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sldIdLst>
    <p:sldId id="258" r:id="rId3"/>
    <p:sldId id="257" r:id="rId4"/>
    <p:sldId id="259" r:id="rId5"/>
    <p:sldId id="260" r:id="rId6"/>
    <p:sldId id="261" r:id="rId7"/>
    <p:sldId id="305" r:id="rId8"/>
    <p:sldId id="306" r:id="rId9"/>
    <p:sldId id="332" r:id="rId10"/>
    <p:sldId id="268" r:id="rId11"/>
    <p:sldId id="265" r:id="rId12"/>
    <p:sldId id="266" r:id="rId13"/>
    <p:sldId id="337" r:id="rId14"/>
    <p:sldId id="270" r:id="rId15"/>
    <p:sldId id="307" r:id="rId16"/>
    <p:sldId id="309" r:id="rId17"/>
    <p:sldId id="310" r:id="rId18"/>
    <p:sldId id="272" r:id="rId19"/>
    <p:sldId id="287" r:id="rId20"/>
    <p:sldId id="274" r:id="rId21"/>
    <p:sldId id="293" r:id="rId22"/>
    <p:sldId id="276" r:id="rId23"/>
    <p:sldId id="281" r:id="rId24"/>
    <p:sldId id="315" r:id="rId25"/>
    <p:sldId id="316" r:id="rId26"/>
    <p:sldId id="317" r:id="rId27"/>
    <p:sldId id="314" r:id="rId28"/>
    <p:sldId id="326" r:id="rId29"/>
    <p:sldId id="324" r:id="rId30"/>
    <p:sldId id="328" r:id="rId31"/>
    <p:sldId id="285" r:id="rId32"/>
    <p:sldId id="294" r:id="rId33"/>
    <p:sldId id="282" r:id="rId34"/>
    <p:sldId id="283" r:id="rId35"/>
    <p:sldId id="303" r:id="rId36"/>
    <p:sldId id="311" r:id="rId37"/>
    <p:sldId id="313" r:id="rId38"/>
    <p:sldId id="335" r:id="rId39"/>
    <p:sldId id="319" r:id="rId40"/>
    <p:sldId id="320" r:id="rId41"/>
    <p:sldId id="336" r:id="rId42"/>
    <p:sldId id="321" r:id="rId43"/>
    <p:sldId id="322" r:id="rId44"/>
    <p:sldId id="323" r:id="rId45"/>
    <p:sldId id="329" r:id="rId46"/>
    <p:sldId id="325" r:id="rId47"/>
    <p:sldId id="295" r:id="rId48"/>
    <p:sldId id="330" r:id="rId49"/>
    <p:sldId id="333" r:id="rId50"/>
    <p:sldId id="296" r:id="rId51"/>
    <p:sldId id="301" r:id="rId52"/>
    <p:sldId id="334" r:id="rId53"/>
  </p:sldIdLst>
  <p:sldSz cx="12192000" cy="6858000"/>
  <p:notesSz cx="9313863" cy="6858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41" autoAdjust="0"/>
    <p:restoredTop sz="94660"/>
  </p:normalViewPr>
  <p:slideViewPr>
    <p:cSldViewPr snapToGrid="0">
      <p:cViewPr varScale="1">
        <p:scale>
          <a:sx n="72" d="100"/>
          <a:sy n="72" d="100"/>
        </p:scale>
        <p:origin x="642" y="78"/>
      </p:cViewPr>
      <p:guideLst/>
    </p:cSldViewPr>
  </p:slideViewPr>
  <p:notesTextViewPr>
    <p:cViewPr>
      <p:scale>
        <a:sx n="1" d="1"/>
        <a:sy n="1" d="1"/>
      </p:scale>
      <p:origin x="0" y="0"/>
    </p:cViewPr>
  </p:notesTextViewPr>
  <p:sorterViewPr>
    <p:cViewPr>
      <p:scale>
        <a:sx n="200" d="100"/>
        <a:sy n="200" d="100"/>
      </p:scale>
      <p:origin x="0" y="-742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charts/_rels/chart1.xml.rels><?xml version="1.0" encoding="UTF-8" standalone="yes"?>
<Relationships xmlns="http://schemas.openxmlformats.org/package/2006/relationships"><Relationship Id="rId3" Type="http://schemas.openxmlformats.org/officeDocument/2006/relationships/oleObject" Target="file:///G:\maestrias%20y%20especializacion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maestrias%20y%20especializacion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G:\maestrias%20y%20especializacione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ysClr val="windowText" lastClr="000000"/>
                </a:solidFill>
                <a:latin typeface="+mn-lt"/>
                <a:ea typeface="+mn-ea"/>
                <a:cs typeface="Times New Roman" panose="02020603050405020304" pitchFamily="18" charset="0"/>
              </a:defRPr>
            </a:pPr>
            <a:r>
              <a:rPr lang="es-EC"/>
              <a:t>IES cuenta con programa de posgrado en el Área de Administración de Empresas</a:t>
            </a:r>
          </a:p>
        </c:rich>
      </c:tx>
      <c:overlay val="0"/>
      <c:spPr>
        <a:noFill/>
        <a:ln>
          <a:noFill/>
        </a:ln>
        <a:effectLst/>
      </c:spPr>
      <c:txPr>
        <a:bodyPr rot="0" spcFirstLastPara="1" vertOverflow="ellipsis" vert="horz" wrap="square" anchor="ctr" anchorCtr="1"/>
        <a:lstStyle/>
        <a:p>
          <a:pPr>
            <a:defRPr sz="1440" b="1" i="0" u="none" strike="noStrike" kern="1200" baseline="0">
              <a:solidFill>
                <a:sysClr val="windowText" lastClr="000000"/>
              </a:solidFill>
              <a:latin typeface="+mn-lt"/>
              <a:ea typeface="+mn-ea"/>
              <a:cs typeface="Times New Roman" panose="02020603050405020304" pitchFamily="18" charset="0"/>
            </a:defRPr>
          </a:pPr>
          <a:endParaRPr lang="es-ES"/>
        </a:p>
      </c:txPr>
    </c:title>
    <c:autoTitleDeleted val="0"/>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5789-4CA3-827C-7FC2C03C9839}"/>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5789-4CA3-827C-7FC2C03C9839}"/>
              </c:ext>
            </c:extLst>
          </c:dPt>
          <c:dLbls>
            <c:dLbl>
              <c:idx val="0"/>
              <c:dLblPos val="in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789-4CA3-827C-7FC2C03C9839}"/>
                </c:ext>
              </c:extLst>
            </c:dLbl>
            <c:dLbl>
              <c:idx val="1"/>
              <c:dLblPos val="in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789-4CA3-827C-7FC2C03C9839}"/>
                </c:ext>
              </c:extLst>
            </c:dLbl>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Times New Roman" panose="02020603050405020304" pitchFamily="18" charset="0"/>
                  </a:defRPr>
                </a:pPr>
                <a:endParaRPr lang="es-E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Hoja4!$D$2:$D$3</c:f>
              <c:strCache>
                <c:ptCount val="2"/>
                <c:pt idx="0">
                  <c:v>SI</c:v>
                </c:pt>
                <c:pt idx="1">
                  <c:v>NO</c:v>
                </c:pt>
              </c:strCache>
            </c:strRef>
          </c:cat>
          <c:val>
            <c:numRef>
              <c:f>Hoja4!$E$2:$E$3</c:f>
              <c:numCache>
                <c:formatCode>0%</c:formatCode>
                <c:ptCount val="2"/>
                <c:pt idx="0">
                  <c:v>0.6875</c:v>
                </c:pt>
                <c:pt idx="1">
                  <c:v>0.3125</c:v>
                </c:pt>
              </c:numCache>
            </c:numRef>
          </c:val>
          <c:extLst>
            <c:ext xmlns:c16="http://schemas.microsoft.com/office/drawing/2014/chart" uri="{C3380CC4-5D6E-409C-BE32-E72D297353CC}">
              <c16:uniqueId val="{00000004-5789-4CA3-827C-7FC2C03C9839}"/>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Times New Roman" panose="02020603050405020304" pitchFamily="18" charset="0"/>
            </a:defRPr>
          </a:pPr>
          <a:endParaRPr lang="es-E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sz="1200">
          <a:solidFill>
            <a:sysClr val="windowText" lastClr="000000"/>
          </a:solidFill>
          <a:latin typeface="+mn-lt"/>
          <a:cs typeface="Times New Roman" panose="02020603050405020304" pitchFamily="18" charset="0"/>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cap="none" spc="0" normalizeH="0" baseline="0">
                <a:solidFill>
                  <a:sysClr val="windowText" lastClr="000000"/>
                </a:solidFill>
                <a:latin typeface="+mn-lt"/>
                <a:ea typeface="+mj-ea"/>
                <a:cs typeface="Times New Roman" panose="02020603050405020304" pitchFamily="18" charset="0"/>
              </a:defRPr>
            </a:pPr>
            <a:r>
              <a:rPr lang="es-CO" dirty="0"/>
              <a:t>Programa</a:t>
            </a:r>
            <a:r>
              <a:rPr lang="es-CO" baseline="0" dirty="0"/>
              <a:t> de posgrado por tipo de IES</a:t>
            </a:r>
            <a:endParaRPr lang="es-EC" dirty="0"/>
          </a:p>
        </c:rich>
      </c:tx>
      <c:overlay val="0"/>
      <c:spPr>
        <a:noFill/>
        <a:ln>
          <a:noFill/>
        </a:ln>
        <a:effectLst/>
      </c:spPr>
      <c:txPr>
        <a:bodyPr rot="0" spcFirstLastPara="1" vertOverflow="ellipsis" vert="horz" wrap="square" anchor="ctr" anchorCtr="1"/>
        <a:lstStyle/>
        <a:p>
          <a:pPr>
            <a:defRPr sz="1320" b="1" i="0" u="none" strike="noStrike" kern="1200" cap="none" spc="0" normalizeH="0" baseline="0">
              <a:solidFill>
                <a:sysClr val="windowText" lastClr="000000"/>
              </a:solidFill>
              <a:latin typeface="+mn-lt"/>
              <a:ea typeface="+mj-ea"/>
              <a:cs typeface="Times New Roman" panose="02020603050405020304" pitchFamily="18" charset="0"/>
            </a:defRPr>
          </a:pPr>
          <a:endParaRPr lang="es-E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Times New Roman" panose="02020603050405020304" pitchFamily="18"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'DATOS MODIFICADOS'!$A$2:$A$3</c:f>
              <c:strCache>
                <c:ptCount val="2"/>
                <c:pt idx="0">
                  <c:v>Privada</c:v>
                </c:pt>
                <c:pt idx="1">
                  <c:v>Pública</c:v>
                </c:pt>
              </c:strCache>
            </c:strRef>
          </c:cat>
          <c:val>
            <c:numRef>
              <c:f>'DATOS MODIFICADOS'!$C$2:$C$3</c:f>
              <c:numCache>
                <c:formatCode>General</c:formatCode>
                <c:ptCount val="2"/>
                <c:pt idx="0">
                  <c:v>53</c:v>
                </c:pt>
                <c:pt idx="1">
                  <c:v>29</c:v>
                </c:pt>
              </c:numCache>
            </c:numRef>
          </c:val>
          <c:extLst>
            <c:ext xmlns:c16="http://schemas.microsoft.com/office/drawing/2014/chart" uri="{C3380CC4-5D6E-409C-BE32-E72D297353CC}">
              <c16:uniqueId val="{00000000-1263-4A69-B4E8-A1B1DA6D9C1F}"/>
            </c:ext>
          </c:extLst>
        </c:ser>
        <c:dLbls>
          <c:showLegendKey val="0"/>
          <c:showVal val="0"/>
          <c:showCatName val="0"/>
          <c:showSerName val="0"/>
          <c:showPercent val="0"/>
          <c:showBubbleSize val="0"/>
        </c:dLbls>
        <c:gapWidth val="247"/>
        <c:axId val="486974120"/>
        <c:axId val="486978432"/>
      </c:barChart>
      <c:catAx>
        <c:axId val="486974120"/>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0" i="0" u="none" strike="noStrike" kern="1200" cap="none" spc="0" normalizeH="0" baseline="0">
                <a:solidFill>
                  <a:sysClr val="windowText" lastClr="000000"/>
                </a:solidFill>
                <a:latin typeface="+mn-lt"/>
                <a:ea typeface="+mn-ea"/>
                <a:cs typeface="Times New Roman" panose="02020603050405020304" pitchFamily="18" charset="0"/>
              </a:defRPr>
            </a:pPr>
            <a:endParaRPr lang="es-ES"/>
          </a:p>
        </c:txPr>
        <c:crossAx val="486978432"/>
        <c:crosses val="autoZero"/>
        <c:auto val="1"/>
        <c:lblAlgn val="ctr"/>
        <c:lblOffset val="100"/>
        <c:noMultiLvlLbl val="0"/>
      </c:catAx>
      <c:valAx>
        <c:axId val="48697843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Times New Roman" panose="02020603050405020304" pitchFamily="18" charset="0"/>
              </a:defRPr>
            </a:pPr>
            <a:endParaRPr lang="es-ES"/>
          </a:p>
        </c:txPr>
        <c:crossAx val="486974120"/>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100">
          <a:solidFill>
            <a:sysClr val="windowText" lastClr="000000"/>
          </a:solidFill>
          <a:latin typeface="+mn-lt"/>
          <a:cs typeface="Times New Roman" panose="02020603050405020304" pitchFamily="18" charset="0"/>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1" i="0" u="none" strike="noStrike" kern="1200" baseline="0">
                <a:solidFill>
                  <a:schemeClr val="tx1"/>
                </a:solidFill>
                <a:latin typeface="+mn-lt"/>
                <a:ea typeface="+mn-ea"/>
                <a:cs typeface="+mn-cs"/>
              </a:defRPr>
            </a:pPr>
            <a:r>
              <a:rPr lang="es-EC"/>
              <a:t>Programas De Posgrado Por Provincia</a:t>
            </a:r>
          </a:p>
        </c:rich>
      </c:tx>
      <c:overlay val="0"/>
      <c:spPr>
        <a:noFill/>
        <a:ln>
          <a:noFill/>
        </a:ln>
        <a:effectLst/>
      </c:spPr>
      <c:txPr>
        <a:bodyPr rot="0" spcFirstLastPara="1" vertOverflow="ellipsis" vert="horz" wrap="square" anchor="ctr" anchorCtr="1"/>
        <a:lstStyle/>
        <a:p>
          <a:pPr>
            <a:defRPr sz="1260" b="1" i="0" u="none" strike="noStrike" kern="1200" baseline="0">
              <a:solidFill>
                <a:schemeClr val="tx1"/>
              </a:solidFill>
              <a:latin typeface="+mn-lt"/>
              <a:ea typeface="+mn-ea"/>
              <a:cs typeface="+mn-cs"/>
            </a:defRPr>
          </a:pPr>
          <a:endParaRPr lang="es-ES"/>
        </a:p>
      </c:txPr>
    </c:title>
    <c:autoTitleDeleted val="0"/>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474F-4D1C-9C90-77827A5FA408}"/>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474F-4D1C-9C90-77827A5FA408}"/>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474F-4D1C-9C90-77827A5FA408}"/>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474F-4D1C-9C90-77827A5FA408}"/>
              </c:ext>
            </c:extLst>
          </c:dPt>
          <c:dLbls>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s-E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'DATOS MODIFICADOS'!$A$21:$A$24</c:f>
              <c:strCache>
                <c:ptCount val="4"/>
                <c:pt idx="0">
                  <c:v>Pichincha</c:v>
                </c:pt>
                <c:pt idx="1">
                  <c:v>Cotopaxi</c:v>
                </c:pt>
                <c:pt idx="2">
                  <c:v>Santo Domingo de los Tsáchilas</c:v>
                </c:pt>
                <c:pt idx="3">
                  <c:v>Tungurahua</c:v>
                </c:pt>
              </c:strCache>
            </c:strRef>
          </c:cat>
          <c:val>
            <c:numRef>
              <c:f>'DATOS MODIFICADOS'!$B$21:$B$24</c:f>
              <c:numCache>
                <c:formatCode>0%</c:formatCode>
                <c:ptCount val="4"/>
                <c:pt idx="0">
                  <c:v>0.76829268292682928</c:v>
                </c:pt>
                <c:pt idx="1">
                  <c:v>1.2195121951219513E-2</c:v>
                </c:pt>
                <c:pt idx="2">
                  <c:v>3.6585365853658534E-2</c:v>
                </c:pt>
                <c:pt idx="3">
                  <c:v>0.18292682926829268</c:v>
                </c:pt>
              </c:numCache>
            </c:numRef>
          </c:val>
          <c:extLst>
            <c:ext xmlns:c16="http://schemas.microsoft.com/office/drawing/2014/chart" uri="{C3380CC4-5D6E-409C-BE32-E72D297353CC}">
              <c16:uniqueId val="{00000008-474F-4D1C-9C90-77827A5FA408}"/>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78000"/>
          </a:schemeClr>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E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sz="1050">
          <a:solidFill>
            <a:schemeClr val="tx1"/>
          </a:solidFill>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_rels/data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7.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5AD6EA-B6C4-4F45-88A3-1D768EADA4A1}" type="doc">
      <dgm:prSet loTypeId="urn:microsoft.com/office/officeart/2005/8/layout/bProcess4" loCatId="process" qsTypeId="urn:microsoft.com/office/officeart/2005/8/quickstyle/simple1" qsCatId="simple" csTypeId="urn:microsoft.com/office/officeart/2005/8/colors/colorful5" csCatId="colorful" phldr="1"/>
      <dgm:spPr/>
      <dgm:t>
        <a:bodyPr/>
        <a:lstStyle/>
        <a:p>
          <a:endParaRPr lang="es-CO"/>
        </a:p>
      </dgm:t>
    </dgm:pt>
    <dgm:pt modelId="{48B75768-66D2-4C87-9F17-C6F4391CBAC5}">
      <dgm:prSet phldrT="[Texto]"/>
      <dgm:spPr/>
      <dgm:t>
        <a:bodyPr/>
        <a:lstStyle/>
        <a:p>
          <a:pPr>
            <a:buFont typeface="+mj-lt"/>
            <a:buAutoNum type="arabicPeriod"/>
          </a:pPr>
          <a:r>
            <a:rPr lang="es-ES" dirty="0"/>
            <a:t>1. Introducción</a:t>
          </a:r>
          <a:endParaRPr lang="es-CO" dirty="0"/>
        </a:p>
      </dgm:t>
    </dgm:pt>
    <dgm:pt modelId="{598026DB-F96A-4FCF-95F6-E6F00F67D5F2}" type="parTrans" cxnId="{92F19A53-227A-4111-AA3E-089B07C9B7C6}">
      <dgm:prSet/>
      <dgm:spPr/>
      <dgm:t>
        <a:bodyPr/>
        <a:lstStyle/>
        <a:p>
          <a:endParaRPr lang="es-CO"/>
        </a:p>
      </dgm:t>
    </dgm:pt>
    <dgm:pt modelId="{46079E02-6120-4C89-966C-C705BE94B50A}" type="sibTrans" cxnId="{92F19A53-227A-4111-AA3E-089B07C9B7C6}">
      <dgm:prSet/>
      <dgm:spPr/>
      <dgm:t>
        <a:bodyPr/>
        <a:lstStyle/>
        <a:p>
          <a:endParaRPr lang="es-CO"/>
        </a:p>
      </dgm:t>
    </dgm:pt>
    <dgm:pt modelId="{C0342EAF-1CF8-4C44-9E6C-A90D91567AB5}">
      <dgm:prSet/>
      <dgm:spPr/>
      <dgm:t>
        <a:bodyPr/>
        <a:lstStyle/>
        <a:p>
          <a:r>
            <a:rPr lang="es-ES" dirty="0"/>
            <a:t>3. Marco teórico y referencial</a:t>
          </a:r>
        </a:p>
      </dgm:t>
    </dgm:pt>
    <dgm:pt modelId="{156D0C4A-71E4-4CF6-8D3C-B40DE1A58F2D}" type="parTrans" cxnId="{177F9F0C-CEF9-471A-8AC0-0315EA2EB28A}">
      <dgm:prSet/>
      <dgm:spPr/>
      <dgm:t>
        <a:bodyPr/>
        <a:lstStyle/>
        <a:p>
          <a:endParaRPr lang="es-CO"/>
        </a:p>
      </dgm:t>
    </dgm:pt>
    <dgm:pt modelId="{BD6F4D5A-776F-4871-92A5-4BA229D07355}" type="sibTrans" cxnId="{177F9F0C-CEF9-471A-8AC0-0315EA2EB28A}">
      <dgm:prSet/>
      <dgm:spPr/>
      <dgm:t>
        <a:bodyPr/>
        <a:lstStyle/>
        <a:p>
          <a:endParaRPr lang="es-CO"/>
        </a:p>
      </dgm:t>
    </dgm:pt>
    <dgm:pt modelId="{DD3DC0DB-E8BE-4D2B-9B93-7F95405E4EF3}">
      <dgm:prSet/>
      <dgm:spPr/>
      <dgm:t>
        <a:bodyPr/>
        <a:lstStyle/>
        <a:p>
          <a:r>
            <a:rPr lang="es-ES" dirty="0"/>
            <a:t>4. Metodología</a:t>
          </a:r>
        </a:p>
      </dgm:t>
    </dgm:pt>
    <dgm:pt modelId="{B950B692-8467-4587-A9F1-6C5EC3708D50}" type="parTrans" cxnId="{CA1B2ED6-1141-48A3-BC7D-35AB2B7D2593}">
      <dgm:prSet/>
      <dgm:spPr/>
      <dgm:t>
        <a:bodyPr/>
        <a:lstStyle/>
        <a:p>
          <a:endParaRPr lang="es-CO"/>
        </a:p>
      </dgm:t>
    </dgm:pt>
    <dgm:pt modelId="{02844BFF-2A5B-4A90-B7F6-838CF4BC2FD7}" type="sibTrans" cxnId="{CA1B2ED6-1141-48A3-BC7D-35AB2B7D2593}">
      <dgm:prSet/>
      <dgm:spPr/>
      <dgm:t>
        <a:bodyPr/>
        <a:lstStyle/>
        <a:p>
          <a:endParaRPr lang="es-CO"/>
        </a:p>
      </dgm:t>
    </dgm:pt>
    <dgm:pt modelId="{F84BF5AB-D1AA-4BF9-82E4-25D5174663EE}">
      <dgm:prSet/>
      <dgm:spPr/>
      <dgm:t>
        <a:bodyPr/>
        <a:lstStyle/>
        <a:p>
          <a:r>
            <a:rPr lang="es-ES" dirty="0"/>
            <a:t>5. Discusión y resultados</a:t>
          </a:r>
        </a:p>
      </dgm:t>
    </dgm:pt>
    <dgm:pt modelId="{CE3ABF19-3C01-4483-87C5-C83534FEB909}" type="parTrans" cxnId="{B9981888-8E8B-43C4-8202-BEC824156D4E}">
      <dgm:prSet/>
      <dgm:spPr/>
      <dgm:t>
        <a:bodyPr/>
        <a:lstStyle/>
        <a:p>
          <a:endParaRPr lang="es-CO"/>
        </a:p>
      </dgm:t>
    </dgm:pt>
    <dgm:pt modelId="{A48DC922-6F74-4284-93CE-31759D277EEE}" type="sibTrans" cxnId="{B9981888-8E8B-43C4-8202-BEC824156D4E}">
      <dgm:prSet/>
      <dgm:spPr/>
      <dgm:t>
        <a:bodyPr/>
        <a:lstStyle/>
        <a:p>
          <a:endParaRPr lang="es-CO"/>
        </a:p>
      </dgm:t>
    </dgm:pt>
    <dgm:pt modelId="{E0256E7C-B43D-450B-B4EA-C61A1D16ADDF}">
      <dgm:prSet/>
      <dgm:spPr/>
      <dgm:t>
        <a:bodyPr/>
        <a:lstStyle/>
        <a:p>
          <a:r>
            <a:rPr lang="es-ES" dirty="0"/>
            <a:t>6. Conclusiones</a:t>
          </a:r>
        </a:p>
      </dgm:t>
    </dgm:pt>
    <dgm:pt modelId="{9D11A4C2-B9DE-471A-801D-9A99923BBD22}" type="parTrans" cxnId="{88BE65AF-A094-4272-B9A9-73E7EF12CB02}">
      <dgm:prSet/>
      <dgm:spPr/>
      <dgm:t>
        <a:bodyPr/>
        <a:lstStyle/>
        <a:p>
          <a:endParaRPr lang="es-CO"/>
        </a:p>
      </dgm:t>
    </dgm:pt>
    <dgm:pt modelId="{1F20F6E4-89C6-4984-9114-D8AC6E4EEDC4}" type="sibTrans" cxnId="{88BE65AF-A094-4272-B9A9-73E7EF12CB02}">
      <dgm:prSet/>
      <dgm:spPr/>
      <dgm:t>
        <a:bodyPr/>
        <a:lstStyle/>
        <a:p>
          <a:endParaRPr lang="es-CO"/>
        </a:p>
      </dgm:t>
    </dgm:pt>
    <dgm:pt modelId="{CC201945-D0B6-4C16-AD50-32D126704A76}">
      <dgm:prSet/>
      <dgm:spPr/>
      <dgm:t>
        <a:bodyPr/>
        <a:lstStyle/>
        <a:p>
          <a:r>
            <a:rPr lang="es-ES" dirty="0"/>
            <a:t>7. Recomendaciones</a:t>
          </a:r>
        </a:p>
      </dgm:t>
    </dgm:pt>
    <dgm:pt modelId="{DB93D36E-EF6D-4865-B709-4A31180AF949}" type="parTrans" cxnId="{553A51ED-25B5-477A-AB24-9AAF39D6A9B5}">
      <dgm:prSet/>
      <dgm:spPr/>
      <dgm:t>
        <a:bodyPr/>
        <a:lstStyle/>
        <a:p>
          <a:endParaRPr lang="es-CO"/>
        </a:p>
      </dgm:t>
    </dgm:pt>
    <dgm:pt modelId="{E28F7485-A95C-4473-812B-04586F94F539}" type="sibTrans" cxnId="{553A51ED-25B5-477A-AB24-9AAF39D6A9B5}">
      <dgm:prSet/>
      <dgm:spPr/>
      <dgm:t>
        <a:bodyPr/>
        <a:lstStyle/>
        <a:p>
          <a:endParaRPr lang="es-CO"/>
        </a:p>
      </dgm:t>
    </dgm:pt>
    <dgm:pt modelId="{FDE963C8-8D4F-4F24-9309-DB98F5120557}">
      <dgm:prSet/>
      <dgm:spPr/>
      <dgm:t>
        <a:bodyPr/>
        <a:lstStyle/>
        <a:p>
          <a:pPr>
            <a:buFont typeface="+mj-lt"/>
            <a:buAutoNum type="arabicPeriod"/>
          </a:pPr>
          <a:r>
            <a:rPr lang="es-ES" dirty="0"/>
            <a:t>2. Objetivos</a:t>
          </a:r>
          <a:endParaRPr lang="es-CO" dirty="0"/>
        </a:p>
      </dgm:t>
    </dgm:pt>
    <dgm:pt modelId="{B4487DC8-3CD8-45B5-BF2D-824E1C328993}" type="parTrans" cxnId="{676C67EB-542A-45E5-8112-60B56A266D1E}">
      <dgm:prSet/>
      <dgm:spPr/>
      <dgm:t>
        <a:bodyPr/>
        <a:lstStyle/>
        <a:p>
          <a:endParaRPr lang="es-CO"/>
        </a:p>
      </dgm:t>
    </dgm:pt>
    <dgm:pt modelId="{D35BCB5F-45A3-46F1-8F06-42CC82CB0ACD}" type="sibTrans" cxnId="{676C67EB-542A-45E5-8112-60B56A266D1E}">
      <dgm:prSet/>
      <dgm:spPr/>
      <dgm:t>
        <a:bodyPr/>
        <a:lstStyle/>
        <a:p>
          <a:endParaRPr lang="es-CO"/>
        </a:p>
      </dgm:t>
    </dgm:pt>
    <dgm:pt modelId="{76CB078A-8561-4147-AA10-696E9EBD6B2C}" type="pres">
      <dgm:prSet presAssocID="{0F5AD6EA-B6C4-4F45-88A3-1D768EADA4A1}" presName="Name0" presStyleCnt="0">
        <dgm:presLayoutVars>
          <dgm:dir/>
          <dgm:resizeHandles/>
        </dgm:presLayoutVars>
      </dgm:prSet>
      <dgm:spPr/>
    </dgm:pt>
    <dgm:pt modelId="{A4405BBE-AEC3-4A52-8617-0B904B3867AE}" type="pres">
      <dgm:prSet presAssocID="{48B75768-66D2-4C87-9F17-C6F4391CBAC5}" presName="compNode" presStyleCnt="0"/>
      <dgm:spPr/>
    </dgm:pt>
    <dgm:pt modelId="{C83ED46D-F4DC-49AE-BEE3-3ABF14ADE55A}" type="pres">
      <dgm:prSet presAssocID="{48B75768-66D2-4C87-9F17-C6F4391CBAC5}" presName="dummyConnPt" presStyleCnt="0"/>
      <dgm:spPr/>
    </dgm:pt>
    <dgm:pt modelId="{A2EC7632-6CC9-4F47-B16C-533B676395A7}" type="pres">
      <dgm:prSet presAssocID="{48B75768-66D2-4C87-9F17-C6F4391CBAC5}" presName="node" presStyleLbl="node1" presStyleIdx="0" presStyleCnt="7">
        <dgm:presLayoutVars>
          <dgm:bulletEnabled val="1"/>
        </dgm:presLayoutVars>
      </dgm:prSet>
      <dgm:spPr/>
    </dgm:pt>
    <dgm:pt modelId="{D7D1CA09-975E-4F1C-B856-90556230AE53}" type="pres">
      <dgm:prSet presAssocID="{46079E02-6120-4C89-966C-C705BE94B50A}" presName="sibTrans" presStyleLbl="bgSibTrans2D1" presStyleIdx="0" presStyleCnt="6"/>
      <dgm:spPr/>
    </dgm:pt>
    <dgm:pt modelId="{FAE25A56-CA23-4997-ABFD-213CF1FB86F6}" type="pres">
      <dgm:prSet presAssocID="{FDE963C8-8D4F-4F24-9309-DB98F5120557}" presName="compNode" presStyleCnt="0"/>
      <dgm:spPr/>
    </dgm:pt>
    <dgm:pt modelId="{2BA1164C-6854-4E4A-BDA6-2C9A9D036263}" type="pres">
      <dgm:prSet presAssocID="{FDE963C8-8D4F-4F24-9309-DB98F5120557}" presName="dummyConnPt" presStyleCnt="0"/>
      <dgm:spPr/>
    </dgm:pt>
    <dgm:pt modelId="{15E61DD3-EBE0-4977-BE71-9A5E836E65CE}" type="pres">
      <dgm:prSet presAssocID="{FDE963C8-8D4F-4F24-9309-DB98F5120557}" presName="node" presStyleLbl="node1" presStyleIdx="1" presStyleCnt="7">
        <dgm:presLayoutVars>
          <dgm:bulletEnabled val="1"/>
        </dgm:presLayoutVars>
      </dgm:prSet>
      <dgm:spPr/>
    </dgm:pt>
    <dgm:pt modelId="{B06DA71B-0161-4753-969B-D69AB7730D55}" type="pres">
      <dgm:prSet presAssocID="{D35BCB5F-45A3-46F1-8F06-42CC82CB0ACD}" presName="sibTrans" presStyleLbl="bgSibTrans2D1" presStyleIdx="1" presStyleCnt="6"/>
      <dgm:spPr/>
    </dgm:pt>
    <dgm:pt modelId="{0FFA18E9-E6CC-4A8C-85B5-F77A0AD1C8A1}" type="pres">
      <dgm:prSet presAssocID="{C0342EAF-1CF8-4C44-9E6C-A90D91567AB5}" presName="compNode" presStyleCnt="0"/>
      <dgm:spPr/>
    </dgm:pt>
    <dgm:pt modelId="{A1EFAA47-8DBB-4147-835A-A607B68A0A75}" type="pres">
      <dgm:prSet presAssocID="{C0342EAF-1CF8-4C44-9E6C-A90D91567AB5}" presName="dummyConnPt" presStyleCnt="0"/>
      <dgm:spPr/>
    </dgm:pt>
    <dgm:pt modelId="{6F7AD019-E90B-4CD4-BC3D-13D6EBB65010}" type="pres">
      <dgm:prSet presAssocID="{C0342EAF-1CF8-4C44-9E6C-A90D91567AB5}" presName="node" presStyleLbl="node1" presStyleIdx="2" presStyleCnt="7">
        <dgm:presLayoutVars>
          <dgm:bulletEnabled val="1"/>
        </dgm:presLayoutVars>
      </dgm:prSet>
      <dgm:spPr/>
    </dgm:pt>
    <dgm:pt modelId="{E1A514EE-4D4D-4609-9FE3-69664EB9225C}" type="pres">
      <dgm:prSet presAssocID="{BD6F4D5A-776F-4871-92A5-4BA229D07355}" presName="sibTrans" presStyleLbl="bgSibTrans2D1" presStyleIdx="2" presStyleCnt="6"/>
      <dgm:spPr/>
    </dgm:pt>
    <dgm:pt modelId="{5846421C-9C06-4FAC-B1BB-96C134D406E2}" type="pres">
      <dgm:prSet presAssocID="{DD3DC0DB-E8BE-4D2B-9B93-7F95405E4EF3}" presName="compNode" presStyleCnt="0"/>
      <dgm:spPr/>
    </dgm:pt>
    <dgm:pt modelId="{2E8D3E53-1B7D-4FB7-A25A-F3FBF90EC4A0}" type="pres">
      <dgm:prSet presAssocID="{DD3DC0DB-E8BE-4D2B-9B93-7F95405E4EF3}" presName="dummyConnPt" presStyleCnt="0"/>
      <dgm:spPr/>
    </dgm:pt>
    <dgm:pt modelId="{55E258EA-9A38-4C67-BA72-7E0EDF97260C}" type="pres">
      <dgm:prSet presAssocID="{DD3DC0DB-E8BE-4D2B-9B93-7F95405E4EF3}" presName="node" presStyleLbl="node1" presStyleIdx="3" presStyleCnt="7">
        <dgm:presLayoutVars>
          <dgm:bulletEnabled val="1"/>
        </dgm:presLayoutVars>
      </dgm:prSet>
      <dgm:spPr/>
    </dgm:pt>
    <dgm:pt modelId="{A2A5A499-D029-4540-98AE-E20DFA8963EC}" type="pres">
      <dgm:prSet presAssocID="{02844BFF-2A5B-4A90-B7F6-838CF4BC2FD7}" presName="sibTrans" presStyleLbl="bgSibTrans2D1" presStyleIdx="3" presStyleCnt="6"/>
      <dgm:spPr/>
    </dgm:pt>
    <dgm:pt modelId="{07689461-C6D0-40D9-A285-F8BDC410459B}" type="pres">
      <dgm:prSet presAssocID="{F84BF5AB-D1AA-4BF9-82E4-25D5174663EE}" presName="compNode" presStyleCnt="0"/>
      <dgm:spPr/>
    </dgm:pt>
    <dgm:pt modelId="{5B75FF6D-88F9-4365-80B6-CA0EC7957CC0}" type="pres">
      <dgm:prSet presAssocID="{F84BF5AB-D1AA-4BF9-82E4-25D5174663EE}" presName="dummyConnPt" presStyleCnt="0"/>
      <dgm:spPr/>
    </dgm:pt>
    <dgm:pt modelId="{FBCA9E07-DE4D-4F83-9058-CF60E5F7F7D9}" type="pres">
      <dgm:prSet presAssocID="{F84BF5AB-D1AA-4BF9-82E4-25D5174663EE}" presName="node" presStyleLbl="node1" presStyleIdx="4" presStyleCnt="7" custScaleX="108761">
        <dgm:presLayoutVars>
          <dgm:bulletEnabled val="1"/>
        </dgm:presLayoutVars>
      </dgm:prSet>
      <dgm:spPr/>
    </dgm:pt>
    <dgm:pt modelId="{4E9BFE8B-798B-4386-B70D-235B9A4F1DC0}" type="pres">
      <dgm:prSet presAssocID="{A48DC922-6F74-4284-93CE-31759D277EEE}" presName="sibTrans" presStyleLbl="bgSibTrans2D1" presStyleIdx="4" presStyleCnt="6"/>
      <dgm:spPr/>
    </dgm:pt>
    <dgm:pt modelId="{8E6CADDE-74E3-496B-BA11-39E7C15D775D}" type="pres">
      <dgm:prSet presAssocID="{E0256E7C-B43D-450B-B4EA-C61A1D16ADDF}" presName="compNode" presStyleCnt="0"/>
      <dgm:spPr/>
    </dgm:pt>
    <dgm:pt modelId="{DC959D2B-78F6-47EB-8023-44ED41C7B47F}" type="pres">
      <dgm:prSet presAssocID="{E0256E7C-B43D-450B-B4EA-C61A1D16ADDF}" presName="dummyConnPt" presStyleCnt="0"/>
      <dgm:spPr/>
    </dgm:pt>
    <dgm:pt modelId="{C267BF75-F6D1-4DA4-BB28-718E9FA99F08}" type="pres">
      <dgm:prSet presAssocID="{E0256E7C-B43D-450B-B4EA-C61A1D16ADDF}" presName="node" presStyleLbl="node1" presStyleIdx="5" presStyleCnt="7">
        <dgm:presLayoutVars>
          <dgm:bulletEnabled val="1"/>
        </dgm:presLayoutVars>
      </dgm:prSet>
      <dgm:spPr/>
    </dgm:pt>
    <dgm:pt modelId="{0E8D5538-ED16-41EA-BDE8-D00A3001E7C9}" type="pres">
      <dgm:prSet presAssocID="{1F20F6E4-89C6-4984-9114-D8AC6E4EEDC4}" presName="sibTrans" presStyleLbl="bgSibTrans2D1" presStyleIdx="5" presStyleCnt="6"/>
      <dgm:spPr/>
    </dgm:pt>
    <dgm:pt modelId="{0A781189-7B47-4B80-9351-23D32A1FB868}" type="pres">
      <dgm:prSet presAssocID="{CC201945-D0B6-4C16-AD50-32D126704A76}" presName="compNode" presStyleCnt="0"/>
      <dgm:spPr/>
    </dgm:pt>
    <dgm:pt modelId="{E6A58FBB-B196-4393-9FC4-1BA57C08CBF2}" type="pres">
      <dgm:prSet presAssocID="{CC201945-D0B6-4C16-AD50-32D126704A76}" presName="dummyConnPt" presStyleCnt="0"/>
      <dgm:spPr/>
    </dgm:pt>
    <dgm:pt modelId="{BFBAD3A0-3402-4434-B184-9FA288A7F7FF}" type="pres">
      <dgm:prSet presAssocID="{CC201945-D0B6-4C16-AD50-32D126704A76}" presName="node" presStyleLbl="node1" presStyleIdx="6" presStyleCnt="7">
        <dgm:presLayoutVars>
          <dgm:bulletEnabled val="1"/>
        </dgm:presLayoutVars>
      </dgm:prSet>
      <dgm:spPr/>
    </dgm:pt>
  </dgm:ptLst>
  <dgm:cxnLst>
    <dgm:cxn modelId="{A6611305-DFF0-4152-B740-B2DA7638F88C}" type="presOf" srcId="{1F20F6E4-89C6-4984-9114-D8AC6E4EEDC4}" destId="{0E8D5538-ED16-41EA-BDE8-D00A3001E7C9}" srcOrd="0" destOrd="0" presId="urn:microsoft.com/office/officeart/2005/8/layout/bProcess4"/>
    <dgm:cxn modelId="{DCB6C007-E25F-4633-B641-05A667C92B01}" type="presOf" srcId="{E0256E7C-B43D-450B-B4EA-C61A1D16ADDF}" destId="{C267BF75-F6D1-4DA4-BB28-718E9FA99F08}" srcOrd="0" destOrd="0" presId="urn:microsoft.com/office/officeart/2005/8/layout/bProcess4"/>
    <dgm:cxn modelId="{177F9F0C-CEF9-471A-8AC0-0315EA2EB28A}" srcId="{0F5AD6EA-B6C4-4F45-88A3-1D768EADA4A1}" destId="{C0342EAF-1CF8-4C44-9E6C-A90D91567AB5}" srcOrd="2" destOrd="0" parTransId="{156D0C4A-71E4-4CF6-8D3C-B40DE1A58F2D}" sibTransId="{BD6F4D5A-776F-4871-92A5-4BA229D07355}"/>
    <dgm:cxn modelId="{59CBEE12-1C1A-465E-A168-D31B3DF6382B}" type="presOf" srcId="{BD6F4D5A-776F-4871-92A5-4BA229D07355}" destId="{E1A514EE-4D4D-4609-9FE3-69664EB9225C}" srcOrd="0" destOrd="0" presId="urn:microsoft.com/office/officeart/2005/8/layout/bProcess4"/>
    <dgm:cxn modelId="{7D64B65D-4035-4376-B839-5B34089C2B2A}" type="presOf" srcId="{D35BCB5F-45A3-46F1-8F06-42CC82CB0ACD}" destId="{B06DA71B-0161-4753-969B-D69AB7730D55}" srcOrd="0" destOrd="0" presId="urn:microsoft.com/office/officeart/2005/8/layout/bProcess4"/>
    <dgm:cxn modelId="{42B8715E-D071-4BD6-8923-BB78C761E93C}" type="presOf" srcId="{FDE963C8-8D4F-4F24-9309-DB98F5120557}" destId="{15E61DD3-EBE0-4977-BE71-9A5E836E65CE}" srcOrd="0" destOrd="0" presId="urn:microsoft.com/office/officeart/2005/8/layout/bProcess4"/>
    <dgm:cxn modelId="{92F19A53-227A-4111-AA3E-089B07C9B7C6}" srcId="{0F5AD6EA-B6C4-4F45-88A3-1D768EADA4A1}" destId="{48B75768-66D2-4C87-9F17-C6F4391CBAC5}" srcOrd="0" destOrd="0" parTransId="{598026DB-F96A-4FCF-95F6-E6F00F67D5F2}" sibTransId="{46079E02-6120-4C89-966C-C705BE94B50A}"/>
    <dgm:cxn modelId="{C2DCA674-6505-47F9-BBF2-6C6CEDE0C5EB}" type="presOf" srcId="{F84BF5AB-D1AA-4BF9-82E4-25D5174663EE}" destId="{FBCA9E07-DE4D-4F83-9058-CF60E5F7F7D9}" srcOrd="0" destOrd="0" presId="urn:microsoft.com/office/officeart/2005/8/layout/bProcess4"/>
    <dgm:cxn modelId="{B9981888-8E8B-43C4-8202-BEC824156D4E}" srcId="{0F5AD6EA-B6C4-4F45-88A3-1D768EADA4A1}" destId="{F84BF5AB-D1AA-4BF9-82E4-25D5174663EE}" srcOrd="4" destOrd="0" parTransId="{CE3ABF19-3C01-4483-87C5-C83534FEB909}" sibTransId="{A48DC922-6F74-4284-93CE-31759D277EEE}"/>
    <dgm:cxn modelId="{E6ACFA9D-8E87-4150-A2EE-B355408D08DF}" type="presOf" srcId="{48B75768-66D2-4C87-9F17-C6F4391CBAC5}" destId="{A2EC7632-6CC9-4F47-B16C-533B676395A7}" srcOrd="0" destOrd="0" presId="urn:microsoft.com/office/officeart/2005/8/layout/bProcess4"/>
    <dgm:cxn modelId="{A47498A1-DFA7-49E6-8751-B39D71E57289}" type="presOf" srcId="{46079E02-6120-4C89-966C-C705BE94B50A}" destId="{D7D1CA09-975E-4F1C-B856-90556230AE53}" srcOrd="0" destOrd="0" presId="urn:microsoft.com/office/officeart/2005/8/layout/bProcess4"/>
    <dgm:cxn modelId="{2E1AC2A2-8770-4C83-A0EC-94CC760DD30A}" type="presOf" srcId="{0F5AD6EA-B6C4-4F45-88A3-1D768EADA4A1}" destId="{76CB078A-8561-4147-AA10-696E9EBD6B2C}" srcOrd="0" destOrd="0" presId="urn:microsoft.com/office/officeart/2005/8/layout/bProcess4"/>
    <dgm:cxn modelId="{88BE65AF-A094-4272-B9A9-73E7EF12CB02}" srcId="{0F5AD6EA-B6C4-4F45-88A3-1D768EADA4A1}" destId="{E0256E7C-B43D-450B-B4EA-C61A1D16ADDF}" srcOrd="5" destOrd="0" parTransId="{9D11A4C2-B9DE-471A-801D-9A99923BBD22}" sibTransId="{1F20F6E4-89C6-4984-9114-D8AC6E4EEDC4}"/>
    <dgm:cxn modelId="{34F360C3-AFC2-4A3A-8890-490B9A5D2C03}" type="presOf" srcId="{DD3DC0DB-E8BE-4D2B-9B93-7F95405E4EF3}" destId="{55E258EA-9A38-4C67-BA72-7E0EDF97260C}" srcOrd="0" destOrd="0" presId="urn:microsoft.com/office/officeart/2005/8/layout/bProcess4"/>
    <dgm:cxn modelId="{5813FBC8-0655-4CEA-8F07-2F9DAC818582}" type="presOf" srcId="{A48DC922-6F74-4284-93CE-31759D277EEE}" destId="{4E9BFE8B-798B-4386-B70D-235B9A4F1DC0}" srcOrd="0" destOrd="0" presId="urn:microsoft.com/office/officeart/2005/8/layout/bProcess4"/>
    <dgm:cxn modelId="{A83FD2CA-4CDC-435B-B207-55E07AAC0A0D}" type="presOf" srcId="{C0342EAF-1CF8-4C44-9E6C-A90D91567AB5}" destId="{6F7AD019-E90B-4CD4-BC3D-13D6EBB65010}" srcOrd="0" destOrd="0" presId="urn:microsoft.com/office/officeart/2005/8/layout/bProcess4"/>
    <dgm:cxn modelId="{D2514FD0-2AF0-44C2-A8E9-BB2085024020}" type="presOf" srcId="{02844BFF-2A5B-4A90-B7F6-838CF4BC2FD7}" destId="{A2A5A499-D029-4540-98AE-E20DFA8963EC}" srcOrd="0" destOrd="0" presId="urn:microsoft.com/office/officeart/2005/8/layout/bProcess4"/>
    <dgm:cxn modelId="{CA1B2ED6-1141-48A3-BC7D-35AB2B7D2593}" srcId="{0F5AD6EA-B6C4-4F45-88A3-1D768EADA4A1}" destId="{DD3DC0DB-E8BE-4D2B-9B93-7F95405E4EF3}" srcOrd="3" destOrd="0" parTransId="{B950B692-8467-4587-A9F1-6C5EC3708D50}" sibTransId="{02844BFF-2A5B-4A90-B7F6-838CF4BC2FD7}"/>
    <dgm:cxn modelId="{4F0465E7-419A-4D1E-A37B-1F602BA5A750}" type="presOf" srcId="{CC201945-D0B6-4C16-AD50-32D126704A76}" destId="{BFBAD3A0-3402-4434-B184-9FA288A7F7FF}" srcOrd="0" destOrd="0" presId="urn:microsoft.com/office/officeart/2005/8/layout/bProcess4"/>
    <dgm:cxn modelId="{676C67EB-542A-45E5-8112-60B56A266D1E}" srcId="{0F5AD6EA-B6C4-4F45-88A3-1D768EADA4A1}" destId="{FDE963C8-8D4F-4F24-9309-DB98F5120557}" srcOrd="1" destOrd="0" parTransId="{B4487DC8-3CD8-45B5-BF2D-824E1C328993}" sibTransId="{D35BCB5F-45A3-46F1-8F06-42CC82CB0ACD}"/>
    <dgm:cxn modelId="{553A51ED-25B5-477A-AB24-9AAF39D6A9B5}" srcId="{0F5AD6EA-B6C4-4F45-88A3-1D768EADA4A1}" destId="{CC201945-D0B6-4C16-AD50-32D126704A76}" srcOrd="6" destOrd="0" parTransId="{DB93D36E-EF6D-4865-B709-4A31180AF949}" sibTransId="{E28F7485-A95C-4473-812B-04586F94F539}"/>
    <dgm:cxn modelId="{AF0D32A6-5D5A-49CA-ADF7-CDA917D5A96D}" type="presParOf" srcId="{76CB078A-8561-4147-AA10-696E9EBD6B2C}" destId="{A4405BBE-AEC3-4A52-8617-0B904B3867AE}" srcOrd="0" destOrd="0" presId="urn:microsoft.com/office/officeart/2005/8/layout/bProcess4"/>
    <dgm:cxn modelId="{E106AC43-3988-4262-A0DC-6428B43ED890}" type="presParOf" srcId="{A4405BBE-AEC3-4A52-8617-0B904B3867AE}" destId="{C83ED46D-F4DC-49AE-BEE3-3ABF14ADE55A}" srcOrd="0" destOrd="0" presId="urn:microsoft.com/office/officeart/2005/8/layout/bProcess4"/>
    <dgm:cxn modelId="{4F19E948-5C9F-40B1-8D43-1B6C6BFEFDE1}" type="presParOf" srcId="{A4405BBE-AEC3-4A52-8617-0B904B3867AE}" destId="{A2EC7632-6CC9-4F47-B16C-533B676395A7}" srcOrd="1" destOrd="0" presId="urn:microsoft.com/office/officeart/2005/8/layout/bProcess4"/>
    <dgm:cxn modelId="{37C07A6E-1268-4879-B04B-08ED1F24BF21}" type="presParOf" srcId="{76CB078A-8561-4147-AA10-696E9EBD6B2C}" destId="{D7D1CA09-975E-4F1C-B856-90556230AE53}" srcOrd="1" destOrd="0" presId="urn:microsoft.com/office/officeart/2005/8/layout/bProcess4"/>
    <dgm:cxn modelId="{B2B5EDFF-335F-4A04-896C-9ED4F7479A26}" type="presParOf" srcId="{76CB078A-8561-4147-AA10-696E9EBD6B2C}" destId="{FAE25A56-CA23-4997-ABFD-213CF1FB86F6}" srcOrd="2" destOrd="0" presId="urn:microsoft.com/office/officeart/2005/8/layout/bProcess4"/>
    <dgm:cxn modelId="{FDD08A8C-E9DE-4AD8-B923-E897C87A49DA}" type="presParOf" srcId="{FAE25A56-CA23-4997-ABFD-213CF1FB86F6}" destId="{2BA1164C-6854-4E4A-BDA6-2C9A9D036263}" srcOrd="0" destOrd="0" presId="urn:microsoft.com/office/officeart/2005/8/layout/bProcess4"/>
    <dgm:cxn modelId="{B104DB10-6127-4C43-9FFA-D0BAF6F5172F}" type="presParOf" srcId="{FAE25A56-CA23-4997-ABFD-213CF1FB86F6}" destId="{15E61DD3-EBE0-4977-BE71-9A5E836E65CE}" srcOrd="1" destOrd="0" presId="urn:microsoft.com/office/officeart/2005/8/layout/bProcess4"/>
    <dgm:cxn modelId="{67A48F08-48B2-42FE-86BD-8C5679EB720F}" type="presParOf" srcId="{76CB078A-8561-4147-AA10-696E9EBD6B2C}" destId="{B06DA71B-0161-4753-969B-D69AB7730D55}" srcOrd="3" destOrd="0" presId="urn:microsoft.com/office/officeart/2005/8/layout/bProcess4"/>
    <dgm:cxn modelId="{BF0A50CB-78BA-4444-A34B-B7537C4A06CB}" type="presParOf" srcId="{76CB078A-8561-4147-AA10-696E9EBD6B2C}" destId="{0FFA18E9-E6CC-4A8C-85B5-F77A0AD1C8A1}" srcOrd="4" destOrd="0" presId="urn:microsoft.com/office/officeart/2005/8/layout/bProcess4"/>
    <dgm:cxn modelId="{2CD5CE5A-DF3C-47C6-9AF9-E1F820385352}" type="presParOf" srcId="{0FFA18E9-E6CC-4A8C-85B5-F77A0AD1C8A1}" destId="{A1EFAA47-8DBB-4147-835A-A607B68A0A75}" srcOrd="0" destOrd="0" presId="urn:microsoft.com/office/officeart/2005/8/layout/bProcess4"/>
    <dgm:cxn modelId="{B86AFA38-203E-4C8F-9543-8C32DEBD1A16}" type="presParOf" srcId="{0FFA18E9-E6CC-4A8C-85B5-F77A0AD1C8A1}" destId="{6F7AD019-E90B-4CD4-BC3D-13D6EBB65010}" srcOrd="1" destOrd="0" presId="urn:microsoft.com/office/officeart/2005/8/layout/bProcess4"/>
    <dgm:cxn modelId="{8DC78F7C-F36F-4E55-8CA3-642C2D7AE1C3}" type="presParOf" srcId="{76CB078A-8561-4147-AA10-696E9EBD6B2C}" destId="{E1A514EE-4D4D-4609-9FE3-69664EB9225C}" srcOrd="5" destOrd="0" presId="urn:microsoft.com/office/officeart/2005/8/layout/bProcess4"/>
    <dgm:cxn modelId="{E6FB0B64-1FF7-4A27-B202-4894FBA42D49}" type="presParOf" srcId="{76CB078A-8561-4147-AA10-696E9EBD6B2C}" destId="{5846421C-9C06-4FAC-B1BB-96C134D406E2}" srcOrd="6" destOrd="0" presId="urn:microsoft.com/office/officeart/2005/8/layout/bProcess4"/>
    <dgm:cxn modelId="{6E6D4083-5B6D-4BBA-9554-EEAAE380EE51}" type="presParOf" srcId="{5846421C-9C06-4FAC-B1BB-96C134D406E2}" destId="{2E8D3E53-1B7D-4FB7-A25A-F3FBF90EC4A0}" srcOrd="0" destOrd="0" presId="urn:microsoft.com/office/officeart/2005/8/layout/bProcess4"/>
    <dgm:cxn modelId="{539FA9B9-07D4-4651-B927-61A0C42E12BB}" type="presParOf" srcId="{5846421C-9C06-4FAC-B1BB-96C134D406E2}" destId="{55E258EA-9A38-4C67-BA72-7E0EDF97260C}" srcOrd="1" destOrd="0" presId="urn:microsoft.com/office/officeart/2005/8/layout/bProcess4"/>
    <dgm:cxn modelId="{D89E05C7-4828-486D-95B2-07C0BC788091}" type="presParOf" srcId="{76CB078A-8561-4147-AA10-696E9EBD6B2C}" destId="{A2A5A499-D029-4540-98AE-E20DFA8963EC}" srcOrd="7" destOrd="0" presId="urn:microsoft.com/office/officeart/2005/8/layout/bProcess4"/>
    <dgm:cxn modelId="{DD72A93E-5711-4C2B-81FA-E9DE16CB14A5}" type="presParOf" srcId="{76CB078A-8561-4147-AA10-696E9EBD6B2C}" destId="{07689461-C6D0-40D9-A285-F8BDC410459B}" srcOrd="8" destOrd="0" presId="urn:microsoft.com/office/officeart/2005/8/layout/bProcess4"/>
    <dgm:cxn modelId="{BFE3145C-E4E0-4393-ABC4-F53F8BF8BCDD}" type="presParOf" srcId="{07689461-C6D0-40D9-A285-F8BDC410459B}" destId="{5B75FF6D-88F9-4365-80B6-CA0EC7957CC0}" srcOrd="0" destOrd="0" presId="urn:microsoft.com/office/officeart/2005/8/layout/bProcess4"/>
    <dgm:cxn modelId="{18D5D529-1582-4F1E-9B78-8BC58E2E97A9}" type="presParOf" srcId="{07689461-C6D0-40D9-A285-F8BDC410459B}" destId="{FBCA9E07-DE4D-4F83-9058-CF60E5F7F7D9}" srcOrd="1" destOrd="0" presId="urn:microsoft.com/office/officeart/2005/8/layout/bProcess4"/>
    <dgm:cxn modelId="{4B1EFAA0-6F55-4D19-A973-F4BE8D6AB591}" type="presParOf" srcId="{76CB078A-8561-4147-AA10-696E9EBD6B2C}" destId="{4E9BFE8B-798B-4386-B70D-235B9A4F1DC0}" srcOrd="9" destOrd="0" presId="urn:microsoft.com/office/officeart/2005/8/layout/bProcess4"/>
    <dgm:cxn modelId="{ADF42329-71C9-46E2-AC14-F66A72EA5F50}" type="presParOf" srcId="{76CB078A-8561-4147-AA10-696E9EBD6B2C}" destId="{8E6CADDE-74E3-496B-BA11-39E7C15D775D}" srcOrd="10" destOrd="0" presId="urn:microsoft.com/office/officeart/2005/8/layout/bProcess4"/>
    <dgm:cxn modelId="{ECC9BAD5-568A-40A3-AC83-EB2A99099D60}" type="presParOf" srcId="{8E6CADDE-74E3-496B-BA11-39E7C15D775D}" destId="{DC959D2B-78F6-47EB-8023-44ED41C7B47F}" srcOrd="0" destOrd="0" presId="urn:microsoft.com/office/officeart/2005/8/layout/bProcess4"/>
    <dgm:cxn modelId="{6B92B891-74E1-49C0-A9E1-9A233AAF3A5D}" type="presParOf" srcId="{8E6CADDE-74E3-496B-BA11-39E7C15D775D}" destId="{C267BF75-F6D1-4DA4-BB28-718E9FA99F08}" srcOrd="1" destOrd="0" presId="urn:microsoft.com/office/officeart/2005/8/layout/bProcess4"/>
    <dgm:cxn modelId="{10AC2798-56C8-4D0A-85FF-5C6A92172809}" type="presParOf" srcId="{76CB078A-8561-4147-AA10-696E9EBD6B2C}" destId="{0E8D5538-ED16-41EA-BDE8-D00A3001E7C9}" srcOrd="11" destOrd="0" presId="urn:microsoft.com/office/officeart/2005/8/layout/bProcess4"/>
    <dgm:cxn modelId="{41D1E520-C857-4780-8851-00FC815972F4}" type="presParOf" srcId="{76CB078A-8561-4147-AA10-696E9EBD6B2C}" destId="{0A781189-7B47-4B80-9351-23D32A1FB868}" srcOrd="12" destOrd="0" presId="urn:microsoft.com/office/officeart/2005/8/layout/bProcess4"/>
    <dgm:cxn modelId="{2B6ED00B-9D14-48A9-84D6-695ECE4A3F1A}" type="presParOf" srcId="{0A781189-7B47-4B80-9351-23D32A1FB868}" destId="{E6A58FBB-B196-4393-9FC4-1BA57C08CBF2}" srcOrd="0" destOrd="0" presId="urn:microsoft.com/office/officeart/2005/8/layout/bProcess4"/>
    <dgm:cxn modelId="{BCAE7869-ADE9-4156-B71E-4E3B382D29EF}" type="presParOf" srcId="{0A781189-7B47-4B80-9351-23D32A1FB868}" destId="{BFBAD3A0-3402-4434-B184-9FA288A7F7FF}"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D9AE9E1-95C6-4BBF-9F74-12985A377AB9}" type="doc">
      <dgm:prSet loTypeId="urn:microsoft.com/office/officeart/2005/8/layout/bProcess4" loCatId="process" qsTypeId="urn:microsoft.com/office/officeart/2005/8/quickstyle/simple1" qsCatId="simple" csTypeId="urn:microsoft.com/office/officeart/2005/8/colors/colorful5" csCatId="colorful" phldr="1"/>
      <dgm:spPr/>
      <dgm:t>
        <a:bodyPr/>
        <a:lstStyle/>
        <a:p>
          <a:endParaRPr lang="es-EC"/>
        </a:p>
      </dgm:t>
    </dgm:pt>
    <dgm:pt modelId="{8100C616-0EBB-4B0A-A7F5-74AB9CE5A829}">
      <dgm:prSet phldrT="[Texto]"/>
      <dgm:spPr/>
      <dgm:t>
        <a:bodyPr/>
        <a:lstStyle/>
        <a:p>
          <a:r>
            <a:rPr lang="es-EC" dirty="0">
              <a:solidFill>
                <a:schemeClr val="tx1"/>
              </a:solidFill>
            </a:rPr>
            <a:t>Guía Metodológica CES (2019)</a:t>
          </a:r>
        </a:p>
      </dgm:t>
    </dgm:pt>
    <dgm:pt modelId="{F8CF4746-89B5-44B0-8E26-283CEF06AB5D}" type="parTrans" cxnId="{4648ACF0-48A0-408D-A0CC-03FCE6B1318B}">
      <dgm:prSet/>
      <dgm:spPr/>
      <dgm:t>
        <a:bodyPr/>
        <a:lstStyle/>
        <a:p>
          <a:endParaRPr lang="es-EC">
            <a:solidFill>
              <a:schemeClr val="tx1"/>
            </a:solidFill>
          </a:endParaRPr>
        </a:p>
      </dgm:t>
    </dgm:pt>
    <dgm:pt modelId="{AABD957E-DDD9-4361-AC7D-CEA002FF6892}" type="sibTrans" cxnId="{4648ACF0-48A0-408D-A0CC-03FCE6B1318B}">
      <dgm:prSet/>
      <dgm:spPr/>
      <dgm:t>
        <a:bodyPr/>
        <a:lstStyle/>
        <a:p>
          <a:endParaRPr lang="es-EC">
            <a:solidFill>
              <a:schemeClr val="tx1"/>
            </a:solidFill>
          </a:endParaRPr>
        </a:p>
      </dgm:t>
    </dgm:pt>
    <dgm:pt modelId="{0BD90C6A-026F-440C-8A82-C6F6488FBAB6}">
      <dgm:prSet phldrT="[Texto]"/>
      <dgm:spPr/>
      <dgm:t>
        <a:bodyPr/>
        <a:lstStyle/>
        <a:p>
          <a:r>
            <a:rPr lang="es-EC" dirty="0">
              <a:solidFill>
                <a:schemeClr val="tx1"/>
              </a:solidFill>
            </a:rPr>
            <a:t>4 programas</a:t>
          </a:r>
        </a:p>
      </dgm:t>
    </dgm:pt>
    <dgm:pt modelId="{2B51CD1B-C61B-4126-ABCC-3CFE7C609F9D}" type="parTrans" cxnId="{F4A156C1-6CBE-4087-AF6C-A03C69428708}">
      <dgm:prSet/>
      <dgm:spPr/>
      <dgm:t>
        <a:bodyPr/>
        <a:lstStyle/>
        <a:p>
          <a:endParaRPr lang="es-EC">
            <a:solidFill>
              <a:schemeClr val="tx1"/>
            </a:solidFill>
          </a:endParaRPr>
        </a:p>
      </dgm:t>
    </dgm:pt>
    <dgm:pt modelId="{42402786-C8DD-4FCC-8CF8-6221CAB344D9}" type="sibTrans" cxnId="{F4A156C1-6CBE-4087-AF6C-A03C69428708}">
      <dgm:prSet/>
      <dgm:spPr/>
      <dgm:t>
        <a:bodyPr/>
        <a:lstStyle/>
        <a:p>
          <a:endParaRPr lang="es-EC">
            <a:solidFill>
              <a:schemeClr val="tx1"/>
            </a:solidFill>
          </a:endParaRPr>
        </a:p>
      </dgm:t>
    </dgm:pt>
    <dgm:pt modelId="{2ED17D5F-9A15-417E-A745-74CF2C72E29C}">
      <dgm:prSet phldrT="[Texto]"/>
      <dgm:spPr/>
      <dgm:t>
        <a:bodyPr/>
        <a:lstStyle/>
        <a:p>
          <a:r>
            <a:rPr lang="es-EC" dirty="0">
              <a:solidFill>
                <a:schemeClr val="tx1"/>
              </a:solidFill>
            </a:rPr>
            <a:t>1. Introducción </a:t>
          </a:r>
        </a:p>
      </dgm:t>
    </dgm:pt>
    <dgm:pt modelId="{3A66DAD5-1DF2-4443-805B-43143DC5A026}" type="parTrans" cxnId="{71A77F6A-D166-496A-81D3-F4C497F49713}">
      <dgm:prSet/>
      <dgm:spPr/>
      <dgm:t>
        <a:bodyPr/>
        <a:lstStyle/>
        <a:p>
          <a:endParaRPr lang="es-EC">
            <a:solidFill>
              <a:schemeClr val="tx1"/>
            </a:solidFill>
          </a:endParaRPr>
        </a:p>
      </dgm:t>
    </dgm:pt>
    <dgm:pt modelId="{5744C618-59A0-487A-94AA-B94879B64AB6}" type="sibTrans" cxnId="{71A77F6A-D166-496A-81D3-F4C497F49713}">
      <dgm:prSet/>
      <dgm:spPr/>
      <dgm:t>
        <a:bodyPr/>
        <a:lstStyle/>
        <a:p>
          <a:endParaRPr lang="es-EC">
            <a:solidFill>
              <a:schemeClr val="tx1"/>
            </a:solidFill>
          </a:endParaRPr>
        </a:p>
      </dgm:t>
    </dgm:pt>
    <dgm:pt modelId="{51B999F1-D54A-4780-93EF-C2B7A0283923}">
      <dgm:prSet phldrT="[Texto]"/>
      <dgm:spPr/>
      <dgm:t>
        <a:bodyPr/>
        <a:lstStyle/>
        <a:p>
          <a:r>
            <a:rPr lang="es-EC" dirty="0">
              <a:solidFill>
                <a:schemeClr val="tx1"/>
              </a:solidFill>
            </a:rPr>
            <a:t>4. Instrumentos de planificación o fuente oficial</a:t>
          </a:r>
        </a:p>
      </dgm:t>
    </dgm:pt>
    <dgm:pt modelId="{0A292A93-5355-4AB7-8EA8-90D47FB4E525}" type="parTrans" cxnId="{9C31B44D-4332-403C-9FCB-689E3A484C03}">
      <dgm:prSet/>
      <dgm:spPr/>
      <dgm:t>
        <a:bodyPr/>
        <a:lstStyle/>
        <a:p>
          <a:endParaRPr lang="es-EC">
            <a:solidFill>
              <a:schemeClr val="tx1"/>
            </a:solidFill>
          </a:endParaRPr>
        </a:p>
      </dgm:t>
    </dgm:pt>
    <dgm:pt modelId="{4F1BE444-6DE0-4B16-8EEE-DEA404F0CD6F}" type="sibTrans" cxnId="{9C31B44D-4332-403C-9FCB-689E3A484C03}">
      <dgm:prSet/>
      <dgm:spPr/>
      <dgm:t>
        <a:bodyPr/>
        <a:lstStyle/>
        <a:p>
          <a:endParaRPr lang="es-EC">
            <a:solidFill>
              <a:schemeClr val="tx1"/>
            </a:solidFill>
          </a:endParaRPr>
        </a:p>
      </dgm:t>
    </dgm:pt>
    <dgm:pt modelId="{703C7274-7527-44D9-97E3-D53EA2E8C5F7}">
      <dgm:prSet phldrT="[Texto]"/>
      <dgm:spPr/>
      <dgm:t>
        <a:bodyPr/>
        <a:lstStyle/>
        <a:p>
          <a:r>
            <a:rPr lang="es-EC" dirty="0">
              <a:solidFill>
                <a:schemeClr val="tx1"/>
              </a:solidFill>
            </a:rPr>
            <a:t>3. Tendencia de desarrollo</a:t>
          </a:r>
        </a:p>
      </dgm:t>
    </dgm:pt>
    <dgm:pt modelId="{2B060AE9-29BC-4C51-9742-A2B5C7F215E7}" type="parTrans" cxnId="{0DEAEADD-130D-4530-ACAA-8DF0C33633A5}">
      <dgm:prSet/>
      <dgm:spPr/>
      <dgm:t>
        <a:bodyPr/>
        <a:lstStyle/>
        <a:p>
          <a:endParaRPr lang="es-EC">
            <a:solidFill>
              <a:schemeClr val="tx1"/>
            </a:solidFill>
          </a:endParaRPr>
        </a:p>
      </dgm:t>
    </dgm:pt>
    <dgm:pt modelId="{C3A174C2-EB41-4C63-A10F-B2087F135624}" type="sibTrans" cxnId="{0DEAEADD-130D-4530-ACAA-8DF0C33633A5}">
      <dgm:prSet/>
      <dgm:spPr/>
      <dgm:t>
        <a:bodyPr/>
        <a:lstStyle/>
        <a:p>
          <a:endParaRPr lang="es-EC">
            <a:solidFill>
              <a:schemeClr val="tx1"/>
            </a:solidFill>
          </a:endParaRPr>
        </a:p>
      </dgm:t>
    </dgm:pt>
    <dgm:pt modelId="{8388F3F5-9BE0-4EB6-84EF-3F8A4A12F4A4}">
      <dgm:prSet phldrT="[Texto]"/>
      <dgm:spPr/>
      <dgm:t>
        <a:bodyPr/>
        <a:lstStyle/>
        <a:p>
          <a:r>
            <a:rPr lang="es-EC" dirty="0">
              <a:solidFill>
                <a:schemeClr val="tx1"/>
              </a:solidFill>
            </a:rPr>
            <a:t>2. Necesidades nacionales</a:t>
          </a:r>
        </a:p>
      </dgm:t>
    </dgm:pt>
    <dgm:pt modelId="{7EA144EB-62B3-48C6-B9F6-460C42374A9F}" type="parTrans" cxnId="{1DCA0180-033D-4297-B37D-6699551414B5}">
      <dgm:prSet/>
      <dgm:spPr/>
      <dgm:t>
        <a:bodyPr/>
        <a:lstStyle/>
        <a:p>
          <a:endParaRPr lang="es-EC">
            <a:solidFill>
              <a:schemeClr val="tx1"/>
            </a:solidFill>
          </a:endParaRPr>
        </a:p>
      </dgm:t>
    </dgm:pt>
    <dgm:pt modelId="{97704E3B-2CCA-4A29-898B-89F617E85335}" type="sibTrans" cxnId="{1DCA0180-033D-4297-B37D-6699551414B5}">
      <dgm:prSet/>
      <dgm:spPr/>
      <dgm:t>
        <a:bodyPr/>
        <a:lstStyle/>
        <a:p>
          <a:endParaRPr lang="es-EC">
            <a:solidFill>
              <a:schemeClr val="tx1"/>
            </a:solidFill>
          </a:endParaRPr>
        </a:p>
      </dgm:t>
    </dgm:pt>
    <dgm:pt modelId="{D40629A1-C2BE-4453-B021-F10D5C661972}">
      <dgm:prSet phldrT="[Texto]"/>
      <dgm:spPr/>
      <dgm:t>
        <a:bodyPr/>
        <a:lstStyle/>
        <a:p>
          <a:r>
            <a:rPr lang="es-EC" dirty="0">
              <a:solidFill>
                <a:schemeClr val="tx1"/>
              </a:solidFill>
            </a:rPr>
            <a:t>5. De que manera los profesionales contribuyen a la solución de necesidades</a:t>
          </a:r>
        </a:p>
      </dgm:t>
    </dgm:pt>
    <dgm:pt modelId="{701105D9-2054-4B2A-8814-C518D3E05BA4}" type="parTrans" cxnId="{0618283C-B8B3-4C50-A1BC-4CE941E52179}">
      <dgm:prSet/>
      <dgm:spPr/>
      <dgm:t>
        <a:bodyPr/>
        <a:lstStyle/>
        <a:p>
          <a:endParaRPr lang="es-EC">
            <a:solidFill>
              <a:schemeClr val="tx1"/>
            </a:solidFill>
          </a:endParaRPr>
        </a:p>
      </dgm:t>
    </dgm:pt>
    <dgm:pt modelId="{9F205645-51FC-453D-9263-0024A9A5E6FE}" type="sibTrans" cxnId="{0618283C-B8B3-4C50-A1BC-4CE941E52179}">
      <dgm:prSet/>
      <dgm:spPr/>
      <dgm:t>
        <a:bodyPr/>
        <a:lstStyle/>
        <a:p>
          <a:endParaRPr lang="es-EC">
            <a:solidFill>
              <a:schemeClr val="tx1"/>
            </a:solidFill>
          </a:endParaRPr>
        </a:p>
      </dgm:t>
    </dgm:pt>
    <dgm:pt modelId="{D9B292E8-8A17-40B3-897D-1A11363C9276}">
      <dgm:prSet phldrT="[Texto]"/>
      <dgm:spPr/>
      <dgm:t>
        <a:bodyPr/>
        <a:lstStyle/>
        <a:p>
          <a:r>
            <a:rPr lang="es-EC" dirty="0">
              <a:solidFill>
                <a:schemeClr val="tx1"/>
              </a:solidFill>
            </a:rPr>
            <a:t>6. Análisis técnico </a:t>
          </a:r>
        </a:p>
      </dgm:t>
    </dgm:pt>
    <dgm:pt modelId="{71C5C70C-484C-4C21-8F64-0644F6848CB6}" type="parTrans" cxnId="{FB9455EA-0EE6-444A-A619-DAEB27E4D268}">
      <dgm:prSet/>
      <dgm:spPr/>
      <dgm:t>
        <a:bodyPr/>
        <a:lstStyle/>
        <a:p>
          <a:endParaRPr lang="es-EC">
            <a:solidFill>
              <a:schemeClr val="tx1"/>
            </a:solidFill>
          </a:endParaRPr>
        </a:p>
      </dgm:t>
    </dgm:pt>
    <dgm:pt modelId="{78A6DE91-EF59-475A-93E6-BBB3E7F14796}" type="sibTrans" cxnId="{FB9455EA-0EE6-444A-A619-DAEB27E4D268}">
      <dgm:prSet/>
      <dgm:spPr/>
      <dgm:t>
        <a:bodyPr/>
        <a:lstStyle/>
        <a:p>
          <a:endParaRPr lang="es-EC">
            <a:solidFill>
              <a:schemeClr val="tx1"/>
            </a:solidFill>
          </a:endParaRPr>
        </a:p>
      </dgm:t>
    </dgm:pt>
    <dgm:pt modelId="{D61AD686-D69A-4E0A-89D1-6EE7EE5A33BC}">
      <dgm:prSet phldrT="[Texto]"/>
      <dgm:spPr/>
      <dgm:t>
        <a:bodyPr/>
        <a:lstStyle/>
        <a:p>
          <a:r>
            <a:rPr lang="es-EC" dirty="0">
              <a:solidFill>
                <a:schemeClr val="tx1"/>
              </a:solidFill>
            </a:rPr>
            <a:t>Revisión final</a:t>
          </a:r>
        </a:p>
      </dgm:t>
    </dgm:pt>
    <dgm:pt modelId="{21B668FB-F7B2-47B2-8877-A32222AF0BED}" type="parTrans" cxnId="{1BD60CC8-7EB2-4726-A275-65279B955313}">
      <dgm:prSet/>
      <dgm:spPr/>
      <dgm:t>
        <a:bodyPr/>
        <a:lstStyle/>
        <a:p>
          <a:endParaRPr lang="es-EC">
            <a:solidFill>
              <a:schemeClr val="tx1"/>
            </a:solidFill>
          </a:endParaRPr>
        </a:p>
      </dgm:t>
    </dgm:pt>
    <dgm:pt modelId="{B0875DD6-E2C3-4E5D-A6BF-B3F550C6F762}" type="sibTrans" cxnId="{1BD60CC8-7EB2-4726-A275-65279B955313}">
      <dgm:prSet/>
      <dgm:spPr/>
      <dgm:t>
        <a:bodyPr/>
        <a:lstStyle/>
        <a:p>
          <a:endParaRPr lang="es-EC">
            <a:solidFill>
              <a:schemeClr val="tx1"/>
            </a:solidFill>
          </a:endParaRPr>
        </a:p>
      </dgm:t>
    </dgm:pt>
    <dgm:pt modelId="{97E4D52E-9B2B-4D4B-8AB6-1B7ABE55051E}" type="pres">
      <dgm:prSet presAssocID="{5D9AE9E1-95C6-4BBF-9F74-12985A377AB9}" presName="Name0" presStyleCnt="0">
        <dgm:presLayoutVars>
          <dgm:dir/>
          <dgm:resizeHandles/>
        </dgm:presLayoutVars>
      </dgm:prSet>
      <dgm:spPr/>
    </dgm:pt>
    <dgm:pt modelId="{612D76EC-891D-4ED8-B5CD-FE97F4569840}" type="pres">
      <dgm:prSet presAssocID="{8100C616-0EBB-4B0A-A7F5-74AB9CE5A829}" presName="compNode" presStyleCnt="0"/>
      <dgm:spPr/>
    </dgm:pt>
    <dgm:pt modelId="{B21BF40B-7402-4558-B84E-51B358E5C585}" type="pres">
      <dgm:prSet presAssocID="{8100C616-0EBB-4B0A-A7F5-74AB9CE5A829}" presName="dummyConnPt" presStyleCnt="0"/>
      <dgm:spPr/>
    </dgm:pt>
    <dgm:pt modelId="{95D2FDA2-8339-444E-864A-4B8FD2DF90B5}" type="pres">
      <dgm:prSet presAssocID="{8100C616-0EBB-4B0A-A7F5-74AB9CE5A829}" presName="node" presStyleLbl="node1" presStyleIdx="0" presStyleCnt="9">
        <dgm:presLayoutVars>
          <dgm:bulletEnabled val="1"/>
        </dgm:presLayoutVars>
      </dgm:prSet>
      <dgm:spPr/>
    </dgm:pt>
    <dgm:pt modelId="{9497B4B0-0519-44C4-8A5D-91EA89059273}" type="pres">
      <dgm:prSet presAssocID="{AABD957E-DDD9-4361-AC7D-CEA002FF6892}" presName="sibTrans" presStyleLbl="bgSibTrans2D1" presStyleIdx="0" presStyleCnt="8"/>
      <dgm:spPr/>
    </dgm:pt>
    <dgm:pt modelId="{761813BA-181B-4FCB-8FE4-C3D5FAF281A9}" type="pres">
      <dgm:prSet presAssocID="{0BD90C6A-026F-440C-8A82-C6F6488FBAB6}" presName="compNode" presStyleCnt="0"/>
      <dgm:spPr/>
    </dgm:pt>
    <dgm:pt modelId="{1894A074-6C3D-4B61-9747-51448808E79C}" type="pres">
      <dgm:prSet presAssocID="{0BD90C6A-026F-440C-8A82-C6F6488FBAB6}" presName="dummyConnPt" presStyleCnt="0"/>
      <dgm:spPr/>
    </dgm:pt>
    <dgm:pt modelId="{28812450-0720-41F2-9B7A-B60DC85196F8}" type="pres">
      <dgm:prSet presAssocID="{0BD90C6A-026F-440C-8A82-C6F6488FBAB6}" presName="node" presStyleLbl="node1" presStyleIdx="1" presStyleCnt="9">
        <dgm:presLayoutVars>
          <dgm:bulletEnabled val="1"/>
        </dgm:presLayoutVars>
      </dgm:prSet>
      <dgm:spPr/>
    </dgm:pt>
    <dgm:pt modelId="{1484474D-9A59-4770-B614-2B4A4FEB1D42}" type="pres">
      <dgm:prSet presAssocID="{42402786-C8DD-4FCC-8CF8-6221CAB344D9}" presName="sibTrans" presStyleLbl="bgSibTrans2D1" presStyleIdx="1" presStyleCnt="8"/>
      <dgm:spPr/>
    </dgm:pt>
    <dgm:pt modelId="{64849888-4568-4325-BB7B-11A4B4D72B34}" type="pres">
      <dgm:prSet presAssocID="{2ED17D5F-9A15-417E-A745-74CF2C72E29C}" presName="compNode" presStyleCnt="0"/>
      <dgm:spPr/>
    </dgm:pt>
    <dgm:pt modelId="{8E93E220-2025-45C0-BDC2-C30E808B90A4}" type="pres">
      <dgm:prSet presAssocID="{2ED17D5F-9A15-417E-A745-74CF2C72E29C}" presName="dummyConnPt" presStyleCnt="0"/>
      <dgm:spPr/>
    </dgm:pt>
    <dgm:pt modelId="{AD34A01E-1978-4D7D-9E66-EABC6813B791}" type="pres">
      <dgm:prSet presAssocID="{2ED17D5F-9A15-417E-A745-74CF2C72E29C}" presName="node" presStyleLbl="node1" presStyleIdx="2" presStyleCnt="9">
        <dgm:presLayoutVars>
          <dgm:bulletEnabled val="1"/>
        </dgm:presLayoutVars>
      </dgm:prSet>
      <dgm:spPr/>
    </dgm:pt>
    <dgm:pt modelId="{D5FA5475-64D5-4E71-9155-DF37EB081EEF}" type="pres">
      <dgm:prSet presAssocID="{5744C618-59A0-487A-94AA-B94879B64AB6}" presName="sibTrans" presStyleLbl="bgSibTrans2D1" presStyleIdx="2" presStyleCnt="8"/>
      <dgm:spPr/>
    </dgm:pt>
    <dgm:pt modelId="{A95B0BCC-6840-4535-B8D8-7B806891B8DA}" type="pres">
      <dgm:prSet presAssocID="{51B999F1-D54A-4780-93EF-C2B7A0283923}" presName="compNode" presStyleCnt="0"/>
      <dgm:spPr/>
    </dgm:pt>
    <dgm:pt modelId="{CFCF3328-2F12-43ED-A76B-8687850091BE}" type="pres">
      <dgm:prSet presAssocID="{51B999F1-D54A-4780-93EF-C2B7A0283923}" presName="dummyConnPt" presStyleCnt="0"/>
      <dgm:spPr/>
    </dgm:pt>
    <dgm:pt modelId="{F2D36984-9F63-4B17-BDD5-84C166991643}" type="pres">
      <dgm:prSet presAssocID="{51B999F1-D54A-4780-93EF-C2B7A0283923}" presName="node" presStyleLbl="node1" presStyleIdx="3" presStyleCnt="9">
        <dgm:presLayoutVars>
          <dgm:bulletEnabled val="1"/>
        </dgm:presLayoutVars>
      </dgm:prSet>
      <dgm:spPr/>
    </dgm:pt>
    <dgm:pt modelId="{29CAF54C-51B4-416F-91E0-6FC8A2824C95}" type="pres">
      <dgm:prSet presAssocID="{4F1BE444-6DE0-4B16-8EEE-DEA404F0CD6F}" presName="sibTrans" presStyleLbl="bgSibTrans2D1" presStyleIdx="3" presStyleCnt="8"/>
      <dgm:spPr/>
    </dgm:pt>
    <dgm:pt modelId="{EF473B3D-AFBC-49C8-ABAD-5177EAB4EDD1}" type="pres">
      <dgm:prSet presAssocID="{703C7274-7527-44D9-97E3-D53EA2E8C5F7}" presName="compNode" presStyleCnt="0"/>
      <dgm:spPr/>
    </dgm:pt>
    <dgm:pt modelId="{52AF4107-259E-40B8-A90D-173D9D4BC40B}" type="pres">
      <dgm:prSet presAssocID="{703C7274-7527-44D9-97E3-D53EA2E8C5F7}" presName="dummyConnPt" presStyleCnt="0"/>
      <dgm:spPr/>
    </dgm:pt>
    <dgm:pt modelId="{FB908F6E-BDB6-4876-81F2-FC6883E723A8}" type="pres">
      <dgm:prSet presAssocID="{703C7274-7527-44D9-97E3-D53EA2E8C5F7}" presName="node" presStyleLbl="node1" presStyleIdx="4" presStyleCnt="9">
        <dgm:presLayoutVars>
          <dgm:bulletEnabled val="1"/>
        </dgm:presLayoutVars>
      </dgm:prSet>
      <dgm:spPr/>
    </dgm:pt>
    <dgm:pt modelId="{7B4C7A96-22E0-40EA-B066-97EBAFD215C8}" type="pres">
      <dgm:prSet presAssocID="{C3A174C2-EB41-4C63-A10F-B2087F135624}" presName="sibTrans" presStyleLbl="bgSibTrans2D1" presStyleIdx="4" presStyleCnt="8"/>
      <dgm:spPr/>
    </dgm:pt>
    <dgm:pt modelId="{09BA4339-16C8-4745-8A14-EDAE9F24D33A}" type="pres">
      <dgm:prSet presAssocID="{8388F3F5-9BE0-4EB6-84EF-3F8A4A12F4A4}" presName="compNode" presStyleCnt="0"/>
      <dgm:spPr/>
    </dgm:pt>
    <dgm:pt modelId="{FD935108-CB70-4FBD-998B-6D0EEE4323ED}" type="pres">
      <dgm:prSet presAssocID="{8388F3F5-9BE0-4EB6-84EF-3F8A4A12F4A4}" presName="dummyConnPt" presStyleCnt="0"/>
      <dgm:spPr/>
    </dgm:pt>
    <dgm:pt modelId="{FC68D6E8-2335-4909-AB6F-A2660CF98402}" type="pres">
      <dgm:prSet presAssocID="{8388F3F5-9BE0-4EB6-84EF-3F8A4A12F4A4}" presName="node" presStyleLbl="node1" presStyleIdx="5" presStyleCnt="9">
        <dgm:presLayoutVars>
          <dgm:bulletEnabled val="1"/>
        </dgm:presLayoutVars>
      </dgm:prSet>
      <dgm:spPr/>
    </dgm:pt>
    <dgm:pt modelId="{61B40FD6-AC13-4CCF-B1C3-84018A2E0428}" type="pres">
      <dgm:prSet presAssocID="{97704E3B-2CCA-4A29-898B-89F617E85335}" presName="sibTrans" presStyleLbl="bgSibTrans2D1" presStyleIdx="5" presStyleCnt="8"/>
      <dgm:spPr/>
    </dgm:pt>
    <dgm:pt modelId="{CF5241F6-1AA7-43D8-ABD7-B8CDD8D799F0}" type="pres">
      <dgm:prSet presAssocID="{D40629A1-C2BE-4453-B021-F10D5C661972}" presName="compNode" presStyleCnt="0"/>
      <dgm:spPr/>
    </dgm:pt>
    <dgm:pt modelId="{23A2B349-3BB0-4345-95F2-C7E767BA3B07}" type="pres">
      <dgm:prSet presAssocID="{D40629A1-C2BE-4453-B021-F10D5C661972}" presName="dummyConnPt" presStyleCnt="0"/>
      <dgm:spPr/>
    </dgm:pt>
    <dgm:pt modelId="{98BAC5EE-BCDC-4BC0-B9EB-31A817E6EBF9}" type="pres">
      <dgm:prSet presAssocID="{D40629A1-C2BE-4453-B021-F10D5C661972}" presName="node" presStyleLbl="node1" presStyleIdx="6" presStyleCnt="9">
        <dgm:presLayoutVars>
          <dgm:bulletEnabled val="1"/>
        </dgm:presLayoutVars>
      </dgm:prSet>
      <dgm:spPr/>
    </dgm:pt>
    <dgm:pt modelId="{64E549E9-B7F0-4B5C-9A6D-C9A54917F6E7}" type="pres">
      <dgm:prSet presAssocID="{9F205645-51FC-453D-9263-0024A9A5E6FE}" presName="sibTrans" presStyleLbl="bgSibTrans2D1" presStyleIdx="6" presStyleCnt="8"/>
      <dgm:spPr/>
    </dgm:pt>
    <dgm:pt modelId="{2ABEE18E-F7A8-4938-B7DC-91304FF4397B}" type="pres">
      <dgm:prSet presAssocID="{D9B292E8-8A17-40B3-897D-1A11363C9276}" presName="compNode" presStyleCnt="0"/>
      <dgm:spPr/>
    </dgm:pt>
    <dgm:pt modelId="{F4ECA0D2-DFDE-4E15-A82D-B4ABC6D6FDB1}" type="pres">
      <dgm:prSet presAssocID="{D9B292E8-8A17-40B3-897D-1A11363C9276}" presName="dummyConnPt" presStyleCnt="0"/>
      <dgm:spPr/>
    </dgm:pt>
    <dgm:pt modelId="{145EEA43-A959-475D-A2A0-AE29E9197B7D}" type="pres">
      <dgm:prSet presAssocID="{D9B292E8-8A17-40B3-897D-1A11363C9276}" presName="node" presStyleLbl="node1" presStyleIdx="7" presStyleCnt="9">
        <dgm:presLayoutVars>
          <dgm:bulletEnabled val="1"/>
        </dgm:presLayoutVars>
      </dgm:prSet>
      <dgm:spPr/>
    </dgm:pt>
    <dgm:pt modelId="{85E2F21A-143A-4433-B1D6-1F59167196A8}" type="pres">
      <dgm:prSet presAssocID="{78A6DE91-EF59-475A-93E6-BBB3E7F14796}" presName="sibTrans" presStyleLbl="bgSibTrans2D1" presStyleIdx="7" presStyleCnt="8"/>
      <dgm:spPr/>
    </dgm:pt>
    <dgm:pt modelId="{0EB07391-3018-46FA-B8ED-960453E7B4BB}" type="pres">
      <dgm:prSet presAssocID="{D61AD686-D69A-4E0A-89D1-6EE7EE5A33BC}" presName="compNode" presStyleCnt="0"/>
      <dgm:spPr/>
    </dgm:pt>
    <dgm:pt modelId="{36F32159-69C9-424E-95A0-74BAF52DAF28}" type="pres">
      <dgm:prSet presAssocID="{D61AD686-D69A-4E0A-89D1-6EE7EE5A33BC}" presName="dummyConnPt" presStyleCnt="0"/>
      <dgm:spPr/>
    </dgm:pt>
    <dgm:pt modelId="{250CBC8E-DCA1-4B34-8BCB-A3DFC9AADA32}" type="pres">
      <dgm:prSet presAssocID="{D61AD686-D69A-4E0A-89D1-6EE7EE5A33BC}" presName="node" presStyleLbl="node1" presStyleIdx="8" presStyleCnt="9">
        <dgm:presLayoutVars>
          <dgm:bulletEnabled val="1"/>
        </dgm:presLayoutVars>
      </dgm:prSet>
      <dgm:spPr/>
    </dgm:pt>
  </dgm:ptLst>
  <dgm:cxnLst>
    <dgm:cxn modelId="{905BF503-5EFA-4A3F-AFF8-519E0802866D}" type="presOf" srcId="{5D9AE9E1-95C6-4BBF-9F74-12985A377AB9}" destId="{97E4D52E-9B2B-4D4B-8AB6-1B7ABE55051E}" srcOrd="0" destOrd="0" presId="urn:microsoft.com/office/officeart/2005/8/layout/bProcess4"/>
    <dgm:cxn modelId="{744A2420-6FE7-46C2-9C11-5B9E821942E2}" type="presOf" srcId="{C3A174C2-EB41-4C63-A10F-B2087F135624}" destId="{7B4C7A96-22E0-40EA-B066-97EBAFD215C8}" srcOrd="0" destOrd="0" presId="urn:microsoft.com/office/officeart/2005/8/layout/bProcess4"/>
    <dgm:cxn modelId="{7B9A1D23-07CF-48B0-BBC7-9A20AC8477D8}" type="presOf" srcId="{D40629A1-C2BE-4453-B021-F10D5C661972}" destId="{98BAC5EE-BCDC-4BC0-B9EB-31A817E6EBF9}" srcOrd="0" destOrd="0" presId="urn:microsoft.com/office/officeart/2005/8/layout/bProcess4"/>
    <dgm:cxn modelId="{003F1428-1D77-4717-B2AD-3FB82B9F0552}" type="presOf" srcId="{AABD957E-DDD9-4361-AC7D-CEA002FF6892}" destId="{9497B4B0-0519-44C4-8A5D-91EA89059273}" srcOrd="0" destOrd="0" presId="urn:microsoft.com/office/officeart/2005/8/layout/bProcess4"/>
    <dgm:cxn modelId="{0618283C-B8B3-4C50-A1BC-4CE941E52179}" srcId="{5D9AE9E1-95C6-4BBF-9F74-12985A377AB9}" destId="{D40629A1-C2BE-4453-B021-F10D5C661972}" srcOrd="6" destOrd="0" parTransId="{701105D9-2054-4B2A-8814-C518D3E05BA4}" sibTransId="{9F205645-51FC-453D-9263-0024A9A5E6FE}"/>
    <dgm:cxn modelId="{6D60903C-4FBE-4BF9-8FCB-0F589EBF6056}" type="presOf" srcId="{8388F3F5-9BE0-4EB6-84EF-3F8A4A12F4A4}" destId="{FC68D6E8-2335-4909-AB6F-A2660CF98402}" srcOrd="0" destOrd="0" presId="urn:microsoft.com/office/officeart/2005/8/layout/bProcess4"/>
    <dgm:cxn modelId="{9A0B4440-44E2-4C28-A586-AE0B677574F9}" type="presOf" srcId="{42402786-C8DD-4FCC-8CF8-6221CAB344D9}" destId="{1484474D-9A59-4770-B614-2B4A4FEB1D42}" srcOrd="0" destOrd="0" presId="urn:microsoft.com/office/officeart/2005/8/layout/bProcess4"/>
    <dgm:cxn modelId="{11A6235E-876A-4719-A672-5CBF33FDFF51}" type="presOf" srcId="{D9B292E8-8A17-40B3-897D-1A11363C9276}" destId="{145EEA43-A959-475D-A2A0-AE29E9197B7D}" srcOrd="0" destOrd="0" presId="urn:microsoft.com/office/officeart/2005/8/layout/bProcess4"/>
    <dgm:cxn modelId="{71A77F6A-D166-496A-81D3-F4C497F49713}" srcId="{5D9AE9E1-95C6-4BBF-9F74-12985A377AB9}" destId="{2ED17D5F-9A15-417E-A745-74CF2C72E29C}" srcOrd="2" destOrd="0" parTransId="{3A66DAD5-1DF2-4443-805B-43143DC5A026}" sibTransId="{5744C618-59A0-487A-94AA-B94879B64AB6}"/>
    <dgm:cxn modelId="{9C31B44D-4332-403C-9FCB-689E3A484C03}" srcId="{5D9AE9E1-95C6-4BBF-9F74-12985A377AB9}" destId="{51B999F1-D54A-4780-93EF-C2B7A0283923}" srcOrd="3" destOrd="0" parTransId="{0A292A93-5355-4AB7-8EA8-90D47FB4E525}" sibTransId="{4F1BE444-6DE0-4B16-8EEE-DEA404F0CD6F}"/>
    <dgm:cxn modelId="{5D4DB777-0CF2-470A-A7B9-6B160251E7E0}" type="presOf" srcId="{8100C616-0EBB-4B0A-A7F5-74AB9CE5A829}" destId="{95D2FDA2-8339-444E-864A-4B8FD2DF90B5}" srcOrd="0" destOrd="0" presId="urn:microsoft.com/office/officeart/2005/8/layout/bProcess4"/>
    <dgm:cxn modelId="{1DCA0180-033D-4297-B37D-6699551414B5}" srcId="{5D9AE9E1-95C6-4BBF-9F74-12985A377AB9}" destId="{8388F3F5-9BE0-4EB6-84EF-3F8A4A12F4A4}" srcOrd="5" destOrd="0" parTransId="{7EA144EB-62B3-48C6-B9F6-460C42374A9F}" sibTransId="{97704E3B-2CCA-4A29-898B-89F617E85335}"/>
    <dgm:cxn modelId="{6CE9E383-9346-4A8E-A920-2972154ECC2A}" type="presOf" srcId="{9F205645-51FC-453D-9263-0024A9A5E6FE}" destId="{64E549E9-B7F0-4B5C-9A6D-C9A54917F6E7}" srcOrd="0" destOrd="0" presId="urn:microsoft.com/office/officeart/2005/8/layout/bProcess4"/>
    <dgm:cxn modelId="{35F4C29C-784A-466C-A22D-5709471158BE}" type="presOf" srcId="{51B999F1-D54A-4780-93EF-C2B7A0283923}" destId="{F2D36984-9F63-4B17-BDD5-84C166991643}" srcOrd="0" destOrd="0" presId="urn:microsoft.com/office/officeart/2005/8/layout/bProcess4"/>
    <dgm:cxn modelId="{9C4F13A8-A4BB-4B06-BA18-43F71836DF0B}" type="presOf" srcId="{2ED17D5F-9A15-417E-A745-74CF2C72E29C}" destId="{AD34A01E-1978-4D7D-9E66-EABC6813B791}" srcOrd="0" destOrd="0" presId="urn:microsoft.com/office/officeart/2005/8/layout/bProcess4"/>
    <dgm:cxn modelId="{C78503AE-750C-426D-886D-DF8445253291}" type="presOf" srcId="{5744C618-59A0-487A-94AA-B94879B64AB6}" destId="{D5FA5475-64D5-4E71-9155-DF37EB081EEF}" srcOrd="0" destOrd="0" presId="urn:microsoft.com/office/officeart/2005/8/layout/bProcess4"/>
    <dgm:cxn modelId="{1AF9D8BE-E88F-4FC1-89D3-DF7DE3C6DE1B}" type="presOf" srcId="{97704E3B-2CCA-4A29-898B-89F617E85335}" destId="{61B40FD6-AC13-4CCF-B1C3-84018A2E0428}" srcOrd="0" destOrd="0" presId="urn:microsoft.com/office/officeart/2005/8/layout/bProcess4"/>
    <dgm:cxn modelId="{EF6677C0-0402-42E2-91CA-5166CF4417FC}" type="presOf" srcId="{0BD90C6A-026F-440C-8A82-C6F6488FBAB6}" destId="{28812450-0720-41F2-9B7A-B60DC85196F8}" srcOrd="0" destOrd="0" presId="urn:microsoft.com/office/officeart/2005/8/layout/bProcess4"/>
    <dgm:cxn modelId="{F4A156C1-6CBE-4087-AF6C-A03C69428708}" srcId="{5D9AE9E1-95C6-4BBF-9F74-12985A377AB9}" destId="{0BD90C6A-026F-440C-8A82-C6F6488FBAB6}" srcOrd="1" destOrd="0" parTransId="{2B51CD1B-C61B-4126-ABCC-3CFE7C609F9D}" sibTransId="{42402786-C8DD-4FCC-8CF8-6221CAB344D9}"/>
    <dgm:cxn modelId="{1BD60CC8-7EB2-4726-A275-65279B955313}" srcId="{5D9AE9E1-95C6-4BBF-9F74-12985A377AB9}" destId="{D61AD686-D69A-4E0A-89D1-6EE7EE5A33BC}" srcOrd="8" destOrd="0" parTransId="{21B668FB-F7B2-47B2-8877-A32222AF0BED}" sibTransId="{B0875DD6-E2C3-4E5D-A6BF-B3F550C6F762}"/>
    <dgm:cxn modelId="{45DACAD8-3891-47B1-B9DD-22534EF41221}" type="presOf" srcId="{703C7274-7527-44D9-97E3-D53EA2E8C5F7}" destId="{FB908F6E-BDB6-4876-81F2-FC6883E723A8}" srcOrd="0" destOrd="0" presId="urn:microsoft.com/office/officeart/2005/8/layout/bProcess4"/>
    <dgm:cxn modelId="{0DEAEADD-130D-4530-ACAA-8DF0C33633A5}" srcId="{5D9AE9E1-95C6-4BBF-9F74-12985A377AB9}" destId="{703C7274-7527-44D9-97E3-D53EA2E8C5F7}" srcOrd="4" destOrd="0" parTransId="{2B060AE9-29BC-4C51-9742-A2B5C7F215E7}" sibTransId="{C3A174C2-EB41-4C63-A10F-B2087F135624}"/>
    <dgm:cxn modelId="{FB9455EA-0EE6-444A-A619-DAEB27E4D268}" srcId="{5D9AE9E1-95C6-4BBF-9F74-12985A377AB9}" destId="{D9B292E8-8A17-40B3-897D-1A11363C9276}" srcOrd="7" destOrd="0" parTransId="{71C5C70C-484C-4C21-8F64-0644F6848CB6}" sibTransId="{78A6DE91-EF59-475A-93E6-BBB3E7F14796}"/>
    <dgm:cxn modelId="{42D926EB-A7CB-4A69-B738-3CB71EB3EE2C}" type="presOf" srcId="{78A6DE91-EF59-475A-93E6-BBB3E7F14796}" destId="{85E2F21A-143A-4433-B1D6-1F59167196A8}" srcOrd="0" destOrd="0" presId="urn:microsoft.com/office/officeart/2005/8/layout/bProcess4"/>
    <dgm:cxn modelId="{4648ACF0-48A0-408D-A0CC-03FCE6B1318B}" srcId="{5D9AE9E1-95C6-4BBF-9F74-12985A377AB9}" destId="{8100C616-0EBB-4B0A-A7F5-74AB9CE5A829}" srcOrd="0" destOrd="0" parTransId="{F8CF4746-89B5-44B0-8E26-283CEF06AB5D}" sibTransId="{AABD957E-DDD9-4361-AC7D-CEA002FF6892}"/>
    <dgm:cxn modelId="{C0047EF9-A273-4F8E-9E3D-82CC65A2D73F}" type="presOf" srcId="{D61AD686-D69A-4E0A-89D1-6EE7EE5A33BC}" destId="{250CBC8E-DCA1-4B34-8BCB-A3DFC9AADA32}" srcOrd="0" destOrd="0" presId="urn:microsoft.com/office/officeart/2005/8/layout/bProcess4"/>
    <dgm:cxn modelId="{75B289FF-F287-412A-B510-85ED9FEF684B}" type="presOf" srcId="{4F1BE444-6DE0-4B16-8EEE-DEA404F0CD6F}" destId="{29CAF54C-51B4-416F-91E0-6FC8A2824C95}" srcOrd="0" destOrd="0" presId="urn:microsoft.com/office/officeart/2005/8/layout/bProcess4"/>
    <dgm:cxn modelId="{8A73F480-7D4D-41B6-89C9-EBBC912FC041}" type="presParOf" srcId="{97E4D52E-9B2B-4D4B-8AB6-1B7ABE55051E}" destId="{612D76EC-891D-4ED8-B5CD-FE97F4569840}" srcOrd="0" destOrd="0" presId="urn:microsoft.com/office/officeart/2005/8/layout/bProcess4"/>
    <dgm:cxn modelId="{4A0955DC-4808-445E-85C8-D8AA25017E4C}" type="presParOf" srcId="{612D76EC-891D-4ED8-B5CD-FE97F4569840}" destId="{B21BF40B-7402-4558-B84E-51B358E5C585}" srcOrd="0" destOrd="0" presId="urn:microsoft.com/office/officeart/2005/8/layout/bProcess4"/>
    <dgm:cxn modelId="{5C312A63-F258-4345-A2A5-F0783F6F840D}" type="presParOf" srcId="{612D76EC-891D-4ED8-B5CD-FE97F4569840}" destId="{95D2FDA2-8339-444E-864A-4B8FD2DF90B5}" srcOrd="1" destOrd="0" presId="urn:microsoft.com/office/officeart/2005/8/layout/bProcess4"/>
    <dgm:cxn modelId="{D04E1BC1-A5AE-4305-A485-F2AC92B67092}" type="presParOf" srcId="{97E4D52E-9B2B-4D4B-8AB6-1B7ABE55051E}" destId="{9497B4B0-0519-44C4-8A5D-91EA89059273}" srcOrd="1" destOrd="0" presId="urn:microsoft.com/office/officeart/2005/8/layout/bProcess4"/>
    <dgm:cxn modelId="{DF975772-8D5A-42A8-9C79-67B1D6744469}" type="presParOf" srcId="{97E4D52E-9B2B-4D4B-8AB6-1B7ABE55051E}" destId="{761813BA-181B-4FCB-8FE4-C3D5FAF281A9}" srcOrd="2" destOrd="0" presId="urn:microsoft.com/office/officeart/2005/8/layout/bProcess4"/>
    <dgm:cxn modelId="{6956DAEB-64A4-458A-B2F8-EE4B66BB773F}" type="presParOf" srcId="{761813BA-181B-4FCB-8FE4-C3D5FAF281A9}" destId="{1894A074-6C3D-4B61-9747-51448808E79C}" srcOrd="0" destOrd="0" presId="urn:microsoft.com/office/officeart/2005/8/layout/bProcess4"/>
    <dgm:cxn modelId="{637282D3-C17F-475F-A374-4848C4F978C1}" type="presParOf" srcId="{761813BA-181B-4FCB-8FE4-C3D5FAF281A9}" destId="{28812450-0720-41F2-9B7A-B60DC85196F8}" srcOrd="1" destOrd="0" presId="urn:microsoft.com/office/officeart/2005/8/layout/bProcess4"/>
    <dgm:cxn modelId="{194F5B00-994A-4166-8065-3775A0505414}" type="presParOf" srcId="{97E4D52E-9B2B-4D4B-8AB6-1B7ABE55051E}" destId="{1484474D-9A59-4770-B614-2B4A4FEB1D42}" srcOrd="3" destOrd="0" presId="urn:microsoft.com/office/officeart/2005/8/layout/bProcess4"/>
    <dgm:cxn modelId="{515E1128-8C92-43A0-8DB8-251866341A93}" type="presParOf" srcId="{97E4D52E-9B2B-4D4B-8AB6-1B7ABE55051E}" destId="{64849888-4568-4325-BB7B-11A4B4D72B34}" srcOrd="4" destOrd="0" presId="urn:microsoft.com/office/officeart/2005/8/layout/bProcess4"/>
    <dgm:cxn modelId="{FB467894-597E-4979-BF11-C1FBEFC02214}" type="presParOf" srcId="{64849888-4568-4325-BB7B-11A4B4D72B34}" destId="{8E93E220-2025-45C0-BDC2-C30E808B90A4}" srcOrd="0" destOrd="0" presId="urn:microsoft.com/office/officeart/2005/8/layout/bProcess4"/>
    <dgm:cxn modelId="{E02AD6C5-A879-4155-94ED-4AC95DC3F1A8}" type="presParOf" srcId="{64849888-4568-4325-BB7B-11A4B4D72B34}" destId="{AD34A01E-1978-4D7D-9E66-EABC6813B791}" srcOrd="1" destOrd="0" presId="urn:microsoft.com/office/officeart/2005/8/layout/bProcess4"/>
    <dgm:cxn modelId="{C11B6BA2-AFF7-43FB-B590-D70B0E625589}" type="presParOf" srcId="{97E4D52E-9B2B-4D4B-8AB6-1B7ABE55051E}" destId="{D5FA5475-64D5-4E71-9155-DF37EB081EEF}" srcOrd="5" destOrd="0" presId="urn:microsoft.com/office/officeart/2005/8/layout/bProcess4"/>
    <dgm:cxn modelId="{9EAF23F8-23F9-4B16-8FE7-5F7D7AE8A284}" type="presParOf" srcId="{97E4D52E-9B2B-4D4B-8AB6-1B7ABE55051E}" destId="{A95B0BCC-6840-4535-B8D8-7B806891B8DA}" srcOrd="6" destOrd="0" presId="urn:microsoft.com/office/officeart/2005/8/layout/bProcess4"/>
    <dgm:cxn modelId="{19E9B3E0-3B58-48EB-8BF4-2FB6FFAD88E0}" type="presParOf" srcId="{A95B0BCC-6840-4535-B8D8-7B806891B8DA}" destId="{CFCF3328-2F12-43ED-A76B-8687850091BE}" srcOrd="0" destOrd="0" presId="urn:microsoft.com/office/officeart/2005/8/layout/bProcess4"/>
    <dgm:cxn modelId="{E4DFD90A-325A-49A1-90E1-CAD64B2D8C5F}" type="presParOf" srcId="{A95B0BCC-6840-4535-B8D8-7B806891B8DA}" destId="{F2D36984-9F63-4B17-BDD5-84C166991643}" srcOrd="1" destOrd="0" presId="urn:microsoft.com/office/officeart/2005/8/layout/bProcess4"/>
    <dgm:cxn modelId="{400116A3-79DB-403B-A56B-6838BB1AB968}" type="presParOf" srcId="{97E4D52E-9B2B-4D4B-8AB6-1B7ABE55051E}" destId="{29CAF54C-51B4-416F-91E0-6FC8A2824C95}" srcOrd="7" destOrd="0" presId="urn:microsoft.com/office/officeart/2005/8/layout/bProcess4"/>
    <dgm:cxn modelId="{18205852-B40B-4C36-B337-9D03F0C1CA64}" type="presParOf" srcId="{97E4D52E-9B2B-4D4B-8AB6-1B7ABE55051E}" destId="{EF473B3D-AFBC-49C8-ABAD-5177EAB4EDD1}" srcOrd="8" destOrd="0" presId="urn:microsoft.com/office/officeart/2005/8/layout/bProcess4"/>
    <dgm:cxn modelId="{FF97F1BC-FFA7-4746-B7AE-BCC813D0BFCC}" type="presParOf" srcId="{EF473B3D-AFBC-49C8-ABAD-5177EAB4EDD1}" destId="{52AF4107-259E-40B8-A90D-173D9D4BC40B}" srcOrd="0" destOrd="0" presId="urn:microsoft.com/office/officeart/2005/8/layout/bProcess4"/>
    <dgm:cxn modelId="{082464E6-8492-4ADB-A7BF-005B5327B9BE}" type="presParOf" srcId="{EF473B3D-AFBC-49C8-ABAD-5177EAB4EDD1}" destId="{FB908F6E-BDB6-4876-81F2-FC6883E723A8}" srcOrd="1" destOrd="0" presId="urn:microsoft.com/office/officeart/2005/8/layout/bProcess4"/>
    <dgm:cxn modelId="{D4A4605E-4575-45B9-A3AE-FC691B3ABAD4}" type="presParOf" srcId="{97E4D52E-9B2B-4D4B-8AB6-1B7ABE55051E}" destId="{7B4C7A96-22E0-40EA-B066-97EBAFD215C8}" srcOrd="9" destOrd="0" presId="urn:microsoft.com/office/officeart/2005/8/layout/bProcess4"/>
    <dgm:cxn modelId="{46C5F815-4B1E-4F5A-9E8D-2B825CA07C0B}" type="presParOf" srcId="{97E4D52E-9B2B-4D4B-8AB6-1B7ABE55051E}" destId="{09BA4339-16C8-4745-8A14-EDAE9F24D33A}" srcOrd="10" destOrd="0" presId="urn:microsoft.com/office/officeart/2005/8/layout/bProcess4"/>
    <dgm:cxn modelId="{DD1107D1-4A42-41E2-BCEC-5B62076BBDA7}" type="presParOf" srcId="{09BA4339-16C8-4745-8A14-EDAE9F24D33A}" destId="{FD935108-CB70-4FBD-998B-6D0EEE4323ED}" srcOrd="0" destOrd="0" presId="urn:microsoft.com/office/officeart/2005/8/layout/bProcess4"/>
    <dgm:cxn modelId="{0291728B-3CFD-4730-8C7F-95F580C3D46C}" type="presParOf" srcId="{09BA4339-16C8-4745-8A14-EDAE9F24D33A}" destId="{FC68D6E8-2335-4909-AB6F-A2660CF98402}" srcOrd="1" destOrd="0" presId="urn:microsoft.com/office/officeart/2005/8/layout/bProcess4"/>
    <dgm:cxn modelId="{2613EB52-F90F-422C-A988-2B2B4D17F3E1}" type="presParOf" srcId="{97E4D52E-9B2B-4D4B-8AB6-1B7ABE55051E}" destId="{61B40FD6-AC13-4CCF-B1C3-84018A2E0428}" srcOrd="11" destOrd="0" presId="urn:microsoft.com/office/officeart/2005/8/layout/bProcess4"/>
    <dgm:cxn modelId="{38B842D3-768D-452D-8BCE-97BE0C328AC9}" type="presParOf" srcId="{97E4D52E-9B2B-4D4B-8AB6-1B7ABE55051E}" destId="{CF5241F6-1AA7-43D8-ABD7-B8CDD8D799F0}" srcOrd="12" destOrd="0" presId="urn:microsoft.com/office/officeart/2005/8/layout/bProcess4"/>
    <dgm:cxn modelId="{0FF5BD17-EC19-4D0C-B216-8D53FF1E519B}" type="presParOf" srcId="{CF5241F6-1AA7-43D8-ABD7-B8CDD8D799F0}" destId="{23A2B349-3BB0-4345-95F2-C7E767BA3B07}" srcOrd="0" destOrd="0" presId="urn:microsoft.com/office/officeart/2005/8/layout/bProcess4"/>
    <dgm:cxn modelId="{BDF5DC0F-4597-4B33-A1FD-F5A0E9D07D2A}" type="presParOf" srcId="{CF5241F6-1AA7-43D8-ABD7-B8CDD8D799F0}" destId="{98BAC5EE-BCDC-4BC0-B9EB-31A817E6EBF9}" srcOrd="1" destOrd="0" presId="urn:microsoft.com/office/officeart/2005/8/layout/bProcess4"/>
    <dgm:cxn modelId="{7877260A-F421-4992-97E2-E0D124EE9B19}" type="presParOf" srcId="{97E4D52E-9B2B-4D4B-8AB6-1B7ABE55051E}" destId="{64E549E9-B7F0-4B5C-9A6D-C9A54917F6E7}" srcOrd="13" destOrd="0" presId="urn:microsoft.com/office/officeart/2005/8/layout/bProcess4"/>
    <dgm:cxn modelId="{65A00075-FE51-4750-9432-D67C2C8CB84F}" type="presParOf" srcId="{97E4D52E-9B2B-4D4B-8AB6-1B7ABE55051E}" destId="{2ABEE18E-F7A8-4938-B7DC-91304FF4397B}" srcOrd="14" destOrd="0" presId="urn:microsoft.com/office/officeart/2005/8/layout/bProcess4"/>
    <dgm:cxn modelId="{FE7C2DFF-4532-44A2-8FD0-BEE5778A2B08}" type="presParOf" srcId="{2ABEE18E-F7A8-4938-B7DC-91304FF4397B}" destId="{F4ECA0D2-DFDE-4E15-A82D-B4ABC6D6FDB1}" srcOrd="0" destOrd="0" presId="urn:microsoft.com/office/officeart/2005/8/layout/bProcess4"/>
    <dgm:cxn modelId="{C7CC76FF-A7B5-42AD-82BD-87C42FEBBBC2}" type="presParOf" srcId="{2ABEE18E-F7A8-4938-B7DC-91304FF4397B}" destId="{145EEA43-A959-475D-A2A0-AE29E9197B7D}" srcOrd="1" destOrd="0" presId="urn:microsoft.com/office/officeart/2005/8/layout/bProcess4"/>
    <dgm:cxn modelId="{F2EC73FD-2EA4-4C44-BEF4-D5D836FBC6CF}" type="presParOf" srcId="{97E4D52E-9B2B-4D4B-8AB6-1B7ABE55051E}" destId="{85E2F21A-143A-4433-B1D6-1F59167196A8}" srcOrd="15" destOrd="0" presId="urn:microsoft.com/office/officeart/2005/8/layout/bProcess4"/>
    <dgm:cxn modelId="{43A8069D-EA48-42AD-98AC-285479EA852F}" type="presParOf" srcId="{97E4D52E-9B2B-4D4B-8AB6-1B7ABE55051E}" destId="{0EB07391-3018-46FA-B8ED-960453E7B4BB}" srcOrd="16" destOrd="0" presId="urn:microsoft.com/office/officeart/2005/8/layout/bProcess4"/>
    <dgm:cxn modelId="{EE4C1E20-947B-4D6C-8BCF-C819945913B2}" type="presParOf" srcId="{0EB07391-3018-46FA-B8ED-960453E7B4BB}" destId="{36F32159-69C9-424E-95A0-74BAF52DAF28}" srcOrd="0" destOrd="0" presId="urn:microsoft.com/office/officeart/2005/8/layout/bProcess4"/>
    <dgm:cxn modelId="{AFFA5A43-B681-4CC8-A675-A290499AD151}" type="presParOf" srcId="{0EB07391-3018-46FA-B8ED-960453E7B4BB}" destId="{250CBC8E-DCA1-4B34-8BCB-A3DFC9AADA32}"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1BCCF37-F9F6-4877-BB22-9AE98D75914A}"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s-EC"/>
        </a:p>
      </dgm:t>
    </dgm:pt>
    <dgm:pt modelId="{311F8723-B4E1-4DC6-A609-CDBC5656C7DB}">
      <dgm:prSet phldrT="[Texto]" custT="1"/>
      <dgm:spPr/>
      <dgm:t>
        <a:bodyPr/>
        <a:lstStyle/>
        <a:p>
          <a:r>
            <a:rPr lang="es-EC" sz="2200" dirty="0">
              <a:solidFill>
                <a:schemeClr val="tx1"/>
              </a:solidFill>
            </a:rPr>
            <a:t>Mayor concentración en las provincia de Pichincha y Tungurahua</a:t>
          </a:r>
        </a:p>
      </dgm:t>
    </dgm:pt>
    <dgm:pt modelId="{85CE4EF9-57A9-4201-BA4B-28CBF9D90E39}" type="parTrans" cxnId="{1951C868-EFBE-4127-8BF8-6A3235E9766B}">
      <dgm:prSet/>
      <dgm:spPr/>
      <dgm:t>
        <a:bodyPr/>
        <a:lstStyle/>
        <a:p>
          <a:endParaRPr lang="es-EC">
            <a:solidFill>
              <a:schemeClr val="tx1"/>
            </a:solidFill>
          </a:endParaRPr>
        </a:p>
      </dgm:t>
    </dgm:pt>
    <dgm:pt modelId="{F66F2257-CEA8-498B-A99B-5781F358DAFE}" type="sibTrans" cxnId="{1951C868-EFBE-4127-8BF8-6A3235E9766B}">
      <dgm:prSet/>
      <dgm:spPr/>
      <dgm:t>
        <a:bodyPr/>
        <a:lstStyle/>
        <a:p>
          <a:endParaRPr lang="es-EC">
            <a:solidFill>
              <a:schemeClr val="tx1"/>
            </a:solidFill>
          </a:endParaRPr>
        </a:p>
      </dgm:t>
    </dgm:pt>
    <dgm:pt modelId="{EB20778D-6005-4609-8DCB-FA5A1391F971}">
      <dgm:prSet phldrT="[Texto]"/>
      <dgm:spPr/>
      <dgm:t>
        <a:bodyPr/>
        <a:lstStyle/>
        <a:p>
          <a:endParaRPr lang="es-EC" sz="1100" dirty="0">
            <a:solidFill>
              <a:schemeClr val="tx1"/>
            </a:solidFill>
          </a:endParaRPr>
        </a:p>
      </dgm:t>
    </dgm:pt>
    <dgm:pt modelId="{90D5C15B-0051-461C-B71C-E05A59A7DE20}" type="parTrans" cxnId="{522BB838-56A5-4757-A31D-C1974785ED9F}">
      <dgm:prSet/>
      <dgm:spPr/>
      <dgm:t>
        <a:bodyPr/>
        <a:lstStyle/>
        <a:p>
          <a:endParaRPr lang="es-EC">
            <a:solidFill>
              <a:schemeClr val="tx1"/>
            </a:solidFill>
          </a:endParaRPr>
        </a:p>
      </dgm:t>
    </dgm:pt>
    <dgm:pt modelId="{50E4AE46-C13D-469D-92EC-7A5CBCDF7B49}" type="sibTrans" cxnId="{522BB838-56A5-4757-A31D-C1974785ED9F}">
      <dgm:prSet/>
      <dgm:spPr/>
      <dgm:t>
        <a:bodyPr/>
        <a:lstStyle/>
        <a:p>
          <a:endParaRPr lang="es-EC">
            <a:solidFill>
              <a:schemeClr val="tx1"/>
            </a:solidFill>
          </a:endParaRPr>
        </a:p>
      </dgm:t>
    </dgm:pt>
    <dgm:pt modelId="{ED768BDA-2941-4239-ADBB-C24BAC702D78}">
      <dgm:prSet phldrT="[Texto]" custT="1"/>
      <dgm:spPr/>
      <dgm:t>
        <a:bodyPr/>
        <a:lstStyle/>
        <a:p>
          <a:r>
            <a:rPr lang="es-EC" sz="2200" dirty="0">
              <a:solidFill>
                <a:schemeClr val="tx1"/>
              </a:solidFill>
            </a:rPr>
            <a:t>Modalidades: presencial y semipresencial.</a:t>
          </a:r>
        </a:p>
      </dgm:t>
    </dgm:pt>
    <dgm:pt modelId="{D0238F07-471C-4C66-9114-71D30082ABB3}" type="parTrans" cxnId="{BB3E28B5-C53F-412C-A3FE-CA2FFD3DEACE}">
      <dgm:prSet/>
      <dgm:spPr/>
      <dgm:t>
        <a:bodyPr/>
        <a:lstStyle/>
        <a:p>
          <a:endParaRPr lang="es-EC">
            <a:solidFill>
              <a:schemeClr val="tx1"/>
            </a:solidFill>
          </a:endParaRPr>
        </a:p>
      </dgm:t>
    </dgm:pt>
    <dgm:pt modelId="{D1074D3C-879F-4FD9-A66E-D5213715BFD6}" type="sibTrans" cxnId="{BB3E28B5-C53F-412C-A3FE-CA2FFD3DEACE}">
      <dgm:prSet/>
      <dgm:spPr/>
      <dgm:t>
        <a:bodyPr/>
        <a:lstStyle/>
        <a:p>
          <a:endParaRPr lang="es-EC">
            <a:solidFill>
              <a:schemeClr val="tx1"/>
            </a:solidFill>
          </a:endParaRPr>
        </a:p>
      </dgm:t>
    </dgm:pt>
    <dgm:pt modelId="{6BD2617F-9DCA-4A12-BCD7-CCCE6372E69F}">
      <dgm:prSet/>
      <dgm:spPr/>
      <dgm:t>
        <a:bodyPr/>
        <a:lstStyle/>
        <a:p>
          <a:r>
            <a:rPr lang="es-EC" dirty="0">
              <a:solidFill>
                <a:schemeClr val="tx1"/>
              </a:solidFill>
            </a:rPr>
            <a:t>Existe nivel medio de demanda laboral</a:t>
          </a:r>
        </a:p>
      </dgm:t>
    </dgm:pt>
    <dgm:pt modelId="{338343B0-BC48-4FE2-874F-33C9D3EE8120}" type="parTrans" cxnId="{7918325A-EF9A-4B86-8145-974ACDB03955}">
      <dgm:prSet/>
      <dgm:spPr/>
      <dgm:t>
        <a:bodyPr/>
        <a:lstStyle/>
        <a:p>
          <a:endParaRPr lang="es-EC">
            <a:solidFill>
              <a:schemeClr val="tx1"/>
            </a:solidFill>
          </a:endParaRPr>
        </a:p>
      </dgm:t>
    </dgm:pt>
    <dgm:pt modelId="{FDC33333-7FA9-4293-B1CA-489557F5C48A}" type="sibTrans" cxnId="{7918325A-EF9A-4B86-8145-974ACDB03955}">
      <dgm:prSet/>
      <dgm:spPr/>
      <dgm:t>
        <a:bodyPr/>
        <a:lstStyle/>
        <a:p>
          <a:endParaRPr lang="es-EC">
            <a:solidFill>
              <a:schemeClr val="tx1"/>
            </a:solidFill>
          </a:endParaRPr>
        </a:p>
      </dgm:t>
    </dgm:pt>
    <dgm:pt modelId="{5146360B-DA62-488E-93FA-ECBCCFBC2B2D}">
      <dgm:prSet/>
      <dgm:spPr/>
      <dgm:t>
        <a:bodyPr/>
        <a:lstStyle/>
        <a:p>
          <a:endParaRPr lang="es-EC" dirty="0">
            <a:solidFill>
              <a:schemeClr val="tx1"/>
            </a:solidFill>
          </a:endParaRPr>
        </a:p>
      </dgm:t>
    </dgm:pt>
    <dgm:pt modelId="{249057CF-2203-48F4-821B-5547ECCA9140}" type="parTrans" cxnId="{0B4039F2-501D-4B74-AB8D-23DE153E773D}">
      <dgm:prSet/>
      <dgm:spPr/>
      <dgm:t>
        <a:bodyPr/>
        <a:lstStyle/>
        <a:p>
          <a:endParaRPr lang="es-EC">
            <a:solidFill>
              <a:schemeClr val="tx1"/>
            </a:solidFill>
          </a:endParaRPr>
        </a:p>
      </dgm:t>
    </dgm:pt>
    <dgm:pt modelId="{C152891B-1AC8-4B7F-A5AA-C27CD60E9C42}" type="sibTrans" cxnId="{0B4039F2-501D-4B74-AB8D-23DE153E773D}">
      <dgm:prSet/>
      <dgm:spPr/>
      <dgm:t>
        <a:bodyPr/>
        <a:lstStyle/>
        <a:p>
          <a:endParaRPr lang="es-EC">
            <a:solidFill>
              <a:schemeClr val="tx1"/>
            </a:solidFill>
          </a:endParaRPr>
        </a:p>
      </dgm:t>
    </dgm:pt>
    <dgm:pt modelId="{BB0F2DAF-3642-4097-980C-A430607F86EB}">
      <dgm:prSet/>
      <dgm:spPr/>
      <dgm:t>
        <a:bodyPr/>
        <a:lstStyle/>
        <a:p>
          <a:r>
            <a:rPr lang="es-EC" dirty="0">
              <a:solidFill>
                <a:schemeClr val="tx1"/>
              </a:solidFill>
            </a:rPr>
            <a:t>Existen perfiles profesionales para cada área</a:t>
          </a:r>
        </a:p>
      </dgm:t>
    </dgm:pt>
    <dgm:pt modelId="{9F024F20-B7D9-49FA-BD28-50D1C24B2976}" type="parTrans" cxnId="{64D48790-4D53-44CC-80D5-12FD811CF28B}">
      <dgm:prSet/>
      <dgm:spPr/>
      <dgm:t>
        <a:bodyPr/>
        <a:lstStyle/>
        <a:p>
          <a:endParaRPr lang="es-EC">
            <a:solidFill>
              <a:schemeClr val="tx1"/>
            </a:solidFill>
          </a:endParaRPr>
        </a:p>
      </dgm:t>
    </dgm:pt>
    <dgm:pt modelId="{FA8420D3-9E55-4C3E-BD0D-B8D2480CE82B}" type="sibTrans" cxnId="{64D48790-4D53-44CC-80D5-12FD811CF28B}">
      <dgm:prSet/>
      <dgm:spPr/>
      <dgm:t>
        <a:bodyPr/>
        <a:lstStyle/>
        <a:p>
          <a:endParaRPr lang="es-EC">
            <a:solidFill>
              <a:schemeClr val="tx1"/>
            </a:solidFill>
          </a:endParaRPr>
        </a:p>
      </dgm:t>
    </dgm:pt>
    <dgm:pt modelId="{B383C06F-6FAC-4500-A2DD-9481791E2D8F}">
      <dgm:prSet/>
      <dgm:spPr/>
      <dgm:t>
        <a:bodyPr/>
        <a:lstStyle/>
        <a:p>
          <a:r>
            <a:rPr lang="es-EC" dirty="0">
              <a:solidFill>
                <a:schemeClr val="tx1"/>
              </a:solidFill>
            </a:rPr>
            <a:t>Nivel de demanda de programa de posgrado: alto en Pichincha, medio en Tungurahua y bajo en Cotopaxi y Santo Domingo de los Tsáchilas</a:t>
          </a:r>
        </a:p>
      </dgm:t>
    </dgm:pt>
    <dgm:pt modelId="{191EBF65-0C9F-4D1E-A050-75F2C98BEB31}" type="parTrans" cxnId="{F93627CA-6424-41D0-9276-91DD90074055}">
      <dgm:prSet/>
      <dgm:spPr/>
      <dgm:t>
        <a:bodyPr/>
        <a:lstStyle/>
        <a:p>
          <a:endParaRPr lang="es-EC">
            <a:solidFill>
              <a:schemeClr val="tx1"/>
            </a:solidFill>
          </a:endParaRPr>
        </a:p>
      </dgm:t>
    </dgm:pt>
    <dgm:pt modelId="{5986508F-425F-4109-B6F5-7F64F6E0C603}" type="sibTrans" cxnId="{F93627CA-6424-41D0-9276-91DD90074055}">
      <dgm:prSet/>
      <dgm:spPr/>
      <dgm:t>
        <a:bodyPr/>
        <a:lstStyle/>
        <a:p>
          <a:endParaRPr lang="es-EC">
            <a:solidFill>
              <a:schemeClr val="tx1"/>
            </a:solidFill>
          </a:endParaRPr>
        </a:p>
      </dgm:t>
    </dgm:pt>
    <dgm:pt modelId="{9C9D9EBB-06C1-4672-A97D-A1F96C8E71BE}">
      <dgm:prSet/>
      <dgm:spPr/>
      <dgm:t>
        <a:bodyPr/>
        <a:lstStyle/>
        <a:p>
          <a:endParaRPr lang="es-EC" dirty="0">
            <a:solidFill>
              <a:schemeClr val="tx1"/>
            </a:solidFill>
          </a:endParaRPr>
        </a:p>
      </dgm:t>
    </dgm:pt>
    <dgm:pt modelId="{69FB6EAB-DE83-43FE-B7A1-E582299CD21B}" type="parTrans" cxnId="{89C3E212-5E23-41AF-8345-E944D274C03F}">
      <dgm:prSet/>
      <dgm:spPr/>
      <dgm:t>
        <a:bodyPr/>
        <a:lstStyle/>
        <a:p>
          <a:endParaRPr lang="es-EC">
            <a:solidFill>
              <a:schemeClr val="tx1"/>
            </a:solidFill>
          </a:endParaRPr>
        </a:p>
      </dgm:t>
    </dgm:pt>
    <dgm:pt modelId="{DC6AEBEA-63FB-48F6-934E-A332965D3050}" type="sibTrans" cxnId="{89C3E212-5E23-41AF-8345-E944D274C03F}">
      <dgm:prSet/>
      <dgm:spPr/>
      <dgm:t>
        <a:bodyPr/>
        <a:lstStyle/>
        <a:p>
          <a:endParaRPr lang="es-EC">
            <a:solidFill>
              <a:schemeClr val="tx1"/>
            </a:solidFill>
          </a:endParaRPr>
        </a:p>
      </dgm:t>
    </dgm:pt>
    <dgm:pt modelId="{23D9CDCE-8CD9-4611-B696-C465E765F611}">
      <dgm:prSet phldrT="[Texto]" custT="1"/>
      <dgm:spPr/>
      <dgm:t>
        <a:bodyPr/>
        <a:lstStyle/>
        <a:p>
          <a:endParaRPr lang="es-EC" sz="2200" dirty="0">
            <a:solidFill>
              <a:schemeClr val="tx1"/>
            </a:solidFill>
          </a:endParaRPr>
        </a:p>
      </dgm:t>
    </dgm:pt>
    <dgm:pt modelId="{533C664A-4A79-42BC-87B5-1B55E885EE92}" type="parTrans" cxnId="{AA3DFDBE-5A86-4B17-8377-B48F4EC33415}">
      <dgm:prSet/>
      <dgm:spPr/>
      <dgm:t>
        <a:bodyPr/>
        <a:lstStyle/>
        <a:p>
          <a:endParaRPr lang="es-EC">
            <a:solidFill>
              <a:schemeClr val="tx1"/>
            </a:solidFill>
          </a:endParaRPr>
        </a:p>
      </dgm:t>
    </dgm:pt>
    <dgm:pt modelId="{376E3AFD-8ACE-4091-95AF-EFB2DA9FB0C5}" type="sibTrans" cxnId="{AA3DFDBE-5A86-4B17-8377-B48F4EC33415}">
      <dgm:prSet/>
      <dgm:spPr/>
      <dgm:t>
        <a:bodyPr/>
        <a:lstStyle/>
        <a:p>
          <a:endParaRPr lang="es-EC">
            <a:solidFill>
              <a:schemeClr val="tx1"/>
            </a:solidFill>
          </a:endParaRPr>
        </a:p>
      </dgm:t>
    </dgm:pt>
    <dgm:pt modelId="{6D933A13-1291-4AD5-88C6-8DA272B8E7C6}">
      <dgm:prSet phldrT="[Texto]" custT="1"/>
      <dgm:spPr/>
      <dgm:t>
        <a:bodyPr/>
        <a:lstStyle/>
        <a:p>
          <a:r>
            <a:rPr lang="es-EC" sz="2200" dirty="0">
              <a:solidFill>
                <a:schemeClr val="tx1"/>
              </a:solidFill>
            </a:rPr>
            <a:t>Oferta de especializaciones baja </a:t>
          </a:r>
        </a:p>
      </dgm:t>
    </dgm:pt>
    <dgm:pt modelId="{FC2EBD3F-BE25-4CE1-934F-4DE81A22AFFA}" type="sibTrans" cxnId="{6ED45989-E2A0-42DF-8422-D93E1190F57B}">
      <dgm:prSet/>
      <dgm:spPr/>
      <dgm:t>
        <a:bodyPr/>
        <a:lstStyle/>
        <a:p>
          <a:endParaRPr lang="es-EC">
            <a:solidFill>
              <a:schemeClr val="tx1"/>
            </a:solidFill>
          </a:endParaRPr>
        </a:p>
      </dgm:t>
    </dgm:pt>
    <dgm:pt modelId="{D221BA69-E36D-4330-9790-2E2B29249197}" type="parTrans" cxnId="{6ED45989-E2A0-42DF-8422-D93E1190F57B}">
      <dgm:prSet/>
      <dgm:spPr/>
      <dgm:t>
        <a:bodyPr/>
        <a:lstStyle/>
        <a:p>
          <a:endParaRPr lang="es-EC">
            <a:solidFill>
              <a:schemeClr val="tx1"/>
            </a:solidFill>
          </a:endParaRPr>
        </a:p>
      </dgm:t>
    </dgm:pt>
    <dgm:pt modelId="{F7571634-D625-4D5E-9AAD-A4258EDF34FB}">
      <dgm:prSet phldrT="[Texto]" custT="1"/>
      <dgm:spPr/>
      <dgm:t>
        <a:bodyPr/>
        <a:lstStyle/>
        <a:p>
          <a:r>
            <a:rPr lang="es-EC" sz="2200" dirty="0">
              <a:solidFill>
                <a:schemeClr val="tx1"/>
              </a:solidFill>
            </a:rPr>
            <a:t>Oferta de maestrías alta</a:t>
          </a:r>
        </a:p>
      </dgm:t>
    </dgm:pt>
    <dgm:pt modelId="{1A5D62AB-3760-46EF-8112-E15BBAC71731}" type="sibTrans" cxnId="{AFD77F7F-185B-453D-9277-FC406A174430}">
      <dgm:prSet/>
      <dgm:spPr/>
      <dgm:t>
        <a:bodyPr/>
        <a:lstStyle/>
        <a:p>
          <a:endParaRPr lang="es-EC">
            <a:solidFill>
              <a:schemeClr val="tx1"/>
            </a:solidFill>
          </a:endParaRPr>
        </a:p>
      </dgm:t>
    </dgm:pt>
    <dgm:pt modelId="{3277457C-7DD1-478C-9119-44BFE7F0D155}" type="parTrans" cxnId="{AFD77F7F-185B-453D-9277-FC406A174430}">
      <dgm:prSet/>
      <dgm:spPr/>
      <dgm:t>
        <a:bodyPr/>
        <a:lstStyle/>
        <a:p>
          <a:endParaRPr lang="es-EC">
            <a:solidFill>
              <a:schemeClr val="tx1"/>
            </a:solidFill>
          </a:endParaRPr>
        </a:p>
      </dgm:t>
    </dgm:pt>
    <dgm:pt modelId="{F07BED2C-5E11-421D-9939-9EB4001FE8AE}" type="pres">
      <dgm:prSet presAssocID="{E1BCCF37-F9F6-4877-BB22-9AE98D75914A}" presName="Name0" presStyleCnt="0">
        <dgm:presLayoutVars>
          <dgm:dir/>
          <dgm:resizeHandles val="exact"/>
        </dgm:presLayoutVars>
      </dgm:prSet>
      <dgm:spPr/>
    </dgm:pt>
    <dgm:pt modelId="{68DEAC1A-2253-49AD-81FF-BD97151E14EC}" type="pres">
      <dgm:prSet presAssocID="{23D9CDCE-8CD9-4611-B696-C465E765F611}" presName="node" presStyleLbl="node1" presStyleIdx="0" presStyleCnt="3">
        <dgm:presLayoutVars>
          <dgm:bulletEnabled val="1"/>
        </dgm:presLayoutVars>
      </dgm:prSet>
      <dgm:spPr/>
    </dgm:pt>
    <dgm:pt modelId="{0FFCC8B5-3032-4F8B-A0D0-933A1F14A0F5}" type="pres">
      <dgm:prSet presAssocID="{376E3AFD-8ACE-4091-95AF-EFB2DA9FB0C5}" presName="sibTrans" presStyleCnt="0"/>
      <dgm:spPr/>
    </dgm:pt>
    <dgm:pt modelId="{402EC06A-5D03-4396-9951-127B12A1C688}" type="pres">
      <dgm:prSet presAssocID="{5146360B-DA62-488E-93FA-ECBCCFBC2B2D}" presName="node" presStyleLbl="node1" presStyleIdx="1" presStyleCnt="3">
        <dgm:presLayoutVars>
          <dgm:bulletEnabled val="1"/>
        </dgm:presLayoutVars>
      </dgm:prSet>
      <dgm:spPr/>
    </dgm:pt>
    <dgm:pt modelId="{9D29F09C-D65E-4473-B325-30007A2D5CFC}" type="pres">
      <dgm:prSet presAssocID="{C152891B-1AC8-4B7F-A5AA-C27CD60E9C42}" presName="sibTrans" presStyleCnt="0"/>
      <dgm:spPr/>
    </dgm:pt>
    <dgm:pt modelId="{61EFC35A-E2A8-4E9D-8C71-63B7F111A9B5}" type="pres">
      <dgm:prSet presAssocID="{9C9D9EBB-06C1-4672-A97D-A1F96C8E71BE}" presName="node" presStyleLbl="node1" presStyleIdx="2" presStyleCnt="3">
        <dgm:presLayoutVars>
          <dgm:bulletEnabled val="1"/>
        </dgm:presLayoutVars>
      </dgm:prSet>
      <dgm:spPr/>
    </dgm:pt>
  </dgm:ptLst>
  <dgm:cxnLst>
    <dgm:cxn modelId="{89C3E212-5E23-41AF-8345-E944D274C03F}" srcId="{E1BCCF37-F9F6-4877-BB22-9AE98D75914A}" destId="{9C9D9EBB-06C1-4672-A97D-A1F96C8E71BE}" srcOrd="2" destOrd="0" parTransId="{69FB6EAB-DE83-43FE-B7A1-E582299CD21B}" sibTransId="{DC6AEBEA-63FB-48F6-934E-A332965D3050}"/>
    <dgm:cxn modelId="{B1A1442C-4ABB-4A13-9EDC-666F24CFA9E4}" type="presOf" srcId="{311F8723-B4E1-4DC6-A609-CDBC5656C7DB}" destId="{68DEAC1A-2253-49AD-81FF-BD97151E14EC}" srcOrd="0" destOrd="3" presId="urn:microsoft.com/office/officeart/2005/8/layout/hList6"/>
    <dgm:cxn modelId="{522BB838-56A5-4757-A31D-C1974785ED9F}" srcId="{23D9CDCE-8CD9-4611-B696-C465E765F611}" destId="{EB20778D-6005-4609-8DCB-FA5A1391F971}" srcOrd="4" destOrd="0" parTransId="{90D5C15B-0051-461C-B71C-E05A59A7DE20}" sibTransId="{50E4AE46-C13D-469D-92EC-7A5CBCDF7B49}"/>
    <dgm:cxn modelId="{55DE9039-BEE8-46E2-BB74-4AA454CC6A03}" type="presOf" srcId="{23D9CDCE-8CD9-4611-B696-C465E765F611}" destId="{68DEAC1A-2253-49AD-81FF-BD97151E14EC}" srcOrd="0" destOrd="0" presId="urn:microsoft.com/office/officeart/2005/8/layout/hList6"/>
    <dgm:cxn modelId="{AA96825B-3F1A-43C3-B432-53C5CFD04A0C}" type="presOf" srcId="{EB20778D-6005-4609-8DCB-FA5A1391F971}" destId="{68DEAC1A-2253-49AD-81FF-BD97151E14EC}" srcOrd="0" destOrd="5" presId="urn:microsoft.com/office/officeart/2005/8/layout/hList6"/>
    <dgm:cxn modelId="{8609645F-FE26-4687-BDEA-34282889D44D}" type="presOf" srcId="{E1BCCF37-F9F6-4877-BB22-9AE98D75914A}" destId="{F07BED2C-5E11-421D-9939-9EB4001FE8AE}" srcOrd="0" destOrd="0" presId="urn:microsoft.com/office/officeart/2005/8/layout/hList6"/>
    <dgm:cxn modelId="{0AAA4766-B5AC-49A9-AA52-B059B55D5A63}" type="presOf" srcId="{ED768BDA-2941-4239-ADBB-C24BAC702D78}" destId="{68DEAC1A-2253-49AD-81FF-BD97151E14EC}" srcOrd="0" destOrd="4" presId="urn:microsoft.com/office/officeart/2005/8/layout/hList6"/>
    <dgm:cxn modelId="{92B98766-DE45-4C57-91BC-479BBB656C63}" type="presOf" srcId="{9C9D9EBB-06C1-4672-A97D-A1F96C8E71BE}" destId="{61EFC35A-E2A8-4E9D-8C71-63B7F111A9B5}" srcOrd="0" destOrd="0" presId="urn:microsoft.com/office/officeart/2005/8/layout/hList6"/>
    <dgm:cxn modelId="{1951C868-EFBE-4127-8BF8-6A3235E9766B}" srcId="{23D9CDCE-8CD9-4611-B696-C465E765F611}" destId="{311F8723-B4E1-4DC6-A609-CDBC5656C7DB}" srcOrd="2" destOrd="0" parTransId="{85CE4EF9-57A9-4201-BA4B-28CBF9D90E39}" sibTransId="{F66F2257-CEA8-498B-A99B-5781F358DAFE}"/>
    <dgm:cxn modelId="{7918325A-EF9A-4B86-8145-974ACDB03955}" srcId="{5146360B-DA62-488E-93FA-ECBCCFBC2B2D}" destId="{6BD2617F-9DCA-4A12-BCD7-CCCE6372E69F}" srcOrd="0" destOrd="0" parTransId="{338343B0-BC48-4FE2-874F-33C9D3EE8120}" sibTransId="{FDC33333-7FA9-4293-B1CA-489557F5C48A}"/>
    <dgm:cxn modelId="{AFD77F7F-185B-453D-9277-FC406A174430}" srcId="{23D9CDCE-8CD9-4611-B696-C465E765F611}" destId="{F7571634-D625-4D5E-9AAD-A4258EDF34FB}" srcOrd="0" destOrd="0" parTransId="{3277457C-7DD1-478C-9119-44BFE7F0D155}" sibTransId="{1A5D62AB-3760-46EF-8112-E15BBAC71731}"/>
    <dgm:cxn modelId="{014F0982-BA10-4AE9-8199-B20C86E4DB82}" type="presOf" srcId="{F7571634-D625-4D5E-9AAD-A4258EDF34FB}" destId="{68DEAC1A-2253-49AD-81FF-BD97151E14EC}" srcOrd="0" destOrd="1" presId="urn:microsoft.com/office/officeart/2005/8/layout/hList6"/>
    <dgm:cxn modelId="{1131D088-2597-4B13-BBB0-9D3EF42BB6A9}" type="presOf" srcId="{B383C06F-6FAC-4500-A2DD-9481791E2D8F}" destId="{61EFC35A-E2A8-4E9D-8C71-63B7F111A9B5}" srcOrd="0" destOrd="1" presId="urn:microsoft.com/office/officeart/2005/8/layout/hList6"/>
    <dgm:cxn modelId="{6ED45989-E2A0-42DF-8422-D93E1190F57B}" srcId="{23D9CDCE-8CD9-4611-B696-C465E765F611}" destId="{6D933A13-1291-4AD5-88C6-8DA272B8E7C6}" srcOrd="1" destOrd="0" parTransId="{D221BA69-E36D-4330-9790-2E2B29249197}" sibTransId="{FC2EBD3F-BE25-4CE1-934F-4DE81A22AFFA}"/>
    <dgm:cxn modelId="{A904228D-C2AF-4F0C-BF40-BF44B2840A40}" type="presOf" srcId="{BB0F2DAF-3642-4097-980C-A430607F86EB}" destId="{402EC06A-5D03-4396-9951-127B12A1C688}" srcOrd="0" destOrd="2" presId="urn:microsoft.com/office/officeart/2005/8/layout/hList6"/>
    <dgm:cxn modelId="{64D48790-4D53-44CC-80D5-12FD811CF28B}" srcId="{5146360B-DA62-488E-93FA-ECBCCFBC2B2D}" destId="{BB0F2DAF-3642-4097-980C-A430607F86EB}" srcOrd="1" destOrd="0" parTransId="{9F024F20-B7D9-49FA-BD28-50D1C24B2976}" sibTransId="{FA8420D3-9E55-4C3E-BD0D-B8D2480CE82B}"/>
    <dgm:cxn modelId="{BB3E28B5-C53F-412C-A3FE-CA2FFD3DEACE}" srcId="{23D9CDCE-8CD9-4611-B696-C465E765F611}" destId="{ED768BDA-2941-4239-ADBB-C24BAC702D78}" srcOrd="3" destOrd="0" parTransId="{D0238F07-471C-4C66-9114-71D30082ABB3}" sibTransId="{D1074D3C-879F-4FD9-A66E-D5213715BFD6}"/>
    <dgm:cxn modelId="{0C4073B8-C78F-43C4-9A78-33F25226D7D2}" type="presOf" srcId="{5146360B-DA62-488E-93FA-ECBCCFBC2B2D}" destId="{402EC06A-5D03-4396-9951-127B12A1C688}" srcOrd="0" destOrd="0" presId="urn:microsoft.com/office/officeart/2005/8/layout/hList6"/>
    <dgm:cxn modelId="{AA3DFDBE-5A86-4B17-8377-B48F4EC33415}" srcId="{E1BCCF37-F9F6-4877-BB22-9AE98D75914A}" destId="{23D9CDCE-8CD9-4611-B696-C465E765F611}" srcOrd="0" destOrd="0" parTransId="{533C664A-4A79-42BC-87B5-1B55E885EE92}" sibTransId="{376E3AFD-8ACE-4091-95AF-EFB2DA9FB0C5}"/>
    <dgm:cxn modelId="{CE5645C1-41A7-41FF-8EA6-B08100BC90B0}" type="presOf" srcId="{6BD2617F-9DCA-4A12-BCD7-CCCE6372E69F}" destId="{402EC06A-5D03-4396-9951-127B12A1C688}" srcOrd="0" destOrd="1" presId="urn:microsoft.com/office/officeart/2005/8/layout/hList6"/>
    <dgm:cxn modelId="{F93627CA-6424-41D0-9276-91DD90074055}" srcId="{9C9D9EBB-06C1-4672-A97D-A1F96C8E71BE}" destId="{B383C06F-6FAC-4500-A2DD-9481791E2D8F}" srcOrd="0" destOrd="0" parTransId="{191EBF65-0C9F-4D1E-A050-75F2C98BEB31}" sibTransId="{5986508F-425F-4109-B6F5-7F64F6E0C603}"/>
    <dgm:cxn modelId="{E5BBC1EA-EDC0-4104-A295-9EE3EDA92B50}" type="presOf" srcId="{6D933A13-1291-4AD5-88C6-8DA272B8E7C6}" destId="{68DEAC1A-2253-49AD-81FF-BD97151E14EC}" srcOrd="0" destOrd="2" presId="urn:microsoft.com/office/officeart/2005/8/layout/hList6"/>
    <dgm:cxn modelId="{0B4039F2-501D-4B74-AB8D-23DE153E773D}" srcId="{E1BCCF37-F9F6-4877-BB22-9AE98D75914A}" destId="{5146360B-DA62-488E-93FA-ECBCCFBC2B2D}" srcOrd="1" destOrd="0" parTransId="{249057CF-2203-48F4-821B-5547ECCA9140}" sibTransId="{C152891B-1AC8-4B7F-A5AA-C27CD60E9C42}"/>
    <dgm:cxn modelId="{0A707E99-1413-4A82-97EC-0651E76CD3D4}" type="presParOf" srcId="{F07BED2C-5E11-421D-9939-9EB4001FE8AE}" destId="{68DEAC1A-2253-49AD-81FF-BD97151E14EC}" srcOrd="0" destOrd="0" presId="urn:microsoft.com/office/officeart/2005/8/layout/hList6"/>
    <dgm:cxn modelId="{8A3368F2-F678-4554-8954-C1112E600574}" type="presParOf" srcId="{F07BED2C-5E11-421D-9939-9EB4001FE8AE}" destId="{0FFCC8B5-3032-4F8B-A0D0-933A1F14A0F5}" srcOrd="1" destOrd="0" presId="urn:microsoft.com/office/officeart/2005/8/layout/hList6"/>
    <dgm:cxn modelId="{4D124CF5-76FB-45DF-9C50-EFB8BBB35D82}" type="presParOf" srcId="{F07BED2C-5E11-421D-9939-9EB4001FE8AE}" destId="{402EC06A-5D03-4396-9951-127B12A1C688}" srcOrd="2" destOrd="0" presId="urn:microsoft.com/office/officeart/2005/8/layout/hList6"/>
    <dgm:cxn modelId="{4F6591BA-4EC5-4B32-9558-B7A46E4CBB85}" type="presParOf" srcId="{F07BED2C-5E11-421D-9939-9EB4001FE8AE}" destId="{9D29F09C-D65E-4473-B325-30007A2D5CFC}" srcOrd="3" destOrd="0" presId="urn:microsoft.com/office/officeart/2005/8/layout/hList6"/>
    <dgm:cxn modelId="{CA4E482F-46AD-45B3-AB0D-562C9986855C}" type="presParOf" srcId="{F07BED2C-5E11-421D-9939-9EB4001FE8AE}" destId="{61EFC35A-E2A8-4E9D-8C71-63B7F111A9B5}"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F87A03-C5D2-48DE-99F8-7C1F26C3B8B3}" type="doc">
      <dgm:prSet loTypeId="urn:microsoft.com/office/officeart/2005/8/layout/cycle6" loCatId="cycle" qsTypeId="urn:microsoft.com/office/officeart/2005/8/quickstyle/simple1" qsCatId="simple" csTypeId="urn:microsoft.com/office/officeart/2005/8/colors/colorful5" csCatId="colorful" phldr="1"/>
      <dgm:spPr/>
    </dgm:pt>
    <dgm:pt modelId="{8D6F2C3E-189C-4F59-84E7-7969B8B49912}">
      <dgm:prSet phldrT="[Texto]" custT="1"/>
      <dgm:spPr/>
      <dgm:t>
        <a:bodyPr/>
        <a:lstStyle/>
        <a:p>
          <a:r>
            <a:rPr lang="es-EC" sz="1400">
              <a:solidFill>
                <a:schemeClr val="tx1"/>
              </a:solidFill>
            </a:rPr>
            <a:t>Principal demandante de la fuerza de trabajo.</a:t>
          </a:r>
          <a:endParaRPr lang="es-EC" sz="1400" dirty="0">
            <a:solidFill>
              <a:schemeClr val="tx1"/>
            </a:solidFill>
          </a:endParaRPr>
        </a:p>
      </dgm:t>
    </dgm:pt>
    <dgm:pt modelId="{1D477D76-DA8D-4220-BA14-681AA221CF05}" type="parTrans" cxnId="{C7B1EB27-C6A7-4FB3-8AE2-41AE6A2D67EC}">
      <dgm:prSet/>
      <dgm:spPr/>
      <dgm:t>
        <a:bodyPr/>
        <a:lstStyle/>
        <a:p>
          <a:endParaRPr lang="es-EC" sz="2000">
            <a:solidFill>
              <a:schemeClr val="tx1"/>
            </a:solidFill>
          </a:endParaRPr>
        </a:p>
      </dgm:t>
    </dgm:pt>
    <dgm:pt modelId="{1B8DFFA5-0EA1-4E73-A0F2-748538C8FEF0}" type="sibTrans" cxnId="{C7B1EB27-C6A7-4FB3-8AE2-41AE6A2D67EC}">
      <dgm:prSet/>
      <dgm:spPr/>
      <dgm:t>
        <a:bodyPr/>
        <a:lstStyle/>
        <a:p>
          <a:endParaRPr lang="es-EC" sz="2000">
            <a:solidFill>
              <a:schemeClr val="tx1"/>
            </a:solidFill>
          </a:endParaRPr>
        </a:p>
      </dgm:t>
    </dgm:pt>
    <dgm:pt modelId="{82ABD92A-1142-447C-BF23-6B98F0C8854F}">
      <dgm:prSet phldrT="[Texto]" custT="1"/>
      <dgm:spPr/>
      <dgm:t>
        <a:bodyPr/>
        <a:lstStyle/>
        <a:p>
          <a:r>
            <a:rPr lang="es-EC" sz="1400" dirty="0">
              <a:solidFill>
                <a:schemeClr val="tx1"/>
              </a:solidFill>
            </a:rPr>
            <a:t>Equilibrio </a:t>
          </a:r>
          <a:br>
            <a:rPr lang="es-EC" sz="1400" dirty="0">
              <a:solidFill>
                <a:schemeClr val="tx1"/>
              </a:solidFill>
            </a:rPr>
          </a:br>
          <a:r>
            <a:rPr lang="es-EC" sz="1400" dirty="0">
              <a:solidFill>
                <a:schemeClr val="tx1"/>
              </a:solidFill>
            </a:rPr>
            <a:t>Gobierno-IES-mercado laboral.</a:t>
          </a:r>
        </a:p>
      </dgm:t>
    </dgm:pt>
    <dgm:pt modelId="{211D4512-852E-4D82-98D8-F7BB6E2F7A9D}" type="parTrans" cxnId="{5D4A049A-99FA-40D8-8386-02FAABA2BA4E}">
      <dgm:prSet/>
      <dgm:spPr/>
      <dgm:t>
        <a:bodyPr/>
        <a:lstStyle/>
        <a:p>
          <a:endParaRPr lang="es-EC" sz="2000">
            <a:solidFill>
              <a:schemeClr val="tx1"/>
            </a:solidFill>
          </a:endParaRPr>
        </a:p>
      </dgm:t>
    </dgm:pt>
    <dgm:pt modelId="{1DCCB41A-10B7-4109-BEBB-213924374CE4}" type="sibTrans" cxnId="{5D4A049A-99FA-40D8-8386-02FAABA2BA4E}">
      <dgm:prSet/>
      <dgm:spPr/>
      <dgm:t>
        <a:bodyPr/>
        <a:lstStyle/>
        <a:p>
          <a:endParaRPr lang="es-EC" sz="2000">
            <a:solidFill>
              <a:schemeClr val="tx1"/>
            </a:solidFill>
          </a:endParaRPr>
        </a:p>
      </dgm:t>
    </dgm:pt>
    <dgm:pt modelId="{E0C6B21C-2B06-45F2-B9DD-181F660C5B1B}">
      <dgm:prSet phldrT="[Texto]" custT="1"/>
      <dgm:spPr/>
      <dgm:t>
        <a:bodyPr/>
        <a:lstStyle/>
        <a:p>
          <a:r>
            <a:rPr lang="es-EC" sz="1400">
              <a:solidFill>
                <a:schemeClr val="tx1"/>
              </a:solidFill>
            </a:rPr>
            <a:t>Programas de posgrado con mayor demanda. </a:t>
          </a:r>
          <a:endParaRPr lang="es-EC" sz="1400" dirty="0">
            <a:solidFill>
              <a:schemeClr val="tx1"/>
            </a:solidFill>
          </a:endParaRPr>
        </a:p>
      </dgm:t>
    </dgm:pt>
    <dgm:pt modelId="{8517EFA7-EDE0-48D0-B591-6B6CEFF372A5}" type="parTrans" cxnId="{26AC42C5-13F0-43D8-99F5-AD84F1DDF9D1}">
      <dgm:prSet/>
      <dgm:spPr/>
      <dgm:t>
        <a:bodyPr/>
        <a:lstStyle/>
        <a:p>
          <a:endParaRPr lang="es-EC" sz="2000">
            <a:solidFill>
              <a:schemeClr val="tx1"/>
            </a:solidFill>
          </a:endParaRPr>
        </a:p>
      </dgm:t>
    </dgm:pt>
    <dgm:pt modelId="{66B882BE-3EC0-403A-8612-5D01520B0F67}" type="sibTrans" cxnId="{26AC42C5-13F0-43D8-99F5-AD84F1DDF9D1}">
      <dgm:prSet/>
      <dgm:spPr/>
      <dgm:t>
        <a:bodyPr/>
        <a:lstStyle/>
        <a:p>
          <a:endParaRPr lang="es-EC" sz="2000">
            <a:solidFill>
              <a:schemeClr val="tx1"/>
            </a:solidFill>
          </a:endParaRPr>
        </a:p>
      </dgm:t>
    </dgm:pt>
    <dgm:pt modelId="{198AE044-19E5-4C08-8276-E53EA10D1A9C}">
      <dgm:prSet custT="1"/>
      <dgm:spPr/>
      <dgm:t>
        <a:bodyPr/>
        <a:lstStyle/>
        <a:p>
          <a:r>
            <a:rPr lang="es-EC" sz="1400">
              <a:solidFill>
                <a:schemeClr val="tx1"/>
              </a:solidFill>
            </a:rPr>
            <a:t>Un profesional de cuarto nivel posee un perfil más competitivo.</a:t>
          </a:r>
          <a:endParaRPr lang="es-EC" sz="1400" dirty="0">
            <a:solidFill>
              <a:schemeClr val="tx1"/>
            </a:solidFill>
          </a:endParaRPr>
        </a:p>
      </dgm:t>
    </dgm:pt>
    <dgm:pt modelId="{E9E8E20D-B407-4634-98F1-B2416CB17884}" type="parTrans" cxnId="{4B6B5462-65EB-467E-B136-F8324F1DC69D}">
      <dgm:prSet/>
      <dgm:spPr/>
      <dgm:t>
        <a:bodyPr/>
        <a:lstStyle/>
        <a:p>
          <a:endParaRPr lang="es-EC" sz="2000">
            <a:solidFill>
              <a:schemeClr val="tx1"/>
            </a:solidFill>
          </a:endParaRPr>
        </a:p>
      </dgm:t>
    </dgm:pt>
    <dgm:pt modelId="{633A201F-B0F3-412E-BB51-6132CA772D07}" type="sibTrans" cxnId="{4B6B5462-65EB-467E-B136-F8324F1DC69D}">
      <dgm:prSet/>
      <dgm:spPr/>
      <dgm:t>
        <a:bodyPr/>
        <a:lstStyle/>
        <a:p>
          <a:endParaRPr lang="es-EC" sz="2000">
            <a:solidFill>
              <a:schemeClr val="tx1"/>
            </a:solidFill>
          </a:endParaRPr>
        </a:p>
      </dgm:t>
    </dgm:pt>
    <dgm:pt modelId="{103CAD4F-4E47-4ECE-9269-59ADFB8939DE}">
      <dgm:prSet custT="1"/>
      <dgm:spPr/>
      <dgm:t>
        <a:bodyPr/>
        <a:lstStyle/>
        <a:p>
          <a:r>
            <a:rPr lang="es-EC" sz="1400">
              <a:solidFill>
                <a:schemeClr val="tx1"/>
              </a:solidFill>
            </a:rPr>
            <a:t>Incremento de demanda laboral.</a:t>
          </a:r>
          <a:endParaRPr lang="es-EC" sz="1400" dirty="0">
            <a:solidFill>
              <a:schemeClr val="tx1"/>
            </a:solidFill>
          </a:endParaRPr>
        </a:p>
      </dgm:t>
    </dgm:pt>
    <dgm:pt modelId="{045B790C-46B1-4321-B02B-62F7091D49E5}" type="parTrans" cxnId="{8ADA6C9C-F02D-486B-841C-CB2880A99ACF}">
      <dgm:prSet/>
      <dgm:spPr/>
      <dgm:t>
        <a:bodyPr/>
        <a:lstStyle/>
        <a:p>
          <a:endParaRPr lang="es-EC" sz="2000">
            <a:solidFill>
              <a:schemeClr val="tx1"/>
            </a:solidFill>
          </a:endParaRPr>
        </a:p>
      </dgm:t>
    </dgm:pt>
    <dgm:pt modelId="{9D76AEB0-8D27-453E-B11A-28D350D4E7FC}" type="sibTrans" cxnId="{8ADA6C9C-F02D-486B-841C-CB2880A99ACF}">
      <dgm:prSet/>
      <dgm:spPr/>
      <dgm:t>
        <a:bodyPr/>
        <a:lstStyle/>
        <a:p>
          <a:endParaRPr lang="es-EC" sz="2000">
            <a:solidFill>
              <a:schemeClr val="tx1"/>
            </a:solidFill>
          </a:endParaRPr>
        </a:p>
      </dgm:t>
    </dgm:pt>
    <dgm:pt modelId="{FBE2405D-C16D-4430-B98E-CFAA0D4E05DC}">
      <dgm:prSet custT="1"/>
      <dgm:spPr/>
      <dgm:t>
        <a:bodyPr/>
        <a:lstStyle/>
        <a:p>
          <a:r>
            <a:rPr lang="es-EC" sz="1400" dirty="0">
              <a:solidFill>
                <a:schemeClr val="tx1"/>
              </a:solidFill>
            </a:rPr>
            <a:t>No cuenta con maestrías en el área de Administración.</a:t>
          </a:r>
        </a:p>
      </dgm:t>
    </dgm:pt>
    <dgm:pt modelId="{65A09159-80BC-4153-86A0-D61900FEC8E2}" type="parTrans" cxnId="{72639C57-6035-4F57-90AD-A4FACB529ADA}">
      <dgm:prSet/>
      <dgm:spPr/>
      <dgm:t>
        <a:bodyPr/>
        <a:lstStyle/>
        <a:p>
          <a:endParaRPr lang="es-EC" sz="2000">
            <a:solidFill>
              <a:schemeClr val="tx1"/>
            </a:solidFill>
          </a:endParaRPr>
        </a:p>
      </dgm:t>
    </dgm:pt>
    <dgm:pt modelId="{64811879-BF7F-4DFF-BF39-71F39555BA3F}" type="sibTrans" cxnId="{72639C57-6035-4F57-90AD-A4FACB529ADA}">
      <dgm:prSet/>
      <dgm:spPr/>
      <dgm:t>
        <a:bodyPr/>
        <a:lstStyle/>
        <a:p>
          <a:endParaRPr lang="es-EC" sz="2000">
            <a:solidFill>
              <a:schemeClr val="tx1"/>
            </a:solidFill>
          </a:endParaRPr>
        </a:p>
      </dgm:t>
    </dgm:pt>
    <dgm:pt modelId="{8FEACCFD-9B15-4726-906A-771B7EAD6470}" type="pres">
      <dgm:prSet presAssocID="{45F87A03-C5D2-48DE-99F8-7C1F26C3B8B3}" presName="cycle" presStyleCnt="0">
        <dgm:presLayoutVars>
          <dgm:dir/>
          <dgm:resizeHandles val="exact"/>
        </dgm:presLayoutVars>
      </dgm:prSet>
      <dgm:spPr/>
    </dgm:pt>
    <dgm:pt modelId="{3EC1B588-5BCC-43FD-BD46-93B522EA472A}" type="pres">
      <dgm:prSet presAssocID="{198AE044-19E5-4C08-8276-E53EA10D1A9C}" presName="node" presStyleLbl="node1" presStyleIdx="0" presStyleCnt="6" custScaleX="125850" custScaleY="150655">
        <dgm:presLayoutVars>
          <dgm:bulletEnabled val="1"/>
        </dgm:presLayoutVars>
      </dgm:prSet>
      <dgm:spPr/>
    </dgm:pt>
    <dgm:pt modelId="{5CD7DDE2-C458-4D62-AB58-98C35C409E54}" type="pres">
      <dgm:prSet presAssocID="{198AE044-19E5-4C08-8276-E53EA10D1A9C}" presName="spNode" presStyleCnt="0"/>
      <dgm:spPr/>
    </dgm:pt>
    <dgm:pt modelId="{AFBCCFAF-40E1-44DF-802E-316C74F9C94A}" type="pres">
      <dgm:prSet presAssocID="{633A201F-B0F3-412E-BB51-6132CA772D07}" presName="sibTrans" presStyleLbl="sibTrans1D1" presStyleIdx="0" presStyleCnt="6"/>
      <dgm:spPr/>
    </dgm:pt>
    <dgm:pt modelId="{03909C0F-DED6-483B-AD87-2250490168A6}" type="pres">
      <dgm:prSet presAssocID="{103CAD4F-4E47-4ECE-9269-59ADFB8939DE}" presName="node" presStyleLbl="node1" presStyleIdx="1" presStyleCnt="6" custScaleX="125850" custScaleY="150655">
        <dgm:presLayoutVars>
          <dgm:bulletEnabled val="1"/>
        </dgm:presLayoutVars>
      </dgm:prSet>
      <dgm:spPr/>
    </dgm:pt>
    <dgm:pt modelId="{AFE0C8F4-80C4-49F5-A394-83F02C7CBE6B}" type="pres">
      <dgm:prSet presAssocID="{103CAD4F-4E47-4ECE-9269-59ADFB8939DE}" presName="spNode" presStyleCnt="0"/>
      <dgm:spPr/>
    </dgm:pt>
    <dgm:pt modelId="{50A40DC2-9444-4797-9022-5BD7CB9C214B}" type="pres">
      <dgm:prSet presAssocID="{9D76AEB0-8D27-453E-B11A-28D350D4E7FC}" presName="sibTrans" presStyleLbl="sibTrans1D1" presStyleIdx="1" presStyleCnt="6"/>
      <dgm:spPr/>
    </dgm:pt>
    <dgm:pt modelId="{45F13ACF-E276-44BE-AC03-1827E13F83FE}" type="pres">
      <dgm:prSet presAssocID="{8D6F2C3E-189C-4F59-84E7-7969B8B49912}" presName="node" presStyleLbl="node1" presStyleIdx="2" presStyleCnt="6" custScaleX="125850" custScaleY="150655">
        <dgm:presLayoutVars>
          <dgm:bulletEnabled val="1"/>
        </dgm:presLayoutVars>
      </dgm:prSet>
      <dgm:spPr/>
    </dgm:pt>
    <dgm:pt modelId="{FAA5C661-9FA4-41AB-8498-C314CEFCFD4E}" type="pres">
      <dgm:prSet presAssocID="{8D6F2C3E-189C-4F59-84E7-7969B8B49912}" presName="spNode" presStyleCnt="0"/>
      <dgm:spPr/>
    </dgm:pt>
    <dgm:pt modelId="{6C639701-31F9-43A6-A472-6C47877BE2CD}" type="pres">
      <dgm:prSet presAssocID="{1B8DFFA5-0EA1-4E73-A0F2-748538C8FEF0}" presName="sibTrans" presStyleLbl="sibTrans1D1" presStyleIdx="2" presStyleCnt="6"/>
      <dgm:spPr/>
    </dgm:pt>
    <dgm:pt modelId="{04DB3755-CCE4-4CB6-87EE-72798730F723}" type="pres">
      <dgm:prSet presAssocID="{82ABD92A-1142-447C-BF23-6B98F0C8854F}" presName="node" presStyleLbl="node1" presStyleIdx="3" presStyleCnt="6" custScaleX="125850" custScaleY="150655">
        <dgm:presLayoutVars>
          <dgm:bulletEnabled val="1"/>
        </dgm:presLayoutVars>
      </dgm:prSet>
      <dgm:spPr/>
    </dgm:pt>
    <dgm:pt modelId="{EE1D2252-EEB7-420B-AF43-DEFF53A0D42B}" type="pres">
      <dgm:prSet presAssocID="{82ABD92A-1142-447C-BF23-6B98F0C8854F}" presName="spNode" presStyleCnt="0"/>
      <dgm:spPr/>
    </dgm:pt>
    <dgm:pt modelId="{022085B4-74C2-4FBF-B7AF-D569E4D56DC6}" type="pres">
      <dgm:prSet presAssocID="{1DCCB41A-10B7-4109-BEBB-213924374CE4}" presName="sibTrans" presStyleLbl="sibTrans1D1" presStyleIdx="3" presStyleCnt="6"/>
      <dgm:spPr/>
    </dgm:pt>
    <dgm:pt modelId="{B1C915A5-C4BB-4F47-9B96-4C934FF18844}" type="pres">
      <dgm:prSet presAssocID="{E0C6B21C-2B06-45F2-B9DD-181F660C5B1B}" presName="node" presStyleLbl="node1" presStyleIdx="4" presStyleCnt="6" custScaleX="125850" custScaleY="150655">
        <dgm:presLayoutVars>
          <dgm:bulletEnabled val="1"/>
        </dgm:presLayoutVars>
      </dgm:prSet>
      <dgm:spPr/>
    </dgm:pt>
    <dgm:pt modelId="{06330E42-1D23-4909-838D-30F3AE907464}" type="pres">
      <dgm:prSet presAssocID="{E0C6B21C-2B06-45F2-B9DD-181F660C5B1B}" presName="spNode" presStyleCnt="0"/>
      <dgm:spPr/>
    </dgm:pt>
    <dgm:pt modelId="{41B1273F-1CB8-474D-AD98-C90139815312}" type="pres">
      <dgm:prSet presAssocID="{66B882BE-3EC0-403A-8612-5D01520B0F67}" presName="sibTrans" presStyleLbl="sibTrans1D1" presStyleIdx="4" presStyleCnt="6"/>
      <dgm:spPr/>
    </dgm:pt>
    <dgm:pt modelId="{7BB6F77A-80A0-4DEA-B7FA-5889DF316916}" type="pres">
      <dgm:prSet presAssocID="{FBE2405D-C16D-4430-B98E-CFAA0D4E05DC}" presName="node" presStyleLbl="node1" presStyleIdx="5" presStyleCnt="6" custScaleX="125850" custScaleY="150655">
        <dgm:presLayoutVars>
          <dgm:bulletEnabled val="1"/>
        </dgm:presLayoutVars>
      </dgm:prSet>
      <dgm:spPr/>
    </dgm:pt>
    <dgm:pt modelId="{64322DCB-4F8A-4F8C-8F55-B7FE90B752BC}" type="pres">
      <dgm:prSet presAssocID="{FBE2405D-C16D-4430-B98E-CFAA0D4E05DC}" presName="spNode" presStyleCnt="0"/>
      <dgm:spPr/>
    </dgm:pt>
    <dgm:pt modelId="{2EC0F47B-02A6-4BE8-A9F7-3B8D643EACD9}" type="pres">
      <dgm:prSet presAssocID="{64811879-BF7F-4DFF-BF39-71F39555BA3F}" presName="sibTrans" presStyleLbl="sibTrans1D1" presStyleIdx="5" presStyleCnt="6"/>
      <dgm:spPr/>
    </dgm:pt>
  </dgm:ptLst>
  <dgm:cxnLst>
    <dgm:cxn modelId="{288A381D-63CE-4D3C-A764-4EA387E208B9}" type="presOf" srcId="{FBE2405D-C16D-4430-B98E-CFAA0D4E05DC}" destId="{7BB6F77A-80A0-4DEA-B7FA-5889DF316916}" srcOrd="0" destOrd="0" presId="urn:microsoft.com/office/officeart/2005/8/layout/cycle6"/>
    <dgm:cxn modelId="{C7B1EB27-C6A7-4FB3-8AE2-41AE6A2D67EC}" srcId="{45F87A03-C5D2-48DE-99F8-7C1F26C3B8B3}" destId="{8D6F2C3E-189C-4F59-84E7-7969B8B49912}" srcOrd="2" destOrd="0" parTransId="{1D477D76-DA8D-4220-BA14-681AA221CF05}" sibTransId="{1B8DFFA5-0EA1-4E73-A0F2-748538C8FEF0}"/>
    <dgm:cxn modelId="{80E08E3E-8CB8-4873-851C-EF4867E81884}" type="presOf" srcId="{1B8DFFA5-0EA1-4E73-A0F2-748538C8FEF0}" destId="{6C639701-31F9-43A6-A472-6C47877BE2CD}" srcOrd="0" destOrd="0" presId="urn:microsoft.com/office/officeart/2005/8/layout/cycle6"/>
    <dgm:cxn modelId="{4B6B5462-65EB-467E-B136-F8324F1DC69D}" srcId="{45F87A03-C5D2-48DE-99F8-7C1F26C3B8B3}" destId="{198AE044-19E5-4C08-8276-E53EA10D1A9C}" srcOrd="0" destOrd="0" parTransId="{E9E8E20D-B407-4634-98F1-B2416CB17884}" sibTransId="{633A201F-B0F3-412E-BB51-6132CA772D07}"/>
    <dgm:cxn modelId="{C38CC446-71C6-41D0-99E1-85751246B6DD}" type="presOf" srcId="{8D6F2C3E-189C-4F59-84E7-7969B8B49912}" destId="{45F13ACF-E276-44BE-AC03-1827E13F83FE}" srcOrd="0" destOrd="0" presId="urn:microsoft.com/office/officeart/2005/8/layout/cycle6"/>
    <dgm:cxn modelId="{75081C72-3485-4497-A0B3-8F56375BDDC2}" type="presOf" srcId="{198AE044-19E5-4C08-8276-E53EA10D1A9C}" destId="{3EC1B588-5BCC-43FD-BD46-93B522EA472A}" srcOrd="0" destOrd="0" presId="urn:microsoft.com/office/officeart/2005/8/layout/cycle6"/>
    <dgm:cxn modelId="{A6E98F52-2070-4C6E-B6C5-43D86ECE5EAB}" type="presOf" srcId="{633A201F-B0F3-412E-BB51-6132CA772D07}" destId="{AFBCCFAF-40E1-44DF-802E-316C74F9C94A}" srcOrd="0" destOrd="0" presId="urn:microsoft.com/office/officeart/2005/8/layout/cycle6"/>
    <dgm:cxn modelId="{72639C57-6035-4F57-90AD-A4FACB529ADA}" srcId="{45F87A03-C5D2-48DE-99F8-7C1F26C3B8B3}" destId="{FBE2405D-C16D-4430-B98E-CFAA0D4E05DC}" srcOrd="5" destOrd="0" parTransId="{65A09159-80BC-4153-86A0-D61900FEC8E2}" sibTransId="{64811879-BF7F-4DFF-BF39-71F39555BA3F}"/>
    <dgm:cxn modelId="{8DADCE78-7D62-45EC-A4EA-D7A111F62248}" type="presOf" srcId="{E0C6B21C-2B06-45F2-B9DD-181F660C5B1B}" destId="{B1C915A5-C4BB-4F47-9B96-4C934FF18844}" srcOrd="0" destOrd="0" presId="urn:microsoft.com/office/officeart/2005/8/layout/cycle6"/>
    <dgm:cxn modelId="{858D4A93-CB2F-4D22-B284-C304574668FB}" type="presOf" srcId="{103CAD4F-4E47-4ECE-9269-59ADFB8939DE}" destId="{03909C0F-DED6-483B-AD87-2250490168A6}" srcOrd="0" destOrd="0" presId="urn:microsoft.com/office/officeart/2005/8/layout/cycle6"/>
    <dgm:cxn modelId="{5D4A049A-99FA-40D8-8386-02FAABA2BA4E}" srcId="{45F87A03-C5D2-48DE-99F8-7C1F26C3B8B3}" destId="{82ABD92A-1142-447C-BF23-6B98F0C8854F}" srcOrd="3" destOrd="0" parTransId="{211D4512-852E-4D82-98D8-F7BB6E2F7A9D}" sibTransId="{1DCCB41A-10B7-4109-BEBB-213924374CE4}"/>
    <dgm:cxn modelId="{8036259C-7763-4F69-AD1F-8169BD0B375D}" type="presOf" srcId="{82ABD92A-1142-447C-BF23-6B98F0C8854F}" destId="{04DB3755-CCE4-4CB6-87EE-72798730F723}" srcOrd="0" destOrd="0" presId="urn:microsoft.com/office/officeart/2005/8/layout/cycle6"/>
    <dgm:cxn modelId="{8ADA6C9C-F02D-486B-841C-CB2880A99ACF}" srcId="{45F87A03-C5D2-48DE-99F8-7C1F26C3B8B3}" destId="{103CAD4F-4E47-4ECE-9269-59ADFB8939DE}" srcOrd="1" destOrd="0" parTransId="{045B790C-46B1-4321-B02B-62F7091D49E5}" sibTransId="{9D76AEB0-8D27-453E-B11A-28D350D4E7FC}"/>
    <dgm:cxn modelId="{D893569C-88CE-4390-B706-14C0864AA6DE}" type="presOf" srcId="{64811879-BF7F-4DFF-BF39-71F39555BA3F}" destId="{2EC0F47B-02A6-4BE8-A9F7-3B8D643EACD9}" srcOrd="0" destOrd="0" presId="urn:microsoft.com/office/officeart/2005/8/layout/cycle6"/>
    <dgm:cxn modelId="{123B2FB6-DA89-430E-9330-6216E92D4335}" type="presOf" srcId="{45F87A03-C5D2-48DE-99F8-7C1F26C3B8B3}" destId="{8FEACCFD-9B15-4726-906A-771B7EAD6470}" srcOrd="0" destOrd="0" presId="urn:microsoft.com/office/officeart/2005/8/layout/cycle6"/>
    <dgm:cxn modelId="{26AC42C5-13F0-43D8-99F5-AD84F1DDF9D1}" srcId="{45F87A03-C5D2-48DE-99F8-7C1F26C3B8B3}" destId="{E0C6B21C-2B06-45F2-B9DD-181F660C5B1B}" srcOrd="4" destOrd="0" parTransId="{8517EFA7-EDE0-48D0-B591-6B6CEFF372A5}" sibTransId="{66B882BE-3EC0-403A-8612-5D01520B0F67}"/>
    <dgm:cxn modelId="{7E7CCFC6-A986-4B31-8321-CD38935826AD}" type="presOf" srcId="{1DCCB41A-10B7-4109-BEBB-213924374CE4}" destId="{022085B4-74C2-4FBF-B7AF-D569E4D56DC6}" srcOrd="0" destOrd="0" presId="urn:microsoft.com/office/officeart/2005/8/layout/cycle6"/>
    <dgm:cxn modelId="{62F4B7D0-34B0-421E-8A8F-22708E9D5F2C}" type="presOf" srcId="{9D76AEB0-8D27-453E-B11A-28D350D4E7FC}" destId="{50A40DC2-9444-4797-9022-5BD7CB9C214B}" srcOrd="0" destOrd="0" presId="urn:microsoft.com/office/officeart/2005/8/layout/cycle6"/>
    <dgm:cxn modelId="{685110DF-4AC7-4777-995D-AAD773220027}" type="presOf" srcId="{66B882BE-3EC0-403A-8612-5D01520B0F67}" destId="{41B1273F-1CB8-474D-AD98-C90139815312}" srcOrd="0" destOrd="0" presId="urn:microsoft.com/office/officeart/2005/8/layout/cycle6"/>
    <dgm:cxn modelId="{B868D3C6-CDF5-42AB-92C2-45C812960027}" type="presParOf" srcId="{8FEACCFD-9B15-4726-906A-771B7EAD6470}" destId="{3EC1B588-5BCC-43FD-BD46-93B522EA472A}" srcOrd="0" destOrd="0" presId="urn:microsoft.com/office/officeart/2005/8/layout/cycle6"/>
    <dgm:cxn modelId="{753CE117-A3BD-46BF-8AD3-DBFA200AD05A}" type="presParOf" srcId="{8FEACCFD-9B15-4726-906A-771B7EAD6470}" destId="{5CD7DDE2-C458-4D62-AB58-98C35C409E54}" srcOrd="1" destOrd="0" presId="urn:microsoft.com/office/officeart/2005/8/layout/cycle6"/>
    <dgm:cxn modelId="{895F51CC-F66A-459A-93A3-9A976979658D}" type="presParOf" srcId="{8FEACCFD-9B15-4726-906A-771B7EAD6470}" destId="{AFBCCFAF-40E1-44DF-802E-316C74F9C94A}" srcOrd="2" destOrd="0" presId="urn:microsoft.com/office/officeart/2005/8/layout/cycle6"/>
    <dgm:cxn modelId="{68E8A28F-B852-4C74-98FB-DB5743657E8B}" type="presParOf" srcId="{8FEACCFD-9B15-4726-906A-771B7EAD6470}" destId="{03909C0F-DED6-483B-AD87-2250490168A6}" srcOrd="3" destOrd="0" presId="urn:microsoft.com/office/officeart/2005/8/layout/cycle6"/>
    <dgm:cxn modelId="{BD7A61BB-A51F-4C7F-A5B8-FBC28FB60823}" type="presParOf" srcId="{8FEACCFD-9B15-4726-906A-771B7EAD6470}" destId="{AFE0C8F4-80C4-49F5-A394-83F02C7CBE6B}" srcOrd="4" destOrd="0" presId="urn:microsoft.com/office/officeart/2005/8/layout/cycle6"/>
    <dgm:cxn modelId="{91056B1E-4CF2-47D0-9C43-DBF8160E56DF}" type="presParOf" srcId="{8FEACCFD-9B15-4726-906A-771B7EAD6470}" destId="{50A40DC2-9444-4797-9022-5BD7CB9C214B}" srcOrd="5" destOrd="0" presId="urn:microsoft.com/office/officeart/2005/8/layout/cycle6"/>
    <dgm:cxn modelId="{9FDD3959-B18C-419D-9DA6-2A7AED462E3B}" type="presParOf" srcId="{8FEACCFD-9B15-4726-906A-771B7EAD6470}" destId="{45F13ACF-E276-44BE-AC03-1827E13F83FE}" srcOrd="6" destOrd="0" presId="urn:microsoft.com/office/officeart/2005/8/layout/cycle6"/>
    <dgm:cxn modelId="{03240DA7-3830-4E7F-934F-DCBF57BBF4D5}" type="presParOf" srcId="{8FEACCFD-9B15-4726-906A-771B7EAD6470}" destId="{FAA5C661-9FA4-41AB-8498-C314CEFCFD4E}" srcOrd="7" destOrd="0" presId="urn:microsoft.com/office/officeart/2005/8/layout/cycle6"/>
    <dgm:cxn modelId="{52EC782C-231F-48DE-886F-2298EED958A9}" type="presParOf" srcId="{8FEACCFD-9B15-4726-906A-771B7EAD6470}" destId="{6C639701-31F9-43A6-A472-6C47877BE2CD}" srcOrd="8" destOrd="0" presId="urn:microsoft.com/office/officeart/2005/8/layout/cycle6"/>
    <dgm:cxn modelId="{435C0E1F-5159-4D33-A9C6-E8DBE4369335}" type="presParOf" srcId="{8FEACCFD-9B15-4726-906A-771B7EAD6470}" destId="{04DB3755-CCE4-4CB6-87EE-72798730F723}" srcOrd="9" destOrd="0" presId="urn:microsoft.com/office/officeart/2005/8/layout/cycle6"/>
    <dgm:cxn modelId="{4A363934-2641-4482-988C-A97FE4A58122}" type="presParOf" srcId="{8FEACCFD-9B15-4726-906A-771B7EAD6470}" destId="{EE1D2252-EEB7-420B-AF43-DEFF53A0D42B}" srcOrd="10" destOrd="0" presId="urn:microsoft.com/office/officeart/2005/8/layout/cycle6"/>
    <dgm:cxn modelId="{7BB5ABAB-065D-4C5C-836C-6CFD86EBC7D8}" type="presParOf" srcId="{8FEACCFD-9B15-4726-906A-771B7EAD6470}" destId="{022085B4-74C2-4FBF-B7AF-D569E4D56DC6}" srcOrd="11" destOrd="0" presId="urn:microsoft.com/office/officeart/2005/8/layout/cycle6"/>
    <dgm:cxn modelId="{F496B0A4-D462-4490-A452-77AF6B5B9717}" type="presParOf" srcId="{8FEACCFD-9B15-4726-906A-771B7EAD6470}" destId="{B1C915A5-C4BB-4F47-9B96-4C934FF18844}" srcOrd="12" destOrd="0" presId="urn:microsoft.com/office/officeart/2005/8/layout/cycle6"/>
    <dgm:cxn modelId="{20CBCCE8-1AC1-4AA7-9F81-8F8FC1C91E15}" type="presParOf" srcId="{8FEACCFD-9B15-4726-906A-771B7EAD6470}" destId="{06330E42-1D23-4909-838D-30F3AE907464}" srcOrd="13" destOrd="0" presId="urn:microsoft.com/office/officeart/2005/8/layout/cycle6"/>
    <dgm:cxn modelId="{81FF900F-BC27-489B-BA70-6947FD550663}" type="presParOf" srcId="{8FEACCFD-9B15-4726-906A-771B7EAD6470}" destId="{41B1273F-1CB8-474D-AD98-C90139815312}" srcOrd="14" destOrd="0" presId="urn:microsoft.com/office/officeart/2005/8/layout/cycle6"/>
    <dgm:cxn modelId="{FBC35005-1987-4123-9509-E1007398DFAC}" type="presParOf" srcId="{8FEACCFD-9B15-4726-906A-771B7EAD6470}" destId="{7BB6F77A-80A0-4DEA-B7FA-5889DF316916}" srcOrd="15" destOrd="0" presId="urn:microsoft.com/office/officeart/2005/8/layout/cycle6"/>
    <dgm:cxn modelId="{45A2F970-5468-4253-A56B-CAC4D4480DCF}" type="presParOf" srcId="{8FEACCFD-9B15-4726-906A-771B7EAD6470}" destId="{64322DCB-4F8A-4F8C-8F55-B7FE90B752BC}" srcOrd="16" destOrd="0" presId="urn:microsoft.com/office/officeart/2005/8/layout/cycle6"/>
    <dgm:cxn modelId="{D773D79A-78F7-40C1-9780-40A6E5AD938F}" type="presParOf" srcId="{8FEACCFD-9B15-4726-906A-771B7EAD6470}" destId="{2EC0F47B-02A6-4BE8-A9F7-3B8D643EACD9}"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07B34B-317B-45CC-B8D1-6B13AD64443B}" type="doc">
      <dgm:prSet loTypeId="urn:microsoft.com/office/officeart/2008/layout/LinedList" loCatId="hierarchy" qsTypeId="urn:microsoft.com/office/officeart/2005/8/quickstyle/simple5" qsCatId="simple" csTypeId="urn:microsoft.com/office/officeart/2005/8/colors/colorful1" csCatId="colorful" phldr="1"/>
      <dgm:spPr/>
      <dgm:t>
        <a:bodyPr/>
        <a:lstStyle/>
        <a:p>
          <a:endParaRPr lang="es-EC"/>
        </a:p>
      </dgm:t>
    </dgm:pt>
    <dgm:pt modelId="{BBF2E20A-9929-4256-B483-566F3256F821}">
      <dgm:prSet phldrT="[Texto]" custT="1"/>
      <dgm:spPr/>
      <dgm:t>
        <a:bodyPr/>
        <a:lstStyle/>
        <a:p>
          <a:pPr algn="ctr"/>
          <a:endParaRPr lang="es-EC" sz="2000" b="1" dirty="0">
            <a:latin typeface="Calibri" panose="020F0502020204030204" pitchFamily="34" charset="0"/>
            <a:cs typeface="Calibri" panose="020F0502020204030204" pitchFamily="34" charset="0"/>
          </a:endParaRPr>
        </a:p>
        <a:p>
          <a:pPr algn="ctr"/>
          <a:endParaRPr lang="es-EC" sz="2000" b="1" dirty="0">
            <a:latin typeface="Calibri" panose="020F0502020204030204" pitchFamily="34" charset="0"/>
            <a:cs typeface="Calibri" panose="020F0502020204030204" pitchFamily="34" charset="0"/>
          </a:endParaRPr>
        </a:p>
        <a:p>
          <a:pPr algn="ctr"/>
          <a:r>
            <a:rPr lang="es-EC" sz="2000" b="1" dirty="0">
              <a:latin typeface="Calibri" panose="020F0502020204030204" pitchFamily="34" charset="0"/>
              <a:cs typeface="Calibri" panose="020F0502020204030204" pitchFamily="34" charset="0"/>
            </a:rPr>
            <a:t>Objetivo general: </a:t>
          </a:r>
        </a:p>
        <a:p>
          <a:pPr algn="ctr"/>
          <a:r>
            <a:rPr lang="es-EC" sz="2000" dirty="0">
              <a:latin typeface="Calibri" panose="020F0502020204030204" pitchFamily="34" charset="0"/>
              <a:cs typeface="Calibri" panose="020F0502020204030204" pitchFamily="34" charset="0"/>
            </a:rPr>
            <a:t>Realizar un estudio que determine la factibilidad de mercado para la creación de programas de posgrado en la Universidad de las Fuerzas Armadas - ESPE, en las áreas relacionadas con la Administración de empresas en las provincias de Pichincha, Cotopaxi, Tungurahua y Santo Domingo de los Tsáchilas.</a:t>
          </a:r>
        </a:p>
      </dgm:t>
    </dgm:pt>
    <dgm:pt modelId="{BF1BAFBB-3E7D-4672-9AC1-B1FB0E473F6C}" type="parTrans" cxnId="{EE1E405A-7297-4C7A-83DE-E39871CCE0CA}">
      <dgm:prSet/>
      <dgm:spPr/>
      <dgm:t>
        <a:bodyPr/>
        <a:lstStyle/>
        <a:p>
          <a:endParaRPr lang="es-EC">
            <a:solidFill>
              <a:schemeClr val="tx1"/>
            </a:solidFill>
            <a:latin typeface="Calibri" panose="020F0502020204030204" pitchFamily="34" charset="0"/>
            <a:cs typeface="Calibri" panose="020F0502020204030204" pitchFamily="34" charset="0"/>
          </a:endParaRPr>
        </a:p>
      </dgm:t>
    </dgm:pt>
    <dgm:pt modelId="{B1151CFD-D9B0-4221-BF23-6BB59D006E04}" type="sibTrans" cxnId="{EE1E405A-7297-4C7A-83DE-E39871CCE0CA}">
      <dgm:prSet/>
      <dgm:spPr/>
      <dgm:t>
        <a:bodyPr/>
        <a:lstStyle/>
        <a:p>
          <a:endParaRPr lang="es-EC">
            <a:solidFill>
              <a:schemeClr val="tx1"/>
            </a:solidFill>
            <a:latin typeface="Calibri" panose="020F0502020204030204" pitchFamily="34" charset="0"/>
            <a:cs typeface="Calibri" panose="020F0502020204030204" pitchFamily="34" charset="0"/>
          </a:endParaRPr>
        </a:p>
      </dgm:t>
    </dgm:pt>
    <dgm:pt modelId="{C2584F69-E553-47CF-867D-39056A3E361C}">
      <dgm:prSet phldrT="[Texto]" custT="1"/>
      <dgm:spPr/>
      <dgm:t>
        <a:bodyPr/>
        <a:lstStyle/>
        <a:p>
          <a:r>
            <a:rPr lang="es-EC" sz="1600" dirty="0">
              <a:latin typeface="Calibri" panose="020F0502020204030204" pitchFamily="34" charset="0"/>
              <a:cs typeface="Calibri" panose="020F0502020204030204" pitchFamily="34" charset="0"/>
            </a:rPr>
            <a:t>Determinar el nivel de oferta de programas de posgrados existente y sus características en las universidades de las provincias de estudio. </a:t>
          </a:r>
        </a:p>
      </dgm:t>
    </dgm:pt>
    <dgm:pt modelId="{86D8F994-F2CE-4733-B7B8-061542E55B1B}" type="parTrans" cxnId="{24A35E04-F8E8-4664-ABF7-E63F5735FCF0}">
      <dgm:prSet/>
      <dgm:spPr/>
      <dgm:t>
        <a:bodyPr/>
        <a:lstStyle/>
        <a:p>
          <a:endParaRPr lang="es-EC">
            <a:solidFill>
              <a:schemeClr val="tx1"/>
            </a:solidFill>
            <a:latin typeface="Calibri" panose="020F0502020204030204" pitchFamily="34" charset="0"/>
            <a:cs typeface="Calibri" panose="020F0502020204030204" pitchFamily="34" charset="0"/>
          </a:endParaRPr>
        </a:p>
      </dgm:t>
    </dgm:pt>
    <dgm:pt modelId="{DBBE26D2-00F9-4164-A131-C02D096F6208}" type="sibTrans" cxnId="{24A35E04-F8E8-4664-ABF7-E63F5735FCF0}">
      <dgm:prSet/>
      <dgm:spPr/>
      <dgm:t>
        <a:bodyPr/>
        <a:lstStyle/>
        <a:p>
          <a:endParaRPr lang="es-EC">
            <a:solidFill>
              <a:schemeClr val="tx1"/>
            </a:solidFill>
            <a:latin typeface="Calibri" panose="020F0502020204030204" pitchFamily="34" charset="0"/>
            <a:cs typeface="Calibri" panose="020F0502020204030204" pitchFamily="34" charset="0"/>
          </a:endParaRPr>
        </a:p>
      </dgm:t>
    </dgm:pt>
    <dgm:pt modelId="{69C2EA6B-89D4-42F6-84E0-3D638132E7D1}">
      <dgm:prSet phldrT="[Texto]" custT="1"/>
      <dgm:spPr/>
      <dgm:t>
        <a:bodyPr/>
        <a:lstStyle/>
        <a:p>
          <a:r>
            <a:rPr lang="es-EC" sz="1600" dirty="0">
              <a:latin typeface="Calibri" panose="020F0502020204030204" pitchFamily="34" charset="0"/>
              <a:cs typeface="Calibri" panose="020F0502020204030204" pitchFamily="34" charset="0"/>
            </a:rPr>
            <a:t>Determinar el nivel de demanda laboral para profesionales de cuarto nivel de carreras administrativas existentes y los perfiles profesionales que busca el sector empresarial.</a:t>
          </a:r>
        </a:p>
      </dgm:t>
    </dgm:pt>
    <dgm:pt modelId="{C0FDA4B7-0339-43ED-A706-ED1F4A5BBCFB}" type="parTrans" cxnId="{F9858B9C-3220-4A88-8627-A53790BC56B6}">
      <dgm:prSet/>
      <dgm:spPr/>
      <dgm:t>
        <a:bodyPr/>
        <a:lstStyle/>
        <a:p>
          <a:endParaRPr lang="es-EC">
            <a:solidFill>
              <a:schemeClr val="tx1"/>
            </a:solidFill>
            <a:latin typeface="Calibri" panose="020F0502020204030204" pitchFamily="34" charset="0"/>
            <a:cs typeface="Calibri" panose="020F0502020204030204" pitchFamily="34" charset="0"/>
          </a:endParaRPr>
        </a:p>
      </dgm:t>
    </dgm:pt>
    <dgm:pt modelId="{1CFC4783-6D45-477A-BB82-8535B207AAA8}" type="sibTrans" cxnId="{F9858B9C-3220-4A88-8627-A53790BC56B6}">
      <dgm:prSet/>
      <dgm:spPr/>
      <dgm:t>
        <a:bodyPr/>
        <a:lstStyle/>
        <a:p>
          <a:endParaRPr lang="es-EC">
            <a:solidFill>
              <a:schemeClr val="tx1"/>
            </a:solidFill>
            <a:latin typeface="Calibri" panose="020F0502020204030204" pitchFamily="34" charset="0"/>
            <a:cs typeface="Calibri" panose="020F0502020204030204" pitchFamily="34" charset="0"/>
          </a:endParaRPr>
        </a:p>
      </dgm:t>
    </dgm:pt>
    <dgm:pt modelId="{859A7EC2-ED7C-414B-A101-A04BCC6703FC}">
      <dgm:prSet phldrT="[Texto]" custT="1"/>
      <dgm:spPr/>
      <dgm:t>
        <a:bodyPr/>
        <a:lstStyle/>
        <a:p>
          <a:r>
            <a:rPr lang="es-EC" sz="1600" dirty="0">
              <a:latin typeface="Calibri" panose="020F0502020204030204" pitchFamily="34" charset="0"/>
              <a:cs typeface="Calibri" panose="020F0502020204030204" pitchFamily="34" charset="0"/>
            </a:rPr>
            <a:t>Desarrollar el análisis de pertinencia de cuatro programas de posgrado en el área de administración de empresas con mayor demanda.</a:t>
          </a:r>
        </a:p>
      </dgm:t>
    </dgm:pt>
    <dgm:pt modelId="{CFEF428B-8B5F-46EF-AEC3-B0EB5A7D6D43}" type="parTrans" cxnId="{23AD0EEB-EF89-4D93-8E96-8D0F2011D294}">
      <dgm:prSet/>
      <dgm:spPr/>
      <dgm:t>
        <a:bodyPr/>
        <a:lstStyle/>
        <a:p>
          <a:endParaRPr lang="es-EC">
            <a:solidFill>
              <a:schemeClr val="tx1"/>
            </a:solidFill>
            <a:latin typeface="Calibri" panose="020F0502020204030204" pitchFamily="34" charset="0"/>
            <a:cs typeface="Calibri" panose="020F0502020204030204" pitchFamily="34" charset="0"/>
          </a:endParaRPr>
        </a:p>
      </dgm:t>
    </dgm:pt>
    <dgm:pt modelId="{13D100AD-33FE-4D9B-A2B9-8FF9A1D9CE52}" type="sibTrans" cxnId="{23AD0EEB-EF89-4D93-8E96-8D0F2011D294}">
      <dgm:prSet/>
      <dgm:spPr/>
      <dgm:t>
        <a:bodyPr/>
        <a:lstStyle/>
        <a:p>
          <a:endParaRPr lang="es-EC">
            <a:solidFill>
              <a:schemeClr val="tx1"/>
            </a:solidFill>
            <a:latin typeface="Calibri" panose="020F0502020204030204" pitchFamily="34" charset="0"/>
            <a:cs typeface="Calibri" panose="020F0502020204030204" pitchFamily="34" charset="0"/>
          </a:endParaRPr>
        </a:p>
      </dgm:t>
    </dgm:pt>
    <dgm:pt modelId="{D3343777-6361-4B9B-B932-86C32A286D39}">
      <dgm:prSet phldrT="[Texto]"/>
      <dgm:spPr/>
      <dgm:t>
        <a:bodyPr/>
        <a:lstStyle/>
        <a:p>
          <a:r>
            <a:rPr lang="es-EC" dirty="0">
              <a:latin typeface="Calibri" panose="020F0502020204030204" pitchFamily="34" charset="0"/>
              <a:cs typeface="Calibri" panose="020F0502020204030204" pitchFamily="34" charset="0"/>
            </a:rPr>
            <a:t>Determinar el nivel de demanda de los profesionales dispuestos a realizar sus estudios en programas de posgrado Maestrías y Especializaciones en el área de Administración de Empresas.</a:t>
          </a:r>
        </a:p>
      </dgm:t>
    </dgm:pt>
    <dgm:pt modelId="{AEC63445-9CF0-4A6F-9579-35A62D4DCF6F}" type="parTrans" cxnId="{42FFF9DD-C6AA-400D-A323-B285E52474CD}">
      <dgm:prSet/>
      <dgm:spPr/>
      <dgm:t>
        <a:bodyPr/>
        <a:lstStyle/>
        <a:p>
          <a:endParaRPr lang="es-EC">
            <a:solidFill>
              <a:schemeClr val="tx1"/>
            </a:solidFill>
            <a:latin typeface="Calibri" panose="020F0502020204030204" pitchFamily="34" charset="0"/>
            <a:cs typeface="Calibri" panose="020F0502020204030204" pitchFamily="34" charset="0"/>
          </a:endParaRPr>
        </a:p>
      </dgm:t>
    </dgm:pt>
    <dgm:pt modelId="{7F985FFD-6C3F-466B-A1B5-F480EED3E258}" type="sibTrans" cxnId="{42FFF9DD-C6AA-400D-A323-B285E52474CD}">
      <dgm:prSet/>
      <dgm:spPr/>
      <dgm:t>
        <a:bodyPr/>
        <a:lstStyle/>
        <a:p>
          <a:endParaRPr lang="es-EC">
            <a:solidFill>
              <a:schemeClr val="tx1"/>
            </a:solidFill>
            <a:latin typeface="Calibri" panose="020F0502020204030204" pitchFamily="34" charset="0"/>
            <a:cs typeface="Calibri" panose="020F0502020204030204" pitchFamily="34" charset="0"/>
          </a:endParaRPr>
        </a:p>
      </dgm:t>
    </dgm:pt>
    <dgm:pt modelId="{6CBDFD10-3D60-4C05-8F07-39DB12B101A2}">
      <dgm:prSet phldrT="[Texto]" custT="1"/>
      <dgm:spPr/>
      <dgm:t>
        <a:bodyPr/>
        <a:lstStyle/>
        <a:p>
          <a:r>
            <a:rPr lang="es-EC" sz="1600">
              <a:latin typeface="Calibri" panose="020F0502020204030204" pitchFamily="34" charset="0"/>
              <a:cs typeface="Calibri" panose="020F0502020204030204" pitchFamily="34" charset="0"/>
            </a:rPr>
            <a:t>Determinar el nivel de demanda insatisfecha de profesionales existente en las carreras de posgrado referentes al área de Administración de Empresas.</a:t>
          </a:r>
          <a:endParaRPr lang="es-EC" sz="1600" dirty="0">
            <a:latin typeface="Calibri" panose="020F0502020204030204" pitchFamily="34" charset="0"/>
            <a:cs typeface="Calibri" panose="020F0502020204030204" pitchFamily="34" charset="0"/>
          </a:endParaRPr>
        </a:p>
      </dgm:t>
    </dgm:pt>
    <dgm:pt modelId="{4C72A1F9-05C7-4B60-A3E4-1BA93E5DA87C}" type="parTrans" cxnId="{820630C3-91FB-4961-BC5D-D651C2B4A4C2}">
      <dgm:prSet/>
      <dgm:spPr/>
      <dgm:t>
        <a:bodyPr/>
        <a:lstStyle/>
        <a:p>
          <a:endParaRPr lang="es-EC">
            <a:solidFill>
              <a:schemeClr val="tx1"/>
            </a:solidFill>
            <a:latin typeface="Calibri" panose="020F0502020204030204" pitchFamily="34" charset="0"/>
            <a:cs typeface="Calibri" panose="020F0502020204030204" pitchFamily="34" charset="0"/>
          </a:endParaRPr>
        </a:p>
      </dgm:t>
    </dgm:pt>
    <dgm:pt modelId="{5DDD400E-594E-4C63-8947-39E03687D491}" type="sibTrans" cxnId="{820630C3-91FB-4961-BC5D-D651C2B4A4C2}">
      <dgm:prSet/>
      <dgm:spPr/>
      <dgm:t>
        <a:bodyPr/>
        <a:lstStyle/>
        <a:p>
          <a:endParaRPr lang="es-EC">
            <a:solidFill>
              <a:schemeClr val="tx1"/>
            </a:solidFill>
            <a:latin typeface="Calibri" panose="020F0502020204030204" pitchFamily="34" charset="0"/>
            <a:cs typeface="Calibri" panose="020F0502020204030204" pitchFamily="34" charset="0"/>
          </a:endParaRPr>
        </a:p>
      </dgm:t>
    </dgm:pt>
    <dgm:pt modelId="{09BE2879-F4C7-4E6F-A0E4-9B577EE4200D}">
      <dgm:prSet phldrT="[Texto]" custT="1"/>
      <dgm:spPr/>
      <dgm:t>
        <a:bodyPr/>
        <a:lstStyle/>
        <a:p>
          <a:r>
            <a:rPr lang="es-EC" sz="1600" dirty="0">
              <a:latin typeface="Calibri" panose="020F0502020204030204" pitchFamily="34" charset="0"/>
              <a:cs typeface="Calibri" panose="020F0502020204030204" pitchFamily="34" charset="0"/>
            </a:rPr>
            <a:t>Determinar el nivel de demanda laboral insatisfecha de profesionales con estudios de cuarto nivel referentes al área de Administración de Empresas.</a:t>
          </a:r>
        </a:p>
      </dgm:t>
    </dgm:pt>
    <dgm:pt modelId="{CFD5653C-B685-4ABB-B4D9-9E8B57801EF1}" type="parTrans" cxnId="{153223B6-05CD-47A2-9D07-E0016FF2539D}">
      <dgm:prSet/>
      <dgm:spPr/>
      <dgm:t>
        <a:bodyPr/>
        <a:lstStyle/>
        <a:p>
          <a:endParaRPr lang="es-EC">
            <a:solidFill>
              <a:schemeClr val="tx1"/>
            </a:solidFill>
            <a:latin typeface="Calibri" panose="020F0502020204030204" pitchFamily="34" charset="0"/>
            <a:cs typeface="Calibri" panose="020F0502020204030204" pitchFamily="34" charset="0"/>
          </a:endParaRPr>
        </a:p>
      </dgm:t>
    </dgm:pt>
    <dgm:pt modelId="{EF431DD1-F691-4924-A946-6E91F26A6888}" type="sibTrans" cxnId="{153223B6-05CD-47A2-9D07-E0016FF2539D}">
      <dgm:prSet/>
      <dgm:spPr/>
      <dgm:t>
        <a:bodyPr/>
        <a:lstStyle/>
        <a:p>
          <a:endParaRPr lang="es-EC">
            <a:solidFill>
              <a:schemeClr val="tx1"/>
            </a:solidFill>
            <a:latin typeface="Calibri" panose="020F0502020204030204" pitchFamily="34" charset="0"/>
            <a:cs typeface="Calibri" panose="020F0502020204030204" pitchFamily="34" charset="0"/>
          </a:endParaRPr>
        </a:p>
      </dgm:t>
    </dgm:pt>
    <dgm:pt modelId="{5975C4EE-089E-48B4-B902-1933174DAFCD}" type="pres">
      <dgm:prSet presAssocID="{8207B34B-317B-45CC-B8D1-6B13AD64443B}" presName="vert0" presStyleCnt="0">
        <dgm:presLayoutVars>
          <dgm:dir/>
          <dgm:animOne val="branch"/>
          <dgm:animLvl val="lvl"/>
        </dgm:presLayoutVars>
      </dgm:prSet>
      <dgm:spPr/>
    </dgm:pt>
    <dgm:pt modelId="{DFBA82B3-0BB4-48F5-99FD-184A1ECACD8C}" type="pres">
      <dgm:prSet presAssocID="{BBF2E20A-9929-4256-B483-566F3256F821}" presName="thickLine" presStyleLbl="alignNode1" presStyleIdx="0" presStyleCnt="1"/>
      <dgm:spPr/>
    </dgm:pt>
    <dgm:pt modelId="{D9739ABE-1FF0-44C0-A0E5-A19166531D9F}" type="pres">
      <dgm:prSet presAssocID="{BBF2E20A-9929-4256-B483-566F3256F821}" presName="horz1" presStyleCnt="0"/>
      <dgm:spPr/>
    </dgm:pt>
    <dgm:pt modelId="{F37C78F3-5AEA-4AE6-9275-88DE7D64310B}" type="pres">
      <dgm:prSet presAssocID="{BBF2E20A-9929-4256-B483-566F3256F821}" presName="tx1" presStyleLbl="revTx" presStyleIdx="0" presStyleCnt="7" custScaleX="213801"/>
      <dgm:spPr/>
    </dgm:pt>
    <dgm:pt modelId="{48D00E79-CFDB-4911-A36F-546032DCA7BA}" type="pres">
      <dgm:prSet presAssocID="{BBF2E20A-9929-4256-B483-566F3256F821}" presName="vert1" presStyleCnt="0"/>
      <dgm:spPr/>
    </dgm:pt>
    <dgm:pt modelId="{AF08D3F6-D5F5-4857-8AF4-905F67349D15}" type="pres">
      <dgm:prSet presAssocID="{C2584F69-E553-47CF-867D-39056A3E361C}" presName="vertSpace2a" presStyleCnt="0"/>
      <dgm:spPr/>
    </dgm:pt>
    <dgm:pt modelId="{7F6E2442-0775-4D8F-A9A0-ABAB453FFBEE}" type="pres">
      <dgm:prSet presAssocID="{C2584F69-E553-47CF-867D-39056A3E361C}" presName="horz2" presStyleCnt="0"/>
      <dgm:spPr/>
    </dgm:pt>
    <dgm:pt modelId="{3CB69A26-7047-49D5-9260-0775F0D1812C}" type="pres">
      <dgm:prSet presAssocID="{C2584F69-E553-47CF-867D-39056A3E361C}" presName="horzSpace2" presStyleCnt="0"/>
      <dgm:spPr/>
    </dgm:pt>
    <dgm:pt modelId="{B65DE75D-4329-434E-AB6C-95549329ABED}" type="pres">
      <dgm:prSet presAssocID="{C2584F69-E553-47CF-867D-39056A3E361C}" presName="tx2" presStyleLbl="revTx" presStyleIdx="1" presStyleCnt="7"/>
      <dgm:spPr/>
    </dgm:pt>
    <dgm:pt modelId="{F0A32307-346D-49E9-8F2D-55C6B14CDD4A}" type="pres">
      <dgm:prSet presAssocID="{C2584F69-E553-47CF-867D-39056A3E361C}" presName="vert2" presStyleCnt="0"/>
      <dgm:spPr/>
    </dgm:pt>
    <dgm:pt modelId="{56C3A1C1-F409-45DF-A102-0582EE5723F0}" type="pres">
      <dgm:prSet presAssocID="{C2584F69-E553-47CF-867D-39056A3E361C}" presName="thinLine2b" presStyleLbl="callout" presStyleIdx="0" presStyleCnt="6"/>
      <dgm:spPr/>
    </dgm:pt>
    <dgm:pt modelId="{2D5B954A-ABB6-420E-8947-4C2F2B2731C0}" type="pres">
      <dgm:prSet presAssocID="{C2584F69-E553-47CF-867D-39056A3E361C}" presName="vertSpace2b" presStyleCnt="0"/>
      <dgm:spPr/>
    </dgm:pt>
    <dgm:pt modelId="{701C9B77-0024-4C84-BAA9-00F961C60D1F}" type="pres">
      <dgm:prSet presAssocID="{69C2EA6B-89D4-42F6-84E0-3D638132E7D1}" presName="horz2" presStyleCnt="0"/>
      <dgm:spPr/>
    </dgm:pt>
    <dgm:pt modelId="{24B7165A-60DD-4743-94C2-F02BB586F421}" type="pres">
      <dgm:prSet presAssocID="{69C2EA6B-89D4-42F6-84E0-3D638132E7D1}" presName="horzSpace2" presStyleCnt="0"/>
      <dgm:spPr/>
    </dgm:pt>
    <dgm:pt modelId="{AE43250E-88D8-4844-92FB-2C5168B7D9BF}" type="pres">
      <dgm:prSet presAssocID="{69C2EA6B-89D4-42F6-84E0-3D638132E7D1}" presName="tx2" presStyleLbl="revTx" presStyleIdx="2" presStyleCnt="7"/>
      <dgm:spPr/>
    </dgm:pt>
    <dgm:pt modelId="{0E05733D-6334-4FA1-864C-FD0368D6C516}" type="pres">
      <dgm:prSet presAssocID="{69C2EA6B-89D4-42F6-84E0-3D638132E7D1}" presName="vert2" presStyleCnt="0"/>
      <dgm:spPr/>
    </dgm:pt>
    <dgm:pt modelId="{C489231E-24E6-45D0-9A99-B0676757B352}" type="pres">
      <dgm:prSet presAssocID="{69C2EA6B-89D4-42F6-84E0-3D638132E7D1}" presName="thinLine2b" presStyleLbl="callout" presStyleIdx="1" presStyleCnt="6"/>
      <dgm:spPr/>
    </dgm:pt>
    <dgm:pt modelId="{C1BDDE83-C30B-48FA-B67F-38ECA4C27C72}" type="pres">
      <dgm:prSet presAssocID="{69C2EA6B-89D4-42F6-84E0-3D638132E7D1}" presName="vertSpace2b" presStyleCnt="0"/>
      <dgm:spPr/>
    </dgm:pt>
    <dgm:pt modelId="{0DE39790-0C69-43B1-907A-A70AA80F3F20}" type="pres">
      <dgm:prSet presAssocID="{D3343777-6361-4B9B-B932-86C32A286D39}" presName="horz2" presStyleCnt="0"/>
      <dgm:spPr/>
    </dgm:pt>
    <dgm:pt modelId="{DA7318B9-E5F7-4CF3-B915-A26F98C56096}" type="pres">
      <dgm:prSet presAssocID="{D3343777-6361-4B9B-B932-86C32A286D39}" presName="horzSpace2" presStyleCnt="0"/>
      <dgm:spPr/>
    </dgm:pt>
    <dgm:pt modelId="{9A4981FC-A71E-4A10-A077-4D37DC3BFE77}" type="pres">
      <dgm:prSet presAssocID="{D3343777-6361-4B9B-B932-86C32A286D39}" presName="tx2" presStyleLbl="revTx" presStyleIdx="3" presStyleCnt="7"/>
      <dgm:spPr/>
    </dgm:pt>
    <dgm:pt modelId="{827F856F-CB6F-4C9D-B306-B880C5988933}" type="pres">
      <dgm:prSet presAssocID="{D3343777-6361-4B9B-B932-86C32A286D39}" presName="vert2" presStyleCnt="0"/>
      <dgm:spPr/>
    </dgm:pt>
    <dgm:pt modelId="{1793F989-4EF0-4016-A7D4-913A3B7792EA}" type="pres">
      <dgm:prSet presAssocID="{D3343777-6361-4B9B-B932-86C32A286D39}" presName="thinLine2b" presStyleLbl="callout" presStyleIdx="2" presStyleCnt="6"/>
      <dgm:spPr/>
    </dgm:pt>
    <dgm:pt modelId="{6D623193-8D12-45E7-B279-E1536C9847AF}" type="pres">
      <dgm:prSet presAssocID="{D3343777-6361-4B9B-B932-86C32A286D39}" presName="vertSpace2b" presStyleCnt="0"/>
      <dgm:spPr/>
    </dgm:pt>
    <dgm:pt modelId="{2A066B60-BD08-4731-BD96-E6EC5C70EE73}" type="pres">
      <dgm:prSet presAssocID="{6CBDFD10-3D60-4C05-8F07-39DB12B101A2}" presName="horz2" presStyleCnt="0"/>
      <dgm:spPr/>
    </dgm:pt>
    <dgm:pt modelId="{7FAB772E-D0F6-455D-9E68-8FAA67FE8900}" type="pres">
      <dgm:prSet presAssocID="{6CBDFD10-3D60-4C05-8F07-39DB12B101A2}" presName="horzSpace2" presStyleCnt="0"/>
      <dgm:spPr/>
    </dgm:pt>
    <dgm:pt modelId="{98C17D16-74D8-4FAF-87FA-03FF3A51F649}" type="pres">
      <dgm:prSet presAssocID="{6CBDFD10-3D60-4C05-8F07-39DB12B101A2}" presName="tx2" presStyleLbl="revTx" presStyleIdx="4" presStyleCnt="7"/>
      <dgm:spPr/>
    </dgm:pt>
    <dgm:pt modelId="{B8E211AB-585A-4CCB-BDB7-9A4047785A40}" type="pres">
      <dgm:prSet presAssocID="{6CBDFD10-3D60-4C05-8F07-39DB12B101A2}" presName="vert2" presStyleCnt="0"/>
      <dgm:spPr/>
    </dgm:pt>
    <dgm:pt modelId="{B7FD2F51-D0D8-488A-8BB0-72E5B8F019E2}" type="pres">
      <dgm:prSet presAssocID="{6CBDFD10-3D60-4C05-8F07-39DB12B101A2}" presName="thinLine2b" presStyleLbl="callout" presStyleIdx="3" presStyleCnt="6"/>
      <dgm:spPr/>
    </dgm:pt>
    <dgm:pt modelId="{AE094C10-0B7F-4FDA-92AA-06C9D6D85124}" type="pres">
      <dgm:prSet presAssocID="{6CBDFD10-3D60-4C05-8F07-39DB12B101A2}" presName="vertSpace2b" presStyleCnt="0"/>
      <dgm:spPr/>
    </dgm:pt>
    <dgm:pt modelId="{70EADF9C-F7CD-4C43-9191-5CF6DDC2C2CB}" type="pres">
      <dgm:prSet presAssocID="{09BE2879-F4C7-4E6F-A0E4-9B577EE4200D}" presName="horz2" presStyleCnt="0"/>
      <dgm:spPr/>
    </dgm:pt>
    <dgm:pt modelId="{5B6905FF-AB85-4676-A732-D0A256C3016F}" type="pres">
      <dgm:prSet presAssocID="{09BE2879-F4C7-4E6F-A0E4-9B577EE4200D}" presName="horzSpace2" presStyleCnt="0"/>
      <dgm:spPr/>
    </dgm:pt>
    <dgm:pt modelId="{5B9349F0-2A2B-4702-8FDB-0C306BC55915}" type="pres">
      <dgm:prSet presAssocID="{09BE2879-F4C7-4E6F-A0E4-9B577EE4200D}" presName="tx2" presStyleLbl="revTx" presStyleIdx="5" presStyleCnt="7"/>
      <dgm:spPr/>
    </dgm:pt>
    <dgm:pt modelId="{3D3CA414-DA89-4F55-AF82-DC79869BB78D}" type="pres">
      <dgm:prSet presAssocID="{09BE2879-F4C7-4E6F-A0E4-9B577EE4200D}" presName="vert2" presStyleCnt="0"/>
      <dgm:spPr/>
    </dgm:pt>
    <dgm:pt modelId="{EAC251F6-2442-4310-B3B3-45E41879669F}" type="pres">
      <dgm:prSet presAssocID="{09BE2879-F4C7-4E6F-A0E4-9B577EE4200D}" presName="thinLine2b" presStyleLbl="callout" presStyleIdx="4" presStyleCnt="6"/>
      <dgm:spPr/>
    </dgm:pt>
    <dgm:pt modelId="{9551639A-EAD0-46EE-A088-BC15A19E4890}" type="pres">
      <dgm:prSet presAssocID="{09BE2879-F4C7-4E6F-A0E4-9B577EE4200D}" presName="vertSpace2b" presStyleCnt="0"/>
      <dgm:spPr/>
    </dgm:pt>
    <dgm:pt modelId="{FF547A5C-FA19-43E1-9578-015E36C45CD6}" type="pres">
      <dgm:prSet presAssocID="{859A7EC2-ED7C-414B-A101-A04BCC6703FC}" presName="horz2" presStyleCnt="0"/>
      <dgm:spPr/>
    </dgm:pt>
    <dgm:pt modelId="{EFEE66BD-F265-47E5-9120-514337CAD5CB}" type="pres">
      <dgm:prSet presAssocID="{859A7EC2-ED7C-414B-A101-A04BCC6703FC}" presName="horzSpace2" presStyleCnt="0"/>
      <dgm:spPr/>
    </dgm:pt>
    <dgm:pt modelId="{14FE4CFE-4BFA-4710-9260-051E08EEA097}" type="pres">
      <dgm:prSet presAssocID="{859A7EC2-ED7C-414B-A101-A04BCC6703FC}" presName="tx2" presStyleLbl="revTx" presStyleIdx="6" presStyleCnt="7"/>
      <dgm:spPr/>
    </dgm:pt>
    <dgm:pt modelId="{D0CDB9D4-6F3B-415F-B93F-72A6EFD1C4F9}" type="pres">
      <dgm:prSet presAssocID="{859A7EC2-ED7C-414B-A101-A04BCC6703FC}" presName="vert2" presStyleCnt="0"/>
      <dgm:spPr/>
    </dgm:pt>
    <dgm:pt modelId="{13F3ECCB-3E8E-48C0-9D62-3010E651836A}" type="pres">
      <dgm:prSet presAssocID="{859A7EC2-ED7C-414B-A101-A04BCC6703FC}" presName="thinLine2b" presStyleLbl="callout" presStyleIdx="5" presStyleCnt="6"/>
      <dgm:spPr/>
    </dgm:pt>
    <dgm:pt modelId="{97A69D7B-AE95-44D5-B859-A08B66B0EEB9}" type="pres">
      <dgm:prSet presAssocID="{859A7EC2-ED7C-414B-A101-A04BCC6703FC}" presName="vertSpace2b" presStyleCnt="0"/>
      <dgm:spPr/>
    </dgm:pt>
  </dgm:ptLst>
  <dgm:cxnLst>
    <dgm:cxn modelId="{24A35E04-F8E8-4664-ABF7-E63F5735FCF0}" srcId="{BBF2E20A-9929-4256-B483-566F3256F821}" destId="{C2584F69-E553-47CF-867D-39056A3E361C}" srcOrd="0" destOrd="0" parTransId="{86D8F994-F2CE-4733-B7B8-061542E55B1B}" sibTransId="{DBBE26D2-00F9-4164-A131-C02D096F6208}"/>
    <dgm:cxn modelId="{AC0CD610-41F1-45A9-A502-2C36601F8DAB}" type="presOf" srcId="{69C2EA6B-89D4-42F6-84E0-3D638132E7D1}" destId="{AE43250E-88D8-4844-92FB-2C5168B7D9BF}" srcOrd="0" destOrd="0" presId="urn:microsoft.com/office/officeart/2008/layout/LinedList"/>
    <dgm:cxn modelId="{C619F842-8010-4C2B-9D07-C19F134A4473}" type="presOf" srcId="{BBF2E20A-9929-4256-B483-566F3256F821}" destId="{F37C78F3-5AEA-4AE6-9275-88DE7D64310B}" srcOrd="0" destOrd="0" presId="urn:microsoft.com/office/officeart/2008/layout/LinedList"/>
    <dgm:cxn modelId="{EE1E405A-7297-4C7A-83DE-E39871CCE0CA}" srcId="{8207B34B-317B-45CC-B8D1-6B13AD64443B}" destId="{BBF2E20A-9929-4256-B483-566F3256F821}" srcOrd="0" destOrd="0" parTransId="{BF1BAFBB-3E7D-4672-9AC1-B1FB0E473F6C}" sibTransId="{B1151CFD-D9B0-4221-BF23-6BB59D006E04}"/>
    <dgm:cxn modelId="{3DE8907C-6235-409F-8C9A-DF0C1E03897A}" type="presOf" srcId="{859A7EC2-ED7C-414B-A101-A04BCC6703FC}" destId="{14FE4CFE-4BFA-4710-9260-051E08EEA097}" srcOrd="0" destOrd="0" presId="urn:microsoft.com/office/officeart/2008/layout/LinedList"/>
    <dgm:cxn modelId="{1C5D998F-EF2F-4FD6-B016-808A0983102D}" type="presOf" srcId="{C2584F69-E553-47CF-867D-39056A3E361C}" destId="{B65DE75D-4329-434E-AB6C-95549329ABED}" srcOrd="0" destOrd="0" presId="urn:microsoft.com/office/officeart/2008/layout/LinedList"/>
    <dgm:cxn modelId="{F9858B9C-3220-4A88-8627-A53790BC56B6}" srcId="{BBF2E20A-9929-4256-B483-566F3256F821}" destId="{69C2EA6B-89D4-42F6-84E0-3D638132E7D1}" srcOrd="1" destOrd="0" parTransId="{C0FDA4B7-0339-43ED-A706-ED1F4A5BBCFB}" sibTransId="{1CFC4783-6D45-477A-BB82-8535B207AAA8}"/>
    <dgm:cxn modelId="{545DB7B5-3560-45FB-87D9-B5AD5EE25734}" type="presOf" srcId="{8207B34B-317B-45CC-B8D1-6B13AD64443B}" destId="{5975C4EE-089E-48B4-B902-1933174DAFCD}" srcOrd="0" destOrd="0" presId="urn:microsoft.com/office/officeart/2008/layout/LinedList"/>
    <dgm:cxn modelId="{153223B6-05CD-47A2-9D07-E0016FF2539D}" srcId="{BBF2E20A-9929-4256-B483-566F3256F821}" destId="{09BE2879-F4C7-4E6F-A0E4-9B577EE4200D}" srcOrd="4" destOrd="0" parTransId="{CFD5653C-B685-4ABB-B4D9-9E8B57801EF1}" sibTransId="{EF431DD1-F691-4924-A946-6E91F26A6888}"/>
    <dgm:cxn modelId="{820630C3-91FB-4961-BC5D-D651C2B4A4C2}" srcId="{BBF2E20A-9929-4256-B483-566F3256F821}" destId="{6CBDFD10-3D60-4C05-8F07-39DB12B101A2}" srcOrd="3" destOrd="0" parTransId="{4C72A1F9-05C7-4B60-A3E4-1BA93E5DA87C}" sibTransId="{5DDD400E-594E-4C63-8947-39E03687D491}"/>
    <dgm:cxn modelId="{BD62D1CB-5873-411F-8B0B-A378B3914984}" type="presOf" srcId="{09BE2879-F4C7-4E6F-A0E4-9B577EE4200D}" destId="{5B9349F0-2A2B-4702-8FDB-0C306BC55915}" srcOrd="0" destOrd="0" presId="urn:microsoft.com/office/officeart/2008/layout/LinedList"/>
    <dgm:cxn modelId="{42FFF9DD-C6AA-400D-A323-B285E52474CD}" srcId="{BBF2E20A-9929-4256-B483-566F3256F821}" destId="{D3343777-6361-4B9B-B932-86C32A286D39}" srcOrd="2" destOrd="0" parTransId="{AEC63445-9CF0-4A6F-9579-35A62D4DCF6F}" sibTransId="{7F985FFD-6C3F-466B-A1B5-F480EED3E258}"/>
    <dgm:cxn modelId="{84699CE4-F097-44A3-A361-B965CEEE35BF}" type="presOf" srcId="{D3343777-6361-4B9B-B932-86C32A286D39}" destId="{9A4981FC-A71E-4A10-A077-4D37DC3BFE77}" srcOrd="0" destOrd="0" presId="urn:microsoft.com/office/officeart/2008/layout/LinedList"/>
    <dgm:cxn modelId="{23AD0EEB-EF89-4D93-8E96-8D0F2011D294}" srcId="{BBF2E20A-9929-4256-B483-566F3256F821}" destId="{859A7EC2-ED7C-414B-A101-A04BCC6703FC}" srcOrd="5" destOrd="0" parTransId="{CFEF428B-8B5F-46EF-AEC3-B0EB5A7D6D43}" sibTransId="{13D100AD-33FE-4D9B-A2B9-8FF9A1D9CE52}"/>
    <dgm:cxn modelId="{1C1F10F6-7B16-4FCF-9011-C199600E102B}" type="presOf" srcId="{6CBDFD10-3D60-4C05-8F07-39DB12B101A2}" destId="{98C17D16-74D8-4FAF-87FA-03FF3A51F649}" srcOrd="0" destOrd="0" presId="urn:microsoft.com/office/officeart/2008/layout/LinedList"/>
    <dgm:cxn modelId="{55ABBA6D-A283-4637-A0FA-EA0246BA02D5}" type="presParOf" srcId="{5975C4EE-089E-48B4-B902-1933174DAFCD}" destId="{DFBA82B3-0BB4-48F5-99FD-184A1ECACD8C}" srcOrd="0" destOrd="0" presId="urn:microsoft.com/office/officeart/2008/layout/LinedList"/>
    <dgm:cxn modelId="{0E8E752E-6B16-404B-81F4-2C124CAE89EC}" type="presParOf" srcId="{5975C4EE-089E-48B4-B902-1933174DAFCD}" destId="{D9739ABE-1FF0-44C0-A0E5-A19166531D9F}" srcOrd="1" destOrd="0" presId="urn:microsoft.com/office/officeart/2008/layout/LinedList"/>
    <dgm:cxn modelId="{E7900CBD-A172-4BD5-B042-FE9540839D8C}" type="presParOf" srcId="{D9739ABE-1FF0-44C0-A0E5-A19166531D9F}" destId="{F37C78F3-5AEA-4AE6-9275-88DE7D64310B}" srcOrd="0" destOrd="0" presId="urn:microsoft.com/office/officeart/2008/layout/LinedList"/>
    <dgm:cxn modelId="{56342A81-A826-450A-8552-34BD4CBD6522}" type="presParOf" srcId="{D9739ABE-1FF0-44C0-A0E5-A19166531D9F}" destId="{48D00E79-CFDB-4911-A36F-546032DCA7BA}" srcOrd="1" destOrd="0" presId="urn:microsoft.com/office/officeart/2008/layout/LinedList"/>
    <dgm:cxn modelId="{F19F655F-BAC0-4983-8068-FA9309894145}" type="presParOf" srcId="{48D00E79-CFDB-4911-A36F-546032DCA7BA}" destId="{AF08D3F6-D5F5-4857-8AF4-905F67349D15}" srcOrd="0" destOrd="0" presId="urn:microsoft.com/office/officeart/2008/layout/LinedList"/>
    <dgm:cxn modelId="{E0A0A301-D16C-4801-BB71-3B9718138510}" type="presParOf" srcId="{48D00E79-CFDB-4911-A36F-546032DCA7BA}" destId="{7F6E2442-0775-4D8F-A9A0-ABAB453FFBEE}" srcOrd="1" destOrd="0" presId="urn:microsoft.com/office/officeart/2008/layout/LinedList"/>
    <dgm:cxn modelId="{A716269B-254B-40AD-8C7F-C6157AC65620}" type="presParOf" srcId="{7F6E2442-0775-4D8F-A9A0-ABAB453FFBEE}" destId="{3CB69A26-7047-49D5-9260-0775F0D1812C}" srcOrd="0" destOrd="0" presId="urn:microsoft.com/office/officeart/2008/layout/LinedList"/>
    <dgm:cxn modelId="{C3EB3458-EE53-4624-AE70-91CFFBCF55E6}" type="presParOf" srcId="{7F6E2442-0775-4D8F-A9A0-ABAB453FFBEE}" destId="{B65DE75D-4329-434E-AB6C-95549329ABED}" srcOrd="1" destOrd="0" presId="urn:microsoft.com/office/officeart/2008/layout/LinedList"/>
    <dgm:cxn modelId="{98B498F0-EEAD-4CAC-8855-CC78B57254F6}" type="presParOf" srcId="{7F6E2442-0775-4D8F-A9A0-ABAB453FFBEE}" destId="{F0A32307-346D-49E9-8F2D-55C6B14CDD4A}" srcOrd="2" destOrd="0" presId="urn:microsoft.com/office/officeart/2008/layout/LinedList"/>
    <dgm:cxn modelId="{C84F0B4A-02C4-4DC1-8BB7-CD8DA7CB7A37}" type="presParOf" srcId="{48D00E79-CFDB-4911-A36F-546032DCA7BA}" destId="{56C3A1C1-F409-45DF-A102-0582EE5723F0}" srcOrd="2" destOrd="0" presId="urn:microsoft.com/office/officeart/2008/layout/LinedList"/>
    <dgm:cxn modelId="{6E61F90D-7BB8-47A3-85E3-3FCD947AB6EC}" type="presParOf" srcId="{48D00E79-CFDB-4911-A36F-546032DCA7BA}" destId="{2D5B954A-ABB6-420E-8947-4C2F2B2731C0}" srcOrd="3" destOrd="0" presId="urn:microsoft.com/office/officeart/2008/layout/LinedList"/>
    <dgm:cxn modelId="{5718FE02-C41C-422D-A59E-5B26EAD53E9E}" type="presParOf" srcId="{48D00E79-CFDB-4911-A36F-546032DCA7BA}" destId="{701C9B77-0024-4C84-BAA9-00F961C60D1F}" srcOrd="4" destOrd="0" presId="urn:microsoft.com/office/officeart/2008/layout/LinedList"/>
    <dgm:cxn modelId="{2ACAA446-5D84-41DB-B0F2-33B783114DD0}" type="presParOf" srcId="{701C9B77-0024-4C84-BAA9-00F961C60D1F}" destId="{24B7165A-60DD-4743-94C2-F02BB586F421}" srcOrd="0" destOrd="0" presId="urn:microsoft.com/office/officeart/2008/layout/LinedList"/>
    <dgm:cxn modelId="{E10099F2-771D-40DF-82C3-3D518D6FF4FD}" type="presParOf" srcId="{701C9B77-0024-4C84-BAA9-00F961C60D1F}" destId="{AE43250E-88D8-4844-92FB-2C5168B7D9BF}" srcOrd="1" destOrd="0" presId="urn:microsoft.com/office/officeart/2008/layout/LinedList"/>
    <dgm:cxn modelId="{6E30AE36-51F3-41C5-BBC6-9255E1C15ED5}" type="presParOf" srcId="{701C9B77-0024-4C84-BAA9-00F961C60D1F}" destId="{0E05733D-6334-4FA1-864C-FD0368D6C516}" srcOrd="2" destOrd="0" presId="urn:microsoft.com/office/officeart/2008/layout/LinedList"/>
    <dgm:cxn modelId="{838BF066-FDCD-421F-9AC2-AC5412E54793}" type="presParOf" srcId="{48D00E79-CFDB-4911-A36F-546032DCA7BA}" destId="{C489231E-24E6-45D0-9A99-B0676757B352}" srcOrd="5" destOrd="0" presId="urn:microsoft.com/office/officeart/2008/layout/LinedList"/>
    <dgm:cxn modelId="{FD16747A-E7E5-47A4-B5C7-34B13D10CB31}" type="presParOf" srcId="{48D00E79-CFDB-4911-A36F-546032DCA7BA}" destId="{C1BDDE83-C30B-48FA-B67F-38ECA4C27C72}" srcOrd="6" destOrd="0" presId="urn:microsoft.com/office/officeart/2008/layout/LinedList"/>
    <dgm:cxn modelId="{55110FF9-983F-4B92-8810-336B19426950}" type="presParOf" srcId="{48D00E79-CFDB-4911-A36F-546032DCA7BA}" destId="{0DE39790-0C69-43B1-907A-A70AA80F3F20}" srcOrd="7" destOrd="0" presId="urn:microsoft.com/office/officeart/2008/layout/LinedList"/>
    <dgm:cxn modelId="{4C252FFE-12E2-40F7-8E92-4FF67FDD2BE9}" type="presParOf" srcId="{0DE39790-0C69-43B1-907A-A70AA80F3F20}" destId="{DA7318B9-E5F7-4CF3-B915-A26F98C56096}" srcOrd="0" destOrd="0" presId="urn:microsoft.com/office/officeart/2008/layout/LinedList"/>
    <dgm:cxn modelId="{E8ABA920-E034-4892-8869-3A0EA15CE0D5}" type="presParOf" srcId="{0DE39790-0C69-43B1-907A-A70AA80F3F20}" destId="{9A4981FC-A71E-4A10-A077-4D37DC3BFE77}" srcOrd="1" destOrd="0" presId="urn:microsoft.com/office/officeart/2008/layout/LinedList"/>
    <dgm:cxn modelId="{7B1F9910-13CB-49DD-AA58-BE3F2408AB29}" type="presParOf" srcId="{0DE39790-0C69-43B1-907A-A70AA80F3F20}" destId="{827F856F-CB6F-4C9D-B306-B880C5988933}" srcOrd="2" destOrd="0" presId="urn:microsoft.com/office/officeart/2008/layout/LinedList"/>
    <dgm:cxn modelId="{14857F89-2DF6-4385-B33B-126F44F27F37}" type="presParOf" srcId="{48D00E79-CFDB-4911-A36F-546032DCA7BA}" destId="{1793F989-4EF0-4016-A7D4-913A3B7792EA}" srcOrd="8" destOrd="0" presId="urn:microsoft.com/office/officeart/2008/layout/LinedList"/>
    <dgm:cxn modelId="{42DCAE74-5AF8-4389-9C9C-B38F568EE72F}" type="presParOf" srcId="{48D00E79-CFDB-4911-A36F-546032DCA7BA}" destId="{6D623193-8D12-45E7-B279-E1536C9847AF}" srcOrd="9" destOrd="0" presId="urn:microsoft.com/office/officeart/2008/layout/LinedList"/>
    <dgm:cxn modelId="{080B839B-BEE1-4D04-BE21-8DA6CDBEA00D}" type="presParOf" srcId="{48D00E79-CFDB-4911-A36F-546032DCA7BA}" destId="{2A066B60-BD08-4731-BD96-E6EC5C70EE73}" srcOrd="10" destOrd="0" presId="urn:microsoft.com/office/officeart/2008/layout/LinedList"/>
    <dgm:cxn modelId="{FDA5BE86-3005-413B-800A-7EA5520BC705}" type="presParOf" srcId="{2A066B60-BD08-4731-BD96-E6EC5C70EE73}" destId="{7FAB772E-D0F6-455D-9E68-8FAA67FE8900}" srcOrd="0" destOrd="0" presId="urn:microsoft.com/office/officeart/2008/layout/LinedList"/>
    <dgm:cxn modelId="{AEEB36DC-B6C6-4988-AD7E-2CB0C1D83343}" type="presParOf" srcId="{2A066B60-BD08-4731-BD96-E6EC5C70EE73}" destId="{98C17D16-74D8-4FAF-87FA-03FF3A51F649}" srcOrd="1" destOrd="0" presId="urn:microsoft.com/office/officeart/2008/layout/LinedList"/>
    <dgm:cxn modelId="{57020363-83A7-4675-BAE2-409D26C981C8}" type="presParOf" srcId="{2A066B60-BD08-4731-BD96-E6EC5C70EE73}" destId="{B8E211AB-585A-4CCB-BDB7-9A4047785A40}" srcOrd="2" destOrd="0" presId="urn:microsoft.com/office/officeart/2008/layout/LinedList"/>
    <dgm:cxn modelId="{AE24B732-E585-4A54-9403-6FEDD82EF5CB}" type="presParOf" srcId="{48D00E79-CFDB-4911-A36F-546032DCA7BA}" destId="{B7FD2F51-D0D8-488A-8BB0-72E5B8F019E2}" srcOrd="11" destOrd="0" presId="urn:microsoft.com/office/officeart/2008/layout/LinedList"/>
    <dgm:cxn modelId="{0915C8DE-EA87-4563-AB08-7CD0A2C35D3D}" type="presParOf" srcId="{48D00E79-CFDB-4911-A36F-546032DCA7BA}" destId="{AE094C10-0B7F-4FDA-92AA-06C9D6D85124}" srcOrd="12" destOrd="0" presId="urn:microsoft.com/office/officeart/2008/layout/LinedList"/>
    <dgm:cxn modelId="{E163E19F-65E0-4584-8875-A54D4525CF72}" type="presParOf" srcId="{48D00E79-CFDB-4911-A36F-546032DCA7BA}" destId="{70EADF9C-F7CD-4C43-9191-5CF6DDC2C2CB}" srcOrd="13" destOrd="0" presId="urn:microsoft.com/office/officeart/2008/layout/LinedList"/>
    <dgm:cxn modelId="{7DD6EC12-3740-4F52-95DA-1D52A8479F61}" type="presParOf" srcId="{70EADF9C-F7CD-4C43-9191-5CF6DDC2C2CB}" destId="{5B6905FF-AB85-4676-A732-D0A256C3016F}" srcOrd="0" destOrd="0" presId="urn:microsoft.com/office/officeart/2008/layout/LinedList"/>
    <dgm:cxn modelId="{4F7E2789-D73B-43B9-8BFA-EA10413FE050}" type="presParOf" srcId="{70EADF9C-F7CD-4C43-9191-5CF6DDC2C2CB}" destId="{5B9349F0-2A2B-4702-8FDB-0C306BC55915}" srcOrd="1" destOrd="0" presId="urn:microsoft.com/office/officeart/2008/layout/LinedList"/>
    <dgm:cxn modelId="{405F8BDC-EDBD-446D-B749-50EFCE77B69D}" type="presParOf" srcId="{70EADF9C-F7CD-4C43-9191-5CF6DDC2C2CB}" destId="{3D3CA414-DA89-4F55-AF82-DC79869BB78D}" srcOrd="2" destOrd="0" presId="urn:microsoft.com/office/officeart/2008/layout/LinedList"/>
    <dgm:cxn modelId="{B52A9D5B-507E-4D88-8BB5-852424BC2443}" type="presParOf" srcId="{48D00E79-CFDB-4911-A36F-546032DCA7BA}" destId="{EAC251F6-2442-4310-B3B3-45E41879669F}" srcOrd="14" destOrd="0" presId="urn:microsoft.com/office/officeart/2008/layout/LinedList"/>
    <dgm:cxn modelId="{F5471350-E24F-4D38-8C3F-11CD7852FE2E}" type="presParOf" srcId="{48D00E79-CFDB-4911-A36F-546032DCA7BA}" destId="{9551639A-EAD0-46EE-A088-BC15A19E4890}" srcOrd="15" destOrd="0" presId="urn:microsoft.com/office/officeart/2008/layout/LinedList"/>
    <dgm:cxn modelId="{7D255E1D-AFEE-496A-8B86-092CC1EC8A1A}" type="presParOf" srcId="{48D00E79-CFDB-4911-A36F-546032DCA7BA}" destId="{FF547A5C-FA19-43E1-9578-015E36C45CD6}" srcOrd="16" destOrd="0" presId="urn:microsoft.com/office/officeart/2008/layout/LinedList"/>
    <dgm:cxn modelId="{76D3AF82-5C6F-454C-8C88-D713347DA2BC}" type="presParOf" srcId="{FF547A5C-FA19-43E1-9578-015E36C45CD6}" destId="{EFEE66BD-F265-47E5-9120-514337CAD5CB}" srcOrd="0" destOrd="0" presId="urn:microsoft.com/office/officeart/2008/layout/LinedList"/>
    <dgm:cxn modelId="{953C7734-2C4F-4E2B-8BCC-0D384338D9FB}" type="presParOf" srcId="{FF547A5C-FA19-43E1-9578-015E36C45CD6}" destId="{14FE4CFE-4BFA-4710-9260-051E08EEA097}" srcOrd="1" destOrd="0" presId="urn:microsoft.com/office/officeart/2008/layout/LinedList"/>
    <dgm:cxn modelId="{4EA16813-DF3A-49A6-8FAB-1B7C8350F322}" type="presParOf" srcId="{FF547A5C-FA19-43E1-9578-015E36C45CD6}" destId="{D0CDB9D4-6F3B-415F-B93F-72A6EFD1C4F9}" srcOrd="2" destOrd="0" presId="urn:microsoft.com/office/officeart/2008/layout/LinedList"/>
    <dgm:cxn modelId="{61B13657-EC0A-46D1-AA23-58E109D4928E}" type="presParOf" srcId="{48D00E79-CFDB-4911-A36F-546032DCA7BA}" destId="{13F3ECCB-3E8E-48C0-9D62-3010E651836A}" srcOrd="17" destOrd="0" presId="urn:microsoft.com/office/officeart/2008/layout/LinedList"/>
    <dgm:cxn modelId="{05172D0B-7ADD-495C-A4B5-0AD9D352A76A}" type="presParOf" srcId="{48D00E79-CFDB-4911-A36F-546032DCA7BA}" destId="{97A69D7B-AE95-44D5-B859-A08B66B0EEB9}" srcOrd="18"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09A74E-177B-4C0A-B029-5F7B1B71FEEC}"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es-EC"/>
        </a:p>
      </dgm:t>
    </dgm:pt>
    <dgm:pt modelId="{7396CDA9-0FC3-46F9-9C72-22BADFE6FC65}">
      <dgm:prSet phldrT="[Texto]" custT="1"/>
      <dgm:spPr/>
      <dgm:t>
        <a:bodyPr/>
        <a:lstStyle/>
        <a:p>
          <a:r>
            <a:rPr lang="es-EC" sz="2400" dirty="0">
              <a:solidFill>
                <a:schemeClr val="tx1"/>
              </a:solidFill>
            </a:rPr>
            <a:t>Oferta</a:t>
          </a:r>
        </a:p>
      </dgm:t>
    </dgm:pt>
    <dgm:pt modelId="{22B8C7FD-E3B2-4EF8-97C6-6723EEAAC01B}" type="parTrans" cxnId="{53F57481-717C-4C6F-B78F-9E76068DA70E}">
      <dgm:prSet/>
      <dgm:spPr/>
      <dgm:t>
        <a:bodyPr/>
        <a:lstStyle/>
        <a:p>
          <a:endParaRPr lang="es-EC">
            <a:solidFill>
              <a:schemeClr val="tx1"/>
            </a:solidFill>
          </a:endParaRPr>
        </a:p>
      </dgm:t>
    </dgm:pt>
    <dgm:pt modelId="{0EB1F328-702E-491F-BEED-313EEB5279DC}" type="sibTrans" cxnId="{53F57481-717C-4C6F-B78F-9E76068DA70E}">
      <dgm:prSet/>
      <dgm:spPr/>
      <dgm:t>
        <a:bodyPr/>
        <a:lstStyle/>
        <a:p>
          <a:endParaRPr lang="es-EC">
            <a:solidFill>
              <a:schemeClr val="tx1"/>
            </a:solidFill>
          </a:endParaRPr>
        </a:p>
      </dgm:t>
    </dgm:pt>
    <dgm:pt modelId="{E111DAE0-0852-4F57-A7B0-CB1BEE994842}">
      <dgm:prSet/>
      <dgm:spPr/>
      <dgm:t>
        <a:bodyPr/>
        <a:lstStyle/>
        <a:p>
          <a:r>
            <a:rPr lang="es-ES">
              <a:solidFill>
                <a:schemeClr val="tx1"/>
              </a:solidFill>
            </a:rPr>
            <a:t>Productos, servicios e información para cumplir una necesidad o deseo, a un precio y condiciones determinadas</a:t>
          </a:r>
          <a:endParaRPr lang="es-EC" dirty="0">
            <a:solidFill>
              <a:schemeClr val="tx1"/>
            </a:solidFill>
          </a:endParaRPr>
        </a:p>
      </dgm:t>
    </dgm:pt>
    <dgm:pt modelId="{56265A12-DEFD-4A18-85D1-6FE717FB0587}" type="parTrans" cxnId="{6F73F4D3-485A-4425-B963-154DB0B2B7B6}">
      <dgm:prSet/>
      <dgm:spPr/>
      <dgm:t>
        <a:bodyPr/>
        <a:lstStyle/>
        <a:p>
          <a:endParaRPr lang="es-EC">
            <a:solidFill>
              <a:schemeClr val="tx1"/>
            </a:solidFill>
          </a:endParaRPr>
        </a:p>
      </dgm:t>
    </dgm:pt>
    <dgm:pt modelId="{86596AB1-7F6A-496B-AAAA-EB3DD050E0BF}" type="sibTrans" cxnId="{6F73F4D3-485A-4425-B963-154DB0B2B7B6}">
      <dgm:prSet/>
      <dgm:spPr/>
      <dgm:t>
        <a:bodyPr/>
        <a:lstStyle/>
        <a:p>
          <a:endParaRPr lang="es-EC">
            <a:solidFill>
              <a:schemeClr val="tx1"/>
            </a:solidFill>
          </a:endParaRPr>
        </a:p>
      </dgm:t>
    </dgm:pt>
    <dgm:pt modelId="{773DC4F0-339E-4CC7-B44D-1701A5138547}">
      <dgm:prSet/>
      <dgm:spPr/>
      <dgm:t>
        <a:bodyPr/>
        <a:lstStyle/>
        <a:p>
          <a:r>
            <a:rPr lang="es-EC">
              <a:solidFill>
                <a:schemeClr val="tx1"/>
              </a:solidFill>
            </a:rPr>
            <a:t>Oferta académica</a:t>
          </a:r>
          <a:endParaRPr lang="es-EC" dirty="0">
            <a:solidFill>
              <a:schemeClr val="tx1"/>
            </a:solidFill>
          </a:endParaRPr>
        </a:p>
      </dgm:t>
    </dgm:pt>
    <dgm:pt modelId="{51A937A9-39A0-4DFC-9D9E-1086C0F7BA22}" type="parTrans" cxnId="{56D4C607-7C43-41FD-A577-E64D3F563638}">
      <dgm:prSet/>
      <dgm:spPr/>
      <dgm:t>
        <a:bodyPr/>
        <a:lstStyle/>
        <a:p>
          <a:endParaRPr lang="es-EC">
            <a:solidFill>
              <a:schemeClr val="tx1"/>
            </a:solidFill>
          </a:endParaRPr>
        </a:p>
      </dgm:t>
    </dgm:pt>
    <dgm:pt modelId="{9F17051A-D09E-44AC-962A-17F9F629CEAE}" type="sibTrans" cxnId="{56D4C607-7C43-41FD-A577-E64D3F563638}">
      <dgm:prSet/>
      <dgm:spPr/>
      <dgm:t>
        <a:bodyPr/>
        <a:lstStyle/>
        <a:p>
          <a:endParaRPr lang="es-EC">
            <a:solidFill>
              <a:schemeClr val="tx1"/>
            </a:solidFill>
          </a:endParaRPr>
        </a:p>
      </dgm:t>
    </dgm:pt>
    <dgm:pt modelId="{E3F29646-A1AC-4C34-9BFD-A671B9E617F1}">
      <dgm:prSet/>
      <dgm:spPr/>
      <dgm:t>
        <a:bodyPr/>
        <a:lstStyle/>
        <a:p>
          <a:r>
            <a:rPr lang="es-EC">
              <a:solidFill>
                <a:schemeClr val="tx1"/>
              </a:solidFill>
            </a:rPr>
            <a:t>Oferta laboral</a:t>
          </a:r>
          <a:endParaRPr lang="es-EC" dirty="0">
            <a:solidFill>
              <a:schemeClr val="tx1"/>
            </a:solidFill>
          </a:endParaRPr>
        </a:p>
      </dgm:t>
    </dgm:pt>
    <dgm:pt modelId="{C4ACAD48-F4FF-4737-A972-B9ACA380E96A}" type="parTrans" cxnId="{7673D037-85D3-470B-84DC-68393DC7CF2D}">
      <dgm:prSet/>
      <dgm:spPr/>
      <dgm:t>
        <a:bodyPr/>
        <a:lstStyle/>
        <a:p>
          <a:endParaRPr lang="es-EC">
            <a:solidFill>
              <a:schemeClr val="tx1"/>
            </a:solidFill>
          </a:endParaRPr>
        </a:p>
      </dgm:t>
    </dgm:pt>
    <dgm:pt modelId="{5286D990-0272-4CEA-913F-9231F1AE0BEB}" type="sibTrans" cxnId="{7673D037-85D3-470B-84DC-68393DC7CF2D}">
      <dgm:prSet/>
      <dgm:spPr/>
      <dgm:t>
        <a:bodyPr/>
        <a:lstStyle/>
        <a:p>
          <a:endParaRPr lang="es-EC">
            <a:solidFill>
              <a:schemeClr val="tx1"/>
            </a:solidFill>
          </a:endParaRPr>
        </a:p>
      </dgm:t>
    </dgm:pt>
    <dgm:pt modelId="{0D1A2E29-35A7-4AB2-A06C-AF857DFC0C44}">
      <dgm:prSet/>
      <dgm:spPr/>
      <dgm:t>
        <a:bodyPr/>
        <a:lstStyle/>
        <a:p>
          <a:r>
            <a:rPr lang="es-EC">
              <a:solidFill>
                <a:schemeClr val="tx1"/>
              </a:solidFill>
            </a:rPr>
            <a:t>Programas académicos a disposición de los estudiantes.</a:t>
          </a:r>
          <a:endParaRPr lang="es-EC" dirty="0">
            <a:solidFill>
              <a:schemeClr val="tx1"/>
            </a:solidFill>
          </a:endParaRPr>
        </a:p>
      </dgm:t>
    </dgm:pt>
    <dgm:pt modelId="{D5672995-F0CA-47AB-8362-A6397BA5ACCB}" type="parTrans" cxnId="{8922D1CC-F015-4E09-BEE6-A12A9CB36698}">
      <dgm:prSet/>
      <dgm:spPr/>
      <dgm:t>
        <a:bodyPr/>
        <a:lstStyle/>
        <a:p>
          <a:endParaRPr lang="es-EC">
            <a:solidFill>
              <a:schemeClr val="tx1"/>
            </a:solidFill>
          </a:endParaRPr>
        </a:p>
      </dgm:t>
    </dgm:pt>
    <dgm:pt modelId="{E9C8DDCA-5386-48D5-A92D-D514077CB4FA}" type="sibTrans" cxnId="{8922D1CC-F015-4E09-BEE6-A12A9CB36698}">
      <dgm:prSet/>
      <dgm:spPr/>
      <dgm:t>
        <a:bodyPr/>
        <a:lstStyle/>
        <a:p>
          <a:endParaRPr lang="es-EC">
            <a:solidFill>
              <a:schemeClr val="tx1"/>
            </a:solidFill>
          </a:endParaRPr>
        </a:p>
      </dgm:t>
    </dgm:pt>
    <dgm:pt modelId="{A0850A31-F615-48E7-AB36-47B50A63FC25}">
      <dgm:prSet/>
      <dgm:spPr/>
      <dgm:t>
        <a:bodyPr/>
        <a:lstStyle/>
        <a:p>
          <a:r>
            <a:rPr lang="es-EC">
              <a:solidFill>
                <a:schemeClr val="tx1"/>
              </a:solidFill>
            </a:rPr>
            <a:t>Profesionales que ofrecen sus esfuerzos, capacidades y conocimientos.</a:t>
          </a:r>
          <a:endParaRPr lang="es-EC" dirty="0">
            <a:solidFill>
              <a:schemeClr val="tx1"/>
            </a:solidFill>
          </a:endParaRPr>
        </a:p>
      </dgm:t>
    </dgm:pt>
    <dgm:pt modelId="{A6FFC4C6-8D7D-4524-A6FF-504FDFD04340}" type="parTrans" cxnId="{2D05A590-19FF-4253-A08E-B3DDF4AE6DB2}">
      <dgm:prSet/>
      <dgm:spPr/>
      <dgm:t>
        <a:bodyPr/>
        <a:lstStyle/>
        <a:p>
          <a:endParaRPr lang="es-EC">
            <a:solidFill>
              <a:schemeClr val="tx1"/>
            </a:solidFill>
          </a:endParaRPr>
        </a:p>
      </dgm:t>
    </dgm:pt>
    <dgm:pt modelId="{7B0BDF18-3B8E-4E1E-BCD7-737A1F70AADB}" type="sibTrans" cxnId="{2D05A590-19FF-4253-A08E-B3DDF4AE6DB2}">
      <dgm:prSet/>
      <dgm:spPr/>
      <dgm:t>
        <a:bodyPr/>
        <a:lstStyle/>
        <a:p>
          <a:endParaRPr lang="es-EC">
            <a:solidFill>
              <a:schemeClr val="tx1"/>
            </a:solidFill>
          </a:endParaRPr>
        </a:p>
      </dgm:t>
    </dgm:pt>
    <dgm:pt modelId="{41669E32-CCC1-4310-BFD5-E10E0CFEDF98}">
      <dgm:prSet/>
      <dgm:spPr/>
      <dgm:t>
        <a:bodyPr/>
        <a:lstStyle/>
        <a:p>
          <a:r>
            <a:rPr lang="es-EC">
              <a:solidFill>
                <a:schemeClr val="tx1"/>
              </a:solidFill>
            </a:rPr>
            <a:t>Oferta de profesionales al mercado laboral</a:t>
          </a:r>
          <a:endParaRPr lang="es-EC" dirty="0">
            <a:solidFill>
              <a:schemeClr val="tx1"/>
            </a:solidFill>
          </a:endParaRPr>
        </a:p>
      </dgm:t>
    </dgm:pt>
    <dgm:pt modelId="{29F82BDD-E2A2-408D-882A-C6D3DCFA9625}" type="parTrans" cxnId="{B93DDD75-B49B-45BF-A80C-3E131A8804B3}">
      <dgm:prSet/>
      <dgm:spPr/>
      <dgm:t>
        <a:bodyPr/>
        <a:lstStyle/>
        <a:p>
          <a:endParaRPr lang="es-EC">
            <a:solidFill>
              <a:schemeClr val="tx1"/>
            </a:solidFill>
          </a:endParaRPr>
        </a:p>
      </dgm:t>
    </dgm:pt>
    <dgm:pt modelId="{ED4F3022-1706-4ED0-8C5C-17C303B2A13A}" type="sibTrans" cxnId="{B93DDD75-B49B-45BF-A80C-3E131A8804B3}">
      <dgm:prSet/>
      <dgm:spPr/>
      <dgm:t>
        <a:bodyPr/>
        <a:lstStyle/>
        <a:p>
          <a:endParaRPr lang="es-EC">
            <a:solidFill>
              <a:schemeClr val="tx1"/>
            </a:solidFill>
          </a:endParaRPr>
        </a:p>
      </dgm:t>
    </dgm:pt>
    <dgm:pt modelId="{39CB88E6-F9E8-44C8-9BD8-5038E3184FC7}">
      <dgm:prSet/>
      <dgm:spPr/>
      <dgm:t>
        <a:bodyPr/>
        <a:lstStyle/>
        <a:p>
          <a:r>
            <a:rPr lang="es-ES" dirty="0">
              <a:solidFill>
                <a:schemeClr val="tx1"/>
              </a:solidFill>
            </a:rPr>
            <a:t>Número total de graduados en los diferentes programas de posgrado.</a:t>
          </a:r>
          <a:endParaRPr lang="es-EC" dirty="0">
            <a:solidFill>
              <a:schemeClr val="tx1"/>
            </a:solidFill>
          </a:endParaRPr>
        </a:p>
      </dgm:t>
    </dgm:pt>
    <dgm:pt modelId="{54108965-E0D3-47F8-AB35-23C5767479E1}" type="parTrans" cxnId="{C8A008AD-50DF-43FB-8148-89CDBEF203CE}">
      <dgm:prSet/>
      <dgm:spPr/>
      <dgm:t>
        <a:bodyPr/>
        <a:lstStyle/>
        <a:p>
          <a:endParaRPr lang="es-EC">
            <a:solidFill>
              <a:schemeClr val="tx1"/>
            </a:solidFill>
          </a:endParaRPr>
        </a:p>
      </dgm:t>
    </dgm:pt>
    <dgm:pt modelId="{32AE9D82-6CE6-42B8-AD5C-C3D3F56E3229}" type="sibTrans" cxnId="{C8A008AD-50DF-43FB-8148-89CDBEF203CE}">
      <dgm:prSet/>
      <dgm:spPr/>
      <dgm:t>
        <a:bodyPr/>
        <a:lstStyle/>
        <a:p>
          <a:endParaRPr lang="es-EC">
            <a:solidFill>
              <a:schemeClr val="tx1"/>
            </a:solidFill>
          </a:endParaRPr>
        </a:p>
      </dgm:t>
    </dgm:pt>
    <dgm:pt modelId="{28E540F4-5427-4823-B277-A94D5D623CED}" type="pres">
      <dgm:prSet presAssocID="{BD09A74E-177B-4C0A-B029-5F7B1B71FEEC}" presName="diagram" presStyleCnt="0">
        <dgm:presLayoutVars>
          <dgm:chPref val="1"/>
          <dgm:dir/>
          <dgm:animOne val="branch"/>
          <dgm:animLvl val="lvl"/>
          <dgm:resizeHandles val="exact"/>
        </dgm:presLayoutVars>
      </dgm:prSet>
      <dgm:spPr/>
    </dgm:pt>
    <dgm:pt modelId="{0504E24D-5D01-47C4-8BE3-DE290B3E827D}" type="pres">
      <dgm:prSet presAssocID="{7396CDA9-0FC3-46F9-9C72-22BADFE6FC65}" presName="root1" presStyleCnt="0"/>
      <dgm:spPr/>
    </dgm:pt>
    <dgm:pt modelId="{9B50FD1A-86FF-4A8A-B21E-5A09D5F0394A}" type="pres">
      <dgm:prSet presAssocID="{7396CDA9-0FC3-46F9-9C72-22BADFE6FC65}" presName="LevelOneTextNode" presStyleLbl="node0" presStyleIdx="0" presStyleCnt="1">
        <dgm:presLayoutVars>
          <dgm:chPref val="3"/>
        </dgm:presLayoutVars>
      </dgm:prSet>
      <dgm:spPr/>
    </dgm:pt>
    <dgm:pt modelId="{C61F499B-95EF-42B6-9563-8606E2450E34}" type="pres">
      <dgm:prSet presAssocID="{7396CDA9-0FC3-46F9-9C72-22BADFE6FC65}" presName="level2hierChild" presStyleCnt="0"/>
      <dgm:spPr/>
    </dgm:pt>
    <dgm:pt modelId="{547BB844-4691-4E4B-99B5-5EC3E723BE33}" type="pres">
      <dgm:prSet presAssocID="{56265A12-DEFD-4A18-85D1-6FE717FB0587}" presName="conn2-1" presStyleLbl="parChTrans1D2" presStyleIdx="0" presStyleCnt="1"/>
      <dgm:spPr/>
    </dgm:pt>
    <dgm:pt modelId="{0A0DE548-C4EA-4697-85B2-8BA0720D96D3}" type="pres">
      <dgm:prSet presAssocID="{56265A12-DEFD-4A18-85D1-6FE717FB0587}" presName="connTx" presStyleLbl="parChTrans1D2" presStyleIdx="0" presStyleCnt="1"/>
      <dgm:spPr/>
    </dgm:pt>
    <dgm:pt modelId="{9FEA3CFD-F818-4116-964E-7ED136FC95DE}" type="pres">
      <dgm:prSet presAssocID="{E111DAE0-0852-4F57-A7B0-CB1BEE994842}" presName="root2" presStyleCnt="0"/>
      <dgm:spPr/>
    </dgm:pt>
    <dgm:pt modelId="{743C8C71-F55D-4237-AB91-212CCEE3F27D}" type="pres">
      <dgm:prSet presAssocID="{E111DAE0-0852-4F57-A7B0-CB1BEE994842}" presName="LevelTwoTextNode" presStyleLbl="node2" presStyleIdx="0" presStyleCnt="1">
        <dgm:presLayoutVars>
          <dgm:chPref val="3"/>
        </dgm:presLayoutVars>
      </dgm:prSet>
      <dgm:spPr/>
    </dgm:pt>
    <dgm:pt modelId="{5F2DAAD1-7637-4BA7-9E83-246202377827}" type="pres">
      <dgm:prSet presAssocID="{E111DAE0-0852-4F57-A7B0-CB1BEE994842}" presName="level3hierChild" presStyleCnt="0"/>
      <dgm:spPr/>
    </dgm:pt>
    <dgm:pt modelId="{C0FB9555-63BB-4434-890E-3F4D6A39AB09}" type="pres">
      <dgm:prSet presAssocID="{51A937A9-39A0-4DFC-9D9E-1086C0F7BA22}" presName="conn2-1" presStyleLbl="parChTrans1D3" presStyleIdx="0" presStyleCnt="3"/>
      <dgm:spPr/>
    </dgm:pt>
    <dgm:pt modelId="{9777870E-9F50-4E23-BDDA-194C889810D7}" type="pres">
      <dgm:prSet presAssocID="{51A937A9-39A0-4DFC-9D9E-1086C0F7BA22}" presName="connTx" presStyleLbl="parChTrans1D3" presStyleIdx="0" presStyleCnt="3"/>
      <dgm:spPr/>
    </dgm:pt>
    <dgm:pt modelId="{82496361-619A-4694-83B4-AAA9FDAFE7BC}" type="pres">
      <dgm:prSet presAssocID="{773DC4F0-339E-4CC7-B44D-1701A5138547}" presName="root2" presStyleCnt="0"/>
      <dgm:spPr/>
    </dgm:pt>
    <dgm:pt modelId="{27EEA82F-7234-4742-BAC2-3F5A74A0A9DB}" type="pres">
      <dgm:prSet presAssocID="{773DC4F0-339E-4CC7-B44D-1701A5138547}" presName="LevelTwoTextNode" presStyleLbl="node3" presStyleIdx="0" presStyleCnt="3">
        <dgm:presLayoutVars>
          <dgm:chPref val="3"/>
        </dgm:presLayoutVars>
      </dgm:prSet>
      <dgm:spPr/>
    </dgm:pt>
    <dgm:pt modelId="{D92A1BAD-1CE6-4F59-A91E-9166EEBF67E0}" type="pres">
      <dgm:prSet presAssocID="{773DC4F0-339E-4CC7-B44D-1701A5138547}" presName="level3hierChild" presStyleCnt="0"/>
      <dgm:spPr/>
    </dgm:pt>
    <dgm:pt modelId="{CE6BC224-B10B-4EF1-BC55-B64B34599324}" type="pres">
      <dgm:prSet presAssocID="{D5672995-F0CA-47AB-8362-A6397BA5ACCB}" presName="conn2-1" presStyleLbl="parChTrans1D4" presStyleIdx="0" presStyleCnt="3"/>
      <dgm:spPr/>
    </dgm:pt>
    <dgm:pt modelId="{54F2C75A-814D-4F23-9F19-F4A33A821E01}" type="pres">
      <dgm:prSet presAssocID="{D5672995-F0CA-47AB-8362-A6397BA5ACCB}" presName="connTx" presStyleLbl="parChTrans1D4" presStyleIdx="0" presStyleCnt="3"/>
      <dgm:spPr/>
    </dgm:pt>
    <dgm:pt modelId="{F56DDEA5-06FA-4B42-B312-1AA70F3E4D5A}" type="pres">
      <dgm:prSet presAssocID="{0D1A2E29-35A7-4AB2-A06C-AF857DFC0C44}" presName="root2" presStyleCnt="0"/>
      <dgm:spPr/>
    </dgm:pt>
    <dgm:pt modelId="{B6BB1B95-C515-479B-948B-83CBE3ACF52C}" type="pres">
      <dgm:prSet presAssocID="{0D1A2E29-35A7-4AB2-A06C-AF857DFC0C44}" presName="LevelTwoTextNode" presStyleLbl="node4" presStyleIdx="0" presStyleCnt="3">
        <dgm:presLayoutVars>
          <dgm:chPref val="3"/>
        </dgm:presLayoutVars>
      </dgm:prSet>
      <dgm:spPr/>
    </dgm:pt>
    <dgm:pt modelId="{6A368705-E046-4BE5-8E19-8CEAD8498DB1}" type="pres">
      <dgm:prSet presAssocID="{0D1A2E29-35A7-4AB2-A06C-AF857DFC0C44}" presName="level3hierChild" presStyleCnt="0"/>
      <dgm:spPr/>
    </dgm:pt>
    <dgm:pt modelId="{AA359670-3760-4629-98F3-10209D96584E}" type="pres">
      <dgm:prSet presAssocID="{C4ACAD48-F4FF-4737-A972-B9ACA380E96A}" presName="conn2-1" presStyleLbl="parChTrans1D3" presStyleIdx="1" presStyleCnt="3"/>
      <dgm:spPr/>
    </dgm:pt>
    <dgm:pt modelId="{B1CC69C0-0441-4479-B395-13E41ACE824D}" type="pres">
      <dgm:prSet presAssocID="{C4ACAD48-F4FF-4737-A972-B9ACA380E96A}" presName="connTx" presStyleLbl="parChTrans1D3" presStyleIdx="1" presStyleCnt="3"/>
      <dgm:spPr/>
    </dgm:pt>
    <dgm:pt modelId="{9FDE9B46-8A11-4C2C-B3C1-1D5C01D7CB3A}" type="pres">
      <dgm:prSet presAssocID="{E3F29646-A1AC-4C34-9BFD-A671B9E617F1}" presName="root2" presStyleCnt="0"/>
      <dgm:spPr/>
    </dgm:pt>
    <dgm:pt modelId="{0920A621-8A1E-4092-912B-F0D719D241A1}" type="pres">
      <dgm:prSet presAssocID="{E3F29646-A1AC-4C34-9BFD-A671B9E617F1}" presName="LevelTwoTextNode" presStyleLbl="node3" presStyleIdx="1" presStyleCnt="3">
        <dgm:presLayoutVars>
          <dgm:chPref val="3"/>
        </dgm:presLayoutVars>
      </dgm:prSet>
      <dgm:spPr/>
    </dgm:pt>
    <dgm:pt modelId="{FCBF4C2F-3C8A-4854-A434-0314F2FDC0FA}" type="pres">
      <dgm:prSet presAssocID="{E3F29646-A1AC-4C34-9BFD-A671B9E617F1}" presName="level3hierChild" presStyleCnt="0"/>
      <dgm:spPr/>
    </dgm:pt>
    <dgm:pt modelId="{B1C271C9-746C-4F40-8BCE-A4C19F1F0653}" type="pres">
      <dgm:prSet presAssocID="{A6FFC4C6-8D7D-4524-A6FF-504FDFD04340}" presName="conn2-1" presStyleLbl="parChTrans1D4" presStyleIdx="1" presStyleCnt="3"/>
      <dgm:spPr/>
    </dgm:pt>
    <dgm:pt modelId="{7326291A-4272-4D58-9699-BED1DFF96B3D}" type="pres">
      <dgm:prSet presAssocID="{A6FFC4C6-8D7D-4524-A6FF-504FDFD04340}" presName="connTx" presStyleLbl="parChTrans1D4" presStyleIdx="1" presStyleCnt="3"/>
      <dgm:spPr/>
    </dgm:pt>
    <dgm:pt modelId="{962B705A-659A-4A66-B58D-5958114E3EA8}" type="pres">
      <dgm:prSet presAssocID="{A0850A31-F615-48E7-AB36-47B50A63FC25}" presName="root2" presStyleCnt="0"/>
      <dgm:spPr/>
    </dgm:pt>
    <dgm:pt modelId="{AF54A90C-1CA4-4267-A33A-894C75EFBB9F}" type="pres">
      <dgm:prSet presAssocID="{A0850A31-F615-48E7-AB36-47B50A63FC25}" presName="LevelTwoTextNode" presStyleLbl="node4" presStyleIdx="1" presStyleCnt="3">
        <dgm:presLayoutVars>
          <dgm:chPref val="3"/>
        </dgm:presLayoutVars>
      </dgm:prSet>
      <dgm:spPr/>
    </dgm:pt>
    <dgm:pt modelId="{903D652A-F686-452E-87BD-59B2F6CDB4F0}" type="pres">
      <dgm:prSet presAssocID="{A0850A31-F615-48E7-AB36-47B50A63FC25}" presName="level3hierChild" presStyleCnt="0"/>
      <dgm:spPr/>
    </dgm:pt>
    <dgm:pt modelId="{A54DED23-F895-4CEC-8270-D751246A70CA}" type="pres">
      <dgm:prSet presAssocID="{29F82BDD-E2A2-408D-882A-C6D3DCFA9625}" presName="conn2-1" presStyleLbl="parChTrans1D3" presStyleIdx="2" presStyleCnt="3"/>
      <dgm:spPr/>
    </dgm:pt>
    <dgm:pt modelId="{4227E866-A2E7-4E5A-9652-2BC2C9052531}" type="pres">
      <dgm:prSet presAssocID="{29F82BDD-E2A2-408D-882A-C6D3DCFA9625}" presName="connTx" presStyleLbl="parChTrans1D3" presStyleIdx="2" presStyleCnt="3"/>
      <dgm:spPr/>
    </dgm:pt>
    <dgm:pt modelId="{137CC004-8A51-4143-A306-152A97156DFF}" type="pres">
      <dgm:prSet presAssocID="{41669E32-CCC1-4310-BFD5-E10E0CFEDF98}" presName="root2" presStyleCnt="0"/>
      <dgm:spPr/>
    </dgm:pt>
    <dgm:pt modelId="{5024942C-3EB1-437D-9DB6-511B51BBAE6D}" type="pres">
      <dgm:prSet presAssocID="{41669E32-CCC1-4310-BFD5-E10E0CFEDF98}" presName="LevelTwoTextNode" presStyleLbl="node3" presStyleIdx="2" presStyleCnt="3">
        <dgm:presLayoutVars>
          <dgm:chPref val="3"/>
        </dgm:presLayoutVars>
      </dgm:prSet>
      <dgm:spPr/>
    </dgm:pt>
    <dgm:pt modelId="{487DD07E-984B-4C4A-A30B-08B602CA90F7}" type="pres">
      <dgm:prSet presAssocID="{41669E32-CCC1-4310-BFD5-E10E0CFEDF98}" presName="level3hierChild" presStyleCnt="0"/>
      <dgm:spPr/>
    </dgm:pt>
    <dgm:pt modelId="{18631AC5-2BCD-47BD-BB06-963D79E48A5C}" type="pres">
      <dgm:prSet presAssocID="{54108965-E0D3-47F8-AB35-23C5767479E1}" presName="conn2-1" presStyleLbl="parChTrans1D4" presStyleIdx="2" presStyleCnt="3"/>
      <dgm:spPr/>
    </dgm:pt>
    <dgm:pt modelId="{1395F91D-4BB9-496A-963F-6C26EB55F8E7}" type="pres">
      <dgm:prSet presAssocID="{54108965-E0D3-47F8-AB35-23C5767479E1}" presName="connTx" presStyleLbl="parChTrans1D4" presStyleIdx="2" presStyleCnt="3"/>
      <dgm:spPr/>
    </dgm:pt>
    <dgm:pt modelId="{AA302805-3E1F-4EEE-AB3D-76DAE6739154}" type="pres">
      <dgm:prSet presAssocID="{39CB88E6-F9E8-44C8-9BD8-5038E3184FC7}" presName="root2" presStyleCnt="0"/>
      <dgm:spPr/>
    </dgm:pt>
    <dgm:pt modelId="{BD31F3D4-5A06-4187-9DE9-79ED12E16D2B}" type="pres">
      <dgm:prSet presAssocID="{39CB88E6-F9E8-44C8-9BD8-5038E3184FC7}" presName="LevelTwoTextNode" presStyleLbl="node4" presStyleIdx="2" presStyleCnt="3">
        <dgm:presLayoutVars>
          <dgm:chPref val="3"/>
        </dgm:presLayoutVars>
      </dgm:prSet>
      <dgm:spPr/>
    </dgm:pt>
    <dgm:pt modelId="{61743990-B281-4DEE-A4AF-FF2934CCE435}" type="pres">
      <dgm:prSet presAssocID="{39CB88E6-F9E8-44C8-9BD8-5038E3184FC7}" presName="level3hierChild" presStyleCnt="0"/>
      <dgm:spPr/>
    </dgm:pt>
  </dgm:ptLst>
  <dgm:cxnLst>
    <dgm:cxn modelId="{4E553407-6EB9-4548-A022-BB80718D7440}" type="presOf" srcId="{41669E32-CCC1-4310-BFD5-E10E0CFEDF98}" destId="{5024942C-3EB1-437D-9DB6-511B51BBAE6D}" srcOrd="0" destOrd="0" presId="urn:microsoft.com/office/officeart/2005/8/layout/hierarchy2"/>
    <dgm:cxn modelId="{56D4C607-7C43-41FD-A577-E64D3F563638}" srcId="{E111DAE0-0852-4F57-A7B0-CB1BEE994842}" destId="{773DC4F0-339E-4CC7-B44D-1701A5138547}" srcOrd="0" destOrd="0" parTransId="{51A937A9-39A0-4DFC-9D9E-1086C0F7BA22}" sibTransId="{9F17051A-D09E-44AC-962A-17F9F629CEAE}"/>
    <dgm:cxn modelId="{2155D407-AEF7-4849-BFFA-CAE82B3F8F30}" type="presOf" srcId="{A6FFC4C6-8D7D-4524-A6FF-504FDFD04340}" destId="{B1C271C9-746C-4F40-8BCE-A4C19F1F0653}" srcOrd="0" destOrd="0" presId="urn:microsoft.com/office/officeart/2005/8/layout/hierarchy2"/>
    <dgm:cxn modelId="{F9CE6408-A4F9-422B-8B84-D99B47F0A72E}" type="presOf" srcId="{A6FFC4C6-8D7D-4524-A6FF-504FDFD04340}" destId="{7326291A-4272-4D58-9699-BED1DFF96B3D}" srcOrd="1" destOrd="0" presId="urn:microsoft.com/office/officeart/2005/8/layout/hierarchy2"/>
    <dgm:cxn modelId="{3B6BC419-F2FC-4236-899C-D0A31B244C83}" type="presOf" srcId="{29F82BDD-E2A2-408D-882A-C6D3DCFA9625}" destId="{4227E866-A2E7-4E5A-9652-2BC2C9052531}" srcOrd="1" destOrd="0" presId="urn:microsoft.com/office/officeart/2005/8/layout/hierarchy2"/>
    <dgm:cxn modelId="{DF55FE1E-77FC-4CCE-86B9-73315296C042}" type="presOf" srcId="{D5672995-F0CA-47AB-8362-A6397BA5ACCB}" destId="{54F2C75A-814D-4F23-9F19-F4A33A821E01}" srcOrd="1" destOrd="0" presId="urn:microsoft.com/office/officeart/2005/8/layout/hierarchy2"/>
    <dgm:cxn modelId="{3CA61929-E553-418A-8B4F-E5E88A257683}" type="presOf" srcId="{7396CDA9-0FC3-46F9-9C72-22BADFE6FC65}" destId="{9B50FD1A-86FF-4A8A-B21E-5A09D5F0394A}" srcOrd="0" destOrd="0" presId="urn:microsoft.com/office/officeart/2005/8/layout/hierarchy2"/>
    <dgm:cxn modelId="{7673D037-85D3-470B-84DC-68393DC7CF2D}" srcId="{E111DAE0-0852-4F57-A7B0-CB1BEE994842}" destId="{E3F29646-A1AC-4C34-9BFD-A671B9E617F1}" srcOrd="1" destOrd="0" parTransId="{C4ACAD48-F4FF-4737-A972-B9ACA380E96A}" sibTransId="{5286D990-0272-4CEA-913F-9231F1AE0BEB}"/>
    <dgm:cxn modelId="{7B15C438-D528-4D97-BFC6-BE1E272A878D}" type="presOf" srcId="{29F82BDD-E2A2-408D-882A-C6D3DCFA9625}" destId="{A54DED23-F895-4CEC-8270-D751246A70CA}" srcOrd="0" destOrd="0" presId="urn:microsoft.com/office/officeart/2005/8/layout/hierarchy2"/>
    <dgm:cxn modelId="{C171B25B-C4AE-466B-BECC-279D6A7069EE}" type="presOf" srcId="{54108965-E0D3-47F8-AB35-23C5767479E1}" destId="{1395F91D-4BB9-496A-963F-6C26EB55F8E7}" srcOrd="1" destOrd="0" presId="urn:microsoft.com/office/officeart/2005/8/layout/hierarchy2"/>
    <dgm:cxn modelId="{CF7D2A5F-747C-44D9-8C5C-4635E4B0B4C5}" type="presOf" srcId="{BD09A74E-177B-4C0A-B029-5F7B1B71FEEC}" destId="{28E540F4-5427-4823-B277-A94D5D623CED}" srcOrd="0" destOrd="0" presId="urn:microsoft.com/office/officeart/2005/8/layout/hierarchy2"/>
    <dgm:cxn modelId="{5D7CB147-5D7C-425D-938A-4A15CA05EF10}" type="presOf" srcId="{773DC4F0-339E-4CC7-B44D-1701A5138547}" destId="{27EEA82F-7234-4742-BAC2-3F5A74A0A9DB}" srcOrd="0" destOrd="0" presId="urn:microsoft.com/office/officeart/2005/8/layout/hierarchy2"/>
    <dgm:cxn modelId="{236B016D-C3C2-40A1-8A4E-B74737480C6A}" type="presOf" srcId="{D5672995-F0CA-47AB-8362-A6397BA5ACCB}" destId="{CE6BC224-B10B-4EF1-BC55-B64B34599324}" srcOrd="0" destOrd="0" presId="urn:microsoft.com/office/officeart/2005/8/layout/hierarchy2"/>
    <dgm:cxn modelId="{417C2E74-A0F5-469B-9881-7E16E449B1D2}" type="presOf" srcId="{C4ACAD48-F4FF-4737-A972-B9ACA380E96A}" destId="{B1CC69C0-0441-4479-B395-13E41ACE824D}" srcOrd="1" destOrd="0" presId="urn:microsoft.com/office/officeart/2005/8/layout/hierarchy2"/>
    <dgm:cxn modelId="{446F8874-4277-4D58-8C8B-4AD6609FFBB6}" type="presOf" srcId="{E111DAE0-0852-4F57-A7B0-CB1BEE994842}" destId="{743C8C71-F55D-4237-AB91-212CCEE3F27D}" srcOrd="0" destOrd="0" presId="urn:microsoft.com/office/officeart/2005/8/layout/hierarchy2"/>
    <dgm:cxn modelId="{0CA41675-13B5-4745-8CCE-05C9F9AC5D9F}" type="presOf" srcId="{51A937A9-39A0-4DFC-9D9E-1086C0F7BA22}" destId="{C0FB9555-63BB-4434-890E-3F4D6A39AB09}" srcOrd="0" destOrd="0" presId="urn:microsoft.com/office/officeart/2005/8/layout/hierarchy2"/>
    <dgm:cxn modelId="{B93DDD75-B49B-45BF-A80C-3E131A8804B3}" srcId="{E111DAE0-0852-4F57-A7B0-CB1BEE994842}" destId="{41669E32-CCC1-4310-BFD5-E10E0CFEDF98}" srcOrd="2" destOrd="0" parTransId="{29F82BDD-E2A2-408D-882A-C6D3DCFA9625}" sibTransId="{ED4F3022-1706-4ED0-8C5C-17C303B2A13A}"/>
    <dgm:cxn modelId="{5DD7397D-A412-403B-B839-AB7C14E53B79}" type="presOf" srcId="{A0850A31-F615-48E7-AB36-47B50A63FC25}" destId="{AF54A90C-1CA4-4267-A33A-894C75EFBB9F}" srcOrd="0" destOrd="0" presId="urn:microsoft.com/office/officeart/2005/8/layout/hierarchy2"/>
    <dgm:cxn modelId="{53F57481-717C-4C6F-B78F-9E76068DA70E}" srcId="{BD09A74E-177B-4C0A-B029-5F7B1B71FEEC}" destId="{7396CDA9-0FC3-46F9-9C72-22BADFE6FC65}" srcOrd="0" destOrd="0" parTransId="{22B8C7FD-E3B2-4EF8-97C6-6723EEAAC01B}" sibTransId="{0EB1F328-702E-491F-BEED-313EEB5279DC}"/>
    <dgm:cxn modelId="{2D05A590-19FF-4253-A08E-B3DDF4AE6DB2}" srcId="{E3F29646-A1AC-4C34-9BFD-A671B9E617F1}" destId="{A0850A31-F615-48E7-AB36-47B50A63FC25}" srcOrd="0" destOrd="0" parTransId="{A6FFC4C6-8D7D-4524-A6FF-504FDFD04340}" sibTransId="{7B0BDF18-3B8E-4E1E-BCD7-737A1F70AADB}"/>
    <dgm:cxn modelId="{6E1020A0-57B2-4385-A9D2-0F2C201709EF}" type="presOf" srcId="{39CB88E6-F9E8-44C8-9BD8-5038E3184FC7}" destId="{BD31F3D4-5A06-4187-9DE9-79ED12E16D2B}" srcOrd="0" destOrd="0" presId="urn:microsoft.com/office/officeart/2005/8/layout/hierarchy2"/>
    <dgm:cxn modelId="{C8A008AD-50DF-43FB-8148-89CDBEF203CE}" srcId="{41669E32-CCC1-4310-BFD5-E10E0CFEDF98}" destId="{39CB88E6-F9E8-44C8-9BD8-5038E3184FC7}" srcOrd="0" destOrd="0" parTransId="{54108965-E0D3-47F8-AB35-23C5767479E1}" sibTransId="{32AE9D82-6CE6-42B8-AD5C-C3D3F56E3229}"/>
    <dgm:cxn modelId="{63F297BE-5555-41F1-B66C-9F8E89A5D78C}" type="presOf" srcId="{56265A12-DEFD-4A18-85D1-6FE717FB0587}" destId="{0A0DE548-C4EA-4697-85B2-8BA0720D96D3}" srcOrd="1" destOrd="0" presId="urn:microsoft.com/office/officeart/2005/8/layout/hierarchy2"/>
    <dgm:cxn modelId="{2822D1C2-3AE7-4756-8C61-5172F4379147}" type="presOf" srcId="{56265A12-DEFD-4A18-85D1-6FE717FB0587}" destId="{547BB844-4691-4E4B-99B5-5EC3E723BE33}" srcOrd="0" destOrd="0" presId="urn:microsoft.com/office/officeart/2005/8/layout/hierarchy2"/>
    <dgm:cxn modelId="{A97C62CB-4038-4D9D-8D1C-55948A8BE7B0}" type="presOf" srcId="{51A937A9-39A0-4DFC-9D9E-1086C0F7BA22}" destId="{9777870E-9F50-4E23-BDDA-194C889810D7}" srcOrd="1" destOrd="0" presId="urn:microsoft.com/office/officeart/2005/8/layout/hierarchy2"/>
    <dgm:cxn modelId="{8922D1CC-F015-4E09-BEE6-A12A9CB36698}" srcId="{773DC4F0-339E-4CC7-B44D-1701A5138547}" destId="{0D1A2E29-35A7-4AB2-A06C-AF857DFC0C44}" srcOrd="0" destOrd="0" parTransId="{D5672995-F0CA-47AB-8362-A6397BA5ACCB}" sibTransId="{E9C8DDCA-5386-48D5-A92D-D514077CB4FA}"/>
    <dgm:cxn modelId="{6F73F4D3-485A-4425-B963-154DB0B2B7B6}" srcId="{7396CDA9-0FC3-46F9-9C72-22BADFE6FC65}" destId="{E111DAE0-0852-4F57-A7B0-CB1BEE994842}" srcOrd="0" destOrd="0" parTransId="{56265A12-DEFD-4A18-85D1-6FE717FB0587}" sibTransId="{86596AB1-7F6A-496B-AAAA-EB3DD050E0BF}"/>
    <dgm:cxn modelId="{37FFC5DD-5F72-4E9E-8554-FF42A9BC6F6B}" type="presOf" srcId="{C4ACAD48-F4FF-4737-A972-B9ACA380E96A}" destId="{AA359670-3760-4629-98F3-10209D96584E}" srcOrd="0" destOrd="0" presId="urn:microsoft.com/office/officeart/2005/8/layout/hierarchy2"/>
    <dgm:cxn modelId="{9649D1E6-E1CA-4F86-AC5C-713320356F75}" type="presOf" srcId="{E3F29646-A1AC-4C34-9BFD-A671B9E617F1}" destId="{0920A621-8A1E-4092-912B-F0D719D241A1}" srcOrd="0" destOrd="0" presId="urn:microsoft.com/office/officeart/2005/8/layout/hierarchy2"/>
    <dgm:cxn modelId="{ABEFC3ED-0E32-4FC4-AB3F-B487BFF9E215}" type="presOf" srcId="{0D1A2E29-35A7-4AB2-A06C-AF857DFC0C44}" destId="{B6BB1B95-C515-479B-948B-83CBE3ACF52C}" srcOrd="0" destOrd="0" presId="urn:microsoft.com/office/officeart/2005/8/layout/hierarchy2"/>
    <dgm:cxn modelId="{02A5E8EF-6624-433F-81C6-4C1224F8C7F3}" type="presOf" srcId="{54108965-E0D3-47F8-AB35-23C5767479E1}" destId="{18631AC5-2BCD-47BD-BB06-963D79E48A5C}" srcOrd="0" destOrd="0" presId="urn:microsoft.com/office/officeart/2005/8/layout/hierarchy2"/>
    <dgm:cxn modelId="{3A92B880-F537-40C7-B49C-0813E04E0C1C}" type="presParOf" srcId="{28E540F4-5427-4823-B277-A94D5D623CED}" destId="{0504E24D-5D01-47C4-8BE3-DE290B3E827D}" srcOrd="0" destOrd="0" presId="urn:microsoft.com/office/officeart/2005/8/layout/hierarchy2"/>
    <dgm:cxn modelId="{48725B8D-20F0-4F51-899C-F034CFD14EB6}" type="presParOf" srcId="{0504E24D-5D01-47C4-8BE3-DE290B3E827D}" destId="{9B50FD1A-86FF-4A8A-B21E-5A09D5F0394A}" srcOrd="0" destOrd="0" presId="urn:microsoft.com/office/officeart/2005/8/layout/hierarchy2"/>
    <dgm:cxn modelId="{0037FFA0-8D78-4A26-92CA-91B5C1D0B80E}" type="presParOf" srcId="{0504E24D-5D01-47C4-8BE3-DE290B3E827D}" destId="{C61F499B-95EF-42B6-9563-8606E2450E34}" srcOrd="1" destOrd="0" presId="urn:microsoft.com/office/officeart/2005/8/layout/hierarchy2"/>
    <dgm:cxn modelId="{893A98E2-8DDE-45F4-BA0B-E1F18B59FF68}" type="presParOf" srcId="{C61F499B-95EF-42B6-9563-8606E2450E34}" destId="{547BB844-4691-4E4B-99B5-5EC3E723BE33}" srcOrd="0" destOrd="0" presId="urn:microsoft.com/office/officeart/2005/8/layout/hierarchy2"/>
    <dgm:cxn modelId="{776BFEE2-AC99-4300-BDFF-8ACBA3CA3C0F}" type="presParOf" srcId="{547BB844-4691-4E4B-99B5-5EC3E723BE33}" destId="{0A0DE548-C4EA-4697-85B2-8BA0720D96D3}" srcOrd="0" destOrd="0" presId="urn:microsoft.com/office/officeart/2005/8/layout/hierarchy2"/>
    <dgm:cxn modelId="{FE888E04-8259-46D6-BF41-6031CD4C9BA5}" type="presParOf" srcId="{C61F499B-95EF-42B6-9563-8606E2450E34}" destId="{9FEA3CFD-F818-4116-964E-7ED136FC95DE}" srcOrd="1" destOrd="0" presId="urn:microsoft.com/office/officeart/2005/8/layout/hierarchy2"/>
    <dgm:cxn modelId="{EDC3D68E-063A-4ED0-9087-13DF23579DFD}" type="presParOf" srcId="{9FEA3CFD-F818-4116-964E-7ED136FC95DE}" destId="{743C8C71-F55D-4237-AB91-212CCEE3F27D}" srcOrd="0" destOrd="0" presId="urn:microsoft.com/office/officeart/2005/8/layout/hierarchy2"/>
    <dgm:cxn modelId="{22DABDB4-06C2-4F5F-9BC2-F0897F2B9FF8}" type="presParOf" srcId="{9FEA3CFD-F818-4116-964E-7ED136FC95DE}" destId="{5F2DAAD1-7637-4BA7-9E83-246202377827}" srcOrd="1" destOrd="0" presId="urn:microsoft.com/office/officeart/2005/8/layout/hierarchy2"/>
    <dgm:cxn modelId="{106CA853-C7DB-4348-8C77-BA5792705F1B}" type="presParOf" srcId="{5F2DAAD1-7637-4BA7-9E83-246202377827}" destId="{C0FB9555-63BB-4434-890E-3F4D6A39AB09}" srcOrd="0" destOrd="0" presId="urn:microsoft.com/office/officeart/2005/8/layout/hierarchy2"/>
    <dgm:cxn modelId="{05C87143-B72E-46F0-8EFA-5D44EBCBD275}" type="presParOf" srcId="{C0FB9555-63BB-4434-890E-3F4D6A39AB09}" destId="{9777870E-9F50-4E23-BDDA-194C889810D7}" srcOrd="0" destOrd="0" presId="urn:microsoft.com/office/officeart/2005/8/layout/hierarchy2"/>
    <dgm:cxn modelId="{C2C8F433-69A1-4CDC-BD50-08751020AD24}" type="presParOf" srcId="{5F2DAAD1-7637-4BA7-9E83-246202377827}" destId="{82496361-619A-4694-83B4-AAA9FDAFE7BC}" srcOrd="1" destOrd="0" presId="urn:microsoft.com/office/officeart/2005/8/layout/hierarchy2"/>
    <dgm:cxn modelId="{A0139385-D632-434E-88DA-142E768563FA}" type="presParOf" srcId="{82496361-619A-4694-83B4-AAA9FDAFE7BC}" destId="{27EEA82F-7234-4742-BAC2-3F5A74A0A9DB}" srcOrd="0" destOrd="0" presId="urn:microsoft.com/office/officeart/2005/8/layout/hierarchy2"/>
    <dgm:cxn modelId="{9E4F7FD7-EF91-40D3-8D7F-612D03D18586}" type="presParOf" srcId="{82496361-619A-4694-83B4-AAA9FDAFE7BC}" destId="{D92A1BAD-1CE6-4F59-A91E-9166EEBF67E0}" srcOrd="1" destOrd="0" presId="urn:microsoft.com/office/officeart/2005/8/layout/hierarchy2"/>
    <dgm:cxn modelId="{ECBCDD1D-B2FB-4CFA-BDF7-E0EFB8996E93}" type="presParOf" srcId="{D92A1BAD-1CE6-4F59-A91E-9166EEBF67E0}" destId="{CE6BC224-B10B-4EF1-BC55-B64B34599324}" srcOrd="0" destOrd="0" presId="urn:microsoft.com/office/officeart/2005/8/layout/hierarchy2"/>
    <dgm:cxn modelId="{79DE8FAA-8CE7-482F-AFC1-690E6E48AE6F}" type="presParOf" srcId="{CE6BC224-B10B-4EF1-BC55-B64B34599324}" destId="{54F2C75A-814D-4F23-9F19-F4A33A821E01}" srcOrd="0" destOrd="0" presId="urn:microsoft.com/office/officeart/2005/8/layout/hierarchy2"/>
    <dgm:cxn modelId="{99F2A3D7-CA93-42EC-9C96-3B8FF852572C}" type="presParOf" srcId="{D92A1BAD-1CE6-4F59-A91E-9166EEBF67E0}" destId="{F56DDEA5-06FA-4B42-B312-1AA70F3E4D5A}" srcOrd="1" destOrd="0" presId="urn:microsoft.com/office/officeart/2005/8/layout/hierarchy2"/>
    <dgm:cxn modelId="{DFDBF35E-CF2C-4DDA-9AAC-03EF39355B95}" type="presParOf" srcId="{F56DDEA5-06FA-4B42-B312-1AA70F3E4D5A}" destId="{B6BB1B95-C515-479B-948B-83CBE3ACF52C}" srcOrd="0" destOrd="0" presId="urn:microsoft.com/office/officeart/2005/8/layout/hierarchy2"/>
    <dgm:cxn modelId="{6A838223-B6A6-47AE-B008-8D31E9176FA7}" type="presParOf" srcId="{F56DDEA5-06FA-4B42-B312-1AA70F3E4D5A}" destId="{6A368705-E046-4BE5-8E19-8CEAD8498DB1}" srcOrd="1" destOrd="0" presId="urn:microsoft.com/office/officeart/2005/8/layout/hierarchy2"/>
    <dgm:cxn modelId="{246349D8-DDC9-47CA-876B-402FE2E72507}" type="presParOf" srcId="{5F2DAAD1-7637-4BA7-9E83-246202377827}" destId="{AA359670-3760-4629-98F3-10209D96584E}" srcOrd="2" destOrd="0" presId="urn:microsoft.com/office/officeart/2005/8/layout/hierarchy2"/>
    <dgm:cxn modelId="{A5C8A585-8E9D-4624-B191-EA901E8672B1}" type="presParOf" srcId="{AA359670-3760-4629-98F3-10209D96584E}" destId="{B1CC69C0-0441-4479-B395-13E41ACE824D}" srcOrd="0" destOrd="0" presId="urn:microsoft.com/office/officeart/2005/8/layout/hierarchy2"/>
    <dgm:cxn modelId="{88955F38-2694-4285-8FE8-29F2398F97C8}" type="presParOf" srcId="{5F2DAAD1-7637-4BA7-9E83-246202377827}" destId="{9FDE9B46-8A11-4C2C-B3C1-1D5C01D7CB3A}" srcOrd="3" destOrd="0" presId="urn:microsoft.com/office/officeart/2005/8/layout/hierarchy2"/>
    <dgm:cxn modelId="{04C6A6A6-E97E-4AF2-BDE4-E57C9BE1CE2C}" type="presParOf" srcId="{9FDE9B46-8A11-4C2C-B3C1-1D5C01D7CB3A}" destId="{0920A621-8A1E-4092-912B-F0D719D241A1}" srcOrd="0" destOrd="0" presId="urn:microsoft.com/office/officeart/2005/8/layout/hierarchy2"/>
    <dgm:cxn modelId="{23896BE0-EF7E-4F37-A263-1E6CB826E0E0}" type="presParOf" srcId="{9FDE9B46-8A11-4C2C-B3C1-1D5C01D7CB3A}" destId="{FCBF4C2F-3C8A-4854-A434-0314F2FDC0FA}" srcOrd="1" destOrd="0" presId="urn:microsoft.com/office/officeart/2005/8/layout/hierarchy2"/>
    <dgm:cxn modelId="{74FCE605-AC98-45DE-A2D5-A2ABE3A32C1F}" type="presParOf" srcId="{FCBF4C2F-3C8A-4854-A434-0314F2FDC0FA}" destId="{B1C271C9-746C-4F40-8BCE-A4C19F1F0653}" srcOrd="0" destOrd="0" presId="urn:microsoft.com/office/officeart/2005/8/layout/hierarchy2"/>
    <dgm:cxn modelId="{9AAEA117-C98D-4CC7-980A-375D2882CBE0}" type="presParOf" srcId="{B1C271C9-746C-4F40-8BCE-A4C19F1F0653}" destId="{7326291A-4272-4D58-9699-BED1DFF96B3D}" srcOrd="0" destOrd="0" presId="urn:microsoft.com/office/officeart/2005/8/layout/hierarchy2"/>
    <dgm:cxn modelId="{29FE9C41-983D-44BC-B7A6-71A64B73F3C6}" type="presParOf" srcId="{FCBF4C2F-3C8A-4854-A434-0314F2FDC0FA}" destId="{962B705A-659A-4A66-B58D-5958114E3EA8}" srcOrd="1" destOrd="0" presId="urn:microsoft.com/office/officeart/2005/8/layout/hierarchy2"/>
    <dgm:cxn modelId="{99DA5880-394F-449D-96DE-144992710EEB}" type="presParOf" srcId="{962B705A-659A-4A66-B58D-5958114E3EA8}" destId="{AF54A90C-1CA4-4267-A33A-894C75EFBB9F}" srcOrd="0" destOrd="0" presId="urn:microsoft.com/office/officeart/2005/8/layout/hierarchy2"/>
    <dgm:cxn modelId="{A727CC1D-4D45-4EA8-BFD0-76E540F0F284}" type="presParOf" srcId="{962B705A-659A-4A66-B58D-5958114E3EA8}" destId="{903D652A-F686-452E-87BD-59B2F6CDB4F0}" srcOrd="1" destOrd="0" presId="urn:microsoft.com/office/officeart/2005/8/layout/hierarchy2"/>
    <dgm:cxn modelId="{7299A949-437C-49A2-BA72-2C04AF5190FC}" type="presParOf" srcId="{5F2DAAD1-7637-4BA7-9E83-246202377827}" destId="{A54DED23-F895-4CEC-8270-D751246A70CA}" srcOrd="4" destOrd="0" presId="urn:microsoft.com/office/officeart/2005/8/layout/hierarchy2"/>
    <dgm:cxn modelId="{A68071CC-5E1E-4CC9-818A-8870FB851F61}" type="presParOf" srcId="{A54DED23-F895-4CEC-8270-D751246A70CA}" destId="{4227E866-A2E7-4E5A-9652-2BC2C9052531}" srcOrd="0" destOrd="0" presId="urn:microsoft.com/office/officeart/2005/8/layout/hierarchy2"/>
    <dgm:cxn modelId="{14F3E79B-7E15-4AE4-B87F-17D5B1A4A386}" type="presParOf" srcId="{5F2DAAD1-7637-4BA7-9E83-246202377827}" destId="{137CC004-8A51-4143-A306-152A97156DFF}" srcOrd="5" destOrd="0" presId="urn:microsoft.com/office/officeart/2005/8/layout/hierarchy2"/>
    <dgm:cxn modelId="{81BFCA27-7996-4D9C-A9AF-5022E1C11E69}" type="presParOf" srcId="{137CC004-8A51-4143-A306-152A97156DFF}" destId="{5024942C-3EB1-437D-9DB6-511B51BBAE6D}" srcOrd="0" destOrd="0" presId="urn:microsoft.com/office/officeart/2005/8/layout/hierarchy2"/>
    <dgm:cxn modelId="{A28E2ACC-FFDA-4AD3-AEB9-12792DEE1127}" type="presParOf" srcId="{137CC004-8A51-4143-A306-152A97156DFF}" destId="{487DD07E-984B-4C4A-A30B-08B602CA90F7}" srcOrd="1" destOrd="0" presId="urn:microsoft.com/office/officeart/2005/8/layout/hierarchy2"/>
    <dgm:cxn modelId="{07CF14C1-2C7E-44DE-8EAD-0796E1385516}" type="presParOf" srcId="{487DD07E-984B-4C4A-A30B-08B602CA90F7}" destId="{18631AC5-2BCD-47BD-BB06-963D79E48A5C}" srcOrd="0" destOrd="0" presId="urn:microsoft.com/office/officeart/2005/8/layout/hierarchy2"/>
    <dgm:cxn modelId="{816ADC55-E16B-40EC-88DF-B86EF35246D8}" type="presParOf" srcId="{18631AC5-2BCD-47BD-BB06-963D79E48A5C}" destId="{1395F91D-4BB9-496A-963F-6C26EB55F8E7}" srcOrd="0" destOrd="0" presId="urn:microsoft.com/office/officeart/2005/8/layout/hierarchy2"/>
    <dgm:cxn modelId="{54DEAB0E-AABD-4100-88D8-102A721130DD}" type="presParOf" srcId="{487DD07E-984B-4C4A-A30B-08B602CA90F7}" destId="{AA302805-3E1F-4EEE-AB3D-76DAE6739154}" srcOrd="1" destOrd="0" presId="urn:microsoft.com/office/officeart/2005/8/layout/hierarchy2"/>
    <dgm:cxn modelId="{E283B3F9-C440-44C2-9988-5FAF7E86CA08}" type="presParOf" srcId="{AA302805-3E1F-4EEE-AB3D-76DAE6739154}" destId="{BD31F3D4-5A06-4187-9DE9-79ED12E16D2B}" srcOrd="0" destOrd="0" presId="urn:microsoft.com/office/officeart/2005/8/layout/hierarchy2"/>
    <dgm:cxn modelId="{097B23F1-8C97-4701-8C9F-651D9FF251B5}" type="presParOf" srcId="{AA302805-3E1F-4EEE-AB3D-76DAE6739154}" destId="{61743990-B281-4DEE-A4AF-FF2934CCE43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09A74E-177B-4C0A-B029-5F7B1B71FEEC}"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es-EC"/>
        </a:p>
      </dgm:t>
    </dgm:pt>
    <dgm:pt modelId="{7396CDA9-0FC3-46F9-9C72-22BADFE6FC65}">
      <dgm:prSet phldrT="[Texto]"/>
      <dgm:spPr/>
      <dgm:t>
        <a:bodyPr/>
        <a:lstStyle/>
        <a:p>
          <a:r>
            <a:rPr lang="es-EC">
              <a:solidFill>
                <a:schemeClr val="tx1"/>
              </a:solidFill>
            </a:rPr>
            <a:t>Demanda</a:t>
          </a:r>
          <a:endParaRPr lang="es-EC" dirty="0">
            <a:solidFill>
              <a:schemeClr val="tx1"/>
            </a:solidFill>
          </a:endParaRPr>
        </a:p>
      </dgm:t>
    </dgm:pt>
    <dgm:pt modelId="{22B8C7FD-E3B2-4EF8-97C6-6723EEAAC01B}" type="parTrans" cxnId="{53F57481-717C-4C6F-B78F-9E76068DA70E}">
      <dgm:prSet/>
      <dgm:spPr/>
      <dgm:t>
        <a:bodyPr/>
        <a:lstStyle/>
        <a:p>
          <a:endParaRPr lang="es-EC">
            <a:solidFill>
              <a:schemeClr val="tx1"/>
            </a:solidFill>
          </a:endParaRPr>
        </a:p>
      </dgm:t>
    </dgm:pt>
    <dgm:pt modelId="{0EB1F328-702E-491F-BEED-313EEB5279DC}" type="sibTrans" cxnId="{53F57481-717C-4C6F-B78F-9E76068DA70E}">
      <dgm:prSet/>
      <dgm:spPr/>
      <dgm:t>
        <a:bodyPr/>
        <a:lstStyle/>
        <a:p>
          <a:endParaRPr lang="es-EC">
            <a:solidFill>
              <a:schemeClr val="tx1"/>
            </a:solidFill>
          </a:endParaRPr>
        </a:p>
      </dgm:t>
    </dgm:pt>
    <dgm:pt modelId="{E111DAE0-0852-4F57-A7B0-CB1BEE994842}">
      <dgm:prSet/>
      <dgm:spPr/>
      <dgm:t>
        <a:bodyPr/>
        <a:lstStyle/>
        <a:p>
          <a:r>
            <a:rPr lang="es-ES">
              <a:solidFill>
                <a:schemeClr val="tx1"/>
              </a:solidFill>
            </a:rPr>
            <a:t>Cantidad de bienes y servicios que están dispuestos a adquirir a un precio y tiempo dado </a:t>
          </a:r>
          <a:endParaRPr lang="es-EC" dirty="0">
            <a:solidFill>
              <a:schemeClr val="tx1"/>
            </a:solidFill>
          </a:endParaRPr>
        </a:p>
      </dgm:t>
    </dgm:pt>
    <dgm:pt modelId="{56265A12-DEFD-4A18-85D1-6FE717FB0587}" type="parTrans" cxnId="{6F73F4D3-485A-4425-B963-154DB0B2B7B6}">
      <dgm:prSet/>
      <dgm:spPr/>
      <dgm:t>
        <a:bodyPr/>
        <a:lstStyle/>
        <a:p>
          <a:endParaRPr lang="es-EC">
            <a:solidFill>
              <a:schemeClr val="tx1"/>
            </a:solidFill>
          </a:endParaRPr>
        </a:p>
      </dgm:t>
    </dgm:pt>
    <dgm:pt modelId="{86596AB1-7F6A-496B-AAAA-EB3DD050E0BF}" type="sibTrans" cxnId="{6F73F4D3-485A-4425-B963-154DB0B2B7B6}">
      <dgm:prSet/>
      <dgm:spPr/>
      <dgm:t>
        <a:bodyPr/>
        <a:lstStyle/>
        <a:p>
          <a:endParaRPr lang="es-EC">
            <a:solidFill>
              <a:schemeClr val="tx1"/>
            </a:solidFill>
          </a:endParaRPr>
        </a:p>
      </dgm:t>
    </dgm:pt>
    <dgm:pt modelId="{E3F29646-A1AC-4C34-9BFD-A671B9E617F1}">
      <dgm:prSet/>
      <dgm:spPr/>
      <dgm:t>
        <a:bodyPr/>
        <a:lstStyle/>
        <a:p>
          <a:r>
            <a:rPr lang="es-EC">
              <a:solidFill>
                <a:schemeClr val="tx1"/>
              </a:solidFill>
            </a:rPr>
            <a:t>Demanda laboral</a:t>
          </a:r>
          <a:endParaRPr lang="es-EC" dirty="0">
            <a:solidFill>
              <a:schemeClr val="tx1"/>
            </a:solidFill>
          </a:endParaRPr>
        </a:p>
      </dgm:t>
    </dgm:pt>
    <dgm:pt modelId="{C4ACAD48-F4FF-4737-A972-B9ACA380E96A}" type="parTrans" cxnId="{7673D037-85D3-470B-84DC-68393DC7CF2D}">
      <dgm:prSet/>
      <dgm:spPr/>
      <dgm:t>
        <a:bodyPr/>
        <a:lstStyle/>
        <a:p>
          <a:endParaRPr lang="es-EC">
            <a:solidFill>
              <a:schemeClr val="tx1"/>
            </a:solidFill>
          </a:endParaRPr>
        </a:p>
      </dgm:t>
    </dgm:pt>
    <dgm:pt modelId="{5286D990-0272-4CEA-913F-9231F1AE0BEB}" type="sibTrans" cxnId="{7673D037-85D3-470B-84DC-68393DC7CF2D}">
      <dgm:prSet/>
      <dgm:spPr/>
      <dgm:t>
        <a:bodyPr/>
        <a:lstStyle/>
        <a:p>
          <a:endParaRPr lang="es-EC">
            <a:solidFill>
              <a:schemeClr val="tx1"/>
            </a:solidFill>
          </a:endParaRPr>
        </a:p>
      </dgm:t>
    </dgm:pt>
    <dgm:pt modelId="{A0850A31-F615-48E7-AB36-47B50A63FC25}">
      <dgm:prSet/>
      <dgm:spPr/>
      <dgm:t>
        <a:bodyPr/>
        <a:lstStyle/>
        <a:p>
          <a:r>
            <a:rPr lang="es-EC">
              <a:solidFill>
                <a:schemeClr val="tx1"/>
              </a:solidFill>
            </a:rPr>
            <a:t>Necesidad de las empresas para contratar colaboradores</a:t>
          </a:r>
          <a:endParaRPr lang="es-EC" dirty="0">
            <a:solidFill>
              <a:schemeClr val="tx1"/>
            </a:solidFill>
          </a:endParaRPr>
        </a:p>
      </dgm:t>
    </dgm:pt>
    <dgm:pt modelId="{A6FFC4C6-8D7D-4524-A6FF-504FDFD04340}" type="parTrans" cxnId="{2D05A590-19FF-4253-A08E-B3DDF4AE6DB2}">
      <dgm:prSet/>
      <dgm:spPr/>
      <dgm:t>
        <a:bodyPr/>
        <a:lstStyle/>
        <a:p>
          <a:endParaRPr lang="es-EC">
            <a:solidFill>
              <a:schemeClr val="tx1"/>
            </a:solidFill>
          </a:endParaRPr>
        </a:p>
      </dgm:t>
    </dgm:pt>
    <dgm:pt modelId="{7B0BDF18-3B8E-4E1E-BCD7-737A1F70AADB}" type="sibTrans" cxnId="{2D05A590-19FF-4253-A08E-B3DDF4AE6DB2}">
      <dgm:prSet/>
      <dgm:spPr/>
      <dgm:t>
        <a:bodyPr/>
        <a:lstStyle/>
        <a:p>
          <a:endParaRPr lang="es-EC">
            <a:solidFill>
              <a:schemeClr val="tx1"/>
            </a:solidFill>
          </a:endParaRPr>
        </a:p>
      </dgm:t>
    </dgm:pt>
    <dgm:pt modelId="{509EFA1A-8FD3-4EE1-A595-AE445D59816A}">
      <dgm:prSet/>
      <dgm:spPr/>
      <dgm:t>
        <a:bodyPr/>
        <a:lstStyle/>
        <a:p>
          <a:r>
            <a:rPr lang="es-EC">
              <a:solidFill>
                <a:schemeClr val="tx1"/>
              </a:solidFill>
            </a:rPr>
            <a:t>Demanda insatisfecha</a:t>
          </a:r>
          <a:endParaRPr lang="es-EC" dirty="0">
            <a:solidFill>
              <a:schemeClr val="tx1"/>
            </a:solidFill>
          </a:endParaRPr>
        </a:p>
      </dgm:t>
    </dgm:pt>
    <dgm:pt modelId="{ECA949B0-44D9-4C7F-8B5D-9910A2D5E39D}" type="parTrans" cxnId="{753FD016-9F33-4D72-98DE-5BA0445F5443}">
      <dgm:prSet/>
      <dgm:spPr/>
      <dgm:t>
        <a:bodyPr/>
        <a:lstStyle/>
        <a:p>
          <a:endParaRPr lang="es-EC">
            <a:solidFill>
              <a:schemeClr val="tx1"/>
            </a:solidFill>
          </a:endParaRPr>
        </a:p>
      </dgm:t>
    </dgm:pt>
    <dgm:pt modelId="{86343309-3F98-43D7-AB88-AF19F323510B}" type="sibTrans" cxnId="{753FD016-9F33-4D72-98DE-5BA0445F5443}">
      <dgm:prSet/>
      <dgm:spPr/>
      <dgm:t>
        <a:bodyPr/>
        <a:lstStyle/>
        <a:p>
          <a:endParaRPr lang="es-EC">
            <a:solidFill>
              <a:schemeClr val="tx1"/>
            </a:solidFill>
          </a:endParaRPr>
        </a:p>
      </dgm:t>
    </dgm:pt>
    <dgm:pt modelId="{F72047AF-B78B-4B0F-9F5B-A965EA76C067}">
      <dgm:prSet/>
      <dgm:spPr/>
      <dgm:t>
        <a:bodyPr/>
        <a:lstStyle/>
        <a:p>
          <a:r>
            <a:rPr lang="es-EC" dirty="0">
              <a:solidFill>
                <a:schemeClr val="tx1"/>
              </a:solidFill>
            </a:rPr>
            <a:t>Se produce cuando la oferta es menor a la demanda</a:t>
          </a:r>
        </a:p>
      </dgm:t>
    </dgm:pt>
    <dgm:pt modelId="{9AE70E20-D17B-4371-AAB0-A3FBA8920EDF}" type="parTrans" cxnId="{EC66E624-E8B9-468C-A250-5A7F802D134D}">
      <dgm:prSet/>
      <dgm:spPr/>
      <dgm:t>
        <a:bodyPr/>
        <a:lstStyle/>
        <a:p>
          <a:endParaRPr lang="es-EC">
            <a:solidFill>
              <a:schemeClr val="tx1"/>
            </a:solidFill>
          </a:endParaRPr>
        </a:p>
      </dgm:t>
    </dgm:pt>
    <dgm:pt modelId="{CBBC709C-052A-4D94-900E-433E467920FB}" type="sibTrans" cxnId="{EC66E624-E8B9-468C-A250-5A7F802D134D}">
      <dgm:prSet/>
      <dgm:spPr/>
      <dgm:t>
        <a:bodyPr/>
        <a:lstStyle/>
        <a:p>
          <a:endParaRPr lang="es-EC">
            <a:solidFill>
              <a:schemeClr val="tx1"/>
            </a:solidFill>
          </a:endParaRPr>
        </a:p>
      </dgm:t>
    </dgm:pt>
    <dgm:pt modelId="{28E540F4-5427-4823-B277-A94D5D623CED}" type="pres">
      <dgm:prSet presAssocID="{BD09A74E-177B-4C0A-B029-5F7B1B71FEEC}" presName="diagram" presStyleCnt="0">
        <dgm:presLayoutVars>
          <dgm:chPref val="1"/>
          <dgm:dir/>
          <dgm:animOne val="branch"/>
          <dgm:animLvl val="lvl"/>
          <dgm:resizeHandles val="exact"/>
        </dgm:presLayoutVars>
      </dgm:prSet>
      <dgm:spPr/>
    </dgm:pt>
    <dgm:pt modelId="{0504E24D-5D01-47C4-8BE3-DE290B3E827D}" type="pres">
      <dgm:prSet presAssocID="{7396CDA9-0FC3-46F9-9C72-22BADFE6FC65}" presName="root1" presStyleCnt="0"/>
      <dgm:spPr/>
    </dgm:pt>
    <dgm:pt modelId="{9B50FD1A-86FF-4A8A-B21E-5A09D5F0394A}" type="pres">
      <dgm:prSet presAssocID="{7396CDA9-0FC3-46F9-9C72-22BADFE6FC65}" presName="LevelOneTextNode" presStyleLbl="node0" presStyleIdx="0" presStyleCnt="1">
        <dgm:presLayoutVars>
          <dgm:chPref val="3"/>
        </dgm:presLayoutVars>
      </dgm:prSet>
      <dgm:spPr/>
    </dgm:pt>
    <dgm:pt modelId="{C61F499B-95EF-42B6-9563-8606E2450E34}" type="pres">
      <dgm:prSet presAssocID="{7396CDA9-0FC3-46F9-9C72-22BADFE6FC65}" presName="level2hierChild" presStyleCnt="0"/>
      <dgm:spPr/>
    </dgm:pt>
    <dgm:pt modelId="{547BB844-4691-4E4B-99B5-5EC3E723BE33}" type="pres">
      <dgm:prSet presAssocID="{56265A12-DEFD-4A18-85D1-6FE717FB0587}" presName="conn2-1" presStyleLbl="parChTrans1D2" presStyleIdx="0" presStyleCnt="1"/>
      <dgm:spPr/>
    </dgm:pt>
    <dgm:pt modelId="{0A0DE548-C4EA-4697-85B2-8BA0720D96D3}" type="pres">
      <dgm:prSet presAssocID="{56265A12-DEFD-4A18-85D1-6FE717FB0587}" presName="connTx" presStyleLbl="parChTrans1D2" presStyleIdx="0" presStyleCnt="1"/>
      <dgm:spPr/>
    </dgm:pt>
    <dgm:pt modelId="{9FEA3CFD-F818-4116-964E-7ED136FC95DE}" type="pres">
      <dgm:prSet presAssocID="{E111DAE0-0852-4F57-A7B0-CB1BEE994842}" presName="root2" presStyleCnt="0"/>
      <dgm:spPr/>
    </dgm:pt>
    <dgm:pt modelId="{743C8C71-F55D-4237-AB91-212CCEE3F27D}" type="pres">
      <dgm:prSet presAssocID="{E111DAE0-0852-4F57-A7B0-CB1BEE994842}" presName="LevelTwoTextNode" presStyleLbl="node2" presStyleIdx="0" presStyleCnt="1">
        <dgm:presLayoutVars>
          <dgm:chPref val="3"/>
        </dgm:presLayoutVars>
      </dgm:prSet>
      <dgm:spPr/>
    </dgm:pt>
    <dgm:pt modelId="{5F2DAAD1-7637-4BA7-9E83-246202377827}" type="pres">
      <dgm:prSet presAssocID="{E111DAE0-0852-4F57-A7B0-CB1BEE994842}" presName="level3hierChild" presStyleCnt="0"/>
      <dgm:spPr/>
    </dgm:pt>
    <dgm:pt modelId="{AA359670-3760-4629-98F3-10209D96584E}" type="pres">
      <dgm:prSet presAssocID="{C4ACAD48-F4FF-4737-A972-B9ACA380E96A}" presName="conn2-1" presStyleLbl="parChTrans1D3" presStyleIdx="0" presStyleCnt="2"/>
      <dgm:spPr/>
    </dgm:pt>
    <dgm:pt modelId="{B1CC69C0-0441-4479-B395-13E41ACE824D}" type="pres">
      <dgm:prSet presAssocID="{C4ACAD48-F4FF-4737-A972-B9ACA380E96A}" presName="connTx" presStyleLbl="parChTrans1D3" presStyleIdx="0" presStyleCnt="2"/>
      <dgm:spPr/>
    </dgm:pt>
    <dgm:pt modelId="{9FDE9B46-8A11-4C2C-B3C1-1D5C01D7CB3A}" type="pres">
      <dgm:prSet presAssocID="{E3F29646-A1AC-4C34-9BFD-A671B9E617F1}" presName="root2" presStyleCnt="0"/>
      <dgm:spPr/>
    </dgm:pt>
    <dgm:pt modelId="{0920A621-8A1E-4092-912B-F0D719D241A1}" type="pres">
      <dgm:prSet presAssocID="{E3F29646-A1AC-4C34-9BFD-A671B9E617F1}" presName="LevelTwoTextNode" presStyleLbl="node3" presStyleIdx="0" presStyleCnt="2">
        <dgm:presLayoutVars>
          <dgm:chPref val="3"/>
        </dgm:presLayoutVars>
      </dgm:prSet>
      <dgm:spPr/>
    </dgm:pt>
    <dgm:pt modelId="{FCBF4C2F-3C8A-4854-A434-0314F2FDC0FA}" type="pres">
      <dgm:prSet presAssocID="{E3F29646-A1AC-4C34-9BFD-A671B9E617F1}" presName="level3hierChild" presStyleCnt="0"/>
      <dgm:spPr/>
    </dgm:pt>
    <dgm:pt modelId="{B1C271C9-746C-4F40-8BCE-A4C19F1F0653}" type="pres">
      <dgm:prSet presAssocID="{A6FFC4C6-8D7D-4524-A6FF-504FDFD04340}" presName="conn2-1" presStyleLbl="parChTrans1D4" presStyleIdx="0" presStyleCnt="2"/>
      <dgm:spPr/>
    </dgm:pt>
    <dgm:pt modelId="{7326291A-4272-4D58-9699-BED1DFF96B3D}" type="pres">
      <dgm:prSet presAssocID="{A6FFC4C6-8D7D-4524-A6FF-504FDFD04340}" presName="connTx" presStyleLbl="parChTrans1D4" presStyleIdx="0" presStyleCnt="2"/>
      <dgm:spPr/>
    </dgm:pt>
    <dgm:pt modelId="{962B705A-659A-4A66-B58D-5958114E3EA8}" type="pres">
      <dgm:prSet presAssocID="{A0850A31-F615-48E7-AB36-47B50A63FC25}" presName="root2" presStyleCnt="0"/>
      <dgm:spPr/>
    </dgm:pt>
    <dgm:pt modelId="{AF54A90C-1CA4-4267-A33A-894C75EFBB9F}" type="pres">
      <dgm:prSet presAssocID="{A0850A31-F615-48E7-AB36-47B50A63FC25}" presName="LevelTwoTextNode" presStyleLbl="node4" presStyleIdx="0" presStyleCnt="2">
        <dgm:presLayoutVars>
          <dgm:chPref val="3"/>
        </dgm:presLayoutVars>
      </dgm:prSet>
      <dgm:spPr/>
    </dgm:pt>
    <dgm:pt modelId="{903D652A-F686-452E-87BD-59B2F6CDB4F0}" type="pres">
      <dgm:prSet presAssocID="{A0850A31-F615-48E7-AB36-47B50A63FC25}" presName="level3hierChild" presStyleCnt="0"/>
      <dgm:spPr/>
    </dgm:pt>
    <dgm:pt modelId="{AE383984-8C7A-4A0D-A1CA-690609882371}" type="pres">
      <dgm:prSet presAssocID="{ECA949B0-44D9-4C7F-8B5D-9910A2D5E39D}" presName="conn2-1" presStyleLbl="parChTrans1D3" presStyleIdx="1" presStyleCnt="2"/>
      <dgm:spPr/>
    </dgm:pt>
    <dgm:pt modelId="{E67F4C16-F422-4499-B73A-7017EAD2B424}" type="pres">
      <dgm:prSet presAssocID="{ECA949B0-44D9-4C7F-8B5D-9910A2D5E39D}" presName="connTx" presStyleLbl="parChTrans1D3" presStyleIdx="1" presStyleCnt="2"/>
      <dgm:spPr/>
    </dgm:pt>
    <dgm:pt modelId="{6FFCD462-C67A-4DD8-A6DC-F40329CFC893}" type="pres">
      <dgm:prSet presAssocID="{509EFA1A-8FD3-4EE1-A595-AE445D59816A}" presName="root2" presStyleCnt="0"/>
      <dgm:spPr/>
    </dgm:pt>
    <dgm:pt modelId="{9FCCF2CC-BB6F-4197-AF2D-DBECB63BEAF5}" type="pres">
      <dgm:prSet presAssocID="{509EFA1A-8FD3-4EE1-A595-AE445D59816A}" presName="LevelTwoTextNode" presStyleLbl="node3" presStyleIdx="1" presStyleCnt="2">
        <dgm:presLayoutVars>
          <dgm:chPref val="3"/>
        </dgm:presLayoutVars>
      </dgm:prSet>
      <dgm:spPr/>
    </dgm:pt>
    <dgm:pt modelId="{57A7FF16-AE65-462C-8655-43C95F2F54A1}" type="pres">
      <dgm:prSet presAssocID="{509EFA1A-8FD3-4EE1-A595-AE445D59816A}" presName="level3hierChild" presStyleCnt="0"/>
      <dgm:spPr/>
    </dgm:pt>
    <dgm:pt modelId="{FA09B542-4BEF-4901-9EEE-7FCF0EA4FAA0}" type="pres">
      <dgm:prSet presAssocID="{9AE70E20-D17B-4371-AAB0-A3FBA8920EDF}" presName="conn2-1" presStyleLbl="parChTrans1D4" presStyleIdx="1" presStyleCnt="2"/>
      <dgm:spPr/>
    </dgm:pt>
    <dgm:pt modelId="{22E1E565-22F4-4728-844E-865F884CD7BB}" type="pres">
      <dgm:prSet presAssocID="{9AE70E20-D17B-4371-AAB0-A3FBA8920EDF}" presName="connTx" presStyleLbl="parChTrans1D4" presStyleIdx="1" presStyleCnt="2"/>
      <dgm:spPr/>
    </dgm:pt>
    <dgm:pt modelId="{B9BFE1DC-DB07-4DC5-985C-B7DFCF47ACD3}" type="pres">
      <dgm:prSet presAssocID="{F72047AF-B78B-4B0F-9F5B-A965EA76C067}" presName="root2" presStyleCnt="0"/>
      <dgm:spPr/>
    </dgm:pt>
    <dgm:pt modelId="{85A462E9-9B34-4F35-A631-69FCF2C67A3C}" type="pres">
      <dgm:prSet presAssocID="{F72047AF-B78B-4B0F-9F5B-A965EA76C067}" presName="LevelTwoTextNode" presStyleLbl="node4" presStyleIdx="1" presStyleCnt="2">
        <dgm:presLayoutVars>
          <dgm:chPref val="3"/>
        </dgm:presLayoutVars>
      </dgm:prSet>
      <dgm:spPr/>
    </dgm:pt>
    <dgm:pt modelId="{6FAB4BB4-19BD-4DE5-9A26-B75E930CE70F}" type="pres">
      <dgm:prSet presAssocID="{F72047AF-B78B-4B0F-9F5B-A965EA76C067}" presName="level3hierChild" presStyleCnt="0"/>
      <dgm:spPr/>
    </dgm:pt>
  </dgm:ptLst>
  <dgm:cxnLst>
    <dgm:cxn modelId="{BC24D314-013B-482E-96D4-5A4F48810A18}" type="presOf" srcId="{BD09A74E-177B-4C0A-B029-5F7B1B71FEEC}" destId="{28E540F4-5427-4823-B277-A94D5D623CED}" srcOrd="0" destOrd="0" presId="urn:microsoft.com/office/officeart/2005/8/layout/hierarchy2"/>
    <dgm:cxn modelId="{753FD016-9F33-4D72-98DE-5BA0445F5443}" srcId="{E111DAE0-0852-4F57-A7B0-CB1BEE994842}" destId="{509EFA1A-8FD3-4EE1-A595-AE445D59816A}" srcOrd="1" destOrd="0" parTransId="{ECA949B0-44D9-4C7F-8B5D-9910A2D5E39D}" sibTransId="{86343309-3F98-43D7-AB88-AF19F323510B}"/>
    <dgm:cxn modelId="{EC66E624-E8B9-468C-A250-5A7F802D134D}" srcId="{509EFA1A-8FD3-4EE1-A595-AE445D59816A}" destId="{F72047AF-B78B-4B0F-9F5B-A965EA76C067}" srcOrd="0" destOrd="0" parTransId="{9AE70E20-D17B-4371-AAB0-A3FBA8920EDF}" sibTransId="{CBBC709C-052A-4D94-900E-433E467920FB}"/>
    <dgm:cxn modelId="{2F32672F-2A7C-4A5B-8E19-15347810EA6C}" type="presOf" srcId="{A6FFC4C6-8D7D-4524-A6FF-504FDFD04340}" destId="{B1C271C9-746C-4F40-8BCE-A4C19F1F0653}" srcOrd="0" destOrd="0" presId="urn:microsoft.com/office/officeart/2005/8/layout/hierarchy2"/>
    <dgm:cxn modelId="{7673D037-85D3-470B-84DC-68393DC7CF2D}" srcId="{E111DAE0-0852-4F57-A7B0-CB1BEE994842}" destId="{E3F29646-A1AC-4C34-9BFD-A671B9E617F1}" srcOrd="0" destOrd="0" parTransId="{C4ACAD48-F4FF-4737-A972-B9ACA380E96A}" sibTransId="{5286D990-0272-4CEA-913F-9231F1AE0BEB}"/>
    <dgm:cxn modelId="{D4E4E74A-C309-4701-9EBE-4DB9B9A7B12D}" type="presOf" srcId="{56265A12-DEFD-4A18-85D1-6FE717FB0587}" destId="{547BB844-4691-4E4B-99B5-5EC3E723BE33}" srcOrd="0" destOrd="0" presId="urn:microsoft.com/office/officeart/2005/8/layout/hierarchy2"/>
    <dgm:cxn modelId="{3A30C770-D53E-4A0F-9444-CE13110F77C8}" type="presOf" srcId="{C4ACAD48-F4FF-4737-A972-B9ACA380E96A}" destId="{AA359670-3760-4629-98F3-10209D96584E}" srcOrd="0" destOrd="0" presId="urn:microsoft.com/office/officeart/2005/8/layout/hierarchy2"/>
    <dgm:cxn modelId="{1DEE9678-4A8C-4DEA-A4C4-D4DA4D759F35}" type="presOf" srcId="{56265A12-DEFD-4A18-85D1-6FE717FB0587}" destId="{0A0DE548-C4EA-4697-85B2-8BA0720D96D3}" srcOrd="1" destOrd="0" presId="urn:microsoft.com/office/officeart/2005/8/layout/hierarchy2"/>
    <dgm:cxn modelId="{53F57481-717C-4C6F-B78F-9E76068DA70E}" srcId="{BD09A74E-177B-4C0A-B029-5F7B1B71FEEC}" destId="{7396CDA9-0FC3-46F9-9C72-22BADFE6FC65}" srcOrd="0" destOrd="0" parTransId="{22B8C7FD-E3B2-4EF8-97C6-6723EEAAC01B}" sibTransId="{0EB1F328-702E-491F-BEED-313EEB5279DC}"/>
    <dgm:cxn modelId="{4EDF7C86-2172-49DD-9BD6-C68052194C11}" type="presOf" srcId="{7396CDA9-0FC3-46F9-9C72-22BADFE6FC65}" destId="{9B50FD1A-86FF-4A8A-B21E-5A09D5F0394A}" srcOrd="0" destOrd="0" presId="urn:microsoft.com/office/officeart/2005/8/layout/hierarchy2"/>
    <dgm:cxn modelId="{8E731A89-8A75-44F8-9D07-970B300D6B46}" type="presOf" srcId="{9AE70E20-D17B-4371-AAB0-A3FBA8920EDF}" destId="{FA09B542-4BEF-4901-9EEE-7FCF0EA4FAA0}" srcOrd="0" destOrd="0" presId="urn:microsoft.com/office/officeart/2005/8/layout/hierarchy2"/>
    <dgm:cxn modelId="{D102F48D-E8EC-49D9-A50A-91754D173025}" type="presOf" srcId="{A0850A31-F615-48E7-AB36-47B50A63FC25}" destId="{AF54A90C-1CA4-4267-A33A-894C75EFBB9F}" srcOrd="0" destOrd="0" presId="urn:microsoft.com/office/officeart/2005/8/layout/hierarchy2"/>
    <dgm:cxn modelId="{2D05A590-19FF-4253-A08E-B3DDF4AE6DB2}" srcId="{E3F29646-A1AC-4C34-9BFD-A671B9E617F1}" destId="{A0850A31-F615-48E7-AB36-47B50A63FC25}" srcOrd="0" destOrd="0" parTransId="{A6FFC4C6-8D7D-4524-A6FF-504FDFD04340}" sibTransId="{7B0BDF18-3B8E-4E1E-BCD7-737A1F70AADB}"/>
    <dgm:cxn modelId="{67517798-AF3F-45DD-BC33-05F5374B6C8A}" type="presOf" srcId="{ECA949B0-44D9-4C7F-8B5D-9910A2D5E39D}" destId="{E67F4C16-F422-4499-B73A-7017EAD2B424}" srcOrd="1" destOrd="0" presId="urn:microsoft.com/office/officeart/2005/8/layout/hierarchy2"/>
    <dgm:cxn modelId="{7B12109C-BB6A-4E33-85FD-EB95C73D8001}" type="presOf" srcId="{ECA949B0-44D9-4C7F-8B5D-9910A2D5E39D}" destId="{AE383984-8C7A-4A0D-A1CA-690609882371}" srcOrd="0" destOrd="0" presId="urn:microsoft.com/office/officeart/2005/8/layout/hierarchy2"/>
    <dgm:cxn modelId="{F35A70A8-CB15-4E41-905B-1BCCA9A366FC}" type="presOf" srcId="{E3F29646-A1AC-4C34-9BFD-A671B9E617F1}" destId="{0920A621-8A1E-4092-912B-F0D719D241A1}" srcOrd="0" destOrd="0" presId="urn:microsoft.com/office/officeart/2005/8/layout/hierarchy2"/>
    <dgm:cxn modelId="{F5A3B7A9-8DF7-4942-BAF7-5D20C71A0CD0}" type="presOf" srcId="{9AE70E20-D17B-4371-AAB0-A3FBA8920EDF}" destId="{22E1E565-22F4-4728-844E-865F884CD7BB}" srcOrd="1" destOrd="0" presId="urn:microsoft.com/office/officeart/2005/8/layout/hierarchy2"/>
    <dgm:cxn modelId="{4A4A29BC-0A82-430F-A022-4748DAB5D2E8}" type="presOf" srcId="{C4ACAD48-F4FF-4737-A972-B9ACA380E96A}" destId="{B1CC69C0-0441-4479-B395-13E41ACE824D}" srcOrd="1" destOrd="0" presId="urn:microsoft.com/office/officeart/2005/8/layout/hierarchy2"/>
    <dgm:cxn modelId="{A1B8F6C9-4BA2-4C4B-9D57-6ABFFEF2A754}" type="presOf" srcId="{A6FFC4C6-8D7D-4524-A6FF-504FDFD04340}" destId="{7326291A-4272-4D58-9699-BED1DFF96B3D}" srcOrd="1" destOrd="0" presId="urn:microsoft.com/office/officeart/2005/8/layout/hierarchy2"/>
    <dgm:cxn modelId="{6F73F4D3-485A-4425-B963-154DB0B2B7B6}" srcId="{7396CDA9-0FC3-46F9-9C72-22BADFE6FC65}" destId="{E111DAE0-0852-4F57-A7B0-CB1BEE994842}" srcOrd="0" destOrd="0" parTransId="{56265A12-DEFD-4A18-85D1-6FE717FB0587}" sibTransId="{86596AB1-7F6A-496B-AAAA-EB3DD050E0BF}"/>
    <dgm:cxn modelId="{3211A8D6-F4F5-4898-9C4A-E79C8E6E1F85}" type="presOf" srcId="{E111DAE0-0852-4F57-A7B0-CB1BEE994842}" destId="{743C8C71-F55D-4237-AB91-212CCEE3F27D}" srcOrd="0" destOrd="0" presId="urn:microsoft.com/office/officeart/2005/8/layout/hierarchy2"/>
    <dgm:cxn modelId="{EBB799DD-9662-4409-93C3-ECD13935C261}" type="presOf" srcId="{509EFA1A-8FD3-4EE1-A595-AE445D59816A}" destId="{9FCCF2CC-BB6F-4197-AF2D-DBECB63BEAF5}" srcOrd="0" destOrd="0" presId="urn:microsoft.com/office/officeart/2005/8/layout/hierarchy2"/>
    <dgm:cxn modelId="{718AFAEE-02D0-44CB-98D6-DB95268B5591}" type="presOf" srcId="{F72047AF-B78B-4B0F-9F5B-A965EA76C067}" destId="{85A462E9-9B34-4F35-A631-69FCF2C67A3C}" srcOrd="0" destOrd="0" presId="urn:microsoft.com/office/officeart/2005/8/layout/hierarchy2"/>
    <dgm:cxn modelId="{4FCDD69B-F916-44DB-9240-A13E224325AF}" type="presParOf" srcId="{28E540F4-5427-4823-B277-A94D5D623CED}" destId="{0504E24D-5D01-47C4-8BE3-DE290B3E827D}" srcOrd="0" destOrd="0" presId="urn:microsoft.com/office/officeart/2005/8/layout/hierarchy2"/>
    <dgm:cxn modelId="{F0D2B9B6-D5FB-4FD2-BDED-F3043673F126}" type="presParOf" srcId="{0504E24D-5D01-47C4-8BE3-DE290B3E827D}" destId="{9B50FD1A-86FF-4A8A-B21E-5A09D5F0394A}" srcOrd="0" destOrd="0" presId="urn:microsoft.com/office/officeart/2005/8/layout/hierarchy2"/>
    <dgm:cxn modelId="{520AEC43-F681-424B-B764-6ACA70D952F4}" type="presParOf" srcId="{0504E24D-5D01-47C4-8BE3-DE290B3E827D}" destId="{C61F499B-95EF-42B6-9563-8606E2450E34}" srcOrd="1" destOrd="0" presId="urn:microsoft.com/office/officeart/2005/8/layout/hierarchy2"/>
    <dgm:cxn modelId="{D8BB206C-E9C9-4E22-B567-ACE480DF1814}" type="presParOf" srcId="{C61F499B-95EF-42B6-9563-8606E2450E34}" destId="{547BB844-4691-4E4B-99B5-5EC3E723BE33}" srcOrd="0" destOrd="0" presId="urn:microsoft.com/office/officeart/2005/8/layout/hierarchy2"/>
    <dgm:cxn modelId="{DD316A33-4005-43E7-A3B3-2B44CF3A5C62}" type="presParOf" srcId="{547BB844-4691-4E4B-99B5-5EC3E723BE33}" destId="{0A0DE548-C4EA-4697-85B2-8BA0720D96D3}" srcOrd="0" destOrd="0" presId="urn:microsoft.com/office/officeart/2005/8/layout/hierarchy2"/>
    <dgm:cxn modelId="{F10A1B5D-8B3F-4CA2-B73A-6BA4DF44D216}" type="presParOf" srcId="{C61F499B-95EF-42B6-9563-8606E2450E34}" destId="{9FEA3CFD-F818-4116-964E-7ED136FC95DE}" srcOrd="1" destOrd="0" presId="urn:microsoft.com/office/officeart/2005/8/layout/hierarchy2"/>
    <dgm:cxn modelId="{3E2A41D1-EEC1-4098-ABF3-6C69949D1E58}" type="presParOf" srcId="{9FEA3CFD-F818-4116-964E-7ED136FC95DE}" destId="{743C8C71-F55D-4237-AB91-212CCEE3F27D}" srcOrd="0" destOrd="0" presId="urn:microsoft.com/office/officeart/2005/8/layout/hierarchy2"/>
    <dgm:cxn modelId="{DEC1EAEC-4183-4DBF-9DDA-4A8370ACB16F}" type="presParOf" srcId="{9FEA3CFD-F818-4116-964E-7ED136FC95DE}" destId="{5F2DAAD1-7637-4BA7-9E83-246202377827}" srcOrd="1" destOrd="0" presId="urn:microsoft.com/office/officeart/2005/8/layout/hierarchy2"/>
    <dgm:cxn modelId="{34CA8556-063B-4A4F-964F-DF2DED690380}" type="presParOf" srcId="{5F2DAAD1-7637-4BA7-9E83-246202377827}" destId="{AA359670-3760-4629-98F3-10209D96584E}" srcOrd="0" destOrd="0" presId="urn:microsoft.com/office/officeart/2005/8/layout/hierarchy2"/>
    <dgm:cxn modelId="{55BB9CFB-0CB1-4112-9A8B-CFD7759790DC}" type="presParOf" srcId="{AA359670-3760-4629-98F3-10209D96584E}" destId="{B1CC69C0-0441-4479-B395-13E41ACE824D}" srcOrd="0" destOrd="0" presId="urn:microsoft.com/office/officeart/2005/8/layout/hierarchy2"/>
    <dgm:cxn modelId="{165900D4-773D-4A26-9695-468E1FE9404C}" type="presParOf" srcId="{5F2DAAD1-7637-4BA7-9E83-246202377827}" destId="{9FDE9B46-8A11-4C2C-B3C1-1D5C01D7CB3A}" srcOrd="1" destOrd="0" presId="urn:microsoft.com/office/officeart/2005/8/layout/hierarchy2"/>
    <dgm:cxn modelId="{08333E67-34D3-4EF9-ADBC-FB25CAE83153}" type="presParOf" srcId="{9FDE9B46-8A11-4C2C-B3C1-1D5C01D7CB3A}" destId="{0920A621-8A1E-4092-912B-F0D719D241A1}" srcOrd="0" destOrd="0" presId="urn:microsoft.com/office/officeart/2005/8/layout/hierarchy2"/>
    <dgm:cxn modelId="{2FD05C54-CBCC-499C-8C8E-99F054924795}" type="presParOf" srcId="{9FDE9B46-8A11-4C2C-B3C1-1D5C01D7CB3A}" destId="{FCBF4C2F-3C8A-4854-A434-0314F2FDC0FA}" srcOrd="1" destOrd="0" presId="urn:microsoft.com/office/officeart/2005/8/layout/hierarchy2"/>
    <dgm:cxn modelId="{01456543-064D-4626-B236-875D06E2A017}" type="presParOf" srcId="{FCBF4C2F-3C8A-4854-A434-0314F2FDC0FA}" destId="{B1C271C9-746C-4F40-8BCE-A4C19F1F0653}" srcOrd="0" destOrd="0" presId="urn:microsoft.com/office/officeart/2005/8/layout/hierarchy2"/>
    <dgm:cxn modelId="{0EDE7412-FCC9-46BB-80C6-C1E57FF1EDE3}" type="presParOf" srcId="{B1C271C9-746C-4F40-8BCE-A4C19F1F0653}" destId="{7326291A-4272-4D58-9699-BED1DFF96B3D}" srcOrd="0" destOrd="0" presId="urn:microsoft.com/office/officeart/2005/8/layout/hierarchy2"/>
    <dgm:cxn modelId="{CBDB4FB2-CEA7-49C9-A657-D0D357634767}" type="presParOf" srcId="{FCBF4C2F-3C8A-4854-A434-0314F2FDC0FA}" destId="{962B705A-659A-4A66-B58D-5958114E3EA8}" srcOrd="1" destOrd="0" presId="urn:microsoft.com/office/officeart/2005/8/layout/hierarchy2"/>
    <dgm:cxn modelId="{6EC46B5D-707B-4F86-9218-CD53A0A3BEFB}" type="presParOf" srcId="{962B705A-659A-4A66-B58D-5958114E3EA8}" destId="{AF54A90C-1CA4-4267-A33A-894C75EFBB9F}" srcOrd="0" destOrd="0" presId="urn:microsoft.com/office/officeart/2005/8/layout/hierarchy2"/>
    <dgm:cxn modelId="{50B413E4-9183-4D16-B385-3F790FD8B6A2}" type="presParOf" srcId="{962B705A-659A-4A66-B58D-5958114E3EA8}" destId="{903D652A-F686-452E-87BD-59B2F6CDB4F0}" srcOrd="1" destOrd="0" presId="urn:microsoft.com/office/officeart/2005/8/layout/hierarchy2"/>
    <dgm:cxn modelId="{D915310F-7DD8-4381-A534-3D867570512C}" type="presParOf" srcId="{5F2DAAD1-7637-4BA7-9E83-246202377827}" destId="{AE383984-8C7A-4A0D-A1CA-690609882371}" srcOrd="2" destOrd="0" presId="urn:microsoft.com/office/officeart/2005/8/layout/hierarchy2"/>
    <dgm:cxn modelId="{9E0E8B38-9F5B-466C-BD2A-D97FC6258017}" type="presParOf" srcId="{AE383984-8C7A-4A0D-A1CA-690609882371}" destId="{E67F4C16-F422-4499-B73A-7017EAD2B424}" srcOrd="0" destOrd="0" presId="urn:microsoft.com/office/officeart/2005/8/layout/hierarchy2"/>
    <dgm:cxn modelId="{FD8EE98D-C0E8-4C8C-983F-F5BAF2684689}" type="presParOf" srcId="{5F2DAAD1-7637-4BA7-9E83-246202377827}" destId="{6FFCD462-C67A-4DD8-A6DC-F40329CFC893}" srcOrd="3" destOrd="0" presId="urn:microsoft.com/office/officeart/2005/8/layout/hierarchy2"/>
    <dgm:cxn modelId="{4AF0B6D5-16C2-413F-BCE0-F4F1B37C31AD}" type="presParOf" srcId="{6FFCD462-C67A-4DD8-A6DC-F40329CFC893}" destId="{9FCCF2CC-BB6F-4197-AF2D-DBECB63BEAF5}" srcOrd="0" destOrd="0" presId="urn:microsoft.com/office/officeart/2005/8/layout/hierarchy2"/>
    <dgm:cxn modelId="{6D3E5E85-EE01-45BB-863A-C0B359D03CD6}" type="presParOf" srcId="{6FFCD462-C67A-4DD8-A6DC-F40329CFC893}" destId="{57A7FF16-AE65-462C-8655-43C95F2F54A1}" srcOrd="1" destOrd="0" presId="urn:microsoft.com/office/officeart/2005/8/layout/hierarchy2"/>
    <dgm:cxn modelId="{59FC2492-61A5-4354-B426-5B1F0CF1C5FC}" type="presParOf" srcId="{57A7FF16-AE65-462C-8655-43C95F2F54A1}" destId="{FA09B542-4BEF-4901-9EEE-7FCF0EA4FAA0}" srcOrd="0" destOrd="0" presId="urn:microsoft.com/office/officeart/2005/8/layout/hierarchy2"/>
    <dgm:cxn modelId="{61350FE4-5D6D-4828-B21E-306D17254A53}" type="presParOf" srcId="{FA09B542-4BEF-4901-9EEE-7FCF0EA4FAA0}" destId="{22E1E565-22F4-4728-844E-865F884CD7BB}" srcOrd="0" destOrd="0" presId="urn:microsoft.com/office/officeart/2005/8/layout/hierarchy2"/>
    <dgm:cxn modelId="{227736D1-42EB-42A0-BB8D-A1C4D5F758A4}" type="presParOf" srcId="{57A7FF16-AE65-462C-8655-43C95F2F54A1}" destId="{B9BFE1DC-DB07-4DC5-985C-B7DFCF47ACD3}" srcOrd="1" destOrd="0" presId="urn:microsoft.com/office/officeart/2005/8/layout/hierarchy2"/>
    <dgm:cxn modelId="{6733A52D-2389-4DC0-AAD2-922294B9EE82}" type="presParOf" srcId="{B9BFE1DC-DB07-4DC5-985C-B7DFCF47ACD3}" destId="{85A462E9-9B34-4F35-A631-69FCF2C67A3C}" srcOrd="0" destOrd="0" presId="urn:microsoft.com/office/officeart/2005/8/layout/hierarchy2"/>
    <dgm:cxn modelId="{690382E9-506C-4732-B9C8-11B609BA6BA0}" type="presParOf" srcId="{B9BFE1DC-DB07-4DC5-985C-B7DFCF47ACD3}" destId="{6FAB4BB4-19BD-4DE5-9A26-B75E930CE70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A5786A-6B00-4A59-839E-EE598A5C3489}"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s-EC"/>
        </a:p>
      </dgm:t>
    </dgm:pt>
    <dgm:pt modelId="{28800A1D-9E4F-49AE-BE19-FBAD736320E7}">
      <dgm:prSet phldrT="[Texto]" custT="1"/>
      <dgm:spPr/>
      <dgm:t>
        <a:bodyPr/>
        <a:lstStyle/>
        <a:p>
          <a:r>
            <a:rPr lang="es-EC" sz="2000"/>
            <a:t>Investigación de mercado</a:t>
          </a:r>
          <a:endParaRPr lang="es-EC" sz="2000" dirty="0"/>
        </a:p>
      </dgm:t>
    </dgm:pt>
    <dgm:pt modelId="{66DE226E-793F-4D6C-AA59-04C4FB8B41B3}" type="parTrans" cxnId="{9253B57A-EEDC-4DA2-994A-70EE4E9C8C87}">
      <dgm:prSet/>
      <dgm:spPr/>
      <dgm:t>
        <a:bodyPr/>
        <a:lstStyle/>
        <a:p>
          <a:endParaRPr lang="es-EC">
            <a:solidFill>
              <a:schemeClr val="tx1"/>
            </a:solidFill>
          </a:endParaRPr>
        </a:p>
      </dgm:t>
    </dgm:pt>
    <dgm:pt modelId="{252D6A64-7302-4330-8E8C-DB04158C9310}" type="sibTrans" cxnId="{9253B57A-EEDC-4DA2-994A-70EE4E9C8C87}">
      <dgm:prSet/>
      <dgm:spPr/>
      <dgm:t>
        <a:bodyPr/>
        <a:lstStyle/>
        <a:p>
          <a:endParaRPr lang="es-EC">
            <a:solidFill>
              <a:schemeClr val="tx1"/>
            </a:solidFill>
          </a:endParaRPr>
        </a:p>
      </dgm:t>
    </dgm:pt>
    <dgm:pt modelId="{A6019E12-3A7D-4BB3-A58C-C03D0ECDD6FA}">
      <dgm:prSet phldrT="[Texto]"/>
      <dgm:spPr/>
      <dgm:t>
        <a:bodyPr/>
        <a:lstStyle/>
        <a:p>
          <a:r>
            <a:rPr lang="es-EC" dirty="0"/>
            <a:t>Proceso que identifica, recopila, analiza, difunde y usa información, para la toma de decisiones y solución de problemas (Malhotra, 2016).</a:t>
          </a:r>
        </a:p>
      </dgm:t>
    </dgm:pt>
    <dgm:pt modelId="{451AB844-EFEE-4593-9687-E1C7ADBD964E}" type="parTrans" cxnId="{5C34C23C-4B7C-4E9A-8888-17760CF04E12}">
      <dgm:prSet/>
      <dgm:spPr/>
      <dgm:t>
        <a:bodyPr/>
        <a:lstStyle/>
        <a:p>
          <a:endParaRPr lang="es-EC">
            <a:solidFill>
              <a:schemeClr val="tx1"/>
            </a:solidFill>
          </a:endParaRPr>
        </a:p>
      </dgm:t>
    </dgm:pt>
    <dgm:pt modelId="{A7ADCC18-0586-4B01-BBF9-B938D0D94A51}" type="sibTrans" cxnId="{5C34C23C-4B7C-4E9A-8888-17760CF04E12}">
      <dgm:prSet/>
      <dgm:spPr/>
      <dgm:t>
        <a:bodyPr/>
        <a:lstStyle/>
        <a:p>
          <a:endParaRPr lang="es-EC">
            <a:solidFill>
              <a:schemeClr val="tx1"/>
            </a:solidFill>
          </a:endParaRPr>
        </a:p>
      </dgm:t>
    </dgm:pt>
    <dgm:pt modelId="{9217E419-DED6-4494-A473-D59756D6B358}">
      <dgm:prSet phldrT="[Texto]" custT="1"/>
      <dgm:spPr/>
      <dgm:t>
        <a:bodyPr/>
        <a:lstStyle/>
        <a:p>
          <a:r>
            <a:rPr lang="es-EC" sz="2000"/>
            <a:t>Pertinencia</a:t>
          </a:r>
          <a:endParaRPr lang="es-EC" sz="2000" dirty="0"/>
        </a:p>
      </dgm:t>
    </dgm:pt>
    <dgm:pt modelId="{8998FAA3-D113-4883-964D-56CB1689715B}" type="parTrans" cxnId="{7536DE58-B7D1-46BC-804E-AC03DA7C1269}">
      <dgm:prSet/>
      <dgm:spPr/>
      <dgm:t>
        <a:bodyPr/>
        <a:lstStyle/>
        <a:p>
          <a:endParaRPr lang="es-EC">
            <a:solidFill>
              <a:schemeClr val="tx1"/>
            </a:solidFill>
          </a:endParaRPr>
        </a:p>
      </dgm:t>
    </dgm:pt>
    <dgm:pt modelId="{2D75067D-1A82-41C2-8ABC-057420BF528B}" type="sibTrans" cxnId="{7536DE58-B7D1-46BC-804E-AC03DA7C1269}">
      <dgm:prSet/>
      <dgm:spPr/>
      <dgm:t>
        <a:bodyPr/>
        <a:lstStyle/>
        <a:p>
          <a:endParaRPr lang="es-EC">
            <a:solidFill>
              <a:schemeClr val="tx1"/>
            </a:solidFill>
          </a:endParaRPr>
        </a:p>
      </dgm:t>
    </dgm:pt>
    <dgm:pt modelId="{8557510B-035F-493D-A22B-B66F7D2982DE}">
      <dgm:prSet phldrT="[Texto]"/>
      <dgm:spPr/>
      <dgm:t>
        <a:bodyPr/>
        <a:lstStyle/>
        <a:p>
          <a:r>
            <a:rPr lang="es-EC"/>
            <a:t>Consiste en que la educación superior cumpla con las necesidades y expectativas de la sociedad, gobierno y al régimen de desarrollo científico, humanístico y tecnológico mundial (LOES, 2010). </a:t>
          </a:r>
          <a:endParaRPr lang="es-EC" dirty="0"/>
        </a:p>
      </dgm:t>
    </dgm:pt>
    <dgm:pt modelId="{732FEF6E-543A-4753-B17C-B96B459073E8}" type="parTrans" cxnId="{20699DC8-A19F-47C5-8DA0-DDBB2AA638B9}">
      <dgm:prSet/>
      <dgm:spPr/>
      <dgm:t>
        <a:bodyPr/>
        <a:lstStyle/>
        <a:p>
          <a:endParaRPr lang="es-EC">
            <a:solidFill>
              <a:schemeClr val="tx1"/>
            </a:solidFill>
          </a:endParaRPr>
        </a:p>
      </dgm:t>
    </dgm:pt>
    <dgm:pt modelId="{03343C72-5569-4F8A-B6D9-6A84765E0F9B}" type="sibTrans" cxnId="{20699DC8-A19F-47C5-8DA0-DDBB2AA638B9}">
      <dgm:prSet/>
      <dgm:spPr/>
      <dgm:t>
        <a:bodyPr/>
        <a:lstStyle/>
        <a:p>
          <a:endParaRPr lang="es-EC">
            <a:solidFill>
              <a:schemeClr val="tx1"/>
            </a:solidFill>
          </a:endParaRPr>
        </a:p>
      </dgm:t>
    </dgm:pt>
    <dgm:pt modelId="{6C5E0733-96A8-4EF6-8051-4E26867037DD}" type="pres">
      <dgm:prSet presAssocID="{4BA5786A-6B00-4A59-839E-EE598A5C3489}" presName="Name0" presStyleCnt="0">
        <dgm:presLayoutVars>
          <dgm:dir/>
          <dgm:animLvl val="lvl"/>
          <dgm:resizeHandles val="exact"/>
        </dgm:presLayoutVars>
      </dgm:prSet>
      <dgm:spPr/>
    </dgm:pt>
    <dgm:pt modelId="{A13DDDEE-A242-4D7C-B415-6C307DFE02A9}" type="pres">
      <dgm:prSet presAssocID="{28800A1D-9E4F-49AE-BE19-FBAD736320E7}" presName="linNode" presStyleCnt="0"/>
      <dgm:spPr/>
    </dgm:pt>
    <dgm:pt modelId="{E1714E8A-9FC5-4A2F-9D16-3510202CF3A1}" type="pres">
      <dgm:prSet presAssocID="{28800A1D-9E4F-49AE-BE19-FBAD736320E7}" presName="parentText" presStyleLbl="node1" presStyleIdx="0" presStyleCnt="2">
        <dgm:presLayoutVars>
          <dgm:chMax val="1"/>
          <dgm:bulletEnabled val="1"/>
        </dgm:presLayoutVars>
      </dgm:prSet>
      <dgm:spPr/>
    </dgm:pt>
    <dgm:pt modelId="{E0ACF5B5-6CF6-4999-B895-DDF27D74F8D3}" type="pres">
      <dgm:prSet presAssocID="{28800A1D-9E4F-49AE-BE19-FBAD736320E7}" presName="descendantText" presStyleLbl="alignAccFollowNode1" presStyleIdx="0" presStyleCnt="2">
        <dgm:presLayoutVars>
          <dgm:bulletEnabled val="1"/>
        </dgm:presLayoutVars>
      </dgm:prSet>
      <dgm:spPr/>
    </dgm:pt>
    <dgm:pt modelId="{44CE88C7-8372-4299-AEBB-FE14BB982337}" type="pres">
      <dgm:prSet presAssocID="{252D6A64-7302-4330-8E8C-DB04158C9310}" presName="sp" presStyleCnt="0"/>
      <dgm:spPr/>
    </dgm:pt>
    <dgm:pt modelId="{725D26BA-540D-4849-99DF-A422F47DA5BF}" type="pres">
      <dgm:prSet presAssocID="{9217E419-DED6-4494-A473-D59756D6B358}" presName="linNode" presStyleCnt="0"/>
      <dgm:spPr/>
    </dgm:pt>
    <dgm:pt modelId="{F69DBB2E-E437-447F-997D-7008355CFDD6}" type="pres">
      <dgm:prSet presAssocID="{9217E419-DED6-4494-A473-D59756D6B358}" presName="parentText" presStyleLbl="node1" presStyleIdx="1" presStyleCnt="2">
        <dgm:presLayoutVars>
          <dgm:chMax val="1"/>
          <dgm:bulletEnabled val="1"/>
        </dgm:presLayoutVars>
      </dgm:prSet>
      <dgm:spPr/>
    </dgm:pt>
    <dgm:pt modelId="{2A23C838-36B9-4065-B3B8-33124C16074E}" type="pres">
      <dgm:prSet presAssocID="{9217E419-DED6-4494-A473-D59756D6B358}" presName="descendantText" presStyleLbl="alignAccFollowNode1" presStyleIdx="1" presStyleCnt="2">
        <dgm:presLayoutVars>
          <dgm:bulletEnabled val="1"/>
        </dgm:presLayoutVars>
      </dgm:prSet>
      <dgm:spPr/>
    </dgm:pt>
  </dgm:ptLst>
  <dgm:cxnLst>
    <dgm:cxn modelId="{2A3C7508-A99D-4B3D-ACD9-6ECC691F60EA}" type="presOf" srcId="{A6019E12-3A7D-4BB3-A58C-C03D0ECDD6FA}" destId="{E0ACF5B5-6CF6-4999-B895-DDF27D74F8D3}" srcOrd="0" destOrd="0" presId="urn:microsoft.com/office/officeart/2005/8/layout/vList5"/>
    <dgm:cxn modelId="{F8449711-06A5-4565-AE8A-A8E2C49684AD}" type="presOf" srcId="{28800A1D-9E4F-49AE-BE19-FBAD736320E7}" destId="{E1714E8A-9FC5-4A2F-9D16-3510202CF3A1}" srcOrd="0" destOrd="0" presId="urn:microsoft.com/office/officeart/2005/8/layout/vList5"/>
    <dgm:cxn modelId="{5C34C23C-4B7C-4E9A-8888-17760CF04E12}" srcId="{28800A1D-9E4F-49AE-BE19-FBAD736320E7}" destId="{A6019E12-3A7D-4BB3-A58C-C03D0ECDD6FA}" srcOrd="0" destOrd="0" parTransId="{451AB844-EFEE-4593-9687-E1C7ADBD964E}" sibTransId="{A7ADCC18-0586-4B01-BBF9-B938D0D94A51}"/>
    <dgm:cxn modelId="{49D3C369-034F-4DBF-9836-EDEFE39733C6}" type="presOf" srcId="{4BA5786A-6B00-4A59-839E-EE598A5C3489}" destId="{6C5E0733-96A8-4EF6-8051-4E26867037DD}" srcOrd="0" destOrd="0" presId="urn:microsoft.com/office/officeart/2005/8/layout/vList5"/>
    <dgm:cxn modelId="{7536DE58-B7D1-46BC-804E-AC03DA7C1269}" srcId="{4BA5786A-6B00-4A59-839E-EE598A5C3489}" destId="{9217E419-DED6-4494-A473-D59756D6B358}" srcOrd="1" destOrd="0" parTransId="{8998FAA3-D113-4883-964D-56CB1689715B}" sibTransId="{2D75067D-1A82-41C2-8ABC-057420BF528B}"/>
    <dgm:cxn modelId="{9253B57A-EEDC-4DA2-994A-70EE4E9C8C87}" srcId="{4BA5786A-6B00-4A59-839E-EE598A5C3489}" destId="{28800A1D-9E4F-49AE-BE19-FBAD736320E7}" srcOrd="0" destOrd="0" parTransId="{66DE226E-793F-4D6C-AA59-04C4FB8B41B3}" sibTransId="{252D6A64-7302-4330-8E8C-DB04158C9310}"/>
    <dgm:cxn modelId="{15F7E896-B4C3-43EE-9FE0-5FC831E324F8}" type="presOf" srcId="{8557510B-035F-493D-A22B-B66F7D2982DE}" destId="{2A23C838-36B9-4065-B3B8-33124C16074E}" srcOrd="0" destOrd="0" presId="urn:microsoft.com/office/officeart/2005/8/layout/vList5"/>
    <dgm:cxn modelId="{0621A5C6-E980-409F-B2EC-0C06DD24B5A0}" type="presOf" srcId="{9217E419-DED6-4494-A473-D59756D6B358}" destId="{F69DBB2E-E437-447F-997D-7008355CFDD6}" srcOrd="0" destOrd="0" presId="urn:microsoft.com/office/officeart/2005/8/layout/vList5"/>
    <dgm:cxn modelId="{20699DC8-A19F-47C5-8DA0-DDBB2AA638B9}" srcId="{9217E419-DED6-4494-A473-D59756D6B358}" destId="{8557510B-035F-493D-A22B-B66F7D2982DE}" srcOrd="0" destOrd="0" parTransId="{732FEF6E-543A-4753-B17C-B96B459073E8}" sibTransId="{03343C72-5569-4F8A-B6D9-6A84765E0F9B}"/>
    <dgm:cxn modelId="{CA306A97-D8DB-418C-99A7-4F30BA4AFB4D}" type="presParOf" srcId="{6C5E0733-96A8-4EF6-8051-4E26867037DD}" destId="{A13DDDEE-A242-4D7C-B415-6C307DFE02A9}" srcOrd="0" destOrd="0" presId="urn:microsoft.com/office/officeart/2005/8/layout/vList5"/>
    <dgm:cxn modelId="{1ADD4C88-CCD6-44F7-9AB4-3FC0ECC5F727}" type="presParOf" srcId="{A13DDDEE-A242-4D7C-B415-6C307DFE02A9}" destId="{E1714E8A-9FC5-4A2F-9D16-3510202CF3A1}" srcOrd="0" destOrd="0" presId="urn:microsoft.com/office/officeart/2005/8/layout/vList5"/>
    <dgm:cxn modelId="{F5BA808D-32EC-4627-A4A2-D0885F5CF068}" type="presParOf" srcId="{A13DDDEE-A242-4D7C-B415-6C307DFE02A9}" destId="{E0ACF5B5-6CF6-4999-B895-DDF27D74F8D3}" srcOrd="1" destOrd="0" presId="urn:microsoft.com/office/officeart/2005/8/layout/vList5"/>
    <dgm:cxn modelId="{2AE11ED4-4587-48C7-BA4E-F508972D1246}" type="presParOf" srcId="{6C5E0733-96A8-4EF6-8051-4E26867037DD}" destId="{44CE88C7-8372-4299-AEBB-FE14BB982337}" srcOrd="1" destOrd="0" presId="urn:microsoft.com/office/officeart/2005/8/layout/vList5"/>
    <dgm:cxn modelId="{91827912-7502-429C-A450-D54DD91C5F01}" type="presParOf" srcId="{6C5E0733-96A8-4EF6-8051-4E26867037DD}" destId="{725D26BA-540D-4849-99DF-A422F47DA5BF}" srcOrd="2" destOrd="0" presId="urn:microsoft.com/office/officeart/2005/8/layout/vList5"/>
    <dgm:cxn modelId="{E8B0ACCD-5070-4165-B456-E4A636810C14}" type="presParOf" srcId="{725D26BA-540D-4849-99DF-A422F47DA5BF}" destId="{F69DBB2E-E437-447F-997D-7008355CFDD6}" srcOrd="0" destOrd="0" presId="urn:microsoft.com/office/officeart/2005/8/layout/vList5"/>
    <dgm:cxn modelId="{779E54F4-12DF-4009-9014-75CAF09599F0}" type="presParOf" srcId="{725D26BA-540D-4849-99DF-A422F47DA5BF}" destId="{2A23C838-36B9-4065-B3B8-33124C16074E}"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4E95DB-5DD8-4B25-B90F-FF8D9B93F42E}"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s-EC"/>
        </a:p>
      </dgm:t>
    </dgm:pt>
    <dgm:pt modelId="{1D9B974F-080C-422C-9F3A-87540E640775}">
      <dgm:prSet phldrT="[Texto]"/>
      <dgm:spPr/>
      <dgm:t>
        <a:bodyPr/>
        <a:lstStyle/>
        <a:p>
          <a:r>
            <a:rPr lang="es-EC" b="1">
              <a:solidFill>
                <a:schemeClr val="tx1"/>
              </a:solidFill>
            </a:rPr>
            <a:t>Análisis de la demanda y oferta de profesionales del área de Administración de empresas niveles de grado y postgrado en las provincias de Pichincha, Imbabura, Cotopaxi y Santo Domingo de los Tsáchilas (ESPE).</a:t>
          </a:r>
          <a:endParaRPr lang="es-EC" b="1" dirty="0">
            <a:solidFill>
              <a:schemeClr val="tx1"/>
            </a:solidFill>
          </a:endParaRPr>
        </a:p>
      </dgm:t>
    </dgm:pt>
    <dgm:pt modelId="{34C30FDA-6110-4609-A2EC-3E1F794282C2}" type="parTrans" cxnId="{ADAA480A-5FC0-4FE4-8FC2-68A6BB53898C}">
      <dgm:prSet/>
      <dgm:spPr/>
      <dgm:t>
        <a:bodyPr/>
        <a:lstStyle/>
        <a:p>
          <a:endParaRPr lang="es-EC" b="0">
            <a:solidFill>
              <a:schemeClr val="tx1"/>
            </a:solidFill>
          </a:endParaRPr>
        </a:p>
      </dgm:t>
    </dgm:pt>
    <dgm:pt modelId="{C96A2D0F-973A-40BA-92F0-5A16F910CB86}" type="sibTrans" cxnId="{ADAA480A-5FC0-4FE4-8FC2-68A6BB53898C}">
      <dgm:prSet/>
      <dgm:spPr/>
      <dgm:t>
        <a:bodyPr/>
        <a:lstStyle/>
        <a:p>
          <a:endParaRPr lang="es-EC" b="0">
            <a:solidFill>
              <a:schemeClr val="tx1"/>
            </a:solidFill>
          </a:endParaRPr>
        </a:p>
      </dgm:t>
    </dgm:pt>
    <dgm:pt modelId="{8DEE3B7B-7F9C-4A5C-8643-73154DDD0446}">
      <dgm:prSet phldrT="[Texto]"/>
      <dgm:spPr/>
      <dgm:t>
        <a:bodyPr/>
        <a:lstStyle/>
        <a:p>
          <a:r>
            <a:rPr lang="es-ES" b="0">
              <a:solidFill>
                <a:schemeClr val="tx1"/>
              </a:solidFill>
            </a:rPr>
            <a:t>Estudio de Factibilidad para la creación de una maestría en la carrera de Administración de Empresas (Universidad Católica Santiago de Guayaquil).</a:t>
          </a:r>
          <a:endParaRPr lang="es-EC" b="0" dirty="0">
            <a:solidFill>
              <a:schemeClr val="tx1"/>
            </a:solidFill>
          </a:endParaRPr>
        </a:p>
      </dgm:t>
    </dgm:pt>
    <dgm:pt modelId="{9AC9B09D-441B-4619-96A0-8DA3F5DCE729}" type="parTrans" cxnId="{1685B0B4-8111-4424-BE56-D02615EE8366}">
      <dgm:prSet/>
      <dgm:spPr/>
      <dgm:t>
        <a:bodyPr/>
        <a:lstStyle/>
        <a:p>
          <a:endParaRPr lang="es-EC" b="0">
            <a:solidFill>
              <a:schemeClr val="tx1"/>
            </a:solidFill>
          </a:endParaRPr>
        </a:p>
      </dgm:t>
    </dgm:pt>
    <dgm:pt modelId="{2A83E200-49C6-446C-8047-8CA6FEFE9DFD}" type="sibTrans" cxnId="{1685B0B4-8111-4424-BE56-D02615EE8366}">
      <dgm:prSet/>
      <dgm:spPr/>
      <dgm:t>
        <a:bodyPr/>
        <a:lstStyle/>
        <a:p>
          <a:endParaRPr lang="es-EC" b="0">
            <a:solidFill>
              <a:schemeClr val="tx1"/>
            </a:solidFill>
          </a:endParaRPr>
        </a:p>
      </dgm:t>
    </dgm:pt>
    <dgm:pt modelId="{FAB037E5-F53A-48E9-8886-8067E236605B}">
      <dgm:prSet phldrT="[Texto]"/>
      <dgm:spPr/>
      <dgm:t>
        <a:bodyPr/>
        <a:lstStyle/>
        <a:p>
          <a:r>
            <a:rPr lang="es-EC" b="0" dirty="0">
              <a:solidFill>
                <a:schemeClr val="tx1"/>
              </a:solidFill>
            </a:rPr>
            <a:t>Análisis de factibilidad y pertinencia del programa de maestría en Administración de empresas con mención en innovación mediante el modelo AHP difuso (ESPE).</a:t>
          </a:r>
        </a:p>
      </dgm:t>
    </dgm:pt>
    <dgm:pt modelId="{EA2C7905-9707-4880-9099-1E61FAFDC620}" type="parTrans" cxnId="{1599B119-218D-4F34-8858-CCA955EFADDF}">
      <dgm:prSet/>
      <dgm:spPr/>
      <dgm:t>
        <a:bodyPr/>
        <a:lstStyle/>
        <a:p>
          <a:endParaRPr lang="es-EC" b="0">
            <a:solidFill>
              <a:schemeClr val="tx1"/>
            </a:solidFill>
          </a:endParaRPr>
        </a:p>
      </dgm:t>
    </dgm:pt>
    <dgm:pt modelId="{BE76798A-DF59-497D-9ABC-2C3DC23E33A7}" type="sibTrans" cxnId="{1599B119-218D-4F34-8858-CCA955EFADDF}">
      <dgm:prSet/>
      <dgm:spPr/>
      <dgm:t>
        <a:bodyPr/>
        <a:lstStyle/>
        <a:p>
          <a:endParaRPr lang="es-EC" b="0">
            <a:solidFill>
              <a:schemeClr val="tx1"/>
            </a:solidFill>
          </a:endParaRPr>
        </a:p>
      </dgm:t>
    </dgm:pt>
    <dgm:pt modelId="{D170A31B-880F-47C5-9C0D-51401DE5F5F3}">
      <dgm:prSet/>
      <dgm:spPr/>
      <dgm:t>
        <a:bodyPr/>
        <a:lstStyle/>
        <a:p>
          <a:r>
            <a:rPr lang="es-EC" b="0">
              <a:solidFill>
                <a:schemeClr val="tx1"/>
              </a:solidFill>
            </a:rPr>
            <a:t>Apertura de posgrado mediante el estudio de factibilidad y viabilidad en UPFIM (</a:t>
          </a:r>
          <a:r>
            <a:rPr lang="es-EC" b="0" i="0">
              <a:solidFill>
                <a:schemeClr val="tx1"/>
              </a:solidFill>
            </a:rPr>
            <a:t>Universidad Politécnica de Francisco I. Madero)</a:t>
          </a:r>
          <a:r>
            <a:rPr lang="es-EC" b="0">
              <a:solidFill>
                <a:schemeClr val="tx1"/>
              </a:solidFill>
            </a:rPr>
            <a:t>.</a:t>
          </a:r>
          <a:endParaRPr lang="es-EC" b="0" dirty="0">
            <a:solidFill>
              <a:schemeClr val="tx1"/>
            </a:solidFill>
          </a:endParaRPr>
        </a:p>
      </dgm:t>
    </dgm:pt>
    <dgm:pt modelId="{7F6354FE-B875-4D2E-8284-9BB3ABD021C3}" type="parTrans" cxnId="{791FC32C-49E7-4798-AA4D-7B89FC3FFFFC}">
      <dgm:prSet/>
      <dgm:spPr/>
      <dgm:t>
        <a:bodyPr/>
        <a:lstStyle/>
        <a:p>
          <a:endParaRPr lang="es-EC" b="0">
            <a:solidFill>
              <a:schemeClr val="tx1"/>
            </a:solidFill>
          </a:endParaRPr>
        </a:p>
      </dgm:t>
    </dgm:pt>
    <dgm:pt modelId="{B9C3BA8F-A90B-4B4A-9E16-C87AE153123D}" type="sibTrans" cxnId="{791FC32C-49E7-4798-AA4D-7B89FC3FFFFC}">
      <dgm:prSet/>
      <dgm:spPr/>
      <dgm:t>
        <a:bodyPr/>
        <a:lstStyle/>
        <a:p>
          <a:endParaRPr lang="es-EC" b="0">
            <a:solidFill>
              <a:schemeClr val="tx1"/>
            </a:solidFill>
          </a:endParaRPr>
        </a:p>
      </dgm:t>
    </dgm:pt>
    <dgm:pt modelId="{3E594A94-5754-4C58-9771-FDD5F88ADB15}">
      <dgm:prSet/>
      <dgm:spPr/>
      <dgm:t>
        <a:bodyPr/>
        <a:lstStyle/>
        <a:p>
          <a:r>
            <a:rPr lang="es-EC" b="0">
              <a:solidFill>
                <a:schemeClr val="tx1"/>
              </a:solidFill>
            </a:rPr>
            <a:t>Estudio de viabilidad para la creación de un programa de maestrías en la facultad de ciencias económicas y administrativas de la Universidad del Quindío.</a:t>
          </a:r>
          <a:endParaRPr lang="es-EC" b="0" dirty="0">
            <a:solidFill>
              <a:schemeClr val="tx1"/>
            </a:solidFill>
          </a:endParaRPr>
        </a:p>
      </dgm:t>
    </dgm:pt>
    <dgm:pt modelId="{99863B29-970C-4A4A-B14D-433425248FCB}" type="parTrans" cxnId="{1FA5E52B-C287-463F-9711-7DC449D177D4}">
      <dgm:prSet/>
      <dgm:spPr/>
      <dgm:t>
        <a:bodyPr/>
        <a:lstStyle/>
        <a:p>
          <a:endParaRPr lang="es-EC" b="0">
            <a:solidFill>
              <a:schemeClr val="tx1"/>
            </a:solidFill>
          </a:endParaRPr>
        </a:p>
      </dgm:t>
    </dgm:pt>
    <dgm:pt modelId="{64F133C6-CC25-4806-AAA2-47B808CF542C}" type="sibTrans" cxnId="{1FA5E52B-C287-463F-9711-7DC449D177D4}">
      <dgm:prSet/>
      <dgm:spPr/>
      <dgm:t>
        <a:bodyPr/>
        <a:lstStyle/>
        <a:p>
          <a:endParaRPr lang="es-EC" b="0">
            <a:solidFill>
              <a:schemeClr val="tx1"/>
            </a:solidFill>
          </a:endParaRPr>
        </a:p>
      </dgm:t>
    </dgm:pt>
    <dgm:pt modelId="{8E41CE4F-9E5D-411B-B861-A17349911719}">
      <dgm:prSet/>
      <dgm:spPr/>
      <dgm:t>
        <a:bodyPr/>
        <a:lstStyle/>
        <a:p>
          <a:r>
            <a:rPr lang="es-EC" b="0">
              <a:solidFill>
                <a:schemeClr val="tx1"/>
              </a:solidFill>
            </a:rPr>
            <a:t>Estudio de factibilidad y pertinencia para la creación de la maestría en Desarrollo Humano (Universidad Distrital Francisco José de Caldas).</a:t>
          </a:r>
          <a:endParaRPr lang="es-EC" b="0" dirty="0">
            <a:solidFill>
              <a:schemeClr val="tx1"/>
            </a:solidFill>
          </a:endParaRPr>
        </a:p>
      </dgm:t>
    </dgm:pt>
    <dgm:pt modelId="{37BC35A6-07A6-4EE4-B4D4-3EF92D7E6984}" type="parTrans" cxnId="{0BDC5EB9-5065-48BE-9921-FE53F3E96C64}">
      <dgm:prSet/>
      <dgm:spPr/>
      <dgm:t>
        <a:bodyPr/>
        <a:lstStyle/>
        <a:p>
          <a:endParaRPr lang="es-EC" b="0">
            <a:solidFill>
              <a:schemeClr val="tx1"/>
            </a:solidFill>
          </a:endParaRPr>
        </a:p>
      </dgm:t>
    </dgm:pt>
    <dgm:pt modelId="{1BFA434E-FA69-43AB-A8B5-8C74A70A048F}" type="sibTrans" cxnId="{0BDC5EB9-5065-48BE-9921-FE53F3E96C64}">
      <dgm:prSet/>
      <dgm:spPr/>
      <dgm:t>
        <a:bodyPr/>
        <a:lstStyle/>
        <a:p>
          <a:endParaRPr lang="es-EC" b="0">
            <a:solidFill>
              <a:schemeClr val="tx1"/>
            </a:solidFill>
          </a:endParaRPr>
        </a:p>
      </dgm:t>
    </dgm:pt>
    <dgm:pt modelId="{0B346A64-F417-4659-A735-EF0CE0689E5E}" type="pres">
      <dgm:prSet presAssocID="{424E95DB-5DD8-4B25-B90F-FF8D9B93F42E}" presName="Name0" presStyleCnt="0">
        <dgm:presLayoutVars>
          <dgm:chMax val="7"/>
          <dgm:chPref val="7"/>
          <dgm:dir/>
        </dgm:presLayoutVars>
      </dgm:prSet>
      <dgm:spPr/>
    </dgm:pt>
    <dgm:pt modelId="{76D03FF8-6CF4-477D-BA68-B6D8C7A06DD5}" type="pres">
      <dgm:prSet presAssocID="{424E95DB-5DD8-4B25-B90F-FF8D9B93F42E}" presName="Name1" presStyleCnt="0"/>
      <dgm:spPr/>
    </dgm:pt>
    <dgm:pt modelId="{51EB13E8-0457-4DFE-80AA-CADCFC52D6F9}" type="pres">
      <dgm:prSet presAssocID="{424E95DB-5DD8-4B25-B90F-FF8D9B93F42E}" presName="cycle" presStyleCnt="0"/>
      <dgm:spPr/>
    </dgm:pt>
    <dgm:pt modelId="{B757CC7C-839A-4727-A0C4-042EA040A51D}" type="pres">
      <dgm:prSet presAssocID="{424E95DB-5DD8-4B25-B90F-FF8D9B93F42E}" presName="srcNode" presStyleLbl="node1" presStyleIdx="0" presStyleCnt="6"/>
      <dgm:spPr/>
    </dgm:pt>
    <dgm:pt modelId="{DE3C201C-C83C-4448-815D-94382036FB27}" type="pres">
      <dgm:prSet presAssocID="{424E95DB-5DD8-4B25-B90F-FF8D9B93F42E}" presName="conn" presStyleLbl="parChTrans1D2" presStyleIdx="0" presStyleCnt="1"/>
      <dgm:spPr/>
    </dgm:pt>
    <dgm:pt modelId="{C3EB4CDA-2415-4BAD-B822-F62EF297CB8E}" type="pres">
      <dgm:prSet presAssocID="{424E95DB-5DD8-4B25-B90F-FF8D9B93F42E}" presName="extraNode" presStyleLbl="node1" presStyleIdx="0" presStyleCnt="6"/>
      <dgm:spPr/>
    </dgm:pt>
    <dgm:pt modelId="{912D0CC0-9EF7-4878-8069-397C6AF96DB1}" type="pres">
      <dgm:prSet presAssocID="{424E95DB-5DD8-4B25-B90F-FF8D9B93F42E}" presName="dstNode" presStyleLbl="node1" presStyleIdx="0" presStyleCnt="6"/>
      <dgm:spPr/>
    </dgm:pt>
    <dgm:pt modelId="{DAAAECCA-02D0-4D25-8405-6FF1E6719D18}" type="pres">
      <dgm:prSet presAssocID="{1D9B974F-080C-422C-9F3A-87540E640775}" presName="text_1" presStyleLbl="node1" presStyleIdx="0" presStyleCnt="6">
        <dgm:presLayoutVars>
          <dgm:bulletEnabled val="1"/>
        </dgm:presLayoutVars>
      </dgm:prSet>
      <dgm:spPr/>
    </dgm:pt>
    <dgm:pt modelId="{825993FB-D13E-45AF-B3EB-CE2B6258F0B0}" type="pres">
      <dgm:prSet presAssocID="{1D9B974F-080C-422C-9F3A-87540E640775}" presName="accent_1" presStyleCnt="0"/>
      <dgm:spPr/>
    </dgm:pt>
    <dgm:pt modelId="{F66B8700-E4F1-4306-AD94-26A9CF52FC5E}" type="pres">
      <dgm:prSet presAssocID="{1D9B974F-080C-422C-9F3A-87540E640775}" presName="accentRepeatNode" presStyleLbl="solidFgAcc1" presStyleIdx="0" presStyleCnt="6"/>
      <dgm:spPr>
        <a:blipFill rotWithShape="0">
          <a:blip xmlns:r="http://schemas.openxmlformats.org/officeDocument/2006/relationships" r:embed="rId1"/>
          <a:srcRect/>
          <a:stretch>
            <a:fillRect/>
          </a:stretch>
        </a:blipFill>
      </dgm:spPr>
    </dgm:pt>
    <dgm:pt modelId="{E25BA0CE-3E97-4C0D-AF97-D9EA6AC1E56E}" type="pres">
      <dgm:prSet presAssocID="{8DEE3B7B-7F9C-4A5C-8643-73154DDD0446}" presName="text_2" presStyleLbl="node1" presStyleIdx="1" presStyleCnt="6">
        <dgm:presLayoutVars>
          <dgm:bulletEnabled val="1"/>
        </dgm:presLayoutVars>
      </dgm:prSet>
      <dgm:spPr/>
    </dgm:pt>
    <dgm:pt modelId="{670F9E80-3B5D-4777-9805-A41FB875529C}" type="pres">
      <dgm:prSet presAssocID="{8DEE3B7B-7F9C-4A5C-8643-73154DDD0446}" presName="accent_2" presStyleCnt="0"/>
      <dgm:spPr/>
    </dgm:pt>
    <dgm:pt modelId="{BBE394EA-FF1E-445D-AB05-7AF0B7ECBECB}" type="pres">
      <dgm:prSet presAssocID="{8DEE3B7B-7F9C-4A5C-8643-73154DDD0446}" presName="accentRepeatNode" presStyleLbl="solidFgAcc1" presStyleIdx="1" presStyleCnt="6"/>
      <dgm:spPr>
        <a:blipFill rotWithShape="0">
          <a:blip xmlns:r="http://schemas.openxmlformats.org/officeDocument/2006/relationships" r:embed="rId2"/>
          <a:srcRect/>
          <a:stretch>
            <a:fillRect l="-28000" r="-28000"/>
          </a:stretch>
        </a:blipFill>
      </dgm:spPr>
    </dgm:pt>
    <dgm:pt modelId="{06F67950-C225-42F7-B1EB-3289DA398C67}" type="pres">
      <dgm:prSet presAssocID="{FAB037E5-F53A-48E9-8886-8067E236605B}" presName="text_3" presStyleLbl="node1" presStyleIdx="2" presStyleCnt="6">
        <dgm:presLayoutVars>
          <dgm:bulletEnabled val="1"/>
        </dgm:presLayoutVars>
      </dgm:prSet>
      <dgm:spPr/>
    </dgm:pt>
    <dgm:pt modelId="{E0C80C0F-D3C0-4FFB-ADAC-D6B233A12734}" type="pres">
      <dgm:prSet presAssocID="{FAB037E5-F53A-48E9-8886-8067E236605B}" presName="accent_3" presStyleCnt="0"/>
      <dgm:spPr/>
    </dgm:pt>
    <dgm:pt modelId="{83DA9FF2-1568-4273-BAAC-246FACD7FC8C}" type="pres">
      <dgm:prSet presAssocID="{FAB037E5-F53A-48E9-8886-8067E236605B}" presName="accentRepeatNode" presStyleLbl="solidFgAcc1" presStyleIdx="2" presStyleCnt="6"/>
      <dgm:spPr>
        <a:blipFill rotWithShape="0">
          <a:blip xmlns:r="http://schemas.openxmlformats.org/officeDocument/2006/relationships" r:embed="rId1"/>
          <a:srcRect/>
          <a:stretch>
            <a:fillRect/>
          </a:stretch>
        </a:blipFill>
      </dgm:spPr>
    </dgm:pt>
    <dgm:pt modelId="{C37D1999-5B3A-42F6-91BD-E11B5D4CB93D}" type="pres">
      <dgm:prSet presAssocID="{3E594A94-5754-4C58-9771-FDD5F88ADB15}" presName="text_4" presStyleLbl="node1" presStyleIdx="3" presStyleCnt="6">
        <dgm:presLayoutVars>
          <dgm:bulletEnabled val="1"/>
        </dgm:presLayoutVars>
      </dgm:prSet>
      <dgm:spPr/>
    </dgm:pt>
    <dgm:pt modelId="{55106A20-172B-49B4-BBAA-DDCDB1677BEE}" type="pres">
      <dgm:prSet presAssocID="{3E594A94-5754-4C58-9771-FDD5F88ADB15}" presName="accent_4" presStyleCnt="0"/>
      <dgm:spPr/>
    </dgm:pt>
    <dgm:pt modelId="{1DB7A312-5CDC-40DB-B0CD-FD8C60EBBA61}" type="pres">
      <dgm:prSet presAssocID="{3E594A94-5754-4C58-9771-FDD5F88ADB15}" presName="accentRepeatNode" presStyleLbl="solidFgAcc1" presStyleIdx="3" presStyleCnt="6"/>
      <dgm:spPr>
        <a:blipFill rotWithShape="0">
          <a:blip xmlns:r="http://schemas.openxmlformats.org/officeDocument/2006/relationships" r:embed="rId3"/>
          <a:srcRect/>
          <a:stretch>
            <a:fillRect l="-25000" r="-25000"/>
          </a:stretch>
        </a:blipFill>
      </dgm:spPr>
    </dgm:pt>
    <dgm:pt modelId="{8598A699-BE53-4A2D-AF4B-7DEC057B50B6}" type="pres">
      <dgm:prSet presAssocID="{D170A31B-880F-47C5-9C0D-51401DE5F5F3}" presName="text_5" presStyleLbl="node1" presStyleIdx="4" presStyleCnt="6">
        <dgm:presLayoutVars>
          <dgm:bulletEnabled val="1"/>
        </dgm:presLayoutVars>
      </dgm:prSet>
      <dgm:spPr/>
    </dgm:pt>
    <dgm:pt modelId="{07E5D971-D493-46C9-AED4-2440E106AB2F}" type="pres">
      <dgm:prSet presAssocID="{D170A31B-880F-47C5-9C0D-51401DE5F5F3}" presName="accent_5" presStyleCnt="0"/>
      <dgm:spPr/>
    </dgm:pt>
    <dgm:pt modelId="{9C9C2EB3-4995-4532-AEEE-8EF9FD5469B7}" type="pres">
      <dgm:prSet presAssocID="{D170A31B-880F-47C5-9C0D-51401DE5F5F3}" presName="accentRepeatNode" presStyleLbl="solidFgAcc1" presStyleIdx="4" presStyleCnt="6"/>
      <dgm:spPr>
        <a:blipFill rotWithShape="0">
          <a:blip xmlns:r="http://schemas.openxmlformats.org/officeDocument/2006/relationships" r:embed="rId4"/>
          <a:srcRect/>
          <a:stretch>
            <a:fillRect l="-37000" r="-37000"/>
          </a:stretch>
        </a:blipFill>
      </dgm:spPr>
    </dgm:pt>
    <dgm:pt modelId="{2276BBB3-A60E-4701-B838-4F88DE655D12}" type="pres">
      <dgm:prSet presAssocID="{8E41CE4F-9E5D-411B-B861-A17349911719}" presName="text_6" presStyleLbl="node1" presStyleIdx="5" presStyleCnt="6">
        <dgm:presLayoutVars>
          <dgm:bulletEnabled val="1"/>
        </dgm:presLayoutVars>
      </dgm:prSet>
      <dgm:spPr/>
    </dgm:pt>
    <dgm:pt modelId="{D9BE6DB4-9BBB-49C2-9D47-F751BDB11518}" type="pres">
      <dgm:prSet presAssocID="{8E41CE4F-9E5D-411B-B861-A17349911719}" presName="accent_6" presStyleCnt="0"/>
      <dgm:spPr/>
    </dgm:pt>
    <dgm:pt modelId="{26045FDD-768A-4053-B93A-54410A5B6DA8}" type="pres">
      <dgm:prSet presAssocID="{8E41CE4F-9E5D-411B-B861-A17349911719}" presName="accentRepeatNode" presStyleLbl="solidFgAcc1" presStyleIdx="5" presStyleCnt="6"/>
      <dgm:spPr>
        <a:blipFill rotWithShape="0">
          <a:blip xmlns:r="http://schemas.openxmlformats.org/officeDocument/2006/relationships" r:embed="rId3"/>
          <a:srcRect/>
          <a:stretch>
            <a:fillRect l="-25000" r="-25000"/>
          </a:stretch>
        </a:blipFill>
      </dgm:spPr>
    </dgm:pt>
  </dgm:ptLst>
  <dgm:cxnLst>
    <dgm:cxn modelId="{ADAA480A-5FC0-4FE4-8FC2-68A6BB53898C}" srcId="{424E95DB-5DD8-4B25-B90F-FF8D9B93F42E}" destId="{1D9B974F-080C-422C-9F3A-87540E640775}" srcOrd="0" destOrd="0" parTransId="{34C30FDA-6110-4609-A2EC-3E1F794282C2}" sibTransId="{C96A2D0F-973A-40BA-92F0-5A16F910CB86}"/>
    <dgm:cxn modelId="{1599B119-218D-4F34-8858-CCA955EFADDF}" srcId="{424E95DB-5DD8-4B25-B90F-FF8D9B93F42E}" destId="{FAB037E5-F53A-48E9-8886-8067E236605B}" srcOrd="2" destOrd="0" parTransId="{EA2C7905-9707-4880-9099-1E61FAFDC620}" sibTransId="{BE76798A-DF59-497D-9ABC-2C3DC23E33A7}"/>
    <dgm:cxn modelId="{1FA5E52B-C287-463F-9711-7DC449D177D4}" srcId="{424E95DB-5DD8-4B25-B90F-FF8D9B93F42E}" destId="{3E594A94-5754-4C58-9771-FDD5F88ADB15}" srcOrd="3" destOrd="0" parTransId="{99863B29-970C-4A4A-B14D-433425248FCB}" sibTransId="{64F133C6-CC25-4806-AAA2-47B808CF542C}"/>
    <dgm:cxn modelId="{791FC32C-49E7-4798-AA4D-7B89FC3FFFFC}" srcId="{424E95DB-5DD8-4B25-B90F-FF8D9B93F42E}" destId="{D170A31B-880F-47C5-9C0D-51401DE5F5F3}" srcOrd="4" destOrd="0" parTransId="{7F6354FE-B875-4D2E-8284-9BB3ABD021C3}" sibTransId="{B9C3BA8F-A90B-4B4A-9E16-C87AE153123D}"/>
    <dgm:cxn modelId="{1B3B2E7A-B14A-4F2B-B6C8-3B39B3B84F56}" type="presOf" srcId="{8DEE3B7B-7F9C-4A5C-8643-73154DDD0446}" destId="{E25BA0CE-3E97-4C0D-AF97-D9EA6AC1E56E}" srcOrd="0" destOrd="0" presId="urn:microsoft.com/office/officeart/2008/layout/VerticalCurvedList"/>
    <dgm:cxn modelId="{4EC3CF83-09CE-44CA-8B65-C8F705C4595A}" type="presOf" srcId="{3E594A94-5754-4C58-9771-FDD5F88ADB15}" destId="{C37D1999-5B3A-42F6-91BD-E11B5D4CB93D}" srcOrd="0" destOrd="0" presId="urn:microsoft.com/office/officeart/2008/layout/VerticalCurvedList"/>
    <dgm:cxn modelId="{8890A084-9A19-499C-A7D0-5E31AD6402DB}" type="presOf" srcId="{8E41CE4F-9E5D-411B-B861-A17349911719}" destId="{2276BBB3-A60E-4701-B838-4F88DE655D12}" srcOrd="0" destOrd="0" presId="urn:microsoft.com/office/officeart/2008/layout/VerticalCurvedList"/>
    <dgm:cxn modelId="{F78AD188-CC3B-4F86-8F88-36C79A27EF26}" type="presOf" srcId="{FAB037E5-F53A-48E9-8886-8067E236605B}" destId="{06F67950-C225-42F7-B1EB-3289DA398C67}" srcOrd="0" destOrd="0" presId="urn:microsoft.com/office/officeart/2008/layout/VerticalCurvedList"/>
    <dgm:cxn modelId="{08EA7A90-6E44-4A66-8FAC-2BE5CD3E1215}" type="presOf" srcId="{D170A31B-880F-47C5-9C0D-51401DE5F5F3}" destId="{8598A699-BE53-4A2D-AF4B-7DEC057B50B6}" srcOrd="0" destOrd="0" presId="urn:microsoft.com/office/officeart/2008/layout/VerticalCurvedList"/>
    <dgm:cxn modelId="{DBB21D9C-810D-4CED-93CF-765D68C7B42D}" type="presOf" srcId="{C96A2D0F-973A-40BA-92F0-5A16F910CB86}" destId="{DE3C201C-C83C-4448-815D-94382036FB27}" srcOrd="0" destOrd="0" presId="urn:microsoft.com/office/officeart/2008/layout/VerticalCurvedList"/>
    <dgm:cxn modelId="{9AE4CDAF-547D-49E2-8353-EA05711F5590}" type="presOf" srcId="{424E95DB-5DD8-4B25-B90F-FF8D9B93F42E}" destId="{0B346A64-F417-4659-A735-EF0CE0689E5E}" srcOrd="0" destOrd="0" presId="urn:microsoft.com/office/officeart/2008/layout/VerticalCurvedList"/>
    <dgm:cxn modelId="{1685B0B4-8111-4424-BE56-D02615EE8366}" srcId="{424E95DB-5DD8-4B25-B90F-FF8D9B93F42E}" destId="{8DEE3B7B-7F9C-4A5C-8643-73154DDD0446}" srcOrd="1" destOrd="0" parTransId="{9AC9B09D-441B-4619-96A0-8DA3F5DCE729}" sibTransId="{2A83E200-49C6-446C-8047-8CA6FEFE9DFD}"/>
    <dgm:cxn modelId="{0BDC5EB9-5065-48BE-9921-FE53F3E96C64}" srcId="{424E95DB-5DD8-4B25-B90F-FF8D9B93F42E}" destId="{8E41CE4F-9E5D-411B-B861-A17349911719}" srcOrd="5" destOrd="0" parTransId="{37BC35A6-07A6-4EE4-B4D4-3EF92D7E6984}" sibTransId="{1BFA434E-FA69-43AB-A8B5-8C74A70A048F}"/>
    <dgm:cxn modelId="{9130E1E7-F318-4F3C-86E9-0BF345202979}" type="presOf" srcId="{1D9B974F-080C-422C-9F3A-87540E640775}" destId="{DAAAECCA-02D0-4D25-8405-6FF1E6719D18}" srcOrd="0" destOrd="0" presId="urn:microsoft.com/office/officeart/2008/layout/VerticalCurvedList"/>
    <dgm:cxn modelId="{9BF68456-8A38-496A-9D58-8C2B0D698B34}" type="presParOf" srcId="{0B346A64-F417-4659-A735-EF0CE0689E5E}" destId="{76D03FF8-6CF4-477D-BA68-B6D8C7A06DD5}" srcOrd="0" destOrd="0" presId="urn:microsoft.com/office/officeart/2008/layout/VerticalCurvedList"/>
    <dgm:cxn modelId="{0E74DDCB-2FB0-436A-8A6E-11607A28280A}" type="presParOf" srcId="{76D03FF8-6CF4-477D-BA68-B6D8C7A06DD5}" destId="{51EB13E8-0457-4DFE-80AA-CADCFC52D6F9}" srcOrd="0" destOrd="0" presId="urn:microsoft.com/office/officeart/2008/layout/VerticalCurvedList"/>
    <dgm:cxn modelId="{48BEE596-F069-4004-9C39-AFEFB4CD3CD2}" type="presParOf" srcId="{51EB13E8-0457-4DFE-80AA-CADCFC52D6F9}" destId="{B757CC7C-839A-4727-A0C4-042EA040A51D}" srcOrd="0" destOrd="0" presId="urn:microsoft.com/office/officeart/2008/layout/VerticalCurvedList"/>
    <dgm:cxn modelId="{FC77029D-2A75-43A7-B6FC-B6C1BA92DB42}" type="presParOf" srcId="{51EB13E8-0457-4DFE-80AA-CADCFC52D6F9}" destId="{DE3C201C-C83C-4448-815D-94382036FB27}" srcOrd="1" destOrd="0" presId="urn:microsoft.com/office/officeart/2008/layout/VerticalCurvedList"/>
    <dgm:cxn modelId="{8F7E903E-2FA7-4758-8E73-258B70C07761}" type="presParOf" srcId="{51EB13E8-0457-4DFE-80AA-CADCFC52D6F9}" destId="{C3EB4CDA-2415-4BAD-B822-F62EF297CB8E}" srcOrd="2" destOrd="0" presId="urn:microsoft.com/office/officeart/2008/layout/VerticalCurvedList"/>
    <dgm:cxn modelId="{207C041C-E99A-41BC-894A-CED3208CBDBF}" type="presParOf" srcId="{51EB13E8-0457-4DFE-80AA-CADCFC52D6F9}" destId="{912D0CC0-9EF7-4878-8069-397C6AF96DB1}" srcOrd="3" destOrd="0" presId="urn:microsoft.com/office/officeart/2008/layout/VerticalCurvedList"/>
    <dgm:cxn modelId="{FB989199-6F04-4C9C-9744-886B9B1F00DA}" type="presParOf" srcId="{76D03FF8-6CF4-477D-BA68-B6D8C7A06DD5}" destId="{DAAAECCA-02D0-4D25-8405-6FF1E6719D18}" srcOrd="1" destOrd="0" presId="urn:microsoft.com/office/officeart/2008/layout/VerticalCurvedList"/>
    <dgm:cxn modelId="{5B7E066E-173F-4A8C-B051-70C5BC3F141D}" type="presParOf" srcId="{76D03FF8-6CF4-477D-BA68-B6D8C7A06DD5}" destId="{825993FB-D13E-45AF-B3EB-CE2B6258F0B0}" srcOrd="2" destOrd="0" presId="urn:microsoft.com/office/officeart/2008/layout/VerticalCurvedList"/>
    <dgm:cxn modelId="{4F9FC0D3-2174-4EA2-BBC4-E6627AA38AAA}" type="presParOf" srcId="{825993FB-D13E-45AF-B3EB-CE2B6258F0B0}" destId="{F66B8700-E4F1-4306-AD94-26A9CF52FC5E}" srcOrd="0" destOrd="0" presId="urn:microsoft.com/office/officeart/2008/layout/VerticalCurvedList"/>
    <dgm:cxn modelId="{81021962-7871-49AB-957D-EB5FD804823B}" type="presParOf" srcId="{76D03FF8-6CF4-477D-BA68-B6D8C7A06DD5}" destId="{E25BA0CE-3E97-4C0D-AF97-D9EA6AC1E56E}" srcOrd="3" destOrd="0" presId="urn:microsoft.com/office/officeart/2008/layout/VerticalCurvedList"/>
    <dgm:cxn modelId="{C1D6B457-EF2F-469E-85CE-11F4114ABA8B}" type="presParOf" srcId="{76D03FF8-6CF4-477D-BA68-B6D8C7A06DD5}" destId="{670F9E80-3B5D-4777-9805-A41FB875529C}" srcOrd="4" destOrd="0" presId="urn:microsoft.com/office/officeart/2008/layout/VerticalCurvedList"/>
    <dgm:cxn modelId="{BC4866D8-F490-4D05-B4A9-2F7CC4FD45E9}" type="presParOf" srcId="{670F9E80-3B5D-4777-9805-A41FB875529C}" destId="{BBE394EA-FF1E-445D-AB05-7AF0B7ECBECB}" srcOrd="0" destOrd="0" presId="urn:microsoft.com/office/officeart/2008/layout/VerticalCurvedList"/>
    <dgm:cxn modelId="{8A57ED70-E1AF-490F-BBC1-F4A36B94D7B1}" type="presParOf" srcId="{76D03FF8-6CF4-477D-BA68-B6D8C7A06DD5}" destId="{06F67950-C225-42F7-B1EB-3289DA398C67}" srcOrd="5" destOrd="0" presId="urn:microsoft.com/office/officeart/2008/layout/VerticalCurvedList"/>
    <dgm:cxn modelId="{8B54410B-89AC-47CD-9365-8B539CE7E4BF}" type="presParOf" srcId="{76D03FF8-6CF4-477D-BA68-B6D8C7A06DD5}" destId="{E0C80C0F-D3C0-4FFB-ADAC-D6B233A12734}" srcOrd="6" destOrd="0" presId="urn:microsoft.com/office/officeart/2008/layout/VerticalCurvedList"/>
    <dgm:cxn modelId="{170C9753-C5D7-486A-9E26-FD8CA1440070}" type="presParOf" srcId="{E0C80C0F-D3C0-4FFB-ADAC-D6B233A12734}" destId="{83DA9FF2-1568-4273-BAAC-246FACD7FC8C}" srcOrd="0" destOrd="0" presId="urn:microsoft.com/office/officeart/2008/layout/VerticalCurvedList"/>
    <dgm:cxn modelId="{59C3F1AB-244D-4311-8830-AE5D261A7CE0}" type="presParOf" srcId="{76D03FF8-6CF4-477D-BA68-B6D8C7A06DD5}" destId="{C37D1999-5B3A-42F6-91BD-E11B5D4CB93D}" srcOrd="7" destOrd="0" presId="urn:microsoft.com/office/officeart/2008/layout/VerticalCurvedList"/>
    <dgm:cxn modelId="{2CEF5C46-7AD2-4573-BEDE-AB60455A4A3C}" type="presParOf" srcId="{76D03FF8-6CF4-477D-BA68-B6D8C7A06DD5}" destId="{55106A20-172B-49B4-BBAA-DDCDB1677BEE}" srcOrd="8" destOrd="0" presId="urn:microsoft.com/office/officeart/2008/layout/VerticalCurvedList"/>
    <dgm:cxn modelId="{9CAED374-C675-4C76-8217-6157165A1E3D}" type="presParOf" srcId="{55106A20-172B-49B4-BBAA-DDCDB1677BEE}" destId="{1DB7A312-5CDC-40DB-B0CD-FD8C60EBBA61}" srcOrd="0" destOrd="0" presId="urn:microsoft.com/office/officeart/2008/layout/VerticalCurvedList"/>
    <dgm:cxn modelId="{33B813BA-CA75-49A4-929C-9C04F472A893}" type="presParOf" srcId="{76D03FF8-6CF4-477D-BA68-B6D8C7A06DD5}" destId="{8598A699-BE53-4A2D-AF4B-7DEC057B50B6}" srcOrd="9" destOrd="0" presId="urn:microsoft.com/office/officeart/2008/layout/VerticalCurvedList"/>
    <dgm:cxn modelId="{6ECDFE84-195F-4DE8-B3D3-12CD3EC27D6E}" type="presParOf" srcId="{76D03FF8-6CF4-477D-BA68-B6D8C7A06DD5}" destId="{07E5D971-D493-46C9-AED4-2440E106AB2F}" srcOrd="10" destOrd="0" presId="urn:microsoft.com/office/officeart/2008/layout/VerticalCurvedList"/>
    <dgm:cxn modelId="{087588EA-EA83-4196-8DE2-AC6487551D12}" type="presParOf" srcId="{07E5D971-D493-46C9-AED4-2440E106AB2F}" destId="{9C9C2EB3-4995-4532-AEEE-8EF9FD5469B7}" srcOrd="0" destOrd="0" presId="urn:microsoft.com/office/officeart/2008/layout/VerticalCurvedList"/>
    <dgm:cxn modelId="{FF17D084-3EE9-4425-89E8-B00F2C3A89E7}" type="presParOf" srcId="{76D03FF8-6CF4-477D-BA68-B6D8C7A06DD5}" destId="{2276BBB3-A60E-4701-B838-4F88DE655D12}" srcOrd="11" destOrd="0" presId="urn:microsoft.com/office/officeart/2008/layout/VerticalCurvedList"/>
    <dgm:cxn modelId="{B1940087-B8F8-4C0D-B603-7AD9278F8A6D}" type="presParOf" srcId="{76D03FF8-6CF4-477D-BA68-B6D8C7A06DD5}" destId="{D9BE6DB4-9BBB-49C2-9D47-F751BDB11518}" srcOrd="12" destOrd="0" presId="urn:microsoft.com/office/officeart/2008/layout/VerticalCurvedList"/>
    <dgm:cxn modelId="{DD6F69EB-57EE-435B-A130-DA543DA5231B}" type="presParOf" srcId="{D9BE6DB4-9BBB-49C2-9D47-F751BDB11518}" destId="{26045FDD-768A-4053-B93A-54410A5B6DA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89D4EFA-0A18-4F48-BCE6-0D76DB2561E0}" type="doc">
      <dgm:prSet loTypeId="urn:microsoft.com/office/officeart/2005/8/layout/vList5" loCatId="process" qsTypeId="urn:microsoft.com/office/officeart/2005/8/quickstyle/simple4" qsCatId="simple" csTypeId="urn:microsoft.com/office/officeart/2005/8/colors/colorful5" csCatId="colorful" phldr="1"/>
      <dgm:spPr/>
      <dgm:t>
        <a:bodyPr/>
        <a:lstStyle/>
        <a:p>
          <a:endParaRPr lang="es-ES"/>
        </a:p>
      </dgm:t>
    </dgm:pt>
    <dgm:pt modelId="{45F8A94D-AF1A-4F7A-990A-40E4D4051053}">
      <dgm:prSet phldrT="[Texto]" custT="1"/>
      <dgm:spPr/>
      <dgm:t>
        <a:bodyPr/>
        <a:lstStyle/>
        <a:p>
          <a:r>
            <a:rPr lang="es-ES" sz="1600">
              <a:solidFill>
                <a:schemeClr val="tx1"/>
              </a:solidFill>
            </a:rPr>
            <a:t>Establecer la necesidad</a:t>
          </a:r>
          <a:endParaRPr lang="es-ES" sz="1600" dirty="0">
            <a:solidFill>
              <a:schemeClr val="tx1"/>
            </a:solidFill>
          </a:endParaRPr>
        </a:p>
      </dgm:t>
    </dgm:pt>
    <dgm:pt modelId="{ECAB487B-10AB-445D-8059-25B1120256C5}" type="parTrans" cxnId="{56C84887-7D3E-4BD2-BEBD-7CED42D59AF9}">
      <dgm:prSet/>
      <dgm:spPr/>
      <dgm:t>
        <a:bodyPr/>
        <a:lstStyle/>
        <a:p>
          <a:endParaRPr lang="es-ES" sz="1600">
            <a:solidFill>
              <a:schemeClr val="tx1"/>
            </a:solidFill>
          </a:endParaRPr>
        </a:p>
      </dgm:t>
    </dgm:pt>
    <dgm:pt modelId="{C21907A6-B3DE-4355-A743-A41964F4FEC4}" type="sibTrans" cxnId="{56C84887-7D3E-4BD2-BEBD-7CED42D59AF9}">
      <dgm:prSet/>
      <dgm:spPr/>
      <dgm:t>
        <a:bodyPr/>
        <a:lstStyle/>
        <a:p>
          <a:endParaRPr lang="es-ES" sz="1600">
            <a:solidFill>
              <a:schemeClr val="tx1"/>
            </a:solidFill>
          </a:endParaRPr>
        </a:p>
      </dgm:t>
    </dgm:pt>
    <dgm:pt modelId="{32D34BF2-C58F-4F45-84C2-1189F005AAC8}">
      <dgm:prSet phldrT="[Texto]" custT="1"/>
      <dgm:spPr/>
      <dgm:t>
        <a:bodyPr/>
        <a:lstStyle/>
        <a:p>
          <a:r>
            <a:rPr lang="es-ES" sz="1600">
              <a:solidFill>
                <a:schemeClr val="tx1"/>
              </a:solidFill>
            </a:rPr>
            <a:t>Definir el problema</a:t>
          </a:r>
          <a:endParaRPr lang="es-ES" sz="1600" dirty="0">
            <a:solidFill>
              <a:schemeClr val="tx1"/>
            </a:solidFill>
          </a:endParaRPr>
        </a:p>
      </dgm:t>
    </dgm:pt>
    <dgm:pt modelId="{B266D80A-61A1-4C93-BB7A-44355F340852}" type="parTrans" cxnId="{7CFCCE6C-1860-4252-8C2B-4D8AB8587221}">
      <dgm:prSet/>
      <dgm:spPr/>
      <dgm:t>
        <a:bodyPr/>
        <a:lstStyle/>
        <a:p>
          <a:endParaRPr lang="es-ES" sz="1600">
            <a:solidFill>
              <a:schemeClr val="tx1"/>
            </a:solidFill>
          </a:endParaRPr>
        </a:p>
      </dgm:t>
    </dgm:pt>
    <dgm:pt modelId="{103C0129-5FDB-4F46-B320-7758989F7B50}" type="sibTrans" cxnId="{7CFCCE6C-1860-4252-8C2B-4D8AB8587221}">
      <dgm:prSet/>
      <dgm:spPr/>
      <dgm:t>
        <a:bodyPr/>
        <a:lstStyle/>
        <a:p>
          <a:endParaRPr lang="es-ES" sz="1600">
            <a:solidFill>
              <a:schemeClr val="tx1"/>
            </a:solidFill>
          </a:endParaRPr>
        </a:p>
      </dgm:t>
    </dgm:pt>
    <dgm:pt modelId="{74C24711-D062-49E8-AD3F-7F7E8E8E5250}">
      <dgm:prSet phldrT="[Texto]" custT="1"/>
      <dgm:spPr/>
      <dgm:t>
        <a:bodyPr/>
        <a:lstStyle/>
        <a:p>
          <a:r>
            <a:rPr lang="es-ES" sz="1600">
              <a:solidFill>
                <a:schemeClr val="tx1"/>
              </a:solidFill>
            </a:rPr>
            <a:t>Establecer los objetivos</a:t>
          </a:r>
          <a:endParaRPr lang="es-ES" sz="1600" dirty="0">
            <a:solidFill>
              <a:schemeClr val="tx1"/>
            </a:solidFill>
          </a:endParaRPr>
        </a:p>
      </dgm:t>
    </dgm:pt>
    <dgm:pt modelId="{DCAFD9C8-4F90-4AE1-BD7E-0E851A58842E}" type="parTrans" cxnId="{534A633F-42F6-4ECF-BBA8-D1BA851C116A}">
      <dgm:prSet/>
      <dgm:spPr/>
      <dgm:t>
        <a:bodyPr/>
        <a:lstStyle/>
        <a:p>
          <a:endParaRPr lang="es-ES" sz="1600">
            <a:solidFill>
              <a:schemeClr val="tx1"/>
            </a:solidFill>
          </a:endParaRPr>
        </a:p>
      </dgm:t>
    </dgm:pt>
    <dgm:pt modelId="{AB86BFA1-9C35-4E8F-8AF7-31256403B191}" type="sibTrans" cxnId="{534A633F-42F6-4ECF-BBA8-D1BA851C116A}">
      <dgm:prSet/>
      <dgm:spPr/>
      <dgm:t>
        <a:bodyPr/>
        <a:lstStyle/>
        <a:p>
          <a:endParaRPr lang="es-ES" sz="1600">
            <a:solidFill>
              <a:schemeClr val="tx1"/>
            </a:solidFill>
          </a:endParaRPr>
        </a:p>
      </dgm:t>
    </dgm:pt>
    <dgm:pt modelId="{6AE83F37-1C49-4DDC-AC69-EE161B8266D6}">
      <dgm:prSet phldrT="[Texto]" custT="1"/>
      <dgm:spPr/>
      <dgm:t>
        <a:bodyPr/>
        <a:lstStyle/>
        <a:p>
          <a:r>
            <a:rPr lang="es-ES" sz="1600">
              <a:solidFill>
                <a:schemeClr val="tx1"/>
              </a:solidFill>
            </a:rPr>
            <a:t>Determinar el diseño de la investigación</a:t>
          </a:r>
          <a:endParaRPr lang="es-ES" sz="1600" dirty="0">
            <a:solidFill>
              <a:schemeClr val="tx1"/>
            </a:solidFill>
          </a:endParaRPr>
        </a:p>
      </dgm:t>
    </dgm:pt>
    <dgm:pt modelId="{502B6242-9E4A-4C73-AD4E-DCD09DBA270F}" type="parTrans" cxnId="{7F1A8BD9-67FD-4D04-A045-F6192251407F}">
      <dgm:prSet/>
      <dgm:spPr/>
      <dgm:t>
        <a:bodyPr/>
        <a:lstStyle/>
        <a:p>
          <a:endParaRPr lang="es-ES" sz="1600">
            <a:solidFill>
              <a:schemeClr val="tx1"/>
            </a:solidFill>
          </a:endParaRPr>
        </a:p>
      </dgm:t>
    </dgm:pt>
    <dgm:pt modelId="{5DA690E9-94B7-4987-9B7F-FD5E54AE60E9}" type="sibTrans" cxnId="{7F1A8BD9-67FD-4D04-A045-F6192251407F}">
      <dgm:prSet/>
      <dgm:spPr/>
      <dgm:t>
        <a:bodyPr/>
        <a:lstStyle/>
        <a:p>
          <a:endParaRPr lang="es-ES" sz="1600">
            <a:solidFill>
              <a:schemeClr val="tx1"/>
            </a:solidFill>
          </a:endParaRPr>
        </a:p>
      </dgm:t>
    </dgm:pt>
    <dgm:pt modelId="{5DBF9472-55FB-46F1-9C41-88805D77FA33}">
      <dgm:prSet phldrT="[Texto]" custT="1"/>
      <dgm:spPr/>
      <dgm:t>
        <a:bodyPr/>
        <a:lstStyle/>
        <a:p>
          <a:r>
            <a:rPr lang="es-ES" sz="1600">
              <a:solidFill>
                <a:schemeClr val="tx1"/>
              </a:solidFill>
            </a:rPr>
            <a:t>Identificar el tipo de información y fuentes</a:t>
          </a:r>
          <a:endParaRPr lang="es-ES" sz="1600" dirty="0">
            <a:solidFill>
              <a:schemeClr val="tx1"/>
            </a:solidFill>
          </a:endParaRPr>
        </a:p>
      </dgm:t>
    </dgm:pt>
    <dgm:pt modelId="{AF0E97DF-88D2-42B9-8645-CDB594ECFAE2}" type="parTrans" cxnId="{B55506D5-FA2F-4544-8120-A1CAE395989C}">
      <dgm:prSet/>
      <dgm:spPr/>
      <dgm:t>
        <a:bodyPr/>
        <a:lstStyle/>
        <a:p>
          <a:endParaRPr lang="es-ES" sz="1600">
            <a:solidFill>
              <a:schemeClr val="tx1"/>
            </a:solidFill>
          </a:endParaRPr>
        </a:p>
      </dgm:t>
    </dgm:pt>
    <dgm:pt modelId="{48FF8ABB-EFBD-471F-B6C6-2DD7BBE2692E}" type="sibTrans" cxnId="{B55506D5-FA2F-4544-8120-A1CAE395989C}">
      <dgm:prSet/>
      <dgm:spPr/>
      <dgm:t>
        <a:bodyPr/>
        <a:lstStyle/>
        <a:p>
          <a:endParaRPr lang="es-ES" sz="1600">
            <a:solidFill>
              <a:schemeClr val="tx1"/>
            </a:solidFill>
          </a:endParaRPr>
        </a:p>
      </dgm:t>
    </dgm:pt>
    <dgm:pt modelId="{0DC93FDF-5629-6740-821C-89E2C37B3ED2}">
      <dgm:prSet phldrT="[Texto]" custT="1"/>
      <dgm:spPr/>
      <dgm:t>
        <a:bodyPr/>
        <a:lstStyle/>
        <a:p>
          <a:r>
            <a:rPr lang="es-ES" sz="1600">
              <a:solidFill>
                <a:schemeClr val="tx1"/>
              </a:solidFill>
            </a:rPr>
            <a:t>Falta de información adecuada</a:t>
          </a:r>
          <a:endParaRPr lang="es-ES" sz="1600" dirty="0">
            <a:solidFill>
              <a:schemeClr val="tx1"/>
            </a:solidFill>
          </a:endParaRPr>
        </a:p>
      </dgm:t>
    </dgm:pt>
    <dgm:pt modelId="{6B001936-98BC-2340-88E6-42182BC781B9}" type="parTrans" cxnId="{B40B9AAF-833E-AA42-B168-C1E003915826}">
      <dgm:prSet/>
      <dgm:spPr/>
      <dgm:t>
        <a:bodyPr/>
        <a:lstStyle/>
        <a:p>
          <a:endParaRPr lang="es-ES" sz="1600">
            <a:solidFill>
              <a:schemeClr val="tx1"/>
            </a:solidFill>
          </a:endParaRPr>
        </a:p>
      </dgm:t>
    </dgm:pt>
    <dgm:pt modelId="{094325D3-3E37-DB4F-A8DA-BE1CD1449A8D}" type="sibTrans" cxnId="{B40B9AAF-833E-AA42-B168-C1E003915826}">
      <dgm:prSet/>
      <dgm:spPr/>
      <dgm:t>
        <a:bodyPr/>
        <a:lstStyle/>
        <a:p>
          <a:endParaRPr lang="es-ES" sz="1600">
            <a:solidFill>
              <a:schemeClr val="tx1"/>
            </a:solidFill>
          </a:endParaRPr>
        </a:p>
      </dgm:t>
    </dgm:pt>
    <dgm:pt modelId="{AEEB73E4-DB09-EB48-AC27-CAB17DF6AF6A}">
      <dgm:prSet phldrT="[Texto]" custT="1"/>
      <dgm:spPr/>
      <dgm:t>
        <a:bodyPr/>
        <a:lstStyle/>
        <a:p>
          <a:r>
            <a:rPr lang="es-ES" sz="1600">
              <a:solidFill>
                <a:schemeClr val="tx1"/>
              </a:solidFill>
            </a:rPr>
            <a:t>Toma de decisiones</a:t>
          </a:r>
          <a:endParaRPr lang="es-ES" sz="1600" dirty="0">
            <a:solidFill>
              <a:schemeClr val="tx1"/>
            </a:solidFill>
          </a:endParaRPr>
        </a:p>
      </dgm:t>
    </dgm:pt>
    <dgm:pt modelId="{B1961E91-AC4D-E845-BCCA-7B4F0C4FF987}" type="parTrans" cxnId="{43472E59-9EF9-A049-B3A8-2F516C934922}">
      <dgm:prSet/>
      <dgm:spPr/>
      <dgm:t>
        <a:bodyPr/>
        <a:lstStyle/>
        <a:p>
          <a:endParaRPr lang="es-ES" sz="1600">
            <a:solidFill>
              <a:schemeClr val="tx1"/>
            </a:solidFill>
          </a:endParaRPr>
        </a:p>
      </dgm:t>
    </dgm:pt>
    <dgm:pt modelId="{DF088956-5F68-264E-AAEE-50AFA661A951}" type="sibTrans" cxnId="{43472E59-9EF9-A049-B3A8-2F516C934922}">
      <dgm:prSet/>
      <dgm:spPr/>
      <dgm:t>
        <a:bodyPr/>
        <a:lstStyle/>
        <a:p>
          <a:endParaRPr lang="es-ES" sz="1600">
            <a:solidFill>
              <a:schemeClr val="tx1"/>
            </a:solidFill>
          </a:endParaRPr>
        </a:p>
      </dgm:t>
    </dgm:pt>
    <dgm:pt modelId="{B9331CF3-48AF-D244-9D41-90639317CAE9}">
      <dgm:prSet phldrT="[Texto]" custT="1"/>
      <dgm:spPr/>
      <dgm:t>
        <a:bodyPr/>
        <a:lstStyle/>
        <a:p>
          <a:r>
            <a:rPr lang="es-ES" sz="1600">
              <a:solidFill>
                <a:schemeClr val="tx1"/>
              </a:solidFill>
            </a:rPr>
            <a:t>Problema de decisión administrativa + Problema de investigación de mercados</a:t>
          </a:r>
          <a:endParaRPr lang="es-ES" sz="1600" dirty="0">
            <a:solidFill>
              <a:schemeClr val="tx1"/>
            </a:solidFill>
          </a:endParaRPr>
        </a:p>
      </dgm:t>
    </dgm:pt>
    <dgm:pt modelId="{6AECA21D-EA4A-B545-AD7A-5B4B863F7785}" type="parTrans" cxnId="{09FBFEA1-5670-9040-9F4C-8159418DC3A6}">
      <dgm:prSet/>
      <dgm:spPr/>
      <dgm:t>
        <a:bodyPr/>
        <a:lstStyle/>
        <a:p>
          <a:endParaRPr lang="es-ES" sz="1600">
            <a:solidFill>
              <a:schemeClr val="tx1"/>
            </a:solidFill>
          </a:endParaRPr>
        </a:p>
      </dgm:t>
    </dgm:pt>
    <dgm:pt modelId="{C631D27B-29D3-FD48-ADA8-8724E7DF2EAF}" type="sibTrans" cxnId="{09FBFEA1-5670-9040-9F4C-8159418DC3A6}">
      <dgm:prSet/>
      <dgm:spPr/>
      <dgm:t>
        <a:bodyPr/>
        <a:lstStyle/>
        <a:p>
          <a:endParaRPr lang="es-ES" sz="1600">
            <a:solidFill>
              <a:schemeClr val="tx1"/>
            </a:solidFill>
          </a:endParaRPr>
        </a:p>
      </dgm:t>
    </dgm:pt>
    <dgm:pt modelId="{0C242664-AEB3-244B-85A3-13A3F501C41E}">
      <dgm:prSet phldrT="[Texto]" custT="1"/>
      <dgm:spPr/>
      <dgm:t>
        <a:bodyPr/>
        <a:lstStyle/>
        <a:p>
          <a:r>
            <a:rPr lang="es-ES" sz="1600" dirty="0">
              <a:solidFill>
                <a:schemeClr val="tx1"/>
              </a:solidFill>
            </a:rPr>
            <a:t>Qué hacer para obtener información necesaria</a:t>
          </a:r>
        </a:p>
      </dgm:t>
    </dgm:pt>
    <dgm:pt modelId="{5CD07845-887B-6B46-A8B4-DB0FADA12A5F}" type="parTrans" cxnId="{311309FC-2A75-1442-9A64-368D7B13C963}">
      <dgm:prSet/>
      <dgm:spPr/>
      <dgm:t>
        <a:bodyPr/>
        <a:lstStyle/>
        <a:p>
          <a:endParaRPr lang="es-ES" sz="1600">
            <a:solidFill>
              <a:schemeClr val="tx1"/>
            </a:solidFill>
          </a:endParaRPr>
        </a:p>
      </dgm:t>
    </dgm:pt>
    <dgm:pt modelId="{D69357B9-7AD4-7445-AB19-CE3458C9DD19}" type="sibTrans" cxnId="{311309FC-2A75-1442-9A64-368D7B13C963}">
      <dgm:prSet/>
      <dgm:spPr/>
      <dgm:t>
        <a:bodyPr/>
        <a:lstStyle/>
        <a:p>
          <a:endParaRPr lang="es-ES" sz="1600">
            <a:solidFill>
              <a:schemeClr val="tx1"/>
            </a:solidFill>
          </a:endParaRPr>
        </a:p>
      </dgm:t>
    </dgm:pt>
    <dgm:pt modelId="{29E8A8C5-32A3-834E-A151-924155FA3477}">
      <dgm:prSet phldrT="[Texto]" custT="1"/>
      <dgm:spPr/>
      <dgm:t>
        <a:bodyPr/>
        <a:lstStyle/>
        <a:p>
          <a:r>
            <a:rPr lang="es-ES" sz="1600">
              <a:solidFill>
                <a:schemeClr val="tx1"/>
              </a:solidFill>
            </a:rPr>
            <a:t>Investigación exploratoria y concluyente descriptiva </a:t>
          </a:r>
          <a:endParaRPr lang="es-ES" sz="1600" dirty="0">
            <a:solidFill>
              <a:schemeClr val="tx1"/>
            </a:solidFill>
          </a:endParaRPr>
        </a:p>
      </dgm:t>
    </dgm:pt>
    <dgm:pt modelId="{48FF8A03-A3AF-ED42-A505-B9CABFDFF0D2}" type="parTrans" cxnId="{B29EB988-7597-7C4C-A735-78EAE2911A19}">
      <dgm:prSet/>
      <dgm:spPr/>
      <dgm:t>
        <a:bodyPr/>
        <a:lstStyle/>
        <a:p>
          <a:endParaRPr lang="es-ES" sz="1600">
            <a:solidFill>
              <a:schemeClr val="tx1"/>
            </a:solidFill>
          </a:endParaRPr>
        </a:p>
      </dgm:t>
    </dgm:pt>
    <dgm:pt modelId="{ED544A3F-6868-E94B-904D-4FA357EBB08D}" type="sibTrans" cxnId="{B29EB988-7597-7C4C-A735-78EAE2911A19}">
      <dgm:prSet/>
      <dgm:spPr/>
      <dgm:t>
        <a:bodyPr/>
        <a:lstStyle/>
        <a:p>
          <a:endParaRPr lang="es-ES" sz="1600">
            <a:solidFill>
              <a:schemeClr val="tx1"/>
            </a:solidFill>
          </a:endParaRPr>
        </a:p>
      </dgm:t>
    </dgm:pt>
    <dgm:pt modelId="{72D02D60-D144-6242-BBA1-52906CDB02EE}">
      <dgm:prSet phldrT="[Texto]" custT="1"/>
      <dgm:spPr/>
      <dgm:t>
        <a:bodyPr/>
        <a:lstStyle/>
        <a:p>
          <a:r>
            <a:rPr lang="es-ES" sz="1600">
              <a:solidFill>
                <a:schemeClr val="tx1"/>
              </a:solidFill>
            </a:rPr>
            <a:t>Fuentes primarias y secundarias</a:t>
          </a:r>
          <a:endParaRPr lang="es-ES" sz="1600" dirty="0">
            <a:solidFill>
              <a:schemeClr val="tx1"/>
            </a:solidFill>
          </a:endParaRPr>
        </a:p>
      </dgm:t>
    </dgm:pt>
    <dgm:pt modelId="{E414E658-AB1A-B349-84ED-26BD98B3B639}" type="parTrans" cxnId="{F9B2B332-C50F-8E4A-93C1-5ECB2E365FD1}">
      <dgm:prSet/>
      <dgm:spPr/>
      <dgm:t>
        <a:bodyPr/>
        <a:lstStyle/>
        <a:p>
          <a:endParaRPr lang="es-ES" sz="1600">
            <a:solidFill>
              <a:schemeClr val="tx1"/>
            </a:solidFill>
          </a:endParaRPr>
        </a:p>
      </dgm:t>
    </dgm:pt>
    <dgm:pt modelId="{8FBDB771-7DC2-8849-8E9E-8CCBAE1AC702}" type="sibTrans" cxnId="{F9B2B332-C50F-8E4A-93C1-5ECB2E365FD1}">
      <dgm:prSet/>
      <dgm:spPr/>
      <dgm:t>
        <a:bodyPr/>
        <a:lstStyle/>
        <a:p>
          <a:endParaRPr lang="es-ES" sz="1600">
            <a:solidFill>
              <a:schemeClr val="tx1"/>
            </a:solidFill>
          </a:endParaRPr>
        </a:p>
      </dgm:t>
    </dgm:pt>
    <dgm:pt modelId="{0E37297C-B0A0-1E4A-8AF2-8D07AC703DDA}">
      <dgm:prSet phldrT="[Texto]" custT="1"/>
      <dgm:spPr/>
      <dgm:t>
        <a:bodyPr/>
        <a:lstStyle/>
        <a:p>
          <a:r>
            <a:rPr lang="es-ES" sz="1600">
              <a:solidFill>
                <a:schemeClr val="tx1"/>
              </a:solidFill>
            </a:rPr>
            <a:t>Entrevista y encuestas</a:t>
          </a:r>
          <a:endParaRPr lang="es-ES" sz="1600" dirty="0">
            <a:solidFill>
              <a:schemeClr val="tx1"/>
            </a:solidFill>
          </a:endParaRPr>
        </a:p>
      </dgm:t>
    </dgm:pt>
    <dgm:pt modelId="{1CC61D2F-0A12-4C34-9A26-1E7DCC21AB56}">
      <dgm:prSet phldrT="[Texto]" custT="1"/>
      <dgm:spPr/>
      <dgm:t>
        <a:bodyPr/>
        <a:lstStyle/>
        <a:p>
          <a:r>
            <a:rPr lang="es-ES" sz="1600">
              <a:solidFill>
                <a:schemeClr val="tx1"/>
              </a:solidFill>
            </a:rPr>
            <a:t>Determinar los métodos de acceso a los datos</a:t>
          </a:r>
          <a:endParaRPr lang="es-ES" sz="1600" dirty="0">
            <a:solidFill>
              <a:schemeClr val="tx1"/>
            </a:solidFill>
          </a:endParaRPr>
        </a:p>
      </dgm:t>
    </dgm:pt>
    <dgm:pt modelId="{01BC1382-8F17-48B1-95AC-53006A54AB37}" type="sibTrans" cxnId="{D12DD41F-CC1D-47D7-9466-657EF9B9BB3A}">
      <dgm:prSet/>
      <dgm:spPr/>
      <dgm:t>
        <a:bodyPr/>
        <a:lstStyle/>
        <a:p>
          <a:endParaRPr lang="es-ES" sz="1600">
            <a:solidFill>
              <a:schemeClr val="tx1"/>
            </a:solidFill>
          </a:endParaRPr>
        </a:p>
      </dgm:t>
    </dgm:pt>
    <dgm:pt modelId="{0A174495-73AF-4F22-8E06-FE721828797E}" type="parTrans" cxnId="{D12DD41F-CC1D-47D7-9466-657EF9B9BB3A}">
      <dgm:prSet/>
      <dgm:spPr/>
      <dgm:t>
        <a:bodyPr/>
        <a:lstStyle/>
        <a:p>
          <a:endParaRPr lang="es-ES" sz="1600">
            <a:solidFill>
              <a:schemeClr val="tx1"/>
            </a:solidFill>
          </a:endParaRPr>
        </a:p>
      </dgm:t>
    </dgm:pt>
    <dgm:pt modelId="{1E7BF49B-248F-0F4C-8957-8A9EA8AF9BCC}" type="sibTrans" cxnId="{F9E07C7C-5C35-FD4E-A594-62D778DA50A0}">
      <dgm:prSet/>
      <dgm:spPr/>
      <dgm:t>
        <a:bodyPr/>
        <a:lstStyle/>
        <a:p>
          <a:endParaRPr lang="es-ES" sz="1600">
            <a:solidFill>
              <a:schemeClr val="tx1"/>
            </a:solidFill>
          </a:endParaRPr>
        </a:p>
      </dgm:t>
    </dgm:pt>
    <dgm:pt modelId="{E8EAEECA-EA4D-FE40-84C2-E062B94A5EDF}" type="parTrans" cxnId="{F9E07C7C-5C35-FD4E-A594-62D778DA50A0}">
      <dgm:prSet/>
      <dgm:spPr/>
      <dgm:t>
        <a:bodyPr/>
        <a:lstStyle/>
        <a:p>
          <a:endParaRPr lang="es-ES" sz="1600">
            <a:solidFill>
              <a:schemeClr val="tx1"/>
            </a:solidFill>
          </a:endParaRPr>
        </a:p>
      </dgm:t>
    </dgm:pt>
    <dgm:pt modelId="{F64D9564-353C-416D-B869-1AF75204F395}">
      <dgm:prSet phldrT="[Texto]" custT="1"/>
      <dgm:spPr/>
      <dgm:t>
        <a:bodyPr/>
        <a:lstStyle/>
        <a:p>
          <a:r>
            <a:rPr lang="es-ES" sz="1600" dirty="0">
              <a:solidFill>
                <a:schemeClr val="tx1"/>
              </a:solidFill>
            </a:rPr>
            <a:t>Elegir las alternativas de decisión</a:t>
          </a:r>
        </a:p>
      </dgm:t>
    </dgm:pt>
    <dgm:pt modelId="{0219D753-9A37-435D-B0A3-E1523AD9EDB0}" type="parTrans" cxnId="{1A848FC0-7FC7-4C3E-B739-F3C55415E039}">
      <dgm:prSet/>
      <dgm:spPr/>
      <dgm:t>
        <a:bodyPr/>
        <a:lstStyle/>
        <a:p>
          <a:endParaRPr lang="es-EC">
            <a:solidFill>
              <a:schemeClr val="tx1"/>
            </a:solidFill>
          </a:endParaRPr>
        </a:p>
      </dgm:t>
    </dgm:pt>
    <dgm:pt modelId="{6B6CFE2B-8EC1-4092-B90E-0EE768D2B722}" type="sibTrans" cxnId="{1A848FC0-7FC7-4C3E-B739-F3C55415E039}">
      <dgm:prSet/>
      <dgm:spPr/>
      <dgm:t>
        <a:bodyPr/>
        <a:lstStyle/>
        <a:p>
          <a:endParaRPr lang="es-EC">
            <a:solidFill>
              <a:schemeClr val="tx1"/>
            </a:solidFill>
          </a:endParaRPr>
        </a:p>
      </dgm:t>
    </dgm:pt>
    <dgm:pt modelId="{3E85DB8C-F7D2-CE4D-BC70-BA6A78DFB381}" type="pres">
      <dgm:prSet presAssocID="{089D4EFA-0A18-4F48-BCE6-0D76DB2561E0}" presName="Name0" presStyleCnt="0">
        <dgm:presLayoutVars>
          <dgm:dir/>
          <dgm:animLvl val="lvl"/>
          <dgm:resizeHandles val="exact"/>
        </dgm:presLayoutVars>
      </dgm:prSet>
      <dgm:spPr/>
    </dgm:pt>
    <dgm:pt modelId="{60001AA2-9F9F-6640-9DA2-CE8C5A8486F8}" type="pres">
      <dgm:prSet presAssocID="{45F8A94D-AF1A-4F7A-990A-40E4D4051053}" presName="linNode" presStyleCnt="0"/>
      <dgm:spPr/>
    </dgm:pt>
    <dgm:pt modelId="{2CE0E4A1-62AB-EE4D-AD0D-14C8F17B42CB}" type="pres">
      <dgm:prSet presAssocID="{45F8A94D-AF1A-4F7A-990A-40E4D4051053}" presName="parentText" presStyleLbl="node1" presStyleIdx="0" presStyleCnt="6">
        <dgm:presLayoutVars>
          <dgm:chMax val="1"/>
          <dgm:bulletEnabled val="1"/>
        </dgm:presLayoutVars>
      </dgm:prSet>
      <dgm:spPr/>
    </dgm:pt>
    <dgm:pt modelId="{929C9935-718E-3F49-993B-7F30872F2B8A}" type="pres">
      <dgm:prSet presAssocID="{45F8A94D-AF1A-4F7A-990A-40E4D4051053}" presName="descendantText" presStyleLbl="alignAccFollowNode1" presStyleIdx="0" presStyleCnt="6">
        <dgm:presLayoutVars>
          <dgm:bulletEnabled val="1"/>
        </dgm:presLayoutVars>
      </dgm:prSet>
      <dgm:spPr/>
    </dgm:pt>
    <dgm:pt modelId="{F987153A-D5EF-D044-8759-3F687CAF30AF}" type="pres">
      <dgm:prSet presAssocID="{C21907A6-B3DE-4355-A743-A41964F4FEC4}" presName="sp" presStyleCnt="0"/>
      <dgm:spPr/>
    </dgm:pt>
    <dgm:pt modelId="{45C736F1-93E1-594C-A41B-4F7ACD586E11}" type="pres">
      <dgm:prSet presAssocID="{32D34BF2-C58F-4F45-84C2-1189F005AAC8}" presName="linNode" presStyleCnt="0"/>
      <dgm:spPr/>
    </dgm:pt>
    <dgm:pt modelId="{8BC6D6F9-936D-9B42-A81F-587F2CB24FFC}" type="pres">
      <dgm:prSet presAssocID="{32D34BF2-C58F-4F45-84C2-1189F005AAC8}" presName="parentText" presStyleLbl="node1" presStyleIdx="1" presStyleCnt="6">
        <dgm:presLayoutVars>
          <dgm:chMax val="1"/>
          <dgm:bulletEnabled val="1"/>
        </dgm:presLayoutVars>
      </dgm:prSet>
      <dgm:spPr/>
    </dgm:pt>
    <dgm:pt modelId="{FE9EB43D-E460-4040-AB5B-C6A14B16BF20}" type="pres">
      <dgm:prSet presAssocID="{32D34BF2-C58F-4F45-84C2-1189F005AAC8}" presName="descendantText" presStyleLbl="alignAccFollowNode1" presStyleIdx="1" presStyleCnt="6">
        <dgm:presLayoutVars>
          <dgm:bulletEnabled val="1"/>
        </dgm:presLayoutVars>
      </dgm:prSet>
      <dgm:spPr/>
    </dgm:pt>
    <dgm:pt modelId="{8C8DB699-F31D-3E4C-892F-36C4515353BD}" type="pres">
      <dgm:prSet presAssocID="{103C0129-5FDB-4F46-B320-7758989F7B50}" presName="sp" presStyleCnt="0"/>
      <dgm:spPr/>
    </dgm:pt>
    <dgm:pt modelId="{DA2271C5-261E-0C40-B6DC-D7A413ADA37C}" type="pres">
      <dgm:prSet presAssocID="{74C24711-D062-49E8-AD3F-7F7E8E8E5250}" presName="linNode" presStyleCnt="0"/>
      <dgm:spPr/>
    </dgm:pt>
    <dgm:pt modelId="{AD865B74-62AE-464D-928C-DA8090053935}" type="pres">
      <dgm:prSet presAssocID="{74C24711-D062-49E8-AD3F-7F7E8E8E5250}" presName="parentText" presStyleLbl="node1" presStyleIdx="2" presStyleCnt="6">
        <dgm:presLayoutVars>
          <dgm:chMax val="1"/>
          <dgm:bulletEnabled val="1"/>
        </dgm:presLayoutVars>
      </dgm:prSet>
      <dgm:spPr/>
    </dgm:pt>
    <dgm:pt modelId="{45B662BF-CD86-C84D-BB9F-4A38E5F5BDBE}" type="pres">
      <dgm:prSet presAssocID="{74C24711-D062-49E8-AD3F-7F7E8E8E5250}" presName="descendantText" presStyleLbl="alignAccFollowNode1" presStyleIdx="2" presStyleCnt="6">
        <dgm:presLayoutVars>
          <dgm:bulletEnabled val="1"/>
        </dgm:presLayoutVars>
      </dgm:prSet>
      <dgm:spPr/>
    </dgm:pt>
    <dgm:pt modelId="{9E21B99C-2D01-CB4F-9481-78FD593004C9}" type="pres">
      <dgm:prSet presAssocID="{AB86BFA1-9C35-4E8F-8AF7-31256403B191}" presName="sp" presStyleCnt="0"/>
      <dgm:spPr/>
    </dgm:pt>
    <dgm:pt modelId="{364D08AC-3C71-5542-82AF-F953C331872C}" type="pres">
      <dgm:prSet presAssocID="{6AE83F37-1C49-4DDC-AC69-EE161B8266D6}" presName="linNode" presStyleCnt="0"/>
      <dgm:spPr/>
    </dgm:pt>
    <dgm:pt modelId="{6809967C-B6F7-284B-B616-E159C0A6726D}" type="pres">
      <dgm:prSet presAssocID="{6AE83F37-1C49-4DDC-AC69-EE161B8266D6}" presName="parentText" presStyleLbl="node1" presStyleIdx="3" presStyleCnt="6">
        <dgm:presLayoutVars>
          <dgm:chMax val="1"/>
          <dgm:bulletEnabled val="1"/>
        </dgm:presLayoutVars>
      </dgm:prSet>
      <dgm:spPr/>
    </dgm:pt>
    <dgm:pt modelId="{C8B962A0-FFB2-6041-A5A7-61B3337B1491}" type="pres">
      <dgm:prSet presAssocID="{6AE83F37-1C49-4DDC-AC69-EE161B8266D6}" presName="descendantText" presStyleLbl="alignAccFollowNode1" presStyleIdx="3" presStyleCnt="6">
        <dgm:presLayoutVars>
          <dgm:bulletEnabled val="1"/>
        </dgm:presLayoutVars>
      </dgm:prSet>
      <dgm:spPr/>
    </dgm:pt>
    <dgm:pt modelId="{26E86F9C-B214-E945-A959-DD7E51158C5F}" type="pres">
      <dgm:prSet presAssocID="{5DA690E9-94B7-4987-9B7F-FD5E54AE60E9}" presName="sp" presStyleCnt="0"/>
      <dgm:spPr/>
    </dgm:pt>
    <dgm:pt modelId="{84CAFFFF-8BBF-E14E-9114-63B2E915A631}" type="pres">
      <dgm:prSet presAssocID="{5DBF9472-55FB-46F1-9C41-88805D77FA33}" presName="linNode" presStyleCnt="0"/>
      <dgm:spPr/>
    </dgm:pt>
    <dgm:pt modelId="{37FC8C30-18E8-1048-8F9A-57C6D5ECF81E}" type="pres">
      <dgm:prSet presAssocID="{5DBF9472-55FB-46F1-9C41-88805D77FA33}" presName="parentText" presStyleLbl="node1" presStyleIdx="4" presStyleCnt="6">
        <dgm:presLayoutVars>
          <dgm:chMax val="1"/>
          <dgm:bulletEnabled val="1"/>
        </dgm:presLayoutVars>
      </dgm:prSet>
      <dgm:spPr/>
    </dgm:pt>
    <dgm:pt modelId="{C40A90D6-2EA4-9342-B287-4D144D3CA0D6}" type="pres">
      <dgm:prSet presAssocID="{5DBF9472-55FB-46F1-9C41-88805D77FA33}" presName="descendantText" presStyleLbl="alignAccFollowNode1" presStyleIdx="4" presStyleCnt="6">
        <dgm:presLayoutVars>
          <dgm:bulletEnabled val="1"/>
        </dgm:presLayoutVars>
      </dgm:prSet>
      <dgm:spPr/>
    </dgm:pt>
    <dgm:pt modelId="{011233B7-6BE1-854A-ADD3-04C498BD3556}" type="pres">
      <dgm:prSet presAssocID="{48FF8ABB-EFBD-471F-B6C6-2DD7BBE2692E}" presName="sp" presStyleCnt="0"/>
      <dgm:spPr/>
    </dgm:pt>
    <dgm:pt modelId="{7F2B9617-BDFD-0940-8EFB-4E02CE6608C2}" type="pres">
      <dgm:prSet presAssocID="{1CC61D2F-0A12-4C34-9A26-1E7DCC21AB56}" presName="linNode" presStyleCnt="0"/>
      <dgm:spPr/>
    </dgm:pt>
    <dgm:pt modelId="{9C3F30CF-D4C3-5048-BE35-531689C49B06}" type="pres">
      <dgm:prSet presAssocID="{1CC61D2F-0A12-4C34-9A26-1E7DCC21AB56}" presName="parentText" presStyleLbl="node1" presStyleIdx="5" presStyleCnt="6">
        <dgm:presLayoutVars>
          <dgm:chMax val="1"/>
          <dgm:bulletEnabled val="1"/>
        </dgm:presLayoutVars>
      </dgm:prSet>
      <dgm:spPr/>
    </dgm:pt>
    <dgm:pt modelId="{0449AE43-7FCC-6E40-A511-381B5CCC4DAC}" type="pres">
      <dgm:prSet presAssocID="{1CC61D2F-0A12-4C34-9A26-1E7DCC21AB56}" presName="descendantText" presStyleLbl="alignAccFollowNode1" presStyleIdx="5" presStyleCnt="6">
        <dgm:presLayoutVars>
          <dgm:bulletEnabled val="1"/>
        </dgm:presLayoutVars>
      </dgm:prSet>
      <dgm:spPr/>
    </dgm:pt>
  </dgm:ptLst>
  <dgm:cxnLst>
    <dgm:cxn modelId="{E4C12508-6F34-4282-A10E-6ED5CBA39DEB}" type="presOf" srcId="{1CC61D2F-0A12-4C34-9A26-1E7DCC21AB56}" destId="{9C3F30CF-D4C3-5048-BE35-531689C49B06}" srcOrd="0" destOrd="0" presId="urn:microsoft.com/office/officeart/2005/8/layout/vList5"/>
    <dgm:cxn modelId="{85EEB00E-44F2-41AA-9377-BDB5FF1154A9}" type="presOf" srcId="{72D02D60-D144-6242-BBA1-52906CDB02EE}" destId="{C40A90D6-2EA4-9342-B287-4D144D3CA0D6}" srcOrd="0" destOrd="0" presId="urn:microsoft.com/office/officeart/2005/8/layout/vList5"/>
    <dgm:cxn modelId="{E0CADB12-AC19-4935-A30F-5E705BF8E349}" type="presOf" srcId="{0E37297C-B0A0-1E4A-8AF2-8D07AC703DDA}" destId="{0449AE43-7FCC-6E40-A511-381B5CCC4DAC}" srcOrd="0" destOrd="0" presId="urn:microsoft.com/office/officeart/2005/8/layout/vList5"/>
    <dgm:cxn modelId="{28189019-D886-478E-81C7-7C5FF5FEE16B}" type="presOf" srcId="{AEEB73E4-DB09-EB48-AC27-CAB17DF6AF6A}" destId="{FE9EB43D-E460-4040-AB5B-C6A14B16BF20}" srcOrd="0" destOrd="0" presId="urn:microsoft.com/office/officeart/2005/8/layout/vList5"/>
    <dgm:cxn modelId="{D12DD41F-CC1D-47D7-9466-657EF9B9BB3A}" srcId="{089D4EFA-0A18-4F48-BCE6-0D76DB2561E0}" destId="{1CC61D2F-0A12-4C34-9A26-1E7DCC21AB56}" srcOrd="5" destOrd="0" parTransId="{0A174495-73AF-4F22-8E06-FE721828797E}" sibTransId="{01BC1382-8F17-48B1-95AC-53006A54AB37}"/>
    <dgm:cxn modelId="{90B52D27-6CB4-49EC-9674-BAB226BD27B6}" type="presOf" srcId="{74C24711-D062-49E8-AD3F-7F7E8E8E5250}" destId="{AD865B74-62AE-464D-928C-DA8090053935}" srcOrd="0" destOrd="0" presId="urn:microsoft.com/office/officeart/2005/8/layout/vList5"/>
    <dgm:cxn modelId="{69F9E331-CE84-400C-A85D-D08C9E5AEB40}" type="presOf" srcId="{29E8A8C5-32A3-834E-A151-924155FA3477}" destId="{C8B962A0-FFB2-6041-A5A7-61B3337B1491}" srcOrd="0" destOrd="0" presId="urn:microsoft.com/office/officeart/2005/8/layout/vList5"/>
    <dgm:cxn modelId="{F9B2B332-C50F-8E4A-93C1-5ECB2E365FD1}" srcId="{5DBF9472-55FB-46F1-9C41-88805D77FA33}" destId="{72D02D60-D144-6242-BBA1-52906CDB02EE}" srcOrd="0" destOrd="0" parTransId="{E414E658-AB1A-B349-84ED-26BD98B3B639}" sibTransId="{8FBDB771-7DC2-8849-8E9E-8CCBAE1AC702}"/>
    <dgm:cxn modelId="{534A633F-42F6-4ECF-BBA8-D1BA851C116A}" srcId="{089D4EFA-0A18-4F48-BCE6-0D76DB2561E0}" destId="{74C24711-D062-49E8-AD3F-7F7E8E8E5250}" srcOrd="2" destOrd="0" parTransId="{DCAFD9C8-4F90-4AE1-BD7E-0E851A58842E}" sibTransId="{AB86BFA1-9C35-4E8F-8AF7-31256403B191}"/>
    <dgm:cxn modelId="{7CFCCE6C-1860-4252-8C2B-4D8AB8587221}" srcId="{089D4EFA-0A18-4F48-BCE6-0D76DB2561E0}" destId="{32D34BF2-C58F-4F45-84C2-1189F005AAC8}" srcOrd="1" destOrd="0" parTransId="{B266D80A-61A1-4C93-BB7A-44355F340852}" sibTransId="{103C0129-5FDB-4F46-B320-7758989F7B50}"/>
    <dgm:cxn modelId="{9254FB77-85F1-4DFA-A4E3-AAA46237BCEB}" type="presOf" srcId="{5DBF9472-55FB-46F1-9C41-88805D77FA33}" destId="{37FC8C30-18E8-1048-8F9A-57C6D5ECF81E}" srcOrd="0" destOrd="0" presId="urn:microsoft.com/office/officeart/2005/8/layout/vList5"/>
    <dgm:cxn modelId="{43472E59-9EF9-A049-B3A8-2F516C934922}" srcId="{32D34BF2-C58F-4F45-84C2-1189F005AAC8}" destId="{AEEB73E4-DB09-EB48-AC27-CAB17DF6AF6A}" srcOrd="0" destOrd="0" parTransId="{B1961E91-AC4D-E845-BCCA-7B4F0C4FF987}" sibTransId="{DF088956-5F68-264E-AAEE-50AFA661A951}"/>
    <dgm:cxn modelId="{F9E07C7C-5C35-FD4E-A594-62D778DA50A0}" srcId="{1CC61D2F-0A12-4C34-9A26-1E7DCC21AB56}" destId="{0E37297C-B0A0-1E4A-8AF2-8D07AC703DDA}" srcOrd="0" destOrd="0" parTransId="{E8EAEECA-EA4D-FE40-84C2-E062B94A5EDF}" sibTransId="{1E7BF49B-248F-0F4C-8957-8A9EA8AF9BCC}"/>
    <dgm:cxn modelId="{DE5AE17D-29B2-4232-8CF3-A97E3171A137}" type="presOf" srcId="{6AE83F37-1C49-4DDC-AC69-EE161B8266D6}" destId="{6809967C-B6F7-284B-B616-E159C0A6726D}" srcOrd="0" destOrd="0" presId="urn:microsoft.com/office/officeart/2005/8/layout/vList5"/>
    <dgm:cxn modelId="{56C84887-7D3E-4BD2-BEBD-7CED42D59AF9}" srcId="{089D4EFA-0A18-4F48-BCE6-0D76DB2561E0}" destId="{45F8A94D-AF1A-4F7A-990A-40E4D4051053}" srcOrd="0" destOrd="0" parTransId="{ECAB487B-10AB-445D-8059-25B1120256C5}" sibTransId="{C21907A6-B3DE-4355-A743-A41964F4FEC4}"/>
    <dgm:cxn modelId="{B29EB988-7597-7C4C-A735-78EAE2911A19}" srcId="{6AE83F37-1C49-4DDC-AC69-EE161B8266D6}" destId="{29E8A8C5-32A3-834E-A151-924155FA3477}" srcOrd="0" destOrd="0" parTransId="{48FF8A03-A3AF-ED42-A505-B9CABFDFF0D2}" sibTransId="{ED544A3F-6868-E94B-904D-4FA357EBB08D}"/>
    <dgm:cxn modelId="{6DDA7B8A-2930-4906-A6E2-492642875CA8}" type="presOf" srcId="{B9331CF3-48AF-D244-9D41-90639317CAE9}" destId="{FE9EB43D-E460-4040-AB5B-C6A14B16BF20}" srcOrd="0" destOrd="1" presId="urn:microsoft.com/office/officeart/2005/8/layout/vList5"/>
    <dgm:cxn modelId="{B62F1397-3D1B-4A92-A5E1-D3A32321E234}" type="presOf" srcId="{32D34BF2-C58F-4F45-84C2-1189F005AAC8}" destId="{8BC6D6F9-936D-9B42-A81F-587F2CB24FFC}" srcOrd="0" destOrd="0" presId="urn:microsoft.com/office/officeart/2005/8/layout/vList5"/>
    <dgm:cxn modelId="{09FBFEA1-5670-9040-9F4C-8159418DC3A6}" srcId="{32D34BF2-C58F-4F45-84C2-1189F005AAC8}" destId="{B9331CF3-48AF-D244-9D41-90639317CAE9}" srcOrd="1" destOrd="0" parTransId="{6AECA21D-EA4A-B545-AD7A-5B4B863F7785}" sibTransId="{C631D27B-29D3-FD48-ADA8-8724E7DF2EAF}"/>
    <dgm:cxn modelId="{FA3AADA2-ACA7-43C2-B6C7-9B84CCB7294D}" type="presOf" srcId="{0C242664-AEB3-244B-85A3-13A3F501C41E}" destId="{45B662BF-CD86-C84D-BB9F-4A38E5F5BDBE}" srcOrd="0" destOrd="0" presId="urn:microsoft.com/office/officeart/2005/8/layout/vList5"/>
    <dgm:cxn modelId="{1BB87EA5-5DB8-4E8A-9828-FAE032474F41}" type="presOf" srcId="{0DC93FDF-5629-6740-821C-89E2C37B3ED2}" destId="{929C9935-718E-3F49-993B-7F30872F2B8A}" srcOrd="0" destOrd="0" presId="urn:microsoft.com/office/officeart/2005/8/layout/vList5"/>
    <dgm:cxn modelId="{B40B9AAF-833E-AA42-B168-C1E003915826}" srcId="{45F8A94D-AF1A-4F7A-990A-40E4D4051053}" destId="{0DC93FDF-5629-6740-821C-89E2C37B3ED2}" srcOrd="0" destOrd="0" parTransId="{6B001936-98BC-2340-88E6-42182BC781B9}" sibTransId="{094325D3-3E37-DB4F-A8DA-BE1CD1449A8D}"/>
    <dgm:cxn modelId="{F7406EB6-360D-4170-AE13-1E8084F65F3E}" type="presOf" srcId="{F64D9564-353C-416D-B869-1AF75204F395}" destId="{45B662BF-CD86-C84D-BB9F-4A38E5F5BDBE}" srcOrd="0" destOrd="1" presId="urn:microsoft.com/office/officeart/2005/8/layout/vList5"/>
    <dgm:cxn modelId="{1A848FC0-7FC7-4C3E-B739-F3C55415E039}" srcId="{74C24711-D062-49E8-AD3F-7F7E8E8E5250}" destId="{F64D9564-353C-416D-B869-1AF75204F395}" srcOrd="1" destOrd="0" parTransId="{0219D753-9A37-435D-B0A3-E1523AD9EDB0}" sibTransId="{6B6CFE2B-8EC1-4092-B90E-0EE768D2B722}"/>
    <dgm:cxn modelId="{6AFD26CB-4CC9-4E6E-8FAE-D2DC4C1480C6}" type="presOf" srcId="{45F8A94D-AF1A-4F7A-990A-40E4D4051053}" destId="{2CE0E4A1-62AB-EE4D-AD0D-14C8F17B42CB}" srcOrd="0" destOrd="0" presId="urn:microsoft.com/office/officeart/2005/8/layout/vList5"/>
    <dgm:cxn modelId="{B55506D5-FA2F-4544-8120-A1CAE395989C}" srcId="{089D4EFA-0A18-4F48-BCE6-0D76DB2561E0}" destId="{5DBF9472-55FB-46F1-9C41-88805D77FA33}" srcOrd="4" destOrd="0" parTransId="{AF0E97DF-88D2-42B9-8645-CDB594ECFAE2}" sibTransId="{48FF8ABB-EFBD-471F-B6C6-2DD7BBE2692E}"/>
    <dgm:cxn modelId="{32004FD5-40A4-4061-A624-B467B65B7D08}" type="presOf" srcId="{089D4EFA-0A18-4F48-BCE6-0D76DB2561E0}" destId="{3E85DB8C-F7D2-CE4D-BC70-BA6A78DFB381}" srcOrd="0" destOrd="0" presId="urn:microsoft.com/office/officeart/2005/8/layout/vList5"/>
    <dgm:cxn modelId="{7F1A8BD9-67FD-4D04-A045-F6192251407F}" srcId="{089D4EFA-0A18-4F48-BCE6-0D76DB2561E0}" destId="{6AE83F37-1C49-4DDC-AC69-EE161B8266D6}" srcOrd="3" destOrd="0" parTransId="{502B6242-9E4A-4C73-AD4E-DCD09DBA270F}" sibTransId="{5DA690E9-94B7-4987-9B7F-FD5E54AE60E9}"/>
    <dgm:cxn modelId="{311309FC-2A75-1442-9A64-368D7B13C963}" srcId="{74C24711-D062-49E8-AD3F-7F7E8E8E5250}" destId="{0C242664-AEB3-244B-85A3-13A3F501C41E}" srcOrd="0" destOrd="0" parTransId="{5CD07845-887B-6B46-A8B4-DB0FADA12A5F}" sibTransId="{D69357B9-7AD4-7445-AB19-CE3458C9DD19}"/>
    <dgm:cxn modelId="{8DABCBF2-1DE1-4398-BB6A-E72E4765B66B}" type="presParOf" srcId="{3E85DB8C-F7D2-CE4D-BC70-BA6A78DFB381}" destId="{60001AA2-9F9F-6640-9DA2-CE8C5A8486F8}" srcOrd="0" destOrd="0" presId="urn:microsoft.com/office/officeart/2005/8/layout/vList5"/>
    <dgm:cxn modelId="{97B0B38B-EC6C-4B9E-96BD-99864E941E3F}" type="presParOf" srcId="{60001AA2-9F9F-6640-9DA2-CE8C5A8486F8}" destId="{2CE0E4A1-62AB-EE4D-AD0D-14C8F17B42CB}" srcOrd="0" destOrd="0" presId="urn:microsoft.com/office/officeart/2005/8/layout/vList5"/>
    <dgm:cxn modelId="{FA8B3C5F-BDD9-4C23-A797-30AAC74CDF5C}" type="presParOf" srcId="{60001AA2-9F9F-6640-9DA2-CE8C5A8486F8}" destId="{929C9935-718E-3F49-993B-7F30872F2B8A}" srcOrd="1" destOrd="0" presId="urn:microsoft.com/office/officeart/2005/8/layout/vList5"/>
    <dgm:cxn modelId="{483FCA93-D194-4CE9-81B7-99C0359323DA}" type="presParOf" srcId="{3E85DB8C-F7D2-CE4D-BC70-BA6A78DFB381}" destId="{F987153A-D5EF-D044-8759-3F687CAF30AF}" srcOrd="1" destOrd="0" presId="urn:microsoft.com/office/officeart/2005/8/layout/vList5"/>
    <dgm:cxn modelId="{09EBA3CD-FE59-4985-AD86-14DE55820290}" type="presParOf" srcId="{3E85DB8C-F7D2-CE4D-BC70-BA6A78DFB381}" destId="{45C736F1-93E1-594C-A41B-4F7ACD586E11}" srcOrd="2" destOrd="0" presId="urn:microsoft.com/office/officeart/2005/8/layout/vList5"/>
    <dgm:cxn modelId="{847024F6-E421-464F-9290-13E86DBDCEF4}" type="presParOf" srcId="{45C736F1-93E1-594C-A41B-4F7ACD586E11}" destId="{8BC6D6F9-936D-9B42-A81F-587F2CB24FFC}" srcOrd="0" destOrd="0" presId="urn:microsoft.com/office/officeart/2005/8/layout/vList5"/>
    <dgm:cxn modelId="{6365D60C-8319-479A-BDA2-CFFA800037A6}" type="presParOf" srcId="{45C736F1-93E1-594C-A41B-4F7ACD586E11}" destId="{FE9EB43D-E460-4040-AB5B-C6A14B16BF20}" srcOrd="1" destOrd="0" presId="urn:microsoft.com/office/officeart/2005/8/layout/vList5"/>
    <dgm:cxn modelId="{175C8D15-F15E-47BF-9C91-5C732AF60D7A}" type="presParOf" srcId="{3E85DB8C-F7D2-CE4D-BC70-BA6A78DFB381}" destId="{8C8DB699-F31D-3E4C-892F-36C4515353BD}" srcOrd="3" destOrd="0" presId="urn:microsoft.com/office/officeart/2005/8/layout/vList5"/>
    <dgm:cxn modelId="{E7BDF3C6-1A6F-48F9-A84D-3F2AA8369DF2}" type="presParOf" srcId="{3E85DB8C-F7D2-CE4D-BC70-BA6A78DFB381}" destId="{DA2271C5-261E-0C40-B6DC-D7A413ADA37C}" srcOrd="4" destOrd="0" presId="urn:microsoft.com/office/officeart/2005/8/layout/vList5"/>
    <dgm:cxn modelId="{2EE84980-B852-4D65-98D2-070E59722EFC}" type="presParOf" srcId="{DA2271C5-261E-0C40-B6DC-D7A413ADA37C}" destId="{AD865B74-62AE-464D-928C-DA8090053935}" srcOrd="0" destOrd="0" presId="urn:microsoft.com/office/officeart/2005/8/layout/vList5"/>
    <dgm:cxn modelId="{5974A874-A0CF-46F6-BFA2-630A0C4E48BF}" type="presParOf" srcId="{DA2271C5-261E-0C40-B6DC-D7A413ADA37C}" destId="{45B662BF-CD86-C84D-BB9F-4A38E5F5BDBE}" srcOrd="1" destOrd="0" presId="urn:microsoft.com/office/officeart/2005/8/layout/vList5"/>
    <dgm:cxn modelId="{C0CC0870-45F4-48EA-A704-65CDFC27BFB5}" type="presParOf" srcId="{3E85DB8C-F7D2-CE4D-BC70-BA6A78DFB381}" destId="{9E21B99C-2D01-CB4F-9481-78FD593004C9}" srcOrd="5" destOrd="0" presId="urn:microsoft.com/office/officeart/2005/8/layout/vList5"/>
    <dgm:cxn modelId="{5BE9189D-2491-4BF0-A32E-E95DD8A04A1B}" type="presParOf" srcId="{3E85DB8C-F7D2-CE4D-BC70-BA6A78DFB381}" destId="{364D08AC-3C71-5542-82AF-F953C331872C}" srcOrd="6" destOrd="0" presId="urn:microsoft.com/office/officeart/2005/8/layout/vList5"/>
    <dgm:cxn modelId="{EA3EB185-91A7-4253-B725-2D60D6A0C51B}" type="presParOf" srcId="{364D08AC-3C71-5542-82AF-F953C331872C}" destId="{6809967C-B6F7-284B-B616-E159C0A6726D}" srcOrd="0" destOrd="0" presId="urn:microsoft.com/office/officeart/2005/8/layout/vList5"/>
    <dgm:cxn modelId="{43DCF548-C405-464F-A2DB-17DD88F4462E}" type="presParOf" srcId="{364D08AC-3C71-5542-82AF-F953C331872C}" destId="{C8B962A0-FFB2-6041-A5A7-61B3337B1491}" srcOrd="1" destOrd="0" presId="urn:microsoft.com/office/officeart/2005/8/layout/vList5"/>
    <dgm:cxn modelId="{51ED0AED-E880-4AEB-9658-71BBBB2D0822}" type="presParOf" srcId="{3E85DB8C-F7D2-CE4D-BC70-BA6A78DFB381}" destId="{26E86F9C-B214-E945-A959-DD7E51158C5F}" srcOrd="7" destOrd="0" presId="urn:microsoft.com/office/officeart/2005/8/layout/vList5"/>
    <dgm:cxn modelId="{2B904A06-E8ED-47AF-8F27-51082CC955DD}" type="presParOf" srcId="{3E85DB8C-F7D2-CE4D-BC70-BA6A78DFB381}" destId="{84CAFFFF-8BBF-E14E-9114-63B2E915A631}" srcOrd="8" destOrd="0" presId="urn:microsoft.com/office/officeart/2005/8/layout/vList5"/>
    <dgm:cxn modelId="{2CEE6B6B-57AE-4454-9BA9-10F1AD7BA3D7}" type="presParOf" srcId="{84CAFFFF-8BBF-E14E-9114-63B2E915A631}" destId="{37FC8C30-18E8-1048-8F9A-57C6D5ECF81E}" srcOrd="0" destOrd="0" presId="urn:microsoft.com/office/officeart/2005/8/layout/vList5"/>
    <dgm:cxn modelId="{AE781CDA-1802-49D2-8583-8C411B64BC90}" type="presParOf" srcId="{84CAFFFF-8BBF-E14E-9114-63B2E915A631}" destId="{C40A90D6-2EA4-9342-B287-4D144D3CA0D6}" srcOrd="1" destOrd="0" presId="urn:microsoft.com/office/officeart/2005/8/layout/vList5"/>
    <dgm:cxn modelId="{90F37C5B-07CD-41BF-9932-947B3532EDAF}" type="presParOf" srcId="{3E85DB8C-F7D2-CE4D-BC70-BA6A78DFB381}" destId="{011233B7-6BE1-854A-ADD3-04C498BD3556}" srcOrd="9" destOrd="0" presId="urn:microsoft.com/office/officeart/2005/8/layout/vList5"/>
    <dgm:cxn modelId="{478D58BC-4AB6-494B-BD04-11FC2A17A322}" type="presParOf" srcId="{3E85DB8C-F7D2-CE4D-BC70-BA6A78DFB381}" destId="{7F2B9617-BDFD-0940-8EFB-4E02CE6608C2}" srcOrd="10" destOrd="0" presId="urn:microsoft.com/office/officeart/2005/8/layout/vList5"/>
    <dgm:cxn modelId="{89B6181D-F04E-4D4B-B4FB-5DC09450100F}" type="presParOf" srcId="{7F2B9617-BDFD-0940-8EFB-4E02CE6608C2}" destId="{9C3F30CF-D4C3-5048-BE35-531689C49B06}" srcOrd="0" destOrd="0" presId="urn:microsoft.com/office/officeart/2005/8/layout/vList5"/>
    <dgm:cxn modelId="{B94F2C33-A414-4CBA-8FD6-8A3A91FF0FD2}" type="presParOf" srcId="{7F2B9617-BDFD-0940-8EFB-4E02CE6608C2}" destId="{0449AE43-7FCC-6E40-A511-381B5CCC4DA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705A1EF-AD6D-AE43-B997-87B6EF943780}" type="doc">
      <dgm:prSet loTypeId="urn:microsoft.com/office/officeart/2005/8/layout/vList5" loCatId="process" qsTypeId="urn:microsoft.com/office/officeart/2005/8/quickstyle/simple4" qsCatId="simple" csTypeId="urn:microsoft.com/office/officeart/2005/8/colors/colorful5" csCatId="colorful" phldr="1"/>
      <dgm:spPr/>
      <dgm:t>
        <a:bodyPr/>
        <a:lstStyle/>
        <a:p>
          <a:endParaRPr lang="es-ES"/>
        </a:p>
      </dgm:t>
    </dgm:pt>
    <dgm:pt modelId="{D2008663-59DB-B94C-8563-E5A9F8349F9D}">
      <dgm:prSet phldrT="[Texto]" custT="1"/>
      <dgm:spPr/>
      <dgm:t>
        <a:bodyPr/>
        <a:lstStyle/>
        <a:p>
          <a:r>
            <a:rPr lang="es-ES" sz="1600">
              <a:solidFill>
                <a:schemeClr val="tx1"/>
              </a:solidFill>
            </a:rPr>
            <a:t>Plan de muestreo y tamaño de la muestra</a:t>
          </a:r>
          <a:endParaRPr lang="es-ES" sz="1600" dirty="0">
            <a:solidFill>
              <a:schemeClr val="tx1"/>
            </a:solidFill>
          </a:endParaRPr>
        </a:p>
      </dgm:t>
    </dgm:pt>
    <dgm:pt modelId="{2C47F3EA-9EB1-D449-93C4-C48B60CE6631}" type="parTrans" cxnId="{734CF5D1-5476-234B-A63D-773A2F681E23}">
      <dgm:prSet/>
      <dgm:spPr/>
      <dgm:t>
        <a:bodyPr/>
        <a:lstStyle/>
        <a:p>
          <a:endParaRPr lang="es-ES" sz="1600">
            <a:solidFill>
              <a:schemeClr val="tx1"/>
            </a:solidFill>
          </a:endParaRPr>
        </a:p>
      </dgm:t>
    </dgm:pt>
    <dgm:pt modelId="{70F29929-2D9B-A941-B5B6-FC0A5870DA11}" type="sibTrans" cxnId="{734CF5D1-5476-234B-A63D-773A2F681E23}">
      <dgm:prSet/>
      <dgm:spPr/>
      <dgm:t>
        <a:bodyPr/>
        <a:lstStyle/>
        <a:p>
          <a:endParaRPr lang="es-ES" sz="1600">
            <a:solidFill>
              <a:schemeClr val="tx1"/>
            </a:solidFill>
          </a:endParaRPr>
        </a:p>
      </dgm:t>
    </dgm:pt>
    <dgm:pt modelId="{C6C569EC-FFE7-2542-B217-001A04C60B46}">
      <dgm:prSet phldrT="[Texto]" custT="1"/>
      <dgm:spPr/>
      <dgm:t>
        <a:bodyPr/>
        <a:lstStyle/>
        <a:p>
          <a:r>
            <a:rPr lang="es-ES" sz="1600">
              <a:solidFill>
                <a:schemeClr val="tx1"/>
              </a:solidFill>
            </a:rPr>
            <a:t>Técnicas de muestreo: Probabilístico aleatorio estratificado</a:t>
          </a:r>
          <a:endParaRPr lang="es-ES" sz="1600" dirty="0">
            <a:solidFill>
              <a:schemeClr val="tx1"/>
            </a:solidFill>
          </a:endParaRPr>
        </a:p>
      </dgm:t>
    </dgm:pt>
    <dgm:pt modelId="{664D8322-8B21-7847-8319-20EACC43D7A7}" type="parTrans" cxnId="{A22637CE-A99F-7348-8653-436F59D95706}">
      <dgm:prSet/>
      <dgm:spPr/>
      <dgm:t>
        <a:bodyPr/>
        <a:lstStyle/>
        <a:p>
          <a:endParaRPr lang="es-ES" sz="1600">
            <a:solidFill>
              <a:schemeClr val="tx1"/>
            </a:solidFill>
          </a:endParaRPr>
        </a:p>
      </dgm:t>
    </dgm:pt>
    <dgm:pt modelId="{1ACAC2E1-0307-2741-B957-AA1B48D415A7}" type="sibTrans" cxnId="{A22637CE-A99F-7348-8653-436F59D95706}">
      <dgm:prSet/>
      <dgm:spPr/>
      <dgm:t>
        <a:bodyPr/>
        <a:lstStyle/>
        <a:p>
          <a:endParaRPr lang="es-ES" sz="1600">
            <a:solidFill>
              <a:schemeClr val="tx1"/>
            </a:solidFill>
          </a:endParaRPr>
        </a:p>
      </dgm:t>
    </dgm:pt>
    <dgm:pt modelId="{85547425-1547-4249-967A-41CB7D4FBD02}">
      <dgm:prSet phldrT="[Texto]" custT="1"/>
      <dgm:spPr/>
      <dgm:t>
        <a:bodyPr/>
        <a:lstStyle/>
        <a:p>
          <a:r>
            <a:rPr lang="es-ES" sz="1600">
              <a:solidFill>
                <a:schemeClr val="tx1"/>
              </a:solidFill>
            </a:rPr>
            <a:t>Recolección de datos</a:t>
          </a:r>
          <a:endParaRPr lang="es-ES" sz="1600" dirty="0">
            <a:solidFill>
              <a:schemeClr val="tx1"/>
            </a:solidFill>
          </a:endParaRPr>
        </a:p>
      </dgm:t>
    </dgm:pt>
    <dgm:pt modelId="{145B740B-1AD0-D445-8E76-7020BC24A813}" type="parTrans" cxnId="{53F0B2FF-AF86-9341-AF86-6DEE1FC03DC6}">
      <dgm:prSet/>
      <dgm:spPr/>
      <dgm:t>
        <a:bodyPr/>
        <a:lstStyle/>
        <a:p>
          <a:endParaRPr lang="es-ES" sz="1600">
            <a:solidFill>
              <a:schemeClr val="tx1"/>
            </a:solidFill>
          </a:endParaRPr>
        </a:p>
      </dgm:t>
    </dgm:pt>
    <dgm:pt modelId="{D64C50D6-0B85-D340-BCDF-2BF2CDB8F1F4}" type="sibTrans" cxnId="{53F0B2FF-AF86-9341-AF86-6DEE1FC03DC6}">
      <dgm:prSet/>
      <dgm:spPr/>
      <dgm:t>
        <a:bodyPr/>
        <a:lstStyle/>
        <a:p>
          <a:endParaRPr lang="es-ES" sz="1600">
            <a:solidFill>
              <a:schemeClr val="tx1"/>
            </a:solidFill>
          </a:endParaRPr>
        </a:p>
      </dgm:t>
    </dgm:pt>
    <dgm:pt modelId="{52239AE5-6E57-8348-903F-1C06FBAB73F5}">
      <dgm:prSet phldrT="[Texto]" custT="1"/>
      <dgm:spPr/>
      <dgm:t>
        <a:bodyPr/>
        <a:lstStyle/>
        <a:p>
          <a:r>
            <a:rPr lang="es-EC" sz="1600">
              <a:solidFill>
                <a:schemeClr val="tx1"/>
              </a:solidFill>
            </a:rPr>
            <a:t>Metodología e instrumentos para recolectar la información</a:t>
          </a:r>
          <a:endParaRPr lang="es-ES" sz="1600" dirty="0">
            <a:solidFill>
              <a:schemeClr val="tx1"/>
            </a:solidFill>
          </a:endParaRPr>
        </a:p>
      </dgm:t>
    </dgm:pt>
    <dgm:pt modelId="{DF4FD6B0-1073-814F-A457-EDB4F7C70ECD}" type="parTrans" cxnId="{9631DEC6-EC99-164E-A0F9-7EE9A20FAF88}">
      <dgm:prSet/>
      <dgm:spPr/>
      <dgm:t>
        <a:bodyPr/>
        <a:lstStyle/>
        <a:p>
          <a:endParaRPr lang="es-ES" sz="1600">
            <a:solidFill>
              <a:schemeClr val="tx1"/>
            </a:solidFill>
          </a:endParaRPr>
        </a:p>
      </dgm:t>
    </dgm:pt>
    <dgm:pt modelId="{125023C4-56C1-E140-8B07-BB59B002A881}" type="sibTrans" cxnId="{9631DEC6-EC99-164E-A0F9-7EE9A20FAF88}">
      <dgm:prSet/>
      <dgm:spPr/>
      <dgm:t>
        <a:bodyPr/>
        <a:lstStyle/>
        <a:p>
          <a:endParaRPr lang="es-ES" sz="1600">
            <a:solidFill>
              <a:schemeClr val="tx1"/>
            </a:solidFill>
          </a:endParaRPr>
        </a:p>
      </dgm:t>
    </dgm:pt>
    <dgm:pt modelId="{72765778-FA9A-BA4D-9BB4-DB6F43C3CD15}">
      <dgm:prSet phldrT="[Texto]" custT="1"/>
      <dgm:spPr/>
      <dgm:t>
        <a:bodyPr/>
        <a:lstStyle/>
        <a:p>
          <a:r>
            <a:rPr lang="es-ES" sz="1600">
              <a:solidFill>
                <a:schemeClr val="tx1"/>
              </a:solidFill>
            </a:rPr>
            <a:t>Análisis de datos</a:t>
          </a:r>
          <a:endParaRPr lang="es-ES" sz="1600" dirty="0">
            <a:solidFill>
              <a:schemeClr val="tx1"/>
            </a:solidFill>
          </a:endParaRPr>
        </a:p>
      </dgm:t>
    </dgm:pt>
    <dgm:pt modelId="{3A2BDEB0-C2DD-6D47-9CD0-E4DC43AE38CE}" type="parTrans" cxnId="{3EC243B7-49E9-8E4F-98D6-DD5EE5A10399}">
      <dgm:prSet/>
      <dgm:spPr/>
      <dgm:t>
        <a:bodyPr/>
        <a:lstStyle/>
        <a:p>
          <a:endParaRPr lang="es-ES" sz="1600">
            <a:solidFill>
              <a:schemeClr val="tx1"/>
            </a:solidFill>
          </a:endParaRPr>
        </a:p>
      </dgm:t>
    </dgm:pt>
    <dgm:pt modelId="{0A3B16D9-A183-1443-A4C0-B5A2EDDD8EF7}" type="sibTrans" cxnId="{3EC243B7-49E9-8E4F-98D6-DD5EE5A10399}">
      <dgm:prSet/>
      <dgm:spPr/>
      <dgm:t>
        <a:bodyPr/>
        <a:lstStyle/>
        <a:p>
          <a:endParaRPr lang="es-ES" sz="1600">
            <a:solidFill>
              <a:schemeClr val="tx1"/>
            </a:solidFill>
          </a:endParaRPr>
        </a:p>
      </dgm:t>
    </dgm:pt>
    <dgm:pt modelId="{F6A0CA60-A8A7-E64A-89B7-DB7F12DD2977}">
      <dgm:prSet phldrT="[Texto]" custT="1"/>
      <dgm:spPr/>
      <dgm:t>
        <a:bodyPr/>
        <a:lstStyle/>
        <a:p>
          <a:r>
            <a:rPr lang="es-ES" sz="1600">
              <a:solidFill>
                <a:schemeClr val="tx1"/>
              </a:solidFill>
            </a:rPr>
            <a:t>Resultados - SPSS</a:t>
          </a:r>
          <a:endParaRPr lang="es-ES" sz="1600" dirty="0">
            <a:solidFill>
              <a:schemeClr val="tx1"/>
            </a:solidFill>
          </a:endParaRPr>
        </a:p>
      </dgm:t>
    </dgm:pt>
    <dgm:pt modelId="{19B68A81-A7B1-0E49-BCA8-7DA603544E71}" type="parTrans" cxnId="{76609E1D-4F54-9249-9340-02D087846C30}">
      <dgm:prSet/>
      <dgm:spPr/>
      <dgm:t>
        <a:bodyPr/>
        <a:lstStyle/>
        <a:p>
          <a:endParaRPr lang="es-ES" sz="1600">
            <a:solidFill>
              <a:schemeClr val="tx1"/>
            </a:solidFill>
          </a:endParaRPr>
        </a:p>
      </dgm:t>
    </dgm:pt>
    <dgm:pt modelId="{B8DC1833-5C0F-0F47-B609-EF6C879E3963}" type="sibTrans" cxnId="{76609E1D-4F54-9249-9340-02D087846C30}">
      <dgm:prSet/>
      <dgm:spPr/>
      <dgm:t>
        <a:bodyPr/>
        <a:lstStyle/>
        <a:p>
          <a:endParaRPr lang="es-ES" sz="1600">
            <a:solidFill>
              <a:schemeClr val="tx1"/>
            </a:solidFill>
          </a:endParaRPr>
        </a:p>
      </dgm:t>
    </dgm:pt>
    <dgm:pt modelId="{0753A3CF-3DCB-1B4C-AEF0-AA6730790DC4}">
      <dgm:prSet phldrT="[Texto]" custT="1"/>
      <dgm:spPr/>
      <dgm:t>
        <a:bodyPr/>
        <a:lstStyle/>
        <a:p>
          <a:r>
            <a:rPr lang="es-ES" sz="1600">
              <a:solidFill>
                <a:schemeClr val="tx1"/>
              </a:solidFill>
            </a:rPr>
            <a:t>Preparación y presentación de resultados</a:t>
          </a:r>
          <a:endParaRPr lang="es-ES" sz="1600" dirty="0">
            <a:solidFill>
              <a:schemeClr val="tx1"/>
            </a:solidFill>
          </a:endParaRPr>
        </a:p>
      </dgm:t>
    </dgm:pt>
    <dgm:pt modelId="{35F90F3D-882A-F54F-A703-273FBAB8371F}" type="parTrans" cxnId="{D4BEC54F-3350-CF46-B68B-A21245066D8F}">
      <dgm:prSet/>
      <dgm:spPr/>
      <dgm:t>
        <a:bodyPr/>
        <a:lstStyle/>
        <a:p>
          <a:endParaRPr lang="es-ES" sz="1600">
            <a:solidFill>
              <a:schemeClr val="tx1"/>
            </a:solidFill>
          </a:endParaRPr>
        </a:p>
      </dgm:t>
    </dgm:pt>
    <dgm:pt modelId="{3DED52F8-30E3-C348-92A4-40D992F18F12}" type="sibTrans" cxnId="{D4BEC54F-3350-CF46-B68B-A21245066D8F}">
      <dgm:prSet/>
      <dgm:spPr/>
      <dgm:t>
        <a:bodyPr/>
        <a:lstStyle/>
        <a:p>
          <a:endParaRPr lang="es-ES" sz="1600">
            <a:solidFill>
              <a:schemeClr val="tx1"/>
            </a:solidFill>
          </a:endParaRPr>
        </a:p>
      </dgm:t>
    </dgm:pt>
    <dgm:pt modelId="{239C3107-A011-7D45-8676-3B17261F3B3C}">
      <dgm:prSet phldrT="[Texto]" custT="1"/>
      <dgm:spPr/>
      <dgm:t>
        <a:bodyPr/>
        <a:lstStyle/>
        <a:p>
          <a:r>
            <a:rPr lang="es-ES" sz="1600">
              <a:solidFill>
                <a:schemeClr val="tx1"/>
              </a:solidFill>
            </a:rPr>
            <a:t>Presentación oral y escrita</a:t>
          </a:r>
          <a:endParaRPr lang="es-ES" sz="1600" dirty="0">
            <a:solidFill>
              <a:schemeClr val="tx1"/>
            </a:solidFill>
          </a:endParaRPr>
        </a:p>
      </dgm:t>
    </dgm:pt>
    <dgm:pt modelId="{853F8CEB-E1A3-D143-A513-281423D507D2}" type="parTrans" cxnId="{42BCA52A-227A-2844-A9C4-601A75810076}">
      <dgm:prSet/>
      <dgm:spPr/>
      <dgm:t>
        <a:bodyPr/>
        <a:lstStyle/>
        <a:p>
          <a:endParaRPr lang="es-ES" sz="1600">
            <a:solidFill>
              <a:schemeClr val="tx1"/>
            </a:solidFill>
          </a:endParaRPr>
        </a:p>
      </dgm:t>
    </dgm:pt>
    <dgm:pt modelId="{201D830E-84DC-EE44-8670-EE9C2C1B4453}" type="sibTrans" cxnId="{42BCA52A-227A-2844-A9C4-601A75810076}">
      <dgm:prSet/>
      <dgm:spPr/>
      <dgm:t>
        <a:bodyPr/>
        <a:lstStyle/>
        <a:p>
          <a:endParaRPr lang="es-ES" sz="1600">
            <a:solidFill>
              <a:schemeClr val="tx1"/>
            </a:solidFill>
          </a:endParaRPr>
        </a:p>
      </dgm:t>
    </dgm:pt>
    <dgm:pt modelId="{A7265107-AF9A-4F17-8DA7-854860AED7E5}">
      <dgm:prSet custT="1"/>
      <dgm:spPr/>
      <dgm:t>
        <a:bodyPr/>
        <a:lstStyle/>
        <a:p>
          <a:r>
            <a:rPr lang="es-EC" sz="1600" dirty="0">
              <a:solidFill>
                <a:schemeClr val="tx1"/>
              </a:solidFill>
            </a:rPr>
            <a:t>Diseñar formularios de recolección de datos</a:t>
          </a:r>
        </a:p>
      </dgm:t>
    </dgm:pt>
    <dgm:pt modelId="{207528B0-3C2E-49CD-8732-258F082AF26D}" type="parTrans" cxnId="{EDAB66F3-509A-4C20-BBD1-CAC0D19881BD}">
      <dgm:prSet/>
      <dgm:spPr/>
      <dgm:t>
        <a:bodyPr/>
        <a:lstStyle/>
        <a:p>
          <a:endParaRPr lang="es-EC" sz="1600">
            <a:solidFill>
              <a:schemeClr val="tx1"/>
            </a:solidFill>
          </a:endParaRPr>
        </a:p>
      </dgm:t>
    </dgm:pt>
    <dgm:pt modelId="{9859B6B5-CB36-46D7-ABF2-AB52D9065643}" type="sibTrans" cxnId="{EDAB66F3-509A-4C20-BBD1-CAC0D19881BD}">
      <dgm:prSet/>
      <dgm:spPr/>
      <dgm:t>
        <a:bodyPr/>
        <a:lstStyle/>
        <a:p>
          <a:endParaRPr lang="es-EC" sz="1600">
            <a:solidFill>
              <a:schemeClr val="tx1"/>
            </a:solidFill>
          </a:endParaRPr>
        </a:p>
      </dgm:t>
    </dgm:pt>
    <dgm:pt modelId="{CFCEA335-9806-4595-B30E-13B57C00DC7C}">
      <dgm:prSet custT="1"/>
      <dgm:spPr/>
      <dgm:t>
        <a:bodyPr/>
        <a:lstStyle/>
        <a:p>
          <a:r>
            <a:rPr lang="es-EC" sz="1600">
              <a:solidFill>
                <a:schemeClr val="tx1"/>
              </a:solidFill>
            </a:rPr>
            <a:t>Planteamientos de preguntas adecuadas</a:t>
          </a:r>
          <a:endParaRPr lang="es-EC" sz="1600" dirty="0">
            <a:solidFill>
              <a:schemeClr val="tx1"/>
            </a:solidFill>
          </a:endParaRPr>
        </a:p>
      </dgm:t>
    </dgm:pt>
    <dgm:pt modelId="{4FD0E151-0287-4232-A2D7-E9D83D75A746}" type="parTrans" cxnId="{A4016A77-10E1-4786-997C-6D2B3319DE45}">
      <dgm:prSet/>
      <dgm:spPr/>
      <dgm:t>
        <a:bodyPr/>
        <a:lstStyle/>
        <a:p>
          <a:endParaRPr lang="es-EC" sz="1600">
            <a:solidFill>
              <a:schemeClr val="tx1"/>
            </a:solidFill>
          </a:endParaRPr>
        </a:p>
      </dgm:t>
    </dgm:pt>
    <dgm:pt modelId="{E9E94258-03F9-4CBA-9632-F7D1BD71C670}" type="sibTrans" cxnId="{A4016A77-10E1-4786-997C-6D2B3319DE45}">
      <dgm:prSet/>
      <dgm:spPr/>
      <dgm:t>
        <a:bodyPr/>
        <a:lstStyle/>
        <a:p>
          <a:endParaRPr lang="es-EC" sz="1600">
            <a:solidFill>
              <a:schemeClr val="tx1"/>
            </a:solidFill>
          </a:endParaRPr>
        </a:p>
      </dgm:t>
    </dgm:pt>
    <dgm:pt modelId="{EB11E3A6-D00F-4778-AA0D-B20597647928}">
      <dgm:prSet custT="1"/>
      <dgm:spPr/>
      <dgm:t>
        <a:bodyPr/>
        <a:lstStyle/>
        <a:p>
          <a:r>
            <a:rPr lang="es-EC" sz="1600">
              <a:solidFill>
                <a:schemeClr val="tx1"/>
              </a:solidFill>
            </a:rPr>
            <a:t>Validación de encuestas (Alfa de Cronbach)</a:t>
          </a:r>
          <a:endParaRPr lang="es-EC" sz="1600" dirty="0">
            <a:solidFill>
              <a:schemeClr val="tx1"/>
            </a:solidFill>
          </a:endParaRPr>
        </a:p>
      </dgm:t>
    </dgm:pt>
    <dgm:pt modelId="{87CFC1FF-FF7B-451A-B3BB-ED5CAE723C37}" type="parTrans" cxnId="{F83BB2F3-D345-47F8-885F-50CAFA8485C1}">
      <dgm:prSet/>
      <dgm:spPr/>
      <dgm:t>
        <a:bodyPr/>
        <a:lstStyle/>
        <a:p>
          <a:endParaRPr lang="es-EC" sz="1600">
            <a:solidFill>
              <a:schemeClr val="tx1"/>
            </a:solidFill>
          </a:endParaRPr>
        </a:p>
      </dgm:t>
    </dgm:pt>
    <dgm:pt modelId="{FE8BD8E8-893F-4C89-ACDD-F1AED720094E}" type="sibTrans" cxnId="{F83BB2F3-D345-47F8-885F-50CAFA8485C1}">
      <dgm:prSet/>
      <dgm:spPr/>
      <dgm:t>
        <a:bodyPr/>
        <a:lstStyle/>
        <a:p>
          <a:endParaRPr lang="es-EC" sz="1600">
            <a:solidFill>
              <a:schemeClr val="tx1"/>
            </a:solidFill>
          </a:endParaRPr>
        </a:p>
      </dgm:t>
    </dgm:pt>
    <dgm:pt modelId="{FB4FFC77-0F3A-426C-853C-B610B3EDC223}">
      <dgm:prSet custT="1"/>
      <dgm:spPr/>
      <dgm:t>
        <a:bodyPr/>
        <a:lstStyle/>
        <a:p>
          <a:r>
            <a:rPr lang="es-EC" sz="1600">
              <a:solidFill>
                <a:schemeClr val="tx1"/>
              </a:solidFill>
            </a:rPr>
            <a:t>Revisión por expertos</a:t>
          </a:r>
          <a:endParaRPr lang="es-EC" sz="1600" dirty="0">
            <a:solidFill>
              <a:schemeClr val="tx1"/>
            </a:solidFill>
          </a:endParaRPr>
        </a:p>
      </dgm:t>
    </dgm:pt>
    <dgm:pt modelId="{2C81BE3F-C1C2-4CD2-AD4F-05C9889C10BF}" type="parTrans" cxnId="{B6DC25A6-735E-482D-BBCE-0B146B53538B}">
      <dgm:prSet/>
      <dgm:spPr/>
      <dgm:t>
        <a:bodyPr/>
        <a:lstStyle/>
        <a:p>
          <a:endParaRPr lang="es-EC" sz="1600">
            <a:solidFill>
              <a:schemeClr val="tx1"/>
            </a:solidFill>
          </a:endParaRPr>
        </a:p>
      </dgm:t>
    </dgm:pt>
    <dgm:pt modelId="{9E822F8E-858B-4617-B2E1-5574CA8F98E6}" type="sibTrans" cxnId="{B6DC25A6-735E-482D-BBCE-0B146B53538B}">
      <dgm:prSet/>
      <dgm:spPr/>
      <dgm:t>
        <a:bodyPr/>
        <a:lstStyle/>
        <a:p>
          <a:endParaRPr lang="es-EC" sz="1600">
            <a:solidFill>
              <a:schemeClr val="tx1"/>
            </a:solidFill>
          </a:endParaRPr>
        </a:p>
      </dgm:t>
    </dgm:pt>
    <dgm:pt modelId="{87638790-1997-4DEF-91CE-3483ACCC1362}">
      <dgm:prSet phldrT="[Texto]" custT="1"/>
      <dgm:spPr/>
      <dgm:t>
        <a:bodyPr/>
        <a:lstStyle/>
        <a:p>
          <a:endParaRPr lang="es-ES" sz="1600" dirty="0">
            <a:solidFill>
              <a:schemeClr val="tx1"/>
            </a:solidFill>
          </a:endParaRPr>
        </a:p>
      </dgm:t>
    </dgm:pt>
    <dgm:pt modelId="{16891B6D-2F8E-44AF-BE21-926AC57AB89A}" type="parTrans" cxnId="{CCFF1AFA-00DA-45E5-8A5A-E03AF252CC68}">
      <dgm:prSet/>
      <dgm:spPr/>
      <dgm:t>
        <a:bodyPr/>
        <a:lstStyle/>
        <a:p>
          <a:endParaRPr lang="es-EC" sz="1600">
            <a:solidFill>
              <a:schemeClr val="tx1"/>
            </a:solidFill>
          </a:endParaRPr>
        </a:p>
      </dgm:t>
    </dgm:pt>
    <dgm:pt modelId="{8A15BB16-B713-4E4A-BDDE-79000E5E6522}" type="sibTrans" cxnId="{CCFF1AFA-00DA-45E5-8A5A-E03AF252CC68}">
      <dgm:prSet/>
      <dgm:spPr/>
      <dgm:t>
        <a:bodyPr/>
        <a:lstStyle/>
        <a:p>
          <a:endParaRPr lang="es-EC" sz="1600">
            <a:solidFill>
              <a:schemeClr val="tx1"/>
            </a:solidFill>
          </a:endParaRPr>
        </a:p>
      </dgm:t>
    </dgm:pt>
    <dgm:pt modelId="{E8B7AD90-2D7D-409A-BD0C-3BC6A7C93255}">
      <dgm:prSet phldrT="[Texto]" custT="1"/>
      <dgm:spPr/>
      <dgm:t>
        <a:bodyPr/>
        <a:lstStyle/>
        <a:p>
          <a:endParaRPr lang="es-ES" sz="1600" dirty="0">
            <a:solidFill>
              <a:schemeClr val="tx1"/>
            </a:solidFill>
          </a:endParaRPr>
        </a:p>
      </dgm:t>
    </dgm:pt>
    <dgm:pt modelId="{31FF5525-D1D9-4D70-B772-36A18C264731}" type="parTrans" cxnId="{35B4462C-4972-4E56-A892-58B8E9782181}">
      <dgm:prSet/>
      <dgm:spPr/>
      <dgm:t>
        <a:bodyPr/>
        <a:lstStyle/>
        <a:p>
          <a:endParaRPr lang="es-EC" sz="1600">
            <a:solidFill>
              <a:schemeClr val="tx1"/>
            </a:solidFill>
          </a:endParaRPr>
        </a:p>
      </dgm:t>
    </dgm:pt>
    <dgm:pt modelId="{9DAB05AB-278C-49EB-A1B9-1B49CB7F3B7E}" type="sibTrans" cxnId="{35B4462C-4972-4E56-A892-58B8E9782181}">
      <dgm:prSet/>
      <dgm:spPr/>
      <dgm:t>
        <a:bodyPr/>
        <a:lstStyle/>
        <a:p>
          <a:endParaRPr lang="es-EC" sz="1600">
            <a:solidFill>
              <a:schemeClr val="tx1"/>
            </a:solidFill>
          </a:endParaRPr>
        </a:p>
      </dgm:t>
    </dgm:pt>
    <dgm:pt modelId="{3CF59678-C7F9-4EC0-A0E8-47BDF70EFC5F}">
      <dgm:prSet phldrT="[Texto]" custT="1"/>
      <dgm:spPr/>
      <dgm:t>
        <a:bodyPr/>
        <a:lstStyle/>
        <a:p>
          <a:r>
            <a:rPr lang="es-ES" sz="1600" dirty="0">
              <a:solidFill>
                <a:schemeClr val="tx1"/>
              </a:solidFill>
            </a:rPr>
            <a:t>Bases de datos de fuentes oficiales</a:t>
          </a:r>
        </a:p>
      </dgm:t>
    </dgm:pt>
    <dgm:pt modelId="{9D51C470-792E-47C8-A90B-388C0AE1AB44}" type="parTrans" cxnId="{194E5FED-0F09-4190-AFD4-6D3C4E1BCA44}">
      <dgm:prSet/>
      <dgm:spPr/>
      <dgm:t>
        <a:bodyPr/>
        <a:lstStyle/>
        <a:p>
          <a:endParaRPr lang="es-EC" sz="1600">
            <a:solidFill>
              <a:schemeClr val="tx1"/>
            </a:solidFill>
          </a:endParaRPr>
        </a:p>
      </dgm:t>
    </dgm:pt>
    <dgm:pt modelId="{26688FE8-C08C-4B8E-843D-940835ACFB3F}" type="sibTrans" cxnId="{194E5FED-0F09-4190-AFD4-6D3C4E1BCA44}">
      <dgm:prSet/>
      <dgm:spPr/>
      <dgm:t>
        <a:bodyPr/>
        <a:lstStyle/>
        <a:p>
          <a:endParaRPr lang="es-EC" sz="1600">
            <a:solidFill>
              <a:schemeClr val="tx1"/>
            </a:solidFill>
          </a:endParaRPr>
        </a:p>
      </dgm:t>
    </dgm:pt>
    <dgm:pt modelId="{7E9A9FD7-C281-4883-9B5E-5B52971DA2CC}">
      <dgm:prSet phldrT="[Texto]" custT="1"/>
      <dgm:spPr/>
      <dgm:t>
        <a:bodyPr/>
        <a:lstStyle/>
        <a:p>
          <a:r>
            <a:rPr lang="es-ES" sz="1600">
              <a:solidFill>
                <a:schemeClr val="tx1"/>
              </a:solidFill>
            </a:rPr>
            <a:t>Aplicación de formula estadística</a:t>
          </a:r>
          <a:endParaRPr lang="es-ES" sz="1600" dirty="0">
            <a:solidFill>
              <a:schemeClr val="tx1"/>
            </a:solidFill>
          </a:endParaRPr>
        </a:p>
      </dgm:t>
    </dgm:pt>
    <dgm:pt modelId="{AE8430B7-99E4-4BF8-829A-5BA1F6AE882D}" type="parTrans" cxnId="{AB455647-DABD-4FD3-9196-CAF763692D58}">
      <dgm:prSet/>
      <dgm:spPr/>
      <dgm:t>
        <a:bodyPr/>
        <a:lstStyle/>
        <a:p>
          <a:endParaRPr lang="es-CO">
            <a:solidFill>
              <a:schemeClr val="tx1"/>
            </a:solidFill>
          </a:endParaRPr>
        </a:p>
      </dgm:t>
    </dgm:pt>
    <dgm:pt modelId="{B59BB704-95FA-43EE-BF34-1D4FABAE167F}" type="sibTrans" cxnId="{AB455647-DABD-4FD3-9196-CAF763692D58}">
      <dgm:prSet/>
      <dgm:spPr/>
      <dgm:t>
        <a:bodyPr/>
        <a:lstStyle/>
        <a:p>
          <a:endParaRPr lang="es-CO">
            <a:solidFill>
              <a:schemeClr val="tx1"/>
            </a:solidFill>
          </a:endParaRPr>
        </a:p>
      </dgm:t>
    </dgm:pt>
    <dgm:pt modelId="{9FD72A54-D8AD-E440-85BA-4D4A0ED2B32E}" type="pres">
      <dgm:prSet presAssocID="{2705A1EF-AD6D-AE43-B997-87B6EF943780}" presName="Name0" presStyleCnt="0">
        <dgm:presLayoutVars>
          <dgm:dir/>
          <dgm:animLvl val="lvl"/>
          <dgm:resizeHandles val="exact"/>
        </dgm:presLayoutVars>
      </dgm:prSet>
      <dgm:spPr/>
    </dgm:pt>
    <dgm:pt modelId="{E5828621-7127-497C-B043-2C0CBCF9AFFC}" type="pres">
      <dgm:prSet presAssocID="{A7265107-AF9A-4F17-8DA7-854860AED7E5}" presName="linNode" presStyleCnt="0"/>
      <dgm:spPr/>
    </dgm:pt>
    <dgm:pt modelId="{A12A2F11-F339-42C4-A737-A69BACDB7CB2}" type="pres">
      <dgm:prSet presAssocID="{A7265107-AF9A-4F17-8DA7-854860AED7E5}" presName="parentText" presStyleLbl="node1" presStyleIdx="0" presStyleCnt="5">
        <dgm:presLayoutVars>
          <dgm:chMax val="1"/>
          <dgm:bulletEnabled val="1"/>
        </dgm:presLayoutVars>
      </dgm:prSet>
      <dgm:spPr/>
    </dgm:pt>
    <dgm:pt modelId="{1F67F390-74FE-4637-B669-5B52B1BE545F}" type="pres">
      <dgm:prSet presAssocID="{A7265107-AF9A-4F17-8DA7-854860AED7E5}" presName="descendantText" presStyleLbl="alignAccFollowNode1" presStyleIdx="0" presStyleCnt="5">
        <dgm:presLayoutVars>
          <dgm:bulletEnabled val="1"/>
        </dgm:presLayoutVars>
      </dgm:prSet>
      <dgm:spPr/>
    </dgm:pt>
    <dgm:pt modelId="{AE0B8356-6E40-465B-B9A7-0D3E05BD3E82}" type="pres">
      <dgm:prSet presAssocID="{9859B6B5-CB36-46D7-ABF2-AB52D9065643}" presName="sp" presStyleCnt="0"/>
      <dgm:spPr/>
    </dgm:pt>
    <dgm:pt modelId="{2840DAC2-026E-BE45-9054-2EB82333FCF6}" type="pres">
      <dgm:prSet presAssocID="{D2008663-59DB-B94C-8563-E5A9F8349F9D}" presName="linNode" presStyleCnt="0"/>
      <dgm:spPr/>
    </dgm:pt>
    <dgm:pt modelId="{924FA7B9-F002-7044-94A6-0C371E5F87CD}" type="pres">
      <dgm:prSet presAssocID="{D2008663-59DB-B94C-8563-E5A9F8349F9D}" presName="parentText" presStyleLbl="node1" presStyleIdx="1" presStyleCnt="5">
        <dgm:presLayoutVars>
          <dgm:chMax val="1"/>
          <dgm:bulletEnabled val="1"/>
        </dgm:presLayoutVars>
      </dgm:prSet>
      <dgm:spPr/>
    </dgm:pt>
    <dgm:pt modelId="{ACC3D935-5BB3-E041-90D2-F3E2AA232759}" type="pres">
      <dgm:prSet presAssocID="{D2008663-59DB-B94C-8563-E5A9F8349F9D}" presName="descendantText" presStyleLbl="alignAccFollowNode1" presStyleIdx="1" presStyleCnt="5">
        <dgm:presLayoutVars>
          <dgm:bulletEnabled val="1"/>
        </dgm:presLayoutVars>
      </dgm:prSet>
      <dgm:spPr/>
    </dgm:pt>
    <dgm:pt modelId="{79EF913B-8BD0-4042-AB2F-422DEFF865DE}" type="pres">
      <dgm:prSet presAssocID="{70F29929-2D9B-A941-B5B6-FC0A5870DA11}" presName="sp" presStyleCnt="0"/>
      <dgm:spPr/>
    </dgm:pt>
    <dgm:pt modelId="{6E337124-6EA1-7E4A-8B74-75D8E5482C50}" type="pres">
      <dgm:prSet presAssocID="{85547425-1547-4249-967A-41CB7D4FBD02}" presName="linNode" presStyleCnt="0"/>
      <dgm:spPr/>
    </dgm:pt>
    <dgm:pt modelId="{80942073-CDFE-2E40-BB9F-C5A26C0F6B57}" type="pres">
      <dgm:prSet presAssocID="{85547425-1547-4249-967A-41CB7D4FBD02}" presName="parentText" presStyleLbl="node1" presStyleIdx="2" presStyleCnt="5">
        <dgm:presLayoutVars>
          <dgm:chMax val="1"/>
          <dgm:bulletEnabled val="1"/>
        </dgm:presLayoutVars>
      </dgm:prSet>
      <dgm:spPr/>
    </dgm:pt>
    <dgm:pt modelId="{E1DB2315-F005-BA44-B0BE-89E11FD8016A}" type="pres">
      <dgm:prSet presAssocID="{85547425-1547-4249-967A-41CB7D4FBD02}" presName="descendantText" presStyleLbl="alignAccFollowNode1" presStyleIdx="2" presStyleCnt="5">
        <dgm:presLayoutVars>
          <dgm:bulletEnabled val="1"/>
        </dgm:presLayoutVars>
      </dgm:prSet>
      <dgm:spPr/>
    </dgm:pt>
    <dgm:pt modelId="{161478B3-BED3-7245-A092-CDFAE2B8BF20}" type="pres">
      <dgm:prSet presAssocID="{D64C50D6-0B85-D340-BCDF-2BF2CDB8F1F4}" presName="sp" presStyleCnt="0"/>
      <dgm:spPr/>
    </dgm:pt>
    <dgm:pt modelId="{4434875F-A929-BA4E-A0D1-4701C23EE628}" type="pres">
      <dgm:prSet presAssocID="{72765778-FA9A-BA4D-9BB4-DB6F43C3CD15}" presName="linNode" presStyleCnt="0"/>
      <dgm:spPr/>
    </dgm:pt>
    <dgm:pt modelId="{3482E547-B21F-9649-A68F-1C0C05537638}" type="pres">
      <dgm:prSet presAssocID="{72765778-FA9A-BA4D-9BB4-DB6F43C3CD15}" presName="parentText" presStyleLbl="node1" presStyleIdx="3" presStyleCnt="5">
        <dgm:presLayoutVars>
          <dgm:chMax val="1"/>
          <dgm:bulletEnabled val="1"/>
        </dgm:presLayoutVars>
      </dgm:prSet>
      <dgm:spPr/>
    </dgm:pt>
    <dgm:pt modelId="{D541BF18-79C9-BE4D-AE39-07F3BFA86D79}" type="pres">
      <dgm:prSet presAssocID="{72765778-FA9A-BA4D-9BB4-DB6F43C3CD15}" presName="descendantText" presStyleLbl="alignAccFollowNode1" presStyleIdx="3" presStyleCnt="5">
        <dgm:presLayoutVars>
          <dgm:bulletEnabled val="1"/>
        </dgm:presLayoutVars>
      </dgm:prSet>
      <dgm:spPr/>
    </dgm:pt>
    <dgm:pt modelId="{C8E86D7F-4F98-504A-8B6E-42F0BB563A25}" type="pres">
      <dgm:prSet presAssocID="{0A3B16D9-A183-1443-A4C0-B5A2EDDD8EF7}" presName="sp" presStyleCnt="0"/>
      <dgm:spPr/>
    </dgm:pt>
    <dgm:pt modelId="{BC7E5005-92C3-B347-9581-63C8A3BDC61C}" type="pres">
      <dgm:prSet presAssocID="{0753A3CF-3DCB-1B4C-AEF0-AA6730790DC4}" presName="linNode" presStyleCnt="0"/>
      <dgm:spPr/>
    </dgm:pt>
    <dgm:pt modelId="{297AE0C6-D7C7-F748-ADB8-8F0EB8D2FF2C}" type="pres">
      <dgm:prSet presAssocID="{0753A3CF-3DCB-1B4C-AEF0-AA6730790DC4}" presName="parentText" presStyleLbl="node1" presStyleIdx="4" presStyleCnt="5">
        <dgm:presLayoutVars>
          <dgm:chMax val="1"/>
          <dgm:bulletEnabled val="1"/>
        </dgm:presLayoutVars>
      </dgm:prSet>
      <dgm:spPr/>
    </dgm:pt>
    <dgm:pt modelId="{881FC2AD-5DAD-8343-98F2-5420C1B8FFDD}" type="pres">
      <dgm:prSet presAssocID="{0753A3CF-3DCB-1B4C-AEF0-AA6730790DC4}" presName="descendantText" presStyleLbl="alignAccFollowNode1" presStyleIdx="4" presStyleCnt="5">
        <dgm:presLayoutVars>
          <dgm:bulletEnabled val="1"/>
        </dgm:presLayoutVars>
      </dgm:prSet>
      <dgm:spPr/>
    </dgm:pt>
  </dgm:ptLst>
  <dgm:cxnLst>
    <dgm:cxn modelId="{E64C3F02-070D-4353-A13C-71F43D4DEAF9}" type="presOf" srcId="{E8B7AD90-2D7D-409A-BD0C-3BC6A7C93255}" destId="{ACC3D935-5BB3-E041-90D2-F3E2AA232759}" srcOrd="0" destOrd="0" presId="urn:microsoft.com/office/officeart/2005/8/layout/vList5"/>
    <dgm:cxn modelId="{C2E82B1B-9AB9-4205-875C-8958745B1E16}" type="presOf" srcId="{72765778-FA9A-BA4D-9BB4-DB6F43C3CD15}" destId="{3482E547-B21F-9649-A68F-1C0C05537638}" srcOrd="0" destOrd="0" presId="urn:microsoft.com/office/officeart/2005/8/layout/vList5"/>
    <dgm:cxn modelId="{76609E1D-4F54-9249-9340-02D087846C30}" srcId="{72765778-FA9A-BA4D-9BB4-DB6F43C3CD15}" destId="{F6A0CA60-A8A7-E64A-89B7-DB7F12DD2977}" srcOrd="0" destOrd="0" parTransId="{19B68A81-A7B1-0E49-BCA8-7DA603544E71}" sibTransId="{B8DC1833-5C0F-0F47-B609-EF6C879E3963}"/>
    <dgm:cxn modelId="{42BCA52A-227A-2844-A9C4-601A75810076}" srcId="{0753A3CF-3DCB-1B4C-AEF0-AA6730790DC4}" destId="{239C3107-A011-7D45-8676-3B17261F3B3C}" srcOrd="0" destOrd="0" parTransId="{853F8CEB-E1A3-D143-A513-281423D507D2}" sibTransId="{201D830E-84DC-EE44-8670-EE9C2C1B4453}"/>
    <dgm:cxn modelId="{35B4462C-4972-4E56-A892-58B8E9782181}" srcId="{D2008663-59DB-B94C-8563-E5A9F8349F9D}" destId="{E8B7AD90-2D7D-409A-BD0C-3BC6A7C93255}" srcOrd="0" destOrd="0" parTransId="{31FF5525-D1D9-4D70-B772-36A18C264731}" sibTransId="{9DAB05AB-278C-49EB-A1B9-1B49CB7F3B7E}"/>
    <dgm:cxn modelId="{6D734262-7135-4CAE-9199-C0749BFE02C7}" type="presOf" srcId="{EB11E3A6-D00F-4778-AA0D-B20597647928}" destId="{1F67F390-74FE-4637-B669-5B52B1BE545F}" srcOrd="0" destOrd="2" presId="urn:microsoft.com/office/officeart/2005/8/layout/vList5"/>
    <dgm:cxn modelId="{AB455647-DABD-4FD3-9196-CAF763692D58}" srcId="{D2008663-59DB-B94C-8563-E5A9F8349F9D}" destId="{7E9A9FD7-C281-4883-9B5E-5B52971DA2CC}" srcOrd="3" destOrd="0" parTransId="{AE8430B7-99E4-4BF8-829A-5BA1F6AE882D}" sibTransId="{B59BB704-95FA-43EE-BF34-1D4FABAE167F}"/>
    <dgm:cxn modelId="{D4BEC54F-3350-CF46-B68B-A21245066D8F}" srcId="{2705A1EF-AD6D-AE43-B997-87B6EF943780}" destId="{0753A3CF-3DCB-1B4C-AEF0-AA6730790DC4}" srcOrd="4" destOrd="0" parTransId="{35F90F3D-882A-F54F-A703-273FBAB8371F}" sibTransId="{3DED52F8-30E3-C348-92A4-40D992F18F12}"/>
    <dgm:cxn modelId="{D711C64F-2052-46EF-832E-9F7B629452C8}" type="presOf" srcId="{C6C569EC-FFE7-2542-B217-001A04C60B46}" destId="{ACC3D935-5BB3-E041-90D2-F3E2AA232759}" srcOrd="0" destOrd="2" presId="urn:microsoft.com/office/officeart/2005/8/layout/vList5"/>
    <dgm:cxn modelId="{A4016A77-10E1-4786-997C-6D2B3319DE45}" srcId="{A7265107-AF9A-4F17-8DA7-854860AED7E5}" destId="{CFCEA335-9806-4595-B30E-13B57C00DC7C}" srcOrd="0" destOrd="0" parTransId="{4FD0E151-0287-4232-A2D7-E9D83D75A746}" sibTransId="{E9E94258-03F9-4CBA-9632-F7D1BD71C670}"/>
    <dgm:cxn modelId="{7C8DEE58-550C-40A0-A695-2C1DFDC3A371}" type="presOf" srcId="{7E9A9FD7-C281-4883-9B5E-5B52971DA2CC}" destId="{ACC3D935-5BB3-E041-90D2-F3E2AA232759}" srcOrd="0" destOrd="3" presId="urn:microsoft.com/office/officeart/2005/8/layout/vList5"/>
    <dgm:cxn modelId="{ADA92485-6183-4908-9556-895F941BFBFE}" type="presOf" srcId="{F6A0CA60-A8A7-E64A-89B7-DB7F12DD2977}" destId="{D541BF18-79C9-BE4D-AE39-07F3BFA86D79}" srcOrd="0" destOrd="0" presId="urn:microsoft.com/office/officeart/2005/8/layout/vList5"/>
    <dgm:cxn modelId="{F0F65B8E-C292-48A7-8354-4D0CA6E50409}" type="presOf" srcId="{CFCEA335-9806-4595-B30E-13B57C00DC7C}" destId="{1F67F390-74FE-4637-B669-5B52B1BE545F}" srcOrd="0" destOrd="0" presId="urn:microsoft.com/office/officeart/2005/8/layout/vList5"/>
    <dgm:cxn modelId="{B6DC25A6-735E-482D-BBCE-0B146B53538B}" srcId="{A7265107-AF9A-4F17-8DA7-854860AED7E5}" destId="{FB4FFC77-0F3A-426C-853C-B610B3EDC223}" srcOrd="1" destOrd="0" parTransId="{2C81BE3F-C1C2-4CD2-AD4F-05C9889C10BF}" sibTransId="{9E822F8E-858B-4617-B2E1-5574CA8F98E6}"/>
    <dgm:cxn modelId="{0E3BB6A8-A067-41CF-A5B9-7225F67F82A6}" type="presOf" srcId="{D2008663-59DB-B94C-8563-E5A9F8349F9D}" destId="{924FA7B9-F002-7044-94A6-0C371E5F87CD}" srcOrd="0" destOrd="0" presId="urn:microsoft.com/office/officeart/2005/8/layout/vList5"/>
    <dgm:cxn modelId="{4AC480AE-271D-4E91-BBCC-2798460A8746}" type="presOf" srcId="{239C3107-A011-7D45-8676-3B17261F3B3C}" destId="{881FC2AD-5DAD-8343-98F2-5420C1B8FFDD}" srcOrd="0" destOrd="0" presId="urn:microsoft.com/office/officeart/2005/8/layout/vList5"/>
    <dgm:cxn modelId="{FD2AABB0-85B1-4586-A784-1A7C5EE24A54}" type="presOf" srcId="{0753A3CF-3DCB-1B4C-AEF0-AA6730790DC4}" destId="{297AE0C6-D7C7-F748-ADB8-8F0EB8D2FF2C}" srcOrd="0" destOrd="0" presId="urn:microsoft.com/office/officeart/2005/8/layout/vList5"/>
    <dgm:cxn modelId="{2E84AFB6-21BA-4CA2-88FE-0A49EB0EACFE}" type="presOf" srcId="{2705A1EF-AD6D-AE43-B997-87B6EF943780}" destId="{9FD72A54-D8AD-E440-85BA-4D4A0ED2B32E}" srcOrd="0" destOrd="0" presId="urn:microsoft.com/office/officeart/2005/8/layout/vList5"/>
    <dgm:cxn modelId="{7DDED1B6-7EE7-450A-A225-DED959087B34}" type="presOf" srcId="{87638790-1997-4DEF-91CE-3483ACCC1362}" destId="{ACC3D935-5BB3-E041-90D2-F3E2AA232759}" srcOrd="0" destOrd="4" presId="urn:microsoft.com/office/officeart/2005/8/layout/vList5"/>
    <dgm:cxn modelId="{3EC243B7-49E9-8E4F-98D6-DD5EE5A10399}" srcId="{2705A1EF-AD6D-AE43-B997-87B6EF943780}" destId="{72765778-FA9A-BA4D-9BB4-DB6F43C3CD15}" srcOrd="3" destOrd="0" parTransId="{3A2BDEB0-C2DD-6D47-9CD0-E4DC43AE38CE}" sibTransId="{0A3B16D9-A183-1443-A4C0-B5A2EDDD8EF7}"/>
    <dgm:cxn modelId="{9631DEC6-EC99-164E-A0F9-7EE9A20FAF88}" srcId="{85547425-1547-4249-967A-41CB7D4FBD02}" destId="{52239AE5-6E57-8348-903F-1C06FBAB73F5}" srcOrd="0" destOrd="0" parTransId="{DF4FD6B0-1073-814F-A457-EDB4F7C70ECD}" sibTransId="{125023C4-56C1-E140-8B07-BB59B002A881}"/>
    <dgm:cxn modelId="{060170CA-C4FE-45D7-8FDD-3BAD37875304}" type="presOf" srcId="{52239AE5-6E57-8348-903F-1C06FBAB73F5}" destId="{E1DB2315-F005-BA44-B0BE-89E11FD8016A}" srcOrd="0" destOrd="0" presId="urn:microsoft.com/office/officeart/2005/8/layout/vList5"/>
    <dgm:cxn modelId="{24CD7BCB-E9C9-4BAB-8400-ABDF73D3A67B}" type="presOf" srcId="{85547425-1547-4249-967A-41CB7D4FBD02}" destId="{80942073-CDFE-2E40-BB9F-C5A26C0F6B57}" srcOrd="0" destOrd="0" presId="urn:microsoft.com/office/officeart/2005/8/layout/vList5"/>
    <dgm:cxn modelId="{A22637CE-A99F-7348-8653-436F59D95706}" srcId="{D2008663-59DB-B94C-8563-E5A9F8349F9D}" destId="{C6C569EC-FFE7-2542-B217-001A04C60B46}" srcOrd="2" destOrd="0" parTransId="{664D8322-8B21-7847-8319-20EACC43D7A7}" sibTransId="{1ACAC2E1-0307-2741-B957-AA1B48D415A7}"/>
    <dgm:cxn modelId="{734CF5D1-5476-234B-A63D-773A2F681E23}" srcId="{2705A1EF-AD6D-AE43-B997-87B6EF943780}" destId="{D2008663-59DB-B94C-8563-E5A9F8349F9D}" srcOrd="1" destOrd="0" parTransId="{2C47F3EA-9EB1-D449-93C4-C48B60CE6631}" sibTransId="{70F29929-2D9B-A941-B5B6-FC0A5870DA11}"/>
    <dgm:cxn modelId="{0EE7F5DA-74B2-460C-B06B-CA7B5B00972B}" type="presOf" srcId="{A7265107-AF9A-4F17-8DA7-854860AED7E5}" destId="{A12A2F11-F339-42C4-A737-A69BACDB7CB2}" srcOrd="0" destOrd="0" presId="urn:microsoft.com/office/officeart/2005/8/layout/vList5"/>
    <dgm:cxn modelId="{BAE11FEC-3D69-473F-B1BE-78A1FD9A5F70}" type="presOf" srcId="{3CF59678-C7F9-4EC0-A0E8-47BDF70EFC5F}" destId="{ACC3D935-5BB3-E041-90D2-F3E2AA232759}" srcOrd="0" destOrd="1" presId="urn:microsoft.com/office/officeart/2005/8/layout/vList5"/>
    <dgm:cxn modelId="{194E5FED-0F09-4190-AFD4-6D3C4E1BCA44}" srcId="{D2008663-59DB-B94C-8563-E5A9F8349F9D}" destId="{3CF59678-C7F9-4EC0-A0E8-47BDF70EFC5F}" srcOrd="1" destOrd="0" parTransId="{9D51C470-792E-47C8-A90B-388C0AE1AB44}" sibTransId="{26688FE8-C08C-4B8E-843D-940835ACFB3F}"/>
    <dgm:cxn modelId="{EC78C8F0-A67A-45CF-A934-C37729A70FEA}" type="presOf" srcId="{FB4FFC77-0F3A-426C-853C-B610B3EDC223}" destId="{1F67F390-74FE-4637-B669-5B52B1BE545F}" srcOrd="0" destOrd="1" presId="urn:microsoft.com/office/officeart/2005/8/layout/vList5"/>
    <dgm:cxn modelId="{EDAB66F3-509A-4C20-BBD1-CAC0D19881BD}" srcId="{2705A1EF-AD6D-AE43-B997-87B6EF943780}" destId="{A7265107-AF9A-4F17-8DA7-854860AED7E5}" srcOrd="0" destOrd="0" parTransId="{207528B0-3C2E-49CD-8732-258F082AF26D}" sibTransId="{9859B6B5-CB36-46D7-ABF2-AB52D9065643}"/>
    <dgm:cxn modelId="{F83BB2F3-D345-47F8-885F-50CAFA8485C1}" srcId="{A7265107-AF9A-4F17-8DA7-854860AED7E5}" destId="{EB11E3A6-D00F-4778-AA0D-B20597647928}" srcOrd="2" destOrd="0" parTransId="{87CFC1FF-FF7B-451A-B3BB-ED5CAE723C37}" sibTransId="{FE8BD8E8-893F-4C89-ACDD-F1AED720094E}"/>
    <dgm:cxn modelId="{CCFF1AFA-00DA-45E5-8A5A-E03AF252CC68}" srcId="{D2008663-59DB-B94C-8563-E5A9F8349F9D}" destId="{87638790-1997-4DEF-91CE-3483ACCC1362}" srcOrd="4" destOrd="0" parTransId="{16891B6D-2F8E-44AF-BE21-926AC57AB89A}" sibTransId="{8A15BB16-B713-4E4A-BDDE-79000E5E6522}"/>
    <dgm:cxn modelId="{53F0B2FF-AF86-9341-AF86-6DEE1FC03DC6}" srcId="{2705A1EF-AD6D-AE43-B997-87B6EF943780}" destId="{85547425-1547-4249-967A-41CB7D4FBD02}" srcOrd="2" destOrd="0" parTransId="{145B740B-1AD0-D445-8E76-7020BC24A813}" sibTransId="{D64C50D6-0B85-D340-BCDF-2BF2CDB8F1F4}"/>
    <dgm:cxn modelId="{5129B10B-451B-4C3D-8855-EFA5DEC1B7F2}" type="presParOf" srcId="{9FD72A54-D8AD-E440-85BA-4D4A0ED2B32E}" destId="{E5828621-7127-497C-B043-2C0CBCF9AFFC}" srcOrd="0" destOrd="0" presId="urn:microsoft.com/office/officeart/2005/8/layout/vList5"/>
    <dgm:cxn modelId="{BDEA816A-7FBD-4083-AB28-4700E942FA5E}" type="presParOf" srcId="{E5828621-7127-497C-B043-2C0CBCF9AFFC}" destId="{A12A2F11-F339-42C4-A737-A69BACDB7CB2}" srcOrd="0" destOrd="0" presId="urn:microsoft.com/office/officeart/2005/8/layout/vList5"/>
    <dgm:cxn modelId="{6BB29749-B366-49E5-949E-834A1A6873DC}" type="presParOf" srcId="{E5828621-7127-497C-B043-2C0CBCF9AFFC}" destId="{1F67F390-74FE-4637-B669-5B52B1BE545F}" srcOrd="1" destOrd="0" presId="urn:microsoft.com/office/officeart/2005/8/layout/vList5"/>
    <dgm:cxn modelId="{1CD4B4EC-598F-4605-8A1B-CFD3898A94F6}" type="presParOf" srcId="{9FD72A54-D8AD-E440-85BA-4D4A0ED2B32E}" destId="{AE0B8356-6E40-465B-B9A7-0D3E05BD3E82}" srcOrd="1" destOrd="0" presId="urn:microsoft.com/office/officeart/2005/8/layout/vList5"/>
    <dgm:cxn modelId="{87197DA3-6614-491C-9132-B5C652039976}" type="presParOf" srcId="{9FD72A54-D8AD-E440-85BA-4D4A0ED2B32E}" destId="{2840DAC2-026E-BE45-9054-2EB82333FCF6}" srcOrd="2" destOrd="0" presId="urn:microsoft.com/office/officeart/2005/8/layout/vList5"/>
    <dgm:cxn modelId="{23B6F4D3-89D5-4250-BCAD-DBFB4C3F68C8}" type="presParOf" srcId="{2840DAC2-026E-BE45-9054-2EB82333FCF6}" destId="{924FA7B9-F002-7044-94A6-0C371E5F87CD}" srcOrd="0" destOrd="0" presId="urn:microsoft.com/office/officeart/2005/8/layout/vList5"/>
    <dgm:cxn modelId="{EE9A3F8C-9DBB-4C67-9232-DD0527CC65BF}" type="presParOf" srcId="{2840DAC2-026E-BE45-9054-2EB82333FCF6}" destId="{ACC3D935-5BB3-E041-90D2-F3E2AA232759}" srcOrd="1" destOrd="0" presId="urn:microsoft.com/office/officeart/2005/8/layout/vList5"/>
    <dgm:cxn modelId="{DC8E0A96-522B-4869-8655-79C94134753D}" type="presParOf" srcId="{9FD72A54-D8AD-E440-85BA-4D4A0ED2B32E}" destId="{79EF913B-8BD0-4042-AB2F-422DEFF865DE}" srcOrd="3" destOrd="0" presId="urn:microsoft.com/office/officeart/2005/8/layout/vList5"/>
    <dgm:cxn modelId="{E9BE059D-03B5-4326-8C47-8FDE8EE25E6B}" type="presParOf" srcId="{9FD72A54-D8AD-E440-85BA-4D4A0ED2B32E}" destId="{6E337124-6EA1-7E4A-8B74-75D8E5482C50}" srcOrd="4" destOrd="0" presId="urn:microsoft.com/office/officeart/2005/8/layout/vList5"/>
    <dgm:cxn modelId="{2DC02110-AE19-4034-94DF-1C06EF5D0703}" type="presParOf" srcId="{6E337124-6EA1-7E4A-8B74-75D8E5482C50}" destId="{80942073-CDFE-2E40-BB9F-C5A26C0F6B57}" srcOrd="0" destOrd="0" presId="urn:microsoft.com/office/officeart/2005/8/layout/vList5"/>
    <dgm:cxn modelId="{2EB93AB8-24B2-4CB2-9947-E22AF91280D4}" type="presParOf" srcId="{6E337124-6EA1-7E4A-8B74-75D8E5482C50}" destId="{E1DB2315-F005-BA44-B0BE-89E11FD8016A}" srcOrd="1" destOrd="0" presId="urn:microsoft.com/office/officeart/2005/8/layout/vList5"/>
    <dgm:cxn modelId="{31591FD2-DCD0-4A06-AC07-BA2804A9594A}" type="presParOf" srcId="{9FD72A54-D8AD-E440-85BA-4D4A0ED2B32E}" destId="{161478B3-BED3-7245-A092-CDFAE2B8BF20}" srcOrd="5" destOrd="0" presId="urn:microsoft.com/office/officeart/2005/8/layout/vList5"/>
    <dgm:cxn modelId="{7C2DBC8C-488A-406A-B906-31A4B4F407AD}" type="presParOf" srcId="{9FD72A54-D8AD-E440-85BA-4D4A0ED2B32E}" destId="{4434875F-A929-BA4E-A0D1-4701C23EE628}" srcOrd="6" destOrd="0" presId="urn:microsoft.com/office/officeart/2005/8/layout/vList5"/>
    <dgm:cxn modelId="{B82F1C3E-AA9A-45D7-8498-BAB1B8195F10}" type="presParOf" srcId="{4434875F-A929-BA4E-A0D1-4701C23EE628}" destId="{3482E547-B21F-9649-A68F-1C0C05537638}" srcOrd="0" destOrd="0" presId="urn:microsoft.com/office/officeart/2005/8/layout/vList5"/>
    <dgm:cxn modelId="{691C5840-443C-4196-A54E-3F6DE2D6ED86}" type="presParOf" srcId="{4434875F-A929-BA4E-A0D1-4701C23EE628}" destId="{D541BF18-79C9-BE4D-AE39-07F3BFA86D79}" srcOrd="1" destOrd="0" presId="urn:microsoft.com/office/officeart/2005/8/layout/vList5"/>
    <dgm:cxn modelId="{AB54F2CA-6A08-45EE-8D80-820832D75683}" type="presParOf" srcId="{9FD72A54-D8AD-E440-85BA-4D4A0ED2B32E}" destId="{C8E86D7F-4F98-504A-8B6E-42F0BB563A25}" srcOrd="7" destOrd="0" presId="urn:microsoft.com/office/officeart/2005/8/layout/vList5"/>
    <dgm:cxn modelId="{08C1650D-2203-4E7A-8755-16CA0D97B712}" type="presParOf" srcId="{9FD72A54-D8AD-E440-85BA-4D4A0ED2B32E}" destId="{BC7E5005-92C3-B347-9581-63C8A3BDC61C}" srcOrd="8" destOrd="0" presId="urn:microsoft.com/office/officeart/2005/8/layout/vList5"/>
    <dgm:cxn modelId="{01C62D28-8F3C-43BC-9B70-CF226B6848F6}" type="presParOf" srcId="{BC7E5005-92C3-B347-9581-63C8A3BDC61C}" destId="{297AE0C6-D7C7-F748-ADB8-8F0EB8D2FF2C}" srcOrd="0" destOrd="0" presId="urn:microsoft.com/office/officeart/2005/8/layout/vList5"/>
    <dgm:cxn modelId="{07A9284B-29F2-4F01-AB37-84B829302998}" type="presParOf" srcId="{BC7E5005-92C3-B347-9581-63C8A3BDC61C}" destId="{881FC2AD-5DAD-8343-98F2-5420C1B8FFD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1CA09-975E-4F1C-B856-90556230AE53}">
      <dsp:nvSpPr>
        <dsp:cNvPr id="0" name=""/>
        <dsp:cNvSpPr/>
      </dsp:nvSpPr>
      <dsp:spPr>
        <a:xfrm rot="5400000">
          <a:off x="-374513" y="1170373"/>
          <a:ext cx="1652288" cy="199426"/>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EC7632-6CC9-4F47-B16C-533B676395A7}">
      <dsp:nvSpPr>
        <dsp:cNvPr id="0" name=""/>
        <dsp:cNvSpPr/>
      </dsp:nvSpPr>
      <dsp:spPr>
        <a:xfrm>
          <a:off x="3662" y="113046"/>
          <a:ext cx="2215848" cy="132950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mj-lt"/>
            <a:buNone/>
          </a:pPr>
          <a:r>
            <a:rPr lang="es-ES" sz="1800" kern="1200" dirty="0"/>
            <a:t>1. Introducción</a:t>
          </a:r>
          <a:endParaRPr lang="es-CO" sz="1800" kern="1200" dirty="0"/>
        </a:p>
      </dsp:txBody>
      <dsp:txXfrm>
        <a:off x="42602" y="151986"/>
        <a:ext cx="2137968" cy="1251628"/>
      </dsp:txXfrm>
    </dsp:sp>
    <dsp:sp modelId="{B06DA71B-0161-4753-969B-D69AB7730D55}">
      <dsp:nvSpPr>
        <dsp:cNvPr id="0" name=""/>
        <dsp:cNvSpPr/>
      </dsp:nvSpPr>
      <dsp:spPr>
        <a:xfrm rot="5400000">
          <a:off x="-374513" y="2832259"/>
          <a:ext cx="1652288" cy="199426"/>
        </a:xfrm>
        <a:prstGeom prst="rect">
          <a:avLst/>
        </a:prstGeom>
        <a:solidFill>
          <a:schemeClr val="accent5">
            <a:hueOff val="-1986775"/>
            <a:satOff val="7962"/>
            <a:lumOff val="172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E61DD3-EBE0-4977-BE71-9A5E836E65CE}">
      <dsp:nvSpPr>
        <dsp:cNvPr id="0" name=""/>
        <dsp:cNvSpPr/>
      </dsp:nvSpPr>
      <dsp:spPr>
        <a:xfrm>
          <a:off x="3662" y="1774933"/>
          <a:ext cx="2215848" cy="1329508"/>
        </a:xfrm>
        <a:prstGeom prst="roundRect">
          <a:avLst>
            <a:gd name="adj" fmla="val 10000"/>
          </a:avLst>
        </a:prstGeom>
        <a:solidFill>
          <a:schemeClr val="accent5">
            <a:hueOff val="-1655646"/>
            <a:satOff val="6635"/>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mj-lt"/>
            <a:buNone/>
          </a:pPr>
          <a:r>
            <a:rPr lang="es-ES" sz="1800" kern="1200" dirty="0"/>
            <a:t>2. Objetivos</a:t>
          </a:r>
          <a:endParaRPr lang="es-CO" sz="1800" kern="1200" dirty="0"/>
        </a:p>
      </dsp:txBody>
      <dsp:txXfrm>
        <a:off x="42602" y="1813873"/>
        <a:ext cx="2137968" cy="1251628"/>
      </dsp:txXfrm>
    </dsp:sp>
    <dsp:sp modelId="{E1A514EE-4D4D-4609-9FE3-69664EB9225C}">
      <dsp:nvSpPr>
        <dsp:cNvPr id="0" name=""/>
        <dsp:cNvSpPr/>
      </dsp:nvSpPr>
      <dsp:spPr>
        <a:xfrm>
          <a:off x="456429" y="3663202"/>
          <a:ext cx="3034545" cy="199426"/>
        </a:xfrm>
        <a:prstGeom prst="rect">
          <a:avLst/>
        </a:prstGeom>
        <a:solidFill>
          <a:schemeClr val="accent5">
            <a:hueOff val="-3973551"/>
            <a:satOff val="15924"/>
            <a:lumOff val="345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7AD019-E90B-4CD4-BC3D-13D6EBB65010}">
      <dsp:nvSpPr>
        <dsp:cNvPr id="0" name=""/>
        <dsp:cNvSpPr/>
      </dsp:nvSpPr>
      <dsp:spPr>
        <a:xfrm>
          <a:off x="3662" y="3436819"/>
          <a:ext cx="2215848" cy="1329508"/>
        </a:xfrm>
        <a:prstGeom prst="roundRect">
          <a:avLst>
            <a:gd name="adj" fmla="val 10000"/>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3. Marco teórico y referencial</a:t>
          </a:r>
        </a:p>
      </dsp:txBody>
      <dsp:txXfrm>
        <a:off x="42602" y="3475759"/>
        <a:ext cx="2137968" cy="1251628"/>
      </dsp:txXfrm>
    </dsp:sp>
    <dsp:sp modelId="{A2A5A499-D029-4540-98AE-E20DFA8963EC}">
      <dsp:nvSpPr>
        <dsp:cNvPr id="0" name=""/>
        <dsp:cNvSpPr/>
      </dsp:nvSpPr>
      <dsp:spPr>
        <a:xfrm rot="16200000">
          <a:off x="2669630" y="2832259"/>
          <a:ext cx="1652288" cy="199426"/>
        </a:xfrm>
        <a:prstGeom prst="rect">
          <a:avLst/>
        </a:prstGeom>
        <a:solidFill>
          <a:schemeClr val="accent5">
            <a:hueOff val="-5960326"/>
            <a:satOff val="23887"/>
            <a:lumOff val="51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E258EA-9A38-4C67-BA72-7E0EDF97260C}">
      <dsp:nvSpPr>
        <dsp:cNvPr id="0" name=""/>
        <dsp:cNvSpPr/>
      </dsp:nvSpPr>
      <dsp:spPr>
        <a:xfrm>
          <a:off x="3047805" y="3436819"/>
          <a:ext cx="2215848" cy="1329508"/>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4. Metodología</a:t>
          </a:r>
        </a:p>
      </dsp:txBody>
      <dsp:txXfrm>
        <a:off x="3086745" y="3475759"/>
        <a:ext cx="2137968" cy="1251628"/>
      </dsp:txXfrm>
    </dsp:sp>
    <dsp:sp modelId="{4E9BFE8B-798B-4386-B70D-235B9A4F1DC0}">
      <dsp:nvSpPr>
        <dsp:cNvPr id="0" name=""/>
        <dsp:cNvSpPr/>
      </dsp:nvSpPr>
      <dsp:spPr>
        <a:xfrm rot="16200000">
          <a:off x="2669630" y="1170373"/>
          <a:ext cx="1652288" cy="199426"/>
        </a:xfrm>
        <a:prstGeom prst="rect">
          <a:avLst/>
        </a:prstGeom>
        <a:solidFill>
          <a:schemeClr val="accent5">
            <a:hueOff val="-7947101"/>
            <a:satOff val="31849"/>
            <a:lumOff val="690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CA9E07-DE4D-4F83-9058-CF60E5F7F7D9}">
      <dsp:nvSpPr>
        <dsp:cNvPr id="0" name=""/>
        <dsp:cNvSpPr/>
      </dsp:nvSpPr>
      <dsp:spPr>
        <a:xfrm>
          <a:off x="2950740" y="1774933"/>
          <a:ext cx="2409978" cy="1329508"/>
        </a:xfrm>
        <a:prstGeom prst="roundRect">
          <a:avLst>
            <a:gd name="adj" fmla="val 10000"/>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5. Discusión y resultados</a:t>
          </a:r>
        </a:p>
      </dsp:txBody>
      <dsp:txXfrm>
        <a:off x="2989680" y="1813873"/>
        <a:ext cx="2332098" cy="1251628"/>
      </dsp:txXfrm>
    </dsp:sp>
    <dsp:sp modelId="{0E8D5538-ED16-41EA-BDE8-D00A3001E7C9}">
      <dsp:nvSpPr>
        <dsp:cNvPr id="0" name=""/>
        <dsp:cNvSpPr/>
      </dsp:nvSpPr>
      <dsp:spPr>
        <a:xfrm>
          <a:off x="3500573" y="339430"/>
          <a:ext cx="3034545" cy="199426"/>
        </a:xfrm>
        <a:prstGeom prst="rect">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67BF75-F6D1-4DA4-BB28-718E9FA99F08}">
      <dsp:nvSpPr>
        <dsp:cNvPr id="0" name=""/>
        <dsp:cNvSpPr/>
      </dsp:nvSpPr>
      <dsp:spPr>
        <a:xfrm>
          <a:off x="3047805" y="113046"/>
          <a:ext cx="2215848" cy="1329508"/>
        </a:xfrm>
        <a:prstGeom prst="roundRect">
          <a:avLst>
            <a:gd name="adj" fmla="val 10000"/>
          </a:avLst>
        </a:prstGeom>
        <a:solidFill>
          <a:schemeClr val="accent5">
            <a:hueOff val="-8278230"/>
            <a:satOff val="33176"/>
            <a:lumOff val="7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6. Conclusiones</a:t>
          </a:r>
        </a:p>
      </dsp:txBody>
      <dsp:txXfrm>
        <a:off x="3086745" y="151986"/>
        <a:ext cx="2137968" cy="1251628"/>
      </dsp:txXfrm>
    </dsp:sp>
    <dsp:sp modelId="{BFBAD3A0-3402-4434-B184-9FA288A7F7FF}">
      <dsp:nvSpPr>
        <dsp:cNvPr id="0" name=""/>
        <dsp:cNvSpPr/>
      </dsp:nvSpPr>
      <dsp:spPr>
        <a:xfrm>
          <a:off x="6091949" y="113046"/>
          <a:ext cx="2215848" cy="1329508"/>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7. Recomendaciones</a:t>
          </a:r>
        </a:p>
      </dsp:txBody>
      <dsp:txXfrm>
        <a:off x="6130889" y="151986"/>
        <a:ext cx="2137968" cy="125162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7B4B0-0519-44C4-8A5D-91EA89059273}">
      <dsp:nvSpPr>
        <dsp:cNvPr id="0" name=""/>
        <dsp:cNvSpPr/>
      </dsp:nvSpPr>
      <dsp:spPr>
        <a:xfrm rot="5400000">
          <a:off x="-374328" y="1438591"/>
          <a:ext cx="1654072" cy="199667"/>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D2FDA2-8339-444E-864A-4B8FD2DF90B5}">
      <dsp:nvSpPr>
        <dsp:cNvPr id="0" name=""/>
        <dsp:cNvSpPr/>
      </dsp:nvSpPr>
      <dsp:spPr>
        <a:xfrm>
          <a:off x="4087" y="379875"/>
          <a:ext cx="2218531" cy="133111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C" sz="1700" kern="1200" dirty="0">
              <a:solidFill>
                <a:schemeClr val="tx1"/>
              </a:solidFill>
            </a:rPr>
            <a:t>Guía Metodológica CES (2019)</a:t>
          </a:r>
        </a:p>
      </dsp:txBody>
      <dsp:txXfrm>
        <a:off x="43074" y="418862"/>
        <a:ext cx="2140557" cy="1253144"/>
      </dsp:txXfrm>
    </dsp:sp>
    <dsp:sp modelId="{1484474D-9A59-4770-B614-2B4A4FEB1D42}">
      <dsp:nvSpPr>
        <dsp:cNvPr id="0" name=""/>
        <dsp:cNvSpPr/>
      </dsp:nvSpPr>
      <dsp:spPr>
        <a:xfrm rot="5400000">
          <a:off x="-374328" y="3102489"/>
          <a:ext cx="1654072" cy="199667"/>
        </a:xfrm>
        <a:prstGeom prst="rect">
          <a:avLst/>
        </a:prstGeom>
        <a:solidFill>
          <a:schemeClr val="accent5">
            <a:hueOff val="-1419125"/>
            <a:satOff val="5687"/>
            <a:lumOff val="123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812450-0720-41F2-9B7A-B60DC85196F8}">
      <dsp:nvSpPr>
        <dsp:cNvPr id="0" name=""/>
        <dsp:cNvSpPr/>
      </dsp:nvSpPr>
      <dsp:spPr>
        <a:xfrm>
          <a:off x="4087" y="2043774"/>
          <a:ext cx="2218531" cy="1331118"/>
        </a:xfrm>
        <a:prstGeom prst="roundRect">
          <a:avLst>
            <a:gd name="adj" fmla="val 10000"/>
          </a:avLst>
        </a:prstGeom>
        <a:solidFill>
          <a:schemeClr val="accent5">
            <a:hueOff val="-1241735"/>
            <a:satOff val="4976"/>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C" sz="1700" kern="1200" dirty="0">
              <a:solidFill>
                <a:schemeClr val="tx1"/>
              </a:solidFill>
            </a:rPr>
            <a:t>4 programas</a:t>
          </a:r>
        </a:p>
      </dsp:txBody>
      <dsp:txXfrm>
        <a:off x="43074" y="2082761"/>
        <a:ext cx="2140557" cy="1253144"/>
      </dsp:txXfrm>
    </dsp:sp>
    <dsp:sp modelId="{D5FA5475-64D5-4E71-9155-DF37EB081EEF}">
      <dsp:nvSpPr>
        <dsp:cNvPr id="0" name=""/>
        <dsp:cNvSpPr/>
      </dsp:nvSpPr>
      <dsp:spPr>
        <a:xfrm>
          <a:off x="457620" y="3934438"/>
          <a:ext cx="2940820" cy="199667"/>
        </a:xfrm>
        <a:prstGeom prst="rect">
          <a:avLst/>
        </a:prstGeom>
        <a:solidFill>
          <a:schemeClr val="accent5">
            <a:hueOff val="-2838251"/>
            <a:satOff val="11375"/>
            <a:lumOff val="24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34A01E-1978-4D7D-9E66-EABC6813B791}">
      <dsp:nvSpPr>
        <dsp:cNvPr id="0" name=""/>
        <dsp:cNvSpPr/>
      </dsp:nvSpPr>
      <dsp:spPr>
        <a:xfrm>
          <a:off x="4087" y="3707672"/>
          <a:ext cx="2218531" cy="1331118"/>
        </a:xfrm>
        <a:prstGeom prst="roundRect">
          <a:avLst>
            <a:gd name="adj" fmla="val 10000"/>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C" sz="1700" kern="1200" dirty="0">
              <a:solidFill>
                <a:schemeClr val="tx1"/>
              </a:solidFill>
            </a:rPr>
            <a:t>1. Introducción </a:t>
          </a:r>
        </a:p>
      </dsp:txBody>
      <dsp:txXfrm>
        <a:off x="43074" y="3746659"/>
        <a:ext cx="2140557" cy="1253144"/>
      </dsp:txXfrm>
    </dsp:sp>
    <dsp:sp modelId="{29CAF54C-51B4-416F-91E0-6FC8A2824C95}">
      <dsp:nvSpPr>
        <dsp:cNvPr id="0" name=""/>
        <dsp:cNvSpPr/>
      </dsp:nvSpPr>
      <dsp:spPr>
        <a:xfrm rot="16200000">
          <a:off x="2576317" y="3102489"/>
          <a:ext cx="1654072" cy="199667"/>
        </a:xfrm>
        <a:prstGeom prst="rect">
          <a:avLst/>
        </a:prstGeom>
        <a:solidFill>
          <a:schemeClr val="accent5">
            <a:hueOff val="-4257376"/>
            <a:satOff val="17062"/>
            <a:lumOff val="369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D36984-9F63-4B17-BDD5-84C166991643}">
      <dsp:nvSpPr>
        <dsp:cNvPr id="0" name=""/>
        <dsp:cNvSpPr/>
      </dsp:nvSpPr>
      <dsp:spPr>
        <a:xfrm>
          <a:off x="2954734" y="3707672"/>
          <a:ext cx="2218531" cy="1331118"/>
        </a:xfrm>
        <a:prstGeom prst="roundRect">
          <a:avLst>
            <a:gd name="adj" fmla="val 10000"/>
          </a:avLst>
        </a:prstGeom>
        <a:solidFill>
          <a:schemeClr val="accent5">
            <a:hueOff val="-3725204"/>
            <a:satOff val="14929"/>
            <a:lumOff val="3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C" sz="1700" kern="1200" dirty="0">
              <a:solidFill>
                <a:schemeClr val="tx1"/>
              </a:solidFill>
            </a:rPr>
            <a:t>4. Instrumentos de planificación o fuente oficial</a:t>
          </a:r>
        </a:p>
      </dsp:txBody>
      <dsp:txXfrm>
        <a:off x="2993721" y="3746659"/>
        <a:ext cx="2140557" cy="1253144"/>
      </dsp:txXfrm>
    </dsp:sp>
    <dsp:sp modelId="{7B4C7A96-22E0-40EA-B066-97EBAFD215C8}">
      <dsp:nvSpPr>
        <dsp:cNvPr id="0" name=""/>
        <dsp:cNvSpPr/>
      </dsp:nvSpPr>
      <dsp:spPr>
        <a:xfrm rot="16200000">
          <a:off x="2576317" y="1438591"/>
          <a:ext cx="1654072" cy="199667"/>
        </a:xfrm>
        <a:prstGeom prst="rect">
          <a:avLst/>
        </a:prstGeom>
        <a:solidFill>
          <a:schemeClr val="accent5">
            <a:hueOff val="-5676501"/>
            <a:satOff val="22749"/>
            <a:lumOff val="49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908F6E-BDB6-4876-81F2-FC6883E723A8}">
      <dsp:nvSpPr>
        <dsp:cNvPr id="0" name=""/>
        <dsp:cNvSpPr/>
      </dsp:nvSpPr>
      <dsp:spPr>
        <a:xfrm>
          <a:off x="2954734" y="2043774"/>
          <a:ext cx="2218531" cy="1331118"/>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C" sz="1700" kern="1200" dirty="0">
              <a:solidFill>
                <a:schemeClr val="tx1"/>
              </a:solidFill>
            </a:rPr>
            <a:t>3. Tendencia de desarrollo</a:t>
          </a:r>
        </a:p>
      </dsp:txBody>
      <dsp:txXfrm>
        <a:off x="2993721" y="2082761"/>
        <a:ext cx="2140557" cy="1253144"/>
      </dsp:txXfrm>
    </dsp:sp>
    <dsp:sp modelId="{61B40FD6-AC13-4CCF-B1C3-84018A2E0428}">
      <dsp:nvSpPr>
        <dsp:cNvPr id="0" name=""/>
        <dsp:cNvSpPr/>
      </dsp:nvSpPr>
      <dsp:spPr>
        <a:xfrm>
          <a:off x="3408266" y="606641"/>
          <a:ext cx="2940820" cy="199667"/>
        </a:xfrm>
        <a:prstGeom prst="rect">
          <a:avLst/>
        </a:prstGeom>
        <a:solidFill>
          <a:schemeClr val="accent5">
            <a:hueOff val="-7095626"/>
            <a:satOff val="28436"/>
            <a:lumOff val="616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68D6E8-2335-4909-AB6F-A2660CF98402}">
      <dsp:nvSpPr>
        <dsp:cNvPr id="0" name=""/>
        <dsp:cNvSpPr/>
      </dsp:nvSpPr>
      <dsp:spPr>
        <a:xfrm>
          <a:off x="2954734" y="379875"/>
          <a:ext cx="2218531" cy="1331118"/>
        </a:xfrm>
        <a:prstGeom prst="roundRect">
          <a:avLst>
            <a:gd name="adj" fmla="val 10000"/>
          </a:avLst>
        </a:prstGeom>
        <a:solidFill>
          <a:schemeClr val="accent5">
            <a:hueOff val="-6208672"/>
            <a:satOff val="24882"/>
            <a:lumOff val="5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C" sz="1700" kern="1200" dirty="0">
              <a:solidFill>
                <a:schemeClr val="tx1"/>
              </a:solidFill>
            </a:rPr>
            <a:t>2. Necesidades nacionales</a:t>
          </a:r>
        </a:p>
      </dsp:txBody>
      <dsp:txXfrm>
        <a:off x="2993721" y="418862"/>
        <a:ext cx="2140557" cy="1253144"/>
      </dsp:txXfrm>
    </dsp:sp>
    <dsp:sp modelId="{64E549E9-B7F0-4B5C-9A6D-C9A54917F6E7}">
      <dsp:nvSpPr>
        <dsp:cNvPr id="0" name=""/>
        <dsp:cNvSpPr/>
      </dsp:nvSpPr>
      <dsp:spPr>
        <a:xfrm rot="5400000">
          <a:off x="5526964" y="1438591"/>
          <a:ext cx="1654072" cy="199667"/>
        </a:xfrm>
        <a:prstGeom prst="rect">
          <a:avLst/>
        </a:prstGeom>
        <a:solidFill>
          <a:schemeClr val="accent5">
            <a:hueOff val="-8514751"/>
            <a:satOff val="34124"/>
            <a:lumOff val="739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BAC5EE-BCDC-4BC0-B9EB-31A817E6EBF9}">
      <dsp:nvSpPr>
        <dsp:cNvPr id="0" name=""/>
        <dsp:cNvSpPr/>
      </dsp:nvSpPr>
      <dsp:spPr>
        <a:xfrm>
          <a:off x="5905380" y="379875"/>
          <a:ext cx="2218531" cy="1331118"/>
        </a:xfrm>
        <a:prstGeom prst="roundRect">
          <a:avLst>
            <a:gd name="adj" fmla="val 10000"/>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C" sz="1700" kern="1200" dirty="0">
              <a:solidFill>
                <a:schemeClr val="tx1"/>
              </a:solidFill>
            </a:rPr>
            <a:t>5. De que manera los profesionales contribuyen a la solución de necesidades</a:t>
          </a:r>
        </a:p>
      </dsp:txBody>
      <dsp:txXfrm>
        <a:off x="5944367" y="418862"/>
        <a:ext cx="2140557" cy="1253144"/>
      </dsp:txXfrm>
    </dsp:sp>
    <dsp:sp modelId="{85E2F21A-143A-4433-B1D6-1F59167196A8}">
      <dsp:nvSpPr>
        <dsp:cNvPr id="0" name=""/>
        <dsp:cNvSpPr/>
      </dsp:nvSpPr>
      <dsp:spPr>
        <a:xfrm rot="5400000">
          <a:off x="5526964" y="3102489"/>
          <a:ext cx="1654072" cy="199667"/>
        </a:xfrm>
        <a:prstGeom prst="rect">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5EEA43-A959-475D-A2A0-AE29E9197B7D}">
      <dsp:nvSpPr>
        <dsp:cNvPr id="0" name=""/>
        <dsp:cNvSpPr/>
      </dsp:nvSpPr>
      <dsp:spPr>
        <a:xfrm>
          <a:off x="5905380" y="2043774"/>
          <a:ext cx="2218531" cy="1331118"/>
        </a:xfrm>
        <a:prstGeom prst="roundRect">
          <a:avLst>
            <a:gd name="adj" fmla="val 10000"/>
          </a:avLst>
        </a:prstGeom>
        <a:solidFill>
          <a:schemeClr val="accent5">
            <a:hueOff val="-8692142"/>
            <a:satOff val="34835"/>
            <a:lumOff val="7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C" sz="1700" kern="1200" dirty="0">
              <a:solidFill>
                <a:schemeClr val="tx1"/>
              </a:solidFill>
            </a:rPr>
            <a:t>6. Análisis técnico </a:t>
          </a:r>
        </a:p>
      </dsp:txBody>
      <dsp:txXfrm>
        <a:off x="5944367" y="2082761"/>
        <a:ext cx="2140557" cy="1253144"/>
      </dsp:txXfrm>
    </dsp:sp>
    <dsp:sp modelId="{250CBC8E-DCA1-4B34-8BCB-A3DFC9AADA32}">
      <dsp:nvSpPr>
        <dsp:cNvPr id="0" name=""/>
        <dsp:cNvSpPr/>
      </dsp:nvSpPr>
      <dsp:spPr>
        <a:xfrm>
          <a:off x="5905380" y="3707672"/>
          <a:ext cx="2218531" cy="1331118"/>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C" sz="1700" kern="1200" dirty="0">
              <a:solidFill>
                <a:schemeClr val="tx1"/>
              </a:solidFill>
            </a:rPr>
            <a:t>Revisión final</a:t>
          </a:r>
        </a:p>
      </dsp:txBody>
      <dsp:txXfrm>
        <a:off x="5944367" y="3746659"/>
        <a:ext cx="2140557" cy="125314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EAC1A-2253-49AD-81FF-BD97151E14EC}">
      <dsp:nvSpPr>
        <dsp:cNvPr id="0" name=""/>
        <dsp:cNvSpPr/>
      </dsp:nvSpPr>
      <dsp:spPr>
        <a:xfrm rot="16200000">
          <a:off x="-1073221" y="1074567"/>
          <a:ext cx="5647493" cy="3498358"/>
        </a:xfrm>
        <a:prstGeom prst="flowChartManualOperati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700" bIns="0" numCol="1" spcCol="1270" anchor="t" anchorCtr="0">
          <a:noAutofit/>
        </a:bodyPr>
        <a:lstStyle/>
        <a:p>
          <a:pPr marL="0" lvl="0" indent="0" algn="l" defTabSz="977900">
            <a:lnSpc>
              <a:spcPct val="90000"/>
            </a:lnSpc>
            <a:spcBef>
              <a:spcPct val="0"/>
            </a:spcBef>
            <a:spcAft>
              <a:spcPct val="35000"/>
            </a:spcAft>
            <a:buNone/>
          </a:pPr>
          <a:endParaRPr lang="es-EC" sz="2200" kern="1200" dirty="0">
            <a:solidFill>
              <a:schemeClr val="tx1"/>
            </a:solidFill>
          </a:endParaRPr>
        </a:p>
        <a:p>
          <a:pPr marL="228600" lvl="1" indent="-228600" algn="l" defTabSz="977900">
            <a:lnSpc>
              <a:spcPct val="90000"/>
            </a:lnSpc>
            <a:spcBef>
              <a:spcPct val="0"/>
            </a:spcBef>
            <a:spcAft>
              <a:spcPct val="15000"/>
            </a:spcAft>
            <a:buChar char="•"/>
          </a:pPr>
          <a:r>
            <a:rPr lang="es-EC" sz="2200" kern="1200" dirty="0">
              <a:solidFill>
                <a:schemeClr val="tx1"/>
              </a:solidFill>
            </a:rPr>
            <a:t>Oferta de maestrías alta</a:t>
          </a:r>
        </a:p>
        <a:p>
          <a:pPr marL="228600" lvl="1" indent="-228600" algn="l" defTabSz="977900">
            <a:lnSpc>
              <a:spcPct val="90000"/>
            </a:lnSpc>
            <a:spcBef>
              <a:spcPct val="0"/>
            </a:spcBef>
            <a:spcAft>
              <a:spcPct val="15000"/>
            </a:spcAft>
            <a:buChar char="•"/>
          </a:pPr>
          <a:r>
            <a:rPr lang="es-EC" sz="2200" kern="1200" dirty="0">
              <a:solidFill>
                <a:schemeClr val="tx1"/>
              </a:solidFill>
            </a:rPr>
            <a:t>Oferta de especializaciones baja </a:t>
          </a:r>
        </a:p>
        <a:p>
          <a:pPr marL="228600" lvl="1" indent="-228600" algn="l" defTabSz="977900">
            <a:lnSpc>
              <a:spcPct val="90000"/>
            </a:lnSpc>
            <a:spcBef>
              <a:spcPct val="0"/>
            </a:spcBef>
            <a:spcAft>
              <a:spcPct val="15000"/>
            </a:spcAft>
            <a:buChar char="•"/>
          </a:pPr>
          <a:r>
            <a:rPr lang="es-EC" sz="2200" kern="1200" dirty="0">
              <a:solidFill>
                <a:schemeClr val="tx1"/>
              </a:solidFill>
            </a:rPr>
            <a:t>Mayor concentración en las provincia de Pichincha y Tungurahua</a:t>
          </a:r>
        </a:p>
        <a:p>
          <a:pPr marL="228600" lvl="1" indent="-228600" algn="l" defTabSz="977900">
            <a:lnSpc>
              <a:spcPct val="90000"/>
            </a:lnSpc>
            <a:spcBef>
              <a:spcPct val="0"/>
            </a:spcBef>
            <a:spcAft>
              <a:spcPct val="15000"/>
            </a:spcAft>
            <a:buChar char="•"/>
          </a:pPr>
          <a:r>
            <a:rPr lang="es-EC" sz="2200" kern="1200" dirty="0">
              <a:solidFill>
                <a:schemeClr val="tx1"/>
              </a:solidFill>
            </a:rPr>
            <a:t>Modalidades: presencial y semipresencial.</a:t>
          </a:r>
        </a:p>
        <a:p>
          <a:pPr marL="57150" lvl="1" indent="-57150" algn="l" defTabSz="488950">
            <a:lnSpc>
              <a:spcPct val="90000"/>
            </a:lnSpc>
            <a:spcBef>
              <a:spcPct val="0"/>
            </a:spcBef>
            <a:spcAft>
              <a:spcPct val="15000"/>
            </a:spcAft>
            <a:buChar char="•"/>
          </a:pPr>
          <a:endParaRPr lang="es-EC" sz="1100" kern="1200" dirty="0">
            <a:solidFill>
              <a:schemeClr val="tx1"/>
            </a:solidFill>
          </a:endParaRPr>
        </a:p>
      </dsp:txBody>
      <dsp:txXfrm rot="5400000">
        <a:off x="1347" y="1129498"/>
        <a:ext cx="3498358" cy="3388495"/>
      </dsp:txXfrm>
    </dsp:sp>
    <dsp:sp modelId="{402EC06A-5D03-4396-9951-127B12A1C688}">
      <dsp:nvSpPr>
        <dsp:cNvPr id="0" name=""/>
        <dsp:cNvSpPr/>
      </dsp:nvSpPr>
      <dsp:spPr>
        <a:xfrm rot="16200000">
          <a:off x="2687514" y="1074567"/>
          <a:ext cx="5647493" cy="3498358"/>
        </a:xfrm>
        <a:prstGeom prst="flowChartManualOperation">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0" rIns="207027" bIns="0" numCol="1" spcCol="1270" anchor="t" anchorCtr="0">
          <a:noAutofit/>
        </a:bodyPr>
        <a:lstStyle/>
        <a:p>
          <a:pPr marL="0" lvl="0" indent="0" algn="l" defTabSz="1466850">
            <a:lnSpc>
              <a:spcPct val="90000"/>
            </a:lnSpc>
            <a:spcBef>
              <a:spcPct val="0"/>
            </a:spcBef>
            <a:spcAft>
              <a:spcPct val="35000"/>
            </a:spcAft>
            <a:buNone/>
          </a:pPr>
          <a:endParaRPr lang="es-EC" sz="3300" kern="1200" dirty="0">
            <a:solidFill>
              <a:schemeClr val="tx1"/>
            </a:solidFill>
          </a:endParaRPr>
        </a:p>
        <a:p>
          <a:pPr marL="228600" lvl="1" indent="-228600" algn="l" defTabSz="1155700">
            <a:lnSpc>
              <a:spcPct val="90000"/>
            </a:lnSpc>
            <a:spcBef>
              <a:spcPct val="0"/>
            </a:spcBef>
            <a:spcAft>
              <a:spcPct val="15000"/>
            </a:spcAft>
            <a:buChar char="•"/>
          </a:pPr>
          <a:r>
            <a:rPr lang="es-EC" sz="2600" kern="1200" dirty="0">
              <a:solidFill>
                <a:schemeClr val="tx1"/>
              </a:solidFill>
            </a:rPr>
            <a:t>Existe nivel medio de demanda laboral</a:t>
          </a:r>
        </a:p>
        <a:p>
          <a:pPr marL="228600" lvl="1" indent="-228600" algn="l" defTabSz="1155700">
            <a:lnSpc>
              <a:spcPct val="90000"/>
            </a:lnSpc>
            <a:spcBef>
              <a:spcPct val="0"/>
            </a:spcBef>
            <a:spcAft>
              <a:spcPct val="15000"/>
            </a:spcAft>
            <a:buChar char="•"/>
          </a:pPr>
          <a:r>
            <a:rPr lang="es-EC" sz="2600" kern="1200" dirty="0">
              <a:solidFill>
                <a:schemeClr val="tx1"/>
              </a:solidFill>
            </a:rPr>
            <a:t>Existen perfiles profesionales para cada área</a:t>
          </a:r>
        </a:p>
      </dsp:txBody>
      <dsp:txXfrm rot="5400000">
        <a:off x="3762082" y="1129498"/>
        <a:ext cx="3498358" cy="3388495"/>
      </dsp:txXfrm>
    </dsp:sp>
    <dsp:sp modelId="{61EFC35A-E2A8-4E9D-8C71-63B7F111A9B5}">
      <dsp:nvSpPr>
        <dsp:cNvPr id="0" name=""/>
        <dsp:cNvSpPr/>
      </dsp:nvSpPr>
      <dsp:spPr>
        <a:xfrm rot="16200000">
          <a:off x="6448249" y="1074567"/>
          <a:ext cx="5647493" cy="3498358"/>
        </a:xfrm>
        <a:prstGeom prst="flowChartManualOperation">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0" rIns="207027" bIns="0" numCol="1" spcCol="1270" anchor="t" anchorCtr="0">
          <a:noAutofit/>
        </a:bodyPr>
        <a:lstStyle/>
        <a:p>
          <a:pPr marL="0" lvl="0" indent="0" algn="l" defTabSz="1466850">
            <a:lnSpc>
              <a:spcPct val="90000"/>
            </a:lnSpc>
            <a:spcBef>
              <a:spcPct val="0"/>
            </a:spcBef>
            <a:spcAft>
              <a:spcPct val="35000"/>
            </a:spcAft>
            <a:buNone/>
          </a:pPr>
          <a:endParaRPr lang="es-EC" sz="3300" kern="1200" dirty="0">
            <a:solidFill>
              <a:schemeClr val="tx1"/>
            </a:solidFill>
          </a:endParaRPr>
        </a:p>
        <a:p>
          <a:pPr marL="228600" lvl="1" indent="-228600" algn="l" defTabSz="1155700">
            <a:lnSpc>
              <a:spcPct val="90000"/>
            </a:lnSpc>
            <a:spcBef>
              <a:spcPct val="0"/>
            </a:spcBef>
            <a:spcAft>
              <a:spcPct val="15000"/>
            </a:spcAft>
            <a:buChar char="•"/>
          </a:pPr>
          <a:r>
            <a:rPr lang="es-EC" sz="2600" kern="1200" dirty="0">
              <a:solidFill>
                <a:schemeClr val="tx1"/>
              </a:solidFill>
            </a:rPr>
            <a:t>Nivel de demanda de programa de posgrado: alto en Pichincha, medio en Tungurahua y bajo en Cotopaxi y Santo Domingo de los Tsáchilas</a:t>
          </a:r>
        </a:p>
      </dsp:txBody>
      <dsp:txXfrm rot="5400000">
        <a:off x="7522817" y="1129498"/>
        <a:ext cx="3498358" cy="33884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1B588-5BCC-43FD-BD46-93B522EA472A}">
      <dsp:nvSpPr>
        <dsp:cNvPr id="0" name=""/>
        <dsp:cNvSpPr/>
      </dsp:nvSpPr>
      <dsp:spPr>
        <a:xfrm>
          <a:off x="4387201" y="-237396"/>
          <a:ext cx="1831348" cy="142499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a:solidFill>
                <a:schemeClr val="tx1"/>
              </a:solidFill>
            </a:rPr>
            <a:t>Un profesional de cuarto nivel posee un perfil más competitivo.</a:t>
          </a:r>
          <a:endParaRPr lang="es-EC" sz="1400" kern="1200" dirty="0">
            <a:solidFill>
              <a:schemeClr val="tx1"/>
            </a:solidFill>
          </a:endParaRPr>
        </a:p>
      </dsp:txBody>
      <dsp:txXfrm>
        <a:off x="4456764" y="-167833"/>
        <a:ext cx="1692222" cy="1285873"/>
      </dsp:txXfrm>
    </dsp:sp>
    <dsp:sp modelId="{AFBCCFAF-40E1-44DF-802E-316C74F9C94A}">
      <dsp:nvSpPr>
        <dsp:cNvPr id="0" name=""/>
        <dsp:cNvSpPr/>
      </dsp:nvSpPr>
      <dsp:spPr>
        <a:xfrm>
          <a:off x="3073416" y="475103"/>
          <a:ext cx="4458919" cy="4458919"/>
        </a:xfrm>
        <a:custGeom>
          <a:avLst/>
          <a:gdLst/>
          <a:ahLst/>
          <a:cxnLst/>
          <a:rect l="0" t="0" r="0" b="0"/>
          <a:pathLst>
            <a:path>
              <a:moveTo>
                <a:pt x="3148925" y="198432"/>
              </a:moveTo>
              <a:arcTo wR="2229459" hR="2229459" stAng="17661403" swAng="629591"/>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3909C0F-DED6-483B-AD87-2250490168A6}">
      <dsp:nvSpPr>
        <dsp:cNvPr id="0" name=""/>
        <dsp:cNvSpPr/>
      </dsp:nvSpPr>
      <dsp:spPr>
        <a:xfrm>
          <a:off x="6317970" y="877333"/>
          <a:ext cx="1831348" cy="1424999"/>
        </a:xfrm>
        <a:prstGeom prst="roundRect">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a:solidFill>
                <a:schemeClr val="tx1"/>
              </a:solidFill>
            </a:rPr>
            <a:t>Incremento de demanda laboral.</a:t>
          </a:r>
          <a:endParaRPr lang="es-EC" sz="1400" kern="1200" dirty="0">
            <a:solidFill>
              <a:schemeClr val="tx1"/>
            </a:solidFill>
          </a:endParaRPr>
        </a:p>
      </dsp:txBody>
      <dsp:txXfrm>
        <a:off x="6387533" y="946896"/>
        <a:ext cx="1692222" cy="1285873"/>
      </dsp:txXfrm>
    </dsp:sp>
    <dsp:sp modelId="{50A40DC2-9444-4797-9022-5BD7CB9C214B}">
      <dsp:nvSpPr>
        <dsp:cNvPr id="0" name=""/>
        <dsp:cNvSpPr/>
      </dsp:nvSpPr>
      <dsp:spPr>
        <a:xfrm>
          <a:off x="3073416" y="475103"/>
          <a:ext cx="4458919" cy="4458919"/>
        </a:xfrm>
        <a:custGeom>
          <a:avLst/>
          <a:gdLst/>
          <a:ahLst/>
          <a:cxnLst/>
          <a:rect l="0" t="0" r="0" b="0"/>
          <a:pathLst>
            <a:path>
              <a:moveTo>
                <a:pt x="4423772" y="1835144"/>
              </a:moveTo>
              <a:arcTo wR="2229459" hR="2229459" stAng="20988765" swAng="1222470"/>
            </a:path>
          </a:pathLst>
        </a:custGeom>
        <a:noFill/>
        <a:ln w="9525" cap="flat" cmpd="sng" algn="ctr">
          <a:solidFill>
            <a:schemeClr val="accent5">
              <a:hueOff val="-1986775"/>
              <a:satOff val="7962"/>
              <a:lumOff val="1726"/>
              <a:alphaOff val="0"/>
            </a:schemeClr>
          </a:solidFill>
          <a:prstDash val="solid"/>
        </a:ln>
        <a:effectLst/>
      </dsp:spPr>
      <dsp:style>
        <a:lnRef idx="1">
          <a:scrgbClr r="0" g="0" b="0"/>
        </a:lnRef>
        <a:fillRef idx="0">
          <a:scrgbClr r="0" g="0" b="0"/>
        </a:fillRef>
        <a:effectRef idx="0">
          <a:scrgbClr r="0" g="0" b="0"/>
        </a:effectRef>
        <a:fontRef idx="minor"/>
      </dsp:style>
    </dsp:sp>
    <dsp:sp modelId="{45F13ACF-E276-44BE-AC03-1827E13F83FE}">
      <dsp:nvSpPr>
        <dsp:cNvPr id="0" name=""/>
        <dsp:cNvSpPr/>
      </dsp:nvSpPr>
      <dsp:spPr>
        <a:xfrm>
          <a:off x="6317970" y="3106793"/>
          <a:ext cx="1831348" cy="1424999"/>
        </a:xfrm>
        <a:prstGeom prst="roundRect">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a:solidFill>
                <a:schemeClr val="tx1"/>
              </a:solidFill>
            </a:rPr>
            <a:t>Principal demandante de la fuerza de trabajo.</a:t>
          </a:r>
          <a:endParaRPr lang="es-EC" sz="1400" kern="1200" dirty="0">
            <a:solidFill>
              <a:schemeClr val="tx1"/>
            </a:solidFill>
          </a:endParaRPr>
        </a:p>
      </dsp:txBody>
      <dsp:txXfrm>
        <a:off x="6387533" y="3176356"/>
        <a:ext cx="1692222" cy="1285873"/>
      </dsp:txXfrm>
    </dsp:sp>
    <dsp:sp modelId="{6C639701-31F9-43A6-A472-6C47877BE2CD}">
      <dsp:nvSpPr>
        <dsp:cNvPr id="0" name=""/>
        <dsp:cNvSpPr/>
      </dsp:nvSpPr>
      <dsp:spPr>
        <a:xfrm>
          <a:off x="3073416" y="475103"/>
          <a:ext cx="4458919" cy="4458919"/>
        </a:xfrm>
        <a:custGeom>
          <a:avLst/>
          <a:gdLst/>
          <a:ahLst/>
          <a:cxnLst/>
          <a:rect l="0" t="0" r="0" b="0"/>
          <a:pathLst>
            <a:path>
              <a:moveTo>
                <a:pt x="3503436" y="4059069"/>
              </a:moveTo>
              <a:arcTo wR="2229459" hR="2229459" stAng="3309005" swAng="629591"/>
            </a:path>
          </a:pathLst>
        </a:custGeom>
        <a:noFill/>
        <a:ln w="9525" cap="flat" cmpd="sng" algn="ctr">
          <a:solidFill>
            <a:schemeClr val="accent5">
              <a:hueOff val="-3973551"/>
              <a:satOff val="15924"/>
              <a:lumOff val="3451"/>
              <a:alphaOff val="0"/>
            </a:schemeClr>
          </a:solidFill>
          <a:prstDash val="solid"/>
        </a:ln>
        <a:effectLst/>
      </dsp:spPr>
      <dsp:style>
        <a:lnRef idx="1">
          <a:scrgbClr r="0" g="0" b="0"/>
        </a:lnRef>
        <a:fillRef idx="0">
          <a:scrgbClr r="0" g="0" b="0"/>
        </a:fillRef>
        <a:effectRef idx="0">
          <a:scrgbClr r="0" g="0" b="0"/>
        </a:effectRef>
        <a:fontRef idx="minor"/>
      </dsp:style>
    </dsp:sp>
    <dsp:sp modelId="{04DB3755-CCE4-4CB6-87EE-72798730F723}">
      <dsp:nvSpPr>
        <dsp:cNvPr id="0" name=""/>
        <dsp:cNvSpPr/>
      </dsp:nvSpPr>
      <dsp:spPr>
        <a:xfrm>
          <a:off x="4387201" y="4221523"/>
          <a:ext cx="1831348" cy="1424999"/>
        </a:xfrm>
        <a:prstGeom prst="roundRect">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tx1"/>
              </a:solidFill>
            </a:rPr>
            <a:t>Equilibrio </a:t>
          </a:r>
          <a:br>
            <a:rPr lang="es-EC" sz="1400" kern="1200" dirty="0">
              <a:solidFill>
                <a:schemeClr val="tx1"/>
              </a:solidFill>
            </a:rPr>
          </a:br>
          <a:r>
            <a:rPr lang="es-EC" sz="1400" kern="1200" dirty="0">
              <a:solidFill>
                <a:schemeClr val="tx1"/>
              </a:solidFill>
            </a:rPr>
            <a:t>Gobierno-IES-mercado laboral.</a:t>
          </a:r>
        </a:p>
      </dsp:txBody>
      <dsp:txXfrm>
        <a:off x="4456764" y="4291086"/>
        <a:ext cx="1692222" cy="1285873"/>
      </dsp:txXfrm>
    </dsp:sp>
    <dsp:sp modelId="{022085B4-74C2-4FBF-B7AF-D569E4D56DC6}">
      <dsp:nvSpPr>
        <dsp:cNvPr id="0" name=""/>
        <dsp:cNvSpPr/>
      </dsp:nvSpPr>
      <dsp:spPr>
        <a:xfrm>
          <a:off x="3073416" y="475103"/>
          <a:ext cx="4458919" cy="4458919"/>
        </a:xfrm>
        <a:custGeom>
          <a:avLst/>
          <a:gdLst/>
          <a:ahLst/>
          <a:cxnLst/>
          <a:rect l="0" t="0" r="0" b="0"/>
          <a:pathLst>
            <a:path>
              <a:moveTo>
                <a:pt x="1309993" y="4260487"/>
              </a:moveTo>
              <a:arcTo wR="2229459" hR="2229459" stAng="6861403" swAng="629591"/>
            </a:path>
          </a:pathLst>
        </a:custGeom>
        <a:noFill/>
        <a:ln w="9525" cap="flat" cmpd="sng" algn="ctr">
          <a:solidFill>
            <a:schemeClr val="accent5">
              <a:hueOff val="-5960326"/>
              <a:satOff val="23887"/>
              <a:lumOff val="5177"/>
              <a:alphaOff val="0"/>
            </a:schemeClr>
          </a:solidFill>
          <a:prstDash val="solid"/>
        </a:ln>
        <a:effectLst/>
      </dsp:spPr>
      <dsp:style>
        <a:lnRef idx="1">
          <a:scrgbClr r="0" g="0" b="0"/>
        </a:lnRef>
        <a:fillRef idx="0">
          <a:scrgbClr r="0" g="0" b="0"/>
        </a:fillRef>
        <a:effectRef idx="0">
          <a:scrgbClr r="0" g="0" b="0"/>
        </a:effectRef>
        <a:fontRef idx="minor"/>
      </dsp:style>
    </dsp:sp>
    <dsp:sp modelId="{B1C915A5-C4BB-4F47-9B96-4C934FF18844}">
      <dsp:nvSpPr>
        <dsp:cNvPr id="0" name=""/>
        <dsp:cNvSpPr/>
      </dsp:nvSpPr>
      <dsp:spPr>
        <a:xfrm>
          <a:off x="2456432" y="3106793"/>
          <a:ext cx="1831348" cy="1424999"/>
        </a:xfrm>
        <a:prstGeom prst="roundRect">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a:solidFill>
                <a:schemeClr val="tx1"/>
              </a:solidFill>
            </a:rPr>
            <a:t>Programas de posgrado con mayor demanda. </a:t>
          </a:r>
          <a:endParaRPr lang="es-EC" sz="1400" kern="1200" dirty="0">
            <a:solidFill>
              <a:schemeClr val="tx1"/>
            </a:solidFill>
          </a:endParaRPr>
        </a:p>
      </dsp:txBody>
      <dsp:txXfrm>
        <a:off x="2525995" y="3176356"/>
        <a:ext cx="1692222" cy="1285873"/>
      </dsp:txXfrm>
    </dsp:sp>
    <dsp:sp modelId="{41B1273F-1CB8-474D-AD98-C90139815312}">
      <dsp:nvSpPr>
        <dsp:cNvPr id="0" name=""/>
        <dsp:cNvSpPr/>
      </dsp:nvSpPr>
      <dsp:spPr>
        <a:xfrm>
          <a:off x="3073416" y="475103"/>
          <a:ext cx="4458919" cy="4458919"/>
        </a:xfrm>
        <a:custGeom>
          <a:avLst/>
          <a:gdLst/>
          <a:ahLst/>
          <a:cxnLst/>
          <a:rect l="0" t="0" r="0" b="0"/>
          <a:pathLst>
            <a:path>
              <a:moveTo>
                <a:pt x="35147" y="2623774"/>
              </a:moveTo>
              <a:arcTo wR="2229459" hR="2229459" stAng="10188765" swAng="1222470"/>
            </a:path>
          </a:pathLst>
        </a:custGeom>
        <a:noFill/>
        <a:ln w="9525" cap="flat" cmpd="sng" algn="ctr">
          <a:solidFill>
            <a:schemeClr val="accent5">
              <a:hueOff val="-7947101"/>
              <a:satOff val="31849"/>
              <a:lumOff val="6902"/>
              <a:alphaOff val="0"/>
            </a:schemeClr>
          </a:solidFill>
          <a:prstDash val="solid"/>
        </a:ln>
        <a:effectLst/>
      </dsp:spPr>
      <dsp:style>
        <a:lnRef idx="1">
          <a:scrgbClr r="0" g="0" b="0"/>
        </a:lnRef>
        <a:fillRef idx="0">
          <a:scrgbClr r="0" g="0" b="0"/>
        </a:fillRef>
        <a:effectRef idx="0">
          <a:scrgbClr r="0" g="0" b="0"/>
        </a:effectRef>
        <a:fontRef idx="minor"/>
      </dsp:style>
    </dsp:sp>
    <dsp:sp modelId="{7BB6F77A-80A0-4DEA-B7FA-5889DF316916}">
      <dsp:nvSpPr>
        <dsp:cNvPr id="0" name=""/>
        <dsp:cNvSpPr/>
      </dsp:nvSpPr>
      <dsp:spPr>
        <a:xfrm>
          <a:off x="2456432" y="877333"/>
          <a:ext cx="1831348" cy="1424999"/>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tx1"/>
              </a:solidFill>
            </a:rPr>
            <a:t>No cuenta con maestrías en el área de Administración.</a:t>
          </a:r>
        </a:p>
      </dsp:txBody>
      <dsp:txXfrm>
        <a:off x="2525995" y="946896"/>
        <a:ext cx="1692222" cy="1285873"/>
      </dsp:txXfrm>
    </dsp:sp>
    <dsp:sp modelId="{2EC0F47B-02A6-4BE8-A9F7-3B8D643EACD9}">
      <dsp:nvSpPr>
        <dsp:cNvPr id="0" name=""/>
        <dsp:cNvSpPr/>
      </dsp:nvSpPr>
      <dsp:spPr>
        <a:xfrm>
          <a:off x="3073416" y="475103"/>
          <a:ext cx="4458919" cy="4458919"/>
        </a:xfrm>
        <a:custGeom>
          <a:avLst/>
          <a:gdLst/>
          <a:ahLst/>
          <a:cxnLst/>
          <a:rect l="0" t="0" r="0" b="0"/>
          <a:pathLst>
            <a:path>
              <a:moveTo>
                <a:pt x="955482" y="399849"/>
              </a:moveTo>
              <a:arcTo wR="2229459" hR="2229459" stAng="14109005" swAng="629591"/>
            </a:path>
          </a:pathLst>
        </a:custGeom>
        <a:noFill/>
        <a:ln w="9525" cap="flat" cmpd="sng" algn="ctr">
          <a:solidFill>
            <a:schemeClr val="accent5">
              <a:hueOff val="-9933876"/>
              <a:satOff val="39811"/>
              <a:lumOff val="8628"/>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BA82B3-0BB4-48F5-99FD-184A1ECACD8C}">
      <dsp:nvSpPr>
        <dsp:cNvPr id="0" name=""/>
        <dsp:cNvSpPr/>
      </dsp:nvSpPr>
      <dsp:spPr>
        <a:xfrm>
          <a:off x="0" y="0"/>
          <a:ext cx="9469190"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F37C78F3-5AEA-4AE6-9275-88DE7D64310B}">
      <dsp:nvSpPr>
        <dsp:cNvPr id="0" name=""/>
        <dsp:cNvSpPr/>
      </dsp:nvSpPr>
      <dsp:spPr>
        <a:xfrm>
          <a:off x="0" y="0"/>
          <a:ext cx="3297757" cy="5151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endParaRPr lang="es-EC" sz="2000" b="1" kern="1200" dirty="0">
            <a:latin typeface="Calibri" panose="020F0502020204030204" pitchFamily="34" charset="0"/>
            <a:cs typeface="Calibri" panose="020F0502020204030204" pitchFamily="34" charset="0"/>
          </a:endParaRPr>
        </a:p>
        <a:p>
          <a:pPr marL="0" lvl="0" indent="0" algn="ctr" defTabSz="889000">
            <a:lnSpc>
              <a:spcPct val="90000"/>
            </a:lnSpc>
            <a:spcBef>
              <a:spcPct val="0"/>
            </a:spcBef>
            <a:spcAft>
              <a:spcPct val="35000"/>
            </a:spcAft>
            <a:buNone/>
          </a:pPr>
          <a:endParaRPr lang="es-EC" sz="2000" b="1" kern="1200" dirty="0">
            <a:latin typeface="Calibri" panose="020F0502020204030204" pitchFamily="34" charset="0"/>
            <a:cs typeface="Calibri" panose="020F0502020204030204" pitchFamily="34" charset="0"/>
          </a:endParaRPr>
        </a:p>
        <a:p>
          <a:pPr marL="0" lvl="0" indent="0" algn="ctr" defTabSz="889000">
            <a:lnSpc>
              <a:spcPct val="90000"/>
            </a:lnSpc>
            <a:spcBef>
              <a:spcPct val="0"/>
            </a:spcBef>
            <a:spcAft>
              <a:spcPct val="35000"/>
            </a:spcAft>
            <a:buNone/>
          </a:pPr>
          <a:r>
            <a:rPr lang="es-EC" sz="2000" b="1" kern="1200" dirty="0">
              <a:latin typeface="Calibri" panose="020F0502020204030204" pitchFamily="34" charset="0"/>
              <a:cs typeface="Calibri" panose="020F0502020204030204" pitchFamily="34" charset="0"/>
            </a:rPr>
            <a:t>Objetivo general: </a:t>
          </a:r>
        </a:p>
        <a:p>
          <a:pPr marL="0" lvl="0" indent="0" algn="ctr" defTabSz="889000">
            <a:lnSpc>
              <a:spcPct val="90000"/>
            </a:lnSpc>
            <a:spcBef>
              <a:spcPct val="0"/>
            </a:spcBef>
            <a:spcAft>
              <a:spcPct val="35000"/>
            </a:spcAft>
            <a:buNone/>
          </a:pPr>
          <a:r>
            <a:rPr lang="es-EC" sz="2000" kern="1200" dirty="0">
              <a:latin typeface="Calibri" panose="020F0502020204030204" pitchFamily="34" charset="0"/>
              <a:cs typeface="Calibri" panose="020F0502020204030204" pitchFamily="34" charset="0"/>
            </a:rPr>
            <a:t>Realizar un estudio que determine la factibilidad de mercado para la creación de programas de posgrado en la Universidad de las Fuerzas Armadas - ESPE, en las áreas relacionadas con la Administración de empresas en las provincias de Pichincha, Cotopaxi, Tungurahua y Santo Domingo de los Tsáchilas.</a:t>
          </a:r>
        </a:p>
      </dsp:txBody>
      <dsp:txXfrm>
        <a:off x="0" y="0"/>
        <a:ext cx="3297757" cy="5151549"/>
      </dsp:txXfrm>
    </dsp:sp>
    <dsp:sp modelId="{B65DE75D-4329-434E-AB6C-95549329ABED}">
      <dsp:nvSpPr>
        <dsp:cNvPr id="0" name=""/>
        <dsp:cNvSpPr/>
      </dsp:nvSpPr>
      <dsp:spPr>
        <a:xfrm>
          <a:off x="3413440" y="40560"/>
          <a:ext cx="6054086" cy="811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C" sz="1600" kern="1200" dirty="0">
              <a:latin typeface="Calibri" panose="020F0502020204030204" pitchFamily="34" charset="0"/>
              <a:cs typeface="Calibri" panose="020F0502020204030204" pitchFamily="34" charset="0"/>
            </a:rPr>
            <a:t>Determinar el nivel de oferta de programas de posgrados existente y sus características en las universidades de las provincias de estudio. </a:t>
          </a:r>
        </a:p>
      </dsp:txBody>
      <dsp:txXfrm>
        <a:off x="3413440" y="40560"/>
        <a:ext cx="6054086" cy="811218"/>
      </dsp:txXfrm>
    </dsp:sp>
    <dsp:sp modelId="{56C3A1C1-F409-45DF-A102-0582EE5723F0}">
      <dsp:nvSpPr>
        <dsp:cNvPr id="0" name=""/>
        <dsp:cNvSpPr/>
      </dsp:nvSpPr>
      <dsp:spPr>
        <a:xfrm>
          <a:off x="3297757" y="851779"/>
          <a:ext cx="6169769" cy="0"/>
        </a:xfrm>
        <a:prstGeom prst="line">
          <a:avLst/>
        </a:prstGeom>
        <a:noFill/>
        <a:ln w="9525"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AE43250E-88D8-4844-92FB-2C5168B7D9BF}">
      <dsp:nvSpPr>
        <dsp:cNvPr id="0" name=""/>
        <dsp:cNvSpPr/>
      </dsp:nvSpPr>
      <dsp:spPr>
        <a:xfrm>
          <a:off x="3413440" y="892340"/>
          <a:ext cx="6054086" cy="811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C" sz="1600" kern="1200" dirty="0">
              <a:latin typeface="Calibri" panose="020F0502020204030204" pitchFamily="34" charset="0"/>
              <a:cs typeface="Calibri" panose="020F0502020204030204" pitchFamily="34" charset="0"/>
            </a:rPr>
            <a:t>Determinar el nivel de demanda laboral para profesionales de cuarto nivel de carreras administrativas existentes y los perfiles profesionales que busca el sector empresarial.</a:t>
          </a:r>
        </a:p>
      </dsp:txBody>
      <dsp:txXfrm>
        <a:off x="3413440" y="892340"/>
        <a:ext cx="6054086" cy="811218"/>
      </dsp:txXfrm>
    </dsp:sp>
    <dsp:sp modelId="{C489231E-24E6-45D0-9A99-B0676757B352}">
      <dsp:nvSpPr>
        <dsp:cNvPr id="0" name=""/>
        <dsp:cNvSpPr/>
      </dsp:nvSpPr>
      <dsp:spPr>
        <a:xfrm>
          <a:off x="3297757" y="1703558"/>
          <a:ext cx="6169769" cy="0"/>
        </a:xfrm>
        <a:prstGeom prst="line">
          <a:avLst/>
        </a:prstGeom>
        <a:noFill/>
        <a:ln w="9525"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9A4981FC-A71E-4A10-A077-4D37DC3BFE77}">
      <dsp:nvSpPr>
        <dsp:cNvPr id="0" name=""/>
        <dsp:cNvSpPr/>
      </dsp:nvSpPr>
      <dsp:spPr>
        <a:xfrm>
          <a:off x="3413440" y="1744119"/>
          <a:ext cx="6054086" cy="811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C" sz="1600" kern="1200" dirty="0">
              <a:latin typeface="Calibri" panose="020F0502020204030204" pitchFamily="34" charset="0"/>
              <a:cs typeface="Calibri" panose="020F0502020204030204" pitchFamily="34" charset="0"/>
            </a:rPr>
            <a:t>Determinar el nivel de demanda de los profesionales dispuestos a realizar sus estudios en programas de posgrado Maestrías y Especializaciones en el área de Administración de Empresas.</a:t>
          </a:r>
        </a:p>
      </dsp:txBody>
      <dsp:txXfrm>
        <a:off x="3413440" y="1744119"/>
        <a:ext cx="6054086" cy="811218"/>
      </dsp:txXfrm>
    </dsp:sp>
    <dsp:sp modelId="{1793F989-4EF0-4016-A7D4-913A3B7792EA}">
      <dsp:nvSpPr>
        <dsp:cNvPr id="0" name=""/>
        <dsp:cNvSpPr/>
      </dsp:nvSpPr>
      <dsp:spPr>
        <a:xfrm>
          <a:off x="3297757" y="2555337"/>
          <a:ext cx="6169769" cy="0"/>
        </a:xfrm>
        <a:prstGeom prst="line">
          <a:avLst/>
        </a:prstGeom>
        <a:noFill/>
        <a:ln w="9525"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98C17D16-74D8-4FAF-87FA-03FF3A51F649}">
      <dsp:nvSpPr>
        <dsp:cNvPr id="0" name=""/>
        <dsp:cNvSpPr/>
      </dsp:nvSpPr>
      <dsp:spPr>
        <a:xfrm>
          <a:off x="3413440" y="2595898"/>
          <a:ext cx="6054086" cy="811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C" sz="1600" kern="1200">
              <a:latin typeface="Calibri" panose="020F0502020204030204" pitchFamily="34" charset="0"/>
              <a:cs typeface="Calibri" panose="020F0502020204030204" pitchFamily="34" charset="0"/>
            </a:rPr>
            <a:t>Determinar el nivel de demanda insatisfecha de profesionales existente en las carreras de posgrado referentes al área de Administración de Empresas.</a:t>
          </a:r>
          <a:endParaRPr lang="es-EC" sz="1600" kern="1200" dirty="0">
            <a:latin typeface="Calibri" panose="020F0502020204030204" pitchFamily="34" charset="0"/>
            <a:cs typeface="Calibri" panose="020F0502020204030204" pitchFamily="34" charset="0"/>
          </a:endParaRPr>
        </a:p>
      </dsp:txBody>
      <dsp:txXfrm>
        <a:off x="3413440" y="2595898"/>
        <a:ext cx="6054086" cy="811218"/>
      </dsp:txXfrm>
    </dsp:sp>
    <dsp:sp modelId="{B7FD2F51-D0D8-488A-8BB0-72E5B8F019E2}">
      <dsp:nvSpPr>
        <dsp:cNvPr id="0" name=""/>
        <dsp:cNvSpPr/>
      </dsp:nvSpPr>
      <dsp:spPr>
        <a:xfrm>
          <a:off x="3297757" y="3407116"/>
          <a:ext cx="6169769" cy="0"/>
        </a:xfrm>
        <a:prstGeom prst="line">
          <a:avLst/>
        </a:prstGeom>
        <a:noFill/>
        <a:ln w="9525"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5B9349F0-2A2B-4702-8FDB-0C306BC55915}">
      <dsp:nvSpPr>
        <dsp:cNvPr id="0" name=""/>
        <dsp:cNvSpPr/>
      </dsp:nvSpPr>
      <dsp:spPr>
        <a:xfrm>
          <a:off x="3413440" y="3447677"/>
          <a:ext cx="6054086" cy="811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C" sz="1600" kern="1200" dirty="0">
              <a:latin typeface="Calibri" panose="020F0502020204030204" pitchFamily="34" charset="0"/>
              <a:cs typeface="Calibri" panose="020F0502020204030204" pitchFamily="34" charset="0"/>
            </a:rPr>
            <a:t>Determinar el nivel de demanda laboral insatisfecha de profesionales con estudios de cuarto nivel referentes al área de Administración de Empresas.</a:t>
          </a:r>
        </a:p>
      </dsp:txBody>
      <dsp:txXfrm>
        <a:off x="3413440" y="3447677"/>
        <a:ext cx="6054086" cy="811218"/>
      </dsp:txXfrm>
    </dsp:sp>
    <dsp:sp modelId="{EAC251F6-2442-4310-B3B3-45E41879669F}">
      <dsp:nvSpPr>
        <dsp:cNvPr id="0" name=""/>
        <dsp:cNvSpPr/>
      </dsp:nvSpPr>
      <dsp:spPr>
        <a:xfrm>
          <a:off x="3297757" y="4258895"/>
          <a:ext cx="6169769" cy="0"/>
        </a:xfrm>
        <a:prstGeom prst="line">
          <a:avLst/>
        </a:prstGeom>
        <a:noFill/>
        <a:ln w="9525"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14FE4CFE-4BFA-4710-9260-051E08EEA097}">
      <dsp:nvSpPr>
        <dsp:cNvPr id="0" name=""/>
        <dsp:cNvSpPr/>
      </dsp:nvSpPr>
      <dsp:spPr>
        <a:xfrm>
          <a:off x="3413440" y="4299456"/>
          <a:ext cx="6054086" cy="811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C" sz="1600" kern="1200" dirty="0">
              <a:latin typeface="Calibri" panose="020F0502020204030204" pitchFamily="34" charset="0"/>
              <a:cs typeface="Calibri" panose="020F0502020204030204" pitchFamily="34" charset="0"/>
            </a:rPr>
            <a:t>Desarrollar el análisis de pertinencia de cuatro programas de posgrado en el área de administración de empresas con mayor demanda.</a:t>
          </a:r>
        </a:p>
      </dsp:txBody>
      <dsp:txXfrm>
        <a:off x="3413440" y="4299456"/>
        <a:ext cx="6054086" cy="811218"/>
      </dsp:txXfrm>
    </dsp:sp>
    <dsp:sp modelId="{13F3ECCB-3E8E-48C0-9D62-3010E651836A}">
      <dsp:nvSpPr>
        <dsp:cNvPr id="0" name=""/>
        <dsp:cNvSpPr/>
      </dsp:nvSpPr>
      <dsp:spPr>
        <a:xfrm>
          <a:off x="3297757" y="5110674"/>
          <a:ext cx="6169769" cy="0"/>
        </a:xfrm>
        <a:prstGeom prst="line">
          <a:avLst/>
        </a:prstGeom>
        <a:noFill/>
        <a:ln w="9525"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0FD1A-86FF-4A8A-B21E-5A09D5F0394A}">
      <dsp:nvSpPr>
        <dsp:cNvPr id="0" name=""/>
        <dsp:cNvSpPr/>
      </dsp:nvSpPr>
      <dsp:spPr>
        <a:xfrm>
          <a:off x="1057" y="1350826"/>
          <a:ext cx="2119447" cy="105972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C" sz="2400" kern="1200" dirty="0">
              <a:solidFill>
                <a:schemeClr val="tx1"/>
              </a:solidFill>
            </a:rPr>
            <a:t>Oferta</a:t>
          </a:r>
        </a:p>
      </dsp:txBody>
      <dsp:txXfrm>
        <a:off x="32095" y="1381864"/>
        <a:ext cx="2057371" cy="997647"/>
      </dsp:txXfrm>
    </dsp:sp>
    <dsp:sp modelId="{547BB844-4691-4E4B-99B5-5EC3E723BE33}">
      <dsp:nvSpPr>
        <dsp:cNvPr id="0" name=""/>
        <dsp:cNvSpPr/>
      </dsp:nvSpPr>
      <dsp:spPr>
        <a:xfrm>
          <a:off x="2120505" y="1855332"/>
          <a:ext cx="847779" cy="50712"/>
        </a:xfrm>
        <a:custGeom>
          <a:avLst/>
          <a:gdLst/>
          <a:ahLst/>
          <a:cxnLst/>
          <a:rect l="0" t="0" r="0" b="0"/>
          <a:pathLst>
            <a:path>
              <a:moveTo>
                <a:pt x="0" y="25356"/>
              </a:moveTo>
              <a:lnTo>
                <a:pt x="847779" y="2535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solidFill>
              <a:schemeClr val="tx1"/>
            </a:solidFill>
          </a:endParaRPr>
        </a:p>
      </dsp:txBody>
      <dsp:txXfrm>
        <a:off x="2523200" y="1859494"/>
        <a:ext cx="42388" cy="42388"/>
      </dsp:txXfrm>
    </dsp:sp>
    <dsp:sp modelId="{743C8C71-F55D-4237-AB91-212CCEE3F27D}">
      <dsp:nvSpPr>
        <dsp:cNvPr id="0" name=""/>
        <dsp:cNvSpPr/>
      </dsp:nvSpPr>
      <dsp:spPr>
        <a:xfrm>
          <a:off x="2968284" y="1350826"/>
          <a:ext cx="2119447" cy="105972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a:solidFill>
                <a:schemeClr val="tx1"/>
              </a:solidFill>
            </a:rPr>
            <a:t>Productos, servicios e información para cumplir una necesidad o deseo, a un precio y condiciones determinadas</a:t>
          </a:r>
          <a:endParaRPr lang="es-EC" sz="1400" kern="1200" dirty="0">
            <a:solidFill>
              <a:schemeClr val="tx1"/>
            </a:solidFill>
          </a:endParaRPr>
        </a:p>
      </dsp:txBody>
      <dsp:txXfrm>
        <a:off x="2999322" y="1381864"/>
        <a:ext cx="2057371" cy="997647"/>
      </dsp:txXfrm>
    </dsp:sp>
    <dsp:sp modelId="{C0FB9555-63BB-4434-890E-3F4D6A39AB09}">
      <dsp:nvSpPr>
        <dsp:cNvPr id="0" name=""/>
        <dsp:cNvSpPr/>
      </dsp:nvSpPr>
      <dsp:spPr>
        <a:xfrm rot="18289469">
          <a:off x="4769342" y="1245990"/>
          <a:ext cx="1484559" cy="50712"/>
        </a:xfrm>
        <a:custGeom>
          <a:avLst/>
          <a:gdLst/>
          <a:ahLst/>
          <a:cxnLst/>
          <a:rect l="0" t="0" r="0" b="0"/>
          <a:pathLst>
            <a:path>
              <a:moveTo>
                <a:pt x="0" y="25356"/>
              </a:moveTo>
              <a:lnTo>
                <a:pt x="1484559" y="2535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solidFill>
              <a:schemeClr val="tx1"/>
            </a:solidFill>
          </a:endParaRPr>
        </a:p>
      </dsp:txBody>
      <dsp:txXfrm>
        <a:off x="5474508" y="1234233"/>
        <a:ext cx="74227" cy="74227"/>
      </dsp:txXfrm>
    </dsp:sp>
    <dsp:sp modelId="{27EEA82F-7234-4742-BAC2-3F5A74A0A9DB}">
      <dsp:nvSpPr>
        <dsp:cNvPr id="0" name=""/>
        <dsp:cNvSpPr/>
      </dsp:nvSpPr>
      <dsp:spPr>
        <a:xfrm>
          <a:off x="5935511" y="132144"/>
          <a:ext cx="2119447" cy="105972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a:solidFill>
                <a:schemeClr val="tx1"/>
              </a:solidFill>
            </a:rPr>
            <a:t>Oferta académica</a:t>
          </a:r>
          <a:endParaRPr lang="es-EC" sz="1400" kern="1200" dirty="0">
            <a:solidFill>
              <a:schemeClr val="tx1"/>
            </a:solidFill>
          </a:endParaRPr>
        </a:p>
      </dsp:txBody>
      <dsp:txXfrm>
        <a:off x="5966549" y="163182"/>
        <a:ext cx="2057371" cy="997647"/>
      </dsp:txXfrm>
    </dsp:sp>
    <dsp:sp modelId="{CE6BC224-B10B-4EF1-BC55-B64B34599324}">
      <dsp:nvSpPr>
        <dsp:cNvPr id="0" name=""/>
        <dsp:cNvSpPr/>
      </dsp:nvSpPr>
      <dsp:spPr>
        <a:xfrm>
          <a:off x="8054959" y="636649"/>
          <a:ext cx="847779" cy="50712"/>
        </a:xfrm>
        <a:custGeom>
          <a:avLst/>
          <a:gdLst/>
          <a:ahLst/>
          <a:cxnLst/>
          <a:rect l="0" t="0" r="0" b="0"/>
          <a:pathLst>
            <a:path>
              <a:moveTo>
                <a:pt x="0" y="25356"/>
              </a:moveTo>
              <a:lnTo>
                <a:pt x="847779" y="2535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solidFill>
              <a:schemeClr val="tx1"/>
            </a:solidFill>
          </a:endParaRPr>
        </a:p>
      </dsp:txBody>
      <dsp:txXfrm>
        <a:off x="8457654" y="640811"/>
        <a:ext cx="42388" cy="42388"/>
      </dsp:txXfrm>
    </dsp:sp>
    <dsp:sp modelId="{B6BB1B95-C515-479B-948B-83CBE3ACF52C}">
      <dsp:nvSpPr>
        <dsp:cNvPr id="0" name=""/>
        <dsp:cNvSpPr/>
      </dsp:nvSpPr>
      <dsp:spPr>
        <a:xfrm>
          <a:off x="8902738" y="132144"/>
          <a:ext cx="2119447" cy="105972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a:solidFill>
                <a:schemeClr val="tx1"/>
              </a:solidFill>
            </a:rPr>
            <a:t>Programas académicos a disposición de los estudiantes.</a:t>
          </a:r>
          <a:endParaRPr lang="es-EC" sz="1400" kern="1200" dirty="0">
            <a:solidFill>
              <a:schemeClr val="tx1"/>
            </a:solidFill>
          </a:endParaRPr>
        </a:p>
      </dsp:txBody>
      <dsp:txXfrm>
        <a:off x="8933776" y="163182"/>
        <a:ext cx="2057371" cy="997647"/>
      </dsp:txXfrm>
    </dsp:sp>
    <dsp:sp modelId="{AA359670-3760-4629-98F3-10209D96584E}">
      <dsp:nvSpPr>
        <dsp:cNvPr id="0" name=""/>
        <dsp:cNvSpPr/>
      </dsp:nvSpPr>
      <dsp:spPr>
        <a:xfrm>
          <a:off x="5087732" y="1855332"/>
          <a:ext cx="847779" cy="50712"/>
        </a:xfrm>
        <a:custGeom>
          <a:avLst/>
          <a:gdLst/>
          <a:ahLst/>
          <a:cxnLst/>
          <a:rect l="0" t="0" r="0" b="0"/>
          <a:pathLst>
            <a:path>
              <a:moveTo>
                <a:pt x="0" y="25356"/>
              </a:moveTo>
              <a:lnTo>
                <a:pt x="847779" y="2535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solidFill>
              <a:schemeClr val="tx1"/>
            </a:solidFill>
          </a:endParaRPr>
        </a:p>
      </dsp:txBody>
      <dsp:txXfrm>
        <a:off x="5490427" y="1859494"/>
        <a:ext cx="42388" cy="42388"/>
      </dsp:txXfrm>
    </dsp:sp>
    <dsp:sp modelId="{0920A621-8A1E-4092-912B-F0D719D241A1}">
      <dsp:nvSpPr>
        <dsp:cNvPr id="0" name=""/>
        <dsp:cNvSpPr/>
      </dsp:nvSpPr>
      <dsp:spPr>
        <a:xfrm>
          <a:off x="5935511" y="1350826"/>
          <a:ext cx="2119447" cy="105972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a:solidFill>
                <a:schemeClr val="tx1"/>
              </a:solidFill>
            </a:rPr>
            <a:t>Oferta laboral</a:t>
          </a:r>
          <a:endParaRPr lang="es-EC" sz="1400" kern="1200" dirty="0">
            <a:solidFill>
              <a:schemeClr val="tx1"/>
            </a:solidFill>
          </a:endParaRPr>
        </a:p>
      </dsp:txBody>
      <dsp:txXfrm>
        <a:off x="5966549" y="1381864"/>
        <a:ext cx="2057371" cy="997647"/>
      </dsp:txXfrm>
    </dsp:sp>
    <dsp:sp modelId="{B1C271C9-746C-4F40-8BCE-A4C19F1F0653}">
      <dsp:nvSpPr>
        <dsp:cNvPr id="0" name=""/>
        <dsp:cNvSpPr/>
      </dsp:nvSpPr>
      <dsp:spPr>
        <a:xfrm>
          <a:off x="8054959" y="1855332"/>
          <a:ext cx="847779" cy="50712"/>
        </a:xfrm>
        <a:custGeom>
          <a:avLst/>
          <a:gdLst/>
          <a:ahLst/>
          <a:cxnLst/>
          <a:rect l="0" t="0" r="0" b="0"/>
          <a:pathLst>
            <a:path>
              <a:moveTo>
                <a:pt x="0" y="25356"/>
              </a:moveTo>
              <a:lnTo>
                <a:pt x="847779" y="2535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solidFill>
              <a:schemeClr val="tx1"/>
            </a:solidFill>
          </a:endParaRPr>
        </a:p>
      </dsp:txBody>
      <dsp:txXfrm>
        <a:off x="8457654" y="1859494"/>
        <a:ext cx="42388" cy="42388"/>
      </dsp:txXfrm>
    </dsp:sp>
    <dsp:sp modelId="{AF54A90C-1CA4-4267-A33A-894C75EFBB9F}">
      <dsp:nvSpPr>
        <dsp:cNvPr id="0" name=""/>
        <dsp:cNvSpPr/>
      </dsp:nvSpPr>
      <dsp:spPr>
        <a:xfrm>
          <a:off x="8902738" y="1350826"/>
          <a:ext cx="2119447" cy="105972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a:solidFill>
                <a:schemeClr val="tx1"/>
              </a:solidFill>
            </a:rPr>
            <a:t>Profesionales que ofrecen sus esfuerzos, capacidades y conocimientos.</a:t>
          </a:r>
          <a:endParaRPr lang="es-EC" sz="1400" kern="1200" dirty="0">
            <a:solidFill>
              <a:schemeClr val="tx1"/>
            </a:solidFill>
          </a:endParaRPr>
        </a:p>
      </dsp:txBody>
      <dsp:txXfrm>
        <a:off x="8933776" y="1381864"/>
        <a:ext cx="2057371" cy="997647"/>
      </dsp:txXfrm>
    </dsp:sp>
    <dsp:sp modelId="{A54DED23-F895-4CEC-8270-D751246A70CA}">
      <dsp:nvSpPr>
        <dsp:cNvPr id="0" name=""/>
        <dsp:cNvSpPr/>
      </dsp:nvSpPr>
      <dsp:spPr>
        <a:xfrm rot="3310531">
          <a:off x="4769342" y="2464673"/>
          <a:ext cx="1484559" cy="50712"/>
        </a:xfrm>
        <a:custGeom>
          <a:avLst/>
          <a:gdLst/>
          <a:ahLst/>
          <a:cxnLst/>
          <a:rect l="0" t="0" r="0" b="0"/>
          <a:pathLst>
            <a:path>
              <a:moveTo>
                <a:pt x="0" y="25356"/>
              </a:moveTo>
              <a:lnTo>
                <a:pt x="1484559" y="2535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solidFill>
              <a:schemeClr val="tx1"/>
            </a:solidFill>
          </a:endParaRPr>
        </a:p>
      </dsp:txBody>
      <dsp:txXfrm>
        <a:off x="5474508" y="2452915"/>
        <a:ext cx="74227" cy="74227"/>
      </dsp:txXfrm>
    </dsp:sp>
    <dsp:sp modelId="{5024942C-3EB1-437D-9DB6-511B51BBAE6D}">
      <dsp:nvSpPr>
        <dsp:cNvPr id="0" name=""/>
        <dsp:cNvSpPr/>
      </dsp:nvSpPr>
      <dsp:spPr>
        <a:xfrm>
          <a:off x="5935511" y="2569509"/>
          <a:ext cx="2119447" cy="105972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a:solidFill>
                <a:schemeClr val="tx1"/>
              </a:solidFill>
            </a:rPr>
            <a:t>Oferta de profesionales al mercado laboral</a:t>
          </a:r>
          <a:endParaRPr lang="es-EC" sz="1400" kern="1200" dirty="0">
            <a:solidFill>
              <a:schemeClr val="tx1"/>
            </a:solidFill>
          </a:endParaRPr>
        </a:p>
      </dsp:txBody>
      <dsp:txXfrm>
        <a:off x="5966549" y="2600547"/>
        <a:ext cx="2057371" cy="997647"/>
      </dsp:txXfrm>
    </dsp:sp>
    <dsp:sp modelId="{18631AC5-2BCD-47BD-BB06-963D79E48A5C}">
      <dsp:nvSpPr>
        <dsp:cNvPr id="0" name=""/>
        <dsp:cNvSpPr/>
      </dsp:nvSpPr>
      <dsp:spPr>
        <a:xfrm>
          <a:off x="8054959" y="3074014"/>
          <a:ext cx="847779" cy="50712"/>
        </a:xfrm>
        <a:custGeom>
          <a:avLst/>
          <a:gdLst/>
          <a:ahLst/>
          <a:cxnLst/>
          <a:rect l="0" t="0" r="0" b="0"/>
          <a:pathLst>
            <a:path>
              <a:moveTo>
                <a:pt x="0" y="25356"/>
              </a:moveTo>
              <a:lnTo>
                <a:pt x="847779" y="2535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solidFill>
              <a:schemeClr val="tx1"/>
            </a:solidFill>
          </a:endParaRPr>
        </a:p>
      </dsp:txBody>
      <dsp:txXfrm>
        <a:off x="8457654" y="3078176"/>
        <a:ext cx="42388" cy="42388"/>
      </dsp:txXfrm>
    </dsp:sp>
    <dsp:sp modelId="{BD31F3D4-5A06-4187-9DE9-79ED12E16D2B}">
      <dsp:nvSpPr>
        <dsp:cNvPr id="0" name=""/>
        <dsp:cNvSpPr/>
      </dsp:nvSpPr>
      <dsp:spPr>
        <a:xfrm>
          <a:off x="8902738" y="2569509"/>
          <a:ext cx="2119447" cy="105972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tx1"/>
              </a:solidFill>
            </a:rPr>
            <a:t>Número total de graduados en los diferentes programas de posgrado.</a:t>
          </a:r>
          <a:endParaRPr lang="es-EC" sz="1400" kern="1200" dirty="0">
            <a:solidFill>
              <a:schemeClr val="tx1"/>
            </a:solidFill>
          </a:endParaRPr>
        </a:p>
      </dsp:txBody>
      <dsp:txXfrm>
        <a:off x="8933776" y="2600547"/>
        <a:ext cx="2057371" cy="9976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0FD1A-86FF-4A8A-B21E-5A09D5F0394A}">
      <dsp:nvSpPr>
        <dsp:cNvPr id="0" name=""/>
        <dsp:cNvSpPr/>
      </dsp:nvSpPr>
      <dsp:spPr>
        <a:xfrm>
          <a:off x="1057" y="1350826"/>
          <a:ext cx="2119447" cy="105972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C" sz="1500" kern="1200">
              <a:solidFill>
                <a:schemeClr val="tx1"/>
              </a:solidFill>
            </a:rPr>
            <a:t>Demanda</a:t>
          </a:r>
          <a:endParaRPr lang="es-EC" sz="1500" kern="1200" dirty="0">
            <a:solidFill>
              <a:schemeClr val="tx1"/>
            </a:solidFill>
          </a:endParaRPr>
        </a:p>
      </dsp:txBody>
      <dsp:txXfrm>
        <a:off x="32095" y="1381864"/>
        <a:ext cx="2057371" cy="997647"/>
      </dsp:txXfrm>
    </dsp:sp>
    <dsp:sp modelId="{547BB844-4691-4E4B-99B5-5EC3E723BE33}">
      <dsp:nvSpPr>
        <dsp:cNvPr id="0" name=""/>
        <dsp:cNvSpPr/>
      </dsp:nvSpPr>
      <dsp:spPr>
        <a:xfrm>
          <a:off x="2120505" y="1855332"/>
          <a:ext cx="847779" cy="50712"/>
        </a:xfrm>
        <a:custGeom>
          <a:avLst/>
          <a:gdLst/>
          <a:ahLst/>
          <a:cxnLst/>
          <a:rect l="0" t="0" r="0" b="0"/>
          <a:pathLst>
            <a:path>
              <a:moveTo>
                <a:pt x="0" y="25356"/>
              </a:moveTo>
              <a:lnTo>
                <a:pt x="847779" y="2535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solidFill>
              <a:schemeClr val="tx1"/>
            </a:solidFill>
          </a:endParaRPr>
        </a:p>
      </dsp:txBody>
      <dsp:txXfrm>
        <a:off x="2523200" y="1859494"/>
        <a:ext cx="42388" cy="42388"/>
      </dsp:txXfrm>
    </dsp:sp>
    <dsp:sp modelId="{743C8C71-F55D-4237-AB91-212CCEE3F27D}">
      <dsp:nvSpPr>
        <dsp:cNvPr id="0" name=""/>
        <dsp:cNvSpPr/>
      </dsp:nvSpPr>
      <dsp:spPr>
        <a:xfrm>
          <a:off x="2968284" y="1350826"/>
          <a:ext cx="2119447" cy="105972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kern="1200">
              <a:solidFill>
                <a:schemeClr val="tx1"/>
              </a:solidFill>
            </a:rPr>
            <a:t>Cantidad de bienes y servicios que están dispuestos a adquirir a un precio y tiempo dado </a:t>
          </a:r>
          <a:endParaRPr lang="es-EC" sz="1500" kern="1200" dirty="0">
            <a:solidFill>
              <a:schemeClr val="tx1"/>
            </a:solidFill>
          </a:endParaRPr>
        </a:p>
      </dsp:txBody>
      <dsp:txXfrm>
        <a:off x="2999322" y="1381864"/>
        <a:ext cx="2057371" cy="997647"/>
      </dsp:txXfrm>
    </dsp:sp>
    <dsp:sp modelId="{AA359670-3760-4629-98F3-10209D96584E}">
      <dsp:nvSpPr>
        <dsp:cNvPr id="0" name=""/>
        <dsp:cNvSpPr/>
      </dsp:nvSpPr>
      <dsp:spPr>
        <a:xfrm rot="19457599">
          <a:off x="4989600" y="1550661"/>
          <a:ext cx="1044043" cy="50712"/>
        </a:xfrm>
        <a:custGeom>
          <a:avLst/>
          <a:gdLst/>
          <a:ahLst/>
          <a:cxnLst/>
          <a:rect l="0" t="0" r="0" b="0"/>
          <a:pathLst>
            <a:path>
              <a:moveTo>
                <a:pt x="0" y="25356"/>
              </a:moveTo>
              <a:lnTo>
                <a:pt x="1044043" y="2535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solidFill>
              <a:schemeClr val="tx1"/>
            </a:solidFill>
          </a:endParaRPr>
        </a:p>
      </dsp:txBody>
      <dsp:txXfrm>
        <a:off x="5485520" y="1549916"/>
        <a:ext cx="52202" cy="52202"/>
      </dsp:txXfrm>
    </dsp:sp>
    <dsp:sp modelId="{0920A621-8A1E-4092-912B-F0D719D241A1}">
      <dsp:nvSpPr>
        <dsp:cNvPr id="0" name=""/>
        <dsp:cNvSpPr/>
      </dsp:nvSpPr>
      <dsp:spPr>
        <a:xfrm>
          <a:off x="5935511" y="741485"/>
          <a:ext cx="2119447" cy="105972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C" sz="1500" kern="1200">
              <a:solidFill>
                <a:schemeClr val="tx1"/>
              </a:solidFill>
            </a:rPr>
            <a:t>Demanda laboral</a:t>
          </a:r>
          <a:endParaRPr lang="es-EC" sz="1500" kern="1200" dirty="0">
            <a:solidFill>
              <a:schemeClr val="tx1"/>
            </a:solidFill>
          </a:endParaRPr>
        </a:p>
      </dsp:txBody>
      <dsp:txXfrm>
        <a:off x="5966549" y="772523"/>
        <a:ext cx="2057371" cy="997647"/>
      </dsp:txXfrm>
    </dsp:sp>
    <dsp:sp modelId="{B1C271C9-746C-4F40-8BCE-A4C19F1F0653}">
      <dsp:nvSpPr>
        <dsp:cNvPr id="0" name=""/>
        <dsp:cNvSpPr/>
      </dsp:nvSpPr>
      <dsp:spPr>
        <a:xfrm>
          <a:off x="8054959" y="1245990"/>
          <a:ext cx="847779" cy="50712"/>
        </a:xfrm>
        <a:custGeom>
          <a:avLst/>
          <a:gdLst/>
          <a:ahLst/>
          <a:cxnLst/>
          <a:rect l="0" t="0" r="0" b="0"/>
          <a:pathLst>
            <a:path>
              <a:moveTo>
                <a:pt x="0" y="25356"/>
              </a:moveTo>
              <a:lnTo>
                <a:pt x="847779" y="2535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solidFill>
              <a:schemeClr val="tx1"/>
            </a:solidFill>
          </a:endParaRPr>
        </a:p>
      </dsp:txBody>
      <dsp:txXfrm>
        <a:off x="8457654" y="1250152"/>
        <a:ext cx="42388" cy="42388"/>
      </dsp:txXfrm>
    </dsp:sp>
    <dsp:sp modelId="{AF54A90C-1CA4-4267-A33A-894C75EFBB9F}">
      <dsp:nvSpPr>
        <dsp:cNvPr id="0" name=""/>
        <dsp:cNvSpPr/>
      </dsp:nvSpPr>
      <dsp:spPr>
        <a:xfrm>
          <a:off x="8902738" y="741485"/>
          <a:ext cx="2119447" cy="105972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C" sz="1500" kern="1200">
              <a:solidFill>
                <a:schemeClr val="tx1"/>
              </a:solidFill>
            </a:rPr>
            <a:t>Necesidad de las empresas para contratar colaboradores</a:t>
          </a:r>
          <a:endParaRPr lang="es-EC" sz="1500" kern="1200" dirty="0">
            <a:solidFill>
              <a:schemeClr val="tx1"/>
            </a:solidFill>
          </a:endParaRPr>
        </a:p>
      </dsp:txBody>
      <dsp:txXfrm>
        <a:off x="8933776" y="772523"/>
        <a:ext cx="2057371" cy="997647"/>
      </dsp:txXfrm>
    </dsp:sp>
    <dsp:sp modelId="{AE383984-8C7A-4A0D-A1CA-690609882371}">
      <dsp:nvSpPr>
        <dsp:cNvPr id="0" name=""/>
        <dsp:cNvSpPr/>
      </dsp:nvSpPr>
      <dsp:spPr>
        <a:xfrm rot="2142401">
          <a:off x="4989600" y="2160002"/>
          <a:ext cx="1044043" cy="50712"/>
        </a:xfrm>
        <a:custGeom>
          <a:avLst/>
          <a:gdLst/>
          <a:ahLst/>
          <a:cxnLst/>
          <a:rect l="0" t="0" r="0" b="0"/>
          <a:pathLst>
            <a:path>
              <a:moveTo>
                <a:pt x="0" y="25356"/>
              </a:moveTo>
              <a:lnTo>
                <a:pt x="1044043" y="2535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solidFill>
              <a:schemeClr val="tx1"/>
            </a:solidFill>
          </a:endParaRPr>
        </a:p>
      </dsp:txBody>
      <dsp:txXfrm>
        <a:off x="5485520" y="2159258"/>
        <a:ext cx="52202" cy="52202"/>
      </dsp:txXfrm>
    </dsp:sp>
    <dsp:sp modelId="{9FCCF2CC-BB6F-4197-AF2D-DBECB63BEAF5}">
      <dsp:nvSpPr>
        <dsp:cNvPr id="0" name=""/>
        <dsp:cNvSpPr/>
      </dsp:nvSpPr>
      <dsp:spPr>
        <a:xfrm>
          <a:off x="5935511" y="1960167"/>
          <a:ext cx="2119447" cy="105972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C" sz="1500" kern="1200">
              <a:solidFill>
                <a:schemeClr val="tx1"/>
              </a:solidFill>
            </a:rPr>
            <a:t>Demanda insatisfecha</a:t>
          </a:r>
          <a:endParaRPr lang="es-EC" sz="1500" kern="1200" dirty="0">
            <a:solidFill>
              <a:schemeClr val="tx1"/>
            </a:solidFill>
          </a:endParaRPr>
        </a:p>
      </dsp:txBody>
      <dsp:txXfrm>
        <a:off x="5966549" y="1991205"/>
        <a:ext cx="2057371" cy="997647"/>
      </dsp:txXfrm>
    </dsp:sp>
    <dsp:sp modelId="{FA09B542-4BEF-4901-9EEE-7FCF0EA4FAA0}">
      <dsp:nvSpPr>
        <dsp:cNvPr id="0" name=""/>
        <dsp:cNvSpPr/>
      </dsp:nvSpPr>
      <dsp:spPr>
        <a:xfrm>
          <a:off x="8054959" y="2464673"/>
          <a:ext cx="847779" cy="50712"/>
        </a:xfrm>
        <a:custGeom>
          <a:avLst/>
          <a:gdLst/>
          <a:ahLst/>
          <a:cxnLst/>
          <a:rect l="0" t="0" r="0" b="0"/>
          <a:pathLst>
            <a:path>
              <a:moveTo>
                <a:pt x="0" y="25356"/>
              </a:moveTo>
              <a:lnTo>
                <a:pt x="847779" y="2535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solidFill>
              <a:schemeClr val="tx1"/>
            </a:solidFill>
          </a:endParaRPr>
        </a:p>
      </dsp:txBody>
      <dsp:txXfrm>
        <a:off x="8457654" y="2468835"/>
        <a:ext cx="42388" cy="42388"/>
      </dsp:txXfrm>
    </dsp:sp>
    <dsp:sp modelId="{85A462E9-9B34-4F35-A631-69FCF2C67A3C}">
      <dsp:nvSpPr>
        <dsp:cNvPr id="0" name=""/>
        <dsp:cNvSpPr/>
      </dsp:nvSpPr>
      <dsp:spPr>
        <a:xfrm>
          <a:off x="8902738" y="1960167"/>
          <a:ext cx="2119447" cy="105972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C" sz="1500" kern="1200" dirty="0">
              <a:solidFill>
                <a:schemeClr val="tx1"/>
              </a:solidFill>
            </a:rPr>
            <a:t>Se produce cuando la oferta es menor a la demanda</a:t>
          </a:r>
        </a:p>
      </dsp:txBody>
      <dsp:txXfrm>
        <a:off x="8933776" y="1991205"/>
        <a:ext cx="2057371" cy="9976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ACF5B5-6CF6-4999-B895-DDF27D74F8D3}">
      <dsp:nvSpPr>
        <dsp:cNvPr id="0" name=""/>
        <dsp:cNvSpPr/>
      </dsp:nvSpPr>
      <dsp:spPr>
        <a:xfrm rot="5400000">
          <a:off x="5878169" y="-2419501"/>
          <a:ext cx="889562" cy="5951012"/>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a:t>Proceso que identifica, recopila, analiza, difunde y usa información, para la toma de decisiones y solución de problemas (Malhotra, 2016).</a:t>
          </a:r>
        </a:p>
      </dsp:txBody>
      <dsp:txXfrm rot="-5400000">
        <a:off x="3347445" y="154648"/>
        <a:ext cx="5907587" cy="802712"/>
      </dsp:txXfrm>
    </dsp:sp>
    <dsp:sp modelId="{E1714E8A-9FC5-4A2F-9D16-3510202CF3A1}">
      <dsp:nvSpPr>
        <dsp:cNvPr id="0" name=""/>
        <dsp:cNvSpPr/>
      </dsp:nvSpPr>
      <dsp:spPr>
        <a:xfrm>
          <a:off x="0" y="27"/>
          <a:ext cx="3347444" cy="111195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C" sz="2000" kern="1200"/>
            <a:t>Investigación de mercado</a:t>
          </a:r>
          <a:endParaRPr lang="es-EC" sz="2000" kern="1200" dirty="0"/>
        </a:p>
      </dsp:txBody>
      <dsp:txXfrm>
        <a:off x="54281" y="54308"/>
        <a:ext cx="3238882" cy="1003391"/>
      </dsp:txXfrm>
    </dsp:sp>
    <dsp:sp modelId="{2A23C838-36B9-4065-B3B8-33124C16074E}">
      <dsp:nvSpPr>
        <dsp:cNvPr id="0" name=""/>
        <dsp:cNvSpPr/>
      </dsp:nvSpPr>
      <dsp:spPr>
        <a:xfrm rot="5400000">
          <a:off x="5878169" y="-1251950"/>
          <a:ext cx="889562" cy="5951012"/>
        </a:xfrm>
        <a:prstGeom prst="round2Same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C" sz="1400" kern="1200"/>
            <a:t>Consiste en que la educación superior cumpla con las necesidades y expectativas de la sociedad, gobierno y al régimen de desarrollo científico, humanístico y tecnológico mundial (LOES, 2010). </a:t>
          </a:r>
          <a:endParaRPr lang="es-EC" sz="1400" kern="1200" dirty="0"/>
        </a:p>
      </dsp:txBody>
      <dsp:txXfrm rot="-5400000">
        <a:off x="3347445" y="1322199"/>
        <a:ext cx="5907587" cy="802712"/>
      </dsp:txXfrm>
    </dsp:sp>
    <dsp:sp modelId="{F69DBB2E-E437-447F-997D-7008355CFDD6}">
      <dsp:nvSpPr>
        <dsp:cNvPr id="0" name=""/>
        <dsp:cNvSpPr/>
      </dsp:nvSpPr>
      <dsp:spPr>
        <a:xfrm>
          <a:off x="0" y="1167578"/>
          <a:ext cx="3347444" cy="1111953"/>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C" sz="2000" kern="1200"/>
            <a:t>Pertinencia</a:t>
          </a:r>
          <a:endParaRPr lang="es-EC" sz="2000" kern="1200" dirty="0"/>
        </a:p>
      </dsp:txBody>
      <dsp:txXfrm>
        <a:off x="54281" y="1221859"/>
        <a:ext cx="3238882" cy="10033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C201C-C83C-4448-815D-94382036FB27}">
      <dsp:nvSpPr>
        <dsp:cNvPr id="0" name=""/>
        <dsp:cNvSpPr/>
      </dsp:nvSpPr>
      <dsp:spPr>
        <a:xfrm>
          <a:off x="-5397569" y="-826520"/>
          <a:ext cx="6426999" cy="6426999"/>
        </a:xfrm>
        <a:prstGeom prst="blockArc">
          <a:avLst>
            <a:gd name="adj1" fmla="val 18900000"/>
            <a:gd name="adj2" fmla="val 2700000"/>
            <a:gd name="adj3" fmla="val 336"/>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AAECCA-02D0-4D25-8405-6FF1E6719D18}">
      <dsp:nvSpPr>
        <dsp:cNvPr id="0" name=""/>
        <dsp:cNvSpPr/>
      </dsp:nvSpPr>
      <dsp:spPr>
        <a:xfrm>
          <a:off x="383784" y="251396"/>
          <a:ext cx="10400032" cy="50260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8941" tIns="38100" rIns="38100" bIns="38100" numCol="1" spcCol="1270" anchor="ctr" anchorCtr="0">
          <a:noAutofit/>
        </a:bodyPr>
        <a:lstStyle/>
        <a:p>
          <a:pPr marL="0" lvl="0" indent="0" algn="l" defTabSz="666750">
            <a:lnSpc>
              <a:spcPct val="90000"/>
            </a:lnSpc>
            <a:spcBef>
              <a:spcPct val="0"/>
            </a:spcBef>
            <a:spcAft>
              <a:spcPct val="35000"/>
            </a:spcAft>
            <a:buNone/>
          </a:pPr>
          <a:r>
            <a:rPr lang="es-EC" sz="1500" b="1" kern="1200">
              <a:solidFill>
                <a:schemeClr val="tx1"/>
              </a:solidFill>
            </a:rPr>
            <a:t>Análisis de la demanda y oferta de profesionales del área de Administración de empresas niveles de grado y postgrado en las provincias de Pichincha, Imbabura, Cotopaxi y Santo Domingo de los Tsáchilas (ESPE).</a:t>
          </a:r>
          <a:endParaRPr lang="es-EC" sz="1500" b="1" kern="1200" dirty="0">
            <a:solidFill>
              <a:schemeClr val="tx1"/>
            </a:solidFill>
          </a:endParaRPr>
        </a:p>
      </dsp:txBody>
      <dsp:txXfrm>
        <a:off x="383784" y="251396"/>
        <a:ext cx="10400032" cy="502602"/>
      </dsp:txXfrm>
    </dsp:sp>
    <dsp:sp modelId="{F66B8700-E4F1-4306-AD94-26A9CF52FC5E}">
      <dsp:nvSpPr>
        <dsp:cNvPr id="0" name=""/>
        <dsp:cNvSpPr/>
      </dsp:nvSpPr>
      <dsp:spPr>
        <a:xfrm>
          <a:off x="69658" y="188571"/>
          <a:ext cx="628252" cy="628252"/>
        </a:xfrm>
        <a:prstGeom prst="ellipse">
          <a:avLst/>
        </a:prstGeom>
        <a:blipFill rotWithShape="0">
          <a:blip xmlns:r="http://schemas.openxmlformats.org/officeDocument/2006/relationships" r:embed="rId1"/>
          <a:srcRect/>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5BA0CE-3E97-4C0D-AF97-D9EA6AC1E56E}">
      <dsp:nvSpPr>
        <dsp:cNvPr id="0" name=""/>
        <dsp:cNvSpPr/>
      </dsp:nvSpPr>
      <dsp:spPr>
        <a:xfrm>
          <a:off x="797209" y="1005204"/>
          <a:ext cx="9986607" cy="502602"/>
        </a:xfrm>
        <a:prstGeom prst="rect">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8941" tIns="38100" rIns="38100" bIns="38100" numCol="1" spcCol="1270" anchor="ctr" anchorCtr="0">
          <a:noAutofit/>
        </a:bodyPr>
        <a:lstStyle/>
        <a:p>
          <a:pPr marL="0" lvl="0" indent="0" algn="l" defTabSz="666750">
            <a:lnSpc>
              <a:spcPct val="90000"/>
            </a:lnSpc>
            <a:spcBef>
              <a:spcPct val="0"/>
            </a:spcBef>
            <a:spcAft>
              <a:spcPct val="35000"/>
            </a:spcAft>
            <a:buNone/>
          </a:pPr>
          <a:r>
            <a:rPr lang="es-ES" sz="1500" b="0" kern="1200">
              <a:solidFill>
                <a:schemeClr val="tx1"/>
              </a:solidFill>
            </a:rPr>
            <a:t>Estudio de Factibilidad para la creación de una maestría en la carrera de Administración de Empresas (Universidad Católica Santiago de Guayaquil).</a:t>
          </a:r>
          <a:endParaRPr lang="es-EC" sz="1500" b="0" kern="1200" dirty="0">
            <a:solidFill>
              <a:schemeClr val="tx1"/>
            </a:solidFill>
          </a:endParaRPr>
        </a:p>
      </dsp:txBody>
      <dsp:txXfrm>
        <a:off x="797209" y="1005204"/>
        <a:ext cx="9986607" cy="502602"/>
      </dsp:txXfrm>
    </dsp:sp>
    <dsp:sp modelId="{BBE394EA-FF1E-445D-AB05-7AF0B7ECBECB}">
      <dsp:nvSpPr>
        <dsp:cNvPr id="0" name=""/>
        <dsp:cNvSpPr/>
      </dsp:nvSpPr>
      <dsp:spPr>
        <a:xfrm>
          <a:off x="483082" y="942379"/>
          <a:ext cx="628252" cy="628252"/>
        </a:xfrm>
        <a:prstGeom prst="ellipse">
          <a:avLst/>
        </a:prstGeom>
        <a:blipFill rotWithShape="0">
          <a:blip xmlns:r="http://schemas.openxmlformats.org/officeDocument/2006/relationships" r:embed="rId2"/>
          <a:srcRect/>
          <a:stretch>
            <a:fillRect l="-28000" r="-28000"/>
          </a:stretch>
        </a:blipFill>
        <a:ln w="25400" cap="flat" cmpd="sng" algn="ctr">
          <a:solidFill>
            <a:schemeClr val="accent3">
              <a:hueOff val="2250053"/>
              <a:satOff val="-3376"/>
              <a:lumOff val="-549"/>
              <a:alphaOff val="0"/>
            </a:schemeClr>
          </a:solidFill>
          <a:prstDash val="solid"/>
        </a:ln>
        <a:effectLst/>
      </dsp:spPr>
      <dsp:style>
        <a:lnRef idx="2">
          <a:scrgbClr r="0" g="0" b="0"/>
        </a:lnRef>
        <a:fillRef idx="1">
          <a:scrgbClr r="0" g="0" b="0"/>
        </a:fillRef>
        <a:effectRef idx="0">
          <a:scrgbClr r="0" g="0" b="0"/>
        </a:effectRef>
        <a:fontRef idx="minor"/>
      </dsp:style>
    </dsp:sp>
    <dsp:sp modelId="{06F67950-C225-42F7-B1EB-3289DA398C67}">
      <dsp:nvSpPr>
        <dsp:cNvPr id="0" name=""/>
        <dsp:cNvSpPr/>
      </dsp:nvSpPr>
      <dsp:spPr>
        <a:xfrm>
          <a:off x="986258" y="1759012"/>
          <a:ext cx="9797559" cy="502602"/>
        </a:xfrm>
        <a:prstGeom prst="rect">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8941" tIns="38100" rIns="38100" bIns="38100" numCol="1" spcCol="1270" anchor="ctr" anchorCtr="0">
          <a:noAutofit/>
        </a:bodyPr>
        <a:lstStyle/>
        <a:p>
          <a:pPr marL="0" lvl="0" indent="0" algn="l" defTabSz="666750">
            <a:lnSpc>
              <a:spcPct val="90000"/>
            </a:lnSpc>
            <a:spcBef>
              <a:spcPct val="0"/>
            </a:spcBef>
            <a:spcAft>
              <a:spcPct val="35000"/>
            </a:spcAft>
            <a:buNone/>
          </a:pPr>
          <a:r>
            <a:rPr lang="es-EC" sz="1500" b="0" kern="1200" dirty="0">
              <a:solidFill>
                <a:schemeClr val="tx1"/>
              </a:solidFill>
            </a:rPr>
            <a:t>Análisis de factibilidad y pertinencia del programa de maestría en Administración de empresas con mención en innovación mediante el modelo AHP difuso (ESPE).</a:t>
          </a:r>
        </a:p>
      </dsp:txBody>
      <dsp:txXfrm>
        <a:off x="986258" y="1759012"/>
        <a:ext cx="9797559" cy="502602"/>
      </dsp:txXfrm>
    </dsp:sp>
    <dsp:sp modelId="{83DA9FF2-1568-4273-BAAC-246FACD7FC8C}">
      <dsp:nvSpPr>
        <dsp:cNvPr id="0" name=""/>
        <dsp:cNvSpPr/>
      </dsp:nvSpPr>
      <dsp:spPr>
        <a:xfrm>
          <a:off x="672131" y="1696187"/>
          <a:ext cx="628252" cy="628252"/>
        </a:xfrm>
        <a:prstGeom prst="ellipse">
          <a:avLst/>
        </a:prstGeom>
        <a:blipFill rotWithShape="0">
          <a:blip xmlns:r="http://schemas.openxmlformats.org/officeDocument/2006/relationships" r:embed="rId1"/>
          <a:srcRect/>
          <a:stretch>
            <a:fillRect/>
          </a:stretch>
        </a:blipFill>
        <a:ln w="25400" cap="flat" cmpd="sng" algn="ctr">
          <a:solidFill>
            <a:schemeClr val="accent3">
              <a:hueOff val="4500106"/>
              <a:satOff val="-6752"/>
              <a:lumOff val="-1098"/>
              <a:alphaOff val="0"/>
            </a:schemeClr>
          </a:solidFill>
          <a:prstDash val="solid"/>
        </a:ln>
        <a:effectLst/>
      </dsp:spPr>
      <dsp:style>
        <a:lnRef idx="2">
          <a:scrgbClr r="0" g="0" b="0"/>
        </a:lnRef>
        <a:fillRef idx="1">
          <a:scrgbClr r="0" g="0" b="0"/>
        </a:fillRef>
        <a:effectRef idx="0">
          <a:scrgbClr r="0" g="0" b="0"/>
        </a:effectRef>
        <a:fontRef idx="minor"/>
      </dsp:style>
    </dsp:sp>
    <dsp:sp modelId="{C37D1999-5B3A-42F6-91BD-E11B5D4CB93D}">
      <dsp:nvSpPr>
        <dsp:cNvPr id="0" name=""/>
        <dsp:cNvSpPr/>
      </dsp:nvSpPr>
      <dsp:spPr>
        <a:xfrm>
          <a:off x="986258" y="2512343"/>
          <a:ext cx="9797559" cy="502602"/>
        </a:xfrm>
        <a:prstGeom prst="rect">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8941" tIns="38100" rIns="38100" bIns="38100" numCol="1" spcCol="1270" anchor="ctr" anchorCtr="0">
          <a:noAutofit/>
        </a:bodyPr>
        <a:lstStyle/>
        <a:p>
          <a:pPr marL="0" lvl="0" indent="0" algn="l" defTabSz="666750">
            <a:lnSpc>
              <a:spcPct val="90000"/>
            </a:lnSpc>
            <a:spcBef>
              <a:spcPct val="0"/>
            </a:spcBef>
            <a:spcAft>
              <a:spcPct val="35000"/>
            </a:spcAft>
            <a:buNone/>
          </a:pPr>
          <a:r>
            <a:rPr lang="es-EC" sz="1500" b="0" kern="1200">
              <a:solidFill>
                <a:schemeClr val="tx1"/>
              </a:solidFill>
            </a:rPr>
            <a:t>Estudio de viabilidad para la creación de un programa de maestrías en la facultad de ciencias económicas y administrativas de la Universidad del Quindío.</a:t>
          </a:r>
          <a:endParaRPr lang="es-EC" sz="1500" b="0" kern="1200" dirty="0">
            <a:solidFill>
              <a:schemeClr val="tx1"/>
            </a:solidFill>
          </a:endParaRPr>
        </a:p>
      </dsp:txBody>
      <dsp:txXfrm>
        <a:off x="986258" y="2512343"/>
        <a:ext cx="9797559" cy="502602"/>
      </dsp:txXfrm>
    </dsp:sp>
    <dsp:sp modelId="{1DB7A312-5CDC-40DB-B0CD-FD8C60EBBA61}">
      <dsp:nvSpPr>
        <dsp:cNvPr id="0" name=""/>
        <dsp:cNvSpPr/>
      </dsp:nvSpPr>
      <dsp:spPr>
        <a:xfrm>
          <a:off x="672131" y="2449517"/>
          <a:ext cx="628252" cy="628252"/>
        </a:xfrm>
        <a:prstGeom prst="ellipse">
          <a:avLst/>
        </a:prstGeom>
        <a:blipFill rotWithShape="0">
          <a:blip xmlns:r="http://schemas.openxmlformats.org/officeDocument/2006/relationships" r:embed="rId3"/>
          <a:srcRect/>
          <a:stretch>
            <a:fillRect l="-25000" r="-25000"/>
          </a:stretch>
        </a:blipFill>
        <a:ln w="25400" cap="flat" cmpd="sng" algn="ctr">
          <a:solidFill>
            <a:schemeClr val="accent3">
              <a:hueOff val="6750158"/>
              <a:satOff val="-10128"/>
              <a:lumOff val="-1647"/>
              <a:alphaOff val="0"/>
            </a:schemeClr>
          </a:solidFill>
          <a:prstDash val="solid"/>
        </a:ln>
        <a:effectLst/>
      </dsp:spPr>
      <dsp:style>
        <a:lnRef idx="2">
          <a:scrgbClr r="0" g="0" b="0"/>
        </a:lnRef>
        <a:fillRef idx="1">
          <a:scrgbClr r="0" g="0" b="0"/>
        </a:fillRef>
        <a:effectRef idx="0">
          <a:scrgbClr r="0" g="0" b="0"/>
        </a:effectRef>
        <a:fontRef idx="minor"/>
      </dsp:style>
    </dsp:sp>
    <dsp:sp modelId="{8598A699-BE53-4A2D-AF4B-7DEC057B50B6}">
      <dsp:nvSpPr>
        <dsp:cNvPr id="0" name=""/>
        <dsp:cNvSpPr/>
      </dsp:nvSpPr>
      <dsp:spPr>
        <a:xfrm>
          <a:off x="797209" y="3266151"/>
          <a:ext cx="9986607" cy="502602"/>
        </a:xfrm>
        <a:prstGeom prst="rect">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8941" tIns="38100" rIns="38100" bIns="38100" numCol="1" spcCol="1270" anchor="ctr" anchorCtr="0">
          <a:noAutofit/>
        </a:bodyPr>
        <a:lstStyle/>
        <a:p>
          <a:pPr marL="0" lvl="0" indent="0" algn="l" defTabSz="666750">
            <a:lnSpc>
              <a:spcPct val="90000"/>
            </a:lnSpc>
            <a:spcBef>
              <a:spcPct val="0"/>
            </a:spcBef>
            <a:spcAft>
              <a:spcPct val="35000"/>
            </a:spcAft>
            <a:buNone/>
          </a:pPr>
          <a:r>
            <a:rPr lang="es-EC" sz="1500" b="0" kern="1200">
              <a:solidFill>
                <a:schemeClr val="tx1"/>
              </a:solidFill>
            </a:rPr>
            <a:t>Apertura de posgrado mediante el estudio de factibilidad y viabilidad en UPFIM (</a:t>
          </a:r>
          <a:r>
            <a:rPr lang="es-EC" sz="1500" b="0" i="0" kern="1200">
              <a:solidFill>
                <a:schemeClr val="tx1"/>
              </a:solidFill>
            </a:rPr>
            <a:t>Universidad Politécnica de Francisco I. Madero)</a:t>
          </a:r>
          <a:r>
            <a:rPr lang="es-EC" sz="1500" b="0" kern="1200">
              <a:solidFill>
                <a:schemeClr val="tx1"/>
              </a:solidFill>
            </a:rPr>
            <a:t>.</a:t>
          </a:r>
          <a:endParaRPr lang="es-EC" sz="1500" b="0" kern="1200" dirty="0">
            <a:solidFill>
              <a:schemeClr val="tx1"/>
            </a:solidFill>
          </a:endParaRPr>
        </a:p>
      </dsp:txBody>
      <dsp:txXfrm>
        <a:off x="797209" y="3266151"/>
        <a:ext cx="9986607" cy="502602"/>
      </dsp:txXfrm>
    </dsp:sp>
    <dsp:sp modelId="{9C9C2EB3-4995-4532-AEEE-8EF9FD5469B7}">
      <dsp:nvSpPr>
        <dsp:cNvPr id="0" name=""/>
        <dsp:cNvSpPr/>
      </dsp:nvSpPr>
      <dsp:spPr>
        <a:xfrm>
          <a:off x="483082" y="3203325"/>
          <a:ext cx="628252" cy="628252"/>
        </a:xfrm>
        <a:prstGeom prst="ellipse">
          <a:avLst/>
        </a:prstGeom>
        <a:blipFill rotWithShape="0">
          <a:blip xmlns:r="http://schemas.openxmlformats.org/officeDocument/2006/relationships" r:embed="rId4"/>
          <a:srcRect/>
          <a:stretch>
            <a:fillRect l="-37000" r="-37000"/>
          </a:stretch>
        </a:blipFill>
        <a:ln w="25400" cap="flat" cmpd="sng" algn="ctr">
          <a:solidFill>
            <a:schemeClr val="accent3">
              <a:hueOff val="9000211"/>
              <a:satOff val="-13504"/>
              <a:lumOff val="-2196"/>
              <a:alphaOff val="0"/>
            </a:schemeClr>
          </a:solidFill>
          <a:prstDash val="solid"/>
        </a:ln>
        <a:effectLst/>
      </dsp:spPr>
      <dsp:style>
        <a:lnRef idx="2">
          <a:scrgbClr r="0" g="0" b="0"/>
        </a:lnRef>
        <a:fillRef idx="1">
          <a:scrgbClr r="0" g="0" b="0"/>
        </a:fillRef>
        <a:effectRef idx="0">
          <a:scrgbClr r="0" g="0" b="0"/>
        </a:effectRef>
        <a:fontRef idx="minor"/>
      </dsp:style>
    </dsp:sp>
    <dsp:sp modelId="{2276BBB3-A60E-4701-B838-4F88DE655D12}">
      <dsp:nvSpPr>
        <dsp:cNvPr id="0" name=""/>
        <dsp:cNvSpPr/>
      </dsp:nvSpPr>
      <dsp:spPr>
        <a:xfrm>
          <a:off x="383784" y="4019959"/>
          <a:ext cx="10400032" cy="502602"/>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8941" tIns="38100" rIns="38100" bIns="38100" numCol="1" spcCol="1270" anchor="ctr" anchorCtr="0">
          <a:noAutofit/>
        </a:bodyPr>
        <a:lstStyle/>
        <a:p>
          <a:pPr marL="0" lvl="0" indent="0" algn="l" defTabSz="666750">
            <a:lnSpc>
              <a:spcPct val="90000"/>
            </a:lnSpc>
            <a:spcBef>
              <a:spcPct val="0"/>
            </a:spcBef>
            <a:spcAft>
              <a:spcPct val="35000"/>
            </a:spcAft>
            <a:buNone/>
          </a:pPr>
          <a:r>
            <a:rPr lang="es-EC" sz="1500" b="0" kern="1200">
              <a:solidFill>
                <a:schemeClr val="tx1"/>
              </a:solidFill>
            </a:rPr>
            <a:t>Estudio de factibilidad y pertinencia para la creación de la maestría en Desarrollo Humano (Universidad Distrital Francisco José de Caldas).</a:t>
          </a:r>
          <a:endParaRPr lang="es-EC" sz="1500" b="0" kern="1200" dirty="0">
            <a:solidFill>
              <a:schemeClr val="tx1"/>
            </a:solidFill>
          </a:endParaRPr>
        </a:p>
      </dsp:txBody>
      <dsp:txXfrm>
        <a:off x="383784" y="4019959"/>
        <a:ext cx="10400032" cy="502602"/>
      </dsp:txXfrm>
    </dsp:sp>
    <dsp:sp modelId="{26045FDD-768A-4053-B93A-54410A5B6DA8}">
      <dsp:nvSpPr>
        <dsp:cNvPr id="0" name=""/>
        <dsp:cNvSpPr/>
      </dsp:nvSpPr>
      <dsp:spPr>
        <a:xfrm>
          <a:off x="69658" y="3957133"/>
          <a:ext cx="628252" cy="628252"/>
        </a:xfrm>
        <a:prstGeom prst="ellipse">
          <a:avLst/>
        </a:prstGeom>
        <a:blipFill rotWithShape="0">
          <a:blip xmlns:r="http://schemas.openxmlformats.org/officeDocument/2006/relationships" r:embed="rId3"/>
          <a:srcRect/>
          <a:stretch>
            <a:fillRect l="-25000" r="-25000"/>
          </a:stretch>
        </a:blip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C9935-718E-3F49-993B-7F30872F2B8A}">
      <dsp:nvSpPr>
        <dsp:cNvPr id="0" name=""/>
        <dsp:cNvSpPr/>
      </dsp:nvSpPr>
      <dsp:spPr>
        <a:xfrm rot="5400000">
          <a:off x="5987551" y="-2572121"/>
          <a:ext cx="626637" cy="5930231"/>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 sz="1600" kern="1200">
              <a:solidFill>
                <a:schemeClr val="tx1"/>
              </a:solidFill>
            </a:rPr>
            <a:t>Falta de información adecuada</a:t>
          </a:r>
          <a:endParaRPr lang="es-ES" sz="1600" kern="1200" dirty="0">
            <a:solidFill>
              <a:schemeClr val="tx1"/>
            </a:solidFill>
          </a:endParaRPr>
        </a:p>
      </dsp:txBody>
      <dsp:txXfrm rot="-5400000">
        <a:off x="3335754" y="110266"/>
        <a:ext cx="5899641" cy="565457"/>
      </dsp:txXfrm>
    </dsp:sp>
    <dsp:sp modelId="{2CE0E4A1-62AB-EE4D-AD0D-14C8F17B42CB}">
      <dsp:nvSpPr>
        <dsp:cNvPr id="0" name=""/>
        <dsp:cNvSpPr/>
      </dsp:nvSpPr>
      <dsp:spPr>
        <a:xfrm>
          <a:off x="0" y="1345"/>
          <a:ext cx="3335754" cy="783296"/>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ES" sz="1600" kern="1200">
              <a:solidFill>
                <a:schemeClr val="tx1"/>
              </a:solidFill>
            </a:rPr>
            <a:t>Establecer la necesidad</a:t>
          </a:r>
          <a:endParaRPr lang="es-ES" sz="1600" kern="1200" dirty="0">
            <a:solidFill>
              <a:schemeClr val="tx1"/>
            </a:solidFill>
          </a:endParaRPr>
        </a:p>
      </dsp:txBody>
      <dsp:txXfrm>
        <a:off x="38237" y="39582"/>
        <a:ext cx="3259280" cy="706822"/>
      </dsp:txXfrm>
    </dsp:sp>
    <dsp:sp modelId="{FE9EB43D-E460-4040-AB5B-C6A14B16BF20}">
      <dsp:nvSpPr>
        <dsp:cNvPr id="0" name=""/>
        <dsp:cNvSpPr/>
      </dsp:nvSpPr>
      <dsp:spPr>
        <a:xfrm rot="5400000">
          <a:off x="5987551" y="-1749660"/>
          <a:ext cx="626637" cy="5930231"/>
        </a:xfrm>
        <a:prstGeom prst="round2SameRect">
          <a:avLst/>
        </a:prstGeom>
        <a:solidFill>
          <a:schemeClr val="accent5">
            <a:tint val="40000"/>
            <a:alpha val="90000"/>
            <a:hueOff val="-2148096"/>
            <a:satOff val="9651"/>
            <a:lumOff val="663"/>
            <a:alphaOff val="0"/>
          </a:schemeClr>
        </a:solidFill>
        <a:ln w="9525" cap="flat" cmpd="sng" algn="ctr">
          <a:solidFill>
            <a:schemeClr val="accent5">
              <a:tint val="40000"/>
              <a:alpha val="90000"/>
              <a:hueOff val="-2148096"/>
              <a:satOff val="9651"/>
              <a:lumOff val="66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 sz="1600" kern="1200">
              <a:solidFill>
                <a:schemeClr val="tx1"/>
              </a:solidFill>
            </a:rPr>
            <a:t>Toma de decisiones</a:t>
          </a:r>
          <a:endParaRPr lang="es-ES" sz="1600" kern="1200" dirty="0">
            <a:solidFill>
              <a:schemeClr val="tx1"/>
            </a:solidFill>
          </a:endParaRPr>
        </a:p>
        <a:p>
          <a:pPr marL="171450" lvl="1" indent="-171450" algn="l" defTabSz="711200">
            <a:lnSpc>
              <a:spcPct val="90000"/>
            </a:lnSpc>
            <a:spcBef>
              <a:spcPct val="0"/>
            </a:spcBef>
            <a:spcAft>
              <a:spcPct val="15000"/>
            </a:spcAft>
            <a:buChar char="•"/>
          </a:pPr>
          <a:r>
            <a:rPr lang="es-ES" sz="1600" kern="1200">
              <a:solidFill>
                <a:schemeClr val="tx1"/>
              </a:solidFill>
            </a:rPr>
            <a:t>Problema de decisión administrativa + Problema de investigación de mercados</a:t>
          </a:r>
          <a:endParaRPr lang="es-ES" sz="1600" kern="1200" dirty="0">
            <a:solidFill>
              <a:schemeClr val="tx1"/>
            </a:solidFill>
          </a:endParaRPr>
        </a:p>
      </dsp:txBody>
      <dsp:txXfrm rot="-5400000">
        <a:off x="3335754" y="932727"/>
        <a:ext cx="5899641" cy="565457"/>
      </dsp:txXfrm>
    </dsp:sp>
    <dsp:sp modelId="{8BC6D6F9-936D-9B42-A81F-587F2CB24FFC}">
      <dsp:nvSpPr>
        <dsp:cNvPr id="0" name=""/>
        <dsp:cNvSpPr/>
      </dsp:nvSpPr>
      <dsp:spPr>
        <a:xfrm>
          <a:off x="0" y="823807"/>
          <a:ext cx="3335754" cy="783296"/>
        </a:xfrm>
        <a:prstGeom prst="roundRect">
          <a:avLst/>
        </a:prstGeom>
        <a:gradFill rotWithShape="0">
          <a:gsLst>
            <a:gs pos="0">
              <a:schemeClr val="accent5">
                <a:hueOff val="-1986775"/>
                <a:satOff val="7962"/>
                <a:lumOff val="1726"/>
                <a:alphaOff val="0"/>
                <a:shade val="51000"/>
                <a:satMod val="130000"/>
              </a:schemeClr>
            </a:gs>
            <a:gs pos="80000">
              <a:schemeClr val="accent5">
                <a:hueOff val="-1986775"/>
                <a:satOff val="7962"/>
                <a:lumOff val="1726"/>
                <a:alphaOff val="0"/>
                <a:shade val="93000"/>
                <a:satMod val="130000"/>
              </a:schemeClr>
            </a:gs>
            <a:gs pos="100000">
              <a:schemeClr val="accent5">
                <a:hueOff val="-1986775"/>
                <a:satOff val="7962"/>
                <a:lumOff val="172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ES" sz="1600" kern="1200">
              <a:solidFill>
                <a:schemeClr val="tx1"/>
              </a:solidFill>
            </a:rPr>
            <a:t>Definir el problema</a:t>
          </a:r>
          <a:endParaRPr lang="es-ES" sz="1600" kern="1200" dirty="0">
            <a:solidFill>
              <a:schemeClr val="tx1"/>
            </a:solidFill>
          </a:endParaRPr>
        </a:p>
      </dsp:txBody>
      <dsp:txXfrm>
        <a:off x="38237" y="862044"/>
        <a:ext cx="3259280" cy="706822"/>
      </dsp:txXfrm>
    </dsp:sp>
    <dsp:sp modelId="{45B662BF-CD86-C84D-BB9F-4A38E5F5BDBE}">
      <dsp:nvSpPr>
        <dsp:cNvPr id="0" name=""/>
        <dsp:cNvSpPr/>
      </dsp:nvSpPr>
      <dsp:spPr>
        <a:xfrm rot="5400000">
          <a:off x="5987551" y="-927198"/>
          <a:ext cx="626637" cy="5930231"/>
        </a:xfrm>
        <a:prstGeom prst="round2SameRect">
          <a:avLst/>
        </a:prstGeom>
        <a:solidFill>
          <a:schemeClr val="accent5">
            <a:tint val="40000"/>
            <a:alpha val="90000"/>
            <a:hueOff val="-4296193"/>
            <a:satOff val="19301"/>
            <a:lumOff val="1327"/>
            <a:alphaOff val="0"/>
          </a:schemeClr>
        </a:solidFill>
        <a:ln w="9525" cap="flat" cmpd="sng" algn="ctr">
          <a:solidFill>
            <a:schemeClr val="accent5">
              <a:tint val="40000"/>
              <a:alpha val="90000"/>
              <a:hueOff val="-4296193"/>
              <a:satOff val="19301"/>
              <a:lumOff val="132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solidFill>
                <a:schemeClr val="tx1"/>
              </a:solidFill>
            </a:rPr>
            <a:t>Qué hacer para obtener información necesaria</a:t>
          </a:r>
        </a:p>
        <a:p>
          <a:pPr marL="171450" lvl="1" indent="-171450" algn="l" defTabSz="711200">
            <a:lnSpc>
              <a:spcPct val="90000"/>
            </a:lnSpc>
            <a:spcBef>
              <a:spcPct val="0"/>
            </a:spcBef>
            <a:spcAft>
              <a:spcPct val="15000"/>
            </a:spcAft>
            <a:buChar char="•"/>
          </a:pPr>
          <a:r>
            <a:rPr lang="es-ES" sz="1600" kern="1200" dirty="0">
              <a:solidFill>
                <a:schemeClr val="tx1"/>
              </a:solidFill>
            </a:rPr>
            <a:t>Elegir las alternativas de decisión</a:t>
          </a:r>
        </a:p>
      </dsp:txBody>
      <dsp:txXfrm rot="-5400000">
        <a:off x="3335754" y="1755189"/>
        <a:ext cx="5899641" cy="565457"/>
      </dsp:txXfrm>
    </dsp:sp>
    <dsp:sp modelId="{AD865B74-62AE-464D-928C-DA8090053935}">
      <dsp:nvSpPr>
        <dsp:cNvPr id="0" name=""/>
        <dsp:cNvSpPr/>
      </dsp:nvSpPr>
      <dsp:spPr>
        <a:xfrm>
          <a:off x="0" y="1646268"/>
          <a:ext cx="3335754" cy="783296"/>
        </a:xfrm>
        <a:prstGeom prst="roundRect">
          <a:avLst/>
        </a:prstGeom>
        <a:gradFill rotWithShape="0">
          <a:gsLst>
            <a:gs pos="0">
              <a:schemeClr val="accent5">
                <a:hueOff val="-3973551"/>
                <a:satOff val="15924"/>
                <a:lumOff val="3451"/>
                <a:alphaOff val="0"/>
                <a:shade val="51000"/>
                <a:satMod val="130000"/>
              </a:schemeClr>
            </a:gs>
            <a:gs pos="80000">
              <a:schemeClr val="accent5">
                <a:hueOff val="-3973551"/>
                <a:satOff val="15924"/>
                <a:lumOff val="3451"/>
                <a:alphaOff val="0"/>
                <a:shade val="93000"/>
                <a:satMod val="130000"/>
              </a:schemeClr>
            </a:gs>
            <a:gs pos="100000">
              <a:schemeClr val="accent5">
                <a:hueOff val="-3973551"/>
                <a:satOff val="15924"/>
                <a:lumOff val="345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ES" sz="1600" kern="1200">
              <a:solidFill>
                <a:schemeClr val="tx1"/>
              </a:solidFill>
            </a:rPr>
            <a:t>Establecer los objetivos</a:t>
          </a:r>
          <a:endParaRPr lang="es-ES" sz="1600" kern="1200" dirty="0">
            <a:solidFill>
              <a:schemeClr val="tx1"/>
            </a:solidFill>
          </a:endParaRPr>
        </a:p>
      </dsp:txBody>
      <dsp:txXfrm>
        <a:off x="38237" y="1684505"/>
        <a:ext cx="3259280" cy="706822"/>
      </dsp:txXfrm>
    </dsp:sp>
    <dsp:sp modelId="{C8B962A0-FFB2-6041-A5A7-61B3337B1491}">
      <dsp:nvSpPr>
        <dsp:cNvPr id="0" name=""/>
        <dsp:cNvSpPr/>
      </dsp:nvSpPr>
      <dsp:spPr>
        <a:xfrm rot="5400000">
          <a:off x="5987551" y="-104736"/>
          <a:ext cx="626637" cy="5930231"/>
        </a:xfrm>
        <a:prstGeom prst="round2SameRect">
          <a:avLst/>
        </a:prstGeom>
        <a:solidFill>
          <a:schemeClr val="accent5">
            <a:tint val="40000"/>
            <a:alpha val="90000"/>
            <a:hueOff val="-6444289"/>
            <a:satOff val="28952"/>
            <a:lumOff val="1990"/>
            <a:alphaOff val="0"/>
          </a:schemeClr>
        </a:solidFill>
        <a:ln w="9525" cap="flat" cmpd="sng" algn="ctr">
          <a:solidFill>
            <a:schemeClr val="accent5">
              <a:tint val="40000"/>
              <a:alpha val="90000"/>
              <a:hueOff val="-6444289"/>
              <a:satOff val="28952"/>
              <a:lumOff val="199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 sz="1600" kern="1200">
              <a:solidFill>
                <a:schemeClr val="tx1"/>
              </a:solidFill>
            </a:rPr>
            <a:t>Investigación exploratoria y concluyente descriptiva </a:t>
          </a:r>
          <a:endParaRPr lang="es-ES" sz="1600" kern="1200" dirty="0">
            <a:solidFill>
              <a:schemeClr val="tx1"/>
            </a:solidFill>
          </a:endParaRPr>
        </a:p>
      </dsp:txBody>
      <dsp:txXfrm rot="-5400000">
        <a:off x="3335754" y="2577651"/>
        <a:ext cx="5899641" cy="565457"/>
      </dsp:txXfrm>
    </dsp:sp>
    <dsp:sp modelId="{6809967C-B6F7-284B-B616-E159C0A6726D}">
      <dsp:nvSpPr>
        <dsp:cNvPr id="0" name=""/>
        <dsp:cNvSpPr/>
      </dsp:nvSpPr>
      <dsp:spPr>
        <a:xfrm>
          <a:off x="0" y="2468730"/>
          <a:ext cx="3335754" cy="783296"/>
        </a:xfrm>
        <a:prstGeom prst="roundRect">
          <a:avLst/>
        </a:prstGeom>
        <a:gradFill rotWithShape="0">
          <a:gsLst>
            <a:gs pos="0">
              <a:schemeClr val="accent5">
                <a:hueOff val="-5960326"/>
                <a:satOff val="23887"/>
                <a:lumOff val="5177"/>
                <a:alphaOff val="0"/>
                <a:shade val="51000"/>
                <a:satMod val="130000"/>
              </a:schemeClr>
            </a:gs>
            <a:gs pos="80000">
              <a:schemeClr val="accent5">
                <a:hueOff val="-5960326"/>
                <a:satOff val="23887"/>
                <a:lumOff val="5177"/>
                <a:alphaOff val="0"/>
                <a:shade val="93000"/>
                <a:satMod val="130000"/>
              </a:schemeClr>
            </a:gs>
            <a:gs pos="100000">
              <a:schemeClr val="accent5">
                <a:hueOff val="-5960326"/>
                <a:satOff val="23887"/>
                <a:lumOff val="517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ES" sz="1600" kern="1200">
              <a:solidFill>
                <a:schemeClr val="tx1"/>
              </a:solidFill>
            </a:rPr>
            <a:t>Determinar el diseño de la investigación</a:t>
          </a:r>
          <a:endParaRPr lang="es-ES" sz="1600" kern="1200" dirty="0">
            <a:solidFill>
              <a:schemeClr val="tx1"/>
            </a:solidFill>
          </a:endParaRPr>
        </a:p>
      </dsp:txBody>
      <dsp:txXfrm>
        <a:off x="38237" y="2506967"/>
        <a:ext cx="3259280" cy="706822"/>
      </dsp:txXfrm>
    </dsp:sp>
    <dsp:sp modelId="{C40A90D6-2EA4-9342-B287-4D144D3CA0D6}">
      <dsp:nvSpPr>
        <dsp:cNvPr id="0" name=""/>
        <dsp:cNvSpPr/>
      </dsp:nvSpPr>
      <dsp:spPr>
        <a:xfrm rot="5400000">
          <a:off x="5987551" y="717725"/>
          <a:ext cx="626637" cy="5930231"/>
        </a:xfrm>
        <a:prstGeom prst="round2SameRect">
          <a:avLst/>
        </a:prstGeom>
        <a:solidFill>
          <a:schemeClr val="accent5">
            <a:tint val="40000"/>
            <a:alpha val="90000"/>
            <a:hueOff val="-8592385"/>
            <a:satOff val="38602"/>
            <a:lumOff val="2654"/>
            <a:alphaOff val="0"/>
          </a:schemeClr>
        </a:solidFill>
        <a:ln w="9525" cap="flat" cmpd="sng" algn="ctr">
          <a:solidFill>
            <a:schemeClr val="accent5">
              <a:tint val="40000"/>
              <a:alpha val="90000"/>
              <a:hueOff val="-8592385"/>
              <a:satOff val="38602"/>
              <a:lumOff val="265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 sz="1600" kern="1200">
              <a:solidFill>
                <a:schemeClr val="tx1"/>
              </a:solidFill>
            </a:rPr>
            <a:t>Fuentes primarias y secundarias</a:t>
          </a:r>
          <a:endParaRPr lang="es-ES" sz="1600" kern="1200" dirty="0">
            <a:solidFill>
              <a:schemeClr val="tx1"/>
            </a:solidFill>
          </a:endParaRPr>
        </a:p>
      </dsp:txBody>
      <dsp:txXfrm rot="-5400000">
        <a:off x="3335754" y="3400112"/>
        <a:ext cx="5899641" cy="565457"/>
      </dsp:txXfrm>
    </dsp:sp>
    <dsp:sp modelId="{37FC8C30-18E8-1048-8F9A-57C6D5ECF81E}">
      <dsp:nvSpPr>
        <dsp:cNvPr id="0" name=""/>
        <dsp:cNvSpPr/>
      </dsp:nvSpPr>
      <dsp:spPr>
        <a:xfrm>
          <a:off x="0" y="3291192"/>
          <a:ext cx="3335754" cy="783296"/>
        </a:xfrm>
        <a:prstGeom prst="roundRect">
          <a:avLst/>
        </a:prstGeom>
        <a:gradFill rotWithShape="0">
          <a:gsLst>
            <a:gs pos="0">
              <a:schemeClr val="accent5">
                <a:hueOff val="-7947101"/>
                <a:satOff val="31849"/>
                <a:lumOff val="6902"/>
                <a:alphaOff val="0"/>
                <a:shade val="51000"/>
                <a:satMod val="130000"/>
              </a:schemeClr>
            </a:gs>
            <a:gs pos="80000">
              <a:schemeClr val="accent5">
                <a:hueOff val="-7947101"/>
                <a:satOff val="31849"/>
                <a:lumOff val="6902"/>
                <a:alphaOff val="0"/>
                <a:shade val="93000"/>
                <a:satMod val="130000"/>
              </a:schemeClr>
            </a:gs>
            <a:gs pos="100000">
              <a:schemeClr val="accent5">
                <a:hueOff val="-7947101"/>
                <a:satOff val="31849"/>
                <a:lumOff val="690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ES" sz="1600" kern="1200">
              <a:solidFill>
                <a:schemeClr val="tx1"/>
              </a:solidFill>
            </a:rPr>
            <a:t>Identificar el tipo de información y fuentes</a:t>
          </a:r>
          <a:endParaRPr lang="es-ES" sz="1600" kern="1200" dirty="0">
            <a:solidFill>
              <a:schemeClr val="tx1"/>
            </a:solidFill>
          </a:endParaRPr>
        </a:p>
      </dsp:txBody>
      <dsp:txXfrm>
        <a:off x="38237" y="3329429"/>
        <a:ext cx="3259280" cy="706822"/>
      </dsp:txXfrm>
    </dsp:sp>
    <dsp:sp modelId="{0449AE43-7FCC-6E40-A511-381B5CCC4DAC}">
      <dsp:nvSpPr>
        <dsp:cNvPr id="0" name=""/>
        <dsp:cNvSpPr/>
      </dsp:nvSpPr>
      <dsp:spPr>
        <a:xfrm rot="5400000">
          <a:off x="5987551" y="1540186"/>
          <a:ext cx="626637" cy="5930231"/>
        </a:xfrm>
        <a:prstGeom prst="round2Same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 sz="1600" kern="1200">
              <a:solidFill>
                <a:schemeClr val="tx1"/>
              </a:solidFill>
            </a:rPr>
            <a:t>Entrevista y encuestas</a:t>
          </a:r>
          <a:endParaRPr lang="es-ES" sz="1600" kern="1200" dirty="0">
            <a:solidFill>
              <a:schemeClr val="tx1"/>
            </a:solidFill>
          </a:endParaRPr>
        </a:p>
      </dsp:txBody>
      <dsp:txXfrm rot="-5400000">
        <a:off x="3335754" y="4222573"/>
        <a:ext cx="5899641" cy="565457"/>
      </dsp:txXfrm>
    </dsp:sp>
    <dsp:sp modelId="{9C3F30CF-D4C3-5048-BE35-531689C49B06}">
      <dsp:nvSpPr>
        <dsp:cNvPr id="0" name=""/>
        <dsp:cNvSpPr/>
      </dsp:nvSpPr>
      <dsp:spPr>
        <a:xfrm>
          <a:off x="0" y="4113653"/>
          <a:ext cx="3335754" cy="783296"/>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ES" sz="1600" kern="1200">
              <a:solidFill>
                <a:schemeClr val="tx1"/>
              </a:solidFill>
            </a:rPr>
            <a:t>Determinar los métodos de acceso a los datos</a:t>
          </a:r>
          <a:endParaRPr lang="es-ES" sz="1600" kern="1200" dirty="0">
            <a:solidFill>
              <a:schemeClr val="tx1"/>
            </a:solidFill>
          </a:endParaRPr>
        </a:p>
      </dsp:txBody>
      <dsp:txXfrm>
        <a:off x="38237" y="4151890"/>
        <a:ext cx="3259280" cy="7068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7F390-74FE-4637-B669-5B52B1BE545F}">
      <dsp:nvSpPr>
        <dsp:cNvPr id="0" name=""/>
        <dsp:cNvSpPr/>
      </dsp:nvSpPr>
      <dsp:spPr>
        <a:xfrm rot="5400000">
          <a:off x="6137589" y="-2598801"/>
          <a:ext cx="737395" cy="6123564"/>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kern="1200">
              <a:solidFill>
                <a:schemeClr val="tx1"/>
              </a:solidFill>
            </a:rPr>
            <a:t>Planteamientos de preguntas adecuadas</a:t>
          </a:r>
          <a:endParaRPr lang="es-EC" sz="1600" kern="1200" dirty="0">
            <a:solidFill>
              <a:schemeClr val="tx1"/>
            </a:solidFill>
          </a:endParaRPr>
        </a:p>
        <a:p>
          <a:pPr marL="171450" lvl="1" indent="-171450" algn="l" defTabSz="711200">
            <a:lnSpc>
              <a:spcPct val="90000"/>
            </a:lnSpc>
            <a:spcBef>
              <a:spcPct val="0"/>
            </a:spcBef>
            <a:spcAft>
              <a:spcPct val="15000"/>
            </a:spcAft>
            <a:buChar char="•"/>
          </a:pPr>
          <a:r>
            <a:rPr lang="es-EC" sz="1600" kern="1200">
              <a:solidFill>
                <a:schemeClr val="tx1"/>
              </a:solidFill>
            </a:rPr>
            <a:t>Revisión por expertos</a:t>
          </a:r>
          <a:endParaRPr lang="es-EC" sz="1600" kern="1200" dirty="0">
            <a:solidFill>
              <a:schemeClr val="tx1"/>
            </a:solidFill>
          </a:endParaRPr>
        </a:p>
        <a:p>
          <a:pPr marL="171450" lvl="1" indent="-171450" algn="l" defTabSz="711200">
            <a:lnSpc>
              <a:spcPct val="90000"/>
            </a:lnSpc>
            <a:spcBef>
              <a:spcPct val="0"/>
            </a:spcBef>
            <a:spcAft>
              <a:spcPct val="15000"/>
            </a:spcAft>
            <a:buChar char="•"/>
          </a:pPr>
          <a:r>
            <a:rPr lang="es-EC" sz="1600" kern="1200">
              <a:solidFill>
                <a:schemeClr val="tx1"/>
              </a:solidFill>
            </a:rPr>
            <a:t>Validación de encuestas (Alfa de Cronbach)</a:t>
          </a:r>
          <a:endParaRPr lang="es-EC" sz="1600" kern="1200" dirty="0">
            <a:solidFill>
              <a:schemeClr val="tx1"/>
            </a:solidFill>
          </a:endParaRPr>
        </a:p>
      </dsp:txBody>
      <dsp:txXfrm rot="-5400000">
        <a:off x="3444505" y="130280"/>
        <a:ext cx="6087567" cy="665401"/>
      </dsp:txXfrm>
    </dsp:sp>
    <dsp:sp modelId="{A12A2F11-F339-42C4-A737-A69BACDB7CB2}">
      <dsp:nvSpPr>
        <dsp:cNvPr id="0" name=""/>
        <dsp:cNvSpPr/>
      </dsp:nvSpPr>
      <dsp:spPr>
        <a:xfrm>
          <a:off x="0" y="2108"/>
          <a:ext cx="3444504" cy="921744"/>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EC" sz="1600" kern="1200" dirty="0">
              <a:solidFill>
                <a:schemeClr val="tx1"/>
              </a:solidFill>
            </a:rPr>
            <a:t>Diseñar formularios de recolección de datos</a:t>
          </a:r>
        </a:p>
      </dsp:txBody>
      <dsp:txXfrm>
        <a:off x="44996" y="47104"/>
        <a:ext cx="3354512" cy="831752"/>
      </dsp:txXfrm>
    </dsp:sp>
    <dsp:sp modelId="{ACC3D935-5BB3-E041-90D2-F3E2AA232759}">
      <dsp:nvSpPr>
        <dsp:cNvPr id="0" name=""/>
        <dsp:cNvSpPr/>
      </dsp:nvSpPr>
      <dsp:spPr>
        <a:xfrm rot="5400000">
          <a:off x="6137589" y="-1630970"/>
          <a:ext cx="737395" cy="6123564"/>
        </a:xfrm>
        <a:prstGeom prst="round2SameRect">
          <a:avLst/>
        </a:prstGeom>
        <a:solidFill>
          <a:schemeClr val="accent5">
            <a:tint val="40000"/>
            <a:alpha val="90000"/>
            <a:hueOff val="-2685120"/>
            <a:satOff val="12063"/>
            <a:lumOff val="829"/>
            <a:alphaOff val="0"/>
          </a:schemeClr>
        </a:solidFill>
        <a:ln w="9525" cap="flat" cmpd="sng" algn="ctr">
          <a:solidFill>
            <a:schemeClr val="accent5">
              <a:tint val="40000"/>
              <a:alpha val="90000"/>
              <a:hueOff val="-2685120"/>
              <a:satOff val="12063"/>
              <a:lumOff val="82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endParaRPr lang="es-ES" sz="1600" kern="1200" dirty="0">
            <a:solidFill>
              <a:schemeClr val="tx1"/>
            </a:solidFill>
          </a:endParaRPr>
        </a:p>
        <a:p>
          <a:pPr marL="171450" lvl="1" indent="-171450" algn="l" defTabSz="711200">
            <a:lnSpc>
              <a:spcPct val="90000"/>
            </a:lnSpc>
            <a:spcBef>
              <a:spcPct val="0"/>
            </a:spcBef>
            <a:spcAft>
              <a:spcPct val="15000"/>
            </a:spcAft>
            <a:buChar char="•"/>
          </a:pPr>
          <a:r>
            <a:rPr lang="es-ES" sz="1600" kern="1200" dirty="0">
              <a:solidFill>
                <a:schemeClr val="tx1"/>
              </a:solidFill>
            </a:rPr>
            <a:t>Bases de datos de fuentes oficiales</a:t>
          </a:r>
        </a:p>
        <a:p>
          <a:pPr marL="171450" lvl="1" indent="-171450" algn="l" defTabSz="711200">
            <a:lnSpc>
              <a:spcPct val="90000"/>
            </a:lnSpc>
            <a:spcBef>
              <a:spcPct val="0"/>
            </a:spcBef>
            <a:spcAft>
              <a:spcPct val="15000"/>
            </a:spcAft>
            <a:buChar char="•"/>
          </a:pPr>
          <a:r>
            <a:rPr lang="es-ES" sz="1600" kern="1200">
              <a:solidFill>
                <a:schemeClr val="tx1"/>
              </a:solidFill>
            </a:rPr>
            <a:t>Técnicas de muestreo: Probabilístico aleatorio estratificado</a:t>
          </a:r>
          <a:endParaRPr lang="es-ES" sz="1600" kern="1200" dirty="0">
            <a:solidFill>
              <a:schemeClr val="tx1"/>
            </a:solidFill>
          </a:endParaRPr>
        </a:p>
        <a:p>
          <a:pPr marL="171450" lvl="1" indent="-171450" algn="l" defTabSz="711200">
            <a:lnSpc>
              <a:spcPct val="90000"/>
            </a:lnSpc>
            <a:spcBef>
              <a:spcPct val="0"/>
            </a:spcBef>
            <a:spcAft>
              <a:spcPct val="15000"/>
            </a:spcAft>
            <a:buChar char="•"/>
          </a:pPr>
          <a:r>
            <a:rPr lang="es-ES" sz="1600" kern="1200">
              <a:solidFill>
                <a:schemeClr val="tx1"/>
              </a:solidFill>
            </a:rPr>
            <a:t>Aplicación de formula estadística</a:t>
          </a:r>
          <a:endParaRPr lang="es-ES" sz="1600" kern="1200" dirty="0">
            <a:solidFill>
              <a:schemeClr val="tx1"/>
            </a:solidFill>
          </a:endParaRPr>
        </a:p>
        <a:p>
          <a:pPr marL="171450" lvl="1" indent="-171450" algn="l" defTabSz="711200">
            <a:lnSpc>
              <a:spcPct val="90000"/>
            </a:lnSpc>
            <a:spcBef>
              <a:spcPct val="0"/>
            </a:spcBef>
            <a:spcAft>
              <a:spcPct val="15000"/>
            </a:spcAft>
            <a:buChar char="•"/>
          </a:pPr>
          <a:endParaRPr lang="es-ES" sz="1600" kern="1200" dirty="0">
            <a:solidFill>
              <a:schemeClr val="tx1"/>
            </a:solidFill>
          </a:endParaRPr>
        </a:p>
      </dsp:txBody>
      <dsp:txXfrm rot="-5400000">
        <a:off x="3444505" y="1098111"/>
        <a:ext cx="6087567" cy="665401"/>
      </dsp:txXfrm>
    </dsp:sp>
    <dsp:sp modelId="{924FA7B9-F002-7044-94A6-0C371E5F87CD}">
      <dsp:nvSpPr>
        <dsp:cNvPr id="0" name=""/>
        <dsp:cNvSpPr/>
      </dsp:nvSpPr>
      <dsp:spPr>
        <a:xfrm>
          <a:off x="0" y="969939"/>
          <a:ext cx="3444504" cy="921744"/>
        </a:xfrm>
        <a:prstGeom prst="roundRect">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ES" sz="1600" kern="1200">
              <a:solidFill>
                <a:schemeClr val="tx1"/>
              </a:solidFill>
            </a:rPr>
            <a:t>Plan de muestreo y tamaño de la muestra</a:t>
          </a:r>
          <a:endParaRPr lang="es-ES" sz="1600" kern="1200" dirty="0">
            <a:solidFill>
              <a:schemeClr val="tx1"/>
            </a:solidFill>
          </a:endParaRPr>
        </a:p>
      </dsp:txBody>
      <dsp:txXfrm>
        <a:off x="44996" y="1014935"/>
        <a:ext cx="3354512" cy="831752"/>
      </dsp:txXfrm>
    </dsp:sp>
    <dsp:sp modelId="{E1DB2315-F005-BA44-B0BE-89E11FD8016A}">
      <dsp:nvSpPr>
        <dsp:cNvPr id="0" name=""/>
        <dsp:cNvSpPr/>
      </dsp:nvSpPr>
      <dsp:spPr>
        <a:xfrm rot="5400000">
          <a:off x="6137589" y="-663138"/>
          <a:ext cx="737395" cy="6123564"/>
        </a:xfrm>
        <a:prstGeom prst="round2SameRect">
          <a:avLst/>
        </a:prstGeom>
        <a:solidFill>
          <a:schemeClr val="accent5">
            <a:tint val="40000"/>
            <a:alpha val="90000"/>
            <a:hueOff val="-5370241"/>
            <a:satOff val="24126"/>
            <a:lumOff val="1658"/>
            <a:alphaOff val="0"/>
          </a:schemeClr>
        </a:solidFill>
        <a:ln w="9525" cap="flat" cmpd="sng" algn="ctr">
          <a:solidFill>
            <a:schemeClr val="accent5">
              <a:tint val="40000"/>
              <a:alpha val="90000"/>
              <a:hueOff val="-5370241"/>
              <a:satOff val="24126"/>
              <a:lumOff val="165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kern="1200">
              <a:solidFill>
                <a:schemeClr val="tx1"/>
              </a:solidFill>
            </a:rPr>
            <a:t>Metodología e instrumentos para recolectar la información</a:t>
          </a:r>
          <a:endParaRPr lang="es-ES" sz="1600" kern="1200" dirty="0">
            <a:solidFill>
              <a:schemeClr val="tx1"/>
            </a:solidFill>
          </a:endParaRPr>
        </a:p>
      </dsp:txBody>
      <dsp:txXfrm rot="-5400000">
        <a:off x="3444505" y="2065943"/>
        <a:ext cx="6087567" cy="665401"/>
      </dsp:txXfrm>
    </dsp:sp>
    <dsp:sp modelId="{80942073-CDFE-2E40-BB9F-C5A26C0F6B57}">
      <dsp:nvSpPr>
        <dsp:cNvPr id="0" name=""/>
        <dsp:cNvSpPr/>
      </dsp:nvSpPr>
      <dsp:spPr>
        <a:xfrm>
          <a:off x="0" y="1937771"/>
          <a:ext cx="3444504" cy="921744"/>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ES" sz="1600" kern="1200">
              <a:solidFill>
                <a:schemeClr val="tx1"/>
              </a:solidFill>
            </a:rPr>
            <a:t>Recolección de datos</a:t>
          </a:r>
          <a:endParaRPr lang="es-ES" sz="1600" kern="1200" dirty="0">
            <a:solidFill>
              <a:schemeClr val="tx1"/>
            </a:solidFill>
          </a:endParaRPr>
        </a:p>
      </dsp:txBody>
      <dsp:txXfrm>
        <a:off x="44996" y="1982767"/>
        <a:ext cx="3354512" cy="831752"/>
      </dsp:txXfrm>
    </dsp:sp>
    <dsp:sp modelId="{D541BF18-79C9-BE4D-AE39-07F3BFA86D79}">
      <dsp:nvSpPr>
        <dsp:cNvPr id="0" name=""/>
        <dsp:cNvSpPr/>
      </dsp:nvSpPr>
      <dsp:spPr>
        <a:xfrm rot="5400000">
          <a:off x="6137589" y="304692"/>
          <a:ext cx="737395" cy="6123564"/>
        </a:xfrm>
        <a:prstGeom prst="round2SameRect">
          <a:avLst/>
        </a:prstGeom>
        <a:solidFill>
          <a:schemeClr val="accent5">
            <a:tint val="40000"/>
            <a:alpha val="90000"/>
            <a:hueOff val="-8055361"/>
            <a:satOff val="36190"/>
            <a:lumOff val="2488"/>
            <a:alphaOff val="0"/>
          </a:schemeClr>
        </a:solidFill>
        <a:ln w="9525" cap="flat" cmpd="sng" algn="ctr">
          <a:solidFill>
            <a:schemeClr val="accent5">
              <a:tint val="40000"/>
              <a:alpha val="90000"/>
              <a:hueOff val="-8055361"/>
              <a:satOff val="36190"/>
              <a:lumOff val="248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 sz="1600" kern="1200">
              <a:solidFill>
                <a:schemeClr val="tx1"/>
              </a:solidFill>
            </a:rPr>
            <a:t>Resultados - SPSS</a:t>
          </a:r>
          <a:endParaRPr lang="es-ES" sz="1600" kern="1200" dirty="0">
            <a:solidFill>
              <a:schemeClr val="tx1"/>
            </a:solidFill>
          </a:endParaRPr>
        </a:p>
      </dsp:txBody>
      <dsp:txXfrm rot="-5400000">
        <a:off x="3444505" y="3033774"/>
        <a:ext cx="6087567" cy="665401"/>
      </dsp:txXfrm>
    </dsp:sp>
    <dsp:sp modelId="{3482E547-B21F-9649-A68F-1C0C05537638}">
      <dsp:nvSpPr>
        <dsp:cNvPr id="0" name=""/>
        <dsp:cNvSpPr/>
      </dsp:nvSpPr>
      <dsp:spPr>
        <a:xfrm>
          <a:off x="0" y="2905602"/>
          <a:ext cx="3444504" cy="921744"/>
        </a:xfrm>
        <a:prstGeom prst="roundRect">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ES" sz="1600" kern="1200">
              <a:solidFill>
                <a:schemeClr val="tx1"/>
              </a:solidFill>
            </a:rPr>
            <a:t>Análisis de datos</a:t>
          </a:r>
          <a:endParaRPr lang="es-ES" sz="1600" kern="1200" dirty="0">
            <a:solidFill>
              <a:schemeClr val="tx1"/>
            </a:solidFill>
          </a:endParaRPr>
        </a:p>
      </dsp:txBody>
      <dsp:txXfrm>
        <a:off x="44996" y="2950598"/>
        <a:ext cx="3354512" cy="831752"/>
      </dsp:txXfrm>
    </dsp:sp>
    <dsp:sp modelId="{881FC2AD-5DAD-8343-98F2-5420C1B8FFDD}">
      <dsp:nvSpPr>
        <dsp:cNvPr id="0" name=""/>
        <dsp:cNvSpPr/>
      </dsp:nvSpPr>
      <dsp:spPr>
        <a:xfrm rot="5400000">
          <a:off x="6137589" y="1272524"/>
          <a:ext cx="737395" cy="6123564"/>
        </a:xfrm>
        <a:prstGeom prst="round2Same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 sz="1600" kern="1200">
              <a:solidFill>
                <a:schemeClr val="tx1"/>
              </a:solidFill>
            </a:rPr>
            <a:t>Presentación oral y escrita</a:t>
          </a:r>
          <a:endParaRPr lang="es-ES" sz="1600" kern="1200" dirty="0">
            <a:solidFill>
              <a:schemeClr val="tx1"/>
            </a:solidFill>
          </a:endParaRPr>
        </a:p>
      </dsp:txBody>
      <dsp:txXfrm rot="-5400000">
        <a:off x="3444505" y="4001606"/>
        <a:ext cx="6087567" cy="665401"/>
      </dsp:txXfrm>
    </dsp:sp>
    <dsp:sp modelId="{297AE0C6-D7C7-F748-ADB8-8F0EB8D2FF2C}">
      <dsp:nvSpPr>
        <dsp:cNvPr id="0" name=""/>
        <dsp:cNvSpPr/>
      </dsp:nvSpPr>
      <dsp:spPr>
        <a:xfrm>
          <a:off x="0" y="3873434"/>
          <a:ext cx="3444504" cy="921744"/>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ES" sz="1600" kern="1200">
              <a:solidFill>
                <a:schemeClr val="tx1"/>
              </a:solidFill>
            </a:rPr>
            <a:t>Preparación y presentación de resultados</a:t>
          </a:r>
          <a:endParaRPr lang="es-ES" sz="1600" kern="1200" dirty="0">
            <a:solidFill>
              <a:schemeClr val="tx1"/>
            </a:solidFill>
          </a:endParaRPr>
        </a:p>
      </dsp:txBody>
      <dsp:txXfrm>
        <a:off x="44996" y="3918430"/>
        <a:ext cx="3354512" cy="831752"/>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5D94E21A-BE60-4051-B4BC-9B86F633F185}" type="datetimeFigureOut">
              <a:rPr lang="es-CO" smtClean="0"/>
              <a:t>9/09/2020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B4C0067-628F-48AD-9999-FD72F601D81A}" type="slidenum">
              <a:rPr lang="es-CO" smtClean="0"/>
              <a:t>‹Nº›</a:t>
            </a:fld>
            <a:endParaRPr lang="es-CO"/>
          </a:p>
        </p:txBody>
      </p:sp>
    </p:spTree>
    <p:extLst>
      <p:ext uri="{BB962C8B-B14F-4D97-AF65-F5344CB8AC3E}">
        <p14:creationId xmlns:p14="http://schemas.microsoft.com/office/powerpoint/2010/main" val="2087473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5D94E21A-BE60-4051-B4BC-9B86F633F185}" type="datetimeFigureOut">
              <a:rPr lang="es-CO" smtClean="0"/>
              <a:t>9/09/2020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B4C0067-628F-48AD-9999-FD72F601D81A}" type="slidenum">
              <a:rPr lang="es-CO" smtClean="0"/>
              <a:t>‹Nº›</a:t>
            </a:fld>
            <a:endParaRPr lang="es-CO"/>
          </a:p>
        </p:txBody>
      </p:sp>
    </p:spTree>
    <p:extLst>
      <p:ext uri="{BB962C8B-B14F-4D97-AF65-F5344CB8AC3E}">
        <p14:creationId xmlns:p14="http://schemas.microsoft.com/office/powerpoint/2010/main" val="109508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5D94E21A-BE60-4051-B4BC-9B86F633F185}" type="datetimeFigureOut">
              <a:rPr lang="es-CO" smtClean="0"/>
              <a:t>9/09/2020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B4C0067-628F-48AD-9999-FD72F601D81A}" type="slidenum">
              <a:rPr lang="es-CO" smtClean="0"/>
              <a:t>‹Nº›</a:t>
            </a:fld>
            <a:endParaRPr lang="es-CO"/>
          </a:p>
        </p:txBody>
      </p:sp>
    </p:spTree>
    <p:extLst>
      <p:ext uri="{BB962C8B-B14F-4D97-AF65-F5344CB8AC3E}">
        <p14:creationId xmlns:p14="http://schemas.microsoft.com/office/powerpoint/2010/main" val="227873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5136" name="CorelDRAW" r:id="rId3" imgW="9168480" imgH="5375520" progId="">
                  <p:embed/>
                </p:oleObj>
              </mc:Choice>
              <mc:Fallback>
                <p:oleObj name="CorelDRAW" r:id="rId3" imgW="9168480" imgH="5375520" progId="">
                  <p:embed/>
                  <p:pic>
                    <p:nvPicPr>
                      <p:cNvPr id="2"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a:defRPr/>
            </a:pPr>
            <a:endParaRPr lang="es-ES" sz="1400" i="0"/>
          </a:p>
        </p:txBody>
      </p:sp>
      <p:sp>
        <p:nvSpPr>
          <p:cNvPr id="4" name="Rectangle 25"/>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a:defRPr/>
            </a:pPr>
            <a:endParaRPr lang="es-ES" sz="1400" i="0"/>
          </a:p>
        </p:txBody>
      </p:sp>
      <p:sp>
        <p:nvSpPr>
          <p:cNvPr id="5" name="Rectangle 26"/>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a:defRPr/>
            </a:pPr>
            <a:endParaRPr lang="es-ES" sz="1400" i="0"/>
          </a:p>
        </p:txBody>
      </p:sp>
      <p:sp>
        <p:nvSpPr>
          <p:cNvPr id="6" name="Rectangle 27"/>
          <p:cNvSpPr>
            <a:spLocks noChangeArrowheads="1"/>
          </p:cNvSpPr>
          <p:nvPr/>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i="0"/>
          </a:p>
        </p:txBody>
      </p:sp>
      <p:pic>
        <p:nvPicPr>
          <p:cNvPr id="7" name="Picture 33" descr="LOGO-OFICIAL-transparente"/>
          <p:cNvPicPr>
            <a:picLocks noChangeAspect="1" noChangeArrowheads="1"/>
          </p:cNvPicPr>
          <p:nvPr/>
        </p:nvPicPr>
        <p:blipFill>
          <a:blip r:embed="rId5" cstate="print"/>
          <a:srcRect/>
          <a:stretch>
            <a:fillRect/>
          </a:stretch>
        </p:blipFill>
        <p:spPr bwMode="auto">
          <a:xfrm>
            <a:off x="71968" y="153989"/>
            <a:ext cx="4078817" cy="890587"/>
          </a:xfrm>
          <a:prstGeom prst="rect">
            <a:avLst/>
          </a:prstGeom>
          <a:noFill/>
          <a:ln w="9525">
            <a:noFill/>
            <a:miter lim="800000"/>
            <a:headEnd/>
            <a:tailEnd/>
          </a:ln>
        </p:spPr>
      </p:pic>
    </p:spTree>
    <p:extLst>
      <p:ext uri="{BB962C8B-B14F-4D97-AF65-F5344CB8AC3E}">
        <p14:creationId xmlns:p14="http://schemas.microsoft.com/office/powerpoint/2010/main" val="1430606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4112" name="CorelDRAW" r:id="rId3" imgW="9168480" imgH="5375520" progId="">
                  <p:embed/>
                </p:oleObj>
              </mc:Choice>
              <mc:Fallback>
                <p:oleObj name="CorelDRAW" r:id="rId3" imgW="9168480" imgH="5375520" progId="">
                  <p:embed/>
                  <p:pic>
                    <p:nvPicPr>
                      <p:cNvPr id="2"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a:defRPr/>
            </a:pPr>
            <a:endParaRPr lang="es-ES" sz="1400">
              <a:solidFill>
                <a:prstClr val="black"/>
              </a:solidFill>
            </a:endParaRPr>
          </a:p>
        </p:txBody>
      </p:sp>
      <p:sp>
        <p:nvSpPr>
          <p:cNvPr id="4" name="Rectangle 25"/>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a:defRPr/>
            </a:pPr>
            <a:endParaRPr lang="es-ES" sz="1400">
              <a:solidFill>
                <a:prstClr val="black"/>
              </a:solidFill>
            </a:endParaRPr>
          </a:p>
        </p:txBody>
      </p:sp>
      <p:sp>
        <p:nvSpPr>
          <p:cNvPr id="5" name="Rectangle 26"/>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a:defRPr/>
            </a:pPr>
            <a:endParaRPr lang="es-ES" sz="1400">
              <a:solidFill>
                <a:prstClr val="black"/>
              </a:solidFill>
            </a:endParaRPr>
          </a:p>
        </p:txBody>
      </p:sp>
      <p:sp>
        <p:nvSpPr>
          <p:cNvPr id="6" name="Rectangle 27"/>
          <p:cNvSpPr>
            <a:spLocks noChangeArrowheads="1"/>
          </p:cNvSpPr>
          <p:nvPr/>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solidFill>
                <a:prstClr val="black"/>
              </a:solidFill>
            </a:endParaRPr>
          </a:p>
        </p:txBody>
      </p:sp>
      <p:pic>
        <p:nvPicPr>
          <p:cNvPr id="7" name="Picture 33" descr="LOGO-OFICIAL-transparente"/>
          <p:cNvPicPr>
            <a:picLocks noChangeAspect="1" noChangeArrowheads="1"/>
          </p:cNvPicPr>
          <p:nvPr/>
        </p:nvPicPr>
        <p:blipFill>
          <a:blip r:embed="rId5" cstate="print"/>
          <a:srcRect/>
          <a:stretch>
            <a:fillRect/>
          </a:stretch>
        </p:blipFill>
        <p:spPr bwMode="auto">
          <a:xfrm>
            <a:off x="71968" y="153989"/>
            <a:ext cx="4078817" cy="890587"/>
          </a:xfrm>
          <a:prstGeom prst="rect">
            <a:avLst/>
          </a:prstGeom>
          <a:noFill/>
          <a:ln w="9525">
            <a:noFill/>
            <a:miter lim="800000"/>
            <a:headEnd/>
            <a:tailEnd/>
          </a:ln>
        </p:spPr>
      </p:pic>
    </p:spTree>
    <p:extLst>
      <p:ext uri="{BB962C8B-B14F-4D97-AF65-F5344CB8AC3E}">
        <p14:creationId xmlns:p14="http://schemas.microsoft.com/office/powerpoint/2010/main" val="3354607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840655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los estilos de texto del patrón</a:t>
            </a:r>
          </a:p>
        </p:txBody>
      </p:sp>
    </p:spTree>
    <p:extLst>
      <p:ext uri="{BB962C8B-B14F-4D97-AF65-F5344CB8AC3E}">
        <p14:creationId xmlns:p14="http://schemas.microsoft.com/office/powerpoint/2010/main" val="3656811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333935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621195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538830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Tree>
    <p:extLst>
      <p:ext uri="{BB962C8B-B14F-4D97-AF65-F5344CB8AC3E}">
        <p14:creationId xmlns:p14="http://schemas.microsoft.com/office/powerpoint/2010/main" val="3013839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5D94E21A-BE60-4051-B4BC-9B86F633F185}" type="datetimeFigureOut">
              <a:rPr lang="es-CO" smtClean="0"/>
              <a:t>9/09/2020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B4C0067-628F-48AD-9999-FD72F601D81A}" type="slidenum">
              <a:rPr lang="es-CO" smtClean="0"/>
              <a:t>‹Nº›</a:t>
            </a:fld>
            <a:endParaRPr lang="es-CO"/>
          </a:p>
        </p:txBody>
      </p:sp>
    </p:spTree>
    <p:extLst>
      <p:ext uri="{BB962C8B-B14F-4D97-AF65-F5344CB8AC3E}">
        <p14:creationId xmlns:p14="http://schemas.microsoft.com/office/powerpoint/2010/main" val="1756465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Tree>
    <p:extLst>
      <p:ext uri="{BB962C8B-B14F-4D97-AF65-F5344CB8AC3E}">
        <p14:creationId xmlns:p14="http://schemas.microsoft.com/office/powerpoint/2010/main" val="2371970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72279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Tree>
    <p:extLst>
      <p:ext uri="{BB962C8B-B14F-4D97-AF65-F5344CB8AC3E}">
        <p14:creationId xmlns:p14="http://schemas.microsoft.com/office/powerpoint/2010/main" val="22133032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605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a:prstGeom prst="rect">
            <a:avLst/>
          </a:prstGeo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Tree>
    <p:extLst>
      <p:ext uri="{BB962C8B-B14F-4D97-AF65-F5344CB8AC3E}">
        <p14:creationId xmlns:p14="http://schemas.microsoft.com/office/powerpoint/2010/main" val="3782936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5D94E21A-BE60-4051-B4BC-9B86F633F185}" type="datetimeFigureOut">
              <a:rPr lang="es-CO" smtClean="0"/>
              <a:t>9/09/2020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B4C0067-628F-48AD-9999-FD72F601D81A}" type="slidenum">
              <a:rPr lang="es-CO" smtClean="0"/>
              <a:t>‹Nº›</a:t>
            </a:fld>
            <a:endParaRPr lang="es-CO"/>
          </a:p>
        </p:txBody>
      </p:sp>
    </p:spTree>
    <p:extLst>
      <p:ext uri="{BB962C8B-B14F-4D97-AF65-F5344CB8AC3E}">
        <p14:creationId xmlns:p14="http://schemas.microsoft.com/office/powerpoint/2010/main" val="2777447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5D94E21A-BE60-4051-B4BC-9B86F633F185}" type="datetimeFigureOut">
              <a:rPr lang="es-CO" smtClean="0"/>
              <a:t>9/09/2020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2B4C0067-628F-48AD-9999-FD72F601D81A}" type="slidenum">
              <a:rPr lang="es-CO" smtClean="0"/>
              <a:t>‹Nº›</a:t>
            </a:fld>
            <a:endParaRPr lang="es-CO"/>
          </a:p>
        </p:txBody>
      </p:sp>
    </p:spTree>
    <p:extLst>
      <p:ext uri="{BB962C8B-B14F-4D97-AF65-F5344CB8AC3E}">
        <p14:creationId xmlns:p14="http://schemas.microsoft.com/office/powerpoint/2010/main" val="3635479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5D94E21A-BE60-4051-B4BC-9B86F633F185}" type="datetimeFigureOut">
              <a:rPr lang="es-CO" smtClean="0"/>
              <a:t>9/09/2020</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2B4C0067-628F-48AD-9999-FD72F601D81A}" type="slidenum">
              <a:rPr lang="es-CO" smtClean="0"/>
              <a:t>‹Nº›</a:t>
            </a:fld>
            <a:endParaRPr lang="es-CO"/>
          </a:p>
        </p:txBody>
      </p:sp>
    </p:spTree>
    <p:extLst>
      <p:ext uri="{BB962C8B-B14F-4D97-AF65-F5344CB8AC3E}">
        <p14:creationId xmlns:p14="http://schemas.microsoft.com/office/powerpoint/2010/main" val="789741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5D94E21A-BE60-4051-B4BC-9B86F633F185}" type="datetimeFigureOut">
              <a:rPr lang="es-CO" smtClean="0"/>
              <a:t>9/09/2020</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2B4C0067-628F-48AD-9999-FD72F601D81A}" type="slidenum">
              <a:rPr lang="es-CO" smtClean="0"/>
              <a:t>‹Nº›</a:t>
            </a:fld>
            <a:endParaRPr lang="es-CO"/>
          </a:p>
        </p:txBody>
      </p:sp>
    </p:spTree>
    <p:extLst>
      <p:ext uri="{BB962C8B-B14F-4D97-AF65-F5344CB8AC3E}">
        <p14:creationId xmlns:p14="http://schemas.microsoft.com/office/powerpoint/2010/main" val="3995752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D94E21A-BE60-4051-B4BC-9B86F633F185}" type="datetimeFigureOut">
              <a:rPr lang="es-CO" smtClean="0"/>
              <a:t>9/09/2020</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2B4C0067-628F-48AD-9999-FD72F601D81A}" type="slidenum">
              <a:rPr lang="es-CO" smtClean="0"/>
              <a:t>‹Nº›</a:t>
            </a:fld>
            <a:endParaRPr lang="es-CO"/>
          </a:p>
        </p:txBody>
      </p:sp>
    </p:spTree>
    <p:extLst>
      <p:ext uri="{BB962C8B-B14F-4D97-AF65-F5344CB8AC3E}">
        <p14:creationId xmlns:p14="http://schemas.microsoft.com/office/powerpoint/2010/main" val="2462214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5D94E21A-BE60-4051-B4BC-9B86F633F185}" type="datetimeFigureOut">
              <a:rPr lang="es-CO" smtClean="0"/>
              <a:t>9/09/2020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2B4C0067-628F-48AD-9999-FD72F601D81A}" type="slidenum">
              <a:rPr lang="es-CO" smtClean="0"/>
              <a:t>‹Nº›</a:t>
            </a:fld>
            <a:endParaRPr lang="es-CO"/>
          </a:p>
        </p:txBody>
      </p:sp>
    </p:spTree>
    <p:extLst>
      <p:ext uri="{BB962C8B-B14F-4D97-AF65-F5344CB8AC3E}">
        <p14:creationId xmlns:p14="http://schemas.microsoft.com/office/powerpoint/2010/main" val="1509735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5D94E21A-BE60-4051-B4BC-9B86F633F185}" type="datetimeFigureOut">
              <a:rPr lang="es-CO" smtClean="0"/>
              <a:t>9/09/2020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2B4C0067-628F-48AD-9999-FD72F601D81A}" type="slidenum">
              <a:rPr lang="es-CO" smtClean="0"/>
              <a:t>‹Nº›</a:t>
            </a:fld>
            <a:endParaRPr lang="es-CO"/>
          </a:p>
        </p:txBody>
      </p:sp>
    </p:spTree>
    <p:extLst>
      <p:ext uri="{BB962C8B-B14F-4D97-AF65-F5344CB8AC3E}">
        <p14:creationId xmlns:p14="http://schemas.microsoft.com/office/powerpoint/2010/main" val="2050954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94E21A-BE60-4051-B4BC-9B86F633F185}" type="datetimeFigureOut">
              <a:rPr lang="es-CO" smtClean="0"/>
              <a:t>9/09/2020</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C0067-628F-48AD-9999-FD72F601D81A}" type="slidenum">
              <a:rPr lang="es-CO" smtClean="0"/>
              <a:t>‹Nº›</a:t>
            </a:fld>
            <a:endParaRPr lang="es-CO"/>
          </a:p>
        </p:txBody>
      </p:sp>
    </p:spTree>
    <p:extLst>
      <p:ext uri="{BB962C8B-B14F-4D97-AF65-F5344CB8AC3E}">
        <p14:creationId xmlns:p14="http://schemas.microsoft.com/office/powerpoint/2010/main" val="3402709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solidFill>
                <a:prstClr val="black"/>
              </a:solidFill>
            </a:endParaRPr>
          </a:p>
        </p:txBody>
      </p:sp>
      <p:sp>
        <p:nvSpPr>
          <p:cNvPr id="1045" name="Rectangle 21"/>
          <p:cNvSpPr>
            <a:spLocks noChangeArrowheads="1"/>
          </p:cNvSpPr>
          <p:nvPr/>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solidFill>
                <a:prstClr val="black"/>
              </a:solidFill>
            </a:endParaRPr>
          </a:p>
        </p:txBody>
      </p:sp>
      <p:sp>
        <p:nvSpPr>
          <p:cNvPr id="1047" name="Line 23"/>
          <p:cNvSpPr>
            <a:spLocks noChangeShapeType="1"/>
          </p:cNvSpPr>
          <p:nvPr/>
        </p:nvSpPr>
        <p:spPr bwMode="auto">
          <a:xfrm rot="10800000" flipH="1">
            <a:off x="33868" y="6235700"/>
            <a:ext cx="8879417" cy="0"/>
          </a:xfrm>
          <a:prstGeom prst="line">
            <a:avLst/>
          </a:prstGeom>
          <a:noFill/>
          <a:ln w="38100">
            <a:solidFill>
              <a:srgbClr val="FF0000"/>
            </a:solidFill>
            <a:round/>
            <a:headEnd/>
            <a:tailEnd/>
          </a:ln>
          <a:effectLst/>
        </p:spPr>
        <p:txBody>
          <a:bodyPr/>
          <a:lstStyle/>
          <a:p>
            <a:pPr>
              <a:defRPr/>
            </a:pPr>
            <a:endParaRPr lang="es-ES">
              <a:solidFill>
                <a:prstClr val="black"/>
              </a:solidFill>
            </a:endParaRPr>
          </a:p>
        </p:txBody>
      </p:sp>
      <p:sp>
        <p:nvSpPr>
          <p:cNvPr id="1048" name="Line 24"/>
          <p:cNvSpPr>
            <a:spLocks noChangeShapeType="1"/>
          </p:cNvSpPr>
          <p:nvPr/>
        </p:nvSpPr>
        <p:spPr bwMode="auto">
          <a:xfrm rot="10800000" flipH="1">
            <a:off x="33868" y="6283325"/>
            <a:ext cx="8879417" cy="0"/>
          </a:xfrm>
          <a:prstGeom prst="line">
            <a:avLst/>
          </a:prstGeom>
          <a:noFill/>
          <a:ln w="38100">
            <a:solidFill>
              <a:srgbClr val="006600"/>
            </a:solidFill>
            <a:round/>
            <a:headEnd/>
            <a:tailEnd/>
          </a:ln>
          <a:effectLst/>
        </p:spPr>
        <p:txBody>
          <a:bodyPr/>
          <a:lstStyle/>
          <a:p>
            <a:pPr>
              <a:defRPr/>
            </a:pPr>
            <a:endParaRPr lang="es-ES">
              <a:solidFill>
                <a:prstClr val="black"/>
              </a:solidFill>
            </a:endParaRPr>
          </a:p>
        </p:txBody>
      </p:sp>
      <p:pic>
        <p:nvPicPr>
          <p:cNvPr id="3078" name="Picture 25" descr="LOGO-OFICIAL-transparente"/>
          <p:cNvPicPr>
            <a:picLocks noChangeAspect="1" noChangeArrowheads="1"/>
          </p:cNvPicPr>
          <p:nvPr/>
        </p:nvPicPr>
        <p:blipFill>
          <a:blip r:embed="rId14" cstate="print"/>
          <a:srcRect/>
          <a:stretch>
            <a:fillRect/>
          </a:stretch>
        </p:blipFill>
        <p:spPr bwMode="auto">
          <a:xfrm>
            <a:off x="8591552" y="5876926"/>
            <a:ext cx="3600449" cy="785813"/>
          </a:xfrm>
          <a:prstGeom prst="rect">
            <a:avLst/>
          </a:prstGeom>
          <a:noFill/>
          <a:ln w="9525">
            <a:noFill/>
            <a:miter lim="800000"/>
            <a:headEnd/>
            <a:tailEnd/>
          </a:ln>
        </p:spPr>
      </p:pic>
    </p:spTree>
    <p:extLst>
      <p:ext uri="{BB962C8B-B14F-4D97-AF65-F5344CB8AC3E}">
        <p14:creationId xmlns:p14="http://schemas.microsoft.com/office/powerpoint/2010/main" val="257987530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eg"/><Relationship Id="rId3" Type="http://schemas.openxmlformats.org/officeDocument/2006/relationships/diagramLayout" Target="../diagrams/layout8.xml"/><Relationship Id="rId7" Type="http://schemas.openxmlformats.org/officeDocument/2006/relationships/image" Target="../media/image6.png"/><Relationship Id="rId12" Type="http://schemas.openxmlformats.org/officeDocument/2006/relationships/image" Target="../media/image22.jpeg"/><Relationship Id="rId2" Type="http://schemas.openxmlformats.org/officeDocument/2006/relationships/diagramData" Target="../diagrams/data8.xml"/><Relationship Id="rId1" Type="http://schemas.openxmlformats.org/officeDocument/2006/relationships/slideLayout" Target="../slideLayouts/slideLayout14.xml"/><Relationship Id="rId6" Type="http://schemas.microsoft.com/office/2007/relationships/diagramDrawing" Target="../diagrams/drawing8.xml"/><Relationship Id="rId11" Type="http://schemas.openxmlformats.org/officeDocument/2006/relationships/image" Target="../media/image21.png"/><Relationship Id="rId5" Type="http://schemas.openxmlformats.org/officeDocument/2006/relationships/diagramColors" Target="../diagrams/colors8.xml"/><Relationship Id="rId10" Type="http://schemas.openxmlformats.org/officeDocument/2006/relationships/image" Target="../media/image20.jpeg"/><Relationship Id="rId4" Type="http://schemas.openxmlformats.org/officeDocument/2006/relationships/diagramQuickStyle" Target="../diagrams/quickStyle8.xml"/><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Layout" Target="../diagrams/layout9.xml"/><Relationship Id="rId7" Type="http://schemas.openxmlformats.org/officeDocument/2006/relationships/image" Target="../media/image24.jpeg"/><Relationship Id="rId12" Type="http://schemas.openxmlformats.org/officeDocument/2006/relationships/image" Target="../media/image6.png"/><Relationship Id="rId2" Type="http://schemas.openxmlformats.org/officeDocument/2006/relationships/diagramData" Target="../diagrams/data9.xml"/><Relationship Id="rId1" Type="http://schemas.openxmlformats.org/officeDocument/2006/relationships/slideLayout" Target="../slideLayouts/slideLayout14.xml"/><Relationship Id="rId6" Type="http://schemas.microsoft.com/office/2007/relationships/diagramDrawing" Target="../diagrams/drawing9.xml"/><Relationship Id="rId11" Type="http://schemas.openxmlformats.org/officeDocument/2006/relationships/image" Target="../media/image28.jpeg"/><Relationship Id="rId5" Type="http://schemas.openxmlformats.org/officeDocument/2006/relationships/diagramColors" Target="../diagrams/colors9.xml"/><Relationship Id="rId10" Type="http://schemas.openxmlformats.org/officeDocument/2006/relationships/image" Target="../media/image27.jpeg"/><Relationship Id="rId4" Type="http://schemas.openxmlformats.org/officeDocument/2006/relationships/diagramQuickStyle" Target="../diagrams/quickStyle9.xml"/><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32.emf"/><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3.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4.png"/><Relationship Id="rId4" Type="http://schemas.openxmlformats.org/officeDocument/2006/relationships/diagramLayout" Target="../diagrams/layout2.xml"/><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37.emf"/><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image" Target="../media/image9.jpeg"/><Relationship Id="rId1" Type="http://schemas.openxmlformats.org/officeDocument/2006/relationships/slideLayout" Target="../slideLayouts/slideLayout1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5.jpe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0.xml"/><Relationship Id="rId7" Type="http://schemas.openxmlformats.org/officeDocument/2006/relationships/image" Target="../media/image46.jpeg"/><Relationship Id="rId2" Type="http://schemas.openxmlformats.org/officeDocument/2006/relationships/diagramData" Target="../diagrams/data10.xml"/><Relationship Id="rId1" Type="http://schemas.openxmlformats.org/officeDocument/2006/relationships/slideLayout" Target="../slideLayouts/slideLayout1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6.png"/><Relationship Id="rId2" Type="http://schemas.openxmlformats.org/officeDocument/2006/relationships/diagramData" Target="../diagrams/data11.xml"/><Relationship Id="rId1" Type="http://schemas.openxmlformats.org/officeDocument/2006/relationships/slideLayout" Target="../slideLayouts/slideLayout1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8.jpe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4.xml"/><Relationship Id="rId7" Type="http://schemas.openxmlformats.org/officeDocument/2006/relationships/image" Target="../media/image10.jpeg"/><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12.jpe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image" Target="../media/image11.png"/><Relationship Id="rId1" Type="http://schemas.openxmlformats.org/officeDocument/2006/relationships/slideLayout" Target="../slideLayouts/slideLayout14.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image" Target="../media/image6.png"/><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6.png"/><Relationship Id="rId2" Type="http://schemas.openxmlformats.org/officeDocument/2006/relationships/diagramData" Target="../diagrams/data7.xml"/><Relationship Id="rId1" Type="http://schemas.openxmlformats.org/officeDocument/2006/relationships/slideLayout" Target="../slideLayouts/slideLayout1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37891" y="1975555"/>
            <a:ext cx="10506025" cy="1282258"/>
          </a:xfrm>
        </p:spPr>
        <p:txBody>
          <a:bodyPr>
            <a:noAutofit/>
          </a:bodyPr>
          <a:lstStyle/>
          <a:p>
            <a:pPr algn="ctr"/>
            <a:r>
              <a:rPr lang="es-EC" sz="1800" dirty="0">
                <a:solidFill>
                  <a:schemeClr val="tx1"/>
                </a:solidFill>
                <a:effectLst/>
                <a:latin typeface="Calibri" panose="020F0502020204030204" pitchFamily="34" charset="0"/>
                <a:cs typeface="Calibri" panose="020F0502020204030204" pitchFamily="34" charset="0"/>
              </a:rPr>
              <a:t>TEMA: ESTUDIO DE PERTINENCIA Y FACTIBILIDAD PARA LA OFERTA DE PROGRAMAS DE POSGRADO (MAESTRÍAS Y ESPECIALIZACIONES) EN EL ÁREA DE ADMINISTRACIÓN DE EMPRESAS EN LA UNIVERSIDAD DE LAS FUERZAS ARMADAS-ESPE EN LAS PROVINCIAS: PICHINCHA, COTOPAXI, TUNGURAHUA Y SANTO DOMINGO DE LOS TSÁCHILAS.</a:t>
            </a:r>
          </a:p>
        </p:txBody>
      </p:sp>
      <p:sp>
        <p:nvSpPr>
          <p:cNvPr id="6" name="Rectángulo 5"/>
          <p:cNvSpPr/>
          <p:nvPr/>
        </p:nvSpPr>
        <p:spPr>
          <a:xfrm>
            <a:off x="1636669" y="792520"/>
            <a:ext cx="8918661" cy="923330"/>
          </a:xfrm>
          <a:prstGeom prst="rect">
            <a:avLst/>
          </a:prstGeom>
        </p:spPr>
        <p:txBody>
          <a:bodyPr wrap="square">
            <a:spAutoFit/>
          </a:bodyPr>
          <a:lstStyle/>
          <a:p>
            <a:pPr algn="ctr"/>
            <a:r>
              <a:rPr lang="es-ES_tradnl" b="1" dirty="0">
                <a:latin typeface="Calibri" panose="020F0502020204030204" pitchFamily="34" charset="0"/>
                <a:ea typeface="MS Mincho"/>
                <a:cs typeface="Calibri" panose="020F0502020204030204" pitchFamily="34" charset="0"/>
              </a:rPr>
              <a:t>DEPARTAMENTO DE CIENCIAS ECONÓMICAS, ADMINISTRATIVAS Y DEL COMERCIO</a:t>
            </a:r>
            <a:endParaRPr lang="es-EC" dirty="0">
              <a:latin typeface="Calibri" panose="020F0502020204030204" pitchFamily="34" charset="0"/>
              <a:ea typeface="MS Mincho"/>
              <a:cs typeface="Calibri" panose="020F0502020204030204" pitchFamily="34" charset="0"/>
            </a:endParaRPr>
          </a:p>
          <a:p>
            <a:pPr algn="ctr"/>
            <a:br>
              <a:rPr lang="es-ES_tradnl" b="1" dirty="0">
                <a:latin typeface="Calibri" panose="020F0502020204030204" pitchFamily="34" charset="0"/>
                <a:ea typeface="MS Mincho"/>
                <a:cs typeface="Calibri" panose="020F0502020204030204" pitchFamily="34" charset="0"/>
              </a:rPr>
            </a:br>
            <a:r>
              <a:rPr lang="es-ES_tradnl" b="1" dirty="0">
                <a:latin typeface="Calibri" panose="020F0502020204030204" pitchFamily="34" charset="0"/>
                <a:ea typeface="MS Mincho"/>
                <a:cs typeface="Calibri" panose="020F0502020204030204" pitchFamily="34" charset="0"/>
              </a:rPr>
              <a:t>CARRERA DE INGENIERÍA COMERCIAL</a:t>
            </a:r>
            <a:endParaRPr lang="es-EC" dirty="0">
              <a:latin typeface="Calibri" panose="020F0502020204030204" pitchFamily="34" charset="0"/>
              <a:cs typeface="Calibri" panose="020F0502020204030204" pitchFamily="34" charset="0"/>
            </a:endParaRPr>
          </a:p>
        </p:txBody>
      </p:sp>
      <p:sp>
        <p:nvSpPr>
          <p:cNvPr id="5" name="Rectángulo 4">
            <a:extLst>
              <a:ext uri="{FF2B5EF4-FFF2-40B4-BE49-F238E27FC236}">
                <a16:creationId xmlns:a16="http://schemas.microsoft.com/office/drawing/2014/main" id="{EE13DBCC-63E8-4DA2-8268-2CA2AA58D70F}"/>
              </a:ext>
            </a:extLst>
          </p:cNvPr>
          <p:cNvSpPr/>
          <p:nvPr/>
        </p:nvSpPr>
        <p:spPr>
          <a:xfrm>
            <a:off x="8865704" y="5486400"/>
            <a:ext cx="3167270" cy="115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Subtítulo 2"/>
          <p:cNvSpPr>
            <a:spLocks noGrp="1"/>
          </p:cNvSpPr>
          <p:nvPr>
            <p:ph type="subTitle" idx="1"/>
          </p:nvPr>
        </p:nvSpPr>
        <p:spPr>
          <a:xfrm>
            <a:off x="2260800" y="3428028"/>
            <a:ext cx="8460205" cy="2257604"/>
          </a:xfrm>
        </p:spPr>
        <p:txBody>
          <a:bodyPr>
            <a:normAutofit/>
          </a:bodyPr>
          <a:lstStyle/>
          <a:p>
            <a:pPr algn="ctr"/>
            <a:r>
              <a:rPr lang="es-ES_tradnl" sz="1800" b="1" dirty="0">
                <a:solidFill>
                  <a:schemeClr val="tx1"/>
                </a:solidFill>
                <a:latin typeface="Calibri" panose="020F0502020204030204" pitchFamily="34" charset="0"/>
                <a:cs typeface="Calibri" panose="020F0502020204030204" pitchFamily="34" charset="0"/>
              </a:rPr>
              <a:t>TRABAJO DE TITULACIÓN, PREVIO A LA OBTENCIÓN DEL TÍTULO DE INGENIEROS COMERCIALES</a:t>
            </a:r>
          </a:p>
          <a:p>
            <a:pPr algn="ctr"/>
            <a:r>
              <a:rPr lang="es-EC" sz="1800" b="1" dirty="0">
                <a:solidFill>
                  <a:schemeClr val="tx1"/>
                </a:solidFill>
                <a:latin typeface="Calibri" panose="020F0502020204030204" pitchFamily="34" charset="0"/>
                <a:cs typeface="Calibri" panose="020F0502020204030204" pitchFamily="34" charset="0"/>
              </a:rPr>
              <a:t>AUTORES: </a:t>
            </a:r>
            <a:br>
              <a:rPr lang="es-EC" sz="1800" b="1" dirty="0">
                <a:solidFill>
                  <a:schemeClr val="tx1"/>
                </a:solidFill>
                <a:latin typeface="Calibri" panose="020F0502020204030204" pitchFamily="34" charset="0"/>
                <a:cs typeface="Calibri" panose="020F0502020204030204" pitchFamily="34" charset="0"/>
              </a:rPr>
            </a:br>
            <a:r>
              <a:rPr lang="es-EC" sz="1800" dirty="0">
                <a:solidFill>
                  <a:schemeClr val="tx1"/>
                </a:solidFill>
                <a:latin typeface="Calibri" panose="020F0502020204030204" pitchFamily="34" charset="0"/>
                <a:cs typeface="Calibri" panose="020F0502020204030204" pitchFamily="34" charset="0"/>
              </a:rPr>
              <a:t>CASTELLANOS GARCÉS, ANDREA CAROLINA</a:t>
            </a:r>
          </a:p>
          <a:p>
            <a:pPr algn="ctr"/>
            <a:r>
              <a:rPr lang="es-EC" sz="1800" dirty="0">
                <a:solidFill>
                  <a:schemeClr val="tx1"/>
                </a:solidFill>
                <a:latin typeface="Calibri" panose="020F0502020204030204" pitchFamily="34" charset="0"/>
                <a:cs typeface="Calibri" panose="020F0502020204030204" pitchFamily="34" charset="0"/>
              </a:rPr>
              <a:t>JÁCOME RUIZ, JUAN FRANCISCO</a:t>
            </a:r>
          </a:p>
          <a:p>
            <a:pPr algn="ctr"/>
            <a:r>
              <a:rPr lang="es-EC" sz="1800" dirty="0">
                <a:solidFill>
                  <a:schemeClr val="tx1"/>
                </a:solidFill>
                <a:latin typeface="Calibri" panose="020F0502020204030204" pitchFamily="34" charset="0"/>
                <a:cs typeface="Calibri" panose="020F0502020204030204" pitchFamily="34" charset="0"/>
              </a:rPr>
              <a:t>VILLOTA MACÍAS JANYNE BERENICE</a:t>
            </a:r>
          </a:p>
          <a:p>
            <a:pPr algn="ctr"/>
            <a:r>
              <a:rPr lang="es-EC" sz="1800" b="1" dirty="0">
                <a:solidFill>
                  <a:schemeClr val="tx1"/>
                </a:solidFill>
                <a:latin typeface="Calibri" panose="020F0502020204030204" pitchFamily="34" charset="0"/>
                <a:cs typeface="Calibri" panose="020F0502020204030204" pitchFamily="34" charset="0"/>
              </a:rPr>
              <a:t>DIRECTOR:</a:t>
            </a:r>
            <a:r>
              <a:rPr lang="es-EC" sz="1800" dirty="0">
                <a:solidFill>
                  <a:schemeClr val="tx1"/>
                </a:solidFill>
                <a:latin typeface="Calibri" panose="020F0502020204030204" pitchFamily="34" charset="0"/>
                <a:cs typeface="Calibri" panose="020F0502020204030204" pitchFamily="34" charset="0"/>
              </a:rPr>
              <a:t> </a:t>
            </a:r>
            <a:r>
              <a:rPr lang="es-ES" sz="1800" dirty="0">
                <a:solidFill>
                  <a:schemeClr val="tx1"/>
                </a:solidFill>
                <a:latin typeface="Calibri" panose="020F0502020204030204" pitchFamily="34" charset="0"/>
                <a:cs typeface="Calibri" panose="020F0502020204030204" pitchFamily="34" charset="0"/>
              </a:rPr>
              <a:t>SERRANO PROAÑO, GERMÁN HUMBERTO</a:t>
            </a:r>
            <a:endParaRPr lang="es-EC" sz="1800" dirty="0">
              <a:solidFill>
                <a:schemeClr val="tx1"/>
              </a:solidFill>
              <a:latin typeface="Calibri" panose="020F0502020204030204" pitchFamily="34" charset="0"/>
              <a:cs typeface="Calibri" panose="020F0502020204030204" pitchFamily="34" charset="0"/>
            </a:endParaRPr>
          </a:p>
          <a:p>
            <a:pPr algn="ctr"/>
            <a:endParaRPr lang="es-EC" sz="1800" dirty="0">
              <a:solidFill>
                <a:schemeClr val="tx1"/>
              </a:solidFill>
              <a:latin typeface="Calibri" panose="020F0502020204030204" pitchFamily="34" charset="0"/>
              <a:cs typeface="Calibri" panose="020F0502020204030204" pitchFamily="34" charset="0"/>
            </a:endParaRPr>
          </a:p>
        </p:txBody>
      </p:sp>
      <p:pic>
        <p:nvPicPr>
          <p:cNvPr id="4" name="Imagen 3" descr="Resultado de imagen para logo espe"/>
          <p:cNvPicPr/>
          <p:nvPr/>
        </p:nvPicPr>
        <p:blipFill>
          <a:blip r:embed="rId2" cstate="print"/>
          <a:srcRect/>
          <a:stretch>
            <a:fillRect/>
          </a:stretch>
        </p:blipFill>
        <p:spPr bwMode="auto">
          <a:xfrm>
            <a:off x="8971694" y="5862526"/>
            <a:ext cx="3167271" cy="785000"/>
          </a:xfrm>
          <a:prstGeom prst="rect">
            <a:avLst/>
          </a:prstGeom>
          <a:noFill/>
          <a:ln w="9525">
            <a:noFill/>
            <a:miter lim="800000"/>
            <a:headEnd/>
            <a:tailEnd/>
          </a:ln>
        </p:spPr>
      </p:pic>
      <p:pic>
        <p:nvPicPr>
          <p:cNvPr id="3074" name="Picture 2">
            <a:extLst>
              <a:ext uri="{FF2B5EF4-FFF2-40B4-BE49-F238E27FC236}">
                <a16:creationId xmlns:a16="http://schemas.microsoft.com/office/drawing/2014/main" id="{7874B675-FB1C-4238-8423-EEDE2FE487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710" y="409724"/>
            <a:ext cx="1564969" cy="141513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ilosofía - DECEAC | ESPE">
            <a:extLst>
              <a:ext uri="{FF2B5EF4-FFF2-40B4-BE49-F238E27FC236}">
                <a16:creationId xmlns:a16="http://schemas.microsoft.com/office/drawing/2014/main" id="{CD060258-61C0-4043-A76A-D22BC99CCC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5330" y="677588"/>
            <a:ext cx="1340959" cy="1271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49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6"/>
          <p:cNvGraphicFramePr>
            <a:graphicFrameLocks/>
          </p:cNvGraphicFramePr>
          <p:nvPr>
            <p:extLst>
              <p:ext uri="{D42A27DB-BD31-4B8C-83A1-F6EECF244321}">
                <p14:modId xmlns:p14="http://schemas.microsoft.com/office/powerpoint/2010/main" val="1267350893"/>
              </p:ext>
            </p:extLst>
          </p:nvPr>
        </p:nvGraphicFramePr>
        <p:xfrm>
          <a:off x="2170640" y="742545"/>
          <a:ext cx="9265986" cy="4898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116326" y="132937"/>
            <a:ext cx="11874820" cy="369332"/>
          </a:xfrm>
          <a:prstGeom prst="rect">
            <a:avLst/>
          </a:prstGeom>
        </p:spPr>
        <p:txBody>
          <a:bodyPr wrap="square">
            <a:spAutoFit/>
          </a:bodyPr>
          <a:lstStyle/>
          <a:p>
            <a:r>
              <a:rPr lang="es-EC" dirty="0"/>
              <a:t>De acuerdo a Burns &amp; Bush (2014) el proceso de investigación de mercados consta de los siguientes pasos:</a:t>
            </a:r>
          </a:p>
        </p:txBody>
      </p:sp>
      <p:pic>
        <p:nvPicPr>
          <p:cNvPr id="2" name="Picture 4" descr="CIBSI 2015:::">
            <a:extLst>
              <a:ext uri="{FF2B5EF4-FFF2-40B4-BE49-F238E27FC236}">
                <a16:creationId xmlns:a16="http://schemas.microsoft.com/office/drawing/2014/main" id="{E0D813AB-5A08-422D-A0EB-CE1BF84DC2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2208" y="5925789"/>
            <a:ext cx="3098938" cy="79927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a:extLst>
              <a:ext uri="{FF2B5EF4-FFF2-40B4-BE49-F238E27FC236}">
                <a16:creationId xmlns:a16="http://schemas.microsoft.com/office/drawing/2014/main" id="{930CAEB5-ECD3-4E7C-A6C2-1DB50BDADC9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8570" y="656971"/>
            <a:ext cx="990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Toma de Decisiones | sinbad2">
            <a:extLst>
              <a:ext uri="{FF2B5EF4-FFF2-40B4-BE49-F238E27FC236}">
                <a16:creationId xmlns:a16="http://schemas.microsoft.com/office/drawing/2014/main" id="{54086CBE-2719-4704-AE2C-1225B40022E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0572" y="1567746"/>
            <a:ext cx="1040900" cy="64921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1.2 Objetivos: objetivo general de la investigación y objetivos específicos  - 01 Carrillo Carrillo Cevallos EAC FGTCE04">
            <a:extLst>
              <a:ext uri="{FF2B5EF4-FFF2-40B4-BE49-F238E27FC236}">
                <a16:creationId xmlns:a16="http://schemas.microsoft.com/office/drawing/2014/main" id="{DAB31DCB-324B-4B2D-9F47-192D596EBEF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261" r="25652"/>
          <a:stretch/>
        </p:blipFill>
        <p:spPr bwMode="auto">
          <a:xfrm>
            <a:off x="979522" y="2334201"/>
            <a:ext cx="824578" cy="781989"/>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Herramientas y metodologías de investigación para el diseño">
            <a:extLst>
              <a:ext uri="{FF2B5EF4-FFF2-40B4-BE49-F238E27FC236}">
                <a16:creationId xmlns:a16="http://schemas.microsoft.com/office/drawing/2014/main" id="{02F1B2E9-52B7-4B7A-AF01-1CDFFA271B8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3463" y="3239869"/>
            <a:ext cx="975001" cy="699668"/>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7.- Técnicas de Investigación de Mercados - Mercadotecnia_AndreaArce">
            <a:extLst>
              <a:ext uri="{FF2B5EF4-FFF2-40B4-BE49-F238E27FC236}">
                <a16:creationId xmlns:a16="http://schemas.microsoft.com/office/drawing/2014/main" id="{67B7ED3B-FBC2-42CD-9A31-E8057B57B1C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65612" y="4949198"/>
            <a:ext cx="792852" cy="894307"/>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Tipos de fuentes de información - Redes y Crímenes">
            <a:extLst>
              <a:ext uri="{FF2B5EF4-FFF2-40B4-BE49-F238E27FC236}">
                <a16:creationId xmlns:a16="http://schemas.microsoft.com/office/drawing/2014/main" id="{A44BC9AF-F053-40E0-A3D6-341E65A9E18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9434" y="4092492"/>
            <a:ext cx="1060174" cy="785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574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9"/>
          <p:cNvGraphicFramePr>
            <a:graphicFrameLocks noGrp="1"/>
          </p:cNvGraphicFramePr>
          <p:nvPr>
            <p:ph idx="1"/>
            <p:extLst>
              <p:ext uri="{D42A27DB-BD31-4B8C-83A1-F6EECF244321}">
                <p14:modId xmlns:p14="http://schemas.microsoft.com/office/powerpoint/2010/main" val="2631885144"/>
              </p:ext>
            </p:extLst>
          </p:nvPr>
        </p:nvGraphicFramePr>
        <p:xfrm>
          <a:off x="2065095" y="848139"/>
          <a:ext cx="9568069" cy="4797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2" name="Picture 2" descr="Encuesta de satisfacción al cliente: importancia - Dinterweb.com">
            <a:extLst>
              <a:ext uri="{FF2B5EF4-FFF2-40B4-BE49-F238E27FC236}">
                <a16:creationId xmlns:a16="http://schemas.microsoft.com/office/drawing/2014/main" id="{C48D4F99-E01D-4E01-9A3D-DF6BF468A2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129" y="848139"/>
            <a:ext cx="1491284" cy="93255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Unidad didáctica 5: Tamaño de muestra - Contenidos didácticos de la  Licenciatura en Enfermería y Obstetricia - Universidad de Guanajuato">
            <a:extLst>
              <a:ext uri="{FF2B5EF4-FFF2-40B4-BE49-F238E27FC236}">
                <a16:creationId xmlns:a16="http://schemas.microsoft.com/office/drawing/2014/main" id="{B30C70F9-28FF-4EB5-9EE3-DCDC3C242B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6697" y="1897581"/>
            <a:ext cx="1396545" cy="865858"/>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Unev Investigando: Instrumento de recolección de datos">
            <a:extLst>
              <a:ext uri="{FF2B5EF4-FFF2-40B4-BE49-F238E27FC236}">
                <a16:creationId xmlns:a16="http://schemas.microsoft.com/office/drawing/2014/main" id="{AB0DD23C-B37C-45B9-9DFE-9D8B882CFF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75" y="2797578"/>
            <a:ext cx="1266419" cy="865858"/>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El análisis de datos como una solución de negocios IoT - CIC">
            <a:extLst>
              <a:ext uri="{FF2B5EF4-FFF2-40B4-BE49-F238E27FC236}">
                <a16:creationId xmlns:a16="http://schemas.microsoft.com/office/drawing/2014/main" id="{36812F86-FA7E-482B-A0C3-D63B2FDF92B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0692" y="3730128"/>
            <a:ext cx="1140983" cy="939870"/>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Análisis de Datos | QuestionPro">
            <a:extLst>
              <a:ext uri="{FF2B5EF4-FFF2-40B4-BE49-F238E27FC236}">
                <a16:creationId xmlns:a16="http://schemas.microsoft.com/office/drawing/2014/main" id="{C4B54974-1071-4365-9DF0-8C48F242A23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28639" b="9862"/>
          <a:stretch/>
        </p:blipFill>
        <p:spPr bwMode="auto">
          <a:xfrm>
            <a:off x="272941" y="4937584"/>
            <a:ext cx="1655444" cy="54881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CIBSI 2015:::">
            <a:extLst>
              <a:ext uri="{FF2B5EF4-FFF2-40B4-BE49-F238E27FC236}">
                <a16:creationId xmlns:a16="http://schemas.microsoft.com/office/drawing/2014/main" id="{7B0160F7-F572-4378-978F-1022943A279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92208" y="5925789"/>
            <a:ext cx="3098938" cy="79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362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03527" y="2723366"/>
            <a:ext cx="8911687" cy="1280890"/>
          </a:xfrm>
        </p:spPr>
        <p:txBody>
          <a:bodyPr>
            <a:normAutofit/>
            <a:scene3d>
              <a:camera prst="orthographicFront"/>
              <a:lightRig rig="soft" dir="t">
                <a:rot lat="0" lon="0" rev="15600000"/>
              </a:lightRig>
            </a:scene3d>
            <a:sp3d extrusionH="57150" prstMaterial="softEdge">
              <a:bevelT w="25400" h="38100"/>
            </a:sp3d>
          </a:bodyPr>
          <a:lstStyle/>
          <a:p>
            <a:pPr algn="ctr"/>
            <a:r>
              <a:rPr lang="es-EC" sz="5400" dirty="0">
                <a:ln/>
                <a:solidFill>
                  <a:schemeClr val="accent4"/>
                </a:solidFill>
                <a:effectLst/>
              </a:rPr>
              <a:t>5. Discusión y resultados</a:t>
            </a:r>
          </a:p>
        </p:txBody>
      </p:sp>
      <p:pic>
        <p:nvPicPr>
          <p:cNvPr id="3" name="Picture 4" descr="CIBSI 2015:::">
            <a:extLst>
              <a:ext uri="{FF2B5EF4-FFF2-40B4-BE49-F238E27FC236}">
                <a16:creationId xmlns:a16="http://schemas.microsoft.com/office/drawing/2014/main" id="{D4C5CE2B-94DB-4CD8-A2CB-9F10B9144B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2208" y="5925789"/>
            <a:ext cx="3098938" cy="79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560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0618" y="2584172"/>
            <a:ext cx="4838164" cy="1235299"/>
          </a:xfrm>
        </p:spPr>
        <p:txBody>
          <a:bodyPr>
            <a:noAutofit/>
          </a:bodyPr>
          <a:lstStyle/>
          <a:p>
            <a:pPr algn="ctr"/>
            <a:r>
              <a:rPr lang="es-EC" dirty="0">
                <a:ln w="22225">
                  <a:solidFill>
                    <a:schemeClr val="accent2"/>
                  </a:solidFill>
                  <a:prstDash val="solid"/>
                </a:ln>
                <a:solidFill>
                  <a:schemeClr val="accent2">
                    <a:lumMod val="40000"/>
                    <a:lumOff val="60000"/>
                  </a:schemeClr>
                </a:solidFill>
                <a:effectLst/>
              </a:rPr>
              <a:t>INSTITUCIONES DE EDUCACIÓN SUPERIOR</a:t>
            </a:r>
          </a:p>
        </p:txBody>
      </p:sp>
      <p:pic>
        <p:nvPicPr>
          <p:cNvPr id="5" name="Imagen 4" descr="Resultado de imagen para logo espe"/>
          <p:cNvPicPr/>
          <p:nvPr/>
        </p:nvPicPr>
        <p:blipFill>
          <a:blip r:embed="rId2" cstate="print"/>
          <a:srcRect/>
          <a:stretch>
            <a:fillRect/>
          </a:stretch>
        </p:blipFill>
        <p:spPr bwMode="auto">
          <a:xfrm>
            <a:off x="8896145" y="104937"/>
            <a:ext cx="3179529" cy="667048"/>
          </a:xfrm>
          <a:prstGeom prst="rect">
            <a:avLst/>
          </a:prstGeom>
          <a:noFill/>
          <a:ln w="9525">
            <a:noFill/>
            <a:miter lim="800000"/>
            <a:headEnd/>
            <a:tailEnd/>
          </a:ln>
        </p:spPr>
      </p:pic>
      <p:pic>
        <p:nvPicPr>
          <p:cNvPr id="11268" name="Picture 4" descr="Universidad Imágenes Y Fotos - 123RF">
            <a:extLst>
              <a:ext uri="{FF2B5EF4-FFF2-40B4-BE49-F238E27FC236}">
                <a16:creationId xmlns:a16="http://schemas.microsoft.com/office/drawing/2014/main" id="{67A32D29-E31B-44C8-9B23-A1CA76E49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218" y="1058696"/>
            <a:ext cx="428625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CIBSI 2015:::">
            <a:extLst>
              <a:ext uri="{FF2B5EF4-FFF2-40B4-BE49-F238E27FC236}">
                <a16:creationId xmlns:a16="http://schemas.microsoft.com/office/drawing/2014/main" id="{15F62A1E-4A17-4439-A5A4-D75672B646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2208" y="5925789"/>
            <a:ext cx="3098938" cy="79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443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09600" y="731836"/>
            <a:ext cx="10972800" cy="685802"/>
          </a:xfrm>
        </p:spPr>
        <p:txBody>
          <a:bodyPr/>
          <a:lstStyle/>
          <a:p>
            <a:pPr algn="l"/>
            <a:r>
              <a:rPr lang="es-EC" dirty="0">
                <a:solidFill>
                  <a:schemeClr val="tx1"/>
                </a:solidFill>
              </a:rPr>
              <a:t>Población</a:t>
            </a:r>
          </a:p>
        </p:txBody>
      </p:sp>
      <p:sp>
        <p:nvSpPr>
          <p:cNvPr id="3" name="Marcador de contenido 2"/>
          <p:cNvSpPr>
            <a:spLocks noGrp="1"/>
          </p:cNvSpPr>
          <p:nvPr>
            <p:ph idx="1"/>
          </p:nvPr>
        </p:nvSpPr>
        <p:spPr>
          <a:xfrm>
            <a:off x="609600" y="1825488"/>
            <a:ext cx="10972800" cy="4525963"/>
          </a:xfrm>
        </p:spPr>
        <p:txBody>
          <a:bodyPr/>
          <a:lstStyle/>
          <a:p>
            <a:r>
              <a:rPr lang="es-EC" dirty="0">
                <a:solidFill>
                  <a:schemeClr val="tx1"/>
                </a:solidFill>
              </a:rPr>
              <a:t>De acuerdo a la SENESCYT (2019), existen 32 IES en las provincias de estudio </a:t>
            </a:r>
          </a:p>
        </p:txBody>
      </p:sp>
      <p:graphicFrame>
        <p:nvGraphicFramePr>
          <p:cNvPr id="6" name="Tabla 5"/>
          <p:cNvGraphicFramePr>
            <a:graphicFrameLocks noGrp="1"/>
          </p:cNvGraphicFramePr>
          <p:nvPr>
            <p:extLst>
              <p:ext uri="{D42A27DB-BD31-4B8C-83A1-F6EECF244321}">
                <p14:modId xmlns:p14="http://schemas.microsoft.com/office/powerpoint/2010/main" val="803022351"/>
              </p:ext>
            </p:extLst>
          </p:nvPr>
        </p:nvGraphicFramePr>
        <p:xfrm>
          <a:off x="5153353" y="2907478"/>
          <a:ext cx="6645206" cy="2123440"/>
        </p:xfrm>
        <a:graphic>
          <a:graphicData uri="http://schemas.openxmlformats.org/drawingml/2006/table">
            <a:tbl>
              <a:tblPr firstRow="1" bandRow="1">
                <a:tableStyleId>{7DF18680-E054-41AD-8BC1-D1AEF772440D}</a:tableStyleId>
              </a:tblPr>
              <a:tblGrid>
                <a:gridCol w="3322603">
                  <a:extLst>
                    <a:ext uri="{9D8B030D-6E8A-4147-A177-3AD203B41FA5}">
                      <a16:colId xmlns:a16="http://schemas.microsoft.com/office/drawing/2014/main" val="20000"/>
                    </a:ext>
                  </a:extLst>
                </a:gridCol>
                <a:gridCol w="3322603">
                  <a:extLst>
                    <a:ext uri="{9D8B030D-6E8A-4147-A177-3AD203B41FA5}">
                      <a16:colId xmlns:a16="http://schemas.microsoft.com/office/drawing/2014/main" val="20001"/>
                    </a:ext>
                  </a:extLst>
                </a:gridCol>
              </a:tblGrid>
              <a:tr h="370840">
                <a:tc>
                  <a:txBody>
                    <a:bodyPr/>
                    <a:lstStyle/>
                    <a:p>
                      <a:pPr algn="ctr"/>
                      <a:r>
                        <a:rPr lang="es-EC" dirty="0">
                          <a:solidFill>
                            <a:schemeClr val="tx1"/>
                          </a:solidFill>
                        </a:rPr>
                        <a:t>Provincia</a:t>
                      </a:r>
                    </a:p>
                  </a:txBody>
                  <a:tcPr/>
                </a:tc>
                <a:tc>
                  <a:txBody>
                    <a:bodyPr/>
                    <a:lstStyle/>
                    <a:p>
                      <a:pPr algn="ctr"/>
                      <a:r>
                        <a:rPr lang="es-EC" dirty="0">
                          <a:solidFill>
                            <a:schemeClr val="tx1"/>
                          </a:solidFill>
                        </a:rPr>
                        <a:t>Total</a:t>
                      </a:r>
                    </a:p>
                  </a:txBody>
                  <a:tcPr/>
                </a:tc>
                <a:extLst>
                  <a:ext uri="{0D108BD9-81ED-4DB2-BD59-A6C34878D82A}">
                    <a16:rowId xmlns:a16="http://schemas.microsoft.com/office/drawing/2014/main" val="10000"/>
                  </a:ext>
                </a:extLst>
              </a:tr>
              <a:tr h="370840">
                <a:tc>
                  <a:txBody>
                    <a:bodyPr/>
                    <a:lstStyle/>
                    <a:p>
                      <a:pPr algn="ctr"/>
                      <a:r>
                        <a:rPr lang="es-EC" dirty="0">
                          <a:solidFill>
                            <a:schemeClr val="tx1"/>
                          </a:solidFill>
                        </a:rPr>
                        <a:t>Pichincha</a:t>
                      </a:r>
                    </a:p>
                  </a:txBody>
                  <a:tcPr/>
                </a:tc>
                <a:tc>
                  <a:txBody>
                    <a:bodyPr/>
                    <a:lstStyle/>
                    <a:p>
                      <a:pPr algn="ctr"/>
                      <a:r>
                        <a:rPr lang="es-EC" dirty="0">
                          <a:solidFill>
                            <a:schemeClr val="tx1"/>
                          </a:solidFill>
                        </a:rPr>
                        <a:t>21</a:t>
                      </a:r>
                    </a:p>
                  </a:txBody>
                  <a:tcPr/>
                </a:tc>
                <a:extLst>
                  <a:ext uri="{0D108BD9-81ED-4DB2-BD59-A6C34878D82A}">
                    <a16:rowId xmlns:a16="http://schemas.microsoft.com/office/drawing/2014/main" val="10001"/>
                  </a:ext>
                </a:extLst>
              </a:tr>
              <a:tr h="370840">
                <a:tc>
                  <a:txBody>
                    <a:bodyPr/>
                    <a:lstStyle/>
                    <a:p>
                      <a:pPr algn="ctr"/>
                      <a:r>
                        <a:rPr lang="es-EC" dirty="0">
                          <a:solidFill>
                            <a:schemeClr val="tx1"/>
                          </a:solidFill>
                        </a:rPr>
                        <a:t>Cotopaxi</a:t>
                      </a:r>
                    </a:p>
                  </a:txBody>
                  <a:tcPr/>
                </a:tc>
                <a:tc>
                  <a:txBody>
                    <a:bodyPr/>
                    <a:lstStyle/>
                    <a:p>
                      <a:pPr algn="ctr"/>
                      <a:r>
                        <a:rPr lang="es-EC" dirty="0">
                          <a:solidFill>
                            <a:schemeClr val="tx1"/>
                          </a:solidFill>
                        </a:rPr>
                        <a:t>2</a:t>
                      </a:r>
                    </a:p>
                  </a:txBody>
                  <a:tcPr/>
                </a:tc>
                <a:extLst>
                  <a:ext uri="{0D108BD9-81ED-4DB2-BD59-A6C34878D82A}">
                    <a16:rowId xmlns:a16="http://schemas.microsoft.com/office/drawing/2014/main" val="10002"/>
                  </a:ext>
                </a:extLst>
              </a:tr>
              <a:tr h="370840">
                <a:tc>
                  <a:txBody>
                    <a:bodyPr/>
                    <a:lstStyle/>
                    <a:p>
                      <a:pPr algn="ctr"/>
                      <a:r>
                        <a:rPr lang="es-EC" dirty="0">
                          <a:solidFill>
                            <a:schemeClr val="tx1"/>
                          </a:solidFill>
                        </a:rPr>
                        <a:t>Tungurahua</a:t>
                      </a:r>
                    </a:p>
                  </a:txBody>
                  <a:tcPr/>
                </a:tc>
                <a:tc>
                  <a:txBody>
                    <a:bodyPr/>
                    <a:lstStyle/>
                    <a:p>
                      <a:pPr algn="ctr"/>
                      <a:r>
                        <a:rPr lang="es-EC" dirty="0">
                          <a:solidFill>
                            <a:schemeClr val="tx1"/>
                          </a:solidFill>
                        </a:rPr>
                        <a:t>4</a:t>
                      </a:r>
                    </a:p>
                  </a:txBody>
                  <a:tcPr/>
                </a:tc>
                <a:extLst>
                  <a:ext uri="{0D108BD9-81ED-4DB2-BD59-A6C34878D82A}">
                    <a16:rowId xmlns:a16="http://schemas.microsoft.com/office/drawing/2014/main" val="10003"/>
                  </a:ext>
                </a:extLst>
              </a:tr>
              <a:tr h="370840">
                <a:tc>
                  <a:txBody>
                    <a:bodyPr/>
                    <a:lstStyle/>
                    <a:p>
                      <a:pPr algn="ctr"/>
                      <a:r>
                        <a:rPr lang="es-EC" dirty="0">
                          <a:solidFill>
                            <a:schemeClr val="tx1"/>
                          </a:solidFill>
                        </a:rPr>
                        <a:t>Santo Domingo de los </a:t>
                      </a:r>
                      <a:r>
                        <a:rPr lang="es-EC" dirty="0" err="1">
                          <a:solidFill>
                            <a:schemeClr val="tx1"/>
                          </a:solidFill>
                        </a:rPr>
                        <a:t>Tsáchilas</a:t>
                      </a:r>
                      <a:endParaRPr lang="es-EC" dirty="0">
                        <a:solidFill>
                          <a:schemeClr val="tx1"/>
                        </a:solidFill>
                      </a:endParaRPr>
                    </a:p>
                  </a:txBody>
                  <a:tcPr/>
                </a:tc>
                <a:tc>
                  <a:txBody>
                    <a:bodyPr/>
                    <a:lstStyle/>
                    <a:p>
                      <a:pPr algn="ctr"/>
                      <a:r>
                        <a:rPr lang="es-EC" dirty="0">
                          <a:solidFill>
                            <a:schemeClr val="tx1"/>
                          </a:solidFill>
                        </a:rPr>
                        <a:t>5</a:t>
                      </a:r>
                    </a:p>
                  </a:txBody>
                  <a:tcPr/>
                </a:tc>
                <a:extLst>
                  <a:ext uri="{0D108BD9-81ED-4DB2-BD59-A6C34878D82A}">
                    <a16:rowId xmlns:a16="http://schemas.microsoft.com/office/drawing/2014/main" val="10004"/>
                  </a:ext>
                </a:extLst>
              </a:tr>
            </a:tbl>
          </a:graphicData>
        </a:graphic>
      </p:graphicFrame>
      <p:pic>
        <p:nvPicPr>
          <p:cNvPr id="12290" name="Picture 2" descr="SENESCYT | Ecuador Noticias">
            <a:extLst>
              <a:ext uri="{FF2B5EF4-FFF2-40B4-BE49-F238E27FC236}">
                <a16:creationId xmlns:a16="http://schemas.microsoft.com/office/drawing/2014/main" id="{0F1D50B5-55CA-410C-997C-8F766165BE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441" y="2721838"/>
            <a:ext cx="4373217" cy="273326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CIBSI 2015:::">
            <a:extLst>
              <a:ext uri="{FF2B5EF4-FFF2-40B4-BE49-F238E27FC236}">
                <a16:creationId xmlns:a16="http://schemas.microsoft.com/office/drawing/2014/main" id="{287FD0C8-A018-4382-B4A0-8B03A276A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2208" y="5925789"/>
            <a:ext cx="3098938" cy="79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050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6228522" cy="1143000"/>
          </a:xfrm>
        </p:spPr>
        <p:txBody>
          <a:bodyPr>
            <a:scene3d>
              <a:camera prst="orthographicFront"/>
              <a:lightRig rig="soft" dir="t">
                <a:rot lat="0" lon="0" rev="15600000"/>
              </a:lightRig>
            </a:scene3d>
            <a:sp3d extrusionH="57150" prstMaterial="softEdge">
              <a:bevelT w="25400" h="38100"/>
            </a:sp3d>
          </a:bodyPr>
          <a:lstStyle/>
          <a:p>
            <a:r>
              <a:rPr lang="es-EC" dirty="0">
                <a:ln/>
                <a:solidFill>
                  <a:schemeClr val="accent4"/>
                </a:solidFill>
                <a:effectLst/>
              </a:rPr>
              <a:t>Información oferta académica</a:t>
            </a:r>
          </a:p>
        </p:txBody>
      </p:sp>
      <p:graphicFrame>
        <p:nvGraphicFramePr>
          <p:cNvPr id="6" name="Gráfico 5"/>
          <p:cNvGraphicFramePr/>
          <p:nvPr>
            <p:extLst>
              <p:ext uri="{D42A27DB-BD31-4B8C-83A1-F6EECF244321}">
                <p14:modId xmlns:p14="http://schemas.microsoft.com/office/powerpoint/2010/main" val="1015273764"/>
              </p:ext>
            </p:extLst>
          </p:nvPr>
        </p:nvGraphicFramePr>
        <p:xfrm>
          <a:off x="760724" y="1294603"/>
          <a:ext cx="5335276" cy="40532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p:cNvGraphicFramePr/>
          <p:nvPr>
            <p:extLst>
              <p:ext uri="{D42A27DB-BD31-4B8C-83A1-F6EECF244321}">
                <p14:modId xmlns:p14="http://schemas.microsoft.com/office/powerpoint/2010/main" val="593877403"/>
              </p:ext>
            </p:extLst>
          </p:nvPr>
        </p:nvGraphicFramePr>
        <p:xfrm>
          <a:off x="7106121" y="744031"/>
          <a:ext cx="4325155" cy="26849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p:cNvGraphicFramePr/>
          <p:nvPr>
            <p:extLst>
              <p:ext uri="{D42A27DB-BD31-4B8C-83A1-F6EECF244321}">
                <p14:modId xmlns:p14="http://schemas.microsoft.com/office/powerpoint/2010/main" val="392608783"/>
              </p:ext>
            </p:extLst>
          </p:nvPr>
        </p:nvGraphicFramePr>
        <p:xfrm>
          <a:off x="7106121" y="3429000"/>
          <a:ext cx="4406154" cy="2364776"/>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4" descr="CIBSI 2015:::">
            <a:extLst>
              <a:ext uri="{FF2B5EF4-FFF2-40B4-BE49-F238E27FC236}">
                <a16:creationId xmlns:a16="http://schemas.microsoft.com/office/drawing/2014/main" id="{00BE6D50-0767-4062-8FFD-CAA1D20FBD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2208" y="5925789"/>
            <a:ext cx="3098938" cy="79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008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477460935"/>
              </p:ext>
            </p:extLst>
          </p:nvPr>
        </p:nvGraphicFramePr>
        <p:xfrm>
          <a:off x="492974" y="940741"/>
          <a:ext cx="5603026" cy="2022730"/>
        </p:xfrm>
        <a:graphic>
          <a:graphicData uri="http://schemas.openxmlformats.org/drawingml/2006/table">
            <a:tbl>
              <a:tblPr>
                <a:tableStyleId>{5C22544A-7EE6-4342-B048-85BDC9FD1C3A}</a:tableStyleId>
              </a:tblPr>
              <a:tblGrid>
                <a:gridCol w="1813027">
                  <a:extLst>
                    <a:ext uri="{9D8B030D-6E8A-4147-A177-3AD203B41FA5}">
                      <a16:colId xmlns:a16="http://schemas.microsoft.com/office/drawing/2014/main" val="20000"/>
                    </a:ext>
                  </a:extLst>
                </a:gridCol>
                <a:gridCol w="2126450">
                  <a:extLst>
                    <a:ext uri="{9D8B030D-6E8A-4147-A177-3AD203B41FA5}">
                      <a16:colId xmlns:a16="http://schemas.microsoft.com/office/drawing/2014/main" val="20001"/>
                    </a:ext>
                  </a:extLst>
                </a:gridCol>
                <a:gridCol w="1663549">
                  <a:extLst>
                    <a:ext uri="{9D8B030D-6E8A-4147-A177-3AD203B41FA5}">
                      <a16:colId xmlns:a16="http://schemas.microsoft.com/office/drawing/2014/main" val="20002"/>
                    </a:ext>
                  </a:extLst>
                </a:gridCol>
              </a:tblGrid>
              <a:tr h="404546">
                <a:tc>
                  <a:txBody>
                    <a:bodyPr/>
                    <a:lstStyle/>
                    <a:p>
                      <a:pPr algn="ctr" fontAlgn="b"/>
                      <a:r>
                        <a:rPr lang="es-EC" sz="1600" u="none" strike="noStrike" dirty="0">
                          <a:effectLst/>
                        </a:rPr>
                        <a:t> </a:t>
                      </a:r>
                      <a:endParaRPr lang="es-EC" sz="1600" b="0" i="0" u="none" strike="noStrike" dirty="0">
                        <a:solidFill>
                          <a:srgbClr val="000000"/>
                        </a:solidFill>
                        <a:effectLst/>
                        <a:latin typeface="Calibri" panose="020F0502020204030204" pitchFamily="34" charset="0"/>
                      </a:endParaRPr>
                    </a:p>
                  </a:txBody>
                  <a:tcPr marL="9525" marR="9525" marT="9525" marB="0" anchor="b">
                    <a:solidFill>
                      <a:schemeClr val="accent3">
                        <a:lumMod val="50000"/>
                      </a:schemeClr>
                    </a:solidFill>
                  </a:tcPr>
                </a:tc>
                <a:tc>
                  <a:txBody>
                    <a:bodyPr/>
                    <a:lstStyle/>
                    <a:p>
                      <a:pPr algn="ctr" fontAlgn="b"/>
                      <a:r>
                        <a:rPr lang="es-EC" sz="1600" u="none" strike="noStrike" dirty="0">
                          <a:effectLst/>
                        </a:rPr>
                        <a:t>Maestrías</a:t>
                      </a:r>
                      <a:endParaRPr lang="es-EC" sz="1600" b="0" i="0" u="none" strike="noStrike" dirty="0">
                        <a:solidFill>
                          <a:srgbClr val="000000"/>
                        </a:solidFill>
                        <a:effectLst/>
                        <a:latin typeface="Calibri" panose="020F0502020204030204" pitchFamily="34" charset="0"/>
                      </a:endParaRPr>
                    </a:p>
                  </a:txBody>
                  <a:tcPr marL="9525" marR="9525" marT="9525" marB="0" anchor="b">
                    <a:solidFill>
                      <a:schemeClr val="accent3"/>
                    </a:solidFill>
                  </a:tcPr>
                </a:tc>
                <a:tc>
                  <a:txBody>
                    <a:bodyPr/>
                    <a:lstStyle/>
                    <a:p>
                      <a:pPr algn="ctr" fontAlgn="b"/>
                      <a:r>
                        <a:rPr lang="es-EC" sz="1600" u="none" strike="noStrike" dirty="0">
                          <a:effectLst/>
                        </a:rPr>
                        <a:t>Especializaciones</a:t>
                      </a:r>
                      <a:endParaRPr lang="es-EC" sz="1600" b="0" i="0" u="none" strike="noStrike" dirty="0">
                        <a:solidFill>
                          <a:srgbClr val="000000"/>
                        </a:solidFill>
                        <a:effectLst/>
                        <a:latin typeface="Calibri" panose="020F0502020204030204" pitchFamily="34" charset="0"/>
                      </a:endParaRPr>
                    </a:p>
                  </a:txBody>
                  <a:tcPr marL="9525" marR="9525" marT="9525" marB="0" anchor="b">
                    <a:solidFill>
                      <a:schemeClr val="accent3"/>
                    </a:solidFill>
                  </a:tcPr>
                </a:tc>
                <a:extLst>
                  <a:ext uri="{0D108BD9-81ED-4DB2-BD59-A6C34878D82A}">
                    <a16:rowId xmlns:a16="http://schemas.microsoft.com/office/drawing/2014/main" val="10000"/>
                  </a:ext>
                </a:extLst>
              </a:tr>
              <a:tr h="404546">
                <a:tc>
                  <a:txBody>
                    <a:bodyPr/>
                    <a:lstStyle/>
                    <a:p>
                      <a:pPr algn="ctr" fontAlgn="b"/>
                      <a:r>
                        <a:rPr lang="es-EC" sz="1600" u="none" strike="noStrike" dirty="0">
                          <a:effectLst/>
                        </a:rPr>
                        <a:t>Total de programas</a:t>
                      </a:r>
                      <a:endParaRPr lang="es-EC" sz="1600" b="0" i="0" u="none" strike="noStrike" dirty="0">
                        <a:solidFill>
                          <a:srgbClr val="000000"/>
                        </a:solidFill>
                        <a:effectLst/>
                        <a:latin typeface="Calibri" panose="020F0502020204030204" pitchFamily="34" charset="0"/>
                      </a:endParaRPr>
                    </a:p>
                  </a:txBody>
                  <a:tcPr marL="9525" marR="9525" marT="9525" marB="0" anchor="b">
                    <a:solidFill>
                      <a:schemeClr val="accent3"/>
                    </a:solidFill>
                  </a:tcPr>
                </a:tc>
                <a:tc>
                  <a:txBody>
                    <a:bodyPr/>
                    <a:lstStyle/>
                    <a:p>
                      <a:pPr algn="ctr" fontAlgn="b"/>
                      <a:r>
                        <a:rPr lang="es-EC" sz="1600" u="none" strike="noStrike" dirty="0">
                          <a:effectLst/>
                        </a:rPr>
                        <a:t>79</a:t>
                      </a:r>
                      <a:endParaRPr lang="es-EC" sz="16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s-EC" sz="1600" u="none" strike="noStrike" dirty="0">
                          <a:effectLst/>
                        </a:rPr>
                        <a:t>3</a:t>
                      </a:r>
                      <a:endParaRPr lang="es-EC" sz="16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val="10001"/>
                  </a:ext>
                </a:extLst>
              </a:tr>
              <a:tr h="404546">
                <a:tc>
                  <a:txBody>
                    <a:bodyPr/>
                    <a:lstStyle/>
                    <a:p>
                      <a:pPr algn="ctr" fontAlgn="b"/>
                      <a:r>
                        <a:rPr lang="es-EC" sz="1600" u="none" strike="noStrike">
                          <a:effectLst/>
                        </a:rPr>
                        <a:t>Duración promedio</a:t>
                      </a:r>
                      <a:endParaRPr lang="es-EC" sz="1600" b="0" i="0" u="none" strike="noStrike">
                        <a:solidFill>
                          <a:srgbClr val="000000"/>
                        </a:solidFill>
                        <a:effectLst/>
                        <a:latin typeface="Calibri" panose="020F0502020204030204" pitchFamily="34" charset="0"/>
                      </a:endParaRPr>
                    </a:p>
                  </a:txBody>
                  <a:tcPr marL="9525" marR="9525" marT="9525" marB="0" anchor="b">
                    <a:solidFill>
                      <a:schemeClr val="accent3"/>
                    </a:solidFill>
                  </a:tcPr>
                </a:tc>
                <a:tc>
                  <a:txBody>
                    <a:bodyPr/>
                    <a:lstStyle/>
                    <a:p>
                      <a:pPr algn="ctr" fontAlgn="b"/>
                      <a:r>
                        <a:rPr lang="es-EC" sz="1600" u="none" strike="noStrike" dirty="0">
                          <a:effectLst/>
                        </a:rPr>
                        <a:t>18 meses</a:t>
                      </a:r>
                      <a:endParaRPr lang="es-EC" sz="16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s-EC" sz="1600" u="none" strike="noStrike" dirty="0">
                          <a:effectLst/>
                        </a:rPr>
                        <a:t>12 meses</a:t>
                      </a:r>
                      <a:endParaRPr lang="es-EC" sz="16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val="10002"/>
                  </a:ext>
                </a:extLst>
              </a:tr>
              <a:tr h="404546">
                <a:tc>
                  <a:txBody>
                    <a:bodyPr/>
                    <a:lstStyle/>
                    <a:p>
                      <a:pPr algn="ctr" fontAlgn="b"/>
                      <a:r>
                        <a:rPr lang="es-EC" sz="1600" u="none" strike="noStrike">
                          <a:effectLst/>
                        </a:rPr>
                        <a:t>Costo máximo</a:t>
                      </a:r>
                      <a:endParaRPr lang="es-EC" sz="1600" b="0" i="0" u="none" strike="noStrike">
                        <a:solidFill>
                          <a:srgbClr val="000000"/>
                        </a:solidFill>
                        <a:effectLst/>
                        <a:latin typeface="Calibri" panose="020F0502020204030204" pitchFamily="34" charset="0"/>
                      </a:endParaRPr>
                    </a:p>
                  </a:txBody>
                  <a:tcPr marL="9525" marR="9525" marT="9525" marB="0" anchor="b">
                    <a:solidFill>
                      <a:schemeClr val="accent3"/>
                    </a:solidFill>
                  </a:tcPr>
                </a:tc>
                <a:tc>
                  <a:txBody>
                    <a:bodyPr/>
                    <a:lstStyle/>
                    <a:p>
                      <a:pPr algn="ctr" fontAlgn="b"/>
                      <a:r>
                        <a:rPr lang="es-EC" sz="1600" u="none" strike="noStrike">
                          <a:effectLst/>
                        </a:rPr>
                        <a:t>$ 22.000 </a:t>
                      </a:r>
                      <a:endParaRPr lang="es-EC" sz="1600" b="0" i="0" u="none" strike="noStrike">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s-EC" sz="1600" u="none" strike="noStrike" dirty="0">
                          <a:effectLst/>
                        </a:rPr>
                        <a:t>$ 2.780 </a:t>
                      </a:r>
                      <a:endParaRPr lang="es-EC" sz="16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val="10003"/>
                  </a:ext>
                </a:extLst>
              </a:tr>
              <a:tr h="404546">
                <a:tc>
                  <a:txBody>
                    <a:bodyPr/>
                    <a:lstStyle/>
                    <a:p>
                      <a:pPr algn="ctr" fontAlgn="b"/>
                      <a:r>
                        <a:rPr lang="es-EC" sz="1600" u="none" strike="noStrike" dirty="0">
                          <a:effectLst/>
                        </a:rPr>
                        <a:t>Costo mínimo</a:t>
                      </a:r>
                      <a:endParaRPr lang="es-EC" sz="1600" b="0" i="0" u="none" strike="noStrike" dirty="0">
                        <a:solidFill>
                          <a:srgbClr val="000000"/>
                        </a:solidFill>
                        <a:effectLst/>
                        <a:latin typeface="Calibri" panose="020F0502020204030204" pitchFamily="34" charset="0"/>
                      </a:endParaRPr>
                    </a:p>
                  </a:txBody>
                  <a:tcPr marL="9525" marR="9525" marT="9525" marB="0" anchor="b">
                    <a:solidFill>
                      <a:schemeClr val="accent3"/>
                    </a:solidFill>
                  </a:tcPr>
                </a:tc>
                <a:tc>
                  <a:txBody>
                    <a:bodyPr/>
                    <a:lstStyle/>
                    <a:p>
                      <a:pPr algn="ctr" fontAlgn="b"/>
                      <a:r>
                        <a:rPr lang="es-EC" sz="1600" u="none" strike="noStrike" dirty="0">
                          <a:effectLst/>
                        </a:rPr>
                        <a:t>$ 1.752,50 </a:t>
                      </a:r>
                      <a:endParaRPr lang="es-EC" sz="16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s-EC" sz="1600" u="none" strike="noStrike" dirty="0">
                          <a:effectLst/>
                        </a:rPr>
                        <a:t>$ 2.755 </a:t>
                      </a:r>
                      <a:endParaRPr lang="es-EC" sz="16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val="10004"/>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451478090"/>
              </p:ext>
            </p:extLst>
          </p:nvPr>
        </p:nvGraphicFramePr>
        <p:xfrm>
          <a:off x="6403026" y="915841"/>
          <a:ext cx="5588120" cy="1998345"/>
        </p:xfrm>
        <a:graphic>
          <a:graphicData uri="http://schemas.openxmlformats.org/drawingml/2006/table">
            <a:tbl>
              <a:tblPr>
                <a:tableStyleId>{5C22544A-7EE6-4342-B048-85BDC9FD1C3A}</a:tableStyleId>
              </a:tblPr>
              <a:tblGrid>
                <a:gridCol w="2270080">
                  <a:extLst>
                    <a:ext uri="{9D8B030D-6E8A-4147-A177-3AD203B41FA5}">
                      <a16:colId xmlns:a16="http://schemas.microsoft.com/office/drawing/2014/main" val="20000"/>
                    </a:ext>
                  </a:extLst>
                </a:gridCol>
                <a:gridCol w="3318040">
                  <a:extLst>
                    <a:ext uri="{9D8B030D-6E8A-4147-A177-3AD203B41FA5}">
                      <a16:colId xmlns:a16="http://schemas.microsoft.com/office/drawing/2014/main" val="20001"/>
                    </a:ext>
                  </a:extLst>
                </a:gridCol>
              </a:tblGrid>
              <a:tr h="190500">
                <a:tc>
                  <a:txBody>
                    <a:bodyPr/>
                    <a:lstStyle/>
                    <a:p>
                      <a:pPr algn="ctr" fontAlgn="b"/>
                      <a:r>
                        <a:rPr lang="es-EC" sz="1600" u="none" strike="noStrike" dirty="0">
                          <a:effectLst/>
                        </a:rPr>
                        <a:t>Modalidad de estudio</a:t>
                      </a:r>
                      <a:endParaRPr lang="es-EC" sz="1600" b="0" i="0" u="none" strike="noStrike" dirty="0">
                        <a:solidFill>
                          <a:srgbClr val="000000"/>
                        </a:solidFill>
                        <a:effectLst/>
                        <a:latin typeface="Calibri" panose="020F0502020204030204" pitchFamily="34" charset="0"/>
                      </a:endParaRPr>
                    </a:p>
                  </a:txBody>
                  <a:tcPr marL="9525" marR="9525" marT="9525" marB="0" anchor="b">
                    <a:solidFill>
                      <a:schemeClr val="accent5"/>
                    </a:solidFill>
                  </a:tcPr>
                </a:tc>
                <a:tc>
                  <a:txBody>
                    <a:bodyPr/>
                    <a:lstStyle/>
                    <a:p>
                      <a:pPr algn="ctr" fontAlgn="b"/>
                      <a:r>
                        <a:rPr lang="es-EC" sz="1600" u="none" strike="noStrike">
                          <a:effectLst/>
                        </a:rPr>
                        <a:t>Presencial y semi-presencial, *distancia</a:t>
                      </a:r>
                      <a:endParaRPr lang="es-EC"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algn="ctr" fontAlgn="b"/>
                      <a:r>
                        <a:rPr lang="es-EC" sz="1600" u="none" strike="noStrike" dirty="0">
                          <a:effectLst/>
                        </a:rPr>
                        <a:t>Docentes internacionales</a:t>
                      </a:r>
                      <a:endParaRPr lang="es-EC" sz="1600" b="0" i="0" u="none" strike="noStrike" dirty="0">
                        <a:solidFill>
                          <a:srgbClr val="000000"/>
                        </a:solidFill>
                        <a:effectLst/>
                        <a:latin typeface="Calibri" panose="020F0502020204030204" pitchFamily="34" charset="0"/>
                      </a:endParaRPr>
                    </a:p>
                  </a:txBody>
                  <a:tcPr marL="9525" marR="9525" marT="9525" marB="0" anchor="b">
                    <a:solidFill>
                      <a:schemeClr val="accent5"/>
                    </a:solidFill>
                  </a:tcPr>
                </a:tc>
                <a:tc>
                  <a:txBody>
                    <a:bodyPr/>
                    <a:lstStyle/>
                    <a:p>
                      <a:pPr algn="ctr" fontAlgn="b"/>
                      <a:r>
                        <a:rPr lang="es-EC" sz="1600" u="none" strike="noStrike" dirty="0">
                          <a:effectLst/>
                        </a:rPr>
                        <a:t>4 en promedio</a:t>
                      </a:r>
                      <a:endParaRPr lang="es-EC"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90500">
                <a:tc>
                  <a:txBody>
                    <a:bodyPr/>
                    <a:lstStyle/>
                    <a:p>
                      <a:pPr algn="ctr" fontAlgn="b"/>
                      <a:r>
                        <a:rPr lang="es-EC" sz="1600" u="none" strike="noStrike" dirty="0">
                          <a:effectLst/>
                        </a:rPr>
                        <a:t>Títulos compartidos</a:t>
                      </a:r>
                      <a:endParaRPr lang="es-EC" sz="1600" b="0" i="0" u="none" strike="noStrike" dirty="0">
                        <a:solidFill>
                          <a:srgbClr val="000000"/>
                        </a:solidFill>
                        <a:effectLst/>
                        <a:latin typeface="Calibri" panose="020F0502020204030204" pitchFamily="34" charset="0"/>
                      </a:endParaRPr>
                    </a:p>
                  </a:txBody>
                  <a:tcPr marL="9525" marR="9525" marT="9525" marB="0" anchor="b">
                    <a:solidFill>
                      <a:schemeClr val="accent5"/>
                    </a:solidFill>
                  </a:tcPr>
                </a:tc>
                <a:tc>
                  <a:txBody>
                    <a:bodyPr/>
                    <a:lstStyle/>
                    <a:p>
                      <a:pPr algn="ctr" fontAlgn="b"/>
                      <a:r>
                        <a:rPr lang="es-EC" sz="1600" u="none" strike="noStrike">
                          <a:effectLst/>
                        </a:rPr>
                        <a:t>18 programas</a:t>
                      </a:r>
                      <a:endParaRPr lang="es-EC"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90500">
                <a:tc>
                  <a:txBody>
                    <a:bodyPr/>
                    <a:lstStyle/>
                    <a:p>
                      <a:pPr algn="ctr" fontAlgn="b"/>
                      <a:r>
                        <a:rPr lang="es-EC" sz="1600" u="none" strike="noStrike" dirty="0">
                          <a:effectLst/>
                        </a:rPr>
                        <a:t>Módulos o cursos en el exterior</a:t>
                      </a:r>
                      <a:endParaRPr lang="es-EC" sz="1600" b="0" i="0" u="none" strike="noStrike" dirty="0">
                        <a:solidFill>
                          <a:srgbClr val="000000"/>
                        </a:solidFill>
                        <a:effectLst/>
                        <a:latin typeface="Calibri" panose="020F0502020204030204" pitchFamily="34" charset="0"/>
                      </a:endParaRPr>
                    </a:p>
                  </a:txBody>
                  <a:tcPr marL="9525" marR="9525" marT="9525" marB="0" anchor="b">
                    <a:solidFill>
                      <a:schemeClr val="accent5"/>
                    </a:solidFill>
                  </a:tcPr>
                </a:tc>
                <a:tc>
                  <a:txBody>
                    <a:bodyPr/>
                    <a:lstStyle/>
                    <a:p>
                      <a:pPr algn="ctr" fontAlgn="b"/>
                      <a:r>
                        <a:rPr lang="es-EC" sz="1600" u="none" strike="noStrike">
                          <a:effectLst/>
                        </a:rPr>
                        <a:t>4 universidades privadas</a:t>
                      </a:r>
                      <a:endParaRPr lang="es-EC"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190500">
                <a:tc>
                  <a:txBody>
                    <a:bodyPr/>
                    <a:lstStyle/>
                    <a:p>
                      <a:pPr algn="ctr" fontAlgn="b"/>
                      <a:r>
                        <a:rPr lang="es-EC" sz="1600" u="none" strike="noStrike" dirty="0">
                          <a:effectLst/>
                        </a:rPr>
                        <a:t>Promociones al año</a:t>
                      </a:r>
                      <a:endParaRPr lang="es-EC" sz="1600" b="0" i="0" u="none" strike="noStrike" dirty="0">
                        <a:solidFill>
                          <a:srgbClr val="000000"/>
                        </a:solidFill>
                        <a:effectLst/>
                        <a:latin typeface="Calibri" panose="020F0502020204030204" pitchFamily="34" charset="0"/>
                      </a:endParaRPr>
                    </a:p>
                  </a:txBody>
                  <a:tcPr marL="9525" marR="9525" marT="9525" marB="0" anchor="b">
                    <a:solidFill>
                      <a:schemeClr val="accent5"/>
                    </a:solidFill>
                  </a:tcPr>
                </a:tc>
                <a:tc>
                  <a:txBody>
                    <a:bodyPr/>
                    <a:lstStyle/>
                    <a:p>
                      <a:pPr algn="ctr" fontAlgn="b"/>
                      <a:r>
                        <a:rPr lang="es-EC" sz="1600" u="none" strike="noStrike" dirty="0">
                          <a:effectLst/>
                        </a:rPr>
                        <a:t>29</a:t>
                      </a:r>
                      <a:endParaRPr lang="es-EC"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114188124"/>
              </p:ext>
            </p:extLst>
          </p:nvPr>
        </p:nvGraphicFramePr>
        <p:xfrm>
          <a:off x="2310729" y="3473179"/>
          <a:ext cx="7570541" cy="1893616"/>
        </p:xfrm>
        <a:graphic>
          <a:graphicData uri="http://schemas.openxmlformats.org/drawingml/2006/table">
            <a:tbl>
              <a:tblPr>
                <a:tableStyleId>{5C22544A-7EE6-4342-B048-85BDC9FD1C3A}</a:tableStyleId>
              </a:tblPr>
              <a:tblGrid>
                <a:gridCol w="2663691">
                  <a:extLst>
                    <a:ext uri="{9D8B030D-6E8A-4147-A177-3AD203B41FA5}">
                      <a16:colId xmlns:a16="http://schemas.microsoft.com/office/drawing/2014/main" val="20000"/>
                    </a:ext>
                  </a:extLst>
                </a:gridCol>
                <a:gridCol w="1184857">
                  <a:extLst>
                    <a:ext uri="{9D8B030D-6E8A-4147-A177-3AD203B41FA5}">
                      <a16:colId xmlns:a16="http://schemas.microsoft.com/office/drawing/2014/main" val="20001"/>
                    </a:ext>
                  </a:extLst>
                </a:gridCol>
                <a:gridCol w="1146219">
                  <a:extLst>
                    <a:ext uri="{9D8B030D-6E8A-4147-A177-3AD203B41FA5}">
                      <a16:colId xmlns:a16="http://schemas.microsoft.com/office/drawing/2014/main" val="20002"/>
                    </a:ext>
                  </a:extLst>
                </a:gridCol>
                <a:gridCol w="1129273">
                  <a:extLst>
                    <a:ext uri="{9D8B030D-6E8A-4147-A177-3AD203B41FA5}">
                      <a16:colId xmlns:a16="http://schemas.microsoft.com/office/drawing/2014/main" val="20003"/>
                    </a:ext>
                  </a:extLst>
                </a:gridCol>
                <a:gridCol w="1446501">
                  <a:extLst>
                    <a:ext uri="{9D8B030D-6E8A-4147-A177-3AD203B41FA5}">
                      <a16:colId xmlns:a16="http://schemas.microsoft.com/office/drawing/2014/main" val="20004"/>
                    </a:ext>
                  </a:extLst>
                </a:gridCol>
              </a:tblGrid>
              <a:tr h="630244">
                <a:tc>
                  <a:txBody>
                    <a:bodyPr/>
                    <a:lstStyle/>
                    <a:p>
                      <a:pPr algn="ctr" fontAlgn="ctr"/>
                      <a:r>
                        <a:rPr lang="es-EC" sz="1600" u="none" strike="noStrike" dirty="0">
                          <a:effectLst/>
                        </a:rPr>
                        <a:t> </a:t>
                      </a:r>
                      <a:endParaRPr lang="es-EC"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75000"/>
                      </a:schemeClr>
                    </a:solidFill>
                  </a:tcPr>
                </a:tc>
                <a:tc>
                  <a:txBody>
                    <a:bodyPr/>
                    <a:lstStyle/>
                    <a:p>
                      <a:pPr algn="ctr" fontAlgn="ctr"/>
                      <a:r>
                        <a:rPr lang="es-EC" sz="1600" u="none" strike="noStrike" dirty="0">
                          <a:effectLst/>
                        </a:rPr>
                        <a:t>Pichincha</a:t>
                      </a:r>
                      <a:endParaRPr lang="es-EC" sz="1600" b="0" i="0" u="none" strike="noStrike" dirty="0">
                        <a:solidFill>
                          <a:srgbClr val="000000"/>
                        </a:solidFill>
                        <a:effectLst/>
                        <a:latin typeface="Calibri" panose="020F0502020204030204" pitchFamily="34" charset="0"/>
                      </a:endParaRPr>
                    </a:p>
                  </a:txBody>
                  <a:tcPr marL="9525" marR="9525" marT="9525" marB="0" anchor="ctr">
                    <a:solidFill>
                      <a:schemeClr val="accent6"/>
                    </a:solidFill>
                  </a:tcPr>
                </a:tc>
                <a:tc>
                  <a:txBody>
                    <a:bodyPr/>
                    <a:lstStyle/>
                    <a:p>
                      <a:pPr algn="ctr" fontAlgn="ctr"/>
                      <a:r>
                        <a:rPr lang="es-EC" sz="1600" u="none" strike="noStrike" dirty="0">
                          <a:effectLst/>
                        </a:rPr>
                        <a:t>Cotopaxi</a:t>
                      </a:r>
                      <a:endParaRPr lang="es-EC" sz="1600" b="0" i="0" u="none" strike="noStrike" dirty="0">
                        <a:solidFill>
                          <a:srgbClr val="000000"/>
                        </a:solidFill>
                        <a:effectLst/>
                        <a:latin typeface="Calibri" panose="020F0502020204030204" pitchFamily="34" charset="0"/>
                      </a:endParaRPr>
                    </a:p>
                  </a:txBody>
                  <a:tcPr marL="9525" marR="9525" marT="9525" marB="0" anchor="ctr">
                    <a:solidFill>
                      <a:schemeClr val="accent6"/>
                    </a:solidFill>
                  </a:tcPr>
                </a:tc>
                <a:tc>
                  <a:txBody>
                    <a:bodyPr/>
                    <a:lstStyle/>
                    <a:p>
                      <a:pPr algn="ctr" fontAlgn="ctr"/>
                      <a:r>
                        <a:rPr lang="es-EC" sz="1600" u="none" strike="noStrike" dirty="0">
                          <a:effectLst/>
                        </a:rPr>
                        <a:t>Tungurahua</a:t>
                      </a:r>
                      <a:endParaRPr lang="es-EC" sz="1600" b="0" i="0" u="none" strike="noStrike" dirty="0">
                        <a:solidFill>
                          <a:srgbClr val="000000"/>
                        </a:solidFill>
                        <a:effectLst/>
                        <a:latin typeface="Calibri" panose="020F0502020204030204" pitchFamily="34" charset="0"/>
                      </a:endParaRPr>
                    </a:p>
                  </a:txBody>
                  <a:tcPr marL="9525" marR="9525" marT="9525" marB="0" anchor="ctr">
                    <a:solidFill>
                      <a:schemeClr val="accent6"/>
                    </a:solidFill>
                  </a:tcPr>
                </a:tc>
                <a:tc>
                  <a:txBody>
                    <a:bodyPr/>
                    <a:lstStyle/>
                    <a:p>
                      <a:pPr algn="ctr" fontAlgn="ctr"/>
                      <a:r>
                        <a:rPr lang="es-EC" sz="1600" u="none" strike="noStrike" dirty="0">
                          <a:effectLst/>
                        </a:rPr>
                        <a:t>Santo Domingo de los Tsáchilas</a:t>
                      </a:r>
                      <a:endParaRPr lang="es-EC" sz="1600" b="0" i="0" u="none" strike="noStrike" dirty="0">
                        <a:solidFill>
                          <a:srgbClr val="000000"/>
                        </a:solidFill>
                        <a:effectLst/>
                        <a:latin typeface="Calibri" panose="020F0502020204030204" pitchFamily="34" charset="0"/>
                      </a:endParaRPr>
                    </a:p>
                  </a:txBody>
                  <a:tcPr marL="9525" marR="9525" marT="9525" marB="0" anchor="ctr">
                    <a:solidFill>
                      <a:schemeClr val="accent6"/>
                    </a:solidFill>
                  </a:tcPr>
                </a:tc>
                <a:extLst>
                  <a:ext uri="{0D108BD9-81ED-4DB2-BD59-A6C34878D82A}">
                    <a16:rowId xmlns:a16="http://schemas.microsoft.com/office/drawing/2014/main" val="10000"/>
                  </a:ext>
                </a:extLst>
              </a:tr>
              <a:tr h="327683">
                <a:tc>
                  <a:txBody>
                    <a:bodyPr/>
                    <a:lstStyle/>
                    <a:p>
                      <a:pPr algn="ctr" fontAlgn="ctr"/>
                      <a:r>
                        <a:rPr lang="es-EC" sz="1600" u="none" strike="noStrike" dirty="0">
                          <a:effectLst/>
                        </a:rPr>
                        <a:t>Oferta de graduados 2015-2019</a:t>
                      </a:r>
                      <a:endParaRPr lang="es-EC" sz="1600" b="0" i="0" u="none" strike="noStrike" dirty="0">
                        <a:solidFill>
                          <a:srgbClr val="000000"/>
                        </a:solidFill>
                        <a:effectLst/>
                        <a:latin typeface="Calibri" panose="020F0502020204030204" pitchFamily="34" charset="0"/>
                      </a:endParaRPr>
                    </a:p>
                  </a:txBody>
                  <a:tcPr marL="9525" marR="9525" marT="9525" marB="0" anchor="ctr">
                    <a:solidFill>
                      <a:schemeClr val="accent6"/>
                    </a:solidFill>
                  </a:tcPr>
                </a:tc>
                <a:tc>
                  <a:txBody>
                    <a:bodyPr/>
                    <a:lstStyle/>
                    <a:p>
                      <a:pPr algn="ctr" fontAlgn="ctr"/>
                      <a:r>
                        <a:rPr lang="es-EC" sz="1600" u="none" strike="noStrike">
                          <a:effectLst/>
                        </a:rPr>
                        <a:t>2353</a:t>
                      </a:r>
                      <a:endParaRPr lang="es-EC"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a:effectLst/>
                        </a:rPr>
                        <a:t>-</a:t>
                      </a:r>
                      <a:endParaRPr lang="es-EC"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a:effectLst/>
                        </a:rPr>
                        <a:t>240</a:t>
                      </a:r>
                      <a:endParaRPr lang="es-EC"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a:effectLst/>
                        </a:rPr>
                        <a:t>-</a:t>
                      </a:r>
                      <a:endParaRPr lang="es-EC"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327683">
                <a:tc>
                  <a:txBody>
                    <a:bodyPr/>
                    <a:lstStyle/>
                    <a:p>
                      <a:pPr algn="ctr" fontAlgn="ctr"/>
                      <a:r>
                        <a:rPr lang="es-EC" sz="1600" u="none" strike="noStrike" dirty="0">
                          <a:effectLst/>
                        </a:rPr>
                        <a:t>Total de cupos en el año</a:t>
                      </a:r>
                      <a:endParaRPr lang="es-EC" sz="1600" b="0" i="0" u="none" strike="noStrike" dirty="0">
                        <a:solidFill>
                          <a:srgbClr val="000000"/>
                        </a:solidFill>
                        <a:effectLst/>
                        <a:latin typeface="Calibri" panose="020F0502020204030204" pitchFamily="34" charset="0"/>
                      </a:endParaRPr>
                    </a:p>
                  </a:txBody>
                  <a:tcPr marL="9525" marR="9525" marT="9525" marB="0" anchor="ctr">
                    <a:solidFill>
                      <a:schemeClr val="accent6"/>
                    </a:solidFill>
                  </a:tcPr>
                </a:tc>
                <a:tc>
                  <a:txBody>
                    <a:bodyPr/>
                    <a:lstStyle/>
                    <a:p>
                      <a:pPr algn="ctr" fontAlgn="ctr"/>
                      <a:r>
                        <a:rPr lang="es-EC" sz="1600" u="none" strike="noStrike">
                          <a:effectLst/>
                        </a:rPr>
                        <a:t>2673</a:t>
                      </a:r>
                      <a:endParaRPr lang="es-EC"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a:effectLst/>
                        </a:rPr>
                        <a:t>25</a:t>
                      </a:r>
                      <a:endParaRPr lang="es-EC"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a:effectLst/>
                        </a:rPr>
                        <a:t>545</a:t>
                      </a:r>
                      <a:endParaRPr lang="es-EC"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a:effectLst/>
                        </a:rPr>
                        <a:t>75</a:t>
                      </a:r>
                      <a:endParaRPr lang="es-EC"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327683">
                <a:tc>
                  <a:txBody>
                    <a:bodyPr/>
                    <a:lstStyle/>
                    <a:p>
                      <a:pPr algn="ctr" fontAlgn="ctr"/>
                      <a:r>
                        <a:rPr lang="es-EC" sz="1600" u="none" strike="noStrike" dirty="0">
                          <a:effectLst/>
                        </a:rPr>
                        <a:t>Total de matriculados al año</a:t>
                      </a:r>
                      <a:endParaRPr lang="es-EC" sz="1600" b="0" i="0" u="none" strike="noStrike" dirty="0">
                        <a:solidFill>
                          <a:srgbClr val="000000"/>
                        </a:solidFill>
                        <a:effectLst/>
                        <a:latin typeface="Calibri" panose="020F0502020204030204" pitchFamily="34" charset="0"/>
                      </a:endParaRPr>
                    </a:p>
                  </a:txBody>
                  <a:tcPr marL="9525" marR="9525" marT="9525" marB="0" anchor="ctr">
                    <a:solidFill>
                      <a:schemeClr val="accent6"/>
                    </a:solidFill>
                  </a:tcPr>
                </a:tc>
                <a:tc>
                  <a:txBody>
                    <a:bodyPr/>
                    <a:lstStyle/>
                    <a:p>
                      <a:pPr algn="ctr" fontAlgn="ctr"/>
                      <a:r>
                        <a:rPr lang="es-EC" sz="1600" u="none" strike="noStrike">
                          <a:effectLst/>
                        </a:rPr>
                        <a:t>2388</a:t>
                      </a:r>
                      <a:endParaRPr lang="es-EC"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a:effectLst/>
                        </a:rPr>
                        <a:t>15</a:t>
                      </a:r>
                      <a:endParaRPr lang="es-EC"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a:effectLst/>
                        </a:rPr>
                        <a:t>308</a:t>
                      </a:r>
                      <a:endParaRPr lang="es-EC"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dirty="0">
                          <a:effectLst/>
                        </a:rPr>
                        <a:t>60</a:t>
                      </a:r>
                      <a:endParaRPr lang="es-EC"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bl>
          </a:graphicData>
        </a:graphic>
      </p:graphicFrame>
      <p:pic>
        <p:nvPicPr>
          <p:cNvPr id="2" name="Picture 4" descr="CIBSI 2015:::">
            <a:extLst>
              <a:ext uri="{FF2B5EF4-FFF2-40B4-BE49-F238E27FC236}">
                <a16:creationId xmlns:a16="http://schemas.microsoft.com/office/drawing/2014/main" id="{E7FA55C6-54DB-4830-B653-856C3A477D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2208" y="5925789"/>
            <a:ext cx="3098938" cy="79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041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02018" y="2788555"/>
            <a:ext cx="5609109" cy="1280890"/>
          </a:xfrm>
        </p:spPr>
        <p:txBody>
          <a:bodyPr>
            <a:noAutofit/>
          </a:bodyPr>
          <a:lstStyle/>
          <a:p>
            <a:pPr algn="ctr"/>
            <a:r>
              <a:rPr lang="es-EC" sz="4800" dirty="0">
                <a:ln w="22225">
                  <a:solidFill>
                    <a:schemeClr val="accent2"/>
                  </a:solidFill>
                  <a:prstDash val="solid"/>
                </a:ln>
                <a:solidFill>
                  <a:schemeClr val="accent2">
                    <a:lumMod val="40000"/>
                    <a:lumOff val="60000"/>
                  </a:schemeClr>
                </a:solidFill>
                <a:effectLst/>
              </a:rPr>
              <a:t>EMPRESAS</a:t>
            </a:r>
            <a:br>
              <a:rPr lang="es-EC" sz="4800" b="1" dirty="0"/>
            </a:br>
            <a:endParaRPr lang="es-EC" sz="4800" dirty="0"/>
          </a:p>
        </p:txBody>
      </p:sp>
      <p:pic>
        <p:nvPicPr>
          <p:cNvPr id="13314" name="Picture 2" descr="CSC en grandes empresas: vea resultados para los negócios - Ellevo -  Plataforma de Excelencia">
            <a:extLst>
              <a:ext uri="{FF2B5EF4-FFF2-40B4-BE49-F238E27FC236}">
                <a16:creationId xmlns:a16="http://schemas.microsoft.com/office/drawing/2014/main" id="{2D8B008F-9B47-42E1-AB96-55D336BC2B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873" y="990600"/>
            <a:ext cx="6202018"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CIBSI 2015:::">
            <a:extLst>
              <a:ext uri="{FF2B5EF4-FFF2-40B4-BE49-F238E27FC236}">
                <a16:creationId xmlns:a16="http://schemas.microsoft.com/office/drawing/2014/main" id="{18ACCB0A-9703-4F40-878F-7111E0483A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2208" y="5925789"/>
            <a:ext cx="3098938" cy="79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163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2919" y="1044194"/>
            <a:ext cx="8911687" cy="1280890"/>
          </a:xfrm>
        </p:spPr>
        <p:txBody>
          <a:bodyPr>
            <a:normAutofit/>
            <a:scene3d>
              <a:camera prst="orthographicFront"/>
              <a:lightRig rig="soft" dir="t">
                <a:rot lat="0" lon="0" rev="15600000"/>
              </a:lightRig>
            </a:scene3d>
            <a:sp3d extrusionH="57150" prstMaterial="softEdge">
              <a:bevelT w="25400" h="38100"/>
            </a:sp3d>
          </a:bodyPr>
          <a:lstStyle/>
          <a:p>
            <a:r>
              <a:rPr lang="es-EC" dirty="0">
                <a:ln/>
                <a:solidFill>
                  <a:schemeClr val="accent4"/>
                </a:solidFill>
                <a:effectLst/>
              </a:rPr>
              <a:t>Cálculo del tamaño de la muestra de estudio</a:t>
            </a:r>
          </a:p>
        </p:txBody>
      </p:sp>
      <p:sp>
        <p:nvSpPr>
          <p:cNvPr id="3" name="Marcador de contenido 2"/>
          <p:cNvSpPr>
            <a:spLocks noGrp="1"/>
          </p:cNvSpPr>
          <p:nvPr>
            <p:ph idx="1"/>
          </p:nvPr>
        </p:nvSpPr>
        <p:spPr>
          <a:xfrm>
            <a:off x="714684" y="2504581"/>
            <a:ext cx="8915400" cy="661115"/>
          </a:xfrm>
        </p:spPr>
        <p:txBody>
          <a:bodyPr/>
          <a:lstStyle/>
          <a:p>
            <a:r>
              <a:rPr lang="es-EC" dirty="0"/>
              <a:t>Cálculo de muestras finitas</a:t>
            </a:r>
          </a:p>
        </p:txBody>
      </p:sp>
      <mc:AlternateContent xmlns:mc="http://schemas.openxmlformats.org/markup-compatibility/2006" xmlns:a14="http://schemas.microsoft.com/office/drawing/2010/main">
        <mc:Choice Requires="a14">
          <p:sp>
            <p:nvSpPr>
              <p:cNvPr id="4" name="Rectángulo 3"/>
              <p:cNvSpPr/>
              <p:nvPr/>
            </p:nvSpPr>
            <p:spPr>
              <a:xfrm>
                <a:off x="1742919" y="2339164"/>
                <a:ext cx="2632324" cy="738023"/>
              </a:xfrm>
              <a:prstGeom prst="rect">
                <a:avLst/>
              </a:prstGeom>
            </p:spPr>
            <p:txBody>
              <a:bodyPr wrap="none">
                <a:spAutoFit/>
              </a:bodyPr>
              <a:lstStyle/>
              <a:p>
                <a:r>
                  <a:rPr lang="es-EC" dirty="0"/>
                  <a:t>n= </a:t>
                </a:r>
                <a14:m>
                  <m:oMath xmlns:m="http://schemas.openxmlformats.org/officeDocument/2006/math">
                    <m:f>
                      <m:fPr>
                        <m:ctrlPr>
                          <a:rPr lang="es-EC" sz="2400" i="1" smtClean="0">
                            <a:latin typeface="Cambria Math" panose="02040503050406030204" pitchFamily="18" charset="0"/>
                          </a:rPr>
                        </m:ctrlPr>
                      </m:fPr>
                      <m:num>
                        <m:r>
                          <a:rPr lang="es-EC" sz="2400" i="1">
                            <a:latin typeface="Cambria Math" panose="02040503050406030204" pitchFamily="18" charset="0"/>
                          </a:rPr>
                          <m:t>𝑁</m:t>
                        </m:r>
                        <m:r>
                          <a:rPr lang="es-EC" sz="2400" i="0">
                            <a:latin typeface="Cambria Math" panose="02040503050406030204" pitchFamily="18" charset="0"/>
                          </a:rPr>
                          <m:t>∗</m:t>
                        </m:r>
                        <m:sSup>
                          <m:sSupPr>
                            <m:ctrlPr>
                              <a:rPr lang="es-EC" sz="2400" i="1">
                                <a:latin typeface="Cambria Math" panose="02040503050406030204" pitchFamily="18" charset="0"/>
                              </a:rPr>
                            </m:ctrlPr>
                          </m:sSupPr>
                          <m:e>
                            <m:r>
                              <a:rPr lang="es-EC" sz="2400" i="1">
                                <a:latin typeface="Cambria Math" panose="02040503050406030204" pitchFamily="18" charset="0"/>
                              </a:rPr>
                              <m:t>𝑍</m:t>
                            </m:r>
                          </m:e>
                          <m:sup>
                            <m:r>
                              <a:rPr lang="es-EC" sz="2400" i="0">
                                <a:latin typeface="Cambria Math" panose="02040503050406030204" pitchFamily="18" charset="0"/>
                              </a:rPr>
                              <m:t>2</m:t>
                            </m:r>
                          </m:sup>
                        </m:sSup>
                        <m:r>
                          <a:rPr lang="es-EC" sz="2400" i="0">
                            <a:latin typeface="Cambria Math" panose="02040503050406030204" pitchFamily="18" charset="0"/>
                          </a:rPr>
                          <m:t>∗</m:t>
                        </m:r>
                        <m:r>
                          <a:rPr lang="es-EC" sz="2400" i="1">
                            <a:latin typeface="Cambria Math" panose="02040503050406030204" pitchFamily="18" charset="0"/>
                          </a:rPr>
                          <m:t>𝑝</m:t>
                        </m:r>
                        <m:r>
                          <a:rPr lang="es-EC" sz="2400" i="0">
                            <a:latin typeface="Cambria Math" panose="02040503050406030204" pitchFamily="18" charset="0"/>
                          </a:rPr>
                          <m:t>∗</m:t>
                        </m:r>
                        <m:r>
                          <a:rPr lang="es-EC" sz="2400" i="1">
                            <a:latin typeface="Cambria Math" panose="02040503050406030204" pitchFamily="18" charset="0"/>
                          </a:rPr>
                          <m:t>𝑞</m:t>
                        </m:r>
                      </m:num>
                      <m:den>
                        <m:d>
                          <m:dPr>
                            <m:ctrlPr>
                              <a:rPr lang="es-EC" sz="2400" i="1">
                                <a:latin typeface="Cambria Math" panose="02040503050406030204" pitchFamily="18" charset="0"/>
                              </a:rPr>
                            </m:ctrlPr>
                          </m:dPr>
                          <m:e>
                            <m:sSup>
                              <m:sSupPr>
                                <m:ctrlPr>
                                  <a:rPr lang="es-EC" sz="2400" i="1">
                                    <a:latin typeface="Cambria Math" panose="02040503050406030204" pitchFamily="18" charset="0"/>
                                  </a:rPr>
                                </m:ctrlPr>
                              </m:sSupPr>
                              <m:e>
                                <m:r>
                                  <a:rPr lang="es-EC" sz="2400" i="1">
                                    <a:latin typeface="Cambria Math" panose="02040503050406030204" pitchFamily="18" charset="0"/>
                                  </a:rPr>
                                  <m:t>𝑒</m:t>
                                </m:r>
                              </m:e>
                              <m:sup>
                                <m:r>
                                  <a:rPr lang="es-EC" sz="2400" i="0">
                                    <a:latin typeface="Cambria Math" panose="02040503050406030204" pitchFamily="18" charset="0"/>
                                  </a:rPr>
                                  <m:t>2</m:t>
                                </m:r>
                              </m:sup>
                            </m:sSup>
                            <m:r>
                              <a:rPr lang="es-EC" sz="2400" i="0">
                                <a:latin typeface="Cambria Math" panose="02040503050406030204" pitchFamily="18" charset="0"/>
                              </a:rPr>
                              <m:t>∗</m:t>
                            </m:r>
                            <m:d>
                              <m:dPr>
                                <m:ctrlPr>
                                  <a:rPr lang="es-EC" sz="2400" i="1">
                                    <a:latin typeface="Cambria Math" panose="02040503050406030204" pitchFamily="18" charset="0"/>
                                  </a:rPr>
                                </m:ctrlPr>
                              </m:dPr>
                              <m:e>
                                <m:r>
                                  <a:rPr lang="es-EC" sz="2400" i="1">
                                    <a:latin typeface="Cambria Math" panose="02040503050406030204" pitchFamily="18" charset="0"/>
                                  </a:rPr>
                                  <m:t>𝑁</m:t>
                                </m:r>
                                <m:r>
                                  <a:rPr lang="es-EC" sz="2400" i="0">
                                    <a:latin typeface="Cambria Math" panose="02040503050406030204" pitchFamily="18" charset="0"/>
                                  </a:rPr>
                                  <m:t>−1</m:t>
                                </m:r>
                              </m:e>
                            </m:d>
                          </m:e>
                        </m:d>
                        <m:r>
                          <a:rPr lang="es-EC" sz="2400" i="0">
                            <a:latin typeface="Cambria Math" panose="02040503050406030204" pitchFamily="18" charset="0"/>
                          </a:rPr>
                          <m:t>+</m:t>
                        </m:r>
                        <m:sSup>
                          <m:sSupPr>
                            <m:ctrlPr>
                              <a:rPr lang="es-EC" sz="2400" i="1">
                                <a:latin typeface="Cambria Math" panose="02040503050406030204" pitchFamily="18" charset="0"/>
                              </a:rPr>
                            </m:ctrlPr>
                          </m:sSupPr>
                          <m:e>
                            <m:r>
                              <a:rPr lang="es-EC" sz="2400" i="1">
                                <a:latin typeface="Cambria Math" panose="02040503050406030204" pitchFamily="18" charset="0"/>
                              </a:rPr>
                              <m:t>𝑍</m:t>
                            </m:r>
                          </m:e>
                          <m:sup>
                            <m:r>
                              <a:rPr lang="es-EC" sz="2400" i="0">
                                <a:latin typeface="Cambria Math" panose="02040503050406030204" pitchFamily="18" charset="0"/>
                              </a:rPr>
                              <m:t>2</m:t>
                            </m:r>
                          </m:sup>
                        </m:sSup>
                        <m:r>
                          <a:rPr lang="es-EC" sz="2400" i="0">
                            <a:latin typeface="Cambria Math" panose="02040503050406030204" pitchFamily="18" charset="0"/>
                          </a:rPr>
                          <m:t>∗</m:t>
                        </m:r>
                        <m:r>
                          <a:rPr lang="es-EC" sz="2400" i="1">
                            <a:latin typeface="Cambria Math" panose="02040503050406030204" pitchFamily="18" charset="0"/>
                          </a:rPr>
                          <m:t>𝑝</m:t>
                        </m:r>
                        <m:r>
                          <a:rPr lang="es-EC" sz="2400" i="0">
                            <a:latin typeface="Cambria Math" panose="02040503050406030204" pitchFamily="18" charset="0"/>
                          </a:rPr>
                          <m:t>∗</m:t>
                        </m:r>
                        <m:r>
                          <a:rPr lang="es-EC" sz="2400" i="1">
                            <a:latin typeface="Cambria Math" panose="02040503050406030204" pitchFamily="18" charset="0"/>
                          </a:rPr>
                          <m:t>𝑞</m:t>
                        </m:r>
                      </m:den>
                    </m:f>
                  </m:oMath>
                </a14:m>
                <a:endParaRPr lang="es-EC" sz="2400" dirty="0"/>
              </a:p>
            </p:txBody>
          </p:sp>
        </mc:Choice>
        <mc:Fallback xmlns="">
          <p:sp>
            <p:nvSpPr>
              <p:cNvPr id="4" name="Rectángulo 3"/>
              <p:cNvSpPr>
                <a:spLocks noRot="1" noChangeAspect="1" noMove="1" noResize="1" noEditPoints="1" noAdjustHandles="1" noChangeArrowheads="1" noChangeShapeType="1" noTextEdit="1"/>
              </p:cNvSpPr>
              <p:nvPr/>
            </p:nvSpPr>
            <p:spPr>
              <a:xfrm>
                <a:off x="1742919" y="2339164"/>
                <a:ext cx="2632324" cy="738023"/>
              </a:xfrm>
              <a:prstGeom prst="rect">
                <a:avLst/>
              </a:prstGeom>
              <a:blipFill>
                <a:blip r:embed="rId2"/>
                <a:stretch>
                  <a:fillRect l="-2083"/>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2093111" y="4405264"/>
                <a:ext cx="1931939" cy="369332"/>
              </a:xfrm>
              <a:prstGeom prst="rect">
                <a:avLst/>
              </a:prstGeom>
            </p:spPr>
            <p:txBody>
              <a:bodyPr wrap="none">
                <a:spAutoFit/>
              </a:bodyPr>
              <a:lstStyle/>
              <a:p>
                <a:r>
                  <a:rPr lang="es-EC" dirty="0"/>
                  <a:t>n</a:t>
                </a:r>
                <a14:m>
                  <m:oMath xmlns:m="http://schemas.openxmlformats.org/officeDocument/2006/math">
                    <m:r>
                      <a:rPr lang="es-EC" i="0">
                        <a:latin typeface="Cambria Math" panose="02040503050406030204" pitchFamily="18" charset="0"/>
                      </a:rPr>
                      <m:t>=</m:t>
                    </m:r>
                    <m:r>
                      <a:rPr lang="es-EC" b="0" i="0" smtClean="0">
                        <a:latin typeface="Cambria Math" panose="02040503050406030204" pitchFamily="18" charset="0"/>
                      </a:rPr>
                      <m:t>151 </m:t>
                    </m:r>
                    <m:r>
                      <m:rPr>
                        <m:sty m:val="p"/>
                      </m:rPr>
                      <a:rPr lang="es-EC" b="0" i="0" smtClean="0">
                        <a:latin typeface="Cambria Math" panose="02040503050406030204" pitchFamily="18" charset="0"/>
                      </a:rPr>
                      <m:t>empresas</m:t>
                    </m:r>
                  </m:oMath>
                </a14:m>
                <a:endParaRPr lang="es-EC" dirty="0"/>
              </a:p>
            </p:txBody>
          </p:sp>
        </mc:Choice>
        <mc:Fallback xmlns="">
          <p:sp>
            <p:nvSpPr>
              <p:cNvPr id="11" name="Rectángulo 10"/>
              <p:cNvSpPr>
                <a:spLocks noRot="1" noChangeAspect="1" noMove="1" noResize="1" noEditPoints="1" noAdjustHandles="1" noChangeArrowheads="1" noChangeShapeType="1" noTextEdit="1"/>
              </p:cNvSpPr>
              <p:nvPr/>
            </p:nvSpPr>
            <p:spPr>
              <a:xfrm>
                <a:off x="2093111" y="4405264"/>
                <a:ext cx="1931939" cy="369332"/>
              </a:xfrm>
              <a:prstGeom prst="rect">
                <a:avLst/>
              </a:prstGeom>
              <a:blipFill>
                <a:blip r:embed="rId3"/>
                <a:stretch>
                  <a:fillRect l="-2524" t="-10000" b="-26667"/>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892486" y="3345193"/>
                <a:ext cx="5065810" cy="8699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a:latin typeface="Cambria Math" panose="02040503050406030204" pitchFamily="18" charset="0"/>
                        </a:rPr>
                        <m:t>n</m:t>
                      </m:r>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6360∗</m:t>
                          </m:r>
                          <m:sSup>
                            <m:sSupPr>
                              <m:ctrlPr>
                                <a:rPr lang="es-EC" i="1">
                                  <a:latin typeface="Cambria Math" panose="02040503050406030204" pitchFamily="18" charset="0"/>
                                </a:rPr>
                              </m:ctrlPr>
                            </m:sSupPr>
                            <m:e>
                              <m:r>
                                <a:rPr lang="es-EC" i="0">
                                  <a:latin typeface="Cambria Math" panose="02040503050406030204" pitchFamily="18" charset="0"/>
                                </a:rPr>
                                <m:t>1,96</m:t>
                              </m:r>
                            </m:e>
                            <m:sup>
                              <m:r>
                                <a:rPr lang="es-EC" i="0">
                                  <a:latin typeface="Cambria Math" panose="02040503050406030204" pitchFamily="18" charset="0"/>
                                </a:rPr>
                                <m:t>2</m:t>
                              </m:r>
                            </m:sup>
                          </m:sSup>
                          <m:r>
                            <a:rPr lang="es-EC" i="0">
                              <a:latin typeface="Cambria Math" panose="02040503050406030204" pitchFamily="18" charset="0"/>
                            </a:rPr>
                            <m:t>∗0,50∗0,50</m:t>
                          </m:r>
                        </m:num>
                        <m:den>
                          <m:d>
                            <m:dPr>
                              <m:ctrlPr>
                                <a:rPr lang="es-EC" i="1">
                                  <a:latin typeface="Cambria Math" panose="02040503050406030204" pitchFamily="18" charset="0"/>
                                </a:rPr>
                              </m:ctrlPr>
                            </m:dPr>
                            <m:e>
                              <m:sSup>
                                <m:sSupPr>
                                  <m:ctrlPr>
                                    <a:rPr lang="es-EC" i="1">
                                      <a:latin typeface="Cambria Math" panose="02040503050406030204" pitchFamily="18" charset="0"/>
                                    </a:rPr>
                                  </m:ctrlPr>
                                </m:sSupPr>
                                <m:e>
                                  <m:r>
                                    <a:rPr lang="es-EC" i="0">
                                      <a:latin typeface="Cambria Math" panose="02040503050406030204" pitchFamily="18" charset="0"/>
                                    </a:rPr>
                                    <m:t>0,0</m:t>
                                  </m:r>
                                  <m:r>
                                    <a:rPr lang="es-EC" b="0" i="1" smtClean="0">
                                      <a:latin typeface="Cambria Math" panose="02040503050406030204" pitchFamily="18" charset="0"/>
                                    </a:rPr>
                                    <m:t>788</m:t>
                                  </m:r>
                                </m:e>
                                <m:sup>
                                  <m:r>
                                    <a:rPr lang="es-EC" i="0">
                                      <a:latin typeface="Cambria Math" panose="02040503050406030204" pitchFamily="18" charset="0"/>
                                    </a:rPr>
                                    <m:t>2</m:t>
                                  </m:r>
                                </m:sup>
                              </m:sSup>
                              <m:r>
                                <a:rPr lang="es-EC" i="0">
                                  <a:latin typeface="Cambria Math" panose="02040503050406030204" pitchFamily="18" charset="0"/>
                                </a:rPr>
                                <m:t>∗</m:t>
                              </m:r>
                              <m:d>
                                <m:dPr>
                                  <m:ctrlPr>
                                    <a:rPr lang="es-EC" i="1">
                                      <a:latin typeface="Cambria Math" panose="02040503050406030204" pitchFamily="18" charset="0"/>
                                    </a:rPr>
                                  </m:ctrlPr>
                                </m:dPr>
                                <m:e>
                                  <m:r>
                                    <a:rPr lang="es-EC" i="0">
                                      <a:latin typeface="Cambria Math" panose="02040503050406030204" pitchFamily="18" charset="0"/>
                                    </a:rPr>
                                    <m:t>6360−1</m:t>
                                  </m:r>
                                </m:e>
                              </m:d>
                            </m:e>
                          </m:d>
                          <m:r>
                            <a:rPr lang="es-EC" i="0">
                              <a:latin typeface="Cambria Math" panose="02040503050406030204" pitchFamily="18" charset="0"/>
                            </a:rPr>
                            <m:t>+</m:t>
                          </m:r>
                          <m:d>
                            <m:dPr>
                              <m:ctrlPr>
                                <a:rPr lang="es-EC" i="1">
                                  <a:latin typeface="Cambria Math" panose="02040503050406030204" pitchFamily="18" charset="0"/>
                                </a:rPr>
                              </m:ctrlPr>
                            </m:dPr>
                            <m:e>
                              <m:sSup>
                                <m:sSupPr>
                                  <m:ctrlPr>
                                    <a:rPr lang="es-EC" i="1">
                                      <a:latin typeface="Cambria Math" panose="02040503050406030204" pitchFamily="18" charset="0"/>
                                    </a:rPr>
                                  </m:ctrlPr>
                                </m:sSupPr>
                                <m:e>
                                  <m:r>
                                    <a:rPr lang="es-EC" i="0">
                                      <a:latin typeface="Cambria Math" panose="02040503050406030204" pitchFamily="18" charset="0"/>
                                    </a:rPr>
                                    <m:t>1,96</m:t>
                                  </m:r>
                                </m:e>
                                <m:sup>
                                  <m:r>
                                    <a:rPr lang="es-EC" i="0">
                                      <a:latin typeface="Cambria Math" panose="02040503050406030204" pitchFamily="18" charset="0"/>
                                    </a:rPr>
                                    <m:t>2</m:t>
                                  </m:r>
                                </m:sup>
                              </m:sSup>
                              <m:r>
                                <a:rPr lang="es-EC" i="0">
                                  <a:latin typeface="Cambria Math" panose="02040503050406030204" pitchFamily="18" charset="0"/>
                                </a:rPr>
                                <m:t>∗0,5∗0,5</m:t>
                              </m:r>
                            </m:e>
                          </m:d>
                        </m:den>
                      </m:f>
                    </m:oMath>
                  </m:oMathPara>
                </a14:m>
                <a:endParaRPr lang="es-EC" dirty="0"/>
              </a:p>
            </p:txBody>
          </p:sp>
        </mc:Choice>
        <mc:Fallback xmlns="">
          <p:sp>
            <p:nvSpPr>
              <p:cNvPr id="6" name="Rectángulo 5"/>
              <p:cNvSpPr>
                <a:spLocks noRot="1" noChangeAspect="1" noMove="1" noResize="1" noEditPoints="1" noAdjustHandles="1" noChangeArrowheads="1" noChangeShapeType="1" noTextEdit="1"/>
              </p:cNvSpPr>
              <p:nvPr/>
            </p:nvSpPr>
            <p:spPr>
              <a:xfrm>
                <a:off x="892486" y="3345193"/>
                <a:ext cx="5065810" cy="869918"/>
              </a:xfrm>
              <a:prstGeom prst="rect">
                <a:avLst/>
              </a:prstGeom>
              <a:blipFill>
                <a:blip r:embed="rId4"/>
                <a:stretch>
                  <a:fillRect/>
                </a:stretch>
              </a:blipFill>
            </p:spPr>
            <p:txBody>
              <a:bodyPr/>
              <a:lstStyle/>
              <a:p>
                <a:r>
                  <a:rPr lang="es-CO">
                    <a:noFill/>
                  </a:rPr>
                  <a:t> </a:t>
                </a:r>
              </a:p>
            </p:txBody>
          </p:sp>
        </mc:Fallback>
      </mc:AlternateContent>
      <p:graphicFrame>
        <p:nvGraphicFramePr>
          <p:cNvPr id="7" name="Tabla 6">
            <a:extLst>
              <a:ext uri="{FF2B5EF4-FFF2-40B4-BE49-F238E27FC236}">
                <a16:creationId xmlns:a16="http://schemas.microsoft.com/office/drawing/2014/main" id="{C241ACB8-8194-494F-8C6B-32AA9585C886}"/>
              </a:ext>
            </a:extLst>
          </p:cNvPr>
          <p:cNvGraphicFramePr>
            <a:graphicFrameLocks noGrp="1"/>
          </p:cNvGraphicFramePr>
          <p:nvPr>
            <p:extLst>
              <p:ext uri="{D42A27DB-BD31-4B8C-83A1-F6EECF244321}">
                <p14:modId xmlns:p14="http://schemas.microsoft.com/office/powerpoint/2010/main" val="2627813580"/>
              </p:ext>
            </p:extLst>
          </p:nvPr>
        </p:nvGraphicFramePr>
        <p:xfrm>
          <a:off x="6722801" y="2128291"/>
          <a:ext cx="4793975" cy="1873758"/>
        </p:xfrm>
        <a:graphic>
          <a:graphicData uri="http://schemas.openxmlformats.org/drawingml/2006/table">
            <a:tbl>
              <a:tblPr firstRow="1" firstCol="1" bandRow="1">
                <a:tableStyleId>{F5AB1C69-6EDB-4FF4-983F-18BD219EF322}</a:tableStyleId>
              </a:tblPr>
              <a:tblGrid>
                <a:gridCol w="958795">
                  <a:extLst>
                    <a:ext uri="{9D8B030D-6E8A-4147-A177-3AD203B41FA5}">
                      <a16:colId xmlns:a16="http://schemas.microsoft.com/office/drawing/2014/main" val="1009261926"/>
                    </a:ext>
                  </a:extLst>
                </a:gridCol>
                <a:gridCol w="958795">
                  <a:extLst>
                    <a:ext uri="{9D8B030D-6E8A-4147-A177-3AD203B41FA5}">
                      <a16:colId xmlns:a16="http://schemas.microsoft.com/office/drawing/2014/main" val="2233373717"/>
                    </a:ext>
                  </a:extLst>
                </a:gridCol>
                <a:gridCol w="958795">
                  <a:extLst>
                    <a:ext uri="{9D8B030D-6E8A-4147-A177-3AD203B41FA5}">
                      <a16:colId xmlns:a16="http://schemas.microsoft.com/office/drawing/2014/main" val="3792776304"/>
                    </a:ext>
                  </a:extLst>
                </a:gridCol>
                <a:gridCol w="958795">
                  <a:extLst>
                    <a:ext uri="{9D8B030D-6E8A-4147-A177-3AD203B41FA5}">
                      <a16:colId xmlns:a16="http://schemas.microsoft.com/office/drawing/2014/main" val="1939455398"/>
                    </a:ext>
                  </a:extLst>
                </a:gridCol>
                <a:gridCol w="958795">
                  <a:extLst>
                    <a:ext uri="{9D8B030D-6E8A-4147-A177-3AD203B41FA5}">
                      <a16:colId xmlns:a16="http://schemas.microsoft.com/office/drawing/2014/main" val="3579839751"/>
                    </a:ext>
                  </a:extLst>
                </a:gridCol>
              </a:tblGrid>
              <a:tr h="190500">
                <a:tc>
                  <a:txBody>
                    <a:bodyPr/>
                    <a:lstStyle/>
                    <a:p>
                      <a:pPr algn="ctr">
                        <a:lnSpc>
                          <a:spcPct val="107000"/>
                        </a:lnSpc>
                        <a:spcAft>
                          <a:spcPts val="0"/>
                        </a:spcAft>
                      </a:pPr>
                      <a:r>
                        <a:rPr lang="es-EC" sz="1100">
                          <a:effectLst/>
                        </a:rPr>
                        <a:t>Provincia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Pichincha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Santo Domingo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Tungurahua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Cotopaxi</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22950100"/>
                  </a:ext>
                </a:extLst>
              </a:tr>
              <a:tr h="381000">
                <a:tc>
                  <a:txBody>
                    <a:bodyPr/>
                    <a:lstStyle/>
                    <a:p>
                      <a:pPr algn="ctr">
                        <a:lnSpc>
                          <a:spcPct val="107000"/>
                        </a:lnSpc>
                        <a:spcAft>
                          <a:spcPts val="0"/>
                        </a:spcAft>
                      </a:pPr>
                      <a:r>
                        <a:rPr lang="es-EC" sz="1100">
                          <a:effectLst/>
                        </a:rPr>
                        <a:t>Tamaño de empresa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4">
                  <a:txBody>
                    <a:bodyPr/>
                    <a:lstStyle/>
                    <a:p>
                      <a:pPr algn="ctr">
                        <a:lnSpc>
                          <a:spcPct val="107000"/>
                        </a:lnSpc>
                        <a:spcAft>
                          <a:spcPts val="0"/>
                        </a:spcAft>
                      </a:pPr>
                      <a:r>
                        <a:rPr lang="es-EC" sz="1100" dirty="0">
                          <a:effectLst/>
                        </a:rPr>
                        <a:t>2018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795358152"/>
                  </a:ext>
                </a:extLst>
              </a:tr>
              <a:tr h="381000">
                <a:tc>
                  <a:txBody>
                    <a:bodyPr/>
                    <a:lstStyle/>
                    <a:p>
                      <a:pPr algn="ctr">
                        <a:lnSpc>
                          <a:spcPct val="107000"/>
                        </a:lnSpc>
                        <a:spcAft>
                          <a:spcPts val="0"/>
                        </a:spcAft>
                      </a:pPr>
                      <a:r>
                        <a:rPr lang="es-EC" sz="1100">
                          <a:effectLst/>
                        </a:rPr>
                        <a:t>Mediana empresa 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dirty="0">
                          <a:effectLst/>
                        </a:rPr>
                        <a:t>2025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246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dirty="0">
                          <a:effectLst/>
                        </a:rPr>
                        <a:t>403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252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8285462"/>
                  </a:ext>
                </a:extLst>
              </a:tr>
              <a:tr h="381000">
                <a:tc>
                  <a:txBody>
                    <a:bodyPr/>
                    <a:lstStyle/>
                    <a:p>
                      <a:pPr algn="ctr">
                        <a:lnSpc>
                          <a:spcPct val="107000"/>
                        </a:lnSpc>
                        <a:spcAft>
                          <a:spcPts val="0"/>
                        </a:spcAft>
                      </a:pPr>
                      <a:r>
                        <a:rPr lang="es-EC" sz="1100">
                          <a:effectLst/>
                        </a:rPr>
                        <a:t>Mediana empresa B</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1365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dirty="0">
                          <a:effectLst/>
                        </a:rPr>
                        <a:t>166</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272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170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28704237"/>
                  </a:ext>
                </a:extLst>
              </a:tr>
              <a:tr h="190500">
                <a:tc>
                  <a:txBody>
                    <a:bodyPr/>
                    <a:lstStyle/>
                    <a:p>
                      <a:pPr algn="ctr">
                        <a:lnSpc>
                          <a:spcPct val="107000"/>
                        </a:lnSpc>
                        <a:spcAft>
                          <a:spcPts val="0"/>
                        </a:spcAft>
                      </a:pPr>
                      <a:r>
                        <a:rPr lang="es-EC" sz="1100">
                          <a:effectLst/>
                        </a:rPr>
                        <a:t>Grande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1012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123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201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126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49506482"/>
                  </a:ext>
                </a:extLst>
              </a:tr>
              <a:tr h="190500">
                <a:tc>
                  <a:txBody>
                    <a:bodyPr/>
                    <a:lstStyle/>
                    <a:p>
                      <a:pPr algn="ctr">
                        <a:lnSpc>
                          <a:spcPct val="107000"/>
                        </a:lnSpc>
                        <a:spcAft>
                          <a:spcPts val="0"/>
                        </a:spcAft>
                      </a:pPr>
                      <a:r>
                        <a:rPr lang="es-EC" sz="11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dirty="0">
                          <a:effectLst/>
                        </a:rPr>
                        <a:t>4402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534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877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dirty="0">
                          <a:effectLst/>
                        </a:rPr>
                        <a:t>547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671806582"/>
                  </a:ext>
                </a:extLst>
              </a:tr>
            </a:tbl>
          </a:graphicData>
        </a:graphic>
      </p:graphicFrame>
      <p:pic>
        <p:nvPicPr>
          <p:cNvPr id="10" name="Imagen 9">
            <a:extLst>
              <a:ext uri="{FF2B5EF4-FFF2-40B4-BE49-F238E27FC236}">
                <a16:creationId xmlns:a16="http://schemas.microsoft.com/office/drawing/2014/main" id="{550BE4CD-1C5A-45D9-94FF-4E94615A510A}"/>
              </a:ext>
            </a:extLst>
          </p:cNvPr>
          <p:cNvPicPr>
            <a:picLocks noChangeAspect="1"/>
          </p:cNvPicPr>
          <p:nvPr/>
        </p:nvPicPr>
        <p:blipFill>
          <a:blip r:embed="rId5"/>
          <a:stretch>
            <a:fillRect/>
          </a:stretch>
        </p:blipFill>
        <p:spPr>
          <a:xfrm>
            <a:off x="4160078" y="4589930"/>
            <a:ext cx="10263979" cy="1411929"/>
          </a:xfrm>
          <a:prstGeom prst="rect">
            <a:avLst/>
          </a:prstGeom>
        </p:spPr>
      </p:pic>
      <p:pic>
        <p:nvPicPr>
          <p:cNvPr id="8" name="Picture 4" descr="CIBSI 2015:::">
            <a:extLst>
              <a:ext uri="{FF2B5EF4-FFF2-40B4-BE49-F238E27FC236}">
                <a16:creationId xmlns:a16="http://schemas.microsoft.com/office/drawing/2014/main" id="{97C92A30-F060-4F73-A5FF-0FF4C6A85D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92208" y="5925789"/>
            <a:ext cx="3098938" cy="79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80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8049" y="950161"/>
            <a:ext cx="10515600" cy="1325563"/>
          </a:xfrm>
        </p:spPr>
        <p:txBody>
          <a:bodyPr>
            <a:scene3d>
              <a:camera prst="orthographicFront"/>
              <a:lightRig rig="soft" dir="t">
                <a:rot lat="0" lon="0" rev="15600000"/>
              </a:lightRig>
            </a:scene3d>
            <a:sp3d extrusionH="57150" prstMaterial="softEdge">
              <a:bevelT w="25400" h="38100"/>
            </a:sp3d>
          </a:bodyPr>
          <a:lstStyle/>
          <a:p>
            <a:r>
              <a:rPr lang="es-EC" dirty="0">
                <a:ln/>
                <a:solidFill>
                  <a:schemeClr val="accent4"/>
                </a:solidFill>
                <a:effectLst/>
              </a:rPr>
              <a:t>Porcentaje de contratación de profesionales por área</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6312" y="1668319"/>
            <a:ext cx="7079376" cy="4262374"/>
          </a:xfrm>
          <a:prstGeom prst="rect">
            <a:avLst/>
          </a:prstGeom>
        </p:spPr>
      </p:pic>
      <p:pic>
        <p:nvPicPr>
          <p:cNvPr id="3" name="Picture 4" descr="CIBSI 2015:::">
            <a:extLst>
              <a:ext uri="{FF2B5EF4-FFF2-40B4-BE49-F238E27FC236}">
                <a16:creationId xmlns:a16="http://schemas.microsoft.com/office/drawing/2014/main" id="{19B9DBD3-D044-4C7E-9A45-EE145D8154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2208" y="5925789"/>
            <a:ext cx="3098938" cy="79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323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9540" y="2593939"/>
            <a:ext cx="3429000" cy="1325563"/>
          </a:xfrm>
        </p:spPr>
        <p:txBody>
          <a:bodyPr/>
          <a:lstStyle/>
          <a:p>
            <a:r>
              <a:rPr lang="es-EC" b="0" dirty="0">
                <a:ln w="0"/>
                <a:solidFill>
                  <a:schemeClr val="accent1"/>
                </a:solidFill>
                <a:effectLst>
                  <a:outerShdw blurRad="38100" dist="25400" dir="5400000" algn="ctr" rotWithShape="0">
                    <a:srgbClr val="6E747A">
                      <a:alpha val="43000"/>
                    </a:srgbClr>
                  </a:outerShdw>
                </a:effectLst>
              </a:rPr>
              <a:t>Contenido:</a:t>
            </a:r>
          </a:p>
        </p:txBody>
      </p:sp>
      <p:graphicFrame>
        <p:nvGraphicFramePr>
          <p:cNvPr id="7" name="Diagrama 6">
            <a:extLst>
              <a:ext uri="{FF2B5EF4-FFF2-40B4-BE49-F238E27FC236}">
                <a16:creationId xmlns:a16="http://schemas.microsoft.com/office/drawing/2014/main" id="{2151DD40-069C-4EF1-A98A-7E1DB749C8FB}"/>
              </a:ext>
            </a:extLst>
          </p:cNvPr>
          <p:cNvGraphicFramePr/>
          <p:nvPr>
            <p:extLst>
              <p:ext uri="{D42A27DB-BD31-4B8C-83A1-F6EECF244321}">
                <p14:modId xmlns:p14="http://schemas.microsoft.com/office/powerpoint/2010/main" val="1485437805"/>
              </p:ext>
            </p:extLst>
          </p:nvPr>
        </p:nvGraphicFramePr>
        <p:xfrm>
          <a:off x="3679686" y="777276"/>
          <a:ext cx="8311460" cy="4879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8" name="Picture 4" descr="CIBSI 2015:::">
            <a:extLst>
              <a:ext uri="{FF2B5EF4-FFF2-40B4-BE49-F238E27FC236}">
                <a16:creationId xmlns:a16="http://schemas.microsoft.com/office/drawing/2014/main" id="{BEADAE7B-1499-4AA2-9101-47600BF6E8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2208" y="5925789"/>
            <a:ext cx="3098938" cy="79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219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IBSI 2015:::">
            <a:extLst>
              <a:ext uri="{FF2B5EF4-FFF2-40B4-BE49-F238E27FC236}">
                <a16:creationId xmlns:a16="http://schemas.microsoft.com/office/drawing/2014/main" id="{16AF3CD0-9852-4B4F-B302-85E8A9891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2208" y="5925789"/>
            <a:ext cx="3098938" cy="799274"/>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rotWithShape="1">
          <a:blip r:embed="rId3">
            <a:extLst>
              <a:ext uri="{28A0092B-C50C-407E-A947-70E740481C1C}">
                <a14:useLocalDpi xmlns:a14="http://schemas.microsoft.com/office/drawing/2010/main" val="0"/>
              </a:ext>
            </a:extLst>
          </a:blip>
          <a:srcRect l="1328" t="9957" r="1555" b="2297"/>
          <a:stretch/>
        </p:blipFill>
        <p:spPr>
          <a:xfrm>
            <a:off x="351594" y="887187"/>
            <a:ext cx="11293690" cy="5837876"/>
          </a:xfrm>
          <a:prstGeom prst="rect">
            <a:avLst/>
          </a:prstGeom>
        </p:spPr>
      </p:pic>
      <p:sp>
        <p:nvSpPr>
          <p:cNvPr id="8" name="Título 1"/>
          <p:cNvSpPr>
            <a:spLocks noGrp="1"/>
          </p:cNvSpPr>
          <p:nvPr>
            <p:ph type="title"/>
          </p:nvPr>
        </p:nvSpPr>
        <p:spPr>
          <a:xfrm>
            <a:off x="116326" y="0"/>
            <a:ext cx="8879005" cy="1325563"/>
          </a:xfrm>
        </p:spPr>
        <p:txBody>
          <a:bodyPr>
            <a:normAutofit fontScale="90000"/>
            <a:scene3d>
              <a:camera prst="orthographicFront"/>
              <a:lightRig rig="soft" dir="t">
                <a:rot lat="0" lon="0" rev="15600000"/>
              </a:lightRig>
            </a:scene3d>
            <a:sp3d extrusionH="57150" prstMaterial="softEdge">
              <a:bevelT w="25400" h="38100"/>
            </a:sp3d>
          </a:bodyPr>
          <a:lstStyle/>
          <a:p>
            <a:pPr algn="l"/>
            <a:r>
              <a:rPr lang="es-EC" dirty="0">
                <a:ln/>
                <a:solidFill>
                  <a:schemeClr val="accent4"/>
                </a:solidFill>
                <a:effectLst/>
              </a:rPr>
              <a:t>Motivos por los que contrataría profesionales con título de cuarto nivel en el área </a:t>
            </a:r>
          </a:p>
        </p:txBody>
      </p:sp>
    </p:spTree>
    <p:extLst>
      <p:ext uri="{BB962C8B-B14F-4D97-AF65-F5344CB8AC3E}">
        <p14:creationId xmlns:p14="http://schemas.microsoft.com/office/powerpoint/2010/main" val="1875804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6326" y="35272"/>
            <a:ext cx="10515600" cy="952500"/>
          </a:xfrm>
        </p:spPr>
        <p:txBody>
          <a:bodyPr>
            <a:scene3d>
              <a:camera prst="orthographicFront"/>
              <a:lightRig rig="soft" dir="t">
                <a:rot lat="0" lon="0" rev="15600000"/>
              </a:lightRig>
            </a:scene3d>
            <a:sp3d extrusionH="57150" prstMaterial="softEdge">
              <a:bevelT w="25400" h="38100"/>
            </a:sp3d>
          </a:bodyPr>
          <a:lstStyle/>
          <a:p>
            <a:pPr algn="l"/>
            <a:r>
              <a:rPr lang="es-EC" dirty="0">
                <a:ln/>
                <a:solidFill>
                  <a:schemeClr val="accent4"/>
                </a:solidFill>
                <a:effectLst/>
              </a:rPr>
              <a:t>Universidades de preferencia</a:t>
            </a:r>
          </a:p>
        </p:txBody>
      </p:sp>
      <p:sp>
        <p:nvSpPr>
          <p:cNvPr id="7" name="CuadroTexto 6"/>
          <p:cNvSpPr txBox="1"/>
          <p:nvPr/>
        </p:nvSpPr>
        <p:spPr>
          <a:xfrm>
            <a:off x="1345986" y="872884"/>
            <a:ext cx="2744854" cy="369332"/>
          </a:xfrm>
          <a:prstGeom prst="rect">
            <a:avLst/>
          </a:prstGeom>
          <a:noFill/>
        </p:spPr>
        <p:txBody>
          <a:bodyPr wrap="none" rtlCol="0">
            <a:spAutoFit/>
          </a:bodyPr>
          <a:lstStyle/>
          <a:p>
            <a:r>
              <a:rPr lang="es-EC" dirty="0"/>
              <a:t>Área de Recursos Humanos</a:t>
            </a:r>
          </a:p>
        </p:txBody>
      </p:sp>
      <p:graphicFrame>
        <p:nvGraphicFramePr>
          <p:cNvPr id="8" name="Tabla 7"/>
          <p:cNvGraphicFramePr>
            <a:graphicFrameLocks noGrp="1"/>
          </p:cNvGraphicFramePr>
          <p:nvPr>
            <p:extLst>
              <p:ext uri="{D42A27DB-BD31-4B8C-83A1-F6EECF244321}">
                <p14:modId xmlns:p14="http://schemas.microsoft.com/office/powerpoint/2010/main" val="1478552449"/>
              </p:ext>
            </p:extLst>
          </p:nvPr>
        </p:nvGraphicFramePr>
        <p:xfrm>
          <a:off x="7418085" y="1245628"/>
          <a:ext cx="3447615" cy="1178747"/>
        </p:xfrm>
        <a:graphic>
          <a:graphicData uri="http://schemas.openxmlformats.org/drawingml/2006/table">
            <a:tbl>
              <a:tblPr firstRow="1" firstCol="1" bandRow="1">
                <a:tableStyleId>{F5AB1C69-6EDB-4FF4-983F-18BD219EF322}</a:tableStyleId>
              </a:tblPr>
              <a:tblGrid>
                <a:gridCol w="1081340">
                  <a:extLst>
                    <a:ext uri="{9D8B030D-6E8A-4147-A177-3AD203B41FA5}">
                      <a16:colId xmlns:a16="http://schemas.microsoft.com/office/drawing/2014/main" val="20000"/>
                    </a:ext>
                  </a:extLst>
                </a:gridCol>
                <a:gridCol w="1217071">
                  <a:extLst>
                    <a:ext uri="{9D8B030D-6E8A-4147-A177-3AD203B41FA5}">
                      <a16:colId xmlns:a16="http://schemas.microsoft.com/office/drawing/2014/main" val="20001"/>
                    </a:ext>
                  </a:extLst>
                </a:gridCol>
                <a:gridCol w="1149204">
                  <a:extLst>
                    <a:ext uri="{9D8B030D-6E8A-4147-A177-3AD203B41FA5}">
                      <a16:colId xmlns:a16="http://schemas.microsoft.com/office/drawing/2014/main" val="20003"/>
                    </a:ext>
                  </a:extLst>
                </a:gridCol>
              </a:tblGrid>
              <a:tr h="0">
                <a:tc gridSpan="3">
                  <a:txBody>
                    <a:bodyPr/>
                    <a:lstStyle/>
                    <a:p>
                      <a:pPr algn="ctr">
                        <a:lnSpc>
                          <a:spcPct val="107000"/>
                        </a:lnSpc>
                        <a:spcAft>
                          <a:spcPts val="0"/>
                        </a:spcAft>
                      </a:pPr>
                      <a:r>
                        <a:rPr lang="es-EC" sz="1100" b="0" dirty="0">
                          <a:solidFill>
                            <a:schemeClr val="bg1"/>
                          </a:solidFill>
                          <a:effectLst/>
                        </a:rPr>
                        <a:t>Tabla resumen</a:t>
                      </a:r>
                      <a:endParaRPr lang="es-EC" sz="11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95" marR="89095" marT="44548" marB="44548"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229820">
                <a:tc>
                  <a:txBody>
                    <a:bodyPr/>
                    <a:lstStyle/>
                    <a:p>
                      <a:pPr>
                        <a:lnSpc>
                          <a:spcPct val="107000"/>
                        </a:lnSpc>
                      </a:pPr>
                      <a:endParaRPr lang="es-EC" sz="1100" b="0">
                        <a:solidFill>
                          <a:schemeClr val="bg1"/>
                        </a:solidFill>
                        <a:effectLst/>
                        <a:latin typeface="Calibri" panose="020F0502020204030204" pitchFamily="34" charset="0"/>
                      </a:endParaRPr>
                    </a:p>
                  </a:txBody>
                  <a:tcPr marL="27187" marR="27187" marT="0" marB="0" anchor="ctr"/>
                </a:tc>
                <a:tc>
                  <a:txBody>
                    <a:bodyPr/>
                    <a:lstStyle/>
                    <a:p>
                      <a:pPr algn="ctr">
                        <a:lnSpc>
                          <a:spcPct val="107000"/>
                        </a:lnSpc>
                        <a:spcAft>
                          <a:spcPts val="0"/>
                        </a:spcAft>
                      </a:pPr>
                      <a:r>
                        <a:rPr lang="es-EC" sz="1100" b="0" dirty="0">
                          <a:solidFill>
                            <a:schemeClr val="tx1"/>
                          </a:solidFill>
                          <a:effectLst/>
                        </a:rPr>
                        <a:t>Universidad</a:t>
                      </a:r>
                      <a:endParaRPr lang="es-EC"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87" marR="27187" marT="0" marB="0" anchor="ctr"/>
                </a:tc>
                <a:tc>
                  <a:txBody>
                    <a:bodyPr/>
                    <a:lstStyle/>
                    <a:p>
                      <a:pPr algn="ctr">
                        <a:lnSpc>
                          <a:spcPct val="107000"/>
                        </a:lnSpc>
                        <a:spcAft>
                          <a:spcPts val="0"/>
                        </a:spcAft>
                      </a:pPr>
                      <a:r>
                        <a:rPr lang="es-EC" sz="1100" b="0" dirty="0">
                          <a:solidFill>
                            <a:schemeClr val="tx1"/>
                          </a:solidFill>
                          <a:effectLst/>
                        </a:rPr>
                        <a:t>% Individual</a:t>
                      </a:r>
                      <a:endParaRPr lang="es-EC"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87" marR="27187" marT="0" marB="0" anchor="ctr"/>
                </a:tc>
                <a:extLst>
                  <a:ext uri="{0D108BD9-81ED-4DB2-BD59-A6C34878D82A}">
                    <a16:rowId xmlns:a16="http://schemas.microsoft.com/office/drawing/2014/main" val="10001"/>
                  </a:ext>
                </a:extLst>
              </a:tr>
              <a:tr h="229820">
                <a:tc>
                  <a:txBody>
                    <a:bodyPr/>
                    <a:lstStyle/>
                    <a:p>
                      <a:pPr algn="ctr">
                        <a:lnSpc>
                          <a:spcPct val="107000"/>
                        </a:lnSpc>
                        <a:spcAft>
                          <a:spcPts val="0"/>
                        </a:spcAft>
                      </a:pPr>
                      <a:r>
                        <a:rPr lang="es-EC" sz="1100" b="0" dirty="0">
                          <a:solidFill>
                            <a:schemeClr val="bg1"/>
                          </a:solidFill>
                          <a:effectLst/>
                        </a:rPr>
                        <a:t>1ra preferencia</a:t>
                      </a:r>
                      <a:endParaRPr lang="es-EC" sz="11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87" marR="27187" marT="0" marB="0" anchor="ctr"/>
                </a:tc>
                <a:tc>
                  <a:txBody>
                    <a:bodyPr/>
                    <a:lstStyle/>
                    <a:p>
                      <a:pPr algn="ctr">
                        <a:lnSpc>
                          <a:spcPct val="107000"/>
                        </a:lnSpc>
                        <a:spcAft>
                          <a:spcPts val="0"/>
                        </a:spcAft>
                      </a:pPr>
                      <a:r>
                        <a:rPr lang="es-EC" sz="1100" b="0" dirty="0">
                          <a:solidFill>
                            <a:schemeClr val="tx1"/>
                          </a:solidFill>
                          <a:effectLst/>
                        </a:rPr>
                        <a:t>USFQ</a:t>
                      </a:r>
                      <a:endParaRPr lang="es-EC"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87" marR="27187" marT="0" marB="0" anchor="ctr"/>
                </a:tc>
                <a:tc>
                  <a:txBody>
                    <a:bodyPr/>
                    <a:lstStyle/>
                    <a:p>
                      <a:pPr algn="ctr">
                        <a:lnSpc>
                          <a:spcPct val="107000"/>
                        </a:lnSpc>
                        <a:spcAft>
                          <a:spcPts val="0"/>
                        </a:spcAft>
                      </a:pPr>
                      <a:r>
                        <a:rPr lang="es-EC" sz="1100" b="0">
                          <a:solidFill>
                            <a:schemeClr val="tx1"/>
                          </a:solidFill>
                          <a:effectLst/>
                        </a:rPr>
                        <a:t>38,89%</a:t>
                      </a:r>
                      <a:endParaRPr lang="es-EC"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87" marR="27187" marT="0" marB="0" anchor="ctr"/>
                </a:tc>
                <a:extLst>
                  <a:ext uri="{0D108BD9-81ED-4DB2-BD59-A6C34878D82A}">
                    <a16:rowId xmlns:a16="http://schemas.microsoft.com/office/drawing/2014/main" val="10002"/>
                  </a:ext>
                </a:extLst>
              </a:tr>
              <a:tr h="229820">
                <a:tc>
                  <a:txBody>
                    <a:bodyPr/>
                    <a:lstStyle/>
                    <a:p>
                      <a:pPr algn="ctr">
                        <a:lnSpc>
                          <a:spcPct val="107000"/>
                        </a:lnSpc>
                        <a:spcAft>
                          <a:spcPts val="0"/>
                        </a:spcAft>
                      </a:pPr>
                      <a:r>
                        <a:rPr lang="es-EC" sz="1100" b="0" dirty="0">
                          <a:solidFill>
                            <a:schemeClr val="bg1"/>
                          </a:solidFill>
                          <a:effectLst/>
                        </a:rPr>
                        <a:t>2da preferencia</a:t>
                      </a:r>
                      <a:endParaRPr lang="es-EC" sz="11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87" marR="27187" marT="0" marB="0" anchor="ctr"/>
                </a:tc>
                <a:tc>
                  <a:txBody>
                    <a:bodyPr/>
                    <a:lstStyle/>
                    <a:p>
                      <a:pPr algn="ctr">
                        <a:lnSpc>
                          <a:spcPct val="107000"/>
                        </a:lnSpc>
                        <a:spcAft>
                          <a:spcPts val="0"/>
                        </a:spcAft>
                      </a:pPr>
                      <a:r>
                        <a:rPr lang="es-EC" sz="1100" b="0" dirty="0">
                          <a:solidFill>
                            <a:schemeClr val="tx1"/>
                          </a:solidFill>
                          <a:effectLst/>
                        </a:rPr>
                        <a:t>PUCE</a:t>
                      </a:r>
                      <a:endParaRPr lang="es-EC"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87" marR="27187" marT="0" marB="0" anchor="ctr"/>
                </a:tc>
                <a:tc>
                  <a:txBody>
                    <a:bodyPr/>
                    <a:lstStyle/>
                    <a:p>
                      <a:pPr algn="ctr">
                        <a:lnSpc>
                          <a:spcPct val="107000"/>
                        </a:lnSpc>
                        <a:spcAft>
                          <a:spcPts val="0"/>
                        </a:spcAft>
                      </a:pPr>
                      <a:r>
                        <a:rPr lang="es-EC" sz="1100" b="0">
                          <a:solidFill>
                            <a:schemeClr val="tx1"/>
                          </a:solidFill>
                          <a:effectLst/>
                        </a:rPr>
                        <a:t>38,89%</a:t>
                      </a:r>
                      <a:endParaRPr lang="es-EC"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87" marR="27187" marT="0" marB="0" anchor="ctr"/>
                </a:tc>
                <a:extLst>
                  <a:ext uri="{0D108BD9-81ED-4DB2-BD59-A6C34878D82A}">
                    <a16:rowId xmlns:a16="http://schemas.microsoft.com/office/drawing/2014/main" val="10003"/>
                  </a:ext>
                </a:extLst>
              </a:tr>
              <a:tr h="229820">
                <a:tc>
                  <a:txBody>
                    <a:bodyPr/>
                    <a:lstStyle/>
                    <a:p>
                      <a:pPr algn="ctr">
                        <a:lnSpc>
                          <a:spcPct val="107000"/>
                        </a:lnSpc>
                        <a:spcAft>
                          <a:spcPts val="0"/>
                        </a:spcAft>
                      </a:pPr>
                      <a:r>
                        <a:rPr lang="es-EC" sz="1100" b="0" dirty="0">
                          <a:solidFill>
                            <a:schemeClr val="bg1"/>
                          </a:solidFill>
                          <a:effectLst/>
                        </a:rPr>
                        <a:t>3ra preferencia</a:t>
                      </a:r>
                      <a:endParaRPr lang="es-EC" sz="11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87" marR="27187" marT="0" marB="0" anchor="ctr"/>
                </a:tc>
                <a:tc>
                  <a:txBody>
                    <a:bodyPr/>
                    <a:lstStyle/>
                    <a:p>
                      <a:pPr algn="ctr">
                        <a:lnSpc>
                          <a:spcPct val="107000"/>
                        </a:lnSpc>
                        <a:spcAft>
                          <a:spcPts val="0"/>
                        </a:spcAft>
                      </a:pPr>
                      <a:r>
                        <a:rPr lang="es-EC" sz="1100" b="0">
                          <a:solidFill>
                            <a:schemeClr val="tx1"/>
                          </a:solidFill>
                          <a:effectLst/>
                        </a:rPr>
                        <a:t>UDLA</a:t>
                      </a:r>
                      <a:endParaRPr lang="es-EC"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87" marR="27187" marT="0" marB="0" anchor="ctr"/>
                </a:tc>
                <a:tc>
                  <a:txBody>
                    <a:bodyPr/>
                    <a:lstStyle/>
                    <a:p>
                      <a:pPr algn="ctr">
                        <a:lnSpc>
                          <a:spcPct val="107000"/>
                        </a:lnSpc>
                        <a:spcAft>
                          <a:spcPts val="0"/>
                        </a:spcAft>
                      </a:pPr>
                      <a:r>
                        <a:rPr lang="es-EC" sz="1100" b="0" dirty="0">
                          <a:solidFill>
                            <a:schemeClr val="tx1"/>
                          </a:solidFill>
                          <a:effectLst/>
                        </a:rPr>
                        <a:t>33,33%</a:t>
                      </a:r>
                      <a:endParaRPr lang="es-EC"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87" marR="27187" marT="0" marB="0" anchor="ctr"/>
                </a:tc>
                <a:extLst>
                  <a:ext uri="{0D108BD9-81ED-4DB2-BD59-A6C34878D82A}">
                    <a16:rowId xmlns:a16="http://schemas.microsoft.com/office/drawing/2014/main" val="10004"/>
                  </a:ext>
                </a:extLst>
              </a:tr>
            </a:tbl>
          </a:graphicData>
        </a:graphic>
      </p:graphicFrame>
      <p:sp>
        <p:nvSpPr>
          <p:cNvPr id="12" name="CuadroTexto 11"/>
          <p:cNvSpPr txBox="1"/>
          <p:nvPr/>
        </p:nvSpPr>
        <p:spPr>
          <a:xfrm>
            <a:off x="6948235" y="860265"/>
            <a:ext cx="3875356" cy="369332"/>
          </a:xfrm>
          <a:prstGeom prst="rect">
            <a:avLst/>
          </a:prstGeom>
          <a:noFill/>
        </p:spPr>
        <p:txBody>
          <a:bodyPr wrap="none" rtlCol="0">
            <a:spAutoFit/>
          </a:bodyPr>
          <a:lstStyle/>
          <a:p>
            <a:r>
              <a:rPr lang="es-EC" dirty="0"/>
              <a:t>Área de Marketing y Ventas - Comercial</a:t>
            </a:r>
          </a:p>
        </p:txBody>
      </p:sp>
      <p:sp>
        <p:nvSpPr>
          <p:cNvPr id="13" name="CuadroTexto 12"/>
          <p:cNvSpPr txBox="1"/>
          <p:nvPr/>
        </p:nvSpPr>
        <p:spPr>
          <a:xfrm>
            <a:off x="1992992" y="2658122"/>
            <a:ext cx="1764778" cy="369332"/>
          </a:xfrm>
          <a:prstGeom prst="rect">
            <a:avLst/>
          </a:prstGeom>
          <a:noFill/>
        </p:spPr>
        <p:txBody>
          <a:bodyPr wrap="none" rtlCol="0">
            <a:spAutoFit/>
          </a:bodyPr>
          <a:lstStyle/>
          <a:p>
            <a:r>
              <a:rPr lang="es-EC" dirty="0"/>
              <a:t>Área de Finanzas</a:t>
            </a:r>
          </a:p>
        </p:txBody>
      </p:sp>
      <p:sp>
        <p:nvSpPr>
          <p:cNvPr id="14" name="CuadroTexto 13"/>
          <p:cNvSpPr txBox="1"/>
          <p:nvPr/>
        </p:nvSpPr>
        <p:spPr>
          <a:xfrm>
            <a:off x="7954259" y="2659898"/>
            <a:ext cx="2375266" cy="369332"/>
          </a:xfrm>
          <a:prstGeom prst="rect">
            <a:avLst/>
          </a:prstGeom>
          <a:noFill/>
        </p:spPr>
        <p:txBody>
          <a:bodyPr wrap="none" rtlCol="0">
            <a:spAutoFit/>
          </a:bodyPr>
          <a:lstStyle/>
          <a:p>
            <a:r>
              <a:rPr lang="es-EC" dirty="0"/>
              <a:t>Área de Administración</a:t>
            </a:r>
          </a:p>
        </p:txBody>
      </p:sp>
      <p:sp>
        <p:nvSpPr>
          <p:cNvPr id="15" name="CuadroTexto 14"/>
          <p:cNvSpPr txBox="1"/>
          <p:nvPr/>
        </p:nvSpPr>
        <p:spPr>
          <a:xfrm>
            <a:off x="4637336" y="4524882"/>
            <a:ext cx="2016578" cy="369332"/>
          </a:xfrm>
          <a:prstGeom prst="rect">
            <a:avLst/>
          </a:prstGeom>
          <a:noFill/>
        </p:spPr>
        <p:txBody>
          <a:bodyPr wrap="none" rtlCol="0">
            <a:spAutoFit/>
          </a:bodyPr>
          <a:lstStyle/>
          <a:p>
            <a:r>
              <a:rPr lang="es-EC" dirty="0"/>
              <a:t>Área de Producción</a:t>
            </a:r>
          </a:p>
        </p:txBody>
      </p:sp>
      <p:graphicFrame>
        <p:nvGraphicFramePr>
          <p:cNvPr id="3" name="Tabla 2">
            <a:extLst>
              <a:ext uri="{FF2B5EF4-FFF2-40B4-BE49-F238E27FC236}">
                <a16:creationId xmlns:a16="http://schemas.microsoft.com/office/drawing/2014/main" id="{18A49077-6A5E-40E9-B10D-68837476F341}"/>
              </a:ext>
            </a:extLst>
          </p:cNvPr>
          <p:cNvGraphicFramePr>
            <a:graphicFrameLocks noGrp="1"/>
          </p:cNvGraphicFramePr>
          <p:nvPr>
            <p:extLst>
              <p:ext uri="{D42A27DB-BD31-4B8C-83A1-F6EECF244321}">
                <p14:modId xmlns:p14="http://schemas.microsoft.com/office/powerpoint/2010/main" val="3069264498"/>
              </p:ext>
            </p:extLst>
          </p:nvPr>
        </p:nvGraphicFramePr>
        <p:xfrm>
          <a:off x="1326300" y="1314832"/>
          <a:ext cx="2969769" cy="1201843"/>
        </p:xfrm>
        <a:graphic>
          <a:graphicData uri="http://schemas.openxmlformats.org/drawingml/2006/table">
            <a:tbl>
              <a:tblPr firstRow="1" firstCol="1" bandRow="1">
                <a:tableStyleId>{93296810-A885-4BE3-A3E7-6D5BEEA58F35}</a:tableStyleId>
              </a:tblPr>
              <a:tblGrid>
                <a:gridCol w="1285762">
                  <a:extLst>
                    <a:ext uri="{9D8B030D-6E8A-4147-A177-3AD203B41FA5}">
                      <a16:colId xmlns:a16="http://schemas.microsoft.com/office/drawing/2014/main" val="1937322005"/>
                    </a:ext>
                  </a:extLst>
                </a:gridCol>
                <a:gridCol w="914825">
                  <a:extLst>
                    <a:ext uri="{9D8B030D-6E8A-4147-A177-3AD203B41FA5}">
                      <a16:colId xmlns:a16="http://schemas.microsoft.com/office/drawing/2014/main" val="1349233034"/>
                    </a:ext>
                  </a:extLst>
                </a:gridCol>
                <a:gridCol w="769182">
                  <a:extLst>
                    <a:ext uri="{9D8B030D-6E8A-4147-A177-3AD203B41FA5}">
                      <a16:colId xmlns:a16="http://schemas.microsoft.com/office/drawing/2014/main" val="2885800828"/>
                    </a:ext>
                  </a:extLst>
                </a:gridCol>
              </a:tblGrid>
              <a:tr h="170417">
                <a:tc gridSpan="3">
                  <a:txBody>
                    <a:bodyPr/>
                    <a:lstStyle/>
                    <a:p>
                      <a:pPr algn="ctr">
                        <a:lnSpc>
                          <a:spcPct val="107000"/>
                        </a:lnSpc>
                        <a:spcAft>
                          <a:spcPts val="0"/>
                        </a:spcAft>
                      </a:pPr>
                      <a:r>
                        <a:rPr lang="es-EC" sz="1100" b="0" dirty="0">
                          <a:solidFill>
                            <a:schemeClr val="tx1"/>
                          </a:solidFill>
                          <a:effectLst/>
                        </a:rPr>
                        <a:t>Tabla resumen</a:t>
                      </a:r>
                      <a:endParaRPr lang="es-EC"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078738850"/>
                  </a:ext>
                </a:extLst>
              </a:tr>
              <a:tr h="348725">
                <a:tc>
                  <a:txBody>
                    <a:bodyPr/>
                    <a:lstStyle/>
                    <a:p>
                      <a:pPr algn="ctr">
                        <a:lnSpc>
                          <a:spcPct val="107000"/>
                        </a:lnSpc>
                        <a:spcAft>
                          <a:spcPts val="0"/>
                        </a:spcAft>
                      </a:pPr>
                      <a:r>
                        <a:rPr lang="es-EC" sz="1100" b="0" dirty="0">
                          <a:solidFill>
                            <a:schemeClr val="tx1"/>
                          </a:solidFill>
                          <a:effectLst/>
                        </a:rPr>
                        <a:t> </a:t>
                      </a:r>
                      <a:endParaRPr lang="es-EC"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b="0" dirty="0">
                          <a:solidFill>
                            <a:schemeClr val="tx1"/>
                          </a:solidFill>
                          <a:effectLst/>
                        </a:rPr>
                        <a:t>Universidad</a:t>
                      </a:r>
                      <a:endParaRPr lang="es-EC"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b="0" dirty="0">
                          <a:solidFill>
                            <a:schemeClr val="tx1"/>
                          </a:solidFill>
                          <a:effectLst/>
                        </a:rPr>
                        <a:t>% Individual</a:t>
                      </a:r>
                      <a:endParaRPr lang="es-EC"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41826716"/>
                  </a:ext>
                </a:extLst>
              </a:tr>
              <a:tr h="170417">
                <a:tc>
                  <a:txBody>
                    <a:bodyPr/>
                    <a:lstStyle/>
                    <a:p>
                      <a:pPr algn="ctr">
                        <a:lnSpc>
                          <a:spcPct val="107000"/>
                        </a:lnSpc>
                        <a:spcAft>
                          <a:spcPts val="0"/>
                        </a:spcAft>
                      </a:pPr>
                      <a:r>
                        <a:rPr lang="es-EC" sz="1100" b="0">
                          <a:solidFill>
                            <a:schemeClr val="tx1"/>
                          </a:solidFill>
                          <a:effectLst/>
                        </a:rPr>
                        <a:t>1ra preferencia</a:t>
                      </a:r>
                      <a:endParaRPr lang="es-EC"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b="0">
                          <a:solidFill>
                            <a:schemeClr val="tx1"/>
                          </a:solidFill>
                          <a:effectLst/>
                        </a:rPr>
                        <a:t>PUCE</a:t>
                      </a:r>
                      <a:endParaRPr lang="es-EC"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b="0" dirty="0">
                          <a:solidFill>
                            <a:schemeClr val="tx1"/>
                          </a:solidFill>
                          <a:effectLst/>
                        </a:rPr>
                        <a:t>25,00%</a:t>
                      </a:r>
                      <a:endParaRPr lang="es-EC"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292660171"/>
                  </a:ext>
                </a:extLst>
              </a:tr>
              <a:tr h="170417">
                <a:tc rowSpan="2">
                  <a:txBody>
                    <a:bodyPr/>
                    <a:lstStyle/>
                    <a:p>
                      <a:pPr algn="ctr">
                        <a:lnSpc>
                          <a:spcPct val="107000"/>
                        </a:lnSpc>
                        <a:spcAft>
                          <a:spcPts val="0"/>
                        </a:spcAft>
                      </a:pPr>
                      <a:r>
                        <a:rPr lang="es-EC" sz="1100" b="0" dirty="0">
                          <a:solidFill>
                            <a:schemeClr val="tx1"/>
                          </a:solidFill>
                          <a:effectLst/>
                        </a:rPr>
                        <a:t>2da preferencia</a:t>
                      </a:r>
                      <a:endParaRPr lang="es-EC"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b="0" dirty="0">
                          <a:solidFill>
                            <a:schemeClr val="tx1"/>
                          </a:solidFill>
                          <a:effectLst/>
                        </a:rPr>
                        <a:t>UDLA</a:t>
                      </a:r>
                      <a:endParaRPr lang="es-EC"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b="0" dirty="0">
                          <a:solidFill>
                            <a:schemeClr val="tx1"/>
                          </a:solidFill>
                          <a:effectLst/>
                        </a:rPr>
                        <a:t>18,75%</a:t>
                      </a:r>
                      <a:endParaRPr lang="es-EC"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665255213"/>
                  </a:ext>
                </a:extLst>
              </a:tr>
              <a:tr h="170417">
                <a:tc vMerge="1">
                  <a:txBody>
                    <a:bodyPr/>
                    <a:lstStyle/>
                    <a:p>
                      <a:endParaRPr lang="es-EC"/>
                    </a:p>
                  </a:txBody>
                  <a:tcPr/>
                </a:tc>
                <a:tc>
                  <a:txBody>
                    <a:bodyPr/>
                    <a:lstStyle/>
                    <a:p>
                      <a:pPr algn="ctr">
                        <a:lnSpc>
                          <a:spcPct val="107000"/>
                        </a:lnSpc>
                        <a:spcAft>
                          <a:spcPts val="0"/>
                        </a:spcAft>
                      </a:pPr>
                      <a:r>
                        <a:rPr lang="es-EC" sz="1100" b="0">
                          <a:solidFill>
                            <a:schemeClr val="tx1"/>
                          </a:solidFill>
                          <a:effectLst/>
                        </a:rPr>
                        <a:t>UCE</a:t>
                      </a:r>
                      <a:endParaRPr lang="es-EC"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b="0" dirty="0">
                          <a:solidFill>
                            <a:schemeClr val="tx1"/>
                          </a:solidFill>
                          <a:effectLst/>
                        </a:rPr>
                        <a:t>18,75%</a:t>
                      </a:r>
                      <a:endParaRPr lang="es-EC"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10708073"/>
                  </a:ext>
                </a:extLst>
              </a:tr>
              <a:tr h="170417">
                <a:tc>
                  <a:txBody>
                    <a:bodyPr/>
                    <a:lstStyle/>
                    <a:p>
                      <a:pPr algn="ctr">
                        <a:lnSpc>
                          <a:spcPct val="107000"/>
                        </a:lnSpc>
                        <a:spcAft>
                          <a:spcPts val="0"/>
                        </a:spcAft>
                      </a:pPr>
                      <a:r>
                        <a:rPr lang="es-EC" sz="1100" b="0">
                          <a:solidFill>
                            <a:schemeClr val="tx1"/>
                          </a:solidFill>
                          <a:effectLst/>
                        </a:rPr>
                        <a:t>3ra preferencia</a:t>
                      </a:r>
                      <a:endParaRPr lang="es-EC"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b="0">
                          <a:solidFill>
                            <a:schemeClr val="tx1"/>
                          </a:solidFill>
                          <a:effectLst/>
                        </a:rPr>
                        <a:t>USFQ</a:t>
                      </a:r>
                      <a:endParaRPr lang="es-EC"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b="0" dirty="0">
                          <a:solidFill>
                            <a:schemeClr val="tx1"/>
                          </a:solidFill>
                          <a:effectLst/>
                        </a:rPr>
                        <a:t>12,50%</a:t>
                      </a:r>
                      <a:endParaRPr lang="es-EC"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514340913"/>
                  </a:ext>
                </a:extLst>
              </a:tr>
            </a:tbl>
          </a:graphicData>
        </a:graphic>
      </p:graphicFrame>
      <p:graphicFrame>
        <p:nvGraphicFramePr>
          <p:cNvPr id="4" name="Tabla 3">
            <a:extLst>
              <a:ext uri="{FF2B5EF4-FFF2-40B4-BE49-F238E27FC236}">
                <a16:creationId xmlns:a16="http://schemas.microsoft.com/office/drawing/2014/main" id="{E76FCDE5-54AD-4039-A6A7-851297C1A3A1}"/>
              </a:ext>
            </a:extLst>
          </p:cNvPr>
          <p:cNvGraphicFramePr>
            <a:graphicFrameLocks noGrp="1"/>
          </p:cNvGraphicFramePr>
          <p:nvPr>
            <p:extLst>
              <p:ext uri="{D42A27DB-BD31-4B8C-83A1-F6EECF244321}">
                <p14:modId xmlns:p14="http://schemas.microsoft.com/office/powerpoint/2010/main" val="2422683582"/>
              </p:ext>
            </p:extLst>
          </p:nvPr>
        </p:nvGraphicFramePr>
        <p:xfrm>
          <a:off x="1505012" y="3146656"/>
          <a:ext cx="2969769" cy="1571083"/>
        </p:xfrm>
        <a:graphic>
          <a:graphicData uri="http://schemas.openxmlformats.org/drawingml/2006/table">
            <a:tbl>
              <a:tblPr firstRow="1" firstCol="1" bandRow="1">
                <a:tableStyleId>{7DF18680-E054-41AD-8BC1-D1AEF772440D}</a:tableStyleId>
              </a:tblPr>
              <a:tblGrid>
                <a:gridCol w="989923">
                  <a:extLst>
                    <a:ext uri="{9D8B030D-6E8A-4147-A177-3AD203B41FA5}">
                      <a16:colId xmlns:a16="http://schemas.microsoft.com/office/drawing/2014/main" val="3894382085"/>
                    </a:ext>
                  </a:extLst>
                </a:gridCol>
                <a:gridCol w="989923">
                  <a:extLst>
                    <a:ext uri="{9D8B030D-6E8A-4147-A177-3AD203B41FA5}">
                      <a16:colId xmlns:a16="http://schemas.microsoft.com/office/drawing/2014/main" val="2893861152"/>
                    </a:ext>
                  </a:extLst>
                </a:gridCol>
                <a:gridCol w="989923">
                  <a:extLst>
                    <a:ext uri="{9D8B030D-6E8A-4147-A177-3AD203B41FA5}">
                      <a16:colId xmlns:a16="http://schemas.microsoft.com/office/drawing/2014/main" val="534334793"/>
                    </a:ext>
                  </a:extLst>
                </a:gridCol>
              </a:tblGrid>
              <a:tr h="245427">
                <a:tc gridSpan="3">
                  <a:txBody>
                    <a:bodyPr/>
                    <a:lstStyle/>
                    <a:p>
                      <a:pPr algn="ctr">
                        <a:lnSpc>
                          <a:spcPct val="107000"/>
                        </a:lnSpc>
                        <a:spcAft>
                          <a:spcPts val="0"/>
                        </a:spcAft>
                      </a:pPr>
                      <a:r>
                        <a:rPr lang="es-EC" sz="1100" b="0" dirty="0">
                          <a:effectLst/>
                        </a:rPr>
                        <a:t>Tabla resumen</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0770472"/>
                  </a:ext>
                </a:extLst>
              </a:tr>
              <a:tr h="276382">
                <a:tc>
                  <a:txBody>
                    <a:bodyPr/>
                    <a:lstStyle/>
                    <a:p>
                      <a:pPr>
                        <a:lnSpc>
                          <a:spcPct val="107000"/>
                        </a:lnSpc>
                        <a:spcAft>
                          <a:spcPts val="0"/>
                        </a:spcAft>
                      </a:pPr>
                      <a:r>
                        <a:rPr lang="es-EC" sz="1100" b="0">
                          <a:effectLst/>
                        </a:rPr>
                        <a:t> </a:t>
                      </a:r>
                      <a:endParaRPr lang="es-EC"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b="0" dirty="0">
                          <a:effectLst/>
                        </a:rPr>
                        <a:t>Universidad</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b="0">
                          <a:effectLst/>
                        </a:rPr>
                        <a:t>% Individual</a:t>
                      </a:r>
                      <a:endParaRPr lang="es-EC"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28828330"/>
                  </a:ext>
                </a:extLst>
              </a:tr>
              <a:tr h="276382">
                <a:tc>
                  <a:txBody>
                    <a:bodyPr/>
                    <a:lstStyle/>
                    <a:p>
                      <a:pPr>
                        <a:lnSpc>
                          <a:spcPct val="107000"/>
                        </a:lnSpc>
                        <a:spcAft>
                          <a:spcPts val="0"/>
                        </a:spcAft>
                      </a:pPr>
                      <a:r>
                        <a:rPr lang="es-EC" sz="1100" b="0" kern="1200" dirty="0">
                          <a:effectLst/>
                        </a:rPr>
                        <a:t>1ra preferencia</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b="0">
                          <a:effectLst/>
                        </a:rPr>
                        <a:t>PUCE</a:t>
                      </a:r>
                      <a:endParaRPr lang="es-EC"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b="0">
                          <a:effectLst/>
                        </a:rPr>
                        <a:t>27,80%</a:t>
                      </a:r>
                      <a:endParaRPr lang="es-EC"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72932034"/>
                  </a:ext>
                </a:extLst>
              </a:tr>
              <a:tr h="276382">
                <a:tc>
                  <a:txBody>
                    <a:bodyPr/>
                    <a:lstStyle/>
                    <a:p>
                      <a:pPr>
                        <a:lnSpc>
                          <a:spcPct val="107000"/>
                        </a:lnSpc>
                        <a:spcAft>
                          <a:spcPts val="0"/>
                        </a:spcAft>
                      </a:pPr>
                      <a:r>
                        <a:rPr lang="es-EC" sz="1100" b="0" kern="1200">
                          <a:effectLst/>
                        </a:rPr>
                        <a:t>2da preferencia</a:t>
                      </a:r>
                      <a:endParaRPr lang="es-EC"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b="0">
                          <a:effectLst/>
                        </a:rPr>
                        <a:t>ESPE</a:t>
                      </a:r>
                      <a:endParaRPr lang="es-EC"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b="0">
                          <a:effectLst/>
                        </a:rPr>
                        <a:t>27,80%</a:t>
                      </a:r>
                      <a:endParaRPr lang="es-EC"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26179086"/>
                  </a:ext>
                </a:extLst>
              </a:tr>
              <a:tr h="276382">
                <a:tc>
                  <a:txBody>
                    <a:bodyPr/>
                    <a:lstStyle/>
                    <a:p>
                      <a:pPr>
                        <a:lnSpc>
                          <a:spcPct val="107000"/>
                        </a:lnSpc>
                        <a:spcAft>
                          <a:spcPts val="0"/>
                        </a:spcAft>
                      </a:pPr>
                      <a:r>
                        <a:rPr lang="es-EC" sz="1100" b="0" kern="1200" dirty="0">
                          <a:effectLst/>
                        </a:rPr>
                        <a:t>3ra preferencia</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b="0">
                          <a:effectLst/>
                        </a:rPr>
                        <a:t>UCE</a:t>
                      </a:r>
                      <a:endParaRPr lang="es-EC"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b="0" dirty="0">
                          <a:effectLst/>
                        </a:rPr>
                        <a:t>11,10%</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775356294"/>
                  </a:ext>
                </a:extLst>
              </a:tr>
            </a:tbl>
          </a:graphicData>
        </a:graphic>
      </p:graphicFrame>
      <p:graphicFrame>
        <p:nvGraphicFramePr>
          <p:cNvPr id="18" name="Tabla 17">
            <a:extLst>
              <a:ext uri="{FF2B5EF4-FFF2-40B4-BE49-F238E27FC236}">
                <a16:creationId xmlns:a16="http://schemas.microsoft.com/office/drawing/2014/main" id="{6C20E001-7289-4BC4-8A5D-F0EC05E498E4}"/>
              </a:ext>
            </a:extLst>
          </p:cNvPr>
          <p:cNvGraphicFramePr>
            <a:graphicFrameLocks noGrp="1"/>
          </p:cNvGraphicFramePr>
          <p:nvPr>
            <p:extLst>
              <p:ext uri="{D42A27DB-BD31-4B8C-83A1-F6EECF244321}">
                <p14:modId xmlns:p14="http://schemas.microsoft.com/office/powerpoint/2010/main" val="1878078246"/>
              </p:ext>
            </p:extLst>
          </p:nvPr>
        </p:nvGraphicFramePr>
        <p:xfrm>
          <a:off x="7418085" y="3191263"/>
          <a:ext cx="3447615" cy="1634293"/>
        </p:xfrm>
        <a:graphic>
          <a:graphicData uri="http://schemas.openxmlformats.org/drawingml/2006/table">
            <a:tbl>
              <a:tblPr firstRow="1" firstCol="1" bandRow="1">
                <a:tableStyleId>{21E4AEA4-8DFA-4A89-87EB-49C32662AFE0}</a:tableStyleId>
              </a:tblPr>
              <a:tblGrid>
                <a:gridCol w="1014665">
                  <a:extLst>
                    <a:ext uri="{9D8B030D-6E8A-4147-A177-3AD203B41FA5}">
                      <a16:colId xmlns:a16="http://schemas.microsoft.com/office/drawing/2014/main" val="2653284233"/>
                    </a:ext>
                  </a:extLst>
                </a:gridCol>
                <a:gridCol w="1283745">
                  <a:extLst>
                    <a:ext uri="{9D8B030D-6E8A-4147-A177-3AD203B41FA5}">
                      <a16:colId xmlns:a16="http://schemas.microsoft.com/office/drawing/2014/main" val="3259107494"/>
                    </a:ext>
                  </a:extLst>
                </a:gridCol>
                <a:gridCol w="1149205">
                  <a:extLst>
                    <a:ext uri="{9D8B030D-6E8A-4147-A177-3AD203B41FA5}">
                      <a16:colId xmlns:a16="http://schemas.microsoft.com/office/drawing/2014/main" val="3082612839"/>
                    </a:ext>
                  </a:extLst>
                </a:gridCol>
              </a:tblGrid>
              <a:tr h="275439">
                <a:tc gridSpan="3">
                  <a:txBody>
                    <a:bodyPr/>
                    <a:lstStyle/>
                    <a:p>
                      <a:pPr algn="ctr">
                        <a:lnSpc>
                          <a:spcPct val="107000"/>
                        </a:lnSpc>
                        <a:spcAft>
                          <a:spcPts val="0"/>
                        </a:spcAft>
                      </a:pPr>
                      <a:r>
                        <a:rPr lang="es-EC" sz="1100" b="0" dirty="0">
                          <a:effectLst/>
                        </a:rPr>
                        <a:t>Tabla resumen</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17116103"/>
                  </a:ext>
                </a:extLst>
              </a:tr>
              <a:tr h="216439">
                <a:tc>
                  <a:txBody>
                    <a:bodyPr/>
                    <a:lstStyle/>
                    <a:p>
                      <a:pPr>
                        <a:lnSpc>
                          <a:spcPct val="107000"/>
                        </a:lnSpc>
                      </a:pPr>
                      <a:endParaRPr lang="es-EC" sz="1100" b="0" dirty="0">
                        <a:effectLst/>
                        <a:latin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b="0">
                          <a:effectLst/>
                        </a:rPr>
                        <a:t>Universidad</a:t>
                      </a:r>
                      <a:endParaRPr lang="es-EC"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b="0">
                          <a:effectLst/>
                        </a:rPr>
                        <a:t>% Individual</a:t>
                      </a:r>
                      <a:endParaRPr lang="es-EC"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60224001"/>
                  </a:ext>
                </a:extLst>
              </a:tr>
              <a:tr h="216439">
                <a:tc>
                  <a:txBody>
                    <a:bodyPr/>
                    <a:lstStyle/>
                    <a:p>
                      <a:pPr algn="ctr">
                        <a:lnSpc>
                          <a:spcPct val="107000"/>
                        </a:lnSpc>
                        <a:spcAft>
                          <a:spcPts val="0"/>
                        </a:spcAft>
                      </a:pPr>
                      <a:r>
                        <a:rPr lang="es-EC" sz="1100" b="0" kern="1200" dirty="0">
                          <a:effectLst/>
                        </a:rPr>
                        <a:t>1ra preferencia</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b="0">
                          <a:effectLst/>
                        </a:rPr>
                        <a:t>ESPE</a:t>
                      </a:r>
                      <a:endParaRPr lang="es-EC"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b="0">
                          <a:effectLst/>
                        </a:rPr>
                        <a:t>42,90%</a:t>
                      </a:r>
                      <a:endParaRPr lang="es-EC"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69303236"/>
                  </a:ext>
                </a:extLst>
              </a:tr>
              <a:tr h="216439">
                <a:tc>
                  <a:txBody>
                    <a:bodyPr/>
                    <a:lstStyle/>
                    <a:p>
                      <a:pPr algn="ctr">
                        <a:lnSpc>
                          <a:spcPct val="107000"/>
                        </a:lnSpc>
                        <a:spcAft>
                          <a:spcPts val="0"/>
                        </a:spcAft>
                      </a:pPr>
                      <a:r>
                        <a:rPr lang="es-EC" sz="1100" b="0" kern="1200" dirty="0">
                          <a:effectLst/>
                        </a:rPr>
                        <a:t>2da preferencia</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b="0">
                          <a:effectLst/>
                        </a:rPr>
                        <a:t>PUCE</a:t>
                      </a:r>
                      <a:endParaRPr lang="es-EC"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b="0">
                          <a:effectLst/>
                        </a:rPr>
                        <a:t>21,40%</a:t>
                      </a:r>
                      <a:endParaRPr lang="es-EC"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46437167"/>
                  </a:ext>
                </a:extLst>
              </a:tr>
              <a:tr h="442899">
                <a:tc>
                  <a:txBody>
                    <a:bodyPr/>
                    <a:lstStyle/>
                    <a:p>
                      <a:pPr algn="ctr">
                        <a:lnSpc>
                          <a:spcPct val="107000"/>
                        </a:lnSpc>
                        <a:spcAft>
                          <a:spcPts val="0"/>
                        </a:spcAft>
                      </a:pPr>
                      <a:r>
                        <a:rPr lang="es-EC" sz="1100" b="0" kern="1200" dirty="0">
                          <a:effectLst/>
                        </a:rPr>
                        <a:t>3ra preferencia</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b="0">
                          <a:effectLst/>
                        </a:rPr>
                        <a:t>No tiene preferencia</a:t>
                      </a:r>
                      <a:endParaRPr lang="es-EC" sz="11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b="0" dirty="0">
                          <a:effectLst/>
                        </a:rPr>
                        <a:t>28,60%</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572536887"/>
                  </a:ext>
                </a:extLst>
              </a:tr>
            </a:tbl>
          </a:graphicData>
        </a:graphic>
      </p:graphicFrame>
      <p:graphicFrame>
        <p:nvGraphicFramePr>
          <p:cNvPr id="20" name="Tabla 19">
            <a:extLst>
              <a:ext uri="{FF2B5EF4-FFF2-40B4-BE49-F238E27FC236}">
                <a16:creationId xmlns:a16="http://schemas.microsoft.com/office/drawing/2014/main" id="{A18BB9DB-6AF8-4930-A61D-BB5F40A0AE52}"/>
              </a:ext>
            </a:extLst>
          </p:cNvPr>
          <p:cNvGraphicFramePr>
            <a:graphicFrameLocks noGrp="1"/>
          </p:cNvGraphicFramePr>
          <p:nvPr>
            <p:extLst>
              <p:ext uri="{D42A27DB-BD31-4B8C-83A1-F6EECF244321}">
                <p14:modId xmlns:p14="http://schemas.microsoft.com/office/powerpoint/2010/main" val="2045495215"/>
              </p:ext>
            </p:extLst>
          </p:nvPr>
        </p:nvGraphicFramePr>
        <p:xfrm>
          <a:off x="3757770" y="5069966"/>
          <a:ext cx="3775710" cy="952500"/>
        </p:xfrm>
        <a:graphic>
          <a:graphicData uri="http://schemas.openxmlformats.org/drawingml/2006/table">
            <a:tbl>
              <a:tblPr firstRow="1" firstCol="1" bandRow="1">
                <a:tableStyleId>{5C22544A-7EE6-4342-B048-85BDC9FD1C3A}</a:tableStyleId>
              </a:tblPr>
              <a:tblGrid>
                <a:gridCol w="1258570">
                  <a:extLst>
                    <a:ext uri="{9D8B030D-6E8A-4147-A177-3AD203B41FA5}">
                      <a16:colId xmlns:a16="http://schemas.microsoft.com/office/drawing/2014/main" val="2539057123"/>
                    </a:ext>
                  </a:extLst>
                </a:gridCol>
                <a:gridCol w="1258570">
                  <a:extLst>
                    <a:ext uri="{9D8B030D-6E8A-4147-A177-3AD203B41FA5}">
                      <a16:colId xmlns:a16="http://schemas.microsoft.com/office/drawing/2014/main" val="2265574738"/>
                    </a:ext>
                  </a:extLst>
                </a:gridCol>
                <a:gridCol w="1258570">
                  <a:extLst>
                    <a:ext uri="{9D8B030D-6E8A-4147-A177-3AD203B41FA5}">
                      <a16:colId xmlns:a16="http://schemas.microsoft.com/office/drawing/2014/main" val="475442310"/>
                    </a:ext>
                  </a:extLst>
                </a:gridCol>
              </a:tblGrid>
              <a:tr h="190500">
                <a:tc gridSpan="3">
                  <a:txBody>
                    <a:bodyPr/>
                    <a:lstStyle/>
                    <a:p>
                      <a:pPr algn="ctr">
                        <a:lnSpc>
                          <a:spcPct val="107000"/>
                        </a:lnSpc>
                        <a:spcAft>
                          <a:spcPts val="0"/>
                        </a:spcAft>
                      </a:pPr>
                      <a:r>
                        <a:rPr lang="es-EC" sz="1100" dirty="0">
                          <a:effectLst/>
                        </a:rPr>
                        <a:t>Tabla resumen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076657211"/>
                  </a:ext>
                </a:extLst>
              </a:tr>
              <a:tr h="190500">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Universidad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 individual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936404586"/>
                  </a:ext>
                </a:extLst>
              </a:tr>
              <a:tr h="190500">
                <a:tc>
                  <a:txBody>
                    <a:bodyPr/>
                    <a:lstStyle/>
                    <a:p>
                      <a:pPr algn="ctr">
                        <a:lnSpc>
                          <a:spcPct val="107000"/>
                        </a:lnSpc>
                        <a:spcAft>
                          <a:spcPts val="0"/>
                        </a:spcAft>
                      </a:pPr>
                      <a:r>
                        <a:rPr lang="es-EC" sz="1100" kern="1200">
                          <a:effectLst/>
                        </a:rPr>
                        <a:t>1ra preferencia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PUCE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31,33%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153008521"/>
                  </a:ext>
                </a:extLst>
              </a:tr>
              <a:tr h="190500">
                <a:tc>
                  <a:txBody>
                    <a:bodyPr/>
                    <a:lstStyle/>
                    <a:p>
                      <a:pPr algn="ctr">
                        <a:lnSpc>
                          <a:spcPct val="107000"/>
                        </a:lnSpc>
                        <a:spcAft>
                          <a:spcPts val="0"/>
                        </a:spcAft>
                      </a:pPr>
                      <a:r>
                        <a:rPr lang="es-EC" sz="1100" kern="1200">
                          <a:effectLst/>
                        </a:rPr>
                        <a:t>2da preferencia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UTA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18,80%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34930477"/>
                  </a:ext>
                </a:extLst>
              </a:tr>
              <a:tr h="190500">
                <a:tc>
                  <a:txBody>
                    <a:bodyPr/>
                    <a:lstStyle/>
                    <a:p>
                      <a:pPr algn="ctr">
                        <a:lnSpc>
                          <a:spcPct val="107000"/>
                        </a:lnSpc>
                        <a:spcAft>
                          <a:spcPts val="0"/>
                        </a:spcAft>
                      </a:pPr>
                      <a:r>
                        <a:rPr lang="es-EC" sz="1100" kern="1200">
                          <a:effectLst/>
                        </a:rPr>
                        <a:t>3ra preferencia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UDLA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dirty="0">
                          <a:effectLst/>
                        </a:rPr>
                        <a:t>25,00%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58562768"/>
                  </a:ext>
                </a:extLst>
              </a:tr>
            </a:tbl>
          </a:graphicData>
        </a:graphic>
      </p:graphicFrame>
      <p:pic>
        <p:nvPicPr>
          <p:cNvPr id="6" name="Picture 4" descr="CIBSI 2015:::">
            <a:extLst>
              <a:ext uri="{FF2B5EF4-FFF2-40B4-BE49-F238E27FC236}">
                <a16:creationId xmlns:a16="http://schemas.microsoft.com/office/drawing/2014/main" id="{8D6AC98B-47FD-473C-A657-489C949760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2208" y="5925789"/>
            <a:ext cx="3098938" cy="79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956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8295" y="200485"/>
            <a:ext cx="10972800" cy="1143000"/>
          </a:xfrm>
        </p:spPr>
        <p:txBody>
          <a:bodyPr>
            <a:scene3d>
              <a:camera prst="orthographicFront"/>
              <a:lightRig rig="soft" dir="t">
                <a:rot lat="0" lon="0" rev="15600000"/>
              </a:lightRig>
            </a:scene3d>
            <a:sp3d extrusionH="57150" prstMaterial="softEdge">
              <a:bevelT w="25400" h="38100"/>
            </a:sp3d>
          </a:bodyPr>
          <a:lstStyle/>
          <a:p>
            <a:pPr algn="l"/>
            <a:r>
              <a:rPr lang="es-EC" dirty="0">
                <a:ln/>
                <a:solidFill>
                  <a:schemeClr val="accent4"/>
                </a:solidFill>
                <a:effectLst/>
              </a:rPr>
              <a:t>Análisis </a:t>
            </a:r>
            <a:r>
              <a:rPr lang="es-EC" dirty="0" err="1">
                <a:ln/>
                <a:solidFill>
                  <a:schemeClr val="accent4"/>
                </a:solidFill>
                <a:effectLst/>
              </a:rPr>
              <a:t>Bivariado</a:t>
            </a:r>
            <a:endParaRPr lang="es-EC" dirty="0">
              <a:ln/>
              <a:solidFill>
                <a:schemeClr val="accent4"/>
              </a:solidFill>
              <a:effectLst/>
            </a:endParaRPr>
          </a:p>
        </p:txBody>
      </p:sp>
      <p:sp>
        <p:nvSpPr>
          <p:cNvPr id="3" name="Marcador de contenido 2"/>
          <p:cNvSpPr>
            <a:spLocks noGrp="1"/>
          </p:cNvSpPr>
          <p:nvPr>
            <p:ph idx="1"/>
          </p:nvPr>
        </p:nvSpPr>
        <p:spPr>
          <a:xfrm>
            <a:off x="838200" y="1175374"/>
            <a:ext cx="10515600" cy="426256"/>
          </a:xfrm>
        </p:spPr>
        <p:txBody>
          <a:bodyPr>
            <a:noAutofit/>
          </a:bodyPr>
          <a:lstStyle/>
          <a:p>
            <a:pPr marL="0" indent="0">
              <a:buNone/>
            </a:pPr>
            <a:r>
              <a:rPr lang="es-EC" sz="2000" dirty="0">
                <a:solidFill>
                  <a:schemeClr val="tx1"/>
                </a:solidFill>
              </a:rPr>
              <a:t>1. Contratación de profesionales con título de cuarto nivel (Maestrías y Especializaciones)* 14. Tamaño de la empresa</a:t>
            </a:r>
            <a:endParaRPr lang="es-EC" sz="2000" b="1" dirty="0">
              <a:solidFill>
                <a:schemeClr val="tx1"/>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2666366763"/>
              </p:ext>
            </p:extLst>
          </p:nvPr>
        </p:nvGraphicFramePr>
        <p:xfrm>
          <a:off x="2879204" y="2284215"/>
          <a:ext cx="7043192" cy="2997177"/>
        </p:xfrm>
        <a:graphic>
          <a:graphicData uri="http://schemas.openxmlformats.org/drawingml/2006/table">
            <a:tbl>
              <a:tblPr firstRow="1" firstCol="1" bandRow="1">
                <a:tableStyleId>{5C22544A-7EE6-4342-B048-85BDC9FD1C3A}</a:tableStyleId>
              </a:tblPr>
              <a:tblGrid>
                <a:gridCol w="2270268">
                  <a:extLst>
                    <a:ext uri="{9D8B030D-6E8A-4147-A177-3AD203B41FA5}">
                      <a16:colId xmlns:a16="http://schemas.microsoft.com/office/drawing/2014/main" val="20000"/>
                    </a:ext>
                  </a:extLst>
                </a:gridCol>
                <a:gridCol w="1483718">
                  <a:extLst>
                    <a:ext uri="{9D8B030D-6E8A-4147-A177-3AD203B41FA5}">
                      <a16:colId xmlns:a16="http://schemas.microsoft.com/office/drawing/2014/main" val="20001"/>
                    </a:ext>
                  </a:extLst>
                </a:gridCol>
                <a:gridCol w="1644603">
                  <a:extLst>
                    <a:ext uri="{9D8B030D-6E8A-4147-A177-3AD203B41FA5}">
                      <a16:colId xmlns:a16="http://schemas.microsoft.com/office/drawing/2014/main" val="20002"/>
                    </a:ext>
                  </a:extLst>
                </a:gridCol>
                <a:gridCol w="1644603">
                  <a:extLst>
                    <a:ext uri="{9D8B030D-6E8A-4147-A177-3AD203B41FA5}">
                      <a16:colId xmlns:a16="http://schemas.microsoft.com/office/drawing/2014/main" val="20003"/>
                    </a:ext>
                  </a:extLst>
                </a:gridCol>
              </a:tblGrid>
              <a:tr h="328061">
                <a:tc rowSpan="2">
                  <a:txBody>
                    <a:bodyPr/>
                    <a:lstStyle/>
                    <a:p>
                      <a:pPr algn="ctr" fontAlgn="ctr"/>
                      <a:r>
                        <a:rPr lang="es-EC" sz="1800" b="0" u="none" strike="noStrike" dirty="0">
                          <a:solidFill>
                            <a:schemeClr val="tx1"/>
                          </a:solidFill>
                          <a:effectLst/>
                        </a:rPr>
                        <a:t>Área</a:t>
                      </a:r>
                      <a:endParaRPr lang="es-EC" sz="1800" b="0" i="0" u="none" strike="noStrike" dirty="0">
                        <a:solidFill>
                          <a:schemeClr val="tx1"/>
                        </a:solidFill>
                        <a:effectLst/>
                        <a:latin typeface="Calibri" panose="020F0502020204030204" pitchFamily="34" charset="0"/>
                      </a:endParaRPr>
                    </a:p>
                  </a:txBody>
                  <a:tcPr marL="0" marR="0" marT="0" marB="0" anchor="ctr"/>
                </a:tc>
                <a:tc gridSpan="3">
                  <a:txBody>
                    <a:bodyPr/>
                    <a:lstStyle/>
                    <a:p>
                      <a:pPr algn="ctr" fontAlgn="ctr"/>
                      <a:r>
                        <a:rPr lang="es-EC" sz="1800" b="0" u="none" strike="noStrike" dirty="0">
                          <a:solidFill>
                            <a:schemeClr val="tx1"/>
                          </a:solidFill>
                          <a:effectLst/>
                        </a:rPr>
                        <a:t>Tamaño de la empresa</a:t>
                      </a:r>
                      <a:endParaRPr lang="es-EC" sz="1800" b="0" i="0" u="none" strike="noStrike" dirty="0">
                        <a:solidFill>
                          <a:schemeClr val="tx1"/>
                        </a:solidFill>
                        <a:effectLst/>
                        <a:latin typeface="Calibri" panose="020F0502020204030204" pitchFamily="34" charset="0"/>
                      </a:endParaRPr>
                    </a:p>
                  </a:txBody>
                  <a:tcPr marL="0" marR="0" marT="0"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481410">
                <a:tc vMerge="1">
                  <a:txBody>
                    <a:bodyPr/>
                    <a:lstStyle/>
                    <a:p>
                      <a:endParaRPr lang="es-EC"/>
                    </a:p>
                  </a:txBody>
                  <a:tcPr/>
                </a:tc>
                <a:tc>
                  <a:txBody>
                    <a:bodyPr/>
                    <a:lstStyle/>
                    <a:p>
                      <a:pPr algn="ctr" fontAlgn="ctr"/>
                      <a:r>
                        <a:rPr lang="es-EC" sz="1800" b="0" u="none" strike="noStrike">
                          <a:solidFill>
                            <a:schemeClr val="tx1"/>
                          </a:solidFill>
                          <a:effectLst/>
                        </a:rPr>
                        <a:t>Mediana "A"</a:t>
                      </a:r>
                      <a:endParaRPr lang="es-EC" sz="1800" b="0" i="0" u="none" strike="noStrike">
                        <a:solidFill>
                          <a:schemeClr val="tx1"/>
                        </a:solidFill>
                        <a:effectLst/>
                        <a:latin typeface="Calibri" panose="020F0502020204030204" pitchFamily="34" charset="0"/>
                      </a:endParaRPr>
                    </a:p>
                  </a:txBody>
                  <a:tcPr marL="0" marR="0" marT="0" marB="0" anchor="ctr"/>
                </a:tc>
                <a:tc>
                  <a:txBody>
                    <a:bodyPr/>
                    <a:lstStyle/>
                    <a:p>
                      <a:pPr algn="ctr" fontAlgn="ctr"/>
                      <a:r>
                        <a:rPr lang="es-EC" sz="1800" b="0" u="none" strike="noStrike">
                          <a:solidFill>
                            <a:schemeClr val="tx1"/>
                          </a:solidFill>
                          <a:effectLst/>
                        </a:rPr>
                        <a:t>Mediana "B"</a:t>
                      </a:r>
                      <a:endParaRPr lang="es-EC" sz="1800" b="0" i="0" u="none" strike="noStrike">
                        <a:solidFill>
                          <a:schemeClr val="tx1"/>
                        </a:solidFill>
                        <a:effectLst/>
                        <a:latin typeface="Calibri" panose="020F0502020204030204" pitchFamily="34" charset="0"/>
                      </a:endParaRPr>
                    </a:p>
                  </a:txBody>
                  <a:tcPr marL="0" marR="0" marT="0" marB="0" anchor="ctr"/>
                </a:tc>
                <a:tc>
                  <a:txBody>
                    <a:bodyPr/>
                    <a:lstStyle/>
                    <a:p>
                      <a:pPr algn="ctr" fontAlgn="ctr"/>
                      <a:r>
                        <a:rPr lang="es-EC" sz="1800" b="0" u="none" strike="noStrike">
                          <a:solidFill>
                            <a:schemeClr val="tx1"/>
                          </a:solidFill>
                          <a:effectLst/>
                        </a:rPr>
                        <a:t>Grande</a:t>
                      </a:r>
                      <a:endParaRPr lang="es-EC" sz="1800" b="0" i="0" u="none" strike="noStrike">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10001"/>
                  </a:ext>
                </a:extLst>
              </a:tr>
              <a:tr h="481410">
                <a:tc>
                  <a:txBody>
                    <a:bodyPr/>
                    <a:lstStyle/>
                    <a:p>
                      <a:pPr algn="ctr" fontAlgn="ctr"/>
                      <a:r>
                        <a:rPr lang="es-EC" sz="1800" b="0" u="none" strike="noStrike">
                          <a:solidFill>
                            <a:schemeClr val="tx1"/>
                          </a:solidFill>
                          <a:effectLst/>
                        </a:rPr>
                        <a:t>Recursos Humanos</a:t>
                      </a:r>
                      <a:endParaRPr lang="es-EC" sz="1800" b="0" i="0" u="none" strike="noStrike">
                        <a:solidFill>
                          <a:schemeClr val="tx1"/>
                        </a:solidFill>
                        <a:effectLst/>
                        <a:latin typeface="Calibri" panose="020F0502020204030204" pitchFamily="34" charset="0"/>
                      </a:endParaRPr>
                    </a:p>
                  </a:txBody>
                  <a:tcPr marL="0" marR="0" marT="0" marB="0" anchor="ctr"/>
                </a:tc>
                <a:tc>
                  <a:txBody>
                    <a:bodyPr/>
                    <a:lstStyle/>
                    <a:p>
                      <a:pPr algn="ctr" fontAlgn="ctr"/>
                      <a:r>
                        <a:rPr lang="es-EC" sz="1800" b="0" u="none" strike="noStrike">
                          <a:solidFill>
                            <a:schemeClr val="tx1"/>
                          </a:solidFill>
                          <a:effectLst/>
                        </a:rPr>
                        <a:t>56,30%</a:t>
                      </a:r>
                      <a:endParaRPr lang="es-EC" sz="1800" b="0" i="0" u="none" strike="noStrike">
                        <a:solidFill>
                          <a:schemeClr val="tx1"/>
                        </a:solidFill>
                        <a:effectLst/>
                        <a:latin typeface="Calibri" panose="020F0502020204030204" pitchFamily="34" charset="0"/>
                      </a:endParaRPr>
                    </a:p>
                  </a:txBody>
                  <a:tcPr marL="0" marR="0" marT="0" marB="0" anchor="ctr"/>
                </a:tc>
                <a:tc>
                  <a:txBody>
                    <a:bodyPr/>
                    <a:lstStyle/>
                    <a:p>
                      <a:pPr algn="ctr" fontAlgn="ctr"/>
                      <a:r>
                        <a:rPr lang="es-EC" sz="1800" b="0" u="none" strike="noStrike">
                          <a:solidFill>
                            <a:schemeClr val="tx1"/>
                          </a:solidFill>
                          <a:effectLst/>
                        </a:rPr>
                        <a:t>66,70%</a:t>
                      </a:r>
                      <a:endParaRPr lang="es-EC" sz="1800" b="0" i="0" u="none" strike="noStrike">
                        <a:solidFill>
                          <a:schemeClr val="tx1"/>
                        </a:solidFill>
                        <a:effectLst/>
                        <a:latin typeface="Calibri" panose="020F0502020204030204" pitchFamily="34" charset="0"/>
                      </a:endParaRPr>
                    </a:p>
                  </a:txBody>
                  <a:tcPr marL="0" marR="0" marT="0" marB="0" anchor="ctr"/>
                </a:tc>
                <a:tc>
                  <a:txBody>
                    <a:bodyPr/>
                    <a:lstStyle/>
                    <a:p>
                      <a:pPr algn="ctr" fontAlgn="ctr"/>
                      <a:r>
                        <a:rPr lang="es-EC" sz="1800" b="0" u="none" strike="noStrike">
                          <a:solidFill>
                            <a:schemeClr val="tx1"/>
                          </a:solidFill>
                          <a:effectLst/>
                        </a:rPr>
                        <a:t>33,30%</a:t>
                      </a:r>
                      <a:endParaRPr lang="es-EC" sz="1800" b="0" i="0" u="none" strike="noStrike">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10002"/>
                  </a:ext>
                </a:extLst>
              </a:tr>
              <a:tr h="722113">
                <a:tc>
                  <a:txBody>
                    <a:bodyPr/>
                    <a:lstStyle/>
                    <a:p>
                      <a:pPr algn="ctr" fontAlgn="ctr"/>
                      <a:r>
                        <a:rPr lang="es-EC" sz="1800" b="0" u="none" strike="noStrike">
                          <a:solidFill>
                            <a:schemeClr val="tx1"/>
                          </a:solidFill>
                          <a:effectLst/>
                        </a:rPr>
                        <a:t>Marketing y Ventas - Comercial</a:t>
                      </a:r>
                      <a:endParaRPr lang="es-EC" sz="1800" b="0" i="0" u="none" strike="noStrike">
                        <a:solidFill>
                          <a:schemeClr val="tx1"/>
                        </a:solidFill>
                        <a:effectLst/>
                        <a:latin typeface="Calibri" panose="020F0502020204030204" pitchFamily="34" charset="0"/>
                      </a:endParaRPr>
                    </a:p>
                  </a:txBody>
                  <a:tcPr marL="0" marR="0" marT="0" marB="0" anchor="ctr"/>
                </a:tc>
                <a:tc>
                  <a:txBody>
                    <a:bodyPr/>
                    <a:lstStyle/>
                    <a:p>
                      <a:pPr algn="ctr" fontAlgn="ctr"/>
                      <a:r>
                        <a:rPr lang="es-EC" sz="1800" b="0" u="none" strike="noStrike">
                          <a:solidFill>
                            <a:schemeClr val="tx1"/>
                          </a:solidFill>
                          <a:effectLst/>
                        </a:rPr>
                        <a:t>46,70%</a:t>
                      </a:r>
                      <a:endParaRPr lang="es-EC" sz="1800" b="0" i="0" u="none" strike="noStrike">
                        <a:solidFill>
                          <a:schemeClr val="tx1"/>
                        </a:solidFill>
                        <a:effectLst/>
                        <a:latin typeface="Calibri" panose="020F0502020204030204" pitchFamily="34" charset="0"/>
                      </a:endParaRPr>
                    </a:p>
                  </a:txBody>
                  <a:tcPr marL="0" marR="0" marT="0" marB="0" anchor="ctr"/>
                </a:tc>
                <a:tc>
                  <a:txBody>
                    <a:bodyPr/>
                    <a:lstStyle/>
                    <a:p>
                      <a:pPr algn="ctr" fontAlgn="ctr"/>
                      <a:r>
                        <a:rPr lang="es-EC" sz="1800" b="0" u="none" strike="noStrike">
                          <a:solidFill>
                            <a:schemeClr val="tx1"/>
                          </a:solidFill>
                          <a:effectLst/>
                        </a:rPr>
                        <a:t>83,30%</a:t>
                      </a:r>
                      <a:endParaRPr lang="es-EC" sz="1800" b="0" i="0" u="none" strike="noStrike">
                        <a:solidFill>
                          <a:schemeClr val="tx1"/>
                        </a:solidFill>
                        <a:effectLst/>
                        <a:latin typeface="Calibri" panose="020F0502020204030204" pitchFamily="34" charset="0"/>
                      </a:endParaRPr>
                    </a:p>
                  </a:txBody>
                  <a:tcPr marL="0" marR="0" marT="0" marB="0" anchor="ctr"/>
                </a:tc>
                <a:tc>
                  <a:txBody>
                    <a:bodyPr/>
                    <a:lstStyle/>
                    <a:p>
                      <a:pPr algn="ctr" fontAlgn="ctr"/>
                      <a:r>
                        <a:rPr lang="es-EC" sz="1800" b="0" u="none" strike="noStrike">
                          <a:solidFill>
                            <a:schemeClr val="tx1"/>
                          </a:solidFill>
                          <a:effectLst/>
                        </a:rPr>
                        <a:t>66,70%</a:t>
                      </a:r>
                      <a:endParaRPr lang="es-EC" sz="1800" b="0" i="0" u="none" strike="noStrike">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10003"/>
                  </a:ext>
                </a:extLst>
              </a:tr>
              <a:tr h="328061">
                <a:tc>
                  <a:txBody>
                    <a:bodyPr/>
                    <a:lstStyle/>
                    <a:p>
                      <a:pPr algn="ctr" fontAlgn="ctr"/>
                      <a:r>
                        <a:rPr lang="es-EC" sz="1800" b="0" u="none" strike="noStrike">
                          <a:solidFill>
                            <a:schemeClr val="tx1"/>
                          </a:solidFill>
                          <a:effectLst/>
                        </a:rPr>
                        <a:t>Finanzas</a:t>
                      </a:r>
                      <a:endParaRPr lang="es-EC" sz="1800" b="0" i="0" u="none" strike="noStrike">
                        <a:solidFill>
                          <a:schemeClr val="tx1"/>
                        </a:solidFill>
                        <a:effectLst/>
                        <a:latin typeface="Calibri" panose="020F0502020204030204" pitchFamily="34" charset="0"/>
                      </a:endParaRPr>
                    </a:p>
                  </a:txBody>
                  <a:tcPr marL="0" marR="0" marT="0" marB="0" anchor="ctr"/>
                </a:tc>
                <a:tc>
                  <a:txBody>
                    <a:bodyPr/>
                    <a:lstStyle/>
                    <a:p>
                      <a:pPr algn="ctr" fontAlgn="ctr"/>
                      <a:r>
                        <a:rPr lang="es-EC" sz="1800" b="0" u="none" strike="noStrike">
                          <a:solidFill>
                            <a:schemeClr val="tx1"/>
                          </a:solidFill>
                          <a:effectLst/>
                        </a:rPr>
                        <a:t>58,30%</a:t>
                      </a:r>
                      <a:endParaRPr lang="es-EC" sz="1800" b="0" i="0" u="none" strike="noStrike">
                        <a:solidFill>
                          <a:schemeClr val="tx1"/>
                        </a:solidFill>
                        <a:effectLst/>
                        <a:latin typeface="Calibri" panose="020F0502020204030204" pitchFamily="34" charset="0"/>
                      </a:endParaRPr>
                    </a:p>
                  </a:txBody>
                  <a:tcPr marL="0" marR="0" marT="0" marB="0" anchor="ctr"/>
                </a:tc>
                <a:tc>
                  <a:txBody>
                    <a:bodyPr/>
                    <a:lstStyle/>
                    <a:p>
                      <a:pPr algn="ctr" fontAlgn="ctr"/>
                      <a:r>
                        <a:rPr lang="es-EC" sz="1800" b="0" u="none" strike="noStrike">
                          <a:solidFill>
                            <a:schemeClr val="tx1"/>
                          </a:solidFill>
                          <a:effectLst/>
                        </a:rPr>
                        <a:t>50,00%</a:t>
                      </a:r>
                      <a:endParaRPr lang="es-EC" sz="1800" b="0" i="0" u="none" strike="noStrike">
                        <a:solidFill>
                          <a:schemeClr val="tx1"/>
                        </a:solidFill>
                        <a:effectLst/>
                        <a:latin typeface="Calibri" panose="020F0502020204030204" pitchFamily="34" charset="0"/>
                      </a:endParaRPr>
                    </a:p>
                  </a:txBody>
                  <a:tcPr marL="0" marR="0" marT="0" marB="0" anchor="ctr"/>
                </a:tc>
                <a:tc>
                  <a:txBody>
                    <a:bodyPr/>
                    <a:lstStyle/>
                    <a:p>
                      <a:pPr algn="ctr" fontAlgn="ctr"/>
                      <a:r>
                        <a:rPr lang="es-EC" sz="1800" b="0" u="none" strike="noStrike">
                          <a:solidFill>
                            <a:schemeClr val="tx1"/>
                          </a:solidFill>
                          <a:effectLst/>
                        </a:rPr>
                        <a:t>64,30%</a:t>
                      </a:r>
                      <a:endParaRPr lang="es-EC" sz="1800" b="0" i="0" u="none" strike="noStrike">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10004"/>
                  </a:ext>
                </a:extLst>
              </a:tr>
              <a:tr h="328061">
                <a:tc>
                  <a:txBody>
                    <a:bodyPr/>
                    <a:lstStyle/>
                    <a:p>
                      <a:pPr algn="ctr" fontAlgn="ctr"/>
                      <a:r>
                        <a:rPr lang="es-EC" sz="1800" b="0" u="none" strike="noStrike">
                          <a:solidFill>
                            <a:schemeClr val="tx1"/>
                          </a:solidFill>
                          <a:effectLst/>
                        </a:rPr>
                        <a:t>Administración</a:t>
                      </a:r>
                      <a:endParaRPr lang="es-EC" sz="1800" b="0" i="0" u="none" strike="noStrike">
                        <a:solidFill>
                          <a:schemeClr val="tx1"/>
                        </a:solidFill>
                        <a:effectLst/>
                        <a:latin typeface="Calibri" panose="020F0502020204030204" pitchFamily="34" charset="0"/>
                      </a:endParaRPr>
                    </a:p>
                  </a:txBody>
                  <a:tcPr marL="0" marR="0" marT="0" marB="0" anchor="ctr"/>
                </a:tc>
                <a:tc>
                  <a:txBody>
                    <a:bodyPr/>
                    <a:lstStyle/>
                    <a:p>
                      <a:pPr algn="ctr" fontAlgn="ctr"/>
                      <a:r>
                        <a:rPr lang="es-EC" sz="1800" b="0" u="none" strike="noStrike">
                          <a:solidFill>
                            <a:schemeClr val="tx1"/>
                          </a:solidFill>
                          <a:effectLst/>
                        </a:rPr>
                        <a:t>28,60%</a:t>
                      </a:r>
                      <a:endParaRPr lang="es-EC" sz="1800" b="0" i="0" u="none" strike="noStrike">
                        <a:solidFill>
                          <a:schemeClr val="tx1"/>
                        </a:solidFill>
                        <a:effectLst/>
                        <a:latin typeface="Calibri" panose="020F0502020204030204" pitchFamily="34" charset="0"/>
                      </a:endParaRPr>
                    </a:p>
                  </a:txBody>
                  <a:tcPr marL="0" marR="0" marT="0" marB="0" anchor="ctr"/>
                </a:tc>
                <a:tc>
                  <a:txBody>
                    <a:bodyPr/>
                    <a:lstStyle/>
                    <a:p>
                      <a:pPr algn="ctr" fontAlgn="ctr"/>
                      <a:r>
                        <a:rPr lang="es-EC" sz="1800" b="0" u="none" strike="noStrike">
                          <a:solidFill>
                            <a:schemeClr val="tx1"/>
                          </a:solidFill>
                          <a:effectLst/>
                        </a:rPr>
                        <a:t>85,70%</a:t>
                      </a:r>
                      <a:endParaRPr lang="es-EC" sz="1800" b="0" i="0" u="none" strike="noStrike">
                        <a:solidFill>
                          <a:schemeClr val="tx1"/>
                        </a:solidFill>
                        <a:effectLst/>
                        <a:latin typeface="Calibri" panose="020F0502020204030204" pitchFamily="34" charset="0"/>
                      </a:endParaRPr>
                    </a:p>
                  </a:txBody>
                  <a:tcPr marL="0" marR="0" marT="0" marB="0" anchor="ctr"/>
                </a:tc>
                <a:tc>
                  <a:txBody>
                    <a:bodyPr/>
                    <a:lstStyle/>
                    <a:p>
                      <a:pPr algn="ctr" fontAlgn="ctr"/>
                      <a:r>
                        <a:rPr lang="es-EC" sz="1800" b="0" u="none" strike="noStrike">
                          <a:solidFill>
                            <a:schemeClr val="tx1"/>
                          </a:solidFill>
                          <a:effectLst/>
                        </a:rPr>
                        <a:t>44,40%</a:t>
                      </a:r>
                      <a:endParaRPr lang="es-EC" sz="1800" b="0" i="0" u="none" strike="noStrike">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10005"/>
                  </a:ext>
                </a:extLst>
              </a:tr>
              <a:tr h="328061">
                <a:tc>
                  <a:txBody>
                    <a:bodyPr/>
                    <a:lstStyle/>
                    <a:p>
                      <a:pPr algn="ctr" fontAlgn="ctr"/>
                      <a:r>
                        <a:rPr lang="es-EC" sz="1800" b="0" u="none" strike="noStrike">
                          <a:solidFill>
                            <a:schemeClr val="tx1"/>
                          </a:solidFill>
                          <a:effectLst/>
                        </a:rPr>
                        <a:t>Producción</a:t>
                      </a:r>
                      <a:endParaRPr lang="es-EC" sz="1800" b="0" i="0" u="none" strike="noStrike">
                        <a:solidFill>
                          <a:schemeClr val="tx1"/>
                        </a:solidFill>
                        <a:effectLst/>
                        <a:latin typeface="Calibri" panose="020F0502020204030204" pitchFamily="34" charset="0"/>
                      </a:endParaRPr>
                    </a:p>
                  </a:txBody>
                  <a:tcPr marL="0" marR="0" marT="0" marB="0" anchor="ctr"/>
                </a:tc>
                <a:tc>
                  <a:txBody>
                    <a:bodyPr/>
                    <a:lstStyle/>
                    <a:p>
                      <a:pPr algn="ctr" fontAlgn="ctr"/>
                      <a:r>
                        <a:rPr lang="es-EC" sz="1800" b="0" u="none" strike="noStrike">
                          <a:solidFill>
                            <a:schemeClr val="tx1"/>
                          </a:solidFill>
                          <a:effectLst/>
                        </a:rPr>
                        <a:t>56,30%</a:t>
                      </a:r>
                      <a:endParaRPr lang="es-EC" sz="1800" b="0" i="0" u="none" strike="noStrike">
                        <a:solidFill>
                          <a:schemeClr val="tx1"/>
                        </a:solidFill>
                        <a:effectLst/>
                        <a:latin typeface="Calibri" panose="020F0502020204030204" pitchFamily="34" charset="0"/>
                      </a:endParaRPr>
                    </a:p>
                  </a:txBody>
                  <a:tcPr marL="0" marR="0" marT="0" marB="0" anchor="ctr"/>
                </a:tc>
                <a:tc>
                  <a:txBody>
                    <a:bodyPr/>
                    <a:lstStyle/>
                    <a:p>
                      <a:pPr algn="ctr" fontAlgn="ctr"/>
                      <a:r>
                        <a:rPr lang="es-EC" sz="1800" b="0" u="none" strike="noStrike">
                          <a:solidFill>
                            <a:schemeClr val="tx1"/>
                          </a:solidFill>
                          <a:effectLst/>
                        </a:rPr>
                        <a:t>80,00%</a:t>
                      </a:r>
                      <a:endParaRPr lang="es-EC" sz="1800" b="0" i="0" u="none" strike="noStrike">
                        <a:solidFill>
                          <a:schemeClr val="tx1"/>
                        </a:solidFill>
                        <a:effectLst/>
                        <a:latin typeface="Calibri" panose="020F0502020204030204" pitchFamily="34" charset="0"/>
                      </a:endParaRPr>
                    </a:p>
                  </a:txBody>
                  <a:tcPr marL="0" marR="0" marT="0" marB="0" anchor="ctr"/>
                </a:tc>
                <a:tc>
                  <a:txBody>
                    <a:bodyPr/>
                    <a:lstStyle/>
                    <a:p>
                      <a:pPr algn="ctr" fontAlgn="ctr"/>
                      <a:r>
                        <a:rPr lang="es-EC" sz="1800" b="0" u="none" strike="noStrike" dirty="0">
                          <a:solidFill>
                            <a:schemeClr val="tx1"/>
                          </a:solidFill>
                          <a:effectLst/>
                        </a:rPr>
                        <a:t>33,30%</a:t>
                      </a:r>
                      <a:endParaRPr lang="es-EC" sz="1800" b="0"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10006"/>
                  </a:ext>
                </a:extLst>
              </a:tr>
            </a:tbl>
          </a:graphicData>
        </a:graphic>
      </p:graphicFrame>
      <p:pic>
        <p:nvPicPr>
          <p:cNvPr id="4" name="Picture 4" descr="CIBSI 2015:::">
            <a:extLst>
              <a:ext uri="{FF2B5EF4-FFF2-40B4-BE49-F238E27FC236}">
                <a16:creationId xmlns:a16="http://schemas.microsoft.com/office/drawing/2014/main" id="{60FA437F-D807-49CF-9D6F-CCEF24D579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2208" y="5925789"/>
            <a:ext cx="3098938" cy="79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35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515600" cy="918703"/>
          </a:xfrm>
        </p:spPr>
        <p:txBody>
          <a:bodyPr>
            <a:scene3d>
              <a:camera prst="orthographicFront"/>
              <a:lightRig rig="soft" dir="t">
                <a:rot lat="0" lon="0" rev="15600000"/>
              </a:lightRig>
            </a:scene3d>
            <a:sp3d extrusionH="57150" prstMaterial="softEdge">
              <a:bevelT w="25400" h="38100"/>
            </a:sp3d>
          </a:bodyPr>
          <a:lstStyle/>
          <a:p>
            <a:pPr algn="l"/>
            <a:r>
              <a:rPr lang="es-EC" dirty="0">
                <a:ln/>
                <a:solidFill>
                  <a:schemeClr val="accent4"/>
                </a:solidFill>
                <a:effectLst/>
              </a:rPr>
              <a:t>Demanda laboral por área</a:t>
            </a:r>
          </a:p>
        </p:txBody>
      </p:sp>
      <p:graphicFrame>
        <p:nvGraphicFramePr>
          <p:cNvPr id="5" name="Tabla 4"/>
          <p:cNvGraphicFramePr>
            <a:graphicFrameLocks noGrp="1"/>
          </p:cNvGraphicFramePr>
          <p:nvPr>
            <p:extLst>
              <p:ext uri="{D42A27DB-BD31-4B8C-83A1-F6EECF244321}">
                <p14:modId xmlns:p14="http://schemas.microsoft.com/office/powerpoint/2010/main" val="110956821"/>
              </p:ext>
            </p:extLst>
          </p:nvPr>
        </p:nvGraphicFramePr>
        <p:xfrm>
          <a:off x="1240798" y="3828473"/>
          <a:ext cx="10834874" cy="2846817"/>
        </p:xfrm>
        <a:graphic>
          <a:graphicData uri="http://schemas.openxmlformats.org/drawingml/2006/table">
            <a:tbl>
              <a:tblPr firstRow="1" firstCol="1" bandRow="1">
                <a:tableStyleId>{93296810-A885-4BE3-A3E7-6D5BEEA58F35}</a:tableStyleId>
              </a:tblPr>
              <a:tblGrid>
                <a:gridCol w="1383130">
                  <a:extLst>
                    <a:ext uri="{9D8B030D-6E8A-4147-A177-3AD203B41FA5}">
                      <a16:colId xmlns:a16="http://schemas.microsoft.com/office/drawing/2014/main" val="20000"/>
                    </a:ext>
                  </a:extLst>
                </a:gridCol>
                <a:gridCol w="949740">
                  <a:extLst>
                    <a:ext uri="{9D8B030D-6E8A-4147-A177-3AD203B41FA5}">
                      <a16:colId xmlns:a16="http://schemas.microsoft.com/office/drawing/2014/main" val="20001"/>
                    </a:ext>
                  </a:extLst>
                </a:gridCol>
                <a:gridCol w="1168130">
                  <a:extLst>
                    <a:ext uri="{9D8B030D-6E8A-4147-A177-3AD203B41FA5}">
                      <a16:colId xmlns:a16="http://schemas.microsoft.com/office/drawing/2014/main" val="20002"/>
                    </a:ext>
                  </a:extLst>
                </a:gridCol>
                <a:gridCol w="1054165">
                  <a:extLst>
                    <a:ext uri="{9D8B030D-6E8A-4147-A177-3AD203B41FA5}">
                      <a16:colId xmlns:a16="http://schemas.microsoft.com/office/drawing/2014/main" val="20003"/>
                    </a:ext>
                  </a:extLst>
                </a:gridCol>
                <a:gridCol w="868974">
                  <a:extLst>
                    <a:ext uri="{9D8B030D-6E8A-4147-A177-3AD203B41FA5}">
                      <a16:colId xmlns:a16="http://schemas.microsoft.com/office/drawing/2014/main" val="20004"/>
                    </a:ext>
                  </a:extLst>
                </a:gridCol>
                <a:gridCol w="1011429">
                  <a:extLst>
                    <a:ext uri="{9D8B030D-6E8A-4147-A177-3AD203B41FA5}">
                      <a16:colId xmlns:a16="http://schemas.microsoft.com/office/drawing/2014/main" val="20005"/>
                    </a:ext>
                  </a:extLst>
                </a:gridCol>
                <a:gridCol w="911711">
                  <a:extLst>
                    <a:ext uri="{9D8B030D-6E8A-4147-A177-3AD203B41FA5}">
                      <a16:colId xmlns:a16="http://schemas.microsoft.com/office/drawing/2014/main" val="20006"/>
                    </a:ext>
                  </a:extLst>
                </a:gridCol>
                <a:gridCol w="1433634">
                  <a:extLst>
                    <a:ext uri="{9D8B030D-6E8A-4147-A177-3AD203B41FA5}">
                      <a16:colId xmlns:a16="http://schemas.microsoft.com/office/drawing/2014/main" val="20007"/>
                    </a:ext>
                  </a:extLst>
                </a:gridCol>
                <a:gridCol w="1184987">
                  <a:extLst>
                    <a:ext uri="{9D8B030D-6E8A-4147-A177-3AD203B41FA5}">
                      <a16:colId xmlns:a16="http://schemas.microsoft.com/office/drawing/2014/main" val="20008"/>
                    </a:ext>
                  </a:extLst>
                </a:gridCol>
                <a:gridCol w="868974">
                  <a:extLst>
                    <a:ext uri="{9D8B030D-6E8A-4147-A177-3AD203B41FA5}">
                      <a16:colId xmlns:a16="http://schemas.microsoft.com/office/drawing/2014/main" val="20009"/>
                    </a:ext>
                  </a:extLst>
                </a:gridCol>
              </a:tblGrid>
              <a:tr h="621459">
                <a:tc rowSpan="2">
                  <a:txBody>
                    <a:bodyPr/>
                    <a:lstStyle/>
                    <a:p>
                      <a:pPr algn="ctr">
                        <a:lnSpc>
                          <a:spcPct val="107000"/>
                        </a:lnSpc>
                        <a:spcAft>
                          <a:spcPts val="0"/>
                        </a:spcAft>
                      </a:pPr>
                      <a:r>
                        <a:rPr lang="es-EC" sz="1400" b="0" dirty="0">
                          <a:solidFill>
                            <a:schemeClr val="tx1"/>
                          </a:solidFill>
                          <a:effectLst/>
                        </a:rPr>
                        <a:t>Provincia</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es-EC" sz="1400" b="0">
                          <a:solidFill>
                            <a:schemeClr val="tx1"/>
                          </a:solidFill>
                          <a:effectLst/>
                        </a:rPr>
                        <a:t>Número de empresas</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Pregunta Filtro</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es-EC" sz="1400" b="0" dirty="0">
                          <a:solidFill>
                            <a:schemeClr val="tx1"/>
                          </a:solidFill>
                          <a:effectLst/>
                        </a:rPr>
                        <a:t>Porcentaje de empresas que demandan</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gridSpan="2">
                  <a:txBody>
                    <a:bodyPr/>
                    <a:lstStyle/>
                    <a:p>
                      <a:pPr algn="ctr">
                        <a:lnSpc>
                          <a:spcPct val="107000"/>
                        </a:lnSpc>
                        <a:spcAft>
                          <a:spcPts val="0"/>
                        </a:spcAft>
                      </a:pPr>
                      <a:r>
                        <a:rPr lang="es-EC" sz="1400" b="0">
                          <a:solidFill>
                            <a:schemeClr val="tx1"/>
                          </a:solidFill>
                          <a:effectLst/>
                        </a:rPr>
                        <a:t>Número de empresas que demandan</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rowSpan="2">
                  <a:txBody>
                    <a:bodyPr/>
                    <a:lstStyle/>
                    <a:p>
                      <a:pPr algn="ctr">
                        <a:lnSpc>
                          <a:spcPct val="107000"/>
                        </a:lnSpc>
                        <a:spcAft>
                          <a:spcPts val="0"/>
                        </a:spcAft>
                      </a:pPr>
                      <a:r>
                        <a:rPr lang="es-EC" sz="1400" b="0" dirty="0">
                          <a:solidFill>
                            <a:schemeClr val="tx1"/>
                          </a:solidFill>
                          <a:effectLst/>
                        </a:rPr>
                        <a:t>Promedio de profesionales contratados al año por empresa</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es-EC" sz="1400" b="0">
                          <a:solidFill>
                            <a:schemeClr val="tx1"/>
                          </a:solidFill>
                          <a:effectLst/>
                        </a:rPr>
                        <a:t>Demanda anual de profesionales</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extLst>
                  <a:ext uri="{0D108BD9-81ED-4DB2-BD59-A6C34878D82A}">
                    <a16:rowId xmlns:a16="http://schemas.microsoft.com/office/drawing/2014/main" val="10000"/>
                  </a:ext>
                </a:extLst>
              </a:tr>
              <a:tr h="832148">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400" b="0">
                          <a:solidFill>
                            <a:schemeClr val="tx1"/>
                          </a:solidFill>
                          <a:effectLst/>
                        </a:rPr>
                        <a:t>Contratan en el área de Recursos Humanos</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Estadístico</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solidFill>
                            <a:schemeClr val="tx1"/>
                          </a:solidFill>
                          <a:effectLst/>
                        </a:rPr>
                        <a:t>Precisión (+/-)</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Estadístico</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Precisión (+/-)</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vMerge="1">
                  <a:txBody>
                    <a:bodyPr/>
                    <a:lstStyle/>
                    <a:p>
                      <a:endParaRPr lang="es-EC"/>
                    </a:p>
                  </a:txBody>
                  <a:tcPr/>
                </a:tc>
                <a:tc>
                  <a:txBody>
                    <a:bodyPr/>
                    <a:lstStyle/>
                    <a:p>
                      <a:pPr algn="ctr">
                        <a:lnSpc>
                          <a:spcPct val="107000"/>
                        </a:lnSpc>
                        <a:spcAft>
                          <a:spcPts val="0"/>
                        </a:spcAft>
                      </a:pPr>
                      <a:r>
                        <a:rPr lang="es-EC" sz="1400" b="0">
                          <a:solidFill>
                            <a:schemeClr val="tx1"/>
                          </a:solidFill>
                          <a:effectLst/>
                        </a:rPr>
                        <a:t>Número de profesionales</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Precisión (+/-)</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200081">
                <a:tc>
                  <a:txBody>
                    <a:bodyPr/>
                    <a:lstStyle/>
                    <a:p>
                      <a:pPr algn="ctr">
                        <a:lnSpc>
                          <a:spcPct val="107000"/>
                        </a:lnSpc>
                        <a:spcAft>
                          <a:spcPts val="0"/>
                        </a:spcAft>
                      </a:pPr>
                      <a:r>
                        <a:rPr lang="es-EC" sz="1400" b="0">
                          <a:solidFill>
                            <a:schemeClr val="tx1"/>
                          </a:solidFill>
                          <a:effectLst/>
                        </a:rPr>
                        <a:t>Pichincha</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4403</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48,38%</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48,38%</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17,88%</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2130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381</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3</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solidFill>
                            <a:schemeClr val="tx1"/>
                          </a:solidFill>
                          <a:effectLst/>
                        </a:rPr>
                        <a:t>6391</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1143</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200081">
                <a:tc>
                  <a:txBody>
                    <a:bodyPr/>
                    <a:lstStyle/>
                    <a:p>
                      <a:pPr algn="ctr">
                        <a:lnSpc>
                          <a:spcPct val="107000"/>
                        </a:lnSpc>
                        <a:spcAft>
                          <a:spcPts val="0"/>
                        </a:spcAft>
                      </a:pPr>
                      <a:r>
                        <a:rPr lang="es-EC" sz="1400" b="0">
                          <a:solidFill>
                            <a:schemeClr val="tx1"/>
                          </a:solidFill>
                          <a:effectLst/>
                        </a:rPr>
                        <a:t>Cotopaxi</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547</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solidFill>
                            <a:schemeClr val="tx1"/>
                          </a:solidFill>
                          <a:effectLst/>
                        </a:rPr>
                        <a:t>0</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200081">
                <a:tc>
                  <a:txBody>
                    <a:bodyPr/>
                    <a:lstStyle/>
                    <a:p>
                      <a:pPr algn="ctr">
                        <a:lnSpc>
                          <a:spcPct val="107000"/>
                        </a:lnSpc>
                        <a:spcAft>
                          <a:spcPts val="0"/>
                        </a:spcAft>
                      </a:pPr>
                      <a:r>
                        <a:rPr lang="es-EC" sz="1400" b="0">
                          <a:solidFill>
                            <a:schemeClr val="tx1"/>
                          </a:solidFill>
                          <a:effectLst/>
                        </a:rPr>
                        <a:t>Tungurahua</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877</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3,23%</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3,23%</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34,63%</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28</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solidFill>
                            <a:schemeClr val="tx1"/>
                          </a:solidFill>
                          <a:effectLst/>
                        </a:rPr>
                        <a:t>28</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621459">
                <a:tc>
                  <a:txBody>
                    <a:bodyPr/>
                    <a:lstStyle/>
                    <a:p>
                      <a:pPr algn="ctr">
                        <a:lnSpc>
                          <a:spcPct val="107000"/>
                        </a:lnSpc>
                        <a:spcAft>
                          <a:spcPts val="0"/>
                        </a:spcAft>
                      </a:pPr>
                      <a:r>
                        <a:rPr lang="es-EC" sz="1400" b="0">
                          <a:solidFill>
                            <a:schemeClr val="tx1"/>
                          </a:solidFill>
                          <a:effectLst/>
                        </a:rPr>
                        <a:t>Santo Domingo de los Tsáchilas</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534</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solidFill>
                            <a:schemeClr val="tx1"/>
                          </a:solidFill>
                          <a:effectLst/>
                        </a:rPr>
                        <a:t>0,00%</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solidFill>
                            <a:schemeClr val="tx1"/>
                          </a:solidFill>
                          <a:effectLst/>
                        </a:rPr>
                        <a:t>0</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solidFill>
                            <a:schemeClr val="tx1"/>
                          </a:solidFill>
                          <a:effectLst/>
                        </a:rPr>
                        <a:t>0</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bl>
          </a:graphicData>
        </a:graphic>
      </p:graphicFrame>
      <p:sp>
        <p:nvSpPr>
          <p:cNvPr id="6" name="CuadroTexto 5"/>
          <p:cNvSpPr txBox="1"/>
          <p:nvPr/>
        </p:nvSpPr>
        <p:spPr>
          <a:xfrm>
            <a:off x="0" y="4642560"/>
            <a:ext cx="1240801" cy="923330"/>
          </a:xfrm>
          <a:prstGeom prst="rect">
            <a:avLst/>
          </a:prstGeom>
          <a:noFill/>
        </p:spPr>
        <p:txBody>
          <a:bodyPr wrap="square" rtlCol="0">
            <a:spAutoFit/>
          </a:bodyPr>
          <a:lstStyle/>
          <a:p>
            <a:r>
              <a:rPr lang="es-EC" dirty="0"/>
              <a:t>Área de Recursos Humanos</a:t>
            </a:r>
          </a:p>
        </p:txBody>
      </p:sp>
      <p:sp>
        <p:nvSpPr>
          <p:cNvPr id="7" name="CuadroTexto 6"/>
          <p:cNvSpPr txBox="1"/>
          <p:nvPr/>
        </p:nvSpPr>
        <p:spPr>
          <a:xfrm>
            <a:off x="2026" y="1272186"/>
            <a:ext cx="1240799" cy="1200329"/>
          </a:xfrm>
          <a:prstGeom prst="rect">
            <a:avLst/>
          </a:prstGeom>
          <a:noFill/>
        </p:spPr>
        <p:txBody>
          <a:bodyPr wrap="square" rtlCol="0">
            <a:spAutoFit/>
          </a:bodyPr>
          <a:lstStyle/>
          <a:p>
            <a:r>
              <a:rPr lang="es-EC" dirty="0"/>
              <a:t>Área de Marketing y Ventas - Comercial</a:t>
            </a:r>
          </a:p>
        </p:txBody>
      </p:sp>
      <p:graphicFrame>
        <p:nvGraphicFramePr>
          <p:cNvPr id="8" name="Tabla 7"/>
          <p:cNvGraphicFramePr>
            <a:graphicFrameLocks noGrp="1"/>
          </p:cNvGraphicFramePr>
          <p:nvPr>
            <p:extLst>
              <p:ext uri="{D42A27DB-BD31-4B8C-83A1-F6EECF244321}">
                <p14:modId xmlns:p14="http://schemas.microsoft.com/office/powerpoint/2010/main" val="382469476"/>
              </p:ext>
            </p:extLst>
          </p:nvPr>
        </p:nvGraphicFramePr>
        <p:xfrm>
          <a:off x="1242825" y="786294"/>
          <a:ext cx="10834875" cy="2858292"/>
        </p:xfrm>
        <a:graphic>
          <a:graphicData uri="http://schemas.openxmlformats.org/drawingml/2006/table">
            <a:tbl>
              <a:tblPr firstRow="1" firstCol="1" bandRow="1">
                <a:tableStyleId>{F5AB1C69-6EDB-4FF4-983F-18BD219EF322}</a:tableStyleId>
              </a:tblPr>
              <a:tblGrid>
                <a:gridCol w="1369881">
                  <a:extLst>
                    <a:ext uri="{9D8B030D-6E8A-4147-A177-3AD203B41FA5}">
                      <a16:colId xmlns:a16="http://schemas.microsoft.com/office/drawing/2014/main" val="20000"/>
                    </a:ext>
                  </a:extLst>
                </a:gridCol>
                <a:gridCol w="954157">
                  <a:extLst>
                    <a:ext uri="{9D8B030D-6E8A-4147-A177-3AD203B41FA5}">
                      <a16:colId xmlns:a16="http://schemas.microsoft.com/office/drawing/2014/main" val="20001"/>
                    </a:ext>
                  </a:extLst>
                </a:gridCol>
                <a:gridCol w="1166191">
                  <a:extLst>
                    <a:ext uri="{9D8B030D-6E8A-4147-A177-3AD203B41FA5}">
                      <a16:colId xmlns:a16="http://schemas.microsoft.com/office/drawing/2014/main" val="20002"/>
                    </a:ext>
                  </a:extLst>
                </a:gridCol>
                <a:gridCol w="1060174">
                  <a:extLst>
                    <a:ext uri="{9D8B030D-6E8A-4147-A177-3AD203B41FA5}">
                      <a16:colId xmlns:a16="http://schemas.microsoft.com/office/drawing/2014/main" val="20003"/>
                    </a:ext>
                  </a:extLst>
                </a:gridCol>
                <a:gridCol w="901148">
                  <a:extLst>
                    <a:ext uri="{9D8B030D-6E8A-4147-A177-3AD203B41FA5}">
                      <a16:colId xmlns:a16="http://schemas.microsoft.com/office/drawing/2014/main" val="20004"/>
                    </a:ext>
                  </a:extLst>
                </a:gridCol>
                <a:gridCol w="1111480">
                  <a:extLst>
                    <a:ext uri="{9D8B030D-6E8A-4147-A177-3AD203B41FA5}">
                      <a16:colId xmlns:a16="http://schemas.microsoft.com/office/drawing/2014/main" val="20005"/>
                    </a:ext>
                  </a:extLst>
                </a:gridCol>
                <a:gridCol w="823337">
                  <a:extLst>
                    <a:ext uri="{9D8B030D-6E8A-4147-A177-3AD203B41FA5}">
                      <a16:colId xmlns:a16="http://schemas.microsoft.com/office/drawing/2014/main" val="20006"/>
                    </a:ext>
                  </a:extLst>
                </a:gridCol>
                <a:gridCol w="1454274">
                  <a:extLst>
                    <a:ext uri="{9D8B030D-6E8A-4147-A177-3AD203B41FA5}">
                      <a16:colId xmlns:a16="http://schemas.microsoft.com/office/drawing/2014/main" val="20007"/>
                    </a:ext>
                  </a:extLst>
                </a:gridCol>
                <a:gridCol w="1145477">
                  <a:extLst>
                    <a:ext uri="{9D8B030D-6E8A-4147-A177-3AD203B41FA5}">
                      <a16:colId xmlns:a16="http://schemas.microsoft.com/office/drawing/2014/main" val="20008"/>
                    </a:ext>
                  </a:extLst>
                </a:gridCol>
                <a:gridCol w="848756">
                  <a:extLst>
                    <a:ext uri="{9D8B030D-6E8A-4147-A177-3AD203B41FA5}">
                      <a16:colId xmlns:a16="http://schemas.microsoft.com/office/drawing/2014/main" val="20009"/>
                    </a:ext>
                  </a:extLst>
                </a:gridCol>
              </a:tblGrid>
              <a:tr h="661878">
                <a:tc rowSpan="2">
                  <a:txBody>
                    <a:bodyPr/>
                    <a:lstStyle/>
                    <a:p>
                      <a:pPr algn="ctr">
                        <a:lnSpc>
                          <a:spcPct val="107000"/>
                        </a:lnSpc>
                        <a:spcAft>
                          <a:spcPts val="0"/>
                        </a:spcAft>
                      </a:pPr>
                      <a:r>
                        <a:rPr lang="es-EC" sz="1400" b="0" dirty="0">
                          <a:solidFill>
                            <a:schemeClr val="tx1"/>
                          </a:solidFill>
                          <a:effectLst/>
                        </a:rPr>
                        <a:t>Provincia</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es-EC" sz="1400" b="0">
                          <a:solidFill>
                            <a:schemeClr val="tx1"/>
                          </a:solidFill>
                          <a:effectLst/>
                        </a:rPr>
                        <a:t>Número de empresas</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solidFill>
                            <a:schemeClr val="tx1"/>
                          </a:solidFill>
                          <a:effectLst/>
                        </a:rPr>
                        <a:t>Pregunta Filtro</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es-EC" sz="1400" b="0" dirty="0">
                          <a:solidFill>
                            <a:schemeClr val="tx1"/>
                          </a:solidFill>
                          <a:effectLst/>
                        </a:rPr>
                        <a:t>Porcentaje de empresas que demandan</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gridSpan="2">
                  <a:txBody>
                    <a:bodyPr/>
                    <a:lstStyle/>
                    <a:p>
                      <a:pPr algn="ctr">
                        <a:lnSpc>
                          <a:spcPct val="107000"/>
                        </a:lnSpc>
                        <a:spcAft>
                          <a:spcPts val="0"/>
                        </a:spcAft>
                      </a:pPr>
                      <a:r>
                        <a:rPr lang="es-EC" sz="1400" b="0">
                          <a:solidFill>
                            <a:schemeClr val="tx1"/>
                          </a:solidFill>
                          <a:effectLst/>
                        </a:rPr>
                        <a:t>Número de empresas que demandan </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rowSpan="2">
                  <a:txBody>
                    <a:bodyPr/>
                    <a:lstStyle/>
                    <a:p>
                      <a:pPr algn="ctr">
                        <a:lnSpc>
                          <a:spcPct val="107000"/>
                        </a:lnSpc>
                        <a:spcAft>
                          <a:spcPts val="0"/>
                        </a:spcAft>
                      </a:pPr>
                      <a:r>
                        <a:rPr lang="es-EC" sz="1400" b="0">
                          <a:solidFill>
                            <a:schemeClr val="tx1"/>
                          </a:solidFill>
                          <a:effectLst/>
                        </a:rPr>
                        <a:t>Promedio de profesionales contratados al año por empresa</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es-EC" sz="1400" b="0">
                          <a:solidFill>
                            <a:schemeClr val="tx1"/>
                          </a:solidFill>
                          <a:effectLst/>
                        </a:rPr>
                        <a:t>Demanda anual de profesionales  </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extLst>
                  <a:ext uri="{0D108BD9-81ED-4DB2-BD59-A6C34878D82A}">
                    <a16:rowId xmlns:a16="http://schemas.microsoft.com/office/drawing/2014/main" val="10000"/>
                  </a:ext>
                </a:extLst>
              </a:tr>
              <a:tr h="778760">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400" b="0">
                          <a:solidFill>
                            <a:schemeClr val="tx1"/>
                          </a:solidFill>
                          <a:effectLst/>
                        </a:rPr>
                        <a:t>Contratan en el área de Mkt</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Estadístico</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Precisión (+/-)</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solidFill>
                            <a:schemeClr val="tx1"/>
                          </a:solidFill>
                          <a:effectLst/>
                        </a:rPr>
                        <a:t>Estadístico</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Precisión (+/-)</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vMerge="1">
                  <a:txBody>
                    <a:bodyPr/>
                    <a:lstStyle/>
                    <a:p>
                      <a:endParaRPr lang="es-EC"/>
                    </a:p>
                  </a:txBody>
                  <a:tcPr/>
                </a:tc>
                <a:tc>
                  <a:txBody>
                    <a:bodyPr/>
                    <a:lstStyle/>
                    <a:p>
                      <a:pPr algn="ctr">
                        <a:lnSpc>
                          <a:spcPct val="107000"/>
                        </a:lnSpc>
                        <a:spcAft>
                          <a:spcPts val="0"/>
                        </a:spcAft>
                      </a:pPr>
                      <a:r>
                        <a:rPr lang="es-EC" sz="1400" b="0">
                          <a:solidFill>
                            <a:schemeClr val="tx1"/>
                          </a:solidFill>
                          <a:effectLst/>
                        </a:rPr>
                        <a:t>Número de profesionales</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solidFill>
                            <a:schemeClr val="tx1"/>
                          </a:solidFill>
                          <a:effectLst/>
                        </a:rPr>
                        <a:t>Precisión (+/-)</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248100">
                <a:tc>
                  <a:txBody>
                    <a:bodyPr/>
                    <a:lstStyle/>
                    <a:p>
                      <a:pPr algn="ctr">
                        <a:lnSpc>
                          <a:spcPct val="107000"/>
                        </a:lnSpc>
                        <a:spcAft>
                          <a:spcPts val="0"/>
                        </a:spcAft>
                      </a:pPr>
                      <a:r>
                        <a:rPr lang="es-EC" sz="1400" b="0">
                          <a:solidFill>
                            <a:schemeClr val="tx1"/>
                          </a:solidFill>
                          <a:effectLst/>
                        </a:rPr>
                        <a:t>Pichincha</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4403</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40,00%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40,00%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19,60%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1761</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345</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5</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8806</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1726</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248100">
                <a:tc>
                  <a:txBody>
                    <a:bodyPr/>
                    <a:lstStyle/>
                    <a:p>
                      <a:pPr algn="ctr">
                        <a:lnSpc>
                          <a:spcPct val="107000"/>
                        </a:lnSpc>
                        <a:spcAft>
                          <a:spcPts val="0"/>
                        </a:spcAft>
                      </a:pPr>
                      <a:r>
                        <a:rPr lang="es-EC" sz="1400" b="0">
                          <a:solidFill>
                            <a:schemeClr val="tx1"/>
                          </a:solidFill>
                          <a:effectLst/>
                        </a:rPr>
                        <a:t>Cotopaxi</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547</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6,67%</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6,67%</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34,58%</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36</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13</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2</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73</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25</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248100">
                <a:tc>
                  <a:txBody>
                    <a:bodyPr/>
                    <a:lstStyle/>
                    <a:p>
                      <a:pPr algn="ctr">
                        <a:lnSpc>
                          <a:spcPct val="107000"/>
                        </a:lnSpc>
                        <a:spcAft>
                          <a:spcPts val="0"/>
                        </a:spcAft>
                      </a:pPr>
                      <a:r>
                        <a:rPr lang="es-EC" sz="1400" b="0">
                          <a:solidFill>
                            <a:schemeClr val="tx1"/>
                          </a:solidFill>
                          <a:effectLst/>
                        </a:rPr>
                        <a:t>Tungurahua</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877</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6,67%</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6,67%</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34,58%</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58</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20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2</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117</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40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661878">
                <a:tc>
                  <a:txBody>
                    <a:bodyPr/>
                    <a:lstStyle/>
                    <a:p>
                      <a:pPr algn="ctr">
                        <a:lnSpc>
                          <a:spcPct val="107000"/>
                        </a:lnSpc>
                        <a:spcAft>
                          <a:spcPts val="0"/>
                        </a:spcAft>
                      </a:pPr>
                      <a:r>
                        <a:rPr lang="es-EC" sz="1400" b="0">
                          <a:solidFill>
                            <a:schemeClr val="tx1"/>
                          </a:solidFill>
                          <a:effectLst/>
                        </a:rPr>
                        <a:t>Santo Domingo de los Tsáchilas</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534</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6,67%</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6,67%</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34,58%</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36</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12</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solidFill>
                            <a:schemeClr val="tx1"/>
                          </a:solidFill>
                          <a:effectLst/>
                        </a:rPr>
                        <a:t>3</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107</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solidFill>
                            <a:schemeClr val="tx1"/>
                          </a:solidFill>
                          <a:effectLst/>
                        </a:rPr>
                        <a:t>37</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04158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6096000" cy="918703"/>
          </a:xfrm>
        </p:spPr>
        <p:txBody>
          <a:bodyPr>
            <a:scene3d>
              <a:camera prst="orthographicFront"/>
              <a:lightRig rig="soft" dir="t">
                <a:rot lat="0" lon="0" rev="15600000"/>
              </a:lightRig>
            </a:scene3d>
            <a:sp3d extrusionH="57150" prstMaterial="softEdge">
              <a:bevelT w="25400" h="38100"/>
            </a:sp3d>
          </a:bodyPr>
          <a:lstStyle/>
          <a:p>
            <a:pPr algn="l"/>
            <a:r>
              <a:rPr lang="es-EC" dirty="0">
                <a:ln/>
                <a:solidFill>
                  <a:schemeClr val="accent4"/>
                </a:solidFill>
                <a:effectLst/>
              </a:rPr>
              <a:t>Demanda laboral por área</a:t>
            </a:r>
          </a:p>
        </p:txBody>
      </p:sp>
      <p:sp>
        <p:nvSpPr>
          <p:cNvPr id="6" name="CuadroTexto 5"/>
          <p:cNvSpPr txBox="1"/>
          <p:nvPr/>
        </p:nvSpPr>
        <p:spPr>
          <a:xfrm>
            <a:off x="-1" y="1288035"/>
            <a:ext cx="1113183" cy="646331"/>
          </a:xfrm>
          <a:prstGeom prst="rect">
            <a:avLst/>
          </a:prstGeom>
          <a:noFill/>
        </p:spPr>
        <p:txBody>
          <a:bodyPr wrap="square" rtlCol="0">
            <a:spAutoFit/>
          </a:bodyPr>
          <a:lstStyle/>
          <a:p>
            <a:r>
              <a:rPr lang="es-EC" dirty="0"/>
              <a:t>Área de Finanzas</a:t>
            </a:r>
          </a:p>
        </p:txBody>
      </p:sp>
      <p:sp>
        <p:nvSpPr>
          <p:cNvPr id="7" name="CuadroTexto 6"/>
          <p:cNvSpPr txBox="1"/>
          <p:nvPr/>
        </p:nvSpPr>
        <p:spPr>
          <a:xfrm rot="16200000">
            <a:off x="-284661" y="4600470"/>
            <a:ext cx="1682502" cy="646331"/>
          </a:xfrm>
          <a:prstGeom prst="rect">
            <a:avLst/>
          </a:prstGeom>
          <a:noFill/>
        </p:spPr>
        <p:txBody>
          <a:bodyPr wrap="square" rtlCol="0">
            <a:spAutoFit/>
          </a:bodyPr>
          <a:lstStyle/>
          <a:p>
            <a:r>
              <a:rPr lang="es-EC" dirty="0"/>
              <a:t>Área de Administración</a:t>
            </a:r>
          </a:p>
        </p:txBody>
      </p:sp>
      <p:graphicFrame>
        <p:nvGraphicFramePr>
          <p:cNvPr id="3" name="Tabla 2"/>
          <p:cNvGraphicFramePr>
            <a:graphicFrameLocks noGrp="1"/>
          </p:cNvGraphicFramePr>
          <p:nvPr>
            <p:extLst>
              <p:ext uri="{D42A27DB-BD31-4B8C-83A1-F6EECF244321}">
                <p14:modId xmlns:p14="http://schemas.microsoft.com/office/powerpoint/2010/main" val="4256841147"/>
              </p:ext>
            </p:extLst>
          </p:nvPr>
        </p:nvGraphicFramePr>
        <p:xfrm>
          <a:off x="1113180" y="665559"/>
          <a:ext cx="11051441" cy="2767744"/>
        </p:xfrm>
        <a:graphic>
          <a:graphicData uri="http://schemas.openxmlformats.org/drawingml/2006/table">
            <a:tbl>
              <a:tblPr firstRow="1" firstCol="1" bandRow="1">
                <a:tableStyleId>{7DF18680-E054-41AD-8BC1-D1AEF772440D}</a:tableStyleId>
              </a:tblPr>
              <a:tblGrid>
                <a:gridCol w="1265996">
                  <a:extLst>
                    <a:ext uri="{9D8B030D-6E8A-4147-A177-3AD203B41FA5}">
                      <a16:colId xmlns:a16="http://schemas.microsoft.com/office/drawing/2014/main" val="20000"/>
                    </a:ext>
                  </a:extLst>
                </a:gridCol>
                <a:gridCol w="1023582">
                  <a:extLst>
                    <a:ext uri="{9D8B030D-6E8A-4147-A177-3AD203B41FA5}">
                      <a16:colId xmlns:a16="http://schemas.microsoft.com/office/drawing/2014/main" val="20001"/>
                    </a:ext>
                  </a:extLst>
                </a:gridCol>
                <a:gridCol w="1091821">
                  <a:extLst>
                    <a:ext uri="{9D8B030D-6E8A-4147-A177-3AD203B41FA5}">
                      <a16:colId xmlns:a16="http://schemas.microsoft.com/office/drawing/2014/main" val="20002"/>
                    </a:ext>
                  </a:extLst>
                </a:gridCol>
                <a:gridCol w="1091821">
                  <a:extLst>
                    <a:ext uri="{9D8B030D-6E8A-4147-A177-3AD203B41FA5}">
                      <a16:colId xmlns:a16="http://schemas.microsoft.com/office/drawing/2014/main" val="20003"/>
                    </a:ext>
                  </a:extLst>
                </a:gridCol>
                <a:gridCol w="846161">
                  <a:extLst>
                    <a:ext uri="{9D8B030D-6E8A-4147-A177-3AD203B41FA5}">
                      <a16:colId xmlns:a16="http://schemas.microsoft.com/office/drawing/2014/main" val="20004"/>
                    </a:ext>
                  </a:extLst>
                </a:gridCol>
                <a:gridCol w="1132764">
                  <a:extLst>
                    <a:ext uri="{9D8B030D-6E8A-4147-A177-3AD203B41FA5}">
                      <a16:colId xmlns:a16="http://schemas.microsoft.com/office/drawing/2014/main" val="20005"/>
                    </a:ext>
                  </a:extLst>
                </a:gridCol>
                <a:gridCol w="1009935">
                  <a:extLst>
                    <a:ext uri="{9D8B030D-6E8A-4147-A177-3AD203B41FA5}">
                      <a16:colId xmlns:a16="http://schemas.microsoft.com/office/drawing/2014/main" val="20006"/>
                    </a:ext>
                  </a:extLst>
                </a:gridCol>
                <a:gridCol w="1241946">
                  <a:extLst>
                    <a:ext uri="{9D8B030D-6E8A-4147-A177-3AD203B41FA5}">
                      <a16:colId xmlns:a16="http://schemas.microsoft.com/office/drawing/2014/main" val="20007"/>
                    </a:ext>
                  </a:extLst>
                </a:gridCol>
                <a:gridCol w="1460310">
                  <a:extLst>
                    <a:ext uri="{9D8B030D-6E8A-4147-A177-3AD203B41FA5}">
                      <a16:colId xmlns:a16="http://schemas.microsoft.com/office/drawing/2014/main" val="20008"/>
                    </a:ext>
                  </a:extLst>
                </a:gridCol>
                <a:gridCol w="887105">
                  <a:extLst>
                    <a:ext uri="{9D8B030D-6E8A-4147-A177-3AD203B41FA5}">
                      <a16:colId xmlns:a16="http://schemas.microsoft.com/office/drawing/2014/main" val="20009"/>
                    </a:ext>
                  </a:extLst>
                </a:gridCol>
              </a:tblGrid>
              <a:tr h="473680">
                <a:tc rowSpan="2">
                  <a:txBody>
                    <a:bodyPr/>
                    <a:lstStyle/>
                    <a:p>
                      <a:pPr algn="ctr">
                        <a:lnSpc>
                          <a:spcPct val="107000"/>
                        </a:lnSpc>
                        <a:spcAft>
                          <a:spcPts val="0"/>
                        </a:spcAft>
                      </a:pPr>
                      <a:r>
                        <a:rPr lang="es-EC" sz="1400" b="0" dirty="0">
                          <a:solidFill>
                            <a:schemeClr val="tx1"/>
                          </a:solidFill>
                          <a:effectLst/>
                        </a:rPr>
                        <a:t>Provincia</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es-EC" sz="1400" b="0" dirty="0">
                          <a:solidFill>
                            <a:schemeClr val="tx1"/>
                          </a:solidFill>
                          <a:effectLst/>
                        </a:rPr>
                        <a:t>Número de empresas</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solidFill>
                            <a:schemeClr val="tx1"/>
                          </a:solidFill>
                          <a:effectLst/>
                        </a:rPr>
                        <a:t>Pregunta Filtro</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es-EC" sz="1400" b="0" dirty="0">
                          <a:solidFill>
                            <a:schemeClr val="tx1"/>
                          </a:solidFill>
                          <a:effectLst/>
                        </a:rPr>
                        <a:t>Porcentaje de empresas que demandan</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gridSpan="2">
                  <a:txBody>
                    <a:bodyPr/>
                    <a:lstStyle/>
                    <a:p>
                      <a:pPr algn="ctr">
                        <a:lnSpc>
                          <a:spcPct val="107000"/>
                        </a:lnSpc>
                        <a:spcAft>
                          <a:spcPts val="0"/>
                        </a:spcAft>
                      </a:pPr>
                      <a:r>
                        <a:rPr lang="es-EC" sz="1400" b="0">
                          <a:solidFill>
                            <a:schemeClr val="tx1"/>
                          </a:solidFill>
                          <a:effectLst/>
                        </a:rPr>
                        <a:t>Número de empresas que demandan</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rowSpan="2">
                  <a:txBody>
                    <a:bodyPr/>
                    <a:lstStyle/>
                    <a:p>
                      <a:pPr algn="ctr">
                        <a:lnSpc>
                          <a:spcPct val="107000"/>
                        </a:lnSpc>
                        <a:spcAft>
                          <a:spcPts val="0"/>
                        </a:spcAft>
                      </a:pPr>
                      <a:r>
                        <a:rPr lang="es-EC" sz="1400" b="0" dirty="0">
                          <a:solidFill>
                            <a:schemeClr val="tx1"/>
                          </a:solidFill>
                          <a:effectLst/>
                        </a:rPr>
                        <a:t>Promedio de profesionales contratados al año por empresa</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es-EC" sz="1400" b="0">
                          <a:solidFill>
                            <a:schemeClr val="tx1"/>
                          </a:solidFill>
                          <a:effectLst/>
                        </a:rPr>
                        <a:t>Demanda anual de profesionales</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extLst>
                  <a:ext uri="{0D108BD9-81ED-4DB2-BD59-A6C34878D82A}">
                    <a16:rowId xmlns:a16="http://schemas.microsoft.com/office/drawing/2014/main" val="10000"/>
                  </a:ext>
                </a:extLst>
              </a:tr>
              <a:tr h="726593">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400" b="0">
                          <a:solidFill>
                            <a:schemeClr val="tx1"/>
                          </a:solidFill>
                          <a:effectLst/>
                        </a:rPr>
                        <a:t>Contratan en el área de Finanzas</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Estadístico</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solidFill>
                            <a:schemeClr val="tx1"/>
                          </a:solidFill>
                          <a:effectLst/>
                        </a:rPr>
                        <a:t>Precisión (+/-)</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Estadístico</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Precisión (+/-)</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vMerge="1">
                  <a:txBody>
                    <a:bodyPr/>
                    <a:lstStyle/>
                    <a:p>
                      <a:endParaRPr lang="es-EC"/>
                    </a:p>
                  </a:txBody>
                  <a:tcPr/>
                </a:tc>
                <a:tc>
                  <a:txBody>
                    <a:bodyPr/>
                    <a:lstStyle/>
                    <a:p>
                      <a:pPr algn="ctr">
                        <a:lnSpc>
                          <a:spcPct val="107000"/>
                        </a:lnSpc>
                        <a:spcAft>
                          <a:spcPts val="0"/>
                        </a:spcAft>
                      </a:pPr>
                      <a:r>
                        <a:rPr lang="es-EC" sz="1400" b="0">
                          <a:solidFill>
                            <a:schemeClr val="tx1"/>
                          </a:solidFill>
                          <a:effectLst/>
                        </a:rPr>
                        <a:t>Número de profesionales</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Precisión (+/-)</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231481">
                <a:tc>
                  <a:txBody>
                    <a:bodyPr/>
                    <a:lstStyle/>
                    <a:p>
                      <a:pPr algn="ctr">
                        <a:lnSpc>
                          <a:spcPct val="107000"/>
                        </a:lnSpc>
                        <a:spcAft>
                          <a:spcPts val="0"/>
                        </a:spcAft>
                      </a:pPr>
                      <a:r>
                        <a:rPr lang="es-EC" sz="1400" b="0">
                          <a:solidFill>
                            <a:schemeClr val="tx1"/>
                          </a:solidFill>
                          <a:effectLst/>
                        </a:rPr>
                        <a:t>Pichincha</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4403</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60,00%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60,00%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17,83%</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2642</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471</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4</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10567</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1884</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231481">
                <a:tc>
                  <a:txBody>
                    <a:bodyPr/>
                    <a:lstStyle/>
                    <a:p>
                      <a:pPr algn="ctr">
                        <a:lnSpc>
                          <a:spcPct val="107000"/>
                        </a:lnSpc>
                        <a:spcAft>
                          <a:spcPts val="0"/>
                        </a:spcAft>
                      </a:pPr>
                      <a:r>
                        <a:rPr lang="es-EC" sz="1400" b="0">
                          <a:solidFill>
                            <a:schemeClr val="tx1"/>
                          </a:solidFill>
                          <a:effectLst/>
                        </a:rPr>
                        <a:t>Cotopaxi</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547</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231481">
                <a:tc>
                  <a:txBody>
                    <a:bodyPr/>
                    <a:lstStyle/>
                    <a:p>
                      <a:pPr algn="ctr">
                        <a:lnSpc>
                          <a:spcPct val="107000"/>
                        </a:lnSpc>
                        <a:spcAft>
                          <a:spcPts val="0"/>
                        </a:spcAft>
                      </a:pPr>
                      <a:r>
                        <a:rPr lang="es-EC" sz="1400" b="0">
                          <a:solidFill>
                            <a:schemeClr val="tx1"/>
                          </a:solidFill>
                          <a:effectLst/>
                        </a:rPr>
                        <a:t>Tungurahua</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877</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473680">
                <a:tc>
                  <a:txBody>
                    <a:bodyPr/>
                    <a:lstStyle/>
                    <a:p>
                      <a:pPr algn="ctr">
                        <a:lnSpc>
                          <a:spcPct val="107000"/>
                        </a:lnSpc>
                        <a:spcAft>
                          <a:spcPts val="0"/>
                        </a:spcAft>
                      </a:pPr>
                      <a:r>
                        <a:rPr lang="es-EC" sz="1400" b="0" dirty="0">
                          <a:solidFill>
                            <a:schemeClr val="tx1"/>
                          </a:solidFill>
                          <a:effectLst/>
                        </a:rPr>
                        <a:t>Santo Domingo de los Tsáchilas</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534</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solidFill>
                            <a:schemeClr val="tx1"/>
                          </a:solidFill>
                          <a:effectLst/>
                        </a:rPr>
                        <a:t>0</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395952593"/>
              </p:ext>
            </p:extLst>
          </p:nvPr>
        </p:nvGraphicFramePr>
        <p:xfrm>
          <a:off x="1113180" y="3799322"/>
          <a:ext cx="11051439" cy="2927857"/>
        </p:xfrm>
        <a:graphic>
          <a:graphicData uri="http://schemas.openxmlformats.org/drawingml/2006/table">
            <a:tbl>
              <a:tblPr firstRow="1" firstCol="1" bandRow="1">
                <a:tableStyleId>{21E4AEA4-8DFA-4A89-87EB-49C32662AFE0}</a:tableStyleId>
              </a:tblPr>
              <a:tblGrid>
                <a:gridCol w="1263458">
                  <a:extLst>
                    <a:ext uri="{9D8B030D-6E8A-4147-A177-3AD203B41FA5}">
                      <a16:colId xmlns:a16="http://schemas.microsoft.com/office/drawing/2014/main" val="20000"/>
                    </a:ext>
                  </a:extLst>
                </a:gridCol>
                <a:gridCol w="1014527">
                  <a:extLst>
                    <a:ext uri="{9D8B030D-6E8A-4147-A177-3AD203B41FA5}">
                      <a16:colId xmlns:a16="http://schemas.microsoft.com/office/drawing/2014/main" val="20001"/>
                    </a:ext>
                  </a:extLst>
                </a:gridCol>
                <a:gridCol w="1351169">
                  <a:extLst>
                    <a:ext uri="{9D8B030D-6E8A-4147-A177-3AD203B41FA5}">
                      <a16:colId xmlns:a16="http://schemas.microsoft.com/office/drawing/2014/main" val="20002"/>
                    </a:ext>
                  </a:extLst>
                </a:gridCol>
                <a:gridCol w="1040813">
                  <a:extLst>
                    <a:ext uri="{9D8B030D-6E8A-4147-A177-3AD203B41FA5}">
                      <a16:colId xmlns:a16="http://schemas.microsoft.com/office/drawing/2014/main" val="20003"/>
                    </a:ext>
                  </a:extLst>
                </a:gridCol>
                <a:gridCol w="849085">
                  <a:extLst>
                    <a:ext uri="{9D8B030D-6E8A-4147-A177-3AD203B41FA5}">
                      <a16:colId xmlns:a16="http://schemas.microsoft.com/office/drawing/2014/main" val="20004"/>
                    </a:ext>
                  </a:extLst>
                </a:gridCol>
                <a:gridCol w="1033301">
                  <a:extLst>
                    <a:ext uri="{9D8B030D-6E8A-4147-A177-3AD203B41FA5}">
                      <a16:colId xmlns:a16="http://schemas.microsoft.com/office/drawing/2014/main" val="20005"/>
                    </a:ext>
                  </a:extLst>
                </a:gridCol>
                <a:gridCol w="916741">
                  <a:extLst>
                    <a:ext uri="{9D8B030D-6E8A-4147-A177-3AD203B41FA5}">
                      <a16:colId xmlns:a16="http://schemas.microsoft.com/office/drawing/2014/main" val="20006"/>
                    </a:ext>
                  </a:extLst>
                </a:gridCol>
                <a:gridCol w="1382165">
                  <a:extLst>
                    <a:ext uri="{9D8B030D-6E8A-4147-A177-3AD203B41FA5}">
                      <a16:colId xmlns:a16="http://schemas.microsoft.com/office/drawing/2014/main" val="20007"/>
                    </a:ext>
                  </a:extLst>
                </a:gridCol>
                <a:gridCol w="1296674">
                  <a:extLst>
                    <a:ext uri="{9D8B030D-6E8A-4147-A177-3AD203B41FA5}">
                      <a16:colId xmlns:a16="http://schemas.microsoft.com/office/drawing/2014/main" val="20008"/>
                    </a:ext>
                  </a:extLst>
                </a:gridCol>
                <a:gridCol w="903506">
                  <a:extLst>
                    <a:ext uri="{9D8B030D-6E8A-4147-A177-3AD203B41FA5}">
                      <a16:colId xmlns:a16="http://schemas.microsoft.com/office/drawing/2014/main" val="20009"/>
                    </a:ext>
                  </a:extLst>
                </a:gridCol>
              </a:tblGrid>
              <a:tr h="527050">
                <a:tc rowSpan="2">
                  <a:txBody>
                    <a:bodyPr/>
                    <a:lstStyle/>
                    <a:p>
                      <a:pPr algn="ctr">
                        <a:lnSpc>
                          <a:spcPct val="107000"/>
                        </a:lnSpc>
                        <a:spcAft>
                          <a:spcPts val="0"/>
                        </a:spcAft>
                      </a:pPr>
                      <a:r>
                        <a:rPr lang="es-EC" sz="1400" b="0">
                          <a:solidFill>
                            <a:schemeClr val="tx1"/>
                          </a:solidFill>
                          <a:effectLst/>
                        </a:rPr>
                        <a:t>Provincias</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400" b="0">
                        <a:solidFill>
                          <a:schemeClr val="tx1"/>
                        </a:solidFill>
                        <a:effectLst/>
                        <a:latin typeface="Calibri" panose="020F0502020204030204" pitchFamily="34"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Pregunta Filtro</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es-EC" sz="1400" b="0">
                          <a:solidFill>
                            <a:schemeClr val="tx1"/>
                          </a:solidFill>
                          <a:effectLst/>
                        </a:rPr>
                        <a:t>Porcentaje de empresas que demandan</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gridSpan="2">
                  <a:txBody>
                    <a:bodyPr/>
                    <a:lstStyle/>
                    <a:p>
                      <a:pPr algn="ctr">
                        <a:lnSpc>
                          <a:spcPct val="107000"/>
                        </a:lnSpc>
                        <a:spcAft>
                          <a:spcPts val="0"/>
                        </a:spcAft>
                      </a:pPr>
                      <a:r>
                        <a:rPr lang="es-EC" sz="1400" b="0">
                          <a:solidFill>
                            <a:schemeClr val="tx1"/>
                          </a:solidFill>
                          <a:effectLst/>
                        </a:rPr>
                        <a:t>Número de empresas que demandan</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rowSpan="2">
                  <a:txBody>
                    <a:bodyPr/>
                    <a:lstStyle/>
                    <a:p>
                      <a:pPr algn="ctr">
                        <a:lnSpc>
                          <a:spcPct val="107000"/>
                        </a:lnSpc>
                        <a:spcAft>
                          <a:spcPts val="0"/>
                        </a:spcAft>
                      </a:pPr>
                      <a:r>
                        <a:rPr lang="es-EC" sz="1400" b="0" dirty="0">
                          <a:solidFill>
                            <a:schemeClr val="tx1"/>
                          </a:solidFill>
                          <a:effectLst/>
                        </a:rPr>
                        <a:t>Promedio de profesionales contratados al año por empresa</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es-EC" sz="1400" b="0">
                          <a:solidFill>
                            <a:schemeClr val="tx1"/>
                          </a:solidFill>
                          <a:effectLst/>
                        </a:rPr>
                        <a:t>Demanda anual de profesionales</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extLst>
                  <a:ext uri="{0D108BD9-81ED-4DB2-BD59-A6C34878D82A}">
                    <a16:rowId xmlns:a16="http://schemas.microsoft.com/office/drawing/2014/main" val="10000"/>
                  </a:ext>
                </a:extLst>
              </a:tr>
              <a:tr h="808460">
                <a:tc vMerge="1">
                  <a:txBody>
                    <a:bodyPr/>
                    <a:lstStyle/>
                    <a:p>
                      <a:endParaRPr lang="es-EC"/>
                    </a:p>
                  </a:txBody>
                  <a:tcPr/>
                </a:tc>
                <a:tc>
                  <a:txBody>
                    <a:bodyPr/>
                    <a:lstStyle/>
                    <a:p>
                      <a:pPr algn="ctr">
                        <a:lnSpc>
                          <a:spcPct val="107000"/>
                        </a:lnSpc>
                        <a:spcAft>
                          <a:spcPts val="0"/>
                        </a:spcAft>
                      </a:pPr>
                      <a:r>
                        <a:rPr lang="es-EC" sz="1400" b="0">
                          <a:solidFill>
                            <a:schemeClr val="tx1"/>
                          </a:solidFill>
                          <a:effectLst/>
                        </a:rPr>
                        <a:t>Número de empresas</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Contratan en el área de Administración</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Estadístico</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Precisión (+/-)</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solidFill>
                            <a:schemeClr val="tx1"/>
                          </a:solidFill>
                          <a:effectLst/>
                        </a:rPr>
                        <a:t>Estadístico</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Precisión (+/-)</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vMerge="1">
                  <a:txBody>
                    <a:bodyPr/>
                    <a:lstStyle/>
                    <a:p>
                      <a:endParaRPr lang="es-EC"/>
                    </a:p>
                  </a:txBody>
                  <a:tcPr/>
                </a:tc>
                <a:tc>
                  <a:txBody>
                    <a:bodyPr/>
                    <a:lstStyle/>
                    <a:p>
                      <a:pPr algn="ctr">
                        <a:lnSpc>
                          <a:spcPct val="107000"/>
                        </a:lnSpc>
                        <a:spcAft>
                          <a:spcPts val="0"/>
                        </a:spcAft>
                      </a:pPr>
                      <a:r>
                        <a:rPr lang="es-EC" sz="1400" b="0">
                          <a:solidFill>
                            <a:schemeClr val="tx1"/>
                          </a:solidFill>
                          <a:effectLst/>
                        </a:rPr>
                        <a:t>Número de profesionales</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Precisión (+/-)</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257563">
                <a:tc>
                  <a:txBody>
                    <a:bodyPr/>
                    <a:lstStyle/>
                    <a:p>
                      <a:pPr algn="ctr">
                        <a:lnSpc>
                          <a:spcPct val="107000"/>
                        </a:lnSpc>
                        <a:spcAft>
                          <a:spcPts val="0"/>
                        </a:spcAft>
                      </a:pPr>
                      <a:r>
                        <a:rPr lang="es-EC" sz="1400" b="0">
                          <a:solidFill>
                            <a:schemeClr val="tx1"/>
                          </a:solidFill>
                          <a:effectLst/>
                        </a:rPr>
                        <a:t>Pichincha</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4403</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43,34%</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43,34%</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18,69%</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1908</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357</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3</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5725</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1070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257563">
                <a:tc>
                  <a:txBody>
                    <a:bodyPr/>
                    <a:lstStyle/>
                    <a:p>
                      <a:pPr algn="ctr">
                        <a:lnSpc>
                          <a:spcPct val="107000"/>
                        </a:lnSpc>
                        <a:spcAft>
                          <a:spcPts val="0"/>
                        </a:spcAft>
                      </a:pPr>
                      <a:r>
                        <a:rPr lang="es-EC" sz="1400" b="0">
                          <a:solidFill>
                            <a:schemeClr val="tx1"/>
                          </a:solidFill>
                          <a:effectLst/>
                        </a:rPr>
                        <a:t>Cotopaxi</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547</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3,33%</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3,33%</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35,17%</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18</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6</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3</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55</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19</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257563">
                <a:tc>
                  <a:txBody>
                    <a:bodyPr/>
                    <a:lstStyle/>
                    <a:p>
                      <a:pPr algn="ctr">
                        <a:lnSpc>
                          <a:spcPct val="107000"/>
                        </a:lnSpc>
                        <a:spcAft>
                          <a:spcPts val="0"/>
                        </a:spcAft>
                      </a:pPr>
                      <a:r>
                        <a:rPr lang="es-EC" sz="1400" b="0">
                          <a:solidFill>
                            <a:schemeClr val="tx1"/>
                          </a:solidFill>
                          <a:effectLst/>
                        </a:rPr>
                        <a:t>Tungurahua</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877</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527050">
                <a:tc>
                  <a:txBody>
                    <a:bodyPr/>
                    <a:lstStyle/>
                    <a:p>
                      <a:pPr algn="ctr">
                        <a:lnSpc>
                          <a:spcPct val="107000"/>
                        </a:lnSpc>
                        <a:spcAft>
                          <a:spcPts val="0"/>
                        </a:spcAft>
                      </a:pPr>
                      <a:r>
                        <a:rPr lang="es-EC" sz="1400" b="0" dirty="0">
                          <a:solidFill>
                            <a:schemeClr val="tx1"/>
                          </a:solidFill>
                          <a:effectLst/>
                        </a:rPr>
                        <a:t>Santo Domingo de los Tsáchilas</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534</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solidFill>
                            <a:schemeClr val="tx1"/>
                          </a:solidFill>
                          <a:effectLst/>
                        </a:rPr>
                        <a:t>0</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61316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24248"/>
            <a:ext cx="10515600" cy="918703"/>
          </a:xfrm>
        </p:spPr>
        <p:txBody>
          <a:bodyPr>
            <a:scene3d>
              <a:camera prst="orthographicFront"/>
              <a:lightRig rig="soft" dir="t">
                <a:rot lat="0" lon="0" rev="15600000"/>
              </a:lightRig>
            </a:scene3d>
            <a:sp3d extrusionH="57150" prstMaterial="softEdge">
              <a:bevelT w="25400" h="38100"/>
            </a:sp3d>
          </a:bodyPr>
          <a:lstStyle/>
          <a:p>
            <a:pPr algn="l"/>
            <a:r>
              <a:rPr lang="es-EC" dirty="0">
                <a:ln/>
                <a:solidFill>
                  <a:schemeClr val="accent4"/>
                </a:solidFill>
                <a:effectLst/>
              </a:rPr>
              <a:t>Demanda laboral por área</a:t>
            </a:r>
          </a:p>
        </p:txBody>
      </p:sp>
      <p:sp>
        <p:nvSpPr>
          <p:cNvPr id="6" name="CuadroTexto 5"/>
          <p:cNvSpPr txBox="1"/>
          <p:nvPr/>
        </p:nvSpPr>
        <p:spPr>
          <a:xfrm>
            <a:off x="317145" y="1254366"/>
            <a:ext cx="2016578" cy="369332"/>
          </a:xfrm>
          <a:prstGeom prst="rect">
            <a:avLst/>
          </a:prstGeom>
          <a:noFill/>
        </p:spPr>
        <p:txBody>
          <a:bodyPr wrap="none" rtlCol="0">
            <a:spAutoFit/>
          </a:bodyPr>
          <a:lstStyle/>
          <a:p>
            <a:r>
              <a:rPr lang="es-EC" dirty="0"/>
              <a:t>Área de Producción</a:t>
            </a:r>
          </a:p>
        </p:txBody>
      </p:sp>
      <p:graphicFrame>
        <p:nvGraphicFramePr>
          <p:cNvPr id="3" name="Tabla 2"/>
          <p:cNvGraphicFramePr>
            <a:graphicFrameLocks noGrp="1"/>
          </p:cNvGraphicFramePr>
          <p:nvPr/>
        </p:nvGraphicFramePr>
        <p:xfrm>
          <a:off x="742665" y="1835113"/>
          <a:ext cx="10515600" cy="2898713"/>
        </p:xfrm>
        <a:graphic>
          <a:graphicData uri="http://schemas.openxmlformats.org/drawingml/2006/table">
            <a:tbl>
              <a:tblPr firstRow="1" firstCol="1" bandRow="1">
                <a:tableStyleId>{5C22544A-7EE6-4342-B048-85BDC9FD1C3A}</a:tableStyleId>
              </a:tblPr>
              <a:tblGrid>
                <a:gridCol w="1051560">
                  <a:extLst>
                    <a:ext uri="{9D8B030D-6E8A-4147-A177-3AD203B41FA5}">
                      <a16:colId xmlns:a16="http://schemas.microsoft.com/office/drawing/2014/main" val="20000"/>
                    </a:ext>
                  </a:extLst>
                </a:gridCol>
                <a:gridCol w="1051560">
                  <a:extLst>
                    <a:ext uri="{9D8B030D-6E8A-4147-A177-3AD203B41FA5}">
                      <a16:colId xmlns:a16="http://schemas.microsoft.com/office/drawing/2014/main" val="20001"/>
                    </a:ext>
                  </a:extLst>
                </a:gridCol>
                <a:gridCol w="1051560">
                  <a:extLst>
                    <a:ext uri="{9D8B030D-6E8A-4147-A177-3AD203B41FA5}">
                      <a16:colId xmlns:a16="http://schemas.microsoft.com/office/drawing/2014/main" val="20002"/>
                    </a:ext>
                  </a:extLst>
                </a:gridCol>
                <a:gridCol w="1051560">
                  <a:extLst>
                    <a:ext uri="{9D8B030D-6E8A-4147-A177-3AD203B41FA5}">
                      <a16:colId xmlns:a16="http://schemas.microsoft.com/office/drawing/2014/main" val="20003"/>
                    </a:ext>
                  </a:extLst>
                </a:gridCol>
                <a:gridCol w="960575">
                  <a:extLst>
                    <a:ext uri="{9D8B030D-6E8A-4147-A177-3AD203B41FA5}">
                      <a16:colId xmlns:a16="http://schemas.microsoft.com/office/drawing/2014/main" val="20004"/>
                    </a:ext>
                  </a:extLst>
                </a:gridCol>
                <a:gridCol w="1142545">
                  <a:extLst>
                    <a:ext uri="{9D8B030D-6E8A-4147-A177-3AD203B41FA5}">
                      <a16:colId xmlns:a16="http://schemas.microsoft.com/office/drawing/2014/main" val="20005"/>
                    </a:ext>
                  </a:extLst>
                </a:gridCol>
                <a:gridCol w="877324">
                  <a:extLst>
                    <a:ext uri="{9D8B030D-6E8A-4147-A177-3AD203B41FA5}">
                      <a16:colId xmlns:a16="http://schemas.microsoft.com/office/drawing/2014/main" val="20006"/>
                    </a:ext>
                  </a:extLst>
                </a:gridCol>
                <a:gridCol w="1225796">
                  <a:extLst>
                    <a:ext uri="{9D8B030D-6E8A-4147-A177-3AD203B41FA5}">
                      <a16:colId xmlns:a16="http://schemas.microsoft.com/office/drawing/2014/main" val="20007"/>
                    </a:ext>
                  </a:extLst>
                </a:gridCol>
                <a:gridCol w="1162562">
                  <a:extLst>
                    <a:ext uri="{9D8B030D-6E8A-4147-A177-3AD203B41FA5}">
                      <a16:colId xmlns:a16="http://schemas.microsoft.com/office/drawing/2014/main" val="20008"/>
                    </a:ext>
                  </a:extLst>
                </a:gridCol>
                <a:gridCol w="940558">
                  <a:extLst>
                    <a:ext uri="{9D8B030D-6E8A-4147-A177-3AD203B41FA5}">
                      <a16:colId xmlns:a16="http://schemas.microsoft.com/office/drawing/2014/main" val="20009"/>
                    </a:ext>
                  </a:extLst>
                </a:gridCol>
              </a:tblGrid>
              <a:tr h="0">
                <a:tc rowSpan="2">
                  <a:txBody>
                    <a:bodyPr/>
                    <a:lstStyle/>
                    <a:p>
                      <a:pPr algn="ctr">
                        <a:lnSpc>
                          <a:spcPct val="107000"/>
                        </a:lnSpc>
                        <a:spcAft>
                          <a:spcPts val="0"/>
                        </a:spcAft>
                      </a:pPr>
                      <a:r>
                        <a:rPr lang="es-EC" sz="1400" b="0" dirty="0">
                          <a:solidFill>
                            <a:schemeClr val="tx1"/>
                          </a:solidFill>
                          <a:effectLst/>
                        </a:rPr>
                        <a:t>Provincia</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es-EC" sz="1400" b="0">
                          <a:solidFill>
                            <a:schemeClr val="tx1"/>
                          </a:solidFill>
                          <a:effectLst/>
                        </a:rPr>
                        <a:t>Número de empresas</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Pregunta Filtro</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es-EC" sz="1400" b="0" dirty="0">
                          <a:solidFill>
                            <a:schemeClr val="tx1"/>
                          </a:solidFill>
                          <a:effectLst/>
                        </a:rPr>
                        <a:t>Porcentaje de empresas que demandan</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gridSpan="2">
                  <a:txBody>
                    <a:bodyPr/>
                    <a:lstStyle/>
                    <a:p>
                      <a:pPr algn="ctr">
                        <a:lnSpc>
                          <a:spcPct val="107000"/>
                        </a:lnSpc>
                        <a:spcAft>
                          <a:spcPts val="0"/>
                        </a:spcAft>
                      </a:pPr>
                      <a:r>
                        <a:rPr lang="es-EC" sz="1400" b="0">
                          <a:solidFill>
                            <a:schemeClr val="tx1"/>
                          </a:solidFill>
                          <a:effectLst/>
                        </a:rPr>
                        <a:t>Número de empresas que demandan </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rowSpan="2">
                  <a:txBody>
                    <a:bodyPr/>
                    <a:lstStyle/>
                    <a:p>
                      <a:pPr algn="ctr">
                        <a:lnSpc>
                          <a:spcPct val="107000"/>
                        </a:lnSpc>
                        <a:spcAft>
                          <a:spcPts val="0"/>
                        </a:spcAft>
                      </a:pPr>
                      <a:r>
                        <a:rPr lang="es-EC" sz="1400" b="0">
                          <a:solidFill>
                            <a:schemeClr val="tx1"/>
                          </a:solidFill>
                          <a:effectLst/>
                        </a:rPr>
                        <a:t>Promedio de profesionales contratados al año por empresa</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es-EC" sz="1400" b="0">
                          <a:solidFill>
                            <a:schemeClr val="tx1"/>
                          </a:solidFill>
                          <a:effectLst/>
                        </a:rPr>
                        <a:t>Demanda anual de profesionales  </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extLst>
                  <a:ext uri="{0D108BD9-81ED-4DB2-BD59-A6C34878D82A}">
                    <a16:rowId xmlns:a16="http://schemas.microsoft.com/office/drawing/2014/main" val="10000"/>
                  </a:ext>
                </a:extLst>
              </a:tr>
              <a:tr h="0">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400" b="0">
                          <a:solidFill>
                            <a:schemeClr val="tx1"/>
                          </a:solidFill>
                          <a:effectLst/>
                        </a:rPr>
                        <a:t>Contratan en el área de Producción</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Estadístico</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Precisión (+/-)</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Estadístico</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Precisión (+/-)</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vMerge="1">
                  <a:txBody>
                    <a:bodyPr/>
                    <a:lstStyle/>
                    <a:p>
                      <a:endParaRPr lang="es-EC"/>
                    </a:p>
                  </a:txBody>
                  <a:tcPr/>
                </a:tc>
                <a:tc>
                  <a:txBody>
                    <a:bodyPr/>
                    <a:lstStyle/>
                    <a:p>
                      <a:pPr algn="ctr">
                        <a:lnSpc>
                          <a:spcPct val="107000"/>
                        </a:lnSpc>
                        <a:spcAft>
                          <a:spcPts val="0"/>
                        </a:spcAft>
                      </a:pPr>
                      <a:r>
                        <a:rPr lang="es-EC" sz="1400" b="0">
                          <a:solidFill>
                            <a:schemeClr val="tx1"/>
                          </a:solidFill>
                          <a:effectLst/>
                        </a:rPr>
                        <a:t>Número de profesionales</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Precisión (+/-)</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0">
                <a:tc>
                  <a:txBody>
                    <a:bodyPr/>
                    <a:lstStyle/>
                    <a:p>
                      <a:pPr algn="ctr">
                        <a:lnSpc>
                          <a:spcPct val="107000"/>
                        </a:lnSpc>
                        <a:spcAft>
                          <a:spcPts val="0"/>
                        </a:spcAft>
                      </a:pPr>
                      <a:r>
                        <a:rPr lang="es-EC" sz="1400" b="0">
                          <a:solidFill>
                            <a:schemeClr val="tx1"/>
                          </a:solidFill>
                          <a:effectLst/>
                        </a:rPr>
                        <a:t>Pichincha</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4403</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23,33%</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23,33%</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19,54%</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1027</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201</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2</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2055</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401</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0">
                <a:tc>
                  <a:txBody>
                    <a:bodyPr/>
                    <a:lstStyle/>
                    <a:p>
                      <a:pPr algn="ctr">
                        <a:lnSpc>
                          <a:spcPct val="107000"/>
                        </a:lnSpc>
                        <a:spcAft>
                          <a:spcPts val="0"/>
                        </a:spcAft>
                      </a:pPr>
                      <a:r>
                        <a:rPr lang="es-EC" sz="1400" b="0">
                          <a:solidFill>
                            <a:schemeClr val="tx1"/>
                          </a:solidFill>
                          <a:effectLst/>
                        </a:rPr>
                        <a:t>Cotopaxi</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547</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0">
                <a:tc>
                  <a:txBody>
                    <a:bodyPr/>
                    <a:lstStyle/>
                    <a:p>
                      <a:pPr algn="ctr">
                        <a:lnSpc>
                          <a:spcPct val="107000"/>
                        </a:lnSpc>
                        <a:spcAft>
                          <a:spcPts val="0"/>
                        </a:spcAft>
                      </a:pPr>
                      <a:r>
                        <a:rPr lang="es-EC" sz="1400" b="0">
                          <a:solidFill>
                            <a:schemeClr val="tx1"/>
                          </a:solidFill>
                          <a:effectLst/>
                        </a:rPr>
                        <a:t>Tungurahua</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877</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30,00%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30,00%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27,08%</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263</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71</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2</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526</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142</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0">
                <a:tc>
                  <a:txBody>
                    <a:bodyPr/>
                    <a:lstStyle/>
                    <a:p>
                      <a:pPr algn="ctr">
                        <a:lnSpc>
                          <a:spcPct val="107000"/>
                        </a:lnSpc>
                        <a:spcAft>
                          <a:spcPts val="0"/>
                        </a:spcAft>
                      </a:pPr>
                      <a:r>
                        <a:rPr lang="es-EC" sz="1400" b="0">
                          <a:solidFill>
                            <a:schemeClr val="tx1"/>
                          </a:solidFill>
                          <a:effectLst/>
                        </a:rPr>
                        <a:t>Santo Domingo de los Tsáchilas</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534</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solidFill>
                            <a:schemeClr val="tx1"/>
                          </a:solidFill>
                          <a:effectLst/>
                        </a:rPr>
                        <a:t>0</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bl>
          </a:graphicData>
        </a:graphic>
      </p:graphicFrame>
      <p:pic>
        <p:nvPicPr>
          <p:cNvPr id="5" name="Picture 4" descr="CIBSI 2015:::">
            <a:extLst>
              <a:ext uri="{FF2B5EF4-FFF2-40B4-BE49-F238E27FC236}">
                <a16:creationId xmlns:a16="http://schemas.microsoft.com/office/drawing/2014/main" id="{5FEE7CC3-5AF9-48BA-852B-B5FAEFD2C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2208" y="5925789"/>
            <a:ext cx="3098938" cy="79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742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4289"/>
            <a:ext cx="9753600" cy="1064525"/>
          </a:xfrm>
        </p:spPr>
        <p:txBody>
          <a:bodyPr>
            <a:normAutofit fontScale="90000"/>
            <a:scene3d>
              <a:camera prst="orthographicFront"/>
              <a:lightRig rig="soft" dir="t">
                <a:rot lat="0" lon="0" rev="15600000"/>
              </a:lightRig>
            </a:scene3d>
            <a:sp3d extrusionH="57150" prstMaterial="softEdge">
              <a:bevelT w="25400" h="38100"/>
            </a:sp3d>
          </a:bodyPr>
          <a:lstStyle/>
          <a:p>
            <a:r>
              <a:rPr lang="es-EC" sz="4000" dirty="0">
                <a:ln/>
                <a:solidFill>
                  <a:schemeClr val="accent4"/>
                </a:solidFill>
                <a:effectLst/>
              </a:rPr>
              <a:t>Perfil profesional que buscan las empresas</a:t>
            </a:r>
          </a:p>
        </p:txBody>
      </p:sp>
      <p:graphicFrame>
        <p:nvGraphicFramePr>
          <p:cNvPr id="4" name="Tabla 3"/>
          <p:cNvGraphicFramePr>
            <a:graphicFrameLocks noGrp="1"/>
          </p:cNvGraphicFramePr>
          <p:nvPr>
            <p:extLst>
              <p:ext uri="{D42A27DB-BD31-4B8C-83A1-F6EECF244321}">
                <p14:modId xmlns:p14="http://schemas.microsoft.com/office/powerpoint/2010/main" val="1113669761"/>
              </p:ext>
            </p:extLst>
          </p:nvPr>
        </p:nvGraphicFramePr>
        <p:xfrm>
          <a:off x="447161" y="705412"/>
          <a:ext cx="11559310" cy="6047651"/>
        </p:xfrm>
        <a:graphic>
          <a:graphicData uri="http://schemas.openxmlformats.org/drawingml/2006/table">
            <a:tbl>
              <a:tblPr>
                <a:tableStyleId>{C4B1156A-380E-4F78-BDF5-A606A8083BF9}</a:tableStyleId>
              </a:tblPr>
              <a:tblGrid>
                <a:gridCol w="1616979">
                  <a:extLst>
                    <a:ext uri="{9D8B030D-6E8A-4147-A177-3AD203B41FA5}">
                      <a16:colId xmlns:a16="http://schemas.microsoft.com/office/drawing/2014/main" val="20000"/>
                    </a:ext>
                  </a:extLst>
                </a:gridCol>
                <a:gridCol w="2076982">
                  <a:extLst>
                    <a:ext uri="{9D8B030D-6E8A-4147-A177-3AD203B41FA5}">
                      <a16:colId xmlns:a16="http://schemas.microsoft.com/office/drawing/2014/main" val="20001"/>
                    </a:ext>
                  </a:extLst>
                </a:gridCol>
                <a:gridCol w="2076982">
                  <a:extLst>
                    <a:ext uri="{9D8B030D-6E8A-4147-A177-3AD203B41FA5}">
                      <a16:colId xmlns:a16="http://schemas.microsoft.com/office/drawing/2014/main" val="20002"/>
                    </a:ext>
                  </a:extLst>
                </a:gridCol>
                <a:gridCol w="2021224">
                  <a:extLst>
                    <a:ext uri="{9D8B030D-6E8A-4147-A177-3AD203B41FA5}">
                      <a16:colId xmlns:a16="http://schemas.microsoft.com/office/drawing/2014/main" val="20003"/>
                    </a:ext>
                  </a:extLst>
                </a:gridCol>
                <a:gridCol w="2021224">
                  <a:extLst>
                    <a:ext uri="{9D8B030D-6E8A-4147-A177-3AD203B41FA5}">
                      <a16:colId xmlns:a16="http://schemas.microsoft.com/office/drawing/2014/main" val="20004"/>
                    </a:ext>
                  </a:extLst>
                </a:gridCol>
                <a:gridCol w="1745919">
                  <a:extLst>
                    <a:ext uri="{9D8B030D-6E8A-4147-A177-3AD203B41FA5}">
                      <a16:colId xmlns:a16="http://schemas.microsoft.com/office/drawing/2014/main" val="20005"/>
                    </a:ext>
                  </a:extLst>
                </a:gridCol>
              </a:tblGrid>
              <a:tr h="395992">
                <a:tc>
                  <a:txBody>
                    <a:bodyPr/>
                    <a:lstStyle/>
                    <a:p>
                      <a:pPr algn="ctr" fontAlgn="ctr"/>
                      <a:r>
                        <a:rPr lang="es-EC" sz="1600" b="1" u="none" strike="noStrike" dirty="0">
                          <a:effectLst/>
                          <a:latin typeface="Calibri" panose="020F0502020204030204" pitchFamily="34" charset="0"/>
                          <a:cs typeface="Calibri" panose="020F0502020204030204" pitchFamily="34" charset="0"/>
                        </a:rPr>
                        <a:t>Área</a:t>
                      </a:r>
                      <a:endParaRPr lang="es-EC" sz="16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accent3">
                        <a:lumMod val="60000"/>
                        <a:lumOff val="40000"/>
                      </a:schemeClr>
                    </a:solidFill>
                  </a:tcPr>
                </a:tc>
                <a:tc>
                  <a:txBody>
                    <a:bodyPr/>
                    <a:lstStyle/>
                    <a:p>
                      <a:pPr algn="ctr" fontAlgn="ctr"/>
                      <a:r>
                        <a:rPr lang="es-EC" sz="1600" b="1" u="none" strike="noStrike" dirty="0">
                          <a:effectLst/>
                          <a:latin typeface="Calibri" panose="020F0502020204030204" pitchFamily="34" charset="0"/>
                          <a:cs typeface="Calibri" panose="020F0502020204030204" pitchFamily="34" charset="0"/>
                        </a:rPr>
                        <a:t>Recursos Humanos</a:t>
                      </a:r>
                      <a:endParaRPr lang="es-EC" sz="16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600" b="1" u="none" strike="noStrike" dirty="0">
                          <a:effectLst/>
                          <a:latin typeface="Calibri" panose="020F0502020204030204" pitchFamily="34" charset="0"/>
                          <a:cs typeface="Calibri" panose="020F0502020204030204" pitchFamily="34" charset="0"/>
                        </a:rPr>
                        <a:t>Marketing y Ventas - Comercial</a:t>
                      </a:r>
                      <a:endParaRPr lang="es-EC" sz="16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r>
                        <a:rPr lang="es-EC" sz="1600" b="1" u="none" strike="noStrike" dirty="0">
                          <a:effectLst/>
                          <a:latin typeface="Calibri" panose="020F0502020204030204" pitchFamily="34" charset="0"/>
                          <a:cs typeface="Calibri" panose="020F0502020204030204" pitchFamily="34" charset="0"/>
                        </a:rPr>
                        <a:t>Finanzas</a:t>
                      </a:r>
                      <a:endParaRPr lang="es-EC" sz="16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ctr"/>
                      <a:r>
                        <a:rPr lang="es-EC" sz="1600" b="1" u="none" strike="noStrike" dirty="0">
                          <a:effectLst/>
                          <a:latin typeface="Calibri" panose="020F0502020204030204" pitchFamily="34" charset="0"/>
                          <a:cs typeface="Calibri" panose="020F0502020204030204" pitchFamily="34" charset="0"/>
                        </a:rPr>
                        <a:t>Administración</a:t>
                      </a:r>
                      <a:endParaRPr lang="es-EC" sz="16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fontAlgn="ctr"/>
                      <a:r>
                        <a:rPr lang="es-EC" sz="1600" b="1" u="none" strike="noStrike" dirty="0">
                          <a:effectLst/>
                          <a:latin typeface="Calibri" panose="020F0502020204030204" pitchFamily="34" charset="0"/>
                          <a:cs typeface="Calibri" panose="020F0502020204030204" pitchFamily="34" charset="0"/>
                        </a:rPr>
                        <a:t>Producción</a:t>
                      </a:r>
                      <a:endParaRPr lang="es-EC" sz="16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2">
                        <a:lumMod val="90000"/>
                      </a:schemeClr>
                    </a:solidFill>
                  </a:tcPr>
                </a:tc>
                <a:extLst>
                  <a:ext uri="{0D108BD9-81ED-4DB2-BD59-A6C34878D82A}">
                    <a16:rowId xmlns:a16="http://schemas.microsoft.com/office/drawing/2014/main" val="10000"/>
                  </a:ext>
                </a:extLst>
              </a:tr>
              <a:tr h="760478">
                <a:tc rowSpan="2">
                  <a:txBody>
                    <a:bodyPr/>
                    <a:lstStyle/>
                    <a:p>
                      <a:pPr algn="ctr" fontAlgn="ctr"/>
                      <a:r>
                        <a:rPr lang="es-EC" sz="1400" b="1" u="none" strike="noStrike" dirty="0">
                          <a:effectLst/>
                          <a:latin typeface="Calibri" panose="020F0502020204030204" pitchFamily="34" charset="0"/>
                          <a:cs typeface="Calibri" panose="020F0502020204030204" pitchFamily="34" charset="0"/>
                        </a:rPr>
                        <a:t>Competencias Generales</a:t>
                      </a:r>
                      <a:endParaRPr lang="es-EC"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accent3">
                        <a:lumMod val="60000"/>
                        <a:lumOff val="40000"/>
                      </a:schemeClr>
                    </a:solidFill>
                  </a:tcPr>
                </a:tc>
                <a:tc>
                  <a:txBody>
                    <a:bodyPr/>
                    <a:lstStyle/>
                    <a:p>
                      <a:pPr algn="ctr" fontAlgn="ctr"/>
                      <a:r>
                        <a:rPr lang="es-EC" sz="1400" u="none" strike="noStrike" dirty="0">
                          <a:effectLst/>
                        </a:rPr>
                        <a:t>Generadores de ideas y soluciones innovadoras y competitivas</a:t>
                      </a:r>
                      <a:endParaRPr lang="es-EC"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400" u="none" strike="noStrike" dirty="0">
                          <a:effectLst/>
                        </a:rPr>
                        <a:t>Poseer habilidades directivas y de liderazgo</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r>
                        <a:rPr lang="es-EC" sz="1400" u="none" strike="noStrike" dirty="0">
                          <a:effectLst/>
                        </a:rPr>
                        <a:t>Poseer habilidades directivas y de liderazgo</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ctr"/>
                      <a:r>
                        <a:rPr lang="es-EC" sz="1400" u="none" strike="noStrike" dirty="0">
                          <a:effectLst/>
                        </a:rPr>
                        <a:t>Poseer habilidades directivas y de liderazgo</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fontAlgn="ctr"/>
                      <a:r>
                        <a:rPr lang="es-EC" sz="1400" u="none" strike="noStrike" dirty="0">
                          <a:effectLst/>
                        </a:rPr>
                        <a:t>Poseer habilidades directivas y de liderazgo</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bg2">
                        <a:lumMod val="90000"/>
                      </a:schemeClr>
                    </a:solidFill>
                  </a:tcPr>
                </a:tc>
                <a:extLst>
                  <a:ext uri="{0D108BD9-81ED-4DB2-BD59-A6C34878D82A}">
                    <a16:rowId xmlns:a16="http://schemas.microsoft.com/office/drawing/2014/main" val="10001"/>
                  </a:ext>
                </a:extLst>
              </a:tr>
              <a:tr h="631583">
                <a:tc vMerge="1">
                  <a:txBody>
                    <a:bodyPr/>
                    <a:lstStyle/>
                    <a:p>
                      <a:endParaRPr lang="es-EC"/>
                    </a:p>
                  </a:txBody>
                  <a:tcPr/>
                </a:tc>
                <a:tc>
                  <a:txBody>
                    <a:bodyPr/>
                    <a:lstStyle/>
                    <a:p>
                      <a:pPr algn="ctr" fontAlgn="ctr"/>
                      <a:r>
                        <a:rPr lang="es-EC" sz="1400" u="none" strike="noStrike">
                          <a:effectLst/>
                        </a:rPr>
                        <a:t>Liderar equipos multidisciplinares y multiculturales</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400" u="none" strike="noStrike" dirty="0">
                          <a:effectLst/>
                        </a:rPr>
                        <a:t>Solucionar conflictos, generar ideas innovadoras y competitivas</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r>
                        <a:rPr lang="es-EC" sz="1400" u="none" strike="noStrike" dirty="0">
                          <a:effectLst/>
                        </a:rPr>
                        <a:t> Tener la capacidad de comunicación oral y escrita</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ctr"/>
                      <a:r>
                        <a:rPr lang="es-EC" sz="1400" u="none" strike="noStrike" dirty="0">
                          <a:effectLst/>
                        </a:rPr>
                        <a:t>Valorar el compromiso ético en el ejercicio profesional</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fontAlgn="ctr"/>
                      <a:r>
                        <a:rPr lang="es-EC" sz="1400" u="none" strike="noStrike" dirty="0">
                          <a:effectLst/>
                        </a:rPr>
                        <a:t>Valorar el compromiso ético en el ejercicio profesional</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bg2">
                        <a:lumMod val="90000"/>
                      </a:schemeClr>
                    </a:solidFill>
                  </a:tcPr>
                </a:tc>
                <a:extLst>
                  <a:ext uri="{0D108BD9-81ED-4DB2-BD59-A6C34878D82A}">
                    <a16:rowId xmlns:a16="http://schemas.microsoft.com/office/drawing/2014/main" val="10002"/>
                  </a:ext>
                </a:extLst>
              </a:tr>
              <a:tr h="1069825">
                <a:tc rowSpan="2">
                  <a:txBody>
                    <a:bodyPr/>
                    <a:lstStyle/>
                    <a:p>
                      <a:pPr algn="ctr" fontAlgn="ctr"/>
                      <a:r>
                        <a:rPr lang="es-EC" sz="1400" b="1" u="none" strike="noStrike" dirty="0">
                          <a:effectLst/>
                          <a:latin typeface="Calibri" panose="020F0502020204030204" pitchFamily="34" charset="0"/>
                          <a:cs typeface="Calibri" panose="020F0502020204030204" pitchFamily="34" charset="0"/>
                        </a:rPr>
                        <a:t>Competencias Específicas</a:t>
                      </a:r>
                      <a:endParaRPr lang="es-EC"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accent3">
                        <a:lumMod val="60000"/>
                        <a:lumOff val="40000"/>
                      </a:schemeClr>
                    </a:solidFill>
                  </a:tcPr>
                </a:tc>
                <a:tc>
                  <a:txBody>
                    <a:bodyPr/>
                    <a:lstStyle/>
                    <a:p>
                      <a:pPr algn="ctr" fontAlgn="ctr"/>
                      <a:r>
                        <a:rPr lang="es-EC" sz="1400" u="none" strike="noStrike">
                          <a:effectLst/>
                        </a:rPr>
                        <a:t>Implementar programas de mejoramiento continuo del personal</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400" u="none" strike="noStrike" dirty="0">
                          <a:effectLst/>
                        </a:rPr>
                        <a:t>Gestionar acciones de marketing en nuevos escenarios</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r>
                        <a:rPr lang="es-EC" sz="1400" u="none" strike="noStrike" dirty="0">
                          <a:effectLst/>
                        </a:rPr>
                        <a:t>Tomar decisiones contables y financieras estratégicas</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ctr"/>
                      <a:r>
                        <a:rPr lang="es-EC" sz="1400" u="none" strike="noStrike" dirty="0">
                          <a:effectLst/>
                        </a:rPr>
                        <a:t>Identificar mejoras en el proceso interno de gestión para estimular la productividad de las empresas</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fontAlgn="ctr"/>
                      <a:r>
                        <a:rPr lang="es-EC" sz="1400" u="none" strike="noStrike" dirty="0">
                          <a:effectLst/>
                        </a:rPr>
                        <a:t>Abordar problemas de gestión y coordinación de operaciones logísticas de Producción</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bg2">
                        <a:lumMod val="90000"/>
                      </a:schemeClr>
                    </a:solidFill>
                  </a:tcPr>
                </a:tc>
                <a:extLst>
                  <a:ext uri="{0D108BD9-81ED-4DB2-BD59-A6C34878D82A}">
                    <a16:rowId xmlns:a16="http://schemas.microsoft.com/office/drawing/2014/main" val="10003"/>
                  </a:ext>
                </a:extLst>
              </a:tr>
              <a:tr h="1404950">
                <a:tc vMerge="1">
                  <a:txBody>
                    <a:bodyPr/>
                    <a:lstStyle/>
                    <a:p>
                      <a:endParaRPr lang="es-EC"/>
                    </a:p>
                  </a:txBody>
                  <a:tcPr/>
                </a:tc>
                <a:tc>
                  <a:txBody>
                    <a:bodyPr/>
                    <a:lstStyle/>
                    <a:p>
                      <a:pPr algn="ctr" fontAlgn="ctr"/>
                      <a:r>
                        <a:rPr lang="es-EC" sz="1400" u="none" strike="noStrike">
                          <a:effectLst/>
                        </a:rPr>
                        <a:t>Administrar y liderar los talentos y habilidades humanas</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400" u="none" strike="noStrike" dirty="0">
                          <a:effectLst/>
                        </a:rPr>
                        <a:t>Aportar soluciones innovadoras a problemas comerciales y aplicar nuevas tendencias de branding, </a:t>
                      </a:r>
                      <a:r>
                        <a:rPr lang="es-EC" sz="1400" u="none" strike="noStrike" dirty="0" err="1">
                          <a:effectLst/>
                        </a:rPr>
                        <a:t>pricing</a:t>
                      </a:r>
                      <a:r>
                        <a:rPr lang="es-EC" sz="1400" u="none" strike="noStrike" dirty="0">
                          <a:effectLst/>
                        </a:rPr>
                        <a:t>, </a:t>
                      </a:r>
                      <a:r>
                        <a:rPr lang="es-EC" sz="1400" u="none" strike="noStrike" dirty="0" err="1">
                          <a:effectLst/>
                        </a:rPr>
                        <a:t>trademarketing</a:t>
                      </a:r>
                      <a:r>
                        <a:rPr lang="es-EC" sz="1400" u="none" strike="noStrike" dirty="0">
                          <a:effectLst/>
                        </a:rPr>
                        <a:t>, </a:t>
                      </a:r>
                      <a:r>
                        <a:rPr lang="es-EC" sz="1400" u="none" strike="noStrike" dirty="0" err="1">
                          <a:effectLst/>
                        </a:rPr>
                        <a:t>category</a:t>
                      </a:r>
                      <a:r>
                        <a:rPr lang="es-EC" sz="1400" u="none" strike="noStrike" dirty="0">
                          <a:effectLst/>
                        </a:rPr>
                        <a:t> </a:t>
                      </a:r>
                      <a:r>
                        <a:rPr lang="es-EC" sz="1400" u="none" strike="noStrike" dirty="0" err="1">
                          <a:effectLst/>
                        </a:rPr>
                        <a:t>management</a:t>
                      </a:r>
                      <a:r>
                        <a:rPr lang="es-EC" sz="1400" u="none" strike="noStrike" dirty="0">
                          <a:effectLst/>
                        </a:rPr>
                        <a:t>, </a:t>
                      </a:r>
                      <a:r>
                        <a:rPr lang="es-EC" sz="1400" u="none" strike="noStrike" dirty="0" err="1">
                          <a:effectLst/>
                        </a:rPr>
                        <a:t>etc</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r>
                        <a:rPr lang="es-EC" sz="1400" u="none" strike="noStrike" dirty="0">
                          <a:effectLst/>
                        </a:rPr>
                        <a:t>Gestionar la situación económica-financiera, caracterizando los problemas y las causas que los originan</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ctr"/>
                      <a:r>
                        <a:rPr lang="es-EC" sz="1400" u="none" strike="noStrike" dirty="0">
                          <a:effectLst/>
                        </a:rPr>
                        <a:t>Poseer conocimientos sobre los diferentes métodos cuantitativos y cualitativos para el análisis y evaluación de proyectos</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fontAlgn="ctr"/>
                      <a:r>
                        <a:rPr lang="es-EC" sz="1400" u="none" strike="noStrike" dirty="0">
                          <a:effectLst/>
                        </a:rPr>
                        <a:t>Conocer las bases teóricas de la implantación de cambios; identificar el rol de los agentes del cambio</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bg2">
                        <a:lumMod val="90000"/>
                      </a:schemeClr>
                    </a:solidFill>
                  </a:tcPr>
                </a:tc>
                <a:extLst>
                  <a:ext uri="{0D108BD9-81ED-4DB2-BD59-A6C34878D82A}">
                    <a16:rowId xmlns:a16="http://schemas.microsoft.com/office/drawing/2014/main" val="10004"/>
                  </a:ext>
                </a:extLst>
              </a:tr>
              <a:tr h="438242">
                <a:tc rowSpan="3">
                  <a:txBody>
                    <a:bodyPr/>
                    <a:lstStyle/>
                    <a:p>
                      <a:pPr algn="ctr" fontAlgn="ctr"/>
                      <a:r>
                        <a:rPr lang="es-EC" sz="1400" b="1" u="none" strike="noStrike" dirty="0">
                          <a:effectLst/>
                          <a:latin typeface="Calibri" panose="020F0502020204030204" pitchFamily="34" charset="0"/>
                          <a:cs typeface="Calibri" panose="020F0502020204030204" pitchFamily="34" charset="0"/>
                        </a:rPr>
                        <a:t>Valores</a:t>
                      </a:r>
                      <a:endParaRPr lang="es-EC"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accent3">
                        <a:lumMod val="60000"/>
                        <a:lumOff val="40000"/>
                      </a:schemeClr>
                    </a:solidFill>
                  </a:tcPr>
                </a:tc>
                <a:tc>
                  <a:txBody>
                    <a:bodyPr/>
                    <a:lstStyle/>
                    <a:p>
                      <a:pPr algn="ctr" fontAlgn="ctr"/>
                      <a:r>
                        <a:rPr lang="es-ES" sz="1400" u="none" strike="noStrike">
                          <a:effectLst/>
                        </a:rPr>
                        <a:t>Honestos</a:t>
                      </a:r>
                      <a:endParaRPr lang="es-E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400" u="none" strike="noStrike" dirty="0">
                          <a:effectLst/>
                        </a:rPr>
                        <a:t>Honestos</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r>
                        <a:rPr lang="es-EC" sz="1400" u="none" strike="noStrike" dirty="0">
                          <a:effectLst/>
                        </a:rPr>
                        <a:t>Honestos</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ctr"/>
                      <a:r>
                        <a:rPr lang="es-EC" sz="1400" u="none" strike="noStrike" dirty="0">
                          <a:effectLst/>
                        </a:rPr>
                        <a:t>Honestos</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fontAlgn="ctr"/>
                      <a:r>
                        <a:rPr lang="es-EC" sz="1400" u="none" strike="noStrike" dirty="0">
                          <a:effectLst/>
                        </a:rPr>
                        <a:t>Comprometidos con la Institución</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bg2">
                        <a:lumMod val="90000"/>
                      </a:schemeClr>
                    </a:solidFill>
                  </a:tcPr>
                </a:tc>
                <a:extLst>
                  <a:ext uri="{0D108BD9-81ED-4DB2-BD59-A6C34878D82A}">
                    <a16:rowId xmlns:a16="http://schemas.microsoft.com/office/drawing/2014/main" val="10005"/>
                  </a:ext>
                </a:extLst>
              </a:tr>
              <a:tr h="438242">
                <a:tc vMerge="1">
                  <a:txBody>
                    <a:bodyPr/>
                    <a:lstStyle/>
                    <a:p>
                      <a:endParaRPr lang="es-EC"/>
                    </a:p>
                  </a:txBody>
                  <a:tcPr/>
                </a:tc>
                <a:tc>
                  <a:txBody>
                    <a:bodyPr/>
                    <a:lstStyle/>
                    <a:p>
                      <a:pPr algn="ctr" fontAlgn="ctr"/>
                      <a:r>
                        <a:rPr lang="es-EC" sz="1400" u="none" strike="noStrike">
                          <a:effectLst/>
                        </a:rPr>
                        <a:t>Comprometidos con la Institución</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400" u="none" strike="noStrike" dirty="0">
                          <a:effectLst/>
                        </a:rPr>
                        <a:t>Creativos</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r>
                        <a:rPr lang="es-EC" sz="1400" u="none" strike="noStrike" dirty="0">
                          <a:effectLst/>
                        </a:rPr>
                        <a:t>Comprometidos con la Institución</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ctr"/>
                      <a:r>
                        <a:rPr lang="es-EC" sz="1400" u="none" strike="noStrike" dirty="0">
                          <a:effectLst/>
                        </a:rPr>
                        <a:t>Comprometidos con la Institución</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fontAlgn="ctr"/>
                      <a:r>
                        <a:rPr lang="es-EC" sz="1400" u="none" strike="noStrike" dirty="0">
                          <a:effectLst/>
                        </a:rPr>
                        <a:t>Honestos</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bg2">
                        <a:lumMod val="90000"/>
                      </a:schemeClr>
                    </a:solidFill>
                  </a:tcPr>
                </a:tc>
                <a:extLst>
                  <a:ext uri="{0D108BD9-81ED-4DB2-BD59-A6C34878D82A}">
                    <a16:rowId xmlns:a16="http://schemas.microsoft.com/office/drawing/2014/main" val="10006"/>
                  </a:ext>
                </a:extLst>
              </a:tr>
              <a:tr h="257789">
                <a:tc vMerge="1">
                  <a:txBody>
                    <a:bodyPr/>
                    <a:lstStyle/>
                    <a:p>
                      <a:endParaRPr lang="es-EC"/>
                    </a:p>
                  </a:txBody>
                  <a:tcPr/>
                </a:tc>
                <a:tc>
                  <a:txBody>
                    <a:bodyPr/>
                    <a:lstStyle/>
                    <a:p>
                      <a:pPr algn="ctr" fontAlgn="ctr"/>
                      <a:r>
                        <a:rPr lang="es-EC" sz="1400" u="none" strike="noStrike">
                          <a:effectLst/>
                        </a:rPr>
                        <a:t>Disciplinados</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400" u="none" strike="noStrike" dirty="0">
                          <a:effectLst/>
                        </a:rPr>
                        <a:t>Confidenciales</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r>
                        <a:rPr lang="es-EC" sz="1400" u="none" strike="noStrike" dirty="0">
                          <a:effectLst/>
                        </a:rPr>
                        <a:t>Disciplinados</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ctr"/>
                      <a:r>
                        <a:rPr lang="es-EC" sz="1400" u="none" strike="noStrike" dirty="0">
                          <a:effectLst/>
                        </a:rPr>
                        <a:t>Disciplinados</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fontAlgn="ctr"/>
                      <a:r>
                        <a:rPr lang="es-EC" sz="1400" u="none" strike="noStrike" dirty="0">
                          <a:effectLst/>
                        </a:rPr>
                        <a:t>Disciplinados</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bg2">
                        <a:lumMod val="9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03270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17674" y="1951231"/>
            <a:ext cx="6274326" cy="1325563"/>
          </a:xfrm>
        </p:spPr>
        <p:txBody>
          <a:bodyPr>
            <a:noAutofit/>
          </a:bodyPr>
          <a:lstStyle/>
          <a:p>
            <a:pPr algn="ctr"/>
            <a:r>
              <a:rPr lang="es-EC" sz="4800" dirty="0">
                <a:ln w="22225">
                  <a:solidFill>
                    <a:schemeClr val="accent2"/>
                  </a:solidFill>
                  <a:prstDash val="solid"/>
                </a:ln>
                <a:solidFill>
                  <a:schemeClr val="accent2">
                    <a:lumMod val="40000"/>
                    <a:lumOff val="60000"/>
                  </a:schemeClr>
                </a:solidFill>
                <a:effectLst/>
              </a:rPr>
              <a:t>DEMANDA LABORAL INSATISFECHA</a:t>
            </a:r>
          </a:p>
        </p:txBody>
      </p:sp>
      <p:pic>
        <p:nvPicPr>
          <p:cNvPr id="14338" name="Picture 2" descr="CONTRATACION E INDUCCION DEL PERSONAL | Mapa Mental">
            <a:extLst>
              <a:ext uri="{FF2B5EF4-FFF2-40B4-BE49-F238E27FC236}">
                <a16:creationId xmlns:a16="http://schemas.microsoft.com/office/drawing/2014/main" id="{AA110D62-2F9B-4707-B8BD-52FB9291D6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844" y="1221764"/>
            <a:ext cx="5334504" cy="32807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CIBSI 2015:::">
            <a:extLst>
              <a:ext uri="{FF2B5EF4-FFF2-40B4-BE49-F238E27FC236}">
                <a16:creationId xmlns:a16="http://schemas.microsoft.com/office/drawing/2014/main" id="{0339ADF4-E591-4533-86D1-43C67F105E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2208" y="5925789"/>
            <a:ext cx="3098938" cy="79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775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40FC311-5FB9-4231-9082-BF2B33A79166}"/>
              </a:ext>
            </a:extLst>
          </p:cNvPr>
          <p:cNvSpPr/>
          <p:nvPr/>
        </p:nvSpPr>
        <p:spPr>
          <a:xfrm>
            <a:off x="3638758" y="3318242"/>
            <a:ext cx="2744854" cy="369332"/>
          </a:xfrm>
          <a:prstGeom prst="rect">
            <a:avLst/>
          </a:prstGeom>
        </p:spPr>
        <p:txBody>
          <a:bodyPr wrap="none">
            <a:spAutoFit/>
          </a:bodyPr>
          <a:lstStyle/>
          <a:p>
            <a:r>
              <a:rPr lang="es-EC" dirty="0">
                <a:latin typeface="Calibri" panose="020F0502020204030204" pitchFamily="34" charset="0"/>
                <a:cs typeface="Calibri" panose="020F0502020204030204" pitchFamily="34" charset="0"/>
              </a:rPr>
              <a:t>Área de Recursos Humanos</a:t>
            </a:r>
          </a:p>
        </p:txBody>
      </p:sp>
      <p:graphicFrame>
        <p:nvGraphicFramePr>
          <p:cNvPr id="5" name="Tabla 4">
            <a:extLst>
              <a:ext uri="{FF2B5EF4-FFF2-40B4-BE49-F238E27FC236}">
                <a16:creationId xmlns:a16="http://schemas.microsoft.com/office/drawing/2014/main" id="{6E294A0C-3420-4CA8-A7CA-F08BDE5712C2}"/>
              </a:ext>
            </a:extLst>
          </p:cNvPr>
          <p:cNvGraphicFramePr>
            <a:graphicFrameLocks noGrp="1"/>
          </p:cNvGraphicFramePr>
          <p:nvPr>
            <p:extLst>
              <p:ext uri="{D42A27DB-BD31-4B8C-83A1-F6EECF244321}">
                <p14:modId xmlns:p14="http://schemas.microsoft.com/office/powerpoint/2010/main" val="660017460"/>
              </p:ext>
            </p:extLst>
          </p:nvPr>
        </p:nvGraphicFramePr>
        <p:xfrm>
          <a:off x="3400217" y="3787966"/>
          <a:ext cx="5897217" cy="1841373"/>
        </p:xfrm>
        <a:graphic>
          <a:graphicData uri="http://schemas.openxmlformats.org/drawingml/2006/table">
            <a:tbl>
              <a:tblPr firstRow="1" firstCol="1" bandRow="1">
                <a:tableStyleId>{93296810-A885-4BE3-A3E7-6D5BEEA58F35}</a:tableStyleId>
              </a:tblPr>
              <a:tblGrid>
                <a:gridCol w="867096">
                  <a:extLst>
                    <a:ext uri="{9D8B030D-6E8A-4147-A177-3AD203B41FA5}">
                      <a16:colId xmlns:a16="http://schemas.microsoft.com/office/drawing/2014/main" val="1110378608"/>
                    </a:ext>
                  </a:extLst>
                </a:gridCol>
                <a:gridCol w="1614131">
                  <a:extLst>
                    <a:ext uri="{9D8B030D-6E8A-4147-A177-3AD203B41FA5}">
                      <a16:colId xmlns:a16="http://schemas.microsoft.com/office/drawing/2014/main" val="2258114251"/>
                    </a:ext>
                  </a:extLst>
                </a:gridCol>
                <a:gridCol w="740753">
                  <a:extLst>
                    <a:ext uri="{9D8B030D-6E8A-4147-A177-3AD203B41FA5}">
                      <a16:colId xmlns:a16="http://schemas.microsoft.com/office/drawing/2014/main" val="1902243009"/>
                    </a:ext>
                  </a:extLst>
                </a:gridCol>
                <a:gridCol w="1071873">
                  <a:extLst>
                    <a:ext uri="{9D8B030D-6E8A-4147-A177-3AD203B41FA5}">
                      <a16:colId xmlns:a16="http://schemas.microsoft.com/office/drawing/2014/main" val="1289449355"/>
                    </a:ext>
                  </a:extLst>
                </a:gridCol>
                <a:gridCol w="924594">
                  <a:extLst>
                    <a:ext uri="{9D8B030D-6E8A-4147-A177-3AD203B41FA5}">
                      <a16:colId xmlns:a16="http://schemas.microsoft.com/office/drawing/2014/main" val="2603157568"/>
                    </a:ext>
                  </a:extLst>
                </a:gridCol>
                <a:gridCol w="678770">
                  <a:extLst>
                    <a:ext uri="{9D8B030D-6E8A-4147-A177-3AD203B41FA5}">
                      <a16:colId xmlns:a16="http://schemas.microsoft.com/office/drawing/2014/main" val="598720445"/>
                    </a:ext>
                  </a:extLst>
                </a:gridCol>
              </a:tblGrid>
              <a:tr h="564640">
                <a:tc>
                  <a:txBody>
                    <a:bodyPr/>
                    <a:lstStyle/>
                    <a:p>
                      <a:pPr algn="ctr">
                        <a:lnSpc>
                          <a:spcPct val="107000"/>
                        </a:lnSpc>
                        <a:spcAft>
                          <a:spcPts val="0"/>
                        </a:spcAft>
                      </a:pPr>
                      <a:r>
                        <a:rPr lang="es-EC" sz="1200">
                          <a:effectLst/>
                          <a:latin typeface="Calibri" panose="020F0502020204030204" pitchFamily="34" charset="0"/>
                          <a:cs typeface="Calibri" panose="020F0502020204030204" pitchFamily="34" charset="0"/>
                        </a:rPr>
                        <a:t> </a:t>
                      </a:r>
                      <a:endParaRPr lang="es-EC" sz="12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200" dirty="0">
                          <a:effectLst/>
                          <a:latin typeface="Calibri" panose="020F0502020204030204" pitchFamily="34" charset="0"/>
                          <a:cs typeface="Calibri" panose="020F0502020204030204" pitchFamily="34" charset="0"/>
                        </a:rPr>
                        <a:t>Demanda laboral de profesionales en el área Recursos Humanos</a:t>
                      </a:r>
                      <a:endParaRPr lang="es-EC"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latin typeface="Calibri" panose="020F0502020204030204" pitchFamily="34" charset="0"/>
                          <a:cs typeface="Calibri" panose="020F0502020204030204" pitchFamily="34" charset="0"/>
                        </a:rPr>
                        <a:t>Precisión (+ -)</a:t>
                      </a:r>
                      <a:endParaRPr lang="es-EC" sz="12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200" dirty="0">
                          <a:effectLst/>
                          <a:latin typeface="Calibri" panose="020F0502020204030204" pitchFamily="34" charset="0"/>
                          <a:cs typeface="Calibri" panose="020F0502020204030204" pitchFamily="34" charset="0"/>
                        </a:rPr>
                        <a:t>Oferta de las universidades (Graduados al año)</a:t>
                      </a:r>
                      <a:endParaRPr lang="es-EC"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200" dirty="0">
                          <a:effectLst/>
                          <a:latin typeface="Calibri" panose="020F0502020204030204" pitchFamily="34" charset="0"/>
                          <a:cs typeface="Calibri" panose="020F0502020204030204" pitchFamily="34" charset="0"/>
                        </a:rPr>
                        <a:t>Demanda insatisfecha </a:t>
                      </a:r>
                      <a:endParaRPr lang="es-EC"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200" dirty="0">
                          <a:effectLst/>
                          <a:latin typeface="Calibri" panose="020F0502020204030204" pitchFamily="34" charset="0"/>
                          <a:cs typeface="Calibri" panose="020F0502020204030204" pitchFamily="34" charset="0"/>
                        </a:rPr>
                        <a:t>Precisión (+ -)</a:t>
                      </a:r>
                      <a:endParaRPr lang="es-EC"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extLst>
                  <a:ext uri="{0D108BD9-81ED-4DB2-BD59-A6C34878D82A}">
                    <a16:rowId xmlns:a16="http://schemas.microsoft.com/office/drawing/2014/main" val="2710111957"/>
                  </a:ext>
                </a:extLst>
              </a:tr>
              <a:tr h="136423">
                <a:tc>
                  <a:txBody>
                    <a:bodyPr/>
                    <a:lstStyle/>
                    <a:p>
                      <a:pPr algn="ctr">
                        <a:lnSpc>
                          <a:spcPct val="107000"/>
                        </a:lnSpc>
                        <a:spcAft>
                          <a:spcPts val="0"/>
                        </a:spcAft>
                      </a:pPr>
                      <a:r>
                        <a:rPr lang="es-EC" sz="1050">
                          <a:effectLst/>
                          <a:latin typeface="Calibri" panose="020F0502020204030204" pitchFamily="34" charset="0"/>
                          <a:cs typeface="Calibri" panose="020F0502020204030204" pitchFamily="34" charset="0"/>
                        </a:rPr>
                        <a:t>Pichincha</a:t>
                      </a:r>
                      <a:endParaRPr lang="es-EC" sz="12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200" dirty="0">
                          <a:effectLst/>
                          <a:latin typeface="Calibri" panose="020F0502020204030204" pitchFamily="34" charset="0"/>
                          <a:cs typeface="Calibri" panose="020F0502020204030204" pitchFamily="34" charset="0"/>
                        </a:rPr>
                        <a:t>6391</a:t>
                      </a:r>
                      <a:endParaRPr lang="es-EC"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latin typeface="Calibri" panose="020F0502020204030204" pitchFamily="34" charset="0"/>
                          <a:cs typeface="Calibri" panose="020F0502020204030204" pitchFamily="34" charset="0"/>
                        </a:rPr>
                        <a:t>1143</a:t>
                      </a:r>
                      <a:endParaRPr lang="es-EC" sz="12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latin typeface="Calibri" panose="020F0502020204030204" pitchFamily="34" charset="0"/>
                          <a:cs typeface="Calibri" panose="020F0502020204030204" pitchFamily="34" charset="0"/>
                        </a:rPr>
                        <a:t>99</a:t>
                      </a:r>
                      <a:endParaRPr lang="es-EC" sz="12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latin typeface="Calibri" panose="020F0502020204030204" pitchFamily="34" charset="0"/>
                          <a:cs typeface="Calibri" panose="020F0502020204030204" pitchFamily="34" charset="0"/>
                        </a:rPr>
                        <a:t>6292</a:t>
                      </a:r>
                      <a:endParaRPr lang="es-EC" sz="12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latin typeface="Calibri" panose="020F0502020204030204" pitchFamily="34" charset="0"/>
                          <a:cs typeface="Calibri" panose="020F0502020204030204" pitchFamily="34" charset="0"/>
                        </a:rPr>
                        <a:t>1125</a:t>
                      </a:r>
                      <a:endParaRPr lang="es-EC" sz="12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extLst>
                  <a:ext uri="{0D108BD9-81ED-4DB2-BD59-A6C34878D82A}">
                    <a16:rowId xmlns:a16="http://schemas.microsoft.com/office/drawing/2014/main" val="2154506783"/>
                  </a:ext>
                </a:extLst>
              </a:tr>
              <a:tr h="136423">
                <a:tc>
                  <a:txBody>
                    <a:bodyPr/>
                    <a:lstStyle/>
                    <a:p>
                      <a:pPr algn="ctr">
                        <a:lnSpc>
                          <a:spcPct val="107000"/>
                        </a:lnSpc>
                        <a:spcAft>
                          <a:spcPts val="0"/>
                        </a:spcAft>
                      </a:pPr>
                      <a:r>
                        <a:rPr lang="es-EC" sz="1050">
                          <a:effectLst/>
                          <a:latin typeface="Calibri" panose="020F0502020204030204" pitchFamily="34" charset="0"/>
                          <a:cs typeface="Calibri" panose="020F0502020204030204" pitchFamily="34" charset="0"/>
                        </a:rPr>
                        <a:t>Cotopaxi</a:t>
                      </a:r>
                      <a:endParaRPr lang="es-EC" sz="12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200" dirty="0">
                          <a:effectLst/>
                          <a:latin typeface="Calibri" panose="020F0502020204030204" pitchFamily="34" charset="0"/>
                          <a:cs typeface="Calibri" panose="020F0502020204030204" pitchFamily="34" charset="0"/>
                        </a:rPr>
                        <a:t>0</a:t>
                      </a:r>
                      <a:endParaRPr lang="es-EC"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latin typeface="Calibri" panose="020F0502020204030204" pitchFamily="34" charset="0"/>
                          <a:cs typeface="Calibri" panose="020F0502020204030204" pitchFamily="34" charset="0"/>
                        </a:rPr>
                        <a:t>0</a:t>
                      </a:r>
                      <a:endParaRPr lang="es-EC" sz="12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latin typeface="Calibri" panose="020F0502020204030204" pitchFamily="34" charset="0"/>
                          <a:cs typeface="Calibri" panose="020F0502020204030204" pitchFamily="34" charset="0"/>
                        </a:rPr>
                        <a:t>0</a:t>
                      </a:r>
                      <a:endParaRPr lang="es-EC" sz="12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latin typeface="Calibri" panose="020F0502020204030204" pitchFamily="34" charset="0"/>
                          <a:cs typeface="Calibri" panose="020F0502020204030204" pitchFamily="34" charset="0"/>
                        </a:rPr>
                        <a:t>0</a:t>
                      </a:r>
                      <a:endParaRPr lang="es-EC" sz="12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latin typeface="Calibri" panose="020F0502020204030204" pitchFamily="34" charset="0"/>
                          <a:cs typeface="Calibri" panose="020F0502020204030204" pitchFamily="34" charset="0"/>
                        </a:rPr>
                        <a:t>0</a:t>
                      </a:r>
                      <a:endParaRPr lang="es-EC" sz="12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extLst>
                  <a:ext uri="{0D108BD9-81ED-4DB2-BD59-A6C34878D82A}">
                    <a16:rowId xmlns:a16="http://schemas.microsoft.com/office/drawing/2014/main" val="3691774005"/>
                  </a:ext>
                </a:extLst>
              </a:tr>
              <a:tr h="136423">
                <a:tc>
                  <a:txBody>
                    <a:bodyPr/>
                    <a:lstStyle/>
                    <a:p>
                      <a:pPr algn="ctr">
                        <a:lnSpc>
                          <a:spcPct val="107000"/>
                        </a:lnSpc>
                        <a:spcAft>
                          <a:spcPts val="0"/>
                        </a:spcAft>
                      </a:pPr>
                      <a:r>
                        <a:rPr lang="es-EC" sz="1050">
                          <a:effectLst/>
                          <a:latin typeface="Calibri" panose="020F0502020204030204" pitchFamily="34" charset="0"/>
                          <a:cs typeface="Calibri" panose="020F0502020204030204" pitchFamily="34" charset="0"/>
                        </a:rPr>
                        <a:t>Tungurahua</a:t>
                      </a:r>
                      <a:endParaRPr lang="es-EC" sz="12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200" dirty="0">
                          <a:effectLst/>
                          <a:latin typeface="Calibri" panose="020F0502020204030204" pitchFamily="34" charset="0"/>
                          <a:cs typeface="Calibri" panose="020F0502020204030204" pitchFamily="34" charset="0"/>
                        </a:rPr>
                        <a:t>28</a:t>
                      </a:r>
                      <a:endParaRPr lang="es-EC"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latin typeface="Calibri" panose="020F0502020204030204" pitchFamily="34" charset="0"/>
                          <a:cs typeface="Calibri" panose="020F0502020204030204" pitchFamily="34" charset="0"/>
                        </a:rPr>
                        <a:t>10</a:t>
                      </a:r>
                      <a:endParaRPr lang="es-EC" sz="12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latin typeface="Calibri" panose="020F0502020204030204" pitchFamily="34" charset="0"/>
                          <a:cs typeface="Calibri" panose="020F0502020204030204" pitchFamily="34" charset="0"/>
                        </a:rPr>
                        <a:t>0</a:t>
                      </a:r>
                      <a:endParaRPr lang="es-EC" sz="12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latin typeface="Calibri" panose="020F0502020204030204" pitchFamily="34" charset="0"/>
                          <a:cs typeface="Calibri" panose="020F0502020204030204" pitchFamily="34" charset="0"/>
                        </a:rPr>
                        <a:t>28</a:t>
                      </a:r>
                      <a:endParaRPr lang="es-EC" sz="12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latin typeface="Calibri" panose="020F0502020204030204" pitchFamily="34" charset="0"/>
                          <a:cs typeface="Calibri" panose="020F0502020204030204" pitchFamily="34" charset="0"/>
                        </a:rPr>
                        <a:t>10</a:t>
                      </a:r>
                      <a:endParaRPr lang="es-EC" sz="12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extLst>
                  <a:ext uri="{0D108BD9-81ED-4DB2-BD59-A6C34878D82A}">
                    <a16:rowId xmlns:a16="http://schemas.microsoft.com/office/drawing/2014/main" val="3392325979"/>
                  </a:ext>
                </a:extLst>
              </a:tr>
              <a:tr h="383500">
                <a:tc>
                  <a:txBody>
                    <a:bodyPr/>
                    <a:lstStyle/>
                    <a:p>
                      <a:pPr algn="ctr">
                        <a:lnSpc>
                          <a:spcPct val="107000"/>
                        </a:lnSpc>
                        <a:spcAft>
                          <a:spcPts val="0"/>
                        </a:spcAft>
                      </a:pPr>
                      <a:r>
                        <a:rPr lang="es-EC" sz="1050" dirty="0">
                          <a:effectLst/>
                          <a:latin typeface="Calibri" panose="020F0502020204030204" pitchFamily="34" charset="0"/>
                          <a:cs typeface="Calibri" panose="020F0502020204030204" pitchFamily="34" charset="0"/>
                        </a:rPr>
                        <a:t>Santo Domingo de los Tsáchilas</a:t>
                      </a:r>
                      <a:endParaRPr lang="es-EC"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200" dirty="0">
                          <a:effectLst/>
                          <a:latin typeface="Calibri" panose="020F0502020204030204" pitchFamily="34" charset="0"/>
                          <a:cs typeface="Calibri" panose="020F0502020204030204" pitchFamily="34" charset="0"/>
                        </a:rPr>
                        <a:t>0</a:t>
                      </a:r>
                      <a:endParaRPr lang="es-EC"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latin typeface="Calibri" panose="020F0502020204030204" pitchFamily="34" charset="0"/>
                          <a:cs typeface="Calibri" panose="020F0502020204030204" pitchFamily="34" charset="0"/>
                        </a:rPr>
                        <a:t>0</a:t>
                      </a:r>
                      <a:endParaRPr lang="es-EC" sz="12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200" dirty="0">
                          <a:effectLst/>
                          <a:latin typeface="Calibri" panose="020F0502020204030204" pitchFamily="34" charset="0"/>
                          <a:cs typeface="Calibri" panose="020F0502020204030204" pitchFamily="34" charset="0"/>
                        </a:rPr>
                        <a:t>0</a:t>
                      </a:r>
                      <a:endParaRPr lang="es-EC"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latin typeface="Calibri" panose="020F0502020204030204" pitchFamily="34" charset="0"/>
                          <a:cs typeface="Calibri" panose="020F0502020204030204" pitchFamily="34" charset="0"/>
                        </a:rPr>
                        <a:t>0</a:t>
                      </a:r>
                      <a:endParaRPr lang="es-EC" sz="12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200" dirty="0">
                          <a:effectLst/>
                          <a:latin typeface="Calibri" panose="020F0502020204030204" pitchFamily="34" charset="0"/>
                          <a:cs typeface="Calibri" panose="020F0502020204030204" pitchFamily="34" charset="0"/>
                        </a:rPr>
                        <a:t>0</a:t>
                      </a:r>
                      <a:endParaRPr lang="es-EC"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extLst>
                  <a:ext uri="{0D108BD9-81ED-4DB2-BD59-A6C34878D82A}">
                    <a16:rowId xmlns:a16="http://schemas.microsoft.com/office/drawing/2014/main" val="102304234"/>
                  </a:ext>
                </a:extLst>
              </a:tr>
            </a:tbl>
          </a:graphicData>
        </a:graphic>
      </p:graphicFrame>
      <p:sp>
        <p:nvSpPr>
          <p:cNvPr id="6" name="Rectángulo 5">
            <a:extLst>
              <a:ext uri="{FF2B5EF4-FFF2-40B4-BE49-F238E27FC236}">
                <a16:creationId xmlns:a16="http://schemas.microsoft.com/office/drawing/2014/main" id="{29E66F48-6978-4849-9F1C-33629C565653}"/>
              </a:ext>
            </a:extLst>
          </p:cNvPr>
          <p:cNvSpPr/>
          <p:nvPr/>
        </p:nvSpPr>
        <p:spPr>
          <a:xfrm>
            <a:off x="1264930" y="618215"/>
            <a:ext cx="3875356" cy="369332"/>
          </a:xfrm>
          <a:prstGeom prst="rect">
            <a:avLst/>
          </a:prstGeom>
        </p:spPr>
        <p:txBody>
          <a:bodyPr wrap="none">
            <a:spAutoFit/>
          </a:bodyPr>
          <a:lstStyle/>
          <a:p>
            <a:r>
              <a:rPr lang="es-EC" dirty="0">
                <a:latin typeface="Calibri" panose="020F0502020204030204" pitchFamily="34" charset="0"/>
                <a:cs typeface="Calibri" panose="020F0502020204030204" pitchFamily="34" charset="0"/>
              </a:rPr>
              <a:t>Área de Marketing y Ventas - Comercial</a:t>
            </a:r>
          </a:p>
        </p:txBody>
      </p:sp>
      <p:graphicFrame>
        <p:nvGraphicFramePr>
          <p:cNvPr id="7" name="Tabla 6">
            <a:extLst>
              <a:ext uri="{FF2B5EF4-FFF2-40B4-BE49-F238E27FC236}">
                <a16:creationId xmlns:a16="http://schemas.microsoft.com/office/drawing/2014/main" id="{6DA6A08F-D875-43FE-A080-706125952058}"/>
              </a:ext>
            </a:extLst>
          </p:cNvPr>
          <p:cNvGraphicFramePr>
            <a:graphicFrameLocks noGrp="1"/>
          </p:cNvGraphicFramePr>
          <p:nvPr>
            <p:extLst>
              <p:ext uri="{D42A27DB-BD31-4B8C-83A1-F6EECF244321}">
                <p14:modId xmlns:p14="http://schemas.microsoft.com/office/powerpoint/2010/main" val="2115243483"/>
              </p:ext>
            </p:extLst>
          </p:nvPr>
        </p:nvGraphicFramePr>
        <p:xfrm>
          <a:off x="72301" y="1075820"/>
          <a:ext cx="6116465" cy="1705928"/>
        </p:xfrm>
        <a:graphic>
          <a:graphicData uri="http://schemas.openxmlformats.org/drawingml/2006/table">
            <a:tbl>
              <a:tblPr firstRow="1" firstCol="1" bandRow="1">
                <a:tableStyleId>{F5AB1C69-6EDB-4FF4-983F-18BD219EF322}</a:tableStyleId>
              </a:tblPr>
              <a:tblGrid>
                <a:gridCol w="850843">
                  <a:extLst>
                    <a:ext uri="{9D8B030D-6E8A-4147-A177-3AD203B41FA5}">
                      <a16:colId xmlns:a16="http://schemas.microsoft.com/office/drawing/2014/main" val="2698525918"/>
                    </a:ext>
                  </a:extLst>
                </a:gridCol>
                <a:gridCol w="1443394">
                  <a:extLst>
                    <a:ext uri="{9D8B030D-6E8A-4147-A177-3AD203B41FA5}">
                      <a16:colId xmlns:a16="http://schemas.microsoft.com/office/drawing/2014/main" val="3989456458"/>
                    </a:ext>
                  </a:extLst>
                </a:gridCol>
                <a:gridCol w="641706">
                  <a:extLst>
                    <a:ext uri="{9D8B030D-6E8A-4147-A177-3AD203B41FA5}">
                      <a16:colId xmlns:a16="http://schemas.microsoft.com/office/drawing/2014/main" val="2611114233"/>
                    </a:ext>
                  </a:extLst>
                </a:gridCol>
                <a:gridCol w="1491454">
                  <a:extLst>
                    <a:ext uri="{9D8B030D-6E8A-4147-A177-3AD203B41FA5}">
                      <a16:colId xmlns:a16="http://schemas.microsoft.com/office/drawing/2014/main" val="3318617869"/>
                    </a:ext>
                  </a:extLst>
                </a:gridCol>
                <a:gridCol w="967409">
                  <a:extLst>
                    <a:ext uri="{9D8B030D-6E8A-4147-A177-3AD203B41FA5}">
                      <a16:colId xmlns:a16="http://schemas.microsoft.com/office/drawing/2014/main" val="1769584646"/>
                    </a:ext>
                  </a:extLst>
                </a:gridCol>
                <a:gridCol w="721659">
                  <a:extLst>
                    <a:ext uri="{9D8B030D-6E8A-4147-A177-3AD203B41FA5}">
                      <a16:colId xmlns:a16="http://schemas.microsoft.com/office/drawing/2014/main" val="3368052502"/>
                    </a:ext>
                  </a:extLst>
                </a:gridCol>
              </a:tblGrid>
              <a:tr h="0">
                <a:tc>
                  <a:txBody>
                    <a:bodyPr/>
                    <a:lstStyle/>
                    <a:p>
                      <a:pPr algn="ctr">
                        <a:lnSpc>
                          <a:spcPct val="107000"/>
                        </a:lnSpc>
                        <a:spcAft>
                          <a:spcPts val="0"/>
                        </a:spcAft>
                      </a:pPr>
                      <a:r>
                        <a:rPr lang="es-EC" sz="1100" dirty="0">
                          <a:effectLst/>
                          <a:latin typeface="Calibri" panose="020F0502020204030204" pitchFamily="34" charset="0"/>
                          <a:cs typeface="Calibri" panose="020F0502020204030204" pitchFamily="34" charset="0"/>
                        </a:rPr>
                        <a:t> </a:t>
                      </a: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dirty="0">
                          <a:effectLst/>
                          <a:latin typeface="Calibri" panose="020F0502020204030204" pitchFamily="34" charset="0"/>
                          <a:cs typeface="Calibri" panose="020F0502020204030204" pitchFamily="34" charset="0"/>
                        </a:rPr>
                        <a:t>Demanda laboral de profesionales  en el área de Marketing y Ventas – Comercial</a:t>
                      </a: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dirty="0">
                          <a:effectLst/>
                          <a:latin typeface="Calibri" panose="020F0502020204030204" pitchFamily="34" charset="0"/>
                          <a:cs typeface="Calibri" panose="020F0502020204030204" pitchFamily="34" charset="0"/>
                        </a:rPr>
                        <a:t>Precisión (+ -)</a:t>
                      </a: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dirty="0">
                          <a:effectLst/>
                          <a:latin typeface="Calibri" panose="020F0502020204030204" pitchFamily="34" charset="0"/>
                          <a:cs typeface="Calibri" panose="020F0502020204030204" pitchFamily="34" charset="0"/>
                        </a:rPr>
                        <a:t>Oferta de las universidades (Graduados al año)</a:t>
                      </a: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dirty="0">
                          <a:effectLst/>
                          <a:latin typeface="Calibri" panose="020F0502020204030204" pitchFamily="34" charset="0"/>
                          <a:cs typeface="Calibri" panose="020F0502020204030204" pitchFamily="34" charset="0"/>
                        </a:rPr>
                        <a:t>Demanda insatisfecha </a:t>
                      </a: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dirty="0">
                          <a:effectLst/>
                          <a:latin typeface="Calibri" panose="020F0502020204030204" pitchFamily="34" charset="0"/>
                          <a:cs typeface="Calibri" panose="020F0502020204030204" pitchFamily="34" charset="0"/>
                        </a:rPr>
                        <a:t>Precisión (+ -)</a:t>
                      </a: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extLst>
                  <a:ext uri="{0D108BD9-81ED-4DB2-BD59-A6C34878D82A}">
                    <a16:rowId xmlns:a16="http://schemas.microsoft.com/office/drawing/2014/main" val="448239486"/>
                  </a:ext>
                </a:extLst>
              </a:tr>
              <a:tr h="0">
                <a:tc>
                  <a:txBody>
                    <a:bodyPr/>
                    <a:lstStyle/>
                    <a:p>
                      <a:pPr algn="ctr">
                        <a:lnSpc>
                          <a:spcPct val="107000"/>
                        </a:lnSpc>
                        <a:spcAft>
                          <a:spcPts val="0"/>
                        </a:spcAft>
                      </a:pPr>
                      <a:r>
                        <a:rPr lang="es-EC" sz="1000">
                          <a:effectLst/>
                          <a:latin typeface="Calibri" panose="020F0502020204030204" pitchFamily="34" charset="0"/>
                          <a:cs typeface="Calibri" panose="020F0502020204030204" pitchFamily="34" charset="0"/>
                        </a:rPr>
                        <a:t>Pichincha</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a:effectLst/>
                          <a:latin typeface="Calibri" panose="020F0502020204030204" pitchFamily="34" charset="0"/>
                          <a:cs typeface="Calibri" panose="020F0502020204030204" pitchFamily="34" charset="0"/>
                        </a:rPr>
                        <a:t>8806</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a:effectLst/>
                          <a:latin typeface="Calibri" panose="020F0502020204030204" pitchFamily="34" charset="0"/>
                          <a:cs typeface="Calibri" panose="020F0502020204030204" pitchFamily="34" charset="0"/>
                        </a:rPr>
                        <a:t>1726</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a:effectLst/>
                          <a:latin typeface="Calibri" panose="020F0502020204030204" pitchFamily="34" charset="0"/>
                          <a:cs typeface="Calibri" panose="020F0502020204030204" pitchFamily="34" charset="0"/>
                        </a:rPr>
                        <a:t>119</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a:effectLst/>
                          <a:latin typeface="Calibri" panose="020F0502020204030204" pitchFamily="34" charset="0"/>
                          <a:cs typeface="Calibri" panose="020F0502020204030204" pitchFamily="34" charset="0"/>
                        </a:rPr>
                        <a:t>8687</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a:effectLst/>
                          <a:latin typeface="Calibri" panose="020F0502020204030204" pitchFamily="34" charset="0"/>
                          <a:cs typeface="Calibri" panose="020F0502020204030204" pitchFamily="34" charset="0"/>
                        </a:rPr>
                        <a:t>1703</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extLst>
                  <a:ext uri="{0D108BD9-81ED-4DB2-BD59-A6C34878D82A}">
                    <a16:rowId xmlns:a16="http://schemas.microsoft.com/office/drawing/2014/main" val="1173438215"/>
                  </a:ext>
                </a:extLst>
              </a:tr>
              <a:tr h="0">
                <a:tc>
                  <a:txBody>
                    <a:bodyPr/>
                    <a:lstStyle/>
                    <a:p>
                      <a:pPr algn="ctr">
                        <a:lnSpc>
                          <a:spcPct val="107000"/>
                        </a:lnSpc>
                        <a:spcAft>
                          <a:spcPts val="0"/>
                        </a:spcAft>
                      </a:pPr>
                      <a:r>
                        <a:rPr lang="es-EC" sz="1000">
                          <a:effectLst/>
                          <a:latin typeface="Calibri" panose="020F0502020204030204" pitchFamily="34" charset="0"/>
                          <a:cs typeface="Calibri" panose="020F0502020204030204" pitchFamily="34" charset="0"/>
                        </a:rPr>
                        <a:t>Cotopaxi</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a:effectLst/>
                          <a:latin typeface="Calibri" panose="020F0502020204030204" pitchFamily="34" charset="0"/>
                          <a:cs typeface="Calibri" panose="020F0502020204030204" pitchFamily="34" charset="0"/>
                        </a:rPr>
                        <a:t>73</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a:effectLst/>
                          <a:latin typeface="Calibri" panose="020F0502020204030204" pitchFamily="34" charset="0"/>
                          <a:cs typeface="Calibri" panose="020F0502020204030204" pitchFamily="34" charset="0"/>
                        </a:rPr>
                        <a:t>13</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a:effectLst/>
                          <a:latin typeface="Calibri" panose="020F0502020204030204" pitchFamily="34" charset="0"/>
                          <a:cs typeface="Calibri" panose="020F0502020204030204" pitchFamily="34" charset="0"/>
                        </a:rPr>
                        <a:t>0</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a:effectLst/>
                          <a:latin typeface="Calibri" panose="020F0502020204030204" pitchFamily="34" charset="0"/>
                          <a:cs typeface="Calibri" panose="020F0502020204030204" pitchFamily="34" charset="0"/>
                        </a:rPr>
                        <a:t>73</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a:effectLst/>
                          <a:latin typeface="Calibri" panose="020F0502020204030204" pitchFamily="34" charset="0"/>
                          <a:cs typeface="Calibri" panose="020F0502020204030204" pitchFamily="34" charset="0"/>
                        </a:rPr>
                        <a:t>25</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extLst>
                  <a:ext uri="{0D108BD9-81ED-4DB2-BD59-A6C34878D82A}">
                    <a16:rowId xmlns:a16="http://schemas.microsoft.com/office/drawing/2014/main" val="2497077190"/>
                  </a:ext>
                </a:extLst>
              </a:tr>
              <a:tr h="0">
                <a:tc>
                  <a:txBody>
                    <a:bodyPr/>
                    <a:lstStyle/>
                    <a:p>
                      <a:pPr algn="ctr">
                        <a:lnSpc>
                          <a:spcPct val="107000"/>
                        </a:lnSpc>
                        <a:spcAft>
                          <a:spcPts val="0"/>
                        </a:spcAft>
                      </a:pPr>
                      <a:r>
                        <a:rPr lang="es-EC" sz="1000">
                          <a:effectLst/>
                          <a:latin typeface="Calibri" panose="020F0502020204030204" pitchFamily="34" charset="0"/>
                          <a:cs typeface="Calibri" panose="020F0502020204030204" pitchFamily="34" charset="0"/>
                        </a:rPr>
                        <a:t>Tungurahua</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a:effectLst/>
                          <a:latin typeface="Calibri" panose="020F0502020204030204" pitchFamily="34" charset="0"/>
                          <a:cs typeface="Calibri" panose="020F0502020204030204" pitchFamily="34" charset="0"/>
                        </a:rPr>
                        <a:t>117</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a:effectLst/>
                          <a:latin typeface="Calibri" panose="020F0502020204030204" pitchFamily="34" charset="0"/>
                          <a:cs typeface="Calibri" panose="020F0502020204030204" pitchFamily="34" charset="0"/>
                        </a:rPr>
                        <a:t>20</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a:effectLst/>
                          <a:latin typeface="Calibri" panose="020F0502020204030204" pitchFamily="34" charset="0"/>
                          <a:cs typeface="Calibri" panose="020F0502020204030204" pitchFamily="34" charset="0"/>
                        </a:rPr>
                        <a:t>0</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a:effectLst/>
                          <a:latin typeface="Calibri" panose="020F0502020204030204" pitchFamily="34" charset="0"/>
                          <a:cs typeface="Calibri" panose="020F0502020204030204" pitchFamily="34" charset="0"/>
                        </a:rPr>
                        <a:t>117</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a:effectLst/>
                          <a:latin typeface="Calibri" panose="020F0502020204030204" pitchFamily="34" charset="0"/>
                          <a:cs typeface="Calibri" panose="020F0502020204030204" pitchFamily="34" charset="0"/>
                        </a:rPr>
                        <a:t>40</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extLst>
                  <a:ext uri="{0D108BD9-81ED-4DB2-BD59-A6C34878D82A}">
                    <a16:rowId xmlns:a16="http://schemas.microsoft.com/office/drawing/2014/main" val="1104954321"/>
                  </a:ext>
                </a:extLst>
              </a:tr>
              <a:tr h="0">
                <a:tc>
                  <a:txBody>
                    <a:bodyPr/>
                    <a:lstStyle/>
                    <a:p>
                      <a:pPr algn="ctr">
                        <a:lnSpc>
                          <a:spcPct val="107000"/>
                        </a:lnSpc>
                        <a:spcAft>
                          <a:spcPts val="0"/>
                        </a:spcAft>
                      </a:pPr>
                      <a:r>
                        <a:rPr lang="es-EC" sz="1000">
                          <a:effectLst/>
                          <a:latin typeface="Calibri" panose="020F0502020204030204" pitchFamily="34" charset="0"/>
                          <a:cs typeface="Calibri" panose="020F0502020204030204" pitchFamily="34" charset="0"/>
                        </a:rPr>
                        <a:t>Santo Domingo de los Tsáchilas</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a:effectLst/>
                          <a:latin typeface="Calibri" panose="020F0502020204030204" pitchFamily="34" charset="0"/>
                          <a:cs typeface="Calibri" panose="020F0502020204030204" pitchFamily="34" charset="0"/>
                        </a:rPr>
                        <a:t>107</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a:effectLst/>
                          <a:latin typeface="Calibri" panose="020F0502020204030204" pitchFamily="34" charset="0"/>
                          <a:cs typeface="Calibri" panose="020F0502020204030204" pitchFamily="34" charset="0"/>
                        </a:rPr>
                        <a:t>12</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dirty="0">
                          <a:effectLst/>
                          <a:latin typeface="Calibri" panose="020F0502020204030204" pitchFamily="34" charset="0"/>
                          <a:cs typeface="Calibri" panose="020F0502020204030204" pitchFamily="34" charset="0"/>
                        </a:rPr>
                        <a:t>0</a:t>
                      </a: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a:effectLst/>
                          <a:latin typeface="Calibri" panose="020F0502020204030204" pitchFamily="34" charset="0"/>
                          <a:cs typeface="Calibri" panose="020F0502020204030204" pitchFamily="34" charset="0"/>
                        </a:rPr>
                        <a:t>107</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dirty="0">
                          <a:effectLst/>
                          <a:latin typeface="Calibri" panose="020F0502020204030204" pitchFamily="34" charset="0"/>
                          <a:cs typeface="Calibri" panose="020F0502020204030204" pitchFamily="34" charset="0"/>
                        </a:rPr>
                        <a:t>37</a:t>
                      </a: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extLst>
                  <a:ext uri="{0D108BD9-81ED-4DB2-BD59-A6C34878D82A}">
                    <a16:rowId xmlns:a16="http://schemas.microsoft.com/office/drawing/2014/main" val="151314385"/>
                  </a:ext>
                </a:extLst>
              </a:tr>
            </a:tbl>
          </a:graphicData>
        </a:graphic>
      </p:graphicFrame>
      <p:sp>
        <p:nvSpPr>
          <p:cNvPr id="8" name="Rectángulo 7">
            <a:extLst>
              <a:ext uri="{FF2B5EF4-FFF2-40B4-BE49-F238E27FC236}">
                <a16:creationId xmlns:a16="http://schemas.microsoft.com/office/drawing/2014/main" id="{EC51AC32-287F-4501-86E0-37A1B9950EF0}"/>
              </a:ext>
            </a:extLst>
          </p:cNvPr>
          <p:cNvSpPr/>
          <p:nvPr/>
        </p:nvSpPr>
        <p:spPr>
          <a:xfrm>
            <a:off x="6188766" y="627598"/>
            <a:ext cx="1764778" cy="369332"/>
          </a:xfrm>
          <a:prstGeom prst="rect">
            <a:avLst/>
          </a:prstGeom>
        </p:spPr>
        <p:txBody>
          <a:bodyPr wrap="none">
            <a:spAutoFit/>
          </a:bodyPr>
          <a:lstStyle/>
          <a:p>
            <a:r>
              <a:rPr lang="es-EC" dirty="0">
                <a:latin typeface="Calibri" panose="020F0502020204030204" pitchFamily="34" charset="0"/>
                <a:cs typeface="Calibri" panose="020F0502020204030204" pitchFamily="34" charset="0"/>
              </a:rPr>
              <a:t>Área de Finanzas</a:t>
            </a:r>
          </a:p>
        </p:txBody>
      </p:sp>
      <p:graphicFrame>
        <p:nvGraphicFramePr>
          <p:cNvPr id="9" name="Tabla 8">
            <a:extLst>
              <a:ext uri="{FF2B5EF4-FFF2-40B4-BE49-F238E27FC236}">
                <a16:creationId xmlns:a16="http://schemas.microsoft.com/office/drawing/2014/main" id="{5D9098D0-0E5B-4A49-BB84-E427A09477E3}"/>
              </a:ext>
            </a:extLst>
          </p:cNvPr>
          <p:cNvGraphicFramePr>
            <a:graphicFrameLocks noGrp="1"/>
          </p:cNvGraphicFramePr>
          <p:nvPr>
            <p:extLst>
              <p:ext uri="{D42A27DB-BD31-4B8C-83A1-F6EECF244321}">
                <p14:modId xmlns:p14="http://schemas.microsoft.com/office/powerpoint/2010/main" val="2491893948"/>
              </p:ext>
            </p:extLst>
          </p:nvPr>
        </p:nvGraphicFramePr>
        <p:xfrm>
          <a:off x="6188766" y="963735"/>
          <a:ext cx="5897217" cy="1907762"/>
        </p:xfrm>
        <a:graphic>
          <a:graphicData uri="http://schemas.openxmlformats.org/drawingml/2006/table">
            <a:tbl>
              <a:tblPr firstRow="1" firstCol="1" bandRow="1">
                <a:tableStyleId>{7DF18680-E054-41AD-8BC1-D1AEF772440D}</a:tableStyleId>
              </a:tblPr>
              <a:tblGrid>
                <a:gridCol w="1086679">
                  <a:extLst>
                    <a:ext uri="{9D8B030D-6E8A-4147-A177-3AD203B41FA5}">
                      <a16:colId xmlns:a16="http://schemas.microsoft.com/office/drawing/2014/main" val="888073519"/>
                    </a:ext>
                  </a:extLst>
                </a:gridCol>
                <a:gridCol w="1251760">
                  <a:extLst>
                    <a:ext uri="{9D8B030D-6E8A-4147-A177-3AD203B41FA5}">
                      <a16:colId xmlns:a16="http://schemas.microsoft.com/office/drawing/2014/main" val="2418827991"/>
                    </a:ext>
                  </a:extLst>
                </a:gridCol>
                <a:gridCol w="734938">
                  <a:extLst>
                    <a:ext uri="{9D8B030D-6E8A-4147-A177-3AD203B41FA5}">
                      <a16:colId xmlns:a16="http://schemas.microsoft.com/office/drawing/2014/main" val="4057315115"/>
                    </a:ext>
                  </a:extLst>
                </a:gridCol>
                <a:gridCol w="1101059">
                  <a:extLst>
                    <a:ext uri="{9D8B030D-6E8A-4147-A177-3AD203B41FA5}">
                      <a16:colId xmlns:a16="http://schemas.microsoft.com/office/drawing/2014/main" val="3412858244"/>
                    </a:ext>
                  </a:extLst>
                </a:gridCol>
                <a:gridCol w="901148">
                  <a:extLst>
                    <a:ext uri="{9D8B030D-6E8A-4147-A177-3AD203B41FA5}">
                      <a16:colId xmlns:a16="http://schemas.microsoft.com/office/drawing/2014/main" val="3647123080"/>
                    </a:ext>
                  </a:extLst>
                </a:gridCol>
                <a:gridCol w="821633">
                  <a:extLst>
                    <a:ext uri="{9D8B030D-6E8A-4147-A177-3AD203B41FA5}">
                      <a16:colId xmlns:a16="http://schemas.microsoft.com/office/drawing/2014/main" val="4260916446"/>
                    </a:ext>
                  </a:extLst>
                </a:gridCol>
              </a:tblGrid>
              <a:tr h="714922">
                <a:tc>
                  <a:txBody>
                    <a:bodyPr/>
                    <a:lstStyle/>
                    <a:p>
                      <a:pPr algn="ct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dirty="0">
                          <a:effectLst/>
                          <a:latin typeface="Calibri" panose="020F0502020204030204" pitchFamily="34" charset="0"/>
                          <a:cs typeface="Calibri" panose="020F0502020204030204" pitchFamily="34" charset="0"/>
                        </a:rPr>
                        <a:t>Demanda laboral de profesionales  en el área de Finanzas</a:t>
                      </a: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dirty="0">
                          <a:effectLst/>
                        </a:rPr>
                        <a:t>Precisión (+ -)</a:t>
                      </a: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a:effectLst/>
                        </a:rPr>
                        <a:t>Oferta de las universidades (Graduados al año)</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a:effectLst/>
                        </a:rPr>
                        <a:t>Demanda insatisfecha </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dirty="0">
                          <a:effectLst/>
                        </a:rPr>
                        <a:t>Precisión (+ -)</a:t>
                      </a: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extLst>
                  <a:ext uri="{0D108BD9-81ED-4DB2-BD59-A6C34878D82A}">
                    <a16:rowId xmlns:a16="http://schemas.microsoft.com/office/drawing/2014/main" val="3568118058"/>
                  </a:ext>
                </a:extLst>
              </a:tr>
              <a:tr h="137177">
                <a:tc>
                  <a:txBody>
                    <a:bodyPr/>
                    <a:lstStyle/>
                    <a:p>
                      <a:pPr algn="ctr">
                        <a:lnSpc>
                          <a:spcPct val="107000"/>
                        </a:lnSpc>
                        <a:spcAft>
                          <a:spcPts val="0"/>
                        </a:spcAft>
                      </a:pPr>
                      <a:r>
                        <a:rPr lang="es-EC" sz="1100">
                          <a:effectLst/>
                        </a:rPr>
                        <a:t>Pichincha</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a:effectLst/>
                        </a:rPr>
                        <a:t>10567</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a:effectLst/>
                        </a:rPr>
                        <a:t>1884</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a:effectLst/>
                        </a:rPr>
                        <a:t>146</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a:effectLst/>
                        </a:rPr>
                        <a:t>10421</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a:effectLst/>
                        </a:rPr>
                        <a:t>1858</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extLst>
                  <a:ext uri="{0D108BD9-81ED-4DB2-BD59-A6C34878D82A}">
                    <a16:rowId xmlns:a16="http://schemas.microsoft.com/office/drawing/2014/main" val="771311271"/>
                  </a:ext>
                </a:extLst>
              </a:tr>
              <a:tr h="137177">
                <a:tc>
                  <a:txBody>
                    <a:bodyPr/>
                    <a:lstStyle/>
                    <a:p>
                      <a:pPr algn="ctr">
                        <a:lnSpc>
                          <a:spcPct val="107000"/>
                        </a:lnSpc>
                        <a:spcAft>
                          <a:spcPts val="0"/>
                        </a:spcAft>
                      </a:pPr>
                      <a:r>
                        <a:rPr lang="es-EC" sz="1100">
                          <a:effectLst/>
                        </a:rPr>
                        <a:t>Cotopaxi</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dirty="0">
                          <a:effectLst/>
                        </a:rPr>
                        <a:t>0</a:t>
                      </a: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a:effectLst/>
                        </a:rPr>
                        <a:t>0</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a:effectLst/>
                        </a:rPr>
                        <a:t>0</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a:effectLst/>
                        </a:rPr>
                        <a:t>0</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a:effectLst/>
                        </a:rPr>
                        <a:t>0</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extLst>
                  <a:ext uri="{0D108BD9-81ED-4DB2-BD59-A6C34878D82A}">
                    <a16:rowId xmlns:a16="http://schemas.microsoft.com/office/drawing/2014/main" val="2986256484"/>
                  </a:ext>
                </a:extLst>
              </a:tr>
              <a:tr h="281613">
                <a:tc>
                  <a:txBody>
                    <a:bodyPr/>
                    <a:lstStyle/>
                    <a:p>
                      <a:pPr algn="ctr">
                        <a:lnSpc>
                          <a:spcPct val="107000"/>
                        </a:lnSpc>
                        <a:spcAft>
                          <a:spcPts val="0"/>
                        </a:spcAft>
                      </a:pPr>
                      <a:r>
                        <a:rPr lang="es-EC" sz="1100">
                          <a:effectLst/>
                        </a:rPr>
                        <a:t>Tungurahua</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a:effectLst/>
                        </a:rPr>
                        <a:t>0</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a:effectLst/>
                        </a:rPr>
                        <a:t>0</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dirty="0">
                          <a:effectLst/>
                        </a:rPr>
                        <a:t>61</a:t>
                      </a: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a:effectLst/>
                        </a:rPr>
                        <a:t>-61</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a:effectLst/>
                        </a:rPr>
                        <a:t>0</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extLst>
                  <a:ext uri="{0D108BD9-81ED-4DB2-BD59-A6C34878D82A}">
                    <a16:rowId xmlns:a16="http://schemas.microsoft.com/office/drawing/2014/main" val="2366047124"/>
                  </a:ext>
                </a:extLst>
              </a:tr>
              <a:tr h="570485">
                <a:tc>
                  <a:txBody>
                    <a:bodyPr/>
                    <a:lstStyle/>
                    <a:p>
                      <a:pPr algn="ctr">
                        <a:lnSpc>
                          <a:spcPct val="107000"/>
                        </a:lnSpc>
                        <a:spcAft>
                          <a:spcPts val="0"/>
                        </a:spcAft>
                      </a:pPr>
                      <a:r>
                        <a:rPr lang="es-EC" sz="1100">
                          <a:effectLst/>
                        </a:rPr>
                        <a:t>Santo Domingo de los Tsachilas</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dirty="0">
                          <a:effectLst/>
                        </a:rPr>
                        <a:t>0</a:t>
                      </a: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a:effectLst/>
                        </a:rPr>
                        <a:t>0</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a:effectLst/>
                        </a:rPr>
                        <a:t>0</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a:effectLst/>
                        </a:rPr>
                        <a:t>0</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100" dirty="0">
                          <a:effectLst/>
                        </a:rPr>
                        <a:t>0</a:t>
                      </a: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extLst>
                  <a:ext uri="{0D108BD9-81ED-4DB2-BD59-A6C34878D82A}">
                    <a16:rowId xmlns:a16="http://schemas.microsoft.com/office/drawing/2014/main" val="2192485197"/>
                  </a:ext>
                </a:extLst>
              </a:tr>
            </a:tbl>
          </a:graphicData>
        </a:graphic>
      </p:graphicFrame>
      <p:pic>
        <p:nvPicPr>
          <p:cNvPr id="3" name="Picture 4" descr="CIBSI 2015:::">
            <a:extLst>
              <a:ext uri="{FF2B5EF4-FFF2-40B4-BE49-F238E27FC236}">
                <a16:creationId xmlns:a16="http://schemas.microsoft.com/office/drawing/2014/main" id="{85E28305-9C43-49E7-A0B9-AAE4639CF1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2208" y="5925789"/>
            <a:ext cx="3098938" cy="79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147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D0F7DE52-2AC2-48BD-9266-F737E2D41483}"/>
              </a:ext>
            </a:extLst>
          </p:cNvPr>
          <p:cNvSpPr/>
          <p:nvPr/>
        </p:nvSpPr>
        <p:spPr>
          <a:xfrm>
            <a:off x="920590" y="771985"/>
            <a:ext cx="2375266" cy="369332"/>
          </a:xfrm>
          <a:prstGeom prst="rect">
            <a:avLst/>
          </a:prstGeom>
        </p:spPr>
        <p:txBody>
          <a:bodyPr wrap="none">
            <a:spAutoFit/>
          </a:bodyPr>
          <a:lstStyle/>
          <a:p>
            <a:r>
              <a:rPr lang="es-EC" dirty="0">
                <a:latin typeface="Calibri" panose="020F0502020204030204" pitchFamily="34" charset="0"/>
                <a:cs typeface="Calibri" panose="020F0502020204030204" pitchFamily="34" charset="0"/>
              </a:rPr>
              <a:t>Área de Administración</a:t>
            </a:r>
          </a:p>
        </p:txBody>
      </p:sp>
      <p:graphicFrame>
        <p:nvGraphicFramePr>
          <p:cNvPr id="11" name="Tabla 10">
            <a:extLst>
              <a:ext uri="{FF2B5EF4-FFF2-40B4-BE49-F238E27FC236}">
                <a16:creationId xmlns:a16="http://schemas.microsoft.com/office/drawing/2014/main" id="{018ACEB5-C509-49B8-964E-C991E4DAA3DC}"/>
              </a:ext>
            </a:extLst>
          </p:cNvPr>
          <p:cNvGraphicFramePr>
            <a:graphicFrameLocks noGrp="1"/>
          </p:cNvGraphicFramePr>
          <p:nvPr>
            <p:extLst>
              <p:ext uri="{D42A27DB-BD31-4B8C-83A1-F6EECF244321}">
                <p14:modId xmlns:p14="http://schemas.microsoft.com/office/powerpoint/2010/main" val="1751268321"/>
              </p:ext>
            </p:extLst>
          </p:nvPr>
        </p:nvGraphicFramePr>
        <p:xfrm>
          <a:off x="2715413" y="1251215"/>
          <a:ext cx="6761174" cy="2105108"/>
        </p:xfrm>
        <a:graphic>
          <a:graphicData uri="http://schemas.openxmlformats.org/drawingml/2006/table">
            <a:tbl>
              <a:tblPr firstRow="1" firstCol="1" bandRow="1">
                <a:tableStyleId>{21E4AEA4-8DFA-4A89-87EB-49C32662AFE0}</a:tableStyleId>
              </a:tblPr>
              <a:tblGrid>
                <a:gridCol w="1106919">
                  <a:extLst>
                    <a:ext uri="{9D8B030D-6E8A-4147-A177-3AD203B41FA5}">
                      <a16:colId xmlns:a16="http://schemas.microsoft.com/office/drawing/2014/main" val="2669781817"/>
                    </a:ext>
                  </a:extLst>
                </a:gridCol>
                <a:gridCol w="1618044">
                  <a:extLst>
                    <a:ext uri="{9D8B030D-6E8A-4147-A177-3AD203B41FA5}">
                      <a16:colId xmlns:a16="http://schemas.microsoft.com/office/drawing/2014/main" val="338939618"/>
                    </a:ext>
                  </a:extLst>
                </a:gridCol>
                <a:gridCol w="1108578">
                  <a:extLst>
                    <a:ext uri="{9D8B030D-6E8A-4147-A177-3AD203B41FA5}">
                      <a16:colId xmlns:a16="http://schemas.microsoft.com/office/drawing/2014/main" val="1249419211"/>
                    </a:ext>
                  </a:extLst>
                </a:gridCol>
                <a:gridCol w="1139747">
                  <a:extLst>
                    <a:ext uri="{9D8B030D-6E8A-4147-A177-3AD203B41FA5}">
                      <a16:colId xmlns:a16="http://schemas.microsoft.com/office/drawing/2014/main" val="3743266319"/>
                    </a:ext>
                  </a:extLst>
                </a:gridCol>
                <a:gridCol w="997279">
                  <a:extLst>
                    <a:ext uri="{9D8B030D-6E8A-4147-A177-3AD203B41FA5}">
                      <a16:colId xmlns:a16="http://schemas.microsoft.com/office/drawing/2014/main" val="1411165325"/>
                    </a:ext>
                  </a:extLst>
                </a:gridCol>
                <a:gridCol w="790607">
                  <a:extLst>
                    <a:ext uri="{9D8B030D-6E8A-4147-A177-3AD203B41FA5}">
                      <a16:colId xmlns:a16="http://schemas.microsoft.com/office/drawing/2014/main" val="2240676323"/>
                    </a:ext>
                  </a:extLst>
                </a:gridCol>
              </a:tblGrid>
              <a:tr h="999611">
                <a:tc>
                  <a:txBody>
                    <a:bodyPr/>
                    <a:lstStyle/>
                    <a:p>
                      <a:pPr algn="ctr">
                        <a:lnSpc>
                          <a:spcPct val="107000"/>
                        </a:lnSpc>
                        <a:spcAft>
                          <a:spcPts val="0"/>
                        </a:spcAft>
                      </a:pPr>
                      <a:r>
                        <a:rPr lang="es-EC" sz="1400">
                          <a:effectLst/>
                          <a:latin typeface="Calibri" panose="020F0502020204030204" pitchFamily="34" charset="0"/>
                          <a:cs typeface="Calibri" panose="020F0502020204030204" pitchFamily="34" charset="0"/>
                        </a:rPr>
                        <a:t> </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400" dirty="0">
                          <a:effectLst/>
                          <a:latin typeface="Calibri" panose="020F0502020204030204" pitchFamily="34" charset="0"/>
                          <a:cs typeface="Calibri" panose="020F0502020204030204" pitchFamily="34" charset="0"/>
                        </a:rPr>
                        <a:t>Demanda laboral de profesionales  en el área de  Administración</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400" dirty="0">
                          <a:effectLst/>
                          <a:latin typeface="Calibri" panose="020F0502020204030204" pitchFamily="34" charset="0"/>
                          <a:cs typeface="Calibri" panose="020F0502020204030204" pitchFamily="34" charset="0"/>
                        </a:rPr>
                        <a:t>Precisión (+ -)</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400" dirty="0">
                          <a:effectLst/>
                          <a:latin typeface="Calibri" panose="020F0502020204030204" pitchFamily="34" charset="0"/>
                          <a:cs typeface="Calibri" panose="020F0502020204030204" pitchFamily="34" charset="0"/>
                        </a:rPr>
                        <a:t>Oferta de las universidades (Graduados al año)</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400">
                          <a:effectLst/>
                          <a:latin typeface="Calibri" panose="020F0502020204030204" pitchFamily="34" charset="0"/>
                          <a:cs typeface="Calibri" panose="020F0502020204030204" pitchFamily="34" charset="0"/>
                        </a:rPr>
                        <a:t>Demanda insatisfecha </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400" dirty="0">
                          <a:effectLst/>
                          <a:latin typeface="Calibri" panose="020F0502020204030204" pitchFamily="34" charset="0"/>
                          <a:cs typeface="Calibri" panose="020F0502020204030204" pitchFamily="34" charset="0"/>
                        </a:rPr>
                        <a:t>Precisión (+ -)</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extLst>
                  <a:ext uri="{0D108BD9-81ED-4DB2-BD59-A6C34878D82A}">
                    <a16:rowId xmlns:a16="http://schemas.microsoft.com/office/drawing/2014/main" val="893148160"/>
                  </a:ext>
                </a:extLst>
              </a:tr>
              <a:tr h="188696">
                <a:tc>
                  <a:txBody>
                    <a:bodyPr/>
                    <a:lstStyle/>
                    <a:p>
                      <a:pPr algn="ctr">
                        <a:lnSpc>
                          <a:spcPct val="107000"/>
                        </a:lnSpc>
                        <a:spcAft>
                          <a:spcPts val="0"/>
                        </a:spcAft>
                      </a:pPr>
                      <a:r>
                        <a:rPr lang="es-EC" sz="1100">
                          <a:effectLst/>
                          <a:latin typeface="Calibri" panose="020F0502020204030204" pitchFamily="34" charset="0"/>
                          <a:cs typeface="Calibri" panose="020F0502020204030204" pitchFamily="34" charset="0"/>
                        </a:rPr>
                        <a:t>Pichincha</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400">
                          <a:effectLst/>
                          <a:latin typeface="Calibri" panose="020F0502020204030204" pitchFamily="34" charset="0"/>
                          <a:cs typeface="Calibri" panose="020F0502020204030204" pitchFamily="34" charset="0"/>
                        </a:rPr>
                        <a:t>5725</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400">
                          <a:effectLst/>
                          <a:latin typeface="Calibri" panose="020F0502020204030204" pitchFamily="34" charset="0"/>
                          <a:cs typeface="Calibri" panose="020F0502020204030204" pitchFamily="34" charset="0"/>
                        </a:rPr>
                        <a:t>1070</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400">
                          <a:effectLst/>
                          <a:latin typeface="Calibri" panose="020F0502020204030204" pitchFamily="34" charset="0"/>
                          <a:cs typeface="Calibri" panose="020F0502020204030204" pitchFamily="34" charset="0"/>
                        </a:rPr>
                        <a:t>363</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400">
                          <a:effectLst/>
                          <a:latin typeface="Calibri" panose="020F0502020204030204" pitchFamily="34" charset="0"/>
                          <a:cs typeface="Calibri" panose="020F0502020204030204" pitchFamily="34" charset="0"/>
                        </a:rPr>
                        <a:t>5362</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r">
                        <a:lnSpc>
                          <a:spcPct val="107000"/>
                        </a:lnSpc>
                        <a:spcAft>
                          <a:spcPts val="0"/>
                        </a:spcAft>
                      </a:pPr>
                      <a:r>
                        <a:rPr lang="es-EC" sz="1400">
                          <a:effectLst/>
                          <a:latin typeface="Calibri" panose="020F0502020204030204" pitchFamily="34" charset="0"/>
                          <a:cs typeface="Calibri" panose="020F0502020204030204" pitchFamily="34" charset="0"/>
                        </a:rPr>
                        <a:t>1002</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extLst>
                  <a:ext uri="{0D108BD9-81ED-4DB2-BD59-A6C34878D82A}">
                    <a16:rowId xmlns:a16="http://schemas.microsoft.com/office/drawing/2014/main" val="1990116349"/>
                  </a:ext>
                </a:extLst>
              </a:tr>
              <a:tr h="188696">
                <a:tc>
                  <a:txBody>
                    <a:bodyPr/>
                    <a:lstStyle/>
                    <a:p>
                      <a:pPr algn="ctr">
                        <a:lnSpc>
                          <a:spcPct val="107000"/>
                        </a:lnSpc>
                        <a:spcAft>
                          <a:spcPts val="0"/>
                        </a:spcAft>
                      </a:pPr>
                      <a:r>
                        <a:rPr lang="es-EC" sz="1100">
                          <a:effectLst/>
                          <a:latin typeface="Calibri" panose="020F0502020204030204" pitchFamily="34" charset="0"/>
                          <a:cs typeface="Calibri" panose="020F0502020204030204" pitchFamily="34" charset="0"/>
                        </a:rPr>
                        <a:t>Cotopaxi</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400">
                          <a:effectLst/>
                          <a:latin typeface="Calibri" panose="020F0502020204030204" pitchFamily="34" charset="0"/>
                          <a:cs typeface="Calibri" panose="020F0502020204030204" pitchFamily="34" charset="0"/>
                        </a:rPr>
                        <a:t>55</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400">
                          <a:effectLst/>
                          <a:latin typeface="Calibri" panose="020F0502020204030204" pitchFamily="34" charset="0"/>
                          <a:cs typeface="Calibri" panose="020F0502020204030204" pitchFamily="34" charset="0"/>
                        </a:rPr>
                        <a:t>19</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400">
                          <a:effectLst/>
                          <a:latin typeface="Calibri" panose="020F0502020204030204" pitchFamily="34" charset="0"/>
                          <a:cs typeface="Calibri" panose="020F0502020204030204" pitchFamily="34" charset="0"/>
                        </a:rPr>
                        <a:t>0</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400">
                          <a:effectLst/>
                          <a:latin typeface="Calibri" panose="020F0502020204030204" pitchFamily="34" charset="0"/>
                          <a:cs typeface="Calibri" panose="020F0502020204030204" pitchFamily="34" charset="0"/>
                        </a:rPr>
                        <a:t>55</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r">
                        <a:lnSpc>
                          <a:spcPct val="107000"/>
                        </a:lnSpc>
                        <a:spcAft>
                          <a:spcPts val="0"/>
                        </a:spcAft>
                      </a:pPr>
                      <a:r>
                        <a:rPr lang="es-EC" sz="1400">
                          <a:effectLst/>
                          <a:latin typeface="Calibri" panose="020F0502020204030204" pitchFamily="34" charset="0"/>
                          <a:cs typeface="Calibri" panose="020F0502020204030204" pitchFamily="34" charset="0"/>
                        </a:rPr>
                        <a:t>19</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extLst>
                  <a:ext uri="{0D108BD9-81ED-4DB2-BD59-A6C34878D82A}">
                    <a16:rowId xmlns:a16="http://schemas.microsoft.com/office/drawing/2014/main" val="3131230848"/>
                  </a:ext>
                </a:extLst>
              </a:tr>
              <a:tr h="188696">
                <a:tc>
                  <a:txBody>
                    <a:bodyPr/>
                    <a:lstStyle/>
                    <a:p>
                      <a:pPr algn="ctr">
                        <a:lnSpc>
                          <a:spcPct val="107000"/>
                        </a:lnSpc>
                        <a:spcAft>
                          <a:spcPts val="0"/>
                        </a:spcAft>
                      </a:pPr>
                      <a:r>
                        <a:rPr lang="es-EC" sz="1100">
                          <a:effectLst/>
                          <a:latin typeface="Calibri" panose="020F0502020204030204" pitchFamily="34" charset="0"/>
                          <a:cs typeface="Calibri" panose="020F0502020204030204" pitchFamily="34" charset="0"/>
                        </a:rPr>
                        <a:t>Tungurahua</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400">
                          <a:effectLst/>
                          <a:latin typeface="Calibri" panose="020F0502020204030204" pitchFamily="34" charset="0"/>
                          <a:cs typeface="Calibri" panose="020F0502020204030204" pitchFamily="34" charset="0"/>
                        </a:rPr>
                        <a:t>0</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400">
                          <a:effectLst/>
                          <a:latin typeface="Calibri" panose="020F0502020204030204" pitchFamily="34" charset="0"/>
                          <a:cs typeface="Calibri" panose="020F0502020204030204" pitchFamily="34" charset="0"/>
                        </a:rPr>
                        <a:t>0</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400">
                          <a:effectLst/>
                          <a:latin typeface="Calibri" panose="020F0502020204030204" pitchFamily="34" charset="0"/>
                          <a:cs typeface="Calibri" panose="020F0502020204030204" pitchFamily="34" charset="0"/>
                        </a:rPr>
                        <a:t>16</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400">
                          <a:effectLst/>
                          <a:latin typeface="Calibri" panose="020F0502020204030204" pitchFamily="34" charset="0"/>
                          <a:cs typeface="Calibri" panose="020F0502020204030204" pitchFamily="34" charset="0"/>
                        </a:rPr>
                        <a:t>-16</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r">
                        <a:lnSpc>
                          <a:spcPct val="107000"/>
                        </a:lnSpc>
                        <a:spcAft>
                          <a:spcPts val="0"/>
                        </a:spcAft>
                      </a:pPr>
                      <a:r>
                        <a:rPr lang="es-EC" sz="1400">
                          <a:effectLst/>
                          <a:latin typeface="Calibri" panose="020F0502020204030204" pitchFamily="34" charset="0"/>
                          <a:cs typeface="Calibri" panose="020F0502020204030204" pitchFamily="34" charset="0"/>
                        </a:rPr>
                        <a:t>0</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extLst>
                  <a:ext uri="{0D108BD9-81ED-4DB2-BD59-A6C34878D82A}">
                    <a16:rowId xmlns:a16="http://schemas.microsoft.com/office/drawing/2014/main" val="924905163"/>
                  </a:ext>
                </a:extLst>
              </a:tr>
              <a:tr h="450939">
                <a:tc>
                  <a:txBody>
                    <a:bodyPr/>
                    <a:lstStyle/>
                    <a:p>
                      <a:pPr algn="ctr">
                        <a:lnSpc>
                          <a:spcPct val="107000"/>
                        </a:lnSpc>
                        <a:spcAft>
                          <a:spcPts val="0"/>
                        </a:spcAft>
                      </a:pPr>
                      <a:r>
                        <a:rPr lang="es-EC" sz="1100" dirty="0">
                          <a:effectLst/>
                          <a:latin typeface="Calibri" panose="020F0502020204030204" pitchFamily="34" charset="0"/>
                          <a:cs typeface="Calibri" panose="020F0502020204030204" pitchFamily="34" charset="0"/>
                        </a:rPr>
                        <a:t>Santo Domingo de los Tsáchilas</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400" dirty="0">
                          <a:effectLst/>
                          <a:latin typeface="Calibri" panose="020F0502020204030204" pitchFamily="34" charset="0"/>
                          <a:cs typeface="Calibri" panose="020F0502020204030204" pitchFamily="34" charset="0"/>
                        </a:rPr>
                        <a:t>0</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400">
                          <a:effectLst/>
                          <a:latin typeface="Calibri" panose="020F0502020204030204" pitchFamily="34" charset="0"/>
                          <a:cs typeface="Calibri" panose="020F0502020204030204" pitchFamily="34" charset="0"/>
                        </a:rPr>
                        <a:t>0</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400">
                          <a:effectLst/>
                          <a:latin typeface="Calibri" panose="020F0502020204030204" pitchFamily="34" charset="0"/>
                          <a:cs typeface="Calibri" panose="020F0502020204030204" pitchFamily="34" charset="0"/>
                        </a:rPr>
                        <a:t>0</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400" dirty="0">
                          <a:effectLst/>
                          <a:latin typeface="Calibri" panose="020F0502020204030204" pitchFamily="34" charset="0"/>
                          <a:cs typeface="Calibri" panose="020F0502020204030204" pitchFamily="34" charset="0"/>
                        </a:rPr>
                        <a:t>0</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r">
                        <a:lnSpc>
                          <a:spcPct val="107000"/>
                        </a:lnSpc>
                        <a:spcAft>
                          <a:spcPts val="0"/>
                        </a:spcAft>
                      </a:pPr>
                      <a:r>
                        <a:rPr lang="es-EC" sz="1400" dirty="0">
                          <a:effectLst/>
                          <a:latin typeface="Calibri" panose="020F0502020204030204" pitchFamily="34" charset="0"/>
                          <a:cs typeface="Calibri" panose="020F0502020204030204" pitchFamily="34" charset="0"/>
                        </a:rPr>
                        <a:t>0</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extLst>
                  <a:ext uri="{0D108BD9-81ED-4DB2-BD59-A6C34878D82A}">
                    <a16:rowId xmlns:a16="http://schemas.microsoft.com/office/drawing/2014/main" val="878051461"/>
                  </a:ext>
                </a:extLst>
              </a:tr>
            </a:tbl>
          </a:graphicData>
        </a:graphic>
      </p:graphicFrame>
      <p:sp>
        <p:nvSpPr>
          <p:cNvPr id="3" name="Rectángulo 2">
            <a:extLst>
              <a:ext uri="{FF2B5EF4-FFF2-40B4-BE49-F238E27FC236}">
                <a16:creationId xmlns:a16="http://schemas.microsoft.com/office/drawing/2014/main" id="{6B7ABA5F-859D-4311-BD98-4D474B77FAB9}"/>
              </a:ext>
            </a:extLst>
          </p:cNvPr>
          <p:cNvSpPr/>
          <p:nvPr/>
        </p:nvSpPr>
        <p:spPr>
          <a:xfrm>
            <a:off x="920590" y="3563701"/>
            <a:ext cx="2016578" cy="369332"/>
          </a:xfrm>
          <a:prstGeom prst="rect">
            <a:avLst/>
          </a:prstGeom>
        </p:spPr>
        <p:txBody>
          <a:bodyPr wrap="none">
            <a:spAutoFit/>
          </a:bodyPr>
          <a:lstStyle/>
          <a:p>
            <a:r>
              <a:rPr lang="es-EC" dirty="0">
                <a:latin typeface="Calibri" panose="020F0502020204030204" pitchFamily="34" charset="0"/>
                <a:cs typeface="Calibri" panose="020F0502020204030204" pitchFamily="34" charset="0"/>
              </a:rPr>
              <a:t>Área de Producción</a:t>
            </a:r>
          </a:p>
        </p:txBody>
      </p:sp>
      <p:graphicFrame>
        <p:nvGraphicFramePr>
          <p:cNvPr id="12" name="Tabla 11">
            <a:extLst>
              <a:ext uri="{FF2B5EF4-FFF2-40B4-BE49-F238E27FC236}">
                <a16:creationId xmlns:a16="http://schemas.microsoft.com/office/drawing/2014/main" id="{0394FFEE-7DD6-4A6B-82F5-DFD6640E40DE}"/>
              </a:ext>
            </a:extLst>
          </p:cNvPr>
          <p:cNvGraphicFramePr>
            <a:graphicFrameLocks noGrp="1"/>
          </p:cNvGraphicFramePr>
          <p:nvPr>
            <p:extLst>
              <p:ext uri="{D42A27DB-BD31-4B8C-83A1-F6EECF244321}">
                <p14:modId xmlns:p14="http://schemas.microsoft.com/office/powerpoint/2010/main" val="2768485515"/>
              </p:ext>
            </p:extLst>
          </p:nvPr>
        </p:nvGraphicFramePr>
        <p:xfrm>
          <a:off x="2714029" y="3992831"/>
          <a:ext cx="6761173" cy="1908432"/>
        </p:xfrm>
        <a:graphic>
          <a:graphicData uri="http://schemas.openxmlformats.org/drawingml/2006/table">
            <a:tbl>
              <a:tblPr firstRow="1" firstCol="1" bandRow="1">
                <a:tableStyleId>{5C22544A-7EE6-4342-B048-85BDC9FD1C3A}</a:tableStyleId>
              </a:tblPr>
              <a:tblGrid>
                <a:gridCol w="986005">
                  <a:extLst>
                    <a:ext uri="{9D8B030D-6E8A-4147-A177-3AD203B41FA5}">
                      <a16:colId xmlns:a16="http://schemas.microsoft.com/office/drawing/2014/main" val="1609375001"/>
                    </a:ext>
                  </a:extLst>
                </a:gridCol>
                <a:gridCol w="1705945">
                  <a:extLst>
                    <a:ext uri="{9D8B030D-6E8A-4147-A177-3AD203B41FA5}">
                      <a16:colId xmlns:a16="http://schemas.microsoft.com/office/drawing/2014/main" val="579813043"/>
                    </a:ext>
                  </a:extLst>
                </a:gridCol>
                <a:gridCol w="1252068">
                  <a:extLst>
                    <a:ext uri="{9D8B030D-6E8A-4147-A177-3AD203B41FA5}">
                      <a16:colId xmlns:a16="http://schemas.microsoft.com/office/drawing/2014/main" val="3886355519"/>
                    </a:ext>
                  </a:extLst>
                </a:gridCol>
                <a:gridCol w="1111211">
                  <a:extLst>
                    <a:ext uri="{9D8B030D-6E8A-4147-A177-3AD203B41FA5}">
                      <a16:colId xmlns:a16="http://schemas.microsoft.com/office/drawing/2014/main" val="419583609"/>
                    </a:ext>
                  </a:extLst>
                </a:gridCol>
                <a:gridCol w="876448">
                  <a:extLst>
                    <a:ext uri="{9D8B030D-6E8A-4147-A177-3AD203B41FA5}">
                      <a16:colId xmlns:a16="http://schemas.microsoft.com/office/drawing/2014/main" val="372357173"/>
                    </a:ext>
                  </a:extLst>
                </a:gridCol>
                <a:gridCol w="829496">
                  <a:extLst>
                    <a:ext uri="{9D8B030D-6E8A-4147-A177-3AD203B41FA5}">
                      <a16:colId xmlns:a16="http://schemas.microsoft.com/office/drawing/2014/main" val="3088110495"/>
                    </a:ext>
                  </a:extLst>
                </a:gridCol>
              </a:tblGrid>
              <a:tr h="780694">
                <a:tc>
                  <a:txBody>
                    <a:bodyPr/>
                    <a:lstStyle/>
                    <a:p>
                      <a:pPr algn="ctr">
                        <a:lnSpc>
                          <a:spcPct val="107000"/>
                        </a:lnSpc>
                        <a:spcAft>
                          <a:spcPts val="0"/>
                        </a:spcAft>
                      </a:pPr>
                      <a:r>
                        <a:rPr lang="es-EC" sz="1400">
                          <a:effectLst/>
                          <a:latin typeface="Calibri" panose="020F0502020204030204" pitchFamily="34" charset="0"/>
                          <a:cs typeface="Calibri" panose="020F0502020204030204" pitchFamily="34" charset="0"/>
                        </a:rPr>
                        <a:t> </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400" dirty="0">
                          <a:effectLst/>
                          <a:latin typeface="Calibri" panose="020F0502020204030204" pitchFamily="34" charset="0"/>
                          <a:cs typeface="Calibri" panose="020F0502020204030204" pitchFamily="34" charset="0"/>
                        </a:rPr>
                        <a:t>Demanda laboral de profesionales  en el área de Producción</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400">
                          <a:effectLst/>
                          <a:latin typeface="Calibri" panose="020F0502020204030204" pitchFamily="34" charset="0"/>
                          <a:cs typeface="Calibri" panose="020F0502020204030204" pitchFamily="34" charset="0"/>
                        </a:rPr>
                        <a:t>Precisión (+ -)</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400" dirty="0">
                          <a:effectLst/>
                          <a:latin typeface="Calibri" panose="020F0502020204030204" pitchFamily="34" charset="0"/>
                          <a:cs typeface="Calibri" panose="020F0502020204030204" pitchFamily="34" charset="0"/>
                        </a:rPr>
                        <a:t>Oferta de las universidades (Graduados al año)</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400" dirty="0">
                          <a:effectLst/>
                          <a:latin typeface="Calibri" panose="020F0502020204030204" pitchFamily="34" charset="0"/>
                          <a:cs typeface="Calibri" panose="020F0502020204030204" pitchFamily="34" charset="0"/>
                        </a:rPr>
                        <a:t>Demanda insatisfecha </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400">
                          <a:effectLst/>
                          <a:latin typeface="Calibri" panose="020F0502020204030204" pitchFamily="34" charset="0"/>
                          <a:cs typeface="Calibri" panose="020F0502020204030204" pitchFamily="34" charset="0"/>
                        </a:rPr>
                        <a:t>Precisión (+ -)</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extLst>
                  <a:ext uri="{0D108BD9-81ED-4DB2-BD59-A6C34878D82A}">
                    <a16:rowId xmlns:a16="http://schemas.microsoft.com/office/drawing/2014/main" val="1819627507"/>
                  </a:ext>
                </a:extLst>
              </a:tr>
              <a:tr h="188624">
                <a:tc>
                  <a:txBody>
                    <a:bodyPr/>
                    <a:lstStyle/>
                    <a:p>
                      <a:pPr algn="ctr">
                        <a:lnSpc>
                          <a:spcPct val="107000"/>
                        </a:lnSpc>
                        <a:spcAft>
                          <a:spcPts val="0"/>
                        </a:spcAft>
                      </a:pPr>
                      <a:r>
                        <a:rPr lang="es-EC" sz="1100">
                          <a:effectLst/>
                          <a:latin typeface="Calibri" panose="020F0502020204030204" pitchFamily="34" charset="0"/>
                          <a:cs typeface="Calibri" panose="020F0502020204030204" pitchFamily="34" charset="0"/>
                        </a:rPr>
                        <a:t>Pichincha</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400">
                          <a:effectLst/>
                          <a:latin typeface="Calibri" panose="020F0502020204030204" pitchFamily="34" charset="0"/>
                          <a:cs typeface="Calibri" panose="020F0502020204030204" pitchFamily="34" charset="0"/>
                        </a:rPr>
                        <a:t>2055</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400">
                          <a:effectLst/>
                          <a:latin typeface="Calibri" panose="020F0502020204030204" pitchFamily="34" charset="0"/>
                          <a:cs typeface="Calibri" panose="020F0502020204030204" pitchFamily="34" charset="0"/>
                        </a:rPr>
                        <a:t>401</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400">
                          <a:effectLst/>
                          <a:latin typeface="Calibri" panose="020F0502020204030204" pitchFamily="34" charset="0"/>
                          <a:cs typeface="Calibri" panose="020F0502020204030204" pitchFamily="34" charset="0"/>
                        </a:rPr>
                        <a:t>0</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400">
                          <a:effectLst/>
                          <a:latin typeface="Calibri" panose="020F0502020204030204" pitchFamily="34" charset="0"/>
                          <a:cs typeface="Calibri" panose="020F0502020204030204" pitchFamily="34" charset="0"/>
                        </a:rPr>
                        <a:t>2055</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r">
                        <a:lnSpc>
                          <a:spcPct val="107000"/>
                        </a:lnSpc>
                        <a:spcAft>
                          <a:spcPts val="0"/>
                        </a:spcAft>
                      </a:pPr>
                      <a:r>
                        <a:rPr lang="es-EC" sz="1400">
                          <a:effectLst/>
                          <a:latin typeface="Calibri" panose="020F0502020204030204" pitchFamily="34" charset="0"/>
                          <a:cs typeface="Calibri" panose="020F0502020204030204" pitchFamily="34" charset="0"/>
                        </a:rPr>
                        <a:t>401</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extLst>
                  <a:ext uri="{0D108BD9-81ED-4DB2-BD59-A6C34878D82A}">
                    <a16:rowId xmlns:a16="http://schemas.microsoft.com/office/drawing/2014/main" val="3902840296"/>
                  </a:ext>
                </a:extLst>
              </a:tr>
              <a:tr h="188624">
                <a:tc>
                  <a:txBody>
                    <a:bodyPr/>
                    <a:lstStyle/>
                    <a:p>
                      <a:pPr algn="ctr">
                        <a:lnSpc>
                          <a:spcPct val="107000"/>
                        </a:lnSpc>
                        <a:spcAft>
                          <a:spcPts val="0"/>
                        </a:spcAft>
                      </a:pPr>
                      <a:r>
                        <a:rPr lang="es-EC" sz="1100">
                          <a:effectLst/>
                          <a:latin typeface="Calibri" panose="020F0502020204030204" pitchFamily="34" charset="0"/>
                          <a:cs typeface="Calibri" panose="020F0502020204030204" pitchFamily="34" charset="0"/>
                        </a:rPr>
                        <a:t>Cotopaxi</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400">
                          <a:effectLst/>
                          <a:latin typeface="Calibri" panose="020F0502020204030204" pitchFamily="34" charset="0"/>
                          <a:cs typeface="Calibri" panose="020F0502020204030204" pitchFamily="34" charset="0"/>
                        </a:rPr>
                        <a:t>0</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400">
                          <a:effectLst/>
                          <a:latin typeface="Calibri" panose="020F0502020204030204" pitchFamily="34" charset="0"/>
                          <a:cs typeface="Calibri" panose="020F0502020204030204" pitchFamily="34" charset="0"/>
                        </a:rPr>
                        <a:t>0</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400">
                          <a:effectLst/>
                          <a:latin typeface="Calibri" panose="020F0502020204030204" pitchFamily="34" charset="0"/>
                          <a:cs typeface="Calibri" panose="020F0502020204030204" pitchFamily="34" charset="0"/>
                        </a:rPr>
                        <a:t>0</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400">
                          <a:effectLst/>
                          <a:latin typeface="Calibri" panose="020F0502020204030204" pitchFamily="34" charset="0"/>
                          <a:cs typeface="Calibri" panose="020F0502020204030204" pitchFamily="34" charset="0"/>
                        </a:rPr>
                        <a:t>0</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r">
                        <a:lnSpc>
                          <a:spcPct val="107000"/>
                        </a:lnSpc>
                        <a:spcAft>
                          <a:spcPts val="0"/>
                        </a:spcAft>
                      </a:pPr>
                      <a:r>
                        <a:rPr lang="es-EC" sz="1400">
                          <a:effectLst/>
                          <a:latin typeface="Calibri" panose="020F0502020204030204" pitchFamily="34" charset="0"/>
                          <a:cs typeface="Calibri" panose="020F0502020204030204" pitchFamily="34" charset="0"/>
                        </a:rPr>
                        <a:t>0</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extLst>
                  <a:ext uri="{0D108BD9-81ED-4DB2-BD59-A6C34878D82A}">
                    <a16:rowId xmlns:a16="http://schemas.microsoft.com/office/drawing/2014/main" val="2454169525"/>
                  </a:ext>
                </a:extLst>
              </a:tr>
              <a:tr h="188624">
                <a:tc>
                  <a:txBody>
                    <a:bodyPr/>
                    <a:lstStyle/>
                    <a:p>
                      <a:pPr algn="ctr">
                        <a:lnSpc>
                          <a:spcPct val="107000"/>
                        </a:lnSpc>
                        <a:spcAft>
                          <a:spcPts val="0"/>
                        </a:spcAft>
                      </a:pPr>
                      <a:r>
                        <a:rPr lang="es-EC" sz="1100">
                          <a:effectLst/>
                          <a:latin typeface="Calibri" panose="020F0502020204030204" pitchFamily="34" charset="0"/>
                          <a:cs typeface="Calibri" panose="020F0502020204030204" pitchFamily="34" charset="0"/>
                        </a:rPr>
                        <a:t>Tungurahua</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400">
                          <a:effectLst/>
                          <a:latin typeface="Calibri" panose="020F0502020204030204" pitchFamily="34" charset="0"/>
                          <a:cs typeface="Calibri" panose="020F0502020204030204" pitchFamily="34" charset="0"/>
                        </a:rPr>
                        <a:t>526</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400">
                          <a:effectLst/>
                          <a:latin typeface="Calibri" panose="020F0502020204030204" pitchFamily="34" charset="0"/>
                          <a:cs typeface="Calibri" panose="020F0502020204030204" pitchFamily="34" charset="0"/>
                        </a:rPr>
                        <a:t>142</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400">
                          <a:effectLst/>
                          <a:latin typeface="Calibri" panose="020F0502020204030204" pitchFamily="34" charset="0"/>
                          <a:cs typeface="Calibri" panose="020F0502020204030204" pitchFamily="34" charset="0"/>
                        </a:rPr>
                        <a:t>0</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400">
                          <a:effectLst/>
                          <a:latin typeface="Calibri" panose="020F0502020204030204" pitchFamily="34" charset="0"/>
                          <a:cs typeface="Calibri" panose="020F0502020204030204" pitchFamily="34" charset="0"/>
                        </a:rPr>
                        <a:t>526</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r">
                        <a:lnSpc>
                          <a:spcPct val="107000"/>
                        </a:lnSpc>
                        <a:spcAft>
                          <a:spcPts val="0"/>
                        </a:spcAft>
                      </a:pPr>
                      <a:r>
                        <a:rPr lang="es-EC" sz="1400">
                          <a:effectLst/>
                          <a:latin typeface="Calibri" panose="020F0502020204030204" pitchFamily="34" charset="0"/>
                          <a:cs typeface="Calibri" panose="020F0502020204030204" pitchFamily="34" charset="0"/>
                        </a:rPr>
                        <a:t>142</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tc>
                <a:extLst>
                  <a:ext uri="{0D108BD9-81ED-4DB2-BD59-A6C34878D82A}">
                    <a16:rowId xmlns:a16="http://schemas.microsoft.com/office/drawing/2014/main" val="1580675367"/>
                  </a:ext>
                </a:extLst>
              </a:tr>
              <a:tr h="350840">
                <a:tc>
                  <a:txBody>
                    <a:bodyPr/>
                    <a:lstStyle/>
                    <a:p>
                      <a:pPr algn="ctr">
                        <a:lnSpc>
                          <a:spcPct val="107000"/>
                        </a:lnSpc>
                        <a:spcAft>
                          <a:spcPts val="0"/>
                        </a:spcAft>
                      </a:pPr>
                      <a:r>
                        <a:rPr lang="es-EC" sz="1100">
                          <a:effectLst/>
                          <a:latin typeface="Calibri" panose="020F0502020204030204" pitchFamily="34" charset="0"/>
                          <a:cs typeface="Calibri" panose="020F0502020204030204" pitchFamily="34" charset="0"/>
                        </a:rPr>
                        <a:t>Santo Domingo de los Tsáchilas</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400">
                          <a:effectLst/>
                          <a:latin typeface="Calibri" panose="020F0502020204030204" pitchFamily="34" charset="0"/>
                          <a:cs typeface="Calibri" panose="020F0502020204030204" pitchFamily="34" charset="0"/>
                        </a:rPr>
                        <a:t>0</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400">
                          <a:effectLst/>
                          <a:latin typeface="Calibri" panose="020F0502020204030204" pitchFamily="34" charset="0"/>
                          <a:cs typeface="Calibri" panose="020F0502020204030204" pitchFamily="34" charset="0"/>
                        </a:rPr>
                        <a:t>0</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400">
                          <a:effectLst/>
                          <a:latin typeface="Calibri" panose="020F0502020204030204" pitchFamily="34" charset="0"/>
                          <a:cs typeface="Calibri" panose="020F0502020204030204" pitchFamily="34" charset="0"/>
                        </a:rPr>
                        <a:t>0</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0"/>
                        </a:spcAft>
                      </a:pPr>
                      <a:r>
                        <a:rPr lang="es-EC" sz="1400">
                          <a:effectLst/>
                          <a:latin typeface="Calibri" panose="020F0502020204030204" pitchFamily="34" charset="0"/>
                          <a:cs typeface="Calibri" panose="020F0502020204030204" pitchFamily="34" charset="0"/>
                        </a:rPr>
                        <a:t>0</a:t>
                      </a:r>
                      <a:endParaRPr lang="es-EC" sz="14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r">
                        <a:lnSpc>
                          <a:spcPct val="107000"/>
                        </a:lnSpc>
                        <a:spcAft>
                          <a:spcPts val="0"/>
                        </a:spcAft>
                      </a:pPr>
                      <a:r>
                        <a:rPr lang="es-EC" sz="1400" dirty="0">
                          <a:effectLst/>
                          <a:latin typeface="Calibri" panose="020F0502020204030204" pitchFamily="34" charset="0"/>
                          <a:cs typeface="Calibri" panose="020F0502020204030204" pitchFamily="34" charset="0"/>
                        </a:rPr>
                        <a:t>0</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extLst>
                  <a:ext uri="{0D108BD9-81ED-4DB2-BD59-A6C34878D82A}">
                    <a16:rowId xmlns:a16="http://schemas.microsoft.com/office/drawing/2014/main" val="656181036"/>
                  </a:ext>
                </a:extLst>
              </a:tr>
            </a:tbl>
          </a:graphicData>
        </a:graphic>
      </p:graphicFrame>
      <p:pic>
        <p:nvPicPr>
          <p:cNvPr id="2" name="Picture 4" descr="CIBSI 2015:::">
            <a:extLst>
              <a:ext uri="{FF2B5EF4-FFF2-40B4-BE49-F238E27FC236}">
                <a16:creationId xmlns:a16="http://schemas.microsoft.com/office/drawing/2014/main" id="{9EFB57E6-9C54-41B9-A637-5D56AFCF7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2208" y="5925789"/>
            <a:ext cx="3098938" cy="79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702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 importancia del Big Data para las empresas">
            <a:extLst>
              <a:ext uri="{FF2B5EF4-FFF2-40B4-BE49-F238E27FC236}">
                <a16:creationId xmlns:a16="http://schemas.microsoft.com/office/drawing/2014/main" id="{A278FEEC-A5F3-4E18-9AE1-3F34C15C3F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9576" y="2263127"/>
            <a:ext cx="4432918" cy="2496074"/>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16460" y="109203"/>
            <a:ext cx="3270645" cy="1325563"/>
          </a:xfrm>
        </p:spPr>
        <p:txBody>
          <a:bodyPr>
            <a:scene3d>
              <a:camera prst="orthographicFront"/>
              <a:lightRig rig="soft" dir="t">
                <a:rot lat="0" lon="0" rev="15600000"/>
              </a:lightRig>
            </a:scene3d>
            <a:sp3d extrusionH="57150" prstMaterial="softEdge">
              <a:bevelT w="25400" h="38100"/>
            </a:sp3d>
          </a:bodyPr>
          <a:lstStyle/>
          <a:p>
            <a:r>
              <a:rPr lang="es-EC" dirty="0">
                <a:ln/>
                <a:solidFill>
                  <a:schemeClr val="accent4"/>
                </a:solidFill>
                <a:effectLst/>
              </a:rPr>
              <a:t>1. Introducción</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904457334"/>
              </p:ext>
            </p:extLst>
          </p:nvPr>
        </p:nvGraphicFramePr>
        <p:xfrm>
          <a:off x="-979717" y="476357"/>
          <a:ext cx="10605752" cy="5409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p:cNvSpPr txBox="1"/>
          <p:nvPr/>
        </p:nvSpPr>
        <p:spPr>
          <a:xfrm>
            <a:off x="2087024" y="4605313"/>
            <a:ext cx="1028230" cy="307777"/>
          </a:xfrm>
          <a:prstGeom prst="rect">
            <a:avLst/>
          </a:prstGeom>
          <a:noFill/>
        </p:spPr>
        <p:txBody>
          <a:bodyPr wrap="none" rtlCol="0">
            <a:spAutoFit/>
          </a:bodyPr>
          <a:lstStyle/>
          <a:p>
            <a:r>
              <a:rPr lang="es-EC" sz="1400" dirty="0" err="1"/>
              <a:t>Ekos</a:t>
            </a:r>
            <a:r>
              <a:rPr lang="es-EC" sz="1400" dirty="0"/>
              <a:t> (2015)</a:t>
            </a:r>
          </a:p>
        </p:txBody>
      </p:sp>
      <p:sp>
        <p:nvSpPr>
          <p:cNvPr id="7" name="CuadroTexto 6"/>
          <p:cNvSpPr txBox="1"/>
          <p:nvPr/>
        </p:nvSpPr>
        <p:spPr>
          <a:xfrm>
            <a:off x="3899802" y="5709667"/>
            <a:ext cx="1226618" cy="307777"/>
          </a:xfrm>
          <a:prstGeom prst="rect">
            <a:avLst/>
          </a:prstGeom>
          <a:noFill/>
        </p:spPr>
        <p:txBody>
          <a:bodyPr wrap="none" rtlCol="0">
            <a:spAutoFit/>
          </a:bodyPr>
          <a:lstStyle/>
          <a:p>
            <a:r>
              <a:rPr lang="es-EC" sz="1400" dirty="0"/>
              <a:t>Carrillo (2019)</a:t>
            </a:r>
          </a:p>
        </p:txBody>
      </p:sp>
      <p:sp>
        <p:nvSpPr>
          <p:cNvPr id="8" name="CuadroTexto 7"/>
          <p:cNvSpPr txBox="1"/>
          <p:nvPr/>
        </p:nvSpPr>
        <p:spPr>
          <a:xfrm>
            <a:off x="4005600" y="1302806"/>
            <a:ext cx="1120820" cy="307777"/>
          </a:xfrm>
          <a:prstGeom prst="rect">
            <a:avLst/>
          </a:prstGeom>
          <a:noFill/>
        </p:spPr>
        <p:txBody>
          <a:bodyPr wrap="none" rtlCol="0">
            <a:spAutoFit/>
          </a:bodyPr>
          <a:lstStyle/>
          <a:p>
            <a:r>
              <a:rPr lang="es-EC" sz="1400" dirty="0"/>
              <a:t>Albán (2018)</a:t>
            </a:r>
          </a:p>
        </p:txBody>
      </p:sp>
      <p:sp>
        <p:nvSpPr>
          <p:cNvPr id="9" name="CuadroTexto 8"/>
          <p:cNvSpPr txBox="1"/>
          <p:nvPr/>
        </p:nvSpPr>
        <p:spPr>
          <a:xfrm>
            <a:off x="5926081" y="2429131"/>
            <a:ext cx="1120820" cy="307777"/>
          </a:xfrm>
          <a:prstGeom prst="rect">
            <a:avLst/>
          </a:prstGeom>
          <a:noFill/>
        </p:spPr>
        <p:txBody>
          <a:bodyPr wrap="none" rtlCol="0">
            <a:spAutoFit/>
          </a:bodyPr>
          <a:lstStyle/>
          <a:p>
            <a:r>
              <a:rPr lang="es-EC" sz="1400" dirty="0"/>
              <a:t>Albán (2018)</a:t>
            </a:r>
          </a:p>
        </p:txBody>
      </p:sp>
      <p:sp>
        <p:nvSpPr>
          <p:cNvPr id="10" name="CuadroTexto 9"/>
          <p:cNvSpPr txBox="1"/>
          <p:nvPr/>
        </p:nvSpPr>
        <p:spPr>
          <a:xfrm>
            <a:off x="6096000" y="4665685"/>
            <a:ext cx="950901" cy="307777"/>
          </a:xfrm>
          <a:prstGeom prst="rect">
            <a:avLst/>
          </a:prstGeom>
          <a:noFill/>
        </p:spPr>
        <p:txBody>
          <a:bodyPr wrap="none" rtlCol="0">
            <a:spAutoFit/>
          </a:bodyPr>
          <a:lstStyle/>
          <a:p>
            <a:r>
              <a:rPr lang="es-EC" sz="1400" dirty="0"/>
              <a:t>OIT (2017)</a:t>
            </a:r>
          </a:p>
        </p:txBody>
      </p:sp>
      <p:pic>
        <p:nvPicPr>
          <p:cNvPr id="1032" name="Picture 8" descr="LOGOS ADMINISTRACION - Buscar con Google | Tatto, Letters, Symbols">
            <a:extLst>
              <a:ext uri="{FF2B5EF4-FFF2-40B4-BE49-F238E27FC236}">
                <a16:creationId xmlns:a16="http://schemas.microsoft.com/office/drawing/2014/main" id="{E336BA52-6BF2-4378-B478-BAC255E089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87106" y="24067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CIBSI 2015:::">
            <a:extLst>
              <a:ext uri="{FF2B5EF4-FFF2-40B4-BE49-F238E27FC236}">
                <a16:creationId xmlns:a16="http://schemas.microsoft.com/office/drawing/2014/main" id="{7F7B5E31-1E01-4845-8EA7-DCAB4664DC2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92208" y="5925789"/>
            <a:ext cx="3098938" cy="7992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2CEC1162-D70D-4303-B907-19E97E7DA12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799" y="1787399"/>
            <a:ext cx="684896" cy="619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729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02157" y="2788555"/>
            <a:ext cx="9038001" cy="1280890"/>
          </a:xfrm>
        </p:spPr>
        <p:txBody>
          <a:bodyPr>
            <a:noAutofit/>
            <a:scene3d>
              <a:camera prst="orthographicFront"/>
              <a:lightRig rig="soft" dir="t">
                <a:rot lat="0" lon="0" rev="15600000"/>
              </a:lightRig>
            </a:scene3d>
            <a:sp3d extrusionH="57150" prstMaterial="softEdge">
              <a:bevelT w="25400" h="38100"/>
            </a:sp3d>
          </a:bodyPr>
          <a:lstStyle/>
          <a:p>
            <a:pPr algn="ctr"/>
            <a:r>
              <a:rPr lang="es-EC" sz="4800" dirty="0">
                <a:ln/>
                <a:solidFill>
                  <a:schemeClr val="accent4"/>
                </a:solidFill>
                <a:effectLst/>
              </a:rPr>
              <a:t>PROFESIONALES</a:t>
            </a:r>
            <a:br>
              <a:rPr lang="es-EC" sz="4800" dirty="0">
                <a:ln/>
                <a:solidFill>
                  <a:schemeClr val="accent4"/>
                </a:solidFill>
                <a:effectLst/>
              </a:rPr>
            </a:br>
            <a:endParaRPr lang="es-EC" sz="4800" dirty="0">
              <a:ln/>
              <a:solidFill>
                <a:schemeClr val="accent4"/>
              </a:solidFill>
              <a:effectLst/>
            </a:endParaRPr>
          </a:p>
        </p:txBody>
      </p:sp>
      <p:pic>
        <p:nvPicPr>
          <p:cNvPr id="3" name="Imagen 2">
            <a:extLst>
              <a:ext uri="{FF2B5EF4-FFF2-40B4-BE49-F238E27FC236}">
                <a16:creationId xmlns:a16="http://schemas.microsoft.com/office/drawing/2014/main" id="{F8AA2DAA-30CD-4679-BFBB-94E44B0B8319}"/>
              </a:ext>
            </a:extLst>
          </p:cNvPr>
          <p:cNvPicPr>
            <a:picLocks noChangeAspect="1"/>
          </p:cNvPicPr>
          <p:nvPr/>
        </p:nvPicPr>
        <p:blipFill>
          <a:blip r:embed="rId2"/>
          <a:stretch>
            <a:fillRect/>
          </a:stretch>
        </p:blipFill>
        <p:spPr>
          <a:xfrm>
            <a:off x="584893" y="1596886"/>
            <a:ext cx="4713780" cy="3664227"/>
          </a:xfrm>
          <a:prstGeom prst="rect">
            <a:avLst/>
          </a:prstGeom>
        </p:spPr>
      </p:pic>
      <p:pic>
        <p:nvPicPr>
          <p:cNvPr id="4" name="Picture 4" descr="CIBSI 2015:::">
            <a:extLst>
              <a:ext uri="{FF2B5EF4-FFF2-40B4-BE49-F238E27FC236}">
                <a16:creationId xmlns:a16="http://schemas.microsoft.com/office/drawing/2014/main" id="{AC6DE301-A766-4F16-B3B2-0735BC0193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2208" y="5925789"/>
            <a:ext cx="3098938" cy="79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67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9533" y="715258"/>
            <a:ext cx="8911687" cy="1280890"/>
          </a:xfrm>
        </p:spPr>
        <p:txBody>
          <a:bodyPr>
            <a:normAutofit/>
            <a:scene3d>
              <a:camera prst="orthographicFront"/>
              <a:lightRig rig="soft" dir="t">
                <a:rot lat="0" lon="0" rev="15600000"/>
              </a:lightRig>
            </a:scene3d>
            <a:sp3d extrusionH="57150" prstMaterial="softEdge">
              <a:bevelT w="25400" h="38100"/>
            </a:sp3d>
          </a:bodyPr>
          <a:lstStyle/>
          <a:p>
            <a:r>
              <a:rPr lang="es-EC" dirty="0">
                <a:ln/>
                <a:solidFill>
                  <a:schemeClr val="accent4"/>
                </a:solidFill>
                <a:effectLst/>
              </a:rPr>
              <a:t>Cálculo del tamaño de la muestra de estudio</a:t>
            </a:r>
          </a:p>
        </p:txBody>
      </p:sp>
      <p:sp>
        <p:nvSpPr>
          <p:cNvPr id="3" name="Marcador de contenido 2"/>
          <p:cNvSpPr>
            <a:spLocks noGrp="1"/>
          </p:cNvSpPr>
          <p:nvPr>
            <p:ph idx="1"/>
          </p:nvPr>
        </p:nvSpPr>
        <p:spPr>
          <a:xfrm>
            <a:off x="5918200" y="1738646"/>
            <a:ext cx="5103812" cy="661115"/>
          </a:xfrm>
        </p:spPr>
        <p:txBody>
          <a:bodyPr/>
          <a:lstStyle/>
          <a:p>
            <a:r>
              <a:rPr lang="es-EC" dirty="0"/>
              <a:t>Cálculo de muestras finitas</a:t>
            </a:r>
          </a:p>
        </p:txBody>
      </p:sp>
      <mc:AlternateContent xmlns:mc="http://schemas.openxmlformats.org/markup-compatibility/2006" xmlns:a14="http://schemas.microsoft.com/office/drawing/2010/main">
        <mc:Choice Requires="a14">
          <p:sp>
            <p:nvSpPr>
              <p:cNvPr id="4" name="Rectángulo 3"/>
              <p:cNvSpPr/>
              <p:nvPr/>
            </p:nvSpPr>
            <p:spPr>
              <a:xfrm>
                <a:off x="7022305" y="1795373"/>
                <a:ext cx="2895601" cy="7416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C" i="1" smtClean="0">
                              <a:latin typeface="Cambria Math" panose="02040503050406030204" pitchFamily="18" charset="0"/>
                            </a:rPr>
                          </m:ctrlPr>
                        </m:fPr>
                        <m:num>
                          <m:r>
                            <a:rPr lang="es-EC" i="1">
                              <a:latin typeface="Cambria Math" panose="02040503050406030204" pitchFamily="18" charset="0"/>
                            </a:rPr>
                            <m:t>𝑁</m:t>
                          </m:r>
                          <m:r>
                            <a:rPr lang="es-EC" i="0">
                              <a:latin typeface="Cambria Math" panose="02040503050406030204" pitchFamily="18" charset="0"/>
                            </a:rPr>
                            <m:t>∗</m:t>
                          </m:r>
                          <m:sSup>
                            <m:sSupPr>
                              <m:ctrlPr>
                                <a:rPr lang="es-EC" i="1">
                                  <a:latin typeface="Cambria Math" panose="02040503050406030204" pitchFamily="18" charset="0"/>
                                </a:rPr>
                              </m:ctrlPr>
                            </m:sSupPr>
                            <m:e>
                              <m:r>
                                <a:rPr lang="es-EC" i="1">
                                  <a:latin typeface="Cambria Math" panose="02040503050406030204" pitchFamily="18" charset="0"/>
                                </a:rPr>
                                <m:t>𝑍</m:t>
                              </m:r>
                            </m:e>
                            <m:sup>
                              <m:r>
                                <a:rPr lang="es-EC" i="0">
                                  <a:latin typeface="Cambria Math" panose="02040503050406030204" pitchFamily="18" charset="0"/>
                                </a:rPr>
                                <m:t>2</m:t>
                              </m:r>
                            </m:sup>
                          </m:sSup>
                          <m:r>
                            <a:rPr lang="es-EC" i="0">
                              <a:latin typeface="Cambria Math" panose="02040503050406030204" pitchFamily="18" charset="0"/>
                            </a:rPr>
                            <m:t>∗</m:t>
                          </m:r>
                          <m:r>
                            <a:rPr lang="es-EC" i="1">
                              <a:latin typeface="Cambria Math" panose="02040503050406030204" pitchFamily="18" charset="0"/>
                            </a:rPr>
                            <m:t>𝑝</m:t>
                          </m:r>
                          <m:r>
                            <a:rPr lang="es-EC" i="0">
                              <a:latin typeface="Cambria Math" panose="02040503050406030204" pitchFamily="18" charset="0"/>
                            </a:rPr>
                            <m:t>∗</m:t>
                          </m:r>
                          <m:r>
                            <a:rPr lang="es-EC" i="1">
                              <a:latin typeface="Cambria Math" panose="02040503050406030204" pitchFamily="18" charset="0"/>
                            </a:rPr>
                            <m:t>𝑞</m:t>
                          </m:r>
                        </m:num>
                        <m:den>
                          <m:d>
                            <m:dPr>
                              <m:ctrlPr>
                                <a:rPr lang="es-EC" i="1">
                                  <a:latin typeface="Cambria Math" panose="02040503050406030204" pitchFamily="18" charset="0"/>
                                </a:rPr>
                              </m:ctrlPr>
                            </m:dPr>
                            <m:e>
                              <m:sSup>
                                <m:sSupPr>
                                  <m:ctrlPr>
                                    <a:rPr lang="es-EC" i="1">
                                      <a:latin typeface="Cambria Math" panose="02040503050406030204" pitchFamily="18" charset="0"/>
                                    </a:rPr>
                                  </m:ctrlPr>
                                </m:sSupPr>
                                <m:e>
                                  <m:r>
                                    <a:rPr lang="es-EC" i="1">
                                      <a:latin typeface="Cambria Math" panose="02040503050406030204" pitchFamily="18" charset="0"/>
                                    </a:rPr>
                                    <m:t>𝑒</m:t>
                                  </m:r>
                                </m:e>
                                <m:sup>
                                  <m:r>
                                    <a:rPr lang="es-EC" i="0">
                                      <a:latin typeface="Cambria Math" panose="02040503050406030204" pitchFamily="18" charset="0"/>
                                    </a:rPr>
                                    <m:t>2</m:t>
                                  </m:r>
                                </m:sup>
                              </m:sSup>
                              <m:r>
                                <a:rPr lang="es-EC" i="0">
                                  <a:latin typeface="Cambria Math" panose="02040503050406030204" pitchFamily="18" charset="0"/>
                                </a:rPr>
                                <m:t>∗</m:t>
                              </m:r>
                              <m:d>
                                <m:dPr>
                                  <m:ctrlPr>
                                    <a:rPr lang="es-EC" i="1">
                                      <a:latin typeface="Cambria Math" panose="02040503050406030204" pitchFamily="18" charset="0"/>
                                    </a:rPr>
                                  </m:ctrlPr>
                                </m:dPr>
                                <m:e>
                                  <m:r>
                                    <a:rPr lang="es-EC" i="1">
                                      <a:latin typeface="Cambria Math" panose="02040503050406030204" pitchFamily="18" charset="0"/>
                                    </a:rPr>
                                    <m:t>𝑁</m:t>
                                  </m:r>
                                  <m:r>
                                    <a:rPr lang="es-EC" i="0">
                                      <a:latin typeface="Cambria Math" panose="02040503050406030204" pitchFamily="18" charset="0"/>
                                    </a:rPr>
                                    <m:t>−1</m:t>
                                  </m:r>
                                </m:e>
                              </m:d>
                            </m:e>
                          </m:d>
                          <m:r>
                            <a:rPr lang="es-EC" i="0">
                              <a:latin typeface="Cambria Math" panose="02040503050406030204" pitchFamily="18" charset="0"/>
                            </a:rPr>
                            <m:t>+</m:t>
                          </m:r>
                          <m:sSup>
                            <m:sSupPr>
                              <m:ctrlPr>
                                <a:rPr lang="es-EC" i="1">
                                  <a:latin typeface="Cambria Math" panose="02040503050406030204" pitchFamily="18" charset="0"/>
                                </a:rPr>
                              </m:ctrlPr>
                            </m:sSupPr>
                            <m:e>
                              <m:r>
                                <a:rPr lang="es-EC" i="1">
                                  <a:latin typeface="Cambria Math" panose="02040503050406030204" pitchFamily="18" charset="0"/>
                                </a:rPr>
                                <m:t>𝑍</m:t>
                              </m:r>
                            </m:e>
                            <m:sup>
                              <m:r>
                                <a:rPr lang="es-EC" i="0">
                                  <a:latin typeface="Cambria Math" panose="02040503050406030204" pitchFamily="18" charset="0"/>
                                </a:rPr>
                                <m:t>2</m:t>
                              </m:r>
                            </m:sup>
                          </m:sSup>
                          <m:r>
                            <a:rPr lang="es-EC" i="0">
                              <a:latin typeface="Cambria Math" panose="02040503050406030204" pitchFamily="18" charset="0"/>
                            </a:rPr>
                            <m:t>∗</m:t>
                          </m:r>
                          <m:r>
                            <a:rPr lang="es-EC" i="1">
                              <a:latin typeface="Cambria Math" panose="02040503050406030204" pitchFamily="18" charset="0"/>
                            </a:rPr>
                            <m:t>𝑝</m:t>
                          </m:r>
                          <m:r>
                            <a:rPr lang="es-EC" i="0">
                              <a:latin typeface="Cambria Math" panose="02040503050406030204" pitchFamily="18" charset="0"/>
                            </a:rPr>
                            <m:t>∗</m:t>
                          </m:r>
                          <m:r>
                            <a:rPr lang="es-EC" i="1">
                              <a:latin typeface="Cambria Math" panose="02040503050406030204" pitchFamily="18" charset="0"/>
                            </a:rPr>
                            <m:t>𝑞</m:t>
                          </m:r>
                        </m:den>
                      </m:f>
                    </m:oMath>
                  </m:oMathPara>
                </a14:m>
                <a:endParaRPr lang="es-EC" dirty="0"/>
              </a:p>
            </p:txBody>
          </p:sp>
        </mc:Choice>
        <mc:Fallback xmlns="">
          <p:sp>
            <p:nvSpPr>
              <p:cNvPr id="4" name="Rectángulo 3"/>
              <p:cNvSpPr>
                <a:spLocks noRot="1" noChangeAspect="1" noMove="1" noResize="1" noEditPoints="1" noAdjustHandles="1" noChangeArrowheads="1" noChangeShapeType="1" noTextEdit="1"/>
              </p:cNvSpPr>
              <p:nvPr/>
            </p:nvSpPr>
            <p:spPr>
              <a:xfrm>
                <a:off x="7022305" y="1795373"/>
                <a:ext cx="2895601" cy="741678"/>
              </a:xfrm>
              <a:prstGeom prst="rect">
                <a:avLst/>
              </a:prstGeom>
              <a:blipFill>
                <a:blip r:embed="rId2"/>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5885755" y="2888740"/>
                <a:ext cx="5060680" cy="7416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𝑛</m:t>
                      </m:r>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470534∗</m:t>
                          </m:r>
                          <m:sSup>
                            <m:sSupPr>
                              <m:ctrlPr>
                                <a:rPr lang="es-EC" i="1">
                                  <a:latin typeface="Cambria Math" panose="02040503050406030204" pitchFamily="18" charset="0"/>
                                </a:rPr>
                              </m:ctrlPr>
                            </m:sSupPr>
                            <m:e>
                              <m:r>
                                <a:rPr lang="es-EC" i="0">
                                  <a:latin typeface="Cambria Math" panose="02040503050406030204" pitchFamily="18" charset="0"/>
                                </a:rPr>
                                <m:t>1,96</m:t>
                              </m:r>
                            </m:e>
                            <m:sup>
                              <m:r>
                                <a:rPr lang="es-EC" i="0">
                                  <a:latin typeface="Cambria Math" panose="02040503050406030204" pitchFamily="18" charset="0"/>
                                </a:rPr>
                                <m:t>2</m:t>
                              </m:r>
                            </m:sup>
                          </m:sSup>
                          <m:r>
                            <a:rPr lang="es-EC" i="0">
                              <a:latin typeface="Cambria Math" panose="02040503050406030204" pitchFamily="18" charset="0"/>
                            </a:rPr>
                            <m:t>∗0,50∗0,50</m:t>
                          </m:r>
                        </m:num>
                        <m:den>
                          <m:d>
                            <m:dPr>
                              <m:ctrlPr>
                                <a:rPr lang="es-EC" i="1">
                                  <a:latin typeface="Cambria Math" panose="02040503050406030204" pitchFamily="18" charset="0"/>
                                </a:rPr>
                              </m:ctrlPr>
                            </m:dPr>
                            <m:e>
                              <m:sSup>
                                <m:sSupPr>
                                  <m:ctrlPr>
                                    <a:rPr lang="es-EC" i="1">
                                      <a:latin typeface="Cambria Math" panose="02040503050406030204" pitchFamily="18" charset="0"/>
                                    </a:rPr>
                                  </m:ctrlPr>
                                </m:sSupPr>
                                <m:e>
                                  <m:r>
                                    <a:rPr lang="es-EC" i="0">
                                      <a:latin typeface="Cambria Math" panose="02040503050406030204" pitchFamily="18" charset="0"/>
                                    </a:rPr>
                                    <m:t>0,05</m:t>
                                  </m:r>
                                </m:e>
                                <m:sup>
                                  <m:r>
                                    <a:rPr lang="es-EC" i="0">
                                      <a:latin typeface="Cambria Math" panose="02040503050406030204" pitchFamily="18" charset="0"/>
                                    </a:rPr>
                                    <m:t>2</m:t>
                                  </m:r>
                                </m:sup>
                              </m:sSup>
                              <m:r>
                                <a:rPr lang="es-EC" i="0">
                                  <a:latin typeface="Cambria Math" panose="02040503050406030204" pitchFamily="18" charset="0"/>
                                </a:rPr>
                                <m:t>∗</m:t>
                              </m:r>
                              <m:d>
                                <m:dPr>
                                  <m:ctrlPr>
                                    <a:rPr lang="es-EC" i="1">
                                      <a:latin typeface="Cambria Math" panose="02040503050406030204" pitchFamily="18" charset="0"/>
                                    </a:rPr>
                                  </m:ctrlPr>
                                </m:dPr>
                                <m:e>
                                  <m:r>
                                    <a:rPr lang="es-EC" i="0">
                                      <a:latin typeface="Cambria Math" panose="02040503050406030204" pitchFamily="18" charset="0"/>
                                    </a:rPr>
                                    <m:t>470534−1</m:t>
                                  </m:r>
                                </m:e>
                              </m:d>
                            </m:e>
                          </m:d>
                          <m:r>
                            <a:rPr lang="es-EC" i="0">
                              <a:latin typeface="Cambria Math" panose="02040503050406030204" pitchFamily="18" charset="0"/>
                            </a:rPr>
                            <m:t>+</m:t>
                          </m:r>
                          <m:d>
                            <m:dPr>
                              <m:ctrlPr>
                                <a:rPr lang="es-EC" i="1">
                                  <a:latin typeface="Cambria Math" panose="02040503050406030204" pitchFamily="18" charset="0"/>
                                </a:rPr>
                              </m:ctrlPr>
                            </m:dPr>
                            <m:e>
                              <m:sSup>
                                <m:sSupPr>
                                  <m:ctrlPr>
                                    <a:rPr lang="es-EC" i="1">
                                      <a:latin typeface="Cambria Math" panose="02040503050406030204" pitchFamily="18" charset="0"/>
                                    </a:rPr>
                                  </m:ctrlPr>
                                </m:sSupPr>
                                <m:e>
                                  <m:r>
                                    <a:rPr lang="es-EC" i="0">
                                      <a:latin typeface="Cambria Math" panose="02040503050406030204" pitchFamily="18" charset="0"/>
                                    </a:rPr>
                                    <m:t>1,96</m:t>
                                  </m:r>
                                </m:e>
                                <m:sup>
                                  <m:r>
                                    <a:rPr lang="es-EC" i="0">
                                      <a:latin typeface="Cambria Math" panose="02040503050406030204" pitchFamily="18" charset="0"/>
                                    </a:rPr>
                                    <m:t>2</m:t>
                                  </m:r>
                                </m:sup>
                              </m:sSup>
                              <m:r>
                                <a:rPr lang="es-EC" i="0">
                                  <a:latin typeface="Cambria Math" panose="02040503050406030204" pitchFamily="18" charset="0"/>
                                </a:rPr>
                                <m:t>∗0,5∗0,5</m:t>
                              </m:r>
                            </m:e>
                          </m:d>
                        </m:den>
                      </m:f>
                    </m:oMath>
                  </m:oMathPara>
                </a14:m>
                <a:endParaRPr lang="es-EC" dirty="0"/>
              </a:p>
            </p:txBody>
          </p:sp>
        </mc:Choice>
        <mc:Fallback xmlns="">
          <p:sp>
            <p:nvSpPr>
              <p:cNvPr id="6" name="Rectángulo 5"/>
              <p:cNvSpPr>
                <a:spLocks noRot="1" noChangeAspect="1" noMove="1" noResize="1" noEditPoints="1" noAdjustHandles="1" noChangeArrowheads="1" noChangeShapeType="1" noTextEdit="1"/>
              </p:cNvSpPr>
              <p:nvPr/>
            </p:nvSpPr>
            <p:spPr>
              <a:xfrm>
                <a:off x="5885755" y="2888740"/>
                <a:ext cx="5060680" cy="741678"/>
              </a:xfrm>
              <a:prstGeom prst="rect">
                <a:avLst/>
              </a:prstGeom>
              <a:blipFill>
                <a:blip r:embed="rId3"/>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6801157" y="4023062"/>
                <a:ext cx="35757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𝑛</m:t>
                      </m:r>
                      <m:r>
                        <a:rPr lang="es-EC" i="0">
                          <a:latin typeface="Cambria Math" panose="02040503050406030204" pitchFamily="18" charset="0"/>
                        </a:rPr>
                        <m:t>=383,84≈384 </m:t>
                      </m:r>
                      <m:r>
                        <a:rPr lang="es-EC" i="1">
                          <a:latin typeface="Cambria Math" panose="02040503050406030204" pitchFamily="18" charset="0"/>
                        </a:rPr>
                        <m:t>𝑝𝑟𝑜𝑓𝑒𝑠𝑖𝑜𝑛𝑎𝑙𝑒𝑠</m:t>
                      </m:r>
                    </m:oMath>
                  </m:oMathPara>
                </a14:m>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6801157" y="4023062"/>
                <a:ext cx="3575722" cy="369332"/>
              </a:xfrm>
              <a:prstGeom prst="rect">
                <a:avLst/>
              </a:prstGeom>
              <a:blipFill>
                <a:blip r:embed="rId4"/>
                <a:stretch>
                  <a:fillRect b="-13115"/>
                </a:stretch>
              </a:blipFill>
            </p:spPr>
            <p:txBody>
              <a:bodyPr/>
              <a:lstStyle/>
              <a:p>
                <a:r>
                  <a:rPr lang="es-CO">
                    <a:noFill/>
                  </a:rPr>
                  <a:t> </a:t>
                </a:r>
              </a:p>
            </p:txBody>
          </p:sp>
        </mc:Fallback>
      </mc:AlternateContent>
      <p:graphicFrame>
        <p:nvGraphicFramePr>
          <p:cNvPr id="12" name="Tabla 11"/>
          <p:cNvGraphicFramePr>
            <a:graphicFrameLocks noGrp="1"/>
          </p:cNvGraphicFramePr>
          <p:nvPr>
            <p:extLst>
              <p:ext uri="{D42A27DB-BD31-4B8C-83A1-F6EECF244321}">
                <p14:modId xmlns:p14="http://schemas.microsoft.com/office/powerpoint/2010/main" val="1103780944"/>
              </p:ext>
            </p:extLst>
          </p:nvPr>
        </p:nvGraphicFramePr>
        <p:xfrm>
          <a:off x="1309819" y="1660523"/>
          <a:ext cx="3465557" cy="2719592"/>
        </p:xfrm>
        <a:graphic>
          <a:graphicData uri="http://schemas.openxmlformats.org/drawingml/2006/table">
            <a:tbl>
              <a:tblPr firstRow="1" firstCol="1" bandRow="1">
                <a:tableStyleId>{7DF18680-E054-41AD-8BC1-D1AEF772440D}</a:tableStyleId>
              </a:tblPr>
              <a:tblGrid>
                <a:gridCol w="1761819">
                  <a:extLst>
                    <a:ext uri="{9D8B030D-6E8A-4147-A177-3AD203B41FA5}">
                      <a16:colId xmlns:a16="http://schemas.microsoft.com/office/drawing/2014/main" val="20000"/>
                    </a:ext>
                  </a:extLst>
                </a:gridCol>
                <a:gridCol w="1703738">
                  <a:extLst>
                    <a:ext uri="{9D8B030D-6E8A-4147-A177-3AD203B41FA5}">
                      <a16:colId xmlns:a16="http://schemas.microsoft.com/office/drawing/2014/main" val="20001"/>
                    </a:ext>
                  </a:extLst>
                </a:gridCol>
              </a:tblGrid>
              <a:tr h="793153">
                <a:tc>
                  <a:txBody>
                    <a:bodyPr/>
                    <a:lstStyle/>
                    <a:p>
                      <a:pPr algn="ctr">
                        <a:lnSpc>
                          <a:spcPct val="107000"/>
                        </a:lnSpc>
                        <a:spcAft>
                          <a:spcPts val="0"/>
                        </a:spcAft>
                      </a:pPr>
                      <a:r>
                        <a:rPr lang="es-ES" sz="1600" b="0" dirty="0">
                          <a:solidFill>
                            <a:schemeClr val="tx1"/>
                          </a:solidFill>
                          <a:effectLst/>
                        </a:rPr>
                        <a:t>Provincia</a:t>
                      </a:r>
                      <a:endParaRPr lang="es-EC"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b="0" dirty="0">
                          <a:solidFill>
                            <a:schemeClr val="tx1"/>
                          </a:solidFill>
                          <a:effectLst/>
                        </a:rPr>
                        <a:t>Número de graduados de tercer nivel</a:t>
                      </a:r>
                      <a:endParaRPr lang="es-EC"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318243">
                <a:tc>
                  <a:txBody>
                    <a:bodyPr/>
                    <a:lstStyle/>
                    <a:p>
                      <a:pPr algn="ctr">
                        <a:lnSpc>
                          <a:spcPct val="107000"/>
                        </a:lnSpc>
                        <a:spcAft>
                          <a:spcPts val="0"/>
                        </a:spcAft>
                      </a:pPr>
                      <a:r>
                        <a:rPr lang="es-ES" sz="1600" b="0">
                          <a:solidFill>
                            <a:schemeClr val="tx1"/>
                          </a:solidFill>
                          <a:effectLst/>
                        </a:rPr>
                        <a:t>Pichincha</a:t>
                      </a:r>
                      <a:endParaRPr lang="es-EC"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b="0">
                          <a:solidFill>
                            <a:schemeClr val="tx1"/>
                          </a:solidFill>
                          <a:effectLst/>
                        </a:rPr>
                        <a:t>307876</a:t>
                      </a:r>
                      <a:endParaRPr lang="es-EC"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318243">
                <a:tc>
                  <a:txBody>
                    <a:bodyPr/>
                    <a:lstStyle/>
                    <a:p>
                      <a:pPr algn="ctr">
                        <a:lnSpc>
                          <a:spcPct val="107000"/>
                        </a:lnSpc>
                        <a:spcAft>
                          <a:spcPts val="0"/>
                        </a:spcAft>
                      </a:pPr>
                      <a:r>
                        <a:rPr lang="es-ES" sz="1600" b="0">
                          <a:solidFill>
                            <a:schemeClr val="tx1"/>
                          </a:solidFill>
                          <a:effectLst/>
                        </a:rPr>
                        <a:t>Tungurahua</a:t>
                      </a:r>
                      <a:endParaRPr lang="es-EC"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b="0">
                          <a:solidFill>
                            <a:schemeClr val="tx1"/>
                          </a:solidFill>
                          <a:effectLst/>
                        </a:rPr>
                        <a:t>136796</a:t>
                      </a:r>
                      <a:endParaRPr lang="es-EC"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318243">
                <a:tc>
                  <a:txBody>
                    <a:bodyPr/>
                    <a:lstStyle/>
                    <a:p>
                      <a:pPr algn="ctr">
                        <a:lnSpc>
                          <a:spcPct val="107000"/>
                        </a:lnSpc>
                        <a:spcAft>
                          <a:spcPts val="0"/>
                        </a:spcAft>
                      </a:pPr>
                      <a:r>
                        <a:rPr lang="es-ES" sz="1600" b="0">
                          <a:solidFill>
                            <a:schemeClr val="tx1"/>
                          </a:solidFill>
                          <a:effectLst/>
                        </a:rPr>
                        <a:t>Cotopaxi</a:t>
                      </a:r>
                      <a:endParaRPr lang="es-EC"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b="0" dirty="0">
                          <a:solidFill>
                            <a:schemeClr val="tx1"/>
                          </a:solidFill>
                          <a:effectLst/>
                        </a:rPr>
                        <a:t>15216</a:t>
                      </a:r>
                      <a:endParaRPr lang="es-EC"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653467">
                <a:tc>
                  <a:txBody>
                    <a:bodyPr/>
                    <a:lstStyle/>
                    <a:p>
                      <a:pPr algn="ctr">
                        <a:lnSpc>
                          <a:spcPct val="107000"/>
                        </a:lnSpc>
                        <a:spcAft>
                          <a:spcPts val="0"/>
                        </a:spcAft>
                      </a:pPr>
                      <a:r>
                        <a:rPr lang="es-ES" sz="1600" b="0">
                          <a:solidFill>
                            <a:schemeClr val="tx1"/>
                          </a:solidFill>
                          <a:effectLst/>
                        </a:rPr>
                        <a:t>Santo Domingo de los Tsáchilas</a:t>
                      </a:r>
                      <a:endParaRPr lang="es-EC"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b="0" dirty="0">
                          <a:solidFill>
                            <a:schemeClr val="tx1"/>
                          </a:solidFill>
                          <a:effectLst/>
                        </a:rPr>
                        <a:t>10646</a:t>
                      </a:r>
                      <a:endParaRPr lang="es-EC"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318243">
                <a:tc>
                  <a:txBody>
                    <a:bodyPr/>
                    <a:lstStyle/>
                    <a:p>
                      <a:pPr algn="ctr">
                        <a:lnSpc>
                          <a:spcPct val="107000"/>
                        </a:lnSpc>
                        <a:spcAft>
                          <a:spcPts val="0"/>
                        </a:spcAft>
                      </a:pPr>
                      <a:r>
                        <a:rPr lang="es-ES" sz="1600" b="0" dirty="0">
                          <a:solidFill>
                            <a:schemeClr val="tx1"/>
                          </a:solidFill>
                          <a:effectLst/>
                        </a:rPr>
                        <a:t>Total</a:t>
                      </a:r>
                      <a:endParaRPr lang="es-EC"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b="0" dirty="0">
                          <a:solidFill>
                            <a:schemeClr val="tx1"/>
                          </a:solidFill>
                          <a:effectLst/>
                        </a:rPr>
                        <a:t>470534</a:t>
                      </a:r>
                      <a:endParaRPr lang="es-EC"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bl>
          </a:graphicData>
        </a:graphic>
      </p:graphicFrame>
      <p:pic>
        <p:nvPicPr>
          <p:cNvPr id="7" name="Imagen 6">
            <a:extLst>
              <a:ext uri="{FF2B5EF4-FFF2-40B4-BE49-F238E27FC236}">
                <a16:creationId xmlns:a16="http://schemas.microsoft.com/office/drawing/2014/main" id="{DCDBD3FA-857E-422B-8FCB-299E42B94379}"/>
              </a:ext>
            </a:extLst>
          </p:cNvPr>
          <p:cNvPicPr>
            <a:picLocks noChangeAspect="1"/>
          </p:cNvPicPr>
          <p:nvPr/>
        </p:nvPicPr>
        <p:blipFill>
          <a:blip r:embed="rId5"/>
          <a:stretch>
            <a:fillRect/>
          </a:stretch>
        </p:blipFill>
        <p:spPr>
          <a:xfrm>
            <a:off x="857603" y="5129811"/>
            <a:ext cx="10056303" cy="1280890"/>
          </a:xfrm>
          <a:prstGeom prst="rect">
            <a:avLst/>
          </a:prstGeom>
        </p:spPr>
      </p:pic>
      <p:pic>
        <p:nvPicPr>
          <p:cNvPr id="9" name="Picture 4" descr="CIBSI 2015:::">
            <a:extLst>
              <a:ext uri="{FF2B5EF4-FFF2-40B4-BE49-F238E27FC236}">
                <a16:creationId xmlns:a16="http://schemas.microsoft.com/office/drawing/2014/main" id="{0DC80750-D1EC-40D1-B194-B3B97D758A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92208" y="5925789"/>
            <a:ext cx="3098938" cy="79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0669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0573" y="104937"/>
            <a:ext cx="10972800" cy="1143000"/>
          </a:xfrm>
        </p:spPr>
        <p:txBody>
          <a:bodyPr>
            <a:scene3d>
              <a:camera prst="orthographicFront"/>
              <a:lightRig rig="soft" dir="t">
                <a:rot lat="0" lon="0" rev="15600000"/>
              </a:lightRig>
            </a:scene3d>
            <a:sp3d extrusionH="57150" prstMaterial="softEdge">
              <a:bevelT w="25400" h="38100"/>
            </a:sp3d>
          </a:bodyPr>
          <a:lstStyle/>
          <a:p>
            <a:pPr algn="l"/>
            <a:r>
              <a:rPr lang="es-EC" dirty="0">
                <a:ln/>
                <a:solidFill>
                  <a:schemeClr val="accent4"/>
                </a:solidFill>
                <a:effectLst/>
              </a:rPr>
              <a:t>Pregunta filtro</a:t>
            </a:r>
          </a:p>
        </p:txBody>
      </p:sp>
      <p:pic>
        <p:nvPicPr>
          <p:cNvPr id="6" name="Imagen 5"/>
          <p:cNvPicPr/>
          <p:nvPr/>
        </p:nvPicPr>
        <p:blipFill rotWithShape="1">
          <a:blip r:embed="rId2">
            <a:extLst>
              <a:ext uri="{28A0092B-C50C-407E-A947-70E740481C1C}">
                <a14:useLocalDpi xmlns:a14="http://schemas.microsoft.com/office/drawing/2010/main" val="0"/>
              </a:ext>
            </a:extLst>
          </a:blip>
          <a:srcRect l="3467"/>
          <a:stretch/>
        </p:blipFill>
        <p:spPr bwMode="auto">
          <a:xfrm>
            <a:off x="0" y="1378139"/>
            <a:ext cx="6272085" cy="4346800"/>
          </a:xfrm>
          <a:prstGeom prst="rect">
            <a:avLst/>
          </a:prstGeom>
          <a:noFill/>
          <a:ln>
            <a:noFill/>
          </a:ln>
        </p:spPr>
      </p:pic>
      <p:pic>
        <p:nvPicPr>
          <p:cNvPr id="3" name="Imagen 2">
            <a:extLst>
              <a:ext uri="{FF2B5EF4-FFF2-40B4-BE49-F238E27FC236}">
                <a16:creationId xmlns:a16="http://schemas.microsoft.com/office/drawing/2014/main" id="{2D8319B5-8F7C-48B0-978E-39B32A03B26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963479" y="1381270"/>
            <a:ext cx="6202017" cy="4098591"/>
          </a:xfrm>
          <a:prstGeom prst="rect">
            <a:avLst/>
          </a:prstGeom>
          <a:noFill/>
          <a:ln>
            <a:noFill/>
          </a:ln>
        </p:spPr>
      </p:pic>
      <p:pic>
        <p:nvPicPr>
          <p:cNvPr id="4" name="Picture 4" descr="CIBSI 2015:::">
            <a:extLst>
              <a:ext uri="{FF2B5EF4-FFF2-40B4-BE49-F238E27FC236}">
                <a16:creationId xmlns:a16="http://schemas.microsoft.com/office/drawing/2014/main" id="{F8C2431B-16AF-479B-8CDC-5F2AA84308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2208" y="5925789"/>
            <a:ext cx="3098938" cy="79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8202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8296" y="104937"/>
            <a:ext cx="10972800" cy="1143000"/>
          </a:xfrm>
        </p:spPr>
        <p:txBody>
          <a:bodyPr>
            <a:scene3d>
              <a:camera prst="orthographicFront"/>
              <a:lightRig rig="soft" dir="t">
                <a:rot lat="0" lon="0" rev="15600000"/>
              </a:lightRig>
            </a:scene3d>
            <a:sp3d extrusionH="57150" prstMaterial="softEdge">
              <a:bevelT w="25400" h="38100"/>
            </a:sp3d>
          </a:bodyPr>
          <a:lstStyle/>
          <a:p>
            <a:pPr algn="l"/>
            <a:r>
              <a:rPr lang="es-EC" dirty="0">
                <a:ln/>
                <a:solidFill>
                  <a:schemeClr val="accent4"/>
                </a:solidFill>
                <a:effectLst/>
              </a:rPr>
              <a:t>Área de preferencia</a:t>
            </a:r>
          </a:p>
        </p:txBody>
      </p:sp>
      <p:pic>
        <p:nvPicPr>
          <p:cNvPr id="3" name="Picture 4" descr="CIBSI 2015:::">
            <a:extLst>
              <a:ext uri="{FF2B5EF4-FFF2-40B4-BE49-F238E27FC236}">
                <a16:creationId xmlns:a16="http://schemas.microsoft.com/office/drawing/2014/main" id="{E84DB498-D46F-4F91-B0CD-B7C95039B3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2208" y="5925789"/>
            <a:ext cx="3098938" cy="799274"/>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BA4E20FA-3933-4847-B218-B27856FEEAC5}"/>
              </a:ext>
            </a:extLst>
          </p:cNvPr>
          <p:cNvPicPr>
            <a:picLocks noChangeAspect="1"/>
          </p:cNvPicPr>
          <p:nvPr/>
        </p:nvPicPr>
        <p:blipFill>
          <a:blip r:embed="rId3"/>
          <a:stretch>
            <a:fillRect/>
          </a:stretch>
        </p:blipFill>
        <p:spPr>
          <a:xfrm>
            <a:off x="1791643" y="888724"/>
            <a:ext cx="8608713" cy="5080552"/>
          </a:xfrm>
          <a:prstGeom prst="rect">
            <a:avLst/>
          </a:prstGeom>
        </p:spPr>
      </p:pic>
    </p:spTree>
    <p:extLst>
      <p:ext uri="{BB962C8B-B14F-4D97-AF65-F5344CB8AC3E}">
        <p14:creationId xmlns:p14="http://schemas.microsoft.com/office/powerpoint/2010/main" val="2713032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00485"/>
            <a:ext cx="10972800" cy="1143000"/>
          </a:xfrm>
        </p:spPr>
        <p:txBody>
          <a:bodyPr>
            <a:scene3d>
              <a:camera prst="orthographicFront"/>
              <a:lightRig rig="soft" dir="t">
                <a:rot lat="0" lon="0" rev="15600000"/>
              </a:lightRig>
            </a:scene3d>
            <a:sp3d extrusionH="57150" prstMaterial="softEdge">
              <a:bevelT w="25400" h="38100"/>
            </a:sp3d>
          </a:bodyPr>
          <a:lstStyle/>
          <a:p>
            <a:pPr algn="l"/>
            <a:r>
              <a:rPr lang="es-EC" dirty="0">
                <a:ln/>
                <a:solidFill>
                  <a:schemeClr val="accent4"/>
                </a:solidFill>
                <a:effectLst/>
              </a:rPr>
              <a:t>Universidades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89494713"/>
              </p:ext>
            </p:extLst>
          </p:nvPr>
        </p:nvGraphicFramePr>
        <p:xfrm>
          <a:off x="1402814" y="2019191"/>
          <a:ext cx="3538904" cy="2567498"/>
        </p:xfrm>
        <a:graphic>
          <a:graphicData uri="http://schemas.openxmlformats.org/drawingml/2006/table">
            <a:tbl>
              <a:tblPr firstRow="1" firstCol="1" bandRow="1">
                <a:tableStyleId>{93296810-A885-4BE3-A3E7-6D5BEEA58F35}</a:tableStyleId>
              </a:tblPr>
              <a:tblGrid>
                <a:gridCol w="1092196">
                  <a:extLst>
                    <a:ext uri="{9D8B030D-6E8A-4147-A177-3AD203B41FA5}">
                      <a16:colId xmlns:a16="http://schemas.microsoft.com/office/drawing/2014/main" val="20000"/>
                    </a:ext>
                  </a:extLst>
                </a:gridCol>
                <a:gridCol w="1364776">
                  <a:extLst>
                    <a:ext uri="{9D8B030D-6E8A-4147-A177-3AD203B41FA5}">
                      <a16:colId xmlns:a16="http://schemas.microsoft.com/office/drawing/2014/main" val="20001"/>
                    </a:ext>
                  </a:extLst>
                </a:gridCol>
                <a:gridCol w="1081932">
                  <a:extLst>
                    <a:ext uri="{9D8B030D-6E8A-4147-A177-3AD203B41FA5}">
                      <a16:colId xmlns:a16="http://schemas.microsoft.com/office/drawing/2014/main" val="20003"/>
                    </a:ext>
                  </a:extLst>
                </a:gridCol>
              </a:tblGrid>
              <a:tr h="80010">
                <a:tc gridSpan="3">
                  <a:txBody>
                    <a:bodyPr/>
                    <a:lstStyle/>
                    <a:p>
                      <a:pPr algn="ctr">
                        <a:lnSpc>
                          <a:spcPct val="107000"/>
                        </a:lnSpc>
                        <a:spcAft>
                          <a:spcPts val="0"/>
                        </a:spcAft>
                      </a:pPr>
                      <a:r>
                        <a:rPr lang="es-EC" sz="1800" b="0" dirty="0">
                          <a:solidFill>
                            <a:schemeClr val="tx1"/>
                          </a:solidFill>
                          <a:effectLst/>
                        </a:rPr>
                        <a:t>Tabla resumen</a:t>
                      </a:r>
                      <a:endParaRPr lang="es-EC"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80010">
                <a:tc>
                  <a:txBody>
                    <a:bodyPr/>
                    <a:lstStyle/>
                    <a:p>
                      <a:pPr algn="ctr">
                        <a:lnSpc>
                          <a:spcPct val="107000"/>
                        </a:lnSpc>
                        <a:spcAft>
                          <a:spcPts val="0"/>
                        </a:spcAft>
                      </a:pPr>
                      <a:r>
                        <a:rPr lang="es-EC" sz="1800" b="0">
                          <a:solidFill>
                            <a:schemeClr val="tx1"/>
                          </a:solidFill>
                          <a:effectLst/>
                        </a:rPr>
                        <a:t> </a:t>
                      </a:r>
                      <a:endParaRPr lang="es-EC"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b="0">
                          <a:solidFill>
                            <a:schemeClr val="tx1"/>
                          </a:solidFill>
                          <a:effectLst/>
                        </a:rPr>
                        <a:t>Universidad</a:t>
                      </a:r>
                      <a:endParaRPr lang="es-EC"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b="0" dirty="0">
                          <a:solidFill>
                            <a:schemeClr val="tx1"/>
                          </a:solidFill>
                          <a:effectLst/>
                        </a:rPr>
                        <a:t>% Individual</a:t>
                      </a:r>
                      <a:endParaRPr lang="es-EC"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80010">
                <a:tc>
                  <a:txBody>
                    <a:bodyPr/>
                    <a:lstStyle/>
                    <a:p>
                      <a:pPr algn="ctr">
                        <a:lnSpc>
                          <a:spcPct val="107000"/>
                        </a:lnSpc>
                        <a:spcAft>
                          <a:spcPts val="0"/>
                        </a:spcAft>
                      </a:pPr>
                      <a:r>
                        <a:rPr lang="es-EC" sz="1800" b="0" dirty="0">
                          <a:solidFill>
                            <a:schemeClr val="tx1"/>
                          </a:solidFill>
                          <a:effectLst/>
                        </a:rPr>
                        <a:t>1ra mención</a:t>
                      </a:r>
                      <a:endParaRPr lang="es-EC"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b="0">
                          <a:solidFill>
                            <a:schemeClr val="tx1"/>
                          </a:solidFill>
                          <a:effectLst/>
                        </a:rPr>
                        <a:t>UDLA</a:t>
                      </a:r>
                      <a:endParaRPr lang="es-EC"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b="0" dirty="0">
                          <a:solidFill>
                            <a:schemeClr val="tx1"/>
                          </a:solidFill>
                          <a:effectLst/>
                        </a:rPr>
                        <a:t>12,40%</a:t>
                      </a:r>
                      <a:endParaRPr lang="es-EC"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66675">
                <a:tc>
                  <a:txBody>
                    <a:bodyPr/>
                    <a:lstStyle/>
                    <a:p>
                      <a:pPr algn="ctr">
                        <a:lnSpc>
                          <a:spcPct val="107000"/>
                        </a:lnSpc>
                        <a:spcAft>
                          <a:spcPts val="0"/>
                        </a:spcAft>
                      </a:pPr>
                      <a:r>
                        <a:rPr lang="es-EC" sz="1800" b="0">
                          <a:solidFill>
                            <a:schemeClr val="tx1"/>
                          </a:solidFill>
                          <a:effectLst/>
                        </a:rPr>
                        <a:t>2da mención</a:t>
                      </a:r>
                      <a:endParaRPr lang="es-EC"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b="0">
                          <a:solidFill>
                            <a:schemeClr val="tx1"/>
                          </a:solidFill>
                          <a:effectLst/>
                        </a:rPr>
                        <a:t>PUCE</a:t>
                      </a:r>
                      <a:endParaRPr lang="es-EC"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b="0">
                          <a:solidFill>
                            <a:schemeClr val="tx1"/>
                          </a:solidFill>
                          <a:effectLst/>
                        </a:rPr>
                        <a:t>12%</a:t>
                      </a:r>
                      <a:endParaRPr lang="es-EC"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80010">
                <a:tc>
                  <a:txBody>
                    <a:bodyPr/>
                    <a:lstStyle/>
                    <a:p>
                      <a:pPr algn="ctr">
                        <a:lnSpc>
                          <a:spcPct val="107000"/>
                        </a:lnSpc>
                        <a:spcAft>
                          <a:spcPts val="0"/>
                        </a:spcAft>
                      </a:pPr>
                      <a:r>
                        <a:rPr lang="es-EC" sz="1800" b="0">
                          <a:solidFill>
                            <a:schemeClr val="tx1"/>
                          </a:solidFill>
                          <a:effectLst/>
                        </a:rPr>
                        <a:t>3ra mención</a:t>
                      </a:r>
                      <a:endParaRPr lang="es-EC"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b="0">
                          <a:solidFill>
                            <a:schemeClr val="tx1"/>
                          </a:solidFill>
                          <a:effectLst/>
                        </a:rPr>
                        <a:t>ESPE</a:t>
                      </a:r>
                      <a:endParaRPr lang="es-EC"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b="0" dirty="0">
                          <a:solidFill>
                            <a:schemeClr val="tx1"/>
                          </a:solidFill>
                          <a:effectLst/>
                        </a:rPr>
                        <a:t>8,50%</a:t>
                      </a:r>
                      <a:endParaRPr lang="es-EC"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bl>
          </a:graphicData>
        </a:graphic>
      </p:graphicFrame>
      <p:sp>
        <p:nvSpPr>
          <p:cNvPr id="6" name="CuadroTexto 5"/>
          <p:cNvSpPr txBox="1"/>
          <p:nvPr/>
        </p:nvSpPr>
        <p:spPr>
          <a:xfrm>
            <a:off x="2333767" y="1393334"/>
            <a:ext cx="1676998" cy="369332"/>
          </a:xfrm>
          <a:prstGeom prst="rect">
            <a:avLst/>
          </a:prstGeom>
          <a:noFill/>
        </p:spPr>
        <p:txBody>
          <a:bodyPr wrap="none" rtlCol="0">
            <a:spAutoFit/>
          </a:bodyPr>
          <a:lstStyle/>
          <a:p>
            <a:r>
              <a:rPr lang="es-EC" dirty="0">
                <a:latin typeface="Calibri" panose="020F0502020204030204" pitchFamily="34" charset="0"/>
                <a:cs typeface="Calibri" panose="020F0502020204030204" pitchFamily="34" charset="0"/>
              </a:rPr>
              <a:t>Más recordadas</a:t>
            </a:r>
          </a:p>
        </p:txBody>
      </p:sp>
      <p:sp>
        <p:nvSpPr>
          <p:cNvPr id="8" name="CuadroTexto 7"/>
          <p:cNvSpPr txBox="1"/>
          <p:nvPr/>
        </p:nvSpPr>
        <p:spPr>
          <a:xfrm>
            <a:off x="8002120" y="1393334"/>
            <a:ext cx="2319866" cy="369332"/>
          </a:xfrm>
          <a:prstGeom prst="rect">
            <a:avLst/>
          </a:prstGeom>
          <a:noFill/>
        </p:spPr>
        <p:txBody>
          <a:bodyPr wrap="none" rtlCol="0">
            <a:spAutoFit/>
          </a:bodyPr>
          <a:lstStyle/>
          <a:p>
            <a:r>
              <a:rPr lang="es-EC" dirty="0">
                <a:latin typeface="Calibri" panose="020F0502020204030204" pitchFamily="34" charset="0"/>
                <a:cs typeface="Calibri" panose="020F0502020204030204" pitchFamily="34" charset="0"/>
              </a:rPr>
              <a:t>Con mayor preferencia</a:t>
            </a:r>
          </a:p>
        </p:txBody>
      </p:sp>
      <p:graphicFrame>
        <p:nvGraphicFramePr>
          <p:cNvPr id="3" name="Tabla 2">
            <a:extLst>
              <a:ext uri="{FF2B5EF4-FFF2-40B4-BE49-F238E27FC236}">
                <a16:creationId xmlns:a16="http://schemas.microsoft.com/office/drawing/2014/main" id="{EC98674B-7FA6-474D-B08F-D614B9118607}"/>
              </a:ext>
            </a:extLst>
          </p:cNvPr>
          <p:cNvGraphicFramePr>
            <a:graphicFrameLocks noGrp="1"/>
          </p:cNvGraphicFramePr>
          <p:nvPr>
            <p:extLst>
              <p:ext uri="{D42A27DB-BD31-4B8C-83A1-F6EECF244321}">
                <p14:modId xmlns:p14="http://schemas.microsoft.com/office/powerpoint/2010/main" val="3397613403"/>
              </p:ext>
            </p:extLst>
          </p:nvPr>
        </p:nvGraphicFramePr>
        <p:xfrm>
          <a:off x="6527515" y="2010135"/>
          <a:ext cx="5054885" cy="2567497"/>
        </p:xfrm>
        <a:graphic>
          <a:graphicData uri="http://schemas.openxmlformats.org/drawingml/2006/table">
            <a:tbl>
              <a:tblPr firstRow="1" firstCol="1" bandRow="1">
                <a:tableStyleId>{F5AB1C69-6EDB-4FF4-983F-18BD219EF322}</a:tableStyleId>
              </a:tblPr>
              <a:tblGrid>
                <a:gridCol w="1316227">
                  <a:extLst>
                    <a:ext uri="{9D8B030D-6E8A-4147-A177-3AD203B41FA5}">
                      <a16:colId xmlns:a16="http://schemas.microsoft.com/office/drawing/2014/main" val="2445703471"/>
                    </a:ext>
                  </a:extLst>
                </a:gridCol>
                <a:gridCol w="2053697">
                  <a:extLst>
                    <a:ext uri="{9D8B030D-6E8A-4147-A177-3AD203B41FA5}">
                      <a16:colId xmlns:a16="http://schemas.microsoft.com/office/drawing/2014/main" val="3749834700"/>
                    </a:ext>
                  </a:extLst>
                </a:gridCol>
                <a:gridCol w="1684961">
                  <a:extLst>
                    <a:ext uri="{9D8B030D-6E8A-4147-A177-3AD203B41FA5}">
                      <a16:colId xmlns:a16="http://schemas.microsoft.com/office/drawing/2014/main" val="844782823"/>
                    </a:ext>
                  </a:extLst>
                </a:gridCol>
              </a:tblGrid>
              <a:tr h="333542">
                <a:tc gridSpan="3">
                  <a:txBody>
                    <a:bodyPr/>
                    <a:lstStyle/>
                    <a:p>
                      <a:pPr algn="ctr">
                        <a:lnSpc>
                          <a:spcPct val="107000"/>
                        </a:lnSpc>
                        <a:spcAft>
                          <a:spcPts val="0"/>
                        </a:spcAft>
                      </a:pPr>
                      <a:r>
                        <a:rPr lang="es-EC" sz="1800" b="0" dirty="0">
                          <a:solidFill>
                            <a:schemeClr val="tx1"/>
                          </a:solidFill>
                          <a:effectLst/>
                        </a:rPr>
                        <a:t>Tabla resumen</a:t>
                      </a:r>
                      <a:endParaRPr lang="es-EC"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67765062"/>
                  </a:ext>
                </a:extLst>
              </a:tr>
              <a:tr h="306617">
                <a:tc>
                  <a:txBody>
                    <a:bodyPr/>
                    <a:lstStyle/>
                    <a:p>
                      <a:pPr algn="ctr">
                        <a:lnSpc>
                          <a:spcPct val="107000"/>
                        </a:lnSpc>
                        <a:spcAft>
                          <a:spcPts val="0"/>
                        </a:spcAft>
                      </a:pPr>
                      <a:r>
                        <a:rPr lang="es-EC" sz="18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dirty="0">
                          <a:effectLst/>
                        </a:rPr>
                        <a:t>Universidad</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effectLst/>
                        </a:rPr>
                        <a:t>% Individual</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503503965"/>
                  </a:ext>
                </a:extLst>
              </a:tr>
              <a:tr h="629510">
                <a:tc>
                  <a:txBody>
                    <a:bodyPr/>
                    <a:lstStyle/>
                    <a:p>
                      <a:pPr algn="ctr">
                        <a:lnSpc>
                          <a:spcPct val="107000"/>
                        </a:lnSpc>
                        <a:spcAft>
                          <a:spcPts val="0"/>
                        </a:spcAft>
                      </a:pPr>
                      <a:r>
                        <a:rPr lang="es-EC" sz="1800" b="0" dirty="0">
                          <a:solidFill>
                            <a:schemeClr val="tx1"/>
                          </a:solidFill>
                          <a:effectLst/>
                        </a:rPr>
                        <a:t>1ra preferencia</a:t>
                      </a:r>
                      <a:endParaRPr lang="es-EC"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dirty="0">
                          <a:effectLst/>
                        </a:rPr>
                        <a:t>PUCE</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effectLst/>
                        </a:rPr>
                        <a:t>8,97%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170258817"/>
                  </a:ext>
                </a:extLst>
              </a:tr>
              <a:tr h="334776">
                <a:tc rowSpan="2">
                  <a:txBody>
                    <a:bodyPr/>
                    <a:lstStyle/>
                    <a:p>
                      <a:pPr algn="ctr">
                        <a:lnSpc>
                          <a:spcPct val="107000"/>
                        </a:lnSpc>
                        <a:spcAft>
                          <a:spcPts val="0"/>
                        </a:spcAft>
                      </a:pPr>
                      <a:r>
                        <a:rPr lang="es-EC" sz="1800" b="0" dirty="0">
                          <a:solidFill>
                            <a:schemeClr val="tx1"/>
                          </a:solidFill>
                          <a:effectLst/>
                        </a:rPr>
                        <a:t>2da preferencia</a:t>
                      </a:r>
                      <a:endParaRPr lang="es-EC"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effectLst/>
                        </a:rPr>
                        <a:t>ESPE</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effectLst/>
                        </a:rPr>
                        <a:t>12%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545611678"/>
                  </a:ext>
                </a:extLst>
              </a:tr>
              <a:tr h="333542">
                <a:tc vMerge="1">
                  <a:txBody>
                    <a:bodyPr/>
                    <a:lstStyle/>
                    <a:p>
                      <a:endParaRPr lang="es-EC"/>
                    </a:p>
                  </a:txBody>
                  <a:tcPr/>
                </a:tc>
                <a:tc>
                  <a:txBody>
                    <a:bodyPr/>
                    <a:lstStyle/>
                    <a:p>
                      <a:pPr algn="ctr">
                        <a:lnSpc>
                          <a:spcPct val="107000"/>
                        </a:lnSpc>
                        <a:spcAft>
                          <a:spcPts val="0"/>
                        </a:spcAft>
                      </a:pPr>
                      <a:r>
                        <a:rPr lang="es-EC" sz="1800">
                          <a:effectLst/>
                        </a:rPr>
                        <a:t>UDLA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effectLst/>
                        </a:rPr>
                        <a:t>12%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516438956"/>
                  </a:ext>
                </a:extLst>
              </a:tr>
              <a:tr h="629510">
                <a:tc>
                  <a:txBody>
                    <a:bodyPr/>
                    <a:lstStyle/>
                    <a:p>
                      <a:pPr algn="ctr">
                        <a:lnSpc>
                          <a:spcPct val="107000"/>
                        </a:lnSpc>
                        <a:spcAft>
                          <a:spcPts val="0"/>
                        </a:spcAft>
                      </a:pPr>
                      <a:r>
                        <a:rPr lang="es-EC" sz="1800" b="0" dirty="0">
                          <a:solidFill>
                            <a:schemeClr val="tx1"/>
                          </a:solidFill>
                          <a:effectLst/>
                        </a:rPr>
                        <a:t>3ra preferencia</a:t>
                      </a:r>
                      <a:endParaRPr lang="es-EC"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effectLst/>
                        </a:rPr>
                        <a:t>USFQ</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dirty="0">
                          <a:effectLst/>
                        </a:rPr>
                        <a:t>9%</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76856154"/>
                  </a:ext>
                </a:extLst>
              </a:tr>
            </a:tbl>
          </a:graphicData>
        </a:graphic>
      </p:graphicFrame>
      <p:pic>
        <p:nvPicPr>
          <p:cNvPr id="7" name="Picture 4" descr="CIBSI 2015:::">
            <a:extLst>
              <a:ext uri="{FF2B5EF4-FFF2-40B4-BE49-F238E27FC236}">
                <a16:creationId xmlns:a16="http://schemas.microsoft.com/office/drawing/2014/main" id="{EAA476D8-0CCD-416C-AE43-162216C38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2208" y="5925789"/>
            <a:ext cx="3098938" cy="799274"/>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PARA EL CONSUMIDOR: TOP OF MIND VS TOP OF HEART">
            <a:extLst>
              <a:ext uri="{FF2B5EF4-FFF2-40B4-BE49-F238E27FC236}">
                <a16:creationId xmlns:a16="http://schemas.microsoft.com/office/drawing/2014/main" id="{E7BD8B7E-9CC7-4DC8-B99B-2134CC10B5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5080" y="4693567"/>
            <a:ext cx="1722435" cy="1375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714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scene3d>
              <a:camera prst="orthographicFront"/>
              <a:lightRig rig="soft" dir="t">
                <a:rot lat="0" lon="0" rev="15600000"/>
              </a:lightRig>
            </a:scene3d>
            <a:sp3d extrusionH="57150" prstMaterial="softEdge">
              <a:bevelT w="25400" h="38100"/>
            </a:sp3d>
          </a:bodyPr>
          <a:lstStyle/>
          <a:p>
            <a:pPr algn="l"/>
            <a:r>
              <a:rPr lang="es-EC" dirty="0">
                <a:ln/>
                <a:solidFill>
                  <a:schemeClr val="accent4"/>
                </a:solidFill>
                <a:effectLst/>
              </a:rPr>
              <a:t>Aspectos de decisión</a:t>
            </a:r>
          </a:p>
        </p:txBody>
      </p:sp>
      <p:graphicFrame>
        <p:nvGraphicFramePr>
          <p:cNvPr id="11" name="Tabla 10"/>
          <p:cNvGraphicFramePr>
            <a:graphicFrameLocks noGrp="1"/>
          </p:cNvGraphicFramePr>
          <p:nvPr>
            <p:extLst>
              <p:ext uri="{D42A27DB-BD31-4B8C-83A1-F6EECF244321}">
                <p14:modId xmlns:p14="http://schemas.microsoft.com/office/powerpoint/2010/main" val="2911752847"/>
              </p:ext>
            </p:extLst>
          </p:nvPr>
        </p:nvGraphicFramePr>
        <p:xfrm>
          <a:off x="609600" y="1631258"/>
          <a:ext cx="4975745" cy="3264155"/>
        </p:xfrm>
        <a:graphic>
          <a:graphicData uri="http://schemas.openxmlformats.org/drawingml/2006/table">
            <a:tbl>
              <a:tblPr firstRow="1" firstCol="1" bandRow="1">
                <a:tableStyleId>{F5AB1C69-6EDB-4FF4-983F-18BD219EF322}</a:tableStyleId>
              </a:tblPr>
              <a:tblGrid>
                <a:gridCol w="930309">
                  <a:extLst>
                    <a:ext uri="{9D8B030D-6E8A-4147-A177-3AD203B41FA5}">
                      <a16:colId xmlns:a16="http://schemas.microsoft.com/office/drawing/2014/main" val="20000"/>
                    </a:ext>
                  </a:extLst>
                </a:gridCol>
                <a:gridCol w="3322106">
                  <a:extLst>
                    <a:ext uri="{9D8B030D-6E8A-4147-A177-3AD203B41FA5}">
                      <a16:colId xmlns:a16="http://schemas.microsoft.com/office/drawing/2014/main" val="20001"/>
                    </a:ext>
                  </a:extLst>
                </a:gridCol>
                <a:gridCol w="723330">
                  <a:extLst>
                    <a:ext uri="{9D8B030D-6E8A-4147-A177-3AD203B41FA5}">
                      <a16:colId xmlns:a16="http://schemas.microsoft.com/office/drawing/2014/main" val="20002"/>
                    </a:ext>
                  </a:extLst>
                </a:gridCol>
              </a:tblGrid>
              <a:tr h="235371">
                <a:tc>
                  <a:txBody>
                    <a:bodyPr/>
                    <a:lstStyle/>
                    <a:p>
                      <a:pPr algn="ctr">
                        <a:lnSpc>
                          <a:spcPct val="107000"/>
                        </a:lnSpc>
                        <a:spcAft>
                          <a:spcPts val="0"/>
                        </a:spcAft>
                      </a:pPr>
                      <a:r>
                        <a:rPr lang="es-EC" sz="1600" b="0" dirty="0">
                          <a:solidFill>
                            <a:schemeClr val="tx1"/>
                          </a:solidFill>
                          <a:effectLst/>
                          <a:latin typeface="Calibri" panose="020F0502020204030204" pitchFamily="34" charset="0"/>
                          <a:cs typeface="Calibri" panose="020F0502020204030204" pitchFamily="34" charset="0"/>
                        </a:rPr>
                        <a:t>Lugar</a:t>
                      </a:r>
                      <a:endParaRPr lang="es-EC"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b="0" dirty="0">
                          <a:solidFill>
                            <a:schemeClr val="tx1"/>
                          </a:solidFill>
                          <a:effectLst/>
                          <a:latin typeface="Calibri" panose="020F0502020204030204" pitchFamily="34" charset="0"/>
                          <a:cs typeface="Calibri" panose="020F0502020204030204" pitchFamily="34" charset="0"/>
                        </a:rPr>
                        <a:t>Motivos</a:t>
                      </a:r>
                      <a:endParaRPr lang="es-EC"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Media</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0"/>
                  </a:ext>
                </a:extLst>
              </a:tr>
              <a:tr h="235371">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1</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b="0" dirty="0">
                          <a:solidFill>
                            <a:schemeClr val="tx1"/>
                          </a:solidFill>
                          <a:effectLst/>
                          <a:latin typeface="Calibri" panose="020F0502020204030204" pitchFamily="34" charset="0"/>
                          <a:cs typeface="Calibri" panose="020F0502020204030204" pitchFamily="34" charset="0"/>
                        </a:rPr>
                        <a:t>Mejorar el desempeño laboral</a:t>
                      </a:r>
                      <a:endParaRPr lang="es-EC"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2,72</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1"/>
                  </a:ext>
                </a:extLst>
              </a:tr>
              <a:tr h="235371">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2</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Autorrealización </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2,74</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2"/>
                  </a:ext>
                </a:extLst>
              </a:tr>
              <a:tr h="235371">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3</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b="0" dirty="0">
                          <a:solidFill>
                            <a:schemeClr val="tx1"/>
                          </a:solidFill>
                          <a:effectLst/>
                          <a:latin typeface="Calibri" panose="020F0502020204030204" pitchFamily="34" charset="0"/>
                          <a:cs typeface="Calibri" panose="020F0502020204030204" pitchFamily="34" charset="0"/>
                        </a:rPr>
                        <a:t>Satisfacer el interés intelectual</a:t>
                      </a:r>
                      <a:endParaRPr lang="es-EC"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2,75</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3"/>
                  </a:ext>
                </a:extLst>
              </a:tr>
              <a:tr h="235371">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4</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b="0" dirty="0">
                          <a:solidFill>
                            <a:schemeClr val="tx1"/>
                          </a:solidFill>
                          <a:effectLst/>
                          <a:latin typeface="Calibri" panose="020F0502020204030204" pitchFamily="34" charset="0"/>
                          <a:cs typeface="Calibri" panose="020F0502020204030204" pitchFamily="34" charset="0"/>
                        </a:rPr>
                        <a:t>Ampliar las oportunidades</a:t>
                      </a:r>
                      <a:endParaRPr lang="es-EC"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2,92</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4"/>
                  </a:ext>
                </a:extLst>
              </a:tr>
              <a:tr h="235371">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5</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Ampliar la red de contactos (Networking)</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3,07</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5"/>
                  </a:ext>
                </a:extLst>
              </a:tr>
              <a:tr h="235371">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6</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b="0" dirty="0">
                          <a:solidFill>
                            <a:schemeClr val="tx1"/>
                          </a:solidFill>
                          <a:effectLst/>
                          <a:latin typeface="Calibri" panose="020F0502020204030204" pitchFamily="34" charset="0"/>
                          <a:cs typeface="Calibri" panose="020F0502020204030204" pitchFamily="34" charset="0"/>
                        </a:rPr>
                        <a:t>Actualizar los conocimientos</a:t>
                      </a:r>
                      <a:endParaRPr lang="es-EC"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3,15</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6"/>
                  </a:ext>
                </a:extLst>
              </a:tr>
              <a:tr h="481607">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7</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Complementar el perfil profesional de grado</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3,24</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7"/>
                  </a:ext>
                </a:extLst>
              </a:tr>
              <a:tr h="235371">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8</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Mejorar el nivel salarial</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3,24</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8"/>
                  </a:ext>
                </a:extLst>
              </a:tr>
              <a:tr h="235371">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9</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Otros</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3,33</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9"/>
                  </a:ext>
                </a:extLst>
              </a:tr>
              <a:tr h="235371">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10</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Mejorar el status social</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b="0" dirty="0">
                          <a:solidFill>
                            <a:schemeClr val="tx1"/>
                          </a:solidFill>
                          <a:effectLst/>
                          <a:latin typeface="Calibri" panose="020F0502020204030204" pitchFamily="34" charset="0"/>
                          <a:cs typeface="Calibri" panose="020F0502020204030204" pitchFamily="34" charset="0"/>
                        </a:rPr>
                        <a:t>3,39</a:t>
                      </a:r>
                      <a:endParaRPr lang="es-EC"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10"/>
                  </a:ext>
                </a:extLst>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22509434"/>
              </p:ext>
            </p:extLst>
          </p:nvPr>
        </p:nvGraphicFramePr>
        <p:xfrm>
          <a:off x="6096000" y="1373769"/>
          <a:ext cx="5539186" cy="3779131"/>
        </p:xfrm>
        <a:graphic>
          <a:graphicData uri="http://schemas.openxmlformats.org/drawingml/2006/table">
            <a:tbl>
              <a:tblPr firstRow="1" firstCol="1" bandRow="1">
                <a:tableStyleId>{7DF18680-E054-41AD-8BC1-D1AEF772440D}</a:tableStyleId>
              </a:tblPr>
              <a:tblGrid>
                <a:gridCol w="1031609">
                  <a:extLst>
                    <a:ext uri="{9D8B030D-6E8A-4147-A177-3AD203B41FA5}">
                      <a16:colId xmlns:a16="http://schemas.microsoft.com/office/drawing/2014/main" val="20000"/>
                    </a:ext>
                  </a:extLst>
                </a:gridCol>
                <a:gridCol w="3475968">
                  <a:extLst>
                    <a:ext uri="{9D8B030D-6E8A-4147-A177-3AD203B41FA5}">
                      <a16:colId xmlns:a16="http://schemas.microsoft.com/office/drawing/2014/main" val="20001"/>
                    </a:ext>
                  </a:extLst>
                </a:gridCol>
                <a:gridCol w="1031609">
                  <a:extLst>
                    <a:ext uri="{9D8B030D-6E8A-4147-A177-3AD203B41FA5}">
                      <a16:colId xmlns:a16="http://schemas.microsoft.com/office/drawing/2014/main" val="20002"/>
                    </a:ext>
                  </a:extLst>
                </a:gridCol>
              </a:tblGrid>
              <a:tr h="209974">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Lugar</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Beneficios</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Media</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000"/>
                  </a:ext>
                </a:extLst>
              </a:tr>
              <a:tr h="209974">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1</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s-EC" sz="1600" b="0" dirty="0">
                          <a:solidFill>
                            <a:schemeClr val="tx1"/>
                          </a:solidFill>
                          <a:effectLst/>
                          <a:latin typeface="Calibri" panose="020F0502020204030204" pitchFamily="34" charset="0"/>
                          <a:cs typeface="Calibri" panose="020F0502020204030204" pitchFamily="34" charset="0"/>
                        </a:rPr>
                        <a:t>Tiempo de duración del programa</a:t>
                      </a:r>
                      <a:endParaRPr lang="es-EC"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2,23</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001"/>
                  </a:ext>
                </a:extLst>
              </a:tr>
              <a:tr h="209974">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2</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Precio conveniente</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2,41</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002"/>
                  </a:ext>
                </a:extLst>
              </a:tr>
              <a:tr h="288917">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3</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Título reconocido a nivel internacional</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2,92</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003"/>
                  </a:ext>
                </a:extLst>
              </a:tr>
              <a:tr h="209974">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4</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s-EC" sz="1600" b="0" dirty="0">
                          <a:solidFill>
                            <a:schemeClr val="tx1"/>
                          </a:solidFill>
                          <a:effectLst/>
                          <a:latin typeface="Calibri" panose="020F0502020204030204" pitchFamily="34" charset="0"/>
                          <a:cs typeface="Calibri" panose="020F0502020204030204" pitchFamily="34" charset="0"/>
                        </a:rPr>
                        <a:t>Pensum de estudios</a:t>
                      </a:r>
                      <a:endParaRPr lang="es-EC"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2,93</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004"/>
                  </a:ext>
                </a:extLst>
              </a:tr>
              <a:tr h="209974">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5</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s-EC" sz="1600" b="0" dirty="0">
                          <a:solidFill>
                            <a:schemeClr val="tx1"/>
                          </a:solidFill>
                          <a:effectLst/>
                          <a:latin typeface="Calibri" panose="020F0502020204030204" pitchFamily="34" charset="0"/>
                          <a:cs typeface="Calibri" panose="020F0502020204030204" pitchFamily="34" charset="0"/>
                        </a:rPr>
                        <a:t>Docentes</a:t>
                      </a:r>
                      <a:endParaRPr lang="es-EC"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2,95</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005"/>
                  </a:ext>
                </a:extLst>
              </a:tr>
              <a:tr h="209974">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6</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Disponibilidad de becas</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3,09</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006"/>
                  </a:ext>
                </a:extLst>
              </a:tr>
              <a:tr h="209974">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7</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Ranking de la Universidad</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3,25</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007"/>
                  </a:ext>
                </a:extLst>
              </a:tr>
              <a:tr h="209974">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8</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s-EC" sz="1600" b="0" dirty="0">
                          <a:solidFill>
                            <a:schemeClr val="tx1"/>
                          </a:solidFill>
                          <a:effectLst/>
                          <a:latin typeface="Calibri" panose="020F0502020204030204" pitchFamily="34" charset="0"/>
                          <a:cs typeface="Calibri" panose="020F0502020204030204" pitchFamily="34" charset="0"/>
                        </a:rPr>
                        <a:t>Categoría de la Universidad</a:t>
                      </a:r>
                      <a:endParaRPr lang="es-EC"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3,27</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008"/>
                  </a:ext>
                </a:extLst>
              </a:tr>
              <a:tr h="209974">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9</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Financiamiento</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3,33</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009"/>
                  </a:ext>
                </a:extLst>
              </a:tr>
              <a:tr h="209974">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10</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Infraestructura tecnológica</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3,33</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010"/>
                  </a:ext>
                </a:extLst>
              </a:tr>
              <a:tr h="209974">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11</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Prestigio</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3,46</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011"/>
                  </a:ext>
                </a:extLst>
              </a:tr>
              <a:tr h="209974">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12</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Otros</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3,5</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012"/>
                  </a:ext>
                </a:extLst>
              </a:tr>
              <a:tr h="209974">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13</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Docentes o módulos internacionales</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3,52</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013"/>
                  </a:ext>
                </a:extLst>
              </a:tr>
              <a:tr h="209974">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14</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s-EC" sz="1600" b="0">
                          <a:solidFill>
                            <a:schemeClr val="tx1"/>
                          </a:solidFill>
                          <a:effectLst/>
                          <a:latin typeface="Calibri" panose="020F0502020204030204" pitchFamily="34" charset="0"/>
                          <a:cs typeface="Calibri" panose="020F0502020204030204" pitchFamily="34" charset="0"/>
                        </a:rPr>
                        <a:t>Infraestructura física</a:t>
                      </a:r>
                      <a:endParaRPr lang="es-EC" sz="16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s-EC" sz="1600" b="0" dirty="0">
                          <a:solidFill>
                            <a:schemeClr val="tx1"/>
                          </a:solidFill>
                          <a:effectLst/>
                          <a:latin typeface="Calibri" panose="020F0502020204030204" pitchFamily="34" charset="0"/>
                          <a:cs typeface="Calibri" panose="020F0502020204030204" pitchFamily="34" charset="0"/>
                        </a:rPr>
                        <a:t>3,59</a:t>
                      </a:r>
                      <a:endParaRPr lang="es-EC"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014"/>
                  </a:ext>
                </a:extLst>
              </a:tr>
            </a:tbl>
          </a:graphicData>
        </a:graphic>
      </p:graphicFrame>
      <p:pic>
        <p:nvPicPr>
          <p:cNvPr id="3" name="Picture 4" descr="CIBSI 2015:::">
            <a:extLst>
              <a:ext uri="{FF2B5EF4-FFF2-40B4-BE49-F238E27FC236}">
                <a16:creationId xmlns:a16="http://schemas.microsoft.com/office/drawing/2014/main" id="{0F96C885-6525-455E-BC96-FA9C355E81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2208" y="5925789"/>
            <a:ext cx="3098938" cy="79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332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800" y="116324"/>
            <a:ext cx="10972800" cy="1143000"/>
          </a:xfrm>
        </p:spPr>
        <p:txBody>
          <a:bodyPr>
            <a:scene3d>
              <a:camera prst="orthographicFront"/>
              <a:lightRig rig="soft" dir="t">
                <a:rot lat="0" lon="0" rev="15600000"/>
              </a:lightRig>
            </a:scene3d>
            <a:sp3d extrusionH="57150" prstMaterial="softEdge">
              <a:bevelT w="25400" h="38100"/>
            </a:sp3d>
          </a:bodyPr>
          <a:lstStyle/>
          <a:p>
            <a:pPr algn="l"/>
            <a:r>
              <a:rPr lang="es-EC" dirty="0">
                <a:ln/>
                <a:solidFill>
                  <a:schemeClr val="accent4"/>
                </a:solidFill>
                <a:effectLst/>
              </a:rPr>
              <a:t>Análisis </a:t>
            </a:r>
            <a:r>
              <a:rPr lang="es-EC" dirty="0" err="1">
                <a:ln/>
                <a:solidFill>
                  <a:schemeClr val="accent4"/>
                </a:solidFill>
                <a:effectLst/>
              </a:rPr>
              <a:t>Bivariado</a:t>
            </a:r>
            <a:endParaRPr lang="es-EC" dirty="0">
              <a:ln/>
              <a:solidFill>
                <a:schemeClr val="accent4"/>
              </a:solidFill>
              <a:effectLst/>
            </a:endParaRPr>
          </a:p>
        </p:txBody>
      </p:sp>
      <p:graphicFrame>
        <p:nvGraphicFramePr>
          <p:cNvPr id="3" name="Tabla 2"/>
          <p:cNvGraphicFramePr>
            <a:graphicFrameLocks noGrp="1"/>
          </p:cNvGraphicFramePr>
          <p:nvPr>
            <p:extLst>
              <p:ext uri="{D42A27DB-BD31-4B8C-83A1-F6EECF244321}">
                <p14:modId xmlns:p14="http://schemas.microsoft.com/office/powerpoint/2010/main" val="2655114172"/>
              </p:ext>
            </p:extLst>
          </p:nvPr>
        </p:nvGraphicFramePr>
        <p:xfrm>
          <a:off x="609599" y="941686"/>
          <a:ext cx="10972796" cy="4730241"/>
        </p:xfrm>
        <a:graphic>
          <a:graphicData uri="http://schemas.openxmlformats.org/drawingml/2006/table">
            <a:tbl>
              <a:tblPr firstRow="1" firstCol="1" bandRow="1">
                <a:tableStyleId>{7DF18680-E054-41AD-8BC1-D1AEF772440D}</a:tableStyleId>
              </a:tblPr>
              <a:tblGrid>
                <a:gridCol w="1205949">
                  <a:extLst>
                    <a:ext uri="{9D8B030D-6E8A-4147-A177-3AD203B41FA5}">
                      <a16:colId xmlns:a16="http://schemas.microsoft.com/office/drawing/2014/main" val="20000"/>
                    </a:ext>
                  </a:extLst>
                </a:gridCol>
                <a:gridCol w="1469220">
                  <a:extLst>
                    <a:ext uri="{9D8B030D-6E8A-4147-A177-3AD203B41FA5}">
                      <a16:colId xmlns:a16="http://schemas.microsoft.com/office/drawing/2014/main" val="20001"/>
                    </a:ext>
                  </a:extLst>
                </a:gridCol>
                <a:gridCol w="914127">
                  <a:extLst>
                    <a:ext uri="{9D8B030D-6E8A-4147-A177-3AD203B41FA5}">
                      <a16:colId xmlns:a16="http://schemas.microsoft.com/office/drawing/2014/main" val="20002"/>
                    </a:ext>
                  </a:extLst>
                </a:gridCol>
                <a:gridCol w="1353766">
                  <a:extLst>
                    <a:ext uri="{9D8B030D-6E8A-4147-A177-3AD203B41FA5}">
                      <a16:colId xmlns:a16="http://schemas.microsoft.com/office/drawing/2014/main" val="20003"/>
                    </a:ext>
                  </a:extLst>
                </a:gridCol>
                <a:gridCol w="1007165">
                  <a:extLst>
                    <a:ext uri="{9D8B030D-6E8A-4147-A177-3AD203B41FA5}">
                      <a16:colId xmlns:a16="http://schemas.microsoft.com/office/drawing/2014/main" val="20004"/>
                    </a:ext>
                  </a:extLst>
                </a:gridCol>
                <a:gridCol w="1192696">
                  <a:extLst>
                    <a:ext uri="{9D8B030D-6E8A-4147-A177-3AD203B41FA5}">
                      <a16:colId xmlns:a16="http://schemas.microsoft.com/office/drawing/2014/main" val="20005"/>
                    </a:ext>
                  </a:extLst>
                </a:gridCol>
                <a:gridCol w="954156">
                  <a:extLst>
                    <a:ext uri="{9D8B030D-6E8A-4147-A177-3AD203B41FA5}">
                      <a16:colId xmlns:a16="http://schemas.microsoft.com/office/drawing/2014/main" val="20006"/>
                    </a:ext>
                  </a:extLst>
                </a:gridCol>
                <a:gridCol w="967409">
                  <a:extLst>
                    <a:ext uri="{9D8B030D-6E8A-4147-A177-3AD203B41FA5}">
                      <a16:colId xmlns:a16="http://schemas.microsoft.com/office/drawing/2014/main" val="20007"/>
                    </a:ext>
                  </a:extLst>
                </a:gridCol>
                <a:gridCol w="842293">
                  <a:extLst>
                    <a:ext uri="{9D8B030D-6E8A-4147-A177-3AD203B41FA5}">
                      <a16:colId xmlns:a16="http://schemas.microsoft.com/office/drawing/2014/main" val="20008"/>
                    </a:ext>
                  </a:extLst>
                </a:gridCol>
                <a:gridCol w="1066015">
                  <a:extLst>
                    <a:ext uri="{9D8B030D-6E8A-4147-A177-3AD203B41FA5}">
                      <a16:colId xmlns:a16="http://schemas.microsoft.com/office/drawing/2014/main" val="20009"/>
                    </a:ext>
                  </a:extLst>
                </a:gridCol>
              </a:tblGrid>
              <a:tr h="219655">
                <a:tc rowSpan="2" gridSpan="3">
                  <a:txBody>
                    <a:bodyPr/>
                    <a:lstStyle/>
                    <a:p>
                      <a:pPr algn="ctr">
                        <a:lnSpc>
                          <a:spcPct val="107000"/>
                        </a:lnSpc>
                        <a:spcAft>
                          <a:spcPts val="0"/>
                        </a:spcAft>
                      </a:pPr>
                      <a:r>
                        <a:rPr lang="es-EC" sz="1400" b="0" dirty="0">
                          <a:solidFill>
                            <a:schemeClr val="tx1"/>
                          </a:solidFill>
                          <a:effectLst/>
                        </a:rPr>
                        <a:t> </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hMerge="1">
                  <a:txBody>
                    <a:bodyPr/>
                    <a:lstStyle/>
                    <a:p>
                      <a:endParaRPr lang="es-EC"/>
                    </a:p>
                  </a:txBody>
                  <a:tcPr/>
                </a:tc>
                <a:tc rowSpan="2" hMerge="1">
                  <a:txBody>
                    <a:bodyPr/>
                    <a:lstStyle/>
                    <a:p>
                      <a:endParaRPr lang="es-EC"/>
                    </a:p>
                  </a:txBody>
                  <a:tcPr/>
                </a:tc>
                <a:tc gridSpan="7">
                  <a:txBody>
                    <a:bodyPr/>
                    <a:lstStyle/>
                    <a:p>
                      <a:pPr algn="ctr">
                        <a:lnSpc>
                          <a:spcPct val="107000"/>
                        </a:lnSpc>
                        <a:spcAft>
                          <a:spcPts val="0"/>
                        </a:spcAft>
                      </a:pPr>
                      <a:r>
                        <a:rPr lang="es-EC" sz="1400" b="0" dirty="0">
                          <a:solidFill>
                            <a:schemeClr val="tx1"/>
                          </a:solidFill>
                          <a:effectLst/>
                        </a:rPr>
                        <a:t>3. ¿En qué área ha pensado realizar sus estudios de cuarto nivel?</a:t>
                      </a: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682412">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a:txBody>
                    <a:bodyPr/>
                    <a:lstStyle/>
                    <a:p>
                      <a:pPr algn="ctr">
                        <a:lnSpc>
                          <a:spcPct val="107000"/>
                        </a:lnSpc>
                        <a:spcAft>
                          <a:spcPts val="0"/>
                        </a:spcAft>
                      </a:pPr>
                      <a:r>
                        <a:rPr lang="es-EC" sz="1400" b="0" dirty="0">
                          <a:solidFill>
                            <a:schemeClr val="tx1"/>
                          </a:solidFill>
                          <a:effectLst/>
                        </a:rPr>
                        <a:t>Área de Administración</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lumMod val="40000"/>
                        <a:lumOff val="60000"/>
                      </a:schemeClr>
                    </a:solidFill>
                  </a:tcPr>
                </a:tc>
                <a:tc>
                  <a:txBody>
                    <a:bodyPr/>
                    <a:lstStyle/>
                    <a:p>
                      <a:pPr algn="ctr">
                        <a:lnSpc>
                          <a:spcPct val="107000"/>
                        </a:lnSpc>
                        <a:spcAft>
                          <a:spcPts val="0"/>
                        </a:spcAft>
                      </a:pPr>
                      <a:r>
                        <a:rPr lang="es-EC" sz="1400" b="0" dirty="0">
                          <a:solidFill>
                            <a:schemeClr val="tx1"/>
                          </a:solidFill>
                          <a:effectLst/>
                        </a:rPr>
                        <a:t>Área de Producción</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lumMod val="40000"/>
                        <a:lumOff val="60000"/>
                      </a:schemeClr>
                    </a:solidFill>
                  </a:tcPr>
                </a:tc>
                <a:tc>
                  <a:txBody>
                    <a:bodyPr/>
                    <a:lstStyle/>
                    <a:p>
                      <a:pPr algn="ctr">
                        <a:lnSpc>
                          <a:spcPct val="107000"/>
                        </a:lnSpc>
                        <a:spcAft>
                          <a:spcPts val="0"/>
                        </a:spcAft>
                      </a:pPr>
                      <a:r>
                        <a:rPr lang="es-EC" sz="1400" b="0" dirty="0">
                          <a:solidFill>
                            <a:schemeClr val="tx1"/>
                          </a:solidFill>
                          <a:effectLst/>
                        </a:rPr>
                        <a:t>Área de Marketing / Comercial</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lumMod val="40000"/>
                        <a:lumOff val="60000"/>
                      </a:schemeClr>
                    </a:solidFill>
                  </a:tcPr>
                </a:tc>
                <a:tc>
                  <a:txBody>
                    <a:bodyPr/>
                    <a:lstStyle/>
                    <a:p>
                      <a:pPr algn="ctr">
                        <a:lnSpc>
                          <a:spcPct val="107000"/>
                        </a:lnSpc>
                        <a:spcAft>
                          <a:spcPts val="0"/>
                        </a:spcAft>
                      </a:pPr>
                      <a:r>
                        <a:rPr lang="es-EC" sz="1400" b="0" dirty="0">
                          <a:solidFill>
                            <a:schemeClr val="tx1"/>
                          </a:solidFill>
                          <a:effectLst/>
                        </a:rPr>
                        <a:t>Área de Recursos Humanos</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lumMod val="40000"/>
                        <a:lumOff val="60000"/>
                      </a:schemeClr>
                    </a:solidFill>
                  </a:tcPr>
                </a:tc>
                <a:tc>
                  <a:txBody>
                    <a:bodyPr/>
                    <a:lstStyle/>
                    <a:p>
                      <a:pPr algn="ctr">
                        <a:lnSpc>
                          <a:spcPct val="107000"/>
                        </a:lnSpc>
                        <a:spcAft>
                          <a:spcPts val="0"/>
                        </a:spcAft>
                      </a:pPr>
                      <a:r>
                        <a:rPr lang="es-EC" sz="1400" b="0" dirty="0">
                          <a:solidFill>
                            <a:schemeClr val="tx1"/>
                          </a:solidFill>
                          <a:effectLst/>
                        </a:rPr>
                        <a:t>Área de Finanzas</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lumMod val="40000"/>
                        <a:lumOff val="60000"/>
                      </a:schemeClr>
                    </a:solidFill>
                  </a:tcPr>
                </a:tc>
                <a:tc>
                  <a:txBody>
                    <a:bodyPr/>
                    <a:lstStyle/>
                    <a:p>
                      <a:pPr algn="ctr">
                        <a:lnSpc>
                          <a:spcPct val="107000"/>
                        </a:lnSpc>
                        <a:spcAft>
                          <a:spcPts val="0"/>
                        </a:spcAft>
                      </a:pPr>
                      <a:r>
                        <a:rPr lang="es-EC" sz="1400" b="0" dirty="0">
                          <a:solidFill>
                            <a:schemeClr val="tx1"/>
                          </a:solidFill>
                          <a:effectLst/>
                        </a:rPr>
                        <a:t>Otras</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lumMod val="40000"/>
                        <a:lumOff val="60000"/>
                      </a:schemeClr>
                    </a:solidFill>
                  </a:tcPr>
                </a:tc>
                <a:tc>
                  <a:txBody>
                    <a:bodyPr/>
                    <a:lstStyle/>
                    <a:p>
                      <a:pPr algn="ctr">
                        <a:lnSpc>
                          <a:spcPct val="107000"/>
                        </a:lnSpc>
                        <a:spcAft>
                          <a:spcPts val="0"/>
                        </a:spcAft>
                      </a:pPr>
                      <a:r>
                        <a:rPr lang="es-EC" sz="1400" b="0" dirty="0">
                          <a:solidFill>
                            <a:schemeClr val="tx1"/>
                          </a:solidFill>
                          <a:effectLst/>
                        </a:rPr>
                        <a:t>Total </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lumMod val="40000"/>
                        <a:lumOff val="60000"/>
                      </a:schemeClr>
                    </a:solidFill>
                  </a:tcPr>
                </a:tc>
                <a:extLst>
                  <a:ext uri="{0D108BD9-81ED-4DB2-BD59-A6C34878D82A}">
                    <a16:rowId xmlns:a16="http://schemas.microsoft.com/office/drawing/2014/main" val="10001"/>
                  </a:ext>
                </a:extLst>
              </a:tr>
              <a:tr h="219705">
                <a:tc rowSpan="10">
                  <a:txBody>
                    <a:bodyPr/>
                    <a:lstStyle/>
                    <a:p>
                      <a:pPr algn="ctr">
                        <a:lnSpc>
                          <a:spcPct val="107000"/>
                        </a:lnSpc>
                        <a:spcAft>
                          <a:spcPts val="0"/>
                        </a:spcAft>
                      </a:pPr>
                      <a:r>
                        <a:rPr lang="es-EC" sz="1200" b="0" dirty="0">
                          <a:solidFill>
                            <a:schemeClr val="tx1"/>
                          </a:solidFill>
                          <a:effectLst/>
                        </a:rPr>
                        <a:t>2. ¿Qué tipo de programa de cuarto nivel en el área de administración de empresas ha pensado estudiar?</a:t>
                      </a:r>
                      <a:endParaRPr lang="es-EC"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es-EC" sz="1400" b="0" dirty="0">
                          <a:solidFill>
                            <a:schemeClr val="tx1"/>
                          </a:solidFill>
                          <a:effectLst/>
                        </a:rPr>
                        <a:t>Especialización</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lumMod val="40000"/>
                        <a:lumOff val="60000"/>
                      </a:schemeClr>
                    </a:solidFill>
                  </a:tcPr>
                </a:tc>
                <a:tc>
                  <a:txBody>
                    <a:bodyPr/>
                    <a:lstStyle/>
                    <a:p>
                      <a:pPr algn="ctr">
                        <a:lnSpc>
                          <a:spcPct val="107000"/>
                        </a:lnSpc>
                        <a:spcAft>
                          <a:spcPts val="0"/>
                        </a:spcAft>
                      </a:pPr>
                      <a:r>
                        <a:rPr lang="es-EC" sz="1400" b="0">
                          <a:solidFill>
                            <a:schemeClr val="tx1"/>
                          </a:solidFill>
                          <a:effectLst/>
                        </a:rPr>
                        <a:t>Recuento</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26</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14</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11</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17</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68</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219705">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400" b="0">
                          <a:solidFill>
                            <a:schemeClr val="tx1"/>
                          </a:solidFill>
                          <a:effectLst/>
                        </a:rPr>
                        <a:t>%</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38,20%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20,60%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16,20%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25,00%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100,00%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219705">
                <a:tc vMerge="1">
                  <a:txBody>
                    <a:bodyPr/>
                    <a:lstStyle/>
                    <a:p>
                      <a:endParaRPr lang="es-EC"/>
                    </a:p>
                  </a:txBody>
                  <a:tcPr/>
                </a:tc>
                <a:tc rowSpan="2">
                  <a:txBody>
                    <a:bodyPr/>
                    <a:lstStyle/>
                    <a:p>
                      <a:pPr algn="ctr">
                        <a:lnSpc>
                          <a:spcPct val="107000"/>
                        </a:lnSpc>
                        <a:spcAft>
                          <a:spcPts val="0"/>
                        </a:spcAft>
                      </a:pPr>
                      <a:r>
                        <a:rPr lang="es-EC" sz="1400" b="0" dirty="0">
                          <a:solidFill>
                            <a:schemeClr val="tx1"/>
                          </a:solidFill>
                          <a:effectLst/>
                        </a:rPr>
                        <a:t>Maestría académica con trayectoria profesional</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lumMod val="40000"/>
                        <a:lumOff val="60000"/>
                      </a:schemeClr>
                    </a:solidFill>
                  </a:tcPr>
                </a:tc>
                <a:tc>
                  <a:txBody>
                    <a:bodyPr/>
                    <a:lstStyle/>
                    <a:p>
                      <a:pPr algn="ctr">
                        <a:lnSpc>
                          <a:spcPct val="107000"/>
                        </a:lnSpc>
                        <a:spcAft>
                          <a:spcPts val="0"/>
                        </a:spcAft>
                      </a:pPr>
                      <a:r>
                        <a:rPr lang="es-EC" sz="1400" b="0">
                          <a:solidFill>
                            <a:schemeClr val="tx1"/>
                          </a:solidFill>
                          <a:effectLst/>
                        </a:rPr>
                        <a:t>Recuento</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53</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solidFill>
                            <a:schemeClr val="tx1"/>
                          </a:solidFill>
                          <a:effectLst/>
                        </a:rPr>
                        <a:t>3</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26</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21</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3</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116</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694061">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400" b="0">
                          <a:solidFill>
                            <a:schemeClr val="tx1"/>
                          </a:solidFill>
                          <a:effectLst/>
                        </a:rPr>
                        <a:t>%</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45,70%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2,60%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22,40%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8,60%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18,10%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2,60%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100,00%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219705">
                <a:tc vMerge="1">
                  <a:txBody>
                    <a:bodyPr/>
                    <a:lstStyle/>
                    <a:p>
                      <a:endParaRPr lang="es-EC"/>
                    </a:p>
                  </a:txBody>
                  <a:tcPr/>
                </a:tc>
                <a:tc rowSpan="2">
                  <a:txBody>
                    <a:bodyPr/>
                    <a:lstStyle/>
                    <a:p>
                      <a:pPr algn="ctr">
                        <a:lnSpc>
                          <a:spcPct val="107000"/>
                        </a:lnSpc>
                        <a:spcAft>
                          <a:spcPts val="0"/>
                        </a:spcAft>
                      </a:pPr>
                      <a:r>
                        <a:rPr lang="es-EC" sz="1400" b="0" dirty="0">
                          <a:solidFill>
                            <a:schemeClr val="tx1"/>
                          </a:solidFill>
                          <a:effectLst/>
                        </a:rPr>
                        <a:t>Maestría académica con trayectoria en investigación</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lumMod val="40000"/>
                        <a:lumOff val="60000"/>
                      </a:schemeClr>
                    </a:solidFill>
                  </a:tcPr>
                </a:tc>
                <a:tc>
                  <a:txBody>
                    <a:bodyPr/>
                    <a:lstStyle/>
                    <a:p>
                      <a:pPr algn="ctr">
                        <a:lnSpc>
                          <a:spcPct val="107000"/>
                        </a:lnSpc>
                        <a:spcAft>
                          <a:spcPts val="0"/>
                        </a:spcAft>
                      </a:pPr>
                      <a:r>
                        <a:rPr lang="es-EC" sz="1400" b="0">
                          <a:solidFill>
                            <a:schemeClr val="tx1"/>
                          </a:solidFill>
                          <a:effectLst/>
                        </a:rPr>
                        <a:t>Recuento</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8</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3</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4</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4</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19</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r h="694061">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400" b="0">
                          <a:solidFill>
                            <a:schemeClr val="tx1"/>
                          </a:solidFill>
                          <a:effectLst/>
                        </a:rPr>
                        <a:t>%</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42,10%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15,80%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21,10%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21,10%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100,00%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7"/>
                  </a:ext>
                </a:extLst>
              </a:tr>
              <a:tr h="219705">
                <a:tc vMerge="1">
                  <a:txBody>
                    <a:bodyPr/>
                    <a:lstStyle/>
                    <a:p>
                      <a:endParaRPr lang="es-EC"/>
                    </a:p>
                  </a:txBody>
                  <a:tcPr/>
                </a:tc>
                <a:tc rowSpan="2">
                  <a:txBody>
                    <a:bodyPr/>
                    <a:lstStyle/>
                    <a:p>
                      <a:pPr algn="ctr">
                        <a:lnSpc>
                          <a:spcPct val="107000"/>
                        </a:lnSpc>
                        <a:spcAft>
                          <a:spcPts val="0"/>
                        </a:spcAft>
                      </a:pPr>
                      <a:r>
                        <a:rPr lang="es-EC" sz="1400" b="0" dirty="0">
                          <a:solidFill>
                            <a:schemeClr val="tx1"/>
                          </a:solidFill>
                          <a:effectLst/>
                        </a:rPr>
                        <a:t>Maestría técnica/tecnológica</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lumMod val="40000"/>
                        <a:lumOff val="60000"/>
                      </a:schemeClr>
                    </a:solidFill>
                  </a:tcPr>
                </a:tc>
                <a:tc>
                  <a:txBody>
                    <a:bodyPr/>
                    <a:lstStyle/>
                    <a:p>
                      <a:pPr algn="ctr">
                        <a:lnSpc>
                          <a:spcPct val="107000"/>
                        </a:lnSpc>
                        <a:spcAft>
                          <a:spcPts val="0"/>
                        </a:spcAft>
                      </a:pPr>
                      <a:r>
                        <a:rPr lang="es-EC" sz="1400" b="0">
                          <a:solidFill>
                            <a:schemeClr val="tx1"/>
                          </a:solidFill>
                          <a:effectLst/>
                        </a:rPr>
                        <a:t>Recuento</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9</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2</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2</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14</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8"/>
                  </a:ext>
                </a:extLst>
              </a:tr>
              <a:tr h="462707">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400" b="0">
                          <a:solidFill>
                            <a:schemeClr val="tx1"/>
                          </a:solidFill>
                          <a:effectLst/>
                        </a:rPr>
                        <a:t>%</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64,30%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7,10%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14,30%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14,30%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100,00%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9"/>
                  </a:ext>
                </a:extLst>
              </a:tr>
              <a:tr h="219705">
                <a:tc vMerge="1">
                  <a:txBody>
                    <a:bodyPr/>
                    <a:lstStyle/>
                    <a:p>
                      <a:endParaRPr lang="es-EC"/>
                    </a:p>
                  </a:txBody>
                  <a:tcPr/>
                </a:tc>
                <a:tc rowSpan="2">
                  <a:txBody>
                    <a:bodyPr/>
                    <a:lstStyle/>
                    <a:p>
                      <a:pPr algn="ctr">
                        <a:lnSpc>
                          <a:spcPct val="107000"/>
                        </a:lnSpc>
                        <a:spcAft>
                          <a:spcPts val="0"/>
                        </a:spcAft>
                      </a:pPr>
                      <a:r>
                        <a:rPr lang="es-EC" sz="1400" b="0" dirty="0" err="1">
                          <a:solidFill>
                            <a:schemeClr val="tx1"/>
                          </a:solidFill>
                          <a:effectLst/>
                        </a:rPr>
                        <a:t>Ph.D</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lumMod val="40000"/>
                        <a:lumOff val="60000"/>
                      </a:schemeClr>
                    </a:solidFill>
                  </a:tcPr>
                </a:tc>
                <a:tc>
                  <a:txBody>
                    <a:bodyPr/>
                    <a:lstStyle/>
                    <a:p>
                      <a:pPr algn="ctr">
                        <a:lnSpc>
                          <a:spcPct val="107000"/>
                        </a:lnSpc>
                        <a:spcAft>
                          <a:spcPts val="0"/>
                        </a:spcAft>
                      </a:pPr>
                      <a:r>
                        <a:rPr lang="es-EC" sz="1400" b="0">
                          <a:solidFill>
                            <a:schemeClr val="tx1"/>
                          </a:solidFill>
                          <a:effectLst/>
                        </a:rPr>
                        <a:t>Recuento</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7</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5</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2</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3</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17</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10"/>
                  </a:ext>
                </a:extLst>
              </a:tr>
              <a:tr h="219705">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400" b="0">
                          <a:solidFill>
                            <a:schemeClr val="tx1"/>
                          </a:solidFill>
                          <a:effectLst/>
                        </a:rPr>
                        <a:t>%</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41,20%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29,40%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11,80%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17,60%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100,00%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11"/>
                  </a:ext>
                </a:extLst>
              </a:tr>
              <a:tr h="219705">
                <a:tc rowSpan="2" gridSpan="2">
                  <a:txBody>
                    <a:bodyPr/>
                    <a:lstStyle/>
                    <a:p>
                      <a:pPr algn="ctr">
                        <a:lnSpc>
                          <a:spcPct val="107000"/>
                        </a:lnSpc>
                        <a:spcAft>
                          <a:spcPts val="0"/>
                        </a:spcAft>
                      </a:pPr>
                      <a:r>
                        <a:rPr lang="es-EC" sz="1400" b="0">
                          <a:solidFill>
                            <a:schemeClr val="tx1"/>
                          </a:solidFill>
                          <a:effectLst/>
                        </a:rPr>
                        <a:t>Total</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hMerge="1">
                  <a:txBody>
                    <a:bodyPr/>
                    <a:lstStyle/>
                    <a:p>
                      <a:endParaRPr lang="es-EC"/>
                    </a:p>
                  </a:txBody>
                  <a:tcPr/>
                </a:tc>
                <a:tc>
                  <a:txBody>
                    <a:bodyPr/>
                    <a:lstStyle/>
                    <a:p>
                      <a:pPr algn="ctr">
                        <a:lnSpc>
                          <a:spcPct val="107000"/>
                        </a:lnSpc>
                        <a:spcAft>
                          <a:spcPts val="0"/>
                        </a:spcAft>
                      </a:pPr>
                      <a:r>
                        <a:rPr lang="es-EC" sz="1400" b="0">
                          <a:solidFill>
                            <a:schemeClr val="tx1"/>
                          </a:solidFill>
                          <a:effectLst/>
                        </a:rPr>
                        <a:t>Recuento</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103</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4</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48</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29</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47</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3</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234</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12"/>
                  </a:ext>
                </a:extLst>
              </a:tr>
              <a:tr h="219705">
                <a:tc gridSpan="2" vMerge="1">
                  <a:txBody>
                    <a:bodyPr/>
                    <a:lstStyle/>
                    <a:p>
                      <a:endParaRPr lang="es-EC"/>
                    </a:p>
                  </a:txBody>
                  <a:tcPr/>
                </a:tc>
                <a:tc hMerge="1" vMerge="1">
                  <a:txBody>
                    <a:bodyPr/>
                    <a:lstStyle/>
                    <a:p>
                      <a:endParaRPr lang="es-EC"/>
                    </a:p>
                  </a:txBody>
                  <a:tcPr/>
                </a:tc>
                <a:tc>
                  <a:txBody>
                    <a:bodyPr/>
                    <a:lstStyle/>
                    <a:p>
                      <a:pPr algn="ctr">
                        <a:lnSpc>
                          <a:spcPct val="107000"/>
                        </a:lnSpc>
                        <a:spcAft>
                          <a:spcPts val="0"/>
                        </a:spcAft>
                      </a:pPr>
                      <a:r>
                        <a:rPr lang="es-EC" sz="1400" b="0">
                          <a:solidFill>
                            <a:schemeClr val="tx1"/>
                          </a:solidFill>
                          <a:effectLst/>
                        </a:rPr>
                        <a:t>%</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44,00%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1,70%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20,50%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12,40%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20,10%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1,30%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solidFill>
                            <a:schemeClr val="tx1"/>
                          </a:solidFill>
                          <a:effectLst/>
                        </a:rPr>
                        <a:t>100,00%</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13"/>
                  </a:ext>
                </a:extLst>
              </a:tr>
            </a:tbl>
          </a:graphicData>
        </a:graphic>
      </p:graphicFrame>
      <p:pic>
        <p:nvPicPr>
          <p:cNvPr id="4" name="Picture 4" descr="CIBSI 2015:::">
            <a:extLst>
              <a:ext uri="{FF2B5EF4-FFF2-40B4-BE49-F238E27FC236}">
                <a16:creationId xmlns:a16="http://schemas.microsoft.com/office/drawing/2014/main" id="{A1EAEAC0-24A5-46A2-957D-350BD7329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2208" y="5925789"/>
            <a:ext cx="3098938" cy="79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3882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06AD4D22-3F71-46D5-A4BF-C151517EAAB3}"/>
              </a:ext>
            </a:extLst>
          </p:cNvPr>
          <p:cNvGraphicFramePr>
            <a:graphicFrameLocks noGrp="1"/>
          </p:cNvGraphicFramePr>
          <p:nvPr>
            <p:extLst>
              <p:ext uri="{D42A27DB-BD31-4B8C-83A1-F6EECF244321}">
                <p14:modId xmlns:p14="http://schemas.microsoft.com/office/powerpoint/2010/main" val="163126778"/>
              </p:ext>
            </p:extLst>
          </p:nvPr>
        </p:nvGraphicFramePr>
        <p:xfrm>
          <a:off x="514038" y="2032564"/>
          <a:ext cx="11163923" cy="3705768"/>
        </p:xfrm>
        <a:graphic>
          <a:graphicData uri="http://schemas.openxmlformats.org/drawingml/2006/table">
            <a:tbl>
              <a:tblPr firstRow="1" firstCol="1" bandRow="1">
                <a:tableStyleId>{F5AB1C69-6EDB-4FF4-983F-18BD219EF322}</a:tableStyleId>
              </a:tblPr>
              <a:tblGrid>
                <a:gridCol w="1312482">
                  <a:extLst>
                    <a:ext uri="{9D8B030D-6E8A-4147-A177-3AD203B41FA5}">
                      <a16:colId xmlns:a16="http://schemas.microsoft.com/office/drawing/2014/main" val="20000"/>
                    </a:ext>
                  </a:extLst>
                </a:gridCol>
                <a:gridCol w="1221480">
                  <a:extLst>
                    <a:ext uri="{9D8B030D-6E8A-4147-A177-3AD203B41FA5}">
                      <a16:colId xmlns:a16="http://schemas.microsoft.com/office/drawing/2014/main" val="20001"/>
                    </a:ext>
                  </a:extLst>
                </a:gridCol>
                <a:gridCol w="633136">
                  <a:extLst>
                    <a:ext uri="{9D8B030D-6E8A-4147-A177-3AD203B41FA5}">
                      <a16:colId xmlns:a16="http://schemas.microsoft.com/office/drawing/2014/main" val="20002"/>
                    </a:ext>
                  </a:extLst>
                </a:gridCol>
                <a:gridCol w="892510">
                  <a:extLst>
                    <a:ext uri="{9D8B030D-6E8A-4147-A177-3AD203B41FA5}">
                      <a16:colId xmlns:a16="http://schemas.microsoft.com/office/drawing/2014/main" val="20003"/>
                    </a:ext>
                  </a:extLst>
                </a:gridCol>
                <a:gridCol w="1150465">
                  <a:extLst>
                    <a:ext uri="{9D8B030D-6E8A-4147-A177-3AD203B41FA5}">
                      <a16:colId xmlns:a16="http://schemas.microsoft.com/office/drawing/2014/main" val="20004"/>
                    </a:ext>
                  </a:extLst>
                </a:gridCol>
                <a:gridCol w="1047750">
                  <a:extLst>
                    <a:ext uri="{9D8B030D-6E8A-4147-A177-3AD203B41FA5}">
                      <a16:colId xmlns:a16="http://schemas.microsoft.com/office/drawing/2014/main" val="20005"/>
                    </a:ext>
                  </a:extLst>
                </a:gridCol>
                <a:gridCol w="901148">
                  <a:extLst>
                    <a:ext uri="{9D8B030D-6E8A-4147-A177-3AD203B41FA5}">
                      <a16:colId xmlns:a16="http://schemas.microsoft.com/office/drawing/2014/main" val="20006"/>
                    </a:ext>
                  </a:extLst>
                </a:gridCol>
                <a:gridCol w="1137297">
                  <a:extLst>
                    <a:ext uri="{9D8B030D-6E8A-4147-A177-3AD203B41FA5}">
                      <a16:colId xmlns:a16="http://schemas.microsoft.com/office/drawing/2014/main" val="20007"/>
                    </a:ext>
                  </a:extLst>
                </a:gridCol>
                <a:gridCol w="837277">
                  <a:extLst>
                    <a:ext uri="{9D8B030D-6E8A-4147-A177-3AD203B41FA5}">
                      <a16:colId xmlns:a16="http://schemas.microsoft.com/office/drawing/2014/main" val="20008"/>
                    </a:ext>
                  </a:extLst>
                </a:gridCol>
                <a:gridCol w="1015476">
                  <a:extLst>
                    <a:ext uri="{9D8B030D-6E8A-4147-A177-3AD203B41FA5}">
                      <a16:colId xmlns:a16="http://schemas.microsoft.com/office/drawing/2014/main" val="20009"/>
                    </a:ext>
                  </a:extLst>
                </a:gridCol>
                <a:gridCol w="1014902">
                  <a:extLst>
                    <a:ext uri="{9D8B030D-6E8A-4147-A177-3AD203B41FA5}">
                      <a16:colId xmlns:a16="http://schemas.microsoft.com/office/drawing/2014/main" val="20010"/>
                    </a:ext>
                  </a:extLst>
                </a:gridCol>
              </a:tblGrid>
              <a:tr h="228572">
                <a:tc rowSpan="3">
                  <a:txBody>
                    <a:bodyPr/>
                    <a:lstStyle/>
                    <a:p>
                      <a:pPr algn="ctr">
                        <a:lnSpc>
                          <a:spcPct val="107000"/>
                        </a:lnSpc>
                        <a:spcAft>
                          <a:spcPts val="0"/>
                        </a:spcAft>
                      </a:pPr>
                      <a:r>
                        <a:rPr lang="es-EC" sz="1400" b="0">
                          <a:solidFill>
                            <a:schemeClr val="tx1"/>
                          </a:solidFill>
                          <a:effectLst/>
                        </a:rPr>
                        <a:t>Provincias</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3">
                  <a:txBody>
                    <a:bodyPr/>
                    <a:lstStyle/>
                    <a:p>
                      <a:pPr algn="ctr">
                        <a:lnSpc>
                          <a:spcPct val="107000"/>
                        </a:lnSpc>
                        <a:spcAft>
                          <a:spcPts val="0"/>
                        </a:spcAft>
                      </a:pPr>
                      <a:r>
                        <a:rPr lang="es-EC" sz="1400" b="0" dirty="0">
                          <a:solidFill>
                            <a:schemeClr val="tx1"/>
                          </a:solidFill>
                          <a:effectLst/>
                        </a:rPr>
                        <a:t>Número de Profesionales </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5">
                  <a:txBody>
                    <a:bodyPr/>
                    <a:lstStyle/>
                    <a:p>
                      <a:pPr algn="ctr">
                        <a:lnSpc>
                          <a:spcPct val="107000"/>
                        </a:lnSpc>
                        <a:spcAft>
                          <a:spcPts val="0"/>
                        </a:spcAft>
                      </a:pPr>
                      <a:r>
                        <a:rPr lang="es-EC" sz="1400" b="0">
                          <a:solidFill>
                            <a:schemeClr val="tx1"/>
                          </a:solidFill>
                          <a:effectLst/>
                        </a:rPr>
                        <a:t>Preguntas Filtro</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2" gridSpan="2">
                  <a:txBody>
                    <a:bodyPr/>
                    <a:lstStyle/>
                    <a:p>
                      <a:pPr algn="ctr">
                        <a:lnSpc>
                          <a:spcPct val="107000"/>
                        </a:lnSpc>
                        <a:spcAft>
                          <a:spcPts val="0"/>
                        </a:spcAft>
                      </a:pPr>
                      <a:r>
                        <a:rPr lang="es-EC" sz="1400" b="0">
                          <a:solidFill>
                            <a:schemeClr val="tx1"/>
                          </a:solidFill>
                          <a:effectLst/>
                        </a:rPr>
                        <a:t>Porcentaje de demanda de programas en el área de Mercadotecnia</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hMerge="1">
                  <a:txBody>
                    <a:bodyPr/>
                    <a:lstStyle/>
                    <a:p>
                      <a:endParaRPr lang="es-EC"/>
                    </a:p>
                  </a:txBody>
                  <a:tcPr/>
                </a:tc>
                <a:tc rowSpan="2" gridSpan="2">
                  <a:txBody>
                    <a:bodyPr/>
                    <a:lstStyle/>
                    <a:p>
                      <a:pPr algn="ctr">
                        <a:lnSpc>
                          <a:spcPct val="107000"/>
                        </a:lnSpc>
                        <a:spcAft>
                          <a:spcPts val="0"/>
                        </a:spcAft>
                      </a:pPr>
                      <a:r>
                        <a:rPr lang="es-EC" sz="1400" b="0" dirty="0">
                          <a:solidFill>
                            <a:schemeClr val="tx1"/>
                          </a:solidFill>
                          <a:effectLst/>
                        </a:rPr>
                        <a:t>Demanda profesional de programas en el área Mercadotecnia</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hMerge="1">
                  <a:txBody>
                    <a:bodyPr/>
                    <a:lstStyle/>
                    <a:p>
                      <a:endParaRPr lang="es-EC"/>
                    </a:p>
                  </a:txBody>
                  <a:tcPr/>
                </a:tc>
                <a:extLst>
                  <a:ext uri="{0D108BD9-81ED-4DB2-BD59-A6C34878D82A}">
                    <a16:rowId xmlns:a16="http://schemas.microsoft.com/office/drawing/2014/main" val="10000"/>
                  </a:ext>
                </a:extLst>
              </a:tr>
              <a:tr h="722072">
                <a:tc vMerge="1">
                  <a:txBody>
                    <a:bodyPr/>
                    <a:lstStyle/>
                    <a:p>
                      <a:endParaRPr lang="es-EC"/>
                    </a:p>
                  </a:txBody>
                  <a:tcPr/>
                </a:tc>
                <a:tc vMerge="1">
                  <a:txBody>
                    <a:bodyPr/>
                    <a:lstStyle/>
                    <a:p>
                      <a:endParaRPr lang="es-EC"/>
                    </a:p>
                  </a:txBody>
                  <a:tcPr/>
                </a:tc>
                <a:tc gridSpan="3">
                  <a:txBody>
                    <a:bodyPr/>
                    <a:lstStyle/>
                    <a:p>
                      <a:pPr algn="ctr">
                        <a:lnSpc>
                          <a:spcPct val="107000"/>
                        </a:lnSpc>
                        <a:spcAft>
                          <a:spcPts val="0"/>
                        </a:spcAft>
                      </a:pPr>
                      <a:r>
                        <a:rPr lang="es-EC" sz="1400" b="0" dirty="0">
                          <a:solidFill>
                            <a:schemeClr val="tx1"/>
                          </a:solidFill>
                          <a:effectLst/>
                        </a:rPr>
                        <a:t>Profesionales que desean realizar estudios de cuarto nivel en:</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rowSpan="2">
                  <a:txBody>
                    <a:bodyPr/>
                    <a:lstStyle/>
                    <a:p>
                      <a:pPr algn="ctr">
                        <a:lnSpc>
                          <a:spcPct val="107000"/>
                        </a:lnSpc>
                        <a:spcAft>
                          <a:spcPts val="0"/>
                        </a:spcAft>
                      </a:pPr>
                      <a:r>
                        <a:rPr lang="es-EC" sz="1400" b="0">
                          <a:solidFill>
                            <a:schemeClr val="tx1"/>
                          </a:solidFill>
                          <a:effectLst/>
                        </a:rPr>
                        <a:t>Precio dispuesto a pagar ($4001-$8000)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es-EC" sz="1400" b="0">
                          <a:solidFill>
                            <a:schemeClr val="tx1"/>
                          </a:solidFill>
                          <a:effectLst/>
                        </a:rPr>
                        <a:t>Demanda 2021</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vMerge="1">
                  <a:txBody>
                    <a:bodyPr/>
                    <a:lstStyle/>
                    <a:p>
                      <a:endParaRPr lang="es-EC"/>
                    </a:p>
                  </a:txBody>
                  <a:tcPr/>
                </a:tc>
                <a:tc hMerge="1" vMerge="1">
                  <a:txBody>
                    <a:bodyPr/>
                    <a:lstStyle/>
                    <a:p>
                      <a:endParaRPr lang="es-EC"/>
                    </a:p>
                  </a:txBody>
                  <a:tcPr/>
                </a:tc>
                <a:tc gridSpan="2" vMerge="1">
                  <a:txBody>
                    <a:bodyPr/>
                    <a:lstStyle/>
                    <a:p>
                      <a:endParaRPr lang="es-EC"/>
                    </a:p>
                  </a:txBody>
                  <a:tcPr/>
                </a:tc>
                <a:tc hMerge="1" vMerge="1">
                  <a:txBody>
                    <a:bodyPr/>
                    <a:lstStyle/>
                    <a:p>
                      <a:endParaRPr lang="es-EC"/>
                    </a:p>
                  </a:txBody>
                  <a:tcPr/>
                </a:tc>
                <a:extLst>
                  <a:ext uri="{0D108BD9-81ED-4DB2-BD59-A6C34878D82A}">
                    <a16:rowId xmlns:a16="http://schemas.microsoft.com/office/drawing/2014/main" val="10001"/>
                  </a:ext>
                </a:extLst>
              </a:tr>
              <a:tr h="709954">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400" b="0">
                          <a:solidFill>
                            <a:schemeClr val="tx1"/>
                          </a:solidFill>
                          <a:effectLst/>
                        </a:rPr>
                        <a:t>Área de AE</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Área de Mkt</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Modalidad Semi presencial</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400" b="0">
                          <a:solidFill>
                            <a:schemeClr val="tx1"/>
                          </a:solidFill>
                          <a:effectLst/>
                        </a:rPr>
                        <a:t>Estadístico</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Precisión (+/-)</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Estadístico</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Precisión (+/-)</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228572">
                <a:tc>
                  <a:txBody>
                    <a:bodyPr/>
                    <a:lstStyle/>
                    <a:p>
                      <a:pPr algn="ctr">
                        <a:lnSpc>
                          <a:spcPct val="107000"/>
                        </a:lnSpc>
                        <a:spcAft>
                          <a:spcPts val="0"/>
                        </a:spcAft>
                      </a:pPr>
                      <a:r>
                        <a:rPr lang="es-EC" sz="1400" b="0">
                          <a:solidFill>
                            <a:schemeClr val="tx1"/>
                          </a:solidFill>
                          <a:effectLst/>
                        </a:rPr>
                        <a:t>Pichincha</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307876</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66,53%</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22,16%</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56,76%</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47,62%</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40,00%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1,59%</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1,55%</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4906</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76</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228572">
                <a:tc>
                  <a:txBody>
                    <a:bodyPr/>
                    <a:lstStyle/>
                    <a:p>
                      <a:pPr algn="ctr">
                        <a:lnSpc>
                          <a:spcPct val="107000"/>
                        </a:lnSpc>
                        <a:spcAft>
                          <a:spcPts val="0"/>
                        </a:spcAft>
                      </a:pPr>
                      <a:r>
                        <a:rPr lang="es-EC" sz="1400" b="0">
                          <a:solidFill>
                            <a:schemeClr val="tx1"/>
                          </a:solidFill>
                          <a:effectLst/>
                        </a:rPr>
                        <a:t>Cotopaxi</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15216</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41,67%</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228572">
                <a:tc>
                  <a:txBody>
                    <a:bodyPr/>
                    <a:lstStyle/>
                    <a:p>
                      <a:pPr algn="ctr">
                        <a:lnSpc>
                          <a:spcPct val="107000"/>
                        </a:lnSpc>
                        <a:spcAft>
                          <a:spcPts val="0"/>
                        </a:spcAft>
                      </a:pPr>
                      <a:r>
                        <a:rPr lang="es-EC" sz="1400" b="0">
                          <a:solidFill>
                            <a:schemeClr val="tx1"/>
                          </a:solidFill>
                          <a:effectLst/>
                        </a:rPr>
                        <a:t>Tungurahua</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136796</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51,79%</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15,52%</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55,56%</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80,00%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75,00%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2,68%</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2,99%</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solidFill>
                            <a:schemeClr val="tx1"/>
                          </a:solidFill>
                          <a:effectLst/>
                        </a:rPr>
                        <a:t>3664</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110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709954">
                <a:tc>
                  <a:txBody>
                    <a:bodyPr/>
                    <a:lstStyle/>
                    <a:p>
                      <a:pPr algn="ctr">
                        <a:lnSpc>
                          <a:spcPct val="107000"/>
                        </a:lnSpc>
                        <a:spcAft>
                          <a:spcPts val="0"/>
                        </a:spcAft>
                      </a:pPr>
                      <a:r>
                        <a:rPr lang="es-EC" sz="1400" b="0">
                          <a:solidFill>
                            <a:schemeClr val="tx1"/>
                          </a:solidFill>
                          <a:effectLst/>
                        </a:rPr>
                        <a:t>Santo Domingo de los Tsáchilas</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10646</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44,44%</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50,00%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solidFill>
                            <a:schemeClr val="tx1"/>
                          </a:solidFill>
                          <a:effectLst/>
                        </a:rPr>
                        <a:t>0</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bl>
          </a:graphicData>
        </a:graphic>
      </p:graphicFrame>
      <p:sp>
        <p:nvSpPr>
          <p:cNvPr id="7" name="CuadroTexto 6">
            <a:extLst>
              <a:ext uri="{FF2B5EF4-FFF2-40B4-BE49-F238E27FC236}">
                <a16:creationId xmlns:a16="http://schemas.microsoft.com/office/drawing/2014/main" id="{93C3B6DD-7167-49D0-8D60-91BB8D1C9AC0}"/>
              </a:ext>
            </a:extLst>
          </p:cNvPr>
          <p:cNvSpPr txBox="1"/>
          <p:nvPr/>
        </p:nvSpPr>
        <p:spPr>
          <a:xfrm>
            <a:off x="683520" y="1312268"/>
            <a:ext cx="3875356" cy="369332"/>
          </a:xfrm>
          <a:prstGeom prst="rect">
            <a:avLst/>
          </a:prstGeom>
          <a:noFill/>
        </p:spPr>
        <p:txBody>
          <a:bodyPr wrap="none" rtlCol="0">
            <a:spAutoFit/>
          </a:bodyPr>
          <a:lstStyle/>
          <a:p>
            <a:r>
              <a:rPr lang="es-EC" dirty="0">
                <a:latin typeface="Calibri" panose="020F0502020204030204" pitchFamily="34" charset="0"/>
                <a:cs typeface="Calibri" panose="020F0502020204030204" pitchFamily="34" charset="0"/>
              </a:rPr>
              <a:t>Área de Marketing y Ventas - Comercial</a:t>
            </a:r>
          </a:p>
        </p:txBody>
      </p:sp>
      <p:sp>
        <p:nvSpPr>
          <p:cNvPr id="8" name="Título 1">
            <a:extLst>
              <a:ext uri="{FF2B5EF4-FFF2-40B4-BE49-F238E27FC236}">
                <a16:creationId xmlns:a16="http://schemas.microsoft.com/office/drawing/2014/main" id="{81E6164B-EE40-41A0-AA64-7FCC35C7B235}"/>
              </a:ext>
            </a:extLst>
          </p:cNvPr>
          <p:cNvSpPr>
            <a:spLocks noGrp="1"/>
          </p:cNvSpPr>
          <p:nvPr>
            <p:ph type="title"/>
          </p:nvPr>
        </p:nvSpPr>
        <p:spPr>
          <a:xfrm>
            <a:off x="116326" y="104937"/>
            <a:ext cx="7244983" cy="918703"/>
          </a:xfrm>
        </p:spPr>
        <p:txBody>
          <a:bodyPr>
            <a:scene3d>
              <a:camera prst="orthographicFront"/>
              <a:lightRig rig="soft" dir="t">
                <a:rot lat="0" lon="0" rev="15600000"/>
              </a:lightRig>
            </a:scene3d>
            <a:sp3d extrusionH="57150" prstMaterial="softEdge">
              <a:bevelT w="25400" h="38100"/>
            </a:sp3d>
          </a:bodyPr>
          <a:lstStyle/>
          <a:p>
            <a:r>
              <a:rPr lang="es-EC" dirty="0">
                <a:ln/>
                <a:solidFill>
                  <a:schemeClr val="accent4"/>
                </a:solidFill>
                <a:effectLst/>
              </a:rPr>
              <a:t>Demanda de profesionales por área</a:t>
            </a:r>
          </a:p>
        </p:txBody>
      </p:sp>
      <p:pic>
        <p:nvPicPr>
          <p:cNvPr id="10" name="Picture 4" descr="CIBSI 2015:::">
            <a:extLst>
              <a:ext uri="{FF2B5EF4-FFF2-40B4-BE49-F238E27FC236}">
                <a16:creationId xmlns:a16="http://schemas.microsoft.com/office/drawing/2014/main" id="{B1695E53-9E09-47F8-BACE-643737880B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2208" y="5925789"/>
            <a:ext cx="3098938" cy="79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042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515600" cy="918703"/>
          </a:xfrm>
        </p:spPr>
        <p:txBody>
          <a:bodyPr>
            <a:scene3d>
              <a:camera prst="orthographicFront"/>
              <a:lightRig rig="soft" dir="t">
                <a:rot lat="0" lon="0" rev="15600000"/>
              </a:lightRig>
            </a:scene3d>
            <a:sp3d extrusionH="57150" prstMaterial="softEdge">
              <a:bevelT w="25400" h="38100"/>
            </a:sp3d>
          </a:bodyPr>
          <a:lstStyle/>
          <a:p>
            <a:pPr algn="l"/>
            <a:r>
              <a:rPr lang="es-EC" dirty="0">
                <a:ln/>
                <a:solidFill>
                  <a:schemeClr val="accent4"/>
                </a:solidFill>
                <a:effectLst/>
              </a:rPr>
              <a:t>Demanda de profesionales por área</a:t>
            </a:r>
          </a:p>
        </p:txBody>
      </p:sp>
      <p:graphicFrame>
        <p:nvGraphicFramePr>
          <p:cNvPr id="9" name="Marcador de contenido 3"/>
          <p:cNvGraphicFramePr>
            <a:graphicFrameLocks noGrp="1"/>
          </p:cNvGraphicFramePr>
          <p:nvPr>
            <p:ph idx="1"/>
            <p:extLst>
              <p:ext uri="{D42A27DB-BD31-4B8C-83A1-F6EECF244321}">
                <p14:modId xmlns:p14="http://schemas.microsoft.com/office/powerpoint/2010/main" val="1327757175"/>
              </p:ext>
            </p:extLst>
          </p:nvPr>
        </p:nvGraphicFramePr>
        <p:xfrm>
          <a:off x="690957" y="1722120"/>
          <a:ext cx="11008060" cy="2968844"/>
        </p:xfrm>
        <a:graphic>
          <a:graphicData uri="http://schemas.openxmlformats.org/drawingml/2006/table">
            <a:tbl>
              <a:tblPr firstRow="1" firstCol="1" bandRow="1">
                <a:tableStyleId>{93296810-A885-4BE3-A3E7-6D5BEEA58F35}</a:tableStyleId>
              </a:tblPr>
              <a:tblGrid>
                <a:gridCol w="1239336">
                  <a:extLst>
                    <a:ext uri="{9D8B030D-6E8A-4147-A177-3AD203B41FA5}">
                      <a16:colId xmlns:a16="http://schemas.microsoft.com/office/drawing/2014/main" val="20000"/>
                    </a:ext>
                  </a:extLst>
                </a:gridCol>
                <a:gridCol w="1223724">
                  <a:extLst>
                    <a:ext uri="{9D8B030D-6E8A-4147-A177-3AD203B41FA5}">
                      <a16:colId xmlns:a16="http://schemas.microsoft.com/office/drawing/2014/main" val="20001"/>
                    </a:ext>
                  </a:extLst>
                </a:gridCol>
                <a:gridCol w="768626">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1060174">
                  <a:extLst>
                    <a:ext uri="{9D8B030D-6E8A-4147-A177-3AD203B41FA5}">
                      <a16:colId xmlns:a16="http://schemas.microsoft.com/office/drawing/2014/main" val="20004"/>
                    </a:ext>
                  </a:extLst>
                </a:gridCol>
                <a:gridCol w="1013210">
                  <a:extLst>
                    <a:ext uri="{9D8B030D-6E8A-4147-A177-3AD203B41FA5}">
                      <a16:colId xmlns:a16="http://schemas.microsoft.com/office/drawing/2014/main" val="20005"/>
                    </a:ext>
                  </a:extLst>
                </a:gridCol>
                <a:gridCol w="895103">
                  <a:extLst>
                    <a:ext uri="{9D8B030D-6E8A-4147-A177-3AD203B41FA5}">
                      <a16:colId xmlns:a16="http://schemas.microsoft.com/office/drawing/2014/main" val="20006"/>
                    </a:ext>
                  </a:extLst>
                </a:gridCol>
                <a:gridCol w="1007166">
                  <a:extLst>
                    <a:ext uri="{9D8B030D-6E8A-4147-A177-3AD203B41FA5}">
                      <a16:colId xmlns:a16="http://schemas.microsoft.com/office/drawing/2014/main" val="20007"/>
                    </a:ext>
                  </a:extLst>
                </a:gridCol>
                <a:gridCol w="943522">
                  <a:extLst>
                    <a:ext uri="{9D8B030D-6E8A-4147-A177-3AD203B41FA5}">
                      <a16:colId xmlns:a16="http://schemas.microsoft.com/office/drawing/2014/main" val="20008"/>
                    </a:ext>
                  </a:extLst>
                </a:gridCol>
                <a:gridCol w="1012444">
                  <a:extLst>
                    <a:ext uri="{9D8B030D-6E8A-4147-A177-3AD203B41FA5}">
                      <a16:colId xmlns:a16="http://schemas.microsoft.com/office/drawing/2014/main" val="20009"/>
                    </a:ext>
                  </a:extLst>
                </a:gridCol>
                <a:gridCol w="930355">
                  <a:extLst>
                    <a:ext uri="{9D8B030D-6E8A-4147-A177-3AD203B41FA5}">
                      <a16:colId xmlns:a16="http://schemas.microsoft.com/office/drawing/2014/main" val="20010"/>
                    </a:ext>
                  </a:extLst>
                </a:gridCol>
              </a:tblGrid>
              <a:tr h="193176">
                <a:tc rowSpan="3">
                  <a:txBody>
                    <a:bodyPr/>
                    <a:lstStyle/>
                    <a:p>
                      <a:pPr algn="ctr">
                        <a:lnSpc>
                          <a:spcPct val="100000"/>
                        </a:lnSpc>
                        <a:spcAft>
                          <a:spcPts val="0"/>
                        </a:spcAft>
                      </a:pPr>
                      <a:r>
                        <a:rPr lang="es-EC" sz="1400" b="0" dirty="0">
                          <a:solidFill>
                            <a:schemeClr val="tx1"/>
                          </a:solidFill>
                          <a:effectLst/>
                        </a:rPr>
                        <a:t>Provincia</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3">
                  <a:txBody>
                    <a:bodyPr/>
                    <a:lstStyle/>
                    <a:p>
                      <a:pPr algn="ctr">
                        <a:lnSpc>
                          <a:spcPct val="100000"/>
                        </a:lnSpc>
                        <a:spcAft>
                          <a:spcPts val="0"/>
                        </a:spcAft>
                      </a:pPr>
                      <a:r>
                        <a:rPr lang="es-EC" sz="1400" b="0">
                          <a:solidFill>
                            <a:schemeClr val="tx1"/>
                          </a:solidFill>
                          <a:effectLst/>
                        </a:rPr>
                        <a:t>Número de Profesionales </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5">
                  <a:txBody>
                    <a:bodyPr/>
                    <a:lstStyle/>
                    <a:p>
                      <a:pPr algn="ctr">
                        <a:lnSpc>
                          <a:spcPct val="100000"/>
                        </a:lnSpc>
                        <a:spcAft>
                          <a:spcPts val="0"/>
                        </a:spcAft>
                      </a:pPr>
                      <a:r>
                        <a:rPr lang="es-EC" sz="1400" b="0" dirty="0">
                          <a:solidFill>
                            <a:schemeClr val="tx1"/>
                          </a:solidFill>
                          <a:effectLst/>
                        </a:rPr>
                        <a:t>Preguntas Filtro</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2" gridSpan="2">
                  <a:txBody>
                    <a:bodyPr/>
                    <a:lstStyle/>
                    <a:p>
                      <a:pPr algn="ctr">
                        <a:lnSpc>
                          <a:spcPct val="100000"/>
                        </a:lnSpc>
                        <a:spcAft>
                          <a:spcPts val="0"/>
                        </a:spcAft>
                      </a:pPr>
                      <a:r>
                        <a:rPr lang="es-EC" sz="1400" b="0" dirty="0">
                          <a:solidFill>
                            <a:schemeClr val="tx1"/>
                          </a:solidFill>
                          <a:effectLst/>
                        </a:rPr>
                        <a:t>Porcentaje de demanda de programas en el área de Recursos Humanos</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hMerge="1">
                  <a:txBody>
                    <a:bodyPr/>
                    <a:lstStyle/>
                    <a:p>
                      <a:endParaRPr lang="es-EC"/>
                    </a:p>
                  </a:txBody>
                  <a:tcPr/>
                </a:tc>
                <a:tc rowSpan="2" gridSpan="2">
                  <a:txBody>
                    <a:bodyPr/>
                    <a:lstStyle/>
                    <a:p>
                      <a:pPr algn="ctr">
                        <a:lnSpc>
                          <a:spcPct val="100000"/>
                        </a:lnSpc>
                        <a:spcAft>
                          <a:spcPts val="0"/>
                        </a:spcAft>
                      </a:pPr>
                      <a:r>
                        <a:rPr lang="es-EC" sz="1400" b="0">
                          <a:solidFill>
                            <a:schemeClr val="tx1"/>
                          </a:solidFill>
                          <a:effectLst/>
                        </a:rPr>
                        <a:t>Demanda profesional de programas en el área de Recursos Humanos</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hMerge="1">
                  <a:txBody>
                    <a:bodyPr/>
                    <a:lstStyle/>
                    <a:p>
                      <a:endParaRPr lang="es-EC"/>
                    </a:p>
                  </a:txBody>
                  <a:tcPr/>
                </a:tc>
                <a:extLst>
                  <a:ext uri="{0D108BD9-81ED-4DB2-BD59-A6C34878D82A}">
                    <a16:rowId xmlns:a16="http://schemas.microsoft.com/office/drawing/2014/main" val="10000"/>
                  </a:ext>
                </a:extLst>
              </a:tr>
              <a:tr h="386352">
                <a:tc vMerge="1">
                  <a:txBody>
                    <a:bodyPr/>
                    <a:lstStyle/>
                    <a:p>
                      <a:endParaRPr lang="es-EC"/>
                    </a:p>
                  </a:txBody>
                  <a:tcPr/>
                </a:tc>
                <a:tc vMerge="1">
                  <a:txBody>
                    <a:bodyPr/>
                    <a:lstStyle/>
                    <a:p>
                      <a:endParaRPr lang="es-EC"/>
                    </a:p>
                  </a:txBody>
                  <a:tcPr/>
                </a:tc>
                <a:tc gridSpan="3">
                  <a:txBody>
                    <a:bodyPr/>
                    <a:lstStyle/>
                    <a:p>
                      <a:pPr algn="ctr">
                        <a:lnSpc>
                          <a:spcPct val="100000"/>
                        </a:lnSpc>
                        <a:spcAft>
                          <a:spcPts val="0"/>
                        </a:spcAft>
                      </a:pPr>
                      <a:r>
                        <a:rPr lang="es-EC" sz="1400" b="0" dirty="0">
                          <a:solidFill>
                            <a:schemeClr val="tx1"/>
                          </a:solidFill>
                          <a:effectLst/>
                        </a:rPr>
                        <a:t>Profesionales que desean realizar estudios de cuarto nivel en:</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rowSpan="2">
                  <a:txBody>
                    <a:bodyPr/>
                    <a:lstStyle/>
                    <a:p>
                      <a:pPr algn="ctr">
                        <a:lnSpc>
                          <a:spcPct val="100000"/>
                        </a:lnSpc>
                        <a:spcAft>
                          <a:spcPts val="0"/>
                        </a:spcAft>
                      </a:pPr>
                      <a:r>
                        <a:rPr lang="es-EC" sz="1400" b="0" dirty="0">
                          <a:solidFill>
                            <a:schemeClr val="tx1"/>
                          </a:solidFill>
                          <a:effectLst/>
                        </a:rPr>
                        <a:t>Precio dispuesto a pagar ($4001-$8000)</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0000"/>
                        </a:lnSpc>
                        <a:spcAft>
                          <a:spcPts val="0"/>
                        </a:spcAft>
                      </a:pPr>
                      <a:r>
                        <a:rPr lang="es-EC" sz="1400" b="0" dirty="0">
                          <a:solidFill>
                            <a:schemeClr val="tx1"/>
                          </a:solidFill>
                          <a:effectLst/>
                        </a:rPr>
                        <a:t>Demanda 2021</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vMerge="1">
                  <a:txBody>
                    <a:bodyPr/>
                    <a:lstStyle/>
                    <a:p>
                      <a:endParaRPr lang="es-EC"/>
                    </a:p>
                  </a:txBody>
                  <a:tcPr/>
                </a:tc>
                <a:tc hMerge="1" vMerge="1">
                  <a:txBody>
                    <a:bodyPr/>
                    <a:lstStyle/>
                    <a:p>
                      <a:endParaRPr lang="es-EC"/>
                    </a:p>
                  </a:txBody>
                  <a:tcPr/>
                </a:tc>
                <a:tc gridSpan="2" vMerge="1">
                  <a:txBody>
                    <a:bodyPr/>
                    <a:lstStyle/>
                    <a:p>
                      <a:endParaRPr lang="es-EC"/>
                    </a:p>
                  </a:txBody>
                  <a:tcPr/>
                </a:tc>
                <a:tc hMerge="1" vMerge="1">
                  <a:txBody>
                    <a:bodyPr/>
                    <a:lstStyle/>
                    <a:p>
                      <a:endParaRPr lang="es-EC"/>
                    </a:p>
                  </a:txBody>
                  <a:tcPr/>
                </a:tc>
                <a:extLst>
                  <a:ext uri="{0D108BD9-81ED-4DB2-BD59-A6C34878D82A}">
                    <a16:rowId xmlns:a16="http://schemas.microsoft.com/office/drawing/2014/main" val="10001"/>
                  </a:ext>
                </a:extLst>
              </a:tr>
              <a:tr h="579527">
                <a:tc vMerge="1">
                  <a:txBody>
                    <a:bodyPr/>
                    <a:lstStyle/>
                    <a:p>
                      <a:endParaRPr lang="es-EC"/>
                    </a:p>
                  </a:txBody>
                  <a:tcPr/>
                </a:tc>
                <a:tc vMerge="1">
                  <a:txBody>
                    <a:bodyPr/>
                    <a:lstStyle/>
                    <a:p>
                      <a:endParaRPr lang="es-EC"/>
                    </a:p>
                  </a:txBody>
                  <a:tcPr/>
                </a:tc>
                <a:tc>
                  <a:txBody>
                    <a:bodyPr/>
                    <a:lstStyle/>
                    <a:p>
                      <a:pPr algn="ctr">
                        <a:lnSpc>
                          <a:spcPct val="100000"/>
                        </a:lnSpc>
                        <a:spcAft>
                          <a:spcPts val="0"/>
                        </a:spcAft>
                      </a:pPr>
                      <a:r>
                        <a:rPr lang="es-EC" sz="1400" b="0">
                          <a:solidFill>
                            <a:schemeClr val="tx1"/>
                          </a:solidFill>
                          <a:effectLst/>
                        </a:rPr>
                        <a:t>Área de AE</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b="0">
                          <a:solidFill>
                            <a:schemeClr val="tx1"/>
                          </a:solidFill>
                          <a:effectLst/>
                        </a:rPr>
                        <a:t>Recursos Humanos</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b="0">
                          <a:solidFill>
                            <a:schemeClr val="tx1"/>
                          </a:solidFill>
                          <a:effectLst/>
                        </a:rPr>
                        <a:t>Modalidad Semi presencial</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vMerge="1">
                  <a:txBody>
                    <a:bodyPr/>
                    <a:lstStyle/>
                    <a:p>
                      <a:endParaRPr lang="es-EC"/>
                    </a:p>
                  </a:txBody>
                  <a:tcPr/>
                </a:tc>
                <a:tc vMerge="1">
                  <a:txBody>
                    <a:bodyPr/>
                    <a:lstStyle/>
                    <a:p>
                      <a:endParaRPr lang="es-EC"/>
                    </a:p>
                  </a:txBody>
                  <a:tcPr/>
                </a:tc>
                <a:tc>
                  <a:txBody>
                    <a:bodyPr/>
                    <a:lstStyle/>
                    <a:p>
                      <a:pPr algn="ctr">
                        <a:lnSpc>
                          <a:spcPct val="100000"/>
                        </a:lnSpc>
                        <a:spcAft>
                          <a:spcPts val="0"/>
                        </a:spcAft>
                      </a:pPr>
                      <a:r>
                        <a:rPr lang="es-EC" sz="1400" b="0">
                          <a:solidFill>
                            <a:schemeClr val="tx1"/>
                          </a:solidFill>
                          <a:effectLst/>
                        </a:rPr>
                        <a:t>Estadístico</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b="0">
                          <a:solidFill>
                            <a:schemeClr val="tx1"/>
                          </a:solidFill>
                          <a:effectLst/>
                        </a:rPr>
                        <a:t>Precisión (+/-)</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b="0">
                          <a:solidFill>
                            <a:schemeClr val="tx1"/>
                          </a:solidFill>
                          <a:effectLst/>
                        </a:rPr>
                        <a:t>Estadístico</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b="0">
                          <a:solidFill>
                            <a:schemeClr val="tx1"/>
                          </a:solidFill>
                          <a:effectLst/>
                        </a:rPr>
                        <a:t>Precisión (+/-)</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302981">
                <a:tc>
                  <a:txBody>
                    <a:bodyPr/>
                    <a:lstStyle/>
                    <a:p>
                      <a:pPr algn="ctr">
                        <a:lnSpc>
                          <a:spcPct val="100000"/>
                        </a:lnSpc>
                        <a:spcAft>
                          <a:spcPts val="0"/>
                        </a:spcAft>
                      </a:pPr>
                      <a:r>
                        <a:rPr lang="es-EC" sz="1400" b="0">
                          <a:solidFill>
                            <a:schemeClr val="tx1"/>
                          </a:solidFill>
                          <a:effectLst/>
                        </a:rPr>
                        <a:t>Pichincha</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b="0">
                          <a:solidFill>
                            <a:schemeClr val="tx1"/>
                          </a:solidFill>
                          <a:effectLst/>
                        </a:rPr>
                        <a:t>307876</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b="0">
                          <a:solidFill>
                            <a:schemeClr val="tx1"/>
                          </a:solidFill>
                          <a:effectLst/>
                        </a:rPr>
                        <a:t>66,53%</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b="0">
                          <a:solidFill>
                            <a:schemeClr val="tx1"/>
                          </a:solidFill>
                          <a:effectLst/>
                        </a:rPr>
                        <a:t>10,78%</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b="0">
                          <a:solidFill>
                            <a:schemeClr val="tx1"/>
                          </a:solidFill>
                          <a:effectLst/>
                        </a:rPr>
                        <a:t>72,22%</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b="0">
                          <a:solidFill>
                            <a:schemeClr val="tx1"/>
                          </a:solidFill>
                          <a:effectLst/>
                        </a:rPr>
                        <a:t>38,46%</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b="0">
                          <a:solidFill>
                            <a:schemeClr val="tx1"/>
                          </a:solidFill>
                          <a:effectLst/>
                        </a:rPr>
                        <a:t>80,00%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b="0">
                          <a:solidFill>
                            <a:schemeClr val="tx1"/>
                          </a:solidFill>
                          <a:effectLst/>
                        </a:rPr>
                        <a:t>1,59%</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b="0">
                          <a:solidFill>
                            <a:schemeClr val="tx1"/>
                          </a:solidFill>
                          <a:effectLst/>
                        </a:rPr>
                        <a:t>1,55%</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b="0">
                          <a:solidFill>
                            <a:schemeClr val="tx1"/>
                          </a:solidFill>
                          <a:effectLst/>
                        </a:rPr>
                        <a:t>4906</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b="0">
                          <a:solidFill>
                            <a:schemeClr val="tx1"/>
                          </a:solidFill>
                          <a:effectLst/>
                        </a:rPr>
                        <a:t>76</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259307">
                <a:tc>
                  <a:txBody>
                    <a:bodyPr/>
                    <a:lstStyle/>
                    <a:p>
                      <a:pPr algn="ctr">
                        <a:lnSpc>
                          <a:spcPct val="100000"/>
                        </a:lnSpc>
                        <a:spcAft>
                          <a:spcPts val="0"/>
                        </a:spcAft>
                      </a:pPr>
                      <a:r>
                        <a:rPr lang="es-EC" sz="1400" b="0">
                          <a:solidFill>
                            <a:schemeClr val="tx1"/>
                          </a:solidFill>
                          <a:effectLst/>
                        </a:rPr>
                        <a:t>Cotopaxi</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b="0">
                          <a:solidFill>
                            <a:schemeClr val="tx1"/>
                          </a:solidFill>
                          <a:effectLst/>
                        </a:rPr>
                        <a:t>15216</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b="0">
                          <a:solidFill>
                            <a:schemeClr val="tx1"/>
                          </a:solidFill>
                          <a:effectLst/>
                        </a:rPr>
                        <a:t>41,67%</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b="0">
                          <a:solidFill>
                            <a:schemeClr val="tx1"/>
                          </a:solidFill>
                          <a:effectLst/>
                        </a:rPr>
                        <a:t>20,00%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272956">
                <a:tc>
                  <a:txBody>
                    <a:bodyPr/>
                    <a:lstStyle/>
                    <a:p>
                      <a:pPr algn="ctr">
                        <a:lnSpc>
                          <a:spcPct val="100000"/>
                        </a:lnSpc>
                        <a:spcAft>
                          <a:spcPts val="0"/>
                        </a:spcAft>
                      </a:pPr>
                      <a:r>
                        <a:rPr lang="es-EC" sz="1400" b="0">
                          <a:solidFill>
                            <a:schemeClr val="tx1"/>
                          </a:solidFill>
                          <a:effectLst/>
                        </a:rPr>
                        <a:t>Tungurahua</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b="0">
                          <a:solidFill>
                            <a:schemeClr val="tx1"/>
                          </a:solidFill>
                          <a:effectLst/>
                        </a:rPr>
                        <a:t>136796</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b="0">
                          <a:solidFill>
                            <a:schemeClr val="tx1"/>
                          </a:solidFill>
                          <a:effectLst/>
                        </a:rPr>
                        <a:t>51,79%</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b="0">
                          <a:solidFill>
                            <a:schemeClr val="tx1"/>
                          </a:solidFill>
                          <a:effectLst/>
                        </a:rPr>
                        <a:t>15,52%</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b="0">
                          <a:solidFill>
                            <a:schemeClr val="tx1"/>
                          </a:solidFill>
                          <a:effectLst/>
                        </a:rPr>
                        <a:t>55,56%</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b="0">
                          <a:solidFill>
                            <a:schemeClr val="tx1"/>
                          </a:solidFill>
                          <a:effectLst/>
                        </a:rPr>
                        <a:t>40,00%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438738">
                <a:tc>
                  <a:txBody>
                    <a:bodyPr/>
                    <a:lstStyle/>
                    <a:p>
                      <a:pPr algn="ctr">
                        <a:lnSpc>
                          <a:spcPct val="100000"/>
                        </a:lnSpc>
                        <a:spcAft>
                          <a:spcPts val="0"/>
                        </a:spcAft>
                      </a:pPr>
                      <a:r>
                        <a:rPr lang="es-EC" sz="1400" b="0" dirty="0">
                          <a:solidFill>
                            <a:schemeClr val="tx1"/>
                          </a:solidFill>
                          <a:effectLst/>
                        </a:rPr>
                        <a:t>Santo Domingo de los </a:t>
                      </a:r>
                      <a:r>
                        <a:rPr lang="es-EC" sz="1400" b="0" dirty="0" err="1">
                          <a:solidFill>
                            <a:schemeClr val="tx1"/>
                          </a:solidFill>
                          <a:effectLst/>
                        </a:rPr>
                        <a:t>Tsáchilas</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b="0" dirty="0">
                          <a:solidFill>
                            <a:schemeClr val="tx1"/>
                          </a:solidFill>
                          <a:effectLst/>
                        </a:rPr>
                        <a:t>10646</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b="0" dirty="0">
                          <a:solidFill>
                            <a:schemeClr val="tx1"/>
                          </a:solidFill>
                          <a:effectLst/>
                        </a:rPr>
                        <a:t>44,44%</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b="0" dirty="0">
                          <a:solidFill>
                            <a:schemeClr val="tx1"/>
                          </a:solidFill>
                          <a:effectLst/>
                        </a:rPr>
                        <a:t>25,00%</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s-EC" sz="1400" b="0" dirty="0">
                          <a:solidFill>
                            <a:schemeClr val="tx1"/>
                          </a:solidFill>
                          <a:effectLst/>
                        </a:rPr>
                        <a:t>0</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bl>
          </a:graphicData>
        </a:graphic>
      </p:graphicFrame>
      <p:sp>
        <p:nvSpPr>
          <p:cNvPr id="6" name="CuadroTexto 5"/>
          <p:cNvSpPr txBox="1"/>
          <p:nvPr/>
        </p:nvSpPr>
        <p:spPr>
          <a:xfrm>
            <a:off x="129578" y="951079"/>
            <a:ext cx="2744854" cy="369332"/>
          </a:xfrm>
          <a:prstGeom prst="rect">
            <a:avLst/>
          </a:prstGeom>
          <a:noFill/>
        </p:spPr>
        <p:txBody>
          <a:bodyPr wrap="none" rtlCol="0">
            <a:spAutoFit/>
          </a:bodyPr>
          <a:lstStyle/>
          <a:p>
            <a:r>
              <a:rPr lang="es-EC" dirty="0">
                <a:latin typeface="Calibri" panose="020F0502020204030204" pitchFamily="34" charset="0"/>
                <a:cs typeface="Calibri" panose="020F0502020204030204" pitchFamily="34" charset="0"/>
              </a:rPr>
              <a:t>Área de Recursos Humanos</a:t>
            </a:r>
          </a:p>
        </p:txBody>
      </p:sp>
      <p:pic>
        <p:nvPicPr>
          <p:cNvPr id="5" name="Picture 4" descr="CIBSI 2015:::">
            <a:extLst>
              <a:ext uri="{FF2B5EF4-FFF2-40B4-BE49-F238E27FC236}">
                <a16:creationId xmlns:a16="http://schemas.microsoft.com/office/drawing/2014/main" id="{A09595AE-DAFC-4ED1-817A-822C503DA5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2208" y="5925789"/>
            <a:ext cx="3098938" cy="79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7469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838198" y="1264507"/>
            <a:ext cx="1764778" cy="369332"/>
          </a:xfrm>
          <a:prstGeom prst="rect">
            <a:avLst/>
          </a:prstGeom>
          <a:noFill/>
        </p:spPr>
        <p:txBody>
          <a:bodyPr wrap="none" rtlCol="0">
            <a:spAutoFit/>
          </a:bodyPr>
          <a:lstStyle/>
          <a:p>
            <a:r>
              <a:rPr lang="es-EC" dirty="0">
                <a:latin typeface="Calibri" panose="020F0502020204030204" pitchFamily="34" charset="0"/>
                <a:cs typeface="Calibri" panose="020F0502020204030204" pitchFamily="34" charset="0"/>
              </a:rPr>
              <a:t>Área de Finanzas</a:t>
            </a:r>
          </a:p>
        </p:txBody>
      </p:sp>
      <p:graphicFrame>
        <p:nvGraphicFramePr>
          <p:cNvPr id="5" name="Tabla 4"/>
          <p:cNvGraphicFramePr>
            <a:graphicFrameLocks noGrp="1"/>
          </p:cNvGraphicFramePr>
          <p:nvPr>
            <p:extLst>
              <p:ext uri="{D42A27DB-BD31-4B8C-83A1-F6EECF244321}">
                <p14:modId xmlns:p14="http://schemas.microsoft.com/office/powerpoint/2010/main" val="3496097117"/>
              </p:ext>
            </p:extLst>
          </p:nvPr>
        </p:nvGraphicFramePr>
        <p:xfrm>
          <a:off x="838198" y="1979644"/>
          <a:ext cx="10757456" cy="3056182"/>
        </p:xfrm>
        <a:graphic>
          <a:graphicData uri="http://schemas.openxmlformats.org/drawingml/2006/table">
            <a:tbl>
              <a:tblPr firstRow="1" firstCol="1" bandRow="1">
                <a:tableStyleId>{7DF18680-E054-41AD-8BC1-D1AEF772440D}</a:tableStyleId>
              </a:tblPr>
              <a:tblGrid>
                <a:gridCol w="1309075">
                  <a:extLst>
                    <a:ext uri="{9D8B030D-6E8A-4147-A177-3AD203B41FA5}">
                      <a16:colId xmlns:a16="http://schemas.microsoft.com/office/drawing/2014/main" val="20000"/>
                    </a:ext>
                  </a:extLst>
                </a:gridCol>
                <a:gridCol w="1192275">
                  <a:extLst>
                    <a:ext uri="{9D8B030D-6E8A-4147-A177-3AD203B41FA5}">
                      <a16:colId xmlns:a16="http://schemas.microsoft.com/office/drawing/2014/main" val="20001"/>
                    </a:ext>
                  </a:extLst>
                </a:gridCol>
                <a:gridCol w="762356">
                  <a:extLst>
                    <a:ext uri="{9D8B030D-6E8A-4147-A177-3AD203B41FA5}">
                      <a16:colId xmlns:a16="http://schemas.microsoft.com/office/drawing/2014/main" val="20002"/>
                    </a:ext>
                  </a:extLst>
                </a:gridCol>
                <a:gridCol w="823737">
                  <a:extLst>
                    <a:ext uri="{9D8B030D-6E8A-4147-A177-3AD203B41FA5}">
                      <a16:colId xmlns:a16="http://schemas.microsoft.com/office/drawing/2014/main" val="20003"/>
                    </a:ext>
                  </a:extLst>
                </a:gridCol>
                <a:gridCol w="949392">
                  <a:extLst>
                    <a:ext uri="{9D8B030D-6E8A-4147-A177-3AD203B41FA5}">
                      <a16:colId xmlns:a16="http://schemas.microsoft.com/office/drawing/2014/main" val="20004"/>
                    </a:ext>
                  </a:extLst>
                </a:gridCol>
                <a:gridCol w="963089">
                  <a:extLst>
                    <a:ext uri="{9D8B030D-6E8A-4147-A177-3AD203B41FA5}">
                      <a16:colId xmlns:a16="http://schemas.microsoft.com/office/drawing/2014/main" val="20005"/>
                    </a:ext>
                  </a:extLst>
                </a:gridCol>
                <a:gridCol w="940904">
                  <a:extLst>
                    <a:ext uri="{9D8B030D-6E8A-4147-A177-3AD203B41FA5}">
                      <a16:colId xmlns:a16="http://schemas.microsoft.com/office/drawing/2014/main" val="20006"/>
                    </a:ext>
                  </a:extLst>
                </a:gridCol>
                <a:gridCol w="1033670">
                  <a:extLst>
                    <a:ext uri="{9D8B030D-6E8A-4147-A177-3AD203B41FA5}">
                      <a16:colId xmlns:a16="http://schemas.microsoft.com/office/drawing/2014/main" val="20007"/>
                    </a:ext>
                  </a:extLst>
                </a:gridCol>
                <a:gridCol w="821634">
                  <a:extLst>
                    <a:ext uri="{9D8B030D-6E8A-4147-A177-3AD203B41FA5}">
                      <a16:colId xmlns:a16="http://schemas.microsoft.com/office/drawing/2014/main" val="20008"/>
                    </a:ext>
                  </a:extLst>
                </a:gridCol>
                <a:gridCol w="1099358">
                  <a:extLst>
                    <a:ext uri="{9D8B030D-6E8A-4147-A177-3AD203B41FA5}">
                      <a16:colId xmlns:a16="http://schemas.microsoft.com/office/drawing/2014/main" val="20009"/>
                    </a:ext>
                  </a:extLst>
                </a:gridCol>
                <a:gridCol w="861966">
                  <a:extLst>
                    <a:ext uri="{9D8B030D-6E8A-4147-A177-3AD203B41FA5}">
                      <a16:colId xmlns:a16="http://schemas.microsoft.com/office/drawing/2014/main" val="20010"/>
                    </a:ext>
                  </a:extLst>
                </a:gridCol>
              </a:tblGrid>
              <a:tr h="228566">
                <a:tc rowSpan="3">
                  <a:txBody>
                    <a:bodyPr/>
                    <a:lstStyle/>
                    <a:p>
                      <a:pPr algn="ctr">
                        <a:lnSpc>
                          <a:spcPct val="107000"/>
                        </a:lnSpc>
                        <a:spcAft>
                          <a:spcPts val="0"/>
                        </a:spcAft>
                      </a:pPr>
                      <a:r>
                        <a:rPr lang="es-EC" sz="1400" b="0" dirty="0">
                          <a:solidFill>
                            <a:schemeClr val="tx1"/>
                          </a:solidFill>
                          <a:effectLst/>
                        </a:rPr>
                        <a:t>Provincias</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3">
                  <a:txBody>
                    <a:bodyPr/>
                    <a:lstStyle/>
                    <a:p>
                      <a:pPr algn="ctr">
                        <a:lnSpc>
                          <a:spcPct val="107000"/>
                        </a:lnSpc>
                        <a:spcAft>
                          <a:spcPts val="0"/>
                        </a:spcAft>
                      </a:pPr>
                      <a:r>
                        <a:rPr lang="es-EC" sz="1400" b="0">
                          <a:solidFill>
                            <a:schemeClr val="tx1"/>
                          </a:solidFill>
                          <a:effectLst/>
                        </a:rPr>
                        <a:t>Número de Profesionales </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5">
                  <a:txBody>
                    <a:bodyPr/>
                    <a:lstStyle/>
                    <a:p>
                      <a:pPr algn="ctr">
                        <a:lnSpc>
                          <a:spcPct val="107000"/>
                        </a:lnSpc>
                        <a:spcAft>
                          <a:spcPts val="0"/>
                        </a:spcAft>
                      </a:pPr>
                      <a:r>
                        <a:rPr lang="es-EC" sz="1400" b="0">
                          <a:solidFill>
                            <a:schemeClr val="tx1"/>
                          </a:solidFill>
                          <a:effectLst/>
                        </a:rPr>
                        <a:t>Preguntas Filtro</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2" gridSpan="2">
                  <a:txBody>
                    <a:bodyPr/>
                    <a:lstStyle/>
                    <a:p>
                      <a:pPr algn="ctr">
                        <a:lnSpc>
                          <a:spcPct val="107000"/>
                        </a:lnSpc>
                        <a:spcAft>
                          <a:spcPts val="0"/>
                        </a:spcAft>
                      </a:pPr>
                      <a:r>
                        <a:rPr lang="es-EC" sz="1400" b="0">
                          <a:solidFill>
                            <a:schemeClr val="tx1"/>
                          </a:solidFill>
                          <a:effectLst/>
                        </a:rPr>
                        <a:t>Porcentaje de demanda de programas en el área de Finanzas</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hMerge="1">
                  <a:txBody>
                    <a:bodyPr/>
                    <a:lstStyle/>
                    <a:p>
                      <a:endParaRPr lang="es-EC"/>
                    </a:p>
                  </a:txBody>
                  <a:tcPr/>
                </a:tc>
                <a:tc rowSpan="2" gridSpan="2">
                  <a:txBody>
                    <a:bodyPr/>
                    <a:lstStyle/>
                    <a:p>
                      <a:pPr algn="ctr">
                        <a:lnSpc>
                          <a:spcPct val="107000"/>
                        </a:lnSpc>
                        <a:spcAft>
                          <a:spcPts val="0"/>
                        </a:spcAft>
                      </a:pPr>
                      <a:r>
                        <a:rPr lang="es-EC" sz="1400" b="0">
                          <a:solidFill>
                            <a:schemeClr val="tx1"/>
                          </a:solidFill>
                          <a:effectLst/>
                        </a:rPr>
                        <a:t>Demanda profesional de programas en el área de Finanzas</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hMerge="1">
                  <a:txBody>
                    <a:bodyPr/>
                    <a:lstStyle/>
                    <a:p>
                      <a:endParaRPr lang="es-EC"/>
                    </a:p>
                  </a:txBody>
                  <a:tcPr/>
                </a:tc>
                <a:extLst>
                  <a:ext uri="{0D108BD9-81ED-4DB2-BD59-A6C34878D82A}">
                    <a16:rowId xmlns:a16="http://schemas.microsoft.com/office/drawing/2014/main" val="10000"/>
                  </a:ext>
                </a:extLst>
              </a:tr>
              <a:tr h="722052">
                <a:tc vMerge="1">
                  <a:txBody>
                    <a:bodyPr/>
                    <a:lstStyle/>
                    <a:p>
                      <a:endParaRPr lang="es-EC"/>
                    </a:p>
                  </a:txBody>
                  <a:tcPr/>
                </a:tc>
                <a:tc vMerge="1">
                  <a:txBody>
                    <a:bodyPr/>
                    <a:lstStyle/>
                    <a:p>
                      <a:endParaRPr lang="es-EC"/>
                    </a:p>
                  </a:txBody>
                  <a:tcPr/>
                </a:tc>
                <a:tc gridSpan="3">
                  <a:txBody>
                    <a:bodyPr/>
                    <a:lstStyle/>
                    <a:p>
                      <a:pPr algn="ctr">
                        <a:lnSpc>
                          <a:spcPct val="107000"/>
                        </a:lnSpc>
                        <a:spcAft>
                          <a:spcPts val="0"/>
                        </a:spcAft>
                      </a:pPr>
                      <a:r>
                        <a:rPr lang="es-EC" sz="1400" b="0" dirty="0">
                          <a:solidFill>
                            <a:schemeClr val="tx1"/>
                          </a:solidFill>
                          <a:effectLst/>
                        </a:rPr>
                        <a:t>Profesionales que desean realizar estudios de cuarto nivel en:</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rowSpan="2">
                  <a:txBody>
                    <a:bodyPr/>
                    <a:lstStyle/>
                    <a:p>
                      <a:pPr algn="ctr">
                        <a:lnSpc>
                          <a:spcPct val="107000"/>
                        </a:lnSpc>
                        <a:spcAft>
                          <a:spcPts val="0"/>
                        </a:spcAft>
                      </a:pPr>
                      <a:r>
                        <a:rPr lang="es-EC" sz="1400" b="0" dirty="0">
                          <a:solidFill>
                            <a:schemeClr val="tx1"/>
                          </a:solidFill>
                          <a:effectLst/>
                        </a:rPr>
                        <a:t>Precio dispuesto a pagar ($4001-$8000)</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es-EC" sz="1400" b="0">
                          <a:solidFill>
                            <a:schemeClr val="tx1"/>
                          </a:solidFill>
                          <a:effectLst/>
                        </a:rPr>
                        <a:t>Demanda 2021</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vMerge="1">
                  <a:txBody>
                    <a:bodyPr/>
                    <a:lstStyle/>
                    <a:p>
                      <a:endParaRPr lang="es-EC"/>
                    </a:p>
                  </a:txBody>
                  <a:tcPr/>
                </a:tc>
                <a:tc hMerge="1" vMerge="1">
                  <a:txBody>
                    <a:bodyPr/>
                    <a:lstStyle/>
                    <a:p>
                      <a:endParaRPr lang="es-EC"/>
                    </a:p>
                  </a:txBody>
                  <a:tcPr/>
                </a:tc>
                <a:tc gridSpan="2" vMerge="1">
                  <a:txBody>
                    <a:bodyPr/>
                    <a:lstStyle/>
                    <a:p>
                      <a:endParaRPr lang="es-EC"/>
                    </a:p>
                  </a:txBody>
                  <a:tcPr/>
                </a:tc>
                <a:tc hMerge="1" vMerge="1">
                  <a:txBody>
                    <a:bodyPr/>
                    <a:lstStyle/>
                    <a:p>
                      <a:endParaRPr lang="es-EC"/>
                    </a:p>
                  </a:txBody>
                  <a:tcPr/>
                </a:tc>
                <a:extLst>
                  <a:ext uri="{0D108BD9-81ED-4DB2-BD59-A6C34878D82A}">
                    <a16:rowId xmlns:a16="http://schemas.microsoft.com/office/drawing/2014/main" val="10001"/>
                  </a:ext>
                </a:extLst>
              </a:tr>
              <a:tr h="709933">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400" b="0" dirty="0">
                          <a:solidFill>
                            <a:schemeClr val="tx1"/>
                          </a:solidFill>
                          <a:effectLst/>
                        </a:rPr>
                        <a:t>Área de AE</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solidFill>
                            <a:schemeClr val="tx1"/>
                          </a:solidFill>
                          <a:effectLst/>
                        </a:rPr>
                        <a:t>Área de Finanzas</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solidFill>
                            <a:schemeClr val="tx1"/>
                          </a:solidFill>
                          <a:effectLst/>
                        </a:rPr>
                        <a:t>Modalidad </a:t>
                      </a:r>
                      <a:r>
                        <a:rPr lang="es-EC" sz="1400" b="0" dirty="0" err="1">
                          <a:solidFill>
                            <a:schemeClr val="tx1"/>
                          </a:solidFill>
                          <a:effectLst/>
                        </a:rPr>
                        <a:t>Semi</a:t>
                      </a:r>
                      <a:r>
                        <a:rPr lang="es-EC" sz="1400" b="0" dirty="0">
                          <a:solidFill>
                            <a:schemeClr val="tx1"/>
                          </a:solidFill>
                          <a:effectLst/>
                        </a:rPr>
                        <a:t> presencial</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400" b="0">
                          <a:solidFill>
                            <a:schemeClr val="tx1"/>
                          </a:solidFill>
                          <a:effectLst/>
                        </a:rPr>
                        <a:t>Estadístico</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Precisión (+/-)</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Estadístico</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Precisión (+/-)</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228566">
                <a:tc>
                  <a:txBody>
                    <a:bodyPr/>
                    <a:lstStyle/>
                    <a:p>
                      <a:pPr algn="ctr">
                        <a:lnSpc>
                          <a:spcPct val="107000"/>
                        </a:lnSpc>
                        <a:spcAft>
                          <a:spcPts val="0"/>
                        </a:spcAft>
                      </a:pPr>
                      <a:r>
                        <a:rPr lang="es-EC" sz="1400" b="0">
                          <a:solidFill>
                            <a:schemeClr val="tx1"/>
                          </a:solidFill>
                          <a:effectLst/>
                        </a:rPr>
                        <a:t>Pichincha</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307876</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66,53%</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19,76%</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60,61%</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55,00%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36,36%</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1,59%</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1,55%</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4906</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76</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228566">
                <a:tc>
                  <a:txBody>
                    <a:bodyPr/>
                    <a:lstStyle/>
                    <a:p>
                      <a:pPr algn="ctr">
                        <a:lnSpc>
                          <a:spcPct val="107000"/>
                        </a:lnSpc>
                        <a:spcAft>
                          <a:spcPts val="0"/>
                        </a:spcAft>
                      </a:pPr>
                      <a:r>
                        <a:rPr lang="es-EC" sz="1400" b="0">
                          <a:solidFill>
                            <a:schemeClr val="tx1"/>
                          </a:solidFill>
                          <a:effectLst/>
                        </a:rPr>
                        <a:t>Cotopaxi</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15216</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41,67%</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60,00%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66,67%</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50,00%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228566">
                <a:tc>
                  <a:txBody>
                    <a:bodyPr/>
                    <a:lstStyle/>
                    <a:p>
                      <a:pPr algn="ctr">
                        <a:lnSpc>
                          <a:spcPct val="107000"/>
                        </a:lnSpc>
                        <a:spcAft>
                          <a:spcPts val="0"/>
                        </a:spcAft>
                      </a:pPr>
                      <a:r>
                        <a:rPr lang="es-EC" sz="1400" b="0">
                          <a:solidFill>
                            <a:schemeClr val="tx1"/>
                          </a:solidFill>
                          <a:effectLst/>
                        </a:rPr>
                        <a:t>Tungurahua</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136796</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51,79%</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18,97%</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54,55%</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33,33%</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50,00%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0,89%</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1,74%</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1221</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21</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709933">
                <a:tc>
                  <a:txBody>
                    <a:bodyPr/>
                    <a:lstStyle/>
                    <a:p>
                      <a:pPr algn="ctr">
                        <a:lnSpc>
                          <a:spcPct val="107000"/>
                        </a:lnSpc>
                        <a:spcAft>
                          <a:spcPts val="0"/>
                        </a:spcAft>
                      </a:pPr>
                      <a:r>
                        <a:rPr lang="es-EC" sz="1400" b="0" dirty="0">
                          <a:solidFill>
                            <a:schemeClr val="tx1"/>
                          </a:solidFill>
                          <a:effectLst/>
                        </a:rPr>
                        <a:t>Santo Domingo de los </a:t>
                      </a:r>
                      <a:r>
                        <a:rPr lang="es-EC" sz="1400" b="0" dirty="0" err="1">
                          <a:solidFill>
                            <a:schemeClr val="tx1"/>
                          </a:solidFill>
                          <a:effectLst/>
                        </a:rPr>
                        <a:t>Tsáchilas</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10646</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44,44%</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solidFill>
                            <a:schemeClr val="tx1"/>
                          </a:solidFill>
                          <a:effectLst/>
                        </a:rPr>
                        <a:t>0,00%</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solidFill>
                            <a:schemeClr val="tx1"/>
                          </a:solidFill>
                          <a:effectLst/>
                        </a:rPr>
                        <a:t>0</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bl>
          </a:graphicData>
        </a:graphic>
      </p:graphicFrame>
      <p:sp>
        <p:nvSpPr>
          <p:cNvPr id="8" name="Título 1">
            <a:extLst>
              <a:ext uri="{FF2B5EF4-FFF2-40B4-BE49-F238E27FC236}">
                <a16:creationId xmlns:a16="http://schemas.microsoft.com/office/drawing/2014/main" id="{3ECEE4CE-65BC-4F55-A8BB-473E5D7D2091}"/>
              </a:ext>
            </a:extLst>
          </p:cNvPr>
          <p:cNvSpPr txBox="1">
            <a:spLocks/>
          </p:cNvSpPr>
          <p:nvPr/>
        </p:nvSpPr>
        <p:spPr>
          <a:xfrm>
            <a:off x="116326" y="104937"/>
            <a:ext cx="7244983" cy="918703"/>
          </a:xfrm>
          <a:prstGeom prst="rect">
            <a:avLst/>
          </a:prstGeom>
        </p:spPr>
        <p:txBody>
          <a:bodyPr>
            <a:scene3d>
              <a:camera prst="orthographicFront"/>
              <a:lightRig rig="soft" dir="t">
                <a:rot lat="0" lon="0" rev="15600000"/>
              </a:lightRig>
            </a:scene3d>
            <a:sp3d extrusionH="57150" prstMaterial="softEdge">
              <a:bevelT w="25400" h="38100"/>
            </a:sp3d>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kern="0">
                <a:ln/>
                <a:solidFill>
                  <a:schemeClr val="accent4"/>
                </a:solidFill>
                <a:effectLst/>
              </a:rPr>
              <a:t>Demanda de profesionales por área</a:t>
            </a:r>
            <a:endParaRPr lang="es-EC" kern="0" dirty="0">
              <a:ln/>
              <a:solidFill>
                <a:schemeClr val="accent4"/>
              </a:solidFill>
              <a:effectLst/>
            </a:endParaRPr>
          </a:p>
        </p:txBody>
      </p:sp>
      <p:pic>
        <p:nvPicPr>
          <p:cNvPr id="12" name="Picture 4" descr="CIBSI 2015:::">
            <a:extLst>
              <a:ext uri="{FF2B5EF4-FFF2-40B4-BE49-F238E27FC236}">
                <a16:creationId xmlns:a16="http://schemas.microsoft.com/office/drawing/2014/main" id="{E14ACDAB-BDFC-4D4C-86FC-39262C9166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2208" y="5925789"/>
            <a:ext cx="3098938" cy="79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739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ating del Fondo de Reestructuración Ordenada Bancaria">
            <a:extLst>
              <a:ext uri="{FF2B5EF4-FFF2-40B4-BE49-F238E27FC236}">
                <a16:creationId xmlns:a16="http://schemas.microsoft.com/office/drawing/2014/main" id="{B25D516F-8826-40EC-8DC1-A4C2394C19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522" y="1949264"/>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238536" y="79513"/>
            <a:ext cx="6798365" cy="1143000"/>
          </a:xfrm>
        </p:spPr>
        <p:txBody>
          <a:bodyPr>
            <a:scene3d>
              <a:camera prst="orthographicFront"/>
              <a:lightRig rig="soft" dir="t">
                <a:rot lat="0" lon="0" rev="15600000"/>
              </a:lightRig>
            </a:scene3d>
            <a:sp3d extrusionH="57150" prstMaterial="softEdge">
              <a:bevelT w="25400" h="38100"/>
            </a:sp3d>
          </a:bodyPr>
          <a:lstStyle/>
          <a:p>
            <a:r>
              <a:rPr lang="es-EC" dirty="0">
                <a:ln/>
                <a:solidFill>
                  <a:schemeClr val="accent4"/>
                </a:solidFill>
                <a:effectLst/>
              </a:rPr>
              <a:t>2. Objetivos de la investigación</a:t>
            </a:r>
          </a:p>
        </p:txBody>
      </p:sp>
      <p:pic>
        <p:nvPicPr>
          <p:cNvPr id="3" name="Picture 4" descr="CIBSI 2015:::">
            <a:extLst>
              <a:ext uri="{FF2B5EF4-FFF2-40B4-BE49-F238E27FC236}">
                <a16:creationId xmlns:a16="http://schemas.microsoft.com/office/drawing/2014/main" id="{AF058EF4-4217-42F0-A004-86C6729E20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5406" y="5953789"/>
            <a:ext cx="3098938" cy="79927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Marcador de contenido 3"/>
          <p:cNvGraphicFramePr>
            <a:graphicFrameLocks noGrp="1"/>
          </p:cNvGraphicFramePr>
          <p:nvPr>
            <p:ph idx="1"/>
            <p:extLst>
              <p:ext uri="{D42A27DB-BD31-4B8C-83A1-F6EECF244321}">
                <p14:modId xmlns:p14="http://schemas.microsoft.com/office/powerpoint/2010/main" val="2372125692"/>
              </p:ext>
            </p:extLst>
          </p:nvPr>
        </p:nvGraphicFramePr>
        <p:xfrm>
          <a:off x="2696817" y="709473"/>
          <a:ext cx="9469191" cy="51515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737371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51BCD835-B94F-4078-B9FE-A4C70787B4F8}"/>
              </a:ext>
            </a:extLst>
          </p:cNvPr>
          <p:cNvGraphicFramePr>
            <a:graphicFrameLocks noGrp="1"/>
          </p:cNvGraphicFramePr>
          <p:nvPr>
            <p:extLst>
              <p:ext uri="{D42A27DB-BD31-4B8C-83A1-F6EECF244321}">
                <p14:modId xmlns:p14="http://schemas.microsoft.com/office/powerpoint/2010/main" val="505559512"/>
              </p:ext>
            </p:extLst>
          </p:nvPr>
        </p:nvGraphicFramePr>
        <p:xfrm>
          <a:off x="838198" y="1821439"/>
          <a:ext cx="10515604" cy="3583561"/>
        </p:xfrm>
        <a:graphic>
          <a:graphicData uri="http://schemas.openxmlformats.org/drawingml/2006/table">
            <a:tbl>
              <a:tblPr firstRow="1" firstCol="1" bandRow="1">
                <a:tableStyleId>{21E4AEA4-8DFA-4A89-87EB-49C32662AFE0}</a:tableStyleId>
              </a:tblPr>
              <a:tblGrid>
                <a:gridCol w="1263557">
                  <a:extLst>
                    <a:ext uri="{9D8B030D-6E8A-4147-A177-3AD203B41FA5}">
                      <a16:colId xmlns:a16="http://schemas.microsoft.com/office/drawing/2014/main" val="20000"/>
                    </a:ext>
                  </a:extLst>
                </a:gridCol>
                <a:gridCol w="1224541">
                  <a:extLst>
                    <a:ext uri="{9D8B030D-6E8A-4147-A177-3AD203B41FA5}">
                      <a16:colId xmlns:a16="http://schemas.microsoft.com/office/drawing/2014/main" val="20001"/>
                    </a:ext>
                  </a:extLst>
                </a:gridCol>
                <a:gridCol w="686145">
                  <a:extLst>
                    <a:ext uri="{9D8B030D-6E8A-4147-A177-3AD203B41FA5}">
                      <a16:colId xmlns:a16="http://schemas.microsoft.com/office/drawing/2014/main" val="20002"/>
                    </a:ext>
                  </a:extLst>
                </a:gridCol>
                <a:gridCol w="649613">
                  <a:extLst>
                    <a:ext uri="{9D8B030D-6E8A-4147-A177-3AD203B41FA5}">
                      <a16:colId xmlns:a16="http://schemas.microsoft.com/office/drawing/2014/main" val="20003"/>
                    </a:ext>
                  </a:extLst>
                </a:gridCol>
                <a:gridCol w="955964">
                  <a:extLst>
                    <a:ext uri="{9D8B030D-6E8A-4147-A177-3AD203B41FA5}">
                      <a16:colId xmlns:a16="http://schemas.microsoft.com/office/drawing/2014/main" val="20004"/>
                    </a:ext>
                  </a:extLst>
                </a:gridCol>
                <a:gridCol w="1061078">
                  <a:extLst>
                    <a:ext uri="{9D8B030D-6E8A-4147-A177-3AD203B41FA5}">
                      <a16:colId xmlns:a16="http://schemas.microsoft.com/office/drawing/2014/main" val="20005"/>
                    </a:ext>
                  </a:extLst>
                </a:gridCol>
                <a:gridCol w="834887">
                  <a:extLst>
                    <a:ext uri="{9D8B030D-6E8A-4147-A177-3AD203B41FA5}">
                      <a16:colId xmlns:a16="http://schemas.microsoft.com/office/drawing/2014/main" val="20006"/>
                    </a:ext>
                  </a:extLst>
                </a:gridCol>
                <a:gridCol w="1046921">
                  <a:extLst>
                    <a:ext uri="{9D8B030D-6E8A-4147-A177-3AD203B41FA5}">
                      <a16:colId xmlns:a16="http://schemas.microsoft.com/office/drawing/2014/main" val="20007"/>
                    </a:ext>
                  </a:extLst>
                </a:gridCol>
                <a:gridCol w="874644">
                  <a:extLst>
                    <a:ext uri="{9D8B030D-6E8A-4147-A177-3AD203B41FA5}">
                      <a16:colId xmlns:a16="http://schemas.microsoft.com/office/drawing/2014/main" val="20008"/>
                    </a:ext>
                  </a:extLst>
                </a:gridCol>
                <a:gridCol w="1073228">
                  <a:extLst>
                    <a:ext uri="{9D8B030D-6E8A-4147-A177-3AD203B41FA5}">
                      <a16:colId xmlns:a16="http://schemas.microsoft.com/office/drawing/2014/main" val="20009"/>
                    </a:ext>
                  </a:extLst>
                </a:gridCol>
                <a:gridCol w="845026">
                  <a:extLst>
                    <a:ext uri="{9D8B030D-6E8A-4147-A177-3AD203B41FA5}">
                      <a16:colId xmlns:a16="http://schemas.microsoft.com/office/drawing/2014/main" val="20010"/>
                    </a:ext>
                  </a:extLst>
                </a:gridCol>
              </a:tblGrid>
              <a:tr h="179388">
                <a:tc rowSpan="3">
                  <a:txBody>
                    <a:bodyPr/>
                    <a:lstStyle/>
                    <a:p>
                      <a:pPr algn="ctr">
                        <a:lnSpc>
                          <a:spcPct val="107000"/>
                        </a:lnSpc>
                        <a:spcAft>
                          <a:spcPts val="0"/>
                        </a:spcAft>
                      </a:pPr>
                      <a:r>
                        <a:rPr lang="es-EC" sz="1400" b="0" dirty="0">
                          <a:solidFill>
                            <a:schemeClr val="tx1"/>
                          </a:solidFill>
                          <a:effectLst/>
                        </a:rPr>
                        <a:t>Provincias</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3">
                  <a:txBody>
                    <a:bodyPr/>
                    <a:lstStyle/>
                    <a:p>
                      <a:pPr algn="ctr">
                        <a:lnSpc>
                          <a:spcPct val="107000"/>
                        </a:lnSpc>
                        <a:spcAft>
                          <a:spcPts val="0"/>
                        </a:spcAft>
                      </a:pPr>
                      <a:r>
                        <a:rPr lang="es-EC" sz="1400" b="0">
                          <a:solidFill>
                            <a:schemeClr val="tx1"/>
                          </a:solidFill>
                          <a:effectLst/>
                        </a:rPr>
                        <a:t>Número de Profesionales </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5">
                  <a:txBody>
                    <a:bodyPr/>
                    <a:lstStyle/>
                    <a:p>
                      <a:pPr algn="ctr">
                        <a:lnSpc>
                          <a:spcPct val="107000"/>
                        </a:lnSpc>
                        <a:spcAft>
                          <a:spcPts val="0"/>
                        </a:spcAft>
                      </a:pPr>
                      <a:r>
                        <a:rPr lang="es-EC" sz="1400" b="0" dirty="0">
                          <a:solidFill>
                            <a:schemeClr val="tx1"/>
                          </a:solidFill>
                          <a:effectLst/>
                        </a:rPr>
                        <a:t>Preguntas Filtro</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2" gridSpan="2">
                  <a:txBody>
                    <a:bodyPr/>
                    <a:lstStyle/>
                    <a:p>
                      <a:pPr algn="ctr">
                        <a:lnSpc>
                          <a:spcPct val="107000"/>
                        </a:lnSpc>
                        <a:spcAft>
                          <a:spcPts val="0"/>
                        </a:spcAft>
                      </a:pPr>
                      <a:r>
                        <a:rPr lang="es-EC" sz="1400" b="0">
                          <a:solidFill>
                            <a:schemeClr val="tx1"/>
                          </a:solidFill>
                          <a:effectLst/>
                        </a:rPr>
                        <a:t>Porcentaje de demanda de programas en el área de Administración</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hMerge="1">
                  <a:txBody>
                    <a:bodyPr/>
                    <a:lstStyle/>
                    <a:p>
                      <a:endParaRPr lang="es-EC"/>
                    </a:p>
                  </a:txBody>
                  <a:tcPr/>
                </a:tc>
                <a:tc rowSpan="2" gridSpan="2">
                  <a:txBody>
                    <a:bodyPr/>
                    <a:lstStyle/>
                    <a:p>
                      <a:pPr algn="ctr">
                        <a:lnSpc>
                          <a:spcPct val="107000"/>
                        </a:lnSpc>
                        <a:spcAft>
                          <a:spcPts val="0"/>
                        </a:spcAft>
                      </a:pPr>
                      <a:r>
                        <a:rPr lang="es-EC" sz="1400" b="0">
                          <a:solidFill>
                            <a:schemeClr val="tx1"/>
                          </a:solidFill>
                          <a:effectLst/>
                        </a:rPr>
                        <a:t>Demanda profesional de programas en el área Administración</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hMerge="1">
                  <a:txBody>
                    <a:bodyPr/>
                    <a:lstStyle/>
                    <a:p>
                      <a:endParaRPr lang="es-EC"/>
                    </a:p>
                  </a:txBody>
                  <a:tcPr/>
                </a:tc>
                <a:extLst>
                  <a:ext uri="{0D108BD9-81ED-4DB2-BD59-A6C34878D82A}">
                    <a16:rowId xmlns:a16="http://schemas.microsoft.com/office/drawing/2014/main" val="10000"/>
                  </a:ext>
                </a:extLst>
              </a:tr>
              <a:tr h="358775">
                <a:tc vMerge="1">
                  <a:txBody>
                    <a:bodyPr/>
                    <a:lstStyle/>
                    <a:p>
                      <a:endParaRPr lang="es-EC"/>
                    </a:p>
                  </a:txBody>
                  <a:tcPr/>
                </a:tc>
                <a:tc vMerge="1">
                  <a:txBody>
                    <a:bodyPr/>
                    <a:lstStyle/>
                    <a:p>
                      <a:endParaRPr lang="es-EC"/>
                    </a:p>
                  </a:txBody>
                  <a:tcPr/>
                </a:tc>
                <a:tc gridSpan="3">
                  <a:txBody>
                    <a:bodyPr/>
                    <a:lstStyle/>
                    <a:p>
                      <a:pPr algn="ctr">
                        <a:lnSpc>
                          <a:spcPct val="107000"/>
                        </a:lnSpc>
                        <a:spcAft>
                          <a:spcPts val="0"/>
                        </a:spcAft>
                      </a:pPr>
                      <a:r>
                        <a:rPr lang="es-EC" sz="1400" b="0" dirty="0">
                          <a:solidFill>
                            <a:schemeClr val="tx1"/>
                          </a:solidFill>
                          <a:effectLst/>
                        </a:rPr>
                        <a:t>Profesionales que desean realizar estudios de cuarto nivel en:</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rowSpan="2">
                  <a:txBody>
                    <a:bodyPr/>
                    <a:lstStyle/>
                    <a:p>
                      <a:pPr algn="ctr">
                        <a:lnSpc>
                          <a:spcPct val="107000"/>
                        </a:lnSpc>
                        <a:spcAft>
                          <a:spcPts val="0"/>
                        </a:spcAft>
                      </a:pPr>
                      <a:r>
                        <a:rPr lang="es-EC" sz="1400" b="0">
                          <a:solidFill>
                            <a:schemeClr val="tx1"/>
                          </a:solidFill>
                          <a:effectLst/>
                        </a:rPr>
                        <a:t>Precio dispuesto a pagar ($4001-$8000)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es-EC" sz="1400" b="0">
                          <a:solidFill>
                            <a:schemeClr val="tx1"/>
                          </a:solidFill>
                          <a:effectLst/>
                        </a:rPr>
                        <a:t>Demanda 2021</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vMerge="1">
                  <a:txBody>
                    <a:bodyPr/>
                    <a:lstStyle/>
                    <a:p>
                      <a:endParaRPr lang="es-EC"/>
                    </a:p>
                  </a:txBody>
                  <a:tcPr/>
                </a:tc>
                <a:tc hMerge="1" vMerge="1">
                  <a:txBody>
                    <a:bodyPr/>
                    <a:lstStyle/>
                    <a:p>
                      <a:endParaRPr lang="es-EC"/>
                    </a:p>
                  </a:txBody>
                  <a:tcPr/>
                </a:tc>
                <a:tc gridSpan="2" vMerge="1">
                  <a:txBody>
                    <a:bodyPr/>
                    <a:lstStyle/>
                    <a:p>
                      <a:endParaRPr lang="es-EC"/>
                    </a:p>
                  </a:txBody>
                  <a:tcPr/>
                </a:tc>
                <a:tc hMerge="1" vMerge="1">
                  <a:txBody>
                    <a:bodyPr/>
                    <a:lstStyle/>
                    <a:p>
                      <a:endParaRPr lang="es-EC"/>
                    </a:p>
                  </a:txBody>
                  <a:tcPr/>
                </a:tc>
                <a:extLst>
                  <a:ext uri="{0D108BD9-81ED-4DB2-BD59-A6C34878D82A}">
                    <a16:rowId xmlns:a16="http://schemas.microsoft.com/office/drawing/2014/main" val="10001"/>
                  </a:ext>
                </a:extLst>
              </a:tr>
              <a:tr h="538163">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400" b="0">
                          <a:solidFill>
                            <a:schemeClr val="tx1"/>
                          </a:solidFill>
                          <a:effectLst/>
                        </a:rPr>
                        <a:t>Área de AE</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Área de Adm</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solidFill>
                            <a:schemeClr val="tx1"/>
                          </a:solidFill>
                          <a:effectLst/>
                        </a:rPr>
                        <a:t>Modalidad Semi presencial</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400" b="0">
                          <a:solidFill>
                            <a:schemeClr val="tx1"/>
                          </a:solidFill>
                          <a:effectLst/>
                        </a:rPr>
                        <a:t>Estadístico</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Precisión (+/-)</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Estadístico</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Precisión (+/-)</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179388">
                <a:tc>
                  <a:txBody>
                    <a:bodyPr/>
                    <a:lstStyle/>
                    <a:p>
                      <a:pPr algn="ctr">
                        <a:lnSpc>
                          <a:spcPct val="107000"/>
                        </a:lnSpc>
                        <a:spcAft>
                          <a:spcPts val="0"/>
                        </a:spcAft>
                      </a:pPr>
                      <a:r>
                        <a:rPr lang="es-EC" sz="1400" b="0">
                          <a:solidFill>
                            <a:schemeClr val="tx1"/>
                          </a:solidFill>
                          <a:effectLst/>
                        </a:rPr>
                        <a:t>Pichincha</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0">
                          <a:solidFill>
                            <a:schemeClr val="tx1"/>
                          </a:solidFill>
                          <a:effectLst/>
                        </a:rPr>
                        <a:t>307876</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66,53%</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0">
                          <a:solidFill>
                            <a:schemeClr val="tx1"/>
                          </a:solidFill>
                          <a:effectLst/>
                        </a:rPr>
                        <a:t>44,91%</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0">
                          <a:solidFill>
                            <a:schemeClr val="tx1"/>
                          </a:solidFill>
                          <a:effectLst/>
                        </a:rPr>
                        <a:t>50,67%</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50,00%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0">
                          <a:solidFill>
                            <a:schemeClr val="tx1"/>
                          </a:solidFill>
                          <a:effectLst/>
                        </a:rPr>
                        <a:t>47,37%</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0">
                          <a:solidFill>
                            <a:schemeClr val="tx1"/>
                          </a:solidFill>
                          <a:effectLst/>
                        </a:rPr>
                        <a:t>3,59%</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0">
                          <a:solidFill>
                            <a:schemeClr val="tx1"/>
                          </a:solidFill>
                          <a:effectLst/>
                        </a:rPr>
                        <a:t>2,30%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0">
                          <a:solidFill>
                            <a:schemeClr val="tx1"/>
                          </a:solidFill>
                          <a:effectLst/>
                        </a:rPr>
                        <a:t>11039</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0">
                          <a:solidFill>
                            <a:schemeClr val="tx1"/>
                          </a:solidFill>
                          <a:effectLst/>
                        </a:rPr>
                        <a:t>254</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179388">
                <a:tc>
                  <a:txBody>
                    <a:bodyPr/>
                    <a:lstStyle/>
                    <a:p>
                      <a:pPr algn="ctr">
                        <a:lnSpc>
                          <a:spcPct val="107000"/>
                        </a:lnSpc>
                        <a:spcAft>
                          <a:spcPts val="0"/>
                        </a:spcAft>
                      </a:pPr>
                      <a:r>
                        <a:rPr lang="es-EC" sz="1400" b="0">
                          <a:solidFill>
                            <a:schemeClr val="tx1"/>
                          </a:solidFill>
                          <a:effectLst/>
                        </a:rPr>
                        <a:t>Cotopaxi</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0">
                          <a:solidFill>
                            <a:schemeClr val="tx1"/>
                          </a:solidFill>
                          <a:effectLst/>
                        </a:rPr>
                        <a:t>15216</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41,67%</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0">
                          <a:solidFill>
                            <a:schemeClr val="tx1"/>
                          </a:solidFill>
                          <a:effectLst/>
                        </a:rPr>
                        <a:t>20,00%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179388">
                <a:tc>
                  <a:txBody>
                    <a:bodyPr/>
                    <a:lstStyle/>
                    <a:p>
                      <a:pPr algn="ctr">
                        <a:lnSpc>
                          <a:spcPct val="107000"/>
                        </a:lnSpc>
                        <a:spcAft>
                          <a:spcPts val="0"/>
                        </a:spcAft>
                      </a:pPr>
                      <a:r>
                        <a:rPr lang="es-EC" sz="1400" b="0">
                          <a:solidFill>
                            <a:schemeClr val="tx1"/>
                          </a:solidFill>
                          <a:effectLst/>
                        </a:rPr>
                        <a:t>Tungurahua</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0">
                          <a:solidFill>
                            <a:schemeClr val="tx1"/>
                          </a:solidFill>
                          <a:effectLst/>
                        </a:rPr>
                        <a:t>136796</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51,79%</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0">
                          <a:solidFill>
                            <a:schemeClr val="tx1"/>
                          </a:solidFill>
                          <a:effectLst/>
                        </a:rPr>
                        <a:t>44,83%</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0">
                          <a:solidFill>
                            <a:schemeClr val="tx1"/>
                          </a:solidFill>
                          <a:effectLst/>
                        </a:rPr>
                        <a:t>34,62%</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33,33%</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0">
                          <a:solidFill>
                            <a:schemeClr val="tx1"/>
                          </a:solidFill>
                          <a:effectLst/>
                        </a:rPr>
                        <a:t>33,33%</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0">
                          <a:solidFill>
                            <a:schemeClr val="tx1"/>
                          </a:solidFill>
                          <a:effectLst/>
                        </a:rPr>
                        <a:t>0,89%</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0">
                          <a:solidFill>
                            <a:schemeClr val="tx1"/>
                          </a:solidFill>
                          <a:effectLst/>
                        </a:rPr>
                        <a:t>1,74%</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0">
                          <a:solidFill>
                            <a:schemeClr val="tx1"/>
                          </a:solidFill>
                          <a:effectLst/>
                        </a:rPr>
                        <a:t>1221</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0">
                          <a:solidFill>
                            <a:schemeClr val="tx1"/>
                          </a:solidFill>
                          <a:effectLst/>
                        </a:rPr>
                        <a:t>21</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r h="538163">
                <a:tc>
                  <a:txBody>
                    <a:bodyPr/>
                    <a:lstStyle/>
                    <a:p>
                      <a:pPr algn="ctr">
                        <a:lnSpc>
                          <a:spcPct val="107000"/>
                        </a:lnSpc>
                        <a:spcAft>
                          <a:spcPts val="0"/>
                        </a:spcAft>
                      </a:pPr>
                      <a:r>
                        <a:rPr lang="es-EC" sz="1400" b="0" dirty="0">
                          <a:solidFill>
                            <a:schemeClr val="tx1"/>
                          </a:solidFill>
                          <a:effectLst/>
                        </a:rPr>
                        <a:t>Santo Domingo de los </a:t>
                      </a:r>
                      <a:r>
                        <a:rPr lang="es-EC" sz="1400" b="0" dirty="0" err="1">
                          <a:solidFill>
                            <a:schemeClr val="tx1"/>
                          </a:solidFill>
                          <a:effectLst/>
                        </a:rPr>
                        <a:t>Tsáchilas</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0">
                          <a:solidFill>
                            <a:schemeClr val="tx1"/>
                          </a:solidFill>
                          <a:effectLst/>
                        </a:rPr>
                        <a:t>10646</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44,44%</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25,00%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solidFill>
                            <a:schemeClr val="tx1"/>
                          </a:solidFill>
                          <a:effectLst/>
                        </a:rPr>
                        <a:t>0</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bl>
          </a:graphicData>
        </a:graphic>
      </p:graphicFrame>
      <p:sp>
        <p:nvSpPr>
          <p:cNvPr id="7" name="CuadroTexto 6">
            <a:extLst>
              <a:ext uri="{FF2B5EF4-FFF2-40B4-BE49-F238E27FC236}">
                <a16:creationId xmlns:a16="http://schemas.microsoft.com/office/drawing/2014/main" id="{5C180625-56D7-4ED6-8571-4EDD806BC007}"/>
              </a:ext>
            </a:extLst>
          </p:cNvPr>
          <p:cNvSpPr txBox="1"/>
          <p:nvPr/>
        </p:nvSpPr>
        <p:spPr>
          <a:xfrm>
            <a:off x="838198" y="1083668"/>
            <a:ext cx="2375266" cy="369332"/>
          </a:xfrm>
          <a:prstGeom prst="rect">
            <a:avLst/>
          </a:prstGeom>
          <a:noFill/>
        </p:spPr>
        <p:txBody>
          <a:bodyPr wrap="none" rtlCol="0">
            <a:spAutoFit/>
          </a:bodyPr>
          <a:lstStyle/>
          <a:p>
            <a:r>
              <a:rPr lang="es-EC" dirty="0">
                <a:latin typeface="Calibri" panose="020F0502020204030204" pitchFamily="34" charset="0"/>
                <a:cs typeface="Calibri" panose="020F0502020204030204" pitchFamily="34" charset="0"/>
              </a:rPr>
              <a:t>Área de Administración</a:t>
            </a:r>
          </a:p>
        </p:txBody>
      </p:sp>
      <p:sp>
        <p:nvSpPr>
          <p:cNvPr id="8" name="Título 1">
            <a:extLst>
              <a:ext uri="{FF2B5EF4-FFF2-40B4-BE49-F238E27FC236}">
                <a16:creationId xmlns:a16="http://schemas.microsoft.com/office/drawing/2014/main" id="{044768B9-24EA-4837-9951-B28512370B77}"/>
              </a:ext>
            </a:extLst>
          </p:cNvPr>
          <p:cNvSpPr>
            <a:spLocks noGrp="1"/>
          </p:cNvSpPr>
          <p:nvPr>
            <p:ph type="title"/>
          </p:nvPr>
        </p:nvSpPr>
        <p:spPr>
          <a:xfrm>
            <a:off x="116326" y="104937"/>
            <a:ext cx="7244983" cy="918703"/>
          </a:xfrm>
        </p:spPr>
        <p:txBody>
          <a:bodyPr>
            <a:scene3d>
              <a:camera prst="orthographicFront"/>
              <a:lightRig rig="soft" dir="t">
                <a:rot lat="0" lon="0" rev="15600000"/>
              </a:lightRig>
            </a:scene3d>
            <a:sp3d extrusionH="57150" prstMaterial="softEdge">
              <a:bevelT w="25400" h="38100"/>
            </a:sp3d>
          </a:bodyPr>
          <a:lstStyle/>
          <a:p>
            <a:r>
              <a:rPr lang="es-EC" dirty="0">
                <a:ln/>
                <a:solidFill>
                  <a:schemeClr val="accent4"/>
                </a:solidFill>
                <a:effectLst/>
              </a:rPr>
              <a:t>Demanda de profesionales por área</a:t>
            </a:r>
          </a:p>
        </p:txBody>
      </p:sp>
      <p:pic>
        <p:nvPicPr>
          <p:cNvPr id="10" name="Picture 4" descr="CIBSI 2015:::">
            <a:extLst>
              <a:ext uri="{FF2B5EF4-FFF2-40B4-BE49-F238E27FC236}">
                <a16:creationId xmlns:a16="http://schemas.microsoft.com/office/drawing/2014/main" id="{5DEE0357-F4FF-4482-A515-71D161AD3D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2208" y="5925789"/>
            <a:ext cx="3098938" cy="79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9880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6326" y="104937"/>
            <a:ext cx="7244983" cy="918703"/>
          </a:xfrm>
        </p:spPr>
        <p:txBody>
          <a:bodyPr>
            <a:scene3d>
              <a:camera prst="orthographicFront"/>
              <a:lightRig rig="soft" dir="t">
                <a:rot lat="0" lon="0" rev="15600000"/>
              </a:lightRig>
            </a:scene3d>
            <a:sp3d extrusionH="57150" prstMaterial="softEdge">
              <a:bevelT w="25400" h="38100"/>
            </a:sp3d>
          </a:bodyPr>
          <a:lstStyle/>
          <a:p>
            <a:r>
              <a:rPr lang="es-EC" dirty="0">
                <a:ln/>
                <a:solidFill>
                  <a:schemeClr val="accent4"/>
                </a:solidFill>
                <a:effectLst/>
              </a:rPr>
              <a:t>Demanda de profesionales por área</a:t>
            </a:r>
          </a:p>
        </p:txBody>
      </p:sp>
      <p:sp>
        <p:nvSpPr>
          <p:cNvPr id="6" name="CuadroTexto 5"/>
          <p:cNvSpPr txBox="1"/>
          <p:nvPr/>
        </p:nvSpPr>
        <p:spPr>
          <a:xfrm>
            <a:off x="317145" y="1254366"/>
            <a:ext cx="2016578" cy="369332"/>
          </a:xfrm>
          <a:prstGeom prst="rect">
            <a:avLst/>
          </a:prstGeom>
          <a:noFill/>
        </p:spPr>
        <p:txBody>
          <a:bodyPr wrap="none" rtlCol="0">
            <a:spAutoFit/>
          </a:bodyPr>
          <a:lstStyle/>
          <a:p>
            <a:r>
              <a:rPr lang="es-EC" dirty="0">
                <a:latin typeface="Calibri" panose="020F0502020204030204" pitchFamily="34" charset="0"/>
                <a:cs typeface="Calibri" panose="020F0502020204030204" pitchFamily="34" charset="0"/>
              </a:rPr>
              <a:t>Área de Producción</a:t>
            </a:r>
          </a:p>
        </p:txBody>
      </p:sp>
      <p:graphicFrame>
        <p:nvGraphicFramePr>
          <p:cNvPr id="5" name="Tabla 4"/>
          <p:cNvGraphicFramePr>
            <a:graphicFrameLocks noGrp="1"/>
          </p:cNvGraphicFramePr>
          <p:nvPr>
            <p:extLst>
              <p:ext uri="{D42A27DB-BD31-4B8C-83A1-F6EECF244321}">
                <p14:modId xmlns:p14="http://schemas.microsoft.com/office/powerpoint/2010/main" val="609065786"/>
              </p:ext>
            </p:extLst>
          </p:nvPr>
        </p:nvGraphicFramePr>
        <p:xfrm>
          <a:off x="824551" y="1794099"/>
          <a:ext cx="10515604" cy="3811844"/>
        </p:xfrm>
        <a:graphic>
          <a:graphicData uri="http://schemas.openxmlformats.org/drawingml/2006/table">
            <a:tbl>
              <a:tblPr firstRow="1" firstCol="1" bandRow="1">
                <a:tableStyleId>{5C22544A-7EE6-4342-B048-85BDC9FD1C3A}</a:tableStyleId>
              </a:tblPr>
              <a:tblGrid>
                <a:gridCol w="955964">
                  <a:extLst>
                    <a:ext uri="{9D8B030D-6E8A-4147-A177-3AD203B41FA5}">
                      <a16:colId xmlns:a16="http://schemas.microsoft.com/office/drawing/2014/main" val="20000"/>
                    </a:ext>
                  </a:extLst>
                </a:gridCol>
                <a:gridCol w="1227728">
                  <a:extLst>
                    <a:ext uri="{9D8B030D-6E8A-4147-A177-3AD203B41FA5}">
                      <a16:colId xmlns:a16="http://schemas.microsoft.com/office/drawing/2014/main" val="20001"/>
                    </a:ext>
                  </a:extLst>
                </a:gridCol>
                <a:gridCol w="684200">
                  <a:extLst>
                    <a:ext uri="{9D8B030D-6E8A-4147-A177-3AD203B41FA5}">
                      <a16:colId xmlns:a16="http://schemas.microsoft.com/office/drawing/2014/main" val="20002"/>
                    </a:ext>
                  </a:extLst>
                </a:gridCol>
                <a:gridCol w="1091592">
                  <a:extLst>
                    <a:ext uri="{9D8B030D-6E8A-4147-A177-3AD203B41FA5}">
                      <a16:colId xmlns:a16="http://schemas.microsoft.com/office/drawing/2014/main" val="20003"/>
                    </a:ext>
                  </a:extLst>
                </a:gridCol>
                <a:gridCol w="967408">
                  <a:extLst>
                    <a:ext uri="{9D8B030D-6E8A-4147-A177-3AD203B41FA5}">
                      <a16:colId xmlns:a16="http://schemas.microsoft.com/office/drawing/2014/main" val="20004"/>
                    </a:ext>
                  </a:extLst>
                </a:gridCol>
                <a:gridCol w="821635">
                  <a:extLst>
                    <a:ext uri="{9D8B030D-6E8A-4147-A177-3AD203B41FA5}">
                      <a16:colId xmlns:a16="http://schemas.microsoft.com/office/drawing/2014/main" val="20005"/>
                    </a:ext>
                  </a:extLst>
                </a:gridCol>
                <a:gridCol w="887896">
                  <a:extLst>
                    <a:ext uri="{9D8B030D-6E8A-4147-A177-3AD203B41FA5}">
                      <a16:colId xmlns:a16="http://schemas.microsoft.com/office/drawing/2014/main" val="20006"/>
                    </a:ext>
                  </a:extLst>
                </a:gridCol>
                <a:gridCol w="1099930">
                  <a:extLst>
                    <a:ext uri="{9D8B030D-6E8A-4147-A177-3AD203B41FA5}">
                      <a16:colId xmlns:a16="http://schemas.microsoft.com/office/drawing/2014/main" val="20007"/>
                    </a:ext>
                  </a:extLst>
                </a:gridCol>
                <a:gridCol w="874644">
                  <a:extLst>
                    <a:ext uri="{9D8B030D-6E8A-4147-A177-3AD203B41FA5}">
                      <a16:colId xmlns:a16="http://schemas.microsoft.com/office/drawing/2014/main" val="20008"/>
                    </a:ext>
                  </a:extLst>
                </a:gridCol>
                <a:gridCol w="1073229">
                  <a:extLst>
                    <a:ext uri="{9D8B030D-6E8A-4147-A177-3AD203B41FA5}">
                      <a16:colId xmlns:a16="http://schemas.microsoft.com/office/drawing/2014/main" val="20009"/>
                    </a:ext>
                  </a:extLst>
                </a:gridCol>
                <a:gridCol w="831378">
                  <a:extLst>
                    <a:ext uri="{9D8B030D-6E8A-4147-A177-3AD203B41FA5}">
                      <a16:colId xmlns:a16="http://schemas.microsoft.com/office/drawing/2014/main" val="20010"/>
                    </a:ext>
                  </a:extLst>
                </a:gridCol>
              </a:tblGrid>
              <a:tr h="179388">
                <a:tc rowSpan="3">
                  <a:txBody>
                    <a:bodyPr/>
                    <a:lstStyle/>
                    <a:p>
                      <a:pPr algn="ctr">
                        <a:lnSpc>
                          <a:spcPct val="107000"/>
                        </a:lnSpc>
                        <a:spcAft>
                          <a:spcPts val="0"/>
                        </a:spcAft>
                      </a:pPr>
                      <a:r>
                        <a:rPr lang="es-EC" sz="1400" b="0" dirty="0">
                          <a:solidFill>
                            <a:schemeClr val="tx1"/>
                          </a:solidFill>
                          <a:effectLst/>
                        </a:rPr>
                        <a:t>Provincia</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3">
                  <a:txBody>
                    <a:bodyPr/>
                    <a:lstStyle/>
                    <a:p>
                      <a:pPr algn="ctr">
                        <a:lnSpc>
                          <a:spcPct val="107000"/>
                        </a:lnSpc>
                        <a:spcAft>
                          <a:spcPts val="0"/>
                        </a:spcAft>
                      </a:pPr>
                      <a:r>
                        <a:rPr lang="es-EC" sz="1400" b="0" dirty="0">
                          <a:solidFill>
                            <a:schemeClr val="tx1"/>
                          </a:solidFill>
                          <a:effectLst/>
                        </a:rPr>
                        <a:t>Número de Profesionales </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5">
                  <a:txBody>
                    <a:bodyPr/>
                    <a:lstStyle/>
                    <a:p>
                      <a:pPr algn="ctr">
                        <a:lnSpc>
                          <a:spcPct val="107000"/>
                        </a:lnSpc>
                        <a:spcAft>
                          <a:spcPts val="0"/>
                        </a:spcAft>
                      </a:pPr>
                      <a:r>
                        <a:rPr lang="es-EC" sz="1400" b="0" dirty="0">
                          <a:solidFill>
                            <a:schemeClr val="tx1"/>
                          </a:solidFill>
                          <a:effectLst/>
                        </a:rPr>
                        <a:t>Preguntas filtro</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2" gridSpan="2">
                  <a:txBody>
                    <a:bodyPr/>
                    <a:lstStyle/>
                    <a:p>
                      <a:pPr algn="ctr">
                        <a:lnSpc>
                          <a:spcPct val="107000"/>
                        </a:lnSpc>
                        <a:spcAft>
                          <a:spcPts val="0"/>
                        </a:spcAft>
                      </a:pPr>
                      <a:r>
                        <a:rPr lang="es-EC" sz="1400" b="0">
                          <a:solidFill>
                            <a:schemeClr val="tx1"/>
                          </a:solidFill>
                          <a:effectLst/>
                        </a:rPr>
                        <a:t>Porcentaje de demanda de programas en el área de Producción </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hMerge="1">
                  <a:txBody>
                    <a:bodyPr/>
                    <a:lstStyle/>
                    <a:p>
                      <a:endParaRPr lang="es-EC"/>
                    </a:p>
                  </a:txBody>
                  <a:tcPr/>
                </a:tc>
                <a:tc rowSpan="2" gridSpan="2">
                  <a:txBody>
                    <a:bodyPr/>
                    <a:lstStyle/>
                    <a:p>
                      <a:pPr algn="ctr">
                        <a:lnSpc>
                          <a:spcPct val="107000"/>
                        </a:lnSpc>
                        <a:spcAft>
                          <a:spcPts val="0"/>
                        </a:spcAft>
                      </a:pPr>
                      <a:r>
                        <a:rPr lang="es-EC" sz="1400" b="0" dirty="0">
                          <a:solidFill>
                            <a:schemeClr val="tx1"/>
                          </a:solidFill>
                          <a:effectLst/>
                        </a:rPr>
                        <a:t>Demanda profesional de programas en el área de Producción</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hMerge="1">
                  <a:txBody>
                    <a:bodyPr/>
                    <a:lstStyle/>
                    <a:p>
                      <a:endParaRPr lang="es-EC"/>
                    </a:p>
                  </a:txBody>
                  <a:tcPr/>
                </a:tc>
                <a:extLst>
                  <a:ext uri="{0D108BD9-81ED-4DB2-BD59-A6C34878D82A}">
                    <a16:rowId xmlns:a16="http://schemas.microsoft.com/office/drawing/2014/main" val="10000"/>
                  </a:ext>
                </a:extLst>
              </a:tr>
              <a:tr h="358775">
                <a:tc vMerge="1">
                  <a:txBody>
                    <a:bodyPr/>
                    <a:lstStyle/>
                    <a:p>
                      <a:endParaRPr lang="es-EC"/>
                    </a:p>
                  </a:txBody>
                  <a:tcPr/>
                </a:tc>
                <a:tc vMerge="1">
                  <a:txBody>
                    <a:bodyPr/>
                    <a:lstStyle/>
                    <a:p>
                      <a:endParaRPr lang="es-EC"/>
                    </a:p>
                  </a:txBody>
                  <a:tcPr/>
                </a:tc>
                <a:tc gridSpan="3">
                  <a:txBody>
                    <a:bodyPr/>
                    <a:lstStyle/>
                    <a:p>
                      <a:pPr algn="ctr">
                        <a:lnSpc>
                          <a:spcPct val="107000"/>
                        </a:lnSpc>
                        <a:spcAft>
                          <a:spcPts val="0"/>
                        </a:spcAft>
                      </a:pPr>
                      <a:r>
                        <a:rPr lang="es-EC" sz="1400" b="0" dirty="0">
                          <a:solidFill>
                            <a:schemeClr val="tx1"/>
                          </a:solidFill>
                          <a:effectLst/>
                        </a:rPr>
                        <a:t>Profesionales que desean realizar estudios de cuarto nivel en:</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rowSpan="2">
                  <a:txBody>
                    <a:bodyPr/>
                    <a:lstStyle/>
                    <a:p>
                      <a:pPr algn="ctr">
                        <a:lnSpc>
                          <a:spcPct val="107000"/>
                        </a:lnSpc>
                        <a:spcAft>
                          <a:spcPts val="0"/>
                        </a:spcAft>
                      </a:pPr>
                      <a:r>
                        <a:rPr lang="es-EC" sz="1400" b="0">
                          <a:solidFill>
                            <a:schemeClr val="tx1"/>
                          </a:solidFill>
                          <a:effectLst/>
                        </a:rPr>
                        <a:t>Precio dispuesto a pagar ($8001-$12000)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es-EC" sz="1400" b="0">
                          <a:solidFill>
                            <a:schemeClr val="tx1"/>
                          </a:solidFill>
                          <a:effectLst/>
                        </a:rPr>
                        <a:t>Demanda 2021</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vMerge="1">
                  <a:txBody>
                    <a:bodyPr/>
                    <a:lstStyle/>
                    <a:p>
                      <a:endParaRPr lang="es-EC"/>
                    </a:p>
                  </a:txBody>
                  <a:tcPr/>
                </a:tc>
                <a:tc hMerge="1" vMerge="1">
                  <a:txBody>
                    <a:bodyPr/>
                    <a:lstStyle/>
                    <a:p>
                      <a:endParaRPr lang="es-EC"/>
                    </a:p>
                  </a:txBody>
                  <a:tcPr/>
                </a:tc>
                <a:tc gridSpan="2" vMerge="1">
                  <a:txBody>
                    <a:bodyPr/>
                    <a:lstStyle/>
                    <a:p>
                      <a:endParaRPr lang="es-EC"/>
                    </a:p>
                  </a:txBody>
                  <a:tcPr/>
                </a:tc>
                <a:tc hMerge="1" vMerge="1">
                  <a:txBody>
                    <a:bodyPr/>
                    <a:lstStyle/>
                    <a:p>
                      <a:endParaRPr lang="es-EC"/>
                    </a:p>
                  </a:txBody>
                  <a:tcPr/>
                </a:tc>
                <a:extLst>
                  <a:ext uri="{0D108BD9-81ED-4DB2-BD59-A6C34878D82A}">
                    <a16:rowId xmlns:a16="http://schemas.microsoft.com/office/drawing/2014/main" val="10001"/>
                  </a:ext>
                </a:extLst>
              </a:tr>
              <a:tr h="538163">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400" b="0">
                          <a:solidFill>
                            <a:schemeClr val="tx1"/>
                          </a:solidFill>
                          <a:effectLst/>
                        </a:rPr>
                        <a:t>Área de AE</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Producción</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Modalidad Semi presencial</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400" b="0">
                          <a:solidFill>
                            <a:schemeClr val="tx1"/>
                          </a:solidFill>
                          <a:effectLst/>
                        </a:rPr>
                        <a:t>Estadístico</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solidFill>
                            <a:schemeClr val="tx1"/>
                          </a:solidFill>
                          <a:effectLst/>
                        </a:rPr>
                        <a:t>Precisión (+/-)</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Estadístico</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Precisión (+/-)</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179388">
                <a:tc>
                  <a:txBody>
                    <a:bodyPr/>
                    <a:lstStyle/>
                    <a:p>
                      <a:pPr algn="ctr">
                        <a:lnSpc>
                          <a:spcPct val="107000"/>
                        </a:lnSpc>
                        <a:spcAft>
                          <a:spcPts val="0"/>
                        </a:spcAft>
                      </a:pPr>
                      <a:r>
                        <a:rPr lang="es-EC" sz="1400" b="0">
                          <a:solidFill>
                            <a:schemeClr val="tx1"/>
                          </a:solidFill>
                          <a:effectLst/>
                        </a:rPr>
                        <a:t>Pichincha</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307876</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66,53%</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1,20%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100,00%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100,00%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50,00%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0,40%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0,78%</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1227</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179388">
                <a:tc>
                  <a:txBody>
                    <a:bodyPr/>
                    <a:lstStyle/>
                    <a:p>
                      <a:pPr algn="ctr">
                        <a:lnSpc>
                          <a:spcPct val="107000"/>
                        </a:lnSpc>
                        <a:spcAft>
                          <a:spcPts val="0"/>
                        </a:spcAft>
                      </a:pPr>
                      <a:r>
                        <a:rPr lang="es-EC" sz="1400" b="0">
                          <a:solidFill>
                            <a:schemeClr val="tx1"/>
                          </a:solidFill>
                          <a:effectLst/>
                        </a:rPr>
                        <a:t>Cotopaxi</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15216</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41,67%</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179388">
                <a:tc>
                  <a:txBody>
                    <a:bodyPr/>
                    <a:lstStyle/>
                    <a:p>
                      <a:pPr algn="ctr">
                        <a:lnSpc>
                          <a:spcPct val="107000"/>
                        </a:lnSpc>
                        <a:spcAft>
                          <a:spcPts val="0"/>
                        </a:spcAft>
                      </a:pPr>
                      <a:r>
                        <a:rPr lang="es-EC" sz="1400" b="0">
                          <a:solidFill>
                            <a:schemeClr val="tx1"/>
                          </a:solidFill>
                          <a:effectLst/>
                        </a:rPr>
                        <a:t>Tungurahua</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136796</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51,79%</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3,45%</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50,00%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538163">
                <a:tc>
                  <a:txBody>
                    <a:bodyPr/>
                    <a:lstStyle/>
                    <a:p>
                      <a:pPr algn="ctr">
                        <a:lnSpc>
                          <a:spcPct val="107000"/>
                        </a:lnSpc>
                        <a:spcAft>
                          <a:spcPts val="0"/>
                        </a:spcAft>
                      </a:pPr>
                      <a:r>
                        <a:rPr lang="es-EC" sz="1400" b="0">
                          <a:solidFill>
                            <a:schemeClr val="tx1"/>
                          </a:solidFill>
                          <a:effectLst/>
                        </a:rPr>
                        <a:t>Santo Domingo de los Tsáchilas</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solidFill>
                            <a:schemeClr val="tx1"/>
                          </a:solidFill>
                          <a:effectLst/>
                        </a:rPr>
                        <a:t>10646</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solidFill>
                            <a:schemeClr val="tx1"/>
                          </a:solidFill>
                          <a:effectLst/>
                        </a:rPr>
                        <a:t>44,44%</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0,00%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a:solidFill>
                            <a:schemeClr val="tx1"/>
                          </a:solidFill>
                          <a:effectLst/>
                        </a:rPr>
                        <a:t>0</a:t>
                      </a:r>
                      <a:endParaRPr lang="es-EC"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solidFill>
                            <a:schemeClr val="tx1"/>
                          </a:solidFill>
                          <a:effectLst/>
                        </a:rPr>
                        <a:t>0</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bl>
          </a:graphicData>
        </a:graphic>
      </p:graphicFrame>
      <p:pic>
        <p:nvPicPr>
          <p:cNvPr id="3" name="Picture 4" descr="CIBSI 2015:::">
            <a:extLst>
              <a:ext uri="{FF2B5EF4-FFF2-40B4-BE49-F238E27FC236}">
                <a16:creationId xmlns:a16="http://schemas.microsoft.com/office/drawing/2014/main" id="{6DF093F2-F285-42B2-B41F-6D1B3D5B86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2208" y="5925789"/>
            <a:ext cx="3098938" cy="79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1915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5092" y="2004240"/>
            <a:ext cx="7500582" cy="1325563"/>
          </a:xfrm>
        </p:spPr>
        <p:txBody>
          <a:bodyPr>
            <a:noAutofit/>
            <a:scene3d>
              <a:camera prst="orthographicFront"/>
              <a:lightRig rig="soft" dir="t">
                <a:rot lat="0" lon="0" rev="15600000"/>
              </a:lightRig>
            </a:scene3d>
            <a:sp3d extrusionH="57150" prstMaterial="softEdge">
              <a:bevelT w="25400" h="38100"/>
            </a:sp3d>
          </a:bodyPr>
          <a:lstStyle/>
          <a:p>
            <a:pPr algn="ctr"/>
            <a:r>
              <a:rPr lang="es-EC" sz="4800" dirty="0">
                <a:ln/>
                <a:solidFill>
                  <a:schemeClr val="accent4"/>
                </a:solidFill>
                <a:effectLst/>
              </a:rPr>
              <a:t>DEMANDA INSATISFECHA DE PROFESIONALES</a:t>
            </a:r>
          </a:p>
        </p:txBody>
      </p:sp>
      <p:pic>
        <p:nvPicPr>
          <p:cNvPr id="15362" name="Picture 2" descr="Unión Profesional – El subsector de servicios profesionales se ralentiza  menos en la creación de empleo que el conjunto de la economía en el segundo  trimestre">
            <a:extLst>
              <a:ext uri="{FF2B5EF4-FFF2-40B4-BE49-F238E27FC236}">
                <a16:creationId xmlns:a16="http://schemas.microsoft.com/office/drawing/2014/main" id="{F83D0227-C25F-43DF-B008-5404670150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95" y="2004240"/>
            <a:ext cx="4876800" cy="2200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4" descr="CIBSI 2015:::">
            <a:extLst>
              <a:ext uri="{FF2B5EF4-FFF2-40B4-BE49-F238E27FC236}">
                <a16:creationId xmlns:a16="http://schemas.microsoft.com/office/drawing/2014/main" id="{31B8B252-04D4-4DBE-8F56-80019D19D4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2208" y="5925789"/>
            <a:ext cx="3098938" cy="79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564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7552352" y="318282"/>
            <a:ext cx="2744854" cy="369332"/>
          </a:xfrm>
          <a:prstGeom prst="rect">
            <a:avLst/>
          </a:prstGeom>
          <a:noFill/>
        </p:spPr>
        <p:txBody>
          <a:bodyPr wrap="none" rtlCol="0">
            <a:spAutoFit/>
          </a:bodyPr>
          <a:lstStyle/>
          <a:p>
            <a:r>
              <a:rPr lang="es-EC" dirty="0"/>
              <a:t>Área de Recursos Humanos</a:t>
            </a:r>
          </a:p>
        </p:txBody>
      </p:sp>
      <p:sp>
        <p:nvSpPr>
          <p:cNvPr id="7" name="CuadroTexto 6"/>
          <p:cNvSpPr txBox="1"/>
          <p:nvPr/>
        </p:nvSpPr>
        <p:spPr>
          <a:xfrm>
            <a:off x="940740" y="347360"/>
            <a:ext cx="3875356" cy="369332"/>
          </a:xfrm>
          <a:prstGeom prst="rect">
            <a:avLst/>
          </a:prstGeom>
          <a:noFill/>
        </p:spPr>
        <p:txBody>
          <a:bodyPr wrap="none" rtlCol="0">
            <a:spAutoFit/>
          </a:bodyPr>
          <a:lstStyle/>
          <a:p>
            <a:r>
              <a:rPr lang="es-EC" dirty="0"/>
              <a:t>Área de Marketing y Ventas - Comercial</a:t>
            </a:r>
          </a:p>
        </p:txBody>
      </p:sp>
      <p:sp>
        <p:nvSpPr>
          <p:cNvPr id="8" name="CuadroTexto 7"/>
          <p:cNvSpPr txBox="1"/>
          <p:nvPr/>
        </p:nvSpPr>
        <p:spPr>
          <a:xfrm>
            <a:off x="2268796" y="2714179"/>
            <a:ext cx="1764778" cy="369332"/>
          </a:xfrm>
          <a:prstGeom prst="rect">
            <a:avLst/>
          </a:prstGeom>
          <a:noFill/>
        </p:spPr>
        <p:txBody>
          <a:bodyPr wrap="none" rtlCol="0">
            <a:spAutoFit/>
          </a:bodyPr>
          <a:lstStyle/>
          <a:p>
            <a:r>
              <a:rPr lang="es-EC" dirty="0"/>
              <a:t>Área de Finanzas</a:t>
            </a:r>
          </a:p>
        </p:txBody>
      </p:sp>
      <p:sp>
        <p:nvSpPr>
          <p:cNvPr id="9" name="CuadroTexto 8"/>
          <p:cNvSpPr txBox="1"/>
          <p:nvPr/>
        </p:nvSpPr>
        <p:spPr>
          <a:xfrm>
            <a:off x="7921940" y="2714179"/>
            <a:ext cx="2375266" cy="369332"/>
          </a:xfrm>
          <a:prstGeom prst="rect">
            <a:avLst/>
          </a:prstGeom>
          <a:noFill/>
        </p:spPr>
        <p:txBody>
          <a:bodyPr wrap="none" rtlCol="0">
            <a:spAutoFit/>
          </a:bodyPr>
          <a:lstStyle/>
          <a:p>
            <a:r>
              <a:rPr lang="es-EC" dirty="0"/>
              <a:t>Área de Administración</a:t>
            </a:r>
          </a:p>
        </p:txBody>
      </p:sp>
      <p:sp>
        <p:nvSpPr>
          <p:cNvPr id="10" name="CuadroTexto 9"/>
          <p:cNvSpPr txBox="1"/>
          <p:nvPr/>
        </p:nvSpPr>
        <p:spPr>
          <a:xfrm>
            <a:off x="1211838" y="5259831"/>
            <a:ext cx="2016578" cy="369332"/>
          </a:xfrm>
          <a:prstGeom prst="rect">
            <a:avLst/>
          </a:prstGeom>
          <a:noFill/>
        </p:spPr>
        <p:txBody>
          <a:bodyPr wrap="none" rtlCol="0">
            <a:spAutoFit/>
          </a:bodyPr>
          <a:lstStyle/>
          <a:p>
            <a:r>
              <a:rPr lang="es-EC" dirty="0"/>
              <a:t>Área de Producción</a:t>
            </a:r>
          </a:p>
        </p:txBody>
      </p:sp>
      <p:graphicFrame>
        <p:nvGraphicFramePr>
          <p:cNvPr id="2" name="Tabla 1">
            <a:extLst>
              <a:ext uri="{FF2B5EF4-FFF2-40B4-BE49-F238E27FC236}">
                <a16:creationId xmlns:a16="http://schemas.microsoft.com/office/drawing/2014/main" id="{A6E49FD8-6397-4D24-B8F0-68A4FE162C5B}"/>
              </a:ext>
            </a:extLst>
          </p:cNvPr>
          <p:cNvGraphicFramePr>
            <a:graphicFrameLocks noGrp="1"/>
          </p:cNvGraphicFramePr>
          <p:nvPr>
            <p:extLst>
              <p:ext uri="{D42A27DB-BD31-4B8C-83A1-F6EECF244321}">
                <p14:modId xmlns:p14="http://schemas.microsoft.com/office/powerpoint/2010/main" val="2789188300"/>
              </p:ext>
            </p:extLst>
          </p:nvPr>
        </p:nvGraphicFramePr>
        <p:xfrm>
          <a:off x="6025041" y="825374"/>
          <a:ext cx="6069840" cy="1907860"/>
        </p:xfrm>
        <a:graphic>
          <a:graphicData uri="http://schemas.openxmlformats.org/drawingml/2006/table">
            <a:tbl>
              <a:tblPr firstRow="1" firstCol="1" bandRow="1">
                <a:tableStyleId>{93296810-A885-4BE3-A3E7-6D5BEEA58F35}</a:tableStyleId>
              </a:tblPr>
              <a:tblGrid>
                <a:gridCol w="962980">
                  <a:extLst>
                    <a:ext uri="{9D8B030D-6E8A-4147-A177-3AD203B41FA5}">
                      <a16:colId xmlns:a16="http://schemas.microsoft.com/office/drawing/2014/main" val="2172667455"/>
                    </a:ext>
                  </a:extLst>
                </a:gridCol>
                <a:gridCol w="1598899">
                  <a:extLst>
                    <a:ext uri="{9D8B030D-6E8A-4147-A177-3AD203B41FA5}">
                      <a16:colId xmlns:a16="http://schemas.microsoft.com/office/drawing/2014/main" val="2147570004"/>
                    </a:ext>
                  </a:extLst>
                </a:gridCol>
                <a:gridCol w="762000">
                  <a:extLst>
                    <a:ext uri="{9D8B030D-6E8A-4147-A177-3AD203B41FA5}">
                      <a16:colId xmlns:a16="http://schemas.microsoft.com/office/drawing/2014/main" val="4264436091"/>
                    </a:ext>
                  </a:extLst>
                </a:gridCol>
                <a:gridCol w="1076187">
                  <a:extLst>
                    <a:ext uri="{9D8B030D-6E8A-4147-A177-3AD203B41FA5}">
                      <a16:colId xmlns:a16="http://schemas.microsoft.com/office/drawing/2014/main" val="292904408"/>
                    </a:ext>
                  </a:extLst>
                </a:gridCol>
                <a:gridCol w="892313">
                  <a:extLst>
                    <a:ext uri="{9D8B030D-6E8A-4147-A177-3AD203B41FA5}">
                      <a16:colId xmlns:a16="http://schemas.microsoft.com/office/drawing/2014/main" val="470330879"/>
                    </a:ext>
                  </a:extLst>
                </a:gridCol>
                <a:gridCol w="777461">
                  <a:extLst>
                    <a:ext uri="{9D8B030D-6E8A-4147-A177-3AD203B41FA5}">
                      <a16:colId xmlns:a16="http://schemas.microsoft.com/office/drawing/2014/main" val="914907083"/>
                    </a:ext>
                  </a:extLst>
                </a:gridCol>
              </a:tblGrid>
              <a:tr h="427970">
                <a:tc>
                  <a:txBody>
                    <a:bodyPr/>
                    <a:lstStyle/>
                    <a:p>
                      <a:pPr algn="ctr">
                        <a:lnSpc>
                          <a:spcPct val="107000"/>
                        </a:lnSpc>
                        <a:spcAft>
                          <a:spcPts val="0"/>
                        </a:spcAft>
                      </a:pPr>
                      <a:r>
                        <a:rPr lang="es-EC"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b="0" dirty="0">
                          <a:solidFill>
                            <a:schemeClr val="tx1"/>
                          </a:solidFill>
                          <a:effectLst/>
                        </a:rPr>
                        <a:t>Demanda profesional de programas en el área Recursos Humanos</a:t>
                      </a:r>
                      <a:endParaRPr lang="es-EC"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b="0" dirty="0">
                          <a:solidFill>
                            <a:schemeClr val="tx1"/>
                          </a:solidFill>
                          <a:effectLst/>
                        </a:rPr>
                        <a:t>Precisión (+ -)</a:t>
                      </a:r>
                      <a:endParaRPr lang="es-EC"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b="0" dirty="0">
                          <a:solidFill>
                            <a:schemeClr val="tx1"/>
                          </a:solidFill>
                          <a:effectLst/>
                        </a:rPr>
                        <a:t>Oferta académica (cupos al año)</a:t>
                      </a:r>
                      <a:endParaRPr lang="es-EC"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b="0" dirty="0">
                          <a:solidFill>
                            <a:schemeClr val="tx1"/>
                          </a:solidFill>
                          <a:effectLst/>
                        </a:rPr>
                        <a:t>Demanda insatisfecha </a:t>
                      </a:r>
                      <a:endParaRPr lang="es-EC"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b="0" dirty="0">
                          <a:solidFill>
                            <a:schemeClr val="tx1"/>
                          </a:solidFill>
                          <a:effectLst/>
                        </a:rPr>
                        <a:t>Precisión (+ -)</a:t>
                      </a:r>
                      <a:endParaRPr lang="es-EC"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775032543"/>
                  </a:ext>
                </a:extLst>
              </a:tr>
              <a:tr h="134998">
                <a:tc>
                  <a:txBody>
                    <a:bodyPr/>
                    <a:lstStyle/>
                    <a:p>
                      <a:pPr algn="ctr">
                        <a:lnSpc>
                          <a:spcPct val="107000"/>
                        </a:lnSpc>
                        <a:spcAft>
                          <a:spcPts val="0"/>
                        </a:spcAft>
                      </a:pPr>
                      <a:r>
                        <a:rPr lang="es-EC" sz="1200" b="0" dirty="0">
                          <a:solidFill>
                            <a:schemeClr val="tx1"/>
                          </a:solidFill>
                          <a:effectLst/>
                        </a:rPr>
                        <a:t>Pichincha</a:t>
                      </a:r>
                      <a:endParaRPr lang="es-EC"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4906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76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207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4699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73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447375535"/>
                  </a:ext>
                </a:extLst>
              </a:tr>
              <a:tr h="134998">
                <a:tc>
                  <a:txBody>
                    <a:bodyPr/>
                    <a:lstStyle/>
                    <a:p>
                      <a:pPr algn="ctr">
                        <a:lnSpc>
                          <a:spcPct val="107000"/>
                        </a:lnSpc>
                        <a:spcAft>
                          <a:spcPts val="0"/>
                        </a:spcAft>
                      </a:pPr>
                      <a:r>
                        <a:rPr lang="es-EC" sz="1200" b="0" dirty="0">
                          <a:solidFill>
                            <a:schemeClr val="tx1"/>
                          </a:solidFill>
                          <a:effectLst/>
                        </a:rPr>
                        <a:t>Cotopaxi</a:t>
                      </a:r>
                      <a:endParaRPr lang="es-EC"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28880451"/>
                  </a:ext>
                </a:extLst>
              </a:tr>
              <a:tr h="134998">
                <a:tc>
                  <a:txBody>
                    <a:bodyPr/>
                    <a:lstStyle/>
                    <a:p>
                      <a:pPr algn="ctr">
                        <a:lnSpc>
                          <a:spcPct val="107000"/>
                        </a:lnSpc>
                        <a:spcAft>
                          <a:spcPts val="0"/>
                        </a:spcAft>
                      </a:pPr>
                      <a:r>
                        <a:rPr lang="es-EC" sz="1200" b="0" dirty="0">
                          <a:solidFill>
                            <a:schemeClr val="tx1"/>
                          </a:solidFill>
                          <a:effectLst/>
                        </a:rPr>
                        <a:t>Tungurahua</a:t>
                      </a:r>
                      <a:endParaRPr lang="es-EC"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60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-60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0654694"/>
                  </a:ext>
                </a:extLst>
              </a:tr>
              <a:tr h="417493">
                <a:tc>
                  <a:txBody>
                    <a:bodyPr/>
                    <a:lstStyle/>
                    <a:p>
                      <a:pPr algn="ctr">
                        <a:lnSpc>
                          <a:spcPct val="107000"/>
                        </a:lnSpc>
                        <a:spcAft>
                          <a:spcPts val="0"/>
                        </a:spcAft>
                      </a:pPr>
                      <a:r>
                        <a:rPr lang="es-EC" sz="1200" b="0" dirty="0">
                          <a:solidFill>
                            <a:schemeClr val="tx1"/>
                          </a:solidFill>
                          <a:effectLst/>
                        </a:rPr>
                        <a:t>Santo Domingo de los Tsáchilas</a:t>
                      </a:r>
                      <a:endParaRPr lang="es-EC"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dirty="0">
                          <a:effectLst/>
                        </a:rPr>
                        <a:t>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dirty="0">
                          <a:effectLst/>
                        </a:rPr>
                        <a:t>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177593895"/>
                  </a:ext>
                </a:extLst>
              </a:tr>
            </a:tbl>
          </a:graphicData>
        </a:graphic>
      </p:graphicFrame>
      <p:graphicFrame>
        <p:nvGraphicFramePr>
          <p:cNvPr id="3" name="Tabla 2">
            <a:extLst>
              <a:ext uri="{FF2B5EF4-FFF2-40B4-BE49-F238E27FC236}">
                <a16:creationId xmlns:a16="http://schemas.microsoft.com/office/drawing/2014/main" id="{022F2B8B-5214-492C-9BE4-D42BAFEF6641}"/>
              </a:ext>
            </a:extLst>
          </p:cNvPr>
          <p:cNvGraphicFramePr>
            <a:graphicFrameLocks noGrp="1"/>
          </p:cNvGraphicFramePr>
          <p:nvPr>
            <p:extLst>
              <p:ext uri="{D42A27DB-BD31-4B8C-83A1-F6EECF244321}">
                <p14:modId xmlns:p14="http://schemas.microsoft.com/office/powerpoint/2010/main" val="3815227457"/>
              </p:ext>
            </p:extLst>
          </p:nvPr>
        </p:nvGraphicFramePr>
        <p:xfrm>
          <a:off x="97119" y="854452"/>
          <a:ext cx="5823969" cy="1859727"/>
        </p:xfrm>
        <a:graphic>
          <a:graphicData uri="http://schemas.openxmlformats.org/drawingml/2006/table">
            <a:tbl>
              <a:tblPr firstRow="1" firstCol="1" bandRow="1">
                <a:tableStyleId>{F5AB1C69-6EDB-4FF4-983F-18BD219EF322}</a:tableStyleId>
              </a:tblPr>
              <a:tblGrid>
                <a:gridCol w="985134">
                  <a:extLst>
                    <a:ext uri="{9D8B030D-6E8A-4147-A177-3AD203B41FA5}">
                      <a16:colId xmlns:a16="http://schemas.microsoft.com/office/drawing/2014/main" val="3300706976"/>
                    </a:ext>
                  </a:extLst>
                </a:gridCol>
                <a:gridCol w="1551588">
                  <a:extLst>
                    <a:ext uri="{9D8B030D-6E8A-4147-A177-3AD203B41FA5}">
                      <a16:colId xmlns:a16="http://schemas.microsoft.com/office/drawing/2014/main" val="468821692"/>
                    </a:ext>
                  </a:extLst>
                </a:gridCol>
                <a:gridCol w="729578">
                  <a:extLst>
                    <a:ext uri="{9D8B030D-6E8A-4147-A177-3AD203B41FA5}">
                      <a16:colId xmlns:a16="http://schemas.microsoft.com/office/drawing/2014/main" val="693451263"/>
                    </a:ext>
                  </a:extLst>
                </a:gridCol>
                <a:gridCol w="874643">
                  <a:extLst>
                    <a:ext uri="{9D8B030D-6E8A-4147-A177-3AD203B41FA5}">
                      <a16:colId xmlns:a16="http://schemas.microsoft.com/office/drawing/2014/main" val="3884348706"/>
                    </a:ext>
                  </a:extLst>
                </a:gridCol>
                <a:gridCol w="901148">
                  <a:extLst>
                    <a:ext uri="{9D8B030D-6E8A-4147-A177-3AD203B41FA5}">
                      <a16:colId xmlns:a16="http://schemas.microsoft.com/office/drawing/2014/main" val="3953345279"/>
                    </a:ext>
                  </a:extLst>
                </a:gridCol>
                <a:gridCol w="781878">
                  <a:extLst>
                    <a:ext uri="{9D8B030D-6E8A-4147-A177-3AD203B41FA5}">
                      <a16:colId xmlns:a16="http://schemas.microsoft.com/office/drawing/2014/main" val="3405602833"/>
                    </a:ext>
                  </a:extLst>
                </a:gridCol>
              </a:tblGrid>
              <a:tr h="685971">
                <a:tc>
                  <a:txBody>
                    <a:bodyPr/>
                    <a:lstStyle/>
                    <a:p>
                      <a:pPr algn="ct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b="0" dirty="0">
                          <a:solidFill>
                            <a:schemeClr val="tx1"/>
                          </a:solidFill>
                          <a:effectLst/>
                        </a:rPr>
                        <a:t>Demanda profesional de programas en el área Marketing y Ventas -Comercial</a:t>
                      </a:r>
                      <a:endParaRPr lang="es-EC"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b="0" dirty="0">
                          <a:solidFill>
                            <a:schemeClr val="tx1"/>
                          </a:solidFill>
                          <a:effectLst/>
                        </a:rPr>
                        <a:t>Precisión (+ -)</a:t>
                      </a:r>
                      <a:endParaRPr lang="es-EC"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b="0" dirty="0">
                          <a:solidFill>
                            <a:schemeClr val="tx1"/>
                          </a:solidFill>
                          <a:effectLst/>
                        </a:rPr>
                        <a:t>Oferta académica (cupos al año)</a:t>
                      </a:r>
                      <a:endParaRPr lang="es-EC"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b="0" dirty="0">
                          <a:solidFill>
                            <a:schemeClr val="tx1"/>
                          </a:solidFill>
                          <a:effectLst/>
                        </a:rPr>
                        <a:t>Demanda insatisfecha </a:t>
                      </a:r>
                      <a:endParaRPr lang="es-EC"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b="0" dirty="0">
                          <a:solidFill>
                            <a:schemeClr val="tx1"/>
                          </a:solidFill>
                          <a:effectLst/>
                        </a:rPr>
                        <a:t>Precisión (+ -)</a:t>
                      </a:r>
                      <a:endParaRPr lang="es-EC"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60899006"/>
                  </a:ext>
                </a:extLst>
              </a:tr>
              <a:tr h="165754">
                <a:tc>
                  <a:txBody>
                    <a:bodyPr/>
                    <a:lstStyle/>
                    <a:p>
                      <a:pPr algn="ctr">
                        <a:lnSpc>
                          <a:spcPct val="107000"/>
                        </a:lnSpc>
                        <a:spcAft>
                          <a:spcPts val="0"/>
                        </a:spcAft>
                      </a:pPr>
                      <a:r>
                        <a:rPr lang="es-EC" sz="1200" b="0">
                          <a:solidFill>
                            <a:schemeClr val="tx1"/>
                          </a:solidFill>
                          <a:effectLst/>
                        </a:rPr>
                        <a:t>Pichincha</a:t>
                      </a:r>
                      <a:endParaRPr lang="es-EC"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4906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76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370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4536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70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115121071"/>
                  </a:ext>
                </a:extLst>
              </a:tr>
              <a:tr h="165754">
                <a:tc>
                  <a:txBody>
                    <a:bodyPr/>
                    <a:lstStyle/>
                    <a:p>
                      <a:pPr algn="ctr">
                        <a:lnSpc>
                          <a:spcPct val="107000"/>
                        </a:lnSpc>
                        <a:spcAft>
                          <a:spcPts val="0"/>
                        </a:spcAft>
                      </a:pPr>
                      <a:r>
                        <a:rPr lang="es-EC" sz="1200" b="0">
                          <a:solidFill>
                            <a:schemeClr val="tx1"/>
                          </a:solidFill>
                          <a:effectLst/>
                        </a:rPr>
                        <a:t>Cotopaxi</a:t>
                      </a:r>
                      <a:endParaRPr lang="es-EC"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04884090"/>
                  </a:ext>
                </a:extLst>
              </a:tr>
              <a:tr h="165754">
                <a:tc>
                  <a:txBody>
                    <a:bodyPr/>
                    <a:lstStyle/>
                    <a:p>
                      <a:pPr algn="ctr">
                        <a:lnSpc>
                          <a:spcPct val="107000"/>
                        </a:lnSpc>
                        <a:spcAft>
                          <a:spcPts val="0"/>
                        </a:spcAft>
                      </a:pPr>
                      <a:r>
                        <a:rPr lang="es-EC" sz="1200" b="0">
                          <a:solidFill>
                            <a:schemeClr val="tx1"/>
                          </a:solidFill>
                          <a:effectLst/>
                        </a:rPr>
                        <a:t>Tungurahua</a:t>
                      </a:r>
                      <a:endParaRPr lang="es-EC"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3664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110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50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3614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108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18779427"/>
                  </a:ext>
                </a:extLst>
              </a:tr>
              <a:tr h="391568">
                <a:tc>
                  <a:txBody>
                    <a:bodyPr/>
                    <a:lstStyle/>
                    <a:p>
                      <a:pPr algn="ctr">
                        <a:lnSpc>
                          <a:spcPct val="107000"/>
                        </a:lnSpc>
                        <a:spcAft>
                          <a:spcPts val="0"/>
                        </a:spcAft>
                      </a:pPr>
                      <a:r>
                        <a:rPr lang="es-EC" sz="1100" b="0" dirty="0">
                          <a:solidFill>
                            <a:schemeClr val="tx1"/>
                          </a:solidFill>
                          <a:effectLst/>
                        </a:rPr>
                        <a:t>Santo Domingo de los Tsáchilas</a:t>
                      </a:r>
                      <a:endParaRPr lang="es-EC"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dirty="0">
                          <a:effectLst/>
                        </a:rPr>
                        <a:t>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dirty="0">
                          <a:effectLst/>
                        </a:rPr>
                        <a:t>20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-20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dirty="0">
                          <a:effectLst/>
                        </a:rPr>
                        <a:t>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66053813"/>
                  </a:ext>
                </a:extLst>
              </a:tr>
            </a:tbl>
          </a:graphicData>
        </a:graphic>
      </p:graphicFrame>
      <p:graphicFrame>
        <p:nvGraphicFramePr>
          <p:cNvPr id="16" name="Tabla 15">
            <a:extLst>
              <a:ext uri="{FF2B5EF4-FFF2-40B4-BE49-F238E27FC236}">
                <a16:creationId xmlns:a16="http://schemas.microsoft.com/office/drawing/2014/main" id="{725C6A24-8C6E-442F-AC5A-91C9C9CEB81C}"/>
              </a:ext>
            </a:extLst>
          </p:cNvPr>
          <p:cNvGraphicFramePr>
            <a:graphicFrameLocks noGrp="1"/>
          </p:cNvGraphicFramePr>
          <p:nvPr>
            <p:extLst>
              <p:ext uri="{D42A27DB-BD31-4B8C-83A1-F6EECF244321}">
                <p14:modId xmlns:p14="http://schemas.microsoft.com/office/powerpoint/2010/main" val="203465826"/>
              </p:ext>
            </p:extLst>
          </p:nvPr>
        </p:nvGraphicFramePr>
        <p:xfrm>
          <a:off x="98703" y="3028177"/>
          <a:ext cx="5984045" cy="1569405"/>
        </p:xfrm>
        <a:graphic>
          <a:graphicData uri="http://schemas.openxmlformats.org/drawingml/2006/table">
            <a:tbl>
              <a:tblPr firstRow="1" firstCol="1" bandRow="1">
                <a:tableStyleId>{7DF18680-E054-41AD-8BC1-D1AEF772440D}</a:tableStyleId>
              </a:tblPr>
              <a:tblGrid>
                <a:gridCol w="967753">
                  <a:extLst>
                    <a:ext uri="{9D8B030D-6E8A-4147-A177-3AD203B41FA5}">
                      <a16:colId xmlns:a16="http://schemas.microsoft.com/office/drawing/2014/main" val="3724428291"/>
                    </a:ext>
                  </a:extLst>
                </a:gridCol>
                <a:gridCol w="1616765">
                  <a:extLst>
                    <a:ext uri="{9D8B030D-6E8A-4147-A177-3AD203B41FA5}">
                      <a16:colId xmlns:a16="http://schemas.microsoft.com/office/drawing/2014/main" val="2859333421"/>
                    </a:ext>
                  </a:extLst>
                </a:gridCol>
                <a:gridCol w="781878">
                  <a:extLst>
                    <a:ext uri="{9D8B030D-6E8A-4147-A177-3AD203B41FA5}">
                      <a16:colId xmlns:a16="http://schemas.microsoft.com/office/drawing/2014/main" val="1307532567"/>
                    </a:ext>
                  </a:extLst>
                </a:gridCol>
                <a:gridCol w="1020418">
                  <a:extLst>
                    <a:ext uri="{9D8B030D-6E8A-4147-A177-3AD203B41FA5}">
                      <a16:colId xmlns:a16="http://schemas.microsoft.com/office/drawing/2014/main" val="880781929"/>
                    </a:ext>
                  </a:extLst>
                </a:gridCol>
                <a:gridCol w="908118">
                  <a:extLst>
                    <a:ext uri="{9D8B030D-6E8A-4147-A177-3AD203B41FA5}">
                      <a16:colId xmlns:a16="http://schemas.microsoft.com/office/drawing/2014/main" val="2422427704"/>
                    </a:ext>
                  </a:extLst>
                </a:gridCol>
                <a:gridCol w="689113">
                  <a:extLst>
                    <a:ext uri="{9D8B030D-6E8A-4147-A177-3AD203B41FA5}">
                      <a16:colId xmlns:a16="http://schemas.microsoft.com/office/drawing/2014/main" val="2334705889"/>
                    </a:ext>
                  </a:extLst>
                </a:gridCol>
              </a:tblGrid>
              <a:tr h="0">
                <a:tc>
                  <a:txBody>
                    <a:bodyPr/>
                    <a:lstStyle/>
                    <a:p>
                      <a:pPr algn="ct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b="0" dirty="0">
                          <a:solidFill>
                            <a:schemeClr val="tx1"/>
                          </a:solidFill>
                          <a:effectLst/>
                        </a:rPr>
                        <a:t>Demanda profesional de programas en el área Finanzas</a:t>
                      </a:r>
                      <a:endParaRPr lang="es-EC"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b="0" dirty="0">
                          <a:solidFill>
                            <a:schemeClr val="tx1"/>
                          </a:solidFill>
                          <a:effectLst/>
                        </a:rPr>
                        <a:t>Precisión (+ -)</a:t>
                      </a:r>
                      <a:endParaRPr lang="es-EC"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b="0" dirty="0">
                          <a:solidFill>
                            <a:schemeClr val="tx1"/>
                          </a:solidFill>
                          <a:effectLst/>
                        </a:rPr>
                        <a:t>Oferta académica (cupos al año)</a:t>
                      </a:r>
                      <a:endParaRPr lang="es-EC"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b="0" dirty="0">
                          <a:solidFill>
                            <a:schemeClr val="tx1"/>
                          </a:solidFill>
                          <a:effectLst/>
                        </a:rPr>
                        <a:t>Demanda insatisfecha </a:t>
                      </a:r>
                      <a:endParaRPr lang="es-EC"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b="0" dirty="0">
                          <a:solidFill>
                            <a:schemeClr val="tx1"/>
                          </a:solidFill>
                          <a:effectLst/>
                        </a:rPr>
                        <a:t>Precisión (+ -)</a:t>
                      </a:r>
                      <a:endParaRPr lang="es-EC"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642567335"/>
                  </a:ext>
                </a:extLst>
              </a:tr>
              <a:tr h="0">
                <a:tc>
                  <a:txBody>
                    <a:bodyPr/>
                    <a:lstStyle/>
                    <a:p>
                      <a:pPr algn="ctr">
                        <a:lnSpc>
                          <a:spcPct val="107000"/>
                        </a:lnSpc>
                        <a:spcAft>
                          <a:spcPts val="0"/>
                        </a:spcAft>
                      </a:pPr>
                      <a:r>
                        <a:rPr lang="es-EC" sz="1100" b="0" dirty="0">
                          <a:solidFill>
                            <a:schemeClr val="tx1"/>
                          </a:solidFill>
                          <a:effectLst/>
                        </a:rPr>
                        <a:t>Pichincha</a:t>
                      </a:r>
                      <a:endParaRPr lang="es-EC"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4906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76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483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4423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69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582046280"/>
                  </a:ext>
                </a:extLst>
              </a:tr>
              <a:tr h="0">
                <a:tc>
                  <a:txBody>
                    <a:bodyPr/>
                    <a:lstStyle/>
                    <a:p>
                      <a:pPr algn="ctr">
                        <a:lnSpc>
                          <a:spcPct val="107000"/>
                        </a:lnSpc>
                        <a:spcAft>
                          <a:spcPts val="0"/>
                        </a:spcAft>
                      </a:pPr>
                      <a:r>
                        <a:rPr lang="es-EC" sz="1100" b="0" dirty="0">
                          <a:solidFill>
                            <a:schemeClr val="tx1"/>
                          </a:solidFill>
                          <a:effectLst/>
                        </a:rPr>
                        <a:t>Cotopaxi</a:t>
                      </a:r>
                      <a:endParaRPr lang="es-EC"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dirty="0">
                          <a:effectLst/>
                        </a:rPr>
                        <a:t>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135772893"/>
                  </a:ext>
                </a:extLst>
              </a:tr>
              <a:tr h="0">
                <a:tc>
                  <a:txBody>
                    <a:bodyPr/>
                    <a:lstStyle/>
                    <a:p>
                      <a:pPr algn="ctr">
                        <a:lnSpc>
                          <a:spcPct val="107000"/>
                        </a:lnSpc>
                        <a:spcAft>
                          <a:spcPts val="0"/>
                        </a:spcAft>
                      </a:pPr>
                      <a:r>
                        <a:rPr lang="es-EC" sz="1100" b="0">
                          <a:solidFill>
                            <a:schemeClr val="tx1"/>
                          </a:solidFill>
                          <a:effectLst/>
                        </a:rPr>
                        <a:t>Tungurahua</a:t>
                      </a:r>
                      <a:endParaRPr lang="es-EC"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1221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21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210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1011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18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15496087"/>
                  </a:ext>
                </a:extLst>
              </a:tr>
              <a:tr h="0">
                <a:tc>
                  <a:txBody>
                    <a:bodyPr/>
                    <a:lstStyle/>
                    <a:p>
                      <a:pPr algn="ctr">
                        <a:lnSpc>
                          <a:spcPct val="107000"/>
                        </a:lnSpc>
                        <a:spcAft>
                          <a:spcPts val="0"/>
                        </a:spcAft>
                      </a:pPr>
                      <a:r>
                        <a:rPr lang="es-EC" sz="1100" b="0" dirty="0">
                          <a:solidFill>
                            <a:schemeClr val="tx1"/>
                          </a:solidFill>
                          <a:effectLst/>
                        </a:rPr>
                        <a:t>Santo Domingo de los Tsáchilas</a:t>
                      </a:r>
                      <a:endParaRPr lang="es-EC"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25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dirty="0">
                          <a:effectLst/>
                        </a:rPr>
                        <a:t>-25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dirty="0">
                          <a:effectLst/>
                        </a:rPr>
                        <a:t>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78972680"/>
                  </a:ext>
                </a:extLst>
              </a:tr>
            </a:tbl>
          </a:graphicData>
        </a:graphic>
      </p:graphicFrame>
      <p:graphicFrame>
        <p:nvGraphicFramePr>
          <p:cNvPr id="17" name="Tabla 16">
            <a:extLst>
              <a:ext uri="{FF2B5EF4-FFF2-40B4-BE49-F238E27FC236}">
                <a16:creationId xmlns:a16="http://schemas.microsoft.com/office/drawing/2014/main" id="{3EC17FCE-C6D7-45C8-8C98-38C4804DC6E4}"/>
              </a:ext>
            </a:extLst>
          </p:cNvPr>
          <p:cNvGraphicFramePr>
            <a:graphicFrameLocks noGrp="1"/>
          </p:cNvGraphicFramePr>
          <p:nvPr>
            <p:extLst>
              <p:ext uri="{D42A27DB-BD31-4B8C-83A1-F6EECF244321}">
                <p14:modId xmlns:p14="http://schemas.microsoft.com/office/powerpoint/2010/main" val="1558952220"/>
              </p:ext>
            </p:extLst>
          </p:nvPr>
        </p:nvGraphicFramePr>
        <p:xfrm>
          <a:off x="6316858" y="3001906"/>
          <a:ext cx="5689612" cy="1748792"/>
        </p:xfrm>
        <a:graphic>
          <a:graphicData uri="http://schemas.openxmlformats.org/drawingml/2006/table">
            <a:tbl>
              <a:tblPr firstRow="1" firstCol="1" bandRow="1">
                <a:tableStyleId>{21E4AEA4-8DFA-4A89-87EB-49C32662AFE0}</a:tableStyleId>
              </a:tblPr>
              <a:tblGrid>
                <a:gridCol w="1000178">
                  <a:extLst>
                    <a:ext uri="{9D8B030D-6E8A-4147-A177-3AD203B41FA5}">
                      <a16:colId xmlns:a16="http://schemas.microsoft.com/office/drawing/2014/main" val="3736582179"/>
                    </a:ext>
                  </a:extLst>
                </a:gridCol>
                <a:gridCol w="1563757">
                  <a:extLst>
                    <a:ext uri="{9D8B030D-6E8A-4147-A177-3AD203B41FA5}">
                      <a16:colId xmlns:a16="http://schemas.microsoft.com/office/drawing/2014/main" val="614650798"/>
                    </a:ext>
                  </a:extLst>
                </a:gridCol>
                <a:gridCol w="727033">
                  <a:extLst>
                    <a:ext uri="{9D8B030D-6E8A-4147-A177-3AD203B41FA5}">
                      <a16:colId xmlns:a16="http://schemas.microsoft.com/office/drawing/2014/main" val="2177598725"/>
                    </a:ext>
                  </a:extLst>
                </a:gridCol>
                <a:gridCol w="914400">
                  <a:extLst>
                    <a:ext uri="{9D8B030D-6E8A-4147-A177-3AD203B41FA5}">
                      <a16:colId xmlns:a16="http://schemas.microsoft.com/office/drawing/2014/main" val="2094756483"/>
                    </a:ext>
                  </a:extLst>
                </a:gridCol>
                <a:gridCol w="861391">
                  <a:extLst>
                    <a:ext uri="{9D8B030D-6E8A-4147-A177-3AD203B41FA5}">
                      <a16:colId xmlns:a16="http://schemas.microsoft.com/office/drawing/2014/main" val="2479064118"/>
                    </a:ext>
                  </a:extLst>
                </a:gridCol>
                <a:gridCol w="622853">
                  <a:extLst>
                    <a:ext uri="{9D8B030D-6E8A-4147-A177-3AD203B41FA5}">
                      <a16:colId xmlns:a16="http://schemas.microsoft.com/office/drawing/2014/main" val="3245569476"/>
                    </a:ext>
                  </a:extLst>
                </a:gridCol>
              </a:tblGrid>
              <a:tr h="0">
                <a:tc>
                  <a:txBody>
                    <a:bodyPr/>
                    <a:lstStyle/>
                    <a:p>
                      <a:pPr algn="ct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b="0" dirty="0">
                          <a:solidFill>
                            <a:schemeClr val="tx1"/>
                          </a:solidFill>
                          <a:effectLst/>
                        </a:rPr>
                        <a:t>Demanda profesional de programas en el área Administración</a:t>
                      </a:r>
                      <a:endParaRPr lang="es-EC"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b="0" dirty="0">
                          <a:solidFill>
                            <a:schemeClr val="tx1"/>
                          </a:solidFill>
                          <a:effectLst/>
                        </a:rPr>
                        <a:t>Precisión (+ -)</a:t>
                      </a:r>
                      <a:endParaRPr lang="es-EC"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b="0" dirty="0">
                          <a:solidFill>
                            <a:schemeClr val="tx1"/>
                          </a:solidFill>
                          <a:effectLst/>
                        </a:rPr>
                        <a:t>Oferta académica (cupos al año)</a:t>
                      </a:r>
                      <a:endParaRPr lang="es-EC"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b="0" dirty="0">
                          <a:solidFill>
                            <a:schemeClr val="tx1"/>
                          </a:solidFill>
                          <a:effectLst/>
                        </a:rPr>
                        <a:t>Demanda insatisfecha </a:t>
                      </a:r>
                      <a:endParaRPr lang="es-EC"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b="0" dirty="0">
                          <a:solidFill>
                            <a:schemeClr val="tx1"/>
                          </a:solidFill>
                          <a:effectLst/>
                        </a:rPr>
                        <a:t>Precisión (+ -)</a:t>
                      </a:r>
                      <a:endParaRPr lang="es-EC"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765761368"/>
                  </a:ext>
                </a:extLst>
              </a:tr>
              <a:tr h="0">
                <a:tc>
                  <a:txBody>
                    <a:bodyPr/>
                    <a:lstStyle/>
                    <a:p>
                      <a:pPr algn="ctr">
                        <a:lnSpc>
                          <a:spcPct val="107000"/>
                        </a:lnSpc>
                        <a:spcAft>
                          <a:spcPts val="0"/>
                        </a:spcAft>
                      </a:pPr>
                      <a:r>
                        <a:rPr lang="es-EC" sz="1100" b="0" dirty="0">
                          <a:solidFill>
                            <a:schemeClr val="tx1"/>
                          </a:solidFill>
                          <a:effectLst/>
                        </a:rPr>
                        <a:t>Pichincha</a:t>
                      </a:r>
                      <a:endParaRPr lang="es-EC"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11039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254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1419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9620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221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0686212"/>
                  </a:ext>
                </a:extLst>
              </a:tr>
              <a:tr h="0">
                <a:tc>
                  <a:txBody>
                    <a:bodyPr/>
                    <a:lstStyle/>
                    <a:p>
                      <a:pPr algn="ctr">
                        <a:lnSpc>
                          <a:spcPct val="107000"/>
                        </a:lnSpc>
                        <a:spcAft>
                          <a:spcPts val="0"/>
                        </a:spcAft>
                      </a:pPr>
                      <a:r>
                        <a:rPr lang="es-EC" sz="1100" b="0" dirty="0">
                          <a:solidFill>
                            <a:schemeClr val="tx1"/>
                          </a:solidFill>
                          <a:effectLst/>
                        </a:rPr>
                        <a:t>Cotopaxi</a:t>
                      </a:r>
                      <a:endParaRPr lang="es-EC"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25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-25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214038233"/>
                  </a:ext>
                </a:extLst>
              </a:tr>
              <a:tr h="0">
                <a:tc>
                  <a:txBody>
                    <a:bodyPr/>
                    <a:lstStyle/>
                    <a:p>
                      <a:pPr algn="ctr">
                        <a:lnSpc>
                          <a:spcPct val="107000"/>
                        </a:lnSpc>
                        <a:spcAft>
                          <a:spcPts val="0"/>
                        </a:spcAft>
                      </a:pPr>
                      <a:r>
                        <a:rPr lang="es-EC" sz="1100" b="0" dirty="0">
                          <a:solidFill>
                            <a:schemeClr val="tx1"/>
                          </a:solidFill>
                          <a:effectLst/>
                        </a:rPr>
                        <a:t>Tungurahua</a:t>
                      </a:r>
                      <a:endParaRPr lang="es-EC"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1221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21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225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996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17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250555089"/>
                  </a:ext>
                </a:extLst>
              </a:tr>
              <a:tr h="0">
                <a:tc>
                  <a:txBody>
                    <a:bodyPr/>
                    <a:lstStyle/>
                    <a:p>
                      <a:pPr algn="ctr">
                        <a:lnSpc>
                          <a:spcPct val="107000"/>
                        </a:lnSpc>
                        <a:spcAft>
                          <a:spcPts val="0"/>
                        </a:spcAft>
                      </a:pPr>
                      <a:r>
                        <a:rPr lang="es-EC" sz="1100" b="0" dirty="0">
                          <a:solidFill>
                            <a:schemeClr val="tx1"/>
                          </a:solidFill>
                          <a:effectLst/>
                        </a:rPr>
                        <a:t>Santo Domingo de los Tsáchilas</a:t>
                      </a:r>
                      <a:endParaRPr lang="es-EC"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dirty="0">
                          <a:effectLst/>
                        </a:rPr>
                        <a:t>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dirty="0">
                          <a:effectLst/>
                        </a:rPr>
                        <a:t>30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-30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dirty="0">
                          <a:effectLst/>
                        </a:rPr>
                        <a:t>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23717218"/>
                  </a:ext>
                </a:extLst>
              </a:tr>
            </a:tbl>
          </a:graphicData>
        </a:graphic>
      </p:graphicFrame>
      <p:graphicFrame>
        <p:nvGraphicFramePr>
          <p:cNvPr id="19" name="Tabla 18">
            <a:extLst>
              <a:ext uri="{FF2B5EF4-FFF2-40B4-BE49-F238E27FC236}">
                <a16:creationId xmlns:a16="http://schemas.microsoft.com/office/drawing/2014/main" id="{450432AD-80E3-4196-9697-EAFD8F6F3543}"/>
              </a:ext>
            </a:extLst>
          </p:cNvPr>
          <p:cNvGraphicFramePr>
            <a:graphicFrameLocks noGrp="1"/>
          </p:cNvGraphicFramePr>
          <p:nvPr>
            <p:extLst>
              <p:ext uri="{D42A27DB-BD31-4B8C-83A1-F6EECF244321}">
                <p14:modId xmlns:p14="http://schemas.microsoft.com/office/powerpoint/2010/main" val="1845150675"/>
              </p:ext>
            </p:extLst>
          </p:nvPr>
        </p:nvGraphicFramePr>
        <p:xfrm>
          <a:off x="3443616" y="4825218"/>
          <a:ext cx="5519970" cy="1714500"/>
        </p:xfrm>
        <a:graphic>
          <a:graphicData uri="http://schemas.openxmlformats.org/drawingml/2006/table">
            <a:tbl>
              <a:tblPr firstRow="1" firstCol="1" bandRow="1">
                <a:tableStyleId>{5C22544A-7EE6-4342-B048-85BDC9FD1C3A}</a:tableStyleId>
              </a:tblPr>
              <a:tblGrid>
                <a:gridCol w="942434">
                  <a:extLst>
                    <a:ext uri="{9D8B030D-6E8A-4147-A177-3AD203B41FA5}">
                      <a16:colId xmlns:a16="http://schemas.microsoft.com/office/drawing/2014/main" val="3394096941"/>
                    </a:ext>
                  </a:extLst>
                </a:gridCol>
                <a:gridCol w="1494431">
                  <a:extLst>
                    <a:ext uri="{9D8B030D-6E8A-4147-A177-3AD203B41FA5}">
                      <a16:colId xmlns:a16="http://schemas.microsoft.com/office/drawing/2014/main" val="1351043783"/>
                    </a:ext>
                  </a:extLst>
                </a:gridCol>
                <a:gridCol w="592387">
                  <a:extLst>
                    <a:ext uri="{9D8B030D-6E8A-4147-A177-3AD203B41FA5}">
                      <a16:colId xmlns:a16="http://schemas.microsoft.com/office/drawing/2014/main" val="887747800"/>
                    </a:ext>
                  </a:extLst>
                </a:gridCol>
                <a:gridCol w="996287">
                  <a:extLst>
                    <a:ext uri="{9D8B030D-6E8A-4147-A177-3AD203B41FA5}">
                      <a16:colId xmlns:a16="http://schemas.microsoft.com/office/drawing/2014/main" val="2651843510"/>
                    </a:ext>
                  </a:extLst>
                </a:gridCol>
                <a:gridCol w="821264">
                  <a:extLst>
                    <a:ext uri="{9D8B030D-6E8A-4147-A177-3AD203B41FA5}">
                      <a16:colId xmlns:a16="http://schemas.microsoft.com/office/drawing/2014/main" val="442541075"/>
                    </a:ext>
                  </a:extLst>
                </a:gridCol>
                <a:gridCol w="673167">
                  <a:extLst>
                    <a:ext uri="{9D8B030D-6E8A-4147-A177-3AD203B41FA5}">
                      <a16:colId xmlns:a16="http://schemas.microsoft.com/office/drawing/2014/main" val="2268741286"/>
                    </a:ext>
                  </a:extLst>
                </a:gridCol>
              </a:tblGrid>
              <a:tr h="571500">
                <a:tc>
                  <a:txBody>
                    <a:bodyPr/>
                    <a:lstStyle/>
                    <a:p>
                      <a:pPr algn="ct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b="0">
                          <a:solidFill>
                            <a:schemeClr val="tx1"/>
                          </a:solidFill>
                          <a:effectLst/>
                        </a:rPr>
                        <a:t>Demanda profesional de programas en el área de Producción</a:t>
                      </a:r>
                      <a:endParaRPr lang="es-EC"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b="0">
                          <a:solidFill>
                            <a:schemeClr val="tx1"/>
                          </a:solidFill>
                          <a:effectLst/>
                        </a:rPr>
                        <a:t>Precisión (+ -)</a:t>
                      </a:r>
                      <a:endParaRPr lang="es-EC"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b="0" dirty="0">
                          <a:solidFill>
                            <a:schemeClr val="tx1"/>
                          </a:solidFill>
                          <a:effectLst/>
                        </a:rPr>
                        <a:t>Oferta académica (cupos al año)</a:t>
                      </a:r>
                      <a:endParaRPr lang="es-EC"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b="0">
                          <a:solidFill>
                            <a:schemeClr val="tx1"/>
                          </a:solidFill>
                          <a:effectLst/>
                        </a:rPr>
                        <a:t>Demanda insatisfecha </a:t>
                      </a:r>
                      <a:endParaRPr lang="es-EC"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b="0" dirty="0">
                          <a:solidFill>
                            <a:schemeClr val="tx1"/>
                          </a:solidFill>
                          <a:effectLst/>
                        </a:rPr>
                        <a:t>Precisión (+ -)</a:t>
                      </a:r>
                      <a:endParaRPr lang="es-EC"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00978055"/>
                  </a:ext>
                </a:extLst>
              </a:tr>
              <a:tr h="190500">
                <a:tc>
                  <a:txBody>
                    <a:bodyPr/>
                    <a:lstStyle/>
                    <a:p>
                      <a:pPr algn="ctr">
                        <a:lnSpc>
                          <a:spcPct val="107000"/>
                        </a:lnSpc>
                        <a:spcAft>
                          <a:spcPts val="0"/>
                        </a:spcAft>
                      </a:pPr>
                      <a:r>
                        <a:rPr lang="es-EC" sz="1100" b="0" dirty="0">
                          <a:solidFill>
                            <a:schemeClr val="tx1"/>
                          </a:solidFill>
                          <a:effectLst/>
                        </a:rPr>
                        <a:t>Pichincha</a:t>
                      </a:r>
                      <a:endParaRPr lang="es-EC"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1227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1227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22533170"/>
                  </a:ext>
                </a:extLst>
              </a:tr>
              <a:tr h="190500">
                <a:tc>
                  <a:txBody>
                    <a:bodyPr/>
                    <a:lstStyle/>
                    <a:p>
                      <a:pPr algn="ctr">
                        <a:lnSpc>
                          <a:spcPct val="107000"/>
                        </a:lnSpc>
                        <a:spcAft>
                          <a:spcPts val="0"/>
                        </a:spcAft>
                      </a:pPr>
                      <a:r>
                        <a:rPr lang="es-EC" sz="1100" b="0" dirty="0">
                          <a:solidFill>
                            <a:schemeClr val="tx1"/>
                          </a:solidFill>
                          <a:effectLst/>
                        </a:rPr>
                        <a:t>Cotopaxi</a:t>
                      </a:r>
                      <a:endParaRPr lang="es-EC"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66042059"/>
                  </a:ext>
                </a:extLst>
              </a:tr>
              <a:tr h="190500">
                <a:tc>
                  <a:txBody>
                    <a:bodyPr/>
                    <a:lstStyle/>
                    <a:p>
                      <a:pPr algn="ctr">
                        <a:lnSpc>
                          <a:spcPct val="107000"/>
                        </a:lnSpc>
                        <a:spcAft>
                          <a:spcPts val="0"/>
                        </a:spcAft>
                      </a:pPr>
                      <a:r>
                        <a:rPr lang="es-EC" sz="1100" b="0" dirty="0">
                          <a:solidFill>
                            <a:schemeClr val="tx1"/>
                          </a:solidFill>
                          <a:effectLst/>
                        </a:rPr>
                        <a:t>Tungurahua</a:t>
                      </a:r>
                      <a:endParaRPr lang="es-EC"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45531520"/>
                  </a:ext>
                </a:extLst>
              </a:tr>
              <a:tr h="571500">
                <a:tc>
                  <a:txBody>
                    <a:bodyPr/>
                    <a:lstStyle/>
                    <a:p>
                      <a:pPr algn="ctr">
                        <a:lnSpc>
                          <a:spcPct val="107000"/>
                        </a:lnSpc>
                        <a:spcAft>
                          <a:spcPts val="0"/>
                        </a:spcAft>
                      </a:pPr>
                      <a:r>
                        <a:rPr lang="es-EC" sz="1100" b="0" dirty="0">
                          <a:solidFill>
                            <a:schemeClr val="tx1"/>
                          </a:solidFill>
                          <a:effectLst/>
                        </a:rPr>
                        <a:t>Santo Domingo de los Tsáchilas</a:t>
                      </a:r>
                      <a:endParaRPr lang="es-EC"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dirty="0">
                          <a:effectLst/>
                        </a:rPr>
                        <a:t>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dirty="0">
                          <a:effectLst/>
                        </a:rPr>
                        <a:t>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dirty="0">
                          <a:effectLst/>
                        </a:rPr>
                        <a:t>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06702595"/>
                  </a:ext>
                </a:extLst>
              </a:tr>
            </a:tbl>
          </a:graphicData>
        </a:graphic>
      </p:graphicFrame>
      <p:pic>
        <p:nvPicPr>
          <p:cNvPr id="5" name="Picture 4" descr="CIBSI 2015:::">
            <a:extLst>
              <a:ext uri="{FF2B5EF4-FFF2-40B4-BE49-F238E27FC236}">
                <a16:creationId xmlns:a16="http://schemas.microsoft.com/office/drawing/2014/main" id="{EA6B8C8E-D0F8-4527-8266-11F5884328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2208" y="5925789"/>
            <a:ext cx="3098938" cy="79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9451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0156" y="3555067"/>
            <a:ext cx="8911687" cy="1280890"/>
          </a:xfrm>
        </p:spPr>
        <p:txBody>
          <a:bodyPr>
            <a:normAutofit/>
            <a:scene3d>
              <a:camera prst="orthographicFront"/>
              <a:lightRig rig="soft" dir="t">
                <a:rot lat="0" lon="0" rev="15600000"/>
              </a:lightRig>
            </a:scene3d>
            <a:sp3d extrusionH="57150" prstMaterial="softEdge">
              <a:bevelT w="25400" h="38100"/>
            </a:sp3d>
          </a:bodyPr>
          <a:lstStyle/>
          <a:p>
            <a:pPr algn="ctr"/>
            <a:r>
              <a:rPr lang="es-EC" sz="4400" dirty="0">
                <a:ln/>
                <a:solidFill>
                  <a:schemeClr val="accent4"/>
                </a:solidFill>
                <a:effectLst/>
              </a:rPr>
              <a:t>ANALISIS DE PERTINENCIA</a:t>
            </a:r>
          </a:p>
        </p:txBody>
      </p:sp>
      <p:pic>
        <p:nvPicPr>
          <p:cNvPr id="5" name="Picture 4" descr="CIBSI 2015:::">
            <a:extLst>
              <a:ext uri="{FF2B5EF4-FFF2-40B4-BE49-F238E27FC236}">
                <a16:creationId xmlns:a16="http://schemas.microsoft.com/office/drawing/2014/main" id="{52B86177-8A83-4748-9A72-0858427F73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2208" y="5925789"/>
            <a:ext cx="3098938" cy="799274"/>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GUÍA METODOLÓGICA DE PRESENTACIÓN Y APROBACIÓN DE PROYECTOS DE CARRERAS">
            <a:extLst>
              <a:ext uri="{FF2B5EF4-FFF2-40B4-BE49-F238E27FC236}">
                <a16:creationId xmlns:a16="http://schemas.microsoft.com/office/drawing/2014/main" id="{F67825AA-1FCB-4B43-8D77-CBFD13A924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0924" y="1050426"/>
            <a:ext cx="4378309" cy="2061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6773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D5C3095A-A185-4385-A115-449B36A795D1}"/>
              </a:ext>
            </a:extLst>
          </p:cNvPr>
          <p:cNvGraphicFramePr/>
          <p:nvPr>
            <p:extLst>
              <p:ext uri="{D42A27DB-BD31-4B8C-83A1-F6EECF244321}">
                <p14:modId xmlns:p14="http://schemas.microsoft.com/office/powerpoint/2010/main" val="1730222210"/>
              </p:ext>
            </p:extLst>
          </p:nvPr>
        </p:nvGraphicFramePr>
        <p:xfrm>
          <a:off x="3295856"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410" name="Picture 2" descr="GUÍA METODOLÓGICA DE PRESENTACIÓN Y APROBACIÓN DE PROYECTOS DE CARRERAS">
            <a:extLst>
              <a:ext uri="{FF2B5EF4-FFF2-40B4-BE49-F238E27FC236}">
                <a16:creationId xmlns:a16="http://schemas.microsoft.com/office/drawing/2014/main" id="{0369598D-B726-47B5-9AB2-8B000B20AC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430532"/>
            <a:ext cx="3114675" cy="14668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CIBSI 2015:::">
            <a:extLst>
              <a:ext uri="{FF2B5EF4-FFF2-40B4-BE49-F238E27FC236}">
                <a16:creationId xmlns:a16="http://schemas.microsoft.com/office/drawing/2014/main" id="{4435C6E0-86F1-4407-AEA9-E1BC6C9620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92208" y="5925789"/>
            <a:ext cx="3098938" cy="79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4054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74222" y="2587658"/>
            <a:ext cx="8911687" cy="1280890"/>
          </a:xfrm>
        </p:spPr>
        <p:txBody>
          <a:bodyPr>
            <a:normAutofit/>
            <a:scene3d>
              <a:camera prst="orthographicFront"/>
              <a:lightRig rig="soft" dir="t">
                <a:rot lat="0" lon="0" rev="15600000"/>
              </a:lightRig>
            </a:scene3d>
            <a:sp3d extrusionH="57150" prstMaterial="softEdge">
              <a:bevelT w="25400" h="38100"/>
            </a:sp3d>
          </a:bodyPr>
          <a:lstStyle/>
          <a:p>
            <a:pPr algn="ctr"/>
            <a:r>
              <a:rPr lang="es-EC" sz="4400" dirty="0">
                <a:ln/>
                <a:solidFill>
                  <a:schemeClr val="accent4"/>
                </a:solidFill>
                <a:effectLst/>
              </a:rPr>
              <a:t>6. CONCLUSIONES</a:t>
            </a:r>
          </a:p>
        </p:txBody>
      </p:sp>
      <p:pic>
        <p:nvPicPr>
          <p:cNvPr id="5" name="Picture 4" descr="CIBSI 2015:::">
            <a:extLst>
              <a:ext uri="{FF2B5EF4-FFF2-40B4-BE49-F238E27FC236}">
                <a16:creationId xmlns:a16="http://schemas.microsoft.com/office/drawing/2014/main" id="{7AA95FA0-00A6-4589-89D7-A0CAFD94F5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2208" y="5925789"/>
            <a:ext cx="3098938" cy="79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2100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617BBADE-5CA3-4BB5-87D7-06FC052F6258}"/>
              </a:ext>
            </a:extLst>
          </p:cNvPr>
          <p:cNvGraphicFramePr/>
          <p:nvPr>
            <p:extLst>
              <p:ext uri="{D42A27DB-BD31-4B8C-83A1-F6EECF244321}">
                <p14:modId xmlns:p14="http://schemas.microsoft.com/office/powerpoint/2010/main" val="271185854"/>
              </p:ext>
            </p:extLst>
          </p:nvPr>
        </p:nvGraphicFramePr>
        <p:xfrm>
          <a:off x="686339" y="278295"/>
          <a:ext cx="11022521" cy="56474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4" descr="CIBSI 2015:::">
            <a:extLst>
              <a:ext uri="{FF2B5EF4-FFF2-40B4-BE49-F238E27FC236}">
                <a16:creationId xmlns:a16="http://schemas.microsoft.com/office/drawing/2014/main" id="{988EFBB2-63FD-4C0B-AE5E-F9F6E7AE02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2208" y="5925789"/>
            <a:ext cx="3098938" cy="79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261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n 37">
            <a:extLst>
              <a:ext uri="{FF2B5EF4-FFF2-40B4-BE49-F238E27FC236}">
                <a16:creationId xmlns:a16="http://schemas.microsoft.com/office/drawing/2014/main" id="{A5E85AAA-587F-4B4B-8001-7E0DE9097578}"/>
              </a:ext>
            </a:extLst>
          </p:cNvPr>
          <p:cNvPicPr>
            <a:picLocks noChangeAspect="1"/>
          </p:cNvPicPr>
          <p:nvPr/>
        </p:nvPicPr>
        <p:blipFill>
          <a:blip r:embed="rId2"/>
          <a:stretch>
            <a:fillRect/>
          </a:stretch>
        </p:blipFill>
        <p:spPr>
          <a:xfrm>
            <a:off x="3749689" y="526467"/>
            <a:ext cx="3257550" cy="5655779"/>
          </a:xfrm>
          <a:prstGeom prst="rect">
            <a:avLst/>
          </a:prstGeom>
        </p:spPr>
      </p:pic>
      <p:sp>
        <p:nvSpPr>
          <p:cNvPr id="9" name="CuadroTexto 8">
            <a:extLst>
              <a:ext uri="{FF2B5EF4-FFF2-40B4-BE49-F238E27FC236}">
                <a16:creationId xmlns:a16="http://schemas.microsoft.com/office/drawing/2014/main" id="{E7104F00-7D7A-4740-9135-DA4EF1BE7F7D}"/>
              </a:ext>
            </a:extLst>
          </p:cNvPr>
          <p:cNvSpPr txBox="1"/>
          <p:nvPr/>
        </p:nvSpPr>
        <p:spPr>
          <a:xfrm>
            <a:off x="361638" y="647141"/>
            <a:ext cx="2794000" cy="646331"/>
          </a:xfrm>
          <a:prstGeom prst="rect">
            <a:avLst/>
          </a:prstGeom>
          <a:noFill/>
        </p:spPr>
        <p:txBody>
          <a:bodyPr wrap="square" rtlCol="0">
            <a:spAutoFit/>
          </a:bodyPr>
          <a:lstStyle/>
          <a:p>
            <a:pPr algn="ctr"/>
            <a:r>
              <a:rPr lang="es-EC" b="1" dirty="0"/>
              <a:t>Demanda profesional insatisfecha</a:t>
            </a:r>
          </a:p>
        </p:txBody>
      </p:sp>
      <p:sp>
        <p:nvSpPr>
          <p:cNvPr id="13" name="CuadroTexto 12">
            <a:extLst>
              <a:ext uri="{FF2B5EF4-FFF2-40B4-BE49-F238E27FC236}">
                <a16:creationId xmlns:a16="http://schemas.microsoft.com/office/drawing/2014/main" id="{1A8899FB-E05A-4E1C-BD5C-9FBD99DA761F}"/>
              </a:ext>
            </a:extLst>
          </p:cNvPr>
          <p:cNvSpPr txBox="1"/>
          <p:nvPr/>
        </p:nvSpPr>
        <p:spPr>
          <a:xfrm>
            <a:off x="8941212" y="661457"/>
            <a:ext cx="2794000" cy="646331"/>
          </a:xfrm>
          <a:prstGeom prst="rect">
            <a:avLst/>
          </a:prstGeom>
          <a:noFill/>
        </p:spPr>
        <p:txBody>
          <a:bodyPr wrap="square" rtlCol="0">
            <a:spAutoFit/>
          </a:bodyPr>
          <a:lstStyle/>
          <a:p>
            <a:pPr algn="ctr"/>
            <a:r>
              <a:rPr lang="es-EC" b="1" dirty="0"/>
              <a:t>Demanda laboral insatisfecha</a:t>
            </a:r>
          </a:p>
        </p:txBody>
      </p:sp>
      <p:cxnSp>
        <p:nvCxnSpPr>
          <p:cNvPr id="11" name="Conector: angular 10">
            <a:extLst>
              <a:ext uri="{FF2B5EF4-FFF2-40B4-BE49-F238E27FC236}">
                <a16:creationId xmlns:a16="http://schemas.microsoft.com/office/drawing/2014/main" id="{2D06B3E9-4BEE-418F-BC55-79CE8DD51CFB}"/>
              </a:ext>
            </a:extLst>
          </p:cNvPr>
          <p:cNvCxnSpPr>
            <a:cxnSpLocks/>
          </p:cNvCxnSpPr>
          <p:nvPr/>
        </p:nvCxnSpPr>
        <p:spPr>
          <a:xfrm flipV="1">
            <a:off x="6299200" y="1587500"/>
            <a:ext cx="2596945" cy="247571"/>
          </a:xfrm>
          <a:prstGeom prst="bentConnector3">
            <a:avLst/>
          </a:prstGeom>
          <a:ln w="19050">
            <a:solidFill>
              <a:srgbClr val="0070C0"/>
            </a:solidFill>
            <a:prstDash val="solid"/>
            <a:headEnd type="triangle"/>
            <a:tailEnd type="triangle"/>
          </a:ln>
        </p:spPr>
        <p:style>
          <a:lnRef idx="1">
            <a:schemeClr val="dk1"/>
          </a:lnRef>
          <a:fillRef idx="0">
            <a:schemeClr val="dk1"/>
          </a:fillRef>
          <a:effectRef idx="0">
            <a:schemeClr val="dk1"/>
          </a:effectRef>
          <a:fontRef idx="minor">
            <a:schemeClr val="tx1"/>
          </a:fontRef>
        </p:style>
      </p:cxnSp>
      <p:sp>
        <p:nvSpPr>
          <p:cNvPr id="16" name="CuadroTexto 15">
            <a:extLst>
              <a:ext uri="{FF2B5EF4-FFF2-40B4-BE49-F238E27FC236}">
                <a16:creationId xmlns:a16="http://schemas.microsoft.com/office/drawing/2014/main" id="{CE49F1FD-AFB2-4508-AB12-7C156549F3CE}"/>
              </a:ext>
            </a:extLst>
          </p:cNvPr>
          <p:cNvSpPr txBox="1"/>
          <p:nvPr/>
        </p:nvSpPr>
        <p:spPr>
          <a:xfrm>
            <a:off x="8896145" y="1439033"/>
            <a:ext cx="2654712" cy="1015663"/>
          </a:xfrm>
          <a:prstGeom prst="rect">
            <a:avLst/>
          </a:prstGeom>
          <a:noFill/>
        </p:spPr>
        <p:txBody>
          <a:bodyPr wrap="square" rtlCol="0">
            <a:spAutoFit/>
          </a:bodyPr>
          <a:lstStyle/>
          <a:p>
            <a:pPr marL="285750" indent="-285750">
              <a:buFont typeface="Arial" panose="020B0604020202020204" pitchFamily="34" charset="0"/>
              <a:buChar char="•"/>
            </a:pPr>
            <a:r>
              <a:rPr lang="es-EC" sz="1200" dirty="0"/>
              <a:t>Recursos Humanos</a:t>
            </a:r>
          </a:p>
          <a:p>
            <a:pPr marL="285750" indent="-285750">
              <a:buFont typeface="Arial" panose="020B0604020202020204" pitchFamily="34" charset="0"/>
              <a:buChar char="•"/>
            </a:pPr>
            <a:r>
              <a:rPr lang="es-EC" sz="1200" dirty="0"/>
              <a:t>Marketing y Ventas – Comercial</a:t>
            </a:r>
          </a:p>
          <a:p>
            <a:pPr marL="285750" indent="-285750">
              <a:buFont typeface="Arial" panose="020B0604020202020204" pitchFamily="34" charset="0"/>
              <a:buChar char="•"/>
            </a:pPr>
            <a:r>
              <a:rPr lang="es-EC" sz="1200" dirty="0"/>
              <a:t>Finanzas</a:t>
            </a:r>
          </a:p>
          <a:p>
            <a:pPr marL="285750" indent="-285750">
              <a:buFont typeface="Arial" panose="020B0604020202020204" pitchFamily="34" charset="0"/>
              <a:buChar char="•"/>
            </a:pPr>
            <a:r>
              <a:rPr lang="es-EC" sz="1200" dirty="0"/>
              <a:t>Administración</a:t>
            </a:r>
          </a:p>
          <a:p>
            <a:pPr marL="285750" indent="-285750">
              <a:buFont typeface="Arial" panose="020B0604020202020204" pitchFamily="34" charset="0"/>
              <a:buChar char="•"/>
            </a:pPr>
            <a:r>
              <a:rPr lang="es-EC" sz="1200" dirty="0"/>
              <a:t>Producción </a:t>
            </a:r>
          </a:p>
        </p:txBody>
      </p:sp>
      <p:cxnSp>
        <p:nvCxnSpPr>
          <p:cNvPr id="18" name="Conector: angular 17">
            <a:extLst>
              <a:ext uri="{FF2B5EF4-FFF2-40B4-BE49-F238E27FC236}">
                <a16:creationId xmlns:a16="http://schemas.microsoft.com/office/drawing/2014/main" id="{6290619D-1E25-4A7F-98B2-84356AEA7A27}"/>
              </a:ext>
            </a:extLst>
          </p:cNvPr>
          <p:cNvCxnSpPr>
            <a:cxnSpLocks/>
          </p:cNvCxnSpPr>
          <p:nvPr/>
        </p:nvCxnSpPr>
        <p:spPr>
          <a:xfrm>
            <a:off x="5355930" y="2088575"/>
            <a:ext cx="3540215" cy="565725"/>
          </a:xfrm>
          <a:prstGeom prst="bentConnector3">
            <a:avLst>
              <a:gd name="adj1" fmla="val 68342"/>
            </a:avLst>
          </a:prstGeom>
          <a:ln w="1905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a16="http://schemas.microsoft.com/office/drawing/2014/main" id="{F39030A8-1EA3-42CA-B29C-EAF491282510}"/>
              </a:ext>
            </a:extLst>
          </p:cNvPr>
          <p:cNvSpPr txBox="1"/>
          <p:nvPr/>
        </p:nvSpPr>
        <p:spPr>
          <a:xfrm>
            <a:off x="8896144" y="2531683"/>
            <a:ext cx="2533855" cy="276999"/>
          </a:xfrm>
          <a:prstGeom prst="rect">
            <a:avLst/>
          </a:prstGeom>
          <a:noFill/>
        </p:spPr>
        <p:txBody>
          <a:bodyPr wrap="square" rtlCol="0">
            <a:spAutoFit/>
          </a:bodyPr>
          <a:lstStyle/>
          <a:p>
            <a:pPr marL="285750" indent="-285750">
              <a:buFont typeface="Arial" panose="020B0604020202020204" pitchFamily="34" charset="0"/>
              <a:buChar char="•"/>
            </a:pPr>
            <a:r>
              <a:rPr lang="es-EC" sz="1200" dirty="0"/>
              <a:t>Marketing y Ventas – Comercial</a:t>
            </a:r>
          </a:p>
        </p:txBody>
      </p:sp>
      <p:cxnSp>
        <p:nvCxnSpPr>
          <p:cNvPr id="23" name="Conector: angular 22">
            <a:extLst>
              <a:ext uri="{FF2B5EF4-FFF2-40B4-BE49-F238E27FC236}">
                <a16:creationId xmlns:a16="http://schemas.microsoft.com/office/drawing/2014/main" id="{1C0F6C93-6208-4A79-BDCC-3B19B7076A00}"/>
              </a:ext>
            </a:extLst>
          </p:cNvPr>
          <p:cNvCxnSpPr>
            <a:cxnSpLocks/>
            <a:endCxn id="24" idx="1"/>
          </p:cNvCxnSpPr>
          <p:nvPr/>
        </p:nvCxnSpPr>
        <p:spPr>
          <a:xfrm>
            <a:off x="5502877" y="2654300"/>
            <a:ext cx="3393267" cy="713824"/>
          </a:xfrm>
          <a:prstGeom prst="bentConnector3">
            <a:avLst>
              <a:gd name="adj1" fmla="val 61716"/>
            </a:avLst>
          </a:prstGeom>
          <a:ln w="1905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Rectángulo 23">
            <a:extLst>
              <a:ext uri="{FF2B5EF4-FFF2-40B4-BE49-F238E27FC236}">
                <a16:creationId xmlns:a16="http://schemas.microsoft.com/office/drawing/2014/main" id="{8937744C-C4F5-487C-B424-002A32DFE489}"/>
              </a:ext>
            </a:extLst>
          </p:cNvPr>
          <p:cNvSpPr/>
          <p:nvPr/>
        </p:nvSpPr>
        <p:spPr>
          <a:xfrm>
            <a:off x="8896144" y="3137291"/>
            <a:ext cx="2794000" cy="461665"/>
          </a:xfrm>
          <a:prstGeom prst="rect">
            <a:avLst/>
          </a:prstGeom>
        </p:spPr>
        <p:txBody>
          <a:bodyPr wrap="square">
            <a:spAutoFit/>
          </a:bodyPr>
          <a:lstStyle/>
          <a:p>
            <a:pPr marL="285750" indent="-285750">
              <a:buFont typeface="Arial" panose="020B0604020202020204" pitchFamily="34" charset="0"/>
              <a:buChar char="•"/>
            </a:pPr>
            <a:r>
              <a:rPr lang="es-EC" sz="1200" dirty="0"/>
              <a:t>Marketing y Ventas – Comercial</a:t>
            </a:r>
          </a:p>
          <a:p>
            <a:pPr marL="285750" indent="-285750">
              <a:buFont typeface="Arial" panose="020B0604020202020204" pitchFamily="34" charset="0"/>
              <a:buChar char="•"/>
            </a:pPr>
            <a:r>
              <a:rPr lang="es-EC" sz="1200" dirty="0"/>
              <a:t>Administración</a:t>
            </a:r>
          </a:p>
        </p:txBody>
      </p:sp>
      <p:cxnSp>
        <p:nvCxnSpPr>
          <p:cNvPr id="27" name="Conector: angular 26">
            <a:extLst>
              <a:ext uri="{FF2B5EF4-FFF2-40B4-BE49-F238E27FC236}">
                <a16:creationId xmlns:a16="http://schemas.microsoft.com/office/drawing/2014/main" id="{0A38E81E-8E22-4979-9F50-97EB407FD506}"/>
              </a:ext>
            </a:extLst>
          </p:cNvPr>
          <p:cNvCxnSpPr>
            <a:cxnSpLocks/>
            <a:endCxn id="34" idx="1"/>
          </p:cNvCxnSpPr>
          <p:nvPr/>
        </p:nvCxnSpPr>
        <p:spPr>
          <a:xfrm>
            <a:off x="6096000" y="3008286"/>
            <a:ext cx="2845212" cy="1199716"/>
          </a:xfrm>
          <a:prstGeom prst="bentConnector3">
            <a:avLst>
              <a:gd name="adj1" fmla="val 43479"/>
            </a:avLst>
          </a:prstGeom>
          <a:ln w="1905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a16="http://schemas.microsoft.com/office/drawing/2014/main" id="{D6C45ECB-9D50-4241-8B88-C252DF684A79}"/>
              </a:ext>
            </a:extLst>
          </p:cNvPr>
          <p:cNvSpPr txBox="1"/>
          <p:nvPr/>
        </p:nvSpPr>
        <p:spPr>
          <a:xfrm>
            <a:off x="8941212" y="3884836"/>
            <a:ext cx="2654712" cy="646331"/>
          </a:xfrm>
          <a:prstGeom prst="rect">
            <a:avLst/>
          </a:prstGeom>
          <a:noFill/>
        </p:spPr>
        <p:txBody>
          <a:bodyPr wrap="square" rtlCol="0">
            <a:spAutoFit/>
          </a:bodyPr>
          <a:lstStyle/>
          <a:p>
            <a:pPr marL="285750" indent="-285750">
              <a:buFont typeface="Arial" panose="020B0604020202020204" pitchFamily="34" charset="0"/>
              <a:buChar char="•"/>
            </a:pPr>
            <a:r>
              <a:rPr lang="es-EC" sz="1200" dirty="0"/>
              <a:t>Recursos Humanos</a:t>
            </a:r>
          </a:p>
          <a:p>
            <a:pPr marL="285750" indent="-285750">
              <a:buFont typeface="Arial" panose="020B0604020202020204" pitchFamily="34" charset="0"/>
              <a:buChar char="•"/>
            </a:pPr>
            <a:r>
              <a:rPr lang="es-EC" sz="1200" dirty="0"/>
              <a:t>Marketing y Ventas – Comercial</a:t>
            </a:r>
          </a:p>
          <a:p>
            <a:pPr marL="285750" indent="-285750">
              <a:buFont typeface="Arial" panose="020B0604020202020204" pitchFamily="34" charset="0"/>
              <a:buChar char="•"/>
            </a:pPr>
            <a:r>
              <a:rPr lang="es-EC" sz="1200" dirty="0"/>
              <a:t>Producción </a:t>
            </a:r>
          </a:p>
        </p:txBody>
      </p:sp>
      <p:cxnSp>
        <p:nvCxnSpPr>
          <p:cNvPr id="32" name="Conector: angular 31">
            <a:extLst>
              <a:ext uri="{FF2B5EF4-FFF2-40B4-BE49-F238E27FC236}">
                <a16:creationId xmlns:a16="http://schemas.microsoft.com/office/drawing/2014/main" id="{085F3BEA-277C-4B82-8157-1BBDC0B1B85C}"/>
              </a:ext>
            </a:extLst>
          </p:cNvPr>
          <p:cNvCxnSpPr>
            <a:cxnSpLocks/>
            <a:endCxn id="33" idx="3"/>
          </p:cNvCxnSpPr>
          <p:nvPr/>
        </p:nvCxnSpPr>
        <p:spPr>
          <a:xfrm rot="10800000" flipV="1">
            <a:off x="3156567" y="1788654"/>
            <a:ext cx="2199363" cy="322159"/>
          </a:xfrm>
          <a:prstGeom prst="bentConnector3">
            <a:avLst/>
          </a:prstGeom>
          <a:ln w="1905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CuadroTexto 32">
            <a:extLst>
              <a:ext uri="{FF2B5EF4-FFF2-40B4-BE49-F238E27FC236}">
                <a16:creationId xmlns:a16="http://schemas.microsoft.com/office/drawing/2014/main" id="{32B2A2E2-0F0B-4418-94FD-A08602C59D62}"/>
              </a:ext>
            </a:extLst>
          </p:cNvPr>
          <p:cNvSpPr txBox="1"/>
          <p:nvPr/>
        </p:nvSpPr>
        <p:spPr>
          <a:xfrm>
            <a:off x="431799" y="1418316"/>
            <a:ext cx="2724767" cy="1384995"/>
          </a:xfrm>
          <a:prstGeom prst="rect">
            <a:avLst/>
          </a:prstGeom>
          <a:noFill/>
        </p:spPr>
        <p:txBody>
          <a:bodyPr wrap="square" rtlCol="0">
            <a:spAutoFit/>
          </a:bodyPr>
          <a:lstStyle/>
          <a:p>
            <a:pPr marL="285750" indent="-285750">
              <a:buFont typeface="Wingdings" panose="05000000000000000000" pitchFamily="2" charset="2"/>
              <a:buChar char="ü"/>
            </a:pPr>
            <a:r>
              <a:rPr lang="es-EC" sz="1200" dirty="0"/>
              <a:t>$4.000 - $8.000</a:t>
            </a:r>
          </a:p>
          <a:p>
            <a:pPr marL="285750" indent="-285750">
              <a:buFont typeface="Arial" panose="020B0604020202020204" pitchFamily="34" charset="0"/>
              <a:buChar char="•"/>
            </a:pPr>
            <a:r>
              <a:rPr lang="es-EC" sz="1200" dirty="0"/>
              <a:t>Recursos Humanos</a:t>
            </a:r>
          </a:p>
          <a:p>
            <a:pPr marL="285750" indent="-285750">
              <a:buFont typeface="Arial" panose="020B0604020202020204" pitchFamily="34" charset="0"/>
              <a:buChar char="•"/>
            </a:pPr>
            <a:r>
              <a:rPr lang="es-EC" sz="1200" dirty="0"/>
              <a:t>Marketing y Ventas – Comercial</a:t>
            </a:r>
          </a:p>
          <a:p>
            <a:pPr marL="285750" indent="-285750">
              <a:buFont typeface="Arial" panose="020B0604020202020204" pitchFamily="34" charset="0"/>
              <a:buChar char="•"/>
            </a:pPr>
            <a:r>
              <a:rPr lang="es-EC" sz="1200" dirty="0"/>
              <a:t>Finanzas</a:t>
            </a:r>
          </a:p>
          <a:p>
            <a:pPr marL="285750" indent="-285750">
              <a:buFont typeface="Arial" panose="020B0604020202020204" pitchFamily="34" charset="0"/>
              <a:buChar char="•"/>
            </a:pPr>
            <a:r>
              <a:rPr lang="es-EC" sz="1200" dirty="0"/>
              <a:t>Administración</a:t>
            </a:r>
          </a:p>
          <a:p>
            <a:pPr marL="285750" indent="-285750">
              <a:buFont typeface="Wingdings" panose="05000000000000000000" pitchFamily="2" charset="2"/>
              <a:buChar char="ü"/>
            </a:pPr>
            <a:r>
              <a:rPr lang="es-EC" sz="1200" dirty="0"/>
              <a:t>$8.000 - $12.000</a:t>
            </a:r>
          </a:p>
          <a:p>
            <a:pPr marL="285750" indent="-285750">
              <a:buFont typeface="Arial" panose="020B0604020202020204" pitchFamily="34" charset="0"/>
              <a:buChar char="•"/>
            </a:pPr>
            <a:r>
              <a:rPr lang="es-EC" sz="1200" dirty="0"/>
              <a:t>Producción </a:t>
            </a:r>
          </a:p>
        </p:txBody>
      </p:sp>
      <p:cxnSp>
        <p:nvCxnSpPr>
          <p:cNvPr id="56" name="Conector: angular 55">
            <a:extLst>
              <a:ext uri="{FF2B5EF4-FFF2-40B4-BE49-F238E27FC236}">
                <a16:creationId xmlns:a16="http://schemas.microsoft.com/office/drawing/2014/main" id="{47D3CD51-BF33-4168-B459-C94BCC68B19E}"/>
              </a:ext>
            </a:extLst>
          </p:cNvPr>
          <p:cNvCxnSpPr>
            <a:cxnSpLocks/>
            <a:endCxn id="58" idx="3"/>
          </p:cNvCxnSpPr>
          <p:nvPr/>
        </p:nvCxnSpPr>
        <p:spPr>
          <a:xfrm rot="10800000" flipV="1">
            <a:off x="3121022" y="3011212"/>
            <a:ext cx="2381854" cy="343146"/>
          </a:xfrm>
          <a:prstGeom prst="bentConnector3">
            <a:avLst/>
          </a:prstGeom>
          <a:ln w="1905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8" name="CuadroTexto 57">
            <a:extLst>
              <a:ext uri="{FF2B5EF4-FFF2-40B4-BE49-F238E27FC236}">
                <a16:creationId xmlns:a16="http://schemas.microsoft.com/office/drawing/2014/main" id="{57F74B73-1A0C-4907-A4CC-11602C0F82CA}"/>
              </a:ext>
            </a:extLst>
          </p:cNvPr>
          <p:cNvSpPr txBox="1"/>
          <p:nvPr/>
        </p:nvSpPr>
        <p:spPr>
          <a:xfrm>
            <a:off x="396255" y="2938859"/>
            <a:ext cx="2724767" cy="830997"/>
          </a:xfrm>
          <a:prstGeom prst="rect">
            <a:avLst/>
          </a:prstGeom>
          <a:noFill/>
        </p:spPr>
        <p:txBody>
          <a:bodyPr wrap="square" rtlCol="0">
            <a:spAutoFit/>
          </a:bodyPr>
          <a:lstStyle/>
          <a:p>
            <a:pPr marL="285750" indent="-285750">
              <a:buFont typeface="Wingdings" panose="05000000000000000000" pitchFamily="2" charset="2"/>
              <a:buChar char="ü"/>
            </a:pPr>
            <a:r>
              <a:rPr lang="es-EC" sz="1200" dirty="0"/>
              <a:t>$4.000 - $8.000</a:t>
            </a:r>
          </a:p>
          <a:p>
            <a:pPr marL="285750" indent="-285750">
              <a:buFont typeface="Arial" panose="020B0604020202020204" pitchFamily="34" charset="0"/>
              <a:buChar char="•"/>
            </a:pPr>
            <a:r>
              <a:rPr lang="es-EC" sz="1200" dirty="0"/>
              <a:t>Marketing y Ventas – Comercial</a:t>
            </a:r>
          </a:p>
          <a:p>
            <a:pPr marL="285750" indent="-285750">
              <a:buFont typeface="Arial" panose="020B0604020202020204" pitchFamily="34" charset="0"/>
              <a:buChar char="•"/>
            </a:pPr>
            <a:r>
              <a:rPr lang="es-EC" sz="1200" dirty="0"/>
              <a:t>Finanzas</a:t>
            </a:r>
          </a:p>
          <a:p>
            <a:pPr marL="285750" indent="-285750">
              <a:buFont typeface="Arial" panose="020B0604020202020204" pitchFamily="34" charset="0"/>
              <a:buChar char="•"/>
            </a:pPr>
            <a:r>
              <a:rPr lang="es-EC" sz="1200" dirty="0"/>
              <a:t>Administración</a:t>
            </a:r>
          </a:p>
        </p:txBody>
      </p:sp>
      <p:pic>
        <p:nvPicPr>
          <p:cNvPr id="19" name="Picture 4" descr="CIBSI 2015:::">
            <a:extLst>
              <a:ext uri="{FF2B5EF4-FFF2-40B4-BE49-F238E27FC236}">
                <a16:creationId xmlns:a16="http://schemas.microsoft.com/office/drawing/2014/main" id="{5C8745D0-3261-4362-B8F5-56076C0C9C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2208" y="5925789"/>
            <a:ext cx="3098938" cy="79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5797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2165" y="2877913"/>
            <a:ext cx="8911687" cy="1280890"/>
          </a:xfrm>
        </p:spPr>
        <p:txBody>
          <a:bodyPr>
            <a:normAutofit/>
            <a:scene3d>
              <a:camera prst="orthographicFront"/>
              <a:lightRig rig="soft" dir="t">
                <a:rot lat="0" lon="0" rev="15600000"/>
              </a:lightRig>
            </a:scene3d>
            <a:sp3d extrusionH="57150" prstMaterial="softEdge">
              <a:bevelT w="25400" h="38100"/>
            </a:sp3d>
          </a:bodyPr>
          <a:lstStyle/>
          <a:p>
            <a:pPr algn="ctr"/>
            <a:r>
              <a:rPr lang="es-EC" sz="4400" dirty="0">
                <a:ln/>
                <a:solidFill>
                  <a:schemeClr val="accent4"/>
                </a:solidFill>
                <a:effectLst/>
              </a:rPr>
              <a:t>7. RECOMENDACIONES</a:t>
            </a:r>
          </a:p>
        </p:txBody>
      </p:sp>
      <p:pic>
        <p:nvPicPr>
          <p:cNvPr id="4" name="Picture 4" descr="CIBSI 2015:::">
            <a:extLst>
              <a:ext uri="{FF2B5EF4-FFF2-40B4-BE49-F238E27FC236}">
                <a16:creationId xmlns:a16="http://schemas.microsoft.com/office/drawing/2014/main" id="{6F73FD2F-F390-451D-8070-F1D343EC8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2208" y="5925789"/>
            <a:ext cx="3098938" cy="79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220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68676" y="2607456"/>
            <a:ext cx="8911687" cy="1280890"/>
          </a:xfrm>
        </p:spPr>
        <p:txBody>
          <a:bodyPr>
            <a:normAutofit/>
            <a:scene3d>
              <a:camera prst="orthographicFront"/>
              <a:lightRig rig="soft" dir="t">
                <a:rot lat="0" lon="0" rev="15600000"/>
              </a:lightRig>
            </a:scene3d>
            <a:sp3d extrusionH="57150" prstMaterial="softEdge">
              <a:bevelT w="25400" h="38100"/>
            </a:sp3d>
          </a:bodyPr>
          <a:lstStyle/>
          <a:p>
            <a:pPr algn="ctr"/>
            <a:r>
              <a:rPr lang="es-EC" sz="5400" dirty="0">
                <a:ln/>
                <a:solidFill>
                  <a:schemeClr val="accent4"/>
                </a:solidFill>
                <a:effectLst/>
              </a:rPr>
              <a:t>3. Marco Teórico</a:t>
            </a:r>
          </a:p>
        </p:txBody>
      </p:sp>
      <p:pic>
        <p:nvPicPr>
          <p:cNvPr id="3" name="Picture 4" descr="CIBSI 2015:::">
            <a:extLst>
              <a:ext uri="{FF2B5EF4-FFF2-40B4-BE49-F238E27FC236}">
                <a16:creationId xmlns:a16="http://schemas.microsoft.com/office/drawing/2014/main" id="{1C99DDF4-3FB1-4BA2-A3D6-1B9B642F97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5406" y="5953789"/>
            <a:ext cx="3098938" cy="79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8892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18222" y="771985"/>
            <a:ext cx="10323591" cy="5641696"/>
          </a:xfrm>
        </p:spPr>
        <p:txBody>
          <a:bodyPr>
            <a:noAutofit/>
          </a:bodyPr>
          <a:lstStyle/>
          <a:p>
            <a:pPr lvl="0"/>
            <a:r>
              <a:rPr lang="es-ES" sz="1600" dirty="0">
                <a:solidFill>
                  <a:schemeClr val="tx1"/>
                </a:solidFill>
              </a:rPr>
              <a:t>El diseño de programas de posgrado de la Universidad de las Fuerzas Armadas – ESPE debe ir enfocado en cubrir las necesidades y requerimientos de la demanda de profesionales que deseen seguir un programa en esta área, manteniendo y mejorando la calidad en los servicios educativos que han sido una característica constante de la Universidad durante los últimos años, marcando un elemento de valor agregado que sea factor diferenciador del resto de programas en las otras Instituciones de Educación Superior.</a:t>
            </a:r>
            <a:endParaRPr lang="es-EC" sz="1600" dirty="0">
              <a:solidFill>
                <a:schemeClr val="tx1"/>
              </a:solidFill>
            </a:endParaRPr>
          </a:p>
          <a:p>
            <a:pPr lvl="0"/>
            <a:r>
              <a:rPr lang="es-ES" sz="1600" dirty="0">
                <a:solidFill>
                  <a:schemeClr val="tx1"/>
                </a:solidFill>
              </a:rPr>
              <a:t>Se recomienda considerar la situación actual para el sistema educativo y tener en cuenta a la modalidad online que, para cuestiones emergentes como el COVID 19 puede surgir la necesidad del estudio en línea, por lo que es importante para la Universidad contar con las herramientas tecnológicas adecuadas que mantengan la calidad de educación y contar con convenios con Universidades extranjeras que permitan la docencia internacional en los programas.</a:t>
            </a:r>
            <a:endParaRPr lang="es-EC" sz="1600" dirty="0">
              <a:solidFill>
                <a:schemeClr val="tx1"/>
              </a:solidFill>
            </a:endParaRPr>
          </a:p>
          <a:p>
            <a:pPr lvl="0"/>
            <a:r>
              <a:rPr lang="es-ES" sz="1600" dirty="0">
                <a:solidFill>
                  <a:schemeClr val="tx1"/>
                </a:solidFill>
              </a:rPr>
              <a:t>Los perfiles profesionales que buscan las empresas deben ir enfocados a cubrir las necesidades que cada área requiere, los mismos que deberán cumplir con competencias generales, específicas y valores propios del campo laboral en el que se desarrollen sus actividades.</a:t>
            </a:r>
          </a:p>
          <a:p>
            <a:r>
              <a:rPr lang="es-ES" sz="1600" dirty="0">
                <a:solidFill>
                  <a:schemeClr val="tx1"/>
                </a:solidFill>
              </a:rPr>
              <a:t>Se recomienda que los cupos de los programas de posgrado a ofertarse, vayan acorde a la demanda laboral a fin de que los graduados al finalizar su posgrado, puedan integrarse y desenvolverse en el campo laboral dentro del área de especialidad, obtener mejores puestos de trabajo y/o mejorar su nivel salarial.</a:t>
            </a:r>
            <a:endParaRPr lang="es-EC" sz="1600" dirty="0">
              <a:solidFill>
                <a:schemeClr val="tx1"/>
              </a:solidFill>
            </a:endParaRPr>
          </a:p>
          <a:p>
            <a:r>
              <a:rPr lang="es-ES" sz="1600" dirty="0">
                <a:solidFill>
                  <a:schemeClr val="tx1"/>
                </a:solidFill>
              </a:rPr>
              <a:t>Se recomienda a los próximos investigadores que sigan esta metodología, se anticipen sobre la información que van a necesitar y seguir ordenadamente todos los pasos que los autores ofrecen a fin de obtener un trabajo completo, de calidad y lo más importante que sirva para la correcta toma de decisiones.</a:t>
            </a:r>
            <a:endParaRPr lang="es-EC" sz="1600" dirty="0">
              <a:solidFill>
                <a:schemeClr val="tx1"/>
              </a:solidFill>
            </a:endParaRPr>
          </a:p>
          <a:p>
            <a:pPr lvl="0"/>
            <a:endParaRPr lang="es-EC" sz="1600" dirty="0">
              <a:solidFill>
                <a:schemeClr val="tx1"/>
              </a:solidFill>
            </a:endParaRPr>
          </a:p>
          <a:p>
            <a:endParaRPr lang="es-EC" sz="1600" dirty="0">
              <a:solidFill>
                <a:schemeClr val="tx1"/>
              </a:solidFill>
            </a:endParaRPr>
          </a:p>
        </p:txBody>
      </p:sp>
      <p:pic>
        <p:nvPicPr>
          <p:cNvPr id="18434" name="Picture 2" descr="CONCLUSIONES - Osteomalacia">
            <a:extLst>
              <a:ext uri="{FF2B5EF4-FFF2-40B4-BE49-F238E27FC236}">
                <a16:creationId xmlns:a16="http://schemas.microsoft.com/office/drawing/2014/main" id="{D791E0AA-79D1-4EC4-B21C-6CBF40CF9C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683"/>
          <a:stretch/>
        </p:blipFill>
        <p:spPr bwMode="auto">
          <a:xfrm>
            <a:off x="0" y="2797702"/>
            <a:ext cx="1118222" cy="159026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CIBSI 2015:::">
            <a:extLst>
              <a:ext uri="{FF2B5EF4-FFF2-40B4-BE49-F238E27FC236}">
                <a16:creationId xmlns:a16="http://schemas.microsoft.com/office/drawing/2014/main" id="{F1CC6271-8B56-4EE5-BE4D-D574D39DC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2208" y="5925789"/>
            <a:ext cx="3098938" cy="79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4550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IBSI 2015:::">
            <a:extLst>
              <a:ext uri="{FF2B5EF4-FFF2-40B4-BE49-F238E27FC236}">
                <a16:creationId xmlns:a16="http://schemas.microsoft.com/office/drawing/2014/main" id="{C08A93EF-1B03-4FB0-881B-A1C0F67B6B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2208" y="5925789"/>
            <a:ext cx="3098938" cy="799274"/>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Gracias Le Agradece En Diseño Español De La Inscripción Caligrafía  Manuscrita Moderna Aislado En El Fondo Blanco Stock de ilustración -  Ilustración de decorativo, arte: 123890690">
            <a:extLst>
              <a:ext uri="{FF2B5EF4-FFF2-40B4-BE49-F238E27FC236}">
                <a16:creationId xmlns:a16="http://schemas.microsoft.com/office/drawing/2014/main" id="{1CA4B145-74AB-4F8C-88C9-120BB8AF16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851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p:cNvGraphicFramePr>
            <a:graphicFrameLocks noGrp="1"/>
          </p:cNvGraphicFramePr>
          <p:nvPr>
            <p:ph idx="1"/>
            <p:extLst>
              <p:ext uri="{D42A27DB-BD31-4B8C-83A1-F6EECF244321}">
                <p14:modId xmlns:p14="http://schemas.microsoft.com/office/powerpoint/2010/main" val="587345437"/>
              </p:ext>
            </p:extLst>
          </p:nvPr>
        </p:nvGraphicFramePr>
        <p:xfrm>
          <a:off x="622340" y="1112334"/>
          <a:ext cx="11023244" cy="37613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uadroTexto 9"/>
          <p:cNvSpPr txBox="1"/>
          <p:nvPr/>
        </p:nvSpPr>
        <p:spPr>
          <a:xfrm>
            <a:off x="3540712" y="1931375"/>
            <a:ext cx="2199898" cy="738664"/>
          </a:xfrm>
          <a:prstGeom prst="rect">
            <a:avLst/>
          </a:prstGeom>
          <a:noFill/>
        </p:spPr>
        <p:txBody>
          <a:bodyPr wrap="none" rtlCol="0">
            <a:spAutoFit/>
          </a:bodyPr>
          <a:lstStyle/>
          <a:p>
            <a:pPr lvl="0" algn="ctr"/>
            <a:r>
              <a:rPr lang="es-ES" sz="1400" dirty="0"/>
              <a:t> (</a:t>
            </a:r>
            <a:r>
              <a:rPr lang="es-ES" sz="1400" dirty="0" err="1"/>
              <a:t>Kotler</a:t>
            </a:r>
            <a:r>
              <a:rPr lang="es-ES" sz="1400" dirty="0"/>
              <a:t> &amp; Armstrong, 2012)</a:t>
            </a:r>
          </a:p>
          <a:p>
            <a:pPr algn="ctr"/>
            <a:r>
              <a:rPr lang="es-ES" sz="1400" dirty="0"/>
              <a:t>(</a:t>
            </a:r>
            <a:r>
              <a:rPr lang="es-ES" sz="1400" dirty="0" err="1"/>
              <a:t>Mankiw</a:t>
            </a:r>
            <a:r>
              <a:rPr lang="es-ES" sz="1400" dirty="0"/>
              <a:t> &amp; Taylor, 2017) </a:t>
            </a:r>
            <a:endParaRPr lang="es-EC" sz="1400" dirty="0"/>
          </a:p>
          <a:p>
            <a:pPr algn="ctr"/>
            <a:endParaRPr lang="es-EC" sz="1400" dirty="0"/>
          </a:p>
        </p:txBody>
      </p:sp>
      <p:sp>
        <p:nvSpPr>
          <p:cNvPr id="11" name="Rectángulo 10"/>
          <p:cNvSpPr/>
          <p:nvPr/>
        </p:nvSpPr>
        <p:spPr>
          <a:xfrm>
            <a:off x="10461200" y="2039097"/>
            <a:ext cx="981359" cy="261610"/>
          </a:xfrm>
          <a:prstGeom prst="rect">
            <a:avLst/>
          </a:prstGeom>
        </p:spPr>
        <p:txBody>
          <a:bodyPr wrap="none">
            <a:spAutoFit/>
          </a:bodyPr>
          <a:lstStyle/>
          <a:p>
            <a:r>
              <a:rPr lang="es-ES" sz="1100" dirty="0">
                <a:latin typeface="Calibri" panose="020F0502020204030204" pitchFamily="34" charset="0"/>
                <a:ea typeface="Calibri" panose="020F0502020204030204" pitchFamily="34" charset="0"/>
                <a:cs typeface="Calibri" panose="020F0502020204030204" pitchFamily="34" charset="0"/>
              </a:rPr>
              <a:t> </a:t>
            </a:r>
            <a:r>
              <a:rPr lang="es-EC" sz="1100" dirty="0">
                <a:latin typeface="Calibri" panose="020F0502020204030204" pitchFamily="34" charset="0"/>
                <a:ea typeface="Calibri" panose="020F0502020204030204" pitchFamily="34" charset="0"/>
                <a:cs typeface="Calibri" panose="020F0502020204030204" pitchFamily="34" charset="0"/>
              </a:rPr>
              <a:t>(UTPL, 2016)</a:t>
            </a:r>
            <a:r>
              <a:rPr lang="es-ES" sz="1100" dirty="0">
                <a:latin typeface="Calibri" panose="020F0502020204030204" pitchFamily="34" charset="0"/>
                <a:ea typeface="Calibri" panose="020F0502020204030204" pitchFamily="34" charset="0"/>
                <a:cs typeface="Calibri" panose="020F0502020204030204" pitchFamily="34" charset="0"/>
              </a:rPr>
              <a:t> </a:t>
            </a:r>
            <a:endParaRPr lang="es-EC" sz="1100" dirty="0"/>
          </a:p>
        </p:txBody>
      </p:sp>
      <p:sp>
        <p:nvSpPr>
          <p:cNvPr id="12" name="Rectángulo 11"/>
          <p:cNvSpPr/>
          <p:nvPr/>
        </p:nvSpPr>
        <p:spPr>
          <a:xfrm>
            <a:off x="10526367" y="3298195"/>
            <a:ext cx="1119217" cy="261610"/>
          </a:xfrm>
          <a:prstGeom prst="rect">
            <a:avLst/>
          </a:prstGeom>
        </p:spPr>
        <p:txBody>
          <a:bodyPr wrap="none">
            <a:spAutoFit/>
          </a:bodyPr>
          <a:lstStyle/>
          <a:p>
            <a:r>
              <a:rPr lang="es-ES" sz="1100" dirty="0">
                <a:latin typeface="Calibri" panose="020F0502020204030204" pitchFamily="34" charset="0"/>
                <a:ea typeface="Calibri" panose="020F0502020204030204" pitchFamily="34" charset="0"/>
                <a:cs typeface="Calibri" panose="020F0502020204030204" pitchFamily="34" charset="0"/>
              </a:rPr>
              <a:t>(Jiménez, 2015) </a:t>
            </a:r>
            <a:endParaRPr lang="es-EC" sz="1100" dirty="0"/>
          </a:p>
        </p:txBody>
      </p:sp>
      <p:pic>
        <p:nvPicPr>
          <p:cNvPr id="7170" name="Picture 2" descr="▷【OFERTA】» Definición, tipos, características y leyes">
            <a:extLst>
              <a:ext uri="{FF2B5EF4-FFF2-40B4-BE49-F238E27FC236}">
                <a16:creationId xmlns:a16="http://schemas.microsoft.com/office/drawing/2014/main" id="{5284A8B6-2270-42E0-BF5D-A108028880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4728" y="3756855"/>
            <a:ext cx="4243639" cy="223371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CIBSI 2015:::">
            <a:extLst>
              <a:ext uri="{FF2B5EF4-FFF2-40B4-BE49-F238E27FC236}">
                <a16:creationId xmlns:a16="http://schemas.microsoft.com/office/drawing/2014/main" id="{D2238B31-5944-4683-9F74-BE994E4D9F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85406" y="5953789"/>
            <a:ext cx="3098938" cy="79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678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onceptos de Economia: El Mercado de Oferta y Demanda Definicion –  BIOGRAFÍAS e HISTORIA UNIVERSAL,ARGENTINA y de la CIENCIA">
            <a:extLst>
              <a:ext uri="{FF2B5EF4-FFF2-40B4-BE49-F238E27FC236}">
                <a16:creationId xmlns:a16="http://schemas.microsoft.com/office/drawing/2014/main" id="{445C8373-1501-4B22-9708-E121C50147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1476" y="115650"/>
            <a:ext cx="1516050" cy="1651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Marcador de contenido 6"/>
          <p:cNvGraphicFramePr>
            <a:graphicFrameLocks noGrp="1"/>
          </p:cNvGraphicFramePr>
          <p:nvPr>
            <p:ph idx="1"/>
            <p:extLst>
              <p:ext uri="{D42A27DB-BD31-4B8C-83A1-F6EECF244321}">
                <p14:modId xmlns:p14="http://schemas.microsoft.com/office/powerpoint/2010/main" val="3458396960"/>
              </p:ext>
            </p:extLst>
          </p:nvPr>
        </p:nvGraphicFramePr>
        <p:xfrm>
          <a:off x="885923" y="284933"/>
          <a:ext cx="11023244" cy="3761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p:cNvSpPr txBox="1"/>
          <p:nvPr/>
        </p:nvSpPr>
        <p:spPr>
          <a:xfrm>
            <a:off x="3694371" y="2642223"/>
            <a:ext cx="2253117" cy="523220"/>
          </a:xfrm>
          <a:prstGeom prst="rect">
            <a:avLst/>
          </a:prstGeom>
          <a:noFill/>
        </p:spPr>
        <p:txBody>
          <a:bodyPr wrap="none" rtlCol="0">
            <a:spAutoFit/>
          </a:bodyPr>
          <a:lstStyle/>
          <a:p>
            <a:pPr lvl="0"/>
            <a:r>
              <a:rPr lang="es-ES" sz="1400" dirty="0"/>
              <a:t>(Astudillo &amp; Paniagua, 2012)</a:t>
            </a:r>
            <a:endParaRPr lang="es-EC" sz="1400" dirty="0"/>
          </a:p>
          <a:p>
            <a:pPr algn="ctr"/>
            <a:endParaRPr lang="es-EC" sz="1400" dirty="0"/>
          </a:p>
        </p:txBody>
      </p:sp>
      <p:sp>
        <p:nvSpPr>
          <p:cNvPr id="2" name="CuadroTexto 1"/>
          <p:cNvSpPr txBox="1"/>
          <p:nvPr/>
        </p:nvSpPr>
        <p:spPr>
          <a:xfrm>
            <a:off x="10661467" y="1790819"/>
            <a:ext cx="1232582" cy="307777"/>
          </a:xfrm>
          <a:prstGeom prst="rect">
            <a:avLst/>
          </a:prstGeom>
          <a:noFill/>
        </p:spPr>
        <p:txBody>
          <a:bodyPr wrap="none" rtlCol="0">
            <a:spAutoFit/>
          </a:bodyPr>
          <a:lstStyle/>
          <a:p>
            <a:r>
              <a:rPr lang="es-EC" sz="1400" dirty="0"/>
              <a:t>(</a:t>
            </a:r>
            <a:r>
              <a:rPr lang="es-EC" sz="1400" dirty="0" err="1"/>
              <a:t>Graue</a:t>
            </a:r>
            <a:r>
              <a:rPr lang="es-EC" sz="1400" dirty="0"/>
              <a:t>, 2014)</a:t>
            </a:r>
          </a:p>
        </p:txBody>
      </p:sp>
      <p:graphicFrame>
        <p:nvGraphicFramePr>
          <p:cNvPr id="6" name="Marcador de contenido 3"/>
          <p:cNvGraphicFramePr>
            <a:graphicFrameLocks/>
          </p:cNvGraphicFramePr>
          <p:nvPr>
            <p:extLst>
              <p:ext uri="{D42A27DB-BD31-4B8C-83A1-F6EECF244321}">
                <p14:modId xmlns:p14="http://schemas.microsoft.com/office/powerpoint/2010/main" val="3679890333"/>
              </p:ext>
            </p:extLst>
          </p:nvPr>
        </p:nvGraphicFramePr>
        <p:xfrm>
          <a:off x="2403371" y="3766394"/>
          <a:ext cx="9298457" cy="22795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Rectángulo 2"/>
          <p:cNvSpPr/>
          <p:nvPr/>
        </p:nvSpPr>
        <p:spPr>
          <a:xfrm>
            <a:off x="10165117" y="3011555"/>
            <a:ext cx="1808444" cy="307777"/>
          </a:xfrm>
          <a:prstGeom prst="rect">
            <a:avLst/>
          </a:prstGeom>
        </p:spPr>
        <p:txBody>
          <a:bodyPr wrap="none">
            <a:spAutoFit/>
          </a:bodyPr>
          <a:lstStyle/>
          <a:p>
            <a:r>
              <a:rPr lang="es-EC" sz="1400" dirty="0">
                <a:latin typeface="Calibri" panose="020F0502020204030204" pitchFamily="34" charset="0"/>
                <a:ea typeface="Calibri" panose="020F0502020204030204" pitchFamily="34" charset="0"/>
                <a:cs typeface="Calibri" panose="020F0502020204030204" pitchFamily="34" charset="0"/>
              </a:rPr>
              <a:t>(Repositorio UTN, S/F)</a:t>
            </a:r>
            <a:endParaRPr lang="es-EC" sz="1400" dirty="0"/>
          </a:p>
        </p:txBody>
      </p:sp>
      <p:pic>
        <p:nvPicPr>
          <p:cNvPr id="8196" name="Picture 4" descr="Investigación de mercados - Wikipedia, la enciclopedia libre">
            <a:extLst>
              <a:ext uri="{FF2B5EF4-FFF2-40B4-BE49-F238E27FC236}">
                <a16:creationId xmlns:a16="http://schemas.microsoft.com/office/drawing/2014/main" id="{27F67924-883B-4A64-91D8-3F83953504C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8360" y="3753142"/>
            <a:ext cx="1746547" cy="1182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98" name="Picture 6" descr="Planificación empresarial integrada: cimiento de la transformación digital  en las cadenas de suministro - CIO MX % %">
            <a:extLst>
              <a:ext uri="{FF2B5EF4-FFF2-40B4-BE49-F238E27FC236}">
                <a16:creationId xmlns:a16="http://schemas.microsoft.com/office/drawing/2014/main" id="{8A0CFDBE-6D02-492D-B687-6D028BCC7E4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8360" y="4961136"/>
            <a:ext cx="1698349" cy="10381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4" descr="CIBSI 2015:::">
            <a:extLst>
              <a:ext uri="{FF2B5EF4-FFF2-40B4-BE49-F238E27FC236}">
                <a16:creationId xmlns:a16="http://schemas.microsoft.com/office/drawing/2014/main" id="{D7CFE10D-0C66-43AB-BDCD-1BFA889719B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885406" y="5953789"/>
            <a:ext cx="3098938" cy="79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370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6326" y="17915"/>
            <a:ext cx="4182108" cy="1280890"/>
          </a:xfrm>
        </p:spPr>
        <p:txBody>
          <a:bodyPr>
            <a:normAutofit/>
            <a:scene3d>
              <a:camera prst="orthographicFront"/>
              <a:lightRig rig="soft" dir="t">
                <a:rot lat="0" lon="0" rev="15600000"/>
              </a:lightRig>
            </a:scene3d>
            <a:sp3d extrusionH="57150" prstMaterial="softEdge">
              <a:bevelT w="25400" h="38100"/>
            </a:sp3d>
          </a:bodyPr>
          <a:lstStyle/>
          <a:p>
            <a:r>
              <a:rPr lang="es-EC" dirty="0">
                <a:ln/>
                <a:solidFill>
                  <a:schemeClr val="accent4"/>
                </a:solidFill>
                <a:effectLst/>
              </a:rPr>
              <a:t>3. Marco referencial</a:t>
            </a:r>
          </a:p>
        </p:txBody>
      </p:sp>
      <p:graphicFrame>
        <p:nvGraphicFramePr>
          <p:cNvPr id="7" name="Marcador de contenido 6">
            <a:extLst>
              <a:ext uri="{FF2B5EF4-FFF2-40B4-BE49-F238E27FC236}">
                <a16:creationId xmlns:a16="http://schemas.microsoft.com/office/drawing/2014/main" id="{0802CC6B-133F-4DBC-A52A-1201A77A771A}"/>
              </a:ext>
            </a:extLst>
          </p:cNvPr>
          <p:cNvGraphicFramePr>
            <a:graphicFrameLocks noGrp="1"/>
          </p:cNvGraphicFramePr>
          <p:nvPr>
            <p:ph idx="1"/>
            <p:extLst>
              <p:ext uri="{D42A27DB-BD31-4B8C-83A1-F6EECF244321}">
                <p14:modId xmlns:p14="http://schemas.microsoft.com/office/powerpoint/2010/main" val="1338274806"/>
              </p:ext>
            </p:extLst>
          </p:nvPr>
        </p:nvGraphicFramePr>
        <p:xfrm>
          <a:off x="670891" y="1042021"/>
          <a:ext cx="10850217" cy="4773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4" descr="CIBSI 2015:::">
            <a:extLst>
              <a:ext uri="{FF2B5EF4-FFF2-40B4-BE49-F238E27FC236}">
                <a16:creationId xmlns:a16="http://schemas.microsoft.com/office/drawing/2014/main" id="{1916A315-3020-44ED-95AD-8E83AB3D9F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85406" y="5953789"/>
            <a:ext cx="3098938" cy="79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129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03527" y="2723366"/>
            <a:ext cx="8911687" cy="1280890"/>
          </a:xfrm>
        </p:spPr>
        <p:txBody>
          <a:bodyPr>
            <a:normAutofit/>
            <a:scene3d>
              <a:camera prst="orthographicFront"/>
              <a:lightRig rig="soft" dir="t">
                <a:rot lat="0" lon="0" rev="15600000"/>
              </a:lightRig>
            </a:scene3d>
            <a:sp3d extrusionH="57150" prstMaterial="softEdge">
              <a:bevelT w="25400" h="38100"/>
            </a:sp3d>
          </a:bodyPr>
          <a:lstStyle/>
          <a:p>
            <a:pPr algn="ctr"/>
            <a:r>
              <a:rPr lang="es-EC" sz="5400" dirty="0">
                <a:ln/>
                <a:solidFill>
                  <a:schemeClr val="accent4"/>
                </a:solidFill>
                <a:effectLst/>
              </a:rPr>
              <a:t>4. Metodología</a:t>
            </a:r>
          </a:p>
        </p:txBody>
      </p:sp>
      <p:pic>
        <p:nvPicPr>
          <p:cNvPr id="3" name="Picture 4" descr="CIBSI 2015:::">
            <a:extLst>
              <a:ext uri="{FF2B5EF4-FFF2-40B4-BE49-F238E27FC236}">
                <a16:creationId xmlns:a16="http://schemas.microsoft.com/office/drawing/2014/main" id="{D4C5CE2B-94DB-4CD8-A2CB-9F10B9144B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2208" y="5925789"/>
            <a:ext cx="3098938" cy="79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425793"/>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DC92221-EE8B-4C85-AE8D-17B052DC3EF3}" vid="{F7DC2A46-5D15-47C6-874B-0578159A8C7E}"/>
    </a:ext>
  </a:extLst>
</a:theme>
</file>

<file path=ppt/theme/theme2.xml><?xml version="1.0" encoding="utf-8"?>
<a:theme xmlns:a="http://schemas.openxmlformats.org/drawingml/2006/main" name="1_Tem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a1" id="{5B3BEBF4-6E53-4727-8D9D-C856C969B0B4}" vid="{F95573BE-A948-4F10-B607-3C235507B961}"/>
    </a:ext>
  </a:extLst>
</a:theme>
</file>

<file path=docProps/app.xml><?xml version="1.0" encoding="utf-8"?>
<Properties xmlns="http://schemas.openxmlformats.org/officeDocument/2006/extended-properties" xmlns:vt="http://schemas.openxmlformats.org/officeDocument/2006/docPropsVTypes">
  <Template>Tema1</Template>
  <TotalTime>728</TotalTime>
  <Words>4431</Words>
  <Application>Microsoft Office PowerPoint</Application>
  <PresentationFormat>Panorámica</PresentationFormat>
  <Paragraphs>1531</Paragraphs>
  <Slides>51</Slides>
  <Notes>0</Notes>
  <HiddenSlides>0</HiddenSlides>
  <MMClips>0</MMClips>
  <ScaleCrop>false</ScaleCrop>
  <HeadingPairs>
    <vt:vector size="8" baseType="variant">
      <vt:variant>
        <vt:lpstr>Fuentes usadas</vt:lpstr>
      </vt:variant>
      <vt:variant>
        <vt:i4>5</vt:i4>
      </vt:variant>
      <vt:variant>
        <vt:lpstr>Tema</vt:lpstr>
      </vt:variant>
      <vt:variant>
        <vt:i4>2</vt:i4>
      </vt:variant>
      <vt:variant>
        <vt:lpstr>Servidores OLE incrustados</vt:lpstr>
      </vt:variant>
      <vt:variant>
        <vt:i4>1</vt:i4>
      </vt:variant>
      <vt:variant>
        <vt:lpstr>Títulos de diapositiva</vt:lpstr>
      </vt:variant>
      <vt:variant>
        <vt:i4>51</vt:i4>
      </vt:variant>
    </vt:vector>
  </HeadingPairs>
  <TitlesOfParts>
    <vt:vector size="59" baseType="lpstr">
      <vt:lpstr>Arial</vt:lpstr>
      <vt:lpstr>Calibri</vt:lpstr>
      <vt:lpstr>Calibri Light</vt:lpstr>
      <vt:lpstr>Cambria Math</vt:lpstr>
      <vt:lpstr>Wingdings</vt:lpstr>
      <vt:lpstr>Tema1</vt:lpstr>
      <vt:lpstr>1_Tema1</vt:lpstr>
      <vt:lpstr>CorelDRAW</vt:lpstr>
      <vt:lpstr>TEMA: ESTUDIO DE PERTINENCIA Y FACTIBILIDAD PARA LA OFERTA DE PROGRAMAS DE POSGRADO (MAESTRÍAS Y ESPECIALIZACIONES) EN EL ÁREA DE ADMINISTRACIÓN DE EMPRESAS EN LA UNIVERSIDAD DE LAS FUERZAS ARMADAS-ESPE EN LAS PROVINCIAS: PICHINCHA, COTOPAXI, TUNGURAHUA Y SANTO DOMINGO DE LOS TSÁCHILAS.</vt:lpstr>
      <vt:lpstr>Contenido:</vt:lpstr>
      <vt:lpstr>1. Introducción</vt:lpstr>
      <vt:lpstr>2. Objetivos de la investigación</vt:lpstr>
      <vt:lpstr>3. Marco Teórico</vt:lpstr>
      <vt:lpstr>Presentación de PowerPoint</vt:lpstr>
      <vt:lpstr>Presentación de PowerPoint</vt:lpstr>
      <vt:lpstr>3. Marco referencial</vt:lpstr>
      <vt:lpstr>4. Metodología</vt:lpstr>
      <vt:lpstr>Presentación de PowerPoint</vt:lpstr>
      <vt:lpstr>Presentación de PowerPoint</vt:lpstr>
      <vt:lpstr>5. Discusión y resultados</vt:lpstr>
      <vt:lpstr>INSTITUCIONES DE EDUCACIÓN SUPERIOR</vt:lpstr>
      <vt:lpstr>Población</vt:lpstr>
      <vt:lpstr>Información oferta académica</vt:lpstr>
      <vt:lpstr>Presentación de PowerPoint</vt:lpstr>
      <vt:lpstr>EMPRESAS </vt:lpstr>
      <vt:lpstr>Cálculo del tamaño de la muestra de estudio</vt:lpstr>
      <vt:lpstr>Porcentaje de contratación de profesionales por área</vt:lpstr>
      <vt:lpstr>Motivos por los que contrataría profesionales con título de cuarto nivel en el área </vt:lpstr>
      <vt:lpstr>Universidades de preferencia</vt:lpstr>
      <vt:lpstr>Análisis Bivariado</vt:lpstr>
      <vt:lpstr>Demanda laboral por área</vt:lpstr>
      <vt:lpstr>Demanda laboral por área</vt:lpstr>
      <vt:lpstr>Demanda laboral por área</vt:lpstr>
      <vt:lpstr>Perfil profesional que buscan las empresas</vt:lpstr>
      <vt:lpstr>DEMANDA LABORAL INSATISFECHA</vt:lpstr>
      <vt:lpstr>Presentación de PowerPoint</vt:lpstr>
      <vt:lpstr>Presentación de PowerPoint</vt:lpstr>
      <vt:lpstr>PROFESIONALES </vt:lpstr>
      <vt:lpstr>Cálculo del tamaño de la muestra de estudio</vt:lpstr>
      <vt:lpstr>Pregunta filtro</vt:lpstr>
      <vt:lpstr>Área de preferencia</vt:lpstr>
      <vt:lpstr>Universidades</vt:lpstr>
      <vt:lpstr>Aspectos de decisión</vt:lpstr>
      <vt:lpstr>Análisis Bivariado</vt:lpstr>
      <vt:lpstr>Demanda de profesionales por área</vt:lpstr>
      <vt:lpstr>Demanda de profesionales por área</vt:lpstr>
      <vt:lpstr>Presentación de PowerPoint</vt:lpstr>
      <vt:lpstr>Demanda de profesionales por área</vt:lpstr>
      <vt:lpstr>Demanda de profesionales por área</vt:lpstr>
      <vt:lpstr>DEMANDA INSATISFECHA DE PROFESIONALES</vt:lpstr>
      <vt:lpstr>Presentación de PowerPoint</vt:lpstr>
      <vt:lpstr>ANALISIS DE PERTINENCIA</vt:lpstr>
      <vt:lpstr>Presentación de PowerPoint</vt:lpstr>
      <vt:lpstr>6. CONCLUSIONES</vt:lpstr>
      <vt:lpstr>Presentación de PowerPoint</vt:lpstr>
      <vt:lpstr>Presentación de PowerPoint</vt:lpstr>
      <vt:lpstr>7. RECOMENDACIONES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ESTUDIO DE PERTINENCIA Y FACTIBILIDAD PARA LA OFERTA DE PROGRAMAS DE POSGRADO (MAESTRÍAS Y ESPECIALIZACIONES) EN EL ÁREA DE ADMINISTRACIÓN DE EMPRESAS EN LA UNIVERSIDAD DE LAS FUERZAS ARMADAS-ESPE EN LAS PROVINCIAS: PICHINCHA, COTOPAXI, TUNGURAHUA Y SANTO DOMINGO DE LOS TSÁCHILAS.</dc:title>
  <dc:creator>Andrea Castellanos</dc:creator>
  <cp:lastModifiedBy>Jayson Villota</cp:lastModifiedBy>
  <cp:revision>29</cp:revision>
  <cp:lastPrinted>2020-09-08T14:49:38Z</cp:lastPrinted>
  <dcterms:created xsi:type="dcterms:W3CDTF">2020-09-08T00:17:42Z</dcterms:created>
  <dcterms:modified xsi:type="dcterms:W3CDTF">2020-09-09T16:56:33Z</dcterms:modified>
</cp:coreProperties>
</file>