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Lst>
  <p:notesMasterIdLst>
    <p:notesMasterId r:id="rId34"/>
  </p:notesMasterIdLst>
  <p:sldIdLst>
    <p:sldId id="267" r:id="rId2"/>
    <p:sldId id="335" r:id="rId3"/>
    <p:sldId id="337" r:id="rId4"/>
    <p:sldId id="336" r:id="rId5"/>
    <p:sldId id="275" r:id="rId6"/>
    <p:sldId id="269" r:id="rId7"/>
    <p:sldId id="270" r:id="rId8"/>
    <p:sldId id="278" r:id="rId9"/>
    <p:sldId id="285" r:id="rId10"/>
    <p:sldId id="291" r:id="rId11"/>
    <p:sldId id="293" r:id="rId12"/>
    <p:sldId id="294" r:id="rId13"/>
    <p:sldId id="295" r:id="rId14"/>
    <p:sldId id="296" r:id="rId15"/>
    <p:sldId id="297" r:id="rId16"/>
    <p:sldId id="298" r:id="rId17"/>
    <p:sldId id="299" r:id="rId18"/>
    <p:sldId id="301" r:id="rId19"/>
    <p:sldId id="302" r:id="rId20"/>
    <p:sldId id="310" r:id="rId21"/>
    <p:sldId id="312" r:id="rId22"/>
    <p:sldId id="313" r:id="rId23"/>
    <p:sldId id="319" r:id="rId24"/>
    <p:sldId id="320" r:id="rId25"/>
    <p:sldId id="321" r:id="rId26"/>
    <p:sldId id="322" r:id="rId27"/>
    <p:sldId id="305" r:id="rId28"/>
    <p:sldId id="324" r:id="rId29"/>
    <p:sldId id="327" r:id="rId30"/>
    <p:sldId id="328" r:id="rId31"/>
    <p:sldId id="330" r:id="rId32"/>
    <p:sldId id="265" r:id="rId3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E6A2"/>
    <a:srgbClr val="EEF8E4"/>
    <a:srgbClr val="669900"/>
    <a:srgbClr val="339933"/>
    <a:srgbClr val="7E9159"/>
    <a:srgbClr val="829E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9" autoAdjust="0"/>
    <p:restoredTop sz="94660"/>
  </p:normalViewPr>
  <p:slideViewPr>
    <p:cSldViewPr snapToGrid="0">
      <p:cViewPr varScale="1">
        <p:scale>
          <a:sx n="70" d="100"/>
          <a:sy n="70" d="100"/>
        </p:scale>
        <p:origin x="6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D52B1-B01E-4E87-884D-4B3BE0EEF9F6}" type="datetimeFigureOut">
              <a:rPr lang="es-ES" smtClean="0"/>
              <a:t>17/10/2020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441DD-D0CB-4F05-AD9E-5CD7384CBE15}" type="slidenum">
              <a:rPr lang="es-ES" smtClean="0"/>
              <a:t>‹Nº›</a:t>
            </a:fld>
            <a:endParaRPr lang="es-ES"/>
          </a:p>
        </p:txBody>
      </p:sp>
    </p:spTree>
    <p:extLst>
      <p:ext uri="{BB962C8B-B14F-4D97-AF65-F5344CB8AC3E}">
        <p14:creationId xmlns:p14="http://schemas.microsoft.com/office/powerpoint/2010/main" val="1093656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3B441DD-D0CB-4F05-AD9E-5CD7384CBE15}" type="slidenum">
              <a:rPr lang="es-ES" smtClean="0"/>
              <a:t>32</a:t>
            </a:fld>
            <a:endParaRPr lang="es-ES"/>
          </a:p>
        </p:txBody>
      </p:sp>
    </p:spTree>
    <p:extLst>
      <p:ext uri="{BB962C8B-B14F-4D97-AF65-F5344CB8AC3E}">
        <p14:creationId xmlns:p14="http://schemas.microsoft.com/office/powerpoint/2010/main" val="1419756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0D5F131-6E17-46F2-ABCC-FFE3DAD8E0EE}" type="datetimeFigureOut">
              <a:rPr lang="es-ES" smtClean="0"/>
              <a:t>17/10/2020</a:t>
            </a:fld>
            <a:endParaRPr lang="es-ES"/>
          </a:p>
        </p:txBody>
      </p:sp>
      <p:sp>
        <p:nvSpPr>
          <p:cNvPr id="5" name="Footer Placeholder 4"/>
          <p:cNvSpPr>
            <a:spLocks noGrp="1"/>
          </p:cNvSpPr>
          <p:nvPr>
            <p:ph type="ftr" sz="quarter" idx="11"/>
          </p:nvPr>
        </p:nvSpPr>
        <p:spPr/>
        <p:txBody>
          <a:bodyPr/>
          <a:lstStyle/>
          <a:p>
            <a:endParaRPr lang="es-E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68E8E78-A684-4B1E-BF2C-C468F40BF8CB}" type="slidenum">
              <a:rPr lang="es-ES" smtClean="0"/>
              <a:t>‹Nº›</a:t>
            </a:fld>
            <a:endParaRPr lang="es-ES"/>
          </a:p>
        </p:txBody>
      </p:sp>
    </p:spTree>
    <p:extLst>
      <p:ext uri="{BB962C8B-B14F-4D97-AF65-F5344CB8AC3E}">
        <p14:creationId xmlns:p14="http://schemas.microsoft.com/office/powerpoint/2010/main" val="335013708"/>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0D5F131-6E17-46F2-ABCC-FFE3DAD8E0EE}" type="datetimeFigureOut">
              <a:rPr lang="es-ES" smtClean="0"/>
              <a:t>17/10/2020</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68E8E78-A684-4B1E-BF2C-C468F40BF8CB}" type="slidenum">
              <a:rPr lang="es-ES" smtClean="0"/>
              <a:t>‹Nº›</a:t>
            </a:fld>
            <a:endParaRPr lang="es-ES"/>
          </a:p>
        </p:txBody>
      </p:sp>
    </p:spTree>
    <p:extLst>
      <p:ext uri="{BB962C8B-B14F-4D97-AF65-F5344CB8AC3E}">
        <p14:creationId xmlns:p14="http://schemas.microsoft.com/office/powerpoint/2010/main" val="2753344051"/>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0D5F131-6E17-46F2-ABCC-FFE3DAD8E0EE}" type="datetimeFigureOut">
              <a:rPr lang="es-ES" smtClean="0"/>
              <a:t>17/10/2020</a:t>
            </a:fld>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68E8E78-A684-4B1E-BF2C-C468F40BF8CB}" type="slidenum">
              <a:rPr lang="es-ES" smtClean="0"/>
              <a:t>‹Nº›</a:t>
            </a:fld>
            <a:endParaRPr lang="es-E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36586780"/>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50D5F131-6E17-46F2-ABCC-FFE3DAD8E0EE}" type="datetimeFigureOut">
              <a:rPr lang="es-ES" smtClean="0"/>
              <a:t>17/10/2020</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68E8E78-A684-4B1E-BF2C-C468F40BF8CB}" type="slidenum">
              <a:rPr lang="es-ES" smtClean="0"/>
              <a:t>‹Nº›</a:t>
            </a:fld>
            <a:endParaRPr lang="es-ES"/>
          </a:p>
        </p:txBody>
      </p:sp>
    </p:spTree>
    <p:extLst>
      <p:ext uri="{BB962C8B-B14F-4D97-AF65-F5344CB8AC3E}">
        <p14:creationId xmlns:p14="http://schemas.microsoft.com/office/powerpoint/2010/main" val="1782438451"/>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50D5F131-6E17-46F2-ABCC-FFE3DAD8E0EE}" type="datetimeFigureOut">
              <a:rPr lang="es-ES" smtClean="0"/>
              <a:t>17/10/2020</a:t>
            </a:fld>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68E8E78-A684-4B1E-BF2C-C468F40BF8CB}" type="slidenum">
              <a:rPr lang="es-ES" smtClean="0"/>
              <a:t>‹Nº›</a:t>
            </a:fld>
            <a:endParaRPr lang="es-E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24726514"/>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50D5F131-6E17-46F2-ABCC-FFE3DAD8E0EE}" type="datetimeFigureOut">
              <a:rPr lang="es-ES" smtClean="0"/>
              <a:t>17/10/2020</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68E8E78-A684-4B1E-BF2C-C468F40BF8CB}" type="slidenum">
              <a:rPr lang="es-ES" smtClean="0"/>
              <a:t>‹Nº›</a:t>
            </a:fld>
            <a:endParaRPr lang="es-ES"/>
          </a:p>
        </p:txBody>
      </p:sp>
    </p:spTree>
    <p:extLst>
      <p:ext uri="{BB962C8B-B14F-4D97-AF65-F5344CB8AC3E}">
        <p14:creationId xmlns:p14="http://schemas.microsoft.com/office/powerpoint/2010/main" val="1375811003"/>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0D5F131-6E17-46F2-ABCC-FFE3DAD8E0EE}" type="datetimeFigureOut">
              <a:rPr lang="es-ES" smtClean="0"/>
              <a:t>17/10/2020</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68E8E78-A684-4B1E-BF2C-C468F40BF8CB}" type="slidenum">
              <a:rPr lang="es-ES" smtClean="0"/>
              <a:t>‹Nº›</a:t>
            </a:fld>
            <a:endParaRPr lang="es-ES"/>
          </a:p>
        </p:txBody>
      </p:sp>
    </p:spTree>
    <p:extLst>
      <p:ext uri="{BB962C8B-B14F-4D97-AF65-F5344CB8AC3E}">
        <p14:creationId xmlns:p14="http://schemas.microsoft.com/office/powerpoint/2010/main" val="2407568966"/>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0D5F131-6E17-46F2-ABCC-FFE3DAD8E0EE}" type="datetimeFigureOut">
              <a:rPr lang="es-ES" smtClean="0"/>
              <a:t>17/10/2020</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68E8E78-A684-4B1E-BF2C-C468F40BF8CB}" type="slidenum">
              <a:rPr lang="es-ES" smtClean="0"/>
              <a:t>‹Nº›</a:t>
            </a:fld>
            <a:endParaRPr lang="es-ES"/>
          </a:p>
        </p:txBody>
      </p:sp>
    </p:spTree>
    <p:extLst>
      <p:ext uri="{BB962C8B-B14F-4D97-AF65-F5344CB8AC3E}">
        <p14:creationId xmlns:p14="http://schemas.microsoft.com/office/powerpoint/2010/main" val="4099579357"/>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0D5F131-6E17-46F2-ABCC-FFE3DAD8E0EE}" type="datetimeFigureOut">
              <a:rPr lang="es-ES" smtClean="0"/>
              <a:t>17/10/2020</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68E8E78-A684-4B1E-BF2C-C468F40BF8CB}" type="slidenum">
              <a:rPr lang="es-ES" smtClean="0"/>
              <a:t>‹Nº›</a:t>
            </a:fld>
            <a:endParaRPr lang="es-ES"/>
          </a:p>
        </p:txBody>
      </p:sp>
    </p:spTree>
    <p:extLst>
      <p:ext uri="{BB962C8B-B14F-4D97-AF65-F5344CB8AC3E}">
        <p14:creationId xmlns:p14="http://schemas.microsoft.com/office/powerpoint/2010/main" val="2218330212"/>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0D5F131-6E17-46F2-ABCC-FFE3DAD8E0EE}" type="datetimeFigureOut">
              <a:rPr lang="es-ES" smtClean="0"/>
              <a:t>17/10/2020</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68E8E78-A684-4B1E-BF2C-C468F40BF8CB}" type="slidenum">
              <a:rPr lang="es-ES" smtClean="0"/>
              <a:t>‹Nº›</a:t>
            </a:fld>
            <a:endParaRPr lang="es-ES"/>
          </a:p>
        </p:txBody>
      </p:sp>
    </p:spTree>
    <p:extLst>
      <p:ext uri="{BB962C8B-B14F-4D97-AF65-F5344CB8AC3E}">
        <p14:creationId xmlns:p14="http://schemas.microsoft.com/office/powerpoint/2010/main" val="649029717"/>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0D5F131-6E17-46F2-ABCC-FFE3DAD8E0EE}" type="datetimeFigureOut">
              <a:rPr lang="es-ES" smtClean="0"/>
              <a:t>17/10/2020</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68E8E78-A684-4B1E-BF2C-C468F40BF8CB}" type="slidenum">
              <a:rPr lang="es-ES" smtClean="0"/>
              <a:t>‹Nº›</a:t>
            </a:fld>
            <a:endParaRPr lang="es-ES"/>
          </a:p>
        </p:txBody>
      </p:sp>
    </p:spTree>
    <p:extLst>
      <p:ext uri="{BB962C8B-B14F-4D97-AF65-F5344CB8AC3E}">
        <p14:creationId xmlns:p14="http://schemas.microsoft.com/office/powerpoint/2010/main" val="3090944620"/>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0D5F131-6E17-46F2-ABCC-FFE3DAD8E0EE}" type="datetimeFigureOut">
              <a:rPr lang="es-ES" smtClean="0"/>
              <a:t>17/10/2020</a:t>
            </a:fld>
            <a:endParaRPr lang="es-ES"/>
          </a:p>
        </p:txBody>
      </p:sp>
      <p:sp>
        <p:nvSpPr>
          <p:cNvPr id="8" name="Footer Placeholder 7"/>
          <p:cNvSpPr>
            <a:spLocks noGrp="1"/>
          </p:cNvSpPr>
          <p:nvPr>
            <p:ph type="ftr" sz="quarter" idx="11"/>
          </p:nvPr>
        </p:nvSpPr>
        <p:spPr/>
        <p:txBody>
          <a:bodyPr/>
          <a:lstStyle/>
          <a:p>
            <a:endParaRPr lang="es-E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68E8E78-A684-4B1E-BF2C-C468F40BF8CB}" type="slidenum">
              <a:rPr lang="es-ES" smtClean="0"/>
              <a:t>‹Nº›</a:t>
            </a:fld>
            <a:endParaRPr lang="es-ES"/>
          </a:p>
        </p:txBody>
      </p:sp>
    </p:spTree>
    <p:extLst>
      <p:ext uri="{BB962C8B-B14F-4D97-AF65-F5344CB8AC3E}">
        <p14:creationId xmlns:p14="http://schemas.microsoft.com/office/powerpoint/2010/main" val="3504211564"/>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0D5F131-6E17-46F2-ABCC-FFE3DAD8E0EE}" type="datetimeFigureOut">
              <a:rPr lang="es-ES" smtClean="0"/>
              <a:t>17/10/2020</a:t>
            </a:fld>
            <a:endParaRPr lang="es-ES"/>
          </a:p>
        </p:txBody>
      </p:sp>
      <p:sp>
        <p:nvSpPr>
          <p:cNvPr id="4" name="Footer Placeholder 3"/>
          <p:cNvSpPr>
            <a:spLocks noGrp="1"/>
          </p:cNvSpPr>
          <p:nvPr>
            <p:ph type="ftr" sz="quarter" idx="11"/>
          </p:nvPr>
        </p:nvSpPr>
        <p:spPr/>
        <p:txBody>
          <a:bodyPr/>
          <a:lstStyle/>
          <a:p>
            <a:endParaRPr lang="es-E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68E8E78-A684-4B1E-BF2C-C468F40BF8CB}" type="slidenum">
              <a:rPr lang="es-ES" smtClean="0"/>
              <a:t>‹Nº›</a:t>
            </a:fld>
            <a:endParaRPr lang="es-ES"/>
          </a:p>
        </p:txBody>
      </p:sp>
    </p:spTree>
    <p:extLst>
      <p:ext uri="{BB962C8B-B14F-4D97-AF65-F5344CB8AC3E}">
        <p14:creationId xmlns:p14="http://schemas.microsoft.com/office/powerpoint/2010/main" val="612819414"/>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5F131-6E17-46F2-ABCC-FFE3DAD8E0EE}" type="datetimeFigureOut">
              <a:rPr lang="es-ES" smtClean="0"/>
              <a:t>17/10/2020</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68E8E78-A684-4B1E-BF2C-C468F40BF8CB}" type="slidenum">
              <a:rPr lang="es-ES" smtClean="0"/>
              <a:t>‹Nº›</a:t>
            </a:fld>
            <a:endParaRPr lang="es-ES"/>
          </a:p>
        </p:txBody>
      </p:sp>
    </p:spTree>
    <p:extLst>
      <p:ext uri="{BB962C8B-B14F-4D97-AF65-F5344CB8AC3E}">
        <p14:creationId xmlns:p14="http://schemas.microsoft.com/office/powerpoint/2010/main" val="1723262748"/>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0D5F131-6E17-46F2-ABCC-FFE3DAD8E0EE}" type="datetimeFigureOut">
              <a:rPr lang="es-ES" smtClean="0"/>
              <a:t>17/10/2020</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68E8E78-A684-4B1E-BF2C-C468F40BF8CB}" type="slidenum">
              <a:rPr lang="es-ES" smtClean="0"/>
              <a:t>‹Nº›</a:t>
            </a:fld>
            <a:endParaRPr lang="es-ES"/>
          </a:p>
        </p:txBody>
      </p:sp>
    </p:spTree>
    <p:extLst>
      <p:ext uri="{BB962C8B-B14F-4D97-AF65-F5344CB8AC3E}">
        <p14:creationId xmlns:p14="http://schemas.microsoft.com/office/powerpoint/2010/main" val="2055122997"/>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0D5F131-6E17-46F2-ABCC-FFE3DAD8E0EE}" type="datetimeFigureOut">
              <a:rPr lang="es-ES" smtClean="0"/>
              <a:t>17/10/2020</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68E8E78-A684-4B1E-BF2C-C468F40BF8CB}" type="slidenum">
              <a:rPr lang="es-ES" smtClean="0"/>
              <a:t>‹Nº›</a:t>
            </a:fld>
            <a:endParaRPr lang="es-ES"/>
          </a:p>
        </p:txBody>
      </p:sp>
    </p:spTree>
    <p:extLst>
      <p:ext uri="{BB962C8B-B14F-4D97-AF65-F5344CB8AC3E}">
        <p14:creationId xmlns:p14="http://schemas.microsoft.com/office/powerpoint/2010/main" val="300541197"/>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0D5F131-6E17-46F2-ABCC-FFE3DAD8E0EE}" type="datetimeFigureOut">
              <a:rPr lang="es-ES" smtClean="0"/>
              <a:t>17/10/2020</a:t>
            </a:fld>
            <a:endParaRPr lang="es-E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68E8E78-A684-4B1E-BF2C-C468F40BF8CB}" type="slidenum">
              <a:rPr lang="es-ES" smtClean="0"/>
              <a:t>‹Nº›</a:t>
            </a:fld>
            <a:endParaRPr lang="es-ES"/>
          </a:p>
        </p:txBody>
      </p:sp>
    </p:spTree>
    <p:extLst>
      <p:ext uri="{BB962C8B-B14F-4D97-AF65-F5344CB8AC3E}">
        <p14:creationId xmlns:p14="http://schemas.microsoft.com/office/powerpoint/2010/main" val="2319444303"/>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Lst>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p:cNvPicPr>
            <a:picLocks noChangeAspect="1"/>
          </p:cNvPicPr>
          <p:nvPr/>
        </p:nvPicPr>
        <p:blipFill>
          <a:blip r:embed="rId2"/>
          <a:stretch>
            <a:fillRect/>
          </a:stretch>
        </p:blipFill>
        <p:spPr>
          <a:xfrm>
            <a:off x="1617047" y="285750"/>
            <a:ext cx="9239250" cy="6286500"/>
          </a:xfrm>
          <a:prstGeom prst="rect">
            <a:avLst/>
          </a:prstGeom>
        </p:spPr>
      </p:pic>
      <p:sp>
        <p:nvSpPr>
          <p:cNvPr id="22" name="object 8"/>
          <p:cNvSpPr txBox="1"/>
          <p:nvPr/>
        </p:nvSpPr>
        <p:spPr>
          <a:xfrm>
            <a:off x="4116229" y="1920796"/>
            <a:ext cx="3959541" cy="644443"/>
          </a:xfrm>
          <a:prstGeom prst="rect">
            <a:avLst/>
          </a:prstGeom>
        </p:spPr>
        <p:txBody>
          <a:bodyPr wrap="square" lIns="0" tIns="8858" rIns="0" bIns="0" rtlCol="0">
            <a:noAutofit/>
          </a:bodyPr>
          <a:lstStyle/>
          <a:p>
            <a:pPr algn="ctr">
              <a:lnSpc>
                <a:spcPct val="150000"/>
              </a:lnSpc>
            </a:pPr>
            <a:r>
              <a:rPr lang="es-419" sz="1400" dirty="0">
                <a:latin typeface="Arial" panose="020B0604020202020204" pitchFamily="34" charset="0"/>
                <a:cs typeface="Arial" panose="020B0604020202020204" pitchFamily="34" charset="0"/>
              </a:rPr>
              <a:t>Trabajo de titulación previo a la obtención del título de Magister en Enseñanza de la Matemática</a:t>
            </a:r>
          </a:p>
          <a:p>
            <a:r>
              <a:rPr lang="es-419" b="1" dirty="0">
                <a:latin typeface="Arial" panose="020B0604020202020204" pitchFamily="34" charset="0"/>
                <a:cs typeface="Arial" panose="020B0604020202020204" pitchFamily="34" charset="0"/>
              </a:rPr>
              <a:t> </a:t>
            </a:r>
            <a:endParaRPr lang="es-419" dirty="0">
              <a:latin typeface="Arial" panose="020B0604020202020204" pitchFamily="34" charset="0"/>
              <a:cs typeface="Arial" panose="020B0604020202020204" pitchFamily="34" charset="0"/>
            </a:endParaRPr>
          </a:p>
          <a:p>
            <a:pPr marL="12700">
              <a:lnSpc>
                <a:spcPts val="1395"/>
              </a:lnSpc>
            </a:pPr>
            <a:endParaRPr sz="800" dirty="0">
              <a:latin typeface="Arial" panose="020B0604020202020204" pitchFamily="34" charset="0"/>
              <a:cs typeface="Arial" panose="020B0604020202020204" pitchFamily="34" charset="0"/>
            </a:endParaRPr>
          </a:p>
        </p:txBody>
      </p:sp>
      <p:sp>
        <p:nvSpPr>
          <p:cNvPr id="2" name="CuadroTexto 1"/>
          <p:cNvSpPr txBox="1"/>
          <p:nvPr/>
        </p:nvSpPr>
        <p:spPr>
          <a:xfrm>
            <a:off x="2459151" y="2742425"/>
            <a:ext cx="7555042" cy="1477328"/>
          </a:xfrm>
          <a:prstGeom prst="rect">
            <a:avLst/>
          </a:prstGeom>
          <a:noFill/>
        </p:spPr>
        <p:txBody>
          <a:bodyPr wrap="square" rtlCol="0">
            <a:spAutoFit/>
          </a:bodyPr>
          <a:lstStyle/>
          <a:p>
            <a:pPr algn="ctr">
              <a:lnSpc>
                <a:spcPct val="150000"/>
              </a:lnSpc>
            </a:pPr>
            <a:r>
              <a:rPr lang="es-EC" sz="1600" b="1" dirty="0">
                <a:latin typeface="Arial" panose="020B0604020202020204" pitchFamily="34" charset="0"/>
                <a:cs typeface="Arial" panose="020B0604020202020204" pitchFamily="34" charset="0"/>
              </a:rPr>
              <a:t>Análisis, diseño y aplicación de pruebas de control en línea para el fortalecimiento de la modelación matemática en los estudiantes del programa del diploma del bachillerato internacional IB</a:t>
            </a:r>
            <a:endParaRPr lang="es-ES" sz="1600" dirty="0">
              <a:latin typeface="Arial" panose="020B0604020202020204" pitchFamily="34" charset="0"/>
              <a:cs typeface="Arial" panose="020B0604020202020204" pitchFamily="34" charset="0"/>
            </a:endParaRPr>
          </a:p>
          <a:p>
            <a:endParaRPr lang="es-ES" dirty="0"/>
          </a:p>
        </p:txBody>
      </p:sp>
      <p:sp>
        <p:nvSpPr>
          <p:cNvPr id="4" name="CuadroTexto 3"/>
          <p:cNvSpPr txBox="1"/>
          <p:nvPr/>
        </p:nvSpPr>
        <p:spPr>
          <a:xfrm>
            <a:off x="2938073" y="4280381"/>
            <a:ext cx="6809766" cy="738664"/>
          </a:xfrm>
          <a:prstGeom prst="rect">
            <a:avLst/>
          </a:prstGeom>
          <a:noFill/>
        </p:spPr>
        <p:txBody>
          <a:bodyPr wrap="square" rtlCol="0">
            <a:spAutoFit/>
          </a:bodyPr>
          <a:lstStyle/>
          <a:p>
            <a:pPr algn="ctr"/>
            <a:r>
              <a:rPr lang="es-ES" sz="1400" b="1" dirty="0">
                <a:latin typeface="Arial" panose="020B0604020202020204" pitchFamily="34" charset="0"/>
                <a:cs typeface="Arial" panose="020B0604020202020204" pitchFamily="34" charset="0"/>
              </a:rPr>
              <a:t>Autor: Ing. Fernando Carrasco Pilco</a:t>
            </a:r>
          </a:p>
          <a:p>
            <a:pPr algn="ctr"/>
            <a:endParaRPr lang="es-ES" sz="1400" b="1" dirty="0">
              <a:latin typeface="Arial" panose="020B0604020202020204" pitchFamily="34" charset="0"/>
              <a:cs typeface="Arial" panose="020B0604020202020204" pitchFamily="34" charset="0"/>
            </a:endParaRPr>
          </a:p>
          <a:p>
            <a:pPr algn="ctr"/>
            <a:r>
              <a:rPr lang="es-ES" sz="1400" b="1" dirty="0">
                <a:latin typeface="Arial" panose="020B0604020202020204" pitchFamily="34" charset="0"/>
                <a:cs typeface="Arial" panose="020B0604020202020204" pitchFamily="34" charset="0"/>
              </a:rPr>
              <a:t>Director: Ing. Ramiro Delgado, PhD        Oponente: Ing.  Sergio Castillo, PhD</a:t>
            </a:r>
          </a:p>
        </p:txBody>
      </p:sp>
      <p:sp>
        <p:nvSpPr>
          <p:cNvPr id="23" name="CuadroTexto 22"/>
          <p:cNvSpPr txBox="1"/>
          <p:nvPr/>
        </p:nvSpPr>
        <p:spPr>
          <a:xfrm>
            <a:off x="3324626" y="1423596"/>
            <a:ext cx="5824092" cy="400110"/>
          </a:xfrm>
          <a:prstGeom prst="rect">
            <a:avLst/>
          </a:prstGeom>
          <a:noFill/>
        </p:spPr>
        <p:txBody>
          <a:bodyPr wrap="square" rtlCol="0">
            <a:spAutoFit/>
          </a:bodyPr>
          <a:lstStyle/>
          <a:p>
            <a:pPr algn="ctr"/>
            <a:r>
              <a:rPr lang="es-ES" sz="2000" b="1" dirty="0">
                <a:latin typeface="Arial" panose="020B0604020202020204" pitchFamily="34" charset="0"/>
                <a:cs typeface="Arial" panose="020B0604020202020204" pitchFamily="34" charset="0"/>
              </a:rPr>
              <a:t>Universidad de las Fuerzas Armadas - ESPE</a:t>
            </a:r>
          </a:p>
        </p:txBody>
      </p:sp>
      <p:sp>
        <p:nvSpPr>
          <p:cNvPr id="24" name="CuadroTexto 23"/>
          <p:cNvSpPr txBox="1"/>
          <p:nvPr/>
        </p:nvSpPr>
        <p:spPr>
          <a:xfrm>
            <a:off x="3654249" y="5295904"/>
            <a:ext cx="4883499" cy="307777"/>
          </a:xfrm>
          <a:prstGeom prst="rect">
            <a:avLst/>
          </a:prstGeom>
          <a:noFill/>
        </p:spPr>
        <p:txBody>
          <a:bodyPr wrap="square" rtlCol="0">
            <a:spAutoFit/>
          </a:bodyPr>
          <a:lstStyle/>
          <a:p>
            <a:pPr algn="ctr"/>
            <a:r>
              <a:rPr lang="es-ES" sz="1400" dirty="0">
                <a:latin typeface="Arial" panose="020B0604020202020204" pitchFamily="34" charset="0"/>
                <a:cs typeface="Arial" panose="020B0604020202020204" pitchFamily="34" charset="0"/>
              </a:rPr>
              <a:t>Julio 2020</a:t>
            </a:r>
          </a:p>
        </p:txBody>
      </p:sp>
    </p:spTree>
    <p:extLst>
      <p:ext uri="{BB962C8B-B14F-4D97-AF65-F5344CB8AC3E}">
        <p14:creationId xmlns:p14="http://schemas.microsoft.com/office/powerpoint/2010/main" val="1544239815"/>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17047" y="240780"/>
            <a:ext cx="9239250" cy="6286500"/>
          </a:xfrm>
          <a:prstGeom prst="rect">
            <a:avLst/>
          </a:prstGeom>
        </p:spPr>
      </p:pic>
      <p:grpSp>
        <p:nvGrpSpPr>
          <p:cNvPr id="5" name="Grupo 4"/>
          <p:cNvGrpSpPr/>
          <p:nvPr/>
        </p:nvGrpSpPr>
        <p:grpSpPr>
          <a:xfrm>
            <a:off x="2505075" y="2054711"/>
            <a:ext cx="7734300" cy="3692072"/>
            <a:chOff x="2505075" y="1904583"/>
            <a:chExt cx="7734300" cy="3692072"/>
          </a:xfrm>
        </p:grpSpPr>
        <p:sp>
          <p:nvSpPr>
            <p:cNvPr id="2" name="Rectángulo 1"/>
            <p:cNvSpPr/>
            <p:nvPr/>
          </p:nvSpPr>
          <p:spPr>
            <a:xfrm>
              <a:off x="2505075" y="1904583"/>
              <a:ext cx="7734300" cy="1750416"/>
            </a:xfrm>
            <a:prstGeom prst="rect">
              <a:avLst/>
            </a:prstGeom>
            <a:ln>
              <a:solidFill>
                <a:srgbClr val="C6E6A2"/>
              </a:solidFill>
            </a:ln>
          </p:spPr>
          <p:txBody>
            <a:bodyPr wrap="square">
              <a:spAutoFit/>
            </a:bodyPr>
            <a:lstStyle/>
            <a:p>
              <a:pPr lvl="0" algn="ctr">
                <a:lnSpc>
                  <a:spcPct val="150000"/>
                </a:lnSpc>
                <a:spcAft>
                  <a:spcPts val="0"/>
                </a:spcAft>
              </a:pPr>
              <a:endParaRPr lang="es-ES" sz="1400" dirty="0">
                <a:latin typeface="Arial" panose="020B0604020202020204" pitchFamily="34" charset="0"/>
                <a:ea typeface="Times New Roman" panose="02020603050405020304" pitchFamily="18" charset="0"/>
                <a:cs typeface="Arial" panose="020B0604020202020204" pitchFamily="34" charset="0"/>
              </a:endParaRPr>
            </a:p>
            <a:p>
              <a:pPr lvl="0" algn="ctr">
                <a:lnSpc>
                  <a:spcPct val="150000"/>
                </a:lnSpc>
                <a:spcAft>
                  <a:spcPts val="0"/>
                </a:spcAft>
              </a:pPr>
              <a:r>
                <a:rPr lang="es-ES" sz="1400" dirty="0">
                  <a:latin typeface="Arial" panose="020B0604020202020204" pitchFamily="34" charset="0"/>
                  <a:ea typeface="Times New Roman" panose="02020603050405020304" pitchFamily="18" charset="0"/>
                  <a:cs typeface="Arial" panose="020B0604020202020204" pitchFamily="34" charset="0"/>
                </a:rPr>
                <a:t>El rendimiento académico de los estudiantes del grupo (MAE´´A´´) del programa del diploma (PD) del bachillerato internacional (IB) del colegio internacional Rudolf Steiner, donde se aplicará la metodología ACODESA, será mayor que, el rendimiento académico de los estudiantes del grupo (MAE ´´B´´) donde no se aplica dicha metodología</a:t>
              </a:r>
              <a:r>
                <a:rPr lang="es-ES" dirty="0">
                  <a:latin typeface="Arial" panose="020B0604020202020204" pitchFamily="34" charset="0"/>
                  <a:ea typeface="Times New Roman" panose="02020603050405020304" pitchFamily="18" charset="0"/>
                </a:rPr>
                <a:t>.</a:t>
              </a:r>
              <a:endParaRPr lang="es-ES" sz="1400" dirty="0">
                <a:effectLst/>
                <a:latin typeface="Times New Roman" panose="02020603050405020304" pitchFamily="18" charset="0"/>
                <a:ea typeface="Times New Roman" panose="02020603050405020304" pitchFamily="18" charset="0"/>
              </a:endParaRPr>
            </a:p>
          </p:txBody>
        </p:sp>
        <p:cxnSp>
          <p:nvCxnSpPr>
            <p:cNvPr id="6" name="Conector recto de flecha 5"/>
            <p:cNvCxnSpPr/>
            <p:nvPr/>
          </p:nvCxnSpPr>
          <p:spPr>
            <a:xfrm flipH="1">
              <a:off x="4695297" y="3705076"/>
              <a:ext cx="1676928" cy="926974"/>
            </a:xfrm>
            <a:prstGeom prst="straightConnector1">
              <a:avLst/>
            </a:prstGeom>
            <a:ln>
              <a:solidFill>
                <a:srgbClr val="C6E6A2"/>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a:stCxn id="2" idx="2"/>
            </p:cNvCxnSpPr>
            <p:nvPr/>
          </p:nvCxnSpPr>
          <p:spPr>
            <a:xfrm>
              <a:off x="6372225" y="3654999"/>
              <a:ext cx="1919020" cy="977051"/>
            </a:xfrm>
            <a:prstGeom prst="straightConnector1">
              <a:avLst/>
            </a:prstGeom>
            <a:ln>
              <a:solidFill>
                <a:srgbClr val="C6E6A2"/>
              </a:solidFill>
              <a:tailEnd type="triangle"/>
            </a:ln>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3513757" y="4632050"/>
              <a:ext cx="2167848" cy="964605"/>
            </a:xfrm>
            <a:prstGeom prst="rect">
              <a:avLst/>
            </a:prstGeom>
            <a:noFill/>
            <a:ln w="6350">
              <a:solidFill>
                <a:srgbClr val="C6E6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p:cNvSpPr/>
            <p:nvPr/>
          </p:nvSpPr>
          <p:spPr>
            <a:xfrm>
              <a:off x="7200478" y="4650888"/>
              <a:ext cx="2167848" cy="945767"/>
            </a:xfrm>
            <a:prstGeom prst="rect">
              <a:avLst/>
            </a:prstGeom>
            <a:noFill/>
            <a:ln w="6350">
              <a:solidFill>
                <a:srgbClr val="C6E6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p:cNvSpPr txBox="1"/>
            <p:nvPr/>
          </p:nvSpPr>
          <p:spPr>
            <a:xfrm>
              <a:off x="3637052" y="4743354"/>
              <a:ext cx="1907574" cy="800219"/>
            </a:xfrm>
            <a:prstGeom prst="rect">
              <a:avLst/>
            </a:prstGeom>
            <a:noFill/>
          </p:spPr>
          <p:txBody>
            <a:bodyPr wrap="square" rtlCol="0">
              <a:spAutoFit/>
            </a:bodyPr>
            <a:lstStyle/>
            <a:p>
              <a:pPr algn="ctr"/>
              <a:r>
                <a:rPr lang="es-ES" sz="1400" b="1" dirty="0">
                  <a:latin typeface="Arial" panose="020B0604020202020204" pitchFamily="34" charset="0"/>
                  <a:cs typeface="Arial" panose="020B0604020202020204" pitchFamily="34" charset="0"/>
                </a:rPr>
                <a:t>Hipótesis nula (H</a:t>
              </a:r>
              <a:r>
                <a:rPr lang="es-ES" sz="1400" b="1" baseline="-25000" dirty="0">
                  <a:latin typeface="Arial" panose="020B0604020202020204" pitchFamily="34" charset="0"/>
                  <a:cs typeface="Arial" panose="020B0604020202020204" pitchFamily="34" charset="0"/>
                </a:rPr>
                <a:t>o</a:t>
              </a:r>
              <a:r>
                <a:rPr lang="es-ES" sz="1400" b="1" dirty="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X</a:t>
              </a:r>
              <a:r>
                <a:rPr lang="es-ES" sz="1400" baseline="-25000" dirty="0">
                  <a:latin typeface="Arial" panose="020B0604020202020204" pitchFamily="34" charset="0"/>
                  <a:cs typeface="Arial" panose="020B0604020202020204" pitchFamily="34" charset="0"/>
                </a:rPr>
                <a:t>MAE A </a:t>
              </a:r>
              <a:r>
                <a:rPr lang="es-ES" sz="1400" dirty="0">
                  <a:latin typeface="Arial" panose="020B0604020202020204" pitchFamily="34" charset="0"/>
                  <a:cs typeface="Arial" panose="020B0604020202020204" pitchFamily="34" charset="0"/>
                </a:rPr>
                <a:t> </a:t>
              </a:r>
              <a:r>
                <a:rPr lang="es-ES" sz="1400" u="sng" dirty="0">
                  <a:latin typeface="Arial" panose="020B0604020202020204" pitchFamily="34" charset="0"/>
                  <a:cs typeface="Arial" panose="020B0604020202020204" pitchFamily="34" charset="0"/>
                </a:rPr>
                <a:t>&lt;</a:t>
              </a:r>
              <a:r>
                <a:rPr lang="es-ES" sz="1400" dirty="0">
                  <a:latin typeface="Arial" panose="020B0604020202020204" pitchFamily="34" charset="0"/>
                  <a:cs typeface="Arial" panose="020B0604020202020204" pitchFamily="34" charset="0"/>
                </a:rPr>
                <a:t> X</a:t>
              </a:r>
              <a:r>
                <a:rPr lang="es-ES" sz="1400" baseline="-25000" dirty="0">
                  <a:latin typeface="Arial" panose="020B0604020202020204" pitchFamily="34" charset="0"/>
                  <a:cs typeface="Arial" panose="020B0604020202020204" pitchFamily="34" charset="0"/>
                </a:rPr>
                <a:t>MAE B</a:t>
              </a:r>
              <a:r>
                <a:rPr lang="es-ES" sz="1400" dirty="0">
                  <a:latin typeface="Arial" panose="020B0604020202020204" pitchFamily="34" charset="0"/>
                  <a:cs typeface="Arial" panose="020B0604020202020204" pitchFamily="34" charset="0"/>
                </a:rPr>
                <a:t> </a:t>
              </a:r>
            </a:p>
            <a:p>
              <a:endParaRPr lang="es-ES" dirty="0"/>
            </a:p>
          </p:txBody>
        </p:sp>
        <p:sp>
          <p:nvSpPr>
            <p:cNvPr id="13" name="CuadroTexto 12"/>
            <p:cNvSpPr txBox="1"/>
            <p:nvPr/>
          </p:nvSpPr>
          <p:spPr>
            <a:xfrm>
              <a:off x="7108012" y="4796436"/>
              <a:ext cx="2385311" cy="800219"/>
            </a:xfrm>
            <a:prstGeom prst="rect">
              <a:avLst/>
            </a:prstGeom>
            <a:noFill/>
          </p:spPr>
          <p:txBody>
            <a:bodyPr wrap="square" rtlCol="0">
              <a:spAutoFit/>
            </a:bodyPr>
            <a:lstStyle/>
            <a:p>
              <a:pPr algn="ctr"/>
              <a:r>
                <a:rPr lang="es-ES" sz="1400" b="1" dirty="0">
                  <a:latin typeface="Arial" panose="020B0604020202020204" pitchFamily="34" charset="0"/>
                  <a:cs typeface="Arial" panose="020B0604020202020204" pitchFamily="34" charset="0"/>
                </a:rPr>
                <a:t>Hipótesis alternativa (H</a:t>
              </a:r>
              <a:r>
                <a:rPr lang="es-ES" sz="1400" b="1" baseline="-25000" dirty="0">
                  <a:latin typeface="Arial" panose="020B0604020202020204" pitchFamily="34" charset="0"/>
                  <a:cs typeface="Arial" panose="020B0604020202020204" pitchFamily="34" charset="0"/>
                </a:rPr>
                <a:t>a</a:t>
              </a:r>
              <a:r>
                <a:rPr lang="es-ES" sz="1400" b="1" dirty="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X</a:t>
              </a:r>
              <a:r>
                <a:rPr lang="es-ES" sz="1400" baseline="-25000" dirty="0">
                  <a:latin typeface="Arial" panose="020B0604020202020204" pitchFamily="34" charset="0"/>
                  <a:cs typeface="Arial" panose="020B0604020202020204" pitchFamily="34" charset="0"/>
                </a:rPr>
                <a:t>MAE A</a:t>
              </a:r>
              <a:r>
                <a:rPr lang="es-ES" sz="1400" dirty="0">
                  <a:latin typeface="Arial" panose="020B0604020202020204" pitchFamily="34" charset="0"/>
                  <a:cs typeface="Arial" panose="020B0604020202020204" pitchFamily="34" charset="0"/>
                </a:rPr>
                <a:t>  &gt; X</a:t>
              </a:r>
              <a:r>
                <a:rPr lang="es-ES" sz="1400" baseline="-25000" dirty="0">
                  <a:latin typeface="Arial" panose="020B0604020202020204" pitchFamily="34" charset="0"/>
                  <a:cs typeface="Arial" panose="020B0604020202020204" pitchFamily="34" charset="0"/>
                </a:rPr>
                <a:t>MAE B</a:t>
              </a:r>
              <a:endParaRPr lang="es-ES" sz="1400" dirty="0">
                <a:latin typeface="Arial" panose="020B0604020202020204" pitchFamily="34" charset="0"/>
                <a:cs typeface="Arial" panose="020B0604020202020204" pitchFamily="34" charset="0"/>
              </a:endParaRPr>
            </a:p>
            <a:p>
              <a:pPr algn="ctr"/>
              <a:endParaRPr lang="es-ES" dirty="0"/>
            </a:p>
          </p:txBody>
        </p:sp>
      </p:grpSp>
      <p:sp>
        <p:nvSpPr>
          <p:cNvPr id="3" name="CuadroTexto 2">
            <a:extLst>
              <a:ext uri="{FF2B5EF4-FFF2-40B4-BE49-F238E27FC236}">
                <a16:creationId xmlns:a16="http://schemas.microsoft.com/office/drawing/2014/main" xmlns="" id="{3FD5125F-9A56-4630-B257-8838B3B05AAD}"/>
              </a:ext>
            </a:extLst>
          </p:cNvPr>
          <p:cNvSpPr txBox="1"/>
          <p:nvPr/>
        </p:nvSpPr>
        <p:spPr>
          <a:xfrm>
            <a:off x="2505075" y="1383398"/>
            <a:ext cx="5786170" cy="584775"/>
          </a:xfrm>
          <a:prstGeom prst="rect">
            <a:avLst/>
          </a:prstGeom>
          <a:noFill/>
        </p:spPr>
        <p:txBody>
          <a:bodyPr wrap="square" rtlCol="0">
            <a:spAutoFit/>
          </a:bodyPr>
          <a:lstStyle/>
          <a:p>
            <a:r>
              <a:rPr lang="es-MX" sz="3200" dirty="0">
                <a:solidFill>
                  <a:srgbClr val="0070C0"/>
                </a:solidFill>
                <a:latin typeface="Arial Narrow" panose="020B0606020202030204" pitchFamily="34" charset="0"/>
              </a:rPr>
              <a:t>Hipótesis investigación (Hi)</a:t>
            </a:r>
            <a:endParaRPr lang="en-US" sz="3200" dirty="0">
              <a:solidFill>
                <a:srgbClr val="0070C0"/>
              </a:solidFill>
              <a:latin typeface="Arial Narrow" panose="020B0606020202030204" pitchFamily="34" charset="0"/>
            </a:endParaRPr>
          </a:p>
        </p:txBody>
      </p:sp>
      <p:cxnSp>
        <p:nvCxnSpPr>
          <p:cNvPr id="14" name="Conector recto 13"/>
          <p:cNvCxnSpPr/>
          <p:nvPr/>
        </p:nvCxnSpPr>
        <p:spPr>
          <a:xfrm>
            <a:off x="2454171" y="1989832"/>
            <a:ext cx="7199586"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273023"/>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496325" y="285750"/>
            <a:ext cx="9239250" cy="6286500"/>
          </a:xfrm>
          <a:prstGeom prst="rect">
            <a:avLst/>
          </a:prstGeom>
        </p:spPr>
      </p:pic>
      <p:sp>
        <p:nvSpPr>
          <p:cNvPr id="6" name="CuadroTexto 5"/>
          <p:cNvSpPr txBox="1"/>
          <p:nvPr/>
        </p:nvSpPr>
        <p:spPr>
          <a:xfrm>
            <a:off x="2538243" y="1360503"/>
            <a:ext cx="7155415" cy="584775"/>
          </a:xfrm>
          <a:prstGeom prst="rect">
            <a:avLst/>
          </a:prstGeom>
          <a:noFill/>
          <a:ln>
            <a:noFill/>
          </a:ln>
        </p:spPr>
        <p:txBody>
          <a:bodyPr wrap="square" rtlCol="0">
            <a:spAutoFit/>
          </a:bodyPr>
          <a:lstStyle/>
          <a:p>
            <a:r>
              <a:rPr lang="es-ES" sz="3200" dirty="0">
                <a:solidFill>
                  <a:srgbClr val="0070C0"/>
                </a:solidFill>
                <a:latin typeface="Arial Narrow" panose="020B0606020202030204" pitchFamily="34" charset="0"/>
                <a:cs typeface="Arial" panose="020B0604020202020204" pitchFamily="34" charset="0"/>
              </a:rPr>
              <a:t>Metodología - Diseño de la investigación </a:t>
            </a:r>
          </a:p>
        </p:txBody>
      </p:sp>
      <p:grpSp>
        <p:nvGrpSpPr>
          <p:cNvPr id="2" name="Grupo 1"/>
          <p:cNvGrpSpPr/>
          <p:nvPr/>
        </p:nvGrpSpPr>
        <p:grpSpPr>
          <a:xfrm>
            <a:off x="3115822" y="2128838"/>
            <a:ext cx="6577836" cy="3712478"/>
            <a:chOff x="2738318" y="2331046"/>
            <a:chExt cx="6241698" cy="3148780"/>
          </a:xfrm>
        </p:grpSpPr>
        <p:sp>
          <p:nvSpPr>
            <p:cNvPr id="30" name="Rectángulo redondeado 29"/>
            <p:cNvSpPr/>
            <p:nvPr/>
          </p:nvSpPr>
          <p:spPr>
            <a:xfrm>
              <a:off x="2738318" y="2331046"/>
              <a:ext cx="6241698" cy="3148780"/>
            </a:xfrm>
            <a:prstGeom prst="roundRect">
              <a:avLst>
                <a:gd name="adj" fmla="val 8500"/>
              </a:avLst>
            </a:prstGeom>
            <a:ln w="6350">
              <a:solidFill>
                <a:srgbClr val="C6E6A2"/>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1" name="Rectángulo 30"/>
            <p:cNvSpPr/>
            <p:nvPr/>
          </p:nvSpPr>
          <p:spPr>
            <a:xfrm>
              <a:off x="2810076" y="2409437"/>
              <a:ext cx="6077426" cy="299199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3168554" numCol="1" spcCol="1270" anchor="t" anchorCtr="0">
              <a:noAutofit/>
            </a:bodyPr>
            <a:lstStyle/>
            <a:p>
              <a:pPr lvl="0" algn="l" defTabSz="1244600">
                <a:lnSpc>
                  <a:spcPct val="90000"/>
                </a:lnSpc>
                <a:spcBef>
                  <a:spcPct val="0"/>
                </a:spcBef>
                <a:spcAft>
                  <a:spcPct val="35000"/>
                </a:spcAft>
              </a:pPr>
              <a:r>
                <a:rPr lang="es-CO" sz="2000" b="1" kern="1200" dirty="0">
                  <a:latin typeface="Arial" panose="020B0604020202020204" pitchFamily="34" charset="0"/>
                  <a:cs typeface="Arial" panose="020B0604020202020204" pitchFamily="34" charset="0"/>
                </a:rPr>
                <a:t>MODALIDAD</a:t>
              </a:r>
            </a:p>
          </p:txBody>
        </p:sp>
        <p:sp>
          <p:nvSpPr>
            <p:cNvPr id="28" name="Rectángulo redondeado 27"/>
            <p:cNvSpPr/>
            <p:nvPr/>
          </p:nvSpPr>
          <p:spPr>
            <a:xfrm>
              <a:off x="2810076" y="2871387"/>
              <a:ext cx="1172372" cy="2380892"/>
            </a:xfrm>
            <a:prstGeom prst="roundRect">
              <a:avLst>
                <a:gd name="adj" fmla="val 10500"/>
              </a:avLst>
            </a:prstGeom>
            <a:solidFill>
              <a:srgbClr val="EEF8E4"/>
            </a:solidFill>
            <a:ln w="6350">
              <a:solidFill>
                <a:srgbClr val="C6E6A2"/>
              </a:solidFill>
            </a:ln>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9" name="Rectángulo 28"/>
            <p:cNvSpPr/>
            <p:nvPr/>
          </p:nvSpPr>
          <p:spPr>
            <a:xfrm>
              <a:off x="2738318" y="2897828"/>
              <a:ext cx="1314059" cy="2328009"/>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b="1" kern="1200" dirty="0">
                  <a:latin typeface="Arial" panose="020B0604020202020204" pitchFamily="34" charset="0"/>
                  <a:cs typeface="Arial" panose="020B0604020202020204" pitchFamily="34" charset="0"/>
                </a:rPr>
                <a:t>ENFOQUE CUANTITATIVO</a:t>
              </a:r>
            </a:p>
          </p:txBody>
        </p:sp>
        <p:grpSp>
          <p:nvGrpSpPr>
            <p:cNvPr id="10" name="Grupo 9"/>
            <p:cNvGrpSpPr/>
            <p:nvPr/>
          </p:nvGrpSpPr>
          <p:grpSpPr>
            <a:xfrm>
              <a:off x="4034889" y="2879933"/>
              <a:ext cx="4841372" cy="2404307"/>
              <a:chOff x="1376036" y="1030808"/>
              <a:chExt cx="5332140" cy="2857822"/>
            </a:xfrm>
          </p:grpSpPr>
          <p:sp>
            <p:nvSpPr>
              <p:cNvPr id="26" name="Rectángulo redondeado 25"/>
              <p:cNvSpPr/>
              <p:nvPr/>
            </p:nvSpPr>
            <p:spPr>
              <a:xfrm>
                <a:off x="1376036" y="1030808"/>
                <a:ext cx="5332140" cy="2857822"/>
              </a:xfrm>
              <a:prstGeom prst="roundRect">
                <a:avLst>
                  <a:gd name="adj" fmla="val 10500"/>
                </a:avLst>
              </a:prstGeom>
              <a:ln w="6350">
                <a:solidFill>
                  <a:srgbClr val="C6E6A2"/>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 name="Rectángulo 26"/>
              <p:cNvSpPr/>
              <p:nvPr/>
            </p:nvSpPr>
            <p:spPr>
              <a:xfrm>
                <a:off x="1463924" y="1108538"/>
                <a:ext cx="5156364" cy="2682046"/>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9540" tIns="129540" rIns="129540" bIns="1814717" numCol="1" spcCol="1270" anchor="t" anchorCtr="0">
                <a:noAutofit/>
              </a:bodyPr>
              <a:lstStyle/>
              <a:p>
                <a:pPr lvl="0" algn="l" defTabSz="1511300">
                  <a:lnSpc>
                    <a:spcPct val="90000"/>
                  </a:lnSpc>
                  <a:spcBef>
                    <a:spcPct val="0"/>
                  </a:spcBef>
                  <a:spcAft>
                    <a:spcPct val="35000"/>
                  </a:spcAft>
                </a:pPr>
                <a:r>
                  <a:rPr lang="es-CO" sz="2000" b="1" kern="1200" dirty="0">
                    <a:latin typeface="Arial" panose="020B0604020202020204" pitchFamily="34" charset="0"/>
                    <a:cs typeface="Arial" panose="020B0604020202020204" pitchFamily="34" charset="0"/>
                  </a:rPr>
                  <a:t>TIPO</a:t>
                </a:r>
                <a:r>
                  <a:rPr lang="es-CO" sz="3400" b="1" kern="1200" dirty="0"/>
                  <a:t> </a:t>
                </a:r>
              </a:p>
            </p:txBody>
          </p:sp>
        </p:grpSp>
        <p:grpSp>
          <p:nvGrpSpPr>
            <p:cNvPr id="11" name="Grupo 10"/>
            <p:cNvGrpSpPr/>
            <p:nvPr/>
          </p:nvGrpSpPr>
          <p:grpSpPr>
            <a:xfrm>
              <a:off x="4069469" y="3597780"/>
              <a:ext cx="1076382" cy="1473786"/>
              <a:chOff x="1509339" y="2020888"/>
              <a:chExt cx="1066428" cy="1643247"/>
            </a:xfrm>
            <a:solidFill>
              <a:srgbClr val="EEF8E4"/>
            </a:solidFill>
          </p:grpSpPr>
          <p:sp>
            <p:nvSpPr>
              <p:cNvPr id="24" name="Rectángulo redondeado 23"/>
              <p:cNvSpPr/>
              <p:nvPr/>
            </p:nvSpPr>
            <p:spPr>
              <a:xfrm>
                <a:off x="1509339" y="2020888"/>
                <a:ext cx="1066428" cy="1643247"/>
              </a:xfrm>
              <a:prstGeom prst="roundRect">
                <a:avLst>
                  <a:gd name="adj" fmla="val 10500"/>
                </a:avLst>
              </a:prstGeom>
              <a:grpFill/>
              <a:ln w="6350">
                <a:solidFill>
                  <a:srgbClr val="C6E6A2"/>
                </a:solidFill>
              </a:ln>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Rectángulo 24"/>
              <p:cNvSpPr/>
              <p:nvPr/>
            </p:nvSpPr>
            <p:spPr>
              <a:xfrm>
                <a:off x="1542136" y="2053683"/>
                <a:ext cx="982484" cy="1577655"/>
              </a:xfrm>
              <a:prstGeom prst="rect">
                <a:avLst/>
              </a:prstGeom>
              <a:grpFill/>
              <a:ln w="635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b="1" kern="1200" dirty="0">
                    <a:latin typeface="Arial" panose="020B0604020202020204" pitchFamily="34" charset="0"/>
                    <a:cs typeface="Arial" panose="020B0604020202020204" pitchFamily="34" charset="0"/>
                  </a:rPr>
                  <a:t>Experimental</a:t>
                </a:r>
              </a:p>
            </p:txBody>
          </p:sp>
        </p:grpSp>
        <p:sp>
          <p:nvSpPr>
            <p:cNvPr id="22" name="Rectángulo redondeado 21"/>
            <p:cNvSpPr/>
            <p:nvPr/>
          </p:nvSpPr>
          <p:spPr>
            <a:xfrm>
              <a:off x="5205402" y="3597779"/>
              <a:ext cx="3551323" cy="1473786"/>
            </a:xfrm>
            <a:prstGeom prst="roundRect">
              <a:avLst>
                <a:gd name="adj" fmla="val 10500"/>
              </a:avLst>
            </a:prstGeom>
            <a:ln w="6350">
              <a:solidFill>
                <a:srgbClr val="C6E6A2"/>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Rectángulo 22"/>
            <p:cNvSpPr/>
            <p:nvPr/>
          </p:nvSpPr>
          <p:spPr>
            <a:xfrm>
              <a:off x="5252110" y="3643103"/>
              <a:ext cx="3457907" cy="1383137"/>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9540" tIns="129540" rIns="129540" bIns="921761" numCol="1" spcCol="1270" anchor="t" anchorCtr="0">
              <a:noAutofit/>
            </a:bodyPr>
            <a:lstStyle/>
            <a:p>
              <a:pPr lvl="0" algn="l" defTabSz="1511300">
                <a:lnSpc>
                  <a:spcPct val="90000"/>
                </a:lnSpc>
                <a:spcBef>
                  <a:spcPct val="0"/>
                </a:spcBef>
                <a:spcAft>
                  <a:spcPct val="35000"/>
                </a:spcAft>
              </a:pPr>
              <a:r>
                <a:rPr lang="es-CO" sz="2000" b="1" kern="1200" dirty="0">
                  <a:latin typeface="Arial" panose="020B0604020202020204" pitchFamily="34" charset="0"/>
                  <a:cs typeface="Arial" panose="020B0604020202020204" pitchFamily="34" charset="0"/>
                </a:rPr>
                <a:t>NIVELES</a:t>
              </a:r>
            </a:p>
          </p:txBody>
        </p:sp>
        <p:grpSp>
          <p:nvGrpSpPr>
            <p:cNvPr id="15" name="Grupo 14"/>
            <p:cNvGrpSpPr/>
            <p:nvPr/>
          </p:nvGrpSpPr>
          <p:grpSpPr>
            <a:xfrm>
              <a:off x="7608268" y="4341481"/>
              <a:ext cx="1057167" cy="566780"/>
              <a:chOff x="5250527" y="2776170"/>
              <a:chExt cx="1184984" cy="734868"/>
            </a:xfrm>
            <a:solidFill>
              <a:srgbClr val="EEF8E4"/>
            </a:solidFill>
          </p:grpSpPr>
          <p:sp>
            <p:nvSpPr>
              <p:cNvPr id="16" name="Rectángulo redondeado 15"/>
              <p:cNvSpPr/>
              <p:nvPr/>
            </p:nvSpPr>
            <p:spPr>
              <a:xfrm>
                <a:off x="5250527" y="2776170"/>
                <a:ext cx="1184984" cy="734868"/>
              </a:xfrm>
              <a:prstGeom prst="roundRect">
                <a:avLst>
                  <a:gd name="adj" fmla="val 10500"/>
                </a:avLst>
              </a:prstGeom>
              <a:grpFill/>
              <a:ln w="6350">
                <a:solidFill>
                  <a:srgbClr val="C6E6A2"/>
                </a:solidFill>
              </a:ln>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Rectángulo 16"/>
              <p:cNvSpPr/>
              <p:nvPr/>
            </p:nvSpPr>
            <p:spPr>
              <a:xfrm>
                <a:off x="5273127" y="2798770"/>
                <a:ext cx="1139784" cy="689668"/>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b="1" kern="1200" dirty="0" err="1"/>
                  <a:t>Correlacional</a:t>
                </a:r>
                <a:r>
                  <a:rPr lang="es-CO" sz="1100" b="1" kern="1200" dirty="0"/>
                  <a:t> </a:t>
                </a:r>
              </a:p>
            </p:txBody>
          </p:sp>
        </p:grpSp>
        <p:sp>
          <p:nvSpPr>
            <p:cNvPr id="33" name="Rectángulo redondeado 32"/>
            <p:cNvSpPr/>
            <p:nvPr/>
          </p:nvSpPr>
          <p:spPr>
            <a:xfrm>
              <a:off x="6499824" y="4350027"/>
              <a:ext cx="1057167" cy="566780"/>
            </a:xfrm>
            <a:prstGeom prst="roundRect">
              <a:avLst>
                <a:gd name="adj" fmla="val 10500"/>
              </a:avLst>
            </a:prstGeom>
            <a:solidFill>
              <a:srgbClr val="EEF8E4">
                <a:alpha val="90000"/>
              </a:srgbClr>
            </a:solidFill>
            <a:ln w="6350">
              <a:solidFill>
                <a:srgbClr val="C6E6A2"/>
              </a:solidFill>
            </a:ln>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ectángulo 18"/>
            <p:cNvSpPr/>
            <p:nvPr/>
          </p:nvSpPr>
          <p:spPr>
            <a:xfrm>
              <a:off x="6595542" y="4358913"/>
              <a:ext cx="905990" cy="5319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b="1" kern="1200" dirty="0"/>
                <a:t>Descriptivo</a:t>
              </a:r>
            </a:p>
          </p:txBody>
        </p:sp>
        <p:sp>
          <p:nvSpPr>
            <p:cNvPr id="37" name="Rectángulo redondeado 36"/>
            <p:cNvSpPr/>
            <p:nvPr/>
          </p:nvSpPr>
          <p:spPr>
            <a:xfrm>
              <a:off x="5401960" y="4349163"/>
              <a:ext cx="1057167" cy="566780"/>
            </a:xfrm>
            <a:prstGeom prst="roundRect">
              <a:avLst>
                <a:gd name="adj" fmla="val 10500"/>
              </a:avLst>
            </a:prstGeom>
            <a:solidFill>
              <a:srgbClr val="EEF8E4">
                <a:alpha val="90000"/>
              </a:srgbClr>
            </a:solidFill>
            <a:ln w="6350">
              <a:solidFill>
                <a:srgbClr val="C6E6A2"/>
              </a:solidFill>
            </a:ln>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8" name="Rectángulo 37"/>
            <p:cNvSpPr/>
            <p:nvPr/>
          </p:nvSpPr>
          <p:spPr>
            <a:xfrm>
              <a:off x="5423881" y="4358049"/>
              <a:ext cx="979787" cy="5319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b="1" dirty="0"/>
                <a:t>Exploratorio</a:t>
              </a:r>
              <a:r>
                <a:rPr lang="es-CO" sz="1100" dirty="0"/>
                <a:t> </a:t>
              </a:r>
              <a:endParaRPr lang="es-CO" sz="1100" kern="1200" dirty="0"/>
            </a:p>
          </p:txBody>
        </p:sp>
      </p:grpSp>
      <p:cxnSp>
        <p:nvCxnSpPr>
          <p:cNvPr id="32" name="Conector recto 31"/>
          <p:cNvCxnSpPr/>
          <p:nvPr/>
        </p:nvCxnSpPr>
        <p:spPr>
          <a:xfrm>
            <a:off x="2454171" y="1989832"/>
            <a:ext cx="7199586"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39385"/>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17047" y="285750"/>
            <a:ext cx="9239250" cy="6286500"/>
          </a:xfrm>
          <a:prstGeom prst="rect">
            <a:avLst/>
          </a:prstGeom>
        </p:spPr>
      </p:pic>
      <p:sp>
        <p:nvSpPr>
          <p:cNvPr id="3" name="CuadroTexto 2"/>
          <p:cNvSpPr txBox="1"/>
          <p:nvPr/>
        </p:nvSpPr>
        <p:spPr>
          <a:xfrm>
            <a:off x="2498341" y="1476266"/>
            <a:ext cx="7155415" cy="584775"/>
          </a:xfrm>
          <a:prstGeom prst="rect">
            <a:avLst/>
          </a:prstGeom>
          <a:noFill/>
          <a:ln>
            <a:noFill/>
          </a:ln>
        </p:spPr>
        <p:txBody>
          <a:bodyPr wrap="square" rtlCol="0">
            <a:spAutoFit/>
          </a:bodyPr>
          <a:lstStyle/>
          <a:p>
            <a:r>
              <a:rPr lang="es-ES" sz="3200" dirty="0">
                <a:latin typeface="Arial Narrow" panose="020B0606020202030204" pitchFamily="34" charset="0"/>
                <a:cs typeface="Arial" panose="020B0604020202020204" pitchFamily="34" charset="0"/>
              </a:rPr>
              <a:t>Población y muestra</a:t>
            </a:r>
          </a:p>
        </p:txBody>
      </p:sp>
      <p:cxnSp>
        <p:nvCxnSpPr>
          <p:cNvPr id="5" name="Conector recto 4"/>
          <p:cNvCxnSpPr/>
          <p:nvPr/>
        </p:nvCxnSpPr>
        <p:spPr>
          <a:xfrm>
            <a:off x="2454171" y="1999192"/>
            <a:ext cx="7199586"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aphicFrame>
        <p:nvGraphicFramePr>
          <p:cNvPr id="2" name="Tabla 1"/>
          <p:cNvGraphicFramePr>
            <a:graphicFrameLocks noGrp="1"/>
          </p:cNvGraphicFramePr>
          <p:nvPr>
            <p:extLst>
              <p:ext uri="{D42A27DB-BD31-4B8C-83A1-F6EECF244321}">
                <p14:modId xmlns:p14="http://schemas.microsoft.com/office/powerpoint/2010/main" val="971390005"/>
              </p:ext>
            </p:extLst>
          </p:nvPr>
        </p:nvGraphicFramePr>
        <p:xfrm>
          <a:off x="3452113" y="2514789"/>
          <a:ext cx="5722707" cy="1956816"/>
        </p:xfrm>
        <a:graphic>
          <a:graphicData uri="http://schemas.openxmlformats.org/drawingml/2006/table">
            <a:tbl>
              <a:tblPr firstRow="1" bandRow="1">
                <a:tableStyleId>{7DF18680-E054-41AD-8BC1-D1AEF772440D}</a:tableStyleId>
              </a:tblPr>
              <a:tblGrid>
                <a:gridCol w="2075379">
                  <a:extLst>
                    <a:ext uri="{9D8B030D-6E8A-4147-A177-3AD203B41FA5}">
                      <a16:colId xmlns:a16="http://schemas.microsoft.com/office/drawing/2014/main" xmlns="" val="20000"/>
                    </a:ext>
                  </a:extLst>
                </a:gridCol>
                <a:gridCol w="1739759">
                  <a:extLst>
                    <a:ext uri="{9D8B030D-6E8A-4147-A177-3AD203B41FA5}">
                      <a16:colId xmlns:a16="http://schemas.microsoft.com/office/drawing/2014/main" xmlns="" val="20001"/>
                    </a:ext>
                  </a:extLst>
                </a:gridCol>
                <a:gridCol w="1907569">
                  <a:extLst>
                    <a:ext uri="{9D8B030D-6E8A-4147-A177-3AD203B41FA5}">
                      <a16:colId xmlns:a16="http://schemas.microsoft.com/office/drawing/2014/main" xmlns="" val="20002"/>
                    </a:ext>
                  </a:extLst>
                </a:gridCol>
              </a:tblGrid>
              <a:tr h="0">
                <a:tc>
                  <a:txBody>
                    <a:bodyPr/>
                    <a:lstStyle/>
                    <a:p>
                      <a:pPr algn="ctr">
                        <a:lnSpc>
                          <a:spcPct val="150000"/>
                        </a:lnSpc>
                      </a:pPr>
                      <a:r>
                        <a:rPr lang="es-ES" sz="1600" b="1" dirty="0">
                          <a:solidFill>
                            <a:schemeClr val="tx1"/>
                          </a:solidFill>
                          <a:latin typeface="Arial" panose="020B0604020202020204" pitchFamily="34" charset="0"/>
                          <a:cs typeface="Arial" panose="020B0604020202020204" pitchFamily="34" charset="0"/>
                        </a:rPr>
                        <a:t>Grupo</a:t>
                      </a:r>
                      <a:r>
                        <a:rPr lang="es-ES" sz="1600" b="1" baseline="0" dirty="0">
                          <a:solidFill>
                            <a:schemeClr val="tx1"/>
                          </a:solidFill>
                          <a:latin typeface="Arial" panose="020B0604020202020204" pitchFamily="34" charset="0"/>
                          <a:cs typeface="Arial" panose="020B0604020202020204" pitchFamily="34" charset="0"/>
                        </a:rPr>
                        <a:t> </a:t>
                      </a:r>
                      <a:endParaRPr lang="es-ES" sz="1600" b="1" dirty="0">
                        <a:solidFill>
                          <a:schemeClr val="tx1"/>
                        </a:solidFill>
                        <a:latin typeface="Arial" panose="020B0604020202020204" pitchFamily="34" charset="0"/>
                        <a:cs typeface="Arial" panose="020B0604020202020204" pitchFamily="34" charset="0"/>
                      </a:endParaRPr>
                    </a:p>
                  </a:txBody>
                  <a:tcPr>
                    <a:solidFill>
                      <a:schemeClr val="accent5"/>
                    </a:solidFill>
                  </a:tcPr>
                </a:tc>
                <a:tc>
                  <a:txBody>
                    <a:bodyPr/>
                    <a:lstStyle/>
                    <a:p>
                      <a:pPr algn="ctr">
                        <a:lnSpc>
                          <a:spcPct val="150000"/>
                        </a:lnSpc>
                      </a:pPr>
                      <a:r>
                        <a:rPr lang="es-ES" sz="1600" b="1" dirty="0">
                          <a:solidFill>
                            <a:schemeClr val="tx1"/>
                          </a:solidFill>
                          <a:latin typeface="Arial" panose="020B0604020202020204" pitchFamily="34" charset="0"/>
                          <a:cs typeface="Arial" panose="020B0604020202020204" pitchFamily="34" charset="0"/>
                        </a:rPr>
                        <a:t>Nombre </a:t>
                      </a:r>
                    </a:p>
                  </a:txBody>
                  <a:tcPr>
                    <a:solidFill>
                      <a:schemeClr val="accent5"/>
                    </a:solidFill>
                  </a:tcPr>
                </a:tc>
                <a:tc>
                  <a:txBody>
                    <a:bodyPr/>
                    <a:lstStyle/>
                    <a:p>
                      <a:pPr algn="ctr"/>
                      <a:r>
                        <a:rPr lang="es-ES" sz="1600" b="1" dirty="0">
                          <a:solidFill>
                            <a:schemeClr val="tx1"/>
                          </a:solidFill>
                          <a:latin typeface="Arial" panose="020B0604020202020204" pitchFamily="34" charset="0"/>
                          <a:cs typeface="Arial" panose="020B0604020202020204" pitchFamily="34" charset="0"/>
                        </a:rPr>
                        <a:t>No. de</a:t>
                      </a:r>
                      <a:r>
                        <a:rPr lang="es-ES" sz="1600" b="1" baseline="0" dirty="0">
                          <a:solidFill>
                            <a:schemeClr val="tx1"/>
                          </a:solidFill>
                          <a:latin typeface="Arial" panose="020B0604020202020204" pitchFamily="34" charset="0"/>
                          <a:cs typeface="Arial" panose="020B0604020202020204" pitchFamily="34" charset="0"/>
                        </a:rPr>
                        <a:t> participantes </a:t>
                      </a:r>
                      <a:endParaRPr lang="es-ES" sz="1600" b="1" dirty="0">
                        <a:solidFill>
                          <a:schemeClr val="tx1"/>
                        </a:solidFill>
                        <a:latin typeface="Arial" panose="020B0604020202020204" pitchFamily="34" charset="0"/>
                        <a:cs typeface="Arial" panose="020B0604020202020204" pitchFamily="34" charset="0"/>
                      </a:endParaRPr>
                    </a:p>
                  </a:txBody>
                  <a:tcPr>
                    <a:solidFill>
                      <a:schemeClr val="accent5"/>
                    </a:solidFill>
                  </a:tcPr>
                </a:tc>
                <a:extLst>
                  <a:ext uri="{0D108BD9-81ED-4DB2-BD59-A6C34878D82A}">
                    <a16:rowId xmlns:a16="http://schemas.microsoft.com/office/drawing/2014/main" xmlns="" val="10000"/>
                  </a:ext>
                </a:extLst>
              </a:tr>
              <a:tr h="370840">
                <a:tc>
                  <a:txBody>
                    <a:bodyPr/>
                    <a:lstStyle/>
                    <a:p>
                      <a:pPr algn="ctr">
                        <a:lnSpc>
                          <a:spcPct val="200000"/>
                        </a:lnSpc>
                      </a:pPr>
                      <a:r>
                        <a:rPr lang="es-ES" sz="1600" b="1" dirty="0">
                          <a:solidFill>
                            <a:schemeClr val="tx1"/>
                          </a:solidFill>
                          <a:latin typeface="Arial" panose="020B0604020202020204" pitchFamily="34" charset="0"/>
                          <a:cs typeface="Arial" panose="020B0604020202020204" pitchFamily="34" charset="0"/>
                        </a:rPr>
                        <a:t>Experimentación</a:t>
                      </a:r>
                    </a:p>
                  </a:txBody>
                  <a:tcPr anchor="ctr">
                    <a:solidFill>
                      <a:schemeClr val="accent5"/>
                    </a:solidFill>
                  </a:tcPr>
                </a:tc>
                <a:tc>
                  <a:txBody>
                    <a:bodyPr/>
                    <a:lstStyle/>
                    <a:p>
                      <a:pPr algn="ctr">
                        <a:lnSpc>
                          <a:spcPct val="200000"/>
                        </a:lnSpc>
                      </a:pPr>
                      <a:r>
                        <a:rPr lang="es-ES" sz="1200" b="1" dirty="0">
                          <a:solidFill>
                            <a:schemeClr val="tx1"/>
                          </a:solidFill>
                          <a:latin typeface="Arial" panose="020B0604020202020204" pitchFamily="34" charset="0"/>
                          <a:cs typeface="Arial" panose="020B0604020202020204" pitchFamily="34" charset="0"/>
                        </a:rPr>
                        <a:t>MAE ´´A´´</a:t>
                      </a:r>
                    </a:p>
                  </a:txBody>
                  <a:tcPr anchor="ctr"/>
                </a:tc>
                <a:tc>
                  <a:txBody>
                    <a:bodyPr/>
                    <a:lstStyle/>
                    <a:p>
                      <a:pPr algn="ctr">
                        <a:lnSpc>
                          <a:spcPct val="200000"/>
                        </a:lnSpc>
                      </a:pPr>
                      <a:r>
                        <a:rPr lang="es-ES" sz="1200" b="1" dirty="0">
                          <a:solidFill>
                            <a:schemeClr val="tx1"/>
                          </a:solidFill>
                          <a:latin typeface="Arial" panose="020B0604020202020204" pitchFamily="34" charset="0"/>
                          <a:cs typeface="Arial" panose="020B0604020202020204" pitchFamily="34" charset="0"/>
                        </a:rPr>
                        <a:t>16</a:t>
                      </a:r>
                    </a:p>
                  </a:txBody>
                  <a:tcPr anchor="ctr"/>
                </a:tc>
                <a:extLst>
                  <a:ext uri="{0D108BD9-81ED-4DB2-BD59-A6C34878D82A}">
                    <a16:rowId xmlns:a16="http://schemas.microsoft.com/office/drawing/2014/main" xmlns="" val="10001"/>
                  </a:ext>
                </a:extLst>
              </a:tr>
              <a:tr h="370840">
                <a:tc>
                  <a:txBody>
                    <a:bodyPr/>
                    <a:lstStyle/>
                    <a:p>
                      <a:pPr algn="ctr">
                        <a:lnSpc>
                          <a:spcPct val="200000"/>
                        </a:lnSpc>
                      </a:pPr>
                      <a:r>
                        <a:rPr lang="es-ES" sz="1600" b="1" dirty="0">
                          <a:solidFill>
                            <a:schemeClr val="tx1"/>
                          </a:solidFill>
                          <a:latin typeface="Arial" panose="020B0604020202020204" pitchFamily="34" charset="0"/>
                          <a:cs typeface="Arial" panose="020B0604020202020204" pitchFamily="34" charset="0"/>
                        </a:rPr>
                        <a:t>Control</a:t>
                      </a:r>
                    </a:p>
                  </a:txBody>
                  <a:tcPr anchor="ctr">
                    <a:solidFill>
                      <a:schemeClr val="accent5"/>
                    </a:solidFill>
                  </a:tcPr>
                </a:tc>
                <a:tc>
                  <a:txBody>
                    <a:bodyPr/>
                    <a:lstStyle/>
                    <a:p>
                      <a:pPr algn="ctr">
                        <a:lnSpc>
                          <a:spcPct val="200000"/>
                        </a:lnSpc>
                      </a:pPr>
                      <a:r>
                        <a:rPr lang="es-ES" sz="1200" b="1" dirty="0">
                          <a:solidFill>
                            <a:schemeClr val="tx1"/>
                          </a:solidFill>
                          <a:latin typeface="Arial" panose="020B0604020202020204" pitchFamily="34" charset="0"/>
                          <a:cs typeface="Arial" panose="020B0604020202020204" pitchFamily="34" charset="0"/>
                        </a:rPr>
                        <a:t>MAE</a:t>
                      </a:r>
                      <a:r>
                        <a:rPr lang="es-ES" sz="1200" b="1" baseline="0" dirty="0">
                          <a:solidFill>
                            <a:schemeClr val="tx1"/>
                          </a:solidFill>
                          <a:latin typeface="Arial" panose="020B0604020202020204" pitchFamily="34" charset="0"/>
                          <a:cs typeface="Arial" panose="020B0604020202020204" pitchFamily="34" charset="0"/>
                        </a:rPr>
                        <a:t> ´´B´´</a:t>
                      </a:r>
                      <a:endParaRPr lang="es-ES" sz="12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lnSpc>
                          <a:spcPct val="200000"/>
                        </a:lnSpc>
                      </a:pPr>
                      <a:r>
                        <a:rPr lang="es-ES" sz="1200" b="1" dirty="0">
                          <a:solidFill>
                            <a:schemeClr val="tx1"/>
                          </a:solidFill>
                          <a:latin typeface="Arial" panose="020B0604020202020204" pitchFamily="34" charset="0"/>
                          <a:cs typeface="Arial" panose="020B0604020202020204" pitchFamily="34" charset="0"/>
                        </a:rPr>
                        <a:t>14</a:t>
                      </a:r>
                    </a:p>
                  </a:txBody>
                  <a:tcPr anchor="ctr"/>
                </a:tc>
                <a:extLst>
                  <a:ext uri="{0D108BD9-81ED-4DB2-BD59-A6C34878D82A}">
                    <a16:rowId xmlns:a16="http://schemas.microsoft.com/office/drawing/2014/main" xmlns="" val="10002"/>
                  </a:ext>
                </a:extLst>
              </a:tr>
              <a:tr h="370840">
                <a:tc>
                  <a:txBody>
                    <a:bodyPr/>
                    <a:lstStyle/>
                    <a:p>
                      <a:pPr algn="ctr"/>
                      <a:r>
                        <a:rPr lang="es-ES" sz="1600" b="1" dirty="0">
                          <a:solidFill>
                            <a:schemeClr val="tx1"/>
                          </a:solidFill>
                          <a:latin typeface="Arial" panose="020B0604020202020204" pitchFamily="34" charset="0"/>
                          <a:cs typeface="Arial" panose="020B0604020202020204" pitchFamily="34" charset="0"/>
                        </a:rPr>
                        <a:t>TOTAL</a:t>
                      </a:r>
                    </a:p>
                  </a:txBody>
                  <a:tcPr>
                    <a:solidFill>
                      <a:schemeClr val="accent5"/>
                    </a:solidFill>
                  </a:tcPr>
                </a:tc>
                <a:tc>
                  <a:txBody>
                    <a:bodyPr/>
                    <a:lstStyle/>
                    <a:p>
                      <a:pPr algn="ctr"/>
                      <a:endParaRPr lang="es-ES" sz="12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ES" sz="1200" b="1" dirty="0">
                          <a:solidFill>
                            <a:schemeClr val="tx1"/>
                          </a:solidFill>
                          <a:latin typeface="Arial" panose="020B0604020202020204" pitchFamily="34" charset="0"/>
                          <a:cs typeface="Arial" panose="020B0604020202020204" pitchFamily="34" charset="0"/>
                        </a:rPr>
                        <a:t>30</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74572161"/>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17047" y="285750"/>
            <a:ext cx="9239250" cy="6286500"/>
          </a:xfrm>
          <a:prstGeom prst="rect">
            <a:avLst/>
          </a:prstGeom>
        </p:spPr>
      </p:pic>
      <p:sp>
        <p:nvSpPr>
          <p:cNvPr id="3" name="CuadroTexto 2"/>
          <p:cNvSpPr txBox="1"/>
          <p:nvPr/>
        </p:nvSpPr>
        <p:spPr>
          <a:xfrm>
            <a:off x="2498341" y="1476266"/>
            <a:ext cx="7477866" cy="584775"/>
          </a:xfrm>
          <a:prstGeom prst="rect">
            <a:avLst/>
          </a:prstGeom>
          <a:noFill/>
          <a:ln>
            <a:noFill/>
          </a:ln>
        </p:spPr>
        <p:txBody>
          <a:bodyPr wrap="square" rtlCol="0">
            <a:spAutoFit/>
          </a:bodyPr>
          <a:lstStyle/>
          <a:p>
            <a:r>
              <a:rPr lang="es-ES" sz="3200" dirty="0">
                <a:latin typeface="Arial Narrow" panose="020B0606020202030204" pitchFamily="34" charset="0"/>
                <a:cs typeface="Arial" panose="020B0604020202020204" pitchFamily="34" charset="0"/>
              </a:rPr>
              <a:t>Técnicas e instrumentos de recolección de datos </a:t>
            </a:r>
          </a:p>
        </p:txBody>
      </p:sp>
      <p:cxnSp>
        <p:nvCxnSpPr>
          <p:cNvPr id="5" name="Conector recto 4"/>
          <p:cNvCxnSpPr/>
          <p:nvPr/>
        </p:nvCxnSpPr>
        <p:spPr>
          <a:xfrm>
            <a:off x="2454171" y="1999192"/>
            <a:ext cx="7199586"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aphicFrame>
        <p:nvGraphicFramePr>
          <p:cNvPr id="2" name="Tabla 1"/>
          <p:cNvGraphicFramePr>
            <a:graphicFrameLocks noGrp="1"/>
          </p:cNvGraphicFramePr>
          <p:nvPr>
            <p:extLst>
              <p:ext uri="{D42A27DB-BD31-4B8C-83A1-F6EECF244321}">
                <p14:modId xmlns:p14="http://schemas.microsoft.com/office/powerpoint/2010/main" val="2790759223"/>
              </p:ext>
            </p:extLst>
          </p:nvPr>
        </p:nvGraphicFramePr>
        <p:xfrm>
          <a:off x="2640456" y="2466191"/>
          <a:ext cx="7013300" cy="2438400"/>
        </p:xfrm>
        <a:graphic>
          <a:graphicData uri="http://schemas.openxmlformats.org/drawingml/2006/table">
            <a:tbl>
              <a:tblPr firstRow="1" bandRow="1">
                <a:tableStyleId>{7DF18680-E054-41AD-8BC1-D1AEF772440D}</a:tableStyleId>
              </a:tblPr>
              <a:tblGrid>
                <a:gridCol w="1119886">
                  <a:extLst>
                    <a:ext uri="{9D8B030D-6E8A-4147-A177-3AD203B41FA5}">
                      <a16:colId xmlns:a16="http://schemas.microsoft.com/office/drawing/2014/main" xmlns="" val="20000"/>
                    </a:ext>
                  </a:extLst>
                </a:gridCol>
                <a:gridCol w="1685434">
                  <a:extLst>
                    <a:ext uri="{9D8B030D-6E8A-4147-A177-3AD203B41FA5}">
                      <a16:colId xmlns:a16="http://schemas.microsoft.com/office/drawing/2014/main" xmlns="" val="20001"/>
                    </a:ext>
                  </a:extLst>
                </a:gridCol>
                <a:gridCol w="1402660">
                  <a:extLst>
                    <a:ext uri="{9D8B030D-6E8A-4147-A177-3AD203B41FA5}">
                      <a16:colId xmlns:a16="http://schemas.microsoft.com/office/drawing/2014/main" xmlns="" val="20002"/>
                    </a:ext>
                  </a:extLst>
                </a:gridCol>
                <a:gridCol w="1402660">
                  <a:extLst>
                    <a:ext uri="{9D8B030D-6E8A-4147-A177-3AD203B41FA5}">
                      <a16:colId xmlns:a16="http://schemas.microsoft.com/office/drawing/2014/main" xmlns="" val="20003"/>
                    </a:ext>
                  </a:extLst>
                </a:gridCol>
                <a:gridCol w="1402660">
                  <a:extLst>
                    <a:ext uri="{9D8B030D-6E8A-4147-A177-3AD203B41FA5}">
                      <a16:colId xmlns:a16="http://schemas.microsoft.com/office/drawing/2014/main" xmlns="" val="20004"/>
                    </a:ext>
                  </a:extLst>
                </a:gridCol>
              </a:tblGrid>
              <a:tr h="370840">
                <a:tc>
                  <a:txBody>
                    <a:bodyPr/>
                    <a:lstStyle/>
                    <a:p>
                      <a:pPr algn="ctr">
                        <a:lnSpc>
                          <a:spcPct val="100000"/>
                        </a:lnSpc>
                      </a:pPr>
                      <a:r>
                        <a:rPr lang="es-ES" sz="1400" b="1" dirty="0">
                          <a:solidFill>
                            <a:schemeClr val="tx1"/>
                          </a:solidFill>
                          <a:latin typeface="Arial" panose="020B0604020202020204" pitchFamily="34" charset="0"/>
                          <a:cs typeface="Arial" panose="020B0604020202020204" pitchFamily="34" charset="0"/>
                        </a:rPr>
                        <a:t>Técnica</a:t>
                      </a:r>
                      <a:r>
                        <a:rPr lang="es-ES" sz="1400" dirty="0">
                          <a:solidFill>
                            <a:schemeClr val="tx1"/>
                          </a:solidFill>
                          <a:latin typeface="Arial" panose="020B0604020202020204" pitchFamily="34" charset="0"/>
                          <a:cs typeface="Arial" panose="020B0604020202020204" pitchFamily="34" charset="0"/>
                        </a:rPr>
                        <a:t> </a:t>
                      </a:r>
                    </a:p>
                  </a:txBody>
                  <a:tcPr anchor="ctr">
                    <a:solidFill>
                      <a:schemeClr val="accent5"/>
                    </a:solidFill>
                  </a:tcPr>
                </a:tc>
                <a:tc>
                  <a:txBody>
                    <a:bodyPr/>
                    <a:lstStyle/>
                    <a:p>
                      <a:pPr algn="ctr">
                        <a:lnSpc>
                          <a:spcPct val="100000"/>
                        </a:lnSpc>
                      </a:pPr>
                      <a:r>
                        <a:rPr lang="es-ES" sz="1400" dirty="0">
                          <a:solidFill>
                            <a:schemeClr val="tx1"/>
                          </a:solidFill>
                          <a:latin typeface="Arial" panose="020B0604020202020204" pitchFamily="34" charset="0"/>
                          <a:cs typeface="Arial" panose="020B0604020202020204" pitchFamily="34" charset="0"/>
                        </a:rPr>
                        <a:t>Instrumento </a:t>
                      </a:r>
                    </a:p>
                  </a:txBody>
                  <a:tcPr anchor="ctr">
                    <a:solidFill>
                      <a:schemeClr val="accent5"/>
                    </a:solidFill>
                  </a:tcPr>
                </a:tc>
                <a:tc>
                  <a:txBody>
                    <a:bodyPr/>
                    <a:lstStyle/>
                    <a:p>
                      <a:pPr algn="ctr">
                        <a:lnSpc>
                          <a:spcPct val="100000"/>
                        </a:lnSpc>
                      </a:pPr>
                      <a:r>
                        <a:rPr lang="es-ES" sz="1400" dirty="0">
                          <a:solidFill>
                            <a:schemeClr val="tx1"/>
                          </a:solidFill>
                          <a:latin typeface="Arial" panose="020B0604020202020204" pitchFamily="34" charset="0"/>
                          <a:cs typeface="Arial" panose="020B0604020202020204" pitchFamily="34" charset="0"/>
                        </a:rPr>
                        <a:t>Fase de aplicación</a:t>
                      </a:r>
                    </a:p>
                  </a:txBody>
                  <a:tcPr anchor="ctr">
                    <a:solidFill>
                      <a:schemeClr val="accent5"/>
                    </a:solidFill>
                  </a:tcPr>
                </a:tc>
                <a:tc>
                  <a:txBody>
                    <a:bodyPr/>
                    <a:lstStyle/>
                    <a:p>
                      <a:pPr algn="ctr">
                        <a:lnSpc>
                          <a:spcPct val="100000"/>
                        </a:lnSpc>
                      </a:pPr>
                      <a:r>
                        <a:rPr lang="es-ES" sz="1400" dirty="0">
                          <a:solidFill>
                            <a:schemeClr val="tx1"/>
                          </a:solidFill>
                          <a:latin typeface="Arial" panose="020B0604020202020204" pitchFamily="34" charset="0"/>
                          <a:cs typeface="Arial" panose="020B0604020202020204" pitchFamily="34" charset="0"/>
                        </a:rPr>
                        <a:t>Contenido</a:t>
                      </a:r>
                      <a:r>
                        <a:rPr lang="es-ES" sz="1400" baseline="0" dirty="0">
                          <a:solidFill>
                            <a:schemeClr val="tx1"/>
                          </a:solidFill>
                          <a:latin typeface="Arial" panose="020B0604020202020204" pitchFamily="34" charset="0"/>
                          <a:cs typeface="Arial" panose="020B0604020202020204" pitchFamily="34" charset="0"/>
                        </a:rPr>
                        <a:t> </a:t>
                      </a:r>
                      <a:endParaRPr lang="es-ES" sz="1400" dirty="0">
                        <a:solidFill>
                          <a:schemeClr val="tx1"/>
                        </a:solidFill>
                        <a:latin typeface="Arial" panose="020B0604020202020204" pitchFamily="34" charset="0"/>
                        <a:cs typeface="Arial" panose="020B0604020202020204" pitchFamily="34" charset="0"/>
                      </a:endParaRPr>
                    </a:p>
                  </a:txBody>
                  <a:tcPr anchor="ctr">
                    <a:solidFill>
                      <a:schemeClr val="accent5"/>
                    </a:solidFill>
                  </a:tcPr>
                </a:tc>
                <a:tc>
                  <a:txBody>
                    <a:bodyPr/>
                    <a:lstStyle/>
                    <a:p>
                      <a:pPr algn="ctr">
                        <a:lnSpc>
                          <a:spcPct val="100000"/>
                        </a:lnSpc>
                      </a:pPr>
                      <a:r>
                        <a:rPr lang="es-ES" sz="1400" dirty="0">
                          <a:solidFill>
                            <a:schemeClr val="tx1"/>
                          </a:solidFill>
                          <a:latin typeface="Arial" panose="020B0604020202020204" pitchFamily="34" charset="0"/>
                          <a:cs typeface="Arial" panose="020B0604020202020204" pitchFamily="34" charset="0"/>
                        </a:rPr>
                        <a:t>Anexo</a:t>
                      </a:r>
                      <a:r>
                        <a:rPr lang="es-ES" sz="1400" baseline="0" dirty="0">
                          <a:solidFill>
                            <a:schemeClr val="tx1"/>
                          </a:solidFill>
                          <a:latin typeface="Arial" panose="020B0604020202020204" pitchFamily="34" charset="0"/>
                          <a:cs typeface="Arial" panose="020B0604020202020204" pitchFamily="34" charset="0"/>
                        </a:rPr>
                        <a:t> número</a:t>
                      </a:r>
                      <a:endParaRPr lang="es-ES" sz="1400" dirty="0">
                        <a:solidFill>
                          <a:schemeClr val="tx1"/>
                        </a:solidFill>
                        <a:latin typeface="Arial" panose="020B0604020202020204" pitchFamily="34" charset="0"/>
                        <a:cs typeface="Arial" panose="020B0604020202020204" pitchFamily="34" charset="0"/>
                      </a:endParaRPr>
                    </a:p>
                  </a:txBody>
                  <a:tcPr anchor="ctr">
                    <a:solidFill>
                      <a:schemeClr val="accent5"/>
                    </a:solidFill>
                  </a:tcPr>
                </a:tc>
                <a:extLst>
                  <a:ext uri="{0D108BD9-81ED-4DB2-BD59-A6C34878D82A}">
                    <a16:rowId xmlns:a16="http://schemas.microsoft.com/office/drawing/2014/main" xmlns="" val="10000"/>
                  </a:ext>
                </a:extLst>
              </a:tr>
              <a:tr h="370840">
                <a:tc rowSpan="3">
                  <a:txBody>
                    <a:bodyPr/>
                    <a:lstStyle/>
                    <a:p>
                      <a:pPr algn="ctr">
                        <a:lnSpc>
                          <a:spcPct val="150000"/>
                        </a:lnSpc>
                      </a:pPr>
                      <a:r>
                        <a:rPr lang="es-ES" sz="1200" b="0" dirty="0">
                          <a:latin typeface="Arial" panose="020B0604020202020204" pitchFamily="34" charset="0"/>
                          <a:cs typeface="Arial" panose="020B0604020202020204" pitchFamily="34" charset="0"/>
                        </a:rPr>
                        <a:t>Evaluación</a:t>
                      </a:r>
                      <a:r>
                        <a:rPr lang="es-ES" sz="1200" b="0" baseline="0" dirty="0">
                          <a:latin typeface="Arial" panose="020B0604020202020204" pitchFamily="34" charset="0"/>
                          <a:cs typeface="Arial" panose="020B0604020202020204" pitchFamily="34" charset="0"/>
                        </a:rPr>
                        <a:t> en línea</a:t>
                      </a:r>
                      <a:endParaRPr lang="es-ES" sz="1200" b="0" dirty="0">
                        <a:latin typeface="Arial" panose="020B0604020202020204" pitchFamily="34" charset="0"/>
                        <a:cs typeface="Arial" panose="020B0604020202020204" pitchFamily="34" charset="0"/>
                      </a:endParaRPr>
                    </a:p>
                  </a:txBody>
                  <a:tcPr anchor="ctr"/>
                </a:tc>
                <a:tc>
                  <a:txBody>
                    <a:bodyPr/>
                    <a:lstStyle/>
                    <a:p>
                      <a:pPr algn="ctr"/>
                      <a:r>
                        <a:rPr lang="es-ES" sz="1200" dirty="0">
                          <a:latin typeface="Arial" panose="020B0604020202020204" pitchFamily="34" charset="0"/>
                          <a:cs typeface="Arial" panose="020B0604020202020204" pitchFamily="34" charset="0"/>
                        </a:rPr>
                        <a:t>Pruebas</a:t>
                      </a:r>
                      <a:r>
                        <a:rPr lang="es-ES" sz="1200" baseline="0" dirty="0">
                          <a:latin typeface="Arial" panose="020B0604020202020204" pitchFamily="34" charset="0"/>
                          <a:cs typeface="Arial" panose="020B0604020202020204" pitchFamily="34" charset="0"/>
                        </a:rPr>
                        <a:t> diagnóstico (PG) (ROM)</a:t>
                      </a:r>
                      <a:endParaRPr lang="es-ES" sz="1200" dirty="0">
                        <a:latin typeface="Arial" panose="020B0604020202020204" pitchFamily="34" charset="0"/>
                        <a:cs typeface="Arial" panose="020B0604020202020204" pitchFamily="34" charset="0"/>
                      </a:endParaRPr>
                    </a:p>
                  </a:txBody>
                  <a:tcPr/>
                </a:tc>
                <a:tc>
                  <a:txBody>
                    <a:bodyPr/>
                    <a:lstStyle/>
                    <a:p>
                      <a:pPr algn="ctr"/>
                      <a:r>
                        <a:rPr lang="es-ES" sz="1200" dirty="0">
                          <a:latin typeface="Arial" panose="020B0604020202020204" pitchFamily="34" charset="0"/>
                          <a:cs typeface="Arial" panose="020B0604020202020204" pitchFamily="34" charset="0"/>
                        </a:rPr>
                        <a:t>Primera etapa inicial</a:t>
                      </a:r>
                    </a:p>
                  </a:txBody>
                  <a:tcPr anchor="ctr"/>
                </a:tc>
                <a:tc rowSpan="3">
                  <a:txBody>
                    <a:bodyPr/>
                    <a:lstStyle/>
                    <a:p>
                      <a:pPr algn="ctr">
                        <a:lnSpc>
                          <a:spcPct val="150000"/>
                        </a:lnSpc>
                      </a:pPr>
                      <a:r>
                        <a:rPr lang="es-ES" sz="1200" dirty="0">
                          <a:latin typeface="Arial" panose="020B0604020202020204" pitchFamily="34" charset="0"/>
                          <a:cs typeface="Arial" panose="020B0604020202020204" pitchFamily="34" charset="0"/>
                        </a:rPr>
                        <a:t>MN.1</a:t>
                      </a:r>
                    </a:p>
                    <a:p>
                      <a:pPr algn="ctr">
                        <a:lnSpc>
                          <a:spcPct val="150000"/>
                        </a:lnSpc>
                      </a:pPr>
                      <a:r>
                        <a:rPr lang="es-ES" sz="1200" dirty="0">
                          <a:latin typeface="Arial" panose="020B0604020202020204" pitchFamily="34" charset="0"/>
                          <a:cs typeface="Arial" panose="020B0604020202020204" pitchFamily="34" charset="0"/>
                        </a:rPr>
                        <a:t>MN.2</a:t>
                      </a:r>
                    </a:p>
                    <a:p>
                      <a:pPr algn="ctr">
                        <a:lnSpc>
                          <a:spcPct val="150000"/>
                        </a:lnSpc>
                      </a:pPr>
                      <a:r>
                        <a:rPr lang="es-ES" sz="1200" dirty="0">
                          <a:latin typeface="Arial" panose="020B0604020202020204" pitchFamily="34" charset="0"/>
                          <a:cs typeface="Arial" panose="020B0604020202020204" pitchFamily="34" charset="0"/>
                        </a:rPr>
                        <a:t>MN.3</a:t>
                      </a:r>
                    </a:p>
                    <a:p>
                      <a:pPr algn="ctr">
                        <a:lnSpc>
                          <a:spcPct val="150000"/>
                        </a:lnSpc>
                      </a:pPr>
                      <a:r>
                        <a:rPr lang="es-ES" sz="1200" dirty="0">
                          <a:latin typeface="Arial" panose="020B0604020202020204" pitchFamily="34" charset="0"/>
                          <a:cs typeface="Arial" panose="020B0604020202020204" pitchFamily="34" charset="0"/>
                        </a:rPr>
                        <a:t>MN.5</a:t>
                      </a:r>
                    </a:p>
                  </a:txBody>
                  <a:tcPr anchor="ctr"/>
                </a:tc>
                <a:tc>
                  <a:txBody>
                    <a:bodyPr/>
                    <a:lstStyle/>
                    <a:p>
                      <a:pPr algn="ctr"/>
                      <a:r>
                        <a:rPr lang="es-ES" sz="1200" dirty="0">
                          <a:latin typeface="Arial" panose="020B0604020202020204" pitchFamily="34" charset="0"/>
                          <a:cs typeface="Arial" panose="020B0604020202020204" pitchFamily="34" charset="0"/>
                        </a:rPr>
                        <a:t>2 – 3</a:t>
                      </a:r>
                    </a:p>
                  </a:txBody>
                  <a:tcPr anchor="ctr"/>
                </a:tc>
                <a:extLst>
                  <a:ext uri="{0D108BD9-81ED-4DB2-BD59-A6C34878D82A}">
                    <a16:rowId xmlns:a16="http://schemas.microsoft.com/office/drawing/2014/main" xmlns="" val="10001"/>
                  </a:ext>
                </a:extLst>
              </a:tr>
              <a:tr h="370840">
                <a:tc vMerge="1">
                  <a:txBody>
                    <a:bodyPr/>
                    <a:lstStyle/>
                    <a:p>
                      <a:endParaRPr lang="es-E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200" dirty="0">
                          <a:latin typeface="Arial" panose="020B0604020202020204" pitchFamily="34" charset="0"/>
                          <a:cs typeface="Arial" panose="020B0604020202020204" pitchFamily="34" charset="0"/>
                        </a:rPr>
                        <a:t>Pruebas</a:t>
                      </a:r>
                      <a:r>
                        <a:rPr lang="es-ES" sz="1200" baseline="0" dirty="0">
                          <a:latin typeface="Arial" panose="020B0604020202020204" pitchFamily="34" charset="0"/>
                          <a:cs typeface="Arial" panose="020B0604020202020204" pitchFamily="34" charset="0"/>
                        </a:rPr>
                        <a:t> procesuales (PP) (ROM)</a:t>
                      </a:r>
                    </a:p>
                    <a:p>
                      <a:pPr marL="0" marR="0" indent="0" algn="ctr" defTabSz="457200" rtl="0" eaLnBrk="1" fontAlgn="auto" latinLnBrk="0" hangingPunct="1">
                        <a:lnSpc>
                          <a:spcPct val="100000"/>
                        </a:lnSpc>
                        <a:spcBef>
                          <a:spcPts val="0"/>
                        </a:spcBef>
                        <a:spcAft>
                          <a:spcPts val="0"/>
                        </a:spcAft>
                        <a:buClrTx/>
                        <a:buSzTx/>
                        <a:buFontTx/>
                        <a:buNone/>
                        <a:tabLst/>
                        <a:defRPr/>
                      </a:pPr>
                      <a:endParaRPr lang="es-ES" sz="1800" baseline="0" dirty="0">
                        <a:latin typeface="+mn-lt"/>
                        <a:cs typeface="+mn-cs"/>
                      </a:endParaRPr>
                    </a:p>
                  </a:txBody>
                  <a:tcPr anchor="ctr"/>
                </a:tc>
                <a:tc>
                  <a:txBody>
                    <a:bodyPr/>
                    <a:lstStyle/>
                    <a:p>
                      <a:pPr algn="ctr"/>
                      <a:r>
                        <a:rPr lang="es-ES" sz="1200" dirty="0">
                          <a:latin typeface="Arial" panose="020B0604020202020204" pitchFamily="34" charset="0"/>
                          <a:cs typeface="Arial" panose="020B0604020202020204" pitchFamily="34" charset="0"/>
                        </a:rPr>
                        <a:t>Segunda etapa desarrollo</a:t>
                      </a:r>
                    </a:p>
                  </a:txBody>
                  <a:tcPr anchor="ctr"/>
                </a:tc>
                <a:tc vMerge="1">
                  <a:txBody>
                    <a:bodyPr/>
                    <a:lstStyle/>
                    <a:p>
                      <a:endParaRPr lang="es-ES" dirty="0"/>
                    </a:p>
                  </a:txBody>
                  <a:tcPr/>
                </a:tc>
                <a:tc>
                  <a:txBody>
                    <a:bodyPr/>
                    <a:lstStyle/>
                    <a:p>
                      <a:pPr algn="ctr"/>
                      <a:r>
                        <a:rPr lang="es-ES" sz="1200" dirty="0">
                          <a:latin typeface="Arial" panose="020B0604020202020204" pitchFamily="34" charset="0"/>
                          <a:cs typeface="Arial" panose="020B0604020202020204" pitchFamily="34" charset="0"/>
                        </a:rPr>
                        <a:t>1 – 2 – 3 </a:t>
                      </a:r>
                    </a:p>
                  </a:txBody>
                  <a:tcPr anchor="ctr"/>
                </a:tc>
                <a:extLst>
                  <a:ext uri="{0D108BD9-81ED-4DB2-BD59-A6C34878D82A}">
                    <a16:rowId xmlns:a16="http://schemas.microsoft.com/office/drawing/2014/main" xmlns="" val="10002"/>
                  </a:ext>
                </a:extLst>
              </a:tr>
              <a:tr h="370840">
                <a:tc vMerge="1">
                  <a:txBody>
                    <a:bodyPr/>
                    <a:lstStyle/>
                    <a:p>
                      <a:endParaRPr lang="es-E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200" dirty="0">
                          <a:latin typeface="Arial" panose="020B0604020202020204" pitchFamily="34" charset="0"/>
                          <a:cs typeface="Arial" panose="020B0604020202020204" pitchFamily="34" charset="0"/>
                        </a:rPr>
                        <a:t>Pruebas</a:t>
                      </a:r>
                      <a:r>
                        <a:rPr lang="es-ES" sz="1200" baseline="0" dirty="0">
                          <a:latin typeface="Arial" panose="020B0604020202020204" pitchFamily="34" charset="0"/>
                          <a:cs typeface="Arial" panose="020B0604020202020204" pitchFamily="34" charset="0"/>
                        </a:rPr>
                        <a:t> finales (PF) (ROM)</a:t>
                      </a:r>
                      <a:endParaRPr lang="es-ES" sz="1200" dirty="0">
                        <a:latin typeface="Arial" panose="020B0604020202020204" pitchFamily="34" charset="0"/>
                        <a:cs typeface="Arial" panose="020B0604020202020204" pitchFamily="34" charset="0"/>
                      </a:endParaRPr>
                    </a:p>
                    <a:p>
                      <a:pPr algn="ctr"/>
                      <a:endParaRPr lang="es-ES" dirty="0"/>
                    </a:p>
                  </a:txBody>
                  <a:tcPr anchor="b"/>
                </a:tc>
                <a:tc>
                  <a:txBody>
                    <a:bodyPr/>
                    <a:lstStyle/>
                    <a:p>
                      <a:pPr algn="ctr"/>
                      <a:r>
                        <a:rPr lang="es-ES" sz="1200" dirty="0">
                          <a:latin typeface="Arial" panose="020B0604020202020204" pitchFamily="34" charset="0"/>
                          <a:cs typeface="Arial" panose="020B0604020202020204" pitchFamily="34" charset="0"/>
                        </a:rPr>
                        <a:t>Tercera etapa evaluación</a:t>
                      </a:r>
                    </a:p>
                  </a:txBody>
                  <a:tcPr anchor="ctr"/>
                </a:tc>
                <a:tc vMerge="1">
                  <a:txBody>
                    <a:bodyPr/>
                    <a:lstStyle/>
                    <a:p>
                      <a:endParaRPr lang="es-ES" dirty="0"/>
                    </a:p>
                  </a:txBody>
                  <a:tcPr/>
                </a:tc>
                <a:tc>
                  <a:txBody>
                    <a:bodyPr/>
                    <a:lstStyle/>
                    <a:p>
                      <a:pPr algn="ctr"/>
                      <a:r>
                        <a:rPr lang="es-ES" sz="1200" dirty="0">
                          <a:latin typeface="Arial" panose="020B0604020202020204" pitchFamily="34" charset="0"/>
                          <a:cs typeface="Arial" panose="020B0604020202020204" pitchFamily="34" charset="0"/>
                        </a:rPr>
                        <a:t>2 – 3</a:t>
                      </a:r>
                    </a:p>
                  </a:txBody>
                  <a:tcPr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099734918"/>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17047" y="272102"/>
            <a:ext cx="9239250" cy="6286500"/>
          </a:xfrm>
          <a:prstGeom prst="rect">
            <a:avLst/>
          </a:prstGeom>
        </p:spPr>
      </p:pic>
      <p:sp>
        <p:nvSpPr>
          <p:cNvPr id="3" name="CuadroTexto 2"/>
          <p:cNvSpPr txBox="1"/>
          <p:nvPr/>
        </p:nvSpPr>
        <p:spPr>
          <a:xfrm>
            <a:off x="2498341" y="1476266"/>
            <a:ext cx="7477866" cy="584775"/>
          </a:xfrm>
          <a:prstGeom prst="rect">
            <a:avLst/>
          </a:prstGeom>
          <a:noFill/>
          <a:ln>
            <a:noFill/>
          </a:ln>
        </p:spPr>
        <p:txBody>
          <a:bodyPr wrap="square" rtlCol="0">
            <a:spAutoFit/>
          </a:bodyPr>
          <a:lstStyle/>
          <a:p>
            <a:r>
              <a:rPr lang="es-ES" sz="3200" dirty="0">
                <a:solidFill>
                  <a:srgbClr val="0070C0"/>
                </a:solidFill>
                <a:latin typeface="Arial Narrow" panose="020B0606020202030204" pitchFamily="34" charset="0"/>
                <a:cs typeface="Arial" panose="020B0604020202020204" pitchFamily="34" charset="0"/>
              </a:rPr>
              <a:t>Metodología de trabajo</a:t>
            </a:r>
          </a:p>
        </p:txBody>
      </p:sp>
      <p:cxnSp>
        <p:nvCxnSpPr>
          <p:cNvPr id="5" name="Conector recto 4"/>
          <p:cNvCxnSpPr/>
          <p:nvPr/>
        </p:nvCxnSpPr>
        <p:spPr>
          <a:xfrm>
            <a:off x="2454171" y="1999192"/>
            <a:ext cx="7199586"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2556912" y="2759053"/>
            <a:ext cx="1564737" cy="646331"/>
          </a:xfrm>
          <a:prstGeom prst="rect">
            <a:avLst/>
          </a:prstGeom>
          <a:noFill/>
        </p:spPr>
        <p:txBody>
          <a:bodyPr wrap="square" rtlCol="0">
            <a:spAutoFit/>
          </a:bodyPr>
          <a:lstStyle/>
          <a:p>
            <a:pPr algn="ctr"/>
            <a:r>
              <a:rPr lang="es-ES" sz="1200" dirty="0">
                <a:latin typeface="Arial" panose="020B0604020202020204" pitchFamily="34" charset="0"/>
                <a:cs typeface="Arial" panose="020B0604020202020204" pitchFamily="34" charset="0"/>
              </a:rPr>
              <a:t>Plataforma </a:t>
            </a:r>
          </a:p>
          <a:p>
            <a:pPr algn="ctr"/>
            <a:r>
              <a:rPr lang="es-ES" sz="1200" dirty="0" err="1">
                <a:latin typeface="Arial" panose="020B0604020202020204" pitchFamily="34" charset="0"/>
                <a:cs typeface="Arial" panose="020B0604020202020204" pitchFamily="34" charset="0"/>
              </a:rPr>
              <a:t>Moodle</a:t>
            </a:r>
            <a:r>
              <a:rPr lang="es-ES" sz="1200" dirty="0">
                <a:latin typeface="Arial" panose="020B0604020202020204" pitchFamily="34" charset="0"/>
                <a:cs typeface="Arial" panose="020B0604020202020204" pitchFamily="34" charset="0"/>
              </a:rPr>
              <a:t> - Matesteiner2017</a:t>
            </a:r>
          </a:p>
        </p:txBody>
      </p:sp>
      <p:sp>
        <p:nvSpPr>
          <p:cNvPr id="8" name="Flecha derecha 7"/>
          <p:cNvSpPr/>
          <p:nvPr/>
        </p:nvSpPr>
        <p:spPr>
          <a:xfrm>
            <a:off x="4087756" y="2788533"/>
            <a:ext cx="403054" cy="484632"/>
          </a:xfrm>
          <a:prstGeom prst="rightArrow">
            <a:avLst/>
          </a:prstGeom>
          <a:solidFill>
            <a:srgbClr val="EEF8E4"/>
          </a:solidFill>
          <a:ln w="6350">
            <a:solidFill>
              <a:srgbClr val="C6E6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4562728" y="2672116"/>
            <a:ext cx="1523641" cy="842481"/>
          </a:xfrm>
          <a:prstGeom prst="roundRect">
            <a:avLst/>
          </a:prstGeom>
          <a:noFill/>
          <a:ln w="6350">
            <a:solidFill>
              <a:srgbClr val="C6E6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p:cNvSpPr txBox="1"/>
          <p:nvPr/>
        </p:nvSpPr>
        <p:spPr>
          <a:xfrm>
            <a:off x="4562728" y="2752809"/>
            <a:ext cx="1523641" cy="461665"/>
          </a:xfrm>
          <a:prstGeom prst="rect">
            <a:avLst/>
          </a:prstGeom>
          <a:noFill/>
        </p:spPr>
        <p:txBody>
          <a:bodyPr wrap="square" rtlCol="0">
            <a:spAutoFit/>
          </a:bodyPr>
          <a:lstStyle/>
          <a:p>
            <a:pPr algn="ctr"/>
            <a:r>
              <a:rPr lang="es-ES" sz="1200" dirty="0">
                <a:latin typeface="Arial" panose="020B0604020202020204" pitchFamily="34" charset="0"/>
                <a:cs typeface="Arial" panose="020B0604020202020204" pitchFamily="34" charset="0"/>
              </a:rPr>
              <a:t>Pruebas de diagnóstico (PG)</a:t>
            </a:r>
          </a:p>
        </p:txBody>
      </p:sp>
      <p:sp>
        <p:nvSpPr>
          <p:cNvPr id="11" name="Flecha derecha 10"/>
          <p:cNvSpPr/>
          <p:nvPr/>
        </p:nvSpPr>
        <p:spPr>
          <a:xfrm>
            <a:off x="6161418" y="2827919"/>
            <a:ext cx="403054" cy="484632"/>
          </a:xfrm>
          <a:prstGeom prst="rightArrow">
            <a:avLst/>
          </a:prstGeom>
          <a:solidFill>
            <a:srgbClr val="EEF8E4"/>
          </a:solidFill>
          <a:ln w="6350">
            <a:solidFill>
              <a:srgbClr val="C6E6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redondeado 11"/>
          <p:cNvSpPr/>
          <p:nvPr/>
        </p:nvSpPr>
        <p:spPr>
          <a:xfrm>
            <a:off x="6638826" y="2661836"/>
            <a:ext cx="1272275" cy="1090622"/>
          </a:xfrm>
          <a:prstGeom prst="roundRect">
            <a:avLst/>
          </a:prstGeom>
          <a:noFill/>
          <a:ln w="6350">
            <a:solidFill>
              <a:srgbClr val="C6E6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6586369" y="2736795"/>
            <a:ext cx="1406927" cy="646331"/>
          </a:xfrm>
          <a:prstGeom prst="rect">
            <a:avLst/>
          </a:prstGeom>
          <a:noFill/>
        </p:spPr>
        <p:txBody>
          <a:bodyPr wrap="square" rtlCol="0">
            <a:spAutoFit/>
          </a:bodyPr>
          <a:lstStyle/>
          <a:p>
            <a:pPr algn="ctr"/>
            <a:r>
              <a:rPr lang="es-ES" sz="1200" dirty="0">
                <a:latin typeface="Arial" panose="020B0604020202020204" pitchFamily="34" charset="0"/>
                <a:cs typeface="Arial" panose="020B0604020202020204" pitchFamily="34" charset="0"/>
              </a:rPr>
              <a:t>Fortalecimiento en modelación matemática</a:t>
            </a:r>
          </a:p>
        </p:txBody>
      </p:sp>
      <p:sp>
        <p:nvSpPr>
          <p:cNvPr id="14" name="Flecha derecha 13"/>
          <p:cNvSpPr/>
          <p:nvPr/>
        </p:nvSpPr>
        <p:spPr>
          <a:xfrm>
            <a:off x="7969677" y="2807371"/>
            <a:ext cx="403054" cy="484632"/>
          </a:xfrm>
          <a:prstGeom prst="rightArrow">
            <a:avLst/>
          </a:prstGeom>
          <a:solidFill>
            <a:srgbClr val="EEF8E4"/>
          </a:solidFill>
          <a:ln w="6350">
            <a:solidFill>
              <a:srgbClr val="C6E6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p:cNvSpPr txBox="1"/>
          <p:nvPr/>
        </p:nvSpPr>
        <p:spPr>
          <a:xfrm>
            <a:off x="8505653" y="2736795"/>
            <a:ext cx="1326718" cy="646331"/>
          </a:xfrm>
          <a:prstGeom prst="rect">
            <a:avLst/>
          </a:prstGeom>
          <a:noFill/>
        </p:spPr>
        <p:txBody>
          <a:bodyPr wrap="square" rtlCol="0">
            <a:spAutoFit/>
          </a:bodyPr>
          <a:lstStyle/>
          <a:p>
            <a:pPr algn="ctr"/>
            <a:r>
              <a:rPr lang="es-ES" sz="1200" dirty="0">
                <a:latin typeface="Arial" panose="020B0604020202020204" pitchFamily="34" charset="0"/>
                <a:cs typeface="Arial" panose="020B0604020202020204" pitchFamily="34" charset="0"/>
              </a:rPr>
              <a:t>Diseño </a:t>
            </a:r>
          </a:p>
          <a:p>
            <a:pPr algn="ctr"/>
            <a:r>
              <a:rPr lang="es-ES" sz="1200" dirty="0">
                <a:latin typeface="Arial" panose="020B0604020202020204" pitchFamily="34" charset="0"/>
                <a:cs typeface="Arial" panose="020B0604020202020204" pitchFamily="34" charset="0"/>
              </a:rPr>
              <a:t>Validación </a:t>
            </a:r>
          </a:p>
          <a:p>
            <a:pPr algn="ctr"/>
            <a:r>
              <a:rPr lang="es-ES" sz="1200" dirty="0">
                <a:latin typeface="Arial" panose="020B0604020202020204" pitchFamily="34" charset="0"/>
                <a:cs typeface="Arial" panose="020B0604020202020204" pitchFamily="34" charset="0"/>
              </a:rPr>
              <a:t>(ROM)</a:t>
            </a:r>
          </a:p>
        </p:txBody>
      </p:sp>
      <p:sp>
        <p:nvSpPr>
          <p:cNvPr id="16" name="Rectángulo redondeado 15"/>
          <p:cNvSpPr/>
          <p:nvPr/>
        </p:nvSpPr>
        <p:spPr>
          <a:xfrm>
            <a:off x="2621629" y="2677065"/>
            <a:ext cx="1411391" cy="842481"/>
          </a:xfrm>
          <a:prstGeom prst="roundRect">
            <a:avLst/>
          </a:prstGeom>
          <a:noFill/>
          <a:ln w="6350">
            <a:solidFill>
              <a:srgbClr val="C6E6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redondeado 16"/>
          <p:cNvSpPr/>
          <p:nvPr/>
        </p:nvSpPr>
        <p:spPr>
          <a:xfrm>
            <a:off x="8476180" y="2680674"/>
            <a:ext cx="1272275" cy="842481"/>
          </a:xfrm>
          <a:prstGeom prst="roundRect">
            <a:avLst/>
          </a:prstGeom>
          <a:noFill/>
          <a:ln w="6350">
            <a:solidFill>
              <a:srgbClr val="C6E6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uadroTexto 18"/>
          <p:cNvSpPr txBox="1"/>
          <p:nvPr/>
        </p:nvSpPr>
        <p:spPr>
          <a:xfrm>
            <a:off x="8233675" y="4418906"/>
            <a:ext cx="1564737" cy="276999"/>
          </a:xfrm>
          <a:prstGeom prst="rect">
            <a:avLst/>
          </a:prstGeom>
          <a:noFill/>
        </p:spPr>
        <p:txBody>
          <a:bodyPr wrap="square" rtlCol="0">
            <a:spAutoFit/>
          </a:bodyPr>
          <a:lstStyle/>
          <a:p>
            <a:pPr algn="ctr"/>
            <a:r>
              <a:rPr lang="es-ES" sz="1200" dirty="0">
                <a:latin typeface="Arial" panose="020B0604020202020204" pitchFamily="34" charset="0"/>
                <a:cs typeface="Arial" panose="020B0604020202020204" pitchFamily="34" charset="0"/>
              </a:rPr>
              <a:t>Evaluación(PF)</a:t>
            </a:r>
          </a:p>
        </p:txBody>
      </p:sp>
      <p:sp>
        <p:nvSpPr>
          <p:cNvPr id="20" name="Flecha derecha 19"/>
          <p:cNvSpPr/>
          <p:nvPr/>
        </p:nvSpPr>
        <p:spPr>
          <a:xfrm rot="5400000">
            <a:off x="8910790" y="3704326"/>
            <a:ext cx="403054" cy="484632"/>
          </a:xfrm>
          <a:prstGeom prst="rightArrow">
            <a:avLst/>
          </a:prstGeom>
          <a:solidFill>
            <a:srgbClr val="EEF8E4"/>
          </a:solidFill>
          <a:ln w="6350">
            <a:solidFill>
              <a:srgbClr val="C6E6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redondeado 20"/>
          <p:cNvSpPr/>
          <p:nvPr/>
        </p:nvSpPr>
        <p:spPr>
          <a:xfrm>
            <a:off x="8274771" y="4187754"/>
            <a:ext cx="1523641" cy="842481"/>
          </a:xfrm>
          <a:prstGeom prst="roundRect">
            <a:avLst/>
          </a:prstGeom>
          <a:noFill/>
          <a:ln w="6350">
            <a:solidFill>
              <a:srgbClr val="C6E6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05765370"/>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17047" y="285750"/>
            <a:ext cx="9239250" cy="6286500"/>
          </a:xfrm>
          <a:prstGeom prst="rect">
            <a:avLst/>
          </a:prstGeom>
        </p:spPr>
      </p:pic>
      <p:pic>
        <p:nvPicPr>
          <p:cNvPr id="2" name="Imagen 1"/>
          <p:cNvPicPr>
            <a:picLocks noChangeAspect="1"/>
          </p:cNvPicPr>
          <p:nvPr/>
        </p:nvPicPr>
        <p:blipFill>
          <a:blip r:embed="rId3"/>
          <a:stretch>
            <a:fillRect/>
          </a:stretch>
        </p:blipFill>
        <p:spPr>
          <a:xfrm>
            <a:off x="2506046" y="2165348"/>
            <a:ext cx="7200000" cy="3631487"/>
          </a:xfrm>
          <a:prstGeom prst="rect">
            <a:avLst/>
          </a:prstGeom>
        </p:spPr>
      </p:pic>
      <p:sp>
        <p:nvSpPr>
          <p:cNvPr id="5" name="CuadroTexto 4"/>
          <p:cNvSpPr txBox="1"/>
          <p:nvPr/>
        </p:nvSpPr>
        <p:spPr>
          <a:xfrm>
            <a:off x="2498341" y="1476266"/>
            <a:ext cx="7477866" cy="584775"/>
          </a:xfrm>
          <a:prstGeom prst="rect">
            <a:avLst/>
          </a:prstGeom>
          <a:noFill/>
          <a:ln>
            <a:noFill/>
          </a:ln>
        </p:spPr>
        <p:txBody>
          <a:bodyPr wrap="square" rtlCol="0">
            <a:spAutoFit/>
          </a:bodyPr>
          <a:lstStyle/>
          <a:p>
            <a:r>
              <a:rPr lang="es-ES" sz="3200" dirty="0">
                <a:solidFill>
                  <a:srgbClr val="0070C0"/>
                </a:solidFill>
                <a:latin typeface="Arial Narrow" panose="020B0606020202030204" pitchFamily="34" charset="0"/>
                <a:cs typeface="Arial" panose="020B0604020202020204" pitchFamily="34" charset="0"/>
              </a:rPr>
              <a:t>ETAPA 1</a:t>
            </a:r>
            <a:r>
              <a:rPr lang="es-ES" sz="3200" dirty="0">
                <a:solidFill>
                  <a:srgbClr val="00B0F0"/>
                </a:solidFill>
                <a:latin typeface="Arial Narrow" panose="020B0606020202030204" pitchFamily="34" charset="0"/>
                <a:cs typeface="Arial" panose="020B0604020202020204" pitchFamily="34" charset="0"/>
              </a:rPr>
              <a:t>:</a:t>
            </a:r>
            <a:r>
              <a:rPr lang="es-ES" sz="3200" dirty="0">
                <a:latin typeface="Arial Narrow" panose="020B0606020202030204" pitchFamily="34" charset="0"/>
                <a:cs typeface="Arial" panose="020B0604020202020204" pitchFamily="34" charset="0"/>
              </a:rPr>
              <a:t>Plataforma Moodle-Matesteiner2017</a:t>
            </a:r>
          </a:p>
        </p:txBody>
      </p:sp>
      <p:cxnSp>
        <p:nvCxnSpPr>
          <p:cNvPr id="6" name="Conector recto 5"/>
          <p:cNvCxnSpPr/>
          <p:nvPr/>
        </p:nvCxnSpPr>
        <p:spPr>
          <a:xfrm>
            <a:off x="2454171" y="1999192"/>
            <a:ext cx="7199586"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403212"/>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17047" y="285750"/>
            <a:ext cx="9239250" cy="6286500"/>
          </a:xfrm>
          <a:prstGeom prst="rect">
            <a:avLst/>
          </a:prstGeom>
        </p:spPr>
      </p:pic>
      <p:sp>
        <p:nvSpPr>
          <p:cNvPr id="5" name="CuadroTexto 4"/>
          <p:cNvSpPr txBox="1"/>
          <p:nvPr/>
        </p:nvSpPr>
        <p:spPr>
          <a:xfrm>
            <a:off x="2498341" y="1476266"/>
            <a:ext cx="7477866" cy="584775"/>
          </a:xfrm>
          <a:prstGeom prst="rect">
            <a:avLst/>
          </a:prstGeom>
          <a:noFill/>
          <a:ln>
            <a:noFill/>
          </a:ln>
        </p:spPr>
        <p:txBody>
          <a:bodyPr wrap="square" rtlCol="0">
            <a:spAutoFit/>
          </a:bodyPr>
          <a:lstStyle/>
          <a:p>
            <a:r>
              <a:rPr lang="es-ES" sz="3200" dirty="0">
                <a:solidFill>
                  <a:srgbClr val="0070C0"/>
                </a:solidFill>
                <a:latin typeface="Arial Narrow" panose="020B0606020202030204" pitchFamily="34" charset="0"/>
                <a:cs typeface="Arial" panose="020B0604020202020204" pitchFamily="34" charset="0"/>
              </a:rPr>
              <a:t>ETAPA 2</a:t>
            </a:r>
            <a:r>
              <a:rPr lang="es-ES" sz="3200" dirty="0">
                <a:solidFill>
                  <a:srgbClr val="00B0F0"/>
                </a:solidFill>
                <a:latin typeface="Arial Narrow" panose="020B0606020202030204" pitchFamily="34" charset="0"/>
                <a:cs typeface="Arial" panose="020B0604020202020204" pitchFamily="34" charset="0"/>
              </a:rPr>
              <a:t>:</a:t>
            </a:r>
            <a:r>
              <a:rPr lang="es-ES" sz="3200" dirty="0">
                <a:latin typeface="Arial Narrow" panose="020B0606020202030204" pitchFamily="34" charset="0"/>
                <a:cs typeface="Arial" panose="020B0604020202020204" pitchFamily="34" charset="0"/>
              </a:rPr>
              <a:t>Pruebas de diagnóstico (PG)</a:t>
            </a:r>
          </a:p>
        </p:txBody>
      </p:sp>
      <p:cxnSp>
        <p:nvCxnSpPr>
          <p:cNvPr id="6" name="Conector recto 5"/>
          <p:cNvCxnSpPr/>
          <p:nvPr/>
        </p:nvCxnSpPr>
        <p:spPr>
          <a:xfrm>
            <a:off x="2454171" y="1999192"/>
            <a:ext cx="7199586"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a:blip r:embed="rId3"/>
          <a:stretch>
            <a:fillRect/>
          </a:stretch>
        </p:blipFill>
        <p:spPr>
          <a:xfrm>
            <a:off x="3339339" y="2127143"/>
            <a:ext cx="6120000" cy="3564632"/>
          </a:xfrm>
          <a:prstGeom prst="rect">
            <a:avLst/>
          </a:prstGeom>
        </p:spPr>
      </p:pic>
    </p:spTree>
    <p:extLst>
      <p:ext uri="{BB962C8B-B14F-4D97-AF65-F5344CB8AC3E}">
        <p14:creationId xmlns:p14="http://schemas.microsoft.com/office/powerpoint/2010/main" val="1952518740"/>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17047" y="285750"/>
            <a:ext cx="9239250" cy="6286500"/>
          </a:xfrm>
          <a:prstGeom prst="rect">
            <a:avLst/>
          </a:prstGeom>
        </p:spPr>
      </p:pic>
      <p:sp>
        <p:nvSpPr>
          <p:cNvPr id="3" name="CuadroTexto 2"/>
          <p:cNvSpPr txBox="1"/>
          <p:nvPr/>
        </p:nvSpPr>
        <p:spPr>
          <a:xfrm>
            <a:off x="2498340" y="1476266"/>
            <a:ext cx="8105969" cy="584775"/>
          </a:xfrm>
          <a:prstGeom prst="rect">
            <a:avLst/>
          </a:prstGeom>
          <a:noFill/>
          <a:ln>
            <a:noFill/>
          </a:ln>
        </p:spPr>
        <p:txBody>
          <a:bodyPr wrap="square" rtlCol="0">
            <a:spAutoFit/>
          </a:bodyPr>
          <a:lstStyle/>
          <a:p>
            <a:r>
              <a:rPr lang="es-ES" sz="3200" dirty="0">
                <a:solidFill>
                  <a:srgbClr val="00B0F0"/>
                </a:solidFill>
                <a:latin typeface="Arial Narrow" panose="020B0606020202030204" pitchFamily="34" charset="0"/>
                <a:cs typeface="Arial" panose="020B0604020202020204" pitchFamily="34" charset="0"/>
              </a:rPr>
              <a:t>ETAPA 3:</a:t>
            </a:r>
            <a:r>
              <a:rPr lang="es-ES" sz="3200" dirty="0">
                <a:latin typeface="Arial Narrow" panose="020B0606020202030204" pitchFamily="34" charset="0"/>
                <a:cs typeface="Arial" panose="020B0604020202020204" pitchFamily="34" charset="0"/>
              </a:rPr>
              <a:t>Diseño y desarrollo de actividades</a:t>
            </a:r>
          </a:p>
        </p:txBody>
      </p:sp>
      <p:cxnSp>
        <p:nvCxnSpPr>
          <p:cNvPr id="5" name="Conector recto 4"/>
          <p:cNvCxnSpPr/>
          <p:nvPr/>
        </p:nvCxnSpPr>
        <p:spPr>
          <a:xfrm>
            <a:off x="2454171" y="1999192"/>
            <a:ext cx="7199586"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aphicFrame>
        <p:nvGraphicFramePr>
          <p:cNvPr id="6" name="Tabla 5"/>
          <p:cNvGraphicFramePr>
            <a:graphicFrameLocks noGrp="1"/>
          </p:cNvGraphicFramePr>
          <p:nvPr>
            <p:extLst>
              <p:ext uri="{D42A27DB-BD31-4B8C-83A1-F6EECF244321}">
                <p14:modId xmlns:p14="http://schemas.microsoft.com/office/powerpoint/2010/main" val="1864270338"/>
              </p:ext>
            </p:extLst>
          </p:nvPr>
        </p:nvGraphicFramePr>
        <p:xfrm>
          <a:off x="2249714" y="2452915"/>
          <a:ext cx="8128000" cy="2997683"/>
        </p:xfrm>
        <a:graphic>
          <a:graphicData uri="http://schemas.openxmlformats.org/drawingml/2006/table">
            <a:tbl>
              <a:tblPr firstRow="1" bandRow="1">
                <a:tableStyleId>{7DF18680-E054-41AD-8BC1-D1AEF772440D}</a:tableStyleId>
              </a:tblPr>
              <a:tblGrid>
                <a:gridCol w="986972">
                  <a:extLst>
                    <a:ext uri="{9D8B030D-6E8A-4147-A177-3AD203B41FA5}">
                      <a16:colId xmlns:a16="http://schemas.microsoft.com/office/drawing/2014/main" xmlns="" val="20000"/>
                    </a:ext>
                  </a:extLst>
                </a:gridCol>
                <a:gridCol w="1756228">
                  <a:extLst>
                    <a:ext uri="{9D8B030D-6E8A-4147-A177-3AD203B41FA5}">
                      <a16:colId xmlns:a16="http://schemas.microsoft.com/office/drawing/2014/main" xmlns="" val="20001"/>
                    </a:ext>
                  </a:extLst>
                </a:gridCol>
                <a:gridCol w="1959429">
                  <a:extLst>
                    <a:ext uri="{9D8B030D-6E8A-4147-A177-3AD203B41FA5}">
                      <a16:colId xmlns:a16="http://schemas.microsoft.com/office/drawing/2014/main" xmlns="" val="20002"/>
                    </a:ext>
                  </a:extLst>
                </a:gridCol>
                <a:gridCol w="1611086">
                  <a:extLst>
                    <a:ext uri="{9D8B030D-6E8A-4147-A177-3AD203B41FA5}">
                      <a16:colId xmlns:a16="http://schemas.microsoft.com/office/drawing/2014/main" xmlns="" val="20003"/>
                    </a:ext>
                  </a:extLst>
                </a:gridCol>
                <a:gridCol w="1814285">
                  <a:extLst>
                    <a:ext uri="{9D8B030D-6E8A-4147-A177-3AD203B41FA5}">
                      <a16:colId xmlns:a16="http://schemas.microsoft.com/office/drawing/2014/main" xmlns="" val="20004"/>
                    </a:ext>
                  </a:extLst>
                </a:gridCol>
              </a:tblGrid>
              <a:tr h="437363">
                <a:tc>
                  <a:txBody>
                    <a:bodyPr/>
                    <a:lstStyle/>
                    <a:p>
                      <a:endParaRPr lang="es-ES" sz="12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s-ES" sz="1400" b="1" dirty="0">
                          <a:solidFill>
                            <a:schemeClr val="tx1"/>
                          </a:solidFill>
                          <a:latin typeface="Arial" panose="020B0604020202020204" pitchFamily="34" charset="0"/>
                          <a:cs typeface="Arial" panose="020B0604020202020204" pitchFamily="34" charset="0"/>
                        </a:rPr>
                        <a:t>Unidad</a:t>
                      </a:r>
                      <a:r>
                        <a:rPr lang="es-ES" sz="1400" b="1" baseline="0" dirty="0">
                          <a:solidFill>
                            <a:schemeClr val="tx1"/>
                          </a:solidFill>
                          <a:latin typeface="Arial" panose="020B0604020202020204" pitchFamily="34" charset="0"/>
                          <a:cs typeface="Arial" panose="020B0604020202020204" pitchFamily="34" charset="0"/>
                        </a:rPr>
                        <a:t> MN.1</a:t>
                      </a:r>
                      <a:endParaRPr lang="es-ES" sz="1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s-ES" sz="1400" b="1" dirty="0">
                          <a:solidFill>
                            <a:schemeClr val="tx1"/>
                          </a:solidFill>
                          <a:latin typeface="Arial" panose="020B0604020202020204" pitchFamily="34" charset="0"/>
                          <a:cs typeface="Arial" panose="020B0604020202020204" pitchFamily="34" charset="0"/>
                        </a:rPr>
                        <a:t>Unidad MN.2</a:t>
                      </a:r>
                    </a:p>
                  </a:txBody>
                  <a:tcPr anchor="ctr"/>
                </a:tc>
                <a:tc>
                  <a:txBody>
                    <a:bodyPr/>
                    <a:lstStyle/>
                    <a:p>
                      <a:pPr algn="ctr"/>
                      <a:r>
                        <a:rPr lang="es-ES" sz="1400" b="1" dirty="0">
                          <a:solidFill>
                            <a:schemeClr val="tx1"/>
                          </a:solidFill>
                          <a:latin typeface="Arial" panose="020B0604020202020204" pitchFamily="34" charset="0"/>
                          <a:cs typeface="Arial" panose="020B0604020202020204" pitchFamily="34" charset="0"/>
                        </a:rPr>
                        <a:t>Unidad MN.3</a:t>
                      </a:r>
                    </a:p>
                  </a:txBody>
                  <a:tcPr anchor="ctr"/>
                </a:tc>
                <a:tc>
                  <a:txBody>
                    <a:bodyPr/>
                    <a:lstStyle/>
                    <a:p>
                      <a:pPr algn="ctr"/>
                      <a:r>
                        <a:rPr lang="es-ES" sz="1400" b="1" dirty="0">
                          <a:solidFill>
                            <a:schemeClr val="tx1"/>
                          </a:solidFill>
                          <a:latin typeface="Arial" panose="020B0604020202020204" pitchFamily="34" charset="0"/>
                          <a:cs typeface="Arial" panose="020B0604020202020204" pitchFamily="34" charset="0"/>
                        </a:rPr>
                        <a:t>Unidad MN5</a:t>
                      </a:r>
                    </a:p>
                  </a:txBody>
                  <a:tcPr anchor="ctr"/>
                </a:tc>
                <a:extLst>
                  <a:ext uri="{0D108BD9-81ED-4DB2-BD59-A6C34878D82A}">
                    <a16:rowId xmlns:a16="http://schemas.microsoft.com/office/drawing/2014/main" xmlns="" val="10000"/>
                  </a:ext>
                </a:extLst>
              </a:tr>
              <a:tr h="370840">
                <a:tc>
                  <a:txBody>
                    <a:bodyPr/>
                    <a:lstStyle/>
                    <a:p>
                      <a:pPr algn="ctr"/>
                      <a:r>
                        <a:rPr lang="es-ES" b="1" dirty="0"/>
                        <a:t>A</a:t>
                      </a:r>
                    </a:p>
                    <a:p>
                      <a:pPr algn="ctr"/>
                      <a:r>
                        <a:rPr lang="es-ES" b="1" dirty="0"/>
                        <a:t>c</a:t>
                      </a:r>
                    </a:p>
                    <a:p>
                      <a:pPr algn="ctr"/>
                      <a:r>
                        <a:rPr lang="es-ES" b="1" dirty="0"/>
                        <a:t>t</a:t>
                      </a:r>
                    </a:p>
                    <a:p>
                      <a:pPr algn="ctr"/>
                      <a:r>
                        <a:rPr lang="es-ES" b="1" dirty="0"/>
                        <a:t>i</a:t>
                      </a:r>
                    </a:p>
                    <a:p>
                      <a:pPr algn="ctr"/>
                      <a:r>
                        <a:rPr lang="es-ES" b="1" dirty="0"/>
                        <a:t>v</a:t>
                      </a:r>
                    </a:p>
                    <a:p>
                      <a:pPr algn="ctr"/>
                      <a:r>
                        <a:rPr lang="es-ES" b="1" dirty="0"/>
                        <a:t>i</a:t>
                      </a:r>
                    </a:p>
                    <a:p>
                      <a:pPr algn="ctr"/>
                      <a:r>
                        <a:rPr lang="es-ES" b="1" dirty="0"/>
                        <a:t>d </a:t>
                      </a:r>
                    </a:p>
                    <a:p>
                      <a:pPr algn="ctr"/>
                      <a:r>
                        <a:rPr lang="es-ES" b="1" dirty="0"/>
                        <a:t>a</a:t>
                      </a:r>
                    </a:p>
                    <a:p>
                      <a:pPr algn="ctr"/>
                      <a:r>
                        <a:rPr lang="es-ES" b="1" dirty="0"/>
                        <a:t>d</a:t>
                      </a:r>
                    </a:p>
                  </a:txBody>
                  <a:tcPr>
                    <a:solidFill>
                      <a:schemeClr val="accent5"/>
                    </a:solidFill>
                  </a:tcPr>
                </a:tc>
                <a:tc>
                  <a:txBody>
                    <a:bodyPr/>
                    <a:lstStyle/>
                    <a:p>
                      <a:pPr lvl="0" algn="l">
                        <a:lnSpc>
                          <a:spcPct val="200000"/>
                        </a:lnSpc>
                      </a:pPr>
                      <a:r>
                        <a:rPr lang="es-EC" sz="1200" kern="1200" dirty="0">
                          <a:solidFill>
                            <a:schemeClr val="dk1"/>
                          </a:solidFill>
                          <a:effectLst/>
                          <a:latin typeface="Arial" panose="020B0604020202020204" pitchFamily="34" charset="0"/>
                          <a:ea typeface="+mn-ea"/>
                          <a:cs typeface="Arial" panose="020B0604020202020204" pitchFamily="34" charset="0"/>
                        </a:rPr>
                        <a:t>- Perímetro, Área y Volumen (PAV)</a:t>
                      </a:r>
                      <a:endParaRPr lang="es-ES" sz="1200" kern="1200" dirty="0">
                        <a:solidFill>
                          <a:schemeClr val="dk1"/>
                        </a:solidFill>
                        <a:effectLst/>
                        <a:latin typeface="Arial" panose="020B0604020202020204" pitchFamily="34" charset="0"/>
                        <a:ea typeface="+mn-ea"/>
                        <a:cs typeface="Arial" panose="020B0604020202020204" pitchFamily="34" charset="0"/>
                      </a:endParaRPr>
                    </a:p>
                    <a:p>
                      <a:pPr lvl="0" algn="l">
                        <a:lnSpc>
                          <a:spcPct val="200000"/>
                        </a:lnSpc>
                      </a:pPr>
                      <a:r>
                        <a:rPr lang="es-EC" sz="1200" kern="1200" dirty="0">
                          <a:solidFill>
                            <a:schemeClr val="dk1"/>
                          </a:solidFill>
                          <a:effectLst/>
                          <a:latin typeface="Arial" panose="020B0604020202020204" pitchFamily="34" charset="0"/>
                          <a:ea typeface="+mn-ea"/>
                          <a:cs typeface="Arial" panose="020B0604020202020204" pitchFamily="34" charset="0"/>
                        </a:rPr>
                        <a:t>- Segmentos y Áreas infinitas</a:t>
                      </a:r>
                      <a:endParaRPr lang="es-ES" sz="1200" kern="1200" dirty="0">
                        <a:solidFill>
                          <a:schemeClr val="dk1"/>
                        </a:solidFill>
                        <a:effectLst/>
                        <a:latin typeface="Arial" panose="020B0604020202020204" pitchFamily="34" charset="0"/>
                        <a:ea typeface="+mn-ea"/>
                        <a:cs typeface="Arial" panose="020B0604020202020204" pitchFamily="34" charset="0"/>
                      </a:endParaRPr>
                    </a:p>
                    <a:p>
                      <a:pPr lvl="0" algn="l">
                        <a:lnSpc>
                          <a:spcPct val="200000"/>
                        </a:lnSpc>
                      </a:pPr>
                      <a:r>
                        <a:rPr lang="es-EC" sz="1200" kern="1200" dirty="0">
                          <a:solidFill>
                            <a:schemeClr val="dk1"/>
                          </a:solidFill>
                          <a:effectLst/>
                          <a:latin typeface="Arial" panose="020B0604020202020204" pitchFamily="34" charset="0"/>
                          <a:ea typeface="+mn-ea"/>
                          <a:cs typeface="Arial" panose="020B0604020202020204" pitchFamily="34" charset="0"/>
                        </a:rPr>
                        <a:t>- Series logarítmicas infinitas</a:t>
                      </a:r>
                      <a:endParaRPr lang="es-ES" sz="1200" kern="1200" dirty="0">
                        <a:solidFill>
                          <a:schemeClr val="dk1"/>
                        </a:solidFill>
                        <a:effectLst/>
                        <a:latin typeface="Arial" panose="020B0604020202020204" pitchFamily="34" charset="0"/>
                        <a:ea typeface="+mn-ea"/>
                        <a:cs typeface="Arial" panose="020B0604020202020204" pitchFamily="34" charset="0"/>
                      </a:endParaRPr>
                    </a:p>
                    <a:p>
                      <a:endParaRPr lang="es-ES" dirty="0"/>
                    </a:p>
                  </a:txBody>
                  <a:tcPr/>
                </a:tc>
                <a:tc>
                  <a:txBody>
                    <a:bodyPr/>
                    <a:lstStyle/>
                    <a:p>
                      <a:pPr lvl="0">
                        <a:lnSpc>
                          <a:spcPct val="200000"/>
                        </a:lnSpc>
                      </a:pPr>
                      <a:r>
                        <a:rPr lang="es-EC" sz="1200" kern="1200" dirty="0">
                          <a:solidFill>
                            <a:schemeClr val="dk1"/>
                          </a:solidFill>
                          <a:effectLst/>
                          <a:latin typeface="Arial" panose="020B0604020202020204" pitchFamily="34" charset="0"/>
                          <a:ea typeface="+mn-ea"/>
                          <a:cs typeface="Arial" panose="020B0604020202020204" pitchFamily="34" charset="0"/>
                        </a:rPr>
                        <a:t>- Índice de masa corporal</a:t>
                      </a:r>
                      <a:endParaRPr lang="es-ES" sz="1200" kern="1200" dirty="0">
                        <a:solidFill>
                          <a:schemeClr val="dk1"/>
                        </a:solidFill>
                        <a:effectLst/>
                        <a:latin typeface="Arial" panose="020B0604020202020204" pitchFamily="34" charset="0"/>
                        <a:ea typeface="+mn-ea"/>
                        <a:cs typeface="Arial" panose="020B0604020202020204" pitchFamily="34" charset="0"/>
                      </a:endParaRPr>
                    </a:p>
                    <a:p>
                      <a:pPr lvl="0">
                        <a:lnSpc>
                          <a:spcPct val="200000"/>
                        </a:lnSpc>
                      </a:pPr>
                      <a:r>
                        <a:rPr lang="es-EC" sz="1200" kern="1200" dirty="0">
                          <a:solidFill>
                            <a:schemeClr val="dk1"/>
                          </a:solidFill>
                          <a:effectLst/>
                          <a:latin typeface="Arial" panose="020B0604020202020204" pitchFamily="34" charset="0"/>
                          <a:ea typeface="+mn-ea"/>
                          <a:cs typeface="Arial" panose="020B0604020202020204" pitchFamily="34" charset="0"/>
                        </a:rPr>
                        <a:t>- El logotipo de LOGAN</a:t>
                      </a:r>
                      <a:endParaRPr lang="es-ES" sz="1200" kern="1200" dirty="0">
                        <a:solidFill>
                          <a:schemeClr val="dk1"/>
                        </a:solidFill>
                        <a:effectLst/>
                        <a:latin typeface="Arial" panose="020B0604020202020204" pitchFamily="34" charset="0"/>
                        <a:ea typeface="+mn-ea"/>
                        <a:cs typeface="Arial" panose="020B0604020202020204" pitchFamily="34" charset="0"/>
                      </a:endParaRPr>
                    </a:p>
                    <a:p>
                      <a:pPr lvl="0">
                        <a:lnSpc>
                          <a:spcPct val="200000"/>
                        </a:lnSpc>
                      </a:pPr>
                      <a:r>
                        <a:rPr lang="es-EC" sz="1200" kern="1200" dirty="0">
                          <a:solidFill>
                            <a:schemeClr val="dk1"/>
                          </a:solidFill>
                          <a:effectLst/>
                          <a:latin typeface="Arial" panose="020B0604020202020204" pitchFamily="34" charset="0"/>
                          <a:ea typeface="+mn-ea"/>
                          <a:cs typeface="Arial" panose="020B0604020202020204" pitchFamily="34" charset="0"/>
                        </a:rPr>
                        <a:t>- La noria</a:t>
                      </a:r>
                      <a:endParaRPr lang="es-ES" sz="1200" kern="1200" dirty="0">
                        <a:solidFill>
                          <a:schemeClr val="dk1"/>
                        </a:solidFill>
                        <a:effectLst/>
                        <a:latin typeface="Arial" panose="020B0604020202020204" pitchFamily="34" charset="0"/>
                        <a:ea typeface="+mn-ea"/>
                        <a:cs typeface="Arial" panose="020B0604020202020204" pitchFamily="34" charset="0"/>
                      </a:endParaRPr>
                    </a:p>
                    <a:p>
                      <a:pPr lvl="0">
                        <a:lnSpc>
                          <a:spcPct val="200000"/>
                        </a:lnSpc>
                      </a:pPr>
                      <a:r>
                        <a:rPr lang="es-EC" sz="1200" kern="1200" dirty="0">
                          <a:solidFill>
                            <a:schemeClr val="dk1"/>
                          </a:solidFill>
                          <a:effectLst/>
                          <a:latin typeface="Arial" panose="020B0604020202020204" pitchFamily="34" charset="0"/>
                          <a:ea typeface="+mn-ea"/>
                          <a:cs typeface="Arial" panose="020B0604020202020204" pitchFamily="34" charset="0"/>
                        </a:rPr>
                        <a:t>- El punto P</a:t>
                      </a:r>
                      <a:endParaRPr lang="es-ES" sz="1200" kern="1200" dirty="0">
                        <a:solidFill>
                          <a:schemeClr val="dk1"/>
                        </a:solidFill>
                        <a:effectLst/>
                        <a:latin typeface="Arial" panose="020B0604020202020204" pitchFamily="34" charset="0"/>
                        <a:ea typeface="+mn-ea"/>
                        <a:cs typeface="Arial" panose="020B0604020202020204" pitchFamily="34" charset="0"/>
                      </a:endParaRPr>
                    </a:p>
                    <a:p>
                      <a:endParaRPr lang="es-ES" dirty="0"/>
                    </a:p>
                  </a:txBody>
                  <a:tcPr/>
                </a:tc>
                <a:tc>
                  <a:txBody>
                    <a:bodyPr/>
                    <a:lstStyle/>
                    <a:p>
                      <a:pPr lvl="0">
                        <a:lnSpc>
                          <a:spcPct val="200000"/>
                        </a:lnSpc>
                      </a:pPr>
                      <a:r>
                        <a:rPr lang="es-EC" sz="1200" kern="1200" dirty="0">
                          <a:solidFill>
                            <a:schemeClr val="dk1"/>
                          </a:solidFill>
                          <a:effectLst/>
                          <a:latin typeface="Arial" panose="020B0604020202020204" pitchFamily="34" charset="0"/>
                          <a:ea typeface="+mn-ea"/>
                          <a:cs typeface="Arial" panose="020B0604020202020204" pitchFamily="34" charset="0"/>
                        </a:rPr>
                        <a:t>- El caminante</a:t>
                      </a:r>
                      <a:endParaRPr lang="es-ES" sz="1200" kern="1200" dirty="0">
                        <a:solidFill>
                          <a:schemeClr val="dk1"/>
                        </a:solidFill>
                        <a:effectLst/>
                        <a:latin typeface="Arial" panose="020B0604020202020204" pitchFamily="34" charset="0"/>
                        <a:ea typeface="+mn-ea"/>
                        <a:cs typeface="Arial" panose="020B0604020202020204" pitchFamily="34" charset="0"/>
                      </a:endParaRPr>
                    </a:p>
                    <a:p>
                      <a:pPr lvl="0">
                        <a:lnSpc>
                          <a:spcPct val="200000"/>
                        </a:lnSpc>
                      </a:pPr>
                      <a:r>
                        <a:rPr lang="es-EC" sz="1200" kern="1200" dirty="0">
                          <a:solidFill>
                            <a:schemeClr val="dk1"/>
                          </a:solidFill>
                          <a:effectLst/>
                          <a:latin typeface="Arial" panose="020B0604020202020204" pitchFamily="34" charset="0"/>
                          <a:ea typeface="+mn-ea"/>
                          <a:cs typeface="Arial" panose="020B0604020202020204" pitchFamily="34" charset="0"/>
                        </a:rPr>
                        <a:t>- Los cuadrados</a:t>
                      </a:r>
                      <a:endParaRPr lang="es-ES" sz="1200" kern="1200" dirty="0">
                        <a:solidFill>
                          <a:schemeClr val="dk1"/>
                        </a:solidFill>
                        <a:effectLst/>
                        <a:latin typeface="Arial" panose="020B0604020202020204" pitchFamily="34" charset="0"/>
                        <a:ea typeface="+mn-ea"/>
                        <a:cs typeface="Arial" panose="020B0604020202020204" pitchFamily="34" charset="0"/>
                      </a:endParaRPr>
                    </a:p>
                    <a:p>
                      <a:pPr lvl="0">
                        <a:lnSpc>
                          <a:spcPct val="200000"/>
                        </a:lnSpc>
                      </a:pPr>
                      <a:r>
                        <a:rPr lang="es-EC" sz="1200" kern="1200" dirty="0">
                          <a:solidFill>
                            <a:schemeClr val="dk1"/>
                          </a:solidFill>
                          <a:effectLst/>
                          <a:latin typeface="Arial" panose="020B0604020202020204" pitchFamily="34" charset="0"/>
                          <a:ea typeface="+mn-ea"/>
                          <a:cs typeface="Arial" panose="020B0604020202020204" pitchFamily="34" charset="0"/>
                        </a:rPr>
                        <a:t>- El Mandala</a:t>
                      </a:r>
                      <a:endParaRPr lang="es-ES" sz="1200" kern="1200" dirty="0">
                        <a:solidFill>
                          <a:schemeClr val="dk1"/>
                        </a:solidFill>
                        <a:effectLst/>
                        <a:latin typeface="Arial" panose="020B0604020202020204" pitchFamily="34" charset="0"/>
                        <a:ea typeface="+mn-ea"/>
                        <a:cs typeface="Arial" panose="020B0604020202020204" pitchFamily="34" charset="0"/>
                      </a:endParaRPr>
                    </a:p>
                    <a:p>
                      <a:endParaRPr lang="es-ES" dirty="0"/>
                    </a:p>
                  </a:txBody>
                  <a:tcPr/>
                </a:tc>
                <a:tc>
                  <a:txBody>
                    <a:bodyPr/>
                    <a:lstStyle/>
                    <a:p>
                      <a:pPr lvl="0">
                        <a:lnSpc>
                          <a:spcPct val="200000"/>
                        </a:lnSpc>
                      </a:pPr>
                      <a:r>
                        <a:rPr lang="es-EC" sz="1200" kern="1200" dirty="0">
                          <a:solidFill>
                            <a:schemeClr val="dk1"/>
                          </a:solidFill>
                          <a:effectLst/>
                          <a:latin typeface="Arial" panose="020B0604020202020204" pitchFamily="34" charset="0"/>
                          <a:ea typeface="+mn-ea"/>
                          <a:cs typeface="Arial" panose="020B0604020202020204" pitchFamily="34" charset="0"/>
                        </a:rPr>
                        <a:t>- La e-</a:t>
                      </a:r>
                      <a:r>
                        <a:rPr lang="es-EC" sz="1200" kern="1200" dirty="0" err="1">
                          <a:solidFill>
                            <a:schemeClr val="dk1"/>
                          </a:solidFill>
                          <a:effectLst/>
                          <a:latin typeface="Arial" panose="020B0604020202020204" pitchFamily="34" charset="0"/>
                          <a:ea typeface="+mn-ea"/>
                          <a:cs typeface="Arial" panose="020B0604020202020204" pitchFamily="34" charset="0"/>
                        </a:rPr>
                        <a:t>nésima</a:t>
                      </a:r>
                      <a:r>
                        <a:rPr lang="es-EC" sz="1200" kern="1200" dirty="0">
                          <a:solidFill>
                            <a:schemeClr val="dk1"/>
                          </a:solidFill>
                          <a:effectLst/>
                          <a:latin typeface="Arial" panose="020B0604020202020204" pitchFamily="34" charset="0"/>
                          <a:ea typeface="+mn-ea"/>
                          <a:cs typeface="Arial" panose="020B0604020202020204" pitchFamily="34" charset="0"/>
                        </a:rPr>
                        <a:t> derivada</a:t>
                      </a:r>
                      <a:endParaRPr lang="es-ES" sz="1200" kern="1200" dirty="0">
                        <a:solidFill>
                          <a:schemeClr val="dk1"/>
                        </a:solidFill>
                        <a:effectLst/>
                        <a:latin typeface="Arial" panose="020B0604020202020204" pitchFamily="34" charset="0"/>
                        <a:ea typeface="+mn-ea"/>
                        <a:cs typeface="Arial" panose="020B0604020202020204" pitchFamily="34" charset="0"/>
                      </a:endParaRPr>
                    </a:p>
                    <a:p>
                      <a:pPr lvl="0">
                        <a:lnSpc>
                          <a:spcPct val="200000"/>
                        </a:lnSpc>
                      </a:pPr>
                      <a:r>
                        <a:rPr lang="es-EC" sz="1200" kern="1200" dirty="0">
                          <a:solidFill>
                            <a:schemeClr val="dk1"/>
                          </a:solidFill>
                          <a:effectLst/>
                          <a:latin typeface="Arial" panose="020B0604020202020204" pitchFamily="34" charset="0"/>
                          <a:ea typeface="+mn-ea"/>
                          <a:cs typeface="Arial" panose="020B0604020202020204" pitchFamily="34" charset="0"/>
                        </a:rPr>
                        <a:t>- El contenedor</a:t>
                      </a:r>
                      <a:endParaRPr lang="es-ES" sz="1200" kern="1200" dirty="0">
                        <a:solidFill>
                          <a:schemeClr val="dk1"/>
                        </a:solidFill>
                        <a:effectLst/>
                        <a:latin typeface="Arial" panose="020B0604020202020204" pitchFamily="34" charset="0"/>
                        <a:ea typeface="+mn-ea"/>
                        <a:cs typeface="Arial" panose="020B0604020202020204" pitchFamily="34" charset="0"/>
                      </a:endParaRPr>
                    </a:p>
                    <a:p>
                      <a:pPr lvl="0">
                        <a:lnSpc>
                          <a:spcPct val="200000"/>
                        </a:lnSpc>
                      </a:pPr>
                      <a:r>
                        <a:rPr lang="es-EC" sz="1200" kern="1200" dirty="0">
                          <a:solidFill>
                            <a:schemeClr val="dk1"/>
                          </a:solidFill>
                          <a:effectLst/>
                          <a:latin typeface="Arial" panose="020B0604020202020204" pitchFamily="34" charset="0"/>
                          <a:ea typeface="+mn-ea"/>
                          <a:cs typeface="Arial" panose="020B0604020202020204" pitchFamily="34" charset="0"/>
                        </a:rPr>
                        <a:t>- El campamento</a:t>
                      </a:r>
                      <a:endParaRPr lang="es-ES" sz="1200" kern="1200" dirty="0">
                        <a:solidFill>
                          <a:schemeClr val="dk1"/>
                        </a:solidFill>
                        <a:effectLst/>
                        <a:latin typeface="Arial" panose="020B0604020202020204" pitchFamily="34" charset="0"/>
                        <a:ea typeface="+mn-ea"/>
                        <a:cs typeface="Arial" panose="020B0604020202020204" pitchFamily="34" charset="0"/>
                      </a:endParaRPr>
                    </a:p>
                    <a:p>
                      <a:endParaRPr lang="es-ES"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539186726"/>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17047" y="285750"/>
            <a:ext cx="9239250" cy="6286500"/>
          </a:xfrm>
          <a:prstGeom prst="rect">
            <a:avLst/>
          </a:prstGeom>
        </p:spPr>
      </p:pic>
      <p:cxnSp>
        <p:nvCxnSpPr>
          <p:cNvPr id="6" name="Conector recto 5"/>
          <p:cNvCxnSpPr/>
          <p:nvPr/>
        </p:nvCxnSpPr>
        <p:spPr>
          <a:xfrm>
            <a:off x="2454171" y="1999192"/>
            <a:ext cx="7199586"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3"/>
          <a:stretch>
            <a:fillRect/>
          </a:stretch>
        </p:blipFill>
        <p:spPr>
          <a:xfrm>
            <a:off x="2918199" y="2214226"/>
            <a:ext cx="6480000" cy="3296482"/>
          </a:xfrm>
          <a:prstGeom prst="rect">
            <a:avLst/>
          </a:prstGeom>
        </p:spPr>
      </p:pic>
      <p:sp>
        <p:nvSpPr>
          <p:cNvPr id="8" name="CuadroTexto 7"/>
          <p:cNvSpPr txBox="1"/>
          <p:nvPr/>
        </p:nvSpPr>
        <p:spPr>
          <a:xfrm>
            <a:off x="2454171" y="1521934"/>
            <a:ext cx="8105969" cy="584775"/>
          </a:xfrm>
          <a:prstGeom prst="rect">
            <a:avLst/>
          </a:prstGeom>
          <a:noFill/>
          <a:ln>
            <a:noFill/>
          </a:ln>
        </p:spPr>
        <p:txBody>
          <a:bodyPr wrap="square" rtlCol="0">
            <a:spAutoFit/>
          </a:bodyPr>
          <a:lstStyle/>
          <a:p>
            <a:r>
              <a:rPr lang="es-ES" sz="3200" dirty="0">
                <a:solidFill>
                  <a:srgbClr val="0070C0"/>
                </a:solidFill>
                <a:latin typeface="Arial Narrow" panose="020B0606020202030204" pitchFamily="34" charset="0"/>
                <a:cs typeface="Arial" panose="020B0604020202020204" pitchFamily="34" charset="0"/>
              </a:rPr>
              <a:t>ETAPA 4</a:t>
            </a:r>
            <a:r>
              <a:rPr lang="es-ES" sz="3200" dirty="0">
                <a:solidFill>
                  <a:srgbClr val="00B0F0"/>
                </a:solidFill>
                <a:latin typeface="Arial Narrow" panose="020B0606020202030204" pitchFamily="34" charset="0"/>
                <a:cs typeface="Arial" panose="020B0604020202020204" pitchFamily="34" charset="0"/>
              </a:rPr>
              <a:t>:</a:t>
            </a:r>
            <a:r>
              <a:rPr lang="es-ES" sz="3200" dirty="0">
                <a:latin typeface="Arial Narrow" panose="020B0606020202030204" pitchFamily="34" charset="0"/>
                <a:cs typeface="Arial" panose="020B0604020202020204" pitchFamily="34" charset="0"/>
              </a:rPr>
              <a:t>Diseño y validación de reactivos</a:t>
            </a:r>
          </a:p>
        </p:txBody>
      </p:sp>
    </p:spTree>
    <p:extLst>
      <p:ext uri="{BB962C8B-B14F-4D97-AF65-F5344CB8AC3E}">
        <p14:creationId xmlns:p14="http://schemas.microsoft.com/office/powerpoint/2010/main" val="33377589"/>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17047" y="285750"/>
            <a:ext cx="9239250" cy="6286500"/>
          </a:xfrm>
          <a:prstGeom prst="rect">
            <a:avLst/>
          </a:prstGeom>
        </p:spPr>
      </p:pic>
      <p:pic>
        <p:nvPicPr>
          <p:cNvPr id="2" name="Imagen 1"/>
          <p:cNvPicPr>
            <a:picLocks noChangeAspect="1"/>
          </p:cNvPicPr>
          <p:nvPr/>
        </p:nvPicPr>
        <p:blipFill>
          <a:blip r:embed="rId3"/>
          <a:stretch>
            <a:fillRect/>
          </a:stretch>
        </p:blipFill>
        <p:spPr>
          <a:xfrm>
            <a:off x="2636672" y="1480874"/>
            <a:ext cx="7200000" cy="4157503"/>
          </a:xfrm>
          <a:prstGeom prst="rect">
            <a:avLst/>
          </a:prstGeom>
        </p:spPr>
      </p:pic>
    </p:spTree>
    <p:extLst>
      <p:ext uri="{BB962C8B-B14F-4D97-AF65-F5344CB8AC3E}">
        <p14:creationId xmlns:p14="http://schemas.microsoft.com/office/powerpoint/2010/main" val="3147979159"/>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17047" y="285750"/>
            <a:ext cx="9239250" cy="6286500"/>
          </a:xfrm>
          <a:prstGeom prst="rect">
            <a:avLst/>
          </a:prstGeom>
        </p:spPr>
      </p:pic>
      <p:sp>
        <p:nvSpPr>
          <p:cNvPr id="2" name="Título 1">
            <a:extLst>
              <a:ext uri="{FF2B5EF4-FFF2-40B4-BE49-F238E27FC236}">
                <a16:creationId xmlns:a16="http://schemas.microsoft.com/office/drawing/2014/main" xmlns="" id="{759FF3FA-2C51-4251-857B-DE5A6DE6E109}"/>
              </a:ext>
            </a:extLst>
          </p:cNvPr>
          <p:cNvSpPr>
            <a:spLocks noGrp="1"/>
          </p:cNvSpPr>
          <p:nvPr>
            <p:ph type="title"/>
          </p:nvPr>
        </p:nvSpPr>
        <p:spPr>
          <a:xfrm>
            <a:off x="2494929" y="1468929"/>
            <a:ext cx="2428781" cy="814946"/>
          </a:xfrm>
        </p:spPr>
        <p:txBody>
          <a:bodyPr>
            <a:normAutofit/>
          </a:bodyPr>
          <a:lstStyle/>
          <a:p>
            <a:r>
              <a:rPr lang="es-MX" sz="3200" b="1" dirty="0">
                <a:solidFill>
                  <a:srgbClr val="0070C0"/>
                </a:solidFill>
                <a:latin typeface="Arial Narrow" panose="020B0606020202030204" pitchFamily="34" charset="0"/>
              </a:rPr>
              <a:t>AGENDA</a:t>
            </a:r>
            <a:endParaRPr lang="en-US" sz="3200" b="1" dirty="0">
              <a:solidFill>
                <a:srgbClr val="0070C0"/>
              </a:solidFill>
              <a:latin typeface="Arial Narrow" panose="020B0606020202030204" pitchFamily="34" charset="0"/>
            </a:endParaRPr>
          </a:p>
        </p:txBody>
      </p:sp>
      <p:sp>
        <p:nvSpPr>
          <p:cNvPr id="5" name="Rectángulo 4"/>
          <p:cNvSpPr/>
          <p:nvPr/>
        </p:nvSpPr>
        <p:spPr>
          <a:xfrm>
            <a:off x="3989695" y="1862763"/>
            <a:ext cx="6096000" cy="5016758"/>
          </a:xfrm>
          <a:prstGeom prst="rect">
            <a:avLst/>
          </a:prstGeom>
        </p:spPr>
        <p:txBody>
          <a:bodyPr>
            <a:spAutoFit/>
          </a:bodyPr>
          <a:lstStyle/>
          <a:p>
            <a:pPr marL="342900" lvl="0" indent="-342900">
              <a:lnSpc>
                <a:spcPct val="200000"/>
              </a:lnSpc>
              <a:spcAft>
                <a:spcPts val="0"/>
              </a:spcAft>
              <a:buFont typeface="Calibri" panose="020F0502020204030204" pitchFamily="34" charset="0"/>
              <a:buChar char="-"/>
            </a:pPr>
            <a:r>
              <a:rPr lang="es-EC" sz="1600" dirty="0">
                <a:latin typeface="Arial" panose="020B0604020202020204" pitchFamily="34" charset="0"/>
                <a:ea typeface="Calibri" panose="020F0502020204030204" pitchFamily="34" charset="0"/>
                <a:cs typeface="Arial" panose="020B0604020202020204" pitchFamily="34" charset="0"/>
              </a:rPr>
              <a:t>Introducción </a:t>
            </a:r>
            <a:endParaRPr lang="es-ES" sz="16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200000"/>
              </a:lnSpc>
              <a:spcAft>
                <a:spcPts val="0"/>
              </a:spcAft>
              <a:buFont typeface="Calibri" panose="020F0502020204030204" pitchFamily="34" charset="0"/>
              <a:buChar char="-"/>
            </a:pPr>
            <a:r>
              <a:rPr lang="es-EC" sz="1600" dirty="0">
                <a:latin typeface="Arial" panose="020B0604020202020204" pitchFamily="34" charset="0"/>
                <a:ea typeface="Calibri" panose="020F0502020204030204" pitchFamily="34" charset="0"/>
                <a:cs typeface="Arial" panose="020B0604020202020204" pitchFamily="34" charset="0"/>
              </a:rPr>
              <a:t>Planteamiento del problema </a:t>
            </a:r>
            <a:endParaRPr lang="es-ES" sz="16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200000"/>
              </a:lnSpc>
              <a:spcAft>
                <a:spcPts val="0"/>
              </a:spcAft>
              <a:buFont typeface="Calibri" panose="020F0502020204030204" pitchFamily="34" charset="0"/>
              <a:buChar char="-"/>
            </a:pPr>
            <a:r>
              <a:rPr lang="es-EC" sz="1600" dirty="0">
                <a:latin typeface="Arial" panose="020B0604020202020204" pitchFamily="34" charset="0"/>
                <a:ea typeface="Calibri" panose="020F0502020204030204" pitchFamily="34" charset="0"/>
                <a:cs typeface="Arial" panose="020B0604020202020204" pitchFamily="34" charset="0"/>
              </a:rPr>
              <a:t>Objetivos</a:t>
            </a:r>
            <a:endParaRPr lang="es-ES" sz="16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200000"/>
              </a:lnSpc>
              <a:spcAft>
                <a:spcPts val="0"/>
              </a:spcAft>
              <a:buFont typeface="Calibri" panose="020F0502020204030204" pitchFamily="34" charset="0"/>
              <a:buChar char="-"/>
            </a:pPr>
            <a:r>
              <a:rPr lang="es-ES" sz="1600" dirty="0">
                <a:latin typeface="Arial" panose="020B0604020202020204" pitchFamily="34" charset="0"/>
                <a:ea typeface="Calibri" panose="020F0502020204030204" pitchFamily="34" charset="0"/>
                <a:cs typeface="Arial" panose="020B0604020202020204" pitchFamily="34" charset="0"/>
              </a:rPr>
              <a:t>Marco teórico </a:t>
            </a:r>
          </a:p>
          <a:p>
            <a:pPr marL="342900" lvl="0" indent="-342900">
              <a:lnSpc>
                <a:spcPct val="200000"/>
              </a:lnSpc>
              <a:spcAft>
                <a:spcPts val="0"/>
              </a:spcAft>
              <a:buFont typeface="Calibri" panose="020F0502020204030204" pitchFamily="34" charset="0"/>
              <a:buChar char="-"/>
            </a:pPr>
            <a:r>
              <a:rPr lang="es-ES" sz="1600" dirty="0">
                <a:latin typeface="Arial" panose="020B0604020202020204" pitchFamily="34" charset="0"/>
                <a:ea typeface="Calibri" panose="020F0502020204030204" pitchFamily="34" charset="0"/>
                <a:cs typeface="Arial" panose="020B0604020202020204" pitchFamily="34" charset="0"/>
              </a:rPr>
              <a:t>Reactivos de opción múltiple </a:t>
            </a:r>
            <a:r>
              <a:rPr lang="es-EC" sz="1600" dirty="0">
                <a:latin typeface="Arial" panose="020B0604020202020204" pitchFamily="34" charset="0"/>
                <a:ea typeface="Calibri" panose="020F0502020204030204" pitchFamily="34" charset="0"/>
                <a:cs typeface="Arial" panose="020B0604020202020204" pitchFamily="34" charset="0"/>
              </a:rPr>
              <a:t>(ROM) </a:t>
            </a:r>
          </a:p>
          <a:p>
            <a:pPr marL="342900" lvl="0" indent="-342900">
              <a:lnSpc>
                <a:spcPct val="200000"/>
              </a:lnSpc>
              <a:spcAft>
                <a:spcPts val="0"/>
              </a:spcAft>
              <a:buFont typeface="Calibri" panose="020F0502020204030204" pitchFamily="34" charset="0"/>
              <a:buChar char="-"/>
            </a:pPr>
            <a:r>
              <a:rPr lang="es-ES" sz="1600" dirty="0">
                <a:latin typeface="Arial" panose="020B0604020202020204" pitchFamily="34" charset="0"/>
                <a:ea typeface="Calibri" panose="020F0502020204030204" pitchFamily="34" charset="0"/>
                <a:cs typeface="Arial" panose="020B0604020202020204" pitchFamily="34" charset="0"/>
              </a:rPr>
              <a:t>Hipótesis de investigación</a:t>
            </a:r>
          </a:p>
          <a:p>
            <a:pPr marL="342900" lvl="0" indent="-342900">
              <a:lnSpc>
                <a:spcPct val="200000"/>
              </a:lnSpc>
              <a:spcAft>
                <a:spcPts val="0"/>
              </a:spcAft>
              <a:buFont typeface="Calibri" panose="020F0502020204030204" pitchFamily="34" charset="0"/>
              <a:buChar char="-"/>
            </a:pPr>
            <a:r>
              <a:rPr lang="es-EC" sz="1600" dirty="0">
                <a:latin typeface="Arial" panose="020B0604020202020204" pitchFamily="34" charset="0"/>
                <a:ea typeface="Calibri" panose="020F0502020204030204" pitchFamily="34" charset="0"/>
                <a:cs typeface="Arial" panose="020B0604020202020204" pitchFamily="34" charset="0"/>
              </a:rPr>
              <a:t>Metodología de la Investigación</a:t>
            </a:r>
          </a:p>
          <a:p>
            <a:pPr marL="342900" indent="-342900">
              <a:lnSpc>
                <a:spcPct val="200000"/>
              </a:lnSpc>
              <a:buFont typeface="Calibri" panose="020F0502020204030204" pitchFamily="34" charset="0"/>
              <a:buChar char="-"/>
            </a:pPr>
            <a:r>
              <a:rPr lang="es-ES" sz="1600" dirty="0">
                <a:latin typeface="Arial" panose="020B0604020202020204" pitchFamily="34" charset="0"/>
                <a:ea typeface="Calibri" panose="020F0502020204030204" pitchFamily="34" charset="0"/>
                <a:cs typeface="Arial" panose="020B0604020202020204" pitchFamily="34" charset="0"/>
              </a:rPr>
              <a:t>Metodología de trabajo</a:t>
            </a:r>
          </a:p>
          <a:p>
            <a:pPr marL="342900" lvl="0" indent="-342900">
              <a:lnSpc>
                <a:spcPct val="200000"/>
              </a:lnSpc>
              <a:spcAft>
                <a:spcPts val="0"/>
              </a:spcAft>
              <a:buFont typeface="Calibri" panose="020F0502020204030204" pitchFamily="34" charset="0"/>
              <a:buChar char="-"/>
            </a:pPr>
            <a:endParaRPr lang="es-EC" sz="16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200000"/>
              </a:lnSpc>
              <a:spcAft>
                <a:spcPts val="0"/>
              </a:spcAft>
              <a:buFont typeface="Calibri" panose="020F0502020204030204" pitchFamily="34" charset="0"/>
              <a:buChar char="-"/>
            </a:pPr>
            <a:endParaRPr lang="es-ES" sz="1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29255732"/>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17047" y="285750"/>
            <a:ext cx="9239250" cy="6286500"/>
          </a:xfrm>
          <a:prstGeom prst="rect">
            <a:avLst/>
          </a:prstGeom>
        </p:spPr>
      </p:pic>
      <p:cxnSp>
        <p:nvCxnSpPr>
          <p:cNvPr id="6" name="Conector recto 5"/>
          <p:cNvCxnSpPr/>
          <p:nvPr/>
        </p:nvCxnSpPr>
        <p:spPr>
          <a:xfrm>
            <a:off x="2454171" y="1999192"/>
            <a:ext cx="7199586"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Imagen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7792" y="2304139"/>
            <a:ext cx="6100548" cy="3455215"/>
          </a:xfrm>
          <a:prstGeom prst="rect">
            <a:avLst/>
          </a:prstGeom>
          <a:ln w="12700" cap="sq">
            <a:solidFill>
              <a:srgbClr val="000000"/>
            </a:solidFill>
            <a:prstDash val="solid"/>
            <a:miter lim="800000"/>
          </a:ln>
          <a:effectLst/>
        </p:spPr>
      </p:pic>
      <p:sp>
        <p:nvSpPr>
          <p:cNvPr id="7" name="CuadroTexto 6"/>
          <p:cNvSpPr txBox="1"/>
          <p:nvPr/>
        </p:nvSpPr>
        <p:spPr>
          <a:xfrm>
            <a:off x="2454171" y="1467344"/>
            <a:ext cx="8105969" cy="584775"/>
          </a:xfrm>
          <a:prstGeom prst="rect">
            <a:avLst/>
          </a:prstGeom>
          <a:noFill/>
          <a:ln>
            <a:noFill/>
          </a:ln>
        </p:spPr>
        <p:txBody>
          <a:bodyPr wrap="square" rtlCol="0">
            <a:spAutoFit/>
          </a:bodyPr>
          <a:lstStyle/>
          <a:p>
            <a:r>
              <a:rPr lang="es-ES" sz="3200" dirty="0">
                <a:solidFill>
                  <a:srgbClr val="0070C0"/>
                </a:solidFill>
                <a:latin typeface="Arial Narrow" panose="020B0606020202030204" pitchFamily="34" charset="0"/>
                <a:cs typeface="Arial" panose="020B0604020202020204" pitchFamily="34" charset="0"/>
              </a:rPr>
              <a:t>ETAPA 5</a:t>
            </a:r>
            <a:r>
              <a:rPr lang="es-ES" sz="3200" dirty="0">
                <a:solidFill>
                  <a:srgbClr val="00B0F0"/>
                </a:solidFill>
                <a:latin typeface="Arial Narrow" panose="020B0606020202030204" pitchFamily="34" charset="0"/>
                <a:cs typeface="Arial" panose="020B0604020202020204" pitchFamily="34" charset="0"/>
              </a:rPr>
              <a:t>:</a:t>
            </a:r>
            <a:r>
              <a:rPr lang="es-ES" sz="3200" dirty="0">
                <a:latin typeface="Arial Narrow" panose="020B0606020202030204" pitchFamily="34" charset="0"/>
                <a:cs typeface="Arial" panose="020B0604020202020204" pitchFamily="34" charset="0"/>
              </a:rPr>
              <a:t> Evaluación</a:t>
            </a:r>
          </a:p>
        </p:txBody>
      </p:sp>
    </p:spTree>
    <p:extLst>
      <p:ext uri="{BB962C8B-B14F-4D97-AF65-F5344CB8AC3E}">
        <p14:creationId xmlns:p14="http://schemas.microsoft.com/office/powerpoint/2010/main" val="2283214277"/>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17047" y="285750"/>
            <a:ext cx="9241200" cy="6287826"/>
          </a:xfrm>
          <a:prstGeom prst="rect">
            <a:avLst/>
          </a:prstGeom>
        </p:spPr>
      </p:pic>
      <p:sp>
        <p:nvSpPr>
          <p:cNvPr id="3" name="CuadroTexto 2"/>
          <p:cNvSpPr txBox="1"/>
          <p:nvPr/>
        </p:nvSpPr>
        <p:spPr>
          <a:xfrm>
            <a:off x="2498341" y="1389797"/>
            <a:ext cx="7477866" cy="584775"/>
          </a:xfrm>
          <a:prstGeom prst="rect">
            <a:avLst/>
          </a:prstGeom>
          <a:noFill/>
          <a:ln>
            <a:noFill/>
          </a:ln>
        </p:spPr>
        <p:txBody>
          <a:bodyPr wrap="square" rtlCol="0">
            <a:spAutoFit/>
          </a:bodyPr>
          <a:lstStyle/>
          <a:p>
            <a:r>
              <a:rPr lang="es-ES" sz="3200" dirty="0">
                <a:latin typeface="Arial Narrow" panose="020B0606020202030204" pitchFamily="34" charset="0"/>
                <a:cs typeface="Arial" panose="020B0604020202020204" pitchFamily="34" charset="0"/>
              </a:rPr>
              <a:t>Pruebas de diagnóstico PG-MN.1 y PG-MN.2 </a:t>
            </a:r>
          </a:p>
        </p:txBody>
      </p:sp>
      <p:pic>
        <p:nvPicPr>
          <p:cNvPr id="2" name="Imagen 1"/>
          <p:cNvPicPr>
            <a:picLocks noChangeAspect="1"/>
          </p:cNvPicPr>
          <p:nvPr/>
        </p:nvPicPr>
        <p:blipFill>
          <a:blip r:embed="rId3"/>
          <a:stretch>
            <a:fillRect/>
          </a:stretch>
        </p:blipFill>
        <p:spPr>
          <a:xfrm>
            <a:off x="2498341" y="2412423"/>
            <a:ext cx="3600000" cy="2709092"/>
          </a:xfrm>
          <a:prstGeom prst="rect">
            <a:avLst/>
          </a:prstGeom>
        </p:spPr>
      </p:pic>
      <p:pic>
        <p:nvPicPr>
          <p:cNvPr id="6" name="Imagen 5"/>
          <p:cNvPicPr>
            <a:picLocks noChangeAspect="1"/>
          </p:cNvPicPr>
          <p:nvPr/>
        </p:nvPicPr>
        <p:blipFill>
          <a:blip r:embed="rId4"/>
          <a:stretch>
            <a:fillRect/>
          </a:stretch>
        </p:blipFill>
        <p:spPr>
          <a:xfrm>
            <a:off x="6237274" y="2412423"/>
            <a:ext cx="3738933" cy="2709092"/>
          </a:xfrm>
          <a:prstGeom prst="rect">
            <a:avLst/>
          </a:prstGeom>
        </p:spPr>
      </p:pic>
      <p:cxnSp>
        <p:nvCxnSpPr>
          <p:cNvPr id="7" name="Conector recto 6"/>
          <p:cNvCxnSpPr/>
          <p:nvPr/>
        </p:nvCxnSpPr>
        <p:spPr>
          <a:xfrm>
            <a:off x="2454171" y="1999192"/>
            <a:ext cx="7199586"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8" name="Título 1">
            <a:extLst>
              <a:ext uri="{FF2B5EF4-FFF2-40B4-BE49-F238E27FC236}">
                <a16:creationId xmlns:a16="http://schemas.microsoft.com/office/drawing/2014/main" xmlns="" id="{759FF3FA-2C51-4251-857B-DE5A6DE6E109}"/>
              </a:ext>
            </a:extLst>
          </p:cNvPr>
          <p:cNvSpPr>
            <a:spLocks noGrp="1"/>
          </p:cNvSpPr>
          <p:nvPr>
            <p:ph type="title"/>
          </p:nvPr>
        </p:nvSpPr>
        <p:spPr>
          <a:xfrm>
            <a:off x="3648766" y="661320"/>
            <a:ext cx="6717310" cy="814946"/>
          </a:xfrm>
        </p:spPr>
        <p:txBody>
          <a:bodyPr>
            <a:normAutofit/>
          </a:bodyPr>
          <a:lstStyle/>
          <a:p>
            <a:pPr algn="r"/>
            <a:r>
              <a:rPr lang="es-MX" sz="3200" b="1" dirty="0">
                <a:solidFill>
                  <a:srgbClr val="0070C0"/>
                </a:solidFill>
                <a:latin typeface="Arial Narrow" panose="020B0606020202030204" pitchFamily="34" charset="0"/>
              </a:rPr>
              <a:t>RESULTADOS - INVESTIGACIÓN </a:t>
            </a:r>
            <a:endParaRPr lang="en-US" sz="3200" b="1"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2377024293"/>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17047" y="285750"/>
            <a:ext cx="9239250" cy="6286500"/>
          </a:xfrm>
          <a:prstGeom prst="rect">
            <a:avLst/>
          </a:prstGeom>
        </p:spPr>
      </p:pic>
      <p:sp>
        <p:nvSpPr>
          <p:cNvPr id="3" name="CuadroTexto 2"/>
          <p:cNvSpPr txBox="1"/>
          <p:nvPr/>
        </p:nvSpPr>
        <p:spPr>
          <a:xfrm>
            <a:off x="2498341" y="1476266"/>
            <a:ext cx="7477866" cy="584775"/>
          </a:xfrm>
          <a:prstGeom prst="rect">
            <a:avLst/>
          </a:prstGeom>
          <a:noFill/>
          <a:ln>
            <a:noFill/>
          </a:ln>
        </p:spPr>
        <p:txBody>
          <a:bodyPr wrap="square" rtlCol="0">
            <a:spAutoFit/>
          </a:bodyPr>
          <a:lstStyle/>
          <a:p>
            <a:r>
              <a:rPr lang="es-ES" sz="3200" dirty="0">
                <a:latin typeface="Arial Narrow" panose="020B0606020202030204" pitchFamily="34" charset="0"/>
                <a:cs typeface="Arial" panose="020B0604020202020204" pitchFamily="34" charset="0"/>
              </a:rPr>
              <a:t>Pruebas de diagnóstico PG-MN.3 y PG-MN.5 </a:t>
            </a:r>
          </a:p>
        </p:txBody>
      </p:sp>
      <p:cxnSp>
        <p:nvCxnSpPr>
          <p:cNvPr id="5" name="Conector recto 4"/>
          <p:cNvCxnSpPr/>
          <p:nvPr/>
        </p:nvCxnSpPr>
        <p:spPr>
          <a:xfrm>
            <a:off x="2454171" y="1999192"/>
            <a:ext cx="7199586"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3"/>
          <a:stretch>
            <a:fillRect/>
          </a:stretch>
        </p:blipFill>
        <p:spPr>
          <a:xfrm>
            <a:off x="2478463" y="2451505"/>
            <a:ext cx="3693737" cy="2786667"/>
          </a:xfrm>
          <a:prstGeom prst="rect">
            <a:avLst/>
          </a:prstGeom>
        </p:spPr>
      </p:pic>
      <p:pic>
        <p:nvPicPr>
          <p:cNvPr id="7" name="Imagen 6"/>
          <p:cNvPicPr>
            <a:picLocks noChangeAspect="1"/>
          </p:cNvPicPr>
          <p:nvPr/>
        </p:nvPicPr>
        <p:blipFill>
          <a:blip r:embed="rId4"/>
          <a:stretch>
            <a:fillRect/>
          </a:stretch>
        </p:blipFill>
        <p:spPr>
          <a:xfrm>
            <a:off x="6370980" y="2451505"/>
            <a:ext cx="3960000" cy="2786667"/>
          </a:xfrm>
          <a:prstGeom prst="rect">
            <a:avLst/>
          </a:prstGeom>
        </p:spPr>
      </p:pic>
    </p:spTree>
    <p:extLst>
      <p:ext uri="{BB962C8B-B14F-4D97-AF65-F5344CB8AC3E}">
        <p14:creationId xmlns:p14="http://schemas.microsoft.com/office/powerpoint/2010/main" val="3028354045"/>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17047" y="285750"/>
            <a:ext cx="9239250" cy="6286500"/>
          </a:xfrm>
          <a:prstGeom prst="rect">
            <a:avLst/>
          </a:prstGeom>
        </p:spPr>
      </p:pic>
      <p:sp>
        <p:nvSpPr>
          <p:cNvPr id="3" name="CuadroTexto 2"/>
          <p:cNvSpPr txBox="1"/>
          <p:nvPr/>
        </p:nvSpPr>
        <p:spPr>
          <a:xfrm>
            <a:off x="2498341" y="1476266"/>
            <a:ext cx="7477866" cy="584775"/>
          </a:xfrm>
          <a:prstGeom prst="rect">
            <a:avLst/>
          </a:prstGeom>
          <a:noFill/>
          <a:ln>
            <a:noFill/>
          </a:ln>
        </p:spPr>
        <p:txBody>
          <a:bodyPr wrap="square" rtlCol="0">
            <a:spAutoFit/>
          </a:bodyPr>
          <a:lstStyle/>
          <a:p>
            <a:r>
              <a:rPr lang="es-ES" sz="3200" dirty="0">
                <a:latin typeface="Arial Narrow" panose="020B0606020202030204" pitchFamily="34" charset="0"/>
                <a:cs typeface="Arial" panose="020B0604020202020204" pitchFamily="34" charset="0"/>
              </a:rPr>
              <a:t>Resultados alcanzados PF- SC</a:t>
            </a:r>
          </a:p>
        </p:txBody>
      </p:sp>
      <p:cxnSp>
        <p:nvCxnSpPr>
          <p:cNvPr id="5" name="Conector recto 4"/>
          <p:cNvCxnSpPr/>
          <p:nvPr/>
        </p:nvCxnSpPr>
        <p:spPr>
          <a:xfrm>
            <a:off x="2454171" y="1999192"/>
            <a:ext cx="7199586"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3"/>
          <a:stretch>
            <a:fillRect/>
          </a:stretch>
        </p:blipFill>
        <p:spPr>
          <a:xfrm>
            <a:off x="2498341" y="2488100"/>
            <a:ext cx="3600000" cy="2713478"/>
          </a:xfrm>
          <a:prstGeom prst="rect">
            <a:avLst/>
          </a:prstGeom>
        </p:spPr>
      </p:pic>
      <p:pic>
        <p:nvPicPr>
          <p:cNvPr id="6" name="Imagen 5"/>
          <p:cNvPicPr>
            <a:picLocks noChangeAspect="1"/>
          </p:cNvPicPr>
          <p:nvPr/>
        </p:nvPicPr>
        <p:blipFill>
          <a:blip r:embed="rId4"/>
          <a:stretch>
            <a:fillRect/>
          </a:stretch>
        </p:blipFill>
        <p:spPr>
          <a:xfrm>
            <a:off x="6236672" y="2884854"/>
            <a:ext cx="3600000" cy="1772955"/>
          </a:xfrm>
          <a:prstGeom prst="rect">
            <a:avLst/>
          </a:prstGeom>
        </p:spPr>
      </p:pic>
    </p:spTree>
    <p:extLst>
      <p:ext uri="{BB962C8B-B14F-4D97-AF65-F5344CB8AC3E}">
        <p14:creationId xmlns:p14="http://schemas.microsoft.com/office/powerpoint/2010/main" val="1154349246"/>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17047" y="285750"/>
            <a:ext cx="9239250" cy="6286500"/>
          </a:xfrm>
          <a:prstGeom prst="rect">
            <a:avLst/>
          </a:prstGeom>
        </p:spPr>
      </p:pic>
      <p:pic>
        <p:nvPicPr>
          <p:cNvPr id="2" name="Imagen 1"/>
          <p:cNvPicPr>
            <a:picLocks noChangeAspect="1"/>
          </p:cNvPicPr>
          <p:nvPr/>
        </p:nvPicPr>
        <p:blipFill>
          <a:blip r:embed="rId3"/>
          <a:stretch>
            <a:fillRect/>
          </a:stretch>
        </p:blipFill>
        <p:spPr>
          <a:xfrm>
            <a:off x="2501346" y="2454232"/>
            <a:ext cx="3600000" cy="2645270"/>
          </a:xfrm>
          <a:prstGeom prst="rect">
            <a:avLst/>
          </a:prstGeom>
        </p:spPr>
      </p:pic>
      <p:sp>
        <p:nvSpPr>
          <p:cNvPr id="5" name="CuadroTexto 4"/>
          <p:cNvSpPr txBox="1"/>
          <p:nvPr/>
        </p:nvSpPr>
        <p:spPr>
          <a:xfrm>
            <a:off x="2498341" y="1476266"/>
            <a:ext cx="7477866" cy="584775"/>
          </a:xfrm>
          <a:prstGeom prst="rect">
            <a:avLst/>
          </a:prstGeom>
          <a:noFill/>
          <a:ln>
            <a:noFill/>
          </a:ln>
        </p:spPr>
        <p:txBody>
          <a:bodyPr wrap="square" rtlCol="0">
            <a:spAutoFit/>
          </a:bodyPr>
          <a:lstStyle/>
          <a:p>
            <a:r>
              <a:rPr lang="es-ES" sz="3200" dirty="0">
                <a:latin typeface="Arial Narrow" panose="020B0606020202030204" pitchFamily="34" charset="0"/>
                <a:cs typeface="Arial" panose="020B0604020202020204" pitchFamily="34" charset="0"/>
              </a:rPr>
              <a:t>Resultados alcanzados PF- CC</a:t>
            </a:r>
          </a:p>
        </p:txBody>
      </p:sp>
      <p:cxnSp>
        <p:nvCxnSpPr>
          <p:cNvPr id="6" name="Conector recto 5"/>
          <p:cNvCxnSpPr/>
          <p:nvPr/>
        </p:nvCxnSpPr>
        <p:spPr>
          <a:xfrm>
            <a:off x="2454171" y="1999192"/>
            <a:ext cx="7199586"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4"/>
          <a:stretch>
            <a:fillRect/>
          </a:stretch>
        </p:blipFill>
        <p:spPr>
          <a:xfrm>
            <a:off x="6266875" y="2962509"/>
            <a:ext cx="3600000" cy="1628715"/>
          </a:xfrm>
          <a:prstGeom prst="rect">
            <a:avLst/>
          </a:prstGeom>
        </p:spPr>
      </p:pic>
    </p:spTree>
    <p:extLst>
      <p:ext uri="{BB962C8B-B14F-4D97-AF65-F5344CB8AC3E}">
        <p14:creationId xmlns:p14="http://schemas.microsoft.com/office/powerpoint/2010/main" val="803857320"/>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17047" y="285750"/>
            <a:ext cx="9239250" cy="6286500"/>
          </a:xfrm>
          <a:prstGeom prst="rect">
            <a:avLst/>
          </a:prstGeom>
        </p:spPr>
      </p:pic>
      <p:sp>
        <p:nvSpPr>
          <p:cNvPr id="3" name="CuadroTexto 2"/>
          <p:cNvSpPr txBox="1"/>
          <p:nvPr/>
        </p:nvSpPr>
        <p:spPr>
          <a:xfrm>
            <a:off x="2498341" y="1476266"/>
            <a:ext cx="7477866" cy="584775"/>
          </a:xfrm>
          <a:prstGeom prst="rect">
            <a:avLst/>
          </a:prstGeom>
          <a:noFill/>
          <a:ln>
            <a:noFill/>
          </a:ln>
        </p:spPr>
        <p:txBody>
          <a:bodyPr wrap="square" rtlCol="0">
            <a:spAutoFit/>
          </a:bodyPr>
          <a:lstStyle/>
          <a:p>
            <a:r>
              <a:rPr lang="es-ES" sz="3200" dirty="0">
                <a:latin typeface="Arial Narrow" panose="020B0606020202030204" pitchFamily="34" charset="0"/>
                <a:cs typeface="Arial" panose="020B0604020202020204" pitchFamily="34" charset="0"/>
              </a:rPr>
              <a:t>Prueba de normalidad</a:t>
            </a:r>
          </a:p>
        </p:txBody>
      </p:sp>
      <p:cxnSp>
        <p:nvCxnSpPr>
          <p:cNvPr id="5" name="Conector recto 4"/>
          <p:cNvCxnSpPr/>
          <p:nvPr/>
        </p:nvCxnSpPr>
        <p:spPr>
          <a:xfrm>
            <a:off x="2454171" y="1999192"/>
            <a:ext cx="7199586"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3"/>
          <a:stretch>
            <a:fillRect/>
          </a:stretch>
        </p:blipFill>
        <p:spPr>
          <a:xfrm>
            <a:off x="2623136" y="2119446"/>
            <a:ext cx="3960000" cy="3666667"/>
          </a:xfrm>
          <a:prstGeom prst="rect">
            <a:avLst/>
          </a:prstGeom>
        </p:spPr>
      </p:pic>
      <p:pic>
        <p:nvPicPr>
          <p:cNvPr id="6" name="Imagen 5"/>
          <p:cNvPicPr>
            <a:picLocks noChangeAspect="1"/>
          </p:cNvPicPr>
          <p:nvPr/>
        </p:nvPicPr>
        <p:blipFill>
          <a:blip r:embed="rId4"/>
          <a:stretch>
            <a:fillRect/>
          </a:stretch>
        </p:blipFill>
        <p:spPr>
          <a:xfrm>
            <a:off x="7113272" y="2127143"/>
            <a:ext cx="2581275" cy="3733800"/>
          </a:xfrm>
          <a:prstGeom prst="rect">
            <a:avLst/>
          </a:prstGeom>
        </p:spPr>
      </p:pic>
      <p:pic>
        <p:nvPicPr>
          <p:cNvPr id="7" name="Imagen 6"/>
          <p:cNvPicPr>
            <a:picLocks noChangeAspect="1"/>
          </p:cNvPicPr>
          <p:nvPr/>
        </p:nvPicPr>
        <p:blipFill>
          <a:blip r:embed="rId5"/>
          <a:stretch>
            <a:fillRect/>
          </a:stretch>
        </p:blipFill>
        <p:spPr>
          <a:xfrm>
            <a:off x="9357082" y="3219450"/>
            <a:ext cx="1238250" cy="419100"/>
          </a:xfrm>
          <a:prstGeom prst="rect">
            <a:avLst/>
          </a:prstGeom>
        </p:spPr>
      </p:pic>
      <p:pic>
        <p:nvPicPr>
          <p:cNvPr id="8" name="Imagen 7"/>
          <p:cNvPicPr>
            <a:picLocks noChangeAspect="1"/>
          </p:cNvPicPr>
          <p:nvPr/>
        </p:nvPicPr>
        <p:blipFill>
          <a:blip r:embed="rId6"/>
          <a:stretch>
            <a:fillRect/>
          </a:stretch>
        </p:blipFill>
        <p:spPr>
          <a:xfrm>
            <a:off x="9357082" y="4994741"/>
            <a:ext cx="1095375" cy="409575"/>
          </a:xfrm>
          <a:prstGeom prst="rect">
            <a:avLst/>
          </a:prstGeom>
        </p:spPr>
      </p:pic>
      <p:sp>
        <p:nvSpPr>
          <p:cNvPr id="9" name="Título 1">
            <a:extLst>
              <a:ext uri="{FF2B5EF4-FFF2-40B4-BE49-F238E27FC236}">
                <a16:creationId xmlns:a16="http://schemas.microsoft.com/office/drawing/2014/main" xmlns="" id="{759FF3FA-2C51-4251-857B-DE5A6DE6E109}"/>
              </a:ext>
            </a:extLst>
          </p:cNvPr>
          <p:cNvSpPr>
            <a:spLocks noGrp="1"/>
          </p:cNvSpPr>
          <p:nvPr>
            <p:ph type="title"/>
          </p:nvPr>
        </p:nvSpPr>
        <p:spPr>
          <a:xfrm>
            <a:off x="3648766" y="661320"/>
            <a:ext cx="6717310" cy="814946"/>
          </a:xfrm>
        </p:spPr>
        <p:txBody>
          <a:bodyPr>
            <a:normAutofit/>
          </a:bodyPr>
          <a:lstStyle/>
          <a:p>
            <a:pPr algn="r"/>
            <a:r>
              <a:rPr lang="es-MX" sz="3200" b="1" dirty="0">
                <a:solidFill>
                  <a:srgbClr val="0070C0"/>
                </a:solidFill>
                <a:latin typeface="Arial Narrow" panose="020B0606020202030204" pitchFamily="34" charset="0"/>
              </a:rPr>
              <a:t>COMPROBACIÓN DE HIPÓTESIS</a:t>
            </a:r>
            <a:endParaRPr lang="en-US" sz="3200" b="1"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2810344720"/>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17047" y="285750"/>
            <a:ext cx="9239250" cy="6286500"/>
          </a:xfrm>
          <a:prstGeom prst="rect">
            <a:avLst/>
          </a:prstGeom>
        </p:spPr>
      </p:pic>
      <p:pic>
        <p:nvPicPr>
          <p:cNvPr id="6" name="Imagen 5"/>
          <p:cNvPicPr>
            <a:picLocks noChangeAspect="1"/>
          </p:cNvPicPr>
          <p:nvPr/>
        </p:nvPicPr>
        <p:blipFill>
          <a:blip r:embed="rId3"/>
          <a:stretch>
            <a:fillRect/>
          </a:stretch>
        </p:blipFill>
        <p:spPr>
          <a:xfrm>
            <a:off x="1856297" y="2336124"/>
            <a:ext cx="9000000" cy="2584683"/>
          </a:xfrm>
          <a:prstGeom prst="rect">
            <a:avLst/>
          </a:prstGeom>
        </p:spPr>
      </p:pic>
      <p:sp>
        <p:nvSpPr>
          <p:cNvPr id="5" name="CuadroTexto 4"/>
          <p:cNvSpPr txBox="1"/>
          <p:nvPr/>
        </p:nvSpPr>
        <p:spPr>
          <a:xfrm>
            <a:off x="2498341" y="1476266"/>
            <a:ext cx="7477866" cy="584775"/>
          </a:xfrm>
          <a:prstGeom prst="rect">
            <a:avLst/>
          </a:prstGeom>
          <a:noFill/>
          <a:ln>
            <a:noFill/>
          </a:ln>
        </p:spPr>
        <p:txBody>
          <a:bodyPr wrap="square" rtlCol="0">
            <a:spAutoFit/>
          </a:bodyPr>
          <a:lstStyle/>
          <a:p>
            <a:r>
              <a:rPr lang="es-ES" sz="3200" dirty="0">
                <a:latin typeface="Arial Narrow" panose="020B0606020202030204" pitchFamily="34" charset="0"/>
                <a:cs typeface="Arial" panose="020B0604020202020204" pitchFamily="34" charset="0"/>
              </a:rPr>
              <a:t>Prueba PF - SC</a:t>
            </a:r>
          </a:p>
        </p:txBody>
      </p:sp>
      <p:cxnSp>
        <p:nvCxnSpPr>
          <p:cNvPr id="7" name="Conector recto 6"/>
          <p:cNvCxnSpPr/>
          <p:nvPr/>
        </p:nvCxnSpPr>
        <p:spPr>
          <a:xfrm>
            <a:off x="2454171" y="1999192"/>
            <a:ext cx="7199586"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735540"/>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17047" y="285750"/>
            <a:ext cx="9239250" cy="6286500"/>
          </a:xfrm>
          <a:prstGeom prst="rect">
            <a:avLst/>
          </a:prstGeom>
        </p:spPr>
      </p:pic>
      <p:pic>
        <p:nvPicPr>
          <p:cNvPr id="2" name="Imagen 1"/>
          <p:cNvPicPr>
            <a:picLocks noChangeAspect="1"/>
          </p:cNvPicPr>
          <p:nvPr/>
        </p:nvPicPr>
        <p:blipFill>
          <a:blip r:embed="rId3"/>
          <a:stretch>
            <a:fillRect/>
          </a:stretch>
        </p:blipFill>
        <p:spPr>
          <a:xfrm>
            <a:off x="1856297" y="2361888"/>
            <a:ext cx="9000000" cy="2648734"/>
          </a:xfrm>
          <a:prstGeom prst="rect">
            <a:avLst/>
          </a:prstGeom>
        </p:spPr>
      </p:pic>
      <p:sp>
        <p:nvSpPr>
          <p:cNvPr id="5" name="CuadroTexto 4"/>
          <p:cNvSpPr txBox="1"/>
          <p:nvPr/>
        </p:nvSpPr>
        <p:spPr>
          <a:xfrm>
            <a:off x="2498341" y="1476266"/>
            <a:ext cx="7477866" cy="584775"/>
          </a:xfrm>
          <a:prstGeom prst="rect">
            <a:avLst/>
          </a:prstGeom>
          <a:noFill/>
          <a:ln>
            <a:noFill/>
          </a:ln>
        </p:spPr>
        <p:txBody>
          <a:bodyPr wrap="square" rtlCol="0">
            <a:spAutoFit/>
          </a:bodyPr>
          <a:lstStyle/>
          <a:p>
            <a:r>
              <a:rPr lang="es-ES" sz="3200" dirty="0">
                <a:latin typeface="Arial Narrow" panose="020B0606020202030204" pitchFamily="34" charset="0"/>
                <a:cs typeface="Arial" panose="020B0604020202020204" pitchFamily="34" charset="0"/>
              </a:rPr>
              <a:t>Prueba PF - CC</a:t>
            </a:r>
          </a:p>
        </p:txBody>
      </p:sp>
      <p:cxnSp>
        <p:nvCxnSpPr>
          <p:cNvPr id="6" name="Conector recto 5"/>
          <p:cNvCxnSpPr/>
          <p:nvPr/>
        </p:nvCxnSpPr>
        <p:spPr>
          <a:xfrm>
            <a:off x="2454171" y="1999192"/>
            <a:ext cx="7199586"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566695"/>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02057" y="285750"/>
            <a:ext cx="9239250" cy="6286500"/>
          </a:xfrm>
          <a:prstGeom prst="rect">
            <a:avLst/>
          </a:prstGeom>
        </p:spPr>
      </p:pic>
      <p:sp>
        <p:nvSpPr>
          <p:cNvPr id="5" name="CuadroTexto 4"/>
          <p:cNvSpPr txBox="1"/>
          <p:nvPr/>
        </p:nvSpPr>
        <p:spPr>
          <a:xfrm>
            <a:off x="2498341" y="1476266"/>
            <a:ext cx="7477866" cy="584775"/>
          </a:xfrm>
          <a:prstGeom prst="rect">
            <a:avLst/>
          </a:prstGeom>
          <a:noFill/>
          <a:ln>
            <a:noFill/>
          </a:ln>
        </p:spPr>
        <p:txBody>
          <a:bodyPr wrap="square" rtlCol="0">
            <a:spAutoFit/>
          </a:bodyPr>
          <a:lstStyle/>
          <a:p>
            <a:r>
              <a:rPr lang="es-ES" sz="3200" dirty="0">
                <a:latin typeface="Arial Narrow" panose="020B0606020202030204" pitchFamily="34" charset="0"/>
                <a:cs typeface="Arial" panose="020B0604020202020204" pitchFamily="34" charset="0"/>
              </a:rPr>
              <a:t>Prueba de normalidad</a:t>
            </a:r>
          </a:p>
        </p:txBody>
      </p:sp>
      <p:cxnSp>
        <p:nvCxnSpPr>
          <p:cNvPr id="6" name="Conector recto 5"/>
          <p:cNvCxnSpPr/>
          <p:nvPr/>
        </p:nvCxnSpPr>
        <p:spPr>
          <a:xfrm>
            <a:off x="2454171" y="1999192"/>
            <a:ext cx="7199586"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7" name="Rectángulo 6"/>
          <p:cNvSpPr/>
          <p:nvPr/>
        </p:nvSpPr>
        <p:spPr>
          <a:xfrm>
            <a:off x="2484464" y="2112913"/>
            <a:ext cx="7210267" cy="954107"/>
          </a:xfrm>
          <a:prstGeom prst="rect">
            <a:avLst/>
          </a:prstGeom>
          <a:solidFill>
            <a:srgbClr val="EEF8E4"/>
          </a:solidFill>
          <a:ln>
            <a:solidFill>
              <a:srgbClr val="669900"/>
            </a:solidFill>
          </a:ln>
        </p:spPr>
        <p:txBody>
          <a:bodyPr wrap="square">
            <a:spAutoFit/>
          </a:bodyPr>
          <a:lstStyle/>
          <a:p>
            <a:pPr algn="just">
              <a:lnSpc>
                <a:spcPct val="200000"/>
              </a:lnSpc>
              <a:spcAft>
                <a:spcPts val="0"/>
              </a:spcAft>
            </a:pPr>
            <a:r>
              <a:rPr lang="es-ES" sz="1400" b="1" dirty="0">
                <a:solidFill>
                  <a:srgbClr val="000000"/>
                </a:solidFill>
                <a:latin typeface="Arial" panose="020B0604020202020204" pitchFamily="34" charset="0"/>
                <a:ea typeface="Calibri" panose="020F0502020204030204" pitchFamily="34" charset="0"/>
                <a:cs typeface="Arial" panose="020B0604020202020204" pitchFamily="34" charset="0"/>
              </a:rPr>
              <a:t>Hipótesis nula H</a:t>
            </a:r>
            <a:r>
              <a:rPr lang="es-ES" sz="1400" b="1" baseline="-25000" dirty="0">
                <a:solidFill>
                  <a:srgbClr val="000000"/>
                </a:solidFill>
                <a:latin typeface="Arial" panose="020B0604020202020204" pitchFamily="34" charset="0"/>
                <a:ea typeface="Calibri" panose="020F0502020204030204" pitchFamily="34" charset="0"/>
                <a:cs typeface="Arial" panose="020B0604020202020204" pitchFamily="34" charset="0"/>
              </a:rPr>
              <a:t>0</a:t>
            </a:r>
            <a:r>
              <a:rPr lang="es-ES" sz="1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s-ES" sz="1400" dirty="0">
                <a:solidFill>
                  <a:srgbClr val="000000"/>
                </a:solidFill>
                <a:latin typeface="Arial" panose="020B0604020202020204" pitchFamily="34" charset="0"/>
                <a:ea typeface="Calibri" panose="020F0502020204030204" pitchFamily="34" charset="0"/>
                <a:cs typeface="Arial" panose="020B0604020202020204" pitchFamily="34" charset="0"/>
              </a:rPr>
              <a:t>Los datos siguen una distribución normal. </a:t>
            </a:r>
            <a:endParaRPr lang="es-ES" sz="1400" dirty="0">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spcAft>
                <a:spcPts val="0"/>
              </a:spcAft>
            </a:pPr>
            <a:r>
              <a:rPr lang="es-ES" sz="1400" b="1" dirty="0">
                <a:solidFill>
                  <a:srgbClr val="000000"/>
                </a:solidFill>
                <a:latin typeface="Arial" panose="020B0604020202020204" pitchFamily="34" charset="0"/>
                <a:ea typeface="Calibri" panose="020F0502020204030204" pitchFamily="34" charset="0"/>
                <a:cs typeface="Arial" panose="020B0604020202020204" pitchFamily="34" charset="0"/>
              </a:rPr>
              <a:t>Hipótesis alternativa H</a:t>
            </a:r>
            <a:r>
              <a:rPr lang="es-ES" sz="1400" b="1" baseline="-25000" dirty="0">
                <a:solidFill>
                  <a:srgbClr val="000000"/>
                </a:solidFill>
                <a:latin typeface="Arial" panose="020B0604020202020204" pitchFamily="34" charset="0"/>
                <a:ea typeface="Calibri" panose="020F0502020204030204" pitchFamily="34" charset="0"/>
                <a:cs typeface="Arial" panose="020B0604020202020204" pitchFamily="34" charset="0"/>
              </a:rPr>
              <a:t>1</a:t>
            </a:r>
            <a:r>
              <a:rPr lang="es-ES" sz="1400" dirty="0">
                <a:solidFill>
                  <a:srgbClr val="000000"/>
                </a:solidFill>
                <a:latin typeface="Arial" panose="020B0604020202020204" pitchFamily="34" charset="0"/>
                <a:ea typeface="Calibri" panose="020F0502020204030204" pitchFamily="34" charset="0"/>
                <a:cs typeface="Arial" panose="020B0604020202020204" pitchFamily="34" charset="0"/>
              </a:rPr>
              <a:t>: Los datos no siguen una distribución normal.</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8" name="Imagen 7"/>
          <p:cNvPicPr>
            <a:picLocks noChangeAspect="1"/>
          </p:cNvPicPr>
          <p:nvPr/>
        </p:nvPicPr>
        <p:blipFill>
          <a:blip r:embed="rId3"/>
          <a:stretch>
            <a:fillRect/>
          </a:stretch>
        </p:blipFill>
        <p:spPr>
          <a:xfrm>
            <a:off x="2481262" y="3383761"/>
            <a:ext cx="7200000" cy="2287059"/>
          </a:xfrm>
          <a:prstGeom prst="rect">
            <a:avLst/>
          </a:prstGeom>
        </p:spPr>
      </p:pic>
    </p:spTree>
    <p:extLst>
      <p:ext uri="{BB962C8B-B14F-4D97-AF65-F5344CB8AC3E}">
        <p14:creationId xmlns:p14="http://schemas.microsoft.com/office/powerpoint/2010/main" val="2356971215"/>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02057" y="285750"/>
            <a:ext cx="9239250" cy="6286500"/>
          </a:xfrm>
          <a:prstGeom prst="rect">
            <a:avLst/>
          </a:prstGeom>
        </p:spPr>
      </p:pic>
      <p:pic>
        <p:nvPicPr>
          <p:cNvPr id="6" name="Imagen 5"/>
          <p:cNvPicPr>
            <a:picLocks noChangeAspect="1"/>
          </p:cNvPicPr>
          <p:nvPr/>
        </p:nvPicPr>
        <p:blipFill>
          <a:blip r:embed="rId3"/>
          <a:stretch>
            <a:fillRect/>
          </a:stretch>
        </p:blipFill>
        <p:spPr>
          <a:xfrm>
            <a:off x="2366962" y="2119312"/>
            <a:ext cx="7458075" cy="2466975"/>
          </a:xfrm>
          <a:prstGeom prst="rect">
            <a:avLst/>
          </a:prstGeom>
        </p:spPr>
      </p:pic>
      <p:sp>
        <p:nvSpPr>
          <p:cNvPr id="7" name="CuadroTexto 6"/>
          <p:cNvSpPr txBox="1"/>
          <p:nvPr/>
        </p:nvSpPr>
        <p:spPr>
          <a:xfrm>
            <a:off x="2498341" y="1476266"/>
            <a:ext cx="7477866" cy="584775"/>
          </a:xfrm>
          <a:prstGeom prst="rect">
            <a:avLst/>
          </a:prstGeom>
          <a:noFill/>
          <a:ln>
            <a:noFill/>
          </a:ln>
        </p:spPr>
        <p:txBody>
          <a:bodyPr wrap="square" rtlCol="0">
            <a:spAutoFit/>
          </a:bodyPr>
          <a:lstStyle/>
          <a:p>
            <a:r>
              <a:rPr lang="es-ES" sz="3200" dirty="0">
                <a:latin typeface="Arial Narrow" panose="020B0606020202030204" pitchFamily="34" charset="0"/>
                <a:cs typeface="Arial" panose="020B0604020202020204" pitchFamily="34" charset="0"/>
              </a:rPr>
              <a:t>Prueba de contraste t-</a:t>
            </a:r>
            <a:r>
              <a:rPr lang="es-ES" sz="3200" dirty="0" err="1">
                <a:latin typeface="Arial Narrow" panose="020B0606020202030204" pitchFamily="34" charset="0"/>
                <a:cs typeface="Arial" panose="020B0604020202020204" pitchFamily="34" charset="0"/>
              </a:rPr>
              <a:t>Students</a:t>
            </a:r>
            <a:endParaRPr lang="es-ES" sz="3200" dirty="0">
              <a:latin typeface="Arial Narrow" panose="020B0606020202030204" pitchFamily="34" charset="0"/>
              <a:cs typeface="Arial" panose="020B0604020202020204" pitchFamily="34" charset="0"/>
            </a:endParaRPr>
          </a:p>
        </p:txBody>
      </p:sp>
      <p:cxnSp>
        <p:nvCxnSpPr>
          <p:cNvPr id="8" name="Conector recto 7"/>
          <p:cNvCxnSpPr/>
          <p:nvPr/>
        </p:nvCxnSpPr>
        <p:spPr>
          <a:xfrm>
            <a:off x="2454171" y="1999192"/>
            <a:ext cx="7199586"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2366024" y="4610572"/>
            <a:ext cx="7592364" cy="898259"/>
          </a:xfrm>
          <a:prstGeom prst="rect">
            <a:avLst/>
          </a:prstGeom>
        </p:spPr>
        <p:txBody>
          <a:bodyPr wrap="square">
            <a:spAutoFit/>
          </a:bodyPr>
          <a:lstStyle/>
          <a:p>
            <a:pPr indent="449580" algn="just">
              <a:lnSpc>
                <a:spcPct val="150000"/>
              </a:lnSpc>
              <a:spcAft>
                <a:spcPts val="0"/>
              </a:spcAft>
            </a:pPr>
            <a:r>
              <a:rPr lang="es-EC" sz="900" dirty="0">
                <a:latin typeface="Arial" panose="020B0604020202020204" pitchFamily="34" charset="0"/>
                <a:ea typeface="Times New Roman" panose="02020603050405020304" pitchFamily="18" charset="0"/>
              </a:rPr>
              <a:t>Como el nivel de significancia obtenido es menor a 0,05, se puede inferir que la hipótesis nula (H</a:t>
            </a:r>
            <a:r>
              <a:rPr lang="es-EC" sz="900" baseline="-25000" dirty="0">
                <a:latin typeface="Arial" panose="020B0604020202020204" pitchFamily="34" charset="0"/>
                <a:ea typeface="Times New Roman" panose="02020603050405020304" pitchFamily="18" charset="0"/>
              </a:rPr>
              <a:t>0</a:t>
            </a:r>
            <a:r>
              <a:rPr lang="es-EC" sz="900" dirty="0">
                <a:latin typeface="Arial" panose="020B0604020202020204" pitchFamily="34" charset="0"/>
                <a:ea typeface="Times New Roman" panose="02020603050405020304" pitchFamily="18" charset="0"/>
              </a:rPr>
              <a:t>) es falsa, y concluir: ´´</a:t>
            </a:r>
            <a:r>
              <a:rPr lang="es-ES" sz="900" dirty="0">
                <a:latin typeface="Arial" panose="020B0604020202020204" pitchFamily="34" charset="0"/>
                <a:ea typeface="Times New Roman" panose="02020603050405020304" pitchFamily="18" charset="0"/>
              </a:rPr>
              <a:t>El rendimiento académico de los estudiantes del grupo (MAE </a:t>
            </a:r>
            <a:r>
              <a:rPr lang="en-US" sz="900" dirty="0">
                <a:latin typeface="Arial" panose="020B0604020202020204" pitchFamily="34" charset="0"/>
                <a:ea typeface="Times New Roman" panose="02020603050405020304" pitchFamily="18" charset="0"/>
              </a:rPr>
              <a:t>‘’A’’</a:t>
            </a:r>
            <a:r>
              <a:rPr lang="es-ES" sz="900" dirty="0">
                <a:latin typeface="Arial" panose="020B0604020202020204" pitchFamily="34" charset="0"/>
                <a:ea typeface="Times New Roman" panose="02020603050405020304" pitchFamily="18" charset="0"/>
              </a:rPr>
              <a:t>) del Programa del Diploma (PD) del bachillerato internacional (IB) del colegio internacional Rudolf Steiner, donde se aplicó la metodología ACODESA, es mayor que, el rendimiento académico de los estudiantes del grupo (MAE ‘’B’’) donde no se aplicó dicha metodología´´. Permitiendo comprobar de esta forma la hipótesis de investigación.</a:t>
            </a:r>
            <a:endParaRPr lang="es-ES" sz="9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0457839"/>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617047" y="285750"/>
            <a:ext cx="9239250" cy="6286500"/>
          </a:xfrm>
          <a:prstGeom prst="rect">
            <a:avLst/>
          </a:prstGeom>
        </p:spPr>
      </p:pic>
      <p:sp>
        <p:nvSpPr>
          <p:cNvPr id="4" name="Rectángulo 3"/>
          <p:cNvSpPr/>
          <p:nvPr/>
        </p:nvSpPr>
        <p:spPr>
          <a:xfrm>
            <a:off x="4003343" y="1894749"/>
            <a:ext cx="6096000" cy="1569660"/>
          </a:xfrm>
          <a:prstGeom prst="rect">
            <a:avLst/>
          </a:prstGeom>
        </p:spPr>
        <p:txBody>
          <a:bodyPr>
            <a:spAutoFit/>
          </a:bodyPr>
          <a:lstStyle/>
          <a:p>
            <a:pPr marL="342900" lvl="0" indent="-342900">
              <a:lnSpc>
                <a:spcPct val="200000"/>
              </a:lnSpc>
              <a:spcAft>
                <a:spcPts val="0"/>
              </a:spcAft>
              <a:buFont typeface="Calibri" panose="020F0502020204030204" pitchFamily="34" charset="0"/>
              <a:buChar char="-"/>
            </a:pPr>
            <a:r>
              <a:rPr lang="es-EC" sz="1600" dirty="0">
                <a:latin typeface="Arial" panose="020B0604020202020204" pitchFamily="34" charset="0"/>
                <a:ea typeface="Calibri" panose="020F0502020204030204" pitchFamily="34" charset="0"/>
                <a:cs typeface="Arial" panose="020B0604020202020204" pitchFamily="34" charset="0"/>
              </a:rPr>
              <a:t>Resultados de la investigación</a:t>
            </a:r>
            <a:endParaRPr lang="es-ES" sz="16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200000"/>
              </a:lnSpc>
              <a:spcAft>
                <a:spcPts val="0"/>
              </a:spcAft>
              <a:buFont typeface="Calibri" panose="020F0502020204030204" pitchFamily="34" charset="0"/>
              <a:buChar char="-"/>
            </a:pPr>
            <a:r>
              <a:rPr lang="es-EC" sz="1600" dirty="0">
                <a:latin typeface="Arial" panose="020B0604020202020204" pitchFamily="34" charset="0"/>
                <a:ea typeface="Calibri" panose="020F0502020204030204" pitchFamily="34" charset="0"/>
                <a:cs typeface="Arial" panose="020B0604020202020204" pitchFamily="34" charset="0"/>
              </a:rPr>
              <a:t>Comprobación de hipótesis</a:t>
            </a:r>
            <a:endParaRPr lang="es-ES" sz="16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200000"/>
              </a:lnSpc>
              <a:spcAft>
                <a:spcPts val="0"/>
              </a:spcAft>
              <a:buFont typeface="Calibri" panose="020F0502020204030204" pitchFamily="34" charset="0"/>
              <a:buChar char="-"/>
            </a:pPr>
            <a:r>
              <a:rPr lang="es-EC" sz="1600" dirty="0">
                <a:latin typeface="Arial" panose="020B0604020202020204" pitchFamily="34" charset="0"/>
                <a:ea typeface="Calibri" panose="020F0502020204030204" pitchFamily="34" charset="0"/>
                <a:cs typeface="Arial" panose="020B0604020202020204" pitchFamily="34" charset="0"/>
              </a:rPr>
              <a:t>Conclusiones y recomendaciones </a:t>
            </a:r>
            <a:endParaRPr lang="es-ES" sz="1600" dirty="0">
              <a:latin typeface="Arial" panose="020B0604020202020204" pitchFamily="34" charset="0"/>
              <a:ea typeface="Calibri" panose="020F050202020403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759FF3FA-2C51-4251-857B-DE5A6DE6E109}"/>
              </a:ext>
            </a:extLst>
          </p:cNvPr>
          <p:cNvSpPr>
            <a:spLocks noGrp="1"/>
          </p:cNvSpPr>
          <p:nvPr>
            <p:ph type="title"/>
          </p:nvPr>
        </p:nvSpPr>
        <p:spPr>
          <a:xfrm>
            <a:off x="2494929" y="1468929"/>
            <a:ext cx="2428781" cy="814946"/>
          </a:xfrm>
        </p:spPr>
        <p:txBody>
          <a:bodyPr>
            <a:normAutofit/>
          </a:bodyPr>
          <a:lstStyle/>
          <a:p>
            <a:r>
              <a:rPr lang="es-MX" sz="3200" b="1" dirty="0">
                <a:solidFill>
                  <a:srgbClr val="0070C0"/>
                </a:solidFill>
                <a:latin typeface="Arial Narrow" panose="020B0606020202030204" pitchFamily="34" charset="0"/>
              </a:rPr>
              <a:t>AGENDA</a:t>
            </a:r>
            <a:endParaRPr lang="en-US" sz="3200" b="1" dirty="0">
              <a:solidFill>
                <a:srgbClr val="0070C0"/>
              </a:solidFill>
              <a:latin typeface="Arial Narrow" panose="020B0606020202030204" pitchFamily="34" charset="0"/>
            </a:endParaRPr>
          </a:p>
        </p:txBody>
      </p:sp>
      <p:cxnSp>
        <p:nvCxnSpPr>
          <p:cNvPr id="6" name="Conector recto 5"/>
          <p:cNvCxnSpPr/>
          <p:nvPr/>
        </p:nvCxnSpPr>
        <p:spPr>
          <a:xfrm>
            <a:off x="2454171" y="1989832"/>
            <a:ext cx="7199586"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340551"/>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02057" y="285750"/>
            <a:ext cx="9239250" cy="6286500"/>
          </a:xfrm>
          <a:prstGeom prst="rect">
            <a:avLst/>
          </a:prstGeom>
        </p:spPr>
      </p:pic>
      <p:cxnSp>
        <p:nvCxnSpPr>
          <p:cNvPr id="6" name="Conector recto 5"/>
          <p:cNvCxnSpPr/>
          <p:nvPr/>
        </p:nvCxnSpPr>
        <p:spPr>
          <a:xfrm>
            <a:off x="2459421" y="1963360"/>
            <a:ext cx="7199586"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2498342" y="1377304"/>
            <a:ext cx="5531560" cy="584775"/>
          </a:xfrm>
          <a:prstGeom prst="rect">
            <a:avLst/>
          </a:prstGeom>
          <a:noFill/>
          <a:ln>
            <a:noFill/>
          </a:ln>
        </p:spPr>
        <p:txBody>
          <a:bodyPr wrap="square" rtlCol="0">
            <a:spAutoFit/>
          </a:bodyPr>
          <a:lstStyle/>
          <a:p>
            <a:r>
              <a:rPr lang="es-ES" sz="3200" b="1" dirty="0">
                <a:solidFill>
                  <a:srgbClr val="0070C0"/>
                </a:solidFill>
                <a:latin typeface="Arial Narrow" panose="020B0606020202030204" pitchFamily="34" charset="0"/>
                <a:cs typeface="Arial" panose="020B0604020202020204" pitchFamily="34" charset="0"/>
              </a:rPr>
              <a:t>CONCLUSIONES</a:t>
            </a:r>
          </a:p>
        </p:txBody>
      </p:sp>
      <p:cxnSp>
        <p:nvCxnSpPr>
          <p:cNvPr id="10" name="Conector recto 9"/>
          <p:cNvCxnSpPr/>
          <p:nvPr/>
        </p:nvCxnSpPr>
        <p:spPr>
          <a:xfrm>
            <a:off x="2459421" y="1963360"/>
            <a:ext cx="7199586"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2464219" y="1981608"/>
            <a:ext cx="7199586"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2265530" y="2077717"/>
            <a:ext cx="8175008" cy="1027012"/>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s-ES" sz="1400" dirty="0">
                <a:latin typeface="Arial" panose="020B0604020202020204" pitchFamily="34" charset="0"/>
                <a:ea typeface="Calibri" panose="020F0502020204030204" pitchFamily="34" charset="0"/>
                <a:cs typeface="Times New Roman" panose="02020603050405020304" pitchFamily="18" charset="0"/>
              </a:rPr>
              <a:t>Las evaluaciones diagnósticas en línea con (ROM) reflejaron que un 96% del grupo de experimentación y 89% del grupo de control presentaron dificultades en los temas propuestos en la investigación.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ángulo 11"/>
          <p:cNvSpPr/>
          <p:nvPr/>
        </p:nvSpPr>
        <p:spPr>
          <a:xfrm>
            <a:off x="2265529" y="3151434"/>
            <a:ext cx="8115309" cy="1061829"/>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s-ES" sz="1400" dirty="0">
                <a:latin typeface="Arial" panose="020B0604020202020204" pitchFamily="34" charset="0"/>
                <a:ea typeface="Calibri" panose="020F0502020204030204" pitchFamily="34" charset="0"/>
                <a:cs typeface="Times New Roman" panose="02020603050405020304" pitchFamily="18" charset="0"/>
              </a:rPr>
              <a:t>Con el </a:t>
            </a:r>
            <a:r>
              <a:rPr lang="es-ES" sz="1400" b="1" dirty="0">
                <a:latin typeface="Arial" panose="020B0604020202020204" pitchFamily="34" charset="0"/>
                <a:ea typeface="Calibri" panose="020F0502020204030204" pitchFamily="34" charset="0"/>
                <a:cs typeface="Times New Roman" panose="02020603050405020304" pitchFamily="18" charset="0"/>
              </a:rPr>
              <a:t>diseño</a:t>
            </a:r>
            <a:r>
              <a:rPr lang="es-ES" sz="1400" dirty="0">
                <a:latin typeface="Arial" panose="020B0604020202020204" pitchFamily="34" charset="0"/>
                <a:ea typeface="Calibri" panose="020F0502020204030204" pitchFamily="34" charset="0"/>
                <a:cs typeface="Times New Roman" panose="02020603050405020304" pitchFamily="18" charset="0"/>
              </a:rPr>
              <a:t>, validación y ejecución de reactivos de opción múltiple (ROM) se obtuvo  que un 66%  del grupo experimentación y un 46% del grupo de control, desarrollaron</a:t>
            </a:r>
            <a:r>
              <a:rPr lang="es-ES" sz="1400" b="1" dirty="0">
                <a:latin typeface="Arial" panose="020B0604020202020204" pitchFamily="34" charset="0"/>
                <a:ea typeface="Calibri" panose="020F0502020204030204" pitchFamily="34" charset="0"/>
                <a:cs typeface="Times New Roman" panose="02020603050405020304" pitchFamily="18" charset="0"/>
              </a:rPr>
              <a:t> habilidades en modelación matemática.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ángulo 12"/>
          <p:cNvSpPr/>
          <p:nvPr/>
        </p:nvSpPr>
        <p:spPr>
          <a:xfrm>
            <a:off x="2258315" y="4259968"/>
            <a:ext cx="8182223" cy="1384995"/>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s-ES" sz="1400" dirty="0">
                <a:latin typeface="Arial" panose="020B0604020202020204" pitchFamily="34" charset="0"/>
                <a:ea typeface="Calibri" panose="020F0502020204030204" pitchFamily="34" charset="0"/>
                <a:cs typeface="Times New Roman" panose="02020603050405020304" pitchFamily="18" charset="0"/>
              </a:rPr>
              <a:t>Aplicando la Prueba t-</a:t>
            </a:r>
            <a:r>
              <a:rPr lang="es-ES" sz="1400" dirty="0" err="1">
                <a:latin typeface="Arial" panose="020B0604020202020204" pitchFamily="34" charset="0"/>
                <a:ea typeface="Calibri" panose="020F0502020204030204" pitchFamily="34" charset="0"/>
                <a:cs typeface="Times New Roman" panose="02020603050405020304" pitchFamily="18" charset="0"/>
              </a:rPr>
              <a:t>Student</a:t>
            </a:r>
            <a:r>
              <a:rPr lang="es-ES" sz="1400" dirty="0">
                <a:latin typeface="Arial" panose="020B0604020202020204" pitchFamily="34" charset="0"/>
                <a:ea typeface="Calibri" panose="020F0502020204030204" pitchFamily="34" charset="0"/>
                <a:cs typeface="Times New Roman" panose="02020603050405020304" pitchFamily="18" charset="0"/>
              </a:rPr>
              <a:t>, </a:t>
            </a:r>
            <a:r>
              <a:rPr lang="es-EC" sz="1400" dirty="0">
                <a:latin typeface="Arial" panose="020B0604020202020204" pitchFamily="34" charset="0"/>
                <a:ea typeface="Calibri" panose="020F0502020204030204" pitchFamily="34" charset="0"/>
                <a:cs typeface="Times New Roman" panose="02020603050405020304" pitchFamily="18" charset="0"/>
              </a:rPr>
              <a:t> para un 95%  de nivel de significancia </a:t>
            </a:r>
            <a:r>
              <a:rPr lang="es-ES" sz="1400" dirty="0">
                <a:latin typeface="Arial" panose="020B0604020202020204" pitchFamily="34" charset="0"/>
                <a:ea typeface="Calibri" panose="020F0502020204030204" pitchFamily="34" charset="0"/>
                <a:cs typeface="Times New Roman" panose="02020603050405020304" pitchFamily="18" charset="0"/>
              </a:rPr>
              <a:t>se </a:t>
            </a:r>
            <a:r>
              <a:rPr lang="es-EC" sz="1400" dirty="0">
                <a:latin typeface="Arial" panose="020B0604020202020204" pitchFamily="34" charset="0"/>
                <a:ea typeface="Calibri" panose="020F0502020204030204" pitchFamily="34" charset="0"/>
                <a:cs typeface="Times New Roman" panose="02020603050405020304" pitchFamily="18" charset="0"/>
              </a:rPr>
              <a:t>permitió comprobar la hipótesis de investigación, concluyendo, </a:t>
            </a:r>
            <a:r>
              <a:rPr lang="es-ES" sz="1400" dirty="0">
                <a:latin typeface="Arial" panose="020B0604020202020204" pitchFamily="34" charset="0"/>
                <a:ea typeface="Calibri" panose="020F0502020204030204" pitchFamily="34" charset="0"/>
                <a:cs typeface="Times New Roman" panose="02020603050405020304" pitchFamily="18" charset="0"/>
              </a:rPr>
              <a:t>que el rendimiento académico del grupo experimental donde se aplicó la metodología ACODESA, es mayor que, el rendimiento académico del grupo de control donde no se aplicó dicha metodología.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779578"/>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02057" y="285750"/>
            <a:ext cx="9239250" cy="6286500"/>
          </a:xfrm>
          <a:prstGeom prst="rect">
            <a:avLst/>
          </a:prstGeom>
        </p:spPr>
      </p:pic>
      <p:cxnSp>
        <p:nvCxnSpPr>
          <p:cNvPr id="6" name="Conector recto 5"/>
          <p:cNvCxnSpPr/>
          <p:nvPr/>
        </p:nvCxnSpPr>
        <p:spPr>
          <a:xfrm>
            <a:off x="2459421" y="1963360"/>
            <a:ext cx="7199586"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2498342" y="1377304"/>
            <a:ext cx="5531560" cy="584775"/>
          </a:xfrm>
          <a:prstGeom prst="rect">
            <a:avLst/>
          </a:prstGeom>
          <a:noFill/>
          <a:ln>
            <a:noFill/>
          </a:ln>
        </p:spPr>
        <p:txBody>
          <a:bodyPr wrap="square" rtlCol="0">
            <a:spAutoFit/>
          </a:bodyPr>
          <a:lstStyle/>
          <a:p>
            <a:r>
              <a:rPr lang="es-ES" sz="3200" b="1" dirty="0">
                <a:solidFill>
                  <a:srgbClr val="0070C0"/>
                </a:solidFill>
                <a:latin typeface="Arial Narrow" panose="020B0606020202030204" pitchFamily="34" charset="0"/>
                <a:cs typeface="Arial" panose="020B0604020202020204" pitchFamily="34" charset="0"/>
              </a:rPr>
              <a:t>RECOMENDACIONES</a:t>
            </a:r>
          </a:p>
        </p:txBody>
      </p:sp>
      <p:cxnSp>
        <p:nvCxnSpPr>
          <p:cNvPr id="8" name="Conector recto 7"/>
          <p:cNvCxnSpPr/>
          <p:nvPr/>
        </p:nvCxnSpPr>
        <p:spPr>
          <a:xfrm>
            <a:off x="2459421" y="1963360"/>
            <a:ext cx="7199586"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2464219" y="1981608"/>
            <a:ext cx="7199586"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2259724" y="2096752"/>
            <a:ext cx="8098927" cy="1061829"/>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S" sz="1400" dirty="0">
                <a:latin typeface="Arial" panose="020B0604020202020204" pitchFamily="34" charset="0"/>
                <a:ea typeface="Calibri" panose="020F0502020204030204" pitchFamily="34" charset="0"/>
              </a:rPr>
              <a:t>El empleo de la metodología  ACODESA permite desarrollar en los alumnos habilidades que ayudan a desenvolverse en entornos competitivos y cambiantes, mediante la participación dinámica del alumno asumiendo un papel de protagonista.</a:t>
            </a:r>
            <a:endParaRPr lang="es-ES" sz="1400" dirty="0"/>
          </a:p>
        </p:txBody>
      </p:sp>
      <p:sp>
        <p:nvSpPr>
          <p:cNvPr id="3" name="Rectángulo 2"/>
          <p:cNvSpPr/>
          <p:nvPr/>
        </p:nvSpPr>
        <p:spPr>
          <a:xfrm>
            <a:off x="2259724" y="3169140"/>
            <a:ext cx="8098927" cy="1061829"/>
          </a:xfrm>
          <a:prstGeom prst="rect">
            <a:avLst/>
          </a:prstGeom>
        </p:spPr>
        <p:txBody>
          <a:bodyPr wrap="square">
            <a:spAutoFit/>
          </a:bodyPr>
          <a:lstStyle/>
          <a:p>
            <a:pPr marL="285750" indent="-285750">
              <a:lnSpc>
                <a:spcPct val="150000"/>
              </a:lnSpc>
              <a:spcAft>
                <a:spcPts val="800"/>
              </a:spcAft>
              <a:buFont typeface="Arial" panose="020B0604020202020204" pitchFamily="34" charset="0"/>
              <a:buChar char="•"/>
            </a:pPr>
            <a:r>
              <a:rPr lang="es-ES" sz="1400" dirty="0">
                <a:latin typeface="Arial" panose="020B0604020202020204" pitchFamily="34" charset="0"/>
                <a:ea typeface="Calibri" panose="020F0502020204030204" pitchFamily="34" charset="0"/>
                <a:cs typeface="Times New Roman" panose="02020603050405020304" pitchFamily="18" charset="0"/>
              </a:rPr>
              <a:t>En el diseño de actividades a desarrollarse en el aula a través de la metodología ACODESA, es importante que el docente considere  las diferentes etapas que involucra esta metodología, para obtener resultados exitosos.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2259724" y="4135433"/>
            <a:ext cx="8098927" cy="1815882"/>
          </a:xfrm>
          <a:prstGeom prst="rect">
            <a:avLst/>
          </a:prstGeom>
        </p:spPr>
        <p:txBody>
          <a:bodyPr wrap="square">
            <a:spAutoFit/>
          </a:bodyPr>
          <a:lstStyle/>
          <a:p>
            <a:pPr marL="285750" indent="-285750" algn="just">
              <a:lnSpc>
                <a:spcPct val="200000"/>
              </a:lnSpc>
              <a:spcAft>
                <a:spcPts val="800"/>
              </a:spcAft>
              <a:buFont typeface="Arial" panose="020B0604020202020204" pitchFamily="34" charset="0"/>
              <a:buChar char="•"/>
            </a:pPr>
            <a:r>
              <a:rPr lang="es-EC" sz="1400" dirty="0">
                <a:latin typeface="Arial" panose="020B0604020202020204" pitchFamily="34" charset="0"/>
                <a:ea typeface="Calibri" panose="020F0502020204030204" pitchFamily="34" charset="0"/>
                <a:cs typeface="Times New Roman" panose="02020603050405020304" pitchFamily="18" charset="0"/>
              </a:rPr>
              <a:t>La metodología ACODESA en el medio nacional es desconocida en su totalidad, sin embargo países como Colombia, México, España, han evidenciado su desarrollo en diferentes niveles de educación, permitiéndome sugerir a docentes en matemáticas y otras asignaturas incursionar esta metodología.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2917548"/>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p:cNvPicPr>
            <a:picLocks noChangeAspect="1"/>
          </p:cNvPicPr>
          <p:nvPr/>
        </p:nvPicPr>
        <p:blipFill>
          <a:blip r:embed="rId3"/>
          <a:stretch>
            <a:fillRect/>
          </a:stretch>
        </p:blipFill>
        <p:spPr>
          <a:xfrm>
            <a:off x="1602057" y="285750"/>
            <a:ext cx="9239250" cy="6286500"/>
          </a:xfrm>
          <a:prstGeom prst="rect">
            <a:avLst/>
          </a:prstGeom>
        </p:spPr>
      </p:pic>
      <p:sp>
        <p:nvSpPr>
          <p:cNvPr id="29" name="Rectángulo 28"/>
          <p:cNvSpPr/>
          <p:nvPr/>
        </p:nvSpPr>
        <p:spPr>
          <a:xfrm>
            <a:off x="2650036" y="1896373"/>
            <a:ext cx="2900153" cy="923330"/>
          </a:xfrm>
          <a:prstGeom prst="rect">
            <a:avLst/>
          </a:prstGeom>
          <a:noFill/>
        </p:spPr>
        <p:txBody>
          <a:bodyPr wrap="none" lIns="91440" tIns="45720" rIns="91440" bIns="45720">
            <a:spAutoFit/>
          </a:bodyPr>
          <a:lstStyle/>
          <a:p>
            <a:pPr algn="ctr"/>
            <a:r>
              <a:rPr lang="es-ES" sz="5400" dirty="0">
                <a:ln w="0"/>
                <a:effectLst>
                  <a:outerShdw blurRad="38100" dist="19050" dir="2700000" algn="tl" rotWithShape="0">
                    <a:schemeClr val="dk1">
                      <a:alpha val="40000"/>
                    </a:schemeClr>
                  </a:outerShdw>
                </a:effectLst>
                <a:latin typeface="Arial Narrow" panose="020B0606020202030204" pitchFamily="34" charset="0"/>
              </a:rPr>
              <a:t>GRACIAS </a:t>
            </a:r>
            <a:endParaRPr lang="es-ES" sz="54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pic>
        <p:nvPicPr>
          <p:cNvPr id="31" name="Imagen 30"/>
          <p:cNvPicPr>
            <a:picLocks noChangeAspect="1"/>
          </p:cNvPicPr>
          <p:nvPr/>
        </p:nvPicPr>
        <p:blipFill>
          <a:blip r:embed="rId4"/>
          <a:stretch>
            <a:fillRect/>
          </a:stretch>
        </p:blipFill>
        <p:spPr>
          <a:xfrm>
            <a:off x="7453397" y="2383532"/>
            <a:ext cx="2309002" cy="2099274"/>
          </a:xfrm>
          <a:prstGeom prst="rect">
            <a:avLst/>
          </a:prstGeom>
        </p:spPr>
      </p:pic>
      <p:pic>
        <p:nvPicPr>
          <p:cNvPr id="6" name="Imagen 5"/>
          <p:cNvPicPr>
            <a:picLocks noChangeAspect="1"/>
          </p:cNvPicPr>
          <p:nvPr/>
        </p:nvPicPr>
        <p:blipFill>
          <a:blip r:embed="rId5"/>
          <a:stretch>
            <a:fillRect/>
          </a:stretch>
        </p:blipFill>
        <p:spPr>
          <a:xfrm>
            <a:off x="6003320" y="1905190"/>
            <a:ext cx="4063492" cy="3047619"/>
          </a:xfrm>
          <a:prstGeom prst="rect">
            <a:avLst/>
          </a:prstGeom>
        </p:spPr>
      </p:pic>
      <p:sp>
        <p:nvSpPr>
          <p:cNvPr id="7" name="Rectángulo 6"/>
          <p:cNvSpPr/>
          <p:nvPr/>
        </p:nvSpPr>
        <p:spPr>
          <a:xfrm>
            <a:off x="2822695" y="2918281"/>
            <a:ext cx="2418354" cy="1938992"/>
          </a:xfrm>
          <a:prstGeom prst="rect">
            <a:avLst/>
          </a:prstGeom>
          <a:noFill/>
        </p:spPr>
        <p:txBody>
          <a:bodyPr wrap="none" lIns="91440" tIns="45720" rIns="91440" bIns="45720">
            <a:spAutoFit/>
          </a:bodyPr>
          <a:lstStyle/>
          <a:p>
            <a:pPr algn="ctr"/>
            <a:r>
              <a:rPr lang="es-ES" sz="4000" dirty="0">
                <a:ln w="0"/>
                <a:effectLst>
                  <a:outerShdw blurRad="38100" dist="19050" dir="2700000" algn="tl" rotWithShape="0">
                    <a:schemeClr val="dk1">
                      <a:alpha val="40000"/>
                    </a:schemeClr>
                  </a:outerShdw>
                </a:effectLst>
                <a:latin typeface="Arial Narrow" panose="020B0606020202030204" pitchFamily="34" charset="0"/>
              </a:rPr>
              <a:t>POR</a:t>
            </a:r>
          </a:p>
          <a:p>
            <a:pPr algn="ctr"/>
            <a:r>
              <a:rPr lang="es-ES" sz="4000" dirty="0">
                <a:ln w="0"/>
                <a:effectLst>
                  <a:outerShdw blurRad="38100" dist="19050" dir="2700000" algn="tl" rotWithShape="0">
                    <a:schemeClr val="dk1">
                      <a:alpha val="40000"/>
                    </a:schemeClr>
                  </a:outerShdw>
                </a:effectLst>
                <a:latin typeface="Arial Narrow" panose="020B0606020202030204" pitchFamily="34" charset="0"/>
              </a:rPr>
              <a:t> SU</a:t>
            </a:r>
          </a:p>
          <a:p>
            <a:pPr algn="ctr"/>
            <a:r>
              <a:rPr lang="es-ES" sz="4000" dirty="0">
                <a:ln w="0"/>
                <a:effectLst>
                  <a:outerShdw blurRad="38100" dist="19050" dir="2700000" algn="tl" rotWithShape="0">
                    <a:schemeClr val="dk1">
                      <a:alpha val="40000"/>
                    </a:schemeClr>
                  </a:outerShdw>
                </a:effectLst>
                <a:latin typeface="Arial Narrow" panose="020B0606020202030204" pitchFamily="34" charset="0"/>
              </a:rPr>
              <a:t> ATENCIÓN</a:t>
            </a:r>
            <a:endParaRPr lang="es-ES" sz="40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spTree>
    <p:extLst>
      <p:ext uri="{BB962C8B-B14F-4D97-AF65-F5344CB8AC3E}">
        <p14:creationId xmlns:p14="http://schemas.microsoft.com/office/powerpoint/2010/main" val="2014366746"/>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617047" y="285750"/>
            <a:ext cx="9239250" cy="6286500"/>
          </a:xfrm>
          <a:prstGeom prst="rect">
            <a:avLst/>
          </a:prstGeom>
        </p:spPr>
      </p:pic>
      <p:sp>
        <p:nvSpPr>
          <p:cNvPr id="2" name="Título 1">
            <a:extLst>
              <a:ext uri="{FF2B5EF4-FFF2-40B4-BE49-F238E27FC236}">
                <a16:creationId xmlns:a16="http://schemas.microsoft.com/office/drawing/2014/main" xmlns="" id="{1A295E22-755D-41CF-A85B-622069DF0C8F}"/>
              </a:ext>
            </a:extLst>
          </p:cNvPr>
          <p:cNvSpPr>
            <a:spLocks noGrp="1"/>
          </p:cNvSpPr>
          <p:nvPr>
            <p:ph type="title"/>
          </p:nvPr>
        </p:nvSpPr>
        <p:spPr>
          <a:xfrm>
            <a:off x="2497390" y="1511214"/>
            <a:ext cx="5431960" cy="754314"/>
          </a:xfrm>
        </p:spPr>
        <p:txBody>
          <a:bodyPr>
            <a:normAutofit/>
          </a:bodyPr>
          <a:lstStyle/>
          <a:p>
            <a:r>
              <a:rPr lang="es-MX" sz="3200" b="1" dirty="0">
                <a:solidFill>
                  <a:srgbClr val="0070C0"/>
                </a:solidFill>
                <a:latin typeface="Arial Narrow" panose="020B0606020202030204" pitchFamily="34" charset="0"/>
              </a:rPr>
              <a:t>INTRODUCCIÓN</a:t>
            </a:r>
            <a:endParaRPr lang="en-US" sz="3200" b="1" dirty="0">
              <a:solidFill>
                <a:srgbClr val="0070C0"/>
              </a:solidFill>
              <a:latin typeface="Arial Narrow" panose="020B0606020202030204" pitchFamily="34" charset="0"/>
            </a:endParaRPr>
          </a:p>
        </p:txBody>
      </p:sp>
      <p:cxnSp>
        <p:nvCxnSpPr>
          <p:cNvPr id="5" name="Conector recto 4"/>
          <p:cNvCxnSpPr/>
          <p:nvPr/>
        </p:nvCxnSpPr>
        <p:spPr>
          <a:xfrm>
            <a:off x="2454171" y="1989832"/>
            <a:ext cx="7199586"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3"/>
          <a:stretch>
            <a:fillRect/>
          </a:stretch>
        </p:blipFill>
        <p:spPr>
          <a:xfrm>
            <a:off x="4414378" y="2184663"/>
            <a:ext cx="3514972" cy="3569893"/>
          </a:xfrm>
          <a:prstGeom prst="rect">
            <a:avLst/>
          </a:prstGeom>
        </p:spPr>
      </p:pic>
    </p:spTree>
    <p:extLst>
      <p:ext uri="{BB962C8B-B14F-4D97-AF65-F5344CB8AC3E}">
        <p14:creationId xmlns:p14="http://schemas.microsoft.com/office/powerpoint/2010/main" val="350698136"/>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1617047" y="285750"/>
            <a:ext cx="9239250" cy="6286500"/>
          </a:xfrm>
          <a:prstGeom prst="rect">
            <a:avLst/>
          </a:prstGeom>
        </p:spPr>
      </p:pic>
      <p:sp>
        <p:nvSpPr>
          <p:cNvPr id="5" name="CuadroTexto 4"/>
          <p:cNvSpPr txBox="1"/>
          <p:nvPr/>
        </p:nvSpPr>
        <p:spPr>
          <a:xfrm>
            <a:off x="2498341" y="1466906"/>
            <a:ext cx="7155415" cy="584775"/>
          </a:xfrm>
          <a:prstGeom prst="rect">
            <a:avLst/>
          </a:prstGeom>
          <a:noFill/>
          <a:ln>
            <a:noFill/>
          </a:ln>
        </p:spPr>
        <p:txBody>
          <a:bodyPr wrap="square" rtlCol="0">
            <a:spAutoFit/>
          </a:bodyPr>
          <a:lstStyle/>
          <a:p>
            <a:r>
              <a:rPr lang="es-ES" sz="3200" dirty="0">
                <a:solidFill>
                  <a:srgbClr val="0070C0"/>
                </a:solidFill>
                <a:latin typeface="Arial Narrow" panose="020B0606020202030204" pitchFamily="34" charset="0"/>
                <a:cs typeface="Arial" panose="020B0604020202020204" pitchFamily="34" charset="0"/>
              </a:rPr>
              <a:t>Planteamiento del problema</a:t>
            </a:r>
          </a:p>
        </p:txBody>
      </p:sp>
      <p:cxnSp>
        <p:nvCxnSpPr>
          <p:cNvPr id="6" name="Conector recto 5"/>
          <p:cNvCxnSpPr/>
          <p:nvPr/>
        </p:nvCxnSpPr>
        <p:spPr>
          <a:xfrm>
            <a:off x="2454171" y="1989832"/>
            <a:ext cx="7199586"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3"/>
          <a:stretch>
            <a:fillRect/>
          </a:stretch>
        </p:blipFill>
        <p:spPr>
          <a:xfrm>
            <a:off x="3689723" y="2051681"/>
            <a:ext cx="4144093" cy="3912061"/>
          </a:xfrm>
          <a:prstGeom prst="rect">
            <a:avLst/>
          </a:prstGeom>
        </p:spPr>
      </p:pic>
    </p:spTree>
    <p:extLst>
      <p:ext uri="{BB962C8B-B14F-4D97-AF65-F5344CB8AC3E}">
        <p14:creationId xmlns:p14="http://schemas.microsoft.com/office/powerpoint/2010/main" val="1163408014"/>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a:stretch>
            <a:fillRect/>
          </a:stretch>
        </p:blipFill>
        <p:spPr>
          <a:xfrm>
            <a:off x="1617047" y="285750"/>
            <a:ext cx="9239250" cy="6286500"/>
          </a:xfrm>
          <a:prstGeom prst="rect">
            <a:avLst/>
          </a:prstGeom>
        </p:spPr>
      </p:pic>
      <p:sp>
        <p:nvSpPr>
          <p:cNvPr id="2" name="CuadroTexto 1"/>
          <p:cNvSpPr txBox="1"/>
          <p:nvPr/>
        </p:nvSpPr>
        <p:spPr>
          <a:xfrm>
            <a:off x="2582426" y="1999622"/>
            <a:ext cx="7590274" cy="2831544"/>
          </a:xfrm>
          <a:prstGeom prst="rect">
            <a:avLst/>
          </a:prstGeom>
          <a:noFill/>
        </p:spPr>
        <p:txBody>
          <a:bodyPr wrap="square" rtlCol="0">
            <a:spAutoFit/>
          </a:bodyPr>
          <a:lstStyle/>
          <a:p>
            <a:pPr algn="just">
              <a:lnSpc>
                <a:spcPct val="200000"/>
              </a:lnSpc>
            </a:pPr>
            <a:r>
              <a:rPr lang="es-EC" sz="1600" dirty="0">
                <a:latin typeface="Arial" panose="020B0604020202020204" pitchFamily="34" charset="0"/>
                <a:cs typeface="Arial" panose="020B0604020202020204" pitchFamily="34" charset="0"/>
              </a:rPr>
              <a:t>Analizar, diseñar e implementar una propuesta metodológica que contribuya al fortalecimiento de la modelación  matemática, a través de reactivos en línea (ROM) con el apoyo de la metodología (ACODESA) para los estudiantes del programa del diploma (DP), del bachillerato internacional (IB) del colegio internacional Rudolf Steiner.</a:t>
            </a:r>
            <a:endParaRPr lang="es-ES" sz="1600" dirty="0">
              <a:latin typeface="Arial" panose="020B0604020202020204" pitchFamily="34" charset="0"/>
              <a:cs typeface="Arial" panose="020B0604020202020204" pitchFamily="34" charset="0"/>
            </a:endParaRPr>
          </a:p>
          <a:p>
            <a:endParaRPr lang="es-ES" dirty="0"/>
          </a:p>
        </p:txBody>
      </p:sp>
      <p:sp>
        <p:nvSpPr>
          <p:cNvPr id="5" name="CuadroTexto 4"/>
          <p:cNvSpPr txBox="1"/>
          <p:nvPr/>
        </p:nvSpPr>
        <p:spPr>
          <a:xfrm>
            <a:off x="2498341" y="1466906"/>
            <a:ext cx="7155415" cy="584775"/>
          </a:xfrm>
          <a:prstGeom prst="rect">
            <a:avLst/>
          </a:prstGeom>
          <a:noFill/>
          <a:ln>
            <a:noFill/>
          </a:ln>
        </p:spPr>
        <p:txBody>
          <a:bodyPr wrap="square" rtlCol="0">
            <a:spAutoFit/>
          </a:bodyPr>
          <a:lstStyle/>
          <a:p>
            <a:r>
              <a:rPr lang="es-ES" sz="3200" dirty="0">
                <a:latin typeface="Arial Narrow" panose="020B0606020202030204" pitchFamily="34" charset="0"/>
                <a:cs typeface="Arial" panose="020B0604020202020204" pitchFamily="34" charset="0"/>
              </a:rPr>
              <a:t>Objetivo general</a:t>
            </a:r>
          </a:p>
        </p:txBody>
      </p:sp>
      <p:cxnSp>
        <p:nvCxnSpPr>
          <p:cNvPr id="6" name="Conector recto 5"/>
          <p:cNvCxnSpPr/>
          <p:nvPr/>
        </p:nvCxnSpPr>
        <p:spPr>
          <a:xfrm>
            <a:off x="2454171" y="1989832"/>
            <a:ext cx="7199586"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7" name="Título 1">
            <a:extLst>
              <a:ext uri="{FF2B5EF4-FFF2-40B4-BE49-F238E27FC236}">
                <a16:creationId xmlns:a16="http://schemas.microsoft.com/office/drawing/2014/main" xmlns="" id="{1A295E22-755D-41CF-A85B-622069DF0C8F}"/>
              </a:ext>
            </a:extLst>
          </p:cNvPr>
          <p:cNvSpPr>
            <a:spLocks noGrp="1"/>
          </p:cNvSpPr>
          <p:nvPr>
            <p:ph type="title"/>
          </p:nvPr>
        </p:nvSpPr>
        <p:spPr>
          <a:xfrm>
            <a:off x="4725440" y="644546"/>
            <a:ext cx="5431960" cy="754314"/>
          </a:xfrm>
        </p:spPr>
        <p:txBody>
          <a:bodyPr>
            <a:normAutofit/>
          </a:bodyPr>
          <a:lstStyle/>
          <a:p>
            <a:pPr algn="r"/>
            <a:r>
              <a:rPr lang="es-MX" sz="3200" b="1" dirty="0">
                <a:solidFill>
                  <a:srgbClr val="0070C0"/>
                </a:solidFill>
                <a:latin typeface="Arial Narrow" panose="020B0606020202030204" pitchFamily="34" charset="0"/>
              </a:rPr>
              <a:t>OBJETIVOS</a:t>
            </a:r>
            <a:endParaRPr lang="en-US" sz="3200" b="1"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419742776"/>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a:stretch>
            <a:fillRect/>
          </a:stretch>
        </p:blipFill>
        <p:spPr>
          <a:xfrm>
            <a:off x="1805869" y="573713"/>
            <a:ext cx="8471605" cy="5797279"/>
          </a:xfrm>
          <a:prstGeom prst="rect">
            <a:avLst/>
          </a:prstGeom>
        </p:spPr>
      </p:pic>
      <p:pic>
        <p:nvPicPr>
          <p:cNvPr id="15" name="Imagen 14"/>
          <p:cNvPicPr>
            <a:picLocks noChangeAspect="1"/>
          </p:cNvPicPr>
          <p:nvPr/>
        </p:nvPicPr>
        <p:blipFill>
          <a:blip r:embed="rId3"/>
          <a:stretch>
            <a:fillRect/>
          </a:stretch>
        </p:blipFill>
        <p:spPr>
          <a:xfrm>
            <a:off x="1617047" y="285750"/>
            <a:ext cx="9239250" cy="6286500"/>
          </a:xfrm>
          <a:prstGeom prst="rect">
            <a:avLst/>
          </a:prstGeom>
        </p:spPr>
      </p:pic>
      <p:sp>
        <p:nvSpPr>
          <p:cNvPr id="2" name="CuadroTexto 1"/>
          <p:cNvSpPr txBox="1"/>
          <p:nvPr/>
        </p:nvSpPr>
        <p:spPr>
          <a:xfrm>
            <a:off x="2279973" y="1971575"/>
            <a:ext cx="8186323" cy="4770537"/>
          </a:xfrm>
          <a:prstGeom prst="rect">
            <a:avLst/>
          </a:prstGeom>
          <a:noFill/>
        </p:spPr>
        <p:txBody>
          <a:bodyPr wrap="square" rtlCol="0">
            <a:spAutoFit/>
          </a:bodyPr>
          <a:lstStyle/>
          <a:p>
            <a:pPr marL="171450" lvl="0" indent="-171450" algn="just">
              <a:lnSpc>
                <a:spcPct val="200000"/>
              </a:lnSpc>
              <a:buFont typeface="Arial" panose="020B0604020202020204" pitchFamily="34" charset="0"/>
              <a:buChar char="•"/>
            </a:pPr>
            <a:r>
              <a:rPr lang="es-EC" sz="1600" dirty="0">
                <a:latin typeface="Arial" panose="020B0604020202020204" pitchFamily="34" charset="0"/>
                <a:cs typeface="Arial" panose="020B0604020202020204" pitchFamily="34" charset="0"/>
              </a:rPr>
              <a:t>Realizar una revisión sistemática de literatura a fin de establecer el estado del arte del tema a investigar.</a:t>
            </a:r>
          </a:p>
          <a:p>
            <a:pPr marL="171450" lvl="0" indent="-171450" algn="just">
              <a:lnSpc>
                <a:spcPct val="150000"/>
              </a:lnSpc>
              <a:buFont typeface="Arial" panose="020B0604020202020204" pitchFamily="34" charset="0"/>
              <a:buChar char="•"/>
            </a:pPr>
            <a:endParaRPr lang="es-ES" sz="1600" dirty="0">
              <a:latin typeface="Arial" panose="020B0604020202020204" pitchFamily="34" charset="0"/>
              <a:cs typeface="Arial" panose="020B0604020202020204" pitchFamily="34" charset="0"/>
            </a:endParaRPr>
          </a:p>
          <a:p>
            <a:pPr marL="171450" lvl="0" indent="-171450" algn="just">
              <a:lnSpc>
                <a:spcPct val="150000"/>
              </a:lnSpc>
              <a:buFont typeface="Arial" panose="020B0604020202020204" pitchFamily="34" charset="0"/>
              <a:buChar char="•"/>
            </a:pPr>
            <a:r>
              <a:rPr lang="es-EC" sz="1600" dirty="0">
                <a:latin typeface="Arial" panose="020B0604020202020204" pitchFamily="34" charset="0"/>
                <a:cs typeface="Arial" panose="020B0604020202020204" pitchFamily="34" charset="0"/>
              </a:rPr>
              <a:t>Diseñar un conjunto de actividades didácticas que consolide la construcción progresiva, reflexiva y científica del conocimiento matemático utilizando los aportes teóricos constructivistas a través de la metodología ACODESA.</a:t>
            </a:r>
          </a:p>
          <a:p>
            <a:pPr marL="171450" lvl="0" indent="-171450" algn="just">
              <a:lnSpc>
                <a:spcPct val="150000"/>
              </a:lnSpc>
              <a:buFont typeface="Arial" panose="020B0604020202020204" pitchFamily="34" charset="0"/>
              <a:buChar char="•"/>
            </a:pPr>
            <a:endParaRPr lang="es-EC" sz="1600" dirty="0">
              <a:latin typeface="Arial" panose="020B0604020202020204" pitchFamily="34" charset="0"/>
              <a:cs typeface="Arial" panose="020B0604020202020204" pitchFamily="34" charset="0"/>
            </a:endParaRPr>
          </a:p>
          <a:p>
            <a:pPr marL="171450" indent="-171450" algn="just">
              <a:lnSpc>
                <a:spcPct val="150000"/>
              </a:lnSpc>
              <a:buFont typeface="Arial" panose="020B0604020202020204" pitchFamily="34" charset="0"/>
              <a:buChar char="•"/>
            </a:pPr>
            <a:r>
              <a:rPr lang="es-EC" sz="1600" dirty="0">
                <a:latin typeface="Arial" panose="020B0604020202020204" pitchFamily="34" charset="0"/>
                <a:cs typeface="Arial" panose="020B0604020202020204" pitchFamily="34" charset="0"/>
              </a:rPr>
              <a:t>Comparar el fortalecimiento de la competencia en modelación matemática desarrollada, entre los grupos de estudio.</a:t>
            </a:r>
            <a:endParaRPr lang="es-ES" sz="1600" dirty="0">
              <a:latin typeface="Arial" panose="020B0604020202020204" pitchFamily="34" charset="0"/>
              <a:cs typeface="Arial" panose="020B0604020202020204" pitchFamily="34" charset="0"/>
            </a:endParaRPr>
          </a:p>
          <a:p>
            <a:pPr marL="171450" lvl="0" indent="-171450" algn="just">
              <a:lnSpc>
                <a:spcPct val="150000"/>
              </a:lnSpc>
              <a:buFont typeface="Arial" panose="020B0604020202020204" pitchFamily="34" charset="0"/>
              <a:buChar char="•"/>
            </a:pPr>
            <a:endParaRPr lang="es-EC" sz="1600" dirty="0">
              <a:latin typeface="Arial" panose="020B0604020202020204" pitchFamily="34" charset="0"/>
              <a:cs typeface="Arial" panose="020B0604020202020204" pitchFamily="34" charset="0"/>
            </a:endParaRPr>
          </a:p>
          <a:p>
            <a:pPr lvl="0" algn="just">
              <a:lnSpc>
                <a:spcPct val="150000"/>
              </a:lnSpc>
            </a:pPr>
            <a:endParaRPr lang="es-ES" sz="1600" dirty="0">
              <a:latin typeface="Arial" panose="020B0604020202020204" pitchFamily="34" charset="0"/>
              <a:cs typeface="Arial" panose="020B0604020202020204" pitchFamily="34" charset="0"/>
            </a:endParaRPr>
          </a:p>
          <a:p>
            <a:pPr algn="just">
              <a:lnSpc>
                <a:spcPct val="150000"/>
              </a:lnSpc>
            </a:pPr>
            <a:endParaRPr lang="es-ES" sz="1600" dirty="0">
              <a:latin typeface="Arial" panose="020B0604020202020204" pitchFamily="34" charset="0"/>
              <a:cs typeface="Arial" panose="020B0604020202020204" pitchFamily="34" charset="0"/>
            </a:endParaRPr>
          </a:p>
        </p:txBody>
      </p:sp>
      <p:sp>
        <p:nvSpPr>
          <p:cNvPr id="6" name="CuadroTexto 5"/>
          <p:cNvSpPr txBox="1"/>
          <p:nvPr/>
        </p:nvSpPr>
        <p:spPr>
          <a:xfrm>
            <a:off x="2498341" y="1466906"/>
            <a:ext cx="7155415" cy="584775"/>
          </a:xfrm>
          <a:prstGeom prst="rect">
            <a:avLst/>
          </a:prstGeom>
          <a:noFill/>
          <a:ln>
            <a:noFill/>
          </a:ln>
        </p:spPr>
        <p:txBody>
          <a:bodyPr wrap="square" rtlCol="0">
            <a:spAutoFit/>
          </a:bodyPr>
          <a:lstStyle/>
          <a:p>
            <a:r>
              <a:rPr lang="es-ES" sz="3200" dirty="0">
                <a:latin typeface="Arial Narrow" panose="020B0606020202030204" pitchFamily="34" charset="0"/>
                <a:cs typeface="Arial" panose="020B0604020202020204" pitchFamily="34" charset="0"/>
              </a:rPr>
              <a:t>Objetivos específicos</a:t>
            </a:r>
          </a:p>
        </p:txBody>
      </p:sp>
      <p:cxnSp>
        <p:nvCxnSpPr>
          <p:cNvPr id="7" name="Conector recto 6"/>
          <p:cNvCxnSpPr/>
          <p:nvPr/>
        </p:nvCxnSpPr>
        <p:spPr>
          <a:xfrm>
            <a:off x="2454171" y="1989832"/>
            <a:ext cx="7199586"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934543"/>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02496" y="285750"/>
            <a:ext cx="9239250" cy="6286500"/>
          </a:xfrm>
          <a:prstGeom prst="rect">
            <a:avLst/>
          </a:prstGeom>
        </p:spPr>
      </p:pic>
      <p:sp>
        <p:nvSpPr>
          <p:cNvPr id="3" name="CuadroTexto 2"/>
          <p:cNvSpPr txBox="1"/>
          <p:nvPr/>
        </p:nvSpPr>
        <p:spPr>
          <a:xfrm>
            <a:off x="2419104" y="1374157"/>
            <a:ext cx="7155415" cy="584775"/>
          </a:xfrm>
          <a:prstGeom prst="rect">
            <a:avLst/>
          </a:prstGeom>
          <a:noFill/>
          <a:ln>
            <a:noFill/>
          </a:ln>
        </p:spPr>
        <p:txBody>
          <a:bodyPr wrap="square" rtlCol="0">
            <a:spAutoFit/>
          </a:bodyPr>
          <a:lstStyle/>
          <a:p>
            <a:r>
              <a:rPr lang="es-ES" sz="3200" dirty="0">
                <a:latin typeface="Arial Narrow" panose="020B0606020202030204" pitchFamily="34" charset="0"/>
                <a:cs typeface="Arial" panose="020B0604020202020204" pitchFamily="34" charset="0"/>
              </a:rPr>
              <a:t>Metodología ACODESA</a:t>
            </a:r>
          </a:p>
        </p:txBody>
      </p:sp>
      <p:pic>
        <p:nvPicPr>
          <p:cNvPr id="2" name="Imagen 1"/>
          <p:cNvPicPr>
            <a:picLocks noChangeAspect="1"/>
          </p:cNvPicPr>
          <p:nvPr/>
        </p:nvPicPr>
        <p:blipFill>
          <a:blip r:embed="rId3"/>
          <a:stretch>
            <a:fillRect/>
          </a:stretch>
        </p:blipFill>
        <p:spPr>
          <a:xfrm>
            <a:off x="2662439" y="2265631"/>
            <a:ext cx="7059432" cy="3525575"/>
          </a:xfrm>
          <a:prstGeom prst="rect">
            <a:avLst/>
          </a:prstGeom>
        </p:spPr>
      </p:pic>
      <p:cxnSp>
        <p:nvCxnSpPr>
          <p:cNvPr id="7" name="Conector recto 6"/>
          <p:cNvCxnSpPr/>
          <p:nvPr/>
        </p:nvCxnSpPr>
        <p:spPr>
          <a:xfrm>
            <a:off x="2432085" y="1992698"/>
            <a:ext cx="7199586"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8" name="Título 1">
            <a:extLst>
              <a:ext uri="{FF2B5EF4-FFF2-40B4-BE49-F238E27FC236}">
                <a16:creationId xmlns:a16="http://schemas.microsoft.com/office/drawing/2014/main" xmlns="" id="{1A295E22-755D-41CF-A85B-622069DF0C8F}"/>
              </a:ext>
            </a:extLst>
          </p:cNvPr>
          <p:cNvSpPr>
            <a:spLocks noGrp="1"/>
          </p:cNvSpPr>
          <p:nvPr>
            <p:ph type="title"/>
          </p:nvPr>
        </p:nvSpPr>
        <p:spPr>
          <a:xfrm>
            <a:off x="4968333" y="644546"/>
            <a:ext cx="5431960" cy="754314"/>
          </a:xfrm>
        </p:spPr>
        <p:txBody>
          <a:bodyPr>
            <a:normAutofit/>
          </a:bodyPr>
          <a:lstStyle/>
          <a:p>
            <a:pPr algn="r"/>
            <a:r>
              <a:rPr lang="es-MX" sz="3200" b="1" dirty="0">
                <a:solidFill>
                  <a:srgbClr val="0070C0"/>
                </a:solidFill>
                <a:latin typeface="Arial Narrow" panose="020B0606020202030204" pitchFamily="34" charset="0"/>
              </a:rPr>
              <a:t>MARCO TEÓRICO</a:t>
            </a:r>
            <a:endParaRPr lang="en-US" sz="3200" b="1"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3585326564"/>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17047" y="285750"/>
            <a:ext cx="9239250" cy="6286500"/>
          </a:xfrm>
          <a:prstGeom prst="rect">
            <a:avLst/>
          </a:prstGeom>
        </p:spPr>
      </p:pic>
      <p:sp>
        <p:nvSpPr>
          <p:cNvPr id="10" name="Título 1">
            <a:extLst>
              <a:ext uri="{FF2B5EF4-FFF2-40B4-BE49-F238E27FC236}">
                <a16:creationId xmlns:a16="http://schemas.microsoft.com/office/drawing/2014/main" xmlns="" id="{1A295E22-755D-41CF-A85B-622069DF0C8F}"/>
              </a:ext>
            </a:extLst>
          </p:cNvPr>
          <p:cNvSpPr txBox="1">
            <a:spLocks/>
          </p:cNvSpPr>
          <p:nvPr/>
        </p:nvSpPr>
        <p:spPr>
          <a:xfrm>
            <a:off x="2388206" y="1429326"/>
            <a:ext cx="8038682" cy="75431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b="1" dirty="0">
                <a:solidFill>
                  <a:srgbClr val="0070C0"/>
                </a:solidFill>
                <a:latin typeface="Arial Narrow" panose="020B0606020202030204" pitchFamily="34" charset="0"/>
              </a:rPr>
              <a:t>REACTIVOS DE  OPCIÓN MÚLTIPLE (ROM)</a:t>
            </a:r>
            <a:endParaRPr lang="en-US" sz="3200" b="1" dirty="0">
              <a:solidFill>
                <a:srgbClr val="0070C0"/>
              </a:solidFill>
              <a:latin typeface="Arial Narrow" panose="020B0606020202030204" pitchFamily="34" charset="0"/>
            </a:endParaRPr>
          </a:p>
        </p:txBody>
      </p:sp>
      <p:cxnSp>
        <p:nvCxnSpPr>
          <p:cNvPr id="12" name="Conector recto 11"/>
          <p:cNvCxnSpPr/>
          <p:nvPr/>
        </p:nvCxnSpPr>
        <p:spPr>
          <a:xfrm>
            <a:off x="2454171" y="1989832"/>
            <a:ext cx="7199586"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4162567" y="2511188"/>
            <a:ext cx="4094330" cy="614149"/>
          </a:xfrm>
          <a:prstGeom prst="rect">
            <a:avLst/>
          </a:prstGeom>
          <a:solidFill>
            <a:srgbClr val="EEF8E4"/>
          </a:solidFill>
          <a:ln>
            <a:solidFill>
              <a:srgbClr val="C6E6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p:cNvSpPr txBox="1"/>
          <p:nvPr/>
        </p:nvSpPr>
        <p:spPr>
          <a:xfrm>
            <a:off x="3725839" y="2647664"/>
            <a:ext cx="4694830" cy="369332"/>
          </a:xfrm>
          <a:prstGeom prst="rect">
            <a:avLst/>
          </a:prstGeom>
          <a:noFill/>
        </p:spPr>
        <p:txBody>
          <a:bodyPr wrap="square" rtlCol="0">
            <a:spAutoFit/>
          </a:bodyPr>
          <a:lstStyle/>
          <a:p>
            <a:pPr algn="ctr"/>
            <a:r>
              <a:rPr lang="es-ES" b="1" dirty="0">
                <a:latin typeface="Arial" panose="020B0604020202020204" pitchFamily="34" charset="0"/>
                <a:cs typeface="Arial" panose="020B0604020202020204" pitchFamily="34" charset="0"/>
              </a:rPr>
              <a:t>DIRECTRICES </a:t>
            </a:r>
          </a:p>
        </p:txBody>
      </p:sp>
      <p:sp>
        <p:nvSpPr>
          <p:cNvPr id="19" name="CuadroTexto 18"/>
          <p:cNvSpPr txBox="1"/>
          <p:nvPr/>
        </p:nvSpPr>
        <p:spPr>
          <a:xfrm>
            <a:off x="2388207" y="4070167"/>
            <a:ext cx="2074612" cy="698717"/>
          </a:xfrm>
          <a:prstGeom prst="rect">
            <a:avLst/>
          </a:prstGeom>
          <a:solidFill>
            <a:srgbClr val="EEF8E4"/>
          </a:solidFill>
          <a:ln>
            <a:solidFill>
              <a:srgbClr val="C6E6A2"/>
            </a:solidFill>
          </a:ln>
        </p:spPr>
        <p:txBody>
          <a:bodyPr wrap="square" rtlCol="0">
            <a:spAutoFit/>
          </a:bodyPr>
          <a:lstStyle/>
          <a:p>
            <a:pPr algn="ctr">
              <a:lnSpc>
                <a:spcPct val="150000"/>
              </a:lnSpc>
            </a:pPr>
            <a:r>
              <a:rPr lang="es-ES" sz="1400" dirty="0">
                <a:latin typeface="Arial" panose="020B0604020202020204" pitchFamily="34" charset="0"/>
                <a:cs typeface="Arial" panose="020B0604020202020204" pitchFamily="34" charset="0"/>
              </a:rPr>
              <a:t>ELECCIÓN DEL CONTENIDO</a:t>
            </a:r>
          </a:p>
        </p:txBody>
      </p:sp>
      <p:sp>
        <p:nvSpPr>
          <p:cNvPr id="20" name="CuadroTexto 19"/>
          <p:cNvSpPr txBox="1"/>
          <p:nvPr/>
        </p:nvSpPr>
        <p:spPr>
          <a:xfrm>
            <a:off x="5016658" y="4070167"/>
            <a:ext cx="2074612" cy="698717"/>
          </a:xfrm>
          <a:prstGeom prst="rect">
            <a:avLst/>
          </a:prstGeom>
          <a:solidFill>
            <a:srgbClr val="EEF8E4"/>
          </a:solidFill>
          <a:ln>
            <a:solidFill>
              <a:srgbClr val="C6E6A2"/>
            </a:solidFill>
          </a:ln>
        </p:spPr>
        <p:txBody>
          <a:bodyPr wrap="square" rtlCol="0">
            <a:spAutoFit/>
          </a:bodyPr>
          <a:lstStyle/>
          <a:p>
            <a:pPr algn="ctr">
              <a:lnSpc>
                <a:spcPct val="150000"/>
              </a:lnSpc>
            </a:pPr>
            <a:r>
              <a:rPr lang="es-ES" sz="1400" dirty="0">
                <a:latin typeface="Arial" panose="020B0604020202020204" pitchFamily="34" charset="0"/>
                <a:cs typeface="Arial" panose="020B0604020202020204" pitchFamily="34" charset="0"/>
              </a:rPr>
              <a:t>EXPRESIÓN DEL ITEM</a:t>
            </a:r>
          </a:p>
        </p:txBody>
      </p:sp>
      <p:sp>
        <p:nvSpPr>
          <p:cNvPr id="21" name="CuadroTexto 20"/>
          <p:cNvSpPr txBox="1"/>
          <p:nvPr/>
        </p:nvSpPr>
        <p:spPr>
          <a:xfrm>
            <a:off x="7665504" y="4070167"/>
            <a:ext cx="2074612" cy="698717"/>
          </a:xfrm>
          <a:prstGeom prst="rect">
            <a:avLst/>
          </a:prstGeom>
          <a:solidFill>
            <a:srgbClr val="EEF8E4"/>
          </a:solidFill>
          <a:ln>
            <a:solidFill>
              <a:srgbClr val="C6E6A2"/>
            </a:solidFill>
          </a:ln>
        </p:spPr>
        <p:txBody>
          <a:bodyPr wrap="square" rtlCol="0">
            <a:spAutoFit/>
          </a:bodyPr>
          <a:lstStyle/>
          <a:p>
            <a:pPr algn="ctr">
              <a:lnSpc>
                <a:spcPct val="150000"/>
              </a:lnSpc>
            </a:pPr>
            <a:r>
              <a:rPr lang="es-ES" sz="1400" dirty="0">
                <a:latin typeface="Arial" panose="020B0604020202020204" pitchFamily="34" charset="0"/>
                <a:cs typeface="Arial" panose="020B0604020202020204" pitchFamily="34" charset="0"/>
              </a:rPr>
              <a:t>CONSTRUCCIÓN DE LAS OPCIONES</a:t>
            </a:r>
          </a:p>
        </p:txBody>
      </p:sp>
      <p:cxnSp>
        <p:nvCxnSpPr>
          <p:cNvPr id="23" name="Conector recto 22"/>
          <p:cNvCxnSpPr/>
          <p:nvPr/>
        </p:nvCxnSpPr>
        <p:spPr>
          <a:xfrm flipH="1">
            <a:off x="6053964" y="3125337"/>
            <a:ext cx="19290" cy="944830"/>
          </a:xfrm>
          <a:prstGeom prst="line">
            <a:avLst/>
          </a:prstGeom>
          <a:ln>
            <a:solidFill>
              <a:srgbClr val="C6E6A2"/>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3234519" y="3684896"/>
            <a:ext cx="5759356" cy="0"/>
          </a:xfrm>
          <a:prstGeom prst="line">
            <a:avLst/>
          </a:prstGeom>
          <a:ln>
            <a:solidFill>
              <a:srgbClr val="C6E6A2"/>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8993875" y="3684896"/>
            <a:ext cx="0" cy="385271"/>
          </a:xfrm>
          <a:prstGeom prst="line">
            <a:avLst/>
          </a:prstGeom>
          <a:ln>
            <a:solidFill>
              <a:srgbClr val="C6E6A2"/>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3234519" y="3684896"/>
            <a:ext cx="0" cy="385271"/>
          </a:xfrm>
          <a:prstGeom prst="line">
            <a:avLst/>
          </a:prstGeom>
          <a:ln>
            <a:solidFill>
              <a:srgbClr val="C6E6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097824"/>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4585</TotalTime>
  <Words>1003</Words>
  <Application>Microsoft Office PowerPoint</Application>
  <PresentationFormat>Panorámica</PresentationFormat>
  <Paragraphs>153</Paragraphs>
  <Slides>32</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32</vt:i4>
      </vt:variant>
    </vt:vector>
  </HeadingPairs>
  <TitlesOfParts>
    <vt:vector size="39" baseType="lpstr">
      <vt:lpstr>Arial</vt:lpstr>
      <vt:lpstr>Arial Narrow</vt:lpstr>
      <vt:lpstr>Calibri</vt:lpstr>
      <vt:lpstr>Century Gothic</vt:lpstr>
      <vt:lpstr>Times New Roman</vt:lpstr>
      <vt:lpstr>Wingdings 3</vt:lpstr>
      <vt:lpstr>Espiral</vt:lpstr>
      <vt:lpstr>Presentación de PowerPoint</vt:lpstr>
      <vt:lpstr>AGENDA</vt:lpstr>
      <vt:lpstr>AGENDA</vt:lpstr>
      <vt:lpstr>INTRODUCCIÓN</vt:lpstr>
      <vt:lpstr>Presentación de PowerPoint</vt:lpstr>
      <vt:lpstr>OBJETIVOS</vt:lpstr>
      <vt:lpstr>Presentación de PowerPoint</vt:lpstr>
      <vt:lpstr>MARCO TEÓRICO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RESULTADOS - INVESTIGACIÓN </vt:lpstr>
      <vt:lpstr>Presentación de PowerPoint</vt:lpstr>
      <vt:lpstr>Presentación de PowerPoint</vt:lpstr>
      <vt:lpstr>Presentación de PowerPoint</vt:lpstr>
      <vt:lpstr>COMPROBACIÓN DE HIPÓTESIS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USARUARIO</dc:creator>
  <cp:lastModifiedBy>USARUARIO</cp:lastModifiedBy>
  <cp:revision>198</cp:revision>
  <dcterms:created xsi:type="dcterms:W3CDTF">2020-06-07T23:27:56Z</dcterms:created>
  <dcterms:modified xsi:type="dcterms:W3CDTF">2020-10-18T01:25:30Z</dcterms:modified>
</cp:coreProperties>
</file>