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8" r:id="rId3"/>
    <p:sldId id="287" r:id="rId4"/>
    <p:sldId id="257" r:id="rId5"/>
    <p:sldId id="305" r:id="rId6"/>
    <p:sldId id="283" r:id="rId7"/>
    <p:sldId id="299" r:id="rId8"/>
    <p:sldId id="284" r:id="rId9"/>
    <p:sldId id="261" r:id="rId10"/>
    <p:sldId id="262" r:id="rId11"/>
    <p:sldId id="301" r:id="rId12"/>
    <p:sldId id="292" r:id="rId13"/>
    <p:sldId id="266" r:id="rId14"/>
    <p:sldId id="268" r:id="rId15"/>
    <p:sldId id="269" r:id="rId16"/>
    <p:sldId id="275" r:id="rId17"/>
    <p:sldId id="286" r:id="rId18"/>
    <p:sldId id="297" r:id="rId19"/>
    <p:sldId id="302" r:id="rId20"/>
    <p:sldId id="279" r:id="rId21"/>
    <p:sldId id="294" r:id="rId22"/>
    <p:sldId id="280" r:id="rId23"/>
    <p:sldId id="281"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A37"/>
    <a:srgbClr val="007000"/>
    <a:srgbClr val="E12845"/>
    <a:srgbClr val="CADAD5"/>
    <a:srgbClr val="0070C0"/>
    <a:srgbClr val="9CC2E5"/>
    <a:srgbClr val="FFFF00"/>
    <a:srgbClr val="92D05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p:cViewPr varScale="1">
        <p:scale>
          <a:sx n="74" d="100"/>
          <a:sy n="74" d="100"/>
        </p:scale>
        <p:origin x="57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3B42B-DB43-4D10-923D-DA25C9E64C49}"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s-EC"/>
        </a:p>
      </dgm:t>
    </dgm:pt>
    <dgm:pt modelId="{84772A90-1A02-4FE6-BC2D-7839F6CAB783}">
      <dgm:prSet phldrT="[Texto]"/>
      <dgm:spPr/>
      <dgm:t>
        <a:bodyPr/>
        <a:lstStyle/>
        <a:p>
          <a:r>
            <a:rPr lang="es-EC" dirty="0"/>
            <a:t>AGUA SUBTERRÁNEA</a:t>
          </a:r>
        </a:p>
      </dgm:t>
    </dgm:pt>
    <dgm:pt modelId="{48F7D3EF-CEB0-4E8A-8B15-B83F3413E0E9}" type="parTrans" cxnId="{8E3D548E-720E-4B2A-874C-E1D37E2CEA68}">
      <dgm:prSet/>
      <dgm:spPr/>
      <dgm:t>
        <a:bodyPr/>
        <a:lstStyle/>
        <a:p>
          <a:endParaRPr lang="es-EC"/>
        </a:p>
      </dgm:t>
    </dgm:pt>
    <dgm:pt modelId="{5CB80687-FBEB-4D85-926F-F583DB838A38}" type="sibTrans" cxnId="{8E3D548E-720E-4B2A-874C-E1D37E2CEA68}">
      <dgm:prSet/>
      <dgm:spPr/>
      <dgm:t>
        <a:bodyPr/>
        <a:lstStyle/>
        <a:p>
          <a:endParaRPr lang="es-EC"/>
        </a:p>
      </dgm:t>
    </dgm:pt>
    <dgm:pt modelId="{3C954568-37D3-4578-949C-A062C8261EC4}">
      <dgm:prSet phldrT="[Texto]"/>
      <dgm:spPr/>
      <dgm:t>
        <a:bodyPr/>
        <a:lstStyle/>
        <a:p>
          <a:r>
            <a:rPr lang="es-EC" dirty="0"/>
            <a:t>CALIDAD DEL AGUA</a:t>
          </a:r>
        </a:p>
      </dgm:t>
    </dgm:pt>
    <dgm:pt modelId="{270D4A5F-2B01-4CF1-8946-E545426C77BC}" type="parTrans" cxnId="{F230362C-FCB4-436C-936C-8079D27D2503}">
      <dgm:prSet/>
      <dgm:spPr/>
      <dgm:t>
        <a:bodyPr/>
        <a:lstStyle/>
        <a:p>
          <a:endParaRPr lang="es-EC"/>
        </a:p>
      </dgm:t>
    </dgm:pt>
    <dgm:pt modelId="{B4EB2543-67DD-41A5-A407-AE29AEEB62C9}" type="sibTrans" cxnId="{F230362C-FCB4-436C-936C-8079D27D2503}">
      <dgm:prSet/>
      <dgm:spPr/>
      <dgm:t>
        <a:bodyPr/>
        <a:lstStyle/>
        <a:p>
          <a:endParaRPr lang="es-EC"/>
        </a:p>
      </dgm:t>
    </dgm:pt>
    <dgm:pt modelId="{96ECA1AB-13FD-4743-973A-E23C84A9608A}">
      <dgm:prSet phldrT="[Texto]"/>
      <dgm:spPr/>
      <dgm:t>
        <a:bodyPr/>
        <a:lstStyle/>
        <a:p>
          <a:r>
            <a:rPr lang="es-EC" dirty="0"/>
            <a:t>INDICE DE CALIDAD DE AGUA (ICA)</a:t>
          </a:r>
        </a:p>
      </dgm:t>
    </dgm:pt>
    <dgm:pt modelId="{05527EB4-1D78-461E-ACCF-1AD4FB37A718}" type="parTrans" cxnId="{D4806EBA-EF4F-4523-B20A-701182243475}">
      <dgm:prSet/>
      <dgm:spPr/>
      <dgm:t>
        <a:bodyPr/>
        <a:lstStyle/>
        <a:p>
          <a:endParaRPr lang="es-EC"/>
        </a:p>
      </dgm:t>
    </dgm:pt>
    <dgm:pt modelId="{91A0A740-2E94-4427-A722-8CE577A751B5}" type="sibTrans" cxnId="{D4806EBA-EF4F-4523-B20A-701182243475}">
      <dgm:prSet/>
      <dgm:spPr/>
      <dgm:t>
        <a:bodyPr/>
        <a:lstStyle/>
        <a:p>
          <a:endParaRPr lang="es-EC"/>
        </a:p>
      </dgm:t>
    </dgm:pt>
    <dgm:pt modelId="{072EBC4F-E99D-47CA-BEAB-0AFA36B76F35}">
      <dgm:prSet phldrT="[Texto]"/>
      <dgm:spPr/>
      <dgm:t>
        <a:bodyPr/>
        <a:lstStyle/>
        <a:p>
          <a:r>
            <a:rPr lang="es-ES" dirty="0"/>
            <a:t>Conjunto de características físicas, químicas y microbiológicas.</a:t>
          </a:r>
          <a:endParaRPr lang="es-EC" dirty="0"/>
        </a:p>
      </dgm:t>
    </dgm:pt>
    <dgm:pt modelId="{CCA361D1-DD4D-406A-99E3-18A03BBD0546}" type="parTrans" cxnId="{5AD9B5AC-138D-42D3-8CCE-3C157E456E05}">
      <dgm:prSet/>
      <dgm:spPr/>
      <dgm:t>
        <a:bodyPr/>
        <a:lstStyle/>
        <a:p>
          <a:endParaRPr lang="es-ES"/>
        </a:p>
      </dgm:t>
    </dgm:pt>
    <dgm:pt modelId="{C02720AD-AEA1-4E16-B81C-73B2879C6F66}" type="sibTrans" cxnId="{5AD9B5AC-138D-42D3-8CCE-3C157E456E05}">
      <dgm:prSet/>
      <dgm:spPr/>
      <dgm:t>
        <a:bodyPr/>
        <a:lstStyle/>
        <a:p>
          <a:endParaRPr lang="es-ES"/>
        </a:p>
      </dgm:t>
    </dgm:pt>
    <dgm:pt modelId="{9251337F-67E0-4A2B-8017-29B516F5B364}">
      <dgm:prSet phldrT="[Texto]"/>
      <dgm:spPr/>
      <dgm:t>
        <a:bodyPr/>
        <a:lstStyle/>
        <a:p>
          <a:r>
            <a:rPr lang="es-ES" dirty="0"/>
            <a:t>Número adimensional.</a:t>
          </a:r>
          <a:endParaRPr lang="es-EC" dirty="0"/>
        </a:p>
      </dgm:t>
    </dgm:pt>
    <dgm:pt modelId="{927B7F14-2DE7-4ECF-A9FD-079877DAEEAD}" type="parTrans" cxnId="{72A3DAED-495A-46CE-B4B4-951A77C7F8E0}">
      <dgm:prSet/>
      <dgm:spPr/>
      <dgm:t>
        <a:bodyPr/>
        <a:lstStyle/>
        <a:p>
          <a:endParaRPr lang="es-ES"/>
        </a:p>
      </dgm:t>
    </dgm:pt>
    <dgm:pt modelId="{389FBBB9-00D0-4FFC-B884-5916C5C7C528}" type="sibTrans" cxnId="{72A3DAED-495A-46CE-B4B4-951A77C7F8E0}">
      <dgm:prSet/>
      <dgm:spPr/>
      <dgm:t>
        <a:bodyPr/>
        <a:lstStyle/>
        <a:p>
          <a:endParaRPr lang="es-ES"/>
        </a:p>
      </dgm:t>
    </dgm:pt>
    <dgm:pt modelId="{690676C0-DE20-4B07-A075-5599B5955128}">
      <dgm:prSet/>
      <dgm:spPr/>
      <dgm:t>
        <a:bodyPr/>
        <a:lstStyle/>
        <a:p>
          <a:r>
            <a:rPr lang="es-ES" dirty="0"/>
            <a:t>Perforaciones o túneles de drenaje.</a:t>
          </a:r>
          <a:endParaRPr lang="es-EC" dirty="0"/>
        </a:p>
      </dgm:t>
    </dgm:pt>
    <dgm:pt modelId="{94A96042-6CB7-4227-B0F0-37832D29FBCB}" type="parTrans" cxnId="{14399C63-1A77-4940-A492-66D5D135C634}">
      <dgm:prSet/>
      <dgm:spPr/>
      <dgm:t>
        <a:bodyPr/>
        <a:lstStyle/>
        <a:p>
          <a:endParaRPr lang="es-ES"/>
        </a:p>
      </dgm:t>
    </dgm:pt>
    <dgm:pt modelId="{06E606E1-CFB1-419B-8C77-A234640A0910}" type="sibTrans" cxnId="{14399C63-1A77-4940-A492-66D5D135C634}">
      <dgm:prSet/>
      <dgm:spPr/>
      <dgm:t>
        <a:bodyPr/>
        <a:lstStyle/>
        <a:p>
          <a:endParaRPr lang="es-ES"/>
        </a:p>
      </dgm:t>
    </dgm:pt>
    <dgm:pt modelId="{1B93192A-70AB-44BF-9D9E-D31BA015F87A}">
      <dgm:prSet phldrT="[Texto]"/>
      <dgm:spPr/>
      <dgm:t>
        <a:bodyPr/>
        <a:lstStyle/>
        <a:p>
          <a:r>
            <a:rPr lang="es-ES" dirty="0"/>
            <a:t>Calidad del recurso hídrico.</a:t>
          </a:r>
          <a:endParaRPr lang="es-EC" dirty="0"/>
        </a:p>
      </dgm:t>
    </dgm:pt>
    <dgm:pt modelId="{0C368822-7F10-4D54-9166-BFE529A9BDAC}" type="parTrans" cxnId="{DD6BA117-F184-428C-B2CF-917ADA512AD4}">
      <dgm:prSet/>
      <dgm:spPr/>
      <dgm:t>
        <a:bodyPr/>
        <a:lstStyle/>
        <a:p>
          <a:endParaRPr lang="es-ES"/>
        </a:p>
      </dgm:t>
    </dgm:pt>
    <dgm:pt modelId="{56ECFCD0-F12F-455C-A7BD-49A19D2D3EDD}" type="sibTrans" cxnId="{DD6BA117-F184-428C-B2CF-917ADA512AD4}">
      <dgm:prSet/>
      <dgm:spPr/>
      <dgm:t>
        <a:bodyPr/>
        <a:lstStyle/>
        <a:p>
          <a:endParaRPr lang="es-ES"/>
        </a:p>
      </dgm:t>
    </dgm:pt>
    <dgm:pt modelId="{092FFF57-6F0D-4849-91AE-4C547399212B}" type="pres">
      <dgm:prSet presAssocID="{E0C3B42B-DB43-4D10-923D-DA25C9E64C49}" presName="Name0" presStyleCnt="0">
        <dgm:presLayoutVars>
          <dgm:dir/>
          <dgm:resizeHandles val="exact"/>
        </dgm:presLayoutVars>
      </dgm:prSet>
      <dgm:spPr/>
    </dgm:pt>
    <dgm:pt modelId="{ADDDE40A-C22C-4C89-A5CC-5EA14251D443}" type="pres">
      <dgm:prSet presAssocID="{E0C3B42B-DB43-4D10-923D-DA25C9E64C49}" presName="fgShape" presStyleLbl="fgShp" presStyleIdx="0" presStyleCnt="1"/>
      <dgm:spPr/>
    </dgm:pt>
    <dgm:pt modelId="{76127187-27F4-4F81-A9FD-FF5EC6D356BA}" type="pres">
      <dgm:prSet presAssocID="{E0C3B42B-DB43-4D10-923D-DA25C9E64C49}" presName="linComp" presStyleCnt="0"/>
      <dgm:spPr/>
    </dgm:pt>
    <dgm:pt modelId="{4CD446FE-1903-42FF-84E7-D29CE921699B}" type="pres">
      <dgm:prSet presAssocID="{84772A90-1A02-4FE6-BC2D-7839F6CAB783}" presName="compNode" presStyleCnt="0"/>
      <dgm:spPr/>
    </dgm:pt>
    <dgm:pt modelId="{ECD1CB6C-3A9F-4160-824C-5DD5D489EFE0}" type="pres">
      <dgm:prSet presAssocID="{84772A90-1A02-4FE6-BC2D-7839F6CAB783}" presName="bkgdShape" presStyleLbl="node1" presStyleIdx="0" presStyleCnt="3"/>
      <dgm:spPr/>
    </dgm:pt>
    <dgm:pt modelId="{3B281FC8-7E99-40D6-B9FB-DE805BD9F316}" type="pres">
      <dgm:prSet presAssocID="{84772A90-1A02-4FE6-BC2D-7839F6CAB783}" presName="nodeTx" presStyleLbl="node1" presStyleIdx="0" presStyleCnt="3">
        <dgm:presLayoutVars>
          <dgm:bulletEnabled val="1"/>
        </dgm:presLayoutVars>
      </dgm:prSet>
      <dgm:spPr/>
    </dgm:pt>
    <dgm:pt modelId="{C2236150-8344-4EED-B728-0AB00D94ABD5}" type="pres">
      <dgm:prSet presAssocID="{84772A90-1A02-4FE6-BC2D-7839F6CAB783}" presName="invisiNode" presStyleLbl="node1" presStyleIdx="0" presStyleCnt="3"/>
      <dgm:spPr/>
    </dgm:pt>
    <dgm:pt modelId="{25373693-5051-41A0-8446-5B788B9C00F7}" type="pres">
      <dgm:prSet presAssocID="{84772A90-1A02-4FE6-BC2D-7839F6CAB783}" presName="imagNode" presStyleLbl="fgImgPlace1" presStyleIdx="0" presStyleCnt="3"/>
      <dgm:spPr>
        <a:blipFill rotWithShape="1">
          <a:blip xmlns:r="http://schemas.openxmlformats.org/officeDocument/2006/relationships" r:embed="rId1"/>
          <a:stretch>
            <a:fillRect/>
          </a:stretch>
        </a:blipFill>
      </dgm:spPr>
    </dgm:pt>
    <dgm:pt modelId="{1F7CE1F7-2225-4152-AFA2-2A6634794BD1}" type="pres">
      <dgm:prSet presAssocID="{5CB80687-FBEB-4D85-926F-F583DB838A38}" presName="sibTrans" presStyleLbl="sibTrans2D1" presStyleIdx="0" presStyleCnt="0"/>
      <dgm:spPr/>
    </dgm:pt>
    <dgm:pt modelId="{EA9FD468-EFD1-4C76-B1EE-9B84B8CB8C94}" type="pres">
      <dgm:prSet presAssocID="{3C954568-37D3-4578-949C-A062C8261EC4}" presName="compNode" presStyleCnt="0"/>
      <dgm:spPr/>
    </dgm:pt>
    <dgm:pt modelId="{11DBE2D1-6178-4832-85D2-2FC68C640D3B}" type="pres">
      <dgm:prSet presAssocID="{3C954568-37D3-4578-949C-A062C8261EC4}" presName="bkgdShape" presStyleLbl="node1" presStyleIdx="1" presStyleCnt="3"/>
      <dgm:spPr/>
    </dgm:pt>
    <dgm:pt modelId="{9AF13987-8C21-4098-AF19-04A18BB0DEC8}" type="pres">
      <dgm:prSet presAssocID="{3C954568-37D3-4578-949C-A062C8261EC4}" presName="nodeTx" presStyleLbl="node1" presStyleIdx="1" presStyleCnt="3">
        <dgm:presLayoutVars>
          <dgm:bulletEnabled val="1"/>
        </dgm:presLayoutVars>
      </dgm:prSet>
      <dgm:spPr/>
    </dgm:pt>
    <dgm:pt modelId="{69C573E8-285A-46E5-8E05-9BDDDC37211E}" type="pres">
      <dgm:prSet presAssocID="{3C954568-37D3-4578-949C-A062C8261EC4}" presName="invisiNode" presStyleLbl="node1" presStyleIdx="1" presStyleCnt="3"/>
      <dgm:spPr/>
    </dgm:pt>
    <dgm:pt modelId="{DCEB542F-965F-48DD-83A7-0B6C9FB83391}" type="pres">
      <dgm:prSet presAssocID="{3C954568-37D3-4578-949C-A062C8261EC4}" presName="imagNode" presStyleLbl="fgImgPlace1" presStyleIdx="1" presStyleCnt="3"/>
      <dgm:spPr>
        <a:blipFill rotWithShape="1">
          <a:blip xmlns:r="http://schemas.openxmlformats.org/officeDocument/2006/relationships" r:embed="rId2"/>
          <a:stretch>
            <a:fillRect/>
          </a:stretch>
        </a:blipFill>
      </dgm:spPr>
    </dgm:pt>
    <dgm:pt modelId="{DC3445E5-4AC0-44DB-BFC7-F63001F113A6}" type="pres">
      <dgm:prSet presAssocID="{B4EB2543-67DD-41A5-A407-AE29AEEB62C9}" presName="sibTrans" presStyleLbl="sibTrans2D1" presStyleIdx="0" presStyleCnt="0"/>
      <dgm:spPr/>
    </dgm:pt>
    <dgm:pt modelId="{58F3F69B-867A-48C8-B96A-2BF598892782}" type="pres">
      <dgm:prSet presAssocID="{96ECA1AB-13FD-4743-973A-E23C84A9608A}" presName="compNode" presStyleCnt="0"/>
      <dgm:spPr/>
    </dgm:pt>
    <dgm:pt modelId="{E0259D85-AE14-49EA-844C-F16BAB90E613}" type="pres">
      <dgm:prSet presAssocID="{96ECA1AB-13FD-4743-973A-E23C84A9608A}" presName="bkgdShape" presStyleLbl="node1" presStyleIdx="2" presStyleCnt="3"/>
      <dgm:spPr/>
    </dgm:pt>
    <dgm:pt modelId="{E58D6757-8665-43CA-8C4E-84AA60AE2EBD}" type="pres">
      <dgm:prSet presAssocID="{96ECA1AB-13FD-4743-973A-E23C84A9608A}" presName="nodeTx" presStyleLbl="node1" presStyleIdx="2" presStyleCnt="3">
        <dgm:presLayoutVars>
          <dgm:bulletEnabled val="1"/>
        </dgm:presLayoutVars>
      </dgm:prSet>
      <dgm:spPr/>
    </dgm:pt>
    <dgm:pt modelId="{E1E57FCD-0729-407C-9350-84B70B03176D}" type="pres">
      <dgm:prSet presAssocID="{96ECA1AB-13FD-4743-973A-E23C84A9608A}" presName="invisiNode" presStyleLbl="node1" presStyleIdx="2" presStyleCnt="3"/>
      <dgm:spPr/>
    </dgm:pt>
    <dgm:pt modelId="{009D8AF4-410F-4DA6-8FD7-70D2E0985503}" type="pres">
      <dgm:prSet presAssocID="{96ECA1AB-13FD-4743-973A-E23C84A9608A}" presName="imagNode" presStyleLbl="fgImgPlace1" presStyleIdx="2" presStyleCnt="3"/>
      <dgm:spPr>
        <a:blipFill rotWithShape="1">
          <a:blip xmlns:r="http://schemas.openxmlformats.org/officeDocument/2006/relationships" r:embed="rId3"/>
          <a:stretch>
            <a:fillRect/>
          </a:stretch>
        </a:blipFill>
      </dgm:spPr>
    </dgm:pt>
  </dgm:ptLst>
  <dgm:cxnLst>
    <dgm:cxn modelId="{7D325701-9950-4BCB-8611-561C1E325404}" type="presOf" srcId="{072EBC4F-E99D-47CA-BEAB-0AFA36B76F35}" destId="{11DBE2D1-6178-4832-85D2-2FC68C640D3B}" srcOrd="0" destOrd="1" presId="urn:microsoft.com/office/officeart/2005/8/layout/hList7"/>
    <dgm:cxn modelId="{255EB00D-D661-4124-91B8-392BC43D7586}" type="presOf" srcId="{84772A90-1A02-4FE6-BC2D-7839F6CAB783}" destId="{ECD1CB6C-3A9F-4160-824C-5DD5D489EFE0}" srcOrd="0" destOrd="0" presId="urn:microsoft.com/office/officeart/2005/8/layout/hList7"/>
    <dgm:cxn modelId="{AF997711-B7EE-44F3-94C1-868BC0C54D7C}" type="presOf" srcId="{1B93192A-70AB-44BF-9D9E-D31BA015F87A}" destId="{E0259D85-AE14-49EA-844C-F16BAB90E613}" srcOrd="0" destOrd="2" presId="urn:microsoft.com/office/officeart/2005/8/layout/hList7"/>
    <dgm:cxn modelId="{DD6BA117-F184-428C-B2CF-917ADA512AD4}" srcId="{96ECA1AB-13FD-4743-973A-E23C84A9608A}" destId="{1B93192A-70AB-44BF-9D9E-D31BA015F87A}" srcOrd="1" destOrd="0" parTransId="{0C368822-7F10-4D54-9166-BFE529A9BDAC}" sibTransId="{56ECFCD0-F12F-455C-A7BD-49A19D2D3EDD}"/>
    <dgm:cxn modelId="{F9D68E1E-474F-425D-84D7-E1C62938E4F0}" type="presOf" srcId="{3C954568-37D3-4578-949C-A062C8261EC4}" destId="{11DBE2D1-6178-4832-85D2-2FC68C640D3B}" srcOrd="0" destOrd="0" presId="urn:microsoft.com/office/officeart/2005/8/layout/hList7"/>
    <dgm:cxn modelId="{F230362C-FCB4-436C-936C-8079D27D2503}" srcId="{E0C3B42B-DB43-4D10-923D-DA25C9E64C49}" destId="{3C954568-37D3-4578-949C-A062C8261EC4}" srcOrd="1" destOrd="0" parTransId="{270D4A5F-2B01-4CF1-8946-E545426C77BC}" sibTransId="{B4EB2543-67DD-41A5-A407-AE29AEEB62C9}"/>
    <dgm:cxn modelId="{96006531-D5A0-4450-A9D6-C19DDBFFD73F}" type="presOf" srcId="{B4EB2543-67DD-41A5-A407-AE29AEEB62C9}" destId="{DC3445E5-4AC0-44DB-BFC7-F63001F113A6}" srcOrd="0" destOrd="0" presId="urn:microsoft.com/office/officeart/2005/8/layout/hList7"/>
    <dgm:cxn modelId="{4097E93D-41F6-4758-90B5-5929ADF38A4D}" type="presOf" srcId="{3C954568-37D3-4578-949C-A062C8261EC4}" destId="{9AF13987-8C21-4098-AF19-04A18BB0DEC8}" srcOrd="1" destOrd="0" presId="urn:microsoft.com/office/officeart/2005/8/layout/hList7"/>
    <dgm:cxn modelId="{FCD3CC3F-D889-4B82-A491-94A82CB690A4}" type="presOf" srcId="{96ECA1AB-13FD-4743-973A-E23C84A9608A}" destId="{E58D6757-8665-43CA-8C4E-84AA60AE2EBD}" srcOrd="1" destOrd="0" presId="urn:microsoft.com/office/officeart/2005/8/layout/hList7"/>
    <dgm:cxn modelId="{14399C63-1A77-4940-A492-66D5D135C634}" srcId="{84772A90-1A02-4FE6-BC2D-7839F6CAB783}" destId="{690676C0-DE20-4B07-A075-5599B5955128}" srcOrd="0" destOrd="0" parTransId="{94A96042-6CB7-4227-B0F0-37832D29FBCB}" sibTransId="{06E606E1-CFB1-419B-8C77-A234640A0910}"/>
    <dgm:cxn modelId="{B2EAB96C-65A5-4F27-A2B4-E7655CCDD93E}" type="presOf" srcId="{84772A90-1A02-4FE6-BC2D-7839F6CAB783}" destId="{3B281FC8-7E99-40D6-B9FB-DE805BD9F316}" srcOrd="1" destOrd="0" presId="urn:microsoft.com/office/officeart/2005/8/layout/hList7"/>
    <dgm:cxn modelId="{576F817A-A248-43F6-9F73-44243C66271A}" type="presOf" srcId="{5CB80687-FBEB-4D85-926F-F583DB838A38}" destId="{1F7CE1F7-2225-4152-AFA2-2A6634794BD1}" srcOrd="0" destOrd="0" presId="urn:microsoft.com/office/officeart/2005/8/layout/hList7"/>
    <dgm:cxn modelId="{8EBF7A7E-7085-42BC-957D-20715FE3C074}" type="presOf" srcId="{9251337F-67E0-4A2B-8017-29B516F5B364}" destId="{E0259D85-AE14-49EA-844C-F16BAB90E613}" srcOrd="0" destOrd="1" presId="urn:microsoft.com/office/officeart/2005/8/layout/hList7"/>
    <dgm:cxn modelId="{CBB3798C-9B37-4D58-8431-E65819EF2F92}" type="presOf" srcId="{072EBC4F-E99D-47CA-BEAB-0AFA36B76F35}" destId="{9AF13987-8C21-4098-AF19-04A18BB0DEC8}" srcOrd="1" destOrd="1" presId="urn:microsoft.com/office/officeart/2005/8/layout/hList7"/>
    <dgm:cxn modelId="{8E3D548E-720E-4B2A-874C-E1D37E2CEA68}" srcId="{E0C3B42B-DB43-4D10-923D-DA25C9E64C49}" destId="{84772A90-1A02-4FE6-BC2D-7839F6CAB783}" srcOrd="0" destOrd="0" parTransId="{48F7D3EF-CEB0-4E8A-8B15-B83F3413E0E9}" sibTransId="{5CB80687-FBEB-4D85-926F-F583DB838A38}"/>
    <dgm:cxn modelId="{40330F90-A82F-424B-9F2A-4E994FDA1E17}" type="presOf" srcId="{E0C3B42B-DB43-4D10-923D-DA25C9E64C49}" destId="{092FFF57-6F0D-4849-91AE-4C547399212B}" srcOrd="0" destOrd="0" presId="urn:microsoft.com/office/officeart/2005/8/layout/hList7"/>
    <dgm:cxn modelId="{5AD9B5AC-138D-42D3-8CCE-3C157E456E05}" srcId="{3C954568-37D3-4578-949C-A062C8261EC4}" destId="{072EBC4F-E99D-47CA-BEAB-0AFA36B76F35}" srcOrd="0" destOrd="0" parTransId="{CCA361D1-DD4D-406A-99E3-18A03BBD0546}" sibTransId="{C02720AD-AEA1-4E16-B81C-73B2879C6F66}"/>
    <dgm:cxn modelId="{467B09AF-B764-4FBA-AD9B-F28629550B0C}" type="presOf" srcId="{690676C0-DE20-4B07-A075-5599B5955128}" destId="{3B281FC8-7E99-40D6-B9FB-DE805BD9F316}" srcOrd="1" destOrd="1" presId="urn:microsoft.com/office/officeart/2005/8/layout/hList7"/>
    <dgm:cxn modelId="{D4806EBA-EF4F-4523-B20A-701182243475}" srcId="{E0C3B42B-DB43-4D10-923D-DA25C9E64C49}" destId="{96ECA1AB-13FD-4743-973A-E23C84A9608A}" srcOrd="2" destOrd="0" parTransId="{05527EB4-1D78-461E-ACCF-1AD4FB37A718}" sibTransId="{91A0A740-2E94-4427-A722-8CE577A751B5}"/>
    <dgm:cxn modelId="{BEE160D2-109B-4152-87BE-836FE136F96E}" type="presOf" srcId="{9251337F-67E0-4A2B-8017-29B516F5B364}" destId="{E58D6757-8665-43CA-8C4E-84AA60AE2EBD}" srcOrd="1" destOrd="1" presId="urn:microsoft.com/office/officeart/2005/8/layout/hList7"/>
    <dgm:cxn modelId="{72A3DAED-495A-46CE-B4B4-951A77C7F8E0}" srcId="{96ECA1AB-13FD-4743-973A-E23C84A9608A}" destId="{9251337F-67E0-4A2B-8017-29B516F5B364}" srcOrd="0" destOrd="0" parTransId="{927B7F14-2DE7-4ECF-A9FD-079877DAEEAD}" sibTransId="{389FBBB9-00D0-4FFC-B884-5916C5C7C528}"/>
    <dgm:cxn modelId="{C616C2EE-16E7-4C9A-88F1-A6CFD459DAD0}" type="presOf" srcId="{96ECA1AB-13FD-4743-973A-E23C84A9608A}" destId="{E0259D85-AE14-49EA-844C-F16BAB90E613}" srcOrd="0" destOrd="0" presId="urn:microsoft.com/office/officeart/2005/8/layout/hList7"/>
    <dgm:cxn modelId="{69E60AFA-B99A-4BA0-84CE-DCC79020C361}" type="presOf" srcId="{690676C0-DE20-4B07-A075-5599B5955128}" destId="{ECD1CB6C-3A9F-4160-824C-5DD5D489EFE0}" srcOrd="0" destOrd="1" presId="urn:microsoft.com/office/officeart/2005/8/layout/hList7"/>
    <dgm:cxn modelId="{9E23B0FF-AB71-4D4D-AEF7-146F205A3989}" type="presOf" srcId="{1B93192A-70AB-44BF-9D9E-D31BA015F87A}" destId="{E58D6757-8665-43CA-8C4E-84AA60AE2EBD}" srcOrd="1" destOrd="2" presId="urn:microsoft.com/office/officeart/2005/8/layout/hList7"/>
    <dgm:cxn modelId="{6AE80A3B-64EE-48D4-BB65-65393DBAA471}" type="presParOf" srcId="{092FFF57-6F0D-4849-91AE-4C547399212B}" destId="{ADDDE40A-C22C-4C89-A5CC-5EA14251D443}" srcOrd="0" destOrd="0" presId="urn:microsoft.com/office/officeart/2005/8/layout/hList7"/>
    <dgm:cxn modelId="{426E918D-7685-4ECF-8196-25279200343C}" type="presParOf" srcId="{092FFF57-6F0D-4849-91AE-4C547399212B}" destId="{76127187-27F4-4F81-A9FD-FF5EC6D356BA}" srcOrd="1" destOrd="0" presId="urn:microsoft.com/office/officeart/2005/8/layout/hList7"/>
    <dgm:cxn modelId="{53F1F92A-655D-4F2C-BA96-81F17DF1044A}" type="presParOf" srcId="{76127187-27F4-4F81-A9FD-FF5EC6D356BA}" destId="{4CD446FE-1903-42FF-84E7-D29CE921699B}" srcOrd="0" destOrd="0" presId="urn:microsoft.com/office/officeart/2005/8/layout/hList7"/>
    <dgm:cxn modelId="{0E69ACA3-139A-4D0E-A8F1-20B64359AA2D}" type="presParOf" srcId="{4CD446FE-1903-42FF-84E7-D29CE921699B}" destId="{ECD1CB6C-3A9F-4160-824C-5DD5D489EFE0}" srcOrd="0" destOrd="0" presId="urn:microsoft.com/office/officeart/2005/8/layout/hList7"/>
    <dgm:cxn modelId="{20339A0A-73C2-498A-A128-2609419D7900}" type="presParOf" srcId="{4CD446FE-1903-42FF-84E7-D29CE921699B}" destId="{3B281FC8-7E99-40D6-B9FB-DE805BD9F316}" srcOrd="1" destOrd="0" presId="urn:microsoft.com/office/officeart/2005/8/layout/hList7"/>
    <dgm:cxn modelId="{6A233E1B-8F54-4C47-B3AC-57D232198699}" type="presParOf" srcId="{4CD446FE-1903-42FF-84E7-D29CE921699B}" destId="{C2236150-8344-4EED-B728-0AB00D94ABD5}" srcOrd="2" destOrd="0" presId="urn:microsoft.com/office/officeart/2005/8/layout/hList7"/>
    <dgm:cxn modelId="{2F8C7083-F2F7-4738-BF14-BB559BC953C4}" type="presParOf" srcId="{4CD446FE-1903-42FF-84E7-D29CE921699B}" destId="{25373693-5051-41A0-8446-5B788B9C00F7}" srcOrd="3" destOrd="0" presId="urn:microsoft.com/office/officeart/2005/8/layout/hList7"/>
    <dgm:cxn modelId="{472A3228-1E4E-4AA8-96A7-6364A8F34E52}" type="presParOf" srcId="{76127187-27F4-4F81-A9FD-FF5EC6D356BA}" destId="{1F7CE1F7-2225-4152-AFA2-2A6634794BD1}" srcOrd="1" destOrd="0" presId="urn:microsoft.com/office/officeart/2005/8/layout/hList7"/>
    <dgm:cxn modelId="{064493DB-5B7B-43B1-B9A4-1BAB33953C3A}" type="presParOf" srcId="{76127187-27F4-4F81-A9FD-FF5EC6D356BA}" destId="{EA9FD468-EFD1-4C76-B1EE-9B84B8CB8C94}" srcOrd="2" destOrd="0" presId="urn:microsoft.com/office/officeart/2005/8/layout/hList7"/>
    <dgm:cxn modelId="{CF250C1A-70B0-4214-BED0-B046E05B968E}" type="presParOf" srcId="{EA9FD468-EFD1-4C76-B1EE-9B84B8CB8C94}" destId="{11DBE2D1-6178-4832-85D2-2FC68C640D3B}" srcOrd="0" destOrd="0" presId="urn:microsoft.com/office/officeart/2005/8/layout/hList7"/>
    <dgm:cxn modelId="{4872A06F-8B3C-490A-958F-EC7BC604D00A}" type="presParOf" srcId="{EA9FD468-EFD1-4C76-B1EE-9B84B8CB8C94}" destId="{9AF13987-8C21-4098-AF19-04A18BB0DEC8}" srcOrd="1" destOrd="0" presId="urn:microsoft.com/office/officeart/2005/8/layout/hList7"/>
    <dgm:cxn modelId="{41589BCD-4EB2-4D25-AAF3-225BFB933415}" type="presParOf" srcId="{EA9FD468-EFD1-4C76-B1EE-9B84B8CB8C94}" destId="{69C573E8-285A-46E5-8E05-9BDDDC37211E}" srcOrd="2" destOrd="0" presId="urn:microsoft.com/office/officeart/2005/8/layout/hList7"/>
    <dgm:cxn modelId="{8381B59A-19EE-4C4F-B8FC-B2B3D6ECB5ED}" type="presParOf" srcId="{EA9FD468-EFD1-4C76-B1EE-9B84B8CB8C94}" destId="{DCEB542F-965F-48DD-83A7-0B6C9FB83391}" srcOrd="3" destOrd="0" presId="urn:microsoft.com/office/officeart/2005/8/layout/hList7"/>
    <dgm:cxn modelId="{95EFE3F3-B9B0-43A9-A5E9-631291CFA9B0}" type="presParOf" srcId="{76127187-27F4-4F81-A9FD-FF5EC6D356BA}" destId="{DC3445E5-4AC0-44DB-BFC7-F63001F113A6}" srcOrd="3" destOrd="0" presId="urn:microsoft.com/office/officeart/2005/8/layout/hList7"/>
    <dgm:cxn modelId="{9555B94D-9B32-48D1-B66E-6F46407F583A}" type="presParOf" srcId="{76127187-27F4-4F81-A9FD-FF5EC6D356BA}" destId="{58F3F69B-867A-48C8-B96A-2BF598892782}" srcOrd="4" destOrd="0" presId="urn:microsoft.com/office/officeart/2005/8/layout/hList7"/>
    <dgm:cxn modelId="{0FF4D4BF-8BE1-4718-949A-71A7F7CB2BF7}" type="presParOf" srcId="{58F3F69B-867A-48C8-B96A-2BF598892782}" destId="{E0259D85-AE14-49EA-844C-F16BAB90E613}" srcOrd="0" destOrd="0" presId="urn:microsoft.com/office/officeart/2005/8/layout/hList7"/>
    <dgm:cxn modelId="{0340AB5D-3BD6-4340-882E-37A4E302DEFA}" type="presParOf" srcId="{58F3F69B-867A-48C8-B96A-2BF598892782}" destId="{E58D6757-8665-43CA-8C4E-84AA60AE2EBD}" srcOrd="1" destOrd="0" presId="urn:microsoft.com/office/officeart/2005/8/layout/hList7"/>
    <dgm:cxn modelId="{F9C36829-74AF-46C0-82D7-66BCA81A8F4F}" type="presParOf" srcId="{58F3F69B-867A-48C8-B96A-2BF598892782}" destId="{E1E57FCD-0729-407C-9350-84B70B03176D}" srcOrd="2" destOrd="0" presId="urn:microsoft.com/office/officeart/2005/8/layout/hList7"/>
    <dgm:cxn modelId="{83DDC62B-CDBC-4392-AA45-E75AB2F131AD}" type="presParOf" srcId="{58F3F69B-867A-48C8-B96A-2BF598892782}" destId="{009D8AF4-410F-4DA6-8FD7-70D2E098550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FC1E0-A434-411E-9324-3A6F87F4FBB1}"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s-EC"/>
        </a:p>
      </dgm:t>
    </dgm:pt>
    <dgm:pt modelId="{E5C30D2A-00D3-4271-A761-E993A58D6CB9}">
      <dgm:prSet phldrT="[Texto]" custT="1"/>
      <dgm:spPr/>
      <dgm:t>
        <a:bodyPr/>
        <a:lstStyle/>
        <a:p>
          <a:r>
            <a:rPr lang="es-EC" sz="2400" dirty="0">
              <a:effectLst/>
              <a:latin typeface="+mn-lt"/>
              <a:ea typeface="Calibri" panose="020F0502020204030204" pitchFamily="34" charset="0"/>
            </a:rPr>
            <a:t>INEN NTE 1108 </a:t>
          </a:r>
          <a:endParaRPr lang="es-EC" sz="2400" dirty="0">
            <a:latin typeface="+mn-lt"/>
          </a:endParaRPr>
        </a:p>
      </dgm:t>
    </dgm:pt>
    <dgm:pt modelId="{6B52ABF3-6093-46CA-BFE5-AC6DA4C25A62}" type="parTrans" cxnId="{176A4835-61AE-4365-A5E1-E2DD19AAE955}">
      <dgm:prSet/>
      <dgm:spPr/>
      <dgm:t>
        <a:bodyPr/>
        <a:lstStyle/>
        <a:p>
          <a:endParaRPr lang="es-EC"/>
        </a:p>
      </dgm:t>
    </dgm:pt>
    <dgm:pt modelId="{051AE727-A105-46A7-8721-1EB14047F90C}" type="sibTrans" cxnId="{176A4835-61AE-4365-A5E1-E2DD19AAE955}">
      <dgm:prSet/>
      <dgm:spPr/>
      <dgm:t>
        <a:bodyPr/>
        <a:lstStyle/>
        <a:p>
          <a:endParaRPr lang="es-EC"/>
        </a:p>
      </dgm:t>
    </dgm:pt>
    <dgm:pt modelId="{E6BA8BA3-7009-455E-82B7-DBBCC56940CD}">
      <dgm:prSet phldrT="[Texto]" custT="1"/>
      <dgm:spPr/>
      <dgm:t>
        <a:bodyPr/>
        <a:lstStyle/>
        <a:p>
          <a:r>
            <a:rPr lang="es-EC" sz="2400" dirty="0">
              <a:effectLst/>
              <a:latin typeface="+mn-lt"/>
              <a:ea typeface="Calibri" panose="020F0502020204030204" pitchFamily="34" charset="0"/>
            </a:rPr>
            <a:t>TULSMA</a:t>
          </a:r>
          <a:endParaRPr lang="es-EC" sz="2400" dirty="0">
            <a:latin typeface="+mn-lt"/>
          </a:endParaRPr>
        </a:p>
      </dgm:t>
    </dgm:pt>
    <dgm:pt modelId="{E364A191-1FD8-4D5D-B980-7DFC70609AC9}" type="parTrans" cxnId="{CE0C6F9C-C10F-4983-898A-DB51C83D0596}">
      <dgm:prSet/>
      <dgm:spPr/>
      <dgm:t>
        <a:bodyPr/>
        <a:lstStyle/>
        <a:p>
          <a:endParaRPr lang="es-EC"/>
        </a:p>
      </dgm:t>
    </dgm:pt>
    <dgm:pt modelId="{958D493A-8D04-47B8-9333-3608F0A2B245}" type="sibTrans" cxnId="{CE0C6F9C-C10F-4983-898A-DB51C83D0596}">
      <dgm:prSet/>
      <dgm:spPr/>
      <dgm:t>
        <a:bodyPr/>
        <a:lstStyle/>
        <a:p>
          <a:endParaRPr lang="es-EC"/>
        </a:p>
      </dgm:t>
    </dgm:pt>
    <dgm:pt modelId="{97003E26-5614-4827-97E9-4176DA4393AB}">
      <dgm:prSet phldrT="[Texto]" custT="1"/>
      <dgm:spPr/>
      <dgm:t>
        <a:bodyPr/>
        <a:lstStyle/>
        <a:p>
          <a:r>
            <a:rPr lang="es-EC" sz="2000" b="1" dirty="0">
              <a:latin typeface="+mn-lt"/>
            </a:rPr>
            <a:t>Cantidad de datos de diversos parámetros sin cualidades</a:t>
          </a:r>
        </a:p>
      </dgm:t>
    </dgm:pt>
    <dgm:pt modelId="{2998EA35-E71D-41AF-A3FE-A7E3A6D527EC}" type="sibTrans" cxnId="{9C352EFC-51B3-4B84-87B6-7E035AF26D5D}">
      <dgm:prSet/>
      <dgm:spPr/>
      <dgm:t>
        <a:bodyPr/>
        <a:lstStyle/>
        <a:p>
          <a:endParaRPr lang="es-EC"/>
        </a:p>
      </dgm:t>
    </dgm:pt>
    <dgm:pt modelId="{43466620-1482-4671-A6D8-A8C6905951DB}" type="parTrans" cxnId="{9C352EFC-51B3-4B84-87B6-7E035AF26D5D}">
      <dgm:prSet/>
      <dgm:spPr/>
      <dgm:t>
        <a:bodyPr/>
        <a:lstStyle/>
        <a:p>
          <a:endParaRPr lang="es-EC"/>
        </a:p>
      </dgm:t>
    </dgm:pt>
    <dgm:pt modelId="{ACD50DD6-AD36-4673-A4BF-503747D280FC}" type="pres">
      <dgm:prSet presAssocID="{601FC1E0-A434-411E-9324-3A6F87F4FBB1}" presName="Name0" presStyleCnt="0">
        <dgm:presLayoutVars>
          <dgm:chMax val="7"/>
          <dgm:dir/>
          <dgm:animLvl val="lvl"/>
          <dgm:resizeHandles val="exact"/>
        </dgm:presLayoutVars>
      </dgm:prSet>
      <dgm:spPr/>
    </dgm:pt>
    <dgm:pt modelId="{794EEAAD-2FF4-469D-BAF2-419DF80C24DC}" type="pres">
      <dgm:prSet presAssocID="{E5C30D2A-00D3-4271-A761-E993A58D6CB9}" presName="circle1" presStyleLbl="node1" presStyleIdx="0" presStyleCnt="3"/>
      <dgm:spPr/>
    </dgm:pt>
    <dgm:pt modelId="{A9261116-78C7-492C-951B-C32FF4D27814}" type="pres">
      <dgm:prSet presAssocID="{E5C30D2A-00D3-4271-A761-E993A58D6CB9}" presName="space" presStyleCnt="0"/>
      <dgm:spPr/>
    </dgm:pt>
    <dgm:pt modelId="{705E4AE1-60EF-48BC-A119-A768DBD789BC}" type="pres">
      <dgm:prSet presAssocID="{E5C30D2A-00D3-4271-A761-E993A58D6CB9}" presName="rect1" presStyleLbl="alignAcc1" presStyleIdx="0" presStyleCnt="3" custScaleY="96652" custLinFactNeighborX="0" custLinFactNeighborY="1358"/>
      <dgm:spPr/>
    </dgm:pt>
    <dgm:pt modelId="{A34C7A98-0615-48CA-8AD5-6C0A9C2823B4}" type="pres">
      <dgm:prSet presAssocID="{E6BA8BA3-7009-455E-82B7-DBBCC56940CD}" presName="vertSpace2" presStyleLbl="node1" presStyleIdx="0" presStyleCnt="3"/>
      <dgm:spPr/>
    </dgm:pt>
    <dgm:pt modelId="{CC551CD5-C777-4638-A493-9ABBAA977C1D}" type="pres">
      <dgm:prSet presAssocID="{E6BA8BA3-7009-455E-82B7-DBBCC56940CD}" presName="circle2" presStyleLbl="node1" presStyleIdx="1" presStyleCnt="3"/>
      <dgm:spPr/>
    </dgm:pt>
    <dgm:pt modelId="{32232377-D8F8-4F88-AE59-4615059D55CE}" type="pres">
      <dgm:prSet presAssocID="{E6BA8BA3-7009-455E-82B7-DBBCC56940CD}" presName="rect2" presStyleLbl="alignAcc1" presStyleIdx="1" presStyleCnt="3"/>
      <dgm:spPr/>
    </dgm:pt>
    <dgm:pt modelId="{430DD7AE-E6F9-4C92-8F49-0FC5D0829214}" type="pres">
      <dgm:prSet presAssocID="{97003E26-5614-4827-97E9-4176DA4393AB}" presName="vertSpace3" presStyleLbl="node1" presStyleIdx="1" presStyleCnt="3"/>
      <dgm:spPr/>
    </dgm:pt>
    <dgm:pt modelId="{804C6EE0-7123-4E9A-BBAA-91030DE0216B}" type="pres">
      <dgm:prSet presAssocID="{97003E26-5614-4827-97E9-4176DA4393AB}" presName="circle3" presStyleLbl="node1" presStyleIdx="2" presStyleCnt="3"/>
      <dgm:spPr/>
    </dgm:pt>
    <dgm:pt modelId="{B60F1BC2-76D0-41CD-B759-D4DA5CA5B4FD}" type="pres">
      <dgm:prSet presAssocID="{97003E26-5614-4827-97E9-4176DA4393AB}" presName="rect3" presStyleLbl="alignAcc1" presStyleIdx="2" presStyleCnt="3"/>
      <dgm:spPr/>
    </dgm:pt>
    <dgm:pt modelId="{841F3128-70A3-437E-A17D-CBC6E3EA0F27}" type="pres">
      <dgm:prSet presAssocID="{E5C30D2A-00D3-4271-A761-E993A58D6CB9}" presName="rect1ParTxNoCh" presStyleLbl="alignAcc1" presStyleIdx="2" presStyleCnt="3">
        <dgm:presLayoutVars>
          <dgm:chMax val="1"/>
          <dgm:bulletEnabled val="1"/>
        </dgm:presLayoutVars>
      </dgm:prSet>
      <dgm:spPr/>
    </dgm:pt>
    <dgm:pt modelId="{785A2934-ED49-499B-B35E-9A0E161F0C36}" type="pres">
      <dgm:prSet presAssocID="{E6BA8BA3-7009-455E-82B7-DBBCC56940CD}" presName="rect2ParTxNoCh" presStyleLbl="alignAcc1" presStyleIdx="2" presStyleCnt="3">
        <dgm:presLayoutVars>
          <dgm:chMax val="1"/>
          <dgm:bulletEnabled val="1"/>
        </dgm:presLayoutVars>
      </dgm:prSet>
      <dgm:spPr/>
    </dgm:pt>
    <dgm:pt modelId="{2C203CF0-CFCF-4BDF-A1BC-1C9FB3282976}" type="pres">
      <dgm:prSet presAssocID="{97003E26-5614-4827-97E9-4176DA4393AB}" presName="rect3ParTxNoCh" presStyleLbl="alignAcc1" presStyleIdx="2" presStyleCnt="3">
        <dgm:presLayoutVars>
          <dgm:chMax val="1"/>
          <dgm:bulletEnabled val="1"/>
        </dgm:presLayoutVars>
      </dgm:prSet>
      <dgm:spPr/>
    </dgm:pt>
  </dgm:ptLst>
  <dgm:cxnLst>
    <dgm:cxn modelId="{732E7B02-C02C-4A6E-9AAF-C3CD4F7BED43}" type="presOf" srcId="{E5C30D2A-00D3-4271-A761-E993A58D6CB9}" destId="{705E4AE1-60EF-48BC-A119-A768DBD789BC}" srcOrd="0" destOrd="0" presId="urn:microsoft.com/office/officeart/2005/8/layout/target3"/>
    <dgm:cxn modelId="{9BF1120C-CCDE-4628-850A-5D0C21DAEA41}" type="presOf" srcId="{E6BA8BA3-7009-455E-82B7-DBBCC56940CD}" destId="{32232377-D8F8-4F88-AE59-4615059D55CE}" srcOrd="0" destOrd="0" presId="urn:microsoft.com/office/officeart/2005/8/layout/target3"/>
    <dgm:cxn modelId="{176A4835-61AE-4365-A5E1-E2DD19AAE955}" srcId="{601FC1E0-A434-411E-9324-3A6F87F4FBB1}" destId="{E5C30D2A-00D3-4271-A761-E993A58D6CB9}" srcOrd="0" destOrd="0" parTransId="{6B52ABF3-6093-46CA-BFE5-AC6DA4C25A62}" sibTransId="{051AE727-A105-46A7-8721-1EB14047F90C}"/>
    <dgm:cxn modelId="{FB46E03A-0542-4522-8F7E-1394CC7FDFBB}" type="presOf" srcId="{97003E26-5614-4827-97E9-4176DA4393AB}" destId="{2C203CF0-CFCF-4BDF-A1BC-1C9FB3282976}" srcOrd="1" destOrd="0" presId="urn:microsoft.com/office/officeart/2005/8/layout/target3"/>
    <dgm:cxn modelId="{982BDE66-211A-4979-88FC-2C75CEB66A4C}" type="presOf" srcId="{E6BA8BA3-7009-455E-82B7-DBBCC56940CD}" destId="{785A2934-ED49-499B-B35E-9A0E161F0C36}" srcOrd="1" destOrd="0" presId="urn:microsoft.com/office/officeart/2005/8/layout/target3"/>
    <dgm:cxn modelId="{3E1B128D-5234-4E51-A966-67E8B284C582}" type="presOf" srcId="{601FC1E0-A434-411E-9324-3A6F87F4FBB1}" destId="{ACD50DD6-AD36-4673-A4BF-503747D280FC}" srcOrd="0" destOrd="0" presId="urn:microsoft.com/office/officeart/2005/8/layout/target3"/>
    <dgm:cxn modelId="{CE0C6F9C-C10F-4983-898A-DB51C83D0596}" srcId="{601FC1E0-A434-411E-9324-3A6F87F4FBB1}" destId="{E6BA8BA3-7009-455E-82B7-DBBCC56940CD}" srcOrd="1" destOrd="0" parTransId="{E364A191-1FD8-4D5D-B980-7DFC70609AC9}" sibTransId="{958D493A-8D04-47B8-9333-3608F0A2B245}"/>
    <dgm:cxn modelId="{2E9257A1-257E-4A21-8C1A-F3627A273EB1}" type="presOf" srcId="{E5C30D2A-00D3-4271-A761-E993A58D6CB9}" destId="{841F3128-70A3-437E-A17D-CBC6E3EA0F27}" srcOrd="1" destOrd="0" presId="urn:microsoft.com/office/officeart/2005/8/layout/target3"/>
    <dgm:cxn modelId="{D26E97E0-4A34-48C3-952E-30E1FB22B793}" type="presOf" srcId="{97003E26-5614-4827-97E9-4176DA4393AB}" destId="{B60F1BC2-76D0-41CD-B759-D4DA5CA5B4FD}" srcOrd="0" destOrd="0" presId="urn:microsoft.com/office/officeart/2005/8/layout/target3"/>
    <dgm:cxn modelId="{9C352EFC-51B3-4B84-87B6-7E035AF26D5D}" srcId="{601FC1E0-A434-411E-9324-3A6F87F4FBB1}" destId="{97003E26-5614-4827-97E9-4176DA4393AB}" srcOrd="2" destOrd="0" parTransId="{43466620-1482-4671-A6D8-A8C6905951DB}" sibTransId="{2998EA35-E71D-41AF-A3FE-A7E3A6D527EC}"/>
    <dgm:cxn modelId="{31A17851-ED2C-44C9-A02B-A932B21C88A0}" type="presParOf" srcId="{ACD50DD6-AD36-4673-A4BF-503747D280FC}" destId="{794EEAAD-2FF4-469D-BAF2-419DF80C24DC}" srcOrd="0" destOrd="0" presId="urn:microsoft.com/office/officeart/2005/8/layout/target3"/>
    <dgm:cxn modelId="{C0D84D53-7272-4DA7-A055-6103A7D2F60C}" type="presParOf" srcId="{ACD50DD6-AD36-4673-A4BF-503747D280FC}" destId="{A9261116-78C7-492C-951B-C32FF4D27814}" srcOrd="1" destOrd="0" presId="urn:microsoft.com/office/officeart/2005/8/layout/target3"/>
    <dgm:cxn modelId="{72FC55AE-41B6-464C-BE3E-9D3FB1DD2EBB}" type="presParOf" srcId="{ACD50DD6-AD36-4673-A4BF-503747D280FC}" destId="{705E4AE1-60EF-48BC-A119-A768DBD789BC}" srcOrd="2" destOrd="0" presId="urn:microsoft.com/office/officeart/2005/8/layout/target3"/>
    <dgm:cxn modelId="{83D584F7-5E85-474E-A12A-2502739D5EB0}" type="presParOf" srcId="{ACD50DD6-AD36-4673-A4BF-503747D280FC}" destId="{A34C7A98-0615-48CA-8AD5-6C0A9C2823B4}" srcOrd="3" destOrd="0" presId="urn:microsoft.com/office/officeart/2005/8/layout/target3"/>
    <dgm:cxn modelId="{3FCF7931-7605-48E5-A1D7-AF5DA2E4380A}" type="presParOf" srcId="{ACD50DD6-AD36-4673-A4BF-503747D280FC}" destId="{CC551CD5-C777-4638-A493-9ABBAA977C1D}" srcOrd="4" destOrd="0" presId="urn:microsoft.com/office/officeart/2005/8/layout/target3"/>
    <dgm:cxn modelId="{87A2D6BC-8E68-416E-B616-1F423DBD1AF3}" type="presParOf" srcId="{ACD50DD6-AD36-4673-A4BF-503747D280FC}" destId="{32232377-D8F8-4F88-AE59-4615059D55CE}" srcOrd="5" destOrd="0" presId="urn:microsoft.com/office/officeart/2005/8/layout/target3"/>
    <dgm:cxn modelId="{4385D82E-52BC-4C6E-A89B-0BF2709CF5BC}" type="presParOf" srcId="{ACD50DD6-AD36-4673-A4BF-503747D280FC}" destId="{430DD7AE-E6F9-4C92-8F49-0FC5D0829214}" srcOrd="6" destOrd="0" presId="urn:microsoft.com/office/officeart/2005/8/layout/target3"/>
    <dgm:cxn modelId="{8C01B47A-F1A3-47B7-8084-64E7F80BC95D}" type="presParOf" srcId="{ACD50DD6-AD36-4673-A4BF-503747D280FC}" destId="{804C6EE0-7123-4E9A-BBAA-91030DE0216B}" srcOrd="7" destOrd="0" presId="urn:microsoft.com/office/officeart/2005/8/layout/target3"/>
    <dgm:cxn modelId="{634CC33C-0DFC-46E5-8726-D72AF90E35C4}" type="presParOf" srcId="{ACD50DD6-AD36-4673-A4BF-503747D280FC}" destId="{B60F1BC2-76D0-41CD-B759-D4DA5CA5B4FD}" srcOrd="8" destOrd="0" presId="urn:microsoft.com/office/officeart/2005/8/layout/target3"/>
    <dgm:cxn modelId="{B403B352-8CFF-45E1-A20E-1448BFE80408}" type="presParOf" srcId="{ACD50DD6-AD36-4673-A4BF-503747D280FC}" destId="{841F3128-70A3-437E-A17D-CBC6E3EA0F27}" srcOrd="9" destOrd="0" presId="urn:microsoft.com/office/officeart/2005/8/layout/target3"/>
    <dgm:cxn modelId="{75C425A9-F9ED-4DCE-AFC9-93CCC5FFF801}" type="presParOf" srcId="{ACD50DD6-AD36-4673-A4BF-503747D280FC}" destId="{785A2934-ED49-499B-B35E-9A0E161F0C36}" srcOrd="10" destOrd="0" presId="urn:microsoft.com/office/officeart/2005/8/layout/target3"/>
    <dgm:cxn modelId="{627CAB64-7D3F-4E1C-A48D-21DEC67B9FAA}" type="presParOf" srcId="{ACD50DD6-AD36-4673-A4BF-503747D280FC}" destId="{2C203CF0-CFCF-4BDF-A1BC-1C9FB3282976}"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1FC1E0-A434-411E-9324-3A6F87F4FBB1}"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s-EC"/>
        </a:p>
      </dgm:t>
    </dgm:pt>
    <dgm:pt modelId="{E5C30D2A-00D3-4271-A761-E993A58D6CB9}">
      <dgm:prSet phldrT="[Texto]"/>
      <dgm:spPr/>
      <dgm:t>
        <a:bodyPr/>
        <a:lstStyle/>
        <a:p>
          <a:r>
            <a:rPr lang="es-EC" dirty="0"/>
            <a:t>Valor entre cero y cien</a:t>
          </a:r>
          <a:endParaRPr lang="es-EC" dirty="0">
            <a:latin typeface="+mn-lt"/>
          </a:endParaRPr>
        </a:p>
      </dgm:t>
    </dgm:pt>
    <dgm:pt modelId="{6B52ABF3-6093-46CA-BFE5-AC6DA4C25A62}" type="parTrans" cxnId="{176A4835-61AE-4365-A5E1-E2DD19AAE955}">
      <dgm:prSet/>
      <dgm:spPr/>
      <dgm:t>
        <a:bodyPr/>
        <a:lstStyle/>
        <a:p>
          <a:endParaRPr lang="es-EC"/>
        </a:p>
      </dgm:t>
    </dgm:pt>
    <dgm:pt modelId="{051AE727-A105-46A7-8721-1EB14047F90C}" type="sibTrans" cxnId="{176A4835-61AE-4365-A5E1-E2DD19AAE955}">
      <dgm:prSet/>
      <dgm:spPr/>
      <dgm:t>
        <a:bodyPr/>
        <a:lstStyle/>
        <a:p>
          <a:endParaRPr lang="es-EC"/>
        </a:p>
      </dgm:t>
    </dgm:pt>
    <dgm:pt modelId="{E6BA8BA3-7009-455E-82B7-DBBCC56940CD}">
      <dgm:prSet phldrT="[Texto]"/>
      <dgm:spPr/>
      <dgm:t>
        <a:bodyPr/>
        <a:lstStyle/>
        <a:p>
          <a:r>
            <a:rPr lang="es-EC" dirty="0"/>
            <a:t>Criterios de calidad de agua </a:t>
          </a:r>
          <a:endParaRPr lang="es-EC" dirty="0">
            <a:latin typeface="+mn-lt"/>
          </a:endParaRPr>
        </a:p>
      </dgm:t>
    </dgm:pt>
    <dgm:pt modelId="{E364A191-1FD8-4D5D-B980-7DFC70609AC9}" type="parTrans" cxnId="{CE0C6F9C-C10F-4983-898A-DB51C83D0596}">
      <dgm:prSet/>
      <dgm:spPr/>
      <dgm:t>
        <a:bodyPr/>
        <a:lstStyle/>
        <a:p>
          <a:endParaRPr lang="es-EC"/>
        </a:p>
      </dgm:t>
    </dgm:pt>
    <dgm:pt modelId="{958D493A-8D04-47B8-9333-3608F0A2B245}" type="sibTrans" cxnId="{CE0C6F9C-C10F-4983-898A-DB51C83D0596}">
      <dgm:prSet/>
      <dgm:spPr/>
      <dgm:t>
        <a:bodyPr/>
        <a:lstStyle/>
        <a:p>
          <a:endParaRPr lang="es-EC"/>
        </a:p>
      </dgm:t>
    </dgm:pt>
    <dgm:pt modelId="{97003E26-5614-4827-97E9-4176DA4393AB}">
      <dgm:prSet phldrT="[Texto]" custT="1"/>
      <dgm:spPr/>
      <dgm:t>
        <a:bodyPr/>
        <a:lstStyle/>
        <a:p>
          <a:r>
            <a:rPr lang="es-EC" sz="2000" b="1" dirty="0"/>
            <a:t>Expresión simple de fácil interpretación </a:t>
          </a:r>
          <a:endParaRPr lang="es-EC" sz="2000" b="1" dirty="0">
            <a:latin typeface="+mn-lt"/>
          </a:endParaRPr>
        </a:p>
      </dgm:t>
    </dgm:pt>
    <dgm:pt modelId="{2998EA35-E71D-41AF-A3FE-A7E3A6D527EC}" type="sibTrans" cxnId="{9C352EFC-51B3-4B84-87B6-7E035AF26D5D}">
      <dgm:prSet/>
      <dgm:spPr/>
      <dgm:t>
        <a:bodyPr/>
        <a:lstStyle/>
        <a:p>
          <a:endParaRPr lang="es-EC"/>
        </a:p>
      </dgm:t>
    </dgm:pt>
    <dgm:pt modelId="{43466620-1482-4671-A6D8-A8C6905951DB}" type="parTrans" cxnId="{9C352EFC-51B3-4B84-87B6-7E035AF26D5D}">
      <dgm:prSet/>
      <dgm:spPr/>
      <dgm:t>
        <a:bodyPr/>
        <a:lstStyle/>
        <a:p>
          <a:endParaRPr lang="es-EC"/>
        </a:p>
      </dgm:t>
    </dgm:pt>
    <dgm:pt modelId="{ACD50DD6-AD36-4673-A4BF-503747D280FC}" type="pres">
      <dgm:prSet presAssocID="{601FC1E0-A434-411E-9324-3A6F87F4FBB1}" presName="Name0" presStyleCnt="0">
        <dgm:presLayoutVars>
          <dgm:chMax val="7"/>
          <dgm:dir/>
          <dgm:animLvl val="lvl"/>
          <dgm:resizeHandles val="exact"/>
        </dgm:presLayoutVars>
      </dgm:prSet>
      <dgm:spPr/>
    </dgm:pt>
    <dgm:pt modelId="{794EEAAD-2FF4-469D-BAF2-419DF80C24DC}" type="pres">
      <dgm:prSet presAssocID="{E5C30D2A-00D3-4271-A761-E993A58D6CB9}" presName="circle1" presStyleLbl="node1" presStyleIdx="0" presStyleCnt="3"/>
      <dgm:spPr/>
    </dgm:pt>
    <dgm:pt modelId="{A9261116-78C7-492C-951B-C32FF4D27814}" type="pres">
      <dgm:prSet presAssocID="{E5C30D2A-00D3-4271-A761-E993A58D6CB9}" presName="space" presStyleCnt="0"/>
      <dgm:spPr/>
    </dgm:pt>
    <dgm:pt modelId="{705E4AE1-60EF-48BC-A119-A768DBD789BC}" type="pres">
      <dgm:prSet presAssocID="{E5C30D2A-00D3-4271-A761-E993A58D6CB9}" presName="rect1" presStyleLbl="alignAcc1" presStyleIdx="0" presStyleCnt="3" custScaleY="96925" custLinFactNeighborY="1110"/>
      <dgm:spPr/>
    </dgm:pt>
    <dgm:pt modelId="{A34C7A98-0615-48CA-8AD5-6C0A9C2823B4}" type="pres">
      <dgm:prSet presAssocID="{E6BA8BA3-7009-455E-82B7-DBBCC56940CD}" presName="vertSpace2" presStyleLbl="node1" presStyleIdx="0" presStyleCnt="3"/>
      <dgm:spPr/>
    </dgm:pt>
    <dgm:pt modelId="{CC551CD5-C777-4638-A493-9ABBAA977C1D}" type="pres">
      <dgm:prSet presAssocID="{E6BA8BA3-7009-455E-82B7-DBBCC56940CD}" presName="circle2" presStyleLbl="node1" presStyleIdx="1" presStyleCnt="3"/>
      <dgm:spPr/>
    </dgm:pt>
    <dgm:pt modelId="{32232377-D8F8-4F88-AE59-4615059D55CE}" type="pres">
      <dgm:prSet presAssocID="{E6BA8BA3-7009-455E-82B7-DBBCC56940CD}" presName="rect2" presStyleLbl="alignAcc1" presStyleIdx="1" presStyleCnt="3"/>
      <dgm:spPr/>
    </dgm:pt>
    <dgm:pt modelId="{430DD7AE-E6F9-4C92-8F49-0FC5D0829214}" type="pres">
      <dgm:prSet presAssocID="{97003E26-5614-4827-97E9-4176DA4393AB}" presName="vertSpace3" presStyleLbl="node1" presStyleIdx="1" presStyleCnt="3"/>
      <dgm:spPr/>
    </dgm:pt>
    <dgm:pt modelId="{804C6EE0-7123-4E9A-BBAA-91030DE0216B}" type="pres">
      <dgm:prSet presAssocID="{97003E26-5614-4827-97E9-4176DA4393AB}" presName="circle3" presStyleLbl="node1" presStyleIdx="2" presStyleCnt="3"/>
      <dgm:spPr/>
    </dgm:pt>
    <dgm:pt modelId="{B60F1BC2-76D0-41CD-B759-D4DA5CA5B4FD}" type="pres">
      <dgm:prSet presAssocID="{97003E26-5614-4827-97E9-4176DA4393AB}" presName="rect3" presStyleLbl="alignAcc1" presStyleIdx="2" presStyleCnt="3"/>
      <dgm:spPr/>
    </dgm:pt>
    <dgm:pt modelId="{841F3128-70A3-437E-A17D-CBC6E3EA0F27}" type="pres">
      <dgm:prSet presAssocID="{E5C30D2A-00D3-4271-A761-E993A58D6CB9}" presName="rect1ParTxNoCh" presStyleLbl="alignAcc1" presStyleIdx="2" presStyleCnt="3">
        <dgm:presLayoutVars>
          <dgm:chMax val="1"/>
          <dgm:bulletEnabled val="1"/>
        </dgm:presLayoutVars>
      </dgm:prSet>
      <dgm:spPr/>
    </dgm:pt>
    <dgm:pt modelId="{785A2934-ED49-499B-B35E-9A0E161F0C36}" type="pres">
      <dgm:prSet presAssocID="{E6BA8BA3-7009-455E-82B7-DBBCC56940CD}" presName="rect2ParTxNoCh" presStyleLbl="alignAcc1" presStyleIdx="2" presStyleCnt="3">
        <dgm:presLayoutVars>
          <dgm:chMax val="1"/>
          <dgm:bulletEnabled val="1"/>
        </dgm:presLayoutVars>
      </dgm:prSet>
      <dgm:spPr/>
    </dgm:pt>
    <dgm:pt modelId="{2C203CF0-CFCF-4BDF-A1BC-1C9FB3282976}" type="pres">
      <dgm:prSet presAssocID="{97003E26-5614-4827-97E9-4176DA4393AB}" presName="rect3ParTxNoCh" presStyleLbl="alignAcc1" presStyleIdx="2" presStyleCnt="3">
        <dgm:presLayoutVars>
          <dgm:chMax val="1"/>
          <dgm:bulletEnabled val="1"/>
        </dgm:presLayoutVars>
      </dgm:prSet>
      <dgm:spPr/>
    </dgm:pt>
  </dgm:ptLst>
  <dgm:cxnLst>
    <dgm:cxn modelId="{732E7B02-C02C-4A6E-9AAF-C3CD4F7BED43}" type="presOf" srcId="{E5C30D2A-00D3-4271-A761-E993A58D6CB9}" destId="{705E4AE1-60EF-48BC-A119-A768DBD789BC}" srcOrd="0" destOrd="0" presId="urn:microsoft.com/office/officeart/2005/8/layout/target3"/>
    <dgm:cxn modelId="{9BF1120C-CCDE-4628-850A-5D0C21DAEA41}" type="presOf" srcId="{E6BA8BA3-7009-455E-82B7-DBBCC56940CD}" destId="{32232377-D8F8-4F88-AE59-4615059D55CE}" srcOrd="0" destOrd="0" presId="urn:microsoft.com/office/officeart/2005/8/layout/target3"/>
    <dgm:cxn modelId="{176A4835-61AE-4365-A5E1-E2DD19AAE955}" srcId="{601FC1E0-A434-411E-9324-3A6F87F4FBB1}" destId="{E5C30D2A-00D3-4271-A761-E993A58D6CB9}" srcOrd="0" destOrd="0" parTransId="{6B52ABF3-6093-46CA-BFE5-AC6DA4C25A62}" sibTransId="{051AE727-A105-46A7-8721-1EB14047F90C}"/>
    <dgm:cxn modelId="{FB46E03A-0542-4522-8F7E-1394CC7FDFBB}" type="presOf" srcId="{97003E26-5614-4827-97E9-4176DA4393AB}" destId="{2C203CF0-CFCF-4BDF-A1BC-1C9FB3282976}" srcOrd="1" destOrd="0" presId="urn:microsoft.com/office/officeart/2005/8/layout/target3"/>
    <dgm:cxn modelId="{982BDE66-211A-4979-88FC-2C75CEB66A4C}" type="presOf" srcId="{E6BA8BA3-7009-455E-82B7-DBBCC56940CD}" destId="{785A2934-ED49-499B-B35E-9A0E161F0C36}" srcOrd="1" destOrd="0" presId="urn:microsoft.com/office/officeart/2005/8/layout/target3"/>
    <dgm:cxn modelId="{3E1B128D-5234-4E51-A966-67E8B284C582}" type="presOf" srcId="{601FC1E0-A434-411E-9324-3A6F87F4FBB1}" destId="{ACD50DD6-AD36-4673-A4BF-503747D280FC}" srcOrd="0" destOrd="0" presId="urn:microsoft.com/office/officeart/2005/8/layout/target3"/>
    <dgm:cxn modelId="{CE0C6F9C-C10F-4983-898A-DB51C83D0596}" srcId="{601FC1E0-A434-411E-9324-3A6F87F4FBB1}" destId="{E6BA8BA3-7009-455E-82B7-DBBCC56940CD}" srcOrd="1" destOrd="0" parTransId="{E364A191-1FD8-4D5D-B980-7DFC70609AC9}" sibTransId="{958D493A-8D04-47B8-9333-3608F0A2B245}"/>
    <dgm:cxn modelId="{2E9257A1-257E-4A21-8C1A-F3627A273EB1}" type="presOf" srcId="{E5C30D2A-00D3-4271-A761-E993A58D6CB9}" destId="{841F3128-70A3-437E-A17D-CBC6E3EA0F27}" srcOrd="1" destOrd="0" presId="urn:microsoft.com/office/officeart/2005/8/layout/target3"/>
    <dgm:cxn modelId="{D26E97E0-4A34-48C3-952E-30E1FB22B793}" type="presOf" srcId="{97003E26-5614-4827-97E9-4176DA4393AB}" destId="{B60F1BC2-76D0-41CD-B759-D4DA5CA5B4FD}" srcOrd="0" destOrd="0" presId="urn:microsoft.com/office/officeart/2005/8/layout/target3"/>
    <dgm:cxn modelId="{9C352EFC-51B3-4B84-87B6-7E035AF26D5D}" srcId="{601FC1E0-A434-411E-9324-3A6F87F4FBB1}" destId="{97003E26-5614-4827-97E9-4176DA4393AB}" srcOrd="2" destOrd="0" parTransId="{43466620-1482-4671-A6D8-A8C6905951DB}" sibTransId="{2998EA35-E71D-41AF-A3FE-A7E3A6D527EC}"/>
    <dgm:cxn modelId="{31A17851-ED2C-44C9-A02B-A932B21C88A0}" type="presParOf" srcId="{ACD50DD6-AD36-4673-A4BF-503747D280FC}" destId="{794EEAAD-2FF4-469D-BAF2-419DF80C24DC}" srcOrd="0" destOrd="0" presId="urn:microsoft.com/office/officeart/2005/8/layout/target3"/>
    <dgm:cxn modelId="{C0D84D53-7272-4DA7-A055-6103A7D2F60C}" type="presParOf" srcId="{ACD50DD6-AD36-4673-A4BF-503747D280FC}" destId="{A9261116-78C7-492C-951B-C32FF4D27814}" srcOrd="1" destOrd="0" presId="urn:microsoft.com/office/officeart/2005/8/layout/target3"/>
    <dgm:cxn modelId="{72FC55AE-41B6-464C-BE3E-9D3FB1DD2EBB}" type="presParOf" srcId="{ACD50DD6-AD36-4673-A4BF-503747D280FC}" destId="{705E4AE1-60EF-48BC-A119-A768DBD789BC}" srcOrd="2" destOrd="0" presId="urn:microsoft.com/office/officeart/2005/8/layout/target3"/>
    <dgm:cxn modelId="{83D584F7-5E85-474E-A12A-2502739D5EB0}" type="presParOf" srcId="{ACD50DD6-AD36-4673-A4BF-503747D280FC}" destId="{A34C7A98-0615-48CA-8AD5-6C0A9C2823B4}" srcOrd="3" destOrd="0" presId="urn:microsoft.com/office/officeart/2005/8/layout/target3"/>
    <dgm:cxn modelId="{3FCF7931-7605-48E5-A1D7-AF5DA2E4380A}" type="presParOf" srcId="{ACD50DD6-AD36-4673-A4BF-503747D280FC}" destId="{CC551CD5-C777-4638-A493-9ABBAA977C1D}" srcOrd="4" destOrd="0" presId="urn:microsoft.com/office/officeart/2005/8/layout/target3"/>
    <dgm:cxn modelId="{87A2D6BC-8E68-416E-B616-1F423DBD1AF3}" type="presParOf" srcId="{ACD50DD6-AD36-4673-A4BF-503747D280FC}" destId="{32232377-D8F8-4F88-AE59-4615059D55CE}" srcOrd="5" destOrd="0" presId="urn:microsoft.com/office/officeart/2005/8/layout/target3"/>
    <dgm:cxn modelId="{4385D82E-52BC-4C6E-A89B-0BF2709CF5BC}" type="presParOf" srcId="{ACD50DD6-AD36-4673-A4BF-503747D280FC}" destId="{430DD7AE-E6F9-4C92-8F49-0FC5D0829214}" srcOrd="6" destOrd="0" presId="urn:microsoft.com/office/officeart/2005/8/layout/target3"/>
    <dgm:cxn modelId="{8C01B47A-F1A3-47B7-8084-64E7F80BC95D}" type="presParOf" srcId="{ACD50DD6-AD36-4673-A4BF-503747D280FC}" destId="{804C6EE0-7123-4E9A-BBAA-91030DE0216B}" srcOrd="7" destOrd="0" presId="urn:microsoft.com/office/officeart/2005/8/layout/target3"/>
    <dgm:cxn modelId="{634CC33C-0DFC-46E5-8726-D72AF90E35C4}" type="presParOf" srcId="{ACD50DD6-AD36-4673-A4BF-503747D280FC}" destId="{B60F1BC2-76D0-41CD-B759-D4DA5CA5B4FD}" srcOrd="8" destOrd="0" presId="urn:microsoft.com/office/officeart/2005/8/layout/target3"/>
    <dgm:cxn modelId="{B403B352-8CFF-45E1-A20E-1448BFE80408}" type="presParOf" srcId="{ACD50DD6-AD36-4673-A4BF-503747D280FC}" destId="{841F3128-70A3-437E-A17D-CBC6E3EA0F27}" srcOrd="9" destOrd="0" presId="urn:microsoft.com/office/officeart/2005/8/layout/target3"/>
    <dgm:cxn modelId="{75C425A9-F9ED-4DCE-AFC9-93CCC5FFF801}" type="presParOf" srcId="{ACD50DD6-AD36-4673-A4BF-503747D280FC}" destId="{785A2934-ED49-499B-B35E-9A0E161F0C36}" srcOrd="10" destOrd="0" presId="urn:microsoft.com/office/officeart/2005/8/layout/target3"/>
    <dgm:cxn modelId="{627CAB64-7D3F-4E1C-A48D-21DEC67B9FAA}" type="presParOf" srcId="{ACD50DD6-AD36-4673-A4BF-503747D280FC}" destId="{2C203CF0-CFCF-4BDF-A1BC-1C9FB3282976}" srcOrd="11"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7852C9-8072-4FC3-A1D1-863E7E733E54}"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s-EC"/>
        </a:p>
      </dgm:t>
    </dgm:pt>
    <dgm:pt modelId="{96B5B322-9BC0-4882-9DDA-AEB2C1CFC1CA}">
      <dgm:prSet phldrT="[Texto]"/>
      <dgm:spPr/>
      <dgm:t>
        <a:bodyPr/>
        <a:lstStyle/>
        <a:p>
          <a:r>
            <a:rPr lang="es-EC" b="1" dirty="0"/>
            <a:t>Muestreo</a:t>
          </a:r>
        </a:p>
      </dgm:t>
    </dgm:pt>
    <dgm:pt modelId="{9D0013B4-CF1A-4A3E-A4A9-A0B5F881CE50}" type="parTrans" cxnId="{14B80940-E8AB-4BD3-8C2A-ED2B0ACF33E9}">
      <dgm:prSet/>
      <dgm:spPr/>
      <dgm:t>
        <a:bodyPr/>
        <a:lstStyle/>
        <a:p>
          <a:endParaRPr lang="es-EC"/>
        </a:p>
      </dgm:t>
    </dgm:pt>
    <dgm:pt modelId="{C285C51C-7FD1-4E61-878B-79096779F3A0}" type="sibTrans" cxnId="{14B80940-E8AB-4BD3-8C2A-ED2B0ACF33E9}">
      <dgm:prSet/>
      <dgm:spPr/>
      <dgm:t>
        <a:bodyPr/>
        <a:lstStyle/>
        <a:p>
          <a:endParaRPr lang="es-EC"/>
        </a:p>
      </dgm:t>
    </dgm:pt>
    <dgm:pt modelId="{CCE24081-2107-4E34-BC24-107BE81261A6}">
      <dgm:prSet phldrT="[Texto]"/>
      <dgm:spPr/>
      <dgm:t>
        <a:bodyPr/>
        <a:lstStyle/>
        <a:p>
          <a:r>
            <a:rPr lang="es-EC" dirty="0"/>
            <a:t>INEN 2176. Muestreo. Técnicas de muestreo.</a:t>
          </a:r>
        </a:p>
      </dgm:t>
    </dgm:pt>
    <dgm:pt modelId="{AA56B4E4-6F6A-4A7B-A11F-983BE2CD8F3A}" type="parTrans" cxnId="{891F2888-6F9A-4959-84EC-8E587860B4E3}">
      <dgm:prSet/>
      <dgm:spPr/>
      <dgm:t>
        <a:bodyPr/>
        <a:lstStyle/>
        <a:p>
          <a:endParaRPr lang="es-EC"/>
        </a:p>
      </dgm:t>
    </dgm:pt>
    <dgm:pt modelId="{CB323479-D061-4FA2-81AC-2740A8ACF11A}" type="sibTrans" cxnId="{891F2888-6F9A-4959-84EC-8E587860B4E3}">
      <dgm:prSet/>
      <dgm:spPr/>
      <dgm:t>
        <a:bodyPr/>
        <a:lstStyle/>
        <a:p>
          <a:endParaRPr lang="es-EC"/>
        </a:p>
      </dgm:t>
    </dgm:pt>
    <dgm:pt modelId="{A1D63C6A-4B6F-4BB0-995E-3D4866E06D38}">
      <dgm:prSet phldrT="[Texto]" custT="1"/>
      <dgm:spPr/>
      <dgm:t>
        <a:bodyPr/>
        <a:lstStyle/>
        <a:p>
          <a:r>
            <a:rPr lang="es-EC" sz="2100" b="1" dirty="0"/>
            <a:t>Análisis de muestras</a:t>
          </a:r>
        </a:p>
      </dgm:t>
    </dgm:pt>
    <dgm:pt modelId="{96A4FE32-0702-4F0A-9CE3-B96625DCFEED}" type="parTrans" cxnId="{D5D4B99E-0BE4-4DA1-80FA-9449BA73845E}">
      <dgm:prSet/>
      <dgm:spPr/>
      <dgm:t>
        <a:bodyPr/>
        <a:lstStyle/>
        <a:p>
          <a:endParaRPr lang="es-EC"/>
        </a:p>
      </dgm:t>
    </dgm:pt>
    <dgm:pt modelId="{CA5F92DB-ACD8-4477-AE8C-56769D2370FF}" type="sibTrans" cxnId="{D5D4B99E-0BE4-4DA1-80FA-9449BA73845E}">
      <dgm:prSet/>
      <dgm:spPr/>
      <dgm:t>
        <a:bodyPr/>
        <a:lstStyle/>
        <a:p>
          <a:endParaRPr lang="es-EC"/>
        </a:p>
      </dgm:t>
    </dgm:pt>
    <dgm:pt modelId="{82B13315-C7CD-4CDF-AFA6-4A7DC7194397}">
      <dgm:prSet phldrT="[Texto]" custT="1"/>
      <dgm:spPr/>
      <dgm:t>
        <a:bodyPr/>
        <a:lstStyle/>
        <a:p>
          <a:r>
            <a:rPr lang="es-EC" sz="1600" i="1" dirty="0"/>
            <a:t>in situ</a:t>
          </a:r>
        </a:p>
      </dgm:t>
    </dgm:pt>
    <dgm:pt modelId="{F750A2EB-EE19-424E-B05F-06B2A866F77F}" type="parTrans" cxnId="{72B9756E-F9DE-4A32-9AE5-1AD93B893211}">
      <dgm:prSet/>
      <dgm:spPr/>
      <dgm:t>
        <a:bodyPr/>
        <a:lstStyle/>
        <a:p>
          <a:endParaRPr lang="es-EC"/>
        </a:p>
      </dgm:t>
    </dgm:pt>
    <dgm:pt modelId="{06014F7E-5246-4A70-B25A-007EC3621E19}" type="sibTrans" cxnId="{72B9756E-F9DE-4A32-9AE5-1AD93B893211}">
      <dgm:prSet/>
      <dgm:spPr/>
      <dgm:t>
        <a:bodyPr/>
        <a:lstStyle/>
        <a:p>
          <a:endParaRPr lang="es-EC"/>
        </a:p>
      </dgm:t>
    </dgm:pt>
    <dgm:pt modelId="{33598D6E-6BD3-4798-88C7-96A9C71DFAFE}">
      <dgm:prSet phldrT="[Texto]"/>
      <dgm:spPr/>
      <dgm:t>
        <a:bodyPr/>
        <a:lstStyle/>
        <a:p>
          <a:r>
            <a:rPr lang="es-EC" b="1" dirty="0"/>
            <a:t>Determinación de ICA-NSF</a:t>
          </a:r>
        </a:p>
      </dgm:t>
    </dgm:pt>
    <dgm:pt modelId="{0FB59766-BD0A-48AC-84D2-F3D9A9E53ADC}" type="parTrans" cxnId="{D168FFF6-1770-47A6-8D6B-E6838A5E36B9}">
      <dgm:prSet/>
      <dgm:spPr/>
      <dgm:t>
        <a:bodyPr/>
        <a:lstStyle/>
        <a:p>
          <a:endParaRPr lang="es-EC"/>
        </a:p>
      </dgm:t>
    </dgm:pt>
    <dgm:pt modelId="{DF922CB2-A913-43DA-B863-3BB360EACC2F}" type="sibTrans" cxnId="{D168FFF6-1770-47A6-8D6B-E6838A5E36B9}">
      <dgm:prSet/>
      <dgm:spPr/>
      <dgm:t>
        <a:bodyPr/>
        <a:lstStyle/>
        <a:p>
          <a:endParaRPr lang="es-EC"/>
        </a:p>
      </dgm:t>
    </dgm:pt>
    <dgm:pt modelId="{64045351-3C88-4179-8588-9A1968DA558A}">
      <dgm:prSet phldrT="[Texto]"/>
      <dgm:spPr/>
      <dgm:t>
        <a:bodyPr/>
        <a:lstStyle/>
        <a:p>
          <a:r>
            <a:rPr lang="es-EC" dirty="0"/>
            <a:t>Curvas de valoración por variable y pesos.</a:t>
          </a:r>
        </a:p>
      </dgm:t>
    </dgm:pt>
    <dgm:pt modelId="{4F039853-88D7-4A4D-BB76-B64DED7BBF94}" type="parTrans" cxnId="{F4B49394-F517-4AFD-BF3C-D0340815D97B}">
      <dgm:prSet/>
      <dgm:spPr/>
      <dgm:t>
        <a:bodyPr/>
        <a:lstStyle/>
        <a:p>
          <a:endParaRPr lang="es-EC"/>
        </a:p>
      </dgm:t>
    </dgm:pt>
    <dgm:pt modelId="{D8F8DC73-146F-499D-A473-0FA758660B40}" type="sibTrans" cxnId="{F4B49394-F517-4AFD-BF3C-D0340815D97B}">
      <dgm:prSet/>
      <dgm:spPr/>
      <dgm:t>
        <a:bodyPr/>
        <a:lstStyle/>
        <a:p>
          <a:endParaRPr lang="es-EC"/>
        </a:p>
      </dgm:t>
    </dgm:pt>
    <dgm:pt modelId="{A73EBC38-282F-4BB8-B3EF-E4E8547260F3}">
      <dgm:prSet phldrT="[Texto]"/>
      <dgm:spPr/>
      <dgm:t>
        <a:bodyPr/>
        <a:lstStyle/>
        <a:p>
          <a:endParaRPr lang="es-EC" dirty="0"/>
        </a:p>
      </dgm:t>
    </dgm:pt>
    <dgm:pt modelId="{679EB0C7-BB06-4CAF-82F8-8BE62FE67044}" type="parTrans" cxnId="{0CC9410F-C69F-41EB-9A8A-D5B174226B22}">
      <dgm:prSet/>
      <dgm:spPr/>
      <dgm:t>
        <a:bodyPr/>
        <a:lstStyle/>
        <a:p>
          <a:endParaRPr lang="es-EC"/>
        </a:p>
      </dgm:t>
    </dgm:pt>
    <dgm:pt modelId="{7FB565F6-0B4A-4125-9307-769AFC035E02}" type="sibTrans" cxnId="{0CC9410F-C69F-41EB-9A8A-D5B174226B22}">
      <dgm:prSet/>
      <dgm:spPr/>
      <dgm:t>
        <a:bodyPr/>
        <a:lstStyle/>
        <a:p>
          <a:endParaRPr lang="es-EC"/>
        </a:p>
      </dgm:t>
    </dgm:pt>
    <dgm:pt modelId="{C5509EC5-9B8C-47DC-AC85-AAB1B4578FA4}">
      <dgm:prSet phldrT="[Texto]" custT="1"/>
      <dgm:spPr/>
      <dgm:t>
        <a:bodyPr/>
        <a:lstStyle/>
        <a:p>
          <a:r>
            <a:rPr lang="es-EC" sz="1600" i="0" dirty="0"/>
            <a:t>Laboratorio</a:t>
          </a:r>
        </a:p>
      </dgm:t>
    </dgm:pt>
    <dgm:pt modelId="{F4F96957-5BB5-4F2C-9595-AB599776F84D}" type="parTrans" cxnId="{9145374D-2908-4C6C-A4EF-25B64EF730D5}">
      <dgm:prSet/>
      <dgm:spPr/>
      <dgm:t>
        <a:bodyPr/>
        <a:lstStyle/>
        <a:p>
          <a:endParaRPr lang="es-EC"/>
        </a:p>
      </dgm:t>
    </dgm:pt>
    <dgm:pt modelId="{4AFDEE05-CD8F-4B70-91C4-D7732C988C10}" type="sibTrans" cxnId="{9145374D-2908-4C6C-A4EF-25B64EF730D5}">
      <dgm:prSet/>
      <dgm:spPr/>
      <dgm:t>
        <a:bodyPr/>
        <a:lstStyle/>
        <a:p>
          <a:endParaRPr lang="es-EC"/>
        </a:p>
      </dgm:t>
    </dgm:pt>
    <dgm:pt modelId="{5F6C1967-D8A9-44B2-9136-24CFD8AF321B}">
      <dgm:prSet phldrT="[Texto]"/>
      <dgm:spPr/>
      <dgm:t>
        <a:bodyPr/>
        <a:lstStyle/>
        <a:p>
          <a:r>
            <a:rPr lang="es-EC" dirty="0"/>
            <a:t>INEN 2169. </a:t>
          </a:r>
          <a:r>
            <a:rPr lang="es-ES" dirty="0"/>
            <a:t>Manejo y conservación de muestras.</a:t>
          </a:r>
          <a:endParaRPr lang="es-EC" dirty="0"/>
        </a:p>
      </dgm:t>
    </dgm:pt>
    <dgm:pt modelId="{16DB30D7-A499-4E33-8ADF-612931455BA8}" type="parTrans" cxnId="{F3D9AA59-39F6-43ED-B6D0-1069A9248846}">
      <dgm:prSet/>
      <dgm:spPr/>
      <dgm:t>
        <a:bodyPr/>
        <a:lstStyle/>
        <a:p>
          <a:endParaRPr lang="es-ES"/>
        </a:p>
      </dgm:t>
    </dgm:pt>
    <dgm:pt modelId="{779C65D8-BD43-4D26-AD67-7306E2C6CF18}" type="sibTrans" cxnId="{F3D9AA59-39F6-43ED-B6D0-1069A9248846}">
      <dgm:prSet/>
      <dgm:spPr/>
      <dgm:t>
        <a:bodyPr/>
        <a:lstStyle/>
        <a:p>
          <a:endParaRPr lang="es-ES"/>
        </a:p>
      </dgm:t>
    </dgm:pt>
    <dgm:pt modelId="{16B393B1-20D3-43DE-951F-85B59DA7D19D}" type="pres">
      <dgm:prSet presAssocID="{A57852C9-8072-4FC3-A1D1-863E7E733E54}" presName="CompostProcess" presStyleCnt="0">
        <dgm:presLayoutVars>
          <dgm:dir/>
          <dgm:resizeHandles val="exact"/>
        </dgm:presLayoutVars>
      </dgm:prSet>
      <dgm:spPr/>
    </dgm:pt>
    <dgm:pt modelId="{CBF61104-C037-42C3-B9D0-30976D3C8AA2}" type="pres">
      <dgm:prSet presAssocID="{A57852C9-8072-4FC3-A1D1-863E7E733E54}" presName="arrow" presStyleLbl="bgShp" presStyleIdx="0" presStyleCnt="1"/>
      <dgm:spPr/>
    </dgm:pt>
    <dgm:pt modelId="{AAE39C77-F0C2-4FC9-B728-AEE8B0332C08}" type="pres">
      <dgm:prSet presAssocID="{A57852C9-8072-4FC3-A1D1-863E7E733E54}" presName="linearProcess" presStyleCnt="0"/>
      <dgm:spPr/>
    </dgm:pt>
    <dgm:pt modelId="{5A157221-A815-4290-8245-3FC8FA519F6D}" type="pres">
      <dgm:prSet presAssocID="{96B5B322-9BC0-4882-9DDA-AEB2C1CFC1CA}" presName="textNode" presStyleLbl="node1" presStyleIdx="0" presStyleCnt="3">
        <dgm:presLayoutVars>
          <dgm:bulletEnabled val="1"/>
        </dgm:presLayoutVars>
      </dgm:prSet>
      <dgm:spPr/>
    </dgm:pt>
    <dgm:pt modelId="{712A2F04-EE80-4D34-A274-C7B7DE810D08}" type="pres">
      <dgm:prSet presAssocID="{C285C51C-7FD1-4E61-878B-79096779F3A0}" presName="sibTrans" presStyleCnt="0"/>
      <dgm:spPr/>
    </dgm:pt>
    <dgm:pt modelId="{8EA0CC60-7289-42AC-8936-75925A60EC7B}" type="pres">
      <dgm:prSet presAssocID="{A1D63C6A-4B6F-4BB0-995E-3D4866E06D38}" presName="textNode" presStyleLbl="node1" presStyleIdx="1" presStyleCnt="3">
        <dgm:presLayoutVars>
          <dgm:bulletEnabled val="1"/>
        </dgm:presLayoutVars>
      </dgm:prSet>
      <dgm:spPr/>
    </dgm:pt>
    <dgm:pt modelId="{BE09F3DF-867D-4775-BD83-FCD6D9293102}" type="pres">
      <dgm:prSet presAssocID="{CA5F92DB-ACD8-4477-AE8C-56769D2370FF}" presName="sibTrans" presStyleCnt="0"/>
      <dgm:spPr/>
    </dgm:pt>
    <dgm:pt modelId="{CF5D90E4-228A-4235-8134-E7CEE982A787}" type="pres">
      <dgm:prSet presAssocID="{33598D6E-6BD3-4798-88C7-96A9C71DFAFE}" presName="textNode" presStyleLbl="node1" presStyleIdx="2" presStyleCnt="3">
        <dgm:presLayoutVars>
          <dgm:bulletEnabled val="1"/>
        </dgm:presLayoutVars>
      </dgm:prSet>
      <dgm:spPr/>
    </dgm:pt>
  </dgm:ptLst>
  <dgm:cxnLst>
    <dgm:cxn modelId="{8DC6A804-AA49-460A-A79D-4CF384C2C8E3}" type="presOf" srcId="{CCE24081-2107-4E34-BC24-107BE81261A6}" destId="{5A157221-A815-4290-8245-3FC8FA519F6D}" srcOrd="0" destOrd="1" presId="urn:microsoft.com/office/officeart/2005/8/layout/hProcess9"/>
    <dgm:cxn modelId="{037A090C-B03F-4037-A492-1AA090B070A3}" type="presOf" srcId="{82B13315-C7CD-4CDF-AFA6-4A7DC7194397}" destId="{8EA0CC60-7289-42AC-8936-75925A60EC7B}" srcOrd="0" destOrd="1" presId="urn:microsoft.com/office/officeart/2005/8/layout/hProcess9"/>
    <dgm:cxn modelId="{0CC9410F-C69F-41EB-9A8A-D5B174226B22}" srcId="{96B5B322-9BC0-4882-9DDA-AEB2C1CFC1CA}" destId="{A73EBC38-282F-4BB8-B3EF-E4E8547260F3}" srcOrd="2" destOrd="0" parTransId="{679EB0C7-BB06-4CAF-82F8-8BE62FE67044}" sibTransId="{7FB565F6-0B4A-4125-9307-769AFC035E02}"/>
    <dgm:cxn modelId="{70F5F119-DD03-4430-BB37-1376B341E8A0}" type="presOf" srcId="{A1D63C6A-4B6F-4BB0-995E-3D4866E06D38}" destId="{8EA0CC60-7289-42AC-8936-75925A60EC7B}" srcOrd="0" destOrd="0" presId="urn:microsoft.com/office/officeart/2005/8/layout/hProcess9"/>
    <dgm:cxn modelId="{0A393726-12AD-4287-B383-813FA6C82EA9}" type="presOf" srcId="{A57852C9-8072-4FC3-A1D1-863E7E733E54}" destId="{16B393B1-20D3-43DE-951F-85B59DA7D19D}" srcOrd="0" destOrd="0" presId="urn:microsoft.com/office/officeart/2005/8/layout/hProcess9"/>
    <dgm:cxn modelId="{800F4D2F-6A91-47C7-9A67-838093D3CDEB}" type="presOf" srcId="{96B5B322-9BC0-4882-9DDA-AEB2C1CFC1CA}" destId="{5A157221-A815-4290-8245-3FC8FA519F6D}" srcOrd="0" destOrd="0" presId="urn:microsoft.com/office/officeart/2005/8/layout/hProcess9"/>
    <dgm:cxn modelId="{14B80940-E8AB-4BD3-8C2A-ED2B0ACF33E9}" srcId="{A57852C9-8072-4FC3-A1D1-863E7E733E54}" destId="{96B5B322-9BC0-4882-9DDA-AEB2C1CFC1CA}" srcOrd="0" destOrd="0" parTransId="{9D0013B4-CF1A-4A3E-A4A9-A0B5F881CE50}" sibTransId="{C285C51C-7FD1-4E61-878B-79096779F3A0}"/>
    <dgm:cxn modelId="{E1213C62-238A-4391-A43E-29F0DD4F753D}" type="presOf" srcId="{A73EBC38-282F-4BB8-B3EF-E4E8547260F3}" destId="{5A157221-A815-4290-8245-3FC8FA519F6D}" srcOrd="0" destOrd="3" presId="urn:microsoft.com/office/officeart/2005/8/layout/hProcess9"/>
    <dgm:cxn modelId="{09BFB542-57B9-487B-BA7F-ABA544035649}" type="presOf" srcId="{5F6C1967-D8A9-44B2-9136-24CFD8AF321B}" destId="{5A157221-A815-4290-8245-3FC8FA519F6D}" srcOrd="0" destOrd="2" presId="urn:microsoft.com/office/officeart/2005/8/layout/hProcess9"/>
    <dgm:cxn modelId="{AAE4AB64-F662-4B56-86EB-FEB8F6CDC4A7}" type="presOf" srcId="{33598D6E-6BD3-4798-88C7-96A9C71DFAFE}" destId="{CF5D90E4-228A-4235-8134-E7CEE982A787}" srcOrd="0" destOrd="0" presId="urn:microsoft.com/office/officeart/2005/8/layout/hProcess9"/>
    <dgm:cxn modelId="{9145374D-2908-4C6C-A4EF-25B64EF730D5}" srcId="{A1D63C6A-4B6F-4BB0-995E-3D4866E06D38}" destId="{C5509EC5-9B8C-47DC-AC85-AAB1B4578FA4}" srcOrd="1" destOrd="0" parTransId="{F4F96957-5BB5-4F2C-9595-AB599776F84D}" sibTransId="{4AFDEE05-CD8F-4B70-91C4-D7732C988C10}"/>
    <dgm:cxn modelId="{72B9756E-F9DE-4A32-9AE5-1AD93B893211}" srcId="{A1D63C6A-4B6F-4BB0-995E-3D4866E06D38}" destId="{82B13315-C7CD-4CDF-AFA6-4A7DC7194397}" srcOrd="0" destOrd="0" parTransId="{F750A2EB-EE19-424E-B05F-06B2A866F77F}" sibTransId="{06014F7E-5246-4A70-B25A-007EC3621E19}"/>
    <dgm:cxn modelId="{10DA7E70-2BCE-4002-AF31-583217CBF8DD}" type="presOf" srcId="{64045351-3C88-4179-8588-9A1968DA558A}" destId="{CF5D90E4-228A-4235-8134-E7CEE982A787}" srcOrd="0" destOrd="1" presId="urn:microsoft.com/office/officeart/2005/8/layout/hProcess9"/>
    <dgm:cxn modelId="{F3D9AA59-39F6-43ED-B6D0-1069A9248846}" srcId="{96B5B322-9BC0-4882-9DDA-AEB2C1CFC1CA}" destId="{5F6C1967-D8A9-44B2-9136-24CFD8AF321B}" srcOrd="1" destOrd="0" parTransId="{16DB30D7-A499-4E33-8ADF-612931455BA8}" sibTransId="{779C65D8-BD43-4D26-AD67-7306E2C6CF18}"/>
    <dgm:cxn modelId="{891F2888-6F9A-4959-84EC-8E587860B4E3}" srcId="{96B5B322-9BC0-4882-9DDA-AEB2C1CFC1CA}" destId="{CCE24081-2107-4E34-BC24-107BE81261A6}" srcOrd="0" destOrd="0" parTransId="{AA56B4E4-6F6A-4A7B-A11F-983BE2CD8F3A}" sibTransId="{CB323479-D061-4FA2-81AC-2740A8ACF11A}"/>
    <dgm:cxn modelId="{F4B49394-F517-4AFD-BF3C-D0340815D97B}" srcId="{33598D6E-6BD3-4798-88C7-96A9C71DFAFE}" destId="{64045351-3C88-4179-8588-9A1968DA558A}" srcOrd="0" destOrd="0" parTransId="{4F039853-88D7-4A4D-BB76-B64DED7BBF94}" sibTransId="{D8F8DC73-146F-499D-A473-0FA758660B40}"/>
    <dgm:cxn modelId="{D5D4B99E-0BE4-4DA1-80FA-9449BA73845E}" srcId="{A57852C9-8072-4FC3-A1D1-863E7E733E54}" destId="{A1D63C6A-4B6F-4BB0-995E-3D4866E06D38}" srcOrd="1" destOrd="0" parTransId="{96A4FE32-0702-4F0A-9CE3-B96625DCFEED}" sibTransId="{CA5F92DB-ACD8-4477-AE8C-56769D2370FF}"/>
    <dgm:cxn modelId="{8DA49BE4-6889-4EB0-ADC1-6877370B608E}" type="presOf" srcId="{C5509EC5-9B8C-47DC-AC85-AAB1B4578FA4}" destId="{8EA0CC60-7289-42AC-8936-75925A60EC7B}" srcOrd="0" destOrd="2" presId="urn:microsoft.com/office/officeart/2005/8/layout/hProcess9"/>
    <dgm:cxn modelId="{D168FFF6-1770-47A6-8D6B-E6838A5E36B9}" srcId="{A57852C9-8072-4FC3-A1D1-863E7E733E54}" destId="{33598D6E-6BD3-4798-88C7-96A9C71DFAFE}" srcOrd="2" destOrd="0" parTransId="{0FB59766-BD0A-48AC-84D2-F3D9A9E53ADC}" sibTransId="{DF922CB2-A913-43DA-B863-3BB360EACC2F}"/>
    <dgm:cxn modelId="{FCE692D6-C069-4510-AABF-69A3455D2E74}" type="presParOf" srcId="{16B393B1-20D3-43DE-951F-85B59DA7D19D}" destId="{CBF61104-C037-42C3-B9D0-30976D3C8AA2}" srcOrd="0" destOrd="0" presId="urn:microsoft.com/office/officeart/2005/8/layout/hProcess9"/>
    <dgm:cxn modelId="{4FD15271-E47F-4942-83E1-3B8971A29D88}" type="presParOf" srcId="{16B393B1-20D3-43DE-951F-85B59DA7D19D}" destId="{AAE39C77-F0C2-4FC9-B728-AEE8B0332C08}" srcOrd="1" destOrd="0" presId="urn:microsoft.com/office/officeart/2005/8/layout/hProcess9"/>
    <dgm:cxn modelId="{26759B25-7D53-43F5-9BE5-460CD8F70B40}" type="presParOf" srcId="{AAE39C77-F0C2-4FC9-B728-AEE8B0332C08}" destId="{5A157221-A815-4290-8245-3FC8FA519F6D}" srcOrd="0" destOrd="0" presId="urn:microsoft.com/office/officeart/2005/8/layout/hProcess9"/>
    <dgm:cxn modelId="{6CDE48FE-BCF9-4655-9E05-A30AABCEB9D9}" type="presParOf" srcId="{AAE39C77-F0C2-4FC9-B728-AEE8B0332C08}" destId="{712A2F04-EE80-4D34-A274-C7B7DE810D08}" srcOrd="1" destOrd="0" presId="urn:microsoft.com/office/officeart/2005/8/layout/hProcess9"/>
    <dgm:cxn modelId="{E092F8A9-E633-4AC5-9E8A-88B6BB9DFCF0}" type="presParOf" srcId="{AAE39C77-F0C2-4FC9-B728-AEE8B0332C08}" destId="{8EA0CC60-7289-42AC-8936-75925A60EC7B}" srcOrd="2" destOrd="0" presId="urn:microsoft.com/office/officeart/2005/8/layout/hProcess9"/>
    <dgm:cxn modelId="{B8263911-A295-4059-A30A-9DE308F8D807}" type="presParOf" srcId="{AAE39C77-F0C2-4FC9-B728-AEE8B0332C08}" destId="{BE09F3DF-867D-4775-BD83-FCD6D9293102}" srcOrd="3" destOrd="0" presId="urn:microsoft.com/office/officeart/2005/8/layout/hProcess9"/>
    <dgm:cxn modelId="{432CCCE4-CD5E-4794-8754-EF97A09289F0}" type="presParOf" srcId="{AAE39C77-F0C2-4FC9-B728-AEE8B0332C08}" destId="{CF5D90E4-228A-4235-8134-E7CEE982A78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14C8FD-0898-40F4-AEB9-D8C13C74D2B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EC"/>
        </a:p>
      </dgm:t>
    </dgm:pt>
    <dgm:pt modelId="{AEBB11F8-FAAB-4D17-A5EB-05B13BEEAEB7}">
      <dgm:prSet phldrT="[Texto]" custT="1"/>
      <dgm:spPr/>
      <dgm:t>
        <a:bodyPr/>
        <a:lstStyle/>
        <a:p>
          <a:pPr algn="just">
            <a:buFont typeface="Symbol" panose="05050102010706020507" pitchFamily="18" charset="2"/>
            <a:buNone/>
          </a:pPr>
          <a:r>
            <a:rPr lang="es-EC" sz="2000" b="0" dirty="0">
              <a:latin typeface="+mj-lt"/>
            </a:rPr>
            <a:t>Al aplicar la metodología ICA-NSF, la calidad de agua subterránea de Riobamba en un 77,78% representa agua contaminada, el 16,67% representa agua levemente contaminada y el 5,55% representa agua aceptable.</a:t>
          </a:r>
          <a:endParaRPr lang="es-EC" sz="2000" dirty="0">
            <a:latin typeface="+mj-lt"/>
          </a:endParaRPr>
        </a:p>
      </dgm:t>
    </dgm:pt>
    <dgm:pt modelId="{78E8DD70-1F88-4C30-959F-8342415ADDDF}" type="parTrans" cxnId="{662AD99D-80C3-4D6D-B5ED-59BCE3329E87}">
      <dgm:prSet/>
      <dgm:spPr/>
      <dgm:t>
        <a:bodyPr/>
        <a:lstStyle/>
        <a:p>
          <a:endParaRPr lang="es-EC" sz="2800">
            <a:latin typeface="+mj-lt"/>
          </a:endParaRPr>
        </a:p>
      </dgm:t>
    </dgm:pt>
    <dgm:pt modelId="{DFDF5524-FA59-423C-92AC-87A7100A6266}" type="sibTrans" cxnId="{662AD99D-80C3-4D6D-B5ED-59BCE3329E87}">
      <dgm:prSet/>
      <dgm:spPr/>
      <dgm:t>
        <a:bodyPr/>
        <a:lstStyle/>
        <a:p>
          <a:endParaRPr lang="es-EC" sz="2800">
            <a:latin typeface="+mj-lt"/>
          </a:endParaRPr>
        </a:p>
      </dgm:t>
    </dgm:pt>
    <dgm:pt modelId="{D996654A-082B-4303-83F1-D863BE15615C}">
      <dgm:prSet phldrT="[Texto]" custT="1"/>
      <dgm:spPr/>
      <dgm:t>
        <a:bodyPr/>
        <a:lstStyle/>
        <a:p>
          <a:pPr algn="just"/>
          <a:r>
            <a:rPr lang="es-EC" sz="2000" dirty="0">
              <a:latin typeface="+mj-lt"/>
            </a:rPr>
            <a:t>Al analizar las 18 muestras se caracterizaron los parámetros físicos, químicos y microbiológicos del agua subterránea de Riobamba.</a:t>
          </a:r>
        </a:p>
      </dgm:t>
    </dgm:pt>
    <dgm:pt modelId="{5D55B1E3-A701-4AD2-AA96-D4BC1351C7E3}" type="parTrans" cxnId="{E501BC61-DBBC-468E-94DD-2D3D60DB6304}">
      <dgm:prSet/>
      <dgm:spPr/>
      <dgm:t>
        <a:bodyPr/>
        <a:lstStyle/>
        <a:p>
          <a:endParaRPr lang="es-EC" sz="2800">
            <a:latin typeface="+mj-lt"/>
          </a:endParaRPr>
        </a:p>
      </dgm:t>
    </dgm:pt>
    <dgm:pt modelId="{A0314F0F-646F-4B0A-A1D2-EE2C191132A2}" type="sibTrans" cxnId="{E501BC61-DBBC-468E-94DD-2D3D60DB6304}">
      <dgm:prSet/>
      <dgm:spPr/>
      <dgm:t>
        <a:bodyPr/>
        <a:lstStyle/>
        <a:p>
          <a:endParaRPr lang="es-EC" sz="2800">
            <a:latin typeface="+mj-lt"/>
          </a:endParaRPr>
        </a:p>
      </dgm:t>
    </dgm:pt>
    <dgm:pt modelId="{CC2BE8B3-08DA-4A82-B936-39F9DF6422B4}">
      <dgm:prSet phldrT="[Texto]" custT="1"/>
      <dgm:spPr/>
      <dgm:t>
        <a:bodyPr/>
        <a:lstStyle/>
        <a:p>
          <a:pPr algn="just">
            <a:buFont typeface="Symbol" panose="05050102010706020507" pitchFamily="18" charset="2"/>
            <a:buNone/>
          </a:pPr>
          <a:r>
            <a:rPr lang="es-EC" sz="2000" b="0" dirty="0">
              <a:latin typeface="+mj-lt"/>
            </a:rPr>
            <a:t>De los 18 puntos de agua subterránea de Riobamba muestreados, en base a la Norma Técnica INEN NTE 1108. AGUA POTABLE. REQUSITOS todos cumplen los límites permisibles.</a:t>
          </a:r>
          <a:endParaRPr lang="es-EC" sz="2000" dirty="0">
            <a:latin typeface="+mj-lt"/>
          </a:endParaRPr>
        </a:p>
      </dgm:t>
    </dgm:pt>
    <dgm:pt modelId="{6B061A62-B8AA-491E-92C2-FE50109FF2F5}" type="parTrans" cxnId="{C00620C8-C888-437A-B832-51389420D538}">
      <dgm:prSet/>
      <dgm:spPr/>
      <dgm:t>
        <a:bodyPr/>
        <a:lstStyle/>
        <a:p>
          <a:endParaRPr lang="es-EC" sz="2800">
            <a:latin typeface="+mj-lt"/>
          </a:endParaRPr>
        </a:p>
      </dgm:t>
    </dgm:pt>
    <dgm:pt modelId="{D01BA10D-FB94-4544-A711-0AE80940D1AE}" type="sibTrans" cxnId="{C00620C8-C888-437A-B832-51389420D538}">
      <dgm:prSet/>
      <dgm:spPr/>
      <dgm:t>
        <a:bodyPr/>
        <a:lstStyle/>
        <a:p>
          <a:endParaRPr lang="es-EC" sz="2800">
            <a:latin typeface="+mj-lt"/>
          </a:endParaRPr>
        </a:p>
      </dgm:t>
    </dgm:pt>
    <dgm:pt modelId="{D1C72582-D092-400D-A255-2488643A40F3}">
      <dgm:prSet phldrT="[Texto]" custT="1"/>
      <dgm:spPr/>
      <dgm:t>
        <a:bodyPr/>
        <a:lstStyle/>
        <a:p>
          <a:pPr algn="just">
            <a:buFont typeface="Symbol" panose="05050102010706020507" pitchFamily="18" charset="2"/>
            <a:buNone/>
          </a:pPr>
          <a:r>
            <a:rPr lang="es-EC" sz="2000" b="0" dirty="0">
              <a:latin typeface="+mj-lt"/>
            </a:rPr>
            <a:t>De los 18 puntos de agua subterránea de Riobamba muestreados, en base a la Tabla 1 del Texto Unificado de Legislación Secundaria del Ministerio del Ambiente TULSMA, 7 no cumplen con el límite permisible de DBO.</a:t>
          </a:r>
          <a:endParaRPr lang="es-EC" sz="2000" dirty="0">
            <a:latin typeface="+mj-lt"/>
          </a:endParaRPr>
        </a:p>
      </dgm:t>
    </dgm:pt>
    <dgm:pt modelId="{05FBB9D4-DAB8-4FDC-94F1-D8854636C8E4}" type="parTrans" cxnId="{126A0A6F-604D-4589-BD36-B883CFCB66CB}">
      <dgm:prSet/>
      <dgm:spPr/>
      <dgm:t>
        <a:bodyPr/>
        <a:lstStyle/>
        <a:p>
          <a:endParaRPr lang="es-EC" sz="2800">
            <a:latin typeface="+mj-lt"/>
          </a:endParaRPr>
        </a:p>
      </dgm:t>
    </dgm:pt>
    <dgm:pt modelId="{7AF40619-4F54-4715-8EFD-49525AC70178}" type="sibTrans" cxnId="{126A0A6F-604D-4589-BD36-B883CFCB66CB}">
      <dgm:prSet/>
      <dgm:spPr/>
      <dgm:t>
        <a:bodyPr/>
        <a:lstStyle/>
        <a:p>
          <a:endParaRPr lang="es-EC" sz="2800">
            <a:latin typeface="+mj-lt"/>
          </a:endParaRPr>
        </a:p>
      </dgm:t>
    </dgm:pt>
    <dgm:pt modelId="{66B6BB53-89A8-4696-9C09-E9B58C959FE0}" type="pres">
      <dgm:prSet presAssocID="{2A14C8FD-0898-40F4-AEB9-D8C13C74D2B3}" presName="vert0" presStyleCnt="0">
        <dgm:presLayoutVars>
          <dgm:dir/>
          <dgm:animOne val="branch"/>
          <dgm:animLvl val="lvl"/>
        </dgm:presLayoutVars>
      </dgm:prSet>
      <dgm:spPr/>
    </dgm:pt>
    <dgm:pt modelId="{F833B7ED-EB63-4F2E-8392-BF7485E67F3C}" type="pres">
      <dgm:prSet presAssocID="{AEBB11F8-FAAB-4D17-A5EB-05B13BEEAEB7}" presName="thickLine" presStyleLbl="alignNode1" presStyleIdx="0" presStyleCnt="4"/>
      <dgm:spPr/>
    </dgm:pt>
    <dgm:pt modelId="{FA030D96-3813-4025-885A-AA2E8A350A47}" type="pres">
      <dgm:prSet presAssocID="{AEBB11F8-FAAB-4D17-A5EB-05B13BEEAEB7}" presName="horz1" presStyleCnt="0"/>
      <dgm:spPr/>
    </dgm:pt>
    <dgm:pt modelId="{1FAB9665-9771-4A68-853A-4DACBED6BF92}" type="pres">
      <dgm:prSet presAssocID="{AEBB11F8-FAAB-4D17-A5EB-05B13BEEAEB7}" presName="tx1" presStyleLbl="revTx" presStyleIdx="0" presStyleCnt="4"/>
      <dgm:spPr/>
    </dgm:pt>
    <dgm:pt modelId="{5D158DB0-2159-4C0F-B94A-C056EF2B7C6E}" type="pres">
      <dgm:prSet presAssocID="{AEBB11F8-FAAB-4D17-A5EB-05B13BEEAEB7}" presName="vert1" presStyleCnt="0"/>
      <dgm:spPr/>
    </dgm:pt>
    <dgm:pt modelId="{F2143B2B-4718-45A3-953C-3D219EDAC512}" type="pres">
      <dgm:prSet presAssocID="{D996654A-082B-4303-83F1-D863BE15615C}" presName="thickLine" presStyleLbl="alignNode1" presStyleIdx="1" presStyleCnt="4"/>
      <dgm:spPr/>
    </dgm:pt>
    <dgm:pt modelId="{7A5F6C51-C0CD-46EC-8D62-EB535A4F66EA}" type="pres">
      <dgm:prSet presAssocID="{D996654A-082B-4303-83F1-D863BE15615C}" presName="horz1" presStyleCnt="0"/>
      <dgm:spPr/>
    </dgm:pt>
    <dgm:pt modelId="{B3FDD1FA-B4B0-4A71-B081-BE4005F0C114}" type="pres">
      <dgm:prSet presAssocID="{D996654A-082B-4303-83F1-D863BE15615C}" presName="tx1" presStyleLbl="revTx" presStyleIdx="1" presStyleCnt="4"/>
      <dgm:spPr/>
    </dgm:pt>
    <dgm:pt modelId="{83FBDDA5-5B92-4EFB-A524-E85FE7A70909}" type="pres">
      <dgm:prSet presAssocID="{D996654A-082B-4303-83F1-D863BE15615C}" presName="vert1" presStyleCnt="0"/>
      <dgm:spPr/>
    </dgm:pt>
    <dgm:pt modelId="{B0962AD5-9D8B-4BFA-BE6D-8BF15BA8BE4E}" type="pres">
      <dgm:prSet presAssocID="{CC2BE8B3-08DA-4A82-B936-39F9DF6422B4}" presName="thickLine" presStyleLbl="alignNode1" presStyleIdx="2" presStyleCnt="4"/>
      <dgm:spPr/>
    </dgm:pt>
    <dgm:pt modelId="{5E861843-AF6C-47D0-9385-74634A910187}" type="pres">
      <dgm:prSet presAssocID="{CC2BE8B3-08DA-4A82-B936-39F9DF6422B4}" presName="horz1" presStyleCnt="0"/>
      <dgm:spPr/>
    </dgm:pt>
    <dgm:pt modelId="{401A46AB-4BE8-4984-ABA3-4AF9C199730E}" type="pres">
      <dgm:prSet presAssocID="{CC2BE8B3-08DA-4A82-B936-39F9DF6422B4}" presName="tx1" presStyleLbl="revTx" presStyleIdx="2" presStyleCnt="4"/>
      <dgm:spPr/>
    </dgm:pt>
    <dgm:pt modelId="{F7AD3575-7F03-49FC-B6CA-E02824B529B4}" type="pres">
      <dgm:prSet presAssocID="{CC2BE8B3-08DA-4A82-B936-39F9DF6422B4}" presName="vert1" presStyleCnt="0"/>
      <dgm:spPr/>
    </dgm:pt>
    <dgm:pt modelId="{9EDE14A3-E475-44F1-A0A4-55DA4896019B}" type="pres">
      <dgm:prSet presAssocID="{D1C72582-D092-400D-A255-2488643A40F3}" presName="thickLine" presStyleLbl="alignNode1" presStyleIdx="3" presStyleCnt="4"/>
      <dgm:spPr/>
    </dgm:pt>
    <dgm:pt modelId="{BC97A15A-F35F-45B9-8ECD-84D5C453E422}" type="pres">
      <dgm:prSet presAssocID="{D1C72582-D092-400D-A255-2488643A40F3}" presName="horz1" presStyleCnt="0"/>
      <dgm:spPr/>
    </dgm:pt>
    <dgm:pt modelId="{35D81C5A-AB80-439E-94DC-45432B635BA9}" type="pres">
      <dgm:prSet presAssocID="{D1C72582-D092-400D-A255-2488643A40F3}" presName="tx1" presStyleLbl="revTx" presStyleIdx="3" presStyleCnt="4"/>
      <dgm:spPr/>
    </dgm:pt>
    <dgm:pt modelId="{AC4502D4-1DF9-4DA4-AD5A-E409076C1A07}" type="pres">
      <dgm:prSet presAssocID="{D1C72582-D092-400D-A255-2488643A40F3}" presName="vert1" presStyleCnt="0"/>
      <dgm:spPr/>
    </dgm:pt>
  </dgm:ptLst>
  <dgm:cxnLst>
    <dgm:cxn modelId="{16949702-8885-4532-B893-AD1161A41E2A}" type="presOf" srcId="{AEBB11F8-FAAB-4D17-A5EB-05B13BEEAEB7}" destId="{1FAB9665-9771-4A68-853A-4DACBED6BF92}" srcOrd="0" destOrd="0" presId="urn:microsoft.com/office/officeart/2008/layout/LinedList"/>
    <dgm:cxn modelId="{8BF65B0F-E5B4-44D8-A695-FD341228C51E}" type="presOf" srcId="{2A14C8FD-0898-40F4-AEB9-D8C13C74D2B3}" destId="{66B6BB53-89A8-4696-9C09-E9B58C959FE0}" srcOrd="0" destOrd="0" presId="urn:microsoft.com/office/officeart/2008/layout/LinedList"/>
    <dgm:cxn modelId="{A1773D14-63D6-4FE7-83F6-59D4FCD41454}" type="presOf" srcId="{D1C72582-D092-400D-A255-2488643A40F3}" destId="{35D81C5A-AB80-439E-94DC-45432B635BA9}" srcOrd="0" destOrd="0" presId="urn:microsoft.com/office/officeart/2008/layout/LinedList"/>
    <dgm:cxn modelId="{61391616-1058-4EAB-BEDA-7CCDD4F6E933}" type="presOf" srcId="{CC2BE8B3-08DA-4A82-B936-39F9DF6422B4}" destId="{401A46AB-4BE8-4984-ABA3-4AF9C199730E}" srcOrd="0" destOrd="0" presId="urn:microsoft.com/office/officeart/2008/layout/LinedList"/>
    <dgm:cxn modelId="{E501BC61-DBBC-468E-94DD-2D3D60DB6304}" srcId="{2A14C8FD-0898-40F4-AEB9-D8C13C74D2B3}" destId="{D996654A-082B-4303-83F1-D863BE15615C}" srcOrd="1" destOrd="0" parTransId="{5D55B1E3-A701-4AD2-AA96-D4BC1351C7E3}" sibTransId="{A0314F0F-646F-4B0A-A1D2-EE2C191132A2}"/>
    <dgm:cxn modelId="{126A0A6F-604D-4589-BD36-B883CFCB66CB}" srcId="{2A14C8FD-0898-40F4-AEB9-D8C13C74D2B3}" destId="{D1C72582-D092-400D-A255-2488643A40F3}" srcOrd="3" destOrd="0" parTransId="{05FBB9D4-DAB8-4FDC-94F1-D8854636C8E4}" sibTransId="{7AF40619-4F54-4715-8EFD-49525AC70178}"/>
    <dgm:cxn modelId="{662AD99D-80C3-4D6D-B5ED-59BCE3329E87}" srcId="{2A14C8FD-0898-40F4-AEB9-D8C13C74D2B3}" destId="{AEBB11F8-FAAB-4D17-A5EB-05B13BEEAEB7}" srcOrd="0" destOrd="0" parTransId="{78E8DD70-1F88-4C30-959F-8342415ADDDF}" sibTransId="{DFDF5524-FA59-423C-92AC-87A7100A6266}"/>
    <dgm:cxn modelId="{C00620C8-C888-437A-B832-51389420D538}" srcId="{2A14C8FD-0898-40F4-AEB9-D8C13C74D2B3}" destId="{CC2BE8B3-08DA-4A82-B936-39F9DF6422B4}" srcOrd="2" destOrd="0" parTransId="{6B061A62-B8AA-491E-92C2-FE50109FF2F5}" sibTransId="{D01BA10D-FB94-4544-A711-0AE80940D1AE}"/>
    <dgm:cxn modelId="{880C20EB-27EA-4FEA-BE02-43173F204430}" type="presOf" srcId="{D996654A-082B-4303-83F1-D863BE15615C}" destId="{B3FDD1FA-B4B0-4A71-B081-BE4005F0C114}" srcOrd="0" destOrd="0" presId="urn:microsoft.com/office/officeart/2008/layout/LinedList"/>
    <dgm:cxn modelId="{7982528C-75F9-4106-A7E3-0CFB4DA8C66F}" type="presParOf" srcId="{66B6BB53-89A8-4696-9C09-E9B58C959FE0}" destId="{F833B7ED-EB63-4F2E-8392-BF7485E67F3C}" srcOrd="0" destOrd="0" presId="urn:microsoft.com/office/officeart/2008/layout/LinedList"/>
    <dgm:cxn modelId="{7AB65420-CCD7-4017-B82A-4D442FFBDD67}" type="presParOf" srcId="{66B6BB53-89A8-4696-9C09-E9B58C959FE0}" destId="{FA030D96-3813-4025-885A-AA2E8A350A47}" srcOrd="1" destOrd="0" presId="urn:microsoft.com/office/officeart/2008/layout/LinedList"/>
    <dgm:cxn modelId="{8C428872-BBCB-4C62-8D28-2500965B4D01}" type="presParOf" srcId="{FA030D96-3813-4025-885A-AA2E8A350A47}" destId="{1FAB9665-9771-4A68-853A-4DACBED6BF92}" srcOrd="0" destOrd="0" presId="urn:microsoft.com/office/officeart/2008/layout/LinedList"/>
    <dgm:cxn modelId="{DA28353D-207F-44BD-A7F1-73144A83260E}" type="presParOf" srcId="{FA030D96-3813-4025-885A-AA2E8A350A47}" destId="{5D158DB0-2159-4C0F-B94A-C056EF2B7C6E}" srcOrd="1" destOrd="0" presId="urn:microsoft.com/office/officeart/2008/layout/LinedList"/>
    <dgm:cxn modelId="{5710198A-9792-4DE2-B799-0C368480F77C}" type="presParOf" srcId="{66B6BB53-89A8-4696-9C09-E9B58C959FE0}" destId="{F2143B2B-4718-45A3-953C-3D219EDAC512}" srcOrd="2" destOrd="0" presId="urn:microsoft.com/office/officeart/2008/layout/LinedList"/>
    <dgm:cxn modelId="{D575D102-3CAA-4208-9EAE-823FDA570C5D}" type="presParOf" srcId="{66B6BB53-89A8-4696-9C09-E9B58C959FE0}" destId="{7A5F6C51-C0CD-46EC-8D62-EB535A4F66EA}" srcOrd="3" destOrd="0" presId="urn:microsoft.com/office/officeart/2008/layout/LinedList"/>
    <dgm:cxn modelId="{D9E0302D-2EC1-41C1-A1AF-960015B36E6C}" type="presParOf" srcId="{7A5F6C51-C0CD-46EC-8D62-EB535A4F66EA}" destId="{B3FDD1FA-B4B0-4A71-B081-BE4005F0C114}" srcOrd="0" destOrd="0" presId="urn:microsoft.com/office/officeart/2008/layout/LinedList"/>
    <dgm:cxn modelId="{78F65413-8501-4BBB-8006-B50016247ABC}" type="presParOf" srcId="{7A5F6C51-C0CD-46EC-8D62-EB535A4F66EA}" destId="{83FBDDA5-5B92-4EFB-A524-E85FE7A70909}" srcOrd="1" destOrd="0" presId="urn:microsoft.com/office/officeart/2008/layout/LinedList"/>
    <dgm:cxn modelId="{F3373679-E3E6-424F-BCB5-48381C2F3F99}" type="presParOf" srcId="{66B6BB53-89A8-4696-9C09-E9B58C959FE0}" destId="{B0962AD5-9D8B-4BFA-BE6D-8BF15BA8BE4E}" srcOrd="4" destOrd="0" presId="urn:microsoft.com/office/officeart/2008/layout/LinedList"/>
    <dgm:cxn modelId="{533369DA-9317-471E-9DA7-1497336FF432}" type="presParOf" srcId="{66B6BB53-89A8-4696-9C09-E9B58C959FE0}" destId="{5E861843-AF6C-47D0-9385-74634A910187}" srcOrd="5" destOrd="0" presId="urn:microsoft.com/office/officeart/2008/layout/LinedList"/>
    <dgm:cxn modelId="{B2801E06-9791-44C9-921F-1FD3843ABCD0}" type="presParOf" srcId="{5E861843-AF6C-47D0-9385-74634A910187}" destId="{401A46AB-4BE8-4984-ABA3-4AF9C199730E}" srcOrd="0" destOrd="0" presId="urn:microsoft.com/office/officeart/2008/layout/LinedList"/>
    <dgm:cxn modelId="{29319070-4842-4C22-9CFA-AEAEE2CEE271}" type="presParOf" srcId="{5E861843-AF6C-47D0-9385-74634A910187}" destId="{F7AD3575-7F03-49FC-B6CA-E02824B529B4}" srcOrd="1" destOrd="0" presId="urn:microsoft.com/office/officeart/2008/layout/LinedList"/>
    <dgm:cxn modelId="{14D4B6DC-7142-41E1-82E8-EB38FBDD4837}" type="presParOf" srcId="{66B6BB53-89A8-4696-9C09-E9B58C959FE0}" destId="{9EDE14A3-E475-44F1-A0A4-55DA4896019B}" srcOrd="6" destOrd="0" presId="urn:microsoft.com/office/officeart/2008/layout/LinedList"/>
    <dgm:cxn modelId="{6763B2B4-F735-4550-8E53-7201B6D02DBF}" type="presParOf" srcId="{66B6BB53-89A8-4696-9C09-E9B58C959FE0}" destId="{BC97A15A-F35F-45B9-8ECD-84D5C453E422}" srcOrd="7" destOrd="0" presId="urn:microsoft.com/office/officeart/2008/layout/LinedList"/>
    <dgm:cxn modelId="{DAA30700-BD41-480E-AAB2-3A1D2EA7A715}" type="presParOf" srcId="{BC97A15A-F35F-45B9-8ECD-84D5C453E422}" destId="{35D81C5A-AB80-439E-94DC-45432B635BA9}" srcOrd="0" destOrd="0" presId="urn:microsoft.com/office/officeart/2008/layout/LinedList"/>
    <dgm:cxn modelId="{AA221E3E-C1B1-40FF-A653-C1BFBEDA7B69}" type="presParOf" srcId="{BC97A15A-F35F-45B9-8ECD-84D5C453E422}" destId="{AC4502D4-1DF9-4DA4-AD5A-E409076C1A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14C8FD-0898-40F4-AEB9-D8C13C74D2B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EC"/>
        </a:p>
      </dgm:t>
    </dgm:pt>
    <dgm:pt modelId="{F5752BCA-8958-4A7A-AF67-BD3AB3590234}">
      <dgm:prSet phldrT="[Texto]" custT="1"/>
      <dgm:spPr/>
      <dgm:t>
        <a:bodyPr/>
        <a:lstStyle/>
        <a:p>
          <a:pPr algn="just">
            <a:buFont typeface="Symbol" panose="05050102010706020507" pitchFamily="18" charset="2"/>
            <a:buNone/>
          </a:pPr>
          <a:r>
            <a:rPr lang="es-EC" sz="2000" b="0" dirty="0">
              <a:latin typeface="+mj-lt"/>
            </a:rPr>
            <a:t>Al comparar la calidad del agua subterránea de Riobamba con la Norma Técnica INEN NTE 1108. AGUA POTABLE. REQUSITOS, cumple con los establecido en esta norma, mientras que al comparar la calidad del agua subterránea de Riobamba con la Tabla 1 del Texto Unificado de Legislación Secundaria del Ministerio del Ambiente TULSMA, a excepción de la DBO cumple con los demás parámetros establecidos en esta Norma, siendo estás dos metodologías de comparación muy extensas y complejas para interpretar los datos mientras que al determinar la calidad de agua con la metodología ICA-NSF se obtuvo una interpretación concisa.</a:t>
          </a:r>
          <a:endParaRPr lang="es-EC" sz="2000" dirty="0">
            <a:latin typeface="+mj-lt"/>
          </a:endParaRPr>
        </a:p>
      </dgm:t>
    </dgm:pt>
    <dgm:pt modelId="{B61637CD-28AE-4A9C-BD0B-6D6FBD9AFEE6}" type="parTrans" cxnId="{F974812C-4B2B-4260-8C52-C4B725ABD9F8}">
      <dgm:prSet/>
      <dgm:spPr/>
      <dgm:t>
        <a:bodyPr/>
        <a:lstStyle/>
        <a:p>
          <a:endParaRPr lang="es-EC" sz="2800">
            <a:latin typeface="+mj-lt"/>
          </a:endParaRPr>
        </a:p>
      </dgm:t>
    </dgm:pt>
    <dgm:pt modelId="{3F2470D8-ED60-4D88-B12E-B8694081231E}" type="sibTrans" cxnId="{F974812C-4B2B-4260-8C52-C4B725ABD9F8}">
      <dgm:prSet/>
      <dgm:spPr/>
      <dgm:t>
        <a:bodyPr/>
        <a:lstStyle/>
        <a:p>
          <a:endParaRPr lang="es-EC" sz="2800">
            <a:latin typeface="+mj-lt"/>
          </a:endParaRPr>
        </a:p>
      </dgm:t>
    </dgm:pt>
    <dgm:pt modelId="{7D6CAFA9-001F-4FD8-89F6-528BEC62916F}">
      <dgm:prSet phldrT="[Texto]" custT="1"/>
      <dgm:spPr/>
      <dgm:t>
        <a:bodyPr/>
        <a:lstStyle/>
        <a:p>
          <a:pPr algn="just">
            <a:buFont typeface="Symbol" panose="05050102010706020507" pitchFamily="18" charset="2"/>
            <a:buNone/>
          </a:pPr>
          <a:r>
            <a:rPr lang="es-EC" sz="2000" b="0" dirty="0">
              <a:latin typeface="+mj-lt"/>
            </a:rPr>
            <a:t>Al comparar el índice de calidad de agua entre las fuentes subterráneas de Riobamba la mayoría de fuentes corresponde a agua contaminada y levemente contaminada y solo una fuente es aceptable.</a:t>
          </a:r>
          <a:endParaRPr lang="es-EC" sz="2000" dirty="0">
            <a:latin typeface="+mj-lt"/>
          </a:endParaRPr>
        </a:p>
      </dgm:t>
    </dgm:pt>
    <dgm:pt modelId="{BD7612A2-20A7-4226-B61D-47B1F0136081}" type="parTrans" cxnId="{35EFEA5A-7AAE-4F5F-834F-47641EFA7F9C}">
      <dgm:prSet/>
      <dgm:spPr/>
      <dgm:t>
        <a:bodyPr/>
        <a:lstStyle/>
        <a:p>
          <a:endParaRPr lang="es-EC" sz="2800">
            <a:latin typeface="+mj-lt"/>
          </a:endParaRPr>
        </a:p>
      </dgm:t>
    </dgm:pt>
    <dgm:pt modelId="{A0B715E5-505D-4A5B-AD62-9F2303610F07}" type="sibTrans" cxnId="{35EFEA5A-7AAE-4F5F-834F-47641EFA7F9C}">
      <dgm:prSet/>
      <dgm:spPr/>
      <dgm:t>
        <a:bodyPr/>
        <a:lstStyle/>
        <a:p>
          <a:endParaRPr lang="es-EC" sz="2800">
            <a:latin typeface="+mj-lt"/>
          </a:endParaRPr>
        </a:p>
      </dgm:t>
    </dgm:pt>
    <dgm:pt modelId="{66B6BB53-89A8-4696-9C09-E9B58C959FE0}" type="pres">
      <dgm:prSet presAssocID="{2A14C8FD-0898-40F4-AEB9-D8C13C74D2B3}" presName="vert0" presStyleCnt="0">
        <dgm:presLayoutVars>
          <dgm:dir/>
          <dgm:animOne val="branch"/>
          <dgm:animLvl val="lvl"/>
        </dgm:presLayoutVars>
      </dgm:prSet>
      <dgm:spPr/>
    </dgm:pt>
    <dgm:pt modelId="{FD77F041-041B-4A12-A2F5-73254EFC1C26}" type="pres">
      <dgm:prSet presAssocID="{F5752BCA-8958-4A7A-AF67-BD3AB3590234}" presName="thickLine" presStyleLbl="alignNode1" presStyleIdx="0" presStyleCnt="2"/>
      <dgm:spPr/>
    </dgm:pt>
    <dgm:pt modelId="{15463C3D-05BB-4C92-A155-1D9D3B82D746}" type="pres">
      <dgm:prSet presAssocID="{F5752BCA-8958-4A7A-AF67-BD3AB3590234}" presName="horz1" presStyleCnt="0"/>
      <dgm:spPr/>
    </dgm:pt>
    <dgm:pt modelId="{E69515B6-B9E9-4816-A83A-DCC4B6412BB9}" type="pres">
      <dgm:prSet presAssocID="{F5752BCA-8958-4A7A-AF67-BD3AB3590234}" presName="tx1" presStyleLbl="revTx" presStyleIdx="0" presStyleCnt="2" custScaleY="182715"/>
      <dgm:spPr/>
    </dgm:pt>
    <dgm:pt modelId="{67DFE0B5-8CFD-40D3-8128-B2F119FA3CE3}" type="pres">
      <dgm:prSet presAssocID="{F5752BCA-8958-4A7A-AF67-BD3AB3590234}" presName="vert1" presStyleCnt="0"/>
      <dgm:spPr/>
    </dgm:pt>
    <dgm:pt modelId="{2D7DFA2C-8437-4E50-AB53-5ED6EA533569}" type="pres">
      <dgm:prSet presAssocID="{7D6CAFA9-001F-4FD8-89F6-528BEC62916F}" presName="thickLine" presStyleLbl="alignNode1" presStyleIdx="1" presStyleCnt="2"/>
      <dgm:spPr/>
    </dgm:pt>
    <dgm:pt modelId="{8F1B3D5C-3236-462E-9F58-F47A8B4FD437}" type="pres">
      <dgm:prSet presAssocID="{7D6CAFA9-001F-4FD8-89F6-528BEC62916F}" presName="horz1" presStyleCnt="0"/>
      <dgm:spPr/>
    </dgm:pt>
    <dgm:pt modelId="{7BDD5FEC-3DC1-4F0A-9675-CCD0818F9489}" type="pres">
      <dgm:prSet presAssocID="{7D6CAFA9-001F-4FD8-89F6-528BEC62916F}" presName="tx1" presStyleLbl="revTx" presStyleIdx="1" presStyleCnt="2"/>
      <dgm:spPr/>
    </dgm:pt>
    <dgm:pt modelId="{5FEFFB7F-9B25-43B0-A764-735DE2F0159B}" type="pres">
      <dgm:prSet presAssocID="{7D6CAFA9-001F-4FD8-89F6-528BEC62916F}" presName="vert1" presStyleCnt="0"/>
      <dgm:spPr/>
    </dgm:pt>
  </dgm:ptLst>
  <dgm:cxnLst>
    <dgm:cxn modelId="{8BF65B0F-E5B4-44D8-A695-FD341228C51E}" type="presOf" srcId="{2A14C8FD-0898-40F4-AEB9-D8C13C74D2B3}" destId="{66B6BB53-89A8-4696-9C09-E9B58C959FE0}" srcOrd="0" destOrd="0" presId="urn:microsoft.com/office/officeart/2008/layout/LinedList"/>
    <dgm:cxn modelId="{F974812C-4B2B-4260-8C52-C4B725ABD9F8}" srcId="{2A14C8FD-0898-40F4-AEB9-D8C13C74D2B3}" destId="{F5752BCA-8958-4A7A-AF67-BD3AB3590234}" srcOrd="0" destOrd="0" parTransId="{B61637CD-28AE-4A9C-BD0B-6D6FBD9AFEE6}" sibTransId="{3F2470D8-ED60-4D88-B12E-B8694081231E}"/>
    <dgm:cxn modelId="{3D0DE674-6414-40F9-B988-228D0D9ED843}" type="presOf" srcId="{F5752BCA-8958-4A7A-AF67-BD3AB3590234}" destId="{E69515B6-B9E9-4816-A83A-DCC4B6412BB9}" srcOrd="0" destOrd="0" presId="urn:microsoft.com/office/officeart/2008/layout/LinedList"/>
    <dgm:cxn modelId="{35EFEA5A-7AAE-4F5F-834F-47641EFA7F9C}" srcId="{2A14C8FD-0898-40F4-AEB9-D8C13C74D2B3}" destId="{7D6CAFA9-001F-4FD8-89F6-528BEC62916F}" srcOrd="1" destOrd="0" parTransId="{BD7612A2-20A7-4226-B61D-47B1F0136081}" sibTransId="{A0B715E5-505D-4A5B-AD62-9F2303610F07}"/>
    <dgm:cxn modelId="{85F0F4F9-DCFB-424F-A450-FB5F349C19FC}" type="presOf" srcId="{7D6CAFA9-001F-4FD8-89F6-528BEC62916F}" destId="{7BDD5FEC-3DC1-4F0A-9675-CCD0818F9489}" srcOrd="0" destOrd="0" presId="urn:microsoft.com/office/officeart/2008/layout/LinedList"/>
    <dgm:cxn modelId="{DCA1471A-6D4F-4F83-AB52-653ABBEE28FB}" type="presParOf" srcId="{66B6BB53-89A8-4696-9C09-E9B58C959FE0}" destId="{FD77F041-041B-4A12-A2F5-73254EFC1C26}" srcOrd="0" destOrd="0" presId="urn:microsoft.com/office/officeart/2008/layout/LinedList"/>
    <dgm:cxn modelId="{4890C953-E803-4606-BD95-3CABBC3B547A}" type="presParOf" srcId="{66B6BB53-89A8-4696-9C09-E9B58C959FE0}" destId="{15463C3D-05BB-4C92-A155-1D9D3B82D746}" srcOrd="1" destOrd="0" presId="urn:microsoft.com/office/officeart/2008/layout/LinedList"/>
    <dgm:cxn modelId="{DBE12A02-D489-4836-8A20-5C3802CF1F9A}" type="presParOf" srcId="{15463C3D-05BB-4C92-A155-1D9D3B82D746}" destId="{E69515B6-B9E9-4816-A83A-DCC4B6412BB9}" srcOrd="0" destOrd="0" presId="urn:microsoft.com/office/officeart/2008/layout/LinedList"/>
    <dgm:cxn modelId="{9E47F7DB-3FFA-46C9-84F8-F2636125477C}" type="presParOf" srcId="{15463C3D-05BB-4C92-A155-1D9D3B82D746}" destId="{67DFE0B5-8CFD-40D3-8128-B2F119FA3CE3}" srcOrd="1" destOrd="0" presId="urn:microsoft.com/office/officeart/2008/layout/LinedList"/>
    <dgm:cxn modelId="{32D39397-3480-4CCC-B495-E2C6BD6D5FF8}" type="presParOf" srcId="{66B6BB53-89A8-4696-9C09-E9B58C959FE0}" destId="{2D7DFA2C-8437-4E50-AB53-5ED6EA533569}" srcOrd="2" destOrd="0" presId="urn:microsoft.com/office/officeart/2008/layout/LinedList"/>
    <dgm:cxn modelId="{A0944DD3-715E-4796-A350-C9AE8968AD0C}" type="presParOf" srcId="{66B6BB53-89A8-4696-9C09-E9B58C959FE0}" destId="{8F1B3D5C-3236-462E-9F58-F47A8B4FD437}" srcOrd="3" destOrd="0" presId="urn:microsoft.com/office/officeart/2008/layout/LinedList"/>
    <dgm:cxn modelId="{D1B04DC3-60B0-4BB9-BE31-F6CC84257F8D}" type="presParOf" srcId="{8F1B3D5C-3236-462E-9F58-F47A8B4FD437}" destId="{7BDD5FEC-3DC1-4F0A-9675-CCD0818F9489}" srcOrd="0" destOrd="0" presId="urn:microsoft.com/office/officeart/2008/layout/LinedList"/>
    <dgm:cxn modelId="{1FBB9315-2435-473B-9CB1-6E0482B39289}" type="presParOf" srcId="{8F1B3D5C-3236-462E-9F58-F47A8B4FD437}" destId="{5FEFFB7F-9B25-43B0-A764-735DE2F015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63A363-1FCF-4F0D-8100-C9F4609072D8}"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C"/>
        </a:p>
      </dgm:t>
    </dgm:pt>
    <dgm:pt modelId="{6C29CD3C-84D9-41B1-B035-C4E7C7DD5DA4}">
      <dgm:prSet phldrT="[Texto]"/>
      <dgm:spPr/>
      <dgm:t>
        <a:bodyPr rIns="180000"/>
        <a:lstStyle/>
        <a:p>
          <a:pPr algn="just">
            <a:buFont typeface="Symbol" panose="05050102010706020507" pitchFamily="18" charset="2"/>
            <a:buNone/>
          </a:pPr>
          <a:r>
            <a:rPr lang="es-EC" b="0" dirty="0"/>
            <a:t>Las fuentes de agua subterránea Pozo San Gabriel y Pozo Lascano requieren un proceso de purificación previo al consumo.</a:t>
          </a:r>
          <a:endParaRPr lang="es-EC" dirty="0"/>
        </a:p>
      </dgm:t>
    </dgm:pt>
    <dgm:pt modelId="{C8F88D1E-5EC5-4D86-8191-38D2E6704D60}" type="parTrans" cxnId="{A02951C3-3334-44F3-838F-CC0247B5F119}">
      <dgm:prSet/>
      <dgm:spPr/>
      <dgm:t>
        <a:bodyPr/>
        <a:lstStyle/>
        <a:p>
          <a:endParaRPr lang="es-EC"/>
        </a:p>
      </dgm:t>
    </dgm:pt>
    <dgm:pt modelId="{447D541F-EB30-4FF2-A2E2-744455C795BB}" type="sibTrans" cxnId="{A02951C3-3334-44F3-838F-CC0247B5F119}">
      <dgm:prSet/>
      <dgm:spPr/>
      <dgm:t>
        <a:bodyPr/>
        <a:lstStyle/>
        <a:p>
          <a:endParaRPr lang="es-EC"/>
        </a:p>
      </dgm:t>
    </dgm:pt>
    <dgm:pt modelId="{1F78B4A0-85B7-44B3-84AA-BADDAA239932}">
      <dgm:prSet phldrT="[Texto]"/>
      <dgm:spPr/>
      <dgm:t>
        <a:bodyPr rIns="180000"/>
        <a:lstStyle/>
        <a:p>
          <a:pPr algn="just">
            <a:buFont typeface="Symbol" panose="05050102010706020507" pitchFamily="18" charset="2"/>
            <a:buNone/>
          </a:pPr>
          <a:r>
            <a:rPr lang="es-EC" b="0" dirty="0"/>
            <a:t>Las fuentes de agua subterránea Pozo 24 de mayo, Pozo Huerta, Pozo Servidores, Pozo Las Hierbas, Pozo 21 de abril, Pozo Las Abras, Pozo Maldonado y Pozo El Estadio requieren un tratamiento de potabilización previo al consumo.</a:t>
          </a:r>
          <a:endParaRPr lang="es-EC" dirty="0"/>
        </a:p>
      </dgm:t>
    </dgm:pt>
    <dgm:pt modelId="{5A4B7CD3-7C11-4BD5-8E3D-2B51CB4483D6}" type="parTrans" cxnId="{9ADDD6A7-8C4E-436C-8752-517834921A1F}">
      <dgm:prSet/>
      <dgm:spPr/>
      <dgm:t>
        <a:bodyPr/>
        <a:lstStyle/>
        <a:p>
          <a:endParaRPr lang="es-EC"/>
        </a:p>
      </dgm:t>
    </dgm:pt>
    <dgm:pt modelId="{967DEC3A-2C1C-4725-B59A-E0153163EA28}" type="sibTrans" cxnId="{9ADDD6A7-8C4E-436C-8752-517834921A1F}">
      <dgm:prSet/>
      <dgm:spPr/>
      <dgm:t>
        <a:bodyPr/>
        <a:lstStyle/>
        <a:p>
          <a:endParaRPr lang="es-EC"/>
        </a:p>
      </dgm:t>
    </dgm:pt>
    <dgm:pt modelId="{16851EA9-D40C-4908-94CF-BE41A251DB93}">
      <dgm:prSet phldrT="[Texto]"/>
      <dgm:spPr/>
      <dgm:t>
        <a:bodyPr rIns="180000"/>
        <a:lstStyle/>
        <a:p>
          <a:pPr algn="just">
            <a:buFont typeface="Symbol" panose="05050102010706020507" pitchFamily="18" charset="2"/>
            <a:buNone/>
          </a:pPr>
          <a:r>
            <a:rPr lang="es-EC" b="0" dirty="0"/>
            <a:t>Se sugiere un tratamiento para disminuir la DBO de los pozos que no cumplen con los límites permisibles establecidos en el TULSMA y de esta manera obtener una mejora en la calidad de agua.</a:t>
          </a:r>
          <a:endParaRPr lang="es-EC" dirty="0"/>
        </a:p>
      </dgm:t>
    </dgm:pt>
    <dgm:pt modelId="{50EDEF74-D46F-4EFB-B386-D7A977D3335E}" type="parTrans" cxnId="{A375EC0D-9ECD-4870-871C-CE2F61B15C71}">
      <dgm:prSet/>
      <dgm:spPr/>
      <dgm:t>
        <a:bodyPr/>
        <a:lstStyle/>
        <a:p>
          <a:endParaRPr lang="es-EC"/>
        </a:p>
      </dgm:t>
    </dgm:pt>
    <dgm:pt modelId="{6468341A-0533-42DC-BF05-D8F5E75674C7}" type="sibTrans" cxnId="{A375EC0D-9ECD-4870-871C-CE2F61B15C71}">
      <dgm:prSet/>
      <dgm:spPr/>
      <dgm:t>
        <a:bodyPr/>
        <a:lstStyle/>
        <a:p>
          <a:endParaRPr lang="es-EC"/>
        </a:p>
      </dgm:t>
    </dgm:pt>
    <dgm:pt modelId="{404D19D8-FA85-4642-92C5-B5C562E6F228}" type="pres">
      <dgm:prSet presAssocID="{5163A363-1FCF-4F0D-8100-C9F4609072D8}" presName="Name0" presStyleCnt="0">
        <dgm:presLayoutVars>
          <dgm:chMax val="7"/>
          <dgm:chPref val="7"/>
          <dgm:dir/>
        </dgm:presLayoutVars>
      </dgm:prSet>
      <dgm:spPr/>
    </dgm:pt>
    <dgm:pt modelId="{0562E593-64F6-4DBA-B9EE-D5FCA3F14931}" type="pres">
      <dgm:prSet presAssocID="{5163A363-1FCF-4F0D-8100-C9F4609072D8}" presName="Name1" presStyleCnt="0"/>
      <dgm:spPr/>
    </dgm:pt>
    <dgm:pt modelId="{82185BA9-C2F2-450C-B4D6-69A8E125C8DF}" type="pres">
      <dgm:prSet presAssocID="{5163A363-1FCF-4F0D-8100-C9F4609072D8}" presName="cycle" presStyleCnt="0"/>
      <dgm:spPr/>
    </dgm:pt>
    <dgm:pt modelId="{8919A5D0-57A8-4197-8564-6C7549BA7FF4}" type="pres">
      <dgm:prSet presAssocID="{5163A363-1FCF-4F0D-8100-C9F4609072D8}" presName="srcNode" presStyleLbl="node1" presStyleIdx="0" presStyleCnt="3"/>
      <dgm:spPr/>
    </dgm:pt>
    <dgm:pt modelId="{71918527-BF94-4A14-86CE-7E00081B2485}" type="pres">
      <dgm:prSet presAssocID="{5163A363-1FCF-4F0D-8100-C9F4609072D8}" presName="conn" presStyleLbl="parChTrans1D2" presStyleIdx="0" presStyleCnt="1"/>
      <dgm:spPr/>
    </dgm:pt>
    <dgm:pt modelId="{CD583637-E330-49C6-A26D-ADAFB0B012F6}" type="pres">
      <dgm:prSet presAssocID="{5163A363-1FCF-4F0D-8100-C9F4609072D8}" presName="extraNode" presStyleLbl="node1" presStyleIdx="0" presStyleCnt="3"/>
      <dgm:spPr/>
    </dgm:pt>
    <dgm:pt modelId="{B71C239F-4A65-4C8E-8226-9779DCB5D6B3}" type="pres">
      <dgm:prSet presAssocID="{5163A363-1FCF-4F0D-8100-C9F4609072D8}" presName="dstNode" presStyleLbl="node1" presStyleIdx="0" presStyleCnt="3"/>
      <dgm:spPr/>
    </dgm:pt>
    <dgm:pt modelId="{70230160-F26B-4CAB-93F0-BEC8160AB2C4}" type="pres">
      <dgm:prSet presAssocID="{6C29CD3C-84D9-41B1-B035-C4E7C7DD5DA4}" presName="text_1" presStyleLbl="node1" presStyleIdx="0" presStyleCnt="3">
        <dgm:presLayoutVars>
          <dgm:bulletEnabled val="1"/>
        </dgm:presLayoutVars>
      </dgm:prSet>
      <dgm:spPr/>
    </dgm:pt>
    <dgm:pt modelId="{69551A13-2C6E-449D-A50A-D73304F39D42}" type="pres">
      <dgm:prSet presAssocID="{6C29CD3C-84D9-41B1-B035-C4E7C7DD5DA4}" presName="accent_1" presStyleCnt="0"/>
      <dgm:spPr/>
    </dgm:pt>
    <dgm:pt modelId="{8CB4D964-6310-47FB-8501-A0916EA40FC0}" type="pres">
      <dgm:prSet presAssocID="{6C29CD3C-84D9-41B1-B035-C4E7C7DD5DA4}" presName="accentRepeatNode" presStyleLbl="solidFgAcc1" presStyleIdx="0" presStyleCnt="3"/>
      <dgm:spPr/>
    </dgm:pt>
    <dgm:pt modelId="{4FC6B938-BCE1-4326-8FFD-7FC5F04454F1}" type="pres">
      <dgm:prSet presAssocID="{1F78B4A0-85B7-44B3-84AA-BADDAA239932}" presName="text_2" presStyleLbl="node1" presStyleIdx="1" presStyleCnt="3">
        <dgm:presLayoutVars>
          <dgm:bulletEnabled val="1"/>
        </dgm:presLayoutVars>
      </dgm:prSet>
      <dgm:spPr/>
    </dgm:pt>
    <dgm:pt modelId="{843ECC7B-284C-4282-9E3A-85FD9E2B2AE6}" type="pres">
      <dgm:prSet presAssocID="{1F78B4A0-85B7-44B3-84AA-BADDAA239932}" presName="accent_2" presStyleCnt="0"/>
      <dgm:spPr/>
    </dgm:pt>
    <dgm:pt modelId="{681B50E3-ADBF-4267-AA56-331580E7A255}" type="pres">
      <dgm:prSet presAssocID="{1F78B4A0-85B7-44B3-84AA-BADDAA239932}" presName="accentRepeatNode" presStyleLbl="solidFgAcc1" presStyleIdx="1" presStyleCnt="3"/>
      <dgm:spPr/>
    </dgm:pt>
    <dgm:pt modelId="{943D4965-455F-473C-8B0A-D573236D39C2}" type="pres">
      <dgm:prSet presAssocID="{16851EA9-D40C-4908-94CF-BE41A251DB93}" presName="text_3" presStyleLbl="node1" presStyleIdx="2" presStyleCnt="3">
        <dgm:presLayoutVars>
          <dgm:bulletEnabled val="1"/>
        </dgm:presLayoutVars>
      </dgm:prSet>
      <dgm:spPr/>
    </dgm:pt>
    <dgm:pt modelId="{E8D07CAC-8913-4C5E-BC69-00A36694DB51}" type="pres">
      <dgm:prSet presAssocID="{16851EA9-D40C-4908-94CF-BE41A251DB93}" presName="accent_3" presStyleCnt="0"/>
      <dgm:spPr/>
    </dgm:pt>
    <dgm:pt modelId="{8182B5F2-5414-46E6-9E9F-CC9C4FADB861}" type="pres">
      <dgm:prSet presAssocID="{16851EA9-D40C-4908-94CF-BE41A251DB93}" presName="accentRepeatNode" presStyleLbl="solidFgAcc1" presStyleIdx="2" presStyleCnt="3"/>
      <dgm:spPr/>
    </dgm:pt>
  </dgm:ptLst>
  <dgm:cxnLst>
    <dgm:cxn modelId="{A053E40B-E14A-4624-A3BA-B5297C6DD427}" type="presOf" srcId="{5163A363-1FCF-4F0D-8100-C9F4609072D8}" destId="{404D19D8-FA85-4642-92C5-B5C562E6F228}" srcOrd="0" destOrd="0" presId="urn:microsoft.com/office/officeart/2008/layout/VerticalCurvedList"/>
    <dgm:cxn modelId="{A375EC0D-9ECD-4870-871C-CE2F61B15C71}" srcId="{5163A363-1FCF-4F0D-8100-C9F4609072D8}" destId="{16851EA9-D40C-4908-94CF-BE41A251DB93}" srcOrd="2" destOrd="0" parTransId="{50EDEF74-D46F-4EFB-B386-D7A977D3335E}" sibTransId="{6468341A-0533-42DC-BF05-D8F5E75674C7}"/>
    <dgm:cxn modelId="{280AC286-C027-459D-97F4-EE92C9061D0E}" type="presOf" srcId="{16851EA9-D40C-4908-94CF-BE41A251DB93}" destId="{943D4965-455F-473C-8B0A-D573236D39C2}" srcOrd="0" destOrd="0" presId="urn:microsoft.com/office/officeart/2008/layout/VerticalCurvedList"/>
    <dgm:cxn modelId="{C153D9A5-16C3-4B5A-89AE-BB49F037A13A}" type="presOf" srcId="{1F78B4A0-85B7-44B3-84AA-BADDAA239932}" destId="{4FC6B938-BCE1-4326-8FFD-7FC5F04454F1}" srcOrd="0" destOrd="0" presId="urn:microsoft.com/office/officeart/2008/layout/VerticalCurvedList"/>
    <dgm:cxn modelId="{9ADDD6A7-8C4E-436C-8752-517834921A1F}" srcId="{5163A363-1FCF-4F0D-8100-C9F4609072D8}" destId="{1F78B4A0-85B7-44B3-84AA-BADDAA239932}" srcOrd="1" destOrd="0" parTransId="{5A4B7CD3-7C11-4BD5-8E3D-2B51CB4483D6}" sibTransId="{967DEC3A-2C1C-4725-B59A-E0153163EA28}"/>
    <dgm:cxn modelId="{A02951C3-3334-44F3-838F-CC0247B5F119}" srcId="{5163A363-1FCF-4F0D-8100-C9F4609072D8}" destId="{6C29CD3C-84D9-41B1-B035-C4E7C7DD5DA4}" srcOrd="0" destOrd="0" parTransId="{C8F88D1E-5EC5-4D86-8191-38D2E6704D60}" sibTransId="{447D541F-EB30-4FF2-A2E2-744455C795BB}"/>
    <dgm:cxn modelId="{C4FC27CC-7C0F-4CF1-88E3-4696AC044137}" type="presOf" srcId="{447D541F-EB30-4FF2-A2E2-744455C795BB}" destId="{71918527-BF94-4A14-86CE-7E00081B2485}" srcOrd="0" destOrd="0" presId="urn:microsoft.com/office/officeart/2008/layout/VerticalCurvedList"/>
    <dgm:cxn modelId="{0FB660ED-3860-44C8-8A5A-7129F2A2F9EB}" type="presOf" srcId="{6C29CD3C-84D9-41B1-B035-C4E7C7DD5DA4}" destId="{70230160-F26B-4CAB-93F0-BEC8160AB2C4}" srcOrd="0" destOrd="0" presId="urn:microsoft.com/office/officeart/2008/layout/VerticalCurvedList"/>
    <dgm:cxn modelId="{142D2D9D-C005-4962-901F-E76C22F5AEF8}" type="presParOf" srcId="{404D19D8-FA85-4642-92C5-B5C562E6F228}" destId="{0562E593-64F6-4DBA-B9EE-D5FCA3F14931}" srcOrd="0" destOrd="0" presId="urn:microsoft.com/office/officeart/2008/layout/VerticalCurvedList"/>
    <dgm:cxn modelId="{A6DDFE77-0AE4-44D1-BCDA-6BFE68D5C0F2}" type="presParOf" srcId="{0562E593-64F6-4DBA-B9EE-D5FCA3F14931}" destId="{82185BA9-C2F2-450C-B4D6-69A8E125C8DF}" srcOrd="0" destOrd="0" presId="urn:microsoft.com/office/officeart/2008/layout/VerticalCurvedList"/>
    <dgm:cxn modelId="{02D32677-AA10-404B-A453-E83FFBF77217}" type="presParOf" srcId="{82185BA9-C2F2-450C-B4D6-69A8E125C8DF}" destId="{8919A5D0-57A8-4197-8564-6C7549BA7FF4}" srcOrd="0" destOrd="0" presId="urn:microsoft.com/office/officeart/2008/layout/VerticalCurvedList"/>
    <dgm:cxn modelId="{49B592B4-B710-45BE-81F4-E03B2F375711}" type="presParOf" srcId="{82185BA9-C2F2-450C-B4D6-69A8E125C8DF}" destId="{71918527-BF94-4A14-86CE-7E00081B2485}" srcOrd="1" destOrd="0" presId="urn:microsoft.com/office/officeart/2008/layout/VerticalCurvedList"/>
    <dgm:cxn modelId="{20647B09-C11C-4376-9865-78C4CE871C1A}" type="presParOf" srcId="{82185BA9-C2F2-450C-B4D6-69A8E125C8DF}" destId="{CD583637-E330-49C6-A26D-ADAFB0B012F6}" srcOrd="2" destOrd="0" presId="urn:microsoft.com/office/officeart/2008/layout/VerticalCurvedList"/>
    <dgm:cxn modelId="{807D2C00-2088-4C33-B7B8-C3BB0026811B}" type="presParOf" srcId="{82185BA9-C2F2-450C-B4D6-69A8E125C8DF}" destId="{B71C239F-4A65-4C8E-8226-9779DCB5D6B3}" srcOrd="3" destOrd="0" presId="urn:microsoft.com/office/officeart/2008/layout/VerticalCurvedList"/>
    <dgm:cxn modelId="{32C32A5B-9372-42EB-815D-EE38F45383FB}" type="presParOf" srcId="{0562E593-64F6-4DBA-B9EE-D5FCA3F14931}" destId="{70230160-F26B-4CAB-93F0-BEC8160AB2C4}" srcOrd="1" destOrd="0" presId="urn:microsoft.com/office/officeart/2008/layout/VerticalCurvedList"/>
    <dgm:cxn modelId="{372033B0-A437-4DD2-BA3E-4E3F49AD0465}" type="presParOf" srcId="{0562E593-64F6-4DBA-B9EE-D5FCA3F14931}" destId="{69551A13-2C6E-449D-A50A-D73304F39D42}" srcOrd="2" destOrd="0" presId="urn:microsoft.com/office/officeart/2008/layout/VerticalCurvedList"/>
    <dgm:cxn modelId="{5954E92E-A392-4CC6-B645-55A4E5F211BA}" type="presParOf" srcId="{69551A13-2C6E-449D-A50A-D73304F39D42}" destId="{8CB4D964-6310-47FB-8501-A0916EA40FC0}" srcOrd="0" destOrd="0" presId="urn:microsoft.com/office/officeart/2008/layout/VerticalCurvedList"/>
    <dgm:cxn modelId="{04FD33D0-6907-4A6A-87C4-CC65121CC21D}" type="presParOf" srcId="{0562E593-64F6-4DBA-B9EE-D5FCA3F14931}" destId="{4FC6B938-BCE1-4326-8FFD-7FC5F04454F1}" srcOrd="3" destOrd="0" presId="urn:microsoft.com/office/officeart/2008/layout/VerticalCurvedList"/>
    <dgm:cxn modelId="{2D7D6ABE-0BF4-49BE-8941-B7E8D183D54F}" type="presParOf" srcId="{0562E593-64F6-4DBA-B9EE-D5FCA3F14931}" destId="{843ECC7B-284C-4282-9E3A-85FD9E2B2AE6}" srcOrd="4" destOrd="0" presId="urn:microsoft.com/office/officeart/2008/layout/VerticalCurvedList"/>
    <dgm:cxn modelId="{79E475A5-B775-4F56-9582-94B39ABBBF3A}" type="presParOf" srcId="{843ECC7B-284C-4282-9E3A-85FD9E2B2AE6}" destId="{681B50E3-ADBF-4267-AA56-331580E7A255}" srcOrd="0" destOrd="0" presId="urn:microsoft.com/office/officeart/2008/layout/VerticalCurvedList"/>
    <dgm:cxn modelId="{9926FBAE-19B4-46DC-A73A-E1AE5B99AE0A}" type="presParOf" srcId="{0562E593-64F6-4DBA-B9EE-D5FCA3F14931}" destId="{943D4965-455F-473C-8B0A-D573236D39C2}" srcOrd="5" destOrd="0" presId="urn:microsoft.com/office/officeart/2008/layout/VerticalCurvedList"/>
    <dgm:cxn modelId="{F5F9DD4B-186E-46B7-ACE2-7AD1EE888EAA}" type="presParOf" srcId="{0562E593-64F6-4DBA-B9EE-D5FCA3F14931}" destId="{E8D07CAC-8913-4C5E-BC69-00A36694DB51}" srcOrd="6" destOrd="0" presId="urn:microsoft.com/office/officeart/2008/layout/VerticalCurvedList"/>
    <dgm:cxn modelId="{CDCD5E0E-86E7-4B5B-BFEB-648EF2223653}" type="presParOf" srcId="{E8D07CAC-8913-4C5E-BC69-00A36694DB51}" destId="{8182B5F2-5414-46E6-9E9F-CC9C4FADB86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1CB6C-3A9F-4160-824C-5DD5D489EFE0}">
      <dsp:nvSpPr>
        <dsp:cNvPr id="0" name=""/>
        <dsp:cNvSpPr/>
      </dsp:nvSpPr>
      <dsp:spPr>
        <a:xfrm>
          <a:off x="2123" y="0"/>
          <a:ext cx="3304281"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r>
            <a:rPr lang="es-EC" sz="2400" kern="1200" dirty="0"/>
            <a:t>AGUA SUBTERRÁNEA</a:t>
          </a:r>
        </a:p>
        <a:p>
          <a:pPr marL="171450" lvl="1" indent="-171450" algn="l" defTabSz="844550">
            <a:lnSpc>
              <a:spcPct val="90000"/>
            </a:lnSpc>
            <a:spcBef>
              <a:spcPct val="0"/>
            </a:spcBef>
            <a:spcAft>
              <a:spcPct val="15000"/>
            </a:spcAft>
            <a:buChar char="•"/>
          </a:pPr>
          <a:r>
            <a:rPr lang="es-ES" sz="1900" kern="1200" dirty="0"/>
            <a:t>Perforaciones o túneles de drenaje.</a:t>
          </a:r>
          <a:endParaRPr lang="es-EC" sz="1900" kern="1200" dirty="0"/>
        </a:p>
      </dsp:txBody>
      <dsp:txXfrm>
        <a:off x="2123" y="1740535"/>
        <a:ext cx="3304281" cy="1740535"/>
      </dsp:txXfrm>
    </dsp:sp>
    <dsp:sp modelId="{25373693-5051-41A0-8446-5B788B9C00F7}">
      <dsp:nvSpPr>
        <dsp:cNvPr id="0" name=""/>
        <dsp:cNvSpPr/>
      </dsp:nvSpPr>
      <dsp:spPr>
        <a:xfrm>
          <a:off x="929766" y="261080"/>
          <a:ext cx="1448995" cy="1448995"/>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DBE2D1-6178-4832-85D2-2FC68C640D3B}">
      <dsp:nvSpPr>
        <dsp:cNvPr id="0" name=""/>
        <dsp:cNvSpPr/>
      </dsp:nvSpPr>
      <dsp:spPr>
        <a:xfrm>
          <a:off x="3405533" y="0"/>
          <a:ext cx="3304281"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r>
            <a:rPr lang="es-EC" sz="2400" kern="1200" dirty="0"/>
            <a:t>CALIDAD DEL AGUA</a:t>
          </a:r>
        </a:p>
        <a:p>
          <a:pPr marL="171450" lvl="1" indent="-171450" algn="l" defTabSz="844550">
            <a:lnSpc>
              <a:spcPct val="90000"/>
            </a:lnSpc>
            <a:spcBef>
              <a:spcPct val="0"/>
            </a:spcBef>
            <a:spcAft>
              <a:spcPct val="15000"/>
            </a:spcAft>
            <a:buChar char="•"/>
          </a:pPr>
          <a:r>
            <a:rPr lang="es-ES" sz="1900" kern="1200" dirty="0"/>
            <a:t>Conjunto de características físicas, químicas y microbiológicas.</a:t>
          </a:r>
          <a:endParaRPr lang="es-EC" sz="1900" kern="1200" dirty="0"/>
        </a:p>
      </dsp:txBody>
      <dsp:txXfrm>
        <a:off x="3405533" y="1740535"/>
        <a:ext cx="3304281" cy="1740535"/>
      </dsp:txXfrm>
    </dsp:sp>
    <dsp:sp modelId="{DCEB542F-965F-48DD-83A7-0B6C9FB83391}">
      <dsp:nvSpPr>
        <dsp:cNvPr id="0" name=""/>
        <dsp:cNvSpPr/>
      </dsp:nvSpPr>
      <dsp:spPr>
        <a:xfrm>
          <a:off x="4333176" y="261080"/>
          <a:ext cx="1448995" cy="1448995"/>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59D85-AE14-49EA-844C-F16BAB90E613}">
      <dsp:nvSpPr>
        <dsp:cNvPr id="0" name=""/>
        <dsp:cNvSpPr/>
      </dsp:nvSpPr>
      <dsp:spPr>
        <a:xfrm>
          <a:off x="6808943" y="0"/>
          <a:ext cx="3304281" cy="43513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r>
            <a:rPr lang="es-EC" sz="2400" kern="1200" dirty="0"/>
            <a:t>INDICE DE CALIDAD DE AGUA (ICA)</a:t>
          </a:r>
        </a:p>
        <a:p>
          <a:pPr marL="171450" lvl="1" indent="-171450" algn="l" defTabSz="844550">
            <a:lnSpc>
              <a:spcPct val="90000"/>
            </a:lnSpc>
            <a:spcBef>
              <a:spcPct val="0"/>
            </a:spcBef>
            <a:spcAft>
              <a:spcPct val="15000"/>
            </a:spcAft>
            <a:buChar char="•"/>
          </a:pPr>
          <a:r>
            <a:rPr lang="es-ES" sz="1900" kern="1200" dirty="0"/>
            <a:t>Número adimensional.</a:t>
          </a:r>
          <a:endParaRPr lang="es-EC" sz="1900" kern="1200" dirty="0"/>
        </a:p>
        <a:p>
          <a:pPr marL="171450" lvl="1" indent="-171450" algn="l" defTabSz="844550">
            <a:lnSpc>
              <a:spcPct val="90000"/>
            </a:lnSpc>
            <a:spcBef>
              <a:spcPct val="0"/>
            </a:spcBef>
            <a:spcAft>
              <a:spcPct val="15000"/>
            </a:spcAft>
            <a:buChar char="•"/>
          </a:pPr>
          <a:r>
            <a:rPr lang="es-ES" sz="1900" kern="1200" dirty="0"/>
            <a:t>Calidad del recurso hídrico.</a:t>
          </a:r>
          <a:endParaRPr lang="es-EC" sz="1900" kern="1200" dirty="0"/>
        </a:p>
      </dsp:txBody>
      <dsp:txXfrm>
        <a:off x="6808943" y="1740535"/>
        <a:ext cx="3304281" cy="1740535"/>
      </dsp:txXfrm>
    </dsp:sp>
    <dsp:sp modelId="{009D8AF4-410F-4DA6-8FD7-70D2E0985503}">
      <dsp:nvSpPr>
        <dsp:cNvPr id="0" name=""/>
        <dsp:cNvSpPr/>
      </dsp:nvSpPr>
      <dsp:spPr>
        <a:xfrm>
          <a:off x="7736586" y="261080"/>
          <a:ext cx="1448995" cy="1448995"/>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DDE40A-C22C-4C89-A5CC-5EA14251D443}">
      <dsp:nvSpPr>
        <dsp:cNvPr id="0" name=""/>
        <dsp:cNvSpPr/>
      </dsp:nvSpPr>
      <dsp:spPr>
        <a:xfrm>
          <a:off x="404613" y="3481070"/>
          <a:ext cx="9306121" cy="65270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EEAAD-2FF4-469D-BAF2-419DF80C24DC}">
      <dsp:nvSpPr>
        <dsp:cNvPr id="0" name=""/>
        <dsp:cNvSpPr/>
      </dsp:nvSpPr>
      <dsp:spPr>
        <a:xfrm>
          <a:off x="0" y="506699"/>
          <a:ext cx="2845372" cy="2845372"/>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E4AE1-60EF-48BC-A119-A768DBD789BC}">
      <dsp:nvSpPr>
        <dsp:cNvPr id="0" name=""/>
        <dsp:cNvSpPr/>
      </dsp:nvSpPr>
      <dsp:spPr>
        <a:xfrm>
          <a:off x="1422686" y="592971"/>
          <a:ext cx="3319600" cy="275010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effectLst/>
              <a:latin typeface="+mn-lt"/>
              <a:ea typeface="Calibri" panose="020F0502020204030204" pitchFamily="34" charset="0"/>
            </a:rPr>
            <a:t>INEN NTE 1108 </a:t>
          </a:r>
          <a:endParaRPr lang="es-EC" sz="2400" kern="1200" dirty="0">
            <a:latin typeface="+mn-lt"/>
          </a:endParaRPr>
        </a:p>
      </dsp:txBody>
      <dsp:txXfrm>
        <a:off x="1422686" y="592971"/>
        <a:ext cx="3319600" cy="825034"/>
      </dsp:txXfrm>
    </dsp:sp>
    <dsp:sp modelId="{CC551CD5-C777-4638-A493-9ABBAA977C1D}">
      <dsp:nvSpPr>
        <dsp:cNvPr id="0" name=""/>
        <dsp:cNvSpPr/>
      </dsp:nvSpPr>
      <dsp:spPr>
        <a:xfrm>
          <a:off x="497941" y="1360313"/>
          <a:ext cx="1849490" cy="1849490"/>
        </a:xfrm>
        <a:prstGeom prst="pie">
          <a:avLst>
            <a:gd name="adj1" fmla="val 5400000"/>
            <a:gd name="adj2" fmla="val 16200000"/>
          </a:avLst>
        </a:prstGeom>
        <a:solidFill>
          <a:schemeClr val="accent2">
            <a:hueOff val="2340759"/>
            <a:satOff val="-2919"/>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232377-D8F8-4F88-AE59-4615059D55CE}">
      <dsp:nvSpPr>
        <dsp:cNvPr id="0" name=""/>
        <dsp:cNvSpPr/>
      </dsp:nvSpPr>
      <dsp:spPr>
        <a:xfrm>
          <a:off x="1422686" y="1360313"/>
          <a:ext cx="3319600" cy="1849490"/>
        </a:xfrm>
        <a:prstGeom prst="rect">
          <a:avLst/>
        </a:prstGeom>
        <a:solidFill>
          <a:schemeClr val="lt1">
            <a:alpha val="90000"/>
            <a:hueOff val="0"/>
            <a:satOff val="0"/>
            <a:lumOff val="0"/>
            <a:alphaOff val="0"/>
          </a:schemeClr>
        </a:solidFill>
        <a:ln w="12700" cap="flat" cmpd="sng" algn="ctr">
          <a:solidFill>
            <a:schemeClr val="accent2">
              <a:hueOff val="2340759"/>
              <a:satOff val="-2919"/>
              <a:lumOff val="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effectLst/>
              <a:latin typeface="+mn-lt"/>
              <a:ea typeface="Calibri" panose="020F0502020204030204" pitchFamily="34" charset="0"/>
            </a:rPr>
            <a:t>TULSMA</a:t>
          </a:r>
          <a:endParaRPr lang="es-EC" sz="2400" kern="1200" dirty="0">
            <a:latin typeface="+mn-lt"/>
          </a:endParaRPr>
        </a:p>
      </dsp:txBody>
      <dsp:txXfrm>
        <a:off x="1422686" y="1360313"/>
        <a:ext cx="3319600" cy="853610"/>
      </dsp:txXfrm>
    </dsp:sp>
    <dsp:sp modelId="{804C6EE0-7123-4E9A-BBAA-91030DE0216B}">
      <dsp:nvSpPr>
        <dsp:cNvPr id="0" name=""/>
        <dsp:cNvSpPr/>
      </dsp:nvSpPr>
      <dsp:spPr>
        <a:xfrm>
          <a:off x="995880" y="2213924"/>
          <a:ext cx="853610" cy="853610"/>
        </a:xfrm>
        <a:prstGeom prst="pie">
          <a:avLst>
            <a:gd name="adj1" fmla="val 5400000"/>
            <a:gd name="adj2" fmla="val 16200000"/>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F1BC2-76D0-41CD-B759-D4DA5CA5B4FD}">
      <dsp:nvSpPr>
        <dsp:cNvPr id="0" name=""/>
        <dsp:cNvSpPr/>
      </dsp:nvSpPr>
      <dsp:spPr>
        <a:xfrm>
          <a:off x="1422686" y="2213924"/>
          <a:ext cx="3319600" cy="853610"/>
        </a:xfrm>
        <a:prstGeom prst="rect">
          <a:avLst/>
        </a:prstGeom>
        <a:solidFill>
          <a:schemeClr val="lt1">
            <a:alpha val="90000"/>
            <a:hueOff val="0"/>
            <a:satOff val="0"/>
            <a:lumOff val="0"/>
            <a:alphaOff val="0"/>
          </a:schemeClr>
        </a:solidFill>
        <a:ln w="12700" cap="flat" cmpd="sng" algn="ctr">
          <a:solidFill>
            <a:schemeClr val="accent2">
              <a:hueOff val="4681519"/>
              <a:satOff val="-5839"/>
              <a:lumOff val="1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mn-lt"/>
            </a:rPr>
            <a:t>Cantidad de datos de diversos parámetros sin cualidades</a:t>
          </a:r>
        </a:p>
      </dsp:txBody>
      <dsp:txXfrm>
        <a:off x="1422686" y="2213924"/>
        <a:ext cx="3319600" cy="853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EEAAD-2FF4-469D-BAF2-419DF80C24DC}">
      <dsp:nvSpPr>
        <dsp:cNvPr id="0" name=""/>
        <dsp:cNvSpPr/>
      </dsp:nvSpPr>
      <dsp:spPr>
        <a:xfrm>
          <a:off x="0" y="506699"/>
          <a:ext cx="2845372" cy="2845372"/>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E4AE1-60EF-48BC-A119-A768DBD789BC}">
      <dsp:nvSpPr>
        <dsp:cNvPr id="0" name=""/>
        <dsp:cNvSpPr/>
      </dsp:nvSpPr>
      <dsp:spPr>
        <a:xfrm>
          <a:off x="1422686" y="582031"/>
          <a:ext cx="3319600" cy="275787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Valor entre cero y cien</a:t>
          </a:r>
          <a:endParaRPr lang="es-EC" sz="2400" kern="1200" dirty="0">
            <a:latin typeface="+mn-lt"/>
          </a:endParaRPr>
        </a:p>
      </dsp:txBody>
      <dsp:txXfrm>
        <a:off x="1422686" y="582031"/>
        <a:ext cx="3319600" cy="827364"/>
      </dsp:txXfrm>
    </dsp:sp>
    <dsp:sp modelId="{CC551CD5-C777-4638-A493-9ABBAA977C1D}">
      <dsp:nvSpPr>
        <dsp:cNvPr id="0" name=""/>
        <dsp:cNvSpPr/>
      </dsp:nvSpPr>
      <dsp:spPr>
        <a:xfrm>
          <a:off x="497941" y="1360313"/>
          <a:ext cx="1849490" cy="1849490"/>
        </a:xfrm>
        <a:prstGeom prst="pie">
          <a:avLst>
            <a:gd name="adj1" fmla="val 5400000"/>
            <a:gd name="adj2" fmla="val 16200000"/>
          </a:avLst>
        </a:prstGeom>
        <a:solidFill>
          <a:schemeClr val="accent2">
            <a:hueOff val="2340759"/>
            <a:satOff val="-2919"/>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232377-D8F8-4F88-AE59-4615059D55CE}">
      <dsp:nvSpPr>
        <dsp:cNvPr id="0" name=""/>
        <dsp:cNvSpPr/>
      </dsp:nvSpPr>
      <dsp:spPr>
        <a:xfrm>
          <a:off x="1422686" y="1360313"/>
          <a:ext cx="3319600" cy="1849490"/>
        </a:xfrm>
        <a:prstGeom prst="rect">
          <a:avLst/>
        </a:prstGeom>
        <a:solidFill>
          <a:schemeClr val="lt1">
            <a:alpha val="90000"/>
            <a:hueOff val="0"/>
            <a:satOff val="0"/>
            <a:lumOff val="0"/>
            <a:alphaOff val="0"/>
          </a:schemeClr>
        </a:solidFill>
        <a:ln w="12700" cap="flat" cmpd="sng" algn="ctr">
          <a:solidFill>
            <a:schemeClr val="accent2">
              <a:hueOff val="2340759"/>
              <a:satOff val="-2919"/>
              <a:lumOff val="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Criterios de calidad de agua </a:t>
          </a:r>
          <a:endParaRPr lang="es-EC" sz="2400" kern="1200" dirty="0">
            <a:latin typeface="+mn-lt"/>
          </a:endParaRPr>
        </a:p>
      </dsp:txBody>
      <dsp:txXfrm>
        <a:off x="1422686" y="1360313"/>
        <a:ext cx="3319600" cy="853610"/>
      </dsp:txXfrm>
    </dsp:sp>
    <dsp:sp modelId="{804C6EE0-7123-4E9A-BBAA-91030DE0216B}">
      <dsp:nvSpPr>
        <dsp:cNvPr id="0" name=""/>
        <dsp:cNvSpPr/>
      </dsp:nvSpPr>
      <dsp:spPr>
        <a:xfrm>
          <a:off x="995880" y="2213924"/>
          <a:ext cx="853610" cy="853610"/>
        </a:xfrm>
        <a:prstGeom prst="pie">
          <a:avLst>
            <a:gd name="adj1" fmla="val 5400000"/>
            <a:gd name="adj2" fmla="val 16200000"/>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F1BC2-76D0-41CD-B759-D4DA5CA5B4FD}">
      <dsp:nvSpPr>
        <dsp:cNvPr id="0" name=""/>
        <dsp:cNvSpPr/>
      </dsp:nvSpPr>
      <dsp:spPr>
        <a:xfrm>
          <a:off x="1422686" y="2213924"/>
          <a:ext cx="3319600" cy="853610"/>
        </a:xfrm>
        <a:prstGeom prst="rect">
          <a:avLst/>
        </a:prstGeom>
        <a:solidFill>
          <a:schemeClr val="lt1">
            <a:alpha val="90000"/>
            <a:hueOff val="0"/>
            <a:satOff val="0"/>
            <a:lumOff val="0"/>
            <a:alphaOff val="0"/>
          </a:schemeClr>
        </a:solidFill>
        <a:ln w="12700" cap="flat" cmpd="sng" algn="ctr">
          <a:solidFill>
            <a:schemeClr val="accent2">
              <a:hueOff val="4681519"/>
              <a:satOff val="-5839"/>
              <a:lumOff val="1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t>Expresión simple de fácil interpretación </a:t>
          </a:r>
          <a:endParaRPr lang="es-EC" sz="2000" b="1" kern="1200" dirty="0">
            <a:latin typeface="+mn-lt"/>
          </a:endParaRPr>
        </a:p>
      </dsp:txBody>
      <dsp:txXfrm>
        <a:off x="1422686" y="2213924"/>
        <a:ext cx="3319600" cy="853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61104-C037-42C3-B9D0-30976D3C8AA2}">
      <dsp:nvSpPr>
        <dsp:cNvPr id="0" name=""/>
        <dsp:cNvSpPr/>
      </dsp:nvSpPr>
      <dsp:spPr>
        <a:xfrm>
          <a:off x="766082" y="0"/>
          <a:ext cx="8682264" cy="4869092"/>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57221-A815-4290-8245-3FC8FA519F6D}">
      <dsp:nvSpPr>
        <dsp:cNvPr id="0" name=""/>
        <dsp:cNvSpPr/>
      </dsp:nvSpPr>
      <dsp:spPr>
        <a:xfrm>
          <a:off x="346133" y="1460727"/>
          <a:ext cx="3064328" cy="194763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C" sz="2100" b="1" kern="1200" dirty="0"/>
            <a:t>Muestreo</a:t>
          </a:r>
        </a:p>
        <a:p>
          <a:pPr marL="171450" lvl="1" indent="-171450" algn="l" defTabSz="711200">
            <a:lnSpc>
              <a:spcPct val="90000"/>
            </a:lnSpc>
            <a:spcBef>
              <a:spcPct val="0"/>
            </a:spcBef>
            <a:spcAft>
              <a:spcPct val="15000"/>
            </a:spcAft>
            <a:buChar char="•"/>
          </a:pPr>
          <a:r>
            <a:rPr lang="es-EC" sz="1600" kern="1200" dirty="0"/>
            <a:t>INEN 2176. Muestreo. Técnicas de muestreo.</a:t>
          </a:r>
        </a:p>
        <a:p>
          <a:pPr marL="171450" lvl="1" indent="-171450" algn="l" defTabSz="711200">
            <a:lnSpc>
              <a:spcPct val="90000"/>
            </a:lnSpc>
            <a:spcBef>
              <a:spcPct val="0"/>
            </a:spcBef>
            <a:spcAft>
              <a:spcPct val="15000"/>
            </a:spcAft>
            <a:buChar char="•"/>
          </a:pPr>
          <a:r>
            <a:rPr lang="es-EC" sz="1600" kern="1200" dirty="0"/>
            <a:t>INEN 2169. </a:t>
          </a:r>
          <a:r>
            <a:rPr lang="es-ES" sz="1600" kern="1200" dirty="0"/>
            <a:t>Manejo y conservación de muestras.</a:t>
          </a:r>
          <a:endParaRPr lang="es-EC" sz="1600" kern="1200" dirty="0"/>
        </a:p>
        <a:p>
          <a:pPr marL="171450" lvl="1" indent="-171450" algn="l" defTabSz="711200">
            <a:lnSpc>
              <a:spcPct val="90000"/>
            </a:lnSpc>
            <a:spcBef>
              <a:spcPct val="0"/>
            </a:spcBef>
            <a:spcAft>
              <a:spcPct val="15000"/>
            </a:spcAft>
            <a:buChar char="•"/>
          </a:pPr>
          <a:endParaRPr lang="es-EC" sz="1600" kern="1200" dirty="0"/>
        </a:p>
      </dsp:txBody>
      <dsp:txXfrm>
        <a:off x="441209" y="1555803"/>
        <a:ext cx="2874176" cy="1757484"/>
      </dsp:txXfrm>
    </dsp:sp>
    <dsp:sp modelId="{8EA0CC60-7289-42AC-8936-75925A60EC7B}">
      <dsp:nvSpPr>
        <dsp:cNvPr id="0" name=""/>
        <dsp:cNvSpPr/>
      </dsp:nvSpPr>
      <dsp:spPr>
        <a:xfrm>
          <a:off x="3575050" y="1460727"/>
          <a:ext cx="3064328" cy="1947636"/>
        </a:xfrm>
        <a:prstGeom prst="roundRect">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C" sz="2100" b="1" kern="1200" dirty="0"/>
            <a:t>Análisis de muestras</a:t>
          </a:r>
        </a:p>
        <a:p>
          <a:pPr marL="171450" lvl="1" indent="-171450" algn="l" defTabSz="711200">
            <a:lnSpc>
              <a:spcPct val="90000"/>
            </a:lnSpc>
            <a:spcBef>
              <a:spcPct val="0"/>
            </a:spcBef>
            <a:spcAft>
              <a:spcPct val="15000"/>
            </a:spcAft>
            <a:buChar char="•"/>
          </a:pPr>
          <a:r>
            <a:rPr lang="es-EC" sz="1600" i="1" kern="1200" dirty="0"/>
            <a:t>in situ</a:t>
          </a:r>
        </a:p>
        <a:p>
          <a:pPr marL="171450" lvl="1" indent="-171450" algn="l" defTabSz="711200">
            <a:lnSpc>
              <a:spcPct val="90000"/>
            </a:lnSpc>
            <a:spcBef>
              <a:spcPct val="0"/>
            </a:spcBef>
            <a:spcAft>
              <a:spcPct val="15000"/>
            </a:spcAft>
            <a:buChar char="•"/>
          </a:pPr>
          <a:r>
            <a:rPr lang="es-EC" sz="1600" i="0" kern="1200" dirty="0"/>
            <a:t>Laboratorio</a:t>
          </a:r>
        </a:p>
      </dsp:txBody>
      <dsp:txXfrm>
        <a:off x="3670126" y="1555803"/>
        <a:ext cx="2874176" cy="1757484"/>
      </dsp:txXfrm>
    </dsp:sp>
    <dsp:sp modelId="{CF5D90E4-228A-4235-8134-E7CEE982A787}">
      <dsp:nvSpPr>
        <dsp:cNvPr id="0" name=""/>
        <dsp:cNvSpPr/>
      </dsp:nvSpPr>
      <dsp:spPr>
        <a:xfrm>
          <a:off x="6803966" y="1460727"/>
          <a:ext cx="3064328" cy="1947636"/>
        </a:xfrm>
        <a:prstGeom prst="round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C" sz="2100" b="1" kern="1200" dirty="0"/>
            <a:t>Determinación de ICA-NSF</a:t>
          </a:r>
        </a:p>
        <a:p>
          <a:pPr marL="171450" lvl="1" indent="-171450" algn="l" defTabSz="711200">
            <a:lnSpc>
              <a:spcPct val="90000"/>
            </a:lnSpc>
            <a:spcBef>
              <a:spcPct val="0"/>
            </a:spcBef>
            <a:spcAft>
              <a:spcPct val="15000"/>
            </a:spcAft>
            <a:buChar char="•"/>
          </a:pPr>
          <a:r>
            <a:rPr lang="es-EC" sz="1600" kern="1200" dirty="0"/>
            <a:t>Curvas de valoración por variable y pesos.</a:t>
          </a:r>
        </a:p>
      </dsp:txBody>
      <dsp:txXfrm>
        <a:off x="6899042" y="1555803"/>
        <a:ext cx="2874176" cy="1757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3B7ED-EB63-4F2E-8392-BF7485E67F3C}">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B9665-9771-4A68-853A-4DACBED6BF92}">
      <dsp:nvSpPr>
        <dsp:cNvPr id="0" name=""/>
        <dsp:cNvSpPr/>
      </dsp:nvSpPr>
      <dsp:spPr>
        <a:xfrm>
          <a:off x="0" y="0"/>
          <a:ext cx="10515600" cy="104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Font typeface="Symbol" panose="05050102010706020507" pitchFamily="18" charset="2"/>
            <a:buNone/>
          </a:pPr>
          <a:r>
            <a:rPr lang="es-EC" sz="2000" b="0" kern="1200" dirty="0">
              <a:latin typeface="+mj-lt"/>
            </a:rPr>
            <a:t>Al aplicar la metodología ICA-NSF, la calidad de agua subterránea de Riobamba en un 77,78% representa agua contaminada, el 16,67% representa agua levemente contaminada y el 5,55% representa agua aceptable.</a:t>
          </a:r>
          <a:endParaRPr lang="es-EC" sz="2000" kern="1200" dirty="0">
            <a:latin typeface="+mj-lt"/>
          </a:endParaRPr>
        </a:p>
      </dsp:txBody>
      <dsp:txXfrm>
        <a:off x="0" y="0"/>
        <a:ext cx="10515600" cy="1045569"/>
      </dsp:txXfrm>
    </dsp:sp>
    <dsp:sp modelId="{F2143B2B-4718-45A3-953C-3D219EDAC512}">
      <dsp:nvSpPr>
        <dsp:cNvPr id="0" name=""/>
        <dsp:cNvSpPr/>
      </dsp:nvSpPr>
      <dsp:spPr>
        <a:xfrm>
          <a:off x="0" y="104556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DD1FA-B4B0-4A71-B081-BE4005F0C114}">
      <dsp:nvSpPr>
        <dsp:cNvPr id="0" name=""/>
        <dsp:cNvSpPr/>
      </dsp:nvSpPr>
      <dsp:spPr>
        <a:xfrm>
          <a:off x="0" y="1045569"/>
          <a:ext cx="10515600" cy="104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EC" sz="2000" kern="1200" dirty="0">
              <a:latin typeface="+mj-lt"/>
            </a:rPr>
            <a:t>Al analizar las 18 muestras se caracterizaron los parámetros físicos, químicos y microbiológicos del agua subterránea de Riobamba.</a:t>
          </a:r>
        </a:p>
      </dsp:txBody>
      <dsp:txXfrm>
        <a:off x="0" y="1045569"/>
        <a:ext cx="10515600" cy="1045569"/>
      </dsp:txXfrm>
    </dsp:sp>
    <dsp:sp modelId="{B0962AD5-9D8B-4BFA-BE6D-8BF15BA8BE4E}">
      <dsp:nvSpPr>
        <dsp:cNvPr id="0" name=""/>
        <dsp:cNvSpPr/>
      </dsp:nvSpPr>
      <dsp:spPr>
        <a:xfrm>
          <a:off x="0" y="2091138"/>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A46AB-4BE8-4984-ABA3-4AF9C199730E}">
      <dsp:nvSpPr>
        <dsp:cNvPr id="0" name=""/>
        <dsp:cNvSpPr/>
      </dsp:nvSpPr>
      <dsp:spPr>
        <a:xfrm>
          <a:off x="0" y="2091139"/>
          <a:ext cx="10515600" cy="104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Font typeface="Symbol" panose="05050102010706020507" pitchFamily="18" charset="2"/>
            <a:buNone/>
          </a:pPr>
          <a:r>
            <a:rPr lang="es-EC" sz="2000" b="0" kern="1200" dirty="0">
              <a:latin typeface="+mj-lt"/>
            </a:rPr>
            <a:t>De los 18 puntos de agua subterránea de Riobamba muestreados, en base a la Norma Técnica INEN NTE 1108. AGUA POTABLE. REQUSITOS todos cumplen los límites permisibles.</a:t>
          </a:r>
          <a:endParaRPr lang="es-EC" sz="2000" kern="1200" dirty="0">
            <a:latin typeface="+mj-lt"/>
          </a:endParaRPr>
        </a:p>
      </dsp:txBody>
      <dsp:txXfrm>
        <a:off x="0" y="2091139"/>
        <a:ext cx="10515600" cy="1045569"/>
      </dsp:txXfrm>
    </dsp:sp>
    <dsp:sp modelId="{9EDE14A3-E475-44F1-A0A4-55DA4896019B}">
      <dsp:nvSpPr>
        <dsp:cNvPr id="0" name=""/>
        <dsp:cNvSpPr/>
      </dsp:nvSpPr>
      <dsp:spPr>
        <a:xfrm>
          <a:off x="0" y="3136708"/>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D81C5A-AB80-439E-94DC-45432B635BA9}">
      <dsp:nvSpPr>
        <dsp:cNvPr id="0" name=""/>
        <dsp:cNvSpPr/>
      </dsp:nvSpPr>
      <dsp:spPr>
        <a:xfrm>
          <a:off x="0" y="3136708"/>
          <a:ext cx="10515600" cy="104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Font typeface="Symbol" panose="05050102010706020507" pitchFamily="18" charset="2"/>
            <a:buNone/>
          </a:pPr>
          <a:r>
            <a:rPr lang="es-EC" sz="2000" b="0" kern="1200" dirty="0">
              <a:latin typeface="+mj-lt"/>
            </a:rPr>
            <a:t>De los 18 puntos de agua subterránea de Riobamba muestreados, en base a la Tabla 1 del Texto Unificado de Legislación Secundaria del Ministerio del Ambiente TULSMA, 7 no cumplen con el límite permisible de DBO.</a:t>
          </a:r>
          <a:endParaRPr lang="es-EC" sz="2000" kern="1200" dirty="0">
            <a:latin typeface="+mj-lt"/>
          </a:endParaRPr>
        </a:p>
      </dsp:txBody>
      <dsp:txXfrm>
        <a:off x="0" y="3136708"/>
        <a:ext cx="10515600" cy="10455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F041-041B-4A12-A2F5-73254EFC1C26}">
      <dsp:nvSpPr>
        <dsp:cNvPr id="0" name=""/>
        <dsp:cNvSpPr/>
      </dsp:nvSpPr>
      <dsp:spPr>
        <a:xfrm>
          <a:off x="0" y="108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9515B6-B9E9-4816-A83A-DCC4B6412BB9}">
      <dsp:nvSpPr>
        <dsp:cNvPr id="0" name=""/>
        <dsp:cNvSpPr/>
      </dsp:nvSpPr>
      <dsp:spPr>
        <a:xfrm>
          <a:off x="0" y="1081"/>
          <a:ext cx="10505330" cy="250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Font typeface="Symbol" panose="05050102010706020507" pitchFamily="18" charset="2"/>
            <a:buNone/>
          </a:pPr>
          <a:r>
            <a:rPr lang="es-EC" sz="2000" b="0" kern="1200" dirty="0">
              <a:latin typeface="+mj-lt"/>
            </a:rPr>
            <a:t>Al comparar la calidad del agua subterránea de Riobamba con la Norma Técnica INEN NTE 1108. AGUA POTABLE. REQUSITOS, cumple con los establecido en esta norma, mientras que al comparar la calidad del agua subterránea de Riobamba con la Tabla 1 del Texto Unificado de Legislación Secundaria del Ministerio del Ambiente TULSMA, a excepción de la DBO cumple con los demás parámetros establecidos en esta Norma, siendo estás dos metodologías de comparación muy extensas y complejas para interpretar los datos mientras que al determinar la calidad de agua con la metodología ICA-NSF se obtuvo una interpretación concisa.</a:t>
          </a:r>
          <a:endParaRPr lang="es-EC" sz="2000" kern="1200" dirty="0">
            <a:latin typeface="+mj-lt"/>
          </a:endParaRPr>
        </a:p>
      </dsp:txBody>
      <dsp:txXfrm>
        <a:off x="0" y="1081"/>
        <a:ext cx="10505330" cy="2501603"/>
      </dsp:txXfrm>
    </dsp:sp>
    <dsp:sp modelId="{2D7DFA2C-8437-4E50-AB53-5ED6EA533569}">
      <dsp:nvSpPr>
        <dsp:cNvPr id="0" name=""/>
        <dsp:cNvSpPr/>
      </dsp:nvSpPr>
      <dsp:spPr>
        <a:xfrm>
          <a:off x="0" y="250268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DD5FEC-3DC1-4F0A-9675-CCD0818F9489}">
      <dsp:nvSpPr>
        <dsp:cNvPr id="0" name=""/>
        <dsp:cNvSpPr/>
      </dsp:nvSpPr>
      <dsp:spPr>
        <a:xfrm>
          <a:off x="0" y="2502684"/>
          <a:ext cx="10515600" cy="136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Font typeface="Symbol" panose="05050102010706020507" pitchFamily="18" charset="2"/>
            <a:buNone/>
          </a:pPr>
          <a:r>
            <a:rPr lang="es-EC" sz="2000" b="0" kern="1200" dirty="0">
              <a:latin typeface="+mj-lt"/>
            </a:rPr>
            <a:t>Al comparar el índice de calidad de agua entre las fuentes subterráneas de Riobamba la mayoría de fuentes corresponde a agua contaminada y levemente contaminada y solo una fuente es aceptable.</a:t>
          </a:r>
          <a:endParaRPr lang="es-EC" sz="2000" kern="1200" dirty="0">
            <a:latin typeface="+mj-lt"/>
          </a:endParaRPr>
        </a:p>
      </dsp:txBody>
      <dsp:txXfrm>
        <a:off x="0" y="2502684"/>
        <a:ext cx="10515600" cy="13691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18527-BF94-4A14-86CE-7E00081B2485}">
      <dsp:nvSpPr>
        <dsp:cNvPr id="0" name=""/>
        <dsp:cNvSpPr/>
      </dsp:nvSpPr>
      <dsp:spPr>
        <a:xfrm>
          <a:off x="-5450304" y="-834631"/>
          <a:ext cx="6490373" cy="6490373"/>
        </a:xfrm>
        <a:prstGeom prst="blockArc">
          <a:avLst>
            <a:gd name="adj1" fmla="val 18900000"/>
            <a:gd name="adj2" fmla="val 2700000"/>
            <a:gd name="adj3" fmla="val 333"/>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230160-F26B-4CAB-93F0-BEC8160AB2C4}">
      <dsp:nvSpPr>
        <dsp:cNvPr id="0" name=""/>
        <dsp:cNvSpPr/>
      </dsp:nvSpPr>
      <dsp:spPr>
        <a:xfrm>
          <a:off x="669170" y="482111"/>
          <a:ext cx="9779898" cy="96422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5351" tIns="50800" rIns="180000" bIns="50800" numCol="1" spcCol="1270" anchor="ctr" anchorCtr="0">
          <a:noAutofit/>
        </a:bodyPr>
        <a:lstStyle/>
        <a:p>
          <a:pPr marL="0" lvl="0" indent="0" algn="just" defTabSz="889000">
            <a:lnSpc>
              <a:spcPct val="90000"/>
            </a:lnSpc>
            <a:spcBef>
              <a:spcPct val="0"/>
            </a:spcBef>
            <a:spcAft>
              <a:spcPct val="35000"/>
            </a:spcAft>
            <a:buFont typeface="Symbol" panose="05050102010706020507" pitchFamily="18" charset="2"/>
            <a:buNone/>
          </a:pPr>
          <a:r>
            <a:rPr lang="es-EC" sz="2000" b="0" kern="1200" dirty="0"/>
            <a:t>Las fuentes de agua subterránea Pozo San Gabriel y Pozo Lascano requieren un proceso de purificación previo al consumo.</a:t>
          </a:r>
          <a:endParaRPr lang="es-EC" sz="2000" kern="1200" dirty="0"/>
        </a:p>
      </dsp:txBody>
      <dsp:txXfrm>
        <a:off x="669170" y="482111"/>
        <a:ext cx="9779898" cy="964222"/>
      </dsp:txXfrm>
    </dsp:sp>
    <dsp:sp modelId="{8CB4D964-6310-47FB-8501-A0916EA40FC0}">
      <dsp:nvSpPr>
        <dsp:cNvPr id="0" name=""/>
        <dsp:cNvSpPr/>
      </dsp:nvSpPr>
      <dsp:spPr>
        <a:xfrm>
          <a:off x="66531" y="361583"/>
          <a:ext cx="1205277" cy="12052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FC6B938-BCE1-4326-8FFD-7FC5F04454F1}">
      <dsp:nvSpPr>
        <dsp:cNvPr id="0" name=""/>
        <dsp:cNvSpPr/>
      </dsp:nvSpPr>
      <dsp:spPr>
        <a:xfrm>
          <a:off x="1019664" y="1928444"/>
          <a:ext cx="9429403" cy="964222"/>
        </a:xfrm>
        <a:prstGeom prst="rect">
          <a:avLst/>
        </a:prstGeom>
        <a:gradFill rotWithShape="0">
          <a:gsLst>
            <a:gs pos="0">
              <a:schemeClr val="accent2">
                <a:hueOff val="2340759"/>
                <a:satOff val="-2919"/>
                <a:lumOff val="686"/>
                <a:alphaOff val="0"/>
                <a:lumMod val="110000"/>
                <a:satMod val="105000"/>
                <a:tint val="67000"/>
              </a:schemeClr>
            </a:gs>
            <a:gs pos="50000">
              <a:schemeClr val="accent2">
                <a:hueOff val="2340759"/>
                <a:satOff val="-2919"/>
                <a:lumOff val="686"/>
                <a:alphaOff val="0"/>
                <a:lumMod val="105000"/>
                <a:satMod val="103000"/>
                <a:tint val="73000"/>
              </a:schemeClr>
            </a:gs>
            <a:gs pos="100000">
              <a:schemeClr val="accent2">
                <a:hueOff val="2340759"/>
                <a:satOff val="-2919"/>
                <a:lumOff val="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5351" tIns="50800" rIns="180000" bIns="50800" numCol="1" spcCol="1270" anchor="ctr" anchorCtr="0">
          <a:noAutofit/>
        </a:bodyPr>
        <a:lstStyle/>
        <a:p>
          <a:pPr marL="0" lvl="0" indent="0" algn="just" defTabSz="889000">
            <a:lnSpc>
              <a:spcPct val="90000"/>
            </a:lnSpc>
            <a:spcBef>
              <a:spcPct val="0"/>
            </a:spcBef>
            <a:spcAft>
              <a:spcPct val="35000"/>
            </a:spcAft>
            <a:buFont typeface="Symbol" panose="05050102010706020507" pitchFamily="18" charset="2"/>
            <a:buNone/>
          </a:pPr>
          <a:r>
            <a:rPr lang="es-EC" sz="2000" b="0" kern="1200" dirty="0"/>
            <a:t>Las fuentes de agua subterránea Pozo 24 de mayo, Pozo Huerta, Pozo Servidores, Pozo Las Hierbas, Pozo 21 de abril, Pozo Las Abras, Pozo Maldonado y Pozo El Estadio requieren un tratamiento de potabilización previo al consumo.</a:t>
          </a:r>
          <a:endParaRPr lang="es-EC" sz="2000" kern="1200" dirty="0"/>
        </a:p>
      </dsp:txBody>
      <dsp:txXfrm>
        <a:off x="1019664" y="1928444"/>
        <a:ext cx="9429403" cy="964222"/>
      </dsp:txXfrm>
    </dsp:sp>
    <dsp:sp modelId="{681B50E3-ADBF-4267-AA56-331580E7A255}">
      <dsp:nvSpPr>
        <dsp:cNvPr id="0" name=""/>
        <dsp:cNvSpPr/>
      </dsp:nvSpPr>
      <dsp:spPr>
        <a:xfrm>
          <a:off x="417026" y="1807916"/>
          <a:ext cx="1205277" cy="12052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2340759"/>
              <a:satOff val="-2919"/>
              <a:lumOff val="686"/>
              <a:alphaOff val="0"/>
            </a:schemeClr>
          </a:solidFill>
          <a:prstDash val="solid"/>
          <a:miter lim="800000"/>
        </a:ln>
        <a:effectLst/>
      </dsp:spPr>
      <dsp:style>
        <a:lnRef idx="1">
          <a:scrgbClr r="0" g="0" b="0"/>
        </a:lnRef>
        <a:fillRef idx="2">
          <a:scrgbClr r="0" g="0" b="0"/>
        </a:fillRef>
        <a:effectRef idx="0">
          <a:scrgbClr r="0" g="0" b="0"/>
        </a:effectRef>
        <a:fontRef idx="minor"/>
      </dsp:style>
    </dsp:sp>
    <dsp:sp modelId="{943D4965-455F-473C-8B0A-D573236D39C2}">
      <dsp:nvSpPr>
        <dsp:cNvPr id="0" name=""/>
        <dsp:cNvSpPr/>
      </dsp:nvSpPr>
      <dsp:spPr>
        <a:xfrm>
          <a:off x="669170" y="3374777"/>
          <a:ext cx="9779898" cy="964222"/>
        </a:xfrm>
        <a:prstGeom prst="rect">
          <a:avLst/>
        </a:prstGeom>
        <a:gradFill rotWithShape="0">
          <a:gsLst>
            <a:gs pos="0">
              <a:schemeClr val="accent2">
                <a:hueOff val="4681519"/>
                <a:satOff val="-5839"/>
                <a:lumOff val="1373"/>
                <a:alphaOff val="0"/>
                <a:lumMod val="110000"/>
                <a:satMod val="105000"/>
                <a:tint val="67000"/>
              </a:schemeClr>
            </a:gs>
            <a:gs pos="50000">
              <a:schemeClr val="accent2">
                <a:hueOff val="4681519"/>
                <a:satOff val="-5839"/>
                <a:lumOff val="1373"/>
                <a:alphaOff val="0"/>
                <a:lumMod val="105000"/>
                <a:satMod val="103000"/>
                <a:tint val="73000"/>
              </a:schemeClr>
            </a:gs>
            <a:gs pos="100000">
              <a:schemeClr val="accent2">
                <a:hueOff val="4681519"/>
                <a:satOff val="-5839"/>
                <a:lumOff val="13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5351" tIns="50800" rIns="180000" bIns="50800" numCol="1" spcCol="1270" anchor="ctr" anchorCtr="0">
          <a:noAutofit/>
        </a:bodyPr>
        <a:lstStyle/>
        <a:p>
          <a:pPr marL="0" lvl="0" indent="0" algn="just" defTabSz="889000">
            <a:lnSpc>
              <a:spcPct val="90000"/>
            </a:lnSpc>
            <a:spcBef>
              <a:spcPct val="0"/>
            </a:spcBef>
            <a:spcAft>
              <a:spcPct val="35000"/>
            </a:spcAft>
            <a:buFont typeface="Symbol" panose="05050102010706020507" pitchFamily="18" charset="2"/>
            <a:buNone/>
          </a:pPr>
          <a:r>
            <a:rPr lang="es-EC" sz="2000" b="0" kern="1200" dirty="0"/>
            <a:t>Se sugiere un tratamiento para disminuir la DBO de los pozos que no cumplen con los límites permisibles establecidos en el TULSMA y de esta manera obtener una mejora en la calidad de agua.</a:t>
          </a:r>
          <a:endParaRPr lang="es-EC" sz="2000" kern="1200" dirty="0"/>
        </a:p>
      </dsp:txBody>
      <dsp:txXfrm>
        <a:off x="669170" y="3374777"/>
        <a:ext cx="9779898" cy="964222"/>
      </dsp:txXfrm>
    </dsp:sp>
    <dsp:sp modelId="{8182B5F2-5414-46E6-9E9F-CC9C4FADB861}">
      <dsp:nvSpPr>
        <dsp:cNvPr id="0" name=""/>
        <dsp:cNvSpPr/>
      </dsp:nvSpPr>
      <dsp:spPr>
        <a:xfrm>
          <a:off x="66531" y="3254249"/>
          <a:ext cx="1205277" cy="12052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4681519"/>
              <a:satOff val="-5839"/>
              <a:lumOff val="1373"/>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F80B2-626E-40D2-A35F-8BBC09236630}" type="datetimeFigureOut">
              <a:rPr lang="es-EC" smtClean="0"/>
              <a:t>14/10/2020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E8DE5-81BB-4CFE-A525-3EB316D0AC17}" type="slidenum">
              <a:rPr lang="es-EC" smtClean="0"/>
              <a:t>‹Nº›</a:t>
            </a:fld>
            <a:endParaRPr lang="es-EC"/>
          </a:p>
        </p:txBody>
      </p:sp>
    </p:spTree>
    <p:extLst>
      <p:ext uri="{BB962C8B-B14F-4D97-AF65-F5344CB8AC3E}">
        <p14:creationId xmlns:p14="http://schemas.microsoft.com/office/powerpoint/2010/main" val="141226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00FDA-BE4C-4DB4-9A4F-EF0EACD3539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03F046A1-CBB2-4D67-ABD0-E3E4BD2887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4492A3DD-C9EE-45AA-B8CC-682243C00B87}"/>
              </a:ext>
            </a:extLst>
          </p:cNvPr>
          <p:cNvSpPr>
            <a:spLocks noGrp="1"/>
          </p:cNvSpPr>
          <p:nvPr>
            <p:ph type="dt" sz="half" idx="10"/>
          </p:nvPr>
        </p:nvSpPr>
        <p:spPr/>
        <p:txBody>
          <a:bodyPr/>
          <a:lstStyle/>
          <a:p>
            <a:fld id="{3368E574-D330-489F-9397-F88CC0D9655C}" type="datetime1">
              <a:rPr lang="es-EC" smtClean="0"/>
              <a:t>14/10/2020</a:t>
            </a:fld>
            <a:endParaRPr lang="es-EC"/>
          </a:p>
        </p:txBody>
      </p:sp>
      <p:sp>
        <p:nvSpPr>
          <p:cNvPr id="5" name="Marcador de pie de página 4">
            <a:extLst>
              <a:ext uri="{FF2B5EF4-FFF2-40B4-BE49-F238E27FC236}">
                <a16:creationId xmlns:a16="http://schemas.microsoft.com/office/drawing/2014/main" id="{BF392028-D9B6-4FFC-B899-09861A71E82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D4D05C1-E12A-4C7F-A800-A04B540BF692}"/>
              </a:ext>
            </a:extLst>
          </p:cNvPr>
          <p:cNvSpPr>
            <a:spLocks noGrp="1"/>
          </p:cNvSpPr>
          <p:nvPr>
            <p:ph type="sldNum" sz="quarter" idx="12"/>
          </p:nvPr>
        </p:nvSpPr>
        <p:spPr/>
        <p:txBody>
          <a:bodyPr/>
          <a:lstStyle/>
          <a:p>
            <a:fld id="{E573BC3C-1A2E-4E2A-B79F-394518BE4B51}" type="slidenum">
              <a:rPr lang="es-EC" smtClean="0"/>
              <a:t>‹Nº›</a:t>
            </a:fld>
            <a:endParaRPr lang="es-EC"/>
          </a:p>
        </p:txBody>
      </p:sp>
    </p:spTree>
    <p:extLst>
      <p:ext uri="{BB962C8B-B14F-4D97-AF65-F5344CB8AC3E}">
        <p14:creationId xmlns:p14="http://schemas.microsoft.com/office/powerpoint/2010/main" val="268508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E0E5F-6F13-44BB-9DF7-3E743FAAE46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D7B443D-53A7-448E-B9DA-3B7DA353EB4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D43A9FB-EEB0-43F8-A05B-DFB73DF9F64D}"/>
              </a:ext>
            </a:extLst>
          </p:cNvPr>
          <p:cNvSpPr>
            <a:spLocks noGrp="1"/>
          </p:cNvSpPr>
          <p:nvPr>
            <p:ph type="dt" sz="half" idx="10"/>
          </p:nvPr>
        </p:nvSpPr>
        <p:spPr/>
        <p:txBody>
          <a:bodyPr/>
          <a:lstStyle/>
          <a:p>
            <a:fld id="{B715195D-916E-4A4E-9F63-D6E40758DF50}" type="datetime1">
              <a:rPr lang="es-EC" smtClean="0"/>
              <a:t>14/10/2020</a:t>
            </a:fld>
            <a:endParaRPr lang="es-EC"/>
          </a:p>
        </p:txBody>
      </p:sp>
      <p:sp>
        <p:nvSpPr>
          <p:cNvPr id="5" name="Marcador de pie de página 4">
            <a:extLst>
              <a:ext uri="{FF2B5EF4-FFF2-40B4-BE49-F238E27FC236}">
                <a16:creationId xmlns:a16="http://schemas.microsoft.com/office/drawing/2014/main" id="{E4C1DBBE-4272-4B47-BAE9-727EB1A4F74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5B0BBED-387C-42F3-8A8B-9DD699827D2C}"/>
              </a:ext>
            </a:extLst>
          </p:cNvPr>
          <p:cNvSpPr>
            <a:spLocks noGrp="1"/>
          </p:cNvSpPr>
          <p:nvPr>
            <p:ph type="sldNum" sz="quarter" idx="12"/>
          </p:nvPr>
        </p:nvSpPr>
        <p:spPr/>
        <p:txBody>
          <a:bodyPr/>
          <a:lstStyle/>
          <a:p>
            <a:fld id="{E573BC3C-1A2E-4E2A-B79F-394518BE4B51}" type="slidenum">
              <a:rPr lang="es-EC" smtClean="0"/>
              <a:t>‹Nº›</a:t>
            </a:fld>
            <a:endParaRPr lang="es-EC"/>
          </a:p>
        </p:txBody>
      </p:sp>
    </p:spTree>
    <p:extLst>
      <p:ext uri="{BB962C8B-B14F-4D97-AF65-F5344CB8AC3E}">
        <p14:creationId xmlns:p14="http://schemas.microsoft.com/office/powerpoint/2010/main" val="247113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835866D-FBC2-49A6-A5AE-BA75F24256A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A47C247-8563-4F0A-A5D4-EA5BEBA4BC7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4BBA5FB-9BF4-4CA6-AD64-F6A3568BCF83}"/>
              </a:ext>
            </a:extLst>
          </p:cNvPr>
          <p:cNvSpPr>
            <a:spLocks noGrp="1"/>
          </p:cNvSpPr>
          <p:nvPr>
            <p:ph type="dt" sz="half" idx="10"/>
          </p:nvPr>
        </p:nvSpPr>
        <p:spPr/>
        <p:txBody>
          <a:bodyPr/>
          <a:lstStyle/>
          <a:p>
            <a:fld id="{3A1A8BBE-9DF6-4433-93DA-FD1405C94890}" type="datetime1">
              <a:rPr lang="es-EC" smtClean="0"/>
              <a:t>14/10/2020</a:t>
            </a:fld>
            <a:endParaRPr lang="es-EC"/>
          </a:p>
        </p:txBody>
      </p:sp>
      <p:sp>
        <p:nvSpPr>
          <p:cNvPr id="5" name="Marcador de pie de página 4">
            <a:extLst>
              <a:ext uri="{FF2B5EF4-FFF2-40B4-BE49-F238E27FC236}">
                <a16:creationId xmlns:a16="http://schemas.microsoft.com/office/drawing/2014/main" id="{686C32F4-E633-42A0-920E-0356E1D6CAC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2CC222C-05AE-4CDB-A04B-5F982649720A}"/>
              </a:ext>
            </a:extLst>
          </p:cNvPr>
          <p:cNvSpPr>
            <a:spLocks noGrp="1"/>
          </p:cNvSpPr>
          <p:nvPr>
            <p:ph type="sldNum" sz="quarter" idx="12"/>
          </p:nvPr>
        </p:nvSpPr>
        <p:spPr/>
        <p:txBody>
          <a:bodyPr/>
          <a:lstStyle/>
          <a:p>
            <a:fld id="{E573BC3C-1A2E-4E2A-B79F-394518BE4B51}" type="slidenum">
              <a:rPr lang="es-EC" smtClean="0"/>
              <a:t>‹Nº›</a:t>
            </a:fld>
            <a:endParaRPr lang="es-EC"/>
          </a:p>
        </p:txBody>
      </p:sp>
    </p:spTree>
    <p:extLst>
      <p:ext uri="{BB962C8B-B14F-4D97-AF65-F5344CB8AC3E}">
        <p14:creationId xmlns:p14="http://schemas.microsoft.com/office/powerpoint/2010/main" val="278412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AE153-3149-47B6-99B0-5D74E4BE278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5150284-29F8-43B4-8B94-C5E8BB64FB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F5E2F9C-FC03-4424-A517-67C51A28868F}"/>
              </a:ext>
            </a:extLst>
          </p:cNvPr>
          <p:cNvSpPr>
            <a:spLocks noGrp="1"/>
          </p:cNvSpPr>
          <p:nvPr>
            <p:ph type="dt" sz="half" idx="10"/>
          </p:nvPr>
        </p:nvSpPr>
        <p:spPr/>
        <p:txBody>
          <a:bodyPr/>
          <a:lstStyle/>
          <a:p>
            <a:fld id="{9083BC9C-B384-4924-B409-69E26A200A64}" type="datetime1">
              <a:rPr lang="es-EC" smtClean="0"/>
              <a:t>14/10/2020</a:t>
            </a:fld>
            <a:endParaRPr lang="es-EC"/>
          </a:p>
        </p:txBody>
      </p:sp>
      <p:sp>
        <p:nvSpPr>
          <p:cNvPr id="5" name="Marcador de pie de página 4">
            <a:extLst>
              <a:ext uri="{FF2B5EF4-FFF2-40B4-BE49-F238E27FC236}">
                <a16:creationId xmlns:a16="http://schemas.microsoft.com/office/drawing/2014/main" id="{08A40E94-C933-4974-AD75-3D3CADAC8B6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3B500D7-775A-4E91-B8D6-DED45DBA6A1A}"/>
              </a:ext>
            </a:extLst>
          </p:cNvPr>
          <p:cNvSpPr>
            <a:spLocks noGrp="1"/>
          </p:cNvSpPr>
          <p:nvPr>
            <p:ph type="sldNum" sz="quarter" idx="12"/>
          </p:nvPr>
        </p:nvSpPr>
        <p:spPr/>
        <p:txBody>
          <a:bodyPr/>
          <a:lstStyle/>
          <a:p>
            <a:fld id="{E573BC3C-1A2E-4E2A-B79F-394518BE4B51}" type="slidenum">
              <a:rPr lang="es-EC" smtClean="0"/>
              <a:t>‹Nº›</a:t>
            </a:fld>
            <a:endParaRPr lang="es-EC"/>
          </a:p>
        </p:txBody>
      </p:sp>
    </p:spTree>
    <p:extLst>
      <p:ext uri="{BB962C8B-B14F-4D97-AF65-F5344CB8AC3E}">
        <p14:creationId xmlns:p14="http://schemas.microsoft.com/office/powerpoint/2010/main" val="243045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5DAB69-CA9C-490D-ABE8-63972F26ED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DAD725A-FD25-4423-9308-4C94CF39A7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C022EB-C9F8-4AF8-B6B2-4566E0C9D719}"/>
              </a:ext>
            </a:extLst>
          </p:cNvPr>
          <p:cNvSpPr>
            <a:spLocks noGrp="1"/>
          </p:cNvSpPr>
          <p:nvPr>
            <p:ph type="dt" sz="half" idx="10"/>
          </p:nvPr>
        </p:nvSpPr>
        <p:spPr/>
        <p:txBody>
          <a:bodyPr/>
          <a:lstStyle/>
          <a:p>
            <a:fld id="{517D6257-1D2B-4ECF-8FA7-7F10A4E449DA}" type="datetime1">
              <a:rPr lang="es-EC" smtClean="0"/>
              <a:t>14/10/2020</a:t>
            </a:fld>
            <a:endParaRPr lang="es-EC"/>
          </a:p>
        </p:txBody>
      </p:sp>
      <p:sp>
        <p:nvSpPr>
          <p:cNvPr id="5" name="Marcador de pie de página 4">
            <a:extLst>
              <a:ext uri="{FF2B5EF4-FFF2-40B4-BE49-F238E27FC236}">
                <a16:creationId xmlns:a16="http://schemas.microsoft.com/office/drawing/2014/main" id="{48A4D4DB-5C42-4C59-B11C-37569B6C435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C64E2CD-5A34-4D50-9085-FB41C63AFAA4}"/>
              </a:ext>
            </a:extLst>
          </p:cNvPr>
          <p:cNvSpPr>
            <a:spLocks noGrp="1"/>
          </p:cNvSpPr>
          <p:nvPr>
            <p:ph type="sldNum" sz="quarter" idx="12"/>
          </p:nvPr>
        </p:nvSpPr>
        <p:spPr/>
        <p:txBody>
          <a:bodyPr/>
          <a:lstStyle/>
          <a:p>
            <a:fld id="{E573BC3C-1A2E-4E2A-B79F-394518BE4B51}" type="slidenum">
              <a:rPr lang="es-EC" smtClean="0"/>
              <a:t>‹Nº›</a:t>
            </a:fld>
            <a:endParaRPr lang="es-EC"/>
          </a:p>
        </p:txBody>
      </p:sp>
    </p:spTree>
    <p:extLst>
      <p:ext uri="{BB962C8B-B14F-4D97-AF65-F5344CB8AC3E}">
        <p14:creationId xmlns:p14="http://schemas.microsoft.com/office/powerpoint/2010/main" val="171576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38464-FE45-4CFF-9D60-E9D3E789B06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0FB1559-C320-455A-AF57-7D1A1DE7B7B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A9E27F1F-8F88-48A2-AE95-118E0E6210B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425E1FC8-62E8-4568-B092-3CFCA882B49F}"/>
              </a:ext>
            </a:extLst>
          </p:cNvPr>
          <p:cNvSpPr>
            <a:spLocks noGrp="1"/>
          </p:cNvSpPr>
          <p:nvPr>
            <p:ph type="dt" sz="half" idx="10"/>
          </p:nvPr>
        </p:nvSpPr>
        <p:spPr/>
        <p:txBody>
          <a:bodyPr/>
          <a:lstStyle/>
          <a:p>
            <a:fld id="{1FF60166-A455-4613-8545-0686A70F0961}" type="datetime1">
              <a:rPr lang="es-EC" smtClean="0"/>
              <a:t>14/10/2020</a:t>
            </a:fld>
            <a:endParaRPr lang="es-EC"/>
          </a:p>
        </p:txBody>
      </p:sp>
      <p:sp>
        <p:nvSpPr>
          <p:cNvPr id="6" name="Marcador de pie de página 5">
            <a:extLst>
              <a:ext uri="{FF2B5EF4-FFF2-40B4-BE49-F238E27FC236}">
                <a16:creationId xmlns:a16="http://schemas.microsoft.com/office/drawing/2014/main" id="{8ED004AD-935B-430D-ABEB-7A316CCBAB4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76FB0ED-7C67-4228-8928-827BD59A01CC}"/>
              </a:ext>
            </a:extLst>
          </p:cNvPr>
          <p:cNvSpPr>
            <a:spLocks noGrp="1"/>
          </p:cNvSpPr>
          <p:nvPr>
            <p:ph type="sldNum" sz="quarter" idx="12"/>
          </p:nvPr>
        </p:nvSpPr>
        <p:spPr/>
        <p:txBody>
          <a:bodyPr/>
          <a:lstStyle/>
          <a:p>
            <a:fld id="{E573BC3C-1A2E-4E2A-B79F-394518BE4B51}" type="slidenum">
              <a:rPr lang="es-EC" smtClean="0"/>
              <a:t>‹Nº›</a:t>
            </a:fld>
            <a:endParaRPr lang="es-EC"/>
          </a:p>
        </p:txBody>
      </p:sp>
    </p:spTree>
    <p:extLst>
      <p:ext uri="{BB962C8B-B14F-4D97-AF65-F5344CB8AC3E}">
        <p14:creationId xmlns:p14="http://schemas.microsoft.com/office/powerpoint/2010/main" val="29877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30CAE9-E77A-46D7-A722-9DE1F6939F4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6DC0475-B2D8-4F78-A65B-9FD655642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E281B1F-ABA1-49D3-8F49-E4A82D7802F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D43D2FC-DF84-45A6-9D4C-4D9A65BDCA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A28C01B-FF5B-41A5-9AAE-13820696204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CD98FED6-E085-4ADD-B260-E6BD0A7E95DF}"/>
              </a:ext>
            </a:extLst>
          </p:cNvPr>
          <p:cNvSpPr>
            <a:spLocks noGrp="1"/>
          </p:cNvSpPr>
          <p:nvPr>
            <p:ph type="dt" sz="half" idx="10"/>
          </p:nvPr>
        </p:nvSpPr>
        <p:spPr/>
        <p:txBody>
          <a:bodyPr/>
          <a:lstStyle/>
          <a:p>
            <a:fld id="{2F3A175E-E8B0-4785-BDF5-EA4B919423E6}" type="datetime1">
              <a:rPr lang="es-EC" smtClean="0"/>
              <a:t>14/10/2020</a:t>
            </a:fld>
            <a:endParaRPr lang="es-EC"/>
          </a:p>
        </p:txBody>
      </p:sp>
      <p:sp>
        <p:nvSpPr>
          <p:cNvPr id="8" name="Marcador de pie de página 7">
            <a:extLst>
              <a:ext uri="{FF2B5EF4-FFF2-40B4-BE49-F238E27FC236}">
                <a16:creationId xmlns:a16="http://schemas.microsoft.com/office/drawing/2014/main" id="{CBF28355-7A3E-4FBA-A36A-DA1A67370BA2}"/>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7FF7844A-3F71-4F96-A49B-86ABA5907A8F}"/>
              </a:ext>
            </a:extLst>
          </p:cNvPr>
          <p:cNvSpPr>
            <a:spLocks noGrp="1"/>
          </p:cNvSpPr>
          <p:nvPr>
            <p:ph type="sldNum" sz="quarter" idx="12"/>
          </p:nvPr>
        </p:nvSpPr>
        <p:spPr/>
        <p:txBody>
          <a:bodyPr/>
          <a:lstStyle/>
          <a:p>
            <a:fld id="{E573BC3C-1A2E-4E2A-B79F-394518BE4B51}" type="slidenum">
              <a:rPr lang="es-EC" smtClean="0"/>
              <a:t>‹Nº›</a:t>
            </a:fld>
            <a:endParaRPr lang="es-EC"/>
          </a:p>
        </p:txBody>
      </p:sp>
    </p:spTree>
    <p:extLst>
      <p:ext uri="{BB962C8B-B14F-4D97-AF65-F5344CB8AC3E}">
        <p14:creationId xmlns:p14="http://schemas.microsoft.com/office/powerpoint/2010/main" val="131543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277768-AF0D-49E0-8142-600F33EA984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5BC422B1-D19A-47E6-8C47-A36CE0DE648B}"/>
              </a:ext>
            </a:extLst>
          </p:cNvPr>
          <p:cNvSpPr>
            <a:spLocks noGrp="1"/>
          </p:cNvSpPr>
          <p:nvPr>
            <p:ph type="dt" sz="half" idx="10"/>
          </p:nvPr>
        </p:nvSpPr>
        <p:spPr/>
        <p:txBody>
          <a:bodyPr/>
          <a:lstStyle/>
          <a:p>
            <a:fld id="{B786B2DD-7F69-4988-B1D7-684A49B34ABC}" type="datetime1">
              <a:rPr lang="es-EC" smtClean="0"/>
              <a:t>14/10/2020</a:t>
            </a:fld>
            <a:endParaRPr lang="es-EC"/>
          </a:p>
        </p:txBody>
      </p:sp>
      <p:sp>
        <p:nvSpPr>
          <p:cNvPr id="4" name="Marcador de pie de página 3">
            <a:extLst>
              <a:ext uri="{FF2B5EF4-FFF2-40B4-BE49-F238E27FC236}">
                <a16:creationId xmlns:a16="http://schemas.microsoft.com/office/drawing/2014/main" id="{E55FF415-F594-4BDE-9592-098268FEBDC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D9AD9B3B-D80D-4D9F-9D14-ED66C36DE9A4}"/>
              </a:ext>
            </a:extLst>
          </p:cNvPr>
          <p:cNvSpPr>
            <a:spLocks noGrp="1"/>
          </p:cNvSpPr>
          <p:nvPr>
            <p:ph type="sldNum" sz="quarter" idx="12"/>
          </p:nvPr>
        </p:nvSpPr>
        <p:spPr/>
        <p:txBody>
          <a:bodyPr/>
          <a:lstStyle/>
          <a:p>
            <a:fld id="{E573BC3C-1A2E-4E2A-B79F-394518BE4B51}" type="slidenum">
              <a:rPr lang="es-EC" smtClean="0"/>
              <a:t>‹Nº›</a:t>
            </a:fld>
            <a:endParaRPr lang="es-EC"/>
          </a:p>
        </p:txBody>
      </p:sp>
    </p:spTree>
    <p:extLst>
      <p:ext uri="{BB962C8B-B14F-4D97-AF65-F5344CB8AC3E}">
        <p14:creationId xmlns:p14="http://schemas.microsoft.com/office/powerpoint/2010/main" val="144253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FBC7E8F-A5AC-446F-99B9-DEFB82741083}"/>
              </a:ext>
            </a:extLst>
          </p:cNvPr>
          <p:cNvSpPr>
            <a:spLocks noGrp="1"/>
          </p:cNvSpPr>
          <p:nvPr>
            <p:ph type="dt" sz="half" idx="10"/>
          </p:nvPr>
        </p:nvSpPr>
        <p:spPr/>
        <p:txBody>
          <a:bodyPr/>
          <a:lstStyle/>
          <a:p>
            <a:fld id="{9B56E73E-4EBB-4409-816F-4B83881D5D0B}" type="datetime1">
              <a:rPr lang="es-EC" smtClean="0"/>
              <a:t>14/10/2020</a:t>
            </a:fld>
            <a:endParaRPr lang="es-EC"/>
          </a:p>
        </p:txBody>
      </p:sp>
      <p:sp>
        <p:nvSpPr>
          <p:cNvPr id="3" name="Marcador de pie de página 2">
            <a:extLst>
              <a:ext uri="{FF2B5EF4-FFF2-40B4-BE49-F238E27FC236}">
                <a16:creationId xmlns:a16="http://schemas.microsoft.com/office/drawing/2014/main" id="{ED4355D1-1ED4-4EF1-A135-F340039D3715}"/>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D0DFFAAC-B705-4989-8A3E-DF5E0F9E9844}"/>
              </a:ext>
            </a:extLst>
          </p:cNvPr>
          <p:cNvSpPr>
            <a:spLocks noGrp="1"/>
          </p:cNvSpPr>
          <p:nvPr>
            <p:ph type="sldNum" sz="quarter" idx="12"/>
          </p:nvPr>
        </p:nvSpPr>
        <p:spPr/>
        <p:txBody>
          <a:bodyPr/>
          <a:lstStyle/>
          <a:p>
            <a:fld id="{E573BC3C-1A2E-4E2A-B79F-394518BE4B51}" type="slidenum">
              <a:rPr lang="es-EC" smtClean="0"/>
              <a:t>‹Nº›</a:t>
            </a:fld>
            <a:endParaRPr lang="es-EC"/>
          </a:p>
        </p:txBody>
      </p:sp>
    </p:spTree>
    <p:extLst>
      <p:ext uri="{BB962C8B-B14F-4D97-AF65-F5344CB8AC3E}">
        <p14:creationId xmlns:p14="http://schemas.microsoft.com/office/powerpoint/2010/main" val="162104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44D91-B4A9-44A9-9CBE-9F3639F294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CC8CD9D-18EF-4B24-9A70-05BC144395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B2938DFF-B4A8-4EFC-992D-3EE47EFB0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8FE5BA-5C07-4976-A798-33AFE22F24AA}"/>
              </a:ext>
            </a:extLst>
          </p:cNvPr>
          <p:cNvSpPr>
            <a:spLocks noGrp="1"/>
          </p:cNvSpPr>
          <p:nvPr>
            <p:ph type="dt" sz="half" idx="10"/>
          </p:nvPr>
        </p:nvSpPr>
        <p:spPr/>
        <p:txBody>
          <a:bodyPr/>
          <a:lstStyle/>
          <a:p>
            <a:fld id="{2BCB9602-09AF-407A-8E44-D3BB2B999739}" type="datetime1">
              <a:rPr lang="es-EC" smtClean="0"/>
              <a:t>14/10/2020</a:t>
            </a:fld>
            <a:endParaRPr lang="es-EC"/>
          </a:p>
        </p:txBody>
      </p:sp>
      <p:sp>
        <p:nvSpPr>
          <p:cNvPr id="6" name="Marcador de pie de página 5">
            <a:extLst>
              <a:ext uri="{FF2B5EF4-FFF2-40B4-BE49-F238E27FC236}">
                <a16:creationId xmlns:a16="http://schemas.microsoft.com/office/drawing/2014/main" id="{F5FC8F54-BA9C-4AE4-A2AA-D378793B05D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176EDC8-6C8A-4E81-9685-B816AC2C5749}"/>
              </a:ext>
            </a:extLst>
          </p:cNvPr>
          <p:cNvSpPr>
            <a:spLocks noGrp="1"/>
          </p:cNvSpPr>
          <p:nvPr>
            <p:ph type="sldNum" sz="quarter" idx="12"/>
          </p:nvPr>
        </p:nvSpPr>
        <p:spPr/>
        <p:txBody>
          <a:bodyPr/>
          <a:lstStyle/>
          <a:p>
            <a:fld id="{E573BC3C-1A2E-4E2A-B79F-394518BE4B51}" type="slidenum">
              <a:rPr lang="es-EC" smtClean="0"/>
              <a:t>‹Nº›</a:t>
            </a:fld>
            <a:endParaRPr lang="es-EC"/>
          </a:p>
        </p:txBody>
      </p:sp>
    </p:spTree>
    <p:extLst>
      <p:ext uri="{BB962C8B-B14F-4D97-AF65-F5344CB8AC3E}">
        <p14:creationId xmlns:p14="http://schemas.microsoft.com/office/powerpoint/2010/main" val="399038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DFFC19-AE28-4310-8D95-7DC995BDAD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53E136C-C36E-4A22-B3A7-F01C7D38E7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626EF282-E5CF-444F-B4E8-2BB79A1BC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C95EBC-B231-4804-9A8C-8EF975BF2D2B}"/>
              </a:ext>
            </a:extLst>
          </p:cNvPr>
          <p:cNvSpPr>
            <a:spLocks noGrp="1"/>
          </p:cNvSpPr>
          <p:nvPr>
            <p:ph type="dt" sz="half" idx="10"/>
          </p:nvPr>
        </p:nvSpPr>
        <p:spPr/>
        <p:txBody>
          <a:bodyPr/>
          <a:lstStyle/>
          <a:p>
            <a:fld id="{268D6037-C760-4BDB-9F02-A0D46875B48D}" type="datetime1">
              <a:rPr lang="es-EC" smtClean="0"/>
              <a:t>14/10/2020</a:t>
            </a:fld>
            <a:endParaRPr lang="es-EC"/>
          </a:p>
        </p:txBody>
      </p:sp>
      <p:sp>
        <p:nvSpPr>
          <p:cNvPr id="6" name="Marcador de pie de página 5">
            <a:extLst>
              <a:ext uri="{FF2B5EF4-FFF2-40B4-BE49-F238E27FC236}">
                <a16:creationId xmlns:a16="http://schemas.microsoft.com/office/drawing/2014/main" id="{EFED2181-37EA-4C5C-8E42-4E8A8584B50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7FEBC2D-1302-4520-BBDD-D69263088598}"/>
              </a:ext>
            </a:extLst>
          </p:cNvPr>
          <p:cNvSpPr>
            <a:spLocks noGrp="1"/>
          </p:cNvSpPr>
          <p:nvPr>
            <p:ph type="sldNum" sz="quarter" idx="12"/>
          </p:nvPr>
        </p:nvSpPr>
        <p:spPr/>
        <p:txBody>
          <a:bodyPr/>
          <a:lstStyle/>
          <a:p>
            <a:fld id="{E573BC3C-1A2E-4E2A-B79F-394518BE4B51}" type="slidenum">
              <a:rPr lang="es-EC" smtClean="0"/>
              <a:t>‹Nº›</a:t>
            </a:fld>
            <a:endParaRPr lang="es-EC"/>
          </a:p>
        </p:txBody>
      </p:sp>
    </p:spTree>
    <p:extLst>
      <p:ext uri="{BB962C8B-B14F-4D97-AF65-F5344CB8AC3E}">
        <p14:creationId xmlns:p14="http://schemas.microsoft.com/office/powerpoint/2010/main" val="124961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F32D82-E027-42E3-B087-E3A7AD31797F}"/>
              </a:ext>
            </a:extLst>
          </p:cNvPr>
          <p:cNvSpPr>
            <a:spLocks noGrp="1"/>
          </p:cNvSpPr>
          <p:nvPr>
            <p:ph type="title"/>
          </p:nvPr>
        </p:nvSpPr>
        <p:spPr>
          <a:xfrm>
            <a:off x="838200" y="220750"/>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EC" dirty="0"/>
          </a:p>
        </p:txBody>
      </p:sp>
      <p:sp>
        <p:nvSpPr>
          <p:cNvPr id="3" name="Marcador de texto 2">
            <a:extLst>
              <a:ext uri="{FF2B5EF4-FFF2-40B4-BE49-F238E27FC236}">
                <a16:creationId xmlns:a16="http://schemas.microsoft.com/office/drawing/2014/main" id="{EF21B0B8-3EB1-4B1D-A560-108686F75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0375573-5E6A-414C-97AD-916C6BCDA9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AF9A3-FC10-4FC7-88E6-081E384C7BC4}" type="datetime1">
              <a:rPr lang="es-EC" smtClean="0"/>
              <a:t>14/10/2020</a:t>
            </a:fld>
            <a:endParaRPr lang="es-EC"/>
          </a:p>
        </p:txBody>
      </p:sp>
      <p:sp>
        <p:nvSpPr>
          <p:cNvPr id="5" name="Marcador de pie de página 4">
            <a:extLst>
              <a:ext uri="{FF2B5EF4-FFF2-40B4-BE49-F238E27FC236}">
                <a16:creationId xmlns:a16="http://schemas.microsoft.com/office/drawing/2014/main" id="{82DF4745-9562-4F79-A2FC-B2ED192B3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8D061276-E0A7-457F-9AE7-AEE1194E6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BC3C-1A2E-4E2A-B79F-394518BE4B51}" type="slidenum">
              <a:rPr lang="es-EC" smtClean="0"/>
              <a:t>‹Nº›</a:t>
            </a:fld>
            <a:endParaRPr lang="es-EC"/>
          </a:p>
        </p:txBody>
      </p:sp>
      <p:sp>
        <p:nvSpPr>
          <p:cNvPr id="7" name="Rectángulo 6"/>
          <p:cNvSpPr/>
          <p:nvPr userDrawn="1"/>
        </p:nvSpPr>
        <p:spPr>
          <a:xfrm>
            <a:off x="0" y="-6545"/>
            <a:ext cx="3240000" cy="67130"/>
          </a:xfrm>
          <a:prstGeom prst="rect">
            <a:avLst/>
          </a:prstGeom>
          <a:solidFill>
            <a:srgbClr val="176A37"/>
          </a:solidFill>
          <a:ln>
            <a:solidFill>
              <a:srgbClr val="176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3"/>
          </a:p>
        </p:txBody>
      </p:sp>
      <p:sp>
        <p:nvSpPr>
          <p:cNvPr id="8" name="Rectángulo 7"/>
          <p:cNvSpPr/>
          <p:nvPr userDrawn="1"/>
        </p:nvSpPr>
        <p:spPr>
          <a:xfrm>
            <a:off x="3240000" y="-7928"/>
            <a:ext cx="8964000" cy="68400"/>
          </a:xfrm>
          <a:prstGeom prst="rect">
            <a:avLst/>
          </a:prstGeom>
          <a:solidFill>
            <a:srgbClr val="E12845"/>
          </a:solidFill>
          <a:ln>
            <a:solidFill>
              <a:srgbClr val="E12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3"/>
          </a:p>
        </p:txBody>
      </p:sp>
    </p:spTree>
    <p:extLst>
      <p:ext uri="{BB962C8B-B14F-4D97-AF65-F5344CB8AC3E}">
        <p14:creationId xmlns:p14="http://schemas.microsoft.com/office/powerpoint/2010/main" val="2451186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4">
            <a:extLst>
              <a:ext uri="{FF2B5EF4-FFF2-40B4-BE49-F238E27FC236}">
                <a16:creationId xmlns:a16="http://schemas.microsoft.com/office/drawing/2014/main" id="{B5F1FCEF-463D-46FA-BBD6-2A8198A0EF02}"/>
              </a:ext>
            </a:extLst>
          </p:cNvPr>
          <p:cNvSpPr>
            <a:spLocks noGrp="1"/>
          </p:cNvSpPr>
          <p:nvPr>
            <p:ph type="title"/>
          </p:nvPr>
        </p:nvSpPr>
        <p:spPr>
          <a:xfrm>
            <a:off x="838200" y="1526579"/>
            <a:ext cx="10515600" cy="4706754"/>
          </a:xfrm>
        </p:spPr>
        <p:txBody>
          <a:bodyPr>
            <a:normAutofit/>
          </a:bodyPr>
          <a:lstStyle/>
          <a:p>
            <a:pPr marR="21590" algn="ctr">
              <a:lnSpc>
                <a:spcPct val="200000"/>
              </a:lnSpc>
            </a:pPr>
            <a:r>
              <a:rPr lang="es-ES" sz="2400" b="1" dirty="0">
                <a:effectLst/>
                <a:latin typeface="+mn-lt"/>
                <a:ea typeface="Times New Roman" panose="02020603050405020304" pitchFamily="18" charset="0"/>
                <a:cs typeface="Times New Roman" panose="02020603050405020304" pitchFamily="18" charset="0"/>
              </a:rPr>
              <a:t>EVALUACIÓN DE LA CALIDAD DEL AGUA SUBTERRÁNEA DE RIOBAMBA MEDIANTE EL ÍNDICE DE CALIDAD DE AGUA ICA-NSF</a:t>
            </a:r>
            <a:br>
              <a:rPr lang="es-ES" sz="2400" b="1" dirty="0">
                <a:effectLst/>
                <a:latin typeface="+mn-lt"/>
                <a:ea typeface="Times New Roman" panose="02020603050405020304" pitchFamily="18" charset="0"/>
                <a:cs typeface="Times New Roman" panose="02020603050405020304" pitchFamily="18" charset="0"/>
              </a:rPr>
            </a:br>
            <a:br>
              <a:rPr lang="es-ES" sz="2400" b="1" dirty="0">
                <a:effectLst/>
                <a:latin typeface="+mn-lt"/>
                <a:ea typeface="Times New Roman" panose="02020603050405020304" pitchFamily="18" charset="0"/>
                <a:cs typeface="Times New Roman" panose="02020603050405020304" pitchFamily="18" charset="0"/>
              </a:rPr>
            </a:br>
            <a:r>
              <a:rPr lang="es-EC" sz="1800" b="1" spc="-5" dirty="0">
                <a:effectLst/>
                <a:latin typeface="Calibri" panose="020F0502020204030204" pitchFamily="34" charset="0"/>
                <a:ea typeface="Times New Roman" panose="02020603050405020304" pitchFamily="18" charset="0"/>
                <a:cs typeface="Times New Roman" panose="02020603050405020304" pitchFamily="18" charset="0"/>
              </a:rPr>
              <a:t>AUTORA: </a:t>
            </a:r>
            <a:r>
              <a:rPr lang="es-EC" sz="1800" spc="-5" dirty="0" err="1">
                <a:effectLst/>
                <a:latin typeface="Calibri" panose="020F0502020204030204" pitchFamily="34" charset="0"/>
                <a:ea typeface="Times New Roman" panose="02020603050405020304" pitchFamily="18" charset="0"/>
                <a:cs typeface="Times New Roman" panose="02020603050405020304" pitchFamily="18" charset="0"/>
              </a:rPr>
              <a:t>Gianela</a:t>
            </a:r>
            <a:r>
              <a:rPr lang="es-EC" sz="1800" spc="-5" dirty="0">
                <a:effectLst/>
                <a:latin typeface="Calibri" panose="020F0502020204030204" pitchFamily="34" charset="0"/>
                <a:ea typeface="Times New Roman" panose="02020603050405020304" pitchFamily="18" charset="0"/>
                <a:cs typeface="Times New Roman" panose="02020603050405020304" pitchFamily="18" charset="0"/>
              </a:rPr>
              <a:t> Muñoz </a:t>
            </a:r>
            <a:r>
              <a:rPr lang="es-EC" sz="1800" spc="-5" dirty="0" err="1">
                <a:effectLst/>
                <a:latin typeface="Calibri" panose="020F0502020204030204" pitchFamily="34" charset="0"/>
                <a:ea typeface="Times New Roman" panose="02020603050405020304" pitchFamily="18" charset="0"/>
                <a:cs typeface="Times New Roman" panose="02020603050405020304" pitchFamily="18" charset="0"/>
              </a:rPr>
              <a:t>Shugul</a:t>
            </a:r>
            <a:r>
              <a:rPr lang="es-EC" sz="1800" spc="-5" dirty="0" err="1">
                <a:latin typeface="Calibri" panose="020F0502020204030204" pitchFamily="34" charset="0"/>
                <a:ea typeface="Times New Roman" panose="02020603050405020304" pitchFamily="18" charset="0"/>
                <a:cs typeface="Times New Roman" panose="02020603050405020304" pitchFamily="18" charset="0"/>
              </a:rPr>
              <a:t>í</a:t>
            </a:r>
            <a:br>
              <a:rPr lang="es-EC"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s-EC" sz="1800" b="1" dirty="0">
                <a:effectLst/>
                <a:latin typeface="Calibri" panose="020F0502020204030204" pitchFamily="34" charset="0"/>
                <a:ea typeface="Times New Roman" panose="02020603050405020304" pitchFamily="18" charset="0"/>
                <a:cs typeface="Times New Roman" panose="02020603050405020304" pitchFamily="18" charset="0"/>
              </a:rPr>
              <a:t>DIRECTOR: </a:t>
            </a:r>
            <a:r>
              <a:rPr lang="es-EC" sz="1800" dirty="0">
                <a:latin typeface="Calibri" panose="020F0502020204030204" pitchFamily="34" charset="0"/>
                <a:ea typeface="Times New Roman" panose="02020603050405020304" pitchFamily="18" charset="0"/>
                <a:cs typeface="Times New Roman" panose="02020603050405020304" pitchFamily="18" charset="0"/>
              </a:rPr>
              <a:t>Galo Montenegro </a:t>
            </a:r>
            <a:r>
              <a:rPr lang="es-EC" sz="1800" dirty="0">
                <a:effectLst/>
                <a:latin typeface="Calibri" panose="020F0502020204030204" pitchFamily="34" charset="0"/>
                <a:ea typeface="Times New Roman" panose="02020603050405020304" pitchFamily="18" charset="0"/>
                <a:cs typeface="Times New Roman" panose="02020603050405020304" pitchFamily="18" charset="0"/>
              </a:rPr>
              <a:t>Córdova </a:t>
            </a:r>
            <a:r>
              <a:rPr lang="es-EC" sz="1800" dirty="0" err="1">
                <a:effectLst/>
                <a:latin typeface="Calibri" panose="020F0502020204030204" pitchFamily="34" charset="0"/>
                <a:ea typeface="Calibri" panose="020F0502020204030204" pitchFamily="34" charset="0"/>
                <a:cs typeface="Times New Roman" panose="02020603050405020304" pitchFamily="18" charset="0"/>
              </a:rPr>
              <a:t>Ph.D</a:t>
            </a:r>
            <a:r>
              <a:rPr lang="es-EC" sz="1800" dirty="0">
                <a:effectLst/>
                <a:latin typeface="Calibri" panose="020F0502020204030204" pitchFamily="34" charset="0"/>
                <a:ea typeface="Calibri" panose="020F0502020204030204" pitchFamily="34" charset="0"/>
                <a:cs typeface="Times New Roman" panose="02020603050405020304" pitchFamily="18" charset="0"/>
              </a:rPr>
              <a:t>. </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br>
              <a:rPr lang="es-EC" sz="1100" b="1" dirty="0">
                <a:effectLst/>
                <a:latin typeface="Times New Roman" panose="02020603050405020304" pitchFamily="18" charset="0"/>
                <a:ea typeface="Calibri" panose="020F0502020204030204" pitchFamily="34" charset="0"/>
                <a:cs typeface="Times New Roman" panose="02020603050405020304" pitchFamily="18" charset="0"/>
              </a:rPr>
            </a:br>
            <a:r>
              <a:rPr lang="es-EC" sz="1600" b="1" dirty="0">
                <a:effectLst/>
                <a:latin typeface="Calibri" panose="020F0502020204030204" pitchFamily="34" charset="0"/>
                <a:ea typeface="Times New Roman" panose="02020603050405020304" pitchFamily="18" charset="0"/>
                <a:cs typeface="Times New Roman" panose="02020603050405020304" pitchFamily="18" charset="0"/>
              </a:rPr>
              <a:t>Sangolquí, Octubre de 2020</a:t>
            </a:r>
            <a:endParaRPr lang="es-EC" sz="2000" dirty="0">
              <a:latin typeface="+mn-lt"/>
            </a:endParaRPr>
          </a:p>
        </p:txBody>
      </p:sp>
      <p:pic>
        <p:nvPicPr>
          <p:cNvPr id="3074" name="Picture 2" descr="Análisis de agua y suelo | Laboratorio de Análisis Abient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287"/>
            <a:ext cx="2716158" cy="849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38200" y="295473"/>
            <a:ext cx="10515600" cy="1231106"/>
          </a:xfrm>
          <a:prstGeom prst="rect">
            <a:avLst/>
          </a:prstGeom>
        </p:spPr>
        <p:txBody>
          <a:bodyPr wrap="square">
            <a:spAutoFit/>
          </a:bodyPr>
          <a:lstStyle/>
          <a:p>
            <a:pPr algn="ctr"/>
            <a:r>
              <a:rPr lang="es-ES" sz="2000" b="1" dirty="0">
                <a:ea typeface="Times New Roman" panose="02020603050405020304" pitchFamily="18" charset="0"/>
                <a:cs typeface="Times New Roman" panose="02020603050405020304" pitchFamily="18" charset="0"/>
              </a:rPr>
              <a:t>UNIVERSIDAD DE LAS FUERZAS ARMADAS</a:t>
            </a:r>
          </a:p>
          <a:p>
            <a:pPr algn="ctr"/>
            <a:br>
              <a:rPr lang="es-ES" b="1" dirty="0">
                <a:ea typeface="Times New Roman" panose="02020603050405020304" pitchFamily="18" charset="0"/>
                <a:cs typeface="Times New Roman" panose="02020603050405020304" pitchFamily="18" charset="0"/>
              </a:rPr>
            </a:br>
            <a:r>
              <a:rPr lang="es-ES" b="1" dirty="0">
                <a:ea typeface="Times New Roman" panose="02020603050405020304" pitchFamily="18" charset="0"/>
                <a:cs typeface="Times New Roman" panose="02020603050405020304" pitchFamily="18" charset="0"/>
              </a:rPr>
              <a:t>CENTRO DE ESTUDIOS DE POSGRADO</a:t>
            </a:r>
            <a:br>
              <a:rPr lang="es-ES" b="1" dirty="0">
                <a:ea typeface="Times New Roman" panose="02020603050405020304" pitchFamily="18" charset="0"/>
                <a:cs typeface="Times New Roman" panose="02020603050405020304" pitchFamily="18" charset="0"/>
              </a:rPr>
            </a:br>
            <a:r>
              <a:rPr lang="es-ES" b="1" dirty="0">
                <a:ea typeface="Times New Roman" panose="02020603050405020304" pitchFamily="18" charset="0"/>
                <a:cs typeface="Times New Roman" panose="02020603050405020304" pitchFamily="18" charset="0"/>
              </a:rPr>
              <a:t>MAESTRIA EN SISTEMAS DE GESTIÓN AMBIENTAL</a:t>
            </a:r>
            <a:endParaRPr lang="es-EC" dirty="0"/>
          </a:p>
        </p:txBody>
      </p:sp>
    </p:spTree>
    <p:extLst>
      <p:ext uri="{BB962C8B-B14F-4D97-AF65-F5344CB8AC3E}">
        <p14:creationId xmlns:p14="http://schemas.microsoft.com/office/powerpoint/2010/main" val="833747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CC871-777E-4280-B4F1-D03E8706090C}"/>
              </a:ext>
            </a:extLst>
          </p:cNvPr>
          <p:cNvSpPr>
            <a:spLocks noGrp="1"/>
          </p:cNvSpPr>
          <p:nvPr>
            <p:ph type="title"/>
          </p:nvPr>
        </p:nvSpPr>
        <p:spPr/>
        <p:txBody>
          <a:bodyPr/>
          <a:lstStyle/>
          <a:p>
            <a:r>
              <a:rPr lang="es-EC" sz="4400" dirty="0">
                <a:solidFill>
                  <a:srgbClr val="176A37"/>
                </a:solidFill>
              </a:rPr>
              <a:t>Cálculo del ICA-NSF</a:t>
            </a:r>
            <a:endParaRPr lang="es-EC" dirty="0">
              <a:solidFill>
                <a:srgbClr val="176A37"/>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485607033"/>
              </p:ext>
            </p:extLst>
          </p:nvPr>
        </p:nvGraphicFramePr>
        <p:xfrm>
          <a:off x="1425608" y="1842687"/>
          <a:ext cx="9340783" cy="3942096"/>
        </p:xfrm>
        <a:graphic>
          <a:graphicData uri="http://schemas.openxmlformats.org/drawingml/2006/table">
            <a:tbl>
              <a:tblPr firstRow="1" bandRow="1">
                <a:tableStyleId>{5C22544A-7EE6-4342-B048-85BDC9FD1C3A}</a:tableStyleId>
              </a:tblPr>
              <a:tblGrid>
                <a:gridCol w="3146369">
                  <a:extLst>
                    <a:ext uri="{9D8B030D-6E8A-4147-A177-3AD203B41FA5}">
                      <a16:colId xmlns:a16="http://schemas.microsoft.com/office/drawing/2014/main" val="3675081461"/>
                    </a:ext>
                  </a:extLst>
                </a:gridCol>
                <a:gridCol w="1376536">
                  <a:extLst>
                    <a:ext uri="{9D8B030D-6E8A-4147-A177-3AD203B41FA5}">
                      <a16:colId xmlns:a16="http://schemas.microsoft.com/office/drawing/2014/main" val="580274470"/>
                    </a:ext>
                  </a:extLst>
                </a:gridCol>
                <a:gridCol w="4817878">
                  <a:extLst>
                    <a:ext uri="{9D8B030D-6E8A-4147-A177-3AD203B41FA5}">
                      <a16:colId xmlns:a16="http://schemas.microsoft.com/office/drawing/2014/main" val="57283798"/>
                    </a:ext>
                  </a:extLst>
                </a:gridCol>
              </a:tblGrid>
              <a:tr h="492762">
                <a:tc gridSpan="3">
                  <a:txBody>
                    <a:bodyPr/>
                    <a:lstStyle/>
                    <a:p>
                      <a:pPr algn="ctr"/>
                      <a:r>
                        <a:rPr lang="es-ES" dirty="0"/>
                        <a:t>CRITERIOS Y RANGOS DEL ICA</a:t>
                      </a:r>
                    </a:p>
                  </a:txBody>
                  <a:tcPr anchor="ctr"/>
                </a:tc>
                <a:tc hMerge="1">
                  <a:txBody>
                    <a:bodyPr/>
                    <a:lstStyle/>
                    <a:p>
                      <a:endParaRPr lang="es-EC" dirty="0"/>
                    </a:p>
                  </a:txBody>
                  <a:tcPr/>
                </a:tc>
                <a:tc hMerge="1">
                  <a:txBody>
                    <a:bodyPr/>
                    <a:lstStyle/>
                    <a:p>
                      <a:endParaRPr lang="es-EC" dirty="0"/>
                    </a:p>
                  </a:txBody>
                  <a:tcPr/>
                </a:tc>
                <a:extLst>
                  <a:ext uri="{0D108BD9-81ED-4DB2-BD59-A6C34878D82A}">
                    <a16:rowId xmlns:a16="http://schemas.microsoft.com/office/drawing/2014/main" val="3174771404"/>
                  </a:ext>
                </a:extLst>
              </a:tr>
              <a:tr h="492762">
                <a:tc>
                  <a:txBody>
                    <a:bodyPr/>
                    <a:lstStyle/>
                    <a:p>
                      <a:pPr algn="ctr"/>
                      <a:r>
                        <a:rPr lang="es-EC" b="1" dirty="0"/>
                        <a:t>Criterio</a:t>
                      </a:r>
                    </a:p>
                  </a:txBody>
                  <a:tcPr anchor="ctr"/>
                </a:tc>
                <a:tc>
                  <a:txBody>
                    <a:bodyPr/>
                    <a:lstStyle/>
                    <a:p>
                      <a:pPr algn="ctr"/>
                      <a:r>
                        <a:rPr lang="es-EC" b="1" dirty="0"/>
                        <a:t>Rangos</a:t>
                      </a:r>
                    </a:p>
                  </a:txBody>
                  <a:tcPr anchor="ctr"/>
                </a:tc>
                <a:tc>
                  <a:txBody>
                    <a:bodyPr/>
                    <a:lstStyle/>
                    <a:p>
                      <a:pPr algn="ctr"/>
                      <a:r>
                        <a:rPr lang="es-EC" b="1" dirty="0"/>
                        <a:t>Criterio para consumo</a:t>
                      </a:r>
                      <a:r>
                        <a:rPr lang="es-EC" b="1" baseline="0" dirty="0"/>
                        <a:t> humano</a:t>
                      </a:r>
                      <a:endParaRPr lang="es-EC" b="1" dirty="0"/>
                    </a:p>
                  </a:txBody>
                  <a:tcPr anchor="ctr"/>
                </a:tc>
                <a:extLst>
                  <a:ext uri="{0D108BD9-81ED-4DB2-BD59-A6C34878D82A}">
                    <a16:rowId xmlns:a16="http://schemas.microsoft.com/office/drawing/2014/main" val="3213204171"/>
                  </a:ext>
                </a:extLst>
              </a:tr>
              <a:tr h="492762">
                <a:tc>
                  <a:txBody>
                    <a:bodyPr/>
                    <a:lstStyle/>
                    <a:p>
                      <a:pPr algn="ctr"/>
                      <a:r>
                        <a:rPr lang="es-EC" dirty="0">
                          <a:solidFill>
                            <a:schemeClr val="bg1"/>
                          </a:solidFill>
                        </a:rPr>
                        <a:t>EXCELENTE</a:t>
                      </a:r>
                    </a:p>
                  </a:txBody>
                  <a:tcPr anchor="ctr">
                    <a:solidFill>
                      <a:srgbClr val="376092"/>
                    </a:solidFill>
                  </a:tcPr>
                </a:tc>
                <a:tc>
                  <a:txBody>
                    <a:bodyPr/>
                    <a:lstStyle/>
                    <a:p>
                      <a:pPr algn="ctr"/>
                      <a:r>
                        <a:rPr lang="es-EC" dirty="0"/>
                        <a:t>90 – 100</a:t>
                      </a:r>
                    </a:p>
                  </a:txBody>
                  <a:tcPr anchor="ctr"/>
                </a:tc>
                <a:tc>
                  <a:txBody>
                    <a:bodyPr/>
                    <a:lstStyle/>
                    <a:p>
                      <a:pPr algn="l"/>
                      <a:r>
                        <a:rPr lang="es-ES" dirty="0"/>
                        <a:t>No requiere purificación para su consumo.</a:t>
                      </a:r>
                    </a:p>
                  </a:txBody>
                  <a:tcPr anchor="ctr"/>
                </a:tc>
                <a:extLst>
                  <a:ext uri="{0D108BD9-81ED-4DB2-BD59-A6C34878D82A}">
                    <a16:rowId xmlns:a16="http://schemas.microsoft.com/office/drawing/2014/main" val="4147481076"/>
                  </a:ext>
                </a:extLst>
              </a:tr>
              <a:tr h="492762">
                <a:tc>
                  <a:txBody>
                    <a:bodyPr/>
                    <a:lstStyle/>
                    <a:p>
                      <a:pPr algn="ctr"/>
                      <a:r>
                        <a:rPr lang="es-EC" dirty="0">
                          <a:solidFill>
                            <a:schemeClr val="bg1"/>
                          </a:solidFill>
                        </a:rPr>
                        <a:t>ACEPTABLE</a:t>
                      </a:r>
                    </a:p>
                  </a:txBody>
                  <a:tcPr anchor="ctr">
                    <a:solidFill>
                      <a:srgbClr val="4F81BD"/>
                    </a:solidFill>
                  </a:tcPr>
                </a:tc>
                <a:tc>
                  <a:txBody>
                    <a:bodyPr/>
                    <a:lstStyle/>
                    <a:p>
                      <a:pPr algn="ctr"/>
                      <a:r>
                        <a:rPr lang="es-EC" dirty="0"/>
                        <a:t>81 – 90</a:t>
                      </a:r>
                    </a:p>
                  </a:txBody>
                  <a:tcPr anchor="ctr"/>
                </a:tc>
                <a:tc>
                  <a:txBody>
                    <a:bodyPr/>
                    <a:lstStyle/>
                    <a:p>
                      <a:pPr algn="l"/>
                      <a:r>
                        <a:rPr lang="es-EC" dirty="0"/>
                        <a:t>Requiere purificación menor.</a:t>
                      </a:r>
                    </a:p>
                  </a:txBody>
                  <a:tcPr anchor="ctr"/>
                </a:tc>
                <a:extLst>
                  <a:ext uri="{0D108BD9-81ED-4DB2-BD59-A6C34878D82A}">
                    <a16:rowId xmlns:a16="http://schemas.microsoft.com/office/drawing/2014/main" val="3591633237"/>
                  </a:ext>
                </a:extLst>
              </a:tr>
              <a:tr h="492762">
                <a:tc>
                  <a:txBody>
                    <a:bodyPr/>
                    <a:lstStyle/>
                    <a:p>
                      <a:pPr algn="ctr"/>
                      <a:r>
                        <a:rPr lang="es-EC" dirty="0">
                          <a:solidFill>
                            <a:schemeClr val="bg1"/>
                          </a:solidFill>
                        </a:rPr>
                        <a:t>LEVEMENTE CONTAMINADA</a:t>
                      </a:r>
                    </a:p>
                  </a:txBody>
                  <a:tcPr anchor="ctr">
                    <a:solidFill>
                      <a:srgbClr val="00B050"/>
                    </a:solidFill>
                  </a:tcPr>
                </a:tc>
                <a:tc>
                  <a:txBody>
                    <a:bodyPr/>
                    <a:lstStyle/>
                    <a:p>
                      <a:pPr algn="ctr"/>
                      <a:r>
                        <a:rPr lang="es-EC" dirty="0"/>
                        <a:t>71 – 80</a:t>
                      </a:r>
                    </a:p>
                  </a:txBody>
                  <a:tcPr anchor="ctr"/>
                </a:tc>
                <a:tc>
                  <a:txBody>
                    <a:bodyPr/>
                    <a:lstStyle/>
                    <a:p>
                      <a:pPr algn="l"/>
                      <a:r>
                        <a:rPr lang="es-ES" dirty="0"/>
                        <a:t>Dudoso su consumo sin purificación.</a:t>
                      </a:r>
                    </a:p>
                  </a:txBody>
                  <a:tcPr anchor="ctr"/>
                </a:tc>
                <a:extLst>
                  <a:ext uri="{0D108BD9-81ED-4DB2-BD59-A6C34878D82A}">
                    <a16:rowId xmlns:a16="http://schemas.microsoft.com/office/drawing/2014/main" val="2719786308"/>
                  </a:ext>
                </a:extLst>
              </a:tr>
              <a:tr h="492762">
                <a:tc>
                  <a:txBody>
                    <a:bodyPr/>
                    <a:lstStyle/>
                    <a:p>
                      <a:pPr algn="ctr"/>
                      <a:r>
                        <a:rPr lang="es-EC" dirty="0">
                          <a:solidFill>
                            <a:schemeClr val="bg1"/>
                          </a:solidFill>
                        </a:rPr>
                        <a:t>CONTAMINADA</a:t>
                      </a:r>
                    </a:p>
                  </a:txBody>
                  <a:tcPr anchor="ctr">
                    <a:solidFill>
                      <a:srgbClr val="92D050"/>
                    </a:solidFill>
                  </a:tcPr>
                </a:tc>
                <a:tc>
                  <a:txBody>
                    <a:bodyPr/>
                    <a:lstStyle/>
                    <a:p>
                      <a:pPr algn="ctr"/>
                      <a:r>
                        <a:rPr lang="es-EC" dirty="0"/>
                        <a:t>51 – 70</a:t>
                      </a:r>
                    </a:p>
                  </a:txBody>
                  <a:tcPr anchor="ctr"/>
                </a:tc>
                <a:tc>
                  <a:txBody>
                    <a:bodyPr/>
                    <a:lstStyle/>
                    <a:p>
                      <a:pPr algn="l"/>
                      <a:r>
                        <a:rPr lang="es-EC" dirty="0"/>
                        <a:t>Tratamiento de potabilización indispensable.</a:t>
                      </a:r>
                    </a:p>
                  </a:txBody>
                  <a:tcPr anchor="ctr"/>
                </a:tc>
                <a:extLst>
                  <a:ext uri="{0D108BD9-81ED-4DB2-BD59-A6C34878D82A}">
                    <a16:rowId xmlns:a16="http://schemas.microsoft.com/office/drawing/2014/main" val="563463932"/>
                  </a:ext>
                </a:extLst>
              </a:tr>
              <a:tr h="492762">
                <a:tc>
                  <a:txBody>
                    <a:bodyPr/>
                    <a:lstStyle/>
                    <a:p>
                      <a:pPr algn="ctr"/>
                      <a:r>
                        <a:rPr lang="es-EC" dirty="0">
                          <a:solidFill>
                            <a:schemeClr val="tx1"/>
                          </a:solidFill>
                        </a:rPr>
                        <a:t>CONTAMINADA FUERTE</a:t>
                      </a:r>
                    </a:p>
                  </a:txBody>
                  <a:tcPr anchor="ctr">
                    <a:solidFill>
                      <a:srgbClr val="FFFF00"/>
                    </a:solidFill>
                  </a:tcPr>
                </a:tc>
                <a:tc>
                  <a:txBody>
                    <a:bodyPr/>
                    <a:lstStyle/>
                    <a:p>
                      <a:pPr algn="ctr"/>
                      <a:r>
                        <a:rPr lang="es-EC" dirty="0"/>
                        <a:t>41 – 50</a:t>
                      </a:r>
                    </a:p>
                  </a:txBody>
                  <a:tcPr anchor="ctr"/>
                </a:tc>
                <a:tc>
                  <a:txBody>
                    <a:bodyPr/>
                    <a:lstStyle/>
                    <a:p>
                      <a:pPr algn="l"/>
                      <a:r>
                        <a:rPr lang="es-EC" dirty="0"/>
                        <a:t>Dudoso par consumo.</a:t>
                      </a:r>
                    </a:p>
                  </a:txBody>
                  <a:tcPr anchor="ctr"/>
                </a:tc>
                <a:extLst>
                  <a:ext uri="{0D108BD9-81ED-4DB2-BD59-A6C34878D82A}">
                    <a16:rowId xmlns:a16="http://schemas.microsoft.com/office/drawing/2014/main" val="781260737"/>
                  </a:ext>
                </a:extLst>
              </a:tr>
              <a:tr h="492762">
                <a:tc>
                  <a:txBody>
                    <a:bodyPr/>
                    <a:lstStyle/>
                    <a:p>
                      <a:pPr algn="ctr"/>
                      <a:r>
                        <a:rPr lang="es-EC" dirty="0">
                          <a:solidFill>
                            <a:schemeClr val="bg1"/>
                          </a:solidFill>
                        </a:rPr>
                        <a:t>CONTAMINADA EXCESO</a:t>
                      </a:r>
                    </a:p>
                  </a:txBody>
                  <a:tcPr anchor="ctr">
                    <a:solidFill>
                      <a:srgbClr val="FF0000"/>
                    </a:solidFill>
                  </a:tcPr>
                </a:tc>
                <a:tc>
                  <a:txBody>
                    <a:bodyPr/>
                    <a:lstStyle/>
                    <a:p>
                      <a:pPr algn="ctr"/>
                      <a:r>
                        <a:rPr lang="es-EC" dirty="0"/>
                        <a:t>0 – 40</a:t>
                      </a:r>
                    </a:p>
                  </a:txBody>
                  <a:tcPr anchor="ctr"/>
                </a:tc>
                <a:tc>
                  <a:txBody>
                    <a:bodyPr/>
                    <a:lstStyle/>
                    <a:p>
                      <a:pPr algn="l"/>
                      <a:r>
                        <a:rPr lang="es-EC" dirty="0"/>
                        <a:t>Inaceptable para consumo.</a:t>
                      </a:r>
                    </a:p>
                  </a:txBody>
                  <a:tcPr anchor="ctr"/>
                </a:tc>
                <a:extLst>
                  <a:ext uri="{0D108BD9-81ED-4DB2-BD59-A6C34878D82A}">
                    <a16:rowId xmlns:a16="http://schemas.microsoft.com/office/drawing/2014/main" val="3181205188"/>
                  </a:ext>
                </a:extLst>
              </a:tr>
            </a:tbl>
          </a:graphicData>
        </a:graphic>
      </p:graphicFrame>
    </p:spTree>
    <p:extLst>
      <p:ext uri="{BB962C8B-B14F-4D97-AF65-F5344CB8AC3E}">
        <p14:creationId xmlns:p14="http://schemas.microsoft.com/office/powerpoint/2010/main" val="342043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solidFill>
                  <a:srgbClr val="176A37"/>
                </a:solidFill>
              </a:rPr>
              <a:t>RESULTADOS</a:t>
            </a:r>
          </a:p>
        </p:txBody>
      </p:sp>
      <p:sp>
        <p:nvSpPr>
          <p:cNvPr id="5" name="Marcador de texto 4"/>
          <p:cNvSpPr>
            <a:spLocks noGrp="1"/>
          </p:cNvSpPr>
          <p:nvPr>
            <p:ph type="body" idx="1"/>
          </p:nvPr>
        </p:nvSpPr>
        <p:spPr/>
        <p:txBody>
          <a:bodyPr/>
          <a:lstStyle/>
          <a:p>
            <a:endParaRPr lang="es-EC"/>
          </a:p>
        </p:txBody>
      </p:sp>
    </p:spTree>
    <p:extLst>
      <p:ext uri="{BB962C8B-B14F-4D97-AF65-F5344CB8AC3E}">
        <p14:creationId xmlns:p14="http://schemas.microsoft.com/office/powerpoint/2010/main" val="117824444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solidFill>
                  <a:srgbClr val="176A37"/>
                </a:solidFill>
              </a:rPr>
              <a:t>Caracterización y verificación de cumplimiento de los límites permisibles INEN 1108</a:t>
            </a:r>
            <a:endParaRPr lang="es-EC" dirty="0">
              <a:solidFill>
                <a:srgbClr val="176A37"/>
              </a:solidFill>
            </a:endParaRPr>
          </a:p>
        </p:txBody>
      </p:sp>
      <p:pic>
        <p:nvPicPr>
          <p:cNvPr id="4" name="Imagen 3">
            <a:extLst>
              <a:ext uri="{FF2B5EF4-FFF2-40B4-BE49-F238E27FC236}">
                <a16:creationId xmlns:a16="http://schemas.microsoft.com/office/drawing/2014/main" id="{C6A3F45D-ED4B-44D2-9E69-D456633AFE8F}"/>
              </a:ext>
            </a:extLst>
          </p:cNvPr>
          <p:cNvPicPr>
            <a:picLocks noChangeAspect="1"/>
          </p:cNvPicPr>
          <p:nvPr/>
        </p:nvPicPr>
        <p:blipFill rotWithShape="1">
          <a:blip r:embed="rId2"/>
          <a:srcRect t="9519" r="74977"/>
          <a:stretch/>
        </p:blipFill>
        <p:spPr>
          <a:xfrm>
            <a:off x="838200" y="2021305"/>
            <a:ext cx="4325667" cy="3609471"/>
          </a:xfrm>
          <a:prstGeom prst="rect">
            <a:avLst/>
          </a:prstGeom>
        </p:spPr>
      </p:pic>
      <p:sp>
        <p:nvSpPr>
          <p:cNvPr id="6" name="CuadroTexto 5"/>
          <p:cNvSpPr txBox="1"/>
          <p:nvPr/>
        </p:nvSpPr>
        <p:spPr>
          <a:xfrm>
            <a:off x="5986914" y="2918099"/>
            <a:ext cx="5366886" cy="1692771"/>
          </a:xfrm>
          <a:prstGeom prst="rect">
            <a:avLst/>
          </a:prstGeom>
          <a:noFill/>
          <a:ln>
            <a:solidFill>
              <a:srgbClr val="E12845"/>
            </a:solidFill>
            <a:prstDash val="lgDash"/>
          </a:ln>
        </p:spPr>
        <p:txBody>
          <a:bodyPr wrap="square" rtlCol="0">
            <a:spAutoFit/>
          </a:bodyPr>
          <a:lstStyle/>
          <a:p>
            <a:pPr algn="ctr"/>
            <a:r>
              <a:rPr lang="es-EC" sz="2600" b="1" dirty="0"/>
              <a:t>Todas</a:t>
            </a:r>
            <a:r>
              <a:rPr lang="es-EC" sz="2600" dirty="0"/>
              <a:t> las fuentes de agua subterránea de Riobamba </a:t>
            </a:r>
            <a:r>
              <a:rPr lang="es-EC" sz="2600" b="1" dirty="0"/>
              <a:t>CUMPLEN</a:t>
            </a:r>
            <a:r>
              <a:rPr lang="es-EC" sz="2600" dirty="0"/>
              <a:t> con los límites permisibles establecidos en la Norma</a:t>
            </a:r>
            <a:r>
              <a:rPr lang="es-ES" sz="2600" dirty="0"/>
              <a:t> INEN 1108.</a:t>
            </a:r>
            <a:endParaRPr lang="es-EC" sz="2600" dirty="0"/>
          </a:p>
        </p:txBody>
      </p:sp>
    </p:spTree>
    <p:extLst>
      <p:ext uri="{BB962C8B-B14F-4D97-AF65-F5344CB8AC3E}">
        <p14:creationId xmlns:p14="http://schemas.microsoft.com/office/powerpoint/2010/main" val="404387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BBAE45A-791F-40F4-9944-9E22F4096F9B}"/>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dirty="0">
                <a:solidFill>
                  <a:srgbClr val="176A37"/>
                </a:solidFill>
              </a:rPr>
              <a:t>Caracterización y verificación de cumplimiento de los límites permisibles TULSMA</a:t>
            </a:r>
          </a:p>
        </p:txBody>
      </p:sp>
      <p:pic>
        <p:nvPicPr>
          <p:cNvPr id="3" name="Imagen 2">
            <a:extLst>
              <a:ext uri="{FF2B5EF4-FFF2-40B4-BE49-F238E27FC236}">
                <a16:creationId xmlns:a16="http://schemas.microsoft.com/office/drawing/2014/main" id="{CA99D72D-242C-4138-9182-74E1936CBC3C}"/>
              </a:ext>
            </a:extLst>
          </p:cNvPr>
          <p:cNvPicPr>
            <a:picLocks noChangeAspect="1"/>
          </p:cNvPicPr>
          <p:nvPr/>
        </p:nvPicPr>
        <p:blipFill>
          <a:blip r:embed="rId2"/>
          <a:stretch>
            <a:fillRect/>
          </a:stretch>
        </p:blipFill>
        <p:spPr>
          <a:xfrm>
            <a:off x="2062153" y="1767692"/>
            <a:ext cx="8067694" cy="4140000"/>
          </a:xfrm>
          <a:prstGeom prst="rect">
            <a:avLst/>
          </a:prstGeom>
        </p:spPr>
      </p:pic>
    </p:spTree>
    <p:extLst>
      <p:ext uri="{BB962C8B-B14F-4D97-AF65-F5344CB8AC3E}">
        <p14:creationId xmlns:p14="http://schemas.microsoft.com/office/powerpoint/2010/main" val="3828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BBAE45A-791F-40F4-9944-9E22F4096F9B}"/>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dirty="0">
                <a:solidFill>
                  <a:srgbClr val="176A37"/>
                </a:solidFill>
              </a:rPr>
              <a:t>Caracterización y verificación de cumplimiento de los límites permisibles TULSMA</a:t>
            </a:r>
          </a:p>
        </p:txBody>
      </p:sp>
      <p:pic>
        <p:nvPicPr>
          <p:cNvPr id="2" name="Imagen 1">
            <a:extLst>
              <a:ext uri="{FF2B5EF4-FFF2-40B4-BE49-F238E27FC236}">
                <a16:creationId xmlns:a16="http://schemas.microsoft.com/office/drawing/2014/main" id="{53D03582-C582-4F8D-B8FD-E85D20CC2D8A}"/>
              </a:ext>
            </a:extLst>
          </p:cNvPr>
          <p:cNvPicPr>
            <a:picLocks noChangeAspect="1"/>
          </p:cNvPicPr>
          <p:nvPr/>
        </p:nvPicPr>
        <p:blipFill>
          <a:blip r:embed="rId2"/>
          <a:stretch>
            <a:fillRect/>
          </a:stretch>
        </p:blipFill>
        <p:spPr>
          <a:xfrm>
            <a:off x="2682923" y="1724837"/>
            <a:ext cx="6826153" cy="4320000"/>
          </a:xfrm>
          <a:prstGeom prst="rect">
            <a:avLst/>
          </a:prstGeom>
        </p:spPr>
      </p:pic>
    </p:spTree>
    <p:extLst>
      <p:ext uri="{BB962C8B-B14F-4D97-AF65-F5344CB8AC3E}">
        <p14:creationId xmlns:p14="http://schemas.microsoft.com/office/powerpoint/2010/main" val="259804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BBAE45A-791F-40F4-9944-9E22F4096F9B}"/>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dirty="0">
                <a:solidFill>
                  <a:srgbClr val="176A37"/>
                </a:solidFill>
              </a:rPr>
              <a:t>Caracterización y verificación de cumplimiento de los límites permisibles TULSMA</a:t>
            </a:r>
          </a:p>
        </p:txBody>
      </p:sp>
      <p:pic>
        <p:nvPicPr>
          <p:cNvPr id="4" name="Imagen 3">
            <a:extLst>
              <a:ext uri="{FF2B5EF4-FFF2-40B4-BE49-F238E27FC236}">
                <a16:creationId xmlns:a16="http://schemas.microsoft.com/office/drawing/2014/main" id="{F27A4C4C-D68E-4B23-B48C-591524346295}"/>
              </a:ext>
            </a:extLst>
          </p:cNvPr>
          <p:cNvPicPr>
            <a:picLocks noChangeAspect="1"/>
          </p:cNvPicPr>
          <p:nvPr/>
        </p:nvPicPr>
        <p:blipFill>
          <a:blip r:embed="rId2"/>
          <a:stretch>
            <a:fillRect/>
          </a:stretch>
        </p:blipFill>
        <p:spPr>
          <a:xfrm>
            <a:off x="550616" y="1721716"/>
            <a:ext cx="11090769" cy="4320001"/>
          </a:xfrm>
          <a:prstGeom prst="rect">
            <a:avLst/>
          </a:prstGeom>
        </p:spPr>
      </p:pic>
      <p:sp>
        <p:nvSpPr>
          <p:cNvPr id="2" name="Rectángulo 1"/>
          <p:cNvSpPr/>
          <p:nvPr/>
        </p:nvSpPr>
        <p:spPr>
          <a:xfrm>
            <a:off x="560240" y="4363318"/>
            <a:ext cx="11052000" cy="279400"/>
          </a:xfrm>
          <a:prstGeom prst="rect">
            <a:avLst/>
          </a:prstGeom>
          <a:noFill/>
          <a:ln w="28575">
            <a:solidFill>
              <a:srgbClr val="E12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1694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66448B8-25B1-4CA8-BE6C-0A5E3DA6C902}"/>
              </a:ext>
            </a:extLst>
          </p:cNvPr>
          <p:cNvSpPr>
            <a:spLocks noGrp="1"/>
          </p:cNvSpPr>
          <p:nvPr>
            <p:ph type="title"/>
          </p:nvPr>
        </p:nvSpPr>
        <p:spPr/>
        <p:txBody>
          <a:bodyPr>
            <a:normAutofit/>
          </a:bodyPr>
          <a:lstStyle/>
          <a:p>
            <a:r>
              <a:rPr lang="es-EC" dirty="0">
                <a:solidFill>
                  <a:srgbClr val="176A37"/>
                </a:solidFill>
              </a:rPr>
              <a:t>Determinación del ICA-NSF</a:t>
            </a:r>
          </a:p>
        </p:txBody>
      </p:sp>
      <p:sp>
        <p:nvSpPr>
          <p:cNvPr id="5" name="Marcador de contenido 4">
            <a:extLst>
              <a:ext uri="{FF2B5EF4-FFF2-40B4-BE49-F238E27FC236}">
                <a16:creationId xmlns:a16="http://schemas.microsoft.com/office/drawing/2014/main" id="{C9DAD948-F41F-4B0F-B255-04724196C751}"/>
              </a:ext>
            </a:extLst>
          </p:cNvPr>
          <p:cNvSpPr>
            <a:spLocks noGrp="1"/>
          </p:cNvSpPr>
          <p:nvPr>
            <p:ph idx="4294967295"/>
          </p:nvPr>
        </p:nvSpPr>
        <p:spPr>
          <a:xfrm>
            <a:off x="0" y="1446213"/>
            <a:ext cx="10515600" cy="4351337"/>
          </a:xfrm>
        </p:spPr>
        <p:txBody>
          <a:bodyPr>
            <a:normAutofit/>
          </a:bodyPr>
          <a:lstStyle/>
          <a:p>
            <a:pPr marL="0" indent="0" algn="just">
              <a:buNone/>
            </a:pPr>
            <a:endParaRPr lang="es-EC" sz="4000" b="1" dirty="0">
              <a:solidFill>
                <a:schemeClr val="accent1"/>
              </a:solidFill>
              <a:effectLst/>
              <a:ea typeface="Calibri" panose="020F0502020204030204" pitchFamily="34" charset="0"/>
            </a:endParaRPr>
          </a:p>
          <a:p>
            <a:pPr marL="0" indent="0" algn="just">
              <a:buNone/>
            </a:pPr>
            <a:endParaRPr lang="es-EC" sz="2400" dirty="0">
              <a:effectLst/>
              <a:ea typeface="Calibri" panose="020F0502020204030204" pitchFamily="34" charset="0"/>
            </a:endParaRPr>
          </a:p>
        </p:txBody>
      </p:sp>
      <p:pic>
        <p:nvPicPr>
          <p:cNvPr id="7" name="Imagen 6">
            <a:extLst>
              <a:ext uri="{FF2B5EF4-FFF2-40B4-BE49-F238E27FC236}">
                <a16:creationId xmlns:a16="http://schemas.microsoft.com/office/drawing/2014/main" id="{663D2D89-4F9A-4F8B-9279-B7EB69BEAFD3}"/>
              </a:ext>
            </a:extLst>
          </p:cNvPr>
          <p:cNvPicPr/>
          <p:nvPr/>
        </p:nvPicPr>
        <p:blipFill rotWithShape="1">
          <a:blip r:embed="rId2"/>
          <a:srcRect l="52185" t="14603" r="3833" b="32208"/>
          <a:stretch/>
        </p:blipFill>
        <p:spPr bwMode="auto">
          <a:xfrm>
            <a:off x="838200" y="2696686"/>
            <a:ext cx="4251602" cy="2840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8" name="Marcador de contenido 2">
                <a:extLst>
                  <a:ext uri="{FF2B5EF4-FFF2-40B4-BE49-F238E27FC236}">
                    <a16:creationId xmlns:a16="http://schemas.microsoft.com/office/drawing/2014/main" id="{52CF1BFE-4681-4956-A5A0-AB3356A3A945}"/>
                  </a:ext>
                </a:extLst>
              </p:cNvPr>
              <p:cNvSpPr txBox="1">
                <a:spLocks/>
              </p:cNvSpPr>
              <p:nvPr/>
            </p:nvSpPr>
            <p:spPr>
              <a:xfrm>
                <a:off x="2200225" y="1575184"/>
                <a:ext cx="915357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s-ES" sz="1400" b="1" i="1" smtClean="0">
                          <a:solidFill>
                            <a:srgbClr val="000000"/>
                          </a:solidFill>
                          <a:latin typeface="Cambria Math" panose="02040503050406030204" pitchFamily="18" charset="0"/>
                          <a:ea typeface="Calibri" panose="020F0502020204030204" pitchFamily="34" charset="0"/>
                          <a:cs typeface="Calibri" panose="020F0502020204030204" pitchFamily="34" charset="0"/>
                        </a:rPr>
                        <m:t>𝑰𝑪𝑨</m:t>
                      </m:r>
                      <m:r>
                        <a:rPr lang="es-ES" sz="1400" b="1" i="1" smtClean="0">
                          <a:solidFill>
                            <a:srgbClr val="000000"/>
                          </a:solidFill>
                          <a:latin typeface="Cambria Math" panose="02040503050406030204" pitchFamily="18" charset="0"/>
                          <a:ea typeface="Calibri" panose="020F0502020204030204" pitchFamily="34" charset="0"/>
                          <a:cs typeface="Calibri" panose="020F0502020204030204" pitchFamily="34" charset="0"/>
                        </a:rPr>
                        <m:t>=</m:t>
                      </m:r>
                      <m:nary>
                        <m:naryPr>
                          <m:chr m:val="∑"/>
                          <m:grow m:val="on"/>
                          <m:ctrlPr>
                            <a:rPr lang="es-EC" sz="2000" i="1">
                              <a:latin typeface="Cambria Math" panose="02040503050406030204" pitchFamily="18" charset="0"/>
                              <a:cs typeface="Calibri" panose="020F0502020204030204" pitchFamily="34" charset="0"/>
                            </a:rPr>
                          </m:ctrlPr>
                        </m:naryPr>
                        <m:sub>
                          <m:r>
                            <a:rPr lang="es-ES" sz="1400" b="1" i="1">
                              <a:solidFill>
                                <a:srgbClr val="000000"/>
                              </a:solidFill>
                              <a:latin typeface="Cambria Math" panose="02040503050406030204" pitchFamily="18" charset="0"/>
                              <a:ea typeface="Calibri" panose="020F0502020204030204" pitchFamily="34" charset="0"/>
                              <a:cs typeface="Calibri" panose="020F0502020204030204" pitchFamily="34" charset="0"/>
                            </a:rPr>
                            <m:t>𝒊</m:t>
                          </m:r>
                          <m:r>
                            <a:rPr lang="es-ES" sz="1400" b="1" i="1">
                              <a:solidFill>
                                <a:srgbClr val="000000"/>
                              </a:solidFill>
                              <a:latin typeface="Cambria Math" panose="02040503050406030204" pitchFamily="18" charset="0"/>
                              <a:ea typeface="Calibri" panose="020F0502020204030204" pitchFamily="34" charset="0"/>
                              <a:cs typeface="Calibri" panose="020F0502020204030204" pitchFamily="34" charset="0"/>
                            </a:rPr>
                            <m:t>=</m:t>
                          </m:r>
                          <m:r>
                            <a:rPr lang="es-ES" sz="1400" b="1" i="1">
                              <a:solidFill>
                                <a:srgbClr val="000000"/>
                              </a:solidFill>
                              <a:latin typeface="Cambria Math" panose="02040503050406030204" pitchFamily="18" charset="0"/>
                              <a:ea typeface="Calibri" panose="020F0502020204030204" pitchFamily="34" charset="0"/>
                              <a:cs typeface="Calibri" panose="020F0502020204030204" pitchFamily="34" charset="0"/>
                            </a:rPr>
                            <m:t>𝟏</m:t>
                          </m:r>
                        </m:sub>
                        <m:sup>
                          <m:r>
                            <a:rPr lang="es-ES" sz="1400" b="1" i="1">
                              <a:solidFill>
                                <a:srgbClr val="000000"/>
                              </a:solidFill>
                              <a:latin typeface="Cambria Math" panose="02040503050406030204" pitchFamily="18" charset="0"/>
                              <a:ea typeface="Calibri" panose="020F0502020204030204" pitchFamily="34" charset="0"/>
                              <a:cs typeface="Calibri" panose="020F0502020204030204" pitchFamily="34" charset="0"/>
                            </a:rPr>
                            <m:t>𝒏</m:t>
                          </m:r>
                        </m:sup>
                        <m:e>
                          <m:r>
                            <a:rPr lang="es-ES" sz="1400" b="1" i="1">
                              <a:solidFill>
                                <a:srgbClr val="000000"/>
                              </a:solidFill>
                              <a:latin typeface="Cambria Math" panose="02040503050406030204" pitchFamily="18" charset="0"/>
                              <a:ea typeface="Calibri" panose="020F0502020204030204" pitchFamily="34" charset="0"/>
                              <a:cs typeface="Calibri" panose="020F0502020204030204" pitchFamily="34" charset="0"/>
                            </a:rPr>
                            <m:t> </m:t>
                          </m:r>
                          <m:r>
                            <a:rPr lang="es-ES" sz="1400" b="1" i="1">
                              <a:solidFill>
                                <a:srgbClr val="000000"/>
                              </a:solidFill>
                              <a:latin typeface="Cambria Math" panose="02040503050406030204" pitchFamily="18" charset="0"/>
                              <a:ea typeface="Calibri" panose="020F0502020204030204" pitchFamily="34" charset="0"/>
                              <a:cs typeface="Calibri" panose="020F0502020204030204" pitchFamily="34" charset="0"/>
                            </a:rPr>
                            <m:t>𝑰𝒊</m:t>
                          </m:r>
                          <m:r>
                            <a:rPr lang="es-ES" sz="1400" b="1" i="1">
                              <a:solidFill>
                                <a:srgbClr val="000000"/>
                              </a:solidFill>
                              <a:latin typeface="Cambria Math" panose="02040503050406030204" pitchFamily="18" charset="0"/>
                              <a:ea typeface="Calibri" panose="020F0502020204030204" pitchFamily="34" charset="0"/>
                              <a:cs typeface="Calibri" panose="020F0502020204030204" pitchFamily="34" charset="0"/>
                            </a:rPr>
                            <m:t>∗</m:t>
                          </m:r>
                          <m:r>
                            <a:rPr lang="es-ES" sz="1400" b="1" i="1">
                              <a:solidFill>
                                <a:srgbClr val="000000"/>
                              </a:solidFill>
                              <a:latin typeface="Cambria Math" panose="02040503050406030204" pitchFamily="18" charset="0"/>
                              <a:ea typeface="Calibri" panose="020F0502020204030204" pitchFamily="34" charset="0"/>
                              <a:cs typeface="Calibri" panose="020F0502020204030204" pitchFamily="34" charset="0"/>
                            </a:rPr>
                            <m:t>𝑾𝒊</m:t>
                          </m:r>
                        </m:e>
                      </m:nary>
                    </m:oMath>
                  </m:oMathPara>
                </a14:m>
                <a:endParaRPr lang="es-EC" dirty="0"/>
              </a:p>
              <a:p>
                <a:pPr marL="0" indent="0">
                  <a:buFont typeface="Arial" panose="020B0604020202020204" pitchFamily="34" charset="0"/>
                  <a:buNone/>
                </a:pPr>
                <a:endParaRPr lang="es-EC" sz="2000" dirty="0"/>
              </a:p>
              <a:p>
                <a:endParaRPr lang="es-EC" b="1" dirty="0"/>
              </a:p>
              <a:p>
                <a:pPr marL="0" indent="0">
                  <a:buFont typeface="Arial" panose="020B0604020202020204" pitchFamily="34" charset="0"/>
                  <a:buNone/>
                </a:pPr>
                <a:endParaRPr lang="es-EC" b="1" dirty="0"/>
              </a:p>
            </p:txBody>
          </p:sp>
        </mc:Choice>
        <mc:Fallback xmlns="">
          <p:sp>
            <p:nvSpPr>
              <p:cNvPr id="8" name="Marcador de contenido 2">
                <a:extLst>
                  <a:ext uri="{FF2B5EF4-FFF2-40B4-BE49-F238E27FC236}">
                    <a16:creationId xmlns:a16="http://schemas.microsoft.com/office/drawing/2014/main" id="{52CF1BFE-4681-4956-A5A0-AB3356A3A945}"/>
                  </a:ext>
                </a:extLst>
              </p:cNvPr>
              <p:cNvSpPr txBox="1">
                <a:spLocks noRot="1" noChangeAspect="1" noMove="1" noResize="1" noEditPoints="1" noAdjustHandles="1" noChangeArrowheads="1" noChangeShapeType="1" noTextEdit="1"/>
              </p:cNvSpPr>
              <p:nvPr/>
            </p:nvSpPr>
            <p:spPr>
              <a:xfrm>
                <a:off x="2200225" y="1575184"/>
                <a:ext cx="9153575" cy="4351338"/>
              </a:xfrm>
              <a:prstGeom prst="rect">
                <a:avLst/>
              </a:prstGeom>
              <a:blipFill>
                <a:blip r:embed="rId4"/>
                <a:stretch>
                  <a:fillRect/>
                </a:stretch>
              </a:blipFill>
            </p:spPr>
            <p:txBody>
              <a:bodyPr/>
              <a:lstStyle/>
              <a:p>
                <a:r>
                  <a:rPr lang="es-EC">
                    <a:noFill/>
                  </a:rPr>
                  <a:t> </a:t>
                </a:r>
              </a:p>
            </p:txBody>
          </p:sp>
        </mc:Fallback>
      </mc:AlternateContent>
      <p:pic>
        <p:nvPicPr>
          <p:cNvPr id="9" name="Imagen 8">
            <a:extLst>
              <a:ext uri="{FF2B5EF4-FFF2-40B4-BE49-F238E27FC236}">
                <a16:creationId xmlns:a16="http://schemas.microsoft.com/office/drawing/2014/main" id="{D4E47D0B-B7F3-4AEB-AFFE-DCA52A15D912}"/>
              </a:ext>
            </a:extLst>
          </p:cNvPr>
          <p:cNvPicPr>
            <a:picLocks noChangeAspect="1"/>
          </p:cNvPicPr>
          <p:nvPr/>
        </p:nvPicPr>
        <p:blipFill>
          <a:blip r:embed="rId5"/>
          <a:stretch>
            <a:fillRect/>
          </a:stretch>
        </p:blipFill>
        <p:spPr>
          <a:xfrm>
            <a:off x="5683633" y="2161569"/>
            <a:ext cx="6020714" cy="3404973"/>
          </a:xfrm>
          <a:prstGeom prst="rect">
            <a:avLst/>
          </a:prstGeom>
        </p:spPr>
      </p:pic>
    </p:spTree>
    <p:extLst>
      <p:ext uri="{BB962C8B-B14F-4D97-AF65-F5344CB8AC3E}">
        <p14:creationId xmlns:p14="http://schemas.microsoft.com/office/powerpoint/2010/main" val="2471852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CC871-777E-4280-B4F1-D03E8706090C}"/>
              </a:ext>
            </a:extLst>
          </p:cNvPr>
          <p:cNvSpPr>
            <a:spLocks noGrp="1"/>
          </p:cNvSpPr>
          <p:nvPr>
            <p:ph type="title"/>
          </p:nvPr>
        </p:nvSpPr>
        <p:spPr/>
        <p:txBody>
          <a:bodyPr>
            <a:normAutofit/>
          </a:bodyPr>
          <a:lstStyle/>
          <a:p>
            <a:r>
              <a:rPr lang="es-EC" dirty="0">
                <a:solidFill>
                  <a:srgbClr val="176A37"/>
                </a:solidFill>
              </a:rPr>
              <a:t>Determinación del ICA-NSF</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2CF1BFE-4681-4956-A5A0-AB3356A3A945}"/>
                  </a:ext>
                </a:extLst>
              </p:cNvPr>
              <p:cNvSpPr>
                <a:spLocks noGrp="1"/>
              </p:cNvSpPr>
              <p:nvPr>
                <p:ph idx="1"/>
              </p:nvPr>
            </p:nvSpPr>
            <p:spPr>
              <a:xfrm>
                <a:off x="1915427" y="1594617"/>
                <a:ext cx="9438373" cy="4351338"/>
              </a:xfrm>
            </p:spPr>
            <p:txBody>
              <a:bodyPr/>
              <a:lstStyle/>
              <a:p>
                <a:pPr marL="0" indent="0">
                  <a:buNone/>
                </a:pPr>
                <a14:m>
                  <m:oMathPara xmlns:m="http://schemas.openxmlformats.org/officeDocument/2006/math">
                    <m:oMathParaPr>
                      <m:jc m:val="left"/>
                    </m:oMathParaPr>
                    <m:oMath xmlns:m="http://schemas.openxmlformats.org/officeDocument/2006/math">
                      <m:r>
                        <a:rPr lang="es-ES" sz="1400" b="1" i="1" smtClean="0">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𝑰𝑪𝑨</m:t>
                      </m:r>
                      <m:r>
                        <a:rPr lang="es-ES" sz="1400" b="1" i="1" smtClean="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nary>
                        <m:naryPr>
                          <m:chr m:val="∑"/>
                          <m:grow m:val="on"/>
                          <m:ctrlPr>
                            <a:rPr lang="es-EC" sz="2000" i="1">
                              <a:effectLst/>
                              <a:latin typeface="Cambria Math" panose="02040503050406030204" pitchFamily="18" charset="0"/>
                              <a:cs typeface="Calibri" panose="020F0502020204030204" pitchFamily="34" charset="0"/>
                            </a:rPr>
                          </m:ctrlPr>
                        </m:naryPr>
                        <m:sub>
                          <m:r>
                            <a:rPr lang="es-ES" sz="14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𝒊</m:t>
                          </m:r>
                          <m:r>
                            <a:rPr lang="es-ES" sz="14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s-ES" sz="14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m:t>
                          </m:r>
                        </m:sub>
                        <m:sup>
                          <m:r>
                            <a:rPr lang="es-ES" sz="14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𝒏</m:t>
                          </m:r>
                        </m:sup>
                        <m:e>
                          <m:r>
                            <a:rPr lang="es-ES" sz="14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a:rPr lang="es-ES" sz="14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𝑰𝒊</m:t>
                          </m:r>
                          <m:r>
                            <a:rPr lang="es-ES" sz="14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s-ES" sz="14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𝑾𝒊</m:t>
                          </m:r>
                        </m:e>
                      </m:nary>
                    </m:oMath>
                  </m:oMathPara>
                </a14:m>
                <a:endParaRPr lang="es-EC" dirty="0"/>
              </a:p>
              <a:p>
                <a:pPr marL="0" indent="0">
                  <a:buNone/>
                </a:pPr>
                <a:endParaRPr lang="es-EC" sz="2000" dirty="0"/>
              </a:p>
              <a:p>
                <a:endParaRPr lang="es-EC" b="1" dirty="0"/>
              </a:p>
              <a:p>
                <a:pPr marL="0" indent="0">
                  <a:buNone/>
                </a:pPr>
                <a:endParaRPr lang="es-EC" b="1" dirty="0"/>
              </a:p>
            </p:txBody>
          </p:sp>
        </mc:Choice>
        <mc:Fallback xmlns="">
          <p:sp>
            <p:nvSpPr>
              <p:cNvPr id="3" name="Marcador de contenido 2">
                <a:extLst>
                  <a:ext uri="{FF2B5EF4-FFF2-40B4-BE49-F238E27FC236}">
                    <a16:creationId xmlns:a16="http://schemas.microsoft.com/office/drawing/2014/main" id="{52CF1BFE-4681-4956-A5A0-AB3356A3A945}"/>
                  </a:ext>
                </a:extLst>
              </p:cNvPr>
              <p:cNvSpPr>
                <a:spLocks noGrp="1" noRot="1" noChangeAspect="1" noMove="1" noResize="1" noEditPoints="1" noAdjustHandles="1" noChangeArrowheads="1" noChangeShapeType="1" noTextEdit="1"/>
              </p:cNvSpPr>
              <p:nvPr>
                <p:ph idx="1"/>
              </p:nvPr>
            </p:nvSpPr>
            <p:spPr>
              <a:xfrm>
                <a:off x="1915427" y="1594617"/>
                <a:ext cx="9438373" cy="4351338"/>
              </a:xfrm>
              <a:blipFill>
                <a:blip r:embed="rId2"/>
                <a:stretch>
                  <a:fillRect/>
                </a:stretch>
              </a:blipFill>
            </p:spPr>
            <p:txBody>
              <a:bodyPr/>
              <a:lstStyle/>
              <a:p>
                <a:r>
                  <a:rPr lang="es-EC">
                    <a:noFill/>
                  </a:rPr>
                  <a:t> </a:t>
                </a:r>
              </a:p>
            </p:txBody>
          </p:sp>
        </mc:Fallback>
      </mc:AlternateContent>
      <p:pic>
        <p:nvPicPr>
          <p:cNvPr id="11" name="Imagen 10">
            <a:extLst>
              <a:ext uri="{FF2B5EF4-FFF2-40B4-BE49-F238E27FC236}">
                <a16:creationId xmlns:a16="http://schemas.microsoft.com/office/drawing/2014/main" id="{D4E47D0B-B7F3-4AEB-AFFE-DCA52A15D912}"/>
              </a:ext>
            </a:extLst>
          </p:cNvPr>
          <p:cNvPicPr>
            <a:picLocks noChangeAspect="1"/>
          </p:cNvPicPr>
          <p:nvPr/>
        </p:nvPicPr>
        <p:blipFill>
          <a:blip r:embed="rId3"/>
          <a:stretch>
            <a:fillRect/>
          </a:stretch>
        </p:blipFill>
        <p:spPr>
          <a:xfrm>
            <a:off x="5683633" y="2161569"/>
            <a:ext cx="6020714" cy="3404973"/>
          </a:xfrm>
          <a:prstGeom prst="rect">
            <a:avLst/>
          </a:prstGeom>
        </p:spPr>
      </p:pic>
      <p:graphicFrame>
        <p:nvGraphicFramePr>
          <p:cNvPr id="6" name="Tabla 5">
            <a:extLst>
              <a:ext uri="{FF2B5EF4-FFF2-40B4-BE49-F238E27FC236}">
                <a16:creationId xmlns:a16="http://schemas.microsoft.com/office/drawing/2014/main" id="{293A5489-4F91-4462-A6CE-0DFF43D03793}"/>
              </a:ext>
            </a:extLst>
          </p:cNvPr>
          <p:cNvGraphicFramePr>
            <a:graphicFrameLocks noGrp="1"/>
          </p:cNvGraphicFramePr>
          <p:nvPr>
            <p:extLst>
              <p:ext uri="{D42A27DB-BD31-4B8C-83A1-F6EECF244321}">
                <p14:modId xmlns:p14="http://schemas.microsoft.com/office/powerpoint/2010/main" val="3070233173"/>
              </p:ext>
            </p:extLst>
          </p:nvPr>
        </p:nvGraphicFramePr>
        <p:xfrm>
          <a:off x="838200" y="2535535"/>
          <a:ext cx="3942347" cy="3400974"/>
        </p:xfrm>
        <a:graphic>
          <a:graphicData uri="http://schemas.openxmlformats.org/drawingml/2006/table">
            <a:tbl>
              <a:tblPr firstRow="1" firstCol="1" bandRow="1">
                <a:tableStyleId>{E8B1032C-EA38-4F05-BA0D-38AFFFC7BED3}</a:tableStyleId>
              </a:tblPr>
              <a:tblGrid>
                <a:gridCol w="2150849">
                  <a:extLst>
                    <a:ext uri="{9D8B030D-6E8A-4147-A177-3AD203B41FA5}">
                      <a16:colId xmlns:a16="http://schemas.microsoft.com/office/drawing/2014/main" val="3950208320"/>
                    </a:ext>
                  </a:extLst>
                </a:gridCol>
                <a:gridCol w="1791498">
                  <a:extLst>
                    <a:ext uri="{9D8B030D-6E8A-4147-A177-3AD203B41FA5}">
                      <a16:colId xmlns:a16="http://schemas.microsoft.com/office/drawing/2014/main" val="1725910494"/>
                    </a:ext>
                  </a:extLst>
                </a:gridCol>
              </a:tblGrid>
              <a:tr h="391572">
                <a:tc gridSpan="2">
                  <a:txBody>
                    <a:bodyPr/>
                    <a:lstStyle/>
                    <a:p>
                      <a:pPr algn="ctr">
                        <a:lnSpc>
                          <a:spcPct val="150000"/>
                        </a:lnSpc>
                      </a:pPr>
                      <a:r>
                        <a:rPr lang="es-EC" sz="1800" dirty="0">
                          <a:effectLst/>
                        </a:rPr>
                        <a:t>Parámetro Peso (</a:t>
                      </a:r>
                      <a:r>
                        <a:rPr lang="es-EC" sz="1800" dirty="0" err="1">
                          <a:effectLst/>
                        </a:rPr>
                        <a:t>Wi</a:t>
                      </a:r>
                      <a:r>
                        <a:rPr lang="es-EC" sz="1800" dirty="0">
                          <a:effectLst/>
                        </a:rPr>
                        <a:t>) </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3219673189"/>
                  </a:ext>
                </a:extLst>
              </a:tr>
              <a:tr h="334378">
                <a:tc>
                  <a:txBody>
                    <a:bodyPr/>
                    <a:lstStyle/>
                    <a:p>
                      <a:pPr algn="ctr">
                        <a:lnSpc>
                          <a:spcPct val="150000"/>
                        </a:lnSpc>
                      </a:pPr>
                      <a:r>
                        <a:rPr lang="es-EC" sz="1500" b="0" dirty="0">
                          <a:effectLst/>
                        </a:rPr>
                        <a:t>Oxígeno disuelto</a:t>
                      </a:r>
                      <a:endParaRPr lang="es-EC" sz="15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500" b="0" kern="1200" dirty="0">
                          <a:solidFill>
                            <a:schemeClr val="tx1"/>
                          </a:solidFill>
                          <a:effectLst/>
                          <a:latin typeface="+mn-lt"/>
                          <a:ea typeface="+mn-ea"/>
                          <a:cs typeface="+mn-cs"/>
                        </a:rPr>
                        <a:t>0,17</a:t>
                      </a:r>
                    </a:p>
                  </a:txBody>
                  <a:tcPr marL="68580" marR="68580" marT="0" marB="0"/>
                </a:tc>
                <a:extLst>
                  <a:ext uri="{0D108BD9-81ED-4DB2-BD59-A6C34878D82A}">
                    <a16:rowId xmlns:a16="http://schemas.microsoft.com/office/drawing/2014/main" val="693254108"/>
                  </a:ext>
                </a:extLst>
              </a:tr>
              <a:tr h="334378">
                <a:tc>
                  <a:txBody>
                    <a:bodyPr/>
                    <a:lstStyle/>
                    <a:p>
                      <a:pPr algn="ctr">
                        <a:lnSpc>
                          <a:spcPct val="150000"/>
                        </a:lnSpc>
                      </a:pPr>
                      <a:r>
                        <a:rPr lang="es-EC" sz="1500" b="0" dirty="0" err="1">
                          <a:effectLst/>
                        </a:rPr>
                        <a:t>Coliformes</a:t>
                      </a:r>
                      <a:r>
                        <a:rPr lang="es-EC" sz="1500" b="0" dirty="0">
                          <a:effectLst/>
                        </a:rPr>
                        <a:t> fecales</a:t>
                      </a:r>
                      <a:endParaRPr lang="es-EC" sz="15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500" b="0" kern="1200" dirty="0">
                          <a:solidFill>
                            <a:schemeClr val="tx1"/>
                          </a:solidFill>
                          <a:effectLst/>
                          <a:latin typeface="+mn-lt"/>
                          <a:ea typeface="+mn-ea"/>
                          <a:cs typeface="+mn-cs"/>
                        </a:rPr>
                        <a:t>0,15</a:t>
                      </a:r>
                    </a:p>
                  </a:txBody>
                  <a:tcPr marL="68580" marR="68580" marT="0" marB="0"/>
                </a:tc>
                <a:extLst>
                  <a:ext uri="{0D108BD9-81ED-4DB2-BD59-A6C34878D82A}">
                    <a16:rowId xmlns:a16="http://schemas.microsoft.com/office/drawing/2014/main" val="1406072019"/>
                  </a:ext>
                </a:extLst>
              </a:tr>
              <a:tr h="334378">
                <a:tc>
                  <a:txBody>
                    <a:bodyPr/>
                    <a:lstStyle/>
                    <a:p>
                      <a:pPr algn="ctr">
                        <a:lnSpc>
                          <a:spcPct val="150000"/>
                        </a:lnSpc>
                      </a:pPr>
                      <a:r>
                        <a:rPr lang="es-EC" sz="1500" b="0" dirty="0">
                          <a:effectLst/>
                        </a:rPr>
                        <a:t>pH</a:t>
                      </a:r>
                      <a:endParaRPr lang="es-EC" sz="15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500" b="0" kern="1200" dirty="0">
                          <a:solidFill>
                            <a:schemeClr val="tx1"/>
                          </a:solidFill>
                          <a:effectLst/>
                          <a:latin typeface="+mn-lt"/>
                          <a:ea typeface="+mn-ea"/>
                          <a:cs typeface="+mn-cs"/>
                        </a:rPr>
                        <a:t>0,12</a:t>
                      </a:r>
                    </a:p>
                  </a:txBody>
                  <a:tcPr marL="68580" marR="68580" marT="0" marB="0"/>
                </a:tc>
                <a:extLst>
                  <a:ext uri="{0D108BD9-81ED-4DB2-BD59-A6C34878D82A}">
                    <a16:rowId xmlns:a16="http://schemas.microsoft.com/office/drawing/2014/main" val="1987425196"/>
                  </a:ext>
                </a:extLst>
              </a:tr>
              <a:tr h="334378">
                <a:tc>
                  <a:txBody>
                    <a:bodyPr/>
                    <a:lstStyle/>
                    <a:p>
                      <a:pPr algn="ctr">
                        <a:lnSpc>
                          <a:spcPct val="150000"/>
                        </a:lnSpc>
                      </a:pPr>
                      <a:r>
                        <a:rPr lang="es-EC" sz="1500" b="0" dirty="0">
                          <a:effectLst/>
                        </a:rPr>
                        <a:t>DBO</a:t>
                      </a:r>
                      <a:endParaRPr lang="es-EC" sz="15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500" b="0" kern="1200" dirty="0">
                          <a:solidFill>
                            <a:schemeClr val="tx1"/>
                          </a:solidFill>
                          <a:effectLst/>
                          <a:latin typeface="+mn-lt"/>
                          <a:ea typeface="+mn-ea"/>
                          <a:cs typeface="+mn-cs"/>
                        </a:rPr>
                        <a:t>0,10</a:t>
                      </a:r>
                    </a:p>
                  </a:txBody>
                  <a:tcPr marL="68580" marR="68580" marT="0" marB="0"/>
                </a:tc>
                <a:extLst>
                  <a:ext uri="{0D108BD9-81ED-4DB2-BD59-A6C34878D82A}">
                    <a16:rowId xmlns:a16="http://schemas.microsoft.com/office/drawing/2014/main" val="3313103930"/>
                  </a:ext>
                </a:extLst>
              </a:tr>
              <a:tr h="334378">
                <a:tc>
                  <a:txBody>
                    <a:bodyPr/>
                    <a:lstStyle/>
                    <a:p>
                      <a:pPr algn="ctr">
                        <a:lnSpc>
                          <a:spcPct val="150000"/>
                        </a:lnSpc>
                      </a:pPr>
                      <a:r>
                        <a:rPr lang="es-EC" sz="1500" b="0" dirty="0">
                          <a:effectLst/>
                        </a:rPr>
                        <a:t>Temperatura</a:t>
                      </a:r>
                      <a:endParaRPr lang="es-EC" sz="15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500" b="0" kern="1200" dirty="0">
                          <a:solidFill>
                            <a:schemeClr val="tx1"/>
                          </a:solidFill>
                          <a:effectLst/>
                          <a:latin typeface="+mn-lt"/>
                          <a:ea typeface="+mn-ea"/>
                          <a:cs typeface="+mn-cs"/>
                        </a:rPr>
                        <a:t>0,10</a:t>
                      </a:r>
                    </a:p>
                  </a:txBody>
                  <a:tcPr marL="68580" marR="68580" marT="0" marB="0"/>
                </a:tc>
                <a:extLst>
                  <a:ext uri="{0D108BD9-81ED-4DB2-BD59-A6C34878D82A}">
                    <a16:rowId xmlns:a16="http://schemas.microsoft.com/office/drawing/2014/main" val="1617370420"/>
                  </a:ext>
                </a:extLst>
              </a:tr>
              <a:tr h="334378">
                <a:tc>
                  <a:txBody>
                    <a:bodyPr/>
                    <a:lstStyle/>
                    <a:p>
                      <a:pPr algn="ctr">
                        <a:lnSpc>
                          <a:spcPct val="150000"/>
                        </a:lnSpc>
                      </a:pPr>
                      <a:r>
                        <a:rPr lang="es-EC" sz="1500" b="0" dirty="0">
                          <a:effectLst/>
                        </a:rPr>
                        <a:t>Fosfatos</a:t>
                      </a:r>
                      <a:endParaRPr lang="es-EC" sz="15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500" b="0" kern="1200" dirty="0">
                          <a:solidFill>
                            <a:schemeClr val="tx1"/>
                          </a:solidFill>
                          <a:effectLst/>
                          <a:latin typeface="+mn-lt"/>
                          <a:ea typeface="+mn-ea"/>
                          <a:cs typeface="+mn-cs"/>
                        </a:rPr>
                        <a:t>0,10</a:t>
                      </a:r>
                    </a:p>
                  </a:txBody>
                  <a:tcPr marL="68580" marR="68580" marT="0" marB="0"/>
                </a:tc>
                <a:extLst>
                  <a:ext uri="{0D108BD9-81ED-4DB2-BD59-A6C34878D82A}">
                    <a16:rowId xmlns:a16="http://schemas.microsoft.com/office/drawing/2014/main" val="3841577594"/>
                  </a:ext>
                </a:extLst>
              </a:tr>
              <a:tr h="334378">
                <a:tc>
                  <a:txBody>
                    <a:bodyPr/>
                    <a:lstStyle/>
                    <a:p>
                      <a:pPr algn="ctr">
                        <a:lnSpc>
                          <a:spcPct val="150000"/>
                        </a:lnSpc>
                      </a:pPr>
                      <a:r>
                        <a:rPr lang="es-EC" sz="1500" b="0" dirty="0">
                          <a:effectLst/>
                        </a:rPr>
                        <a:t>Nitratos</a:t>
                      </a:r>
                      <a:endParaRPr lang="es-EC" sz="15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500" b="0" kern="1200" dirty="0">
                          <a:solidFill>
                            <a:schemeClr val="tx1"/>
                          </a:solidFill>
                          <a:effectLst/>
                          <a:latin typeface="+mn-lt"/>
                          <a:ea typeface="+mn-ea"/>
                          <a:cs typeface="+mn-cs"/>
                        </a:rPr>
                        <a:t>0,10</a:t>
                      </a:r>
                    </a:p>
                  </a:txBody>
                  <a:tcPr marL="68580" marR="68580" marT="0" marB="0"/>
                </a:tc>
                <a:extLst>
                  <a:ext uri="{0D108BD9-81ED-4DB2-BD59-A6C34878D82A}">
                    <a16:rowId xmlns:a16="http://schemas.microsoft.com/office/drawing/2014/main" val="815756533"/>
                  </a:ext>
                </a:extLst>
              </a:tr>
              <a:tr h="334378">
                <a:tc>
                  <a:txBody>
                    <a:bodyPr/>
                    <a:lstStyle/>
                    <a:p>
                      <a:pPr algn="ctr">
                        <a:lnSpc>
                          <a:spcPct val="150000"/>
                        </a:lnSpc>
                      </a:pPr>
                      <a:r>
                        <a:rPr lang="es-EC" sz="1500" b="0" dirty="0">
                          <a:effectLst/>
                        </a:rPr>
                        <a:t>Turbidez</a:t>
                      </a:r>
                      <a:endParaRPr lang="es-EC" sz="15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500" b="0" kern="1200" dirty="0">
                          <a:solidFill>
                            <a:schemeClr val="tx1"/>
                          </a:solidFill>
                          <a:effectLst/>
                          <a:latin typeface="+mn-lt"/>
                          <a:ea typeface="+mn-ea"/>
                          <a:cs typeface="+mn-cs"/>
                        </a:rPr>
                        <a:t>0,08</a:t>
                      </a:r>
                    </a:p>
                  </a:txBody>
                  <a:tcPr marL="68580" marR="68580" marT="0" marB="0"/>
                </a:tc>
                <a:extLst>
                  <a:ext uri="{0D108BD9-81ED-4DB2-BD59-A6C34878D82A}">
                    <a16:rowId xmlns:a16="http://schemas.microsoft.com/office/drawing/2014/main" val="2937208275"/>
                  </a:ext>
                </a:extLst>
              </a:tr>
              <a:tr h="334378">
                <a:tc>
                  <a:txBody>
                    <a:bodyPr/>
                    <a:lstStyle/>
                    <a:p>
                      <a:pPr algn="ctr">
                        <a:lnSpc>
                          <a:spcPct val="150000"/>
                        </a:lnSpc>
                      </a:pPr>
                      <a:r>
                        <a:rPr lang="es-ES" sz="1500" b="0" dirty="0">
                          <a:effectLst/>
                        </a:rPr>
                        <a:t>Sólidos totales disueltos</a:t>
                      </a:r>
                      <a:endParaRPr lang="es-EC" sz="15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500" b="0" kern="1200" dirty="0">
                          <a:solidFill>
                            <a:schemeClr val="tx1"/>
                          </a:solidFill>
                          <a:effectLst/>
                          <a:latin typeface="+mn-lt"/>
                          <a:ea typeface="+mn-ea"/>
                          <a:cs typeface="+mn-cs"/>
                        </a:rPr>
                        <a:t>0,08</a:t>
                      </a:r>
                    </a:p>
                  </a:txBody>
                  <a:tcPr marL="68580" marR="68580" marT="0" marB="0"/>
                </a:tc>
                <a:extLst>
                  <a:ext uri="{0D108BD9-81ED-4DB2-BD59-A6C34878D82A}">
                    <a16:rowId xmlns:a16="http://schemas.microsoft.com/office/drawing/2014/main" val="2292312617"/>
                  </a:ext>
                </a:extLst>
              </a:tr>
            </a:tbl>
          </a:graphicData>
        </a:graphic>
      </p:graphicFrame>
    </p:spTree>
    <p:extLst>
      <p:ext uri="{BB962C8B-B14F-4D97-AF65-F5344CB8AC3E}">
        <p14:creationId xmlns:p14="http://schemas.microsoft.com/office/powerpoint/2010/main" val="112170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6267C97-BBEF-408A-9B5E-F4184D4FB314}"/>
              </a:ext>
            </a:extLst>
          </p:cNvPr>
          <p:cNvSpPr>
            <a:spLocks noGrp="1"/>
          </p:cNvSpPr>
          <p:nvPr>
            <p:ph type="title"/>
          </p:nvPr>
        </p:nvSpPr>
        <p:spPr/>
        <p:txBody>
          <a:bodyPr/>
          <a:lstStyle/>
          <a:p>
            <a:r>
              <a:rPr lang="es-EC" dirty="0">
                <a:solidFill>
                  <a:srgbClr val="176A37"/>
                </a:solidFill>
              </a:rPr>
              <a:t>Resultados determinación del ICA-NSF</a:t>
            </a:r>
          </a:p>
        </p:txBody>
      </p:sp>
      <p:grpSp>
        <p:nvGrpSpPr>
          <p:cNvPr id="6" name="Grupo 5"/>
          <p:cNvGrpSpPr/>
          <p:nvPr/>
        </p:nvGrpSpPr>
        <p:grpSpPr>
          <a:xfrm>
            <a:off x="3193172" y="1432471"/>
            <a:ext cx="5805656" cy="4563764"/>
            <a:chOff x="3193172" y="1432471"/>
            <a:chExt cx="5805656" cy="4563764"/>
          </a:xfrm>
        </p:grpSpPr>
        <p:pic>
          <p:nvPicPr>
            <p:cNvPr id="3" name="Imagen 2"/>
            <p:cNvPicPr>
              <a:picLocks noChangeAspect="1"/>
            </p:cNvPicPr>
            <p:nvPr/>
          </p:nvPicPr>
          <p:blipFill rotWithShape="1">
            <a:blip r:embed="rId2"/>
            <a:srcRect r="27157" b="6486"/>
            <a:stretch/>
          </p:blipFill>
          <p:spPr>
            <a:xfrm>
              <a:off x="3193172" y="1432471"/>
              <a:ext cx="5805656" cy="4563764"/>
            </a:xfrm>
            <a:prstGeom prst="rect">
              <a:avLst/>
            </a:prstGeom>
          </p:spPr>
        </p:pic>
        <p:cxnSp>
          <p:nvCxnSpPr>
            <p:cNvPr id="5" name="Conector recto 4"/>
            <p:cNvCxnSpPr/>
            <p:nvPr/>
          </p:nvCxnSpPr>
          <p:spPr>
            <a:xfrm>
              <a:off x="5926667" y="1769533"/>
              <a:ext cx="0" cy="419946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258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solidFill>
                  <a:srgbClr val="176A37"/>
                </a:solidFill>
              </a:rPr>
              <a:t>CONCLUSIONES Y RECOMENDACIONES</a:t>
            </a:r>
          </a:p>
        </p:txBody>
      </p:sp>
      <p:sp>
        <p:nvSpPr>
          <p:cNvPr id="5" name="Marcador de texto 4"/>
          <p:cNvSpPr>
            <a:spLocks noGrp="1"/>
          </p:cNvSpPr>
          <p:nvPr>
            <p:ph type="body" idx="1"/>
          </p:nvPr>
        </p:nvSpPr>
        <p:spPr/>
        <p:txBody>
          <a:bodyPr/>
          <a:lstStyle/>
          <a:p>
            <a:endParaRPr lang="es-EC"/>
          </a:p>
        </p:txBody>
      </p:sp>
    </p:spTree>
    <p:extLst>
      <p:ext uri="{BB962C8B-B14F-4D97-AF65-F5344CB8AC3E}">
        <p14:creationId xmlns:p14="http://schemas.microsoft.com/office/powerpoint/2010/main" val="12844757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solidFill>
                  <a:srgbClr val="176A37"/>
                </a:solidFill>
              </a:rPr>
              <a:t>INTRODUCCIÓN</a:t>
            </a:r>
          </a:p>
        </p:txBody>
      </p:sp>
      <p:sp>
        <p:nvSpPr>
          <p:cNvPr id="5" name="Marcador de texto 4"/>
          <p:cNvSpPr>
            <a:spLocks noGrp="1"/>
          </p:cNvSpPr>
          <p:nvPr>
            <p:ph type="body" idx="1"/>
          </p:nvPr>
        </p:nvSpPr>
        <p:spPr/>
        <p:txBody>
          <a:bodyPr/>
          <a:lstStyle/>
          <a:p>
            <a:endParaRPr lang="es-EC"/>
          </a:p>
        </p:txBody>
      </p:sp>
    </p:spTree>
    <p:extLst>
      <p:ext uri="{BB962C8B-B14F-4D97-AF65-F5344CB8AC3E}">
        <p14:creationId xmlns:p14="http://schemas.microsoft.com/office/powerpoint/2010/main" val="366805878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6C94D-48B3-4537-A8F4-114A89D0F67D}"/>
              </a:ext>
            </a:extLst>
          </p:cNvPr>
          <p:cNvSpPr>
            <a:spLocks noGrp="1"/>
          </p:cNvSpPr>
          <p:nvPr>
            <p:ph type="title"/>
          </p:nvPr>
        </p:nvSpPr>
        <p:spPr>
          <a:xfrm>
            <a:off x="838200" y="136519"/>
            <a:ext cx="10515600" cy="1325563"/>
          </a:xfrm>
        </p:spPr>
        <p:txBody>
          <a:bodyPr/>
          <a:lstStyle/>
          <a:p>
            <a:r>
              <a:rPr lang="es-EC" dirty="0">
                <a:solidFill>
                  <a:srgbClr val="176A37"/>
                </a:solidFill>
              </a:rPr>
              <a:t>Conclusiones</a:t>
            </a:r>
          </a:p>
        </p:txBody>
      </p:sp>
      <p:graphicFrame>
        <p:nvGraphicFramePr>
          <p:cNvPr id="8" name="Diagrama 7">
            <a:extLst>
              <a:ext uri="{FF2B5EF4-FFF2-40B4-BE49-F238E27FC236}">
                <a16:creationId xmlns:a16="http://schemas.microsoft.com/office/drawing/2014/main" id="{648A5517-CD50-4EB9-809B-224C9F4734A8}"/>
              </a:ext>
            </a:extLst>
          </p:cNvPr>
          <p:cNvGraphicFramePr/>
          <p:nvPr>
            <p:extLst>
              <p:ext uri="{D42A27DB-BD31-4B8C-83A1-F6EECF244321}">
                <p14:modId xmlns:p14="http://schemas.microsoft.com/office/powerpoint/2010/main" val="3988864274"/>
              </p:ext>
            </p:extLst>
          </p:nvPr>
        </p:nvGraphicFramePr>
        <p:xfrm>
          <a:off x="838200" y="1679508"/>
          <a:ext cx="10515600" cy="4182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6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graphicEl>
                                              <a:dgm id="{F833B7ED-EB63-4F2E-8392-BF7485E67F3C}"/>
                                            </p:graphicEl>
                                          </p:spTgt>
                                        </p:tgtEl>
                                        <p:attrNameLst>
                                          <p:attrName>style.visibility</p:attrName>
                                        </p:attrNameLst>
                                      </p:cBhvr>
                                      <p:to>
                                        <p:strVal val="visible"/>
                                      </p:to>
                                    </p:set>
                                    <p:animEffect transition="in" filter="wipe(left)">
                                      <p:cBhvr>
                                        <p:cTn id="7" dur="500"/>
                                        <p:tgtEl>
                                          <p:spTgt spid="8">
                                            <p:graphicEl>
                                              <a:dgm id="{F833B7ED-EB63-4F2E-8392-BF7485E67F3C}"/>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graphicEl>
                                              <a:dgm id="{1FAB9665-9771-4A68-853A-4DACBED6BF92}"/>
                                            </p:graphicEl>
                                          </p:spTgt>
                                        </p:tgtEl>
                                        <p:attrNameLst>
                                          <p:attrName>style.visibility</p:attrName>
                                        </p:attrNameLst>
                                      </p:cBhvr>
                                      <p:to>
                                        <p:strVal val="visible"/>
                                      </p:to>
                                    </p:set>
                                    <p:animEffect transition="in" filter="wipe(left)">
                                      <p:cBhvr>
                                        <p:cTn id="10" dur="500"/>
                                        <p:tgtEl>
                                          <p:spTgt spid="8">
                                            <p:graphicEl>
                                              <a:dgm id="{1FAB9665-9771-4A68-853A-4DACBED6BF9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graphicEl>
                                              <a:dgm id="{F2143B2B-4718-45A3-953C-3D219EDAC512}"/>
                                            </p:graphicEl>
                                          </p:spTgt>
                                        </p:tgtEl>
                                        <p:attrNameLst>
                                          <p:attrName>style.visibility</p:attrName>
                                        </p:attrNameLst>
                                      </p:cBhvr>
                                      <p:to>
                                        <p:strVal val="visible"/>
                                      </p:to>
                                    </p:set>
                                    <p:animEffect transition="in" filter="wipe(left)">
                                      <p:cBhvr>
                                        <p:cTn id="15" dur="500"/>
                                        <p:tgtEl>
                                          <p:spTgt spid="8">
                                            <p:graphicEl>
                                              <a:dgm id="{F2143B2B-4718-45A3-953C-3D219EDAC512}"/>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graphicEl>
                                              <a:dgm id="{B3FDD1FA-B4B0-4A71-B081-BE4005F0C114}"/>
                                            </p:graphicEl>
                                          </p:spTgt>
                                        </p:tgtEl>
                                        <p:attrNameLst>
                                          <p:attrName>style.visibility</p:attrName>
                                        </p:attrNameLst>
                                      </p:cBhvr>
                                      <p:to>
                                        <p:strVal val="visible"/>
                                      </p:to>
                                    </p:set>
                                    <p:animEffect transition="in" filter="wipe(left)">
                                      <p:cBhvr>
                                        <p:cTn id="18" dur="500"/>
                                        <p:tgtEl>
                                          <p:spTgt spid="8">
                                            <p:graphicEl>
                                              <a:dgm id="{B3FDD1FA-B4B0-4A71-B081-BE4005F0C11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graphicEl>
                                              <a:dgm id="{B0962AD5-9D8B-4BFA-BE6D-8BF15BA8BE4E}"/>
                                            </p:graphicEl>
                                          </p:spTgt>
                                        </p:tgtEl>
                                        <p:attrNameLst>
                                          <p:attrName>style.visibility</p:attrName>
                                        </p:attrNameLst>
                                      </p:cBhvr>
                                      <p:to>
                                        <p:strVal val="visible"/>
                                      </p:to>
                                    </p:set>
                                    <p:animEffect transition="in" filter="wipe(left)">
                                      <p:cBhvr>
                                        <p:cTn id="23" dur="500"/>
                                        <p:tgtEl>
                                          <p:spTgt spid="8">
                                            <p:graphicEl>
                                              <a:dgm id="{B0962AD5-9D8B-4BFA-BE6D-8BF15BA8BE4E}"/>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graphicEl>
                                              <a:dgm id="{401A46AB-4BE8-4984-ABA3-4AF9C199730E}"/>
                                            </p:graphicEl>
                                          </p:spTgt>
                                        </p:tgtEl>
                                        <p:attrNameLst>
                                          <p:attrName>style.visibility</p:attrName>
                                        </p:attrNameLst>
                                      </p:cBhvr>
                                      <p:to>
                                        <p:strVal val="visible"/>
                                      </p:to>
                                    </p:set>
                                    <p:animEffect transition="in" filter="wipe(left)">
                                      <p:cBhvr>
                                        <p:cTn id="26" dur="500"/>
                                        <p:tgtEl>
                                          <p:spTgt spid="8">
                                            <p:graphicEl>
                                              <a:dgm id="{401A46AB-4BE8-4984-ABA3-4AF9C199730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graphicEl>
                                              <a:dgm id="{9EDE14A3-E475-44F1-A0A4-55DA4896019B}"/>
                                            </p:graphicEl>
                                          </p:spTgt>
                                        </p:tgtEl>
                                        <p:attrNameLst>
                                          <p:attrName>style.visibility</p:attrName>
                                        </p:attrNameLst>
                                      </p:cBhvr>
                                      <p:to>
                                        <p:strVal val="visible"/>
                                      </p:to>
                                    </p:set>
                                    <p:animEffect transition="in" filter="wipe(left)">
                                      <p:cBhvr>
                                        <p:cTn id="31" dur="500"/>
                                        <p:tgtEl>
                                          <p:spTgt spid="8">
                                            <p:graphicEl>
                                              <a:dgm id="{9EDE14A3-E475-44F1-A0A4-55DA4896019B}"/>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graphicEl>
                                              <a:dgm id="{35D81C5A-AB80-439E-94DC-45432B635BA9}"/>
                                            </p:graphicEl>
                                          </p:spTgt>
                                        </p:tgtEl>
                                        <p:attrNameLst>
                                          <p:attrName>style.visibility</p:attrName>
                                        </p:attrNameLst>
                                      </p:cBhvr>
                                      <p:to>
                                        <p:strVal val="visible"/>
                                      </p:to>
                                    </p:set>
                                    <p:animEffect transition="in" filter="wipe(left)">
                                      <p:cBhvr>
                                        <p:cTn id="34" dur="500"/>
                                        <p:tgtEl>
                                          <p:spTgt spid="8">
                                            <p:graphicEl>
                                              <a:dgm id="{35D81C5A-AB80-439E-94DC-45432B635B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6C94D-48B3-4537-A8F4-114A89D0F67D}"/>
              </a:ext>
            </a:extLst>
          </p:cNvPr>
          <p:cNvSpPr>
            <a:spLocks noGrp="1"/>
          </p:cNvSpPr>
          <p:nvPr>
            <p:ph type="title"/>
          </p:nvPr>
        </p:nvSpPr>
        <p:spPr>
          <a:xfrm>
            <a:off x="838200" y="136519"/>
            <a:ext cx="10515600" cy="1325563"/>
          </a:xfrm>
        </p:spPr>
        <p:txBody>
          <a:bodyPr/>
          <a:lstStyle/>
          <a:p>
            <a:r>
              <a:rPr lang="es-EC" dirty="0">
                <a:solidFill>
                  <a:srgbClr val="176A37"/>
                </a:solidFill>
              </a:rPr>
              <a:t>Conclusiones</a:t>
            </a:r>
          </a:p>
        </p:txBody>
      </p:sp>
      <p:graphicFrame>
        <p:nvGraphicFramePr>
          <p:cNvPr id="8" name="Diagrama 7">
            <a:extLst>
              <a:ext uri="{FF2B5EF4-FFF2-40B4-BE49-F238E27FC236}">
                <a16:creationId xmlns:a16="http://schemas.microsoft.com/office/drawing/2014/main" id="{648A5517-CD50-4EB9-809B-224C9F4734A8}"/>
              </a:ext>
            </a:extLst>
          </p:cNvPr>
          <p:cNvGraphicFramePr/>
          <p:nvPr>
            <p:extLst>
              <p:ext uri="{D42A27DB-BD31-4B8C-83A1-F6EECF244321}">
                <p14:modId xmlns:p14="http://schemas.microsoft.com/office/powerpoint/2010/main" val="118130020"/>
              </p:ext>
            </p:extLst>
          </p:nvPr>
        </p:nvGraphicFramePr>
        <p:xfrm>
          <a:off x="838200" y="1950964"/>
          <a:ext cx="10515600" cy="3872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0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graphicEl>
                                              <a:dgm id="{FD77F041-041B-4A12-A2F5-73254EFC1C26}"/>
                                            </p:graphicEl>
                                          </p:spTgt>
                                        </p:tgtEl>
                                        <p:attrNameLst>
                                          <p:attrName>style.visibility</p:attrName>
                                        </p:attrNameLst>
                                      </p:cBhvr>
                                      <p:to>
                                        <p:strVal val="visible"/>
                                      </p:to>
                                    </p:set>
                                    <p:animEffect transition="in" filter="wipe(left)">
                                      <p:cBhvr>
                                        <p:cTn id="7" dur="500"/>
                                        <p:tgtEl>
                                          <p:spTgt spid="8">
                                            <p:graphicEl>
                                              <a:dgm id="{FD77F041-041B-4A12-A2F5-73254EFC1C26}"/>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graphicEl>
                                              <a:dgm id="{E69515B6-B9E9-4816-A83A-DCC4B6412BB9}"/>
                                            </p:graphicEl>
                                          </p:spTgt>
                                        </p:tgtEl>
                                        <p:attrNameLst>
                                          <p:attrName>style.visibility</p:attrName>
                                        </p:attrNameLst>
                                      </p:cBhvr>
                                      <p:to>
                                        <p:strVal val="visible"/>
                                      </p:to>
                                    </p:set>
                                    <p:animEffect transition="in" filter="wipe(left)">
                                      <p:cBhvr>
                                        <p:cTn id="10" dur="500"/>
                                        <p:tgtEl>
                                          <p:spTgt spid="8">
                                            <p:graphicEl>
                                              <a:dgm id="{E69515B6-B9E9-4816-A83A-DCC4B6412BB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graphicEl>
                                              <a:dgm id="{2D7DFA2C-8437-4E50-AB53-5ED6EA533569}"/>
                                            </p:graphicEl>
                                          </p:spTgt>
                                        </p:tgtEl>
                                        <p:attrNameLst>
                                          <p:attrName>style.visibility</p:attrName>
                                        </p:attrNameLst>
                                      </p:cBhvr>
                                      <p:to>
                                        <p:strVal val="visible"/>
                                      </p:to>
                                    </p:set>
                                    <p:animEffect transition="in" filter="wipe(left)">
                                      <p:cBhvr>
                                        <p:cTn id="15" dur="500"/>
                                        <p:tgtEl>
                                          <p:spTgt spid="8">
                                            <p:graphicEl>
                                              <a:dgm id="{2D7DFA2C-8437-4E50-AB53-5ED6EA533569}"/>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graphicEl>
                                              <a:dgm id="{7BDD5FEC-3DC1-4F0A-9675-CCD0818F9489}"/>
                                            </p:graphicEl>
                                          </p:spTgt>
                                        </p:tgtEl>
                                        <p:attrNameLst>
                                          <p:attrName>style.visibility</p:attrName>
                                        </p:attrNameLst>
                                      </p:cBhvr>
                                      <p:to>
                                        <p:strVal val="visible"/>
                                      </p:to>
                                    </p:set>
                                    <p:animEffect transition="in" filter="wipe(left)">
                                      <p:cBhvr>
                                        <p:cTn id="18" dur="500"/>
                                        <p:tgtEl>
                                          <p:spTgt spid="8">
                                            <p:graphicEl>
                                              <a:dgm id="{7BDD5FEC-3DC1-4F0A-9675-CCD0818F94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E527B-D555-4444-8AC4-F1D9A84C6015}"/>
              </a:ext>
            </a:extLst>
          </p:cNvPr>
          <p:cNvSpPr>
            <a:spLocks noGrp="1"/>
          </p:cNvSpPr>
          <p:nvPr>
            <p:ph type="title"/>
          </p:nvPr>
        </p:nvSpPr>
        <p:spPr/>
        <p:txBody>
          <a:bodyPr/>
          <a:lstStyle/>
          <a:p>
            <a:r>
              <a:rPr lang="es-EC" dirty="0">
                <a:solidFill>
                  <a:srgbClr val="176A37"/>
                </a:solidFill>
              </a:rPr>
              <a:t>Recomendaciones</a:t>
            </a:r>
          </a:p>
        </p:txBody>
      </p:sp>
      <p:graphicFrame>
        <p:nvGraphicFramePr>
          <p:cNvPr id="13" name="Diagrama 12">
            <a:extLst>
              <a:ext uri="{FF2B5EF4-FFF2-40B4-BE49-F238E27FC236}">
                <a16:creationId xmlns:a16="http://schemas.microsoft.com/office/drawing/2014/main" id="{51B96C48-0D9E-4563-B8EB-B584A3ED81A7}"/>
              </a:ext>
            </a:extLst>
          </p:cNvPr>
          <p:cNvGraphicFramePr/>
          <p:nvPr>
            <p:extLst>
              <p:ext uri="{D42A27DB-BD31-4B8C-83A1-F6EECF244321}">
                <p14:modId xmlns:p14="http://schemas.microsoft.com/office/powerpoint/2010/main" val="2205408903"/>
              </p:ext>
            </p:extLst>
          </p:nvPr>
        </p:nvGraphicFramePr>
        <p:xfrm>
          <a:off x="838200" y="1419314"/>
          <a:ext cx="10515600" cy="4821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03531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10439"/>
          <a:stretch/>
        </p:blipFill>
        <p:spPr>
          <a:xfrm>
            <a:off x="1296296" y="1562100"/>
            <a:ext cx="9599408" cy="3271157"/>
          </a:xfrm>
          <a:prstGeom prst="rect">
            <a:avLst/>
          </a:prstGeom>
        </p:spPr>
      </p:pic>
    </p:spTree>
    <p:extLst>
      <p:ext uri="{BB962C8B-B14F-4D97-AF65-F5344CB8AC3E}">
        <p14:creationId xmlns:p14="http://schemas.microsoft.com/office/powerpoint/2010/main" val="860250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1BD16-5C06-4F52-91F8-732FD13319D6}"/>
              </a:ext>
            </a:extLst>
          </p:cNvPr>
          <p:cNvSpPr>
            <a:spLocks noGrp="1"/>
          </p:cNvSpPr>
          <p:nvPr>
            <p:ph type="title"/>
          </p:nvPr>
        </p:nvSpPr>
        <p:spPr/>
        <p:txBody>
          <a:bodyPr>
            <a:normAutofit/>
          </a:bodyPr>
          <a:lstStyle/>
          <a:p>
            <a:r>
              <a:rPr lang="es-EC" dirty="0">
                <a:solidFill>
                  <a:srgbClr val="176A37"/>
                </a:solidFill>
              </a:rPr>
              <a:t>Definiciones</a:t>
            </a:r>
          </a:p>
        </p:txBody>
      </p:sp>
      <p:graphicFrame>
        <p:nvGraphicFramePr>
          <p:cNvPr id="5" name="Marcador de contenido 4">
            <a:extLst>
              <a:ext uri="{FF2B5EF4-FFF2-40B4-BE49-F238E27FC236}">
                <a16:creationId xmlns:a16="http://schemas.microsoft.com/office/drawing/2014/main" id="{F83E15A3-E83B-4C05-A43B-7E3692C83E15}"/>
              </a:ext>
            </a:extLst>
          </p:cNvPr>
          <p:cNvGraphicFramePr>
            <a:graphicFrameLocks noGrp="1"/>
          </p:cNvGraphicFramePr>
          <p:nvPr>
            <p:ph idx="1"/>
            <p:extLst>
              <p:ext uri="{D42A27DB-BD31-4B8C-83A1-F6EECF244321}">
                <p14:modId xmlns:p14="http://schemas.microsoft.com/office/powerpoint/2010/main" val="1678178866"/>
              </p:ext>
            </p:extLst>
          </p:nvPr>
        </p:nvGraphicFramePr>
        <p:xfrm>
          <a:off x="1038325" y="1546313"/>
          <a:ext cx="1011534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25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66448B8-25B1-4CA8-BE6C-0A5E3DA6C902}"/>
              </a:ext>
            </a:extLst>
          </p:cNvPr>
          <p:cNvSpPr>
            <a:spLocks noGrp="1"/>
          </p:cNvSpPr>
          <p:nvPr>
            <p:ph type="title"/>
          </p:nvPr>
        </p:nvSpPr>
        <p:spPr/>
        <p:txBody>
          <a:bodyPr>
            <a:normAutofit fontScale="90000"/>
          </a:bodyPr>
          <a:lstStyle/>
          <a:p>
            <a:br>
              <a:rPr lang="es-EC" dirty="0">
                <a:solidFill>
                  <a:schemeClr val="accent1"/>
                </a:solidFill>
              </a:rPr>
            </a:br>
            <a:r>
              <a:rPr lang="es-EC" dirty="0">
                <a:solidFill>
                  <a:srgbClr val="176A37"/>
                </a:solidFill>
              </a:rPr>
              <a:t>Situación actual</a:t>
            </a:r>
            <a:br>
              <a:rPr lang="es-EC" dirty="0">
                <a:solidFill>
                  <a:schemeClr val="accent1"/>
                </a:solidFill>
              </a:rPr>
            </a:br>
            <a:endParaRPr lang="es-EC" dirty="0">
              <a:solidFill>
                <a:schemeClr val="accent1"/>
              </a:solidFill>
            </a:endParaRPr>
          </a:p>
        </p:txBody>
      </p:sp>
      <p:sp>
        <p:nvSpPr>
          <p:cNvPr id="5" name="Marcador de contenido 4">
            <a:extLst>
              <a:ext uri="{FF2B5EF4-FFF2-40B4-BE49-F238E27FC236}">
                <a16:creationId xmlns:a16="http://schemas.microsoft.com/office/drawing/2014/main" id="{C9DAD948-F41F-4B0F-B255-04724196C751}"/>
              </a:ext>
            </a:extLst>
          </p:cNvPr>
          <p:cNvSpPr>
            <a:spLocks noGrp="1"/>
          </p:cNvSpPr>
          <p:nvPr>
            <p:ph idx="1"/>
          </p:nvPr>
        </p:nvSpPr>
        <p:spPr>
          <a:xfrm>
            <a:off x="838200" y="1359364"/>
            <a:ext cx="10515600" cy="4351338"/>
          </a:xfrm>
        </p:spPr>
        <p:txBody>
          <a:bodyPr>
            <a:normAutofit/>
          </a:bodyPr>
          <a:lstStyle/>
          <a:p>
            <a:pPr marL="0" indent="0" algn="just">
              <a:buNone/>
            </a:pPr>
            <a:r>
              <a:rPr lang="es-EC" sz="2400" dirty="0">
                <a:effectLst/>
                <a:ea typeface="Calibri" panose="020F0502020204030204" pitchFamily="34" charset="0"/>
              </a:rPr>
              <a:t>El Laboratorio de Control de Calidad del agua de la EP-EMAPAR realiza el monitoreo de la calidad de agua de todo el sistema para controlar que los parámetros físicos, químicos y microbiológicos cumplan con los límites permisibles establecidos en la normativa vigente.</a:t>
            </a:r>
          </a:p>
          <a:p>
            <a:pPr marL="0" indent="0" algn="just">
              <a:buNone/>
            </a:pPr>
            <a:endParaRPr lang="es-EC" sz="100" dirty="0">
              <a:effectLst/>
              <a:ea typeface="Calibri" panose="020F0502020204030204" pitchFamily="34" charset="0"/>
            </a:endParaRPr>
          </a:p>
          <a:p>
            <a:pPr marL="0" indent="0" algn="just">
              <a:buNone/>
            </a:pPr>
            <a:r>
              <a:rPr lang="es-EC" sz="2400" dirty="0">
                <a:effectLst/>
                <a:ea typeface="Calibri" panose="020F0502020204030204" pitchFamily="34" charset="0"/>
              </a:rPr>
              <a:t>	   Comparación de los informes				ICA-NSF</a:t>
            </a:r>
          </a:p>
          <a:p>
            <a:pPr marL="0" indent="0" algn="just">
              <a:buNone/>
            </a:pPr>
            <a:r>
              <a:rPr lang="es-EC" sz="2400" dirty="0">
                <a:ea typeface="Calibri" panose="020F0502020204030204" pitchFamily="34" charset="0"/>
              </a:rPr>
              <a:t>		</a:t>
            </a:r>
            <a:r>
              <a:rPr lang="es-EC" sz="2400" dirty="0"/>
              <a:t>	</a:t>
            </a:r>
            <a:r>
              <a:rPr lang="es-EC" sz="2400" dirty="0">
                <a:effectLst/>
                <a:ea typeface="Calibri" panose="020F0502020204030204" pitchFamily="34" charset="0"/>
              </a:rPr>
              <a:t>	</a:t>
            </a:r>
            <a:r>
              <a:rPr lang="es-EC" sz="2400" dirty="0">
                <a:effectLst/>
                <a:latin typeface="Times New Roman" panose="02020603050405020304" pitchFamily="18" charset="0"/>
                <a:ea typeface="Calibri" panose="020F0502020204030204" pitchFamily="34" charset="0"/>
              </a:rPr>
              <a:t>	</a:t>
            </a:r>
          </a:p>
        </p:txBody>
      </p:sp>
      <p:graphicFrame>
        <p:nvGraphicFramePr>
          <p:cNvPr id="2" name="Diagrama 1">
            <a:extLst>
              <a:ext uri="{FF2B5EF4-FFF2-40B4-BE49-F238E27FC236}">
                <a16:creationId xmlns:a16="http://schemas.microsoft.com/office/drawing/2014/main" id="{7590FF7A-4157-43AC-9DFB-67EBD40B6DC1}"/>
              </a:ext>
            </a:extLst>
          </p:cNvPr>
          <p:cNvGraphicFramePr/>
          <p:nvPr>
            <p:extLst>
              <p:ext uri="{D42A27DB-BD31-4B8C-83A1-F6EECF244321}">
                <p14:modId xmlns:p14="http://schemas.microsoft.com/office/powerpoint/2010/main" val="4253501227"/>
              </p:ext>
            </p:extLst>
          </p:nvPr>
        </p:nvGraphicFramePr>
        <p:xfrm>
          <a:off x="838200" y="2816422"/>
          <a:ext cx="4742287" cy="3858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a 17">
            <a:extLst>
              <a:ext uri="{FF2B5EF4-FFF2-40B4-BE49-F238E27FC236}">
                <a16:creationId xmlns:a16="http://schemas.microsoft.com/office/drawing/2014/main" id="{7116FFEF-4C38-48B9-9FBC-71AFB4D6BE32}"/>
              </a:ext>
            </a:extLst>
          </p:cNvPr>
          <p:cNvGraphicFramePr/>
          <p:nvPr>
            <p:extLst>
              <p:ext uri="{D42A27DB-BD31-4B8C-83A1-F6EECF244321}">
                <p14:modId xmlns:p14="http://schemas.microsoft.com/office/powerpoint/2010/main" val="688979360"/>
              </p:ext>
            </p:extLst>
          </p:nvPr>
        </p:nvGraphicFramePr>
        <p:xfrm>
          <a:off x="6611513" y="2816422"/>
          <a:ext cx="4742287" cy="38587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8506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solidFill>
                  <a:srgbClr val="176A37"/>
                </a:solidFill>
              </a:rPr>
              <a:t>ICA-NSF</a:t>
            </a:r>
          </a:p>
        </p:txBody>
      </p:sp>
      <p:grpSp>
        <p:nvGrpSpPr>
          <p:cNvPr id="34" name="Grupo 33"/>
          <p:cNvGrpSpPr/>
          <p:nvPr/>
        </p:nvGrpSpPr>
        <p:grpSpPr>
          <a:xfrm>
            <a:off x="1053940" y="1446910"/>
            <a:ext cx="10242110" cy="4392214"/>
            <a:chOff x="1053940" y="1446910"/>
            <a:chExt cx="10242110" cy="4392214"/>
          </a:xfrm>
        </p:grpSpPr>
        <p:sp>
          <p:nvSpPr>
            <p:cNvPr id="13" name="Rectángulo redondeado 12"/>
            <p:cNvSpPr/>
            <p:nvPr/>
          </p:nvSpPr>
          <p:spPr>
            <a:xfrm>
              <a:off x="1053940" y="1488564"/>
              <a:ext cx="3101007" cy="4350560"/>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8900000" scaled="1"/>
              <a:tileRect/>
            </a:gradFill>
          </p:spPr>
          <p:style>
            <a:lnRef idx="1">
              <a:schemeClr val="accent3"/>
            </a:lnRef>
            <a:fillRef idx="2">
              <a:schemeClr val="accent3"/>
            </a:fillRef>
            <a:effectRef idx="1">
              <a:schemeClr val="accent3"/>
            </a:effectRef>
            <a:fontRef idx="minor">
              <a:schemeClr val="dk1"/>
            </a:fontRef>
          </p:style>
        </p:sp>
        <p:sp>
          <p:nvSpPr>
            <p:cNvPr id="14" name="Forma libre 13"/>
            <p:cNvSpPr/>
            <p:nvPr/>
          </p:nvSpPr>
          <p:spPr>
            <a:xfrm>
              <a:off x="1197231" y="3257582"/>
              <a:ext cx="2505595" cy="2373219"/>
            </a:xfrm>
            <a:custGeom>
              <a:avLst/>
              <a:gdLst>
                <a:gd name="connsiteX0" fmla="*/ 0 w 2387775"/>
                <a:gd name="connsiteY0" fmla="*/ 0 h 2373219"/>
                <a:gd name="connsiteX1" fmla="*/ 2387775 w 2387775"/>
                <a:gd name="connsiteY1" fmla="*/ 0 h 2373219"/>
                <a:gd name="connsiteX2" fmla="*/ 2387775 w 2387775"/>
                <a:gd name="connsiteY2" fmla="*/ 2373219 h 2373219"/>
                <a:gd name="connsiteX3" fmla="*/ 0 w 2387775"/>
                <a:gd name="connsiteY3" fmla="*/ 2373219 h 2373219"/>
                <a:gd name="connsiteX4" fmla="*/ 0 w 2387775"/>
                <a:gd name="connsiteY4" fmla="*/ 0 h 2373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775" h="2373219">
                  <a:moveTo>
                    <a:pt x="0" y="0"/>
                  </a:moveTo>
                  <a:lnTo>
                    <a:pt x="2387775" y="0"/>
                  </a:lnTo>
                  <a:lnTo>
                    <a:pt x="2387775" y="2373219"/>
                  </a:lnTo>
                  <a:lnTo>
                    <a:pt x="0" y="2373219"/>
                  </a:lnTo>
                  <a:lnTo>
                    <a:pt x="0" y="0"/>
                  </a:lnTo>
                  <a:close/>
                </a:path>
              </a:pathLst>
            </a:custGeom>
            <a:noFill/>
            <a:ln>
              <a:noFill/>
            </a:ln>
            <a:scene3d>
              <a:camera prst="orthographicFront"/>
              <a:lightRig rig="flat" dir="t"/>
            </a:scene3d>
            <a:sp3d/>
          </p:spPr>
          <p:style>
            <a:lnRef idx="0">
              <a:scrgbClr r="0" g="0" b="0"/>
            </a:lnRef>
            <a:fillRef idx="2">
              <a:scrgbClr r="0" g="0" b="0"/>
            </a:fillRef>
            <a:effectRef idx="1">
              <a:schemeClr val="accent5">
                <a:hueOff val="0"/>
                <a:satOff val="0"/>
                <a:lumOff val="0"/>
                <a:alphaOff val="0"/>
              </a:schemeClr>
            </a:effectRef>
            <a:fontRef idx="minor">
              <a:schemeClr val="dk1"/>
            </a:fontRef>
          </p:style>
          <p:txBody>
            <a:bodyPr spcFirstLastPara="0" vert="horz" wrap="square" lIns="50800" tIns="50800" rIns="50800" bIns="50800" numCol="1" spcCol="1270" anchor="b" anchorCtr="0">
              <a:noAutofit/>
            </a:bodyPr>
            <a:lstStyle/>
            <a:p>
              <a:pPr lvl="0" algn="just" defTabSz="889000">
                <a:lnSpc>
                  <a:spcPct val="90000"/>
                </a:lnSpc>
                <a:spcBef>
                  <a:spcPct val="0"/>
                </a:spcBef>
                <a:spcAft>
                  <a:spcPct val="35000"/>
                </a:spcAft>
              </a:pPr>
              <a:r>
                <a:rPr lang="es-ES" sz="2300" kern="1200" dirty="0">
                  <a:solidFill>
                    <a:schemeClr val="tx1"/>
                  </a:solidFill>
                </a:rPr>
                <a:t>Índice de Calidad de Agua (ICA) de </a:t>
              </a:r>
              <a:r>
                <a:rPr lang="es-ES" sz="2300" dirty="0">
                  <a:solidFill>
                    <a:schemeClr val="tx1"/>
                  </a:solidFill>
                </a:rPr>
                <a:t>la Fundación Nacional de Saneamiento de los Estados Unidos (</a:t>
              </a:r>
              <a:r>
                <a:rPr lang="es-ES" sz="2300" kern="1200" dirty="0">
                  <a:solidFill>
                    <a:schemeClr val="tx1"/>
                  </a:solidFill>
                </a:rPr>
                <a:t>NSF).</a:t>
              </a:r>
              <a:endParaRPr lang="es-EC" sz="2300" kern="1200" dirty="0">
                <a:solidFill>
                  <a:schemeClr val="tx1"/>
                </a:solidFill>
              </a:endParaRPr>
            </a:p>
          </p:txBody>
        </p:sp>
        <p:sp>
          <p:nvSpPr>
            <p:cNvPr id="16" name="Forma libre 15"/>
            <p:cNvSpPr/>
            <p:nvPr/>
          </p:nvSpPr>
          <p:spPr>
            <a:xfrm>
              <a:off x="4305520" y="1489339"/>
              <a:ext cx="6774788" cy="416646"/>
            </a:xfrm>
            <a:custGeom>
              <a:avLst/>
              <a:gdLst>
                <a:gd name="connsiteX0" fmla="*/ 0 w 6774788"/>
                <a:gd name="connsiteY0" fmla="*/ 0 h 416646"/>
                <a:gd name="connsiteX1" fmla="*/ 6774788 w 6774788"/>
                <a:gd name="connsiteY1" fmla="*/ 0 h 416646"/>
                <a:gd name="connsiteX2" fmla="*/ 6774788 w 6774788"/>
                <a:gd name="connsiteY2" fmla="*/ 416646 h 416646"/>
                <a:gd name="connsiteX3" fmla="*/ 0 w 6774788"/>
                <a:gd name="connsiteY3" fmla="*/ 416646 h 416646"/>
                <a:gd name="connsiteX4" fmla="*/ 0 w 6774788"/>
                <a:gd name="connsiteY4" fmla="*/ 0 h 41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788" h="416646">
                  <a:moveTo>
                    <a:pt x="0" y="0"/>
                  </a:moveTo>
                  <a:lnTo>
                    <a:pt x="6774788" y="0"/>
                  </a:lnTo>
                  <a:lnTo>
                    <a:pt x="6774788" y="416646"/>
                  </a:lnTo>
                  <a:lnTo>
                    <a:pt x="0" y="4166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s-EC" sz="2000" kern="1200" dirty="0"/>
                <a:t>Oxígeno disuelto (mg/L)</a:t>
              </a:r>
            </a:p>
          </p:txBody>
        </p:sp>
        <p:sp>
          <p:nvSpPr>
            <p:cNvPr id="18" name="Forma libre 17"/>
            <p:cNvSpPr/>
            <p:nvPr/>
          </p:nvSpPr>
          <p:spPr>
            <a:xfrm>
              <a:off x="4305520" y="1980981"/>
              <a:ext cx="6774788" cy="416646"/>
            </a:xfrm>
            <a:custGeom>
              <a:avLst/>
              <a:gdLst>
                <a:gd name="connsiteX0" fmla="*/ 0 w 6774788"/>
                <a:gd name="connsiteY0" fmla="*/ 0 h 416646"/>
                <a:gd name="connsiteX1" fmla="*/ 6774788 w 6774788"/>
                <a:gd name="connsiteY1" fmla="*/ 0 h 416646"/>
                <a:gd name="connsiteX2" fmla="*/ 6774788 w 6774788"/>
                <a:gd name="connsiteY2" fmla="*/ 416646 h 416646"/>
                <a:gd name="connsiteX3" fmla="*/ 0 w 6774788"/>
                <a:gd name="connsiteY3" fmla="*/ 416646 h 416646"/>
                <a:gd name="connsiteX4" fmla="*/ 0 w 6774788"/>
                <a:gd name="connsiteY4" fmla="*/ 0 h 41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788" h="416646">
                  <a:moveTo>
                    <a:pt x="0" y="0"/>
                  </a:moveTo>
                  <a:lnTo>
                    <a:pt x="6774788" y="0"/>
                  </a:lnTo>
                  <a:lnTo>
                    <a:pt x="6774788" y="416646"/>
                  </a:lnTo>
                  <a:lnTo>
                    <a:pt x="0" y="4166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s-EC" sz="2000" kern="1200" dirty="0" err="1"/>
                <a:t>Coliformes</a:t>
              </a:r>
              <a:r>
                <a:rPr lang="es-EC" sz="2000" kern="1200" dirty="0"/>
                <a:t> fecales (UFC/</a:t>
              </a:r>
              <a:r>
                <a:rPr lang="es-EC" sz="2000" kern="1200" dirty="0" err="1"/>
                <a:t>mL</a:t>
              </a:r>
              <a:r>
                <a:rPr lang="es-EC" sz="2000" kern="1200" dirty="0"/>
                <a:t>)</a:t>
              </a:r>
            </a:p>
          </p:txBody>
        </p:sp>
        <p:sp>
          <p:nvSpPr>
            <p:cNvPr id="20" name="Forma libre 19"/>
            <p:cNvSpPr/>
            <p:nvPr/>
          </p:nvSpPr>
          <p:spPr>
            <a:xfrm>
              <a:off x="4305520" y="2472624"/>
              <a:ext cx="6774788" cy="416646"/>
            </a:xfrm>
            <a:custGeom>
              <a:avLst/>
              <a:gdLst>
                <a:gd name="connsiteX0" fmla="*/ 0 w 6774788"/>
                <a:gd name="connsiteY0" fmla="*/ 0 h 416646"/>
                <a:gd name="connsiteX1" fmla="*/ 6774788 w 6774788"/>
                <a:gd name="connsiteY1" fmla="*/ 0 h 416646"/>
                <a:gd name="connsiteX2" fmla="*/ 6774788 w 6774788"/>
                <a:gd name="connsiteY2" fmla="*/ 416646 h 416646"/>
                <a:gd name="connsiteX3" fmla="*/ 0 w 6774788"/>
                <a:gd name="connsiteY3" fmla="*/ 416646 h 416646"/>
                <a:gd name="connsiteX4" fmla="*/ 0 w 6774788"/>
                <a:gd name="connsiteY4" fmla="*/ 0 h 41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788" h="416646">
                  <a:moveTo>
                    <a:pt x="0" y="0"/>
                  </a:moveTo>
                  <a:lnTo>
                    <a:pt x="6774788" y="0"/>
                  </a:lnTo>
                  <a:lnTo>
                    <a:pt x="6774788" y="416646"/>
                  </a:lnTo>
                  <a:lnTo>
                    <a:pt x="0" y="4166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s-EC" sz="2000" kern="1200" dirty="0"/>
                <a:t>Potencial Hidrógeno (pH)</a:t>
              </a:r>
            </a:p>
          </p:txBody>
        </p:sp>
        <p:sp>
          <p:nvSpPr>
            <p:cNvPr id="22" name="Forma libre 21"/>
            <p:cNvSpPr/>
            <p:nvPr/>
          </p:nvSpPr>
          <p:spPr>
            <a:xfrm>
              <a:off x="4305520" y="2964266"/>
              <a:ext cx="6990530" cy="416646"/>
            </a:xfrm>
            <a:custGeom>
              <a:avLst/>
              <a:gdLst>
                <a:gd name="connsiteX0" fmla="*/ 0 w 6774788"/>
                <a:gd name="connsiteY0" fmla="*/ 0 h 416646"/>
                <a:gd name="connsiteX1" fmla="*/ 6774788 w 6774788"/>
                <a:gd name="connsiteY1" fmla="*/ 0 h 416646"/>
                <a:gd name="connsiteX2" fmla="*/ 6774788 w 6774788"/>
                <a:gd name="connsiteY2" fmla="*/ 416646 h 416646"/>
                <a:gd name="connsiteX3" fmla="*/ 0 w 6774788"/>
                <a:gd name="connsiteY3" fmla="*/ 416646 h 416646"/>
                <a:gd name="connsiteX4" fmla="*/ 0 w 6774788"/>
                <a:gd name="connsiteY4" fmla="*/ 0 h 41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788" h="416646">
                  <a:moveTo>
                    <a:pt x="0" y="0"/>
                  </a:moveTo>
                  <a:lnTo>
                    <a:pt x="6774788" y="0"/>
                  </a:lnTo>
                  <a:lnTo>
                    <a:pt x="6774788" y="416646"/>
                  </a:lnTo>
                  <a:lnTo>
                    <a:pt x="0" y="4166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s-ES" sz="2000" kern="1200" dirty="0"/>
                <a:t>Demanda Bioquímica de Oxígeno en 5 días (DBO5 mg/L)</a:t>
              </a:r>
              <a:endParaRPr lang="es-EC" sz="2000" kern="1200" dirty="0"/>
            </a:p>
          </p:txBody>
        </p:sp>
        <p:sp>
          <p:nvSpPr>
            <p:cNvPr id="24" name="Forma libre 23"/>
            <p:cNvSpPr/>
            <p:nvPr/>
          </p:nvSpPr>
          <p:spPr>
            <a:xfrm>
              <a:off x="4305520" y="3455908"/>
              <a:ext cx="6774788" cy="416646"/>
            </a:xfrm>
            <a:custGeom>
              <a:avLst/>
              <a:gdLst>
                <a:gd name="connsiteX0" fmla="*/ 0 w 6774788"/>
                <a:gd name="connsiteY0" fmla="*/ 0 h 416646"/>
                <a:gd name="connsiteX1" fmla="*/ 6774788 w 6774788"/>
                <a:gd name="connsiteY1" fmla="*/ 0 h 416646"/>
                <a:gd name="connsiteX2" fmla="*/ 6774788 w 6774788"/>
                <a:gd name="connsiteY2" fmla="*/ 416646 h 416646"/>
                <a:gd name="connsiteX3" fmla="*/ 0 w 6774788"/>
                <a:gd name="connsiteY3" fmla="*/ 416646 h 416646"/>
                <a:gd name="connsiteX4" fmla="*/ 0 w 6774788"/>
                <a:gd name="connsiteY4" fmla="*/ 0 h 41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788" h="416646">
                  <a:moveTo>
                    <a:pt x="0" y="0"/>
                  </a:moveTo>
                  <a:lnTo>
                    <a:pt x="6774788" y="0"/>
                  </a:lnTo>
                  <a:lnTo>
                    <a:pt x="6774788" y="416646"/>
                  </a:lnTo>
                  <a:lnTo>
                    <a:pt x="0" y="4166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s-EC" sz="2000" kern="1200" dirty="0"/>
                <a:t>Nitratos (mg/L)</a:t>
              </a:r>
            </a:p>
          </p:txBody>
        </p:sp>
        <p:sp>
          <p:nvSpPr>
            <p:cNvPr id="26" name="Forma libre 25"/>
            <p:cNvSpPr/>
            <p:nvPr/>
          </p:nvSpPr>
          <p:spPr>
            <a:xfrm>
              <a:off x="4305520" y="3947551"/>
              <a:ext cx="6774788" cy="416646"/>
            </a:xfrm>
            <a:custGeom>
              <a:avLst/>
              <a:gdLst>
                <a:gd name="connsiteX0" fmla="*/ 0 w 6774788"/>
                <a:gd name="connsiteY0" fmla="*/ 0 h 416646"/>
                <a:gd name="connsiteX1" fmla="*/ 6774788 w 6774788"/>
                <a:gd name="connsiteY1" fmla="*/ 0 h 416646"/>
                <a:gd name="connsiteX2" fmla="*/ 6774788 w 6774788"/>
                <a:gd name="connsiteY2" fmla="*/ 416646 h 416646"/>
                <a:gd name="connsiteX3" fmla="*/ 0 w 6774788"/>
                <a:gd name="connsiteY3" fmla="*/ 416646 h 416646"/>
                <a:gd name="connsiteX4" fmla="*/ 0 w 6774788"/>
                <a:gd name="connsiteY4" fmla="*/ 0 h 41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788" h="416646">
                  <a:moveTo>
                    <a:pt x="0" y="0"/>
                  </a:moveTo>
                  <a:lnTo>
                    <a:pt x="6774788" y="0"/>
                  </a:lnTo>
                  <a:lnTo>
                    <a:pt x="6774788" y="416646"/>
                  </a:lnTo>
                  <a:lnTo>
                    <a:pt x="0" y="4166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s-EC" sz="2000" kern="1200" dirty="0"/>
                <a:t>Fosfatos (mg/L)</a:t>
              </a:r>
            </a:p>
          </p:txBody>
        </p:sp>
        <p:sp>
          <p:nvSpPr>
            <p:cNvPr id="28" name="Forma libre 27"/>
            <p:cNvSpPr/>
            <p:nvPr/>
          </p:nvSpPr>
          <p:spPr>
            <a:xfrm>
              <a:off x="4305520" y="4439193"/>
              <a:ext cx="6774788" cy="416646"/>
            </a:xfrm>
            <a:custGeom>
              <a:avLst/>
              <a:gdLst>
                <a:gd name="connsiteX0" fmla="*/ 0 w 6774788"/>
                <a:gd name="connsiteY0" fmla="*/ 0 h 416646"/>
                <a:gd name="connsiteX1" fmla="*/ 6774788 w 6774788"/>
                <a:gd name="connsiteY1" fmla="*/ 0 h 416646"/>
                <a:gd name="connsiteX2" fmla="*/ 6774788 w 6774788"/>
                <a:gd name="connsiteY2" fmla="*/ 416646 h 416646"/>
                <a:gd name="connsiteX3" fmla="*/ 0 w 6774788"/>
                <a:gd name="connsiteY3" fmla="*/ 416646 h 416646"/>
                <a:gd name="connsiteX4" fmla="*/ 0 w 6774788"/>
                <a:gd name="connsiteY4" fmla="*/ 0 h 41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788" h="416646">
                  <a:moveTo>
                    <a:pt x="0" y="0"/>
                  </a:moveTo>
                  <a:lnTo>
                    <a:pt x="6774788" y="0"/>
                  </a:lnTo>
                  <a:lnTo>
                    <a:pt x="6774788" y="416646"/>
                  </a:lnTo>
                  <a:lnTo>
                    <a:pt x="0" y="4166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s-EC" sz="2000" kern="1200" dirty="0"/>
                <a:t>Temperatura (°C)</a:t>
              </a:r>
            </a:p>
          </p:txBody>
        </p:sp>
        <p:sp>
          <p:nvSpPr>
            <p:cNvPr id="30" name="Forma libre 29"/>
            <p:cNvSpPr/>
            <p:nvPr/>
          </p:nvSpPr>
          <p:spPr>
            <a:xfrm>
              <a:off x="4305520" y="4930836"/>
              <a:ext cx="6774788" cy="416646"/>
            </a:xfrm>
            <a:custGeom>
              <a:avLst/>
              <a:gdLst>
                <a:gd name="connsiteX0" fmla="*/ 0 w 6774788"/>
                <a:gd name="connsiteY0" fmla="*/ 0 h 416646"/>
                <a:gd name="connsiteX1" fmla="*/ 6774788 w 6774788"/>
                <a:gd name="connsiteY1" fmla="*/ 0 h 416646"/>
                <a:gd name="connsiteX2" fmla="*/ 6774788 w 6774788"/>
                <a:gd name="connsiteY2" fmla="*/ 416646 h 416646"/>
                <a:gd name="connsiteX3" fmla="*/ 0 w 6774788"/>
                <a:gd name="connsiteY3" fmla="*/ 416646 h 416646"/>
                <a:gd name="connsiteX4" fmla="*/ 0 w 6774788"/>
                <a:gd name="connsiteY4" fmla="*/ 0 h 41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788" h="416646">
                  <a:moveTo>
                    <a:pt x="0" y="0"/>
                  </a:moveTo>
                  <a:lnTo>
                    <a:pt x="6774788" y="0"/>
                  </a:lnTo>
                  <a:lnTo>
                    <a:pt x="6774788" y="416646"/>
                  </a:lnTo>
                  <a:lnTo>
                    <a:pt x="0" y="4166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s-EC" sz="2000" kern="1200" dirty="0"/>
                <a:t>Turbidez (NTU)</a:t>
              </a:r>
            </a:p>
          </p:txBody>
        </p:sp>
        <p:sp>
          <p:nvSpPr>
            <p:cNvPr id="32" name="Forma libre 31"/>
            <p:cNvSpPr/>
            <p:nvPr/>
          </p:nvSpPr>
          <p:spPr>
            <a:xfrm>
              <a:off x="4305520" y="5422478"/>
              <a:ext cx="6774788" cy="416646"/>
            </a:xfrm>
            <a:custGeom>
              <a:avLst/>
              <a:gdLst>
                <a:gd name="connsiteX0" fmla="*/ 0 w 6774788"/>
                <a:gd name="connsiteY0" fmla="*/ 0 h 416646"/>
                <a:gd name="connsiteX1" fmla="*/ 6774788 w 6774788"/>
                <a:gd name="connsiteY1" fmla="*/ 0 h 416646"/>
                <a:gd name="connsiteX2" fmla="*/ 6774788 w 6774788"/>
                <a:gd name="connsiteY2" fmla="*/ 416646 h 416646"/>
                <a:gd name="connsiteX3" fmla="*/ 0 w 6774788"/>
                <a:gd name="connsiteY3" fmla="*/ 416646 h 416646"/>
                <a:gd name="connsiteX4" fmla="*/ 0 w 6774788"/>
                <a:gd name="connsiteY4" fmla="*/ 0 h 41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788" h="416646">
                  <a:moveTo>
                    <a:pt x="0" y="0"/>
                  </a:moveTo>
                  <a:lnTo>
                    <a:pt x="6774788" y="0"/>
                  </a:lnTo>
                  <a:lnTo>
                    <a:pt x="6774788" y="416646"/>
                  </a:lnTo>
                  <a:lnTo>
                    <a:pt x="0" y="4166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s-EC" sz="2000" kern="1200" dirty="0"/>
                <a:t>Sólidos Totales Disueltos (mg/L)</a:t>
              </a:r>
            </a:p>
          </p:txBody>
        </p:sp>
        <p:pic>
          <p:nvPicPr>
            <p:cNvPr id="12" name="Picture 2" descr="Call for Water Professionals to Fill Out Survey on Water Quality Indicators  - UNU - Institute for Integrated Management of Material Fluxes and of  Resources"/>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1357" t="14741" r="20989" b="22574"/>
            <a:stretch/>
          </p:blipFill>
          <p:spPr bwMode="auto">
            <a:xfrm>
              <a:off x="1055612" y="1446910"/>
              <a:ext cx="3099335" cy="1901433"/>
            </a:xfrm>
            <a:prstGeom prst="roundRect">
              <a:avLst>
                <a:gd name="adj" fmla="val 26791"/>
              </a:avLst>
            </a:prstGeom>
            <a:noFill/>
            <a:extLst>
              <a:ext uri="{909E8E84-426E-40DD-AFC4-6F175D3DCCD1}">
                <a14:hiddenFill xmlns:a14="http://schemas.microsoft.com/office/drawing/2010/main">
                  <a:solidFill>
                    <a:srgbClr val="FFFFFF"/>
                  </a:solidFill>
                </a14:hiddenFill>
              </a:ext>
            </a:extLst>
          </p:spPr>
        </p:pic>
        <p:sp>
          <p:nvSpPr>
            <p:cNvPr id="15" name="Elipse 14"/>
            <p:cNvSpPr/>
            <p:nvPr/>
          </p:nvSpPr>
          <p:spPr>
            <a:xfrm>
              <a:off x="3975498" y="1489339"/>
              <a:ext cx="360000" cy="360000"/>
            </a:xfrm>
            <a:prstGeom prst="ellipse">
              <a:avLst/>
            </a:prstGeom>
            <a:blipFill rotWithShape="1">
              <a:blip r:embed="rId3"/>
              <a:stretch>
                <a:fillRect/>
              </a:stretch>
            </a:blipFill>
            <a:ln>
              <a:noFill/>
            </a:ln>
          </p:spPr>
          <p:style>
            <a:lnRef idx="1">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23" name="Elipse 22"/>
            <p:cNvSpPr/>
            <p:nvPr/>
          </p:nvSpPr>
          <p:spPr>
            <a:xfrm>
              <a:off x="3975498" y="3455908"/>
              <a:ext cx="360000" cy="360000"/>
            </a:xfrm>
            <a:prstGeom prst="ellipse">
              <a:avLst/>
            </a:prstGeom>
            <a:blipFill rotWithShape="1">
              <a:blip r:embed="rId3"/>
              <a:stretch>
                <a:fillRect/>
              </a:stretch>
            </a:blipFill>
            <a:ln>
              <a:noFill/>
            </a:ln>
          </p:spPr>
          <p:style>
            <a:lnRef idx="1">
              <a:schemeClr val="lt1">
                <a:hueOff val="0"/>
                <a:satOff val="0"/>
                <a:lumOff val="0"/>
                <a:alphaOff val="0"/>
              </a:schemeClr>
            </a:lnRef>
            <a:fillRef idx="1">
              <a:scrgbClr r="0" g="0" b="0"/>
            </a:fillRef>
            <a:effectRef idx="1">
              <a:schemeClr val="accent5">
                <a:tint val="50000"/>
                <a:hueOff val="-5387423"/>
                <a:satOff val="23188"/>
                <a:lumOff val="6269"/>
                <a:alphaOff val="0"/>
              </a:schemeClr>
            </a:effectRef>
            <a:fontRef idx="minor">
              <a:schemeClr val="lt1">
                <a:hueOff val="0"/>
                <a:satOff val="0"/>
                <a:lumOff val="0"/>
                <a:alphaOff val="0"/>
              </a:schemeClr>
            </a:fontRef>
          </p:style>
        </p:sp>
        <p:sp>
          <p:nvSpPr>
            <p:cNvPr id="25" name="Elipse 24"/>
            <p:cNvSpPr/>
            <p:nvPr/>
          </p:nvSpPr>
          <p:spPr>
            <a:xfrm>
              <a:off x="3975498" y="3947551"/>
              <a:ext cx="360000" cy="360000"/>
            </a:xfrm>
            <a:prstGeom prst="ellipse">
              <a:avLst/>
            </a:prstGeom>
            <a:blipFill rotWithShape="1">
              <a:blip r:embed="rId3"/>
              <a:stretch>
                <a:fillRect/>
              </a:stretch>
            </a:blipFill>
            <a:ln>
              <a:noFill/>
            </a:ln>
          </p:spPr>
          <p:style>
            <a:lnRef idx="1">
              <a:schemeClr val="lt1">
                <a:hueOff val="0"/>
                <a:satOff val="0"/>
                <a:lumOff val="0"/>
                <a:alphaOff val="0"/>
              </a:schemeClr>
            </a:lnRef>
            <a:fillRef idx="1">
              <a:scrgbClr r="0" g="0" b="0"/>
            </a:fillRef>
            <a:effectRef idx="1">
              <a:schemeClr val="accent5">
                <a:tint val="50000"/>
                <a:hueOff val="-6734279"/>
                <a:satOff val="28984"/>
                <a:lumOff val="7836"/>
                <a:alphaOff val="0"/>
              </a:schemeClr>
            </a:effectRef>
            <a:fontRef idx="minor">
              <a:schemeClr val="lt1">
                <a:hueOff val="0"/>
                <a:satOff val="0"/>
                <a:lumOff val="0"/>
                <a:alphaOff val="0"/>
              </a:schemeClr>
            </a:fontRef>
          </p:style>
        </p:sp>
        <p:sp>
          <p:nvSpPr>
            <p:cNvPr id="27" name="Elipse 26"/>
            <p:cNvSpPr/>
            <p:nvPr/>
          </p:nvSpPr>
          <p:spPr>
            <a:xfrm>
              <a:off x="3975498" y="4439193"/>
              <a:ext cx="360000" cy="360000"/>
            </a:xfrm>
            <a:prstGeom prst="ellipse">
              <a:avLst/>
            </a:prstGeom>
            <a:blipFill rotWithShape="1">
              <a:blip r:embed="rId3"/>
              <a:stretch>
                <a:fillRect/>
              </a:stretch>
            </a:blipFill>
            <a:ln>
              <a:noFill/>
            </a:ln>
          </p:spPr>
          <p:style>
            <a:lnRef idx="1">
              <a:schemeClr val="lt1">
                <a:hueOff val="0"/>
                <a:satOff val="0"/>
                <a:lumOff val="0"/>
                <a:alphaOff val="0"/>
              </a:schemeClr>
            </a:lnRef>
            <a:fillRef idx="1">
              <a:scrgbClr r="0" g="0" b="0"/>
            </a:fillRef>
            <a:effectRef idx="1">
              <a:schemeClr val="accent5">
                <a:tint val="50000"/>
                <a:hueOff val="-8081135"/>
                <a:satOff val="34781"/>
                <a:lumOff val="9403"/>
                <a:alphaOff val="0"/>
              </a:schemeClr>
            </a:effectRef>
            <a:fontRef idx="minor">
              <a:schemeClr val="lt1">
                <a:hueOff val="0"/>
                <a:satOff val="0"/>
                <a:lumOff val="0"/>
                <a:alphaOff val="0"/>
              </a:schemeClr>
            </a:fontRef>
          </p:style>
        </p:sp>
        <p:sp>
          <p:nvSpPr>
            <p:cNvPr id="29" name="Elipse 28"/>
            <p:cNvSpPr/>
            <p:nvPr/>
          </p:nvSpPr>
          <p:spPr>
            <a:xfrm>
              <a:off x="3975498" y="4930836"/>
              <a:ext cx="360000" cy="360000"/>
            </a:xfrm>
            <a:prstGeom prst="ellipse">
              <a:avLst/>
            </a:prstGeom>
            <a:blipFill rotWithShape="1">
              <a:blip r:embed="rId3"/>
              <a:stretch>
                <a:fillRect/>
              </a:stretch>
            </a:blipFill>
            <a:ln>
              <a:noFill/>
            </a:ln>
          </p:spPr>
          <p:style>
            <a:lnRef idx="1">
              <a:schemeClr val="lt1">
                <a:hueOff val="0"/>
                <a:satOff val="0"/>
                <a:lumOff val="0"/>
                <a:alphaOff val="0"/>
              </a:schemeClr>
            </a:lnRef>
            <a:fillRef idx="1">
              <a:scrgbClr r="0" g="0" b="0"/>
            </a:fillRef>
            <a:effectRef idx="1">
              <a:schemeClr val="accent5">
                <a:tint val="50000"/>
                <a:hueOff val="-9427990"/>
                <a:satOff val="40578"/>
                <a:lumOff val="10970"/>
                <a:alphaOff val="0"/>
              </a:schemeClr>
            </a:effectRef>
            <a:fontRef idx="minor">
              <a:schemeClr val="lt1">
                <a:hueOff val="0"/>
                <a:satOff val="0"/>
                <a:lumOff val="0"/>
                <a:alphaOff val="0"/>
              </a:schemeClr>
            </a:fontRef>
          </p:style>
        </p:sp>
        <p:sp>
          <p:nvSpPr>
            <p:cNvPr id="31" name="Elipse 30"/>
            <p:cNvSpPr/>
            <p:nvPr/>
          </p:nvSpPr>
          <p:spPr>
            <a:xfrm>
              <a:off x="3975498" y="5422478"/>
              <a:ext cx="360000" cy="360000"/>
            </a:xfrm>
            <a:prstGeom prst="ellipse">
              <a:avLst/>
            </a:prstGeom>
            <a:blipFill rotWithShape="1">
              <a:blip r:embed="rId3"/>
              <a:stretch>
                <a:fillRect/>
              </a:stretch>
            </a:blipFill>
            <a:ln>
              <a:noFill/>
            </a:ln>
          </p:spPr>
          <p:style>
            <a:lnRef idx="1">
              <a:schemeClr val="lt1">
                <a:hueOff val="0"/>
                <a:satOff val="0"/>
                <a:lumOff val="0"/>
                <a:alphaOff val="0"/>
              </a:schemeClr>
            </a:lnRef>
            <a:fillRef idx="1">
              <a:scrgbClr r="0" g="0" b="0"/>
            </a:fillRef>
            <a:effectRef idx="1">
              <a:schemeClr val="accent5">
                <a:tint val="50000"/>
                <a:hueOff val="-10774846"/>
                <a:satOff val="46375"/>
                <a:lumOff val="12537"/>
                <a:alphaOff val="0"/>
              </a:schemeClr>
            </a:effectRef>
            <a:fontRef idx="minor">
              <a:schemeClr val="lt1">
                <a:hueOff val="0"/>
                <a:satOff val="0"/>
                <a:lumOff val="0"/>
                <a:alphaOff val="0"/>
              </a:schemeClr>
            </a:fontRef>
          </p:style>
        </p:sp>
        <p:sp>
          <p:nvSpPr>
            <p:cNvPr id="17" name="Elipse 16"/>
            <p:cNvSpPr/>
            <p:nvPr/>
          </p:nvSpPr>
          <p:spPr>
            <a:xfrm>
              <a:off x="3975498" y="1980981"/>
              <a:ext cx="360000" cy="360000"/>
            </a:xfrm>
            <a:prstGeom prst="ellipse">
              <a:avLst/>
            </a:prstGeom>
            <a:blipFill rotWithShape="1">
              <a:blip r:embed="rId3"/>
              <a:stretch>
                <a:fillRect/>
              </a:stretch>
            </a:blipFill>
            <a:ln>
              <a:noFill/>
            </a:ln>
          </p:spPr>
          <p:style>
            <a:lnRef idx="1">
              <a:scrgbClr r="0" g="0" b="0"/>
            </a:lnRef>
            <a:fillRef idx="1">
              <a:scrgbClr r="0" g="0" b="0"/>
            </a:fillRef>
            <a:effectRef idx="1">
              <a:schemeClr val="accent5">
                <a:tint val="50000"/>
                <a:hueOff val="-1346856"/>
                <a:satOff val="5797"/>
                <a:lumOff val="1567"/>
                <a:alphaOff val="0"/>
              </a:schemeClr>
            </a:effectRef>
            <a:fontRef idx="minor">
              <a:schemeClr val="lt1">
                <a:hueOff val="0"/>
                <a:satOff val="0"/>
                <a:lumOff val="0"/>
                <a:alphaOff val="0"/>
              </a:schemeClr>
            </a:fontRef>
          </p:style>
        </p:sp>
        <p:sp>
          <p:nvSpPr>
            <p:cNvPr id="19" name="Elipse 18"/>
            <p:cNvSpPr/>
            <p:nvPr/>
          </p:nvSpPr>
          <p:spPr>
            <a:xfrm>
              <a:off x="3975498" y="2472624"/>
              <a:ext cx="360000" cy="360000"/>
            </a:xfrm>
            <a:prstGeom prst="ellipse">
              <a:avLst/>
            </a:prstGeom>
            <a:blipFill rotWithShape="1">
              <a:blip r:embed="rId3"/>
              <a:stretch>
                <a:fillRect/>
              </a:stretch>
            </a:blipFill>
            <a:ln>
              <a:noFill/>
            </a:ln>
          </p:spPr>
          <p:style>
            <a:lnRef idx="1">
              <a:schemeClr val="lt1">
                <a:hueOff val="0"/>
                <a:satOff val="0"/>
                <a:lumOff val="0"/>
                <a:alphaOff val="0"/>
              </a:schemeClr>
            </a:lnRef>
            <a:fillRef idx="1">
              <a:scrgbClr r="0" g="0" b="0"/>
            </a:fillRef>
            <a:effectRef idx="1">
              <a:schemeClr val="accent5">
                <a:tint val="50000"/>
                <a:hueOff val="-2693711"/>
                <a:satOff val="11594"/>
                <a:lumOff val="3134"/>
                <a:alphaOff val="0"/>
              </a:schemeClr>
            </a:effectRef>
            <a:fontRef idx="minor">
              <a:schemeClr val="lt1">
                <a:hueOff val="0"/>
                <a:satOff val="0"/>
                <a:lumOff val="0"/>
                <a:alphaOff val="0"/>
              </a:schemeClr>
            </a:fontRef>
          </p:style>
        </p:sp>
        <p:sp>
          <p:nvSpPr>
            <p:cNvPr id="21" name="Elipse 20"/>
            <p:cNvSpPr/>
            <p:nvPr/>
          </p:nvSpPr>
          <p:spPr>
            <a:xfrm>
              <a:off x="3975498" y="2964266"/>
              <a:ext cx="360000" cy="360000"/>
            </a:xfrm>
            <a:prstGeom prst="ellipse">
              <a:avLst/>
            </a:prstGeom>
            <a:blipFill>
              <a:blip r:embed="rId4" cstate="hqprint">
                <a:extLst>
                  <a:ext uri="{28A0092B-C50C-407E-A947-70E740481C1C}">
                    <a14:useLocalDpi xmlns:a14="http://schemas.microsoft.com/office/drawing/2010/main" val="0"/>
                  </a:ext>
                </a:extLst>
              </a:blip>
              <a:srcRect/>
              <a:stretch>
                <a:fillRect l="-3000" r="-3000"/>
              </a:stretch>
            </a:blipFill>
            <a:ln>
              <a:noFill/>
            </a:ln>
          </p:spPr>
          <p:style>
            <a:lnRef idx="1">
              <a:schemeClr val="lt1">
                <a:hueOff val="0"/>
                <a:satOff val="0"/>
                <a:lumOff val="0"/>
                <a:alphaOff val="0"/>
              </a:schemeClr>
            </a:lnRef>
            <a:fillRef idx="1">
              <a:scrgbClr r="0" g="0" b="0"/>
            </a:fillRef>
            <a:effectRef idx="1">
              <a:schemeClr val="accent5">
                <a:tint val="50000"/>
                <a:hueOff val="-4040567"/>
                <a:satOff val="17391"/>
                <a:lumOff val="4701"/>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96767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rgbClr val="176A37"/>
                </a:solidFill>
              </a:rPr>
              <a:t>OBJETIVOS</a:t>
            </a:r>
          </a:p>
        </p:txBody>
      </p:sp>
      <p:grpSp>
        <p:nvGrpSpPr>
          <p:cNvPr id="5" name="Grupo 4"/>
          <p:cNvGrpSpPr/>
          <p:nvPr/>
        </p:nvGrpSpPr>
        <p:grpSpPr>
          <a:xfrm>
            <a:off x="838200" y="1457536"/>
            <a:ext cx="10515600" cy="4561513"/>
            <a:chOff x="838200" y="1563411"/>
            <a:chExt cx="10515600" cy="4561513"/>
          </a:xfrm>
        </p:grpSpPr>
        <p:sp>
          <p:nvSpPr>
            <p:cNvPr id="6" name="Forma libre 5"/>
            <p:cNvSpPr/>
            <p:nvPr/>
          </p:nvSpPr>
          <p:spPr>
            <a:xfrm>
              <a:off x="838200" y="1799572"/>
              <a:ext cx="10515600" cy="674122"/>
            </a:xfrm>
            <a:custGeom>
              <a:avLst/>
              <a:gdLst>
                <a:gd name="connsiteX0" fmla="*/ 0 w 10515600"/>
                <a:gd name="connsiteY0" fmla="*/ 0 h 1008000"/>
                <a:gd name="connsiteX1" fmla="*/ 10515600 w 10515600"/>
                <a:gd name="connsiteY1" fmla="*/ 0 h 1008000"/>
                <a:gd name="connsiteX2" fmla="*/ 10515600 w 10515600"/>
                <a:gd name="connsiteY2" fmla="*/ 1008000 h 1008000"/>
                <a:gd name="connsiteX3" fmla="*/ 0 w 10515600"/>
                <a:gd name="connsiteY3" fmla="*/ 1008000 h 1008000"/>
                <a:gd name="connsiteX4" fmla="*/ 0 w 105156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08000">
                  <a:moveTo>
                    <a:pt x="0" y="0"/>
                  </a:moveTo>
                  <a:lnTo>
                    <a:pt x="10515600" y="0"/>
                  </a:lnTo>
                  <a:lnTo>
                    <a:pt x="10515600" y="1008000"/>
                  </a:lnTo>
                  <a:lnTo>
                    <a:pt x="0" y="1008000"/>
                  </a:lnTo>
                  <a:lnTo>
                    <a:pt x="0" y="0"/>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0" tIns="333248" rIns="816127" bIns="128016" numCol="1" spcCol="1270" anchor="t" anchorCtr="0">
              <a:noAutofit/>
            </a:bodyPr>
            <a:lstStyle/>
            <a:p>
              <a:pPr marL="171450" lvl="1" indent="-171450" algn="l" defTabSz="800100">
                <a:lnSpc>
                  <a:spcPct val="90000"/>
                </a:lnSpc>
                <a:spcBef>
                  <a:spcPct val="0"/>
                </a:spcBef>
                <a:spcAft>
                  <a:spcPct val="15000"/>
                </a:spcAft>
                <a:buChar char="••"/>
              </a:pPr>
              <a:r>
                <a:rPr lang="es-ES" sz="2000" kern="1200" dirty="0"/>
                <a:t> Evaluar la calidad del agua subterránea de Riobamba mediante la metodología ICA-NSF.</a:t>
              </a:r>
            </a:p>
            <a:p>
              <a:pPr marL="171450" lvl="1" indent="-171450" algn="l" defTabSz="800100">
                <a:lnSpc>
                  <a:spcPct val="90000"/>
                </a:lnSpc>
                <a:spcBef>
                  <a:spcPct val="0"/>
                </a:spcBef>
                <a:spcAft>
                  <a:spcPct val="15000"/>
                </a:spcAft>
                <a:buChar char="••"/>
              </a:pPr>
              <a:endParaRPr lang="es-ES" sz="1800" kern="1200" dirty="0"/>
            </a:p>
          </p:txBody>
        </p:sp>
        <p:sp>
          <p:nvSpPr>
            <p:cNvPr id="7" name="Forma libre 6"/>
            <p:cNvSpPr/>
            <p:nvPr/>
          </p:nvSpPr>
          <p:spPr>
            <a:xfrm>
              <a:off x="1037410" y="1563411"/>
              <a:ext cx="7360920" cy="472320"/>
            </a:xfrm>
            <a:custGeom>
              <a:avLst/>
              <a:gdLst>
                <a:gd name="connsiteX0" fmla="*/ 0 w 7360920"/>
                <a:gd name="connsiteY0" fmla="*/ 78722 h 472320"/>
                <a:gd name="connsiteX1" fmla="*/ 78722 w 7360920"/>
                <a:gd name="connsiteY1" fmla="*/ 0 h 472320"/>
                <a:gd name="connsiteX2" fmla="*/ 7282198 w 7360920"/>
                <a:gd name="connsiteY2" fmla="*/ 0 h 472320"/>
                <a:gd name="connsiteX3" fmla="*/ 7360920 w 7360920"/>
                <a:gd name="connsiteY3" fmla="*/ 78722 h 472320"/>
                <a:gd name="connsiteX4" fmla="*/ 7360920 w 7360920"/>
                <a:gd name="connsiteY4" fmla="*/ 393598 h 472320"/>
                <a:gd name="connsiteX5" fmla="*/ 7282198 w 7360920"/>
                <a:gd name="connsiteY5" fmla="*/ 472320 h 472320"/>
                <a:gd name="connsiteX6" fmla="*/ 78722 w 7360920"/>
                <a:gd name="connsiteY6" fmla="*/ 472320 h 472320"/>
                <a:gd name="connsiteX7" fmla="*/ 0 w 7360920"/>
                <a:gd name="connsiteY7" fmla="*/ 393598 h 472320"/>
                <a:gd name="connsiteX8" fmla="*/ 0 w 736092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472320">
                  <a:moveTo>
                    <a:pt x="0" y="78722"/>
                  </a:moveTo>
                  <a:cubicBezTo>
                    <a:pt x="0" y="35245"/>
                    <a:pt x="35245" y="0"/>
                    <a:pt x="78722" y="0"/>
                  </a:cubicBezTo>
                  <a:lnTo>
                    <a:pt x="7282198" y="0"/>
                  </a:lnTo>
                  <a:cubicBezTo>
                    <a:pt x="7325675" y="0"/>
                    <a:pt x="7360920" y="35245"/>
                    <a:pt x="7360920" y="78722"/>
                  </a:cubicBezTo>
                  <a:lnTo>
                    <a:pt x="7360920" y="393598"/>
                  </a:lnTo>
                  <a:cubicBezTo>
                    <a:pt x="7360920" y="437075"/>
                    <a:pt x="7325675" y="472320"/>
                    <a:pt x="7282198" y="472320"/>
                  </a:cubicBezTo>
                  <a:lnTo>
                    <a:pt x="78722" y="472320"/>
                  </a:lnTo>
                  <a:cubicBezTo>
                    <a:pt x="35245" y="472320"/>
                    <a:pt x="0" y="437075"/>
                    <a:pt x="0" y="393598"/>
                  </a:cubicBezTo>
                  <a:lnTo>
                    <a:pt x="0" y="7872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301282" tIns="23057" rIns="301282" bIns="23057" numCol="1" spcCol="1270" anchor="ctr" anchorCtr="0">
              <a:noAutofit/>
            </a:bodyPr>
            <a:lstStyle/>
            <a:p>
              <a:pPr lvl="0" algn="l" defTabSz="800100">
                <a:lnSpc>
                  <a:spcPct val="90000"/>
                </a:lnSpc>
                <a:spcBef>
                  <a:spcPct val="0"/>
                </a:spcBef>
                <a:spcAft>
                  <a:spcPct val="35000"/>
                </a:spcAft>
              </a:pPr>
              <a:r>
                <a:rPr lang="es-ES" sz="2400" kern="1200" dirty="0"/>
                <a:t>Objetivo General</a:t>
              </a:r>
            </a:p>
          </p:txBody>
        </p:sp>
        <p:sp>
          <p:nvSpPr>
            <p:cNvPr id="8" name="Forma libre 7"/>
            <p:cNvSpPr/>
            <p:nvPr/>
          </p:nvSpPr>
          <p:spPr>
            <a:xfrm>
              <a:off x="838200" y="2821599"/>
              <a:ext cx="10515600" cy="3303325"/>
            </a:xfrm>
            <a:custGeom>
              <a:avLst/>
              <a:gdLst>
                <a:gd name="connsiteX0" fmla="*/ 0 w 10515600"/>
                <a:gd name="connsiteY0" fmla="*/ 0 h 3427200"/>
                <a:gd name="connsiteX1" fmla="*/ 10515600 w 10515600"/>
                <a:gd name="connsiteY1" fmla="*/ 0 h 3427200"/>
                <a:gd name="connsiteX2" fmla="*/ 10515600 w 10515600"/>
                <a:gd name="connsiteY2" fmla="*/ 3427200 h 3427200"/>
                <a:gd name="connsiteX3" fmla="*/ 0 w 10515600"/>
                <a:gd name="connsiteY3" fmla="*/ 3427200 h 3427200"/>
                <a:gd name="connsiteX4" fmla="*/ 0 w 10515600"/>
                <a:gd name="connsiteY4" fmla="*/ 0 h 34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3427200">
                  <a:moveTo>
                    <a:pt x="0" y="0"/>
                  </a:moveTo>
                  <a:lnTo>
                    <a:pt x="10515600" y="0"/>
                  </a:lnTo>
                  <a:lnTo>
                    <a:pt x="10515600" y="3427200"/>
                  </a:lnTo>
                  <a:lnTo>
                    <a:pt x="0" y="3427200"/>
                  </a:lnTo>
                  <a:lnTo>
                    <a:pt x="0" y="0"/>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0" tIns="333248" rIns="144000" bIns="128016" numCol="1" spcCol="1270" anchor="t" anchorCtr="0">
              <a:noAutofit/>
            </a:bodyPr>
            <a:lstStyle/>
            <a:p>
              <a:pPr marL="171450" lvl="1" indent="-171450" algn="just" defTabSz="800100">
                <a:lnSpc>
                  <a:spcPct val="90000"/>
                </a:lnSpc>
                <a:spcBef>
                  <a:spcPct val="0"/>
                </a:spcBef>
                <a:spcAft>
                  <a:spcPct val="15000"/>
                </a:spcAft>
                <a:buChar char="••"/>
              </a:pPr>
              <a:r>
                <a:rPr lang="es-EC" sz="1800" b="0" kern="1200" dirty="0"/>
                <a:t>Caracterizar el agua subterránea de Riobamba mediante los parámetros físicos, químicos y microbiológicos.</a:t>
              </a:r>
              <a:endParaRPr lang="es-ES" sz="1800" kern="1200" dirty="0"/>
            </a:p>
            <a:p>
              <a:pPr marL="171450" lvl="1" indent="-171450" algn="just" defTabSz="800100">
                <a:lnSpc>
                  <a:spcPct val="90000"/>
                </a:lnSpc>
                <a:spcBef>
                  <a:spcPct val="0"/>
                </a:spcBef>
                <a:spcAft>
                  <a:spcPct val="15000"/>
                </a:spcAft>
                <a:buChar char="••"/>
              </a:pPr>
              <a:r>
                <a:rPr lang="es-EC" sz="1800" b="0" kern="1200" dirty="0"/>
                <a:t>Verificar el cumplimiento de los límites permisibles del agua subterránea de Riobamba en base a la Norma Técnica INEN NTE 1108. AGUA POTABLE. REQUSITOS y con la Tabla 1 del Texto Unificado de Legislación Secundaria del Ministerio del Ambiente TULSMA.</a:t>
              </a:r>
              <a:endParaRPr lang="es-EC" sz="1800" b="1" kern="1200" dirty="0"/>
            </a:p>
            <a:p>
              <a:pPr marL="171450" lvl="1" indent="-171450" algn="just" defTabSz="800100">
                <a:lnSpc>
                  <a:spcPct val="90000"/>
                </a:lnSpc>
                <a:spcBef>
                  <a:spcPct val="0"/>
                </a:spcBef>
                <a:spcAft>
                  <a:spcPct val="15000"/>
                </a:spcAft>
                <a:buChar char="••"/>
              </a:pPr>
              <a:r>
                <a:rPr lang="es-EC" sz="1800" b="0" kern="1200" dirty="0"/>
                <a:t>Determinar el índice de calidad del agua subterránea de Riobamba mediante la metodología ICA-NSF.</a:t>
              </a:r>
              <a:endParaRPr lang="es-EC" sz="1800" b="1" kern="1200" dirty="0"/>
            </a:p>
            <a:p>
              <a:pPr marL="171450" lvl="1" indent="-171450" algn="just" defTabSz="800100">
                <a:lnSpc>
                  <a:spcPct val="90000"/>
                </a:lnSpc>
                <a:spcBef>
                  <a:spcPct val="0"/>
                </a:spcBef>
                <a:spcAft>
                  <a:spcPct val="15000"/>
                </a:spcAft>
                <a:buChar char="••"/>
              </a:pPr>
              <a:r>
                <a:rPr lang="es-EC" sz="1800" b="0" kern="1200" dirty="0"/>
                <a:t>Comparar la calidad del agua subterránea de Riobamba con la Norma Técnica INEN NTE 1108. AGUA POTABLE. REQUSITOS, con la Tabla 1 del Texto Unificado de Legislación Secundaria del Ministerio del Ambiente TULSMA y con la metodología ICA-NSF.</a:t>
              </a:r>
              <a:endParaRPr lang="es-EC" sz="1800" b="1" kern="1200" dirty="0"/>
            </a:p>
            <a:p>
              <a:pPr marL="171450" lvl="1" indent="-171450" algn="just" defTabSz="800100">
                <a:lnSpc>
                  <a:spcPct val="90000"/>
                </a:lnSpc>
                <a:spcBef>
                  <a:spcPct val="0"/>
                </a:spcBef>
                <a:spcAft>
                  <a:spcPct val="15000"/>
                </a:spcAft>
                <a:buChar char="••"/>
              </a:pPr>
              <a:r>
                <a:rPr lang="es-EC" sz="1800" b="0" kern="1200" dirty="0"/>
                <a:t>Comparar el índice de calidad de agua entre las fuentes subterráneas de Riobamba para la creación de una base de datos oficial de acceso público.</a:t>
              </a:r>
              <a:endParaRPr lang="es-EC" sz="1800" b="1" kern="1200" dirty="0"/>
            </a:p>
          </p:txBody>
        </p:sp>
        <p:sp>
          <p:nvSpPr>
            <p:cNvPr id="9" name="Forma libre 8"/>
            <p:cNvSpPr/>
            <p:nvPr/>
          </p:nvSpPr>
          <p:spPr>
            <a:xfrm>
              <a:off x="1037410" y="2585439"/>
              <a:ext cx="7360920" cy="472320"/>
            </a:xfrm>
            <a:custGeom>
              <a:avLst/>
              <a:gdLst>
                <a:gd name="connsiteX0" fmla="*/ 0 w 7360920"/>
                <a:gd name="connsiteY0" fmla="*/ 78722 h 472320"/>
                <a:gd name="connsiteX1" fmla="*/ 78722 w 7360920"/>
                <a:gd name="connsiteY1" fmla="*/ 0 h 472320"/>
                <a:gd name="connsiteX2" fmla="*/ 7282198 w 7360920"/>
                <a:gd name="connsiteY2" fmla="*/ 0 h 472320"/>
                <a:gd name="connsiteX3" fmla="*/ 7360920 w 7360920"/>
                <a:gd name="connsiteY3" fmla="*/ 78722 h 472320"/>
                <a:gd name="connsiteX4" fmla="*/ 7360920 w 7360920"/>
                <a:gd name="connsiteY4" fmla="*/ 393598 h 472320"/>
                <a:gd name="connsiteX5" fmla="*/ 7282198 w 7360920"/>
                <a:gd name="connsiteY5" fmla="*/ 472320 h 472320"/>
                <a:gd name="connsiteX6" fmla="*/ 78722 w 7360920"/>
                <a:gd name="connsiteY6" fmla="*/ 472320 h 472320"/>
                <a:gd name="connsiteX7" fmla="*/ 0 w 7360920"/>
                <a:gd name="connsiteY7" fmla="*/ 393598 h 472320"/>
                <a:gd name="connsiteX8" fmla="*/ 0 w 736092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472320">
                  <a:moveTo>
                    <a:pt x="0" y="78722"/>
                  </a:moveTo>
                  <a:cubicBezTo>
                    <a:pt x="0" y="35245"/>
                    <a:pt x="35245" y="0"/>
                    <a:pt x="78722" y="0"/>
                  </a:cubicBezTo>
                  <a:lnTo>
                    <a:pt x="7282198" y="0"/>
                  </a:lnTo>
                  <a:cubicBezTo>
                    <a:pt x="7325675" y="0"/>
                    <a:pt x="7360920" y="35245"/>
                    <a:pt x="7360920" y="78722"/>
                  </a:cubicBezTo>
                  <a:lnTo>
                    <a:pt x="7360920" y="393598"/>
                  </a:lnTo>
                  <a:cubicBezTo>
                    <a:pt x="7360920" y="437075"/>
                    <a:pt x="7325675" y="472320"/>
                    <a:pt x="7282198" y="472320"/>
                  </a:cubicBezTo>
                  <a:lnTo>
                    <a:pt x="78722" y="472320"/>
                  </a:lnTo>
                  <a:cubicBezTo>
                    <a:pt x="35245" y="472320"/>
                    <a:pt x="0" y="437075"/>
                    <a:pt x="0" y="393598"/>
                  </a:cubicBezTo>
                  <a:lnTo>
                    <a:pt x="0" y="7872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301282" tIns="23057" rIns="301282" bIns="23057" numCol="1" spcCol="1270" anchor="ctr" anchorCtr="0">
              <a:noAutofit/>
            </a:bodyPr>
            <a:lstStyle/>
            <a:p>
              <a:pPr lvl="0" algn="l" defTabSz="800100">
                <a:lnSpc>
                  <a:spcPct val="90000"/>
                </a:lnSpc>
                <a:spcBef>
                  <a:spcPct val="0"/>
                </a:spcBef>
                <a:spcAft>
                  <a:spcPct val="35000"/>
                </a:spcAft>
              </a:pPr>
              <a:r>
                <a:rPr lang="es-ES" sz="2400" kern="1200" dirty="0"/>
                <a:t>Objetivos Específicos</a:t>
              </a:r>
            </a:p>
          </p:txBody>
        </p:sp>
      </p:grpSp>
    </p:spTree>
    <p:extLst>
      <p:ext uri="{BB962C8B-B14F-4D97-AF65-F5344CB8AC3E}">
        <p14:creationId xmlns:p14="http://schemas.microsoft.com/office/powerpoint/2010/main" val="412237583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solidFill>
                  <a:srgbClr val="176A37"/>
                </a:solidFill>
              </a:rPr>
              <a:t>METODOLOGÍA</a:t>
            </a:r>
          </a:p>
        </p:txBody>
      </p:sp>
      <p:sp>
        <p:nvSpPr>
          <p:cNvPr id="5" name="Marcador de texto 4"/>
          <p:cNvSpPr>
            <a:spLocks noGrp="1"/>
          </p:cNvSpPr>
          <p:nvPr>
            <p:ph type="body" idx="1"/>
          </p:nvPr>
        </p:nvSpPr>
        <p:spPr/>
        <p:txBody>
          <a:bodyPr/>
          <a:lstStyle/>
          <a:p>
            <a:endParaRPr lang="es-EC"/>
          </a:p>
        </p:txBody>
      </p:sp>
    </p:spTree>
    <p:extLst>
      <p:ext uri="{BB962C8B-B14F-4D97-AF65-F5344CB8AC3E}">
        <p14:creationId xmlns:p14="http://schemas.microsoft.com/office/powerpoint/2010/main" val="196074624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66448B8-25B1-4CA8-BE6C-0A5E3DA6C902}"/>
              </a:ext>
            </a:extLst>
          </p:cNvPr>
          <p:cNvSpPr>
            <a:spLocks noGrp="1"/>
          </p:cNvSpPr>
          <p:nvPr>
            <p:ph type="title"/>
          </p:nvPr>
        </p:nvSpPr>
        <p:spPr/>
        <p:txBody>
          <a:bodyPr/>
          <a:lstStyle/>
          <a:p>
            <a:r>
              <a:rPr lang="es-EC" dirty="0">
                <a:solidFill>
                  <a:srgbClr val="176A37"/>
                </a:solidFill>
              </a:rPr>
              <a:t>Metodología</a:t>
            </a:r>
          </a:p>
        </p:txBody>
      </p:sp>
      <p:sp>
        <p:nvSpPr>
          <p:cNvPr id="5" name="Marcador de contenido 4">
            <a:extLst>
              <a:ext uri="{FF2B5EF4-FFF2-40B4-BE49-F238E27FC236}">
                <a16:creationId xmlns:a16="http://schemas.microsoft.com/office/drawing/2014/main" id="{C9DAD948-F41F-4B0F-B255-04724196C751}"/>
              </a:ext>
            </a:extLst>
          </p:cNvPr>
          <p:cNvSpPr>
            <a:spLocks noGrp="1"/>
          </p:cNvSpPr>
          <p:nvPr>
            <p:ph idx="1"/>
          </p:nvPr>
        </p:nvSpPr>
        <p:spPr>
          <a:xfrm>
            <a:off x="838200" y="1711325"/>
            <a:ext cx="10515600" cy="4351338"/>
          </a:xfrm>
        </p:spPr>
        <p:txBody>
          <a:bodyPr/>
          <a:lstStyle/>
          <a:p>
            <a:endParaRPr lang="es-EC"/>
          </a:p>
          <a:p>
            <a:endParaRPr lang="es-EC" dirty="0"/>
          </a:p>
        </p:txBody>
      </p:sp>
      <p:graphicFrame>
        <p:nvGraphicFramePr>
          <p:cNvPr id="8" name="Diagrama 7">
            <a:extLst>
              <a:ext uri="{FF2B5EF4-FFF2-40B4-BE49-F238E27FC236}">
                <a16:creationId xmlns:a16="http://schemas.microsoft.com/office/drawing/2014/main" id="{417A60D3-26E5-4060-B2A3-539F4CDDE5C9}"/>
              </a:ext>
            </a:extLst>
          </p:cNvPr>
          <p:cNvGraphicFramePr/>
          <p:nvPr>
            <p:extLst>
              <p:ext uri="{D42A27DB-BD31-4B8C-83A1-F6EECF244321}">
                <p14:modId xmlns:p14="http://schemas.microsoft.com/office/powerpoint/2010/main" val="4074707209"/>
              </p:ext>
            </p:extLst>
          </p:nvPr>
        </p:nvGraphicFramePr>
        <p:xfrm>
          <a:off x="1139371" y="1180871"/>
          <a:ext cx="10214429" cy="4869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09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Marcador de contenido 2">
                <a:extLst>
                  <a:ext uri="{FF2B5EF4-FFF2-40B4-BE49-F238E27FC236}">
                    <a16:creationId xmlns:a16="http://schemas.microsoft.com/office/drawing/2014/main" id="{52CF1BFE-4681-4956-A5A0-AB3356A3A945}"/>
                  </a:ext>
                </a:extLst>
              </p:cNvPr>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S" sz="1800" b="1" i="1" dirty="0">
                  <a:solidFill>
                    <a:srgbClr val="000000"/>
                  </a:solidFill>
                  <a:latin typeface="Cambria Math" panose="02040503050406030204" pitchFamily="18" charset="0"/>
                  <a:ea typeface="Calibri" panose="020F0502020204030204" pitchFamily="34" charset="0"/>
                  <a:cs typeface="Calibri" panose="020F0502020204030204" pitchFamily="34" charset="0"/>
                </a:endParaRP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s-ES" sz="1800" b="1" i="1" smtClean="0">
                          <a:solidFill>
                            <a:srgbClr val="000000"/>
                          </a:solidFill>
                          <a:latin typeface="Cambria Math" panose="02040503050406030204" pitchFamily="18" charset="0"/>
                          <a:ea typeface="Calibri" panose="020F0502020204030204" pitchFamily="34" charset="0"/>
                          <a:cs typeface="Calibri" panose="020F0502020204030204" pitchFamily="34" charset="0"/>
                        </a:rPr>
                        <m:t>𝑰𝑪𝑨</m:t>
                      </m:r>
                      <m:r>
                        <a:rPr lang="es-ES" sz="1800" b="1" i="1" smtClean="0">
                          <a:solidFill>
                            <a:srgbClr val="000000"/>
                          </a:solidFill>
                          <a:latin typeface="Cambria Math" panose="02040503050406030204" pitchFamily="18" charset="0"/>
                          <a:ea typeface="Calibri" panose="020F0502020204030204" pitchFamily="34" charset="0"/>
                          <a:cs typeface="Calibri" panose="020F0502020204030204" pitchFamily="34" charset="0"/>
                        </a:rPr>
                        <m:t>=</m:t>
                      </m:r>
                      <m:nary>
                        <m:naryPr>
                          <m:chr m:val="∑"/>
                          <m:grow m:val="on"/>
                          <m:ctrlPr>
                            <a:rPr lang="es-EC" i="1">
                              <a:latin typeface="Cambria Math" panose="02040503050406030204" pitchFamily="18" charset="0"/>
                              <a:cs typeface="Calibri" panose="020F0502020204030204" pitchFamily="34" charset="0"/>
                            </a:rPr>
                          </m:ctrlPr>
                        </m:naryPr>
                        <m:sub>
                          <m:r>
                            <a:rPr lang="es-ES" sz="1800" b="1" i="1">
                              <a:solidFill>
                                <a:srgbClr val="000000"/>
                              </a:solidFill>
                              <a:latin typeface="Cambria Math" panose="02040503050406030204" pitchFamily="18" charset="0"/>
                              <a:ea typeface="Calibri" panose="020F0502020204030204" pitchFamily="34" charset="0"/>
                              <a:cs typeface="Calibri" panose="020F0502020204030204" pitchFamily="34" charset="0"/>
                            </a:rPr>
                            <m:t>𝒊</m:t>
                          </m:r>
                          <m:r>
                            <a:rPr lang="es-ES" sz="1800" b="1" i="1">
                              <a:solidFill>
                                <a:srgbClr val="000000"/>
                              </a:solidFill>
                              <a:latin typeface="Cambria Math" panose="02040503050406030204" pitchFamily="18" charset="0"/>
                              <a:ea typeface="Calibri" panose="020F0502020204030204" pitchFamily="34" charset="0"/>
                              <a:cs typeface="Calibri" panose="020F0502020204030204" pitchFamily="34" charset="0"/>
                            </a:rPr>
                            <m:t>=</m:t>
                          </m:r>
                          <m:r>
                            <a:rPr lang="es-ES" sz="1800" b="1" i="1">
                              <a:solidFill>
                                <a:srgbClr val="000000"/>
                              </a:solidFill>
                              <a:latin typeface="Cambria Math" panose="02040503050406030204" pitchFamily="18" charset="0"/>
                              <a:ea typeface="Calibri" panose="020F0502020204030204" pitchFamily="34" charset="0"/>
                              <a:cs typeface="Calibri" panose="020F0502020204030204" pitchFamily="34" charset="0"/>
                            </a:rPr>
                            <m:t>𝟏</m:t>
                          </m:r>
                        </m:sub>
                        <m:sup>
                          <m:r>
                            <a:rPr lang="es-ES" sz="1800" b="1" i="1">
                              <a:solidFill>
                                <a:srgbClr val="000000"/>
                              </a:solidFill>
                              <a:latin typeface="Cambria Math" panose="02040503050406030204" pitchFamily="18" charset="0"/>
                              <a:ea typeface="Calibri" panose="020F0502020204030204" pitchFamily="34" charset="0"/>
                              <a:cs typeface="Calibri" panose="020F0502020204030204" pitchFamily="34" charset="0"/>
                            </a:rPr>
                            <m:t>𝒏</m:t>
                          </m:r>
                        </m:sup>
                        <m:e>
                          <m:r>
                            <a:rPr lang="es-ES" sz="1800" b="1" i="1">
                              <a:solidFill>
                                <a:srgbClr val="000000"/>
                              </a:solidFill>
                              <a:latin typeface="Cambria Math" panose="02040503050406030204" pitchFamily="18" charset="0"/>
                              <a:ea typeface="Calibri" panose="020F0502020204030204" pitchFamily="34" charset="0"/>
                              <a:cs typeface="Calibri" panose="020F0502020204030204" pitchFamily="34" charset="0"/>
                            </a:rPr>
                            <m:t> </m:t>
                          </m:r>
                          <m:r>
                            <a:rPr lang="es-ES" sz="1800" b="1" i="1">
                              <a:solidFill>
                                <a:srgbClr val="000000"/>
                              </a:solidFill>
                              <a:latin typeface="Cambria Math" panose="02040503050406030204" pitchFamily="18" charset="0"/>
                              <a:ea typeface="Calibri" panose="020F0502020204030204" pitchFamily="34" charset="0"/>
                              <a:cs typeface="Calibri" panose="020F0502020204030204" pitchFamily="34" charset="0"/>
                            </a:rPr>
                            <m:t>𝑰𝒊</m:t>
                          </m:r>
                          <m:r>
                            <a:rPr lang="es-ES" sz="1800" b="1" i="1">
                              <a:solidFill>
                                <a:srgbClr val="000000"/>
                              </a:solidFill>
                              <a:latin typeface="Cambria Math" panose="02040503050406030204" pitchFamily="18" charset="0"/>
                              <a:ea typeface="Calibri" panose="020F0502020204030204" pitchFamily="34" charset="0"/>
                              <a:cs typeface="Calibri" panose="020F0502020204030204" pitchFamily="34" charset="0"/>
                            </a:rPr>
                            <m:t>∗</m:t>
                          </m:r>
                          <m:r>
                            <a:rPr lang="es-ES" sz="1800" b="1" i="1">
                              <a:solidFill>
                                <a:srgbClr val="000000"/>
                              </a:solidFill>
                              <a:latin typeface="Cambria Math" panose="02040503050406030204" pitchFamily="18" charset="0"/>
                              <a:ea typeface="Calibri" panose="020F0502020204030204" pitchFamily="34" charset="0"/>
                              <a:cs typeface="Calibri" panose="020F0502020204030204" pitchFamily="34" charset="0"/>
                            </a:rPr>
                            <m:t>𝑾𝒊</m:t>
                          </m:r>
                        </m:e>
                      </m:nary>
                    </m:oMath>
                  </m:oMathPara>
                </a14:m>
                <a:endParaRPr lang="es-EC" dirty="0"/>
              </a:p>
              <a:p>
                <a:pPr marL="0" indent="0">
                  <a:buFont typeface="Arial" panose="020B0604020202020204" pitchFamily="34" charset="0"/>
                  <a:buNone/>
                </a:pPr>
                <a:endParaRPr lang="es-EC" dirty="0"/>
              </a:p>
              <a:p>
                <a:pPr marL="0" indent="0">
                  <a:buFont typeface="Arial" panose="020B0604020202020204" pitchFamily="34" charset="0"/>
                  <a:buNone/>
                </a:pPr>
                <a:endParaRPr lang="es-EC" dirty="0"/>
              </a:p>
              <a:p>
                <a:pPr marL="0" indent="0">
                  <a:buFont typeface="Arial" panose="020B0604020202020204" pitchFamily="34" charset="0"/>
                  <a:buNone/>
                </a:pPr>
                <a:endParaRPr lang="es-EC"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m:rPr>
                          <m:nor/>
                        </m:rPr>
                        <a:rPr lang="es-EC"/>
                        <m:t>Donde</m:t>
                      </m:r>
                    </m:oMath>
                  </m:oMathPara>
                </a14:m>
                <a:endParaRPr lang="es-EC" b="1" dirty="0"/>
              </a:p>
              <a:p>
                <a:r>
                  <a:rPr lang="es-EC" dirty="0"/>
                  <a:t>I</a:t>
                </a:r>
                <a14:m>
                  <m:oMath xmlns:m="http://schemas.openxmlformats.org/officeDocument/2006/math">
                    <m:r>
                      <m:rPr>
                        <m:nor/>
                      </m:rPr>
                      <a:rPr lang="es-EC"/>
                      <m:t>i</m:t>
                    </m:r>
                    <m:r>
                      <m:rPr>
                        <m:nor/>
                      </m:rPr>
                      <a:rPr lang="es-EC"/>
                      <m:t>: </m:t>
                    </m:r>
                    <m:r>
                      <m:rPr>
                        <m:nor/>
                      </m:rPr>
                      <a:rPr lang="es-EC" smtClean="0"/>
                      <m:t>calidad</m:t>
                    </m:r>
                    <m:r>
                      <m:rPr>
                        <m:nor/>
                      </m:rPr>
                      <a:rPr lang="es-EC"/>
                      <m:t> </m:t>
                    </m:r>
                    <m:r>
                      <m:rPr>
                        <m:nor/>
                      </m:rPr>
                      <a:rPr lang="es-EC"/>
                      <m:t>del</m:t>
                    </m:r>
                    <m:r>
                      <m:rPr>
                        <m:nor/>
                      </m:rPr>
                      <a:rPr lang="es-EC"/>
                      <m:t> </m:t>
                    </m:r>
                    <m:r>
                      <m:rPr>
                        <m:nor/>
                      </m:rPr>
                      <a:rPr lang="es-EC"/>
                      <m:t>par</m:t>
                    </m:r>
                    <m:r>
                      <m:rPr>
                        <m:nor/>
                      </m:rPr>
                      <a:rPr lang="es-EC"/>
                      <m:t>á</m:t>
                    </m:r>
                    <m:r>
                      <m:rPr>
                        <m:nor/>
                      </m:rPr>
                      <a:rPr lang="es-EC"/>
                      <m:t>metro</m:t>
                    </m:r>
                    <m:r>
                      <m:rPr>
                        <m:nor/>
                      </m:rPr>
                      <a:rPr lang="es-EC"/>
                      <m:t> </m:t>
                    </m:r>
                    <m:r>
                      <m:rPr>
                        <m:nor/>
                      </m:rPr>
                      <a:rPr lang="es-EC"/>
                      <m:t>i</m:t>
                    </m:r>
                    <m:r>
                      <m:rPr>
                        <m:nor/>
                      </m:rPr>
                      <a:rPr lang="es-EC"/>
                      <m:t> </m:t>
                    </m:r>
                  </m:oMath>
                </a14:m>
                <a:endParaRPr lang="es-EC" b="1" dirty="0"/>
              </a:p>
              <a:p>
                <a14:m>
                  <m:oMath xmlns:m="http://schemas.openxmlformats.org/officeDocument/2006/math">
                    <m:r>
                      <m:rPr>
                        <m:nor/>
                      </m:rPr>
                      <a:rPr lang="es-EC"/>
                      <m:t>Wi</m:t>
                    </m:r>
                    <m:r>
                      <m:rPr>
                        <m:nor/>
                      </m:rPr>
                      <a:rPr lang="es-EC"/>
                      <m:t>: </m:t>
                    </m:r>
                    <m:r>
                      <m:rPr>
                        <m:nor/>
                      </m:rPr>
                      <a:rPr lang="es-EC"/>
                      <m:t>es</m:t>
                    </m:r>
                    <m:r>
                      <m:rPr>
                        <m:nor/>
                      </m:rPr>
                      <a:rPr lang="es-EC"/>
                      <m:t> </m:t>
                    </m:r>
                    <m:r>
                      <m:rPr>
                        <m:nor/>
                      </m:rPr>
                      <a:rPr lang="es-EC"/>
                      <m:t>el</m:t>
                    </m:r>
                    <m:r>
                      <m:rPr>
                        <m:nor/>
                      </m:rPr>
                      <a:rPr lang="es-EC"/>
                      <m:t> </m:t>
                    </m:r>
                    <m:r>
                      <m:rPr>
                        <m:nor/>
                      </m:rPr>
                      <a:rPr lang="es-EC"/>
                      <m:t>peso</m:t>
                    </m:r>
                    <m:r>
                      <m:rPr>
                        <m:nor/>
                      </m:rPr>
                      <a:rPr lang="es-EC"/>
                      <m:t> </m:t>
                    </m:r>
                    <m:r>
                      <m:rPr>
                        <m:nor/>
                      </m:rPr>
                      <a:rPr lang="es-EC"/>
                      <m:t>de</m:t>
                    </m:r>
                    <m:r>
                      <m:rPr>
                        <m:nor/>
                      </m:rPr>
                      <a:rPr lang="es-EC"/>
                      <m:t> </m:t>
                    </m:r>
                    <m:r>
                      <m:rPr>
                        <m:nor/>
                      </m:rPr>
                      <a:rPr lang="es-EC"/>
                      <m:t>cada</m:t>
                    </m:r>
                    <m:r>
                      <m:rPr>
                        <m:nor/>
                      </m:rPr>
                      <a:rPr lang="es-EC"/>
                      <m:t> </m:t>
                    </m:r>
                    <m:r>
                      <m:rPr>
                        <m:nor/>
                      </m:rPr>
                      <a:rPr lang="es-EC"/>
                      <m:t>par</m:t>
                    </m:r>
                    <m:r>
                      <m:rPr>
                        <m:nor/>
                      </m:rPr>
                      <a:rPr lang="es-EC"/>
                      <m:t>á</m:t>
                    </m:r>
                    <m:r>
                      <m:rPr>
                        <m:nor/>
                      </m:rPr>
                      <a:rPr lang="es-EC"/>
                      <m:t>metro</m:t>
                    </m:r>
                  </m:oMath>
                </a14:m>
                <a:endParaRPr lang="es-EC" b="1" dirty="0"/>
              </a:p>
            </p:txBody>
          </p:sp>
        </mc:Choice>
        <mc:Fallback xmlns="">
          <p:sp>
            <p:nvSpPr>
              <p:cNvPr id="7" name="Marcador de contenido 2">
                <a:extLst>
                  <a:ext uri="{FF2B5EF4-FFF2-40B4-BE49-F238E27FC236}">
                    <a16:creationId xmlns:a16="http://schemas.microsoft.com/office/drawing/2014/main" id="{52CF1BFE-4681-4956-A5A0-AB3356A3A945}"/>
                  </a:ext>
                </a:extLst>
              </p:cNvPr>
              <p:cNvSpPr txBox="1">
                <a:spLocks noRot="1" noChangeAspect="1" noMove="1" noResize="1" noEditPoints="1" noAdjustHandles="1" noChangeArrowheads="1" noChangeShapeType="1" noTextEdit="1"/>
              </p:cNvSpPr>
              <p:nvPr/>
            </p:nvSpPr>
            <p:spPr>
              <a:xfrm>
                <a:off x="838200" y="1690688"/>
                <a:ext cx="10515600" cy="4351338"/>
              </a:xfrm>
              <a:prstGeom prst="rect">
                <a:avLst/>
              </a:prstGeom>
              <a:blipFill>
                <a:blip r:embed="rId2"/>
                <a:stretch>
                  <a:fillRect l="-1043"/>
                </a:stretch>
              </a:blipFill>
            </p:spPr>
            <p:txBody>
              <a:bodyPr/>
              <a:lstStyle/>
              <a:p>
                <a:r>
                  <a:rPr lang="es-EC">
                    <a:noFill/>
                  </a:rPr>
                  <a:t> </a:t>
                </a:r>
              </a:p>
            </p:txBody>
          </p:sp>
        </mc:Fallback>
      </mc:AlternateContent>
      <p:sp>
        <p:nvSpPr>
          <p:cNvPr id="4" name="Título 3">
            <a:extLst>
              <a:ext uri="{FF2B5EF4-FFF2-40B4-BE49-F238E27FC236}">
                <a16:creationId xmlns:a16="http://schemas.microsoft.com/office/drawing/2014/main" id="{866448B8-25B1-4CA8-BE6C-0A5E3DA6C902}"/>
              </a:ext>
            </a:extLst>
          </p:cNvPr>
          <p:cNvSpPr>
            <a:spLocks noGrp="1"/>
          </p:cNvSpPr>
          <p:nvPr>
            <p:ph type="title"/>
          </p:nvPr>
        </p:nvSpPr>
        <p:spPr/>
        <p:txBody>
          <a:bodyPr/>
          <a:lstStyle/>
          <a:p>
            <a:r>
              <a:rPr lang="es-EC">
                <a:solidFill>
                  <a:srgbClr val="176A37"/>
                </a:solidFill>
              </a:rPr>
              <a:t>Cálculo del ICA-NSF</a:t>
            </a:r>
            <a:endParaRPr lang="es-EC" dirty="0">
              <a:solidFill>
                <a:srgbClr val="176A37"/>
              </a:solidFill>
            </a:endParaRPr>
          </a:p>
        </p:txBody>
      </p:sp>
      <p:sp>
        <p:nvSpPr>
          <p:cNvPr id="5" name="Marcador de contenido 4">
            <a:extLst>
              <a:ext uri="{FF2B5EF4-FFF2-40B4-BE49-F238E27FC236}">
                <a16:creationId xmlns:a16="http://schemas.microsoft.com/office/drawing/2014/main" id="{C9DAD948-F41F-4B0F-B255-04724196C751}"/>
              </a:ext>
            </a:extLst>
          </p:cNvPr>
          <p:cNvSpPr>
            <a:spLocks noGrp="1"/>
          </p:cNvSpPr>
          <p:nvPr>
            <p:ph idx="1"/>
          </p:nvPr>
        </p:nvSpPr>
        <p:spPr/>
        <p:txBody>
          <a:bodyPr/>
          <a:lstStyle/>
          <a:p>
            <a:endParaRPr lang="es-EC" dirty="0"/>
          </a:p>
          <a:p>
            <a:endParaRPr lang="es-EC" dirty="0"/>
          </a:p>
        </p:txBody>
      </p:sp>
      <p:pic>
        <p:nvPicPr>
          <p:cNvPr id="6" name="Imagen 5">
            <a:extLst>
              <a:ext uri="{FF2B5EF4-FFF2-40B4-BE49-F238E27FC236}">
                <a16:creationId xmlns:a16="http://schemas.microsoft.com/office/drawing/2014/main" id="{21BB8031-01CD-44B9-9D40-539F415E6451}"/>
              </a:ext>
            </a:extLst>
          </p:cNvPr>
          <p:cNvPicPr/>
          <p:nvPr/>
        </p:nvPicPr>
        <p:blipFill rotWithShape="1">
          <a:blip r:embed="rId3"/>
          <a:srcRect l="6861" t="14382" r="49992" b="31567"/>
          <a:stretch/>
        </p:blipFill>
        <p:spPr bwMode="auto">
          <a:xfrm>
            <a:off x="3465095" y="1970806"/>
            <a:ext cx="3440640" cy="2443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aphicFrame>
        <p:nvGraphicFramePr>
          <p:cNvPr id="2" name="Tabla 1">
            <a:extLst>
              <a:ext uri="{FF2B5EF4-FFF2-40B4-BE49-F238E27FC236}">
                <a16:creationId xmlns:a16="http://schemas.microsoft.com/office/drawing/2014/main" id="{293A5489-4F91-4462-A6CE-0DFF43D03793}"/>
              </a:ext>
            </a:extLst>
          </p:cNvPr>
          <p:cNvGraphicFramePr>
            <a:graphicFrameLocks noGrp="1"/>
          </p:cNvGraphicFramePr>
          <p:nvPr>
            <p:extLst>
              <p:ext uri="{D42A27DB-BD31-4B8C-83A1-F6EECF244321}">
                <p14:modId xmlns:p14="http://schemas.microsoft.com/office/powerpoint/2010/main" val="2239772714"/>
              </p:ext>
            </p:extLst>
          </p:nvPr>
        </p:nvGraphicFramePr>
        <p:xfrm>
          <a:off x="7411452" y="1941931"/>
          <a:ext cx="3942347" cy="3546308"/>
        </p:xfrm>
        <a:graphic>
          <a:graphicData uri="http://schemas.openxmlformats.org/drawingml/2006/table">
            <a:tbl>
              <a:tblPr firstRow="1" firstCol="1" bandRow="1">
                <a:tableStyleId>{E8B1032C-EA38-4F05-BA0D-38AFFFC7BED3}</a:tableStyleId>
              </a:tblPr>
              <a:tblGrid>
                <a:gridCol w="2150849">
                  <a:extLst>
                    <a:ext uri="{9D8B030D-6E8A-4147-A177-3AD203B41FA5}">
                      <a16:colId xmlns:a16="http://schemas.microsoft.com/office/drawing/2014/main" val="3950208320"/>
                    </a:ext>
                  </a:extLst>
                </a:gridCol>
                <a:gridCol w="1791498">
                  <a:extLst>
                    <a:ext uri="{9D8B030D-6E8A-4147-A177-3AD203B41FA5}">
                      <a16:colId xmlns:a16="http://schemas.microsoft.com/office/drawing/2014/main" val="1725910494"/>
                    </a:ext>
                  </a:extLst>
                </a:gridCol>
              </a:tblGrid>
              <a:tr h="389316">
                <a:tc gridSpan="2">
                  <a:txBody>
                    <a:bodyPr/>
                    <a:lstStyle/>
                    <a:p>
                      <a:pPr algn="ctr">
                        <a:lnSpc>
                          <a:spcPct val="150000"/>
                        </a:lnSpc>
                      </a:pPr>
                      <a:r>
                        <a:rPr lang="es-EC" sz="2000" dirty="0">
                          <a:effectLst/>
                        </a:rPr>
                        <a:t>Parámetro Peso (</a:t>
                      </a:r>
                      <a:r>
                        <a:rPr lang="es-EC" sz="2000" dirty="0" err="1">
                          <a:effectLst/>
                        </a:rPr>
                        <a:t>Wi</a:t>
                      </a:r>
                      <a:r>
                        <a:rPr lang="es-EC" sz="2000" dirty="0">
                          <a:effectLst/>
                        </a:rPr>
                        <a:t>) </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3219673189"/>
                  </a:ext>
                </a:extLst>
              </a:tr>
              <a:tr h="348667">
                <a:tc>
                  <a:txBody>
                    <a:bodyPr/>
                    <a:lstStyle/>
                    <a:p>
                      <a:pPr algn="ctr">
                        <a:lnSpc>
                          <a:spcPct val="150000"/>
                        </a:lnSpc>
                      </a:pPr>
                      <a:r>
                        <a:rPr lang="es-EC" sz="1600" b="0" dirty="0">
                          <a:effectLst/>
                        </a:rPr>
                        <a:t>Oxígeno disuelto</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600" b="0" kern="1200" dirty="0">
                          <a:solidFill>
                            <a:schemeClr val="tx1"/>
                          </a:solidFill>
                          <a:effectLst/>
                          <a:latin typeface="+mn-lt"/>
                          <a:ea typeface="+mn-ea"/>
                          <a:cs typeface="+mn-cs"/>
                        </a:rPr>
                        <a:t>0,17</a:t>
                      </a:r>
                    </a:p>
                  </a:txBody>
                  <a:tcPr marL="68580" marR="68580" marT="0" marB="0"/>
                </a:tc>
                <a:extLst>
                  <a:ext uri="{0D108BD9-81ED-4DB2-BD59-A6C34878D82A}">
                    <a16:rowId xmlns:a16="http://schemas.microsoft.com/office/drawing/2014/main" val="693254108"/>
                  </a:ext>
                </a:extLst>
              </a:tr>
              <a:tr h="348667">
                <a:tc>
                  <a:txBody>
                    <a:bodyPr/>
                    <a:lstStyle/>
                    <a:p>
                      <a:pPr algn="ctr">
                        <a:lnSpc>
                          <a:spcPct val="150000"/>
                        </a:lnSpc>
                      </a:pPr>
                      <a:r>
                        <a:rPr lang="es-EC" sz="1600" b="0" dirty="0" err="1">
                          <a:effectLst/>
                        </a:rPr>
                        <a:t>Coliformes</a:t>
                      </a:r>
                      <a:r>
                        <a:rPr lang="es-EC" sz="1600" b="0" dirty="0">
                          <a:effectLst/>
                        </a:rPr>
                        <a:t> fecales</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600" b="0" kern="1200" dirty="0">
                          <a:solidFill>
                            <a:schemeClr val="tx1"/>
                          </a:solidFill>
                          <a:effectLst/>
                          <a:latin typeface="+mn-lt"/>
                          <a:ea typeface="+mn-ea"/>
                          <a:cs typeface="+mn-cs"/>
                        </a:rPr>
                        <a:t>0,15</a:t>
                      </a:r>
                    </a:p>
                  </a:txBody>
                  <a:tcPr marL="68580" marR="68580" marT="0" marB="0"/>
                </a:tc>
                <a:extLst>
                  <a:ext uri="{0D108BD9-81ED-4DB2-BD59-A6C34878D82A}">
                    <a16:rowId xmlns:a16="http://schemas.microsoft.com/office/drawing/2014/main" val="1406072019"/>
                  </a:ext>
                </a:extLst>
              </a:tr>
              <a:tr h="348667">
                <a:tc>
                  <a:txBody>
                    <a:bodyPr/>
                    <a:lstStyle/>
                    <a:p>
                      <a:pPr algn="ctr">
                        <a:lnSpc>
                          <a:spcPct val="150000"/>
                        </a:lnSpc>
                      </a:pPr>
                      <a:r>
                        <a:rPr lang="es-EC" sz="1600" b="0" dirty="0">
                          <a:effectLst/>
                        </a:rPr>
                        <a:t>pH</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600" b="0" kern="1200" dirty="0">
                          <a:solidFill>
                            <a:schemeClr val="tx1"/>
                          </a:solidFill>
                          <a:effectLst/>
                          <a:latin typeface="+mn-lt"/>
                          <a:ea typeface="+mn-ea"/>
                          <a:cs typeface="+mn-cs"/>
                        </a:rPr>
                        <a:t>0,12</a:t>
                      </a:r>
                    </a:p>
                  </a:txBody>
                  <a:tcPr marL="68580" marR="68580" marT="0" marB="0"/>
                </a:tc>
                <a:extLst>
                  <a:ext uri="{0D108BD9-81ED-4DB2-BD59-A6C34878D82A}">
                    <a16:rowId xmlns:a16="http://schemas.microsoft.com/office/drawing/2014/main" val="1987425196"/>
                  </a:ext>
                </a:extLst>
              </a:tr>
              <a:tr h="348667">
                <a:tc>
                  <a:txBody>
                    <a:bodyPr/>
                    <a:lstStyle/>
                    <a:p>
                      <a:pPr algn="ctr">
                        <a:lnSpc>
                          <a:spcPct val="150000"/>
                        </a:lnSpc>
                      </a:pPr>
                      <a:r>
                        <a:rPr lang="es-EC" sz="1600" b="0" dirty="0">
                          <a:effectLst/>
                        </a:rPr>
                        <a:t>DBO</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600" b="0" kern="1200" dirty="0">
                          <a:solidFill>
                            <a:schemeClr val="tx1"/>
                          </a:solidFill>
                          <a:effectLst/>
                          <a:latin typeface="+mn-lt"/>
                          <a:ea typeface="+mn-ea"/>
                          <a:cs typeface="+mn-cs"/>
                        </a:rPr>
                        <a:t>0,10</a:t>
                      </a:r>
                    </a:p>
                  </a:txBody>
                  <a:tcPr marL="68580" marR="68580" marT="0" marB="0"/>
                </a:tc>
                <a:extLst>
                  <a:ext uri="{0D108BD9-81ED-4DB2-BD59-A6C34878D82A}">
                    <a16:rowId xmlns:a16="http://schemas.microsoft.com/office/drawing/2014/main" val="3313103930"/>
                  </a:ext>
                </a:extLst>
              </a:tr>
              <a:tr h="348667">
                <a:tc>
                  <a:txBody>
                    <a:bodyPr/>
                    <a:lstStyle/>
                    <a:p>
                      <a:pPr algn="ctr">
                        <a:lnSpc>
                          <a:spcPct val="150000"/>
                        </a:lnSpc>
                      </a:pPr>
                      <a:r>
                        <a:rPr lang="es-EC" sz="1600" b="0" dirty="0">
                          <a:effectLst/>
                        </a:rPr>
                        <a:t>Temperatura</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600" b="0" kern="1200" dirty="0">
                          <a:solidFill>
                            <a:schemeClr val="tx1"/>
                          </a:solidFill>
                          <a:effectLst/>
                          <a:latin typeface="+mn-lt"/>
                          <a:ea typeface="+mn-ea"/>
                          <a:cs typeface="+mn-cs"/>
                        </a:rPr>
                        <a:t>0,10</a:t>
                      </a:r>
                    </a:p>
                  </a:txBody>
                  <a:tcPr marL="68580" marR="68580" marT="0" marB="0"/>
                </a:tc>
                <a:extLst>
                  <a:ext uri="{0D108BD9-81ED-4DB2-BD59-A6C34878D82A}">
                    <a16:rowId xmlns:a16="http://schemas.microsoft.com/office/drawing/2014/main" val="1617370420"/>
                  </a:ext>
                </a:extLst>
              </a:tr>
              <a:tr h="348667">
                <a:tc>
                  <a:txBody>
                    <a:bodyPr/>
                    <a:lstStyle/>
                    <a:p>
                      <a:pPr algn="ctr">
                        <a:lnSpc>
                          <a:spcPct val="150000"/>
                        </a:lnSpc>
                      </a:pPr>
                      <a:r>
                        <a:rPr lang="es-EC" sz="1600" b="0" dirty="0">
                          <a:effectLst/>
                        </a:rPr>
                        <a:t>Fosfatos</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600" b="0" kern="1200" dirty="0">
                          <a:solidFill>
                            <a:schemeClr val="tx1"/>
                          </a:solidFill>
                          <a:effectLst/>
                          <a:latin typeface="+mn-lt"/>
                          <a:ea typeface="+mn-ea"/>
                          <a:cs typeface="+mn-cs"/>
                        </a:rPr>
                        <a:t>0,10</a:t>
                      </a:r>
                    </a:p>
                  </a:txBody>
                  <a:tcPr marL="68580" marR="68580" marT="0" marB="0"/>
                </a:tc>
                <a:extLst>
                  <a:ext uri="{0D108BD9-81ED-4DB2-BD59-A6C34878D82A}">
                    <a16:rowId xmlns:a16="http://schemas.microsoft.com/office/drawing/2014/main" val="3841577594"/>
                  </a:ext>
                </a:extLst>
              </a:tr>
              <a:tr h="348667">
                <a:tc>
                  <a:txBody>
                    <a:bodyPr/>
                    <a:lstStyle/>
                    <a:p>
                      <a:pPr algn="ctr">
                        <a:lnSpc>
                          <a:spcPct val="150000"/>
                        </a:lnSpc>
                      </a:pPr>
                      <a:r>
                        <a:rPr lang="es-EC" sz="1600" b="0" dirty="0">
                          <a:effectLst/>
                        </a:rPr>
                        <a:t>Nitratos</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600" b="0" kern="1200" dirty="0">
                          <a:solidFill>
                            <a:schemeClr val="tx1"/>
                          </a:solidFill>
                          <a:effectLst/>
                          <a:latin typeface="+mn-lt"/>
                          <a:ea typeface="+mn-ea"/>
                          <a:cs typeface="+mn-cs"/>
                        </a:rPr>
                        <a:t>0,10</a:t>
                      </a:r>
                    </a:p>
                  </a:txBody>
                  <a:tcPr marL="68580" marR="68580" marT="0" marB="0"/>
                </a:tc>
                <a:extLst>
                  <a:ext uri="{0D108BD9-81ED-4DB2-BD59-A6C34878D82A}">
                    <a16:rowId xmlns:a16="http://schemas.microsoft.com/office/drawing/2014/main" val="815756533"/>
                  </a:ext>
                </a:extLst>
              </a:tr>
              <a:tr h="348667">
                <a:tc>
                  <a:txBody>
                    <a:bodyPr/>
                    <a:lstStyle/>
                    <a:p>
                      <a:pPr algn="ctr">
                        <a:lnSpc>
                          <a:spcPct val="150000"/>
                        </a:lnSpc>
                      </a:pPr>
                      <a:r>
                        <a:rPr lang="es-EC" sz="1600" b="0" dirty="0">
                          <a:effectLst/>
                        </a:rPr>
                        <a:t>Turbidez</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600" b="0" kern="1200" dirty="0">
                          <a:solidFill>
                            <a:schemeClr val="tx1"/>
                          </a:solidFill>
                          <a:effectLst/>
                          <a:latin typeface="+mn-lt"/>
                          <a:ea typeface="+mn-ea"/>
                          <a:cs typeface="+mn-cs"/>
                        </a:rPr>
                        <a:t>0,08</a:t>
                      </a:r>
                    </a:p>
                  </a:txBody>
                  <a:tcPr marL="68580" marR="68580" marT="0" marB="0"/>
                </a:tc>
                <a:extLst>
                  <a:ext uri="{0D108BD9-81ED-4DB2-BD59-A6C34878D82A}">
                    <a16:rowId xmlns:a16="http://schemas.microsoft.com/office/drawing/2014/main" val="2937208275"/>
                  </a:ext>
                </a:extLst>
              </a:tr>
              <a:tr h="348667">
                <a:tc>
                  <a:txBody>
                    <a:bodyPr/>
                    <a:lstStyle/>
                    <a:p>
                      <a:pPr algn="ctr">
                        <a:lnSpc>
                          <a:spcPct val="150000"/>
                        </a:lnSpc>
                      </a:pPr>
                      <a:r>
                        <a:rPr lang="es-ES" sz="1600" b="0" dirty="0">
                          <a:effectLst/>
                        </a:rPr>
                        <a:t>Sólidos totales disueltos</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es-EC" sz="1600" b="0" kern="1200" dirty="0">
                          <a:solidFill>
                            <a:schemeClr val="tx1"/>
                          </a:solidFill>
                          <a:effectLst/>
                          <a:latin typeface="+mn-lt"/>
                          <a:ea typeface="+mn-ea"/>
                          <a:cs typeface="+mn-cs"/>
                        </a:rPr>
                        <a:t>0,08</a:t>
                      </a:r>
                    </a:p>
                  </a:txBody>
                  <a:tcPr marL="68580" marR="68580" marT="0" marB="0"/>
                </a:tc>
                <a:extLst>
                  <a:ext uri="{0D108BD9-81ED-4DB2-BD59-A6C34878D82A}">
                    <a16:rowId xmlns:a16="http://schemas.microsoft.com/office/drawing/2014/main" val="2292312617"/>
                  </a:ext>
                </a:extLst>
              </a:tr>
            </a:tbl>
          </a:graphicData>
        </a:graphic>
      </p:graphicFrame>
    </p:spTree>
    <p:extLst>
      <p:ext uri="{BB962C8B-B14F-4D97-AF65-F5344CB8AC3E}">
        <p14:creationId xmlns:p14="http://schemas.microsoft.com/office/powerpoint/2010/main" val="1853030251"/>
      </p:ext>
    </p:extLst>
  </p:cSld>
  <p:clrMapOvr>
    <a:masterClrMapping/>
  </p:clrMapOvr>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3148</TotalTime>
  <Words>1059</Words>
  <Application>Microsoft Office PowerPoint</Application>
  <PresentationFormat>Panorámica</PresentationFormat>
  <Paragraphs>149</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Calibri Light</vt:lpstr>
      <vt:lpstr>Cambria Math</vt:lpstr>
      <vt:lpstr>Symbol</vt:lpstr>
      <vt:lpstr>Times New Roman</vt:lpstr>
      <vt:lpstr>Tema de Office</vt:lpstr>
      <vt:lpstr>EVALUACIÓN DE LA CALIDAD DEL AGUA SUBTERRÁNEA DE RIOBAMBA MEDIANTE EL ÍNDICE DE CALIDAD DE AGUA ICA-NSF  AUTORA: Gianela Muñoz Shugulí DIRECTOR: Galo Montenegro Córdova Ph.D.   Sangolquí, Octubre de 2020</vt:lpstr>
      <vt:lpstr>INTRODUCCIÓN</vt:lpstr>
      <vt:lpstr>Definiciones</vt:lpstr>
      <vt:lpstr> Situación actual </vt:lpstr>
      <vt:lpstr>ICA-NSF</vt:lpstr>
      <vt:lpstr>OBJETIVOS</vt:lpstr>
      <vt:lpstr>METODOLOGÍA</vt:lpstr>
      <vt:lpstr>Metodología</vt:lpstr>
      <vt:lpstr>Cálculo del ICA-NSF</vt:lpstr>
      <vt:lpstr>Cálculo del ICA-NSF</vt:lpstr>
      <vt:lpstr>RESULTADOS</vt:lpstr>
      <vt:lpstr>Caracterización y verificación de cumplimiento de los límites permisibles INEN 1108</vt:lpstr>
      <vt:lpstr>Caracterización y verificación de cumplimiento de los límites permisibles TULSMA</vt:lpstr>
      <vt:lpstr>Caracterización y verificación de cumplimiento de los límites permisibles TULSMA</vt:lpstr>
      <vt:lpstr>Caracterización y verificación de cumplimiento de los límites permisibles TULSMA</vt:lpstr>
      <vt:lpstr>Determinación del ICA-NSF</vt:lpstr>
      <vt:lpstr>Determinación del ICA-NSF</vt:lpstr>
      <vt:lpstr>Resultados determinación del ICA-NSF</vt:lpstr>
      <vt:lpstr>CONCLUSIONES Y RECOMENDACIONES</vt:lpstr>
      <vt:lpstr>Conclusiones</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LA CALIDAD DEL AGUA SUBTERRÁNEA DE RIOBAMBA MEDIANTE EL ÍNDICE DE CALIDAD DE AGUA ICA-NSF.  AUTORA: Gianela Muñoz Shugulí DIRECTOR: Ph.D. Montenegro Córdova Galo Briam  Sangolquí, Octubre de 2020</dc:title>
  <dc:creator>Eduardo Antonio Munoz Jacome</dc:creator>
  <cp:lastModifiedBy>Eduardo Antonio Munoz Jacome</cp:lastModifiedBy>
  <cp:revision>112</cp:revision>
  <dcterms:created xsi:type="dcterms:W3CDTF">2020-10-11T02:13:38Z</dcterms:created>
  <dcterms:modified xsi:type="dcterms:W3CDTF">2020-10-14T23:14:42Z</dcterms:modified>
</cp:coreProperties>
</file>