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3"/>
  </p:notesMasterIdLst>
  <p:sldIdLst>
    <p:sldId id="259" r:id="rId3"/>
    <p:sldId id="1087" r:id="rId4"/>
    <p:sldId id="1088" r:id="rId5"/>
    <p:sldId id="1089" r:id="rId6"/>
    <p:sldId id="1090" r:id="rId7"/>
    <p:sldId id="1091" r:id="rId8"/>
    <p:sldId id="1092" r:id="rId9"/>
    <p:sldId id="1093" r:id="rId10"/>
    <p:sldId id="1094" r:id="rId11"/>
    <p:sldId id="1095" r:id="rId12"/>
    <p:sldId id="1096" r:id="rId13"/>
    <p:sldId id="1097" r:id="rId14"/>
    <p:sldId id="1098" r:id="rId15"/>
    <p:sldId id="1099" r:id="rId16"/>
    <p:sldId id="1116" r:id="rId17"/>
    <p:sldId id="1100" r:id="rId18"/>
    <p:sldId id="1101" r:id="rId19"/>
    <p:sldId id="1102" r:id="rId20"/>
    <p:sldId id="1104" r:id="rId21"/>
    <p:sldId id="1105" r:id="rId22"/>
    <p:sldId id="1106" r:id="rId23"/>
    <p:sldId id="1107" r:id="rId24"/>
    <p:sldId id="1108" r:id="rId25"/>
    <p:sldId id="1109" r:id="rId26"/>
    <p:sldId id="1110" r:id="rId27"/>
    <p:sldId id="1111" r:id="rId28"/>
    <p:sldId id="1112" r:id="rId29"/>
    <p:sldId id="1113" r:id="rId30"/>
    <p:sldId id="1114" r:id="rId31"/>
    <p:sldId id="1115" r:id="rId3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4" autoAdjust="0"/>
    <p:restoredTop sz="94660"/>
  </p:normalViewPr>
  <p:slideViewPr>
    <p:cSldViewPr snapToGrid="0">
      <p:cViewPr varScale="1">
        <p:scale>
          <a:sx n="52" d="100"/>
          <a:sy n="52"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rdenador\Desktop\TESIS\Graficos%20de%20la%20Sup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rdenador\Desktop\TESIS\Libro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Ordenador\Desktop\TESIS\DATOS%20AGENCIAS%20DE%20VIAJ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Ordenador\Desktop\TESIS\Libro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spc="120" normalizeH="0" baseline="0">
                <a:solidFill>
                  <a:srgbClr val="000000"/>
                </a:solidFill>
                <a:latin typeface="+mn-lt"/>
                <a:ea typeface="+mn-ea"/>
                <a:cs typeface="+mn-cs"/>
              </a:defRPr>
            </a:pPr>
            <a:r>
              <a:rPr lang="es-EC"/>
              <a:t>EMPRESAS SUJETAS AL CONTROL DE LAS SUPERINTENDENCIA DE COMPAÑÍAS, VALORES Y SEGUROS </a:t>
            </a:r>
          </a:p>
        </c:rich>
      </c:tx>
      <c:overlay val="0"/>
      <c:spPr>
        <a:noFill/>
        <a:ln>
          <a:noFill/>
        </a:ln>
        <a:effectLst/>
      </c:spPr>
      <c:txPr>
        <a:bodyPr rot="0" spcFirstLastPara="1" vertOverflow="ellipsis" vert="horz" wrap="square" anchor="ctr" anchorCtr="1"/>
        <a:lstStyle/>
        <a:p>
          <a:pPr>
            <a:defRPr sz="1680" b="1" i="0" u="none" strike="noStrike" kern="1200" cap="all" spc="120" normalizeH="0" baseline="0">
              <a:solidFill>
                <a:srgbClr val="000000"/>
              </a:solidFill>
              <a:latin typeface="+mn-lt"/>
              <a:ea typeface="+mn-ea"/>
              <a:cs typeface="+mn-cs"/>
            </a:defRPr>
          </a:pPr>
          <a:endParaRPr lang="es-EC"/>
        </a:p>
      </c:txPr>
    </c:title>
    <c:autoTitleDeleted val="0"/>
    <c:plotArea>
      <c:layout/>
      <c:barChart>
        <c:barDir val="col"/>
        <c:grouping val="clustered"/>
        <c:varyColors val="0"/>
        <c:ser>
          <c:idx val="0"/>
          <c:order val="0"/>
          <c:tx>
            <c:strRef>
              <c:f>Hoja1!$A$12</c:f>
              <c:strCache>
                <c:ptCount val="1"/>
                <c:pt idx="0">
                  <c:v>Microempresa</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Hoja1!$B$11:$F$11</c:f>
              <c:numCache>
                <c:formatCode>General</c:formatCode>
                <c:ptCount val="5"/>
                <c:pt idx="0">
                  <c:v>2015</c:v>
                </c:pt>
                <c:pt idx="1">
                  <c:v>2016</c:v>
                </c:pt>
                <c:pt idx="2">
                  <c:v>2017</c:v>
                </c:pt>
                <c:pt idx="3">
                  <c:v>2018</c:v>
                </c:pt>
                <c:pt idx="4">
                  <c:v>2019</c:v>
                </c:pt>
              </c:numCache>
            </c:numRef>
          </c:cat>
          <c:val>
            <c:numRef>
              <c:f>Hoja1!$B$12:$F$12</c:f>
              <c:numCache>
                <c:formatCode>0.0%</c:formatCode>
                <c:ptCount val="5"/>
                <c:pt idx="0">
                  <c:v>0.78900000000000003</c:v>
                </c:pt>
                <c:pt idx="1">
                  <c:v>0.57699999999999996</c:v>
                </c:pt>
                <c:pt idx="2">
                  <c:v>0.57499999999999996</c:v>
                </c:pt>
                <c:pt idx="3">
                  <c:v>0.56899999999999995</c:v>
                </c:pt>
                <c:pt idx="4">
                  <c:v>0.84099999999999997</c:v>
                </c:pt>
              </c:numCache>
            </c:numRef>
          </c:val>
          <c:extLst>
            <c:ext xmlns:c16="http://schemas.microsoft.com/office/drawing/2014/chart" uri="{C3380CC4-5D6E-409C-BE32-E72D297353CC}">
              <c16:uniqueId val="{00000000-C393-449E-8BFA-36E80D7F3728}"/>
            </c:ext>
          </c:extLst>
        </c:ser>
        <c:ser>
          <c:idx val="1"/>
          <c:order val="1"/>
          <c:tx>
            <c:strRef>
              <c:f>Hoja1!$A$13</c:f>
              <c:strCache>
                <c:ptCount val="1"/>
                <c:pt idx="0">
                  <c:v>Pequeña</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Hoja1!$B$11:$F$11</c:f>
              <c:numCache>
                <c:formatCode>General</c:formatCode>
                <c:ptCount val="5"/>
                <c:pt idx="0">
                  <c:v>2015</c:v>
                </c:pt>
                <c:pt idx="1">
                  <c:v>2016</c:v>
                </c:pt>
                <c:pt idx="2">
                  <c:v>2017</c:v>
                </c:pt>
                <c:pt idx="3">
                  <c:v>2018</c:v>
                </c:pt>
                <c:pt idx="4">
                  <c:v>2019</c:v>
                </c:pt>
              </c:numCache>
            </c:numRef>
          </c:cat>
          <c:val>
            <c:numRef>
              <c:f>Hoja1!$B$13:$F$13</c:f>
              <c:numCache>
                <c:formatCode>0.0%</c:formatCode>
                <c:ptCount val="5"/>
                <c:pt idx="0">
                  <c:v>0.157</c:v>
                </c:pt>
                <c:pt idx="1">
                  <c:v>0.28199999999999997</c:v>
                </c:pt>
                <c:pt idx="2">
                  <c:v>0.28599999999999998</c:v>
                </c:pt>
                <c:pt idx="3">
                  <c:v>0.28699999999999998</c:v>
                </c:pt>
                <c:pt idx="4">
                  <c:v>0.155</c:v>
                </c:pt>
              </c:numCache>
            </c:numRef>
          </c:val>
          <c:extLst>
            <c:ext xmlns:c16="http://schemas.microsoft.com/office/drawing/2014/chart" uri="{C3380CC4-5D6E-409C-BE32-E72D297353CC}">
              <c16:uniqueId val="{00000001-C393-449E-8BFA-36E80D7F3728}"/>
            </c:ext>
          </c:extLst>
        </c:ser>
        <c:ser>
          <c:idx val="2"/>
          <c:order val="2"/>
          <c:tx>
            <c:strRef>
              <c:f>Hoja1!$A$14</c:f>
              <c:strCache>
                <c:ptCount val="1"/>
                <c:pt idx="0">
                  <c:v>Mediana</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Hoja1!$B$11:$F$11</c:f>
              <c:numCache>
                <c:formatCode>General</c:formatCode>
                <c:ptCount val="5"/>
                <c:pt idx="0">
                  <c:v>2015</c:v>
                </c:pt>
                <c:pt idx="1">
                  <c:v>2016</c:v>
                </c:pt>
                <c:pt idx="2">
                  <c:v>2017</c:v>
                </c:pt>
                <c:pt idx="3">
                  <c:v>2018</c:v>
                </c:pt>
                <c:pt idx="4">
                  <c:v>2019</c:v>
                </c:pt>
              </c:numCache>
            </c:numRef>
          </c:cat>
          <c:val>
            <c:numRef>
              <c:f>Hoja1!$B$14:$F$14</c:f>
              <c:numCache>
                <c:formatCode>0.0%</c:formatCode>
                <c:ptCount val="5"/>
                <c:pt idx="0">
                  <c:v>0.04</c:v>
                </c:pt>
                <c:pt idx="1">
                  <c:v>9.9000000000000005E-2</c:v>
                </c:pt>
                <c:pt idx="2">
                  <c:v>0.1</c:v>
                </c:pt>
                <c:pt idx="3">
                  <c:v>0.10100000000000001</c:v>
                </c:pt>
              </c:numCache>
            </c:numRef>
          </c:val>
          <c:extLst>
            <c:ext xmlns:c16="http://schemas.microsoft.com/office/drawing/2014/chart" uri="{C3380CC4-5D6E-409C-BE32-E72D297353CC}">
              <c16:uniqueId val="{00000002-C393-449E-8BFA-36E80D7F3728}"/>
            </c:ext>
          </c:extLst>
        </c:ser>
        <c:ser>
          <c:idx val="3"/>
          <c:order val="3"/>
          <c:tx>
            <c:strRef>
              <c:f>Hoja1!$A$15</c:f>
              <c:strCache>
                <c:ptCount val="1"/>
                <c:pt idx="0">
                  <c:v>Grande</c:v>
                </c:pt>
              </c:strCache>
            </c:strRef>
          </c:tx>
          <c:spPr>
            <a:solidFill>
              <a:schemeClr val="accent6">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rgbClr val="000000"/>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Hoja1!$B$11:$F$11</c:f>
              <c:numCache>
                <c:formatCode>General</c:formatCode>
                <c:ptCount val="5"/>
                <c:pt idx="0">
                  <c:v>2015</c:v>
                </c:pt>
                <c:pt idx="1">
                  <c:v>2016</c:v>
                </c:pt>
                <c:pt idx="2">
                  <c:v>2017</c:v>
                </c:pt>
                <c:pt idx="3">
                  <c:v>2018</c:v>
                </c:pt>
                <c:pt idx="4">
                  <c:v>2019</c:v>
                </c:pt>
              </c:numCache>
            </c:numRef>
          </c:cat>
          <c:val>
            <c:numRef>
              <c:f>Hoja1!$B$15:$F$15</c:f>
              <c:numCache>
                <c:formatCode>0.0%</c:formatCode>
                <c:ptCount val="5"/>
                <c:pt idx="0">
                  <c:v>1.4999999999999999E-2</c:v>
                </c:pt>
                <c:pt idx="1">
                  <c:v>4.1000000000000002E-2</c:v>
                </c:pt>
                <c:pt idx="2">
                  <c:v>0.04</c:v>
                </c:pt>
                <c:pt idx="3">
                  <c:v>4.2999999999999997E-2</c:v>
                </c:pt>
              </c:numCache>
            </c:numRef>
          </c:val>
          <c:extLst>
            <c:ext xmlns:c16="http://schemas.microsoft.com/office/drawing/2014/chart" uri="{C3380CC4-5D6E-409C-BE32-E72D297353CC}">
              <c16:uniqueId val="{00000003-C393-449E-8BFA-36E80D7F3728}"/>
            </c:ext>
          </c:extLst>
        </c:ser>
        <c:dLbls>
          <c:dLblPos val="outEnd"/>
          <c:showLegendKey val="0"/>
          <c:showVal val="1"/>
          <c:showCatName val="0"/>
          <c:showSerName val="0"/>
          <c:showPercent val="0"/>
          <c:showBubbleSize val="0"/>
        </c:dLbls>
        <c:gapWidth val="444"/>
        <c:overlap val="-90"/>
        <c:axId val="1053167727"/>
        <c:axId val="734832415"/>
      </c:barChart>
      <c:catAx>
        <c:axId val="10531677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cap="all" spc="120" normalizeH="0" baseline="0">
                <a:solidFill>
                  <a:srgbClr val="000000"/>
                </a:solidFill>
                <a:latin typeface="+mn-lt"/>
                <a:ea typeface="+mn-ea"/>
                <a:cs typeface="+mn-cs"/>
              </a:defRPr>
            </a:pPr>
            <a:endParaRPr lang="es-EC"/>
          </a:p>
        </c:txPr>
        <c:crossAx val="734832415"/>
        <c:crosses val="autoZero"/>
        <c:auto val="1"/>
        <c:lblAlgn val="ctr"/>
        <c:lblOffset val="100"/>
        <c:noMultiLvlLbl val="0"/>
      </c:catAx>
      <c:valAx>
        <c:axId val="734832415"/>
        <c:scaling>
          <c:orientation val="minMax"/>
        </c:scaling>
        <c:delete val="1"/>
        <c:axPos val="l"/>
        <c:numFmt formatCode="General" sourceLinked="0"/>
        <c:majorTickMark val="none"/>
        <c:minorTickMark val="none"/>
        <c:tickLblPos val="nextTo"/>
        <c:crossAx val="105316772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lumMod val="20000"/>
        <a:lumOff val="80000"/>
      </a:schemeClr>
    </a:solidFill>
    <a:ln>
      <a:noFill/>
    </a:ln>
    <a:effectLst/>
  </c:spPr>
  <c:txPr>
    <a:bodyPr/>
    <a:lstStyle/>
    <a:p>
      <a:pPr>
        <a:defRPr sz="1400">
          <a:solidFill>
            <a:srgbClr val="000000"/>
          </a:solidFill>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rgbClr val="000000"/>
                </a:solidFill>
                <a:latin typeface="+mn-lt"/>
                <a:ea typeface="+mn-ea"/>
                <a:cs typeface="+mn-cs"/>
              </a:defRPr>
            </a:pPr>
            <a:r>
              <a:rPr lang="es-EC"/>
              <a:t>Participación de los sectores respecto al PIB</a:t>
            </a:r>
          </a:p>
        </c:rich>
      </c:tx>
      <c:layout>
        <c:manualLayout>
          <c:xMode val="edge"/>
          <c:yMode val="edge"/>
          <c:x val="0.15301377952755904"/>
          <c:y val="2.3148148148148147E-2"/>
        </c:manualLayout>
      </c:layout>
      <c:overlay val="0"/>
      <c:spPr>
        <a:noFill/>
        <a:ln>
          <a:noFill/>
        </a:ln>
        <a:effectLst/>
      </c:spPr>
      <c:txPr>
        <a:bodyPr rot="0" spcFirstLastPara="1" vertOverflow="ellipsis" vert="horz" wrap="square" anchor="ctr" anchorCtr="1"/>
        <a:lstStyle/>
        <a:p>
          <a:pPr>
            <a:defRPr sz="1680" b="1" i="0" u="none" strike="noStrike" kern="1200" baseline="0">
              <a:solidFill>
                <a:srgbClr val="000000"/>
              </a:solidFill>
              <a:latin typeface="+mn-lt"/>
              <a:ea typeface="+mn-ea"/>
              <a:cs typeface="+mn-cs"/>
            </a:defRPr>
          </a:pPr>
          <a:endParaRPr lang="es-EC"/>
        </a:p>
      </c:txPr>
    </c:title>
    <c:autoTitleDeleted val="0"/>
    <c:plotArea>
      <c:layout>
        <c:manualLayout>
          <c:layoutTarget val="inner"/>
          <c:xMode val="edge"/>
          <c:yMode val="edge"/>
          <c:x val="4.5607662081535945E-2"/>
          <c:y val="0.28472659514602239"/>
          <c:w val="0.52710095282560732"/>
          <c:h val="0.71527340485397761"/>
        </c:manualLayout>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83B1-4E7B-9C57-B15405B268D2}"/>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83B1-4E7B-9C57-B15405B268D2}"/>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83B1-4E7B-9C57-B15405B268D2}"/>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83B1-4E7B-9C57-B15405B268D2}"/>
              </c:ext>
            </c:extLst>
          </c:dPt>
          <c:dLbls>
            <c:spPr>
              <a:noFill/>
              <a:ln>
                <a:noFill/>
              </a:ln>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s-EC"/>
              </a:p>
            </c:txPr>
            <c:dLblPos val="inEnd"/>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Hoja3!$A$31:$A$34</c:f>
              <c:strCache>
                <c:ptCount val="4"/>
                <c:pt idx="0">
                  <c:v>Primario</c:v>
                </c:pt>
                <c:pt idx="1">
                  <c:v>Secuandario</c:v>
                </c:pt>
                <c:pt idx="2">
                  <c:v>Terciario </c:v>
                </c:pt>
                <c:pt idx="3">
                  <c:v>Otros elementos</c:v>
                </c:pt>
              </c:strCache>
            </c:strRef>
          </c:cat>
          <c:val>
            <c:numRef>
              <c:f>Hoja3!$B$31:$B$34</c:f>
              <c:numCache>
                <c:formatCode>0.00%</c:formatCode>
                <c:ptCount val="4"/>
                <c:pt idx="0">
                  <c:v>0.18740000000000001</c:v>
                </c:pt>
                <c:pt idx="1">
                  <c:v>0.1246</c:v>
                </c:pt>
                <c:pt idx="2">
                  <c:v>0.65600000000000003</c:v>
                </c:pt>
                <c:pt idx="3">
                  <c:v>3.2000000000000001E-2</c:v>
                </c:pt>
              </c:numCache>
            </c:numRef>
          </c:val>
          <c:extLst>
            <c:ext xmlns:c16="http://schemas.microsoft.com/office/drawing/2014/chart" uri="{C3380CC4-5D6E-409C-BE32-E72D297353CC}">
              <c16:uniqueId val="{00000008-83B1-4E7B-9C57-B15405B268D2}"/>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bg1">
            <a:lumMod val="85000"/>
          </a:schemeClr>
        </a:solidFill>
        <a:ln>
          <a:noFill/>
        </a:ln>
        <a:effectLst>
          <a:outerShdw blurRad="50800" dist="50800" dir="5400000" algn="ctr" rotWithShape="0">
            <a:schemeClr val="bg1">
              <a:lumMod val="85000"/>
            </a:schemeClr>
          </a:outerShdw>
        </a:effectLst>
      </c:spPr>
      <c:txPr>
        <a:bodyPr rot="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000000"/>
          </a:solidFill>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baseline="0">
                <a:solidFill>
                  <a:srgbClr val="000000"/>
                </a:solidFill>
                <a:latin typeface="+mn-lt"/>
                <a:ea typeface="+mn-ea"/>
                <a:cs typeface="+mn-cs"/>
              </a:defRPr>
            </a:pPr>
            <a:r>
              <a:rPr lang="en-US"/>
              <a:t>Agencias de Viaje</a:t>
            </a:r>
          </a:p>
        </c:rich>
      </c:tx>
      <c:overlay val="0"/>
      <c:spPr>
        <a:noFill/>
        <a:ln>
          <a:noFill/>
        </a:ln>
        <a:effectLst/>
      </c:spPr>
      <c:txPr>
        <a:bodyPr rot="0" spcFirstLastPara="1" vertOverflow="ellipsis" vert="horz" wrap="square" anchor="ctr" anchorCtr="1"/>
        <a:lstStyle/>
        <a:p>
          <a:pPr>
            <a:defRPr sz="1920" b="1" i="0" u="none" strike="noStrike" kern="1200" baseline="0">
              <a:solidFill>
                <a:srgbClr val="000000"/>
              </a:solidFill>
              <a:latin typeface="+mn-lt"/>
              <a:ea typeface="+mn-ea"/>
              <a:cs typeface="+mn-cs"/>
            </a:defRPr>
          </a:pPr>
          <a:endParaRPr lang="es-EC"/>
        </a:p>
      </c:txPr>
    </c:title>
    <c:autoTitleDeleted val="0"/>
    <c:plotArea>
      <c:layout/>
      <c:pieChart>
        <c:varyColors val="1"/>
        <c:ser>
          <c:idx val="0"/>
          <c:order val="0"/>
          <c:tx>
            <c:strRef>
              <c:f>Hoja3!$B$2</c:f>
              <c:strCache>
                <c:ptCount val="1"/>
                <c:pt idx="0">
                  <c:v>Establecimientos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936-4751-9825-31EDC7DF350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936-4751-9825-31EDC7DF350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936-4751-9825-31EDC7DF350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936-4751-9825-31EDC7DF350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600" b="1" i="0" u="none" strike="noStrike" kern="1200" baseline="0">
                    <a:solidFill>
                      <a:srgbClr val="000000"/>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Hoja3!$A$3:$A$6</c:f>
              <c:strCache>
                <c:ptCount val="4"/>
                <c:pt idx="0">
                  <c:v>Agencias de viaje dual</c:v>
                </c:pt>
                <c:pt idx="1">
                  <c:v>Operador turístico</c:v>
                </c:pt>
                <c:pt idx="2">
                  <c:v>Agencias de viaje internacional</c:v>
                </c:pt>
                <c:pt idx="3">
                  <c:v>Agencias de viaje mayorista</c:v>
                </c:pt>
              </c:strCache>
            </c:strRef>
          </c:cat>
          <c:val>
            <c:numRef>
              <c:f>Hoja3!$B$3:$B$6</c:f>
              <c:numCache>
                <c:formatCode>General</c:formatCode>
                <c:ptCount val="4"/>
                <c:pt idx="0">
                  <c:v>801</c:v>
                </c:pt>
                <c:pt idx="1">
                  <c:v>971</c:v>
                </c:pt>
                <c:pt idx="2">
                  <c:v>339</c:v>
                </c:pt>
                <c:pt idx="3">
                  <c:v>111</c:v>
                </c:pt>
              </c:numCache>
            </c:numRef>
          </c:val>
          <c:extLst>
            <c:ext xmlns:c16="http://schemas.microsoft.com/office/drawing/2014/chart" uri="{C3380CC4-5D6E-409C-BE32-E72D297353CC}">
              <c16:uniqueId val="{00000008-0936-4751-9825-31EDC7DF350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sz="1600">
          <a:solidFill>
            <a:srgbClr val="000000"/>
          </a:solidFill>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rgbClr val="000000"/>
                </a:solidFill>
                <a:latin typeface="+mn-lt"/>
                <a:ea typeface="+mn-ea"/>
                <a:cs typeface="+mn-cs"/>
              </a:defRPr>
            </a:pPr>
            <a:r>
              <a:rPr lang="es-EC" sz="1600"/>
              <a:t>Evolución de los Ingresos por Servicios Prestados</a:t>
            </a:r>
          </a:p>
        </c:rich>
      </c:tx>
      <c:overlay val="0"/>
      <c:spPr>
        <a:noFill/>
        <a:ln>
          <a:noFill/>
        </a:ln>
        <a:effectLst/>
      </c:spPr>
      <c:txPr>
        <a:bodyPr rot="0" spcFirstLastPara="1" vertOverflow="ellipsis" vert="horz" wrap="square" anchor="ctr" anchorCtr="1"/>
        <a:lstStyle/>
        <a:p>
          <a:pPr>
            <a:defRPr sz="1600" b="1" i="0" u="none" strike="noStrike" kern="1200" baseline="0">
              <a:solidFill>
                <a:srgbClr val="000000"/>
              </a:solidFill>
              <a:latin typeface="+mn-lt"/>
              <a:ea typeface="+mn-ea"/>
              <a:cs typeface="+mn-cs"/>
            </a:defRPr>
          </a:pPr>
          <a:endParaRPr lang="es-EC"/>
        </a:p>
      </c:txPr>
    </c:title>
    <c:autoTitleDeleted val="0"/>
    <c:plotArea>
      <c:layout/>
      <c:barChart>
        <c:barDir val="col"/>
        <c:grouping val="clustered"/>
        <c:varyColors val="0"/>
        <c:ser>
          <c:idx val="0"/>
          <c:order val="0"/>
          <c:tx>
            <c:strRef>
              <c:f>Hoja1!$A$4</c:f>
              <c:strCache>
                <c:ptCount val="1"/>
                <c:pt idx="0">
                  <c:v>INGRESO POR PRESTACIÓN DE SERVICIOS</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numRef>
              <c:f>Hoja1!$B$3:$H$3</c:f>
              <c:numCache>
                <c:formatCode>General</c:formatCode>
                <c:ptCount val="7"/>
                <c:pt idx="0">
                  <c:v>2013</c:v>
                </c:pt>
                <c:pt idx="1">
                  <c:v>2014</c:v>
                </c:pt>
                <c:pt idx="2">
                  <c:v>2015</c:v>
                </c:pt>
                <c:pt idx="3">
                  <c:v>2016</c:v>
                </c:pt>
                <c:pt idx="4">
                  <c:v>2017</c:v>
                </c:pt>
                <c:pt idx="5">
                  <c:v>2018</c:v>
                </c:pt>
                <c:pt idx="6">
                  <c:v>2019</c:v>
                </c:pt>
              </c:numCache>
            </c:numRef>
          </c:cat>
          <c:val>
            <c:numRef>
              <c:f>Hoja1!$B$4:$H$4</c:f>
              <c:numCache>
                <c:formatCode>General</c:formatCode>
                <c:ptCount val="7"/>
                <c:pt idx="0">
                  <c:v>79000</c:v>
                </c:pt>
                <c:pt idx="1">
                  <c:v>81000</c:v>
                </c:pt>
                <c:pt idx="2">
                  <c:v>76000</c:v>
                </c:pt>
                <c:pt idx="3">
                  <c:v>69000</c:v>
                </c:pt>
                <c:pt idx="4">
                  <c:v>71000</c:v>
                </c:pt>
                <c:pt idx="5">
                  <c:v>73130</c:v>
                </c:pt>
                <c:pt idx="6">
                  <c:v>73861.3</c:v>
                </c:pt>
              </c:numCache>
            </c:numRef>
          </c:val>
          <c:extLst>
            <c:ext xmlns:c16="http://schemas.microsoft.com/office/drawing/2014/chart" uri="{C3380CC4-5D6E-409C-BE32-E72D297353CC}">
              <c16:uniqueId val="{00000000-BF50-45FF-9379-B86887D80E39}"/>
            </c:ext>
          </c:extLst>
        </c:ser>
        <c:dLbls>
          <c:showLegendKey val="0"/>
          <c:showVal val="0"/>
          <c:showCatName val="0"/>
          <c:showSerName val="0"/>
          <c:showPercent val="0"/>
          <c:showBubbleSize val="0"/>
        </c:dLbls>
        <c:gapWidth val="219"/>
        <c:axId val="752074032"/>
        <c:axId val="741996208"/>
      </c:barChart>
      <c:lineChart>
        <c:grouping val="stacked"/>
        <c:varyColors val="0"/>
        <c:ser>
          <c:idx val="1"/>
          <c:order val="1"/>
          <c:tx>
            <c:strRef>
              <c:f>Hoja1!$A$5</c:f>
              <c:strCache>
                <c:ptCount val="1"/>
                <c:pt idx="0">
                  <c:v>UTILIDAD O PÉRDIDA</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numRef>
              <c:f>Hoja1!$B$3:$H$3</c:f>
              <c:numCache>
                <c:formatCode>General</c:formatCode>
                <c:ptCount val="7"/>
                <c:pt idx="0">
                  <c:v>2013</c:v>
                </c:pt>
                <c:pt idx="1">
                  <c:v>2014</c:v>
                </c:pt>
                <c:pt idx="2">
                  <c:v>2015</c:v>
                </c:pt>
                <c:pt idx="3">
                  <c:v>2016</c:v>
                </c:pt>
                <c:pt idx="4">
                  <c:v>2017</c:v>
                </c:pt>
                <c:pt idx="5">
                  <c:v>2018</c:v>
                </c:pt>
                <c:pt idx="6">
                  <c:v>2019</c:v>
                </c:pt>
              </c:numCache>
            </c:numRef>
          </c:cat>
          <c:val>
            <c:numRef>
              <c:f>Hoja1!$B$5:$H$5</c:f>
              <c:numCache>
                <c:formatCode>General</c:formatCode>
                <c:ptCount val="7"/>
                <c:pt idx="0">
                  <c:v>74000</c:v>
                </c:pt>
                <c:pt idx="1">
                  <c:v>82000</c:v>
                </c:pt>
                <c:pt idx="2">
                  <c:v>75000</c:v>
                </c:pt>
                <c:pt idx="3">
                  <c:v>72000</c:v>
                </c:pt>
                <c:pt idx="4">
                  <c:v>82000</c:v>
                </c:pt>
                <c:pt idx="5">
                  <c:v>84460</c:v>
                </c:pt>
                <c:pt idx="6">
                  <c:v>85304.6</c:v>
                </c:pt>
              </c:numCache>
            </c:numRef>
          </c:val>
          <c:smooth val="0"/>
          <c:extLst>
            <c:ext xmlns:c16="http://schemas.microsoft.com/office/drawing/2014/chart" uri="{C3380CC4-5D6E-409C-BE32-E72D297353CC}">
              <c16:uniqueId val="{00000001-BF50-45FF-9379-B86887D80E39}"/>
            </c:ext>
          </c:extLst>
        </c:ser>
        <c:dLbls>
          <c:showLegendKey val="0"/>
          <c:showVal val="0"/>
          <c:showCatName val="0"/>
          <c:showSerName val="0"/>
          <c:showPercent val="0"/>
          <c:showBubbleSize val="0"/>
        </c:dLbls>
        <c:marker val="1"/>
        <c:smooth val="0"/>
        <c:axId val="752074032"/>
        <c:axId val="741996208"/>
      </c:lineChart>
      <c:catAx>
        <c:axId val="7520740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s-EC"/>
          </a:p>
        </c:txPr>
        <c:crossAx val="741996208"/>
        <c:crosses val="autoZero"/>
        <c:auto val="1"/>
        <c:lblAlgn val="ctr"/>
        <c:lblOffset val="100"/>
        <c:noMultiLvlLbl val="0"/>
      </c:catAx>
      <c:valAx>
        <c:axId val="741996208"/>
        <c:scaling>
          <c:orientation val="minMax"/>
          <c:max val="90000"/>
          <c:min val="6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000000"/>
                    </a:solidFill>
                    <a:latin typeface="+mn-lt"/>
                    <a:ea typeface="+mn-ea"/>
                    <a:cs typeface="+mn-cs"/>
                  </a:defRPr>
                </a:pPr>
                <a:r>
                  <a:rPr lang="es-EC"/>
                  <a:t>Millones de USD</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s-EC"/>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s-EC"/>
          </a:p>
        </c:txPr>
        <c:crossAx val="752074032"/>
        <c:crosses val="autoZero"/>
        <c:crossBetween val="between"/>
        <c:majorUnit val="5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sz="1000">
          <a:solidFill>
            <a:srgbClr val="000000"/>
          </a:solidFill>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_rels/data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rawing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8CA503-4627-4677-83B3-65729B69E272}" type="doc">
      <dgm:prSet loTypeId="urn:microsoft.com/office/officeart/2005/8/layout/list1" loCatId="list" qsTypeId="urn:microsoft.com/office/officeart/2005/8/quickstyle/3d4" qsCatId="3D" csTypeId="urn:microsoft.com/office/officeart/2005/8/colors/colorful1" csCatId="colorful" phldr="1"/>
      <dgm:spPr/>
      <dgm:t>
        <a:bodyPr/>
        <a:lstStyle/>
        <a:p>
          <a:endParaRPr lang="es-EC"/>
        </a:p>
      </dgm:t>
    </dgm:pt>
    <dgm:pt modelId="{ECD8048F-3B66-4D43-A780-3315B696FC11}">
      <dgm:prSet phldrT="[Texto]" custT="1"/>
      <dgm:spPr/>
      <dgm:t>
        <a:bodyPr/>
        <a:lstStyle/>
        <a:p>
          <a:r>
            <a:rPr lang="es-ES" sz="2000" dirty="0">
              <a:solidFill>
                <a:srgbClr val="000000"/>
              </a:solidFill>
            </a:rPr>
            <a:t>Planteamiento del problema</a:t>
          </a:r>
          <a:endParaRPr lang="es-EC" sz="2000" dirty="0">
            <a:solidFill>
              <a:srgbClr val="000000"/>
            </a:solidFill>
          </a:endParaRPr>
        </a:p>
      </dgm:t>
    </dgm:pt>
    <dgm:pt modelId="{F701C32F-CA88-4CAE-9E5B-7B778789310B}" type="parTrans" cxnId="{E7643BFD-0C11-48C7-B954-037A05136378}">
      <dgm:prSet/>
      <dgm:spPr/>
      <dgm:t>
        <a:bodyPr/>
        <a:lstStyle/>
        <a:p>
          <a:endParaRPr lang="es-EC" sz="2400">
            <a:solidFill>
              <a:srgbClr val="000000"/>
            </a:solidFill>
          </a:endParaRPr>
        </a:p>
      </dgm:t>
    </dgm:pt>
    <dgm:pt modelId="{BD5D9201-06ED-40E6-8FD6-DE2D40C641F3}" type="sibTrans" cxnId="{E7643BFD-0C11-48C7-B954-037A05136378}">
      <dgm:prSet/>
      <dgm:spPr/>
      <dgm:t>
        <a:bodyPr/>
        <a:lstStyle/>
        <a:p>
          <a:endParaRPr lang="es-EC" sz="2400">
            <a:solidFill>
              <a:srgbClr val="000000"/>
            </a:solidFill>
          </a:endParaRPr>
        </a:p>
      </dgm:t>
    </dgm:pt>
    <dgm:pt modelId="{4CB7BDA4-D257-4478-A8CC-E24C4028A9F3}">
      <dgm:prSet phldrT="[Texto]" custT="1"/>
      <dgm:spPr/>
      <dgm:t>
        <a:bodyPr/>
        <a:lstStyle/>
        <a:p>
          <a:r>
            <a:rPr lang="es-ES" sz="2000" dirty="0">
              <a:solidFill>
                <a:srgbClr val="000000"/>
              </a:solidFill>
            </a:rPr>
            <a:t>Objetivos</a:t>
          </a:r>
          <a:endParaRPr lang="es-EC" sz="2000" dirty="0">
            <a:solidFill>
              <a:srgbClr val="000000"/>
            </a:solidFill>
          </a:endParaRPr>
        </a:p>
      </dgm:t>
    </dgm:pt>
    <dgm:pt modelId="{517AA838-9082-4869-A10A-3087CD47CA0C}" type="parTrans" cxnId="{D8835F99-141D-45B0-8E7E-E59835303094}">
      <dgm:prSet/>
      <dgm:spPr/>
      <dgm:t>
        <a:bodyPr/>
        <a:lstStyle/>
        <a:p>
          <a:endParaRPr lang="es-EC" sz="2400">
            <a:solidFill>
              <a:srgbClr val="000000"/>
            </a:solidFill>
          </a:endParaRPr>
        </a:p>
      </dgm:t>
    </dgm:pt>
    <dgm:pt modelId="{3999990D-3F47-4199-B1C1-C1B8FD0B868E}" type="sibTrans" cxnId="{D8835F99-141D-45B0-8E7E-E59835303094}">
      <dgm:prSet/>
      <dgm:spPr/>
      <dgm:t>
        <a:bodyPr/>
        <a:lstStyle/>
        <a:p>
          <a:endParaRPr lang="es-EC" sz="2400">
            <a:solidFill>
              <a:srgbClr val="000000"/>
            </a:solidFill>
          </a:endParaRPr>
        </a:p>
      </dgm:t>
    </dgm:pt>
    <dgm:pt modelId="{F22FC6EF-9EFE-4D13-AAD6-ACC943D38E2E}">
      <dgm:prSet phldrT="[Texto]" custT="1"/>
      <dgm:spPr/>
      <dgm:t>
        <a:bodyPr/>
        <a:lstStyle/>
        <a:p>
          <a:r>
            <a:rPr lang="es-ES" sz="2000" dirty="0">
              <a:solidFill>
                <a:srgbClr val="000000"/>
              </a:solidFill>
            </a:rPr>
            <a:t>Hipótesis</a:t>
          </a:r>
        </a:p>
      </dgm:t>
    </dgm:pt>
    <dgm:pt modelId="{3CC8503B-B4B1-4F9E-B67A-60A3C337F8A2}" type="parTrans" cxnId="{A66A8788-8146-429A-9CAF-754ABD5D91A7}">
      <dgm:prSet/>
      <dgm:spPr/>
      <dgm:t>
        <a:bodyPr/>
        <a:lstStyle/>
        <a:p>
          <a:endParaRPr lang="es-EC" sz="2400">
            <a:solidFill>
              <a:srgbClr val="000000"/>
            </a:solidFill>
          </a:endParaRPr>
        </a:p>
      </dgm:t>
    </dgm:pt>
    <dgm:pt modelId="{DB822136-79CC-4082-A781-9941611BCC19}" type="sibTrans" cxnId="{A66A8788-8146-429A-9CAF-754ABD5D91A7}">
      <dgm:prSet/>
      <dgm:spPr/>
      <dgm:t>
        <a:bodyPr/>
        <a:lstStyle/>
        <a:p>
          <a:endParaRPr lang="es-EC" sz="2400">
            <a:solidFill>
              <a:srgbClr val="000000"/>
            </a:solidFill>
          </a:endParaRPr>
        </a:p>
      </dgm:t>
    </dgm:pt>
    <dgm:pt modelId="{94CB5EE8-D920-4530-96B7-76E86C0881A4}">
      <dgm:prSet phldrT="[Texto]" custT="1"/>
      <dgm:spPr/>
      <dgm:t>
        <a:bodyPr/>
        <a:lstStyle/>
        <a:p>
          <a:r>
            <a:rPr lang="es-ES" sz="2000">
              <a:solidFill>
                <a:srgbClr val="000000"/>
              </a:solidFill>
            </a:rPr>
            <a:t>Marco Teórico</a:t>
          </a:r>
          <a:endParaRPr lang="es-ES" sz="2000" dirty="0">
            <a:solidFill>
              <a:srgbClr val="000000"/>
            </a:solidFill>
          </a:endParaRPr>
        </a:p>
      </dgm:t>
    </dgm:pt>
    <dgm:pt modelId="{CC7CF786-8092-4830-9340-4D9B45667D77}" type="parTrans" cxnId="{961E1DC9-723D-4EF1-83C9-F2041F439313}">
      <dgm:prSet/>
      <dgm:spPr/>
      <dgm:t>
        <a:bodyPr/>
        <a:lstStyle/>
        <a:p>
          <a:endParaRPr lang="es-EC" sz="2400">
            <a:solidFill>
              <a:srgbClr val="000000"/>
            </a:solidFill>
          </a:endParaRPr>
        </a:p>
      </dgm:t>
    </dgm:pt>
    <dgm:pt modelId="{C6BF0E37-FF9F-4F63-8A6F-41577ACB275E}" type="sibTrans" cxnId="{961E1DC9-723D-4EF1-83C9-F2041F439313}">
      <dgm:prSet/>
      <dgm:spPr/>
      <dgm:t>
        <a:bodyPr/>
        <a:lstStyle/>
        <a:p>
          <a:endParaRPr lang="es-EC" sz="2400">
            <a:solidFill>
              <a:srgbClr val="000000"/>
            </a:solidFill>
          </a:endParaRPr>
        </a:p>
      </dgm:t>
    </dgm:pt>
    <dgm:pt modelId="{CD639000-E80B-433A-B969-E315FED73921}">
      <dgm:prSet phldrT="[Texto]" custT="1"/>
      <dgm:spPr/>
      <dgm:t>
        <a:bodyPr/>
        <a:lstStyle/>
        <a:p>
          <a:r>
            <a:rPr lang="es-ES" sz="2000">
              <a:solidFill>
                <a:srgbClr val="000000"/>
              </a:solidFill>
            </a:rPr>
            <a:t>Metodología</a:t>
          </a:r>
          <a:endParaRPr lang="es-ES" sz="2000" dirty="0">
            <a:solidFill>
              <a:srgbClr val="000000"/>
            </a:solidFill>
          </a:endParaRPr>
        </a:p>
      </dgm:t>
    </dgm:pt>
    <dgm:pt modelId="{D2FEA921-3553-4DAB-8D18-25C9EC859D93}" type="parTrans" cxnId="{DAD5834A-37CB-4236-A8BC-1A65DCCAAA0B}">
      <dgm:prSet/>
      <dgm:spPr/>
      <dgm:t>
        <a:bodyPr/>
        <a:lstStyle/>
        <a:p>
          <a:endParaRPr lang="es-EC" sz="2400">
            <a:solidFill>
              <a:srgbClr val="000000"/>
            </a:solidFill>
          </a:endParaRPr>
        </a:p>
      </dgm:t>
    </dgm:pt>
    <dgm:pt modelId="{04885672-E9F3-4642-84DD-D33A29387362}" type="sibTrans" cxnId="{DAD5834A-37CB-4236-A8BC-1A65DCCAAA0B}">
      <dgm:prSet/>
      <dgm:spPr/>
      <dgm:t>
        <a:bodyPr/>
        <a:lstStyle/>
        <a:p>
          <a:endParaRPr lang="es-EC" sz="2400">
            <a:solidFill>
              <a:srgbClr val="000000"/>
            </a:solidFill>
          </a:endParaRPr>
        </a:p>
      </dgm:t>
    </dgm:pt>
    <dgm:pt modelId="{13243859-F9A6-479C-A256-B7ECD8FFDBE0}">
      <dgm:prSet phldrT="[Texto]" custT="1"/>
      <dgm:spPr/>
      <dgm:t>
        <a:bodyPr/>
        <a:lstStyle/>
        <a:p>
          <a:r>
            <a:rPr lang="es-ES" sz="2000">
              <a:solidFill>
                <a:srgbClr val="000000"/>
              </a:solidFill>
            </a:rPr>
            <a:t>Resultados</a:t>
          </a:r>
          <a:endParaRPr lang="es-ES" sz="2000" dirty="0">
            <a:solidFill>
              <a:srgbClr val="000000"/>
            </a:solidFill>
          </a:endParaRPr>
        </a:p>
      </dgm:t>
    </dgm:pt>
    <dgm:pt modelId="{3CFC8A54-2FF6-4BA9-9C7A-8B7548A116F2}" type="parTrans" cxnId="{14917A38-A7C3-4CD7-A22D-1A29B90E4EEE}">
      <dgm:prSet/>
      <dgm:spPr/>
      <dgm:t>
        <a:bodyPr/>
        <a:lstStyle/>
        <a:p>
          <a:endParaRPr lang="es-EC" sz="2400">
            <a:solidFill>
              <a:srgbClr val="000000"/>
            </a:solidFill>
          </a:endParaRPr>
        </a:p>
      </dgm:t>
    </dgm:pt>
    <dgm:pt modelId="{CD41B466-DB40-48D1-9441-D4F6F6260C98}" type="sibTrans" cxnId="{14917A38-A7C3-4CD7-A22D-1A29B90E4EEE}">
      <dgm:prSet/>
      <dgm:spPr/>
      <dgm:t>
        <a:bodyPr/>
        <a:lstStyle/>
        <a:p>
          <a:endParaRPr lang="es-EC" sz="2400">
            <a:solidFill>
              <a:srgbClr val="000000"/>
            </a:solidFill>
          </a:endParaRPr>
        </a:p>
      </dgm:t>
    </dgm:pt>
    <dgm:pt modelId="{DA405F1A-F1E9-4324-86B7-37E16AD7CDA4}">
      <dgm:prSet phldrT="[Texto]" custT="1"/>
      <dgm:spPr/>
      <dgm:t>
        <a:bodyPr/>
        <a:lstStyle/>
        <a:p>
          <a:r>
            <a:rPr lang="es-ES" sz="2000">
              <a:solidFill>
                <a:srgbClr val="000000"/>
              </a:solidFill>
            </a:rPr>
            <a:t>Propuesta</a:t>
          </a:r>
          <a:endParaRPr lang="es-ES" sz="2000" dirty="0">
            <a:solidFill>
              <a:srgbClr val="000000"/>
            </a:solidFill>
          </a:endParaRPr>
        </a:p>
      </dgm:t>
    </dgm:pt>
    <dgm:pt modelId="{065FCBE2-404C-4103-B915-DFE3379AD06C}" type="parTrans" cxnId="{E0C94611-A195-47F9-B664-AA8294D128C2}">
      <dgm:prSet/>
      <dgm:spPr/>
      <dgm:t>
        <a:bodyPr/>
        <a:lstStyle/>
        <a:p>
          <a:endParaRPr lang="es-EC" sz="2400">
            <a:solidFill>
              <a:srgbClr val="000000"/>
            </a:solidFill>
          </a:endParaRPr>
        </a:p>
      </dgm:t>
    </dgm:pt>
    <dgm:pt modelId="{5576BB74-917F-4316-BD12-F4EFBB1C8E6E}" type="sibTrans" cxnId="{E0C94611-A195-47F9-B664-AA8294D128C2}">
      <dgm:prSet/>
      <dgm:spPr/>
      <dgm:t>
        <a:bodyPr/>
        <a:lstStyle/>
        <a:p>
          <a:endParaRPr lang="es-EC" sz="2400">
            <a:solidFill>
              <a:srgbClr val="000000"/>
            </a:solidFill>
          </a:endParaRPr>
        </a:p>
      </dgm:t>
    </dgm:pt>
    <dgm:pt modelId="{7E735BE1-9E63-4933-8FA9-D47BC599CCB2}">
      <dgm:prSet phldrT="[Texto]" custT="1"/>
      <dgm:spPr/>
      <dgm:t>
        <a:bodyPr/>
        <a:lstStyle/>
        <a:p>
          <a:r>
            <a:rPr lang="es-ES" sz="2000" dirty="0">
              <a:solidFill>
                <a:srgbClr val="000000"/>
              </a:solidFill>
            </a:rPr>
            <a:t>Conclusiones y Recomendaciones</a:t>
          </a:r>
        </a:p>
      </dgm:t>
    </dgm:pt>
    <dgm:pt modelId="{1DE266FA-526C-4536-9786-67C28ED4FABA}" type="parTrans" cxnId="{0AE88C3A-0A23-4CB1-AFAD-7E52C7BA5D39}">
      <dgm:prSet/>
      <dgm:spPr/>
      <dgm:t>
        <a:bodyPr/>
        <a:lstStyle/>
        <a:p>
          <a:endParaRPr lang="es-EC" sz="2400">
            <a:solidFill>
              <a:srgbClr val="000000"/>
            </a:solidFill>
          </a:endParaRPr>
        </a:p>
      </dgm:t>
    </dgm:pt>
    <dgm:pt modelId="{644CE800-0505-489E-9CC1-F9D4FAF8F40C}" type="sibTrans" cxnId="{0AE88C3A-0A23-4CB1-AFAD-7E52C7BA5D39}">
      <dgm:prSet/>
      <dgm:spPr/>
      <dgm:t>
        <a:bodyPr/>
        <a:lstStyle/>
        <a:p>
          <a:endParaRPr lang="es-EC" sz="2400">
            <a:solidFill>
              <a:srgbClr val="000000"/>
            </a:solidFill>
          </a:endParaRPr>
        </a:p>
      </dgm:t>
    </dgm:pt>
    <dgm:pt modelId="{97661333-23EC-43EF-B4F3-8D4B42CEEDAC}">
      <dgm:prSet phldrT="[Texto]" custT="1"/>
      <dgm:spPr/>
      <dgm:t>
        <a:bodyPr/>
        <a:lstStyle/>
        <a:p>
          <a:r>
            <a:rPr lang="es-ES" sz="2000" dirty="0">
              <a:solidFill>
                <a:srgbClr val="000000"/>
              </a:solidFill>
            </a:rPr>
            <a:t>Justificación e importancia</a:t>
          </a:r>
          <a:endParaRPr lang="es-EC" sz="2000" dirty="0">
            <a:solidFill>
              <a:srgbClr val="000000"/>
            </a:solidFill>
          </a:endParaRPr>
        </a:p>
      </dgm:t>
    </dgm:pt>
    <dgm:pt modelId="{4F139CFA-140C-45A9-ACB5-09BAE787D6B5}" type="parTrans" cxnId="{5EC3B130-0488-4A96-A166-45A5D2163298}">
      <dgm:prSet/>
      <dgm:spPr/>
    </dgm:pt>
    <dgm:pt modelId="{BD5B97C1-F92A-4873-8635-0751C1C59058}" type="sibTrans" cxnId="{5EC3B130-0488-4A96-A166-45A5D2163298}">
      <dgm:prSet/>
      <dgm:spPr/>
    </dgm:pt>
    <dgm:pt modelId="{F127EC8C-801E-4F74-A476-2E88EC9B8AD2}" type="pres">
      <dgm:prSet presAssocID="{728CA503-4627-4677-83B3-65729B69E272}" presName="linear" presStyleCnt="0">
        <dgm:presLayoutVars>
          <dgm:dir/>
          <dgm:animLvl val="lvl"/>
          <dgm:resizeHandles val="exact"/>
        </dgm:presLayoutVars>
      </dgm:prSet>
      <dgm:spPr/>
    </dgm:pt>
    <dgm:pt modelId="{6CC8C628-282C-44B5-89E0-BAA4B560547F}" type="pres">
      <dgm:prSet presAssocID="{ECD8048F-3B66-4D43-A780-3315B696FC11}" presName="parentLin" presStyleCnt="0"/>
      <dgm:spPr/>
    </dgm:pt>
    <dgm:pt modelId="{8BD195DB-43CE-47F9-8F81-0D7E27A17822}" type="pres">
      <dgm:prSet presAssocID="{ECD8048F-3B66-4D43-A780-3315B696FC11}" presName="parentLeftMargin" presStyleLbl="node1" presStyleIdx="0" presStyleCnt="9"/>
      <dgm:spPr/>
    </dgm:pt>
    <dgm:pt modelId="{99DBB6FC-CC5E-4AAC-95EF-27C10BD24A39}" type="pres">
      <dgm:prSet presAssocID="{ECD8048F-3B66-4D43-A780-3315B696FC11}" presName="parentText" presStyleLbl="node1" presStyleIdx="0" presStyleCnt="9">
        <dgm:presLayoutVars>
          <dgm:chMax val="0"/>
          <dgm:bulletEnabled val="1"/>
        </dgm:presLayoutVars>
      </dgm:prSet>
      <dgm:spPr/>
    </dgm:pt>
    <dgm:pt modelId="{576DD6DA-7195-48B8-9B0F-66552C1B1B37}" type="pres">
      <dgm:prSet presAssocID="{ECD8048F-3B66-4D43-A780-3315B696FC11}" presName="negativeSpace" presStyleCnt="0"/>
      <dgm:spPr/>
    </dgm:pt>
    <dgm:pt modelId="{CD31ADC9-8DB3-41B5-A1B3-1526BC8CF700}" type="pres">
      <dgm:prSet presAssocID="{ECD8048F-3B66-4D43-A780-3315B696FC11}" presName="childText" presStyleLbl="conFgAcc1" presStyleIdx="0" presStyleCnt="9">
        <dgm:presLayoutVars>
          <dgm:bulletEnabled val="1"/>
        </dgm:presLayoutVars>
      </dgm:prSet>
      <dgm:spPr/>
    </dgm:pt>
    <dgm:pt modelId="{11B13CFF-40E0-4CE7-96B5-8962132997F8}" type="pres">
      <dgm:prSet presAssocID="{BD5D9201-06ED-40E6-8FD6-DE2D40C641F3}" presName="spaceBetweenRectangles" presStyleCnt="0"/>
      <dgm:spPr/>
    </dgm:pt>
    <dgm:pt modelId="{445F2543-C1FC-4C93-8621-E4C216E43261}" type="pres">
      <dgm:prSet presAssocID="{97661333-23EC-43EF-B4F3-8D4B42CEEDAC}" presName="parentLin" presStyleCnt="0"/>
      <dgm:spPr/>
    </dgm:pt>
    <dgm:pt modelId="{23FD6223-39B6-4143-9C27-6D5709875CA8}" type="pres">
      <dgm:prSet presAssocID="{97661333-23EC-43EF-B4F3-8D4B42CEEDAC}" presName="parentLeftMargin" presStyleLbl="node1" presStyleIdx="0" presStyleCnt="9"/>
      <dgm:spPr/>
    </dgm:pt>
    <dgm:pt modelId="{45BB379F-9EF8-4822-82DB-0472BAFF0CB0}" type="pres">
      <dgm:prSet presAssocID="{97661333-23EC-43EF-B4F3-8D4B42CEEDAC}" presName="parentText" presStyleLbl="node1" presStyleIdx="1" presStyleCnt="9">
        <dgm:presLayoutVars>
          <dgm:chMax val="0"/>
          <dgm:bulletEnabled val="1"/>
        </dgm:presLayoutVars>
      </dgm:prSet>
      <dgm:spPr/>
    </dgm:pt>
    <dgm:pt modelId="{E00352D6-CD2C-478B-9EF4-3C226A2C0B35}" type="pres">
      <dgm:prSet presAssocID="{97661333-23EC-43EF-B4F3-8D4B42CEEDAC}" presName="negativeSpace" presStyleCnt="0"/>
      <dgm:spPr/>
    </dgm:pt>
    <dgm:pt modelId="{D93F8674-8223-4052-82FC-EAC8DDEEDAEA}" type="pres">
      <dgm:prSet presAssocID="{97661333-23EC-43EF-B4F3-8D4B42CEEDAC}" presName="childText" presStyleLbl="conFgAcc1" presStyleIdx="1" presStyleCnt="9">
        <dgm:presLayoutVars>
          <dgm:bulletEnabled val="1"/>
        </dgm:presLayoutVars>
      </dgm:prSet>
      <dgm:spPr/>
    </dgm:pt>
    <dgm:pt modelId="{FECFED52-8C80-4AA9-BDEC-DB18A62E9B6B}" type="pres">
      <dgm:prSet presAssocID="{BD5B97C1-F92A-4873-8635-0751C1C59058}" presName="spaceBetweenRectangles" presStyleCnt="0"/>
      <dgm:spPr/>
    </dgm:pt>
    <dgm:pt modelId="{F914A818-7E12-4C45-A7F8-E327ADF41801}" type="pres">
      <dgm:prSet presAssocID="{4CB7BDA4-D257-4478-A8CC-E24C4028A9F3}" presName="parentLin" presStyleCnt="0"/>
      <dgm:spPr/>
    </dgm:pt>
    <dgm:pt modelId="{670F859A-0537-409B-9997-A8C94FC09E65}" type="pres">
      <dgm:prSet presAssocID="{4CB7BDA4-D257-4478-A8CC-E24C4028A9F3}" presName="parentLeftMargin" presStyleLbl="node1" presStyleIdx="1" presStyleCnt="9"/>
      <dgm:spPr/>
    </dgm:pt>
    <dgm:pt modelId="{D8B71EFF-BDD0-46FE-8030-0897865B40FB}" type="pres">
      <dgm:prSet presAssocID="{4CB7BDA4-D257-4478-A8CC-E24C4028A9F3}" presName="parentText" presStyleLbl="node1" presStyleIdx="2" presStyleCnt="9">
        <dgm:presLayoutVars>
          <dgm:chMax val="0"/>
          <dgm:bulletEnabled val="1"/>
        </dgm:presLayoutVars>
      </dgm:prSet>
      <dgm:spPr/>
    </dgm:pt>
    <dgm:pt modelId="{1543BF92-3E1A-4789-8569-1D80AF6E5362}" type="pres">
      <dgm:prSet presAssocID="{4CB7BDA4-D257-4478-A8CC-E24C4028A9F3}" presName="negativeSpace" presStyleCnt="0"/>
      <dgm:spPr/>
    </dgm:pt>
    <dgm:pt modelId="{3F82A4CB-C58E-40F0-A2AE-EA0B8FBF115F}" type="pres">
      <dgm:prSet presAssocID="{4CB7BDA4-D257-4478-A8CC-E24C4028A9F3}" presName="childText" presStyleLbl="conFgAcc1" presStyleIdx="2" presStyleCnt="9">
        <dgm:presLayoutVars>
          <dgm:bulletEnabled val="1"/>
        </dgm:presLayoutVars>
      </dgm:prSet>
      <dgm:spPr/>
    </dgm:pt>
    <dgm:pt modelId="{57C71D90-76C0-4FC2-BF59-C06CFC03977A}" type="pres">
      <dgm:prSet presAssocID="{3999990D-3F47-4199-B1C1-C1B8FD0B868E}" presName="spaceBetweenRectangles" presStyleCnt="0"/>
      <dgm:spPr/>
    </dgm:pt>
    <dgm:pt modelId="{624FC0D9-BFAA-4D25-9C1F-F56982BFCBE9}" type="pres">
      <dgm:prSet presAssocID="{F22FC6EF-9EFE-4D13-AAD6-ACC943D38E2E}" presName="parentLin" presStyleCnt="0"/>
      <dgm:spPr/>
    </dgm:pt>
    <dgm:pt modelId="{9793F9F7-74BD-48CF-A469-FFC546B45965}" type="pres">
      <dgm:prSet presAssocID="{F22FC6EF-9EFE-4D13-AAD6-ACC943D38E2E}" presName="parentLeftMargin" presStyleLbl="node1" presStyleIdx="2" presStyleCnt="9"/>
      <dgm:spPr/>
    </dgm:pt>
    <dgm:pt modelId="{CAE405B9-14F9-4923-A682-173517332957}" type="pres">
      <dgm:prSet presAssocID="{F22FC6EF-9EFE-4D13-AAD6-ACC943D38E2E}" presName="parentText" presStyleLbl="node1" presStyleIdx="3" presStyleCnt="9">
        <dgm:presLayoutVars>
          <dgm:chMax val="0"/>
          <dgm:bulletEnabled val="1"/>
        </dgm:presLayoutVars>
      </dgm:prSet>
      <dgm:spPr/>
    </dgm:pt>
    <dgm:pt modelId="{9656BF97-03FE-481D-9359-B7AB101578B1}" type="pres">
      <dgm:prSet presAssocID="{F22FC6EF-9EFE-4D13-AAD6-ACC943D38E2E}" presName="negativeSpace" presStyleCnt="0"/>
      <dgm:spPr/>
    </dgm:pt>
    <dgm:pt modelId="{D743DB4A-3DCC-4541-94E2-66112AF366E3}" type="pres">
      <dgm:prSet presAssocID="{F22FC6EF-9EFE-4D13-AAD6-ACC943D38E2E}" presName="childText" presStyleLbl="conFgAcc1" presStyleIdx="3" presStyleCnt="9">
        <dgm:presLayoutVars>
          <dgm:bulletEnabled val="1"/>
        </dgm:presLayoutVars>
      </dgm:prSet>
      <dgm:spPr/>
    </dgm:pt>
    <dgm:pt modelId="{6EFFDCB2-4B93-45DD-83B8-741253B21758}" type="pres">
      <dgm:prSet presAssocID="{DB822136-79CC-4082-A781-9941611BCC19}" presName="spaceBetweenRectangles" presStyleCnt="0"/>
      <dgm:spPr/>
    </dgm:pt>
    <dgm:pt modelId="{444FBAE7-0076-49B4-8A73-4101AB860520}" type="pres">
      <dgm:prSet presAssocID="{94CB5EE8-D920-4530-96B7-76E86C0881A4}" presName="parentLin" presStyleCnt="0"/>
      <dgm:spPr/>
    </dgm:pt>
    <dgm:pt modelId="{2EED7DC2-5120-47B2-BC27-535E8676AB79}" type="pres">
      <dgm:prSet presAssocID="{94CB5EE8-D920-4530-96B7-76E86C0881A4}" presName="parentLeftMargin" presStyleLbl="node1" presStyleIdx="3" presStyleCnt="9"/>
      <dgm:spPr/>
    </dgm:pt>
    <dgm:pt modelId="{9C5E7100-FFD2-47F9-BEF1-2B9E4E50B175}" type="pres">
      <dgm:prSet presAssocID="{94CB5EE8-D920-4530-96B7-76E86C0881A4}" presName="parentText" presStyleLbl="node1" presStyleIdx="4" presStyleCnt="9">
        <dgm:presLayoutVars>
          <dgm:chMax val="0"/>
          <dgm:bulletEnabled val="1"/>
        </dgm:presLayoutVars>
      </dgm:prSet>
      <dgm:spPr/>
    </dgm:pt>
    <dgm:pt modelId="{2939DE09-A956-4633-ADC8-F6C6A99D5674}" type="pres">
      <dgm:prSet presAssocID="{94CB5EE8-D920-4530-96B7-76E86C0881A4}" presName="negativeSpace" presStyleCnt="0"/>
      <dgm:spPr/>
    </dgm:pt>
    <dgm:pt modelId="{370D85DD-C60E-4E3D-BF66-3EFD870F5722}" type="pres">
      <dgm:prSet presAssocID="{94CB5EE8-D920-4530-96B7-76E86C0881A4}" presName="childText" presStyleLbl="conFgAcc1" presStyleIdx="4" presStyleCnt="9">
        <dgm:presLayoutVars>
          <dgm:bulletEnabled val="1"/>
        </dgm:presLayoutVars>
      </dgm:prSet>
      <dgm:spPr/>
    </dgm:pt>
    <dgm:pt modelId="{75D6EEBF-9468-4EB1-B181-8B43AFA1D4AB}" type="pres">
      <dgm:prSet presAssocID="{C6BF0E37-FF9F-4F63-8A6F-41577ACB275E}" presName="spaceBetweenRectangles" presStyleCnt="0"/>
      <dgm:spPr/>
    </dgm:pt>
    <dgm:pt modelId="{16E43ED3-173E-4F65-8EFC-DA61E938A768}" type="pres">
      <dgm:prSet presAssocID="{CD639000-E80B-433A-B969-E315FED73921}" presName="parentLin" presStyleCnt="0"/>
      <dgm:spPr/>
    </dgm:pt>
    <dgm:pt modelId="{9FDD7B49-F549-44B4-AA32-B539CBCF71B6}" type="pres">
      <dgm:prSet presAssocID="{CD639000-E80B-433A-B969-E315FED73921}" presName="parentLeftMargin" presStyleLbl="node1" presStyleIdx="4" presStyleCnt="9"/>
      <dgm:spPr/>
    </dgm:pt>
    <dgm:pt modelId="{B54D2578-26F8-490E-8F8A-7F70099CD618}" type="pres">
      <dgm:prSet presAssocID="{CD639000-E80B-433A-B969-E315FED73921}" presName="parentText" presStyleLbl="node1" presStyleIdx="5" presStyleCnt="9">
        <dgm:presLayoutVars>
          <dgm:chMax val="0"/>
          <dgm:bulletEnabled val="1"/>
        </dgm:presLayoutVars>
      </dgm:prSet>
      <dgm:spPr/>
    </dgm:pt>
    <dgm:pt modelId="{EF6C2539-DBA7-44DC-AC61-7C9481484B97}" type="pres">
      <dgm:prSet presAssocID="{CD639000-E80B-433A-B969-E315FED73921}" presName="negativeSpace" presStyleCnt="0"/>
      <dgm:spPr/>
    </dgm:pt>
    <dgm:pt modelId="{708BE5FE-5B6E-486E-B389-35625552ECED}" type="pres">
      <dgm:prSet presAssocID="{CD639000-E80B-433A-B969-E315FED73921}" presName="childText" presStyleLbl="conFgAcc1" presStyleIdx="5" presStyleCnt="9">
        <dgm:presLayoutVars>
          <dgm:bulletEnabled val="1"/>
        </dgm:presLayoutVars>
      </dgm:prSet>
      <dgm:spPr/>
    </dgm:pt>
    <dgm:pt modelId="{85DD642A-F9BC-41F2-A0BE-4B56CB72AF64}" type="pres">
      <dgm:prSet presAssocID="{04885672-E9F3-4642-84DD-D33A29387362}" presName="spaceBetweenRectangles" presStyleCnt="0"/>
      <dgm:spPr/>
    </dgm:pt>
    <dgm:pt modelId="{49587751-D562-4BE7-A343-957A76D4E777}" type="pres">
      <dgm:prSet presAssocID="{13243859-F9A6-479C-A256-B7ECD8FFDBE0}" presName="parentLin" presStyleCnt="0"/>
      <dgm:spPr/>
    </dgm:pt>
    <dgm:pt modelId="{6BAA2F1E-9359-4AFD-B058-449060EA45E2}" type="pres">
      <dgm:prSet presAssocID="{13243859-F9A6-479C-A256-B7ECD8FFDBE0}" presName="parentLeftMargin" presStyleLbl="node1" presStyleIdx="5" presStyleCnt="9"/>
      <dgm:spPr/>
    </dgm:pt>
    <dgm:pt modelId="{0CFFD718-291F-4064-9AAB-CF0A27AC87EC}" type="pres">
      <dgm:prSet presAssocID="{13243859-F9A6-479C-A256-B7ECD8FFDBE0}" presName="parentText" presStyleLbl="node1" presStyleIdx="6" presStyleCnt="9">
        <dgm:presLayoutVars>
          <dgm:chMax val="0"/>
          <dgm:bulletEnabled val="1"/>
        </dgm:presLayoutVars>
      </dgm:prSet>
      <dgm:spPr/>
    </dgm:pt>
    <dgm:pt modelId="{CD4F7416-A63B-4AF7-B656-59DDDF0710F8}" type="pres">
      <dgm:prSet presAssocID="{13243859-F9A6-479C-A256-B7ECD8FFDBE0}" presName="negativeSpace" presStyleCnt="0"/>
      <dgm:spPr/>
    </dgm:pt>
    <dgm:pt modelId="{69F32563-A3AA-45CA-A0A5-05BC54CB9E48}" type="pres">
      <dgm:prSet presAssocID="{13243859-F9A6-479C-A256-B7ECD8FFDBE0}" presName="childText" presStyleLbl="conFgAcc1" presStyleIdx="6" presStyleCnt="9">
        <dgm:presLayoutVars>
          <dgm:bulletEnabled val="1"/>
        </dgm:presLayoutVars>
      </dgm:prSet>
      <dgm:spPr/>
    </dgm:pt>
    <dgm:pt modelId="{99903BE3-53A4-4E62-98C5-0AE51BE40CBE}" type="pres">
      <dgm:prSet presAssocID="{CD41B466-DB40-48D1-9441-D4F6F6260C98}" presName="spaceBetweenRectangles" presStyleCnt="0"/>
      <dgm:spPr/>
    </dgm:pt>
    <dgm:pt modelId="{1DB6A951-3BBE-4E54-9F61-857F92D44D1D}" type="pres">
      <dgm:prSet presAssocID="{DA405F1A-F1E9-4324-86B7-37E16AD7CDA4}" presName="parentLin" presStyleCnt="0"/>
      <dgm:spPr/>
    </dgm:pt>
    <dgm:pt modelId="{CDEA5439-C22A-4CC6-93F2-A41D9618FB52}" type="pres">
      <dgm:prSet presAssocID="{DA405F1A-F1E9-4324-86B7-37E16AD7CDA4}" presName="parentLeftMargin" presStyleLbl="node1" presStyleIdx="6" presStyleCnt="9"/>
      <dgm:spPr/>
    </dgm:pt>
    <dgm:pt modelId="{FC3D1DEE-422B-486C-85F1-BAF775052569}" type="pres">
      <dgm:prSet presAssocID="{DA405F1A-F1E9-4324-86B7-37E16AD7CDA4}" presName="parentText" presStyleLbl="node1" presStyleIdx="7" presStyleCnt="9">
        <dgm:presLayoutVars>
          <dgm:chMax val="0"/>
          <dgm:bulletEnabled val="1"/>
        </dgm:presLayoutVars>
      </dgm:prSet>
      <dgm:spPr/>
    </dgm:pt>
    <dgm:pt modelId="{64A2970E-500B-4070-8153-10A16EAB5117}" type="pres">
      <dgm:prSet presAssocID="{DA405F1A-F1E9-4324-86B7-37E16AD7CDA4}" presName="negativeSpace" presStyleCnt="0"/>
      <dgm:spPr/>
    </dgm:pt>
    <dgm:pt modelId="{4A3A63C7-94C8-435D-8076-88243C908166}" type="pres">
      <dgm:prSet presAssocID="{DA405F1A-F1E9-4324-86B7-37E16AD7CDA4}" presName="childText" presStyleLbl="conFgAcc1" presStyleIdx="7" presStyleCnt="9">
        <dgm:presLayoutVars>
          <dgm:bulletEnabled val="1"/>
        </dgm:presLayoutVars>
      </dgm:prSet>
      <dgm:spPr/>
    </dgm:pt>
    <dgm:pt modelId="{7C63A314-8686-43BC-B275-1F2AE253921A}" type="pres">
      <dgm:prSet presAssocID="{5576BB74-917F-4316-BD12-F4EFBB1C8E6E}" presName="spaceBetweenRectangles" presStyleCnt="0"/>
      <dgm:spPr/>
    </dgm:pt>
    <dgm:pt modelId="{2FF7BF55-673F-43C2-8F02-167E2E5B124F}" type="pres">
      <dgm:prSet presAssocID="{7E735BE1-9E63-4933-8FA9-D47BC599CCB2}" presName="parentLin" presStyleCnt="0"/>
      <dgm:spPr/>
    </dgm:pt>
    <dgm:pt modelId="{5B041FE0-FD7F-4FF8-B34F-034A8D20FCD4}" type="pres">
      <dgm:prSet presAssocID="{7E735BE1-9E63-4933-8FA9-D47BC599CCB2}" presName="parentLeftMargin" presStyleLbl="node1" presStyleIdx="7" presStyleCnt="9"/>
      <dgm:spPr/>
    </dgm:pt>
    <dgm:pt modelId="{27985A93-D0DC-42E2-97E5-36E5C172910C}" type="pres">
      <dgm:prSet presAssocID="{7E735BE1-9E63-4933-8FA9-D47BC599CCB2}" presName="parentText" presStyleLbl="node1" presStyleIdx="8" presStyleCnt="9">
        <dgm:presLayoutVars>
          <dgm:chMax val="0"/>
          <dgm:bulletEnabled val="1"/>
        </dgm:presLayoutVars>
      </dgm:prSet>
      <dgm:spPr/>
    </dgm:pt>
    <dgm:pt modelId="{81A37CEB-2661-414E-9D6A-FD3E851307DE}" type="pres">
      <dgm:prSet presAssocID="{7E735BE1-9E63-4933-8FA9-D47BC599CCB2}" presName="negativeSpace" presStyleCnt="0"/>
      <dgm:spPr/>
    </dgm:pt>
    <dgm:pt modelId="{CEA08EA4-9716-4D4F-8D46-87CB365AD6AB}" type="pres">
      <dgm:prSet presAssocID="{7E735BE1-9E63-4933-8FA9-D47BC599CCB2}" presName="childText" presStyleLbl="conFgAcc1" presStyleIdx="8" presStyleCnt="9">
        <dgm:presLayoutVars>
          <dgm:bulletEnabled val="1"/>
        </dgm:presLayoutVars>
      </dgm:prSet>
      <dgm:spPr/>
    </dgm:pt>
  </dgm:ptLst>
  <dgm:cxnLst>
    <dgm:cxn modelId="{1D3F3E08-0228-4027-9550-B9FD441C3084}" type="presOf" srcId="{4CB7BDA4-D257-4478-A8CC-E24C4028A9F3}" destId="{670F859A-0537-409B-9997-A8C94FC09E65}" srcOrd="0" destOrd="0" presId="urn:microsoft.com/office/officeart/2005/8/layout/list1"/>
    <dgm:cxn modelId="{E0C94611-A195-47F9-B664-AA8294D128C2}" srcId="{728CA503-4627-4677-83B3-65729B69E272}" destId="{DA405F1A-F1E9-4324-86B7-37E16AD7CDA4}" srcOrd="7" destOrd="0" parTransId="{065FCBE2-404C-4103-B915-DFE3379AD06C}" sibTransId="{5576BB74-917F-4316-BD12-F4EFBB1C8E6E}"/>
    <dgm:cxn modelId="{2A8D3013-CC49-4554-B974-AB7268EFCD77}" type="presOf" srcId="{DA405F1A-F1E9-4324-86B7-37E16AD7CDA4}" destId="{FC3D1DEE-422B-486C-85F1-BAF775052569}" srcOrd="1" destOrd="0" presId="urn:microsoft.com/office/officeart/2005/8/layout/list1"/>
    <dgm:cxn modelId="{26739B2D-7C00-484C-B0DE-39E5E02E40DA}" type="presOf" srcId="{94CB5EE8-D920-4530-96B7-76E86C0881A4}" destId="{2EED7DC2-5120-47B2-BC27-535E8676AB79}" srcOrd="0" destOrd="0" presId="urn:microsoft.com/office/officeart/2005/8/layout/list1"/>
    <dgm:cxn modelId="{5EC3B130-0488-4A96-A166-45A5D2163298}" srcId="{728CA503-4627-4677-83B3-65729B69E272}" destId="{97661333-23EC-43EF-B4F3-8D4B42CEEDAC}" srcOrd="1" destOrd="0" parTransId="{4F139CFA-140C-45A9-ACB5-09BAE787D6B5}" sibTransId="{BD5B97C1-F92A-4873-8635-0751C1C59058}"/>
    <dgm:cxn modelId="{6DB68936-DE00-4F29-853F-79AFE58D68D2}" type="presOf" srcId="{13243859-F9A6-479C-A256-B7ECD8FFDBE0}" destId="{0CFFD718-291F-4064-9AAB-CF0A27AC87EC}" srcOrd="1" destOrd="0" presId="urn:microsoft.com/office/officeart/2005/8/layout/list1"/>
    <dgm:cxn modelId="{14917A38-A7C3-4CD7-A22D-1A29B90E4EEE}" srcId="{728CA503-4627-4677-83B3-65729B69E272}" destId="{13243859-F9A6-479C-A256-B7ECD8FFDBE0}" srcOrd="6" destOrd="0" parTransId="{3CFC8A54-2FF6-4BA9-9C7A-8B7548A116F2}" sibTransId="{CD41B466-DB40-48D1-9441-D4F6F6260C98}"/>
    <dgm:cxn modelId="{0AE88C3A-0A23-4CB1-AFAD-7E52C7BA5D39}" srcId="{728CA503-4627-4677-83B3-65729B69E272}" destId="{7E735BE1-9E63-4933-8FA9-D47BC599CCB2}" srcOrd="8" destOrd="0" parTransId="{1DE266FA-526C-4536-9786-67C28ED4FABA}" sibTransId="{644CE800-0505-489E-9CC1-F9D4FAF8F40C}"/>
    <dgm:cxn modelId="{4D6D6E3B-AD70-437E-8B60-16ACAE5F3F27}" type="presOf" srcId="{97661333-23EC-43EF-B4F3-8D4B42CEEDAC}" destId="{45BB379F-9EF8-4822-82DB-0472BAFF0CB0}" srcOrd="1" destOrd="0" presId="urn:microsoft.com/office/officeart/2005/8/layout/list1"/>
    <dgm:cxn modelId="{82DF955C-DA15-40E2-A60B-F2CF19BC82A7}" type="presOf" srcId="{ECD8048F-3B66-4D43-A780-3315B696FC11}" destId="{8BD195DB-43CE-47F9-8F81-0D7E27A17822}" srcOrd="0" destOrd="0" presId="urn:microsoft.com/office/officeart/2005/8/layout/list1"/>
    <dgm:cxn modelId="{B5BBA746-E279-4E8C-A068-060F42D2C8C7}" type="presOf" srcId="{CD639000-E80B-433A-B969-E315FED73921}" destId="{9FDD7B49-F549-44B4-AA32-B539CBCF71B6}" srcOrd="0" destOrd="0" presId="urn:microsoft.com/office/officeart/2005/8/layout/list1"/>
    <dgm:cxn modelId="{0297C947-8D38-4391-A455-9FA46474BD1C}" type="presOf" srcId="{DA405F1A-F1E9-4324-86B7-37E16AD7CDA4}" destId="{CDEA5439-C22A-4CC6-93F2-A41D9618FB52}" srcOrd="0" destOrd="0" presId="urn:microsoft.com/office/officeart/2005/8/layout/list1"/>
    <dgm:cxn modelId="{DAD5834A-37CB-4236-A8BC-1A65DCCAAA0B}" srcId="{728CA503-4627-4677-83B3-65729B69E272}" destId="{CD639000-E80B-433A-B969-E315FED73921}" srcOrd="5" destOrd="0" parTransId="{D2FEA921-3553-4DAB-8D18-25C9EC859D93}" sibTransId="{04885672-E9F3-4642-84DD-D33A29387362}"/>
    <dgm:cxn modelId="{3FFA4973-1E76-48BD-98DC-75012CEF9B3D}" type="presOf" srcId="{4CB7BDA4-D257-4478-A8CC-E24C4028A9F3}" destId="{D8B71EFF-BDD0-46FE-8030-0897865B40FB}" srcOrd="1" destOrd="0" presId="urn:microsoft.com/office/officeart/2005/8/layout/list1"/>
    <dgm:cxn modelId="{7887B853-8574-478D-AC40-7C117BA5BAC5}" type="presOf" srcId="{CD639000-E80B-433A-B969-E315FED73921}" destId="{B54D2578-26F8-490E-8F8A-7F70099CD618}" srcOrd="1" destOrd="0" presId="urn:microsoft.com/office/officeart/2005/8/layout/list1"/>
    <dgm:cxn modelId="{3C9C3977-446E-4B25-AAA3-25A1B7274CBF}" type="presOf" srcId="{728CA503-4627-4677-83B3-65729B69E272}" destId="{F127EC8C-801E-4F74-A476-2E88EC9B8AD2}" srcOrd="0" destOrd="0" presId="urn:microsoft.com/office/officeart/2005/8/layout/list1"/>
    <dgm:cxn modelId="{C1F1DF7A-F615-4D00-9B11-7A7BC403C99B}" type="presOf" srcId="{ECD8048F-3B66-4D43-A780-3315B696FC11}" destId="{99DBB6FC-CC5E-4AAC-95EF-27C10BD24A39}" srcOrd="1" destOrd="0" presId="urn:microsoft.com/office/officeart/2005/8/layout/list1"/>
    <dgm:cxn modelId="{A66A8788-8146-429A-9CAF-754ABD5D91A7}" srcId="{728CA503-4627-4677-83B3-65729B69E272}" destId="{F22FC6EF-9EFE-4D13-AAD6-ACC943D38E2E}" srcOrd="3" destOrd="0" parTransId="{3CC8503B-B4B1-4F9E-B67A-60A3C337F8A2}" sibTransId="{DB822136-79CC-4082-A781-9941611BCC19}"/>
    <dgm:cxn modelId="{EA2FB193-7EC3-48A6-9FC1-1DF02CFE6837}" type="presOf" srcId="{F22FC6EF-9EFE-4D13-AAD6-ACC943D38E2E}" destId="{CAE405B9-14F9-4923-A682-173517332957}" srcOrd="1" destOrd="0" presId="urn:microsoft.com/office/officeart/2005/8/layout/list1"/>
    <dgm:cxn modelId="{D8835F99-141D-45B0-8E7E-E59835303094}" srcId="{728CA503-4627-4677-83B3-65729B69E272}" destId="{4CB7BDA4-D257-4478-A8CC-E24C4028A9F3}" srcOrd="2" destOrd="0" parTransId="{517AA838-9082-4869-A10A-3087CD47CA0C}" sibTransId="{3999990D-3F47-4199-B1C1-C1B8FD0B868E}"/>
    <dgm:cxn modelId="{579090A1-E0FE-421B-802A-35BEF99C5027}" type="presOf" srcId="{13243859-F9A6-479C-A256-B7ECD8FFDBE0}" destId="{6BAA2F1E-9359-4AFD-B058-449060EA45E2}" srcOrd="0" destOrd="0" presId="urn:microsoft.com/office/officeart/2005/8/layout/list1"/>
    <dgm:cxn modelId="{1C54F2BD-93EA-4CA8-8631-5ED778B7B7E0}" type="presOf" srcId="{7E735BE1-9E63-4933-8FA9-D47BC599CCB2}" destId="{5B041FE0-FD7F-4FF8-B34F-034A8D20FCD4}" srcOrd="0" destOrd="0" presId="urn:microsoft.com/office/officeart/2005/8/layout/list1"/>
    <dgm:cxn modelId="{961E1DC9-723D-4EF1-83C9-F2041F439313}" srcId="{728CA503-4627-4677-83B3-65729B69E272}" destId="{94CB5EE8-D920-4530-96B7-76E86C0881A4}" srcOrd="4" destOrd="0" parTransId="{CC7CF786-8092-4830-9340-4D9B45667D77}" sibTransId="{C6BF0E37-FF9F-4F63-8A6F-41577ACB275E}"/>
    <dgm:cxn modelId="{E5D12EDB-D8D7-473E-A900-2DA14FFCB410}" type="presOf" srcId="{7E735BE1-9E63-4933-8FA9-D47BC599CCB2}" destId="{27985A93-D0DC-42E2-97E5-36E5C172910C}" srcOrd="1" destOrd="0" presId="urn:microsoft.com/office/officeart/2005/8/layout/list1"/>
    <dgm:cxn modelId="{4DADB2DC-0607-4D53-8EEA-41E2B72FD199}" type="presOf" srcId="{94CB5EE8-D920-4530-96B7-76E86C0881A4}" destId="{9C5E7100-FFD2-47F9-BEF1-2B9E4E50B175}" srcOrd="1" destOrd="0" presId="urn:microsoft.com/office/officeart/2005/8/layout/list1"/>
    <dgm:cxn modelId="{646382E2-220C-44EA-A8F9-63E134D13CD7}" type="presOf" srcId="{F22FC6EF-9EFE-4D13-AAD6-ACC943D38E2E}" destId="{9793F9F7-74BD-48CF-A469-FFC546B45965}" srcOrd="0" destOrd="0" presId="urn:microsoft.com/office/officeart/2005/8/layout/list1"/>
    <dgm:cxn modelId="{965ABFE7-1E5D-4E31-80CD-DD5583B75B3D}" type="presOf" srcId="{97661333-23EC-43EF-B4F3-8D4B42CEEDAC}" destId="{23FD6223-39B6-4143-9C27-6D5709875CA8}" srcOrd="0" destOrd="0" presId="urn:microsoft.com/office/officeart/2005/8/layout/list1"/>
    <dgm:cxn modelId="{E7643BFD-0C11-48C7-B954-037A05136378}" srcId="{728CA503-4627-4677-83B3-65729B69E272}" destId="{ECD8048F-3B66-4D43-A780-3315B696FC11}" srcOrd="0" destOrd="0" parTransId="{F701C32F-CA88-4CAE-9E5B-7B778789310B}" sibTransId="{BD5D9201-06ED-40E6-8FD6-DE2D40C641F3}"/>
    <dgm:cxn modelId="{7F828FE7-07DC-43A2-94BA-157D9A9AFACB}" type="presParOf" srcId="{F127EC8C-801E-4F74-A476-2E88EC9B8AD2}" destId="{6CC8C628-282C-44B5-89E0-BAA4B560547F}" srcOrd="0" destOrd="0" presId="urn:microsoft.com/office/officeart/2005/8/layout/list1"/>
    <dgm:cxn modelId="{3B175A2B-7CA9-4F2B-8E3F-CE5CFEA1D3D9}" type="presParOf" srcId="{6CC8C628-282C-44B5-89E0-BAA4B560547F}" destId="{8BD195DB-43CE-47F9-8F81-0D7E27A17822}" srcOrd="0" destOrd="0" presId="urn:microsoft.com/office/officeart/2005/8/layout/list1"/>
    <dgm:cxn modelId="{4CD66480-B923-4FF3-9F75-AD1C95F6A99C}" type="presParOf" srcId="{6CC8C628-282C-44B5-89E0-BAA4B560547F}" destId="{99DBB6FC-CC5E-4AAC-95EF-27C10BD24A39}" srcOrd="1" destOrd="0" presId="urn:microsoft.com/office/officeart/2005/8/layout/list1"/>
    <dgm:cxn modelId="{DE8A06A9-7EE5-406D-92CC-2F3858EC8CAA}" type="presParOf" srcId="{F127EC8C-801E-4F74-A476-2E88EC9B8AD2}" destId="{576DD6DA-7195-48B8-9B0F-66552C1B1B37}" srcOrd="1" destOrd="0" presId="urn:microsoft.com/office/officeart/2005/8/layout/list1"/>
    <dgm:cxn modelId="{0259BF0D-0DF5-4290-9D6D-572EF2B145CC}" type="presParOf" srcId="{F127EC8C-801E-4F74-A476-2E88EC9B8AD2}" destId="{CD31ADC9-8DB3-41B5-A1B3-1526BC8CF700}" srcOrd="2" destOrd="0" presId="urn:microsoft.com/office/officeart/2005/8/layout/list1"/>
    <dgm:cxn modelId="{171FD5C7-F503-4C9F-A1A4-D1321F14AF39}" type="presParOf" srcId="{F127EC8C-801E-4F74-A476-2E88EC9B8AD2}" destId="{11B13CFF-40E0-4CE7-96B5-8962132997F8}" srcOrd="3" destOrd="0" presId="urn:microsoft.com/office/officeart/2005/8/layout/list1"/>
    <dgm:cxn modelId="{60594F2E-772C-4C98-A272-77FAFEEECD40}" type="presParOf" srcId="{F127EC8C-801E-4F74-A476-2E88EC9B8AD2}" destId="{445F2543-C1FC-4C93-8621-E4C216E43261}" srcOrd="4" destOrd="0" presId="urn:microsoft.com/office/officeart/2005/8/layout/list1"/>
    <dgm:cxn modelId="{DEA10130-C786-4D3C-9030-295B4DDFE08F}" type="presParOf" srcId="{445F2543-C1FC-4C93-8621-E4C216E43261}" destId="{23FD6223-39B6-4143-9C27-6D5709875CA8}" srcOrd="0" destOrd="0" presId="urn:microsoft.com/office/officeart/2005/8/layout/list1"/>
    <dgm:cxn modelId="{48D94ACC-1AE9-41BB-AB14-54068AF9E33F}" type="presParOf" srcId="{445F2543-C1FC-4C93-8621-E4C216E43261}" destId="{45BB379F-9EF8-4822-82DB-0472BAFF0CB0}" srcOrd="1" destOrd="0" presId="urn:microsoft.com/office/officeart/2005/8/layout/list1"/>
    <dgm:cxn modelId="{785F6406-445E-43F8-8738-8E49A78DDAED}" type="presParOf" srcId="{F127EC8C-801E-4F74-A476-2E88EC9B8AD2}" destId="{E00352D6-CD2C-478B-9EF4-3C226A2C0B35}" srcOrd="5" destOrd="0" presId="urn:microsoft.com/office/officeart/2005/8/layout/list1"/>
    <dgm:cxn modelId="{902CCAC7-9716-4C54-B04C-974227DF9CDB}" type="presParOf" srcId="{F127EC8C-801E-4F74-A476-2E88EC9B8AD2}" destId="{D93F8674-8223-4052-82FC-EAC8DDEEDAEA}" srcOrd="6" destOrd="0" presId="urn:microsoft.com/office/officeart/2005/8/layout/list1"/>
    <dgm:cxn modelId="{CE7264F2-A042-49FC-9965-6FD31E07A543}" type="presParOf" srcId="{F127EC8C-801E-4F74-A476-2E88EC9B8AD2}" destId="{FECFED52-8C80-4AA9-BDEC-DB18A62E9B6B}" srcOrd="7" destOrd="0" presId="urn:microsoft.com/office/officeart/2005/8/layout/list1"/>
    <dgm:cxn modelId="{A3F33F1D-5643-44B3-BF7A-26E238FC1D98}" type="presParOf" srcId="{F127EC8C-801E-4F74-A476-2E88EC9B8AD2}" destId="{F914A818-7E12-4C45-A7F8-E327ADF41801}" srcOrd="8" destOrd="0" presId="urn:microsoft.com/office/officeart/2005/8/layout/list1"/>
    <dgm:cxn modelId="{E68A6DE9-B0AD-4446-B625-3A6F276597B2}" type="presParOf" srcId="{F914A818-7E12-4C45-A7F8-E327ADF41801}" destId="{670F859A-0537-409B-9997-A8C94FC09E65}" srcOrd="0" destOrd="0" presId="urn:microsoft.com/office/officeart/2005/8/layout/list1"/>
    <dgm:cxn modelId="{925B87EB-418C-49C7-AEE8-B87AFDDD195F}" type="presParOf" srcId="{F914A818-7E12-4C45-A7F8-E327ADF41801}" destId="{D8B71EFF-BDD0-46FE-8030-0897865B40FB}" srcOrd="1" destOrd="0" presId="urn:microsoft.com/office/officeart/2005/8/layout/list1"/>
    <dgm:cxn modelId="{47670C20-9C1D-43CE-A677-0E354757126C}" type="presParOf" srcId="{F127EC8C-801E-4F74-A476-2E88EC9B8AD2}" destId="{1543BF92-3E1A-4789-8569-1D80AF6E5362}" srcOrd="9" destOrd="0" presId="urn:microsoft.com/office/officeart/2005/8/layout/list1"/>
    <dgm:cxn modelId="{D48B2A5F-59C0-4B21-95D7-64E57F419EC1}" type="presParOf" srcId="{F127EC8C-801E-4F74-A476-2E88EC9B8AD2}" destId="{3F82A4CB-C58E-40F0-A2AE-EA0B8FBF115F}" srcOrd="10" destOrd="0" presId="urn:microsoft.com/office/officeart/2005/8/layout/list1"/>
    <dgm:cxn modelId="{ACC426F2-6852-4C8E-A961-5938A3616069}" type="presParOf" srcId="{F127EC8C-801E-4F74-A476-2E88EC9B8AD2}" destId="{57C71D90-76C0-4FC2-BF59-C06CFC03977A}" srcOrd="11" destOrd="0" presId="urn:microsoft.com/office/officeart/2005/8/layout/list1"/>
    <dgm:cxn modelId="{60B7570A-2E11-4A5A-9EC9-43AEFF1C11DF}" type="presParOf" srcId="{F127EC8C-801E-4F74-A476-2E88EC9B8AD2}" destId="{624FC0D9-BFAA-4D25-9C1F-F56982BFCBE9}" srcOrd="12" destOrd="0" presId="urn:microsoft.com/office/officeart/2005/8/layout/list1"/>
    <dgm:cxn modelId="{DB6801DA-0CED-43E6-9F77-97A5D90E817C}" type="presParOf" srcId="{624FC0D9-BFAA-4D25-9C1F-F56982BFCBE9}" destId="{9793F9F7-74BD-48CF-A469-FFC546B45965}" srcOrd="0" destOrd="0" presId="urn:microsoft.com/office/officeart/2005/8/layout/list1"/>
    <dgm:cxn modelId="{BB300B27-D716-45BA-B30B-372400E42A72}" type="presParOf" srcId="{624FC0D9-BFAA-4D25-9C1F-F56982BFCBE9}" destId="{CAE405B9-14F9-4923-A682-173517332957}" srcOrd="1" destOrd="0" presId="urn:microsoft.com/office/officeart/2005/8/layout/list1"/>
    <dgm:cxn modelId="{F91B5C8D-77E5-40AD-B4C9-E6CDDD2EE6FB}" type="presParOf" srcId="{F127EC8C-801E-4F74-A476-2E88EC9B8AD2}" destId="{9656BF97-03FE-481D-9359-B7AB101578B1}" srcOrd="13" destOrd="0" presId="urn:microsoft.com/office/officeart/2005/8/layout/list1"/>
    <dgm:cxn modelId="{267E505B-05A0-4064-9387-739C157F01DB}" type="presParOf" srcId="{F127EC8C-801E-4F74-A476-2E88EC9B8AD2}" destId="{D743DB4A-3DCC-4541-94E2-66112AF366E3}" srcOrd="14" destOrd="0" presId="urn:microsoft.com/office/officeart/2005/8/layout/list1"/>
    <dgm:cxn modelId="{42C74820-6204-4991-88BB-33FD511FA543}" type="presParOf" srcId="{F127EC8C-801E-4F74-A476-2E88EC9B8AD2}" destId="{6EFFDCB2-4B93-45DD-83B8-741253B21758}" srcOrd="15" destOrd="0" presId="urn:microsoft.com/office/officeart/2005/8/layout/list1"/>
    <dgm:cxn modelId="{953333E7-739A-4C3F-9BA5-210AB5350917}" type="presParOf" srcId="{F127EC8C-801E-4F74-A476-2E88EC9B8AD2}" destId="{444FBAE7-0076-49B4-8A73-4101AB860520}" srcOrd="16" destOrd="0" presId="urn:microsoft.com/office/officeart/2005/8/layout/list1"/>
    <dgm:cxn modelId="{1B145DE5-DA6B-4A38-A486-7B51AF9534B9}" type="presParOf" srcId="{444FBAE7-0076-49B4-8A73-4101AB860520}" destId="{2EED7DC2-5120-47B2-BC27-535E8676AB79}" srcOrd="0" destOrd="0" presId="urn:microsoft.com/office/officeart/2005/8/layout/list1"/>
    <dgm:cxn modelId="{778051EE-8BAC-4DD0-A45A-A250A287341D}" type="presParOf" srcId="{444FBAE7-0076-49B4-8A73-4101AB860520}" destId="{9C5E7100-FFD2-47F9-BEF1-2B9E4E50B175}" srcOrd="1" destOrd="0" presId="urn:microsoft.com/office/officeart/2005/8/layout/list1"/>
    <dgm:cxn modelId="{BCC8BEFF-2466-43A1-81E9-7EA5FF8DBF49}" type="presParOf" srcId="{F127EC8C-801E-4F74-A476-2E88EC9B8AD2}" destId="{2939DE09-A956-4633-ADC8-F6C6A99D5674}" srcOrd="17" destOrd="0" presId="urn:microsoft.com/office/officeart/2005/8/layout/list1"/>
    <dgm:cxn modelId="{0F4A8FCE-6A9A-420F-9967-07AC530DCC26}" type="presParOf" srcId="{F127EC8C-801E-4F74-A476-2E88EC9B8AD2}" destId="{370D85DD-C60E-4E3D-BF66-3EFD870F5722}" srcOrd="18" destOrd="0" presId="urn:microsoft.com/office/officeart/2005/8/layout/list1"/>
    <dgm:cxn modelId="{A07276BF-03BE-4A06-80E6-FF5F19C2F2E0}" type="presParOf" srcId="{F127EC8C-801E-4F74-A476-2E88EC9B8AD2}" destId="{75D6EEBF-9468-4EB1-B181-8B43AFA1D4AB}" srcOrd="19" destOrd="0" presId="urn:microsoft.com/office/officeart/2005/8/layout/list1"/>
    <dgm:cxn modelId="{6AB1967B-ADE2-479C-8765-494FE67FCD34}" type="presParOf" srcId="{F127EC8C-801E-4F74-A476-2E88EC9B8AD2}" destId="{16E43ED3-173E-4F65-8EFC-DA61E938A768}" srcOrd="20" destOrd="0" presId="urn:microsoft.com/office/officeart/2005/8/layout/list1"/>
    <dgm:cxn modelId="{43EB9DD1-9A27-49A2-B750-1C0D268D7330}" type="presParOf" srcId="{16E43ED3-173E-4F65-8EFC-DA61E938A768}" destId="{9FDD7B49-F549-44B4-AA32-B539CBCF71B6}" srcOrd="0" destOrd="0" presId="urn:microsoft.com/office/officeart/2005/8/layout/list1"/>
    <dgm:cxn modelId="{17460423-92CB-48C2-9AC8-79B9006D1033}" type="presParOf" srcId="{16E43ED3-173E-4F65-8EFC-DA61E938A768}" destId="{B54D2578-26F8-490E-8F8A-7F70099CD618}" srcOrd="1" destOrd="0" presId="urn:microsoft.com/office/officeart/2005/8/layout/list1"/>
    <dgm:cxn modelId="{0D7A7F48-0F3A-4E80-A161-89D83ADCEF3C}" type="presParOf" srcId="{F127EC8C-801E-4F74-A476-2E88EC9B8AD2}" destId="{EF6C2539-DBA7-44DC-AC61-7C9481484B97}" srcOrd="21" destOrd="0" presId="urn:microsoft.com/office/officeart/2005/8/layout/list1"/>
    <dgm:cxn modelId="{07E84813-D3AA-4E6B-BDEC-7D1514B203D7}" type="presParOf" srcId="{F127EC8C-801E-4F74-A476-2E88EC9B8AD2}" destId="{708BE5FE-5B6E-486E-B389-35625552ECED}" srcOrd="22" destOrd="0" presId="urn:microsoft.com/office/officeart/2005/8/layout/list1"/>
    <dgm:cxn modelId="{D2A0F442-9981-4783-8B1A-C95DADDCD137}" type="presParOf" srcId="{F127EC8C-801E-4F74-A476-2E88EC9B8AD2}" destId="{85DD642A-F9BC-41F2-A0BE-4B56CB72AF64}" srcOrd="23" destOrd="0" presId="urn:microsoft.com/office/officeart/2005/8/layout/list1"/>
    <dgm:cxn modelId="{9C1245AD-8BC6-4A19-8225-48C07631B4E6}" type="presParOf" srcId="{F127EC8C-801E-4F74-A476-2E88EC9B8AD2}" destId="{49587751-D562-4BE7-A343-957A76D4E777}" srcOrd="24" destOrd="0" presId="urn:microsoft.com/office/officeart/2005/8/layout/list1"/>
    <dgm:cxn modelId="{0EC6424A-7BD9-4C15-BEC0-536C32BA8B37}" type="presParOf" srcId="{49587751-D562-4BE7-A343-957A76D4E777}" destId="{6BAA2F1E-9359-4AFD-B058-449060EA45E2}" srcOrd="0" destOrd="0" presId="urn:microsoft.com/office/officeart/2005/8/layout/list1"/>
    <dgm:cxn modelId="{882FD73C-1406-4738-AE6E-AEB5DCFEAD1A}" type="presParOf" srcId="{49587751-D562-4BE7-A343-957A76D4E777}" destId="{0CFFD718-291F-4064-9AAB-CF0A27AC87EC}" srcOrd="1" destOrd="0" presId="urn:microsoft.com/office/officeart/2005/8/layout/list1"/>
    <dgm:cxn modelId="{86A31487-CF40-45DF-A92C-0A520673E400}" type="presParOf" srcId="{F127EC8C-801E-4F74-A476-2E88EC9B8AD2}" destId="{CD4F7416-A63B-4AF7-B656-59DDDF0710F8}" srcOrd="25" destOrd="0" presId="urn:microsoft.com/office/officeart/2005/8/layout/list1"/>
    <dgm:cxn modelId="{138A7985-12E0-42FC-AFAF-E37A2EA8BCE6}" type="presParOf" srcId="{F127EC8C-801E-4F74-A476-2E88EC9B8AD2}" destId="{69F32563-A3AA-45CA-A0A5-05BC54CB9E48}" srcOrd="26" destOrd="0" presId="urn:microsoft.com/office/officeart/2005/8/layout/list1"/>
    <dgm:cxn modelId="{E4538FB5-E56F-4B63-9842-422F100FC250}" type="presParOf" srcId="{F127EC8C-801E-4F74-A476-2E88EC9B8AD2}" destId="{99903BE3-53A4-4E62-98C5-0AE51BE40CBE}" srcOrd="27" destOrd="0" presId="urn:microsoft.com/office/officeart/2005/8/layout/list1"/>
    <dgm:cxn modelId="{BDFAEEFF-F3B7-437C-ABFB-786044F9F1C4}" type="presParOf" srcId="{F127EC8C-801E-4F74-A476-2E88EC9B8AD2}" destId="{1DB6A951-3BBE-4E54-9F61-857F92D44D1D}" srcOrd="28" destOrd="0" presId="urn:microsoft.com/office/officeart/2005/8/layout/list1"/>
    <dgm:cxn modelId="{A9A5F181-7B80-4D51-ADB3-43FF13A4A66B}" type="presParOf" srcId="{1DB6A951-3BBE-4E54-9F61-857F92D44D1D}" destId="{CDEA5439-C22A-4CC6-93F2-A41D9618FB52}" srcOrd="0" destOrd="0" presId="urn:microsoft.com/office/officeart/2005/8/layout/list1"/>
    <dgm:cxn modelId="{293152BE-9078-4E03-BD62-83079B7F6345}" type="presParOf" srcId="{1DB6A951-3BBE-4E54-9F61-857F92D44D1D}" destId="{FC3D1DEE-422B-486C-85F1-BAF775052569}" srcOrd="1" destOrd="0" presId="urn:microsoft.com/office/officeart/2005/8/layout/list1"/>
    <dgm:cxn modelId="{15A4041C-9990-453C-98DE-6545AE51DF88}" type="presParOf" srcId="{F127EC8C-801E-4F74-A476-2E88EC9B8AD2}" destId="{64A2970E-500B-4070-8153-10A16EAB5117}" srcOrd="29" destOrd="0" presId="urn:microsoft.com/office/officeart/2005/8/layout/list1"/>
    <dgm:cxn modelId="{016FBD25-9906-4218-AFC9-7BFDC509EAA4}" type="presParOf" srcId="{F127EC8C-801E-4F74-A476-2E88EC9B8AD2}" destId="{4A3A63C7-94C8-435D-8076-88243C908166}" srcOrd="30" destOrd="0" presId="urn:microsoft.com/office/officeart/2005/8/layout/list1"/>
    <dgm:cxn modelId="{5D54414F-36D3-4B73-A8AD-6AE38070855A}" type="presParOf" srcId="{F127EC8C-801E-4F74-A476-2E88EC9B8AD2}" destId="{7C63A314-8686-43BC-B275-1F2AE253921A}" srcOrd="31" destOrd="0" presId="urn:microsoft.com/office/officeart/2005/8/layout/list1"/>
    <dgm:cxn modelId="{E6442BC7-5C18-46B5-8DC2-73F24E4FE2CB}" type="presParOf" srcId="{F127EC8C-801E-4F74-A476-2E88EC9B8AD2}" destId="{2FF7BF55-673F-43C2-8F02-167E2E5B124F}" srcOrd="32" destOrd="0" presId="urn:microsoft.com/office/officeart/2005/8/layout/list1"/>
    <dgm:cxn modelId="{F19E213F-9879-4ED6-A6E0-0FA96245D77E}" type="presParOf" srcId="{2FF7BF55-673F-43C2-8F02-167E2E5B124F}" destId="{5B041FE0-FD7F-4FF8-B34F-034A8D20FCD4}" srcOrd="0" destOrd="0" presId="urn:microsoft.com/office/officeart/2005/8/layout/list1"/>
    <dgm:cxn modelId="{42EF66D9-126F-4BD1-A547-545FC607AABA}" type="presParOf" srcId="{2FF7BF55-673F-43C2-8F02-167E2E5B124F}" destId="{27985A93-D0DC-42E2-97E5-36E5C172910C}" srcOrd="1" destOrd="0" presId="urn:microsoft.com/office/officeart/2005/8/layout/list1"/>
    <dgm:cxn modelId="{CDECC52B-2C4F-4C14-BB4A-91695439A008}" type="presParOf" srcId="{F127EC8C-801E-4F74-A476-2E88EC9B8AD2}" destId="{81A37CEB-2661-414E-9D6A-FD3E851307DE}" srcOrd="33" destOrd="0" presId="urn:microsoft.com/office/officeart/2005/8/layout/list1"/>
    <dgm:cxn modelId="{88690EE8-6BA4-43D1-9571-6001738C5378}" type="presParOf" srcId="{F127EC8C-801E-4F74-A476-2E88EC9B8AD2}" destId="{CEA08EA4-9716-4D4F-8D46-87CB365AD6AB}"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6384DB-27D3-435F-B89B-5C08794453E9}" type="doc">
      <dgm:prSet loTypeId="urn:microsoft.com/office/officeart/2005/8/layout/process1" loCatId="process" qsTypeId="urn:microsoft.com/office/officeart/2005/8/quickstyle/simple1" qsCatId="simple" csTypeId="urn:microsoft.com/office/officeart/2005/8/colors/accent1_1" csCatId="accent1" phldr="1"/>
      <dgm:spPr/>
    </dgm:pt>
    <dgm:pt modelId="{B274EE54-7D6F-4F93-B36D-2DC376B53DCB}">
      <dgm:prSet phldrT="[Texto]"/>
      <dgm:spPr/>
      <dgm:t>
        <a:bodyPr/>
        <a:lstStyle/>
        <a:p>
          <a:r>
            <a:rPr lang="es-ES" dirty="0">
              <a:solidFill>
                <a:srgbClr val="000000"/>
              </a:solidFill>
            </a:rPr>
            <a:t>Microempresas:</a:t>
          </a:r>
          <a:endParaRPr lang="es-EC" dirty="0">
            <a:solidFill>
              <a:srgbClr val="000000"/>
            </a:solidFill>
          </a:endParaRPr>
        </a:p>
        <a:p>
          <a:r>
            <a:rPr lang="es-ES" dirty="0">
              <a:solidFill>
                <a:srgbClr val="000000"/>
              </a:solidFill>
            </a:rPr>
            <a:t>Ingresos menores a $100000,00</a:t>
          </a:r>
          <a:endParaRPr lang="es-EC" dirty="0">
            <a:solidFill>
              <a:srgbClr val="000000"/>
            </a:solidFill>
          </a:endParaRPr>
        </a:p>
        <a:p>
          <a:r>
            <a:rPr lang="es-ES" dirty="0">
              <a:solidFill>
                <a:srgbClr val="000000"/>
              </a:solidFill>
            </a:rPr>
            <a:t>Trabajadores: entre 1 a 9 personas</a:t>
          </a:r>
          <a:endParaRPr lang="es-EC" dirty="0">
            <a:solidFill>
              <a:srgbClr val="000000"/>
            </a:solidFill>
          </a:endParaRPr>
        </a:p>
      </dgm:t>
    </dgm:pt>
    <dgm:pt modelId="{0FDE115A-DDD1-4BD5-B62D-5370042B63B1}" type="parTrans" cxnId="{639FDEAD-61AB-4E47-9BEA-E06644720EB5}">
      <dgm:prSet/>
      <dgm:spPr/>
      <dgm:t>
        <a:bodyPr/>
        <a:lstStyle/>
        <a:p>
          <a:endParaRPr lang="es-EC">
            <a:solidFill>
              <a:srgbClr val="000000"/>
            </a:solidFill>
          </a:endParaRPr>
        </a:p>
      </dgm:t>
    </dgm:pt>
    <dgm:pt modelId="{9200B6E3-E733-4BC6-9089-B8E29E2E9CC3}" type="sibTrans" cxnId="{639FDEAD-61AB-4E47-9BEA-E06644720EB5}">
      <dgm:prSet/>
      <dgm:spPr/>
      <dgm:t>
        <a:bodyPr/>
        <a:lstStyle/>
        <a:p>
          <a:endParaRPr lang="es-EC">
            <a:solidFill>
              <a:srgbClr val="000000"/>
            </a:solidFill>
          </a:endParaRPr>
        </a:p>
      </dgm:t>
    </dgm:pt>
    <dgm:pt modelId="{38CF175C-EB7C-409E-AC5F-163B0A246C96}">
      <dgm:prSet phldrT="[Texto]"/>
      <dgm:spPr/>
      <dgm:t>
        <a:bodyPr/>
        <a:lstStyle/>
        <a:p>
          <a:r>
            <a:rPr lang="es-ES" dirty="0">
              <a:solidFill>
                <a:srgbClr val="000000"/>
              </a:solidFill>
            </a:rPr>
            <a:t>Pequeña empresa:</a:t>
          </a:r>
          <a:endParaRPr lang="es-EC" dirty="0">
            <a:solidFill>
              <a:srgbClr val="000000"/>
            </a:solidFill>
          </a:endParaRPr>
        </a:p>
        <a:p>
          <a:r>
            <a:rPr lang="es-ES" dirty="0">
              <a:solidFill>
                <a:srgbClr val="000000"/>
              </a:solidFill>
            </a:rPr>
            <a:t>Ingresos entre $100001,00 y $1`000000,00</a:t>
          </a:r>
          <a:endParaRPr lang="es-EC" dirty="0">
            <a:solidFill>
              <a:srgbClr val="000000"/>
            </a:solidFill>
          </a:endParaRPr>
        </a:p>
        <a:p>
          <a:r>
            <a:rPr lang="es-ES" dirty="0">
              <a:solidFill>
                <a:srgbClr val="000000"/>
              </a:solidFill>
            </a:rPr>
            <a:t>Trabajadores: entre 10 a 49 personas</a:t>
          </a:r>
          <a:endParaRPr lang="es-EC" dirty="0">
            <a:solidFill>
              <a:srgbClr val="000000"/>
            </a:solidFill>
          </a:endParaRPr>
        </a:p>
      </dgm:t>
    </dgm:pt>
    <dgm:pt modelId="{AE3CE9A9-E5DB-4C73-BA32-D1A5C2FD31B7}" type="parTrans" cxnId="{F5FA9EB3-259D-4CE3-AFF6-027FAD2FB2EF}">
      <dgm:prSet/>
      <dgm:spPr/>
      <dgm:t>
        <a:bodyPr/>
        <a:lstStyle/>
        <a:p>
          <a:endParaRPr lang="es-EC">
            <a:solidFill>
              <a:srgbClr val="000000"/>
            </a:solidFill>
          </a:endParaRPr>
        </a:p>
      </dgm:t>
    </dgm:pt>
    <dgm:pt modelId="{C9B4F554-A416-48DF-8CDC-ACF566F9964E}" type="sibTrans" cxnId="{F5FA9EB3-259D-4CE3-AFF6-027FAD2FB2EF}">
      <dgm:prSet/>
      <dgm:spPr/>
      <dgm:t>
        <a:bodyPr/>
        <a:lstStyle/>
        <a:p>
          <a:endParaRPr lang="es-EC">
            <a:solidFill>
              <a:srgbClr val="000000"/>
            </a:solidFill>
          </a:endParaRPr>
        </a:p>
      </dgm:t>
    </dgm:pt>
    <dgm:pt modelId="{F237DBC9-067D-487D-A8E2-82B2D23EEDFD}">
      <dgm:prSet phldrT="[Texto]"/>
      <dgm:spPr/>
      <dgm:t>
        <a:bodyPr/>
        <a:lstStyle/>
        <a:p>
          <a:r>
            <a:rPr lang="es-ES" dirty="0">
              <a:solidFill>
                <a:srgbClr val="000000"/>
              </a:solidFill>
            </a:rPr>
            <a:t>Mediana empresa: </a:t>
          </a:r>
          <a:endParaRPr lang="es-EC" dirty="0">
            <a:solidFill>
              <a:srgbClr val="000000"/>
            </a:solidFill>
          </a:endParaRPr>
        </a:p>
        <a:p>
          <a:r>
            <a:rPr lang="es-ES" dirty="0">
              <a:solidFill>
                <a:srgbClr val="000000"/>
              </a:solidFill>
            </a:rPr>
            <a:t>Ingresos entre $ 1`000001,00 y $5`000000,00</a:t>
          </a:r>
          <a:endParaRPr lang="es-EC" dirty="0">
            <a:solidFill>
              <a:srgbClr val="000000"/>
            </a:solidFill>
          </a:endParaRPr>
        </a:p>
        <a:p>
          <a:r>
            <a:rPr lang="es-ES" dirty="0">
              <a:solidFill>
                <a:srgbClr val="000000"/>
              </a:solidFill>
            </a:rPr>
            <a:t>Trabajadores: entre 50 a 199 personas</a:t>
          </a:r>
          <a:endParaRPr lang="es-EC" dirty="0">
            <a:solidFill>
              <a:srgbClr val="000000"/>
            </a:solidFill>
          </a:endParaRPr>
        </a:p>
      </dgm:t>
    </dgm:pt>
    <dgm:pt modelId="{84E71D91-F4BE-4B49-957C-6262A9A90066}" type="parTrans" cxnId="{B9E9E130-6CB5-4628-AB6D-04408B1AC2E9}">
      <dgm:prSet/>
      <dgm:spPr/>
      <dgm:t>
        <a:bodyPr/>
        <a:lstStyle/>
        <a:p>
          <a:endParaRPr lang="es-EC">
            <a:solidFill>
              <a:srgbClr val="000000"/>
            </a:solidFill>
          </a:endParaRPr>
        </a:p>
      </dgm:t>
    </dgm:pt>
    <dgm:pt modelId="{A375EDC7-5ADB-4D8F-BCB2-C8288611CA83}" type="sibTrans" cxnId="{B9E9E130-6CB5-4628-AB6D-04408B1AC2E9}">
      <dgm:prSet/>
      <dgm:spPr/>
      <dgm:t>
        <a:bodyPr/>
        <a:lstStyle/>
        <a:p>
          <a:endParaRPr lang="es-EC">
            <a:solidFill>
              <a:srgbClr val="000000"/>
            </a:solidFill>
          </a:endParaRPr>
        </a:p>
      </dgm:t>
    </dgm:pt>
    <dgm:pt modelId="{E08FEE40-00C2-442C-84C0-2A6EB55731EA}" type="pres">
      <dgm:prSet presAssocID="{386384DB-27D3-435F-B89B-5C08794453E9}" presName="Name0" presStyleCnt="0">
        <dgm:presLayoutVars>
          <dgm:dir/>
          <dgm:resizeHandles val="exact"/>
        </dgm:presLayoutVars>
      </dgm:prSet>
      <dgm:spPr/>
    </dgm:pt>
    <dgm:pt modelId="{3CB70D7D-55AF-471E-8888-52C0FD11E1E9}" type="pres">
      <dgm:prSet presAssocID="{B274EE54-7D6F-4F93-B36D-2DC376B53DCB}" presName="node" presStyleLbl="node1" presStyleIdx="0" presStyleCnt="3">
        <dgm:presLayoutVars>
          <dgm:bulletEnabled val="1"/>
        </dgm:presLayoutVars>
      </dgm:prSet>
      <dgm:spPr/>
    </dgm:pt>
    <dgm:pt modelId="{7FB8D383-4A57-480C-8343-53987D3475D2}" type="pres">
      <dgm:prSet presAssocID="{9200B6E3-E733-4BC6-9089-B8E29E2E9CC3}" presName="sibTrans" presStyleLbl="sibTrans2D1" presStyleIdx="0" presStyleCnt="2"/>
      <dgm:spPr/>
    </dgm:pt>
    <dgm:pt modelId="{375EB409-1DDA-4B82-9178-D6705389C922}" type="pres">
      <dgm:prSet presAssocID="{9200B6E3-E733-4BC6-9089-B8E29E2E9CC3}" presName="connectorText" presStyleLbl="sibTrans2D1" presStyleIdx="0" presStyleCnt="2"/>
      <dgm:spPr/>
    </dgm:pt>
    <dgm:pt modelId="{7D394187-B7F9-4996-9748-82006B83E0D4}" type="pres">
      <dgm:prSet presAssocID="{38CF175C-EB7C-409E-AC5F-163B0A246C96}" presName="node" presStyleLbl="node1" presStyleIdx="1" presStyleCnt="3">
        <dgm:presLayoutVars>
          <dgm:bulletEnabled val="1"/>
        </dgm:presLayoutVars>
      </dgm:prSet>
      <dgm:spPr/>
    </dgm:pt>
    <dgm:pt modelId="{8DD5BA1C-54F3-429C-913F-A98B80A04103}" type="pres">
      <dgm:prSet presAssocID="{C9B4F554-A416-48DF-8CDC-ACF566F9964E}" presName="sibTrans" presStyleLbl="sibTrans2D1" presStyleIdx="1" presStyleCnt="2"/>
      <dgm:spPr/>
    </dgm:pt>
    <dgm:pt modelId="{6FCA38D2-2DB8-4CD7-B1B5-963D7DA459AB}" type="pres">
      <dgm:prSet presAssocID="{C9B4F554-A416-48DF-8CDC-ACF566F9964E}" presName="connectorText" presStyleLbl="sibTrans2D1" presStyleIdx="1" presStyleCnt="2"/>
      <dgm:spPr/>
    </dgm:pt>
    <dgm:pt modelId="{64CC157F-5DB3-4FB1-B7EC-8ED6B6563A43}" type="pres">
      <dgm:prSet presAssocID="{F237DBC9-067D-487D-A8E2-82B2D23EEDFD}" presName="node" presStyleLbl="node1" presStyleIdx="2" presStyleCnt="3">
        <dgm:presLayoutVars>
          <dgm:bulletEnabled val="1"/>
        </dgm:presLayoutVars>
      </dgm:prSet>
      <dgm:spPr/>
    </dgm:pt>
  </dgm:ptLst>
  <dgm:cxnLst>
    <dgm:cxn modelId="{0D878301-71B7-4CD4-A8C7-B8A8A7E31266}" type="presOf" srcId="{38CF175C-EB7C-409E-AC5F-163B0A246C96}" destId="{7D394187-B7F9-4996-9748-82006B83E0D4}" srcOrd="0" destOrd="0" presId="urn:microsoft.com/office/officeart/2005/8/layout/process1"/>
    <dgm:cxn modelId="{B9E9E130-6CB5-4628-AB6D-04408B1AC2E9}" srcId="{386384DB-27D3-435F-B89B-5C08794453E9}" destId="{F237DBC9-067D-487D-A8E2-82B2D23EEDFD}" srcOrd="2" destOrd="0" parTransId="{84E71D91-F4BE-4B49-957C-6262A9A90066}" sibTransId="{A375EDC7-5ADB-4D8F-BCB2-C8288611CA83}"/>
    <dgm:cxn modelId="{BFA46268-2D99-41BE-9EC7-91A529A3B813}" type="presOf" srcId="{9200B6E3-E733-4BC6-9089-B8E29E2E9CC3}" destId="{7FB8D383-4A57-480C-8343-53987D3475D2}" srcOrd="0" destOrd="0" presId="urn:microsoft.com/office/officeart/2005/8/layout/process1"/>
    <dgm:cxn modelId="{17C4EE5A-0B86-42FB-A1AF-3ED0ECAB64A7}" type="presOf" srcId="{9200B6E3-E733-4BC6-9089-B8E29E2E9CC3}" destId="{375EB409-1DDA-4B82-9178-D6705389C922}" srcOrd="1" destOrd="0" presId="urn:microsoft.com/office/officeart/2005/8/layout/process1"/>
    <dgm:cxn modelId="{DF916584-82B0-491A-ACFD-04881582DDBE}" type="presOf" srcId="{386384DB-27D3-435F-B89B-5C08794453E9}" destId="{E08FEE40-00C2-442C-84C0-2A6EB55731EA}" srcOrd="0" destOrd="0" presId="urn:microsoft.com/office/officeart/2005/8/layout/process1"/>
    <dgm:cxn modelId="{95E44A8F-1AEB-47ED-B6F1-C0A8CD54889F}" type="presOf" srcId="{B274EE54-7D6F-4F93-B36D-2DC376B53DCB}" destId="{3CB70D7D-55AF-471E-8888-52C0FD11E1E9}" srcOrd="0" destOrd="0" presId="urn:microsoft.com/office/officeart/2005/8/layout/process1"/>
    <dgm:cxn modelId="{639FDEAD-61AB-4E47-9BEA-E06644720EB5}" srcId="{386384DB-27D3-435F-B89B-5C08794453E9}" destId="{B274EE54-7D6F-4F93-B36D-2DC376B53DCB}" srcOrd="0" destOrd="0" parTransId="{0FDE115A-DDD1-4BD5-B62D-5370042B63B1}" sibTransId="{9200B6E3-E733-4BC6-9089-B8E29E2E9CC3}"/>
    <dgm:cxn modelId="{F5FA9EB3-259D-4CE3-AFF6-027FAD2FB2EF}" srcId="{386384DB-27D3-435F-B89B-5C08794453E9}" destId="{38CF175C-EB7C-409E-AC5F-163B0A246C96}" srcOrd="1" destOrd="0" parTransId="{AE3CE9A9-E5DB-4C73-BA32-D1A5C2FD31B7}" sibTransId="{C9B4F554-A416-48DF-8CDC-ACF566F9964E}"/>
    <dgm:cxn modelId="{104CA7CC-6A21-4645-BBEC-AC45E3A8F0E8}" type="presOf" srcId="{C9B4F554-A416-48DF-8CDC-ACF566F9964E}" destId="{8DD5BA1C-54F3-429C-913F-A98B80A04103}" srcOrd="0" destOrd="0" presId="urn:microsoft.com/office/officeart/2005/8/layout/process1"/>
    <dgm:cxn modelId="{555EFDD3-5025-4932-9F26-4967F7072E4A}" type="presOf" srcId="{C9B4F554-A416-48DF-8CDC-ACF566F9964E}" destId="{6FCA38D2-2DB8-4CD7-B1B5-963D7DA459AB}" srcOrd="1" destOrd="0" presId="urn:microsoft.com/office/officeart/2005/8/layout/process1"/>
    <dgm:cxn modelId="{6621A2FD-AEC5-49E9-A486-363A84753297}" type="presOf" srcId="{F237DBC9-067D-487D-A8E2-82B2D23EEDFD}" destId="{64CC157F-5DB3-4FB1-B7EC-8ED6B6563A43}" srcOrd="0" destOrd="0" presId="urn:microsoft.com/office/officeart/2005/8/layout/process1"/>
    <dgm:cxn modelId="{A6EF8C4A-7E9B-4D98-BCA9-B29745501783}" type="presParOf" srcId="{E08FEE40-00C2-442C-84C0-2A6EB55731EA}" destId="{3CB70D7D-55AF-471E-8888-52C0FD11E1E9}" srcOrd="0" destOrd="0" presId="urn:microsoft.com/office/officeart/2005/8/layout/process1"/>
    <dgm:cxn modelId="{ED690BE8-EFBB-486C-BD5F-596A013201B0}" type="presParOf" srcId="{E08FEE40-00C2-442C-84C0-2A6EB55731EA}" destId="{7FB8D383-4A57-480C-8343-53987D3475D2}" srcOrd="1" destOrd="0" presId="urn:microsoft.com/office/officeart/2005/8/layout/process1"/>
    <dgm:cxn modelId="{7E872EB6-6B4B-437B-9FBA-03E13ABC9E7C}" type="presParOf" srcId="{7FB8D383-4A57-480C-8343-53987D3475D2}" destId="{375EB409-1DDA-4B82-9178-D6705389C922}" srcOrd="0" destOrd="0" presId="urn:microsoft.com/office/officeart/2005/8/layout/process1"/>
    <dgm:cxn modelId="{DAF93BE8-4293-416E-965F-FA851B36526A}" type="presParOf" srcId="{E08FEE40-00C2-442C-84C0-2A6EB55731EA}" destId="{7D394187-B7F9-4996-9748-82006B83E0D4}" srcOrd="2" destOrd="0" presId="urn:microsoft.com/office/officeart/2005/8/layout/process1"/>
    <dgm:cxn modelId="{970F6608-3BB1-4354-AAE8-20390E547ECA}" type="presParOf" srcId="{E08FEE40-00C2-442C-84C0-2A6EB55731EA}" destId="{8DD5BA1C-54F3-429C-913F-A98B80A04103}" srcOrd="3" destOrd="0" presId="urn:microsoft.com/office/officeart/2005/8/layout/process1"/>
    <dgm:cxn modelId="{96915D28-6507-49D0-B57C-24B4C904B7E2}" type="presParOf" srcId="{8DD5BA1C-54F3-429C-913F-A98B80A04103}" destId="{6FCA38D2-2DB8-4CD7-B1B5-963D7DA459AB}" srcOrd="0" destOrd="0" presId="urn:microsoft.com/office/officeart/2005/8/layout/process1"/>
    <dgm:cxn modelId="{CCEF3BF1-CB36-4BC9-AF52-B3C737A3D364}" type="presParOf" srcId="{E08FEE40-00C2-442C-84C0-2A6EB55731EA}" destId="{64CC157F-5DB3-4FB1-B7EC-8ED6B6563A4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53E4C1-C0E2-4DA9-8BAB-1B484BB259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C"/>
        </a:p>
      </dgm:t>
    </dgm:pt>
    <dgm:pt modelId="{DBE0CF18-A33B-4776-8123-D1D33E95DFD2}">
      <dgm:prSet phldrT="[Texto]"/>
      <dgm:spPr/>
      <dgm:t>
        <a:bodyPr/>
        <a:lstStyle/>
        <a:p>
          <a:r>
            <a:rPr lang="es-ES" b="1" dirty="0">
              <a:solidFill>
                <a:srgbClr val="000000"/>
              </a:solidFill>
            </a:rPr>
            <a:t>METODOLOGÍA</a:t>
          </a:r>
          <a:endParaRPr lang="es-EC" b="1" dirty="0">
            <a:solidFill>
              <a:srgbClr val="000000"/>
            </a:solidFill>
          </a:endParaRPr>
        </a:p>
      </dgm:t>
    </dgm:pt>
    <dgm:pt modelId="{FC004FE6-707F-42FC-B048-8240E54069B6}" type="parTrans" cxnId="{0459D37B-AD45-4ECB-AA1B-F584B94E7C2F}">
      <dgm:prSet/>
      <dgm:spPr/>
      <dgm:t>
        <a:bodyPr/>
        <a:lstStyle/>
        <a:p>
          <a:endParaRPr lang="es-EC">
            <a:solidFill>
              <a:srgbClr val="000000"/>
            </a:solidFill>
          </a:endParaRPr>
        </a:p>
      </dgm:t>
    </dgm:pt>
    <dgm:pt modelId="{D5EF0DAB-3913-49DA-8B69-EC56CB53DB4D}" type="sibTrans" cxnId="{0459D37B-AD45-4ECB-AA1B-F584B94E7C2F}">
      <dgm:prSet/>
      <dgm:spPr/>
      <dgm:t>
        <a:bodyPr/>
        <a:lstStyle/>
        <a:p>
          <a:endParaRPr lang="es-EC">
            <a:solidFill>
              <a:srgbClr val="000000"/>
            </a:solidFill>
          </a:endParaRPr>
        </a:p>
      </dgm:t>
    </dgm:pt>
    <dgm:pt modelId="{994B4701-923A-45DB-BEBB-DFD5D44615AB}">
      <dgm:prSet phldrT="[Texto]"/>
      <dgm:spPr/>
      <dgm:t>
        <a:bodyPr/>
        <a:lstStyle/>
        <a:p>
          <a:r>
            <a:rPr lang="es-ES" dirty="0">
              <a:solidFill>
                <a:srgbClr val="000000"/>
              </a:solidFill>
            </a:rPr>
            <a:t>Según el enfoque</a:t>
          </a:r>
          <a:endParaRPr lang="es-EC" dirty="0">
            <a:solidFill>
              <a:srgbClr val="000000"/>
            </a:solidFill>
          </a:endParaRPr>
        </a:p>
      </dgm:t>
    </dgm:pt>
    <dgm:pt modelId="{E8700A7A-E2F8-4C3D-8925-EC363B5A1203}" type="parTrans" cxnId="{4F8B7D3D-AA74-4089-A00B-B1731245C53E}">
      <dgm:prSet/>
      <dgm:spPr/>
      <dgm:t>
        <a:bodyPr/>
        <a:lstStyle/>
        <a:p>
          <a:endParaRPr lang="es-EC">
            <a:solidFill>
              <a:srgbClr val="000000"/>
            </a:solidFill>
          </a:endParaRPr>
        </a:p>
      </dgm:t>
    </dgm:pt>
    <dgm:pt modelId="{F1A6A310-84B8-4B0F-89A7-5FCF8D82C75D}" type="sibTrans" cxnId="{4F8B7D3D-AA74-4089-A00B-B1731245C53E}">
      <dgm:prSet/>
      <dgm:spPr/>
      <dgm:t>
        <a:bodyPr/>
        <a:lstStyle/>
        <a:p>
          <a:endParaRPr lang="es-EC">
            <a:solidFill>
              <a:srgbClr val="000000"/>
            </a:solidFill>
          </a:endParaRPr>
        </a:p>
      </dgm:t>
    </dgm:pt>
    <dgm:pt modelId="{86D03C11-7946-448C-B90F-6C926FADCEE2}">
      <dgm:prSet phldrT="[Texto]"/>
      <dgm:spPr/>
      <dgm:t>
        <a:bodyPr/>
        <a:lstStyle/>
        <a:p>
          <a:r>
            <a:rPr lang="es-ES" dirty="0">
              <a:solidFill>
                <a:srgbClr val="000000"/>
              </a:solidFill>
            </a:rPr>
            <a:t>-Enfoque Cualitativo</a:t>
          </a:r>
        </a:p>
        <a:p>
          <a:r>
            <a:rPr lang="es-ES" dirty="0">
              <a:solidFill>
                <a:srgbClr val="000000"/>
              </a:solidFill>
            </a:rPr>
            <a:t>-Enfoque Cuantitativo </a:t>
          </a:r>
          <a:endParaRPr lang="es-EC" dirty="0">
            <a:solidFill>
              <a:srgbClr val="000000"/>
            </a:solidFill>
          </a:endParaRPr>
        </a:p>
      </dgm:t>
    </dgm:pt>
    <dgm:pt modelId="{FF35A7F7-F042-4F8C-AE44-FBC77B2BA981}" type="parTrans" cxnId="{9D9B8665-E4DE-4D61-B099-4715BB90BDCC}">
      <dgm:prSet/>
      <dgm:spPr/>
      <dgm:t>
        <a:bodyPr/>
        <a:lstStyle/>
        <a:p>
          <a:endParaRPr lang="es-EC">
            <a:solidFill>
              <a:srgbClr val="000000"/>
            </a:solidFill>
          </a:endParaRPr>
        </a:p>
      </dgm:t>
    </dgm:pt>
    <dgm:pt modelId="{AEBB417B-71B2-4F57-AA92-E830AC166F34}" type="sibTrans" cxnId="{9D9B8665-E4DE-4D61-B099-4715BB90BDCC}">
      <dgm:prSet/>
      <dgm:spPr/>
      <dgm:t>
        <a:bodyPr/>
        <a:lstStyle/>
        <a:p>
          <a:endParaRPr lang="es-EC">
            <a:solidFill>
              <a:srgbClr val="000000"/>
            </a:solidFill>
          </a:endParaRPr>
        </a:p>
      </dgm:t>
    </dgm:pt>
    <dgm:pt modelId="{ACE04A9D-92B4-442A-B709-B33C3081EFE2}">
      <dgm:prSet phldrT="[Texto]"/>
      <dgm:spPr/>
      <dgm:t>
        <a:bodyPr/>
        <a:lstStyle/>
        <a:p>
          <a:r>
            <a:rPr lang="es-ES" dirty="0">
              <a:solidFill>
                <a:srgbClr val="000000"/>
              </a:solidFill>
            </a:rPr>
            <a:t>Según su finalidad </a:t>
          </a:r>
          <a:endParaRPr lang="es-EC" dirty="0">
            <a:solidFill>
              <a:srgbClr val="000000"/>
            </a:solidFill>
          </a:endParaRPr>
        </a:p>
      </dgm:t>
    </dgm:pt>
    <dgm:pt modelId="{54C9A949-537A-44C1-9246-343B82C4D6A0}" type="parTrans" cxnId="{0BDD3EEB-4CBE-4282-AC89-612272C298BC}">
      <dgm:prSet/>
      <dgm:spPr/>
      <dgm:t>
        <a:bodyPr/>
        <a:lstStyle/>
        <a:p>
          <a:endParaRPr lang="es-EC">
            <a:solidFill>
              <a:srgbClr val="000000"/>
            </a:solidFill>
          </a:endParaRPr>
        </a:p>
      </dgm:t>
    </dgm:pt>
    <dgm:pt modelId="{EB97A049-A60A-40EA-AB0C-7907B78B5034}" type="sibTrans" cxnId="{0BDD3EEB-4CBE-4282-AC89-612272C298BC}">
      <dgm:prSet/>
      <dgm:spPr/>
      <dgm:t>
        <a:bodyPr/>
        <a:lstStyle/>
        <a:p>
          <a:endParaRPr lang="es-EC">
            <a:solidFill>
              <a:srgbClr val="000000"/>
            </a:solidFill>
          </a:endParaRPr>
        </a:p>
      </dgm:t>
    </dgm:pt>
    <dgm:pt modelId="{D6873CE0-F4DA-4221-97C4-6B699B90AC79}">
      <dgm:prSet phldrT="[Texto]"/>
      <dgm:spPr/>
      <dgm:t>
        <a:bodyPr/>
        <a:lstStyle/>
        <a:p>
          <a:r>
            <a:rPr lang="es-ES" dirty="0">
              <a:solidFill>
                <a:srgbClr val="000000"/>
              </a:solidFill>
            </a:rPr>
            <a:t>Según su alcance</a:t>
          </a:r>
          <a:endParaRPr lang="es-EC" dirty="0">
            <a:solidFill>
              <a:srgbClr val="000000"/>
            </a:solidFill>
          </a:endParaRPr>
        </a:p>
      </dgm:t>
    </dgm:pt>
    <dgm:pt modelId="{C3F00CC7-C10C-45D4-93D9-FF40F7E579E8}" type="parTrans" cxnId="{DF2FB6EB-4C57-4F64-8D62-E074400C45BC}">
      <dgm:prSet/>
      <dgm:spPr/>
      <dgm:t>
        <a:bodyPr/>
        <a:lstStyle/>
        <a:p>
          <a:endParaRPr lang="es-EC">
            <a:solidFill>
              <a:srgbClr val="000000"/>
            </a:solidFill>
          </a:endParaRPr>
        </a:p>
      </dgm:t>
    </dgm:pt>
    <dgm:pt modelId="{5CA49D1D-EC80-43A1-B213-96C73AB905D0}" type="sibTrans" cxnId="{DF2FB6EB-4C57-4F64-8D62-E074400C45BC}">
      <dgm:prSet/>
      <dgm:spPr/>
      <dgm:t>
        <a:bodyPr/>
        <a:lstStyle/>
        <a:p>
          <a:endParaRPr lang="es-EC">
            <a:solidFill>
              <a:srgbClr val="000000"/>
            </a:solidFill>
          </a:endParaRPr>
        </a:p>
      </dgm:t>
    </dgm:pt>
    <dgm:pt modelId="{D0DD6296-D65A-4356-9DB5-A9475330F5CE}">
      <dgm:prSet phldrT="[Texto]"/>
      <dgm:spPr/>
      <dgm:t>
        <a:bodyPr/>
        <a:lstStyle/>
        <a:p>
          <a:r>
            <a:rPr lang="es-ES" dirty="0">
              <a:solidFill>
                <a:srgbClr val="000000"/>
              </a:solidFill>
            </a:rPr>
            <a:t>-Descriptivo</a:t>
          </a:r>
        </a:p>
        <a:p>
          <a:r>
            <a:rPr lang="es-ES" dirty="0">
              <a:solidFill>
                <a:srgbClr val="000000"/>
              </a:solidFill>
            </a:rPr>
            <a:t>-Explicativa</a:t>
          </a:r>
        </a:p>
        <a:p>
          <a:r>
            <a:rPr lang="es-ES" dirty="0">
              <a:solidFill>
                <a:srgbClr val="000000"/>
              </a:solidFill>
            </a:rPr>
            <a:t>-Exploratorio</a:t>
          </a:r>
          <a:endParaRPr lang="es-EC" dirty="0">
            <a:solidFill>
              <a:srgbClr val="000000"/>
            </a:solidFill>
          </a:endParaRPr>
        </a:p>
      </dgm:t>
    </dgm:pt>
    <dgm:pt modelId="{B7F3455C-52CB-4A76-9184-83148501461C}" type="parTrans" cxnId="{E1847ED3-8048-44A1-8443-3575443CDD4B}">
      <dgm:prSet/>
      <dgm:spPr/>
      <dgm:t>
        <a:bodyPr/>
        <a:lstStyle/>
        <a:p>
          <a:endParaRPr lang="es-EC">
            <a:solidFill>
              <a:srgbClr val="000000"/>
            </a:solidFill>
          </a:endParaRPr>
        </a:p>
      </dgm:t>
    </dgm:pt>
    <dgm:pt modelId="{5A60E0D7-1B45-4FCF-BCF2-F3ECCE9BAC69}" type="sibTrans" cxnId="{E1847ED3-8048-44A1-8443-3575443CDD4B}">
      <dgm:prSet/>
      <dgm:spPr/>
      <dgm:t>
        <a:bodyPr/>
        <a:lstStyle/>
        <a:p>
          <a:endParaRPr lang="es-EC">
            <a:solidFill>
              <a:srgbClr val="000000"/>
            </a:solidFill>
          </a:endParaRPr>
        </a:p>
      </dgm:t>
    </dgm:pt>
    <dgm:pt modelId="{C61FCB03-71D4-4F27-8E32-FC1880750F7E}">
      <dgm:prSet phldrT="[Texto]"/>
      <dgm:spPr/>
      <dgm:t>
        <a:bodyPr/>
        <a:lstStyle/>
        <a:p>
          <a:r>
            <a:rPr lang="es-ES" dirty="0">
              <a:solidFill>
                <a:srgbClr val="000000"/>
              </a:solidFill>
            </a:rPr>
            <a:t>Aplicada</a:t>
          </a:r>
          <a:endParaRPr lang="es-EC" dirty="0">
            <a:solidFill>
              <a:srgbClr val="000000"/>
            </a:solidFill>
          </a:endParaRPr>
        </a:p>
      </dgm:t>
    </dgm:pt>
    <dgm:pt modelId="{7F3B72F6-9ED1-4AB5-A256-23C165E77120}" type="parTrans" cxnId="{BFA99EF2-32FD-49B3-B2B8-6692FDFF5FA5}">
      <dgm:prSet/>
      <dgm:spPr/>
      <dgm:t>
        <a:bodyPr/>
        <a:lstStyle/>
        <a:p>
          <a:endParaRPr lang="es-EC"/>
        </a:p>
      </dgm:t>
    </dgm:pt>
    <dgm:pt modelId="{9813718D-73BE-44D8-B007-D748A35602C6}" type="sibTrans" cxnId="{BFA99EF2-32FD-49B3-B2B8-6692FDFF5FA5}">
      <dgm:prSet/>
      <dgm:spPr/>
      <dgm:t>
        <a:bodyPr/>
        <a:lstStyle/>
        <a:p>
          <a:endParaRPr lang="es-EC"/>
        </a:p>
      </dgm:t>
    </dgm:pt>
    <dgm:pt modelId="{019BD61A-5DC3-477F-8490-5C657B61E329}">
      <dgm:prSet phldrT="[Texto]"/>
      <dgm:spPr/>
      <dgm:t>
        <a:bodyPr/>
        <a:lstStyle/>
        <a:p>
          <a:r>
            <a:rPr lang="es-ES" dirty="0">
              <a:solidFill>
                <a:srgbClr val="000000"/>
              </a:solidFill>
            </a:rPr>
            <a:t>Según su fuente de datos</a:t>
          </a:r>
          <a:endParaRPr lang="es-EC" dirty="0">
            <a:solidFill>
              <a:srgbClr val="000000"/>
            </a:solidFill>
          </a:endParaRPr>
        </a:p>
      </dgm:t>
    </dgm:pt>
    <dgm:pt modelId="{0036D780-657F-4EA7-9297-BEF9223D1DA1}" type="parTrans" cxnId="{0FCD24A9-EA2E-42F6-B0D5-EFAAB84D8EA2}">
      <dgm:prSet/>
      <dgm:spPr/>
      <dgm:t>
        <a:bodyPr/>
        <a:lstStyle/>
        <a:p>
          <a:endParaRPr lang="es-EC"/>
        </a:p>
      </dgm:t>
    </dgm:pt>
    <dgm:pt modelId="{9A7B4B4B-71EA-4781-8F61-0D23F76BD16B}" type="sibTrans" cxnId="{0FCD24A9-EA2E-42F6-B0D5-EFAAB84D8EA2}">
      <dgm:prSet/>
      <dgm:spPr/>
      <dgm:t>
        <a:bodyPr/>
        <a:lstStyle/>
        <a:p>
          <a:endParaRPr lang="es-EC"/>
        </a:p>
      </dgm:t>
    </dgm:pt>
    <dgm:pt modelId="{9D0BFD65-0E58-4987-95EE-E0FBB27CE7F3}">
      <dgm:prSet phldrT="[Texto]"/>
      <dgm:spPr/>
      <dgm:t>
        <a:bodyPr/>
        <a:lstStyle/>
        <a:p>
          <a:r>
            <a:rPr lang="es-ES" dirty="0">
              <a:solidFill>
                <a:srgbClr val="000000"/>
              </a:solidFill>
            </a:rPr>
            <a:t>Investigación Bibliográfica</a:t>
          </a:r>
        </a:p>
        <a:p>
          <a:r>
            <a:rPr lang="es-ES" dirty="0">
              <a:solidFill>
                <a:srgbClr val="000000"/>
              </a:solidFill>
            </a:rPr>
            <a:t>Investigación de Campo</a:t>
          </a:r>
          <a:endParaRPr lang="es-EC" dirty="0">
            <a:solidFill>
              <a:srgbClr val="000000"/>
            </a:solidFill>
          </a:endParaRPr>
        </a:p>
      </dgm:t>
    </dgm:pt>
    <dgm:pt modelId="{CDAA70C7-B629-4253-8FE6-CD015E08D7DA}" type="parTrans" cxnId="{5FA6B0D2-6E06-4796-BB55-82757AA932FE}">
      <dgm:prSet/>
      <dgm:spPr/>
      <dgm:t>
        <a:bodyPr/>
        <a:lstStyle/>
        <a:p>
          <a:endParaRPr lang="es-EC"/>
        </a:p>
      </dgm:t>
    </dgm:pt>
    <dgm:pt modelId="{911B8E23-52EF-4D41-866D-E33531737467}" type="sibTrans" cxnId="{5FA6B0D2-6E06-4796-BB55-82757AA932FE}">
      <dgm:prSet/>
      <dgm:spPr/>
      <dgm:t>
        <a:bodyPr/>
        <a:lstStyle/>
        <a:p>
          <a:endParaRPr lang="es-EC"/>
        </a:p>
      </dgm:t>
    </dgm:pt>
    <dgm:pt modelId="{F5B9D9DC-2BF8-4632-8098-53FFB0BE7ED9}" type="pres">
      <dgm:prSet presAssocID="{B053E4C1-C0E2-4DA9-8BAB-1B484BB25987}" presName="hierChild1" presStyleCnt="0">
        <dgm:presLayoutVars>
          <dgm:chPref val="1"/>
          <dgm:dir/>
          <dgm:animOne val="branch"/>
          <dgm:animLvl val="lvl"/>
          <dgm:resizeHandles/>
        </dgm:presLayoutVars>
      </dgm:prSet>
      <dgm:spPr/>
    </dgm:pt>
    <dgm:pt modelId="{A9D2FCBE-30EE-4F01-9183-1149BE39D79F}" type="pres">
      <dgm:prSet presAssocID="{DBE0CF18-A33B-4776-8123-D1D33E95DFD2}" presName="hierRoot1" presStyleCnt="0"/>
      <dgm:spPr/>
    </dgm:pt>
    <dgm:pt modelId="{41081C3D-CCED-4130-A6AA-632BA0A87288}" type="pres">
      <dgm:prSet presAssocID="{DBE0CF18-A33B-4776-8123-D1D33E95DFD2}" presName="composite" presStyleCnt="0"/>
      <dgm:spPr/>
    </dgm:pt>
    <dgm:pt modelId="{785E9A5D-9AB3-440C-9822-39475E12AD00}" type="pres">
      <dgm:prSet presAssocID="{DBE0CF18-A33B-4776-8123-D1D33E95DFD2}" presName="background" presStyleLbl="node0" presStyleIdx="0" presStyleCnt="1"/>
      <dgm:spPr/>
    </dgm:pt>
    <dgm:pt modelId="{6ADF3BD4-02A1-41F3-8B60-5517E682C419}" type="pres">
      <dgm:prSet presAssocID="{DBE0CF18-A33B-4776-8123-D1D33E95DFD2}" presName="text" presStyleLbl="fgAcc0" presStyleIdx="0" presStyleCnt="1">
        <dgm:presLayoutVars>
          <dgm:chPref val="3"/>
        </dgm:presLayoutVars>
      </dgm:prSet>
      <dgm:spPr/>
    </dgm:pt>
    <dgm:pt modelId="{02C20B19-5AAB-4EE4-AE9A-B5DD1521A1F5}" type="pres">
      <dgm:prSet presAssocID="{DBE0CF18-A33B-4776-8123-D1D33E95DFD2}" presName="hierChild2" presStyleCnt="0"/>
      <dgm:spPr/>
    </dgm:pt>
    <dgm:pt modelId="{A75411C2-EEF4-434C-9326-6F9F672928D5}" type="pres">
      <dgm:prSet presAssocID="{E8700A7A-E2F8-4C3D-8925-EC363B5A1203}" presName="Name10" presStyleLbl="parChTrans1D2" presStyleIdx="0" presStyleCnt="4"/>
      <dgm:spPr/>
    </dgm:pt>
    <dgm:pt modelId="{4B979193-DCAD-40A1-A3AD-7A4C84877F1D}" type="pres">
      <dgm:prSet presAssocID="{994B4701-923A-45DB-BEBB-DFD5D44615AB}" presName="hierRoot2" presStyleCnt="0"/>
      <dgm:spPr/>
    </dgm:pt>
    <dgm:pt modelId="{BB785D56-93CE-45DE-9A4B-1C51D03760DF}" type="pres">
      <dgm:prSet presAssocID="{994B4701-923A-45DB-BEBB-DFD5D44615AB}" presName="composite2" presStyleCnt="0"/>
      <dgm:spPr/>
    </dgm:pt>
    <dgm:pt modelId="{2856EFE3-04D7-4175-B220-722C13525B22}" type="pres">
      <dgm:prSet presAssocID="{994B4701-923A-45DB-BEBB-DFD5D44615AB}" presName="background2" presStyleLbl="node2" presStyleIdx="0" presStyleCnt="4"/>
      <dgm:spPr/>
    </dgm:pt>
    <dgm:pt modelId="{361DC9FC-4B2D-4264-BA26-118AD3D1D4BF}" type="pres">
      <dgm:prSet presAssocID="{994B4701-923A-45DB-BEBB-DFD5D44615AB}" presName="text2" presStyleLbl="fgAcc2" presStyleIdx="0" presStyleCnt="4">
        <dgm:presLayoutVars>
          <dgm:chPref val="3"/>
        </dgm:presLayoutVars>
      </dgm:prSet>
      <dgm:spPr/>
    </dgm:pt>
    <dgm:pt modelId="{AC2A0811-B305-491B-A2BE-96D4A941E672}" type="pres">
      <dgm:prSet presAssocID="{994B4701-923A-45DB-BEBB-DFD5D44615AB}" presName="hierChild3" presStyleCnt="0"/>
      <dgm:spPr/>
    </dgm:pt>
    <dgm:pt modelId="{01031F2B-C334-47DB-80FF-68C8B726B1C2}" type="pres">
      <dgm:prSet presAssocID="{FF35A7F7-F042-4F8C-AE44-FBC77B2BA981}" presName="Name17" presStyleLbl="parChTrans1D3" presStyleIdx="0" presStyleCnt="4"/>
      <dgm:spPr/>
    </dgm:pt>
    <dgm:pt modelId="{6202BEB7-8FB5-4211-BE86-E75348893DDD}" type="pres">
      <dgm:prSet presAssocID="{86D03C11-7946-448C-B90F-6C926FADCEE2}" presName="hierRoot3" presStyleCnt="0"/>
      <dgm:spPr/>
    </dgm:pt>
    <dgm:pt modelId="{FE080586-CE10-4693-A743-238C7A2AE33F}" type="pres">
      <dgm:prSet presAssocID="{86D03C11-7946-448C-B90F-6C926FADCEE2}" presName="composite3" presStyleCnt="0"/>
      <dgm:spPr/>
    </dgm:pt>
    <dgm:pt modelId="{6CA2EC12-3C24-4240-B39B-8D1311D8A908}" type="pres">
      <dgm:prSet presAssocID="{86D03C11-7946-448C-B90F-6C926FADCEE2}" presName="background3" presStyleLbl="node3" presStyleIdx="0" presStyleCnt="4"/>
      <dgm:spPr/>
    </dgm:pt>
    <dgm:pt modelId="{880CD6B6-0F5F-4F86-A422-9039433E6A6D}" type="pres">
      <dgm:prSet presAssocID="{86D03C11-7946-448C-B90F-6C926FADCEE2}" presName="text3" presStyleLbl="fgAcc3" presStyleIdx="0" presStyleCnt="4">
        <dgm:presLayoutVars>
          <dgm:chPref val="3"/>
        </dgm:presLayoutVars>
      </dgm:prSet>
      <dgm:spPr/>
    </dgm:pt>
    <dgm:pt modelId="{331C7488-8E20-4A42-8652-4E43161AF030}" type="pres">
      <dgm:prSet presAssocID="{86D03C11-7946-448C-B90F-6C926FADCEE2}" presName="hierChild4" presStyleCnt="0"/>
      <dgm:spPr/>
    </dgm:pt>
    <dgm:pt modelId="{3B61768A-1489-4B20-97D8-E8BC4F9D31A6}" type="pres">
      <dgm:prSet presAssocID="{54C9A949-537A-44C1-9246-343B82C4D6A0}" presName="Name10" presStyleLbl="parChTrans1D2" presStyleIdx="1" presStyleCnt="4"/>
      <dgm:spPr/>
    </dgm:pt>
    <dgm:pt modelId="{D66F4C03-F705-42A9-94D0-FA987DE34924}" type="pres">
      <dgm:prSet presAssocID="{ACE04A9D-92B4-442A-B709-B33C3081EFE2}" presName="hierRoot2" presStyleCnt="0"/>
      <dgm:spPr/>
    </dgm:pt>
    <dgm:pt modelId="{CF174D76-F782-49C8-AEC8-B65587F5048A}" type="pres">
      <dgm:prSet presAssocID="{ACE04A9D-92B4-442A-B709-B33C3081EFE2}" presName="composite2" presStyleCnt="0"/>
      <dgm:spPr/>
    </dgm:pt>
    <dgm:pt modelId="{71808A6B-464B-4DB5-B8F2-AF61D04349D5}" type="pres">
      <dgm:prSet presAssocID="{ACE04A9D-92B4-442A-B709-B33C3081EFE2}" presName="background2" presStyleLbl="node2" presStyleIdx="1" presStyleCnt="4"/>
      <dgm:spPr/>
    </dgm:pt>
    <dgm:pt modelId="{7EC40827-9A11-46F0-8D40-843637DB4C7C}" type="pres">
      <dgm:prSet presAssocID="{ACE04A9D-92B4-442A-B709-B33C3081EFE2}" presName="text2" presStyleLbl="fgAcc2" presStyleIdx="1" presStyleCnt="4">
        <dgm:presLayoutVars>
          <dgm:chPref val="3"/>
        </dgm:presLayoutVars>
      </dgm:prSet>
      <dgm:spPr/>
    </dgm:pt>
    <dgm:pt modelId="{678B355F-F357-4506-A77A-D90141F44044}" type="pres">
      <dgm:prSet presAssocID="{ACE04A9D-92B4-442A-B709-B33C3081EFE2}" presName="hierChild3" presStyleCnt="0"/>
      <dgm:spPr/>
    </dgm:pt>
    <dgm:pt modelId="{21720485-612D-4E5E-9DB1-BA347A8EBBA4}" type="pres">
      <dgm:prSet presAssocID="{7F3B72F6-9ED1-4AB5-A256-23C165E77120}" presName="Name17" presStyleLbl="parChTrans1D3" presStyleIdx="1" presStyleCnt="4"/>
      <dgm:spPr/>
    </dgm:pt>
    <dgm:pt modelId="{0A2ADB74-F2B6-418D-ADFD-D6752D4A1DDE}" type="pres">
      <dgm:prSet presAssocID="{C61FCB03-71D4-4F27-8E32-FC1880750F7E}" presName="hierRoot3" presStyleCnt="0"/>
      <dgm:spPr/>
    </dgm:pt>
    <dgm:pt modelId="{15BF4ADA-224F-4C16-9DF5-55ECAB94CAD0}" type="pres">
      <dgm:prSet presAssocID="{C61FCB03-71D4-4F27-8E32-FC1880750F7E}" presName="composite3" presStyleCnt="0"/>
      <dgm:spPr/>
    </dgm:pt>
    <dgm:pt modelId="{EA9BB47E-DE68-4017-A556-5EC259F6C434}" type="pres">
      <dgm:prSet presAssocID="{C61FCB03-71D4-4F27-8E32-FC1880750F7E}" presName="background3" presStyleLbl="node3" presStyleIdx="1" presStyleCnt="4"/>
      <dgm:spPr/>
    </dgm:pt>
    <dgm:pt modelId="{BA5E0AA5-DCDF-4BA0-BCCF-0875D23C03AF}" type="pres">
      <dgm:prSet presAssocID="{C61FCB03-71D4-4F27-8E32-FC1880750F7E}" presName="text3" presStyleLbl="fgAcc3" presStyleIdx="1" presStyleCnt="4">
        <dgm:presLayoutVars>
          <dgm:chPref val="3"/>
        </dgm:presLayoutVars>
      </dgm:prSet>
      <dgm:spPr/>
    </dgm:pt>
    <dgm:pt modelId="{171A9355-BD78-4066-8669-DDB811683141}" type="pres">
      <dgm:prSet presAssocID="{C61FCB03-71D4-4F27-8E32-FC1880750F7E}" presName="hierChild4" presStyleCnt="0"/>
      <dgm:spPr/>
    </dgm:pt>
    <dgm:pt modelId="{745590A1-4C3D-41BE-BD63-00DAC705877D}" type="pres">
      <dgm:prSet presAssocID="{C3F00CC7-C10C-45D4-93D9-FF40F7E579E8}" presName="Name10" presStyleLbl="parChTrans1D2" presStyleIdx="2" presStyleCnt="4"/>
      <dgm:spPr/>
    </dgm:pt>
    <dgm:pt modelId="{9F97C024-3169-4C84-B2FB-BC4D3C2E8C58}" type="pres">
      <dgm:prSet presAssocID="{D6873CE0-F4DA-4221-97C4-6B699B90AC79}" presName="hierRoot2" presStyleCnt="0"/>
      <dgm:spPr/>
    </dgm:pt>
    <dgm:pt modelId="{3920B840-375A-4371-B8C1-93D01E6344CA}" type="pres">
      <dgm:prSet presAssocID="{D6873CE0-F4DA-4221-97C4-6B699B90AC79}" presName="composite2" presStyleCnt="0"/>
      <dgm:spPr/>
    </dgm:pt>
    <dgm:pt modelId="{69595E99-1351-447D-A522-F11915848AA1}" type="pres">
      <dgm:prSet presAssocID="{D6873CE0-F4DA-4221-97C4-6B699B90AC79}" presName="background2" presStyleLbl="node2" presStyleIdx="2" presStyleCnt="4"/>
      <dgm:spPr/>
    </dgm:pt>
    <dgm:pt modelId="{F7F3E0DC-4BA1-4298-82BD-1C5B0EB7C17F}" type="pres">
      <dgm:prSet presAssocID="{D6873CE0-F4DA-4221-97C4-6B699B90AC79}" presName="text2" presStyleLbl="fgAcc2" presStyleIdx="2" presStyleCnt="4">
        <dgm:presLayoutVars>
          <dgm:chPref val="3"/>
        </dgm:presLayoutVars>
      </dgm:prSet>
      <dgm:spPr/>
    </dgm:pt>
    <dgm:pt modelId="{4AF5C1A0-36DF-4ED0-9D6B-9B68F726E5B0}" type="pres">
      <dgm:prSet presAssocID="{D6873CE0-F4DA-4221-97C4-6B699B90AC79}" presName="hierChild3" presStyleCnt="0"/>
      <dgm:spPr/>
    </dgm:pt>
    <dgm:pt modelId="{9B9E8CA6-785C-46B2-BA41-2599B2D7FC30}" type="pres">
      <dgm:prSet presAssocID="{B7F3455C-52CB-4A76-9184-83148501461C}" presName="Name17" presStyleLbl="parChTrans1D3" presStyleIdx="2" presStyleCnt="4"/>
      <dgm:spPr/>
    </dgm:pt>
    <dgm:pt modelId="{E70E143C-FF34-4468-B3C3-12117B848EAB}" type="pres">
      <dgm:prSet presAssocID="{D0DD6296-D65A-4356-9DB5-A9475330F5CE}" presName="hierRoot3" presStyleCnt="0"/>
      <dgm:spPr/>
    </dgm:pt>
    <dgm:pt modelId="{472C6793-89B7-4961-BBF2-99C564877BFE}" type="pres">
      <dgm:prSet presAssocID="{D0DD6296-D65A-4356-9DB5-A9475330F5CE}" presName="composite3" presStyleCnt="0"/>
      <dgm:spPr/>
    </dgm:pt>
    <dgm:pt modelId="{0350494A-566B-4D9B-B7EE-C6B6FB7777D5}" type="pres">
      <dgm:prSet presAssocID="{D0DD6296-D65A-4356-9DB5-A9475330F5CE}" presName="background3" presStyleLbl="node3" presStyleIdx="2" presStyleCnt="4"/>
      <dgm:spPr/>
    </dgm:pt>
    <dgm:pt modelId="{36F5E48A-E3B3-4F1B-B5D0-59D9E8DB5F00}" type="pres">
      <dgm:prSet presAssocID="{D0DD6296-D65A-4356-9DB5-A9475330F5CE}" presName="text3" presStyleLbl="fgAcc3" presStyleIdx="2" presStyleCnt="4">
        <dgm:presLayoutVars>
          <dgm:chPref val="3"/>
        </dgm:presLayoutVars>
      </dgm:prSet>
      <dgm:spPr/>
    </dgm:pt>
    <dgm:pt modelId="{09E7A70E-0BC5-4587-947E-19293C7F6453}" type="pres">
      <dgm:prSet presAssocID="{D0DD6296-D65A-4356-9DB5-A9475330F5CE}" presName="hierChild4" presStyleCnt="0"/>
      <dgm:spPr/>
    </dgm:pt>
    <dgm:pt modelId="{E0F799DC-BB7A-4DF5-A788-D31A2DC3719B}" type="pres">
      <dgm:prSet presAssocID="{0036D780-657F-4EA7-9297-BEF9223D1DA1}" presName="Name10" presStyleLbl="parChTrans1D2" presStyleIdx="3" presStyleCnt="4"/>
      <dgm:spPr/>
    </dgm:pt>
    <dgm:pt modelId="{599F529D-B8B4-498B-9DA9-33213FA03208}" type="pres">
      <dgm:prSet presAssocID="{019BD61A-5DC3-477F-8490-5C657B61E329}" presName="hierRoot2" presStyleCnt="0"/>
      <dgm:spPr/>
    </dgm:pt>
    <dgm:pt modelId="{F1A4A91B-1D86-44A1-8830-9D013133E92F}" type="pres">
      <dgm:prSet presAssocID="{019BD61A-5DC3-477F-8490-5C657B61E329}" presName="composite2" presStyleCnt="0"/>
      <dgm:spPr/>
    </dgm:pt>
    <dgm:pt modelId="{7F17AAD5-F9A8-4690-AF00-F4286EB75409}" type="pres">
      <dgm:prSet presAssocID="{019BD61A-5DC3-477F-8490-5C657B61E329}" presName="background2" presStyleLbl="node2" presStyleIdx="3" presStyleCnt="4"/>
      <dgm:spPr/>
    </dgm:pt>
    <dgm:pt modelId="{9C3A8320-6033-45B2-92EC-5E1456201341}" type="pres">
      <dgm:prSet presAssocID="{019BD61A-5DC3-477F-8490-5C657B61E329}" presName="text2" presStyleLbl="fgAcc2" presStyleIdx="3" presStyleCnt="4">
        <dgm:presLayoutVars>
          <dgm:chPref val="3"/>
        </dgm:presLayoutVars>
      </dgm:prSet>
      <dgm:spPr/>
    </dgm:pt>
    <dgm:pt modelId="{8C1B4975-6992-4E6E-BBCD-05A768FEB76A}" type="pres">
      <dgm:prSet presAssocID="{019BD61A-5DC3-477F-8490-5C657B61E329}" presName="hierChild3" presStyleCnt="0"/>
      <dgm:spPr/>
    </dgm:pt>
    <dgm:pt modelId="{5E933E76-7CEC-4741-A6A2-6AA85CF1E9EB}" type="pres">
      <dgm:prSet presAssocID="{CDAA70C7-B629-4253-8FE6-CD015E08D7DA}" presName="Name17" presStyleLbl="parChTrans1D3" presStyleIdx="3" presStyleCnt="4"/>
      <dgm:spPr/>
    </dgm:pt>
    <dgm:pt modelId="{ABF676A6-6A1B-4A0E-B0AB-279F3EED6864}" type="pres">
      <dgm:prSet presAssocID="{9D0BFD65-0E58-4987-95EE-E0FBB27CE7F3}" presName="hierRoot3" presStyleCnt="0"/>
      <dgm:spPr/>
    </dgm:pt>
    <dgm:pt modelId="{C8CF9AA2-C988-422C-887F-BA161486C851}" type="pres">
      <dgm:prSet presAssocID="{9D0BFD65-0E58-4987-95EE-E0FBB27CE7F3}" presName="composite3" presStyleCnt="0"/>
      <dgm:spPr/>
    </dgm:pt>
    <dgm:pt modelId="{D4D8C279-93B4-419C-9438-C22D6AC0B68A}" type="pres">
      <dgm:prSet presAssocID="{9D0BFD65-0E58-4987-95EE-E0FBB27CE7F3}" presName="background3" presStyleLbl="node3" presStyleIdx="3" presStyleCnt="4"/>
      <dgm:spPr/>
    </dgm:pt>
    <dgm:pt modelId="{32D2D496-11B3-4D65-9062-300853019E45}" type="pres">
      <dgm:prSet presAssocID="{9D0BFD65-0E58-4987-95EE-E0FBB27CE7F3}" presName="text3" presStyleLbl="fgAcc3" presStyleIdx="3" presStyleCnt="4">
        <dgm:presLayoutVars>
          <dgm:chPref val="3"/>
        </dgm:presLayoutVars>
      </dgm:prSet>
      <dgm:spPr/>
    </dgm:pt>
    <dgm:pt modelId="{870EC3D1-7322-4308-8C36-4593557845A1}" type="pres">
      <dgm:prSet presAssocID="{9D0BFD65-0E58-4987-95EE-E0FBB27CE7F3}" presName="hierChild4" presStyleCnt="0"/>
      <dgm:spPr/>
    </dgm:pt>
  </dgm:ptLst>
  <dgm:cxnLst>
    <dgm:cxn modelId="{32E7A022-2A7A-4BCA-88E5-2B0A559BDE6A}" type="presOf" srcId="{C61FCB03-71D4-4F27-8E32-FC1880750F7E}" destId="{BA5E0AA5-DCDF-4BA0-BCCF-0875D23C03AF}" srcOrd="0" destOrd="0" presId="urn:microsoft.com/office/officeart/2005/8/layout/hierarchy1"/>
    <dgm:cxn modelId="{72C5032A-2BCB-40F7-B070-F8D9C3599B97}" type="presOf" srcId="{DBE0CF18-A33B-4776-8123-D1D33E95DFD2}" destId="{6ADF3BD4-02A1-41F3-8B60-5517E682C419}" srcOrd="0" destOrd="0" presId="urn:microsoft.com/office/officeart/2005/8/layout/hierarchy1"/>
    <dgm:cxn modelId="{AECC722A-7A45-4700-9D09-F44676BAC9BB}" type="presOf" srcId="{994B4701-923A-45DB-BEBB-DFD5D44615AB}" destId="{361DC9FC-4B2D-4264-BA26-118AD3D1D4BF}" srcOrd="0" destOrd="0" presId="urn:microsoft.com/office/officeart/2005/8/layout/hierarchy1"/>
    <dgm:cxn modelId="{A99BBF2B-220B-47F7-8104-1EA206AABCF7}" type="presOf" srcId="{D6873CE0-F4DA-4221-97C4-6B699B90AC79}" destId="{F7F3E0DC-4BA1-4298-82BD-1C5B0EB7C17F}" srcOrd="0" destOrd="0" presId="urn:microsoft.com/office/officeart/2005/8/layout/hierarchy1"/>
    <dgm:cxn modelId="{4FECE138-605C-4983-988A-180E4352C08C}" type="presOf" srcId="{CDAA70C7-B629-4253-8FE6-CD015E08D7DA}" destId="{5E933E76-7CEC-4741-A6A2-6AA85CF1E9EB}" srcOrd="0" destOrd="0" presId="urn:microsoft.com/office/officeart/2005/8/layout/hierarchy1"/>
    <dgm:cxn modelId="{4F8B7D3D-AA74-4089-A00B-B1731245C53E}" srcId="{DBE0CF18-A33B-4776-8123-D1D33E95DFD2}" destId="{994B4701-923A-45DB-BEBB-DFD5D44615AB}" srcOrd="0" destOrd="0" parTransId="{E8700A7A-E2F8-4C3D-8925-EC363B5A1203}" sibTransId="{F1A6A310-84B8-4B0F-89A7-5FCF8D82C75D}"/>
    <dgm:cxn modelId="{9D9B8665-E4DE-4D61-B099-4715BB90BDCC}" srcId="{994B4701-923A-45DB-BEBB-DFD5D44615AB}" destId="{86D03C11-7946-448C-B90F-6C926FADCEE2}" srcOrd="0" destOrd="0" parTransId="{FF35A7F7-F042-4F8C-AE44-FBC77B2BA981}" sibTransId="{AEBB417B-71B2-4F57-AA92-E830AC166F34}"/>
    <dgm:cxn modelId="{7DF1A46A-58C6-4549-BE50-44D5C30AEDEA}" type="presOf" srcId="{C3F00CC7-C10C-45D4-93D9-FF40F7E579E8}" destId="{745590A1-4C3D-41BE-BD63-00DAC705877D}" srcOrd="0" destOrd="0" presId="urn:microsoft.com/office/officeart/2005/8/layout/hierarchy1"/>
    <dgm:cxn modelId="{C8EF1972-914B-4992-B9B8-A2C342B2430B}" type="presOf" srcId="{86D03C11-7946-448C-B90F-6C926FADCEE2}" destId="{880CD6B6-0F5F-4F86-A422-9039433E6A6D}" srcOrd="0" destOrd="0" presId="urn:microsoft.com/office/officeart/2005/8/layout/hierarchy1"/>
    <dgm:cxn modelId="{396A1A74-BA18-4761-BE6E-581210C9678D}" type="presOf" srcId="{7F3B72F6-9ED1-4AB5-A256-23C165E77120}" destId="{21720485-612D-4E5E-9DB1-BA347A8EBBA4}" srcOrd="0" destOrd="0" presId="urn:microsoft.com/office/officeart/2005/8/layout/hierarchy1"/>
    <dgm:cxn modelId="{0459D37B-AD45-4ECB-AA1B-F584B94E7C2F}" srcId="{B053E4C1-C0E2-4DA9-8BAB-1B484BB25987}" destId="{DBE0CF18-A33B-4776-8123-D1D33E95DFD2}" srcOrd="0" destOrd="0" parTransId="{FC004FE6-707F-42FC-B048-8240E54069B6}" sibTransId="{D5EF0DAB-3913-49DA-8B69-EC56CB53DB4D}"/>
    <dgm:cxn modelId="{551D627E-1594-4B76-A222-1E7BE2F7B2A9}" type="presOf" srcId="{D0DD6296-D65A-4356-9DB5-A9475330F5CE}" destId="{36F5E48A-E3B3-4F1B-B5D0-59D9E8DB5F00}" srcOrd="0" destOrd="0" presId="urn:microsoft.com/office/officeart/2005/8/layout/hierarchy1"/>
    <dgm:cxn modelId="{297B4885-6CDD-43AC-B990-7FEDB6BB5B4E}" type="presOf" srcId="{E8700A7A-E2F8-4C3D-8925-EC363B5A1203}" destId="{A75411C2-EEF4-434C-9326-6F9F672928D5}" srcOrd="0" destOrd="0" presId="urn:microsoft.com/office/officeart/2005/8/layout/hierarchy1"/>
    <dgm:cxn modelId="{55F79398-1DF1-465E-848E-49957F904557}" type="presOf" srcId="{9D0BFD65-0E58-4987-95EE-E0FBB27CE7F3}" destId="{32D2D496-11B3-4D65-9062-300853019E45}" srcOrd="0" destOrd="0" presId="urn:microsoft.com/office/officeart/2005/8/layout/hierarchy1"/>
    <dgm:cxn modelId="{0FCD24A9-EA2E-42F6-B0D5-EFAAB84D8EA2}" srcId="{DBE0CF18-A33B-4776-8123-D1D33E95DFD2}" destId="{019BD61A-5DC3-477F-8490-5C657B61E329}" srcOrd="3" destOrd="0" parTransId="{0036D780-657F-4EA7-9297-BEF9223D1DA1}" sibTransId="{9A7B4B4B-71EA-4781-8F61-0D23F76BD16B}"/>
    <dgm:cxn modelId="{5FA6B0D2-6E06-4796-BB55-82757AA932FE}" srcId="{019BD61A-5DC3-477F-8490-5C657B61E329}" destId="{9D0BFD65-0E58-4987-95EE-E0FBB27CE7F3}" srcOrd="0" destOrd="0" parTransId="{CDAA70C7-B629-4253-8FE6-CD015E08D7DA}" sibTransId="{911B8E23-52EF-4D41-866D-E33531737467}"/>
    <dgm:cxn modelId="{E1847ED3-8048-44A1-8443-3575443CDD4B}" srcId="{D6873CE0-F4DA-4221-97C4-6B699B90AC79}" destId="{D0DD6296-D65A-4356-9DB5-A9475330F5CE}" srcOrd="0" destOrd="0" parTransId="{B7F3455C-52CB-4A76-9184-83148501461C}" sibTransId="{5A60E0D7-1B45-4FCF-BCF2-F3ECCE9BAC69}"/>
    <dgm:cxn modelId="{B2AFA0D6-ECBF-4A86-BAE3-ACB44299B47B}" type="presOf" srcId="{B7F3455C-52CB-4A76-9184-83148501461C}" destId="{9B9E8CA6-785C-46B2-BA41-2599B2D7FC30}" srcOrd="0" destOrd="0" presId="urn:microsoft.com/office/officeart/2005/8/layout/hierarchy1"/>
    <dgm:cxn modelId="{6F340FD7-A6A6-4D53-813B-E281C351097C}" type="presOf" srcId="{54C9A949-537A-44C1-9246-343B82C4D6A0}" destId="{3B61768A-1489-4B20-97D8-E8BC4F9D31A6}" srcOrd="0" destOrd="0" presId="urn:microsoft.com/office/officeart/2005/8/layout/hierarchy1"/>
    <dgm:cxn modelId="{83C09DE0-285C-4B35-A412-8B8566DA392C}" type="presOf" srcId="{ACE04A9D-92B4-442A-B709-B33C3081EFE2}" destId="{7EC40827-9A11-46F0-8D40-843637DB4C7C}" srcOrd="0" destOrd="0" presId="urn:microsoft.com/office/officeart/2005/8/layout/hierarchy1"/>
    <dgm:cxn modelId="{0BDD3EEB-4CBE-4282-AC89-612272C298BC}" srcId="{DBE0CF18-A33B-4776-8123-D1D33E95DFD2}" destId="{ACE04A9D-92B4-442A-B709-B33C3081EFE2}" srcOrd="1" destOrd="0" parTransId="{54C9A949-537A-44C1-9246-343B82C4D6A0}" sibTransId="{EB97A049-A60A-40EA-AB0C-7907B78B5034}"/>
    <dgm:cxn modelId="{DF2FB6EB-4C57-4F64-8D62-E074400C45BC}" srcId="{DBE0CF18-A33B-4776-8123-D1D33E95DFD2}" destId="{D6873CE0-F4DA-4221-97C4-6B699B90AC79}" srcOrd="2" destOrd="0" parTransId="{C3F00CC7-C10C-45D4-93D9-FF40F7E579E8}" sibTransId="{5CA49D1D-EC80-43A1-B213-96C73AB905D0}"/>
    <dgm:cxn modelId="{298294EC-B54E-42AF-B1E6-2760444B677F}" type="presOf" srcId="{B053E4C1-C0E2-4DA9-8BAB-1B484BB25987}" destId="{F5B9D9DC-2BF8-4632-8098-53FFB0BE7ED9}" srcOrd="0" destOrd="0" presId="urn:microsoft.com/office/officeart/2005/8/layout/hierarchy1"/>
    <dgm:cxn modelId="{3454A5F1-7D41-4E57-9AB6-83E4C03401AB}" type="presOf" srcId="{0036D780-657F-4EA7-9297-BEF9223D1DA1}" destId="{E0F799DC-BB7A-4DF5-A788-D31A2DC3719B}" srcOrd="0" destOrd="0" presId="urn:microsoft.com/office/officeart/2005/8/layout/hierarchy1"/>
    <dgm:cxn modelId="{BFA99EF2-32FD-49B3-B2B8-6692FDFF5FA5}" srcId="{ACE04A9D-92B4-442A-B709-B33C3081EFE2}" destId="{C61FCB03-71D4-4F27-8E32-FC1880750F7E}" srcOrd="0" destOrd="0" parTransId="{7F3B72F6-9ED1-4AB5-A256-23C165E77120}" sibTransId="{9813718D-73BE-44D8-B007-D748A35602C6}"/>
    <dgm:cxn modelId="{4370B5F2-2BDF-42EE-B064-9B91ED1D48F9}" type="presOf" srcId="{FF35A7F7-F042-4F8C-AE44-FBC77B2BA981}" destId="{01031F2B-C334-47DB-80FF-68C8B726B1C2}" srcOrd="0" destOrd="0" presId="urn:microsoft.com/office/officeart/2005/8/layout/hierarchy1"/>
    <dgm:cxn modelId="{343AABF8-88B3-4792-A7F5-0FCB1639EE2F}" type="presOf" srcId="{019BD61A-5DC3-477F-8490-5C657B61E329}" destId="{9C3A8320-6033-45B2-92EC-5E1456201341}" srcOrd="0" destOrd="0" presId="urn:microsoft.com/office/officeart/2005/8/layout/hierarchy1"/>
    <dgm:cxn modelId="{EDD0EBCE-7B05-46DA-B825-4DB06CCF647A}" type="presParOf" srcId="{F5B9D9DC-2BF8-4632-8098-53FFB0BE7ED9}" destId="{A9D2FCBE-30EE-4F01-9183-1149BE39D79F}" srcOrd="0" destOrd="0" presId="urn:microsoft.com/office/officeart/2005/8/layout/hierarchy1"/>
    <dgm:cxn modelId="{3CBBE42F-2FB5-4142-9C7C-08AD18E4701D}" type="presParOf" srcId="{A9D2FCBE-30EE-4F01-9183-1149BE39D79F}" destId="{41081C3D-CCED-4130-A6AA-632BA0A87288}" srcOrd="0" destOrd="0" presId="urn:microsoft.com/office/officeart/2005/8/layout/hierarchy1"/>
    <dgm:cxn modelId="{6D4E1FB1-B24A-452D-96CC-DF6107C4EF9F}" type="presParOf" srcId="{41081C3D-CCED-4130-A6AA-632BA0A87288}" destId="{785E9A5D-9AB3-440C-9822-39475E12AD00}" srcOrd="0" destOrd="0" presId="urn:microsoft.com/office/officeart/2005/8/layout/hierarchy1"/>
    <dgm:cxn modelId="{27E82143-527D-4B26-B869-293EE7B49E66}" type="presParOf" srcId="{41081C3D-CCED-4130-A6AA-632BA0A87288}" destId="{6ADF3BD4-02A1-41F3-8B60-5517E682C419}" srcOrd="1" destOrd="0" presId="urn:microsoft.com/office/officeart/2005/8/layout/hierarchy1"/>
    <dgm:cxn modelId="{5F475DA6-50BD-40BD-9002-30F10BAF1BA2}" type="presParOf" srcId="{A9D2FCBE-30EE-4F01-9183-1149BE39D79F}" destId="{02C20B19-5AAB-4EE4-AE9A-B5DD1521A1F5}" srcOrd="1" destOrd="0" presId="urn:microsoft.com/office/officeart/2005/8/layout/hierarchy1"/>
    <dgm:cxn modelId="{BF23F589-8B94-4464-8279-3B4F7C76300D}" type="presParOf" srcId="{02C20B19-5AAB-4EE4-AE9A-B5DD1521A1F5}" destId="{A75411C2-EEF4-434C-9326-6F9F672928D5}" srcOrd="0" destOrd="0" presId="urn:microsoft.com/office/officeart/2005/8/layout/hierarchy1"/>
    <dgm:cxn modelId="{E3EBD0BB-A368-4EFB-874C-5E6FBD46C695}" type="presParOf" srcId="{02C20B19-5AAB-4EE4-AE9A-B5DD1521A1F5}" destId="{4B979193-DCAD-40A1-A3AD-7A4C84877F1D}" srcOrd="1" destOrd="0" presId="urn:microsoft.com/office/officeart/2005/8/layout/hierarchy1"/>
    <dgm:cxn modelId="{7FAD888B-C45C-4509-975C-632857AEA2E2}" type="presParOf" srcId="{4B979193-DCAD-40A1-A3AD-7A4C84877F1D}" destId="{BB785D56-93CE-45DE-9A4B-1C51D03760DF}" srcOrd="0" destOrd="0" presId="urn:microsoft.com/office/officeart/2005/8/layout/hierarchy1"/>
    <dgm:cxn modelId="{DCBA7B77-A16B-4FBC-AD70-10EDC2C727A0}" type="presParOf" srcId="{BB785D56-93CE-45DE-9A4B-1C51D03760DF}" destId="{2856EFE3-04D7-4175-B220-722C13525B22}" srcOrd="0" destOrd="0" presId="urn:microsoft.com/office/officeart/2005/8/layout/hierarchy1"/>
    <dgm:cxn modelId="{73AF95BC-E604-47AC-BA21-D1BE4E64B366}" type="presParOf" srcId="{BB785D56-93CE-45DE-9A4B-1C51D03760DF}" destId="{361DC9FC-4B2D-4264-BA26-118AD3D1D4BF}" srcOrd="1" destOrd="0" presId="urn:microsoft.com/office/officeart/2005/8/layout/hierarchy1"/>
    <dgm:cxn modelId="{9426821D-9831-46C9-AF67-6A16347CA147}" type="presParOf" srcId="{4B979193-DCAD-40A1-A3AD-7A4C84877F1D}" destId="{AC2A0811-B305-491B-A2BE-96D4A941E672}" srcOrd="1" destOrd="0" presId="urn:microsoft.com/office/officeart/2005/8/layout/hierarchy1"/>
    <dgm:cxn modelId="{1F608A0B-68D6-4A4E-A0F6-46AF13A8BF4B}" type="presParOf" srcId="{AC2A0811-B305-491B-A2BE-96D4A941E672}" destId="{01031F2B-C334-47DB-80FF-68C8B726B1C2}" srcOrd="0" destOrd="0" presId="urn:microsoft.com/office/officeart/2005/8/layout/hierarchy1"/>
    <dgm:cxn modelId="{B0FDBC91-51BD-4703-9417-245339FC2E80}" type="presParOf" srcId="{AC2A0811-B305-491B-A2BE-96D4A941E672}" destId="{6202BEB7-8FB5-4211-BE86-E75348893DDD}" srcOrd="1" destOrd="0" presId="urn:microsoft.com/office/officeart/2005/8/layout/hierarchy1"/>
    <dgm:cxn modelId="{7F0F60E1-8C67-4137-889A-791E88C9E456}" type="presParOf" srcId="{6202BEB7-8FB5-4211-BE86-E75348893DDD}" destId="{FE080586-CE10-4693-A743-238C7A2AE33F}" srcOrd="0" destOrd="0" presId="urn:microsoft.com/office/officeart/2005/8/layout/hierarchy1"/>
    <dgm:cxn modelId="{AAF032F6-D460-43D5-AD1F-5BEEE7B3EBCE}" type="presParOf" srcId="{FE080586-CE10-4693-A743-238C7A2AE33F}" destId="{6CA2EC12-3C24-4240-B39B-8D1311D8A908}" srcOrd="0" destOrd="0" presId="urn:microsoft.com/office/officeart/2005/8/layout/hierarchy1"/>
    <dgm:cxn modelId="{FE249AA1-DA42-4797-9F9F-3E8C56E712C6}" type="presParOf" srcId="{FE080586-CE10-4693-A743-238C7A2AE33F}" destId="{880CD6B6-0F5F-4F86-A422-9039433E6A6D}" srcOrd="1" destOrd="0" presId="urn:microsoft.com/office/officeart/2005/8/layout/hierarchy1"/>
    <dgm:cxn modelId="{E6AB70BA-6B93-4CC4-AB94-7B52EF25A262}" type="presParOf" srcId="{6202BEB7-8FB5-4211-BE86-E75348893DDD}" destId="{331C7488-8E20-4A42-8652-4E43161AF030}" srcOrd="1" destOrd="0" presId="urn:microsoft.com/office/officeart/2005/8/layout/hierarchy1"/>
    <dgm:cxn modelId="{0216C484-F16B-4E99-BA8C-92FAAEA3C559}" type="presParOf" srcId="{02C20B19-5AAB-4EE4-AE9A-B5DD1521A1F5}" destId="{3B61768A-1489-4B20-97D8-E8BC4F9D31A6}" srcOrd="2" destOrd="0" presId="urn:microsoft.com/office/officeart/2005/8/layout/hierarchy1"/>
    <dgm:cxn modelId="{FD09CF77-AD96-4CF6-A32E-9C12486EB1FD}" type="presParOf" srcId="{02C20B19-5AAB-4EE4-AE9A-B5DD1521A1F5}" destId="{D66F4C03-F705-42A9-94D0-FA987DE34924}" srcOrd="3" destOrd="0" presId="urn:microsoft.com/office/officeart/2005/8/layout/hierarchy1"/>
    <dgm:cxn modelId="{0406657C-53FA-407E-85D6-AA2ADC53AEED}" type="presParOf" srcId="{D66F4C03-F705-42A9-94D0-FA987DE34924}" destId="{CF174D76-F782-49C8-AEC8-B65587F5048A}" srcOrd="0" destOrd="0" presId="urn:microsoft.com/office/officeart/2005/8/layout/hierarchy1"/>
    <dgm:cxn modelId="{70AF498D-F57A-482B-87EE-6A12F983259E}" type="presParOf" srcId="{CF174D76-F782-49C8-AEC8-B65587F5048A}" destId="{71808A6B-464B-4DB5-B8F2-AF61D04349D5}" srcOrd="0" destOrd="0" presId="urn:microsoft.com/office/officeart/2005/8/layout/hierarchy1"/>
    <dgm:cxn modelId="{BE775665-13C5-42F5-8333-ED15FFBB140C}" type="presParOf" srcId="{CF174D76-F782-49C8-AEC8-B65587F5048A}" destId="{7EC40827-9A11-46F0-8D40-843637DB4C7C}" srcOrd="1" destOrd="0" presId="urn:microsoft.com/office/officeart/2005/8/layout/hierarchy1"/>
    <dgm:cxn modelId="{B03ACD55-F9E0-4318-BE3B-B5AECE2954AB}" type="presParOf" srcId="{D66F4C03-F705-42A9-94D0-FA987DE34924}" destId="{678B355F-F357-4506-A77A-D90141F44044}" srcOrd="1" destOrd="0" presId="urn:microsoft.com/office/officeart/2005/8/layout/hierarchy1"/>
    <dgm:cxn modelId="{5144A0B1-DC94-43EA-AF35-62A598BB4CD5}" type="presParOf" srcId="{678B355F-F357-4506-A77A-D90141F44044}" destId="{21720485-612D-4E5E-9DB1-BA347A8EBBA4}" srcOrd="0" destOrd="0" presId="urn:microsoft.com/office/officeart/2005/8/layout/hierarchy1"/>
    <dgm:cxn modelId="{027C67D9-590D-43B3-BB9B-C792C76FB436}" type="presParOf" srcId="{678B355F-F357-4506-A77A-D90141F44044}" destId="{0A2ADB74-F2B6-418D-ADFD-D6752D4A1DDE}" srcOrd="1" destOrd="0" presId="urn:microsoft.com/office/officeart/2005/8/layout/hierarchy1"/>
    <dgm:cxn modelId="{FB38C0A6-0288-4F66-A441-9449A62BE34C}" type="presParOf" srcId="{0A2ADB74-F2B6-418D-ADFD-D6752D4A1DDE}" destId="{15BF4ADA-224F-4C16-9DF5-55ECAB94CAD0}" srcOrd="0" destOrd="0" presId="urn:microsoft.com/office/officeart/2005/8/layout/hierarchy1"/>
    <dgm:cxn modelId="{5F13543C-ADD7-4E95-A8F0-45DFC61C7DAE}" type="presParOf" srcId="{15BF4ADA-224F-4C16-9DF5-55ECAB94CAD0}" destId="{EA9BB47E-DE68-4017-A556-5EC259F6C434}" srcOrd="0" destOrd="0" presId="urn:microsoft.com/office/officeart/2005/8/layout/hierarchy1"/>
    <dgm:cxn modelId="{9544B992-46BB-4F62-9D94-03597D008916}" type="presParOf" srcId="{15BF4ADA-224F-4C16-9DF5-55ECAB94CAD0}" destId="{BA5E0AA5-DCDF-4BA0-BCCF-0875D23C03AF}" srcOrd="1" destOrd="0" presId="urn:microsoft.com/office/officeart/2005/8/layout/hierarchy1"/>
    <dgm:cxn modelId="{6E2A1DB0-FE98-4E14-942B-805059AC9A13}" type="presParOf" srcId="{0A2ADB74-F2B6-418D-ADFD-D6752D4A1DDE}" destId="{171A9355-BD78-4066-8669-DDB811683141}" srcOrd="1" destOrd="0" presId="urn:microsoft.com/office/officeart/2005/8/layout/hierarchy1"/>
    <dgm:cxn modelId="{D6FE5D5A-D2AC-4256-ACEE-3D076644FE34}" type="presParOf" srcId="{02C20B19-5AAB-4EE4-AE9A-B5DD1521A1F5}" destId="{745590A1-4C3D-41BE-BD63-00DAC705877D}" srcOrd="4" destOrd="0" presId="urn:microsoft.com/office/officeart/2005/8/layout/hierarchy1"/>
    <dgm:cxn modelId="{89C8E006-04C9-48CE-B187-B3DD66588277}" type="presParOf" srcId="{02C20B19-5AAB-4EE4-AE9A-B5DD1521A1F5}" destId="{9F97C024-3169-4C84-B2FB-BC4D3C2E8C58}" srcOrd="5" destOrd="0" presId="urn:microsoft.com/office/officeart/2005/8/layout/hierarchy1"/>
    <dgm:cxn modelId="{752B0128-D8DB-48B5-AD5F-51F4D0DA4963}" type="presParOf" srcId="{9F97C024-3169-4C84-B2FB-BC4D3C2E8C58}" destId="{3920B840-375A-4371-B8C1-93D01E6344CA}" srcOrd="0" destOrd="0" presId="urn:microsoft.com/office/officeart/2005/8/layout/hierarchy1"/>
    <dgm:cxn modelId="{10C61D43-37BB-40DE-AE3F-EE078F1AC700}" type="presParOf" srcId="{3920B840-375A-4371-B8C1-93D01E6344CA}" destId="{69595E99-1351-447D-A522-F11915848AA1}" srcOrd="0" destOrd="0" presId="urn:microsoft.com/office/officeart/2005/8/layout/hierarchy1"/>
    <dgm:cxn modelId="{54944CFD-40AE-4508-989E-4F0A0F618023}" type="presParOf" srcId="{3920B840-375A-4371-B8C1-93D01E6344CA}" destId="{F7F3E0DC-4BA1-4298-82BD-1C5B0EB7C17F}" srcOrd="1" destOrd="0" presId="urn:microsoft.com/office/officeart/2005/8/layout/hierarchy1"/>
    <dgm:cxn modelId="{F250BFEB-9EE1-438B-BFB7-E902958475B7}" type="presParOf" srcId="{9F97C024-3169-4C84-B2FB-BC4D3C2E8C58}" destId="{4AF5C1A0-36DF-4ED0-9D6B-9B68F726E5B0}" srcOrd="1" destOrd="0" presId="urn:microsoft.com/office/officeart/2005/8/layout/hierarchy1"/>
    <dgm:cxn modelId="{9D7E642F-493E-4435-9FAD-B0ADA1CCE596}" type="presParOf" srcId="{4AF5C1A0-36DF-4ED0-9D6B-9B68F726E5B0}" destId="{9B9E8CA6-785C-46B2-BA41-2599B2D7FC30}" srcOrd="0" destOrd="0" presId="urn:microsoft.com/office/officeart/2005/8/layout/hierarchy1"/>
    <dgm:cxn modelId="{0C6AF751-8D6E-4E66-9071-0CC91E6A1693}" type="presParOf" srcId="{4AF5C1A0-36DF-4ED0-9D6B-9B68F726E5B0}" destId="{E70E143C-FF34-4468-B3C3-12117B848EAB}" srcOrd="1" destOrd="0" presId="urn:microsoft.com/office/officeart/2005/8/layout/hierarchy1"/>
    <dgm:cxn modelId="{38B8BD1D-99E1-44EE-ABBA-DAD7B5ADDD36}" type="presParOf" srcId="{E70E143C-FF34-4468-B3C3-12117B848EAB}" destId="{472C6793-89B7-4961-BBF2-99C564877BFE}" srcOrd="0" destOrd="0" presId="urn:microsoft.com/office/officeart/2005/8/layout/hierarchy1"/>
    <dgm:cxn modelId="{3E5A848D-A332-4BA9-B011-DAD27843DAF6}" type="presParOf" srcId="{472C6793-89B7-4961-BBF2-99C564877BFE}" destId="{0350494A-566B-4D9B-B7EE-C6B6FB7777D5}" srcOrd="0" destOrd="0" presId="urn:microsoft.com/office/officeart/2005/8/layout/hierarchy1"/>
    <dgm:cxn modelId="{8732F692-3F7D-4CDF-9F4B-6A6C5EEBCF08}" type="presParOf" srcId="{472C6793-89B7-4961-BBF2-99C564877BFE}" destId="{36F5E48A-E3B3-4F1B-B5D0-59D9E8DB5F00}" srcOrd="1" destOrd="0" presId="urn:microsoft.com/office/officeart/2005/8/layout/hierarchy1"/>
    <dgm:cxn modelId="{F94B12B8-08DC-4C1D-B180-1D197D0CF25E}" type="presParOf" srcId="{E70E143C-FF34-4468-B3C3-12117B848EAB}" destId="{09E7A70E-0BC5-4587-947E-19293C7F6453}" srcOrd="1" destOrd="0" presId="urn:microsoft.com/office/officeart/2005/8/layout/hierarchy1"/>
    <dgm:cxn modelId="{73A3F578-C0FF-4CD3-8080-46E44D515544}" type="presParOf" srcId="{02C20B19-5AAB-4EE4-AE9A-B5DD1521A1F5}" destId="{E0F799DC-BB7A-4DF5-A788-D31A2DC3719B}" srcOrd="6" destOrd="0" presId="urn:microsoft.com/office/officeart/2005/8/layout/hierarchy1"/>
    <dgm:cxn modelId="{8109F56A-FF1C-40D0-921F-319B0965C11A}" type="presParOf" srcId="{02C20B19-5AAB-4EE4-AE9A-B5DD1521A1F5}" destId="{599F529D-B8B4-498B-9DA9-33213FA03208}" srcOrd="7" destOrd="0" presId="urn:microsoft.com/office/officeart/2005/8/layout/hierarchy1"/>
    <dgm:cxn modelId="{5C652082-CED9-491A-99EC-D56DB1C953A4}" type="presParOf" srcId="{599F529D-B8B4-498B-9DA9-33213FA03208}" destId="{F1A4A91B-1D86-44A1-8830-9D013133E92F}" srcOrd="0" destOrd="0" presId="urn:microsoft.com/office/officeart/2005/8/layout/hierarchy1"/>
    <dgm:cxn modelId="{11CC81E8-ABD3-4F4D-AE68-2EF7ACC9279C}" type="presParOf" srcId="{F1A4A91B-1D86-44A1-8830-9D013133E92F}" destId="{7F17AAD5-F9A8-4690-AF00-F4286EB75409}" srcOrd="0" destOrd="0" presId="urn:microsoft.com/office/officeart/2005/8/layout/hierarchy1"/>
    <dgm:cxn modelId="{0B3B1D13-4C73-4091-9FC6-D380DD8CE6E0}" type="presParOf" srcId="{F1A4A91B-1D86-44A1-8830-9D013133E92F}" destId="{9C3A8320-6033-45B2-92EC-5E1456201341}" srcOrd="1" destOrd="0" presId="urn:microsoft.com/office/officeart/2005/8/layout/hierarchy1"/>
    <dgm:cxn modelId="{38C514B8-0188-4D2E-B3DE-ED0140E051BF}" type="presParOf" srcId="{599F529D-B8B4-498B-9DA9-33213FA03208}" destId="{8C1B4975-6992-4E6E-BBCD-05A768FEB76A}" srcOrd="1" destOrd="0" presId="urn:microsoft.com/office/officeart/2005/8/layout/hierarchy1"/>
    <dgm:cxn modelId="{BD5859BC-EC90-4443-9349-1AD94D072940}" type="presParOf" srcId="{8C1B4975-6992-4E6E-BBCD-05A768FEB76A}" destId="{5E933E76-7CEC-4741-A6A2-6AA85CF1E9EB}" srcOrd="0" destOrd="0" presId="urn:microsoft.com/office/officeart/2005/8/layout/hierarchy1"/>
    <dgm:cxn modelId="{5990C60A-F41E-42C9-80C0-138EFDA617F4}" type="presParOf" srcId="{8C1B4975-6992-4E6E-BBCD-05A768FEB76A}" destId="{ABF676A6-6A1B-4A0E-B0AB-279F3EED6864}" srcOrd="1" destOrd="0" presId="urn:microsoft.com/office/officeart/2005/8/layout/hierarchy1"/>
    <dgm:cxn modelId="{36B3026E-32F1-410D-A841-E2D2182C5495}" type="presParOf" srcId="{ABF676A6-6A1B-4A0E-B0AB-279F3EED6864}" destId="{C8CF9AA2-C988-422C-887F-BA161486C851}" srcOrd="0" destOrd="0" presId="urn:microsoft.com/office/officeart/2005/8/layout/hierarchy1"/>
    <dgm:cxn modelId="{031439CB-7F18-4030-B0CF-6DD872B69B5B}" type="presParOf" srcId="{C8CF9AA2-C988-422C-887F-BA161486C851}" destId="{D4D8C279-93B4-419C-9438-C22D6AC0B68A}" srcOrd="0" destOrd="0" presId="urn:microsoft.com/office/officeart/2005/8/layout/hierarchy1"/>
    <dgm:cxn modelId="{D278D50C-F62B-407B-896E-21895EB6339A}" type="presParOf" srcId="{C8CF9AA2-C988-422C-887F-BA161486C851}" destId="{32D2D496-11B3-4D65-9062-300853019E45}" srcOrd="1" destOrd="0" presId="urn:microsoft.com/office/officeart/2005/8/layout/hierarchy1"/>
    <dgm:cxn modelId="{0250A900-8990-45BC-BAD3-F2BD31481B64}" type="presParOf" srcId="{ABF676A6-6A1B-4A0E-B0AB-279F3EED6864}" destId="{870EC3D1-7322-4308-8C36-4593557845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C10A034-2C9E-4BD7-ACE3-74ABFFAB7E78}" type="doc">
      <dgm:prSet loTypeId="urn:microsoft.com/office/officeart/2005/8/layout/hierarchy2" loCatId="hierarchy" qsTypeId="urn:microsoft.com/office/officeart/2005/8/quickstyle/simple1" qsCatId="simple" csTypeId="urn:microsoft.com/office/officeart/2005/8/colors/accent5_1" csCatId="accent5" phldr="1"/>
      <dgm:spPr/>
      <dgm:t>
        <a:bodyPr/>
        <a:lstStyle/>
        <a:p>
          <a:endParaRPr lang="es-EC"/>
        </a:p>
      </dgm:t>
    </dgm:pt>
    <dgm:pt modelId="{6FFD10C7-50AF-40B1-BDE5-C5F67AE0F46E}">
      <dgm:prSet phldrT="[Texto]" custT="1"/>
      <dgm:spPr/>
      <dgm:t>
        <a:bodyPr/>
        <a:lstStyle/>
        <a:p>
          <a:r>
            <a:rPr lang="es-ES" sz="2000" dirty="0">
              <a:solidFill>
                <a:srgbClr val="000000"/>
              </a:solidFill>
            </a:rPr>
            <a:t>INSTRUMENTO DE RECOLECCIÓN DE DATOS</a:t>
          </a:r>
          <a:endParaRPr lang="es-EC" sz="2000" dirty="0">
            <a:solidFill>
              <a:srgbClr val="000000"/>
            </a:solidFill>
          </a:endParaRPr>
        </a:p>
      </dgm:t>
    </dgm:pt>
    <dgm:pt modelId="{31F3A5E8-4E26-4A83-98E1-57051E07672F}" type="parTrans" cxnId="{C9B4E6A7-0B77-42D4-B4C3-D111BB5694A0}">
      <dgm:prSet/>
      <dgm:spPr/>
      <dgm:t>
        <a:bodyPr/>
        <a:lstStyle/>
        <a:p>
          <a:endParaRPr lang="es-EC" sz="1600">
            <a:solidFill>
              <a:srgbClr val="000000"/>
            </a:solidFill>
          </a:endParaRPr>
        </a:p>
      </dgm:t>
    </dgm:pt>
    <dgm:pt modelId="{59406BF9-B672-4E2E-A98E-71EA1905240F}" type="sibTrans" cxnId="{C9B4E6A7-0B77-42D4-B4C3-D111BB5694A0}">
      <dgm:prSet/>
      <dgm:spPr/>
      <dgm:t>
        <a:bodyPr/>
        <a:lstStyle/>
        <a:p>
          <a:endParaRPr lang="es-EC" sz="1600">
            <a:solidFill>
              <a:srgbClr val="000000"/>
            </a:solidFill>
          </a:endParaRPr>
        </a:p>
      </dgm:t>
    </dgm:pt>
    <dgm:pt modelId="{36AB5E12-BBB9-4F6A-AD48-18A19AC9E179}">
      <dgm:prSet phldrT="[Texto]" custT="1"/>
      <dgm:spPr/>
      <dgm:t>
        <a:bodyPr/>
        <a:lstStyle/>
        <a:p>
          <a:r>
            <a:rPr lang="es-ES" sz="2000" dirty="0">
              <a:solidFill>
                <a:srgbClr val="000000"/>
              </a:solidFill>
            </a:rPr>
            <a:t>Encuesta</a:t>
          </a:r>
          <a:endParaRPr lang="es-EC" sz="2000" dirty="0">
            <a:solidFill>
              <a:srgbClr val="000000"/>
            </a:solidFill>
          </a:endParaRPr>
        </a:p>
      </dgm:t>
    </dgm:pt>
    <dgm:pt modelId="{9D5AA2FC-7CCE-4180-AE25-4C421F9BA8E8}" type="parTrans" cxnId="{F85BF167-1E3E-41E1-A005-8FE8887B0E62}">
      <dgm:prSet custT="1"/>
      <dgm:spPr/>
      <dgm:t>
        <a:bodyPr/>
        <a:lstStyle/>
        <a:p>
          <a:endParaRPr lang="es-EC" sz="400">
            <a:solidFill>
              <a:srgbClr val="000000"/>
            </a:solidFill>
          </a:endParaRPr>
        </a:p>
      </dgm:t>
    </dgm:pt>
    <dgm:pt modelId="{7B64B2B8-E23F-43D5-8292-3FCACE64BA02}" type="sibTrans" cxnId="{F85BF167-1E3E-41E1-A005-8FE8887B0E62}">
      <dgm:prSet/>
      <dgm:spPr/>
      <dgm:t>
        <a:bodyPr/>
        <a:lstStyle/>
        <a:p>
          <a:endParaRPr lang="es-EC" sz="1600">
            <a:solidFill>
              <a:srgbClr val="000000"/>
            </a:solidFill>
          </a:endParaRPr>
        </a:p>
      </dgm:t>
    </dgm:pt>
    <dgm:pt modelId="{00E97037-E92F-4E34-8AD1-54E72DCD14C8}">
      <dgm:prSet phldrT="[Texto]" custT="1"/>
      <dgm:spPr/>
      <dgm:t>
        <a:bodyPr/>
        <a:lstStyle/>
        <a:p>
          <a:r>
            <a:rPr lang="es-ES" sz="2000" dirty="0">
              <a:solidFill>
                <a:srgbClr val="000000"/>
              </a:solidFill>
            </a:rPr>
            <a:t>Entrevista</a:t>
          </a:r>
          <a:endParaRPr lang="es-EC" sz="2000" dirty="0">
            <a:solidFill>
              <a:srgbClr val="000000"/>
            </a:solidFill>
          </a:endParaRPr>
        </a:p>
      </dgm:t>
    </dgm:pt>
    <dgm:pt modelId="{E16EB58A-6ACE-464E-9C59-B2C8F906B0BA}" type="parTrans" cxnId="{D18F1F89-E337-472E-B8F1-F19070D0CBA5}">
      <dgm:prSet custT="1"/>
      <dgm:spPr/>
      <dgm:t>
        <a:bodyPr/>
        <a:lstStyle/>
        <a:p>
          <a:endParaRPr lang="es-EC" sz="400">
            <a:solidFill>
              <a:srgbClr val="000000"/>
            </a:solidFill>
          </a:endParaRPr>
        </a:p>
      </dgm:t>
    </dgm:pt>
    <dgm:pt modelId="{0C731B91-459B-4EEB-8763-F141C4B3D6F6}" type="sibTrans" cxnId="{D18F1F89-E337-472E-B8F1-F19070D0CBA5}">
      <dgm:prSet/>
      <dgm:spPr/>
      <dgm:t>
        <a:bodyPr/>
        <a:lstStyle/>
        <a:p>
          <a:endParaRPr lang="es-EC" sz="1600">
            <a:solidFill>
              <a:srgbClr val="000000"/>
            </a:solidFill>
          </a:endParaRPr>
        </a:p>
      </dgm:t>
    </dgm:pt>
    <dgm:pt modelId="{1587B75F-7912-40D3-84CA-BF57C0D0D89D}" type="pres">
      <dgm:prSet presAssocID="{CC10A034-2C9E-4BD7-ACE3-74ABFFAB7E78}" presName="diagram" presStyleCnt="0">
        <dgm:presLayoutVars>
          <dgm:chPref val="1"/>
          <dgm:dir/>
          <dgm:animOne val="branch"/>
          <dgm:animLvl val="lvl"/>
          <dgm:resizeHandles val="exact"/>
        </dgm:presLayoutVars>
      </dgm:prSet>
      <dgm:spPr/>
    </dgm:pt>
    <dgm:pt modelId="{AA12A1FF-6882-4889-8AFC-44C12E787392}" type="pres">
      <dgm:prSet presAssocID="{6FFD10C7-50AF-40B1-BDE5-C5F67AE0F46E}" presName="root1" presStyleCnt="0"/>
      <dgm:spPr/>
    </dgm:pt>
    <dgm:pt modelId="{A583949E-7A20-42FD-9BB9-E386EF2073CE}" type="pres">
      <dgm:prSet presAssocID="{6FFD10C7-50AF-40B1-BDE5-C5F67AE0F46E}" presName="LevelOneTextNode" presStyleLbl="node0" presStyleIdx="0" presStyleCnt="1">
        <dgm:presLayoutVars>
          <dgm:chPref val="3"/>
        </dgm:presLayoutVars>
      </dgm:prSet>
      <dgm:spPr/>
    </dgm:pt>
    <dgm:pt modelId="{BB54C3F7-B8F8-4A99-BF58-22CD21759A19}" type="pres">
      <dgm:prSet presAssocID="{6FFD10C7-50AF-40B1-BDE5-C5F67AE0F46E}" presName="level2hierChild" presStyleCnt="0"/>
      <dgm:spPr/>
    </dgm:pt>
    <dgm:pt modelId="{E3743052-034C-475C-A41A-8CE2969BB003}" type="pres">
      <dgm:prSet presAssocID="{9D5AA2FC-7CCE-4180-AE25-4C421F9BA8E8}" presName="conn2-1" presStyleLbl="parChTrans1D2" presStyleIdx="0" presStyleCnt="2"/>
      <dgm:spPr/>
    </dgm:pt>
    <dgm:pt modelId="{A2B91D84-7B93-46E9-B647-F70E8CE673CA}" type="pres">
      <dgm:prSet presAssocID="{9D5AA2FC-7CCE-4180-AE25-4C421F9BA8E8}" presName="connTx" presStyleLbl="parChTrans1D2" presStyleIdx="0" presStyleCnt="2"/>
      <dgm:spPr/>
    </dgm:pt>
    <dgm:pt modelId="{6E8632E3-C52D-4E20-AA3D-CE4B744ED97C}" type="pres">
      <dgm:prSet presAssocID="{36AB5E12-BBB9-4F6A-AD48-18A19AC9E179}" presName="root2" presStyleCnt="0"/>
      <dgm:spPr/>
    </dgm:pt>
    <dgm:pt modelId="{E4F77F41-966E-4C09-957E-848BAEC37F70}" type="pres">
      <dgm:prSet presAssocID="{36AB5E12-BBB9-4F6A-AD48-18A19AC9E179}" presName="LevelTwoTextNode" presStyleLbl="node2" presStyleIdx="0" presStyleCnt="2">
        <dgm:presLayoutVars>
          <dgm:chPref val="3"/>
        </dgm:presLayoutVars>
      </dgm:prSet>
      <dgm:spPr/>
    </dgm:pt>
    <dgm:pt modelId="{46B73AAB-EBCB-43B1-A097-B7F5E05EFABA}" type="pres">
      <dgm:prSet presAssocID="{36AB5E12-BBB9-4F6A-AD48-18A19AC9E179}" presName="level3hierChild" presStyleCnt="0"/>
      <dgm:spPr/>
    </dgm:pt>
    <dgm:pt modelId="{A619FBE6-F901-4868-BCCA-3865DE8EDC8F}" type="pres">
      <dgm:prSet presAssocID="{E16EB58A-6ACE-464E-9C59-B2C8F906B0BA}" presName="conn2-1" presStyleLbl="parChTrans1D2" presStyleIdx="1" presStyleCnt="2"/>
      <dgm:spPr/>
    </dgm:pt>
    <dgm:pt modelId="{6EDB22C6-5093-41BD-B3FB-F4C2BC2F34F3}" type="pres">
      <dgm:prSet presAssocID="{E16EB58A-6ACE-464E-9C59-B2C8F906B0BA}" presName="connTx" presStyleLbl="parChTrans1D2" presStyleIdx="1" presStyleCnt="2"/>
      <dgm:spPr/>
    </dgm:pt>
    <dgm:pt modelId="{F21B4FF7-7EE0-408F-B46E-B7DA252C4FAE}" type="pres">
      <dgm:prSet presAssocID="{00E97037-E92F-4E34-8AD1-54E72DCD14C8}" presName="root2" presStyleCnt="0"/>
      <dgm:spPr/>
    </dgm:pt>
    <dgm:pt modelId="{9ADC39BE-EE93-4FF5-91FB-879BCC222156}" type="pres">
      <dgm:prSet presAssocID="{00E97037-E92F-4E34-8AD1-54E72DCD14C8}" presName="LevelTwoTextNode" presStyleLbl="node2" presStyleIdx="1" presStyleCnt="2">
        <dgm:presLayoutVars>
          <dgm:chPref val="3"/>
        </dgm:presLayoutVars>
      </dgm:prSet>
      <dgm:spPr/>
    </dgm:pt>
    <dgm:pt modelId="{C60643C9-EE10-427A-926A-9C63F2F0E8E2}" type="pres">
      <dgm:prSet presAssocID="{00E97037-E92F-4E34-8AD1-54E72DCD14C8}" presName="level3hierChild" presStyleCnt="0"/>
      <dgm:spPr/>
    </dgm:pt>
  </dgm:ptLst>
  <dgm:cxnLst>
    <dgm:cxn modelId="{488BE62F-C713-4580-BEB1-A492484404F2}" type="presOf" srcId="{E16EB58A-6ACE-464E-9C59-B2C8F906B0BA}" destId="{6EDB22C6-5093-41BD-B3FB-F4C2BC2F34F3}" srcOrd="1" destOrd="0" presId="urn:microsoft.com/office/officeart/2005/8/layout/hierarchy2"/>
    <dgm:cxn modelId="{59132E38-112E-4095-AB88-87D0BC787D3E}" type="presOf" srcId="{00E97037-E92F-4E34-8AD1-54E72DCD14C8}" destId="{9ADC39BE-EE93-4FF5-91FB-879BCC222156}" srcOrd="0" destOrd="0" presId="urn:microsoft.com/office/officeart/2005/8/layout/hierarchy2"/>
    <dgm:cxn modelId="{D9A06B5E-6718-4911-99EC-6609F9CBB29B}" type="presOf" srcId="{6FFD10C7-50AF-40B1-BDE5-C5F67AE0F46E}" destId="{A583949E-7A20-42FD-9BB9-E386EF2073CE}" srcOrd="0" destOrd="0" presId="urn:microsoft.com/office/officeart/2005/8/layout/hierarchy2"/>
    <dgm:cxn modelId="{F85BF167-1E3E-41E1-A005-8FE8887B0E62}" srcId="{6FFD10C7-50AF-40B1-BDE5-C5F67AE0F46E}" destId="{36AB5E12-BBB9-4F6A-AD48-18A19AC9E179}" srcOrd="0" destOrd="0" parTransId="{9D5AA2FC-7CCE-4180-AE25-4C421F9BA8E8}" sibTransId="{7B64B2B8-E23F-43D5-8292-3FCACE64BA02}"/>
    <dgm:cxn modelId="{5E0FA269-42CF-489E-B9BA-F78D6F33D068}" type="presOf" srcId="{9D5AA2FC-7CCE-4180-AE25-4C421F9BA8E8}" destId="{E3743052-034C-475C-A41A-8CE2969BB003}" srcOrd="0" destOrd="0" presId="urn:microsoft.com/office/officeart/2005/8/layout/hierarchy2"/>
    <dgm:cxn modelId="{D18F1F89-E337-472E-B8F1-F19070D0CBA5}" srcId="{6FFD10C7-50AF-40B1-BDE5-C5F67AE0F46E}" destId="{00E97037-E92F-4E34-8AD1-54E72DCD14C8}" srcOrd="1" destOrd="0" parTransId="{E16EB58A-6ACE-464E-9C59-B2C8F906B0BA}" sibTransId="{0C731B91-459B-4EEB-8763-F141C4B3D6F6}"/>
    <dgm:cxn modelId="{C9B4E6A7-0B77-42D4-B4C3-D111BB5694A0}" srcId="{CC10A034-2C9E-4BD7-ACE3-74ABFFAB7E78}" destId="{6FFD10C7-50AF-40B1-BDE5-C5F67AE0F46E}" srcOrd="0" destOrd="0" parTransId="{31F3A5E8-4E26-4A83-98E1-57051E07672F}" sibTransId="{59406BF9-B672-4E2E-A98E-71EA1905240F}"/>
    <dgm:cxn modelId="{5AD312B1-7C63-469D-95DD-D062E11DE007}" type="presOf" srcId="{E16EB58A-6ACE-464E-9C59-B2C8F906B0BA}" destId="{A619FBE6-F901-4868-BCCA-3865DE8EDC8F}" srcOrd="0" destOrd="0" presId="urn:microsoft.com/office/officeart/2005/8/layout/hierarchy2"/>
    <dgm:cxn modelId="{4F00F3B7-ED9F-4678-865F-40362B21D5DE}" type="presOf" srcId="{36AB5E12-BBB9-4F6A-AD48-18A19AC9E179}" destId="{E4F77F41-966E-4C09-957E-848BAEC37F70}" srcOrd="0" destOrd="0" presId="urn:microsoft.com/office/officeart/2005/8/layout/hierarchy2"/>
    <dgm:cxn modelId="{6B9E7FCB-0A43-4C10-B9D2-E32921A405F7}" type="presOf" srcId="{9D5AA2FC-7CCE-4180-AE25-4C421F9BA8E8}" destId="{A2B91D84-7B93-46E9-B647-F70E8CE673CA}" srcOrd="1" destOrd="0" presId="urn:microsoft.com/office/officeart/2005/8/layout/hierarchy2"/>
    <dgm:cxn modelId="{D5D4E6E9-DFBE-4DA8-8694-2152526F3CDD}" type="presOf" srcId="{CC10A034-2C9E-4BD7-ACE3-74ABFFAB7E78}" destId="{1587B75F-7912-40D3-84CA-BF57C0D0D89D}" srcOrd="0" destOrd="0" presId="urn:microsoft.com/office/officeart/2005/8/layout/hierarchy2"/>
    <dgm:cxn modelId="{02189F7F-F361-4E5B-9DC6-02BBF9503080}" type="presParOf" srcId="{1587B75F-7912-40D3-84CA-BF57C0D0D89D}" destId="{AA12A1FF-6882-4889-8AFC-44C12E787392}" srcOrd="0" destOrd="0" presId="urn:microsoft.com/office/officeart/2005/8/layout/hierarchy2"/>
    <dgm:cxn modelId="{5BA76CB1-A6F9-48EE-9450-B0B3A006456B}" type="presParOf" srcId="{AA12A1FF-6882-4889-8AFC-44C12E787392}" destId="{A583949E-7A20-42FD-9BB9-E386EF2073CE}" srcOrd="0" destOrd="0" presId="urn:microsoft.com/office/officeart/2005/8/layout/hierarchy2"/>
    <dgm:cxn modelId="{2FB3CF82-EAE5-4387-A74A-807414CD4503}" type="presParOf" srcId="{AA12A1FF-6882-4889-8AFC-44C12E787392}" destId="{BB54C3F7-B8F8-4A99-BF58-22CD21759A19}" srcOrd="1" destOrd="0" presId="urn:microsoft.com/office/officeart/2005/8/layout/hierarchy2"/>
    <dgm:cxn modelId="{3EF6150A-02B5-4D68-940A-96FAA0DA72A6}" type="presParOf" srcId="{BB54C3F7-B8F8-4A99-BF58-22CD21759A19}" destId="{E3743052-034C-475C-A41A-8CE2969BB003}" srcOrd="0" destOrd="0" presId="urn:microsoft.com/office/officeart/2005/8/layout/hierarchy2"/>
    <dgm:cxn modelId="{1001C23D-2BB6-4DB4-B6CD-F2C9DD129E7F}" type="presParOf" srcId="{E3743052-034C-475C-A41A-8CE2969BB003}" destId="{A2B91D84-7B93-46E9-B647-F70E8CE673CA}" srcOrd="0" destOrd="0" presId="urn:microsoft.com/office/officeart/2005/8/layout/hierarchy2"/>
    <dgm:cxn modelId="{FEB4C4E0-D083-4036-811F-6C792E8B63B6}" type="presParOf" srcId="{BB54C3F7-B8F8-4A99-BF58-22CD21759A19}" destId="{6E8632E3-C52D-4E20-AA3D-CE4B744ED97C}" srcOrd="1" destOrd="0" presId="urn:microsoft.com/office/officeart/2005/8/layout/hierarchy2"/>
    <dgm:cxn modelId="{72DB3C17-AAC0-4309-A501-9CC61D3EA7A6}" type="presParOf" srcId="{6E8632E3-C52D-4E20-AA3D-CE4B744ED97C}" destId="{E4F77F41-966E-4C09-957E-848BAEC37F70}" srcOrd="0" destOrd="0" presId="urn:microsoft.com/office/officeart/2005/8/layout/hierarchy2"/>
    <dgm:cxn modelId="{4FC3CE3D-F765-44CA-BFEC-501892EB8DD4}" type="presParOf" srcId="{6E8632E3-C52D-4E20-AA3D-CE4B744ED97C}" destId="{46B73AAB-EBCB-43B1-A097-B7F5E05EFABA}" srcOrd="1" destOrd="0" presId="urn:microsoft.com/office/officeart/2005/8/layout/hierarchy2"/>
    <dgm:cxn modelId="{6135EE29-F048-4B5B-A29F-35972F913325}" type="presParOf" srcId="{BB54C3F7-B8F8-4A99-BF58-22CD21759A19}" destId="{A619FBE6-F901-4868-BCCA-3865DE8EDC8F}" srcOrd="2" destOrd="0" presId="urn:microsoft.com/office/officeart/2005/8/layout/hierarchy2"/>
    <dgm:cxn modelId="{D8266F7B-2C22-4177-A03C-63F190377D70}" type="presParOf" srcId="{A619FBE6-F901-4868-BCCA-3865DE8EDC8F}" destId="{6EDB22C6-5093-41BD-B3FB-F4C2BC2F34F3}" srcOrd="0" destOrd="0" presId="urn:microsoft.com/office/officeart/2005/8/layout/hierarchy2"/>
    <dgm:cxn modelId="{1EC6BC37-F67E-4529-A3C3-13625A286225}" type="presParOf" srcId="{BB54C3F7-B8F8-4A99-BF58-22CD21759A19}" destId="{F21B4FF7-7EE0-408F-B46E-B7DA252C4FAE}" srcOrd="3" destOrd="0" presId="urn:microsoft.com/office/officeart/2005/8/layout/hierarchy2"/>
    <dgm:cxn modelId="{BBA4D9D2-59A1-40F8-97D6-6945FC1E772E}" type="presParOf" srcId="{F21B4FF7-7EE0-408F-B46E-B7DA252C4FAE}" destId="{9ADC39BE-EE93-4FF5-91FB-879BCC222156}" srcOrd="0" destOrd="0" presId="urn:microsoft.com/office/officeart/2005/8/layout/hierarchy2"/>
    <dgm:cxn modelId="{63FDF57B-D4CF-49E6-88C5-02087F67D153}" type="presParOf" srcId="{F21B4FF7-7EE0-408F-B46E-B7DA252C4FAE}" destId="{C60643C9-EE10-427A-926A-9C63F2F0E8E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57E7E8E-BD8E-4EB0-ACAB-BF79519F4E44}" type="doc">
      <dgm:prSet loTypeId="urn:microsoft.com/office/officeart/2005/8/layout/process1" loCatId="process" qsTypeId="urn:microsoft.com/office/officeart/2005/8/quickstyle/simple3" qsCatId="simple" csTypeId="urn:microsoft.com/office/officeart/2005/8/colors/colorful1" csCatId="colorful" phldr="1"/>
      <dgm:spPr/>
    </dgm:pt>
    <dgm:pt modelId="{56DF8219-87A1-412B-8E53-EAE946C55FE2}">
      <dgm:prSet phldrT="[Texto]"/>
      <dgm:spPr/>
      <dgm:t>
        <a:bodyPr/>
        <a:lstStyle/>
        <a:p>
          <a:r>
            <a:rPr lang="es-EC" dirty="0">
              <a:solidFill>
                <a:srgbClr val="000000"/>
              </a:solidFill>
            </a:rPr>
            <a:t>Existe una relación directa de los factores estudiados con el acceso al financiamiento </a:t>
          </a:r>
        </a:p>
      </dgm:t>
    </dgm:pt>
    <dgm:pt modelId="{723AEE40-E7CA-44B6-BDC2-8FE0B97C73C5}" type="parTrans" cxnId="{1D763DD2-2D12-4EA4-9916-4E8E3EA94776}">
      <dgm:prSet/>
      <dgm:spPr/>
      <dgm:t>
        <a:bodyPr/>
        <a:lstStyle/>
        <a:p>
          <a:endParaRPr lang="es-EC">
            <a:solidFill>
              <a:srgbClr val="000000"/>
            </a:solidFill>
          </a:endParaRPr>
        </a:p>
      </dgm:t>
    </dgm:pt>
    <dgm:pt modelId="{CC7E0795-A5B5-4A4E-A2BB-997ADA963AC5}" type="sibTrans" cxnId="{1D763DD2-2D12-4EA4-9916-4E8E3EA94776}">
      <dgm:prSet/>
      <dgm:spPr/>
      <dgm:t>
        <a:bodyPr/>
        <a:lstStyle/>
        <a:p>
          <a:endParaRPr lang="es-EC">
            <a:solidFill>
              <a:srgbClr val="000000"/>
            </a:solidFill>
          </a:endParaRPr>
        </a:p>
      </dgm:t>
    </dgm:pt>
    <dgm:pt modelId="{EBEE9974-9C97-4B9F-8446-AE3AEEA3BD8B}">
      <dgm:prSet phldrT="[Texto]"/>
      <dgm:spPr/>
      <dgm:t>
        <a:bodyPr/>
        <a:lstStyle/>
        <a:p>
          <a:r>
            <a:rPr lang="es-EC" dirty="0">
              <a:solidFill>
                <a:srgbClr val="000000"/>
              </a:solidFill>
            </a:rPr>
            <a:t>dificultades que tienen las Pymes para acceder a créditos bancarios</a:t>
          </a:r>
        </a:p>
      </dgm:t>
    </dgm:pt>
    <dgm:pt modelId="{3DF814F5-6771-4C6E-B08A-E0A10BEBC93C}" type="parTrans" cxnId="{634F3C21-77E9-45F0-A5AE-8E53AEDD2FCB}">
      <dgm:prSet/>
      <dgm:spPr/>
      <dgm:t>
        <a:bodyPr/>
        <a:lstStyle/>
        <a:p>
          <a:endParaRPr lang="es-EC">
            <a:solidFill>
              <a:srgbClr val="000000"/>
            </a:solidFill>
          </a:endParaRPr>
        </a:p>
      </dgm:t>
    </dgm:pt>
    <dgm:pt modelId="{2D1C6EF1-B46D-4F2E-8E54-6CED3254002B}" type="sibTrans" cxnId="{634F3C21-77E9-45F0-A5AE-8E53AEDD2FCB}">
      <dgm:prSet/>
      <dgm:spPr/>
      <dgm:t>
        <a:bodyPr/>
        <a:lstStyle/>
        <a:p>
          <a:endParaRPr lang="es-EC">
            <a:solidFill>
              <a:srgbClr val="000000"/>
            </a:solidFill>
          </a:endParaRPr>
        </a:p>
      </dgm:t>
    </dgm:pt>
    <dgm:pt modelId="{1357CD47-3C28-491F-8FF9-1C9483EC8777}">
      <dgm:prSet phldrT="[Texto]"/>
      <dgm:spPr/>
      <dgm:t>
        <a:bodyPr/>
        <a:lstStyle/>
        <a:p>
          <a:r>
            <a:rPr lang="es-EC" dirty="0">
              <a:solidFill>
                <a:srgbClr val="000000"/>
              </a:solidFill>
            </a:rPr>
            <a:t>falta de productos financieros que se acoplen a las realidad de las Pymes</a:t>
          </a:r>
        </a:p>
      </dgm:t>
    </dgm:pt>
    <dgm:pt modelId="{AF1CAF54-E264-4EA2-8FEE-A2E68FCE7539}" type="parTrans" cxnId="{605D4670-88A0-4844-B6C4-649276FF73DA}">
      <dgm:prSet/>
      <dgm:spPr/>
      <dgm:t>
        <a:bodyPr/>
        <a:lstStyle/>
        <a:p>
          <a:endParaRPr lang="es-EC">
            <a:solidFill>
              <a:srgbClr val="000000"/>
            </a:solidFill>
          </a:endParaRPr>
        </a:p>
      </dgm:t>
    </dgm:pt>
    <dgm:pt modelId="{B796BA05-565F-4CD3-A86A-7B0B726A0D76}" type="sibTrans" cxnId="{605D4670-88A0-4844-B6C4-649276FF73DA}">
      <dgm:prSet/>
      <dgm:spPr/>
      <dgm:t>
        <a:bodyPr/>
        <a:lstStyle/>
        <a:p>
          <a:endParaRPr lang="es-EC">
            <a:solidFill>
              <a:srgbClr val="000000"/>
            </a:solidFill>
          </a:endParaRPr>
        </a:p>
      </dgm:t>
    </dgm:pt>
    <dgm:pt modelId="{E2C01989-C902-4C7B-A5BF-B0A715B2B71F}">
      <dgm:prSet phldrT="[Texto]"/>
      <dgm:spPr/>
      <dgm:t>
        <a:bodyPr/>
        <a:lstStyle/>
        <a:p>
          <a:r>
            <a:rPr lang="es-EC">
              <a:solidFill>
                <a:srgbClr val="000000"/>
              </a:solidFill>
            </a:rPr>
            <a:t>proponer al sistema financiero líneas de crédito dirigidas para las Pymes.</a:t>
          </a:r>
          <a:endParaRPr lang="es-EC" dirty="0">
            <a:solidFill>
              <a:srgbClr val="000000"/>
            </a:solidFill>
          </a:endParaRPr>
        </a:p>
      </dgm:t>
    </dgm:pt>
    <dgm:pt modelId="{408FD6A2-0CDC-4FE6-8461-7D5E8C67F78D}" type="parTrans" cxnId="{343B1BDD-FC8E-4C44-A4A0-52F09CC87A43}">
      <dgm:prSet/>
      <dgm:spPr/>
      <dgm:t>
        <a:bodyPr/>
        <a:lstStyle/>
        <a:p>
          <a:endParaRPr lang="es-EC">
            <a:solidFill>
              <a:srgbClr val="000000"/>
            </a:solidFill>
          </a:endParaRPr>
        </a:p>
      </dgm:t>
    </dgm:pt>
    <dgm:pt modelId="{FD2FF87A-C741-454E-9D1B-6434779EEE4A}" type="sibTrans" cxnId="{343B1BDD-FC8E-4C44-A4A0-52F09CC87A43}">
      <dgm:prSet/>
      <dgm:spPr/>
      <dgm:t>
        <a:bodyPr/>
        <a:lstStyle/>
        <a:p>
          <a:endParaRPr lang="es-EC">
            <a:solidFill>
              <a:srgbClr val="000000"/>
            </a:solidFill>
          </a:endParaRPr>
        </a:p>
      </dgm:t>
    </dgm:pt>
    <dgm:pt modelId="{36F94CFD-CF78-4FB1-91BD-35469DC5C27F}" type="pres">
      <dgm:prSet presAssocID="{157E7E8E-BD8E-4EB0-ACAB-BF79519F4E44}" presName="Name0" presStyleCnt="0">
        <dgm:presLayoutVars>
          <dgm:dir/>
          <dgm:resizeHandles val="exact"/>
        </dgm:presLayoutVars>
      </dgm:prSet>
      <dgm:spPr/>
    </dgm:pt>
    <dgm:pt modelId="{F17EE5AD-9D79-4EA0-B1C4-90218B5D3D12}" type="pres">
      <dgm:prSet presAssocID="{56DF8219-87A1-412B-8E53-EAE946C55FE2}" presName="node" presStyleLbl="node1" presStyleIdx="0" presStyleCnt="4">
        <dgm:presLayoutVars>
          <dgm:bulletEnabled val="1"/>
        </dgm:presLayoutVars>
      </dgm:prSet>
      <dgm:spPr/>
    </dgm:pt>
    <dgm:pt modelId="{C1E8C829-862C-4D34-B89A-D853FB3E10C6}" type="pres">
      <dgm:prSet presAssocID="{CC7E0795-A5B5-4A4E-A2BB-997ADA963AC5}" presName="sibTrans" presStyleLbl="sibTrans2D1" presStyleIdx="0" presStyleCnt="3"/>
      <dgm:spPr/>
    </dgm:pt>
    <dgm:pt modelId="{341E509C-4D09-4F77-96D8-EA5F84205759}" type="pres">
      <dgm:prSet presAssocID="{CC7E0795-A5B5-4A4E-A2BB-997ADA963AC5}" presName="connectorText" presStyleLbl="sibTrans2D1" presStyleIdx="0" presStyleCnt="3"/>
      <dgm:spPr/>
    </dgm:pt>
    <dgm:pt modelId="{5949DF57-0A67-4B75-BE92-E8A75F08AA8B}" type="pres">
      <dgm:prSet presAssocID="{EBEE9974-9C97-4B9F-8446-AE3AEEA3BD8B}" presName="node" presStyleLbl="node1" presStyleIdx="1" presStyleCnt="4">
        <dgm:presLayoutVars>
          <dgm:bulletEnabled val="1"/>
        </dgm:presLayoutVars>
      </dgm:prSet>
      <dgm:spPr/>
    </dgm:pt>
    <dgm:pt modelId="{046CAD1F-65E8-4D8F-8911-BCC49F928D44}" type="pres">
      <dgm:prSet presAssocID="{2D1C6EF1-B46D-4F2E-8E54-6CED3254002B}" presName="sibTrans" presStyleLbl="sibTrans2D1" presStyleIdx="1" presStyleCnt="3"/>
      <dgm:spPr/>
    </dgm:pt>
    <dgm:pt modelId="{B4911D5B-B9CB-4A7F-A209-4EBBBCD77C7D}" type="pres">
      <dgm:prSet presAssocID="{2D1C6EF1-B46D-4F2E-8E54-6CED3254002B}" presName="connectorText" presStyleLbl="sibTrans2D1" presStyleIdx="1" presStyleCnt="3"/>
      <dgm:spPr/>
    </dgm:pt>
    <dgm:pt modelId="{9A226754-A325-47E1-9097-F5383C7D13E3}" type="pres">
      <dgm:prSet presAssocID="{1357CD47-3C28-491F-8FF9-1C9483EC8777}" presName="node" presStyleLbl="node1" presStyleIdx="2" presStyleCnt="4">
        <dgm:presLayoutVars>
          <dgm:bulletEnabled val="1"/>
        </dgm:presLayoutVars>
      </dgm:prSet>
      <dgm:spPr/>
    </dgm:pt>
    <dgm:pt modelId="{3CE6B39A-1467-40B0-94C3-F35B8E378CB1}" type="pres">
      <dgm:prSet presAssocID="{B796BA05-565F-4CD3-A86A-7B0B726A0D76}" presName="sibTrans" presStyleLbl="sibTrans2D1" presStyleIdx="2" presStyleCnt="3"/>
      <dgm:spPr/>
    </dgm:pt>
    <dgm:pt modelId="{44E2BBAB-B12F-4776-97B9-2CF8DE413B9E}" type="pres">
      <dgm:prSet presAssocID="{B796BA05-565F-4CD3-A86A-7B0B726A0D76}" presName="connectorText" presStyleLbl="sibTrans2D1" presStyleIdx="2" presStyleCnt="3"/>
      <dgm:spPr/>
    </dgm:pt>
    <dgm:pt modelId="{47A91D71-2A61-4552-8851-F6609EF18192}" type="pres">
      <dgm:prSet presAssocID="{E2C01989-C902-4C7B-A5BF-B0A715B2B71F}" presName="node" presStyleLbl="node1" presStyleIdx="3" presStyleCnt="4">
        <dgm:presLayoutVars>
          <dgm:bulletEnabled val="1"/>
        </dgm:presLayoutVars>
      </dgm:prSet>
      <dgm:spPr/>
    </dgm:pt>
  </dgm:ptLst>
  <dgm:cxnLst>
    <dgm:cxn modelId="{2616A20F-37AC-4602-AE76-0DAEBA43E9B8}" type="presOf" srcId="{B796BA05-565F-4CD3-A86A-7B0B726A0D76}" destId="{3CE6B39A-1467-40B0-94C3-F35B8E378CB1}" srcOrd="0" destOrd="0" presId="urn:microsoft.com/office/officeart/2005/8/layout/process1"/>
    <dgm:cxn modelId="{BE768911-8C1E-40E2-A7CC-532F14F79081}" type="presOf" srcId="{E2C01989-C902-4C7B-A5BF-B0A715B2B71F}" destId="{47A91D71-2A61-4552-8851-F6609EF18192}" srcOrd="0" destOrd="0" presId="urn:microsoft.com/office/officeart/2005/8/layout/process1"/>
    <dgm:cxn modelId="{634F3C21-77E9-45F0-A5AE-8E53AEDD2FCB}" srcId="{157E7E8E-BD8E-4EB0-ACAB-BF79519F4E44}" destId="{EBEE9974-9C97-4B9F-8446-AE3AEEA3BD8B}" srcOrd="1" destOrd="0" parTransId="{3DF814F5-6771-4C6E-B08A-E0A10BEBC93C}" sibTransId="{2D1C6EF1-B46D-4F2E-8E54-6CED3254002B}"/>
    <dgm:cxn modelId="{0E65A835-C837-4F6A-B555-F771D112D08A}" type="presOf" srcId="{1357CD47-3C28-491F-8FF9-1C9483EC8777}" destId="{9A226754-A325-47E1-9097-F5383C7D13E3}" srcOrd="0" destOrd="0" presId="urn:microsoft.com/office/officeart/2005/8/layout/process1"/>
    <dgm:cxn modelId="{9B934238-6481-485A-BAB2-D5EF0A1C4EDB}" type="presOf" srcId="{2D1C6EF1-B46D-4F2E-8E54-6CED3254002B}" destId="{046CAD1F-65E8-4D8F-8911-BCC49F928D44}" srcOrd="0" destOrd="0" presId="urn:microsoft.com/office/officeart/2005/8/layout/process1"/>
    <dgm:cxn modelId="{605D4670-88A0-4844-B6C4-649276FF73DA}" srcId="{157E7E8E-BD8E-4EB0-ACAB-BF79519F4E44}" destId="{1357CD47-3C28-491F-8FF9-1C9483EC8777}" srcOrd="2" destOrd="0" parTransId="{AF1CAF54-E264-4EA2-8FEE-A2E68FCE7539}" sibTransId="{B796BA05-565F-4CD3-A86A-7B0B726A0D76}"/>
    <dgm:cxn modelId="{FA76287A-1A70-416B-9599-ACC8761C8FF9}" type="presOf" srcId="{2D1C6EF1-B46D-4F2E-8E54-6CED3254002B}" destId="{B4911D5B-B9CB-4A7F-A209-4EBBBCD77C7D}" srcOrd="1" destOrd="0" presId="urn:microsoft.com/office/officeart/2005/8/layout/process1"/>
    <dgm:cxn modelId="{D041278A-8326-4F76-8E7B-663C5B767EC0}" type="presOf" srcId="{CC7E0795-A5B5-4A4E-A2BB-997ADA963AC5}" destId="{341E509C-4D09-4F77-96D8-EA5F84205759}" srcOrd="1" destOrd="0" presId="urn:microsoft.com/office/officeart/2005/8/layout/process1"/>
    <dgm:cxn modelId="{BF007BA0-A5E2-438F-AB6A-D65B5E71FCFF}" type="presOf" srcId="{CC7E0795-A5B5-4A4E-A2BB-997ADA963AC5}" destId="{C1E8C829-862C-4D34-B89A-D853FB3E10C6}" srcOrd="0" destOrd="0" presId="urn:microsoft.com/office/officeart/2005/8/layout/process1"/>
    <dgm:cxn modelId="{D960E3A0-BA23-43BE-98FE-F3C8052414F0}" type="presOf" srcId="{B796BA05-565F-4CD3-A86A-7B0B726A0D76}" destId="{44E2BBAB-B12F-4776-97B9-2CF8DE413B9E}" srcOrd="1" destOrd="0" presId="urn:microsoft.com/office/officeart/2005/8/layout/process1"/>
    <dgm:cxn modelId="{05BA45BB-FB5E-4827-B20A-005A31DFFFC4}" type="presOf" srcId="{EBEE9974-9C97-4B9F-8446-AE3AEEA3BD8B}" destId="{5949DF57-0A67-4B75-BE92-E8A75F08AA8B}" srcOrd="0" destOrd="0" presId="urn:microsoft.com/office/officeart/2005/8/layout/process1"/>
    <dgm:cxn modelId="{1D763DD2-2D12-4EA4-9916-4E8E3EA94776}" srcId="{157E7E8E-BD8E-4EB0-ACAB-BF79519F4E44}" destId="{56DF8219-87A1-412B-8E53-EAE946C55FE2}" srcOrd="0" destOrd="0" parTransId="{723AEE40-E7CA-44B6-BDC2-8FE0B97C73C5}" sibTransId="{CC7E0795-A5B5-4A4E-A2BB-997ADA963AC5}"/>
    <dgm:cxn modelId="{4A3A3AD8-6220-4F48-A084-9E2E02B0694E}" type="presOf" srcId="{56DF8219-87A1-412B-8E53-EAE946C55FE2}" destId="{F17EE5AD-9D79-4EA0-B1C4-90218B5D3D12}" srcOrd="0" destOrd="0" presId="urn:microsoft.com/office/officeart/2005/8/layout/process1"/>
    <dgm:cxn modelId="{343B1BDD-FC8E-4C44-A4A0-52F09CC87A43}" srcId="{157E7E8E-BD8E-4EB0-ACAB-BF79519F4E44}" destId="{E2C01989-C902-4C7B-A5BF-B0A715B2B71F}" srcOrd="3" destOrd="0" parTransId="{408FD6A2-0CDC-4FE6-8461-7D5E8C67F78D}" sibTransId="{FD2FF87A-C741-454E-9D1B-6434779EEE4A}"/>
    <dgm:cxn modelId="{350701E5-B57B-4C6D-BCF0-D361490E65EF}" type="presOf" srcId="{157E7E8E-BD8E-4EB0-ACAB-BF79519F4E44}" destId="{36F94CFD-CF78-4FB1-91BD-35469DC5C27F}" srcOrd="0" destOrd="0" presId="urn:microsoft.com/office/officeart/2005/8/layout/process1"/>
    <dgm:cxn modelId="{3FC6D431-66A9-433F-A589-BD5F9D87E280}" type="presParOf" srcId="{36F94CFD-CF78-4FB1-91BD-35469DC5C27F}" destId="{F17EE5AD-9D79-4EA0-B1C4-90218B5D3D12}" srcOrd="0" destOrd="0" presId="urn:microsoft.com/office/officeart/2005/8/layout/process1"/>
    <dgm:cxn modelId="{6B9ED717-5EC0-4680-9344-15C28586F895}" type="presParOf" srcId="{36F94CFD-CF78-4FB1-91BD-35469DC5C27F}" destId="{C1E8C829-862C-4D34-B89A-D853FB3E10C6}" srcOrd="1" destOrd="0" presId="urn:microsoft.com/office/officeart/2005/8/layout/process1"/>
    <dgm:cxn modelId="{59AF249A-06F1-46CF-B8D9-1FE8555BDE25}" type="presParOf" srcId="{C1E8C829-862C-4D34-B89A-D853FB3E10C6}" destId="{341E509C-4D09-4F77-96D8-EA5F84205759}" srcOrd="0" destOrd="0" presId="urn:microsoft.com/office/officeart/2005/8/layout/process1"/>
    <dgm:cxn modelId="{DAEF7D61-BCA0-4198-BA89-31526703D94B}" type="presParOf" srcId="{36F94CFD-CF78-4FB1-91BD-35469DC5C27F}" destId="{5949DF57-0A67-4B75-BE92-E8A75F08AA8B}" srcOrd="2" destOrd="0" presId="urn:microsoft.com/office/officeart/2005/8/layout/process1"/>
    <dgm:cxn modelId="{703936CD-0120-48BB-8585-EBDFB70C18D3}" type="presParOf" srcId="{36F94CFD-CF78-4FB1-91BD-35469DC5C27F}" destId="{046CAD1F-65E8-4D8F-8911-BCC49F928D44}" srcOrd="3" destOrd="0" presId="urn:microsoft.com/office/officeart/2005/8/layout/process1"/>
    <dgm:cxn modelId="{AD3CA2B9-20B0-4898-80A0-D11B21BC611C}" type="presParOf" srcId="{046CAD1F-65E8-4D8F-8911-BCC49F928D44}" destId="{B4911D5B-B9CB-4A7F-A209-4EBBBCD77C7D}" srcOrd="0" destOrd="0" presId="urn:microsoft.com/office/officeart/2005/8/layout/process1"/>
    <dgm:cxn modelId="{9B7366B6-C508-44A5-8C00-73212B2D6C89}" type="presParOf" srcId="{36F94CFD-CF78-4FB1-91BD-35469DC5C27F}" destId="{9A226754-A325-47E1-9097-F5383C7D13E3}" srcOrd="4" destOrd="0" presId="urn:microsoft.com/office/officeart/2005/8/layout/process1"/>
    <dgm:cxn modelId="{A59B5B1A-6868-4A28-9861-A070B85C2791}" type="presParOf" srcId="{36F94CFD-CF78-4FB1-91BD-35469DC5C27F}" destId="{3CE6B39A-1467-40B0-94C3-F35B8E378CB1}" srcOrd="5" destOrd="0" presId="urn:microsoft.com/office/officeart/2005/8/layout/process1"/>
    <dgm:cxn modelId="{B8CE3E05-5006-4D19-8D19-6B74DB232AEB}" type="presParOf" srcId="{3CE6B39A-1467-40B0-94C3-F35B8E378CB1}" destId="{44E2BBAB-B12F-4776-97B9-2CF8DE413B9E}" srcOrd="0" destOrd="0" presId="urn:microsoft.com/office/officeart/2005/8/layout/process1"/>
    <dgm:cxn modelId="{71001288-48F5-4F06-8863-AB02247F3264}" type="presParOf" srcId="{36F94CFD-CF78-4FB1-91BD-35469DC5C27F}" destId="{47A91D71-2A61-4552-8851-F6609EF18192}"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7FFC717-48EA-47C7-884D-A4B499E4B23C}" type="doc">
      <dgm:prSet loTypeId="urn:microsoft.com/office/officeart/2005/8/layout/bProcess3" loCatId="process" qsTypeId="urn:microsoft.com/office/officeart/2005/8/quickstyle/simple3" qsCatId="simple" csTypeId="urn:microsoft.com/office/officeart/2005/8/colors/colorful3" csCatId="colorful" phldr="1"/>
      <dgm:spPr/>
      <dgm:t>
        <a:bodyPr/>
        <a:lstStyle/>
        <a:p>
          <a:endParaRPr lang="es-EC"/>
        </a:p>
      </dgm:t>
    </dgm:pt>
    <dgm:pt modelId="{361F561B-B2CF-40CF-8BB0-DC67C1A1654C}">
      <dgm:prSet phldrT="[Texto]"/>
      <dgm:spPr/>
      <dgm:t>
        <a:bodyPr/>
        <a:lstStyle/>
        <a:p>
          <a:r>
            <a:rPr lang="es-EC" dirty="0">
              <a:solidFill>
                <a:srgbClr val="000000"/>
              </a:solidFill>
            </a:rPr>
            <a:t>inclusión financiera </a:t>
          </a:r>
        </a:p>
      </dgm:t>
    </dgm:pt>
    <dgm:pt modelId="{D9B9CC14-2069-491F-AEA3-25AC463BA790}" type="parTrans" cxnId="{F0B1A1DD-E52E-4D31-BD97-AF984A59E7D0}">
      <dgm:prSet/>
      <dgm:spPr/>
      <dgm:t>
        <a:bodyPr/>
        <a:lstStyle/>
        <a:p>
          <a:endParaRPr lang="es-EC">
            <a:solidFill>
              <a:srgbClr val="000000"/>
            </a:solidFill>
          </a:endParaRPr>
        </a:p>
      </dgm:t>
    </dgm:pt>
    <dgm:pt modelId="{36384195-F673-4289-BC51-12DF2A1DD3AE}" type="sibTrans" cxnId="{F0B1A1DD-E52E-4D31-BD97-AF984A59E7D0}">
      <dgm:prSet/>
      <dgm:spPr/>
      <dgm:t>
        <a:bodyPr/>
        <a:lstStyle/>
        <a:p>
          <a:endParaRPr lang="es-EC">
            <a:solidFill>
              <a:srgbClr val="000000"/>
            </a:solidFill>
          </a:endParaRPr>
        </a:p>
      </dgm:t>
    </dgm:pt>
    <dgm:pt modelId="{0FE06739-DD68-4CC2-BD10-AC05BB750099}">
      <dgm:prSet phldrT="[Texto]"/>
      <dgm:spPr/>
      <dgm:t>
        <a:bodyPr/>
        <a:lstStyle/>
        <a:p>
          <a:r>
            <a:rPr lang="es-EC" dirty="0">
              <a:solidFill>
                <a:srgbClr val="000000"/>
              </a:solidFill>
            </a:rPr>
            <a:t>una política de inserción productiva</a:t>
          </a:r>
        </a:p>
      </dgm:t>
    </dgm:pt>
    <dgm:pt modelId="{BAC830C7-F8C7-4AAE-BC75-CE498113DFBA}" type="parTrans" cxnId="{05EBA0F9-8601-4419-8102-164072AE0043}">
      <dgm:prSet/>
      <dgm:spPr/>
      <dgm:t>
        <a:bodyPr/>
        <a:lstStyle/>
        <a:p>
          <a:endParaRPr lang="es-EC">
            <a:solidFill>
              <a:srgbClr val="000000"/>
            </a:solidFill>
          </a:endParaRPr>
        </a:p>
      </dgm:t>
    </dgm:pt>
    <dgm:pt modelId="{A04BBFC6-36CB-4F3B-8574-8756AB93210B}" type="sibTrans" cxnId="{05EBA0F9-8601-4419-8102-164072AE0043}">
      <dgm:prSet/>
      <dgm:spPr/>
      <dgm:t>
        <a:bodyPr/>
        <a:lstStyle/>
        <a:p>
          <a:endParaRPr lang="es-EC">
            <a:solidFill>
              <a:srgbClr val="000000"/>
            </a:solidFill>
          </a:endParaRPr>
        </a:p>
      </dgm:t>
    </dgm:pt>
    <dgm:pt modelId="{8EF8E4FF-FED8-48B0-B873-36151E0E63EE}">
      <dgm:prSet phldrT="[Texto]"/>
      <dgm:spPr/>
      <dgm:t>
        <a:bodyPr/>
        <a:lstStyle/>
        <a:p>
          <a:r>
            <a:rPr lang="es-EC" dirty="0">
              <a:solidFill>
                <a:srgbClr val="000000"/>
              </a:solidFill>
            </a:rPr>
            <a:t>fomentar un desarrollo sostenible </a:t>
          </a:r>
        </a:p>
      </dgm:t>
    </dgm:pt>
    <dgm:pt modelId="{905FC1B6-EBF9-4D5D-B293-0FC90874DE5B}" type="parTrans" cxnId="{A4AB5333-B432-42F2-A414-4B952EACF7AB}">
      <dgm:prSet/>
      <dgm:spPr/>
      <dgm:t>
        <a:bodyPr/>
        <a:lstStyle/>
        <a:p>
          <a:endParaRPr lang="es-EC">
            <a:solidFill>
              <a:srgbClr val="000000"/>
            </a:solidFill>
          </a:endParaRPr>
        </a:p>
      </dgm:t>
    </dgm:pt>
    <dgm:pt modelId="{9EBE3FC9-025C-4C3B-BA76-569ADF3DFBE6}" type="sibTrans" cxnId="{A4AB5333-B432-42F2-A414-4B952EACF7AB}">
      <dgm:prSet/>
      <dgm:spPr/>
      <dgm:t>
        <a:bodyPr/>
        <a:lstStyle/>
        <a:p>
          <a:endParaRPr lang="es-EC">
            <a:solidFill>
              <a:srgbClr val="000000"/>
            </a:solidFill>
          </a:endParaRPr>
        </a:p>
      </dgm:t>
    </dgm:pt>
    <dgm:pt modelId="{07A36573-B629-440D-BEB0-CDB911D3E258}">
      <dgm:prSet phldrT="[Texto]"/>
      <dgm:spPr/>
      <dgm:t>
        <a:bodyPr/>
        <a:lstStyle/>
        <a:p>
          <a:r>
            <a:rPr lang="es-EC" dirty="0">
              <a:solidFill>
                <a:srgbClr val="000000"/>
              </a:solidFill>
            </a:rPr>
            <a:t>diferentes áreas de actividad</a:t>
          </a:r>
        </a:p>
      </dgm:t>
    </dgm:pt>
    <dgm:pt modelId="{14A416E6-FA10-4C1A-8819-772857D15F3F}" type="parTrans" cxnId="{EC66BE64-8970-454B-BB2B-0FE04066D743}">
      <dgm:prSet/>
      <dgm:spPr/>
      <dgm:t>
        <a:bodyPr/>
        <a:lstStyle/>
        <a:p>
          <a:endParaRPr lang="es-EC">
            <a:solidFill>
              <a:srgbClr val="000000"/>
            </a:solidFill>
          </a:endParaRPr>
        </a:p>
      </dgm:t>
    </dgm:pt>
    <dgm:pt modelId="{2771ECA5-1B71-4FAB-AD56-5B333F62B377}" type="sibTrans" cxnId="{EC66BE64-8970-454B-BB2B-0FE04066D743}">
      <dgm:prSet/>
      <dgm:spPr/>
      <dgm:t>
        <a:bodyPr/>
        <a:lstStyle/>
        <a:p>
          <a:endParaRPr lang="es-EC">
            <a:solidFill>
              <a:srgbClr val="000000"/>
            </a:solidFill>
          </a:endParaRPr>
        </a:p>
      </dgm:t>
    </dgm:pt>
    <dgm:pt modelId="{A0569097-311D-469B-B535-73FDCB60373E}">
      <dgm:prSet phldrT="[Texto]"/>
      <dgm:spPr/>
      <dgm:t>
        <a:bodyPr/>
        <a:lstStyle/>
        <a:p>
          <a:r>
            <a:rPr lang="es-ES" dirty="0">
              <a:solidFill>
                <a:srgbClr val="000000"/>
              </a:solidFill>
            </a:rPr>
            <a:t>Impacto en el sector empresarial</a:t>
          </a:r>
          <a:endParaRPr lang="es-EC" dirty="0">
            <a:solidFill>
              <a:srgbClr val="000000"/>
            </a:solidFill>
          </a:endParaRPr>
        </a:p>
      </dgm:t>
    </dgm:pt>
    <dgm:pt modelId="{75218307-ADC2-4919-823E-2918C0C1420D}" type="parTrans" cxnId="{33F93368-0F4F-4EC3-B96F-247410B21F35}">
      <dgm:prSet/>
      <dgm:spPr/>
      <dgm:t>
        <a:bodyPr/>
        <a:lstStyle/>
        <a:p>
          <a:endParaRPr lang="es-EC">
            <a:solidFill>
              <a:srgbClr val="000000"/>
            </a:solidFill>
          </a:endParaRPr>
        </a:p>
      </dgm:t>
    </dgm:pt>
    <dgm:pt modelId="{6DEAF4EB-D6BE-4210-832B-F04BEE58ADB4}" type="sibTrans" cxnId="{33F93368-0F4F-4EC3-B96F-247410B21F35}">
      <dgm:prSet/>
      <dgm:spPr/>
      <dgm:t>
        <a:bodyPr/>
        <a:lstStyle/>
        <a:p>
          <a:endParaRPr lang="es-EC">
            <a:solidFill>
              <a:srgbClr val="000000"/>
            </a:solidFill>
          </a:endParaRPr>
        </a:p>
      </dgm:t>
    </dgm:pt>
    <dgm:pt modelId="{4850700C-497E-4A6F-8036-51A71DB88CC2}">
      <dgm:prSet phldrT="[Texto]"/>
      <dgm:spPr/>
      <dgm:t>
        <a:bodyPr/>
        <a:lstStyle/>
        <a:p>
          <a:r>
            <a:rPr lang="es-EC">
              <a:solidFill>
                <a:srgbClr val="000000"/>
              </a:solidFill>
            </a:rPr>
            <a:t>enfrentar la situación actual</a:t>
          </a:r>
          <a:endParaRPr lang="es-EC" dirty="0">
            <a:solidFill>
              <a:srgbClr val="000000"/>
            </a:solidFill>
          </a:endParaRPr>
        </a:p>
      </dgm:t>
    </dgm:pt>
    <dgm:pt modelId="{C678BCE1-823A-482A-87F4-0EA7866E659C}" type="parTrans" cxnId="{54D8BC9C-7A03-418F-9CC1-BEB30B453374}">
      <dgm:prSet/>
      <dgm:spPr/>
      <dgm:t>
        <a:bodyPr/>
        <a:lstStyle/>
        <a:p>
          <a:endParaRPr lang="es-EC">
            <a:solidFill>
              <a:srgbClr val="000000"/>
            </a:solidFill>
          </a:endParaRPr>
        </a:p>
      </dgm:t>
    </dgm:pt>
    <dgm:pt modelId="{A5631479-D8E0-4C4C-B766-2C5FA154D1CB}" type="sibTrans" cxnId="{54D8BC9C-7A03-418F-9CC1-BEB30B453374}">
      <dgm:prSet/>
      <dgm:spPr/>
      <dgm:t>
        <a:bodyPr/>
        <a:lstStyle/>
        <a:p>
          <a:endParaRPr lang="es-EC">
            <a:solidFill>
              <a:srgbClr val="000000"/>
            </a:solidFill>
          </a:endParaRPr>
        </a:p>
      </dgm:t>
    </dgm:pt>
    <dgm:pt modelId="{4381DC48-BD56-49D3-AA95-4EA49A62FD3F}">
      <dgm:prSet phldrT="[Texto]"/>
      <dgm:spPr/>
      <dgm:t>
        <a:bodyPr/>
        <a:lstStyle/>
        <a:p>
          <a:r>
            <a:rPr lang="es-EC">
              <a:solidFill>
                <a:srgbClr val="000000"/>
              </a:solidFill>
            </a:rPr>
            <a:t>afrontar los ciclos económicos y problemas de liquidez</a:t>
          </a:r>
          <a:endParaRPr lang="es-EC" dirty="0">
            <a:solidFill>
              <a:srgbClr val="000000"/>
            </a:solidFill>
          </a:endParaRPr>
        </a:p>
      </dgm:t>
    </dgm:pt>
    <dgm:pt modelId="{7BD41531-4804-4CA8-8CF9-4930AD9D5E7A}" type="parTrans" cxnId="{805153D9-4780-47CD-991A-7958DEF60ED5}">
      <dgm:prSet/>
      <dgm:spPr/>
      <dgm:t>
        <a:bodyPr/>
        <a:lstStyle/>
        <a:p>
          <a:endParaRPr lang="es-EC">
            <a:solidFill>
              <a:srgbClr val="000000"/>
            </a:solidFill>
          </a:endParaRPr>
        </a:p>
      </dgm:t>
    </dgm:pt>
    <dgm:pt modelId="{CBF2529C-105A-497F-86ED-BA31F92F99FB}" type="sibTrans" cxnId="{805153D9-4780-47CD-991A-7958DEF60ED5}">
      <dgm:prSet/>
      <dgm:spPr/>
      <dgm:t>
        <a:bodyPr/>
        <a:lstStyle/>
        <a:p>
          <a:endParaRPr lang="es-EC">
            <a:solidFill>
              <a:srgbClr val="000000"/>
            </a:solidFill>
          </a:endParaRPr>
        </a:p>
      </dgm:t>
    </dgm:pt>
    <dgm:pt modelId="{6B56DE46-6911-4251-BA7B-6AA0556D07DE}">
      <dgm:prSet phldrT="[Texto]"/>
      <dgm:spPr/>
      <dgm:t>
        <a:bodyPr/>
        <a:lstStyle/>
        <a:p>
          <a:r>
            <a:rPr lang="es-EC">
              <a:solidFill>
                <a:srgbClr val="000000"/>
              </a:solidFill>
            </a:rPr>
            <a:t>diversas líneas de crédito en las diferentes entidades financieras</a:t>
          </a:r>
          <a:endParaRPr lang="es-EC" dirty="0">
            <a:solidFill>
              <a:srgbClr val="000000"/>
            </a:solidFill>
          </a:endParaRPr>
        </a:p>
      </dgm:t>
    </dgm:pt>
    <dgm:pt modelId="{33C51C60-B5BA-4F99-9B93-52552A93682A}" type="parTrans" cxnId="{5518AFB9-648A-4215-9FF2-7B39AEAB4161}">
      <dgm:prSet/>
      <dgm:spPr/>
      <dgm:t>
        <a:bodyPr/>
        <a:lstStyle/>
        <a:p>
          <a:endParaRPr lang="es-EC">
            <a:solidFill>
              <a:srgbClr val="000000"/>
            </a:solidFill>
          </a:endParaRPr>
        </a:p>
      </dgm:t>
    </dgm:pt>
    <dgm:pt modelId="{1F81BBDE-44C9-4336-88DE-69458142BB96}" type="sibTrans" cxnId="{5518AFB9-648A-4215-9FF2-7B39AEAB4161}">
      <dgm:prSet/>
      <dgm:spPr/>
      <dgm:t>
        <a:bodyPr/>
        <a:lstStyle/>
        <a:p>
          <a:endParaRPr lang="es-EC">
            <a:solidFill>
              <a:srgbClr val="000000"/>
            </a:solidFill>
          </a:endParaRPr>
        </a:p>
      </dgm:t>
    </dgm:pt>
    <dgm:pt modelId="{050A605C-238F-4391-818A-7436D427FF60}">
      <dgm:prSet phldrT="[Texto]"/>
      <dgm:spPr/>
      <dgm:t>
        <a:bodyPr/>
        <a:lstStyle/>
        <a:p>
          <a:r>
            <a:rPr lang="es-EC" dirty="0">
              <a:solidFill>
                <a:srgbClr val="000000"/>
              </a:solidFill>
            </a:rPr>
            <a:t>elección de instituciones financieras es variada.</a:t>
          </a:r>
        </a:p>
      </dgm:t>
    </dgm:pt>
    <dgm:pt modelId="{5A4964D6-FB1B-44A9-AE3E-82630909D598}" type="parTrans" cxnId="{0D6E6E40-0C88-4841-AE5B-183EE2C7E747}">
      <dgm:prSet/>
      <dgm:spPr/>
      <dgm:t>
        <a:bodyPr/>
        <a:lstStyle/>
        <a:p>
          <a:endParaRPr lang="es-EC">
            <a:solidFill>
              <a:srgbClr val="000000"/>
            </a:solidFill>
          </a:endParaRPr>
        </a:p>
      </dgm:t>
    </dgm:pt>
    <dgm:pt modelId="{0A5BED8E-3F29-4C43-AEFA-3B0E05893ACD}" type="sibTrans" cxnId="{0D6E6E40-0C88-4841-AE5B-183EE2C7E747}">
      <dgm:prSet/>
      <dgm:spPr/>
      <dgm:t>
        <a:bodyPr/>
        <a:lstStyle/>
        <a:p>
          <a:endParaRPr lang="es-EC">
            <a:solidFill>
              <a:srgbClr val="000000"/>
            </a:solidFill>
          </a:endParaRPr>
        </a:p>
      </dgm:t>
    </dgm:pt>
    <dgm:pt modelId="{86B39B55-9D27-49BB-8BEC-EFD1F55039CF}" type="pres">
      <dgm:prSet presAssocID="{27FFC717-48EA-47C7-884D-A4B499E4B23C}" presName="Name0" presStyleCnt="0">
        <dgm:presLayoutVars>
          <dgm:dir/>
          <dgm:resizeHandles val="exact"/>
        </dgm:presLayoutVars>
      </dgm:prSet>
      <dgm:spPr/>
    </dgm:pt>
    <dgm:pt modelId="{6F29F1A8-F489-4D1B-BE6D-37067A8B3F72}" type="pres">
      <dgm:prSet presAssocID="{361F561B-B2CF-40CF-8BB0-DC67C1A1654C}" presName="node" presStyleLbl="node1" presStyleIdx="0" presStyleCnt="9">
        <dgm:presLayoutVars>
          <dgm:bulletEnabled val="1"/>
        </dgm:presLayoutVars>
      </dgm:prSet>
      <dgm:spPr/>
    </dgm:pt>
    <dgm:pt modelId="{B2119AFC-276D-4C19-A5A2-4E7BCC159172}" type="pres">
      <dgm:prSet presAssocID="{36384195-F673-4289-BC51-12DF2A1DD3AE}" presName="sibTrans" presStyleLbl="sibTrans1D1" presStyleIdx="0" presStyleCnt="8"/>
      <dgm:spPr/>
    </dgm:pt>
    <dgm:pt modelId="{ECBA5024-3CC2-4F00-BC58-3AAFEB5A384B}" type="pres">
      <dgm:prSet presAssocID="{36384195-F673-4289-BC51-12DF2A1DD3AE}" presName="connectorText" presStyleLbl="sibTrans1D1" presStyleIdx="0" presStyleCnt="8"/>
      <dgm:spPr/>
    </dgm:pt>
    <dgm:pt modelId="{C7BFF6B7-DC46-46CC-B0E6-FB929FF7FD27}" type="pres">
      <dgm:prSet presAssocID="{0FE06739-DD68-4CC2-BD10-AC05BB750099}" presName="node" presStyleLbl="node1" presStyleIdx="1" presStyleCnt="9">
        <dgm:presLayoutVars>
          <dgm:bulletEnabled val="1"/>
        </dgm:presLayoutVars>
      </dgm:prSet>
      <dgm:spPr/>
    </dgm:pt>
    <dgm:pt modelId="{A58E9C60-8266-417C-9A87-201A668ECB86}" type="pres">
      <dgm:prSet presAssocID="{A04BBFC6-36CB-4F3B-8574-8756AB93210B}" presName="sibTrans" presStyleLbl="sibTrans1D1" presStyleIdx="1" presStyleCnt="8"/>
      <dgm:spPr/>
    </dgm:pt>
    <dgm:pt modelId="{FE02121D-93E6-4DB9-8A15-F0CB269EBD09}" type="pres">
      <dgm:prSet presAssocID="{A04BBFC6-36CB-4F3B-8574-8756AB93210B}" presName="connectorText" presStyleLbl="sibTrans1D1" presStyleIdx="1" presStyleCnt="8"/>
      <dgm:spPr/>
    </dgm:pt>
    <dgm:pt modelId="{70DBD83B-D383-4057-8869-95536492AE19}" type="pres">
      <dgm:prSet presAssocID="{8EF8E4FF-FED8-48B0-B873-36151E0E63EE}" presName="node" presStyleLbl="node1" presStyleIdx="2" presStyleCnt="9">
        <dgm:presLayoutVars>
          <dgm:bulletEnabled val="1"/>
        </dgm:presLayoutVars>
      </dgm:prSet>
      <dgm:spPr/>
    </dgm:pt>
    <dgm:pt modelId="{16E0330E-464F-43F3-B8EA-C32D4A778CE1}" type="pres">
      <dgm:prSet presAssocID="{9EBE3FC9-025C-4C3B-BA76-569ADF3DFBE6}" presName="sibTrans" presStyleLbl="sibTrans1D1" presStyleIdx="2" presStyleCnt="8"/>
      <dgm:spPr/>
    </dgm:pt>
    <dgm:pt modelId="{E4EA3B35-A32D-48A5-94EB-960313566057}" type="pres">
      <dgm:prSet presAssocID="{9EBE3FC9-025C-4C3B-BA76-569ADF3DFBE6}" presName="connectorText" presStyleLbl="sibTrans1D1" presStyleIdx="2" presStyleCnt="8"/>
      <dgm:spPr/>
    </dgm:pt>
    <dgm:pt modelId="{7CBAF5B9-DF1B-4783-966D-AC2F7CBEDBAA}" type="pres">
      <dgm:prSet presAssocID="{07A36573-B629-440D-BEB0-CDB911D3E258}" presName="node" presStyleLbl="node1" presStyleIdx="3" presStyleCnt="9">
        <dgm:presLayoutVars>
          <dgm:bulletEnabled val="1"/>
        </dgm:presLayoutVars>
      </dgm:prSet>
      <dgm:spPr/>
    </dgm:pt>
    <dgm:pt modelId="{73B71961-9D79-4C3C-BC24-35B79D1D401F}" type="pres">
      <dgm:prSet presAssocID="{2771ECA5-1B71-4FAB-AD56-5B333F62B377}" presName="sibTrans" presStyleLbl="sibTrans1D1" presStyleIdx="3" presStyleCnt="8"/>
      <dgm:spPr/>
    </dgm:pt>
    <dgm:pt modelId="{B16D3520-0A3A-4963-961B-1D078139670A}" type="pres">
      <dgm:prSet presAssocID="{2771ECA5-1B71-4FAB-AD56-5B333F62B377}" presName="connectorText" presStyleLbl="sibTrans1D1" presStyleIdx="3" presStyleCnt="8"/>
      <dgm:spPr/>
    </dgm:pt>
    <dgm:pt modelId="{4CE58852-3EC5-48BC-9E49-28FCD9F74923}" type="pres">
      <dgm:prSet presAssocID="{A0569097-311D-469B-B535-73FDCB60373E}" presName="node" presStyleLbl="node1" presStyleIdx="4" presStyleCnt="9">
        <dgm:presLayoutVars>
          <dgm:bulletEnabled val="1"/>
        </dgm:presLayoutVars>
      </dgm:prSet>
      <dgm:spPr/>
    </dgm:pt>
    <dgm:pt modelId="{65F0413B-5FAF-4ABC-9B30-4AEE311C170C}" type="pres">
      <dgm:prSet presAssocID="{6DEAF4EB-D6BE-4210-832B-F04BEE58ADB4}" presName="sibTrans" presStyleLbl="sibTrans1D1" presStyleIdx="4" presStyleCnt="8"/>
      <dgm:spPr/>
    </dgm:pt>
    <dgm:pt modelId="{24FF3FA6-01E6-4652-8904-DE01041EB0DD}" type="pres">
      <dgm:prSet presAssocID="{6DEAF4EB-D6BE-4210-832B-F04BEE58ADB4}" presName="connectorText" presStyleLbl="sibTrans1D1" presStyleIdx="4" presStyleCnt="8"/>
      <dgm:spPr/>
    </dgm:pt>
    <dgm:pt modelId="{65D21E9A-63EA-43C3-82CE-26E32949C232}" type="pres">
      <dgm:prSet presAssocID="{4850700C-497E-4A6F-8036-51A71DB88CC2}" presName="node" presStyleLbl="node1" presStyleIdx="5" presStyleCnt="9">
        <dgm:presLayoutVars>
          <dgm:bulletEnabled val="1"/>
        </dgm:presLayoutVars>
      </dgm:prSet>
      <dgm:spPr/>
    </dgm:pt>
    <dgm:pt modelId="{CEDCE50B-CD09-4BC2-98C6-EB8A917EE9E0}" type="pres">
      <dgm:prSet presAssocID="{A5631479-D8E0-4C4C-B766-2C5FA154D1CB}" presName="sibTrans" presStyleLbl="sibTrans1D1" presStyleIdx="5" presStyleCnt="8"/>
      <dgm:spPr/>
    </dgm:pt>
    <dgm:pt modelId="{4EB8EFE7-DDAE-4E89-8D0D-040EF500CD07}" type="pres">
      <dgm:prSet presAssocID="{A5631479-D8E0-4C4C-B766-2C5FA154D1CB}" presName="connectorText" presStyleLbl="sibTrans1D1" presStyleIdx="5" presStyleCnt="8"/>
      <dgm:spPr/>
    </dgm:pt>
    <dgm:pt modelId="{9C37030E-78CD-4FEA-9596-FF9B75E58DA0}" type="pres">
      <dgm:prSet presAssocID="{4381DC48-BD56-49D3-AA95-4EA49A62FD3F}" presName="node" presStyleLbl="node1" presStyleIdx="6" presStyleCnt="9">
        <dgm:presLayoutVars>
          <dgm:bulletEnabled val="1"/>
        </dgm:presLayoutVars>
      </dgm:prSet>
      <dgm:spPr/>
    </dgm:pt>
    <dgm:pt modelId="{3B3D54E8-FA39-4BA7-AF18-7DEDD2B05291}" type="pres">
      <dgm:prSet presAssocID="{CBF2529C-105A-497F-86ED-BA31F92F99FB}" presName="sibTrans" presStyleLbl="sibTrans1D1" presStyleIdx="6" presStyleCnt="8"/>
      <dgm:spPr/>
    </dgm:pt>
    <dgm:pt modelId="{E111C0FD-E022-44C6-999E-43868F5F227B}" type="pres">
      <dgm:prSet presAssocID="{CBF2529C-105A-497F-86ED-BA31F92F99FB}" presName="connectorText" presStyleLbl="sibTrans1D1" presStyleIdx="6" presStyleCnt="8"/>
      <dgm:spPr/>
    </dgm:pt>
    <dgm:pt modelId="{ABFFEC13-ADBD-469E-9289-CF3BFD44B6B5}" type="pres">
      <dgm:prSet presAssocID="{6B56DE46-6911-4251-BA7B-6AA0556D07DE}" presName="node" presStyleLbl="node1" presStyleIdx="7" presStyleCnt="9">
        <dgm:presLayoutVars>
          <dgm:bulletEnabled val="1"/>
        </dgm:presLayoutVars>
      </dgm:prSet>
      <dgm:spPr/>
    </dgm:pt>
    <dgm:pt modelId="{BB3F07C3-361F-4889-BBAD-0457D7DAEB82}" type="pres">
      <dgm:prSet presAssocID="{1F81BBDE-44C9-4336-88DE-69458142BB96}" presName="sibTrans" presStyleLbl="sibTrans1D1" presStyleIdx="7" presStyleCnt="8"/>
      <dgm:spPr/>
    </dgm:pt>
    <dgm:pt modelId="{0D55B5C2-2CFE-4EA3-88EC-94117E022573}" type="pres">
      <dgm:prSet presAssocID="{1F81BBDE-44C9-4336-88DE-69458142BB96}" presName="connectorText" presStyleLbl="sibTrans1D1" presStyleIdx="7" presStyleCnt="8"/>
      <dgm:spPr/>
    </dgm:pt>
    <dgm:pt modelId="{86DB782D-4B68-44A1-9C74-012694D868BD}" type="pres">
      <dgm:prSet presAssocID="{050A605C-238F-4391-818A-7436D427FF60}" presName="node" presStyleLbl="node1" presStyleIdx="8" presStyleCnt="9">
        <dgm:presLayoutVars>
          <dgm:bulletEnabled val="1"/>
        </dgm:presLayoutVars>
      </dgm:prSet>
      <dgm:spPr/>
    </dgm:pt>
  </dgm:ptLst>
  <dgm:cxnLst>
    <dgm:cxn modelId="{BF06D021-5633-40A6-9B40-C0A33FFD2D44}" type="presOf" srcId="{1F81BBDE-44C9-4336-88DE-69458142BB96}" destId="{0D55B5C2-2CFE-4EA3-88EC-94117E022573}" srcOrd="1" destOrd="0" presId="urn:microsoft.com/office/officeart/2005/8/layout/bProcess3"/>
    <dgm:cxn modelId="{A5B0B322-AD67-44C0-B1DB-89AD982FB316}" type="presOf" srcId="{6B56DE46-6911-4251-BA7B-6AA0556D07DE}" destId="{ABFFEC13-ADBD-469E-9289-CF3BFD44B6B5}" srcOrd="0" destOrd="0" presId="urn:microsoft.com/office/officeart/2005/8/layout/bProcess3"/>
    <dgm:cxn modelId="{47FDB822-D4A1-487F-9E25-4166C62409F7}" type="presOf" srcId="{6DEAF4EB-D6BE-4210-832B-F04BEE58ADB4}" destId="{24FF3FA6-01E6-4652-8904-DE01041EB0DD}" srcOrd="1" destOrd="0" presId="urn:microsoft.com/office/officeart/2005/8/layout/bProcess3"/>
    <dgm:cxn modelId="{B8EAD329-B967-4218-B16A-A72928348F90}" type="presOf" srcId="{36384195-F673-4289-BC51-12DF2A1DD3AE}" destId="{B2119AFC-276D-4C19-A5A2-4E7BCC159172}" srcOrd="0" destOrd="0" presId="urn:microsoft.com/office/officeart/2005/8/layout/bProcess3"/>
    <dgm:cxn modelId="{0EA70A2D-5E57-4D40-8307-BDE343229E33}" type="presOf" srcId="{A0569097-311D-469B-B535-73FDCB60373E}" destId="{4CE58852-3EC5-48BC-9E49-28FCD9F74923}" srcOrd="0" destOrd="0" presId="urn:microsoft.com/office/officeart/2005/8/layout/bProcess3"/>
    <dgm:cxn modelId="{47A83F2D-D0D3-4850-A984-C4B9375BDDDF}" type="presOf" srcId="{A5631479-D8E0-4C4C-B766-2C5FA154D1CB}" destId="{4EB8EFE7-DDAE-4E89-8D0D-040EF500CD07}" srcOrd="1" destOrd="0" presId="urn:microsoft.com/office/officeart/2005/8/layout/bProcess3"/>
    <dgm:cxn modelId="{DE258F32-965D-4F9E-9D57-A1648758E48E}" type="presOf" srcId="{07A36573-B629-440D-BEB0-CDB911D3E258}" destId="{7CBAF5B9-DF1B-4783-966D-AC2F7CBEDBAA}" srcOrd="0" destOrd="0" presId="urn:microsoft.com/office/officeart/2005/8/layout/bProcess3"/>
    <dgm:cxn modelId="{A4AB5333-B432-42F2-A414-4B952EACF7AB}" srcId="{27FFC717-48EA-47C7-884D-A4B499E4B23C}" destId="{8EF8E4FF-FED8-48B0-B873-36151E0E63EE}" srcOrd="2" destOrd="0" parTransId="{905FC1B6-EBF9-4D5D-B293-0FC90874DE5B}" sibTransId="{9EBE3FC9-025C-4C3B-BA76-569ADF3DFBE6}"/>
    <dgm:cxn modelId="{12458C34-A394-44DE-83A6-FBA536188A42}" type="presOf" srcId="{1F81BBDE-44C9-4336-88DE-69458142BB96}" destId="{BB3F07C3-361F-4889-BBAD-0457D7DAEB82}" srcOrd="0" destOrd="0" presId="urn:microsoft.com/office/officeart/2005/8/layout/bProcess3"/>
    <dgm:cxn modelId="{3B5F6436-F00D-4F68-A0E4-BD50D4A4DD3F}" type="presOf" srcId="{CBF2529C-105A-497F-86ED-BA31F92F99FB}" destId="{3B3D54E8-FA39-4BA7-AF18-7DEDD2B05291}" srcOrd="0" destOrd="0" presId="urn:microsoft.com/office/officeart/2005/8/layout/bProcess3"/>
    <dgm:cxn modelId="{3ED2E03A-CD98-4162-A3FC-05CC28868254}" type="presOf" srcId="{A04BBFC6-36CB-4F3B-8574-8756AB93210B}" destId="{A58E9C60-8266-417C-9A87-201A668ECB86}" srcOrd="0" destOrd="0" presId="urn:microsoft.com/office/officeart/2005/8/layout/bProcess3"/>
    <dgm:cxn modelId="{0D6E6E40-0C88-4841-AE5B-183EE2C7E747}" srcId="{27FFC717-48EA-47C7-884D-A4B499E4B23C}" destId="{050A605C-238F-4391-818A-7436D427FF60}" srcOrd="8" destOrd="0" parTransId="{5A4964D6-FB1B-44A9-AE3E-82630909D598}" sibTransId="{0A5BED8E-3F29-4C43-AEFA-3B0E05893ACD}"/>
    <dgm:cxn modelId="{EC66BE64-8970-454B-BB2B-0FE04066D743}" srcId="{27FFC717-48EA-47C7-884D-A4B499E4B23C}" destId="{07A36573-B629-440D-BEB0-CDB911D3E258}" srcOrd="3" destOrd="0" parTransId="{14A416E6-FA10-4C1A-8819-772857D15F3F}" sibTransId="{2771ECA5-1B71-4FAB-AD56-5B333F62B377}"/>
    <dgm:cxn modelId="{64A7FE64-0160-4CCB-96FF-2DB72BD52F8B}" type="presOf" srcId="{9EBE3FC9-025C-4C3B-BA76-569ADF3DFBE6}" destId="{16E0330E-464F-43F3-B8EA-C32D4A778CE1}" srcOrd="0" destOrd="0" presId="urn:microsoft.com/office/officeart/2005/8/layout/bProcess3"/>
    <dgm:cxn modelId="{9C7B7A66-1AD8-4C8B-A46B-EAB5DE3178B0}" type="presOf" srcId="{CBF2529C-105A-497F-86ED-BA31F92F99FB}" destId="{E111C0FD-E022-44C6-999E-43868F5F227B}" srcOrd="1" destOrd="0" presId="urn:microsoft.com/office/officeart/2005/8/layout/bProcess3"/>
    <dgm:cxn modelId="{33F93368-0F4F-4EC3-B96F-247410B21F35}" srcId="{27FFC717-48EA-47C7-884D-A4B499E4B23C}" destId="{A0569097-311D-469B-B535-73FDCB60373E}" srcOrd="4" destOrd="0" parTransId="{75218307-ADC2-4919-823E-2918C0C1420D}" sibTransId="{6DEAF4EB-D6BE-4210-832B-F04BEE58ADB4}"/>
    <dgm:cxn modelId="{4B0EFE69-FB54-4C19-B7EB-48F9CAFB3412}" type="presOf" srcId="{361F561B-B2CF-40CF-8BB0-DC67C1A1654C}" destId="{6F29F1A8-F489-4D1B-BE6D-37067A8B3F72}" srcOrd="0" destOrd="0" presId="urn:microsoft.com/office/officeart/2005/8/layout/bProcess3"/>
    <dgm:cxn modelId="{2F95CD6C-4C57-44D3-8569-4E416E2C5B87}" type="presOf" srcId="{050A605C-238F-4391-818A-7436D427FF60}" destId="{86DB782D-4B68-44A1-9C74-012694D868BD}" srcOrd="0" destOrd="0" presId="urn:microsoft.com/office/officeart/2005/8/layout/bProcess3"/>
    <dgm:cxn modelId="{4A80D950-FA63-4211-AA36-AD833A18F34D}" type="presOf" srcId="{0FE06739-DD68-4CC2-BD10-AC05BB750099}" destId="{C7BFF6B7-DC46-46CC-B0E6-FB929FF7FD27}" srcOrd="0" destOrd="0" presId="urn:microsoft.com/office/officeart/2005/8/layout/bProcess3"/>
    <dgm:cxn modelId="{42FBF770-46D4-45FD-8E2C-039AEEF216AA}" type="presOf" srcId="{2771ECA5-1B71-4FAB-AD56-5B333F62B377}" destId="{73B71961-9D79-4C3C-BC24-35B79D1D401F}" srcOrd="0" destOrd="0" presId="urn:microsoft.com/office/officeart/2005/8/layout/bProcess3"/>
    <dgm:cxn modelId="{E22F6D75-262C-4150-AFCF-411BEDA88721}" type="presOf" srcId="{4850700C-497E-4A6F-8036-51A71DB88CC2}" destId="{65D21E9A-63EA-43C3-82CE-26E32949C232}" srcOrd="0" destOrd="0" presId="urn:microsoft.com/office/officeart/2005/8/layout/bProcess3"/>
    <dgm:cxn modelId="{4325967A-A7D3-41A9-900E-80F93EDB14FC}" type="presOf" srcId="{36384195-F673-4289-BC51-12DF2A1DD3AE}" destId="{ECBA5024-3CC2-4F00-BC58-3AAFEB5A384B}" srcOrd="1" destOrd="0" presId="urn:microsoft.com/office/officeart/2005/8/layout/bProcess3"/>
    <dgm:cxn modelId="{2D1A4581-66F2-4544-B7F9-D7FAD9051D5E}" type="presOf" srcId="{A04BBFC6-36CB-4F3B-8574-8756AB93210B}" destId="{FE02121D-93E6-4DB9-8A15-F0CB269EBD09}" srcOrd="1" destOrd="0" presId="urn:microsoft.com/office/officeart/2005/8/layout/bProcess3"/>
    <dgm:cxn modelId="{01F98587-0AAA-4B75-BD34-37124C247963}" type="presOf" srcId="{6DEAF4EB-D6BE-4210-832B-F04BEE58ADB4}" destId="{65F0413B-5FAF-4ABC-9B30-4AEE311C170C}" srcOrd="0" destOrd="0" presId="urn:microsoft.com/office/officeart/2005/8/layout/bProcess3"/>
    <dgm:cxn modelId="{D742478F-F195-437D-9041-A6A5A7897752}" type="presOf" srcId="{8EF8E4FF-FED8-48B0-B873-36151E0E63EE}" destId="{70DBD83B-D383-4057-8869-95536492AE19}" srcOrd="0" destOrd="0" presId="urn:microsoft.com/office/officeart/2005/8/layout/bProcess3"/>
    <dgm:cxn modelId="{54D8BC9C-7A03-418F-9CC1-BEB30B453374}" srcId="{27FFC717-48EA-47C7-884D-A4B499E4B23C}" destId="{4850700C-497E-4A6F-8036-51A71DB88CC2}" srcOrd="5" destOrd="0" parTransId="{C678BCE1-823A-482A-87F4-0EA7866E659C}" sibTransId="{A5631479-D8E0-4C4C-B766-2C5FA154D1CB}"/>
    <dgm:cxn modelId="{A23ADEA8-A9F6-47F0-AE6B-9C68312EE6D7}" type="presOf" srcId="{A5631479-D8E0-4C4C-B766-2C5FA154D1CB}" destId="{CEDCE50B-CD09-4BC2-98C6-EB8A917EE9E0}" srcOrd="0" destOrd="0" presId="urn:microsoft.com/office/officeart/2005/8/layout/bProcess3"/>
    <dgm:cxn modelId="{8C684AB6-BEF3-4BEA-AE0D-D2CA7BB337C8}" type="presOf" srcId="{9EBE3FC9-025C-4C3B-BA76-569ADF3DFBE6}" destId="{E4EA3B35-A32D-48A5-94EB-960313566057}" srcOrd="1" destOrd="0" presId="urn:microsoft.com/office/officeart/2005/8/layout/bProcess3"/>
    <dgm:cxn modelId="{5518AFB9-648A-4215-9FF2-7B39AEAB4161}" srcId="{27FFC717-48EA-47C7-884D-A4B499E4B23C}" destId="{6B56DE46-6911-4251-BA7B-6AA0556D07DE}" srcOrd="7" destOrd="0" parTransId="{33C51C60-B5BA-4F99-9B93-52552A93682A}" sibTransId="{1F81BBDE-44C9-4336-88DE-69458142BB96}"/>
    <dgm:cxn modelId="{B79ADCD6-4A4B-4071-91BD-12011E40C5C4}" type="presOf" srcId="{4381DC48-BD56-49D3-AA95-4EA49A62FD3F}" destId="{9C37030E-78CD-4FEA-9596-FF9B75E58DA0}" srcOrd="0" destOrd="0" presId="urn:microsoft.com/office/officeart/2005/8/layout/bProcess3"/>
    <dgm:cxn modelId="{805153D9-4780-47CD-991A-7958DEF60ED5}" srcId="{27FFC717-48EA-47C7-884D-A4B499E4B23C}" destId="{4381DC48-BD56-49D3-AA95-4EA49A62FD3F}" srcOrd="6" destOrd="0" parTransId="{7BD41531-4804-4CA8-8CF9-4930AD9D5E7A}" sibTransId="{CBF2529C-105A-497F-86ED-BA31F92F99FB}"/>
    <dgm:cxn modelId="{F0B1A1DD-E52E-4D31-BD97-AF984A59E7D0}" srcId="{27FFC717-48EA-47C7-884D-A4B499E4B23C}" destId="{361F561B-B2CF-40CF-8BB0-DC67C1A1654C}" srcOrd="0" destOrd="0" parTransId="{D9B9CC14-2069-491F-AEA3-25AC463BA790}" sibTransId="{36384195-F673-4289-BC51-12DF2A1DD3AE}"/>
    <dgm:cxn modelId="{55F8DFDD-AEA1-4FB2-A636-5DBC81BBF42F}" type="presOf" srcId="{2771ECA5-1B71-4FAB-AD56-5B333F62B377}" destId="{B16D3520-0A3A-4963-961B-1D078139670A}" srcOrd="1" destOrd="0" presId="urn:microsoft.com/office/officeart/2005/8/layout/bProcess3"/>
    <dgm:cxn modelId="{E62D90E1-4466-44FD-8390-BF9E95E960BA}" type="presOf" srcId="{27FFC717-48EA-47C7-884D-A4B499E4B23C}" destId="{86B39B55-9D27-49BB-8BEC-EFD1F55039CF}" srcOrd="0" destOrd="0" presId="urn:microsoft.com/office/officeart/2005/8/layout/bProcess3"/>
    <dgm:cxn modelId="{05EBA0F9-8601-4419-8102-164072AE0043}" srcId="{27FFC717-48EA-47C7-884D-A4B499E4B23C}" destId="{0FE06739-DD68-4CC2-BD10-AC05BB750099}" srcOrd="1" destOrd="0" parTransId="{BAC830C7-F8C7-4AAE-BC75-CE498113DFBA}" sibTransId="{A04BBFC6-36CB-4F3B-8574-8756AB93210B}"/>
    <dgm:cxn modelId="{1401608B-0622-441F-A442-E9D87EA79716}" type="presParOf" srcId="{86B39B55-9D27-49BB-8BEC-EFD1F55039CF}" destId="{6F29F1A8-F489-4D1B-BE6D-37067A8B3F72}" srcOrd="0" destOrd="0" presId="urn:microsoft.com/office/officeart/2005/8/layout/bProcess3"/>
    <dgm:cxn modelId="{AB958336-64B3-476D-A831-D813DFF23931}" type="presParOf" srcId="{86B39B55-9D27-49BB-8BEC-EFD1F55039CF}" destId="{B2119AFC-276D-4C19-A5A2-4E7BCC159172}" srcOrd="1" destOrd="0" presId="urn:microsoft.com/office/officeart/2005/8/layout/bProcess3"/>
    <dgm:cxn modelId="{AB1862FF-94A2-43F0-A0DB-7E50C9D1A94D}" type="presParOf" srcId="{B2119AFC-276D-4C19-A5A2-4E7BCC159172}" destId="{ECBA5024-3CC2-4F00-BC58-3AAFEB5A384B}" srcOrd="0" destOrd="0" presId="urn:microsoft.com/office/officeart/2005/8/layout/bProcess3"/>
    <dgm:cxn modelId="{CBB95DC1-9E0E-4ED4-A2B2-AB39A9BF8447}" type="presParOf" srcId="{86B39B55-9D27-49BB-8BEC-EFD1F55039CF}" destId="{C7BFF6B7-DC46-46CC-B0E6-FB929FF7FD27}" srcOrd="2" destOrd="0" presId="urn:microsoft.com/office/officeart/2005/8/layout/bProcess3"/>
    <dgm:cxn modelId="{7DBE6C0F-AE09-4639-BF50-E8A039085B80}" type="presParOf" srcId="{86B39B55-9D27-49BB-8BEC-EFD1F55039CF}" destId="{A58E9C60-8266-417C-9A87-201A668ECB86}" srcOrd="3" destOrd="0" presId="urn:microsoft.com/office/officeart/2005/8/layout/bProcess3"/>
    <dgm:cxn modelId="{79D8BA29-C3D4-4A26-814E-CB975875A5BF}" type="presParOf" srcId="{A58E9C60-8266-417C-9A87-201A668ECB86}" destId="{FE02121D-93E6-4DB9-8A15-F0CB269EBD09}" srcOrd="0" destOrd="0" presId="urn:microsoft.com/office/officeart/2005/8/layout/bProcess3"/>
    <dgm:cxn modelId="{03C40829-8885-4954-9C5A-DBFDCF43354B}" type="presParOf" srcId="{86B39B55-9D27-49BB-8BEC-EFD1F55039CF}" destId="{70DBD83B-D383-4057-8869-95536492AE19}" srcOrd="4" destOrd="0" presId="urn:microsoft.com/office/officeart/2005/8/layout/bProcess3"/>
    <dgm:cxn modelId="{968704FE-145D-40C2-8C06-C12D749A2539}" type="presParOf" srcId="{86B39B55-9D27-49BB-8BEC-EFD1F55039CF}" destId="{16E0330E-464F-43F3-B8EA-C32D4A778CE1}" srcOrd="5" destOrd="0" presId="urn:microsoft.com/office/officeart/2005/8/layout/bProcess3"/>
    <dgm:cxn modelId="{F4276EF8-A26B-4C2B-AF02-6438A51CED2E}" type="presParOf" srcId="{16E0330E-464F-43F3-B8EA-C32D4A778CE1}" destId="{E4EA3B35-A32D-48A5-94EB-960313566057}" srcOrd="0" destOrd="0" presId="urn:microsoft.com/office/officeart/2005/8/layout/bProcess3"/>
    <dgm:cxn modelId="{9395EC02-4D22-4260-ADA4-A69517EDF610}" type="presParOf" srcId="{86B39B55-9D27-49BB-8BEC-EFD1F55039CF}" destId="{7CBAF5B9-DF1B-4783-966D-AC2F7CBEDBAA}" srcOrd="6" destOrd="0" presId="urn:microsoft.com/office/officeart/2005/8/layout/bProcess3"/>
    <dgm:cxn modelId="{C2318E2A-2426-45B9-96D7-0AFC1514C8B4}" type="presParOf" srcId="{86B39B55-9D27-49BB-8BEC-EFD1F55039CF}" destId="{73B71961-9D79-4C3C-BC24-35B79D1D401F}" srcOrd="7" destOrd="0" presId="urn:microsoft.com/office/officeart/2005/8/layout/bProcess3"/>
    <dgm:cxn modelId="{BB4737DB-3330-49EF-A83B-ADDB0EBAA79D}" type="presParOf" srcId="{73B71961-9D79-4C3C-BC24-35B79D1D401F}" destId="{B16D3520-0A3A-4963-961B-1D078139670A}" srcOrd="0" destOrd="0" presId="urn:microsoft.com/office/officeart/2005/8/layout/bProcess3"/>
    <dgm:cxn modelId="{ED3080D7-4612-4E93-BF83-7F4B607E5526}" type="presParOf" srcId="{86B39B55-9D27-49BB-8BEC-EFD1F55039CF}" destId="{4CE58852-3EC5-48BC-9E49-28FCD9F74923}" srcOrd="8" destOrd="0" presId="urn:microsoft.com/office/officeart/2005/8/layout/bProcess3"/>
    <dgm:cxn modelId="{C18898DC-6BF2-4746-A622-EF15CEA15EEC}" type="presParOf" srcId="{86B39B55-9D27-49BB-8BEC-EFD1F55039CF}" destId="{65F0413B-5FAF-4ABC-9B30-4AEE311C170C}" srcOrd="9" destOrd="0" presId="urn:microsoft.com/office/officeart/2005/8/layout/bProcess3"/>
    <dgm:cxn modelId="{657E7868-22AE-4D64-A8DE-56547585F46E}" type="presParOf" srcId="{65F0413B-5FAF-4ABC-9B30-4AEE311C170C}" destId="{24FF3FA6-01E6-4652-8904-DE01041EB0DD}" srcOrd="0" destOrd="0" presId="urn:microsoft.com/office/officeart/2005/8/layout/bProcess3"/>
    <dgm:cxn modelId="{0D827B13-B68D-4C2A-A9B3-611A7F70DF32}" type="presParOf" srcId="{86B39B55-9D27-49BB-8BEC-EFD1F55039CF}" destId="{65D21E9A-63EA-43C3-82CE-26E32949C232}" srcOrd="10" destOrd="0" presId="urn:microsoft.com/office/officeart/2005/8/layout/bProcess3"/>
    <dgm:cxn modelId="{E5B3A15D-FFBC-483D-A640-16E8F2326E22}" type="presParOf" srcId="{86B39B55-9D27-49BB-8BEC-EFD1F55039CF}" destId="{CEDCE50B-CD09-4BC2-98C6-EB8A917EE9E0}" srcOrd="11" destOrd="0" presId="urn:microsoft.com/office/officeart/2005/8/layout/bProcess3"/>
    <dgm:cxn modelId="{A9D9DF22-9CB7-45D7-BDA4-22EB597ABBFD}" type="presParOf" srcId="{CEDCE50B-CD09-4BC2-98C6-EB8A917EE9E0}" destId="{4EB8EFE7-DDAE-4E89-8D0D-040EF500CD07}" srcOrd="0" destOrd="0" presId="urn:microsoft.com/office/officeart/2005/8/layout/bProcess3"/>
    <dgm:cxn modelId="{06AC06AE-A436-4D12-B7B4-6700B6979A17}" type="presParOf" srcId="{86B39B55-9D27-49BB-8BEC-EFD1F55039CF}" destId="{9C37030E-78CD-4FEA-9596-FF9B75E58DA0}" srcOrd="12" destOrd="0" presId="urn:microsoft.com/office/officeart/2005/8/layout/bProcess3"/>
    <dgm:cxn modelId="{12F590D0-CD25-4E8F-9B46-70AB205850BF}" type="presParOf" srcId="{86B39B55-9D27-49BB-8BEC-EFD1F55039CF}" destId="{3B3D54E8-FA39-4BA7-AF18-7DEDD2B05291}" srcOrd="13" destOrd="0" presId="urn:microsoft.com/office/officeart/2005/8/layout/bProcess3"/>
    <dgm:cxn modelId="{B1F2A853-5224-4BC1-B069-E5530F446F3B}" type="presParOf" srcId="{3B3D54E8-FA39-4BA7-AF18-7DEDD2B05291}" destId="{E111C0FD-E022-44C6-999E-43868F5F227B}" srcOrd="0" destOrd="0" presId="urn:microsoft.com/office/officeart/2005/8/layout/bProcess3"/>
    <dgm:cxn modelId="{6138EF87-C645-48C9-9A03-87FBBFB717F8}" type="presParOf" srcId="{86B39B55-9D27-49BB-8BEC-EFD1F55039CF}" destId="{ABFFEC13-ADBD-469E-9289-CF3BFD44B6B5}" srcOrd="14" destOrd="0" presId="urn:microsoft.com/office/officeart/2005/8/layout/bProcess3"/>
    <dgm:cxn modelId="{306DD797-753A-454B-9EA7-A733E80B33E7}" type="presParOf" srcId="{86B39B55-9D27-49BB-8BEC-EFD1F55039CF}" destId="{BB3F07C3-361F-4889-BBAD-0457D7DAEB82}" srcOrd="15" destOrd="0" presId="urn:microsoft.com/office/officeart/2005/8/layout/bProcess3"/>
    <dgm:cxn modelId="{1DE766C9-AC21-4F15-A4FD-B30273AF9F77}" type="presParOf" srcId="{BB3F07C3-361F-4889-BBAD-0457D7DAEB82}" destId="{0D55B5C2-2CFE-4EA3-88EC-94117E022573}" srcOrd="0" destOrd="0" presId="urn:microsoft.com/office/officeart/2005/8/layout/bProcess3"/>
    <dgm:cxn modelId="{510CB71C-4BC0-420B-AAC2-0576FDB578CF}" type="presParOf" srcId="{86B39B55-9D27-49BB-8BEC-EFD1F55039CF}" destId="{86DB782D-4B68-44A1-9C74-012694D868BD}"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49DD59-FA2A-46C6-A01F-C77FF241C909}" type="doc">
      <dgm:prSet loTypeId="urn:microsoft.com/office/officeart/2008/layout/HorizontalMultiLevelHierarchy" loCatId="hierarchy" qsTypeId="urn:microsoft.com/office/officeart/2005/8/quickstyle/simple1" qsCatId="simple" csTypeId="urn:microsoft.com/office/officeart/2005/8/colors/accent2_1" csCatId="accent2" phldr="1"/>
      <dgm:spPr/>
      <dgm:t>
        <a:bodyPr/>
        <a:lstStyle/>
        <a:p>
          <a:endParaRPr lang="es-EC"/>
        </a:p>
      </dgm:t>
    </dgm:pt>
    <dgm:pt modelId="{C9E5CC2F-F13B-49E1-8548-A1A73D9B061B}">
      <dgm:prSet phldrT="[Texto]" custT="1"/>
      <dgm:spPr/>
      <dgm:t>
        <a:bodyPr/>
        <a:lstStyle/>
        <a:p>
          <a:r>
            <a:rPr lang="es-EC" sz="4400" dirty="0">
              <a:solidFill>
                <a:srgbClr val="000000"/>
              </a:solidFill>
              <a:effectLst/>
              <a:latin typeface="Times New Roman" panose="02020603050405020304" pitchFamily="18" charset="0"/>
              <a:ea typeface="Calibri" panose="020F0502020204030204" pitchFamily="34" charset="0"/>
            </a:rPr>
            <a:t>Línea de crédito 1</a:t>
          </a:r>
          <a:endParaRPr lang="es-EC" sz="4400" dirty="0">
            <a:solidFill>
              <a:srgbClr val="000000"/>
            </a:solidFill>
          </a:endParaRPr>
        </a:p>
      </dgm:t>
    </dgm:pt>
    <dgm:pt modelId="{82B4344B-4E37-4809-AE43-A2CCAA24D46F}" type="parTrans" cxnId="{05BE3B30-DB3C-4F88-988C-2EFB23D0F00D}">
      <dgm:prSet/>
      <dgm:spPr/>
      <dgm:t>
        <a:bodyPr/>
        <a:lstStyle/>
        <a:p>
          <a:endParaRPr lang="es-EC">
            <a:solidFill>
              <a:srgbClr val="000000"/>
            </a:solidFill>
          </a:endParaRPr>
        </a:p>
      </dgm:t>
    </dgm:pt>
    <dgm:pt modelId="{869A3232-33D8-4A19-A25D-DD22BBA705C9}" type="sibTrans" cxnId="{05BE3B30-DB3C-4F88-988C-2EFB23D0F00D}">
      <dgm:prSet/>
      <dgm:spPr/>
      <dgm:t>
        <a:bodyPr/>
        <a:lstStyle/>
        <a:p>
          <a:endParaRPr lang="es-EC">
            <a:solidFill>
              <a:srgbClr val="000000"/>
            </a:solidFill>
          </a:endParaRPr>
        </a:p>
      </dgm:t>
    </dgm:pt>
    <dgm:pt modelId="{2B4E5855-9E53-48E1-86F2-1632453BBA3F}">
      <dgm:prSet phldrT="[Texto]"/>
      <dgm:spPr/>
      <dgm:t>
        <a:bodyPr/>
        <a:lstStyle/>
        <a:p>
          <a:r>
            <a:rPr lang="es-EC" b="1" dirty="0">
              <a:solidFill>
                <a:srgbClr val="000000"/>
              </a:solidFill>
            </a:rPr>
            <a:t>Monto:</a:t>
          </a:r>
          <a:endParaRPr lang="es-EC" dirty="0">
            <a:solidFill>
              <a:srgbClr val="000000"/>
            </a:solidFill>
          </a:endParaRPr>
        </a:p>
      </dgm:t>
    </dgm:pt>
    <dgm:pt modelId="{1F4240DA-505F-4712-BA52-EBF431673921}" type="parTrans" cxnId="{9A443CC1-9214-4958-B319-BE1702EA7E14}">
      <dgm:prSet/>
      <dgm:spPr/>
      <dgm:t>
        <a:bodyPr/>
        <a:lstStyle/>
        <a:p>
          <a:endParaRPr lang="es-EC">
            <a:solidFill>
              <a:srgbClr val="000000"/>
            </a:solidFill>
          </a:endParaRPr>
        </a:p>
      </dgm:t>
    </dgm:pt>
    <dgm:pt modelId="{D1B08B74-9953-4CD4-A7FE-5BF0168EE101}" type="sibTrans" cxnId="{9A443CC1-9214-4958-B319-BE1702EA7E14}">
      <dgm:prSet/>
      <dgm:spPr/>
      <dgm:t>
        <a:bodyPr/>
        <a:lstStyle/>
        <a:p>
          <a:endParaRPr lang="es-EC">
            <a:solidFill>
              <a:srgbClr val="000000"/>
            </a:solidFill>
          </a:endParaRPr>
        </a:p>
      </dgm:t>
    </dgm:pt>
    <dgm:pt modelId="{C5095C5B-D28C-4A0E-BC6A-7364F3A003E3}">
      <dgm:prSet phldrT="[Texto]"/>
      <dgm:spPr/>
      <dgm:t>
        <a:bodyPr/>
        <a:lstStyle/>
        <a:p>
          <a:r>
            <a:rPr lang="es-EC" dirty="0">
              <a:solidFill>
                <a:srgbClr val="000000"/>
              </a:solidFill>
            </a:rPr>
            <a:t>El monto mínimo para esta línea de crédito será a partir de $5000</a:t>
          </a:r>
        </a:p>
      </dgm:t>
    </dgm:pt>
    <dgm:pt modelId="{777DC499-6474-474B-92E3-7D6FC2E783A4}" type="parTrans" cxnId="{94B3FFDA-A947-4ACF-BF96-31F0FE8AE534}">
      <dgm:prSet/>
      <dgm:spPr/>
      <dgm:t>
        <a:bodyPr/>
        <a:lstStyle/>
        <a:p>
          <a:endParaRPr lang="es-EC">
            <a:solidFill>
              <a:srgbClr val="000000"/>
            </a:solidFill>
          </a:endParaRPr>
        </a:p>
      </dgm:t>
    </dgm:pt>
    <dgm:pt modelId="{1C5461D2-AEB4-4E9A-B1F7-1897CBFE1695}" type="sibTrans" cxnId="{94B3FFDA-A947-4ACF-BF96-31F0FE8AE534}">
      <dgm:prSet/>
      <dgm:spPr/>
      <dgm:t>
        <a:bodyPr/>
        <a:lstStyle/>
        <a:p>
          <a:endParaRPr lang="es-EC">
            <a:solidFill>
              <a:srgbClr val="000000"/>
            </a:solidFill>
          </a:endParaRPr>
        </a:p>
      </dgm:t>
    </dgm:pt>
    <dgm:pt modelId="{B1EB05E8-3102-419B-B50A-97E7F588409F}">
      <dgm:prSet phldrT="[Texto]"/>
      <dgm:spPr/>
      <dgm:t>
        <a:bodyPr/>
        <a:lstStyle/>
        <a:p>
          <a:r>
            <a:rPr lang="es-EC" b="1" dirty="0">
              <a:solidFill>
                <a:srgbClr val="000000"/>
              </a:solidFill>
            </a:rPr>
            <a:t>Garantías: </a:t>
          </a:r>
          <a:endParaRPr lang="es-EC" dirty="0">
            <a:solidFill>
              <a:srgbClr val="000000"/>
            </a:solidFill>
          </a:endParaRPr>
        </a:p>
      </dgm:t>
    </dgm:pt>
    <dgm:pt modelId="{91B89304-0152-4871-A0C5-137F41414F68}" type="parTrans" cxnId="{9CD71680-8E71-4952-903E-4366E06A83D6}">
      <dgm:prSet/>
      <dgm:spPr/>
      <dgm:t>
        <a:bodyPr/>
        <a:lstStyle/>
        <a:p>
          <a:endParaRPr lang="es-EC">
            <a:solidFill>
              <a:srgbClr val="000000"/>
            </a:solidFill>
          </a:endParaRPr>
        </a:p>
      </dgm:t>
    </dgm:pt>
    <dgm:pt modelId="{6948D8F0-AE00-4E35-AC6C-61C336C60DF9}" type="sibTrans" cxnId="{9CD71680-8E71-4952-903E-4366E06A83D6}">
      <dgm:prSet/>
      <dgm:spPr/>
      <dgm:t>
        <a:bodyPr/>
        <a:lstStyle/>
        <a:p>
          <a:endParaRPr lang="es-EC">
            <a:solidFill>
              <a:srgbClr val="000000"/>
            </a:solidFill>
          </a:endParaRPr>
        </a:p>
      </dgm:t>
    </dgm:pt>
    <dgm:pt modelId="{7B15C58C-925A-40BC-BA11-F6FF36D7A987}">
      <dgm:prSet phldrT="[Texto]"/>
      <dgm:spPr/>
      <dgm:t>
        <a:bodyPr/>
        <a:lstStyle/>
        <a:p>
          <a:pPr algn="l"/>
          <a:r>
            <a:rPr lang="es-EC" dirty="0">
              <a:solidFill>
                <a:srgbClr val="000000"/>
              </a:solidFill>
            </a:rPr>
            <a:t>uso de los activos muebles y financieros y derechos de estos, se pignoren o se vendan como parte de una cesión temporal</a:t>
          </a:r>
        </a:p>
        <a:p>
          <a:pPr algn="l"/>
          <a:r>
            <a:rPr lang="es-EC" dirty="0">
              <a:solidFill>
                <a:srgbClr val="000000"/>
              </a:solidFill>
            </a:rPr>
            <a:t>cuentas por cobrar</a:t>
          </a:r>
        </a:p>
      </dgm:t>
    </dgm:pt>
    <dgm:pt modelId="{3E1A8BBB-176C-4E94-9BAE-3AA8C5166074}" type="parTrans" cxnId="{A03E5297-A9F2-44DB-BAFB-DE8E85AD98AD}">
      <dgm:prSet/>
      <dgm:spPr/>
      <dgm:t>
        <a:bodyPr/>
        <a:lstStyle/>
        <a:p>
          <a:endParaRPr lang="es-EC">
            <a:solidFill>
              <a:srgbClr val="000000"/>
            </a:solidFill>
          </a:endParaRPr>
        </a:p>
      </dgm:t>
    </dgm:pt>
    <dgm:pt modelId="{FC3509AE-F6FA-4AAF-9345-51E19321A8C7}" type="sibTrans" cxnId="{A03E5297-A9F2-44DB-BAFB-DE8E85AD98AD}">
      <dgm:prSet/>
      <dgm:spPr/>
      <dgm:t>
        <a:bodyPr/>
        <a:lstStyle/>
        <a:p>
          <a:endParaRPr lang="es-EC">
            <a:solidFill>
              <a:srgbClr val="000000"/>
            </a:solidFill>
          </a:endParaRPr>
        </a:p>
      </dgm:t>
    </dgm:pt>
    <dgm:pt modelId="{86B9C0BD-9E41-4377-A95D-E5EBFEF676DA}">
      <dgm:prSet phldrT="[Texto]"/>
      <dgm:spPr/>
      <dgm:t>
        <a:bodyPr/>
        <a:lstStyle/>
        <a:p>
          <a:pPr algn="ctr"/>
          <a:r>
            <a:rPr lang="es-EC" b="1" dirty="0">
              <a:solidFill>
                <a:srgbClr val="000000"/>
              </a:solidFill>
            </a:rPr>
            <a:t>Plazo:</a:t>
          </a:r>
          <a:endParaRPr lang="es-EC" dirty="0">
            <a:solidFill>
              <a:srgbClr val="000000"/>
            </a:solidFill>
          </a:endParaRPr>
        </a:p>
      </dgm:t>
    </dgm:pt>
    <dgm:pt modelId="{10AE3091-4011-440C-B041-B7F0DBEDC3D6}" type="parTrans" cxnId="{5AE190A3-2C3E-4AB8-AD47-83E78B2A747A}">
      <dgm:prSet/>
      <dgm:spPr/>
      <dgm:t>
        <a:bodyPr/>
        <a:lstStyle/>
        <a:p>
          <a:endParaRPr lang="es-EC">
            <a:solidFill>
              <a:srgbClr val="000000"/>
            </a:solidFill>
          </a:endParaRPr>
        </a:p>
      </dgm:t>
    </dgm:pt>
    <dgm:pt modelId="{145B4399-2358-42B6-B2AB-6C64B223F078}" type="sibTrans" cxnId="{5AE190A3-2C3E-4AB8-AD47-83E78B2A747A}">
      <dgm:prSet/>
      <dgm:spPr/>
      <dgm:t>
        <a:bodyPr/>
        <a:lstStyle/>
        <a:p>
          <a:endParaRPr lang="es-EC">
            <a:solidFill>
              <a:srgbClr val="000000"/>
            </a:solidFill>
          </a:endParaRPr>
        </a:p>
      </dgm:t>
    </dgm:pt>
    <dgm:pt modelId="{559173BC-6926-4327-BA04-7666DB530F61}">
      <dgm:prSet phldrT="[Texto]"/>
      <dgm:spPr/>
      <dgm:t>
        <a:bodyPr/>
        <a:lstStyle/>
        <a:p>
          <a:pPr algn="l"/>
          <a:r>
            <a:rPr lang="es-EC" dirty="0">
              <a:solidFill>
                <a:srgbClr val="000000"/>
              </a:solidFill>
            </a:rPr>
            <a:t>dependerá del monto del crédito</a:t>
          </a:r>
        </a:p>
      </dgm:t>
    </dgm:pt>
    <dgm:pt modelId="{25627685-95AE-42EA-B8B4-BCF3F7F1E1FB}" type="parTrans" cxnId="{1B7A383F-580D-49FB-B5F4-F17E274B7F09}">
      <dgm:prSet/>
      <dgm:spPr/>
      <dgm:t>
        <a:bodyPr/>
        <a:lstStyle/>
        <a:p>
          <a:endParaRPr lang="es-EC">
            <a:solidFill>
              <a:srgbClr val="000000"/>
            </a:solidFill>
          </a:endParaRPr>
        </a:p>
      </dgm:t>
    </dgm:pt>
    <dgm:pt modelId="{E79F9901-A70B-4C19-B6EA-B488B31FF0A6}" type="sibTrans" cxnId="{1B7A383F-580D-49FB-B5F4-F17E274B7F09}">
      <dgm:prSet/>
      <dgm:spPr/>
      <dgm:t>
        <a:bodyPr/>
        <a:lstStyle/>
        <a:p>
          <a:endParaRPr lang="es-EC">
            <a:solidFill>
              <a:srgbClr val="000000"/>
            </a:solidFill>
          </a:endParaRPr>
        </a:p>
      </dgm:t>
    </dgm:pt>
    <dgm:pt modelId="{ED39435D-086F-46EE-B10F-D885A274083E}">
      <dgm:prSet phldrT="[Texto]"/>
      <dgm:spPr/>
      <dgm:t>
        <a:bodyPr/>
        <a:lstStyle/>
        <a:p>
          <a:pPr algn="ctr"/>
          <a:r>
            <a:rPr lang="es-EC" b="1" dirty="0">
              <a:solidFill>
                <a:srgbClr val="000000"/>
              </a:solidFill>
            </a:rPr>
            <a:t>Tasa de interés: </a:t>
          </a:r>
          <a:endParaRPr lang="es-EC" dirty="0">
            <a:solidFill>
              <a:srgbClr val="000000"/>
            </a:solidFill>
          </a:endParaRPr>
        </a:p>
      </dgm:t>
    </dgm:pt>
    <dgm:pt modelId="{28A6E150-2437-4C92-8FBC-3D10D43C507C}" type="parTrans" cxnId="{2B362028-3628-41B5-A33B-63EE1F0CEAC0}">
      <dgm:prSet/>
      <dgm:spPr/>
      <dgm:t>
        <a:bodyPr/>
        <a:lstStyle/>
        <a:p>
          <a:endParaRPr lang="es-EC">
            <a:solidFill>
              <a:srgbClr val="000000"/>
            </a:solidFill>
          </a:endParaRPr>
        </a:p>
      </dgm:t>
    </dgm:pt>
    <dgm:pt modelId="{6316E19C-C82C-4714-A5BC-B9B4C8F2A062}" type="sibTrans" cxnId="{2B362028-3628-41B5-A33B-63EE1F0CEAC0}">
      <dgm:prSet/>
      <dgm:spPr/>
      <dgm:t>
        <a:bodyPr/>
        <a:lstStyle/>
        <a:p>
          <a:endParaRPr lang="es-EC">
            <a:solidFill>
              <a:srgbClr val="000000"/>
            </a:solidFill>
          </a:endParaRPr>
        </a:p>
      </dgm:t>
    </dgm:pt>
    <dgm:pt modelId="{C037C144-DB62-43B0-848B-4DFDD5617F18}">
      <dgm:prSet phldrT="[Texto]"/>
      <dgm:spPr/>
      <dgm:t>
        <a:bodyPr/>
        <a:lstStyle/>
        <a:p>
          <a:pPr algn="l"/>
          <a:r>
            <a:rPr lang="es-ES" dirty="0">
              <a:solidFill>
                <a:srgbClr val="000000"/>
              </a:solidFill>
            </a:rPr>
            <a:t>8,95%, 9,76%</a:t>
          </a:r>
          <a:endParaRPr lang="es-EC" dirty="0">
            <a:solidFill>
              <a:srgbClr val="000000"/>
            </a:solidFill>
          </a:endParaRPr>
        </a:p>
      </dgm:t>
    </dgm:pt>
    <dgm:pt modelId="{7562C65E-FEC8-49AB-91E1-D2044BB68FAA}" type="parTrans" cxnId="{06D85549-D655-424D-87CD-F3AA00361EBB}">
      <dgm:prSet/>
      <dgm:spPr/>
      <dgm:t>
        <a:bodyPr/>
        <a:lstStyle/>
        <a:p>
          <a:endParaRPr lang="es-EC">
            <a:solidFill>
              <a:srgbClr val="000000"/>
            </a:solidFill>
          </a:endParaRPr>
        </a:p>
      </dgm:t>
    </dgm:pt>
    <dgm:pt modelId="{789D84DA-EEC2-4741-B6E1-CA2C677F0E51}" type="sibTrans" cxnId="{06D85549-D655-424D-87CD-F3AA00361EBB}">
      <dgm:prSet/>
      <dgm:spPr/>
      <dgm:t>
        <a:bodyPr/>
        <a:lstStyle/>
        <a:p>
          <a:endParaRPr lang="es-EC">
            <a:solidFill>
              <a:srgbClr val="000000"/>
            </a:solidFill>
          </a:endParaRPr>
        </a:p>
      </dgm:t>
    </dgm:pt>
    <dgm:pt modelId="{B6260BDF-4EDB-404A-B57A-F6D1C79899FC}">
      <dgm:prSet phldrT="[Texto]"/>
      <dgm:spPr/>
      <dgm:t>
        <a:bodyPr/>
        <a:lstStyle/>
        <a:p>
          <a:pPr algn="ctr"/>
          <a:r>
            <a:rPr lang="es-ES" dirty="0">
              <a:solidFill>
                <a:srgbClr val="000000"/>
              </a:solidFill>
            </a:rPr>
            <a:t>Frecuencia del pago</a:t>
          </a:r>
          <a:endParaRPr lang="es-EC" dirty="0">
            <a:solidFill>
              <a:srgbClr val="000000"/>
            </a:solidFill>
          </a:endParaRPr>
        </a:p>
      </dgm:t>
    </dgm:pt>
    <dgm:pt modelId="{ED21EEE3-871C-4A71-8837-EF85CA193217}" type="parTrans" cxnId="{CC659964-69A4-4C0D-81A3-3D6DF31F8838}">
      <dgm:prSet/>
      <dgm:spPr/>
      <dgm:t>
        <a:bodyPr/>
        <a:lstStyle/>
        <a:p>
          <a:endParaRPr lang="es-EC">
            <a:solidFill>
              <a:srgbClr val="000000"/>
            </a:solidFill>
          </a:endParaRPr>
        </a:p>
      </dgm:t>
    </dgm:pt>
    <dgm:pt modelId="{CA2179BA-3222-4819-82AA-00EAD76D5DAC}" type="sibTrans" cxnId="{CC659964-69A4-4C0D-81A3-3D6DF31F8838}">
      <dgm:prSet/>
      <dgm:spPr/>
      <dgm:t>
        <a:bodyPr/>
        <a:lstStyle/>
        <a:p>
          <a:endParaRPr lang="es-EC">
            <a:solidFill>
              <a:srgbClr val="000000"/>
            </a:solidFill>
          </a:endParaRPr>
        </a:p>
      </dgm:t>
    </dgm:pt>
    <dgm:pt modelId="{3F1ADD27-D4A1-45B9-ACCC-7D0BAD84F6B0}">
      <dgm:prSet phldrT="[Texto]"/>
      <dgm:spPr/>
      <dgm:t>
        <a:bodyPr/>
        <a:lstStyle/>
        <a:p>
          <a:pPr algn="l"/>
          <a:r>
            <a:rPr lang="es-EC" dirty="0">
              <a:solidFill>
                <a:srgbClr val="000000"/>
              </a:solidFill>
            </a:rPr>
            <a:t>mensual, bimensual, trimestral, semestral o al vencimiento</a:t>
          </a:r>
        </a:p>
      </dgm:t>
    </dgm:pt>
    <dgm:pt modelId="{9B33DFFB-CF65-4CB6-8774-18429A319257}" type="parTrans" cxnId="{A10F96B6-4207-4743-A148-45C71073E63C}">
      <dgm:prSet/>
      <dgm:spPr/>
      <dgm:t>
        <a:bodyPr/>
        <a:lstStyle/>
        <a:p>
          <a:endParaRPr lang="es-EC">
            <a:solidFill>
              <a:srgbClr val="000000"/>
            </a:solidFill>
          </a:endParaRPr>
        </a:p>
      </dgm:t>
    </dgm:pt>
    <dgm:pt modelId="{7095C6FA-9547-4D97-B9A8-4DA43AC6D88E}" type="sibTrans" cxnId="{A10F96B6-4207-4743-A148-45C71073E63C}">
      <dgm:prSet/>
      <dgm:spPr/>
      <dgm:t>
        <a:bodyPr/>
        <a:lstStyle/>
        <a:p>
          <a:endParaRPr lang="es-EC">
            <a:solidFill>
              <a:srgbClr val="000000"/>
            </a:solidFill>
          </a:endParaRPr>
        </a:p>
      </dgm:t>
    </dgm:pt>
    <dgm:pt modelId="{8C14DC73-8D86-48E1-B231-C4C161E3A450}" type="pres">
      <dgm:prSet presAssocID="{2349DD59-FA2A-46C6-A01F-C77FF241C909}" presName="Name0" presStyleCnt="0">
        <dgm:presLayoutVars>
          <dgm:chPref val="1"/>
          <dgm:dir/>
          <dgm:animOne val="branch"/>
          <dgm:animLvl val="lvl"/>
          <dgm:resizeHandles val="exact"/>
        </dgm:presLayoutVars>
      </dgm:prSet>
      <dgm:spPr/>
    </dgm:pt>
    <dgm:pt modelId="{10B2BD16-DA6C-4EBA-AAD7-E992D96D85E5}" type="pres">
      <dgm:prSet presAssocID="{C9E5CC2F-F13B-49E1-8548-A1A73D9B061B}" presName="root1" presStyleCnt="0"/>
      <dgm:spPr/>
    </dgm:pt>
    <dgm:pt modelId="{8B91DC67-3052-4817-843F-0EFB234D957A}" type="pres">
      <dgm:prSet presAssocID="{C9E5CC2F-F13B-49E1-8548-A1A73D9B061B}" presName="LevelOneTextNode" presStyleLbl="node0" presStyleIdx="0" presStyleCnt="1">
        <dgm:presLayoutVars>
          <dgm:chPref val="3"/>
        </dgm:presLayoutVars>
      </dgm:prSet>
      <dgm:spPr/>
    </dgm:pt>
    <dgm:pt modelId="{7577F6FD-5153-4257-AC53-4D9DCA156DFF}" type="pres">
      <dgm:prSet presAssocID="{C9E5CC2F-F13B-49E1-8548-A1A73D9B061B}" presName="level2hierChild" presStyleCnt="0"/>
      <dgm:spPr/>
    </dgm:pt>
    <dgm:pt modelId="{C093340E-4EC7-4B39-96D2-1344B45EF7A7}" type="pres">
      <dgm:prSet presAssocID="{1F4240DA-505F-4712-BA52-EBF431673921}" presName="conn2-1" presStyleLbl="parChTrans1D2" presStyleIdx="0" presStyleCnt="5"/>
      <dgm:spPr/>
    </dgm:pt>
    <dgm:pt modelId="{52686DFD-95B4-4E67-9CDC-9368D2CAD667}" type="pres">
      <dgm:prSet presAssocID="{1F4240DA-505F-4712-BA52-EBF431673921}" presName="connTx" presStyleLbl="parChTrans1D2" presStyleIdx="0" presStyleCnt="5"/>
      <dgm:spPr/>
    </dgm:pt>
    <dgm:pt modelId="{5D867B4D-45D9-4B99-A3BA-2960D9B3FA6C}" type="pres">
      <dgm:prSet presAssocID="{2B4E5855-9E53-48E1-86F2-1632453BBA3F}" presName="root2" presStyleCnt="0"/>
      <dgm:spPr/>
    </dgm:pt>
    <dgm:pt modelId="{81D620CF-1D88-4560-8F65-611B5D1F3021}" type="pres">
      <dgm:prSet presAssocID="{2B4E5855-9E53-48E1-86F2-1632453BBA3F}" presName="LevelTwoTextNode" presStyleLbl="node2" presStyleIdx="0" presStyleCnt="5">
        <dgm:presLayoutVars>
          <dgm:chPref val="3"/>
        </dgm:presLayoutVars>
      </dgm:prSet>
      <dgm:spPr/>
    </dgm:pt>
    <dgm:pt modelId="{E0CDE3C9-AB65-49A9-87C1-26F24A1EE110}" type="pres">
      <dgm:prSet presAssocID="{2B4E5855-9E53-48E1-86F2-1632453BBA3F}" presName="level3hierChild" presStyleCnt="0"/>
      <dgm:spPr/>
    </dgm:pt>
    <dgm:pt modelId="{F41E2BA9-142C-41AD-B14C-646DA9976F1D}" type="pres">
      <dgm:prSet presAssocID="{777DC499-6474-474B-92E3-7D6FC2E783A4}" presName="conn2-1" presStyleLbl="parChTrans1D3" presStyleIdx="0" presStyleCnt="5"/>
      <dgm:spPr/>
    </dgm:pt>
    <dgm:pt modelId="{1EDB0E4F-CF75-4AD6-9C9F-B01F41E28BFC}" type="pres">
      <dgm:prSet presAssocID="{777DC499-6474-474B-92E3-7D6FC2E783A4}" presName="connTx" presStyleLbl="parChTrans1D3" presStyleIdx="0" presStyleCnt="5"/>
      <dgm:spPr/>
    </dgm:pt>
    <dgm:pt modelId="{3F28C0B1-3EA4-47EB-88B3-9156E83F31D8}" type="pres">
      <dgm:prSet presAssocID="{C5095C5B-D28C-4A0E-BC6A-7364F3A003E3}" presName="root2" presStyleCnt="0"/>
      <dgm:spPr/>
    </dgm:pt>
    <dgm:pt modelId="{A09D81A1-2163-45FB-A325-C640DB6061DB}" type="pres">
      <dgm:prSet presAssocID="{C5095C5B-D28C-4A0E-BC6A-7364F3A003E3}" presName="LevelTwoTextNode" presStyleLbl="node3" presStyleIdx="0" presStyleCnt="5">
        <dgm:presLayoutVars>
          <dgm:chPref val="3"/>
        </dgm:presLayoutVars>
      </dgm:prSet>
      <dgm:spPr/>
    </dgm:pt>
    <dgm:pt modelId="{A5E22E22-1335-465B-BE7D-8FC1A1FEE2AF}" type="pres">
      <dgm:prSet presAssocID="{C5095C5B-D28C-4A0E-BC6A-7364F3A003E3}" presName="level3hierChild" presStyleCnt="0"/>
      <dgm:spPr/>
    </dgm:pt>
    <dgm:pt modelId="{7497500B-F81E-415D-9AB8-36CBD9026A85}" type="pres">
      <dgm:prSet presAssocID="{91B89304-0152-4871-A0C5-137F41414F68}" presName="conn2-1" presStyleLbl="parChTrans1D2" presStyleIdx="1" presStyleCnt="5"/>
      <dgm:spPr/>
    </dgm:pt>
    <dgm:pt modelId="{CDFE89FE-64C3-4671-AE41-4CAB0F5CC3B0}" type="pres">
      <dgm:prSet presAssocID="{91B89304-0152-4871-A0C5-137F41414F68}" presName="connTx" presStyleLbl="parChTrans1D2" presStyleIdx="1" presStyleCnt="5"/>
      <dgm:spPr/>
    </dgm:pt>
    <dgm:pt modelId="{0D558D05-FBD8-43EF-99C4-3868674C633F}" type="pres">
      <dgm:prSet presAssocID="{B1EB05E8-3102-419B-B50A-97E7F588409F}" presName="root2" presStyleCnt="0"/>
      <dgm:spPr/>
    </dgm:pt>
    <dgm:pt modelId="{253442A2-9342-4499-93B9-B6F8B097C5C9}" type="pres">
      <dgm:prSet presAssocID="{B1EB05E8-3102-419B-B50A-97E7F588409F}" presName="LevelTwoTextNode" presStyleLbl="node2" presStyleIdx="1" presStyleCnt="5">
        <dgm:presLayoutVars>
          <dgm:chPref val="3"/>
        </dgm:presLayoutVars>
      </dgm:prSet>
      <dgm:spPr/>
    </dgm:pt>
    <dgm:pt modelId="{4FA313AD-28FD-4A0A-9705-3DA5A5093319}" type="pres">
      <dgm:prSet presAssocID="{B1EB05E8-3102-419B-B50A-97E7F588409F}" presName="level3hierChild" presStyleCnt="0"/>
      <dgm:spPr/>
    </dgm:pt>
    <dgm:pt modelId="{0436DD95-F475-4C7C-8409-5EF3FC65A84D}" type="pres">
      <dgm:prSet presAssocID="{3E1A8BBB-176C-4E94-9BAE-3AA8C5166074}" presName="conn2-1" presStyleLbl="parChTrans1D3" presStyleIdx="1" presStyleCnt="5"/>
      <dgm:spPr/>
    </dgm:pt>
    <dgm:pt modelId="{EC75BF15-56C9-41ED-A7B9-9B5A47BF65AA}" type="pres">
      <dgm:prSet presAssocID="{3E1A8BBB-176C-4E94-9BAE-3AA8C5166074}" presName="connTx" presStyleLbl="parChTrans1D3" presStyleIdx="1" presStyleCnt="5"/>
      <dgm:spPr/>
    </dgm:pt>
    <dgm:pt modelId="{3F0951F4-59E2-493D-ACD2-28554DB7A9EA}" type="pres">
      <dgm:prSet presAssocID="{7B15C58C-925A-40BC-BA11-F6FF36D7A987}" presName="root2" presStyleCnt="0"/>
      <dgm:spPr/>
    </dgm:pt>
    <dgm:pt modelId="{43D4652F-0EC4-4595-B599-48CE73DE097F}" type="pres">
      <dgm:prSet presAssocID="{7B15C58C-925A-40BC-BA11-F6FF36D7A987}" presName="LevelTwoTextNode" presStyleLbl="node3" presStyleIdx="1" presStyleCnt="5" custScaleY="161937">
        <dgm:presLayoutVars>
          <dgm:chPref val="3"/>
        </dgm:presLayoutVars>
      </dgm:prSet>
      <dgm:spPr/>
    </dgm:pt>
    <dgm:pt modelId="{89998676-CCAE-4473-AEAD-2FBC219E7427}" type="pres">
      <dgm:prSet presAssocID="{7B15C58C-925A-40BC-BA11-F6FF36D7A987}" presName="level3hierChild" presStyleCnt="0"/>
      <dgm:spPr/>
    </dgm:pt>
    <dgm:pt modelId="{25A21C2D-6031-430F-B4D7-BB26FB9DB6D9}" type="pres">
      <dgm:prSet presAssocID="{10AE3091-4011-440C-B041-B7F0DBEDC3D6}" presName="conn2-1" presStyleLbl="parChTrans1D2" presStyleIdx="2" presStyleCnt="5"/>
      <dgm:spPr/>
    </dgm:pt>
    <dgm:pt modelId="{828ABDCC-8F96-45FF-85B1-D85C627F701B}" type="pres">
      <dgm:prSet presAssocID="{10AE3091-4011-440C-B041-B7F0DBEDC3D6}" presName="connTx" presStyleLbl="parChTrans1D2" presStyleIdx="2" presStyleCnt="5"/>
      <dgm:spPr/>
    </dgm:pt>
    <dgm:pt modelId="{C9266E5B-6D47-4F68-B9A8-F51A3242AD19}" type="pres">
      <dgm:prSet presAssocID="{86B9C0BD-9E41-4377-A95D-E5EBFEF676DA}" presName="root2" presStyleCnt="0"/>
      <dgm:spPr/>
    </dgm:pt>
    <dgm:pt modelId="{15D325CB-C8F5-4F2B-9F36-6262E9D2A407}" type="pres">
      <dgm:prSet presAssocID="{86B9C0BD-9E41-4377-A95D-E5EBFEF676DA}" presName="LevelTwoTextNode" presStyleLbl="node2" presStyleIdx="2" presStyleCnt="5">
        <dgm:presLayoutVars>
          <dgm:chPref val="3"/>
        </dgm:presLayoutVars>
      </dgm:prSet>
      <dgm:spPr/>
    </dgm:pt>
    <dgm:pt modelId="{1F411BBA-7EAE-43F2-BD4E-09DA7D9183E9}" type="pres">
      <dgm:prSet presAssocID="{86B9C0BD-9E41-4377-A95D-E5EBFEF676DA}" presName="level3hierChild" presStyleCnt="0"/>
      <dgm:spPr/>
    </dgm:pt>
    <dgm:pt modelId="{DBBB5268-4BE9-4931-AFFC-1310EF41E60E}" type="pres">
      <dgm:prSet presAssocID="{25627685-95AE-42EA-B8B4-BCF3F7F1E1FB}" presName="conn2-1" presStyleLbl="parChTrans1D3" presStyleIdx="2" presStyleCnt="5"/>
      <dgm:spPr/>
    </dgm:pt>
    <dgm:pt modelId="{E4C10BE4-4803-44DF-8E83-C44414718276}" type="pres">
      <dgm:prSet presAssocID="{25627685-95AE-42EA-B8B4-BCF3F7F1E1FB}" presName="connTx" presStyleLbl="parChTrans1D3" presStyleIdx="2" presStyleCnt="5"/>
      <dgm:spPr/>
    </dgm:pt>
    <dgm:pt modelId="{35173061-8C4C-4A51-AA02-53C72671D794}" type="pres">
      <dgm:prSet presAssocID="{559173BC-6926-4327-BA04-7666DB530F61}" presName="root2" presStyleCnt="0"/>
      <dgm:spPr/>
    </dgm:pt>
    <dgm:pt modelId="{C6FCEBD5-DCF7-4372-8E4F-41DBB6312258}" type="pres">
      <dgm:prSet presAssocID="{559173BC-6926-4327-BA04-7666DB530F61}" presName="LevelTwoTextNode" presStyleLbl="node3" presStyleIdx="2" presStyleCnt="5">
        <dgm:presLayoutVars>
          <dgm:chPref val="3"/>
        </dgm:presLayoutVars>
      </dgm:prSet>
      <dgm:spPr/>
    </dgm:pt>
    <dgm:pt modelId="{5160ACE1-387C-4452-8E74-94AA0AEEE6D1}" type="pres">
      <dgm:prSet presAssocID="{559173BC-6926-4327-BA04-7666DB530F61}" presName="level3hierChild" presStyleCnt="0"/>
      <dgm:spPr/>
    </dgm:pt>
    <dgm:pt modelId="{8169AF65-8478-4C77-A035-D8E96CBBEF43}" type="pres">
      <dgm:prSet presAssocID="{28A6E150-2437-4C92-8FBC-3D10D43C507C}" presName="conn2-1" presStyleLbl="parChTrans1D2" presStyleIdx="3" presStyleCnt="5"/>
      <dgm:spPr/>
    </dgm:pt>
    <dgm:pt modelId="{185ED6D8-D2F8-4F40-8ECA-0ED274A2D67E}" type="pres">
      <dgm:prSet presAssocID="{28A6E150-2437-4C92-8FBC-3D10D43C507C}" presName="connTx" presStyleLbl="parChTrans1D2" presStyleIdx="3" presStyleCnt="5"/>
      <dgm:spPr/>
    </dgm:pt>
    <dgm:pt modelId="{DA7FA471-EBE4-4E22-9D24-37A404E526AD}" type="pres">
      <dgm:prSet presAssocID="{ED39435D-086F-46EE-B10F-D885A274083E}" presName="root2" presStyleCnt="0"/>
      <dgm:spPr/>
    </dgm:pt>
    <dgm:pt modelId="{BFDACA43-8D45-4FF0-9AA4-A6E1FD17DA41}" type="pres">
      <dgm:prSet presAssocID="{ED39435D-086F-46EE-B10F-D885A274083E}" presName="LevelTwoTextNode" presStyleLbl="node2" presStyleIdx="3" presStyleCnt="5">
        <dgm:presLayoutVars>
          <dgm:chPref val="3"/>
        </dgm:presLayoutVars>
      </dgm:prSet>
      <dgm:spPr/>
    </dgm:pt>
    <dgm:pt modelId="{50B14D4E-1248-4643-A2F6-F1D3871FD7CD}" type="pres">
      <dgm:prSet presAssocID="{ED39435D-086F-46EE-B10F-D885A274083E}" presName="level3hierChild" presStyleCnt="0"/>
      <dgm:spPr/>
    </dgm:pt>
    <dgm:pt modelId="{1BA58DE4-BA38-47C0-ABAE-DB9B2650481A}" type="pres">
      <dgm:prSet presAssocID="{7562C65E-FEC8-49AB-91E1-D2044BB68FAA}" presName="conn2-1" presStyleLbl="parChTrans1D3" presStyleIdx="3" presStyleCnt="5"/>
      <dgm:spPr/>
    </dgm:pt>
    <dgm:pt modelId="{709D1467-C0F9-45D9-9FCF-27871F48FA2A}" type="pres">
      <dgm:prSet presAssocID="{7562C65E-FEC8-49AB-91E1-D2044BB68FAA}" presName="connTx" presStyleLbl="parChTrans1D3" presStyleIdx="3" presStyleCnt="5"/>
      <dgm:spPr/>
    </dgm:pt>
    <dgm:pt modelId="{DC6A0B59-6C4D-4182-936D-E6623E870E88}" type="pres">
      <dgm:prSet presAssocID="{C037C144-DB62-43B0-848B-4DFDD5617F18}" presName="root2" presStyleCnt="0"/>
      <dgm:spPr/>
    </dgm:pt>
    <dgm:pt modelId="{17B5B980-265D-4E79-B05E-6F416826876C}" type="pres">
      <dgm:prSet presAssocID="{C037C144-DB62-43B0-848B-4DFDD5617F18}" presName="LevelTwoTextNode" presStyleLbl="node3" presStyleIdx="3" presStyleCnt="5">
        <dgm:presLayoutVars>
          <dgm:chPref val="3"/>
        </dgm:presLayoutVars>
      </dgm:prSet>
      <dgm:spPr/>
    </dgm:pt>
    <dgm:pt modelId="{1BAE2280-13C0-4BFA-969C-90028EEECEFE}" type="pres">
      <dgm:prSet presAssocID="{C037C144-DB62-43B0-848B-4DFDD5617F18}" presName="level3hierChild" presStyleCnt="0"/>
      <dgm:spPr/>
    </dgm:pt>
    <dgm:pt modelId="{2CCB4693-A98C-4B64-9204-B71C33EF0F76}" type="pres">
      <dgm:prSet presAssocID="{ED21EEE3-871C-4A71-8837-EF85CA193217}" presName="conn2-1" presStyleLbl="parChTrans1D2" presStyleIdx="4" presStyleCnt="5"/>
      <dgm:spPr/>
    </dgm:pt>
    <dgm:pt modelId="{060CC3A5-D076-44E8-8C53-2103D372B580}" type="pres">
      <dgm:prSet presAssocID="{ED21EEE3-871C-4A71-8837-EF85CA193217}" presName="connTx" presStyleLbl="parChTrans1D2" presStyleIdx="4" presStyleCnt="5"/>
      <dgm:spPr/>
    </dgm:pt>
    <dgm:pt modelId="{F4B2182D-2B82-4819-9E64-54AD7CF95B55}" type="pres">
      <dgm:prSet presAssocID="{B6260BDF-4EDB-404A-B57A-F6D1C79899FC}" presName="root2" presStyleCnt="0"/>
      <dgm:spPr/>
    </dgm:pt>
    <dgm:pt modelId="{1A27C313-F26D-46D8-9EBA-21B8217ADD44}" type="pres">
      <dgm:prSet presAssocID="{B6260BDF-4EDB-404A-B57A-F6D1C79899FC}" presName="LevelTwoTextNode" presStyleLbl="node2" presStyleIdx="4" presStyleCnt="5">
        <dgm:presLayoutVars>
          <dgm:chPref val="3"/>
        </dgm:presLayoutVars>
      </dgm:prSet>
      <dgm:spPr/>
    </dgm:pt>
    <dgm:pt modelId="{3D5CA842-C5F6-4222-8E0A-B4E0B97A7052}" type="pres">
      <dgm:prSet presAssocID="{B6260BDF-4EDB-404A-B57A-F6D1C79899FC}" presName="level3hierChild" presStyleCnt="0"/>
      <dgm:spPr/>
    </dgm:pt>
    <dgm:pt modelId="{03953B3C-7497-44CA-9E0B-DEDED7F30E4D}" type="pres">
      <dgm:prSet presAssocID="{9B33DFFB-CF65-4CB6-8774-18429A319257}" presName="conn2-1" presStyleLbl="parChTrans1D3" presStyleIdx="4" presStyleCnt="5"/>
      <dgm:spPr/>
    </dgm:pt>
    <dgm:pt modelId="{92683F82-D27A-4F1B-842F-AFB3DA857608}" type="pres">
      <dgm:prSet presAssocID="{9B33DFFB-CF65-4CB6-8774-18429A319257}" presName="connTx" presStyleLbl="parChTrans1D3" presStyleIdx="4" presStyleCnt="5"/>
      <dgm:spPr/>
    </dgm:pt>
    <dgm:pt modelId="{4A5C58BE-D571-47F7-8E71-63740C6A0E25}" type="pres">
      <dgm:prSet presAssocID="{3F1ADD27-D4A1-45B9-ACCC-7D0BAD84F6B0}" presName="root2" presStyleCnt="0"/>
      <dgm:spPr/>
    </dgm:pt>
    <dgm:pt modelId="{F9861B4A-97D1-4712-A2E5-B661E987E340}" type="pres">
      <dgm:prSet presAssocID="{3F1ADD27-D4A1-45B9-ACCC-7D0BAD84F6B0}" presName="LevelTwoTextNode" presStyleLbl="node3" presStyleIdx="4" presStyleCnt="5">
        <dgm:presLayoutVars>
          <dgm:chPref val="3"/>
        </dgm:presLayoutVars>
      </dgm:prSet>
      <dgm:spPr/>
    </dgm:pt>
    <dgm:pt modelId="{B3263B23-DD50-4A26-9E2C-513F068C73E1}" type="pres">
      <dgm:prSet presAssocID="{3F1ADD27-D4A1-45B9-ACCC-7D0BAD84F6B0}" presName="level3hierChild" presStyleCnt="0"/>
      <dgm:spPr/>
    </dgm:pt>
  </dgm:ptLst>
  <dgm:cxnLst>
    <dgm:cxn modelId="{0397C205-D79F-486F-A9C7-7ECE3D5861C2}" type="presOf" srcId="{B1EB05E8-3102-419B-B50A-97E7F588409F}" destId="{253442A2-9342-4499-93B9-B6F8B097C5C9}" srcOrd="0" destOrd="0" presId="urn:microsoft.com/office/officeart/2008/layout/HorizontalMultiLevelHierarchy"/>
    <dgm:cxn modelId="{C2EC3D07-FECE-44C5-B4D4-B1E0C5FA3DAE}" type="presOf" srcId="{ED39435D-086F-46EE-B10F-D885A274083E}" destId="{BFDACA43-8D45-4FF0-9AA4-A6E1FD17DA41}" srcOrd="0" destOrd="0" presId="urn:microsoft.com/office/officeart/2008/layout/HorizontalMultiLevelHierarchy"/>
    <dgm:cxn modelId="{DBA0CB20-07A8-4E7C-8715-D70A00E7CDD5}" type="presOf" srcId="{25627685-95AE-42EA-B8B4-BCF3F7F1E1FB}" destId="{DBBB5268-4BE9-4931-AFFC-1310EF41E60E}" srcOrd="0" destOrd="0" presId="urn:microsoft.com/office/officeart/2008/layout/HorizontalMultiLevelHierarchy"/>
    <dgm:cxn modelId="{C3B85121-7A69-4137-A2E3-F3876E0283A3}" type="presOf" srcId="{9B33DFFB-CF65-4CB6-8774-18429A319257}" destId="{92683F82-D27A-4F1B-842F-AFB3DA857608}" srcOrd="1" destOrd="0" presId="urn:microsoft.com/office/officeart/2008/layout/HorizontalMultiLevelHierarchy"/>
    <dgm:cxn modelId="{2B362028-3628-41B5-A33B-63EE1F0CEAC0}" srcId="{C9E5CC2F-F13B-49E1-8548-A1A73D9B061B}" destId="{ED39435D-086F-46EE-B10F-D885A274083E}" srcOrd="3" destOrd="0" parTransId="{28A6E150-2437-4C92-8FBC-3D10D43C507C}" sibTransId="{6316E19C-C82C-4714-A5BC-B9B4C8F2A062}"/>
    <dgm:cxn modelId="{DEFF7228-D620-454A-906C-1259D5DEDDF4}" type="presOf" srcId="{ED21EEE3-871C-4A71-8837-EF85CA193217}" destId="{2CCB4693-A98C-4B64-9204-B71C33EF0F76}" srcOrd="0" destOrd="0" presId="urn:microsoft.com/office/officeart/2008/layout/HorizontalMultiLevelHierarchy"/>
    <dgm:cxn modelId="{1D90D92D-B021-4C2B-B878-9DA7B56A3B87}" type="presOf" srcId="{B6260BDF-4EDB-404A-B57A-F6D1C79899FC}" destId="{1A27C313-F26D-46D8-9EBA-21B8217ADD44}" srcOrd="0" destOrd="0" presId="urn:microsoft.com/office/officeart/2008/layout/HorizontalMultiLevelHierarchy"/>
    <dgm:cxn modelId="{05BE3B30-DB3C-4F88-988C-2EFB23D0F00D}" srcId="{2349DD59-FA2A-46C6-A01F-C77FF241C909}" destId="{C9E5CC2F-F13B-49E1-8548-A1A73D9B061B}" srcOrd="0" destOrd="0" parTransId="{82B4344B-4E37-4809-AE43-A2CCAA24D46F}" sibTransId="{869A3232-33D8-4A19-A25D-DD22BBA705C9}"/>
    <dgm:cxn modelId="{01188B3C-2FA8-44F9-B331-682A2D469510}" type="presOf" srcId="{559173BC-6926-4327-BA04-7666DB530F61}" destId="{C6FCEBD5-DCF7-4372-8E4F-41DBB6312258}" srcOrd="0" destOrd="0" presId="urn:microsoft.com/office/officeart/2008/layout/HorizontalMultiLevelHierarchy"/>
    <dgm:cxn modelId="{E0A6943C-C540-4C97-BA25-42850F7AECE9}" type="presOf" srcId="{1F4240DA-505F-4712-BA52-EBF431673921}" destId="{52686DFD-95B4-4E67-9CDC-9368D2CAD667}" srcOrd="1" destOrd="0" presId="urn:microsoft.com/office/officeart/2008/layout/HorizontalMultiLevelHierarchy"/>
    <dgm:cxn modelId="{2E55FB3E-1C91-4614-88D9-618D64F9F895}" type="presOf" srcId="{1F4240DA-505F-4712-BA52-EBF431673921}" destId="{C093340E-4EC7-4B39-96D2-1344B45EF7A7}" srcOrd="0" destOrd="0" presId="urn:microsoft.com/office/officeart/2008/layout/HorizontalMultiLevelHierarchy"/>
    <dgm:cxn modelId="{1B7A383F-580D-49FB-B5F4-F17E274B7F09}" srcId="{86B9C0BD-9E41-4377-A95D-E5EBFEF676DA}" destId="{559173BC-6926-4327-BA04-7666DB530F61}" srcOrd="0" destOrd="0" parTransId="{25627685-95AE-42EA-B8B4-BCF3F7F1E1FB}" sibTransId="{E79F9901-A70B-4C19-B6EA-B488B31FF0A6}"/>
    <dgm:cxn modelId="{E2866A5D-6A3A-4351-BE9C-9F21546820BC}" type="presOf" srcId="{28A6E150-2437-4C92-8FBC-3D10D43C507C}" destId="{8169AF65-8478-4C77-A035-D8E96CBBEF43}" srcOrd="0" destOrd="0" presId="urn:microsoft.com/office/officeart/2008/layout/HorizontalMultiLevelHierarchy"/>
    <dgm:cxn modelId="{14040E5F-61F3-4F26-8A5B-79148A03FD0A}" type="presOf" srcId="{C037C144-DB62-43B0-848B-4DFDD5617F18}" destId="{17B5B980-265D-4E79-B05E-6F416826876C}" srcOrd="0" destOrd="0" presId="urn:microsoft.com/office/officeart/2008/layout/HorizontalMultiLevelHierarchy"/>
    <dgm:cxn modelId="{D2C4A541-D1CC-4F64-8C5D-9CE30ADE1519}" type="presOf" srcId="{3E1A8BBB-176C-4E94-9BAE-3AA8C5166074}" destId="{EC75BF15-56C9-41ED-A7B9-9B5A47BF65AA}" srcOrd="1" destOrd="0" presId="urn:microsoft.com/office/officeart/2008/layout/HorizontalMultiLevelHierarchy"/>
    <dgm:cxn modelId="{042FA741-7AAC-4356-B658-DE7858BFC1A4}" type="presOf" srcId="{777DC499-6474-474B-92E3-7D6FC2E783A4}" destId="{1EDB0E4F-CF75-4AD6-9C9F-B01F41E28BFC}" srcOrd="1" destOrd="0" presId="urn:microsoft.com/office/officeart/2008/layout/HorizontalMultiLevelHierarchy"/>
    <dgm:cxn modelId="{EAB94944-C91E-49A3-A698-FF51621BD1BB}" type="presOf" srcId="{C5095C5B-D28C-4A0E-BC6A-7364F3A003E3}" destId="{A09D81A1-2163-45FB-A325-C640DB6061DB}" srcOrd="0" destOrd="0" presId="urn:microsoft.com/office/officeart/2008/layout/HorizontalMultiLevelHierarchy"/>
    <dgm:cxn modelId="{CC659964-69A4-4C0D-81A3-3D6DF31F8838}" srcId="{C9E5CC2F-F13B-49E1-8548-A1A73D9B061B}" destId="{B6260BDF-4EDB-404A-B57A-F6D1C79899FC}" srcOrd="4" destOrd="0" parTransId="{ED21EEE3-871C-4A71-8837-EF85CA193217}" sibTransId="{CA2179BA-3222-4819-82AA-00EAD76D5DAC}"/>
    <dgm:cxn modelId="{6C31DC65-399C-43ED-8551-E001BA5F754E}" type="presOf" srcId="{28A6E150-2437-4C92-8FBC-3D10D43C507C}" destId="{185ED6D8-D2F8-4F40-8ECA-0ED274A2D67E}" srcOrd="1" destOrd="0" presId="urn:microsoft.com/office/officeart/2008/layout/HorizontalMultiLevelHierarchy"/>
    <dgm:cxn modelId="{06D85549-D655-424D-87CD-F3AA00361EBB}" srcId="{ED39435D-086F-46EE-B10F-D885A274083E}" destId="{C037C144-DB62-43B0-848B-4DFDD5617F18}" srcOrd="0" destOrd="0" parTransId="{7562C65E-FEC8-49AB-91E1-D2044BB68FAA}" sibTransId="{789D84DA-EEC2-4741-B6E1-CA2C677F0E51}"/>
    <dgm:cxn modelId="{8FACD049-908E-4A01-88F4-6139C1FA474A}" type="presOf" srcId="{91B89304-0152-4871-A0C5-137F41414F68}" destId="{CDFE89FE-64C3-4671-AE41-4CAB0F5CC3B0}" srcOrd="1" destOrd="0" presId="urn:microsoft.com/office/officeart/2008/layout/HorizontalMultiLevelHierarchy"/>
    <dgm:cxn modelId="{02C15F6A-FA44-4802-83D9-C30C9CC44102}" type="presOf" srcId="{86B9C0BD-9E41-4377-A95D-E5EBFEF676DA}" destId="{15D325CB-C8F5-4F2B-9F36-6262E9D2A407}" srcOrd="0" destOrd="0" presId="urn:microsoft.com/office/officeart/2008/layout/HorizontalMultiLevelHierarchy"/>
    <dgm:cxn modelId="{EDA6654D-FF3D-406B-81A7-342AC0E22391}" type="presOf" srcId="{7B15C58C-925A-40BC-BA11-F6FF36D7A987}" destId="{43D4652F-0EC4-4595-B599-48CE73DE097F}" srcOrd="0" destOrd="0" presId="urn:microsoft.com/office/officeart/2008/layout/HorizontalMultiLevelHierarchy"/>
    <dgm:cxn modelId="{AE4D576D-C0BE-4DC4-AFFD-7E224259FC4B}" type="presOf" srcId="{C9E5CC2F-F13B-49E1-8548-A1A73D9B061B}" destId="{8B91DC67-3052-4817-843F-0EFB234D957A}" srcOrd="0" destOrd="0" presId="urn:microsoft.com/office/officeart/2008/layout/HorizontalMultiLevelHierarchy"/>
    <dgm:cxn modelId="{8D86D44F-7BEC-4C02-BA56-04A6F8EC41ED}" type="presOf" srcId="{7562C65E-FEC8-49AB-91E1-D2044BB68FAA}" destId="{709D1467-C0F9-45D9-9FCF-27871F48FA2A}" srcOrd="1" destOrd="0" presId="urn:microsoft.com/office/officeart/2008/layout/HorizontalMultiLevelHierarchy"/>
    <dgm:cxn modelId="{B4552E73-858A-47D1-9034-1DBAAD16D1CF}" type="presOf" srcId="{7562C65E-FEC8-49AB-91E1-D2044BB68FAA}" destId="{1BA58DE4-BA38-47C0-ABAE-DB9B2650481A}" srcOrd="0" destOrd="0" presId="urn:microsoft.com/office/officeart/2008/layout/HorizontalMultiLevelHierarchy"/>
    <dgm:cxn modelId="{E5E53554-73F3-4073-BE43-E95110B719DC}" type="presOf" srcId="{9B33DFFB-CF65-4CB6-8774-18429A319257}" destId="{03953B3C-7497-44CA-9E0B-DEDED7F30E4D}" srcOrd="0" destOrd="0" presId="urn:microsoft.com/office/officeart/2008/layout/HorizontalMultiLevelHierarchy"/>
    <dgm:cxn modelId="{CF94C759-3B57-455A-85B4-9B8B9437E620}" type="presOf" srcId="{2349DD59-FA2A-46C6-A01F-C77FF241C909}" destId="{8C14DC73-8D86-48E1-B231-C4C161E3A450}" srcOrd="0" destOrd="0" presId="urn:microsoft.com/office/officeart/2008/layout/HorizontalMultiLevelHierarchy"/>
    <dgm:cxn modelId="{D28FE579-9356-4835-A69E-518B860CE2E4}" type="presOf" srcId="{25627685-95AE-42EA-B8B4-BCF3F7F1E1FB}" destId="{E4C10BE4-4803-44DF-8E83-C44414718276}" srcOrd="1" destOrd="0" presId="urn:microsoft.com/office/officeart/2008/layout/HorizontalMultiLevelHierarchy"/>
    <dgm:cxn modelId="{9CD71680-8E71-4952-903E-4366E06A83D6}" srcId="{C9E5CC2F-F13B-49E1-8548-A1A73D9B061B}" destId="{B1EB05E8-3102-419B-B50A-97E7F588409F}" srcOrd="1" destOrd="0" parTransId="{91B89304-0152-4871-A0C5-137F41414F68}" sibTransId="{6948D8F0-AE00-4E35-AC6C-61C336C60DF9}"/>
    <dgm:cxn modelId="{FF6B7D80-6F57-4825-9971-26F930A3E824}" type="presOf" srcId="{2B4E5855-9E53-48E1-86F2-1632453BBA3F}" destId="{81D620CF-1D88-4560-8F65-611B5D1F3021}" srcOrd="0" destOrd="0" presId="urn:microsoft.com/office/officeart/2008/layout/HorizontalMultiLevelHierarchy"/>
    <dgm:cxn modelId="{84819A8B-806F-4348-A79F-DDF3A0FA4E50}" type="presOf" srcId="{10AE3091-4011-440C-B041-B7F0DBEDC3D6}" destId="{25A21C2D-6031-430F-B4D7-BB26FB9DB6D9}" srcOrd="0" destOrd="0" presId="urn:microsoft.com/office/officeart/2008/layout/HorizontalMultiLevelHierarchy"/>
    <dgm:cxn modelId="{A03E5297-A9F2-44DB-BAFB-DE8E85AD98AD}" srcId="{B1EB05E8-3102-419B-B50A-97E7F588409F}" destId="{7B15C58C-925A-40BC-BA11-F6FF36D7A987}" srcOrd="0" destOrd="0" parTransId="{3E1A8BBB-176C-4E94-9BAE-3AA8C5166074}" sibTransId="{FC3509AE-F6FA-4AAF-9345-51E19321A8C7}"/>
    <dgm:cxn modelId="{5AE190A3-2C3E-4AB8-AD47-83E78B2A747A}" srcId="{C9E5CC2F-F13B-49E1-8548-A1A73D9B061B}" destId="{86B9C0BD-9E41-4377-A95D-E5EBFEF676DA}" srcOrd="2" destOrd="0" parTransId="{10AE3091-4011-440C-B041-B7F0DBEDC3D6}" sibTransId="{145B4399-2358-42B6-B2AB-6C64B223F078}"/>
    <dgm:cxn modelId="{F92B1FAE-E5F0-47FD-911A-D5C62D996DD7}" type="presOf" srcId="{10AE3091-4011-440C-B041-B7F0DBEDC3D6}" destId="{828ABDCC-8F96-45FF-85B1-D85C627F701B}" srcOrd="1" destOrd="0" presId="urn:microsoft.com/office/officeart/2008/layout/HorizontalMultiLevelHierarchy"/>
    <dgm:cxn modelId="{A10F96B6-4207-4743-A148-45C71073E63C}" srcId="{B6260BDF-4EDB-404A-B57A-F6D1C79899FC}" destId="{3F1ADD27-D4A1-45B9-ACCC-7D0BAD84F6B0}" srcOrd="0" destOrd="0" parTransId="{9B33DFFB-CF65-4CB6-8774-18429A319257}" sibTransId="{7095C6FA-9547-4D97-B9A8-4DA43AC6D88E}"/>
    <dgm:cxn modelId="{9A443CC1-9214-4958-B319-BE1702EA7E14}" srcId="{C9E5CC2F-F13B-49E1-8548-A1A73D9B061B}" destId="{2B4E5855-9E53-48E1-86F2-1632453BBA3F}" srcOrd="0" destOrd="0" parTransId="{1F4240DA-505F-4712-BA52-EBF431673921}" sibTransId="{D1B08B74-9953-4CD4-A7FE-5BF0168EE101}"/>
    <dgm:cxn modelId="{24B7D1D5-8D47-4409-965A-7AA403BA97ED}" type="presOf" srcId="{ED21EEE3-871C-4A71-8837-EF85CA193217}" destId="{060CC3A5-D076-44E8-8C53-2103D372B580}" srcOrd="1" destOrd="0" presId="urn:microsoft.com/office/officeart/2008/layout/HorizontalMultiLevelHierarchy"/>
    <dgm:cxn modelId="{AA38BCD7-B1A0-445E-8D44-1EEFF1324464}" type="presOf" srcId="{777DC499-6474-474B-92E3-7D6FC2E783A4}" destId="{F41E2BA9-142C-41AD-B14C-646DA9976F1D}" srcOrd="0" destOrd="0" presId="urn:microsoft.com/office/officeart/2008/layout/HorizontalMultiLevelHierarchy"/>
    <dgm:cxn modelId="{94B3FFDA-A947-4ACF-BF96-31F0FE8AE534}" srcId="{2B4E5855-9E53-48E1-86F2-1632453BBA3F}" destId="{C5095C5B-D28C-4A0E-BC6A-7364F3A003E3}" srcOrd="0" destOrd="0" parTransId="{777DC499-6474-474B-92E3-7D6FC2E783A4}" sibTransId="{1C5461D2-AEB4-4E9A-B1F7-1897CBFE1695}"/>
    <dgm:cxn modelId="{0F980AE2-FF21-421D-BC0D-02B7178DD4C1}" type="presOf" srcId="{3E1A8BBB-176C-4E94-9BAE-3AA8C5166074}" destId="{0436DD95-F475-4C7C-8409-5EF3FC65A84D}" srcOrd="0" destOrd="0" presId="urn:microsoft.com/office/officeart/2008/layout/HorizontalMultiLevelHierarchy"/>
    <dgm:cxn modelId="{E40000E8-809B-4E77-AE70-5713E7838BE6}" type="presOf" srcId="{3F1ADD27-D4A1-45B9-ACCC-7D0BAD84F6B0}" destId="{F9861B4A-97D1-4712-A2E5-B661E987E340}" srcOrd="0" destOrd="0" presId="urn:microsoft.com/office/officeart/2008/layout/HorizontalMultiLevelHierarchy"/>
    <dgm:cxn modelId="{B81475FC-F943-4170-82AD-501C2F089637}" type="presOf" srcId="{91B89304-0152-4871-A0C5-137F41414F68}" destId="{7497500B-F81E-415D-9AB8-36CBD9026A85}" srcOrd="0" destOrd="0" presId="urn:microsoft.com/office/officeart/2008/layout/HorizontalMultiLevelHierarchy"/>
    <dgm:cxn modelId="{2A437952-ED7A-4F95-84BA-67C825D4F021}" type="presParOf" srcId="{8C14DC73-8D86-48E1-B231-C4C161E3A450}" destId="{10B2BD16-DA6C-4EBA-AAD7-E992D96D85E5}" srcOrd="0" destOrd="0" presId="urn:microsoft.com/office/officeart/2008/layout/HorizontalMultiLevelHierarchy"/>
    <dgm:cxn modelId="{1AA7961F-F585-476D-8541-47DF089261F0}" type="presParOf" srcId="{10B2BD16-DA6C-4EBA-AAD7-E992D96D85E5}" destId="{8B91DC67-3052-4817-843F-0EFB234D957A}" srcOrd="0" destOrd="0" presId="urn:microsoft.com/office/officeart/2008/layout/HorizontalMultiLevelHierarchy"/>
    <dgm:cxn modelId="{CCDCC8B7-C583-4B27-B6C7-B42BB14AFF17}" type="presParOf" srcId="{10B2BD16-DA6C-4EBA-AAD7-E992D96D85E5}" destId="{7577F6FD-5153-4257-AC53-4D9DCA156DFF}" srcOrd="1" destOrd="0" presId="urn:microsoft.com/office/officeart/2008/layout/HorizontalMultiLevelHierarchy"/>
    <dgm:cxn modelId="{25D548C4-0207-49E1-A3D1-CDA5438F6FAD}" type="presParOf" srcId="{7577F6FD-5153-4257-AC53-4D9DCA156DFF}" destId="{C093340E-4EC7-4B39-96D2-1344B45EF7A7}" srcOrd="0" destOrd="0" presId="urn:microsoft.com/office/officeart/2008/layout/HorizontalMultiLevelHierarchy"/>
    <dgm:cxn modelId="{F98D4260-62C7-4D2B-A6AF-05CA80E2BF1D}" type="presParOf" srcId="{C093340E-4EC7-4B39-96D2-1344B45EF7A7}" destId="{52686DFD-95B4-4E67-9CDC-9368D2CAD667}" srcOrd="0" destOrd="0" presId="urn:microsoft.com/office/officeart/2008/layout/HorizontalMultiLevelHierarchy"/>
    <dgm:cxn modelId="{4BBBDFD5-4193-4EAA-80F3-7341696C555F}" type="presParOf" srcId="{7577F6FD-5153-4257-AC53-4D9DCA156DFF}" destId="{5D867B4D-45D9-4B99-A3BA-2960D9B3FA6C}" srcOrd="1" destOrd="0" presId="urn:microsoft.com/office/officeart/2008/layout/HorizontalMultiLevelHierarchy"/>
    <dgm:cxn modelId="{9A93448C-FE65-4C70-9AB9-547719204B49}" type="presParOf" srcId="{5D867B4D-45D9-4B99-A3BA-2960D9B3FA6C}" destId="{81D620CF-1D88-4560-8F65-611B5D1F3021}" srcOrd="0" destOrd="0" presId="urn:microsoft.com/office/officeart/2008/layout/HorizontalMultiLevelHierarchy"/>
    <dgm:cxn modelId="{EFE83FFB-6E96-4708-9EEA-7F9651549C36}" type="presParOf" srcId="{5D867B4D-45D9-4B99-A3BA-2960D9B3FA6C}" destId="{E0CDE3C9-AB65-49A9-87C1-26F24A1EE110}" srcOrd="1" destOrd="0" presId="urn:microsoft.com/office/officeart/2008/layout/HorizontalMultiLevelHierarchy"/>
    <dgm:cxn modelId="{8EF49E7E-7C74-40BA-BAA1-64203BFE9C78}" type="presParOf" srcId="{E0CDE3C9-AB65-49A9-87C1-26F24A1EE110}" destId="{F41E2BA9-142C-41AD-B14C-646DA9976F1D}" srcOrd="0" destOrd="0" presId="urn:microsoft.com/office/officeart/2008/layout/HorizontalMultiLevelHierarchy"/>
    <dgm:cxn modelId="{0C7D2213-646E-41CD-9579-E6279D4C46B9}" type="presParOf" srcId="{F41E2BA9-142C-41AD-B14C-646DA9976F1D}" destId="{1EDB0E4F-CF75-4AD6-9C9F-B01F41E28BFC}" srcOrd="0" destOrd="0" presId="urn:microsoft.com/office/officeart/2008/layout/HorizontalMultiLevelHierarchy"/>
    <dgm:cxn modelId="{3D2DAFEB-23E5-4D06-8C63-D334612FF068}" type="presParOf" srcId="{E0CDE3C9-AB65-49A9-87C1-26F24A1EE110}" destId="{3F28C0B1-3EA4-47EB-88B3-9156E83F31D8}" srcOrd="1" destOrd="0" presId="urn:microsoft.com/office/officeart/2008/layout/HorizontalMultiLevelHierarchy"/>
    <dgm:cxn modelId="{7610B711-3983-462B-8A98-0D177794BF40}" type="presParOf" srcId="{3F28C0B1-3EA4-47EB-88B3-9156E83F31D8}" destId="{A09D81A1-2163-45FB-A325-C640DB6061DB}" srcOrd="0" destOrd="0" presId="urn:microsoft.com/office/officeart/2008/layout/HorizontalMultiLevelHierarchy"/>
    <dgm:cxn modelId="{786BAEAA-1644-49E2-92FE-7CCF82F86CA8}" type="presParOf" srcId="{3F28C0B1-3EA4-47EB-88B3-9156E83F31D8}" destId="{A5E22E22-1335-465B-BE7D-8FC1A1FEE2AF}" srcOrd="1" destOrd="0" presId="urn:microsoft.com/office/officeart/2008/layout/HorizontalMultiLevelHierarchy"/>
    <dgm:cxn modelId="{615FAAA1-C244-4495-A512-8382FC8AB60A}" type="presParOf" srcId="{7577F6FD-5153-4257-AC53-4D9DCA156DFF}" destId="{7497500B-F81E-415D-9AB8-36CBD9026A85}" srcOrd="2" destOrd="0" presId="urn:microsoft.com/office/officeart/2008/layout/HorizontalMultiLevelHierarchy"/>
    <dgm:cxn modelId="{899704F7-B432-4C04-A64C-47511D48FCEC}" type="presParOf" srcId="{7497500B-F81E-415D-9AB8-36CBD9026A85}" destId="{CDFE89FE-64C3-4671-AE41-4CAB0F5CC3B0}" srcOrd="0" destOrd="0" presId="urn:microsoft.com/office/officeart/2008/layout/HorizontalMultiLevelHierarchy"/>
    <dgm:cxn modelId="{E6073AA2-E096-4AA0-AC95-5D606E908B03}" type="presParOf" srcId="{7577F6FD-5153-4257-AC53-4D9DCA156DFF}" destId="{0D558D05-FBD8-43EF-99C4-3868674C633F}" srcOrd="3" destOrd="0" presId="urn:microsoft.com/office/officeart/2008/layout/HorizontalMultiLevelHierarchy"/>
    <dgm:cxn modelId="{F4EA43B5-1CEF-47D8-A466-DEA44FDB5D08}" type="presParOf" srcId="{0D558D05-FBD8-43EF-99C4-3868674C633F}" destId="{253442A2-9342-4499-93B9-B6F8B097C5C9}" srcOrd="0" destOrd="0" presId="urn:microsoft.com/office/officeart/2008/layout/HorizontalMultiLevelHierarchy"/>
    <dgm:cxn modelId="{A32E2464-771C-4B92-BED8-B030840D0C10}" type="presParOf" srcId="{0D558D05-FBD8-43EF-99C4-3868674C633F}" destId="{4FA313AD-28FD-4A0A-9705-3DA5A5093319}" srcOrd="1" destOrd="0" presId="urn:microsoft.com/office/officeart/2008/layout/HorizontalMultiLevelHierarchy"/>
    <dgm:cxn modelId="{991389FC-3582-4594-A438-452F4DD15892}" type="presParOf" srcId="{4FA313AD-28FD-4A0A-9705-3DA5A5093319}" destId="{0436DD95-F475-4C7C-8409-5EF3FC65A84D}" srcOrd="0" destOrd="0" presId="urn:microsoft.com/office/officeart/2008/layout/HorizontalMultiLevelHierarchy"/>
    <dgm:cxn modelId="{A815FEE8-AEC8-4825-A265-4B683A0F38DC}" type="presParOf" srcId="{0436DD95-F475-4C7C-8409-5EF3FC65A84D}" destId="{EC75BF15-56C9-41ED-A7B9-9B5A47BF65AA}" srcOrd="0" destOrd="0" presId="urn:microsoft.com/office/officeart/2008/layout/HorizontalMultiLevelHierarchy"/>
    <dgm:cxn modelId="{D6343580-9797-4BC2-841E-CA134B7ABD7D}" type="presParOf" srcId="{4FA313AD-28FD-4A0A-9705-3DA5A5093319}" destId="{3F0951F4-59E2-493D-ACD2-28554DB7A9EA}" srcOrd="1" destOrd="0" presId="urn:microsoft.com/office/officeart/2008/layout/HorizontalMultiLevelHierarchy"/>
    <dgm:cxn modelId="{77280471-E4B3-469F-9CD8-4A1F247DB225}" type="presParOf" srcId="{3F0951F4-59E2-493D-ACD2-28554DB7A9EA}" destId="{43D4652F-0EC4-4595-B599-48CE73DE097F}" srcOrd="0" destOrd="0" presId="urn:microsoft.com/office/officeart/2008/layout/HorizontalMultiLevelHierarchy"/>
    <dgm:cxn modelId="{5ED44468-F5E7-4F3B-BC9F-FBECE3B440EE}" type="presParOf" srcId="{3F0951F4-59E2-493D-ACD2-28554DB7A9EA}" destId="{89998676-CCAE-4473-AEAD-2FBC219E7427}" srcOrd="1" destOrd="0" presId="urn:microsoft.com/office/officeart/2008/layout/HorizontalMultiLevelHierarchy"/>
    <dgm:cxn modelId="{561AF6F4-170B-4ACA-B8A4-B82D4346DC1E}" type="presParOf" srcId="{7577F6FD-5153-4257-AC53-4D9DCA156DFF}" destId="{25A21C2D-6031-430F-B4D7-BB26FB9DB6D9}" srcOrd="4" destOrd="0" presId="urn:microsoft.com/office/officeart/2008/layout/HorizontalMultiLevelHierarchy"/>
    <dgm:cxn modelId="{AA9B1B07-F911-488E-9BCB-03BDAA66E6EC}" type="presParOf" srcId="{25A21C2D-6031-430F-B4D7-BB26FB9DB6D9}" destId="{828ABDCC-8F96-45FF-85B1-D85C627F701B}" srcOrd="0" destOrd="0" presId="urn:microsoft.com/office/officeart/2008/layout/HorizontalMultiLevelHierarchy"/>
    <dgm:cxn modelId="{DF7CE50B-2647-43F7-8B02-1BE8BB28DACB}" type="presParOf" srcId="{7577F6FD-5153-4257-AC53-4D9DCA156DFF}" destId="{C9266E5B-6D47-4F68-B9A8-F51A3242AD19}" srcOrd="5" destOrd="0" presId="urn:microsoft.com/office/officeart/2008/layout/HorizontalMultiLevelHierarchy"/>
    <dgm:cxn modelId="{8F4EA427-F549-460E-911A-6CD6BF8BAC39}" type="presParOf" srcId="{C9266E5B-6D47-4F68-B9A8-F51A3242AD19}" destId="{15D325CB-C8F5-4F2B-9F36-6262E9D2A407}" srcOrd="0" destOrd="0" presId="urn:microsoft.com/office/officeart/2008/layout/HorizontalMultiLevelHierarchy"/>
    <dgm:cxn modelId="{E1DD5EA6-F764-4B34-B16A-C88DD7F9134B}" type="presParOf" srcId="{C9266E5B-6D47-4F68-B9A8-F51A3242AD19}" destId="{1F411BBA-7EAE-43F2-BD4E-09DA7D9183E9}" srcOrd="1" destOrd="0" presId="urn:microsoft.com/office/officeart/2008/layout/HorizontalMultiLevelHierarchy"/>
    <dgm:cxn modelId="{29E9D7CE-2414-4432-B73A-C2D7FB18689F}" type="presParOf" srcId="{1F411BBA-7EAE-43F2-BD4E-09DA7D9183E9}" destId="{DBBB5268-4BE9-4931-AFFC-1310EF41E60E}" srcOrd="0" destOrd="0" presId="urn:microsoft.com/office/officeart/2008/layout/HorizontalMultiLevelHierarchy"/>
    <dgm:cxn modelId="{4EAB86EF-01A9-48F2-9C39-47CA6B7C80F9}" type="presParOf" srcId="{DBBB5268-4BE9-4931-AFFC-1310EF41E60E}" destId="{E4C10BE4-4803-44DF-8E83-C44414718276}" srcOrd="0" destOrd="0" presId="urn:microsoft.com/office/officeart/2008/layout/HorizontalMultiLevelHierarchy"/>
    <dgm:cxn modelId="{7DD1AE06-CBBD-42E8-BA65-C460EB665CFF}" type="presParOf" srcId="{1F411BBA-7EAE-43F2-BD4E-09DA7D9183E9}" destId="{35173061-8C4C-4A51-AA02-53C72671D794}" srcOrd="1" destOrd="0" presId="urn:microsoft.com/office/officeart/2008/layout/HorizontalMultiLevelHierarchy"/>
    <dgm:cxn modelId="{1C37971C-81B4-4547-8826-A0F88D90F0A1}" type="presParOf" srcId="{35173061-8C4C-4A51-AA02-53C72671D794}" destId="{C6FCEBD5-DCF7-4372-8E4F-41DBB6312258}" srcOrd="0" destOrd="0" presId="urn:microsoft.com/office/officeart/2008/layout/HorizontalMultiLevelHierarchy"/>
    <dgm:cxn modelId="{5C713C07-CE9A-4150-9FB9-3D4F004DF5B0}" type="presParOf" srcId="{35173061-8C4C-4A51-AA02-53C72671D794}" destId="{5160ACE1-387C-4452-8E74-94AA0AEEE6D1}" srcOrd="1" destOrd="0" presId="urn:microsoft.com/office/officeart/2008/layout/HorizontalMultiLevelHierarchy"/>
    <dgm:cxn modelId="{A17406C0-1573-41DA-B9B3-8AF4DD2E5300}" type="presParOf" srcId="{7577F6FD-5153-4257-AC53-4D9DCA156DFF}" destId="{8169AF65-8478-4C77-A035-D8E96CBBEF43}" srcOrd="6" destOrd="0" presId="urn:microsoft.com/office/officeart/2008/layout/HorizontalMultiLevelHierarchy"/>
    <dgm:cxn modelId="{FA96A9AF-583F-409E-ACD8-42E18B5B3933}" type="presParOf" srcId="{8169AF65-8478-4C77-A035-D8E96CBBEF43}" destId="{185ED6D8-D2F8-4F40-8ECA-0ED274A2D67E}" srcOrd="0" destOrd="0" presId="urn:microsoft.com/office/officeart/2008/layout/HorizontalMultiLevelHierarchy"/>
    <dgm:cxn modelId="{0C9278F8-46CA-4EB2-A277-5B3A5FDA066F}" type="presParOf" srcId="{7577F6FD-5153-4257-AC53-4D9DCA156DFF}" destId="{DA7FA471-EBE4-4E22-9D24-37A404E526AD}" srcOrd="7" destOrd="0" presId="urn:microsoft.com/office/officeart/2008/layout/HorizontalMultiLevelHierarchy"/>
    <dgm:cxn modelId="{D76DDDF2-84E1-4036-86D5-4AB55AB3EC6F}" type="presParOf" srcId="{DA7FA471-EBE4-4E22-9D24-37A404E526AD}" destId="{BFDACA43-8D45-4FF0-9AA4-A6E1FD17DA41}" srcOrd="0" destOrd="0" presId="urn:microsoft.com/office/officeart/2008/layout/HorizontalMultiLevelHierarchy"/>
    <dgm:cxn modelId="{FCAF1D4B-F7AB-4EFD-89B0-73D2DA2354F2}" type="presParOf" srcId="{DA7FA471-EBE4-4E22-9D24-37A404E526AD}" destId="{50B14D4E-1248-4643-A2F6-F1D3871FD7CD}" srcOrd="1" destOrd="0" presId="urn:microsoft.com/office/officeart/2008/layout/HorizontalMultiLevelHierarchy"/>
    <dgm:cxn modelId="{EC455810-F478-4ECF-A4EB-4233D4456980}" type="presParOf" srcId="{50B14D4E-1248-4643-A2F6-F1D3871FD7CD}" destId="{1BA58DE4-BA38-47C0-ABAE-DB9B2650481A}" srcOrd="0" destOrd="0" presId="urn:microsoft.com/office/officeart/2008/layout/HorizontalMultiLevelHierarchy"/>
    <dgm:cxn modelId="{4DD69F51-DF24-4F87-9D35-D9B27CB7443D}" type="presParOf" srcId="{1BA58DE4-BA38-47C0-ABAE-DB9B2650481A}" destId="{709D1467-C0F9-45D9-9FCF-27871F48FA2A}" srcOrd="0" destOrd="0" presId="urn:microsoft.com/office/officeart/2008/layout/HorizontalMultiLevelHierarchy"/>
    <dgm:cxn modelId="{D23B264F-D00F-48AA-B98E-502760E85F30}" type="presParOf" srcId="{50B14D4E-1248-4643-A2F6-F1D3871FD7CD}" destId="{DC6A0B59-6C4D-4182-936D-E6623E870E88}" srcOrd="1" destOrd="0" presId="urn:microsoft.com/office/officeart/2008/layout/HorizontalMultiLevelHierarchy"/>
    <dgm:cxn modelId="{17CD823A-4C5E-42BC-AE83-283C71D35A38}" type="presParOf" srcId="{DC6A0B59-6C4D-4182-936D-E6623E870E88}" destId="{17B5B980-265D-4E79-B05E-6F416826876C}" srcOrd="0" destOrd="0" presId="urn:microsoft.com/office/officeart/2008/layout/HorizontalMultiLevelHierarchy"/>
    <dgm:cxn modelId="{E0CDE03F-60C7-484C-BCF7-BD6CADDEF283}" type="presParOf" srcId="{DC6A0B59-6C4D-4182-936D-E6623E870E88}" destId="{1BAE2280-13C0-4BFA-969C-90028EEECEFE}" srcOrd="1" destOrd="0" presId="urn:microsoft.com/office/officeart/2008/layout/HorizontalMultiLevelHierarchy"/>
    <dgm:cxn modelId="{31225FDE-0419-44FD-8129-FA0696A6AB8B}" type="presParOf" srcId="{7577F6FD-5153-4257-AC53-4D9DCA156DFF}" destId="{2CCB4693-A98C-4B64-9204-B71C33EF0F76}" srcOrd="8" destOrd="0" presId="urn:microsoft.com/office/officeart/2008/layout/HorizontalMultiLevelHierarchy"/>
    <dgm:cxn modelId="{DE4E66AB-00AC-4560-98D6-E9EA93CD619A}" type="presParOf" srcId="{2CCB4693-A98C-4B64-9204-B71C33EF0F76}" destId="{060CC3A5-D076-44E8-8C53-2103D372B580}" srcOrd="0" destOrd="0" presId="urn:microsoft.com/office/officeart/2008/layout/HorizontalMultiLevelHierarchy"/>
    <dgm:cxn modelId="{11D205B6-341E-4ADD-A118-53A2733F2ED1}" type="presParOf" srcId="{7577F6FD-5153-4257-AC53-4D9DCA156DFF}" destId="{F4B2182D-2B82-4819-9E64-54AD7CF95B55}" srcOrd="9" destOrd="0" presId="urn:microsoft.com/office/officeart/2008/layout/HorizontalMultiLevelHierarchy"/>
    <dgm:cxn modelId="{AC11DBEB-C915-418C-BB58-1AE051BD6FEE}" type="presParOf" srcId="{F4B2182D-2B82-4819-9E64-54AD7CF95B55}" destId="{1A27C313-F26D-46D8-9EBA-21B8217ADD44}" srcOrd="0" destOrd="0" presId="urn:microsoft.com/office/officeart/2008/layout/HorizontalMultiLevelHierarchy"/>
    <dgm:cxn modelId="{5078AAB4-FC67-4279-A845-882487914392}" type="presParOf" srcId="{F4B2182D-2B82-4819-9E64-54AD7CF95B55}" destId="{3D5CA842-C5F6-4222-8E0A-B4E0B97A7052}" srcOrd="1" destOrd="0" presId="urn:microsoft.com/office/officeart/2008/layout/HorizontalMultiLevelHierarchy"/>
    <dgm:cxn modelId="{10400C9E-6FE7-47B1-9AB0-EAAAF99DC6C7}" type="presParOf" srcId="{3D5CA842-C5F6-4222-8E0A-B4E0B97A7052}" destId="{03953B3C-7497-44CA-9E0B-DEDED7F30E4D}" srcOrd="0" destOrd="0" presId="urn:microsoft.com/office/officeart/2008/layout/HorizontalMultiLevelHierarchy"/>
    <dgm:cxn modelId="{3E43A744-61CF-4FE8-8B40-85F9B46077BA}" type="presParOf" srcId="{03953B3C-7497-44CA-9E0B-DEDED7F30E4D}" destId="{92683F82-D27A-4F1B-842F-AFB3DA857608}" srcOrd="0" destOrd="0" presId="urn:microsoft.com/office/officeart/2008/layout/HorizontalMultiLevelHierarchy"/>
    <dgm:cxn modelId="{D724AA63-8F24-4242-9199-397D511EB8D7}" type="presParOf" srcId="{3D5CA842-C5F6-4222-8E0A-B4E0B97A7052}" destId="{4A5C58BE-D571-47F7-8E71-63740C6A0E25}" srcOrd="1" destOrd="0" presId="urn:microsoft.com/office/officeart/2008/layout/HorizontalMultiLevelHierarchy"/>
    <dgm:cxn modelId="{07DDE02E-34DA-4D69-82B9-D2FE6B5B972B}" type="presParOf" srcId="{4A5C58BE-D571-47F7-8E71-63740C6A0E25}" destId="{F9861B4A-97D1-4712-A2E5-B661E987E340}" srcOrd="0" destOrd="0" presId="urn:microsoft.com/office/officeart/2008/layout/HorizontalMultiLevelHierarchy"/>
    <dgm:cxn modelId="{584E712B-0A91-4512-A090-6C35C9B789C9}" type="presParOf" srcId="{4A5C58BE-D571-47F7-8E71-63740C6A0E25}" destId="{B3263B23-DD50-4A26-9E2C-513F068C73E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C57D98E-14CD-442F-918E-0BC06B4AFAD4}"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endParaRPr lang="es-EC"/>
        </a:p>
      </dgm:t>
    </dgm:pt>
    <dgm:pt modelId="{261FEFAA-E4E4-468E-A834-1849B69755C0}">
      <dgm:prSet phldrT="[Texto]" custT="1"/>
      <dgm:spPr/>
      <dgm:t>
        <a:bodyPr/>
        <a:lstStyle/>
        <a:p>
          <a:r>
            <a:rPr lang="es-ES" sz="1400" dirty="0">
              <a:solidFill>
                <a:srgbClr val="000000"/>
              </a:solidFill>
            </a:rPr>
            <a:t>Línea de Crédito 2</a:t>
          </a:r>
          <a:endParaRPr lang="es-EC" sz="1400" dirty="0">
            <a:solidFill>
              <a:srgbClr val="000000"/>
            </a:solidFill>
          </a:endParaRPr>
        </a:p>
      </dgm:t>
    </dgm:pt>
    <dgm:pt modelId="{17E614B7-00E5-4AFD-BD0F-45DB6C24D6A7}" type="parTrans" cxnId="{89D45D3F-F589-4E97-ADB3-FFA293767C22}">
      <dgm:prSet/>
      <dgm:spPr/>
      <dgm:t>
        <a:bodyPr/>
        <a:lstStyle/>
        <a:p>
          <a:endParaRPr lang="es-EC" sz="3600">
            <a:solidFill>
              <a:srgbClr val="000000"/>
            </a:solidFill>
          </a:endParaRPr>
        </a:p>
      </dgm:t>
    </dgm:pt>
    <dgm:pt modelId="{E95D5AD4-8ED8-4455-8F58-B052AAA57A67}" type="sibTrans" cxnId="{89D45D3F-F589-4E97-ADB3-FFA293767C22}">
      <dgm:prSet/>
      <dgm:spPr/>
      <dgm:t>
        <a:bodyPr/>
        <a:lstStyle/>
        <a:p>
          <a:endParaRPr lang="es-EC" sz="3600">
            <a:solidFill>
              <a:srgbClr val="000000"/>
            </a:solidFill>
          </a:endParaRPr>
        </a:p>
      </dgm:t>
    </dgm:pt>
    <dgm:pt modelId="{751D89DD-20C3-453F-A88F-3F146C174134}">
      <dgm:prSet phldrT="[Texto]" custT="1"/>
      <dgm:spPr/>
      <dgm:t>
        <a:bodyPr/>
        <a:lstStyle/>
        <a:p>
          <a:r>
            <a:rPr lang="es-ES" sz="1400" dirty="0">
              <a:solidFill>
                <a:srgbClr val="000000"/>
              </a:solidFill>
            </a:rPr>
            <a:t>Monto</a:t>
          </a:r>
          <a:endParaRPr lang="es-EC" sz="1400" dirty="0">
            <a:solidFill>
              <a:srgbClr val="000000"/>
            </a:solidFill>
          </a:endParaRPr>
        </a:p>
      </dgm:t>
    </dgm:pt>
    <dgm:pt modelId="{E14F5089-B398-44C2-9F87-96F9FD2AADB5}" type="parTrans" cxnId="{2B5C044A-75F5-4B13-AB8F-DB2A61B77058}">
      <dgm:prSet custT="1"/>
      <dgm:spPr/>
      <dgm:t>
        <a:bodyPr/>
        <a:lstStyle/>
        <a:p>
          <a:endParaRPr lang="es-EC" sz="1100">
            <a:solidFill>
              <a:srgbClr val="000000"/>
            </a:solidFill>
          </a:endParaRPr>
        </a:p>
      </dgm:t>
    </dgm:pt>
    <dgm:pt modelId="{C5FD3100-7753-45F3-8A19-4CFCFE1B9B21}" type="sibTrans" cxnId="{2B5C044A-75F5-4B13-AB8F-DB2A61B77058}">
      <dgm:prSet/>
      <dgm:spPr/>
      <dgm:t>
        <a:bodyPr/>
        <a:lstStyle/>
        <a:p>
          <a:endParaRPr lang="es-EC" sz="3600">
            <a:solidFill>
              <a:srgbClr val="000000"/>
            </a:solidFill>
          </a:endParaRPr>
        </a:p>
      </dgm:t>
    </dgm:pt>
    <dgm:pt modelId="{9FB675B7-F121-44BB-9097-095682FBA771}">
      <dgm:prSet phldrT="[Texto]" custT="1"/>
      <dgm:spPr/>
      <dgm:t>
        <a:bodyPr/>
        <a:lstStyle/>
        <a:p>
          <a:r>
            <a:rPr lang="es-EC" sz="1400" dirty="0">
              <a:solidFill>
                <a:srgbClr val="000000"/>
              </a:solidFill>
            </a:rPr>
            <a:t>$5000 hasta un monto de $30000</a:t>
          </a:r>
        </a:p>
      </dgm:t>
    </dgm:pt>
    <dgm:pt modelId="{F20A35E3-498A-4C4A-B833-1467F9E7A55B}" type="parTrans" cxnId="{B14148E0-5FD3-4D46-B549-5F7C3D97291A}">
      <dgm:prSet custT="1"/>
      <dgm:spPr/>
      <dgm:t>
        <a:bodyPr/>
        <a:lstStyle/>
        <a:p>
          <a:endParaRPr lang="es-EC" sz="1000">
            <a:solidFill>
              <a:srgbClr val="000000"/>
            </a:solidFill>
          </a:endParaRPr>
        </a:p>
      </dgm:t>
    </dgm:pt>
    <dgm:pt modelId="{F532A2F2-66A4-4629-B2B8-D0E500389A0A}" type="sibTrans" cxnId="{B14148E0-5FD3-4D46-B549-5F7C3D97291A}">
      <dgm:prSet/>
      <dgm:spPr/>
      <dgm:t>
        <a:bodyPr/>
        <a:lstStyle/>
        <a:p>
          <a:endParaRPr lang="es-EC" sz="3600">
            <a:solidFill>
              <a:srgbClr val="000000"/>
            </a:solidFill>
          </a:endParaRPr>
        </a:p>
      </dgm:t>
    </dgm:pt>
    <dgm:pt modelId="{9C36D3D7-B36A-468D-8F20-140FC27460F6}">
      <dgm:prSet phldrT="[Texto]" custT="1"/>
      <dgm:spPr/>
      <dgm:t>
        <a:bodyPr/>
        <a:lstStyle/>
        <a:p>
          <a:r>
            <a:rPr lang="es-ES" sz="1400" b="1" dirty="0">
              <a:solidFill>
                <a:srgbClr val="000000"/>
              </a:solidFill>
            </a:rPr>
            <a:t>Garantía</a:t>
          </a:r>
          <a:endParaRPr lang="es-EC" sz="1400" b="1" dirty="0">
            <a:solidFill>
              <a:srgbClr val="000000"/>
            </a:solidFill>
          </a:endParaRPr>
        </a:p>
      </dgm:t>
    </dgm:pt>
    <dgm:pt modelId="{C3909130-C093-4424-9DC2-977A3926242D}" type="parTrans" cxnId="{9B20320A-47C6-4CC9-AA68-7F1710A2AE52}">
      <dgm:prSet custT="1"/>
      <dgm:spPr/>
      <dgm:t>
        <a:bodyPr/>
        <a:lstStyle/>
        <a:p>
          <a:endParaRPr lang="es-EC" sz="1000">
            <a:solidFill>
              <a:srgbClr val="000000"/>
            </a:solidFill>
          </a:endParaRPr>
        </a:p>
      </dgm:t>
    </dgm:pt>
    <dgm:pt modelId="{026A4192-B74F-4CFB-BCE9-82FEBEAF4186}" type="sibTrans" cxnId="{9B20320A-47C6-4CC9-AA68-7F1710A2AE52}">
      <dgm:prSet/>
      <dgm:spPr/>
      <dgm:t>
        <a:bodyPr/>
        <a:lstStyle/>
        <a:p>
          <a:endParaRPr lang="es-EC" sz="3600">
            <a:solidFill>
              <a:srgbClr val="000000"/>
            </a:solidFill>
          </a:endParaRPr>
        </a:p>
      </dgm:t>
    </dgm:pt>
    <dgm:pt modelId="{D23DD61C-153F-4795-93A9-0B401F25F0AA}">
      <dgm:prSet phldrT="[Texto]" custT="1"/>
      <dgm:spPr/>
      <dgm:t>
        <a:bodyPr/>
        <a:lstStyle/>
        <a:p>
          <a:pPr algn="l"/>
          <a:r>
            <a:rPr lang="es-EC" sz="1400" dirty="0">
              <a:solidFill>
                <a:srgbClr val="000000"/>
              </a:solidFill>
            </a:rPr>
            <a:t>uso de los activos muebles y financieros y derechos de estos, se pignoren o se vendan como parte de una cesión temporal</a:t>
          </a:r>
        </a:p>
        <a:p>
          <a:pPr algn="l"/>
          <a:r>
            <a:rPr lang="es-EC" sz="1400" dirty="0">
              <a:solidFill>
                <a:srgbClr val="000000"/>
              </a:solidFill>
            </a:rPr>
            <a:t>cuentas por cobrar</a:t>
          </a:r>
        </a:p>
      </dgm:t>
    </dgm:pt>
    <dgm:pt modelId="{B913F5F3-B805-40A2-B793-903315619E0A}" type="parTrans" cxnId="{D3D50A95-5262-424A-A295-56F1BFDFBC3B}">
      <dgm:prSet custT="1"/>
      <dgm:spPr/>
      <dgm:t>
        <a:bodyPr/>
        <a:lstStyle/>
        <a:p>
          <a:endParaRPr lang="es-EC" sz="1000">
            <a:solidFill>
              <a:srgbClr val="000000"/>
            </a:solidFill>
          </a:endParaRPr>
        </a:p>
      </dgm:t>
    </dgm:pt>
    <dgm:pt modelId="{ECE06EFE-DCBC-46D4-A677-20CBFC700679}" type="sibTrans" cxnId="{D3D50A95-5262-424A-A295-56F1BFDFBC3B}">
      <dgm:prSet/>
      <dgm:spPr/>
      <dgm:t>
        <a:bodyPr/>
        <a:lstStyle/>
        <a:p>
          <a:endParaRPr lang="es-EC" sz="3600">
            <a:solidFill>
              <a:srgbClr val="000000"/>
            </a:solidFill>
          </a:endParaRPr>
        </a:p>
      </dgm:t>
    </dgm:pt>
    <dgm:pt modelId="{0DAB0675-79F8-4811-A93C-1CD57337BEBD}">
      <dgm:prSet phldrT="[Texto]" custT="1"/>
      <dgm:spPr/>
      <dgm:t>
        <a:bodyPr/>
        <a:lstStyle/>
        <a:p>
          <a:r>
            <a:rPr lang="es-EC" sz="1400" b="1" dirty="0">
              <a:solidFill>
                <a:srgbClr val="000000"/>
              </a:solidFill>
            </a:rPr>
            <a:t>Tasa de interés: </a:t>
          </a:r>
          <a:endParaRPr lang="es-EC" sz="1400" dirty="0">
            <a:solidFill>
              <a:srgbClr val="000000"/>
            </a:solidFill>
          </a:endParaRPr>
        </a:p>
      </dgm:t>
    </dgm:pt>
    <dgm:pt modelId="{622E04A3-6978-41A0-A4D2-0802A2B5CA23}" type="parTrans" cxnId="{5A5F0128-BA38-480F-B431-A33420D44AC2}">
      <dgm:prSet custT="1"/>
      <dgm:spPr/>
      <dgm:t>
        <a:bodyPr/>
        <a:lstStyle/>
        <a:p>
          <a:endParaRPr lang="es-EC" sz="1000">
            <a:solidFill>
              <a:srgbClr val="000000"/>
            </a:solidFill>
          </a:endParaRPr>
        </a:p>
      </dgm:t>
    </dgm:pt>
    <dgm:pt modelId="{1739E7E8-D753-46D0-A2FA-69758DE752B7}" type="sibTrans" cxnId="{5A5F0128-BA38-480F-B431-A33420D44AC2}">
      <dgm:prSet/>
      <dgm:spPr/>
      <dgm:t>
        <a:bodyPr/>
        <a:lstStyle/>
        <a:p>
          <a:endParaRPr lang="es-EC" sz="3600">
            <a:solidFill>
              <a:srgbClr val="000000"/>
            </a:solidFill>
          </a:endParaRPr>
        </a:p>
      </dgm:t>
    </dgm:pt>
    <dgm:pt modelId="{3DF5A1C7-4E66-4E90-8157-BCDA7CCC1068}">
      <dgm:prSet phldrT="[Texto]" custT="1"/>
      <dgm:spPr/>
      <dgm:t>
        <a:bodyPr/>
        <a:lstStyle/>
        <a:p>
          <a:r>
            <a:rPr lang="es-EC" sz="1400" b="1" dirty="0">
              <a:solidFill>
                <a:srgbClr val="000000"/>
              </a:solidFill>
            </a:rPr>
            <a:t>Plazo:</a:t>
          </a:r>
          <a:endParaRPr lang="es-EC" sz="1400" dirty="0">
            <a:solidFill>
              <a:srgbClr val="000000"/>
            </a:solidFill>
          </a:endParaRPr>
        </a:p>
      </dgm:t>
    </dgm:pt>
    <dgm:pt modelId="{46C5B8C6-4A1E-4FD8-AD19-8FE219981C69}" type="parTrans" cxnId="{40CE9041-68EC-4D0D-8B6C-C5DE01D2FD20}">
      <dgm:prSet custT="1"/>
      <dgm:spPr/>
      <dgm:t>
        <a:bodyPr/>
        <a:lstStyle/>
        <a:p>
          <a:endParaRPr lang="es-EC" sz="1000">
            <a:solidFill>
              <a:srgbClr val="000000"/>
            </a:solidFill>
          </a:endParaRPr>
        </a:p>
      </dgm:t>
    </dgm:pt>
    <dgm:pt modelId="{A8FEC341-F397-439C-9E9A-F29FCBBC44A6}" type="sibTrans" cxnId="{40CE9041-68EC-4D0D-8B6C-C5DE01D2FD20}">
      <dgm:prSet/>
      <dgm:spPr/>
      <dgm:t>
        <a:bodyPr/>
        <a:lstStyle/>
        <a:p>
          <a:endParaRPr lang="es-EC" sz="3600">
            <a:solidFill>
              <a:srgbClr val="000000"/>
            </a:solidFill>
          </a:endParaRPr>
        </a:p>
      </dgm:t>
    </dgm:pt>
    <dgm:pt modelId="{A1C4EE79-EC83-45D4-BB8E-2E1307FA653D}">
      <dgm:prSet phldrT="[Texto]" custT="1"/>
      <dgm:spPr/>
      <dgm:t>
        <a:bodyPr/>
        <a:lstStyle/>
        <a:p>
          <a:r>
            <a:rPr lang="es-EC" sz="1400" dirty="0">
              <a:solidFill>
                <a:srgbClr val="000000"/>
              </a:solidFill>
            </a:rPr>
            <a:t>dependerá del monto del crédito</a:t>
          </a:r>
        </a:p>
      </dgm:t>
    </dgm:pt>
    <dgm:pt modelId="{F88D002E-7BBA-499B-A9D7-2D1181FF2F1B}" type="parTrans" cxnId="{9BA0A016-8F8B-45DB-8FCB-6024658921A2}">
      <dgm:prSet custT="1"/>
      <dgm:spPr/>
      <dgm:t>
        <a:bodyPr/>
        <a:lstStyle/>
        <a:p>
          <a:endParaRPr lang="es-EC" sz="1000">
            <a:solidFill>
              <a:srgbClr val="000000"/>
            </a:solidFill>
          </a:endParaRPr>
        </a:p>
      </dgm:t>
    </dgm:pt>
    <dgm:pt modelId="{F41A94AA-CC3C-4434-B13C-BE0485C09FE9}" type="sibTrans" cxnId="{9BA0A016-8F8B-45DB-8FCB-6024658921A2}">
      <dgm:prSet/>
      <dgm:spPr/>
      <dgm:t>
        <a:bodyPr/>
        <a:lstStyle/>
        <a:p>
          <a:endParaRPr lang="es-EC" sz="3600">
            <a:solidFill>
              <a:srgbClr val="000000"/>
            </a:solidFill>
          </a:endParaRPr>
        </a:p>
      </dgm:t>
    </dgm:pt>
    <dgm:pt modelId="{CE68DED0-FB67-4189-8EC5-64C68C3D96C7}">
      <dgm:prSet phldrT="[Texto]" custT="1"/>
      <dgm:spPr/>
      <dgm:t>
        <a:bodyPr/>
        <a:lstStyle/>
        <a:p>
          <a:r>
            <a:rPr lang="es-EC" sz="1400" dirty="0">
              <a:solidFill>
                <a:srgbClr val="000000"/>
              </a:solidFill>
            </a:rPr>
            <a:t>tasas de interés están fijadas por el Banco Central del Ecuador</a:t>
          </a:r>
        </a:p>
      </dgm:t>
    </dgm:pt>
    <dgm:pt modelId="{8E928385-4B25-4C09-B2BF-5A5BC71C81E1}" type="parTrans" cxnId="{0C5325A4-135C-4286-8F4F-18AC220071D5}">
      <dgm:prSet custT="1"/>
      <dgm:spPr/>
      <dgm:t>
        <a:bodyPr/>
        <a:lstStyle/>
        <a:p>
          <a:endParaRPr lang="es-EC" sz="1000">
            <a:solidFill>
              <a:srgbClr val="000000"/>
            </a:solidFill>
          </a:endParaRPr>
        </a:p>
      </dgm:t>
    </dgm:pt>
    <dgm:pt modelId="{87AF1A7B-DB4B-4683-8406-C5330381C7A2}" type="sibTrans" cxnId="{0C5325A4-135C-4286-8F4F-18AC220071D5}">
      <dgm:prSet/>
      <dgm:spPr/>
      <dgm:t>
        <a:bodyPr/>
        <a:lstStyle/>
        <a:p>
          <a:endParaRPr lang="es-EC" sz="3600">
            <a:solidFill>
              <a:srgbClr val="000000"/>
            </a:solidFill>
          </a:endParaRPr>
        </a:p>
      </dgm:t>
    </dgm:pt>
    <dgm:pt modelId="{54EB98F9-879C-4118-9AED-4686B146D88F}">
      <dgm:prSet phldrT="[Texto]" custT="1"/>
      <dgm:spPr/>
      <dgm:t>
        <a:bodyPr/>
        <a:lstStyle/>
        <a:p>
          <a:r>
            <a:rPr lang="es-EC" sz="1400" b="1" dirty="0">
              <a:solidFill>
                <a:srgbClr val="000000"/>
              </a:solidFill>
            </a:rPr>
            <a:t>Frecuencia de pago: </a:t>
          </a:r>
          <a:endParaRPr lang="es-EC" sz="1400" dirty="0">
            <a:solidFill>
              <a:srgbClr val="000000"/>
            </a:solidFill>
          </a:endParaRPr>
        </a:p>
      </dgm:t>
    </dgm:pt>
    <dgm:pt modelId="{7CFBE169-F5FE-4BE4-95DD-DC3EB867457F}" type="parTrans" cxnId="{64EABC60-110C-43FB-97FA-B15407177EA4}">
      <dgm:prSet custT="1"/>
      <dgm:spPr/>
      <dgm:t>
        <a:bodyPr/>
        <a:lstStyle/>
        <a:p>
          <a:endParaRPr lang="es-EC" sz="1100">
            <a:solidFill>
              <a:srgbClr val="000000"/>
            </a:solidFill>
          </a:endParaRPr>
        </a:p>
      </dgm:t>
    </dgm:pt>
    <dgm:pt modelId="{0B0997EB-28B5-440A-9928-494A38929926}" type="sibTrans" cxnId="{64EABC60-110C-43FB-97FA-B15407177EA4}">
      <dgm:prSet/>
      <dgm:spPr/>
      <dgm:t>
        <a:bodyPr/>
        <a:lstStyle/>
        <a:p>
          <a:endParaRPr lang="es-EC" sz="3600">
            <a:solidFill>
              <a:srgbClr val="000000"/>
            </a:solidFill>
          </a:endParaRPr>
        </a:p>
      </dgm:t>
    </dgm:pt>
    <dgm:pt modelId="{EC69460F-0F79-4282-A7DC-C05DEF340147}">
      <dgm:prSet phldrT="[Texto]" custT="1"/>
      <dgm:spPr/>
      <dgm:t>
        <a:bodyPr/>
        <a:lstStyle/>
        <a:p>
          <a:r>
            <a:rPr lang="es-EC" sz="1400">
              <a:solidFill>
                <a:srgbClr val="000000"/>
              </a:solidFill>
            </a:rPr>
            <a:t>mensual, bimensual, trimestral, semestral o al vencimiento</a:t>
          </a:r>
          <a:endParaRPr lang="es-EC" sz="1400" dirty="0">
            <a:solidFill>
              <a:srgbClr val="000000"/>
            </a:solidFill>
          </a:endParaRPr>
        </a:p>
      </dgm:t>
    </dgm:pt>
    <dgm:pt modelId="{AEA452FD-D205-4984-A17C-E9D9EA32C9EE}" type="parTrans" cxnId="{C8EECCBB-CB1F-4687-A447-8FB0ADF9937B}">
      <dgm:prSet custT="1"/>
      <dgm:spPr/>
      <dgm:t>
        <a:bodyPr/>
        <a:lstStyle/>
        <a:p>
          <a:endParaRPr lang="es-EC" sz="1000">
            <a:solidFill>
              <a:srgbClr val="000000"/>
            </a:solidFill>
          </a:endParaRPr>
        </a:p>
      </dgm:t>
    </dgm:pt>
    <dgm:pt modelId="{0DECBE7B-DC4D-44A4-956A-0E3B27A19839}" type="sibTrans" cxnId="{C8EECCBB-CB1F-4687-A447-8FB0ADF9937B}">
      <dgm:prSet/>
      <dgm:spPr/>
      <dgm:t>
        <a:bodyPr/>
        <a:lstStyle/>
        <a:p>
          <a:endParaRPr lang="es-EC" sz="3600">
            <a:solidFill>
              <a:srgbClr val="000000"/>
            </a:solidFill>
          </a:endParaRPr>
        </a:p>
      </dgm:t>
    </dgm:pt>
    <dgm:pt modelId="{DC40B7D8-3FF9-4347-ABFB-BB2887F77723}" type="pres">
      <dgm:prSet presAssocID="{FC57D98E-14CD-442F-918E-0BC06B4AFAD4}" presName="diagram" presStyleCnt="0">
        <dgm:presLayoutVars>
          <dgm:chPref val="1"/>
          <dgm:dir/>
          <dgm:animOne val="branch"/>
          <dgm:animLvl val="lvl"/>
          <dgm:resizeHandles val="exact"/>
        </dgm:presLayoutVars>
      </dgm:prSet>
      <dgm:spPr/>
    </dgm:pt>
    <dgm:pt modelId="{280CF821-8A1B-4DCD-B13F-644491B008CE}" type="pres">
      <dgm:prSet presAssocID="{261FEFAA-E4E4-468E-A834-1849B69755C0}" presName="root1" presStyleCnt="0"/>
      <dgm:spPr/>
    </dgm:pt>
    <dgm:pt modelId="{1444A694-6BB4-4146-839C-652029F0484A}" type="pres">
      <dgm:prSet presAssocID="{261FEFAA-E4E4-468E-A834-1849B69755C0}" presName="LevelOneTextNode" presStyleLbl="node0" presStyleIdx="0" presStyleCnt="1">
        <dgm:presLayoutVars>
          <dgm:chPref val="3"/>
        </dgm:presLayoutVars>
      </dgm:prSet>
      <dgm:spPr/>
    </dgm:pt>
    <dgm:pt modelId="{513BF9BF-EF65-445F-89E9-8DB1D111524A}" type="pres">
      <dgm:prSet presAssocID="{261FEFAA-E4E4-468E-A834-1849B69755C0}" presName="level2hierChild" presStyleCnt="0"/>
      <dgm:spPr/>
    </dgm:pt>
    <dgm:pt modelId="{30B74898-E0CB-4859-865C-8850F13F7907}" type="pres">
      <dgm:prSet presAssocID="{E14F5089-B398-44C2-9F87-96F9FD2AADB5}" presName="conn2-1" presStyleLbl="parChTrans1D2" presStyleIdx="0" presStyleCnt="5"/>
      <dgm:spPr/>
    </dgm:pt>
    <dgm:pt modelId="{97B94B37-8E54-46C1-843D-61883102869D}" type="pres">
      <dgm:prSet presAssocID="{E14F5089-B398-44C2-9F87-96F9FD2AADB5}" presName="connTx" presStyleLbl="parChTrans1D2" presStyleIdx="0" presStyleCnt="5"/>
      <dgm:spPr/>
    </dgm:pt>
    <dgm:pt modelId="{5CB1A328-CAEE-47F1-B6B5-F8D0146BBAC2}" type="pres">
      <dgm:prSet presAssocID="{751D89DD-20C3-453F-A88F-3F146C174134}" presName="root2" presStyleCnt="0"/>
      <dgm:spPr/>
    </dgm:pt>
    <dgm:pt modelId="{0F534597-69E9-40ED-A73D-ED4DCB814EB7}" type="pres">
      <dgm:prSet presAssocID="{751D89DD-20C3-453F-A88F-3F146C174134}" presName="LevelTwoTextNode" presStyleLbl="node2" presStyleIdx="0" presStyleCnt="5">
        <dgm:presLayoutVars>
          <dgm:chPref val="3"/>
        </dgm:presLayoutVars>
      </dgm:prSet>
      <dgm:spPr/>
    </dgm:pt>
    <dgm:pt modelId="{EAF7D506-2B04-42ED-8CFB-835AAF631EA8}" type="pres">
      <dgm:prSet presAssocID="{751D89DD-20C3-453F-A88F-3F146C174134}" presName="level3hierChild" presStyleCnt="0"/>
      <dgm:spPr/>
    </dgm:pt>
    <dgm:pt modelId="{CC1BAC32-2BEF-48BA-A980-3786E11C4570}" type="pres">
      <dgm:prSet presAssocID="{F20A35E3-498A-4C4A-B833-1467F9E7A55B}" presName="conn2-1" presStyleLbl="parChTrans1D3" presStyleIdx="0" presStyleCnt="5"/>
      <dgm:spPr/>
    </dgm:pt>
    <dgm:pt modelId="{10A9FEF0-65AC-413D-8F28-3F5A26B962A1}" type="pres">
      <dgm:prSet presAssocID="{F20A35E3-498A-4C4A-B833-1467F9E7A55B}" presName="connTx" presStyleLbl="parChTrans1D3" presStyleIdx="0" presStyleCnt="5"/>
      <dgm:spPr/>
    </dgm:pt>
    <dgm:pt modelId="{2961934F-FF2B-4774-AA18-8A888F1454FA}" type="pres">
      <dgm:prSet presAssocID="{9FB675B7-F121-44BB-9097-095682FBA771}" presName="root2" presStyleCnt="0"/>
      <dgm:spPr/>
    </dgm:pt>
    <dgm:pt modelId="{EEB616A7-CC8F-4848-AE9E-FC23FFB3E416}" type="pres">
      <dgm:prSet presAssocID="{9FB675B7-F121-44BB-9097-095682FBA771}" presName="LevelTwoTextNode" presStyleLbl="node3" presStyleIdx="0" presStyleCnt="5">
        <dgm:presLayoutVars>
          <dgm:chPref val="3"/>
        </dgm:presLayoutVars>
      </dgm:prSet>
      <dgm:spPr/>
    </dgm:pt>
    <dgm:pt modelId="{E97D383A-8352-4EC4-B594-606EAB586555}" type="pres">
      <dgm:prSet presAssocID="{9FB675B7-F121-44BB-9097-095682FBA771}" presName="level3hierChild" presStyleCnt="0"/>
      <dgm:spPr/>
    </dgm:pt>
    <dgm:pt modelId="{BCA7896B-5A88-4B89-8805-8AC6C44771AA}" type="pres">
      <dgm:prSet presAssocID="{C3909130-C093-4424-9DC2-977A3926242D}" presName="conn2-1" presStyleLbl="parChTrans1D2" presStyleIdx="1" presStyleCnt="5"/>
      <dgm:spPr/>
    </dgm:pt>
    <dgm:pt modelId="{6D04C616-22BC-4316-97E4-3609EC9988D6}" type="pres">
      <dgm:prSet presAssocID="{C3909130-C093-4424-9DC2-977A3926242D}" presName="connTx" presStyleLbl="parChTrans1D2" presStyleIdx="1" presStyleCnt="5"/>
      <dgm:spPr/>
    </dgm:pt>
    <dgm:pt modelId="{3ABAA546-B70D-4AE5-95EA-623D1C6DBD17}" type="pres">
      <dgm:prSet presAssocID="{9C36D3D7-B36A-468D-8F20-140FC27460F6}" presName="root2" presStyleCnt="0"/>
      <dgm:spPr/>
    </dgm:pt>
    <dgm:pt modelId="{75341E37-3DC9-4A06-8AA5-A41D79FA380B}" type="pres">
      <dgm:prSet presAssocID="{9C36D3D7-B36A-468D-8F20-140FC27460F6}" presName="LevelTwoTextNode" presStyleLbl="node2" presStyleIdx="1" presStyleCnt="5">
        <dgm:presLayoutVars>
          <dgm:chPref val="3"/>
        </dgm:presLayoutVars>
      </dgm:prSet>
      <dgm:spPr/>
    </dgm:pt>
    <dgm:pt modelId="{CEA06638-01EC-4315-9264-ADB3EA3CFE80}" type="pres">
      <dgm:prSet presAssocID="{9C36D3D7-B36A-468D-8F20-140FC27460F6}" presName="level3hierChild" presStyleCnt="0"/>
      <dgm:spPr/>
    </dgm:pt>
    <dgm:pt modelId="{68CCD049-1BBA-44D4-B49D-5887935C8A7E}" type="pres">
      <dgm:prSet presAssocID="{B913F5F3-B805-40A2-B793-903315619E0A}" presName="conn2-1" presStyleLbl="parChTrans1D3" presStyleIdx="1" presStyleCnt="5"/>
      <dgm:spPr/>
    </dgm:pt>
    <dgm:pt modelId="{0305C9AC-C5EF-4871-9D36-E5332F8044F7}" type="pres">
      <dgm:prSet presAssocID="{B913F5F3-B805-40A2-B793-903315619E0A}" presName="connTx" presStyleLbl="parChTrans1D3" presStyleIdx="1" presStyleCnt="5"/>
      <dgm:spPr/>
    </dgm:pt>
    <dgm:pt modelId="{415AA800-F607-472E-9628-03EF00357452}" type="pres">
      <dgm:prSet presAssocID="{D23DD61C-153F-4795-93A9-0B401F25F0AA}" presName="root2" presStyleCnt="0"/>
      <dgm:spPr/>
    </dgm:pt>
    <dgm:pt modelId="{D3689D88-E096-4ABF-9684-F022C539861B}" type="pres">
      <dgm:prSet presAssocID="{D23DD61C-153F-4795-93A9-0B401F25F0AA}" presName="LevelTwoTextNode" presStyleLbl="node3" presStyleIdx="1" presStyleCnt="5" custScaleX="161468">
        <dgm:presLayoutVars>
          <dgm:chPref val="3"/>
        </dgm:presLayoutVars>
      </dgm:prSet>
      <dgm:spPr/>
    </dgm:pt>
    <dgm:pt modelId="{8F14BEF2-8A8E-4E10-8AEC-1F24933C7B4E}" type="pres">
      <dgm:prSet presAssocID="{D23DD61C-153F-4795-93A9-0B401F25F0AA}" presName="level3hierChild" presStyleCnt="0"/>
      <dgm:spPr/>
    </dgm:pt>
    <dgm:pt modelId="{616860B0-71CE-4002-B208-CCD854C1FBF7}" type="pres">
      <dgm:prSet presAssocID="{46C5B8C6-4A1E-4FD8-AD19-8FE219981C69}" presName="conn2-1" presStyleLbl="parChTrans1D2" presStyleIdx="2" presStyleCnt="5"/>
      <dgm:spPr/>
    </dgm:pt>
    <dgm:pt modelId="{FCE269CF-6F9D-4B6D-9305-EA2C091C6CBE}" type="pres">
      <dgm:prSet presAssocID="{46C5B8C6-4A1E-4FD8-AD19-8FE219981C69}" presName="connTx" presStyleLbl="parChTrans1D2" presStyleIdx="2" presStyleCnt="5"/>
      <dgm:spPr/>
    </dgm:pt>
    <dgm:pt modelId="{9C251C16-BB17-4339-A467-4C3C63ECE8A9}" type="pres">
      <dgm:prSet presAssocID="{3DF5A1C7-4E66-4E90-8157-BCDA7CCC1068}" presName="root2" presStyleCnt="0"/>
      <dgm:spPr/>
    </dgm:pt>
    <dgm:pt modelId="{187E5DC4-B7CF-4342-BDDD-303368765791}" type="pres">
      <dgm:prSet presAssocID="{3DF5A1C7-4E66-4E90-8157-BCDA7CCC1068}" presName="LevelTwoTextNode" presStyleLbl="node2" presStyleIdx="2" presStyleCnt="5">
        <dgm:presLayoutVars>
          <dgm:chPref val="3"/>
        </dgm:presLayoutVars>
      </dgm:prSet>
      <dgm:spPr/>
    </dgm:pt>
    <dgm:pt modelId="{1AEB8E39-45C3-4EB1-9B59-66334DE24314}" type="pres">
      <dgm:prSet presAssocID="{3DF5A1C7-4E66-4E90-8157-BCDA7CCC1068}" presName="level3hierChild" presStyleCnt="0"/>
      <dgm:spPr/>
    </dgm:pt>
    <dgm:pt modelId="{02392281-F375-4704-8D65-C8FA28CB0ED3}" type="pres">
      <dgm:prSet presAssocID="{F88D002E-7BBA-499B-A9D7-2D1181FF2F1B}" presName="conn2-1" presStyleLbl="parChTrans1D3" presStyleIdx="2" presStyleCnt="5"/>
      <dgm:spPr/>
    </dgm:pt>
    <dgm:pt modelId="{7E54730F-B81A-4B42-9D3B-9FA7296F85B8}" type="pres">
      <dgm:prSet presAssocID="{F88D002E-7BBA-499B-A9D7-2D1181FF2F1B}" presName="connTx" presStyleLbl="parChTrans1D3" presStyleIdx="2" presStyleCnt="5"/>
      <dgm:spPr/>
    </dgm:pt>
    <dgm:pt modelId="{8302E0C5-ABBF-4207-88E9-0F25E05E817E}" type="pres">
      <dgm:prSet presAssocID="{A1C4EE79-EC83-45D4-BB8E-2E1307FA653D}" presName="root2" presStyleCnt="0"/>
      <dgm:spPr/>
    </dgm:pt>
    <dgm:pt modelId="{8FC21DB0-A480-4AF1-AE9B-3E60CC6D136A}" type="pres">
      <dgm:prSet presAssocID="{A1C4EE79-EC83-45D4-BB8E-2E1307FA653D}" presName="LevelTwoTextNode" presStyleLbl="node3" presStyleIdx="2" presStyleCnt="5">
        <dgm:presLayoutVars>
          <dgm:chPref val="3"/>
        </dgm:presLayoutVars>
      </dgm:prSet>
      <dgm:spPr/>
    </dgm:pt>
    <dgm:pt modelId="{60317905-2222-4B56-AEF4-4DF518A04A82}" type="pres">
      <dgm:prSet presAssocID="{A1C4EE79-EC83-45D4-BB8E-2E1307FA653D}" presName="level3hierChild" presStyleCnt="0"/>
      <dgm:spPr/>
    </dgm:pt>
    <dgm:pt modelId="{87BD7BD8-C42E-42C1-9C39-A4EACA466DFB}" type="pres">
      <dgm:prSet presAssocID="{622E04A3-6978-41A0-A4D2-0802A2B5CA23}" presName="conn2-1" presStyleLbl="parChTrans1D2" presStyleIdx="3" presStyleCnt="5"/>
      <dgm:spPr/>
    </dgm:pt>
    <dgm:pt modelId="{41806617-C49B-497E-BBD9-E99EF0DDA504}" type="pres">
      <dgm:prSet presAssocID="{622E04A3-6978-41A0-A4D2-0802A2B5CA23}" presName="connTx" presStyleLbl="parChTrans1D2" presStyleIdx="3" presStyleCnt="5"/>
      <dgm:spPr/>
    </dgm:pt>
    <dgm:pt modelId="{A9758C10-B2DE-4545-A8F6-FDF40F1BA674}" type="pres">
      <dgm:prSet presAssocID="{0DAB0675-79F8-4811-A93C-1CD57337BEBD}" presName="root2" presStyleCnt="0"/>
      <dgm:spPr/>
    </dgm:pt>
    <dgm:pt modelId="{DB4F9ADE-29DD-4A49-8154-9F304A509AA9}" type="pres">
      <dgm:prSet presAssocID="{0DAB0675-79F8-4811-A93C-1CD57337BEBD}" presName="LevelTwoTextNode" presStyleLbl="node2" presStyleIdx="3" presStyleCnt="5">
        <dgm:presLayoutVars>
          <dgm:chPref val="3"/>
        </dgm:presLayoutVars>
      </dgm:prSet>
      <dgm:spPr/>
    </dgm:pt>
    <dgm:pt modelId="{6F64912A-5FBA-4980-AFA4-76AE2AD10AC7}" type="pres">
      <dgm:prSet presAssocID="{0DAB0675-79F8-4811-A93C-1CD57337BEBD}" presName="level3hierChild" presStyleCnt="0"/>
      <dgm:spPr/>
    </dgm:pt>
    <dgm:pt modelId="{ABB9E736-93A3-4C6E-B057-AAB661FAFE88}" type="pres">
      <dgm:prSet presAssocID="{8E928385-4B25-4C09-B2BF-5A5BC71C81E1}" presName="conn2-1" presStyleLbl="parChTrans1D3" presStyleIdx="3" presStyleCnt="5"/>
      <dgm:spPr/>
    </dgm:pt>
    <dgm:pt modelId="{BCCA414D-981A-4302-8195-73DA4502720A}" type="pres">
      <dgm:prSet presAssocID="{8E928385-4B25-4C09-B2BF-5A5BC71C81E1}" presName="connTx" presStyleLbl="parChTrans1D3" presStyleIdx="3" presStyleCnt="5"/>
      <dgm:spPr/>
    </dgm:pt>
    <dgm:pt modelId="{0942EE38-D824-48BD-9BD5-1A44DB7071AB}" type="pres">
      <dgm:prSet presAssocID="{CE68DED0-FB67-4189-8EC5-64C68C3D96C7}" presName="root2" presStyleCnt="0"/>
      <dgm:spPr/>
    </dgm:pt>
    <dgm:pt modelId="{470D7BCA-C649-4D55-9826-63A5AF031FBC}" type="pres">
      <dgm:prSet presAssocID="{CE68DED0-FB67-4189-8EC5-64C68C3D96C7}" presName="LevelTwoTextNode" presStyleLbl="node3" presStyleIdx="3" presStyleCnt="5">
        <dgm:presLayoutVars>
          <dgm:chPref val="3"/>
        </dgm:presLayoutVars>
      </dgm:prSet>
      <dgm:spPr/>
    </dgm:pt>
    <dgm:pt modelId="{F7BC825E-41D7-4DEC-BF4D-79847C8BEA7C}" type="pres">
      <dgm:prSet presAssocID="{CE68DED0-FB67-4189-8EC5-64C68C3D96C7}" presName="level3hierChild" presStyleCnt="0"/>
      <dgm:spPr/>
    </dgm:pt>
    <dgm:pt modelId="{930595E2-C4DF-473D-B88F-AE8876E87530}" type="pres">
      <dgm:prSet presAssocID="{7CFBE169-F5FE-4BE4-95DD-DC3EB867457F}" presName="conn2-1" presStyleLbl="parChTrans1D2" presStyleIdx="4" presStyleCnt="5"/>
      <dgm:spPr/>
    </dgm:pt>
    <dgm:pt modelId="{317C88A8-F00D-4E83-9ADD-C215302576E0}" type="pres">
      <dgm:prSet presAssocID="{7CFBE169-F5FE-4BE4-95DD-DC3EB867457F}" presName="connTx" presStyleLbl="parChTrans1D2" presStyleIdx="4" presStyleCnt="5"/>
      <dgm:spPr/>
    </dgm:pt>
    <dgm:pt modelId="{065AE35A-2198-49DB-806F-626249C12EE0}" type="pres">
      <dgm:prSet presAssocID="{54EB98F9-879C-4118-9AED-4686B146D88F}" presName="root2" presStyleCnt="0"/>
      <dgm:spPr/>
    </dgm:pt>
    <dgm:pt modelId="{343DE82A-FC82-4CD5-B9F9-17A81D0AFDC5}" type="pres">
      <dgm:prSet presAssocID="{54EB98F9-879C-4118-9AED-4686B146D88F}" presName="LevelTwoTextNode" presStyleLbl="node2" presStyleIdx="4" presStyleCnt="5">
        <dgm:presLayoutVars>
          <dgm:chPref val="3"/>
        </dgm:presLayoutVars>
      </dgm:prSet>
      <dgm:spPr/>
    </dgm:pt>
    <dgm:pt modelId="{6AF98444-6C8B-481F-988C-7FC217DD0B1C}" type="pres">
      <dgm:prSet presAssocID="{54EB98F9-879C-4118-9AED-4686B146D88F}" presName="level3hierChild" presStyleCnt="0"/>
      <dgm:spPr/>
    </dgm:pt>
    <dgm:pt modelId="{2D0339E3-9921-4302-A701-A44959A8BA62}" type="pres">
      <dgm:prSet presAssocID="{AEA452FD-D205-4984-A17C-E9D9EA32C9EE}" presName="conn2-1" presStyleLbl="parChTrans1D3" presStyleIdx="4" presStyleCnt="5"/>
      <dgm:spPr/>
    </dgm:pt>
    <dgm:pt modelId="{51EF9D0B-FDA6-4F66-A5A4-E357B06C15D7}" type="pres">
      <dgm:prSet presAssocID="{AEA452FD-D205-4984-A17C-E9D9EA32C9EE}" presName="connTx" presStyleLbl="parChTrans1D3" presStyleIdx="4" presStyleCnt="5"/>
      <dgm:spPr/>
    </dgm:pt>
    <dgm:pt modelId="{BFC223CE-8452-4E6B-A68D-602DE278BA09}" type="pres">
      <dgm:prSet presAssocID="{EC69460F-0F79-4282-A7DC-C05DEF340147}" presName="root2" presStyleCnt="0"/>
      <dgm:spPr/>
    </dgm:pt>
    <dgm:pt modelId="{7AF4EB61-5E7D-4C9D-AD30-3D028CFB82B1}" type="pres">
      <dgm:prSet presAssocID="{EC69460F-0F79-4282-A7DC-C05DEF340147}" presName="LevelTwoTextNode" presStyleLbl="node3" presStyleIdx="4" presStyleCnt="5">
        <dgm:presLayoutVars>
          <dgm:chPref val="3"/>
        </dgm:presLayoutVars>
      </dgm:prSet>
      <dgm:spPr/>
    </dgm:pt>
    <dgm:pt modelId="{69A50718-E2A6-41BC-B614-6DAC94014893}" type="pres">
      <dgm:prSet presAssocID="{EC69460F-0F79-4282-A7DC-C05DEF340147}" presName="level3hierChild" presStyleCnt="0"/>
      <dgm:spPr/>
    </dgm:pt>
  </dgm:ptLst>
  <dgm:cxnLst>
    <dgm:cxn modelId="{FF0CA506-0897-45FB-B06A-F37696F9AC68}" type="presOf" srcId="{FC57D98E-14CD-442F-918E-0BC06B4AFAD4}" destId="{DC40B7D8-3FF9-4347-ABFB-BB2887F77723}" srcOrd="0" destOrd="0" presId="urn:microsoft.com/office/officeart/2005/8/layout/hierarchy2"/>
    <dgm:cxn modelId="{EC5DC107-1843-45A7-A9ED-0597F1DBEC56}" type="presOf" srcId="{9C36D3D7-B36A-468D-8F20-140FC27460F6}" destId="{75341E37-3DC9-4A06-8AA5-A41D79FA380B}" srcOrd="0" destOrd="0" presId="urn:microsoft.com/office/officeart/2005/8/layout/hierarchy2"/>
    <dgm:cxn modelId="{9B20320A-47C6-4CC9-AA68-7F1710A2AE52}" srcId="{261FEFAA-E4E4-468E-A834-1849B69755C0}" destId="{9C36D3D7-B36A-468D-8F20-140FC27460F6}" srcOrd="1" destOrd="0" parTransId="{C3909130-C093-4424-9DC2-977A3926242D}" sibTransId="{026A4192-B74F-4CFB-BCE9-82FEBEAF4186}"/>
    <dgm:cxn modelId="{4161E20A-145B-4815-9BCE-7A9334702933}" type="presOf" srcId="{8E928385-4B25-4C09-B2BF-5A5BC71C81E1}" destId="{BCCA414D-981A-4302-8195-73DA4502720A}" srcOrd="1" destOrd="0" presId="urn:microsoft.com/office/officeart/2005/8/layout/hierarchy2"/>
    <dgm:cxn modelId="{E53EB00C-B777-4276-940C-079B81825B50}" type="presOf" srcId="{F20A35E3-498A-4C4A-B833-1467F9E7A55B}" destId="{10A9FEF0-65AC-413D-8F28-3F5A26B962A1}" srcOrd="1" destOrd="0" presId="urn:microsoft.com/office/officeart/2005/8/layout/hierarchy2"/>
    <dgm:cxn modelId="{9BA0A016-8F8B-45DB-8FCB-6024658921A2}" srcId="{3DF5A1C7-4E66-4E90-8157-BCDA7CCC1068}" destId="{A1C4EE79-EC83-45D4-BB8E-2E1307FA653D}" srcOrd="0" destOrd="0" parTransId="{F88D002E-7BBA-499B-A9D7-2D1181FF2F1B}" sibTransId="{F41A94AA-CC3C-4434-B13C-BE0485C09FE9}"/>
    <dgm:cxn modelId="{A0855A1D-3D7F-4DB7-BB87-5629F5794FDC}" type="presOf" srcId="{D23DD61C-153F-4795-93A9-0B401F25F0AA}" destId="{D3689D88-E096-4ABF-9684-F022C539861B}" srcOrd="0" destOrd="0" presId="urn:microsoft.com/office/officeart/2005/8/layout/hierarchy2"/>
    <dgm:cxn modelId="{1EF12A20-0595-47A1-83EC-A2880F0BF988}" type="presOf" srcId="{E14F5089-B398-44C2-9F87-96F9FD2AADB5}" destId="{97B94B37-8E54-46C1-843D-61883102869D}" srcOrd="1" destOrd="0" presId="urn:microsoft.com/office/officeart/2005/8/layout/hierarchy2"/>
    <dgm:cxn modelId="{0B643825-63A7-4465-95E6-2986E8A6EAB7}" type="presOf" srcId="{9FB675B7-F121-44BB-9097-095682FBA771}" destId="{EEB616A7-CC8F-4848-AE9E-FC23FFB3E416}" srcOrd="0" destOrd="0" presId="urn:microsoft.com/office/officeart/2005/8/layout/hierarchy2"/>
    <dgm:cxn modelId="{21553927-E138-4908-A6CC-9E3742DE98B2}" type="presOf" srcId="{A1C4EE79-EC83-45D4-BB8E-2E1307FA653D}" destId="{8FC21DB0-A480-4AF1-AE9B-3E60CC6D136A}" srcOrd="0" destOrd="0" presId="urn:microsoft.com/office/officeart/2005/8/layout/hierarchy2"/>
    <dgm:cxn modelId="{5A5F0128-BA38-480F-B431-A33420D44AC2}" srcId="{261FEFAA-E4E4-468E-A834-1849B69755C0}" destId="{0DAB0675-79F8-4811-A93C-1CD57337BEBD}" srcOrd="3" destOrd="0" parTransId="{622E04A3-6978-41A0-A4D2-0802A2B5CA23}" sibTransId="{1739E7E8-D753-46D0-A2FA-69758DE752B7}"/>
    <dgm:cxn modelId="{15DAC72B-D83D-424F-964E-43843D44F53E}" type="presOf" srcId="{B913F5F3-B805-40A2-B793-903315619E0A}" destId="{0305C9AC-C5EF-4871-9D36-E5332F8044F7}" srcOrd="1" destOrd="0" presId="urn:microsoft.com/office/officeart/2005/8/layout/hierarchy2"/>
    <dgm:cxn modelId="{BD78EF32-60C9-4EA5-A2AC-3B0601B20918}" type="presOf" srcId="{E14F5089-B398-44C2-9F87-96F9FD2AADB5}" destId="{30B74898-E0CB-4859-865C-8850F13F7907}" srcOrd="0" destOrd="0" presId="urn:microsoft.com/office/officeart/2005/8/layout/hierarchy2"/>
    <dgm:cxn modelId="{53AF863E-4A15-4D73-B7EA-A89A884B5A04}" type="presOf" srcId="{F88D002E-7BBA-499B-A9D7-2D1181FF2F1B}" destId="{02392281-F375-4704-8D65-C8FA28CB0ED3}" srcOrd="0" destOrd="0" presId="urn:microsoft.com/office/officeart/2005/8/layout/hierarchy2"/>
    <dgm:cxn modelId="{89D45D3F-F589-4E97-ADB3-FFA293767C22}" srcId="{FC57D98E-14CD-442F-918E-0BC06B4AFAD4}" destId="{261FEFAA-E4E4-468E-A834-1849B69755C0}" srcOrd="0" destOrd="0" parTransId="{17E614B7-00E5-4AFD-BD0F-45DB6C24D6A7}" sibTransId="{E95D5AD4-8ED8-4455-8F58-B052AAA57A67}"/>
    <dgm:cxn modelId="{89761740-DFBA-4B2B-BE1E-2B77105A7F98}" type="presOf" srcId="{751D89DD-20C3-453F-A88F-3F146C174134}" destId="{0F534597-69E9-40ED-A73D-ED4DCB814EB7}" srcOrd="0" destOrd="0" presId="urn:microsoft.com/office/officeart/2005/8/layout/hierarchy2"/>
    <dgm:cxn modelId="{64EABC60-110C-43FB-97FA-B15407177EA4}" srcId="{261FEFAA-E4E4-468E-A834-1849B69755C0}" destId="{54EB98F9-879C-4118-9AED-4686B146D88F}" srcOrd="4" destOrd="0" parTransId="{7CFBE169-F5FE-4BE4-95DD-DC3EB867457F}" sibTransId="{0B0997EB-28B5-440A-9928-494A38929926}"/>
    <dgm:cxn modelId="{0E6B8741-E611-4603-942E-5FDDF22564BB}" type="presOf" srcId="{622E04A3-6978-41A0-A4D2-0802A2B5CA23}" destId="{87BD7BD8-C42E-42C1-9C39-A4EACA466DFB}" srcOrd="0" destOrd="0" presId="urn:microsoft.com/office/officeart/2005/8/layout/hierarchy2"/>
    <dgm:cxn modelId="{40CE9041-68EC-4D0D-8B6C-C5DE01D2FD20}" srcId="{261FEFAA-E4E4-468E-A834-1849B69755C0}" destId="{3DF5A1C7-4E66-4E90-8157-BCDA7CCC1068}" srcOrd="2" destOrd="0" parTransId="{46C5B8C6-4A1E-4FD8-AD19-8FE219981C69}" sibTransId="{A8FEC341-F397-439C-9E9A-F29FCBBC44A6}"/>
    <dgm:cxn modelId="{EF706E45-F506-4E83-B5E9-CCECD0851630}" type="presOf" srcId="{46C5B8C6-4A1E-4FD8-AD19-8FE219981C69}" destId="{FCE269CF-6F9D-4B6D-9305-EA2C091C6CBE}" srcOrd="1" destOrd="0" presId="urn:microsoft.com/office/officeart/2005/8/layout/hierarchy2"/>
    <dgm:cxn modelId="{2B5C044A-75F5-4B13-AB8F-DB2A61B77058}" srcId="{261FEFAA-E4E4-468E-A834-1849B69755C0}" destId="{751D89DD-20C3-453F-A88F-3F146C174134}" srcOrd="0" destOrd="0" parTransId="{E14F5089-B398-44C2-9F87-96F9FD2AADB5}" sibTransId="{C5FD3100-7753-45F3-8A19-4CFCFE1B9B21}"/>
    <dgm:cxn modelId="{3A675D72-6CFA-45C5-A459-443CEFE750C8}" type="presOf" srcId="{8E928385-4B25-4C09-B2BF-5A5BC71C81E1}" destId="{ABB9E736-93A3-4C6E-B057-AAB661FAFE88}" srcOrd="0" destOrd="0" presId="urn:microsoft.com/office/officeart/2005/8/layout/hierarchy2"/>
    <dgm:cxn modelId="{B7706B5A-AC5C-4333-B53B-3AB262B780E5}" type="presOf" srcId="{261FEFAA-E4E4-468E-A834-1849B69755C0}" destId="{1444A694-6BB4-4146-839C-652029F0484A}" srcOrd="0" destOrd="0" presId="urn:microsoft.com/office/officeart/2005/8/layout/hierarchy2"/>
    <dgm:cxn modelId="{1ABF817E-78FE-4675-BE8B-EBCAE11B2AE4}" type="presOf" srcId="{7CFBE169-F5FE-4BE4-95DD-DC3EB867457F}" destId="{930595E2-C4DF-473D-B88F-AE8876E87530}" srcOrd="0" destOrd="0" presId="urn:microsoft.com/office/officeart/2005/8/layout/hierarchy2"/>
    <dgm:cxn modelId="{8E24EE84-D5E2-4856-8DEF-884DC6DA5F1A}" type="presOf" srcId="{C3909130-C093-4424-9DC2-977A3926242D}" destId="{6D04C616-22BC-4316-97E4-3609EC9988D6}" srcOrd="1" destOrd="0" presId="urn:microsoft.com/office/officeart/2005/8/layout/hierarchy2"/>
    <dgm:cxn modelId="{B1FD9B87-B577-4D22-897F-DC8596C69147}" type="presOf" srcId="{F88D002E-7BBA-499B-A9D7-2D1181FF2F1B}" destId="{7E54730F-B81A-4B42-9D3B-9FA7296F85B8}" srcOrd="1" destOrd="0" presId="urn:microsoft.com/office/officeart/2005/8/layout/hierarchy2"/>
    <dgm:cxn modelId="{D3D50A95-5262-424A-A295-56F1BFDFBC3B}" srcId="{9C36D3D7-B36A-468D-8F20-140FC27460F6}" destId="{D23DD61C-153F-4795-93A9-0B401F25F0AA}" srcOrd="0" destOrd="0" parTransId="{B913F5F3-B805-40A2-B793-903315619E0A}" sibTransId="{ECE06EFE-DCBC-46D4-A677-20CBFC700679}"/>
    <dgm:cxn modelId="{0981B198-6612-454F-8A1D-0647EB822DBB}" type="presOf" srcId="{3DF5A1C7-4E66-4E90-8157-BCDA7CCC1068}" destId="{187E5DC4-B7CF-4342-BDDD-303368765791}" srcOrd="0" destOrd="0" presId="urn:microsoft.com/office/officeart/2005/8/layout/hierarchy2"/>
    <dgm:cxn modelId="{012F029E-572F-40FA-AB17-DBE8C84DB924}" type="presOf" srcId="{CE68DED0-FB67-4189-8EC5-64C68C3D96C7}" destId="{470D7BCA-C649-4D55-9826-63A5AF031FBC}" srcOrd="0" destOrd="0" presId="urn:microsoft.com/office/officeart/2005/8/layout/hierarchy2"/>
    <dgm:cxn modelId="{0C5325A4-135C-4286-8F4F-18AC220071D5}" srcId="{0DAB0675-79F8-4811-A93C-1CD57337BEBD}" destId="{CE68DED0-FB67-4189-8EC5-64C68C3D96C7}" srcOrd="0" destOrd="0" parTransId="{8E928385-4B25-4C09-B2BF-5A5BC71C81E1}" sibTransId="{87AF1A7B-DB4B-4683-8406-C5330381C7A2}"/>
    <dgm:cxn modelId="{C70DB8A7-BE61-4FA4-B8B8-25832EE3FB92}" type="presOf" srcId="{B913F5F3-B805-40A2-B793-903315619E0A}" destId="{68CCD049-1BBA-44D4-B49D-5887935C8A7E}" srcOrd="0" destOrd="0" presId="urn:microsoft.com/office/officeart/2005/8/layout/hierarchy2"/>
    <dgm:cxn modelId="{822243AF-7376-4D73-A9E2-11864A9DB9F1}" type="presOf" srcId="{622E04A3-6978-41A0-A4D2-0802A2B5CA23}" destId="{41806617-C49B-497E-BBD9-E99EF0DDA504}" srcOrd="1" destOrd="0" presId="urn:microsoft.com/office/officeart/2005/8/layout/hierarchy2"/>
    <dgm:cxn modelId="{72F7E3AF-53F9-490E-BCD4-EFDB97F8DB33}" type="presOf" srcId="{EC69460F-0F79-4282-A7DC-C05DEF340147}" destId="{7AF4EB61-5E7D-4C9D-AD30-3D028CFB82B1}" srcOrd="0" destOrd="0" presId="urn:microsoft.com/office/officeart/2005/8/layout/hierarchy2"/>
    <dgm:cxn modelId="{BBE6EDB8-CA65-4F0F-885E-87BFB0B819E7}" type="presOf" srcId="{AEA452FD-D205-4984-A17C-E9D9EA32C9EE}" destId="{51EF9D0B-FDA6-4F66-A5A4-E357B06C15D7}" srcOrd="1" destOrd="0" presId="urn:microsoft.com/office/officeart/2005/8/layout/hierarchy2"/>
    <dgm:cxn modelId="{C8EECCBB-CB1F-4687-A447-8FB0ADF9937B}" srcId="{54EB98F9-879C-4118-9AED-4686B146D88F}" destId="{EC69460F-0F79-4282-A7DC-C05DEF340147}" srcOrd="0" destOrd="0" parTransId="{AEA452FD-D205-4984-A17C-E9D9EA32C9EE}" sibTransId="{0DECBE7B-DC4D-44A4-956A-0E3B27A19839}"/>
    <dgm:cxn modelId="{FF535ABF-CD73-4CBD-AA73-952221611E6D}" type="presOf" srcId="{C3909130-C093-4424-9DC2-977A3926242D}" destId="{BCA7896B-5A88-4B89-8805-8AC6C44771AA}" srcOrd="0" destOrd="0" presId="urn:microsoft.com/office/officeart/2005/8/layout/hierarchy2"/>
    <dgm:cxn modelId="{5A8AF8C4-109C-4D66-8312-2DCA9143D319}" type="presOf" srcId="{7CFBE169-F5FE-4BE4-95DD-DC3EB867457F}" destId="{317C88A8-F00D-4E83-9ADD-C215302576E0}" srcOrd="1" destOrd="0" presId="urn:microsoft.com/office/officeart/2005/8/layout/hierarchy2"/>
    <dgm:cxn modelId="{17DB75D8-99B6-46D7-8AD5-5B29E6ECE032}" type="presOf" srcId="{AEA452FD-D205-4984-A17C-E9D9EA32C9EE}" destId="{2D0339E3-9921-4302-A701-A44959A8BA62}" srcOrd="0" destOrd="0" presId="urn:microsoft.com/office/officeart/2005/8/layout/hierarchy2"/>
    <dgm:cxn modelId="{FEB0B3D8-6A7F-4EBB-A88C-DB285D4A0CC2}" type="presOf" srcId="{46C5B8C6-4A1E-4FD8-AD19-8FE219981C69}" destId="{616860B0-71CE-4002-B208-CCD854C1FBF7}" srcOrd="0" destOrd="0" presId="urn:microsoft.com/office/officeart/2005/8/layout/hierarchy2"/>
    <dgm:cxn modelId="{B14148E0-5FD3-4D46-B549-5F7C3D97291A}" srcId="{751D89DD-20C3-453F-A88F-3F146C174134}" destId="{9FB675B7-F121-44BB-9097-095682FBA771}" srcOrd="0" destOrd="0" parTransId="{F20A35E3-498A-4C4A-B833-1467F9E7A55B}" sibTransId="{F532A2F2-66A4-4629-B2B8-D0E500389A0A}"/>
    <dgm:cxn modelId="{2F296EF5-2803-45AE-823C-039F067441D3}" type="presOf" srcId="{0DAB0675-79F8-4811-A93C-1CD57337BEBD}" destId="{DB4F9ADE-29DD-4A49-8154-9F304A509AA9}" srcOrd="0" destOrd="0" presId="urn:microsoft.com/office/officeart/2005/8/layout/hierarchy2"/>
    <dgm:cxn modelId="{C0E4F6F9-C177-4D0C-83DB-2AC3B49922DF}" type="presOf" srcId="{54EB98F9-879C-4118-9AED-4686B146D88F}" destId="{343DE82A-FC82-4CD5-B9F9-17A81D0AFDC5}" srcOrd="0" destOrd="0" presId="urn:microsoft.com/office/officeart/2005/8/layout/hierarchy2"/>
    <dgm:cxn modelId="{9A3DC1FB-A4E3-4644-8C47-6C7252F31198}" type="presOf" srcId="{F20A35E3-498A-4C4A-B833-1467F9E7A55B}" destId="{CC1BAC32-2BEF-48BA-A980-3786E11C4570}" srcOrd="0" destOrd="0" presId="urn:microsoft.com/office/officeart/2005/8/layout/hierarchy2"/>
    <dgm:cxn modelId="{0342D0B2-3D85-41AE-8236-3B7B18EC20B7}" type="presParOf" srcId="{DC40B7D8-3FF9-4347-ABFB-BB2887F77723}" destId="{280CF821-8A1B-4DCD-B13F-644491B008CE}" srcOrd="0" destOrd="0" presId="urn:microsoft.com/office/officeart/2005/8/layout/hierarchy2"/>
    <dgm:cxn modelId="{1CCC9EB5-B903-4C68-A9D6-D236E515EF4E}" type="presParOf" srcId="{280CF821-8A1B-4DCD-B13F-644491B008CE}" destId="{1444A694-6BB4-4146-839C-652029F0484A}" srcOrd="0" destOrd="0" presId="urn:microsoft.com/office/officeart/2005/8/layout/hierarchy2"/>
    <dgm:cxn modelId="{4656DC8A-1F9A-41FC-9A4E-B41E8C0330E6}" type="presParOf" srcId="{280CF821-8A1B-4DCD-B13F-644491B008CE}" destId="{513BF9BF-EF65-445F-89E9-8DB1D111524A}" srcOrd="1" destOrd="0" presId="urn:microsoft.com/office/officeart/2005/8/layout/hierarchy2"/>
    <dgm:cxn modelId="{F3E52A57-4B7B-419A-80F7-6368DC3A34D4}" type="presParOf" srcId="{513BF9BF-EF65-445F-89E9-8DB1D111524A}" destId="{30B74898-E0CB-4859-865C-8850F13F7907}" srcOrd="0" destOrd="0" presId="urn:microsoft.com/office/officeart/2005/8/layout/hierarchy2"/>
    <dgm:cxn modelId="{A8459C8E-A7FA-4E1B-84CC-BB1E2B90C955}" type="presParOf" srcId="{30B74898-E0CB-4859-865C-8850F13F7907}" destId="{97B94B37-8E54-46C1-843D-61883102869D}" srcOrd="0" destOrd="0" presId="urn:microsoft.com/office/officeart/2005/8/layout/hierarchy2"/>
    <dgm:cxn modelId="{87E391C9-D73B-4209-9035-757297AEB6AF}" type="presParOf" srcId="{513BF9BF-EF65-445F-89E9-8DB1D111524A}" destId="{5CB1A328-CAEE-47F1-B6B5-F8D0146BBAC2}" srcOrd="1" destOrd="0" presId="urn:microsoft.com/office/officeart/2005/8/layout/hierarchy2"/>
    <dgm:cxn modelId="{60D179C3-2B89-4FC7-9973-EF7822F93F83}" type="presParOf" srcId="{5CB1A328-CAEE-47F1-B6B5-F8D0146BBAC2}" destId="{0F534597-69E9-40ED-A73D-ED4DCB814EB7}" srcOrd="0" destOrd="0" presId="urn:microsoft.com/office/officeart/2005/8/layout/hierarchy2"/>
    <dgm:cxn modelId="{119E8162-768E-4C74-BB37-7793FB541A22}" type="presParOf" srcId="{5CB1A328-CAEE-47F1-B6B5-F8D0146BBAC2}" destId="{EAF7D506-2B04-42ED-8CFB-835AAF631EA8}" srcOrd="1" destOrd="0" presId="urn:microsoft.com/office/officeart/2005/8/layout/hierarchy2"/>
    <dgm:cxn modelId="{0894C0E7-D882-4EBA-A8BF-92BBB2C607B4}" type="presParOf" srcId="{EAF7D506-2B04-42ED-8CFB-835AAF631EA8}" destId="{CC1BAC32-2BEF-48BA-A980-3786E11C4570}" srcOrd="0" destOrd="0" presId="urn:microsoft.com/office/officeart/2005/8/layout/hierarchy2"/>
    <dgm:cxn modelId="{7C2D94C2-9E0D-4144-919B-FB78FC4C0005}" type="presParOf" srcId="{CC1BAC32-2BEF-48BA-A980-3786E11C4570}" destId="{10A9FEF0-65AC-413D-8F28-3F5A26B962A1}" srcOrd="0" destOrd="0" presId="urn:microsoft.com/office/officeart/2005/8/layout/hierarchy2"/>
    <dgm:cxn modelId="{9E697029-183B-4E1A-9791-7D994B22002E}" type="presParOf" srcId="{EAF7D506-2B04-42ED-8CFB-835AAF631EA8}" destId="{2961934F-FF2B-4774-AA18-8A888F1454FA}" srcOrd="1" destOrd="0" presId="urn:microsoft.com/office/officeart/2005/8/layout/hierarchy2"/>
    <dgm:cxn modelId="{408C0513-33C8-4C92-AEAC-682521FA6745}" type="presParOf" srcId="{2961934F-FF2B-4774-AA18-8A888F1454FA}" destId="{EEB616A7-CC8F-4848-AE9E-FC23FFB3E416}" srcOrd="0" destOrd="0" presId="urn:microsoft.com/office/officeart/2005/8/layout/hierarchy2"/>
    <dgm:cxn modelId="{674C5599-80BE-4CFA-A16F-65739C02C38B}" type="presParOf" srcId="{2961934F-FF2B-4774-AA18-8A888F1454FA}" destId="{E97D383A-8352-4EC4-B594-606EAB586555}" srcOrd="1" destOrd="0" presId="urn:microsoft.com/office/officeart/2005/8/layout/hierarchy2"/>
    <dgm:cxn modelId="{D8C7B564-04CB-48D3-9B5A-6917A484E74B}" type="presParOf" srcId="{513BF9BF-EF65-445F-89E9-8DB1D111524A}" destId="{BCA7896B-5A88-4B89-8805-8AC6C44771AA}" srcOrd="2" destOrd="0" presId="urn:microsoft.com/office/officeart/2005/8/layout/hierarchy2"/>
    <dgm:cxn modelId="{8570046D-64DA-4287-ABAA-9C46F66297D8}" type="presParOf" srcId="{BCA7896B-5A88-4B89-8805-8AC6C44771AA}" destId="{6D04C616-22BC-4316-97E4-3609EC9988D6}" srcOrd="0" destOrd="0" presId="urn:microsoft.com/office/officeart/2005/8/layout/hierarchy2"/>
    <dgm:cxn modelId="{6E903313-01AB-4AE8-913C-3C0D480DAEE6}" type="presParOf" srcId="{513BF9BF-EF65-445F-89E9-8DB1D111524A}" destId="{3ABAA546-B70D-4AE5-95EA-623D1C6DBD17}" srcOrd="3" destOrd="0" presId="urn:microsoft.com/office/officeart/2005/8/layout/hierarchy2"/>
    <dgm:cxn modelId="{11D93AFB-16C3-45F6-B7D4-7BB2EB51EEAC}" type="presParOf" srcId="{3ABAA546-B70D-4AE5-95EA-623D1C6DBD17}" destId="{75341E37-3DC9-4A06-8AA5-A41D79FA380B}" srcOrd="0" destOrd="0" presId="urn:microsoft.com/office/officeart/2005/8/layout/hierarchy2"/>
    <dgm:cxn modelId="{F48E3852-CB88-41E8-85A6-D16C7E4D0A86}" type="presParOf" srcId="{3ABAA546-B70D-4AE5-95EA-623D1C6DBD17}" destId="{CEA06638-01EC-4315-9264-ADB3EA3CFE80}" srcOrd="1" destOrd="0" presId="urn:microsoft.com/office/officeart/2005/8/layout/hierarchy2"/>
    <dgm:cxn modelId="{E8B3E4D6-006E-43F4-91D7-395851FD0A9C}" type="presParOf" srcId="{CEA06638-01EC-4315-9264-ADB3EA3CFE80}" destId="{68CCD049-1BBA-44D4-B49D-5887935C8A7E}" srcOrd="0" destOrd="0" presId="urn:microsoft.com/office/officeart/2005/8/layout/hierarchy2"/>
    <dgm:cxn modelId="{D7C140D1-948D-467D-B961-98712CBBEB4B}" type="presParOf" srcId="{68CCD049-1BBA-44D4-B49D-5887935C8A7E}" destId="{0305C9AC-C5EF-4871-9D36-E5332F8044F7}" srcOrd="0" destOrd="0" presId="urn:microsoft.com/office/officeart/2005/8/layout/hierarchy2"/>
    <dgm:cxn modelId="{508B9C6A-96E0-43ED-8DBE-7FC4C8CECC1D}" type="presParOf" srcId="{CEA06638-01EC-4315-9264-ADB3EA3CFE80}" destId="{415AA800-F607-472E-9628-03EF00357452}" srcOrd="1" destOrd="0" presId="urn:microsoft.com/office/officeart/2005/8/layout/hierarchy2"/>
    <dgm:cxn modelId="{A15AC927-8411-41CB-9BD6-62C284667DDB}" type="presParOf" srcId="{415AA800-F607-472E-9628-03EF00357452}" destId="{D3689D88-E096-4ABF-9684-F022C539861B}" srcOrd="0" destOrd="0" presId="urn:microsoft.com/office/officeart/2005/8/layout/hierarchy2"/>
    <dgm:cxn modelId="{AF2D4D46-61D4-49D5-AD8C-4CABA45BA735}" type="presParOf" srcId="{415AA800-F607-472E-9628-03EF00357452}" destId="{8F14BEF2-8A8E-4E10-8AEC-1F24933C7B4E}" srcOrd="1" destOrd="0" presId="urn:microsoft.com/office/officeart/2005/8/layout/hierarchy2"/>
    <dgm:cxn modelId="{6FC284EE-D907-4E8A-8966-8122A957D7A3}" type="presParOf" srcId="{513BF9BF-EF65-445F-89E9-8DB1D111524A}" destId="{616860B0-71CE-4002-B208-CCD854C1FBF7}" srcOrd="4" destOrd="0" presId="urn:microsoft.com/office/officeart/2005/8/layout/hierarchy2"/>
    <dgm:cxn modelId="{DF267B44-70E0-4C2B-A614-4327AB8976C0}" type="presParOf" srcId="{616860B0-71CE-4002-B208-CCD854C1FBF7}" destId="{FCE269CF-6F9D-4B6D-9305-EA2C091C6CBE}" srcOrd="0" destOrd="0" presId="urn:microsoft.com/office/officeart/2005/8/layout/hierarchy2"/>
    <dgm:cxn modelId="{EA69C235-E50D-40CD-AEC9-3C9B66F29C63}" type="presParOf" srcId="{513BF9BF-EF65-445F-89E9-8DB1D111524A}" destId="{9C251C16-BB17-4339-A467-4C3C63ECE8A9}" srcOrd="5" destOrd="0" presId="urn:microsoft.com/office/officeart/2005/8/layout/hierarchy2"/>
    <dgm:cxn modelId="{7269D585-F6B5-4481-AD45-D72B40FD5286}" type="presParOf" srcId="{9C251C16-BB17-4339-A467-4C3C63ECE8A9}" destId="{187E5DC4-B7CF-4342-BDDD-303368765791}" srcOrd="0" destOrd="0" presId="urn:microsoft.com/office/officeart/2005/8/layout/hierarchy2"/>
    <dgm:cxn modelId="{918A0989-D2EA-45EE-B872-53522067BC09}" type="presParOf" srcId="{9C251C16-BB17-4339-A467-4C3C63ECE8A9}" destId="{1AEB8E39-45C3-4EB1-9B59-66334DE24314}" srcOrd="1" destOrd="0" presId="urn:microsoft.com/office/officeart/2005/8/layout/hierarchy2"/>
    <dgm:cxn modelId="{ED38E7BA-8C02-4590-851A-E555F8BD8ADD}" type="presParOf" srcId="{1AEB8E39-45C3-4EB1-9B59-66334DE24314}" destId="{02392281-F375-4704-8D65-C8FA28CB0ED3}" srcOrd="0" destOrd="0" presId="urn:microsoft.com/office/officeart/2005/8/layout/hierarchy2"/>
    <dgm:cxn modelId="{5BCF0F20-F6AD-4BBB-928F-35DEB6BB5580}" type="presParOf" srcId="{02392281-F375-4704-8D65-C8FA28CB0ED3}" destId="{7E54730F-B81A-4B42-9D3B-9FA7296F85B8}" srcOrd="0" destOrd="0" presId="urn:microsoft.com/office/officeart/2005/8/layout/hierarchy2"/>
    <dgm:cxn modelId="{B6720E8A-AD92-4799-99E1-D4E60A391739}" type="presParOf" srcId="{1AEB8E39-45C3-4EB1-9B59-66334DE24314}" destId="{8302E0C5-ABBF-4207-88E9-0F25E05E817E}" srcOrd="1" destOrd="0" presId="urn:microsoft.com/office/officeart/2005/8/layout/hierarchy2"/>
    <dgm:cxn modelId="{B7CE69B0-DC8E-4F85-8577-72527120F9F1}" type="presParOf" srcId="{8302E0C5-ABBF-4207-88E9-0F25E05E817E}" destId="{8FC21DB0-A480-4AF1-AE9B-3E60CC6D136A}" srcOrd="0" destOrd="0" presId="urn:microsoft.com/office/officeart/2005/8/layout/hierarchy2"/>
    <dgm:cxn modelId="{2B7922EB-692A-46DE-A1EE-2361AF3C8244}" type="presParOf" srcId="{8302E0C5-ABBF-4207-88E9-0F25E05E817E}" destId="{60317905-2222-4B56-AEF4-4DF518A04A82}" srcOrd="1" destOrd="0" presId="urn:microsoft.com/office/officeart/2005/8/layout/hierarchy2"/>
    <dgm:cxn modelId="{39E5363F-1281-4559-83C8-B247EC1C80BA}" type="presParOf" srcId="{513BF9BF-EF65-445F-89E9-8DB1D111524A}" destId="{87BD7BD8-C42E-42C1-9C39-A4EACA466DFB}" srcOrd="6" destOrd="0" presId="urn:microsoft.com/office/officeart/2005/8/layout/hierarchy2"/>
    <dgm:cxn modelId="{DF5D38E5-F3D2-47B9-8C04-26CB3508F4AD}" type="presParOf" srcId="{87BD7BD8-C42E-42C1-9C39-A4EACA466DFB}" destId="{41806617-C49B-497E-BBD9-E99EF0DDA504}" srcOrd="0" destOrd="0" presId="urn:microsoft.com/office/officeart/2005/8/layout/hierarchy2"/>
    <dgm:cxn modelId="{9AAB0E08-30D9-4E9B-A718-519F08ACDDC8}" type="presParOf" srcId="{513BF9BF-EF65-445F-89E9-8DB1D111524A}" destId="{A9758C10-B2DE-4545-A8F6-FDF40F1BA674}" srcOrd="7" destOrd="0" presId="urn:microsoft.com/office/officeart/2005/8/layout/hierarchy2"/>
    <dgm:cxn modelId="{D15DBE73-AE88-4DCA-B3F0-46CE44F3753D}" type="presParOf" srcId="{A9758C10-B2DE-4545-A8F6-FDF40F1BA674}" destId="{DB4F9ADE-29DD-4A49-8154-9F304A509AA9}" srcOrd="0" destOrd="0" presId="urn:microsoft.com/office/officeart/2005/8/layout/hierarchy2"/>
    <dgm:cxn modelId="{FEB00615-B942-424D-B8DE-917ABF6EB105}" type="presParOf" srcId="{A9758C10-B2DE-4545-A8F6-FDF40F1BA674}" destId="{6F64912A-5FBA-4980-AFA4-76AE2AD10AC7}" srcOrd="1" destOrd="0" presId="urn:microsoft.com/office/officeart/2005/8/layout/hierarchy2"/>
    <dgm:cxn modelId="{D08F08ED-691F-4F50-A1FB-ED2DF34C2FE7}" type="presParOf" srcId="{6F64912A-5FBA-4980-AFA4-76AE2AD10AC7}" destId="{ABB9E736-93A3-4C6E-B057-AAB661FAFE88}" srcOrd="0" destOrd="0" presId="urn:microsoft.com/office/officeart/2005/8/layout/hierarchy2"/>
    <dgm:cxn modelId="{1A3BD699-5755-4C1F-BC2C-1CB365E34F65}" type="presParOf" srcId="{ABB9E736-93A3-4C6E-B057-AAB661FAFE88}" destId="{BCCA414D-981A-4302-8195-73DA4502720A}" srcOrd="0" destOrd="0" presId="urn:microsoft.com/office/officeart/2005/8/layout/hierarchy2"/>
    <dgm:cxn modelId="{F1712F09-9FFF-4E7A-839A-73290AE251C7}" type="presParOf" srcId="{6F64912A-5FBA-4980-AFA4-76AE2AD10AC7}" destId="{0942EE38-D824-48BD-9BD5-1A44DB7071AB}" srcOrd="1" destOrd="0" presId="urn:microsoft.com/office/officeart/2005/8/layout/hierarchy2"/>
    <dgm:cxn modelId="{23FD3D91-C03B-4729-9289-BD10F704EED6}" type="presParOf" srcId="{0942EE38-D824-48BD-9BD5-1A44DB7071AB}" destId="{470D7BCA-C649-4D55-9826-63A5AF031FBC}" srcOrd="0" destOrd="0" presId="urn:microsoft.com/office/officeart/2005/8/layout/hierarchy2"/>
    <dgm:cxn modelId="{CF9A138D-3A33-4282-941F-9A1486533C7C}" type="presParOf" srcId="{0942EE38-D824-48BD-9BD5-1A44DB7071AB}" destId="{F7BC825E-41D7-4DEC-BF4D-79847C8BEA7C}" srcOrd="1" destOrd="0" presId="urn:microsoft.com/office/officeart/2005/8/layout/hierarchy2"/>
    <dgm:cxn modelId="{A48C4BBD-C535-44E1-B75A-D9121E480CFD}" type="presParOf" srcId="{513BF9BF-EF65-445F-89E9-8DB1D111524A}" destId="{930595E2-C4DF-473D-B88F-AE8876E87530}" srcOrd="8" destOrd="0" presId="urn:microsoft.com/office/officeart/2005/8/layout/hierarchy2"/>
    <dgm:cxn modelId="{E3D35C68-B99B-4062-A258-5DCAE487C6FF}" type="presParOf" srcId="{930595E2-C4DF-473D-B88F-AE8876E87530}" destId="{317C88A8-F00D-4E83-9ADD-C215302576E0}" srcOrd="0" destOrd="0" presId="urn:microsoft.com/office/officeart/2005/8/layout/hierarchy2"/>
    <dgm:cxn modelId="{2310D218-415D-4440-8262-4F648CE63247}" type="presParOf" srcId="{513BF9BF-EF65-445F-89E9-8DB1D111524A}" destId="{065AE35A-2198-49DB-806F-626249C12EE0}" srcOrd="9" destOrd="0" presId="urn:microsoft.com/office/officeart/2005/8/layout/hierarchy2"/>
    <dgm:cxn modelId="{B232DC3B-40CF-47C2-82FE-4B52A699A990}" type="presParOf" srcId="{065AE35A-2198-49DB-806F-626249C12EE0}" destId="{343DE82A-FC82-4CD5-B9F9-17A81D0AFDC5}" srcOrd="0" destOrd="0" presId="urn:microsoft.com/office/officeart/2005/8/layout/hierarchy2"/>
    <dgm:cxn modelId="{868827B3-CC42-431E-BC09-6331CA082106}" type="presParOf" srcId="{065AE35A-2198-49DB-806F-626249C12EE0}" destId="{6AF98444-6C8B-481F-988C-7FC217DD0B1C}" srcOrd="1" destOrd="0" presId="urn:microsoft.com/office/officeart/2005/8/layout/hierarchy2"/>
    <dgm:cxn modelId="{533E5CD1-82A0-46DF-966C-2294C130B7DE}" type="presParOf" srcId="{6AF98444-6C8B-481F-988C-7FC217DD0B1C}" destId="{2D0339E3-9921-4302-A701-A44959A8BA62}" srcOrd="0" destOrd="0" presId="urn:microsoft.com/office/officeart/2005/8/layout/hierarchy2"/>
    <dgm:cxn modelId="{9C32C09C-D255-4361-B027-7CE0EA7A7522}" type="presParOf" srcId="{2D0339E3-9921-4302-A701-A44959A8BA62}" destId="{51EF9D0B-FDA6-4F66-A5A4-E357B06C15D7}" srcOrd="0" destOrd="0" presId="urn:microsoft.com/office/officeart/2005/8/layout/hierarchy2"/>
    <dgm:cxn modelId="{0E8910B9-C4EE-4641-84D0-386AAA60FD1D}" type="presParOf" srcId="{6AF98444-6C8B-481F-988C-7FC217DD0B1C}" destId="{BFC223CE-8452-4E6B-A68D-602DE278BA09}" srcOrd="1" destOrd="0" presId="urn:microsoft.com/office/officeart/2005/8/layout/hierarchy2"/>
    <dgm:cxn modelId="{11E1C9AD-D3C7-4928-A455-43095CE26295}" type="presParOf" srcId="{BFC223CE-8452-4E6B-A68D-602DE278BA09}" destId="{7AF4EB61-5E7D-4C9D-AD30-3D028CFB82B1}" srcOrd="0" destOrd="0" presId="urn:microsoft.com/office/officeart/2005/8/layout/hierarchy2"/>
    <dgm:cxn modelId="{1AD1F234-2A0C-4EBE-A6B7-9F8375E0F61C}" type="presParOf" srcId="{BFC223CE-8452-4E6B-A68D-602DE278BA09}" destId="{69A50718-E2A6-41BC-B614-6DAC9401489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2D2F03B-42C1-4558-A8D8-AF153D1E4858}" type="doc">
      <dgm:prSet loTypeId="urn:microsoft.com/office/officeart/2005/8/layout/process5" loCatId="process" qsTypeId="urn:microsoft.com/office/officeart/2005/8/quickstyle/simple1" qsCatId="simple" csTypeId="urn:microsoft.com/office/officeart/2005/8/colors/accent2_1" csCatId="accent2" phldr="1"/>
      <dgm:spPr/>
      <dgm:t>
        <a:bodyPr/>
        <a:lstStyle/>
        <a:p>
          <a:endParaRPr lang="es-EC"/>
        </a:p>
      </dgm:t>
    </dgm:pt>
    <dgm:pt modelId="{0D3AA59A-EEBA-4FDF-B3DD-21E91FE4C312}">
      <dgm:prSet phldrT="[Texto]" custT="1"/>
      <dgm:spPr/>
      <dgm:t>
        <a:bodyPr/>
        <a:lstStyle/>
        <a:p>
          <a:r>
            <a:rPr lang="es-EC" sz="1400" dirty="0">
              <a:solidFill>
                <a:srgbClr val="000000"/>
              </a:solidFill>
            </a:rPr>
            <a:t>Teoría de la agencia, el principal aporte de esta teoría a la línea de investigación es en referencia a la fuente de financiamiento con la que cuenta la organización, en donde se considera el financiamiento vía patrimonial, y es de aquí donde nacen los conflictos de interés entre administradores y dueños de la empresa.</a:t>
          </a:r>
        </a:p>
      </dgm:t>
    </dgm:pt>
    <dgm:pt modelId="{312B79AB-45C3-4CC6-8A24-DCD9D5D173F0}" type="parTrans" cxnId="{E42A3B1A-C5D9-4064-B6D4-573FC91C0314}">
      <dgm:prSet/>
      <dgm:spPr/>
      <dgm:t>
        <a:bodyPr/>
        <a:lstStyle/>
        <a:p>
          <a:endParaRPr lang="es-EC" sz="2400">
            <a:solidFill>
              <a:srgbClr val="000000"/>
            </a:solidFill>
          </a:endParaRPr>
        </a:p>
      </dgm:t>
    </dgm:pt>
    <dgm:pt modelId="{99C5C68C-3898-4CF7-A94E-D19B0DC01DC7}" type="sibTrans" cxnId="{E42A3B1A-C5D9-4064-B6D4-573FC91C0314}">
      <dgm:prSet custT="1"/>
      <dgm:spPr/>
      <dgm:t>
        <a:bodyPr/>
        <a:lstStyle/>
        <a:p>
          <a:endParaRPr lang="es-EC" sz="1050">
            <a:solidFill>
              <a:srgbClr val="000000"/>
            </a:solidFill>
          </a:endParaRPr>
        </a:p>
      </dgm:t>
    </dgm:pt>
    <dgm:pt modelId="{B201376E-B58A-4B76-8363-BAEFE9613F9D}">
      <dgm:prSet phldrT="[Texto]" custT="1"/>
      <dgm:spPr/>
      <dgm:t>
        <a:bodyPr/>
        <a:lstStyle/>
        <a:p>
          <a:r>
            <a:rPr lang="es-EC" sz="1400" dirty="0">
              <a:solidFill>
                <a:srgbClr val="000000"/>
              </a:solidFill>
            </a:rPr>
            <a:t>La teoría de la Jerarquía Financiera, evidencia las opciones de financiamiento, al no contar con financiamiento interno, optan por financiamiento externo, y al final por nuevo capital. </a:t>
          </a:r>
        </a:p>
        <a:p>
          <a:r>
            <a:rPr lang="es-EC" sz="1400" dirty="0">
              <a:solidFill>
                <a:srgbClr val="000000"/>
              </a:solidFill>
            </a:rPr>
            <a:t>La asimetría de información,  con la existencia de la brecha informativa entre agentes externos e internos de las empresas. </a:t>
          </a:r>
        </a:p>
      </dgm:t>
    </dgm:pt>
    <dgm:pt modelId="{FD39BC23-283F-4920-B17E-9413088FB68A}" type="parTrans" cxnId="{D092D7F0-A204-4BF0-93C3-94D7543FF5CE}">
      <dgm:prSet/>
      <dgm:spPr/>
      <dgm:t>
        <a:bodyPr/>
        <a:lstStyle/>
        <a:p>
          <a:endParaRPr lang="es-EC" sz="2400">
            <a:solidFill>
              <a:srgbClr val="000000"/>
            </a:solidFill>
          </a:endParaRPr>
        </a:p>
      </dgm:t>
    </dgm:pt>
    <dgm:pt modelId="{4483088A-2505-4237-85D8-E590EC9E1312}" type="sibTrans" cxnId="{D092D7F0-A204-4BF0-93C3-94D7543FF5CE}">
      <dgm:prSet custT="1"/>
      <dgm:spPr/>
      <dgm:t>
        <a:bodyPr/>
        <a:lstStyle/>
        <a:p>
          <a:endParaRPr lang="es-EC" sz="1050">
            <a:solidFill>
              <a:srgbClr val="000000"/>
            </a:solidFill>
          </a:endParaRPr>
        </a:p>
      </dgm:t>
    </dgm:pt>
    <dgm:pt modelId="{8735BCAF-5CCD-40B2-8915-0D6265E1AEB7}">
      <dgm:prSet phldrT="[Texto]" custT="1"/>
      <dgm:spPr/>
      <dgm:t>
        <a:bodyPr/>
        <a:lstStyle/>
        <a:p>
          <a:r>
            <a:rPr lang="es-EC" sz="1400" dirty="0">
              <a:solidFill>
                <a:srgbClr val="000000"/>
              </a:solidFill>
            </a:rPr>
            <a:t>Se evidencia que las Pymes son un factor importante en la economía de cada país, debido a que son unidades fundamentales del proceso productivo, ayudan en la generación de empleo y riqueza</a:t>
          </a:r>
        </a:p>
      </dgm:t>
    </dgm:pt>
    <dgm:pt modelId="{1620CCA4-E435-4CEB-A7D1-2E4D66BBBFC4}" type="parTrans" cxnId="{294EADE3-6CBA-4B6C-B603-2A9EE07B00F6}">
      <dgm:prSet/>
      <dgm:spPr/>
      <dgm:t>
        <a:bodyPr/>
        <a:lstStyle/>
        <a:p>
          <a:endParaRPr lang="es-EC" sz="2400">
            <a:solidFill>
              <a:srgbClr val="000000"/>
            </a:solidFill>
          </a:endParaRPr>
        </a:p>
      </dgm:t>
    </dgm:pt>
    <dgm:pt modelId="{C8C74341-BE38-4F64-84F4-3D68A9AEA672}" type="sibTrans" cxnId="{294EADE3-6CBA-4B6C-B603-2A9EE07B00F6}">
      <dgm:prSet custT="1"/>
      <dgm:spPr/>
      <dgm:t>
        <a:bodyPr/>
        <a:lstStyle/>
        <a:p>
          <a:endParaRPr lang="es-EC" sz="1050">
            <a:solidFill>
              <a:srgbClr val="000000"/>
            </a:solidFill>
          </a:endParaRPr>
        </a:p>
      </dgm:t>
    </dgm:pt>
    <dgm:pt modelId="{A18EF651-CBA8-4619-915F-F4C443E91976}">
      <dgm:prSet phldrT="[Texto]" custT="1"/>
      <dgm:spPr/>
      <dgm:t>
        <a:bodyPr/>
        <a:lstStyle/>
        <a:p>
          <a:r>
            <a:rPr lang="es-EC" sz="1400" dirty="0">
              <a:solidFill>
                <a:srgbClr val="000000"/>
              </a:solidFill>
            </a:rPr>
            <a:t>Los factores que presentaron una influencia importante en el acceso a créditos bancarios están relacionadas a la planificación estratégica, estructura organizativa, innovación en productos y procesos, uso de TIC’s, certificaciones de calidad, características del gerente o propietario de la empresa como el nivel académico y con respecto a las características de la empresa los años de funcionamiento</a:t>
          </a:r>
        </a:p>
      </dgm:t>
    </dgm:pt>
    <dgm:pt modelId="{5306CDC4-EA4B-47D8-9135-40F4DC205A89}" type="parTrans" cxnId="{8A329EA0-AE52-4C12-AC6D-858DE28807D6}">
      <dgm:prSet/>
      <dgm:spPr/>
      <dgm:t>
        <a:bodyPr/>
        <a:lstStyle/>
        <a:p>
          <a:endParaRPr lang="es-EC" sz="2400">
            <a:solidFill>
              <a:srgbClr val="000000"/>
            </a:solidFill>
          </a:endParaRPr>
        </a:p>
      </dgm:t>
    </dgm:pt>
    <dgm:pt modelId="{63B1C2B3-6325-482C-AAC6-41F16FD60C07}" type="sibTrans" cxnId="{8A329EA0-AE52-4C12-AC6D-858DE28807D6}">
      <dgm:prSet custT="1"/>
      <dgm:spPr/>
      <dgm:t>
        <a:bodyPr/>
        <a:lstStyle/>
        <a:p>
          <a:endParaRPr lang="es-EC" sz="1050">
            <a:solidFill>
              <a:srgbClr val="000000"/>
            </a:solidFill>
          </a:endParaRPr>
        </a:p>
      </dgm:t>
    </dgm:pt>
    <dgm:pt modelId="{3B403062-48AB-4FE3-9078-500C8BC0F15B}">
      <dgm:prSet phldrT="[Texto]" custT="1"/>
      <dgm:spPr/>
      <dgm:t>
        <a:bodyPr/>
        <a:lstStyle/>
        <a:p>
          <a:r>
            <a:rPr lang="es-EC" sz="1400" dirty="0">
              <a:solidFill>
                <a:srgbClr val="000000"/>
              </a:solidFill>
            </a:rPr>
            <a:t>Las variables que resultaron menos relevantes en el estudio, son con respecto a las características de la empresa: el número de trabajadores y la clasificación según la normativa legal, en cuanto al capital humano: edad del representante o gerente y los años que lleva a cargo de la Pyme y con respecto al uso de las TIC’s: la utilización de banca electrónica, contar con internet corporativo y tramitar impuestos a través de la web.</a:t>
          </a:r>
        </a:p>
      </dgm:t>
    </dgm:pt>
    <dgm:pt modelId="{FD3F8A7D-CE13-4A2A-934A-05E4C3338103}" type="parTrans" cxnId="{8FF3944D-C2C7-4CBB-9ECE-5D4CE4DB076A}">
      <dgm:prSet/>
      <dgm:spPr/>
      <dgm:t>
        <a:bodyPr/>
        <a:lstStyle/>
        <a:p>
          <a:endParaRPr lang="es-EC" sz="2400">
            <a:solidFill>
              <a:srgbClr val="000000"/>
            </a:solidFill>
          </a:endParaRPr>
        </a:p>
      </dgm:t>
    </dgm:pt>
    <dgm:pt modelId="{46E7133C-CA4F-4B56-B02E-6C620A3DA75C}" type="sibTrans" cxnId="{8FF3944D-C2C7-4CBB-9ECE-5D4CE4DB076A}">
      <dgm:prSet custT="1"/>
      <dgm:spPr/>
      <dgm:t>
        <a:bodyPr/>
        <a:lstStyle/>
        <a:p>
          <a:endParaRPr lang="es-EC" sz="2400">
            <a:solidFill>
              <a:srgbClr val="000000"/>
            </a:solidFill>
          </a:endParaRPr>
        </a:p>
      </dgm:t>
    </dgm:pt>
    <dgm:pt modelId="{848361B4-7E46-49DC-8FEB-DADA0964BA2E}">
      <dgm:prSet phldrT="[Texto]" custT="1"/>
      <dgm:spPr/>
      <dgm:t>
        <a:bodyPr/>
        <a:lstStyle/>
        <a:p>
          <a:r>
            <a:rPr lang="es-ES" sz="1400" dirty="0">
              <a:solidFill>
                <a:srgbClr val="000000"/>
              </a:solidFill>
            </a:rPr>
            <a:t>En referencia a la líneas de crédito, estas ayudarán a tener una </a:t>
          </a:r>
          <a:r>
            <a:rPr lang="es-EC" sz="1400" dirty="0">
              <a:solidFill>
                <a:srgbClr val="000000"/>
              </a:solidFill>
            </a:rPr>
            <a:t>mejor concentración del crédito en los sectores productivos de mayor importancia estratégica para el desarrollo nacional, como son el sector servicios, ya que actualmente el sistema financiero no cuenta con líneas de crédito enfocadas para pagar sueldos y salarios, facturas, obligaciones financieras o tributarias para mejorar la liquidez de las Pymes y asegurar su continuidad en el mercad</a:t>
          </a:r>
        </a:p>
      </dgm:t>
    </dgm:pt>
    <dgm:pt modelId="{B53B54B2-9DCA-4B4B-ABD1-89F372F4358C}" type="parTrans" cxnId="{66929B5A-FC58-4DF8-9DBF-51AA5905167B}">
      <dgm:prSet/>
      <dgm:spPr/>
      <dgm:t>
        <a:bodyPr/>
        <a:lstStyle/>
        <a:p>
          <a:endParaRPr lang="es-EC" sz="2000">
            <a:solidFill>
              <a:srgbClr val="000000"/>
            </a:solidFill>
          </a:endParaRPr>
        </a:p>
      </dgm:t>
    </dgm:pt>
    <dgm:pt modelId="{F281438E-982B-4BD2-91A9-48E6D2ACF5F3}" type="sibTrans" cxnId="{66929B5A-FC58-4DF8-9DBF-51AA5905167B}">
      <dgm:prSet/>
      <dgm:spPr/>
      <dgm:t>
        <a:bodyPr/>
        <a:lstStyle/>
        <a:p>
          <a:endParaRPr lang="es-EC" sz="2000">
            <a:solidFill>
              <a:srgbClr val="000000"/>
            </a:solidFill>
          </a:endParaRPr>
        </a:p>
      </dgm:t>
    </dgm:pt>
    <dgm:pt modelId="{09D34C57-E8EE-4F8C-803B-145CF8DF7DBF}" type="pres">
      <dgm:prSet presAssocID="{82D2F03B-42C1-4558-A8D8-AF153D1E4858}" presName="diagram" presStyleCnt="0">
        <dgm:presLayoutVars>
          <dgm:dir/>
          <dgm:resizeHandles val="exact"/>
        </dgm:presLayoutVars>
      </dgm:prSet>
      <dgm:spPr/>
    </dgm:pt>
    <dgm:pt modelId="{F6F8937D-4D27-4872-830C-C22B742E1775}" type="pres">
      <dgm:prSet presAssocID="{0D3AA59A-EEBA-4FDF-B3DD-21E91FE4C312}" presName="node" presStyleLbl="node1" presStyleIdx="0" presStyleCnt="6" custScaleX="110568" custScaleY="107880">
        <dgm:presLayoutVars>
          <dgm:bulletEnabled val="1"/>
        </dgm:presLayoutVars>
      </dgm:prSet>
      <dgm:spPr/>
    </dgm:pt>
    <dgm:pt modelId="{D0A95F8E-4DF0-44DF-BC43-028D186BF072}" type="pres">
      <dgm:prSet presAssocID="{99C5C68C-3898-4CF7-A94E-D19B0DC01DC7}" presName="sibTrans" presStyleLbl="sibTrans2D1" presStyleIdx="0" presStyleCnt="5"/>
      <dgm:spPr/>
    </dgm:pt>
    <dgm:pt modelId="{9D9E6647-EE57-40A2-A7B3-3A227461E7FE}" type="pres">
      <dgm:prSet presAssocID="{99C5C68C-3898-4CF7-A94E-D19B0DC01DC7}" presName="connectorText" presStyleLbl="sibTrans2D1" presStyleIdx="0" presStyleCnt="5"/>
      <dgm:spPr/>
    </dgm:pt>
    <dgm:pt modelId="{6810423C-B9A3-49CC-ACA2-A502AD2D472E}" type="pres">
      <dgm:prSet presAssocID="{B201376E-B58A-4B76-8363-BAEFE9613F9D}" presName="node" presStyleLbl="node1" presStyleIdx="1" presStyleCnt="6" custScaleX="104260" custScaleY="109295" custLinFactNeighborX="1267" custLinFactNeighborY="10913">
        <dgm:presLayoutVars>
          <dgm:bulletEnabled val="1"/>
        </dgm:presLayoutVars>
      </dgm:prSet>
      <dgm:spPr/>
    </dgm:pt>
    <dgm:pt modelId="{8656301A-FD3A-436F-AD0A-7F54350DB693}" type="pres">
      <dgm:prSet presAssocID="{4483088A-2505-4237-85D8-E590EC9E1312}" presName="sibTrans" presStyleLbl="sibTrans2D1" presStyleIdx="1" presStyleCnt="5"/>
      <dgm:spPr/>
    </dgm:pt>
    <dgm:pt modelId="{4CDB8BD7-D0CB-4889-ACD2-8D989473D5E0}" type="pres">
      <dgm:prSet presAssocID="{4483088A-2505-4237-85D8-E590EC9E1312}" presName="connectorText" presStyleLbl="sibTrans2D1" presStyleIdx="1" presStyleCnt="5"/>
      <dgm:spPr/>
    </dgm:pt>
    <dgm:pt modelId="{43B0E392-839F-4AEA-BAD2-055897CD1C05}" type="pres">
      <dgm:prSet presAssocID="{8735BCAF-5CCD-40B2-8915-0D6265E1AEB7}" presName="node" presStyleLbl="node1" presStyleIdx="2" presStyleCnt="6">
        <dgm:presLayoutVars>
          <dgm:bulletEnabled val="1"/>
        </dgm:presLayoutVars>
      </dgm:prSet>
      <dgm:spPr/>
    </dgm:pt>
    <dgm:pt modelId="{A33CFD92-3454-4DC3-85E9-3E496B80C7E2}" type="pres">
      <dgm:prSet presAssocID="{C8C74341-BE38-4F64-84F4-3D68A9AEA672}" presName="sibTrans" presStyleLbl="sibTrans2D1" presStyleIdx="2" presStyleCnt="5"/>
      <dgm:spPr/>
    </dgm:pt>
    <dgm:pt modelId="{D69FA663-4B45-47D0-B99C-14D7C6D598F3}" type="pres">
      <dgm:prSet presAssocID="{C8C74341-BE38-4F64-84F4-3D68A9AEA672}" presName="connectorText" presStyleLbl="sibTrans2D1" presStyleIdx="2" presStyleCnt="5"/>
      <dgm:spPr/>
    </dgm:pt>
    <dgm:pt modelId="{4AF69F4A-77EA-4749-A6B1-1BDD1B157CAA}" type="pres">
      <dgm:prSet presAssocID="{A18EF651-CBA8-4619-915F-F4C443E91976}" presName="node" presStyleLbl="node1" presStyleIdx="3" presStyleCnt="6" custScaleY="157750">
        <dgm:presLayoutVars>
          <dgm:bulletEnabled val="1"/>
        </dgm:presLayoutVars>
      </dgm:prSet>
      <dgm:spPr/>
    </dgm:pt>
    <dgm:pt modelId="{BC997381-FAC5-4229-AE53-3CE72AB1F198}" type="pres">
      <dgm:prSet presAssocID="{63B1C2B3-6325-482C-AAC6-41F16FD60C07}" presName="sibTrans" presStyleLbl="sibTrans2D1" presStyleIdx="3" presStyleCnt="5"/>
      <dgm:spPr/>
    </dgm:pt>
    <dgm:pt modelId="{84AC01D8-B617-4961-9B4E-D02BFC49F782}" type="pres">
      <dgm:prSet presAssocID="{63B1C2B3-6325-482C-AAC6-41F16FD60C07}" presName="connectorText" presStyleLbl="sibTrans2D1" presStyleIdx="3" presStyleCnt="5"/>
      <dgm:spPr/>
    </dgm:pt>
    <dgm:pt modelId="{C4700358-C8EF-4DDF-BA51-B20FFBF1A8C0}" type="pres">
      <dgm:prSet presAssocID="{3B403062-48AB-4FE3-9078-500C8BC0F15B}" presName="node" presStyleLbl="node1" presStyleIdx="4" presStyleCnt="6" custScaleY="149355">
        <dgm:presLayoutVars>
          <dgm:bulletEnabled val="1"/>
        </dgm:presLayoutVars>
      </dgm:prSet>
      <dgm:spPr/>
    </dgm:pt>
    <dgm:pt modelId="{24F54651-DFA3-413C-9207-709E61530A2D}" type="pres">
      <dgm:prSet presAssocID="{46E7133C-CA4F-4B56-B02E-6C620A3DA75C}" presName="sibTrans" presStyleLbl="sibTrans2D1" presStyleIdx="4" presStyleCnt="5"/>
      <dgm:spPr/>
    </dgm:pt>
    <dgm:pt modelId="{2A5056E8-3890-48D9-8145-0F08A3F92EC5}" type="pres">
      <dgm:prSet presAssocID="{46E7133C-CA4F-4B56-B02E-6C620A3DA75C}" presName="connectorText" presStyleLbl="sibTrans2D1" presStyleIdx="4" presStyleCnt="5"/>
      <dgm:spPr/>
    </dgm:pt>
    <dgm:pt modelId="{34BC28C2-5398-4E55-B149-542F83AC2A51}" type="pres">
      <dgm:prSet presAssocID="{848361B4-7E46-49DC-8FEB-DADA0964BA2E}" presName="node" presStyleLbl="node1" presStyleIdx="5" presStyleCnt="6" custScaleX="105153" custScaleY="173502">
        <dgm:presLayoutVars>
          <dgm:bulletEnabled val="1"/>
        </dgm:presLayoutVars>
      </dgm:prSet>
      <dgm:spPr/>
    </dgm:pt>
  </dgm:ptLst>
  <dgm:cxnLst>
    <dgm:cxn modelId="{E105240A-83DA-48B1-857B-A82C520A4F83}" type="presOf" srcId="{0D3AA59A-EEBA-4FDF-B3DD-21E91FE4C312}" destId="{F6F8937D-4D27-4872-830C-C22B742E1775}" srcOrd="0" destOrd="0" presId="urn:microsoft.com/office/officeart/2005/8/layout/process5"/>
    <dgm:cxn modelId="{55A2F90D-C29A-4620-AAB6-38942AD5DF0B}" type="presOf" srcId="{C8C74341-BE38-4F64-84F4-3D68A9AEA672}" destId="{D69FA663-4B45-47D0-B99C-14D7C6D598F3}" srcOrd="1" destOrd="0" presId="urn:microsoft.com/office/officeart/2005/8/layout/process5"/>
    <dgm:cxn modelId="{19A75219-F9E1-4154-9520-52BA2CF71921}" type="presOf" srcId="{8735BCAF-5CCD-40B2-8915-0D6265E1AEB7}" destId="{43B0E392-839F-4AEA-BAD2-055897CD1C05}" srcOrd="0" destOrd="0" presId="urn:microsoft.com/office/officeart/2005/8/layout/process5"/>
    <dgm:cxn modelId="{E42A3B1A-C5D9-4064-B6D4-573FC91C0314}" srcId="{82D2F03B-42C1-4558-A8D8-AF153D1E4858}" destId="{0D3AA59A-EEBA-4FDF-B3DD-21E91FE4C312}" srcOrd="0" destOrd="0" parTransId="{312B79AB-45C3-4CC6-8A24-DCD9D5D173F0}" sibTransId="{99C5C68C-3898-4CF7-A94E-D19B0DC01DC7}"/>
    <dgm:cxn modelId="{3483C21B-471C-4307-9B03-6EA38F75DC20}" type="presOf" srcId="{99C5C68C-3898-4CF7-A94E-D19B0DC01DC7}" destId="{9D9E6647-EE57-40A2-A7B3-3A227461E7FE}" srcOrd="1" destOrd="0" presId="urn:microsoft.com/office/officeart/2005/8/layout/process5"/>
    <dgm:cxn modelId="{2003441F-2CB5-460E-854F-430CAAD1CA24}" type="presOf" srcId="{82D2F03B-42C1-4558-A8D8-AF153D1E4858}" destId="{09D34C57-E8EE-4F8C-803B-145CF8DF7DBF}" srcOrd="0" destOrd="0" presId="urn:microsoft.com/office/officeart/2005/8/layout/process5"/>
    <dgm:cxn modelId="{3431731F-AD08-4047-B900-7D8F8398D445}" type="presOf" srcId="{4483088A-2505-4237-85D8-E590EC9E1312}" destId="{4CDB8BD7-D0CB-4889-ACD2-8D989473D5E0}" srcOrd="1" destOrd="0" presId="urn:microsoft.com/office/officeart/2005/8/layout/process5"/>
    <dgm:cxn modelId="{E5148A2F-8011-4455-B741-E20CA4BD5A8C}" type="presOf" srcId="{63B1C2B3-6325-482C-AAC6-41F16FD60C07}" destId="{BC997381-FAC5-4229-AE53-3CE72AB1F198}" srcOrd="0" destOrd="0" presId="urn:microsoft.com/office/officeart/2005/8/layout/process5"/>
    <dgm:cxn modelId="{A51B4B34-EC3F-48FE-8A0A-30E121468688}" type="presOf" srcId="{C8C74341-BE38-4F64-84F4-3D68A9AEA672}" destId="{A33CFD92-3454-4DC3-85E9-3E496B80C7E2}" srcOrd="0" destOrd="0" presId="urn:microsoft.com/office/officeart/2005/8/layout/process5"/>
    <dgm:cxn modelId="{03EAFB43-FB10-4A6A-A9C8-46A45151C63C}" type="presOf" srcId="{A18EF651-CBA8-4619-915F-F4C443E91976}" destId="{4AF69F4A-77EA-4749-A6B1-1BDD1B157CAA}" srcOrd="0" destOrd="0" presId="urn:microsoft.com/office/officeart/2005/8/layout/process5"/>
    <dgm:cxn modelId="{8FF3944D-C2C7-4CBB-9ECE-5D4CE4DB076A}" srcId="{82D2F03B-42C1-4558-A8D8-AF153D1E4858}" destId="{3B403062-48AB-4FE3-9078-500C8BC0F15B}" srcOrd="4" destOrd="0" parTransId="{FD3F8A7D-CE13-4A2A-934A-05E4C3338103}" sibTransId="{46E7133C-CA4F-4B56-B02E-6C620A3DA75C}"/>
    <dgm:cxn modelId="{5A946A54-3221-4612-996B-7752607A5E30}" type="presOf" srcId="{3B403062-48AB-4FE3-9078-500C8BC0F15B}" destId="{C4700358-C8EF-4DDF-BA51-B20FFBF1A8C0}" srcOrd="0" destOrd="0" presId="urn:microsoft.com/office/officeart/2005/8/layout/process5"/>
    <dgm:cxn modelId="{18631075-2460-4806-AA7F-260793438371}" type="presOf" srcId="{99C5C68C-3898-4CF7-A94E-D19B0DC01DC7}" destId="{D0A95F8E-4DF0-44DF-BC43-028D186BF072}" srcOrd="0" destOrd="0" presId="urn:microsoft.com/office/officeart/2005/8/layout/process5"/>
    <dgm:cxn modelId="{66929B5A-FC58-4DF8-9DBF-51AA5905167B}" srcId="{82D2F03B-42C1-4558-A8D8-AF153D1E4858}" destId="{848361B4-7E46-49DC-8FEB-DADA0964BA2E}" srcOrd="5" destOrd="0" parTransId="{B53B54B2-9DCA-4B4B-ABD1-89F372F4358C}" sibTransId="{F281438E-982B-4BD2-91A9-48E6D2ACF5F3}"/>
    <dgm:cxn modelId="{8BF43C92-970A-4DA6-922B-A983112518FA}" type="presOf" srcId="{4483088A-2505-4237-85D8-E590EC9E1312}" destId="{8656301A-FD3A-436F-AD0A-7F54350DB693}" srcOrd="0" destOrd="0" presId="urn:microsoft.com/office/officeart/2005/8/layout/process5"/>
    <dgm:cxn modelId="{8A329EA0-AE52-4C12-AC6D-858DE28807D6}" srcId="{82D2F03B-42C1-4558-A8D8-AF153D1E4858}" destId="{A18EF651-CBA8-4619-915F-F4C443E91976}" srcOrd="3" destOrd="0" parTransId="{5306CDC4-EA4B-47D8-9135-40F4DC205A89}" sibTransId="{63B1C2B3-6325-482C-AAC6-41F16FD60C07}"/>
    <dgm:cxn modelId="{74016FA6-4AFF-41E8-9D6D-BE260292B7E9}" type="presOf" srcId="{848361B4-7E46-49DC-8FEB-DADA0964BA2E}" destId="{34BC28C2-5398-4E55-B149-542F83AC2A51}" srcOrd="0" destOrd="0" presId="urn:microsoft.com/office/officeart/2005/8/layout/process5"/>
    <dgm:cxn modelId="{294EADE3-6CBA-4B6C-B603-2A9EE07B00F6}" srcId="{82D2F03B-42C1-4558-A8D8-AF153D1E4858}" destId="{8735BCAF-5CCD-40B2-8915-0D6265E1AEB7}" srcOrd="2" destOrd="0" parTransId="{1620CCA4-E435-4CEB-A7D1-2E4D66BBBFC4}" sibTransId="{C8C74341-BE38-4F64-84F4-3D68A9AEA672}"/>
    <dgm:cxn modelId="{8B2A9FEC-273F-4950-8815-33956FFFBE1B}" type="presOf" srcId="{46E7133C-CA4F-4B56-B02E-6C620A3DA75C}" destId="{24F54651-DFA3-413C-9207-709E61530A2D}" srcOrd="0" destOrd="0" presId="urn:microsoft.com/office/officeart/2005/8/layout/process5"/>
    <dgm:cxn modelId="{69AA0BED-DA65-42D3-82DC-D602DEF7839C}" type="presOf" srcId="{46E7133C-CA4F-4B56-B02E-6C620A3DA75C}" destId="{2A5056E8-3890-48D9-8145-0F08A3F92EC5}" srcOrd="1" destOrd="0" presId="urn:microsoft.com/office/officeart/2005/8/layout/process5"/>
    <dgm:cxn modelId="{D092D7F0-A204-4BF0-93C3-94D7543FF5CE}" srcId="{82D2F03B-42C1-4558-A8D8-AF153D1E4858}" destId="{B201376E-B58A-4B76-8363-BAEFE9613F9D}" srcOrd="1" destOrd="0" parTransId="{FD39BC23-283F-4920-B17E-9413088FB68A}" sibTransId="{4483088A-2505-4237-85D8-E590EC9E1312}"/>
    <dgm:cxn modelId="{550B28F2-5087-4B3E-87F4-3FBCCCD00A3E}" type="presOf" srcId="{63B1C2B3-6325-482C-AAC6-41F16FD60C07}" destId="{84AC01D8-B617-4961-9B4E-D02BFC49F782}" srcOrd="1" destOrd="0" presId="urn:microsoft.com/office/officeart/2005/8/layout/process5"/>
    <dgm:cxn modelId="{7CA51AFD-AB68-4916-9190-DF0A2DB17237}" type="presOf" srcId="{B201376E-B58A-4B76-8363-BAEFE9613F9D}" destId="{6810423C-B9A3-49CC-ACA2-A502AD2D472E}" srcOrd="0" destOrd="0" presId="urn:microsoft.com/office/officeart/2005/8/layout/process5"/>
    <dgm:cxn modelId="{791CE667-FE62-458B-900E-633FCDD6AD7D}" type="presParOf" srcId="{09D34C57-E8EE-4F8C-803B-145CF8DF7DBF}" destId="{F6F8937D-4D27-4872-830C-C22B742E1775}" srcOrd="0" destOrd="0" presId="urn:microsoft.com/office/officeart/2005/8/layout/process5"/>
    <dgm:cxn modelId="{BB907865-3E23-4EBA-BD3F-477149832C03}" type="presParOf" srcId="{09D34C57-E8EE-4F8C-803B-145CF8DF7DBF}" destId="{D0A95F8E-4DF0-44DF-BC43-028D186BF072}" srcOrd="1" destOrd="0" presId="urn:microsoft.com/office/officeart/2005/8/layout/process5"/>
    <dgm:cxn modelId="{6D757083-4789-4DE5-9315-6008A299BCE2}" type="presParOf" srcId="{D0A95F8E-4DF0-44DF-BC43-028D186BF072}" destId="{9D9E6647-EE57-40A2-A7B3-3A227461E7FE}" srcOrd="0" destOrd="0" presId="urn:microsoft.com/office/officeart/2005/8/layout/process5"/>
    <dgm:cxn modelId="{FB3C299E-6DC1-4FCB-855C-E2DDB17760A8}" type="presParOf" srcId="{09D34C57-E8EE-4F8C-803B-145CF8DF7DBF}" destId="{6810423C-B9A3-49CC-ACA2-A502AD2D472E}" srcOrd="2" destOrd="0" presId="urn:microsoft.com/office/officeart/2005/8/layout/process5"/>
    <dgm:cxn modelId="{CFA69895-1FA2-48B5-9CAE-80ECD7DC6898}" type="presParOf" srcId="{09D34C57-E8EE-4F8C-803B-145CF8DF7DBF}" destId="{8656301A-FD3A-436F-AD0A-7F54350DB693}" srcOrd="3" destOrd="0" presId="urn:microsoft.com/office/officeart/2005/8/layout/process5"/>
    <dgm:cxn modelId="{D8BE8B09-F4E2-4BCB-BA4B-D5321F0285C8}" type="presParOf" srcId="{8656301A-FD3A-436F-AD0A-7F54350DB693}" destId="{4CDB8BD7-D0CB-4889-ACD2-8D989473D5E0}" srcOrd="0" destOrd="0" presId="urn:microsoft.com/office/officeart/2005/8/layout/process5"/>
    <dgm:cxn modelId="{D9817546-9FE3-458D-935B-C91C50C87E9E}" type="presParOf" srcId="{09D34C57-E8EE-4F8C-803B-145CF8DF7DBF}" destId="{43B0E392-839F-4AEA-BAD2-055897CD1C05}" srcOrd="4" destOrd="0" presId="urn:microsoft.com/office/officeart/2005/8/layout/process5"/>
    <dgm:cxn modelId="{9A236D6C-ACFC-447C-B63D-62AF36B25D99}" type="presParOf" srcId="{09D34C57-E8EE-4F8C-803B-145CF8DF7DBF}" destId="{A33CFD92-3454-4DC3-85E9-3E496B80C7E2}" srcOrd="5" destOrd="0" presId="urn:microsoft.com/office/officeart/2005/8/layout/process5"/>
    <dgm:cxn modelId="{F6038548-6CE2-4EE8-B172-127EA0D4EAC9}" type="presParOf" srcId="{A33CFD92-3454-4DC3-85E9-3E496B80C7E2}" destId="{D69FA663-4B45-47D0-B99C-14D7C6D598F3}" srcOrd="0" destOrd="0" presId="urn:microsoft.com/office/officeart/2005/8/layout/process5"/>
    <dgm:cxn modelId="{494A9939-991D-4DA6-97FB-9A6159170593}" type="presParOf" srcId="{09D34C57-E8EE-4F8C-803B-145CF8DF7DBF}" destId="{4AF69F4A-77EA-4749-A6B1-1BDD1B157CAA}" srcOrd="6" destOrd="0" presId="urn:microsoft.com/office/officeart/2005/8/layout/process5"/>
    <dgm:cxn modelId="{6E5805AD-99AD-4B39-B38D-B3A5737E2EE7}" type="presParOf" srcId="{09D34C57-E8EE-4F8C-803B-145CF8DF7DBF}" destId="{BC997381-FAC5-4229-AE53-3CE72AB1F198}" srcOrd="7" destOrd="0" presId="urn:microsoft.com/office/officeart/2005/8/layout/process5"/>
    <dgm:cxn modelId="{A8BC47BB-1321-4399-BDBF-4230DCFB3A92}" type="presParOf" srcId="{BC997381-FAC5-4229-AE53-3CE72AB1F198}" destId="{84AC01D8-B617-4961-9B4E-D02BFC49F782}" srcOrd="0" destOrd="0" presId="urn:microsoft.com/office/officeart/2005/8/layout/process5"/>
    <dgm:cxn modelId="{FF5ECFF9-84B6-4963-9737-6997E2DA9F85}" type="presParOf" srcId="{09D34C57-E8EE-4F8C-803B-145CF8DF7DBF}" destId="{C4700358-C8EF-4DDF-BA51-B20FFBF1A8C0}" srcOrd="8" destOrd="0" presId="urn:microsoft.com/office/officeart/2005/8/layout/process5"/>
    <dgm:cxn modelId="{5DB651B1-B86A-4768-8C2D-D6E8EE869FF6}" type="presParOf" srcId="{09D34C57-E8EE-4F8C-803B-145CF8DF7DBF}" destId="{24F54651-DFA3-413C-9207-709E61530A2D}" srcOrd="9" destOrd="0" presId="urn:microsoft.com/office/officeart/2005/8/layout/process5"/>
    <dgm:cxn modelId="{8504A4BB-2A37-4A9C-AA65-E4D2DDF1F858}" type="presParOf" srcId="{24F54651-DFA3-413C-9207-709E61530A2D}" destId="{2A5056E8-3890-48D9-8145-0F08A3F92EC5}" srcOrd="0" destOrd="0" presId="urn:microsoft.com/office/officeart/2005/8/layout/process5"/>
    <dgm:cxn modelId="{9B1DCB5C-3F28-495F-AA0C-2B33E72635CA}" type="presParOf" srcId="{09D34C57-E8EE-4F8C-803B-145CF8DF7DBF}" destId="{34BC28C2-5398-4E55-B149-542F83AC2A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C37CA2D-8873-4280-B158-A068D26195F6}" type="doc">
      <dgm:prSet loTypeId="urn:microsoft.com/office/officeart/2005/8/layout/process2" loCatId="process" qsTypeId="urn:microsoft.com/office/officeart/2005/8/quickstyle/simple1" qsCatId="simple" csTypeId="urn:microsoft.com/office/officeart/2005/8/colors/accent2_1" csCatId="accent2" phldr="1"/>
      <dgm:spPr/>
      <dgm:t>
        <a:bodyPr/>
        <a:lstStyle/>
        <a:p>
          <a:endParaRPr lang="es-EC"/>
        </a:p>
      </dgm:t>
    </dgm:pt>
    <dgm:pt modelId="{172C822F-3D16-4FB3-94B4-7E21C232976B}">
      <dgm:prSet phldrT="[Texto]" custT="1"/>
      <dgm:spPr/>
      <dgm:t>
        <a:bodyPr/>
        <a:lstStyle/>
        <a:p>
          <a:r>
            <a:rPr lang="es-EC" sz="1600" b="0">
              <a:solidFill>
                <a:srgbClr val="000000"/>
              </a:solidFill>
            </a:rPr>
            <a:t>Para futuras investigaciones, sobre fuentes de financiamiento, se recomienda considerar las Teorías de la Agencia y la Teoría de la Jerarquía Financiera, ya que el aporte de estas en la literatura de las investigaciones sobre financiamiento resulta importante.</a:t>
          </a:r>
          <a:endParaRPr lang="es-EC" sz="1600" b="0" dirty="0">
            <a:solidFill>
              <a:srgbClr val="000000"/>
            </a:solidFill>
          </a:endParaRPr>
        </a:p>
      </dgm:t>
    </dgm:pt>
    <dgm:pt modelId="{A9646D3A-D214-4D22-8B35-499DFBBD765D}" type="parTrans" cxnId="{603E341C-9F7F-4D22-890E-9B62B3E2CCBB}">
      <dgm:prSet/>
      <dgm:spPr/>
      <dgm:t>
        <a:bodyPr/>
        <a:lstStyle/>
        <a:p>
          <a:endParaRPr lang="es-EC" sz="3600" b="0">
            <a:solidFill>
              <a:srgbClr val="000000"/>
            </a:solidFill>
          </a:endParaRPr>
        </a:p>
      </dgm:t>
    </dgm:pt>
    <dgm:pt modelId="{F4059F3C-D46B-47F2-B74C-5056773966C8}" type="sibTrans" cxnId="{603E341C-9F7F-4D22-890E-9B62B3E2CCBB}">
      <dgm:prSet custT="1"/>
      <dgm:spPr/>
      <dgm:t>
        <a:bodyPr/>
        <a:lstStyle/>
        <a:p>
          <a:endParaRPr lang="es-EC" sz="3600" b="0">
            <a:solidFill>
              <a:srgbClr val="000000"/>
            </a:solidFill>
          </a:endParaRPr>
        </a:p>
      </dgm:t>
    </dgm:pt>
    <dgm:pt modelId="{973BA628-0B38-4BAE-8075-270785CBDDB8}">
      <dgm:prSet phldrT="[Texto]" custT="1"/>
      <dgm:spPr/>
      <dgm:t>
        <a:bodyPr/>
        <a:lstStyle/>
        <a:p>
          <a:r>
            <a:rPr lang="es-EC" sz="1600">
              <a:solidFill>
                <a:srgbClr val="000000"/>
              </a:solidFill>
            </a:rPr>
            <a:t>Se recomienda a las entidades gubernamentales brindar apoyo e implementar programas integrales para Pymes, en donde se brinde fundamental apoyo al sector servicios ya que este sector tiene gran potencial de explotación</a:t>
          </a:r>
          <a:endParaRPr lang="es-EC" sz="1600" b="0" dirty="0">
            <a:solidFill>
              <a:srgbClr val="000000"/>
            </a:solidFill>
          </a:endParaRPr>
        </a:p>
      </dgm:t>
    </dgm:pt>
    <dgm:pt modelId="{20773BF9-DA54-4E80-AFB9-0F7BCBFFB2E4}" type="parTrans" cxnId="{E8ECDF94-CBB5-4582-B875-036F86FB583D}">
      <dgm:prSet/>
      <dgm:spPr/>
      <dgm:t>
        <a:bodyPr/>
        <a:lstStyle/>
        <a:p>
          <a:endParaRPr lang="es-EC" sz="3600" b="0">
            <a:solidFill>
              <a:srgbClr val="000000"/>
            </a:solidFill>
          </a:endParaRPr>
        </a:p>
      </dgm:t>
    </dgm:pt>
    <dgm:pt modelId="{DB5DD7F8-1992-4F5C-B3D4-E135B7EE5DF3}" type="sibTrans" cxnId="{E8ECDF94-CBB5-4582-B875-036F86FB583D}">
      <dgm:prSet custT="1"/>
      <dgm:spPr/>
      <dgm:t>
        <a:bodyPr/>
        <a:lstStyle/>
        <a:p>
          <a:endParaRPr lang="es-EC" sz="3600" b="0">
            <a:solidFill>
              <a:srgbClr val="000000"/>
            </a:solidFill>
          </a:endParaRPr>
        </a:p>
      </dgm:t>
    </dgm:pt>
    <dgm:pt modelId="{D9594BBD-01B1-42B8-84FB-ADBF908EB2D7}">
      <dgm:prSet phldrT="[Texto]" custT="1"/>
      <dgm:spPr/>
      <dgm:t>
        <a:bodyPr/>
        <a:lstStyle/>
        <a:p>
          <a:r>
            <a:rPr lang="es-EC" sz="1600" dirty="0">
              <a:solidFill>
                <a:srgbClr val="000000"/>
              </a:solidFill>
            </a:rPr>
            <a:t>Las Pymes deben implementar asesorías contables y financieras, con el fin de medir y analizar la situación económica de la Pyme ya que la materia contable es un requisito fundamental a la hora de solicitar un crédito, y con respecto a las asesorías financieras, con el objetivo de mejorar la toma de decisiones y rentabilizar los recursos financieros de la empresa.</a:t>
          </a:r>
          <a:endParaRPr lang="es-EC" sz="1600" b="0" dirty="0">
            <a:solidFill>
              <a:srgbClr val="000000"/>
            </a:solidFill>
          </a:endParaRPr>
        </a:p>
      </dgm:t>
    </dgm:pt>
    <dgm:pt modelId="{88CC65FF-AF7A-44D5-AADD-7A8104CA23A8}" type="parTrans" cxnId="{CA0208F4-C281-43CB-B0CB-0C0C68884851}">
      <dgm:prSet/>
      <dgm:spPr/>
      <dgm:t>
        <a:bodyPr/>
        <a:lstStyle/>
        <a:p>
          <a:endParaRPr lang="es-EC" sz="3600" b="0">
            <a:solidFill>
              <a:srgbClr val="000000"/>
            </a:solidFill>
          </a:endParaRPr>
        </a:p>
      </dgm:t>
    </dgm:pt>
    <dgm:pt modelId="{18736241-CEDC-4A71-A175-2972A61E6795}" type="sibTrans" cxnId="{CA0208F4-C281-43CB-B0CB-0C0C68884851}">
      <dgm:prSet/>
      <dgm:spPr/>
      <dgm:t>
        <a:bodyPr/>
        <a:lstStyle/>
        <a:p>
          <a:endParaRPr lang="es-EC" sz="3600" b="0">
            <a:solidFill>
              <a:srgbClr val="000000"/>
            </a:solidFill>
          </a:endParaRPr>
        </a:p>
      </dgm:t>
    </dgm:pt>
    <dgm:pt modelId="{86BD8339-0B28-43E0-A591-BBAF5FFF496F}" type="pres">
      <dgm:prSet presAssocID="{3C37CA2D-8873-4280-B158-A068D26195F6}" presName="linearFlow" presStyleCnt="0">
        <dgm:presLayoutVars>
          <dgm:resizeHandles val="exact"/>
        </dgm:presLayoutVars>
      </dgm:prSet>
      <dgm:spPr/>
    </dgm:pt>
    <dgm:pt modelId="{28442F26-F0A4-471D-883B-C7925807BE1C}" type="pres">
      <dgm:prSet presAssocID="{172C822F-3D16-4FB3-94B4-7E21C232976B}" presName="node" presStyleLbl="node1" presStyleIdx="0" presStyleCnt="3">
        <dgm:presLayoutVars>
          <dgm:bulletEnabled val="1"/>
        </dgm:presLayoutVars>
      </dgm:prSet>
      <dgm:spPr/>
    </dgm:pt>
    <dgm:pt modelId="{B84B3F73-9260-404A-A439-C386306BDD07}" type="pres">
      <dgm:prSet presAssocID="{F4059F3C-D46B-47F2-B74C-5056773966C8}" presName="sibTrans" presStyleLbl="sibTrans2D1" presStyleIdx="0" presStyleCnt="2"/>
      <dgm:spPr/>
    </dgm:pt>
    <dgm:pt modelId="{09F315C7-862C-4340-B8ED-550F46E58AF4}" type="pres">
      <dgm:prSet presAssocID="{F4059F3C-D46B-47F2-B74C-5056773966C8}" presName="connectorText" presStyleLbl="sibTrans2D1" presStyleIdx="0" presStyleCnt="2"/>
      <dgm:spPr/>
    </dgm:pt>
    <dgm:pt modelId="{13211E83-173A-42C0-81C2-7A93D2C580F6}" type="pres">
      <dgm:prSet presAssocID="{973BA628-0B38-4BAE-8075-270785CBDDB8}" presName="node" presStyleLbl="node1" presStyleIdx="1" presStyleCnt="3">
        <dgm:presLayoutVars>
          <dgm:bulletEnabled val="1"/>
        </dgm:presLayoutVars>
      </dgm:prSet>
      <dgm:spPr/>
    </dgm:pt>
    <dgm:pt modelId="{680FC0A7-39C6-4DFA-9E80-90AE398CF167}" type="pres">
      <dgm:prSet presAssocID="{DB5DD7F8-1992-4F5C-B3D4-E135B7EE5DF3}" presName="sibTrans" presStyleLbl="sibTrans2D1" presStyleIdx="1" presStyleCnt="2"/>
      <dgm:spPr/>
    </dgm:pt>
    <dgm:pt modelId="{FA9E9ACF-7D7B-420D-890D-051F433C3C9B}" type="pres">
      <dgm:prSet presAssocID="{DB5DD7F8-1992-4F5C-B3D4-E135B7EE5DF3}" presName="connectorText" presStyleLbl="sibTrans2D1" presStyleIdx="1" presStyleCnt="2"/>
      <dgm:spPr/>
    </dgm:pt>
    <dgm:pt modelId="{A8A9DB82-1FBF-47DB-8F31-AD01FC6DB9AD}" type="pres">
      <dgm:prSet presAssocID="{D9594BBD-01B1-42B8-84FB-ADBF908EB2D7}" presName="node" presStyleLbl="node1" presStyleIdx="2" presStyleCnt="3">
        <dgm:presLayoutVars>
          <dgm:bulletEnabled val="1"/>
        </dgm:presLayoutVars>
      </dgm:prSet>
      <dgm:spPr/>
    </dgm:pt>
  </dgm:ptLst>
  <dgm:cxnLst>
    <dgm:cxn modelId="{603E341C-9F7F-4D22-890E-9B62B3E2CCBB}" srcId="{3C37CA2D-8873-4280-B158-A068D26195F6}" destId="{172C822F-3D16-4FB3-94B4-7E21C232976B}" srcOrd="0" destOrd="0" parTransId="{A9646D3A-D214-4D22-8B35-499DFBBD765D}" sibTransId="{F4059F3C-D46B-47F2-B74C-5056773966C8}"/>
    <dgm:cxn modelId="{6B8AB641-CF4F-4132-B245-70818563C8D0}" type="presOf" srcId="{D9594BBD-01B1-42B8-84FB-ADBF908EB2D7}" destId="{A8A9DB82-1FBF-47DB-8F31-AD01FC6DB9AD}" srcOrd="0" destOrd="0" presId="urn:microsoft.com/office/officeart/2005/8/layout/process2"/>
    <dgm:cxn modelId="{6B85B941-C374-49C7-9A32-0F564B52D068}" type="presOf" srcId="{F4059F3C-D46B-47F2-B74C-5056773966C8}" destId="{09F315C7-862C-4340-B8ED-550F46E58AF4}" srcOrd="1" destOrd="0" presId="urn:microsoft.com/office/officeart/2005/8/layout/process2"/>
    <dgm:cxn modelId="{2E0D3888-F308-41B7-9529-ECB5C4181624}" type="presOf" srcId="{973BA628-0B38-4BAE-8075-270785CBDDB8}" destId="{13211E83-173A-42C0-81C2-7A93D2C580F6}" srcOrd="0" destOrd="0" presId="urn:microsoft.com/office/officeart/2005/8/layout/process2"/>
    <dgm:cxn modelId="{3031E78F-F657-4C55-BBA9-B790BE1A4A7D}" type="presOf" srcId="{3C37CA2D-8873-4280-B158-A068D26195F6}" destId="{86BD8339-0B28-43E0-A591-BBAF5FFF496F}" srcOrd="0" destOrd="0" presId="urn:microsoft.com/office/officeart/2005/8/layout/process2"/>
    <dgm:cxn modelId="{E8ECDF94-CBB5-4582-B875-036F86FB583D}" srcId="{3C37CA2D-8873-4280-B158-A068D26195F6}" destId="{973BA628-0B38-4BAE-8075-270785CBDDB8}" srcOrd="1" destOrd="0" parTransId="{20773BF9-DA54-4E80-AFB9-0F7BCBFFB2E4}" sibTransId="{DB5DD7F8-1992-4F5C-B3D4-E135B7EE5DF3}"/>
    <dgm:cxn modelId="{66D73396-4EC2-4998-99DC-D60FC264CA6F}" type="presOf" srcId="{172C822F-3D16-4FB3-94B4-7E21C232976B}" destId="{28442F26-F0A4-471D-883B-C7925807BE1C}" srcOrd="0" destOrd="0" presId="urn:microsoft.com/office/officeart/2005/8/layout/process2"/>
    <dgm:cxn modelId="{5ACAC8A7-E072-4C0B-8BE5-9689B37F2009}" type="presOf" srcId="{F4059F3C-D46B-47F2-B74C-5056773966C8}" destId="{B84B3F73-9260-404A-A439-C386306BDD07}" srcOrd="0" destOrd="0" presId="urn:microsoft.com/office/officeart/2005/8/layout/process2"/>
    <dgm:cxn modelId="{EC289CB8-A4FC-457A-9D87-AEE339E3C281}" type="presOf" srcId="{DB5DD7F8-1992-4F5C-B3D4-E135B7EE5DF3}" destId="{FA9E9ACF-7D7B-420D-890D-051F433C3C9B}" srcOrd="1" destOrd="0" presId="urn:microsoft.com/office/officeart/2005/8/layout/process2"/>
    <dgm:cxn modelId="{CA0208F4-C281-43CB-B0CB-0C0C68884851}" srcId="{3C37CA2D-8873-4280-B158-A068D26195F6}" destId="{D9594BBD-01B1-42B8-84FB-ADBF908EB2D7}" srcOrd="2" destOrd="0" parTransId="{88CC65FF-AF7A-44D5-AADD-7A8104CA23A8}" sibTransId="{18736241-CEDC-4A71-A175-2972A61E6795}"/>
    <dgm:cxn modelId="{2D9FA4F9-DC1D-4201-9CA4-0E3D260E6B0A}" type="presOf" srcId="{DB5DD7F8-1992-4F5C-B3D4-E135B7EE5DF3}" destId="{680FC0A7-39C6-4DFA-9E80-90AE398CF167}" srcOrd="0" destOrd="0" presId="urn:microsoft.com/office/officeart/2005/8/layout/process2"/>
    <dgm:cxn modelId="{0979A191-C9E7-478E-AE03-14C4CFDA31CD}" type="presParOf" srcId="{86BD8339-0B28-43E0-A591-BBAF5FFF496F}" destId="{28442F26-F0A4-471D-883B-C7925807BE1C}" srcOrd="0" destOrd="0" presId="urn:microsoft.com/office/officeart/2005/8/layout/process2"/>
    <dgm:cxn modelId="{CC55DEAE-6231-46CA-817A-1AC58307E6E7}" type="presParOf" srcId="{86BD8339-0B28-43E0-A591-BBAF5FFF496F}" destId="{B84B3F73-9260-404A-A439-C386306BDD07}" srcOrd="1" destOrd="0" presId="urn:microsoft.com/office/officeart/2005/8/layout/process2"/>
    <dgm:cxn modelId="{F81E321F-97ED-4307-B9B8-2453332AA390}" type="presParOf" srcId="{B84B3F73-9260-404A-A439-C386306BDD07}" destId="{09F315C7-862C-4340-B8ED-550F46E58AF4}" srcOrd="0" destOrd="0" presId="urn:microsoft.com/office/officeart/2005/8/layout/process2"/>
    <dgm:cxn modelId="{6CB7A069-ADF9-4765-9452-4312984957B6}" type="presParOf" srcId="{86BD8339-0B28-43E0-A591-BBAF5FFF496F}" destId="{13211E83-173A-42C0-81C2-7A93D2C580F6}" srcOrd="2" destOrd="0" presId="urn:microsoft.com/office/officeart/2005/8/layout/process2"/>
    <dgm:cxn modelId="{F908B6F3-86A4-4FFA-8788-12AC7199B0A3}" type="presParOf" srcId="{86BD8339-0B28-43E0-A591-BBAF5FFF496F}" destId="{680FC0A7-39C6-4DFA-9E80-90AE398CF167}" srcOrd="3" destOrd="0" presId="urn:microsoft.com/office/officeart/2005/8/layout/process2"/>
    <dgm:cxn modelId="{4D31821B-1F14-479B-855A-39E7174E0CA5}" type="presParOf" srcId="{680FC0A7-39C6-4DFA-9E80-90AE398CF167}" destId="{FA9E9ACF-7D7B-420D-890D-051F433C3C9B}" srcOrd="0" destOrd="0" presId="urn:microsoft.com/office/officeart/2005/8/layout/process2"/>
    <dgm:cxn modelId="{333B5CCD-C570-4C00-8452-8DA66E8904BD}" type="presParOf" srcId="{86BD8339-0B28-43E0-A591-BBAF5FFF496F}" destId="{A8A9DB82-1FBF-47DB-8F31-AD01FC6DB9AD}"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CE980F1-86A5-4517-9403-BB3F16C47672}" type="doc">
      <dgm:prSet loTypeId="urn:microsoft.com/office/officeart/2005/8/layout/process2" loCatId="process" qsTypeId="urn:microsoft.com/office/officeart/2005/8/quickstyle/simple1" qsCatId="simple" csTypeId="urn:microsoft.com/office/officeart/2005/8/colors/accent5_1" csCatId="accent5" phldr="1"/>
      <dgm:spPr/>
      <dgm:t>
        <a:bodyPr/>
        <a:lstStyle/>
        <a:p>
          <a:endParaRPr lang="es-EC"/>
        </a:p>
      </dgm:t>
    </dgm:pt>
    <dgm:pt modelId="{F123995C-446D-452C-91D5-003764B88C8B}">
      <dgm:prSet phldrT="[Texto]"/>
      <dgm:spPr/>
      <dgm:t>
        <a:bodyPr/>
        <a:lstStyle/>
        <a:p>
          <a:r>
            <a:rPr lang="es-EC" dirty="0">
              <a:solidFill>
                <a:srgbClr val="000000"/>
              </a:solidFill>
            </a:rPr>
            <a:t>Tomar en cuenta los factores analizados con el fin de mejorar aspectos internos tanto tangibles e intangibles de la Pyme, los cuales permitan dar señales de buena condición del negocio</a:t>
          </a:r>
        </a:p>
      </dgm:t>
    </dgm:pt>
    <dgm:pt modelId="{CFD58574-A75F-45DA-9A96-4FB500A20A17}" type="parTrans" cxnId="{44889864-7839-4926-9FCA-FEA031975080}">
      <dgm:prSet/>
      <dgm:spPr/>
      <dgm:t>
        <a:bodyPr/>
        <a:lstStyle/>
        <a:p>
          <a:endParaRPr lang="es-EC">
            <a:solidFill>
              <a:srgbClr val="000000"/>
            </a:solidFill>
          </a:endParaRPr>
        </a:p>
      </dgm:t>
    </dgm:pt>
    <dgm:pt modelId="{F981C883-2864-483D-B11E-8F17E59FEB53}" type="sibTrans" cxnId="{44889864-7839-4926-9FCA-FEA031975080}">
      <dgm:prSet/>
      <dgm:spPr/>
      <dgm:t>
        <a:bodyPr/>
        <a:lstStyle/>
        <a:p>
          <a:endParaRPr lang="es-EC">
            <a:solidFill>
              <a:srgbClr val="000000"/>
            </a:solidFill>
          </a:endParaRPr>
        </a:p>
      </dgm:t>
    </dgm:pt>
    <dgm:pt modelId="{82E17D6C-FE09-4F0D-8BB5-F24691E635AC}">
      <dgm:prSet phldrT="[Texto]"/>
      <dgm:spPr/>
      <dgm:t>
        <a:bodyPr/>
        <a:lstStyle/>
        <a:p>
          <a:r>
            <a:rPr lang="es-EC" dirty="0">
              <a:solidFill>
                <a:srgbClr val="000000"/>
              </a:solidFill>
            </a:rPr>
            <a:t>Al sistema financiero se recomienda fortalecer su papel como fuente de financiamiento para las Pymes, en donde su intermediación financiera se canalice principalmente a la inversión productiva</a:t>
          </a:r>
        </a:p>
      </dgm:t>
    </dgm:pt>
    <dgm:pt modelId="{2B3FC8BD-3F39-4C83-BDDA-941AED740787}" type="parTrans" cxnId="{92395E70-F739-4CE7-8B19-223957C2EB31}">
      <dgm:prSet/>
      <dgm:spPr/>
      <dgm:t>
        <a:bodyPr/>
        <a:lstStyle/>
        <a:p>
          <a:endParaRPr lang="es-EC">
            <a:solidFill>
              <a:srgbClr val="000000"/>
            </a:solidFill>
          </a:endParaRPr>
        </a:p>
      </dgm:t>
    </dgm:pt>
    <dgm:pt modelId="{A088F83C-7F6B-4640-8B2E-A97BEB92FD8D}" type="sibTrans" cxnId="{92395E70-F739-4CE7-8B19-223957C2EB31}">
      <dgm:prSet/>
      <dgm:spPr/>
      <dgm:t>
        <a:bodyPr/>
        <a:lstStyle/>
        <a:p>
          <a:endParaRPr lang="es-EC">
            <a:solidFill>
              <a:srgbClr val="000000"/>
            </a:solidFill>
          </a:endParaRPr>
        </a:p>
      </dgm:t>
    </dgm:pt>
    <dgm:pt modelId="{1FE8E9C7-023D-47FE-839D-A2894EB06DD6}">
      <dgm:prSet phldrT="[Texto]"/>
      <dgm:spPr/>
      <dgm:t>
        <a:bodyPr/>
        <a:lstStyle/>
        <a:p>
          <a:r>
            <a:rPr lang="es-EC" dirty="0">
              <a:solidFill>
                <a:srgbClr val="000000"/>
              </a:solidFill>
            </a:rPr>
            <a:t>a futuras investigaciones incluir otros factores para su respectivo estudio e incidencia frente al financiamiento bancario, así como también considerar otras teorías referentes a la problemática del financiamiento.</a:t>
          </a:r>
        </a:p>
      </dgm:t>
    </dgm:pt>
    <dgm:pt modelId="{4201C313-93E7-45C2-A4ED-C645AD82B215}" type="parTrans" cxnId="{895E3190-5358-4380-BE47-57FD2A6407D5}">
      <dgm:prSet/>
      <dgm:spPr/>
      <dgm:t>
        <a:bodyPr/>
        <a:lstStyle/>
        <a:p>
          <a:endParaRPr lang="es-EC">
            <a:solidFill>
              <a:srgbClr val="000000"/>
            </a:solidFill>
          </a:endParaRPr>
        </a:p>
      </dgm:t>
    </dgm:pt>
    <dgm:pt modelId="{DE50EFD2-1D24-4CBB-BAC4-D0416C91F612}" type="sibTrans" cxnId="{895E3190-5358-4380-BE47-57FD2A6407D5}">
      <dgm:prSet/>
      <dgm:spPr/>
      <dgm:t>
        <a:bodyPr/>
        <a:lstStyle/>
        <a:p>
          <a:endParaRPr lang="es-EC">
            <a:solidFill>
              <a:srgbClr val="000000"/>
            </a:solidFill>
          </a:endParaRPr>
        </a:p>
      </dgm:t>
    </dgm:pt>
    <dgm:pt modelId="{CAB733DA-8F4B-4F12-81E6-F8BE6CA68C86}" type="pres">
      <dgm:prSet presAssocID="{2CE980F1-86A5-4517-9403-BB3F16C47672}" presName="linearFlow" presStyleCnt="0">
        <dgm:presLayoutVars>
          <dgm:resizeHandles val="exact"/>
        </dgm:presLayoutVars>
      </dgm:prSet>
      <dgm:spPr/>
    </dgm:pt>
    <dgm:pt modelId="{76B23282-641B-4035-B967-1AAF9A3ADD57}" type="pres">
      <dgm:prSet presAssocID="{F123995C-446D-452C-91D5-003764B88C8B}" presName="node" presStyleLbl="node1" presStyleIdx="0" presStyleCnt="3">
        <dgm:presLayoutVars>
          <dgm:bulletEnabled val="1"/>
        </dgm:presLayoutVars>
      </dgm:prSet>
      <dgm:spPr/>
    </dgm:pt>
    <dgm:pt modelId="{3EBDC716-50BD-4D99-84A0-D23C32145C98}" type="pres">
      <dgm:prSet presAssocID="{F981C883-2864-483D-B11E-8F17E59FEB53}" presName="sibTrans" presStyleLbl="sibTrans2D1" presStyleIdx="0" presStyleCnt="2"/>
      <dgm:spPr/>
    </dgm:pt>
    <dgm:pt modelId="{7D9F73DD-73F5-420B-A698-53B6B8FE464D}" type="pres">
      <dgm:prSet presAssocID="{F981C883-2864-483D-B11E-8F17E59FEB53}" presName="connectorText" presStyleLbl="sibTrans2D1" presStyleIdx="0" presStyleCnt="2"/>
      <dgm:spPr/>
    </dgm:pt>
    <dgm:pt modelId="{4E12FD26-5D4B-4D3B-BB04-ACA905399E9D}" type="pres">
      <dgm:prSet presAssocID="{82E17D6C-FE09-4F0D-8BB5-F24691E635AC}" presName="node" presStyleLbl="node1" presStyleIdx="1" presStyleCnt="3">
        <dgm:presLayoutVars>
          <dgm:bulletEnabled val="1"/>
        </dgm:presLayoutVars>
      </dgm:prSet>
      <dgm:spPr/>
    </dgm:pt>
    <dgm:pt modelId="{5BDA910D-82EF-47BE-A325-E1ED0DF46248}" type="pres">
      <dgm:prSet presAssocID="{A088F83C-7F6B-4640-8B2E-A97BEB92FD8D}" presName="sibTrans" presStyleLbl="sibTrans2D1" presStyleIdx="1" presStyleCnt="2"/>
      <dgm:spPr/>
    </dgm:pt>
    <dgm:pt modelId="{9D750428-95B9-4968-B1BC-6FB16E5FDCD7}" type="pres">
      <dgm:prSet presAssocID="{A088F83C-7F6B-4640-8B2E-A97BEB92FD8D}" presName="connectorText" presStyleLbl="sibTrans2D1" presStyleIdx="1" presStyleCnt="2"/>
      <dgm:spPr/>
    </dgm:pt>
    <dgm:pt modelId="{3D62A2E5-09F3-4D18-A68C-203D2472087B}" type="pres">
      <dgm:prSet presAssocID="{1FE8E9C7-023D-47FE-839D-A2894EB06DD6}" presName="node" presStyleLbl="node1" presStyleIdx="2" presStyleCnt="3">
        <dgm:presLayoutVars>
          <dgm:bulletEnabled val="1"/>
        </dgm:presLayoutVars>
      </dgm:prSet>
      <dgm:spPr/>
    </dgm:pt>
  </dgm:ptLst>
  <dgm:cxnLst>
    <dgm:cxn modelId="{14EA132E-5442-4E4B-97D0-037FDCA1B16C}" type="presOf" srcId="{A088F83C-7F6B-4640-8B2E-A97BEB92FD8D}" destId="{5BDA910D-82EF-47BE-A325-E1ED0DF46248}" srcOrd="0" destOrd="0" presId="urn:microsoft.com/office/officeart/2005/8/layout/process2"/>
    <dgm:cxn modelId="{44889864-7839-4926-9FCA-FEA031975080}" srcId="{2CE980F1-86A5-4517-9403-BB3F16C47672}" destId="{F123995C-446D-452C-91D5-003764B88C8B}" srcOrd="0" destOrd="0" parTransId="{CFD58574-A75F-45DA-9A96-4FB500A20A17}" sibTransId="{F981C883-2864-483D-B11E-8F17E59FEB53}"/>
    <dgm:cxn modelId="{508FBE48-426F-4F1E-B209-A6E13CB4B67C}" type="presOf" srcId="{F981C883-2864-483D-B11E-8F17E59FEB53}" destId="{3EBDC716-50BD-4D99-84A0-D23C32145C98}" srcOrd="0" destOrd="0" presId="urn:microsoft.com/office/officeart/2005/8/layout/process2"/>
    <dgm:cxn modelId="{92395E70-F739-4CE7-8B19-223957C2EB31}" srcId="{2CE980F1-86A5-4517-9403-BB3F16C47672}" destId="{82E17D6C-FE09-4F0D-8BB5-F24691E635AC}" srcOrd="1" destOrd="0" parTransId="{2B3FC8BD-3F39-4C83-BDDA-941AED740787}" sibTransId="{A088F83C-7F6B-4640-8B2E-A97BEB92FD8D}"/>
    <dgm:cxn modelId="{895E3190-5358-4380-BE47-57FD2A6407D5}" srcId="{2CE980F1-86A5-4517-9403-BB3F16C47672}" destId="{1FE8E9C7-023D-47FE-839D-A2894EB06DD6}" srcOrd="2" destOrd="0" parTransId="{4201C313-93E7-45C2-A4ED-C645AD82B215}" sibTransId="{DE50EFD2-1D24-4CBB-BAC4-D0416C91F612}"/>
    <dgm:cxn modelId="{A15A4396-DC92-4C29-AC08-D41687AC45C6}" type="presOf" srcId="{F123995C-446D-452C-91D5-003764B88C8B}" destId="{76B23282-641B-4035-B967-1AAF9A3ADD57}" srcOrd="0" destOrd="0" presId="urn:microsoft.com/office/officeart/2005/8/layout/process2"/>
    <dgm:cxn modelId="{7ED53DA0-94C3-4847-81B3-EA7DB7A976B3}" type="presOf" srcId="{82E17D6C-FE09-4F0D-8BB5-F24691E635AC}" destId="{4E12FD26-5D4B-4D3B-BB04-ACA905399E9D}" srcOrd="0" destOrd="0" presId="urn:microsoft.com/office/officeart/2005/8/layout/process2"/>
    <dgm:cxn modelId="{628112A7-CA70-461E-B536-D89DE907FD09}" type="presOf" srcId="{2CE980F1-86A5-4517-9403-BB3F16C47672}" destId="{CAB733DA-8F4B-4F12-81E6-F8BE6CA68C86}" srcOrd="0" destOrd="0" presId="urn:microsoft.com/office/officeart/2005/8/layout/process2"/>
    <dgm:cxn modelId="{C0DC39B5-C11B-4CF9-80D7-04E279DE05F6}" type="presOf" srcId="{A088F83C-7F6B-4640-8B2E-A97BEB92FD8D}" destId="{9D750428-95B9-4968-B1BC-6FB16E5FDCD7}" srcOrd="1" destOrd="0" presId="urn:microsoft.com/office/officeart/2005/8/layout/process2"/>
    <dgm:cxn modelId="{224420F4-0BE9-433F-96E4-70BC89201D2A}" type="presOf" srcId="{1FE8E9C7-023D-47FE-839D-A2894EB06DD6}" destId="{3D62A2E5-09F3-4D18-A68C-203D2472087B}" srcOrd="0" destOrd="0" presId="urn:microsoft.com/office/officeart/2005/8/layout/process2"/>
    <dgm:cxn modelId="{9AE128F9-D367-4DF6-82EF-5B0A49839FB9}" type="presOf" srcId="{F981C883-2864-483D-B11E-8F17E59FEB53}" destId="{7D9F73DD-73F5-420B-A698-53B6B8FE464D}" srcOrd="1" destOrd="0" presId="urn:microsoft.com/office/officeart/2005/8/layout/process2"/>
    <dgm:cxn modelId="{66CE40E2-6BEB-45CC-B715-24F305989EE4}" type="presParOf" srcId="{CAB733DA-8F4B-4F12-81E6-F8BE6CA68C86}" destId="{76B23282-641B-4035-B967-1AAF9A3ADD57}" srcOrd="0" destOrd="0" presId="urn:microsoft.com/office/officeart/2005/8/layout/process2"/>
    <dgm:cxn modelId="{E86F624E-AD80-4B99-9A63-86B9E4A2CB75}" type="presParOf" srcId="{CAB733DA-8F4B-4F12-81E6-F8BE6CA68C86}" destId="{3EBDC716-50BD-4D99-84A0-D23C32145C98}" srcOrd="1" destOrd="0" presId="urn:microsoft.com/office/officeart/2005/8/layout/process2"/>
    <dgm:cxn modelId="{E2914D92-DBC5-420B-9BE6-74CBD902025A}" type="presParOf" srcId="{3EBDC716-50BD-4D99-84A0-D23C32145C98}" destId="{7D9F73DD-73F5-420B-A698-53B6B8FE464D}" srcOrd="0" destOrd="0" presId="urn:microsoft.com/office/officeart/2005/8/layout/process2"/>
    <dgm:cxn modelId="{1EBF0434-C47A-4F4D-9EA1-63448906648E}" type="presParOf" srcId="{CAB733DA-8F4B-4F12-81E6-F8BE6CA68C86}" destId="{4E12FD26-5D4B-4D3B-BB04-ACA905399E9D}" srcOrd="2" destOrd="0" presId="urn:microsoft.com/office/officeart/2005/8/layout/process2"/>
    <dgm:cxn modelId="{BB9F1FE4-6A1B-4A15-B918-474C4A185614}" type="presParOf" srcId="{CAB733DA-8F4B-4F12-81E6-F8BE6CA68C86}" destId="{5BDA910D-82EF-47BE-A325-E1ED0DF46248}" srcOrd="3" destOrd="0" presId="urn:microsoft.com/office/officeart/2005/8/layout/process2"/>
    <dgm:cxn modelId="{CD363C9C-610F-47B2-B50A-F54FB3AAC3A2}" type="presParOf" srcId="{5BDA910D-82EF-47BE-A325-E1ED0DF46248}" destId="{9D750428-95B9-4968-B1BC-6FB16E5FDCD7}" srcOrd="0" destOrd="0" presId="urn:microsoft.com/office/officeart/2005/8/layout/process2"/>
    <dgm:cxn modelId="{1976FB6B-52CF-4E18-A7AC-EC13144AE4BF}" type="presParOf" srcId="{CAB733DA-8F4B-4F12-81E6-F8BE6CA68C86}" destId="{3D62A2E5-09F3-4D18-A68C-203D2472087B}" srcOrd="4"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567B10-3850-4B9C-8D76-B3E3B361D047}" type="doc">
      <dgm:prSet loTypeId="urn:microsoft.com/office/officeart/2005/8/layout/bProcess3" loCatId="process" qsTypeId="urn:microsoft.com/office/officeart/2005/8/quickstyle/simple3" qsCatId="simple" csTypeId="urn:microsoft.com/office/officeart/2005/8/colors/colorful2" csCatId="colorful" phldr="1"/>
      <dgm:spPr/>
      <dgm:t>
        <a:bodyPr/>
        <a:lstStyle/>
        <a:p>
          <a:endParaRPr lang="es-EC"/>
        </a:p>
      </dgm:t>
    </dgm:pt>
    <dgm:pt modelId="{416C983A-0C42-4471-88BA-FA966DF41873}">
      <dgm:prSet phldrT="[Texto]"/>
      <dgm:spPr/>
      <dgm:t>
        <a:bodyPr/>
        <a:lstStyle/>
        <a:p>
          <a:r>
            <a:rPr lang="es-ES" dirty="0">
              <a:solidFill>
                <a:srgbClr val="000000"/>
              </a:solidFill>
            </a:rPr>
            <a:t>Pymes tienen gran importancia en la economía del país.</a:t>
          </a:r>
          <a:endParaRPr lang="es-EC" dirty="0">
            <a:solidFill>
              <a:srgbClr val="000000"/>
            </a:solidFill>
          </a:endParaRPr>
        </a:p>
      </dgm:t>
    </dgm:pt>
    <dgm:pt modelId="{D1D5B322-FBFB-4905-A751-5090698650C5}" type="parTrans" cxnId="{22F67AAD-EEAD-4386-90D3-75E478084780}">
      <dgm:prSet/>
      <dgm:spPr/>
      <dgm:t>
        <a:bodyPr/>
        <a:lstStyle/>
        <a:p>
          <a:endParaRPr lang="es-EC">
            <a:solidFill>
              <a:srgbClr val="000000"/>
            </a:solidFill>
          </a:endParaRPr>
        </a:p>
      </dgm:t>
    </dgm:pt>
    <dgm:pt modelId="{774D266F-1562-48BE-BD80-4BEF03FC1F2F}" type="sibTrans" cxnId="{22F67AAD-EEAD-4386-90D3-75E478084780}">
      <dgm:prSet/>
      <dgm:spPr/>
      <dgm:t>
        <a:bodyPr/>
        <a:lstStyle/>
        <a:p>
          <a:endParaRPr lang="es-EC">
            <a:solidFill>
              <a:srgbClr val="000000"/>
            </a:solidFill>
          </a:endParaRPr>
        </a:p>
      </dgm:t>
    </dgm:pt>
    <dgm:pt modelId="{452EFC7A-05B1-457C-807F-64AFC2029BE3}">
      <dgm:prSet phldrT="[Texto]"/>
      <dgm:spPr/>
      <dgm:t>
        <a:bodyPr/>
        <a:lstStyle/>
        <a:p>
          <a:r>
            <a:rPr lang="es-ES" dirty="0">
              <a:solidFill>
                <a:srgbClr val="000000"/>
              </a:solidFill>
            </a:rPr>
            <a:t>Restricciones financieras</a:t>
          </a:r>
          <a:endParaRPr lang="es-EC" dirty="0">
            <a:solidFill>
              <a:srgbClr val="000000"/>
            </a:solidFill>
          </a:endParaRPr>
        </a:p>
      </dgm:t>
    </dgm:pt>
    <dgm:pt modelId="{8DF49A4D-4476-4BD6-B6BA-6ABE4198E43E}" type="parTrans" cxnId="{C99334BF-FCD3-416E-895D-65C6D6807C1B}">
      <dgm:prSet/>
      <dgm:spPr/>
      <dgm:t>
        <a:bodyPr/>
        <a:lstStyle/>
        <a:p>
          <a:endParaRPr lang="es-EC">
            <a:solidFill>
              <a:srgbClr val="000000"/>
            </a:solidFill>
          </a:endParaRPr>
        </a:p>
      </dgm:t>
    </dgm:pt>
    <dgm:pt modelId="{3F9C5B30-26D1-407B-9681-3ADC6C43FF18}" type="sibTrans" cxnId="{C99334BF-FCD3-416E-895D-65C6D6807C1B}">
      <dgm:prSet/>
      <dgm:spPr/>
      <dgm:t>
        <a:bodyPr/>
        <a:lstStyle/>
        <a:p>
          <a:endParaRPr lang="es-EC">
            <a:solidFill>
              <a:srgbClr val="000000"/>
            </a:solidFill>
          </a:endParaRPr>
        </a:p>
      </dgm:t>
    </dgm:pt>
    <dgm:pt modelId="{531C5EF1-23DF-4F88-9C81-C1D70C133B15}">
      <dgm:prSet phldrT="[Texto]"/>
      <dgm:spPr/>
      <dgm:t>
        <a:bodyPr/>
        <a:lstStyle/>
        <a:p>
          <a:r>
            <a:rPr lang="es-ES" dirty="0">
              <a:solidFill>
                <a:srgbClr val="000000"/>
              </a:solidFill>
            </a:rPr>
            <a:t>Recursos Financiero</a:t>
          </a:r>
          <a:endParaRPr lang="es-EC" dirty="0">
            <a:solidFill>
              <a:srgbClr val="000000"/>
            </a:solidFill>
          </a:endParaRPr>
        </a:p>
      </dgm:t>
    </dgm:pt>
    <dgm:pt modelId="{554052D1-6727-447E-B8C5-59C842954460}" type="parTrans" cxnId="{80FE65C4-9AB0-4E39-BC47-D00DBA550F13}">
      <dgm:prSet/>
      <dgm:spPr/>
      <dgm:t>
        <a:bodyPr/>
        <a:lstStyle/>
        <a:p>
          <a:endParaRPr lang="es-EC">
            <a:solidFill>
              <a:srgbClr val="000000"/>
            </a:solidFill>
          </a:endParaRPr>
        </a:p>
      </dgm:t>
    </dgm:pt>
    <dgm:pt modelId="{55262D47-6D70-4EA3-B132-23F6E65D23D0}" type="sibTrans" cxnId="{80FE65C4-9AB0-4E39-BC47-D00DBA550F13}">
      <dgm:prSet/>
      <dgm:spPr/>
      <dgm:t>
        <a:bodyPr/>
        <a:lstStyle/>
        <a:p>
          <a:endParaRPr lang="es-EC">
            <a:solidFill>
              <a:srgbClr val="000000"/>
            </a:solidFill>
          </a:endParaRPr>
        </a:p>
      </dgm:t>
    </dgm:pt>
    <dgm:pt modelId="{EE86761E-473B-44DC-9C98-F75BAC7BDBD5}">
      <dgm:prSet phldrT="[Texto]"/>
      <dgm:spPr/>
      <dgm:t>
        <a:bodyPr/>
        <a:lstStyle/>
        <a:p>
          <a:r>
            <a:rPr lang="es-ES" dirty="0">
              <a:solidFill>
                <a:srgbClr val="000000"/>
              </a:solidFill>
            </a:rPr>
            <a:t>Racionamiento del Crédito</a:t>
          </a:r>
          <a:endParaRPr lang="es-EC" dirty="0">
            <a:solidFill>
              <a:srgbClr val="000000"/>
            </a:solidFill>
          </a:endParaRPr>
        </a:p>
      </dgm:t>
    </dgm:pt>
    <dgm:pt modelId="{F01C62C1-065A-4F39-BD25-F7F8E661C016}" type="parTrans" cxnId="{283905D1-DCED-4D9A-83B5-F427231F73D9}">
      <dgm:prSet/>
      <dgm:spPr/>
      <dgm:t>
        <a:bodyPr/>
        <a:lstStyle/>
        <a:p>
          <a:endParaRPr lang="es-EC">
            <a:solidFill>
              <a:srgbClr val="000000"/>
            </a:solidFill>
          </a:endParaRPr>
        </a:p>
      </dgm:t>
    </dgm:pt>
    <dgm:pt modelId="{74BFFE0B-DDD2-4DE1-9238-063B408DC2D5}" type="sibTrans" cxnId="{283905D1-DCED-4D9A-83B5-F427231F73D9}">
      <dgm:prSet/>
      <dgm:spPr/>
      <dgm:t>
        <a:bodyPr/>
        <a:lstStyle/>
        <a:p>
          <a:endParaRPr lang="es-EC">
            <a:solidFill>
              <a:srgbClr val="000000"/>
            </a:solidFill>
          </a:endParaRPr>
        </a:p>
      </dgm:t>
    </dgm:pt>
    <dgm:pt modelId="{75A7B2B1-25A1-411F-AF4E-CDFD3C3ED704}">
      <dgm:prSet phldrT="[Texto]"/>
      <dgm:spPr/>
      <dgm:t>
        <a:bodyPr/>
        <a:lstStyle/>
        <a:p>
          <a:r>
            <a:rPr lang="es-ES" dirty="0">
              <a:solidFill>
                <a:srgbClr val="000000"/>
              </a:solidFill>
            </a:rPr>
            <a:t>Factores de decisión para aprobar o negar un crédito</a:t>
          </a:r>
          <a:endParaRPr lang="es-EC" dirty="0">
            <a:solidFill>
              <a:srgbClr val="000000"/>
            </a:solidFill>
          </a:endParaRPr>
        </a:p>
      </dgm:t>
    </dgm:pt>
    <dgm:pt modelId="{C1B2043E-21D4-4DE9-8F79-44B5291535AC}" type="parTrans" cxnId="{4103DCDA-A5A0-4132-97B1-AF1E664C72BC}">
      <dgm:prSet/>
      <dgm:spPr/>
      <dgm:t>
        <a:bodyPr/>
        <a:lstStyle/>
        <a:p>
          <a:endParaRPr lang="es-EC">
            <a:solidFill>
              <a:srgbClr val="000000"/>
            </a:solidFill>
          </a:endParaRPr>
        </a:p>
      </dgm:t>
    </dgm:pt>
    <dgm:pt modelId="{F2D6C1F6-9A7E-4059-8C49-77C594FCD0F2}" type="sibTrans" cxnId="{4103DCDA-A5A0-4132-97B1-AF1E664C72BC}">
      <dgm:prSet/>
      <dgm:spPr/>
      <dgm:t>
        <a:bodyPr/>
        <a:lstStyle/>
        <a:p>
          <a:endParaRPr lang="es-EC">
            <a:solidFill>
              <a:srgbClr val="000000"/>
            </a:solidFill>
          </a:endParaRPr>
        </a:p>
      </dgm:t>
    </dgm:pt>
    <dgm:pt modelId="{31387EDB-5982-4A4B-A282-99D844E8E1C0}">
      <dgm:prSet phldrT="[Texto]"/>
      <dgm:spPr/>
      <dgm:t>
        <a:bodyPr/>
        <a:lstStyle/>
        <a:p>
          <a:r>
            <a:rPr lang="es-EC" dirty="0">
              <a:solidFill>
                <a:srgbClr val="000000"/>
              </a:solidFill>
            </a:rPr>
            <a:t>¿Existen factores internos y externos que posibilitan a las Pymes acceder al financiamiento bancario?</a:t>
          </a:r>
        </a:p>
      </dgm:t>
    </dgm:pt>
    <dgm:pt modelId="{9806B224-4992-4C43-AF66-004A1F1FA32E}" type="parTrans" cxnId="{221F7944-C572-4BCD-AD4D-D8B1A569B219}">
      <dgm:prSet/>
      <dgm:spPr/>
      <dgm:t>
        <a:bodyPr/>
        <a:lstStyle/>
        <a:p>
          <a:endParaRPr lang="es-EC">
            <a:solidFill>
              <a:srgbClr val="000000"/>
            </a:solidFill>
          </a:endParaRPr>
        </a:p>
      </dgm:t>
    </dgm:pt>
    <dgm:pt modelId="{D60C2F4C-1FE8-4432-8B4F-A8F013205080}" type="sibTrans" cxnId="{221F7944-C572-4BCD-AD4D-D8B1A569B219}">
      <dgm:prSet/>
      <dgm:spPr/>
      <dgm:t>
        <a:bodyPr/>
        <a:lstStyle/>
        <a:p>
          <a:endParaRPr lang="es-EC">
            <a:solidFill>
              <a:srgbClr val="000000"/>
            </a:solidFill>
          </a:endParaRPr>
        </a:p>
      </dgm:t>
    </dgm:pt>
    <dgm:pt modelId="{FDCA65F5-2C13-43AD-807E-AACDE0BC0C2A}" type="pres">
      <dgm:prSet presAssocID="{DA567B10-3850-4B9C-8D76-B3E3B361D047}" presName="Name0" presStyleCnt="0">
        <dgm:presLayoutVars>
          <dgm:dir/>
          <dgm:resizeHandles val="exact"/>
        </dgm:presLayoutVars>
      </dgm:prSet>
      <dgm:spPr/>
    </dgm:pt>
    <dgm:pt modelId="{77E1A3CF-4ABC-49C9-A42A-B27334044068}" type="pres">
      <dgm:prSet presAssocID="{416C983A-0C42-4471-88BA-FA966DF41873}" presName="node" presStyleLbl="node1" presStyleIdx="0" presStyleCnt="6">
        <dgm:presLayoutVars>
          <dgm:bulletEnabled val="1"/>
        </dgm:presLayoutVars>
      </dgm:prSet>
      <dgm:spPr/>
    </dgm:pt>
    <dgm:pt modelId="{DDF420D2-4546-4697-82D0-B2FEA8DE2238}" type="pres">
      <dgm:prSet presAssocID="{774D266F-1562-48BE-BD80-4BEF03FC1F2F}" presName="sibTrans" presStyleLbl="sibTrans1D1" presStyleIdx="0" presStyleCnt="5"/>
      <dgm:spPr/>
    </dgm:pt>
    <dgm:pt modelId="{90C9A993-D6C6-4B9D-9148-4DE49A7731BB}" type="pres">
      <dgm:prSet presAssocID="{774D266F-1562-48BE-BD80-4BEF03FC1F2F}" presName="connectorText" presStyleLbl="sibTrans1D1" presStyleIdx="0" presStyleCnt="5"/>
      <dgm:spPr/>
    </dgm:pt>
    <dgm:pt modelId="{06ACC929-4EE9-4E1D-8048-64C05A56D3BA}" type="pres">
      <dgm:prSet presAssocID="{452EFC7A-05B1-457C-807F-64AFC2029BE3}" presName="node" presStyleLbl="node1" presStyleIdx="1" presStyleCnt="6">
        <dgm:presLayoutVars>
          <dgm:bulletEnabled val="1"/>
        </dgm:presLayoutVars>
      </dgm:prSet>
      <dgm:spPr/>
    </dgm:pt>
    <dgm:pt modelId="{CD3C00BB-572F-490E-8D5A-AB3EB77F3A8A}" type="pres">
      <dgm:prSet presAssocID="{3F9C5B30-26D1-407B-9681-3ADC6C43FF18}" presName="sibTrans" presStyleLbl="sibTrans1D1" presStyleIdx="1" presStyleCnt="5"/>
      <dgm:spPr/>
    </dgm:pt>
    <dgm:pt modelId="{C9BCA791-A7D8-4AB1-929D-C15992D55748}" type="pres">
      <dgm:prSet presAssocID="{3F9C5B30-26D1-407B-9681-3ADC6C43FF18}" presName="connectorText" presStyleLbl="sibTrans1D1" presStyleIdx="1" presStyleCnt="5"/>
      <dgm:spPr/>
    </dgm:pt>
    <dgm:pt modelId="{119D92B8-54A0-43D3-838C-AC913DE66C05}" type="pres">
      <dgm:prSet presAssocID="{531C5EF1-23DF-4F88-9C81-C1D70C133B15}" presName="node" presStyleLbl="node1" presStyleIdx="2" presStyleCnt="6">
        <dgm:presLayoutVars>
          <dgm:bulletEnabled val="1"/>
        </dgm:presLayoutVars>
      </dgm:prSet>
      <dgm:spPr/>
    </dgm:pt>
    <dgm:pt modelId="{AAD0C1E2-9191-42B5-A7D3-B0372D983AEE}" type="pres">
      <dgm:prSet presAssocID="{55262D47-6D70-4EA3-B132-23F6E65D23D0}" presName="sibTrans" presStyleLbl="sibTrans1D1" presStyleIdx="2" presStyleCnt="5"/>
      <dgm:spPr/>
    </dgm:pt>
    <dgm:pt modelId="{EAF16797-AD22-4EAA-8B5B-1675D3952D26}" type="pres">
      <dgm:prSet presAssocID="{55262D47-6D70-4EA3-B132-23F6E65D23D0}" presName="connectorText" presStyleLbl="sibTrans1D1" presStyleIdx="2" presStyleCnt="5"/>
      <dgm:spPr/>
    </dgm:pt>
    <dgm:pt modelId="{7EA71659-3000-413C-8857-BDC7724F38E3}" type="pres">
      <dgm:prSet presAssocID="{EE86761E-473B-44DC-9C98-F75BAC7BDBD5}" presName="node" presStyleLbl="node1" presStyleIdx="3" presStyleCnt="6">
        <dgm:presLayoutVars>
          <dgm:bulletEnabled val="1"/>
        </dgm:presLayoutVars>
      </dgm:prSet>
      <dgm:spPr/>
    </dgm:pt>
    <dgm:pt modelId="{3138BD36-A02B-4389-94A1-EA1AE1BC97D5}" type="pres">
      <dgm:prSet presAssocID="{74BFFE0B-DDD2-4DE1-9238-063B408DC2D5}" presName="sibTrans" presStyleLbl="sibTrans1D1" presStyleIdx="3" presStyleCnt="5"/>
      <dgm:spPr/>
    </dgm:pt>
    <dgm:pt modelId="{4F85FF26-E5C9-49F1-A598-A49710356219}" type="pres">
      <dgm:prSet presAssocID="{74BFFE0B-DDD2-4DE1-9238-063B408DC2D5}" presName="connectorText" presStyleLbl="sibTrans1D1" presStyleIdx="3" presStyleCnt="5"/>
      <dgm:spPr/>
    </dgm:pt>
    <dgm:pt modelId="{53EABD7D-5DE1-4C89-863C-77532B4748CD}" type="pres">
      <dgm:prSet presAssocID="{75A7B2B1-25A1-411F-AF4E-CDFD3C3ED704}" presName="node" presStyleLbl="node1" presStyleIdx="4" presStyleCnt="6">
        <dgm:presLayoutVars>
          <dgm:bulletEnabled val="1"/>
        </dgm:presLayoutVars>
      </dgm:prSet>
      <dgm:spPr/>
    </dgm:pt>
    <dgm:pt modelId="{70B7B360-C57B-4C66-B975-52DEB365037B}" type="pres">
      <dgm:prSet presAssocID="{F2D6C1F6-9A7E-4059-8C49-77C594FCD0F2}" presName="sibTrans" presStyleLbl="sibTrans1D1" presStyleIdx="4" presStyleCnt="5"/>
      <dgm:spPr/>
    </dgm:pt>
    <dgm:pt modelId="{84D469D6-9772-4F27-B5C8-565E0C433256}" type="pres">
      <dgm:prSet presAssocID="{F2D6C1F6-9A7E-4059-8C49-77C594FCD0F2}" presName="connectorText" presStyleLbl="sibTrans1D1" presStyleIdx="4" presStyleCnt="5"/>
      <dgm:spPr/>
    </dgm:pt>
    <dgm:pt modelId="{2674A297-F7F3-4BE1-8434-704C578612EC}" type="pres">
      <dgm:prSet presAssocID="{31387EDB-5982-4A4B-A282-99D844E8E1C0}" presName="node" presStyleLbl="node1" presStyleIdx="5" presStyleCnt="6">
        <dgm:presLayoutVars>
          <dgm:bulletEnabled val="1"/>
        </dgm:presLayoutVars>
      </dgm:prSet>
      <dgm:spPr/>
    </dgm:pt>
  </dgm:ptLst>
  <dgm:cxnLst>
    <dgm:cxn modelId="{A105DD13-E899-43C4-877B-EFB2533F234D}" type="presOf" srcId="{3F9C5B30-26D1-407B-9681-3ADC6C43FF18}" destId="{C9BCA791-A7D8-4AB1-929D-C15992D55748}" srcOrd="1" destOrd="0" presId="urn:microsoft.com/office/officeart/2005/8/layout/bProcess3"/>
    <dgm:cxn modelId="{1A535D22-25D8-4E56-B558-5467B092E25D}" type="presOf" srcId="{75A7B2B1-25A1-411F-AF4E-CDFD3C3ED704}" destId="{53EABD7D-5DE1-4C89-863C-77532B4748CD}" srcOrd="0" destOrd="0" presId="urn:microsoft.com/office/officeart/2005/8/layout/bProcess3"/>
    <dgm:cxn modelId="{1D4A3927-F34A-4327-B4EE-70CAC5CEBEF4}" type="presOf" srcId="{774D266F-1562-48BE-BD80-4BEF03FC1F2F}" destId="{DDF420D2-4546-4697-82D0-B2FEA8DE2238}" srcOrd="0" destOrd="0" presId="urn:microsoft.com/office/officeart/2005/8/layout/bProcess3"/>
    <dgm:cxn modelId="{221F7944-C572-4BCD-AD4D-D8B1A569B219}" srcId="{DA567B10-3850-4B9C-8D76-B3E3B361D047}" destId="{31387EDB-5982-4A4B-A282-99D844E8E1C0}" srcOrd="5" destOrd="0" parTransId="{9806B224-4992-4C43-AF66-004A1F1FA32E}" sibTransId="{D60C2F4C-1FE8-4432-8B4F-A8F013205080}"/>
    <dgm:cxn modelId="{F16C8F59-89D2-4C68-BD37-0B809D6F96CD}" type="presOf" srcId="{452EFC7A-05B1-457C-807F-64AFC2029BE3}" destId="{06ACC929-4EE9-4E1D-8048-64C05A56D3BA}" srcOrd="0" destOrd="0" presId="urn:microsoft.com/office/officeart/2005/8/layout/bProcess3"/>
    <dgm:cxn modelId="{AB621586-A627-46BC-A797-DC2470A482E6}" type="presOf" srcId="{55262D47-6D70-4EA3-B132-23F6E65D23D0}" destId="{AAD0C1E2-9191-42B5-A7D3-B0372D983AEE}" srcOrd="0" destOrd="0" presId="urn:microsoft.com/office/officeart/2005/8/layout/bProcess3"/>
    <dgm:cxn modelId="{CC0D9390-E0B8-449E-9850-DBF232386331}" type="presOf" srcId="{F2D6C1F6-9A7E-4059-8C49-77C594FCD0F2}" destId="{84D469D6-9772-4F27-B5C8-565E0C433256}" srcOrd="1" destOrd="0" presId="urn:microsoft.com/office/officeart/2005/8/layout/bProcess3"/>
    <dgm:cxn modelId="{255D54A7-38E7-4AB4-A7DC-8CAE2829D825}" type="presOf" srcId="{416C983A-0C42-4471-88BA-FA966DF41873}" destId="{77E1A3CF-4ABC-49C9-A42A-B27334044068}" srcOrd="0" destOrd="0" presId="urn:microsoft.com/office/officeart/2005/8/layout/bProcess3"/>
    <dgm:cxn modelId="{22F67AAD-EEAD-4386-90D3-75E478084780}" srcId="{DA567B10-3850-4B9C-8D76-B3E3B361D047}" destId="{416C983A-0C42-4471-88BA-FA966DF41873}" srcOrd="0" destOrd="0" parTransId="{D1D5B322-FBFB-4905-A751-5090698650C5}" sibTransId="{774D266F-1562-48BE-BD80-4BEF03FC1F2F}"/>
    <dgm:cxn modelId="{FA99DEB0-F6CE-4414-BF79-AEF6DB35F382}" type="presOf" srcId="{531C5EF1-23DF-4F88-9C81-C1D70C133B15}" destId="{119D92B8-54A0-43D3-838C-AC913DE66C05}" srcOrd="0" destOrd="0" presId="urn:microsoft.com/office/officeart/2005/8/layout/bProcess3"/>
    <dgm:cxn modelId="{A42E62B9-E193-42A4-9215-AE60749F1F07}" type="presOf" srcId="{74BFFE0B-DDD2-4DE1-9238-063B408DC2D5}" destId="{4F85FF26-E5C9-49F1-A598-A49710356219}" srcOrd="1" destOrd="0" presId="urn:microsoft.com/office/officeart/2005/8/layout/bProcess3"/>
    <dgm:cxn modelId="{C99334BF-FCD3-416E-895D-65C6D6807C1B}" srcId="{DA567B10-3850-4B9C-8D76-B3E3B361D047}" destId="{452EFC7A-05B1-457C-807F-64AFC2029BE3}" srcOrd="1" destOrd="0" parTransId="{8DF49A4D-4476-4BD6-B6BA-6ABE4198E43E}" sibTransId="{3F9C5B30-26D1-407B-9681-3ADC6C43FF18}"/>
    <dgm:cxn modelId="{A3905DBF-B4D2-41EC-8E75-0A9340BAAA40}" type="presOf" srcId="{3F9C5B30-26D1-407B-9681-3ADC6C43FF18}" destId="{CD3C00BB-572F-490E-8D5A-AB3EB77F3A8A}" srcOrd="0" destOrd="0" presId="urn:microsoft.com/office/officeart/2005/8/layout/bProcess3"/>
    <dgm:cxn modelId="{80FE65C4-9AB0-4E39-BC47-D00DBA550F13}" srcId="{DA567B10-3850-4B9C-8D76-B3E3B361D047}" destId="{531C5EF1-23DF-4F88-9C81-C1D70C133B15}" srcOrd="2" destOrd="0" parTransId="{554052D1-6727-447E-B8C5-59C842954460}" sibTransId="{55262D47-6D70-4EA3-B132-23F6E65D23D0}"/>
    <dgm:cxn modelId="{283905D1-DCED-4D9A-83B5-F427231F73D9}" srcId="{DA567B10-3850-4B9C-8D76-B3E3B361D047}" destId="{EE86761E-473B-44DC-9C98-F75BAC7BDBD5}" srcOrd="3" destOrd="0" parTransId="{F01C62C1-065A-4F39-BD25-F7F8E661C016}" sibTransId="{74BFFE0B-DDD2-4DE1-9238-063B408DC2D5}"/>
    <dgm:cxn modelId="{B0A055D1-9008-4D8F-A897-CA56A3A95A54}" type="presOf" srcId="{774D266F-1562-48BE-BD80-4BEF03FC1F2F}" destId="{90C9A993-D6C6-4B9D-9148-4DE49A7731BB}" srcOrd="1" destOrd="0" presId="urn:microsoft.com/office/officeart/2005/8/layout/bProcess3"/>
    <dgm:cxn modelId="{4103DCDA-A5A0-4132-97B1-AF1E664C72BC}" srcId="{DA567B10-3850-4B9C-8D76-B3E3B361D047}" destId="{75A7B2B1-25A1-411F-AF4E-CDFD3C3ED704}" srcOrd="4" destOrd="0" parTransId="{C1B2043E-21D4-4DE9-8F79-44B5291535AC}" sibTransId="{F2D6C1F6-9A7E-4059-8C49-77C594FCD0F2}"/>
    <dgm:cxn modelId="{15F0E6DF-18C0-4FDF-B9AE-A00D3940CFA1}" type="presOf" srcId="{31387EDB-5982-4A4B-A282-99D844E8E1C0}" destId="{2674A297-F7F3-4BE1-8434-704C578612EC}" srcOrd="0" destOrd="0" presId="urn:microsoft.com/office/officeart/2005/8/layout/bProcess3"/>
    <dgm:cxn modelId="{8C31CAE0-E8EF-4279-B475-ADE9F5822014}" type="presOf" srcId="{EE86761E-473B-44DC-9C98-F75BAC7BDBD5}" destId="{7EA71659-3000-413C-8857-BDC7724F38E3}" srcOrd="0" destOrd="0" presId="urn:microsoft.com/office/officeart/2005/8/layout/bProcess3"/>
    <dgm:cxn modelId="{9BFBA5E4-A22B-4646-84CB-85445495BC3F}" type="presOf" srcId="{DA567B10-3850-4B9C-8D76-B3E3B361D047}" destId="{FDCA65F5-2C13-43AD-807E-AACDE0BC0C2A}" srcOrd="0" destOrd="0" presId="urn:microsoft.com/office/officeart/2005/8/layout/bProcess3"/>
    <dgm:cxn modelId="{6120DAE7-7610-4DC7-89BF-459930A956EF}" type="presOf" srcId="{74BFFE0B-DDD2-4DE1-9238-063B408DC2D5}" destId="{3138BD36-A02B-4389-94A1-EA1AE1BC97D5}" srcOrd="0" destOrd="0" presId="urn:microsoft.com/office/officeart/2005/8/layout/bProcess3"/>
    <dgm:cxn modelId="{2DDDFDE7-336A-4D31-BC28-38E244A4A87D}" type="presOf" srcId="{F2D6C1F6-9A7E-4059-8C49-77C594FCD0F2}" destId="{70B7B360-C57B-4C66-B975-52DEB365037B}" srcOrd="0" destOrd="0" presId="urn:microsoft.com/office/officeart/2005/8/layout/bProcess3"/>
    <dgm:cxn modelId="{E37112F8-4181-434E-83D5-E36D0E0E2B04}" type="presOf" srcId="{55262D47-6D70-4EA3-B132-23F6E65D23D0}" destId="{EAF16797-AD22-4EAA-8B5B-1675D3952D26}" srcOrd="1" destOrd="0" presId="urn:microsoft.com/office/officeart/2005/8/layout/bProcess3"/>
    <dgm:cxn modelId="{B0F73A16-59FB-4F5A-9B7C-57EB27AFF5AE}" type="presParOf" srcId="{FDCA65F5-2C13-43AD-807E-AACDE0BC0C2A}" destId="{77E1A3CF-4ABC-49C9-A42A-B27334044068}" srcOrd="0" destOrd="0" presId="urn:microsoft.com/office/officeart/2005/8/layout/bProcess3"/>
    <dgm:cxn modelId="{50D0A49D-E683-44CA-A032-0CE61047D18B}" type="presParOf" srcId="{FDCA65F5-2C13-43AD-807E-AACDE0BC0C2A}" destId="{DDF420D2-4546-4697-82D0-B2FEA8DE2238}" srcOrd="1" destOrd="0" presId="urn:microsoft.com/office/officeart/2005/8/layout/bProcess3"/>
    <dgm:cxn modelId="{65A28F02-E87C-41D1-9352-44CAEDEAE709}" type="presParOf" srcId="{DDF420D2-4546-4697-82D0-B2FEA8DE2238}" destId="{90C9A993-D6C6-4B9D-9148-4DE49A7731BB}" srcOrd="0" destOrd="0" presId="urn:microsoft.com/office/officeart/2005/8/layout/bProcess3"/>
    <dgm:cxn modelId="{190BC329-A4E3-47CF-AAF4-C64ED5AEF9C9}" type="presParOf" srcId="{FDCA65F5-2C13-43AD-807E-AACDE0BC0C2A}" destId="{06ACC929-4EE9-4E1D-8048-64C05A56D3BA}" srcOrd="2" destOrd="0" presId="urn:microsoft.com/office/officeart/2005/8/layout/bProcess3"/>
    <dgm:cxn modelId="{5A447E04-D0B7-463B-A3BE-072126B465F1}" type="presParOf" srcId="{FDCA65F5-2C13-43AD-807E-AACDE0BC0C2A}" destId="{CD3C00BB-572F-490E-8D5A-AB3EB77F3A8A}" srcOrd="3" destOrd="0" presId="urn:microsoft.com/office/officeart/2005/8/layout/bProcess3"/>
    <dgm:cxn modelId="{81DF03A5-BF43-4923-A164-DF44F1120A3F}" type="presParOf" srcId="{CD3C00BB-572F-490E-8D5A-AB3EB77F3A8A}" destId="{C9BCA791-A7D8-4AB1-929D-C15992D55748}" srcOrd="0" destOrd="0" presId="urn:microsoft.com/office/officeart/2005/8/layout/bProcess3"/>
    <dgm:cxn modelId="{3E958CA9-DBFD-49CC-B22F-0904F389CA05}" type="presParOf" srcId="{FDCA65F5-2C13-43AD-807E-AACDE0BC0C2A}" destId="{119D92B8-54A0-43D3-838C-AC913DE66C05}" srcOrd="4" destOrd="0" presId="urn:microsoft.com/office/officeart/2005/8/layout/bProcess3"/>
    <dgm:cxn modelId="{1C356E71-447B-4EBF-95A9-797E5AF90ABE}" type="presParOf" srcId="{FDCA65F5-2C13-43AD-807E-AACDE0BC0C2A}" destId="{AAD0C1E2-9191-42B5-A7D3-B0372D983AEE}" srcOrd="5" destOrd="0" presId="urn:microsoft.com/office/officeart/2005/8/layout/bProcess3"/>
    <dgm:cxn modelId="{1CC1C225-B35B-4507-90B4-C400BCC52561}" type="presParOf" srcId="{AAD0C1E2-9191-42B5-A7D3-B0372D983AEE}" destId="{EAF16797-AD22-4EAA-8B5B-1675D3952D26}" srcOrd="0" destOrd="0" presId="urn:microsoft.com/office/officeart/2005/8/layout/bProcess3"/>
    <dgm:cxn modelId="{4130ADE9-E321-4C8D-BA39-8DBEB4C2260D}" type="presParOf" srcId="{FDCA65F5-2C13-43AD-807E-AACDE0BC0C2A}" destId="{7EA71659-3000-413C-8857-BDC7724F38E3}" srcOrd="6" destOrd="0" presId="urn:microsoft.com/office/officeart/2005/8/layout/bProcess3"/>
    <dgm:cxn modelId="{43D9B95C-D3E2-40E0-9AEE-E4C9CBBD4CD6}" type="presParOf" srcId="{FDCA65F5-2C13-43AD-807E-AACDE0BC0C2A}" destId="{3138BD36-A02B-4389-94A1-EA1AE1BC97D5}" srcOrd="7" destOrd="0" presId="urn:microsoft.com/office/officeart/2005/8/layout/bProcess3"/>
    <dgm:cxn modelId="{817B8DFA-A13B-4565-9ED6-FA4C6BFB7FFF}" type="presParOf" srcId="{3138BD36-A02B-4389-94A1-EA1AE1BC97D5}" destId="{4F85FF26-E5C9-49F1-A598-A49710356219}" srcOrd="0" destOrd="0" presId="urn:microsoft.com/office/officeart/2005/8/layout/bProcess3"/>
    <dgm:cxn modelId="{84ED33B0-80F5-4C94-B097-D83A1DADFA8A}" type="presParOf" srcId="{FDCA65F5-2C13-43AD-807E-AACDE0BC0C2A}" destId="{53EABD7D-5DE1-4C89-863C-77532B4748CD}" srcOrd="8" destOrd="0" presId="urn:microsoft.com/office/officeart/2005/8/layout/bProcess3"/>
    <dgm:cxn modelId="{F3FF7D85-4DF2-4F69-BE72-5F9324FAB8F7}" type="presParOf" srcId="{FDCA65F5-2C13-43AD-807E-AACDE0BC0C2A}" destId="{70B7B360-C57B-4C66-B975-52DEB365037B}" srcOrd="9" destOrd="0" presId="urn:microsoft.com/office/officeart/2005/8/layout/bProcess3"/>
    <dgm:cxn modelId="{9D6AED60-2D33-4AE8-916D-54DAF7D301FE}" type="presParOf" srcId="{70B7B360-C57B-4C66-B975-52DEB365037B}" destId="{84D469D6-9772-4F27-B5C8-565E0C433256}" srcOrd="0" destOrd="0" presId="urn:microsoft.com/office/officeart/2005/8/layout/bProcess3"/>
    <dgm:cxn modelId="{D9273F68-8069-4CE4-A385-A28EC16DA9B0}" type="presParOf" srcId="{FDCA65F5-2C13-43AD-807E-AACDE0BC0C2A}" destId="{2674A297-F7F3-4BE1-8434-704C578612EC}"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2C604A-13E0-4626-9155-35712E71B2A6}"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lang="es-EC"/>
        </a:p>
      </dgm:t>
    </dgm:pt>
    <dgm:pt modelId="{2F0F7FD8-B230-4F62-A524-E2CAF8F1A3B6}">
      <dgm:prSet phldrT="[Texto]" custT="1"/>
      <dgm:spPr/>
      <dgm:t>
        <a:bodyPr/>
        <a:lstStyle/>
        <a:p>
          <a:r>
            <a:rPr lang="es-ES" sz="2000" dirty="0">
              <a:solidFill>
                <a:srgbClr val="000000"/>
              </a:solidFill>
            </a:rPr>
            <a:t>Las Pymes representan la mayor fuerza económica, generan riqueza y fuentes de empleo.</a:t>
          </a:r>
          <a:endParaRPr lang="es-EC" sz="2000" dirty="0">
            <a:solidFill>
              <a:srgbClr val="000000"/>
            </a:solidFill>
          </a:endParaRPr>
        </a:p>
      </dgm:t>
    </dgm:pt>
    <dgm:pt modelId="{B5290369-7049-4E9B-A93B-7DCB3B0B7792}" type="parTrans" cxnId="{9805055A-6DD7-4398-8156-D227621C6902}">
      <dgm:prSet/>
      <dgm:spPr/>
      <dgm:t>
        <a:bodyPr/>
        <a:lstStyle/>
        <a:p>
          <a:endParaRPr lang="es-EC" sz="2400">
            <a:solidFill>
              <a:srgbClr val="000000"/>
            </a:solidFill>
          </a:endParaRPr>
        </a:p>
      </dgm:t>
    </dgm:pt>
    <dgm:pt modelId="{7BC9EB97-B251-484D-80BC-5AB66788AE5A}" type="sibTrans" cxnId="{9805055A-6DD7-4398-8156-D227621C6902}">
      <dgm:prSet/>
      <dgm:spPr/>
      <dgm:t>
        <a:bodyPr/>
        <a:lstStyle/>
        <a:p>
          <a:endParaRPr lang="es-EC" sz="2400">
            <a:solidFill>
              <a:srgbClr val="000000"/>
            </a:solidFill>
          </a:endParaRPr>
        </a:p>
      </dgm:t>
    </dgm:pt>
    <dgm:pt modelId="{757B6DB9-FF92-4D3F-90ED-28F0061F8A10}">
      <dgm:prSet phldrT="[Texto]" custT="1"/>
      <dgm:spPr/>
      <dgm:t>
        <a:bodyPr/>
        <a:lstStyle/>
        <a:p>
          <a:r>
            <a:rPr lang="es-EC" sz="2000" dirty="0">
              <a:solidFill>
                <a:srgbClr val="000000"/>
              </a:solidFill>
            </a:rPr>
            <a:t>La globalización y los rápidos cambios tecnológicos demandan a las empresas una mayor preparación vanguardista.</a:t>
          </a:r>
        </a:p>
      </dgm:t>
    </dgm:pt>
    <dgm:pt modelId="{40CBB728-9A7E-4B1A-A5C2-8F5127C3068C}" type="parTrans" cxnId="{629AF371-D44E-4BB9-864E-281E7C4BA135}">
      <dgm:prSet/>
      <dgm:spPr/>
      <dgm:t>
        <a:bodyPr/>
        <a:lstStyle/>
        <a:p>
          <a:endParaRPr lang="es-EC" sz="2400">
            <a:solidFill>
              <a:srgbClr val="000000"/>
            </a:solidFill>
          </a:endParaRPr>
        </a:p>
      </dgm:t>
    </dgm:pt>
    <dgm:pt modelId="{C4C7DA2B-01C3-450B-A2AD-E4A58F8A1A14}" type="sibTrans" cxnId="{629AF371-D44E-4BB9-864E-281E7C4BA135}">
      <dgm:prSet/>
      <dgm:spPr/>
      <dgm:t>
        <a:bodyPr/>
        <a:lstStyle/>
        <a:p>
          <a:endParaRPr lang="es-EC" sz="2400">
            <a:solidFill>
              <a:srgbClr val="000000"/>
            </a:solidFill>
          </a:endParaRPr>
        </a:p>
      </dgm:t>
    </dgm:pt>
    <dgm:pt modelId="{8189D6CB-641B-4DF2-8884-7F9DD2610A0F}">
      <dgm:prSet phldrT="[Texto]" custT="1"/>
      <dgm:spPr/>
      <dgm:t>
        <a:bodyPr/>
        <a:lstStyle/>
        <a:p>
          <a:r>
            <a:rPr lang="es-ES" sz="2000" dirty="0">
              <a:solidFill>
                <a:srgbClr val="000000"/>
              </a:solidFill>
            </a:rPr>
            <a:t>Al no contar con recursos propios, optan por la apertura de deuda o financiamiento bancario.</a:t>
          </a:r>
          <a:endParaRPr lang="es-EC" sz="2000" dirty="0">
            <a:solidFill>
              <a:srgbClr val="000000"/>
            </a:solidFill>
          </a:endParaRPr>
        </a:p>
      </dgm:t>
    </dgm:pt>
    <dgm:pt modelId="{A449D806-56E8-4FC5-8CCC-D5C24649E477}" type="parTrans" cxnId="{00604A0D-0411-44AC-9BD6-FD5EFF764614}">
      <dgm:prSet/>
      <dgm:spPr/>
      <dgm:t>
        <a:bodyPr/>
        <a:lstStyle/>
        <a:p>
          <a:endParaRPr lang="es-EC" sz="2400">
            <a:solidFill>
              <a:srgbClr val="000000"/>
            </a:solidFill>
          </a:endParaRPr>
        </a:p>
      </dgm:t>
    </dgm:pt>
    <dgm:pt modelId="{69ED0924-5336-4AB3-8343-DAAE5642CEA1}" type="sibTrans" cxnId="{00604A0D-0411-44AC-9BD6-FD5EFF764614}">
      <dgm:prSet/>
      <dgm:spPr/>
      <dgm:t>
        <a:bodyPr/>
        <a:lstStyle/>
        <a:p>
          <a:endParaRPr lang="es-EC" sz="2400">
            <a:solidFill>
              <a:srgbClr val="000000"/>
            </a:solidFill>
          </a:endParaRPr>
        </a:p>
      </dgm:t>
    </dgm:pt>
    <dgm:pt modelId="{C67B191E-1741-4721-B346-08EE6A9856B9}">
      <dgm:prSet phldrT="[Texto]" custT="1"/>
      <dgm:spPr/>
      <dgm:t>
        <a:bodyPr/>
        <a:lstStyle/>
        <a:p>
          <a:r>
            <a:rPr lang="es-EC" sz="2000" dirty="0">
              <a:solidFill>
                <a:srgbClr val="000000"/>
              </a:solidFill>
            </a:rPr>
            <a:t>Propósito de la investigación es analizar los factores determinantes que permitan a las Pymes de servicios acceder al financiamiento bancario</a:t>
          </a:r>
        </a:p>
      </dgm:t>
    </dgm:pt>
    <dgm:pt modelId="{7664287D-551F-444D-891B-6331C957E60C}" type="parTrans" cxnId="{44F0F2C1-0D28-48D2-9501-F06E87FB9232}">
      <dgm:prSet/>
      <dgm:spPr/>
      <dgm:t>
        <a:bodyPr/>
        <a:lstStyle/>
        <a:p>
          <a:endParaRPr lang="es-EC" sz="2400">
            <a:solidFill>
              <a:srgbClr val="000000"/>
            </a:solidFill>
          </a:endParaRPr>
        </a:p>
      </dgm:t>
    </dgm:pt>
    <dgm:pt modelId="{CEE9F77E-F983-403F-A17F-F6091272BEC2}" type="sibTrans" cxnId="{44F0F2C1-0D28-48D2-9501-F06E87FB9232}">
      <dgm:prSet/>
      <dgm:spPr/>
      <dgm:t>
        <a:bodyPr/>
        <a:lstStyle/>
        <a:p>
          <a:endParaRPr lang="es-EC" sz="2400">
            <a:solidFill>
              <a:srgbClr val="000000"/>
            </a:solidFill>
          </a:endParaRPr>
        </a:p>
      </dgm:t>
    </dgm:pt>
    <dgm:pt modelId="{0092097E-9240-4396-B3F7-4A9539BF5574}" type="pres">
      <dgm:prSet presAssocID="{F32C604A-13E0-4626-9155-35712E71B2A6}" presName="linear" presStyleCnt="0">
        <dgm:presLayoutVars>
          <dgm:dir/>
          <dgm:animLvl val="lvl"/>
          <dgm:resizeHandles val="exact"/>
        </dgm:presLayoutVars>
      </dgm:prSet>
      <dgm:spPr/>
    </dgm:pt>
    <dgm:pt modelId="{1F710698-685F-427E-A0B0-2CEFB05995B0}" type="pres">
      <dgm:prSet presAssocID="{2F0F7FD8-B230-4F62-A524-E2CAF8F1A3B6}" presName="parentLin" presStyleCnt="0"/>
      <dgm:spPr/>
    </dgm:pt>
    <dgm:pt modelId="{CDC3D421-B367-4E43-AA8C-0C59F1534F04}" type="pres">
      <dgm:prSet presAssocID="{2F0F7FD8-B230-4F62-A524-E2CAF8F1A3B6}" presName="parentLeftMargin" presStyleLbl="node1" presStyleIdx="0" presStyleCnt="4"/>
      <dgm:spPr/>
    </dgm:pt>
    <dgm:pt modelId="{4C471D66-F987-43EE-B347-49276485FA82}" type="pres">
      <dgm:prSet presAssocID="{2F0F7FD8-B230-4F62-A524-E2CAF8F1A3B6}" presName="parentText" presStyleLbl="node1" presStyleIdx="0" presStyleCnt="4">
        <dgm:presLayoutVars>
          <dgm:chMax val="0"/>
          <dgm:bulletEnabled val="1"/>
        </dgm:presLayoutVars>
      </dgm:prSet>
      <dgm:spPr/>
    </dgm:pt>
    <dgm:pt modelId="{70B05A99-B805-4C15-924E-F4888F419B00}" type="pres">
      <dgm:prSet presAssocID="{2F0F7FD8-B230-4F62-A524-E2CAF8F1A3B6}" presName="negativeSpace" presStyleCnt="0"/>
      <dgm:spPr/>
    </dgm:pt>
    <dgm:pt modelId="{8C30DFB8-53C9-412B-8FBD-039B08688C42}" type="pres">
      <dgm:prSet presAssocID="{2F0F7FD8-B230-4F62-A524-E2CAF8F1A3B6}" presName="childText" presStyleLbl="conFgAcc1" presStyleIdx="0" presStyleCnt="4">
        <dgm:presLayoutVars>
          <dgm:bulletEnabled val="1"/>
        </dgm:presLayoutVars>
      </dgm:prSet>
      <dgm:spPr/>
    </dgm:pt>
    <dgm:pt modelId="{96FD90B0-A3AC-47CB-98CA-851B1D3A5CB1}" type="pres">
      <dgm:prSet presAssocID="{7BC9EB97-B251-484D-80BC-5AB66788AE5A}" presName="spaceBetweenRectangles" presStyleCnt="0"/>
      <dgm:spPr/>
    </dgm:pt>
    <dgm:pt modelId="{9AD9DD79-D444-41C4-A2AF-354E420D427E}" type="pres">
      <dgm:prSet presAssocID="{757B6DB9-FF92-4D3F-90ED-28F0061F8A10}" presName="parentLin" presStyleCnt="0"/>
      <dgm:spPr/>
    </dgm:pt>
    <dgm:pt modelId="{37F6316E-09B7-4128-A490-0E88FDA33FC5}" type="pres">
      <dgm:prSet presAssocID="{757B6DB9-FF92-4D3F-90ED-28F0061F8A10}" presName="parentLeftMargin" presStyleLbl="node1" presStyleIdx="0" presStyleCnt="4"/>
      <dgm:spPr/>
    </dgm:pt>
    <dgm:pt modelId="{980DE481-A943-4A64-88B8-E7FF7CE11063}" type="pres">
      <dgm:prSet presAssocID="{757B6DB9-FF92-4D3F-90ED-28F0061F8A10}" presName="parentText" presStyleLbl="node1" presStyleIdx="1" presStyleCnt="4">
        <dgm:presLayoutVars>
          <dgm:chMax val="0"/>
          <dgm:bulletEnabled val="1"/>
        </dgm:presLayoutVars>
      </dgm:prSet>
      <dgm:spPr/>
    </dgm:pt>
    <dgm:pt modelId="{B001AC3E-604E-44E9-B345-352938572E21}" type="pres">
      <dgm:prSet presAssocID="{757B6DB9-FF92-4D3F-90ED-28F0061F8A10}" presName="negativeSpace" presStyleCnt="0"/>
      <dgm:spPr/>
    </dgm:pt>
    <dgm:pt modelId="{75D391B0-6316-47A3-A048-7DCCB008FB47}" type="pres">
      <dgm:prSet presAssocID="{757B6DB9-FF92-4D3F-90ED-28F0061F8A10}" presName="childText" presStyleLbl="conFgAcc1" presStyleIdx="1" presStyleCnt="4">
        <dgm:presLayoutVars>
          <dgm:bulletEnabled val="1"/>
        </dgm:presLayoutVars>
      </dgm:prSet>
      <dgm:spPr/>
    </dgm:pt>
    <dgm:pt modelId="{87BCAA28-5371-4D4A-AD11-FEBBCA3FE96B}" type="pres">
      <dgm:prSet presAssocID="{C4C7DA2B-01C3-450B-A2AD-E4A58F8A1A14}" presName="spaceBetweenRectangles" presStyleCnt="0"/>
      <dgm:spPr/>
    </dgm:pt>
    <dgm:pt modelId="{CC1A1C3C-4C38-4F89-A045-ACFE1E11679F}" type="pres">
      <dgm:prSet presAssocID="{8189D6CB-641B-4DF2-8884-7F9DD2610A0F}" presName="parentLin" presStyleCnt="0"/>
      <dgm:spPr/>
    </dgm:pt>
    <dgm:pt modelId="{B5E26860-1DBF-4E2B-A982-E11C5213B881}" type="pres">
      <dgm:prSet presAssocID="{8189D6CB-641B-4DF2-8884-7F9DD2610A0F}" presName="parentLeftMargin" presStyleLbl="node1" presStyleIdx="1" presStyleCnt="4"/>
      <dgm:spPr/>
    </dgm:pt>
    <dgm:pt modelId="{942B6DFF-CFE7-42A0-8590-486D6EA7BCA1}" type="pres">
      <dgm:prSet presAssocID="{8189D6CB-641B-4DF2-8884-7F9DD2610A0F}" presName="parentText" presStyleLbl="node1" presStyleIdx="2" presStyleCnt="4">
        <dgm:presLayoutVars>
          <dgm:chMax val="0"/>
          <dgm:bulletEnabled val="1"/>
        </dgm:presLayoutVars>
      </dgm:prSet>
      <dgm:spPr/>
    </dgm:pt>
    <dgm:pt modelId="{D56F7F47-4C31-4642-8F31-A3C6B9CD4234}" type="pres">
      <dgm:prSet presAssocID="{8189D6CB-641B-4DF2-8884-7F9DD2610A0F}" presName="negativeSpace" presStyleCnt="0"/>
      <dgm:spPr/>
    </dgm:pt>
    <dgm:pt modelId="{1791C236-09B2-4D82-BE1E-05694D916694}" type="pres">
      <dgm:prSet presAssocID="{8189D6CB-641B-4DF2-8884-7F9DD2610A0F}" presName="childText" presStyleLbl="conFgAcc1" presStyleIdx="2" presStyleCnt="4">
        <dgm:presLayoutVars>
          <dgm:bulletEnabled val="1"/>
        </dgm:presLayoutVars>
      </dgm:prSet>
      <dgm:spPr/>
    </dgm:pt>
    <dgm:pt modelId="{6FC6A5DF-436A-4548-8A98-06F4308768EE}" type="pres">
      <dgm:prSet presAssocID="{69ED0924-5336-4AB3-8343-DAAE5642CEA1}" presName="spaceBetweenRectangles" presStyleCnt="0"/>
      <dgm:spPr/>
    </dgm:pt>
    <dgm:pt modelId="{AF838078-C14E-4159-921F-6F87BC78299D}" type="pres">
      <dgm:prSet presAssocID="{C67B191E-1741-4721-B346-08EE6A9856B9}" presName="parentLin" presStyleCnt="0"/>
      <dgm:spPr/>
    </dgm:pt>
    <dgm:pt modelId="{B6DF54CF-9246-4868-8C4F-D6D30A7F2C54}" type="pres">
      <dgm:prSet presAssocID="{C67B191E-1741-4721-B346-08EE6A9856B9}" presName="parentLeftMargin" presStyleLbl="node1" presStyleIdx="2" presStyleCnt="4"/>
      <dgm:spPr/>
    </dgm:pt>
    <dgm:pt modelId="{F4DAC7D8-AEA0-4EE6-943F-55AAC89191C6}" type="pres">
      <dgm:prSet presAssocID="{C67B191E-1741-4721-B346-08EE6A9856B9}" presName="parentText" presStyleLbl="node1" presStyleIdx="3" presStyleCnt="4" custScaleX="106729">
        <dgm:presLayoutVars>
          <dgm:chMax val="0"/>
          <dgm:bulletEnabled val="1"/>
        </dgm:presLayoutVars>
      </dgm:prSet>
      <dgm:spPr/>
    </dgm:pt>
    <dgm:pt modelId="{7B9AD54F-5575-46DD-850B-726C7156A1E7}" type="pres">
      <dgm:prSet presAssocID="{C67B191E-1741-4721-B346-08EE6A9856B9}" presName="negativeSpace" presStyleCnt="0"/>
      <dgm:spPr/>
    </dgm:pt>
    <dgm:pt modelId="{49F95291-75DE-41D9-A28D-5AD49C7863F1}" type="pres">
      <dgm:prSet presAssocID="{C67B191E-1741-4721-B346-08EE6A9856B9}" presName="childText" presStyleLbl="conFgAcc1" presStyleIdx="3" presStyleCnt="4" custLinFactNeighborX="1754">
        <dgm:presLayoutVars>
          <dgm:bulletEnabled val="1"/>
        </dgm:presLayoutVars>
      </dgm:prSet>
      <dgm:spPr/>
    </dgm:pt>
  </dgm:ptLst>
  <dgm:cxnLst>
    <dgm:cxn modelId="{B1F9AF05-6B15-4570-9232-FF150DF7F1EA}" type="presOf" srcId="{8189D6CB-641B-4DF2-8884-7F9DD2610A0F}" destId="{942B6DFF-CFE7-42A0-8590-486D6EA7BCA1}" srcOrd="1" destOrd="0" presId="urn:microsoft.com/office/officeart/2005/8/layout/list1"/>
    <dgm:cxn modelId="{00604A0D-0411-44AC-9BD6-FD5EFF764614}" srcId="{F32C604A-13E0-4626-9155-35712E71B2A6}" destId="{8189D6CB-641B-4DF2-8884-7F9DD2610A0F}" srcOrd="2" destOrd="0" parTransId="{A449D806-56E8-4FC5-8CCC-D5C24649E477}" sibTransId="{69ED0924-5336-4AB3-8343-DAAE5642CEA1}"/>
    <dgm:cxn modelId="{1DBEBE27-A3E1-44CC-AD90-8A34EDF33373}" type="presOf" srcId="{2F0F7FD8-B230-4F62-A524-E2CAF8F1A3B6}" destId="{4C471D66-F987-43EE-B347-49276485FA82}" srcOrd="1" destOrd="0" presId="urn:microsoft.com/office/officeart/2005/8/layout/list1"/>
    <dgm:cxn modelId="{66C57C2D-C349-43F3-B249-4C8313971F41}" type="presOf" srcId="{C67B191E-1741-4721-B346-08EE6A9856B9}" destId="{F4DAC7D8-AEA0-4EE6-943F-55AAC89191C6}" srcOrd="1" destOrd="0" presId="urn:microsoft.com/office/officeart/2005/8/layout/list1"/>
    <dgm:cxn modelId="{5EA64F31-246D-4AE7-8324-E90AA3AA2D9B}" type="presOf" srcId="{F32C604A-13E0-4626-9155-35712E71B2A6}" destId="{0092097E-9240-4396-B3F7-4A9539BF5574}" srcOrd="0" destOrd="0" presId="urn:microsoft.com/office/officeart/2005/8/layout/list1"/>
    <dgm:cxn modelId="{B739AE4B-D21D-4207-8084-621A61CD03C6}" type="presOf" srcId="{757B6DB9-FF92-4D3F-90ED-28F0061F8A10}" destId="{980DE481-A943-4A64-88B8-E7FF7CE11063}" srcOrd="1" destOrd="0" presId="urn:microsoft.com/office/officeart/2005/8/layout/list1"/>
    <dgm:cxn modelId="{629AF371-D44E-4BB9-864E-281E7C4BA135}" srcId="{F32C604A-13E0-4626-9155-35712E71B2A6}" destId="{757B6DB9-FF92-4D3F-90ED-28F0061F8A10}" srcOrd="1" destOrd="0" parTransId="{40CBB728-9A7E-4B1A-A5C2-8F5127C3068C}" sibTransId="{C4C7DA2B-01C3-450B-A2AD-E4A58F8A1A14}"/>
    <dgm:cxn modelId="{D79C2E74-C730-4A74-9FA2-09D65C5992FE}" type="presOf" srcId="{8189D6CB-641B-4DF2-8884-7F9DD2610A0F}" destId="{B5E26860-1DBF-4E2B-A982-E11C5213B881}" srcOrd="0" destOrd="0" presId="urn:microsoft.com/office/officeart/2005/8/layout/list1"/>
    <dgm:cxn modelId="{82441856-51C6-426F-A4A9-F27BC81FF039}" type="presOf" srcId="{2F0F7FD8-B230-4F62-A524-E2CAF8F1A3B6}" destId="{CDC3D421-B367-4E43-AA8C-0C59F1534F04}" srcOrd="0" destOrd="0" presId="urn:microsoft.com/office/officeart/2005/8/layout/list1"/>
    <dgm:cxn modelId="{9805055A-6DD7-4398-8156-D227621C6902}" srcId="{F32C604A-13E0-4626-9155-35712E71B2A6}" destId="{2F0F7FD8-B230-4F62-A524-E2CAF8F1A3B6}" srcOrd="0" destOrd="0" parTransId="{B5290369-7049-4E9B-A93B-7DCB3B0B7792}" sibTransId="{7BC9EB97-B251-484D-80BC-5AB66788AE5A}"/>
    <dgm:cxn modelId="{E54DF2AF-86D8-4FCF-B4DF-9E0BA22345FD}" type="presOf" srcId="{C67B191E-1741-4721-B346-08EE6A9856B9}" destId="{B6DF54CF-9246-4868-8C4F-D6D30A7F2C54}" srcOrd="0" destOrd="0" presId="urn:microsoft.com/office/officeart/2005/8/layout/list1"/>
    <dgm:cxn modelId="{44F0F2C1-0D28-48D2-9501-F06E87FB9232}" srcId="{F32C604A-13E0-4626-9155-35712E71B2A6}" destId="{C67B191E-1741-4721-B346-08EE6A9856B9}" srcOrd="3" destOrd="0" parTransId="{7664287D-551F-444D-891B-6331C957E60C}" sibTransId="{CEE9F77E-F983-403F-A17F-F6091272BEC2}"/>
    <dgm:cxn modelId="{219624C8-301D-43B6-A823-CD940CDE3EB7}" type="presOf" srcId="{757B6DB9-FF92-4D3F-90ED-28F0061F8A10}" destId="{37F6316E-09B7-4128-A490-0E88FDA33FC5}" srcOrd="0" destOrd="0" presId="urn:microsoft.com/office/officeart/2005/8/layout/list1"/>
    <dgm:cxn modelId="{F27AC27C-8DC9-45B6-8EEC-AE6BFFDC03BD}" type="presParOf" srcId="{0092097E-9240-4396-B3F7-4A9539BF5574}" destId="{1F710698-685F-427E-A0B0-2CEFB05995B0}" srcOrd="0" destOrd="0" presId="urn:microsoft.com/office/officeart/2005/8/layout/list1"/>
    <dgm:cxn modelId="{1CFD32C8-8352-47BE-B9E5-E6990E8D9FC0}" type="presParOf" srcId="{1F710698-685F-427E-A0B0-2CEFB05995B0}" destId="{CDC3D421-B367-4E43-AA8C-0C59F1534F04}" srcOrd="0" destOrd="0" presId="urn:microsoft.com/office/officeart/2005/8/layout/list1"/>
    <dgm:cxn modelId="{B0B4560F-EF7F-48BE-8451-19A5CA258479}" type="presParOf" srcId="{1F710698-685F-427E-A0B0-2CEFB05995B0}" destId="{4C471D66-F987-43EE-B347-49276485FA82}" srcOrd="1" destOrd="0" presId="urn:microsoft.com/office/officeart/2005/8/layout/list1"/>
    <dgm:cxn modelId="{A0B8F9CF-A38D-4F81-94BB-712A0BA0455B}" type="presParOf" srcId="{0092097E-9240-4396-B3F7-4A9539BF5574}" destId="{70B05A99-B805-4C15-924E-F4888F419B00}" srcOrd="1" destOrd="0" presId="urn:microsoft.com/office/officeart/2005/8/layout/list1"/>
    <dgm:cxn modelId="{709AC320-E5F8-4C6D-93C2-DCC7AD1A0819}" type="presParOf" srcId="{0092097E-9240-4396-B3F7-4A9539BF5574}" destId="{8C30DFB8-53C9-412B-8FBD-039B08688C42}" srcOrd="2" destOrd="0" presId="urn:microsoft.com/office/officeart/2005/8/layout/list1"/>
    <dgm:cxn modelId="{4785D0FD-7493-486A-9033-32A38B419400}" type="presParOf" srcId="{0092097E-9240-4396-B3F7-4A9539BF5574}" destId="{96FD90B0-A3AC-47CB-98CA-851B1D3A5CB1}" srcOrd="3" destOrd="0" presId="urn:microsoft.com/office/officeart/2005/8/layout/list1"/>
    <dgm:cxn modelId="{D8E0FF95-1EB7-4EB8-B32F-0D37315239E6}" type="presParOf" srcId="{0092097E-9240-4396-B3F7-4A9539BF5574}" destId="{9AD9DD79-D444-41C4-A2AF-354E420D427E}" srcOrd="4" destOrd="0" presId="urn:microsoft.com/office/officeart/2005/8/layout/list1"/>
    <dgm:cxn modelId="{13310A51-4963-40D5-A980-8D2AF95FC185}" type="presParOf" srcId="{9AD9DD79-D444-41C4-A2AF-354E420D427E}" destId="{37F6316E-09B7-4128-A490-0E88FDA33FC5}" srcOrd="0" destOrd="0" presId="urn:microsoft.com/office/officeart/2005/8/layout/list1"/>
    <dgm:cxn modelId="{D108A9F1-B53B-40E7-9020-1BEC2AA2FFD4}" type="presParOf" srcId="{9AD9DD79-D444-41C4-A2AF-354E420D427E}" destId="{980DE481-A943-4A64-88B8-E7FF7CE11063}" srcOrd="1" destOrd="0" presId="urn:microsoft.com/office/officeart/2005/8/layout/list1"/>
    <dgm:cxn modelId="{93A26AA4-E1AD-4829-9E17-F2D270431C8A}" type="presParOf" srcId="{0092097E-9240-4396-B3F7-4A9539BF5574}" destId="{B001AC3E-604E-44E9-B345-352938572E21}" srcOrd="5" destOrd="0" presId="urn:microsoft.com/office/officeart/2005/8/layout/list1"/>
    <dgm:cxn modelId="{07A1149C-127A-482D-B83A-C88CCE7C881F}" type="presParOf" srcId="{0092097E-9240-4396-B3F7-4A9539BF5574}" destId="{75D391B0-6316-47A3-A048-7DCCB008FB47}" srcOrd="6" destOrd="0" presId="urn:microsoft.com/office/officeart/2005/8/layout/list1"/>
    <dgm:cxn modelId="{87E61C12-0AA6-4E35-9CBE-DF001B024073}" type="presParOf" srcId="{0092097E-9240-4396-B3F7-4A9539BF5574}" destId="{87BCAA28-5371-4D4A-AD11-FEBBCA3FE96B}" srcOrd="7" destOrd="0" presId="urn:microsoft.com/office/officeart/2005/8/layout/list1"/>
    <dgm:cxn modelId="{A3B3BAD7-667E-4BF3-8F59-508BBB01CF49}" type="presParOf" srcId="{0092097E-9240-4396-B3F7-4A9539BF5574}" destId="{CC1A1C3C-4C38-4F89-A045-ACFE1E11679F}" srcOrd="8" destOrd="0" presId="urn:microsoft.com/office/officeart/2005/8/layout/list1"/>
    <dgm:cxn modelId="{8EE30772-C90C-4F93-B13D-66FF94813C01}" type="presParOf" srcId="{CC1A1C3C-4C38-4F89-A045-ACFE1E11679F}" destId="{B5E26860-1DBF-4E2B-A982-E11C5213B881}" srcOrd="0" destOrd="0" presId="urn:microsoft.com/office/officeart/2005/8/layout/list1"/>
    <dgm:cxn modelId="{EB8004A1-32C1-4758-94FC-DCF7A1C88748}" type="presParOf" srcId="{CC1A1C3C-4C38-4F89-A045-ACFE1E11679F}" destId="{942B6DFF-CFE7-42A0-8590-486D6EA7BCA1}" srcOrd="1" destOrd="0" presId="urn:microsoft.com/office/officeart/2005/8/layout/list1"/>
    <dgm:cxn modelId="{402E1F49-CDEA-428E-8735-DD4B7FB67B14}" type="presParOf" srcId="{0092097E-9240-4396-B3F7-4A9539BF5574}" destId="{D56F7F47-4C31-4642-8F31-A3C6B9CD4234}" srcOrd="9" destOrd="0" presId="urn:microsoft.com/office/officeart/2005/8/layout/list1"/>
    <dgm:cxn modelId="{E9EDFBC9-CA32-4389-8DB8-9A4A0D4B1B2E}" type="presParOf" srcId="{0092097E-9240-4396-B3F7-4A9539BF5574}" destId="{1791C236-09B2-4D82-BE1E-05694D916694}" srcOrd="10" destOrd="0" presId="urn:microsoft.com/office/officeart/2005/8/layout/list1"/>
    <dgm:cxn modelId="{3DCFEEF0-E8ED-4EB2-9BE5-1C2FB880C4E4}" type="presParOf" srcId="{0092097E-9240-4396-B3F7-4A9539BF5574}" destId="{6FC6A5DF-436A-4548-8A98-06F4308768EE}" srcOrd="11" destOrd="0" presId="urn:microsoft.com/office/officeart/2005/8/layout/list1"/>
    <dgm:cxn modelId="{89ADF0DE-505C-49D5-ACA5-4F2F12984A8D}" type="presParOf" srcId="{0092097E-9240-4396-B3F7-4A9539BF5574}" destId="{AF838078-C14E-4159-921F-6F87BC78299D}" srcOrd="12" destOrd="0" presId="urn:microsoft.com/office/officeart/2005/8/layout/list1"/>
    <dgm:cxn modelId="{B0E8CB67-B65B-488A-8BA2-73952D67E0DC}" type="presParOf" srcId="{AF838078-C14E-4159-921F-6F87BC78299D}" destId="{B6DF54CF-9246-4868-8C4F-D6D30A7F2C54}" srcOrd="0" destOrd="0" presId="urn:microsoft.com/office/officeart/2005/8/layout/list1"/>
    <dgm:cxn modelId="{12B368CF-50AD-47A8-B8C7-B1984C7EADE1}" type="presParOf" srcId="{AF838078-C14E-4159-921F-6F87BC78299D}" destId="{F4DAC7D8-AEA0-4EE6-943F-55AAC89191C6}" srcOrd="1" destOrd="0" presId="urn:microsoft.com/office/officeart/2005/8/layout/list1"/>
    <dgm:cxn modelId="{E00F5530-955E-41F0-B3D1-21F19E246678}" type="presParOf" srcId="{0092097E-9240-4396-B3F7-4A9539BF5574}" destId="{7B9AD54F-5575-46DD-850B-726C7156A1E7}" srcOrd="13" destOrd="0" presId="urn:microsoft.com/office/officeart/2005/8/layout/list1"/>
    <dgm:cxn modelId="{5A9F954E-DEE2-48A7-A0D5-7A69A5C21CEB}" type="presParOf" srcId="{0092097E-9240-4396-B3F7-4A9539BF5574}" destId="{49F95291-75DE-41D9-A28D-5AD49C7863F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E29491-E9B6-4C84-8AC0-9C0B19C5977D}" type="doc">
      <dgm:prSet loTypeId="urn:microsoft.com/office/officeart/2008/layout/PictureAccentList" loCatId="list" qsTypeId="urn:microsoft.com/office/officeart/2005/8/quickstyle/simple1" qsCatId="simple" csTypeId="urn:microsoft.com/office/officeart/2005/8/colors/accent2_1" csCatId="accent2" phldr="1"/>
      <dgm:spPr/>
      <dgm:t>
        <a:bodyPr/>
        <a:lstStyle/>
        <a:p>
          <a:endParaRPr lang="es-EC"/>
        </a:p>
      </dgm:t>
    </dgm:pt>
    <dgm:pt modelId="{33E326CE-F64F-4441-95E6-0CA4EA05D441}">
      <dgm:prSet phldrT="[Texto]"/>
      <dgm:spPr/>
      <dgm:t>
        <a:bodyPr/>
        <a:lstStyle/>
        <a:p>
          <a:pPr>
            <a:buFont typeface="+mj-lt"/>
            <a:buAutoNum type="arabicPeriod"/>
          </a:pPr>
          <a:r>
            <a:rPr lang="es-EC" dirty="0">
              <a:solidFill>
                <a:srgbClr val="000000"/>
              </a:solidFill>
            </a:rPr>
            <a:t>Analizar los factores determinantes que explican el acceso a la financiación bancaria por parte de las Pymes de servicios en la ciudad de Quito.</a:t>
          </a:r>
        </a:p>
      </dgm:t>
    </dgm:pt>
    <dgm:pt modelId="{E25B5B36-6A60-40FC-BFDF-00B8E67A02E9}" type="parTrans" cxnId="{452305F8-B9CA-42E4-A80B-33E6D2206E56}">
      <dgm:prSet/>
      <dgm:spPr/>
      <dgm:t>
        <a:bodyPr/>
        <a:lstStyle/>
        <a:p>
          <a:endParaRPr lang="es-EC">
            <a:solidFill>
              <a:srgbClr val="000000"/>
            </a:solidFill>
          </a:endParaRPr>
        </a:p>
      </dgm:t>
    </dgm:pt>
    <dgm:pt modelId="{FAE66DD2-62EF-4CA5-A651-0C27A27DBC7F}" type="sibTrans" cxnId="{452305F8-B9CA-42E4-A80B-33E6D2206E56}">
      <dgm:prSet/>
      <dgm:spPr/>
      <dgm:t>
        <a:bodyPr/>
        <a:lstStyle/>
        <a:p>
          <a:endParaRPr lang="es-EC">
            <a:solidFill>
              <a:srgbClr val="000000"/>
            </a:solidFill>
          </a:endParaRPr>
        </a:p>
      </dgm:t>
    </dgm:pt>
    <dgm:pt modelId="{7559FC96-453D-4D87-A27F-151F7803B2CA}">
      <dgm:prSet phldrT="[Texto]" custT="1"/>
      <dgm:spPr/>
      <dgm:t>
        <a:bodyPr/>
        <a:lstStyle/>
        <a:p>
          <a:r>
            <a:rPr lang="es-EC" sz="1600" dirty="0">
              <a:solidFill>
                <a:srgbClr val="000000"/>
              </a:solidFill>
            </a:rPr>
            <a:t>Analizar la literatura referente a la Teoría de la Agencia y la Teoría de la Jerarquía Financiera y entender de mejor manera las opciones de financiamiento de la empresa.</a:t>
          </a:r>
        </a:p>
      </dgm:t>
    </dgm:pt>
    <dgm:pt modelId="{41FEB15A-1613-4C8D-90D7-5711F5DBB2B8}" type="parTrans" cxnId="{3F8E2268-DC27-4F24-9259-614EB5763656}">
      <dgm:prSet/>
      <dgm:spPr/>
      <dgm:t>
        <a:bodyPr/>
        <a:lstStyle/>
        <a:p>
          <a:endParaRPr lang="es-EC">
            <a:solidFill>
              <a:srgbClr val="000000"/>
            </a:solidFill>
          </a:endParaRPr>
        </a:p>
      </dgm:t>
    </dgm:pt>
    <dgm:pt modelId="{06F675A3-1AE3-48AC-9C85-BBA7127AEC43}" type="sibTrans" cxnId="{3F8E2268-DC27-4F24-9259-614EB5763656}">
      <dgm:prSet/>
      <dgm:spPr/>
      <dgm:t>
        <a:bodyPr/>
        <a:lstStyle/>
        <a:p>
          <a:endParaRPr lang="es-EC">
            <a:solidFill>
              <a:srgbClr val="000000"/>
            </a:solidFill>
          </a:endParaRPr>
        </a:p>
      </dgm:t>
    </dgm:pt>
    <dgm:pt modelId="{EB910CB7-C8B3-4A8E-B994-6E3749E74723}">
      <dgm:prSet phldrT="[Texto]" custT="1"/>
      <dgm:spPr/>
      <dgm:t>
        <a:bodyPr/>
        <a:lstStyle/>
        <a:p>
          <a:r>
            <a:rPr lang="es-EC" sz="1600" dirty="0">
              <a:solidFill>
                <a:srgbClr val="000000"/>
              </a:solidFill>
            </a:rPr>
            <a:t>Realizar un diagnóstico de la situación actual en la que se encuentran las Pymes del sector servicios, específicamente las agencias de Viaje.</a:t>
          </a:r>
        </a:p>
      </dgm:t>
    </dgm:pt>
    <dgm:pt modelId="{7AE12182-4EB4-4945-A641-907EF221E51F}" type="parTrans" cxnId="{DC8C6EB0-2E4E-4E76-8F6D-F07EEFE1FCA1}">
      <dgm:prSet/>
      <dgm:spPr/>
      <dgm:t>
        <a:bodyPr/>
        <a:lstStyle/>
        <a:p>
          <a:endParaRPr lang="es-EC">
            <a:solidFill>
              <a:srgbClr val="000000"/>
            </a:solidFill>
          </a:endParaRPr>
        </a:p>
      </dgm:t>
    </dgm:pt>
    <dgm:pt modelId="{D4BF1D4F-FEB3-4526-887C-E12978DCECC3}" type="sibTrans" cxnId="{DC8C6EB0-2E4E-4E76-8F6D-F07EEFE1FCA1}">
      <dgm:prSet/>
      <dgm:spPr/>
      <dgm:t>
        <a:bodyPr/>
        <a:lstStyle/>
        <a:p>
          <a:endParaRPr lang="es-EC">
            <a:solidFill>
              <a:srgbClr val="000000"/>
            </a:solidFill>
          </a:endParaRPr>
        </a:p>
      </dgm:t>
    </dgm:pt>
    <dgm:pt modelId="{153F5965-74B7-4C86-BA86-EBCBCFB49B2B}">
      <dgm:prSet phldrT="[Texto]" custT="1"/>
      <dgm:spPr/>
      <dgm:t>
        <a:bodyPr/>
        <a:lstStyle/>
        <a:p>
          <a:r>
            <a:rPr lang="es-EC" sz="1600" dirty="0">
              <a:solidFill>
                <a:srgbClr val="000000"/>
              </a:solidFill>
            </a:rPr>
            <a:t>Establecer cuáles son los factores determinantes que explican el acceso a la financiación bancaria mediante un estudio empírico a las micro y pequeñas empresas del sector servicios.</a:t>
          </a:r>
        </a:p>
      </dgm:t>
    </dgm:pt>
    <dgm:pt modelId="{1FFD1B76-AF4C-47DE-9326-B00D8D4EE75D}" type="parTrans" cxnId="{E24AF654-9FB5-41A6-B080-142AEE4C2F8B}">
      <dgm:prSet/>
      <dgm:spPr/>
      <dgm:t>
        <a:bodyPr/>
        <a:lstStyle/>
        <a:p>
          <a:endParaRPr lang="es-EC">
            <a:solidFill>
              <a:srgbClr val="000000"/>
            </a:solidFill>
          </a:endParaRPr>
        </a:p>
      </dgm:t>
    </dgm:pt>
    <dgm:pt modelId="{65C9F298-F47F-402D-B26B-0BD0759967D0}" type="sibTrans" cxnId="{E24AF654-9FB5-41A6-B080-142AEE4C2F8B}">
      <dgm:prSet/>
      <dgm:spPr/>
      <dgm:t>
        <a:bodyPr/>
        <a:lstStyle/>
        <a:p>
          <a:endParaRPr lang="es-EC">
            <a:solidFill>
              <a:srgbClr val="000000"/>
            </a:solidFill>
          </a:endParaRPr>
        </a:p>
      </dgm:t>
    </dgm:pt>
    <dgm:pt modelId="{1E473F9F-D56C-457E-A174-F97584373E17}">
      <dgm:prSet phldrT="[Texto]" custT="1"/>
      <dgm:spPr/>
      <dgm:t>
        <a:bodyPr/>
        <a:lstStyle/>
        <a:p>
          <a:r>
            <a:rPr lang="es-EC" sz="1800">
              <a:solidFill>
                <a:srgbClr val="000000"/>
              </a:solidFill>
            </a:rPr>
            <a:t>Proponer al sistema financiero ecuatoriano la implementación de nuevas líneas de créditos para Pymes.</a:t>
          </a:r>
          <a:endParaRPr lang="es-EC" sz="1800" dirty="0">
            <a:solidFill>
              <a:srgbClr val="000000"/>
            </a:solidFill>
          </a:endParaRPr>
        </a:p>
      </dgm:t>
    </dgm:pt>
    <dgm:pt modelId="{AA118F3F-8F57-4EB1-8985-525E7F17C0FD}" type="parTrans" cxnId="{E54F331E-24FB-4DEF-B303-9D2E483FD76F}">
      <dgm:prSet/>
      <dgm:spPr/>
      <dgm:t>
        <a:bodyPr/>
        <a:lstStyle/>
        <a:p>
          <a:endParaRPr lang="es-EC">
            <a:solidFill>
              <a:srgbClr val="000000"/>
            </a:solidFill>
          </a:endParaRPr>
        </a:p>
      </dgm:t>
    </dgm:pt>
    <dgm:pt modelId="{44CC2C95-8464-48E6-A37D-1144365355C8}" type="sibTrans" cxnId="{E54F331E-24FB-4DEF-B303-9D2E483FD76F}">
      <dgm:prSet/>
      <dgm:spPr/>
      <dgm:t>
        <a:bodyPr/>
        <a:lstStyle/>
        <a:p>
          <a:endParaRPr lang="es-EC">
            <a:solidFill>
              <a:srgbClr val="000000"/>
            </a:solidFill>
          </a:endParaRPr>
        </a:p>
      </dgm:t>
    </dgm:pt>
    <dgm:pt modelId="{6C9A7C3F-08A3-4019-A84A-555474AF3A2E}" type="pres">
      <dgm:prSet presAssocID="{ACE29491-E9B6-4C84-8AC0-9C0B19C5977D}" presName="layout" presStyleCnt="0">
        <dgm:presLayoutVars>
          <dgm:chMax/>
          <dgm:chPref/>
          <dgm:dir/>
          <dgm:animOne val="branch"/>
          <dgm:animLvl val="lvl"/>
          <dgm:resizeHandles/>
        </dgm:presLayoutVars>
      </dgm:prSet>
      <dgm:spPr/>
    </dgm:pt>
    <dgm:pt modelId="{88AAED0A-72AB-40EE-8FCC-B262A3B574A4}" type="pres">
      <dgm:prSet presAssocID="{33E326CE-F64F-4441-95E6-0CA4EA05D441}" presName="root" presStyleCnt="0">
        <dgm:presLayoutVars>
          <dgm:chMax/>
          <dgm:chPref val="4"/>
        </dgm:presLayoutVars>
      </dgm:prSet>
      <dgm:spPr/>
    </dgm:pt>
    <dgm:pt modelId="{341DEBFC-B04B-4F58-9B09-17282408F36D}" type="pres">
      <dgm:prSet presAssocID="{33E326CE-F64F-4441-95E6-0CA4EA05D441}" presName="rootComposite" presStyleCnt="0">
        <dgm:presLayoutVars/>
      </dgm:prSet>
      <dgm:spPr/>
    </dgm:pt>
    <dgm:pt modelId="{5C1D7AC7-0415-46B9-AD47-1F627A6BE285}" type="pres">
      <dgm:prSet presAssocID="{33E326CE-F64F-4441-95E6-0CA4EA05D441}" presName="rootText" presStyleLbl="node0" presStyleIdx="0" presStyleCnt="1" custScaleX="130358">
        <dgm:presLayoutVars>
          <dgm:chMax/>
          <dgm:chPref val="4"/>
        </dgm:presLayoutVars>
      </dgm:prSet>
      <dgm:spPr/>
    </dgm:pt>
    <dgm:pt modelId="{3F566D9D-A8B4-47A0-BE4A-A29B2A87B984}" type="pres">
      <dgm:prSet presAssocID="{33E326CE-F64F-4441-95E6-0CA4EA05D441}" presName="childShape" presStyleCnt="0">
        <dgm:presLayoutVars>
          <dgm:chMax val="0"/>
          <dgm:chPref val="0"/>
        </dgm:presLayoutVars>
      </dgm:prSet>
      <dgm:spPr/>
    </dgm:pt>
    <dgm:pt modelId="{192E9EF0-12B8-4E8D-ABDE-6A25D2BA859D}" type="pres">
      <dgm:prSet presAssocID="{7559FC96-453D-4D87-A27F-151F7803B2CA}" presName="childComposite" presStyleCnt="0">
        <dgm:presLayoutVars>
          <dgm:chMax val="0"/>
          <dgm:chPref val="0"/>
        </dgm:presLayoutVars>
      </dgm:prSet>
      <dgm:spPr/>
    </dgm:pt>
    <dgm:pt modelId="{09B5F931-EBBF-48CD-82B9-EAE0EEB11893}" type="pres">
      <dgm:prSet presAssocID="{7559FC96-453D-4D87-A27F-151F7803B2CA}" presName="Image" presStyleLbl="node1" presStyleIdx="0" presStyleCnt="4" custLinFactNeighborX="-56091" custLinFactNeighborY="-1753"/>
      <dgm:spPr>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dgm:spPr>
    </dgm:pt>
    <dgm:pt modelId="{335CE480-79ED-4AA2-83CB-ACF564F0BD71}" type="pres">
      <dgm:prSet presAssocID="{7559FC96-453D-4D87-A27F-151F7803B2CA}" presName="childText" presStyleLbl="lnNode1" presStyleIdx="0" presStyleCnt="4" custScaleX="112711">
        <dgm:presLayoutVars>
          <dgm:chMax val="0"/>
          <dgm:chPref val="0"/>
          <dgm:bulletEnabled val="1"/>
        </dgm:presLayoutVars>
      </dgm:prSet>
      <dgm:spPr/>
    </dgm:pt>
    <dgm:pt modelId="{0F268A59-08A4-4B57-97AA-2E235FB590F2}" type="pres">
      <dgm:prSet presAssocID="{EB910CB7-C8B3-4A8E-B994-6E3749E74723}" presName="childComposite" presStyleCnt="0">
        <dgm:presLayoutVars>
          <dgm:chMax val="0"/>
          <dgm:chPref val="0"/>
        </dgm:presLayoutVars>
      </dgm:prSet>
      <dgm:spPr/>
    </dgm:pt>
    <dgm:pt modelId="{BE1AE035-E20E-483F-A521-A7279EA5ADAB}" type="pres">
      <dgm:prSet presAssocID="{EB910CB7-C8B3-4A8E-B994-6E3749E74723}" presName="Image" presStyleLbl="node1" presStyleIdx="1" presStyleCnt="4" custLinFactNeighborX="-54338"/>
      <dgm:spPr>
        <a:blipFill>
          <a:blip xmlns:r="http://schemas.openxmlformats.org/officeDocument/2006/relationships" r:embed="rId2">
            <a:extLst>
              <a:ext uri="{28A0092B-C50C-407E-A947-70E740481C1C}">
                <a14:useLocalDpi xmlns:a14="http://schemas.microsoft.com/office/drawing/2010/main" val="0"/>
              </a:ext>
            </a:extLst>
          </a:blip>
          <a:srcRect/>
          <a:stretch>
            <a:fillRect l="-38000" r="-38000"/>
          </a:stretch>
        </a:blipFill>
      </dgm:spPr>
    </dgm:pt>
    <dgm:pt modelId="{71F1B056-F2BD-49C4-9DF9-857FA9327936}" type="pres">
      <dgm:prSet presAssocID="{EB910CB7-C8B3-4A8E-B994-6E3749E74723}" presName="childText" presStyleLbl="lnNode1" presStyleIdx="1" presStyleCnt="4" custScaleX="113089">
        <dgm:presLayoutVars>
          <dgm:chMax val="0"/>
          <dgm:chPref val="0"/>
          <dgm:bulletEnabled val="1"/>
        </dgm:presLayoutVars>
      </dgm:prSet>
      <dgm:spPr/>
    </dgm:pt>
    <dgm:pt modelId="{C1CB7DB0-EA01-4BC2-AE4B-8EE3A940D68D}" type="pres">
      <dgm:prSet presAssocID="{153F5965-74B7-4C86-BA86-EBCBCFB49B2B}" presName="childComposite" presStyleCnt="0">
        <dgm:presLayoutVars>
          <dgm:chMax val="0"/>
          <dgm:chPref val="0"/>
        </dgm:presLayoutVars>
      </dgm:prSet>
      <dgm:spPr/>
    </dgm:pt>
    <dgm:pt modelId="{72C5C802-8CC8-40FA-9A13-5DAD010A11A2}" type="pres">
      <dgm:prSet presAssocID="{153F5965-74B7-4C86-BA86-EBCBCFB49B2B}" presName="Image" presStyleLbl="node1" presStyleIdx="2" presStyleCnt="4" custLinFactNeighborX="-57843" custLinFactNeighborY="1753"/>
      <dgm:spPr>
        <a:blipFill>
          <a:blip xmlns:r="http://schemas.openxmlformats.org/officeDocument/2006/relationships" r:embed="rId3">
            <a:extLst>
              <a:ext uri="{28A0092B-C50C-407E-A947-70E740481C1C}">
                <a14:useLocalDpi xmlns:a14="http://schemas.microsoft.com/office/drawing/2010/main" val="0"/>
              </a:ext>
            </a:extLst>
          </a:blip>
          <a:srcRect/>
          <a:stretch>
            <a:fillRect l="-47000" r="-47000"/>
          </a:stretch>
        </a:blipFill>
      </dgm:spPr>
    </dgm:pt>
    <dgm:pt modelId="{E4EF7595-0293-497F-98C6-783755F0ECE8}" type="pres">
      <dgm:prSet presAssocID="{153F5965-74B7-4C86-BA86-EBCBCFB49B2B}" presName="childText" presStyleLbl="lnNode1" presStyleIdx="2" presStyleCnt="4" custScaleX="111734">
        <dgm:presLayoutVars>
          <dgm:chMax val="0"/>
          <dgm:chPref val="0"/>
          <dgm:bulletEnabled val="1"/>
        </dgm:presLayoutVars>
      </dgm:prSet>
      <dgm:spPr/>
    </dgm:pt>
    <dgm:pt modelId="{BB9AF5C1-3413-4E09-8B89-51665E9FA04C}" type="pres">
      <dgm:prSet presAssocID="{1E473F9F-D56C-457E-A174-F97584373E17}" presName="childComposite" presStyleCnt="0">
        <dgm:presLayoutVars>
          <dgm:chMax val="0"/>
          <dgm:chPref val="0"/>
        </dgm:presLayoutVars>
      </dgm:prSet>
      <dgm:spPr/>
    </dgm:pt>
    <dgm:pt modelId="{6B50BDC9-F046-4D44-9800-E305208B952D}" type="pres">
      <dgm:prSet presAssocID="{1E473F9F-D56C-457E-A174-F97584373E17}" presName="Image" presStyleLbl="node1" presStyleIdx="3" presStyleCnt="4" custLinFactNeighborX="-52585" custLinFactNeighborY="131"/>
      <dgm:spPr>
        <a:blipFill>
          <a:blip xmlns:r="http://schemas.openxmlformats.org/officeDocument/2006/relationships" r:embed="rId4">
            <a:extLst>
              <a:ext uri="{28A0092B-C50C-407E-A947-70E740481C1C}">
                <a14:useLocalDpi xmlns:a14="http://schemas.microsoft.com/office/drawing/2010/main" val="0"/>
              </a:ext>
            </a:extLst>
          </a:blip>
          <a:srcRect/>
          <a:stretch>
            <a:fillRect l="-44000" r="-44000"/>
          </a:stretch>
        </a:blipFill>
      </dgm:spPr>
    </dgm:pt>
    <dgm:pt modelId="{E8A02D17-3CAC-47EA-8D1C-B14B7ADC5ACB}" type="pres">
      <dgm:prSet presAssocID="{1E473F9F-D56C-457E-A174-F97584373E17}" presName="childText" presStyleLbl="lnNode1" presStyleIdx="3" presStyleCnt="4" custScaleX="112486">
        <dgm:presLayoutVars>
          <dgm:chMax val="0"/>
          <dgm:chPref val="0"/>
          <dgm:bulletEnabled val="1"/>
        </dgm:presLayoutVars>
      </dgm:prSet>
      <dgm:spPr/>
    </dgm:pt>
  </dgm:ptLst>
  <dgm:cxnLst>
    <dgm:cxn modelId="{E54F331E-24FB-4DEF-B303-9D2E483FD76F}" srcId="{33E326CE-F64F-4441-95E6-0CA4EA05D441}" destId="{1E473F9F-D56C-457E-A174-F97584373E17}" srcOrd="3" destOrd="0" parTransId="{AA118F3F-8F57-4EB1-8985-525E7F17C0FD}" sibTransId="{44CC2C95-8464-48E6-A37D-1144365355C8}"/>
    <dgm:cxn modelId="{197EFC40-F7D5-4715-9517-80B8C20F47EB}" type="presOf" srcId="{EB910CB7-C8B3-4A8E-B994-6E3749E74723}" destId="{71F1B056-F2BD-49C4-9DF9-857FA9327936}" srcOrd="0" destOrd="0" presId="urn:microsoft.com/office/officeart/2008/layout/PictureAccentList"/>
    <dgm:cxn modelId="{2FBCF25F-00D9-4FAD-BB45-4A7FABF2CA68}" type="presOf" srcId="{153F5965-74B7-4C86-BA86-EBCBCFB49B2B}" destId="{E4EF7595-0293-497F-98C6-783755F0ECE8}" srcOrd="0" destOrd="0" presId="urn:microsoft.com/office/officeart/2008/layout/PictureAccentList"/>
    <dgm:cxn modelId="{3F8E2268-DC27-4F24-9259-614EB5763656}" srcId="{33E326CE-F64F-4441-95E6-0CA4EA05D441}" destId="{7559FC96-453D-4D87-A27F-151F7803B2CA}" srcOrd="0" destOrd="0" parTransId="{41FEB15A-1613-4C8D-90D7-5711F5DBB2B8}" sibTransId="{06F675A3-1AE3-48AC-9C85-BBA7127AEC43}"/>
    <dgm:cxn modelId="{2F42D653-6F3D-4E7E-A953-67C1EE6F066D}" type="presOf" srcId="{1E473F9F-D56C-457E-A174-F97584373E17}" destId="{E8A02D17-3CAC-47EA-8D1C-B14B7ADC5ACB}" srcOrd="0" destOrd="0" presId="urn:microsoft.com/office/officeart/2008/layout/PictureAccentList"/>
    <dgm:cxn modelId="{E24AF654-9FB5-41A6-B080-142AEE4C2F8B}" srcId="{33E326CE-F64F-4441-95E6-0CA4EA05D441}" destId="{153F5965-74B7-4C86-BA86-EBCBCFB49B2B}" srcOrd="2" destOrd="0" parTransId="{1FFD1B76-AF4C-47DE-9326-B00D8D4EE75D}" sibTransId="{65C9F298-F47F-402D-B26B-0BD0759967D0}"/>
    <dgm:cxn modelId="{2E692283-9FBB-445A-8FAA-29DB7DD93528}" type="presOf" srcId="{ACE29491-E9B6-4C84-8AC0-9C0B19C5977D}" destId="{6C9A7C3F-08A3-4019-A84A-555474AF3A2E}" srcOrd="0" destOrd="0" presId="urn:microsoft.com/office/officeart/2008/layout/PictureAccentList"/>
    <dgm:cxn modelId="{547A158F-7AF8-41F4-BC0E-59DCBDA88E2C}" type="presOf" srcId="{33E326CE-F64F-4441-95E6-0CA4EA05D441}" destId="{5C1D7AC7-0415-46B9-AD47-1F627A6BE285}" srcOrd="0" destOrd="0" presId="urn:microsoft.com/office/officeart/2008/layout/PictureAccentList"/>
    <dgm:cxn modelId="{DC8C6EB0-2E4E-4E76-8F6D-F07EEFE1FCA1}" srcId="{33E326CE-F64F-4441-95E6-0CA4EA05D441}" destId="{EB910CB7-C8B3-4A8E-B994-6E3749E74723}" srcOrd="1" destOrd="0" parTransId="{7AE12182-4EB4-4945-A641-907EF221E51F}" sibTransId="{D4BF1D4F-FEB3-4526-887C-E12978DCECC3}"/>
    <dgm:cxn modelId="{F133AFCB-4BB1-401D-8C46-0F44CE8067C2}" type="presOf" srcId="{7559FC96-453D-4D87-A27F-151F7803B2CA}" destId="{335CE480-79ED-4AA2-83CB-ACF564F0BD71}" srcOrd="0" destOrd="0" presId="urn:microsoft.com/office/officeart/2008/layout/PictureAccentList"/>
    <dgm:cxn modelId="{452305F8-B9CA-42E4-A80B-33E6D2206E56}" srcId="{ACE29491-E9B6-4C84-8AC0-9C0B19C5977D}" destId="{33E326CE-F64F-4441-95E6-0CA4EA05D441}" srcOrd="0" destOrd="0" parTransId="{E25B5B36-6A60-40FC-BFDF-00B8E67A02E9}" sibTransId="{FAE66DD2-62EF-4CA5-A651-0C27A27DBC7F}"/>
    <dgm:cxn modelId="{6D552F53-F87A-4816-8DFE-C0D07C256B80}" type="presParOf" srcId="{6C9A7C3F-08A3-4019-A84A-555474AF3A2E}" destId="{88AAED0A-72AB-40EE-8FCC-B262A3B574A4}" srcOrd="0" destOrd="0" presId="urn:microsoft.com/office/officeart/2008/layout/PictureAccentList"/>
    <dgm:cxn modelId="{96E97075-3165-405C-A99B-F882B94751BA}" type="presParOf" srcId="{88AAED0A-72AB-40EE-8FCC-B262A3B574A4}" destId="{341DEBFC-B04B-4F58-9B09-17282408F36D}" srcOrd="0" destOrd="0" presId="urn:microsoft.com/office/officeart/2008/layout/PictureAccentList"/>
    <dgm:cxn modelId="{D2CA1069-4EA2-43D7-99E1-93472EA80947}" type="presParOf" srcId="{341DEBFC-B04B-4F58-9B09-17282408F36D}" destId="{5C1D7AC7-0415-46B9-AD47-1F627A6BE285}" srcOrd="0" destOrd="0" presId="urn:microsoft.com/office/officeart/2008/layout/PictureAccentList"/>
    <dgm:cxn modelId="{88B74781-667E-4630-A7BC-E2C596F76905}" type="presParOf" srcId="{88AAED0A-72AB-40EE-8FCC-B262A3B574A4}" destId="{3F566D9D-A8B4-47A0-BE4A-A29B2A87B984}" srcOrd="1" destOrd="0" presId="urn:microsoft.com/office/officeart/2008/layout/PictureAccentList"/>
    <dgm:cxn modelId="{C419A636-64DD-4110-A57B-8D304CDD7AB5}" type="presParOf" srcId="{3F566D9D-A8B4-47A0-BE4A-A29B2A87B984}" destId="{192E9EF0-12B8-4E8D-ABDE-6A25D2BA859D}" srcOrd="0" destOrd="0" presId="urn:microsoft.com/office/officeart/2008/layout/PictureAccentList"/>
    <dgm:cxn modelId="{C9E97A11-7D57-4C9C-ADD3-E715EB599DC9}" type="presParOf" srcId="{192E9EF0-12B8-4E8D-ABDE-6A25D2BA859D}" destId="{09B5F931-EBBF-48CD-82B9-EAE0EEB11893}" srcOrd="0" destOrd="0" presId="urn:microsoft.com/office/officeart/2008/layout/PictureAccentList"/>
    <dgm:cxn modelId="{BD763A4F-1A65-4F9E-8454-703F5C3B892F}" type="presParOf" srcId="{192E9EF0-12B8-4E8D-ABDE-6A25D2BA859D}" destId="{335CE480-79ED-4AA2-83CB-ACF564F0BD71}" srcOrd="1" destOrd="0" presId="urn:microsoft.com/office/officeart/2008/layout/PictureAccentList"/>
    <dgm:cxn modelId="{A71223F7-14EC-4896-920F-F634DBCC610A}" type="presParOf" srcId="{3F566D9D-A8B4-47A0-BE4A-A29B2A87B984}" destId="{0F268A59-08A4-4B57-97AA-2E235FB590F2}" srcOrd="1" destOrd="0" presId="urn:microsoft.com/office/officeart/2008/layout/PictureAccentList"/>
    <dgm:cxn modelId="{0EEEC552-EE93-497C-AC73-755ABA5A5848}" type="presParOf" srcId="{0F268A59-08A4-4B57-97AA-2E235FB590F2}" destId="{BE1AE035-E20E-483F-A521-A7279EA5ADAB}" srcOrd="0" destOrd="0" presId="urn:microsoft.com/office/officeart/2008/layout/PictureAccentList"/>
    <dgm:cxn modelId="{8E030490-491B-4BF4-9B72-537920388B5A}" type="presParOf" srcId="{0F268A59-08A4-4B57-97AA-2E235FB590F2}" destId="{71F1B056-F2BD-49C4-9DF9-857FA9327936}" srcOrd="1" destOrd="0" presId="urn:microsoft.com/office/officeart/2008/layout/PictureAccentList"/>
    <dgm:cxn modelId="{3725147B-D846-4C66-8926-1C6F075DF83E}" type="presParOf" srcId="{3F566D9D-A8B4-47A0-BE4A-A29B2A87B984}" destId="{C1CB7DB0-EA01-4BC2-AE4B-8EE3A940D68D}" srcOrd="2" destOrd="0" presId="urn:microsoft.com/office/officeart/2008/layout/PictureAccentList"/>
    <dgm:cxn modelId="{91855EB4-D465-4039-AAC4-A23F95C46E13}" type="presParOf" srcId="{C1CB7DB0-EA01-4BC2-AE4B-8EE3A940D68D}" destId="{72C5C802-8CC8-40FA-9A13-5DAD010A11A2}" srcOrd="0" destOrd="0" presId="urn:microsoft.com/office/officeart/2008/layout/PictureAccentList"/>
    <dgm:cxn modelId="{AE0D8B5E-3CC9-45A2-9189-D3CD3105A813}" type="presParOf" srcId="{C1CB7DB0-EA01-4BC2-AE4B-8EE3A940D68D}" destId="{E4EF7595-0293-497F-98C6-783755F0ECE8}" srcOrd="1" destOrd="0" presId="urn:microsoft.com/office/officeart/2008/layout/PictureAccentList"/>
    <dgm:cxn modelId="{3C49F141-E4AD-4059-85B0-17802B9935C4}" type="presParOf" srcId="{3F566D9D-A8B4-47A0-BE4A-A29B2A87B984}" destId="{BB9AF5C1-3413-4E09-8B89-51665E9FA04C}" srcOrd="3" destOrd="0" presId="urn:microsoft.com/office/officeart/2008/layout/PictureAccentList"/>
    <dgm:cxn modelId="{26E2C978-2AAE-4108-93E6-5153EC67D72A}" type="presParOf" srcId="{BB9AF5C1-3413-4E09-8B89-51665E9FA04C}" destId="{6B50BDC9-F046-4D44-9800-E305208B952D}" srcOrd="0" destOrd="0" presId="urn:microsoft.com/office/officeart/2008/layout/PictureAccentList"/>
    <dgm:cxn modelId="{116DAF08-E0AB-4AD4-A687-18324547F622}" type="presParOf" srcId="{BB9AF5C1-3413-4E09-8B89-51665E9FA04C}" destId="{E8A02D17-3CAC-47EA-8D1C-B14B7ADC5AC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6D9C33-A277-4408-AD8D-106C36D75FFC}" type="doc">
      <dgm:prSet loTypeId="urn:microsoft.com/office/officeart/2005/8/layout/pyramid2" loCatId="list" qsTypeId="urn:microsoft.com/office/officeart/2005/8/quickstyle/simple1" qsCatId="simple" csTypeId="urn:microsoft.com/office/officeart/2005/8/colors/colorful3" csCatId="colorful" phldr="1"/>
      <dgm:spPr/>
    </dgm:pt>
    <dgm:pt modelId="{E55A22FE-827B-436F-B0AF-E0821B1B2F9D}">
      <dgm:prSet phldrT="[Texto]" custT="1"/>
      <dgm:spPr/>
      <dgm:t>
        <a:bodyPr/>
        <a:lstStyle/>
        <a:p>
          <a:r>
            <a:rPr lang="es-EC" sz="1800">
              <a:solidFill>
                <a:srgbClr val="000000"/>
              </a:solidFill>
            </a:rPr>
            <a:t>H1. Las características de la empresa, capital humano, organización y estrategia influyen en el acceso a la financiación bancaria.</a:t>
          </a:r>
          <a:endParaRPr lang="es-EC" sz="1800" dirty="0">
            <a:solidFill>
              <a:srgbClr val="000000"/>
            </a:solidFill>
          </a:endParaRPr>
        </a:p>
      </dgm:t>
    </dgm:pt>
    <dgm:pt modelId="{19A7C596-6251-4CCA-A3B1-53A7B0D8FD98}" type="parTrans" cxnId="{6D0A3C8C-5104-4050-AAE8-3A6F37DCEFE6}">
      <dgm:prSet/>
      <dgm:spPr/>
      <dgm:t>
        <a:bodyPr/>
        <a:lstStyle/>
        <a:p>
          <a:endParaRPr lang="es-EC" sz="2000">
            <a:solidFill>
              <a:srgbClr val="000000"/>
            </a:solidFill>
          </a:endParaRPr>
        </a:p>
      </dgm:t>
    </dgm:pt>
    <dgm:pt modelId="{9CECB011-0EDF-466B-AD4D-A4EEA9B9F7B6}" type="sibTrans" cxnId="{6D0A3C8C-5104-4050-AAE8-3A6F37DCEFE6}">
      <dgm:prSet/>
      <dgm:spPr/>
      <dgm:t>
        <a:bodyPr/>
        <a:lstStyle/>
        <a:p>
          <a:endParaRPr lang="es-EC" sz="2000">
            <a:solidFill>
              <a:srgbClr val="000000"/>
            </a:solidFill>
          </a:endParaRPr>
        </a:p>
      </dgm:t>
    </dgm:pt>
    <dgm:pt modelId="{8152DD1A-E127-496C-AFE8-EAAA70730F7D}">
      <dgm:prSet custT="1"/>
      <dgm:spPr/>
      <dgm:t>
        <a:bodyPr/>
        <a:lstStyle/>
        <a:p>
          <a:r>
            <a:rPr lang="es-EC" sz="1800">
              <a:solidFill>
                <a:srgbClr val="000000"/>
              </a:solidFill>
            </a:rPr>
            <a:t>H2. La innovación en productos, procesos y gestión de la empresa, uso de las TIC’s y certificaciones de calidad influyen en el acceso a la financiación bancaria.</a:t>
          </a:r>
          <a:endParaRPr lang="es-EC" sz="1800" dirty="0">
            <a:solidFill>
              <a:srgbClr val="000000"/>
            </a:solidFill>
          </a:endParaRPr>
        </a:p>
      </dgm:t>
    </dgm:pt>
    <dgm:pt modelId="{1B8688E2-B3B3-4933-80EE-FB8A0A99A196}" type="parTrans" cxnId="{3C3129D4-4537-4CC0-8225-0E5FF92A11EF}">
      <dgm:prSet/>
      <dgm:spPr/>
      <dgm:t>
        <a:bodyPr/>
        <a:lstStyle/>
        <a:p>
          <a:endParaRPr lang="es-EC" sz="2000">
            <a:solidFill>
              <a:srgbClr val="000000"/>
            </a:solidFill>
          </a:endParaRPr>
        </a:p>
      </dgm:t>
    </dgm:pt>
    <dgm:pt modelId="{4C301C3E-D275-430B-83EA-430ED1349ED5}" type="sibTrans" cxnId="{3C3129D4-4537-4CC0-8225-0E5FF92A11EF}">
      <dgm:prSet/>
      <dgm:spPr/>
      <dgm:t>
        <a:bodyPr/>
        <a:lstStyle/>
        <a:p>
          <a:endParaRPr lang="es-EC" sz="2000">
            <a:solidFill>
              <a:srgbClr val="000000"/>
            </a:solidFill>
          </a:endParaRPr>
        </a:p>
      </dgm:t>
    </dgm:pt>
    <dgm:pt modelId="{AA62E723-C8EE-4B6A-84FE-00C4B0BCBFF8}">
      <dgm:prSet custT="1"/>
      <dgm:spPr/>
      <dgm:t>
        <a:bodyPr/>
        <a:lstStyle/>
        <a:p>
          <a:r>
            <a:rPr lang="es-EC" sz="1800">
              <a:solidFill>
                <a:srgbClr val="000000"/>
              </a:solidFill>
            </a:rPr>
            <a:t>H3. La situación financiera (ratios de liquidez, endeudamiento y rentabilidad) de la empresa influye para obtener créditos por parte de las entidades financieras.</a:t>
          </a:r>
          <a:endParaRPr lang="es-EC" sz="1800" dirty="0">
            <a:solidFill>
              <a:srgbClr val="000000"/>
            </a:solidFill>
          </a:endParaRPr>
        </a:p>
      </dgm:t>
    </dgm:pt>
    <dgm:pt modelId="{CD34A507-71B4-4E4A-AE03-C09E2FC78CB2}" type="parTrans" cxnId="{D42D7548-E7CE-4A6F-BFCD-7CF3BEB4E5CF}">
      <dgm:prSet/>
      <dgm:spPr/>
      <dgm:t>
        <a:bodyPr/>
        <a:lstStyle/>
        <a:p>
          <a:endParaRPr lang="es-EC" sz="2000">
            <a:solidFill>
              <a:srgbClr val="000000"/>
            </a:solidFill>
          </a:endParaRPr>
        </a:p>
      </dgm:t>
    </dgm:pt>
    <dgm:pt modelId="{D0302EC1-ACD2-4010-9E02-CC5B5F7A00BB}" type="sibTrans" cxnId="{D42D7548-E7CE-4A6F-BFCD-7CF3BEB4E5CF}">
      <dgm:prSet/>
      <dgm:spPr/>
      <dgm:t>
        <a:bodyPr/>
        <a:lstStyle/>
        <a:p>
          <a:endParaRPr lang="es-EC" sz="2000">
            <a:solidFill>
              <a:srgbClr val="000000"/>
            </a:solidFill>
          </a:endParaRPr>
        </a:p>
      </dgm:t>
    </dgm:pt>
    <dgm:pt modelId="{BCE07F98-6A3E-418A-882F-DD5B0CA8C959}" type="pres">
      <dgm:prSet presAssocID="{156D9C33-A277-4408-AD8D-106C36D75FFC}" presName="compositeShape" presStyleCnt="0">
        <dgm:presLayoutVars>
          <dgm:dir/>
          <dgm:resizeHandles/>
        </dgm:presLayoutVars>
      </dgm:prSet>
      <dgm:spPr/>
    </dgm:pt>
    <dgm:pt modelId="{7944BAAD-446A-4FD4-8C58-2152202E092C}" type="pres">
      <dgm:prSet presAssocID="{156D9C33-A277-4408-AD8D-106C36D75FFC}" presName="pyramid" presStyleLbl="node1" presStyleIdx="0" presStyleCnt="1"/>
      <dgm:spPr/>
    </dgm:pt>
    <dgm:pt modelId="{E1D73976-8140-43CF-ACE9-2FE30F36863E}" type="pres">
      <dgm:prSet presAssocID="{156D9C33-A277-4408-AD8D-106C36D75FFC}" presName="theList" presStyleCnt="0"/>
      <dgm:spPr/>
    </dgm:pt>
    <dgm:pt modelId="{2D309D5D-9BCF-437A-B42C-2CDC5B0876B0}" type="pres">
      <dgm:prSet presAssocID="{E55A22FE-827B-436F-B0AF-E0821B1B2F9D}" presName="aNode" presStyleLbl="fgAcc1" presStyleIdx="0" presStyleCnt="3" custScaleX="174235" custLinFactNeighborX="37950">
        <dgm:presLayoutVars>
          <dgm:bulletEnabled val="1"/>
        </dgm:presLayoutVars>
      </dgm:prSet>
      <dgm:spPr/>
    </dgm:pt>
    <dgm:pt modelId="{E6F709F7-EF53-451F-BE7F-197E7FF87EAB}" type="pres">
      <dgm:prSet presAssocID="{E55A22FE-827B-436F-B0AF-E0821B1B2F9D}" presName="aSpace" presStyleCnt="0"/>
      <dgm:spPr/>
    </dgm:pt>
    <dgm:pt modelId="{CE03C100-D35F-4946-9B87-6086C88129BB}" type="pres">
      <dgm:prSet presAssocID="{8152DD1A-E127-496C-AFE8-EAAA70730F7D}" presName="aNode" presStyleLbl="fgAcc1" presStyleIdx="1" presStyleCnt="3" custScaleX="173402" custLinFactNeighborX="38923" custLinFactNeighborY="-28599">
        <dgm:presLayoutVars>
          <dgm:bulletEnabled val="1"/>
        </dgm:presLayoutVars>
      </dgm:prSet>
      <dgm:spPr/>
    </dgm:pt>
    <dgm:pt modelId="{D335187A-B786-4B63-88EA-0A4E4480E3EB}" type="pres">
      <dgm:prSet presAssocID="{8152DD1A-E127-496C-AFE8-EAAA70730F7D}" presName="aSpace" presStyleCnt="0"/>
      <dgm:spPr/>
    </dgm:pt>
    <dgm:pt modelId="{659AEDEE-538A-4238-85CF-3039847D622E}" type="pres">
      <dgm:prSet presAssocID="{AA62E723-C8EE-4B6A-84FE-00C4B0BCBFF8}" presName="aNode" presStyleLbl="fgAcc1" presStyleIdx="2" presStyleCnt="3" custScaleX="175348" custLinFactNeighborX="38923" custLinFactNeighborY="10687">
        <dgm:presLayoutVars>
          <dgm:bulletEnabled val="1"/>
        </dgm:presLayoutVars>
      </dgm:prSet>
      <dgm:spPr/>
    </dgm:pt>
    <dgm:pt modelId="{A706C292-AF1C-4B8D-823D-6C65C8130C67}" type="pres">
      <dgm:prSet presAssocID="{AA62E723-C8EE-4B6A-84FE-00C4B0BCBFF8}" presName="aSpace" presStyleCnt="0"/>
      <dgm:spPr/>
    </dgm:pt>
  </dgm:ptLst>
  <dgm:cxnLst>
    <dgm:cxn modelId="{5D11F300-C8DE-4AB2-8627-E697FC614984}" type="presOf" srcId="{156D9C33-A277-4408-AD8D-106C36D75FFC}" destId="{BCE07F98-6A3E-418A-882F-DD5B0CA8C959}" srcOrd="0" destOrd="0" presId="urn:microsoft.com/office/officeart/2005/8/layout/pyramid2"/>
    <dgm:cxn modelId="{D42D7548-E7CE-4A6F-BFCD-7CF3BEB4E5CF}" srcId="{156D9C33-A277-4408-AD8D-106C36D75FFC}" destId="{AA62E723-C8EE-4B6A-84FE-00C4B0BCBFF8}" srcOrd="2" destOrd="0" parTransId="{CD34A507-71B4-4E4A-AE03-C09E2FC78CB2}" sibTransId="{D0302EC1-ACD2-4010-9E02-CC5B5F7A00BB}"/>
    <dgm:cxn modelId="{B6CD934F-ACAC-4A58-A631-04B6B63CD71F}" type="presOf" srcId="{AA62E723-C8EE-4B6A-84FE-00C4B0BCBFF8}" destId="{659AEDEE-538A-4238-85CF-3039847D622E}" srcOrd="0" destOrd="0" presId="urn:microsoft.com/office/officeart/2005/8/layout/pyramid2"/>
    <dgm:cxn modelId="{6D0A3C8C-5104-4050-AAE8-3A6F37DCEFE6}" srcId="{156D9C33-A277-4408-AD8D-106C36D75FFC}" destId="{E55A22FE-827B-436F-B0AF-E0821B1B2F9D}" srcOrd="0" destOrd="0" parTransId="{19A7C596-6251-4CCA-A3B1-53A7B0D8FD98}" sibTransId="{9CECB011-0EDF-466B-AD4D-A4EEA9B9F7B6}"/>
    <dgm:cxn modelId="{6D9A0C92-1DF0-42D9-BE93-A21118F11C2E}" type="presOf" srcId="{8152DD1A-E127-496C-AFE8-EAAA70730F7D}" destId="{CE03C100-D35F-4946-9B87-6086C88129BB}" srcOrd="0" destOrd="0" presId="urn:microsoft.com/office/officeart/2005/8/layout/pyramid2"/>
    <dgm:cxn modelId="{3C3129D4-4537-4CC0-8225-0E5FF92A11EF}" srcId="{156D9C33-A277-4408-AD8D-106C36D75FFC}" destId="{8152DD1A-E127-496C-AFE8-EAAA70730F7D}" srcOrd="1" destOrd="0" parTransId="{1B8688E2-B3B3-4933-80EE-FB8A0A99A196}" sibTransId="{4C301C3E-D275-430B-83EA-430ED1349ED5}"/>
    <dgm:cxn modelId="{D615FDFB-C843-4D9D-95C9-C2FAE0E96918}" type="presOf" srcId="{E55A22FE-827B-436F-B0AF-E0821B1B2F9D}" destId="{2D309D5D-9BCF-437A-B42C-2CDC5B0876B0}" srcOrd="0" destOrd="0" presId="urn:microsoft.com/office/officeart/2005/8/layout/pyramid2"/>
    <dgm:cxn modelId="{1BB1064F-3324-4C58-9537-07E5C7C8C7F0}" type="presParOf" srcId="{BCE07F98-6A3E-418A-882F-DD5B0CA8C959}" destId="{7944BAAD-446A-4FD4-8C58-2152202E092C}" srcOrd="0" destOrd="0" presId="urn:microsoft.com/office/officeart/2005/8/layout/pyramid2"/>
    <dgm:cxn modelId="{679068E3-572A-4CB4-83D6-B477D5F8AFCC}" type="presParOf" srcId="{BCE07F98-6A3E-418A-882F-DD5B0CA8C959}" destId="{E1D73976-8140-43CF-ACE9-2FE30F36863E}" srcOrd="1" destOrd="0" presId="urn:microsoft.com/office/officeart/2005/8/layout/pyramid2"/>
    <dgm:cxn modelId="{0C41734C-7FAE-4471-9B48-C4CB404BE122}" type="presParOf" srcId="{E1D73976-8140-43CF-ACE9-2FE30F36863E}" destId="{2D309D5D-9BCF-437A-B42C-2CDC5B0876B0}" srcOrd="0" destOrd="0" presId="urn:microsoft.com/office/officeart/2005/8/layout/pyramid2"/>
    <dgm:cxn modelId="{14D892CE-F685-4B3C-84C2-B03B497B436C}" type="presParOf" srcId="{E1D73976-8140-43CF-ACE9-2FE30F36863E}" destId="{E6F709F7-EF53-451F-BE7F-197E7FF87EAB}" srcOrd="1" destOrd="0" presId="urn:microsoft.com/office/officeart/2005/8/layout/pyramid2"/>
    <dgm:cxn modelId="{268EFB24-EC88-444B-AE4F-CACE55BB088D}" type="presParOf" srcId="{E1D73976-8140-43CF-ACE9-2FE30F36863E}" destId="{CE03C100-D35F-4946-9B87-6086C88129BB}" srcOrd="2" destOrd="0" presId="urn:microsoft.com/office/officeart/2005/8/layout/pyramid2"/>
    <dgm:cxn modelId="{A6C9EDF0-8FEC-4B48-9844-AD85664EE0C0}" type="presParOf" srcId="{E1D73976-8140-43CF-ACE9-2FE30F36863E}" destId="{D335187A-B786-4B63-88EA-0A4E4480E3EB}" srcOrd="3" destOrd="0" presId="urn:microsoft.com/office/officeart/2005/8/layout/pyramid2"/>
    <dgm:cxn modelId="{C7EB1F75-9FE6-4C17-8CA2-C2B440CFF9BB}" type="presParOf" srcId="{E1D73976-8140-43CF-ACE9-2FE30F36863E}" destId="{659AEDEE-538A-4238-85CF-3039847D622E}" srcOrd="4" destOrd="0" presId="urn:microsoft.com/office/officeart/2005/8/layout/pyramid2"/>
    <dgm:cxn modelId="{3933670E-791C-40C7-8FAE-16157555151C}" type="presParOf" srcId="{E1D73976-8140-43CF-ACE9-2FE30F36863E}" destId="{A706C292-AF1C-4B8D-823D-6C65C8130C6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F8678E-295F-4AEE-9481-1BE5FE05AE99}" type="doc">
      <dgm:prSet loTypeId="urn:microsoft.com/office/officeart/2005/8/layout/cycle6" loCatId="relationship" qsTypeId="urn:microsoft.com/office/officeart/2005/8/quickstyle/simple1" qsCatId="simple" csTypeId="urn:microsoft.com/office/officeart/2005/8/colors/accent2_1" csCatId="accent2" phldr="1"/>
      <dgm:spPr/>
      <dgm:t>
        <a:bodyPr/>
        <a:lstStyle/>
        <a:p>
          <a:endParaRPr lang="es-EC"/>
        </a:p>
      </dgm:t>
    </dgm:pt>
    <dgm:pt modelId="{92B2AFDD-A073-407C-8758-EB321BB74250}">
      <dgm:prSet phldrT="[Texto]" custT="1"/>
      <dgm:spPr/>
      <dgm:t>
        <a:bodyPr/>
        <a:lstStyle/>
        <a:p>
          <a:r>
            <a:rPr lang="es-ES" sz="1600" b="1" dirty="0">
              <a:solidFill>
                <a:srgbClr val="000000"/>
              </a:solidFill>
            </a:rPr>
            <a:t>Teoría de la Agencia</a:t>
          </a:r>
          <a:endParaRPr lang="es-EC" sz="1600" b="1" dirty="0">
            <a:solidFill>
              <a:srgbClr val="000000"/>
            </a:solidFill>
          </a:endParaRPr>
        </a:p>
      </dgm:t>
    </dgm:pt>
    <dgm:pt modelId="{68A35DC2-C437-40DF-BB78-1BCFCEF89DF3}" type="parTrans" cxnId="{41CFB604-8B16-4B29-AD99-9D867D5EA199}">
      <dgm:prSet/>
      <dgm:spPr/>
      <dgm:t>
        <a:bodyPr/>
        <a:lstStyle/>
        <a:p>
          <a:endParaRPr lang="es-EC" sz="1200">
            <a:solidFill>
              <a:srgbClr val="000000"/>
            </a:solidFill>
          </a:endParaRPr>
        </a:p>
      </dgm:t>
    </dgm:pt>
    <dgm:pt modelId="{95E141FC-70BF-4099-9D22-E4E95608F0CB}" type="sibTrans" cxnId="{41CFB604-8B16-4B29-AD99-9D867D5EA199}">
      <dgm:prSet/>
      <dgm:spPr/>
      <dgm:t>
        <a:bodyPr/>
        <a:lstStyle/>
        <a:p>
          <a:endParaRPr lang="es-EC" sz="1200">
            <a:solidFill>
              <a:srgbClr val="000000"/>
            </a:solidFill>
          </a:endParaRPr>
        </a:p>
      </dgm:t>
    </dgm:pt>
    <dgm:pt modelId="{CCD290D7-6681-4627-A6CA-582E5C364213}">
      <dgm:prSet phldrT="[Texto]" custT="1"/>
      <dgm:spPr/>
      <dgm:t>
        <a:bodyPr/>
        <a:lstStyle/>
        <a:p>
          <a:r>
            <a:rPr lang="es-EC" sz="1200">
              <a:solidFill>
                <a:srgbClr val="000000"/>
              </a:solidFill>
            </a:rPr>
            <a:t>tuvo sus inicios con los estudios del economista Ronal Harry Coase</a:t>
          </a:r>
          <a:endParaRPr lang="es-EC" sz="1200" dirty="0">
            <a:solidFill>
              <a:srgbClr val="000000"/>
            </a:solidFill>
          </a:endParaRPr>
        </a:p>
      </dgm:t>
    </dgm:pt>
    <dgm:pt modelId="{43769FE9-4E70-481E-9BEC-B085222D7CB2}" type="parTrans" cxnId="{A18B75E9-1AED-4D47-9312-44AF5E5198BB}">
      <dgm:prSet/>
      <dgm:spPr/>
      <dgm:t>
        <a:bodyPr/>
        <a:lstStyle/>
        <a:p>
          <a:endParaRPr lang="es-EC" sz="1200">
            <a:solidFill>
              <a:srgbClr val="000000"/>
            </a:solidFill>
          </a:endParaRPr>
        </a:p>
      </dgm:t>
    </dgm:pt>
    <dgm:pt modelId="{C2F4EDB0-F1CB-4981-928B-9FADCDBA2D80}" type="sibTrans" cxnId="{A18B75E9-1AED-4D47-9312-44AF5E5198BB}">
      <dgm:prSet/>
      <dgm:spPr/>
      <dgm:t>
        <a:bodyPr/>
        <a:lstStyle/>
        <a:p>
          <a:endParaRPr lang="es-EC" sz="1200">
            <a:solidFill>
              <a:srgbClr val="000000"/>
            </a:solidFill>
          </a:endParaRPr>
        </a:p>
      </dgm:t>
    </dgm:pt>
    <dgm:pt modelId="{670BC0A4-921B-414B-A7FE-1917E8807FA5}">
      <dgm:prSet phldrT="[Texto]" custT="1"/>
      <dgm:spPr/>
      <dgm:t>
        <a:bodyPr/>
        <a:lstStyle/>
        <a:p>
          <a:r>
            <a:rPr lang="es-EC" sz="1200" dirty="0">
              <a:solidFill>
                <a:srgbClr val="000000"/>
              </a:solidFill>
            </a:rPr>
            <a:t>costos de la agencia: costos de organización que se relacionan a la contratación, negociación y forma de pago</a:t>
          </a:r>
        </a:p>
      </dgm:t>
    </dgm:pt>
    <dgm:pt modelId="{1A539FE4-C520-4EF1-8CA2-A7491A9E5D4D}" type="parTrans" cxnId="{88C38499-86CD-4C4B-911F-DFB7F1C7FB3D}">
      <dgm:prSet/>
      <dgm:spPr/>
      <dgm:t>
        <a:bodyPr/>
        <a:lstStyle/>
        <a:p>
          <a:endParaRPr lang="es-EC" sz="1200">
            <a:solidFill>
              <a:srgbClr val="000000"/>
            </a:solidFill>
          </a:endParaRPr>
        </a:p>
      </dgm:t>
    </dgm:pt>
    <dgm:pt modelId="{F3838F49-BFF0-401E-B157-75B7CB0D13C0}" type="sibTrans" cxnId="{88C38499-86CD-4C4B-911F-DFB7F1C7FB3D}">
      <dgm:prSet/>
      <dgm:spPr/>
      <dgm:t>
        <a:bodyPr/>
        <a:lstStyle/>
        <a:p>
          <a:endParaRPr lang="es-EC" sz="1200">
            <a:solidFill>
              <a:srgbClr val="000000"/>
            </a:solidFill>
          </a:endParaRPr>
        </a:p>
      </dgm:t>
    </dgm:pt>
    <dgm:pt modelId="{4434F033-555E-4791-BD40-808B03E8215D}">
      <dgm:prSet phldrT="[Texto]" custT="1"/>
      <dgm:spPr/>
      <dgm:t>
        <a:bodyPr/>
        <a:lstStyle/>
        <a:p>
          <a:r>
            <a:rPr lang="es-EC" sz="1200" dirty="0">
              <a:solidFill>
                <a:srgbClr val="000000"/>
              </a:solidFill>
            </a:rPr>
            <a:t>costos de la agencia y los costos de transacción, surgen a partir de las relaciones de negociación entre la empresa y las personas</a:t>
          </a:r>
        </a:p>
      </dgm:t>
    </dgm:pt>
    <dgm:pt modelId="{113D83FA-1FC9-45D8-B64B-C4B759047951}" type="parTrans" cxnId="{DFD37CD1-6E03-4D5E-8320-15F59910DE52}">
      <dgm:prSet/>
      <dgm:spPr/>
      <dgm:t>
        <a:bodyPr/>
        <a:lstStyle/>
        <a:p>
          <a:endParaRPr lang="es-EC" sz="1200">
            <a:solidFill>
              <a:srgbClr val="000000"/>
            </a:solidFill>
          </a:endParaRPr>
        </a:p>
      </dgm:t>
    </dgm:pt>
    <dgm:pt modelId="{E870A60A-2FE1-4D47-A1C5-87AB5A180A43}" type="sibTrans" cxnId="{DFD37CD1-6E03-4D5E-8320-15F59910DE52}">
      <dgm:prSet/>
      <dgm:spPr/>
      <dgm:t>
        <a:bodyPr/>
        <a:lstStyle/>
        <a:p>
          <a:endParaRPr lang="es-EC" sz="1200">
            <a:solidFill>
              <a:srgbClr val="000000"/>
            </a:solidFill>
          </a:endParaRPr>
        </a:p>
      </dgm:t>
    </dgm:pt>
    <dgm:pt modelId="{35D3CC06-11CA-408F-BAE3-B521D86A3A65}">
      <dgm:prSet phldrT="[Texto]" custT="1"/>
      <dgm:spPr/>
      <dgm:t>
        <a:bodyPr/>
        <a:lstStyle/>
        <a:p>
          <a:r>
            <a:rPr lang="es-EC" sz="1200" dirty="0">
              <a:solidFill>
                <a:srgbClr val="000000"/>
              </a:solidFill>
            </a:rPr>
            <a:t>Fuente de financiamiento, mediante lo beneficios retenidos</a:t>
          </a:r>
        </a:p>
      </dgm:t>
    </dgm:pt>
    <dgm:pt modelId="{363AB580-95BA-4F32-9647-0C815AAE1E46}" type="parTrans" cxnId="{CBDDE353-80AF-4168-AA7E-51ED53C79E0F}">
      <dgm:prSet/>
      <dgm:spPr/>
      <dgm:t>
        <a:bodyPr/>
        <a:lstStyle/>
        <a:p>
          <a:endParaRPr lang="es-EC" sz="1200">
            <a:solidFill>
              <a:srgbClr val="000000"/>
            </a:solidFill>
          </a:endParaRPr>
        </a:p>
      </dgm:t>
    </dgm:pt>
    <dgm:pt modelId="{D247A5F8-CA66-4AE8-B372-18A54327BB65}" type="sibTrans" cxnId="{CBDDE353-80AF-4168-AA7E-51ED53C79E0F}">
      <dgm:prSet/>
      <dgm:spPr/>
      <dgm:t>
        <a:bodyPr/>
        <a:lstStyle/>
        <a:p>
          <a:endParaRPr lang="es-EC" sz="1200">
            <a:solidFill>
              <a:srgbClr val="000000"/>
            </a:solidFill>
          </a:endParaRPr>
        </a:p>
      </dgm:t>
    </dgm:pt>
    <dgm:pt modelId="{53D99313-C09E-44C3-8013-4517D35DAADB}" type="pres">
      <dgm:prSet presAssocID="{0DF8678E-295F-4AEE-9481-1BE5FE05AE99}" presName="cycle" presStyleCnt="0">
        <dgm:presLayoutVars>
          <dgm:dir/>
          <dgm:resizeHandles val="exact"/>
        </dgm:presLayoutVars>
      </dgm:prSet>
      <dgm:spPr/>
    </dgm:pt>
    <dgm:pt modelId="{770A6BC6-1F4E-401C-B9C8-22F087D44B1C}" type="pres">
      <dgm:prSet presAssocID="{92B2AFDD-A073-407C-8758-EB321BB74250}" presName="node" presStyleLbl="node1" presStyleIdx="0" presStyleCnt="5">
        <dgm:presLayoutVars>
          <dgm:bulletEnabled val="1"/>
        </dgm:presLayoutVars>
      </dgm:prSet>
      <dgm:spPr/>
    </dgm:pt>
    <dgm:pt modelId="{6F8AC3B5-91A0-44AC-92DC-B681A526DEFE}" type="pres">
      <dgm:prSet presAssocID="{92B2AFDD-A073-407C-8758-EB321BB74250}" presName="spNode" presStyleCnt="0"/>
      <dgm:spPr/>
    </dgm:pt>
    <dgm:pt modelId="{440E7D72-6FA7-4464-9F59-FE3D56062FAE}" type="pres">
      <dgm:prSet presAssocID="{95E141FC-70BF-4099-9D22-E4E95608F0CB}" presName="sibTrans" presStyleLbl="sibTrans1D1" presStyleIdx="0" presStyleCnt="5"/>
      <dgm:spPr/>
    </dgm:pt>
    <dgm:pt modelId="{E4C8AFB4-F0B4-4702-B9CB-145F7768792D}" type="pres">
      <dgm:prSet presAssocID="{CCD290D7-6681-4627-A6CA-582E5C364213}" presName="node" presStyleLbl="node1" presStyleIdx="1" presStyleCnt="5">
        <dgm:presLayoutVars>
          <dgm:bulletEnabled val="1"/>
        </dgm:presLayoutVars>
      </dgm:prSet>
      <dgm:spPr/>
    </dgm:pt>
    <dgm:pt modelId="{3A410795-8379-4727-9719-EFDA012A07D6}" type="pres">
      <dgm:prSet presAssocID="{CCD290D7-6681-4627-A6CA-582E5C364213}" presName="spNode" presStyleCnt="0"/>
      <dgm:spPr/>
    </dgm:pt>
    <dgm:pt modelId="{F6006E0F-700E-45C1-9059-7670589BC71B}" type="pres">
      <dgm:prSet presAssocID="{C2F4EDB0-F1CB-4981-928B-9FADCDBA2D80}" presName="sibTrans" presStyleLbl="sibTrans1D1" presStyleIdx="1" presStyleCnt="5"/>
      <dgm:spPr/>
    </dgm:pt>
    <dgm:pt modelId="{DA5141E4-550A-4D82-9B2E-F82C5A5FDB6B}" type="pres">
      <dgm:prSet presAssocID="{670BC0A4-921B-414B-A7FE-1917E8807FA5}" presName="node" presStyleLbl="node1" presStyleIdx="2" presStyleCnt="5">
        <dgm:presLayoutVars>
          <dgm:bulletEnabled val="1"/>
        </dgm:presLayoutVars>
      </dgm:prSet>
      <dgm:spPr/>
    </dgm:pt>
    <dgm:pt modelId="{E8F4FD9D-880F-4162-ABF2-6DE97CF2FE6C}" type="pres">
      <dgm:prSet presAssocID="{670BC0A4-921B-414B-A7FE-1917E8807FA5}" presName="spNode" presStyleCnt="0"/>
      <dgm:spPr/>
    </dgm:pt>
    <dgm:pt modelId="{708C2021-52BE-42D1-91C8-73BD90843EC6}" type="pres">
      <dgm:prSet presAssocID="{F3838F49-BFF0-401E-B157-75B7CB0D13C0}" presName="sibTrans" presStyleLbl="sibTrans1D1" presStyleIdx="2" presStyleCnt="5"/>
      <dgm:spPr/>
    </dgm:pt>
    <dgm:pt modelId="{CF19A2E8-C1A8-4836-9C55-9E21255C6B0C}" type="pres">
      <dgm:prSet presAssocID="{4434F033-555E-4791-BD40-808B03E8215D}" presName="node" presStyleLbl="node1" presStyleIdx="3" presStyleCnt="5">
        <dgm:presLayoutVars>
          <dgm:bulletEnabled val="1"/>
        </dgm:presLayoutVars>
      </dgm:prSet>
      <dgm:spPr/>
    </dgm:pt>
    <dgm:pt modelId="{70D64087-120A-4C80-86BC-359BD73E3FF2}" type="pres">
      <dgm:prSet presAssocID="{4434F033-555E-4791-BD40-808B03E8215D}" presName="spNode" presStyleCnt="0"/>
      <dgm:spPr/>
    </dgm:pt>
    <dgm:pt modelId="{BCE0A14A-B2BA-43CD-A4C0-00822F370C17}" type="pres">
      <dgm:prSet presAssocID="{E870A60A-2FE1-4D47-A1C5-87AB5A180A43}" presName="sibTrans" presStyleLbl="sibTrans1D1" presStyleIdx="3" presStyleCnt="5"/>
      <dgm:spPr/>
    </dgm:pt>
    <dgm:pt modelId="{CB8D428E-3DA1-45FD-A964-D7A0E81D7A30}" type="pres">
      <dgm:prSet presAssocID="{35D3CC06-11CA-408F-BAE3-B521D86A3A65}" presName="node" presStyleLbl="node1" presStyleIdx="4" presStyleCnt="5">
        <dgm:presLayoutVars>
          <dgm:bulletEnabled val="1"/>
        </dgm:presLayoutVars>
      </dgm:prSet>
      <dgm:spPr/>
    </dgm:pt>
    <dgm:pt modelId="{922A1FD9-0B00-429F-9802-B85BBA2C3E4D}" type="pres">
      <dgm:prSet presAssocID="{35D3CC06-11CA-408F-BAE3-B521D86A3A65}" presName="spNode" presStyleCnt="0"/>
      <dgm:spPr/>
    </dgm:pt>
    <dgm:pt modelId="{DA9CA628-117E-4648-B654-C6A220A15833}" type="pres">
      <dgm:prSet presAssocID="{D247A5F8-CA66-4AE8-B372-18A54327BB65}" presName="sibTrans" presStyleLbl="sibTrans1D1" presStyleIdx="4" presStyleCnt="5"/>
      <dgm:spPr/>
    </dgm:pt>
  </dgm:ptLst>
  <dgm:cxnLst>
    <dgm:cxn modelId="{41CFB604-8B16-4B29-AD99-9D867D5EA199}" srcId="{0DF8678E-295F-4AEE-9481-1BE5FE05AE99}" destId="{92B2AFDD-A073-407C-8758-EB321BB74250}" srcOrd="0" destOrd="0" parTransId="{68A35DC2-C437-40DF-BB78-1BCFCEF89DF3}" sibTransId="{95E141FC-70BF-4099-9D22-E4E95608F0CB}"/>
    <dgm:cxn modelId="{D47ADD0A-B058-423B-8E24-26DF94064D0F}" type="presOf" srcId="{0DF8678E-295F-4AEE-9481-1BE5FE05AE99}" destId="{53D99313-C09E-44C3-8013-4517D35DAADB}" srcOrd="0" destOrd="0" presId="urn:microsoft.com/office/officeart/2005/8/layout/cycle6"/>
    <dgm:cxn modelId="{E8C3020C-982D-47A2-9FD6-02161D4AF4F2}" type="presOf" srcId="{670BC0A4-921B-414B-A7FE-1917E8807FA5}" destId="{DA5141E4-550A-4D82-9B2E-F82C5A5FDB6B}" srcOrd="0" destOrd="0" presId="urn:microsoft.com/office/officeart/2005/8/layout/cycle6"/>
    <dgm:cxn modelId="{D1E6D11D-477B-4D2D-9857-2979A6FA0CBB}" type="presOf" srcId="{95E141FC-70BF-4099-9D22-E4E95608F0CB}" destId="{440E7D72-6FA7-4464-9F59-FE3D56062FAE}" srcOrd="0" destOrd="0" presId="urn:microsoft.com/office/officeart/2005/8/layout/cycle6"/>
    <dgm:cxn modelId="{417F4F4C-7A36-4BEF-881D-8F89B3A0E754}" type="presOf" srcId="{CCD290D7-6681-4627-A6CA-582E5C364213}" destId="{E4C8AFB4-F0B4-4702-B9CB-145F7768792D}" srcOrd="0" destOrd="0" presId="urn:microsoft.com/office/officeart/2005/8/layout/cycle6"/>
    <dgm:cxn modelId="{8ACE304E-D7BF-465D-AB04-0ED392E17F33}" type="presOf" srcId="{D247A5F8-CA66-4AE8-B372-18A54327BB65}" destId="{DA9CA628-117E-4648-B654-C6A220A15833}" srcOrd="0" destOrd="0" presId="urn:microsoft.com/office/officeart/2005/8/layout/cycle6"/>
    <dgm:cxn modelId="{CBDDE353-80AF-4168-AA7E-51ED53C79E0F}" srcId="{0DF8678E-295F-4AEE-9481-1BE5FE05AE99}" destId="{35D3CC06-11CA-408F-BAE3-B521D86A3A65}" srcOrd="4" destOrd="0" parTransId="{363AB580-95BA-4F32-9647-0C815AAE1E46}" sibTransId="{D247A5F8-CA66-4AE8-B372-18A54327BB65}"/>
    <dgm:cxn modelId="{6908C788-ADA4-43DF-B04A-571E218F1384}" type="presOf" srcId="{92B2AFDD-A073-407C-8758-EB321BB74250}" destId="{770A6BC6-1F4E-401C-B9C8-22F087D44B1C}" srcOrd="0" destOrd="0" presId="urn:microsoft.com/office/officeart/2005/8/layout/cycle6"/>
    <dgm:cxn modelId="{A270A58E-F924-4F62-A022-60FDCAE17718}" type="presOf" srcId="{35D3CC06-11CA-408F-BAE3-B521D86A3A65}" destId="{CB8D428E-3DA1-45FD-A964-D7A0E81D7A30}" srcOrd="0" destOrd="0" presId="urn:microsoft.com/office/officeart/2005/8/layout/cycle6"/>
    <dgm:cxn modelId="{88C38499-86CD-4C4B-911F-DFB7F1C7FB3D}" srcId="{0DF8678E-295F-4AEE-9481-1BE5FE05AE99}" destId="{670BC0A4-921B-414B-A7FE-1917E8807FA5}" srcOrd="2" destOrd="0" parTransId="{1A539FE4-C520-4EF1-8CA2-A7491A9E5D4D}" sibTransId="{F3838F49-BFF0-401E-B157-75B7CB0D13C0}"/>
    <dgm:cxn modelId="{D9F6589D-8327-4E27-AA91-CAFF31300416}" type="presOf" srcId="{C2F4EDB0-F1CB-4981-928B-9FADCDBA2D80}" destId="{F6006E0F-700E-45C1-9059-7670589BC71B}" srcOrd="0" destOrd="0" presId="urn:microsoft.com/office/officeart/2005/8/layout/cycle6"/>
    <dgm:cxn modelId="{03F2B3BC-44C7-4B34-B351-9B0ABA52A187}" type="presOf" srcId="{E870A60A-2FE1-4D47-A1C5-87AB5A180A43}" destId="{BCE0A14A-B2BA-43CD-A4C0-00822F370C17}" srcOrd="0" destOrd="0" presId="urn:microsoft.com/office/officeart/2005/8/layout/cycle6"/>
    <dgm:cxn modelId="{DFD37CD1-6E03-4D5E-8320-15F59910DE52}" srcId="{0DF8678E-295F-4AEE-9481-1BE5FE05AE99}" destId="{4434F033-555E-4791-BD40-808B03E8215D}" srcOrd="3" destOrd="0" parTransId="{113D83FA-1FC9-45D8-B64B-C4B759047951}" sibTransId="{E870A60A-2FE1-4D47-A1C5-87AB5A180A43}"/>
    <dgm:cxn modelId="{911D45DB-04DC-4177-A5D6-05483F3EA92B}" type="presOf" srcId="{4434F033-555E-4791-BD40-808B03E8215D}" destId="{CF19A2E8-C1A8-4836-9C55-9E21255C6B0C}" srcOrd="0" destOrd="0" presId="urn:microsoft.com/office/officeart/2005/8/layout/cycle6"/>
    <dgm:cxn modelId="{2472A2DE-BBBF-4755-84EF-624D5C7956EA}" type="presOf" srcId="{F3838F49-BFF0-401E-B157-75B7CB0D13C0}" destId="{708C2021-52BE-42D1-91C8-73BD90843EC6}" srcOrd="0" destOrd="0" presId="urn:microsoft.com/office/officeart/2005/8/layout/cycle6"/>
    <dgm:cxn modelId="{A18B75E9-1AED-4D47-9312-44AF5E5198BB}" srcId="{0DF8678E-295F-4AEE-9481-1BE5FE05AE99}" destId="{CCD290D7-6681-4627-A6CA-582E5C364213}" srcOrd="1" destOrd="0" parTransId="{43769FE9-4E70-481E-9BEC-B085222D7CB2}" sibTransId="{C2F4EDB0-F1CB-4981-928B-9FADCDBA2D80}"/>
    <dgm:cxn modelId="{A8A5A209-C9D4-4D4B-8189-824A1D8C3611}" type="presParOf" srcId="{53D99313-C09E-44C3-8013-4517D35DAADB}" destId="{770A6BC6-1F4E-401C-B9C8-22F087D44B1C}" srcOrd="0" destOrd="0" presId="urn:microsoft.com/office/officeart/2005/8/layout/cycle6"/>
    <dgm:cxn modelId="{0BBF734C-A7C4-456A-9450-738271CEED75}" type="presParOf" srcId="{53D99313-C09E-44C3-8013-4517D35DAADB}" destId="{6F8AC3B5-91A0-44AC-92DC-B681A526DEFE}" srcOrd="1" destOrd="0" presId="urn:microsoft.com/office/officeart/2005/8/layout/cycle6"/>
    <dgm:cxn modelId="{FAA5DA64-8DED-495A-AA67-98241EC49671}" type="presParOf" srcId="{53D99313-C09E-44C3-8013-4517D35DAADB}" destId="{440E7D72-6FA7-4464-9F59-FE3D56062FAE}" srcOrd="2" destOrd="0" presId="urn:microsoft.com/office/officeart/2005/8/layout/cycle6"/>
    <dgm:cxn modelId="{DD9E7051-4186-4DEA-87A7-32471202AB5E}" type="presParOf" srcId="{53D99313-C09E-44C3-8013-4517D35DAADB}" destId="{E4C8AFB4-F0B4-4702-B9CB-145F7768792D}" srcOrd="3" destOrd="0" presId="urn:microsoft.com/office/officeart/2005/8/layout/cycle6"/>
    <dgm:cxn modelId="{F357F96D-3DAC-4A20-9FD8-2B6BDBA34432}" type="presParOf" srcId="{53D99313-C09E-44C3-8013-4517D35DAADB}" destId="{3A410795-8379-4727-9719-EFDA012A07D6}" srcOrd="4" destOrd="0" presId="urn:microsoft.com/office/officeart/2005/8/layout/cycle6"/>
    <dgm:cxn modelId="{45FC5A93-CF7B-4E02-8186-58E1CE53BCFD}" type="presParOf" srcId="{53D99313-C09E-44C3-8013-4517D35DAADB}" destId="{F6006E0F-700E-45C1-9059-7670589BC71B}" srcOrd="5" destOrd="0" presId="urn:microsoft.com/office/officeart/2005/8/layout/cycle6"/>
    <dgm:cxn modelId="{686389DB-A656-4531-AC40-D74DEC050B67}" type="presParOf" srcId="{53D99313-C09E-44C3-8013-4517D35DAADB}" destId="{DA5141E4-550A-4D82-9B2E-F82C5A5FDB6B}" srcOrd="6" destOrd="0" presId="urn:microsoft.com/office/officeart/2005/8/layout/cycle6"/>
    <dgm:cxn modelId="{BAFF6677-D5E6-4FC0-9DA6-9A50EB224840}" type="presParOf" srcId="{53D99313-C09E-44C3-8013-4517D35DAADB}" destId="{E8F4FD9D-880F-4162-ABF2-6DE97CF2FE6C}" srcOrd="7" destOrd="0" presId="urn:microsoft.com/office/officeart/2005/8/layout/cycle6"/>
    <dgm:cxn modelId="{2521E0E4-C449-4482-BED0-38A257427774}" type="presParOf" srcId="{53D99313-C09E-44C3-8013-4517D35DAADB}" destId="{708C2021-52BE-42D1-91C8-73BD90843EC6}" srcOrd="8" destOrd="0" presId="urn:microsoft.com/office/officeart/2005/8/layout/cycle6"/>
    <dgm:cxn modelId="{0F1AB28D-095D-44BC-A700-D245D69A3E85}" type="presParOf" srcId="{53D99313-C09E-44C3-8013-4517D35DAADB}" destId="{CF19A2E8-C1A8-4836-9C55-9E21255C6B0C}" srcOrd="9" destOrd="0" presId="urn:microsoft.com/office/officeart/2005/8/layout/cycle6"/>
    <dgm:cxn modelId="{D4C2D1BF-7DA4-4587-AEA8-B1C175645DBA}" type="presParOf" srcId="{53D99313-C09E-44C3-8013-4517D35DAADB}" destId="{70D64087-120A-4C80-86BC-359BD73E3FF2}" srcOrd="10" destOrd="0" presId="urn:microsoft.com/office/officeart/2005/8/layout/cycle6"/>
    <dgm:cxn modelId="{6D3B9C65-D133-4F3B-8D69-E2C894F44C52}" type="presParOf" srcId="{53D99313-C09E-44C3-8013-4517D35DAADB}" destId="{BCE0A14A-B2BA-43CD-A4C0-00822F370C17}" srcOrd="11" destOrd="0" presId="urn:microsoft.com/office/officeart/2005/8/layout/cycle6"/>
    <dgm:cxn modelId="{001B055F-9221-418D-AF5F-EE775A29400D}" type="presParOf" srcId="{53D99313-C09E-44C3-8013-4517D35DAADB}" destId="{CB8D428E-3DA1-45FD-A964-D7A0E81D7A30}" srcOrd="12" destOrd="0" presId="urn:microsoft.com/office/officeart/2005/8/layout/cycle6"/>
    <dgm:cxn modelId="{F2EC1F57-4630-44C8-88B5-FCAADD4FB61B}" type="presParOf" srcId="{53D99313-C09E-44C3-8013-4517D35DAADB}" destId="{922A1FD9-0B00-429F-9802-B85BBA2C3E4D}" srcOrd="13" destOrd="0" presId="urn:microsoft.com/office/officeart/2005/8/layout/cycle6"/>
    <dgm:cxn modelId="{8AAAE65C-2276-4BEF-889A-3146B3C22BCA}" type="presParOf" srcId="{53D99313-C09E-44C3-8013-4517D35DAADB}" destId="{DA9CA628-117E-4648-B654-C6A220A1583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F8678E-295F-4AEE-9481-1BE5FE05AE99}" type="doc">
      <dgm:prSet loTypeId="urn:microsoft.com/office/officeart/2005/8/layout/cycle6" loCatId="relationship" qsTypeId="urn:microsoft.com/office/officeart/2005/8/quickstyle/simple1" qsCatId="simple" csTypeId="urn:microsoft.com/office/officeart/2005/8/colors/accent4_1" csCatId="accent4" phldr="1"/>
      <dgm:spPr/>
      <dgm:t>
        <a:bodyPr/>
        <a:lstStyle/>
        <a:p>
          <a:endParaRPr lang="es-EC"/>
        </a:p>
      </dgm:t>
    </dgm:pt>
    <dgm:pt modelId="{92B2AFDD-A073-407C-8758-EB321BB74250}">
      <dgm:prSet phldrT="[Texto]" custT="1"/>
      <dgm:spPr/>
      <dgm:t>
        <a:bodyPr/>
        <a:lstStyle/>
        <a:p>
          <a:r>
            <a:rPr lang="es-ES" sz="1600" b="1" dirty="0">
              <a:solidFill>
                <a:srgbClr val="000000"/>
              </a:solidFill>
            </a:rPr>
            <a:t>Teoría de la Jerarquía Financiera</a:t>
          </a:r>
          <a:endParaRPr lang="es-EC" sz="1600" b="1" dirty="0">
            <a:solidFill>
              <a:srgbClr val="000000"/>
            </a:solidFill>
          </a:endParaRPr>
        </a:p>
      </dgm:t>
    </dgm:pt>
    <dgm:pt modelId="{68A35DC2-C437-40DF-BB78-1BCFCEF89DF3}" type="parTrans" cxnId="{41CFB604-8B16-4B29-AD99-9D867D5EA199}">
      <dgm:prSet/>
      <dgm:spPr/>
      <dgm:t>
        <a:bodyPr/>
        <a:lstStyle/>
        <a:p>
          <a:endParaRPr lang="es-EC">
            <a:solidFill>
              <a:srgbClr val="000000"/>
            </a:solidFill>
          </a:endParaRPr>
        </a:p>
      </dgm:t>
    </dgm:pt>
    <dgm:pt modelId="{95E141FC-70BF-4099-9D22-E4E95608F0CB}" type="sibTrans" cxnId="{41CFB604-8B16-4B29-AD99-9D867D5EA199}">
      <dgm:prSet/>
      <dgm:spPr/>
      <dgm:t>
        <a:bodyPr/>
        <a:lstStyle/>
        <a:p>
          <a:endParaRPr lang="es-EC">
            <a:solidFill>
              <a:srgbClr val="000000"/>
            </a:solidFill>
          </a:endParaRPr>
        </a:p>
      </dgm:t>
    </dgm:pt>
    <dgm:pt modelId="{CCD290D7-6681-4627-A6CA-582E5C364213}">
      <dgm:prSet phldrT="[Texto]"/>
      <dgm:spPr/>
      <dgm:t>
        <a:bodyPr/>
        <a:lstStyle/>
        <a:p>
          <a:r>
            <a:rPr lang="es-EC" dirty="0">
              <a:solidFill>
                <a:srgbClr val="000000"/>
              </a:solidFill>
            </a:rPr>
            <a:t>La financiación proviene de tres fuentes, fondos internos, deuda y nuevo capital.</a:t>
          </a:r>
        </a:p>
      </dgm:t>
    </dgm:pt>
    <dgm:pt modelId="{43769FE9-4E70-481E-9BEC-B085222D7CB2}" type="parTrans" cxnId="{A18B75E9-1AED-4D47-9312-44AF5E5198BB}">
      <dgm:prSet/>
      <dgm:spPr/>
      <dgm:t>
        <a:bodyPr/>
        <a:lstStyle/>
        <a:p>
          <a:endParaRPr lang="es-EC">
            <a:solidFill>
              <a:srgbClr val="000000"/>
            </a:solidFill>
          </a:endParaRPr>
        </a:p>
      </dgm:t>
    </dgm:pt>
    <dgm:pt modelId="{C2F4EDB0-F1CB-4981-928B-9FADCDBA2D80}" type="sibTrans" cxnId="{A18B75E9-1AED-4D47-9312-44AF5E5198BB}">
      <dgm:prSet/>
      <dgm:spPr/>
      <dgm:t>
        <a:bodyPr/>
        <a:lstStyle/>
        <a:p>
          <a:endParaRPr lang="es-EC">
            <a:solidFill>
              <a:srgbClr val="000000"/>
            </a:solidFill>
          </a:endParaRPr>
        </a:p>
      </dgm:t>
    </dgm:pt>
    <dgm:pt modelId="{35D3CC06-11CA-408F-BAE3-B521D86A3A65}">
      <dgm:prSet phldrT="[Texto]"/>
      <dgm:spPr/>
      <dgm:t>
        <a:bodyPr/>
        <a:lstStyle/>
        <a:p>
          <a:r>
            <a:rPr lang="es-ES" b="0" dirty="0">
              <a:solidFill>
                <a:srgbClr val="000000"/>
              </a:solidFill>
            </a:rPr>
            <a:t>Costo</a:t>
          </a:r>
          <a:r>
            <a:rPr lang="es-ES" b="0" baseline="0" dirty="0">
              <a:solidFill>
                <a:srgbClr val="000000"/>
              </a:solidFill>
            </a:rPr>
            <a:t> de financiamiento aumenta con la información asimétrica</a:t>
          </a:r>
          <a:endParaRPr lang="es-EC" b="0" dirty="0">
            <a:solidFill>
              <a:srgbClr val="000000"/>
            </a:solidFill>
          </a:endParaRPr>
        </a:p>
      </dgm:t>
    </dgm:pt>
    <dgm:pt modelId="{363AB580-95BA-4F32-9647-0C815AAE1E46}" type="parTrans" cxnId="{CBDDE353-80AF-4168-AA7E-51ED53C79E0F}">
      <dgm:prSet/>
      <dgm:spPr/>
      <dgm:t>
        <a:bodyPr/>
        <a:lstStyle/>
        <a:p>
          <a:endParaRPr lang="es-EC">
            <a:solidFill>
              <a:srgbClr val="000000"/>
            </a:solidFill>
          </a:endParaRPr>
        </a:p>
      </dgm:t>
    </dgm:pt>
    <dgm:pt modelId="{D247A5F8-CA66-4AE8-B372-18A54327BB65}" type="sibTrans" cxnId="{CBDDE353-80AF-4168-AA7E-51ED53C79E0F}">
      <dgm:prSet/>
      <dgm:spPr/>
      <dgm:t>
        <a:bodyPr/>
        <a:lstStyle/>
        <a:p>
          <a:endParaRPr lang="es-EC">
            <a:solidFill>
              <a:srgbClr val="000000"/>
            </a:solidFill>
          </a:endParaRPr>
        </a:p>
      </dgm:t>
    </dgm:pt>
    <dgm:pt modelId="{FBA95B8D-A5E8-44A7-9E26-CE3C8D06763E}">
      <dgm:prSet phldrT="[Texto]"/>
      <dgm:spPr/>
      <dgm:t>
        <a:bodyPr/>
        <a:lstStyle/>
        <a:p>
          <a:r>
            <a:rPr lang="es-EC" dirty="0">
              <a:solidFill>
                <a:srgbClr val="000000"/>
              </a:solidFill>
            </a:rPr>
            <a:t>Myers y </a:t>
          </a:r>
          <a:r>
            <a:rPr lang="es-EC" dirty="0" err="1">
              <a:solidFill>
                <a:srgbClr val="000000"/>
              </a:solidFill>
            </a:rPr>
            <a:t>Majluf</a:t>
          </a:r>
          <a:r>
            <a:rPr lang="es-EC" dirty="0">
              <a:solidFill>
                <a:srgbClr val="000000"/>
              </a:solidFill>
            </a:rPr>
            <a:t> (1984)</a:t>
          </a:r>
        </a:p>
      </dgm:t>
    </dgm:pt>
    <dgm:pt modelId="{49544B7D-A99C-47E1-AF4E-F7ED052368D3}" type="parTrans" cxnId="{BB810164-3834-4872-B9CC-5FB34E588433}">
      <dgm:prSet/>
      <dgm:spPr/>
      <dgm:t>
        <a:bodyPr/>
        <a:lstStyle/>
        <a:p>
          <a:endParaRPr lang="es-EC">
            <a:solidFill>
              <a:srgbClr val="000000"/>
            </a:solidFill>
          </a:endParaRPr>
        </a:p>
      </dgm:t>
    </dgm:pt>
    <dgm:pt modelId="{E1690CF6-1F0C-4F55-9E2C-3392447F54B3}" type="sibTrans" cxnId="{BB810164-3834-4872-B9CC-5FB34E588433}">
      <dgm:prSet/>
      <dgm:spPr/>
      <dgm:t>
        <a:bodyPr/>
        <a:lstStyle/>
        <a:p>
          <a:endParaRPr lang="es-EC">
            <a:solidFill>
              <a:srgbClr val="000000"/>
            </a:solidFill>
          </a:endParaRPr>
        </a:p>
      </dgm:t>
    </dgm:pt>
    <dgm:pt modelId="{DA54C0AD-CD7A-4E2B-8365-450565D3A60A}">
      <dgm:prSet phldrT="[Texto]"/>
      <dgm:spPr/>
      <dgm:t>
        <a:bodyPr/>
        <a:lstStyle/>
        <a:p>
          <a:r>
            <a:rPr lang="es-EC">
              <a:solidFill>
                <a:srgbClr val="000000"/>
              </a:solidFill>
            </a:rPr>
            <a:t>brecha informativa entre agentes internos y externos</a:t>
          </a:r>
          <a:endParaRPr lang="es-EC" b="0" dirty="0">
            <a:solidFill>
              <a:srgbClr val="000000"/>
            </a:solidFill>
          </a:endParaRPr>
        </a:p>
      </dgm:t>
    </dgm:pt>
    <dgm:pt modelId="{5FD76DD8-3E38-47E8-994F-AE71BE0C5C4C}" type="parTrans" cxnId="{349CE4B5-D114-43F9-95D6-7E88DDD8FAF5}">
      <dgm:prSet/>
      <dgm:spPr/>
      <dgm:t>
        <a:bodyPr/>
        <a:lstStyle/>
        <a:p>
          <a:endParaRPr lang="es-EC">
            <a:solidFill>
              <a:srgbClr val="000000"/>
            </a:solidFill>
          </a:endParaRPr>
        </a:p>
      </dgm:t>
    </dgm:pt>
    <dgm:pt modelId="{E9C513D1-D523-42B3-A471-085E493954B3}" type="sibTrans" cxnId="{349CE4B5-D114-43F9-95D6-7E88DDD8FAF5}">
      <dgm:prSet/>
      <dgm:spPr/>
      <dgm:t>
        <a:bodyPr/>
        <a:lstStyle/>
        <a:p>
          <a:endParaRPr lang="es-EC">
            <a:solidFill>
              <a:srgbClr val="000000"/>
            </a:solidFill>
          </a:endParaRPr>
        </a:p>
      </dgm:t>
    </dgm:pt>
    <dgm:pt modelId="{53D99313-C09E-44C3-8013-4517D35DAADB}" type="pres">
      <dgm:prSet presAssocID="{0DF8678E-295F-4AEE-9481-1BE5FE05AE99}" presName="cycle" presStyleCnt="0">
        <dgm:presLayoutVars>
          <dgm:dir/>
          <dgm:resizeHandles val="exact"/>
        </dgm:presLayoutVars>
      </dgm:prSet>
      <dgm:spPr/>
    </dgm:pt>
    <dgm:pt modelId="{770A6BC6-1F4E-401C-B9C8-22F087D44B1C}" type="pres">
      <dgm:prSet presAssocID="{92B2AFDD-A073-407C-8758-EB321BB74250}" presName="node" presStyleLbl="node1" presStyleIdx="0" presStyleCnt="5">
        <dgm:presLayoutVars>
          <dgm:bulletEnabled val="1"/>
        </dgm:presLayoutVars>
      </dgm:prSet>
      <dgm:spPr/>
    </dgm:pt>
    <dgm:pt modelId="{6F8AC3B5-91A0-44AC-92DC-B681A526DEFE}" type="pres">
      <dgm:prSet presAssocID="{92B2AFDD-A073-407C-8758-EB321BB74250}" presName="spNode" presStyleCnt="0"/>
      <dgm:spPr/>
    </dgm:pt>
    <dgm:pt modelId="{440E7D72-6FA7-4464-9F59-FE3D56062FAE}" type="pres">
      <dgm:prSet presAssocID="{95E141FC-70BF-4099-9D22-E4E95608F0CB}" presName="sibTrans" presStyleLbl="sibTrans1D1" presStyleIdx="0" presStyleCnt="5"/>
      <dgm:spPr/>
    </dgm:pt>
    <dgm:pt modelId="{C4339627-D71F-4796-BC6C-79C38BED3CCD}" type="pres">
      <dgm:prSet presAssocID="{FBA95B8D-A5E8-44A7-9E26-CE3C8D06763E}" presName="node" presStyleLbl="node1" presStyleIdx="1" presStyleCnt="5">
        <dgm:presLayoutVars>
          <dgm:bulletEnabled val="1"/>
        </dgm:presLayoutVars>
      </dgm:prSet>
      <dgm:spPr/>
    </dgm:pt>
    <dgm:pt modelId="{A6BE70AE-9AB0-453B-9543-0B6BF9B23BE1}" type="pres">
      <dgm:prSet presAssocID="{FBA95B8D-A5E8-44A7-9E26-CE3C8D06763E}" presName="spNode" presStyleCnt="0"/>
      <dgm:spPr/>
    </dgm:pt>
    <dgm:pt modelId="{94F862B6-8E7E-43E1-B742-3E52BD71B713}" type="pres">
      <dgm:prSet presAssocID="{E1690CF6-1F0C-4F55-9E2C-3392447F54B3}" presName="sibTrans" presStyleLbl="sibTrans1D1" presStyleIdx="1" presStyleCnt="5"/>
      <dgm:spPr/>
    </dgm:pt>
    <dgm:pt modelId="{E4C8AFB4-F0B4-4702-B9CB-145F7768792D}" type="pres">
      <dgm:prSet presAssocID="{CCD290D7-6681-4627-A6CA-582E5C364213}" presName="node" presStyleLbl="node1" presStyleIdx="2" presStyleCnt="5">
        <dgm:presLayoutVars>
          <dgm:bulletEnabled val="1"/>
        </dgm:presLayoutVars>
      </dgm:prSet>
      <dgm:spPr/>
    </dgm:pt>
    <dgm:pt modelId="{3A410795-8379-4727-9719-EFDA012A07D6}" type="pres">
      <dgm:prSet presAssocID="{CCD290D7-6681-4627-A6CA-582E5C364213}" presName="spNode" presStyleCnt="0"/>
      <dgm:spPr/>
    </dgm:pt>
    <dgm:pt modelId="{F6006E0F-700E-45C1-9059-7670589BC71B}" type="pres">
      <dgm:prSet presAssocID="{C2F4EDB0-F1CB-4981-928B-9FADCDBA2D80}" presName="sibTrans" presStyleLbl="sibTrans1D1" presStyleIdx="2" presStyleCnt="5"/>
      <dgm:spPr/>
    </dgm:pt>
    <dgm:pt modelId="{CB8D428E-3DA1-45FD-A964-D7A0E81D7A30}" type="pres">
      <dgm:prSet presAssocID="{35D3CC06-11CA-408F-BAE3-B521D86A3A65}" presName="node" presStyleLbl="node1" presStyleIdx="3" presStyleCnt="5">
        <dgm:presLayoutVars>
          <dgm:bulletEnabled val="1"/>
        </dgm:presLayoutVars>
      </dgm:prSet>
      <dgm:spPr/>
    </dgm:pt>
    <dgm:pt modelId="{922A1FD9-0B00-429F-9802-B85BBA2C3E4D}" type="pres">
      <dgm:prSet presAssocID="{35D3CC06-11CA-408F-BAE3-B521D86A3A65}" presName="spNode" presStyleCnt="0"/>
      <dgm:spPr/>
    </dgm:pt>
    <dgm:pt modelId="{DA9CA628-117E-4648-B654-C6A220A15833}" type="pres">
      <dgm:prSet presAssocID="{D247A5F8-CA66-4AE8-B372-18A54327BB65}" presName="sibTrans" presStyleLbl="sibTrans1D1" presStyleIdx="3" presStyleCnt="5"/>
      <dgm:spPr/>
    </dgm:pt>
    <dgm:pt modelId="{99775F37-130A-4131-AB19-59E11050BB58}" type="pres">
      <dgm:prSet presAssocID="{DA54C0AD-CD7A-4E2B-8365-450565D3A60A}" presName="node" presStyleLbl="node1" presStyleIdx="4" presStyleCnt="5">
        <dgm:presLayoutVars>
          <dgm:bulletEnabled val="1"/>
        </dgm:presLayoutVars>
      </dgm:prSet>
      <dgm:spPr/>
    </dgm:pt>
    <dgm:pt modelId="{90F422F6-C79D-40D1-8BBA-067A7434CFEF}" type="pres">
      <dgm:prSet presAssocID="{DA54C0AD-CD7A-4E2B-8365-450565D3A60A}" presName="spNode" presStyleCnt="0"/>
      <dgm:spPr/>
    </dgm:pt>
    <dgm:pt modelId="{356C3222-8AB8-4055-A1F1-6AE8C7AE013D}" type="pres">
      <dgm:prSet presAssocID="{E9C513D1-D523-42B3-A471-085E493954B3}" presName="sibTrans" presStyleLbl="sibTrans1D1" presStyleIdx="4" presStyleCnt="5"/>
      <dgm:spPr/>
    </dgm:pt>
  </dgm:ptLst>
  <dgm:cxnLst>
    <dgm:cxn modelId="{41CFB604-8B16-4B29-AD99-9D867D5EA199}" srcId="{0DF8678E-295F-4AEE-9481-1BE5FE05AE99}" destId="{92B2AFDD-A073-407C-8758-EB321BB74250}" srcOrd="0" destOrd="0" parTransId="{68A35DC2-C437-40DF-BB78-1BCFCEF89DF3}" sibTransId="{95E141FC-70BF-4099-9D22-E4E95608F0CB}"/>
    <dgm:cxn modelId="{D47ADD0A-B058-423B-8E24-26DF94064D0F}" type="presOf" srcId="{0DF8678E-295F-4AEE-9481-1BE5FE05AE99}" destId="{53D99313-C09E-44C3-8013-4517D35DAADB}" srcOrd="0" destOrd="0" presId="urn:microsoft.com/office/officeart/2005/8/layout/cycle6"/>
    <dgm:cxn modelId="{D1E6D11D-477B-4D2D-9857-2979A6FA0CBB}" type="presOf" srcId="{95E141FC-70BF-4099-9D22-E4E95608F0CB}" destId="{440E7D72-6FA7-4464-9F59-FE3D56062FAE}" srcOrd="0" destOrd="0" presId="urn:microsoft.com/office/officeart/2005/8/layout/cycle6"/>
    <dgm:cxn modelId="{BB810164-3834-4872-B9CC-5FB34E588433}" srcId="{0DF8678E-295F-4AEE-9481-1BE5FE05AE99}" destId="{FBA95B8D-A5E8-44A7-9E26-CE3C8D06763E}" srcOrd="1" destOrd="0" parTransId="{49544B7D-A99C-47E1-AF4E-F7ED052368D3}" sibTransId="{E1690CF6-1F0C-4F55-9E2C-3392447F54B3}"/>
    <dgm:cxn modelId="{25281665-124C-4908-B4C5-750F193E6687}" type="presOf" srcId="{FBA95B8D-A5E8-44A7-9E26-CE3C8D06763E}" destId="{C4339627-D71F-4796-BC6C-79C38BED3CCD}" srcOrd="0" destOrd="0" presId="urn:microsoft.com/office/officeart/2005/8/layout/cycle6"/>
    <dgm:cxn modelId="{417F4F4C-7A36-4BEF-881D-8F89B3A0E754}" type="presOf" srcId="{CCD290D7-6681-4627-A6CA-582E5C364213}" destId="{E4C8AFB4-F0B4-4702-B9CB-145F7768792D}" srcOrd="0" destOrd="0" presId="urn:microsoft.com/office/officeart/2005/8/layout/cycle6"/>
    <dgm:cxn modelId="{8ACE304E-D7BF-465D-AB04-0ED392E17F33}" type="presOf" srcId="{D247A5F8-CA66-4AE8-B372-18A54327BB65}" destId="{DA9CA628-117E-4648-B654-C6A220A15833}" srcOrd="0" destOrd="0" presId="urn:microsoft.com/office/officeart/2005/8/layout/cycle6"/>
    <dgm:cxn modelId="{CBDDE353-80AF-4168-AA7E-51ED53C79E0F}" srcId="{0DF8678E-295F-4AEE-9481-1BE5FE05AE99}" destId="{35D3CC06-11CA-408F-BAE3-B521D86A3A65}" srcOrd="3" destOrd="0" parTransId="{363AB580-95BA-4F32-9647-0C815AAE1E46}" sibTransId="{D247A5F8-CA66-4AE8-B372-18A54327BB65}"/>
    <dgm:cxn modelId="{6908C788-ADA4-43DF-B04A-571E218F1384}" type="presOf" srcId="{92B2AFDD-A073-407C-8758-EB321BB74250}" destId="{770A6BC6-1F4E-401C-B9C8-22F087D44B1C}" srcOrd="0" destOrd="0" presId="urn:microsoft.com/office/officeart/2005/8/layout/cycle6"/>
    <dgm:cxn modelId="{A270A58E-F924-4F62-A022-60FDCAE17718}" type="presOf" srcId="{35D3CC06-11CA-408F-BAE3-B521D86A3A65}" destId="{CB8D428E-3DA1-45FD-A964-D7A0E81D7A30}" srcOrd="0" destOrd="0" presId="urn:microsoft.com/office/officeart/2005/8/layout/cycle6"/>
    <dgm:cxn modelId="{5EC6A291-FA5E-4B18-9316-3539527AAF5B}" type="presOf" srcId="{E9C513D1-D523-42B3-A471-085E493954B3}" destId="{356C3222-8AB8-4055-A1F1-6AE8C7AE013D}" srcOrd="0" destOrd="0" presId="urn:microsoft.com/office/officeart/2005/8/layout/cycle6"/>
    <dgm:cxn modelId="{D9F6589D-8327-4E27-AA91-CAFF31300416}" type="presOf" srcId="{C2F4EDB0-F1CB-4981-928B-9FADCDBA2D80}" destId="{F6006E0F-700E-45C1-9059-7670589BC71B}" srcOrd="0" destOrd="0" presId="urn:microsoft.com/office/officeart/2005/8/layout/cycle6"/>
    <dgm:cxn modelId="{349CE4B5-D114-43F9-95D6-7E88DDD8FAF5}" srcId="{0DF8678E-295F-4AEE-9481-1BE5FE05AE99}" destId="{DA54C0AD-CD7A-4E2B-8365-450565D3A60A}" srcOrd="4" destOrd="0" parTransId="{5FD76DD8-3E38-47E8-994F-AE71BE0C5C4C}" sibTransId="{E9C513D1-D523-42B3-A471-085E493954B3}"/>
    <dgm:cxn modelId="{481897C4-3A13-4D34-A33B-63596393DDD2}" type="presOf" srcId="{E1690CF6-1F0C-4F55-9E2C-3392447F54B3}" destId="{94F862B6-8E7E-43E1-B742-3E52BD71B713}" srcOrd="0" destOrd="0" presId="urn:microsoft.com/office/officeart/2005/8/layout/cycle6"/>
    <dgm:cxn modelId="{31EF4ED5-01C1-4230-87EA-A3FFF7261978}" type="presOf" srcId="{DA54C0AD-CD7A-4E2B-8365-450565D3A60A}" destId="{99775F37-130A-4131-AB19-59E11050BB58}" srcOrd="0" destOrd="0" presId="urn:microsoft.com/office/officeart/2005/8/layout/cycle6"/>
    <dgm:cxn modelId="{A18B75E9-1AED-4D47-9312-44AF5E5198BB}" srcId="{0DF8678E-295F-4AEE-9481-1BE5FE05AE99}" destId="{CCD290D7-6681-4627-A6CA-582E5C364213}" srcOrd="2" destOrd="0" parTransId="{43769FE9-4E70-481E-9BEC-B085222D7CB2}" sibTransId="{C2F4EDB0-F1CB-4981-928B-9FADCDBA2D80}"/>
    <dgm:cxn modelId="{A8A5A209-C9D4-4D4B-8189-824A1D8C3611}" type="presParOf" srcId="{53D99313-C09E-44C3-8013-4517D35DAADB}" destId="{770A6BC6-1F4E-401C-B9C8-22F087D44B1C}" srcOrd="0" destOrd="0" presId="urn:microsoft.com/office/officeart/2005/8/layout/cycle6"/>
    <dgm:cxn modelId="{0BBF734C-A7C4-456A-9450-738271CEED75}" type="presParOf" srcId="{53D99313-C09E-44C3-8013-4517D35DAADB}" destId="{6F8AC3B5-91A0-44AC-92DC-B681A526DEFE}" srcOrd="1" destOrd="0" presId="urn:microsoft.com/office/officeart/2005/8/layout/cycle6"/>
    <dgm:cxn modelId="{FAA5DA64-8DED-495A-AA67-98241EC49671}" type="presParOf" srcId="{53D99313-C09E-44C3-8013-4517D35DAADB}" destId="{440E7D72-6FA7-4464-9F59-FE3D56062FAE}" srcOrd="2" destOrd="0" presId="urn:microsoft.com/office/officeart/2005/8/layout/cycle6"/>
    <dgm:cxn modelId="{8E02AE85-C9C9-4BED-ACED-07743B6CEFE0}" type="presParOf" srcId="{53D99313-C09E-44C3-8013-4517D35DAADB}" destId="{C4339627-D71F-4796-BC6C-79C38BED3CCD}" srcOrd="3" destOrd="0" presId="urn:microsoft.com/office/officeart/2005/8/layout/cycle6"/>
    <dgm:cxn modelId="{834A1D3C-A601-46BB-BFFA-A28260CC9600}" type="presParOf" srcId="{53D99313-C09E-44C3-8013-4517D35DAADB}" destId="{A6BE70AE-9AB0-453B-9543-0B6BF9B23BE1}" srcOrd="4" destOrd="0" presId="urn:microsoft.com/office/officeart/2005/8/layout/cycle6"/>
    <dgm:cxn modelId="{8EEA6073-AA42-4B86-ADE1-165B3B22A7AC}" type="presParOf" srcId="{53D99313-C09E-44C3-8013-4517D35DAADB}" destId="{94F862B6-8E7E-43E1-B742-3E52BD71B713}" srcOrd="5" destOrd="0" presId="urn:microsoft.com/office/officeart/2005/8/layout/cycle6"/>
    <dgm:cxn modelId="{DD9E7051-4186-4DEA-87A7-32471202AB5E}" type="presParOf" srcId="{53D99313-C09E-44C3-8013-4517D35DAADB}" destId="{E4C8AFB4-F0B4-4702-B9CB-145F7768792D}" srcOrd="6" destOrd="0" presId="urn:microsoft.com/office/officeart/2005/8/layout/cycle6"/>
    <dgm:cxn modelId="{F357F96D-3DAC-4A20-9FD8-2B6BDBA34432}" type="presParOf" srcId="{53D99313-C09E-44C3-8013-4517D35DAADB}" destId="{3A410795-8379-4727-9719-EFDA012A07D6}" srcOrd="7" destOrd="0" presId="urn:microsoft.com/office/officeart/2005/8/layout/cycle6"/>
    <dgm:cxn modelId="{45FC5A93-CF7B-4E02-8186-58E1CE53BCFD}" type="presParOf" srcId="{53D99313-C09E-44C3-8013-4517D35DAADB}" destId="{F6006E0F-700E-45C1-9059-7670589BC71B}" srcOrd="8" destOrd="0" presId="urn:microsoft.com/office/officeart/2005/8/layout/cycle6"/>
    <dgm:cxn modelId="{001B055F-9221-418D-AF5F-EE775A29400D}" type="presParOf" srcId="{53D99313-C09E-44C3-8013-4517D35DAADB}" destId="{CB8D428E-3DA1-45FD-A964-D7A0E81D7A30}" srcOrd="9" destOrd="0" presId="urn:microsoft.com/office/officeart/2005/8/layout/cycle6"/>
    <dgm:cxn modelId="{F2EC1F57-4630-44C8-88B5-FCAADD4FB61B}" type="presParOf" srcId="{53D99313-C09E-44C3-8013-4517D35DAADB}" destId="{922A1FD9-0B00-429F-9802-B85BBA2C3E4D}" srcOrd="10" destOrd="0" presId="urn:microsoft.com/office/officeart/2005/8/layout/cycle6"/>
    <dgm:cxn modelId="{8AAAE65C-2276-4BEF-889A-3146B3C22BCA}" type="presParOf" srcId="{53D99313-C09E-44C3-8013-4517D35DAADB}" destId="{DA9CA628-117E-4648-B654-C6A220A15833}" srcOrd="11" destOrd="0" presId="urn:microsoft.com/office/officeart/2005/8/layout/cycle6"/>
    <dgm:cxn modelId="{C7B09056-A819-48C3-BBFB-868F02C946D0}" type="presParOf" srcId="{53D99313-C09E-44C3-8013-4517D35DAADB}" destId="{99775F37-130A-4131-AB19-59E11050BB58}" srcOrd="12" destOrd="0" presId="urn:microsoft.com/office/officeart/2005/8/layout/cycle6"/>
    <dgm:cxn modelId="{C3B1AF51-7111-4AAD-9AF5-91A022257BDF}" type="presParOf" srcId="{53D99313-C09E-44C3-8013-4517D35DAADB}" destId="{90F422F6-C79D-40D1-8BBA-067A7434CFEF}" srcOrd="13" destOrd="0" presId="urn:microsoft.com/office/officeart/2005/8/layout/cycle6"/>
    <dgm:cxn modelId="{23CB1425-0B3D-4660-AF1E-B49DFCD86EB1}" type="presParOf" srcId="{53D99313-C09E-44C3-8013-4517D35DAADB}" destId="{356C3222-8AB8-4055-A1F1-6AE8C7AE013D}" srcOrd="14" destOrd="0" presId="urn:microsoft.com/office/officeart/2005/8/layout/cycle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72556E-D91D-42A6-8BD2-0C126399CB16}" type="doc">
      <dgm:prSet loTypeId="urn:microsoft.com/office/officeart/2005/8/layout/lProcess1" loCatId="process" qsTypeId="urn:microsoft.com/office/officeart/2005/8/quickstyle/simple1" qsCatId="simple" csTypeId="urn:microsoft.com/office/officeart/2005/8/colors/accent5_1" csCatId="accent5" phldr="1"/>
      <dgm:spPr/>
      <dgm:t>
        <a:bodyPr/>
        <a:lstStyle/>
        <a:p>
          <a:endParaRPr lang="es-EC"/>
        </a:p>
      </dgm:t>
    </dgm:pt>
    <dgm:pt modelId="{90D58699-96B0-4545-BC64-4DBF760A0C7A}">
      <dgm:prSet phldrT="[Texto]"/>
      <dgm:spPr/>
      <dgm:t>
        <a:bodyPr/>
        <a:lstStyle/>
        <a:p>
          <a:r>
            <a:rPr lang="es-ES" b="1">
              <a:solidFill>
                <a:srgbClr val="000000"/>
              </a:solidFill>
            </a:rPr>
            <a:t>Factores de las dificultades de financiación de las Pymes en Latinoamérica</a:t>
          </a:r>
        </a:p>
        <a:p>
          <a:r>
            <a:rPr lang="es-ES" b="1">
              <a:solidFill>
                <a:srgbClr val="000000"/>
              </a:solidFill>
            </a:rPr>
            <a:t>España</a:t>
          </a:r>
          <a:endParaRPr lang="es-EC" dirty="0">
            <a:solidFill>
              <a:srgbClr val="000000"/>
            </a:solidFill>
          </a:endParaRPr>
        </a:p>
      </dgm:t>
    </dgm:pt>
    <dgm:pt modelId="{0CEA40E7-27A8-416E-ABF8-831167E239E8}" type="parTrans" cxnId="{37133EAE-77CA-4067-8E4E-EC7CBF1DFD80}">
      <dgm:prSet/>
      <dgm:spPr/>
      <dgm:t>
        <a:bodyPr/>
        <a:lstStyle/>
        <a:p>
          <a:endParaRPr lang="es-EC">
            <a:solidFill>
              <a:srgbClr val="000000"/>
            </a:solidFill>
          </a:endParaRPr>
        </a:p>
      </dgm:t>
    </dgm:pt>
    <dgm:pt modelId="{31456FFE-742D-4AEF-8B65-1CBF4CEDC45B}" type="sibTrans" cxnId="{37133EAE-77CA-4067-8E4E-EC7CBF1DFD80}">
      <dgm:prSet/>
      <dgm:spPr/>
      <dgm:t>
        <a:bodyPr/>
        <a:lstStyle/>
        <a:p>
          <a:endParaRPr lang="es-EC">
            <a:solidFill>
              <a:srgbClr val="000000"/>
            </a:solidFill>
          </a:endParaRPr>
        </a:p>
      </dgm:t>
    </dgm:pt>
    <dgm:pt modelId="{07C8BDDE-0512-43D9-81F5-3E2E9A8970F6}">
      <dgm:prSet phldrT="[Texto]"/>
      <dgm:spPr/>
      <dgm:t>
        <a:bodyPr/>
        <a:lstStyle/>
        <a:p>
          <a:r>
            <a:rPr lang="es-ES" dirty="0">
              <a:solidFill>
                <a:srgbClr val="000000"/>
              </a:solidFill>
            </a:rPr>
            <a:t>factores: tamaño de la empresa, estructura de propiedad, único propietario, género del propietario, transparencia de información: tener certificado de calidad y haber auditado las cuentas anuales, nivel de ventas, edad, experiencia del propietario y ser de propiedad totalmente extranjera</a:t>
          </a:r>
          <a:endParaRPr lang="es-EC" dirty="0">
            <a:solidFill>
              <a:srgbClr val="000000"/>
            </a:solidFill>
          </a:endParaRPr>
        </a:p>
      </dgm:t>
    </dgm:pt>
    <dgm:pt modelId="{E39FA76A-CFA7-40FE-BCC6-C508D929CD65}" type="parTrans" cxnId="{56DB90BF-DB4D-4F7F-8671-60EF91C08965}">
      <dgm:prSet/>
      <dgm:spPr/>
      <dgm:t>
        <a:bodyPr/>
        <a:lstStyle/>
        <a:p>
          <a:endParaRPr lang="es-EC">
            <a:solidFill>
              <a:srgbClr val="000000"/>
            </a:solidFill>
          </a:endParaRPr>
        </a:p>
      </dgm:t>
    </dgm:pt>
    <dgm:pt modelId="{06A3FBF3-A49E-4BD0-91DB-8578C4664FD8}" type="sibTrans" cxnId="{56DB90BF-DB4D-4F7F-8671-60EF91C08965}">
      <dgm:prSet/>
      <dgm:spPr/>
      <dgm:t>
        <a:bodyPr/>
        <a:lstStyle/>
        <a:p>
          <a:endParaRPr lang="es-EC">
            <a:solidFill>
              <a:srgbClr val="000000"/>
            </a:solidFill>
          </a:endParaRPr>
        </a:p>
      </dgm:t>
    </dgm:pt>
    <dgm:pt modelId="{7C1BA6E8-F624-4D9B-95A6-49B62863B06D}">
      <dgm:prSet phldrT="[Texto]"/>
      <dgm:spPr/>
      <dgm:t>
        <a:bodyPr/>
        <a:lstStyle/>
        <a:p>
          <a:r>
            <a:rPr lang="es-ES">
              <a:solidFill>
                <a:srgbClr val="000000"/>
              </a:solidFill>
            </a:rPr>
            <a:t>Los resultados mostraron que las variables con menos significancia son: tamaño, nivel de ventas, edad, experiencia del propietario y ser de propiedad totalmente extranjera.</a:t>
          </a:r>
          <a:endParaRPr lang="es-EC" dirty="0">
            <a:solidFill>
              <a:srgbClr val="000000"/>
            </a:solidFill>
          </a:endParaRPr>
        </a:p>
      </dgm:t>
    </dgm:pt>
    <dgm:pt modelId="{E158B59D-58F8-4C40-9A21-E2D072AAACF8}" type="parTrans" cxnId="{FBF44E87-ACC0-4037-9AD8-8D173C66A3A5}">
      <dgm:prSet/>
      <dgm:spPr/>
      <dgm:t>
        <a:bodyPr/>
        <a:lstStyle/>
        <a:p>
          <a:endParaRPr lang="es-EC">
            <a:solidFill>
              <a:srgbClr val="000000"/>
            </a:solidFill>
          </a:endParaRPr>
        </a:p>
      </dgm:t>
    </dgm:pt>
    <dgm:pt modelId="{B61D2D98-B174-47AB-8D56-01B61A51E353}" type="sibTrans" cxnId="{FBF44E87-ACC0-4037-9AD8-8D173C66A3A5}">
      <dgm:prSet/>
      <dgm:spPr/>
      <dgm:t>
        <a:bodyPr/>
        <a:lstStyle/>
        <a:p>
          <a:endParaRPr lang="es-EC">
            <a:solidFill>
              <a:srgbClr val="000000"/>
            </a:solidFill>
          </a:endParaRPr>
        </a:p>
      </dgm:t>
    </dgm:pt>
    <dgm:pt modelId="{2B19395D-1BEA-48CF-9897-CE1C2E222397}">
      <dgm:prSet phldrT="[Texto]"/>
      <dgm:spPr/>
      <dgm:t>
        <a:bodyPr/>
        <a:lstStyle/>
        <a:p>
          <a:r>
            <a:rPr lang="es-ES" b="1">
              <a:solidFill>
                <a:srgbClr val="000000"/>
              </a:solidFill>
            </a:rPr>
            <a:t>Determinantes del acceso al crédito: Evidencia a nivel de la firma en Bolivia</a:t>
          </a:r>
          <a:endParaRPr lang="es-EC" dirty="0">
            <a:solidFill>
              <a:srgbClr val="000000"/>
            </a:solidFill>
          </a:endParaRPr>
        </a:p>
      </dgm:t>
    </dgm:pt>
    <dgm:pt modelId="{01BD2DE2-70FC-48EB-B223-3E8441213839}" type="parTrans" cxnId="{557C14E7-D40C-4354-B737-A23E22F07502}">
      <dgm:prSet/>
      <dgm:spPr/>
      <dgm:t>
        <a:bodyPr/>
        <a:lstStyle/>
        <a:p>
          <a:endParaRPr lang="es-EC">
            <a:solidFill>
              <a:srgbClr val="000000"/>
            </a:solidFill>
          </a:endParaRPr>
        </a:p>
      </dgm:t>
    </dgm:pt>
    <dgm:pt modelId="{9D1A509A-5C43-4790-AAFB-B292A72AA644}" type="sibTrans" cxnId="{557C14E7-D40C-4354-B737-A23E22F07502}">
      <dgm:prSet/>
      <dgm:spPr/>
      <dgm:t>
        <a:bodyPr/>
        <a:lstStyle/>
        <a:p>
          <a:endParaRPr lang="es-EC">
            <a:solidFill>
              <a:srgbClr val="000000"/>
            </a:solidFill>
          </a:endParaRPr>
        </a:p>
      </dgm:t>
    </dgm:pt>
    <dgm:pt modelId="{5D909E77-2838-4BEE-9C79-85D0A009E508}">
      <dgm:prSet phldrT="[Texto]"/>
      <dgm:spPr/>
      <dgm:t>
        <a:bodyPr/>
        <a:lstStyle/>
        <a:p>
          <a:r>
            <a:rPr lang="es-ES">
              <a:solidFill>
                <a:srgbClr val="000000"/>
              </a:solidFill>
            </a:rPr>
            <a:t>Se identifican cinco factores importantes para acceder a financiamiento externo, siendo estos el tamaño, edad, capacidad tecnológica, características de las organizaciones e indicadores sectoriales. </a:t>
          </a:r>
          <a:endParaRPr lang="es-EC" dirty="0">
            <a:solidFill>
              <a:srgbClr val="000000"/>
            </a:solidFill>
          </a:endParaRPr>
        </a:p>
      </dgm:t>
    </dgm:pt>
    <dgm:pt modelId="{DCC601E0-3975-4B89-8450-8F08614B612D}" type="parTrans" cxnId="{599336DA-0B72-491E-BA9E-37C738A2B34C}">
      <dgm:prSet/>
      <dgm:spPr/>
      <dgm:t>
        <a:bodyPr/>
        <a:lstStyle/>
        <a:p>
          <a:endParaRPr lang="es-EC">
            <a:solidFill>
              <a:srgbClr val="000000"/>
            </a:solidFill>
          </a:endParaRPr>
        </a:p>
      </dgm:t>
    </dgm:pt>
    <dgm:pt modelId="{EBF539FB-2BA8-43E1-BF1C-9B5B4F0F36A3}" type="sibTrans" cxnId="{599336DA-0B72-491E-BA9E-37C738A2B34C}">
      <dgm:prSet/>
      <dgm:spPr/>
      <dgm:t>
        <a:bodyPr/>
        <a:lstStyle/>
        <a:p>
          <a:endParaRPr lang="es-EC">
            <a:solidFill>
              <a:srgbClr val="000000"/>
            </a:solidFill>
          </a:endParaRPr>
        </a:p>
      </dgm:t>
    </dgm:pt>
    <dgm:pt modelId="{1F488281-1547-4B86-B55B-84E8B2F0CC07}">
      <dgm:prSet phldrT="[Texto]"/>
      <dgm:spPr/>
      <dgm:t>
        <a:bodyPr/>
        <a:lstStyle/>
        <a:p>
          <a:r>
            <a:rPr lang="es-ES" dirty="0">
              <a:solidFill>
                <a:srgbClr val="000000"/>
              </a:solidFill>
            </a:rPr>
            <a:t>Cantidad de empleados y ventas, el tamaño, el factor edad, mientras que la tecnología ayuda a desarrollar ventajas competitivas frente a la competencia; las características de la empresa igualmente son significantes, y en los indicadores sectoriales se observa que es importante la localización.</a:t>
          </a:r>
          <a:endParaRPr lang="es-EC" dirty="0">
            <a:solidFill>
              <a:srgbClr val="000000"/>
            </a:solidFill>
          </a:endParaRPr>
        </a:p>
      </dgm:t>
    </dgm:pt>
    <dgm:pt modelId="{2248A4FB-FC1F-4990-B6D0-138111D4773C}" type="parTrans" cxnId="{DF158570-164D-4F28-AF49-5C820E23CB6C}">
      <dgm:prSet/>
      <dgm:spPr/>
      <dgm:t>
        <a:bodyPr/>
        <a:lstStyle/>
        <a:p>
          <a:endParaRPr lang="es-EC">
            <a:solidFill>
              <a:srgbClr val="000000"/>
            </a:solidFill>
          </a:endParaRPr>
        </a:p>
      </dgm:t>
    </dgm:pt>
    <dgm:pt modelId="{D1459CB4-77B1-4357-8E05-2C64F20CE457}" type="sibTrans" cxnId="{DF158570-164D-4F28-AF49-5C820E23CB6C}">
      <dgm:prSet/>
      <dgm:spPr/>
      <dgm:t>
        <a:bodyPr/>
        <a:lstStyle/>
        <a:p>
          <a:endParaRPr lang="es-EC">
            <a:solidFill>
              <a:srgbClr val="000000"/>
            </a:solidFill>
          </a:endParaRPr>
        </a:p>
      </dgm:t>
    </dgm:pt>
    <dgm:pt modelId="{54723E7B-F23A-46CC-BD45-BABADB26BCE5}" type="pres">
      <dgm:prSet presAssocID="{0D72556E-D91D-42A6-8BD2-0C126399CB16}" presName="Name0" presStyleCnt="0">
        <dgm:presLayoutVars>
          <dgm:dir/>
          <dgm:animLvl val="lvl"/>
          <dgm:resizeHandles val="exact"/>
        </dgm:presLayoutVars>
      </dgm:prSet>
      <dgm:spPr/>
    </dgm:pt>
    <dgm:pt modelId="{63450EB3-7D84-4D78-87C2-1B398F391DB3}" type="pres">
      <dgm:prSet presAssocID="{90D58699-96B0-4545-BC64-4DBF760A0C7A}" presName="vertFlow" presStyleCnt="0"/>
      <dgm:spPr/>
    </dgm:pt>
    <dgm:pt modelId="{7A90CE3D-257D-4A52-89B7-80B432E6D3E0}" type="pres">
      <dgm:prSet presAssocID="{90D58699-96B0-4545-BC64-4DBF760A0C7A}" presName="header" presStyleLbl="node1" presStyleIdx="0" presStyleCnt="2"/>
      <dgm:spPr/>
    </dgm:pt>
    <dgm:pt modelId="{F009C292-F3CF-4809-B4FF-3C6DA5AA258C}" type="pres">
      <dgm:prSet presAssocID="{E39FA76A-CFA7-40FE-BCC6-C508D929CD65}" presName="parTrans" presStyleLbl="sibTrans2D1" presStyleIdx="0" presStyleCnt="4"/>
      <dgm:spPr/>
    </dgm:pt>
    <dgm:pt modelId="{BDD6FDB9-90B2-4E1E-814B-6C6BA286A7BF}" type="pres">
      <dgm:prSet presAssocID="{07C8BDDE-0512-43D9-81F5-3E2E9A8970F6}" presName="child" presStyleLbl="alignAccFollowNode1" presStyleIdx="0" presStyleCnt="4">
        <dgm:presLayoutVars>
          <dgm:chMax val="0"/>
          <dgm:bulletEnabled val="1"/>
        </dgm:presLayoutVars>
      </dgm:prSet>
      <dgm:spPr/>
    </dgm:pt>
    <dgm:pt modelId="{CC513EDC-E870-4A20-A2C3-D43A93CBAE7B}" type="pres">
      <dgm:prSet presAssocID="{06A3FBF3-A49E-4BD0-91DB-8578C4664FD8}" presName="sibTrans" presStyleLbl="sibTrans2D1" presStyleIdx="1" presStyleCnt="4"/>
      <dgm:spPr/>
    </dgm:pt>
    <dgm:pt modelId="{EE54D695-496A-4017-9D43-18E4E48733A5}" type="pres">
      <dgm:prSet presAssocID="{7C1BA6E8-F624-4D9B-95A6-49B62863B06D}" presName="child" presStyleLbl="alignAccFollowNode1" presStyleIdx="1" presStyleCnt="4">
        <dgm:presLayoutVars>
          <dgm:chMax val="0"/>
          <dgm:bulletEnabled val="1"/>
        </dgm:presLayoutVars>
      </dgm:prSet>
      <dgm:spPr/>
    </dgm:pt>
    <dgm:pt modelId="{D289418A-FAF0-4346-92AF-38D5EA9D03ED}" type="pres">
      <dgm:prSet presAssocID="{90D58699-96B0-4545-BC64-4DBF760A0C7A}" presName="hSp" presStyleCnt="0"/>
      <dgm:spPr/>
    </dgm:pt>
    <dgm:pt modelId="{CB863764-586A-4B6E-81B8-FCC136BCD2A7}" type="pres">
      <dgm:prSet presAssocID="{2B19395D-1BEA-48CF-9897-CE1C2E222397}" presName="vertFlow" presStyleCnt="0"/>
      <dgm:spPr/>
    </dgm:pt>
    <dgm:pt modelId="{0CEF6AC8-B76A-4F19-B0CA-28169C08C0D0}" type="pres">
      <dgm:prSet presAssocID="{2B19395D-1BEA-48CF-9897-CE1C2E222397}" presName="header" presStyleLbl="node1" presStyleIdx="1" presStyleCnt="2"/>
      <dgm:spPr/>
    </dgm:pt>
    <dgm:pt modelId="{63293229-0BE8-4281-9C9C-E316D3D9F821}" type="pres">
      <dgm:prSet presAssocID="{DCC601E0-3975-4B89-8450-8F08614B612D}" presName="parTrans" presStyleLbl="sibTrans2D1" presStyleIdx="2" presStyleCnt="4"/>
      <dgm:spPr/>
    </dgm:pt>
    <dgm:pt modelId="{750E1524-131D-4276-8BD7-DE11B6C92225}" type="pres">
      <dgm:prSet presAssocID="{5D909E77-2838-4BEE-9C79-85D0A009E508}" presName="child" presStyleLbl="alignAccFollowNode1" presStyleIdx="2" presStyleCnt="4">
        <dgm:presLayoutVars>
          <dgm:chMax val="0"/>
          <dgm:bulletEnabled val="1"/>
        </dgm:presLayoutVars>
      </dgm:prSet>
      <dgm:spPr/>
    </dgm:pt>
    <dgm:pt modelId="{979D6E8F-1CF6-44C0-BE4D-6A2DDA21ABD3}" type="pres">
      <dgm:prSet presAssocID="{EBF539FB-2BA8-43E1-BF1C-9B5B4F0F36A3}" presName="sibTrans" presStyleLbl="sibTrans2D1" presStyleIdx="3" presStyleCnt="4"/>
      <dgm:spPr/>
    </dgm:pt>
    <dgm:pt modelId="{7A31C39D-D40C-432A-80C2-6E5930E24886}" type="pres">
      <dgm:prSet presAssocID="{1F488281-1547-4B86-B55B-84E8B2F0CC07}" presName="child" presStyleLbl="alignAccFollowNode1" presStyleIdx="3" presStyleCnt="4">
        <dgm:presLayoutVars>
          <dgm:chMax val="0"/>
          <dgm:bulletEnabled val="1"/>
        </dgm:presLayoutVars>
      </dgm:prSet>
      <dgm:spPr/>
    </dgm:pt>
  </dgm:ptLst>
  <dgm:cxnLst>
    <dgm:cxn modelId="{9ED12B04-945A-409C-8500-9A3E60D18A7B}" type="presOf" srcId="{0D72556E-D91D-42A6-8BD2-0C126399CB16}" destId="{54723E7B-F23A-46CC-BD45-BABADB26BCE5}" srcOrd="0" destOrd="0" presId="urn:microsoft.com/office/officeart/2005/8/layout/lProcess1"/>
    <dgm:cxn modelId="{DC265613-650D-41D3-A957-A22BCA695BE8}" type="presOf" srcId="{EBF539FB-2BA8-43E1-BF1C-9B5B4F0F36A3}" destId="{979D6E8F-1CF6-44C0-BE4D-6A2DDA21ABD3}" srcOrd="0" destOrd="0" presId="urn:microsoft.com/office/officeart/2005/8/layout/lProcess1"/>
    <dgm:cxn modelId="{E3053C18-8266-4A1E-91CA-6584EE2E4683}" type="presOf" srcId="{06A3FBF3-A49E-4BD0-91DB-8578C4664FD8}" destId="{CC513EDC-E870-4A20-A2C3-D43A93CBAE7B}" srcOrd="0" destOrd="0" presId="urn:microsoft.com/office/officeart/2005/8/layout/lProcess1"/>
    <dgm:cxn modelId="{0A804B24-2A6F-4846-9A3E-69C4725ED6B8}" type="presOf" srcId="{2B19395D-1BEA-48CF-9897-CE1C2E222397}" destId="{0CEF6AC8-B76A-4F19-B0CA-28169C08C0D0}" srcOrd="0" destOrd="0" presId="urn:microsoft.com/office/officeart/2005/8/layout/lProcess1"/>
    <dgm:cxn modelId="{A6B86F49-DC90-4239-88F6-C5BE04EDCD8B}" type="presOf" srcId="{7C1BA6E8-F624-4D9B-95A6-49B62863B06D}" destId="{EE54D695-496A-4017-9D43-18E4E48733A5}" srcOrd="0" destOrd="0" presId="urn:microsoft.com/office/officeart/2005/8/layout/lProcess1"/>
    <dgm:cxn modelId="{DF158570-164D-4F28-AF49-5C820E23CB6C}" srcId="{2B19395D-1BEA-48CF-9897-CE1C2E222397}" destId="{1F488281-1547-4B86-B55B-84E8B2F0CC07}" srcOrd="1" destOrd="0" parTransId="{2248A4FB-FC1F-4990-B6D0-138111D4773C}" sibTransId="{D1459CB4-77B1-4357-8E05-2C64F20CE457}"/>
    <dgm:cxn modelId="{8F04DA54-215C-4E59-A93B-1574693569A9}" type="presOf" srcId="{90D58699-96B0-4545-BC64-4DBF760A0C7A}" destId="{7A90CE3D-257D-4A52-89B7-80B432E6D3E0}" srcOrd="0" destOrd="0" presId="urn:microsoft.com/office/officeart/2005/8/layout/lProcess1"/>
    <dgm:cxn modelId="{59BF2076-4A20-4FAC-BB2C-B23D3FEF0578}" type="presOf" srcId="{07C8BDDE-0512-43D9-81F5-3E2E9A8970F6}" destId="{BDD6FDB9-90B2-4E1E-814B-6C6BA286A7BF}" srcOrd="0" destOrd="0" presId="urn:microsoft.com/office/officeart/2005/8/layout/lProcess1"/>
    <dgm:cxn modelId="{FBF44E87-ACC0-4037-9AD8-8D173C66A3A5}" srcId="{90D58699-96B0-4545-BC64-4DBF760A0C7A}" destId="{7C1BA6E8-F624-4D9B-95A6-49B62863B06D}" srcOrd="1" destOrd="0" parTransId="{E158B59D-58F8-4C40-9A21-E2D072AAACF8}" sibTransId="{B61D2D98-B174-47AB-8D56-01B61A51E353}"/>
    <dgm:cxn modelId="{37133EAE-77CA-4067-8E4E-EC7CBF1DFD80}" srcId="{0D72556E-D91D-42A6-8BD2-0C126399CB16}" destId="{90D58699-96B0-4545-BC64-4DBF760A0C7A}" srcOrd="0" destOrd="0" parTransId="{0CEA40E7-27A8-416E-ABF8-831167E239E8}" sibTransId="{31456FFE-742D-4AEF-8B65-1CBF4CEDC45B}"/>
    <dgm:cxn modelId="{F9593FB3-CEE5-495E-976C-FE57DB95A399}" type="presOf" srcId="{5D909E77-2838-4BEE-9C79-85D0A009E508}" destId="{750E1524-131D-4276-8BD7-DE11B6C92225}" srcOrd="0" destOrd="0" presId="urn:microsoft.com/office/officeart/2005/8/layout/lProcess1"/>
    <dgm:cxn modelId="{56DB90BF-DB4D-4F7F-8671-60EF91C08965}" srcId="{90D58699-96B0-4545-BC64-4DBF760A0C7A}" destId="{07C8BDDE-0512-43D9-81F5-3E2E9A8970F6}" srcOrd="0" destOrd="0" parTransId="{E39FA76A-CFA7-40FE-BCC6-C508D929CD65}" sibTransId="{06A3FBF3-A49E-4BD0-91DB-8578C4664FD8}"/>
    <dgm:cxn modelId="{C02D31C7-3B1E-4794-B406-C93DA6BA378F}" type="presOf" srcId="{1F488281-1547-4B86-B55B-84E8B2F0CC07}" destId="{7A31C39D-D40C-432A-80C2-6E5930E24886}" srcOrd="0" destOrd="0" presId="urn:microsoft.com/office/officeart/2005/8/layout/lProcess1"/>
    <dgm:cxn modelId="{3A7E3ECA-E0A5-4292-A841-0CC2DA0ACE55}" type="presOf" srcId="{E39FA76A-CFA7-40FE-BCC6-C508D929CD65}" destId="{F009C292-F3CF-4809-B4FF-3C6DA5AA258C}" srcOrd="0" destOrd="0" presId="urn:microsoft.com/office/officeart/2005/8/layout/lProcess1"/>
    <dgm:cxn modelId="{599336DA-0B72-491E-BA9E-37C738A2B34C}" srcId="{2B19395D-1BEA-48CF-9897-CE1C2E222397}" destId="{5D909E77-2838-4BEE-9C79-85D0A009E508}" srcOrd="0" destOrd="0" parTransId="{DCC601E0-3975-4B89-8450-8F08614B612D}" sibTransId="{EBF539FB-2BA8-43E1-BF1C-9B5B4F0F36A3}"/>
    <dgm:cxn modelId="{557C14E7-D40C-4354-B737-A23E22F07502}" srcId="{0D72556E-D91D-42A6-8BD2-0C126399CB16}" destId="{2B19395D-1BEA-48CF-9897-CE1C2E222397}" srcOrd="1" destOrd="0" parTransId="{01BD2DE2-70FC-48EB-B223-3E8441213839}" sibTransId="{9D1A509A-5C43-4790-AAFB-B292A72AA644}"/>
    <dgm:cxn modelId="{B97B4FEB-0372-4854-A36A-787A15B7C15D}" type="presOf" srcId="{DCC601E0-3975-4B89-8450-8F08614B612D}" destId="{63293229-0BE8-4281-9C9C-E316D3D9F821}" srcOrd="0" destOrd="0" presId="urn:microsoft.com/office/officeart/2005/8/layout/lProcess1"/>
    <dgm:cxn modelId="{144EA644-2752-4441-A516-7C16D43DF3D2}" type="presParOf" srcId="{54723E7B-F23A-46CC-BD45-BABADB26BCE5}" destId="{63450EB3-7D84-4D78-87C2-1B398F391DB3}" srcOrd="0" destOrd="0" presId="urn:microsoft.com/office/officeart/2005/8/layout/lProcess1"/>
    <dgm:cxn modelId="{22CF65F0-9D4C-40EF-80A0-849149B1BBA5}" type="presParOf" srcId="{63450EB3-7D84-4D78-87C2-1B398F391DB3}" destId="{7A90CE3D-257D-4A52-89B7-80B432E6D3E0}" srcOrd="0" destOrd="0" presId="urn:microsoft.com/office/officeart/2005/8/layout/lProcess1"/>
    <dgm:cxn modelId="{351822CC-6B48-4A24-8C87-83C8F40F277D}" type="presParOf" srcId="{63450EB3-7D84-4D78-87C2-1B398F391DB3}" destId="{F009C292-F3CF-4809-B4FF-3C6DA5AA258C}" srcOrd="1" destOrd="0" presId="urn:microsoft.com/office/officeart/2005/8/layout/lProcess1"/>
    <dgm:cxn modelId="{FD5C555D-CEAD-4D09-8582-7A41A8F7A159}" type="presParOf" srcId="{63450EB3-7D84-4D78-87C2-1B398F391DB3}" destId="{BDD6FDB9-90B2-4E1E-814B-6C6BA286A7BF}" srcOrd="2" destOrd="0" presId="urn:microsoft.com/office/officeart/2005/8/layout/lProcess1"/>
    <dgm:cxn modelId="{A4DAC8E7-709A-4061-8240-EEF6E4E82E68}" type="presParOf" srcId="{63450EB3-7D84-4D78-87C2-1B398F391DB3}" destId="{CC513EDC-E870-4A20-A2C3-D43A93CBAE7B}" srcOrd="3" destOrd="0" presId="urn:microsoft.com/office/officeart/2005/8/layout/lProcess1"/>
    <dgm:cxn modelId="{F65EEB74-0A7A-442C-AB43-35BB33453E91}" type="presParOf" srcId="{63450EB3-7D84-4D78-87C2-1B398F391DB3}" destId="{EE54D695-496A-4017-9D43-18E4E48733A5}" srcOrd="4" destOrd="0" presId="urn:microsoft.com/office/officeart/2005/8/layout/lProcess1"/>
    <dgm:cxn modelId="{119BE733-0824-49D8-A852-A3766DD4AF88}" type="presParOf" srcId="{54723E7B-F23A-46CC-BD45-BABADB26BCE5}" destId="{D289418A-FAF0-4346-92AF-38D5EA9D03ED}" srcOrd="1" destOrd="0" presId="urn:microsoft.com/office/officeart/2005/8/layout/lProcess1"/>
    <dgm:cxn modelId="{FCFDC085-23BA-4A1B-AEE1-1BD3994CA9F1}" type="presParOf" srcId="{54723E7B-F23A-46CC-BD45-BABADB26BCE5}" destId="{CB863764-586A-4B6E-81B8-FCC136BCD2A7}" srcOrd="2" destOrd="0" presId="urn:microsoft.com/office/officeart/2005/8/layout/lProcess1"/>
    <dgm:cxn modelId="{F4AF3280-E791-4E3D-B5FA-C882BB1A0C74}" type="presParOf" srcId="{CB863764-586A-4B6E-81B8-FCC136BCD2A7}" destId="{0CEF6AC8-B76A-4F19-B0CA-28169C08C0D0}" srcOrd="0" destOrd="0" presId="urn:microsoft.com/office/officeart/2005/8/layout/lProcess1"/>
    <dgm:cxn modelId="{EBCA6BB6-DF1B-46A9-ADDF-B9940E80E043}" type="presParOf" srcId="{CB863764-586A-4B6E-81B8-FCC136BCD2A7}" destId="{63293229-0BE8-4281-9C9C-E316D3D9F821}" srcOrd="1" destOrd="0" presId="urn:microsoft.com/office/officeart/2005/8/layout/lProcess1"/>
    <dgm:cxn modelId="{6657ACC2-ABA9-456D-A5E4-DEBDD6D990EC}" type="presParOf" srcId="{CB863764-586A-4B6E-81B8-FCC136BCD2A7}" destId="{750E1524-131D-4276-8BD7-DE11B6C92225}" srcOrd="2" destOrd="0" presId="urn:microsoft.com/office/officeart/2005/8/layout/lProcess1"/>
    <dgm:cxn modelId="{D325126E-06D1-4F3F-8FA2-44D63D55C98C}" type="presParOf" srcId="{CB863764-586A-4B6E-81B8-FCC136BCD2A7}" destId="{979D6E8F-1CF6-44C0-BE4D-6A2DDA21ABD3}" srcOrd="3" destOrd="0" presId="urn:microsoft.com/office/officeart/2005/8/layout/lProcess1"/>
    <dgm:cxn modelId="{D874B10F-AF27-499B-BF5B-4B7A246A9D42}" type="presParOf" srcId="{CB863764-586A-4B6E-81B8-FCC136BCD2A7}" destId="{7A31C39D-D40C-432A-80C2-6E5930E24886}"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81A08D-E768-4159-89CE-3F78AAE072C3}"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s-EC"/>
        </a:p>
      </dgm:t>
    </dgm:pt>
    <dgm:pt modelId="{A1356235-F690-4371-BA81-5FA1DA073B61}">
      <dgm:prSet phldrT="[Texto]" custT="1"/>
      <dgm:spPr/>
      <dgm:t>
        <a:bodyPr/>
        <a:lstStyle/>
        <a:p>
          <a:r>
            <a:rPr lang="es-ES" sz="1600" b="1" dirty="0">
              <a:solidFill>
                <a:srgbClr val="000000"/>
              </a:solidFill>
            </a:rPr>
            <a:t>Factores determinantes que explican el acceso a la financiación bancaria: un estudio empírico en empresas peruanas.</a:t>
          </a:r>
          <a:endParaRPr lang="es-EC" sz="1600" dirty="0">
            <a:solidFill>
              <a:srgbClr val="000000"/>
            </a:solidFill>
          </a:endParaRPr>
        </a:p>
      </dgm:t>
    </dgm:pt>
    <dgm:pt modelId="{20F075F1-3908-4AB0-B757-C9AF1799FC14}" type="parTrans" cxnId="{CD7E2118-4424-4E7A-BCB9-255602B9A506}">
      <dgm:prSet/>
      <dgm:spPr/>
      <dgm:t>
        <a:bodyPr/>
        <a:lstStyle/>
        <a:p>
          <a:endParaRPr lang="es-EC" sz="2800">
            <a:solidFill>
              <a:srgbClr val="000000"/>
            </a:solidFill>
          </a:endParaRPr>
        </a:p>
      </dgm:t>
    </dgm:pt>
    <dgm:pt modelId="{F294C97A-4F5E-4FB9-9221-9095F43846AA}" type="sibTrans" cxnId="{CD7E2118-4424-4E7A-BCB9-255602B9A506}">
      <dgm:prSet/>
      <dgm:spPr/>
      <dgm:t>
        <a:bodyPr/>
        <a:lstStyle/>
        <a:p>
          <a:endParaRPr lang="es-EC" sz="2800">
            <a:solidFill>
              <a:srgbClr val="000000"/>
            </a:solidFill>
          </a:endParaRPr>
        </a:p>
      </dgm:t>
    </dgm:pt>
    <dgm:pt modelId="{0EED012F-A8A9-44F6-A5FD-5ADB531E7D10}">
      <dgm:prSet phldrT="[Texto]" custT="1"/>
      <dgm:spPr/>
      <dgm:t>
        <a:bodyPr/>
        <a:lstStyle/>
        <a:p>
          <a:pPr>
            <a:buFont typeface="Arial" panose="020B0604020202020204" pitchFamily="34" charset="0"/>
            <a:buChar char="•"/>
          </a:pPr>
          <a:r>
            <a:rPr lang="es-ES" sz="1600" dirty="0">
              <a:solidFill>
                <a:srgbClr val="000000"/>
              </a:solidFill>
            </a:rPr>
            <a:t>-Tamaño y edad de la empresa no existe relación con el hecho que sean racionadas o no, el sector (servicios y comercial) presenta menos racionamiento del crédito frente a las empresas industriales y de construcción</a:t>
          </a:r>
          <a:endParaRPr lang="es-EC" sz="1600" dirty="0">
            <a:solidFill>
              <a:srgbClr val="000000"/>
            </a:solidFill>
          </a:endParaRPr>
        </a:p>
      </dgm:t>
    </dgm:pt>
    <dgm:pt modelId="{26FC12EB-7481-40E0-BA57-34E097E891CB}" type="parTrans" cxnId="{2BD3E8C2-9C1E-4DE8-BD16-127F535468F9}">
      <dgm:prSet/>
      <dgm:spPr/>
      <dgm:t>
        <a:bodyPr/>
        <a:lstStyle/>
        <a:p>
          <a:endParaRPr lang="es-EC" sz="2800">
            <a:solidFill>
              <a:srgbClr val="000000"/>
            </a:solidFill>
          </a:endParaRPr>
        </a:p>
      </dgm:t>
    </dgm:pt>
    <dgm:pt modelId="{37C75E51-1363-4E3B-9051-31F52514F8C8}" type="sibTrans" cxnId="{2BD3E8C2-9C1E-4DE8-BD16-127F535468F9}">
      <dgm:prSet/>
      <dgm:spPr/>
      <dgm:t>
        <a:bodyPr/>
        <a:lstStyle/>
        <a:p>
          <a:endParaRPr lang="es-EC" sz="2800">
            <a:solidFill>
              <a:srgbClr val="000000"/>
            </a:solidFill>
          </a:endParaRPr>
        </a:p>
      </dgm:t>
    </dgm:pt>
    <dgm:pt modelId="{36C0EF5A-98BB-47BD-9384-2CBB2DF64D7F}">
      <dgm:prSet phldrT="[Texto]" custT="1"/>
      <dgm:spPr/>
      <dgm:t>
        <a:bodyPr/>
        <a:lstStyle/>
        <a:p>
          <a:r>
            <a:rPr lang="es-ES" sz="1600" dirty="0">
              <a:solidFill>
                <a:srgbClr val="000000"/>
              </a:solidFill>
            </a:rPr>
            <a:t>-La forma jurídica, aquellas empresas constituidas, se encuentran menos racionadas y con respecto al carácter familiar, las empresas familiares reflejan mayores valores de racionamiento de crédito frente a las no familiares.</a:t>
          </a:r>
          <a:endParaRPr lang="es-EC" sz="1600" dirty="0">
            <a:solidFill>
              <a:srgbClr val="000000"/>
            </a:solidFill>
          </a:endParaRPr>
        </a:p>
      </dgm:t>
    </dgm:pt>
    <dgm:pt modelId="{A5461279-CA9C-478A-A786-82D6C5517480}" type="parTrans" cxnId="{7772F5E3-67B1-46D1-BD4D-2A0843EA72A4}">
      <dgm:prSet/>
      <dgm:spPr/>
      <dgm:t>
        <a:bodyPr/>
        <a:lstStyle/>
        <a:p>
          <a:endParaRPr lang="es-EC" sz="2800">
            <a:solidFill>
              <a:srgbClr val="000000"/>
            </a:solidFill>
          </a:endParaRPr>
        </a:p>
      </dgm:t>
    </dgm:pt>
    <dgm:pt modelId="{80BF1761-E96F-464A-9359-83BCBF69F1B0}" type="sibTrans" cxnId="{7772F5E3-67B1-46D1-BD4D-2A0843EA72A4}">
      <dgm:prSet/>
      <dgm:spPr/>
      <dgm:t>
        <a:bodyPr/>
        <a:lstStyle/>
        <a:p>
          <a:endParaRPr lang="es-EC" sz="2800">
            <a:solidFill>
              <a:srgbClr val="000000"/>
            </a:solidFill>
          </a:endParaRPr>
        </a:p>
      </dgm:t>
    </dgm:pt>
    <dgm:pt modelId="{0CB6897C-0FAE-4682-9128-E7E6D4CEA960}">
      <dgm:prSet phldrT="[Texto]" custT="1"/>
      <dgm:spPr/>
      <dgm:t>
        <a:bodyPr/>
        <a:lstStyle/>
        <a:p>
          <a:r>
            <a:rPr lang="es-ES" sz="1600" dirty="0">
              <a:solidFill>
                <a:srgbClr val="000000"/>
              </a:solidFill>
            </a:rPr>
            <a:t>En la posición tecnológica y certificación de calidad, las empresas que cuentan con una posición tecnológica fuerte presentan menor racionamiento del crédito, de igual manera aquellas empresas que cuentan con certificaciones de calidad o están en proceso de obtenerla. </a:t>
          </a:r>
          <a:endParaRPr lang="es-EC" sz="1600" dirty="0">
            <a:solidFill>
              <a:srgbClr val="000000"/>
            </a:solidFill>
          </a:endParaRPr>
        </a:p>
      </dgm:t>
    </dgm:pt>
    <dgm:pt modelId="{904FAEBF-83A3-493B-8114-B818491AF43C}" type="parTrans" cxnId="{068AFD39-FCCD-4669-9109-7F7F3003D646}">
      <dgm:prSet/>
      <dgm:spPr/>
      <dgm:t>
        <a:bodyPr/>
        <a:lstStyle/>
        <a:p>
          <a:endParaRPr lang="es-EC" sz="2800">
            <a:solidFill>
              <a:srgbClr val="000000"/>
            </a:solidFill>
          </a:endParaRPr>
        </a:p>
      </dgm:t>
    </dgm:pt>
    <dgm:pt modelId="{616E9B21-A4E3-435D-98D8-064B5E80ABF5}" type="sibTrans" cxnId="{068AFD39-FCCD-4669-9109-7F7F3003D646}">
      <dgm:prSet/>
      <dgm:spPr/>
      <dgm:t>
        <a:bodyPr/>
        <a:lstStyle/>
        <a:p>
          <a:endParaRPr lang="es-EC" sz="2800">
            <a:solidFill>
              <a:srgbClr val="000000"/>
            </a:solidFill>
          </a:endParaRPr>
        </a:p>
      </dgm:t>
    </dgm:pt>
    <dgm:pt modelId="{DC024B81-515A-41C2-A7C1-D742E5306950}">
      <dgm:prSet phldrT="[Texto]" custT="1"/>
      <dgm:spPr/>
      <dgm:t>
        <a:bodyPr/>
        <a:lstStyle/>
        <a:p>
          <a:r>
            <a:rPr lang="es-ES" sz="1600" dirty="0">
              <a:solidFill>
                <a:srgbClr val="000000"/>
              </a:solidFill>
            </a:rPr>
            <a:t>En cuanto al capital humano se observa que la edad, los años como gerente y el género no resultan significativos, mientras que el nivel de formación, influencian a tener menor racionamiento de crédito.</a:t>
          </a:r>
          <a:endParaRPr lang="es-EC" sz="1600" dirty="0">
            <a:solidFill>
              <a:srgbClr val="000000"/>
            </a:solidFill>
          </a:endParaRPr>
        </a:p>
      </dgm:t>
    </dgm:pt>
    <dgm:pt modelId="{CAB80C4E-0949-4E49-BC6D-7148FFE1FCCE}" type="parTrans" cxnId="{EB03BBFF-257D-48ED-9E69-4F7159604539}">
      <dgm:prSet/>
      <dgm:spPr/>
      <dgm:t>
        <a:bodyPr/>
        <a:lstStyle/>
        <a:p>
          <a:endParaRPr lang="es-EC" sz="2800">
            <a:solidFill>
              <a:srgbClr val="000000"/>
            </a:solidFill>
          </a:endParaRPr>
        </a:p>
      </dgm:t>
    </dgm:pt>
    <dgm:pt modelId="{A5853A83-ADD6-44F3-BF5B-14765ED20CF6}" type="sibTrans" cxnId="{EB03BBFF-257D-48ED-9E69-4F7159604539}">
      <dgm:prSet/>
      <dgm:spPr/>
      <dgm:t>
        <a:bodyPr/>
        <a:lstStyle/>
        <a:p>
          <a:endParaRPr lang="es-EC" sz="2800">
            <a:solidFill>
              <a:srgbClr val="000000"/>
            </a:solidFill>
          </a:endParaRPr>
        </a:p>
      </dgm:t>
    </dgm:pt>
    <dgm:pt modelId="{E523EBFC-0BBB-42E5-9D91-A83B8FDE4E3A}">
      <dgm:prSet phldrT="[Texto]" custT="1"/>
      <dgm:spPr/>
      <dgm:t>
        <a:bodyPr/>
        <a:lstStyle/>
        <a:p>
          <a:r>
            <a:rPr lang="es-ES" sz="1600" dirty="0">
              <a:solidFill>
                <a:srgbClr val="000000"/>
              </a:solidFill>
            </a:rPr>
            <a:t>las empresas que cuentan con plan estratégico son el grupo sin racionamiento de crédito, y las empresas que tengan mejor estructura organizativa favorece a tener menor racionamiento estratégico. </a:t>
          </a:r>
          <a:endParaRPr lang="es-EC" sz="1600" dirty="0">
            <a:solidFill>
              <a:srgbClr val="000000"/>
            </a:solidFill>
          </a:endParaRPr>
        </a:p>
      </dgm:t>
    </dgm:pt>
    <dgm:pt modelId="{0C583C73-5DA4-4A9F-8240-D0F0273F8954}" type="parTrans" cxnId="{FBD9D76F-DA58-4194-A9D4-521D90F123CE}">
      <dgm:prSet/>
      <dgm:spPr/>
      <dgm:t>
        <a:bodyPr/>
        <a:lstStyle/>
        <a:p>
          <a:endParaRPr lang="es-EC" sz="2800">
            <a:solidFill>
              <a:srgbClr val="000000"/>
            </a:solidFill>
          </a:endParaRPr>
        </a:p>
      </dgm:t>
    </dgm:pt>
    <dgm:pt modelId="{FD0E6D04-A3B1-4CFF-BB30-25A3ADA98ADE}" type="sibTrans" cxnId="{FBD9D76F-DA58-4194-A9D4-521D90F123CE}">
      <dgm:prSet/>
      <dgm:spPr/>
      <dgm:t>
        <a:bodyPr/>
        <a:lstStyle/>
        <a:p>
          <a:endParaRPr lang="es-EC" sz="2800">
            <a:solidFill>
              <a:srgbClr val="000000"/>
            </a:solidFill>
          </a:endParaRPr>
        </a:p>
      </dgm:t>
    </dgm:pt>
    <dgm:pt modelId="{2C77E1BF-299D-4EE1-B6C3-068CCCFB79C7}">
      <dgm:prSet phldrT="[Texto]" custT="1"/>
      <dgm:spPr/>
      <dgm:t>
        <a:bodyPr/>
        <a:lstStyle/>
        <a:p>
          <a:r>
            <a:rPr lang="es-ES" sz="1600" dirty="0">
              <a:solidFill>
                <a:srgbClr val="000000"/>
              </a:solidFill>
            </a:rPr>
            <a:t>realizar innovación en el producto o servicio, así como también en los procesos favorece a tener menor racionamiento de crédito, a la variable gestión, las empresas que realizan innovación en sistemas de gestión también presentan menor racionamiento financiero</a:t>
          </a:r>
          <a:endParaRPr lang="es-EC" sz="1600" dirty="0">
            <a:solidFill>
              <a:srgbClr val="000000"/>
            </a:solidFill>
          </a:endParaRPr>
        </a:p>
      </dgm:t>
    </dgm:pt>
    <dgm:pt modelId="{53B565EF-ACC0-4214-9301-4600D772CA34}" type="parTrans" cxnId="{9F1BA9BF-8B37-43A2-AFC8-103E845C7A0B}">
      <dgm:prSet/>
      <dgm:spPr/>
      <dgm:t>
        <a:bodyPr/>
        <a:lstStyle/>
        <a:p>
          <a:endParaRPr lang="es-EC" sz="2800">
            <a:solidFill>
              <a:srgbClr val="000000"/>
            </a:solidFill>
          </a:endParaRPr>
        </a:p>
      </dgm:t>
    </dgm:pt>
    <dgm:pt modelId="{8839F6B5-8A49-4BE9-BE98-2C6C61D62F43}" type="sibTrans" cxnId="{9F1BA9BF-8B37-43A2-AFC8-103E845C7A0B}">
      <dgm:prSet/>
      <dgm:spPr/>
      <dgm:t>
        <a:bodyPr/>
        <a:lstStyle/>
        <a:p>
          <a:endParaRPr lang="es-EC" sz="2800">
            <a:solidFill>
              <a:srgbClr val="000000"/>
            </a:solidFill>
          </a:endParaRPr>
        </a:p>
      </dgm:t>
    </dgm:pt>
    <dgm:pt modelId="{CACF4DC3-2C85-4EAD-9BF6-A0C25CC78515}" type="pres">
      <dgm:prSet presAssocID="{FB81A08D-E768-4159-89CE-3F78AAE072C3}" presName="Name0" presStyleCnt="0">
        <dgm:presLayoutVars>
          <dgm:chMax val="7"/>
          <dgm:chPref val="7"/>
          <dgm:dir/>
        </dgm:presLayoutVars>
      </dgm:prSet>
      <dgm:spPr/>
    </dgm:pt>
    <dgm:pt modelId="{3FE9F220-249B-4BC9-AC1A-DB74363DAB6D}" type="pres">
      <dgm:prSet presAssocID="{FB81A08D-E768-4159-89CE-3F78AAE072C3}" presName="Name1" presStyleCnt="0"/>
      <dgm:spPr/>
    </dgm:pt>
    <dgm:pt modelId="{946B5C58-3793-4868-8E70-32DB1BCF746E}" type="pres">
      <dgm:prSet presAssocID="{FB81A08D-E768-4159-89CE-3F78AAE072C3}" presName="cycle" presStyleCnt="0"/>
      <dgm:spPr/>
    </dgm:pt>
    <dgm:pt modelId="{8F3BB3F8-323A-477B-A9B9-F27C15586557}" type="pres">
      <dgm:prSet presAssocID="{FB81A08D-E768-4159-89CE-3F78AAE072C3}" presName="srcNode" presStyleLbl="node1" presStyleIdx="0" presStyleCnt="7"/>
      <dgm:spPr/>
    </dgm:pt>
    <dgm:pt modelId="{1A4B4E5A-1833-4335-BF28-305BF4CF8D65}" type="pres">
      <dgm:prSet presAssocID="{FB81A08D-E768-4159-89CE-3F78AAE072C3}" presName="conn" presStyleLbl="parChTrans1D2" presStyleIdx="0" presStyleCnt="1"/>
      <dgm:spPr/>
    </dgm:pt>
    <dgm:pt modelId="{34157F80-5F39-4931-9EC0-4934A0C47377}" type="pres">
      <dgm:prSet presAssocID="{FB81A08D-E768-4159-89CE-3F78AAE072C3}" presName="extraNode" presStyleLbl="node1" presStyleIdx="0" presStyleCnt="7"/>
      <dgm:spPr/>
    </dgm:pt>
    <dgm:pt modelId="{C02396D8-4A56-4650-A1F0-E5FABE6CE1E7}" type="pres">
      <dgm:prSet presAssocID="{FB81A08D-E768-4159-89CE-3F78AAE072C3}" presName="dstNode" presStyleLbl="node1" presStyleIdx="0" presStyleCnt="7"/>
      <dgm:spPr/>
    </dgm:pt>
    <dgm:pt modelId="{7F119F42-3A03-4613-85F9-872E8344C338}" type="pres">
      <dgm:prSet presAssocID="{A1356235-F690-4371-BA81-5FA1DA073B61}" presName="text_1" presStyleLbl="node1" presStyleIdx="0" presStyleCnt="7">
        <dgm:presLayoutVars>
          <dgm:bulletEnabled val="1"/>
        </dgm:presLayoutVars>
      </dgm:prSet>
      <dgm:spPr/>
    </dgm:pt>
    <dgm:pt modelId="{4B4E543F-CD24-49CB-A48A-D7E943221D3F}" type="pres">
      <dgm:prSet presAssocID="{A1356235-F690-4371-BA81-5FA1DA073B61}" presName="accent_1" presStyleCnt="0"/>
      <dgm:spPr/>
    </dgm:pt>
    <dgm:pt modelId="{4199F56A-4211-4E04-9E65-C58D5D4CA6FC}" type="pres">
      <dgm:prSet presAssocID="{A1356235-F690-4371-BA81-5FA1DA073B61}" presName="accentRepeatNode" presStyleLbl="solidFgAcc1" presStyleIdx="0" presStyleCnt="7"/>
      <dgm:spPr/>
    </dgm:pt>
    <dgm:pt modelId="{DDDB5E08-798B-4202-8755-BC7253F3B5BF}" type="pres">
      <dgm:prSet presAssocID="{0EED012F-A8A9-44F6-A5FD-5ADB531E7D10}" presName="text_2" presStyleLbl="node1" presStyleIdx="1" presStyleCnt="7">
        <dgm:presLayoutVars>
          <dgm:bulletEnabled val="1"/>
        </dgm:presLayoutVars>
      </dgm:prSet>
      <dgm:spPr/>
    </dgm:pt>
    <dgm:pt modelId="{BEE03BBF-D6D1-4881-A5A5-44EE0389F472}" type="pres">
      <dgm:prSet presAssocID="{0EED012F-A8A9-44F6-A5FD-5ADB531E7D10}" presName="accent_2" presStyleCnt="0"/>
      <dgm:spPr/>
    </dgm:pt>
    <dgm:pt modelId="{8E5846C6-1A65-42CC-BBFB-8EA154DB1CC5}" type="pres">
      <dgm:prSet presAssocID="{0EED012F-A8A9-44F6-A5FD-5ADB531E7D10}" presName="accentRepeatNode" presStyleLbl="solidFgAcc1" presStyleIdx="1" presStyleCnt="7"/>
      <dgm:spPr/>
    </dgm:pt>
    <dgm:pt modelId="{A62ECC29-EEB3-4DB8-BFA6-7C0F1B71B712}" type="pres">
      <dgm:prSet presAssocID="{36C0EF5A-98BB-47BD-9384-2CBB2DF64D7F}" presName="text_3" presStyleLbl="node1" presStyleIdx="2" presStyleCnt="7">
        <dgm:presLayoutVars>
          <dgm:bulletEnabled val="1"/>
        </dgm:presLayoutVars>
      </dgm:prSet>
      <dgm:spPr/>
    </dgm:pt>
    <dgm:pt modelId="{27A54E8E-0785-42A7-9DAA-F0F89E43A3D9}" type="pres">
      <dgm:prSet presAssocID="{36C0EF5A-98BB-47BD-9384-2CBB2DF64D7F}" presName="accent_3" presStyleCnt="0"/>
      <dgm:spPr/>
    </dgm:pt>
    <dgm:pt modelId="{2C3E0E4E-94FD-4B6C-88DC-DBD27CBBFDC9}" type="pres">
      <dgm:prSet presAssocID="{36C0EF5A-98BB-47BD-9384-2CBB2DF64D7F}" presName="accentRepeatNode" presStyleLbl="solidFgAcc1" presStyleIdx="2" presStyleCnt="7"/>
      <dgm:spPr/>
    </dgm:pt>
    <dgm:pt modelId="{B92CD743-1D4E-4C53-8986-12CEBB95DDE1}" type="pres">
      <dgm:prSet presAssocID="{DC024B81-515A-41C2-A7C1-D742E5306950}" presName="text_4" presStyleLbl="node1" presStyleIdx="3" presStyleCnt="7">
        <dgm:presLayoutVars>
          <dgm:bulletEnabled val="1"/>
        </dgm:presLayoutVars>
      </dgm:prSet>
      <dgm:spPr/>
    </dgm:pt>
    <dgm:pt modelId="{0294D6FF-D127-4B5B-9816-4AB2989E4ACF}" type="pres">
      <dgm:prSet presAssocID="{DC024B81-515A-41C2-A7C1-D742E5306950}" presName="accent_4" presStyleCnt="0"/>
      <dgm:spPr/>
    </dgm:pt>
    <dgm:pt modelId="{E10A0722-219B-4306-A314-828D0F7963F3}" type="pres">
      <dgm:prSet presAssocID="{DC024B81-515A-41C2-A7C1-D742E5306950}" presName="accentRepeatNode" presStyleLbl="solidFgAcc1" presStyleIdx="3" presStyleCnt="7"/>
      <dgm:spPr/>
    </dgm:pt>
    <dgm:pt modelId="{21444377-6829-4C51-9E9B-E9E7E191CEF5}" type="pres">
      <dgm:prSet presAssocID="{E523EBFC-0BBB-42E5-9D91-A83B8FDE4E3A}" presName="text_5" presStyleLbl="node1" presStyleIdx="4" presStyleCnt="7">
        <dgm:presLayoutVars>
          <dgm:bulletEnabled val="1"/>
        </dgm:presLayoutVars>
      </dgm:prSet>
      <dgm:spPr/>
    </dgm:pt>
    <dgm:pt modelId="{BAE70D69-F95F-4EC7-8627-115DC8550A2A}" type="pres">
      <dgm:prSet presAssocID="{E523EBFC-0BBB-42E5-9D91-A83B8FDE4E3A}" presName="accent_5" presStyleCnt="0"/>
      <dgm:spPr/>
    </dgm:pt>
    <dgm:pt modelId="{B73E97F0-F82C-4EA8-B39C-5374F6CF0210}" type="pres">
      <dgm:prSet presAssocID="{E523EBFC-0BBB-42E5-9D91-A83B8FDE4E3A}" presName="accentRepeatNode" presStyleLbl="solidFgAcc1" presStyleIdx="4" presStyleCnt="7"/>
      <dgm:spPr/>
    </dgm:pt>
    <dgm:pt modelId="{56267E65-54BD-4FCA-9F2B-FDA67906ACFC}" type="pres">
      <dgm:prSet presAssocID="{2C77E1BF-299D-4EE1-B6C3-068CCCFB79C7}" presName="text_6" presStyleLbl="node1" presStyleIdx="5" presStyleCnt="7">
        <dgm:presLayoutVars>
          <dgm:bulletEnabled val="1"/>
        </dgm:presLayoutVars>
      </dgm:prSet>
      <dgm:spPr/>
    </dgm:pt>
    <dgm:pt modelId="{2ADB5C02-34E2-4FD6-8AF3-720E41F4A3E5}" type="pres">
      <dgm:prSet presAssocID="{2C77E1BF-299D-4EE1-B6C3-068CCCFB79C7}" presName="accent_6" presStyleCnt="0"/>
      <dgm:spPr/>
    </dgm:pt>
    <dgm:pt modelId="{B68C2C13-7638-4327-A49F-F68D48CE5809}" type="pres">
      <dgm:prSet presAssocID="{2C77E1BF-299D-4EE1-B6C3-068CCCFB79C7}" presName="accentRepeatNode" presStyleLbl="solidFgAcc1" presStyleIdx="5" presStyleCnt="7"/>
      <dgm:spPr/>
    </dgm:pt>
    <dgm:pt modelId="{5EF5DDEF-CEBD-4BC5-9F3F-CC394A179149}" type="pres">
      <dgm:prSet presAssocID="{0CB6897C-0FAE-4682-9128-E7E6D4CEA960}" presName="text_7" presStyleLbl="node1" presStyleIdx="6" presStyleCnt="7">
        <dgm:presLayoutVars>
          <dgm:bulletEnabled val="1"/>
        </dgm:presLayoutVars>
      </dgm:prSet>
      <dgm:spPr/>
    </dgm:pt>
    <dgm:pt modelId="{363939DB-E375-4A1C-A39E-2BB2CCF37AD5}" type="pres">
      <dgm:prSet presAssocID="{0CB6897C-0FAE-4682-9128-E7E6D4CEA960}" presName="accent_7" presStyleCnt="0"/>
      <dgm:spPr/>
    </dgm:pt>
    <dgm:pt modelId="{72C8F49F-534B-4A62-9555-816308CBCB1B}" type="pres">
      <dgm:prSet presAssocID="{0CB6897C-0FAE-4682-9128-E7E6D4CEA960}" presName="accentRepeatNode" presStyleLbl="solidFgAcc1" presStyleIdx="6" presStyleCnt="7"/>
      <dgm:spPr/>
    </dgm:pt>
  </dgm:ptLst>
  <dgm:cxnLst>
    <dgm:cxn modelId="{ED1FF504-7165-4086-AA53-1CB28AB28214}" type="presOf" srcId="{FB81A08D-E768-4159-89CE-3F78AAE072C3}" destId="{CACF4DC3-2C85-4EAD-9BF6-A0C25CC78515}" srcOrd="0" destOrd="0" presId="urn:microsoft.com/office/officeart/2008/layout/VerticalCurvedList"/>
    <dgm:cxn modelId="{B8A6AA0B-BFE5-4118-8C31-D78261F3C15C}" type="presOf" srcId="{A1356235-F690-4371-BA81-5FA1DA073B61}" destId="{7F119F42-3A03-4613-85F9-872E8344C338}" srcOrd="0" destOrd="0" presId="urn:microsoft.com/office/officeart/2008/layout/VerticalCurvedList"/>
    <dgm:cxn modelId="{CD7E2118-4424-4E7A-BCB9-255602B9A506}" srcId="{FB81A08D-E768-4159-89CE-3F78AAE072C3}" destId="{A1356235-F690-4371-BA81-5FA1DA073B61}" srcOrd="0" destOrd="0" parTransId="{20F075F1-3908-4AB0-B757-C9AF1799FC14}" sibTransId="{F294C97A-4F5E-4FB9-9221-9095F43846AA}"/>
    <dgm:cxn modelId="{A301C02E-41E2-42CB-82D5-2A0629FE39DD}" type="presOf" srcId="{0EED012F-A8A9-44F6-A5FD-5ADB531E7D10}" destId="{DDDB5E08-798B-4202-8755-BC7253F3B5BF}" srcOrd="0" destOrd="0" presId="urn:microsoft.com/office/officeart/2008/layout/VerticalCurvedList"/>
    <dgm:cxn modelId="{068AFD39-FCCD-4669-9109-7F7F3003D646}" srcId="{FB81A08D-E768-4159-89CE-3F78AAE072C3}" destId="{0CB6897C-0FAE-4682-9128-E7E6D4CEA960}" srcOrd="6" destOrd="0" parTransId="{904FAEBF-83A3-493B-8114-B818491AF43C}" sibTransId="{616E9B21-A4E3-435D-98D8-064B5E80ABF5}"/>
    <dgm:cxn modelId="{050F4D5C-FCD2-4750-8B9C-EB7BF90668E2}" type="presOf" srcId="{DC024B81-515A-41C2-A7C1-D742E5306950}" destId="{B92CD743-1D4E-4C53-8986-12CEBB95DDE1}" srcOrd="0" destOrd="0" presId="urn:microsoft.com/office/officeart/2008/layout/VerticalCurvedList"/>
    <dgm:cxn modelId="{B1791348-AD00-412A-B433-9CFECC1A3028}" type="presOf" srcId="{0CB6897C-0FAE-4682-9128-E7E6D4CEA960}" destId="{5EF5DDEF-CEBD-4BC5-9F3F-CC394A179149}" srcOrd="0" destOrd="0" presId="urn:microsoft.com/office/officeart/2008/layout/VerticalCurvedList"/>
    <dgm:cxn modelId="{FBD9D76F-DA58-4194-A9D4-521D90F123CE}" srcId="{FB81A08D-E768-4159-89CE-3F78AAE072C3}" destId="{E523EBFC-0BBB-42E5-9D91-A83B8FDE4E3A}" srcOrd="4" destOrd="0" parTransId="{0C583C73-5DA4-4A9F-8240-D0F0273F8954}" sibTransId="{FD0E6D04-A3B1-4CFF-BB30-25A3ADA98ADE}"/>
    <dgm:cxn modelId="{5821AE75-C73C-4E80-9737-8CF1E05469F5}" type="presOf" srcId="{F294C97A-4F5E-4FB9-9221-9095F43846AA}" destId="{1A4B4E5A-1833-4335-BF28-305BF4CF8D65}" srcOrd="0" destOrd="0" presId="urn:microsoft.com/office/officeart/2008/layout/VerticalCurvedList"/>
    <dgm:cxn modelId="{A35FAFAF-8B5B-4060-AA6D-A5DA9F3DAE11}" type="presOf" srcId="{36C0EF5A-98BB-47BD-9384-2CBB2DF64D7F}" destId="{A62ECC29-EEB3-4DB8-BFA6-7C0F1B71B712}" srcOrd="0" destOrd="0" presId="urn:microsoft.com/office/officeart/2008/layout/VerticalCurvedList"/>
    <dgm:cxn modelId="{9F1BA9BF-8B37-43A2-AFC8-103E845C7A0B}" srcId="{FB81A08D-E768-4159-89CE-3F78AAE072C3}" destId="{2C77E1BF-299D-4EE1-B6C3-068CCCFB79C7}" srcOrd="5" destOrd="0" parTransId="{53B565EF-ACC0-4214-9301-4600D772CA34}" sibTransId="{8839F6B5-8A49-4BE9-BE98-2C6C61D62F43}"/>
    <dgm:cxn modelId="{2BD3E8C2-9C1E-4DE8-BD16-127F535468F9}" srcId="{FB81A08D-E768-4159-89CE-3F78AAE072C3}" destId="{0EED012F-A8A9-44F6-A5FD-5ADB531E7D10}" srcOrd="1" destOrd="0" parTransId="{26FC12EB-7481-40E0-BA57-34E097E891CB}" sibTransId="{37C75E51-1363-4E3B-9051-31F52514F8C8}"/>
    <dgm:cxn modelId="{57537ED1-4844-4422-ACA4-2D7273FD9785}" type="presOf" srcId="{E523EBFC-0BBB-42E5-9D91-A83B8FDE4E3A}" destId="{21444377-6829-4C51-9E9B-E9E7E191CEF5}" srcOrd="0" destOrd="0" presId="urn:microsoft.com/office/officeart/2008/layout/VerticalCurvedList"/>
    <dgm:cxn modelId="{7772F5E3-67B1-46D1-BD4D-2A0843EA72A4}" srcId="{FB81A08D-E768-4159-89CE-3F78AAE072C3}" destId="{36C0EF5A-98BB-47BD-9384-2CBB2DF64D7F}" srcOrd="2" destOrd="0" parTransId="{A5461279-CA9C-478A-A786-82D6C5517480}" sibTransId="{80BF1761-E96F-464A-9359-83BCBF69F1B0}"/>
    <dgm:cxn modelId="{BB02DAE4-6749-41CA-B8B9-A87B45004B4A}" type="presOf" srcId="{2C77E1BF-299D-4EE1-B6C3-068CCCFB79C7}" destId="{56267E65-54BD-4FCA-9F2B-FDA67906ACFC}" srcOrd="0" destOrd="0" presId="urn:microsoft.com/office/officeart/2008/layout/VerticalCurvedList"/>
    <dgm:cxn modelId="{EB03BBFF-257D-48ED-9E69-4F7159604539}" srcId="{FB81A08D-E768-4159-89CE-3F78AAE072C3}" destId="{DC024B81-515A-41C2-A7C1-D742E5306950}" srcOrd="3" destOrd="0" parTransId="{CAB80C4E-0949-4E49-BC6D-7148FFE1FCCE}" sibTransId="{A5853A83-ADD6-44F3-BF5B-14765ED20CF6}"/>
    <dgm:cxn modelId="{AD8884A4-21A9-4B56-BE49-A72AE5482D0A}" type="presParOf" srcId="{CACF4DC3-2C85-4EAD-9BF6-A0C25CC78515}" destId="{3FE9F220-249B-4BC9-AC1A-DB74363DAB6D}" srcOrd="0" destOrd="0" presId="urn:microsoft.com/office/officeart/2008/layout/VerticalCurvedList"/>
    <dgm:cxn modelId="{8FC00B9B-5ECD-437C-9D56-7D38D3683036}" type="presParOf" srcId="{3FE9F220-249B-4BC9-AC1A-DB74363DAB6D}" destId="{946B5C58-3793-4868-8E70-32DB1BCF746E}" srcOrd="0" destOrd="0" presId="urn:microsoft.com/office/officeart/2008/layout/VerticalCurvedList"/>
    <dgm:cxn modelId="{E30180FB-AEC2-4161-83BF-1C99557237E0}" type="presParOf" srcId="{946B5C58-3793-4868-8E70-32DB1BCF746E}" destId="{8F3BB3F8-323A-477B-A9B9-F27C15586557}" srcOrd="0" destOrd="0" presId="urn:microsoft.com/office/officeart/2008/layout/VerticalCurvedList"/>
    <dgm:cxn modelId="{BE250057-D02D-4610-B3A6-0D8721CDFB6D}" type="presParOf" srcId="{946B5C58-3793-4868-8E70-32DB1BCF746E}" destId="{1A4B4E5A-1833-4335-BF28-305BF4CF8D65}" srcOrd="1" destOrd="0" presId="urn:microsoft.com/office/officeart/2008/layout/VerticalCurvedList"/>
    <dgm:cxn modelId="{6780C2C2-C204-483A-9194-28C16D8D360E}" type="presParOf" srcId="{946B5C58-3793-4868-8E70-32DB1BCF746E}" destId="{34157F80-5F39-4931-9EC0-4934A0C47377}" srcOrd="2" destOrd="0" presId="urn:microsoft.com/office/officeart/2008/layout/VerticalCurvedList"/>
    <dgm:cxn modelId="{9CA615FE-CC4B-43F7-B515-EE1EB4AFB298}" type="presParOf" srcId="{946B5C58-3793-4868-8E70-32DB1BCF746E}" destId="{C02396D8-4A56-4650-A1F0-E5FABE6CE1E7}" srcOrd="3" destOrd="0" presId="urn:microsoft.com/office/officeart/2008/layout/VerticalCurvedList"/>
    <dgm:cxn modelId="{8B28F30E-199F-43C4-B023-D6834E8F6CA3}" type="presParOf" srcId="{3FE9F220-249B-4BC9-AC1A-DB74363DAB6D}" destId="{7F119F42-3A03-4613-85F9-872E8344C338}" srcOrd="1" destOrd="0" presId="urn:microsoft.com/office/officeart/2008/layout/VerticalCurvedList"/>
    <dgm:cxn modelId="{6C705917-F33B-45E0-95BE-DEB29D762DC4}" type="presParOf" srcId="{3FE9F220-249B-4BC9-AC1A-DB74363DAB6D}" destId="{4B4E543F-CD24-49CB-A48A-D7E943221D3F}" srcOrd="2" destOrd="0" presId="urn:microsoft.com/office/officeart/2008/layout/VerticalCurvedList"/>
    <dgm:cxn modelId="{0947FDD7-2204-4174-9E67-24AFB0AE12C2}" type="presParOf" srcId="{4B4E543F-CD24-49CB-A48A-D7E943221D3F}" destId="{4199F56A-4211-4E04-9E65-C58D5D4CA6FC}" srcOrd="0" destOrd="0" presId="urn:microsoft.com/office/officeart/2008/layout/VerticalCurvedList"/>
    <dgm:cxn modelId="{E7F56659-176D-4A2F-85A8-9781501DCE4B}" type="presParOf" srcId="{3FE9F220-249B-4BC9-AC1A-DB74363DAB6D}" destId="{DDDB5E08-798B-4202-8755-BC7253F3B5BF}" srcOrd="3" destOrd="0" presId="urn:microsoft.com/office/officeart/2008/layout/VerticalCurvedList"/>
    <dgm:cxn modelId="{959BA778-E3EB-45AA-A97B-B13C3D1B95E0}" type="presParOf" srcId="{3FE9F220-249B-4BC9-AC1A-DB74363DAB6D}" destId="{BEE03BBF-D6D1-4881-A5A5-44EE0389F472}" srcOrd="4" destOrd="0" presId="urn:microsoft.com/office/officeart/2008/layout/VerticalCurvedList"/>
    <dgm:cxn modelId="{638FE4E4-967A-47EA-9640-06FBCF3E0605}" type="presParOf" srcId="{BEE03BBF-D6D1-4881-A5A5-44EE0389F472}" destId="{8E5846C6-1A65-42CC-BBFB-8EA154DB1CC5}" srcOrd="0" destOrd="0" presId="urn:microsoft.com/office/officeart/2008/layout/VerticalCurvedList"/>
    <dgm:cxn modelId="{77C96F88-6494-4374-A121-287DE06F755E}" type="presParOf" srcId="{3FE9F220-249B-4BC9-AC1A-DB74363DAB6D}" destId="{A62ECC29-EEB3-4DB8-BFA6-7C0F1B71B712}" srcOrd="5" destOrd="0" presId="urn:microsoft.com/office/officeart/2008/layout/VerticalCurvedList"/>
    <dgm:cxn modelId="{0E746C1F-AEDE-44AC-9373-C3985AABB955}" type="presParOf" srcId="{3FE9F220-249B-4BC9-AC1A-DB74363DAB6D}" destId="{27A54E8E-0785-42A7-9DAA-F0F89E43A3D9}" srcOrd="6" destOrd="0" presId="urn:microsoft.com/office/officeart/2008/layout/VerticalCurvedList"/>
    <dgm:cxn modelId="{87FBEFB1-4B19-44B2-ABEA-08BD9CB02149}" type="presParOf" srcId="{27A54E8E-0785-42A7-9DAA-F0F89E43A3D9}" destId="{2C3E0E4E-94FD-4B6C-88DC-DBD27CBBFDC9}" srcOrd="0" destOrd="0" presId="urn:microsoft.com/office/officeart/2008/layout/VerticalCurvedList"/>
    <dgm:cxn modelId="{E0B4E7A8-1BF5-4E1F-B78A-2581300C3414}" type="presParOf" srcId="{3FE9F220-249B-4BC9-AC1A-DB74363DAB6D}" destId="{B92CD743-1D4E-4C53-8986-12CEBB95DDE1}" srcOrd="7" destOrd="0" presId="urn:microsoft.com/office/officeart/2008/layout/VerticalCurvedList"/>
    <dgm:cxn modelId="{6124DFD1-23E2-4EA5-8398-4433A5EDB7CB}" type="presParOf" srcId="{3FE9F220-249B-4BC9-AC1A-DB74363DAB6D}" destId="{0294D6FF-D127-4B5B-9816-4AB2989E4ACF}" srcOrd="8" destOrd="0" presId="urn:microsoft.com/office/officeart/2008/layout/VerticalCurvedList"/>
    <dgm:cxn modelId="{ADA17643-485F-412E-88A9-CF7B8BB967D8}" type="presParOf" srcId="{0294D6FF-D127-4B5B-9816-4AB2989E4ACF}" destId="{E10A0722-219B-4306-A314-828D0F7963F3}" srcOrd="0" destOrd="0" presId="urn:microsoft.com/office/officeart/2008/layout/VerticalCurvedList"/>
    <dgm:cxn modelId="{D105EBBA-32A9-4A42-80BF-6A85458C7C8C}" type="presParOf" srcId="{3FE9F220-249B-4BC9-AC1A-DB74363DAB6D}" destId="{21444377-6829-4C51-9E9B-E9E7E191CEF5}" srcOrd="9" destOrd="0" presId="urn:microsoft.com/office/officeart/2008/layout/VerticalCurvedList"/>
    <dgm:cxn modelId="{D1B692BE-2855-410C-BB27-A3B1E043B2CE}" type="presParOf" srcId="{3FE9F220-249B-4BC9-AC1A-DB74363DAB6D}" destId="{BAE70D69-F95F-4EC7-8627-115DC8550A2A}" srcOrd="10" destOrd="0" presId="urn:microsoft.com/office/officeart/2008/layout/VerticalCurvedList"/>
    <dgm:cxn modelId="{C9F1219E-C806-41CA-94E8-F095704F19EA}" type="presParOf" srcId="{BAE70D69-F95F-4EC7-8627-115DC8550A2A}" destId="{B73E97F0-F82C-4EA8-B39C-5374F6CF0210}" srcOrd="0" destOrd="0" presId="urn:microsoft.com/office/officeart/2008/layout/VerticalCurvedList"/>
    <dgm:cxn modelId="{218C29D9-E7C2-4E8E-AB02-8382FF0B2893}" type="presParOf" srcId="{3FE9F220-249B-4BC9-AC1A-DB74363DAB6D}" destId="{56267E65-54BD-4FCA-9F2B-FDA67906ACFC}" srcOrd="11" destOrd="0" presId="urn:microsoft.com/office/officeart/2008/layout/VerticalCurvedList"/>
    <dgm:cxn modelId="{363E2399-93AE-40FB-9492-6C7BC9CD4522}" type="presParOf" srcId="{3FE9F220-249B-4BC9-AC1A-DB74363DAB6D}" destId="{2ADB5C02-34E2-4FD6-8AF3-720E41F4A3E5}" srcOrd="12" destOrd="0" presId="urn:microsoft.com/office/officeart/2008/layout/VerticalCurvedList"/>
    <dgm:cxn modelId="{A6F60829-5282-41BA-938F-9B01D9BED4E1}" type="presParOf" srcId="{2ADB5C02-34E2-4FD6-8AF3-720E41F4A3E5}" destId="{B68C2C13-7638-4327-A49F-F68D48CE5809}" srcOrd="0" destOrd="0" presId="urn:microsoft.com/office/officeart/2008/layout/VerticalCurvedList"/>
    <dgm:cxn modelId="{D06C22F7-E6FD-4671-82AC-EADDA3B261CE}" type="presParOf" srcId="{3FE9F220-249B-4BC9-AC1A-DB74363DAB6D}" destId="{5EF5DDEF-CEBD-4BC5-9F3F-CC394A179149}" srcOrd="13" destOrd="0" presId="urn:microsoft.com/office/officeart/2008/layout/VerticalCurvedList"/>
    <dgm:cxn modelId="{38B27A22-7841-4756-976E-1C0125B08D80}" type="presParOf" srcId="{3FE9F220-249B-4BC9-AC1A-DB74363DAB6D}" destId="{363939DB-E375-4A1C-A39E-2BB2CCF37AD5}" srcOrd="14" destOrd="0" presId="urn:microsoft.com/office/officeart/2008/layout/VerticalCurvedList"/>
    <dgm:cxn modelId="{1B5ED681-90D1-4CDB-81C0-8425D29EA822}" type="presParOf" srcId="{363939DB-E375-4A1C-A39E-2BB2CCF37AD5}" destId="{72C8F49F-534B-4A62-9555-816308CBCB1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1ADC9-8DB3-41B5-A1B3-1526BC8CF700}">
      <dsp:nvSpPr>
        <dsp:cNvPr id="0" name=""/>
        <dsp:cNvSpPr/>
      </dsp:nvSpPr>
      <dsp:spPr>
        <a:xfrm>
          <a:off x="0" y="342518"/>
          <a:ext cx="11391648"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99DBB6FC-CC5E-4AAC-95EF-27C10BD24A39}">
      <dsp:nvSpPr>
        <dsp:cNvPr id="0" name=""/>
        <dsp:cNvSpPr/>
      </dsp:nvSpPr>
      <dsp:spPr>
        <a:xfrm>
          <a:off x="569582" y="135878"/>
          <a:ext cx="7974153" cy="41328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Planteamiento del problema</a:t>
          </a:r>
          <a:endParaRPr lang="es-EC" sz="2000" kern="1200" dirty="0">
            <a:solidFill>
              <a:srgbClr val="000000"/>
            </a:solidFill>
          </a:endParaRPr>
        </a:p>
      </dsp:txBody>
      <dsp:txXfrm>
        <a:off x="589757" y="156053"/>
        <a:ext cx="7933803" cy="372930"/>
      </dsp:txXfrm>
    </dsp:sp>
    <dsp:sp modelId="{D93F8674-8223-4052-82FC-EAC8DDEEDAEA}">
      <dsp:nvSpPr>
        <dsp:cNvPr id="0" name=""/>
        <dsp:cNvSpPr/>
      </dsp:nvSpPr>
      <dsp:spPr>
        <a:xfrm>
          <a:off x="0" y="977558"/>
          <a:ext cx="11391648" cy="352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45BB379F-9EF8-4822-82DB-0472BAFF0CB0}">
      <dsp:nvSpPr>
        <dsp:cNvPr id="0" name=""/>
        <dsp:cNvSpPr/>
      </dsp:nvSpPr>
      <dsp:spPr>
        <a:xfrm>
          <a:off x="569582" y="770918"/>
          <a:ext cx="7974153" cy="41328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Justificación e importancia</a:t>
          </a:r>
          <a:endParaRPr lang="es-EC" sz="2000" kern="1200" dirty="0">
            <a:solidFill>
              <a:srgbClr val="000000"/>
            </a:solidFill>
          </a:endParaRPr>
        </a:p>
      </dsp:txBody>
      <dsp:txXfrm>
        <a:off x="589757" y="791093"/>
        <a:ext cx="7933803" cy="372930"/>
      </dsp:txXfrm>
    </dsp:sp>
    <dsp:sp modelId="{3F82A4CB-C58E-40F0-A2AE-EA0B8FBF115F}">
      <dsp:nvSpPr>
        <dsp:cNvPr id="0" name=""/>
        <dsp:cNvSpPr/>
      </dsp:nvSpPr>
      <dsp:spPr>
        <a:xfrm>
          <a:off x="0" y="1612598"/>
          <a:ext cx="11391648"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8B71EFF-BDD0-46FE-8030-0897865B40FB}">
      <dsp:nvSpPr>
        <dsp:cNvPr id="0" name=""/>
        <dsp:cNvSpPr/>
      </dsp:nvSpPr>
      <dsp:spPr>
        <a:xfrm>
          <a:off x="569582" y="1405958"/>
          <a:ext cx="7974153" cy="41328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Objetivos</a:t>
          </a:r>
          <a:endParaRPr lang="es-EC" sz="2000" kern="1200" dirty="0">
            <a:solidFill>
              <a:srgbClr val="000000"/>
            </a:solidFill>
          </a:endParaRPr>
        </a:p>
      </dsp:txBody>
      <dsp:txXfrm>
        <a:off x="589757" y="1426133"/>
        <a:ext cx="7933803" cy="372930"/>
      </dsp:txXfrm>
    </dsp:sp>
    <dsp:sp modelId="{D743DB4A-3DCC-4541-94E2-66112AF366E3}">
      <dsp:nvSpPr>
        <dsp:cNvPr id="0" name=""/>
        <dsp:cNvSpPr/>
      </dsp:nvSpPr>
      <dsp:spPr>
        <a:xfrm>
          <a:off x="0" y="2247638"/>
          <a:ext cx="11391648" cy="352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CAE405B9-14F9-4923-A682-173517332957}">
      <dsp:nvSpPr>
        <dsp:cNvPr id="0" name=""/>
        <dsp:cNvSpPr/>
      </dsp:nvSpPr>
      <dsp:spPr>
        <a:xfrm>
          <a:off x="569582" y="2040998"/>
          <a:ext cx="7974153" cy="41328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Hipótesis</a:t>
          </a:r>
        </a:p>
      </dsp:txBody>
      <dsp:txXfrm>
        <a:off x="589757" y="2061173"/>
        <a:ext cx="7933803" cy="372930"/>
      </dsp:txXfrm>
    </dsp:sp>
    <dsp:sp modelId="{370D85DD-C60E-4E3D-BF66-3EFD870F5722}">
      <dsp:nvSpPr>
        <dsp:cNvPr id="0" name=""/>
        <dsp:cNvSpPr/>
      </dsp:nvSpPr>
      <dsp:spPr>
        <a:xfrm>
          <a:off x="0" y="2882678"/>
          <a:ext cx="11391648" cy="352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9C5E7100-FFD2-47F9-BEF1-2B9E4E50B175}">
      <dsp:nvSpPr>
        <dsp:cNvPr id="0" name=""/>
        <dsp:cNvSpPr/>
      </dsp:nvSpPr>
      <dsp:spPr>
        <a:xfrm>
          <a:off x="569582" y="2676038"/>
          <a:ext cx="7974153" cy="413280"/>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a:solidFill>
                <a:srgbClr val="000000"/>
              </a:solidFill>
            </a:rPr>
            <a:t>Marco Teórico</a:t>
          </a:r>
          <a:endParaRPr lang="es-ES" sz="2000" kern="1200" dirty="0">
            <a:solidFill>
              <a:srgbClr val="000000"/>
            </a:solidFill>
          </a:endParaRPr>
        </a:p>
      </dsp:txBody>
      <dsp:txXfrm>
        <a:off x="589757" y="2696213"/>
        <a:ext cx="7933803" cy="372930"/>
      </dsp:txXfrm>
    </dsp:sp>
    <dsp:sp modelId="{708BE5FE-5B6E-486E-B389-35625552ECED}">
      <dsp:nvSpPr>
        <dsp:cNvPr id="0" name=""/>
        <dsp:cNvSpPr/>
      </dsp:nvSpPr>
      <dsp:spPr>
        <a:xfrm>
          <a:off x="0" y="3517718"/>
          <a:ext cx="11391648"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54D2578-26F8-490E-8F8A-7F70099CD618}">
      <dsp:nvSpPr>
        <dsp:cNvPr id="0" name=""/>
        <dsp:cNvSpPr/>
      </dsp:nvSpPr>
      <dsp:spPr>
        <a:xfrm>
          <a:off x="569582" y="3311078"/>
          <a:ext cx="7974153" cy="41328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a:solidFill>
                <a:srgbClr val="000000"/>
              </a:solidFill>
            </a:rPr>
            <a:t>Metodología</a:t>
          </a:r>
          <a:endParaRPr lang="es-ES" sz="2000" kern="1200" dirty="0">
            <a:solidFill>
              <a:srgbClr val="000000"/>
            </a:solidFill>
          </a:endParaRPr>
        </a:p>
      </dsp:txBody>
      <dsp:txXfrm>
        <a:off x="589757" y="3331253"/>
        <a:ext cx="7933803" cy="372930"/>
      </dsp:txXfrm>
    </dsp:sp>
    <dsp:sp modelId="{69F32563-A3AA-45CA-A0A5-05BC54CB9E48}">
      <dsp:nvSpPr>
        <dsp:cNvPr id="0" name=""/>
        <dsp:cNvSpPr/>
      </dsp:nvSpPr>
      <dsp:spPr>
        <a:xfrm>
          <a:off x="0" y="4152758"/>
          <a:ext cx="11391648" cy="352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CFFD718-291F-4064-9AAB-CF0A27AC87EC}">
      <dsp:nvSpPr>
        <dsp:cNvPr id="0" name=""/>
        <dsp:cNvSpPr/>
      </dsp:nvSpPr>
      <dsp:spPr>
        <a:xfrm>
          <a:off x="569582" y="3946118"/>
          <a:ext cx="7974153" cy="41328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a:solidFill>
                <a:srgbClr val="000000"/>
              </a:solidFill>
            </a:rPr>
            <a:t>Resultados</a:t>
          </a:r>
          <a:endParaRPr lang="es-ES" sz="2000" kern="1200" dirty="0">
            <a:solidFill>
              <a:srgbClr val="000000"/>
            </a:solidFill>
          </a:endParaRPr>
        </a:p>
      </dsp:txBody>
      <dsp:txXfrm>
        <a:off x="589757" y="3966293"/>
        <a:ext cx="7933803" cy="372930"/>
      </dsp:txXfrm>
    </dsp:sp>
    <dsp:sp modelId="{4A3A63C7-94C8-435D-8076-88243C908166}">
      <dsp:nvSpPr>
        <dsp:cNvPr id="0" name=""/>
        <dsp:cNvSpPr/>
      </dsp:nvSpPr>
      <dsp:spPr>
        <a:xfrm>
          <a:off x="0" y="4787798"/>
          <a:ext cx="11391648" cy="352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C3D1DEE-422B-486C-85F1-BAF775052569}">
      <dsp:nvSpPr>
        <dsp:cNvPr id="0" name=""/>
        <dsp:cNvSpPr/>
      </dsp:nvSpPr>
      <dsp:spPr>
        <a:xfrm>
          <a:off x="569582" y="4581158"/>
          <a:ext cx="7974153" cy="41328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a:solidFill>
                <a:srgbClr val="000000"/>
              </a:solidFill>
            </a:rPr>
            <a:t>Propuesta</a:t>
          </a:r>
          <a:endParaRPr lang="es-ES" sz="2000" kern="1200" dirty="0">
            <a:solidFill>
              <a:srgbClr val="000000"/>
            </a:solidFill>
          </a:endParaRPr>
        </a:p>
      </dsp:txBody>
      <dsp:txXfrm>
        <a:off x="589757" y="4601333"/>
        <a:ext cx="7933803" cy="372930"/>
      </dsp:txXfrm>
    </dsp:sp>
    <dsp:sp modelId="{CEA08EA4-9716-4D4F-8D46-87CB365AD6AB}">
      <dsp:nvSpPr>
        <dsp:cNvPr id="0" name=""/>
        <dsp:cNvSpPr/>
      </dsp:nvSpPr>
      <dsp:spPr>
        <a:xfrm>
          <a:off x="0" y="5422837"/>
          <a:ext cx="11391648" cy="352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27985A93-D0DC-42E2-97E5-36E5C172910C}">
      <dsp:nvSpPr>
        <dsp:cNvPr id="0" name=""/>
        <dsp:cNvSpPr/>
      </dsp:nvSpPr>
      <dsp:spPr>
        <a:xfrm>
          <a:off x="569582" y="5216198"/>
          <a:ext cx="7974153" cy="41328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1404" tIns="0" rIns="301404"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Conclusiones y Recomendaciones</a:t>
          </a:r>
        </a:p>
      </dsp:txBody>
      <dsp:txXfrm>
        <a:off x="589757" y="5236373"/>
        <a:ext cx="7933803" cy="37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70D7D-55AF-471E-8888-52C0FD11E1E9}">
      <dsp:nvSpPr>
        <dsp:cNvPr id="0" name=""/>
        <dsp:cNvSpPr/>
      </dsp:nvSpPr>
      <dsp:spPr>
        <a:xfrm>
          <a:off x="9644" y="241294"/>
          <a:ext cx="2882503" cy="18916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000000"/>
              </a:solidFill>
            </a:rPr>
            <a:t>Microempresas:</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Ingresos menores a $100000,00</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Trabajadores: entre 1 a 9 personas</a:t>
          </a:r>
          <a:endParaRPr lang="es-EC" sz="1800" kern="1200" dirty="0">
            <a:solidFill>
              <a:srgbClr val="000000"/>
            </a:solidFill>
          </a:endParaRPr>
        </a:p>
      </dsp:txBody>
      <dsp:txXfrm>
        <a:off x="65048" y="296698"/>
        <a:ext cx="2771695" cy="1780834"/>
      </dsp:txXfrm>
    </dsp:sp>
    <dsp:sp modelId="{7FB8D383-4A57-480C-8343-53987D3475D2}">
      <dsp:nvSpPr>
        <dsp:cNvPr id="0" name=""/>
        <dsp:cNvSpPr/>
      </dsp:nvSpPr>
      <dsp:spPr>
        <a:xfrm>
          <a:off x="3180397" y="829685"/>
          <a:ext cx="611090" cy="714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a:off x="3180397" y="972657"/>
        <a:ext cx="427763" cy="428916"/>
      </dsp:txXfrm>
    </dsp:sp>
    <dsp:sp modelId="{7D394187-B7F9-4996-9748-82006B83E0D4}">
      <dsp:nvSpPr>
        <dsp:cNvPr id="0" name=""/>
        <dsp:cNvSpPr/>
      </dsp:nvSpPr>
      <dsp:spPr>
        <a:xfrm>
          <a:off x="4045148" y="241294"/>
          <a:ext cx="2882503" cy="18916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000000"/>
              </a:solidFill>
            </a:rPr>
            <a:t>Pequeña empresa:</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Ingresos entre $100001,00 y $1`000000,00</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Trabajadores: entre 10 a 49 personas</a:t>
          </a:r>
          <a:endParaRPr lang="es-EC" sz="1800" kern="1200" dirty="0">
            <a:solidFill>
              <a:srgbClr val="000000"/>
            </a:solidFill>
          </a:endParaRPr>
        </a:p>
      </dsp:txBody>
      <dsp:txXfrm>
        <a:off x="4100552" y="296698"/>
        <a:ext cx="2771695" cy="1780834"/>
      </dsp:txXfrm>
    </dsp:sp>
    <dsp:sp modelId="{8DD5BA1C-54F3-429C-913F-A98B80A04103}">
      <dsp:nvSpPr>
        <dsp:cNvPr id="0" name=""/>
        <dsp:cNvSpPr/>
      </dsp:nvSpPr>
      <dsp:spPr>
        <a:xfrm>
          <a:off x="7215901" y="829685"/>
          <a:ext cx="611090" cy="714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a:off x="7215901" y="972657"/>
        <a:ext cx="427763" cy="428916"/>
      </dsp:txXfrm>
    </dsp:sp>
    <dsp:sp modelId="{64CC157F-5DB3-4FB1-B7EC-8ED6B6563A43}">
      <dsp:nvSpPr>
        <dsp:cNvPr id="0" name=""/>
        <dsp:cNvSpPr/>
      </dsp:nvSpPr>
      <dsp:spPr>
        <a:xfrm>
          <a:off x="8080652" y="241294"/>
          <a:ext cx="2882503" cy="18916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000000"/>
              </a:solidFill>
            </a:rPr>
            <a:t>Mediana empresa: </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Ingresos entre $ 1`000001,00 y $5`000000,00</a:t>
          </a:r>
          <a:endParaRPr lang="es-EC" sz="1800" kern="1200" dirty="0">
            <a:solidFill>
              <a:srgbClr val="000000"/>
            </a:solidFill>
          </a:endParaRPr>
        </a:p>
        <a:p>
          <a:pPr marL="0" lvl="0" indent="0" algn="ctr" defTabSz="800100">
            <a:lnSpc>
              <a:spcPct val="90000"/>
            </a:lnSpc>
            <a:spcBef>
              <a:spcPct val="0"/>
            </a:spcBef>
            <a:spcAft>
              <a:spcPct val="35000"/>
            </a:spcAft>
            <a:buNone/>
          </a:pPr>
          <a:r>
            <a:rPr lang="es-ES" sz="1800" kern="1200" dirty="0">
              <a:solidFill>
                <a:srgbClr val="000000"/>
              </a:solidFill>
            </a:rPr>
            <a:t>Trabajadores: entre 50 a 199 personas</a:t>
          </a:r>
          <a:endParaRPr lang="es-EC" sz="1800" kern="1200" dirty="0">
            <a:solidFill>
              <a:srgbClr val="000000"/>
            </a:solidFill>
          </a:endParaRPr>
        </a:p>
      </dsp:txBody>
      <dsp:txXfrm>
        <a:off x="8136056" y="296698"/>
        <a:ext cx="2771695" cy="17808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33E76-7CEC-4741-A6A2-6AA85CF1E9EB}">
      <dsp:nvSpPr>
        <dsp:cNvPr id="0" name=""/>
        <dsp:cNvSpPr/>
      </dsp:nvSpPr>
      <dsp:spPr>
        <a:xfrm>
          <a:off x="9182576" y="3286020"/>
          <a:ext cx="91440" cy="612150"/>
        </a:xfrm>
        <a:custGeom>
          <a:avLst/>
          <a:gdLst/>
          <a:ahLst/>
          <a:cxnLst/>
          <a:rect l="0" t="0" r="0" b="0"/>
          <a:pathLst>
            <a:path>
              <a:moveTo>
                <a:pt x="45720" y="0"/>
              </a:moveTo>
              <a:lnTo>
                <a:pt x="45720" y="612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F799DC-BB7A-4DF5-A788-D31A2DC3719B}">
      <dsp:nvSpPr>
        <dsp:cNvPr id="0" name=""/>
        <dsp:cNvSpPr/>
      </dsp:nvSpPr>
      <dsp:spPr>
        <a:xfrm>
          <a:off x="5369465" y="1337311"/>
          <a:ext cx="3858830" cy="612150"/>
        </a:xfrm>
        <a:custGeom>
          <a:avLst/>
          <a:gdLst/>
          <a:ahLst/>
          <a:cxnLst/>
          <a:rect l="0" t="0" r="0" b="0"/>
          <a:pathLst>
            <a:path>
              <a:moveTo>
                <a:pt x="0" y="0"/>
              </a:moveTo>
              <a:lnTo>
                <a:pt x="0" y="417162"/>
              </a:lnTo>
              <a:lnTo>
                <a:pt x="3858830" y="417162"/>
              </a:lnTo>
              <a:lnTo>
                <a:pt x="3858830" y="612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9E8CA6-785C-46B2-BA41-2599B2D7FC30}">
      <dsp:nvSpPr>
        <dsp:cNvPr id="0" name=""/>
        <dsp:cNvSpPr/>
      </dsp:nvSpPr>
      <dsp:spPr>
        <a:xfrm>
          <a:off x="6610022" y="3286020"/>
          <a:ext cx="91440" cy="612150"/>
        </a:xfrm>
        <a:custGeom>
          <a:avLst/>
          <a:gdLst/>
          <a:ahLst/>
          <a:cxnLst/>
          <a:rect l="0" t="0" r="0" b="0"/>
          <a:pathLst>
            <a:path>
              <a:moveTo>
                <a:pt x="45720" y="0"/>
              </a:moveTo>
              <a:lnTo>
                <a:pt x="45720" y="612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590A1-4C3D-41BE-BD63-00DAC705877D}">
      <dsp:nvSpPr>
        <dsp:cNvPr id="0" name=""/>
        <dsp:cNvSpPr/>
      </dsp:nvSpPr>
      <dsp:spPr>
        <a:xfrm>
          <a:off x="5369465" y="1337311"/>
          <a:ext cx="1286276" cy="612150"/>
        </a:xfrm>
        <a:custGeom>
          <a:avLst/>
          <a:gdLst/>
          <a:ahLst/>
          <a:cxnLst/>
          <a:rect l="0" t="0" r="0" b="0"/>
          <a:pathLst>
            <a:path>
              <a:moveTo>
                <a:pt x="0" y="0"/>
              </a:moveTo>
              <a:lnTo>
                <a:pt x="0" y="417162"/>
              </a:lnTo>
              <a:lnTo>
                <a:pt x="1286276" y="417162"/>
              </a:lnTo>
              <a:lnTo>
                <a:pt x="1286276" y="612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720485-612D-4E5E-9DB1-BA347A8EBBA4}">
      <dsp:nvSpPr>
        <dsp:cNvPr id="0" name=""/>
        <dsp:cNvSpPr/>
      </dsp:nvSpPr>
      <dsp:spPr>
        <a:xfrm>
          <a:off x="4037468" y="3286020"/>
          <a:ext cx="91440" cy="612150"/>
        </a:xfrm>
        <a:custGeom>
          <a:avLst/>
          <a:gdLst/>
          <a:ahLst/>
          <a:cxnLst/>
          <a:rect l="0" t="0" r="0" b="0"/>
          <a:pathLst>
            <a:path>
              <a:moveTo>
                <a:pt x="45720" y="0"/>
              </a:moveTo>
              <a:lnTo>
                <a:pt x="45720" y="612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1768A-1489-4B20-97D8-E8BC4F9D31A6}">
      <dsp:nvSpPr>
        <dsp:cNvPr id="0" name=""/>
        <dsp:cNvSpPr/>
      </dsp:nvSpPr>
      <dsp:spPr>
        <a:xfrm>
          <a:off x="4083188" y="1337311"/>
          <a:ext cx="1286276" cy="612150"/>
        </a:xfrm>
        <a:custGeom>
          <a:avLst/>
          <a:gdLst/>
          <a:ahLst/>
          <a:cxnLst/>
          <a:rect l="0" t="0" r="0" b="0"/>
          <a:pathLst>
            <a:path>
              <a:moveTo>
                <a:pt x="1286276" y="0"/>
              </a:moveTo>
              <a:lnTo>
                <a:pt x="1286276" y="417162"/>
              </a:lnTo>
              <a:lnTo>
                <a:pt x="0" y="417162"/>
              </a:lnTo>
              <a:lnTo>
                <a:pt x="0" y="612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031F2B-C334-47DB-80FF-68C8B726B1C2}">
      <dsp:nvSpPr>
        <dsp:cNvPr id="0" name=""/>
        <dsp:cNvSpPr/>
      </dsp:nvSpPr>
      <dsp:spPr>
        <a:xfrm>
          <a:off x="1464915" y="3286020"/>
          <a:ext cx="91440" cy="612150"/>
        </a:xfrm>
        <a:custGeom>
          <a:avLst/>
          <a:gdLst/>
          <a:ahLst/>
          <a:cxnLst/>
          <a:rect l="0" t="0" r="0" b="0"/>
          <a:pathLst>
            <a:path>
              <a:moveTo>
                <a:pt x="45720" y="0"/>
              </a:moveTo>
              <a:lnTo>
                <a:pt x="45720" y="612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5411C2-EEF4-434C-9326-6F9F672928D5}">
      <dsp:nvSpPr>
        <dsp:cNvPr id="0" name=""/>
        <dsp:cNvSpPr/>
      </dsp:nvSpPr>
      <dsp:spPr>
        <a:xfrm>
          <a:off x="1510635" y="1337311"/>
          <a:ext cx="3858830" cy="612150"/>
        </a:xfrm>
        <a:custGeom>
          <a:avLst/>
          <a:gdLst/>
          <a:ahLst/>
          <a:cxnLst/>
          <a:rect l="0" t="0" r="0" b="0"/>
          <a:pathLst>
            <a:path>
              <a:moveTo>
                <a:pt x="3858830" y="0"/>
              </a:moveTo>
              <a:lnTo>
                <a:pt x="3858830" y="417162"/>
              </a:lnTo>
              <a:lnTo>
                <a:pt x="0" y="417162"/>
              </a:lnTo>
              <a:lnTo>
                <a:pt x="0" y="612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E9A5D-9AB3-440C-9822-39475E12AD00}">
      <dsp:nvSpPr>
        <dsp:cNvPr id="0" name=""/>
        <dsp:cNvSpPr/>
      </dsp:nvSpPr>
      <dsp:spPr>
        <a:xfrm>
          <a:off x="4317057" y="752"/>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F3BD4-02A1-41F3-8B60-5517E682C419}">
      <dsp:nvSpPr>
        <dsp:cNvPr id="0" name=""/>
        <dsp:cNvSpPr/>
      </dsp:nvSpPr>
      <dsp:spPr>
        <a:xfrm>
          <a:off x="4550925" y="222927"/>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b="1" kern="1200" dirty="0">
              <a:solidFill>
                <a:srgbClr val="000000"/>
              </a:solidFill>
            </a:rPr>
            <a:t>METODOLOGÍA</a:t>
          </a:r>
          <a:endParaRPr lang="es-EC" sz="1900" b="1" kern="1200" dirty="0">
            <a:solidFill>
              <a:srgbClr val="000000"/>
            </a:solidFill>
          </a:endParaRPr>
        </a:p>
      </dsp:txBody>
      <dsp:txXfrm>
        <a:off x="4590071" y="262073"/>
        <a:ext cx="2026524" cy="1258266"/>
      </dsp:txXfrm>
    </dsp:sp>
    <dsp:sp modelId="{2856EFE3-04D7-4175-B220-722C13525B22}">
      <dsp:nvSpPr>
        <dsp:cNvPr id="0" name=""/>
        <dsp:cNvSpPr/>
      </dsp:nvSpPr>
      <dsp:spPr>
        <a:xfrm>
          <a:off x="458226" y="1949462"/>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1DC9FC-4B2D-4264-BA26-118AD3D1D4BF}">
      <dsp:nvSpPr>
        <dsp:cNvPr id="0" name=""/>
        <dsp:cNvSpPr/>
      </dsp:nvSpPr>
      <dsp:spPr>
        <a:xfrm>
          <a:off x="692095" y="2171637"/>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Según el enfoque</a:t>
          </a:r>
          <a:endParaRPr lang="es-EC" sz="1900" kern="1200" dirty="0">
            <a:solidFill>
              <a:srgbClr val="000000"/>
            </a:solidFill>
          </a:endParaRPr>
        </a:p>
      </dsp:txBody>
      <dsp:txXfrm>
        <a:off x="731241" y="2210783"/>
        <a:ext cx="2026524" cy="1258266"/>
      </dsp:txXfrm>
    </dsp:sp>
    <dsp:sp modelId="{6CA2EC12-3C24-4240-B39B-8D1311D8A908}">
      <dsp:nvSpPr>
        <dsp:cNvPr id="0" name=""/>
        <dsp:cNvSpPr/>
      </dsp:nvSpPr>
      <dsp:spPr>
        <a:xfrm>
          <a:off x="458226" y="3898171"/>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0CD6B6-0F5F-4F86-A422-9039433E6A6D}">
      <dsp:nvSpPr>
        <dsp:cNvPr id="0" name=""/>
        <dsp:cNvSpPr/>
      </dsp:nvSpPr>
      <dsp:spPr>
        <a:xfrm>
          <a:off x="692095" y="4120346"/>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-Enfoque Cualitativo</a:t>
          </a:r>
        </a:p>
        <a:p>
          <a:pPr marL="0" lvl="0" indent="0" algn="ctr" defTabSz="844550">
            <a:lnSpc>
              <a:spcPct val="90000"/>
            </a:lnSpc>
            <a:spcBef>
              <a:spcPct val="0"/>
            </a:spcBef>
            <a:spcAft>
              <a:spcPct val="35000"/>
            </a:spcAft>
            <a:buNone/>
          </a:pPr>
          <a:r>
            <a:rPr lang="es-ES" sz="1900" kern="1200" dirty="0">
              <a:solidFill>
                <a:srgbClr val="000000"/>
              </a:solidFill>
            </a:rPr>
            <a:t>-Enfoque Cuantitativo </a:t>
          </a:r>
          <a:endParaRPr lang="es-EC" sz="1900" kern="1200" dirty="0">
            <a:solidFill>
              <a:srgbClr val="000000"/>
            </a:solidFill>
          </a:endParaRPr>
        </a:p>
      </dsp:txBody>
      <dsp:txXfrm>
        <a:off x="731241" y="4159492"/>
        <a:ext cx="2026524" cy="1258266"/>
      </dsp:txXfrm>
    </dsp:sp>
    <dsp:sp modelId="{71808A6B-464B-4DB5-B8F2-AF61D04349D5}">
      <dsp:nvSpPr>
        <dsp:cNvPr id="0" name=""/>
        <dsp:cNvSpPr/>
      </dsp:nvSpPr>
      <dsp:spPr>
        <a:xfrm>
          <a:off x="3030780" y="1949462"/>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C40827-9A11-46F0-8D40-843637DB4C7C}">
      <dsp:nvSpPr>
        <dsp:cNvPr id="0" name=""/>
        <dsp:cNvSpPr/>
      </dsp:nvSpPr>
      <dsp:spPr>
        <a:xfrm>
          <a:off x="3264649" y="2171637"/>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Según su finalidad </a:t>
          </a:r>
          <a:endParaRPr lang="es-EC" sz="1900" kern="1200" dirty="0">
            <a:solidFill>
              <a:srgbClr val="000000"/>
            </a:solidFill>
          </a:endParaRPr>
        </a:p>
      </dsp:txBody>
      <dsp:txXfrm>
        <a:off x="3303795" y="2210783"/>
        <a:ext cx="2026524" cy="1258266"/>
      </dsp:txXfrm>
    </dsp:sp>
    <dsp:sp modelId="{EA9BB47E-DE68-4017-A556-5EC259F6C434}">
      <dsp:nvSpPr>
        <dsp:cNvPr id="0" name=""/>
        <dsp:cNvSpPr/>
      </dsp:nvSpPr>
      <dsp:spPr>
        <a:xfrm>
          <a:off x="3030780" y="3898171"/>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5E0AA5-DCDF-4BA0-BCCF-0875D23C03AF}">
      <dsp:nvSpPr>
        <dsp:cNvPr id="0" name=""/>
        <dsp:cNvSpPr/>
      </dsp:nvSpPr>
      <dsp:spPr>
        <a:xfrm>
          <a:off x="3264649" y="4120346"/>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Aplicada</a:t>
          </a:r>
          <a:endParaRPr lang="es-EC" sz="1900" kern="1200" dirty="0">
            <a:solidFill>
              <a:srgbClr val="000000"/>
            </a:solidFill>
          </a:endParaRPr>
        </a:p>
      </dsp:txBody>
      <dsp:txXfrm>
        <a:off x="3303795" y="4159492"/>
        <a:ext cx="2026524" cy="1258266"/>
      </dsp:txXfrm>
    </dsp:sp>
    <dsp:sp modelId="{69595E99-1351-447D-A522-F11915848AA1}">
      <dsp:nvSpPr>
        <dsp:cNvPr id="0" name=""/>
        <dsp:cNvSpPr/>
      </dsp:nvSpPr>
      <dsp:spPr>
        <a:xfrm>
          <a:off x="5603334" y="1949462"/>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F3E0DC-4BA1-4298-82BD-1C5B0EB7C17F}">
      <dsp:nvSpPr>
        <dsp:cNvPr id="0" name=""/>
        <dsp:cNvSpPr/>
      </dsp:nvSpPr>
      <dsp:spPr>
        <a:xfrm>
          <a:off x="5837202" y="2171637"/>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Según su alcance</a:t>
          </a:r>
          <a:endParaRPr lang="es-EC" sz="1900" kern="1200" dirty="0">
            <a:solidFill>
              <a:srgbClr val="000000"/>
            </a:solidFill>
          </a:endParaRPr>
        </a:p>
      </dsp:txBody>
      <dsp:txXfrm>
        <a:off x="5876348" y="2210783"/>
        <a:ext cx="2026524" cy="1258266"/>
      </dsp:txXfrm>
    </dsp:sp>
    <dsp:sp modelId="{0350494A-566B-4D9B-B7EE-C6B6FB7777D5}">
      <dsp:nvSpPr>
        <dsp:cNvPr id="0" name=""/>
        <dsp:cNvSpPr/>
      </dsp:nvSpPr>
      <dsp:spPr>
        <a:xfrm>
          <a:off x="5603334" y="3898171"/>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F5E48A-E3B3-4F1B-B5D0-59D9E8DB5F00}">
      <dsp:nvSpPr>
        <dsp:cNvPr id="0" name=""/>
        <dsp:cNvSpPr/>
      </dsp:nvSpPr>
      <dsp:spPr>
        <a:xfrm>
          <a:off x="5837202" y="4120346"/>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-Descriptivo</a:t>
          </a:r>
        </a:p>
        <a:p>
          <a:pPr marL="0" lvl="0" indent="0" algn="ctr" defTabSz="844550">
            <a:lnSpc>
              <a:spcPct val="90000"/>
            </a:lnSpc>
            <a:spcBef>
              <a:spcPct val="0"/>
            </a:spcBef>
            <a:spcAft>
              <a:spcPct val="35000"/>
            </a:spcAft>
            <a:buNone/>
          </a:pPr>
          <a:r>
            <a:rPr lang="es-ES" sz="1900" kern="1200" dirty="0">
              <a:solidFill>
                <a:srgbClr val="000000"/>
              </a:solidFill>
            </a:rPr>
            <a:t>-Explicativa</a:t>
          </a:r>
        </a:p>
        <a:p>
          <a:pPr marL="0" lvl="0" indent="0" algn="ctr" defTabSz="844550">
            <a:lnSpc>
              <a:spcPct val="90000"/>
            </a:lnSpc>
            <a:spcBef>
              <a:spcPct val="0"/>
            </a:spcBef>
            <a:spcAft>
              <a:spcPct val="35000"/>
            </a:spcAft>
            <a:buNone/>
          </a:pPr>
          <a:r>
            <a:rPr lang="es-ES" sz="1900" kern="1200" dirty="0">
              <a:solidFill>
                <a:srgbClr val="000000"/>
              </a:solidFill>
            </a:rPr>
            <a:t>-Exploratorio</a:t>
          </a:r>
          <a:endParaRPr lang="es-EC" sz="1900" kern="1200" dirty="0">
            <a:solidFill>
              <a:srgbClr val="000000"/>
            </a:solidFill>
          </a:endParaRPr>
        </a:p>
      </dsp:txBody>
      <dsp:txXfrm>
        <a:off x="5876348" y="4159492"/>
        <a:ext cx="2026524" cy="1258266"/>
      </dsp:txXfrm>
    </dsp:sp>
    <dsp:sp modelId="{7F17AAD5-F9A8-4690-AF00-F4286EB75409}">
      <dsp:nvSpPr>
        <dsp:cNvPr id="0" name=""/>
        <dsp:cNvSpPr/>
      </dsp:nvSpPr>
      <dsp:spPr>
        <a:xfrm>
          <a:off x="8175887" y="1949462"/>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3A8320-6033-45B2-92EC-5E1456201341}">
      <dsp:nvSpPr>
        <dsp:cNvPr id="0" name=""/>
        <dsp:cNvSpPr/>
      </dsp:nvSpPr>
      <dsp:spPr>
        <a:xfrm>
          <a:off x="8409756" y="2171637"/>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Según su fuente de datos</a:t>
          </a:r>
          <a:endParaRPr lang="es-EC" sz="1900" kern="1200" dirty="0">
            <a:solidFill>
              <a:srgbClr val="000000"/>
            </a:solidFill>
          </a:endParaRPr>
        </a:p>
      </dsp:txBody>
      <dsp:txXfrm>
        <a:off x="8448902" y="2210783"/>
        <a:ext cx="2026524" cy="1258266"/>
      </dsp:txXfrm>
    </dsp:sp>
    <dsp:sp modelId="{D4D8C279-93B4-419C-9438-C22D6AC0B68A}">
      <dsp:nvSpPr>
        <dsp:cNvPr id="0" name=""/>
        <dsp:cNvSpPr/>
      </dsp:nvSpPr>
      <dsp:spPr>
        <a:xfrm>
          <a:off x="8175887" y="3898171"/>
          <a:ext cx="2104816" cy="13365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2D496-11B3-4D65-9062-300853019E45}">
      <dsp:nvSpPr>
        <dsp:cNvPr id="0" name=""/>
        <dsp:cNvSpPr/>
      </dsp:nvSpPr>
      <dsp:spPr>
        <a:xfrm>
          <a:off x="8409756" y="4120346"/>
          <a:ext cx="2104816" cy="13365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S" sz="1900" kern="1200" dirty="0">
              <a:solidFill>
                <a:srgbClr val="000000"/>
              </a:solidFill>
            </a:rPr>
            <a:t>Investigación Bibliográfica</a:t>
          </a:r>
        </a:p>
        <a:p>
          <a:pPr marL="0" lvl="0" indent="0" algn="ctr" defTabSz="844550">
            <a:lnSpc>
              <a:spcPct val="90000"/>
            </a:lnSpc>
            <a:spcBef>
              <a:spcPct val="0"/>
            </a:spcBef>
            <a:spcAft>
              <a:spcPct val="35000"/>
            </a:spcAft>
            <a:buNone/>
          </a:pPr>
          <a:r>
            <a:rPr lang="es-ES" sz="1900" kern="1200" dirty="0">
              <a:solidFill>
                <a:srgbClr val="000000"/>
              </a:solidFill>
            </a:rPr>
            <a:t>Investigación de Campo</a:t>
          </a:r>
          <a:endParaRPr lang="es-EC" sz="1900" kern="1200" dirty="0">
            <a:solidFill>
              <a:srgbClr val="000000"/>
            </a:solidFill>
          </a:endParaRPr>
        </a:p>
      </dsp:txBody>
      <dsp:txXfrm>
        <a:off x="8448902" y="4159492"/>
        <a:ext cx="2026524" cy="12582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3949E-7A20-42FD-9BB9-E386EF2073CE}">
      <dsp:nvSpPr>
        <dsp:cNvPr id="0" name=""/>
        <dsp:cNvSpPr/>
      </dsp:nvSpPr>
      <dsp:spPr>
        <a:xfrm>
          <a:off x="2314" y="1599839"/>
          <a:ext cx="2516209" cy="1258104"/>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INSTRUMENTO DE RECOLECCIÓN DE DATOS</a:t>
          </a:r>
          <a:endParaRPr lang="es-EC" sz="2000" kern="1200" dirty="0">
            <a:solidFill>
              <a:srgbClr val="000000"/>
            </a:solidFill>
          </a:endParaRPr>
        </a:p>
      </dsp:txBody>
      <dsp:txXfrm>
        <a:off x="39163" y="1636688"/>
        <a:ext cx="2442511" cy="1184406"/>
      </dsp:txXfrm>
    </dsp:sp>
    <dsp:sp modelId="{E3743052-034C-475C-A41A-8CE2969BB003}">
      <dsp:nvSpPr>
        <dsp:cNvPr id="0" name=""/>
        <dsp:cNvSpPr/>
      </dsp:nvSpPr>
      <dsp:spPr>
        <a:xfrm rot="19457599">
          <a:off x="2402021" y="1841785"/>
          <a:ext cx="1239488" cy="50800"/>
        </a:xfrm>
        <a:custGeom>
          <a:avLst/>
          <a:gdLst/>
          <a:ahLst/>
          <a:cxnLst/>
          <a:rect l="0" t="0" r="0" b="0"/>
          <a:pathLst>
            <a:path>
              <a:moveTo>
                <a:pt x="0" y="25400"/>
              </a:moveTo>
              <a:lnTo>
                <a:pt x="1239488" y="254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C" sz="400" kern="1200">
            <a:solidFill>
              <a:srgbClr val="000000"/>
            </a:solidFill>
          </a:endParaRPr>
        </a:p>
      </dsp:txBody>
      <dsp:txXfrm>
        <a:off x="2990778" y="1836199"/>
        <a:ext cx="61974" cy="61974"/>
      </dsp:txXfrm>
    </dsp:sp>
    <dsp:sp modelId="{E4F77F41-966E-4C09-957E-848BAEC37F70}">
      <dsp:nvSpPr>
        <dsp:cNvPr id="0" name=""/>
        <dsp:cNvSpPr/>
      </dsp:nvSpPr>
      <dsp:spPr>
        <a:xfrm>
          <a:off x="3525007" y="876428"/>
          <a:ext cx="2516209" cy="1258104"/>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Encuesta</a:t>
          </a:r>
          <a:endParaRPr lang="es-EC" sz="2000" kern="1200" dirty="0">
            <a:solidFill>
              <a:srgbClr val="000000"/>
            </a:solidFill>
          </a:endParaRPr>
        </a:p>
      </dsp:txBody>
      <dsp:txXfrm>
        <a:off x="3561856" y="913277"/>
        <a:ext cx="2442511" cy="1184406"/>
      </dsp:txXfrm>
    </dsp:sp>
    <dsp:sp modelId="{A619FBE6-F901-4868-BCCA-3865DE8EDC8F}">
      <dsp:nvSpPr>
        <dsp:cNvPr id="0" name=""/>
        <dsp:cNvSpPr/>
      </dsp:nvSpPr>
      <dsp:spPr>
        <a:xfrm rot="2142401">
          <a:off x="2402021" y="2565196"/>
          <a:ext cx="1239488" cy="50800"/>
        </a:xfrm>
        <a:custGeom>
          <a:avLst/>
          <a:gdLst/>
          <a:ahLst/>
          <a:cxnLst/>
          <a:rect l="0" t="0" r="0" b="0"/>
          <a:pathLst>
            <a:path>
              <a:moveTo>
                <a:pt x="0" y="25400"/>
              </a:moveTo>
              <a:lnTo>
                <a:pt x="1239488" y="254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s-EC" sz="400" kern="1200">
            <a:solidFill>
              <a:srgbClr val="000000"/>
            </a:solidFill>
          </a:endParaRPr>
        </a:p>
      </dsp:txBody>
      <dsp:txXfrm>
        <a:off x="2990778" y="2559609"/>
        <a:ext cx="61974" cy="61974"/>
      </dsp:txXfrm>
    </dsp:sp>
    <dsp:sp modelId="{9ADC39BE-EE93-4FF5-91FB-879BCC222156}">
      <dsp:nvSpPr>
        <dsp:cNvPr id="0" name=""/>
        <dsp:cNvSpPr/>
      </dsp:nvSpPr>
      <dsp:spPr>
        <a:xfrm>
          <a:off x="3525007" y="2323249"/>
          <a:ext cx="2516209" cy="1258104"/>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Entrevista</a:t>
          </a:r>
          <a:endParaRPr lang="es-EC" sz="2000" kern="1200" dirty="0">
            <a:solidFill>
              <a:srgbClr val="000000"/>
            </a:solidFill>
          </a:endParaRPr>
        </a:p>
      </dsp:txBody>
      <dsp:txXfrm>
        <a:off x="3561856" y="2360098"/>
        <a:ext cx="2442511" cy="11844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EE5AD-9D79-4EA0-B1C4-90218B5D3D12}">
      <dsp:nvSpPr>
        <dsp:cNvPr id="0" name=""/>
        <dsp:cNvSpPr/>
      </dsp:nvSpPr>
      <dsp:spPr>
        <a:xfrm>
          <a:off x="4513" y="307501"/>
          <a:ext cx="1973347" cy="1683512"/>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rgbClr val="000000"/>
              </a:solidFill>
            </a:rPr>
            <a:t>Existe una relación directa de los factores estudiados con el acceso al financiamiento </a:t>
          </a:r>
        </a:p>
      </dsp:txBody>
      <dsp:txXfrm>
        <a:off x="53821" y="356809"/>
        <a:ext cx="1874731" cy="1584896"/>
      </dsp:txXfrm>
    </dsp:sp>
    <dsp:sp modelId="{C1E8C829-862C-4D34-B89A-D853FB3E10C6}">
      <dsp:nvSpPr>
        <dsp:cNvPr id="0" name=""/>
        <dsp:cNvSpPr/>
      </dsp:nvSpPr>
      <dsp:spPr>
        <a:xfrm>
          <a:off x="2175195" y="904562"/>
          <a:ext cx="418349" cy="489390"/>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a:off x="2175195" y="1002440"/>
        <a:ext cx="292844" cy="293634"/>
      </dsp:txXfrm>
    </dsp:sp>
    <dsp:sp modelId="{5949DF57-0A67-4B75-BE92-E8A75F08AA8B}">
      <dsp:nvSpPr>
        <dsp:cNvPr id="0" name=""/>
        <dsp:cNvSpPr/>
      </dsp:nvSpPr>
      <dsp:spPr>
        <a:xfrm>
          <a:off x="2767200" y="307501"/>
          <a:ext cx="1973347" cy="1683512"/>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rgbClr val="000000"/>
              </a:solidFill>
            </a:rPr>
            <a:t>dificultades que tienen las Pymes para acceder a créditos bancarios</a:t>
          </a:r>
        </a:p>
      </dsp:txBody>
      <dsp:txXfrm>
        <a:off x="2816508" y="356809"/>
        <a:ext cx="1874731" cy="1584896"/>
      </dsp:txXfrm>
    </dsp:sp>
    <dsp:sp modelId="{046CAD1F-65E8-4D8F-8911-BCC49F928D44}">
      <dsp:nvSpPr>
        <dsp:cNvPr id="0" name=""/>
        <dsp:cNvSpPr/>
      </dsp:nvSpPr>
      <dsp:spPr>
        <a:xfrm>
          <a:off x="4937882" y="904562"/>
          <a:ext cx="418349" cy="489390"/>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a:off x="4937882" y="1002440"/>
        <a:ext cx="292844" cy="293634"/>
      </dsp:txXfrm>
    </dsp:sp>
    <dsp:sp modelId="{9A226754-A325-47E1-9097-F5383C7D13E3}">
      <dsp:nvSpPr>
        <dsp:cNvPr id="0" name=""/>
        <dsp:cNvSpPr/>
      </dsp:nvSpPr>
      <dsp:spPr>
        <a:xfrm>
          <a:off x="5529887" y="307501"/>
          <a:ext cx="1973347" cy="1683512"/>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rgbClr val="000000"/>
              </a:solidFill>
            </a:rPr>
            <a:t>falta de productos financieros que se acoplen a las realidad de las Pymes</a:t>
          </a:r>
        </a:p>
      </dsp:txBody>
      <dsp:txXfrm>
        <a:off x="5579195" y="356809"/>
        <a:ext cx="1874731" cy="1584896"/>
      </dsp:txXfrm>
    </dsp:sp>
    <dsp:sp modelId="{3CE6B39A-1467-40B0-94C3-F35B8E378CB1}">
      <dsp:nvSpPr>
        <dsp:cNvPr id="0" name=""/>
        <dsp:cNvSpPr/>
      </dsp:nvSpPr>
      <dsp:spPr>
        <a:xfrm>
          <a:off x="7700569" y="904562"/>
          <a:ext cx="418349" cy="489390"/>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a:off x="7700569" y="1002440"/>
        <a:ext cx="292844" cy="293634"/>
      </dsp:txXfrm>
    </dsp:sp>
    <dsp:sp modelId="{47A91D71-2A61-4552-8851-F6609EF18192}">
      <dsp:nvSpPr>
        <dsp:cNvPr id="0" name=""/>
        <dsp:cNvSpPr/>
      </dsp:nvSpPr>
      <dsp:spPr>
        <a:xfrm>
          <a:off x="8292573" y="307501"/>
          <a:ext cx="1973347" cy="168351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a:solidFill>
                <a:srgbClr val="000000"/>
              </a:solidFill>
            </a:rPr>
            <a:t>proponer al sistema financiero líneas de crédito dirigidas para las Pymes.</a:t>
          </a:r>
          <a:endParaRPr lang="es-EC" sz="1800" kern="1200" dirty="0">
            <a:solidFill>
              <a:srgbClr val="000000"/>
            </a:solidFill>
          </a:endParaRPr>
        </a:p>
      </dsp:txBody>
      <dsp:txXfrm>
        <a:off x="8341881" y="356809"/>
        <a:ext cx="1874731" cy="15848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19AFC-276D-4C19-A5A2-4E7BCC159172}">
      <dsp:nvSpPr>
        <dsp:cNvPr id="0" name=""/>
        <dsp:cNvSpPr/>
      </dsp:nvSpPr>
      <dsp:spPr>
        <a:xfrm>
          <a:off x="2793062" y="556312"/>
          <a:ext cx="429662" cy="91440"/>
        </a:xfrm>
        <a:custGeom>
          <a:avLst/>
          <a:gdLst/>
          <a:ahLst/>
          <a:cxnLst/>
          <a:rect l="0" t="0" r="0" b="0"/>
          <a:pathLst>
            <a:path>
              <a:moveTo>
                <a:pt x="0" y="45720"/>
              </a:moveTo>
              <a:lnTo>
                <a:pt x="42966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2996387" y="599731"/>
        <a:ext cx="23013" cy="4602"/>
      </dsp:txXfrm>
    </dsp:sp>
    <dsp:sp modelId="{6F29F1A8-F489-4D1B-BE6D-37067A8B3F72}">
      <dsp:nvSpPr>
        <dsp:cNvPr id="0" name=""/>
        <dsp:cNvSpPr/>
      </dsp:nvSpPr>
      <dsp:spPr>
        <a:xfrm>
          <a:off x="793719" y="1689"/>
          <a:ext cx="2001142" cy="120068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dirty="0">
              <a:solidFill>
                <a:srgbClr val="000000"/>
              </a:solidFill>
            </a:rPr>
            <a:t>inclusión financiera </a:t>
          </a:r>
        </a:p>
      </dsp:txBody>
      <dsp:txXfrm>
        <a:off x="793719" y="1689"/>
        <a:ext cx="2001142" cy="1200685"/>
      </dsp:txXfrm>
    </dsp:sp>
    <dsp:sp modelId="{A58E9C60-8266-417C-9A87-201A668ECB86}">
      <dsp:nvSpPr>
        <dsp:cNvPr id="0" name=""/>
        <dsp:cNvSpPr/>
      </dsp:nvSpPr>
      <dsp:spPr>
        <a:xfrm>
          <a:off x="5254468" y="556312"/>
          <a:ext cx="429662" cy="91440"/>
        </a:xfrm>
        <a:custGeom>
          <a:avLst/>
          <a:gdLst/>
          <a:ahLst/>
          <a:cxnLst/>
          <a:rect l="0" t="0" r="0" b="0"/>
          <a:pathLst>
            <a:path>
              <a:moveTo>
                <a:pt x="0" y="45720"/>
              </a:moveTo>
              <a:lnTo>
                <a:pt x="429662" y="45720"/>
              </a:lnTo>
            </a:path>
          </a:pathLst>
        </a:custGeom>
        <a:noFill/>
        <a:ln w="9525" cap="flat" cmpd="sng" algn="ctr">
          <a:solidFill>
            <a:schemeClr val="accent3">
              <a:hueOff val="-366787"/>
              <a:satOff val="6926"/>
              <a:lumOff val="-42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457793" y="599731"/>
        <a:ext cx="23013" cy="4602"/>
      </dsp:txXfrm>
    </dsp:sp>
    <dsp:sp modelId="{C7BFF6B7-DC46-46CC-B0E6-FB929FF7FD27}">
      <dsp:nvSpPr>
        <dsp:cNvPr id="0" name=""/>
        <dsp:cNvSpPr/>
      </dsp:nvSpPr>
      <dsp:spPr>
        <a:xfrm>
          <a:off x="3255125" y="1689"/>
          <a:ext cx="2001142" cy="1200685"/>
        </a:xfrm>
        <a:prstGeom prst="rect">
          <a:avLst/>
        </a:prstGeom>
        <a:gradFill rotWithShape="0">
          <a:gsLst>
            <a:gs pos="0">
              <a:schemeClr val="accent3">
                <a:hueOff val="-320939"/>
                <a:satOff val="6060"/>
                <a:lumOff val="-368"/>
                <a:alphaOff val="0"/>
                <a:tint val="50000"/>
                <a:satMod val="300000"/>
              </a:schemeClr>
            </a:gs>
            <a:gs pos="35000">
              <a:schemeClr val="accent3">
                <a:hueOff val="-320939"/>
                <a:satOff val="6060"/>
                <a:lumOff val="-368"/>
                <a:alphaOff val="0"/>
                <a:tint val="37000"/>
                <a:satMod val="300000"/>
              </a:schemeClr>
            </a:gs>
            <a:gs pos="100000">
              <a:schemeClr val="accent3">
                <a:hueOff val="-320939"/>
                <a:satOff val="6060"/>
                <a:lumOff val="-36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dirty="0">
              <a:solidFill>
                <a:srgbClr val="000000"/>
              </a:solidFill>
            </a:rPr>
            <a:t>una política de inserción productiva</a:t>
          </a:r>
        </a:p>
      </dsp:txBody>
      <dsp:txXfrm>
        <a:off x="3255125" y="1689"/>
        <a:ext cx="2001142" cy="1200685"/>
      </dsp:txXfrm>
    </dsp:sp>
    <dsp:sp modelId="{16E0330E-464F-43F3-B8EA-C32D4A778CE1}">
      <dsp:nvSpPr>
        <dsp:cNvPr id="0" name=""/>
        <dsp:cNvSpPr/>
      </dsp:nvSpPr>
      <dsp:spPr>
        <a:xfrm>
          <a:off x="7715874" y="556312"/>
          <a:ext cx="429662" cy="91440"/>
        </a:xfrm>
        <a:custGeom>
          <a:avLst/>
          <a:gdLst/>
          <a:ahLst/>
          <a:cxnLst/>
          <a:rect l="0" t="0" r="0" b="0"/>
          <a:pathLst>
            <a:path>
              <a:moveTo>
                <a:pt x="0" y="45720"/>
              </a:moveTo>
              <a:lnTo>
                <a:pt x="429662" y="45720"/>
              </a:lnTo>
            </a:path>
          </a:pathLst>
        </a:custGeom>
        <a:noFill/>
        <a:ln w="9525" cap="flat" cmpd="sng" algn="ctr">
          <a:solidFill>
            <a:schemeClr val="accent3">
              <a:hueOff val="-733575"/>
              <a:satOff val="13852"/>
              <a:lumOff val="-84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7919199" y="599731"/>
        <a:ext cx="23013" cy="4602"/>
      </dsp:txXfrm>
    </dsp:sp>
    <dsp:sp modelId="{70DBD83B-D383-4057-8869-95536492AE19}">
      <dsp:nvSpPr>
        <dsp:cNvPr id="0" name=""/>
        <dsp:cNvSpPr/>
      </dsp:nvSpPr>
      <dsp:spPr>
        <a:xfrm>
          <a:off x="5716531" y="1689"/>
          <a:ext cx="2001142" cy="1200685"/>
        </a:xfrm>
        <a:prstGeom prst="rect">
          <a:avLst/>
        </a:prstGeom>
        <a:gradFill rotWithShape="0">
          <a:gsLst>
            <a:gs pos="0">
              <a:schemeClr val="accent3">
                <a:hueOff val="-641878"/>
                <a:satOff val="12120"/>
                <a:lumOff val="-735"/>
                <a:alphaOff val="0"/>
                <a:tint val="50000"/>
                <a:satMod val="300000"/>
              </a:schemeClr>
            </a:gs>
            <a:gs pos="35000">
              <a:schemeClr val="accent3">
                <a:hueOff val="-641878"/>
                <a:satOff val="12120"/>
                <a:lumOff val="-735"/>
                <a:alphaOff val="0"/>
                <a:tint val="37000"/>
                <a:satMod val="300000"/>
              </a:schemeClr>
            </a:gs>
            <a:gs pos="100000">
              <a:schemeClr val="accent3">
                <a:hueOff val="-641878"/>
                <a:satOff val="12120"/>
                <a:lumOff val="-7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dirty="0">
              <a:solidFill>
                <a:srgbClr val="000000"/>
              </a:solidFill>
            </a:rPr>
            <a:t>fomentar un desarrollo sostenible </a:t>
          </a:r>
        </a:p>
      </dsp:txBody>
      <dsp:txXfrm>
        <a:off x="5716531" y="1689"/>
        <a:ext cx="2001142" cy="1200685"/>
      </dsp:txXfrm>
    </dsp:sp>
    <dsp:sp modelId="{73B71961-9D79-4C3C-BC24-35B79D1D401F}">
      <dsp:nvSpPr>
        <dsp:cNvPr id="0" name=""/>
        <dsp:cNvSpPr/>
      </dsp:nvSpPr>
      <dsp:spPr>
        <a:xfrm>
          <a:off x="1794291" y="1200575"/>
          <a:ext cx="7384217" cy="429662"/>
        </a:xfrm>
        <a:custGeom>
          <a:avLst/>
          <a:gdLst/>
          <a:ahLst/>
          <a:cxnLst/>
          <a:rect l="0" t="0" r="0" b="0"/>
          <a:pathLst>
            <a:path>
              <a:moveTo>
                <a:pt x="7384217" y="0"/>
              </a:moveTo>
              <a:lnTo>
                <a:pt x="7384217" y="231931"/>
              </a:lnTo>
              <a:lnTo>
                <a:pt x="0" y="231931"/>
              </a:lnTo>
              <a:lnTo>
                <a:pt x="0" y="429662"/>
              </a:lnTo>
            </a:path>
          </a:pathLst>
        </a:custGeom>
        <a:noFill/>
        <a:ln w="9525" cap="flat" cmpd="sng" algn="ctr">
          <a:solidFill>
            <a:schemeClr val="accent3">
              <a:hueOff val="-1100362"/>
              <a:satOff val="20778"/>
              <a:lumOff val="-12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301436" y="1413105"/>
        <a:ext cx="369927" cy="4602"/>
      </dsp:txXfrm>
    </dsp:sp>
    <dsp:sp modelId="{7CBAF5B9-DF1B-4783-966D-AC2F7CBEDBAA}">
      <dsp:nvSpPr>
        <dsp:cNvPr id="0" name=""/>
        <dsp:cNvSpPr/>
      </dsp:nvSpPr>
      <dsp:spPr>
        <a:xfrm>
          <a:off x="8177937" y="1689"/>
          <a:ext cx="2001142" cy="1200685"/>
        </a:xfrm>
        <a:prstGeom prst="rect">
          <a:avLst/>
        </a:prstGeom>
        <a:gradFill rotWithShape="0">
          <a:gsLst>
            <a:gs pos="0">
              <a:schemeClr val="accent3">
                <a:hueOff val="-962817"/>
                <a:satOff val="18180"/>
                <a:lumOff val="-1103"/>
                <a:alphaOff val="0"/>
                <a:tint val="50000"/>
                <a:satMod val="300000"/>
              </a:schemeClr>
            </a:gs>
            <a:gs pos="35000">
              <a:schemeClr val="accent3">
                <a:hueOff val="-962817"/>
                <a:satOff val="18180"/>
                <a:lumOff val="-1103"/>
                <a:alphaOff val="0"/>
                <a:tint val="37000"/>
                <a:satMod val="300000"/>
              </a:schemeClr>
            </a:gs>
            <a:gs pos="100000">
              <a:schemeClr val="accent3">
                <a:hueOff val="-962817"/>
                <a:satOff val="18180"/>
                <a:lumOff val="-110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dirty="0">
              <a:solidFill>
                <a:srgbClr val="000000"/>
              </a:solidFill>
            </a:rPr>
            <a:t>diferentes áreas de actividad</a:t>
          </a:r>
        </a:p>
      </dsp:txBody>
      <dsp:txXfrm>
        <a:off x="8177937" y="1689"/>
        <a:ext cx="2001142" cy="1200685"/>
      </dsp:txXfrm>
    </dsp:sp>
    <dsp:sp modelId="{65F0413B-5FAF-4ABC-9B30-4AEE311C170C}">
      <dsp:nvSpPr>
        <dsp:cNvPr id="0" name=""/>
        <dsp:cNvSpPr/>
      </dsp:nvSpPr>
      <dsp:spPr>
        <a:xfrm>
          <a:off x="2793062" y="2217260"/>
          <a:ext cx="429662" cy="91440"/>
        </a:xfrm>
        <a:custGeom>
          <a:avLst/>
          <a:gdLst/>
          <a:ahLst/>
          <a:cxnLst/>
          <a:rect l="0" t="0" r="0" b="0"/>
          <a:pathLst>
            <a:path>
              <a:moveTo>
                <a:pt x="0" y="45720"/>
              </a:moveTo>
              <a:lnTo>
                <a:pt x="429662" y="45720"/>
              </a:lnTo>
            </a:path>
          </a:pathLst>
        </a:custGeom>
        <a:noFill/>
        <a:ln w="9525" cap="flat" cmpd="sng" algn="ctr">
          <a:solidFill>
            <a:schemeClr val="accent3">
              <a:hueOff val="-1467150"/>
              <a:satOff val="27703"/>
              <a:lumOff val="-168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2996387" y="2260679"/>
        <a:ext cx="23013" cy="4602"/>
      </dsp:txXfrm>
    </dsp:sp>
    <dsp:sp modelId="{4CE58852-3EC5-48BC-9E49-28FCD9F74923}">
      <dsp:nvSpPr>
        <dsp:cNvPr id="0" name=""/>
        <dsp:cNvSpPr/>
      </dsp:nvSpPr>
      <dsp:spPr>
        <a:xfrm>
          <a:off x="793719" y="1662638"/>
          <a:ext cx="2001142" cy="1200685"/>
        </a:xfrm>
        <a:prstGeom prst="rect">
          <a:avLst/>
        </a:prstGeom>
        <a:gradFill rotWithShape="0">
          <a:gsLst>
            <a:gs pos="0">
              <a:schemeClr val="accent3">
                <a:hueOff val="-1283756"/>
                <a:satOff val="24240"/>
                <a:lumOff val="-1471"/>
                <a:alphaOff val="0"/>
                <a:tint val="50000"/>
                <a:satMod val="300000"/>
              </a:schemeClr>
            </a:gs>
            <a:gs pos="35000">
              <a:schemeClr val="accent3">
                <a:hueOff val="-1283756"/>
                <a:satOff val="24240"/>
                <a:lumOff val="-1471"/>
                <a:alphaOff val="0"/>
                <a:tint val="37000"/>
                <a:satMod val="300000"/>
              </a:schemeClr>
            </a:gs>
            <a:gs pos="100000">
              <a:schemeClr val="accent3">
                <a:hueOff val="-1283756"/>
                <a:satOff val="24240"/>
                <a:lumOff val="-1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rgbClr val="000000"/>
              </a:solidFill>
            </a:rPr>
            <a:t>Impacto en el sector empresarial</a:t>
          </a:r>
          <a:endParaRPr lang="es-EC" sz="1500" kern="1200" dirty="0">
            <a:solidFill>
              <a:srgbClr val="000000"/>
            </a:solidFill>
          </a:endParaRPr>
        </a:p>
      </dsp:txBody>
      <dsp:txXfrm>
        <a:off x="793719" y="1662638"/>
        <a:ext cx="2001142" cy="1200685"/>
      </dsp:txXfrm>
    </dsp:sp>
    <dsp:sp modelId="{CEDCE50B-CD09-4BC2-98C6-EB8A917EE9E0}">
      <dsp:nvSpPr>
        <dsp:cNvPr id="0" name=""/>
        <dsp:cNvSpPr/>
      </dsp:nvSpPr>
      <dsp:spPr>
        <a:xfrm>
          <a:off x="5254468" y="2217260"/>
          <a:ext cx="429662" cy="91440"/>
        </a:xfrm>
        <a:custGeom>
          <a:avLst/>
          <a:gdLst/>
          <a:ahLst/>
          <a:cxnLst/>
          <a:rect l="0" t="0" r="0" b="0"/>
          <a:pathLst>
            <a:path>
              <a:moveTo>
                <a:pt x="0" y="45720"/>
              </a:moveTo>
              <a:lnTo>
                <a:pt x="429662" y="45720"/>
              </a:lnTo>
            </a:path>
          </a:pathLst>
        </a:custGeom>
        <a:noFill/>
        <a:ln w="9525" cap="flat" cmpd="sng" algn="ctr">
          <a:solidFill>
            <a:schemeClr val="accent3">
              <a:hueOff val="-1833937"/>
              <a:satOff val="34629"/>
              <a:lumOff val="-210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457793" y="2260679"/>
        <a:ext cx="23013" cy="4602"/>
      </dsp:txXfrm>
    </dsp:sp>
    <dsp:sp modelId="{65D21E9A-63EA-43C3-82CE-26E32949C232}">
      <dsp:nvSpPr>
        <dsp:cNvPr id="0" name=""/>
        <dsp:cNvSpPr/>
      </dsp:nvSpPr>
      <dsp:spPr>
        <a:xfrm>
          <a:off x="3255125" y="1662638"/>
          <a:ext cx="2001142" cy="1200685"/>
        </a:xfrm>
        <a:prstGeom prst="rect">
          <a:avLst/>
        </a:prstGeom>
        <a:gradFill rotWithShape="0">
          <a:gsLst>
            <a:gs pos="0">
              <a:schemeClr val="accent3">
                <a:hueOff val="-1604695"/>
                <a:satOff val="30301"/>
                <a:lumOff val="-1838"/>
                <a:alphaOff val="0"/>
                <a:tint val="50000"/>
                <a:satMod val="300000"/>
              </a:schemeClr>
            </a:gs>
            <a:gs pos="35000">
              <a:schemeClr val="accent3">
                <a:hueOff val="-1604695"/>
                <a:satOff val="30301"/>
                <a:lumOff val="-1838"/>
                <a:alphaOff val="0"/>
                <a:tint val="37000"/>
                <a:satMod val="300000"/>
              </a:schemeClr>
            </a:gs>
            <a:gs pos="100000">
              <a:schemeClr val="accent3">
                <a:hueOff val="-1604695"/>
                <a:satOff val="30301"/>
                <a:lumOff val="-18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a:solidFill>
                <a:srgbClr val="000000"/>
              </a:solidFill>
            </a:rPr>
            <a:t>enfrentar la situación actual</a:t>
          </a:r>
          <a:endParaRPr lang="es-EC" sz="1500" kern="1200" dirty="0">
            <a:solidFill>
              <a:srgbClr val="000000"/>
            </a:solidFill>
          </a:endParaRPr>
        </a:p>
      </dsp:txBody>
      <dsp:txXfrm>
        <a:off x="3255125" y="1662638"/>
        <a:ext cx="2001142" cy="1200685"/>
      </dsp:txXfrm>
    </dsp:sp>
    <dsp:sp modelId="{3B3D54E8-FA39-4BA7-AF18-7DEDD2B05291}">
      <dsp:nvSpPr>
        <dsp:cNvPr id="0" name=""/>
        <dsp:cNvSpPr/>
      </dsp:nvSpPr>
      <dsp:spPr>
        <a:xfrm>
          <a:off x="7715874" y="2217260"/>
          <a:ext cx="429662" cy="91440"/>
        </a:xfrm>
        <a:custGeom>
          <a:avLst/>
          <a:gdLst/>
          <a:ahLst/>
          <a:cxnLst/>
          <a:rect l="0" t="0" r="0" b="0"/>
          <a:pathLst>
            <a:path>
              <a:moveTo>
                <a:pt x="0" y="45720"/>
              </a:moveTo>
              <a:lnTo>
                <a:pt x="429662" y="45720"/>
              </a:lnTo>
            </a:path>
          </a:pathLst>
        </a:custGeom>
        <a:noFill/>
        <a:ln w="9525" cap="flat" cmpd="sng" algn="ctr">
          <a:solidFill>
            <a:schemeClr val="accent3">
              <a:hueOff val="-2200724"/>
              <a:satOff val="41555"/>
              <a:lumOff val="-252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7919199" y="2260679"/>
        <a:ext cx="23013" cy="4602"/>
      </dsp:txXfrm>
    </dsp:sp>
    <dsp:sp modelId="{9C37030E-78CD-4FEA-9596-FF9B75E58DA0}">
      <dsp:nvSpPr>
        <dsp:cNvPr id="0" name=""/>
        <dsp:cNvSpPr/>
      </dsp:nvSpPr>
      <dsp:spPr>
        <a:xfrm>
          <a:off x="5716531" y="1662638"/>
          <a:ext cx="2001142" cy="1200685"/>
        </a:xfrm>
        <a:prstGeom prst="rect">
          <a:avLst/>
        </a:prstGeom>
        <a:gradFill rotWithShape="0">
          <a:gsLst>
            <a:gs pos="0">
              <a:schemeClr val="accent3">
                <a:hueOff val="-1925634"/>
                <a:satOff val="36361"/>
                <a:lumOff val="-2206"/>
                <a:alphaOff val="0"/>
                <a:tint val="50000"/>
                <a:satMod val="300000"/>
              </a:schemeClr>
            </a:gs>
            <a:gs pos="35000">
              <a:schemeClr val="accent3">
                <a:hueOff val="-1925634"/>
                <a:satOff val="36361"/>
                <a:lumOff val="-2206"/>
                <a:alphaOff val="0"/>
                <a:tint val="37000"/>
                <a:satMod val="300000"/>
              </a:schemeClr>
            </a:gs>
            <a:gs pos="100000">
              <a:schemeClr val="accent3">
                <a:hueOff val="-1925634"/>
                <a:satOff val="36361"/>
                <a:lumOff val="-220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a:solidFill>
                <a:srgbClr val="000000"/>
              </a:solidFill>
            </a:rPr>
            <a:t>afrontar los ciclos económicos y problemas de liquidez</a:t>
          </a:r>
          <a:endParaRPr lang="es-EC" sz="1500" kern="1200" dirty="0">
            <a:solidFill>
              <a:srgbClr val="000000"/>
            </a:solidFill>
          </a:endParaRPr>
        </a:p>
      </dsp:txBody>
      <dsp:txXfrm>
        <a:off x="5716531" y="1662638"/>
        <a:ext cx="2001142" cy="1200685"/>
      </dsp:txXfrm>
    </dsp:sp>
    <dsp:sp modelId="{BB3F07C3-361F-4889-BBAD-0457D7DAEB82}">
      <dsp:nvSpPr>
        <dsp:cNvPr id="0" name=""/>
        <dsp:cNvSpPr/>
      </dsp:nvSpPr>
      <dsp:spPr>
        <a:xfrm>
          <a:off x="1794291" y="2861523"/>
          <a:ext cx="7384217" cy="429662"/>
        </a:xfrm>
        <a:custGeom>
          <a:avLst/>
          <a:gdLst/>
          <a:ahLst/>
          <a:cxnLst/>
          <a:rect l="0" t="0" r="0" b="0"/>
          <a:pathLst>
            <a:path>
              <a:moveTo>
                <a:pt x="7384217" y="0"/>
              </a:moveTo>
              <a:lnTo>
                <a:pt x="7384217" y="231931"/>
              </a:lnTo>
              <a:lnTo>
                <a:pt x="0" y="231931"/>
              </a:lnTo>
              <a:lnTo>
                <a:pt x="0" y="429662"/>
              </a:lnTo>
            </a:path>
          </a:pathLst>
        </a:custGeom>
        <a:noFill/>
        <a:ln w="9525" cap="flat" cmpd="sng" algn="ctr">
          <a:solidFill>
            <a:schemeClr val="accent3">
              <a:hueOff val="-2567512"/>
              <a:satOff val="48481"/>
              <a:lumOff val="-294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301436" y="3074054"/>
        <a:ext cx="369927" cy="4602"/>
      </dsp:txXfrm>
    </dsp:sp>
    <dsp:sp modelId="{ABFFEC13-ADBD-469E-9289-CF3BFD44B6B5}">
      <dsp:nvSpPr>
        <dsp:cNvPr id="0" name=""/>
        <dsp:cNvSpPr/>
      </dsp:nvSpPr>
      <dsp:spPr>
        <a:xfrm>
          <a:off x="8177937" y="1662638"/>
          <a:ext cx="2001142" cy="1200685"/>
        </a:xfrm>
        <a:prstGeom prst="rect">
          <a:avLst/>
        </a:prstGeom>
        <a:gradFill rotWithShape="0">
          <a:gsLst>
            <a:gs pos="0">
              <a:schemeClr val="accent3">
                <a:hueOff val="-2246573"/>
                <a:satOff val="42421"/>
                <a:lumOff val="-2573"/>
                <a:alphaOff val="0"/>
                <a:tint val="50000"/>
                <a:satMod val="300000"/>
              </a:schemeClr>
            </a:gs>
            <a:gs pos="35000">
              <a:schemeClr val="accent3">
                <a:hueOff val="-2246573"/>
                <a:satOff val="42421"/>
                <a:lumOff val="-2573"/>
                <a:alphaOff val="0"/>
                <a:tint val="37000"/>
                <a:satMod val="300000"/>
              </a:schemeClr>
            </a:gs>
            <a:gs pos="100000">
              <a:schemeClr val="accent3">
                <a:hueOff val="-2246573"/>
                <a:satOff val="42421"/>
                <a:lumOff val="-25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a:solidFill>
                <a:srgbClr val="000000"/>
              </a:solidFill>
            </a:rPr>
            <a:t>diversas líneas de crédito en las diferentes entidades financieras</a:t>
          </a:r>
          <a:endParaRPr lang="es-EC" sz="1500" kern="1200" dirty="0">
            <a:solidFill>
              <a:srgbClr val="000000"/>
            </a:solidFill>
          </a:endParaRPr>
        </a:p>
      </dsp:txBody>
      <dsp:txXfrm>
        <a:off x="8177937" y="1662638"/>
        <a:ext cx="2001142" cy="1200685"/>
      </dsp:txXfrm>
    </dsp:sp>
    <dsp:sp modelId="{86DB782D-4B68-44A1-9C74-012694D868BD}">
      <dsp:nvSpPr>
        <dsp:cNvPr id="0" name=""/>
        <dsp:cNvSpPr/>
      </dsp:nvSpPr>
      <dsp:spPr>
        <a:xfrm>
          <a:off x="793719" y="3323586"/>
          <a:ext cx="2001142" cy="1200685"/>
        </a:xfrm>
        <a:prstGeom prst="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s-EC" sz="1500" kern="1200" dirty="0">
              <a:solidFill>
                <a:srgbClr val="000000"/>
              </a:solidFill>
            </a:rPr>
            <a:t>elección de instituciones financieras es variada.</a:t>
          </a:r>
        </a:p>
      </dsp:txBody>
      <dsp:txXfrm>
        <a:off x="793719" y="3323586"/>
        <a:ext cx="2001142" cy="120068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53B3C-7497-44CA-9E0B-DEDED7F30E4D}">
      <dsp:nvSpPr>
        <dsp:cNvPr id="0" name=""/>
        <dsp:cNvSpPr/>
      </dsp:nvSpPr>
      <dsp:spPr>
        <a:xfrm>
          <a:off x="5735899" y="4828326"/>
          <a:ext cx="522432" cy="91440"/>
        </a:xfrm>
        <a:custGeom>
          <a:avLst/>
          <a:gdLst/>
          <a:ahLst/>
          <a:cxnLst/>
          <a:rect l="0" t="0" r="0" b="0"/>
          <a:pathLst>
            <a:path>
              <a:moveTo>
                <a:pt x="0" y="45720"/>
              </a:moveTo>
              <a:lnTo>
                <a:pt x="522432" y="457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984054" y="4860985"/>
        <a:ext cx="26121" cy="26121"/>
      </dsp:txXfrm>
    </dsp:sp>
    <dsp:sp modelId="{2CCB4693-A98C-4B64-9204-B71C33EF0F76}">
      <dsp:nvSpPr>
        <dsp:cNvPr id="0" name=""/>
        <dsp:cNvSpPr/>
      </dsp:nvSpPr>
      <dsp:spPr>
        <a:xfrm>
          <a:off x="2601306" y="2636440"/>
          <a:ext cx="522432" cy="2237606"/>
        </a:xfrm>
        <a:custGeom>
          <a:avLst/>
          <a:gdLst/>
          <a:ahLst/>
          <a:cxnLst/>
          <a:rect l="0" t="0" r="0" b="0"/>
          <a:pathLst>
            <a:path>
              <a:moveTo>
                <a:pt x="0" y="0"/>
              </a:moveTo>
              <a:lnTo>
                <a:pt x="261216" y="0"/>
              </a:lnTo>
              <a:lnTo>
                <a:pt x="261216" y="2237606"/>
              </a:lnTo>
              <a:lnTo>
                <a:pt x="522432" y="223760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solidFill>
              <a:srgbClr val="000000"/>
            </a:solidFill>
          </a:endParaRPr>
        </a:p>
      </dsp:txBody>
      <dsp:txXfrm>
        <a:off x="2805077" y="3697798"/>
        <a:ext cx="114889" cy="114889"/>
      </dsp:txXfrm>
    </dsp:sp>
    <dsp:sp modelId="{1BA58DE4-BA38-47C0-ABAE-DB9B2650481A}">
      <dsp:nvSpPr>
        <dsp:cNvPr id="0" name=""/>
        <dsp:cNvSpPr/>
      </dsp:nvSpPr>
      <dsp:spPr>
        <a:xfrm>
          <a:off x="5735899" y="3832838"/>
          <a:ext cx="522432" cy="91440"/>
        </a:xfrm>
        <a:custGeom>
          <a:avLst/>
          <a:gdLst/>
          <a:ahLst/>
          <a:cxnLst/>
          <a:rect l="0" t="0" r="0" b="0"/>
          <a:pathLst>
            <a:path>
              <a:moveTo>
                <a:pt x="0" y="45720"/>
              </a:moveTo>
              <a:lnTo>
                <a:pt x="522432" y="457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984054" y="3865497"/>
        <a:ext cx="26121" cy="26121"/>
      </dsp:txXfrm>
    </dsp:sp>
    <dsp:sp modelId="{8169AF65-8478-4C77-A035-D8E96CBBEF43}">
      <dsp:nvSpPr>
        <dsp:cNvPr id="0" name=""/>
        <dsp:cNvSpPr/>
      </dsp:nvSpPr>
      <dsp:spPr>
        <a:xfrm>
          <a:off x="2601306" y="2636440"/>
          <a:ext cx="522432" cy="1242118"/>
        </a:xfrm>
        <a:custGeom>
          <a:avLst/>
          <a:gdLst/>
          <a:ahLst/>
          <a:cxnLst/>
          <a:rect l="0" t="0" r="0" b="0"/>
          <a:pathLst>
            <a:path>
              <a:moveTo>
                <a:pt x="0" y="0"/>
              </a:moveTo>
              <a:lnTo>
                <a:pt x="261216" y="0"/>
              </a:lnTo>
              <a:lnTo>
                <a:pt x="261216" y="1242118"/>
              </a:lnTo>
              <a:lnTo>
                <a:pt x="522432" y="12421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2828834" y="3223811"/>
        <a:ext cx="67375" cy="67375"/>
      </dsp:txXfrm>
    </dsp:sp>
    <dsp:sp modelId="{DBBB5268-4BE9-4931-AFFC-1310EF41E60E}">
      <dsp:nvSpPr>
        <dsp:cNvPr id="0" name=""/>
        <dsp:cNvSpPr/>
      </dsp:nvSpPr>
      <dsp:spPr>
        <a:xfrm>
          <a:off x="5735899" y="2837350"/>
          <a:ext cx="522432" cy="91440"/>
        </a:xfrm>
        <a:custGeom>
          <a:avLst/>
          <a:gdLst/>
          <a:ahLst/>
          <a:cxnLst/>
          <a:rect l="0" t="0" r="0" b="0"/>
          <a:pathLst>
            <a:path>
              <a:moveTo>
                <a:pt x="0" y="45720"/>
              </a:moveTo>
              <a:lnTo>
                <a:pt x="522432" y="457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984054" y="2870009"/>
        <a:ext cx="26121" cy="26121"/>
      </dsp:txXfrm>
    </dsp:sp>
    <dsp:sp modelId="{25A21C2D-6031-430F-B4D7-BB26FB9DB6D9}">
      <dsp:nvSpPr>
        <dsp:cNvPr id="0" name=""/>
        <dsp:cNvSpPr/>
      </dsp:nvSpPr>
      <dsp:spPr>
        <a:xfrm>
          <a:off x="2601306" y="2636440"/>
          <a:ext cx="522432" cy="246630"/>
        </a:xfrm>
        <a:custGeom>
          <a:avLst/>
          <a:gdLst/>
          <a:ahLst/>
          <a:cxnLst/>
          <a:rect l="0" t="0" r="0" b="0"/>
          <a:pathLst>
            <a:path>
              <a:moveTo>
                <a:pt x="0" y="0"/>
              </a:moveTo>
              <a:lnTo>
                <a:pt x="261216" y="0"/>
              </a:lnTo>
              <a:lnTo>
                <a:pt x="261216" y="246630"/>
              </a:lnTo>
              <a:lnTo>
                <a:pt x="522432" y="24663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2848079" y="2745312"/>
        <a:ext cx="28886" cy="28886"/>
      </dsp:txXfrm>
    </dsp:sp>
    <dsp:sp modelId="{0436DD95-F475-4C7C-8409-5EF3FC65A84D}">
      <dsp:nvSpPr>
        <dsp:cNvPr id="0" name=""/>
        <dsp:cNvSpPr/>
      </dsp:nvSpPr>
      <dsp:spPr>
        <a:xfrm>
          <a:off x="5735899" y="1595232"/>
          <a:ext cx="522432" cy="91440"/>
        </a:xfrm>
        <a:custGeom>
          <a:avLst/>
          <a:gdLst/>
          <a:ahLst/>
          <a:cxnLst/>
          <a:rect l="0" t="0" r="0" b="0"/>
          <a:pathLst>
            <a:path>
              <a:moveTo>
                <a:pt x="0" y="45720"/>
              </a:moveTo>
              <a:lnTo>
                <a:pt x="522432" y="457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984054" y="1627891"/>
        <a:ext cx="26121" cy="26121"/>
      </dsp:txXfrm>
    </dsp:sp>
    <dsp:sp modelId="{7497500B-F81E-415D-9AB8-36CBD9026A85}">
      <dsp:nvSpPr>
        <dsp:cNvPr id="0" name=""/>
        <dsp:cNvSpPr/>
      </dsp:nvSpPr>
      <dsp:spPr>
        <a:xfrm>
          <a:off x="2601306" y="1640952"/>
          <a:ext cx="522432" cy="995488"/>
        </a:xfrm>
        <a:custGeom>
          <a:avLst/>
          <a:gdLst/>
          <a:ahLst/>
          <a:cxnLst/>
          <a:rect l="0" t="0" r="0" b="0"/>
          <a:pathLst>
            <a:path>
              <a:moveTo>
                <a:pt x="0" y="995488"/>
              </a:moveTo>
              <a:lnTo>
                <a:pt x="261216" y="995488"/>
              </a:lnTo>
              <a:lnTo>
                <a:pt x="261216" y="0"/>
              </a:lnTo>
              <a:lnTo>
                <a:pt x="522432"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2834416" y="2110590"/>
        <a:ext cx="56212" cy="56212"/>
      </dsp:txXfrm>
    </dsp:sp>
    <dsp:sp modelId="{F41E2BA9-142C-41AD-B14C-646DA9976F1D}">
      <dsp:nvSpPr>
        <dsp:cNvPr id="0" name=""/>
        <dsp:cNvSpPr/>
      </dsp:nvSpPr>
      <dsp:spPr>
        <a:xfrm>
          <a:off x="5735899" y="353114"/>
          <a:ext cx="522432" cy="91440"/>
        </a:xfrm>
        <a:custGeom>
          <a:avLst/>
          <a:gdLst/>
          <a:ahLst/>
          <a:cxnLst/>
          <a:rect l="0" t="0" r="0" b="0"/>
          <a:pathLst>
            <a:path>
              <a:moveTo>
                <a:pt x="0" y="45720"/>
              </a:moveTo>
              <a:lnTo>
                <a:pt x="522432" y="4572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984054" y="385773"/>
        <a:ext cx="26121" cy="26121"/>
      </dsp:txXfrm>
    </dsp:sp>
    <dsp:sp modelId="{C093340E-4EC7-4B39-96D2-1344B45EF7A7}">
      <dsp:nvSpPr>
        <dsp:cNvPr id="0" name=""/>
        <dsp:cNvSpPr/>
      </dsp:nvSpPr>
      <dsp:spPr>
        <a:xfrm>
          <a:off x="2601306" y="398834"/>
          <a:ext cx="522432" cy="2237606"/>
        </a:xfrm>
        <a:custGeom>
          <a:avLst/>
          <a:gdLst/>
          <a:ahLst/>
          <a:cxnLst/>
          <a:rect l="0" t="0" r="0" b="0"/>
          <a:pathLst>
            <a:path>
              <a:moveTo>
                <a:pt x="0" y="2237606"/>
              </a:moveTo>
              <a:lnTo>
                <a:pt x="261216" y="2237606"/>
              </a:lnTo>
              <a:lnTo>
                <a:pt x="261216" y="0"/>
              </a:lnTo>
              <a:lnTo>
                <a:pt x="522432" y="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solidFill>
              <a:srgbClr val="000000"/>
            </a:solidFill>
          </a:endParaRPr>
        </a:p>
      </dsp:txBody>
      <dsp:txXfrm>
        <a:off x="2805077" y="1460192"/>
        <a:ext cx="114889" cy="114889"/>
      </dsp:txXfrm>
    </dsp:sp>
    <dsp:sp modelId="{8B91DC67-3052-4817-843F-0EFB234D957A}">
      <dsp:nvSpPr>
        <dsp:cNvPr id="0" name=""/>
        <dsp:cNvSpPr/>
      </dsp:nvSpPr>
      <dsp:spPr>
        <a:xfrm rot="16200000">
          <a:off x="107347" y="2238245"/>
          <a:ext cx="4191528"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s-EC" sz="4400" kern="1200" dirty="0">
              <a:solidFill>
                <a:srgbClr val="000000"/>
              </a:solidFill>
              <a:effectLst/>
              <a:latin typeface="Times New Roman" panose="02020603050405020304" pitchFamily="18" charset="0"/>
              <a:ea typeface="Calibri" panose="020F0502020204030204" pitchFamily="34" charset="0"/>
            </a:rPr>
            <a:t>Línea de crédito 1</a:t>
          </a:r>
          <a:endParaRPr lang="es-EC" sz="4400" kern="1200" dirty="0">
            <a:solidFill>
              <a:srgbClr val="000000"/>
            </a:solidFill>
          </a:endParaRPr>
        </a:p>
      </dsp:txBody>
      <dsp:txXfrm>
        <a:off x="107347" y="2238245"/>
        <a:ext cx="4191528" cy="796390"/>
      </dsp:txXfrm>
    </dsp:sp>
    <dsp:sp modelId="{81D620CF-1D88-4560-8F65-611B5D1F3021}">
      <dsp:nvSpPr>
        <dsp:cNvPr id="0" name=""/>
        <dsp:cNvSpPr/>
      </dsp:nvSpPr>
      <dsp:spPr>
        <a:xfrm>
          <a:off x="3123738" y="639"/>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Monto:</a:t>
          </a:r>
          <a:endParaRPr lang="es-EC" sz="1400" kern="1200" dirty="0">
            <a:solidFill>
              <a:srgbClr val="000000"/>
            </a:solidFill>
          </a:endParaRPr>
        </a:p>
      </dsp:txBody>
      <dsp:txXfrm>
        <a:off x="3123738" y="639"/>
        <a:ext cx="2612160" cy="796390"/>
      </dsp:txXfrm>
    </dsp:sp>
    <dsp:sp modelId="{A09D81A1-2163-45FB-A325-C640DB6061DB}">
      <dsp:nvSpPr>
        <dsp:cNvPr id="0" name=""/>
        <dsp:cNvSpPr/>
      </dsp:nvSpPr>
      <dsp:spPr>
        <a:xfrm>
          <a:off x="6258331" y="639"/>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El monto mínimo para esta línea de crédito será a partir de $5000</a:t>
          </a:r>
        </a:p>
      </dsp:txBody>
      <dsp:txXfrm>
        <a:off x="6258331" y="639"/>
        <a:ext cx="2612160" cy="796390"/>
      </dsp:txXfrm>
    </dsp:sp>
    <dsp:sp modelId="{253442A2-9342-4499-93B9-B6F8B097C5C9}">
      <dsp:nvSpPr>
        <dsp:cNvPr id="0" name=""/>
        <dsp:cNvSpPr/>
      </dsp:nvSpPr>
      <dsp:spPr>
        <a:xfrm>
          <a:off x="3123738" y="1242757"/>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Garantías: </a:t>
          </a:r>
          <a:endParaRPr lang="es-EC" sz="1400" kern="1200" dirty="0">
            <a:solidFill>
              <a:srgbClr val="000000"/>
            </a:solidFill>
          </a:endParaRPr>
        </a:p>
      </dsp:txBody>
      <dsp:txXfrm>
        <a:off x="3123738" y="1242757"/>
        <a:ext cx="2612160" cy="796390"/>
      </dsp:txXfrm>
    </dsp:sp>
    <dsp:sp modelId="{43D4652F-0EC4-4595-B599-48CE73DE097F}">
      <dsp:nvSpPr>
        <dsp:cNvPr id="0" name=""/>
        <dsp:cNvSpPr/>
      </dsp:nvSpPr>
      <dsp:spPr>
        <a:xfrm>
          <a:off x="6258331" y="996127"/>
          <a:ext cx="2612160" cy="128965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s-EC" sz="1400" kern="1200" dirty="0">
              <a:solidFill>
                <a:srgbClr val="000000"/>
              </a:solidFill>
            </a:rPr>
            <a:t>uso de los activos muebles y financieros y derechos de estos, se pignoren o se vendan como parte de una cesión temporal</a:t>
          </a:r>
        </a:p>
        <a:p>
          <a:pPr marL="0" lvl="0" indent="0" algn="l" defTabSz="622300">
            <a:lnSpc>
              <a:spcPct val="90000"/>
            </a:lnSpc>
            <a:spcBef>
              <a:spcPct val="0"/>
            </a:spcBef>
            <a:spcAft>
              <a:spcPct val="35000"/>
            </a:spcAft>
            <a:buNone/>
          </a:pPr>
          <a:r>
            <a:rPr lang="es-EC" sz="1400" kern="1200" dirty="0">
              <a:solidFill>
                <a:srgbClr val="000000"/>
              </a:solidFill>
            </a:rPr>
            <a:t>cuentas por cobrar</a:t>
          </a:r>
        </a:p>
      </dsp:txBody>
      <dsp:txXfrm>
        <a:off x="6258331" y="996127"/>
        <a:ext cx="2612160" cy="1289650"/>
      </dsp:txXfrm>
    </dsp:sp>
    <dsp:sp modelId="{15D325CB-C8F5-4F2B-9F36-6262E9D2A407}">
      <dsp:nvSpPr>
        <dsp:cNvPr id="0" name=""/>
        <dsp:cNvSpPr/>
      </dsp:nvSpPr>
      <dsp:spPr>
        <a:xfrm>
          <a:off x="3123738" y="2484875"/>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Plazo:</a:t>
          </a:r>
          <a:endParaRPr lang="es-EC" sz="1400" kern="1200" dirty="0">
            <a:solidFill>
              <a:srgbClr val="000000"/>
            </a:solidFill>
          </a:endParaRPr>
        </a:p>
      </dsp:txBody>
      <dsp:txXfrm>
        <a:off x="3123738" y="2484875"/>
        <a:ext cx="2612160" cy="796390"/>
      </dsp:txXfrm>
    </dsp:sp>
    <dsp:sp modelId="{C6FCEBD5-DCF7-4372-8E4F-41DBB6312258}">
      <dsp:nvSpPr>
        <dsp:cNvPr id="0" name=""/>
        <dsp:cNvSpPr/>
      </dsp:nvSpPr>
      <dsp:spPr>
        <a:xfrm>
          <a:off x="6258331" y="2484875"/>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s-EC" sz="1400" kern="1200" dirty="0">
              <a:solidFill>
                <a:srgbClr val="000000"/>
              </a:solidFill>
            </a:rPr>
            <a:t>dependerá del monto del crédito</a:t>
          </a:r>
        </a:p>
      </dsp:txBody>
      <dsp:txXfrm>
        <a:off x="6258331" y="2484875"/>
        <a:ext cx="2612160" cy="796390"/>
      </dsp:txXfrm>
    </dsp:sp>
    <dsp:sp modelId="{BFDACA43-8D45-4FF0-9AA4-A6E1FD17DA41}">
      <dsp:nvSpPr>
        <dsp:cNvPr id="0" name=""/>
        <dsp:cNvSpPr/>
      </dsp:nvSpPr>
      <dsp:spPr>
        <a:xfrm>
          <a:off x="3123738" y="3480363"/>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Tasa de interés: </a:t>
          </a:r>
          <a:endParaRPr lang="es-EC" sz="1400" kern="1200" dirty="0">
            <a:solidFill>
              <a:srgbClr val="000000"/>
            </a:solidFill>
          </a:endParaRPr>
        </a:p>
      </dsp:txBody>
      <dsp:txXfrm>
        <a:off x="3123738" y="3480363"/>
        <a:ext cx="2612160" cy="796390"/>
      </dsp:txXfrm>
    </dsp:sp>
    <dsp:sp modelId="{17B5B980-265D-4E79-B05E-6F416826876C}">
      <dsp:nvSpPr>
        <dsp:cNvPr id="0" name=""/>
        <dsp:cNvSpPr/>
      </dsp:nvSpPr>
      <dsp:spPr>
        <a:xfrm>
          <a:off x="6258331" y="3480363"/>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s-ES" sz="1400" kern="1200" dirty="0">
              <a:solidFill>
                <a:srgbClr val="000000"/>
              </a:solidFill>
            </a:rPr>
            <a:t>8,95%, 9,76%</a:t>
          </a:r>
          <a:endParaRPr lang="es-EC" sz="1400" kern="1200" dirty="0">
            <a:solidFill>
              <a:srgbClr val="000000"/>
            </a:solidFill>
          </a:endParaRPr>
        </a:p>
      </dsp:txBody>
      <dsp:txXfrm>
        <a:off x="6258331" y="3480363"/>
        <a:ext cx="2612160" cy="796390"/>
      </dsp:txXfrm>
    </dsp:sp>
    <dsp:sp modelId="{1A27C313-F26D-46D8-9EBA-21B8217ADD44}">
      <dsp:nvSpPr>
        <dsp:cNvPr id="0" name=""/>
        <dsp:cNvSpPr/>
      </dsp:nvSpPr>
      <dsp:spPr>
        <a:xfrm>
          <a:off x="3123738" y="4475851"/>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000000"/>
              </a:solidFill>
            </a:rPr>
            <a:t>Frecuencia del pago</a:t>
          </a:r>
          <a:endParaRPr lang="es-EC" sz="1400" kern="1200" dirty="0">
            <a:solidFill>
              <a:srgbClr val="000000"/>
            </a:solidFill>
          </a:endParaRPr>
        </a:p>
      </dsp:txBody>
      <dsp:txXfrm>
        <a:off x="3123738" y="4475851"/>
        <a:ext cx="2612160" cy="796390"/>
      </dsp:txXfrm>
    </dsp:sp>
    <dsp:sp modelId="{F9861B4A-97D1-4712-A2E5-B661E987E340}">
      <dsp:nvSpPr>
        <dsp:cNvPr id="0" name=""/>
        <dsp:cNvSpPr/>
      </dsp:nvSpPr>
      <dsp:spPr>
        <a:xfrm>
          <a:off x="6258331" y="4475851"/>
          <a:ext cx="2612160" cy="7963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s-EC" sz="1400" kern="1200" dirty="0">
              <a:solidFill>
                <a:srgbClr val="000000"/>
              </a:solidFill>
            </a:rPr>
            <a:t>mensual, bimensual, trimestral, semestral o al vencimiento</a:t>
          </a:r>
        </a:p>
      </dsp:txBody>
      <dsp:txXfrm>
        <a:off x="6258331" y="4475851"/>
        <a:ext cx="2612160" cy="79639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4A694-6BB4-4146-839C-652029F0484A}">
      <dsp:nvSpPr>
        <dsp:cNvPr id="0" name=""/>
        <dsp:cNvSpPr/>
      </dsp:nvSpPr>
      <dsp:spPr>
        <a:xfrm>
          <a:off x="261211" y="2357607"/>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000000"/>
              </a:solidFill>
            </a:rPr>
            <a:t>Línea de Crédito 2</a:t>
          </a:r>
          <a:endParaRPr lang="es-EC" sz="1400" kern="1200" dirty="0">
            <a:solidFill>
              <a:srgbClr val="000000"/>
            </a:solidFill>
          </a:endParaRPr>
        </a:p>
      </dsp:txBody>
      <dsp:txXfrm>
        <a:off x="291177" y="2387573"/>
        <a:ext cx="1986264" cy="963166"/>
      </dsp:txXfrm>
    </dsp:sp>
    <dsp:sp modelId="{30B74898-E0CB-4859-865C-8850F13F7907}">
      <dsp:nvSpPr>
        <dsp:cNvPr id="0" name=""/>
        <dsp:cNvSpPr/>
      </dsp:nvSpPr>
      <dsp:spPr>
        <a:xfrm rot="17350740">
          <a:off x="1470943" y="1676547"/>
          <a:ext cx="2491407" cy="32092"/>
        </a:xfrm>
        <a:custGeom>
          <a:avLst/>
          <a:gdLst/>
          <a:ahLst/>
          <a:cxnLst/>
          <a:rect l="0" t="0" r="0" b="0"/>
          <a:pathLst>
            <a:path>
              <a:moveTo>
                <a:pt x="0" y="16046"/>
              </a:moveTo>
              <a:lnTo>
                <a:pt x="2491407" y="160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C" sz="1100" kern="1200">
            <a:solidFill>
              <a:srgbClr val="000000"/>
            </a:solidFill>
          </a:endParaRPr>
        </a:p>
      </dsp:txBody>
      <dsp:txXfrm>
        <a:off x="2654362" y="1630308"/>
        <a:ext cx="124570" cy="124570"/>
      </dsp:txXfrm>
    </dsp:sp>
    <dsp:sp modelId="{0F534597-69E9-40ED-A73D-ED4DCB814EB7}">
      <dsp:nvSpPr>
        <dsp:cNvPr id="0" name=""/>
        <dsp:cNvSpPr/>
      </dsp:nvSpPr>
      <dsp:spPr>
        <a:xfrm>
          <a:off x="3125886" y="4481"/>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000000"/>
              </a:solidFill>
            </a:rPr>
            <a:t>Monto</a:t>
          </a:r>
          <a:endParaRPr lang="es-EC" sz="1400" kern="1200" dirty="0">
            <a:solidFill>
              <a:srgbClr val="000000"/>
            </a:solidFill>
          </a:endParaRPr>
        </a:p>
      </dsp:txBody>
      <dsp:txXfrm>
        <a:off x="3155852" y="34447"/>
        <a:ext cx="1986264" cy="963166"/>
      </dsp:txXfrm>
    </dsp:sp>
    <dsp:sp modelId="{CC1BAC32-2BEF-48BA-A980-3786E11C4570}">
      <dsp:nvSpPr>
        <dsp:cNvPr id="0" name=""/>
        <dsp:cNvSpPr/>
      </dsp:nvSpPr>
      <dsp:spPr>
        <a:xfrm>
          <a:off x="5172083" y="499984"/>
          <a:ext cx="818478" cy="32092"/>
        </a:xfrm>
        <a:custGeom>
          <a:avLst/>
          <a:gdLst/>
          <a:ahLst/>
          <a:cxnLst/>
          <a:rect l="0" t="0" r="0" b="0"/>
          <a:pathLst>
            <a:path>
              <a:moveTo>
                <a:pt x="0" y="16046"/>
              </a:moveTo>
              <a:lnTo>
                <a:pt x="818478" y="1604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5560860" y="495568"/>
        <a:ext cx="40923" cy="40923"/>
      </dsp:txXfrm>
    </dsp:sp>
    <dsp:sp modelId="{EEB616A7-CC8F-4848-AE9E-FC23FFB3E416}">
      <dsp:nvSpPr>
        <dsp:cNvPr id="0" name=""/>
        <dsp:cNvSpPr/>
      </dsp:nvSpPr>
      <dsp:spPr>
        <a:xfrm>
          <a:off x="5990561" y="4481"/>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$5000 hasta un monto de $30000</a:t>
          </a:r>
        </a:p>
      </dsp:txBody>
      <dsp:txXfrm>
        <a:off x="6020527" y="34447"/>
        <a:ext cx="1986264" cy="963166"/>
      </dsp:txXfrm>
    </dsp:sp>
    <dsp:sp modelId="{BCA7896B-5A88-4B89-8805-8AC6C44771AA}">
      <dsp:nvSpPr>
        <dsp:cNvPr id="0" name=""/>
        <dsp:cNvSpPr/>
      </dsp:nvSpPr>
      <dsp:spPr>
        <a:xfrm rot="18289469">
          <a:off x="2000022" y="2264828"/>
          <a:ext cx="1433250" cy="32092"/>
        </a:xfrm>
        <a:custGeom>
          <a:avLst/>
          <a:gdLst/>
          <a:ahLst/>
          <a:cxnLst/>
          <a:rect l="0" t="0" r="0" b="0"/>
          <a:pathLst>
            <a:path>
              <a:moveTo>
                <a:pt x="0" y="16046"/>
              </a:moveTo>
              <a:lnTo>
                <a:pt x="1433250" y="160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2680816" y="2245043"/>
        <a:ext cx="71662" cy="71662"/>
      </dsp:txXfrm>
    </dsp:sp>
    <dsp:sp modelId="{75341E37-3DC9-4A06-8AA5-A41D79FA380B}">
      <dsp:nvSpPr>
        <dsp:cNvPr id="0" name=""/>
        <dsp:cNvSpPr/>
      </dsp:nvSpPr>
      <dsp:spPr>
        <a:xfrm>
          <a:off x="3125886" y="1181044"/>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rgbClr val="000000"/>
              </a:solidFill>
            </a:rPr>
            <a:t>Garantía</a:t>
          </a:r>
          <a:endParaRPr lang="es-EC" sz="1400" b="1" kern="1200" dirty="0">
            <a:solidFill>
              <a:srgbClr val="000000"/>
            </a:solidFill>
          </a:endParaRPr>
        </a:p>
      </dsp:txBody>
      <dsp:txXfrm>
        <a:off x="3155852" y="1211010"/>
        <a:ext cx="1986264" cy="963166"/>
      </dsp:txXfrm>
    </dsp:sp>
    <dsp:sp modelId="{68CCD049-1BBA-44D4-B49D-5887935C8A7E}">
      <dsp:nvSpPr>
        <dsp:cNvPr id="0" name=""/>
        <dsp:cNvSpPr/>
      </dsp:nvSpPr>
      <dsp:spPr>
        <a:xfrm>
          <a:off x="5172083" y="1676547"/>
          <a:ext cx="818478" cy="32092"/>
        </a:xfrm>
        <a:custGeom>
          <a:avLst/>
          <a:gdLst/>
          <a:ahLst/>
          <a:cxnLst/>
          <a:rect l="0" t="0" r="0" b="0"/>
          <a:pathLst>
            <a:path>
              <a:moveTo>
                <a:pt x="0" y="16046"/>
              </a:moveTo>
              <a:lnTo>
                <a:pt x="818478" y="1604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5560860" y="1672131"/>
        <a:ext cx="40923" cy="40923"/>
      </dsp:txXfrm>
    </dsp:sp>
    <dsp:sp modelId="{D3689D88-E096-4ABF-9684-F022C539861B}">
      <dsp:nvSpPr>
        <dsp:cNvPr id="0" name=""/>
        <dsp:cNvSpPr/>
      </dsp:nvSpPr>
      <dsp:spPr>
        <a:xfrm>
          <a:off x="5990561" y="1181044"/>
          <a:ext cx="3303952"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s-EC" sz="1400" kern="1200" dirty="0">
              <a:solidFill>
                <a:srgbClr val="000000"/>
              </a:solidFill>
            </a:rPr>
            <a:t>uso de los activos muebles y financieros y derechos de estos, se pignoren o se vendan como parte de una cesión temporal</a:t>
          </a:r>
        </a:p>
        <a:p>
          <a:pPr marL="0" lvl="0" indent="0" algn="l" defTabSz="622300">
            <a:lnSpc>
              <a:spcPct val="90000"/>
            </a:lnSpc>
            <a:spcBef>
              <a:spcPct val="0"/>
            </a:spcBef>
            <a:spcAft>
              <a:spcPct val="35000"/>
            </a:spcAft>
            <a:buNone/>
          </a:pPr>
          <a:r>
            <a:rPr lang="es-EC" sz="1400" kern="1200" dirty="0">
              <a:solidFill>
                <a:srgbClr val="000000"/>
              </a:solidFill>
            </a:rPr>
            <a:t>cuentas por cobrar</a:t>
          </a:r>
        </a:p>
      </dsp:txBody>
      <dsp:txXfrm>
        <a:off x="6020527" y="1211010"/>
        <a:ext cx="3244020" cy="963166"/>
      </dsp:txXfrm>
    </dsp:sp>
    <dsp:sp modelId="{616860B0-71CE-4002-B208-CCD854C1FBF7}">
      <dsp:nvSpPr>
        <dsp:cNvPr id="0" name=""/>
        <dsp:cNvSpPr/>
      </dsp:nvSpPr>
      <dsp:spPr>
        <a:xfrm>
          <a:off x="2307408" y="2853110"/>
          <a:ext cx="818478" cy="32092"/>
        </a:xfrm>
        <a:custGeom>
          <a:avLst/>
          <a:gdLst/>
          <a:ahLst/>
          <a:cxnLst/>
          <a:rect l="0" t="0" r="0" b="0"/>
          <a:pathLst>
            <a:path>
              <a:moveTo>
                <a:pt x="0" y="16046"/>
              </a:moveTo>
              <a:lnTo>
                <a:pt x="818478" y="160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2696185" y="2848694"/>
        <a:ext cx="40923" cy="40923"/>
      </dsp:txXfrm>
    </dsp:sp>
    <dsp:sp modelId="{187E5DC4-B7CF-4342-BDDD-303368765791}">
      <dsp:nvSpPr>
        <dsp:cNvPr id="0" name=""/>
        <dsp:cNvSpPr/>
      </dsp:nvSpPr>
      <dsp:spPr>
        <a:xfrm>
          <a:off x="3125886" y="2357607"/>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Plazo:</a:t>
          </a:r>
          <a:endParaRPr lang="es-EC" sz="1400" kern="1200" dirty="0">
            <a:solidFill>
              <a:srgbClr val="000000"/>
            </a:solidFill>
          </a:endParaRPr>
        </a:p>
      </dsp:txBody>
      <dsp:txXfrm>
        <a:off x="3155852" y="2387573"/>
        <a:ext cx="1986264" cy="963166"/>
      </dsp:txXfrm>
    </dsp:sp>
    <dsp:sp modelId="{02392281-F375-4704-8D65-C8FA28CB0ED3}">
      <dsp:nvSpPr>
        <dsp:cNvPr id="0" name=""/>
        <dsp:cNvSpPr/>
      </dsp:nvSpPr>
      <dsp:spPr>
        <a:xfrm>
          <a:off x="5172083" y="2853110"/>
          <a:ext cx="818478" cy="32092"/>
        </a:xfrm>
        <a:custGeom>
          <a:avLst/>
          <a:gdLst/>
          <a:ahLst/>
          <a:cxnLst/>
          <a:rect l="0" t="0" r="0" b="0"/>
          <a:pathLst>
            <a:path>
              <a:moveTo>
                <a:pt x="0" y="16046"/>
              </a:moveTo>
              <a:lnTo>
                <a:pt x="818478" y="1604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5560860" y="2848694"/>
        <a:ext cx="40923" cy="40923"/>
      </dsp:txXfrm>
    </dsp:sp>
    <dsp:sp modelId="{8FC21DB0-A480-4AF1-AE9B-3E60CC6D136A}">
      <dsp:nvSpPr>
        <dsp:cNvPr id="0" name=""/>
        <dsp:cNvSpPr/>
      </dsp:nvSpPr>
      <dsp:spPr>
        <a:xfrm>
          <a:off x="5990561" y="2357607"/>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dependerá del monto del crédito</a:t>
          </a:r>
        </a:p>
      </dsp:txBody>
      <dsp:txXfrm>
        <a:off x="6020527" y="2387573"/>
        <a:ext cx="1986264" cy="963166"/>
      </dsp:txXfrm>
    </dsp:sp>
    <dsp:sp modelId="{87BD7BD8-C42E-42C1-9C39-A4EACA466DFB}">
      <dsp:nvSpPr>
        <dsp:cNvPr id="0" name=""/>
        <dsp:cNvSpPr/>
      </dsp:nvSpPr>
      <dsp:spPr>
        <a:xfrm rot="3310531">
          <a:off x="2000022" y="3441391"/>
          <a:ext cx="1433250" cy="32092"/>
        </a:xfrm>
        <a:custGeom>
          <a:avLst/>
          <a:gdLst/>
          <a:ahLst/>
          <a:cxnLst/>
          <a:rect l="0" t="0" r="0" b="0"/>
          <a:pathLst>
            <a:path>
              <a:moveTo>
                <a:pt x="0" y="16046"/>
              </a:moveTo>
              <a:lnTo>
                <a:pt x="1433250" y="160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2680816" y="3421606"/>
        <a:ext cx="71662" cy="71662"/>
      </dsp:txXfrm>
    </dsp:sp>
    <dsp:sp modelId="{DB4F9ADE-29DD-4A49-8154-9F304A509AA9}">
      <dsp:nvSpPr>
        <dsp:cNvPr id="0" name=""/>
        <dsp:cNvSpPr/>
      </dsp:nvSpPr>
      <dsp:spPr>
        <a:xfrm>
          <a:off x="3125886" y="3534170"/>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Tasa de interés: </a:t>
          </a:r>
          <a:endParaRPr lang="es-EC" sz="1400" kern="1200" dirty="0">
            <a:solidFill>
              <a:srgbClr val="000000"/>
            </a:solidFill>
          </a:endParaRPr>
        </a:p>
      </dsp:txBody>
      <dsp:txXfrm>
        <a:off x="3155852" y="3564136"/>
        <a:ext cx="1986264" cy="963166"/>
      </dsp:txXfrm>
    </dsp:sp>
    <dsp:sp modelId="{ABB9E736-93A3-4C6E-B057-AAB661FAFE88}">
      <dsp:nvSpPr>
        <dsp:cNvPr id="0" name=""/>
        <dsp:cNvSpPr/>
      </dsp:nvSpPr>
      <dsp:spPr>
        <a:xfrm>
          <a:off x="5172083" y="4029673"/>
          <a:ext cx="818478" cy="32092"/>
        </a:xfrm>
        <a:custGeom>
          <a:avLst/>
          <a:gdLst/>
          <a:ahLst/>
          <a:cxnLst/>
          <a:rect l="0" t="0" r="0" b="0"/>
          <a:pathLst>
            <a:path>
              <a:moveTo>
                <a:pt x="0" y="16046"/>
              </a:moveTo>
              <a:lnTo>
                <a:pt x="818478" y="1604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5560860" y="4025257"/>
        <a:ext cx="40923" cy="40923"/>
      </dsp:txXfrm>
    </dsp:sp>
    <dsp:sp modelId="{470D7BCA-C649-4D55-9826-63A5AF031FBC}">
      <dsp:nvSpPr>
        <dsp:cNvPr id="0" name=""/>
        <dsp:cNvSpPr/>
      </dsp:nvSpPr>
      <dsp:spPr>
        <a:xfrm>
          <a:off x="5990561" y="3534170"/>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tasas de interés están fijadas por el Banco Central del Ecuador</a:t>
          </a:r>
        </a:p>
      </dsp:txBody>
      <dsp:txXfrm>
        <a:off x="6020527" y="3564136"/>
        <a:ext cx="1986264" cy="963166"/>
      </dsp:txXfrm>
    </dsp:sp>
    <dsp:sp modelId="{930595E2-C4DF-473D-B88F-AE8876E87530}">
      <dsp:nvSpPr>
        <dsp:cNvPr id="0" name=""/>
        <dsp:cNvSpPr/>
      </dsp:nvSpPr>
      <dsp:spPr>
        <a:xfrm rot="4249260">
          <a:off x="1470943" y="4029673"/>
          <a:ext cx="2491407" cy="32092"/>
        </a:xfrm>
        <a:custGeom>
          <a:avLst/>
          <a:gdLst/>
          <a:ahLst/>
          <a:cxnLst/>
          <a:rect l="0" t="0" r="0" b="0"/>
          <a:pathLst>
            <a:path>
              <a:moveTo>
                <a:pt x="0" y="16046"/>
              </a:moveTo>
              <a:lnTo>
                <a:pt x="2491407" y="160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C" sz="1100" kern="1200">
            <a:solidFill>
              <a:srgbClr val="000000"/>
            </a:solidFill>
          </a:endParaRPr>
        </a:p>
      </dsp:txBody>
      <dsp:txXfrm>
        <a:off x="2654362" y="3983434"/>
        <a:ext cx="124570" cy="124570"/>
      </dsp:txXfrm>
    </dsp:sp>
    <dsp:sp modelId="{343DE82A-FC82-4CD5-B9F9-17A81D0AFDC5}">
      <dsp:nvSpPr>
        <dsp:cNvPr id="0" name=""/>
        <dsp:cNvSpPr/>
      </dsp:nvSpPr>
      <dsp:spPr>
        <a:xfrm>
          <a:off x="3125886" y="4710733"/>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rgbClr val="000000"/>
              </a:solidFill>
            </a:rPr>
            <a:t>Frecuencia de pago: </a:t>
          </a:r>
          <a:endParaRPr lang="es-EC" sz="1400" kern="1200" dirty="0">
            <a:solidFill>
              <a:srgbClr val="000000"/>
            </a:solidFill>
          </a:endParaRPr>
        </a:p>
      </dsp:txBody>
      <dsp:txXfrm>
        <a:off x="3155852" y="4740699"/>
        <a:ext cx="1986264" cy="963166"/>
      </dsp:txXfrm>
    </dsp:sp>
    <dsp:sp modelId="{2D0339E3-9921-4302-A701-A44959A8BA62}">
      <dsp:nvSpPr>
        <dsp:cNvPr id="0" name=""/>
        <dsp:cNvSpPr/>
      </dsp:nvSpPr>
      <dsp:spPr>
        <a:xfrm>
          <a:off x="5172083" y="5206236"/>
          <a:ext cx="818478" cy="32092"/>
        </a:xfrm>
        <a:custGeom>
          <a:avLst/>
          <a:gdLst/>
          <a:ahLst/>
          <a:cxnLst/>
          <a:rect l="0" t="0" r="0" b="0"/>
          <a:pathLst>
            <a:path>
              <a:moveTo>
                <a:pt x="0" y="16046"/>
              </a:moveTo>
              <a:lnTo>
                <a:pt x="818478" y="16046"/>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EC" sz="1000" kern="1200">
            <a:solidFill>
              <a:srgbClr val="000000"/>
            </a:solidFill>
          </a:endParaRPr>
        </a:p>
      </dsp:txBody>
      <dsp:txXfrm>
        <a:off x="5560860" y="5201820"/>
        <a:ext cx="40923" cy="40923"/>
      </dsp:txXfrm>
    </dsp:sp>
    <dsp:sp modelId="{7AF4EB61-5E7D-4C9D-AD30-3D028CFB82B1}">
      <dsp:nvSpPr>
        <dsp:cNvPr id="0" name=""/>
        <dsp:cNvSpPr/>
      </dsp:nvSpPr>
      <dsp:spPr>
        <a:xfrm>
          <a:off x="5990561" y="4710733"/>
          <a:ext cx="2046196" cy="1023098"/>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a:solidFill>
                <a:srgbClr val="000000"/>
              </a:solidFill>
            </a:rPr>
            <a:t>mensual, bimensual, trimestral, semestral o al vencimiento</a:t>
          </a:r>
          <a:endParaRPr lang="es-EC" sz="1400" kern="1200" dirty="0">
            <a:solidFill>
              <a:srgbClr val="000000"/>
            </a:solidFill>
          </a:endParaRPr>
        </a:p>
      </dsp:txBody>
      <dsp:txXfrm>
        <a:off x="6020527" y="4740699"/>
        <a:ext cx="1986264" cy="96316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8937D-4D27-4872-830C-C22B742E1775}">
      <dsp:nvSpPr>
        <dsp:cNvPr id="0" name=""/>
        <dsp:cNvSpPr/>
      </dsp:nvSpPr>
      <dsp:spPr>
        <a:xfrm>
          <a:off x="305399" y="13607"/>
          <a:ext cx="3151099" cy="184469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Teoría de la agencia, el principal aporte de esta teoría a la línea de investigación es en referencia a la fuente de financiamiento con la que cuenta la organización, en donde se considera el financiamiento vía patrimonial, y es de aquí donde nacen los conflictos de interés entre administradores y dueños de la empresa.</a:t>
          </a:r>
        </a:p>
      </dsp:txBody>
      <dsp:txXfrm>
        <a:off x="359428" y="67636"/>
        <a:ext cx="3043041" cy="1736638"/>
      </dsp:txXfrm>
    </dsp:sp>
    <dsp:sp modelId="{D0A95F8E-4DF0-44DF-BC43-028D186BF072}">
      <dsp:nvSpPr>
        <dsp:cNvPr id="0" name=""/>
        <dsp:cNvSpPr/>
      </dsp:nvSpPr>
      <dsp:spPr>
        <a:xfrm rot="151298">
          <a:off x="3714933" y="677070"/>
          <a:ext cx="623924" cy="70678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s-EC" sz="1050" kern="1200">
            <a:solidFill>
              <a:srgbClr val="000000"/>
            </a:solidFill>
          </a:endParaRPr>
        </a:p>
      </dsp:txBody>
      <dsp:txXfrm>
        <a:off x="3715024" y="814308"/>
        <a:ext cx="436747" cy="424068"/>
      </dsp:txXfrm>
    </dsp:sp>
    <dsp:sp modelId="{6810423C-B9A3-49CC-ACA2-A502AD2D472E}">
      <dsp:nvSpPr>
        <dsp:cNvPr id="0" name=""/>
        <dsp:cNvSpPr/>
      </dsp:nvSpPr>
      <dsp:spPr>
        <a:xfrm>
          <a:off x="4632575" y="188116"/>
          <a:ext cx="2971326" cy="186889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La teoría de la Jerarquía Financiera, evidencia las opciones de financiamiento, al no contar con financiamiento interno, optan por financiamiento externo, y al final por nuevo capital. </a:t>
          </a:r>
        </a:p>
        <a:p>
          <a:pPr marL="0" lvl="0" indent="0" algn="ctr" defTabSz="622300">
            <a:lnSpc>
              <a:spcPct val="90000"/>
            </a:lnSpc>
            <a:spcBef>
              <a:spcPct val="0"/>
            </a:spcBef>
            <a:spcAft>
              <a:spcPct val="35000"/>
            </a:spcAft>
            <a:buNone/>
          </a:pPr>
          <a:r>
            <a:rPr lang="es-EC" sz="1400" kern="1200" dirty="0">
              <a:solidFill>
                <a:srgbClr val="000000"/>
              </a:solidFill>
            </a:rPr>
            <a:t>La asimetría de información,  con la existencia de la brecha informativa entre agentes externos e internos de las empresas. </a:t>
          </a:r>
        </a:p>
      </dsp:txBody>
      <dsp:txXfrm>
        <a:off x="4687313" y="242854"/>
        <a:ext cx="2861850" cy="1759415"/>
      </dsp:txXfrm>
    </dsp:sp>
    <dsp:sp modelId="{8656301A-FD3A-436F-AD0A-7F54350DB693}">
      <dsp:nvSpPr>
        <dsp:cNvPr id="0" name=""/>
        <dsp:cNvSpPr/>
      </dsp:nvSpPr>
      <dsp:spPr>
        <a:xfrm rot="21440317">
          <a:off x="7846435" y="675227"/>
          <a:ext cx="585677" cy="70678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s-EC" sz="1050" kern="1200">
            <a:solidFill>
              <a:srgbClr val="000000"/>
            </a:solidFill>
          </a:endParaRPr>
        </a:p>
      </dsp:txBody>
      <dsp:txXfrm>
        <a:off x="7846530" y="820662"/>
        <a:ext cx="409974" cy="424068"/>
      </dsp:txXfrm>
    </dsp:sp>
    <dsp:sp modelId="{43B0E392-839F-4AEA-BAD2-055897CD1C05}">
      <dsp:nvSpPr>
        <dsp:cNvPr id="0" name=""/>
        <dsp:cNvSpPr/>
      </dsp:nvSpPr>
      <dsp:spPr>
        <a:xfrm>
          <a:off x="8707761" y="80979"/>
          <a:ext cx="2849919" cy="17099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Se evidencia que las Pymes son un factor importante en la economía de cada país, debido a que son unidades fundamentales del proceso productivo, ayudan en la generación de empleo y riqueza</a:t>
          </a:r>
        </a:p>
      </dsp:txBody>
      <dsp:txXfrm>
        <a:off x="8757844" y="131062"/>
        <a:ext cx="2749753" cy="1609785"/>
      </dsp:txXfrm>
    </dsp:sp>
    <dsp:sp modelId="{A33CFD92-3454-4DC3-85E9-3E496B80C7E2}">
      <dsp:nvSpPr>
        <dsp:cNvPr id="0" name=""/>
        <dsp:cNvSpPr/>
      </dsp:nvSpPr>
      <dsp:spPr>
        <a:xfrm rot="5400000">
          <a:off x="9773881" y="2094286"/>
          <a:ext cx="717680" cy="70678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s-EC" sz="1050" kern="1200">
            <a:solidFill>
              <a:srgbClr val="000000"/>
            </a:solidFill>
          </a:endParaRPr>
        </a:p>
      </dsp:txBody>
      <dsp:txXfrm rot="-5400000">
        <a:off x="9920687" y="2088836"/>
        <a:ext cx="424068" cy="505646"/>
      </dsp:txXfrm>
    </dsp:sp>
    <dsp:sp modelId="{4AF69F4A-77EA-4749-A6B1-1BDD1B157CAA}">
      <dsp:nvSpPr>
        <dsp:cNvPr id="0" name=""/>
        <dsp:cNvSpPr/>
      </dsp:nvSpPr>
      <dsp:spPr>
        <a:xfrm>
          <a:off x="8707761" y="3145044"/>
          <a:ext cx="2849919" cy="269744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Los factores que presentaron una influencia importante en el acceso a créditos bancarios están relacionadas a la planificación estratégica, estructura organizativa, innovación en productos y procesos, uso de TIC’s, certificaciones de calidad, características del gerente o propietario de la empresa como el nivel académico y con respecto a las características de la empresa los años de funcionamiento</a:t>
          </a:r>
        </a:p>
      </dsp:txBody>
      <dsp:txXfrm>
        <a:off x="8786767" y="3224050"/>
        <a:ext cx="2691907" cy="2539437"/>
      </dsp:txXfrm>
    </dsp:sp>
    <dsp:sp modelId="{BC997381-FAC5-4229-AE53-3CE72AB1F198}">
      <dsp:nvSpPr>
        <dsp:cNvPr id="0" name=""/>
        <dsp:cNvSpPr/>
      </dsp:nvSpPr>
      <dsp:spPr>
        <a:xfrm rot="10800000">
          <a:off x="7852785" y="4140379"/>
          <a:ext cx="604183" cy="70678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es-EC" sz="1050" kern="1200">
            <a:solidFill>
              <a:srgbClr val="000000"/>
            </a:solidFill>
          </a:endParaRPr>
        </a:p>
      </dsp:txBody>
      <dsp:txXfrm rot="10800000">
        <a:off x="8034040" y="4281735"/>
        <a:ext cx="422928" cy="424068"/>
      </dsp:txXfrm>
    </dsp:sp>
    <dsp:sp modelId="{C4700358-C8EF-4DDF-BA51-B20FFBF1A8C0}">
      <dsp:nvSpPr>
        <dsp:cNvPr id="0" name=""/>
        <dsp:cNvSpPr/>
      </dsp:nvSpPr>
      <dsp:spPr>
        <a:xfrm>
          <a:off x="4717873" y="3216820"/>
          <a:ext cx="2849919" cy="2553898"/>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rgbClr val="000000"/>
              </a:solidFill>
            </a:rPr>
            <a:t>Las variables que resultaron menos relevantes en el estudio, son con respecto a las características de la empresa: el número de trabajadores y la clasificación según la normativa legal, en cuanto al capital humano: edad del representante o gerente y los años que lleva a cargo de la Pyme y con respecto al uso de las TIC’s: la utilización de banca electrónica, contar con internet corporativo y tramitar impuestos a través de la web.</a:t>
          </a:r>
        </a:p>
      </dsp:txBody>
      <dsp:txXfrm>
        <a:off x="4792674" y="3291621"/>
        <a:ext cx="2700317" cy="2404296"/>
      </dsp:txXfrm>
    </dsp:sp>
    <dsp:sp modelId="{24F54651-DFA3-413C-9207-709E61530A2D}">
      <dsp:nvSpPr>
        <dsp:cNvPr id="0" name=""/>
        <dsp:cNvSpPr/>
      </dsp:nvSpPr>
      <dsp:spPr>
        <a:xfrm rot="10800000">
          <a:off x="3862897" y="4140379"/>
          <a:ext cx="604183" cy="70678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C" sz="2400" kern="1200">
            <a:solidFill>
              <a:srgbClr val="000000"/>
            </a:solidFill>
          </a:endParaRPr>
        </a:p>
      </dsp:txBody>
      <dsp:txXfrm rot="10800000">
        <a:off x="4044152" y="4281735"/>
        <a:ext cx="422928" cy="424068"/>
      </dsp:txXfrm>
    </dsp:sp>
    <dsp:sp modelId="{34BC28C2-5398-4E55-B149-542F83AC2A51}">
      <dsp:nvSpPr>
        <dsp:cNvPr id="0" name=""/>
        <dsp:cNvSpPr/>
      </dsp:nvSpPr>
      <dsp:spPr>
        <a:xfrm>
          <a:off x="581129" y="3010369"/>
          <a:ext cx="2996776" cy="296680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000000"/>
              </a:solidFill>
            </a:rPr>
            <a:t>En referencia a la líneas de crédito, estas ayudarán a tener una </a:t>
          </a:r>
          <a:r>
            <a:rPr lang="es-EC" sz="1400" kern="1200" dirty="0">
              <a:solidFill>
                <a:srgbClr val="000000"/>
              </a:solidFill>
            </a:rPr>
            <a:t>mejor concentración del crédito en los sectores productivos de mayor importancia estratégica para el desarrollo nacional, como son el sector servicios, ya que actualmente el sistema financiero no cuenta con líneas de crédito enfocadas para pagar sueldos y salarios, facturas, obligaciones financieras o tributarias para mejorar la liquidez de las Pymes y asegurar su continuidad en el mercad</a:t>
          </a:r>
        </a:p>
      </dsp:txBody>
      <dsp:txXfrm>
        <a:off x="668024" y="3097264"/>
        <a:ext cx="2822986" cy="27930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42F26-F0A4-471D-883B-C7925807BE1C}">
      <dsp:nvSpPr>
        <dsp:cNvPr id="0" name=""/>
        <dsp:cNvSpPr/>
      </dsp:nvSpPr>
      <dsp:spPr>
        <a:xfrm>
          <a:off x="403530" y="2753"/>
          <a:ext cx="5633528" cy="140838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b="0" kern="1200">
              <a:solidFill>
                <a:srgbClr val="000000"/>
              </a:solidFill>
            </a:rPr>
            <a:t>Para futuras investigaciones, sobre fuentes de financiamiento, se recomienda considerar las Teorías de la Agencia y la Teoría de la Jerarquía Financiera, ya que el aporte de estas en la literatura de las investigaciones sobre financiamiento resulta importante.</a:t>
          </a:r>
          <a:endParaRPr lang="es-EC" sz="1600" b="0" kern="1200" dirty="0">
            <a:solidFill>
              <a:srgbClr val="000000"/>
            </a:solidFill>
          </a:endParaRPr>
        </a:p>
      </dsp:txBody>
      <dsp:txXfrm>
        <a:off x="444780" y="44003"/>
        <a:ext cx="5551028" cy="1325882"/>
      </dsp:txXfrm>
    </dsp:sp>
    <dsp:sp modelId="{B84B3F73-9260-404A-A439-C386306BDD07}">
      <dsp:nvSpPr>
        <dsp:cNvPr id="0" name=""/>
        <dsp:cNvSpPr/>
      </dsp:nvSpPr>
      <dsp:spPr>
        <a:xfrm rot="5400000">
          <a:off x="2956222" y="1446345"/>
          <a:ext cx="528143" cy="63377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b="0" kern="1200">
            <a:solidFill>
              <a:srgbClr val="000000"/>
            </a:solidFill>
          </a:endParaRPr>
        </a:p>
      </dsp:txBody>
      <dsp:txXfrm rot="-5400000">
        <a:off x="3030163" y="1499159"/>
        <a:ext cx="380263" cy="369700"/>
      </dsp:txXfrm>
    </dsp:sp>
    <dsp:sp modelId="{13211E83-173A-42C0-81C2-7A93D2C580F6}">
      <dsp:nvSpPr>
        <dsp:cNvPr id="0" name=""/>
        <dsp:cNvSpPr/>
      </dsp:nvSpPr>
      <dsp:spPr>
        <a:xfrm>
          <a:off x="403530" y="2115326"/>
          <a:ext cx="5633528" cy="140838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a:solidFill>
                <a:srgbClr val="000000"/>
              </a:solidFill>
            </a:rPr>
            <a:t>Se recomienda a las entidades gubernamentales brindar apoyo e implementar programas integrales para Pymes, en donde se brinde fundamental apoyo al sector servicios ya que este sector tiene gran potencial de explotación</a:t>
          </a:r>
          <a:endParaRPr lang="es-EC" sz="1600" b="0" kern="1200" dirty="0">
            <a:solidFill>
              <a:srgbClr val="000000"/>
            </a:solidFill>
          </a:endParaRPr>
        </a:p>
      </dsp:txBody>
      <dsp:txXfrm>
        <a:off x="444780" y="2156576"/>
        <a:ext cx="5551028" cy="1325882"/>
      </dsp:txXfrm>
    </dsp:sp>
    <dsp:sp modelId="{680FC0A7-39C6-4DFA-9E80-90AE398CF167}">
      <dsp:nvSpPr>
        <dsp:cNvPr id="0" name=""/>
        <dsp:cNvSpPr/>
      </dsp:nvSpPr>
      <dsp:spPr>
        <a:xfrm rot="5400000">
          <a:off x="2956222" y="3558918"/>
          <a:ext cx="528143" cy="63377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b="0" kern="1200">
            <a:solidFill>
              <a:srgbClr val="000000"/>
            </a:solidFill>
          </a:endParaRPr>
        </a:p>
      </dsp:txBody>
      <dsp:txXfrm rot="-5400000">
        <a:off x="3030163" y="3611732"/>
        <a:ext cx="380263" cy="369700"/>
      </dsp:txXfrm>
    </dsp:sp>
    <dsp:sp modelId="{A8A9DB82-1FBF-47DB-8F31-AD01FC6DB9AD}">
      <dsp:nvSpPr>
        <dsp:cNvPr id="0" name=""/>
        <dsp:cNvSpPr/>
      </dsp:nvSpPr>
      <dsp:spPr>
        <a:xfrm>
          <a:off x="403530" y="4227899"/>
          <a:ext cx="5633528" cy="140838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dirty="0">
              <a:solidFill>
                <a:srgbClr val="000000"/>
              </a:solidFill>
            </a:rPr>
            <a:t>Las Pymes deben implementar asesorías contables y financieras, con el fin de medir y analizar la situación económica de la Pyme ya que la materia contable es un requisito fundamental a la hora de solicitar un crédito, y con respecto a las asesorías financieras, con el objetivo de mejorar la toma de decisiones y rentabilizar los recursos financieros de la empresa.</a:t>
          </a:r>
          <a:endParaRPr lang="es-EC" sz="1600" b="0" kern="1200" dirty="0">
            <a:solidFill>
              <a:srgbClr val="000000"/>
            </a:solidFill>
          </a:endParaRPr>
        </a:p>
      </dsp:txBody>
      <dsp:txXfrm>
        <a:off x="444780" y="4269149"/>
        <a:ext cx="5551028" cy="132588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23282-641B-4035-B967-1AAF9A3ADD57}">
      <dsp:nvSpPr>
        <dsp:cNvPr id="0" name=""/>
        <dsp:cNvSpPr/>
      </dsp:nvSpPr>
      <dsp:spPr>
        <a:xfrm>
          <a:off x="464120" y="0"/>
          <a:ext cx="4578284" cy="1354666"/>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C" sz="1700" kern="1200" dirty="0">
              <a:solidFill>
                <a:srgbClr val="000000"/>
              </a:solidFill>
            </a:rPr>
            <a:t>Tomar en cuenta los factores analizados con el fin de mejorar aspectos internos tanto tangibles e intangibles de la Pyme, los cuales permitan dar señales de buena condición del negocio</a:t>
          </a:r>
        </a:p>
      </dsp:txBody>
      <dsp:txXfrm>
        <a:off x="503797" y="39677"/>
        <a:ext cx="4498930" cy="1275312"/>
      </dsp:txXfrm>
    </dsp:sp>
    <dsp:sp modelId="{3EBDC716-50BD-4D99-84A0-D23C32145C98}">
      <dsp:nvSpPr>
        <dsp:cNvPr id="0" name=""/>
        <dsp:cNvSpPr/>
      </dsp:nvSpPr>
      <dsp:spPr>
        <a:xfrm rot="5400000">
          <a:off x="2499262" y="1388533"/>
          <a:ext cx="508000" cy="6096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rot="-5400000">
        <a:off x="2570382" y="1439333"/>
        <a:ext cx="365760" cy="355600"/>
      </dsp:txXfrm>
    </dsp:sp>
    <dsp:sp modelId="{4E12FD26-5D4B-4D3B-BB04-ACA905399E9D}">
      <dsp:nvSpPr>
        <dsp:cNvPr id="0" name=""/>
        <dsp:cNvSpPr/>
      </dsp:nvSpPr>
      <dsp:spPr>
        <a:xfrm>
          <a:off x="464120" y="2032000"/>
          <a:ext cx="4578284" cy="1354666"/>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C" sz="1700" kern="1200" dirty="0">
              <a:solidFill>
                <a:srgbClr val="000000"/>
              </a:solidFill>
            </a:rPr>
            <a:t>Al sistema financiero se recomienda fortalecer su papel como fuente de financiamiento para las Pymes, en donde su intermediación financiera se canalice principalmente a la inversión productiva</a:t>
          </a:r>
        </a:p>
      </dsp:txBody>
      <dsp:txXfrm>
        <a:off x="503797" y="2071677"/>
        <a:ext cx="4498930" cy="1275312"/>
      </dsp:txXfrm>
    </dsp:sp>
    <dsp:sp modelId="{5BDA910D-82EF-47BE-A325-E1ED0DF46248}">
      <dsp:nvSpPr>
        <dsp:cNvPr id="0" name=""/>
        <dsp:cNvSpPr/>
      </dsp:nvSpPr>
      <dsp:spPr>
        <a:xfrm rot="5400000">
          <a:off x="2499262" y="3420533"/>
          <a:ext cx="508000" cy="6096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rgbClr val="000000"/>
            </a:solidFill>
          </a:endParaRPr>
        </a:p>
      </dsp:txBody>
      <dsp:txXfrm rot="-5400000">
        <a:off x="2570382" y="3471333"/>
        <a:ext cx="365760" cy="355600"/>
      </dsp:txXfrm>
    </dsp:sp>
    <dsp:sp modelId="{3D62A2E5-09F3-4D18-A68C-203D2472087B}">
      <dsp:nvSpPr>
        <dsp:cNvPr id="0" name=""/>
        <dsp:cNvSpPr/>
      </dsp:nvSpPr>
      <dsp:spPr>
        <a:xfrm>
          <a:off x="464120" y="4064000"/>
          <a:ext cx="4578284" cy="1354666"/>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C" sz="1700" kern="1200" dirty="0">
              <a:solidFill>
                <a:srgbClr val="000000"/>
              </a:solidFill>
            </a:rPr>
            <a:t>a futuras investigaciones incluir otros factores para su respectivo estudio e incidencia frente al financiamiento bancario, así como también considerar otras teorías referentes a la problemática del financiamiento.</a:t>
          </a:r>
        </a:p>
      </dsp:txBody>
      <dsp:txXfrm>
        <a:off x="503797" y="4103677"/>
        <a:ext cx="4498930" cy="1275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420D2-4546-4697-82D0-B2FEA8DE2238}">
      <dsp:nvSpPr>
        <dsp:cNvPr id="0" name=""/>
        <dsp:cNvSpPr/>
      </dsp:nvSpPr>
      <dsp:spPr>
        <a:xfrm>
          <a:off x="3176990" y="905400"/>
          <a:ext cx="696455" cy="91440"/>
        </a:xfrm>
        <a:custGeom>
          <a:avLst/>
          <a:gdLst/>
          <a:ahLst/>
          <a:cxnLst/>
          <a:rect l="0" t="0" r="0" b="0"/>
          <a:pathLst>
            <a:path>
              <a:moveTo>
                <a:pt x="0" y="45720"/>
              </a:moveTo>
              <a:lnTo>
                <a:pt x="69645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3507041" y="947485"/>
        <a:ext cx="36352" cy="7270"/>
      </dsp:txXfrm>
    </dsp:sp>
    <dsp:sp modelId="{77E1A3CF-4ABC-49C9-A42A-B27334044068}">
      <dsp:nvSpPr>
        <dsp:cNvPr id="0" name=""/>
        <dsp:cNvSpPr/>
      </dsp:nvSpPr>
      <dsp:spPr>
        <a:xfrm>
          <a:off x="17680" y="2787"/>
          <a:ext cx="3161109" cy="189666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Pymes tienen gran importancia en la economía del país.</a:t>
          </a:r>
          <a:endParaRPr lang="es-EC" sz="2000" kern="1200" dirty="0">
            <a:solidFill>
              <a:srgbClr val="000000"/>
            </a:solidFill>
          </a:endParaRPr>
        </a:p>
      </dsp:txBody>
      <dsp:txXfrm>
        <a:off x="17680" y="2787"/>
        <a:ext cx="3161109" cy="1896665"/>
      </dsp:txXfrm>
    </dsp:sp>
    <dsp:sp modelId="{CD3C00BB-572F-490E-8D5A-AB3EB77F3A8A}">
      <dsp:nvSpPr>
        <dsp:cNvPr id="0" name=""/>
        <dsp:cNvSpPr/>
      </dsp:nvSpPr>
      <dsp:spPr>
        <a:xfrm>
          <a:off x="7065154" y="905400"/>
          <a:ext cx="696455" cy="91440"/>
        </a:xfrm>
        <a:custGeom>
          <a:avLst/>
          <a:gdLst/>
          <a:ahLst/>
          <a:cxnLst/>
          <a:rect l="0" t="0" r="0" b="0"/>
          <a:pathLst>
            <a:path>
              <a:moveTo>
                <a:pt x="0" y="45720"/>
              </a:moveTo>
              <a:lnTo>
                <a:pt x="696455" y="45720"/>
              </a:lnTo>
            </a:path>
          </a:pathLst>
        </a:custGeom>
        <a:noFill/>
        <a:ln w="9525" cap="flat" cmpd="sng" algn="ctr">
          <a:solidFill>
            <a:schemeClr val="accent2">
              <a:hueOff val="-1330050"/>
              <a:satOff val="-8488"/>
              <a:lumOff val="460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7395205" y="947485"/>
        <a:ext cx="36352" cy="7270"/>
      </dsp:txXfrm>
    </dsp:sp>
    <dsp:sp modelId="{06ACC929-4EE9-4E1D-8048-64C05A56D3BA}">
      <dsp:nvSpPr>
        <dsp:cNvPr id="0" name=""/>
        <dsp:cNvSpPr/>
      </dsp:nvSpPr>
      <dsp:spPr>
        <a:xfrm>
          <a:off x="3905845" y="2787"/>
          <a:ext cx="3161109" cy="1896665"/>
        </a:xfrm>
        <a:prstGeom prst="rect">
          <a:avLst/>
        </a:prstGeom>
        <a:gradFill rotWithShape="0">
          <a:gsLst>
            <a:gs pos="0">
              <a:schemeClr val="accent2">
                <a:hueOff val="-1064040"/>
                <a:satOff val="-6790"/>
                <a:lumOff val="3687"/>
                <a:alphaOff val="0"/>
                <a:tint val="50000"/>
                <a:satMod val="300000"/>
              </a:schemeClr>
            </a:gs>
            <a:gs pos="35000">
              <a:schemeClr val="accent2">
                <a:hueOff val="-1064040"/>
                <a:satOff val="-6790"/>
                <a:lumOff val="3687"/>
                <a:alphaOff val="0"/>
                <a:tint val="37000"/>
                <a:satMod val="300000"/>
              </a:schemeClr>
            </a:gs>
            <a:gs pos="100000">
              <a:schemeClr val="accent2">
                <a:hueOff val="-1064040"/>
                <a:satOff val="-6790"/>
                <a:lumOff val="368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Restricciones financieras</a:t>
          </a:r>
          <a:endParaRPr lang="es-EC" sz="2000" kern="1200" dirty="0">
            <a:solidFill>
              <a:srgbClr val="000000"/>
            </a:solidFill>
          </a:endParaRPr>
        </a:p>
      </dsp:txBody>
      <dsp:txXfrm>
        <a:off x="3905845" y="2787"/>
        <a:ext cx="3161109" cy="1896665"/>
      </dsp:txXfrm>
    </dsp:sp>
    <dsp:sp modelId="{AAD0C1E2-9191-42B5-A7D3-B0372D983AEE}">
      <dsp:nvSpPr>
        <dsp:cNvPr id="0" name=""/>
        <dsp:cNvSpPr/>
      </dsp:nvSpPr>
      <dsp:spPr>
        <a:xfrm>
          <a:off x="1598235" y="1897653"/>
          <a:ext cx="7776329" cy="696455"/>
        </a:xfrm>
        <a:custGeom>
          <a:avLst/>
          <a:gdLst/>
          <a:ahLst/>
          <a:cxnLst/>
          <a:rect l="0" t="0" r="0" b="0"/>
          <a:pathLst>
            <a:path>
              <a:moveTo>
                <a:pt x="7776329" y="0"/>
              </a:moveTo>
              <a:lnTo>
                <a:pt x="7776329" y="365327"/>
              </a:lnTo>
              <a:lnTo>
                <a:pt x="0" y="365327"/>
              </a:lnTo>
              <a:lnTo>
                <a:pt x="0" y="696455"/>
              </a:lnTo>
            </a:path>
          </a:pathLst>
        </a:custGeom>
        <a:noFill/>
        <a:ln w="9525" cap="flat" cmpd="sng" algn="ctr">
          <a:solidFill>
            <a:schemeClr val="accent2">
              <a:hueOff val="-2660100"/>
              <a:satOff val="-16975"/>
              <a:lumOff val="921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5291143" y="2242245"/>
        <a:ext cx="390512" cy="7270"/>
      </dsp:txXfrm>
    </dsp:sp>
    <dsp:sp modelId="{119D92B8-54A0-43D3-838C-AC913DE66C05}">
      <dsp:nvSpPr>
        <dsp:cNvPr id="0" name=""/>
        <dsp:cNvSpPr/>
      </dsp:nvSpPr>
      <dsp:spPr>
        <a:xfrm>
          <a:off x="7794009" y="2787"/>
          <a:ext cx="3161109" cy="1896665"/>
        </a:xfrm>
        <a:prstGeom prst="rect">
          <a:avLst/>
        </a:prstGeom>
        <a:gradFill rotWithShape="0">
          <a:gsLst>
            <a:gs pos="0">
              <a:schemeClr val="accent2">
                <a:hueOff val="-2128080"/>
                <a:satOff val="-13580"/>
                <a:lumOff val="7373"/>
                <a:alphaOff val="0"/>
                <a:tint val="50000"/>
                <a:satMod val="300000"/>
              </a:schemeClr>
            </a:gs>
            <a:gs pos="35000">
              <a:schemeClr val="accent2">
                <a:hueOff val="-2128080"/>
                <a:satOff val="-13580"/>
                <a:lumOff val="7373"/>
                <a:alphaOff val="0"/>
                <a:tint val="37000"/>
                <a:satMod val="300000"/>
              </a:schemeClr>
            </a:gs>
            <a:gs pos="100000">
              <a:schemeClr val="accent2">
                <a:hueOff val="-2128080"/>
                <a:satOff val="-13580"/>
                <a:lumOff val="7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Recursos Financiero</a:t>
          </a:r>
          <a:endParaRPr lang="es-EC" sz="2000" kern="1200" dirty="0">
            <a:solidFill>
              <a:srgbClr val="000000"/>
            </a:solidFill>
          </a:endParaRPr>
        </a:p>
      </dsp:txBody>
      <dsp:txXfrm>
        <a:off x="7794009" y="2787"/>
        <a:ext cx="3161109" cy="1896665"/>
      </dsp:txXfrm>
    </dsp:sp>
    <dsp:sp modelId="{3138BD36-A02B-4389-94A1-EA1AE1BC97D5}">
      <dsp:nvSpPr>
        <dsp:cNvPr id="0" name=""/>
        <dsp:cNvSpPr/>
      </dsp:nvSpPr>
      <dsp:spPr>
        <a:xfrm>
          <a:off x="3176990" y="3529121"/>
          <a:ext cx="696455" cy="91440"/>
        </a:xfrm>
        <a:custGeom>
          <a:avLst/>
          <a:gdLst/>
          <a:ahLst/>
          <a:cxnLst/>
          <a:rect l="0" t="0" r="0" b="0"/>
          <a:pathLst>
            <a:path>
              <a:moveTo>
                <a:pt x="0" y="45720"/>
              </a:moveTo>
              <a:lnTo>
                <a:pt x="696455" y="45720"/>
              </a:lnTo>
            </a:path>
          </a:pathLst>
        </a:custGeom>
        <a:noFill/>
        <a:ln w="9525" cap="flat" cmpd="sng" algn="ctr">
          <a:solidFill>
            <a:schemeClr val="accent2">
              <a:hueOff val="-3990150"/>
              <a:satOff val="-25463"/>
              <a:lumOff val="1382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3507041" y="3571206"/>
        <a:ext cx="36352" cy="7270"/>
      </dsp:txXfrm>
    </dsp:sp>
    <dsp:sp modelId="{7EA71659-3000-413C-8857-BDC7724F38E3}">
      <dsp:nvSpPr>
        <dsp:cNvPr id="0" name=""/>
        <dsp:cNvSpPr/>
      </dsp:nvSpPr>
      <dsp:spPr>
        <a:xfrm>
          <a:off x="17680" y="2626508"/>
          <a:ext cx="3161109" cy="1896665"/>
        </a:xfrm>
        <a:prstGeom prst="rect">
          <a:avLst/>
        </a:prstGeom>
        <a:gradFill rotWithShape="0">
          <a:gsLst>
            <a:gs pos="0">
              <a:schemeClr val="accent2">
                <a:hueOff val="-3192120"/>
                <a:satOff val="-20370"/>
                <a:lumOff val="11060"/>
                <a:alphaOff val="0"/>
                <a:tint val="50000"/>
                <a:satMod val="300000"/>
              </a:schemeClr>
            </a:gs>
            <a:gs pos="35000">
              <a:schemeClr val="accent2">
                <a:hueOff val="-3192120"/>
                <a:satOff val="-20370"/>
                <a:lumOff val="11060"/>
                <a:alphaOff val="0"/>
                <a:tint val="37000"/>
                <a:satMod val="300000"/>
              </a:schemeClr>
            </a:gs>
            <a:gs pos="100000">
              <a:schemeClr val="accent2">
                <a:hueOff val="-3192120"/>
                <a:satOff val="-20370"/>
                <a:lumOff val="1106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Racionamiento del Crédito</a:t>
          </a:r>
          <a:endParaRPr lang="es-EC" sz="2000" kern="1200" dirty="0">
            <a:solidFill>
              <a:srgbClr val="000000"/>
            </a:solidFill>
          </a:endParaRPr>
        </a:p>
      </dsp:txBody>
      <dsp:txXfrm>
        <a:off x="17680" y="2626508"/>
        <a:ext cx="3161109" cy="1896665"/>
      </dsp:txXfrm>
    </dsp:sp>
    <dsp:sp modelId="{70B7B360-C57B-4C66-B975-52DEB365037B}">
      <dsp:nvSpPr>
        <dsp:cNvPr id="0" name=""/>
        <dsp:cNvSpPr/>
      </dsp:nvSpPr>
      <dsp:spPr>
        <a:xfrm>
          <a:off x="7065154" y="3529121"/>
          <a:ext cx="696455" cy="91440"/>
        </a:xfrm>
        <a:custGeom>
          <a:avLst/>
          <a:gdLst/>
          <a:ahLst/>
          <a:cxnLst/>
          <a:rect l="0" t="0" r="0" b="0"/>
          <a:pathLst>
            <a:path>
              <a:moveTo>
                <a:pt x="0" y="45720"/>
              </a:moveTo>
              <a:lnTo>
                <a:pt x="696455" y="45720"/>
              </a:lnTo>
            </a:path>
          </a:pathLst>
        </a:custGeom>
        <a:noFill/>
        <a:ln w="9525" cap="flat" cmpd="sng" algn="ctr">
          <a:solidFill>
            <a:schemeClr val="accent2">
              <a:hueOff val="-5320199"/>
              <a:satOff val="-33950"/>
              <a:lumOff val="1843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solidFill>
              <a:srgbClr val="000000"/>
            </a:solidFill>
          </a:endParaRPr>
        </a:p>
      </dsp:txBody>
      <dsp:txXfrm>
        <a:off x="7395205" y="3571206"/>
        <a:ext cx="36352" cy="7270"/>
      </dsp:txXfrm>
    </dsp:sp>
    <dsp:sp modelId="{53EABD7D-5DE1-4C89-863C-77532B4748CD}">
      <dsp:nvSpPr>
        <dsp:cNvPr id="0" name=""/>
        <dsp:cNvSpPr/>
      </dsp:nvSpPr>
      <dsp:spPr>
        <a:xfrm>
          <a:off x="3905845" y="2626508"/>
          <a:ext cx="3161109" cy="1896665"/>
        </a:xfrm>
        <a:prstGeom prst="rect">
          <a:avLst/>
        </a:prstGeom>
        <a:gradFill rotWithShape="0">
          <a:gsLst>
            <a:gs pos="0">
              <a:schemeClr val="accent2">
                <a:hueOff val="-4256160"/>
                <a:satOff val="-27160"/>
                <a:lumOff val="14746"/>
                <a:alphaOff val="0"/>
                <a:tint val="50000"/>
                <a:satMod val="300000"/>
              </a:schemeClr>
            </a:gs>
            <a:gs pos="35000">
              <a:schemeClr val="accent2">
                <a:hueOff val="-4256160"/>
                <a:satOff val="-27160"/>
                <a:lumOff val="14746"/>
                <a:alphaOff val="0"/>
                <a:tint val="37000"/>
                <a:satMod val="300000"/>
              </a:schemeClr>
            </a:gs>
            <a:gs pos="100000">
              <a:schemeClr val="accent2">
                <a:hueOff val="-4256160"/>
                <a:satOff val="-27160"/>
                <a:lumOff val="1474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00000"/>
              </a:solidFill>
            </a:rPr>
            <a:t>Factores de decisión para aprobar o negar un crédito</a:t>
          </a:r>
          <a:endParaRPr lang="es-EC" sz="2000" kern="1200" dirty="0">
            <a:solidFill>
              <a:srgbClr val="000000"/>
            </a:solidFill>
          </a:endParaRPr>
        </a:p>
      </dsp:txBody>
      <dsp:txXfrm>
        <a:off x="3905845" y="2626508"/>
        <a:ext cx="3161109" cy="1896665"/>
      </dsp:txXfrm>
    </dsp:sp>
    <dsp:sp modelId="{2674A297-F7F3-4BE1-8434-704C578612EC}">
      <dsp:nvSpPr>
        <dsp:cNvPr id="0" name=""/>
        <dsp:cNvSpPr/>
      </dsp:nvSpPr>
      <dsp:spPr>
        <a:xfrm>
          <a:off x="7794009" y="2626508"/>
          <a:ext cx="3161109" cy="1896665"/>
        </a:xfrm>
        <a:prstGeom prst="rect">
          <a:avLst/>
        </a:prstGeom>
        <a:gradFill rotWithShape="0">
          <a:gsLst>
            <a:gs pos="0">
              <a:schemeClr val="accent2">
                <a:hueOff val="-5320199"/>
                <a:satOff val="-33950"/>
                <a:lumOff val="18433"/>
                <a:alphaOff val="0"/>
                <a:tint val="50000"/>
                <a:satMod val="300000"/>
              </a:schemeClr>
            </a:gs>
            <a:gs pos="35000">
              <a:schemeClr val="accent2">
                <a:hueOff val="-5320199"/>
                <a:satOff val="-33950"/>
                <a:lumOff val="18433"/>
                <a:alphaOff val="0"/>
                <a:tint val="37000"/>
                <a:satMod val="300000"/>
              </a:schemeClr>
            </a:gs>
            <a:gs pos="100000">
              <a:schemeClr val="accent2">
                <a:hueOff val="-5320199"/>
                <a:satOff val="-33950"/>
                <a:lumOff val="1843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C" sz="2000" kern="1200" dirty="0">
              <a:solidFill>
                <a:srgbClr val="000000"/>
              </a:solidFill>
            </a:rPr>
            <a:t>¿Existen factores internos y externos que posibilitan a las Pymes acceder al financiamiento bancario?</a:t>
          </a:r>
        </a:p>
      </dsp:txBody>
      <dsp:txXfrm>
        <a:off x="7794009" y="2626508"/>
        <a:ext cx="3161109" cy="1896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0DFB8-53C9-412B-8FBD-039B08688C42}">
      <dsp:nvSpPr>
        <dsp:cNvPr id="0" name=""/>
        <dsp:cNvSpPr/>
      </dsp:nvSpPr>
      <dsp:spPr>
        <a:xfrm>
          <a:off x="0" y="431480"/>
          <a:ext cx="10972800" cy="630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C471D66-F987-43EE-B347-49276485FA82}">
      <dsp:nvSpPr>
        <dsp:cNvPr id="0" name=""/>
        <dsp:cNvSpPr/>
      </dsp:nvSpPr>
      <dsp:spPr>
        <a:xfrm>
          <a:off x="548640" y="62480"/>
          <a:ext cx="7680960" cy="738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0322" tIns="0" rIns="290322"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Las Pymes representan la mayor fuerza económica, generan riqueza y fuentes de empleo.</a:t>
          </a:r>
          <a:endParaRPr lang="es-EC" sz="2000" kern="1200" dirty="0">
            <a:solidFill>
              <a:srgbClr val="000000"/>
            </a:solidFill>
          </a:endParaRPr>
        </a:p>
      </dsp:txBody>
      <dsp:txXfrm>
        <a:off x="584666" y="98506"/>
        <a:ext cx="7608908" cy="665948"/>
      </dsp:txXfrm>
    </dsp:sp>
    <dsp:sp modelId="{75D391B0-6316-47A3-A048-7DCCB008FB47}">
      <dsp:nvSpPr>
        <dsp:cNvPr id="0" name=""/>
        <dsp:cNvSpPr/>
      </dsp:nvSpPr>
      <dsp:spPr>
        <a:xfrm>
          <a:off x="0" y="1565481"/>
          <a:ext cx="10972800" cy="630000"/>
        </a:xfrm>
        <a:prstGeom prst="rect">
          <a:avLst/>
        </a:prstGeom>
        <a:solidFill>
          <a:schemeClr val="lt1">
            <a:alpha val="90000"/>
            <a:hueOff val="0"/>
            <a:satOff val="0"/>
            <a:lumOff val="0"/>
            <a:alphaOff val="0"/>
          </a:schemeClr>
        </a:solidFill>
        <a:ln w="9525" cap="flat" cmpd="sng" algn="ctr">
          <a:solidFill>
            <a:schemeClr val="accent5">
              <a:hueOff val="5720554"/>
              <a:satOff val="-11458"/>
              <a:lumOff val="-7255"/>
              <a:alphaOff val="0"/>
            </a:schemeClr>
          </a:solidFill>
          <a:prstDash val="solid"/>
        </a:ln>
        <a:effectLst/>
      </dsp:spPr>
      <dsp:style>
        <a:lnRef idx="1">
          <a:scrgbClr r="0" g="0" b="0"/>
        </a:lnRef>
        <a:fillRef idx="1">
          <a:scrgbClr r="0" g="0" b="0"/>
        </a:fillRef>
        <a:effectRef idx="0">
          <a:scrgbClr r="0" g="0" b="0"/>
        </a:effectRef>
        <a:fontRef idx="minor"/>
      </dsp:style>
    </dsp:sp>
    <dsp:sp modelId="{980DE481-A943-4A64-88B8-E7FF7CE11063}">
      <dsp:nvSpPr>
        <dsp:cNvPr id="0" name=""/>
        <dsp:cNvSpPr/>
      </dsp:nvSpPr>
      <dsp:spPr>
        <a:xfrm>
          <a:off x="548640" y="1196481"/>
          <a:ext cx="7680960" cy="738000"/>
        </a:xfrm>
        <a:prstGeom prst="roundRect">
          <a:avLst/>
        </a:prstGeom>
        <a:gradFill rotWithShape="0">
          <a:gsLst>
            <a:gs pos="0">
              <a:schemeClr val="accent5">
                <a:hueOff val="5720554"/>
                <a:satOff val="-11458"/>
                <a:lumOff val="-7255"/>
                <a:alphaOff val="0"/>
                <a:tint val="50000"/>
                <a:satMod val="300000"/>
              </a:schemeClr>
            </a:gs>
            <a:gs pos="35000">
              <a:schemeClr val="accent5">
                <a:hueOff val="5720554"/>
                <a:satOff val="-11458"/>
                <a:lumOff val="-7255"/>
                <a:alphaOff val="0"/>
                <a:tint val="37000"/>
                <a:satMod val="300000"/>
              </a:schemeClr>
            </a:gs>
            <a:gs pos="100000">
              <a:schemeClr val="accent5">
                <a:hueOff val="5720554"/>
                <a:satOff val="-11458"/>
                <a:lumOff val="-725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0322" tIns="0" rIns="290322" bIns="0" numCol="1" spcCol="1270" anchor="ctr" anchorCtr="0">
          <a:noAutofit/>
        </a:bodyPr>
        <a:lstStyle/>
        <a:p>
          <a:pPr marL="0" lvl="0" indent="0" algn="l" defTabSz="889000">
            <a:lnSpc>
              <a:spcPct val="90000"/>
            </a:lnSpc>
            <a:spcBef>
              <a:spcPct val="0"/>
            </a:spcBef>
            <a:spcAft>
              <a:spcPct val="35000"/>
            </a:spcAft>
            <a:buNone/>
          </a:pPr>
          <a:r>
            <a:rPr lang="es-EC" sz="2000" kern="1200" dirty="0">
              <a:solidFill>
                <a:srgbClr val="000000"/>
              </a:solidFill>
            </a:rPr>
            <a:t>La globalización y los rápidos cambios tecnológicos demandan a las empresas una mayor preparación vanguardista.</a:t>
          </a:r>
        </a:p>
      </dsp:txBody>
      <dsp:txXfrm>
        <a:off x="584666" y="1232507"/>
        <a:ext cx="7608908" cy="665948"/>
      </dsp:txXfrm>
    </dsp:sp>
    <dsp:sp modelId="{1791C236-09B2-4D82-BE1E-05694D916694}">
      <dsp:nvSpPr>
        <dsp:cNvPr id="0" name=""/>
        <dsp:cNvSpPr/>
      </dsp:nvSpPr>
      <dsp:spPr>
        <a:xfrm>
          <a:off x="0" y="2699480"/>
          <a:ext cx="10972800" cy="630000"/>
        </a:xfrm>
        <a:prstGeom prst="rect">
          <a:avLst/>
        </a:prstGeom>
        <a:solidFill>
          <a:schemeClr val="lt1">
            <a:alpha val="90000"/>
            <a:hueOff val="0"/>
            <a:satOff val="0"/>
            <a:lumOff val="0"/>
            <a:alphaOff val="0"/>
          </a:schemeClr>
        </a:solidFill>
        <a:ln w="9525" cap="flat" cmpd="sng" algn="ctr">
          <a:solidFill>
            <a:schemeClr val="accent5">
              <a:hueOff val="11441107"/>
              <a:satOff val="-22916"/>
              <a:lumOff val="-14510"/>
              <a:alphaOff val="0"/>
            </a:schemeClr>
          </a:solidFill>
          <a:prstDash val="solid"/>
        </a:ln>
        <a:effectLst/>
      </dsp:spPr>
      <dsp:style>
        <a:lnRef idx="1">
          <a:scrgbClr r="0" g="0" b="0"/>
        </a:lnRef>
        <a:fillRef idx="1">
          <a:scrgbClr r="0" g="0" b="0"/>
        </a:fillRef>
        <a:effectRef idx="0">
          <a:scrgbClr r="0" g="0" b="0"/>
        </a:effectRef>
        <a:fontRef idx="minor"/>
      </dsp:style>
    </dsp:sp>
    <dsp:sp modelId="{942B6DFF-CFE7-42A0-8590-486D6EA7BCA1}">
      <dsp:nvSpPr>
        <dsp:cNvPr id="0" name=""/>
        <dsp:cNvSpPr/>
      </dsp:nvSpPr>
      <dsp:spPr>
        <a:xfrm>
          <a:off x="548640" y="2330480"/>
          <a:ext cx="7680960" cy="738000"/>
        </a:xfrm>
        <a:prstGeom prst="roundRect">
          <a:avLst/>
        </a:prstGeom>
        <a:gradFill rotWithShape="0">
          <a:gsLst>
            <a:gs pos="0">
              <a:schemeClr val="accent5">
                <a:hueOff val="11441107"/>
                <a:satOff val="-22916"/>
                <a:lumOff val="-14510"/>
                <a:alphaOff val="0"/>
                <a:tint val="50000"/>
                <a:satMod val="300000"/>
              </a:schemeClr>
            </a:gs>
            <a:gs pos="35000">
              <a:schemeClr val="accent5">
                <a:hueOff val="11441107"/>
                <a:satOff val="-22916"/>
                <a:lumOff val="-14510"/>
                <a:alphaOff val="0"/>
                <a:tint val="37000"/>
                <a:satMod val="300000"/>
              </a:schemeClr>
            </a:gs>
            <a:gs pos="100000">
              <a:schemeClr val="accent5">
                <a:hueOff val="11441107"/>
                <a:satOff val="-22916"/>
                <a:lumOff val="-1451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0322" tIns="0" rIns="290322" bIns="0" numCol="1" spcCol="1270" anchor="ctr" anchorCtr="0">
          <a:noAutofit/>
        </a:bodyPr>
        <a:lstStyle/>
        <a:p>
          <a:pPr marL="0" lvl="0" indent="0" algn="l" defTabSz="889000">
            <a:lnSpc>
              <a:spcPct val="90000"/>
            </a:lnSpc>
            <a:spcBef>
              <a:spcPct val="0"/>
            </a:spcBef>
            <a:spcAft>
              <a:spcPct val="35000"/>
            </a:spcAft>
            <a:buNone/>
          </a:pPr>
          <a:r>
            <a:rPr lang="es-ES" sz="2000" kern="1200" dirty="0">
              <a:solidFill>
                <a:srgbClr val="000000"/>
              </a:solidFill>
            </a:rPr>
            <a:t>Al no contar con recursos propios, optan por la apertura de deuda o financiamiento bancario.</a:t>
          </a:r>
          <a:endParaRPr lang="es-EC" sz="2000" kern="1200" dirty="0">
            <a:solidFill>
              <a:srgbClr val="000000"/>
            </a:solidFill>
          </a:endParaRPr>
        </a:p>
      </dsp:txBody>
      <dsp:txXfrm>
        <a:off x="584666" y="2366506"/>
        <a:ext cx="7608908" cy="665948"/>
      </dsp:txXfrm>
    </dsp:sp>
    <dsp:sp modelId="{49F95291-75DE-41D9-A28D-5AD49C7863F1}">
      <dsp:nvSpPr>
        <dsp:cNvPr id="0" name=""/>
        <dsp:cNvSpPr/>
      </dsp:nvSpPr>
      <dsp:spPr>
        <a:xfrm>
          <a:off x="0" y="3833481"/>
          <a:ext cx="10972800" cy="630000"/>
        </a:xfrm>
        <a:prstGeom prst="rect">
          <a:avLst/>
        </a:prstGeom>
        <a:solidFill>
          <a:schemeClr val="lt1">
            <a:alpha val="90000"/>
            <a:hueOff val="0"/>
            <a:satOff val="0"/>
            <a:lumOff val="0"/>
            <a:alphaOff val="0"/>
          </a:schemeClr>
        </a:solidFill>
        <a:ln w="9525" cap="flat" cmpd="sng" algn="ctr">
          <a:solidFill>
            <a:schemeClr val="accent5">
              <a:hueOff val="17161661"/>
              <a:satOff val="-34374"/>
              <a:lumOff val="-21765"/>
              <a:alphaOff val="0"/>
            </a:schemeClr>
          </a:solidFill>
          <a:prstDash val="solid"/>
        </a:ln>
        <a:effectLst/>
      </dsp:spPr>
      <dsp:style>
        <a:lnRef idx="1">
          <a:scrgbClr r="0" g="0" b="0"/>
        </a:lnRef>
        <a:fillRef idx="1">
          <a:scrgbClr r="0" g="0" b="0"/>
        </a:fillRef>
        <a:effectRef idx="0">
          <a:scrgbClr r="0" g="0" b="0"/>
        </a:effectRef>
        <a:fontRef idx="minor"/>
      </dsp:style>
    </dsp:sp>
    <dsp:sp modelId="{F4DAC7D8-AEA0-4EE6-943F-55AAC89191C6}">
      <dsp:nvSpPr>
        <dsp:cNvPr id="0" name=""/>
        <dsp:cNvSpPr/>
      </dsp:nvSpPr>
      <dsp:spPr>
        <a:xfrm>
          <a:off x="548640" y="3464481"/>
          <a:ext cx="8197811" cy="738000"/>
        </a:xfrm>
        <a:prstGeom prst="roundRect">
          <a:avLst/>
        </a:prstGeom>
        <a:gradFill rotWithShape="0">
          <a:gsLst>
            <a:gs pos="0">
              <a:schemeClr val="accent5">
                <a:hueOff val="17161661"/>
                <a:satOff val="-34374"/>
                <a:lumOff val="-21765"/>
                <a:alphaOff val="0"/>
                <a:tint val="50000"/>
                <a:satMod val="300000"/>
              </a:schemeClr>
            </a:gs>
            <a:gs pos="35000">
              <a:schemeClr val="accent5">
                <a:hueOff val="17161661"/>
                <a:satOff val="-34374"/>
                <a:lumOff val="-21765"/>
                <a:alphaOff val="0"/>
                <a:tint val="37000"/>
                <a:satMod val="300000"/>
              </a:schemeClr>
            </a:gs>
            <a:gs pos="100000">
              <a:schemeClr val="accent5">
                <a:hueOff val="17161661"/>
                <a:satOff val="-34374"/>
                <a:lumOff val="-217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0322" tIns="0" rIns="290322" bIns="0" numCol="1" spcCol="1270" anchor="ctr" anchorCtr="0">
          <a:noAutofit/>
        </a:bodyPr>
        <a:lstStyle/>
        <a:p>
          <a:pPr marL="0" lvl="0" indent="0" algn="l" defTabSz="889000">
            <a:lnSpc>
              <a:spcPct val="90000"/>
            </a:lnSpc>
            <a:spcBef>
              <a:spcPct val="0"/>
            </a:spcBef>
            <a:spcAft>
              <a:spcPct val="35000"/>
            </a:spcAft>
            <a:buNone/>
          </a:pPr>
          <a:r>
            <a:rPr lang="es-EC" sz="2000" kern="1200" dirty="0">
              <a:solidFill>
                <a:srgbClr val="000000"/>
              </a:solidFill>
            </a:rPr>
            <a:t>Propósito de la investigación es analizar los factores determinantes que permitan a las Pymes de servicios acceder al financiamiento bancario</a:t>
          </a:r>
        </a:p>
      </dsp:txBody>
      <dsp:txXfrm>
        <a:off x="584666" y="3500507"/>
        <a:ext cx="8125759"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D7AC7-0415-46B9-AD47-1F627A6BE285}">
      <dsp:nvSpPr>
        <dsp:cNvPr id="0" name=""/>
        <dsp:cNvSpPr/>
      </dsp:nvSpPr>
      <dsp:spPr>
        <a:xfrm>
          <a:off x="336904" y="1201"/>
          <a:ext cx="10701798" cy="91520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Font typeface="+mj-lt"/>
            <a:buNone/>
          </a:pPr>
          <a:r>
            <a:rPr lang="es-EC" sz="2400" kern="1200" dirty="0">
              <a:solidFill>
                <a:srgbClr val="000000"/>
              </a:solidFill>
            </a:rPr>
            <a:t>Analizar los factores determinantes que explican el acceso a la financiación bancaria por parte de las Pymes de servicios en la ciudad de Quito.</a:t>
          </a:r>
        </a:p>
      </dsp:txBody>
      <dsp:txXfrm>
        <a:off x="363709" y="28006"/>
        <a:ext cx="10648188" cy="861596"/>
      </dsp:txXfrm>
    </dsp:sp>
    <dsp:sp modelId="{09B5F931-EBBF-48CD-82B9-EAE0EEB11893}">
      <dsp:nvSpPr>
        <dsp:cNvPr id="0" name=""/>
        <dsp:cNvSpPr/>
      </dsp:nvSpPr>
      <dsp:spPr>
        <a:xfrm>
          <a:off x="846473" y="1065101"/>
          <a:ext cx="915206" cy="915206"/>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CE480-79ED-4AA2-83CB-ACF564F0BD71}">
      <dsp:nvSpPr>
        <dsp:cNvPr id="0" name=""/>
        <dsp:cNvSpPr/>
      </dsp:nvSpPr>
      <dsp:spPr>
        <a:xfrm>
          <a:off x="1869838" y="1081145"/>
          <a:ext cx="8159628" cy="915206"/>
        </a:xfrm>
        <a:prstGeom prst="roundRect">
          <a:avLst>
            <a:gd name="adj" fmla="val 166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C" sz="1600" kern="1200" dirty="0">
              <a:solidFill>
                <a:srgbClr val="000000"/>
              </a:solidFill>
            </a:rPr>
            <a:t>Analizar la literatura referente a la Teoría de la Agencia y la Teoría de la Jerarquía Financiera y entender de mejor manera las opciones de financiamiento de la empresa.</a:t>
          </a:r>
        </a:p>
      </dsp:txBody>
      <dsp:txXfrm>
        <a:off x="1914523" y="1125830"/>
        <a:ext cx="8070258" cy="825836"/>
      </dsp:txXfrm>
    </dsp:sp>
    <dsp:sp modelId="{BE1AE035-E20E-483F-A521-A7279EA5ADAB}">
      <dsp:nvSpPr>
        <dsp:cNvPr id="0" name=""/>
        <dsp:cNvSpPr/>
      </dsp:nvSpPr>
      <dsp:spPr>
        <a:xfrm>
          <a:off x="848834" y="2106176"/>
          <a:ext cx="915206" cy="915206"/>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8000" r="-38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1B056-F2BD-49C4-9DF9-857FA9327936}">
      <dsp:nvSpPr>
        <dsp:cNvPr id="0" name=""/>
        <dsp:cNvSpPr/>
      </dsp:nvSpPr>
      <dsp:spPr>
        <a:xfrm>
          <a:off x="1842473" y="2106176"/>
          <a:ext cx="8186993" cy="915206"/>
        </a:xfrm>
        <a:prstGeom prst="roundRect">
          <a:avLst>
            <a:gd name="adj" fmla="val 166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C" sz="1600" kern="1200" dirty="0">
              <a:solidFill>
                <a:srgbClr val="000000"/>
              </a:solidFill>
            </a:rPr>
            <a:t>Realizar un diagnóstico de la situación actual en la que se encuentran las Pymes del sector servicios, específicamente las agencias de Viaje.</a:t>
          </a:r>
        </a:p>
      </dsp:txBody>
      <dsp:txXfrm>
        <a:off x="1887158" y="2150861"/>
        <a:ext cx="8097623" cy="825836"/>
      </dsp:txXfrm>
    </dsp:sp>
    <dsp:sp modelId="{72C5C802-8CC8-40FA-9A13-5DAD010A11A2}">
      <dsp:nvSpPr>
        <dsp:cNvPr id="0" name=""/>
        <dsp:cNvSpPr/>
      </dsp:nvSpPr>
      <dsp:spPr>
        <a:xfrm>
          <a:off x="865803" y="3147251"/>
          <a:ext cx="915206" cy="915206"/>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47000" r="-47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EF7595-0293-497F-98C6-783755F0ECE8}">
      <dsp:nvSpPr>
        <dsp:cNvPr id="0" name=""/>
        <dsp:cNvSpPr/>
      </dsp:nvSpPr>
      <dsp:spPr>
        <a:xfrm>
          <a:off x="1940568" y="3131207"/>
          <a:ext cx="8088899" cy="915206"/>
        </a:xfrm>
        <a:prstGeom prst="roundRect">
          <a:avLst>
            <a:gd name="adj" fmla="val 166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EC" sz="1600" kern="1200" dirty="0">
              <a:solidFill>
                <a:srgbClr val="000000"/>
              </a:solidFill>
            </a:rPr>
            <a:t>Establecer cuáles son los factores determinantes que explican el acceso a la financiación bancaria mediante un estudio empírico a las micro y pequeñas empresas del sector servicios.</a:t>
          </a:r>
        </a:p>
      </dsp:txBody>
      <dsp:txXfrm>
        <a:off x="1985253" y="3175892"/>
        <a:ext cx="7999529" cy="825836"/>
      </dsp:txXfrm>
    </dsp:sp>
    <dsp:sp modelId="{6B50BDC9-F046-4D44-9800-E305208B952D}">
      <dsp:nvSpPr>
        <dsp:cNvPr id="0" name=""/>
        <dsp:cNvSpPr/>
      </dsp:nvSpPr>
      <dsp:spPr>
        <a:xfrm>
          <a:off x="886704" y="4157438"/>
          <a:ext cx="915206" cy="915206"/>
        </a:xfrm>
        <a:prstGeom prst="roundRect">
          <a:avLst>
            <a:gd name="adj" fmla="val 166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44000" r="-44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A02D17-3CAC-47EA-8D1C-B14B7ADC5ACB}">
      <dsp:nvSpPr>
        <dsp:cNvPr id="0" name=""/>
        <dsp:cNvSpPr/>
      </dsp:nvSpPr>
      <dsp:spPr>
        <a:xfrm>
          <a:off x="1886127" y="4156239"/>
          <a:ext cx="8143340" cy="915206"/>
        </a:xfrm>
        <a:prstGeom prst="roundRect">
          <a:avLst>
            <a:gd name="adj" fmla="val 166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EC" sz="1800" kern="1200">
              <a:solidFill>
                <a:srgbClr val="000000"/>
              </a:solidFill>
            </a:rPr>
            <a:t>Proponer al sistema financiero ecuatoriano la implementación de nuevas líneas de créditos para Pymes.</a:t>
          </a:r>
          <a:endParaRPr lang="es-EC" sz="1800" kern="1200" dirty="0">
            <a:solidFill>
              <a:srgbClr val="000000"/>
            </a:solidFill>
          </a:endParaRPr>
        </a:p>
      </dsp:txBody>
      <dsp:txXfrm>
        <a:off x="1930812" y="4200924"/>
        <a:ext cx="8053970" cy="8258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4BAAD-446A-4FD4-8C58-2152202E092C}">
      <dsp:nvSpPr>
        <dsp:cNvPr id="0" name=""/>
        <dsp:cNvSpPr/>
      </dsp:nvSpPr>
      <dsp:spPr>
        <a:xfrm>
          <a:off x="1948530" y="0"/>
          <a:ext cx="5072647" cy="5072647"/>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309D5D-9BCF-437A-B42C-2CDC5B0876B0}">
      <dsp:nvSpPr>
        <dsp:cNvPr id="0" name=""/>
        <dsp:cNvSpPr/>
      </dsp:nvSpPr>
      <dsp:spPr>
        <a:xfrm>
          <a:off x="4512303" y="509989"/>
          <a:ext cx="5744912" cy="1200790"/>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a:solidFill>
                <a:srgbClr val="000000"/>
              </a:solidFill>
            </a:rPr>
            <a:t>H1. Las características de la empresa, capital humano, organización y estrategia influyen en el acceso a la financiación bancaria.</a:t>
          </a:r>
          <a:endParaRPr lang="es-EC" sz="1800" kern="1200" dirty="0">
            <a:solidFill>
              <a:srgbClr val="000000"/>
            </a:solidFill>
          </a:endParaRPr>
        </a:p>
      </dsp:txBody>
      <dsp:txXfrm>
        <a:off x="4570921" y="568607"/>
        <a:ext cx="5627676" cy="1083554"/>
      </dsp:txXfrm>
    </dsp:sp>
    <dsp:sp modelId="{CE03C100-D35F-4946-9B87-6086C88129BB}">
      <dsp:nvSpPr>
        <dsp:cNvPr id="0" name=""/>
        <dsp:cNvSpPr/>
      </dsp:nvSpPr>
      <dsp:spPr>
        <a:xfrm>
          <a:off x="4558118" y="1817951"/>
          <a:ext cx="5717446" cy="1200790"/>
        </a:xfrm>
        <a:prstGeom prst="roundRect">
          <a:avLst/>
        </a:prstGeom>
        <a:solidFill>
          <a:schemeClr val="lt1">
            <a:alpha val="90000"/>
            <a:hueOff val="0"/>
            <a:satOff val="0"/>
            <a:lumOff val="0"/>
            <a:alphaOff val="0"/>
          </a:schemeClr>
        </a:solidFill>
        <a:ln w="25400" cap="flat" cmpd="sng" algn="ctr">
          <a:solidFill>
            <a:schemeClr val="accent3">
              <a:hueOff val="-1283756"/>
              <a:satOff val="24240"/>
              <a:lumOff val="-1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a:solidFill>
                <a:srgbClr val="000000"/>
              </a:solidFill>
            </a:rPr>
            <a:t>H2. La innovación en productos, procesos y gestión de la empresa, uso de las TIC’s y certificaciones de calidad influyen en el acceso a la financiación bancaria.</a:t>
          </a:r>
          <a:endParaRPr lang="es-EC" sz="1800" kern="1200" dirty="0">
            <a:solidFill>
              <a:srgbClr val="000000"/>
            </a:solidFill>
          </a:endParaRPr>
        </a:p>
      </dsp:txBody>
      <dsp:txXfrm>
        <a:off x="4616736" y="1876569"/>
        <a:ext cx="5600210" cy="1083554"/>
      </dsp:txXfrm>
    </dsp:sp>
    <dsp:sp modelId="{659AEDEE-538A-4238-85CF-3039847D622E}">
      <dsp:nvSpPr>
        <dsp:cNvPr id="0" name=""/>
        <dsp:cNvSpPr/>
      </dsp:nvSpPr>
      <dsp:spPr>
        <a:xfrm>
          <a:off x="4526036" y="3227809"/>
          <a:ext cx="5781610" cy="1200790"/>
        </a:xfrm>
        <a:prstGeom prst="roundRect">
          <a:avLst/>
        </a:prstGeom>
        <a:solidFill>
          <a:schemeClr val="lt1">
            <a:alpha val="90000"/>
            <a:hueOff val="0"/>
            <a:satOff val="0"/>
            <a:lumOff val="0"/>
            <a:alphaOff val="0"/>
          </a:schemeClr>
        </a:solidFill>
        <a:ln w="25400" cap="flat" cmpd="sng" algn="ctr">
          <a:solidFill>
            <a:schemeClr val="accent3">
              <a:hueOff val="-2567512"/>
              <a:satOff val="48481"/>
              <a:lumOff val="-2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a:solidFill>
                <a:srgbClr val="000000"/>
              </a:solidFill>
            </a:rPr>
            <a:t>H3. La situación financiera (ratios de liquidez, endeudamiento y rentabilidad) de la empresa influye para obtener créditos por parte de las entidades financieras.</a:t>
          </a:r>
          <a:endParaRPr lang="es-EC" sz="1800" kern="1200" dirty="0">
            <a:solidFill>
              <a:srgbClr val="000000"/>
            </a:solidFill>
          </a:endParaRPr>
        </a:p>
      </dsp:txBody>
      <dsp:txXfrm>
        <a:off x="4584654" y="3286427"/>
        <a:ext cx="5664374" cy="10835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A6BC6-1F4E-401C-B9C8-22F087D44B1C}">
      <dsp:nvSpPr>
        <dsp:cNvPr id="0" name=""/>
        <dsp:cNvSpPr/>
      </dsp:nvSpPr>
      <dsp:spPr>
        <a:xfrm>
          <a:off x="2169914" y="145573"/>
          <a:ext cx="1756171" cy="114151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rgbClr val="000000"/>
              </a:solidFill>
            </a:rPr>
            <a:t>Teoría de la Agencia</a:t>
          </a:r>
          <a:endParaRPr lang="es-EC" sz="1600" b="1" kern="1200" dirty="0">
            <a:solidFill>
              <a:srgbClr val="000000"/>
            </a:solidFill>
          </a:endParaRPr>
        </a:p>
      </dsp:txBody>
      <dsp:txXfrm>
        <a:off x="2225638" y="201297"/>
        <a:ext cx="1644723" cy="1030063"/>
      </dsp:txXfrm>
    </dsp:sp>
    <dsp:sp modelId="{440E7D72-6FA7-4464-9F59-FE3D56062FAE}">
      <dsp:nvSpPr>
        <dsp:cNvPr id="0" name=""/>
        <dsp:cNvSpPr/>
      </dsp:nvSpPr>
      <dsp:spPr>
        <a:xfrm>
          <a:off x="767379" y="716329"/>
          <a:ext cx="4561240" cy="4561240"/>
        </a:xfrm>
        <a:custGeom>
          <a:avLst/>
          <a:gdLst/>
          <a:ahLst/>
          <a:cxnLst/>
          <a:rect l="0" t="0" r="0" b="0"/>
          <a:pathLst>
            <a:path>
              <a:moveTo>
                <a:pt x="3170770" y="180891"/>
              </a:moveTo>
              <a:arcTo wR="2280620" hR="2280620" stAng="17578429" swAng="196148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4C8AFB4-F0B4-4702-B9CB-145F7768792D}">
      <dsp:nvSpPr>
        <dsp:cNvPr id="0" name=""/>
        <dsp:cNvSpPr/>
      </dsp:nvSpPr>
      <dsp:spPr>
        <a:xfrm>
          <a:off x="4338912" y="1721443"/>
          <a:ext cx="1756171" cy="114151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a:solidFill>
                <a:srgbClr val="000000"/>
              </a:solidFill>
            </a:rPr>
            <a:t>tuvo sus inicios con los estudios del economista Ronal Harry Coase</a:t>
          </a:r>
          <a:endParaRPr lang="es-EC" sz="1200" kern="1200" dirty="0">
            <a:solidFill>
              <a:srgbClr val="000000"/>
            </a:solidFill>
          </a:endParaRPr>
        </a:p>
      </dsp:txBody>
      <dsp:txXfrm>
        <a:off x="4394636" y="1777167"/>
        <a:ext cx="1644723" cy="1030063"/>
      </dsp:txXfrm>
    </dsp:sp>
    <dsp:sp modelId="{F6006E0F-700E-45C1-9059-7670589BC71B}">
      <dsp:nvSpPr>
        <dsp:cNvPr id="0" name=""/>
        <dsp:cNvSpPr/>
      </dsp:nvSpPr>
      <dsp:spPr>
        <a:xfrm>
          <a:off x="767379" y="716329"/>
          <a:ext cx="4561240" cy="4561240"/>
        </a:xfrm>
        <a:custGeom>
          <a:avLst/>
          <a:gdLst/>
          <a:ahLst/>
          <a:cxnLst/>
          <a:rect l="0" t="0" r="0" b="0"/>
          <a:pathLst>
            <a:path>
              <a:moveTo>
                <a:pt x="4558112" y="2161203"/>
              </a:moveTo>
              <a:arcTo wR="2280620" hR="2280620" stAng="21419912" swAng="219625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5141E4-550A-4D82-9B2E-F82C5A5FDB6B}">
      <dsp:nvSpPr>
        <dsp:cNvPr id="0" name=""/>
        <dsp:cNvSpPr/>
      </dsp:nvSpPr>
      <dsp:spPr>
        <a:xfrm>
          <a:off x="3510429" y="4271254"/>
          <a:ext cx="1756171" cy="114151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rgbClr val="000000"/>
              </a:solidFill>
            </a:rPr>
            <a:t>costos de la agencia: costos de organización que se relacionan a la contratación, negociación y forma de pago</a:t>
          </a:r>
        </a:p>
      </dsp:txBody>
      <dsp:txXfrm>
        <a:off x="3566153" y="4326978"/>
        <a:ext cx="1644723" cy="1030063"/>
      </dsp:txXfrm>
    </dsp:sp>
    <dsp:sp modelId="{708C2021-52BE-42D1-91C8-73BD90843EC6}">
      <dsp:nvSpPr>
        <dsp:cNvPr id="0" name=""/>
        <dsp:cNvSpPr/>
      </dsp:nvSpPr>
      <dsp:spPr>
        <a:xfrm>
          <a:off x="767379" y="716329"/>
          <a:ext cx="4561240" cy="4561240"/>
        </a:xfrm>
        <a:custGeom>
          <a:avLst/>
          <a:gdLst/>
          <a:ahLst/>
          <a:cxnLst/>
          <a:rect l="0" t="0" r="0" b="0"/>
          <a:pathLst>
            <a:path>
              <a:moveTo>
                <a:pt x="2733989" y="4515723"/>
              </a:moveTo>
              <a:arcTo wR="2280620" hR="2280620" stAng="4712021" swAng="137595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19A2E8-C1A8-4836-9C55-9E21255C6B0C}">
      <dsp:nvSpPr>
        <dsp:cNvPr id="0" name=""/>
        <dsp:cNvSpPr/>
      </dsp:nvSpPr>
      <dsp:spPr>
        <a:xfrm>
          <a:off x="829399" y="4271254"/>
          <a:ext cx="1756171" cy="114151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rgbClr val="000000"/>
              </a:solidFill>
            </a:rPr>
            <a:t>costos de la agencia y los costos de transacción, surgen a partir de las relaciones de negociación entre la empresa y las personas</a:t>
          </a:r>
        </a:p>
      </dsp:txBody>
      <dsp:txXfrm>
        <a:off x="885123" y="4326978"/>
        <a:ext cx="1644723" cy="1030063"/>
      </dsp:txXfrm>
    </dsp:sp>
    <dsp:sp modelId="{BCE0A14A-B2BA-43CD-A4C0-00822F370C17}">
      <dsp:nvSpPr>
        <dsp:cNvPr id="0" name=""/>
        <dsp:cNvSpPr/>
      </dsp:nvSpPr>
      <dsp:spPr>
        <a:xfrm>
          <a:off x="767379" y="716329"/>
          <a:ext cx="4561240" cy="4561240"/>
        </a:xfrm>
        <a:custGeom>
          <a:avLst/>
          <a:gdLst/>
          <a:ahLst/>
          <a:cxnLst/>
          <a:rect l="0" t="0" r="0" b="0"/>
          <a:pathLst>
            <a:path>
              <a:moveTo>
                <a:pt x="381105" y="3542790"/>
              </a:moveTo>
              <a:arcTo wR="2280620" hR="2280620" stAng="8783830" swAng="219625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8D428E-3DA1-45FD-A964-D7A0E81D7A30}">
      <dsp:nvSpPr>
        <dsp:cNvPr id="0" name=""/>
        <dsp:cNvSpPr/>
      </dsp:nvSpPr>
      <dsp:spPr>
        <a:xfrm>
          <a:off x="915" y="1721443"/>
          <a:ext cx="1756171" cy="114151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rgbClr val="000000"/>
              </a:solidFill>
            </a:rPr>
            <a:t>Fuente de financiamiento, mediante lo beneficios retenidos</a:t>
          </a:r>
        </a:p>
      </dsp:txBody>
      <dsp:txXfrm>
        <a:off x="56639" y="1777167"/>
        <a:ext cx="1644723" cy="1030063"/>
      </dsp:txXfrm>
    </dsp:sp>
    <dsp:sp modelId="{DA9CA628-117E-4648-B654-C6A220A15833}">
      <dsp:nvSpPr>
        <dsp:cNvPr id="0" name=""/>
        <dsp:cNvSpPr/>
      </dsp:nvSpPr>
      <dsp:spPr>
        <a:xfrm>
          <a:off x="767379" y="716329"/>
          <a:ext cx="4561240" cy="4561240"/>
        </a:xfrm>
        <a:custGeom>
          <a:avLst/>
          <a:gdLst/>
          <a:ahLst/>
          <a:cxnLst/>
          <a:rect l="0" t="0" r="0" b="0"/>
          <a:pathLst>
            <a:path>
              <a:moveTo>
                <a:pt x="397385" y="994285"/>
              </a:moveTo>
              <a:arcTo wR="2280620" hR="2280620" stAng="12860091" swAng="196148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A6BC6-1F4E-401C-B9C8-22F087D44B1C}">
      <dsp:nvSpPr>
        <dsp:cNvPr id="0" name=""/>
        <dsp:cNvSpPr/>
      </dsp:nvSpPr>
      <dsp:spPr>
        <a:xfrm>
          <a:off x="2044287" y="301002"/>
          <a:ext cx="1654498" cy="1075424"/>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rgbClr val="000000"/>
              </a:solidFill>
            </a:rPr>
            <a:t>Teoría de la Jerarquía Financiera</a:t>
          </a:r>
          <a:endParaRPr lang="es-EC" sz="1600" b="1" kern="1200" dirty="0">
            <a:solidFill>
              <a:srgbClr val="000000"/>
            </a:solidFill>
          </a:endParaRPr>
        </a:p>
      </dsp:txBody>
      <dsp:txXfrm>
        <a:off x="2096785" y="353500"/>
        <a:ext cx="1549502" cy="970428"/>
      </dsp:txXfrm>
    </dsp:sp>
    <dsp:sp modelId="{440E7D72-6FA7-4464-9F59-FE3D56062FAE}">
      <dsp:nvSpPr>
        <dsp:cNvPr id="0" name=""/>
        <dsp:cNvSpPr/>
      </dsp:nvSpPr>
      <dsp:spPr>
        <a:xfrm>
          <a:off x="723723" y="838714"/>
          <a:ext cx="4295626" cy="4295626"/>
        </a:xfrm>
        <a:custGeom>
          <a:avLst/>
          <a:gdLst/>
          <a:ahLst/>
          <a:cxnLst/>
          <a:rect l="0" t="0" r="0" b="0"/>
          <a:pathLst>
            <a:path>
              <a:moveTo>
                <a:pt x="2986418" y="170481"/>
              </a:moveTo>
              <a:arcTo wR="2147813" hR="2147813" stAng="17578936" swAng="1960609"/>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339627-D71F-4796-BC6C-79C38BED3CCD}">
      <dsp:nvSpPr>
        <dsp:cNvPr id="0" name=""/>
        <dsp:cNvSpPr/>
      </dsp:nvSpPr>
      <dsp:spPr>
        <a:xfrm>
          <a:off x="4086979" y="1785105"/>
          <a:ext cx="1654498" cy="1075424"/>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dirty="0">
              <a:solidFill>
                <a:srgbClr val="000000"/>
              </a:solidFill>
            </a:rPr>
            <a:t>Myers y </a:t>
          </a:r>
          <a:r>
            <a:rPr lang="es-EC" sz="1300" kern="1200" dirty="0" err="1">
              <a:solidFill>
                <a:srgbClr val="000000"/>
              </a:solidFill>
            </a:rPr>
            <a:t>Majluf</a:t>
          </a:r>
          <a:r>
            <a:rPr lang="es-EC" sz="1300" kern="1200" dirty="0">
              <a:solidFill>
                <a:srgbClr val="000000"/>
              </a:solidFill>
            </a:rPr>
            <a:t> (1984)</a:t>
          </a:r>
        </a:p>
      </dsp:txBody>
      <dsp:txXfrm>
        <a:off x="4139477" y="1837603"/>
        <a:ext cx="1549502" cy="970428"/>
      </dsp:txXfrm>
    </dsp:sp>
    <dsp:sp modelId="{94F862B6-8E7E-43E1-B742-3E52BD71B713}">
      <dsp:nvSpPr>
        <dsp:cNvPr id="0" name=""/>
        <dsp:cNvSpPr/>
      </dsp:nvSpPr>
      <dsp:spPr>
        <a:xfrm>
          <a:off x="723723" y="838714"/>
          <a:ext cx="4295626" cy="4295626"/>
        </a:xfrm>
        <a:custGeom>
          <a:avLst/>
          <a:gdLst/>
          <a:ahLst/>
          <a:cxnLst/>
          <a:rect l="0" t="0" r="0" b="0"/>
          <a:pathLst>
            <a:path>
              <a:moveTo>
                <a:pt x="4292690" y="2035539"/>
              </a:moveTo>
              <a:arcTo wR="2147813" hR="2147813" stAng="21420215" swAng="2195589"/>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4C8AFB4-F0B4-4702-B9CB-145F7768792D}">
      <dsp:nvSpPr>
        <dsp:cNvPr id="0" name=""/>
        <dsp:cNvSpPr/>
      </dsp:nvSpPr>
      <dsp:spPr>
        <a:xfrm>
          <a:off x="3306740" y="4186433"/>
          <a:ext cx="1654498" cy="1075424"/>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dirty="0">
              <a:solidFill>
                <a:srgbClr val="000000"/>
              </a:solidFill>
            </a:rPr>
            <a:t>La financiación proviene de tres fuentes, fondos internos, deuda y nuevo capital.</a:t>
          </a:r>
        </a:p>
      </dsp:txBody>
      <dsp:txXfrm>
        <a:off x="3359238" y="4238931"/>
        <a:ext cx="1549502" cy="970428"/>
      </dsp:txXfrm>
    </dsp:sp>
    <dsp:sp modelId="{F6006E0F-700E-45C1-9059-7670589BC71B}">
      <dsp:nvSpPr>
        <dsp:cNvPr id="0" name=""/>
        <dsp:cNvSpPr/>
      </dsp:nvSpPr>
      <dsp:spPr>
        <a:xfrm>
          <a:off x="723723" y="838714"/>
          <a:ext cx="4295626" cy="4295626"/>
        </a:xfrm>
        <a:custGeom>
          <a:avLst/>
          <a:gdLst/>
          <a:ahLst/>
          <a:cxnLst/>
          <a:rect l="0" t="0" r="0" b="0"/>
          <a:pathLst>
            <a:path>
              <a:moveTo>
                <a:pt x="2574489" y="4252819"/>
              </a:moveTo>
              <a:arcTo wR="2147813" hR="2147813" stAng="4712496" swAng="137500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8D428E-3DA1-45FD-A964-D7A0E81D7A30}">
      <dsp:nvSpPr>
        <dsp:cNvPr id="0" name=""/>
        <dsp:cNvSpPr/>
      </dsp:nvSpPr>
      <dsp:spPr>
        <a:xfrm>
          <a:off x="781834" y="4186433"/>
          <a:ext cx="1654498" cy="1075424"/>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b="0" kern="1200" dirty="0">
              <a:solidFill>
                <a:srgbClr val="000000"/>
              </a:solidFill>
            </a:rPr>
            <a:t>Costo</a:t>
          </a:r>
          <a:r>
            <a:rPr lang="es-ES" sz="1300" b="0" kern="1200" baseline="0" dirty="0">
              <a:solidFill>
                <a:srgbClr val="000000"/>
              </a:solidFill>
            </a:rPr>
            <a:t> de financiamiento aumenta con la información asimétrica</a:t>
          </a:r>
          <a:endParaRPr lang="es-EC" sz="1300" b="0" kern="1200" dirty="0">
            <a:solidFill>
              <a:srgbClr val="000000"/>
            </a:solidFill>
          </a:endParaRPr>
        </a:p>
      </dsp:txBody>
      <dsp:txXfrm>
        <a:off x="834332" y="4238931"/>
        <a:ext cx="1549502" cy="970428"/>
      </dsp:txXfrm>
    </dsp:sp>
    <dsp:sp modelId="{DA9CA628-117E-4648-B654-C6A220A15833}">
      <dsp:nvSpPr>
        <dsp:cNvPr id="0" name=""/>
        <dsp:cNvSpPr/>
      </dsp:nvSpPr>
      <dsp:spPr>
        <a:xfrm>
          <a:off x="723723" y="838714"/>
          <a:ext cx="4295626" cy="4295626"/>
        </a:xfrm>
        <a:custGeom>
          <a:avLst/>
          <a:gdLst/>
          <a:ahLst/>
          <a:cxnLst/>
          <a:rect l="0" t="0" r="0" b="0"/>
          <a:pathLst>
            <a:path>
              <a:moveTo>
                <a:pt x="358786" y="3336293"/>
              </a:moveTo>
              <a:arcTo wR="2147813" hR="2147813" stAng="8784196" swAng="2195589"/>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775F37-130A-4131-AB19-59E11050BB58}">
      <dsp:nvSpPr>
        <dsp:cNvPr id="0" name=""/>
        <dsp:cNvSpPr/>
      </dsp:nvSpPr>
      <dsp:spPr>
        <a:xfrm>
          <a:off x="1595" y="1785105"/>
          <a:ext cx="1654498" cy="1075424"/>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C" sz="1300" kern="1200">
              <a:solidFill>
                <a:srgbClr val="000000"/>
              </a:solidFill>
            </a:rPr>
            <a:t>brecha informativa entre agentes internos y externos</a:t>
          </a:r>
          <a:endParaRPr lang="es-EC" sz="1300" b="0" kern="1200" dirty="0">
            <a:solidFill>
              <a:srgbClr val="000000"/>
            </a:solidFill>
          </a:endParaRPr>
        </a:p>
      </dsp:txBody>
      <dsp:txXfrm>
        <a:off x="54093" y="1837603"/>
        <a:ext cx="1549502" cy="970428"/>
      </dsp:txXfrm>
    </dsp:sp>
    <dsp:sp modelId="{356C3222-8AB8-4055-A1F1-6AE8C7AE013D}">
      <dsp:nvSpPr>
        <dsp:cNvPr id="0" name=""/>
        <dsp:cNvSpPr/>
      </dsp:nvSpPr>
      <dsp:spPr>
        <a:xfrm>
          <a:off x="723723" y="838714"/>
          <a:ext cx="4295626" cy="4295626"/>
        </a:xfrm>
        <a:custGeom>
          <a:avLst/>
          <a:gdLst/>
          <a:ahLst/>
          <a:cxnLst/>
          <a:rect l="0" t="0" r="0" b="0"/>
          <a:pathLst>
            <a:path>
              <a:moveTo>
                <a:pt x="374373" y="936197"/>
              </a:moveTo>
              <a:arcTo wR="2147813" hR="2147813" stAng="12860455" swAng="1960609"/>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0CE3D-257D-4A52-89B7-80B432E6D3E0}">
      <dsp:nvSpPr>
        <dsp:cNvPr id="0" name=""/>
        <dsp:cNvSpPr/>
      </dsp:nvSpPr>
      <dsp:spPr>
        <a:xfrm>
          <a:off x="3653" y="98904"/>
          <a:ext cx="5288161" cy="1322040"/>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a:solidFill>
                <a:srgbClr val="000000"/>
              </a:solidFill>
            </a:rPr>
            <a:t>Factores de las dificultades de financiación de las Pymes en Latinoamérica</a:t>
          </a:r>
        </a:p>
        <a:p>
          <a:pPr marL="0" lvl="0" indent="0" algn="ctr" defTabSz="889000">
            <a:lnSpc>
              <a:spcPct val="90000"/>
            </a:lnSpc>
            <a:spcBef>
              <a:spcPct val="0"/>
            </a:spcBef>
            <a:spcAft>
              <a:spcPct val="35000"/>
            </a:spcAft>
            <a:buNone/>
          </a:pPr>
          <a:r>
            <a:rPr lang="es-ES" sz="2000" b="1" kern="1200">
              <a:solidFill>
                <a:srgbClr val="000000"/>
              </a:solidFill>
            </a:rPr>
            <a:t>España</a:t>
          </a:r>
          <a:endParaRPr lang="es-EC" sz="2000" kern="1200" dirty="0">
            <a:solidFill>
              <a:srgbClr val="000000"/>
            </a:solidFill>
          </a:endParaRPr>
        </a:p>
      </dsp:txBody>
      <dsp:txXfrm>
        <a:off x="42374" y="137625"/>
        <a:ext cx="5210719" cy="1244598"/>
      </dsp:txXfrm>
    </dsp:sp>
    <dsp:sp modelId="{F009C292-F3CF-4809-B4FF-3C6DA5AA258C}">
      <dsp:nvSpPr>
        <dsp:cNvPr id="0" name=""/>
        <dsp:cNvSpPr/>
      </dsp:nvSpPr>
      <dsp:spPr>
        <a:xfrm rot="5400000">
          <a:off x="2532055" y="1536623"/>
          <a:ext cx="231357" cy="231357"/>
        </a:xfrm>
        <a:prstGeom prst="rightArrow">
          <a:avLst>
            <a:gd name="adj1" fmla="val 667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D6FDB9-90B2-4E1E-814B-6C6BA286A7BF}">
      <dsp:nvSpPr>
        <dsp:cNvPr id="0" name=""/>
        <dsp:cNvSpPr/>
      </dsp:nvSpPr>
      <dsp:spPr>
        <a:xfrm>
          <a:off x="3653" y="1883658"/>
          <a:ext cx="5288161" cy="132204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rgbClr val="000000"/>
              </a:solidFill>
            </a:rPr>
            <a:t>factores: tamaño de la empresa, estructura de propiedad, único propietario, género del propietario, transparencia de información: tener certificado de calidad y haber auditado las cuentas anuales, nivel de ventas, edad, experiencia del propietario y ser de propiedad totalmente extranjera</a:t>
          </a:r>
          <a:endParaRPr lang="es-EC" sz="1500" kern="1200" dirty="0">
            <a:solidFill>
              <a:srgbClr val="000000"/>
            </a:solidFill>
          </a:endParaRPr>
        </a:p>
      </dsp:txBody>
      <dsp:txXfrm>
        <a:off x="42374" y="1922379"/>
        <a:ext cx="5210719" cy="1244598"/>
      </dsp:txXfrm>
    </dsp:sp>
    <dsp:sp modelId="{CC513EDC-E870-4A20-A2C3-D43A93CBAE7B}">
      <dsp:nvSpPr>
        <dsp:cNvPr id="0" name=""/>
        <dsp:cNvSpPr/>
      </dsp:nvSpPr>
      <dsp:spPr>
        <a:xfrm rot="5400000">
          <a:off x="2532055" y="3321377"/>
          <a:ext cx="231357" cy="231357"/>
        </a:xfrm>
        <a:prstGeom prst="rightArrow">
          <a:avLst>
            <a:gd name="adj1" fmla="val 667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54D695-496A-4017-9D43-18E4E48733A5}">
      <dsp:nvSpPr>
        <dsp:cNvPr id="0" name=""/>
        <dsp:cNvSpPr/>
      </dsp:nvSpPr>
      <dsp:spPr>
        <a:xfrm>
          <a:off x="3653" y="3668413"/>
          <a:ext cx="5288161" cy="132204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a:solidFill>
                <a:srgbClr val="000000"/>
              </a:solidFill>
            </a:rPr>
            <a:t>Los resultados mostraron que las variables con menos significancia son: tamaño, nivel de ventas, edad, experiencia del propietario y ser de propiedad totalmente extranjera.</a:t>
          </a:r>
          <a:endParaRPr lang="es-EC" sz="1500" kern="1200" dirty="0">
            <a:solidFill>
              <a:srgbClr val="000000"/>
            </a:solidFill>
          </a:endParaRPr>
        </a:p>
      </dsp:txBody>
      <dsp:txXfrm>
        <a:off x="42374" y="3707134"/>
        <a:ext cx="5210719" cy="1244598"/>
      </dsp:txXfrm>
    </dsp:sp>
    <dsp:sp modelId="{0CEF6AC8-B76A-4F19-B0CA-28169C08C0D0}">
      <dsp:nvSpPr>
        <dsp:cNvPr id="0" name=""/>
        <dsp:cNvSpPr/>
      </dsp:nvSpPr>
      <dsp:spPr>
        <a:xfrm>
          <a:off x="6032157" y="98904"/>
          <a:ext cx="5288161" cy="1322040"/>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a:solidFill>
                <a:srgbClr val="000000"/>
              </a:solidFill>
            </a:rPr>
            <a:t>Determinantes del acceso al crédito: Evidencia a nivel de la firma en Bolivia</a:t>
          </a:r>
          <a:endParaRPr lang="es-EC" sz="2000" kern="1200" dirty="0">
            <a:solidFill>
              <a:srgbClr val="000000"/>
            </a:solidFill>
          </a:endParaRPr>
        </a:p>
      </dsp:txBody>
      <dsp:txXfrm>
        <a:off x="6070878" y="137625"/>
        <a:ext cx="5210719" cy="1244598"/>
      </dsp:txXfrm>
    </dsp:sp>
    <dsp:sp modelId="{63293229-0BE8-4281-9C9C-E316D3D9F821}">
      <dsp:nvSpPr>
        <dsp:cNvPr id="0" name=""/>
        <dsp:cNvSpPr/>
      </dsp:nvSpPr>
      <dsp:spPr>
        <a:xfrm rot="5400000">
          <a:off x="8560559" y="1536623"/>
          <a:ext cx="231357" cy="231357"/>
        </a:xfrm>
        <a:prstGeom prst="rightArrow">
          <a:avLst>
            <a:gd name="adj1" fmla="val 667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0E1524-131D-4276-8BD7-DE11B6C92225}">
      <dsp:nvSpPr>
        <dsp:cNvPr id="0" name=""/>
        <dsp:cNvSpPr/>
      </dsp:nvSpPr>
      <dsp:spPr>
        <a:xfrm>
          <a:off x="6032157" y="1883658"/>
          <a:ext cx="5288161" cy="132204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a:solidFill>
                <a:srgbClr val="000000"/>
              </a:solidFill>
            </a:rPr>
            <a:t>Se identifican cinco factores importantes para acceder a financiamiento externo, siendo estos el tamaño, edad, capacidad tecnológica, características de las organizaciones e indicadores sectoriales. </a:t>
          </a:r>
          <a:endParaRPr lang="es-EC" sz="1500" kern="1200" dirty="0">
            <a:solidFill>
              <a:srgbClr val="000000"/>
            </a:solidFill>
          </a:endParaRPr>
        </a:p>
      </dsp:txBody>
      <dsp:txXfrm>
        <a:off x="6070878" y="1922379"/>
        <a:ext cx="5210719" cy="1244598"/>
      </dsp:txXfrm>
    </dsp:sp>
    <dsp:sp modelId="{979D6E8F-1CF6-44C0-BE4D-6A2DDA21ABD3}">
      <dsp:nvSpPr>
        <dsp:cNvPr id="0" name=""/>
        <dsp:cNvSpPr/>
      </dsp:nvSpPr>
      <dsp:spPr>
        <a:xfrm rot="5400000">
          <a:off x="8560559" y="3321377"/>
          <a:ext cx="231357" cy="231357"/>
        </a:xfrm>
        <a:prstGeom prst="rightArrow">
          <a:avLst>
            <a:gd name="adj1" fmla="val 667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31C39D-D40C-432A-80C2-6E5930E24886}">
      <dsp:nvSpPr>
        <dsp:cNvPr id="0" name=""/>
        <dsp:cNvSpPr/>
      </dsp:nvSpPr>
      <dsp:spPr>
        <a:xfrm>
          <a:off x="6032157" y="3668413"/>
          <a:ext cx="5288161" cy="132204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rgbClr val="000000"/>
              </a:solidFill>
            </a:rPr>
            <a:t>Cantidad de empleados y ventas, el tamaño, el factor edad, mientras que la tecnología ayuda a desarrollar ventajas competitivas frente a la competencia; las características de la empresa igualmente son significantes, y en los indicadores sectoriales se observa que es importante la localización.</a:t>
          </a:r>
          <a:endParaRPr lang="es-EC" sz="1500" kern="1200" dirty="0">
            <a:solidFill>
              <a:srgbClr val="000000"/>
            </a:solidFill>
          </a:endParaRPr>
        </a:p>
      </dsp:txBody>
      <dsp:txXfrm>
        <a:off x="6070878" y="3707134"/>
        <a:ext cx="5210719" cy="12445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B4E5A-1833-4335-BF28-305BF4CF8D65}">
      <dsp:nvSpPr>
        <dsp:cNvPr id="0" name=""/>
        <dsp:cNvSpPr/>
      </dsp:nvSpPr>
      <dsp:spPr>
        <a:xfrm>
          <a:off x="-7521274" y="-1150485"/>
          <a:ext cx="8958445" cy="8958445"/>
        </a:xfrm>
        <a:prstGeom prst="blockArc">
          <a:avLst>
            <a:gd name="adj1" fmla="val 18900000"/>
            <a:gd name="adj2" fmla="val 2700000"/>
            <a:gd name="adj3" fmla="val 241"/>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119F42-3A03-4613-85F9-872E8344C338}">
      <dsp:nvSpPr>
        <dsp:cNvPr id="0" name=""/>
        <dsp:cNvSpPr/>
      </dsp:nvSpPr>
      <dsp:spPr>
        <a:xfrm>
          <a:off x="467021" y="302648"/>
          <a:ext cx="10891019" cy="60503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b="1" kern="1200" dirty="0">
              <a:solidFill>
                <a:srgbClr val="000000"/>
              </a:solidFill>
            </a:rPr>
            <a:t>Factores determinantes que explican el acceso a la financiación bancaria: un estudio empírico en empresas peruanas.</a:t>
          </a:r>
          <a:endParaRPr lang="es-EC" sz="1600" kern="1200" dirty="0">
            <a:solidFill>
              <a:srgbClr val="000000"/>
            </a:solidFill>
          </a:endParaRPr>
        </a:p>
      </dsp:txBody>
      <dsp:txXfrm>
        <a:off x="467021" y="302648"/>
        <a:ext cx="10891019" cy="605031"/>
      </dsp:txXfrm>
    </dsp:sp>
    <dsp:sp modelId="{4199F56A-4211-4E04-9E65-C58D5D4CA6FC}">
      <dsp:nvSpPr>
        <dsp:cNvPr id="0" name=""/>
        <dsp:cNvSpPr/>
      </dsp:nvSpPr>
      <dsp:spPr>
        <a:xfrm>
          <a:off x="88877" y="227019"/>
          <a:ext cx="756289" cy="75628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DB5E08-798B-4202-8755-BC7253F3B5BF}">
      <dsp:nvSpPr>
        <dsp:cNvPr id="0" name=""/>
        <dsp:cNvSpPr/>
      </dsp:nvSpPr>
      <dsp:spPr>
        <a:xfrm>
          <a:off x="1014931" y="1210728"/>
          <a:ext cx="10343109" cy="605031"/>
        </a:xfrm>
        <a:prstGeom prst="rect">
          <a:avLst/>
        </a:prstGeom>
        <a:solidFill>
          <a:schemeClr val="accent3">
            <a:hueOff val="-427919"/>
            <a:satOff val="8080"/>
            <a:lumOff val="-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s-ES" sz="1600" kern="1200" dirty="0">
              <a:solidFill>
                <a:srgbClr val="000000"/>
              </a:solidFill>
            </a:rPr>
            <a:t>-Tamaño y edad de la empresa no existe relación con el hecho que sean racionadas o no, el sector (servicios y comercial) presenta menos racionamiento del crédito frente a las empresas industriales y de construcción</a:t>
          </a:r>
          <a:endParaRPr lang="es-EC" sz="1600" kern="1200" dirty="0">
            <a:solidFill>
              <a:srgbClr val="000000"/>
            </a:solidFill>
          </a:endParaRPr>
        </a:p>
      </dsp:txBody>
      <dsp:txXfrm>
        <a:off x="1014931" y="1210728"/>
        <a:ext cx="10343109" cy="605031"/>
      </dsp:txXfrm>
    </dsp:sp>
    <dsp:sp modelId="{8E5846C6-1A65-42CC-BBFB-8EA154DB1CC5}">
      <dsp:nvSpPr>
        <dsp:cNvPr id="0" name=""/>
        <dsp:cNvSpPr/>
      </dsp:nvSpPr>
      <dsp:spPr>
        <a:xfrm>
          <a:off x="636787" y="1135099"/>
          <a:ext cx="756289" cy="756289"/>
        </a:xfrm>
        <a:prstGeom prst="ellipse">
          <a:avLst/>
        </a:prstGeom>
        <a:solidFill>
          <a:schemeClr val="lt1">
            <a:hueOff val="0"/>
            <a:satOff val="0"/>
            <a:lumOff val="0"/>
            <a:alphaOff val="0"/>
          </a:schemeClr>
        </a:solidFill>
        <a:ln w="25400" cap="flat" cmpd="sng" algn="ctr">
          <a:solidFill>
            <a:schemeClr val="accent3">
              <a:hueOff val="-427919"/>
              <a:satOff val="8080"/>
              <a:lumOff val="-490"/>
              <a:alphaOff val="0"/>
            </a:schemeClr>
          </a:solidFill>
          <a:prstDash val="solid"/>
        </a:ln>
        <a:effectLst/>
      </dsp:spPr>
      <dsp:style>
        <a:lnRef idx="2">
          <a:scrgbClr r="0" g="0" b="0"/>
        </a:lnRef>
        <a:fillRef idx="1">
          <a:scrgbClr r="0" g="0" b="0"/>
        </a:fillRef>
        <a:effectRef idx="0">
          <a:scrgbClr r="0" g="0" b="0"/>
        </a:effectRef>
        <a:fontRef idx="minor"/>
      </dsp:style>
    </dsp:sp>
    <dsp:sp modelId="{A62ECC29-EEB3-4DB8-BFA6-7C0F1B71B712}">
      <dsp:nvSpPr>
        <dsp:cNvPr id="0" name=""/>
        <dsp:cNvSpPr/>
      </dsp:nvSpPr>
      <dsp:spPr>
        <a:xfrm>
          <a:off x="1315183" y="2118141"/>
          <a:ext cx="10042857" cy="605031"/>
        </a:xfrm>
        <a:prstGeom prst="rect">
          <a:avLst/>
        </a:prstGeom>
        <a:solidFill>
          <a:schemeClr val="accent3">
            <a:hueOff val="-855837"/>
            <a:satOff val="16160"/>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kern="1200" dirty="0">
              <a:solidFill>
                <a:srgbClr val="000000"/>
              </a:solidFill>
            </a:rPr>
            <a:t>-La forma jurídica, aquellas empresas constituidas, se encuentran menos racionadas y con respecto al carácter familiar, las empresas familiares reflejan mayores valores de racionamiento de crédito frente a las no familiares.</a:t>
          </a:r>
          <a:endParaRPr lang="es-EC" sz="1600" kern="1200" dirty="0">
            <a:solidFill>
              <a:srgbClr val="000000"/>
            </a:solidFill>
          </a:endParaRPr>
        </a:p>
      </dsp:txBody>
      <dsp:txXfrm>
        <a:off x="1315183" y="2118141"/>
        <a:ext cx="10042857" cy="605031"/>
      </dsp:txXfrm>
    </dsp:sp>
    <dsp:sp modelId="{2C3E0E4E-94FD-4B6C-88DC-DBD27CBBFDC9}">
      <dsp:nvSpPr>
        <dsp:cNvPr id="0" name=""/>
        <dsp:cNvSpPr/>
      </dsp:nvSpPr>
      <dsp:spPr>
        <a:xfrm>
          <a:off x="937039" y="2042513"/>
          <a:ext cx="756289" cy="756289"/>
        </a:xfrm>
        <a:prstGeom prst="ellipse">
          <a:avLst/>
        </a:prstGeom>
        <a:solidFill>
          <a:schemeClr val="lt1">
            <a:hueOff val="0"/>
            <a:satOff val="0"/>
            <a:lumOff val="0"/>
            <a:alphaOff val="0"/>
          </a:schemeClr>
        </a:solidFill>
        <a:ln w="25400" cap="flat" cmpd="sng" algn="ctr">
          <a:solidFill>
            <a:schemeClr val="accent3">
              <a:hueOff val="-855837"/>
              <a:satOff val="16160"/>
              <a:lumOff val="-980"/>
              <a:alphaOff val="0"/>
            </a:schemeClr>
          </a:solidFill>
          <a:prstDash val="solid"/>
        </a:ln>
        <a:effectLst/>
      </dsp:spPr>
      <dsp:style>
        <a:lnRef idx="2">
          <a:scrgbClr r="0" g="0" b="0"/>
        </a:lnRef>
        <a:fillRef idx="1">
          <a:scrgbClr r="0" g="0" b="0"/>
        </a:fillRef>
        <a:effectRef idx="0">
          <a:scrgbClr r="0" g="0" b="0"/>
        </a:effectRef>
        <a:fontRef idx="minor"/>
      </dsp:style>
    </dsp:sp>
    <dsp:sp modelId="{B92CD743-1D4E-4C53-8986-12CEBB95DDE1}">
      <dsp:nvSpPr>
        <dsp:cNvPr id="0" name=""/>
        <dsp:cNvSpPr/>
      </dsp:nvSpPr>
      <dsp:spPr>
        <a:xfrm>
          <a:off x="1411051" y="3026221"/>
          <a:ext cx="9946990" cy="605031"/>
        </a:xfrm>
        <a:prstGeom prst="rect">
          <a:avLst/>
        </a:prstGeom>
        <a:solidFill>
          <a:schemeClr val="accent3">
            <a:hueOff val="-1283756"/>
            <a:satOff val="24240"/>
            <a:lumOff val="-1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kern="1200" dirty="0">
              <a:solidFill>
                <a:srgbClr val="000000"/>
              </a:solidFill>
            </a:rPr>
            <a:t>En cuanto al capital humano se observa que la edad, los años como gerente y el género no resultan significativos, mientras que el nivel de formación, influencian a tener menor racionamiento de crédito.</a:t>
          </a:r>
          <a:endParaRPr lang="es-EC" sz="1600" kern="1200" dirty="0">
            <a:solidFill>
              <a:srgbClr val="000000"/>
            </a:solidFill>
          </a:endParaRPr>
        </a:p>
      </dsp:txBody>
      <dsp:txXfrm>
        <a:off x="1411051" y="3026221"/>
        <a:ext cx="9946990" cy="605031"/>
      </dsp:txXfrm>
    </dsp:sp>
    <dsp:sp modelId="{E10A0722-219B-4306-A314-828D0F7963F3}">
      <dsp:nvSpPr>
        <dsp:cNvPr id="0" name=""/>
        <dsp:cNvSpPr/>
      </dsp:nvSpPr>
      <dsp:spPr>
        <a:xfrm>
          <a:off x="1032907" y="2950592"/>
          <a:ext cx="756289" cy="756289"/>
        </a:xfrm>
        <a:prstGeom prst="ellipse">
          <a:avLst/>
        </a:prstGeom>
        <a:solidFill>
          <a:schemeClr val="lt1">
            <a:hueOff val="0"/>
            <a:satOff val="0"/>
            <a:lumOff val="0"/>
            <a:alphaOff val="0"/>
          </a:schemeClr>
        </a:solidFill>
        <a:ln w="25400" cap="flat" cmpd="sng" algn="ctr">
          <a:solidFill>
            <a:schemeClr val="accent3">
              <a:hueOff val="-1283756"/>
              <a:satOff val="24240"/>
              <a:lumOff val="-1471"/>
              <a:alphaOff val="0"/>
            </a:schemeClr>
          </a:solidFill>
          <a:prstDash val="solid"/>
        </a:ln>
        <a:effectLst/>
      </dsp:spPr>
      <dsp:style>
        <a:lnRef idx="2">
          <a:scrgbClr r="0" g="0" b="0"/>
        </a:lnRef>
        <a:fillRef idx="1">
          <a:scrgbClr r="0" g="0" b="0"/>
        </a:fillRef>
        <a:effectRef idx="0">
          <a:scrgbClr r="0" g="0" b="0"/>
        </a:effectRef>
        <a:fontRef idx="minor"/>
      </dsp:style>
    </dsp:sp>
    <dsp:sp modelId="{21444377-6829-4C51-9E9B-E9E7E191CEF5}">
      <dsp:nvSpPr>
        <dsp:cNvPr id="0" name=""/>
        <dsp:cNvSpPr/>
      </dsp:nvSpPr>
      <dsp:spPr>
        <a:xfrm>
          <a:off x="1315183" y="3934300"/>
          <a:ext cx="10042857" cy="605031"/>
        </a:xfrm>
        <a:prstGeom prst="rect">
          <a:avLst/>
        </a:prstGeom>
        <a:solidFill>
          <a:schemeClr val="accent3">
            <a:hueOff val="-1711675"/>
            <a:satOff val="32321"/>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kern="1200" dirty="0">
              <a:solidFill>
                <a:srgbClr val="000000"/>
              </a:solidFill>
            </a:rPr>
            <a:t>las empresas que cuentan con plan estratégico son el grupo sin racionamiento de crédito, y las empresas que tengan mejor estructura organizativa favorece a tener menor racionamiento estratégico. </a:t>
          </a:r>
          <a:endParaRPr lang="es-EC" sz="1600" kern="1200" dirty="0">
            <a:solidFill>
              <a:srgbClr val="000000"/>
            </a:solidFill>
          </a:endParaRPr>
        </a:p>
      </dsp:txBody>
      <dsp:txXfrm>
        <a:off x="1315183" y="3934300"/>
        <a:ext cx="10042857" cy="605031"/>
      </dsp:txXfrm>
    </dsp:sp>
    <dsp:sp modelId="{B73E97F0-F82C-4EA8-B39C-5374F6CF0210}">
      <dsp:nvSpPr>
        <dsp:cNvPr id="0" name=""/>
        <dsp:cNvSpPr/>
      </dsp:nvSpPr>
      <dsp:spPr>
        <a:xfrm>
          <a:off x="937039" y="3858671"/>
          <a:ext cx="756289" cy="756289"/>
        </a:xfrm>
        <a:prstGeom prst="ellipse">
          <a:avLst/>
        </a:prstGeom>
        <a:solidFill>
          <a:schemeClr val="lt1">
            <a:hueOff val="0"/>
            <a:satOff val="0"/>
            <a:lumOff val="0"/>
            <a:alphaOff val="0"/>
          </a:schemeClr>
        </a:solidFill>
        <a:ln w="25400" cap="flat" cmpd="sng" algn="ctr">
          <a:solidFill>
            <a:schemeClr val="accent3">
              <a:hueOff val="-1711675"/>
              <a:satOff val="32321"/>
              <a:lumOff val="-1961"/>
              <a:alphaOff val="0"/>
            </a:schemeClr>
          </a:solidFill>
          <a:prstDash val="solid"/>
        </a:ln>
        <a:effectLst/>
      </dsp:spPr>
      <dsp:style>
        <a:lnRef idx="2">
          <a:scrgbClr r="0" g="0" b="0"/>
        </a:lnRef>
        <a:fillRef idx="1">
          <a:scrgbClr r="0" g="0" b="0"/>
        </a:fillRef>
        <a:effectRef idx="0">
          <a:scrgbClr r="0" g="0" b="0"/>
        </a:effectRef>
        <a:fontRef idx="minor"/>
      </dsp:style>
    </dsp:sp>
    <dsp:sp modelId="{56267E65-54BD-4FCA-9F2B-FDA67906ACFC}">
      <dsp:nvSpPr>
        <dsp:cNvPr id="0" name=""/>
        <dsp:cNvSpPr/>
      </dsp:nvSpPr>
      <dsp:spPr>
        <a:xfrm>
          <a:off x="1014931" y="4841714"/>
          <a:ext cx="10343109" cy="605031"/>
        </a:xfrm>
        <a:prstGeom prst="rect">
          <a:avLst/>
        </a:prstGeom>
        <a:solidFill>
          <a:schemeClr val="accent3">
            <a:hueOff val="-2139593"/>
            <a:satOff val="40401"/>
            <a:lumOff val="-2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kern="1200" dirty="0">
              <a:solidFill>
                <a:srgbClr val="000000"/>
              </a:solidFill>
            </a:rPr>
            <a:t>realizar innovación en el producto o servicio, así como también en los procesos favorece a tener menor racionamiento de crédito, a la variable gestión, las empresas que realizan innovación en sistemas de gestión también presentan menor racionamiento financiero</a:t>
          </a:r>
          <a:endParaRPr lang="es-EC" sz="1600" kern="1200" dirty="0">
            <a:solidFill>
              <a:srgbClr val="000000"/>
            </a:solidFill>
          </a:endParaRPr>
        </a:p>
      </dsp:txBody>
      <dsp:txXfrm>
        <a:off x="1014931" y="4841714"/>
        <a:ext cx="10343109" cy="605031"/>
      </dsp:txXfrm>
    </dsp:sp>
    <dsp:sp modelId="{B68C2C13-7638-4327-A49F-F68D48CE5809}">
      <dsp:nvSpPr>
        <dsp:cNvPr id="0" name=""/>
        <dsp:cNvSpPr/>
      </dsp:nvSpPr>
      <dsp:spPr>
        <a:xfrm>
          <a:off x="636787" y="4766085"/>
          <a:ext cx="756289" cy="756289"/>
        </a:xfrm>
        <a:prstGeom prst="ellipse">
          <a:avLst/>
        </a:prstGeom>
        <a:solidFill>
          <a:schemeClr val="lt1">
            <a:hueOff val="0"/>
            <a:satOff val="0"/>
            <a:lumOff val="0"/>
            <a:alphaOff val="0"/>
          </a:schemeClr>
        </a:solidFill>
        <a:ln w="25400" cap="flat" cmpd="sng" algn="ctr">
          <a:solidFill>
            <a:schemeClr val="accent3">
              <a:hueOff val="-2139593"/>
              <a:satOff val="40401"/>
              <a:lumOff val="-2451"/>
              <a:alphaOff val="0"/>
            </a:schemeClr>
          </a:solidFill>
          <a:prstDash val="solid"/>
        </a:ln>
        <a:effectLst/>
      </dsp:spPr>
      <dsp:style>
        <a:lnRef idx="2">
          <a:scrgbClr r="0" g="0" b="0"/>
        </a:lnRef>
        <a:fillRef idx="1">
          <a:scrgbClr r="0" g="0" b="0"/>
        </a:fillRef>
        <a:effectRef idx="0">
          <a:scrgbClr r="0" g="0" b="0"/>
        </a:effectRef>
        <a:fontRef idx="minor"/>
      </dsp:style>
    </dsp:sp>
    <dsp:sp modelId="{5EF5DDEF-CEBD-4BC5-9F3F-CC394A179149}">
      <dsp:nvSpPr>
        <dsp:cNvPr id="0" name=""/>
        <dsp:cNvSpPr/>
      </dsp:nvSpPr>
      <dsp:spPr>
        <a:xfrm>
          <a:off x="467021" y="5749793"/>
          <a:ext cx="10891019" cy="605031"/>
        </a:xfrm>
        <a:prstGeom prst="rect">
          <a:avLst/>
        </a:prstGeom>
        <a:solidFill>
          <a:schemeClr val="accent3">
            <a:hueOff val="-2567512"/>
            <a:satOff val="48481"/>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244" tIns="40640" rIns="40640" bIns="40640" numCol="1" spcCol="1270" anchor="ctr" anchorCtr="0">
          <a:noAutofit/>
        </a:bodyPr>
        <a:lstStyle/>
        <a:p>
          <a:pPr marL="0" lvl="0" indent="0" algn="l" defTabSz="711200">
            <a:lnSpc>
              <a:spcPct val="90000"/>
            </a:lnSpc>
            <a:spcBef>
              <a:spcPct val="0"/>
            </a:spcBef>
            <a:spcAft>
              <a:spcPct val="35000"/>
            </a:spcAft>
            <a:buNone/>
          </a:pPr>
          <a:r>
            <a:rPr lang="es-ES" sz="1600" kern="1200" dirty="0">
              <a:solidFill>
                <a:srgbClr val="000000"/>
              </a:solidFill>
            </a:rPr>
            <a:t>En la posición tecnológica y certificación de calidad, las empresas que cuentan con una posición tecnológica fuerte presentan menor racionamiento del crédito, de igual manera aquellas empresas que cuentan con certificaciones de calidad o están en proceso de obtenerla. </a:t>
          </a:r>
          <a:endParaRPr lang="es-EC" sz="1600" kern="1200" dirty="0">
            <a:solidFill>
              <a:srgbClr val="000000"/>
            </a:solidFill>
          </a:endParaRPr>
        </a:p>
      </dsp:txBody>
      <dsp:txXfrm>
        <a:off x="467021" y="5749793"/>
        <a:ext cx="10891019" cy="605031"/>
      </dsp:txXfrm>
    </dsp:sp>
    <dsp:sp modelId="{72C8F49F-534B-4A62-9555-816308CBCB1B}">
      <dsp:nvSpPr>
        <dsp:cNvPr id="0" name=""/>
        <dsp:cNvSpPr/>
      </dsp:nvSpPr>
      <dsp:spPr>
        <a:xfrm>
          <a:off x="88877" y="5674165"/>
          <a:ext cx="756289" cy="756289"/>
        </a:xfrm>
        <a:prstGeom prst="ellipse">
          <a:avLst/>
        </a:prstGeom>
        <a:solidFill>
          <a:schemeClr val="lt1">
            <a:hueOff val="0"/>
            <a:satOff val="0"/>
            <a:lumOff val="0"/>
            <a:alphaOff val="0"/>
          </a:schemeClr>
        </a:solidFill>
        <a:ln w="25400" cap="flat" cmpd="sng" algn="ctr">
          <a:solidFill>
            <a:schemeClr val="accent3">
              <a:hueOff val="-2567512"/>
              <a:satOff val="48481"/>
              <a:lumOff val="-294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05A29-1029-443B-B0A0-16CB6941A212}" type="datetimeFigureOut">
              <a:rPr lang="es-EC" smtClean="0"/>
              <a:t>24/10/2020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C8168-EF30-4763-B0B0-0129DA4335ED}" type="slidenum">
              <a:rPr lang="es-EC" smtClean="0"/>
              <a:t>‹Nº›</a:t>
            </a:fld>
            <a:endParaRPr lang="es-EC"/>
          </a:p>
        </p:txBody>
      </p:sp>
    </p:spTree>
    <p:extLst>
      <p:ext uri="{BB962C8B-B14F-4D97-AF65-F5344CB8AC3E}">
        <p14:creationId xmlns:p14="http://schemas.microsoft.com/office/powerpoint/2010/main" val="13301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p:txBody>
      </p:sp>
      <p:sp>
        <p:nvSpPr>
          <p:cNvPr id="4" name="Marcador de número de diapositiva 3"/>
          <p:cNvSpPr>
            <a:spLocks noGrp="1"/>
          </p:cNvSpPr>
          <p:nvPr>
            <p:ph type="sldNum" sz="quarter" idx="5"/>
          </p:nvPr>
        </p:nvSpPr>
        <p:spPr/>
        <p:txBody>
          <a:bodyPr/>
          <a:lstStyle/>
          <a:p>
            <a:fld id="{2A8C8168-EF30-4763-B0B0-0129DA4335ED}" type="slidenum">
              <a:rPr lang="es-EC" smtClean="0"/>
              <a:t>30</a:t>
            </a:fld>
            <a:endParaRPr lang="es-EC"/>
          </a:p>
        </p:txBody>
      </p:sp>
    </p:spTree>
    <p:extLst>
      <p:ext uri="{BB962C8B-B14F-4D97-AF65-F5344CB8AC3E}">
        <p14:creationId xmlns:p14="http://schemas.microsoft.com/office/powerpoint/2010/main" val="3042305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BA1611-A1CF-47C6-9283-F49059290F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F2CA5273-906A-4FF6-AF6A-5EDE9E5C0D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1E0B66B2-A291-4464-83C1-5758C2F4DC45}"/>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2674F9B7-3441-47FE-A99F-CCA1261B88A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576E234-AA09-4A6E-8C3B-669936F1846A}"/>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4033856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01CB3-1B27-4133-9241-ABE5C1EA896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294E6B7-4562-470C-A24B-22D70802CCB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FA38541F-4E93-4002-929F-8254ADDB8E9C}"/>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38B0ACAC-4D7C-4FCA-AFA3-75C6C61669A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22B6E8E-C7D3-424C-B3BF-FD05AAA5685A}"/>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4014734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DED58BA-6FAC-40DB-A79E-D0CCE0E2DD5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B1095551-9331-4842-AA46-F58A6F6B0A1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84FE3D5-0365-4A6E-BBFA-3FC398946BAF}"/>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247ED59D-CA44-462F-9D44-305E1AAEDCB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2122B6E-A231-42FD-9F39-2E939325BB2C}"/>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1052547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1" y="981075"/>
          <a:ext cx="12192000" cy="5616575"/>
        </p:xfrm>
        <a:graphic>
          <a:graphicData uri="http://schemas.openxmlformats.org/presentationml/2006/ole">
            <mc:AlternateContent xmlns:mc="http://schemas.openxmlformats.org/markup-compatibility/2006">
              <mc:Choice xmlns:v="urn:schemas-microsoft-com:vml" Requires="v">
                <p:oleObj spid="_x0000_s1043" name="CorelDRAW" r:id="rId3" imgW="9151920" imgH="5621400" progId="">
                  <p:embed/>
                </p:oleObj>
              </mc:Choice>
              <mc:Fallback>
                <p:oleObj name="CorelDRAW" r:id="rId3" imgW="9151920" imgH="5621400" progId="">
                  <p:embed/>
                  <p:pic>
                    <p:nvPicPr>
                      <p:cNvPr id="17454"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81075"/>
                        <a:ext cx="12192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1" y="5722938"/>
            <a:ext cx="12192000" cy="1135062"/>
          </a:xfrm>
          <a:prstGeom prst="rect">
            <a:avLst/>
          </a:prstGeom>
          <a:noFill/>
        </p:spPr>
      </p:pic>
      <p:sp>
        <p:nvSpPr>
          <p:cNvPr id="17458" name="Oval 50"/>
          <p:cNvSpPr>
            <a:spLocks noChangeArrowheads="1"/>
          </p:cNvSpPr>
          <p:nvPr/>
        </p:nvSpPr>
        <p:spPr bwMode="auto">
          <a:xfrm>
            <a:off x="289984" y="260352"/>
            <a:ext cx="1056216" cy="792163"/>
          </a:xfrm>
          <a:prstGeom prst="ellipse">
            <a:avLst/>
          </a:prstGeom>
          <a:solidFill>
            <a:schemeClr val="bg1"/>
          </a:solidFill>
          <a:ln w="9525">
            <a:noFill/>
            <a:round/>
            <a:headEnd/>
            <a:tailEnd/>
          </a:ln>
          <a:effectLst/>
        </p:spPr>
        <p:txBody>
          <a:bodyPr wrap="none" anchor="ctr"/>
          <a:lstStyle/>
          <a:p>
            <a:endParaRPr lang="es-ES" sz="1800"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55" y="188640"/>
            <a:ext cx="3840000" cy="6249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48535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1" y="981075"/>
          <a:ext cx="12192000" cy="5616575"/>
        </p:xfrm>
        <a:graphic>
          <a:graphicData uri="http://schemas.openxmlformats.org/presentationml/2006/ole">
            <mc:AlternateContent xmlns:mc="http://schemas.openxmlformats.org/markup-compatibility/2006">
              <mc:Choice xmlns:v="urn:schemas-microsoft-com:vml" Requires="v">
                <p:oleObj spid="_x0000_s2067" name="CorelDRAW" r:id="rId3" imgW="9151920" imgH="5621400" progId="">
                  <p:embed/>
                </p:oleObj>
              </mc:Choice>
              <mc:Fallback>
                <p:oleObj name="CorelDRAW" r:id="rId3" imgW="9151920" imgH="5621400" progId="">
                  <p:embed/>
                  <p:pic>
                    <p:nvPicPr>
                      <p:cNvPr id="17454"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81075"/>
                        <a:ext cx="12192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609599" y="6245225"/>
            <a:ext cx="284480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4165601" y="6245225"/>
            <a:ext cx="3860800"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1" y="5722938"/>
            <a:ext cx="12192000" cy="1135062"/>
          </a:xfrm>
          <a:prstGeom prst="rect">
            <a:avLst/>
          </a:prstGeom>
          <a:noFill/>
        </p:spPr>
      </p:pic>
      <p:sp>
        <p:nvSpPr>
          <p:cNvPr id="17458" name="Oval 50"/>
          <p:cNvSpPr>
            <a:spLocks noChangeArrowheads="1"/>
          </p:cNvSpPr>
          <p:nvPr/>
        </p:nvSpPr>
        <p:spPr bwMode="auto">
          <a:xfrm>
            <a:off x="289984" y="260352"/>
            <a:ext cx="1056216" cy="792163"/>
          </a:xfrm>
          <a:prstGeom prst="ellipse">
            <a:avLst/>
          </a:prstGeom>
          <a:solidFill>
            <a:schemeClr val="bg1"/>
          </a:solidFill>
          <a:ln w="9525">
            <a:noFill/>
            <a:round/>
            <a:headEnd/>
            <a:tailEnd/>
          </a:ln>
          <a:effectLst/>
        </p:spPr>
        <p:txBody>
          <a:bodyPr wrap="none" anchor="ctr"/>
          <a:lstStyle/>
          <a:p>
            <a:endParaRPr lang="es-ES" sz="1800"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55" y="188640"/>
            <a:ext cx="3840000" cy="6249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44803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92" y="1556794"/>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745924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5" y="4406902"/>
            <a:ext cx="103632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5"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710762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601"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826862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89223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Tree>
    <p:extLst>
      <p:ext uri="{BB962C8B-B14F-4D97-AF65-F5344CB8AC3E}">
        <p14:creationId xmlns:p14="http://schemas.microsoft.com/office/powerpoint/2010/main" val="3673891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47920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A21D1C-2BB3-4B62-87AE-25B722A2A71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ECC6C76-24D7-408C-9B81-F594EC4EA6E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E4D9D07-5F93-47FB-A1E7-860C5EA7C4B3}"/>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FBD4505D-256A-40C3-B72F-54BC3FF59B3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C677308-BEA9-4F82-AB80-115BB9CEDA33}"/>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1683466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4011084"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4" y="273052"/>
            <a:ext cx="6815666"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0" y="1435102"/>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153799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85063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4638"/>
            <a:ext cx="109728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601" y="1600202"/>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963973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0"/>
            <a:ext cx="27432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1" y="274640"/>
            <a:ext cx="80264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36044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B034D-166C-445B-9152-E15CAE07BA1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C78DF29-BB87-4286-B9F7-EB09E88983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AE9BDB-3059-4A91-9DA8-7B37B79ABE23}"/>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BEFF8CB4-84E8-474B-8D45-245A19DAFA0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CC9C0CD-C7B1-48DC-A2A1-3A6764766DE4}"/>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1962816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2D2EB-14D1-4CA8-A720-5764D2E673F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AF5C700-588F-4A9E-86AF-0C6035E9C3C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4088811B-95CA-4DD8-8EE8-849EABD6D77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73AA3951-795B-45E7-AF7A-0CA5ABBE1C83}"/>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6" name="Marcador de pie de página 5">
            <a:extLst>
              <a:ext uri="{FF2B5EF4-FFF2-40B4-BE49-F238E27FC236}">
                <a16:creationId xmlns:a16="http://schemas.microsoft.com/office/drawing/2014/main" id="{86BBBCEE-26E4-45C8-B1A8-2979688038A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701953A-1B7F-408E-9C1E-3AC28741E54E}"/>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3198214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A6380-49EF-4564-8F24-EC6902239BD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4A14B21-1BAE-416C-A4A8-B0004D6918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6AA3383-DD91-497D-A42C-95B6EF76B6F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73BBFB1F-1C9C-4B30-85B4-716792D5EE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707B542-7837-42E2-9CF3-310990505BA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E9394230-5BD3-45AA-86B0-2624453BDDD8}"/>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8" name="Marcador de pie de página 7">
            <a:extLst>
              <a:ext uri="{FF2B5EF4-FFF2-40B4-BE49-F238E27FC236}">
                <a16:creationId xmlns:a16="http://schemas.microsoft.com/office/drawing/2014/main" id="{C01D67F7-6A7A-4240-A142-361446D00DCA}"/>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0D3E46D2-7E66-4FA8-B04F-25A57181F82E}"/>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4209278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52D8B-12F8-4E80-BEA4-90E9D1AE05F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24E379CF-C01C-4DB5-9D69-F2AC4C155114}"/>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4" name="Marcador de pie de página 3">
            <a:extLst>
              <a:ext uri="{FF2B5EF4-FFF2-40B4-BE49-F238E27FC236}">
                <a16:creationId xmlns:a16="http://schemas.microsoft.com/office/drawing/2014/main" id="{1EA47E61-AE0E-4162-8C2F-51F37CA2406F}"/>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76CB55C4-4C1D-46EC-9A47-F7A6A2ACF8EA}"/>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2713849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5D85511-10AB-49AE-BD2A-2C4FFD0DD162}"/>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3" name="Marcador de pie de página 2">
            <a:extLst>
              <a:ext uri="{FF2B5EF4-FFF2-40B4-BE49-F238E27FC236}">
                <a16:creationId xmlns:a16="http://schemas.microsoft.com/office/drawing/2014/main" id="{8B2E2E7F-341C-4990-A21E-C740D7EC4CA8}"/>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FCCCB353-72F0-4D3D-92B9-8751CECEDE2F}"/>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2161348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D1D1E0-F27B-4262-8C3C-1A4B391CEE5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6C3B4C9-2BB2-43F2-BDF2-155DC5806E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5AAC6DB3-03F0-424E-9169-AB2392E83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7CBCD50-CAED-4EED-AC3D-CB4EC8F7F334}"/>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6" name="Marcador de pie de página 5">
            <a:extLst>
              <a:ext uri="{FF2B5EF4-FFF2-40B4-BE49-F238E27FC236}">
                <a16:creationId xmlns:a16="http://schemas.microsoft.com/office/drawing/2014/main" id="{55EE27CD-4B39-4A7D-A715-55E045991B3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6462579-E140-49B3-B529-93FF8F2FE8CC}"/>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401487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8C9A06-AC13-4AAF-B98C-3BA304D710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1CC2EBEE-F2BF-4FED-A2BA-CE6BF65D0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D9E79671-C65B-4BC3-A091-AD8ADC5E4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D5DFB81-1FF7-4F13-A657-E83EA7B1D64A}"/>
              </a:ext>
            </a:extLst>
          </p:cNvPr>
          <p:cNvSpPr>
            <a:spLocks noGrp="1"/>
          </p:cNvSpPr>
          <p:nvPr>
            <p:ph type="dt" sz="half" idx="10"/>
          </p:nvPr>
        </p:nvSpPr>
        <p:spPr/>
        <p:txBody>
          <a:bodyPr/>
          <a:lstStyle/>
          <a:p>
            <a:fld id="{6DCBB6D4-CE28-477F-92DF-BB1FD0672BB9}" type="datetimeFigureOut">
              <a:rPr lang="es-EC" smtClean="0"/>
              <a:t>24/10/2020</a:t>
            </a:fld>
            <a:endParaRPr lang="es-EC"/>
          </a:p>
        </p:txBody>
      </p:sp>
      <p:sp>
        <p:nvSpPr>
          <p:cNvPr id="6" name="Marcador de pie de página 5">
            <a:extLst>
              <a:ext uri="{FF2B5EF4-FFF2-40B4-BE49-F238E27FC236}">
                <a16:creationId xmlns:a16="http://schemas.microsoft.com/office/drawing/2014/main" id="{7D2DF13B-D67E-49BC-BF53-97598773970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13AAF35A-EC8C-4539-AE89-6F7F024B2E6E}"/>
              </a:ext>
            </a:extLst>
          </p:cNvPr>
          <p:cNvSpPr>
            <a:spLocks noGrp="1"/>
          </p:cNvSpPr>
          <p:nvPr>
            <p:ph type="sldNum" sz="quarter" idx="12"/>
          </p:nvPr>
        </p:nvSpPr>
        <p:spPr/>
        <p:txBody>
          <a:bodyPr/>
          <a:lstStyle/>
          <a:p>
            <a:fld id="{22A7DCE5-0A2E-444A-BC86-2DE2B6F2A076}" type="slidenum">
              <a:rPr lang="es-EC" smtClean="0"/>
              <a:t>‹Nº›</a:t>
            </a:fld>
            <a:endParaRPr lang="es-EC"/>
          </a:p>
        </p:txBody>
      </p:sp>
    </p:spTree>
    <p:extLst>
      <p:ext uri="{BB962C8B-B14F-4D97-AF65-F5344CB8AC3E}">
        <p14:creationId xmlns:p14="http://schemas.microsoft.com/office/powerpoint/2010/main" val="3471727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0AAB459-1F3D-41D7-9677-19E39EBF7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8511D4C-7EF4-4C54-B99E-F48003462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A2908C4-7AE0-428F-B255-000245400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BB6D4-CE28-477F-92DF-BB1FD0672BB9}" type="datetimeFigureOut">
              <a:rPr lang="es-EC" smtClean="0"/>
              <a:t>24/10/2020</a:t>
            </a:fld>
            <a:endParaRPr lang="es-EC"/>
          </a:p>
        </p:txBody>
      </p:sp>
      <p:sp>
        <p:nvSpPr>
          <p:cNvPr id="5" name="Marcador de pie de página 4">
            <a:extLst>
              <a:ext uri="{FF2B5EF4-FFF2-40B4-BE49-F238E27FC236}">
                <a16:creationId xmlns:a16="http://schemas.microsoft.com/office/drawing/2014/main" id="{8DB16D01-4C7B-421B-A43F-DEDBE3069F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E77D7F3A-3DAE-4F3C-AEBC-27524DA51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7DCE5-0A2E-444A-BC86-2DE2B6F2A076}" type="slidenum">
              <a:rPr lang="es-EC" smtClean="0"/>
              <a:t>‹Nº›</a:t>
            </a:fld>
            <a:endParaRPr lang="es-EC"/>
          </a:p>
        </p:txBody>
      </p:sp>
    </p:spTree>
    <p:extLst>
      <p:ext uri="{BB962C8B-B14F-4D97-AF65-F5344CB8AC3E}">
        <p14:creationId xmlns:p14="http://schemas.microsoft.com/office/powerpoint/2010/main" val="2579454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1" y="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800" dirty="0"/>
          </a:p>
        </p:txBody>
      </p:sp>
      <p:sp>
        <p:nvSpPr>
          <p:cNvPr id="1045" name="Rectangle 21"/>
          <p:cNvSpPr>
            <a:spLocks noChangeArrowheads="1"/>
          </p:cNvSpPr>
          <p:nvPr/>
        </p:nvSpPr>
        <p:spPr bwMode="auto">
          <a:xfrm rot="10800000">
            <a:off x="1" y="6308727"/>
            <a:ext cx="10513484"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800" dirty="0"/>
          </a:p>
        </p:txBody>
      </p:sp>
      <p:sp>
        <p:nvSpPr>
          <p:cNvPr id="1047" name="Line 23"/>
          <p:cNvSpPr>
            <a:spLocks noChangeShapeType="1"/>
          </p:cNvSpPr>
          <p:nvPr/>
        </p:nvSpPr>
        <p:spPr bwMode="auto">
          <a:xfrm rot="10800000" flipH="1">
            <a:off x="33867" y="6296025"/>
            <a:ext cx="8879418" cy="0"/>
          </a:xfrm>
          <a:prstGeom prst="line">
            <a:avLst/>
          </a:prstGeom>
          <a:noFill/>
          <a:ln w="38100">
            <a:solidFill>
              <a:srgbClr val="FF0000"/>
            </a:solidFill>
            <a:round/>
            <a:headEnd/>
            <a:tailEnd/>
          </a:ln>
          <a:effectLst/>
        </p:spPr>
        <p:txBody>
          <a:bodyPr/>
          <a:lstStyle/>
          <a:p>
            <a:endParaRPr lang="es-ES" sz="1800" dirty="0"/>
          </a:p>
        </p:txBody>
      </p:sp>
      <p:sp>
        <p:nvSpPr>
          <p:cNvPr id="1048" name="Line 24"/>
          <p:cNvSpPr>
            <a:spLocks noChangeShapeType="1"/>
          </p:cNvSpPr>
          <p:nvPr/>
        </p:nvSpPr>
        <p:spPr bwMode="auto">
          <a:xfrm rot="10800000" flipH="1">
            <a:off x="33867" y="6245225"/>
            <a:ext cx="8879418" cy="0"/>
          </a:xfrm>
          <a:prstGeom prst="line">
            <a:avLst/>
          </a:prstGeom>
          <a:noFill/>
          <a:ln w="38100">
            <a:solidFill>
              <a:srgbClr val="006600"/>
            </a:solidFill>
            <a:round/>
            <a:headEnd/>
            <a:tailEnd/>
          </a:ln>
          <a:effectLst/>
        </p:spPr>
        <p:txBody>
          <a:bodyPr/>
          <a:lstStyle/>
          <a:p>
            <a:endParaRPr lang="es-ES" sz="1800"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7594" t="38806" r="7258" b="30597"/>
          <a:stretch/>
        </p:blipFill>
        <p:spPr bwMode="auto">
          <a:xfrm>
            <a:off x="8880310" y="5906861"/>
            <a:ext cx="3269714" cy="6249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96344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chart" Target="../charts/chart1.xml"/><Relationship Id="rId2" Type="http://schemas.openxmlformats.org/officeDocument/2006/relationships/diagramData" Target="../diagrams/data10.xml"/><Relationship Id="rId1" Type="http://schemas.openxmlformats.org/officeDocument/2006/relationships/slideLayout" Target="../slideLayouts/slideLayout1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640067" y="3172326"/>
            <a:ext cx="72958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endParaRPr lang="es-ES" dirty="0">
              <a:latin typeface="Arial" pitchFamily="34" charset="0"/>
              <a:cs typeface="Arial" pitchFamily="34" charset="0"/>
            </a:endParaRPr>
          </a:p>
        </p:txBody>
      </p:sp>
      <p:sp>
        <p:nvSpPr>
          <p:cNvPr id="7" name="2 Subtítulo"/>
          <p:cNvSpPr txBox="1">
            <a:spLocks/>
          </p:cNvSpPr>
          <p:nvPr/>
        </p:nvSpPr>
        <p:spPr>
          <a:xfrm>
            <a:off x="945679" y="661318"/>
            <a:ext cx="11039789" cy="5760679"/>
          </a:xfrm>
          <a:prstGeom prst="rect">
            <a:avLst/>
          </a:prstGeom>
        </p:spPr>
        <p:txBody>
          <a:bodyPr/>
          <a:lst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a:lstStyle>
          <a:p>
            <a:pPr marL="0" indent="0" algn="ctr">
              <a:lnSpc>
                <a:spcPct val="200000"/>
              </a:lnSpc>
              <a:spcAft>
                <a:spcPts val="800"/>
              </a:spcAft>
              <a:buNone/>
            </a:pPr>
            <a:r>
              <a:rPr lang="es-EC"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Factores determinantes que explican el acceso a la financiación bancaria: Un estudio empírico en el sector servicio </a:t>
            </a:r>
            <a:r>
              <a:rPr lang="es-EC"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 las Pymes en la ciudad de Quito </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Villano Romero, Evelin Selena</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Departamento de Ciencias Económicas, Administrativas y del Comercio</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Carrera de Ingeniería en Finanzas y Auditoría</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Trabajo de titulación, previo a la obtención del título de Ingeniera en Finanzas, Contadora Pública- Auditora</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Dr. Zambrano Vera, Danny Iván </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s-EC" sz="1800" dirty="0">
                <a:solidFill>
                  <a:schemeClr val="tx1"/>
                </a:solidFill>
                <a:effectLst/>
                <a:latin typeface="Arial" panose="020B0604020202020204" pitchFamily="34" charset="0"/>
                <a:ea typeface="Calibri" panose="020F0502020204030204" pitchFamily="34" charset="0"/>
              </a:rPr>
              <a:t>25 de Septiembre del 2020</a:t>
            </a:r>
            <a:endParaRPr lang="es-EC" sz="1600" b="1"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es-EC" sz="1600" b="1"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516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02291C-0132-4621-A6F5-67D78ECC0070}"/>
              </a:ext>
            </a:extLst>
          </p:cNvPr>
          <p:cNvSpPr>
            <a:spLocks noGrp="1"/>
          </p:cNvSpPr>
          <p:nvPr>
            <p:ph type="title"/>
          </p:nvPr>
        </p:nvSpPr>
        <p:spPr>
          <a:xfrm>
            <a:off x="433138" y="134271"/>
            <a:ext cx="10972800" cy="639762"/>
          </a:xfrm>
        </p:spPr>
        <p:txBody>
          <a:bodyPr/>
          <a:lstStyle/>
          <a:p>
            <a:pPr algn="l"/>
            <a:r>
              <a:rPr lang="es-E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LAS PYMES EN EL ECUADOR</a:t>
            </a:r>
            <a:endParaRPr lang="es-EC" sz="4000" dirty="0"/>
          </a:p>
        </p:txBody>
      </p:sp>
      <p:graphicFrame>
        <p:nvGraphicFramePr>
          <p:cNvPr id="4" name="Marcador de contenido 3">
            <a:extLst>
              <a:ext uri="{FF2B5EF4-FFF2-40B4-BE49-F238E27FC236}">
                <a16:creationId xmlns:a16="http://schemas.microsoft.com/office/drawing/2014/main" id="{F465B597-A56B-4A21-91E0-1FDA06B97460}"/>
              </a:ext>
            </a:extLst>
          </p:cNvPr>
          <p:cNvGraphicFramePr>
            <a:graphicFrameLocks noGrp="1"/>
          </p:cNvGraphicFramePr>
          <p:nvPr>
            <p:ph idx="1"/>
            <p:extLst>
              <p:ext uri="{D42A27DB-BD31-4B8C-83A1-F6EECF244321}">
                <p14:modId xmlns:p14="http://schemas.microsoft.com/office/powerpoint/2010/main" val="2758053765"/>
              </p:ext>
            </p:extLst>
          </p:nvPr>
        </p:nvGraphicFramePr>
        <p:xfrm>
          <a:off x="609600" y="454152"/>
          <a:ext cx="10972800" cy="2374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Gráfico 4">
            <a:extLst>
              <a:ext uri="{FF2B5EF4-FFF2-40B4-BE49-F238E27FC236}">
                <a16:creationId xmlns:a16="http://schemas.microsoft.com/office/drawing/2014/main" id="{87BDB6FA-D676-4B7D-90D2-F173AC6A99C9}"/>
              </a:ext>
            </a:extLst>
          </p:cNvPr>
          <p:cNvGraphicFramePr/>
          <p:nvPr>
            <p:extLst>
              <p:ext uri="{D42A27DB-BD31-4B8C-83A1-F6EECF244321}">
                <p14:modId xmlns:p14="http://schemas.microsoft.com/office/powerpoint/2010/main" val="3181459716"/>
              </p:ext>
            </p:extLst>
          </p:nvPr>
        </p:nvGraphicFramePr>
        <p:xfrm>
          <a:off x="2007227" y="2817476"/>
          <a:ext cx="7824621" cy="390625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996711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8AD9E5AD-E11E-402D-B1A5-C42B49DC720D}"/>
              </a:ext>
            </a:extLst>
          </p:cNvPr>
          <p:cNvGraphicFramePr/>
          <p:nvPr>
            <p:extLst>
              <p:ext uri="{D42A27DB-BD31-4B8C-83A1-F6EECF244321}">
                <p14:modId xmlns:p14="http://schemas.microsoft.com/office/powerpoint/2010/main" val="3059742401"/>
              </p:ext>
            </p:extLst>
          </p:nvPr>
        </p:nvGraphicFramePr>
        <p:xfrm>
          <a:off x="7976853" y="1875882"/>
          <a:ext cx="4215147" cy="31062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a:extLst>
              <a:ext uri="{FF2B5EF4-FFF2-40B4-BE49-F238E27FC236}">
                <a16:creationId xmlns:a16="http://schemas.microsoft.com/office/drawing/2014/main" id="{3475259A-1390-4E1B-87C5-686EDF650AB4}"/>
              </a:ext>
            </a:extLst>
          </p:cNvPr>
          <p:cNvGraphicFramePr>
            <a:graphicFrameLocks noGrp="1"/>
          </p:cNvGraphicFramePr>
          <p:nvPr>
            <p:extLst>
              <p:ext uri="{D42A27DB-BD31-4B8C-83A1-F6EECF244321}">
                <p14:modId xmlns:p14="http://schemas.microsoft.com/office/powerpoint/2010/main" val="1392625412"/>
              </p:ext>
            </p:extLst>
          </p:nvPr>
        </p:nvGraphicFramePr>
        <p:xfrm>
          <a:off x="126609" y="1875882"/>
          <a:ext cx="7715916" cy="3038604"/>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1012874263"/>
                    </a:ext>
                  </a:extLst>
                </a:gridCol>
                <a:gridCol w="1023148">
                  <a:extLst>
                    <a:ext uri="{9D8B030D-6E8A-4147-A177-3AD203B41FA5}">
                      <a16:colId xmlns:a16="http://schemas.microsoft.com/office/drawing/2014/main" val="3463961826"/>
                    </a:ext>
                  </a:extLst>
                </a:gridCol>
                <a:gridCol w="1083088">
                  <a:extLst>
                    <a:ext uri="{9D8B030D-6E8A-4147-A177-3AD203B41FA5}">
                      <a16:colId xmlns:a16="http://schemas.microsoft.com/office/drawing/2014/main" val="906386538"/>
                    </a:ext>
                  </a:extLst>
                </a:gridCol>
                <a:gridCol w="1004239">
                  <a:extLst>
                    <a:ext uri="{9D8B030D-6E8A-4147-A177-3AD203B41FA5}">
                      <a16:colId xmlns:a16="http://schemas.microsoft.com/office/drawing/2014/main" val="156274717"/>
                    </a:ext>
                  </a:extLst>
                </a:gridCol>
                <a:gridCol w="1131609">
                  <a:extLst>
                    <a:ext uri="{9D8B030D-6E8A-4147-A177-3AD203B41FA5}">
                      <a16:colId xmlns:a16="http://schemas.microsoft.com/office/drawing/2014/main" val="3590577571"/>
                    </a:ext>
                  </a:extLst>
                </a:gridCol>
                <a:gridCol w="1035432">
                  <a:extLst>
                    <a:ext uri="{9D8B030D-6E8A-4147-A177-3AD203B41FA5}">
                      <a16:colId xmlns:a16="http://schemas.microsoft.com/office/drawing/2014/main" val="510435669"/>
                    </a:ext>
                  </a:extLst>
                </a:gridCol>
              </a:tblGrid>
              <a:tr h="371475">
                <a:tc>
                  <a:txBody>
                    <a:bodyPr/>
                    <a:lstStyle/>
                    <a:p>
                      <a:pPr>
                        <a:lnSpc>
                          <a:spcPct val="107000"/>
                        </a:lnSpc>
                        <a:spcAft>
                          <a:spcPts val="800"/>
                        </a:spcAft>
                      </a:pPr>
                      <a:r>
                        <a:rPr lang="es-EC" sz="1600" dirty="0">
                          <a:solidFill>
                            <a:srgbClr val="000000"/>
                          </a:solidFill>
                          <a:effectLst/>
                        </a:rPr>
                        <a:t> </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600">
                          <a:solidFill>
                            <a:srgbClr val="000000"/>
                          </a:solidFill>
                          <a:effectLst/>
                        </a:rPr>
                        <a:t>Microempresa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s-EC" sz="1600">
                          <a:solidFill>
                            <a:srgbClr val="000000"/>
                          </a:solidFill>
                          <a:effectLst/>
                        </a:rPr>
                        <a:t>Pequeña empresa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s-EC" sz="1600">
                          <a:solidFill>
                            <a:srgbClr val="000000"/>
                          </a:solidFill>
                          <a:effectLst/>
                        </a:rPr>
                        <a:t>Mediana empresa "A"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s-EC" sz="1600">
                          <a:solidFill>
                            <a:srgbClr val="000000"/>
                          </a:solidFill>
                          <a:effectLst/>
                        </a:rPr>
                        <a:t>Mediana empresa "B"</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s-EC" sz="1600">
                          <a:solidFill>
                            <a:srgbClr val="000000"/>
                          </a:solidFill>
                          <a:effectLst/>
                        </a:rPr>
                        <a:t>Grande empresa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03440805"/>
                  </a:ext>
                </a:extLst>
              </a:tr>
              <a:tr h="190500">
                <a:tc>
                  <a:txBody>
                    <a:bodyPr/>
                    <a:lstStyle/>
                    <a:p>
                      <a:pPr>
                        <a:lnSpc>
                          <a:spcPct val="107000"/>
                        </a:lnSpc>
                        <a:spcAft>
                          <a:spcPts val="800"/>
                        </a:spcAft>
                      </a:pPr>
                      <a:r>
                        <a:rPr lang="es-EC" sz="1600" dirty="0">
                          <a:solidFill>
                            <a:srgbClr val="000000"/>
                          </a:solidFill>
                          <a:effectLst/>
                        </a:rPr>
                        <a:t>Agricultura, ganadería, silvicultura y pesca</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4,29%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8,87%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10,98%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12,40%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4,21%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61495634"/>
                  </a:ext>
                </a:extLst>
              </a:tr>
              <a:tr h="190500">
                <a:tc>
                  <a:txBody>
                    <a:bodyPr/>
                    <a:lstStyle/>
                    <a:p>
                      <a:pPr>
                        <a:lnSpc>
                          <a:spcPct val="107000"/>
                        </a:lnSpc>
                        <a:spcAft>
                          <a:spcPts val="800"/>
                        </a:spcAft>
                      </a:pPr>
                      <a:r>
                        <a:rPr lang="es-EC" sz="1600">
                          <a:solidFill>
                            <a:srgbClr val="000000"/>
                          </a:solidFill>
                          <a:effectLst/>
                        </a:rPr>
                        <a:t>Explotación de Minas y Canteras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0,57%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0,50%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0,87%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0,84%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9,17%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18998385"/>
                  </a:ext>
                </a:extLst>
              </a:tr>
              <a:tr h="190500">
                <a:tc>
                  <a:txBody>
                    <a:bodyPr/>
                    <a:lstStyle/>
                    <a:p>
                      <a:pPr>
                        <a:lnSpc>
                          <a:spcPct val="107000"/>
                        </a:lnSpc>
                        <a:spcAft>
                          <a:spcPts val="800"/>
                        </a:spcAft>
                      </a:pPr>
                      <a:r>
                        <a:rPr lang="es-EC" sz="1600">
                          <a:solidFill>
                            <a:srgbClr val="000000"/>
                          </a:solidFill>
                          <a:effectLst/>
                        </a:rPr>
                        <a:t>Industrias Manufactureras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7,07%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9,12%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10,33%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11,17%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27,05%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1061554"/>
                  </a:ext>
                </a:extLst>
              </a:tr>
              <a:tr h="190500">
                <a:tc>
                  <a:txBody>
                    <a:bodyPr/>
                    <a:lstStyle/>
                    <a:p>
                      <a:pPr>
                        <a:lnSpc>
                          <a:spcPct val="107000"/>
                        </a:lnSpc>
                        <a:spcAft>
                          <a:spcPts val="800"/>
                        </a:spcAft>
                      </a:pPr>
                      <a:r>
                        <a:rPr lang="es-EC" sz="1600">
                          <a:solidFill>
                            <a:srgbClr val="000000"/>
                          </a:solidFill>
                          <a:effectLst/>
                        </a:rPr>
                        <a:t>Comercio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27,25%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42,91%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47,87%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49,46%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36,73%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69322899"/>
                  </a:ext>
                </a:extLst>
              </a:tr>
              <a:tr h="190500">
                <a:tc>
                  <a:txBody>
                    <a:bodyPr/>
                    <a:lstStyle/>
                    <a:p>
                      <a:pPr>
                        <a:lnSpc>
                          <a:spcPct val="107000"/>
                        </a:lnSpc>
                        <a:spcAft>
                          <a:spcPts val="800"/>
                        </a:spcAft>
                      </a:pPr>
                      <a:r>
                        <a:rPr lang="es-EC" sz="1600">
                          <a:solidFill>
                            <a:srgbClr val="000000"/>
                          </a:solidFill>
                          <a:effectLst/>
                        </a:rPr>
                        <a:t>Construcción</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7,22%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5,95%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5,30%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4,85%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2,83%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30322722"/>
                  </a:ext>
                </a:extLst>
              </a:tr>
              <a:tr h="190500">
                <a:tc>
                  <a:txBody>
                    <a:bodyPr/>
                    <a:lstStyle/>
                    <a:p>
                      <a:pPr>
                        <a:lnSpc>
                          <a:spcPct val="107000"/>
                        </a:lnSpc>
                        <a:spcAft>
                          <a:spcPts val="800"/>
                        </a:spcAft>
                      </a:pPr>
                      <a:r>
                        <a:rPr lang="es-EC" sz="1600" dirty="0">
                          <a:solidFill>
                            <a:srgbClr val="000000"/>
                          </a:solidFill>
                          <a:effectLst/>
                        </a:rPr>
                        <a:t>Servicios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es-EC" sz="1600">
                          <a:solidFill>
                            <a:srgbClr val="000000"/>
                          </a:solidFill>
                          <a:effectLst/>
                        </a:rPr>
                        <a:t>53,60%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32,64%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24,65%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a:solidFill>
                            <a:srgbClr val="000000"/>
                          </a:solidFill>
                          <a:effectLst/>
                        </a:rPr>
                        <a:t>21,27%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es-EC" sz="1600" dirty="0">
                          <a:solidFill>
                            <a:srgbClr val="000000"/>
                          </a:solidFill>
                          <a:effectLst/>
                        </a:rPr>
                        <a:t>20,01%</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18000795"/>
                  </a:ext>
                </a:extLst>
              </a:tr>
            </a:tbl>
          </a:graphicData>
        </a:graphic>
      </p:graphicFrame>
    </p:spTree>
    <p:extLst>
      <p:ext uri="{BB962C8B-B14F-4D97-AF65-F5344CB8AC3E}">
        <p14:creationId xmlns:p14="http://schemas.microsoft.com/office/powerpoint/2010/main" val="38782435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2059F3A0-BCD7-41F9-BB74-05943F4A1241}"/>
              </a:ext>
            </a:extLst>
          </p:cNvPr>
          <p:cNvGraphicFramePr/>
          <p:nvPr>
            <p:extLst>
              <p:ext uri="{D42A27DB-BD31-4B8C-83A1-F6EECF244321}">
                <p14:modId xmlns:p14="http://schemas.microsoft.com/office/powerpoint/2010/main" val="3708155925"/>
              </p:ext>
            </p:extLst>
          </p:nvPr>
        </p:nvGraphicFramePr>
        <p:xfrm>
          <a:off x="6826083" y="1112885"/>
          <a:ext cx="5021180" cy="42933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a:extLst>
              <a:ext uri="{FF2B5EF4-FFF2-40B4-BE49-F238E27FC236}">
                <a16:creationId xmlns:a16="http://schemas.microsoft.com/office/drawing/2014/main" id="{C1A852E4-87DA-4D40-ADAC-7A28772A1BCD}"/>
              </a:ext>
            </a:extLst>
          </p:cNvPr>
          <p:cNvGraphicFramePr/>
          <p:nvPr>
            <p:extLst>
              <p:ext uri="{D42A27DB-BD31-4B8C-83A1-F6EECF244321}">
                <p14:modId xmlns:p14="http://schemas.microsoft.com/office/powerpoint/2010/main" val="2318542966"/>
              </p:ext>
            </p:extLst>
          </p:nvPr>
        </p:nvGraphicFramePr>
        <p:xfrm>
          <a:off x="344737" y="1497897"/>
          <a:ext cx="6031833" cy="36014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8649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D9D249D-E2FE-4D14-8700-9F3845D13679}"/>
              </a:ext>
            </a:extLst>
          </p:cNvPr>
          <p:cNvGraphicFramePr>
            <a:graphicFrameLocks noGrp="1"/>
          </p:cNvGraphicFramePr>
          <p:nvPr>
            <p:ph idx="1"/>
            <p:extLst>
              <p:ext uri="{D42A27DB-BD31-4B8C-83A1-F6EECF244321}">
                <p14:modId xmlns:p14="http://schemas.microsoft.com/office/powerpoint/2010/main" val="511285320"/>
              </p:ext>
            </p:extLst>
          </p:nvPr>
        </p:nvGraphicFramePr>
        <p:xfrm>
          <a:off x="623888" y="625642"/>
          <a:ext cx="10972800" cy="5457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850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52164-C671-467B-9DB7-577CE575DE72}"/>
              </a:ext>
            </a:extLst>
          </p:cNvPr>
          <p:cNvSpPr>
            <a:spLocks noGrp="1"/>
          </p:cNvSpPr>
          <p:nvPr>
            <p:ph type="title"/>
          </p:nvPr>
        </p:nvSpPr>
        <p:spPr>
          <a:xfrm>
            <a:off x="609601" y="274638"/>
            <a:ext cx="3657599" cy="736015"/>
          </a:xfrm>
        </p:spPr>
        <p:txBody>
          <a:bodyPr/>
          <a:lstStyle/>
          <a:p>
            <a:pPr algn="ctr"/>
            <a:r>
              <a:rPr lang="es-ES" dirty="0">
                <a:solidFill>
                  <a:srgbClr val="000000"/>
                </a:solidFill>
              </a:rPr>
              <a:t>MUESTRA</a:t>
            </a:r>
            <a:endParaRPr lang="es-EC" dirty="0">
              <a:solidFill>
                <a:srgbClr val="000000"/>
              </a:solidFill>
            </a:endParaRPr>
          </a:p>
        </p:txBody>
      </p:sp>
      <p:graphicFrame>
        <p:nvGraphicFramePr>
          <p:cNvPr id="4" name="Tabla 3">
            <a:extLst>
              <a:ext uri="{FF2B5EF4-FFF2-40B4-BE49-F238E27FC236}">
                <a16:creationId xmlns:a16="http://schemas.microsoft.com/office/drawing/2014/main" id="{C1A7DAE3-4227-478A-8CAC-2402F83E2215}"/>
              </a:ext>
            </a:extLst>
          </p:cNvPr>
          <p:cNvGraphicFramePr>
            <a:graphicFrameLocks noGrp="1"/>
          </p:cNvGraphicFramePr>
          <p:nvPr>
            <p:extLst>
              <p:ext uri="{D42A27DB-BD31-4B8C-83A1-F6EECF244321}">
                <p14:modId xmlns:p14="http://schemas.microsoft.com/office/powerpoint/2010/main" val="2141479839"/>
              </p:ext>
            </p:extLst>
          </p:nvPr>
        </p:nvGraphicFramePr>
        <p:xfrm>
          <a:off x="202196" y="1010653"/>
          <a:ext cx="5091699" cy="1965709"/>
        </p:xfrm>
        <a:graphic>
          <a:graphicData uri="http://schemas.openxmlformats.org/drawingml/2006/table">
            <a:tbl>
              <a:tblPr firstRow="1" firstCol="1" bandRow="1">
                <a:tableStyleId>{5C22544A-7EE6-4342-B048-85BDC9FD1C3A}</a:tableStyleId>
              </a:tblPr>
              <a:tblGrid>
                <a:gridCol w="3065691">
                  <a:extLst>
                    <a:ext uri="{9D8B030D-6E8A-4147-A177-3AD203B41FA5}">
                      <a16:colId xmlns:a16="http://schemas.microsoft.com/office/drawing/2014/main" val="3542268769"/>
                    </a:ext>
                  </a:extLst>
                </a:gridCol>
                <a:gridCol w="2026008">
                  <a:extLst>
                    <a:ext uri="{9D8B030D-6E8A-4147-A177-3AD203B41FA5}">
                      <a16:colId xmlns:a16="http://schemas.microsoft.com/office/drawing/2014/main" val="3742028305"/>
                    </a:ext>
                  </a:extLst>
                </a:gridCol>
              </a:tblGrid>
              <a:tr h="190500">
                <a:tc>
                  <a:txBody>
                    <a:bodyPr/>
                    <a:lstStyle/>
                    <a:p>
                      <a:pPr>
                        <a:lnSpc>
                          <a:spcPct val="107000"/>
                        </a:lnSpc>
                        <a:spcAft>
                          <a:spcPts val="800"/>
                        </a:spcAft>
                      </a:pPr>
                      <a:r>
                        <a:rPr lang="es-EC" sz="1800">
                          <a:solidFill>
                            <a:srgbClr val="000000"/>
                          </a:solidFill>
                          <a:effectLst/>
                        </a:rPr>
                        <a:t>Clasificación</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es-EC" sz="1800">
                          <a:solidFill>
                            <a:srgbClr val="000000"/>
                          </a:solidFill>
                          <a:effectLst/>
                        </a:rPr>
                        <a:t>Establecimientos</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42072536"/>
                  </a:ext>
                </a:extLst>
              </a:tr>
              <a:tr h="190500">
                <a:tc>
                  <a:txBody>
                    <a:bodyPr/>
                    <a:lstStyle/>
                    <a:p>
                      <a:pPr>
                        <a:lnSpc>
                          <a:spcPct val="107000"/>
                        </a:lnSpc>
                        <a:spcAft>
                          <a:spcPts val="800"/>
                        </a:spcAft>
                      </a:pPr>
                      <a:r>
                        <a:rPr lang="es-EC" sz="1800" b="0">
                          <a:solidFill>
                            <a:srgbClr val="000000"/>
                          </a:solidFill>
                          <a:effectLst/>
                        </a:rPr>
                        <a:t>Agencias de viaje dual</a:t>
                      </a:r>
                      <a:endParaRPr lang="es-EC"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800">
                          <a:solidFill>
                            <a:srgbClr val="000000"/>
                          </a:solidFill>
                          <a:effectLst/>
                        </a:rPr>
                        <a:t>44</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07268262"/>
                  </a:ext>
                </a:extLst>
              </a:tr>
              <a:tr h="190500">
                <a:tc>
                  <a:txBody>
                    <a:bodyPr/>
                    <a:lstStyle/>
                    <a:p>
                      <a:pPr>
                        <a:lnSpc>
                          <a:spcPct val="107000"/>
                        </a:lnSpc>
                        <a:spcAft>
                          <a:spcPts val="800"/>
                        </a:spcAft>
                      </a:pPr>
                      <a:r>
                        <a:rPr lang="es-EC" sz="1800" b="0">
                          <a:solidFill>
                            <a:srgbClr val="000000"/>
                          </a:solidFill>
                          <a:effectLst/>
                        </a:rPr>
                        <a:t>Operador turístico</a:t>
                      </a:r>
                      <a:endParaRPr lang="es-EC"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800">
                          <a:solidFill>
                            <a:srgbClr val="000000"/>
                          </a:solidFill>
                          <a:effectLst/>
                        </a:rPr>
                        <a:t>35</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60856745"/>
                  </a:ext>
                </a:extLst>
              </a:tr>
              <a:tr h="190500">
                <a:tc>
                  <a:txBody>
                    <a:bodyPr/>
                    <a:lstStyle/>
                    <a:p>
                      <a:pPr>
                        <a:lnSpc>
                          <a:spcPct val="107000"/>
                        </a:lnSpc>
                        <a:spcAft>
                          <a:spcPts val="800"/>
                        </a:spcAft>
                      </a:pPr>
                      <a:r>
                        <a:rPr lang="es-EC" sz="1800" b="0">
                          <a:solidFill>
                            <a:srgbClr val="000000"/>
                          </a:solidFill>
                          <a:effectLst/>
                        </a:rPr>
                        <a:t>Agencias de viaje internacional</a:t>
                      </a:r>
                      <a:endParaRPr lang="es-EC"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800">
                          <a:solidFill>
                            <a:srgbClr val="000000"/>
                          </a:solidFill>
                          <a:effectLst/>
                        </a:rPr>
                        <a:t>5</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62748978"/>
                  </a:ext>
                </a:extLst>
              </a:tr>
              <a:tr h="190500">
                <a:tc>
                  <a:txBody>
                    <a:bodyPr/>
                    <a:lstStyle/>
                    <a:p>
                      <a:pPr>
                        <a:lnSpc>
                          <a:spcPct val="107000"/>
                        </a:lnSpc>
                        <a:spcAft>
                          <a:spcPts val="800"/>
                        </a:spcAft>
                      </a:pPr>
                      <a:r>
                        <a:rPr lang="es-EC" sz="1800" b="0" dirty="0">
                          <a:solidFill>
                            <a:srgbClr val="000000"/>
                          </a:solidFill>
                          <a:effectLst/>
                        </a:rPr>
                        <a:t>Agencias de viaje mayorista</a:t>
                      </a:r>
                      <a:endParaRPr lang="es-EC"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800">
                          <a:solidFill>
                            <a:srgbClr val="000000"/>
                          </a:solidFill>
                          <a:effectLst/>
                        </a:rPr>
                        <a:t>18</a:t>
                      </a:r>
                      <a:endParaRPr lang="es-EC"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40994270"/>
                  </a:ext>
                </a:extLst>
              </a:tr>
              <a:tr h="190500">
                <a:tc>
                  <a:txBody>
                    <a:bodyPr/>
                    <a:lstStyle/>
                    <a:p>
                      <a:pPr>
                        <a:lnSpc>
                          <a:spcPct val="107000"/>
                        </a:lnSpc>
                        <a:spcAft>
                          <a:spcPts val="800"/>
                        </a:spcAft>
                      </a:pPr>
                      <a:r>
                        <a:rPr lang="es-EC" sz="1800" dirty="0">
                          <a:solidFill>
                            <a:srgbClr val="000000"/>
                          </a:solidFill>
                          <a:effectLst/>
                        </a:rPr>
                        <a:t>Total</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EC" sz="1800" dirty="0">
                          <a:solidFill>
                            <a:srgbClr val="000000"/>
                          </a:solidFill>
                          <a:effectLst/>
                        </a:rPr>
                        <a:t>102</a:t>
                      </a:r>
                      <a:endParaRPr lang="es-EC"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7003294"/>
                  </a:ext>
                </a:extLst>
              </a:tr>
            </a:tbl>
          </a:graphicData>
        </a:graphic>
      </p:graphicFrame>
      <p:graphicFrame>
        <p:nvGraphicFramePr>
          <p:cNvPr id="7" name="Diagrama 6">
            <a:extLst>
              <a:ext uri="{FF2B5EF4-FFF2-40B4-BE49-F238E27FC236}">
                <a16:creationId xmlns:a16="http://schemas.microsoft.com/office/drawing/2014/main" id="{A9035D2D-5CA8-49EF-B035-B9980277A840}"/>
              </a:ext>
            </a:extLst>
          </p:cNvPr>
          <p:cNvGraphicFramePr/>
          <p:nvPr>
            <p:extLst>
              <p:ext uri="{D42A27DB-BD31-4B8C-83A1-F6EECF244321}">
                <p14:modId xmlns:p14="http://schemas.microsoft.com/office/powerpoint/2010/main" val="1359483165"/>
              </p:ext>
            </p:extLst>
          </p:nvPr>
        </p:nvGraphicFramePr>
        <p:xfrm>
          <a:off x="5701300" y="1010653"/>
          <a:ext cx="6043531" cy="4457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a 7">
            <a:extLst>
              <a:ext uri="{FF2B5EF4-FFF2-40B4-BE49-F238E27FC236}">
                <a16:creationId xmlns:a16="http://schemas.microsoft.com/office/drawing/2014/main" id="{0C636D78-D242-4FAA-95E7-D38C800B0986}"/>
              </a:ext>
            </a:extLst>
          </p:cNvPr>
          <p:cNvGraphicFramePr>
            <a:graphicFrameLocks noGrp="1"/>
          </p:cNvGraphicFramePr>
          <p:nvPr>
            <p:extLst>
              <p:ext uri="{D42A27DB-BD31-4B8C-83A1-F6EECF244321}">
                <p14:modId xmlns:p14="http://schemas.microsoft.com/office/powerpoint/2010/main" val="334497673"/>
              </p:ext>
            </p:extLst>
          </p:nvPr>
        </p:nvGraphicFramePr>
        <p:xfrm>
          <a:off x="961231" y="4595452"/>
          <a:ext cx="3962399" cy="1099440"/>
        </p:xfrm>
        <a:graphic>
          <a:graphicData uri="http://schemas.openxmlformats.org/drawingml/2006/table">
            <a:tbl>
              <a:tblPr firstRow="1" firstCol="1" bandRow="1">
                <a:tableStyleId>{72833802-FEF1-4C79-8D5D-14CF1EAF98D9}</a:tableStyleId>
              </a:tblPr>
              <a:tblGrid>
                <a:gridCol w="2219345">
                  <a:extLst>
                    <a:ext uri="{9D8B030D-6E8A-4147-A177-3AD203B41FA5}">
                      <a16:colId xmlns:a16="http://schemas.microsoft.com/office/drawing/2014/main" val="1963904579"/>
                    </a:ext>
                  </a:extLst>
                </a:gridCol>
                <a:gridCol w="1743054">
                  <a:extLst>
                    <a:ext uri="{9D8B030D-6E8A-4147-A177-3AD203B41FA5}">
                      <a16:colId xmlns:a16="http://schemas.microsoft.com/office/drawing/2014/main" val="3198541298"/>
                    </a:ext>
                  </a:extLst>
                </a:gridCol>
              </a:tblGrid>
              <a:tr h="190500">
                <a:tc gridSpan="2">
                  <a:txBody>
                    <a:bodyPr/>
                    <a:lstStyle/>
                    <a:p>
                      <a:pPr algn="ctr">
                        <a:lnSpc>
                          <a:spcPct val="115000"/>
                        </a:lnSpc>
                        <a:spcAft>
                          <a:spcPts val="800"/>
                        </a:spcAft>
                      </a:pPr>
                      <a:r>
                        <a:rPr lang="es-EC" sz="1600">
                          <a:solidFill>
                            <a:srgbClr val="000000"/>
                          </a:solidFill>
                          <a:effectLst/>
                        </a:rPr>
                        <a:t>Estadísticas de fiabilidad</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extLst>
                  <a:ext uri="{0D108BD9-81ED-4DB2-BD59-A6C34878D82A}">
                    <a16:rowId xmlns:a16="http://schemas.microsoft.com/office/drawing/2014/main" val="1163389276"/>
                  </a:ext>
                </a:extLst>
              </a:tr>
              <a:tr h="223520">
                <a:tc>
                  <a:txBody>
                    <a:bodyPr/>
                    <a:lstStyle/>
                    <a:p>
                      <a:pPr algn="ctr">
                        <a:lnSpc>
                          <a:spcPct val="200000"/>
                        </a:lnSpc>
                        <a:spcAft>
                          <a:spcPts val="800"/>
                        </a:spcAft>
                      </a:pPr>
                      <a:r>
                        <a:rPr lang="es-EC" sz="1600">
                          <a:solidFill>
                            <a:srgbClr val="000000"/>
                          </a:solidFill>
                          <a:effectLst/>
                        </a:rPr>
                        <a:t>Alfa de Cronbach</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200000"/>
                        </a:lnSpc>
                        <a:spcAft>
                          <a:spcPts val="800"/>
                        </a:spcAft>
                      </a:pPr>
                      <a:r>
                        <a:rPr lang="es-EC" sz="1600">
                          <a:solidFill>
                            <a:srgbClr val="000000"/>
                          </a:solidFill>
                          <a:effectLst/>
                        </a:rPr>
                        <a:t>N de elementos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65497491"/>
                  </a:ext>
                </a:extLst>
              </a:tr>
              <a:tr h="190500">
                <a:tc>
                  <a:txBody>
                    <a:bodyPr/>
                    <a:lstStyle/>
                    <a:p>
                      <a:pPr algn="ctr">
                        <a:lnSpc>
                          <a:spcPct val="200000"/>
                        </a:lnSpc>
                        <a:spcAft>
                          <a:spcPts val="800"/>
                        </a:spcAft>
                      </a:pPr>
                      <a:r>
                        <a:rPr lang="es-EC" sz="1600">
                          <a:solidFill>
                            <a:srgbClr val="000000"/>
                          </a:solidFill>
                          <a:effectLst/>
                        </a:rPr>
                        <a:t>0,866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200000"/>
                        </a:lnSpc>
                        <a:spcAft>
                          <a:spcPts val="800"/>
                        </a:spcAft>
                      </a:pPr>
                      <a:r>
                        <a:rPr lang="es-E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80015379"/>
                  </a:ext>
                </a:extLst>
              </a:tr>
            </a:tbl>
          </a:graphicData>
        </a:graphic>
      </p:graphicFrame>
      <p:sp>
        <p:nvSpPr>
          <p:cNvPr id="9" name="Rectangle 1">
            <a:extLst>
              <a:ext uri="{FF2B5EF4-FFF2-40B4-BE49-F238E27FC236}">
                <a16:creationId xmlns:a16="http://schemas.microsoft.com/office/drawing/2014/main" id="{C39BD60C-7E3E-4AD6-818A-B1E64B9A8D3F}"/>
              </a:ext>
            </a:extLst>
          </p:cNvPr>
          <p:cNvSpPr>
            <a:spLocks noChangeArrowheads="1"/>
          </p:cNvSpPr>
          <p:nvPr/>
        </p:nvSpPr>
        <p:spPr bwMode="auto">
          <a:xfrm>
            <a:off x="1465261" y="3881639"/>
            <a:ext cx="29543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altLang="es-EC" sz="20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Alfa de Cronbach</a:t>
            </a:r>
            <a:endParaRPr kumimoji="0" lang="es-EC" altLang="es-EC" sz="3200" b="1"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123048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D8C41F-38A8-4BE3-B8F9-8CBD87576806}"/>
              </a:ext>
            </a:extLst>
          </p:cNvPr>
          <p:cNvSpPr>
            <a:spLocks noGrp="1"/>
          </p:cNvSpPr>
          <p:nvPr>
            <p:ph type="title"/>
          </p:nvPr>
        </p:nvSpPr>
        <p:spPr>
          <a:xfrm>
            <a:off x="609601" y="274638"/>
            <a:ext cx="10972800" cy="715962"/>
          </a:xfrm>
        </p:spPr>
        <p:txBody>
          <a:bodyPr/>
          <a:lstStyle/>
          <a:p>
            <a:pPr algn="ctr"/>
            <a:r>
              <a:rPr lang="es-ES" dirty="0">
                <a:solidFill>
                  <a:srgbClr val="000000"/>
                </a:solidFill>
              </a:rPr>
              <a:t>Resultados Entrevistas</a:t>
            </a:r>
            <a:endParaRPr lang="es-EC" dirty="0">
              <a:solidFill>
                <a:srgbClr val="000000"/>
              </a:solidFill>
            </a:endParaRPr>
          </a:p>
        </p:txBody>
      </p:sp>
      <p:graphicFrame>
        <p:nvGraphicFramePr>
          <p:cNvPr id="4" name="Tabla 4">
            <a:extLst>
              <a:ext uri="{FF2B5EF4-FFF2-40B4-BE49-F238E27FC236}">
                <a16:creationId xmlns:a16="http://schemas.microsoft.com/office/drawing/2014/main" id="{B6F3DDF4-6B69-4110-BCD7-66397CB0D490}"/>
              </a:ext>
            </a:extLst>
          </p:cNvPr>
          <p:cNvGraphicFramePr>
            <a:graphicFrameLocks noGrp="1"/>
          </p:cNvGraphicFramePr>
          <p:nvPr>
            <p:ph idx="1"/>
            <p:extLst>
              <p:ext uri="{D42A27DB-BD31-4B8C-83A1-F6EECF244321}">
                <p14:modId xmlns:p14="http://schemas.microsoft.com/office/powerpoint/2010/main" val="3967384224"/>
              </p:ext>
            </p:extLst>
          </p:nvPr>
        </p:nvGraphicFramePr>
        <p:xfrm>
          <a:off x="395288" y="1371600"/>
          <a:ext cx="10972797" cy="4382452"/>
        </p:xfrm>
        <a:graphic>
          <a:graphicData uri="http://schemas.openxmlformats.org/drawingml/2006/table">
            <a:tbl>
              <a:tblPr firstRow="1" bandRow="1">
                <a:tableStyleId>{85BE263C-DBD7-4A20-BB59-AAB30ACAA65A}</a:tableStyleId>
              </a:tblPr>
              <a:tblGrid>
                <a:gridCol w="3657599">
                  <a:extLst>
                    <a:ext uri="{9D8B030D-6E8A-4147-A177-3AD203B41FA5}">
                      <a16:colId xmlns:a16="http://schemas.microsoft.com/office/drawing/2014/main" val="4149757416"/>
                    </a:ext>
                  </a:extLst>
                </a:gridCol>
                <a:gridCol w="3657599">
                  <a:extLst>
                    <a:ext uri="{9D8B030D-6E8A-4147-A177-3AD203B41FA5}">
                      <a16:colId xmlns:a16="http://schemas.microsoft.com/office/drawing/2014/main" val="523655392"/>
                    </a:ext>
                  </a:extLst>
                </a:gridCol>
                <a:gridCol w="3657599">
                  <a:extLst>
                    <a:ext uri="{9D8B030D-6E8A-4147-A177-3AD203B41FA5}">
                      <a16:colId xmlns:a16="http://schemas.microsoft.com/office/drawing/2014/main" val="1753622839"/>
                    </a:ext>
                  </a:extLst>
                </a:gridCol>
              </a:tblGrid>
              <a:tr h="541972">
                <a:tc>
                  <a:txBody>
                    <a:bodyPr/>
                    <a:lstStyle/>
                    <a:p>
                      <a:endParaRPr lang="es-EC">
                        <a:solidFill>
                          <a:srgbClr val="000000"/>
                        </a:solidFill>
                      </a:endParaRPr>
                    </a:p>
                  </a:txBody>
                  <a:tcPr/>
                </a:tc>
                <a:tc>
                  <a:txBody>
                    <a:bodyPr/>
                    <a:lstStyle/>
                    <a:p>
                      <a:r>
                        <a:rPr lang="es-ES" dirty="0">
                          <a:solidFill>
                            <a:srgbClr val="000000"/>
                          </a:solidFill>
                        </a:rPr>
                        <a:t>Banco Pichincha</a:t>
                      </a:r>
                      <a:endParaRPr lang="es-EC" dirty="0">
                        <a:solidFill>
                          <a:srgbClr val="000000"/>
                        </a:solidFill>
                      </a:endParaRPr>
                    </a:p>
                  </a:txBody>
                  <a:tcPr/>
                </a:tc>
                <a:tc>
                  <a:txBody>
                    <a:bodyPr/>
                    <a:lstStyle/>
                    <a:p>
                      <a:r>
                        <a:rPr lang="es-ES" dirty="0">
                          <a:solidFill>
                            <a:srgbClr val="000000"/>
                          </a:solidFill>
                        </a:rPr>
                        <a:t>Banco Rumiñahui</a:t>
                      </a:r>
                      <a:endParaRPr lang="es-EC" dirty="0">
                        <a:solidFill>
                          <a:srgbClr val="000000"/>
                        </a:solidFill>
                      </a:endParaRPr>
                    </a:p>
                  </a:txBody>
                  <a:tcPr/>
                </a:tc>
                <a:extLst>
                  <a:ext uri="{0D108BD9-81ED-4DB2-BD59-A6C34878D82A}">
                    <a16:rowId xmlns:a16="http://schemas.microsoft.com/office/drawing/2014/main" val="1662546177"/>
                  </a:ext>
                </a:extLst>
              </a:tr>
              <a:tr h="541972">
                <a:tc>
                  <a:txBody>
                    <a:bodyPr/>
                    <a:lstStyle/>
                    <a:p>
                      <a:r>
                        <a:rPr lang="es-ES" b="1" dirty="0">
                          <a:solidFill>
                            <a:srgbClr val="000000"/>
                          </a:solidFill>
                        </a:rPr>
                        <a:t>Crédito más recurrentes</a:t>
                      </a:r>
                      <a:endParaRPr lang="es-EC" b="1" dirty="0">
                        <a:solidFill>
                          <a:srgbClr val="000000"/>
                        </a:solidFill>
                      </a:endParaRPr>
                    </a:p>
                  </a:txBody>
                  <a:tcPr/>
                </a:tc>
                <a:tc>
                  <a:txBody>
                    <a:bodyPr/>
                    <a:lstStyle/>
                    <a:p>
                      <a:r>
                        <a:rPr lang="es-EC" sz="1800" kern="1200" dirty="0">
                          <a:solidFill>
                            <a:srgbClr val="000000"/>
                          </a:solidFill>
                          <a:effectLst/>
                          <a:latin typeface="+mn-lt"/>
                          <a:ea typeface="+mn-ea"/>
                          <a:cs typeface="+mn-cs"/>
                        </a:rPr>
                        <a:t>capital de trabajo, activos muebles e inmuebles</a:t>
                      </a:r>
                      <a:endParaRPr lang="es-EC" dirty="0">
                        <a:solidFill>
                          <a:srgbClr val="000000"/>
                        </a:solidFill>
                      </a:endParaRPr>
                    </a:p>
                  </a:txBody>
                  <a:tcPr/>
                </a:tc>
                <a:tc>
                  <a:txBody>
                    <a:bodyPr/>
                    <a:lstStyle/>
                    <a:p>
                      <a:r>
                        <a:rPr lang="es-EC" sz="1800" kern="1200" dirty="0">
                          <a:solidFill>
                            <a:srgbClr val="000000"/>
                          </a:solidFill>
                          <a:effectLst/>
                          <a:latin typeface="+mn-lt"/>
                          <a:ea typeface="+mn-ea"/>
                          <a:cs typeface="+mn-cs"/>
                        </a:rPr>
                        <a:t>Para capital de trabajo.</a:t>
                      </a:r>
                      <a:endParaRPr lang="es-EC" dirty="0">
                        <a:solidFill>
                          <a:srgbClr val="000000"/>
                        </a:solidFill>
                      </a:endParaRPr>
                    </a:p>
                  </a:txBody>
                  <a:tcPr/>
                </a:tc>
                <a:extLst>
                  <a:ext uri="{0D108BD9-81ED-4DB2-BD59-A6C34878D82A}">
                    <a16:rowId xmlns:a16="http://schemas.microsoft.com/office/drawing/2014/main" val="3952709313"/>
                  </a:ext>
                </a:extLst>
              </a:tr>
              <a:tr h="541972">
                <a:tc>
                  <a:txBody>
                    <a:bodyPr/>
                    <a:lstStyle/>
                    <a:p>
                      <a:r>
                        <a:rPr lang="es-EC" sz="1800" b="1" kern="1200" dirty="0">
                          <a:solidFill>
                            <a:srgbClr val="000000"/>
                          </a:solidFill>
                          <a:effectLst/>
                          <a:latin typeface="+mn-lt"/>
                          <a:ea typeface="+mn-ea"/>
                          <a:cs typeface="+mn-cs"/>
                        </a:rPr>
                        <a:t>¿Considera usted que existen otros factores internos y externos de la empresa que se deberían tomar en cuenta al momento de otorgar el financiamiento o préstamo?</a:t>
                      </a:r>
                      <a:endParaRPr lang="es-EC" dirty="0">
                        <a:solidFill>
                          <a:srgbClr val="000000"/>
                        </a:solidFill>
                      </a:endParaRPr>
                    </a:p>
                  </a:txBody>
                  <a:tcPr/>
                </a:tc>
                <a:tc>
                  <a:txBody>
                    <a:bodyPr/>
                    <a:lstStyle/>
                    <a:p>
                      <a:r>
                        <a:rPr lang="es-EC" sz="1800" kern="1200" dirty="0">
                          <a:solidFill>
                            <a:srgbClr val="000000"/>
                          </a:solidFill>
                          <a:effectLst/>
                          <a:latin typeface="+mn-lt"/>
                          <a:ea typeface="+mn-ea"/>
                          <a:cs typeface="+mn-cs"/>
                        </a:rPr>
                        <a:t>Hoy en día la contingencia sanitaria a llevado a los bancos a repensar sus modelos de análisis en función de las estimaciones de futuro, modelos de negocio flexibles y adaptables.</a:t>
                      </a:r>
                      <a:endParaRPr lang="es-EC" dirty="0">
                        <a:solidFill>
                          <a:srgbClr val="000000"/>
                        </a:solidFill>
                      </a:endParaRPr>
                    </a:p>
                  </a:txBody>
                  <a:tcPr/>
                </a:tc>
                <a:tc>
                  <a:txBody>
                    <a:bodyPr/>
                    <a:lstStyle/>
                    <a:p>
                      <a:r>
                        <a:rPr lang="es-EC" sz="1800" kern="1200" dirty="0">
                          <a:solidFill>
                            <a:srgbClr val="000000"/>
                          </a:solidFill>
                          <a:effectLst/>
                          <a:latin typeface="+mn-lt"/>
                          <a:ea typeface="+mn-ea"/>
                          <a:cs typeface="+mn-cs"/>
                        </a:rPr>
                        <a:t> El principal factor que se toma en cuenta para conceder un préstamo es la estructura financiera.</a:t>
                      </a:r>
                      <a:endParaRPr lang="es-EC" dirty="0">
                        <a:solidFill>
                          <a:srgbClr val="000000"/>
                        </a:solidFill>
                      </a:endParaRPr>
                    </a:p>
                  </a:txBody>
                  <a:tcPr/>
                </a:tc>
                <a:extLst>
                  <a:ext uri="{0D108BD9-81ED-4DB2-BD59-A6C34878D82A}">
                    <a16:rowId xmlns:a16="http://schemas.microsoft.com/office/drawing/2014/main" val="3121798075"/>
                  </a:ext>
                </a:extLst>
              </a:tr>
              <a:tr h="541972">
                <a:tc>
                  <a:txBody>
                    <a:bodyPr/>
                    <a:lstStyle/>
                    <a:p>
                      <a:r>
                        <a:rPr lang="es-EC" sz="1800" b="1" kern="1200" dirty="0">
                          <a:solidFill>
                            <a:srgbClr val="000000"/>
                          </a:solidFill>
                          <a:effectLst/>
                          <a:latin typeface="+mn-lt"/>
                          <a:ea typeface="+mn-ea"/>
                          <a:cs typeface="+mn-cs"/>
                        </a:rPr>
                        <a:t>Principales dificultades o impedimentos  de las Pymes para acceder a financiamiento bancario</a:t>
                      </a:r>
                      <a:endParaRPr lang="es-EC" dirty="0">
                        <a:solidFill>
                          <a:srgbClr val="000000"/>
                        </a:solidFill>
                      </a:endParaRPr>
                    </a:p>
                  </a:txBody>
                  <a:tcPr/>
                </a:tc>
                <a:tc>
                  <a:txBody>
                    <a:bodyPr/>
                    <a:lstStyle/>
                    <a:p>
                      <a:r>
                        <a:rPr lang="es-EC" sz="1800" kern="1200" dirty="0">
                          <a:solidFill>
                            <a:srgbClr val="000000"/>
                          </a:solidFill>
                          <a:effectLst/>
                          <a:latin typeface="+mn-lt"/>
                          <a:ea typeface="+mn-ea"/>
                          <a:cs typeface="+mn-cs"/>
                        </a:rPr>
                        <a:t> Las pymes tienen niveles de informalidad muy altos y carecen de asesoría financiera y contable que les permite ordenar las finanzas del negocio</a:t>
                      </a:r>
                      <a:endParaRPr lang="es-EC" dirty="0">
                        <a:solidFill>
                          <a:srgbClr val="000000"/>
                        </a:solidFill>
                      </a:endParaRPr>
                    </a:p>
                  </a:txBody>
                  <a:tcPr/>
                </a:tc>
                <a:tc>
                  <a:txBody>
                    <a:bodyPr/>
                    <a:lstStyle/>
                    <a:p>
                      <a:r>
                        <a:rPr lang="es-EC" sz="1800" kern="1200" dirty="0">
                          <a:solidFill>
                            <a:srgbClr val="000000"/>
                          </a:solidFill>
                          <a:effectLst/>
                          <a:latin typeface="+mn-lt"/>
                          <a:ea typeface="+mn-ea"/>
                          <a:cs typeface="+mn-cs"/>
                        </a:rPr>
                        <a:t>El principal problema que tienen las Pymes es no contar con un tejido empresarial sólido.</a:t>
                      </a:r>
                      <a:endParaRPr lang="es-EC" dirty="0">
                        <a:solidFill>
                          <a:srgbClr val="000000"/>
                        </a:solidFill>
                      </a:endParaRPr>
                    </a:p>
                  </a:txBody>
                  <a:tcPr/>
                </a:tc>
                <a:extLst>
                  <a:ext uri="{0D108BD9-81ED-4DB2-BD59-A6C34878D82A}">
                    <a16:rowId xmlns:a16="http://schemas.microsoft.com/office/drawing/2014/main" val="1750901937"/>
                  </a:ext>
                </a:extLst>
              </a:tr>
            </a:tbl>
          </a:graphicData>
        </a:graphic>
      </p:graphicFrame>
    </p:spTree>
    <p:extLst>
      <p:ext uri="{BB962C8B-B14F-4D97-AF65-F5344CB8AC3E}">
        <p14:creationId xmlns:p14="http://schemas.microsoft.com/office/powerpoint/2010/main" val="2647307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C40A1-29E5-4245-B4EE-97965912C269}"/>
              </a:ext>
            </a:extLst>
          </p:cNvPr>
          <p:cNvSpPr>
            <a:spLocks noGrp="1"/>
          </p:cNvSpPr>
          <p:nvPr>
            <p:ph type="title"/>
          </p:nvPr>
        </p:nvSpPr>
        <p:spPr>
          <a:xfrm>
            <a:off x="3295650" y="0"/>
            <a:ext cx="7981950" cy="655804"/>
          </a:xfrm>
        </p:spPr>
        <p:txBody>
          <a:bodyPr/>
          <a:lstStyle/>
          <a:p>
            <a:pPr algn="ctr"/>
            <a:r>
              <a:rPr lang="es-ES" dirty="0">
                <a:solidFill>
                  <a:srgbClr val="000000"/>
                </a:solidFill>
              </a:rPr>
              <a:t>RESULTADOS</a:t>
            </a:r>
            <a:endParaRPr lang="es-EC" dirty="0">
              <a:solidFill>
                <a:srgbClr val="000000"/>
              </a:solidFill>
            </a:endParaRPr>
          </a:p>
        </p:txBody>
      </p:sp>
      <p:sp>
        <p:nvSpPr>
          <p:cNvPr id="12" name="CuadroTexto 11">
            <a:extLst>
              <a:ext uri="{FF2B5EF4-FFF2-40B4-BE49-F238E27FC236}">
                <a16:creationId xmlns:a16="http://schemas.microsoft.com/office/drawing/2014/main" id="{C07FDD98-A076-429D-9393-17CFB80B44B0}"/>
              </a:ext>
            </a:extLst>
          </p:cNvPr>
          <p:cNvSpPr txBox="1"/>
          <p:nvPr/>
        </p:nvSpPr>
        <p:spPr>
          <a:xfrm>
            <a:off x="0" y="357674"/>
            <a:ext cx="4400550" cy="461665"/>
          </a:xfrm>
          <a:prstGeom prst="rect">
            <a:avLst/>
          </a:prstGeom>
          <a:noFill/>
        </p:spPr>
        <p:txBody>
          <a:bodyPr wrap="square">
            <a:spAutoFit/>
          </a:bodyPr>
          <a:lstStyle/>
          <a:p>
            <a:pPr>
              <a:spcAft>
                <a:spcPts val="1000"/>
              </a:spcAft>
            </a:pPr>
            <a:r>
              <a:rPr lang="es-EC"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Características de la empresa</a:t>
            </a:r>
          </a:p>
        </p:txBody>
      </p:sp>
      <p:graphicFrame>
        <p:nvGraphicFramePr>
          <p:cNvPr id="13" name="Tabla 12">
            <a:extLst>
              <a:ext uri="{FF2B5EF4-FFF2-40B4-BE49-F238E27FC236}">
                <a16:creationId xmlns:a16="http://schemas.microsoft.com/office/drawing/2014/main" id="{01C0F905-F535-44E9-87E1-9BEBDBEB6874}"/>
              </a:ext>
            </a:extLst>
          </p:cNvPr>
          <p:cNvGraphicFramePr>
            <a:graphicFrameLocks noGrp="1"/>
          </p:cNvGraphicFramePr>
          <p:nvPr>
            <p:extLst>
              <p:ext uri="{D42A27DB-BD31-4B8C-83A1-F6EECF244321}">
                <p14:modId xmlns:p14="http://schemas.microsoft.com/office/powerpoint/2010/main" val="3573745227"/>
              </p:ext>
            </p:extLst>
          </p:nvPr>
        </p:nvGraphicFramePr>
        <p:xfrm>
          <a:off x="0" y="761860"/>
          <a:ext cx="8572500" cy="2577456"/>
        </p:xfrm>
        <a:graphic>
          <a:graphicData uri="http://schemas.openxmlformats.org/drawingml/2006/table">
            <a:tbl>
              <a:tblPr firstRow="1" firstCol="1" bandRow="1">
                <a:tableStyleId>{F2DE63D5-997A-4646-A377-4702673A728D}</a:tableStyleId>
              </a:tblPr>
              <a:tblGrid>
                <a:gridCol w="2573430">
                  <a:extLst>
                    <a:ext uri="{9D8B030D-6E8A-4147-A177-3AD203B41FA5}">
                      <a16:colId xmlns:a16="http://schemas.microsoft.com/office/drawing/2014/main" val="489064176"/>
                    </a:ext>
                  </a:extLst>
                </a:gridCol>
                <a:gridCol w="2665320">
                  <a:extLst>
                    <a:ext uri="{9D8B030D-6E8A-4147-A177-3AD203B41FA5}">
                      <a16:colId xmlns:a16="http://schemas.microsoft.com/office/drawing/2014/main" val="678687919"/>
                    </a:ext>
                  </a:extLst>
                </a:gridCol>
                <a:gridCol w="1818410">
                  <a:extLst>
                    <a:ext uri="{9D8B030D-6E8A-4147-A177-3AD203B41FA5}">
                      <a16:colId xmlns:a16="http://schemas.microsoft.com/office/drawing/2014/main" val="702268269"/>
                    </a:ext>
                  </a:extLst>
                </a:gridCol>
                <a:gridCol w="1515340">
                  <a:extLst>
                    <a:ext uri="{9D8B030D-6E8A-4147-A177-3AD203B41FA5}">
                      <a16:colId xmlns:a16="http://schemas.microsoft.com/office/drawing/2014/main" val="2433928514"/>
                    </a:ext>
                  </a:extLst>
                </a:gridCol>
              </a:tblGrid>
              <a:tr h="780071">
                <a:tc gridSpan="2">
                  <a:txBody>
                    <a:bodyPr/>
                    <a:lstStyle/>
                    <a:p>
                      <a:pPr algn="ctr">
                        <a:lnSpc>
                          <a:spcPct val="107000"/>
                        </a:lnSpc>
                      </a:pPr>
                      <a:r>
                        <a:rPr lang="es-EC" sz="1600" dirty="0">
                          <a:solidFill>
                            <a:srgbClr val="000000"/>
                          </a:solidFill>
                          <a:effectLst/>
                        </a:rPr>
                        <a:t>Variables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7000"/>
                        </a:lnSpc>
                      </a:pPr>
                      <a:r>
                        <a:rPr lang="es-EC" sz="1600">
                          <a:solidFill>
                            <a:srgbClr val="000000"/>
                          </a:solidFill>
                          <a:effectLst/>
                        </a:rPr>
                        <a:t>Con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Sin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73733545"/>
                  </a:ext>
                </a:extLst>
              </a:tr>
              <a:tr h="297894">
                <a:tc rowSpan="2">
                  <a:txBody>
                    <a:bodyPr/>
                    <a:lstStyle/>
                    <a:p>
                      <a:pPr>
                        <a:lnSpc>
                          <a:spcPct val="107000"/>
                        </a:lnSpc>
                      </a:pPr>
                      <a:r>
                        <a:rPr lang="es-EC" sz="1600">
                          <a:solidFill>
                            <a:srgbClr val="000000"/>
                          </a:solidFill>
                          <a:effectLst/>
                        </a:rPr>
                        <a:t>Tamaño de la empresa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dirty="0">
                          <a:solidFill>
                            <a:srgbClr val="000000"/>
                          </a:solidFill>
                          <a:effectLst/>
                        </a:rPr>
                        <a:t>11 a 50 empleados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68,6%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31,4%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68862112"/>
                  </a:ext>
                </a:extLst>
              </a:tr>
              <a:tr h="240016">
                <a:tc vMerge="1">
                  <a:txBody>
                    <a:bodyPr/>
                    <a:lstStyle/>
                    <a:p>
                      <a:endParaRPr lang="es-EC"/>
                    </a:p>
                  </a:txBody>
                  <a:tcPr/>
                </a:tc>
                <a:tc>
                  <a:txBody>
                    <a:bodyPr/>
                    <a:lstStyle/>
                    <a:p>
                      <a:pPr>
                        <a:lnSpc>
                          <a:spcPct val="107000"/>
                        </a:lnSpc>
                      </a:pPr>
                      <a:r>
                        <a:rPr lang="es-EC" sz="1600">
                          <a:solidFill>
                            <a:srgbClr val="000000"/>
                          </a:solidFill>
                          <a:effectLst/>
                        </a:rPr>
                        <a:t>51 a 100 empleados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81,3%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18,8%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48638377"/>
                  </a:ext>
                </a:extLst>
              </a:tr>
              <a:tr h="240016">
                <a:tc rowSpan="2">
                  <a:txBody>
                    <a:bodyPr/>
                    <a:lstStyle/>
                    <a:p>
                      <a:pPr>
                        <a:lnSpc>
                          <a:spcPct val="107000"/>
                        </a:lnSpc>
                      </a:pPr>
                      <a:r>
                        <a:rPr lang="es-EC" sz="1600">
                          <a:solidFill>
                            <a:srgbClr val="000000"/>
                          </a:solidFill>
                          <a:effectLst/>
                        </a:rPr>
                        <a:t>Edad de la Empresa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1 a 10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76,0%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24,0%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84503206"/>
                  </a:ext>
                </a:extLst>
              </a:tr>
              <a:tr h="240016">
                <a:tc vMerge="1">
                  <a:txBody>
                    <a:bodyPr/>
                    <a:lstStyle/>
                    <a:p>
                      <a:endParaRPr lang="es-EC"/>
                    </a:p>
                  </a:txBody>
                  <a:tcPr/>
                </a:tc>
                <a:tc>
                  <a:txBody>
                    <a:bodyPr/>
                    <a:lstStyle/>
                    <a:p>
                      <a:pPr>
                        <a:lnSpc>
                          <a:spcPct val="107000"/>
                        </a:lnSpc>
                      </a:pPr>
                      <a:r>
                        <a:rPr lang="es-EC" sz="1600">
                          <a:solidFill>
                            <a:srgbClr val="000000"/>
                          </a:solidFill>
                          <a:effectLst/>
                        </a:rPr>
                        <a:t>11 en adelante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68,8%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dirty="0">
                          <a:solidFill>
                            <a:srgbClr val="000000"/>
                          </a:solidFill>
                          <a:effectLst/>
                        </a:rPr>
                        <a:t>31,2%</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33786561"/>
                  </a:ext>
                </a:extLst>
              </a:tr>
              <a:tr h="240016">
                <a:tc rowSpan="2">
                  <a:txBody>
                    <a:bodyPr/>
                    <a:lstStyle/>
                    <a:p>
                      <a:pPr>
                        <a:lnSpc>
                          <a:spcPct val="107000"/>
                        </a:lnSpc>
                      </a:pPr>
                      <a:r>
                        <a:rPr lang="es-EC" sz="1600" dirty="0">
                          <a:solidFill>
                            <a:srgbClr val="000000"/>
                          </a:solidFill>
                          <a:effectLst/>
                        </a:rPr>
                        <a:t>Normativa Legal</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Compañía Anónima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68,8%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31,3%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47875466"/>
                  </a:ext>
                </a:extLst>
              </a:tr>
              <a:tr h="492733">
                <a:tc vMerge="1">
                  <a:txBody>
                    <a:bodyPr/>
                    <a:lstStyle/>
                    <a:p>
                      <a:endParaRPr lang="es-EC"/>
                    </a:p>
                  </a:txBody>
                  <a:tcPr/>
                </a:tc>
                <a:tc>
                  <a:txBody>
                    <a:bodyPr/>
                    <a:lstStyle/>
                    <a:p>
                      <a:pPr>
                        <a:lnSpc>
                          <a:spcPct val="107000"/>
                        </a:lnSpc>
                      </a:pPr>
                      <a:r>
                        <a:rPr lang="es-EC" sz="1600" dirty="0">
                          <a:solidFill>
                            <a:srgbClr val="000000"/>
                          </a:solidFill>
                          <a:effectLst/>
                        </a:rPr>
                        <a:t>Compañía de Responsabilidad Limitada</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a:solidFill>
                            <a:srgbClr val="000000"/>
                          </a:solidFill>
                          <a:effectLst/>
                        </a:rPr>
                        <a:t>72,2%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pPr>
                      <a:r>
                        <a:rPr lang="es-EC" sz="1600" dirty="0">
                          <a:solidFill>
                            <a:srgbClr val="000000"/>
                          </a:solidFill>
                          <a:effectLst/>
                        </a:rPr>
                        <a:t>27,8%</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44506398"/>
                  </a:ext>
                </a:extLst>
              </a:tr>
            </a:tbl>
          </a:graphicData>
        </a:graphic>
      </p:graphicFrame>
      <p:sp>
        <p:nvSpPr>
          <p:cNvPr id="15" name="CuadroTexto 14">
            <a:extLst>
              <a:ext uri="{FF2B5EF4-FFF2-40B4-BE49-F238E27FC236}">
                <a16:creationId xmlns:a16="http://schemas.microsoft.com/office/drawing/2014/main" id="{46686775-3AE8-4E92-8EA8-8806266ACF98}"/>
              </a:ext>
            </a:extLst>
          </p:cNvPr>
          <p:cNvSpPr txBox="1"/>
          <p:nvPr/>
        </p:nvSpPr>
        <p:spPr>
          <a:xfrm>
            <a:off x="9334498" y="3059668"/>
            <a:ext cx="2705102" cy="461665"/>
          </a:xfrm>
          <a:prstGeom prst="rect">
            <a:avLst/>
          </a:prstGeom>
          <a:noFill/>
        </p:spPr>
        <p:txBody>
          <a:bodyPr wrap="square">
            <a:spAutoFit/>
          </a:bodyPr>
          <a:lstStyle/>
          <a:p>
            <a:pPr>
              <a:spcAft>
                <a:spcPts val="1000"/>
              </a:spcAft>
            </a:pPr>
            <a:r>
              <a:rPr lang="es-EC"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Capital Humano</a:t>
            </a:r>
          </a:p>
        </p:txBody>
      </p:sp>
      <p:graphicFrame>
        <p:nvGraphicFramePr>
          <p:cNvPr id="16" name="Tabla 15">
            <a:extLst>
              <a:ext uri="{FF2B5EF4-FFF2-40B4-BE49-F238E27FC236}">
                <a16:creationId xmlns:a16="http://schemas.microsoft.com/office/drawing/2014/main" id="{0329E8E8-A04F-450D-992F-389E7C4EF610}"/>
              </a:ext>
            </a:extLst>
          </p:cNvPr>
          <p:cNvGraphicFramePr>
            <a:graphicFrameLocks noGrp="1"/>
          </p:cNvGraphicFramePr>
          <p:nvPr>
            <p:extLst>
              <p:ext uri="{D42A27DB-BD31-4B8C-83A1-F6EECF244321}">
                <p14:modId xmlns:p14="http://schemas.microsoft.com/office/powerpoint/2010/main" val="1699526627"/>
              </p:ext>
            </p:extLst>
          </p:nvPr>
        </p:nvGraphicFramePr>
        <p:xfrm>
          <a:off x="3619500" y="3611303"/>
          <a:ext cx="8572500" cy="3246697"/>
        </p:xfrm>
        <a:graphic>
          <a:graphicData uri="http://schemas.openxmlformats.org/drawingml/2006/table">
            <a:tbl>
              <a:tblPr firstRow="1" firstCol="1" bandRow="1">
                <a:tableStyleId>{1E171933-4619-4E11-9A3F-F7608DF75F80}</a:tableStyleId>
              </a:tblPr>
              <a:tblGrid>
                <a:gridCol w="2483738">
                  <a:extLst>
                    <a:ext uri="{9D8B030D-6E8A-4147-A177-3AD203B41FA5}">
                      <a16:colId xmlns:a16="http://schemas.microsoft.com/office/drawing/2014/main" val="1951779183"/>
                    </a:ext>
                  </a:extLst>
                </a:gridCol>
                <a:gridCol w="2483738">
                  <a:extLst>
                    <a:ext uri="{9D8B030D-6E8A-4147-A177-3AD203B41FA5}">
                      <a16:colId xmlns:a16="http://schemas.microsoft.com/office/drawing/2014/main" val="1628792337"/>
                    </a:ext>
                  </a:extLst>
                </a:gridCol>
                <a:gridCol w="1802512">
                  <a:extLst>
                    <a:ext uri="{9D8B030D-6E8A-4147-A177-3AD203B41FA5}">
                      <a16:colId xmlns:a16="http://schemas.microsoft.com/office/drawing/2014/main" val="3116641534"/>
                    </a:ext>
                  </a:extLst>
                </a:gridCol>
                <a:gridCol w="1802512">
                  <a:extLst>
                    <a:ext uri="{9D8B030D-6E8A-4147-A177-3AD203B41FA5}">
                      <a16:colId xmlns:a16="http://schemas.microsoft.com/office/drawing/2014/main" val="2028484829"/>
                    </a:ext>
                  </a:extLst>
                </a:gridCol>
              </a:tblGrid>
              <a:tr h="726976">
                <a:tc gridSpan="2">
                  <a:txBody>
                    <a:bodyPr/>
                    <a:lstStyle/>
                    <a:p>
                      <a:pPr algn="ctr">
                        <a:lnSpc>
                          <a:spcPct val="107000"/>
                        </a:lnSpc>
                      </a:pPr>
                      <a:r>
                        <a:rPr lang="es-EC" sz="1600">
                          <a:solidFill>
                            <a:srgbClr val="000000"/>
                          </a:solidFill>
                          <a:effectLst/>
                        </a:rPr>
                        <a:t>Variables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nSpc>
                          <a:spcPct val="107000"/>
                        </a:lnSpc>
                      </a:pPr>
                      <a:r>
                        <a:rPr lang="es-EC" sz="1600">
                          <a:solidFill>
                            <a:srgbClr val="000000"/>
                          </a:solidFill>
                          <a:effectLst/>
                        </a:rPr>
                        <a:t>Con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Sin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36291844"/>
                  </a:ext>
                </a:extLst>
              </a:tr>
              <a:tr h="234007">
                <a:tc rowSpan="2">
                  <a:txBody>
                    <a:bodyPr/>
                    <a:lstStyle/>
                    <a:p>
                      <a:pPr>
                        <a:lnSpc>
                          <a:spcPct val="107000"/>
                        </a:lnSpc>
                      </a:pPr>
                      <a:r>
                        <a:rPr lang="es-EC" sz="1600">
                          <a:solidFill>
                            <a:srgbClr val="000000"/>
                          </a:solidFill>
                          <a:effectLst/>
                        </a:rPr>
                        <a:t>Género del Gerente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r>
                        <a:rPr lang="es-EC" sz="1600">
                          <a:solidFill>
                            <a:srgbClr val="000000"/>
                          </a:solidFill>
                          <a:effectLst/>
                        </a:rPr>
                        <a:t>Masculino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68,4%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31,6%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66000810"/>
                  </a:ext>
                </a:extLst>
              </a:tr>
              <a:tr h="234007">
                <a:tc vMerge="1">
                  <a:txBody>
                    <a:bodyPr/>
                    <a:lstStyle/>
                    <a:p>
                      <a:endParaRPr lang="es-EC"/>
                    </a:p>
                  </a:txBody>
                  <a:tcPr/>
                </a:tc>
                <a:tc>
                  <a:txBody>
                    <a:bodyPr/>
                    <a:lstStyle/>
                    <a:p>
                      <a:pPr>
                        <a:lnSpc>
                          <a:spcPct val="107000"/>
                        </a:lnSpc>
                      </a:pPr>
                      <a:r>
                        <a:rPr lang="es-EC" sz="1600">
                          <a:solidFill>
                            <a:srgbClr val="000000"/>
                          </a:solidFill>
                          <a:effectLst/>
                        </a:rPr>
                        <a:t>Femenino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78,3%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21,7%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77788156"/>
                  </a:ext>
                </a:extLst>
              </a:tr>
              <a:tr h="234007">
                <a:tc rowSpan="3">
                  <a:txBody>
                    <a:bodyPr/>
                    <a:lstStyle/>
                    <a:p>
                      <a:pPr>
                        <a:lnSpc>
                          <a:spcPct val="107000"/>
                        </a:lnSpc>
                      </a:pPr>
                      <a:r>
                        <a:rPr lang="es-EC" sz="1600">
                          <a:solidFill>
                            <a:srgbClr val="000000"/>
                          </a:solidFill>
                          <a:effectLst/>
                        </a:rPr>
                        <a:t>Edad del Gerente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r>
                        <a:rPr lang="es-EC" sz="1600">
                          <a:solidFill>
                            <a:srgbClr val="000000"/>
                          </a:solidFill>
                          <a:effectLst/>
                        </a:rPr>
                        <a:t> 31 a 40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75,9%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24,1%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733208026"/>
                  </a:ext>
                </a:extLst>
              </a:tr>
              <a:tr h="234007">
                <a:tc vMerge="1">
                  <a:txBody>
                    <a:bodyPr/>
                    <a:lstStyle/>
                    <a:p>
                      <a:endParaRPr lang="es-EC"/>
                    </a:p>
                  </a:txBody>
                  <a:tcPr/>
                </a:tc>
                <a:tc>
                  <a:txBody>
                    <a:bodyPr/>
                    <a:lstStyle/>
                    <a:p>
                      <a:pPr>
                        <a:lnSpc>
                          <a:spcPct val="107000"/>
                        </a:lnSpc>
                      </a:pPr>
                      <a:r>
                        <a:rPr lang="es-EC" sz="1600">
                          <a:solidFill>
                            <a:srgbClr val="000000"/>
                          </a:solidFill>
                          <a:effectLst/>
                        </a:rPr>
                        <a:t>41 a 50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69,6%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30,4%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41277672"/>
                  </a:ext>
                </a:extLst>
              </a:tr>
              <a:tr h="234007">
                <a:tc vMerge="1">
                  <a:txBody>
                    <a:bodyPr/>
                    <a:lstStyle/>
                    <a:p>
                      <a:endParaRPr lang="es-EC"/>
                    </a:p>
                  </a:txBody>
                  <a:tcPr/>
                </a:tc>
                <a:tc>
                  <a:txBody>
                    <a:bodyPr/>
                    <a:lstStyle/>
                    <a:p>
                      <a:pPr>
                        <a:lnSpc>
                          <a:spcPct val="107000"/>
                        </a:lnSpc>
                      </a:pPr>
                      <a:r>
                        <a:rPr lang="es-EC" sz="1600">
                          <a:solidFill>
                            <a:srgbClr val="000000"/>
                          </a:solidFill>
                          <a:effectLst/>
                        </a:rPr>
                        <a:t>51 años en adelante</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50,0%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50,0%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82108394"/>
                  </a:ext>
                </a:extLst>
              </a:tr>
              <a:tr h="234007">
                <a:tc rowSpan="2">
                  <a:txBody>
                    <a:bodyPr/>
                    <a:lstStyle/>
                    <a:p>
                      <a:pPr>
                        <a:lnSpc>
                          <a:spcPct val="107000"/>
                        </a:lnSpc>
                      </a:pPr>
                      <a:r>
                        <a:rPr lang="es-EC" sz="1600">
                          <a:solidFill>
                            <a:srgbClr val="000000"/>
                          </a:solidFill>
                          <a:effectLst/>
                        </a:rPr>
                        <a:t>Educación</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r>
                        <a:rPr lang="es-EC" sz="1600">
                          <a:solidFill>
                            <a:srgbClr val="000000"/>
                          </a:solidFill>
                          <a:effectLst/>
                        </a:rPr>
                        <a:t> Tercer Nivel</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70,7%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29,3%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49585691"/>
                  </a:ext>
                </a:extLst>
              </a:tr>
              <a:tr h="234007">
                <a:tc vMerge="1">
                  <a:txBody>
                    <a:bodyPr/>
                    <a:lstStyle/>
                    <a:p>
                      <a:endParaRPr lang="es-EC"/>
                    </a:p>
                  </a:txBody>
                  <a:tcPr/>
                </a:tc>
                <a:tc>
                  <a:txBody>
                    <a:bodyPr/>
                    <a:lstStyle/>
                    <a:p>
                      <a:pPr>
                        <a:lnSpc>
                          <a:spcPct val="107000"/>
                        </a:lnSpc>
                      </a:pPr>
                      <a:r>
                        <a:rPr lang="es-EC" sz="1600">
                          <a:solidFill>
                            <a:srgbClr val="000000"/>
                          </a:solidFill>
                          <a:effectLst/>
                        </a:rPr>
                        <a:t>Posgrado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80,0%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20,0%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74000999"/>
                  </a:ext>
                </a:extLst>
              </a:tr>
              <a:tr h="234007">
                <a:tc rowSpan="3">
                  <a:txBody>
                    <a:bodyPr/>
                    <a:lstStyle/>
                    <a:p>
                      <a:pPr>
                        <a:lnSpc>
                          <a:spcPct val="107000"/>
                        </a:lnSpc>
                      </a:pPr>
                      <a:r>
                        <a:rPr lang="es-EC" sz="1600">
                          <a:solidFill>
                            <a:srgbClr val="000000"/>
                          </a:solidFill>
                          <a:effectLst/>
                        </a:rPr>
                        <a:t>Experiencia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r>
                        <a:rPr lang="es-EC" sz="1600">
                          <a:solidFill>
                            <a:srgbClr val="000000"/>
                          </a:solidFill>
                          <a:effectLst/>
                        </a:rPr>
                        <a:t>1 a 5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61,1%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38,9%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57812131"/>
                  </a:ext>
                </a:extLst>
              </a:tr>
              <a:tr h="234007">
                <a:tc vMerge="1">
                  <a:txBody>
                    <a:bodyPr/>
                    <a:lstStyle/>
                    <a:p>
                      <a:endParaRPr lang="es-EC"/>
                    </a:p>
                  </a:txBody>
                  <a:tcPr/>
                </a:tc>
                <a:tc>
                  <a:txBody>
                    <a:bodyPr/>
                    <a:lstStyle/>
                    <a:p>
                      <a:pPr>
                        <a:lnSpc>
                          <a:spcPct val="107000"/>
                        </a:lnSpc>
                      </a:pPr>
                      <a:r>
                        <a:rPr lang="es-EC" sz="1600">
                          <a:solidFill>
                            <a:srgbClr val="000000"/>
                          </a:solidFill>
                          <a:effectLst/>
                        </a:rPr>
                        <a:t>6 a 10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70,0%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30,0%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57059023"/>
                  </a:ext>
                </a:extLst>
              </a:tr>
              <a:tr h="234007">
                <a:tc vMerge="1">
                  <a:txBody>
                    <a:bodyPr/>
                    <a:lstStyle/>
                    <a:p>
                      <a:endParaRPr lang="es-EC"/>
                    </a:p>
                  </a:txBody>
                  <a:tcPr/>
                </a:tc>
                <a:tc>
                  <a:txBody>
                    <a:bodyPr/>
                    <a:lstStyle/>
                    <a:p>
                      <a:pPr>
                        <a:lnSpc>
                          <a:spcPct val="107000"/>
                        </a:lnSpc>
                      </a:pPr>
                      <a:r>
                        <a:rPr lang="es-EC" sz="1600">
                          <a:solidFill>
                            <a:srgbClr val="000000"/>
                          </a:solidFill>
                          <a:effectLst/>
                        </a:rPr>
                        <a:t>11 a 15 años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a:solidFill>
                            <a:srgbClr val="000000"/>
                          </a:solidFill>
                          <a:effectLst/>
                        </a:rPr>
                        <a:t>76,5%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r>
                        <a:rPr lang="es-EC" sz="1600" dirty="0">
                          <a:solidFill>
                            <a:srgbClr val="000000"/>
                          </a:solidFill>
                          <a:effectLst/>
                        </a:rPr>
                        <a:t>23,5%</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18965307"/>
                  </a:ext>
                </a:extLst>
              </a:tr>
            </a:tbl>
          </a:graphicData>
        </a:graphic>
      </p:graphicFrame>
    </p:spTree>
    <p:extLst>
      <p:ext uri="{BB962C8B-B14F-4D97-AF65-F5344CB8AC3E}">
        <p14:creationId xmlns:p14="http://schemas.microsoft.com/office/powerpoint/2010/main" val="1119229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2EEC114-8191-4E32-ADEB-C23299C77465}"/>
              </a:ext>
            </a:extLst>
          </p:cNvPr>
          <p:cNvSpPr txBox="1"/>
          <p:nvPr/>
        </p:nvSpPr>
        <p:spPr>
          <a:xfrm>
            <a:off x="623392" y="253484"/>
            <a:ext cx="3586658" cy="461665"/>
          </a:xfrm>
          <a:prstGeom prst="rect">
            <a:avLst/>
          </a:prstGeom>
          <a:noFill/>
        </p:spPr>
        <p:txBody>
          <a:bodyPr wrap="square">
            <a:spAutoFit/>
          </a:bodyPr>
          <a:lstStyle/>
          <a:p>
            <a:pPr>
              <a:spcAft>
                <a:spcPts val="1000"/>
              </a:spcAft>
            </a:pPr>
            <a:r>
              <a:rPr lang="es-EC"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Organización y Estrategia</a:t>
            </a:r>
          </a:p>
        </p:txBody>
      </p:sp>
      <p:graphicFrame>
        <p:nvGraphicFramePr>
          <p:cNvPr id="6" name="Tabla 5">
            <a:extLst>
              <a:ext uri="{FF2B5EF4-FFF2-40B4-BE49-F238E27FC236}">
                <a16:creationId xmlns:a16="http://schemas.microsoft.com/office/drawing/2014/main" id="{4A4CDCBE-2793-47B4-AEC1-45B1607029A8}"/>
              </a:ext>
            </a:extLst>
          </p:cNvPr>
          <p:cNvGraphicFramePr>
            <a:graphicFrameLocks noGrp="1"/>
          </p:cNvGraphicFramePr>
          <p:nvPr>
            <p:extLst>
              <p:ext uri="{D42A27DB-BD31-4B8C-83A1-F6EECF244321}">
                <p14:modId xmlns:p14="http://schemas.microsoft.com/office/powerpoint/2010/main" val="957147709"/>
              </p:ext>
            </p:extLst>
          </p:nvPr>
        </p:nvGraphicFramePr>
        <p:xfrm>
          <a:off x="4210050" y="253484"/>
          <a:ext cx="7701458" cy="1512698"/>
        </p:xfrm>
        <a:graphic>
          <a:graphicData uri="http://schemas.openxmlformats.org/drawingml/2006/table">
            <a:tbl>
              <a:tblPr firstRow="1" firstCol="1" bandRow="1">
                <a:tableStyleId>{5A111915-BE36-4E01-A7E5-04B1672EAD32}</a:tableStyleId>
              </a:tblPr>
              <a:tblGrid>
                <a:gridCol w="2583250">
                  <a:extLst>
                    <a:ext uri="{9D8B030D-6E8A-4147-A177-3AD203B41FA5}">
                      <a16:colId xmlns:a16="http://schemas.microsoft.com/office/drawing/2014/main" val="972039497"/>
                    </a:ext>
                  </a:extLst>
                </a:gridCol>
                <a:gridCol w="1079877">
                  <a:extLst>
                    <a:ext uri="{9D8B030D-6E8A-4147-A177-3AD203B41FA5}">
                      <a16:colId xmlns:a16="http://schemas.microsoft.com/office/drawing/2014/main" val="664114353"/>
                    </a:ext>
                  </a:extLst>
                </a:gridCol>
                <a:gridCol w="2133331">
                  <a:extLst>
                    <a:ext uri="{9D8B030D-6E8A-4147-A177-3AD203B41FA5}">
                      <a16:colId xmlns:a16="http://schemas.microsoft.com/office/drawing/2014/main" val="580258117"/>
                    </a:ext>
                  </a:extLst>
                </a:gridCol>
                <a:gridCol w="1905000">
                  <a:extLst>
                    <a:ext uri="{9D8B030D-6E8A-4147-A177-3AD203B41FA5}">
                      <a16:colId xmlns:a16="http://schemas.microsoft.com/office/drawing/2014/main" val="2083910577"/>
                    </a:ext>
                  </a:extLst>
                </a:gridCol>
              </a:tblGrid>
              <a:tr h="462915">
                <a:tc gridSpan="2">
                  <a:txBody>
                    <a:bodyPr/>
                    <a:lstStyle/>
                    <a:p>
                      <a:pPr algn="ctr">
                        <a:lnSpc>
                          <a:spcPct val="107000"/>
                        </a:lnSpc>
                      </a:pPr>
                      <a:r>
                        <a:rPr lang="es-EC" sz="1600" dirty="0">
                          <a:solidFill>
                            <a:srgbClr val="000000"/>
                          </a:solidFill>
                          <a:effectLst/>
                        </a:rPr>
                        <a:t>Variables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a:txBody>
                    <a:bodyPr/>
                    <a:lstStyle/>
                    <a:p>
                      <a:pPr>
                        <a:lnSpc>
                          <a:spcPct val="107000"/>
                        </a:lnSpc>
                      </a:pPr>
                      <a:r>
                        <a:rPr lang="es-EC" sz="1600">
                          <a:solidFill>
                            <a:srgbClr val="000000"/>
                          </a:solidFill>
                          <a:effectLst/>
                        </a:rPr>
                        <a:t>Con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Sin financiamiento bancario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883868801"/>
                  </a:ext>
                </a:extLst>
              </a:tr>
              <a:tr h="245745">
                <a:tc rowSpan="2">
                  <a:txBody>
                    <a:bodyPr/>
                    <a:lstStyle/>
                    <a:p>
                      <a:pPr>
                        <a:lnSpc>
                          <a:spcPct val="107000"/>
                        </a:lnSpc>
                      </a:pPr>
                      <a:r>
                        <a:rPr lang="es-EC" sz="1600">
                          <a:solidFill>
                            <a:srgbClr val="000000"/>
                          </a:solidFill>
                          <a:effectLst/>
                        </a:rPr>
                        <a:t>Planeación estratégica</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dirty="0">
                          <a:solidFill>
                            <a:srgbClr val="000000"/>
                          </a:solidFill>
                          <a:effectLst/>
                        </a:rPr>
                        <a:t>Si</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73,9%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26,1%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342193507"/>
                  </a:ext>
                </a:extLst>
              </a:tr>
              <a:tr h="150495">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40,0%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60,0%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047209492"/>
                  </a:ext>
                </a:extLst>
              </a:tr>
              <a:tr h="190500">
                <a:tc rowSpan="2">
                  <a:txBody>
                    <a:bodyPr/>
                    <a:lstStyle/>
                    <a:p>
                      <a:pPr>
                        <a:lnSpc>
                          <a:spcPct val="107000"/>
                        </a:lnSpc>
                      </a:pPr>
                      <a:r>
                        <a:rPr lang="es-EC" sz="1600">
                          <a:solidFill>
                            <a:srgbClr val="000000"/>
                          </a:solidFill>
                          <a:effectLst/>
                        </a:rPr>
                        <a:t>Cuenta con diferentes departamentos</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72,4%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27,6%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023581904"/>
                  </a:ext>
                </a:extLst>
              </a:tr>
              <a:tr h="140335">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25,0%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dirty="0">
                          <a:solidFill>
                            <a:srgbClr val="000000"/>
                          </a:solidFill>
                          <a:effectLst/>
                        </a:rPr>
                        <a:t>75,0%</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78801125"/>
                  </a:ext>
                </a:extLst>
              </a:tr>
            </a:tbl>
          </a:graphicData>
        </a:graphic>
      </p:graphicFrame>
      <p:sp>
        <p:nvSpPr>
          <p:cNvPr id="8" name="CuadroTexto 7">
            <a:extLst>
              <a:ext uri="{FF2B5EF4-FFF2-40B4-BE49-F238E27FC236}">
                <a16:creationId xmlns:a16="http://schemas.microsoft.com/office/drawing/2014/main" id="{D4852CBF-E8E3-40D5-850D-98CD72D245AE}"/>
              </a:ext>
            </a:extLst>
          </p:cNvPr>
          <p:cNvSpPr txBox="1"/>
          <p:nvPr/>
        </p:nvSpPr>
        <p:spPr>
          <a:xfrm>
            <a:off x="0" y="1852514"/>
            <a:ext cx="6381750" cy="461665"/>
          </a:xfrm>
          <a:prstGeom prst="rect">
            <a:avLst/>
          </a:prstGeom>
          <a:noFill/>
        </p:spPr>
        <p:txBody>
          <a:bodyPr wrap="square">
            <a:spAutoFit/>
          </a:bodyPr>
          <a:lstStyle/>
          <a:p>
            <a:pPr>
              <a:spcAft>
                <a:spcPts val="1000"/>
              </a:spcAft>
            </a:pPr>
            <a:r>
              <a:rPr lang="es-EC"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Innovación en productos y procesos de gestión</a:t>
            </a:r>
          </a:p>
        </p:txBody>
      </p:sp>
      <p:graphicFrame>
        <p:nvGraphicFramePr>
          <p:cNvPr id="9" name="Tabla 8">
            <a:extLst>
              <a:ext uri="{FF2B5EF4-FFF2-40B4-BE49-F238E27FC236}">
                <a16:creationId xmlns:a16="http://schemas.microsoft.com/office/drawing/2014/main" id="{A4E12F8C-8351-475B-9F90-A156016F9565}"/>
              </a:ext>
            </a:extLst>
          </p:cNvPr>
          <p:cNvGraphicFramePr>
            <a:graphicFrameLocks noGrp="1"/>
          </p:cNvGraphicFramePr>
          <p:nvPr>
            <p:extLst>
              <p:ext uri="{D42A27DB-BD31-4B8C-83A1-F6EECF244321}">
                <p14:modId xmlns:p14="http://schemas.microsoft.com/office/powerpoint/2010/main" val="3151512940"/>
              </p:ext>
            </p:extLst>
          </p:nvPr>
        </p:nvGraphicFramePr>
        <p:xfrm>
          <a:off x="285750" y="2400511"/>
          <a:ext cx="10077449" cy="3631186"/>
        </p:xfrm>
        <a:graphic>
          <a:graphicData uri="http://schemas.openxmlformats.org/drawingml/2006/table">
            <a:tbl>
              <a:tblPr firstRow="1" firstCol="1" bandRow="1">
                <a:tableStyleId>{F2DE63D5-997A-4646-A377-4702673A728D}</a:tableStyleId>
              </a:tblPr>
              <a:tblGrid>
                <a:gridCol w="5524500">
                  <a:extLst>
                    <a:ext uri="{9D8B030D-6E8A-4147-A177-3AD203B41FA5}">
                      <a16:colId xmlns:a16="http://schemas.microsoft.com/office/drawing/2014/main" val="1959518241"/>
                    </a:ext>
                  </a:extLst>
                </a:gridCol>
                <a:gridCol w="672240">
                  <a:extLst>
                    <a:ext uri="{9D8B030D-6E8A-4147-A177-3AD203B41FA5}">
                      <a16:colId xmlns:a16="http://schemas.microsoft.com/office/drawing/2014/main" val="2652598853"/>
                    </a:ext>
                  </a:extLst>
                </a:gridCol>
                <a:gridCol w="2008130">
                  <a:extLst>
                    <a:ext uri="{9D8B030D-6E8A-4147-A177-3AD203B41FA5}">
                      <a16:colId xmlns:a16="http://schemas.microsoft.com/office/drawing/2014/main" val="4243693968"/>
                    </a:ext>
                  </a:extLst>
                </a:gridCol>
                <a:gridCol w="1872579">
                  <a:extLst>
                    <a:ext uri="{9D8B030D-6E8A-4147-A177-3AD203B41FA5}">
                      <a16:colId xmlns:a16="http://schemas.microsoft.com/office/drawing/2014/main" val="571599757"/>
                    </a:ext>
                  </a:extLst>
                </a:gridCol>
              </a:tblGrid>
              <a:tr h="339725">
                <a:tc gridSpan="2">
                  <a:txBody>
                    <a:bodyPr/>
                    <a:lstStyle/>
                    <a:p>
                      <a:pPr algn="ctr">
                        <a:lnSpc>
                          <a:spcPct val="107000"/>
                        </a:lnSpc>
                      </a:pPr>
                      <a:r>
                        <a:rPr lang="es-EC" sz="1600" b="1">
                          <a:solidFill>
                            <a:srgbClr val="000000"/>
                          </a:solidFill>
                          <a:effectLst/>
                        </a:rPr>
                        <a:t>Variables</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a:txBody>
                    <a:bodyPr/>
                    <a:lstStyle/>
                    <a:p>
                      <a:pPr>
                        <a:lnSpc>
                          <a:spcPct val="107000"/>
                        </a:lnSpc>
                      </a:pPr>
                      <a:r>
                        <a:rPr lang="es-EC" sz="1600" b="1">
                          <a:solidFill>
                            <a:srgbClr val="000000"/>
                          </a:solidFill>
                          <a:effectLst/>
                        </a:rPr>
                        <a:t>Con Financiamiento Bancario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Sin financiamiento bancario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824273022"/>
                  </a:ext>
                </a:extLst>
              </a:tr>
              <a:tr h="247650">
                <a:tc rowSpan="2">
                  <a:txBody>
                    <a:bodyPr/>
                    <a:lstStyle/>
                    <a:p>
                      <a:pPr>
                        <a:lnSpc>
                          <a:spcPct val="107000"/>
                        </a:lnSpc>
                      </a:pPr>
                      <a:r>
                        <a:rPr lang="es-EC" sz="1600" b="1">
                          <a:solidFill>
                            <a:srgbClr val="000000"/>
                          </a:solidFill>
                          <a:effectLst/>
                        </a:rPr>
                        <a:t>SERVICIOS (Realiza cambios o mejoras en el servicio)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a:solidFill>
                            <a:srgbClr val="000000"/>
                          </a:solidFill>
                          <a:effectLst/>
                        </a:rPr>
                        <a:t>Si</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71,7%</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28,3%</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442846496"/>
                  </a:ext>
                </a:extLst>
              </a:tr>
              <a:tr h="228600">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33,3%</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66,7%</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815377908"/>
                  </a:ext>
                </a:extLst>
              </a:tr>
              <a:tr h="219075">
                <a:tc rowSpan="2">
                  <a:txBody>
                    <a:bodyPr/>
                    <a:lstStyle/>
                    <a:p>
                      <a:pPr>
                        <a:lnSpc>
                          <a:spcPct val="107000"/>
                        </a:lnSpc>
                      </a:pPr>
                      <a:r>
                        <a:rPr lang="es-EC" sz="1600" b="1">
                          <a:solidFill>
                            <a:srgbClr val="000000"/>
                          </a:solidFill>
                          <a:effectLst/>
                        </a:rPr>
                        <a:t>PROCESOS (Realiza cambios en los procesos)</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a:solidFill>
                            <a:srgbClr val="000000"/>
                          </a:solidFill>
                          <a:effectLst/>
                        </a:rPr>
                        <a:t>Si</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72,4%</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27,6%</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978286109"/>
                  </a:ext>
                </a:extLst>
              </a:tr>
              <a:tr h="171450">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25,0%</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75,0%</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84821477"/>
                  </a:ext>
                </a:extLst>
              </a:tr>
              <a:tr h="209550">
                <a:tc rowSpan="2">
                  <a:txBody>
                    <a:bodyPr/>
                    <a:lstStyle/>
                    <a:p>
                      <a:pPr>
                        <a:lnSpc>
                          <a:spcPct val="107000"/>
                        </a:lnSpc>
                      </a:pPr>
                      <a:r>
                        <a:rPr lang="es-EC" sz="1600" b="1">
                          <a:solidFill>
                            <a:srgbClr val="000000"/>
                          </a:solidFill>
                          <a:effectLst/>
                        </a:rPr>
                        <a:t>BIENES (realiza la adquisición de nuevos bienes y/o equipos)</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dirty="0">
                          <a:solidFill>
                            <a:srgbClr val="000000"/>
                          </a:solidFill>
                          <a:effectLst/>
                        </a:rPr>
                        <a:t>Si</a:t>
                      </a:r>
                      <a:endPar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79,4%</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20,6%</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796325098"/>
                  </a:ext>
                </a:extLst>
              </a:tr>
              <a:tr h="228600">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66,2%</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33,8%</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945975448"/>
                  </a:ext>
                </a:extLst>
              </a:tr>
              <a:tr h="257175">
                <a:tc rowSpan="2">
                  <a:txBody>
                    <a:bodyPr/>
                    <a:lstStyle/>
                    <a:p>
                      <a:pPr>
                        <a:lnSpc>
                          <a:spcPct val="107000"/>
                        </a:lnSpc>
                      </a:pPr>
                      <a:r>
                        <a:rPr lang="es-EC" sz="1600" b="1">
                          <a:solidFill>
                            <a:srgbClr val="000000"/>
                          </a:solidFill>
                          <a:effectLst/>
                        </a:rPr>
                        <a:t>SISTEMA DE GESTIÓN (Realiza cambios o mejoras en la dirección y gestión)</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a:solidFill>
                            <a:srgbClr val="000000"/>
                          </a:solidFill>
                          <a:effectLst/>
                        </a:rPr>
                        <a:t>Si</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81,8%</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18,2%</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72386408"/>
                  </a:ext>
                </a:extLst>
              </a:tr>
              <a:tr h="247650">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62,1%</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37,9%</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327639616"/>
                  </a:ext>
                </a:extLst>
              </a:tr>
              <a:tr h="285750">
                <a:tc rowSpan="2">
                  <a:txBody>
                    <a:bodyPr/>
                    <a:lstStyle/>
                    <a:p>
                      <a:pPr>
                        <a:lnSpc>
                          <a:spcPct val="107000"/>
                        </a:lnSpc>
                      </a:pPr>
                      <a:r>
                        <a:rPr lang="es-EC" sz="1600" b="1">
                          <a:solidFill>
                            <a:srgbClr val="000000"/>
                          </a:solidFill>
                          <a:effectLst/>
                        </a:rPr>
                        <a:t>ÁREA COMERCIAL (Realiza cambios o mejoras en el área comercial)</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a:solidFill>
                            <a:srgbClr val="000000"/>
                          </a:solidFill>
                          <a:effectLst/>
                        </a:rPr>
                        <a:t>Si</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74,6%</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25,4%</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780182378"/>
                  </a:ext>
                </a:extLst>
              </a:tr>
              <a:tr h="266700">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65,1%</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34,9%</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018961064"/>
                  </a:ext>
                </a:extLst>
              </a:tr>
              <a:tr h="266700">
                <a:tc rowSpan="2">
                  <a:txBody>
                    <a:bodyPr/>
                    <a:lstStyle/>
                    <a:p>
                      <a:pPr>
                        <a:lnSpc>
                          <a:spcPct val="107000"/>
                        </a:lnSpc>
                      </a:pPr>
                      <a:r>
                        <a:rPr lang="es-EC" sz="1600" b="1" dirty="0">
                          <a:solidFill>
                            <a:srgbClr val="000000"/>
                          </a:solidFill>
                          <a:effectLst/>
                        </a:rPr>
                        <a:t>COMPRAS Y APROVISIONAMIENTO (Realiza Cambios o mejoras en compras y aprovisionamiento)</a:t>
                      </a:r>
                      <a:endPar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b="1">
                          <a:solidFill>
                            <a:srgbClr val="000000"/>
                          </a:solidFill>
                          <a:effectLst/>
                        </a:rPr>
                        <a:t>Si</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82,4%</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17,6%</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192375959"/>
                  </a:ext>
                </a:extLst>
              </a:tr>
              <a:tr h="295275">
                <a:tc vMerge="1">
                  <a:txBody>
                    <a:bodyPr/>
                    <a:lstStyle/>
                    <a:p>
                      <a:endParaRPr lang="es-EC"/>
                    </a:p>
                  </a:txBody>
                  <a:tcPr/>
                </a:tc>
                <a:tc>
                  <a:txBody>
                    <a:bodyPr/>
                    <a:lstStyle/>
                    <a:p>
                      <a:pPr>
                        <a:lnSpc>
                          <a:spcPct val="107000"/>
                        </a:lnSpc>
                      </a:pPr>
                      <a:r>
                        <a:rPr lang="es-EC" sz="1600" b="1">
                          <a:solidFill>
                            <a:srgbClr val="000000"/>
                          </a:solidFill>
                          <a:effectLst/>
                        </a:rPr>
                        <a:t>No</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a:solidFill>
                            <a:srgbClr val="000000"/>
                          </a:solidFill>
                          <a:effectLst/>
                        </a:rPr>
                        <a:t>68,2%</a:t>
                      </a:r>
                      <a:endParaRPr lang="es-EC"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b="1" dirty="0">
                          <a:solidFill>
                            <a:srgbClr val="000000"/>
                          </a:solidFill>
                          <a:effectLst/>
                        </a:rPr>
                        <a:t>31,8%</a:t>
                      </a:r>
                      <a:endPar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80846989"/>
                  </a:ext>
                </a:extLst>
              </a:tr>
            </a:tbl>
          </a:graphicData>
        </a:graphic>
      </p:graphicFrame>
    </p:spTree>
    <p:extLst>
      <p:ext uri="{BB962C8B-B14F-4D97-AF65-F5344CB8AC3E}">
        <p14:creationId xmlns:p14="http://schemas.microsoft.com/office/powerpoint/2010/main" val="2869390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A2EC98F1-E0A7-49B0-B248-210379F5C1DB}"/>
              </a:ext>
            </a:extLst>
          </p:cNvPr>
          <p:cNvSpPr txBox="1"/>
          <p:nvPr/>
        </p:nvSpPr>
        <p:spPr>
          <a:xfrm>
            <a:off x="590550" y="203606"/>
            <a:ext cx="6096000" cy="461665"/>
          </a:xfrm>
          <a:prstGeom prst="rect">
            <a:avLst/>
          </a:prstGeom>
          <a:noFill/>
        </p:spPr>
        <p:txBody>
          <a:bodyPr wrap="square">
            <a:spAutoFit/>
          </a:bodyPr>
          <a:lstStyle/>
          <a:p>
            <a:pPr>
              <a:spcAft>
                <a:spcPts val="1000"/>
              </a:spcAft>
            </a:pPr>
            <a:r>
              <a:rPr lang="es-EC"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TIC’s y certificación de calidad</a:t>
            </a:r>
          </a:p>
        </p:txBody>
      </p:sp>
      <p:graphicFrame>
        <p:nvGraphicFramePr>
          <p:cNvPr id="6" name="Tabla 5">
            <a:extLst>
              <a:ext uri="{FF2B5EF4-FFF2-40B4-BE49-F238E27FC236}">
                <a16:creationId xmlns:a16="http://schemas.microsoft.com/office/drawing/2014/main" id="{1D60C694-EB58-46BA-827D-5D514DFAEBF7}"/>
              </a:ext>
            </a:extLst>
          </p:cNvPr>
          <p:cNvGraphicFramePr>
            <a:graphicFrameLocks noGrp="1"/>
          </p:cNvGraphicFramePr>
          <p:nvPr>
            <p:extLst>
              <p:ext uri="{D42A27DB-BD31-4B8C-83A1-F6EECF244321}">
                <p14:modId xmlns:p14="http://schemas.microsoft.com/office/powerpoint/2010/main" val="900965040"/>
              </p:ext>
            </p:extLst>
          </p:nvPr>
        </p:nvGraphicFramePr>
        <p:xfrm>
          <a:off x="1028700" y="924699"/>
          <a:ext cx="8648699" cy="5268030"/>
        </p:xfrm>
        <a:graphic>
          <a:graphicData uri="http://schemas.openxmlformats.org/drawingml/2006/table">
            <a:tbl>
              <a:tblPr firstRow="1" firstCol="1" bandRow="1">
                <a:tableStyleId>{912C8C85-51F0-491E-9774-3900AFEF0FD7}</a:tableStyleId>
              </a:tblPr>
              <a:tblGrid>
                <a:gridCol w="3651041">
                  <a:extLst>
                    <a:ext uri="{9D8B030D-6E8A-4147-A177-3AD203B41FA5}">
                      <a16:colId xmlns:a16="http://schemas.microsoft.com/office/drawing/2014/main" val="738363335"/>
                    </a:ext>
                  </a:extLst>
                </a:gridCol>
                <a:gridCol w="1614255">
                  <a:extLst>
                    <a:ext uri="{9D8B030D-6E8A-4147-A177-3AD203B41FA5}">
                      <a16:colId xmlns:a16="http://schemas.microsoft.com/office/drawing/2014/main" val="2902793062"/>
                    </a:ext>
                  </a:extLst>
                </a:gridCol>
                <a:gridCol w="1614255">
                  <a:extLst>
                    <a:ext uri="{9D8B030D-6E8A-4147-A177-3AD203B41FA5}">
                      <a16:colId xmlns:a16="http://schemas.microsoft.com/office/drawing/2014/main" val="2838805298"/>
                    </a:ext>
                  </a:extLst>
                </a:gridCol>
                <a:gridCol w="1769148">
                  <a:extLst>
                    <a:ext uri="{9D8B030D-6E8A-4147-A177-3AD203B41FA5}">
                      <a16:colId xmlns:a16="http://schemas.microsoft.com/office/drawing/2014/main" val="905714294"/>
                    </a:ext>
                  </a:extLst>
                </a:gridCol>
              </a:tblGrid>
              <a:tr h="337820">
                <a:tc gridSpan="2">
                  <a:txBody>
                    <a:bodyPr/>
                    <a:lstStyle/>
                    <a:p>
                      <a:pPr algn="ctr">
                        <a:lnSpc>
                          <a:spcPct val="107000"/>
                        </a:lnSpc>
                      </a:pPr>
                      <a:r>
                        <a:rPr lang="es-EC" sz="1600" dirty="0">
                          <a:solidFill>
                            <a:srgbClr val="000000"/>
                          </a:solidFill>
                          <a:effectLst/>
                        </a:rPr>
                        <a:t>Variables</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6">
                        <a:lumMod val="20000"/>
                        <a:lumOff val="80000"/>
                      </a:schemeClr>
                    </a:solidFill>
                  </a:tcPr>
                </a:tc>
                <a:tc hMerge="1">
                  <a:txBody>
                    <a:bodyPr/>
                    <a:lstStyle/>
                    <a:p>
                      <a:endParaRPr lang="es-EC"/>
                    </a:p>
                  </a:txBody>
                  <a:tcPr/>
                </a:tc>
                <a:tc>
                  <a:txBody>
                    <a:bodyPr/>
                    <a:lstStyle/>
                    <a:p>
                      <a:pPr>
                        <a:lnSpc>
                          <a:spcPct val="107000"/>
                        </a:lnSpc>
                      </a:pPr>
                      <a:r>
                        <a:rPr lang="es-EC" sz="1600" dirty="0">
                          <a:solidFill>
                            <a:srgbClr val="000000"/>
                          </a:solidFill>
                          <a:effectLst/>
                        </a:rPr>
                        <a:t>Con Financiamiento Bancario</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solidFill>
                      <a:schemeClr val="accent6">
                        <a:lumMod val="20000"/>
                        <a:lumOff val="80000"/>
                      </a:schemeClr>
                    </a:solidFill>
                  </a:tcPr>
                </a:tc>
                <a:tc>
                  <a:txBody>
                    <a:bodyPr/>
                    <a:lstStyle/>
                    <a:p>
                      <a:pPr>
                        <a:lnSpc>
                          <a:spcPct val="107000"/>
                        </a:lnSpc>
                      </a:pPr>
                      <a:r>
                        <a:rPr lang="es-EC" sz="1600" dirty="0">
                          <a:solidFill>
                            <a:srgbClr val="000000"/>
                          </a:solidFill>
                          <a:effectLst/>
                        </a:rPr>
                        <a:t>Sin financiamiento bancario</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solidFill>
                      <a:schemeClr val="accent6">
                        <a:lumMod val="20000"/>
                        <a:lumOff val="80000"/>
                      </a:schemeClr>
                    </a:solidFill>
                  </a:tcPr>
                </a:tc>
                <a:extLst>
                  <a:ext uri="{0D108BD9-81ED-4DB2-BD59-A6C34878D82A}">
                    <a16:rowId xmlns:a16="http://schemas.microsoft.com/office/drawing/2014/main" val="2572947162"/>
                  </a:ext>
                </a:extLst>
              </a:tr>
              <a:tr h="190500">
                <a:tc rowSpan="2">
                  <a:txBody>
                    <a:bodyPr/>
                    <a:lstStyle/>
                    <a:p>
                      <a:pPr>
                        <a:lnSpc>
                          <a:spcPct val="107000"/>
                        </a:lnSpc>
                      </a:pPr>
                      <a:r>
                        <a:rPr lang="es-EC" sz="1600">
                          <a:solidFill>
                            <a:srgbClr val="000000"/>
                          </a:solidFill>
                          <a:effectLst/>
                        </a:rPr>
                        <a:t>Cuenta con correo electrónico institucional</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10,7%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89,3%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918135639"/>
                  </a:ext>
                </a:extLst>
              </a:tr>
              <a:tr h="190500">
                <a:tc vMerge="1">
                  <a:txBody>
                    <a:bodyPr/>
                    <a:lstStyle/>
                    <a:p>
                      <a:endParaRPr lang="es-EC"/>
                    </a:p>
                  </a:txBody>
                  <a:tcP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93,2%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6,8%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91667867"/>
                  </a:ext>
                </a:extLst>
              </a:tr>
              <a:tr h="200025">
                <a:tc rowSpan="2">
                  <a:txBody>
                    <a:bodyPr/>
                    <a:lstStyle/>
                    <a:p>
                      <a:pPr>
                        <a:lnSpc>
                          <a:spcPct val="107000"/>
                        </a:lnSpc>
                      </a:pPr>
                      <a:r>
                        <a:rPr lang="es-EC" sz="1600">
                          <a:solidFill>
                            <a:srgbClr val="000000"/>
                          </a:solidFill>
                          <a:effectLst/>
                        </a:rPr>
                        <a:t>Cuenta con página Web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29,4%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538901318"/>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681209738"/>
                  </a:ext>
                </a:extLst>
              </a:tr>
              <a:tr h="238125">
                <a:tc rowSpan="2">
                  <a:txBody>
                    <a:bodyPr/>
                    <a:lstStyle/>
                    <a:p>
                      <a:pPr>
                        <a:lnSpc>
                          <a:spcPct val="107000"/>
                        </a:lnSpc>
                      </a:pPr>
                      <a:r>
                        <a:rPr lang="es-EC" sz="1600">
                          <a:solidFill>
                            <a:srgbClr val="000000"/>
                          </a:solidFill>
                          <a:effectLst/>
                        </a:rPr>
                        <a:t>Realiza compras y/o ventas electrónicas usando internet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73,3%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26,7%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303430402"/>
                  </a:ext>
                </a:extLst>
              </a:tr>
              <a:tr h="2286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50,0%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50,0%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513126419"/>
                  </a:ext>
                </a:extLst>
              </a:tr>
              <a:tr h="190500">
                <a:tc rowSpan="2">
                  <a:txBody>
                    <a:bodyPr/>
                    <a:lstStyle/>
                    <a:p>
                      <a:pPr>
                        <a:lnSpc>
                          <a:spcPct val="107000"/>
                        </a:lnSpc>
                      </a:pPr>
                      <a:r>
                        <a:rPr lang="es-EC" sz="1600">
                          <a:solidFill>
                            <a:srgbClr val="000000"/>
                          </a:solidFill>
                          <a:effectLst/>
                        </a:rPr>
                        <a:t>Utiliza banca electrónica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70,1%</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29,9%</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559938380"/>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80,0%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543066978"/>
                  </a:ext>
                </a:extLst>
              </a:tr>
              <a:tr h="190500">
                <a:tc rowSpan="2">
                  <a:txBody>
                    <a:bodyPr/>
                    <a:lstStyle/>
                    <a:p>
                      <a:pPr>
                        <a:lnSpc>
                          <a:spcPct val="107000"/>
                        </a:lnSpc>
                      </a:pPr>
                      <a:r>
                        <a:rPr lang="es-EC" sz="1600" dirty="0">
                          <a:solidFill>
                            <a:srgbClr val="000000"/>
                          </a:solidFill>
                          <a:effectLst/>
                        </a:rPr>
                        <a:t>Realiza mercadeo a través de internet </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29,4%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29190519"/>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614622191"/>
                  </a:ext>
                </a:extLst>
              </a:tr>
              <a:tr h="190500">
                <a:tc rowSpan="2">
                  <a:txBody>
                    <a:bodyPr/>
                    <a:lstStyle/>
                    <a:p>
                      <a:pPr>
                        <a:lnSpc>
                          <a:spcPct val="107000"/>
                        </a:lnSpc>
                      </a:pPr>
                      <a:r>
                        <a:rPr lang="es-EC" sz="1600">
                          <a:solidFill>
                            <a:srgbClr val="000000"/>
                          </a:solidFill>
                          <a:effectLst/>
                        </a:rPr>
                        <a:t>Cuenta con internet corporativo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69,5%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30,5%</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932065618"/>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85,7%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14,3%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428047792"/>
                  </a:ext>
                </a:extLst>
              </a:tr>
              <a:tr h="190500">
                <a:tc rowSpan="2">
                  <a:txBody>
                    <a:bodyPr/>
                    <a:lstStyle/>
                    <a:p>
                      <a:pPr>
                        <a:lnSpc>
                          <a:spcPct val="107000"/>
                        </a:lnSpc>
                      </a:pPr>
                      <a:r>
                        <a:rPr lang="es-EC" sz="1600">
                          <a:solidFill>
                            <a:srgbClr val="000000"/>
                          </a:solidFill>
                          <a:effectLst/>
                        </a:rPr>
                        <a:t>Utiliza redes sociales </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70,6%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29,4%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505559716"/>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140509063"/>
                  </a:ext>
                </a:extLst>
              </a:tr>
              <a:tr h="190500">
                <a:tc rowSpan="2">
                  <a:txBody>
                    <a:bodyPr/>
                    <a:lstStyle/>
                    <a:p>
                      <a:pPr>
                        <a:lnSpc>
                          <a:spcPct val="107000"/>
                        </a:lnSpc>
                      </a:pPr>
                      <a:r>
                        <a:rPr lang="es-EC" sz="1600">
                          <a:solidFill>
                            <a:srgbClr val="000000"/>
                          </a:solidFill>
                          <a:effectLst/>
                        </a:rPr>
                        <a:t>Realiza tramites a través de la Web</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70,8%</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29,2%</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725577730"/>
                  </a:ext>
                </a:extLst>
              </a:tr>
              <a:tr h="190500">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66,7%</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33,3%</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17573585"/>
                  </a:ext>
                </a:extLst>
              </a:tr>
              <a:tr h="219075">
                <a:tc rowSpan="2">
                  <a:txBody>
                    <a:bodyPr/>
                    <a:lstStyle/>
                    <a:p>
                      <a:pPr>
                        <a:lnSpc>
                          <a:spcPct val="107000"/>
                        </a:lnSpc>
                      </a:pPr>
                      <a:r>
                        <a:rPr lang="es-EC" sz="1600">
                          <a:solidFill>
                            <a:srgbClr val="000000"/>
                          </a:solidFill>
                          <a:effectLst/>
                        </a:rPr>
                        <a:t>Cuenta con una certificación ISO de la serie 9000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pPr>
                      <a:r>
                        <a:rPr lang="es-EC" sz="1600">
                          <a:solidFill>
                            <a:srgbClr val="000000"/>
                          </a:solidFill>
                          <a:effectLst/>
                        </a:rPr>
                        <a:t>Si</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74,4%</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25,6%</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724528472"/>
                  </a:ext>
                </a:extLst>
              </a:tr>
              <a:tr h="238125">
                <a:tc vMerge="1">
                  <a:txBody>
                    <a:bodyPr/>
                    <a:lstStyle/>
                    <a:p>
                      <a:endParaRPr lang="es-EC"/>
                    </a:p>
                  </a:txBody>
                  <a:tcPr/>
                </a:tc>
                <a:tc>
                  <a:txBody>
                    <a:bodyPr/>
                    <a:lstStyle/>
                    <a:p>
                      <a:pPr>
                        <a:lnSpc>
                          <a:spcPct val="107000"/>
                        </a:lnSpc>
                      </a:pPr>
                      <a:r>
                        <a:rPr lang="es-EC" sz="1600">
                          <a:solidFill>
                            <a:srgbClr val="000000"/>
                          </a:solidFill>
                          <a:effectLst/>
                        </a:rPr>
                        <a:t>No</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a:solidFill>
                            <a:srgbClr val="000000"/>
                          </a:solidFill>
                          <a:effectLst/>
                        </a:rPr>
                        <a:t>50,0%</a:t>
                      </a:r>
                      <a:endParaRPr lang="es-EC"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nSpc>
                          <a:spcPct val="107000"/>
                        </a:lnSpc>
                      </a:pPr>
                      <a:r>
                        <a:rPr lang="es-EC" sz="1600" dirty="0">
                          <a:solidFill>
                            <a:srgbClr val="000000"/>
                          </a:solidFill>
                          <a:effectLst/>
                        </a:rPr>
                        <a:t>50,0%</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530817164"/>
                  </a:ext>
                </a:extLst>
              </a:tr>
            </a:tbl>
          </a:graphicData>
        </a:graphic>
      </p:graphicFrame>
    </p:spTree>
    <p:extLst>
      <p:ext uri="{BB962C8B-B14F-4D97-AF65-F5344CB8AC3E}">
        <p14:creationId xmlns:p14="http://schemas.microsoft.com/office/powerpoint/2010/main" val="45518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25975D-6421-4687-80F3-24033A9030BA}"/>
              </a:ext>
            </a:extLst>
          </p:cNvPr>
          <p:cNvSpPr>
            <a:spLocks noGrp="1"/>
          </p:cNvSpPr>
          <p:nvPr>
            <p:ph type="title"/>
          </p:nvPr>
        </p:nvSpPr>
        <p:spPr>
          <a:xfrm>
            <a:off x="152401" y="0"/>
            <a:ext cx="5753099" cy="658812"/>
          </a:xfrm>
        </p:spPr>
        <p:txBody>
          <a:bodyPr/>
          <a:lstStyle/>
          <a:p>
            <a:pPr algn="l"/>
            <a:r>
              <a:rPr lang="es-ES" dirty="0">
                <a:solidFill>
                  <a:srgbClr val="000000"/>
                </a:solidFill>
              </a:rPr>
              <a:t>Coeficiente de Pearson</a:t>
            </a:r>
            <a:endParaRPr lang="es-EC" dirty="0">
              <a:solidFill>
                <a:srgbClr val="000000"/>
              </a:solidFill>
            </a:endParaRPr>
          </a:p>
        </p:txBody>
      </p:sp>
      <p:graphicFrame>
        <p:nvGraphicFramePr>
          <p:cNvPr id="5" name="Tabla 4">
            <a:extLst>
              <a:ext uri="{FF2B5EF4-FFF2-40B4-BE49-F238E27FC236}">
                <a16:creationId xmlns:a16="http://schemas.microsoft.com/office/drawing/2014/main" id="{B51B3262-6FC9-46B0-8D01-97C02BCF5180}"/>
              </a:ext>
            </a:extLst>
          </p:cNvPr>
          <p:cNvGraphicFramePr>
            <a:graphicFrameLocks noGrp="1"/>
          </p:cNvGraphicFramePr>
          <p:nvPr>
            <p:extLst>
              <p:ext uri="{D42A27DB-BD31-4B8C-83A1-F6EECF244321}">
                <p14:modId xmlns:p14="http://schemas.microsoft.com/office/powerpoint/2010/main" val="1100448684"/>
              </p:ext>
            </p:extLst>
          </p:nvPr>
        </p:nvGraphicFramePr>
        <p:xfrm>
          <a:off x="152401" y="669924"/>
          <a:ext cx="11868146" cy="6011488"/>
        </p:xfrm>
        <a:graphic>
          <a:graphicData uri="http://schemas.openxmlformats.org/drawingml/2006/table">
            <a:tbl>
              <a:tblPr>
                <a:tableStyleId>{5DA37D80-6434-44D0-A028-1B22A696006F}</a:tableStyleId>
              </a:tblPr>
              <a:tblGrid>
                <a:gridCol w="3134138">
                  <a:extLst>
                    <a:ext uri="{9D8B030D-6E8A-4147-A177-3AD203B41FA5}">
                      <a16:colId xmlns:a16="http://schemas.microsoft.com/office/drawing/2014/main" val="4162749753"/>
                    </a:ext>
                  </a:extLst>
                </a:gridCol>
                <a:gridCol w="1939268">
                  <a:extLst>
                    <a:ext uri="{9D8B030D-6E8A-4147-A177-3AD203B41FA5}">
                      <a16:colId xmlns:a16="http://schemas.microsoft.com/office/drawing/2014/main" val="1862538752"/>
                    </a:ext>
                  </a:extLst>
                </a:gridCol>
                <a:gridCol w="679474">
                  <a:extLst>
                    <a:ext uri="{9D8B030D-6E8A-4147-A177-3AD203B41FA5}">
                      <a16:colId xmlns:a16="http://schemas.microsoft.com/office/drawing/2014/main" val="4105375972"/>
                    </a:ext>
                  </a:extLst>
                </a:gridCol>
                <a:gridCol w="679474">
                  <a:extLst>
                    <a:ext uri="{9D8B030D-6E8A-4147-A177-3AD203B41FA5}">
                      <a16:colId xmlns:a16="http://schemas.microsoft.com/office/drawing/2014/main" val="2098732815"/>
                    </a:ext>
                  </a:extLst>
                </a:gridCol>
                <a:gridCol w="679474">
                  <a:extLst>
                    <a:ext uri="{9D8B030D-6E8A-4147-A177-3AD203B41FA5}">
                      <a16:colId xmlns:a16="http://schemas.microsoft.com/office/drawing/2014/main" val="4065217953"/>
                    </a:ext>
                  </a:extLst>
                </a:gridCol>
                <a:gridCol w="679474">
                  <a:extLst>
                    <a:ext uri="{9D8B030D-6E8A-4147-A177-3AD203B41FA5}">
                      <a16:colId xmlns:a16="http://schemas.microsoft.com/office/drawing/2014/main" val="4060963886"/>
                    </a:ext>
                  </a:extLst>
                </a:gridCol>
                <a:gridCol w="679474">
                  <a:extLst>
                    <a:ext uri="{9D8B030D-6E8A-4147-A177-3AD203B41FA5}">
                      <a16:colId xmlns:a16="http://schemas.microsoft.com/office/drawing/2014/main" val="1773392050"/>
                    </a:ext>
                  </a:extLst>
                </a:gridCol>
                <a:gridCol w="679474">
                  <a:extLst>
                    <a:ext uri="{9D8B030D-6E8A-4147-A177-3AD203B41FA5}">
                      <a16:colId xmlns:a16="http://schemas.microsoft.com/office/drawing/2014/main" val="3253320915"/>
                    </a:ext>
                  </a:extLst>
                </a:gridCol>
                <a:gridCol w="679474">
                  <a:extLst>
                    <a:ext uri="{9D8B030D-6E8A-4147-A177-3AD203B41FA5}">
                      <a16:colId xmlns:a16="http://schemas.microsoft.com/office/drawing/2014/main" val="2167441273"/>
                    </a:ext>
                  </a:extLst>
                </a:gridCol>
                <a:gridCol w="679474">
                  <a:extLst>
                    <a:ext uri="{9D8B030D-6E8A-4147-A177-3AD203B41FA5}">
                      <a16:colId xmlns:a16="http://schemas.microsoft.com/office/drawing/2014/main" val="1283763452"/>
                    </a:ext>
                  </a:extLst>
                </a:gridCol>
                <a:gridCol w="679474">
                  <a:extLst>
                    <a:ext uri="{9D8B030D-6E8A-4147-A177-3AD203B41FA5}">
                      <a16:colId xmlns:a16="http://schemas.microsoft.com/office/drawing/2014/main" val="4104038036"/>
                    </a:ext>
                  </a:extLst>
                </a:gridCol>
                <a:gridCol w="679474">
                  <a:extLst>
                    <a:ext uri="{9D8B030D-6E8A-4147-A177-3AD203B41FA5}">
                      <a16:colId xmlns:a16="http://schemas.microsoft.com/office/drawing/2014/main" val="1696110800"/>
                    </a:ext>
                  </a:extLst>
                </a:gridCol>
              </a:tblGrid>
              <a:tr h="202947">
                <a:tc gridSpan="2">
                  <a:txBody>
                    <a:bodyPr/>
                    <a:lstStyle/>
                    <a:p>
                      <a:pPr algn="l" fontAlgn="b"/>
                      <a:r>
                        <a:rPr lang="es-EC" sz="1400" b="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nchor="b">
                    <a:solidFill>
                      <a:schemeClr val="bg1"/>
                    </a:solidFill>
                  </a:tcPr>
                </a:tc>
                <a:tc hMerge="1">
                  <a:txBody>
                    <a:bodyPr/>
                    <a:lstStyle/>
                    <a:p>
                      <a:endParaRPr lang="es-EC"/>
                    </a:p>
                  </a:txBody>
                  <a:tcPr/>
                </a:tc>
                <a:tc>
                  <a:txBody>
                    <a:bodyPr/>
                    <a:lstStyle/>
                    <a:p>
                      <a:pPr algn="ctr" fontAlgn="b"/>
                      <a:r>
                        <a:rPr lang="es-EC" sz="1400" b="1" u="none" strike="noStrike" dirty="0">
                          <a:solidFill>
                            <a:srgbClr val="000000"/>
                          </a:solidFill>
                          <a:effectLst/>
                        </a:rPr>
                        <a:t>1.1</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1.2</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1.3</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2.1</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2.2</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2.3</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2.4</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3.1</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3.2</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7.3</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2567336041"/>
                  </a:ext>
                </a:extLst>
              </a:tr>
              <a:tr h="324716">
                <a:tc rowSpan="2">
                  <a:txBody>
                    <a:bodyPr/>
                    <a:lstStyle/>
                    <a:p>
                      <a:pPr algn="l" fontAlgn="t"/>
                      <a:r>
                        <a:rPr lang="es-ES" sz="1400" b="0" u="none" strike="noStrike">
                          <a:solidFill>
                            <a:srgbClr val="000000"/>
                          </a:solidFill>
                          <a:effectLst/>
                        </a:rPr>
                        <a:t>1.1 ¿Cuántas personas trabajan en la empresa?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dirty="0">
                          <a:solidFill>
                            <a:srgbClr val="000000"/>
                          </a:solidFill>
                          <a:effectLst/>
                        </a:rPr>
                        <a:t>Correlación de Pearson</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-0,130</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,299</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0,052</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FF0000"/>
                          </a:solidFill>
                          <a:effectLst/>
                        </a:rPr>
                        <a:t>-0,109</a:t>
                      </a:r>
                      <a:endParaRPr lang="es-EC" sz="14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615146376"/>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0,275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609037983"/>
                  </a:ext>
                </a:extLst>
              </a:tr>
              <a:tr h="324716">
                <a:tc rowSpan="2">
                  <a:txBody>
                    <a:bodyPr/>
                    <a:lstStyle/>
                    <a:p>
                      <a:pPr algn="l" fontAlgn="t"/>
                      <a:r>
                        <a:rPr lang="es-ES" sz="1400" b="0" u="none" strike="noStrike">
                          <a:solidFill>
                            <a:srgbClr val="000000"/>
                          </a:solidFill>
                          <a:effectLst/>
                        </a:rPr>
                        <a:t>1.2 ¿Cuántos años tiene de funcionamiento la empresa?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404475545"/>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0,458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0,957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0,266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0,249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4233861872"/>
                  </a:ext>
                </a:extLst>
              </a:tr>
              <a:tr h="324716">
                <a:tc rowSpan="2">
                  <a:txBody>
                    <a:bodyPr/>
                    <a:lstStyle/>
                    <a:p>
                      <a:pPr algn="l" fontAlgn="t"/>
                      <a:r>
                        <a:rPr lang="es-ES" sz="1400" b="0" u="none" strike="noStrike">
                          <a:solidFill>
                            <a:srgbClr val="000000"/>
                          </a:solidFill>
                          <a:effectLst/>
                        </a:rPr>
                        <a:t>1.3 Según la clasificación de la normativa legal, su empresa pertenece 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,299</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FF0000"/>
                          </a:solidFill>
                          <a:effectLst/>
                        </a:rPr>
                        <a:t>-0,018</a:t>
                      </a:r>
                      <a:endParaRPr lang="es-EC" sz="14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096632371"/>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0,846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0,861</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834184705"/>
                  </a:ext>
                </a:extLst>
              </a:tr>
              <a:tr h="324716">
                <a:tc rowSpan="2">
                  <a:txBody>
                    <a:bodyPr/>
                    <a:lstStyle/>
                    <a:p>
                      <a:pPr algn="l" fontAlgn="t"/>
                      <a:r>
                        <a:rPr lang="es-EC" sz="1400" b="0" u="none" strike="noStrike">
                          <a:solidFill>
                            <a:srgbClr val="000000"/>
                          </a:solidFill>
                          <a:effectLst/>
                        </a:rPr>
                        <a:t>2.1 Género del entrevistado</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0,102</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4075286324"/>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0,458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0,841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0,557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0,184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0,310</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698386"/>
                  </a:ext>
                </a:extLst>
              </a:tr>
              <a:tr h="324716">
                <a:tc rowSpan="2">
                  <a:txBody>
                    <a:bodyPr/>
                    <a:lstStyle/>
                    <a:p>
                      <a:pPr algn="l" fontAlgn="t"/>
                      <a:r>
                        <a:rPr lang="es-EC" sz="1400" b="0" u="none" strike="noStrike">
                          <a:solidFill>
                            <a:srgbClr val="000000"/>
                          </a:solidFill>
                          <a:effectLst/>
                        </a:rPr>
                        <a:t>2.2 Edad del entrevistado</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-0,061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,208</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FF0000"/>
                          </a:solidFill>
                          <a:effectLst/>
                        </a:rPr>
                        <a:t>0,038</a:t>
                      </a:r>
                      <a:endParaRPr lang="es-EC" sz="14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207221936"/>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0,957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0,398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0,539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0,878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0,701</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551394105"/>
                  </a:ext>
                </a:extLst>
              </a:tr>
              <a:tr h="324716">
                <a:tc rowSpan="2">
                  <a:txBody>
                    <a:bodyPr/>
                    <a:lstStyle/>
                    <a:p>
                      <a:pPr algn="l" fontAlgn="t"/>
                      <a:r>
                        <a:rPr lang="es-ES" sz="1400" b="0" u="none" strike="noStrike">
                          <a:solidFill>
                            <a:srgbClr val="000000"/>
                          </a:solidFill>
                          <a:effectLst/>
                        </a:rPr>
                        <a:t>2.3 ¿Cuál es su grado académico?</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-0,093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0,069</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285637058"/>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0,841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0,398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113389723"/>
                  </a:ext>
                </a:extLst>
              </a:tr>
              <a:tr h="324716">
                <a:tc rowSpan="2">
                  <a:txBody>
                    <a:bodyPr/>
                    <a:lstStyle/>
                    <a:p>
                      <a:pPr algn="l" fontAlgn="t"/>
                      <a:r>
                        <a:rPr lang="es-ES" sz="1400" b="0" u="none" strike="noStrike">
                          <a:solidFill>
                            <a:srgbClr val="000000"/>
                          </a:solidFill>
                          <a:effectLst/>
                        </a:rPr>
                        <a:t>2.4 ¿Cuántos años lleva a cargo de la empresa?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-0,061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-0,093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-0,143</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FF0000"/>
                          </a:solidFill>
                          <a:effectLst/>
                        </a:rPr>
                        <a:t>-0,106</a:t>
                      </a:r>
                      <a:endParaRPr lang="es-EC" sz="14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629536364"/>
                  </a:ext>
                </a:extLst>
              </a:tr>
              <a:tr h="202947">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0,539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0,816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0,291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4091313269"/>
                  </a:ext>
                </a:extLst>
              </a:tr>
              <a:tr h="324716">
                <a:tc rowSpan="2">
                  <a:txBody>
                    <a:bodyPr/>
                    <a:lstStyle/>
                    <a:p>
                      <a:pPr algn="l" fontAlgn="t"/>
                      <a:r>
                        <a:rPr lang="es-ES" sz="1400" b="0" u="none" strike="noStrike">
                          <a:solidFill>
                            <a:srgbClr val="000000"/>
                          </a:solidFill>
                          <a:effectLst/>
                        </a:rPr>
                        <a:t>3.1 ¿La empresa realiza procesos formales de planeación estrategica?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,208</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,273</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,212</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341642571"/>
                  </a:ext>
                </a:extLst>
              </a:tr>
              <a:tr h="324716">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0,266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0,846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0,557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0,816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929228932"/>
                  </a:ext>
                </a:extLst>
              </a:tr>
              <a:tr h="324716">
                <a:tc rowSpan="2">
                  <a:txBody>
                    <a:bodyPr/>
                    <a:lstStyle/>
                    <a:p>
                      <a:pPr algn="l" fontAlgn="t"/>
                      <a:r>
                        <a:rPr lang="es-ES" sz="1400" b="0" u="none" strike="noStrike">
                          <a:solidFill>
                            <a:srgbClr val="000000"/>
                          </a:solidFill>
                          <a:effectLst/>
                        </a:rPr>
                        <a:t>3.2 En su estructura organizativa, ¿Existen diferentes departamentos en la empresa?</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-0,143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,273</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,196</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945372741"/>
                  </a:ext>
                </a:extLst>
              </a:tr>
              <a:tr h="259773">
                <a:tc vMerge="1">
                  <a:txBody>
                    <a:bodyPr/>
                    <a:lstStyle/>
                    <a:p>
                      <a:endParaRPr lang="es-EC"/>
                    </a:p>
                  </a:txBody>
                  <a:tcPr/>
                </a:tc>
                <a:tc>
                  <a:txBody>
                    <a:bodyPr/>
                    <a:lstStyle/>
                    <a:p>
                      <a:pPr algn="l" fontAlgn="t"/>
                      <a:r>
                        <a:rPr lang="es-EC" sz="1400" b="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0,249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0,184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0,878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846962005"/>
                  </a:ext>
                </a:extLst>
              </a:tr>
              <a:tr h="324716">
                <a:tc rowSpan="2">
                  <a:txBody>
                    <a:bodyPr/>
                    <a:lstStyle/>
                    <a:p>
                      <a:pPr algn="l" fontAlgn="t"/>
                      <a:r>
                        <a:rPr lang="es-ES" sz="1400" b="0" u="none" strike="noStrike">
                          <a:solidFill>
                            <a:srgbClr val="000000"/>
                          </a:solidFill>
                          <a:effectLst/>
                        </a:rPr>
                        <a:t>7.3  ¿Su empresa ha intentado acceder a líneas de financiamiento de entidades de crédito en los últimos 6 meses?</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b="0" u="none" strike="noStrike" dirty="0">
                          <a:solidFill>
                            <a:srgbClr val="000000"/>
                          </a:solidFill>
                          <a:effectLst/>
                        </a:rPr>
                        <a:t>Correlación de Pearson</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0,069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,212</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,196</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185027434"/>
                  </a:ext>
                </a:extLst>
              </a:tr>
              <a:tr h="259773">
                <a:tc vMerge="1">
                  <a:txBody>
                    <a:bodyPr/>
                    <a:lstStyle/>
                    <a:p>
                      <a:endParaRPr lang="es-EC"/>
                    </a:p>
                  </a:txBody>
                  <a:tcPr/>
                </a:tc>
                <a:tc>
                  <a:txBody>
                    <a:bodyPr/>
                    <a:lstStyle/>
                    <a:p>
                      <a:pPr algn="l" fontAlgn="t"/>
                      <a:r>
                        <a:rPr lang="es-EC" sz="1400" b="0" u="none" strike="noStrike" dirty="0">
                          <a:solidFill>
                            <a:srgbClr val="000000"/>
                          </a:solidFill>
                          <a:effectLst/>
                        </a:rPr>
                        <a:t>Sig. (bilateral)</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0,275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0,861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0,310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0,701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0,291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b"/>
                      <a:r>
                        <a:rPr lang="es-EC" sz="1800" u="none" strike="noStrike" dirty="0">
                          <a:solidFill>
                            <a:srgbClr val="000000"/>
                          </a:solidFill>
                          <a:effectLst/>
                        </a:rPr>
                        <a:t> </a:t>
                      </a:r>
                      <a:endParaRPr lang="es-EC" sz="1800" b="0" i="0" u="none" strike="noStrike" dirty="0">
                        <a:solidFill>
                          <a:srgbClr val="000000"/>
                        </a:solidFill>
                        <a:effectLst/>
                        <a:latin typeface="Calibri" panose="020F0502020204030204" pitchFamily="34" charset="0"/>
                      </a:endParaRPr>
                    </a:p>
                  </a:txBody>
                  <a:tcPr marL="0" marR="0" marT="0" marB="0" anchor="b">
                    <a:solidFill>
                      <a:schemeClr val="bg1"/>
                    </a:solidFill>
                  </a:tcPr>
                </a:tc>
                <a:extLst>
                  <a:ext uri="{0D108BD9-81ED-4DB2-BD59-A6C34878D82A}">
                    <a16:rowId xmlns:a16="http://schemas.microsoft.com/office/drawing/2014/main" val="1531183843"/>
                  </a:ext>
                </a:extLst>
              </a:tr>
            </a:tbl>
          </a:graphicData>
        </a:graphic>
      </p:graphicFrame>
    </p:spTree>
    <p:extLst>
      <p:ext uri="{BB962C8B-B14F-4D97-AF65-F5344CB8AC3E}">
        <p14:creationId xmlns:p14="http://schemas.microsoft.com/office/powerpoint/2010/main" val="1380161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52798A-19A3-4D8C-AC73-0D9438AD7F83}"/>
              </a:ext>
            </a:extLst>
          </p:cNvPr>
          <p:cNvSpPr>
            <a:spLocks noGrp="1"/>
          </p:cNvSpPr>
          <p:nvPr>
            <p:ph type="title"/>
          </p:nvPr>
        </p:nvSpPr>
        <p:spPr/>
        <p:txBody>
          <a:bodyPr/>
          <a:lstStyle/>
          <a:p>
            <a:pPr algn="ctr"/>
            <a:r>
              <a:rPr lang="es-ES" dirty="0">
                <a:solidFill>
                  <a:srgbClr val="000000"/>
                </a:solidFill>
              </a:rPr>
              <a:t>ÍNDICE</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08B7FC66-27C9-4FB9-8842-096D1A3F6B30}"/>
              </a:ext>
            </a:extLst>
          </p:cNvPr>
          <p:cNvGraphicFramePr>
            <a:graphicFrameLocks noGrp="1"/>
          </p:cNvGraphicFramePr>
          <p:nvPr>
            <p:ph idx="1"/>
            <p:extLst>
              <p:ext uri="{D42A27DB-BD31-4B8C-83A1-F6EECF244321}">
                <p14:modId xmlns:p14="http://schemas.microsoft.com/office/powerpoint/2010/main" val="105072169"/>
              </p:ext>
            </p:extLst>
          </p:nvPr>
        </p:nvGraphicFramePr>
        <p:xfrm>
          <a:off x="190751" y="946484"/>
          <a:ext cx="11391648" cy="5911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978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59A04B1-F8E2-440A-A6AE-ABF5BAB65F15}"/>
              </a:ext>
            </a:extLst>
          </p:cNvPr>
          <p:cNvSpPr txBox="1"/>
          <p:nvPr/>
        </p:nvSpPr>
        <p:spPr>
          <a:xfrm>
            <a:off x="2097881" y="1793381"/>
            <a:ext cx="7996237" cy="2202975"/>
          </a:xfrm>
          <a:prstGeom prst="rect">
            <a:avLst/>
          </a:prstGeom>
          <a:noFill/>
        </p:spPr>
        <p:txBody>
          <a:bodyPr wrap="square">
            <a:spAutoFit/>
          </a:bodyPr>
          <a:lstStyle/>
          <a:p>
            <a:pPr marL="630555" indent="-270510" algn="just">
              <a:lnSpc>
                <a:spcPct val="200000"/>
              </a:lnSpc>
              <a:spcAft>
                <a:spcPts val="800"/>
              </a:spcAft>
            </a:pPr>
            <a:r>
              <a:rPr lang="es-EC"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H1. Las características de la empresa, capital humano, organización y estrategia influyen en el acceso a la financiación bancaria.</a:t>
            </a:r>
            <a:endParaRPr lang="es-EC"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ultado de imagen para x imagenes">
            <a:extLst>
              <a:ext uri="{FF2B5EF4-FFF2-40B4-BE49-F238E27FC236}">
                <a16:creationId xmlns:a16="http://schemas.microsoft.com/office/drawing/2014/main" id="{AEFFC257-3FC5-4247-9F2E-2031ABB057C4}"/>
              </a:ext>
            </a:extLst>
          </p:cNvPr>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7090" y="2303946"/>
            <a:ext cx="1448904" cy="1448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076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40C1351D-A2F3-4EAD-958D-E36600E2CCC2}"/>
              </a:ext>
            </a:extLst>
          </p:cNvPr>
          <p:cNvGraphicFramePr>
            <a:graphicFrameLocks noGrp="1"/>
          </p:cNvGraphicFramePr>
          <p:nvPr>
            <p:extLst>
              <p:ext uri="{D42A27DB-BD31-4B8C-83A1-F6EECF244321}">
                <p14:modId xmlns:p14="http://schemas.microsoft.com/office/powerpoint/2010/main" val="3509296323"/>
              </p:ext>
            </p:extLst>
          </p:nvPr>
        </p:nvGraphicFramePr>
        <p:xfrm>
          <a:off x="317498" y="1204912"/>
          <a:ext cx="11557003" cy="5038026"/>
        </p:xfrm>
        <a:graphic>
          <a:graphicData uri="http://schemas.openxmlformats.org/drawingml/2006/table">
            <a:tbl>
              <a:tblPr>
                <a:tableStyleId>{ED083AE6-46FA-4A59-8FB0-9F97EB10719F}</a:tableStyleId>
              </a:tblPr>
              <a:tblGrid>
                <a:gridCol w="2374900">
                  <a:extLst>
                    <a:ext uri="{9D8B030D-6E8A-4147-A177-3AD203B41FA5}">
                      <a16:colId xmlns:a16="http://schemas.microsoft.com/office/drawing/2014/main" val="2112226208"/>
                    </a:ext>
                  </a:extLst>
                </a:gridCol>
                <a:gridCol w="1302327">
                  <a:extLst>
                    <a:ext uri="{9D8B030D-6E8A-4147-A177-3AD203B41FA5}">
                      <a16:colId xmlns:a16="http://schemas.microsoft.com/office/drawing/2014/main" val="3079147731"/>
                    </a:ext>
                  </a:extLst>
                </a:gridCol>
                <a:gridCol w="492486">
                  <a:extLst>
                    <a:ext uri="{9D8B030D-6E8A-4147-A177-3AD203B41FA5}">
                      <a16:colId xmlns:a16="http://schemas.microsoft.com/office/drawing/2014/main" val="1166222192"/>
                    </a:ext>
                  </a:extLst>
                </a:gridCol>
                <a:gridCol w="492486">
                  <a:extLst>
                    <a:ext uri="{9D8B030D-6E8A-4147-A177-3AD203B41FA5}">
                      <a16:colId xmlns:a16="http://schemas.microsoft.com/office/drawing/2014/main" val="4183573339"/>
                    </a:ext>
                  </a:extLst>
                </a:gridCol>
                <a:gridCol w="492486">
                  <a:extLst>
                    <a:ext uri="{9D8B030D-6E8A-4147-A177-3AD203B41FA5}">
                      <a16:colId xmlns:a16="http://schemas.microsoft.com/office/drawing/2014/main" val="549870973"/>
                    </a:ext>
                  </a:extLst>
                </a:gridCol>
                <a:gridCol w="492486">
                  <a:extLst>
                    <a:ext uri="{9D8B030D-6E8A-4147-A177-3AD203B41FA5}">
                      <a16:colId xmlns:a16="http://schemas.microsoft.com/office/drawing/2014/main" val="3792093939"/>
                    </a:ext>
                  </a:extLst>
                </a:gridCol>
                <a:gridCol w="492486">
                  <a:extLst>
                    <a:ext uri="{9D8B030D-6E8A-4147-A177-3AD203B41FA5}">
                      <a16:colId xmlns:a16="http://schemas.microsoft.com/office/drawing/2014/main" val="2006482412"/>
                    </a:ext>
                  </a:extLst>
                </a:gridCol>
                <a:gridCol w="492486">
                  <a:extLst>
                    <a:ext uri="{9D8B030D-6E8A-4147-A177-3AD203B41FA5}">
                      <a16:colId xmlns:a16="http://schemas.microsoft.com/office/drawing/2014/main" val="1879079032"/>
                    </a:ext>
                  </a:extLst>
                </a:gridCol>
                <a:gridCol w="492486">
                  <a:extLst>
                    <a:ext uri="{9D8B030D-6E8A-4147-A177-3AD203B41FA5}">
                      <a16:colId xmlns:a16="http://schemas.microsoft.com/office/drawing/2014/main" val="2396557959"/>
                    </a:ext>
                  </a:extLst>
                </a:gridCol>
                <a:gridCol w="492486">
                  <a:extLst>
                    <a:ext uri="{9D8B030D-6E8A-4147-A177-3AD203B41FA5}">
                      <a16:colId xmlns:a16="http://schemas.microsoft.com/office/drawing/2014/main" val="142559355"/>
                    </a:ext>
                  </a:extLst>
                </a:gridCol>
                <a:gridCol w="492486">
                  <a:extLst>
                    <a:ext uri="{9D8B030D-6E8A-4147-A177-3AD203B41FA5}">
                      <a16:colId xmlns:a16="http://schemas.microsoft.com/office/drawing/2014/main" val="1548291985"/>
                    </a:ext>
                  </a:extLst>
                </a:gridCol>
                <a:gridCol w="492486">
                  <a:extLst>
                    <a:ext uri="{9D8B030D-6E8A-4147-A177-3AD203B41FA5}">
                      <a16:colId xmlns:a16="http://schemas.microsoft.com/office/drawing/2014/main" val="1527572431"/>
                    </a:ext>
                  </a:extLst>
                </a:gridCol>
                <a:gridCol w="492486">
                  <a:extLst>
                    <a:ext uri="{9D8B030D-6E8A-4147-A177-3AD203B41FA5}">
                      <a16:colId xmlns:a16="http://schemas.microsoft.com/office/drawing/2014/main" val="693629676"/>
                    </a:ext>
                  </a:extLst>
                </a:gridCol>
                <a:gridCol w="492486">
                  <a:extLst>
                    <a:ext uri="{9D8B030D-6E8A-4147-A177-3AD203B41FA5}">
                      <a16:colId xmlns:a16="http://schemas.microsoft.com/office/drawing/2014/main" val="2465254266"/>
                    </a:ext>
                  </a:extLst>
                </a:gridCol>
                <a:gridCol w="492486">
                  <a:extLst>
                    <a:ext uri="{9D8B030D-6E8A-4147-A177-3AD203B41FA5}">
                      <a16:colId xmlns:a16="http://schemas.microsoft.com/office/drawing/2014/main" val="3359054967"/>
                    </a:ext>
                  </a:extLst>
                </a:gridCol>
                <a:gridCol w="492486">
                  <a:extLst>
                    <a:ext uri="{9D8B030D-6E8A-4147-A177-3AD203B41FA5}">
                      <a16:colId xmlns:a16="http://schemas.microsoft.com/office/drawing/2014/main" val="1401832641"/>
                    </a:ext>
                  </a:extLst>
                </a:gridCol>
                <a:gridCol w="492486">
                  <a:extLst>
                    <a:ext uri="{9D8B030D-6E8A-4147-A177-3AD203B41FA5}">
                      <a16:colId xmlns:a16="http://schemas.microsoft.com/office/drawing/2014/main" val="2527020645"/>
                    </a:ext>
                  </a:extLst>
                </a:gridCol>
                <a:gridCol w="492486">
                  <a:extLst>
                    <a:ext uri="{9D8B030D-6E8A-4147-A177-3AD203B41FA5}">
                      <a16:colId xmlns:a16="http://schemas.microsoft.com/office/drawing/2014/main" val="1723789250"/>
                    </a:ext>
                  </a:extLst>
                </a:gridCol>
              </a:tblGrid>
              <a:tr h="278578">
                <a:tc>
                  <a:txBody>
                    <a:bodyPr/>
                    <a:lstStyle/>
                    <a:p>
                      <a:pPr algn="l" fontAlgn="b"/>
                      <a:endParaRPr lang="es-EC" sz="2000" b="0" i="0" u="none" strike="noStrike">
                        <a:solidFill>
                          <a:srgbClr val="000000"/>
                        </a:solidFill>
                        <a:effectLst/>
                        <a:latin typeface="Calibri" panose="020F0502020204030204" pitchFamily="34" charset="0"/>
                      </a:endParaRPr>
                    </a:p>
                  </a:txBody>
                  <a:tcPr marL="0" marR="0" marT="0" marB="0" anchor="b">
                    <a:solidFill>
                      <a:schemeClr val="bg1"/>
                    </a:solidFill>
                  </a:tcPr>
                </a:tc>
                <a:tc>
                  <a:txBody>
                    <a:bodyPr/>
                    <a:lstStyle/>
                    <a:p>
                      <a:pPr algn="l" fontAlgn="b"/>
                      <a:endParaRPr lang="es-EC" sz="2000" b="0" i="0" u="none" strike="noStrike">
                        <a:solidFill>
                          <a:srgbClr val="000000"/>
                        </a:solidFill>
                        <a:effectLst/>
                        <a:latin typeface="Calibri" panose="020F050202020403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4.1.1.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4.1.2 </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4.1.3.</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4.1.4.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4.1.5.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4.1.6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5.1.1.</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5.1.2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5.1.3. </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5.1.4 </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5.1.5.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a:solidFill>
                            <a:srgbClr val="000000"/>
                          </a:solidFill>
                          <a:effectLst/>
                        </a:rPr>
                        <a:t>5.1.6. </a:t>
                      </a:r>
                      <a:endParaRPr lang="es-EC" sz="1400" b="1" i="0" u="none" strike="noStrike">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5.1.7.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5.1.8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5.2.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400" b="1" u="none" strike="noStrike" dirty="0">
                          <a:solidFill>
                            <a:srgbClr val="000000"/>
                          </a:solidFill>
                          <a:effectLst/>
                        </a:rPr>
                        <a:t>7.3  </a:t>
                      </a:r>
                      <a:endParaRPr lang="es-EC" sz="1400" b="1" i="0" u="none" strike="noStrike" dirty="0">
                        <a:solidFill>
                          <a:srgbClr val="000000"/>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2123251200"/>
                  </a:ext>
                </a:extLst>
              </a:tr>
              <a:tr h="445724">
                <a:tc rowSpan="2">
                  <a:txBody>
                    <a:bodyPr/>
                    <a:lstStyle/>
                    <a:p>
                      <a:pPr algn="l" fontAlgn="t"/>
                      <a:r>
                        <a:rPr lang="es-ES" sz="1400" u="none" strike="noStrike" dirty="0">
                          <a:solidFill>
                            <a:srgbClr val="000000"/>
                          </a:solidFill>
                          <a:effectLst/>
                        </a:rPr>
                        <a:t>4.1.1. PRODUCTOS/SERVICIOS: Cambios o mejoras en el servicio.</a:t>
                      </a:r>
                      <a:endParaRPr lang="es-ES"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,862</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-0,047</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a:t>
                      </a:r>
                      <a:r>
                        <a:rPr lang="es-EC" sz="1400" u="none" strike="noStrike" baseline="30000" dirty="0">
                          <a:solidFill>
                            <a:srgbClr val="000000"/>
                          </a:solidFill>
                          <a:effectLst/>
                        </a:rPr>
                        <a:t>c</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0,137</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08595485"/>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0,731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0,388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0,437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0,612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0,243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0,693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0,637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0,664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0,453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0,169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907436921"/>
                  </a:ext>
                </a:extLst>
              </a:tr>
              <a:tr h="445724">
                <a:tc rowSpan="2">
                  <a:txBody>
                    <a:bodyPr/>
                    <a:lstStyle/>
                    <a:p>
                      <a:pPr algn="l" fontAlgn="t"/>
                      <a:r>
                        <a:rPr lang="es-ES" sz="1400" u="none" strike="noStrike">
                          <a:solidFill>
                            <a:srgbClr val="000000"/>
                          </a:solidFill>
                          <a:effectLst/>
                        </a:rPr>
                        <a:t>4.1.2 PROCESOS: Cambios o mejoras en los procesos de servicios.</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,862</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0,090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,196</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240477680"/>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0,722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0,780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0,749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0,366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0,556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0,647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0,584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0,614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317142639"/>
                  </a:ext>
                </a:extLst>
              </a:tr>
              <a:tr h="445724">
                <a:tc rowSpan="2">
                  <a:txBody>
                    <a:bodyPr/>
                    <a:lstStyle/>
                    <a:p>
                      <a:pPr algn="l" fontAlgn="t"/>
                      <a:r>
                        <a:rPr lang="es-ES" sz="1400" u="none" strike="noStrike">
                          <a:solidFill>
                            <a:srgbClr val="000000"/>
                          </a:solidFill>
                          <a:effectLst/>
                        </a:rPr>
                        <a:t>4.1.3. BIENES: Ha realizado la adquisición de nuevos bienes y/o equipos.</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,351</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0,064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-,265</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337045164"/>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0,722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0,576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0,521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0,169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0,849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508766203"/>
                  </a:ext>
                </a:extLst>
              </a:tr>
              <a:tr h="445724">
                <a:tc rowSpan="2">
                  <a:txBody>
                    <a:bodyPr/>
                    <a:lstStyle/>
                    <a:p>
                      <a:pPr algn="l" fontAlgn="t"/>
                      <a:r>
                        <a:rPr lang="es-ES" sz="1400" u="none" strike="noStrike">
                          <a:solidFill>
                            <a:srgbClr val="000000"/>
                          </a:solidFill>
                          <a:effectLst/>
                        </a:rPr>
                        <a:t>4.1.4. SISTEMA DE GESTIÓN: Cambios o mejoras en la dirección y gestión.</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,303</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-0,040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-0,119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0,188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4273873499"/>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0,731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0,780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0,576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0,687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0,614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0,289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0,425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0,234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0,958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657632276"/>
                  </a:ext>
                </a:extLst>
              </a:tr>
              <a:tr h="445724">
                <a:tc rowSpan="2">
                  <a:txBody>
                    <a:bodyPr/>
                    <a:lstStyle/>
                    <a:p>
                      <a:pPr algn="l" fontAlgn="t"/>
                      <a:r>
                        <a:rPr lang="es-ES" sz="1400" u="none" strike="noStrike">
                          <a:solidFill>
                            <a:srgbClr val="000000"/>
                          </a:solidFill>
                          <a:effectLst/>
                        </a:rPr>
                        <a:t>4.1.5. ÁREA COMERCIAL: Cambios o mejoras en el área comercial</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,351</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,303</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-,213</a:t>
                      </a:r>
                      <a:r>
                        <a:rPr lang="es-EC" sz="1400" u="none" strike="noStrike" baseline="30000">
                          <a:solidFill>
                            <a:srgbClr val="000000"/>
                          </a:solidFill>
                          <a:effectLst/>
                        </a:rPr>
                        <a:t>*</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0,069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0,083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661387078"/>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0,388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0,749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0,784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0,563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0,921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0,456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0,031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0,494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0,405</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662419687"/>
                  </a:ext>
                </a:extLst>
              </a:tr>
              <a:tr h="445724">
                <a:tc rowSpan="2">
                  <a:txBody>
                    <a:bodyPr/>
                    <a:lstStyle/>
                    <a:p>
                      <a:pPr algn="l" fontAlgn="t"/>
                      <a:r>
                        <a:rPr lang="es-ES" sz="1400" u="none" strike="noStrike">
                          <a:solidFill>
                            <a:srgbClr val="000000"/>
                          </a:solidFill>
                          <a:effectLst/>
                        </a:rPr>
                        <a:t>4.1.6 COMPRAS Y APROVISIONAMIENTO: Cambios o mejoras en compras y aprovisionamiento.</a:t>
                      </a:r>
                      <a:endParaRPr lang="es-ES"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Correlación de Pearson</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0,078</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0,090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0,130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-0,071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-0,163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0,163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-0,020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0,017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a:t>
                      </a:r>
                      <a:r>
                        <a:rPr lang="es-EC" sz="1400" u="none" strike="noStrike" baseline="30000">
                          <a:solidFill>
                            <a:srgbClr val="000000"/>
                          </a:solidFill>
                          <a:effectLst/>
                        </a:rPr>
                        <a:t>c</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0,124</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037819934"/>
                  </a:ext>
                </a:extLst>
              </a:tr>
              <a:tr h="278578">
                <a:tc vMerge="1">
                  <a:txBody>
                    <a:bodyPr/>
                    <a:lstStyle/>
                    <a:p>
                      <a:endParaRPr lang="es-EC"/>
                    </a:p>
                  </a:txBody>
                  <a:tcPr/>
                </a:tc>
                <a:tc>
                  <a:txBody>
                    <a:bodyPr/>
                    <a:lstStyle/>
                    <a:p>
                      <a:pPr algn="l" fontAlgn="t"/>
                      <a:r>
                        <a:rPr lang="es-EC" sz="1400" u="none" strike="noStrike">
                          <a:solidFill>
                            <a:srgbClr val="000000"/>
                          </a:solidFill>
                          <a:effectLst/>
                        </a:rPr>
                        <a:t>Sig. (bilateral)</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0,437</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0,366</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0,192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0,479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0,929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0,101</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0,839</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0,863</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 </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1,000</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a:solidFill>
                            <a:srgbClr val="000000"/>
                          </a:solidFill>
                          <a:effectLst/>
                        </a:rPr>
                        <a:t>0,052</a:t>
                      </a:r>
                      <a:endParaRPr lang="es-EC" sz="14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400" u="none" strike="noStrike" dirty="0">
                          <a:solidFill>
                            <a:srgbClr val="000000"/>
                          </a:solidFill>
                          <a:effectLst/>
                        </a:rPr>
                        <a:t>0,215</a:t>
                      </a:r>
                      <a:endParaRPr lang="es-EC" sz="14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855744418"/>
                  </a:ext>
                </a:extLst>
              </a:tr>
            </a:tbl>
          </a:graphicData>
        </a:graphic>
      </p:graphicFrame>
      <p:sp>
        <p:nvSpPr>
          <p:cNvPr id="6" name="CuadroTexto 5">
            <a:extLst>
              <a:ext uri="{FF2B5EF4-FFF2-40B4-BE49-F238E27FC236}">
                <a16:creationId xmlns:a16="http://schemas.microsoft.com/office/drawing/2014/main" id="{0522212A-2388-4F6B-A47C-1679EED656BD}"/>
              </a:ext>
            </a:extLst>
          </p:cNvPr>
          <p:cNvSpPr txBox="1"/>
          <p:nvPr/>
        </p:nvSpPr>
        <p:spPr>
          <a:xfrm>
            <a:off x="514349" y="261119"/>
            <a:ext cx="11360152" cy="707886"/>
          </a:xfrm>
          <a:prstGeom prst="rect">
            <a:avLst/>
          </a:prstGeom>
          <a:noFill/>
        </p:spPr>
        <p:txBody>
          <a:bodyPr wrap="square">
            <a:spAutoFit/>
          </a:bodyPr>
          <a:lstStyle/>
          <a:p>
            <a:pPr marL="630555" indent="-270510" algn="just">
              <a:spcAft>
                <a:spcPts val="800"/>
              </a:spcAft>
            </a:pPr>
            <a:r>
              <a:rPr lang="es-EC"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H2. La innovación en productos, procesos y gestión de la empresa, uso de las TIC’s y certificaciones de calidad influyen en el acceso a la financiación bancaria.</a:t>
            </a:r>
            <a:endParaRPr lang="es-EC"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2974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1258CA5E-8D77-42DE-B4C1-41619E678B79}"/>
              </a:ext>
            </a:extLst>
          </p:cNvPr>
          <p:cNvGraphicFramePr>
            <a:graphicFrameLocks noGrp="1"/>
          </p:cNvGraphicFramePr>
          <p:nvPr>
            <p:extLst>
              <p:ext uri="{D42A27DB-BD31-4B8C-83A1-F6EECF244321}">
                <p14:modId xmlns:p14="http://schemas.microsoft.com/office/powerpoint/2010/main" val="1213645984"/>
              </p:ext>
            </p:extLst>
          </p:nvPr>
        </p:nvGraphicFramePr>
        <p:xfrm>
          <a:off x="192159" y="265705"/>
          <a:ext cx="11807681" cy="6042336"/>
        </p:xfrm>
        <a:graphic>
          <a:graphicData uri="http://schemas.openxmlformats.org/drawingml/2006/table">
            <a:tbl>
              <a:tblPr>
                <a:tableStyleId>{ED083AE6-46FA-4A59-8FB0-9F97EB10719F}</a:tableStyleId>
              </a:tblPr>
              <a:tblGrid>
                <a:gridCol w="2476760">
                  <a:extLst>
                    <a:ext uri="{9D8B030D-6E8A-4147-A177-3AD203B41FA5}">
                      <a16:colId xmlns:a16="http://schemas.microsoft.com/office/drawing/2014/main" val="2507522500"/>
                    </a:ext>
                  </a:extLst>
                </a:gridCol>
                <a:gridCol w="1280233">
                  <a:extLst>
                    <a:ext uri="{9D8B030D-6E8A-4147-A177-3AD203B41FA5}">
                      <a16:colId xmlns:a16="http://schemas.microsoft.com/office/drawing/2014/main" val="1072316045"/>
                    </a:ext>
                  </a:extLst>
                </a:gridCol>
                <a:gridCol w="503168">
                  <a:extLst>
                    <a:ext uri="{9D8B030D-6E8A-4147-A177-3AD203B41FA5}">
                      <a16:colId xmlns:a16="http://schemas.microsoft.com/office/drawing/2014/main" val="3652098921"/>
                    </a:ext>
                  </a:extLst>
                </a:gridCol>
                <a:gridCol w="503168">
                  <a:extLst>
                    <a:ext uri="{9D8B030D-6E8A-4147-A177-3AD203B41FA5}">
                      <a16:colId xmlns:a16="http://schemas.microsoft.com/office/drawing/2014/main" val="2295426214"/>
                    </a:ext>
                  </a:extLst>
                </a:gridCol>
                <a:gridCol w="503168">
                  <a:extLst>
                    <a:ext uri="{9D8B030D-6E8A-4147-A177-3AD203B41FA5}">
                      <a16:colId xmlns:a16="http://schemas.microsoft.com/office/drawing/2014/main" val="2321687685"/>
                    </a:ext>
                  </a:extLst>
                </a:gridCol>
                <a:gridCol w="503168">
                  <a:extLst>
                    <a:ext uri="{9D8B030D-6E8A-4147-A177-3AD203B41FA5}">
                      <a16:colId xmlns:a16="http://schemas.microsoft.com/office/drawing/2014/main" val="4125883216"/>
                    </a:ext>
                  </a:extLst>
                </a:gridCol>
                <a:gridCol w="503168">
                  <a:extLst>
                    <a:ext uri="{9D8B030D-6E8A-4147-A177-3AD203B41FA5}">
                      <a16:colId xmlns:a16="http://schemas.microsoft.com/office/drawing/2014/main" val="3643338930"/>
                    </a:ext>
                  </a:extLst>
                </a:gridCol>
                <a:gridCol w="503168">
                  <a:extLst>
                    <a:ext uri="{9D8B030D-6E8A-4147-A177-3AD203B41FA5}">
                      <a16:colId xmlns:a16="http://schemas.microsoft.com/office/drawing/2014/main" val="940067275"/>
                    </a:ext>
                  </a:extLst>
                </a:gridCol>
                <a:gridCol w="503168">
                  <a:extLst>
                    <a:ext uri="{9D8B030D-6E8A-4147-A177-3AD203B41FA5}">
                      <a16:colId xmlns:a16="http://schemas.microsoft.com/office/drawing/2014/main" val="4197309064"/>
                    </a:ext>
                  </a:extLst>
                </a:gridCol>
                <a:gridCol w="503168">
                  <a:extLst>
                    <a:ext uri="{9D8B030D-6E8A-4147-A177-3AD203B41FA5}">
                      <a16:colId xmlns:a16="http://schemas.microsoft.com/office/drawing/2014/main" val="2507313948"/>
                    </a:ext>
                  </a:extLst>
                </a:gridCol>
                <a:gridCol w="503168">
                  <a:extLst>
                    <a:ext uri="{9D8B030D-6E8A-4147-A177-3AD203B41FA5}">
                      <a16:colId xmlns:a16="http://schemas.microsoft.com/office/drawing/2014/main" val="3532921323"/>
                    </a:ext>
                  </a:extLst>
                </a:gridCol>
                <a:gridCol w="503168">
                  <a:extLst>
                    <a:ext uri="{9D8B030D-6E8A-4147-A177-3AD203B41FA5}">
                      <a16:colId xmlns:a16="http://schemas.microsoft.com/office/drawing/2014/main" val="3219630231"/>
                    </a:ext>
                  </a:extLst>
                </a:gridCol>
                <a:gridCol w="503168">
                  <a:extLst>
                    <a:ext uri="{9D8B030D-6E8A-4147-A177-3AD203B41FA5}">
                      <a16:colId xmlns:a16="http://schemas.microsoft.com/office/drawing/2014/main" val="2959953770"/>
                    </a:ext>
                  </a:extLst>
                </a:gridCol>
                <a:gridCol w="503168">
                  <a:extLst>
                    <a:ext uri="{9D8B030D-6E8A-4147-A177-3AD203B41FA5}">
                      <a16:colId xmlns:a16="http://schemas.microsoft.com/office/drawing/2014/main" val="2815042411"/>
                    </a:ext>
                  </a:extLst>
                </a:gridCol>
                <a:gridCol w="503168">
                  <a:extLst>
                    <a:ext uri="{9D8B030D-6E8A-4147-A177-3AD203B41FA5}">
                      <a16:colId xmlns:a16="http://schemas.microsoft.com/office/drawing/2014/main" val="3609286040"/>
                    </a:ext>
                  </a:extLst>
                </a:gridCol>
                <a:gridCol w="503168">
                  <a:extLst>
                    <a:ext uri="{9D8B030D-6E8A-4147-A177-3AD203B41FA5}">
                      <a16:colId xmlns:a16="http://schemas.microsoft.com/office/drawing/2014/main" val="3728422044"/>
                    </a:ext>
                  </a:extLst>
                </a:gridCol>
                <a:gridCol w="503168">
                  <a:extLst>
                    <a:ext uri="{9D8B030D-6E8A-4147-A177-3AD203B41FA5}">
                      <a16:colId xmlns:a16="http://schemas.microsoft.com/office/drawing/2014/main" val="477939157"/>
                    </a:ext>
                  </a:extLst>
                </a:gridCol>
                <a:gridCol w="503168">
                  <a:extLst>
                    <a:ext uri="{9D8B030D-6E8A-4147-A177-3AD203B41FA5}">
                      <a16:colId xmlns:a16="http://schemas.microsoft.com/office/drawing/2014/main" val="2266200997"/>
                    </a:ext>
                  </a:extLst>
                </a:gridCol>
              </a:tblGrid>
              <a:tr h="188823">
                <a:tc>
                  <a:txBody>
                    <a:bodyPr/>
                    <a:lstStyle/>
                    <a:p>
                      <a:pPr algn="l" fontAlgn="t"/>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ctr" fontAlgn="b"/>
                      <a:r>
                        <a:rPr lang="es-EC" sz="1200" b="1" u="none" strike="noStrike" dirty="0">
                          <a:solidFill>
                            <a:srgbClr val="000000"/>
                          </a:solidFill>
                          <a:effectLst/>
                        </a:rPr>
                        <a:t>4.1.1.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4.1.2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4.1.3.</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4.1.4.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4.1.5.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4.1.6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5.1.1.</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5.1.2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5.1.3.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5.1.4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5.1.5.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5.1.6.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5.1.7.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5.1.8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5.2.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tc>
                  <a:txBody>
                    <a:bodyPr/>
                    <a:lstStyle/>
                    <a:p>
                      <a:pPr algn="ctr" fontAlgn="b"/>
                      <a:r>
                        <a:rPr lang="es-EC" sz="1200" b="1" u="none" strike="noStrike" dirty="0">
                          <a:solidFill>
                            <a:srgbClr val="000000"/>
                          </a:solidFill>
                          <a:effectLst/>
                        </a:rPr>
                        <a:t>7.3  </a:t>
                      </a:r>
                      <a:endParaRPr lang="es-EC" sz="1200" b="1" i="0" u="none" strike="noStrike" dirty="0">
                        <a:solidFill>
                          <a:srgbClr val="000000"/>
                        </a:solidFill>
                        <a:effectLst/>
                        <a:latin typeface="Arial" panose="020B0604020202020204" pitchFamily="34" charset="0"/>
                      </a:endParaRPr>
                    </a:p>
                  </a:txBody>
                  <a:tcPr marL="0" marR="0" marT="0" marB="0" anchor="b">
                    <a:solidFill>
                      <a:schemeClr val="bg1"/>
                    </a:solidFill>
                  </a:tcPr>
                </a:tc>
                <a:extLst>
                  <a:ext uri="{0D108BD9-81ED-4DB2-BD59-A6C34878D82A}">
                    <a16:rowId xmlns:a16="http://schemas.microsoft.com/office/drawing/2014/main" val="2004726151"/>
                  </a:ext>
                </a:extLst>
              </a:tr>
              <a:tr h="377646">
                <a:tc rowSpan="2">
                  <a:txBody>
                    <a:bodyPr/>
                    <a:lstStyle/>
                    <a:p>
                      <a:pPr algn="l" fontAlgn="t"/>
                      <a:r>
                        <a:rPr lang="es-EC" sz="1200" u="none" strike="noStrike" dirty="0">
                          <a:solidFill>
                            <a:srgbClr val="000000"/>
                          </a:solidFill>
                          <a:effectLst/>
                        </a:rPr>
                        <a:t>5.1.1. Correo electrónico institucional</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dirty="0">
                          <a:solidFill>
                            <a:srgbClr val="000000"/>
                          </a:solidFill>
                          <a:effectLst/>
                        </a:rPr>
                        <a:t>Correlación de Pearson</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dirty="0">
                          <a:solidFill>
                            <a:srgbClr val="000000"/>
                          </a:solidFill>
                          <a:effectLst/>
                        </a:rPr>
                        <a:t>-0,051</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-0,028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0,007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,237</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,204</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515824709"/>
                  </a:ext>
                </a:extLst>
              </a:tr>
              <a:tr h="188823">
                <a:tc vMerge="1">
                  <a:txBody>
                    <a:bodyPr/>
                    <a:lstStyle/>
                    <a:p>
                      <a:endParaRPr lang="es-EC"/>
                    </a:p>
                  </a:txBody>
                  <a:tcPr/>
                </a:tc>
                <a:tc>
                  <a:txBody>
                    <a:bodyPr/>
                    <a:lstStyle/>
                    <a:p>
                      <a:pPr algn="l" fontAlgn="t"/>
                      <a:r>
                        <a:rPr lang="es-EC" sz="1200" u="none" strike="noStrike" dirty="0">
                          <a:solidFill>
                            <a:srgbClr val="000000"/>
                          </a:solidFill>
                          <a:effectLst/>
                        </a:rPr>
                        <a:t>Sig. (bilateral)</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0,612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0,302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0,687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0,784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0,947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0,305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0,429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0,455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818057125"/>
                  </a:ext>
                </a:extLst>
              </a:tr>
              <a:tr h="377646">
                <a:tc rowSpan="2">
                  <a:txBody>
                    <a:bodyPr/>
                    <a:lstStyle/>
                    <a:p>
                      <a:pPr algn="l" fontAlgn="t"/>
                      <a:r>
                        <a:rPr lang="es-EC" sz="1200" u="none" strike="noStrike">
                          <a:solidFill>
                            <a:srgbClr val="000000"/>
                          </a:solidFill>
                          <a:effectLst/>
                        </a:rPr>
                        <a:t>5.1.2 Página web.</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031720703"/>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416761274"/>
                  </a:ext>
                </a:extLst>
              </a:tr>
              <a:tr h="377646">
                <a:tc rowSpan="2">
                  <a:txBody>
                    <a:bodyPr/>
                    <a:lstStyle/>
                    <a:p>
                      <a:pPr algn="l" fontAlgn="t"/>
                      <a:r>
                        <a:rPr lang="es-EC" sz="1200" u="none" strike="noStrike">
                          <a:solidFill>
                            <a:srgbClr val="000000"/>
                          </a:solidFill>
                          <a:effectLst/>
                        </a:rPr>
                        <a:t>5.1.3. Realiza compras y/o ventas electrónicas usando Internet.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0,083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-0,129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0,007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0,142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0,177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288446057"/>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0,243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0,407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0,196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0,614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0,563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0,947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0,562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746302452"/>
                  </a:ext>
                </a:extLst>
              </a:tr>
              <a:tr h="377646">
                <a:tc rowSpan="2">
                  <a:txBody>
                    <a:bodyPr/>
                    <a:lstStyle/>
                    <a:p>
                      <a:pPr algn="l" fontAlgn="t"/>
                      <a:r>
                        <a:rPr lang="es-EC" sz="1200" u="none" strike="noStrike">
                          <a:solidFill>
                            <a:srgbClr val="000000"/>
                          </a:solidFill>
                          <a:effectLst/>
                        </a:rPr>
                        <a:t>5.1.4 Utiliza banca electrónica.</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0,064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-0,020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dirty="0">
                          <a:solidFill>
                            <a:srgbClr val="FF0000"/>
                          </a:solidFill>
                          <a:effectLst/>
                        </a:rPr>
                        <a:t>-0,051</a:t>
                      </a:r>
                      <a:endParaRPr lang="es-EC" sz="12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051355978"/>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0,693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0,647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0,521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0,289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0,921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0,839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0,305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0,562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0,238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0,571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0,327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0,609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586334407"/>
                  </a:ext>
                </a:extLst>
              </a:tr>
              <a:tr h="377646">
                <a:tc rowSpan="2">
                  <a:txBody>
                    <a:bodyPr/>
                    <a:lstStyle/>
                    <a:p>
                      <a:pPr algn="l" fontAlgn="t"/>
                      <a:r>
                        <a:rPr lang="es-EC" sz="1200" u="none" strike="noStrike">
                          <a:solidFill>
                            <a:srgbClr val="000000"/>
                          </a:solidFill>
                          <a:effectLst/>
                        </a:rPr>
                        <a:t>5.1.5. Realiza mercadeo a través de internet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dirty="0">
                          <a:solidFill>
                            <a:srgbClr val="000000"/>
                          </a:solidFill>
                          <a:effectLst/>
                        </a:rPr>
                        <a:t>.</a:t>
                      </a:r>
                      <a:r>
                        <a:rPr lang="es-EC" sz="1200" u="none" strike="noStrike" baseline="30000" dirty="0">
                          <a:solidFill>
                            <a:srgbClr val="000000"/>
                          </a:solidFill>
                          <a:effectLst/>
                        </a:rPr>
                        <a:t>c</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02128963"/>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442855246"/>
                  </a:ext>
                </a:extLst>
              </a:tr>
              <a:tr h="377646">
                <a:tc rowSpan="2">
                  <a:txBody>
                    <a:bodyPr/>
                    <a:lstStyle/>
                    <a:p>
                      <a:pPr algn="l" fontAlgn="t"/>
                      <a:r>
                        <a:rPr lang="es-EC" sz="1200" u="none" strike="noStrike">
                          <a:solidFill>
                            <a:srgbClr val="000000"/>
                          </a:solidFill>
                          <a:effectLst/>
                        </a:rPr>
                        <a:t>5.1.6. Tiene internet corporativo</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-0,137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0,080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0,142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dirty="0">
                          <a:solidFill>
                            <a:srgbClr val="FF0000"/>
                          </a:solidFill>
                          <a:effectLst/>
                        </a:rPr>
                        <a:t>-0,095</a:t>
                      </a:r>
                      <a:endParaRPr lang="es-EC" sz="12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581527213"/>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0,637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0,584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0,425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0,863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0,429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0,238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0,332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0,917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0,342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160324828"/>
                  </a:ext>
                </a:extLst>
              </a:tr>
              <a:tr h="377646">
                <a:tc rowSpan="2">
                  <a:txBody>
                    <a:bodyPr/>
                    <a:lstStyle/>
                    <a:p>
                      <a:pPr algn="l" fontAlgn="t"/>
                      <a:r>
                        <a:rPr lang="es-EC" sz="1200" u="none" strike="noStrike">
                          <a:solidFill>
                            <a:srgbClr val="000000"/>
                          </a:solidFill>
                          <a:effectLst/>
                        </a:rPr>
                        <a:t>5.1.7. Utiliza redes sociales.</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074818770"/>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842021982"/>
                  </a:ext>
                </a:extLst>
              </a:tr>
              <a:tr h="377646">
                <a:tc rowSpan="2">
                  <a:txBody>
                    <a:bodyPr/>
                    <a:lstStyle/>
                    <a:p>
                      <a:pPr algn="l" fontAlgn="t"/>
                      <a:r>
                        <a:rPr lang="es-ES" sz="1200" u="none" strike="noStrike">
                          <a:solidFill>
                            <a:srgbClr val="000000"/>
                          </a:solidFill>
                          <a:effectLst/>
                        </a:rPr>
                        <a:t>5.1.8 Tramita impuestos a través de la Web.</a:t>
                      </a:r>
                      <a:endParaRPr lang="es-ES"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-,265</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-,213</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0,000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,237</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dirty="0">
                          <a:solidFill>
                            <a:srgbClr val="FF0000"/>
                          </a:solidFill>
                          <a:effectLst/>
                        </a:rPr>
                        <a:t>0,016</a:t>
                      </a:r>
                      <a:endParaRPr lang="es-EC" sz="1200" b="0" i="0" u="none" strike="noStrike" dirty="0">
                        <a:solidFill>
                          <a:srgbClr val="FF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988554712"/>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0,664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0,614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0,007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0,234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0,031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1,000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0,571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0,332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0,281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0,873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985067971"/>
                  </a:ext>
                </a:extLst>
              </a:tr>
              <a:tr h="377646">
                <a:tc rowSpan="2">
                  <a:txBody>
                    <a:bodyPr/>
                    <a:lstStyle/>
                    <a:p>
                      <a:pPr algn="l" fontAlgn="t"/>
                      <a:r>
                        <a:rPr lang="es-ES" sz="1200" u="none" strike="noStrike">
                          <a:solidFill>
                            <a:srgbClr val="000000"/>
                          </a:solidFill>
                          <a:effectLst/>
                        </a:rPr>
                        <a:t>5.2. Dispone la empresa de una certificación ISO de la serie 9000 o equivalentes</a:t>
                      </a:r>
                      <a:endParaRPr lang="es-ES"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-0,005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0,069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0,193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0,177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-0,108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0,184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2601439415"/>
                  </a:ext>
                </a:extLst>
              </a:tr>
              <a:tr h="188823">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0,453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0,606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0,849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0,958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0,494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0,455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0,075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0,327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0,917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0,281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0,064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305161597"/>
                  </a:ext>
                </a:extLst>
              </a:tr>
              <a:tr h="377646">
                <a:tc rowSpan="2">
                  <a:txBody>
                    <a:bodyPr/>
                    <a:lstStyle/>
                    <a:p>
                      <a:pPr algn="l" fontAlgn="t"/>
                      <a:r>
                        <a:rPr lang="es-ES" sz="1200" u="none" strike="noStrike" dirty="0">
                          <a:solidFill>
                            <a:srgbClr val="000000"/>
                          </a:solidFill>
                          <a:effectLst/>
                        </a:rPr>
                        <a:t>7.3  ¿Su empresa ha intentado acceder a líneas de financiamiento de entidades de crédito en los últimos 6 meses?</a:t>
                      </a:r>
                      <a:endParaRPr lang="es-ES" sz="1200" b="0" i="0" u="none" strike="noStrike" dirty="0">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a:solidFill>
                            <a:srgbClr val="000000"/>
                          </a:solidFill>
                          <a:effectLst/>
                        </a:rPr>
                        <a:t>Correlación de Pearson</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0,137</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,196</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0,151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0,188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0,083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0,124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,204</a:t>
                      </a:r>
                      <a:r>
                        <a:rPr lang="es-EC" sz="1200" u="none" strike="noStrike" baseline="30000">
                          <a:solidFill>
                            <a:srgbClr val="000000"/>
                          </a:solidFill>
                          <a:effectLst/>
                        </a:rPr>
                        <a:t>*</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0,156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-0,095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a:t>
                      </a:r>
                      <a:r>
                        <a:rPr lang="es-EC" sz="1200" u="none" strike="noStrike" baseline="30000">
                          <a:solidFill>
                            <a:srgbClr val="000000"/>
                          </a:solidFill>
                          <a:effectLst/>
                        </a:rPr>
                        <a:t>c</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0,016</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0,184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683620215"/>
                  </a:ext>
                </a:extLst>
              </a:tr>
              <a:tr h="377646">
                <a:tc vMerge="1">
                  <a:txBody>
                    <a:bodyPr/>
                    <a:lstStyle/>
                    <a:p>
                      <a:endParaRPr lang="es-EC"/>
                    </a:p>
                  </a:txBody>
                  <a:tcPr/>
                </a:tc>
                <a:tc>
                  <a:txBody>
                    <a:bodyPr/>
                    <a:lstStyle/>
                    <a:p>
                      <a:pPr algn="l" fontAlgn="t"/>
                      <a:r>
                        <a:rPr lang="es-EC" sz="1200" u="none" strike="noStrike">
                          <a:solidFill>
                            <a:srgbClr val="000000"/>
                          </a:solidFill>
                          <a:effectLst/>
                        </a:rPr>
                        <a:t>Sig. (bilateral)</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0,169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0,131</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0,058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0,405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0,215</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0,040</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0,118</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0,609</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0,342</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 </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0,873</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r" fontAlgn="t"/>
                      <a:r>
                        <a:rPr lang="es-EC" sz="1200" u="none" strike="noStrike">
                          <a:solidFill>
                            <a:srgbClr val="000000"/>
                          </a:solidFill>
                          <a:effectLst/>
                        </a:rPr>
                        <a:t>0,064</a:t>
                      </a:r>
                      <a:endParaRPr lang="es-EC" sz="1200" b="0" i="0" u="none" strike="noStrike">
                        <a:solidFill>
                          <a:srgbClr val="000000"/>
                        </a:solidFill>
                        <a:effectLst/>
                        <a:latin typeface="Arial" panose="020B0604020202020204" pitchFamily="34" charset="0"/>
                      </a:endParaRPr>
                    </a:p>
                  </a:txBody>
                  <a:tcPr marL="0" marR="0" marT="0" marB="0">
                    <a:solidFill>
                      <a:schemeClr val="bg1"/>
                    </a:solidFill>
                  </a:tcPr>
                </a:tc>
                <a:tc>
                  <a:txBody>
                    <a:bodyPr/>
                    <a:lstStyle/>
                    <a:p>
                      <a:pPr algn="l" fontAlgn="t"/>
                      <a:r>
                        <a:rPr lang="es-EC" sz="1200" u="none" strike="noStrike" dirty="0">
                          <a:solidFill>
                            <a:srgbClr val="000000"/>
                          </a:solidFill>
                          <a:effectLst/>
                        </a:rPr>
                        <a:t> </a:t>
                      </a:r>
                      <a:endParaRPr lang="es-EC" sz="1200" b="0" i="0" u="none" strike="noStrike" dirty="0">
                        <a:solidFill>
                          <a:srgbClr val="000000"/>
                        </a:solidFill>
                        <a:effectLst/>
                        <a:latin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679576150"/>
                  </a:ext>
                </a:extLst>
              </a:tr>
            </a:tbl>
          </a:graphicData>
        </a:graphic>
      </p:graphicFrame>
    </p:spTree>
    <p:extLst>
      <p:ext uri="{BB962C8B-B14F-4D97-AF65-F5344CB8AC3E}">
        <p14:creationId xmlns:p14="http://schemas.microsoft.com/office/powerpoint/2010/main" val="3486167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ara x imagenes">
            <a:extLst>
              <a:ext uri="{FF2B5EF4-FFF2-40B4-BE49-F238E27FC236}">
                <a16:creationId xmlns:a16="http://schemas.microsoft.com/office/drawing/2014/main" id="{B3CD1102-A7AE-4AE0-96A5-52EBA4ACAE77}"/>
              </a:ext>
            </a:extLst>
          </p:cNvPr>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1072" y="2820780"/>
            <a:ext cx="1448904" cy="1448904"/>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0747EB9F-B30E-43B0-8B81-2BF3FE8468E4}"/>
              </a:ext>
            </a:extLst>
          </p:cNvPr>
          <p:cNvSpPr txBox="1"/>
          <p:nvPr/>
        </p:nvSpPr>
        <p:spPr>
          <a:xfrm>
            <a:off x="2001078" y="2820780"/>
            <a:ext cx="9568622" cy="1200329"/>
          </a:xfrm>
          <a:prstGeom prst="rect">
            <a:avLst/>
          </a:prstGeom>
          <a:noFill/>
        </p:spPr>
        <p:txBody>
          <a:bodyPr wrap="square">
            <a:spAutoFit/>
          </a:bodyPr>
          <a:lstStyle/>
          <a:p>
            <a:pPr marL="630555" indent="-270510">
              <a:spcAft>
                <a:spcPts val="800"/>
              </a:spcAft>
            </a:pPr>
            <a:r>
              <a:rPr lang="es-EC"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H2. La innovación en productos, procesos y gestión de la empresa, uso de las TIC’s y certificaciones de calidad influyen en el acceso a la financiación bancaria.</a:t>
            </a:r>
            <a:endParaRPr lang="es-EC"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4887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D1C128D-7461-4938-9D70-FA388F6C1C1A}"/>
              </a:ext>
            </a:extLst>
          </p:cNvPr>
          <p:cNvSpPr txBox="1"/>
          <p:nvPr/>
        </p:nvSpPr>
        <p:spPr>
          <a:xfrm>
            <a:off x="530084" y="54143"/>
            <a:ext cx="10548733" cy="1121269"/>
          </a:xfrm>
          <a:prstGeom prst="rect">
            <a:avLst/>
          </a:prstGeom>
          <a:noFill/>
        </p:spPr>
        <p:txBody>
          <a:bodyPr wrap="square">
            <a:spAutoFit/>
          </a:bodyPr>
          <a:lstStyle/>
          <a:p>
            <a:pPr marL="630555" indent="-270510" algn="just">
              <a:lnSpc>
                <a:spcPct val="200000"/>
              </a:lnSpc>
              <a:spcAft>
                <a:spcPts val="800"/>
              </a:spcAft>
            </a:pPr>
            <a:r>
              <a:rPr lang="es-EC"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H3. La situación financiera (ratios de liquidez, endeudamiento y rentabilidad) de la empresa influye para obtener créditos por parte de las entidades financieras.</a:t>
            </a:r>
            <a:endPar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007F28EA-645A-4B83-965D-B000D9245CCA}"/>
              </a:ext>
            </a:extLst>
          </p:cNvPr>
          <p:cNvGraphicFramePr>
            <a:graphicFrameLocks noGrp="1"/>
          </p:cNvGraphicFramePr>
          <p:nvPr>
            <p:extLst>
              <p:ext uri="{D42A27DB-BD31-4B8C-83A1-F6EECF244321}">
                <p14:modId xmlns:p14="http://schemas.microsoft.com/office/powerpoint/2010/main" val="641822345"/>
              </p:ext>
            </p:extLst>
          </p:nvPr>
        </p:nvGraphicFramePr>
        <p:xfrm>
          <a:off x="167112" y="1373364"/>
          <a:ext cx="8733183" cy="5045394"/>
        </p:xfrm>
        <a:graphic>
          <a:graphicData uri="http://schemas.openxmlformats.org/drawingml/2006/table">
            <a:tbl>
              <a:tblPr firstRow="1" firstCol="1" bandRow="1">
                <a:tableStyleId>{5A111915-BE36-4E01-A7E5-04B1672EAD32}</a:tableStyleId>
              </a:tblPr>
              <a:tblGrid>
                <a:gridCol w="1338005">
                  <a:extLst>
                    <a:ext uri="{9D8B030D-6E8A-4147-A177-3AD203B41FA5}">
                      <a16:colId xmlns:a16="http://schemas.microsoft.com/office/drawing/2014/main" val="3043114023"/>
                    </a:ext>
                  </a:extLst>
                </a:gridCol>
                <a:gridCol w="1338005">
                  <a:extLst>
                    <a:ext uri="{9D8B030D-6E8A-4147-A177-3AD203B41FA5}">
                      <a16:colId xmlns:a16="http://schemas.microsoft.com/office/drawing/2014/main" val="884899976"/>
                    </a:ext>
                  </a:extLst>
                </a:gridCol>
                <a:gridCol w="720203">
                  <a:extLst>
                    <a:ext uri="{9D8B030D-6E8A-4147-A177-3AD203B41FA5}">
                      <a16:colId xmlns:a16="http://schemas.microsoft.com/office/drawing/2014/main" val="3618456645"/>
                    </a:ext>
                  </a:extLst>
                </a:gridCol>
                <a:gridCol w="720203">
                  <a:extLst>
                    <a:ext uri="{9D8B030D-6E8A-4147-A177-3AD203B41FA5}">
                      <a16:colId xmlns:a16="http://schemas.microsoft.com/office/drawing/2014/main" val="3008777189"/>
                    </a:ext>
                  </a:extLst>
                </a:gridCol>
                <a:gridCol w="964785">
                  <a:extLst>
                    <a:ext uri="{9D8B030D-6E8A-4147-A177-3AD203B41FA5}">
                      <a16:colId xmlns:a16="http://schemas.microsoft.com/office/drawing/2014/main" val="3381647162"/>
                    </a:ext>
                  </a:extLst>
                </a:gridCol>
                <a:gridCol w="1185670">
                  <a:extLst>
                    <a:ext uri="{9D8B030D-6E8A-4147-A177-3AD203B41FA5}">
                      <a16:colId xmlns:a16="http://schemas.microsoft.com/office/drawing/2014/main" val="884773818"/>
                    </a:ext>
                  </a:extLst>
                </a:gridCol>
                <a:gridCol w="1185670">
                  <a:extLst>
                    <a:ext uri="{9D8B030D-6E8A-4147-A177-3AD203B41FA5}">
                      <a16:colId xmlns:a16="http://schemas.microsoft.com/office/drawing/2014/main" val="3042636050"/>
                    </a:ext>
                  </a:extLst>
                </a:gridCol>
                <a:gridCol w="1172129">
                  <a:extLst>
                    <a:ext uri="{9D8B030D-6E8A-4147-A177-3AD203B41FA5}">
                      <a16:colId xmlns:a16="http://schemas.microsoft.com/office/drawing/2014/main" val="2365996081"/>
                    </a:ext>
                  </a:extLst>
                </a:gridCol>
                <a:gridCol w="108513">
                  <a:extLst>
                    <a:ext uri="{9D8B030D-6E8A-4147-A177-3AD203B41FA5}">
                      <a16:colId xmlns:a16="http://schemas.microsoft.com/office/drawing/2014/main" val="2967034987"/>
                    </a:ext>
                  </a:extLst>
                </a:gridCol>
              </a:tblGrid>
              <a:tr h="197943">
                <a:tc gridSpan="9">
                  <a:txBody>
                    <a:bodyPr/>
                    <a:lstStyle/>
                    <a:p>
                      <a:pPr algn="ctr">
                        <a:lnSpc>
                          <a:spcPct val="107000"/>
                        </a:lnSpc>
                        <a:spcAft>
                          <a:spcPts val="800"/>
                        </a:spcAft>
                      </a:pPr>
                      <a:r>
                        <a:rPr lang="es-EC" sz="1400" b="1" dirty="0">
                          <a:solidFill>
                            <a:srgbClr val="000000"/>
                          </a:solidFill>
                          <a:effectLst/>
                        </a:rPr>
                        <a:t>Correlaciones</a:t>
                      </a:r>
                      <a:endPar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041907689"/>
                  </a:ext>
                </a:extLst>
              </a:tr>
              <a:tr h="355445">
                <a:tc gridSpan="2">
                  <a:txBody>
                    <a:bodyPr/>
                    <a:lstStyle/>
                    <a:p>
                      <a:pPr>
                        <a:lnSpc>
                          <a:spcPct val="107000"/>
                        </a:lnSpc>
                        <a:spcAft>
                          <a:spcPts val="800"/>
                        </a:spcAft>
                      </a:pPr>
                      <a:r>
                        <a:rPr lang="es-EC" sz="1100" dirty="0">
                          <a:solidFill>
                            <a:srgbClr val="000000"/>
                          </a:solidFill>
                          <a:effectLst/>
                        </a:rPr>
                        <a:t> </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hMerge="1">
                  <a:txBody>
                    <a:bodyPr/>
                    <a:lstStyle/>
                    <a:p>
                      <a:endParaRPr lang="es-EC"/>
                    </a:p>
                  </a:txBody>
                  <a:tcPr/>
                </a:tc>
                <a:tc>
                  <a:txBody>
                    <a:bodyPr/>
                    <a:lstStyle/>
                    <a:p>
                      <a:pPr algn="ctr">
                        <a:lnSpc>
                          <a:spcPct val="107000"/>
                        </a:lnSpc>
                        <a:spcAft>
                          <a:spcPts val="800"/>
                        </a:spcAft>
                      </a:pPr>
                      <a:r>
                        <a:rPr lang="es-EC" sz="1100" b="1" dirty="0">
                          <a:solidFill>
                            <a:srgbClr val="000000"/>
                          </a:solidFill>
                          <a:effectLst/>
                        </a:rPr>
                        <a:t>ROE</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gn="ctr">
                        <a:lnSpc>
                          <a:spcPct val="107000"/>
                        </a:lnSpc>
                        <a:spcAft>
                          <a:spcPts val="800"/>
                        </a:spcAft>
                      </a:pPr>
                      <a:r>
                        <a:rPr lang="es-EC" sz="1100" b="1" dirty="0">
                          <a:solidFill>
                            <a:srgbClr val="000000"/>
                          </a:solidFill>
                          <a:effectLst/>
                        </a:rPr>
                        <a:t>ROA</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gn="ctr">
                        <a:lnSpc>
                          <a:spcPct val="107000"/>
                        </a:lnSpc>
                        <a:spcAft>
                          <a:spcPts val="800"/>
                        </a:spcAft>
                      </a:pPr>
                      <a:r>
                        <a:rPr lang="es-EC" sz="1100" b="1" dirty="0">
                          <a:solidFill>
                            <a:srgbClr val="000000"/>
                          </a:solidFill>
                          <a:effectLst/>
                        </a:rPr>
                        <a:t>Liquidez corriente</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gn="ctr">
                        <a:lnSpc>
                          <a:spcPct val="107000"/>
                        </a:lnSpc>
                        <a:spcAft>
                          <a:spcPts val="800"/>
                        </a:spcAft>
                      </a:pPr>
                      <a:r>
                        <a:rPr lang="es-EC" sz="1100" b="1" dirty="0">
                          <a:solidFill>
                            <a:srgbClr val="000000"/>
                          </a:solidFill>
                          <a:effectLst/>
                        </a:rPr>
                        <a:t>Capital de trabajo</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gn="ctr">
                        <a:lnSpc>
                          <a:spcPct val="107000"/>
                        </a:lnSpc>
                        <a:spcAft>
                          <a:spcPts val="800"/>
                        </a:spcAft>
                      </a:pPr>
                      <a:r>
                        <a:rPr lang="es-EC" sz="1100" b="1" dirty="0">
                          <a:solidFill>
                            <a:srgbClr val="000000"/>
                          </a:solidFill>
                          <a:effectLst/>
                        </a:rPr>
                        <a:t>Endeudamiento</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gn="ctr">
                        <a:lnSpc>
                          <a:spcPct val="107000"/>
                        </a:lnSpc>
                        <a:spcAft>
                          <a:spcPts val="800"/>
                        </a:spcAft>
                      </a:pPr>
                      <a:r>
                        <a:rPr lang="es-EC" sz="1100" b="1" dirty="0">
                          <a:solidFill>
                            <a:srgbClr val="000000"/>
                          </a:solidFill>
                          <a:effectLst/>
                        </a:rPr>
                        <a:t>Financiamiento</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nchor="b">
                    <a:solidFill>
                      <a:schemeClr val="bg1"/>
                    </a:solidFill>
                  </a:tcPr>
                </a:tc>
                <a:tc>
                  <a:txBody>
                    <a:bodyPr/>
                    <a:lstStyle/>
                    <a:p>
                      <a:pPr>
                        <a:lnSpc>
                          <a:spcPct val="107000"/>
                        </a:lnSpc>
                        <a:spcAft>
                          <a:spcPts val="800"/>
                        </a:spcAft>
                      </a:pPr>
                      <a:r>
                        <a:rPr lang="es-EC" sz="1200" b="1" dirty="0">
                          <a:solidFill>
                            <a:srgbClr val="000000"/>
                          </a:solidFill>
                          <a:effectLst/>
                        </a:rPr>
                        <a:t> </a:t>
                      </a:r>
                      <a:endParaRPr lang="es-EC"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51877122"/>
                  </a:ext>
                </a:extLst>
              </a:tr>
              <a:tr h="355445">
                <a:tc rowSpan="3">
                  <a:txBody>
                    <a:bodyPr/>
                    <a:lstStyle/>
                    <a:p>
                      <a:pPr>
                        <a:lnSpc>
                          <a:spcPct val="107000"/>
                        </a:lnSpc>
                        <a:spcAft>
                          <a:spcPts val="800"/>
                        </a:spcAft>
                      </a:pPr>
                      <a:r>
                        <a:rPr lang="es-EC" sz="1200" dirty="0">
                          <a:solidFill>
                            <a:srgbClr val="000000"/>
                          </a:solidFill>
                          <a:effectLst/>
                        </a:rPr>
                        <a:t>ROE</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dirty="0">
                          <a:solidFill>
                            <a:srgbClr val="000000"/>
                          </a:solidFill>
                          <a:effectLst/>
                        </a:rPr>
                        <a:t>Correlación de Pearson</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,689</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0,097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0,079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,195</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FF0000"/>
                          </a:solidFill>
                          <a:effectLst/>
                        </a:rPr>
                        <a:t>-0,073</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dirty="0">
                          <a:solidFill>
                            <a:srgbClr val="FF0000"/>
                          </a:solidFill>
                          <a:effectLst/>
                        </a:rPr>
                        <a:t> </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99865467"/>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0,332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0,429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0,049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0,467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5168794"/>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7008404"/>
                  </a:ext>
                </a:extLst>
              </a:tr>
              <a:tr h="355445">
                <a:tc rowSpan="3">
                  <a:txBody>
                    <a:bodyPr/>
                    <a:lstStyle/>
                    <a:p>
                      <a:pPr>
                        <a:lnSpc>
                          <a:spcPct val="107000"/>
                        </a:lnSpc>
                        <a:spcAft>
                          <a:spcPts val="800"/>
                        </a:spcAft>
                      </a:pPr>
                      <a:r>
                        <a:rPr lang="es-EC" sz="1200" dirty="0">
                          <a:solidFill>
                            <a:srgbClr val="000000"/>
                          </a:solidFill>
                          <a:effectLst/>
                        </a:rPr>
                        <a:t>ROA</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Correlación de Pearson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,689</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0,098</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0,034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0,179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FF0000"/>
                          </a:solidFill>
                          <a:effectLst/>
                        </a:rPr>
                        <a:t>-0,065</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dirty="0">
                          <a:solidFill>
                            <a:srgbClr val="FF0000"/>
                          </a:solidFill>
                          <a:effectLst/>
                        </a:rPr>
                        <a:t> </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73781071"/>
                  </a:ext>
                </a:extLst>
              </a:tr>
              <a:tr h="181996">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0,325</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0,735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0,071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0,516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1886976"/>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83304244"/>
                  </a:ext>
                </a:extLst>
              </a:tr>
              <a:tr h="355445">
                <a:tc rowSpan="3">
                  <a:txBody>
                    <a:bodyPr/>
                    <a:lstStyle/>
                    <a:p>
                      <a:pPr>
                        <a:lnSpc>
                          <a:spcPct val="107000"/>
                        </a:lnSpc>
                        <a:spcAft>
                          <a:spcPts val="800"/>
                        </a:spcAft>
                      </a:pPr>
                      <a:r>
                        <a:rPr lang="es-EC" sz="1200">
                          <a:solidFill>
                            <a:srgbClr val="000000"/>
                          </a:solidFill>
                          <a:effectLst/>
                        </a:rPr>
                        <a:t>Liquidez corriente</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Correlación de Pearson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0,097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0,098</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,930</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0,154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0,051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82858624"/>
                  </a:ext>
                </a:extLst>
              </a:tr>
              <a:tr h="182576">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0,332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0,325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0,122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0,680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4354622"/>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78550973"/>
                  </a:ext>
                </a:extLst>
              </a:tr>
              <a:tr h="355445">
                <a:tc rowSpan="3">
                  <a:txBody>
                    <a:bodyPr/>
                    <a:lstStyle/>
                    <a:p>
                      <a:pPr>
                        <a:lnSpc>
                          <a:spcPct val="107000"/>
                        </a:lnSpc>
                        <a:spcAft>
                          <a:spcPts val="800"/>
                        </a:spcAft>
                      </a:pPr>
                      <a:r>
                        <a:rPr lang="es-EC" sz="1200">
                          <a:solidFill>
                            <a:srgbClr val="000000"/>
                          </a:solidFill>
                          <a:effectLst/>
                        </a:rPr>
                        <a:t>Capital de trabajo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Correlación de Pearson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0,079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0,034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,930</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-0,060</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FF0000"/>
                          </a:solidFill>
                          <a:effectLst/>
                        </a:rPr>
                        <a:t>-0,010</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dirty="0">
                          <a:solidFill>
                            <a:srgbClr val="FF0000"/>
                          </a:solidFill>
                          <a:effectLst/>
                        </a:rPr>
                        <a:t> </a:t>
                      </a:r>
                      <a:endParaRPr lang="es-EC"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67460152"/>
                  </a:ext>
                </a:extLst>
              </a:tr>
              <a:tr h="202282">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0,429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0,735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0,000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0,551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0,921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67257678"/>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75662663"/>
                  </a:ext>
                </a:extLst>
              </a:tr>
              <a:tr h="355445">
                <a:tc rowSpan="3">
                  <a:txBody>
                    <a:bodyPr/>
                    <a:lstStyle/>
                    <a:p>
                      <a:pPr>
                        <a:lnSpc>
                          <a:spcPct val="107000"/>
                        </a:lnSpc>
                        <a:spcAft>
                          <a:spcPts val="800"/>
                        </a:spcAft>
                      </a:pPr>
                      <a:r>
                        <a:rPr lang="es-EC" sz="1200">
                          <a:solidFill>
                            <a:srgbClr val="000000"/>
                          </a:solidFill>
                          <a:effectLst/>
                        </a:rPr>
                        <a:t>Endeudamiento</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Correlación de Pearson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,195</a:t>
                      </a:r>
                      <a:r>
                        <a:rPr lang="es-EC" sz="1100" baseline="30000">
                          <a:solidFill>
                            <a:srgbClr val="000000"/>
                          </a:solidFill>
                          <a:effectLst/>
                        </a:rPr>
                        <a:t>*</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0,179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0,154</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-0,060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0,151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48998480"/>
                  </a:ext>
                </a:extLst>
              </a:tr>
              <a:tr h="187213">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0,049</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0,071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0,122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0,551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0,131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95564756"/>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62921977"/>
                  </a:ext>
                </a:extLst>
              </a:tr>
              <a:tr h="355445">
                <a:tc rowSpan="3">
                  <a:txBody>
                    <a:bodyPr/>
                    <a:lstStyle/>
                    <a:p>
                      <a:pPr>
                        <a:lnSpc>
                          <a:spcPct val="107000"/>
                        </a:lnSpc>
                        <a:spcAft>
                          <a:spcPts val="800"/>
                        </a:spcAft>
                      </a:pPr>
                      <a:r>
                        <a:rPr lang="es-EC" sz="1200" dirty="0">
                          <a:solidFill>
                            <a:srgbClr val="000000"/>
                          </a:solidFill>
                          <a:effectLst/>
                        </a:rPr>
                        <a:t>Financiamiento</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a:solidFill>
                            <a:srgbClr val="000000"/>
                          </a:solidFill>
                          <a:effectLst/>
                        </a:rPr>
                        <a:t>Correlación de Pearson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-0,073</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-0,065</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0,051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-0,010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0,151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55846511"/>
                  </a:ext>
                </a:extLst>
              </a:tr>
              <a:tr h="278210">
                <a:tc vMerge="1">
                  <a:txBody>
                    <a:bodyPr/>
                    <a:lstStyle/>
                    <a:p>
                      <a:endParaRPr lang="es-EC"/>
                    </a:p>
                  </a:txBody>
                  <a:tcPr/>
                </a:tc>
                <a:tc>
                  <a:txBody>
                    <a:bodyPr/>
                    <a:lstStyle/>
                    <a:p>
                      <a:pPr>
                        <a:lnSpc>
                          <a:spcPct val="107000"/>
                        </a:lnSpc>
                        <a:spcAft>
                          <a:spcPts val="800"/>
                        </a:spcAft>
                      </a:pPr>
                      <a:r>
                        <a:rPr lang="es-EC" sz="1100">
                          <a:solidFill>
                            <a:srgbClr val="000000"/>
                          </a:solidFill>
                          <a:effectLst/>
                        </a:rPr>
                        <a:t>Sig. (bilateral)</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0,467</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0,516</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0,680</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0,921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0,131</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100" dirty="0">
                          <a:solidFill>
                            <a:srgbClr val="000000"/>
                          </a:solidFill>
                          <a:effectLst/>
                        </a:rPr>
                        <a:t> </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a:solidFill>
                            <a:srgbClr val="000000"/>
                          </a:solidFill>
                          <a:effectLst/>
                        </a:rPr>
                        <a:t> </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15998975"/>
                  </a:ext>
                </a:extLst>
              </a:tr>
              <a:tr h="181443">
                <a:tc vMerge="1">
                  <a:txBody>
                    <a:bodyPr/>
                    <a:lstStyle/>
                    <a:p>
                      <a:endParaRPr lang="es-EC"/>
                    </a:p>
                  </a:txBody>
                  <a:tcPr/>
                </a:tc>
                <a:tc>
                  <a:txBody>
                    <a:bodyPr/>
                    <a:lstStyle/>
                    <a:p>
                      <a:pPr>
                        <a:lnSpc>
                          <a:spcPct val="107000"/>
                        </a:lnSpc>
                        <a:spcAft>
                          <a:spcPts val="800"/>
                        </a:spcAft>
                      </a:pPr>
                      <a:r>
                        <a:rPr lang="es-EC" sz="1100">
                          <a:solidFill>
                            <a:srgbClr val="000000"/>
                          </a:solidFill>
                          <a:effectLst/>
                        </a:rPr>
                        <a:t>N</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a:solidFill>
                            <a:srgbClr val="000000"/>
                          </a:solidFill>
                          <a:effectLst/>
                        </a:rPr>
                        <a:t>102</a:t>
                      </a:r>
                      <a:endParaRPr lang="es-EC"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gn="r">
                        <a:lnSpc>
                          <a:spcPct val="107000"/>
                        </a:lnSpc>
                        <a:spcAft>
                          <a:spcPts val="800"/>
                        </a:spcAft>
                      </a:pPr>
                      <a:r>
                        <a:rPr lang="es-EC" sz="1100" dirty="0">
                          <a:solidFill>
                            <a:srgbClr val="000000"/>
                          </a:solidFill>
                          <a:effectLst/>
                        </a:rPr>
                        <a:t>102</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88" marR="36888" marT="0" marB="0">
                    <a:solidFill>
                      <a:schemeClr val="bg1"/>
                    </a:solidFill>
                  </a:tcPr>
                </a:tc>
                <a:tc>
                  <a:txBody>
                    <a:bodyPr/>
                    <a:lstStyle/>
                    <a:p>
                      <a:pPr>
                        <a:lnSpc>
                          <a:spcPct val="107000"/>
                        </a:lnSpc>
                        <a:spcAft>
                          <a:spcPts val="800"/>
                        </a:spcAft>
                      </a:pPr>
                      <a:r>
                        <a:rPr lang="es-EC" sz="1200" dirty="0">
                          <a:solidFill>
                            <a:srgbClr val="000000"/>
                          </a:solidFill>
                          <a:effectLst/>
                        </a:rPr>
                        <a:t> </a:t>
                      </a:r>
                      <a:endParaRPr lang="es-EC"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915539"/>
                  </a:ext>
                </a:extLst>
              </a:tr>
            </a:tbl>
          </a:graphicData>
        </a:graphic>
      </p:graphicFrame>
      <p:pic>
        <p:nvPicPr>
          <p:cNvPr id="8" name="Picture 2" descr="Resultado de imagen para x imagenes">
            <a:extLst>
              <a:ext uri="{FF2B5EF4-FFF2-40B4-BE49-F238E27FC236}">
                <a16:creationId xmlns:a16="http://schemas.microsoft.com/office/drawing/2014/main" id="{05CAE6C4-0BD0-4D1B-A383-F0E91B871339}"/>
              </a:ext>
            </a:extLst>
          </p:cNvPr>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43096" y="54143"/>
            <a:ext cx="1448904" cy="1448904"/>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0B738A46-549D-4C5A-A26D-3040ED84FCF5}"/>
              </a:ext>
            </a:extLst>
          </p:cNvPr>
          <p:cNvSpPr/>
          <p:nvPr/>
        </p:nvSpPr>
        <p:spPr>
          <a:xfrm>
            <a:off x="9419359" y="1520382"/>
            <a:ext cx="2563584" cy="67524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sz="1400" dirty="0">
                <a:solidFill>
                  <a:srgbClr val="000000"/>
                </a:solidFill>
              </a:rPr>
              <a:t>ROE: Capacidad de la empresa para generar utilidad con la inversión</a:t>
            </a:r>
            <a:endParaRPr lang="es-EC" sz="1400" dirty="0">
              <a:solidFill>
                <a:srgbClr val="000000"/>
              </a:solidFill>
            </a:endParaRPr>
          </a:p>
        </p:txBody>
      </p:sp>
      <p:sp>
        <p:nvSpPr>
          <p:cNvPr id="3" name="Rectángulo 2">
            <a:extLst>
              <a:ext uri="{FF2B5EF4-FFF2-40B4-BE49-F238E27FC236}">
                <a16:creationId xmlns:a16="http://schemas.microsoft.com/office/drawing/2014/main" id="{C74421BE-9227-474C-9D74-A0CAACB70B17}"/>
              </a:ext>
            </a:extLst>
          </p:cNvPr>
          <p:cNvSpPr/>
          <p:nvPr/>
        </p:nvSpPr>
        <p:spPr>
          <a:xfrm>
            <a:off x="9419359" y="2286691"/>
            <a:ext cx="2563584" cy="67524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sz="1400" dirty="0">
                <a:solidFill>
                  <a:srgbClr val="000000"/>
                </a:solidFill>
              </a:rPr>
              <a:t>ROA: Capacidad de la empresa para generar utilidad con el uso de activos</a:t>
            </a:r>
            <a:endParaRPr lang="es-EC" sz="1400" dirty="0">
              <a:solidFill>
                <a:srgbClr val="000000"/>
              </a:solidFill>
            </a:endParaRPr>
          </a:p>
        </p:txBody>
      </p:sp>
      <p:sp>
        <p:nvSpPr>
          <p:cNvPr id="4" name="Rectángulo 3">
            <a:extLst>
              <a:ext uri="{FF2B5EF4-FFF2-40B4-BE49-F238E27FC236}">
                <a16:creationId xmlns:a16="http://schemas.microsoft.com/office/drawing/2014/main" id="{F9B8D7BB-0D4C-47FC-844C-868F5A352887}"/>
              </a:ext>
            </a:extLst>
          </p:cNvPr>
          <p:cNvSpPr/>
          <p:nvPr/>
        </p:nvSpPr>
        <p:spPr>
          <a:xfrm>
            <a:off x="9419359" y="3091375"/>
            <a:ext cx="2563584" cy="80468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1400" dirty="0">
                <a:solidFill>
                  <a:srgbClr val="000000"/>
                </a:solidFill>
              </a:rPr>
              <a:t>Liquidez corriente: que proporción de deudas a corto plazo son cubiertas por elementos del activo </a:t>
            </a:r>
            <a:endParaRPr lang="es-EC" sz="1400" dirty="0">
              <a:solidFill>
                <a:srgbClr val="000000"/>
              </a:solidFill>
            </a:endParaRPr>
          </a:p>
        </p:txBody>
      </p:sp>
      <p:sp>
        <p:nvSpPr>
          <p:cNvPr id="11" name="Rectángulo 10">
            <a:extLst>
              <a:ext uri="{FF2B5EF4-FFF2-40B4-BE49-F238E27FC236}">
                <a16:creationId xmlns:a16="http://schemas.microsoft.com/office/drawing/2014/main" id="{917FA199-0129-4997-9528-1317FB8C2599}"/>
              </a:ext>
            </a:extLst>
          </p:cNvPr>
          <p:cNvSpPr/>
          <p:nvPr/>
        </p:nvSpPr>
        <p:spPr>
          <a:xfrm>
            <a:off x="9419359" y="4025496"/>
            <a:ext cx="2563584" cy="67524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sz="1400" dirty="0">
                <a:solidFill>
                  <a:srgbClr val="000000"/>
                </a:solidFill>
              </a:rPr>
              <a:t>Capital de Trabajo: El capital utilizado por las empresas para su funcionamiento diario</a:t>
            </a:r>
            <a:endParaRPr lang="es-EC" sz="1400" dirty="0">
              <a:solidFill>
                <a:srgbClr val="000000"/>
              </a:solidFill>
            </a:endParaRPr>
          </a:p>
        </p:txBody>
      </p:sp>
      <p:sp>
        <p:nvSpPr>
          <p:cNvPr id="13" name="CuadroTexto 12">
            <a:extLst>
              <a:ext uri="{FF2B5EF4-FFF2-40B4-BE49-F238E27FC236}">
                <a16:creationId xmlns:a16="http://schemas.microsoft.com/office/drawing/2014/main" id="{81772D4B-8E7A-4666-837D-251A9D9A69C3}"/>
              </a:ext>
            </a:extLst>
          </p:cNvPr>
          <p:cNvSpPr txBox="1"/>
          <p:nvPr/>
        </p:nvSpPr>
        <p:spPr>
          <a:xfrm>
            <a:off x="9210303" y="4835142"/>
            <a:ext cx="2981697" cy="116955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400" dirty="0">
                <a:solidFill>
                  <a:srgbClr val="000000"/>
                </a:solidFill>
              </a:rPr>
              <a:t>Endeudamiento: indica el porcentaje de activos de la empresa que se encuentra solventado por el financiamiento mediante deuda</a:t>
            </a:r>
          </a:p>
        </p:txBody>
      </p:sp>
    </p:spTree>
    <p:extLst>
      <p:ext uri="{BB962C8B-B14F-4D97-AF65-F5344CB8AC3E}">
        <p14:creationId xmlns:p14="http://schemas.microsoft.com/office/powerpoint/2010/main" val="3078786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1782A-7BB3-43C8-BE43-5E362553C786}"/>
              </a:ext>
            </a:extLst>
          </p:cNvPr>
          <p:cNvSpPr>
            <a:spLocks noGrp="1"/>
          </p:cNvSpPr>
          <p:nvPr>
            <p:ph type="title"/>
          </p:nvPr>
        </p:nvSpPr>
        <p:spPr>
          <a:xfrm>
            <a:off x="609601" y="274638"/>
            <a:ext cx="10972800" cy="666266"/>
          </a:xfrm>
        </p:spPr>
        <p:txBody>
          <a:bodyPr/>
          <a:lstStyle/>
          <a:p>
            <a:pPr algn="ctr"/>
            <a:r>
              <a:rPr lang="es-ES" dirty="0">
                <a:solidFill>
                  <a:srgbClr val="000000"/>
                </a:solidFill>
              </a:rPr>
              <a:t>PROPUESTA</a:t>
            </a:r>
            <a:endParaRPr lang="es-EC" dirty="0">
              <a:solidFill>
                <a:srgbClr val="000000"/>
              </a:solidFill>
            </a:endParaRPr>
          </a:p>
        </p:txBody>
      </p:sp>
      <p:sp>
        <p:nvSpPr>
          <p:cNvPr id="4" name="Rectángulo 3">
            <a:extLst>
              <a:ext uri="{FF2B5EF4-FFF2-40B4-BE49-F238E27FC236}">
                <a16:creationId xmlns:a16="http://schemas.microsoft.com/office/drawing/2014/main" id="{C9C26687-9BF7-4263-A4B1-D8B2FDC33A46}"/>
              </a:ext>
            </a:extLst>
          </p:cNvPr>
          <p:cNvSpPr/>
          <p:nvPr/>
        </p:nvSpPr>
        <p:spPr>
          <a:xfrm>
            <a:off x="1444485" y="4787349"/>
            <a:ext cx="8945217" cy="124570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lvl="1">
              <a:spcBef>
                <a:spcPts val="200"/>
              </a:spcBef>
            </a:pPr>
            <a:r>
              <a:rPr lang="es-EC"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Objetivo </a:t>
            </a:r>
            <a:endParaRPr lang="es-EC" b="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Wingdings" panose="05000000000000000000" pitchFamily="2" charset="2"/>
              <a:buChar char=""/>
            </a:pPr>
            <a:r>
              <a:rPr lang="es-EC"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Proponer al sistema financiero, la implementación de dos nuevas líneas de crédito dirigidas hacia las Pymes, así como también mecanismos de facilitación de acceso al financiamiento bancario.</a:t>
            </a:r>
            <a:endParaRPr lang="es-EC"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Diagrama 4">
            <a:extLst>
              <a:ext uri="{FF2B5EF4-FFF2-40B4-BE49-F238E27FC236}">
                <a16:creationId xmlns:a16="http://schemas.microsoft.com/office/drawing/2014/main" id="{2050A6DD-2CA0-4867-8D20-6145DF777608}"/>
              </a:ext>
            </a:extLst>
          </p:cNvPr>
          <p:cNvGraphicFramePr/>
          <p:nvPr>
            <p:extLst>
              <p:ext uri="{D42A27DB-BD31-4B8C-83A1-F6EECF244321}">
                <p14:modId xmlns:p14="http://schemas.microsoft.com/office/powerpoint/2010/main" val="904786609"/>
              </p:ext>
            </p:extLst>
          </p:nvPr>
        </p:nvGraphicFramePr>
        <p:xfrm>
          <a:off x="781877" y="2044146"/>
          <a:ext cx="10270435" cy="2298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a:extLst>
              <a:ext uri="{FF2B5EF4-FFF2-40B4-BE49-F238E27FC236}">
                <a16:creationId xmlns:a16="http://schemas.microsoft.com/office/drawing/2014/main" id="{E4A5FA46-A51A-4F74-B824-621683770285}"/>
              </a:ext>
            </a:extLst>
          </p:cNvPr>
          <p:cNvSpPr/>
          <p:nvPr/>
        </p:nvSpPr>
        <p:spPr>
          <a:xfrm>
            <a:off x="781877" y="1646580"/>
            <a:ext cx="2319131" cy="3975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dirty="0">
                <a:solidFill>
                  <a:srgbClr val="000000"/>
                </a:solidFill>
              </a:rPr>
              <a:t>Antecedentes </a:t>
            </a:r>
            <a:endParaRPr lang="es-EC" dirty="0">
              <a:solidFill>
                <a:srgbClr val="000000"/>
              </a:solidFill>
            </a:endParaRPr>
          </a:p>
        </p:txBody>
      </p:sp>
    </p:spTree>
    <p:extLst>
      <p:ext uri="{BB962C8B-B14F-4D97-AF65-F5344CB8AC3E}">
        <p14:creationId xmlns:p14="http://schemas.microsoft.com/office/powerpoint/2010/main" val="2776808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5540BF-6DD1-49CB-A712-81B776DCDC23}"/>
              </a:ext>
            </a:extLst>
          </p:cNvPr>
          <p:cNvSpPr>
            <a:spLocks noGrp="1"/>
          </p:cNvSpPr>
          <p:nvPr>
            <p:ph type="title"/>
          </p:nvPr>
        </p:nvSpPr>
        <p:spPr>
          <a:xfrm>
            <a:off x="437322" y="354151"/>
            <a:ext cx="10972800" cy="613258"/>
          </a:xfrm>
        </p:spPr>
        <p:txBody>
          <a:bodyPr/>
          <a:lstStyle/>
          <a:p>
            <a:pPr algn="l"/>
            <a:r>
              <a:rPr lang="es-ES" sz="2800" dirty="0">
                <a:solidFill>
                  <a:srgbClr val="000000"/>
                </a:solidFill>
              </a:rPr>
              <a:t>Formulación de la propuesta</a:t>
            </a:r>
            <a:endParaRPr lang="es-EC" sz="2800" dirty="0">
              <a:solidFill>
                <a:srgbClr val="000000"/>
              </a:solidFill>
            </a:endParaRPr>
          </a:p>
        </p:txBody>
      </p:sp>
      <p:graphicFrame>
        <p:nvGraphicFramePr>
          <p:cNvPr id="4" name="Marcador de contenido 3">
            <a:extLst>
              <a:ext uri="{FF2B5EF4-FFF2-40B4-BE49-F238E27FC236}">
                <a16:creationId xmlns:a16="http://schemas.microsoft.com/office/drawing/2014/main" id="{D6FC3658-0A28-4A39-91FB-3306B7901B05}"/>
              </a:ext>
            </a:extLst>
          </p:cNvPr>
          <p:cNvGraphicFramePr>
            <a:graphicFrameLocks noGrp="1"/>
          </p:cNvGraphicFramePr>
          <p:nvPr>
            <p:ph idx="1"/>
            <p:extLst>
              <p:ext uri="{D42A27DB-BD31-4B8C-83A1-F6EECF244321}">
                <p14:modId xmlns:p14="http://schemas.microsoft.com/office/powerpoint/2010/main" val="3526625536"/>
              </p:ext>
            </p:extLst>
          </p:nvPr>
        </p:nvGraphicFramePr>
        <p:xfrm>
          <a:off x="437322" y="1404938"/>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0069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Marcador de contenido 8">
            <a:extLst>
              <a:ext uri="{FF2B5EF4-FFF2-40B4-BE49-F238E27FC236}">
                <a16:creationId xmlns:a16="http://schemas.microsoft.com/office/drawing/2014/main" id="{0634900F-4634-48B9-8114-E22C007E433F}"/>
              </a:ext>
            </a:extLst>
          </p:cNvPr>
          <p:cNvGraphicFramePr>
            <a:graphicFrameLocks noGrp="1"/>
          </p:cNvGraphicFramePr>
          <p:nvPr>
            <p:ph sz="half" idx="2"/>
            <p:extLst>
              <p:ext uri="{D42A27DB-BD31-4B8C-83A1-F6EECF244321}">
                <p14:modId xmlns:p14="http://schemas.microsoft.com/office/powerpoint/2010/main" val="3792639340"/>
              </p:ext>
            </p:extLst>
          </p:nvPr>
        </p:nvGraphicFramePr>
        <p:xfrm>
          <a:off x="1056217" y="468709"/>
          <a:ext cx="10675408" cy="52728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CuadroTexto 13">
            <a:extLst>
              <a:ext uri="{FF2B5EF4-FFF2-40B4-BE49-F238E27FC236}">
                <a16:creationId xmlns:a16="http://schemas.microsoft.com/office/drawing/2014/main" id="{D89A6934-E338-4FAF-A5F8-3FEAA540F7B9}"/>
              </a:ext>
            </a:extLst>
          </p:cNvPr>
          <p:cNvSpPr txBox="1"/>
          <p:nvPr/>
        </p:nvSpPr>
        <p:spPr>
          <a:xfrm>
            <a:off x="460375" y="824974"/>
            <a:ext cx="1657350"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dirty="0">
                <a:solidFill>
                  <a:srgbClr val="000000"/>
                </a:solidFill>
                <a:latin typeface="Times New Roman" panose="02020603050405020304" pitchFamily="18" charset="0"/>
                <a:ea typeface="Calibri" panose="020F0502020204030204" pitchFamily="34" charset="0"/>
              </a:rPr>
              <a:t>N</a:t>
            </a:r>
            <a:r>
              <a:rPr lang="es-EC" sz="1800" dirty="0">
                <a:solidFill>
                  <a:srgbClr val="000000"/>
                </a:solidFill>
                <a:effectLst/>
                <a:latin typeface="Times New Roman" panose="02020603050405020304" pitchFamily="18" charset="0"/>
                <a:ea typeface="Calibri" panose="020F0502020204030204" pitchFamily="34" charset="0"/>
              </a:rPr>
              <a:t>ecesidades financieras que tengan las Pymes</a:t>
            </a:r>
            <a:endParaRPr lang="es-EC" dirty="0">
              <a:solidFill>
                <a:srgbClr val="000000"/>
              </a:solidFill>
            </a:endParaRPr>
          </a:p>
        </p:txBody>
      </p:sp>
      <p:sp>
        <p:nvSpPr>
          <p:cNvPr id="16" name="CuadroTexto 15">
            <a:extLst>
              <a:ext uri="{FF2B5EF4-FFF2-40B4-BE49-F238E27FC236}">
                <a16:creationId xmlns:a16="http://schemas.microsoft.com/office/drawing/2014/main" id="{52FB2E22-EC2A-4FDE-9561-3A38E4E62B41}"/>
              </a:ext>
            </a:extLst>
          </p:cNvPr>
          <p:cNvSpPr txBox="1"/>
          <p:nvPr/>
        </p:nvSpPr>
        <p:spPr>
          <a:xfrm>
            <a:off x="73025" y="2593875"/>
            <a:ext cx="2432050"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C" sz="1800" dirty="0">
                <a:solidFill>
                  <a:srgbClr val="000000"/>
                </a:solidFill>
                <a:effectLst/>
                <a:latin typeface="Times New Roman" panose="02020603050405020304" pitchFamily="18" charset="0"/>
                <a:ea typeface="Calibri" panose="020F0502020204030204" pitchFamily="34" charset="0"/>
              </a:rPr>
              <a:t>pagar sueldos y salarios, facturas, obligacione</a:t>
            </a:r>
            <a:r>
              <a:rPr lang="es-EC" dirty="0">
                <a:solidFill>
                  <a:srgbClr val="000000"/>
                </a:solidFill>
                <a:latin typeface="Times New Roman" panose="02020603050405020304" pitchFamily="18" charset="0"/>
                <a:ea typeface="Calibri" panose="020F0502020204030204" pitchFamily="34" charset="0"/>
              </a:rPr>
              <a:t>s financieras o tributarias</a:t>
            </a:r>
            <a:endParaRPr lang="es-EC" dirty="0">
              <a:solidFill>
                <a:srgbClr val="000000"/>
              </a:solidFill>
            </a:endParaRPr>
          </a:p>
        </p:txBody>
      </p:sp>
      <p:sp>
        <p:nvSpPr>
          <p:cNvPr id="17" name="Rectángulo 16">
            <a:extLst>
              <a:ext uri="{FF2B5EF4-FFF2-40B4-BE49-F238E27FC236}">
                <a16:creationId xmlns:a16="http://schemas.microsoft.com/office/drawing/2014/main" id="{FF612CC1-B495-42B0-9E88-8F435BC7C679}"/>
              </a:ext>
            </a:extLst>
          </p:cNvPr>
          <p:cNvSpPr/>
          <p:nvPr/>
        </p:nvSpPr>
        <p:spPr>
          <a:xfrm>
            <a:off x="460375" y="4242149"/>
            <a:ext cx="1657350" cy="12914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sz="1800" dirty="0">
                <a:solidFill>
                  <a:srgbClr val="000000"/>
                </a:solidFill>
                <a:effectLst/>
                <a:latin typeface="Times New Roman" panose="02020603050405020304" pitchFamily="18" charset="0"/>
                <a:ea typeface="Calibri" panose="020F0502020204030204" pitchFamily="34" charset="0"/>
              </a:rPr>
              <a:t>constante crecimiento de la empresa y mejorar la rentabilidad,</a:t>
            </a:r>
            <a:endParaRPr lang="es-EC" dirty="0">
              <a:solidFill>
                <a:srgbClr val="000000"/>
              </a:solidFill>
            </a:endParaRPr>
          </a:p>
        </p:txBody>
      </p:sp>
      <p:cxnSp>
        <p:nvCxnSpPr>
          <p:cNvPr id="19" name="Conector recto de flecha 18">
            <a:extLst>
              <a:ext uri="{FF2B5EF4-FFF2-40B4-BE49-F238E27FC236}">
                <a16:creationId xmlns:a16="http://schemas.microsoft.com/office/drawing/2014/main" id="{9DCB0B99-CDE0-4731-82BE-FCB442C7A9FC}"/>
              </a:ext>
            </a:extLst>
          </p:cNvPr>
          <p:cNvCxnSpPr>
            <a:cxnSpLocks/>
          </p:cNvCxnSpPr>
          <p:nvPr/>
        </p:nvCxnSpPr>
        <p:spPr>
          <a:xfrm flipH="1" flipV="1">
            <a:off x="2117726" y="1428750"/>
            <a:ext cx="682624" cy="15240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2" name="Conector recto de flecha 21">
            <a:extLst>
              <a:ext uri="{FF2B5EF4-FFF2-40B4-BE49-F238E27FC236}">
                <a16:creationId xmlns:a16="http://schemas.microsoft.com/office/drawing/2014/main" id="{CD0E1E36-C66B-4C16-A159-9B2932F4AF5B}"/>
              </a:ext>
            </a:extLst>
          </p:cNvPr>
          <p:cNvCxnSpPr/>
          <p:nvPr/>
        </p:nvCxnSpPr>
        <p:spPr>
          <a:xfrm flipH="1">
            <a:off x="2505075" y="3105150"/>
            <a:ext cx="2952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4" name="Conector recto de flecha 23">
            <a:extLst>
              <a:ext uri="{FF2B5EF4-FFF2-40B4-BE49-F238E27FC236}">
                <a16:creationId xmlns:a16="http://schemas.microsoft.com/office/drawing/2014/main" id="{1C8912D0-B465-458B-B212-F2FD95729E60}"/>
              </a:ext>
            </a:extLst>
          </p:cNvPr>
          <p:cNvCxnSpPr>
            <a:endCxn id="17" idx="3"/>
          </p:cNvCxnSpPr>
          <p:nvPr/>
        </p:nvCxnSpPr>
        <p:spPr>
          <a:xfrm flipH="1">
            <a:off x="2117725" y="3384899"/>
            <a:ext cx="682624" cy="150296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06420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3EF9413-3656-4189-B572-B9C1D08D2916}"/>
              </a:ext>
            </a:extLst>
          </p:cNvPr>
          <p:cNvGraphicFramePr>
            <a:graphicFrameLocks noGrp="1"/>
          </p:cNvGraphicFramePr>
          <p:nvPr>
            <p:ph idx="1"/>
            <p:extLst>
              <p:ext uri="{D42A27DB-BD31-4B8C-83A1-F6EECF244321}">
                <p14:modId xmlns:p14="http://schemas.microsoft.com/office/powerpoint/2010/main" val="2599601100"/>
              </p:ext>
            </p:extLst>
          </p:nvPr>
        </p:nvGraphicFramePr>
        <p:xfrm>
          <a:off x="2315496" y="440016"/>
          <a:ext cx="9555726" cy="573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9B838AF0-CE54-45E3-8F4D-F1B074BE7BC1}"/>
              </a:ext>
            </a:extLst>
          </p:cNvPr>
          <p:cNvSpPr txBox="1"/>
          <p:nvPr/>
        </p:nvSpPr>
        <p:spPr>
          <a:xfrm>
            <a:off x="114297" y="259761"/>
            <a:ext cx="1994719"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C" sz="1800" dirty="0">
                <a:solidFill>
                  <a:srgbClr val="000000"/>
                </a:solidFill>
                <a:effectLst/>
                <a:latin typeface="Times New Roman" panose="02020603050405020304" pitchFamily="18" charset="0"/>
                <a:ea typeface="Calibri" panose="020F0502020204030204" pitchFamily="34" charset="0"/>
              </a:rPr>
              <a:t>destinada a mejorar procesos y factores internos de las Pymes</a:t>
            </a:r>
            <a:endParaRPr lang="es-EC" dirty="0">
              <a:solidFill>
                <a:srgbClr val="000000"/>
              </a:solidFill>
            </a:endParaRPr>
          </a:p>
        </p:txBody>
      </p:sp>
      <p:sp>
        <p:nvSpPr>
          <p:cNvPr id="8" name="CuadroTexto 7">
            <a:extLst>
              <a:ext uri="{FF2B5EF4-FFF2-40B4-BE49-F238E27FC236}">
                <a16:creationId xmlns:a16="http://schemas.microsoft.com/office/drawing/2014/main" id="{14E65752-92ED-4586-89D7-3FFC7537649F}"/>
              </a:ext>
            </a:extLst>
          </p:cNvPr>
          <p:cNvSpPr txBox="1"/>
          <p:nvPr/>
        </p:nvSpPr>
        <p:spPr>
          <a:xfrm>
            <a:off x="114297" y="1867493"/>
            <a:ext cx="1994719"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C" sz="1800" dirty="0">
                <a:solidFill>
                  <a:srgbClr val="000000"/>
                </a:solidFill>
                <a:effectLst/>
                <a:latin typeface="Times New Roman" panose="02020603050405020304" pitchFamily="18" charset="0"/>
                <a:ea typeface="Calibri" panose="020F0502020204030204" pitchFamily="34" charset="0"/>
              </a:rPr>
              <a:t>procesos formales de planeación estratégica</a:t>
            </a:r>
            <a:endParaRPr lang="es-EC" dirty="0">
              <a:solidFill>
                <a:srgbClr val="000000"/>
              </a:solidFill>
            </a:endParaRPr>
          </a:p>
        </p:txBody>
      </p:sp>
      <p:sp>
        <p:nvSpPr>
          <p:cNvPr id="10" name="CuadroTexto 9">
            <a:extLst>
              <a:ext uri="{FF2B5EF4-FFF2-40B4-BE49-F238E27FC236}">
                <a16:creationId xmlns:a16="http://schemas.microsoft.com/office/drawing/2014/main" id="{3B955457-170D-4369-900C-DD6A01DB0D6C}"/>
              </a:ext>
            </a:extLst>
          </p:cNvPr>
          <p:cNvSpPr txBox="1"/>
          <p:nvPr/>
        </p:nvSpPr>
        <p:spPr>
          <a:xfrm>
            <a:off x="114297" y="3198227"/>
            <a:ext cx="1994719" cy="147732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800" dirty="0">
                <a:solidFill>
                  <a:srgbClr val="000000"/>
                </a:solidFill>
                <a:effectLst/>
                <a:latin typeface="Times New Roman" panose="02020603050405020304" pitchFamily="18" charset="0"/>
                <a:ea typeface="Calibri" panose="020F0502020204030204" pitchFamily="34" charset="0"/>
              </a:rPr>
              <a:t>idea más clara sobre hacia dónde va el negocio y mejorar ventajas competitivas</a:t>
            </a:r>
            <a:endParaRPr lang="es-EC" dirty="0">
              <a:solidFill>
                <a:srgbClr val="000000"/>
              </a:solidFill>
            </a:endParaRPr>
          </a:p>
        </p:txBody>
      </p:sp>
      <p:sp>
        <p:nvSpPr>
          <p:cNvPr id="12" name="CuadroTexto 11">
            <a:extLst>
              <a:ext uri="{FF2B5EF4-FFF2-40B4-BE49-F238E27FC236}">
                <a16:creationId xmlns:a16="http://schemas.microsoft.com/office/drawing/2014/main" id="{1778A7C4-4F7A-4C47-921B-3277AA4D1A0B}"/>
              </a:ext>
            </a:extLst>
          </p:cNvPr>
          <p:cNvSpPr txBox="1"/>
          <p:nvPr/>
        </p:nvSpPr>
        <p:spPr>
          <a:xfrm>
            <a:off x="114297" y="5186967"/>
            <a:ext cx="2112709"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s-EC" sz="1800" dirty="0">
                <a:solidFill>
                  <a:srgbClr val="000000"/>
                </a:solidFill>
                <a:effectLst/>
                <a:latin typeface="Times New Roman" panose="02020603050405020304" pitchFamily="18" charset="0"/>
                <a:ea typeface="Calibri" panose="020F0502020204030204" pitchFamily="34" charset="0"/>
              </a:rPr>
              <a:t>implementación de certificaciones de calidad</a:t>
            </a:r>
            <a:endParaRPr lang="es-EC" dirty="0">
              <a:solidFill>
                <a:srgbClr val="000000"/>
              </a:solidFill>
            </a:endParaRPr>
          </a:p>
        </p:txBody>
      </p:sp>
      <p:cxnSp>
        <p:nvCxnSpPr>
          <p:cNvPr id="14" name="Conector recto de flecha 13">
            <a:extLst>
              <a:ext uri="{FF2B5EF4-FFF2-40B4-BE49-F238E27FC236}">
                <a16:creationId xmlns:a16="http://schemas.microsoft.com/office/drawing/2014/main" id="{4C995D79-FC34-49D1-A5CD-40B328FF8BF6}"/>
              </a:ext>
            </a:extLst>
          </p:cNvPr>
          <p:cNvCxnSpPr>
            <a:endCxn id="6" idx="3"/>
          </p:cNvCxnSpPr>
          <p:nvPr/>
        </p:nvCxnSpPr>
        <p:spPr>
          <a:xfrm flipH="1" flipV="1">
            <a:off x="2109016" y="859926"/>
            <a:ext cx="412961" cy="2569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AF4DDA31-A7C3-4EA4-8D17-3477D4F4123C}"/>
              </a:ext>
            </a:extLst>
          </p:cNvPr>
          <p:cNvCxnSpPr>
            <a:endCxn id="8" idx="3"/>
          </p:cNvCxnSpPr>
          <p:nvPr/>
        </p:nvCxnSpPr>
        <p:spPr>
          <a:xfrm flipH="1" flipV="1">
            <a:off x="2109016" y="2329158"/>
            <a:ext cx="412961" cy="1099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CAA0F7E3-131B-4D1C-99FA-DBCF98810B3E}"/>
              </a:ext>
            </a:extLst>
          </p:cNvPr>
          <p:cNvCxnSpPr>
            <a:endCxn id="10" idx="3"/>
          </p:cNvCxnSpPr>
          <p:nvPr/>
        </p:nvCxnSpPr>
        <p:spPr>
          <a:xfrm flipH="1">
            <a:off x="2109016" y="3429000"/>
            <a:ext cx="412961" cy="507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E2A09BA0-9699-46C5-B371-3DD586461CF3}"/>
              </a:ext>
            </a:extLst>
          </p:cNvPr>
          <p:cNvCxnSpPr>
            <a:endCxn id="12" idx="3"/>
          </p:cNvCxnSpPr>
          <p:nvPr/>
        </p:nvCxnSpPr>
        <p:spPr>
          <a:xfrm flipH="1">
            <a:off x="2227006" y="3429000"/>
            <a:ext cx="294971" cy="2219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551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F7553D-7533-412D-AE16-F392B9403F29}"/>
              </a:ext>
            </a:extLst>
          </p:cNvPr>
          <p:cNvSpPr>
            <a:spLocks noGrp="1"/>
          </p:cNvSpPr>
          <p:nvPr>
            <p:ph type="title"/>
          </p:nvPr>
        </p:nvSpPr>
        <p:spPr>
          <a:xfrm>
            <a:off x="417872" y="141902"/>
            <a:ext cx="10972800" cy="492278"/>
          </a:xfrm>
        </p:spPr>
        <p:txBody>
          <a:bodyPr/>
          <a:lstStyle/>
          <a:p>
            <a:pPr algn="l"/>
            <a:r>
              <a:rPr lang="es-ES" dirty="0">
                <a:solidFill>
                  <a:srgbClr val="000000"/>
                </a:solidFill>
              </a:rPr>
              <a:t>CONCLUSIONES</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9E3BEA43-94E9-4BC8-A236-CCD0773CD5F3}"/>
              </a:ext>
            </a:extLst>
          </p:cNvPr>
          <p:cNvGraphicFramePr>
            <a:graphicFrameLocks noGrp="1"/>
          </p:cNvGraphicFramePr>
          <p:nvPr>
            <p:ph idx="1"/>
            <p:extLst>
              <p:ext uri="{D42A27DB-BD31-4B8C-83A1-F6EECF244321}">
                <p14:modId xmlns:p14="http://schemas.microsoft.com/office/powerpoint/2010/main" val="2113108235"/>
              </p:ext>
            </p:extLst>
          </p:nvPr>
        </p:nvGraphicFramePr>
        <p:xfrm>
          <a:off x="127358" y="737418"/>
          <a:ext cx="11863081" cy="5978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3799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8B618B-95CA-457E-BA3D-43DE1981A18D}"/>
              </a:ext>
            </a:extLst>
          </p:cNvPr>
          <p:cNvSpPr>
            <a:spLocks noGrp="1"/>
          </p:cNvSpPr>
          <p:nvPr>
            <p:ph type="title"/>
          </p:nvPr>
        </p:nvSpPr>
        <p:spPr>
          <a:xfrm>
            <a:off x="609601" y="274638"/>
            <a:ext cx="7315199" cy="832267"/>
          </a:xfrm>
        </p:spPr>
        <p:txBody>
          <a:bodyPr/>
          <a:lstStyle/>
          <a:p>
            <a:pPr algn="l"/>
            <a:r>
              <a:rPr lang="es-ES" dirty="0">
                <a:solidFill>
                  <a:srgbClr val="000000"/>
                </a:solidFill>
              </a:rPr>
              <a:t>Planteamiento del Problema </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45714EA3-D0A8-4BF2-9CE5-0E512CB0A21A}"/>
              </a:ext>
            </a:extLst>
          </p:cNvPr>
          <p:cNvGraphicFramePr>
            <a:graphicFrameLocks noGrp="1"/>
          </p:cNvGraphicFramePr>
          <p:nvPr>
            <p:ph idx="1"/>
            <p:extLst>
              <p:ext uri="{D42A27DB-BD31-4B8C-83A1-F6EECF244321}">
                <p14:modId xmlns:p14="http://schemas.microsoft.com/office/powerpoint/2010/main" val="3573945711"/>
              </p:ext>
            </p:extLst>
          </p:nvPr>
        </p:nvGraphicFramePr>
        <p:xfrm>
          <a:off x="623888" y="1557338"/>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752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10776-3CA7-4B57-AA7A-B45CFAFACE92}"/>
              </a:ext>
            </a:extLst>
          </p:cNvPr>
          <p:cNvSpPr>
            <a:spLocks noGrp="1"/>
          </p:cNvSpPr>
          <p:nvPr>
            <p:ph type="title"/>
          </p:nvPr>
        </p:nvSpPr>
        <p:spPr>
          <a:xfrm>
            <a:off x="609601" y="274638"/>
            <a:ext cx="10972800" cy="500605"/>
          </a:xfrm>
        </p:spPr>
        <p:txBody>
          <a:bodyPr/>
          <a:lstStyle/>
          <a:p>
            <a:pPr algn="l"/>
            <a:r>
              <a:rPr lang="es-ES" dirty="0">
                <a:solidFill>
                  <a:srgbClr val="000000"/>
                </a:solidFill>
              </a:rPr>
              <a:t>RECOMENDACIONES</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2A0C52D3-86DD-4F4B-B82E-BA179689BA70}"/>
              </a:ext>
            </a:extLst>
          </p:cNvPr>
          <p:cNvGraphicFramePr>
            <a:graphicFrameLocks noGrp="1"/>
          </p:cNvGraphicFramePr>
          <p:nvPr>
            <p:ph idx="1"/>
            <p:extLst>
              <p:ext uri="{D42A27DB-BD31-4B8C-83A1-F6EECF244321}">
                <p14:modId xmlns:p14="http://schemas.microsoft.com/office/powerpoint/2010/main" val="2898496147"/>
              </p:ext>
            </p:extLst>
          </p:nvPr>
        </p:nvGraphicFramePr>
        <p:xfrm>
          <a:off x="122443" y="1056733"/>
          <a:ext cx="6440589" cy="56390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a:extLst>
              <a:ext uri="{FF2B5EF4-FFF2-40B4-BE49-F238E27FC236}">
                <a16:creationId xmlns:a16="http://schemas.microsoft.com/office/drawing/2014/main" id="{3A387E00-B3AE-4A1B-AEDC-1BC5F6C0AFB0}"/>
              </a:ext>
            </a:extLst>
          </p:cNvPr>
          <p:cNvGraphicFramePr/>
          <p:nvPr>
            <p:extLst>
              <p:ext uri="{D42A27DB-BD31-4B8C-83A1-F6EECF244321}">
                <p14:modId xmlns:p14="http://schemas.microsoft.com/office/powerpoint/2010/main" val="1765120793"/>
              </p:ext>
            </p:extLst>
          </p:nvPr>
        </p:nvGraphicFramePr>
        <p:xfrm>
          <a:off x="6563032" y="1056733"/>
          <a:ext cx="5506525"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18064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F788CF-CC62-45A4-8D73-03CAF665D1E6}"/>
              </a:ext>
            </a:extLst>
          </p:cNvPr>
          <p:cNvSpPr>
            <a:spLocks noGrp="1"/>
          </p:cNvSpPr>
          <p:nvPr>
            <p:ph type="title"/>
          </p:nvPr>
        </p:nvSpPr>
        <p:spPr>
          <a:xfrm>
            <a:off x="609601" y="274638"/>
            <a:ext cx="10972800" cy="736015"/>
          </a:xfrm>
        </p:spPr>
        <p:txBody>
          <a:bodyPr/>
          <a:lstStyle/>
          <a:p>
            <a:pPr algn="l"/>
            <a:r>
              <a:rPr lang="es-ES" dirty="0">
                <a:solidFill>
                  <a:srgbClr val="000000"/>
                </a:solidFill>
              </a:rPr>
              <a:t>Justificación e Importancia</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037B3EB8-86DE-4571-9045-9E08A8E4EF45}"/>
              </a:ext>
            </a:extLst>
          </p:cNvPr>
          <p:cNvGraphicFramePr>
            <a:graphicFrameLocks noGrp="1"/>
          </p:cNvGraphicFramePr>
          <p:nvPr>
            <p:ph idx="1"/>
            <p:extLst>
              <p:ext uri="{D42A27DB-BD31-4B8C-83A1-F6EECF244321}">
                <p14:modId xmlns:p14="http://schemas.microsoft.com/office/powerpoint/2010/main" val="3057620804"/>
              </p:ext>
            </p:extLst>
          </p:nvPr>
        </p:nvGraphicFramePr>
        <p:xfrm>
          <a:off x="623888" y="1557338"/>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606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00CDC3-8AD8-4017-BA29-DC6122A76C92}"/>
              </a:ext>
            </a:extLst>
          </p:cNvPr>
          <p:cNvSpPr>
            <a:spLocks noGrp="1"/>
          </p:cNvSpPr>
          <p:nvPr>
            <p:ph type="title"/>
          </p:nvPr>
        </p:nvSpPr>
        <p:spPr>
          <a:xfrm>
            <a:off x="609601" y="274638"/>
            <a:ext cx="10972800" cy="736015"/>
          </a:xfrm>
        </p:spPr>
        <p:txBody>
          <a:bodyPr/>
          <a:lstStyle/>
          <a:p>
            <a:pPr algn="l"/>
            <a:r>
              <a:rPr lang="es-ES" dirty="0">
                <a:solidFill>
                  <a:srgbClr val="000000"/>
                </a:solidFill>
              </a:rPr>
              <a:t>Objetivos</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AD079E43-4A97-4F0C-878B-9A9AC9E84A70}"/>
              </a:ext>
            </a:extLst>
          </p:cNvPr>
          <p:cNvGraphicFramePr>
            <a:graphicFrameLocks noGrp="1"/>
          </p:cNvGraphicFramePr>
          <p:nvPr>
            <p:ph idx="1"/>
            <p:extLst>
              <p:ext uri="{D42A27DB-BD31-4B8C-83A1-F6EECF244321}">
                <p14:modId xmlns:p14="http://schemas.microsoft.com/office/powerpoint/2010/main" val="227468420"/>
              </p:ext>
            </p:extLst>
          </p:nvPr>
        </p:nvGraphicFramePr>
        <p:xfrm>
          <a:off x="206794" y="1026695"/>
          <a:ext cx="11375607" cy="5072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915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5E4FA5-6582-4B18-9183-04250CD217A1}"/>
              </a:ext>
            </a:extLst>
          </p:cNvPr>
          <p:cNvSpPr>
            <a:spLocks noGrp="1"/>
          </p:cNvSpPr>
          <p:nvPr>
            <p:ph type="title"/>
          </p:nvPr>
        </p:nvSpPr>
        <p:spPr>
          <a:xfrm>
            <a:off x="609601" y="274638"/>
            <a:ext cx="10972800" cy="736015"/>
          </a:xfrm>
        </p:spPr>
        <p:txBody>
          <a:bodyPr/>
          <a:lstStyle/>
          <a:p>
            <a:pPr algn="l"/>
            <a:r>
              <a:rPr lang="es-ES" dirty="0">
                <a:solidFill>
                  <a:srgbClr val="000000"/>
                </a:solidFill>
              </a:rPr>
              <a:t>Hipótesis</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5C68E2B6-89E3-4645-ADC6-F6967186B556}"/>
              </a:ext>
            </a:extLst>
          </p:cNvPr>
          <p:cNvGraphicFramePr>
            <a:graphicFrameLocks noGrp="1"/>
          </p:cNvGraphicFramePr>
          <p:nvPr>
            <p:ph idx="1"/>
            <p:extLst>
              <p:ext uri="{D42A27DB-BD31-4B8C-83A1-F6EECF244321}">
                <p14:modId xmlns:p14="http://schemas.microsoft.com/office/powerpoint/2010/main" val="3557463917"/>
              </p:ext>
            </p:extLst>
          </p:nvPr>
        </p:nvGraphicFramePr>
        <p:xfrm>
          <a:off x="0" y="1010653"/>
          <a:ext cx="10972800" cy="5072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582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FA1ED8-8323-4BD7-A63D-612D0831D8DD}"/>
              </a:ext>
            </a:extLst>
          </p:cNvPr>
          <p:cNvSpPr>
            <a:spLocks noGrp="1"/>
          </p:cNvSpPr>
          <p:nvPr>
            <p:ph type="title"/>
          </p:nvPr>
        </p:nvSpPr>
        <p:spPr>
          <a:xfrm>
            <a:off x="3992156" y="195484"/>
            <a:ext cx="4640826" cy="615677"/>
          </a:xfrm>
        </p:spPr>
        <p:txBody>
          <a:bodyPr/>
          <a:lstStyle/>
          <a:p>
            <a:pPr algn="ctr"/>
            <a:r>
              <a:rPr lang="es-ES" dirty="0">
                <a:solidFill>
                  <a:srgbClr val="000000"/>
                </a:solidFill>
              </a:rPr>
              <a:t>Marco Teórico</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29821EC8-42CC-447D-A02A-BD32667416E0}"/>
              </a:ext>
            </a:extLst>
          </p:cNvPr>
          <p:cNvGraphicFramePr>
            <a:graphicFrameLocks noGrp="1"/>
          </p:cNvGraphicFramePr>
          <p:nvPr>
            <p:ph idx="1"/>
            <p:extLst>
              <p:ext uri="{D42A27DB-BD31-4B8C-83A1-F6EECF244321}">
                <p14:modId xmlns:p14="http://schemas.microsoft.com/office/powerpoint/2010/main" val="3213983799"/>
              </p:ext>
            </p:extLst>
          </p:nvPr>
        </p:nvGraphicFramePr>
        <p:xfrm>
          <a:off x="0" y="811161"/>
          <a:ext cx="6096000" cy="5633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3">
            <a:extLst>
              <a:ext uri="{FF2B5EF4-FFF2-40B4-BE49-F238E27FC236}">
                <a16:creationId xmlns:a16="http://schemas.microsoft.com/office/drawing/2014/main" id="{959FADB1-33F3-41A3-AE73-291ECBCDE58C}"/>
              </a:ext>
            </a:extLst>
          </p:cNvPr>
          <p:cNvGraphicFramePr>
            <a:graphicFrameLocks/>
          </p:cNvGraphicFramePr>
          <p:nvPr>
            <p:extLst>
              <p:ext uri="{D42A27DB-BD31-4B8C-83A1-F6EECF244321}">
                <p14:modId xmlns:p14="http://schemas.microsoft.com/office/powerpoint/2010/main" val="1578624086"/>
              </p:ext>
            </p:extLst>
          </p:nvPr>
        </p:nvGraphicFramePr>
        <p:xfrm>
          <a:off x="6312569" y="811161"/>
          <a:ext cx="5743073" cy="56338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3897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EE156-31FA-4C04-A6DB-777CDEAC4302}"/>
              </a:ext>
            </a:extLst>
          </p:cNvPr>
          <p:cNvSpPr>
            <a:spLocks noGrp="1"/>
          </p:cNvSpPr>
          <p:nvPr>
            <p:ph type="title"/>
          </p:nvPr>
        </p:nvSpPr>
        <p:spPr>
          <a:xfrm>
            <a:off x="609601" y="274638"/>
            <a:ext cx="5848349" cy="623720"/>
          </a:xfrm>
        </p:spPr>
        <p:txBody>
          <a:bodyPr/>
          <a:lstStyle/>
          <a:p>
            <a:pPr algn="l"/>
            <a:r>
              <a:rPr lang="es-ES" dirty="0">
                <a:solidFill>
                  <a:srgbClr val="000000"/>
                </a:solidFill>
              </a:rPr>
              <a:t>Marco Referencial</a:t>
            </a:r>
            <a:endParaRPr lang="es-EC" dirty="0">
              <a:solidFill>
                <a:srgbClr val="000000"/>
              </a:solidFill>
            </a:endParaRPr>
          </a:p>
        </p:txBody>
      </p:sp>
      <p:graphicFrame>
        <p:nvGraphicFramePr>
          <p:cNvPr id="4" name="Marcador de contenido 3">
            <a:extLst>
              <a:ext uri="{FF2B5EF4-FFF2-40B4-BE49-F238E27FC236}">
                <a16:creationId xmlns:a16="http://schemas.microsoft.com/office/drawing/2014/main" id="{272CF2A1-62CC-40C1-A52A-7AC91C7DD7DA}"/>
              </a:ext>
            </a:extLst>
          </p:cNvPr>
          <p:cNvGraphicFramePr>
            <a:graphicFrameLocks noGrp="1"/>
          </p:cNvGraphicFramePr>
          <p:nvPr>
            <p:ph idx="1"/>
            <p:extLst>
              <p:ext uri="{D42A27DB-BD31-4B8C-83A1-F6EECF244321}">
                <p14:modId xmlns:p14="http://schemas.microsoft.com/office/powerpoint/2010/main" val="2524044039"/>
              </p:ext>
            </p:extLst>
          </p:nvPr>
        </p:nvGraphicFramePr>
        <p:xfrm>
          <a:off x="272716" y="1295401"/>
          <a:ext cx="11323972" cy="5089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524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D17DCF7E-2983-4718-A3B4-53B49A5E8348}"/>
              </a:ext>
            </a:extLst>
          </p:cNvPr>
          <p:cNvGraphicFramePr>
            <a:graphicFrameLocks noGrp="1"/>
          </p:cNvGraphicFramePr>
          <p:nvPr>
            <p:ph idx="1"/>
            <p:extLst>
              <p:ext uri="{D42A27DB-BD31-4B8C-83A1-F6EECF244321}">
                <p14:modId xmlns:p14="http://schemas.microsoft.com/office/powerpoint/2010/main" val="2952438556"/>
              </p:ext>
            </p:extLst>
          </p:nvPr>
        </p:nvGraphicFramePr>
        <p:xfrm>
          <a:off x="144379" y="0"/>
          <a:ext cx="11446919" cy="6657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0998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8">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4692</Words>
  <Application>Microsoft Office PowerPoint</Application>
  <PresentationFormat>Panorámica</PresentationFormat>
  <Paragraphs>1431</Paragraphs>
  <Slides>30</Slides>
  <Notes>1</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1</vt:i4>
      </vt:variant>
      <vt:variant>
        <vt:lpstr>Títulos de diapositiva</vt:lpstr>
      </vt:variant>
      <vt:variant>
        <vt:i4>30</vt:i4>
      </vt:variant>
    </vt:vector>
  </HeadingPairs>
  <TitlesOfParts>
    <vt:vector size="38" baseType="lpstr">
      <vt:lpstr>Arial</vt:lpstr>
      <vt:lpstr>Calibri</vt:lpstr>
      <vt:lpstr>Calibri Light</vt:lpstr>
      <vt:lpstr>Times New Roman</vt:lpstr>
      <vt:lpstr>Wingdings</vt:lpstr>
      <vt:lpstr>Tema de Office</vt:lpstr>
      <vt:lpstr>Tema8</vt:lpstr>
      <vt:lpstr>CorelDRAW</vt:lpstr>
      <vt:lpstr>Presentación de PowerPoint</vt:lpstr>
      <vt:lpstr>ÍNDICE</vt:lpstr>
      <vt:lpstr>Planteamiento del Problema </vt:lpstr>
      <vt:lpstr>Justificación e Importancia</vt:lpstr>
      <vt:lpstr>Objetivos</vt:lpstr>
      <vt:lpstr>Hipótesis</vt:lpstr>
      <vt:lpstr>Marco Teórico</vt:lpstr>
      <vt:lpstr>Marco Referencial</vt:lpstr>
      <vt:lpstr>Presentación de PowerPoint</vt:lpstr>
      <vt:lpstr>LAS PYMES EN EL ECUADOR</vt:lpstr>
      <vt:lpstr>Presentación de PowerPoint</vt:lpstr>
      <vt:lpstr>Presentación de PowerPoint</vt:lpstr>
      <vt:lpstr>Presentación de PowerPoint</vt:lpstr>
      <vt:lpstr>MUESTRA</vt:lpstr>
      <vt:lpstr>Resultados Entrevistas</vt:lpstr>
      <vt:lpstr>RESULTADOS</vt:lpstr>
      <vt:lpstr>Presentación de PowerPoint</vt:lpstr>
      <vt:lpstr>Presentación de PowerPoint</vt:lpstr>
      <vt:lpstr>Coeficiente de Pearson</vt:lpstr>
      <vt:lpstr>Presentación de PowerPoint</vt:lpstr>
      <vt:lpstr>Presentación de PowerPoint</vt:lpstr>
      <vt:lpstr>Presentación de PowerPoint</vt:lpstr>
      <vt:lpstr>Presentación de PowerPoint</vt:lpstr>
      <vt:lpstr>Presentación de PowerPoint</vt:lpstr>
      <vt:lpstr>PROPUESTA</vt:lpstr>
      <vt:lpstr>Formulación de la propuesta</vt:lpstr>
      <vt:lpstr>Presentación de PowerPoint</vt:lpstr>
      <vt:lpstr>Presentación de PowerPoint</vt:lpstr>
      <vt:lpstr>CONCLUSIONES</vt:lpstr>
      <vt:lpstr>RECOMENDACIONES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Evelin Villano</dc:creator>
  <cp:lastModifiedBy>Evelin Villano</cp:lastModifiedBy>
  <cp:revision>58</cp:revision>
  <dcterms:created xsi:type="dcterms:W3CDTF">2020-09-10T18:29:16Z</dcterms:created>
  <dcterms:modified xsi:type="dcterms:W3CDTF">2020-10-25T00:11:05Z</dcterms:modified>
</cp:coreProperties>
</file>