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30"/>
  </p:notesMasterIdLst>
  <p:handoutMasterIdLst>
    <p:handoutMasterId r:id="rId31"/>
  </p:handoutMasterIdLst>
  <p:sldIdLst>
    <p:sldId id="378" r:id="rId2"/>
    <p:sldId id="5667" r:id="rId3"/>
    <p:sldId id="5961" r:id="rId4"/>
    <p:sldId id="5954" r:id="rId5"/>
    <p:sldId id="5925" r:id="rId6"/>
    <p:sldId id="5926" r:id="rId7"/>
    <p:sldId id="5923" r:id="rId8"/>
    <p:sldId id="5924" r:id="rId9"/>
    <p:sldId id="5930" r:id="rId10"/>
    <p:sldId id="5927" r:id="rId11"/>
    <p:sldId id="5959" r:id="rId12"/>
    <p:sldId id="5960" r:id="rId13"/>
    <p:sldId id="5946" r:id="rId14"/>
    <p:sldId id="5933" r:id="rId15"/>
    <p:sldId id="5937" r:id="rId16"/>
    <p:sldId id="5922" r:id="rId17"/>
    <p:sldId id="5942" r:id="rId18"/>
    <p:sldId id="5938" r:id="rId19"/>
    <p:sldId id="5939" r:id="rId20"/>
    <p:sldId id="5943" r:id="rId21"/>
    <p:sldId id="5947" r:id="rId22"/>
    <p:sldId id="5949" r:id="rId23"/>
    <p:sldId id="5958" r:id="rId24"/>
    <p:sldId id="5953" r:id="rId25"/>
    <p:sldId id="5957" r:id="rId26"/>
    <p:sldId id="5956" r:id="rId27"/>
    <p:sldId id="5952" r:id="rId28"/>
    <p:sldId id="5955" r:id="rId29"/>
  </p:sldIdLst>
  <p:sldSz cx="9906000" cy="6858000" type="A4"/>
  <p:notesSz cx="6735763" cy="9866313"/>
  <p:defaultTextStyle>
    <a:defPPr>
      <a:defRPr lang="es-ES"/>
    </a:defPPr>
    <a:lvl1pPr algn="ctr" rtl="0" fontAlgn="base">
      <a:spcBef>
        <a:spcPct val="0"/>
      </a:spcBef>
      <a:spcAft>
        <a:spcPct val="0"/>
      </a:spcAft>
      <a:defRPr b="1" kern="1200">
        <a:solidFill>
          <a:schemeClr val="tx1"/>
        </a:solidFill>
        <a:latin typeface="Arial" charset="0"/>
        <a:ea typeface="+mn-ea"/>
        <a:cs typeface="+mn-cs"/>
      </a:defRPr>
    </a:lvl1pPr>
    <a:lvl2pPr marL="417438" algn="ctr" rtl="0" fontAlgn="base">
      <a:spcBef>
        <a:spcPct val="0"/>
      </a:spcBef>
      <a:spcAft>
        <a:spcPct val="0"/>
      </a:spcAft>
      <a:defRPr b="1" kern="1200">
        <a:solidFill>
          <a:schemeClr val="tx1"/>
        </a:solidFill>
        <a:latin typeface="Arial" charset="0"/>
        <a:ea typeface="+mn-ea"/>
        <a:cs typeface="+mn-cs"/>
      </a:defRPr>
    </a:lvl2pPr>
    <a:lvl3pPr marL="834877" algn="ctr" rtl="0" fontAlgn="base">
      <a:spcBef>
        <a:spcPct val="0"/>
      </a:spcBef>
      <a:spcAft>
        <a:spcPct val="0"/>
      </a:spcAft>
      <a:defRPr b="1" kern="1200">
        <a:solidFill>
          <a:schemeClr val="tx1"/>
        </a:solidFill>
        <a:latin typeface="Arial" charset="0"/>
        <a:ea typeface="+mn-ea"/>
        <a:cs typeface="+mn-cs"/>
      </a:defRPr>
    </a:lvl3pPr>
    <a:lvl4pPr marL="1252315" algn="ctr" rtl="0" fontAlgn="base">
      <a:spcBef>
        <a:spcPct val="0"/>
      </a:spcBef>
      <a:spcAft>
        <a:spcPct val="0"/>
      </a:spcAft>
      <a:defRPr b="1" kern="1200">
        <a:solidFill>
          <a:schemeClr val="tx1"/>
        </a:solidFill>
        <a:latin typeface="Arial" charset="0"/>
        <a:ea typeface="+mn-ea"/>
        <a:cs typeface="+mn-cs"/>
      </a:defRPr>
    </a:lvl4pPr>
    <a:lvl5pPr marL="1669754" algn="ctr" rtl="0" fontAlgn="base">
      <a:spcBef>
        <a:spcPct val="0"/>
      </a:spcBef>
      <a:spcAft>
        <a:spcPct val="0"/>
      </a:spcAft>
      <a:defRPr b="1" kern="1200">
        <a:solidFill>
          <a:schemeClr val="tx1"/>
        </a:solidFill>
        <a:latin typeface="Arial" charset="0"/>
        <a:ea typeface="+mn-ea"/>
        <a:cs typeface="+mn-cs"/>
      </a:defRPr>
    </a:lvl5pPr>
    <a:lvl6pPr marL="2087193" algn="l" defTabSz="834877" rtl="0" eaLnBrk="1" latinLnBrk="0" hangingPunct="1">
      <a:defRPr b="1" kern="1200">
        <a:solidFill>
          <a:schemeClr val="tx1"/>
        </a:solidFill>
        <a:latin typeface="Arial" charset="0"/>
        <a:ea typeface="+mn-ea"/>
        <a:cs typeface="+mn-cs"/>
      </a:defRPr>
    </a:lvl6pPr>
    <a:lvl7pPr marL="2504632" algn="l" defTabSz="834877" rtl="0" eaLnBrk="1" latinLnBrk="0" hangingPunct="1">
      <a:defRPr b="1" kern="1200">
        <a:solidFill>
          <a:schemeClr val="tx1"/>
        </a:solidFill>
        <a:latin typeface="Arial" charset="0"/>
        <a:ea typeface="+mn-ea"/>
        <a:cs typeface="+mn-cs"/>
      </a:defRPr>
    </a:lvl7pPr>
    <a:lvl8pPr marL="2922070" algn="l" defTabSz="834877" rtl="0" eaLnBrk="1" latinLnBrk="0" hangingPunct="1">
      <a:defRPr b="1" kern="1200">
        <a:solidFill>
          <a:schemeClr val="tx1"/>
        </a:solidFill>
        <a:latin typeface="Arial" charset="0"/>
        <a:ea typeface="+mn-ea"/>
        <a:cs typeface="+mn-cs"/>
      </a:defRPr>
    </a:lvl8pPr>
    <a:lvl9pPr marL="3339509" algn="l" defTabSz="834877"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o Mosquera" initials="LMo" lastIdx="7" clrIdx="0">
    <p:extLst>
      <p:ext uri="{19B8F6BF-5375-455C-9EA6-DF929625EA0E}">
        <p15:presenceInfo xmlns:p15="http://schemas.microsoft.com/office/powerpoint/2012/main" userId="Leonardo Mosqu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00"/>
    <a:srgbClr val="00EE6C"/>
    <a:srgbClr val="369729"/>
    <a:srgbClr val="000066"/>
    <a:srgbClr val="663300"/>
    <a:srgbClr val="C00000"/>
    <a:srgbClr val="D2D9AF"/>
    <a:srgbClr val="BEC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8315" autoAdjust="0"/>
  </p:normalViewPr>
  <p:slideViewPr>
    <p:cSldViewPr>
      <p:cViewPr varScale="1">
        <p:scale>
          <a:sx n="77" d="100"/>
          <a:sy n="77" d="100"/>
        </p:scale>
        <p:origin x="1440" y="8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MGBI\TESIS\4_CONSTRUCCION\43_DESARROLLO%20MODELO\FLARES_DB_LMO202007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'MOSTRAR CONSUMIDORAS'!$E$1</c:f>
              <c:strCache>
                <c:ptCount val="1"/>
                <c:pt idx="0">
                  <c:v>CAPACIDAD_GAS NOMINAL (MMsfcd)</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'MOSTRAR CONSUMIDORAS'!$D$2:$D$6</c:f>
              <c:strCache>
                <c:ptCount val="5"/>
                <c:pt idx="0">
                  <c:v>COMPLEJO INDUSTRIAL SHUSHUFINDI</c:v>
                </c:pt>
                <c:pt idx="1">
                  <c:v>CPF B15 - INDILLANA</c:v>
                </c:pt>
                <c:pt idx="2">
                  <c:v>LIMONCOCHA</c:v>
                </c:pt>
                <c:pt idx="3">
                  <c:v>SECOYA</c:v>
                </c:pt>
                <c:pt idx="4">
                  <c:v>ZPF</c:v>
                </c:pt>
              </c:strCache>
            </c:strRef>
          </c:cat>
          <c:val>
            <c:numRef>
              <c:f>'MOSTRAR CONSUMIDORAS'!$E$2:$E$6</c:f>
              <c:numCache>
                <c:formatCode>0.00</c:formatCode>
                <c:ptCount val="5"/>
                <c:pt idx="0">
                  <c:v>11</c:v>
                </c:pt>
                <c:pt idx="1">
                  <c:v>2.4</c:v>
                </c:pt>
                <c:pt idx="2">
                  <c:v>1.8</c:v>
                </c:pt>
                <c:pt idx="3">
                  <c:v>4</c:v>
                </c:pt>
                <c:pt idx="4">
                  <c:v>4.3</c:v>
                </c:pt>
              </c:numCache>
            </c:numRef>
          </c:val>
          <c:extLst>
            <c:ext xmlns:c16="http://schemas.microsoft.com/office/drawing/2014/chart" uri="{C3380CC4-5D6E-409C-BE32-E72D297353CC}">
              <c16:uniqueId val="{00000000-B256-4C6A-ABB0-22F1BCE17789}"/>
            </c:ext>
          </c:extLst>
        </c:ser>
        <c:dLbls>
          <c:showLegendKey val="0"/>
          <c:showVal val="0"/>
          <c:showCatName val="0"/>
          <c:showSerName val="0"/>
          <c:showPercent val="0"/>
          <c:showBubbleSize val="0"/>
        </c:dLbls>
        <c:gapWidth val="150"/>
        <c:shape val="box"/>
        <c:axId val="796913648"/>
        <c:axId val="796911152"/>
        <c:axId val="0"/>
      </c:bar3DChart>
      <c:catAx>
        <c:axId val="796913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96911152"/>
        <c:crosses val="autoZero"/>
        <c:auto val="1"/>
        <c:lblAlgn val="ctr"/>
        <c:lblOffset val="100"/>
        <c:noMultiLvlLbl val="0"/>
      </c:catAx>
      <c:valAx>
        <c:axId val="796911152"/>
        <c:scaling>
          <c:orientation val="minMax"/>
        </c:scaling>
        <c:delete val="0"/>
        <c:axPos val="l"/>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969136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elcomercio.com/tendencias/ecuador-plan-cumplir-acuerdo-paris.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elcomercio.com/tendencias/ecuador-plan-cumplir-acuerdo-pari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8CB7D-12F0-4F39-AC41-45013B283C65}" type="doc">
      <dgm:prSet loTypeId="urn:microsoft.com/office/officeart/2005/8/layout/process1" loCatId="process" qsTypeId="urn:microsoft.com/office/officeart/2005/8/quickstyle/simple1" qsCatId="simple" csTypeId="urn:microsoft.com/office/officeart/2005/8/colors/accent1_2" csCatId="accent1" phldr="1"/>
      <dgm:spPr/>
    </dgm:pt>
    <dgm:pt modelId="{990F415B-61B8-4C28-8A6C-D288B94EB0FE}">
      <dgm:prSet phldrT="[Texto]" custT="1"/>
      <dgm:spPr>
        <a:solidFill>
          <a:srgbClr val="FF0000"/>
        </a:solidFill>
      </dgm:spPr>
      <dgm:t>
        <a:bodyPr/>
        <a:lstStyle/>
        <a:p>
          <a:r>
            <a:rPr lang="es-ES" sz="900" b="1" u="sng" dirty="0" smtClean="0">
              <a:solidFill>
                <a:schemeClr val="tx1"/>
              </a:solidFill>
            </a:rPr>
            <a:t>DE N.135</a:t>
          </a:r>
        </a:p>
        <a:p>
          <a:r>
            <a:rPr lang="es-ES" sz="900" dirty="0" smtClean="0">
              <a:solidFill>
                <a:schemeClr val="tx1"/>
              </a:solidFill>
            </a:rPr>
            <a:t>2017</a:t>
          </a:r>
        </a:p>
        <a:p>
          <a:r>
            <a:rPr lang="es-ES" sz="900" dirty="0" smtClean="0"/>
            <a:t>“conservar el patrimonio cultural y natural del país y cuidar y mantener los bienes públicos” [3, p. 1]</a:t>
          </a:r>
        </a:p>
        <a:p>
          <a:r>
            <a:rPr lang="es-ES" sz="900" u="none" dirty="0" smtClean="0"/>
            <a:t>generación de incentivos para la inversión en los diferentes sectores de la economía y para la producción de bienes y servicios, socialmente deseables y ambientalmente aceptables</a:t>
          </a:r>
          <a:endParaRPr lang="es-ES" sz="900" u="none" dirty="0"/>
        </a:p>
      </dgm:t>
    </dgm:pt>
    <dgm:pt modelId="{208CABC7-C09B-46CE-BFF4-B171E1225B55}" type="parTrans" cxnId="{25FEE0B1-EA34-4712-A27B-1252CFB6B78E}">
      <dgm:prSet/>
      <dgm:spPr/>
      <dgm:t>
        <a:bodyPr/>
        <a:lstStyle/>
        <a:p>
          <a:endParaRPr lang="es-ES"/>
        </a:p>
      </dgm:t>
    </dgm:pt>
    <dgm:pt modelId="{2CE40190-DA81-47A7-BED2-C2AEBE68F9B3}" type="sibTrans" cxnId="{25FEE0B1-EA34-4712-A27B-1252CFB6B78E}">
      <dgm:prSet/>
      <dgm:spPr/>
      <dgm:t>
        <a:bodyPr/>
        <a:lstStyle/>
        <a:p>
          <a:endParaRPr lang="es-ES"/>
        </a:p>
      </dgm:t>
    </dgm:pt>
    <dgm:pt modelId="{E1936C10-418F-4B5E-B392-8BE3FEDCA534}">
      <dgm:prSet custT="1"/>
      <dgm:spPr>
        <a:solidFill>
          <a:srgbClr val="FFC000"/>
        </a:solidFill>
      </dgm:spPr>
      <dgm:t>
        <a:bodyPr/>
        <a:lstStyle/>
        <a:p>
          <a:r>
            <a:rPr lang="es-ES" sz="800" b="1" u="sng" dirty="0" smtClean="0">
              <a:solidFill>
                <a:schemeClr val="tx1"/>
              </a:solidFill>
              <a:latin typeface="Arial" panose="020B0604020202020204" pitchFamily="34" charset="0"/>
              <a:cs typeface="Arial" panose="020B0604020202020204" pitchFamily="34" charset="0"/>
            </a:rPr>
            <a:t>ACUERDO DE PARIS (</a:t>
          </a:r>
          <a:r>
            <a:rPr lang="es-ES" sz="800" b="1" u="sng" dirty="0" err="1" smtClean="0">
              <a:solidFill>
                <a:schemeClr val="tx1"/>
              </a:solidFill>
              <a:latin typeface="Arial" panose="020B0604020202020204" pitchFamily="34" charset="0"/>
              <a:cs typeface="Arial" panose="020B0604020202020204" pitchFamily="34" charset="0"/>
            </a:rPr>
            <a:t>UNFCC</a:t>
          </a:r>
          <a:r>
            <a:rPr lang="es-ES" sz="800" b="1" u="sng" dirty="0" smtClean="0">
              <a:solidFill>
                <a:schemeClr val="tx1"/>
              </a:solidFill>
              <a:latin typeface="Arial" panose="020B0604020202020204" pitchFamily="34" charset="0"/>
              <a:cs typeface="Arial" panose="020B0604020202020204" pitchFamily="34" charset="0"/>
            </a:rPr>
            <a:t>)</a:t>
          </a:r>
        </a:p>
        <a:p>
          <a:r>
            <a:rPr lang="es-ES" sz="800" dirty="0" smtClean="0">
              <a:solidFill>
                <a:schemeClr val="tx1"/>
              </a:solidFill>
              <a:latin typeface="Arial" panose="020B0604020202020204" pitchFamily="34" charset="0"/>
              <a:cs typeface="Arial" panose="020B0604020202020204" pitchFamily="34" charset="0"/>
            </a:rPr>
            <a:t>2018</a:t>
          </a:r>
        </a:p>
        <a:p>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Para Ecuador: “Uno de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los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compromisos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planteados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generar</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un 9%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menos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de las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emisiones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estimadas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al 2025. con el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apoyo</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financiero</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internacional</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la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cifra</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se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elevaría</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y se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podría</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reducir</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hasta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en</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un 20,9% las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emisiones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previstas</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para el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mismo</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período</a:t>
          </a:r>
          <a:r>
            <a:rPr kumimoji="0" lang="en-US" altLang="en-US" sz="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t>
          </a:r>
        </a:p>
        <a:p>
          <a:r>
            <a:rPr kumimoji="0" lang="en-US" altLang="en-US" sz="3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hlinkClick xmlns:r="http://schemas.openxmlformats.org/officeDocument/2006/relationships" r:id="rId1"/>
            </a:rPr>
            <a:t>https://www.elcomercio.com/tendencias/ecuador-plan-cumplir-acuerdo-paris.html</a:t>
          </a:r>
          <a:endParaRPr lang="es-ES" sz="300" dirty="0" smtClean="0">
            <a:latin typeface="Arial" panose="020B0604020202020204" pitchFamily="34" charset="0"/>
            <a:cs typeface="Arial" panose="020B0604020202020204" pitchFamily="34" charset="0"/>
          </a:endParaRPr>
        </a:p>
      </dgm:t>
    </dgm:pt>
    <dgm:pt modelId="{62D69113-FFCE-4B0B-86A8-DA504CD91855}" type="parTrans" cxnId="{338CB7C7-4E49-43F5-9D21-12C7CE9DB522}">
      <dgm:prSet/>
      <dgm:spPr/>
      <dgm:t>
        <a:bodyPr/>
        <a:lstStyle/>
        <a:p>
          <a:endParaRPr lang="es-ES"/>
        </a:p>
      </dgm:t>
    </dgm:pt>
    <dgm:pt modelId="{19242D61-2CD5-4F97-9DC6-0EC600A93464}" type="sibTrans" cxnId="{338CB7C7-4E49-43F5-9D21-12C7CE9DB522}">
      <dgm:prSet/>
      <dgm:spPr/>
      <dgm:t>
        <a:bodyPr/>
        <a:lstStyle/>
        <a:p>
          <a:endParaRPr lang="es-ES"/>
        </a:p>
      </dgm:t>
    </dgm:pt>
    <dgm:pt modelId="{4FC266C4-5100-46C7-B18D-CB5A587075B7}">
      <dgm:prSet phldrT="[Texto]" custT="1"/>
      <dgm:spPr>
        <a:solidFill>
          <a:srgbClr val="92D050"/>
        </a:solidFill>
      </dgm:spPr>
      <dgm:t>
        <a:bodyPr/>
        <a:lstStyle/>
        <a:p>
          <a:r>
            <a:rPr lang="es-ES" sz="900" b="1" u="sng" dirty="0" err="1" smtClean="0">
              <a:solidFill>
                <a:schemeClr val="tx1"/>
              </a:solidFill>
            </a:rPr>
            <a:t>OGE</a:t>
          </a:r>
          <a:endParaRPr lang="es-ES" sz="900" b="1" u="sng" dirty="0" smtClean="0">
            <a:solidFill>
              <a:schemeClr val="tx1"/>
            </a:solidFill>
          </a:endParaRPr>
        </a:p>
        <a:p>
          <a:r>
            <a:rPr lang="es-ES" sz="900" dirty="0" smtClean="0">
              <a:solidFill>
                <a:schemeClr val="tx1"/>
              </a:solidFill>
            </a:rPr>
            <a:t>2009-2014 </a:t>
          </a:r>
        </a:p>
        <a:p>
          <a:r>
            <a:rPr lang="es-ES" sz="900" dirty="0" smtClean="0"/>
            <a:t>ahorro neto de USD 446 millones por desplazamiento de diésel y reducción 612.486 toneladas de CO2 [1] </a:t>
          </a:r>
        </a:p>
        <a:p>
          <a:endParaRPr lang="es-ES" sz="900" dirty="0" smtClean="0"/>
        </a:p>
        <a:p>
          <a:r>
            <a:rPr lang="es-ES" sz="900" dirty="0" smtClean="0"/>
            <a:t>A la unidad </a:t>
          </a:r>
          <a:r>
            <a:rPr lang="es-ES" sz="900" dirty="0" err="1" smtClean="0"/>
            <a:t>OGE</a:t>
          </a:r>
          <a:r>
            <a:rPr lang="es-ES" sz="900" dirty="0" smtClean="0"/>
            <a:t> (</a:t>
          </a:r>
          <a:r>
            <a:rPr lang="es-ES" sz="900" dirty="0" err="1" smtClean="0"/>
            <a:t>Optimizacion</a:t>
          </a:r>
          <a:r>
            <a:rPr lang="es-ES" sz="900" dirty="0" smtClean="0"/>
            <a:t> de </a:t>
          </a:r>
          <a:r>
            <a:rPr lang="es-ES" sz="900" dirty="0" err="1" smtClean="0"/>
            <a:t>Generacion</a:t>
          </a:r>
          <a:r>
            <a:rPr lang="es-ES" sz="900" dirty="0" smtClean="0"/>
            <a:t> </a:t>
          </a:r>
          <a:r>
            <a:rPr lang="es-ES" sz="900" dirty="0" err="1" smtClean="0"/>
            <a:t>Electrica</a:t>
          </a:r>
          <a:r>
            <a:rPr lang="es-ES" sz="900" dirty="0" smtClean="0"/>
            <a:t>) actualmente se la conoce también como </a:t>
          </a:r>
          <a:r>
            <a:rPr lang="es-ES" sz="900" dirty="0" err="1" smtClean="0"/>
            <a:t>SEN</a:t>
          </a:r>
          <a:r>
            <a:rPr lang="es-ES" sz="900" dirty="0" smtClean="0"/>
            <a:t> (Soluciones </a:t>
          </a:r>
          <a:r>
            <a:rPr lang="es-ES" sz="900" dirty="0" err="1" smtClean="0"/>
            <a:t>Energeticas</a:t>
          </a:r>
          <a:r>
            <a:rPr lang="es-ES" sz="900" dirty="0" smtClean="0"/>
            <a:t>) </a:t>
          </a:r>
          <a:endParaRPr lang="es-ES" sz="900" dirty="0"/>
        </a:p>
      </dgm:t>
    </dgm:pt>
    <dgm:pt modelId="{E39CE00E-26B6-49CB-8EE1-4ECA674D173B}" type="parTrans" cxnId="{4FDEF28F-40BD-4C29-8720-183244771E0F}">
      <dgm:prSet/>
      <dgm:spPr/>
      <dgm:t>
        <a:bodyPr/>
        <a:lstStyle/>
        <a:p>
          <a:endParaRPr lang="es-ES"/>
        </a:p>
      </dgm:t>
    </dgm:pt>
    <dgm:pt modelId="{2662E3C5-E865-45A4-A6D7-E2578CB5FBC3}" type="sibTrans" cxnId="{4FDEF28F-40BD-4C29-8720-183244771E0F}">
      <dgm:prSet/>
      <dgm:spPr/>
      <dgm:t>
        <a:bodyPr/>
        <a:lstStyle/>
        <a:p>
          <a:endParaRPr lang="es-ES"/>
        </a:p>
      </dgm:t>
    </dgm:pt>
    <dgm:pt modelId="{31042258-797C-4629-A31C-FC73527C6A0A}">
      <dgm:prSet custT="1"/>
      <dgm:spPr/>
      <dgm:t>
        <a:bodyPr/>
        <a:lstStyle/>
        <a:p>
          <a:r>
            <a:rPr lang="es-ES" sz="800" b="1" u="sng" dirty="0" smtClean="0">
              <a:solidFill>
                <a:schemeClr val="tx1"/>
              </a:solidFill>
              <a:latin typeface="Arial" panose="020B0604020202020204" pitchFamily="34" charset="0"/>
              <a:cs typeface="Arial" panose="020B0604020202020204" pitchFamily="34" charset="0"/>
            </a:rPr>
            <a:t>NACIONES UNIDAS</a:t>
          </a:r>
        </a:p>
        <a:p>
          <a:r>
            <a:rPr lang="en-US" altLang="en-US" sz="800" b="1" dirty="0" smtClean="0">
              <a:solidFill>
                <a:schemeClr val="tx1"/>
              </a:solidFill>
              <a:latin typeface="Arial" panose="020B0604020202020204" pitchFamily="34" charset="0"/>
              <a:cs typeface="Arial" panose="020B0604020202020204" pitchFamily="34" charset="0"/>
            </a:rPr>
            <a:t>1979 </a:t>
          </a:r>
          <a:r>
            <a:rPr lang="en-US" altLang="en-US" sz="80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Primera</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Conferencia</a:t>
          </a:r>
          <a:r>
            <a:rPr lang="en-US" altLang="en-US" sz="800" b="0" dirty="0" smtClean="0">
              <a:solidFill>
                <a:schemeClr val="bg1"/>
              </a:solidFill>
              <a:latin typeface="Arial" panose="020B0604020202020204" pitchFamily="34" charset="0"/>
              <a:cs typeface="Arial" panose="020B0604020202020204" pitchFamily="34" charset="0"/>
            </a:rPr>
            <a:t> Mundial </a:t>
          </a:r>
          <a:r>
            <a:rPr lang="en-US" altLang="en-US" sz="800" b="0" dirty="0" err="1" smtClean="0">
              <a:solidFill>
                <a:schemeClr val="bg1"/>
              </a:solidFill>
              <a:latin typeface="Arial" panose="020B0604020202020204" pitchFamily="34" charset="0"/>
              <a:cs typeface="Arial" panose="020B0604020202020204" pitchFamily="34" charset="0"/>
            </a:rPr>
            <a:t>sobre</a:t>
          </a:r>
          <a:r>
            <a:rPr lang="en-US" altLang="en-US" sz="800" b="0" dirty="0" smtClean="0">
              <a:solidFill>
                <a:schemeClr val="bg1"/>
              </a:solidFill>
              <a:latin typeface="Arial" panose="020B0604020202020204" pitchFamily="34" charset="0"/>
              <a:cs typeface="Arial" panose="020B0604020202020204" pitchFamily="34" charset="0"/>
            </a:rPr>
            <a:t> el </a:t>
          </a:r>
          <a:r>
            <a:rPr lang="en-US" altLang="en-US" sz="800" b="0" dirty="0" err="1" smtClean="0">
              <a:solidFill>
                <a:schemeClr val="bg1"/>
              </a:solidFill>
              <a:latin typeface="Arial" panose="020B0604020202020204" pitchFamily="34" charset="0"/>
              <a:cs typeface="Arial" panose="020B0604020202020204" pitchFamily="34" charset="0"/>
            </a:rPr>
            <a:t>Clima</a:t>
          </a:r>
          <a:r>
            <a:rPr lang="en-US" altLang="en-US" sz="800" b="0" dirty="0" smtClean="0">
              <a:solidFill>
                <a:schemeClr val="bg1"/>
              </a:solidFill>
              <a:latin typeface="Arial" panose="020B0604020202020204" pitchFamily="34" charset="0"/>
              <a:cs typeface="Arial" panose="020B0604020202020204" pitchFamily="34" charset="0"/>
            </a:rPr>
            <a:t>.</a:t>
          </a:r>
        </a:p>
        <a:p>
          <a:r>
            <a:rPr lang="en-US" altLang="en-US" sz="800" b="1" dirty="0" smtClean="0">
              <a:solidFill>
                <a:schemeClr val="tx1"/>
              </a:solidFill>
              <a:latin typeface="Arial" panose="020B0604020202020204" pitchFamily="34" charset="0"/>
              <a:cs typeface="Arial" panose="020B0604020202020204" pitchFamily="34" charset="0"/>
            </a:rPr>
            <a:t>1994</a:t>
          </a:r>
          <a:r>
            <a:rPr lang="en-US" altLang="en-US" sz="800" b="1"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Entra</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vigor la </a:t>
          </a:r>
          <a:r>
            <a:rPr lang="en-US" altLang="en-US" sz="800" b="0" dirty="0" err="1" smtClean="0">
              <a:solidFill>
                <a:schemeClr val="bg1"/>
              </a:solidFill>
              <a:latin typeface="Arial" panose="020B0604020202020204" pitchFamily="34" charset="0"/>
              <a:cs typeface="Arial" panose="020B0604020202020204" pitchFamily="34" charset="0"/>
            </a:rPr>
            <a:t>CMNUCC</a:t>
          </a:r>
          <a:r>
            <a:rPr lang="en-US" altLang="en-US" sz="800" b="0" dirty="0" smtClean="0">
              <a:solidFill>
                <a:schemeClr val="bg1"/>
              </a:solidFill>
              <a:latin typeface="Arial" panose="020B0604020202020204" pitchFamily="34" charset="0"/>
              <a:cs typeface="Arial" panose="020B0604020202020204" pitchFamily="34" charset="0"/>
            </a:rPr>
            <a:t>.</a:t>
          </a:r>
        </a:p>
        <a:p>
          <a:r>
            <a:rPr lang="en-US" altLang="en-US" sz="800" b="1" dirty="0" smtClean="0">
              <a:solidFill>
                <a:schemeClr val="tx1"/>
              </a:solidFill>
              <a:latin typeface="Arial" panose="020B0604020202020204" pitchFamily="34" charset="0"/>
              <a:cs typeface="Arial" panose="020B0604020202020204" pitchFamily="34" charset="0"/>
            </a:rPr>
            <a:t>1997</a:t>
          </a:r>
          <a:r>
            <a:rPr lang="en-US" altLang="en-US" sz="80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diciembre</a:t>
          </a:r>
          <a:r>
            <a:rPr lang="en-US" altLang="en-US" sz="800" b="0" dirty="0" smtClean="0">
              <a:solidFill>
                <a:schemeClr val="bg1"/>
              </a:solidFill>
              <a:latin typeface="Arial" panose="020B0604020202020204" pitchFamily="34" charset="0"/>
              <a:cs typeface="Arial" panose="020B0604020202020204" pitchFamily="34" charset="0"/>
            </a:rPr>
            <a:t> se </a:t>
          </a:r>
          <a:r>
            <a:rPr lang="en-US" altLang="en-US" sz="800" b="0" dirty="0" err="1" smtClean="0">
              <a:solidFill>
                <a:schemeClr val="bg1"/>
              </a:solidFill>
              <a:latin typeface="Arial" panose="020B0604020202020204" pitchFamily="34" charset="0"/>
              <a:cs typeface="Arial" panose="020B0604020202020204" pitchFamily="34" charset="0"/>
            </a:rPr>
            <a:t>adopta</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oficialmente</a:t>
          </a:r>
          <a:r>
            <a:rPr lang="en-US" altLang="en-US" sz="800" b="0" dirty="0" smtClean="0">
              <a:solidFill>
                <a:schemeClr val="bg1"/>
              </a:solidFill>
              <a:latin typeface="Arial" panose="020B0604020202020204" pitchFamily="34" charset="0"/>
              <a:cs typeface="Arial" panose="020B0604020202020204" pitchFamily="34" charset="0"/>
            </a:rPr>
            <a:t> el </a:t>
          </a:r>
          <a:r>
            <a:rPr lang="en-US" altLang="en-US" sz="800" b="0" dirty="0" err="1" smtClean="0">
              <a:solidFill>
                <a:schemeClr val="bg1"/>
              </a:solidFill>
              <a:latin typeface="Arial" panose="020B0604020202020204" pitchFamily="34" charset="0"/>
              <a:cs typeface="Arial" panose="020B0604020202020204" pitchFamily="34" charset="0"/>
            </a:rPr>
            <a:t>Protocolo</a:t>
          </a:r>
          <a:r>
            <a:rPr lang="en-US" altLang="en-US" sz="800" b="0" dirty="0" smtClean="0">
              <a:solidFill>
                <a:schemeClr val="bg1"/>
              </a:solidFill>
              <a:latin typeface="Arial" panose="020B0604020202020204" pitchFamily="34" charset="0"/>
              <a:cs typeface="Arial" panose="020B0604020202020204" pitchFamily="34" charset="0"/>
            </a:rPr>
            <a:t> de Kyoto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la CP3. El </a:t>
          </a:r>
          <a:r>
            <a:rPr lang="en-US" altLang="en-US" sz="800" b="0" dirty="0" err="1" smtClean="0">
              <a:solidFill>
                <a:schemeClr val="bg1"/>
              </a:solidFill>
              <a:latin typeface="Arial" panose="020B0604020202020204" pitchFamily="34" charset="0"/>
              <a:cs typeface="Arial" panose="020B0604020202020204" pitchFamily="34" charset="0"/>
            </a:rPr>
            <a:t>Protocolo</a:t>
          </a:r>
          <a:r>
            <a:rPr lang="en-US" altLang="en-US" sz="800" b="0" dirty="0" smtClean="0">
              <a:solidFill>
                <a:schemeClr val="bg1"/>
              </a:solidFill>
              <a:latin typeface="Arial" panose="020B0604020202020204" pitchFamily="34" charset="0"/>
              <a:cs typeface="Arial" panose="020B0604020202020204" pitchFamily="34" charset="0"/>
            </a:rPr>
            <a:t> vincula </a:t>
          </a:r>
          <a:r>
            <a:rPr lang="en-US" altLang="en-US" sz="800" b="0" dirty="0" err="1" smtClean="0">
              <a:solidFill>
                <a:schemeClr val="bg1"/>
              </a:solidFill>
              <a:latin typeface="Arial" panose="020B0604020202020204" pitchFamily="34" charset="0"/>
              <a:cs typeface="Arial" panose="020B0604020202020204" pitchFamily="34" charset="0"/>
            </a:rPr>
            <a:t>jurídicamente</a:t>
          </a:r>
          <a:r>
            <a:rPr lang="en-US" altLang="en-US" sz="800" b="0" dirty="0" smtClean="0">
              <a:solidFill>
                <a:schemeClr val="bg1"/>
              </a:solidFill>
              <a:latin typeface="Arial" panose="020B0604020202020204" pitchFamily="34" charset="0"/>
              <a:cs typeface="Arial" panose="020B0604020202020204" pitchFamily="34" charset="0"/>
            </a:rPr>
            <a:t> a </a:t>
          </a:r>
          <a:r>
            <a:rPr lang="en-US" altLang="en-US" sz="800" b="0" dirty="0" err="1" smtClean="0">
              <a:solidFill>
                <a:schemeClr val="bg1"/>
              </a:solidFill>
              <a:latin typeface="Arial" panose="020B0604020202020204" pitchFamily="34" charset="0"/>
              <a:cs typeface="Arial" panose="020B0604020202020204" pitchFamily="34" charset="0"/>
            </a:rPr>
            <a:t>los</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países</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desarrollados</a:t>
          </a:r>
          <a:r>
            <a:rPr lang="en-US" altLang="en-US" sz="800" b="0" dirty="0" smtClean="0">
              <a:solidFill>
                <a:schemeClr val="bg1"/>
              </a:solidFill>
              <a:latin typeface="Arial" panose="020B0604020202020204" pitchFamily="34" charset="0"/>
              <a:cs typeface="Arial" panose="020B0604020202020204" pitchFamily="34" charset="0"/>
            </a:rPr>
            <a:t> con </a:t>
          </a:r>
          <a:r>
            <a:rPr lang="en-US" altLang="en-US" sz="800" b="0" dirty="0" err="1" smtClean="0">
              <a:solidFill>
                <a:schemeClr val="bg1"/>
              </a:solidFill>
              <a:latin typeface="Arial" panose="020B0604020202020204" pitchFamily="34" charset="0"/>
              <a:cs typeface="Arial" panose="020B0604020202020204" pitchFamily="34" charset="0"/>
            </a:rPr>
            <a:t>los</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objetivos</a:t>
          </a:r>
          <a:r>
            <a:rPr lang="en-US" altLang="en-US" sz="800" b="0" dirty="0" smtClean="0">
              <a:solidFill>
                <a:schemeClr val="bg1"/>
              </a:solidFill>
              <a:latin typeface="Arial" panose="020B0604020202020204" pitchFamily="34" charset="0"/>
              <a:cs typeface="Arial" panose="020B0604020202020204" pitchFamily="34" charset="0"/>
            </a:rPr>
            <a:t> de </a:t>
          </a:r>
          <a:r>
            <a:rPr lang="en-US" altLang="en-US" sz="800" b="0" dirty="0" err="1" smtClean="0">
              <a:solidFill>
                <a:schemeClr val="bg1"/>
              </a:solidFill>
              <a:latin typeface="Arial" panose="020B0604020202020204" pitchFamily="34" charset="0"/>
              <a:cs typeface="Arial" panose="020B0604020202020204" pitchFamily="34" charset="0"/>
            </a:rPr>
            <a:t>reducción</a:t>
          </a:r>
          <a:r>
            <a:rPr lang="en-US" altLang="en-US" sz="800" b="0" dirty="0" smtClean="0">
              <a:solidFill>
                <a:schemeClr val="bg1"/>
              </a:solidFill>
              <a:latin typeface="Arial" panose="020B0604020202020204" pitchFamily="34" charset="0"/>
              <a:cs typeface="Arial" panose="020B0604020202020204" pitchFamily="34" charset="0"/>
            </a:rPr>
            <a:t> de </a:t>
          </a:r>
          <a:r>
            <a:rPr lang="en-US" altLang="en-US" sz="800" b="0" dirty="0" err="1" smtClean="0">
              <a:solidFill>
                <a:schemeClr val="bg1"/>
              </a:solidFill>
              <a:latin typeface="Arial" panose="020B0604020202020204" pitchFamily="34" charset="0"/>
              <a:cs typeface="Arial" panose="020B0604020202020204" pitchFamily="34" charset="0"/>
            </a:rPr>
            <a:t>emisiones</a:t>
          </a:r>
          <a:r>
            <a:rPr lang="en-US" altLang="en-US" sz="800" b="0" dirty="0" smtClean="0">
              <a:solidFill>
                <a:schemeClr val="bg1"/>
              </a:solidFill>
              <a:latin typeface="Arial" panose="020B0604020202020204" pitchFamily="34" charset="0"/>
              <a:cs typeface="Arial" panose="020B0604020202020204" pitchFamily="34" charset="0"/>
            </a:rPr>
            <a:t>.</a:t>
          </a:r>
        </a:p>
        <a:p>
          <a:r>
            <a:rPr lang="en-US" altLang="en-US" sz="800" b="1" dirty="0" smtClean="0">
              <a:solidFill>
                <a:schemeClr val="tx1"/>
              </a:solidFill>
              <a:latin typeface="Arial" panose="020B0604020202020204" pitchFamily="34" charset="0"/>
              <a:cs typeface="Arial" panose="020B0604020202020204" pitchFamily="34" charset="0"/>
            </a:rPr>
            <a:t>2015</a:t>
          </a:r>
          <a:r>
            <a:rPr lang="en-US" altLang="en-US" sz="800" b="1" dirty="0" smtClean="0">
              <a:solidFill>
                <a:schemeClr val="bg1"/>
              </a:solidFill>
              <a:latin typeface="Arial" panose="020B0604020202020204" pitchFamily="34" charset="0"/>
              <a:cs typeface="Arial" panose="020B0604020202020204" pitchFamily="34" charset="0"/>
            </a:rPr>
            <a:t>:</a:t>
          </a:r>
          <a:r>
            <a:rPr lang="en-US" altLang="en-US" sz="800" dirty="0" smtClean="0">
              <a:solidFill>
                <a:schemeClr val="bg1"/>
              </a:solidFill>
              <a:latin typeface="Arial" panose="020B0604020202020204" pitchFamily="34" charset="0"/>
              <a:cs typeface="Arial" panose="020B0604020202020204" pitchFamily="34" charset="0"/>
            </a:rPr>
            <a:t> </a:t>
          </a:r>
          <a:r>
            <a:rPr lang="en-US" altLang="en-US" sz="800" b="0" dirty="0" smtClean="0">
              <a:solidFill>
                <a:schemeClr val="bg1"/>
              </a:solidFill>
              <a:latin typeface="Arial" panose="020B0604020202020204" pitchFamily="34" charset="0"/>
              <a:cs typeface="Arial" panose="020B0604020202020204" pitchFamily="34" charset="0"/>
            </a:rPr>
            <a:t>LaCP21 o RP11 se </a:t>
          </a:r>
          <a:r>
            <a:rPr lang="en-US" altLang="en-US" sz="800" b="0" dirty="0" err="1" smtClean="0">
              <a:solidFill>
                <a:schemeClr val="bg1"/>
              </a:solidFill>
              <a:latin typeface="Arial" panose="020B0604020202020204" pitchFamily="34" charset="0"/>
              <a:cs typeface="Arial" panose="020B0604020202020204" pitchFamily="34" charset="0"/>
            </a:rPr>
            <a:t>celebra</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diciembre</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París</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Francia</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Incluye</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objetivo</a:t>
          </a:r>
          <a:r>
            <a:rPr lang="en-US" altLang="en-US" sz="800" b="0" dirty="0" smtClean="0">
              <a:solidFill>
                <a:schemeClr val="bg1"/>
              </a:solidFill>
              <a:latin typeface="Arial" panose="020B0604020202020204" pitchFamily="34" charset="0"/>
              <a:cs typeface="Arial" panose="020B0604020202020204" pitchFamily="34" charset="0"/>
            </a:rPr>
            <a:t> de </a:t>
          </a:r>
          <a:r>
            <a:rPr lang="en-US" altLang="en-US" sz="800" b="0" dirty="0" err="1" smtClean="0">
              <a:solidFill>
                <a:schemeClr val="bg1"/>
              </a:solidFill>
              <a:latin typeface="Arial" panose="020B0604020202020204" pitchFamily="34" charset="0"/>
              <a:cs typeface="Arial" panose="020B0604020202020204" pitchFamily="34" charset="0"/>
            </a:rPr>
            <a:t>reduccion</a:t>
          </a:r>
          <a:r>
            <a:rPr lang="en-US" altLang="en-US" sz="800" b="0" dirty="0" smtClean="0">
              <a:solidFill>
                <a:schemeClr val="bg1"/>
              </a:solidFill>
              <a:latin typeface="Arial" panose="020B0604020202020204" pitchFamily="34" charset="0"/>
              <a:cs typeface="Arial" panose="020B0604020202020204" pitchFamily="34" charset="0"/>
            </a:rPr>
            <a:t> de </a:t>
          </a:r>
          <a:r>
            <a:rPr lang="en-US" altLang="en-US" sz="800" b="0" dirty="0" err="1" smtClean="0">
              <a:solidFill>
                <a:schemeClr val="bg1"/>
              </a:solidFill>
              <a:latin typeface="Arial" panose="020B0604020202020204" pitchFamily="34" charset="0"/>
              <a:cs typeface="Arial" panose="020B0604020202020204" pitchFamily="34" charset="0"/>
            </a:rPr>
            <a:t>emisiones</a:t>
          </a:r>
          <a:r>
            <a:rPr lang="en-US" altLang="en-US" sz="800" b="0" dirty="0" smtClean="0">
              <a:solidFill>
                <a:schemeClr val="bg1"/>
              </a:solidFill>
              <a:latin typeface="Arial" panose="020B0604020202020204" pitchFamily="34" charset="0"/>
              <a:cs typeface="Arial" panose="020B0604020202020204" pitchFamily="34" charset="0"/>
            </a:rPr>
            <a:t> </a:t>
          </a:r>
          <a:r>
            <a:rPr lang="en-US" altLang="en-US" sz="800" b="0" dirty="0" err="1" smtClean="0">
              <a:solidFill>
                <a:schemeClr val="bg1"/>
              </a:solidFill>
              <a:latin typeface="Arial" panose="020B0604020202020204" pitchFamily="34" charset="0"/>
              <a:cs typeface="Arial" panose="020B0604020202020204" pitchFamily="34" charset="0"/>
            </a:rPr>
            <a:t>GEI</a:t>
          </a:r>
          <a:r>
            <a:rPr lang="en-US" altLang="en-US" sz="800" b="0" dirty="0" smtClean="0">
              <a:solidFill>
                <a:schemeClr val="bg1"/>
              </a:solidFill>
              <a:latin typeface="Arial" panose="020B0604020202020204" pitchFamily="34" charset="0"/>
              <a:cs typeface="Arial" panose="020B0604020202020204" pitchFamily="34" charset="0"/>
            </a:rPr>
            <a:t> para </a:t>
          </a:r>
          <a:r>
            <a:rPr lang="en-US" altLang="en-US" sz="800" b="0" dirty="0" err="1" smtClean="0">
              <a:solidFill>
                <a:schemeClr val="bg1"/>
              </a:solidFill>
              <a:latin typeface="Arial" panose="020B0604020202020204" pitchFamily="34" charset="0"/>
              <a:cs typeface="Arial" panose="020B0604020202020204" pitchFamily="34" charset="0"/>
            </a:rPr>
            <a:t>garantizar</a:t>
          </a:r>
          <a:r>
            <a:rPr lang="en-US" altLang="en-US" sz="800" b="0" dirty="0" smtClean="0">
              <a:solidFill>
                <a:schemeClr val="bg1"/>
              </a:solidFill>
              <a:latin typeface="Arial" panose="020B0604020202020204" pitchFamily="34" charset="0"/>
              <a:cs typeface="Arial" panose="020B0604020202020204" pitchFamily="34" charset="0"/>
            </a:rPr>
            <a:t> increment </a:t>
          </a:r>
          <a:r>
            <a:rPr lang="en-US" altLang="en-US" sz="800" b="0" dirty="0" err="1" smtClean="0">
              <a:solidFill>
                <a:schemeClr val="bg1"/>
              </a:solidFill>
              <a:latin typeface="Arial" panose="020B0604020202020204" pitchFamily="34" charset="0"/>
              <a:cs typeface="Arial" panose="020B0604020202020204" pitchFamily="34" charset="0"/>
            </a:rPr>
            <a:t>maximo</a:t>
          </a:r>
          <a:r>
            <a:rPr lang="en-US" altLang="en-US" sz="800" b="0" dirty="0" smtClean="0">
              <a:solidFill>
                <a:schemeClr val="bg1"/>
              </a:solidFill>
              <a:latin typeface="Arial" panose="020B0604020202020204" pitchFamily="34" charset="0"/>
              <a:cs typeface="Arial" panose="020B0604020202020204" pitchFamily="34" charset="0"/>
            </a:rPr>
            <a:t> de 2ºC </a:t>
          </a:r>
          <a:r>
            <a:rPr lang="en-US" altLang="en-US" sz="800" b="0" dirty="0" err="1" smtClean="0">
              <a:solidFill>
                <a:schemeClr val="bg1"/>
              </a:solidFill>
              <a:latin typeface="Arial" panose="020B0604020202020204" pitchFamily="34" charset="0"/>
              <a:cs typeface="Arial" panose="020B0604020202020204" pitchFamily="34" charset="0"/>
            </a:rPr>
            <a:t>en</a:t>
          </a:r>
          <a:r>
            <a:rPr lang="en-US" altLang="en-US" sz="800" b="0" dirty="0" smtClean="0">
              <a:solidFill>
                <a:schemeClr val="bg1"/>
              </a:solidFill>
              <a:latin typeface="Arial" panose="020B0604020202020204" pitchFamily="34" charset="0"/>
              <a:cs typeface="Arial" panose="020B0604020202020204" pitchFamily="34" charset="0"/>
            </a:rPr>
            <a:t> la </a:t>
          </a:r>
          <a:r>
            <a:rPr lang="en-US" altLang="en-US" sz="800" b="0" dirty="0" err="1" smtClean="0">
              <a:solidFill>
                <a:schemeClr val="bg1"/>
              </a:solidFill>
              <a:latin typeface="Arial" panose="020B0604020202020204" pitchFamily="34" charset="0"/>
              <a:cs typeface="Arial" panose="020B0604020202020204" pitchFamily="34" charset="0"/>
            </a:rPr>
            <a:t>Temperatura</a:t>
          </a:r>
          <a:r>
            <a:rPr lang="en-US" altLang="en-US" sz="800" b="0" dirty="0" smtClean="0">
              <a:solidFill>
                <a:schemeClr val="bg1"/>
              </a:solidFill>
              <a:latin typeface="Arial" panose="020B0604020202020204" pitchFamily="34" charset="0"/>
              <a:cs typeface="Arial" panose="020B0604020202020204" pitchFamily="34" charset="0"/>
            </a:rPr>
            <a:t> del </a:t>
          </a:r>
          <a:r>
            <a:rPr lang="en-US" altLang="en-US" sz="800" b="0" dirty="0" err="1" smtClean="0">
              <a:solidFill>
                <a:schemeClr val="bg1"/>
              </a:solidFill>
              <a:latin typeface="Arial" panose="020B0604020202020204" pitchFamily="34" charset="0"/>
              <a:cs typeface="Arial" panose="020B0604020202020204" pitchFamily="34" charset="0"/>
            </a:rPr>
            <a:t>Planeta</a:t>
          </a:r>
          <a:endParaRPr lang="es-ES" sz="800" dirty="0">
            <a:solidFill>
              <a:schemeClr val="bg1"/>
            </a:solidFill>
            <a:latin typeface="Arial" panose="020B0604020202020204" pitchFamily="34" charset="0"/>
            <a:cs typeface="Arial" panose="020B0604020202020204" pitchFamily="34" charset="0"/>
          </a:endParaRPr>
        </a:p>
      </dgm:t>
    </dgm:pt>
    <dgm:pt modelId="{FE53BE6A-948F-445F-A0F2-739AF1308048}" type="parTrans" cxnId="{886D6F53-ED65-459E-826B-601F8A3FE56B}">
      <dgm:prSet/>
      <dgm:spPr/>
      <dgm:t>
        <a:bodyPr/>
        <a:lstStyle/>
        <a:p>
          <a:endParaRPr lang="es-ES"/>
        </a:p>
      </dgm:t>
    </dgm:pt>
    <dgm:pt modelId="{BD09C6B1-B706-47D1-A9A1-BBAF865B317A}" type="sibTrans" cxnId="{886D6F53-ED65-459E-826B-601F8A3FE56B}">
      <dgm:prSet/>
      <dgm:spPr/>
      <dgm:t>
        <a:bodyPr/>
        <a:lstStyle/>
        <a:p>
          <a:endParaRPr lang="es-ES"/>
        </a:p>
      </dgm:t>
    </dgm:pt>
    <dgm:pt modelId="{521B7753-EF5F-4DB2-9BD5-01710BD0FB82}" type="pres">
      <dgm:prSet presAssocID="{1E18CB7D-12F0-4F39-AC41-45013B283C65}" presName="Name0" presStyleCnt="0">
        <dgm:presLayoutVars>
          <dgm:dir/>
          <dgm:resizeHandles val="exact"/>
        </dgm:presLayoutVars>
      </dgm:prSet>
      <dgm:spPr/>
    </dgm:pt>
    <dgm:pt modelId="{634727EB-7FF0-4502-9F37-9CEAC7D6031D}" type="pres">
      <dgm:prSet presAssocID="{31042258-797C-4629-A31C-FC73527C6A0A}" presName="node" presStyleLbl="node1" presStyleIdx="0" presStyleCnt="4" custScaleY="113194" custLinFactNeighborY="11844">
        <dgm:presLayoutVars>
          <dgm:bulletEnabled val="1"/>
        </dgm:presLayoutVars>
      </dgm:prSet>
      <dgm:spPr/>
      <dgm:t>
        <a:bodyPr/>
        <a:lstStyle/>
        <a:p>
          <a:endParaRPr lang="es-ES"/>
        </a:p>
      </dgm:t>
    </dgm:pt>
    <dgm:pt modelId="{3B2B5380-10A5-4F6D-A227-91C148681E3A}" type="pres">
      <dgm:prSet presAssocID="{BD09C6B1-B706-47D1-A9A1-BBAF865B317A}" presName="sibTrans" presStyleLbl="sibTrans2D1" presStyleIdx="0" presStyleCnt="3"/>
      <dgm:spPr/>
      <dgm:t>
        <a:bodyPr/>
        <a:lstStyle/>
        <a:p>
          <a:endParaRPr lang="es-ES"/>
        </a:p>
      </dgm:t>
    </dgm:pt>
    <dgm:pt modelId="{3B6FC659-13D1-4BD8-AF3E-8C5E1F671FE6}" type="pres">
      <dgm:prSet presAssocID="{BD09C6B1-B706-47D1-A9A1-BBAF865B317A}" presName="connectorText" presStyleLbl="sibTrans2D1" presStyleIdx="0" presStyleCnt="3"/>
      <dgm:spPr/>
      <dgm:t>
        <a:bodyPr/>
        <a:lstStyle/>
        <a:p>
          <a:endParaRPr lang="es-ES"/>
        </a:p>
      </dgm:t>
    </dgm:pt>
    <dgm:pt modelId="{6618C9EA-C654-4EBE-9D1C-C05F31122B27}" type="pres">
      <dgm:prSet presAssocID="{4FC266C4-5100-46C7-B18D-CB5A587075B7}" presName="node" presStyleLbl="node1" presStyleIdx="1" presStyleCnt="4" custScaleY="113194" custLinFactNeighborX="39" custLinFactNeighborY="6597">
        <dgm:presLayoutVars>
          <dgm:bulletEnabled val="1"/>
        </dgm:presLayoutVars>
      </dgm:prSet>
      <dgm:spPr/>
      <dgm:t>
        <a:bodyPr/>
        <a:lstStyle/>
        <a:p>
          <a:endParaRPr lang="es-ES"/>
        </a:p>
      </dgm:t>
    </dgm:pt>
    <dgm:pt modelId="{CB2020C3-F52D-4117-B94D-E6D8CEA53ED4}" type="pres">
      <dgm:prSet presAssocID="{2662E3C5-E865-45A4-A6D7-E2578CB5FBC3}" presName="sibTrans" presStyleLbl="sibTrans2D1" presStyleIdx="1" presStyleCnt="3" custLinFactNeighborX="353" custLinFactNeighborY="-5310"/>
      <dgm:spPr/>
      <dgm:t>
        <a:bodyPr/>
        <a:lstStyle/>
        <a:p>
          <a:endParaRPr lang="es-ES"/>
        </a:p>
      </dgm:t>
    </dgm:pt>
    <dgm:pt modelId="{8A1AAF07-B567-4FDF-8414-40CC8516784B}" type="pres">
      <dgm:prSet presAssocID="{2662E3C5-E865-45A4-A6D7-E2578CB5FBC3}" presName="connectorText" presStyleLbl="sibTrans2D1" presStyleIdx="1" presStyleCnt="3"/>
      <dgm:spPr/>
      <dgm:t>
        <a:bodyPr/>
        <a:lstStyle/>
        <a:p>
          <a:endParaRPr lang="es-ES"/>
        </a:p>
      </dgm:t>
    </dgm:pt>
    <dgm:pt modelId="{44B712F4-EFA3-40A2-A87B-939C245D92AB}" type="pres">
      <dgm:prSet presAssocID="{990F415B-61B8-4C28-8A6C-D288B94EB0FE}" presName="node" presStyleLbl="node1" presStyleIdx="2" presStyleCnt="4" custScaleY="108283" custLinFactNeighborX="1054" custLinFactNeighborY="3603">
        <dgm:presLayoutVars>
          <dgm:bulletEnabled val="1"/>
        </dgm:presLayoutVars>
      </dgm:prSet>
      <dgm:spPr/>
      <dgm:t>
        <a:bodyPr/>
        <a:lstStyle/>
        <a:p>
          <a:endParaRPr lang="es-ES"/>
        </a:p>
      </dgm:t>
    </dgm:pt>
    <dgm:pt modelId="{01BAF4CB-2D5B-4410-958E-CBA848BD116C}" type="pres">
      <dgm:prSet presAssocID="{2CE40190-DA81-47A7-BED2-C2AEBE68F9B3}" presName="sibTrans" presStyleLbl="sibTrans2D1" presStyleIdx="2" presStyleCnt="3" custLinFactNeighborX="353" custLinFactNeighborY="-5310"/>
      <dgm:spPr/>
      <dgm:t>
        <a:bodyPr/>
        <a:lstStyle/>
        <a:p>
          <a:endParaRPr lang="es-ES"/>
        </a:p>
      </dgm:t>
    </dgm:pt>
    <dgm:pt modelId="{BE7EB03F-E1F1-488D-8A7F-2D648F1C27BA}" type="pres">
      <dgm:prSet presAssocID="{2CE40190-DA81-47A7-BED2-C2AEBE68F9B3}" presName="connectorText" presStyleLbl="sibTrans2D1" presStyleIdx="2" presStyleCnt="3"/>
      <dgm:spPr/>
      <dgm:t>
        <a:bodyPr/>
        <a:lstStyle/>
        <a:p>
          <a:endParaRPr lang="es-ES"/>
        </a:p>
      </dgm:t>
    </dgm:pt>
    <dgm:pt modelId="{C2178D7B-AD84-4DB4-B045-0B03E63E8615}" type="pres">
      <dgm:prSet presAssocID="{E1936C10-418F-4B5E-B392-8BE3FEDCA534}" presName="node" presStyleLbl="node1" presStyleIdx="3" presStyleCnt="4" custScaleY="108283">
        <dgm:presLayoutVars>
          <dgm:bulletEnabled val="1"/>
        </dgm:presLayoutVars>
      </dgm:prSet>
      <dgm:spPr/>
      <dgm:t>
        <a:bodyPr/>
        <a:lstStyle/>
        <a:p>
          <a:endParaRPr lang="es-ES"/>
        </a:p>
      </dgm:t>
    </dgm:pt>
  </dgm:ptLst>
  <dgm:cxnLst>
    <dgm:cxn modelId="{4FDEF28F-40BD-4C29-8720-183244771E0F}" srcId="{1E18CB7D-12F0-4F39-AC41-45013B283C65}" destId="{4FC266C4-5100-46C7-B18D-CB5A587075B7}" srcOrd="1" destOrd="0" parTransId="{E39CE00E-26B6-49CB-8EE1-4ECA674D173B}" sibTransId="{2662E3C5-E865-45A4-A6D7-E2578CB5FBC3}"/>
    <dgm:cxn modelId="{32DEB7E6-E9B9-4624-BD23-4709364E31B3}" type="presOf" srcId="{990F415B-61B8-4C28-8A6C-D288B94EB0FE}" destId="{44B712F4-EFA3-40A2-A87B-939C245D92AB}" srcOrd="0" destOrd="0" presId="urn:microsoft.com/office/officeart/2005/8/layout/process1"/>
    <dgm:cxn modelId="{B280A536-DB66-4EA6-9ADA-A90FA4491A68}" type="presOf" srcId="{E1936C10-418F-4B5E-B392-8BE3FEDCA534}" destId="{C2178D7B-AD84-4DB4-B045-0B03E63E8615}" srcOrd="0" destOrd="0" presId="urn:microsoft.com/office/officeart/2005/8/layout/process1"/>
    <dgm:cxn modelId="{9EBE1152-6DDB-4EAE-A457-799991618B59}" type="presOf" srcId="{1E18CB7D-12F0-4F39-AC41-45013B283C65}" destId="{521B7753-EF5F-4DB2-9BD5-01710BD0FB82}" srcOrd="0" destOrd="0" presId="urn:microsoft.com/office/officeart/2005/8/layout/process1"/>
    <dgm:cxn modelId="{25FEE0B1-EA34-4712-A27B-1252CFB6B78E}" srcId="{1E18CB7D-12F0-4F39-AC41-45013B283C65}" destId="{990F415B-61B8-4C28-8A6C-D288B94EB0FE}" srcOrd="2" destOrd="0" parTransId="{208CABC7-C09B-46CE-BFF4-B171E1225B55}" sibTransId="{2CE40190-DA81-47A7-BED2-C2AEBE68F9B3}"/>
    <dgm:cxn modelId="{55D75F77-75D5-4D5B-BEF7-03C4EDE9CAF7}" type="presOf" srcId="{31042258-797C-4629-A31C-FC73527C6A0A}" destId="{634727EB-7FF0-4502-9F37-9CEAC7D6031D}" srcOrd="0" destOrd="0" presId="urn:microsoft.com/office/officeart/2005/8/layout/process1"/>
    <dgm:cxn modelId="{C991D005-D8C2-4F26-9B0D-66B11FFB589F}" type="presOf" srcId="{2662E3C5-E865-45A4-A6D7-E2578CB5FBC3}" destId="{8A1AAF07-B567-4FDF-8414-40CC8516784B}" srcOrd="1" destOrd="0" presId="urn:microsoft.com/office/officeart/2005/8/layout/process1"/>
    <dgm:cxn modelId="{2FF44752-A294-4028-9AB4-CBB412CC4AA0}" type="presOf" srcId="{2CE40190-DA81-47A7-BED2-C2AEBE68F9B3}" destId="{BE7EB03F-E1F1-488D-8A7F-2D648F1C27BA}" srcOrd="1" destOrd="0" presId="urn:microsoft.com/office/officeart/2005/8/layout/process1"/>
    <dgm:cxn modelId="{886D6F53-ED65-459E-826B-601F8A3FE56B}" srcId="{1E18CB7D-12F0-4F39-AC41-45013B283C65}" destId="{31042258-797C-4629-A31C-FC73527C6A0A}" srcOrd="0" destOrd="0" parTransId="{FE53BE6A-948F-445F-A0F2-739AF1308048}" sibTransId="{BD09C6B1-B706-47D1-A9A1-BBAF865B317A}"/>
    <dgm:cxn modelId="{338CB7C7-4E49-43F5-9D21-12C7CE9DB522}" srcId="{1E18CB7D-12F0-4F39-AC41-45013B283C65}" destId="{E1936C10-418F-4B5E-B392-8BE3FEDCA534}" srcOrd="3" destOrd="0" parTransId="{62D69113-FFCE-4B0B-86A8-DA504CD91855}" sibTransId="{19242D61-2CD5-4F97-9DC6-0EC600A93464}"/>
    <dgm:cxn modelId="{DFBA5A83-5BCA-454B-83DA-9CB771AE34DA}" type="presOf" srcId="{BD09C6B1-B706-47D1-A9A1-BBAF865B317A}" destId="{3B2B5380-10A5-4F6D-A227-91C148681E3A}" srcOrd="0" destOrd="0" presId="urn:microsoft.com/office/officeart/2005/8/layout/process1"/>
    <dgm:cxn modelId="{9635ADF6-50F8-4451-96B3-FADACBFF9DB4}" type="presOf" srcId="{BD09C6B1-B706-47D1-A9A1-BBAF865B317A}" destId="{3B6FC659-13D1-4BD8-AF3E-8C5E1F671FE6}" srcOrd="1" destOrd="0" presId="urn:microsoft.com/office/officeart/2005/8/layout/process1"/>
    <dgm:cxn modelId="{C2A92B89-BB43-424B-9819-EE0F88113750}" type="presOf" srcId="{2CE40190-DA81-47A7-BED2-C2AEBE68F9B3}" destId="{01BAF4CB-2D5B-4410-958E-CBA848BD116C}" srcOrd="0" destOrd="0" presId="urn:microsoft.com/office/officeart/2005/8/layout/process1"/>
    <dgm:cxn modelId="{3BE0BFA6-3D18-424F-9438-0D42095446A3}" type="presOf" srcId="{4FC266C4-5100-46C7-B18D-CB5A587075B7}" destId="{6618C9EA-C654-4EBE-9D1C-C05F31122B27}" srcOrd="0" destOrd="0" presId="urn:microsoft.com/office/officeart/2005/8/layout/process1"/>
    <dgm:cxn modelId="{CE12AA69-A7E1-43BB-AD7D-DBE1AFD034EF}" type="presOf" srcId="{2662E3C5-E865-45A4-A6D7-E2578CB5FBC3}" destId="{CB2020C3-F52D-4117-B94D-E6D8CEA53ED4}" srcOrd="0" destOrd="0" presId="urn:microsoft.com/office/officeart/2005/8/layout/process1"/>
    <dgm:cxn modelId="{28DCF488-CE0B-449A-9352-F3D4FE4AC162}" type="presParOf" srcId="{521B7753-EF5F-4DB2-9BD5-01710BD0FB82}" destId="{634727EB-7FF0-4502-9F37-9CEAC7D6031D}" srcOrd="0" destOrd="0" presId="urn:microsoft.com/office/officeart/2005/8/layout/process1"/>
    <dgm:cxn modelId="{62E2FD5D-233D-4CC4-AE82-1CFD28E84591}" type="presParOf" srcId="{521B7753-EF5F-4DB2-9BD5-01710BD0FB82}" destId="{3B2B5380-10A5-4F6D-A227-91C148681E3A}" srcOrd="1" destOrd="0" presId="urn:microsoft.com/office/officeart/2005/8/layout/process1"/>
    <dgm:cxn modelId="{C08C976B-EE45-44FF-B369-2CAA9BB53221}" type="presParOf" srcId="{3B2B5380-10A5-4F6D-A227-91C148681E3A}" destId="{3B6FC659-13D1-4BD8-AF3E-8C5E1F671FE6}" srcOrd="0" destOrd="0" presId="urn:microsoft.com/office/officeart/2005/8/layout/process1"/>
    <dgm:cxn modelId="{6404A850-15E6-41EF-AC24-A4417FC6E900}" type="presParOf" srcId="{521B7753-EF5F-4DB2-9BD5-01710BD0FB82}" destId="{6618C9EA-C654-4EBE-9D1C-C05F31122B27}" srcOrd="2" destOrd="0" presId="urn:microsoft.com/office/officeart/2005/8/layout/process1"/>
    <dgm:cxn modelId="{6FFA4764-7FB6-49B6-B4A3-1FC74CB4675A}" type="presParOf" srcId="{521B7753-EF5F-4DB2-9BD5-01710BD0FB82}" destId="{CB2020C3-F52D-4117-B94D-E6D8CEA53ED4}" srcOrd="3" destOrd="0" presId="urn:microsoft.com/office/officeart/2005/8/layout/process1"/>
    <dgm:cxn modelId="{F64401CC-9F54-4B3B-80AA-6396BE185386}" type="presParOf" srcId="{CB2020C3-F52D-4117-B94D-E6D8CEA53ED4}" destId="{8A1AAF07-B567-4FDF-8414-40CC8516784B}" srcOrd="0" destOrd="0" presId="urn:microsoft.com/office/officeart/2005/8/layout/process1"/>
    <dgm:cxn modelId="{6354E52A-03D8-4B7F-95B8-E85CCBEE7A62}" type="presParOf" srcId="{521B7753-EF5F-4DB2-9BD5-01710BD0FB82}" destId="{44B712F4-EFA3-40A2-A87B-939C245D92AB}" srcOrd="4" destOrd="0" presId="urn:microsoft.com/office/officeart/2005/8/layout/process1"/>
    <dgm:cxn modelId="{0152A420-EAB8-43D1-AEE5-909BB293D5E0}" type="presParOf" srcId="{521B7753-EF5F-4DB2-9BD5-01710BD0FB82}" destId="{01BAF4CB-2D5B-4410-958E-CBA848BD116C}" srcOrd="5" destOrd="0" presId="urn:microsoft.com/office/officeart/2005/8/layout/process1"/>
    <dgm:cxn modelId="{CEE62594-6310-4C60-90B1-2CED84BAEAAF}" type="presParOf" srcId="{01BAF4CB-2D5B-4410-958E-CBA848BD116C}" destId="{BE7EB03F-E1F1-488D-8A7F-2D648F1C27BA}" srcOrd="0" destOrd="0" presId="urn:microsoft.com/office/officeart/2005/8/layout/process1"/>
    <dgm:cxn modelId="{2715AB91-8991-4C38-B40F-BEE5F0699606}" type="presParOf" srcId="{521B7753-EF5F-4DB2-9BD5-01710BD0FB82}" destId="{C2178D7B-AD84-4DB4-B045-0B03E63E861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727EB-7FF0-4502-9F37-9CEAC7D6031D}">
      <dsp:nvSpPr>
        <dsp:cNvPr id="0" name=""/>
        <dsp:cNvSpPr/>
      </dsp:nvSpPr>
      <dsp:spPr>
        <a:xfrm>
          <a:off x="3720" y="84663"/>
          <a:ext cx="1626773" cy="2658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u="sng" kern="1200" dirty="0" smtClean="0">
              <a:solidFill>
                <a:schemeClr val="tx1"/>
              </a:solidFill>
              <a:latin typeface="Arial" panose="020B0604020202020204" pitchFamily="34" charset="0"/>
              <a:cs typeface="Arial" panose="020B0604020202020204" pitchFamily="34" charset="0"/>
            </a:rPr>
            <a:t>NACIONES UNIDAS</a:t>
          </a:r>
        </a:p>
        <a:p>
          <a:pPr lvl="0" algn="ctr" defTabSz="355600">
            <a:lnSpc>
              <a:spcPct val="90000"/>
            </a:lnSpc>
            <a:spcBef>
              <a:spcPct val="0"/>
            </a:spcBef>
            <a:spcAft>
              <a:spcPct val="35000"/>
            </a:spcAft>
          </a:pPr>
          <a:r>
            <a:rPr lang="en-US" altLang="en-US" sz="800" b="1" kern="1200" dirty="0" smtClean="0">
              <a:solidFill>
                <a:schemeClr val="tx1"/>
              </a:solidFill>
              <a:latin typeface="Arial" panose="020B0604020202020204" pitchFamily="34" charset="0"/>
              <a:cs typeface="Arial" panose="020B0604020202020204" pitchFamily="34" charset="0"/>
            </a:rPr>
            <a:t>1979 </a:t>
          </a:r>
          <a:r>
            <a:rPr lang="en-US" altLang="en-US" sz="80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Primera</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Conferencia</a:t>
          </a:r>
          <a:r>
            <a:rPr lang="en-US" altLang="en-US" sz="800" b="0" kern="1200" dirty="0" smtClean="0">
              <a:solidFill>
                <a:schemeClr val="bg1"/>
              </a:solidFill>
              <a:latin typeface="Arial" panose="020B0604020202020204" pitchFamily="34" charset="0"/>
              <a:cs typeface="Arial" panose="020B0604020202020204" pitchFamily="34" charset="0"/>
            </a:rPr>
            <a:t> Mundial </a:t>
          </a:r>
          <a:r>
            <a:rPr lang="en-US" altLang="en-US" sz="800" b="0" kern="1200" dirty="0" err="1" smtClean="0">
              <a:solidFill>
                <a:schemeClr val="bg1"/>
              </a:solidFill>
              <a:latin typeface="Arial" panose="020B0604020202020204" pitchFamily="34" charset="0"/>
              <a:cs typeface="Arial" panose="020B0604020202020204" pitchFamily="34" charset="0"/>
            </a:rPr>
            <a:t>sobre</a:t>
          </a:r>
          <a:r>
            <a:rPr lang="en-US" altLang="en-US" sz="800" b="0" kern="1200" dirty="0" smtClean="0">
              <a:solidFill>
                <a:schemeClr val="bg1"/>
              </a:solidFill>
              <a:latin typeface="Arial" panose="020B0604020202020204" pitchFamily="34" charset="0"/>
              <a:cs typeface="Arial" panose="020B0604020202020204" pitchFamily="34" charset="0"/>
            </a:rPr>
            <a:t> el </a:t>
          </a:r>
          <a:r>
            <a:rPr lang="en-US" altLang="en-US" sz="800" b="0" kern="1200" dirty="0" err="1" smtClean="0">
              <a:solidFill>
                <a:schemeClr val="bg1"/>
              </a:solidFill>
              <a:latin typeface="Arial" panose="020B0604020202020204" pitchFamily="34" charset="0"/>
              <a:cs typeface="Arial" panose="020B0604020202020204" pitchFamily="34" charset="0"/>
            </a:rPr>
            <a:t>Clima</a:t>
          </a:r>
          <a:r>
            <a:rPr lang="en-US" altLang="en-US" sz="800" b="0" kern="1200" dirty="0" smtClean="0">
              <a:solidFill>
                <a:schemeClr val="bg1"/>
              </a:solidFill>
              <a:latin typeface="Arial" panose="020B0604020202020204" pitchFamily="34" charset="0"/>
              <a:cs typeface="Arial" panose="020B0604020202020204" pitchFamily="34" charset="0"/>
            </a:rPr>
            <a:t>.</a:t>
          </a:r>
        </a:p>
        <a:p>
          <a:pPr lvl="0" algn="ctr" defTabSz="355600">
            <a:lnSpc>
              <a:spcPct val="90000"/>
            </a:lnSpc>
            <a:spcBef>
              <a:spcPct val="0"/>
            </a:spcBef>
            <a:spcAft>
              <a:spcPct val="35000"/>
            </a:spcAft>
          </a:pPr>
          <a:r>
            <a:rPr lang="en-US" altLang="en-US" sz="800" b="1" kern="1200" dirty="0" smtClean="0">
              <a:solidFill>
                <a:schemeClr val="tx1"/>
              </a:solidFill>
              <a:latin typeface="Arial" panose="020B0604020202020204" pitchFamily="34" charset="0"/>
              <a:cs typeface="Arial" panose="020B0604020202020204" pitchFamily="34" charset="0"/>
            </a:rPr>
            <a:t>1994</a:t>
          </a:r>
          <a:r>
            <a:rPr lang="en-US" altLang="en-US" sz="800" b="1"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Entra</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vigor la </a:t>
          </a:r>
          <a:r>
            <a:rPr lang="en-US" altLang="en-US" sz="800" b="0" kern="1200" dirty="0" err="1" smtClean="0">
              <a:solidFill>
                <a:schemeClr val="bg1"/>
              </a:solidFill>
              <a:latin typeface="Arial" panose="020B0604020202020204" pitchFamily="34" charset="0"/>
              <a:cs typeface="Arial" panose="020B0604020202020204" pitchFamily="34" charset="0"/>
            </a:rPr>
            <a:t>CMNUCC</a:t>
          </a:r>
          <a:r>
            <a:rPr lang="en-US" altLang="en-US" sz="800" b="0" kern="1200" dirty="0" smtClean="0">
              <a:solidFill>
                <a:schemeClr val="bg1"/>
              </a:solidFill>
              <a:latin typeface="Arial" panose="020B0604020202020204" pitchFamily="34" charset="0"/>
              <a:cs typeface="Arial" panose="020B0604020202020204" pitchFamily="34" charset="0"/>
            </a:rPr>
            <a:t>.</a:t>
          </a:r>
        </a:p>
        <a:p>
          <a:pPr lvl="0" algn="ctr" defTabSz="355600">
            <a:lnSpc>
              <a:spcPct val="90000"/>
            </a:lnSpc>
            <a:spcBef>
              <a:spcPct val="0"/>
            </a:spcBef>
            <a:spcAft>
              <a:spcPct val="35000"/>
            </a:spcAft>
          </a:pPr>
          <a:r>
            <a:rPr lang="en-US" altLang="en-US" sz="800" b="1" kern="1200" dirty="0" smtClean="0">
              <a:solidFill>
                <a:schemeClr val="tx1"/>
              </a:solidFill>
              <a:latin typeface="Arial" panose="020B0604020202020204" pitchFamily="34" charset="0"/>
              <a:cs typeface="Arial" panose="020B0604020202020204" pitchFamily="34" charset="0"/>
            </a:rPr>
            <a:t>1997</a:t>
          </a:r>
          <a:r>
            <a:rPr lang="en-US" altLang="en-US" sz="80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diciembre</a:t>
          </a:r>
          <a:r>
            <a:rPr lang="en-US" altLang="en-US" sz="800" b="0" kern="1200" dirty="0" smtClean="0">
              <a:solidFill>
                <a:schemeClr val="bg1"/>
              </a:solidFill>
              <a:latin typeface="Arial" panose="020B0604020202020204" pitchFamily="34" charset="0"/>
              <a:cs typeface="Arial" panose="020B0604020202020204" pitchFamily="34" charset="0"/>
            </a:rPr>
            <a:t> se </a:t>
          </a:r>
          <a:r>
            <a:rPr lang="en-US" altLang="en-US" sz="800" b="0" kern="1200" dirty="0" err="1" smtClean="0">
              <a:solidFill>
                <a:schemeClr val="bg1"/>
              </a:solidFill>
              <a:latin typeface="Arial" panose="020B0604020202020204" pitchFamily="34" charset="0"/>
              <a:cs typeface="Arial" panose="020B0604020202020204" pitchFamily="34" charset="0"/>
            </a:rPr>
            <a:t>adopta</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oficialmente</a:t>
          </a:r>
          <a:r>
            <a:rPr lang="en-US" altLang="en-US" sz="800" b="0" kern="1200" dirty="0" smtClean="0">
              <a:solidFill>
                <a:schemeClr val="bg1"/>
              </a:solidFill>
              <a:latin typeface="Arial" panose="020B0604020202020204" pitchFamily="34" charset="0"/>
              <a:cs typeface="Arial" panose="020B0604020202020204" pitchFamily="34" charset="0"/>
            </a:rPr>
            <a:t> el </a:t>
          </a:r>
          <a:r>
            <a:rPr lang="en-US" altLang="en-US" sz="800" b="0" kern="1200" dirty="0" err="1" smtClean="0">
              <a:solidFill>
                <a:schemeClr val="bg1"/>
              </a:solidFill>
              <a:latin typeface="Arial" panose="020B0604020202020204" pitchFamily="34" charset="0"/>
              <a:cs typeface="Arial" panose="020B0604020202020204" pitchFamily="34" charset="0"/>
            </a:rPr>
            <a:t>Protocolo</a:t>
          </a:r>
          <a:r>
            <a:rPr lang="en-US" altLang="en-US" sz="800" b="0" kern="1200" dirty="0" smtClean="0">
              <a:solidFill>
                <a:schemeClr val="bg1"/>
              </a:solidFill>
              <a:latin typeface="Arial" panose="020B0604020202020204" pitchFamily="34" charset="0"/>
              <a:cs typeface="Arial" panose="020B0604020202020204" pitchFamily="34" charset="0"/>
            </a:rPr>
            <a:t> de Kyoto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la CP3. El </a:t>
          </a:r>
          <a:r>
            <a:rPr lang="en-US" altLang="en-US" sz="800" b="0" kern="1200" dirty="0" err="1" smtClean="0">
              <a:solidFill>
                <a:schemeClr val="bg1"/>
              </a:solidFill>
              <a:latin typeface="Arial" panose="020B0604020202020204" pitchFamily="34" charset="0"/>
              <a:cs typeface="Arial" panose="020B0604020202020204" pitchFamily="34" charset="0"/>
            </a:rPr>
            <a:t>Protocolo</a:t>
          </a:r>
          <a:r>
            <a:rPr lang="en-US" altLang="en-US" sz="800" b="0" kern="1200" dirty="0" smtClean="0">
              <a:solidFill>
                <a:schemeClr val="bg1"/>
              </a:solidFill>
              <a:latin typeface="Arial" panose="020B0604020202020204" pitchFamily="34" charset="0"/>
              <a:cs typeface="Arial" panose="020B0604020202020204" pitchFamily="34" charset="0"/>
            </a:rPr>
            <a:t> vincula </a:t>
          </a:r>
          <a:r>
            <a:rPr lang="en-US" altLang="en-US" sz="800" b="0" kern="1200" dirty="0" err="1" smtClean="0">
              <a:solidFill>
                <a:schemeClr val="bg1"/>
              </a:solidFill>
              <a:latin typeface="Arial" panose="020B0604020202020204" pitchFamily="34" charset="0"/>
              <a:cs typeface="Arial" panose="020B0604020202020204" pitchFamily="34" charset="0"/>
            </a:rPr>
            <a:t>jurídicamente</a:t>
          </a:r>
          <a:r>
            <a:rPr lang="en-US" altLang="en-US" sz="800" b="0" kern="1200" dirty="0" smtClean="0">
              <a:solidFill>
                <a:schemeClr val="bg1"/>
              </a:solidFill>
              <a:latin typeface="Arial" panose="020B0604020202020204" pitchFamily="34" charset="0"/>
              <a:cs typeface="Arial" panose="020B0604020202020204" pitchFamily="34" charset="0"/>
            </a:rPr>
            <a:t> a </a:t>
          </a:r>
          <a:r>
            <a:rPr lang="en-US" altLang="en-US" sz="800" b="0" kern="1200" dirty="0" err="1" smtClean="0">
              <a:solidFill>
                <a:schemeClr val="bg1"/>
              </a:solidFill>
              <a:latin typeface="Arial" panose="020B0604020202020204" pitchFamily="34" charset="0"/>
              <a:cs typeface="Arial" panose="020B0604020202020204" pitchFamily="34" charset="0"/>
            </a:rPr>
            <a:t>los</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países</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desarrollados</a:t>
          </a:r>
          <a:r>
            <a:rPr lang="en-US" altLang="en-US" sz="800" b="0" kern="1200" dirty="0" smtClean="0">
              <a:solidFill>
                <a:schemeClr val="bg1"/>
              </a:solidFill>
              <a:latin typeface="Arial" panose="020B0604020202020204" pitchFamily="34" charset="0"/>
              <a:cs typeface="Arial" panose="020B0604020202020204" pitchFamily="34" charset="0"/>
            </a:rPr>
            <a:t> con </a:t>
          </a:r>
          <a:r>
            <a:rPr lang="en-US" altLang="en-US" sz="800" b="0" kern="1200" dirty="0" err="1" smtClean="0">
              <a:solidFill>
                <a:schemeClr val="bg1"/>
              </a:solidFill>
              <a:latin typeface="Arial" panose="020B0604020202020204" pitchFamily="34" charset="0"/>
              <a:cs typeface="Arial" panose="020B0604020202020204" pitchFamily="34" charset="0"/>
            </a:rPr>
            <a:t>los</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objetivos</a:t>
          </a:r>
          <a:r>
            <a:rPr lang="en-US" altLang="en-US" sz="800" b="0" kern="1200" dirty="0" smtClean="0">
              <a:solidFill>
                <a:schemeClr val="bg1"/>
              </a:solidFill>
              <a:latin typeface="Arial" panose="020B0604020202020204" pitchFamily="34" charset="0"/>
              <a:cs typeface="Arial" panose="020B0604020202020204" pitchFamily="34" charset="0"/>
            </a:rPr>
            <a:t> de </a:t>
          </a:r>
          <a:r>
            <a:rPr lang="en-US" altLang="en-US" sz="800" b="0" kern="1200" dirty="0" err="1" smtClean="0">
              <a:solidFill>
                <a:schemeClr val="bg1"/>
              </a:solidFill>
              <a:latin typeface="Arial" panose="020B0604020202020204" pitchFamily="34" charset="0"/>
              <a:cs typeface="Arial" panose="020B0604020202020204" pitchFamily="34" charset="0"/>
            </a:rPr>
            <a:t>reducción</a:t>
          </a:r>
          <a:r>
            <a:rPr lang="en-US" altLang="en-US" sz="800" b="0" kern="1200" dirty="0" smtClean="0">
              <a:solidFill>
                <a:schemeClr val="bg1"/>
              </a:solidFill>
              <a:latin typeface="Arial" panose="020B0604020202020204" pitchFamily="34" charset="0"/>
              <a:cs typeface="Arial" panose="020B0604020202020204" pitchFamily="34" charset="0"/>
            </a:rPr>
            <a:t> de </a:t>
          </a:r>
          <a:r>
            <a:rPr lang="en-US" altLang="en-US" sz="800" b="0" kern="1200" dirty="0" err="1" smtClean="0">
              <a:solidFill>
                <a:schemeClr val="bg1"/>
              </a:solidFill>
              <a:latin typeface="Arial" panose="020B0604020202020204" pitchFamily="34" charset="0"/>
              <a:cs typeface="Arial" panose="020B0604020202020204" pitchFamily="34" charset="0"/>
            </a:rPr>
            <a:t>emisiones</a:t>
          </a:r>
          <a:r>
            <a:rPr lang="en-US" altLang="en-US" sz="800" b="0" kern="1200" dirty="0" smtClean="0">
              <a:solidFill>
                <a:schemeClr val="bg1"/>
              </a:solidFill>
              <a:latin typeface="Arial" panose="020B0604020202020204" pitchFamily="34" charset="0"/>
              <a:cs typeface="Arial" panose="020B0604020202020204" pitchFamily="34" charset="0"/>
            </a:rPr>
            <a:t>.</a:t>
          </a:r>
        </a:p>
        <a:p>
          <a:pPr lvl="0" algn="ctr" defTabSz="355600">
            <a:lnSpc>
              <a:spcPct val="90000"/>
            </a:lnSpc>
            <a:spcBef>
              <a:spcPct val="0"/>
            </a:spcBef>
            <a:spcAft>
              <a:spcPct val="35000"/>
            </a:spcAft>
          </a:pPr>
          <a:r>
            <a:rPr lang="en-US" altLang="en-US" sz="800" b="1" kern="1200" dirty="0" smtClean="0">
              <a:solidFill>
                <a:schemeClr val="tx1"/>
              </a:solidFill>
              <a:latin typeface="Arial" panose="020B0604020202020204" pitchFamily="34" charset="0"/>
              <a:cs typeface="Arial" panose="020B0604020202020204" pitchFamily="34" charset="0"/>
            </a:rPr>
            <a:t>2015</a:t>
          </a:r>
          <a:r>
            <a:rPr lang="en-US" altLang="en-US" sz="800" b="1" kern="1200" dirty="0" smtClean="0">
              <a:solidFill>
                <a:schemeClr val="bg1"/>
              </a:solidFill>
              <a:latin typeface="Arial" panose="020B0604020202020204" pitchFamily="34" charset="0"/>
              <a:cs typeface="Arial" panose="020B0604020202020204" pitchFamily="34" charset="0"/>
            </a:rPr>
            <a:t>:</a:t>
          </a:r>
          <a:r>
            <a:rPr lang="en-US" altLang="en-US" sz="800" kern="1200" dirty="0" smtClean="0">
              <a:solidFill>
                <a:schemeClr val="bg1"/>
              </a:solidFill>
              <a:latin typeface="Arial" panose="020B0604020202020204" pitchFamily="34" charset="0"/>
              <a:cs typeface="Arial" panose="020B0604020202020204" pitchFamily="34" charset="0"/>
            </a:rPr>
            <a:t> </a:t>
          </a:r>
          <a:r>
            <a:rPr lang="en-US" altLang="en-US" sz="800" b="0" kern="1200" dirty="0" smtClean="0">
              <a:solidFill>
                <a:schemeClr val="bg1"/>
              </a:solidFill>
              <a:latin typeface="Arial" panose="020B0604020202020204" pitchFamily="34" charset="0"/>
              <a:cs typeface="Arial" panose="020B0604020202020204" pitchFamily="34" charset="0"/>
            </a:rPr>
            <a:t>LaCP21 o RP11 se </a:t>
          </a:r>
          <a:r>
            <a:rPr lang="en-US" altLang="en-US" sz="800" b="0" kern="1200" dirty="0" err="1" smtClean="0">
              <a:solidFill>
                <a:schemeClr val="bg1"/>
              </a:solidFill>
              <a:latin typeface="Arial" panose="020B0604020202020204" pitchFamily="34" charset="0"/>
              <a:cs typeface="Arial" panose="020B0604020202020204" pitchFamily="34" charset="0"/>
            </a:rPr>
            <a:t>celebra</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diciembre</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París</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Francia</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Incluye</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objetivo</a:t>
          </a:r>
          <a:r>
            <a:rPr lang="en-US" altLang="en-US" sz="800" b="0" kern="1200" dirty="0" smtClean="0">
              <a:solidFill>
                <a:schemeClr val="bg1"/>
              </a:solidFill>
              <a:latin typeface="Arial" panose="020B0604020202020204" pitchFamily="34" charset="0"/>
              <a:cs typeface="Arial" panose="020B0604020202020204" pitchFamily="34" charset="0"/>
            </a:rPr>
            <a:t> de </a:t>
          </a:r>
          <a:r>
            <a:rPr lang="en-US" altLang="en-US" sz="800" b="0" kern="1200" dirty="0" err="1" smtClean="0">
              <a:solidFill>
                <a:schemeClr val="bg1"/>
              </a:solidFill>
              <a:latin typeface="Arial" panose="020B0604020202020204" pitchFamily="34" charset="0"/>
              <a:cs typeface="Arial" panose="020B0604020202020204" pitchFamily="34" charset="0"/>
            </a:rPr>
            <a:t>reduccion</a:t>
          </a:r>
          <a:r>
            <a:rPr lang="en-US" altLang="en-US" sz="800" b="0" kern="1200" dirty="0" smtClean="0">
              <a:solidFill>
                <a:schemeClr val="bg1"/>
              </a:solidFill>
              <a:latin typeface="Arial" panose="020B0604020202020204" pitchFamily="34" charset="0"/>
              <a:cs typeface="Arial" panose="020B0604020202020204" pitchFamily="34" charset="0"/>
            </a:rPr>
            <a:t> de </a:t>
          </a:r>
          <a:r>
            <a:rPr lang="en-US" altLang="en-US" sz="800" b="0" kern="1200" dirty="0" err="1" smtClean="0">
              <a:solidFill>
                <a:schemeClr val="bg1"/>
              </a:solidFill>
              <a:latin typeface="Arial" panose="020B0604020202020204" pitchFamily="34" charset="0"/>
              <a:cs typeface="Arial" panose="020B0604020202020204" pitchFamily="34" charset="0"/>
            </a:rPr>
            <a:t>emisiones</a:t>
          </a:r>
          <a:r>
            <a:rPr lang="en-US" altLang="en-US" sz="800" b="0" kern="1200" dirty="0" smtClean="0">
              <a:solidFill>
                <a:schemeClr val="bg1"/>
              </a:solidFill>
              <a:latin typeface="Arial" panose="020B0604020202020204" pitchFamily="34" charset="0"/>
              <a:cs typeface="Arial" panose="020B0604020202020204" pitchFamily="34" charset="0"/>
            </a:rPr>
            <a:t> </a:t>
          </a:r>
          <a:r>
            <a:rPr lang="en-US" altLang="en-US" sz="800" b="0" kern="1200" dirty="0" err="1" smtClean="0">
              <a:solidFill>
                <a:schemeClr val="bg1"/>
              </a:solidFill>
              <a:latin typeface="Arial" panose="020B0604020202020204" pitchFamily="34" charset="0"/>
              <a:cs typeface="Arial" panose="020B0604020202020204" pitchFamily="34" charset="0"/>
            </a:rPr>
            <a:t>GEI</a:t>
          </a:r>
          <a:r>
            <a:rPr lang="en-US" altLang="en-US" sz="800" b="0" kern="1200" dirty="0" smtClean="0">
              <a:solidFill>
                <a:schemeClr val="bg1"/>
              </a:solidFill>
              <a:latin typeface="Arial" panose="020B0604020202020204" pitchFamily="34" charset="0"/>
              <a:cs typeface="Arial" panose="020B0604020202020204" pitchFamily="34" charset="0"/>
            </a:rPr>
            <a:t> para </a:t>
          </a:r>
          <a:r>
            <a:rPr lang="en-US" altLang="en-US" sz="800" b="0" kern="1200" dirty="0" err="1" smtClean="0">
              <a:solidFill>
                <a:schemeClr val="bg1"/>
              </a:solidFill>
              <a:latin typeface="Arial" panose="020B0604020202020204" pitchFamily="34" charset="0"/>
              <a:cs typeface="Arial" panose="020B0604020202020204" pitchFamily="34" charset="0"/>
            </a:rPr>
            <a:t>garantizar</a:t>
          </a:r>
          <a:r>
            <a:rPr lang="en-US" altLang="en-US" sz="800" b="0" kern="1200" dirty="0" smtClean="0">
              <a:solidFill>
                <a:schemeClr val="bg1"/>
              </a:solidFill>
              <a:latin typeface="Arial" panose="020B0604020202020204" pitchFamily="34" charset="0"/>
              <a:cs typeface="Arial" panose="020B0604020202020204" pitchFamily="34" charset="0"/>
            </a:rPr>
            <a:t> increment </a:t>
          </a:r>
          <a:r>
            <a:rPr lang="en-US" altLang="en-US" sz="800" b="0" kern="1200" dirty="0" err="1" smtClean="0">
              <a:solidFill>
                <a:schemeClr val="bg1"/>
              </a:solidFill>
              <a:latin typeface="Arial" panose="020B0604020202020204" pitchFamily="34" charset="0"/>
              <a:cs typeface="Arial" panose="020B0604020202020204" pitchFamily="34" charset="0"/>
            </a:rPr>
            <a:t>maximo</a:t>
          </a:r>
          <a:r>
            <a:rPr lang="en-US" altLang="en-US" sz="800" b="0" kern="1200" dirty="0" smtClean="0">
              <a:solidFill>
                <a:schemeClr val="bg1"/>
              </a:solidFill>
              <a:latin typeface="Arial" panose="020B0604020202020204" pitchFamily="34" charset="0"/>
              <a:cs typeface="Arial" panose="020B0604020202020204" pitchFamily="34" charset="0"/>
            </a:rPr>
            <a:t> de 2ºC </a:t>
          </a:r>
          <a:r>
            <a:rPr lang="en-US" altLang="en-US" sz="800" b="0" kern="1200" dirty="0" err="1" smtClean="0">
              <a:solidFill>
                <a:schemeClr val="bg1"/>
              </a:solidFill>
              <a:latin typeface="Arial" panose="020B0604020202020204" pitchFamily="34" charset="0"/>
              <a:cs typeface="Arial" panose="020B0604020202020204" pitchFamily="34" charset="0"/>
            </a:rPr>
            <a:t>en</a:t>
          </a:r>
          <a:r>
            <a:rPr lang="en-US" altLang="en-US" sz="800" b="0" kern="1200" dirty="0" smtClean="0">
              <a:solidFill>
                <a:schemeClr val="bg1"/>
              </a:solidFill>
              <a:latin typeface="Arial" panose="020B0604020202020204" pitchFamily="34" charset="0"/>
              <a:cs typeface="Arial" panose="020B0604020202020204" pitchFamily="34" charset="0"/>
            </a:rPr>
            <a:t> la </a:t>
          </a:r>
          <a:r>
            <a:rPr lang="en-US" altLang="en-US" sz="800" b="0" kern="1200" dirty="0" err="1" smtClean="0">
              <a:solidFill>
                <a:schemeClr val="bg1"/>
              </a:solidFill>
              <a:latin typeface="Arial" panose="020B0604020202020204" pitchFamily="34" charset="0"/>
              <a:cs typeface="Arial" panose="020B0604020202020204" pitchFamily="34" charset="0"/>
            </a:rPr>
            <a:t>Temperatura</a:t>
          </a:r>
          <a:r>
            <a:rPr lang="en-US" altLang="en-US" sz="800" b="0" kern="1200" dirty="0" smtClean="0">
              <a:solidFill>
                <a:schemeClr val="bg1"/>
              </a:solidFill>
              <a:latin typeface="Arial" panose="020B0604020202020204" pitchFamily="34" charset="0"/>
              <a:cs typeface="Arial" panose="020B0604020202020204" pitchFamily="34" charset="0"/>
            </a:rPr>
            <a:t> del </a:t>
          </a:r>
          <a:r>
            <a:rPr lang="en-US" altLang="en-US" sz="800" b="0" kern="1200" dirty="0" err="1" smtClean="0">
              <a:solidFill>
                <a:schemeClr val="bg1"/>
              </a:solidFill>
              <a:latin typeface="Arial" panose="020B0604020202020204" pitchFamily="34" charset="0"/>
              <a:cs typeface="Arial" panose="020B0604020202020204" pitchFamily="34" charset="0"/>
            </a:rPr>
            <a:t>Planeta</a:t>
          </a:r>
          <a:endParaRPr lang="es-ES" sz="800" kern="1200" dirty="0">
            <a:solidFill>
              <a:schemeClr val="bg1"/>
            </a:solidFill>
            <a:latin typeface="Arial" panose="020B0604020202020204" pitchFamily="34" charset="0"/>
            <a:cs typeface="Arial" panose="020B0604020202020204" pitchFamily="34" charset="0"/>
          </a:endParaRPr>
        </a:p>
      </dsp:txBody>
      <dsp:txXfrm>
        <a:off x="51367" y="132310"/>
        <a:ext cx="1531479" cy="2563242"/>
      </dsp:txXfrm>
    </dsp:sp>
    <dsp:sp modelId="{3B2B5380-10A5-4F6D-A227-91C148681E3A}">
      <dsp:nvSpPr>
        <dsp:cNvPr id="0" name=""/>
        <dsp:cNvSpPr/>
      </dsp:nvSpPr>
      <dsp:spPr>
        <a:xfrm>
          <a:off x="1793235" y="1212211"/>
          <a:ext cx="345010" cy="403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1793235" y="1292899"/>
        <a:ext cx="241507" cy="242063"/>
      </dsp:txXfrm>
    </dsp:sp>
    <dsp:sp modelId="{6618C9EA-C654-4EBE-9D1C-C05F31122B27}">
      <dsp:nvSpPr>
        <dsp:cNvPr id="0" name=""/>
        <dsp:cNvSpPr/>
      </dsp:nvSpPr>
      <dsp:spPr>
        <a:xfrm>
          <a:off x="2281458" y="84663"/>
          <a:ext cx="1626773" cy="265853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u="sng" kern="1200" dirty="0" err="1" smtClean="0">
              <a:solidFill>
                <a:schemeClr val="tx1"/>
              </a:solidFill>
            </a:rPr>
            <a:t>OGE</a:t>
          </a:r>
          <a:endParaRPr lang="es-ES" sz="900" b="1" u="sng" kern="1200" dirty="0" smtClean="0">
            <a:solidFill>
              <a:schemeClr val="tx1"/>
            </a:solidFill>
          </a:endParaRPr>
        </a:p>
        <a:p>
          <a:pPr lvl="0" algn="ctr" defTabSz="400050">
            <a:lnSpc>
              <a:spcPct val="90000"/>
            </a:lnSpc>
            <a:spcBef>
              <a:spcPct val="0"/>
            </a:spcBef>
            <a:spcAft>
              <a:spcPct val="35000"/>
            </a:spcAft>
          </a:pPr>
          <a:r>
            <a:rPr lang="es-ES" sz="900" kern="1200" dirty="0" smtClean="0">
              <a:solidFill>
                <a:schemeClr val="tx1"/>
              </a:solidFill>
            </a:rPr>
            <a:t>2009-2014 </a:t>
          </a:r>
        </a:p>
        <a:p>
          <a:pPr lvl="0" algn="ctr" defTabSz="400050">
            <a:lnSpc>
              <a:spcPct val="90000"/>
            </a:lnSpc>
            <a:spcBef>
              <a:spcPct val="0"/>
            </a:spcBef>
            <a:spcAft>
              <a:spcPct val="35000"/>
            </a:spcAft>
          </a:pPr>
          <a:r>
            <a:rPr lang="es-ES" sz="900" kern="1200" dirty="0" smtClean="0"/>
            <a:t>ahorro neto de USD 446 millones por desplazamiento de diésel y reducción 612.486 toneladas de CO2 [1] </a:t>
          </a:r>
        </a:p>
        <a:p>
          <a:pPr lvl="0" algn="ctr" defTabSz="400050">
            <a:lnSpc>
              <a:spcPct val="90000"/>
            </a:lnSpc>
            <a:spcBef>
              <a:spcPct val="0"/>
            </a:spcBef>
            <a:spcAft>
              <a:spcPct val="35000"/>
            </a:spcAft>
          </a:pPr>
          <a:endParaRPr lang="es-ES" sz="900" kern="1200" dirty="0" smtClean="0"/>
        </a:p>
        <a:p>
          <a:pPr lvl="0" algn="ctr" defTabSz="400050">
            <a:lnSpc>
              <a:spcPct val="90000"/>
            </a:lnSpc>
            <a:spcBef>
              <a:spcPct val="0"/>
            </a:spcBef>
            <a:spcAft>
              <a:spcPct val="35000"/>
            </a:spcAft>
          </a:pPr>
          <a:r>
            <a:rPr lang="es-ES" sz="900" kern="1200" dirty="0" smtClean="0"/>
            <a:t>A la unidad </a:t>
          </a:r>
          <a:r>
            <a:rPr lang="es-ES" sz="900" kern="1200" dirty="0" err="1" smtClean="0"/>
            <a:t>OGE</a:t>
          </a:r>
          <a:r>
            <a:rPr lang="es-ES" sz="900" kern="1200" dirty="0" smtClean="0"/>
            <a:t> (</a:t>
          </a:r>
          <a:r>
            <a:rPr lang="es-ES" sz="900" kern="1200" dirty="0" err="1" smtClean="0"/>
            <a:t>Optimizacion</a:t>
          </a:r>
          <a:r>
            <a:rPr lang="es-ES" sz="900" kern="1200" dirty="0" smtClean="0"/>
            <a:t> de </a:t>
          </a:r>
          <a:r>
            <a:rPr lang="es-ES" sz="900" kern="1200" dirty="0" err="1" smtClean="0"/>
            <a:t>Generacion</a:t>
          </a:r>
          <a:r>
            <a:rPr lang="es-ES" sz="900" kern="1200" dirty="0" smtClean="0"/>
            <a:t> </a:t>
          </a:r>
          <a:r>
            <a:rPr lang="es-ES" sz="900" kern="1200" dirty="0" err="1" smtClean="0"/>
            <a:t>Electrica</a:t>
          </a:r>
          <a:r>
            <a:rPr lang="es-ES" sz="900" kern="1200" dirty="0" smtClean="0"/>
            <a:t>) actualmente se la conoce también como </a:t>
          </a:r>
          <a:r>
            <a:rPr lang="es-ES" sz="900" kern="1200" dirty="0" err="1" smtClean="0"/>
            <a:t>SEN</a:t>
          </a:r>
          <a:r>
            <a:rPr lang="es-ES" sz="900" kern="1200" dirty="0" smtClean="0"/>
            <a:t> (Soluciones </a:t>
          </a:r>
          <a:r>
            <a:rPr lang="es-ES" sz="900" kern="1200" dirty="0" err="1" smtClean="0"/>
            <a:t>Energeticas</a:t>
          </a:r>
          <a:r>
            <a:rPr lang="es-ES" sz="900" kern="1200" dirty="0" smtClean="0"/>
            <a:t>) </a:t>
          </a:r>
          <a:endParaRPr lang="es-ES" sz="900" kern="1200" dirty="0"/>
        </a:p>
      </dsp:txBody>
      <dsp:txXfrm>
        <a:off x="2329105" y="132310"/>
        <a:ext cx="1531479" cy="2563242"/>
      </dsp:txXfrm>
    </dsp:sp>
    <dsp:sp modelId="{CB2020C3-F52D-4117-B94D-E6D8CEA53ED4}">
      <dsp:nvSpPr>
        <dsp:cNvPr id="0" name=""/>
        <dsp:cNvSpPr/>
      </dsp:nvSpPr>
      <dsp:spPr>
        <a:xfrm rot="63643">
          <a:off x="4073760" y="1212116"/>
          <a:ext cx="348436" cy="403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4073769" y="1291836"/>
        <a:ext cx="243905" cy="242063"/>
      </dsp:txXfrm>
    </dsp:sp>
    <dsp:sp modelId="{44B712F4-EFA3-40A2-A87B-939C245D92AB}">
      <dsp:nvSpPr>
        <dsp:cNvPr id="0" name=""/>
        <dsp:cNvSpPr/>
      </dsp:nvSpPr>
      <dsp:spPr>
        <a:xfrm>
          <a:off x="4565546" y="184625"/>
          <a:ext cx="1626773" cy="254319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u="sng" kern="1200" dirty="0" smtClean="0">
              <a:solidFill>
                <a:schemeClr val="tx1"/>
              </a:solidFill>
            </a:rPr>
            <a:t>DE N.135</a:t>
          </a:r>
        </a:p>
        <a:p>
          <a:pPr lvl="0" algn="ctr" defTabSz="400050">
            <a:lnSpc>
              <a:spcPct val="90000"/>
            </a:lnSpc>
            <a:spcBef>
              <a:spcPct val="0"/>
            </a:spcBef>
            <a:spcAft>
              <a:spcPct val="35000"/>
            </a:spcAft>
          </a:pPr>
          <a:r>
            <a:rPr lang="es-ES" sz="900" kern="1200" dirty="0" smtClean="0">
              <a:solidFill>
                <a:schemeClr val="tx1"/>
              </a:solidFill>
            </a:rPr>
            <a:t>2017</a:t>
          </a:r>
        </a:p>
        <a:p>
          <a:pPr lvl="0" algn="ctr" defTabSz="400050">
            <a:lnSpc>
              <a:spcPct val="90000"/>
            </a:lnSpc>
            <a:spcBef>
              <a:spcPct val="0"/>
            </a:spcBef>
            <a:spcAft>
              <a:spcPct val="35000"/>
            </a:spcAft>
          </a:pPr>
          <a:r>
            <a:rPr lang="es-ES" sz="900" kern="1200" dirty="0" smtClean="0"/>
            <a:t>“conservar el patrimonio cultural y natural del país y cuidar y mantener los bienes públicos” [3, p. 1]</a:t>
          </a:r>
        </a:p>
        <a:p>
          <a:pPr lvl="0" algn="ctr" defTabSz="400050">
            <a:lnSpc>
              <a:spcPct val="90000"/>
            </a:lnSpc>
            <a:spcBef>
              <a:spcPct val="0"/>
            </a:spcBef>
            <a:spcAft>
              <a:spcPct val="35000"/>
            </a:spcAft>
          </a:pPr>
          <a:r>
            <a:rPr lang="es-ES" sz="900" u="none" kern="1200" dirty="0" smtClean="0"/>
            <a:t>generación de incentivos para la inversión en los diferentes sectores de la economía y para la producción de bienes y servicios, socialmente deseables y ambientalmente aceptables</a:t>
          </a:r>
          <a:endParaRPr lang="es-ES" sz="900" u="none" kern="1200" dirty="0"/>
        </a:p>
      </dsp:txBody>
      <dsp:txXfrm>
        <a:off x="4613193" y="232272"/>
        <a:ext cx="1531479" cy="2447899"/>
      </dsp:txXfrm>
    </dsp:sp>
    <dsp:sp modelId="{01BAF4CB-2D5B-4410-958E-CBA848BD116C}">
      <dsp:nvSpPr>
        <dsp:cNvPr id="0" name=""/>
        <dsp:cNvSpPr/>
      </dsp:nvSpPr>
      <dsp:spPr>
        <a:xfrm rot="21471941">
          <a:off x="6354369" y="1190408"/>
          <a:ext cx="341477" cy="403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6354405" y="1273004"/>
        <a:ext cx="239034" cy="242063"/>
      </dsp:txXfrm>
    </dsp:sp>
    <dsp:sp modelId="{C2178D7B-AD84-4DB4-B045-0B03E63E8615}">
      <dsp:nvSpPr>
        <dsp:cNvPr id="0" name=""/>
        <dsp:cNvSpPr/>
      </dsp:nvSpPr>
      <dsp:spPr>
        <a:xfrm>
          <a:off x="6836171" y="100003"/>
          <a:ext cx="1626773" cy="254319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u="sng" kern="1200" dirty="0" smtClean="0">
              <a:solidFill>
                <a:schemeClr val="tx1"/>
              </a:solidFill>
              <a:latin typeface="Arial" panose="020B0604020202020204" pitchFamily="34" charset="0"/>
              <a:cs typeface="Arial" panose="020B0604020202020204" pitchFamily="34" charset="0"/>
            </a:rPr>
            <a:t>ACUERDO DE PARIS (</a:t>
          </a:r>
          <a:r>
            <a:rPr lang="es-ES" sz="800" b="1" u="sng" kern="1200" dirty="0" err="1" smtClean="0">
              <a:solidFill>
                <a:schemeClr val="tx1"/>
              </a:solidFill>
              <a:latin typeface="Arial" panose="020B0604020202020204" pitchFamily="34" charset="0"/>
              <a:cs typeface="Arial" panose="020B0604020202020204" pitchFamily="34" charset="0"/>
            </a:rPr>
            <a:t>UNFCC</a:t>
          </a:r>
          <a:r>
            <a:rPr lang="es-ES" sz="800" b="1" u="sng" kern="1200" dirty="0" smtClean="0">
              <a:solidFill>
                <a:schemeClr val="tx1"/>
              </a:solidFill>
              <a:latin typeface="Arial" panose="020B0604020202020204" pitchFamily="34" charset="0"/>
              <a:cs typeface="Arial" panose="020B0604020202020204" pitchFamily="34" charset="0"/>
            </a:rPr>
            <a:t>)</a:t>
          </a:r>
        </a:p>
        <a:p>
          <a:pPr lvl="0" algn="ctr" defTabSz="355600">
            <a:lnSpc>
              <a:spcPct val="90000"/>
            </a:lnSpc>
            <a:spcBef>
              <a:spcPct val="0"/>
            </a:spcBef>
            <a:spcAft>
              <a:spcPct val="35000"/>
            </a:spcAft>
          </a:pPr>
          <a:r>
            <a:rPr lang="es-ES" sz="800" kern="1200" dirty="0" smtClean="0">
              <a:solidFill>
                <a:schemeClr val="tx1"/>
              </a:solidFill>
              <a:latin typeface="Arial" panose="020B0604020202020204" pitchFamily="34" charset="0"/>
              <a:cs typeface="Arial" panose="020B0604020202020204" pitchFamily="34" charset="0"/>
            </a:rPr>
            <a:t>2018</a:t>
          </a:r>
        </a:p>
        <a:p>
          <a:pPr lvl="0" algn="ctr" defTabSz="355600">
            <a:lnSpc>
              <a:spcPct val="90000"/>
            </a:lnSpc>
            <a:spcBef>
              <a:spcPct val="0"/>
            </a:spcBef>
            <a:spcAft>
              <a:spcPct val="35000"/>
            </a:spcAft>
          </a:pP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Para Ecuador: “Uno de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los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compromisos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planteados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generar</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un 9%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menos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de las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emisiones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estimadas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al 2025. con el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apoyo</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financiero</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internacional</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la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cifra</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se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elevaría</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y se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podría</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reducir</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hasta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en</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un 20,9% las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emisiones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previstas</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para el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mismo</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altLang="en-US" sz="800" b="0" i="0" u="none" strike="noStrike" kern="1200" cap="none" normalizeH="0" baseline="0" dirty="0" err="1" smtClean="0">
              <a:ln>
                <a:noFill/>
              </a:ln>
              <a:solidFill>
                <a:schemeClr val="bg1"/>
              </a:solidFill>
              <a:effectLst/>
              <a:latin typeface="Arial" panose="020B0604020202020204" pitchFamily="34" charset="0"/>
              <a:cs typeface="Arial" panose="020B0604020202020204" pitchFamily="34" charset="0"/>
            </a:rPr>
            <a:t>período</a:t>
          </a:r>
          <a:r>
            <a:rPr kumimoji="0" lang="en-US" altLang="en-US" sz="800" b="0" i="0" u="none" strike="noStrike" kern="1200" cap="none" normalizeH="0" baseline="0" dirty="0" smtClean="0">
              <a:ln>
                <a:noFill/>
              </a:ln>
              <a:solidFill>
                <a:schemeClr val="bg1"/>
              </a:solidFill>
              <a:effectLst/>
              <a:latin typeface="Arial" panose="020B0604020202020204" pitchFamily="34" charset="0"/>
              <a:cs typeface="Arial" panose="020B0604020202020204" pitchFamily="34" charset="0"/>
            </a:rPr>
            <a:t>”</a:t>
          </a:r>
        </a:p>
        <a:p>
          <a:pPr lvl="0" algn="ctr" defTabSz="355600">
            <a:lnSpc>
              <a:spcPct val="90000"/>
            </a:lnSpc>
            <a:spcBef>
              <a:spcPct val="0"/>
            </a:spcBef>
            <a:spcAft>
              <a:spcPct val="35000"/>
            </a:spcAft>
          </a:pPr>
          <a:r>
            <a:rPr kumimoji="0" lang="en-US" altLang="en-US" sz="300" b="0" i="0" u="none" strike="noStrike" kern="1200" cap="none" normalizeH="0" baseline="0" dirty="0" smtClean="0">
              <a:ln>
                <a:noFill/>
              </a:ln>
              <a:solidFill>
                <a:srgbClr val="000000"/>
              </a:solidFill>
              <a:effectLst/>
              <a:latin typeface="Arial" panose="020B0604020202020204" pitchFamily="34" charset="0"/>
              <a:cs typeface="Arial" panose="020B0604020202020204" pitchFamily="34" charset="0"/>
              <a:hlinkClick xmlns:r="http://schemas.openxmlformats.org/officeDocument/2006/relationships" r:id="rId1"/>
            </a:rPr>
            <a:t>https://www.elcomercio.com/tendencias/ecuador-plan-cumplir-acuerdo-paris.html</a:t>
          </a:r>
          <a:endParaRPr lang="es-ES" sz="300" kern="1200" dirty="0" smtClean="0">
            <a:latin typeface="Arial" panose="020B0604020202020204" pitchFamily="34" charset="0"/>
            <a:cs typeface="Arial" panose="020B0604020202020204" pitchFamily="34" charset="0"/>
          </a:endParaRPr>
        </a:p>
      </dsp:txBody>
      <dsp:txXfrm>
        <a:off x="6883818" y="147650"/>
        <a:ext cx="1531479" cy="24478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2178" name="Rectangle 2"/>
          <p:cNvSpPr>
            <a:spLocks noGrp="1" noChangeArrowheads="1"/>
          </p:cNvSpPr>
          <p:nvPr>
            <p:ph type="hdr" sz="quarter"/>
          </p:nvPr>
        </p:nvSpPr>
        <p:spPr bwMode="auto">
          <a:xfrm>
            <a:off x="7" y="13"/>
            <a:ext cx="2919739"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t" anchorCtr="0" compatLnSpc="1">
            <a:prstTxWarp prst="textNoShape">
              <a:avLst/>
            </a:prstTxWarp>
          </a:bodyPr>
          <a:lstStyle>
            <a:lvl1pPr algn="l" defTabSz="889534">
              <a:defRPr sz="1200" b="0"/>
            </a:lvl1pPr>
          </a:lstStyle>
          <a:p>
            <a:pPr>
              <a:defRPr/>
            </a:pPr>
            <a:endParaRPr lang="es-ES" dirty="0"/>
          </a:p>
        </p:txBody>
      </p:sp>
      <p:sp>
        <p:nvSpPr>
          <p:cNvPr id="1202179" name="Rectangle 3"/>
          <p:cNvSpPr>
            <a:spLocks noGrp="1" noChangeArrowheads="1"/>
          </p:cNvSpPr>
          <p:nvPr>
            <p:ph type="dt" sz="quarter" idx="1"/>
          </p:nvPr>
        </p:nvSpPr>
        <p:spPr bwMode="auto">
          <a:xfrm>
            <a:off x="3814432" y="13"/>
            <a:ext cx="2919739"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t" anchorCtr="0" compatLnSpc="1">
            <a:prstTxWarp prst="textNoShape">
              <a:avLst/>
            </a:prstTxWarp>
          </a:bodyPr>
          <a:lstStyle>
            <a:lvl1pPr algn="r" defTabSz="889534">
              <a:defRPr sz="1200" b="0"/>
            </a:lvl1pPr>
          </a:lstStyle>
          <a:p>
            <a:pPr>
              <a:defRPr/>
            </a:pPr>
            <a:endParaRPr lang="es-ES" dirty="0"/>
          </a:p>
        </p:txBody>
      </p:sp>
      <p:sp>
        <p:nvSpPr>
          <p:cNvPr id="1202180" name="Rectangle 4"/>
          <p:cNvSpPr>
            <a:spLocks noGrp="1" noChangeArrowheads="1"/>
          </p:cNvSpPr>
          <p:nvPr>
            <p:ph type="ftr" sz="quarter" idx="2"/>
          </p:nvPr>
        </p:nvSpPr>
        <p:spPr bwMode="auto">
          <a:xfrm>
            <a:off x="7" y="9370880"/>
            <a:ext cx="2919739" cy="4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b" anchorCtr="0" compatLnSpc="1">
            <a:prstTxWarp prst="textNoShape">
              <a:avLst/>
            </a:prstTxWarp>
          </a:bodyPr>
          <a:lstStyle>
            <a:lvl1pPr algn="l" defTabSz="889534">
              <a:defRPr sz="1200" b="0"/>
            </a:lvl1pPr>
          </a:lstStyle>
          <a:p>
            <a:pPr>
              <a:defRPr/>
            </a:pPr>
            <a:endParaRPr lang="es-ES" dirty="0"/>
          </a:p>
        </p:txBody>
      </p:sp>
      <p:sp>
        <p:nvSpPr>
          <p:cNvPr id="1202181" name="Rectangle 5"/>
          <p:cNvSpPr>
            <a:spLocks noGrp="1" noChangeArrowheads="1"/>
          </p:cNvSpPr>
          <p:nvPr>
            <p:ph type="sldNum" sz="quarter" idx="3"/>
          </p:nvPr>
        </p:nvSpPr>
        <p:spPr bwMode="auto">
          <a:xfrm>
            <a:off x="3814432" y="9370880"/>
            <a:ext cx="2919739" cy="4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b" anchorCtr="0" compatLnSpc="1">
            <a:prstTxWarp prst="textNoShape">
              <a:avLst/>
            </a:prstTxWarp>
          </a:bodyPr>
          <a:lstStyle>
            <a:lvl1pPr algn="r" defTabSz="889534">
              <a:defRPr sz="1200" b="0"/>
            </a:lvl1pPr>
          </a:lstStyle>
          <a:p>
            <a:pPr>
              <a:defRPr/>
            </a:pPr>
            <a:fld id="{A7905C39-8472-4DFF-8CBD-F0B5646FA32A}" type="slidenum">
              <a:rPr lang="es-ES"/>
              <a:pPr>
                <a:defRPr/>
              </a:pPr>
              <a:t>‹Nº›</a:t>
            </a:fld>
            <a:endParaRPr lang="es-ES" dirty="0"/>
          </a:p>
        </p:txBody>
      </p:sp>
    </p:spTree>
    <p:extLst>
      <p:ext uri="{BB962C8B-B14F-4D97-AF65-F5344CB8AC3E}">
        <p14:creationId xmlns:p14="http://schemas.microsoft.com/office/powerpoint/2010/main" val="4105406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7" y="13"/>
            <a:ext cx="2919739"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t" anchorCtr="0" compatLnSpc="1">
            <a:prstTxWarp prst="textNoShape">
              <a:avLst/>
            </a:prstTxWarp>
          </a:bodyPr>
          <a:lstStyle>
            <a:lvl1pPr algn="l" defTabSz="889534">
              <a:defRPr sz="1200" b="0"/>
            </a:lvl1pPr>
          </a:lstStyle>
          <a:p>
            <a:pPr>
              <a:defRPr/>
            </a:pPr>
            <a:endParaRPr lang="es-ES" dirty="0"/>
          </a:p>
        </p:txBody>
      </p:sp>
      <p:sp>
        <p:nvSpPr>
          <p:cNvPr id="32771" name="Rectangle 3"/>
          <p:cNvSpPr>
            <a:spLocks noGrp="1" noChangeArrowheads="1"/>
          </p:cNvSpPr>
          <p:nvPr>
            <p:ph type="dt" idx="1"/>
          </p:nvPr>
        </p:nvSpPr>
        <p:spPr bwMode="auto">
          <a:xfrm>
            <a:off x="3814432" y="13"/>
            <a:ext cx="2919739" cy="49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t" anchorCtr="0" compatLnSpc="1">
            <a:prstTxWarp prst="textNoShape">
              <a:avLst/>
            </a:prstTxWarp>
          </a:bodyPr>
          <a:lstStyle>
            <a:lvl1pPr algn="r" defTabSz="889534">
              <a:defRPr sz="1200" b="0"/>
            </a:lvl1pPr>
          </a:lstStyle>
          <a:p>
            <a:pPr>
              <a:defRPr/>
            </a:pPr>
            <a:endParaRPr lang="es-ES" dirty="0"/>
          </a:p>
        </p:txBody>
      </p:sp>
      <p:sp>
        <p:nvSpPr>
          <p:cNvPr id="30724" name="Rectangle 4"/>
          <p:cNvSpPr>
            <a:spLocks noGrp="1" noRot="1" noChangeAspect="1" noChangeArrowheads="1" noTextEdit="1"/>
          </p:cNvSpPr>
          <p:nvPr>
            <p:ph type="sldImg" idx="2"/>
          </p:nvPr>
        </p:nvSpPr>
        <p:spPr bwMode="auto">
          <a:xfrm>
            <a:off x="696913" y="738188"/>
            <a:ext cx="5341937"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73424" y="4686232"/>
            <a:ext cx="5388931" cy="444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32774" name="Rectangle 6"/>
          <p:cNvSpPr>
            <a:spLocks noGrp="1" noChangeArrowheads="1"/>
          </p:cNvSpPr>
          <p:nvPr>
            <p:ph type="ftr" sz="quarter" idx="4"/>
          </p:nvPr>
        </p:nvSpPr>
        <p:spPr bwMode="auto">
          <a:xfrm>
            <a:off x="7" y="9370880"/>
            <a:ext cx="2919739" cy="4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b" anchorCtr="0" compatLnSpc="1">
            <a:prstTxWarp prst="textNoShape">
              <a:avLst/>
            </a:prstTxWarp>
          </a:bodyPr>
          <a:lstStyle>
            <a:lvl1pPr algn="l" defTabSz="889534">
              <a:defRPr sz="1200" b="0"/>
            </a:lvl1pPr>
          </a:lstStyle>
          <a:p>
            <a:pPr>
              <a:defRPr/>
            </a:pPr>
            <a:endParaRPr lang="es-ES" dirty="0"/>
          </a:p>
        </p:txBody>
      </p:sp>
      <p:sp>
        <p:nvSpPr>
          <p:cNvPr id="32775" name="Rectangle 7"/>
          <p:cNvSpPr>
            <a:spLocks noGrp="1" noChangeArrowheads="1"/>
          </p:cNvSpPr>
          <p:nvPr>
            <p:ph type="sldNum" sz="quarter" idx="5"/>
          </p:nvPr>
        </p:nvSpPr>
        <p:spPr bwMode="auto">
          <a:xfrm>
            <a:off x="3814432" y="9370880"/>
            <a:ext cx="2919739" cy="4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3" tIns="44472" rIns="88943" bIns="44472" numCol="1" anchor="b" anchorCtr="0" compatLnSpc="1">
            <a:prstTxWarp prst="textNoShape">
              <a:avLst/>
            </a:prstTxWarp>
          </a:bodyPr>
          <a:lstStyle>
            <a:lvl1pPr algn="r" defTabSz="889534">
              <a:defRPr sz="1200" b="0"/>
            </a:lvl1pPr>
          </a:lstStyle>
          <a:p>
            <a:pPr>
              <a:defRPr/>
            </a:pPr>
            <a:fld id="{6F1473DB-7814-4B74-A58B-1DCC4CD1CF8C}" type="slidenum">
              <a:rPr lang="es-ES"/>
              <a:pPr>
                <a:defRPr/>
              </a:pPr>
              <a:t>‹Nº›</a:t>
            </a:fld>
            <a:endParaRPr lang="es-ES" dirty="0"/>
          </a:p>
        </p:txBody>
      </p:sp>
    </p:spTree>
    <p:extLst>
      <p:ext uri="{BB962C8B-B14F-4D97-AF65-F5344CB8AC3E}">
        <p14:creationId xmlns:p14="http://schemas.microsoft.com/office/powerpoint/2010/main" val="2943464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17438" algn="l" rtl="0" eaLnBrk="0" fontAlgn="base" hangingPunct="0">
      <a:spcBef>
        <a:spcPct val="30000"/>
      </a:spcBef>
      <a:spcAft>
        <a:spcPct val="0"/>
      </a:spcAft>
      <a:defRPr sz="1100" kern="1200">
        <a:solidFill>
          <a:schemeClr val="tx1"/>
        </a:solidFill>
        <a:latin typeface="Arial" charset="0"/>
        <a:ea typeface="+mn-ea"/>
        <a:cs typeface="+mn-cs"/>
      </a:defRPr>
    </a:lvl2pPr>
    <a:lvl3pPr marL="834877" algn="l" rtl="0" eaLnBrk="0" fontAlgn="base" hangingPunct="0">
      <a:spcBef>
        <a:spcPct val="30000"/>
      </a:spcBef>
      <a:spcAft>
        <a:spcPct val="0"/>
      </a:spcAft>
      <a:defRPr sz="1100" kern="1200">
        <a:solidFill>
          <a:schemeClr val="tx1"/>
        </a:solidFill>
        <a:latin typeface="Arial" charset="0"/>
        <a:ea typeface="+mn-ea"/>
        <a:cs typeface="+mn-cs"/>
      </a:defRPr>
    </a:lvl3pPr>
    <a:lvl4pPr marL="1252315" algn="l" rtl="0" eaLnBrk="0" fontAlgn="base" hangingPunct="0">
      <a:spcBef>
        <a:spcPct val="30000"/>
      </a:spcBef>
      <a:spcAft>
        <a:spcPct val="0"/>
      </a:spcAft>
      <a:defRPr sz="1100" kern="1200">
        <a:solidFill>
          <a:schemeClr val="tx1"/>
        </a:solidFill>
        <a:latin typeface="Arial" charset="0"/>
        <a:ea typeface="+mn-ea"/>
        <a:cs typeface="+mn-cs"/>
      </a:defRPr>
    </a:lvl4pPr>
    <a:lvl5pPr marL="1669754" algn="l" rtl="0" eaLnBrk="0" fontAlgn="base" hangingPunct="0">
      <a:spcBef>
        <a:spcPct val="30000"/>
      </a:spcBef>
      <a:spcAft>
        <a:spcPct val="0"/>
      </a:spcAft>
      <a:defRPr sz="1100" kern="1200">
        <a:solidFill>
          <a:schemeClr val="tx1"/>
        </a:solidFill>
        <a:latin typeface="Arial" charset="0"/>
        <a:ea typeface="+mn-ea"/>
        <a:cs typeface="+mn-cs"/>
      </a:defRPr>
    </a:lvl5pPr>
    <a:lvl6pPr marL="2087193" algn="l" defTabSz="834877" rtl="0" eaLnBrk="1" latinLnBrk="0" hangingPunct="1">
      <a:defRPr sz="1100" kern="1200">
        <a:solidFill>
          <a:schemeClr val="tx1"/>
        </a:solidFill>
        <a:latin typeface="+mn-lt"/>
        <a:ea typeface="+mn-ea"/>
        <a:cs typeface="+mn-cs"/>
      </a:defRPr>
    </a:lvl6pPr>
    <a:lvl7pPr marL="2504632" algn="l" defTabSz="834877" rtl="0" eaLnBrk="1" latinLnBrk="0" hangingPunct="1">
      <a:defRPr sz="1100" kern="1200">
        <a:solidFill>
          <a:schemeClr val="tx1"/>
        </a:solidFill>
        <a:latin typeface="+mn-lt"/>
        <a:ea typeface="+mn-ea"/>
        <a:cs typeface="+mn-cs"/>
      </a:defRPr>
    </a:lvl7pPr>
    <a:lvl8pPr marL="2922070" algn="l" defTabSz="834877" rtl="0" eaLnBrk="1" latinLnBrk="0" hangingPunct="1">
      <a:defRPr sz="1100" kern="1200">
        <a:solidFill>
          <a:schemeClr val="tx1"/>
        </a:solidFill>
        <a:latin typeface="+mn-lt"/>
        <a:ea typeface="+mn-ea"/>
        <a:cs typeface="+mn-cs"/>
      </a:defRPr>
    </a:lvl8pPr>
    <a:lvl9pPr marL="3339509" algn="l" defTabSz="83487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lcomercio.com/tendencias/ecuador-plan-cumplir-acuerdo-pari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96913" y="738188"/>
            <a:ext cx="5341937" cy="3698875"/>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6F1473DB-7814-4B74-A58B-1DCC4CD1CF8C}" type="slidenum">
              <a:rPr lang="es-ES" smtClean="0"/>
              <a:pPr>
                <a:defRPr/>
              </a:pPr>
              <a:t>1</a:t>
            </a:fld>
            <a:endParaRPr lang="es-ES" dirty="0"/>
          </a:p>
        </p:txBody>
      </p:sp>
    </p:spTree>
    <p:extLst>
      <p:ext uri="{BB962C8B-B14F-4D97-AF65-F5344CB8AC3E}">
        <p14:creationId xmlns:p14="http://schemas.microsoft.com/office/powerpoint/2010/main" val="277857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parte de Satisfacer la Demanda Estaciones Consumidoras, donde se puede reutilizar el gas</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14</a:t>
            </a:fld>
            <a:endParaRPr lang="es-ES" dirty="0"/>
          </a:p>
        </p:txBody>
      </p:sp>
    </p:spTree>
    <p:extLst>
      <p:ext uri="{BB962C8B-B14F-4D97-AF65-F5344CB8AC3E}">
        <p14:creationId xmlns:p14="http://schemas.microsoft.com/office/powerpoint/2010/main" val="335416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Estaciones</a:t>
            </a:r>
            <a:r>
              <a:rPr lang="es-EC" baseline="0" dirty="0" smtClean="0"/>
              <a:t> Productoras 122 Candidatas</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15</a:t>
            </a:fld>
            <a:endParaRPr lang="es-ES" dirty="0"/>
          </a:p>
        </p:txBody>
      </p:sp>
    </p:spTree>
    <p:extLst>
      <p:ext uri="{BB962C8B-B14F-4D97-AF65-F5344CB8AC3E}">
        <p14:creationId xmlns:p14="http://schemas.microsoft.com/office/powerpoint/2010/main" val="291110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Criterios de Selectividad: 900 BTU/ft3;</a:t>
            </a:r>
            <a:r>
              <a:rPr lang="es-EC" baseline="0" dirty="0" smtClean="0"/>
              <a:t> 0,2MMscfd (DAG008A)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16</a:t>
            </a:fld>
            <a:endParaRPr lang="es-ES" dirty="0"/>
          </a:p>
        </p:txBody>
      </p:sp>
    </p:spTree>
    <p:extLst>
      <p:ext uri="{BB962C8B-B14F-4D97-AF65-F5344CB8AC3E}">
        <p14:creationId xmlns:p14="http://schemas.microsoft.com/office/powerpoint/2010/main" val="178425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Estaciones Productoras Seleccionadas</a:t>
            </a:r>
            <a:r>
              <a:rPr lang="es-EC" baseline="0" dirty="0" smtClean="0"/>
              <a:t> 45</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17</a:t>
            </a:fld>
            <a:endParaRPr lang="es-ES" dirty="0"/>
          </a:p>
        </p:txBody>
      </p:sp>
    </p:spTree>
    <p:extLst>
      <p:ext uri="{BB962C8B-B14F-4D97-AF65-F5344CB8AC3E}">
        <p14:creationId xmlns:p14="http://schemas.microsoft.com/office/powerpoint/2010/main" val="280126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Numero de </a:t>
            </a:r>
            <a:r>
              <a:rPr lang="es-EC" dirty="0" err="1" smtClean="0"/>
              <a:t>Clusteres</a:t>
            </a:r>
            <a:r>
              <a:rPr lang="es-EC" dirty="0" smtClean="0"/>
              <a:t> 5, Estaciones Productoras Titulares 40, Estaciones Productoras</a:t>
            </a:r>
            <a:r>
              <a:rPr lang="es-EC" baseline="0" dirty="0" smtClean="0"/>
              <a:t> Suplentes 5, Estaciones Consumidoras 4.</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20</a:t>
            </a:fld>
            <a:endParaRPr lang="es-ES" dirty="0"/>
          </a:p>
        </p:txBody>
      </p:sp>
    </p:spTree>
    <p:extLst>
      <p:ext uri="{BB962C8B-B14F-4D97-AF65-F5344CB8AC3E}">
        <p14:creationId xmlns:p14="http://schemas.microsoft.com/office/powerpoint/2010/main" val="189247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100" dirty="0" smtClean="0"/>
              <a:t>Esta primera iteración, el planteamiento se basó en trabajar directamente con la distribución de gas desde las estaciones productoras a las consumidoras en 1 </a:t>
            </a:r>
            <a:r>
              <a:rPr lang="es-ES" sz="1100" dirty="0" err="1" smtClean="0"/>
              <a:t>dia</a:t>
            </a:r>
            <a:r>
              <a:rPr lang="es-ES" sz="1100" dirty="0" smtClean="0"/>
              <a:t>. Para ello, Se consideró la configuración de sus variables con los datos disponibles de la siguiente manera</a:t>
            </a:r>
            <a:endParaRPr lang="en-US" sz="1100"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21</a:t>
            </a:fld>
            <a:endParaRPr lang="es-ES" dirty="0"/>
          </a:p>
        </p:txBody>
      </p:sp>
    </p:spTree>
    <p:extLst>
      <p:ext uri="{BB962C8B-B14F-4D97-AF65-F5344CB8AC3E}">
        <p14:creationId xmlns:p14="http://schemas.microsoft.com/office/powerpoint/2010/main" val="256327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Conteo con </a:t>
            </a:r>
            <a:r>
              <a:rPr lang="es-EC" dirty="0" err="1" smtClean="0"/>
              <a:t>Rotacion</a:t>
            </a:r>
            <a:r>
              <a:rPr lang="es-EC" dirty="0" smtClean="0"/>
              <a:t> de vehículos de una misma estación, para optimizar</a:t>
            </a:r>
            <a:r>
              <a:rPr lang="es-EC" baseline="0" dirty="0" smtClean="0"/>
              <a:t> uso de carros (Sin </a:t>
            </a:r>
            <a:r>
              <a:rPr lang="es-EC" baseline="0" dirty="0" err="1" smtClean="0"/>
              <a:t>standby</a:t>
            </a:r>
            <a:r>
              <a:rPr lang="es-EC" baseline="0" dirty="0" smtClean="0"/>
              <a:t>)</a:t>
            </a:r>
          </a:p>
          <a:p>
            <a:r>
              <a:rPr lang="es-EC" baseline="0" dirty="0" smtClean="0"/>
              <a:t>Una estación consumidora, tiene asignado un numero de vehículos; pero algunos realizan menos viajes que otros, para optimizar el uso de los mismos, se realizo una rotación entre vehículos de la misma estación consumidora, de tal forma que siempre estuvieran ocupados</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22</a:t>
            </a:fld>
            <a:endParaRPr lang="es-ES" dirty="0"/>
          </a:p>
        </p:txBody>
      </p:sp>
    </p:spTree>
    <p:extLst>
      <p:ext uri="{BB962C8B-B14F-4D97-AF65-F5344CB8AC3E}">
        <p14:creationId xmlns:p14="http://schemas.microsoft.com/office/powerpoint/2010/main" val="182729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Obtenida</a:t>
            </a:r>
            <a:r>
              <a:rPr lang="es-EC" baseline="0" dirty="0" smtClean="0"/>
              <a:t> con la solución PL3</a:t>
            </a:r>
          </a:p>
          <a:p>
            <a:r>
              <a:rPr lang="es-EC" sz="1100" kern="1200" dirty="0" smtClean="0">
                <a:solidFill>
                  <a:schemeClr val="tx1"/>
                </a:solidFill>
                <a:effectLst/>
                <a:latin typeface="Arial" charset="0"/>
                <a:ea typeface="+mn-ea"/>
                <a:cs typeface="+mn-cs"/>
              </a:rPr>
              <a:t>El grafico muestra iterativamente la red de distribución del Gasoducto Virtual obtenida, considerando para cada arco: las estaciones Productoras, estaciones consumidoras, distancia recorrida, frecuencias de las rutas. El empleo de este esquema permitirá redistribuir el gas de manera eficiente, teniendo en cuenta: La menor distancia recorrida por los contenedores móviles, una captación continua del flujo de gas desde las estaciones productoras, y garantía del abastecimiento por medio de las estaciones suplentes. Elaborado por (Autor), Mediante </a:t>
            </a:r>
            <a:r>
              <a:rPr lang="es-ES" sz="1100" kern="1200" dirty="0" smtClean="0">
                <a:solidFill>
                  <a:schemeClr val="tx1"/>
                </a:solidFill>
                <a:effectLst/>
                <a:latin typeface="Arial" charset="0"/>
                <a:ea typeface="+mn-ea"/>
                <a:cs typeface="+mn-cs"/>
              </a:rPr>
              <a:t>(</a:t>
            </a:r>
            <a:r>
              <a:rPr lang="es-ES" sz="1100" kern="1200" dirty="0" err="1" smtClean="0">
                <a:solidFill>
                  <a:schemeClr val="tx1"/>
                </a:solidFill>
                <a:effectLst/>
                <a:latin typeface="Arial" charset="0"/>
                <a:ea typeface="+mn-ea"/>
                <a:cs typeface="+mn-cs"/>
              </a:rPr>
              <a:t>RSTUDIO</a:t>
            </a:r>
            <a:r>
              <a:rPr lang="es-ES" sz="1100" kern="1200" dirty="0" smtClean="0">
                <a:solidFill>
                  <a:schemeClr val="tx1"/>
                </a:solidFill>
                <a:effectLst/>
                <a:latin typeface="Arial" charset="0"/>
                <a:ea typeface="+mn-ea"/>
                <a:cs typeface="+mn-cs"/>
              </a:rPr>
              <a:t>, 2020)</a:t>
            </a:r>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23</a:t>
            </a:fld>
            <a:endParaRPr lang="es-ES" dirty="0"/>
          </a:p>
        </p:txBody>
      </p:sp>
    </p:spTree>
    <p:extLst>
      <p:ext uri="{BB962C8B-B14F-4D97-AF65-F5344CB8AC3E}">
        <p14:creationId xmlns:p14="http://schemas.microsoft.com/office/powerpoint/2010/main" val="29392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Tiempo</a:t>
            </a:r>
            <a:r>
              <a:rPr lang="es-EC" baseline="0" dirty="0" smtClean="0"/>
              <a:t> y Dinero</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1100" i="1" kern="1200" dirty="0" smtClean="0">
                <a:solidFill>
                  <a:schemeClr val="tx1"/>
                </a:solidFill>
                <a:effectLst/>
                <a:latin typeface="Arial" charset="0"/>
                <a:ea typeface="+mn-ea"/>
                <a:cs typeface="+mn-cs"/>
              </a:rPr>
              <a:t>Nota</a:t>
            </a:r>
            <a:r>
              <a:rPr lang="es-EC" sz="1100" kern="1200" dirty="0" smtClean="0">
                <a:solidFill>
                  <a:schemeClr val="tx1"/>
                </a:solidFill>
                <a:effectLst/>
                <a:latin typeface="Arial" charset="0"/>
                <a:ea typeface="+mn-ea"/>
                <a:cs typeface="+mn-cs"/>
              </a:rPr>
              <a:t>. En la Figura, se destaca una inversión inicial de $44,9 Millones, la generación de $122 Millones de ingresos anuales, y un consecuente retorno de la inversión en un tiempo menor a un año, en el cual el flujo de caja se convierte en positivo generando rentabilidad</a:t>
            </a:r>
            <a:endParaRPr lang="en-US" sz="1100" kern="1200" dirty="0" smtClean="0">
              <a:solidFill>
                <a:schemeClr val="tx1"/>
              </a:solidFill>
              <a:effectLst/>
              <a:latin typeface="Arial" charset="0"/>
              <a:ea typeface="+mn-ea"/>
              <a:cs typeface="+mn-cs"/>
            </a:endParaRPr>
          </a:p>
          <a:p>
            <a:r>
              <a:rPr lang="es-EC" dirty="0" err="1" smtClean="0"/>
              <a:t>ROI</a:t>
            </a:r>
            <a:r>
              <a:rPr lang="es-EC" dirty="0" smtClean="0"/>
              <a:t>=173,3%</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24</a:t>
            </a:fld>
            <a:endParaRPr lang="es-ES" dirty="0"/>
          </a:p>
        </p:txBody>
      </p:sp>
    </p:spTree>
    <p:extLst>
      <p:ext uri="{BB962C8B-B14F-4D97-AF65-F5344CB8AC3E}">
        <p14:creationId xmlns:p14="http://schemas.microsoft.com/office/powerpoint/2010/main" val="4235072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100" kern="1200" dirty="0" smtClean="0">
                <a:solidFill>
                  <a:schemeClr val="tx1"/>
                </a:solidFill>
                <a:effectLst/>
                <a:latin typeface="Arial" charset="0"/>
                <a:ea typeface="+mn-ea"/>
                <a:cs typeface="+mn-cs"/>
              </a:rPr>
              <a:t>Nota. Los beneficios obtenidos muestran un desarrollo sustentable con el ambiente, mediante la implementación del gasoducto virtual con un numero óptimo de 102 contenedores móviles, en la red de distribución obtenida. Fuente: El Autor</a:t>
            </a:r>
            <a:endParaRPr lang="en-US" sz="1100" kern="1200" dirty="0">
              <a:solidFill>
                <a:schemeClr val="tx1"/>
              </a:solidFill>
              <a:effectLst/>
              <a:latin typeface="Arial"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25</a:t>
            </a:fld>
            <a:endParaRPr lang="es-ES" dirty="0"/>
          </a:p>
        </p:txBody>
      </p:sp>
    </p:spTree>
    <p:extLst>
      <p:ext uri="{BB962C8B-B14F-4D97-AF65-F5344CB8AC3E}">
        <p14:creationId xmlns:p14="http://schemas.microsoft.com/office/powerpoint/2010/main" val="427981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rPr>
              <a:t>Ecuador Forma parte de las </a:t>
            </a:r>
            <a:r>
              <a:rPr kumimoji="0" lang="en-US" altLang="en-US" sz="700" b="0" i="0" u="none" strike="noStrike" cap="none" normalizeH="0" baseline="0" dirty="0" err="1" smtClean="0">
                <a:ln>
                  <a:noFill/>
                </a:ln>
                <a:solidFill>
                  <a:srgbClr val="000000"/>
                </a:solidFill>
                <a:effectLst/>
                <a:latin typeface="inherit"/>
                <a:cs typeface="Arial" panose="020B0604020202020204" pitchFamily="34" charset="0"/>
                <a:hlinkClick r:id="rId3"/>
              </a:rPr>
              <a:t>Naciones</a:t>
            </a:r>
            <a:r>
              <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rPr>
              <a:t> </a:t>
            </a:r>
            <a:r>
              <a:rPr kumimoji="0" lang="en-US" altLang="en-US" sz="700" b="0" i="0" u="none" strike="noStrike" cap="none" normalizeH="0" baseline="0" dirty="0" err="1" smtClean="0">
                <a:ln>
                  <a:noFill/>
                </a:ln>
                <a:solidFill>
                  <a:srgbClr val="000000"/>
                </a:solidFill>
                <a:effectLst/>
                <a:latin typeface="inherit"/>
                <a:cs typeface="Arial" panose="020B0604020202020204" pitchFamily="34" charset="0"/>
                <a:hlinkClick r:id="rId3"/>
              </a:rPr>
              <a:t>Unidas</a:t>
            </a:r>
            <a:r>
              <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rPr>
              <a:t> </a:t>
            </a:r>
            <a:r>
              <a:rPr kumimoji="0" lang="en-US" altLang="en-US" sz="700" b="0" i="0" u="none" strike="noStrike" cap="none" normalizeH="0" baseline="0" dirty="0" err="1" smtClean="0">
                <a:ln>
                  <a:noFill/>
                </a:ln>
                <a:solidFill>
                  <a:srgbClr val="000000"/>
                </a:solidFill>
                <a:effectLst/>
                <a:latin typeface="inherit"/>
                <a:cs typeface="Arial" panose="020B0604020202020204" pitchFamily="34" charset="0"/>
                <a:hlinkClick r:id="rId3"/>
              </a:rPr>
              <a:t>desde</a:t>
            </a:r>
            <a:r>
              <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rPr>
              <a:t> 23/02/1993.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100" b="0" i="0" kern="1200" dirty="0" smtClean="0">
                <a:solidFill>
                  <a:schemeClr val="tx1"/>
                </a:solidFill>
                <a:effectLst/>
                <a:latin typeface="Arial" charset="0"/>
                <a:ea typeface="+mn-ea"/>
                <a:cs typeface="+mn-cs"/>
              </a:rPr>
              <a:t>Ratificada por los 33 países de América Latina y el Caribe, la Convención Marco de las Naciones Unidas sobre el Cambio Climático entró en vigor en marzo de 1994. El objetivo del Convenio  es  lograr la estabilización de las  concentraciones de gases de efecto invernadero en la atmósfera a un nivel que impida interferencias </a:t>
            </a:r>
            <a:r>
              <a:rPr lang="es-ES" sz="1100" b="0" i="0" kern="1200" dirty="0" err="1" smtClean="0">
                <a:solidFill>
                  <a:schemeClr val="tx1"/>
                </a:solidFill>
                <a:effectLst/>
                <a:latin typeface="Arial" charset="0"/>
                <a:ea typeface="+mn-ea"/>
                <a:cs typeface="+mn-cs"/>
              </a:rPr>
              <a:t>antropógenas</a:t>
            </a:r>
            <a:r>
              <a:rPr lang="es-ES" sz="1100" b="0" i="0" kern="1200" dirty="0" smtClean="0">
                <a:solidFill>
                  <a:schemeClr val="tx1"/>
                </a:solidFill>
                <a:effectLst/>
                <a:latin typeface="Arial" charset="0"/>
                <a:ea typeface="+mn-ea"/>
                <a:cs typeface="+mn-cs"/>
              </a:rPr>
              <a:t> peligrosas en el sistema climático. La Convención establece un marco general para los esfuerzos intergubernamentales para hacer frente los desafíos provocados por el cambio climático. </a:t>
            </a:r>
            <a:endPar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700" b="0" i="0" u="none" strike="noStrike" cap="none" normalizeH="0" baseline="0" dirty="0" smtClean="0">
                <a:ln>
                  <a:noFill/>
                </a:ln>
                <a:solidFill>
                  <a:srgbClr val="000000"/>
                </a:solidFill>
                <a:effectLst/>
                <a:latin typeface="inherit"/>
                <a:cs typeface="Arial" panose="020B0604020202020204" pitchFamily="34" charset="0"/>
                <a:hlinkClick r:id="rId3"/>
              </a:rPr>
              <a:t>https://www.elcomercio.com/tendencias/ecuador-plan-cumplir-acuerdo-paris.html</a:t>
            </a:r>
            <a:endParaRPr lang="es-ES" sz="700" dirty="0" smtClean="0"/>
          </a:p>
          <a:p>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3</a:t>
            </a:fld>
            <a:endParaRPr lang="es-ES" dirty="0"/>
          </a:p>
        </p:txBody>
      </p:sp>
    </p:spTree>
    <p:extLst>
      <p:ext uri="{BB962C8B-B14F-4D97-AF65-F5344CB8AC3E}">
        <p14:creationId xmlns:p14="http://schemas.microsoft.com/office/powerpoint/2010/main" val="63691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Agregar la representación</a:t>
            </a:r>
            <a:r>
              <a:rPr lang="es-EC" baseline="0" dirty="0" smtClean="0"/>
              <a:t> Grafica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26</a:t>
            </a:fld>
            <a:endParaRPr lang="es-ES" dirty="0"/>
          </a:p>
        </p:txBody>
      </p:sp>
    </p:spTree>
    <p:extLst>
      <p:ext uri="{BB962C8B-B14F-4D97-AF65-F5344CB8AC3E}">
        <p14:creationId xmlns:p14="http://schemas.microsoft.com/office/powerpoint/2010/main" val="46693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Agregar la representación</a:t>
            </a:r>
            <a:r>
              <a:rPr lang="es-EC" baseline="0" dirty="0" smtClean="0"/>
              <a:t> Grafica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27</a:t>
            </a:fld>
            <a:endParaRPr lang="es-ES" dirty="0"/>
          </a:p>
        </p:txBody>
      </p:sp>
    </p:spTree>
    <p:extLst>
      <p:ext uri="{BB962C8B-B14F-4D97-AF65-F5344CB8AC3E}">
        <p14:creationId xmlns:p14="http://schemas.microsoft.com/office/powerpoint/2010/main" val="34064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Agregar la representación</a:t>
            </a:r>
            <a:r>
              <a:rPr lang="es-EC" baseline="0" dirty="0" smtClean="0"/>
              <a:t> Grafica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28</a:t>
            </a:fld>
            <a:endParaRPr lang="es-ES" dirty="0"/>
          </a:p>
        </p:txBody>
      </p:sp>
    </p:spTree>
    <p:extLst>
      <p:ext uri="{BB962C8B-B14F-4D97-AF65-F5344CB8AC3E}">
        <p14:creationId xmlns:p14="http://schemas.microsoft.com/office/powerpoint/2010/main" val="46845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4</a:t>
            </a:fld>
            <a:endParaRPr lang="es-ES" dirty="0"/>
          </a:p>
        </p:txBody>
      </p:sp>
    </p:spTree>
    <p:extLst>
      <p:ext uri="{BB962C8B-B14F-4D97-AF65-F5344CB8AC3E}">
        <p14:creationId xmlns:p14="http://schemas.microsoft.com/office/powerpoint/2010/main" val="285731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quema de Ga</a:t>
            </a:r>
            <a:r>
              <a:rPr lang="es-EC" baseline="0" dirty="0" smtClean="0"/>
              <a:t>s en los Flares, genera </a:t>
            </a:r>
            <a:r>
              <a:rPr lang="es-EC" baseline="0" dirty="0" err="1" smtClean="0"/>
              <a:t>GEI</a:t>
            </a:r>
            <a:r>
              <a:rPr lang="es-EC" baseline="0" dirty="0" smtClean="0"/>
              <a:t> que atrapan el calor en el planta, incrementando la temperatura del mismo. Lo cual perjudica el desarrollo natural de las especies y amenaza la vida en el planeta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5</a:t>
            </a:fld>
            <a:endParaRPr lang="es-ES" dirty="0"/>
          </a:p>
        </p:txBody>
      </p:sp>
    </p:spTree>
    <p:extLst>
      <p:ext uri="{BB962C8B-B14F-4D97-AF65-F5344CB8AC3E}">
        <p14:creationId xmlns:p14="http://schemas.microsoft.com/office/powerpoint/2010/main" val="242130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descontento</a:t>
            </a:r>
            <a:r>
              <a:rPr lang="es-EC" baseline="0" dirty="0" smtClean="0"/>
              <a:t> social por parte de las personas que viven al lado de los flares de las industria hidrocarburifera</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6</a:t>
            </a:fld>
            <a:endParaRPr lang="es-ES" dirty="0"/>
          </a:p>
        </p:txBody>
      </p:sp>
    </p:spTree>
    <p:extLst>
      <p:ext uri="{BB962C8B-B14F-4D97-AF65-F5344CB8AC3E}">
        <p14:creationId xmlns:p14="http://schemas.microsoft.com/office/powerpoint/2010/main" val="31673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PK</a:t>
            </a:r>
            <a:r>
              <a:rPr lang="es-EC" dirty="0" smtClean="0"/>
              <a:t> hasta 2020, </a:t>
            </a:r>
            <a:r>
              <a:rPr lang="es-EC" dirty="0" err="1" smtClean="0"/>
              <a:t>AParis</a:t>
            </a:r>
            <a:r>
              <a:rPr lang="es-EC" baseline="0" dirty="0" smtClean="0"/>
              <a:t> hasta 2030 (2ºC </a:t>
            </a:r>
            <a:r>
              <a:rPr lang="es-EC" baseline="0" dirty="0" err="1" smtClean="0"/>
              <a:t>Maximo</a:t>
            </a:r>
            <a:r>
              <a:rPr lang="es-EC" baseline="0" dirty="0" smtClean="0"/>
              <a:t> de Incremento)</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7</a:t>
            </a:fld>
            <a:endParaRPr lang="es-ES" dirty="0"/>
          </a:p>
        </p:txBody>
      </p:sp>
    </p:spTree>
    <p:extLst>
      <p:ext uri="{BB962C8B-B14F-4D97-AF65-F5344CB8AC3E}">
        <p14:creationId xmlns:p14="http://schemas.microsoft.com/office/powerpoint/2010/main" val="215472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Esquemas de Red de Distribución, Entorno Políticas para apalancar los</a:t>
            </a:r>
            <a:r>
              <a:rPr lang="es-EC" baseline="0" dirty="0" smtClean="0"/>
              <a:t> proyectos, Optimización, Problemática</a:t>
            </a:r>
          </a:p>
          <a:p>
            <a:r>
              <a:rPr lang="es-EC" baseline="0" dirty="0" err="1" smtClean="0"/>
              <a:t>Metodos</a:t>
            </a:r>
            <a:r>
              <a:rPr lang="es-EC" baseline="0" dirty="0" smtClean="0"/>
              <a:t> para plantear y resolver modelos de Red de </a:t>
            </a:r>
            <a:r>
              <a:rPr lang="es-EC" baseline="0" dirty="0" err="1" smtClean="0"/>
              <a:t>distribucion</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9</a:t>
            </a:fld>
            <a:endParaRPr lang="es-ES" dirty="0"/>
          </a:p>
        </p:txBody>
      </p:sp>
    </p:spTree>
    <p:extLst>
      <p:ext uri="{BB962C8B-B14F-4D97-AF65-F5344CB8AC3E}">
        <p14:creationId xmlns:p14="http://schemas.microsoft.com/office/powerpoint/2010/main" val="19435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Hipotesis</a:t>
            </a:r>
            <a:r>
              <a:rPr lang="es-EC" dirty="0" smtClean="0"/>
              <a:t>: </a:t>
            </a:r>
          </a:p>
          <a:p>
            <a:r>
              <a:rPr lang="es-EC" sz="1100" b="1" kern="1200" dirty="0" smtClean="0">
                <a:solidFill>
                  <a:srgbClr val="FF0000"/>
                </a:solidFill>
                <a:effectLst/>
                <a:latin typeface="Arial" charset="0"/>
                <a:ea typeface="+mn-ea"/>
                <a:cs typeface="+mn-cs"/>
              </a:rPr>
              <a:t>El diseño de una red de distribución de contenedores móviles permitirá reutilizar y distribuir adecuadamente el gas excedente en la industria Hidrocarburífera del Distrito Amazónico.</a:t>
            </a:r>
            <a:endParaRPr lang="en-US" sz="1100" b="1" kern="1200" dirty="0" smtClean="0">
              <a:solidFill>
                <a:srgbClr val="FF0000"/>
              </a:solidFill>
              <a:effectLst/>
              <a:latin typeface="Arial" charset="0"/>
              <a:ea typeface="+mn-ea"/>
              <a:cs typeface="+mn-cs"/>
            </a:endParaRPr>
          </a:p>
          <a:p>
            <a:r>
              <a:rPr lang="es-EC" sz="1100" kern="1200" dirty="0" smtClean="0">
                <a:solidFill>
                  <a:schemeClr val="tx1"/>
                </a:solidFill>
                <a:effectLst/>
                <a:latin typeface="Arial" charset="0"/>
                <a:ea typeface="+mn-ea"/>
                <a:cs typeface="+mn-cs"/>
              </a:rPr>
              <a:t>A través de este planteamiento se obtiene un proceso más eficiente y adicionalmente se reduce el impacto ambiental. Se identifica para el gasoducto virtual, las siguientes variables:</a:t>
            </a:r>
            <a:endParaRPr lang="en-US" sz="1100" kern="1200" dirty="0" smtClean="0">
              <a:solidFill>
                <a:schemeClr val="tx1"/>
              </a:solidFill>
              <a:effectLst/>
              <a:latin typeface="Arial" charset="0"/>
              <a:ea typeface="+mn-ea"/>
              <a:cs typeface="+mn-cs"/>
            </a:endParaRPr>
          </a:p>
          <a:p>
            <a:r>
              <a:rPr lang="es-ES" sz="1100" u="sng" kern="1200" dirty="0" smtClean="0">
                <a:solidFill>
                  <a:schemeClr val="tx1"/>
                </a:solidFill>
                <a:effectLst/>
                <a:latin typeface="Arial" charset="0"/>
                <a:ea typeface="+mn-ea"/>
                <a:cs typeface="+mn-cs"/>
              </a:rPr>
              <a:t>Variable Independiente</a:t>
            </a:r>
            <a:r>
              <a:rPr lang="es-ES" sz="1100" kern="1200" dirty="0" smtClean="0">
                <a:solidFill>
                  <a:schemeClr val="tx1"/>
                </a:solidFill>
                <a:effectLst/>
                <a:latin typeface="Arial" charset="0"/>
                <a:ea typeface="+mn-ea"/>
                <a:cs typeface="+mn-cs"/>
              </a:rPr>
              <a:t>: </a:t>
            </a:r>
            <a:endParaRPr lang="en-US" sz="1100" kern="1200" dirty="0" smtClean="0">
              <a:solidFill>
                <a:schemeClr val="tx1"/>
              </a:solidFill>
              <a:effectLst/>
              <a:latin typeface="Arial" charset="0"/>
              <a:ea typeface="+mn-ea"/>
              <a:cs typeface="+mn-cs"/>
            </a:endParaRPr>
          </a:p>
          <a:p>
            <a:r>
              <a:rPr lang="es-ES" sz="1100" b="1" kern="1200" dirty="0" smtClean="0">
                <a:solidFill>
                  <a:schemeClr val="tx1"/>
                </a:solidFill>
                <a:effectLst/>
                <a:latin typeface="Arial" charset="0"/>
                <a:ea typeface="+mn-ea"/>
                <a:cs typeface="+mn-cs"/>
              </a:rPr>
              <a:t> Red de Distribución </a:t>
            </a:r>
            <a:endParaRPr lang="en-US" sz="1100" kern="1200" dirty="0" smtClean="0">
              <a:solidFill>
                <a:schemeClr val="tx1"/>
              </a:solidFill>
              <a:effectLst/>
              <a:latin typeface="Arial" charset="0"/>
              <a:ea typeface="+mn-ea"/>
              <a:cs typeface="+mn-cs"/>
            </a:endParaRPr>
          </a:p>
          <a:p>
            <a:r>
              <a:rPr lang="es-EC" sz="1100" u="sng" kern="1200" dirty="0" smtClean="0">
                <a:solidFill>
                  <a:schemeClr val="tx1"/>
                </a:solidFill>
                <a:effectLst/>
                <a:latin typeface="Arial" charset="0"/>
                <a:ea typeface="+mn-ea"/>
                <a:cs typeface="+mn-cs"/>
              </a:rPr>
              <a:t>Variable Dependiente</a:t>
            </a:r>
            <a:r>
              <a:rPr lang="es-EC" sz="1100" kern="1200" dirty="0" smtClean="0">
                <a:solidFill>
                  <a:schemeClr val="tx1"/>
                </a:solidFill>
                <a:effectLst/>
                <a:latin typeface="Arial" charset="0"/>
                <a:ea typeface="+mn-ea"/>
                <a:cs typeface="+mn-cs"/>
              </a:rPr>
              <a:t>: </a:t>
            </a:r>
            <a:endParaRPr lang="en-US" sz="1100" kern="1200" dirty="0" smtClean="0">
              <a:solidFill>
                <a:schemeClr val="tx1"/>
              </a:solidFill>
              <a:effectLst/>
              <a:latin typeface="Arial" charset="0"/>
              <a:ea typeface="+mn-ea"/>
              <a:cs typeface="+mn-cs"/>
            </a:endParaRPr>
          </a:p>
          <a:p>
            <a:r>
              <a:rPr lang="es-EC" sz="1100" b="1" kern="1200" dirty="0" smtClean="0">
                <a:solidFill>
                  <a:schemeClr val="tx1"/>
                </a:solidFill>
                <a:effectLst/>
                <a:latin typeface="Arial" charset="0"/>
                <a:ea typeface="+mn-ea"/>
                <a:cs typeface="+mn-cs"/>
              </a:rPr>
              <a:t> </a:t>
            </a:r>
            <a:r>
              <a:rPr lang="es-ES" sz="1100" b="1" kern="1200" dirty="0" smtClean="0">
                <a:solidFill>
                  <a:schemeClr val="tx1"/>
                </a:solidFill>
                <a:effectLst/>
                <a:latin typeface="Arial" charset="0"/>
                <a:ea typeface="+mn-ea"/>
                <a:cs typeface="+mn-cs"/>
              </a:rPr>
              <a:t>Reutilizar y distribuir adecuadamente gas excedente en la industria Hidrocarburífera</a:t>
            </a:r>
            <a:endParaRPr lang="en-US" sz="1100" kern="1200" dirty="0" smtClean="0">
              <a:solidFill>
                <a:schemeClr val="tx1"/>
              </a:solidFill>
              <a:effectLst/>
              <a:latin typeface="Arial" charset="0"/>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11</a:t>
            </a:fld>
            <a:endParaRPr lang="es-ES" dirty="0"/>
          </a:p>
        </p:txBody>
      </p:sp>
    </p:spTree>
    <p:extLst>
      <p:ext uri="{BB962C8B-B14F-4D97-AF65-F5344CB8AC3E}">
        <p14:creationId xmlns:p14="http://schemas.microsoft.com/office/powerpoint/2010/main" val="160911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Inteligencia</a:t>
            </a:r>
            <a:r>
              <a:rPr lang="es-EC" baseline="0" dirty="0" smtClean="0"/>
              <a:t> artificial e Inteligencia de Negocios, realizan una tarea en común: generar conocimiento a través de la identificación de patrones, mediante la exploración de los datos en grandes cantidades de </a:t>
            </a:r>
            <a:r>
              <a:rPr lang="es-EC" baseline="0" dirty="0" err="1" smtClean="0"/>
              <a:t>informacion</a:t>
            </a:r>
            <a:endParaRPr lang="es-EC" dirty="0"/>
          </a:p>
        </p:txBody>
      </p:sp>
      <p:sp>
        <p:nvSpPr>
          <p:cNvPr id="4" name="Marcador de número de diapositiva 3"/>
          <p:cNvSpPr>
            <a:spLocks noGrp="1"/>
          </p:cNvSpPr>
          <p:nvPr>
            <p:ph type="sldNum" sz="quarter" idx="10"/>
          </p:nvPr>
        </p:nvSpPr>
        <p:spPr/>
        <p:txBody>
          <a:bodyPr/>
          <a:lstStyle/>
          <a:p>
            <a:pPr>
              <a:defRPr/>
            </a:pPr>
            <a:fld id="{6F1473DB-7814-4B74-A58B-1DCC4CD1CF8C}" type="slidenum">
              <a:rPr lang="es-ES" smtClean="0"/>
              <a:pPr>
                <a:defRPr/>
              </a:pPr>
              <a:t>12</a:t>
            </a:fld>
            <a:endParaRPr lang="es-ES" dirty="0"/>
          </a:p>
        </p:txBody>
      </p:sp>
    </p:spTree>
    <p:extLst>
      <p:ext uri="{BB962C8B-B14F-4D97-AF65-F5344CB8AC3E}">
        <p14:creationId xmlns:p14="http://schemas.microsoft.com/office/powerpoint/2010/main" val="2383995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4 Imagen" descr="LOGO-PRINCIPAL.png"/>
          <p:cNvPicPr/>
          <p:nvPr userDrawn="1"/>
        </p:nvPicPr>
        <p:blipFill>
          <a:blip r:embed="rId2" cstate="print"/>
          <a:stretch>
            <a:fillRect/>
          </a:stretch>
        </p:blipFill>
        <p:spPr>
          <a:xfrm>
            <a:off x="4038600" y="6193794"/>
            <a:ext cx="1828800" cy="579120"/>
          </a:xfrm>
          <a:prstGeom prst="rect">
            <a:avLst/>
          </a:prstGeom>
        </p:spPr>
      </p:pic>
      <p:sp>
        <p:nvSpPr>
          <p:cNvPr id="2" name="1 Título"/>
          <p:cNvSpPr>
            <a:spLocks noGrp="1"/>
          </p:cNvSpPr>
          <p:nvPr>
            <p:ph type="ctrTitle"/>
          </p:nvPr>
        </p:nvSpPr>
        <p:spPr>
          <a:xfrm>
            <a:off x="742950" y="2130432"/>
            <a:ext cx="84201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485901" y="3886200"/>
            <a:ext cx="6934200" cy="1752600"/>
          </a:xfrm>
        </p:spPr>
        <p:txBody>
          <a:bodyPr/>
          <a:lstStyle>
            <a:lvl1pPr marL="0" indent="0" algn="ctr">
              <a:buNone/>
              <a:defRPr/>
            </a:lvl1pPr>
            <a:lvl2pPr marL="417438" indent="0" algn="ctr">
              <a:buNone/>
              <a:defRPr/>
            </a:lvl2pPr>
            <a:lvl3pPr marL="834877" indent="0" algn="ctr">
              <a:buNone/>
              <a:defRPr/>
            </a:lvl3pPr>
            <a:lvl4pPr marL="1252315" indent="0" algn="ctr">
              <a:buNone/>
              <a:defRPr/>
            </a:lvl4pPr>
            <a:lvl5pPr marL="1669754" indent="0" algn="ctr">
              <a:buNone/>
              <a:defRPr/>
            </a:lvl5pPr>
            <a:lvl6pPr marL="2087193" indent="0" algn="ctr">
              <a:buNone/>
              <a:defRPr/>
            </a:lvl6pPr>
            <a:lvl7pPr marL="2504632" indent="0" algn="ctr">
              <a:buNone/>
              <a:defRPr/>
            </a:lvl7pPr>
            <a:lvl8pPr marL="2922070" indent="0" algn="ctr">
              <a:buNone/>
              <a:defRPr/>
            </a:lvl8pPr>
            <a:lvl9pPr marL="3339509"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7BEF1136-FDA0-431D-B8CF-55A372D361E2}" type="slidenum">
              <a:rPr lang="es-ES"/>
              <a:pPr>
                <a:defRPr/>
              </a:pPr>
              <a:t>‹Nº›</a:t>
            </a:fld>
            <a:endParaRPr lang="es-ES" dirty="0"/>
          </a:p>
        </p:txBody>
      </p:sp>
    </p:spTree>
    <p:extLst>
      <p:ext uri="{BB962C8B-B14F-4D97-AF65-F5344CB8AC3E}">
        <p14:creationId xmlns:p14="http://schemas.microsoft.com/office/powerpoint/2010/main" val="31721178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4BC88103-2714-4962-A791-E593CC842C0F}" type="slidenum">
              <a:rPr lang="es-ES"/>
              <a:pPr>
                <a:defRPr/>
              </a:pPr>
              <a:t>‹Nº›</a:t>
            </a:fld>
            <a:endParaRPr lang="es-ES" dirty="0"/>
          </a:p>
        </p:txBody>
      </p:sp>
    </p:spTree>
    <p:extLst>
      <p:ext uri="{BB962C8B-B14F-4D97-AF65-F5344CB8AC3E}">
        <p14:creationId xmlns:p14="http://schemas.microsoft.com/office/powerpoint/2010/main" val="326856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1" y="274645"/>
            <a:ext cx="222885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95300" y="274645"/>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466E4109-E543-477C-9250-51C4DDC35C25}" type="slidenum">
              <a:rPr lang="es-ES"/>
              <a:pPr>
                <a:defRPr/>
              </a:pPr>
              <a:t>‹Nº›</a:t>
            </a:fld>
            <a:endParaRPr lang="es-ES" dirty="0"/>
          </a:p>
        </p:txBody>
      </p:sp>
    </p:spTree>
    <p:extLst>
      <p:ext uri="{BB962C8B-B14F-4D97-AF65-F5344CB8AC3E}">
        <p14:creationId xmlns:p14="http://schemas.microsoft.com/office/powerpoint/2010/main" val="1437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E5E0FD3A-17F4-41AA-820D-488B23CB21D5}" type="slidenum">
              <a:rPr lang="es-ES"/>
              <a:pPr>
                <a:defRPr/>
              </a:pPr>
              <a:t>‹Nº›</a:t>
            </a:fld>
            <a:endParaRPr lang="es-ES" dirty="0"/>
          </a:p>
        </p:txBody>
      </p:sp>
    </p:spTree>
    <p:extLst>
      <p:ext uri="{BB962C8B-B14F-4D97-AF65-F5344CB8AC3E}">
        <p14:creationId xmlns:p14="http://schemas.microsoft.com/office/powerpoint/2010/main" val="165010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8" y="4406903"/>
            <a:ext cx="8420100" cy="1362074"/>
          </a:xfrm>
        </p:spPr>
        <p:txBody>
          <a:bodyPr anchor="t"/>
          <a:lstStyle>
            <a:lvl1pPr algn="l">
              <a:defRPr sz="37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82508" y="2906719"/>
            <a:ext cx="8420100" cy="1500187"/>
          </a:xfrm>
        </p:spPr>
        <p:txBody>
          <a:bodyPr anchor="b"/>
          <a:lstStyle>
            <a:lvl1pPr marL="0" indent="0">
              <a:buNone/>
              <a:defRPr sz="1800"/>
            </a:lvl1pPr>
            <a:lvl2pPr marL="417438" indent="0">
              <a:buNone/>
              <a:defRPr sz="1600"/>
            </a:lvl2pPr>
            <a:lvl3pPr marL="834877" indent="0">
              <a:buNone/>
              <a:defRPr sz="1500"/>
            </a:lvl3pPr>
            <a:lvl4pPr marL="1252315" indent="0">
              <a:buNone/>
              <a:defRPr sz="1300"/>
            </a:lvl4pPr>
            <a:lvl5pPr marL="1669754" indent="0">
              <a:buNone/>
              <a:defRPr sz="1300"/>
            </a:lvl5pPr>
            <a:lvl6pPr marL="2087193" indent="0">
              <a:buNone/>
              <a:defRPr sz="1300"/>
            </a:lvl6pPr>
            <a:lvl7pPr marL="2504632" indent="0">
              <a:buNone/>
              <a:defRPr sz="1300"/>
            </a:lvl7pPr>
            <a:lvl8pPr marL="2922070" indent="0">
              <a:buNone/>
              <a:defRPr sz="1300"/>
            </a:lvl8pPr>
            <a:lvl9pPr marL="3339509" indent="0">
              <a:buNone/>
              <a:defRPr sz="13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9590B21D-0E08-48D2-8CEA-030FAB75D8D7}" type="slidenum">
              <a:rPr lang="es-ES"/>
              <a:pPr>
                <a:defRPr/>
              </a:pPr>
              <a:t>‹Nº›</a:t>
            </a:fld>
            <a:endParaRPr lang="es-ES" dirty="0"/>
          </a:p>
        </p:txBody>
      </p:sp>
    </p:spTree>
    <p:extLst>
      <p:ext uri="{BB962C8B-B14F-4D97-AF65-F5344CB8AC3E}">
        <p14:creationId xmlns:p14="http://schemas.microsoft.com/office/powerpoint/2010/main" val="402989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95300" y="1600204"/>
            <a:ext cx="4375150" cy="4525963"/>
          </a:xfrm>
        </p:spPr>
        <p:txBody>
          <a:bodyPr/>
          <a:lstStyle>
            <a:lvl1pPr>
              <a:defRPr sz="26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035551" y="1600204"/>
            <a:ext cx="4375150" cy="4525963"/>
          </a:xfrm>
        </p:spPr>
        <p:txBody>
          <a:bodyPr/>
          <a:lstStyle>
            <a:lvl1pPr>
              <a:defRPr sz="26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1EC3A7A2-6E01-4C1D-9667-B4A70CEE1D22}" type="slidenum">
              <a:rPr lang="es-ES"/>
              <a:pPr>
                <a:defRPr/>
              </a:pPr>
              <a:t>‹Nº›</a:t>
            </a:fld>
            <a:endParaRPr lang="es-ES" dirty="0"/>
          </a:p>
        </p:txBody>
      </p:sp>
    </p:spTree>
    <p:extLst>
      <p:ext uri="{BB962C8B-B14F-4D97-AF65-F5344CB8AC3E}">
        <p14:creationId xmlns:p14="http://schemas.microsoft.com/office/powerpoint/2010/main" val="288002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95305" y="1535118"/>
            <a:ext cx="4376870" cy="639761"/>
          </a:xfrm>
        </p:spPr>
        <p:txBody>
          <a:bodyPr anchor="b"/>
          <a:lstStyle>
            <a:lvl1pPr marL="0" indent="0">
              <a:buNone/>
              <a:defRPr sz="2100" b="1"/>
            </a:lvl1pPr>
            <a:lvl2pPr marL="417438" indent="0">
              <a:buNone/>
              <a:defRPr sz="1800" b="1"/>
            </a:lvl2pPr>
            <a:lvl3pPr marL="834877" indent="0">
              <a:buNone/>
              <a:defRPr sz="1600" b="1"/>
            </a:lvl3pPr>
            <a:lvl4pPr marL="1252315" indent="0">
              <a:buNone/>
              <a:defRPr sz="1500" b="1"/>
            </a:lvl4pPr>
            <a:lvl5pPr marL="1669754" indent="0">
              <a:buNone/>
              <a:defRPr sz="1500" b="1"/>
            </a:lvl5pPr>
            <a:lvl6pPr marL="2087193" indent="0">
              <a:buNone/>
              <a:defRPr sz="1500" b="1"/>
            </a:lvl6pPr>
            <a:lvl7pPr marL="2504632" indent="0">
              <a:buNone/>
              <a:defRPr sz="1500" b="1"/>
            </a:lvl7pPr>
            <a:lvl8pPr marL="2922070" indent="0">
              <a:buNone/>
              <a:defRPr sz="1500" b="1"/>
            </a:lvl8pPr>
            <a:lvl9pPr marL="3339509" indent="0">
              <a:buNone/>
              <a:defRPr sz="15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5" y="2174876"/>
            <a:ext cx="4376870" cy="3951288"/>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5032115" y="1535118"/>
            <a:ext cx="4378590" cy="639761"/>
          </a:xfrm>
        </p:spPr>
        <p:txBody>
          <a:bodyPr anchor="b"/>
          <a:lstStyle>
            <a:lvl1pPr marL="0" indent="0">
              <a:buNone/>
              <a:defRPr sz="2100" b="1"/>
            </a:lvl1pPr>
            <a:lvl2pPr marL="417438" indent="0">
              <a:buNone/>
              <a:defRPr sz="1800" b="1"/>
            </a:lvl2pPr>
            <a:lvl3pPr marL="834877" indent="0">
              <a:buNone/>
              <a:defRPr sz="1600" b="1"/>
            </a:lvl3pPr>
            <a:lvl4pPr marL="1252315" indent="0">
              <a:buNone/>
              <a:defRPr sz="1500" b="1"/>
            </a:lvl4pPr>
            <a:lvl5pPr marL="1669754" indent="0">
              <a:buNone/>
              <a:defRPr sz="1500" b="1"/>
            </a:lvl5pPr>
            <a:lvl6pPr marL="2087193" indent="0">
              <a:buNone/>
              <a:defRPr sz="1500" b="1"/>
            </a:lvl6pPr>
            <a:lvl7pPr marL="2504632" indent="0">
              <a:buNone/>
              <a:defRPr sz="1500" b="1"/>
            </a:lvl7pPr>
            <a:lvl8pPr marL="2922070" indent="0">
              <a:buNone/>
              <a:defRPr sz="1500" b="1"/>
            </a:lvl8pPr>
            <a:lvl9pPr marL="3339509" indent="0">
              <a:buNone/>
              <a:defRPr sz="15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5" y="2174876"/>
            <a:ext cx="4378590" cy="3951288"/>
          </a:xfrm>
        </p:spPr>
        <p:txBody>
          <a:bodyPr/>
          <a:lstStyle>
            <a:lvl1pPr>
              <a:defRPr sz="21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ln/>
        </p:spPr>
        <p:txBody>
          <a:bodyPr/>
          <a:lstStyle>
            <a:lvl1pPr>
              <a:defRPr/>
            </a:lvl1pPr>
          </a:lstStyle>
          <a:p>
            <a:pPr>
              <a:defRPr/>
            </a:pPr>
            <a:fld id="{34AA7BC4-3B0C-4C2A-9197-A31321DBAAFE}" type="slidenum">
              <a:rPr lang="es-ES"/>
              <a:pPr>
                <a:defRPr/>
              </a:pPr>
              <a:t>‹Nº›</a:t>
            </a:fld>
            <a:endParaRPr lang="es-ES" dirty="0"/>
          </a:p>
        </p:txBody>
      </p:sp>
    </p:spTree>
    <p:extLst>
      <p:ext uri="{BB962C8B-B14F-4D97-AF65-F5344CB8AC3E}">
        <p14:creationId xmlns:p14="http://schemas.microsoft.com/office/powerpoint/2010/main" val="402005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pPr>
              <a:defRPr/>
            </a:pPr>
            <a:fld id="{092ACDE1-8D0F-4A2C-81D6-64429C9AD7F2}" type="slidenum">
              <a:rPr lang="es-ES"/>
              <a:pPr>
                <a:defRPr/>
              </a:pPr>
              <a:t>‹Nº›</a:t>
            </a:fld>
            <a:endParaRPr lang="es-ES" dirty="0"/>
          </a:p>
        </p:txBody>
      </p:sp>
    </p:spTree>
    <p:extLst>
      <p:ext uri="{BB962C8B-B14F-4D97-AF65-F5344CB8AC3E}">
        <p14:creationId xmlns:p14="http://schemas.microsoft.com/office/powerpoint/2010/main" val="33728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pPr>
              <a:defRPr/>
            </a:pPr>
            <a:fld id="{B39DBFB5-5CF3-4083-AE42-3408B02F2638}" type="slidenum">
              <a:rPr lang="es-ES"/>
              <a:pPr>
                <a:defRPr/>
              </a:pPr>
              <a:t>‹Nº›</a:t>
            </a:fld>
            <a:endParaRPr lang="es-ES" dirty="0"/>
          </a:p>
        </p:txBody>
      </p:sp>
    </p:spTree>
    <p:extLst>
      <p:ext uri="{BB962C8B-B14F-4D97-AF65-F5344CB8AC3E}">
        <p14:creationId xmlns:p14="http://schemas.microsoft.com/office/powerpoint/2010/main" val="21715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4" y="273055"/>
            <a:ext cx="3259006" cy="1162051"/>
          </a:xfrm>
        </p:spPr>
        <p:txBody>
          <a:bodyPr anchor="b"/>
          <a:lstStyle>
            <a:lvl1pPr algn="l">
              <a:defRPr sz="18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872972" y="273057"/>
            <a:ext cx="5537729" cy="5853113"/>
          </a:xfrm>
        </p:spPr>
        <p:txBody>
          <a:bodyPr/>
          <a:lstStyle>
            <a:lvl1pPr>
              <a:defRPr sz="2900"/>
            </a:lvl1pPr>
            <a:lvl2pPr>
              <a:defRPr sz="26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95304" y="1435103"/>
            <a:ext cx="3259006" cy="4691063"/>
          </a:xfrm>
        </p:spPr>
        <p:txBody>
          <a:bodyPr/>
          <a:lstStyle>
            <a:lvl1pPr marL="0" indent="0">
              <a:buNone/>
              <a:defRPr sz="1300"/>
            </a:lvl1pPr>
            <a:lvl2pPr marL="417438" indent="0">
              <a:buNone/>
              <a:defRPr sz="1100"/>
            </a:lvl2pPr>
            <a:lvl3pPr marL="834877" indent="0">
              <a:buNone/>
              <a:defRPr sz="800"/>
            </a:lvl3pPr>
            <a:lvl4pPr marL="1252315" indent="0">
              <a:buNone/>
              <a:defRPr sz="800"/>
            </a:lvl4pPr>
            <a:lvl5pPr marL="1669754" indent="0">
              <a:buNone/>
              <a:defRPr sz="800"/>
            </a:lvl5pPr>
            <a:lvl6pPr marL="2087193" indent="0">
              <a:buNone/>
              <a:defRPr sz="800"/>
            </a:lvl6pPr>
            <a:lvl7pPr marL="2504632" indent="0">
              <a:buNone/>
              <a:defRPr sz="800"/>
            </a:lvl7pPr>
            <a:lvl8pPr marL="2922070" indent="0">
              <a:buNone/>
              <a:defRPr sz="800"/>
            </a:lvl8pPr>
            <a:lvl9pPr marL="3339509" indent="0">
              <a:buNone/>
              <a:defRPr sz="8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81FF0FBA-2595-4D83-A178-105330784840}" type="slidenum">
              <a:rPr lang="es-ES"/>
              <a:pPr>
                <a:defRPr/>
              </a:pPr>
              <a:t>‹Nº›</a:t>
            </a:fld>
            <a:endParaRPr lang="es-ES" dirty="0"/>
          </a:p>
        </p:txBody>
      </p:sp>
    </p:spTree>
    <p:extLst>
      <p:ext uri="{BB962C8B-B14F-4D97-AF65-F5344CB8AC3E}">
        <p14:creationId xmlns:p14="http://schemas.microsoft.com/office/powerpoint/2010/main" val="345117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4" y="4800600"/>
            <a:ext cx="5943600" cy="566738"/>
          </a:xfrm>
        </p:spPr>
        <p:txBody>
          <a:bodyPr anchor="b"/>
          <a:lstStyle>
            <a:lvl1pPr algn="l">
              <a:defRPr sz="18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941644" y="612776"/>
            <a:ext cx="5943600" cy="4114800"/>
          </a:xfrm>
        </p:spPr>
        <p:txBody>
          <a:bodyPr/>
          <a:lstStyle>
            <a:lvl1pPr marL="0" indent="0">
              <a:buNone/>
              <a:defRPr sz="2900"/>
            </a:lvl1pPr>
            <a:lvl2pPr marL="417438" indent="0">
              <a:buNone/>
              <a:defRPr sz="2600"/>
            </a:lvl2pPr>
            <a:lvl3pPr marL="834877" indent="0">
              <a:buNone/>
              <a:defRPr sz="2100"/>
            </a:lvl3pPr>
            <a:lvl4pPr marL="1252315" indent="0">
              <a:buNone/>
              <a:defRPr sz="1800"/>
            </a:lvl4pPr>
            <a:lvl5pPr marL="1669754" indent="0">
              <a:buNone/>
              <a:defRPr sz="1800"/>
            </a:lvl5pPr>
            <a:lvl6pPr marL="2087193" indent="0">
              <a:buNone/>
              <a:defRPr sz="1800"/>
            </a:lvl6pPr>
            <a:lvl7pPr marL="2504632" indent="0">
              <a:buNone/>
              <a:defRPr sz="1800"/>
            </a:lvl7pPr>
            <a:lvl8pPr marL="2922070" indent="0">
              <a:buNone/>
              <a:defRPr sz="1800"/>
            </a:lvl8pPr>
            <a:lvl9pPr marL="3339509" indent="0">
              <a:buNone/>
              <a:defRPr sz="1800"/>
            </a:lvl9pPr>
          </a:lstStyle>
          <a:p>
            <a:pPr lvl="0"/>
            <a:endParaRPr lang="es-EC" noProof="0" dirty="0" smtClean="0"/>
          </a:p>
        </p:txBody>
      </p:sp>
      <p:sp>
        <p:nvSpPr>
          <p:cNvPr id="4" name="3 Marcador de texto"/>
          <p:cNvSpPr>
            <a:spLocks noGrp="1"/>
          </p:cNvSpPr>
          <p:nvPr>
            <p:ph type="body" sz="half" idx="2"/>
          </p:nvPr>
        </p:nvSpPr>
        <p:spPr>
          <a:xfrm>
            <a:off x="1941644" y="5367338"/>
            <a:ext cx="5943600" cy="804862"/>
          </a:xfrm>
        </p:spPr>
        <p:txBody>
          <a:bodyPr/>
          <a:lstStyle>
            <a:lvl1pPr marL="0" indent="0">
              <a:buNone/>
              <a:defRPr sz="1300"/>
            </a:lvl1pPr>
            <a:lvl2pPr marL="417438" indent="0">
              <a:buNone/>
              <a:defRPr sz="1100"/>
            </a:lvl2pPr>
            <a:lvl3pPr marL="834877" indent="0">
              <a:buNone/>
              <a:defRPr sz="800"/>
            </a:lvl3pPr>
            <a:lvl4pPr marL="1252315" indent="0">
              <a:buNone/>
              <a:defRPr sz="800"/>
            </a:lvl4pPr>
            <a:lvl5pPr marL="1669754" indent="0">
              <a:buNone/>
              <a:defRPr sz="800"/>
            </a:lvl5pPr>
            <a:lvl6pPr marL="2087193" indent="0">
              <a:buNone/>
              <a:defRPr sz="800"/>
            </a:lvl6pPr>
            <a:lvl7pPr marL="2504632" indent="0">
              <a:buNone/>
              <a:defRPr sz="800"/>
            </a:lvl7pPr>
            <a:lvl8pPr marL="2922070" indent="0">
              <a:buNone/>
              <a:defRPr sz="800"/>
            </a:lvl8pPr>
            <a:lvl9pPr marL="3339509" indent="0">
              <a:buNone/>
              <a:defRPr sz="8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420998C2-35FB-4E31-AB1E-6B29B219E9D1}" type="slidenum">
              <a:rPr lang="es-ES"/>
              <a:pPr>
                <a:defRPr/>
              </a:pPr>
              <a:t>‹Nº›</a:t>
            </a:fld>
            <a:endParaRPr lang="es-ES" dirty="0"/>
          </a:p>
        </p:txBody>
      </p:sp>
    </p:spTree>
    <p:extLst>
      <p:ext uri="{BB962C8B-B14F-4D97-AF65-F5344CB8AC3E}">
        <p14:creationId xmlns:p14="http://schemas.microsoft.com/office/powerpoint/2010/main" val="218035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1" y="274639"/>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87" tIns="41743" rIns="83487" bIns="41743" numCol="1" anchor="ctr" anchorCtr="0" compatLnSpc="1">
            <a:prstTxWarp prst="textNoShape">
              <a:avLst/>
            </a:prstTxWarp>
          </a:bodyPr>
          <a:lstStyle/>
          <a:p>
            <a:pPr lvl="0"/>
            <a:r>
              <a:rPr lang="es-ES" smtClean="0"/>
              <a:t>Click to edit Master title style</a:t>
            </a:r>
          </a:p>
        </p:txBody>
      </p:sp>
      <p:sp>
        <p:nvSpPr>
          <p:cNvPr id="2051" name="Rectangle 3"/>
          <p:cNvSpPr>
            <a:spLocks noGrp="1" noChangeArrowheads="1"/>
          </p:cNvSpPr>
          <p:nvPr>
            <p:ph type="body" idx="1"/>
          </p:nvPr>
        </p:nvSpPr>
        <p:spPr bwMode="auto">
          <a:xfrm>
            <a:off x="495301" y="1600204"/>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87" tIns="41743" rIns="83487" bIns="41743"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374788" name="Rectangle 4"/>
          <p:cNvSpPr>
            <a:spLocks noGrp="1" noChangeArrowheads="1"/>
          </p:cNvSpPr>
          <p:nvPr>
            <p:ph type="dt" sz="half" idx="2"/>
          </p:nvPr>
        </p:nvSpPr>
        <p:spPr bwMode="auto">
          <a:xfrm>
            <a:off x="495300" y="6245230"/>
            <a:ext cx="23114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87" tIns="41743" rIns="83487" bIns="41743" numCol="1" anchor="t" anchorCtr="0" compatLnSpc="1">
            <a:prstTxWarp prst="textNoShape">
              <a:avLst/>
            </a:prstTxWarp>
          </a:bodyPr>
          <a:lstStyle>
            <a:lvl1pPr algn="l">
              <a:defRPr sz="1300" b="0"/>
            </a:lvl1pPr>
          </a:lstStyle>
          <a:p>
            <a:pPr>
              <a:defRPr/>
            </a:pPr>
            <a:endParaRPr lang="es-ES" dirty="0"/>
          </a:p>
        </p:txBody>
      </p:sp>
      <p:sp>
        <p:nvSpPr>
          <p:cNvPr id="374789" name="Rectangle 5"/>
          <p:cNvSpPr>
            <a:spLocks noGrp="1" noChangeArrowheads="1"/>
          </p:cNvSpPr>
          <p:nvPr>
            <p:ph type="ftr" sz="quarter" idx="3"/>
          </p:nvPr>
        </p:nvSpPr>
        <p:spPr bwMode="auto">
          <a:xfrm>
            <a:off x="3384551" y="6245230"/>
            <a:ext cx="31369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87" tIns="41743" rIns="83487" bIns="41743" numCol="1" anchor="t" anchorCtr="0" compatLnSpc="1">
            <a:prstTxWarp prst="textNoShape">
              <a:avLst/>
            </a:prstTxWarp>
          </a:bodyPr>
          <a:lstStyle>
            <a:lvl1pPr>
              <a:defRPr sz="1300" b="0"/>
            </a:lvl1pPr>
          </a:lstStyle>
          <a:p>
            <a:pPr>
              <a:defRPr/>
            </a:pPr>
            <a:endParaRPr lang="es-ES" dirty="0"/>
          </a:p>
        </p:txBody>
      </p:sp>
      <p:sp>
        <p:nvSpPr>
          <p:cNvPr id="374790" name="Rectangle 6"/>
          <p:cNvSpPr>
            <a:spLocks noGrp="1" noChangeArrowheads="1"/>
          </p:cNvSpPr>
          <p:nvPr>
            <p:ph type="sldNum" sz="quarter" idx="4"/>
          </p:nvPr>
        </p:nvSpPr>
        <p:spPr bwMode="auto">
          <a:xfrm>
            <a:off x="7099300" y="6245230"/>
            <a:ext cx="23114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87" tIns="41743" rIns="83487" bIns="41743" numCol="1" anchor="t" anchorCtr="0" compatLnSpc="1">
            <a:prstTxWarp prst="textNoShape">
              <a:avLst/>
            </a:prstTxWarp>
          </a:bodyPr>
          <a:lstStyle>
            <a:lvl1pPr algn="r">
              <a:defRPr sz="1300" b="0"/>
            </a:lvl1pPr>
          </a:lstStyle>
          <a:p>
            <a:pPr>
              <a:defRPr/>
            </a:pPr>
            <a:fld id="{478676F9-B56A-41F6-A604-53B6BCCD06AE}"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charset="0"/>
        </a:defRPr>
      </a:lvl2pPr>
      <a:lvl3pPr algn="ctr" rtl="0" eaLnBrk="0" fontAlgn="base" hangingPunct="0">
        <a:spcBef>
          <a:spcPct val="0"/>
        </a:spcBef>
        <a:spcAft>
          <a:spcPct val="0"/>
        </a:spcAft>
        <a:defRPr sz="4100">
          <a:solidFill>
            <a:schemeClr val="tx2"/>
          </a:solidFill>
          <a:latin typeface="Arial" charset="0"/>
        </a:defRPr>
      </a:lvl3pPr>
      <a:lvl4pPr algn="ctr" rtl="0" eaLnBrk="0" fontAlgn="base" hangingPunct="0">
        <a:spcBef>
          <a:spcPct val="0"/>
        </a:spcBef>
        <a:spcAft>
          <a:spcPct val="0"/>
        </a:spcAft>
        <a:defRPr sz="4100">
          <a:solidFill>
            <a:schemeClr val="tx2"/>
          </a:solidFill>
          <a:latin typeface="Arial" charset="0"/>
        </a:defRPr>
      </a:lvl4pPr>
      <a:lvl5pPr algn="ctr" rtl="0" eaLnBrk="0" fontAlgn="base" hangingPunct="0">
        <a:spcBef>
          <a:spcPct val="0"/>
        </a:spcBef>
        <a:spcAft>
          <a:spcPct val="0"/>
        </a:spcAft>
        <a:defRPr sz="4100">
          <a:solidFill>
            <a:schemeClr val="tx2"/>
          </a:solidFill>
          <a:latin typeface="Arial" charset="0"/>
        </a:defRPr>
      </a:lvl5pPr>
      <a:lvl6pPr marL="417438" algn="ctr" rtl="0" fontAlgn="base">
        <a:spcBef>
          <a:spcPct val="0"/>
        </a:spcBef>
        <a:spcAft>
          <a:spcPct val="0"/>
        </a:spcAft>
        <a:defRPr sz="4100">
          <a:solidFill>
            <a:schemeClr val="tx2"/>
          </a:solidFill>
          <a:latin typeface="Arial" charset="0"/>
        </a:defRPr>
      </a:lvl6pPr>
      <a:lvl7pPr marL="834877" algn="ctr" rtl="0" fontAlgn="base">
        <a:spcBef>
          <a:spcPct val="0"/>
        </a:spcBef>
        <a:spcAft>
          <a:spcPct val="0"/>
        </a:spcAft>
        <a:defRPr sz="4100">
          <a:solidFill>
            <a:schemeClr val="tx2"/>
          </a:solidFill>
          <a:latin typeface="Arial" charset="0"/>
        </a:defRPr>
      </a:lvl7pPr>
      <a:lvl8pPr marL="1252315" algn="ctr" rtl="0" fontAlgn="base">
        <a:spcBef>
          <a:spcPct val="0"/>
        </a:spcBef>
        <a:spcAft>
          <a:spcPct val="0"/>
        </a:spcAft>
        <a:defRPr sz="4100">
          <a:solidFill>
            <a:schemeClr val="tx2"/>
          </a:solidFill>
          <a:latin typeface="Arial" charset="0"/>
        </a:defRPr>
      </a:lvl8pPr>
      <a:lvl9pPr marL="1669754" algn="ctr" rtl="0" fontAlgn="base">
        <a:spcBef>
          <a:spcPct val="0"/>
        </a:spcBef>
        <a:spcAft>
          <a:spcPct val="0"/>
        </a:spcAft>
        <a:defRPr sz="4100">
          <a:solidFill>
            <a:schemeClr val="tx2"/>
          </a:solidFill>
          <a:latin typeface="Arial" charset="0"/>
        </a:defRPr>
      </a:lvl9pPr>
    </p:titleStyle>
    <p:bodyStyle>
      <a:lvl1pPr marL="313080" indent="-313080" algn="l" rtl="0" eaLnBrk="0" fontAlgn="base" hangingPunct="0">
        <a:spcBef>
          <a:spcPct val="20000"/>
        </a:spcBef>
        <a:spcAft>
          <a:spcPct val="0"/>
        </a:spcAft>
        <a:buChar char="•"/>
        <a:defRPr sz="2900">
          <a:solidFill>
            <a:schemeClr val="tx1"/>
          </a:solidFill>
          <a:latin typeface="+mn-lt"/>
          <a:ea typeface="+mn-ea"/>
          <a:cs typeface="+mn-cs"/>
        </a:defRPr>
      </a:lvl1pPr>
      <a:lvl2pPr marL="678337" indent="-260899" algn="l" rtl="0" eaLnBrk="0" fontAlgn="base" hangingPunct="0">
        <a:spcBef>
          <a:spcPct val="20000"/>
        </a:spcBef>
        <a:spcAft>
          <a:spcPct val="0"/>
        </a:spcAft>
        <a:buChar char="–"/>
        <a:defRPr sz="2600">
          <a:solidFill>
            <a:schemeClr val="tx1"/>
          </a:solidFill>
          <a:latin typeface="+mn-lt"/>
        </a:defRPr>
      </a:lvl2pPr>
      <a:lvl3pPr marL="1043598" indent="-208719" algn="l" rtl="0" eaLnBrk="0" fontAlgn="base" hangingPunct="0">
        <a:spcBef>
          <a:spcPct val="20000"/>
        </a:spcBef>
        <a:spcAft>
          <a:spcPct val="0"/>
        </a:spcAft>
        <a:buChar char="•"/>
        <a:defRPr sz="2100">
          <a:solidFill>
            <a:schemeClr val="tx1"/>
          </a:solidFill>
          <a:latin typeface="+mn-lt"/>
        </a:defRPr>
      </a:lvl3pPr>
      <a:lvl4pPr marL="1461036" indent="-208719" algn="l" rtl="0" eaLnBrk="0" fontAlgn="base" hangingPunct="0">
        <a:spcBef>
          <a:spcPct val="20000"/>
        </a:spcBef>
        <a:spcAft>
          <a:spcPct val="0"/>
        </a:spcAft>
        <a:buChar char="–"/>
        <a:defRPr sz="1800">
          <a:solidFill>
            <a:schemeClr val="tx1"/>
          </a:solidFill>
          <a:latin typeface="+mn-lt"/>
        </a:defRPr>
      </a:lvl4pPr>
      <a:lvl5pPr marL="1878473" indent="-208719" algn="l" rtl="0" eaLnBrk="0" fontAlgn="base" hangingPunct="0">
        <a:spcBef>
          <a:spcPct val="20000"/>
        </a:spcBef>
        <a:spcAft>
          <a:spcPct val="0"/>
        </a:spcAft>
        <a:buChar char="»"/>
        <a:defRPr sz="1800">
          <a:solidFill>
            <a:schemeClr val="tx1"/>
          </a:solidFill>
          <a:latin typeface="+mn-lt"/>
        </a:defRPr>
      </a:lvl5pPr>
      <a:lvl6pPr marL="2295913" indent="-208719" algn="l" rtl="0" fontAlgn="base">
        <a:spcBef>
          <a:spcPct val="20000"/>
        </a:spcBef>
        <a:spcAft>
          <a:spcPct val="0"/>
        </a:spcAft>
        <a:buChar char="»"/>
        <a:defRPr sz="1800">
          <a:solidFill>
            <a:schemeClr val="tx1"/>
          </a:solidFill>
          <a:latin typeface="+mn-lt"/>
        </a:defRPr>
      </a:lvl6pPr>
      <a:lvl7pPr marL="2713350" indent="-208719" algn="l" rtl="0" fontAlgn="base">
        <a:spcBef>
          <a:spcPct val="20000"/>
        </a:spcBef>
        <a:spcAft>
          <a:spcPct val="0"/>
        </a:spcAft>
        <a:buChar char="»"/>
        <a:defRPr sz="1800">
          <a:solidFill>
            <a:schemeClr val="tx1"/>
          </a:solidFill>
          <a:latin typeface="+mn-lt"/>
        </a:defRPr>
      </a:lvl7pPr>
      <a:lvl8pPr marL="3130790" indent="-208719" algn="l" rtl="0" fontAlgn="base">
        <a:spcBef>
          <a:spcPct val="20000"/>
        </a:spcBef>
        <a:spcAft>
          <a:spcPct val="0"/>
        </a:spcAft>
        <a:buChar char="»"/>
        <a:defRPr sz="1800">
          <a:solidFill>
            <a:schemeClr val="tx1"/>
          </a:solidFill>
          <a:latin typeface="+mn-lt"/>
        </a:defRPr>
      </a:lvl8pPr>
      <a:lvl9pPr marL="3548228" indent="-208719" algn="l" rtl="0" fontAlgn="base">
        <a:spcBef>
          <a:spcPct val="20000"/>
        </a:spcBef>
        <a:spcAft>
          <a:spcPct val="0"/>
        </a:spcAft>
        <a:buChar char="»"/>
        <a:defRPr sz="1800">
          <a:solidFill>
            <a:schemeClr val="tx1"/>
          </a:solidFill>
          <a:latin typeface="+mn-lt"/>
        </a:defRPr>
      </a:lvl9pPr>
    </p:bodyStyle>
    <p:otherStyle>
      <a:defPPr>
        <a:defRPr lang="es-EC"/>
      </a:defPPr>
      <a:lvl1pPr marL="0" algn="l" defTabSz="834877" rtl="0" eaLnBrk="1" latinLnBrk="0" hangingPunct="1">
        <a:defRPr sz="1600" kern="1200">
          <a:solidFill>
            <a:schemeClr val="tx1"/>
          </a:solidFill>
          <a:latin typeface="+mn-lt"/>
          <a:ea typeface="+mn-ea"/>
          <a:cs typeface="+mn-cs"/>
        </a:defRPr>
      </a:lvl1pPr>
      <a:lvl2pPr marL="417438" algn="l" defTabSz="834877" rtl="0" eaLnBrk="1" latinLnBrk="0" hangingPunct="1">
        <a:defRPr sz="1600" kern="1200">
          <a:solidFill>
            <a:schemeClr val="tx1"/>
          </a:solidFill>
          <a:latin typeface="+mn-lt"/>
          <a:ea typeface="+mn-ea"/>
          <a:cs typeface="+mn-cs"/>
        </a:defRPr>
      </a:lvl2pPr>
      <a:lvl3pPr marL="834877" algn="l" defTabSz="834877" rtl="0" eaLnBrk="1" latinLnBrk="0" hangingPunct="1">
        <a:defRPr sz="1600" kern="1200">
          <a:solidFill>
            <a:schemeClr val="tx1"/>
          </a:solidFill>
          <a:latin typeface="+mn-lt"/>
          <a:ea typeface="+mn-ea"/>
          <a:cs typeface="+mn-cs"/>
        </a:defRPr>
      </a:lvl3pPr>
      <a:lvl4pPr marL="1252315" algn="l" defTabSz="834877" rtl="0" eaLnBrk="1" latinLnBrk="0" hangingPunct="1">
        <a:defRPr sz="1600" kern="1200">
          <a:solidFill>
            <a:schemeClr val="tx1"/>
          </a:solidFill>
          <a:latin typeface="+mn-lt"/>
          <a:ea typeface="+mn-ea"/>
          <a:cs typeface="+mn-cs"/>
        </a:defRPr>
      </a:lvl4pPr>
      <a:lvl5pPr marL="1669754" algn="l" defTabSz="834877" rtl="0" eaLnBrk="1" latinLnBrk="0" hangingPunct="1">
        <a:defRPr sz="1600" kern="1200">
          <a:solidFill>
            <a:schemeClr val="tx1"/>
          </a:solidFill>
          <a:latin typeface="+mn-lt"/>
          <a:ea typeface="+mn-ea"/>
          <a:cs typeface="+mn-cs"/>
        </a:defRPr>
      </a:lvl5pPr>
      <a:lvl6pPr marL="2087193" algn="l" defTabSz="834877" rtl="0" eaLnBrk="1" latinLnBrk="0" hangingPunct="1">
        <a:defRPr sz="1600" kern="1200">
          <a:solidFill>
            <a:schemeClr val="tx1"/>
          </a:solidFill>
          <a:latin typeface="+mn-lt"/>
          <a:ea typeface="+mn-ea"/>
          <a:cs typeface="+mn-cs"/>
        </a:defRPr>
      </a:lvl6pPr>
      <a:lvl7pPr marL="2504632" algn="l" defTabSz="834877" rtl="0" eaLnBrk="1" latinLnBrk="0" hangingPunct="1">
        <a:defRPr sz="1600" kern="1200">
          <a:solidFill>
            <a:schemeClr val="tx1"/>
          </a:solidFill>
          <a:latin typeface="+mn-lt"/>
          <a:ea typeface="+mn-ea"/>
          <a:cs typeface="+mn-cs"/>
        </a:defRPr>
      </a:lvl7pPr>
      <a:lvl8pPr marL="2922070" algn="l" defTabSz="834877" rtl="0" eaLnBrk="1" latinLnBrk="0" hangingPunct="1">
        <a:defRPr sz="1600" kern="1200">
          <a:solidFill>
            <a:schemeClr val="tx1"/>
          </a:solidFill>
          <a:latin typeface="+mn-lt"/>
          <a:ea typeface="+mn-ea"/>
          <a:cs typeface="+mn-cs"/>
        </a:defRPr>
      </a:lvl8pPr>
      <a:lvl9pPr marL="3339509" algn="l" defTabSz="83487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5.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emf"/><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247651" y="914400"/>
            <a:ext cx="9410700" cy="17526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400" dirty="0" smtClean="0">
                <a:solidFill>
                  <a:schemeClr val="bg1"/>
                </a:solidFill>
              </a:rPr>
              <a:t>SOLUCIONES ENERGÉTICAS DISTRITO AMAZÓNICO</a:t>
            </a:r>
            <a:br>
              <a:rPr lang="es-EC" sz="2400" dirty="0" smtClean="0">
                <a:solidFill>
                  <a:schemeClr val="bg1"/>
                </a:solidFill>
              </a:rPr>
            </a:br>
            <a:r>
              <a:rPr lang="es-EC" sz="800" dirty="0" smtClean="0">
                <a:solidFill>
                  <a:schemeClr val="bg1"/>
                </a:solidFill>
              </a:rPr>
              <a:t/>
            </a:r>
            <a:br>
              <a:rPr lang="es-EC" sz="800" dirty="0" smtClean="0">
                <a:solidFill>
                  <a:schemeClr val="bg1"/>
                </a:solidFill>
              </a:rPr>
            </a:br>
            <a:r>
              <a:rPr lang="es-EC" dirty="0" smtClean="0">
                <a:solidFill>
                  <a:schemeClr val="bg1"/>
                </a:solidFill>
              </a:rPr>
              <a:t>Desarrollo de un Modelo Analítico para Definir el Número Óptimo de Contenedores Móviles en el Gasoducto Virtual del Distrito Amazónico</a:t>
            </a:r>
          </a:p>
          <a:p>
            <a:pPr algn="l"/>
            <a:r>
              <a:rPr lang="es-EC" dirty="0" smtClean="0">
                <a:solidFill>
                  <a:schemeClr val="bg1"/>
                </a:solidFill>
              </a:rPr>
              <a:t> </a:t>
            </a:r>
          </a:p>
          <a:p>
            <a:pPr algn="l"/>
            <a:r>
              <a:rPr lang="es-EC" dirty="0" smtClean="0">
                <a:solidFill>
                  <a:schemeClr val="bg1"/>
                </a:solidFill>
              </a:rPr>
              <a:t>19 de agosto 2020</a:t>
            </a:r>
            <a:endParaRPr lang="es-EC" noProof="1">
              <a:solidFill>
                <a:schemeClr val="bg1"/>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657552690"/>
              </p:ext>
            </p:extLst>
          </p:nvPr>
        </p:nvGraphicFramePr>
        <p:xfrm>
          <a:off x="0" y="0"/>
          <a:ext cx="9928800" cy="6025838"/>
        </p:xfrm>
        <a:graphic>
          <a:graphicData uri="http://schemas.openxmlformats.org/presentationml/2006/ole">
            <mc:AlternateContent xmlns:mc="http://schemas.openxmlformats.org/markup-compatibility/2006">
              <mc:Choice xmlns:v="urn:schemas-microsoft-com:vml" Requires="v">
                <p:oleObj spid="_x0000_s3103" name="Diapositiva" r:id="rId5" imgW="2727896" imgH="1533275" progId="PowerPoint.Slide.12">
                  <p:embed/>
                </p:oleObj>
              </mc:Choice>
              <mc:Fallback>
                <p:oleObj name="Diapositiva" r:id="rId5" imgW="2727896" imgH="1533275" progId="PowerPoint.Slide.12">
                  <p:embed/>
                  <p:pic>
                    <p:nvPicPr>
                      <p:cNvPr id="0" name=""/>
                      <p:cNvPicPr/>
                      <p:nvPr/>
                    </p:nvPicPr>
                    <p:blipFill>
                      <a:blip r:embed="rId6"/>
                      <a:stretch>
                        <a:fillRect/>
                      </a:stretch>
                    </p:blipFill>
                    <p:spPr>
                      <a:xfrm>
                        <a:off x="0" y="0"/>
                        <a:ext cx="9928800" cy="60258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OBJETIVOS</a:t>
            </a:r>
            <a:endParaRPr lang="es-EC" sz="2800" noProof="1">
              <a:solidFill>
                <a:schemeClr val="bg1"/>
              </a:solidFill>
            </a:endParaRPr>
          </a:p>
        </p:txBody>
      </p:sp>
      <p:sp>
        <p:nvSpPr>
          <p:cNvPr id="12" name="8 Pentágono"/>
          <p:cNvSpPr>
            <a:spLocks noChangeArrowheads="1"/>
          </p:cNvSpPr>
          <p:nvPr/>
        </p:nvSpPr>
        <p:spPr bwMode="auto">
          <a:xfrm>
            <a:off x="533400" y="1049598"/>
            <a:ext cx="73152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Categorización de Variables de Investigación =&gt; Objetivos</a:t>
            </a:r>
            <a:endParaRPr lang="es-EC" sz="1700" dirty="0"/>
          </a:p>
        </p:txBody>
      </p:sp>
      <p:pic>
        <p:nvPicPr>
          <p:cNvPr id="6" name="Imagen 5"/>
          <p:cNvPicPr>
            <a:picLocks noChangeAspect="1"/>
          </p:cNvPicPr>
          <p:nvPr/>
        </p:nvPicPr>
        <p:blipFill rotWithShape="1">
          <a:blip r:embed="rId3"/>
          <a:srcRect t="6579"/>
          <a:stretch/>
        </p:blipFill>
        <p:spPr>
          <a:xfrm>
            <a:off x="3098626" y="4741398"/>
            <a:ext cx="2401148" cy="1124930"/>
          </a:xfrm>
          <a:prstGeom prst="rect">
            <a:avLst/>
          </a:prstGeom>
        </p:spPr>
      </p:pic>
      <p:pic>
        <p:nvPicPr>
          <p:cNvPr id="7" name="Imagen 6"/>
          <p:cNvPicPr>
            <a:picLocks noChangeAspect="1"/>
          </p:cNvPicPr>
          <p:nvPr/>
        </p:nvPicPr>
        <p:blipFill>
          <a:blip r:embed="rId4"/>
          <a:stretch>
            <a:fillRect/>
          </a:stretch>
        </p:blipFill>
        <p:spPr>
          <a:xfrm>
            <a:off x="558800" y="4741398"/>
            <a:ext cx="1715001" cy="1124930"/>
          </a:xfrm>
          <a:prstGeom prst="rect">
            <a:avLst/>
          </a:prstGeom>
        </p:spPr>
      </p:pic>
      <p:pic>
        <p:nvPicPr>
          <p:cNvPr id="9" name="Imagen 8"/>
          <p:cNvPicPr>
            <a:picLocks noChangeAspect="1"/>
          </p:cNvPicPr>
          <p:nvPr/>
        </p:nvPicPr>
        <p:blipFill>
          <a:blip r:embed="rId5"/>
          <a:stretch>
            <a:fillRect/>
          </a:stretch>
        </p:blipFill>
        <p:spPr>
          <a:xfrm>
            <a:off x="8060494" y="1506798"/>
            <a:ext cx="1087376" cy="1116765"/>
          </a:xfrm>
          <a:prstGeom prst="rect">
            <a:avLst/>
          </a:prstGeom>
          <a:ln w="38100">
            <a:solidFill>
              <a:srgbClr val="FF0000"/>
            </a:solidFill>
          </a:ln>
        </p:spPr>
      </p:pic>
      <p:pic>
        <p:nvPicPr>
          <p:cNvPr id="10" name="Imagen 9"/>
          <p:cNvPicPr>
            <a:picLocks noChangeAspect="1"/>
          </p:cNvPicPr>
          <p:nvPr/>
        </p:nvPicPr>
        <p:blipFill>
          <a:blip r:embed="rId6"/>
          <a:stretch>
            <a:fillRect/>
          </a:stretch>
        </p:blipFill>
        <p:spPr>
          <a:xfrm>
            <a:off x="8060494" y="3048000"/>
            <a:ext cx="1087376" cy="1082911"/>
          </a:xfrm>
          <a:prstGeom prst="rect">
            <a:avLst/>
          </a:prstGeom>
          <a:ln w="38100">
            <a:solidFill>
              <a:srgbClr val="FF0000"/>
            </a:solidFill>
          </a:ln>
        </p:spPr>
      </p:pic>
      <p:pic>
        <p:nvPicPr>
          <p:cNvPr id="11" name="Imagen 10"/>
          <p:cNvPicPr>
            <a:picLocks noChangeAspect="1"/>
          </p:cNvPicPr>
          <p:nvPr/>
        </p:nvPicPr>
        <p:blipFill>
          <a:blip r:embed="rId7"/>
          <a:stretch>
            <a:fillRect/>
          </a:stretch>
        </p:blipFill>
        <p:spPr>
          <a:xfrm>
            <a:off x="6324600" y="4741398"/>
            <a:ext cx="2913379" cy="1124930"/>
          </a:xfrm>
          <a:prstGeom prst="rect">
            <a:avLst/>
          </a:prstGeom>
        </p:spPr>
      </p:pic>
      <p:sp>
        <p:nvSpPr>
          <p:cNvPr id="2" name="Rectangle 2"/>
          <p:cNvSpPr>
            <a:spLocks noChangeArrowheads="1"/>
          </p:cNvSpPr>
          <p:nvPr/>
        </p:nvSpPr>
        <p:spPr bwMode="auto">
          <a:xfrm>
            <a:off x="533400" y="187116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276666485"/>
              </p:ext>
            </p:extLst>
          </p:nvPr>
        </p:nvGraphicFramePr>
        <p:xfrm>
          <a:off x="558800" y="1703101"/>
          <a:ext cx="6696451" cy="2673930"/>
        </p:xfrm>
        <a:graphic>
          <a:graphicData uri="http://schemas.openxmlformats.org/presentationml/2006/ole">
            <mc:AlternateContent xmlns:mc="http://schemas.openxmlformats.org/markup-compatibility/2006">
              <mc:Choice xmlns:v="urn:schemas-microsoft-com:vml" Requires="v">
                <p:oleObj spid="_x0000_s4127" name="Visio" r:id="rId8" imgW="10153775" imgH="3724391" progId="Visio.Drawing.15">
                  <p:embed/>
                </p:oleObj>
              </mc:Choice>
              <mc:Fallback>
                <p:oleObj name="Visio" r:id="rId8" imgW="10153775" imgH="3724391"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00" y="1703101"/>
                        <a:ext cx="6696451" cy="2673930"/>
                      </a:xfrm>
                      <a:prstGeom prst="rect">
                        <a:avLst/>
                      </a:prstGeom>
                      <a:noFill/>
                    </p:spPr>
                  </p:pic>
                </p:oleObj>
              </mc:Fallback>
            </mc:AlternateContent>
          </a:graphicData>
        </a:graphic>
      </p:graphicFrame>
    </p:spTree>
    <p:extLst>
      <p:ext uri="{BB962C8B-B14F-4D97-AF65-F5344CB8AC3E}">
        <p14:creationId xmlns:p14="http://schemas.microsoft.com/office/powerpoint/2010/main" val="24564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OBJETIVOS</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Objetivo General</a:t>
            </a:r>
            <a:endParaRPr lang="es-EC" sz="1700" dirty="0"/>
          </a:p>
        </p:txBody>
      </p:sp>
      <p:sp>
        <p:nvSpPr>
          <p:cNvPr id="2" name="Rectangle 2"/>
          <p:cNvSpPr>
            <a:spLocks noChangeArrowheads="1"/>
          </p:cNvSpPr>
          <p:nvPr/>
        </p:nvSpPr>
        <p:spPr bwMode="auto">
          <a:xfrm>
            <a:off x="533400" y="187116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CuadroTexto 3"/>
          <p:cNvSpPr txBox="1"/>
          <p:nvPr/>
        </p:nvSpPr>
        <p:spPr>
          <a:xfrm>
            <a:off x="476251" y="1752600"/>
            <a:ext cx="8761728" cy="1323439"/>
          </a:xfrm>
          <a:prstGeom prst="rect">
            <a:avLst/>
          </a:prstGeom>
          <a:noFill/>
        </p:spPr>
        <p:txBody>
          <a:bodyPr wrap="square" rtlCol="0">
            <a:spAutoFit/>
          </a:bodyPr>
          <a:lstStyle/>
          <a:p>
            <a:r>
              <a:rPr lang="es-ES" sz="2000" dirty="0"/>
              <a:t>Diseñar una red de distribución de contenedores móviles, mediante el análisis de datos de los componentes del Gasoducto Virtual, para reutilizar y distribuir adecuadamente el gas excedente en la industria Hidrocarburífera</a:t>
            </a:r>
            <a:endParaRPr lang="es-EC" sz="2000" dirty="0"/>
          </a:p>
        </p:txBody>
      </p:sp>
      <p:pic>
        <p:nvPicPr>
          <p:cNvPr id="13" name="Imagen 12"/>
          <p:cNvPicPr>
            <a:picLocks noChangeAspect="1"/>
          </p:cNvPicPr>
          <p:nvPr/>
        </p:nvPicPr>
        <p:blipFill>
          <a:blip r:embed="rId3"/>
          <a:stretch>
            <a:fillRect/>
          </a:stretch>
        </p:blipFill>
        <p:spPr>
          <a:xfrm>
            <a:off x="6324600" y="4741398"/>
            <a:ext cx="2913379" cy="1124930"/>
          </a:xfrm>
          <a:prstGeom prst="rect">
            <a:avLst/>
          </a:prstGeom>
        </p:spPr>
      </p:pic>
      <p:pic>
        <p:nvPicPr>
          <p:cNvPr id="10244" name="Picture 4" descr="Pasos para convertir tu idea en un negocio - Ficom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1" y="4741398"/>
            <a:ext cx="2913379" cy="112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67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OBJETIVOS</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Objetivos Específicos</a:t>
            </a:r>
            <a:endParaRPr lang="es-EC" sz="1700" dirty="0"/>
          </a:p>
        </p:txBody>
      </p:sp>
      <p:sp>
        <p:nvSpPr>
          <p:cNvPr id="2" name="Rectangle 2"/>
          <p:cNvSpPr>
            <a:spLocks noChangeArrowheads="1"/>
          </p:cNvSpPr>
          <p:nvPr/>
        </p:nvSpPr>
        <p:spPr bwMode="auto">
          <a:xfrm>
            <a:off x="533400" y="187116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CuadroTexto 3"/>
          <p:cNvSpPr txBox="1"/>
          <p:nvPr/>
        </p:nvSpPr>
        <p:spPr>
          <a:xfrm>
            <a:off x="476251" y="1752600"/>
            <a:ext cx="8761728" cy="2308324"/>
          </a:xfrm>
          <a:prstGeom prst="rect">
            <a:avLst/>
          </a:prstGeom>
          <a:noFill/>
        </p:spPr>
        <p:txBody>
          <a:bodyPr wrap="square" rtlCol="0">
            <a:spAutoFit/>
          </a:bodyPr>
          <a:lstStyle/>
          <a:p>
            <a:pPr marL="171450" indent="-171450" algn="l">
              <a:spcAft>
                <a:spcPts val="0"/>
              </a:spcAft>
              <a:buFont typeface="Wingdings" panose="05000000000000000000" pitchFamily="2" charset="2"/>
              <a:buChar char="Ø"/>
            </a:pPr>
            <a:r>
              <a:rPr lang="es-CO" sz="1200" dirty="0">
                <a:latin typeface="Arial" panose="020B0604020202020204" pitchFamily="34" charset="0"/>
                <a:ea typeface="Times New Roman" panose="02020603050405020304" pitchFamily="18" charset="0"/>
                <a:cs typeface="Arial" panose="020B0604020202020204" pitchFamily="34" charset="0"/>
              </a:rPr>
              <a:t>OE1 </a:t>
            </a:r>
            <a:r>
              <a:rPr lang="es-EC" sz="1200" b="0" dirty="0">
                <a:latin typeface="Arial" panose="020B0604020202020204" pitchFamily="34" charset="0"/>
                <a:ea typeface="Times New Roman" panose="02020603050405020304" pitchFamily="18" charset="0"/>
                <a:cs typeface="Arial" panose="020B0604020202020204" pitchFamily="34" charset="0"/>
              </a:rPr>
              <a:t>Identificar la problemática actual respecto al uso de los recursos en la industria Hidrocarburífera, mediante el uso de técnicas de observación del sistema tanto documental como en sitio y reuniones con especialistas involucrados en el área, para aclarar los factores críticos del caso de estudio</a:t>
            </a:r>
            <a:r>
              <a:rPr lang="es-EC" sz="1200" b="0" dirty="0" smtClean="0">
                <a:latin typeface="Arial" panose="020B0604020202020204" pitchFamily="34" charset="0"/>
                <a:ea typeface="Times New Roman" panose="02020603050405020304" pitchFamily="18" charset="0"/>
                <a:cs typeface="Arial" panose="020B0604020202020204" pitchFamily="34" charset="0"/>
              </a:rPr>
              <a:t>.</a:t>
            </a:r>
          </a:p>
          <a:p>
            <a:pPr marL="171450" indent="-171450" algn="l">
              <a:spcAft>
                <a:spcPts val="0"/>
              </a:spcAft>
              <a:buFont typeface="Wingdings" panose="05000000000000000000" pitchFamily="2" charset="2"/>
              <a:buChar char="Ø"/>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171450" indent="-171450" algn="l">
              <a:spcAft>
                <a:spcPts val="0"/>
              </a:spcAft>
              <a:buFont typeface="Wingdings" panose="05000000000000000000" pitchFamily="2" charset="2"/>
              <a:buChar char="Ø"/>
            </a:pPr>
            <a:r>
              <a:rPr lang="es-ES" sz="1200" dirty="0">
                <a:latin typeface="Arial" panose="020B0604020202020204" pitchFamily="34" charset="0"/>
                <a:ea typeface="Times New Roman" panose="02020603050405020304" pitchFamily="18" charset="0"/>
                <a:cs typeface="Arial" panose="020B0604020202020204" pitchFamily="34" charset="0"/>
              </a:rPr>
              <a:t>OE2. </a:t>
            </a:r>
            <a:r>
              <a:rPr lang="es-EC" sz="1200" b="0" dirty="0">
                <a:latin typeface="Arial" panose="020B0604020202020204" pitchFamily="34" charset="0"/>
                <a:ea typeface="Times New Roman" panose="02020603050405020304" pitchFamily="18" charset="0"/>
                <a:cs typeface="Arial" panose="020B0604020202020204" pitchFamily="34" charset="0"/>
              </a:rPr>
              <a:t>Conocer las causas y efectos de la quema de gas, mediante una revisión preliminar de literatura (RPL) para determinar el estado del arte, a fin de encontrar como es abordada esta problemática a nivel mundial. </a:t>
            </a:r>
            <a:endParaRPr lang="es-EC" sz="1200" b="0" dirty="0" smtClean="0">
              <a:latin typeface="Arial" panose="020B0604020202020204" pitchFamily="34" charset="0"/>
              <a:ea typeface="Times New Roman" panose="02020603050405020304" pitchFamily="18" charset="0"/>
              <a:cs typeface="Arial" panose="020B0604020202020204" pitchFamily="34" charset="0"/>
            </a:endParaRPr>
          </a:p>
          <a:p>
            <a:pPr marL="171450" indent="-171450" algn="l">
              <a:spcAft>
                <a:spcPts val="0"/>
              </a:spcAft>
              <a:buFont typeface="Wingdings" panose="05000000000000000000" pitchFamily="2" charset="2"/>
              <a:buChar char="Ø"/>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171450" indent="-171450" algn="l">
              <a:spcAft>
                <a:spcPts val="0"/>
              </a:spcAft>
              <a:buFont typeface="Wingdings" panose="05000000000000000000" pitchFamily="2" charset="2"/>
              <a:buChar char="Ø"/>
            </a:pPr>
            <a:r>
              <a:rPr lang="es-ES" sz="1200" dirty="0">
                <a:latin typeface="Arial" panose="020B0604020202020204" pitchFamily="34" charset="0"/>
                <a:ea typeface="Times New Roman" panose="02020603050405020304" pitchFamily="18" charset="0"/>
                <a:cs typeface="Arial" panose="020B0604020202020204" pitchFamily="34" charset="0"/>
              </a:rPr>
              <a:t>OE3. </a:t>
            </a:r>
            <a:r>
              <a:rPr lang="es-EC" sz="1200" b="0" dirty="0">
                <a:latin typeface="Arial" panose="020B0604020202020204" pitchFamily="34" charset="0"/>
                <a:ea typeface="Times New Roman" panose="02020603050405020304" pitchFamily="18" charset="0"/>
                <a:cs typeface="Arial" panose="020B0604020202020204" pitchFamily="34" charset="0"/>
              </a:rPr>
              <a:t>Desarrollar un modelo analítico de redes de distribución, aplicando metodologías de machine learning, para obtener un uso eficiente de los recursos </a:t>
            </a:r>
            <a:r>
              <a:rPr lang="es-EC" sz="1200" b="0" dirty="0" smtClean="0">
                <a:latin typeface="Arial" panose="020B0604020202020204" pitchFamily="34" charset="0"/>
                <a:ea typeface="Times New Roman" panose="02020603050405020304" pitchFamily="18" charset="0"/>
                <a:cs typeface="Arial" panose="020B0604020202020204" pitchFamily="34" charset="0"/>
              </a:rPr>
              <a:t>hidrocarburiferos.</a:t>
            </a:r>
            <a:r>
              <a:rPr lang="es-ES" sz="1200" b="0" dirty="0" smtClean="0">
                <a:latin typeface="Arial" panose="020B0604020202020204" pitchFamily="34" charset="0"/>
                <a:ea typeface="Times New Roman" panose="02020603050405020304" pitchFamily="18" charset="0"/>
                <a:cs typeface="Arial" panose="020B0604020202020204" pitchFamily="34" charset="0"/>
              </a:rPr>
              <a:t> </a:t>
            </a:r>
          </a:p>
          <a:p>
            <a:pPr marL="171450" indent="-171450" algn="l">
              <a:spcAft>
                <a:spcPts val="0"/>
              </a:spcAft>
              <a:buFont typeface="Wingdings" panose="05000000000000000000" pitchFamily="2" charset="2"/>
              <a:buChar char="Ø"/>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171450" indent="-171450" algn="l">
              <a:buFont typeface="Wingdings" panose="05000000000000000000" pitchFamily="2" charset="2"/>
              <a:buChar char="Ø"/>
            </a:pPr>
            <a:r>
              <a:rPr lang="es-CO" sz="1200" dirty="0">
                <a:latin typeface="Arial" panose="020B0604020202020204" pitchFamily="34" charset="0"/>
                <a:ea typeface="Times New Roman" panose="02020603050405020304" pitchFamily="18" charset="0"/>
                <a:cs typeface="Arial" panose="020B0604020202020204" pitchFamily="34" charset="0"/>
              </a:rPr>
              <a:t>OE</a:t>
            </a:r>
            <a:r>
              <a:rPr lang="es-ES" sz="1200" dirty="0">
                <a:latin typeface="Arial" panose="020B0604020202020204" pitchFamily="34" charset="0"/>
                <a:ea typeface="Times New Roman" panose="02020603050405020304" pitchFamily="18" charset="0"/>
                <a:cs typeface="Arial" panose="020B0604020202020204" pitchFamily="34" charset="0"/>
              </a:rPr>
              <a:t>4</a:t>
            </a:r>
            <a:r>
              <a:rPr lang="es-CO" sz="1200" dirty="0">
                <a:latin typeface="Arial" panose="020B0604020202020204" pitchFamily="34" charset="0"/>
                <a:ea typeface="Times New Roman" panose="02020603050405020304" pitchFamily="18" charset="0"/>
                <a:cs typeface="Arial" panose="020B0604020202020204" pitchFamily="34" charset="0"/>
              </a:rPr>
              <a:t>: </a:t>
            </a:r>
            <a:r>
              <a:rPr lang="es-EC" sz="1200" b="0" dirty="0">
                <a:latin typeface="Arial" panose="020B0604020202020204" pitchFamily="34" charset="0"/>
                <a:ea typeface="Times New Roman" panose="02020603050405020304" pitchFamily="18" charset="0"/>
                <a:cs typeface="Arial" panose="020B0604020202020204" pitchFamily="34" charset="0"/>
              </a:rPr>
              <a:t>Evaluar que el modelo implementado mediante el uso de técnicas de inteligencia de negocios, permita disminuir el impacto ambiental por el aprovechamiento de gas y su consecuente ahorro.</a:t>
            </a:r>
            <a:endParaRPr lang="es-EC" sz="1200" b="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stretch>
            <a:fillRect/>
          </a:stretch>
        </p:blipFill>
        <p:spPr>
          <a:xfrm>
            <a:off x="6324600" y="4741398"/>
            <a:ext cx="2913379" cy="1124930"/>
          </a:xfrm>
          <a:prstGeom prst="rect">
            <a:avLst/>
          </a:prstGeom>
        </p:spPr>
      </p:pic>
      <p:pic>
        <p:nvPicPr>
          <p:cNvPr id="10244" name="Picture 4" descr="Pasos para convertir tu idea en un negocio - Ficom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1" y="4741398"/>
            <a:ext cx="2913379" cy="112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9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a:t>
            </a:r>
            <a:r>
              <a:rPr lang="es-EC" sz="2800" dirty="0" smtClean="0">
                <a:solidFill>
                  <a:schemeClr val="bg1"/>
                </a:solidFill>
              </a:rPr>
              <a:t> – DESARROLLO DEL MODELO</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Definición de la Tarea</a:t>
            </a:r>
            <a:endParaRPr lang="es-EC" sz="1700" dirty="0"/>
          </a:p>
        </p:txBody>
      </p:sp>
      <p:sp>
        <p:nvSpPr>
          <p:cNvPr id="2" name="Rectangle 2"/>
          <p:cNvSpPr>
            <a:spLocks noChangeArrowheads="1"/>
          </p:cNvSpPr>
          <p:nvPr/>
        </p:nvSpPr>
        <p:spPr bwMode="auto">
          <a:xfrm>
            <a:off x="533400" y="1732709"/>
            <a:ext cx="13081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2460625" y="1707066"/>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1335656615"/>
              </p:ext>
            </p:extLst>
          </p:nvPr>
        </p:nvGraphicFramePr>
        <p:xfrm>
          <a:off x="2460625" y="1524000"/>
          <a:ext cx="5133975" cy="4648200"/>
        </p:xfrm>
        <a:graphic>
          <a:graphicData uri="http://schemas.openxmlformats.org/presentationml/2006/ole">
            <mc:AlternateContent xmlns:mc="http://schemas.openxmlformats.org/markup-compatibility/2006">
              <mc:Choice xmlns:v="urn:schemas-microsoft-com:vml" Requires="v">
                <p:oleObj spid="_x0000_s6170" name="Visio" r:id="rId3" imgW="6820023" imgH="6591464" progId="Visio.Drawing.15">
                  <p:embed/>
                </p:oleObj>
              </mc:Choice>
              <mc:Fallback>
                <p:oleObj name="Visio" r:id="rId3" imgW="6820023" imgH="659146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1524000"/>
                        <a:ext cx="5133975"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7958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12" name="8 Pentágono"/>
          <p:cNvSpPr>
            <a:spLocks noChangeArrowheads="1"/>
          </p:cNvSpPr>
          <p:nvPr/>
        </p:nvSpPr>
        <p:spPr bwMode="auto">
          <a:xfrm>
            <a:off x="533400" y="1049598"/>
            <a:ext cx="75438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Datos Iniciales: Demanda de Gas por Estación Consumidora</a:t>
            </a:r>
            <a:endParaRPr lang="es-EC" sz="1700" dirty="0"/>
          </a:p>
        </p:txBody>
      </p:sp>
      <p:sp>
        <p:nvSpPr>
          <p:cNvPr id="2" name="Rectangle 2"/>
          <p:cNvSpPr>
            <a:spLocks noChangeArrowheads="1"/>
          </p:cNvSpPr>
          <p:nvPr/>
        </p:nvSpPr>
        <p:spPr bwMode="auto">
          <a:xfrm>
            <a:off x="533400" y="1732709"/>
            <a:ext cx="13081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8" name="Gráfico 7"/>
          <p:cNvGraphicFramePr>
            <a:graphicFrameLocks/>
          </p:cNvGraphicFramePr>
          <p:nvPr>
            <p:extLst>
              <p:ext uri="{D42A27DB-BD31-4B8C-83A1-F6EECF244321}">
                <p14:modId xmlns:p14="http://schemas.microsoft.com/office/powerpoint/2010/main" val="3660330498"/>
              </p:ext>
            </p:extLst>
          </p:nvPr>
        </p:nvGraphicFramePr>
        <p:xfrm>
          <a:off x="609600" y="1718196"/>
          <a:ext cx="8686800" cy="3615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0277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12" name="8 Pentágono"/>
          <p:cNvSpPr>
            <a:spLocks noChangeArrowheads="1"/>
          </p:cNvSpPr>
          <p:nvPr/>
        </p:nvSpPr>
        <p:spPr bwMode="auto">
          <a:xfrm>
            <a:off x="533400" y="1049598"/>
            <a:ext cx="84582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dirty="0" smtClean="0"/>
              <a:t>Exploración de Estaciones Productoras </a:t>
            </a:r>
            <a:r>
              <a:rPr lang="es-EC" dirty="0"/>
              <a:t>y </a:t>
            </a:r>
            <a:r>
              <a:rPr lang="es-EC" dirty="0" smtClean="0"/>
              <a:t>Consumidoras - Candidatas</a:t>
            </a:r>
            <a:endParaRPr lang="es-EC" sz="1700" dirty="0"/>
          </a:p>
        </p:txBody>
      </p:sp>
      <p:sp>
        <p:nvSpPr>
          <p:cNvPr id="2" name="Rectangle 2"/>
          <p:cNvSpPr>
            <a:spLocks noChangeArrowheads="1"/>
          </p:cNvSpPr>
          <p:nvPr/>
        </p:nvSpPr>
        <p:spPr bwMode="auto">
          <a:xfrm>
            <a:off x="533400" y="1732709"/>
            <a:ext cx="13081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p:cNvPicPr/>
          <p:nvPr/>
        </p:nvPicPr>
        <p:blipFill rotWithShape="1">
          <a:blip r:embed="rId3"/>
          <a:srcRect b="5466"/>
          <a:stretch/>
        </p:blipFill>
        <p:spPr bwMode="auto">
          <a:xfrm>
            <a:off x="1295400" y="1803828"/>
            <a:ext cx="7238999" cy="398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6784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Fase Inicial- Depuración de Estaciones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C" sz="1400" dirty="0"/>
              <a:t>Resumen de Oferta y Demanda de Gas en Estaciones (EPR y ECO)</a:t>
            </a:r>
            <a:endParaRPr lang="es-ES" sz="1100" b="0" dirty="0">
              <a:solidFill>
                <a:srgbClr val="000000"/>
              </a:solidFill>
            </a:endParaRPr>
          </a:p>
        </p:txBody>
      </p:sp>
      <p:pic>
        <p:nvPicPr>
          <p:cNvPr id="18" name="Imagen 17"/>
          <p:cNvPicPr/>
          <p:nvPr/>
        </p:nvPicPr>
        <p:blipFill>
          <a:blip r:embed="rId3"/>
          <a:stretch>
            <a:fillRect/>
          </a:stretch>
        </p:blipFill>
        <p:spPr>
          <a:xfrm>
            <a:off x="1487760" y="2403225"/>
            <a:ext cx="3741420" cy="1079500"/>
          </a:xfrm>
          <a:prstGeom prst="rect">
            <a:avLst/>
          </a:prstGeom>
        </p:spPr>
      </p:pic>
      <p:pic>
        <p:nvPicPr>
          <p:cNvPr id="2" name="Imagen 1"/>
          <p:cNvPicPr>
            <a:picLocks noChangeAspect="1"/>
          </p:cNvPicPr>
          <p:nvPr/>
        </p:nvPicPr>
        <p:blipFill>
          <a:blip r:embed="rId4"/>
          <a:stretch>
            <a:fillRect/>
          </a:stretch>
        </p:blipFill>
        <p:spPr>
          <a:xfrm>
            <a:off x="1371600" y="2316171"/>
            <a:ext cx="7339670" cy="3660766"/>
          </a:xfrm>
          <a:prstGeom prst="rect">
            <a:avLst/>
          </a:prstGeom>
        </p:spPr>
      </p:pic>
    </p:spTree>
    <p:extLst>
      <p:ext uri="{BB962C8B-B14F-4D97-AF65-F5344CB8AC3E}">
        <p14:creationId xmlns:p14="http://schemas.microsoft.com/office/powerpoint/2010/main" val="11767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3000"/>
                                        <p:tgtEl>
                                          <p:spTgt spid="18"/>
                                        </p:tgtEl>
                                      </p:cBhvr>
                                    </p:animEffect>
                                    <p:set>
                                      <p:cBhvr>
                                        <p:cTn id="7" dur="1" fill="hold">
                                          <p:stCondLst>
                                            <p:cond delay="2999"/>
                                          </p:stCondLst>
                                        </p:cTn>
                                        <p:tgtEl>
                                          <p:spTgt spid="18"/>
                                        </p:tgtEl>
                                        <p:attrNameLst>
                                          <p:attrName>style.visibility</p:attrName>
                                        </p:attrNameLst>
                                      </p:cBhvr>
                                      <p:to>
                                        <p:strVal val="hidden"/>
                                      </p:to>
                                    </p:set>
                                  </p:childTnLst>
                                </p:cTn>
                              </p:par>
                              <p:par>
                                <p:cTn id="8" presetID="26"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870">
                                          <p:stCondLst>
                                            <p:cond delay="0"/>
                                          </p:stCondLst>
                                        </p:cTn>
                                        <p:tgtEl>
                                          <p:spTgt spid="2"/>
                                        </p:tgtEl>
                                      </p:cBhvr>
                                    </p:animEffect>
                                    <p:anim calcmode="lin" valueType="num">
                                      <p:cBhvr>
                                        <p:cTn id="11"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4"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5"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6" dur="39">
                                          <p:stCondLst>
                                            <p:cond delay="975"/>
                                          </p:stCondLst>
                                        </p:cTn>
                                        <p:tgtEl>
                                          <p:spTgt spid="2"/>
                                        </p:tgtEl>
                                      </p:cBhvr>
                                      <p:to x="100000" y="60000"/>
                                    </p:animScale>
                                    <p:animScale>
                                      <p:cBhvr>
                                        <p:cTn id="17" dur="249" decel="50000">
                                          <p:stCondLst>
                                            <p:cond delay="1014"/>
                                          </p:stCondLst>
                                        </p:cTn>
                                        <p:tgtEl>
                                          <p:spTgt spid="2"/>
                                        </p:tgtEl>
                                      </p:cBhvr>
                                      <p:to x="100000" y="100000"/>
                                    </p:animScale>
                                    <p:animScale>
                                      <p:cBhvr>
                                        <p:cTn id="18" dur="39">
                                          <p:stCondLst>
                                            <p:cond delay="1968"/>
                                          </p:stCondLst>
                                        </p:cTn>
                                        <p:tgtEl>
                                          <p:spTgt spid="2"/>
                                        </p:tgtEl>
                                      </p:cBhvr>
                                      <p:to x="100000" y="80000"/>
                                    </p:animScale>
                                    <p:animScale>
                                      <p:cBhvr>
                                        <p:cTn id="19" dur="249" decel="50000">
                                          <p:stCondLst>
                                            <p:cond delay="2007"/>
                                          </p:stCondLst>
                                        </p:cTn>
                                        <p:tgtEl>
                                          <p:spTgt spid="2"/>
                                        </p:tgtEl>
                                      </p:cBhvr>
                                      <p:to x="100000" y="100000"/>
                                    </p:animScale>
                                    <p:animScale>
                                      <p:cBhvr>
                                        <p:cTn id="20" dur="39">
                                          <p:stCondLst>
                                            <p:cond delay="2463"/>
                                          </p:stCondLst>
                                        </p:cTn>
                                        <p:tgtEl>
                                          <p:spTgt spid="2"/>
                                        </p:tgtEl>
                                      </p:cBhvr>
                                      <p:to x="100000" y="90000"/>
                                    </p:animScale>
                                    <p:animScale>
                                      <p:cBhvr>
                                        <p:cTn id="21" dur="249" decel="50000">
                                          <p:stCondLst>
                                            <p:cond delay="2502"/>
                                          </p:stCondLst>
                                        </p:cTn>
                                        <p:tgtEl>
                                          <p:spTgt spid="2"/>
                                        </p:tgtEl>
                                      </p:cBhvr>
                                      <p:to x="100000" y="100000"/>
                                    </p:animScale>
                                    <p:animScale>
                                      <p:cBhvr>
                                        <p:cTn id="22" dur="39">
                                          <p:stCondLst>
                                            <p:cond delay="2712"/>
                                          </p:stCondLst>
                                        </p:cTn>
                                        <p:tgtEl>
                                          <p:spTgt spid="2"/>
                                        </p:tgtEl>
                                      </p:cBhvr>
                                      <p:to x="100000" y="95000"/>
                                    </p:animScale>
                                    <p:animScale>
                                      <p:cBhvr>
                                        <p:cTn id="23"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Fase Inicial - Depuración </a:t>
            </a:r>
            <a:r>
              <a:rPr lang="es-EC" sz="1700" dirty="0"/>
              <a:t>de </a:t>
            </a:r>
            <a:r>
              <a:rPr lang="es-EC" sz="1700" dirty="0" smtClean="0"/>
              <a:t>Estaciones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C" sz="1400" dirty="0" smtClean="0"/>
              <a:t>Resultado de Estaciones Productoras y Consumidoras </a:t>
            </a:r>
            <a:r>
              <a:rPr lang="es-EC" sz="1400" dirty="0"/>
              <a:t>(EPR y ECO</a:t>
            </a:r>
            <a:r>
              <a:rPr lang="es-EC" sz="1400" dirty="0" smtClean="0"/>
              <a:t>) Seleccionados</a:t>
            </a:r>
            <a:endParaRPr lang="es-ES" sz="1100" b="0" dirty="0">
              <a:solidFill>
                <a:srgbClr val="000000"/>
              </a:solidFill>
            </a:endParaRPr>
          </a:p>
        </p:txBody>
      </p:sp>
      <p:pic>
        <p:nvPicPr>
          <p:cNvPr id="4" name="Imagen 3"/>
          <p:cNvPicPr>
            <a:picLocks noChangeAspect="1"/>
          </p:cNvPicPr>
          <p:nvPr/>
        </p:nvPicPr>
        <p:blipFill>
          <a:blip r:embed="rId3"/>
          <a:stretch>
            <a:fillRect/>
          </a:stretch>
        </p:blipFill>
        <p:spPr>
          <a:xfrm>
            <a:off x="1371600" y="2278006"/>
            <a:ext cx="7157588" cy="3741794"/>
          </a:xfrm>
          <a:prstGeom prst="rect">
            <a:avLst/>
          </a:prstGeom>
        </p:spPr>
      </p:pic>
    </p:spTree>
    <p:extLst>
      <p:ext uri="{BB962C8B-B14F-4D97-AF65-F5344CB8AC3E}">
        <p14:creationId xmlns:p14="http://schemas.microsoft.com/office/powerpoint/2010/main" val="25571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Fases del Modelo II y III</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Selección y Configuración de Modelos Machine Learning</a:t>
            </a:r>
            <a:endParaRPr lang="es-ES" sz="1300" b="0" dirty="0">
              <a:solidFill>
                <a:srgbClr val="000000"/>
              </a:solidFill>
            </a:endParaRPr>
          </a:p>
        </p:txBody>
      </p:sp>
      <p:sp>
        <p:nvSpPr>
          <p:cNvPr id="14" name="13 Recortar rectángulo de esquina diagonal"/>
          <p:cNvSpPr/>
          <p:nvPr/>
        </p:nvSpPr>
        <p:spPr bwMode="auto">
          <a:xfrm>
            <a:off x="591143" y="5334000"/>
            <a:ext cx="4160517" cy="609600"/>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ormAutofit/>
          </a:bodyPr>
          <a:lstStyle/>
          <a:p>
            <a:pPr algn="just"/>
            <a:r>
              <a:rPr lang="es-EC" sz="1200" dirty="0"/>
              <a:t>Algoritmo K-Medias</a:t>
            </a:r>
          </a:p>
          <a:p>
            <a:pPr algn="just"/>
            <a:r>
              <a:rPr lang="es-ES" sz="1200" b="0" dirty="0" smtClean="0">
                <a:solidFill>
                  <a:srgbClr val="000000"/>
                </a:solidFill>
              </a:rPr>
              <a:t>.</a:t>
            </a:r>
            <a:endParaRPr lang="es-ES" sz="1200" b="0" dirty="0">
              <a:solidFill>
                <a:srgbClr val="000000"/>
              </a:solidFill>
            </a:endParaRPr>
          </a:p>
        </p:txBody>
      </p:sp>
      <p:sp>
        <p:nvSpPr>
          <p:cNvPr id="10" name="9 Recortar rectángulo de esquina diagonal"/>
          <p:cNvSpPr/>
          <p:nvPr/>
        </p:nvSpPr>
        <p:spPr bwMode="auto">
          <a:xfrm>
            <a:off x="5029199" y="5334000"/>
            <a:ext cx="4160519" cy="609600"/>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ormAutofit/>
          </a:bodyPr>
          <a:lstStyle/>
          <a:p>
            <a:pPr algn="just"/>
            <a:r>
              <a:rPr lang="es-EC" sz="1600" dirty="0"/>
              <a:t>Esquema de </a:t>
            </a:r>
            <a:r>
              <a:rPr lang="es-EC" sz="1400" dirty="0"/>
              <a:t>Modelo</a:t>
            </a:r>
            <a:r>
              <a:rPr lang="es-EC" sz="1600" dirty="0"/>
              <a:t> de Transporte</a:t>
            </a:r>
            <a:endParaRPr lang="es-ES" sz="1100" b="0" dirty="0">
              <a:solidFill>
                <a:srgbClr val="000000"/>
              </a:solidFill>
            </a:endParaRPr>
          </a:p>
        </p:txBody>
      </p:sp>
      <p:pic>
        <p:nvPicPr>
          <p:cNvPr id="11" name="Imagen 10"/>
          <p:cNvPicPr/>
          <p:nvPr/>
        </p:nvPicPr>
        <p:blipFill>
          <a:blip r:embed="rId2"/>
          <a:stretch>
            <a:fillRect/>
          </a:stretch>
        </p:blipFill>
        <p:spPr>
          <a:xfrm>
            <a:off x="838200" y="2362200"/>
            <a:ext cx="3733800" cy="2895600"/>
          </a:xfrm>
          <a:prstGeom prst="rect">
            <a:avLst/>
          </a:prstGeom>
          <a:solidFill>
            <a:schemeClr val="bg1"/>
          </a:solidFill>
          <a:ln w="28575" algn="ctr">
            <a:solidFill>
              <a:srgbClr val="008000"/>
            </a:solidFill>
            <a:miter lim="800000"/>
            <a:headEnd/>
            <a:tailEnd/>
          </a:ln>
          <a:effectLst/>
        </p:spPr>
      </p:pic>
      <p:pic>
        <p:nvPicPr>
          <p:cNvPr id="12" name="Imagen 11"/>
          <p:cNvPicPr/>
          <p:nvPr/>
        </p:nvPicPr>
        <p:blipFill rotWithShape="1">
          <a:blip r:embed="rId3">
            <a:extLst>
              <a:ext uri="{28A0092B-C50C-407E-A947-70E740481C1C}">
                <a14:useLocalDpi xmlns:a14="http://schemas.microsoft.com/office/drawing/2010/main" val="0"/>
              </a:ext>
            </a:extLst>
          </a:blip>
          <a:srcRect l="3740" t="16877" r="1786" b="5458"/>
          <a:stretch/>
        </p:blipFill>
        <p:spPr bwMode="auto">
          <a:xfrm>
            <a:off x="5227320" y="2362200"/>
            <a:ext cx="3674110" cy="2895600"/>
          </a:xfrm>
          <a:prstGeom prst="rect">
            <a:avLst/>
          </a:prstGeom>
          <a:solidFill>
            <a:schemeClr val="bg1"/>
          </a:solidFill>
          <a:ln w="28575" algn="ctr">
            <a:solidFill>
              <a:srgbClr val="008000"/>
            </a:solidFill>
            <a:miter lim="800000"/>
            <a:headEnd/>
            <a:tailEn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887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Estaciones Titulares y Suplentes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Fase II : Algoritmo K-Medias</a:t>
            </a:r>
            <a:endParaRPr lang="es-ES" sz="1300" b="0" dirty="0">
              <a:solidFill>
                <a:srgbClr val="000000"/>
              </a:solidFill>
            </a:endParaRPr>
          </a:p>
        </p:txBody>
      </p:sp>
      <p:sp>
        <p:nvSpPr>
          <p:cNvPr id="3" name="Rectangle 2"/>
          <p:cNvSpPr>
            <a:spLocks noChangeArrowheads="1"/>
          </p:cNvSpPr>
          <p:nvPr/>
        </p:nvSpPr>
        <p:spPr bwMode="auto">
          <a:xfrm>
            <a:off x="1638300" y="2307423"/>
            <a:ext cx="4800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s-EC" altLang="en-US" sz="11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Código de visualización de </a:t>
            </a:r>
            <a:r>
              <a:rPr kumimoji="0" lang="es-EC" altLang="en-US" sz="11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Clusters</a:t>
            </a:r>
            <a:r>
              <a:rPr kumimoji="0" lang="es-EC" altLang="en-US" sz="11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generados por el algoritmo k-medias</a:t>
            </a:r>
            <a:endParaRPr kumimoji="0" lang="en-US" altLang="en-US" sz="7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217" name="Imagen 663"/>
          <p:cNvPicPr>
            <a:picLocks noChangeAspect="1" noChangeArrowheads="1"/>
          </p:cNvPicPr>
          <p:nvPr/>
        </p:nvPicPr>
        <p:blipFill>
          <a:blip r:embed="rId2">
            <a:extLst>
              <a:ext uri="{28A0092B-C50C-407E-A947-70E740481C1C}">
                <a14:useLocalDpi xmlns:a14="http://schemas.microsoft.com/office/drawing/2010/main" val="0"/>
              </a:ext>
            </a:extLst>
          </a:blip>
          <a:srcRect t="11691" r="7129" b="20898"/>
          <a:stretch>
            <a:fillRect/>
          </a:stretch>
        </p:blipFill>
        <p:spPr bwMode="auto">
          <a:xfrm>
            <a:off x="1638300" y="2681545"/>
            <a:ext cx="4204053" cy="57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3400" y="356711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5"/>
          <p:cNvSpPr>
            <a:spLocks noChangeArrowheads="1"/>
          </p:cNvSpPr>
          <p:nvPr/>
        </p:nvSpPr>
        <p:spPr bwMode="auto">
          <a:xfrm>
            <a:off x="1600200" y="3380258"/>
            <a:ext cx="47244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s-EC" altLang="en-US" sz="11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Código de Adhesión de cada </a:t>
            </a:r>
            <a:r>
              <a:rPr kumimoji="0" lang="es-EC" altLang="en-US" sz="1100" b="0"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Cluster</a:t>
            </a:r>
            <a:r>
              <a:rPr kumimoji="0" lang="es-EC" altLang="en-US" sz="11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la Base de Flares(EPR)</a:t>
            </a:r>
            <a:endParaRPr kumimoji="0" lang="en-US" altLang="en-US" sz="7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220" name="Imagen 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713259"/>
            <a:ext cx="3761202" cy="15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533400" y="667226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 name="Imagen 1"/>
          <p:cNvPicPr>
            <a:picLocks noChangeAspect="1"/>
          </p:cNvPicPr>
          <p:nvPr/>
        </p:nvPicPr>
        <p:blipFill>
          <a:blip r:embed="rId4"/>
          <a:stretch>
            <a:fillRect/>
          </a:stretch>
        </p:blipFill>
        <p:spPr>
          <a:xfrm>
            <a:off x="1181100" y="2299777"/>
            <a:ext cx="7391399" cy="3708236"/>
          </a:xfrm>
          <a:prstGeom prst="rect">
            <a:avLst/>
          </a:prstGeom>
        </p:spPr>
      </p:pic>
    </p:spTree>
    <p:extLst>
      <p:ext uri="{BB962C8B-B14F-4D97-AF65-F5344CB8AC3E}">
        <p14:creationId xmlns:p14="http://schemas.microsoft.com/office/powerpoint/2010/main" val="18968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217"/>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9220"/>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0"/>
                                        <p:tgtEl>
                                          <p:spTgt spid="2"/>
                                        </p:tgtEl>
                                      </p:cBhvr>
                                    </p:animEffect>
                                    <p:anim calcmode="lin" valueType="num">
                                      <p:cBhvr>
                                        <p:cTn id="16" dur="5000" fill="hold"/>
                                        <p:tgtEl>
                                          <p:spTgt spid="2"/>
                                        </p:tgtEl>
                                        <p:attrNameLst>
                                          <p:attrName>ppt_x</p:attrName>
                                        </p:attrNameLst>
                                      </p:cBhvr>
                                      <p:tavLst>
                                        <p:tav tm="0">
                                          <p:val>
                                            <p:strVal val="#ppt_x"/>
                                          </p:val>
                                        </p:tav>
                                        <p:tav tm="100000">
                                          <p:val>
                                            <p:strVal val="#ppt_x"/>
                                          </p:val>
                                        </p:tav>
                                      </p:tavLst>
                                    </p:anim>
                                    <p:anim calcmode="lin" valueType="num">
                                      <p:cBhvr>
                                        <p:cTn id="17" dur="5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AGENDA</a:t>
            </a:r>
            <a:endParaRPr lang="es-EC" sz="2800" dirty="0">
              <a:solidFill>
                <a:schemeClr val="bg1"/>
              </a:solidFill>
            </a:endParaRPr>
          </a:p>
        </p:txBody>
      </p:sp>
      <p:pic>
        <p:nvPicPr>
          <p:cNvPr id="11274" name="Picture 10" descr="Los beneficios del desarrollo sustentable para las nuevas empre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276599"/>
            <a:ext cx="8724654"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18 Grupo"/>
          <p:cNvGrpSpPr/>
          <p:nvPr/>
        </p:nvGrpSpPr>
        <p:grpSpPr>
          <a:xfrm>
            <a:off x="609600" y="1447800"/>
            <a:ext cx="5486400" cy="1828800"/>
            <a:chOff x="177797" y="4718669"/>
            <a:chExt cx="2046312" cy="1224932"/>
          </a:xfrm>
        </p:grpSpPr>
        <p:sp>
          <p:nvSpPr>
            <p:cNvPr id="20" name="8 Pentágono"/>
            <p:cNvSpPr>
              <a:spLocks noChangeArrowheads="1"/>
            </p:cNvSpPr>
            <p:nvPr/>
          </p:nvSpPr>
          <p:spPr bwMode="auto">
            <a:xfrm rot="16200000">
              <a:off x="-293513" y="5189981"/>
              <a:ext cx="1224930" cy="282309"/>
            </a:xfrm>
            <a:prstGeom prst="homePlate">
              <a:avLst>
                <a:gd name="adj" fmla="val 0"/>
              </a:avLst>
            </a:prstGeom>
            <a:solidFill>
              <a:srgbClr val="008000"/>
            </a:solidFill>
            <a:ln w="28575">
              <a:solidFill>
                <a:srgbClr val="008000"/>
              </a:solidFill>
            </a:ln>
            <a:extLst/>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p>
              <a:r>
                <a:rPr lang="es-EC" sz="1600" dirty="0" smtClean="0">
                  <a:solidFill>
                    <a:schemeClr val="bg1"/>
                  </a:solidFill>
                  <a:latin typeface="Arial" pitchFamily="34" charset="0"/>
                  <a:cs typeface="Arial" pitchFamily="34" charset="0"/>
                </a:rPr>
                <a:t>DISERTACIÓN</a:t>
              </a:r>
              <a:endParaRPr lang="es-EC" sz="1600" dirty="0">
                <a:solidFill>
                  <a:schemeClr val="bg1"/>
                </a:solidFill>
                <a:latin typeface="Arial" pitchFamily="34" charset="0"/>
                <a:cs typeface="Arial" pitchFamily="34" charset="0"/>
              </a:endParaRPr>
            </a:p>
          </p:txBody>
        </p:sp>
        <p:sp>
          <p:nvSpPr>
            <p:cNvPr id="21" name="20 CuadroTexto"/>
            <p:cNvSpPr txBox="1"/>
            <p:nvPr/>
          </p:nvSpPr>
          <p:spPr>
            <a:xfrm>
              <a:off x="460107" y="4718669"/>
              <a:ext cx="1764002" cy="1224931"/>
            </a:xfrm>
            <a:prstGeom prst="rect">
              <a:avLst/>
            </a:prstGeom>
            <a:solidFill>
              <a:srgbClr val="D8DEB8"/>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defPPr>
                <a:defRPr lang="es-ES"/>
              </a:defPPr>
              <a:lvl1pPr algn="l">
                <a:defRPr sz="1100">
                  <a:solidFill>
                    <a:schemeClr val="tx1"/>
                  </a:solidFill>
                  <a:latin typeface="Arial" pitchFamily="34" charset="0"/>
                  <a:cs typeface="Arial" pitchFamily="34" charset="0"/>
                </a:defRPr>
              </a:lvl1pPr>
            </a:lstStyle>
            <a:p>
              <a:pPr marL="342900" indent="-342900">
                <a:buFont typeface="Wingdings" panose="05000000000000000000" pitchFamily="2" charset="2"/>
                <a:buChar char="q"/>
              </a:pPr>
              <a:r>
                <a:rPr lang="es-EC" sz="1600" dirty="0" smtClean="0"/>
                <a:t>ANTECEDENTES</a:t>
              </a:r>
            </a:p>
            <a:p>
              <a:pPr marL="342900" indent="-342900">
                <a:buFont typeface="Wingdings" panose="05000000000000000000" pitchFamily="2" charset="2"/>
                <a:buChar char="q"/>
              </a:pPr>
              <a:r>
                <a:rPr lang="es-EC" sz="1600" dirty="0" smtClean="0"/>
                <a:t>PROBLEMA DE INVESTIGACIÓN</a:t>
              </a:r>
            </a:p>
            <a:p>
              <a:pPr marL="342900" indent="-342900">
                <a:buFont typeface="Wingdings" panose="05000000000000000000" pitchFamily="2" charset="2"/>
                <a:buChar char="q"/>
              </a:pPr>
              <a:r>
                <a:rPr lang="es-EC" sz="1600" dirty="0" smtClean="0"/>
                <a:t>OBJETIVOS</a:t>
              </a:r>
            </a:p>
            <a:p>
              <a:pPr marL="342900" indent="-342900">
                <a:buFont typeface="Wingdings" panose="05000000000000000000" pitchFamily="2" charset="2"/>
                <a:buChar char="q"/>
              </a:pPr>
              <a:r>
                <a:rPr lang="es-EC" sz="1600" dirty="0" smtClean="0"/>
                <a:t>DESARROLLO</a:t>
              </a:r>
            </a:p>
            <a:p>
              <a:pPr marL="342900" indent="-342900">
                <a:buFont typeface="Wingdings" panose="05000000000000000000" pitchFamily="2" charset="2"/>
                <a:buChar char="q"/>
              </a:pPr>
              <a:r>
                <a:rPr lang="es-EC" sz="1600" dirty="0" smtClean="0"/>
                <a:t>RESULTADOS</a:t>
              </a:r>
            </a:p>
            <a:p>
              <a:pPr marL="342900" indent="-342900">
                <a:buFont typeface="Wingdings" panose="05000000000000000000" pitchFamily="2" charset="2"/>
                <a:buChar char="q"/>
              </a:pPr>
              <a:r>
                <a:rPr lang="es-EC" sz="1600" dirty="0" smtClean="0"/>
                <a:t>CONCLUSIONES Y RECOMENDACIONES</a:t>
              </a:r>
              <a:endParaRPr lang="es-EC" sz="1600" dirty="0"/>
            </a:p>
          </p:txBody>
        </p:sp>
      </p:grpSp>
    </p:spTree>
    <p:extLst>
      <p:ext uri="{BB962C8B-B14F-4D97-AF65-F5344CB8AC3E}">
        <p14:creationId xmlns:p14="http://schemas.microsoft.com/office/powerpoint/2010/main" val="1422442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a:t>Estaciones Titulares y Suplentes</a:t>
            </a:r>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Visualización </a:t>
            </a:r>
            <a:r>
              <a:rPr lang="es-ES" sz="1300" b="0" dirty="0">
                <a:solidFill>
                  <a:srgbClr val="000000"/>
                </a:solidFill>
              </a:rPr>
              <a:t>de </a:t>
            </a:r>
            <a:r>
              <a:rPr lang="es-ES" sz="1300" b="0" dirty="0" smtClean="0">
                <a:solidFill>
                  <a:srgbClr val="000000"/>
                </a:solidFill>
              </a:rPr>
              <a:t>Grupos de </a:t>
            </a:r>
            <a:r>
              <a:rPr lang="es-ES" sz="1300" b="0" dirty="0">
                <a:solidFill>
                  <a:srgbClr val="000000"/>
                </a:solidFill>
              </a:rPr>
              <a:t>Estaciones por K-Medias</a:t>
            </a:r>
          </a:p>
        </p:txBody>
      </p:sp>
      <p:pic>
        <p:nvPicPr>
          <p:cNvPr id="11" name="Imagen 10"/>
          <p:cNvPicPr/>
          <p:nvPr/>
        </p:nvPicPr>
        <p:blipFill>
          <a:blip r:embed="rId3"/>
          <a:stretch>
            <a:fillRect/>
          </a:stretch>
        </p:blipFill>
        <p:spPr>
          <a:xfrm>
            <a:off x="1447800" y="2274377"/>
            <a:ext cx="6838950" cy="3440623"/>
          </a:xfrm>
          <a:prstGeom prst="rect">
            <a:avLst/>
          </a:prstGeom>
        </p:spPr>
      </p:pic>
      <p:sp>
        <p:nvSpPr>
          <p:cNvPr id="2" name="CuadroTexto 1"/>
          <p:cNvSpPr txBox="1"/>
          <p:nvPr/>
        </p:nvSpPr>
        <p:spPr>
          <a:xfrm>
            <a:off x="838200" y="5833366"/>
            <a:ext cx="7924800" cy="400110"/>
          </a:xfrm>
          <a:prstGeom prst="rect">
            <a:avLst/>
          </a:prstGeom>
          <a:noFill/>
        </p:spPr>
        <p:txBody>
          <a:bodyPr wrap="square" rtlCol="0">
            <a:spAutoFit/>
          </a:bodyPr>
          <a:lstStyle/>
          <a:p>
            <a:r>
              <a:rPr lang="es-EC" sz="1000" dirty="0" smtClean="0"/>
              <a:t>Estaciones </a:t>
            </a:r>
            <a:r>
              <a:rPr lang="es-EC" sz="1000" dirty="0"/>
              <a:t>Productoras Titulares 40, Estaciones Productoras Suplentes 5, Estaciones Consumidoras </a:t>
            </a:r>
            <a:r>
              <a:rPr lang="es-EC" sz="1000" dirty="0" smtClean="0"/>
              <a:t>4</a:t>
            </a:r>
            <a:endParaRPr lang="es-EC" sz="1000" dirty="0"/>
          </a:p>
          <a:p>
            <a:endParaRPr lang="es-EC" sz="1000" dirty="0"/>
          </a:p>
        </p:txBody>
      </p:sp>
    </p:spTree>
    <p:extLst>
      <p:ext uri="{BB962C8B-B14F-4D97-AF65-F5344CB8AC3E}">
        <p14:creationId xmlns:p14="http://schemas.microsoft.com/office/powerpoint/2010/main" val="185613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S" sz="1700" dirty="0" smtClean="0"/>
              <a:t>Modelo PL1 </a:t>
            </a:r>
            <a:r>
              <a:rPr lang="es-ES" sz="1700" dirty="0"/>
              <a:t>: Problema de Transporte con Flujos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Variable: Flujo de Gas, Periodo de Evaluación 1 Día</a:t>
            </a:r>
            <a:endParaRPr lang="es-ES" sz="1300" b="0" dirty="0">
              <a:solidFill>
                <a:srgbClr val="000000"/>
              </a:solidFill>
            </a:endParaRPr>
          </a:p>
        </p:txBody>
      </p:sp>
      <p:sp>
        <p:nvSpPr>
          <p:cNvPr id="15" name="CuadroTexto 14"/>
          <p:cNvSpPr txBox="1"/>
          <p:nvPr/>
        </p:nvSpPr>
        <p:spPr>
          <a:xfrm>
            <a:off x="495300" y="2246293"/>
            <a:ext cx="4076700" cy="954107"/>
          </a:xfrm>
          <a:prstGeom prst="rect">
            <a:avLst/>
          </a:prstGeom>
          <a:noFill/>
        </p:spPr>
        <p:txBody>
          <a:bodyPr wrap="square" rtlCol="0">
            <a:spAutoFit/>
          </a:bodyPr>
          <a:lstStyle/>
          <a:p>
            <a:pPr lvl="0" algn="just"/>
            <a:r>
              <a:rPr lang="es-ES" sz="1000" u="sng" dirty="0" smtClean="0"/>
              <a:t>Oferta</a:t>
            </a:r>
            <a:r>
              <a:rPr lang="es-ES" sz="1000" dirty="0"/>
              <a:t>: Flares de las Estaciones Productoras Titulares (EPR)</a:t>
            </a:r>
            <a:endParaRPr lang="en-US" sz="1000" dirty="0"/>
          </a:p>
          <a:p>
            <a:pPr lvl="0" algn="just"/>
            <a:r>
              <a:rPr lang="es-ES" sz="1000" u="sng" dirty="0"/>
              <a:t>Demanda</a:t>
            </a:r>
            <a:r>
              <a:rPr lang="es-ES" sz="1000" dirty="0"/>
              <a:t>: Plantas Consumidoras (ECO)</a:t>
            </a:r>
            <a:endParaRPr lang="en-US" sz="1000" dirty="0"/>
          </a:p>
          <a:p>
            <a:pPr lvl="0" algn="just"/>
            <a:r>
              <a:rPr lang="es-ES" sz="1000" u="sng" dirty="0"/>
              <a:t>Impedancias</a:t>
            </a:r>
            <a:r>
              <a:rPr lang="es-ES" sz="1000" dirty="0"/>
              <a:t>: Tiempo/Distancia entre estaciones (Matriz)</a:t>
            </a:r>
            <a:endParaRPr lang="en-US" sz="1000" dirty="0"/>
          </a:p>
          <a:p>
            <a:pPr lvl="0" algn="just"/>
            <a:r>
              <a:rPr lang="es-ES" sz="1000" u="sng" dirty="0" smtClean="0"/>
              <a:t>Capacidad del Tanquero Móvil: </a:t>
            </a:r>
            <a:r>
              <a:rPr lang="es-ES" sz="1000" dirty="0" smtClean="0"/>
              <a:t>0,42 MMSCFD</a:t>
            </a:r>
            <a:endParaRPr lang="en-US" sz="1000" dirty="0" smtClean="0"/>
          </a:p>
          <a:p>
            <a:endParaRPr lang="es-EC" sz="1600" dirty="0"/>
          </a:p>
        </p:txBody>
      </p:sp>
      <p:pic>
        <p:nvPicPr>
          <p:cNvPr id="21" name="Imagen 20"/>
          <p:cNvPicPr/>
          <p:nvPr/>
        </p:nvPicPr>
        <p:blipFill>
          <a:blip r:embed="rId3"/>
          <a:stretch>
            <a:fillRect/>
          </a:stretch>
        </p:blipFill>
        <p:spPr>
          <a:xfrm>
            <a:off x="4652680" y="2286513"/>
            <a:ext cx="4643720" cy="3504687"/>
          </a:xfrm>
          <a:prstGeom prst="rect">
            <a:avLst/>
          </a:prstGeom>
        </p:spPr>
      </p:pic>
      <p:sp>
        <p:nvSpPr>
          <p:cNvPr id="22" name="CuadroTexto 21"/>
          <p:cNvSpPr txBox="1"/>
          <p:nvPr/>
        </p:nvSpPr>
        <p:spPr>
          <a:xfrm>
            <a:off x="495300" y="3091899"/>
            <a:ext cx="4076700" cy="1461939"/>
          </a:xfrm>
          <a:prstGeom prst="rect">
            <a:avLst/>
          </a:prstGeom>
          <a:noFill/>
        </p:spPr>
        <p:txBody>
          <a:bodyPr wrap="square" rtlCol="0">
            <a:spAutoFit/>
          </a:bodyPr>
          <a:lstStyle/>
          <a:p>
            <a:pPr lvl="0" algn="l"/>
            <a:r>
              <a:rPr lang="es-ES" sz="1000" u="sng" dirty="0"/>
              <a:t>Función Objetivo</a:t>
            </a:r>
            <a:r>
              <a:rPr lang="es-ES" sz="1000" dirty="0"/>
              <a:t>: </a:t>
            </a:r>
            <a:r>
              <a:rPr lang="es-ES" sz="1000" dirty="0" smtClean="0"/>
              <a:t>Minimizar </a:t>
            </a:r>
            <a:r>
              <a:rPr lang="es-ES" sz="1000" dirty="0"/>
              <a:t>los tiempos/distancias de recorrido</a:t>
            </a:r>
            <a:endParaRPr lang="en-US" sz="1000" dirty="0"/>
          </a:p>
          <a:p>
            <a:pPr lvl="0" algn="l"/>
            <a:r>
              <a:rPr lang="es-ES" sz="1000" u="sng" dirty="0"/>
              <a:t>Restricciones</a:t>
            </a:r>
            <a:r>
              <a:rPr lang="es-ES" sz="1000" dirty="0"/>
              <a:t>:  </a:t>
            </a:r>
            <a:endParaRPr lang="es-ES" sz="1000" dirty="0" smtClean="0"/>
          </a:p>
          <a:p>
            <a:pPr lvl="0" algn="l"/>
            <a:r>
              <a:rPr lang="es-ES" sz="1000" dirty="0" smtClean="0"/>
              <a:t>Capacidad </a:t>
            </a:r>
            <a:r>
              <a:rPr lang="es-ES" sz="1000" dirty="0"/>
              <a:t>de oferta de gas desde los flares (</a:t>
            </a:r>
            <a:r>
              <a:rPr lang="es-ES" sz="1000" dirty="0" err="1"/>
              <a:t>F_EPR</a:t>
            </a:r>
            <a:r>
              <a:rPr lang="es-ES" sz="1000" dirty="0"/>
              <a:t>)</a:t>
            </a:r>
            <a:endParaRPr lang="en-US" sz="1000" dirty="0"/>
          </a:p>
          <a:p>
            <a:pPr algn="l"/>
            <a:r>
              <a:rPr lang="es-ES" sz="1000" dirty="0"/>
              <a:t>Demanda de Gas en las plantas consumidoras (</a:t>
            </a:r>
            <a:r>
              <a:rPr lang="es-ES" sz="1000" dirty="0" err="1"/>
              <a:t>F_ECO</a:t>
            </a:r>
            <a:r>
              <a:rPr lang="es-ES" sz="1000" dirty="0"/>
              <a:t>)</a:t>
            </a:r>
            <a:endParaRPr lang="en-US" sz="1000" dirty="0"/>
          </a:p>
          <a:p>
            <a:pPr algn="l"/>
            <a:r>
              <a:rPr lang="es-ES" sz="1000" dirty="0"/>
              <a:t>Capacidad de flujo máximo del tanquero en una semana por cada arco</a:t>
            </a:r>
            <a:r>
              <a:rPr lang="es-EC" sz="1000" dirty="0"/>
              <a:t> </a:t>
            </a:r>
            <a:endParaRPr lang="en-US" sz="1000" dirty="0"/>
          </a:p>
          <a:p>
            <a:pPr algn="l"/>
            <a:r>
              <a:rPr lang="es-ES" sz="1000" u="sng" dirty="0"/>
              <a:t>Modelo Matemático</a:t>
            </a:r>
            <a:r>
              <a:rPr lang="es-ES" sz="1000" dirty="0"/>
              <a:t>: </a:t>
            </a:r>
            <a:r>
              <a:rPr lang="es-ES" sz="1000" dirty="0" smtClean="0"/>
              <a:t>En </a:t>
            </a:r>
            <a:r>
              <a:rPr lang="es-ES" sz="1000" dirty="0"/>
              <a:t>base a las consideraciones previas, el sistema que se obtuvo se expresa matemáticamente </a:t>
            </a:r>
            <a:endParaRPr lang="en-US" sz="1000" dirty="0"/>
          </a:p>
          <a:p>
            <a:pPr algn="l"/>
            <a:endParaRPr lang="es-EC" sz="900" dirty="0"/>
          </a:p>
        </p:txBody>
      </p:sp>
      <p:sp>
        <p:nvSpPr>
          <p:cNvPr id="18" name="CuadroTexto 17"/>
          <p:cNvSpPr txBox="1"/>
          <p:nvPr/>
        </p:nvSpPr>
        <p:spPr>
          <a:xfrm>
            <a:off x="685800" y="4648200"/>
            <a:ext cx="4191000" cy="1600200"/>
          </a:xfrm>
          <a:prstGeom prst="rect">
            <a:avLst/>
          </a:prstGeom>
          <a:noFill/>
        </p:spPr>
        <p:txBody>
          <a:bodyPr wrap="square" rtlCol="0">
            <a:spAutoFit/>
          </a:bodyPr>
          <a:lstStyle/>
          <a:p>
            <a:endParaRPr lang="es-EC" dirty="0"/>
          </a:p>
        </p:txBody>
      </p:sp>
      <p:pic>
        <p:nvPicPr>
          <p:cNvPr id="19" name="Imagen 18"/>
          <p:cNvPicPr>
            <a:picLocks noChangeAspect="1"/>
          </p:cNvPicPr>
          <p:nvPr/>
        </p:nvPicPr>
        <p:blipFill>
          <a:blip r:embed="rId4"/>
          <a:stretch>
            <a:fillRect/>
          </a:stretch>
        </p:blipFill>
        <p:spPr>
          <a:xfrm>
            <a:off x="558801" y="4605044"/>
            <a:ext cx="3860800" cy="1318776"/>
          </a:xfrm>
          <a:prstGeom prst="rect">
            <a:avLst/>
          </a:prstGeom>
        </p:spPr>
      </p:pic>
    </p:spTree>
    <p:extLst>
      <p:ext uri="{BB962C8B-B14F-4D97-AF65-F5344CB8AC3E}">
        <p14:creationId xmlns:p14="http://schemas.microsoft.com/office/powerpoint/2010/main" val="3191609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Optimización de Rutas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Resultado de Programación Lineal, periodo semanal, frecuencia de rutas para la Solución Optima (PL3)</a:t>
            </a:r>
            <a:endParaRPr lang="es-ES" sz="1300" b="0" dirty="0">
              <a:solidFill>
                <a:srgbClr val="000000"/>
              </a:solidFill>
            </a:endParaRPr>
          </a:p>
        </p:txBody>
      </p:sp>
      <p:pic>
        <p:nvPicPr>
          <p:cNvPr id="5" name="Imagen 4"/>
          <p:cNvPicPr>
            <a:picLocks noChangeAspect="1"/>
          </p:cNvPicPr>
          <p:nvPr/>
        </p:nvPicPr>
        <p:blipFill rotWithShape="1">
          <a:blip r:embed="rId3"/>
          <a:srcRect b="25260"/>
          <a:stretch/>
        </p:blipFill>
        <p:spPr>
          <a:xfrm>
            <a:off x="5486400" y="2325696"/>
            <a:ext cx="3863844" cy="533643"/>
          </a:xfrm>
          <a:prstGeom prst="rect">
            <a:avLst/>
          </a:prstGeom>
        </p:spPr>
      </p:pic>
      <p:pic>
        <p:nvPicPr>
          <p:cNvPr id="6" name="Imagen 5"/>
          <p:cNvPicPr>
            <a:picLocks noChangeAspect="1"/>
          </p:cNvPicPr>
          <p:nvPr/>
        </p:nvPicPr>
        <p:blipFill>
          <a:blip r:embed="rId4"/>
          <a:stretch>
            <a:fillRect/>
          </a:stretch>
        </p:blipFill>
        <p:spPr>
          <a:xfrm>
            <a:off x="685800" y="2325697"/>
            <a:ext cx="4343399" cy="3569114"/>
          </a:xfrm>
          <a:prstGeom prst="rect">
            <a:avLst/>
          </a:prstGeom>
        </p:spPr>
      </p:pic>
    </p:spTree>
    <p:extLst>
      <p:ext uri="{BB962C8B-B14F-4D97-AF65-F5344CB8AC3E}">
        <p14:creationId xmlns:p14="http://schemas.microsoft.com/office/powerpoint/2010/main" val="26329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Análisis Técnico de los Resultados</a:t>
            </a:r>
            <a:endParaRPr lang="es-EC" sz="1700" dirty="0"/>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a:solidFill>
                  <a:srgbClr val="000000"/>
                </a:solidFill>
              </a:rPr>
              <a:t>Red de Distribución del Gasoducto </a:t>
            </a:r>
            <a:r>
              <a:rPr lang="es-ES" sz="1300" b="0" dirty="0" smtClean="0">
                <a:solidFill>
                  <a:srgbClr val="000000"/>
                </a:solidFill>
              </a:rPr>
              <a:t>Virtual,</a:t>
            </a:r>
            <a:endParaRPr lang="es-ES" sz="1300" b="0" dirty="0">
              <a:solidFill>
                <a:srgbClr val="000000"/>
              </a:solidFill>
            </a:endParaRPr>
          </a:p>
        </p:txBody>
      </p:sp>
      <p:pic>
        <p:nvPicPr>
          <p:cNvPr id="7" name="Imagen 6"/>
          <p:cNvPicPr/>
          <p:nvPr/>
        </p:nvPicPr>
        <p:blipFill rotWithShape="1">
          <a:blip r:embed="rId3"/>
          <a:srcRect l="51882" t="10550" b="11686"/>
          <a:stretch/>
        </p:blipFill>
        <p:spPr bwMode="auto">
          <a:xfrm>
            <a:off x="2057400" y="2286000"/>
            <a:ext cx="6019800" cy="3505200"/>
          </a:xfrm>
          <a:prstGeom prst="rect">
            <a:avLst/>
          </a:prstGeom>
          <a:ln w="38100">
            <a:solidFill>
              <a:srgbClr val="008000"/>
            </a:solidFill>
          </a:ln>
          <a:extLst>
            <a:ext uri="{53640926-AAD7-44D8-BBD7-CCE9431645EC}">
              <a14:shadowObscured xmlns:a14="http://schemas.microsoft.com/office/drawing/2010/main"/>
            </a:ext>
          </a:extLst>
        </p:spPr>
      </p:pic>
      <p:sp>
        <p:nvSpPr>
          <p:cNvPr id="2" name="CuadroTexto 1"/>
          <p:cNvSpPr txBox="1"/>
          <p:nvPr/>
        </p:nvSpPr>
        <p:spPr>
          <a:xfrm>
            <a:off x="1143000" y="5867400"/>
            <a:ext cx="7620000" cy="338554"/>
          </a:xfrm>
          <a:prstGeom prst="rect">
            <a:avLst/>
          </a:prstGeom>
          <a:noFill/>
        </p:spPr>
        <p:txBody>
          <a:bodyPr wrap="square" rtlCol="0">
            <a:spAutoFit/>
          </a:bodyPr>
          <a:lstStyle/>
          <a:p>
            <a:r>
              <a:rPr lang="es-EC" sz="800" dirty="0"/>
              <a:t>El empleo de este esquema permitirá redistribuir el gas de manera eficiente, teniendo en cuenta: La menor distancia recorrida por los contenedores móviles, una captación continua del flujo de gas desde las estaciones productoras, y garantía del abastecimiento por medio de las estaciones suplentes</a:t>
            </a:r>
          </a:p>
        </p:txBody>
      </p:sp>
    </p:spTree>
    <p:extLst>
      <p:ext uri="{BB962C8B-B14F-4D97-AF65-F5344CB8AC3E}">
        <p14:creationId xmlns:p14="http://schemas.microsoft.com/office/powerpoint/2010/main" val="78837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a:t>Reporte a los Tomadores de Decisión</a:t>
            </a:r>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Visualización de Beneficios Económicos</a:t>
            </a:r>
            <a:endParaRPr lang="es-ES" sz="1300" b="0" dirty="0">
              <a:solidFill>
                <a:srgbClr val="000000"/>
              </a:solidFill>
            </a:endParaRPr>
          </a:p>
        </p:txBody>
      </p:sp>
      <p:sp>
        <p:nvSpPr>
          <p:cNvPr id="3" name="CuadroTexto 2"/>
          <p:cNvSpPr txBox="1"/>
          <p:nvPr/>
        </p:nvSpPr>
        <p:spPr>
          <a:xfrm>
            <a:off x="533400" y="5257800"/>
            <a:ext cx="8839200" cy="400110"/>
          </a:xfrm>
          <a:prstGeom prst="rect">
            <a:avLst/>
          </a:prstGeom>
          <a:noFill/>
        </p:spPr>
        <p:txBody>
          <a:bodyPr wrap="square" rtlCol="0">
            <a:spAutoFit/>
          </a:bodyPr>
          <a:lstStyle/>
          <a:p>
            <a:pPr algn="l" eaLnBrk="0" hangingPunct="0">
              <a:spcBef>
                <a:spcPct val="30000"/>
              </a:spcBef>
              <a:defRPr/>
            </a:pPr>
            <a:r>
              <a:rPr lang="es-EC" sz="1000" dirty="0"/>
              <a:t>En la Figura, se destaca una inversión inicial de $44,9 Millones, la generación de $122 Millones de ingresos anuales, y un </a:t>
            </a:r>
            <a:r>
              <a:rPr lang="es-EC" sz="1000" dirty="0" smtClean="0"/>
              <a:t>consecuente retorno </a:t>
            </a:r>
            <a:r>
              <a:rPr lang="es-EC" sz="1000" dirty="0"/>
              <a:t>de la inversión en un tiempo menor a un año, en el cual el flujo de caja se convierte en positivo generando </a:t>
            </a:r>
            <a:r>
              <a:rPr lang="es-EC" sz="1000" dirty="0" smtClean="0"/>
              <a:t>rentabilidad con un </a:t>
            </a:r>
            <a:r>
              <a:rPr lang="es-EC" sz="1000" dirty="0" err="1" smtClean="0"/>
              <a:t>ROI</a:t>
            </a:r>
            <a:r>
              <a:rPr lang="es-EC" sz="1000" dirty="0" smtClean="0"/>
              <a:t>=173,3</a:t>
            </a:r>
            <a:r>
              <a:rPr lang="es-EC" sz="1000" dirty="0"/>
              <a:t>%</a:t>
            </a:r>
          </a:p>
        </p:txBody>
      </p:sp>
      <p:pic>
        <p:nvPicPr>
          <p:cNvPr id="7" name="Imagen 6"/>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33600" y="2438400"/>
            <a:ext cx="5867400" cy="2742589"/>
          </a:xfrm>
          <a:prstGeom prst="rect">
            <a:avLst/>
          </a:prstGeom>
          <a:noFill/>
          <a:ln>
            <a:noFill/>
          </a:ln>
        </p:spPr>
      </p:pic>
    </p:spTree>
    <p:extLst>
      <p:ext uri="{BB962C8B-B14F-4D97-AF65-F5344CB8AC3E}">
        <p14:creationId xmlns:p14="http://schemas.microsoft.com/office/powerpoint/2010/main" val="2847494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a:t>Reporte a los Tomadores de Decisión</a:t>
            </a:r>
          </a:p>
        </p:txBody>
      </p:sp>
      <p:sp>
        <p:nvSpPr>
          <p:cNvPr id="8"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a:solidFill>
                  <a:schemeClr val="bg1"/>
                </a:solidFill>
              </a:rPr>
              <a:t>4 – DESARROLLO DEL MODELO</a:t>
            </a:r>
            <a:endParaRPr lang="es-EC" sz="2800" noProof="1">
              <a:solidFill>
                <a:schemeClr val="bg1"/>
              </a:solidFill>
            </a:endParaRPr>
          </a:p>
        </p:txBody>
      </p:sp>
      <p:sp>
        <p:nvSpPr>
          <p:cNvPr id="9" name="8 Recortar rectángulo de esquina diagonal"/>
          <p:cNvSpPr/>
          <p:nvPr/>
        </p:nvSpPr>
        <p:spPr bwMode="auto">
          <a:xfrm>
            <a:off x="533400" y="1647573"/>
            <a:ext cx="8686800" cy="486029"/>
          </a:xfrm>
          <a:prstGeom prst="snip2DiagRect">
            <a:avLst/>
          </a:prstGeom>
          <a:gradFill flip="none" rotWithShape="1">
            <a:gsLst>
              <a:gs pos="78000">
                <a:srgbClr val="D9EAC7"/>
              </a:gs>
              <a:gs pos="100000">
                <a:srgbClr val="3F8739"/>
              </a:gs>
              <a:gs pos="0">
                <a:srgbClr val="DDEBCF"/>
              </a:gs>
              <a:gs pos="93000">
                <a:srgbClr val="156B13"/>
              </a:gs>
            </a:gsLst>
            <a:lin ang="2700000" scaled="1"/>
            <a:tileRect/>
          </a:gradFill>
          <a:ln>
            <a:noFill/>
            <a:headEnd type="none" w="med" len="med"/>
            <a:tailEnd type="triangle" w="med" len="med"/>
          </a:ln>
          <a:effectLst>
            <a:innerShdw blurRad="63500" dist="50800" dir="2700000">
              <a:prstClr val="black">
                <a:alpha val="50000"/>
              </a:prstClr>
            </a:innerShdw>
          </a:effectLst>
          <a:extLst/>
        </p:spPr>
        <p:style>
          <a:lnRef idx="1">
            <a:schemeClr val="accent1"/>
          </a:lnRef>
          <a:fillRef idx="2">
            <a:schemeClr val="accent1"/>
          </a:fillRef>
          <a:effectRef idx="1">
            <a:schemeClr val="accent1"/>
          </a:effectRef>
          <a:fontRef idx="minor">
            <a:schemeClr val="dk1"/>
          </a:fontRef>
        </p:style>
        <p:txBody>
          <a:bodyPr wrap="square" lIns="91440" tIns="33395" rIns="33395" bIns="33395" anchor="t">
            <a:normAutofit/>
          </a:bodyPr>
          <a:lstStyle/>
          <a:p>
            <a:pPr algn="just" defTabSz="731967"/>
            <a:r>
              <a:rPr lang="es-ES" sz="1300" b="0" dirty="0" smtClean="0">
                <a:solidFill>
                  <a:srgbClr val="000000"/>
                </a:solidFill>
              </a:rPr>
              <a:t>Visualización de Beneficios Técnicos, Sociales, Económicos, Ambientales </a:t>
            </a:r>
            <a:endParaRPr lang="es-ES" sz="1300" b="0" dirty="0">
              <a:solidFill>
                <a:srgbClr val="000000"/>
              </a:solidFill>
            </a:endParaRPr>
          </a:p>
        </p:txBody>
      </p:sp>
      <p:sp>
        <p:nvSpPr>
          <p:cNvPr id="2" name="Rectangle 2"/>
          <p:cNvSpPr>
            <a:spLocks noChangeArrowheads="1"/>
          </p:cNvSpPr>
          <p:nvPr/>
        </p:nvSpPr>
        <p:spPr bwMode="auto">
          <a:xfrm>
            <a:off x="3276600" y="2329569"/>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938107209"/>
              </p:ext>
            </p:extLst>
          </p:nvPr>
        </p:nvGraphicFramePr>
        <p:xfrm>
          <a:off x="2514600" y="2329569"/>
          <a:ext cx="4764533" cy="3461631"/>
        </p:xfrm>
        <a:graphic>
          <a:graphicData uri="http://schemas.openxmlformats.org/presentationml/2006/ole">
            <mc:AlternateContent xmlns:mc="http://schemas.openxmlformats.org/markup-compatibility/2006">
              <mc:Choice xmlns:v="urn:schemas-microsoft-com:vml" Requires="v">
                <p:oleObj spid="_x0000_s7195" name="Visio" r:id="rId4" imgW="4038847" imgH="3714750" progId="Visio.Drawing.15">
                  <p:embed/>
                </p:oleObj>
              </mc:Choice>
              <mc:Fallback>
                <p:oleObj name="Visio" r:id="rId4" imgW="4038847" imgH="371475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29569"/>
                        <a:ext cx="4764533" cy="3461631"/>
                      </a:xfrm>
                      <a:prstGeom prst="rect">
                        <a:avLst/>
                      </a:prstGeom>
                      <a:noFill/>
                    </p:spPr>
                  </p:pic>
                </p:oleObj>
              </mc:Fallback>
            </mc:AlternateContent>
          </a:graphicData>
        </a:graphic>
      </p:graphicFrame>
    </p:spTree>
    <p:extLst>
      <p:ext uri="{BB962C8B-B14F-4D97-AF65-F5344CB8AC3E}">
        <p14:creationId xmlns:p14="http://schemas.microsoft.com/office/powerpoint/2010/main" val="3002663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3400" y="152400"/>
            <a:ext cx="4953000" cy="584775"/>
          </a:xfrm>
          <a:prstGeom prst="rect">
            <a:avLst/>
          </a:prstGeom>
          <a:noFill/>
        </p:spPr>
        <p:txBody>
          <a:bodyPr wrap="square" rtlCol="0">
            <a:spAutoFit/>
          </a:bodyPr>
          <a:lstStyle/>
          <a:p>
            <a:pPr algn="l"/>
            <a:r>
              <a:rPr lang="es-ES" sz="3200" dirty="0" smtClean="0">
                <a:solidFill>
                  <a:schemeClr val="bg1"/>
                </a:solidFill>
              </a:rPr>
              <a:t>5 - Conclusiones</a:t>
            </a:r>
            <a:endParaRPr lang="es-EC" sz="3200" dirty="0">
              <a:solidFill>
                <a:schemeClr val="bg1"/>
              </a:solidFill>
            </a:endParaRPr>
          </a:p>
        </p:txBody>
      </p:sp>
      <p:sp>
        <p:nvSpPr>
          <p:cNvPr id="3" name="CuadroTexto 2"/>
          <p:cNvSpPr txBox="1"/>
          <p:nvPr/>
        </p:nvSpPr>
        <p:spPr>
          <a:xfrm>
            <a:off x="457200" y="1143000"/>
            <a:ext cx="8991600" cy="3016210"/>
          </a:xfrm>
          <a:prstGeom prst="rect">
            <a:avLst/>
          </a:prstGeom>
          <a:noFill/>
        </p:spPr>
        <p:txBody>
          <a:bodyPr wrap="square" rtlCol="0">
            <a:spAutoFit/>
          </a:bodyPr>
          <a:lstStyle/>
          <a:p>
            <a:pPr marL="171450" lvl="0" indent="-171450" algn="l">
              <a:buFont typeface="Wingdings" panose="05000000000000000000" pitchFamily="2" charset="2"/>
              <a:buChar char="ü"/>
            </a:pPr>
            <a:r>
              <a:rPr lang="es-EC" sz="1200" b="0" dirty="0"/>
              <a:t>En esta tesis se ha diseñado una </a:t>
            </a:r>
            <a:r>
              <a:rPr lang="es-EC" sz="1200" dirty="0"/>
              <a:t>red de distribución </a:t>
            </a:r>
            <a:r>
              <a:rPr lang="es-EC" sz="1200" b="0" dirty="0"/>
              <a:t>con 102 contenedores móviles, que permitió </a:t>
            </a:r>
            <a:r>
              <a:rPr lang="es-EC" sz="1200" dirty="0"/>
              <a:t>reutilizar y distribuir adecuadamente el gas excedente en la industria hidrocarburifera del distrito amazónico, para encontrar una solución al uso ineficiente del gas y el alto impacto ambiental.</a:t>
            </a:r>
            <a:r>
              <a:rPr lang="es-EC" sz="1200" b="0" dirty="0"/>
              <a:t> </a:t>
            </a:r>
            <a:endParaRPr lang="es-EC" sz="1200" b="0" dirty="0" smtClean="0"/>
          </a:p>
          <a:p>
            <a:pPr lvl="0" algn="l"/>
            <a:endParaRPr lang="en-US" sz="1200" b="0" dirty="0"/>
          </a:p>
          <a:p>
            <a:pPr marL="171450" lvl="0" indent="-171450" algn="l">
              <a:buFont typeface="Wingdings" panose="05000000000000000000" pitchFamily="2" charset="2"/>
              <a:buChar char="ü"/>
            </a:pPr>
            <a:r>
              <a:rPr lang="es-EC" sz="1200" b="0" dirty="0" smtClean="0"/>
              <a:t>El </a:t>
            </a:r>
            <a:r>
              <a:rPr lang="es-EC" sz="1200" b="0" dirty="0"/>
              <a:t>desarrollo del modelo analítico, ha permitido encontrar </a:t>
            </a:r>
            <a:r>
              <a:rPr lang="es-EC" sz="1200" dirty="0"/>
              <a:t>40 estaciones productoras titulares y 5 estaciones suplentes</a:t>
            </a:r>
            <a:r>
              <a:rPr lang="es-EC" sz="1200" b="0" dirty="0"/>
              <a:t>, para garantizar continuidad en el suministro del gasoducto virtual ante posibles interrupciones en la </a:t>
            </a:r>
            <a:r>
              <a:rPr lang="es-EC" sz="1200" dirty="0"/>
              <a:t>distribución por factores aleatorios</a:t>
            </a:r>
            <a:r>
              <a:rPr lang="es-EC" sz="1200" b="0" dirty="0"/>
              <a:t>, mediante el algoritmo de </a:t>
            </a:r>
            <a:r>
              <a:rPr lang="es-EC" sz="1200" dirty="0"/>
              <a:t>K-Medias</a:t>
            </a:r>
            <a:r>
              <a:rPr lang="es-EC" sz="1200" b="0" dirty="0"/>
              <a:t>. Reservando </a:t>
            </a:r>
            <a:r>
              <a:rPr lang="es-EC" sz="1200" b="0" dirty="0" err="1"/>
              <a:t>asi</a:t>
            </a:r>
            <a:r>
              <a:rPr lang="es-EC" sz="1200" b="0" dirty="0"/>
              <a:t>, 2,74 </a:t>
            </a:r>
            <a:r>
              <a:rPr lang="es-EC" sz="1200" b="0" dirty="0" err="1"/>
              <a:t>MMscfd</a:t>
            </a:r>
            <a:r>
              <a:rPr lang="es-EC" sz="1200" b="0" dirty="0"/>
              <a:t> de gas para dichas </a:t>
            </a:r>
            <a:r>
              <a:rPr lang="es-EC" sz="1200" dirty="0"/>
              <a:t>contingencias</a:t>
            </a:r>
            <a:r>
              <a:rPr lang="es-EC" sz="1200" b="0" dirty="0" smtClean="0"/>
              <a:t>.</a:t>
            </a:r>
          </a:p>
          <a:p>
            <a:pPr lvl="0" algn="l"/>
            <a:endParaRPr lang="en-US" sz="1200" b="0" dirty="0"/>
          </a:p>
          <a:p>
            <a:pPr marL="171450" lvl="0" indent="-171450" algn="l">
              <a:buFont typeface="Wingdings" panose="05000000000000000000" pitchFamily="2" charset="2"/>
              <a:buChar char="ü"/>
            </a:pPr>
            <a:r>
              <a:rPr lang="es-EC" sz="1200" b="0" dirty="0"/>
              <a:t>Durante la </a:t>
            </a:r>
            <a:r>
              <a:rPr lang="es-EC" sz="1200" dirty="0"/>
              <a:t>entrevista con los tomadores de decisión</a:t>
            </a:r>
            <a:r>
              <a:rPr lang="es-EC" sz="1200" b="0" dirty="0"/>
              <a:t> ha sido expuesto y consensuado que para los datos de entrada y el desarrollo del modelo analítico, </a:t>
            </a:r>
            <a:r>
              <a:rPr lang="es-EC" sz="1200" dirty="0"/>
              <a:t>la determinación de los 102 contenedores móviles, para lograr la reutilización de 21MMscfd de gas combustible que antes eran quemados en los Flares representa una solución viable</a:t>
            </a:r>
            <a:r>
              <a:rPr lang="es-EC" sz="1200" b="0" dirty="0" smtClean="0"/>
              <a:t>.</a:t>
            </a:r>
          </a:p>
          <a:p>
            <a:pPr lvl="0" algn="l"/>
            <a:endParaRPr lang="en-US" sz="1200" b="0" dirty="0"/>
          </a:p>
          <a:p>
            <a:pPr marL="171450" lvl="0" indent="-171450" algn="l">
              <a:buFont typeface="Wingdings" panose="05000000000000000000" pitchFamily="2" charset="2"/>
              <a:buChar char="ü"/>
            </a:pPr>
            <a:r>
              <a:rPr lang="es-EC" sz="1200" b="0" dirty="0"/>
              <a:t>En esta tesis se han estimado los beneficios anuales de la red de distribución del gasoducto virtual con un potencial de: </a:t>
            </a:r>
            <a:r>
              <a:rPr lang="es-EC" sz="1200" dirty="0"/>
              <a:t>$122 </a:t>
            </a:r>
            <a:r>
              <a:rPr lang="es-EC" sz="1200" b="0" dirty="0"/>
              <a:t>Millones de dólares en </a:t>
            </a:r>
            <a:r>
              <a:rPr lang="es-EC" sz="1200" dirty="0" smtClean="0"/>
              <a:t>ahorro en desplazamiento de combustible </a:t>
            </a:r>
            <a:r>
              <a:rPr lang="es-EC" sz="1200" b="0" dirty="0" smtClean="0"/>
              <a:t>para generar </a:t>
            </a:r>
            <a:r>
              <a:rPr lang="es-EC" sz="1200" b="0" dirty="0"/>
              <a:t>500 mil Megavatios de energía eléctrica, ampliación de </a:t>
            </a:r>
            <a:r>
              <a:rPr lang="es-EC" sz="1200" dirty="0"/>
              <a:t>300 plazas de trabajo</a:t>
            </a:r>
            <a:r>
              <a:rPr lang="es-EC" sz="1200" b="0" dirty="0"/>
              <a:t>, y la </a:t>
            </a:r>
            <a:r>
              <a:rPr lang="es-EC" sz="1200" dirty="0"/>
              <a:t>reducción de 390 mil toneladas de CO2 emitidas al ambiente</a:t>
            </a:r>
            <a:endParaRPr lang="en-US" sz="1200" dirty="0"/>
          </a:p>
          <a:p>
            <a:pPr marL="171450" indent="-171450" algn="l">
              <a:buFont typeface="Wingdings" panose="05000000000000000000" pitchFamily="2" charset="2"/>
              <a:buChar char="ü"/>
            </a:pPr>
            <a:endParaRPr lang="es-EC" sz="1000" b="0" dirty="0"/>
          </a:p>
        </p:txBody>
      </p:sp>
    </p:spTree>
    <p:extLst>
      <p:ext uri="{BB962C8B-B14F-4D97-AF65-F5344CB8AC3E}">
        <p14:creationId xmlns:p14="http://schemas.microsoft.com/office/powerpoint/2010/main" val="235295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152400"/>
            <a:ext cx="4953000" cy="584775"/>
          </a:xfrm>
          <a:prstGeom prst="rect">
            <a:avLst/>
          </a:prstGeom>
          <a:noFill/>
        </p:spPr>
        <p:txBody>
          <a:bodyPr wrap="square" rtlCol="0">
            <a:spAutoFit/>
          </a:bodyPr>
          <a:lstStyle/>
          <a:p>
            <a:pPr algn="l"/>
            <a:r>
              <a:rPr lang="es-ES" sz="3200" dirty="0" smtClean="0">
                <a:solidFill>
                  <a:schemeClr val="bg1"/>
                </a:solidFill>
              </a:rPr>
              <a:t>5 - Recomendaciones</a:t>
            </a:r>
            <a:endParaRPr lang="es-EC" sz="3200" dirty="0">
              <a:solidFill>
                <a:schemeClr val="bg1"/>
              </a:solidFill>
            </a:endParaRPr>
          </a:p>
        </p:txBody>
      </p:sp>
      <p:sp>
        <p:nvSpPr>
          <p:cNvPr id="3" name="CuadroTexto 2"/>
          <p:cNvSpPr txBox="1"/>
          <p:nvPr/>
        </p:nvSpPr>
        <p:spPr>
          <a:xfrm>
            <a:off x="609600" y="1219200"/>
            <a:ext cx="8839200" cy="2492990"/>
          </a:xfrm>
          <a:prstGeom prst="rect">
            <a:avLst/>
          </a:prstGeom>
          <a:noFill/>
        </p:spPr>
        <p:txBody>
          <a:bodyPr wrap="square" rtlCol="0">
            <a:spAutoFit/>
          </a:bodyPr>
          <a:lstStyle/>
          <a:p>
            <a:pPr marL="171450" lvl="0" indent="-171450" algn="l">
              <a:buFont typeface="Wingdings" panose="05000000000000000000" pitchFamily="2" charset="2"/>
              <a:buChar char="Ø"/>
            </a:pPr>
            <a:r>
              <a:rPr lang="es-EC" sz="1200" b="0" dirty="0"/>
              <a:t>Basado en la urgencia internacional ratificada por las Naciones Unidas para mitigar el cambio climático, los compromisos políticos de Ecuador en lograr dicho propósito, y el modelo analítico desarrollado. </a:t>
            </a:r>
            <a:r>
              <a:rPr lang="es-EC" sz="1200" dirty="0"/>
              <a:t>Se recomienda a los tomadores de decisión, hacer uso conveniente del presente estudio para continuar la gestión ante las autoridades y ejecutar el proyecto del Gasoducto Virtual de manera inmediata</a:t>
            </a:r>
            <a:r>
              <a:rPr lang="es-EC" sz="1200" b="0" dirty="0"/>
              <a:t>, mediante los mecanismos de financiamiento internacional (MDL) destinados para tal fin</a:t>
            </a:r>
            <a:r>
              <a:rPr lang="es-EC" sz="1200" b="0" dirty="0" smtClean="0"/>
              <a:t>.</a:t>
            </a:r>
          </a:p>
          <a:p>
            <a:pPr lvl="0" algn="l"/>
            <a:endParaRPr lang="en-US" sz="1200" b="0" dirty="0"/>
          </a:p>
          <a:p>
            <a:pPr marL="171450" lvl="0" indent="-171450" algn="l">
              <a:buFont typeface="Wingdings" panose="05000000000000000000" pitchFamily="2" charset="2"/>
              <a:buChar char="Ø"/>
            </a:pPr>
            <a:r>
              <a:rPr lang="es-EC" sz="1200" b="0" dirty="0"/>
              <a:t>Se recomienda </a:t>
            </a:r>
            <a:r>
              <a:rPr lang="es-EC" sz="1200" dirty="0"/>
              <a:t>actualizar periódicamente </a:t>
            </a:r>
            <a:r>
              <a:rPr lang="es-EC" sz="1200" b="0" dirty="0"/>
              <a:t>los datos de entrada concernientes a las </a:t>
            </a:r>
            <a:r>
              <a:rPr lang="es-EC" sz="1200" dirty="0"/>
              <a:t>mediciones de gas</a:t>
            </a:r>
            <a:r>
              <a:rPr lang="es-EC" sz="1200" b="0" dirty="0"/>
              <a:t>, para que el modelo analítico desarrollado facilite la toma de decisiones sobre la generación de nuevas rutas. </a:t>
            </a:r>
            <a:endParaRPr lang="es-EC" sz="1200" b="0" dirty="0" smtClean="0"/>
          </a:p>
          <a:p>
            <a:pPr lvl="0" algn="l"/>
            <a:endParaRPr lang="en-US" sz="1200" b="0" dirty="0"/>
          </a:p>
          <a:p>
            <a:pPr marL="171450" lvl="0" indent="-171450" algn="l">
              <a:buFont typeface="Wingdings" panose="05000000000000000000" pitchFamily="2" charset="2"/>
              <a:buChar char="Ø"/>
            </a:pPr>
            <a:r>
              <a:rPr lang="es-EC" sz="1200" dirty="0"/>
              <a:t>La estimación económica realizada es referencial </a:t>
            </a:r>
            <a:r>
              <a:rPr lang="es-EC" sz="1200" b="0" dirty="0"/>
              <a:t>y permitió visualizar los beneficios del proyecto. Sin embargo, </a:t>
            </a:r>
            <a:r>
              <a:rPr lang="es-EC" sz="1200" dirty="0"/>
              <a:t>se recomienda evaluar detalladamente los aspectos económicos, cuando se finalice la fase de ingeniería del proyecto</a:t>
            </a:r>
            <a:r>
              <a:rPr lang="es-EC" sz="1200" b="0" dirty="0"/>
              <a:t>. Considerando otros factores de costo-beneficio como: renta o compra de contenedores móviles, posiciones de trabajo para conducción, sistemas de monitoreo en ruta.</a:t>
            </a:r>
            <a:endParaRPr lang="en-US" sz="1200" b="0" dirty="0"/>
          </a:p>
        </p:txBody>
      </p:sp>
    </p:spTree>
    <p:extLst>
      <p:ext uri="{BB962C8B-B14F-4D97-AF65-F5344CB8AC3E}">
        <p14:creationId xmlns:p14="http://schemas.microsoft.com/office/powerpoint/2010/main" val="252719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21 maneras de ganar dinero sin hacer (casi) 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6" y="1143000"/>
            <a:ext cx="928913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362200" y="152400"/>
            <a:ext cx="4953000" cy="584775"/>
          </a:xfrm>
          <a:prstGeom prst="rect">
            <a:avLst/>
          </a:prstGeom>
          <a:noFill/>
        </p:spPr>
        <p:txBody>
          <a:bodyPr wrap="square" rtlCol="0">
            <a:spAutoFit/>
          </a:bodyPr>
          <a:lstStyle/>
          <a:p>
            <a:r>
              <a:rPr lang="es-ES" sz="3200" dirty="0" smtClean="0">
                <a:solidFill>
                  <a:schemeClr val="bg1"/>
                </a:solidFill>
              </a:rPr>
              <a:t>Gracias !</a:t>
            </a:r>
            <a:endParaRPr lang="es-EC" sz="3200" dirty="0">
              <a:solidFill>
                <a:schemeClr val="bg1"/>
              </a:solidFill>
            </a:endParaRPr>
          </a:p>
        </p:txBody>
      </p:sp>
    </p:spTree>
    <p:extLst>
      <p:ext uri="{BB962C8B-B14F-4D97-AF65-F5344CB8AC3E}">
        <p14:creationId xmlns:p14="http://schemas.microsoft.com/office/powerpoint/2010/main" val="15871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ANTECEDENTES</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Antecedentes</a:t>
            </a:r>
          </a:p>
        </p:txBody>
      </p:sp>
      <p:graphicFrame>
        <p:nvGraphicFramePr>
          <p:cNvPr id="13" name="Marcador de contenido 3"/>
          <p:cNvGraphicFramePr>
            <a:graphicFrameLocks/>
          </p:cNvGraphicFramePr>
          <p:nvPr>
            <p:extLst>
              <p:ext uri="{D42A27DB-BD31-4B8C-83A1-F6EECF244321}">
                <p14:modId xmlns:p14="http://schemas.microsoft.com/office/powerpoint/2010/main" val="3047515215"/>
              </p:ext>
            </p:extLst>
          </p:nvPr>
        </p:nvGraphicFramePr>
        <p:xfrm>
          <a:off x="677334" y="3124201"/>
          <a:ext cx="846666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p:cNvPicPr>
            <a:picLocks noChangeAspect="1"/>
          </p:cNvPicPr>
          <p:nvPr/>
        </p:nvPicPr>
        <p:blipFill>
          <a:blip r:embed="rId8"/>
          <a:stretch>
            <a:fillRect/>
          </a:stretch>
        </p:blipFill>
        <p:spPr>
          <a:xfrm>
            <a:off x="5410200" y="1903240"/>
            <a:ext cx="1653676" cy="982973"/>
          </a:xfrm>
          <a:prstGeom prst="rect">
            <a:avLst/>
          </a:prstGeom>
        </p:spPr>
      </p:pic>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799" y="1912906"/>
            <a:ext cx="1749767" cy="973307"/>
          </a:xfrm>
          <a:prstGeom prst="rect">
            <a:avLst/>
          </a:prstGeom>
        </p:spPr>
      </p:pic>
      <p:pic>
        <p:nvPicPr>
          <p:cNvPr id="19" name="Imagen 1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2876" y="1912906"/>
            <a:ext cx="2057400" cy="1019543"/>
          </a:xfrm>
          <a:prstGeom prst="rect">
            <a:avLst/>
          </a:prstGeom>
          <a:noFill/>
          <a:ln>
            <a:noFill/>
          </a:ln>
        </p:spPr>
      </p:pic>
      <p:pic>
        <p:nvPicPr>
          <p:cNvPr id="9218" name="Picture 2" descr="Naciones Unidas - YouTub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033" y="1857369"/>
            <a:ext cx="1895665" cy="102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44990" y="1094035"/>
            <a:ext cx="6390526" cy="4810108"/>
          </a:xfrm>
          <a:prstGeom prst="rect">
            <a:avLst/>
          </a:prstGeom>
          <a:solidFill>
            <a:schemeClr val="bg1"/>
          </a:solidFill>
          <a:ln w="2857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6"/>
          <p:cNvSpPr>
            <a:spLocks noChangeArrowheads="1"/>
          </p:cNvSpPr>
          <p:nvPr/>
        </p:nvSpPr>
        <p:spPr bwMode="gray">
          <a:xfrm>
            <a:off x="495300" y="152400"/>
            <a:ext cx="79629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Antecedentes – Zona de Influencia </a:t>
            </a:r>
            <a:r>
              <a:rPr lang="es-EC" sz="2800" dirty="0" err="1" smtClean="0">
                <a:solidFill>
                  <a:schemeClr val="bg1"/>
                </a:solidFill>
              </a:rPr>
              <a:t>OGE</a:t>
            </a:r>
            <a:r>
              <a:rPr lang="es-EC" sz="2800" dirty="0" smtClean="0">
                <a:solidFill>
                  <a:schemeClr val="bg1"/>
                </a:solidFill>
              </a:rPr>
              <a:t> - </a:t>
            </a:r>
            <a:r>
              <a:rPr lang="es-EC" sz="2800" dirty="0" err="1" smtClean="0">
                <a:solidFill>
                  <a:schemeClr val="bg1"/>
                </a:solidFill>
              </a:rPr>
              <a:t>SEN</a:t>
            </a:r>
            <a:r>
              <a:rPr lang="es-EC" sz="2800" dirty="0" smtClean="0">
                <a:solidFill>
                  <a:schemeClr val="bg1"/>
                </a:solidFill>
              </a:rPr>
              <a:t> </a:t>
            </a:r>
            <a:endParaRPr lang="es-EC" sz="2800" dirty="0">
              <a:solidFill>
                <a:schemeClr val="bg1"/>
              </a:solidFill>
            </a:endParaRPr>
          </a:p>
        </p:txBody>
      </p:sp>
      <p:grpSp>
        <p:nvGrpSpPr>
          <p:cNvPr id="4" name="3 Grupo"/>
          <p:cNvGrpSpPr/>
          <p:nvPr/>
        </p:nvGrpSpPr>
        <p:grpSpPr>
          <a:xfrm>
            <a:off x="609600" y="1049597"/>
            <a:ext cx="2108203" cy="1362456"/>
            <a:chOff x="711197" y="1049598"/>
            <a:chExt cx="2108203" cy="1224931"/>
          </a:xfrm>
        </p:grpSpPr>
        <p:sp>
          <p:nvSpPr>
            <p:cNvPr id="10" name="8 Pentágono"/>
            <p:cNvSpPr>
              <a:spLocks noChangeArrowheads="1"/>
            </p:cNvSpPr>
            <p:nvPr/>
          </p:nvSpPr>
          <p:spPr bwMode="auto">
            <a:xfrm rot="16200000">
              <a:off x="276474" y="1484321"/>
              <a:ext cx="1224930" cy="355484"/>
            </a:xfrm>
            <a:prstGeom prst="homePlate">
              <a:avLst>
                <a:gd name="adj" fmla="val 0"/>
              </a:avLst>
            </a:prstGeom>
            <a:solidFill>
              <a:srgbClr val="008000"/>
            </a:solidFill>
            <a:ln w="28575">
              <a:solidFill>
                <a:srgbClr val="008000"/>
              </a:solidFill>
            </a:ln>
            <a:extLst/>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p>
              <a:r>
                <a:rPr lang="es-EC" sz="1100" dirty="0" smtClean="0">
                  <a:solidFill>
                    <a:schemeClr val="bg1"/>
                  </a:solidFill>
                  <a:latin typeface="Arial" pitchFamily="34" charset="0"/>
                  <a:cs typeface="Arial" pitchFamily="34" charset="0"/>
                </a:rPr>
                <a:t>ZONA  1</a:t>
              </a:r>
              <a:endParaRPr lang="es-EC" sz="1100" dirty="0">
                <a:solidFill>
                  <a:schemeClr val="bg1"/>
                </a:solidFill>
                <a:latin typeface="Arial" pitchFamily="34" charset="0"/>
                <a:cs typeface="Arial" pitchFamily="34" charset="0"/>
              </a:endParaRPr>
            </a:p>
          </p:txBody>
        </p:sp>
        <p:sp>
          <p:nvSpPr>
            <p:cNvPr id="11" name="10 CuadroTexto"/>
            <p:cNvSpPr txBox="1"/>
            <p:nvPr/>
          </p:nvSpPr>
          <p:spPr>
            <a:xfrm>
              <a:off x="1066686" y="1049598"/>
              <a:ext cx="1752714" cy="1224931"/>
            </a:xfrm>
            <a:prstGeom prst="rect">
              <a:avLst/>
            </a:prstGeom>
            <a:solidFill>
              <a:srgbClr val="D8DEB8"/>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defPPr>
                <a:defRPr lang="es-ES"/>
              </a:defPPr>
              <a:lvl1pPr>
                <a:defRPr sz="1200">
                  <a:latin typeface="Arial" pitchFamily="34" charset="0"/>
                  <a:cs typeface="Aria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s-EC" sz="1100" dirty="0" smtClean="0">
                  <a:solidFill>
                    <a:schemeClr val="tx1"/>
                  </a:solidFill>
                </a:rPr>
                <a:t>Campos: Lago Agrio, Libertador, Cuyabeno, Vinita, VHR</a:t>
              </a:r>
              <a:endParaRPr lang="es-EC" sz="1100" dirty="0">
                <a:solidFill>
                  <a:schemeClr val="tx1"/>
                </a:solidFill>
              </a:endParaRPr>
            </a:p>
          </p:txBody>
        </p:sp>
      </p:grpSp>
      <p:grpSp>
        <p:nvGrpSpPr>
          <p:cNvPr id="13" name="12 Grupo"/>
          <p:cNvGrpSpPr/>
          <p:nvPr/>
        </p:nvGrpSpPr>
        <p:grpSpPr>
          <a:xfrm>
            <a:off x="609600" y="2810799"/>
            <a:ext cx="2108203" cy="1362456"/>
            <a:chOff x="177797" y="2884133"/>
            <a:chExt cx="2641603" cy="1224934"/>
          </a:xfrm>
        </p:grpSpPr>
        <p:sp>
          <p:nvSpPr>
            <p:cNvPr id="17" name="16 Pentágono"/>
            <p:cNvSpPr>
              <a:spLocks noChangeArrowheads="1"/>
            </p:cNvSpPr>
            <p:nvPr/>
          </p:nvSpPr>
          <p:spPr bwMode="auto">
            <a:xfrm rot="16200000">
              <a:off x="-211955" y="3273885"/>
              <a:ext cx="1224930" cy="445426"/>
            </a:xfrm>
            <a:prstGeom prst="homePlate">
              <a:avLst>
                <a:gd name="adj" fmla="val 0"/>
              </a:avLst>
            </a:prstGeom>
            <a:solidFill>
              <a:srgbClr val="008000"/>
            </a:solidFill>
            <a:ln w="28575">
              <a:solidFill>
                <a:srgbClr val="008000"/>
              </a:solidFill>
            </a:ln>
            <a:extLst/>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p>
              <a:r>
                <a:rPr lang="es-EC" sz="1100" dirty="0">
                  <a:solidFill>
                    <a:schemeClr val="bg1"/>
                  </a:solidFill>
                  <a:latin typeface="Arial" pitchFamily="34" charset="0"/>
                  <a:cs typeface="Arial" pitchFamily="34" charset="0"/>
                </a:rPr>
                <a:t>ZONA </a:t>
              </a:r>
              <a:r>
                <a:rPr lang="es-EC" sz="1100" dirty="0" smtClean="0">
                  <a:solidFill>
                    <a:schemeClr val="bg1"/>
                  </a:solidFill>
                  <a:latin typeface="Arial" pitchFamily="34" charset="0"/>
                  <a:cs typeface="Arial" pitchFamily="34" charset="0"/>
                </a:rPr>
                <a:t> 2</a:t>
              </a:r>
              <a:endParaRPr lang="es-EC" sz="1100" dirty="0">
                <a:solidFill>
                  <a:schemeClr val="bg1"/>
                </a:solidFill>
                <a:latin typeface="Arial" pitchFamily="34" charset="0"/>
                <a:cs typeface="Arial" pitchFamily="34" charset="0"/>
              </a:endParaRPr>
            </a:p>
          </p:txBody>
        </p:sp>
        <p:sp>
          <p:nvSpPr>
            <p:cNvPr id="18" name="17 CuadroTexto"/>
            <p:cNvSpPr txBox="1"/>
            <p:nvPr/>
          </p:nvSpPr>
          <p:spPr>
            <a:xfrm>
              <a:off x="623229" y="2884136"/>
              <a:ext cx="2196171" cy="1224931"/>
            </a:xfrm>
            <a:prstGeom prst="rect">
              <a:avLst/>
            </a:prstGeom>
            <a:solidFill>
              <a:srgbClr val="D8DEB8"/>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defPPr>
                <a:defRPr lang="es-ES"/>
              </a:defPPr>
              <a:lvl1pPr algn="l">
                <a:defRPr sz="1100">
                  <a:solidFill>
                    <a:schemeClr val="tx1"/>
                  </a:solidFill>
                  <a:latin typeface="Arial" pitchFamily="34" charset="0"/>
                  <a:cs typeface="Arial" pitchFamily="34" charset="0"/>
                </a:defRPr>
              </a:lvl1pPr>
            </a:lstStyle>
            <a:p>
              <a:r>
                <a:rPr lang="es-EC" dirty="0"/>
                <a:t>Campos: Edén Yuturi, Apaika - Nenke,  ITT, Indillana, Shushufindi</a:t>
              </a:r>
            </a:p>
          </p:txBody>
        </p:sp>
      </p:grpSp>
      <p:grpSp>
        <p:nvGrpSpPr>
          <p:cNvPr id="19" name="18 Grupo"/>
          <p:cNvGrpSpPr/>
          <p:nvPr/>
        </p:nvGrpSpPr>
        <p:grpSpPr>
          <a:xfrm>
            <a:off x="609599" y="4572001"/>
            <a:ext cx="2108203" cy="1365536"/>
            <a:chOff x="177797" y="4718669"/>
            <a:chExt cx="2641603" cy="1224931"/>
          </a:xfrm>
        </p:grpSpPr>
        <p:sp>
          <p:nvSpPr>
            <p:cNvPr id="20" name="8 Pentágono"/>
            <p:cNvSpPr>
              <a:spLocks noChangeArrowheads="1"/>
            </p:cNvSpPr>
            <p:nvPr/>
          </p:nvSpPr>
          <p:spPr bwMode="auto">
            <a:xfrm rot="16200000">
              <a:off x="-211955" y="5108422"/>
              <a:ext cx="1224930" cy="445426"/>
            </a:xfrm>
            <a:prstGeom prst="homePlate">
              <a:avLst>
                <a:gd name="adj" fmla="val 0"/>
              </a:avLst>
            </a:prstGeom>
            <a:solidFill>
              <a:srgbClr val="008000"/>
            </a:solidFill>
            <a:ln w="28575">
              <a:solidFill>
                <a:srgbClr val="008000"/>
              </a:solidFill>
            </a:ln>
            <a:extLst/>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p>
              <a:r>
                <a:rPr lang="es-EC" sz="1100" dirty="0">
                  <a:solidFill>
                    <a:schemeClr val="bg1"/>
                  </a:solidFill>
                  <a:latin typeface="Arial" pitchFamily="34" charset="0"/>
                  <a:cs typeface="Arial" pitchFamily="34" charset="0"/>
                </a:rPr>
                <a:t>ZONA </a:t>
              </a:r>
              <a:r>
                <a:rPr lang="es-EC" sz="1100" dirty="0" smtClean="0">
                  <a:solidFill>
                    <a:schemeClr val="bg1"/>
                  </a:solidFill>
                  <a:latin typeface="Arial" pitchFamily="34" charset="0"/>
                  <a:cs typeface="Arial" pitchFamily="34" charset="0"/>
                </a:rPr>
                <a:t> 3</a:t>
              </a:r>
              <a:endParaRPr lang="es-EC" sz="1100" dirty="0">
                <a:solidFill>
                  <a:schemeClr val="bg1"/>
                </a:solidFill>
                <a:latin typeface="Arial" pitchFamily="34" charset="0"/>
                <a:cs typeface="Arial" pitchFamily="34" charset="0"/>
              </a:endParaRPr>
            </a:p>
          </p:txBody>
        </p:sp>
        <p:sp>
          <p:nvSpPr>
            <p:cNvPr id="21" name="20 CuadroTexto"/>
            <p:cNvSpPr txBox="1"/>
            <p:nvPr/>
          </p:nvSpPr>
          <p:spPr>
            <a:xfrm>
              <a:off x="623229" y="4718669"/>
              <a:ext cx="2196171" cy="1224931"/>
            </a:xfrm>
            <a:prstGeom prst="rect">
              <a:avLst/>
            </a:prstGeom>
            <a:solidFill>
              <a:srgbClr val="D8DEB8"/>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lIns="166975" tIns="41743" rIns="166975" bIns="41743" anchor="ctr"/>
            <a:lstStyle>
              <a:defPPr>
                <a:defRPr lang="es-ES"/>
              </a:defPPr>
              <a:lvl1pPr algn="l">
                <a:defRPr sz="1100">
                  <a:solidFill>
                    <a:schemeClr val="tx1"/>
                  </a:solidFill>
                  <a:latin typeface="Arial" pitchFamily="34" charset="0"/>
                  <a:cs typeface="Arial" pitchFamily="34" charset="0"/>
                </a:defRPr>
              </a:lvl1pPr>
            </a:lstStyle>
            <a:p>
              <a:r>
                <a:rPr lang="es-EC" dirty="0"/>
                <a:t>Campos: Palo Azul, Oso, Yuralpa, Pucuna, Armadillo, Sacha, Auca</a:t>
              </a:r>
            </a:p>
          </p:txBody>
        </p:sp>
      </p:grpSp>
      <p:sp>
        <p:nvSpPr>
          <p:cNvPr id="24" name="23 CuadroTexto"/>
          <p:cNvSpPr txBox="1"/>
          <p:nvPr/>
        </p:nvSpPr>
        <p:spPr>
          <a:xfrm>
            <a:off x="5168900" y="1828800"/>
            <a:ext cx="1155700" cy="330523"/>
          </a:xfrm>
          <a:prstGeom prst="rect">
            <a:avLst/>
          </a:prstGeom>
          <a:noFill/>
        </p:spPr>
        <p:txBody>
          <a:bodyPr wrap="square" lIns="83487" tIns="41743" rIns="83487" bIns="41743" rtlCol="0">
            <a:spAutoFit/>
          </a:bodyPr>
          <a:lstStyle/>
          <a:p>
            <a:r>
              <a:rPr lang="es-EC" sz="1600" dirty="0" smtClean="0">
                <a:solidFill>
                  <a:srgbClr val="663300"/>
                </a:solidFill>
              </a:rPr>
              <a:t>ZONA </a:t>
            </a:r>
            <a:r>
              <a:rPr lang="es-EC" sz="1600" dirty="0" smtClean="0">
                <a:solidFill>
                  <a:srgbClr val="663300"/>
                </a:solidFill>
              </a:rPr>
              <a:t>1</a:t>
            </a:r>
            <a:endParaRPr lang="es-EC" sz="1600" dirty="0">
              <a:solidFill>
                <a:srgbClr val="663300"/>
              </a:solidFill>
            </a:endParaRPr>
          </a:p>
        </p:txBody>
      </p:sp>
      <p:sp>
        <p:nvSpPr>
          <p:cNvPr id="25" name="24 CuadroTexto"/>
          <p:cNvSpPr txBox="1"/>
          <p:nvPr/>
        </p:nvSpPr>
        <p:spPr>
          <a:xfrm>
            <a:off x="5715000" y="3482166"/>
            <a:ext cx="1155700" cy="330523"/>
          </a:xfrm>
          <a:prstGeom prst="rect">
            <a:avLst/>
          </a:prstGeom>
          <a:noFill/>
        </p:spPr>
        <p:txBody>
          <a:bodyPr wrap="square" lIns="83487" tIns="41743" rIns="83487" bIns="41743" rtlCol="0">
            <a:spAutoFit/>
          </a:bodyPr>
          <a:lstStyle/>
          <a:p>
            <a:r>
              <a:rPr lang="es-EC" sz="1600" dirty="0" smtClean="0">
                <a:solidFill>
                  <a:srgbClr val="FFC000"/>
                </a:solidFill>
              </a:rPr>
              <a:t>ZONA 2</a:t>
            </a:r>
            <a:endParaRPr lang="es-EC" sz="1600" dirty="0">
              <a:solidFill>
                <a:srgbClr val="FFC000"/>
              </a:solidFill>
            </a:endParaRPr>
          </a:p>
        </p:txBody>
      </p:sp>
      <p:sp>
        <p:nvSpPr>
          <p:cNvPr id="26" name="25 CuadroTexto"/>
          <p:cNvSpPr txBox="1"/>
          <p:nvPr/>
        </p:nvSpPr>
        <p:spPr>
          <a:xfrm>
            <a:off x="3263900" y="3547262"/>
            <a:ext cx="1155700" cy="330523"/>
          </a:xfrm>
          <a:prstGeom prst="rect">
            <a:avLst/>
          </a:prstGeom>
          <a:noFill/>
        </p:spPr>
        <p:txBody>
          <a:bodyPr wrap="square" lIns="83487" tIns="41743" rIns="83487" bIns="41743" rtlCol="0">
            <a:spAutoFit/>
          </a:bodyPr>
          <a:lstStyle/>
          <a:p>
            <a:r>
              <a:rPr lang="es-EC" sz="1600" dirty="0" smtClean="0">
                <a:solidFill>
                  <a:srgbClr val="00B050"/>
                </a:solidFill>
              </a:rPr>
              <a:t>ZONA 3</a:t>
            </a:r>
            <a:endParaRPr lang="es-EC" sz="1600" dirty="0">
              <a:solidFill>
                <a:srgbClr val="00B050"/>
              </a:solidFill>
            </a:endParaRPr>
          </a:p>
        </p:txBody>
      </p:sp>
      <p:pic>
        <p:nvPicPr>
          <p:cNvPr id="27" name="26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0101" y="1094034"/>
            <a:ext cx="1585415" cy="2720881"/>
          </a:xfrm>
          <a:prstGeom prst="rect">
            <a:avLst/>
          </a:prstGeom>
          <a:solidFill>
            <a:schemeClr val="bg1"/>
          </a:solidFill>
          <a:ln w="28575" algn="ctr">
            <a:solidFill>
              <a:srgbClr val="008000"/>
            </a:solidFill>
            <a:miter lim="800000"/>
            <a:headEnd/>
            <a:tailEnd/>
          </a:ln>
          <a:effectLst/>
        </p:spPr>
      </p:pic>
    </p:spTree>
    <p:extLst>
      <p:ext uri="{BB962C8B-B14F-4D97-AF65-F5344CB8AC3E}">
        <p14:creationId xmlns:p14="http://schemas.microsoft.com/office/powerpoint/2010/main" val="370259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PROBLEMA DE INVESTIGACIÓN</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Causas y Efectos- Impacto Ambiental</a:t>
            </a:r>
            <a:endParaRPr lang="es-EC" sz="17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5" y="2044263"/>
            <a:ext cx="2887455" cy="3594537"/>
          </a:xfrm>
          <a:prstGeom prst="rect">
            <a:avLst/>
          </a:prstGeom>
        </p:spPr>
      </p:pic>
      <p:pic>
        <p:nvPicPr>
          <p:cNvPr id="6" name="Imagen 5"/>
          <p:cNvPicPr>
            <a:picLocks noChangeAspect="1"/>
          </p:cNvPicPr>
          <p:nvPr/>
        </p:nvPicPr>
        <p:blipFill>
          <a:blip r:embed="rId4"/>
          <a:stretch>
            <a:fillRect/>
          </a:stretch>
        </p:blipFill>
        <p:spPr>
          <a:xfrm>
            <a:off x="3581400" y="2044262"/>
            <a:ext cx="3247930" cy="3594537"/>
          </a:xfrm>
          <a:prstGeom prst="rect">
            <a:avLst/>
          </a:prstGeom>
        </p:spPr>
      </p:pic>
      <p:pic>
        <p:nvPicPr>
          <p:cNvPr id="7" name="Imagen 6"/>
          <p:cNvPicPr>
            <a:picLocks noChangeAspect="1"/>
          </p:cNvPicPr>
          <p:nvPr/>
        </p:nvPicPr>
        <p:blipFill>
          <a:blip r:embed="rId5"/>
          <a:stretch>
            <a:fillRect/>
          </a:stretch>
        </p:blipFill>
        <p:spPr>
          <a:xfrm>
            <a:off x="7391400" y="2057399"/>
            <a:ext cx="1640289" cy="3581400"/>
          </a:xfrm>
          <a:prstGeom prst="rect">
            <a:avLst/>
          </a:prstGeom>
        </p:spPr>
      </p:pic>
    </p:spTree>
    <p:extLst>
      <p:ext uri="{BB962C8B-B14F-4D97-AF65-F5344CB8AC3E}">
        <p14:creationId xmlns:p14="http://schemas.microsoft.com/office/powerpoint/2010/main" val="27304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PROBLEMA DE INVESTIGACIÓN</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Causas y Efectos – Impacto Social </a:t>
            </a:r>
            <a:endParaRPr lang="es-EC" sz="170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905001"/>
            <a:ext cx="4229100" cy="373380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05000"/>
            <a:ext cx="4343400" cy="3733800"/>
          </a:xfrm>
          <a:prstGeom prst="rect">
            <a:avLst/>
          </a:prstGeom>
        </p:spPr>
      </p:pic>
    </p:spTree>
    <p:extLst>
      <p:ext uri="{BB962C8B-B14F-4D97-AF65-F5344CB8AC3E}">
        <p14:creationId xmlns:p14="http://schemas.microsoft.com/office/powerpoint/2010/main" val="2834246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PROBLEMA DE INVESTIGACIÓN</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Causas y Efectos - Entendimiento del Negocio</a:t>
            </a:r>
            <a:endParaRPr lang="es-EC" sz="1700" dirty="0"/>
          </a:p>
        </p:txBody>
      </p:sp>
      <p:pic>
        <p:nvPicPr>
          <p:cNvPr id="2" name="Imagen 1"/>
          <p:cNvPicPr>
            <a:picLocks noChangeAspect="1"/>
          </p:cNvPicPr>
          <p:nvPr/>
        </p:nvPicPr>
        <p:blipFill>
          <a:blip r:embed="rId3"/>
          <a:stretch>
            <a:fillRect/>
          </a:stretch>
        </p:blipFill>
        <p:spPr>
          <a:xfrm>
            <a:off x="533400" y="1600200"/>
            <a:ext cx="8686800" cy="4495800"/>
          </a:xfrm>
          <a:prstGeom prst="rect">
            <a:avLst/>
          </a:prstGeom>
        </p:spPr>
      </p:pic>
    </p:spTree>
    <p:extLst>
      <p:ext uri="{BB962C8B-B14F-4D97-AF65-F5344CB8AC3E}">
        <p14:creationId xmlns:p14="http://schemas.microsoft.com/office/powerpoint/2010/main" val="36507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0993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dirty="0" smtClean="0">
                <a:solidFill>
                  <a:schemeClr val="bg1"/>
                </a:solidFill>
              </a:rPr>
              <a:t>PROBLEMA DE INVESTIGACIÓN</a:t>
            </a:r>
            <a:endParaRPr lang="es-EC" sz="2800" noProof="1">
              <a:solidFill>
                <a:schemeClr val="bg1"/>
              </a:solidFill>
            </a:endParaRPr>
          </a:p>
        </p:txBody>
      </p:sp>
      <p:sp>
        <p:nvSpPr>
          <p:cNvPr id="12" name="8 Pentágono"/>
          <p:cNvSpPr>
            <a:spLocks noChangeArrowheads="1"/>
          </p:cNvSpPr>
          <p:nvPr/>
        </p:nvSpPr>
        <p:spPr bwMode="auto">
          <a:xfrm>
            <a:off x="533400" y="1049598"/>
            <a:ext cx="60198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C" sz="1700" dirty="0" smtClean="0"/>
              <a:t>Causas y Efectos – Consolidado Diagrama Ishikawa</a:t>
            </a:r>
            <a:endParaRPr lang="es-EC" sz="1700" dirty="0"/>
          </a:p>
        </p:txBody>
      </p:sp>
      <p:pic>
        <p:nvPicPr>
          <p:cNvPr id="3" name="Imagen 2"/>
          <p:cNvPicPr>
            <a:picLocks noChangeAspect="1"/>
          </p:cNvPicPr>
          <p:nvPr/>
        </p:nvPicPr>
        <p:blipFill>
          <a:blip r:embed="rId2"/>
          <a:stretch>
            <a:fillRect/>
          </a:stretch>
        </p:blipFill>
        <p:spPr>
          <a:xfrm>
            <a:off x="533400" y="1794396"/>
            <a:ext cx="8915400" cy="4225404"/>
          </a:xfrm>
          <a:prstGeom prst="rect">
            <a:avLst/>
          </a:prstGeom>
          <a:solidFill>
            <a:schemeClr val="bg1"/>
          </a:solidFill>
          <a:ln w="28575" algn="ctr">
            <a:solidFill>
              <a:srgbClr val="008000"/>
            </a:solidFill>
            <a:miter lim="800000"/>
            <a:headEnd/>
            <a:tailEnd/>
          </a:ln>
          <a:effectLst/>
        </p:spPr>
      </p:pic>
    </p:spTree>
    <p:extLst>
      <p:ext uri="{BB962C8B-B14F-4D97-AF65-F5344CB8AC3E}">
        <p14:creationId xmlns:p14="http://schemas.microsoft.com/office/powerpoint/2010/main" val="304657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gray">
          <a:xfrm>
            <a:off x="495300" y="152400"/>
            <a:ext cx="7581900" cy="685800"/>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41743" rIns="0" bIns="41743" anchor="ctr"/>
          <a:lstStyle/>
          <a:p>
            <a:pPr algn="l"/>
            <a:r>
              <a:rPr lang="es-EC" sz="2800" noProof="1" smtClean="0">
                <a:solidFill>
                  <a:schemeClr val="bg1"/>
                </a:solidFill>
              </a:rPr>
              <a:t>Hipotesis</a:t>
            </a:r>
            <a:endParaRPr lang="es-EC" sz="2800" noProof="1">
              <a:solidFill>
                <a:schemeClr val="bg1"/>
              </a:solidFill>
            </a:endParaRPr>
          </a:p>
        </p:txBody>
      </p:sp>
      <p:sp>
        <p:nvSpPr>
          <p:cNvPr id="12" name="8 Pentágono"/>
          <p:cNvSpPr>
            <a:spLocks noChangeArrowheads="1"/>
          </p:cNvSpPr>
          <p:nvPr/>
        </p:nvSpPr>
        <p:spPr bwMode="auto">
          <a:xfrm>
            <a:off x="533400" y="1049598"/>
            <a:ext cx="5486400" cy="457200"/>
          </a:xfrm>
          <a:prstGeom prst="homePlate">
            <a:avLst>
              <a:gd name="adj" fmla="val 40355"/>
            </a:avLst>
          </a:prstGeom>
          <a:solidFill>
            <a:srgbClr val="DAE6AC"/>
          </a:solidFill>
          <a:ln>
            <a:noFill/>
          </a:ln>
          <a:effectLst>
            <a:innerShdw blurRad="63500" dist="50800" dir="18900000">
              <a:prstClr val="black">
                <a:alpha val="50000"/>
              </a:prstClr>
            </a:innerShdw>
          </a:effectLst>
          <a:extLst/>
        </p:spPr>
        <p:txBody>
          <a:bodyPr lIns="166975" tIns="41743" rIns="166975" bIns="41743" anchor="ctr"/>
          <a:lstStyle/>
          <a:p>
            <a:pPr algn="l"/>
            <a:r>
              <a:rPr lang="es-ES" sz="1700" dirty="0" smtClean="0"/>
              <a:t>Ejemplo Modelo de Red de Distribución</a:t>
            </a:r>
            <a:endParaRPr lang="es-EC" sz="1700" dirty="0"/>
          </a:p>
        </p:txBody>
      </p:sp>
      <p:pic>
        <p:nvPicPr>
          <p:cNvPr id="13" name="Imagen 12"/>
          <p:cNvPicPr/>
          <p:nvPr/>
        </p:nvPicPr>
        <p:blipFill rotWithShape="1">
          <a:blip r:embed="rId3"/>
          <a:srcRect l="3928" r="1490"/>
          <a:stretch/>
        </p:blipFill>
        <p:spPr bwMode="auto">
          <a:xfrm>
            <a:off x="851598" y="4191000"/>
            <a:ext cx="2958402" cy="1532834"/>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4"/>
          <a:srcRect l="7402"/>
          <a:stretch/>
        </p:blipFill>
        <p:spPr bwMode="auto">
          <a:xfrm>
            <a:off x="6019800" y="4191000"/>
            <a:ext cx="3124200" cy="1532834"/>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838200" y="1828800"/>
            <a:ext cx="8305800" cy="1200329"/>
          </a:xfrm>
          <a:prstGeom prst="rect">
            <a:avLst/>
          </a:prstGeom>
          <a:noFill/>
        </p:spPr>
        <p:txBody>
          <a:bodyPr wrap="square" rtlCol="0">
            <a:spAutoFit/>
          </a:bodyPr>
          <a:lstStyle/>
          <a:p>
            <a:r>
              <a:rPr lang="es-EC" dirty="0"/>
              <a:t>El diseño de una red de distribución de contenedores móviles permitirá reutilizar y distribuir adecuadamente el gas excedente en la industria Hidrocarburífera del Distrito Amazónico.</a:t>
            </a:r>
            <a:endParaRPr lang="en-US" dirty="0"/>
          </a:p>
          <a:p>
            <a:endParaRPr lang="es-EC" dirty="0"/>
          </a:p>
        </p:txBody>
      </p:sp>
    </p:spTree>
    <p:extLst>
      <p:ext uri="{BB962C8B-B14F-4D97-AF65-F5344CB8AC3E}">
        <p14:creationId xmlns:p14="http://schemas.microsoft.com/office/powerpoint/2010/main" val="978287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alpha val="35000"/>
          </a:srgbClr>
        </a:solidFill>
        <a:ln w="38100" cap="flat" cmpd="sng" algn="ctr">
          <a:noFill/>
          <a:prstDash val="dash"/>
          <a:round/>
          <a:headEnd type="none" w="med" len="med"/>
          <a:tailEnd type="triangle" w="med" len="med"/>
        </a:ln>
        <a:effectLst/>
        <a:extLst/>
      </a:spPr>
      <a:bodyPr vert="horz" wrap="square" lIns="91440" tIns="45720" rIns="91440" bIns="45720" numCol="1" rtlCol="0" anchor="t" anchorCtr="0" compatLnSpc="1">
        <a:prstTxWarp prst="textNoShape">
          <a:avLst/>
        </a:prstTxWarp>
      </a:bodyPr>
      <a:lstStyle>
        <a:defPPr algn="ctr">
          <a:defRPr dirty="0"/>
        </a:defPPr>
      </a:lstStyle>
    </a:spDef>
    <a:ln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538311</TotalTime>
  <Words>2036</Words>
  <Application>Microsoft Office PowerPoint</Application>
  <PresentationFormat>A4 (210 x 297 mm)</PresentationFormat>
  <Paragraphs>192</Paragraphs>
  <Slides>28</Slides>
  <Notes>22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28</vt:i4>
      </vt:variant>
    </vt:vector>
  </HeadingPairs>
  <TitlesOfParts>
    <vt:vector size="36" baseType="lpstr">
      <vt:lpstr>Arial</vt:lpstr>
      <vt:lpstr>Calibri</vt:lpstr>
      <vt:lpstr>inherit</vt:lpstr>
      <vt:lpstr>Times New Roman</vt:lpstr>
      <vt:lpstr>Wingdings</vt:lpstr>
      <vt:lpstr>1_Default Design</vt:lpstr>
      <vt:lpstr>Diapositiva de Microsoft PowerPoint</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PAM EP - OGE&amp;EE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 Andres Rendon</dc:creator>
  <dc:description>Reporte Fotográfico Semanal de Actividades de Obra</dc:description>
  <cp:lastModifiedBy>Leonardo Mosquera</cp:lastModifiedBy>
  <cp:revision>10728</cp:revision>
  <cp:lastPrinted>2018-09-20T19:27:01Z</cp:lastPrinted>
  <dcterms:created xsi:type="dcterms:W3CDTF">2011-02-26T12:37:45Z</dcterms:created>
  <dcterms:modified xsi:type="dcterms:W3CDTF">2020-11-02T01:26:47Z</dcterms:modified>
</cp:coreProperties>
</file>