
<file path=[Content_Types].xml><?xml version="1.0" encoding="utf-8"?>
<Types xmlns="http://schemas.openxmlformats.org/package/2006/content-types"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svg+xml" Extension="svg"/>
  <Default ContentType="image/vnd.ms-photo" Extension="wdp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8" r:id="rId3"/>
    <p:sldId id="310" r:id="rId4"/>
    <p:sldId id="260" r:id="rId5"/>
    <p:sldId id="311" r:id="rId6"/>
    <p:sldId id="312" r:id="rId7"/>
    <p:sldId id="323" r:id="rId8"/>
    <p:sldId id="313" r:id="rId9"/>
    <p:sldId id="324" r:id="rId10"/>
    <p:sldId id="315" r:id="rId11"/>
    <p:sldId id="325" r:id="rId12"/>
    <p:sldId id="326" r:id="rId13"/>
    <p:sldId id="328" r:id="rId14"/>
    <p:sldId id="329" r:id="rId15"/>
    <p:sldId id="330" r:id="rId16"/>
    <p:sldId id="331" r:id="rId17"/>
    <p:sldId id="333" r:id="rId18"/>
    <p:sldId id="275" r:id="rId19"/>
    <p:sldId id="276" r:id="rId20"/>
    <p:sldId id="277" r:id="rId21"/>
    <p:sldId id="278" r:id="rId22"/>
    <p:sldId id="279" r:id="rId23"/>
    <p:sldId id="280" r:id="rId24"/>
    <p:sldId id="284" r:id="rId25"/>
    <p:sldId id="341" r:id="rId26"/>
    <p:sldId id="342" r:id="rId27"/>
    <p:sldId id="301" r:id="rId28"/>
    <p:sldId id="344" r:id="rId29"/>
    <p:sldId id="339" r:id="rId30"/>
    <p:sldId id="340" r:id="rId31"/>
    <p:sldId id="334" r:id="rId32"/>
    <p:sldId id="338" r:id="rId33"/>
    <p:sldId id="336" r:id="rId34"/>
    <p:sldId id="337" r:id="rId35"/>
    <p:sldId id="305" r:id="rId36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Fernando Acurio Salguero" initials="PFAS" lastIdx="1" clrIdx="0">
    <p:extLst>
      <p:ext uri="{19B8F6BF-5375-455C-9EA6-DF929625EA0E}">
        <p15:presenceInfo xmlns:p15="http://schemas.microsoft.com/office/powerpoint/2012/main" userId="71825c17067173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9400"/>
    <a:srgbClr val="ED7D31"/>
    <a:srgbClr val="FFFFFF"/>
    <a:srgbClr val="FFFF00"/>
    <a:srgbClr val="00FF00"/>
    <a:srgbClr val="9900CC"/>
    <a:srgbClr val="FF9966"/>
    <a:srgbClr val="00FFFF"/>
    <a:srgbClr val="FF0066"/>
    <a:srgbClr val="00E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4" autoAdjust="0"/>
    <p:restoredTop sz="96374" autoAdjust="0"/>
  </p:normalViewPr>
  <p:slideViewPr>
    <p:cSldViewPr snapToGrid="0">
      <p:cViewPr varScale="1">
        <p:scale>
          <a:sx n="111" d="100"/>
          <a:sy n="111" d="100"/>
        </p:scale>
        <p:origin x="4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225B8-08EE-400D-8DE9-9C328BF8E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3A687D-6B27-4054-B97B-E181FB8F6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B6666E-F6A5-4A7A-9420-1696B6B1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2A63F3-10C4-4581-B216-1B47C3071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36F4B0-BB38-4CD5-8EE8-13A2BF8A6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676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CC3D2-BF9A-410A-A3C3-04ACC2AE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63F18D-9347-4DAC-ACA2-9B90F3C51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E3774D-0CDB-4B0C-9AD8-1C327F0A5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DCA56F-D757-4459-ABA6-FAEEC867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C5F31E-85F3-4AA0-9985-F3FC387F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137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803C865-88EF-4181-8727-81E0589DF0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F7E887-7C91-4773-9995-21967991C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76E806-1A15-4523-8386-82BCBE3E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5B7A99-0CF1-444D-8E2B-0016BA444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78670B-4B10-4FAF-8B1D-DAF412D1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868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6DC73-BF2D-4498-BF4C-C09510AC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4F3FC5-CDE4-459E-888A-B859CD277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C30AF-77EF-4581-AE84-B033BDF6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76CDB5-FA60-4AB5-821C-43C5BD06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406A1C-DB3B-4A57-A2A3-B7EC435E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906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67902-470A-4EFA-B8B1-C53E7A34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2B426D-5126-4F7D-A887-FA6D12885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6FD42E-6FAF-42D6-8AB9-538F047A1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45C71A-5DC6-4B2E-9D03-9052F0F76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AF886E-24A4-42FC-9DDF-8665CD50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697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AAB6E-169E-4816-AF48-7D3664FC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E05B67-13B7-4E77-8910-2E093A2A4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4EB0CC-544D-44B5-BEB0-BA66D111E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BB069A-685A-4D7E-A920-15B69D926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DC6E2A-B5BC-4D25-A417-59FC2A6A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DEE162-72CE-4355-BEFE-14B710E8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898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299D1-08B0-458A-BCFC-06C0BA8C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934F3D-A027-4B0C-9D5F-F8DBC7475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92521C-C5C8-40B3-9232-25457CD2F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CF3AB6-7656-41E3-8279-9DD0DF59B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731033D-62DB-4F5E-82AB-1E7B14AF5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2857B2-C613-4F69-833A-51EC671C0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9B06995-18A3-497D-AA92-893DC500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F90D087-06BC-4CD6-B170-D1AD1B90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020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A218-188E-4C6E-9E83-18CB41A0B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8B0015-C5C3-4458-92B5-8C901EFFA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E3CD35-8570-4420-A215-F1F43C12D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32AFDF-CB42-4583-B969-7D6FDF07C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4299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866289D-D24A-4789-BDC0-770C553B1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41318E-B7EA-4150-899A-F1638BA7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FB69CFF-2DA9-4C3F-B7D9-1EB38C7A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154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17ACB-7562-4CD3-9085-1B9D56237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A1C50D-AA49-4134-980D-8CC16A7D1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04FF38-E081-4DCB-9A5C-839E6AC38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30C390-1F17-4168-A255-0A7650DF7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881FAB-8CDF-42BE-8936-3856F374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C311CE-3666-4AE9-B24A-9C8E7AAF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643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71731-B2B7-49AF-BC63-7E4FCE42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2BA4F5-7B0F-4361-81BD-D62AE0B30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E1FDA4-AFC3-46DE-9677-194C09177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2D63A3-E7A9-4396-9F9D-318FA7AB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4A8A6E-5B33-4EF4-9CCF-82226251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B672F1-24AA-42DE-AB36-29DA8F85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552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E76EECF-B021-4DEE-A782-EA4392FF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0BE986-861C-43D9-AE91-01DB37446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9CD56F-FEB1-44B7-934C-F9EFD4779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F6BA1-4AC1-4B4A-BCD9-7D66F5780A4D}" type="datetimeFigureOut">
              <a:rPr lang="es-EC" smtClean="0"/>
              <a:t>21/9/2020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74A641-5815-4E94-A6AB-BD6757E01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AB917E-C41F-4A4F-A791-2257F08AD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826D6-49FD-45C9-8F30-0A41E74BFD0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475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media/image3.png" Type="http://schemas.openxmlformats.org/officeDocument/2006/relationships/image"/><Relationship Id="rId2" Target="../media/image2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 ?><Relationships xmlns="http://schemas.openxmlformats.org/package/2006/relationships"><Relationship Id="rId3" Target="../media/image50.jpeg" Type="http://schemas.openxmlformats.org/officeDocument/2006/relationships/image"/><Relationship Id="rId7" Target="../media/image26.png" Type="http://schemas.openxmlformats.org/officeDocument/2006/relationships/image"/><Relationship Id="rId2" Target="../media/image24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53.jpeg" Type="http://schemas.openxmlformats.org/officeDocument/2006/relationships/image"/><Relationship Id="rId5" Target="../media/image52.svg" Type="http://schemas.openxmlformats.org/officeDocument/2006/relationships/image"/><Relationship Id="rId4" Target="../media/image51.png" Type="http://schemas.openxmlformats.org/officeDocument/2006/relationships/image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 ?><Relationships xmlns="http://schemas.openxmlformats.org/package/2006/relationships"><Relationship Id="rId3" Target="../media/image58.jpg" Type="http://schemas.openxmlformats.org/officeDocument/2006/relationships/image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15.png" Type="http://schemas.openxmlformats.org/officeDocument/2006/relationships/image"/><Relationship Id="rId4" Target="../media/image59.png" Type="http://schemas.openxmlformats.org/officeDocument/2006/relationships/image"/></Relationships>
</file>

<file path=ppt/slides/_rels/slide18.xml.rels><?xml version="1.0" encoding="UTF-8" standalone="yes" ?><Relationships xmlns="http://schemas.openxmlformats.org/package/2006/relationships"><Relationship Id="rId3" Target="../media/image61.png" Type="http://schemas.openxmlformats.org/officeDocument/2006/relationships/image"/><Relationship Id="rId2" Target="../media/image60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33.jpeg" Type="http://schemas.openxmlformats.org/officeDocument/2006/relationships/image"/><Relationship Id="rId5" Target="../media/hdphoto2.wdp" Type="http://schemas.microsoft.com/office/2007/relationships/hdphoto"/><Relationship Id="rId4" Target="../media/image62.png" Type="http://schemas.openxmlformats.org/officeDocument/2006/relationships/image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 ?><Relationships xmlns="http://schemas.openxmlformats.org/package/2006/relationships"><Relationship Id="rId3" Target="../media/image64.jpeg" Type="http://schemas.openxmlformats.org/officeDocument/2006/relationships/image"/><Relationship Id="rId2" Target="../media/image63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66.jpeg" Type="http://schemas.openxmlformats.org/officeDocument/2006/relationships/image"/><Relationship Id="rId5" Target="../media/image34.png" Type="http://schemas.openxmlformats.org/officeDocument/2006/relationships/image"/><Relationship Id="rId4" Target="../media/image65.jpeg" Type="http://schemas.openxmlformats.org/officeDocument/2006/relationships/image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 ?><Relationships xmlns="http://schemas.openxmlformats.org/package/2006/relationships"><Relationship Id="rId8" Target="../media/image74.jpeg" Type="http://schemas.openxmlformats.org/officeDocument/2006/relationships/image"/><Relationship Id="rId3" Target="../media/image69.jpeg" Type="http://schemas.openxmlformats.org/officeDocument/2006/relationships/image"/><Relationship Id="rId7" Target="../media/image73.jpeg" Type="http://schemas.openxmlformats.org/officeDocument/2006/relationships/image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72.jpeg" Type="http://schemas.openxmlformats.org/officeDocument/2006/relationships/image"/><Relationship Id="rId5" Target="../media/image71.jpeg" Type="http://schemas.openxmlformats.org/officeDocument/2006/relationships/image"/><Relationship Id="rId4" Target="../media/image70.jpeg" Type="http://schemas.openxmlformats.org/officeDocument/2006/relationships/image"/><Relationship Id="rId9" Target="../media/image58.jpg" Type="http://schemas.openxmlformats.org/officeDocument/2006/relationships/image"/></Relationships>
</file>

<file path=ppt/slides/_rels/slide25.xml.rels><?xml version="1.0" encoding="UTF-8" standalone="yes" ?><Relationships xmlns="http://schemas.openxmlformats.org/package/2006/relationships"><Relationship Id="rId8" Target="../media/image33.jpeg" Type="http://schemas.openxmlformats.org/officeDocument/2006/relationships/image"/><Relationship Id="rId3" Target="../media/image75.jpeg" Type="http://schemas.openxmlformats.org/officeDocument/2006/relationships/image"/><Relationship Id="rId7" Target="../media/image77.jpeg" Type="http://schemas.openxmlformats.org/officeDocument/2006/relationships/image"/><Relationship Id="rId2" Target="../media/image70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76.jpeg" Type="http://schemas.openxmlformats.org/officeDocument/2006/relationships/image"/><Relationship Id="rId5" Target="../media/image72.jpeg" Type="http://schemas.openxmlformats.org/officeDocument/2006/relationships/image"/><Relationship Id="rId4" Target="../media/image71.jpe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26.xml.rels><?xml version="1.0" encoding="UTF-8" standalone="yes" ?><Relationships xmlns="http://schemas.openxmlformats.org/package/2006/relationships"><Relationship Id="rId8" Target="../media/hdphoto3.wdp" Type="http://schemas.microsoft.com/office/2007/relationships/hdphoto"/><Relationship Id="rId3" Target="../media/image15.png" Type="http://schemas.openxmlformats.org/officeDocument/2006/relationships/image"/><Relationship Id="rId7" Target="../media/image80.png" Type="http://schemas.openxmlformats.org/officeDocument/2006/relationships/image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79.png" Type="http://schemas.openxmlformats.org/officeDocument/2006/relationships/image"/><Relationship Id="rId5" Target="../media/image78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27.xml.rels><?xml version="1.0" encoding="UTF-8" standalone="yes" ?><Relationships xmlns="http://schemas.openxmlformats.org/package/2006/relationships"><Relationship Id="rId8" Target="../media/image82.jpeg" Type="http://schemas.openxmlformats.org/officeDocument/2006/relationships/image"/><Relationship Id="rId13" Target="../media/image83.png" Type="http://schemas.openxmlformats.org/officeDocument/2006/relationships/image"/><Relationship Id="rId3" Target="../media/image31.png" Type="http://schemas.openxmlformats.org/officeDocument/2006/relationships/image"/><Relationship Id="rId7" Target="../media/image33.jpeg" Type="http://schemas.openxmlformats.org/officeDocument/2006/relationships/image"/><Relationship Id="rId12" Target="../media/hdphoto3.wdp" Type="http://schemas.microsoft.com/office/2007/relationships/hdphoto"/><Relationship Id="rId2" Target="../media/image46.png" Type="http://schemas.openxmlformats.org/officeDocument/2006/relationships/image"/><Relationship Id="rId16" Target="../media/image34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81.jpeg" Type="http://schemas.openxmlformats.org/officeDocument/2006/relationships/image"/><Relationship Id="rId11" Target="../media/image80.png" Type="http://schemas.openxmlformats.org/officeDocument/2006/relationships/image"/><Relationship Id="rId5" Target="../media/image58.jpg" Type="http://schemas.openxmlformats.org/officeDocument/2006/relationships/image"/><Relationship Id="rId15" Target="../media/image84.png" Type="http://schemas.openxmlformats.org/officeDocument/2006/relationships/image"/><Relationship Id="rId10" Target="../media/image79.png" Type="http://schemas.openxmlformats.org/officeDocument/2006/relationships/image"/><Relationship Id="rId4" Target="../media/image23.jpeg" Type="http://schemas.openxmlformats.org/officeDocument/2006/relationships/image"/><Relationship Id="rId9" Target="../media/image78.png" Type="http://schemas.openxmlformats.org/officeDocument/2006/relationships/image"/><Relationship Id="rId14" Target="../media/hdphoto4.wdp" Type="http://schemas.microsoft.com/office/2007/relationships/hdphoto"/></Relationships>
</file>

<file path=ppt/slides/_rels/slide28.xml.rels><?xml version="1.0" encoding="UTF-8" standalone="yes" ?><Relationships xmlns="http://schemas.openxmlformats.org/package/2006/relationships"><Relationship Id="rId8" Target="../media/image74.jpeg" Type="http://schemas.openxmlformats.org/officeDocument/2006/relationships/image"/><Relationship Id="rId13" Target="../media/image87.jpeg" Type="http://schemas.openxmlformats.org/officeDocument/2006/relationships/image"/><Relationship Id="rId3" Target="../media/image31.png" Type="http://schemas.openxmlformats.org/officeDocument/2006/relationships/image"/><Relationship Id="rId7" Target="../media/image58.jpg" Type="http://schemas.openxmlformats.org/officeDocument/2006/relationships/image"/><Relationship Id="rId12" Target="../media/hdphoto5.wdp" Type="http://schemas.microsoft.com/office/2007/relationships/hdphoto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72.jpeg" Type="http://schemas.openxmlformats.org/officeDocument/2006/relationships/image"/><Relationship Id="rId11" Target="../media/image86.png" Type="http://schemas.openxmlformats.org/officeDocument/2006/relationships/image"/><Relationship Id="rId5" Target="../media/image71.jpeg" Type="http://schemas.openxmlformats.org/officeDocument/2006/relationships/image"/><Relationship Id="rId10" Target="../media/image85.jpeg" Type="http://schemas.openxmlformats.org/officeDocument/2006/relationships/image"/><Relationship Id="rId4" Target="../media/image70.jpeg" Type="http://schemas.openxmlformats.org/officeDocument/2006/relationships/image"/><Relationship Id="rId9" Target="../media/image27.jpg" Type="http://schemas.openxmlformats.org/officeDocument/2006/relationships/image"/><Relationship Id="rId14" Target="../media/image23.jpeg" Type="http://schemas.openxmlformats.org/officeDocument/2006/relationships/image"/></Relationships>
</file>

<file path=ppt/slides/_rels/slide29.xml.rels><?xml version="1.0" encoding="UTF-8" standalone="yes" ?><Relationships xmlns="http://schemas.openxmlformats.org/package/2006/relationships"><Relationship Id="rId8" Target="../media/image88.jpeg" Type="http://schemas.openxmlformats.org/officeDocument/2006/relationships/image"/><Relationship Id="rId13" Target="../media/image72.jpeg" Type="http://schemas.openxmlformats.org/officeDocument/2006/relationships/image"/><Relationship Id="rId3" Target="../media/image59.png" Type="http://schemas.openxmlformats.org/officeDocument/2006/relationships/image"/><Relationship Id="rId7" Target="../media/hdphoto3.wdp" Type="http://schemas.microsoft.com/office/2007/relationships/hdphoto"/><Relationship Id="rId12" Target="../media/image71.jpeg" Type="http://schemas.openxmlformats.org/officeDocument/2006/relationships/image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80.png" Type="http://schemas.openxmlformats.org/officeDocument/2006/relationships/image"/><Relationship Id="rId11" Target="../media/image75.jpeg" Type="http://schemas.openxmlformats.org/officeDocument/2006/relationships/image"/><Relationship Id="rId5" Target="../media/image79.png" Type="http://schemas.openxmlformats.org/officeDocument/2006/relationships/image"/><Relationship Id="rId15" Target="../media/image77.jpeg" Type="http://schemas.openxmlformats.org/officeDocument/2006/relationships/image"/><Relationship Id="rId10" Target="../media/image70.jpeg" Type="http://schemas.openxmlformats.org/officeDocument/2006/relationships/image"/><Relationship Id="rId4" Target="../media/image78.png" Type="http://schemas.openxmlformats.org/officeDocument/2006/relationships/image"/><Relationship Id="rId9" Target="../media/image89.jpeg" Type="http://schemas.openxmlformats.org/officeDocument/2006/relationships/image"/><Relationship Id="rId14" Target="../media/image76.jpeg" Type="http://schemas.openxmlformats.org/officeDocument/2006/relationships/image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 ?><Relationships xmlns="http://schemas.openxmlformats.org/package/2006/relationships"><Relationship Id="rId3" Target="../media/image90.jpeg" Type="http://schemas.openxmlformats.org/officeDocument/2006/relationships/image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59.png" Type="http://schemas.openxmlformats.org/officeDocument/2006/relationships/image"/><Relationship Id="rId5" Target="../media/image91.pn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31.xml.rels><?xml version="1.0" encoding="UTF-8" standalone="yes" ?><Relationships xmlns="http://schemas.openxmlformats.org/package/2006/relationships"><Relationship Id="rId8" Target="../media/image78.png" Type="http://schemas.openxmlformats.org/officeDocument/2006/relationships/image"/><Relationship Id="rId13" Target="../media/image95.jpeg" Type="http://schemas.openxmlformats.org/officeDocument/2006/relationships/image"/><Relationship Id="rId3" Target="../media/image35.png" Type="http://schemas.openxmlformats.org/officeDocument/2006/relationships/image"/><Relationship Id="rId7" Target="../media/image59.png" Type="http://schemas.openxmlformats.org/officeDocument/2006/relationships/image"/><Relationship Id="rId12" Target="../media/image94.jpeg" Type="http://schemas.openxmlformats.org/officeDocument/2006/relationships/image"/><Relationship Id="rId2" Target="../media/image92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33.jpeg" Type="http://schemas.openxmlformats.org/officeDocument/2006/relationships/image"/><Relationship Id="rId11" Target="../media/hdphoto3.wdp" Type="http://schemas.microsoft.com/office/2007/relationships/hdphoto"/><Relationship Id="rId5" Target="../media/image93.png" Type="http://schemas.openxmlformats.org/officeDocument/2006/relationships/image"/><Relationship Id="rId15" Target="../media/image88.jpeg" Type="http://schemas.openxmlformats.org/officeDocument/2006/relationships/image"/><Relationship Id="rId10" Target="../media/image80.png" Type="http://schemas.openxmlformats.org/officeDocument/2006/relationships/image"/><Relationship Id="rId4" Target="../media/image49.jpeg" Type="http://schemas.openxmlformats.org/officeDocument/2006/relationships/image"/><Relationship Id="rId9" Target="../media/image79.png" Type="http://schemas.openxmlformats.org/officeDocument/2006/relationships/image"/><Relationship Id="rId14" Target="../media/image89.jpeg" Type="http://schemas.openxmlformats.org/officeDocument/2006/relationships/image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microsoft.com/office/2007/relationships/hdphoto" Target="../media/hdphoto7.wdp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 ?><Relationships xmlns="http://schemas.openxmlformats.org/package/2006/relationships"><Relationship Id="rId8" Target="../media/image14.png" Type="http://schemas.openxmlformats.org/officeDocument/2006/relationships/image"/><Relationship Id="rId13" Target="../media/image19.jpeg" Type="http://schemas.openxmlformats.org/officeDocument/2006/relationships/image"/><Relationship Id="rId18" Target="../media/image24.png" Type="http://schemas.openxmlformats.org/officeDocument/2006/relationships/image"/><Relationship Id="rId3" Target="../media/image9.png" Type="http://schemas.openxmlformats.org/officeDocument/2006/relationships/image"/><Relationship Id="rId7" Target="../media/image13.png" Type="http://schemas.openxmlformats.org/officeDocument/2006/relationships/image"/><Relationship Id="rId12" Target="../media/image18.jpeg" Type="http://schemas.openxmlformats.org/officeDocument/2006/relationships/image"/><Relationship Id="rId17" Target="../media/image23.jpeg" Type="http://schemas.openxmlformats.org/officeDocument/2006/relationships/image"/><Relationship Id="rId2" Target="../media/image8.png" Type="http://schemas.openxmlformats.org/officeDocument/2006/relationships/image"/><Relationship Id="rId16" Target="../media/image22.jpe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12.png" Type="http://schemas.openxmlformats.org/officeDocument/2006/relationships/image"/><Relationship Id="rId11" Target="../media/image17.png" Type="http://schemas.openxmlformats.org/officeDocument/2006/relationships/image"/><Relationship Id="rId5" Target="../media/image11.png" Type="http://schemas.openxmlformats.org/officeDocument/2006/relationships/image"/><Relationship Id="rId15" Target="../media/image21.jpg" Type="http://schemas.openxmlformats.org/officeDocument/2006/relationships/image"/><Relationship Id="rId10" Target="../media/image16.png" Type="http://schemas.openxmlformats.org/officeDocument/2006/relationships/image"/><Relationship Id="rId19" Target="../media/image25.jpeg" Type="http://schemas.openxmlformats.org/officeDocument/2006/relationships/image"/><Relationship Id="rId4" Target="../media/image10.png" Type="http://schemas.openxmlformats.org/officeDocument/2006/relationships/image"/><Relationship Id="rId9" Target="../media/image15.png" Type="http://schemas.openxmlformats.org/officeDocument/2006/relationships/image"/><Relationship Id="rId14" Target="../media/image20.jpeg" Type="http://schemas.openxmlformats.org/officeDocument/2006/relationships/image"/></Relationships>
</file>

<file path=ppt/slides/_rels/slide5.xml.rels><?xml version="1.0" encoding="UTF-8" standalone="yes" ?><Relationships xmlns="http://schemas.openxmlformats.org/package/2006/relationships"><Relationship Id="rId8" Target="../media/image32.png" Type="http://schemas.openxmlformats.org/officeDocument/2006/relationships/image"/><Relationship Id="rId13" Target="../media/image37.jpeg" Type="http://schemas.openxmlformats.org/officeDocument/2006/relationships/image"/><Relationship Id="rId3" Target="../media/image27.jpg" Type="http://schemas.openxmlformats.org/officeDocument/2006/relationships/image"/><Relationship Id="rId7" Target="../media/image31.png" Type="http://schemas.openxmlformats.org/officeDocument/2006/relationships/image"/><Relationship Id="rId12" Target="../media/image36.png" Type="http://schemas.openxmlformats.org/officeDocument/2006/relationships/image"/><Relationship Id="rId2" Target="../media/image26.png" Type="http://schemas.openxmlformats.org/officeDocument/2006/relationships/image"/><Relationship Id="rId16" Target="../media/image39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30.jpeg" Type="http://schemas.openxmlformats.org/officeDocument/2006/relationships/image"/><Relationship Id="rId11" Target="../media/image35.png" Type="http://schemas.openxmlformats.org/officeDocument/2006/relationships/image"/><Relationship Id="rId5" Target="../media/image29.jpeg" Type="http://schemas.openxmlformats.org/officeDocument/2006/relationships/image"/><Relationship Id="rId15" Target="../media/image14.png" Type="http://schemas.openxmlformats.org/officeDocument/2006/relationships/image"/><Relationship Id="rId10" Target="../media/image34.png" Type="http://schemas.openxmlformats.org/officeDocument/2006/relationships/image"/><Relationship Id="rId4" Target="../media/image28.jpeg" Type="http://schemas.openxmlformats.org/officeDocument/2006/relationships/image"/><Relationship Id="rId9" Target="../media/image33.jpeg" Type="http://schemas.openxmlformats.org/officeDocument/2006/relationships/image"/><Relationship Id="rId14" Target="../media/image38.pn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3" Target="../media/image41.jpg" Type="http://schemas.openxmlformats.org/officeDocument/2006/relationships/image"/><Relationship Id="rId2" Target="../media/image40.jpg" Type="http://schemas.openxmlformats.org/officeDocument/2006/relationships/image"/><Relationship Id="rId1" Target="../slideLayouts/slideLayout7.xml" Type="http://schemas.openxmlformats.org/officeDocument/2006/relationships/slideLayout"/><Relationship Id="rId5" Target="../media/image43.jpg" Type="http://schemas.openxmlformats.org/officeDocument/2006/relationships/image"/><Relationship Id="rId4" Target="../media/image42.jpeg" Type="http://schemas.openxmlformats.org/officeDocument/2006/relationships/image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 ?><Relationships xmlns="http://schemas.openxmlformats.org/package/2006/relationships"><Relationship Id="rId8" Target="../media/image14.png" Type="http://schemas.openxmlformats.org/officeDocument/2006/relationships/image"/><Relationship Id="rId13" Target="../media/image35.png" Type="http://schemas.openxmlformats.org/officeDocument/2006/relationships/image"/><Relationship Id="rId3" Target="../media/image45.png" Type="http://schemas.openxmlformats.org/officeDocument/2006/relationships/image"/><Relationship Id="rId7" Target="../media/hdphoto1.wdp" Type="http://schemas.microsoft.com/office/2007/relationships/hdphoto"/><Relationship Id="rId12" Target="../media/image33.jpeg" Type="http://schemas.openxmlformats.org/officeDocument/2006/relationships/image"/><Relationship Id="rId2" Target="../media/image44.png" Type="http://schemas.openxmlformats.org/officeDocument/2006/relationships/image"/><Relationship Id="rId1" Target="../slideLayouts/slideLayout7.xml" Type="http://schemas.openxmlformats.org/officeDocument/2006/relationships/slideLayout"/><Relationship Id="rId6" Target="../media/image48.png" Type="http://schemas.openxmlformats.org/officeDocument/2006/relationships/image"/><Relationship Id="rId11" Target="../media/image23.jpeg" Type="http://schemas.openxmlformats.org/officeDocument/2006/relationships/image"/><Relationship Id="rId5" Target="../media/image47.jpeg" Type="http://schemas.openxmlformats.org/officeDocument/2006/relationships/image"/><Relationship Id="rId10" Target="../media/image28.jpeg" Type="http://schemas.openxmlformats.org/officeDocument/2006/relationships/image"/><Relationship Id="rId4" Target="../media/image46.png" Type="http://schemas.openxmlformats.org/officeDocument/2006/relationships/image"/><Relationship Id="rId9" Target="../media/image27.jpg" Type="http://schemas.openxmlformats.org/officeDocument/2006/relationships/image"/><Relationship Id="rId14" Target="../media/image49.jpeg" Type="http://schemas.openxmlformats.org/officeDocument/2006/relationships/image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3D1508E-C7E4-4174-ABCE-3B88BD040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4D98C47-284F-4C26-9993-C58CF0319FA2}"/>
              </a:ext>
            </a:extLst>
          </p:cNvPr>
          <p:cNvSpPr txBox="1"/>
          <p:nvPr/>
        </p:nvSpPr>
        <p:spPr>
          <a:xfrm>
            <a:off x="2787769" y="811954"/>
            <a:ext cx="6616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dirty="0">
                <a:solidFill>
                  <a:srgbClr val="293316"/>
                </a:solidFill>
                <a:latin typeface="4077th" pitchFamily="2" charset="0"/>
              </a:rPr>
              <a:t>UNIVERSIDAD DE LAS FUERZAS ARMADAS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659B28-2300-49AA-AE5B-E7601A0366B1}"/>
              </a:ext>
            </a:extLst>
          </p:cNvPr>
          <p:cNvSpPr txBox="1"/>
          <p:nvPr/>
        </p:nvSpPr>
        <p:spPr>
          <a:xfrm>
            <a:off x="3329796" y="5465547"/>
            <a:ext cx="546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>
                <a:solidFill>
                  <a:srgbClr val="293316"/>
                </a:solidFill>
                <a:latin typeface="Monotype Corsiva" panose="03010101010201010101" pitchFamily="66" charset="0"/>
              </a:rPr>
              <a:t>Camino a la Excelencia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2379184-78F5-41F7-B1C7-00A2D6F75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09" y="2064557"/>
            <a:ext cx="3761095" cy="34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05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FUNDAMENTACIÓN TEÓRICA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8AAF9A9-5BC3-4818-BBED-6E3D94F75AC9}"/>
              </a:ext>
            </a:extLst>
          </p:cNvPr>
          <p:cNvSpPr/>
          <p:nvPr/>
        </p:nvSpPr>
        <p:spPr>
          <a:xfrm>
            <a:off x="4650993" y="2982142"/>
            <a:ext cx="2047262" cy="44685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16200000" scaled="1"/>
          </a:gra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CONSTRUCTIVISMO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166561A-E7D1-4107-AC53-9F138529F4E5}"/>
              </a:ext>
            </a:extLst>
          </p:cNvPr>
          <p:cNvCxnSpPr>
            <a:cxnSpLocks/>
            <a:stCxn id="4" idx="1"/>
            <a:endCxn id="6" idx="3"/>
          </p:cNvCxnSpPr>
          <p:nvPr/>
        </p:nvCxnSpPr>
        <p:spPr>
          <a:xfrm flipH="1" flipV="1">
            <a:off x="3095740" y="1802609"/>
            <a:ext cx="1555253" cy="14029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D346AD5-0318-426C-97F7-8A92DBEFE9CE}"/>
              </a:ext>
            </a:extLst>
          </p:cNvPr>
          <p:cNvSpPr/>
          <p:nvPr/>
        </p:nvSpPr>
        <p:spPr>
          <a:xfrm>
            <a:off x="1378709" y="1334955"/>
            <a:ext cx="1717031" cy="935308"/>
          </a:xfrm>
          <a:prstGeom prst="roundRect">
            <a:avLst>
              <a:gd name="adj" fmla="val 13069"/>
            </a:avLst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 es una construcción del ser humano.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8DC2BAF7-77D8-40D8-9B29-DE8ADB6BBC74}"/>
              </a:ext>
            </a:extLst>
          </p:cNvPr>
          <p:cNvCxnSpPr>
            <a:cxnSpLocks/>
            <a:stCxn id="23" idx="2"/>
            <a:endCxn id="4" idx="0"/>
          </p:cNvCxnSpPr>
          <p:nvPr/>
        </p:nvCxnSpPr>
        <p:spPr>
          <a:xfrm>
            <a:off x="5672255" y="1995090"/>
            <a:ext cx="2369" cy="9870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070F9E5-55D7-4600-966B-EE552C70D806}"/>
              </a:ext>
            </a:extLst>
          </p:cNvPr>
          <p:cNvCxnSpPr>
            <a:cxnSpLocks/>
            <a:stCxn id="4" idx="3"/>
            <a:endCxn id="27" idx="1"/>
          </p:cNvCxnSpPr>
          <p:nvPr/>
        </p:nvCxnSpPr>
        <p:spPr>
          <a:xfrm flipV="1">
            <a:off x="6698255" y="2016438"/>
            <a:ext cx="1676781" cy="11891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F3728738-4363-4E91-B7B9-058CAE03F295}"/>
              </a:ext>
            </a:extLst>
          </p:cNvPr>
          <p:cNvSpPr/>
          <p:nvPr/>
        </p:nvSpPr>
        <p:spPr>
          <a:xfrm>
            <a:off x="4214244" y="894498"/>
            <a:ext cx="2916022" cy="1100592"/>
          </a:xfrm>
          <a:prstGeom prst="roundRect">
            <a:avLst>
              <a:gd name="adj" fmla="val 13069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6200000" scaled="1"/>
          </a:gra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analiza todas las experiencias y conocimientos y estos son claves para lograr un aprendizaje por capacidades </a:t>
            </a:r>
            <a:endParaRPr lang="es-EC" sz="14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337797C6-E03E-4EFB-B84D-CF1657C02892}"/>
              </a:ext>
            </a:extLst>
          </p:cNvPr>
          <p:cNvSpPr/>
          <p:nvPr/>
        </p:nvSpPr>
        <p:spPr>
          <a:xfrm>
            <a:off x="8375036" y="1261827"/>
            <a:ext cx="3670991" cy="1509222"/>
          </a:xfrm>
          <a:prstGeom prst="roundRect">
            <a:avLst>
              <a:gd name="adj" fmla="val 13069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Pilotos construyen su propio conocimiento con la investigación, se debe procurar que el piloto, descubra, compare y comparta sus resultados para estimular el aprendizaje en todo el ámbito aeronáutico.</a:t>
            </a:r>
            <a:endParaRPr lang="es-EC" sz="14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DE480684-76F4-493A-A407-1E3473F920F2}"/>
              </a:ext>
            </a:extLst>
          </p:cNvPr>
          <p:cNvSpPr/>
          <p:nvPr/>
        </p:nvSpPr>
        <p:spPr>
          <a:xfrm>
            <a:off x="7435477" y="4035123"/>
            <a:ext cx="4229632" cy="2308323"/>
          </a:xfrm>
          <a:prstGeom prst="roundRect">
            <a:avLst>
              <a:gd name="adj" fmla="val 13069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Regulaciones de la A.E.E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Manual de SMS (A.E.E – OACI)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Gestión de las Operaciones Aéreas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Estructura del entrenamiento complementario de vuelo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Cumplimiento estricto del programa de instrucción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Cumplimiento del Manual de Regulaciones de la A.E.E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Equipos instalados en las aeronaves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Seguridad Operacional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Legislación Aeronáutica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F153F264-CD28-4BAE-96EB-AD27C3BFB1FE}"/>
              </a:ext>
            </a:extLst>
          </p:cNvPr>
          <p:cNvSpPr/>
          <p:nvPr/>
        </p:nvSpPr>
        <p:spPr>
          <a:xfrm>
            <a:off x="2101759" y="4195874"/>
            <a:ext cx="4337342" cy="1993128"/>
          </a:xfrm>
          <a:prstGeom prst="roundRect">
            <a:avLst>
              <a:gd name="adj" fmla="val 13069"/>
            </a:avLst>
          </a:prstGeom>
          <a:gradFill flip="none" rotWithShape="1">
            <a:gsLst>
              <a:gs pos="0">
                <a:srgbClr val="DF9B6D"/>
              </a:gs>
              <a:gs pos="100000">
                <a:srgbClr val="FA3A1A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Planificación de las certificaciones de vuelo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Dpto. de Instrucción (organización)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Normativa DGAC – OACI (operaciones aéreas militares)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Aplicación de sistemas tecnológicos en vuelo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Manual de Instrucción y Entrenamiento de la A.E.E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Manuales de vuelo de las aeronaves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Gestión de la certificación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Estructura del entrenamiento y estandarización</a:t>
            </a:r>
            <a:endParaRPr lang="es-EC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6EADF386-288C-46FE-96B4-25D1314E7FF2}"/>
              </a:ext>
            </a:extLst>
          </p:cNvPr>
          <p:cNvGrpSpPr/>
          <p:nvPr/>
        </p:nvGrpSpPr>
        <p:grpSpPr>
          <a:xfrm>
            <a:off x="5673026" y="3429000"/>
            <a:ext cx="1762451" cy="1763438"/>
            <a:chOff x="5673026" y="3429000"/>
            <a:chExt cx="1762451" cy="1763438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B725C3D4-5778-48A3-9AB9-F456D8C1964F}"/>
                </a:ext>
              </a:extLst>
            </p:cNvPr>
            <p:cNvCxnSpPr>
              <a:cxnSpLocks/>
            </p:cNvCxnSpPr>
            <p:nvPr/>
          </p:nvCxnSpPr>
          <p:spPr>
            <a:xfrm>
              <a:off x="5674624" y="3429000"/>
              <a:ext cx="0" cy="3604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702BEDF2-FAD7-4EAC-B395-87BA23D23A20}"/>
                </a:ext>
              </a:extLst>
            </p:cNvPr>
            <p:cNvCxnSpPr>
              <a:cxnSpLocks/>
            </p:cNvCxnSpPr>
            <p:nvPr/>
          </p:nvCxnSpPr>
          <p:spPr>
            <a:xfrm>
              <a:off x="5673026" y="3789420"/>
              <a:ext cx="12350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97166CD5-F458-439E-9D9B-9BCCC6B6A82B}"/>
                </a:ext>
              </a:extLst>
            </p:cNvPr>
            <p:cNvCxnSpPr>
              <a:cxnSpLocks/>
            </p:cNvCxnSpPr>
            <p:nvPr/>
          </p:nvCxnSpPr>
          <p:spPr>
            <a:xfrm>
              <a:off x="6908062" y="3789420"/>
              <a:ext cx="0" cy="14030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BDF334AA-CEFC-4414-8231-6B875898BD08}"/>
                </a:ext>
              </a:extLst>
            </p:cNvPr>
            <p:cNvCxnSpPr>
              <a:cxnSpLocks/>
              <a:stCxn id="32" idx="3"/>
              <a:endCxn id="30" idx="1"/>
            </p:cNvCxnSpPr>
            <p:nvPr/>
          </p:nvCxnSpPr>
          <p:spPr>
            <a:xfrm flipV="1">
              <a:off x="6439101" y="5189285"/>
              <a:ext cx="996376" cy="31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048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7" grpId="0" animBg="1"/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HIPÓTESIS</a:t>
            </a:r>
          </a:p>
        </p:txBody>
      </p:sp>
      <p:sp>
        <p:nvSpPr>
          <p:cNvPr id="4" name="Rectángulo: esquinas superiores redondeadas 3">
            <a:extLst>
              <a:ext uri="{FF2B5EF4-FFF2-40B4-BE49-F238E27FC236}">
                <a16:creationId xmlns:a16="http://schemas.microsoft.com/office/drawing/2014/main" id="{7BD2B598-0197-4172-AF43-8148A3C6283A}"/>
              </a:ext>
            </a:extLst>
          </p:cNvPr>
          <p:cNvSpPr/>
          <p:nvPr/>
        </p:nvSpPr>
        <p:spPr>
          <a:xfrm rot="16200000">
            <a:off x="6373313" y="-2164818"/>
            <a:ext cx="1170375" cy="831773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22D45B7-3B34-4000-A256-6F483D5293E8}"/>
              </a:ext>
            </a:extLst>
          </p:cNvPr>
          <p:cNvSpPr/>
          <p:nvPr/>
        </p:nvSpPr>
        <p:spPr>
          <a:xfrm>
            <a:off x="2915251" y="1475972"/>
            <a:ext cx="1018986" cy="1018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954C860-37D1-4CDA-83D8-9AD9E1D0EE9C}"/>
              </a:ext>
            </a:extLst>
          </p:cNvPr>
          <p:cNvSpPr/>
          <p:nvPr/>
        </p:nvSpPr>
        <p:spPr>
          <a:xfrm>
            <a:off x="2154805" y="1867359"/>
            <a:ext cx="1087523" cy="253388"/>
          </a:xfrm>
          <a:prstGeom prst="rect">
            <a:avLst/>
          </a:prstGeom>
          <a:solidFill>
            <a:srgbClr val="9274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2CE8352-13AB-4937-BD17-E64EE7C23022}"/>
              </a:ext>
            </a:extLst>
          </p:cNvPr>
          <p:cNvSpPr/>
          <p:nvPr/>
        </p:nvSpPr>
        <p:spPr>
          <a:xfrm>
            <a:off x="3998802" y="1524083"/>
            <a:ext cx="70150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¿La implementación de un programa de entrenamiento en competencias enfocado a la operación de las aeronaves de ala fija y ala rotativa de la Aviación del Ejército, considerando las misiones y la organización de la Brigada Aérea, incrementará los estándares de seguridad operacional ?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D263EF2-CD55-4F1E-8C73-82EEF2C8D0E9}"/>
              </a:ext>
            </a:extLst>
          </p:cNvPr>
          <p:cNvSpPr/>
          <p:nvPr/>
        </p:nvSpPr>
        <p:spPr>
          <a:xfrm>
            <a:off x="3058317" y="1617139"/>
            <a:ext cx="732853" cy="732853"/>
          </a:xfrm>
          <a:prstGeom prst="ellipse">
            <a:avLst/>
          </a:prstGeom>
          <a:solidFill>
            <a:srgbClr val="80A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F96DB43-6498-4A4C-947F-9B0455CD00DB}"/>
              </a:ext>
            </a:extLst>
          </p:cNvPr>
          <p:cNvSpPr txBox="1"/>
          <p:nvPr/>
        </p:nvSpPr>
        <p:spPr>
          <a:xfrm>
            <a:off x="3237917" y="1763218"/>
            <a:ext cx="35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ectángulo: esquinas superiores redondeadas 23">
            <a:extLst>
              <a:ext uri="{FF2B5EF4-FFF2-40B4-BE49-F238E27FC236}">
                <a16:creationId xmlns:a16="http://schemas.microsoft.com/office/drawing/2014/main" id="{5AD3B35E-555D-4EF6-B5D1-97021B71E698}"/>
              </a:ext>
            </a:extLst>
          </p:cNvPr>
          <p:cNvSpPr/>
          <p:nvPr/>
        </p:nvSpPr>
        <p:spPr>
          <a:xfrm rot="16200000">
            <a:off x="6382008" y="-566968"/>
            <a:ext cx="1170375" cy="831773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CA09719-C136-435C-9B96-CF369A96EA51}"/>
              </a:ext>
            </a:extLst>
          </p:cNvPr>
          <p:cNvSpPr/>
          <p:nvPr/>
        </p:nvSpPr>
        <p:spPr>
          <a:xfrm>
            <a:off x="2923946" y="3073822"/>
            <a:ext cx="1018986" cy="1018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9A5F4D9-1E23-4382-BDAA-1DF6626B6EE4}"/>
              </a:ext>
            </a:extLst>
          </p:cNvPr>
          <p:cNvSpPr/>
          <p:nvPr/>
        </p:nvSpPr>
        <p:spPr>
          <a:xfrm>
            <a:off x="2163500" y="3465209"/>
            <a:ext cx="1087523" cy="253388"/>
          </a:xfrm>
          <a:prstGeom prst="rect">
            <a:avLst/>
          </a:prstGeom>
          <a:solidFill>
            <a:srgbClr val="DAC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16D0FFF-A9B0-4043-A37E-477A38CE39E9}"/>
              </a:ext>
            </a:extLst>
          </p:cNvPr>
          <p:cNvSpPr/>
          <p:nvPr/>
        </p:nvSpPr>
        <p:spPr>
          <a:xfrm>
            <a:off x="4007497" y="3204125"/>
            <a:ext cx="70150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¿El entrenamiento integral y tecnológico permitirá incrementar las destrezas, capacidades y habilidades de las tripulaciones de vuelo en beneficio de la seguridad operacional ?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D59005B0-BFAF-4F4F-ADF4-75E3B227F318}"/>
              </a:ext>
            </a:extLst>
          </p:cNvPr>
          <p:cNvSpPr/>
          <p:nvPr/>
        </p:nvSpPr>
        <p:spPr>
          <a:xfrm>
            <a:off x="3067012" y="3214989"/>
            <a:ext cx="732853" cy="732853"/>
          </a:xfrm>
          <a:prstGeom prst="ellipse">
            <a:avLst/>
          </a:prstGeom>
          <a:solidFill>
            <a:srgbClr val="FAC2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045A6DB-A05E-4F37-AD1D-DF7BAFEAB26E}"/>
              </a:ext>
            </a:extLst>
          </p:cNvPr>
          <p:cNvSpPr txBox="1"/>
          <p:nvPr/>
        </p:nvSpPr>
        <p:spPr>
          <a:xfrm>
            <a:off x="3246612" y="3361068"/>
            <a:ext cx="35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Rectángulo: esquinas superiores redondeadas 29">
            <a:extLst>
              <a:ext uri="{FF2B5EF4-FFF2-40B4-BE49-F238E27FC236}">
                <a16:creationId xmlns:a16="http://schemas.microsoft.com/office/drawing/2014/main" id="{48659C8D-6CFD-4EB3-91D4-D0C0AC6386D2}"/>
              </a:ext>
            </a:extLst>
          </p:cNvPr>
          <p:cNvSpPr/>
          <p:nvPr/>
        </p:nvSpPr>
        <p:spPr>
          <a:xfrm rot="16200000">
            <a:off x="6373312" y="1029877"/>
            <a:ext cx="1170375" cy="8317739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b="1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E25AE7FA-A568-4D39-9098-9F47F6AB64AF}"/>
              </a:ext>
            </a:extLst>
          </p:cNvPr>
          <p:cNvSpPr/>
          <p:nvPr/>
        </p:nvSpPr>
        <p:spPr>
          <a:xfrm>
            <a:off x="2915250" y="4670667"/>
            <a:ext cx="1018986" cy="10189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4B882965-D6EA-4BF8-A9FC-D4716C1E1CC8}"/>
              </a:ext>
            </a:extLst>
          </p:cNvPr>
          <p:cNvSpPr/>
          <p:nvPr/>
        </p:nvSpPr>
        <p:spPr>
          <a:xfrm>
            <a:off x="2154804" y="5062054"/>
            <a:ext cx="1087523" cy="253388"/>
          </a:xfrm>
          <a:prstGeom prst="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AE8F9A4A-F425-44DD-A1CA-197B4517FC7B}"/>
              </a:ext>
            </a:extLst>
          </p:cNvPr>
          <p:cNvSpPr/>
          <p:nvPr/>
        </p:nvSpPr>
        <p:spPr>
          <a:xfrm>
            <a:off x="3998801" y="4800970"/>
            <a:ext cx="70150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¿La certificación de las tripulaciones en los diferentes equipos de vuelo mediante instrumentos de evaluación garantizará que estas adquieran los performances requeridos por los estándares internacionales?</a:t>
            </a: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CD2DEDB0-5B81-42C0-88FD-BA5CA21FABE0}"/>
              </a:ext>
            </a:extLst>
          </p:cNvPr>
          <p:cNvSpPr/>
          <p:nvPr/>
        </p:nvSpPr>
        <p:spPr>
          <a:xfrm>
            <a:off x="3058316" y="4811834"/>
            <a:ext cx="732853" cy="732853"/>
          </a:xfrm>
          <a:prstGeom prst="ellipse">
            <a:avLst/>
          </a:prstGeom>
          <a:solidFill>
            <a:srgbClr val="637C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27662E8-82D8-463A-A3CF-DECF84112E59}"/>
              </a:ext>
            </a:extLst>
          </p:cNvPr>
          <p:cNvSpPr txBox="1"/>
          <p:nvPr/>
        </p:nvSpPr>
        <p:spPr>
          <a:xfrm>
            <a:off x="3237916" y="4957913"/>
            <a:ext cx="35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D254E8AA-29F5-4F5C-8CE9-34602D371AD8}"/>
              </a:ext>
            </a:extLst>
          </p:cNvPr>
          <p:cNvSpPr/>
          <p:nvPr/>
        </p:nvSpPr>
        <p:spPr>
          <a:xfrm>
            <a:off x="1684962" y="1606249"/>
            <a:ext cx="653521" cy="4033304"/>
          </a:xfrm>
          <a:prstGeom prst="roundRect">
            <a:avLst>
              <a:gd name="adj" fmla="val 37951"/>
            </a:avLst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3200" dirty="0">
                <a:solidFill>
                  <a:schemeClr val="tx1"/>
                </a:solidFill>
                <a:latin typeface="Impact" panose="020B0806030902050204" pitchFamily="34" charset="0"/>
              </a:rPr>
              <a:t>HIP</a:t>
            </a:r>
            <a:r>
              <a:rPr lang="es-EC" sz="3200" dirty="0" err="1">
                <a:solidFill>
                  <a:schemeClr val="tx1"/>
                </a:solidFill>
                <a:latin typeface="Impact" panose="020B0806030902050204" pitchFamily="34" charset="0"/>
              </a:rPr>
              <a:t>Ó</a:t>
            </a:r>
            <a:r>
              <a:rPr lang="es-MX" sz="3200" dirty="0">
                <a:solidFill>
                  <a:schemeClr val="tx1"/>
                </a:solidFill>
                <a:latin typeface="Impact" panose="020B0806030902050204" pitchFamily="34" charset="0"/>
              </a:rPr>
              <a:t>TESIS</a:t>
            </a:r>
            <a:endParaRPr lang="es-EC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17" grpId="0"/>
      <p:bldP spid="2" grpId="0" animBg="1"/>
      <p:bldP spid="23" grpId="0"/>
      <p:bldP spid="24" grpId="0" animBg="1"/>
      <p:bldP spid="25" grpId="0" animBg="1"/>
      <p:bldP spid="26" grpId="0" animBg="1"/>
      <p:bldP spid="27" grpId="0"/>
      <p:bldP spid="28" grpId="0" animBg="1"/>
      <p:bldP spid="29" grpId="0"/>
      <p:bldP spid="30" grpId="0" animBg="1"/>
      <p:bldP spid="31" grpId="0" animBg="1"/>
      <p:bldP spid="32" grpId="0" animBg="1"/>
      <p:bldP spid="33" grpId="0"/>
      <p:bldP spid="34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VARIABLES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FE877CC-343F-4CD6-921F-3A57FE8DB3DA}"/>
              </a:ext>
            </a:extLst>
          </p:cNvPr>
          <p:cNvGrpSpPr/>
          <p:nvPr/>
        </p:nvGrpSpPr>
        <p:grpSpPr>
          <a:xfrm>
            <a:off x="1180436" y="3618669"/>
            <a:ext cx="5197136" cy="2519504"/>
            <a:chOff x="1180436" y="3628041"/>
            <a:chExt cx="5197136" cy="2519504"/>
          </a:xfrm>
        </p:grpSpPr>
        <p:sp>
          <p:nvSpPr>
            <p:cNvPr id="5" name="Rectángulo 17">
              <a:extLst>
                <a:ext uri="{FF2B5EF4-FFF2-40B4-BE49-F238E27FC236}">
                  <a16:creationId xmlns:a16="http://schemas.microsoft.com/office/drawing/2014/main" id="{AAA7AA0F-AFEC-4D02-A9FB-F6DE9C3E8970}"/>
                </a:ext>
              </a:extLst>
            </p:cNvPr>
            <p:cNvSpPr/>
            <p:nvPr/>
          </p:nvSpPr>
          <p:spPr>
            <a:xfrm>
              <a:off x="1180436" y="3628041"/>
              <a:ext cx="5197136" cy="2519504"/>
            </a:xfrm>
            <a:custGeom>
              <a:avLst/>
              <a:gdLst>
                <a:gd name="connsiteX0" fmla="*/ 0 w 5197136"/>
                <a:gd name="connsiteY0" fmla="*/ 0 h 2507472"/>
                <a:gd name="connsiteX1" fmla="*/ 5197136 w 5197136"/>
                <a:gd name="connsiteY1" fmla="*/ 0 h 2507472"/>
                <a:gd name="connsiteX2" fmla="*/ 5197136 w 5197136"/>
                <a:gd name="connsiteY2" fmla="*/ 2507472 h 2507472"/>
                <a:gd name="connsiteX3" fmla="*/ 0 w 5197136"/>
                <a:gd name="connsiteY3" fmla="*/ 2507472 h 2507472"/>
                <a:gd name="connsiteX4" fmla="*/ 0 w 5197136"/>
                <a:gd name="connsiteY4" fmla="*/ 0 h 2507472"/>
                <a:gd name="connsiteX0" fmla="*/ 0 w 5197136"/>
                <a:gd name="connsiteY0" fmla="*/ 0 h 2519504"/>
                <a:gd name="connsiteX1" fmla="*/ 5197136 w 5197136"/>
                <a:gd name="connsiteY1" fmla="*/ 0 h 2519504"/>
                <a:gd name="connsiteX2" fmla="*/ 5197136 w 5197136"/>
                <a:gd name="connsiteY2" fmla="*/ 2507472 h 2519504"/>
                <a:gd name="connsiteX3" fmla="*/ 1503948 w 5197136"/>
                <a:gd name="connsiteY3" fmla="*/ 2519504 h 2519504"/>
                <a:gd name="connsiteX4" fmla="*/ 0 w 5197136"/>
                <a:gd name="connsiteY4" fmla="*/ 0 h 2519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7136" h="2519504">
                  <a:moveTo>
                    <a:pt x="0" y="0"/>
                  </a:moveTo>
                  <a:lnTo>
                    <a:pt x="5197136" y="0"/>
                  </a:lnTo>
                  <a:lnTo>
                    <a:pt x="5197136" y="2507472"/>
                  </a:lnTo>
                  <a:lnTo>
                    <a:pt x="1503948" y="25195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ABBA55E0-A373-4CC0-AD62-C8589F19C8FB}"/>
                </a:ext>
              </a:extLst>
            </p:cNvPr>
            <p:cNvSpPr/>
            <p:nvPr/>
          </p:nvSpPr>
          <p:spPr>
            <a:xfrm>
              <a:off x="1186380" y="3631395"/>
              <a:ext cx="1522940" cy="2516150"/>
            </a:xfrm>
            <a:custGeom>
              <a:avLst/>
              <a:gdLst>
                <a:gd name="connsiteX0" fmla="*/ 0 w 1522940"/>
                <a:gd name="connsiteY0" fmla="*/ 0 h 2516150"/>
                <a:gd name="connsiteX1" fmla="*/ 288758 w 1522940"/>
                <a:gd name="connsiteY1" fmla="*/ 926432 h 2516150"/>
                <a:gd name="connsiteX2" fmla="*/ 782053 w 1522940"/>
                <a:gd name="connsiteY2" fmla="*/ 1768642 h 2516150"/>
                <a:gd name="connsiteX3" fmla="*/ 1130969 w 1522940"/>
                <a:gd name="connsiteY3" fmla="*/ 2213811 h 2516150"/>
                <a:gd name="connsiteX4" fmla="*/ 1491916 w 1522940"/>
                <a:gd name="connsiteY4" fmla="*/ 2502568 h 2516150"/>
                <a:gd name="connsiteX5" fmla="*/ 1479885 w 1522940"/>
                <a:gd name="connsiteY5" fmla="*/ 2442411 h 25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2940" h="2516150">
                  <a:moveTo>
                    <a:pt x="0" y="0"/>
                  </a:moveTo>
                  <a:cubicBezTo>
                    <a:pt x="79208" y="315829"/>
                    <a:pt x="158416" y="631658"/>
                    <a:pt x="288758" y="926432"/>
                  </a:cubicBezTo>
                  <a:cubicBezTo>
                    <a:pt x="419100" y="1221206"/>
                    <a:pt x="641684" y="1554079"/>
                    <a:pt x="782053" y="1768642"/>
                  </a:cubicBezTo>
                  <a:cubicBezTo>
                    <a:pt x="922422" y="1983205"/>
                    <a:pt x="1012659" y="2091490"/>
                    <a:pt x="1130969" y="2213811"/>
                  </a:cubicBezTo>
                  <a:cubicBezTo>
                    <a:pt x="1249279" y="2336132"/>
                    <a:pt x="1433763" y="2464468"/>
                    <a:pt x="1491916" y="2502568"/>
                  </a:cubicBezTo>
                  <a:cubicBezTo>
                    <a:pt x="1550069" y="2540668"/>
                    <a:pt x="1514977" y="2491539"/>
                    <a:pt x="1479885" y="244241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BC1DDF69-DAC5-4B15-AC0B-49AF4B32EC81}"/>
              </a:ext>
            </a:extLst>
          </p:cNvPr>
          <p:cNvSpPr/>
          <p:nvPr/>
        </p:nvSpPr>
        <p:spPr>
          <a:xfrm>
            <a:off x="6560389" y="3594997"/>
            <a:ext cx="5197136" cy="25074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D24C68-85FF-4EE1-86D2-C050D633441A}"/>
              </a:ext>
            </a:extLst>
          </p:cNvPr>
          <p:cNvSpPr/>
          <p:nvPr/>
        </p:nvSpPr>
        <p:spPr>
          <a:xfrm>
            <a:off x="6557717" y="1265602"/>
            <a:ext cx="5197136" cy="21658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CD6A2C8-97F0-451A-ACE9-E8E6227D6E17}"/>
              </a:ext>
            </a:extLst>
          </p:cNvPr>
          <p:cNvSpPr/>
          <p:nvPr/>
        </p:nvSpPr>
        <p:spPr>
          <a:xfrm>
            <a:off x="1275848" y="3141806"/>
            <a:ext cx="51713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Niveles de seguridad operacional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3968E6-9A5A-40F4-86F2-EF7130F93F20}"/>
              </a:ext>
            </a:extLst>
          </p:cNvPr>
          <p:cNvSpPr/>
          <p:nvPr/>
        </p:nvSpPr>
        <p:spPr>
          <a:xfrm>
            <a:off x="6622723" y="1512656"/>
            <a:ext cx="50671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¿Programas de entrenamiento que desarrolle las potencialidades y capacidades, de la misma manera un procedimiento de certificación que garantice que los pilotos y las tripulaciones de vuelo de aviones y helicópteros de la Aviación del Ejército han adquirido las competencias y capacidades requeridas.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FB5FF1D-052B-46F8-8DB3-DB1070B829CF}"/>
              </a:ext>
            </a:extLst>
          </p:cNvPr>
          <p:cNvSpPr/>
          <p:nvPr/>
        </p:nvSpPr>
        <p:spPr>
          <a:xfrm>
            <a:off x="2709320" y="4699361"/>
            <a:ext cx="3649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Programas de entrenamiento enmarcados dentro de los nuevos adelantos tecnológicos y con sistemas de evaluación y certificación acordes a la norma aeronáutica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F5C9E20-F887-4F66-9A0E-16C6303F87C7}"/>
              </a:ext>
            </a:extLst>
          </p:cNvPr>
          <p:cNvSpPr/>
          <p:nvPr/>
        </p:nvSpPr>
        <p:spPr>
          <a:xfrm>
            <a:off x="6557717" y="5688648"/>
            <a:ext cx="519713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 eficiencia de las tripulaciones de vuelo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290FD5C-9B53-4330-8BD2-C3484AE87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348" y="3693695"/>
            <a:ext cx="1352215" cy="91175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AA4AB6F-13EA-4DD0-BD4A-E5E8398D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761" y="1291370"/>
            <a:ext cx="1156115" cy="174290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8733482-CC13-4F74-95DD-7DEFCA05F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8942" y="1228006"/>
            <a:ext cx="1811547" cy="183629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E27DF52-AB64-4D53-995A-645C8BFAB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460" y="3875093"/>
            <a:ext cx="3040165" cy="1695997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55F19D5-4BC5-4C90-B50A-9708A204AF7A}"/>
              </a:ext>
            </a:extLst>
          </p:cNvPr>
          <p:cNvCxnSpPr/>
          <p:nvPr/>
        </p:nvCxnSpPr>
        <p:spPr>
          <a:xfrm>
            <a:off x="6468980" y="1179095"/>
            <a:ext cx="0" cy="502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B8BAD19-5C5A-48C9-9B74-0DC752E9EC3F}"/>
              </a:ext>
            </a:extLst>
          </p:cNvPr>
          <p:cNvCxnSpPr/>
          <p:nvPr/>
        </p:nvCxnSpPr>
        <p:spPr>
          <a:xfrm>
            <a:off x="1275848" y="3513221"/>
            <a:ext cx="105752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id="{57DCB0DC-A474-437C-B0B0-72CA13119A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656" y="3830828"/>
            <a:ext cx="2706711" cy="7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3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VARIABLES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96FF53D-F480-4B0A-8FD6-5A4CE0120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4" t="21847" r="15150" b="11326"/>
          <a:stretch/>
        </p:blipFill>
        <p:spPr>
          <a:xfrm>
            <a:off x="2547389" y="973695"/>
            <a:ext cx="9324806" cy="51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6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VARIABLES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CBF4234-1E6F-4C4C-A555-1964E53F2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3" t="20884" r="15241" b="11968"/>
          <a:stretch/>
        </p:blipFill>
        <p:spPr>
          <a:xfrm>
            <a:off x="2469303" y="1095143"/>
            <a:ext cx="9226175" cy="50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74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VARIABLES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CDE65BE-05B2-4FEF-8525-46726E123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2" t="25382" r="15151" b="13574"/>
          <a:stretch/>
        </p:blipFill>
        <p:spPr>
          <a:xfrm>
            <a:off x="2266797" y="1037690"/>
            <a:ext cx="9653337" cy="478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9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VARIABLES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72C8D3-431C-4399-86A9-5062A6A80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14" t="22329" r="15332" b="9076"/>
          <a:stretch/>
        </p:blipFill>
        <p:spPr>
          <a:xfrm>
            <a:off x="2612880" y="959424"/>
            <a:ext cx="9335104" cy="52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6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162C085-2D77-4C86-9452-967E4B774355}"/>
              </a:ext>
            </a:extLst>
          </p:cNvPr>
          <p:cNvSpPr/>
          <p:nvPr/>
        </p:nvSpPr>
        <p:spPr>
          <a:xfrm>
            <a:off x="6619932" y="1079387"/>
            <a:ext cx="2691442" cy="293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MARCO METODOLÓGICO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2FBEF37-9E91-4E55-B55E-EEB4AEC2AC94}"/>
              </a:ext>
            </a:extLst>
          </p:cNvPr>
          <p:cNvSpPr/>
          <p:nvPr/>
        </p:nvSpPr>
        <p:spPr>
          <a:xfrm>
            <a:off x="2662837" y="169498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Diagrama de flujo: proceso 6">
            <a:extLst>
              <a:ext uri="{FF2B5EF4-FFF2-40B4-BE49-F238E27FC236}">
                <a16:creationId xmlns:a16="http://schemas.microsoft.com/office/drawing/2014/main" id="{E8CD3FD7-0027-4C12-AFA8-1C8469ECC2B9}"/>
              </a:ext>
            </a:extLst>
          </p:cNvPr>
          <p:cNvSpPr/>
          <p:nvPr/>
        </p:nvSpPr>
        <p:spPr>
          <a:xfrm>
            <a:off x="-806" y="1815654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1A0C24E-FCF9-4EDD-AF7E-9D7C7B99E973}"/>
              </a:ext>
            </a:extLst>
          </p:cNvPr>
          <p:cNvSpPr/>
          <p:nvPr/>
        </p:nvSpPr>
        <p:spPr>
          <a:xfrm>
            <a:off x="2733677" y="176469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388BCD-7F54-4E31-AD0E-AE97FD07AC26}"/>
              </a:ext>
            </a:extLst>
          </p:cNvPr>
          <p:cNvSpPr txBox="1"/>
          <p:nvPr/>
        </p:nvSpPr>
        <p:spPr>
          <a:xfrm>
            <a:off x="10126" y="183290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386AEB9-D138-4D01-9336-737AD2F6DAC0}"/>
              </a:ext>
            </a:extLst>
          </p:cNvPr>
          <p:cNvSpPr txBox="1"/>
          <p:nvPr/>
        </p:nvSpPr>
        <p:spPr>
          <a:xfrm>
            <a:off x="2793666" y="170553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F7F6134-9D29-48C1-8BDB-0BED6FA68597}"/>
              </a:ext>
            </a:extLst>
          </p:cNvPr>
          <p:cNvSpPr/>
          <p:nvPr/>
        </p:nvSpPr>
        <p:spPr>
          <a:xfrm>
            <a:off x="2651905" y="2330139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Diagrama de flujo: proceso 11">
            <a:extLst>
              <a:ext uri="{FF2B5EF4-FFF2-40B4-BE49-F238E27FC236}">
                <a16:creationId xmlns:a16="http://schemas.microsoft.com/office/drawing/2014/main" id="{56A7E18C-D120-4387-B01E-CD63A309A843}"/>
              </a:ext>
            </a:extLst>
          </p:cNvPr>
          <p:cNvSpPr/>
          <p:nvPr/>
        </p:nvSpPr>
        <p:spPr>
          <a:xfrm>
            <a:off x="-11738" y="2450808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D9FC3E43-4962-4A99-9E2D-0284311FD6D2}"/>
              </a:ext>
            </a:extLst>
          </p:cNvPr>
          <p:cNvSpPr/>
          <p:nvPr/>
        </p:nvSpPr>
        <p:spPr>
          <a:xfrm>
            <a:off x="2722745" y="2399853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E39DE4-01BF-4D2D-B0CA-9DEEE04821AD}"/>
              </a:ext>
            </a:extLst>
          </p:cNvPr>
          <p:cNvSpPr txBox="1"/>
          <p:nvPr/>
        </p:nvSpPr>
        <p:spPr>
          <a:xfrm>
            <a:off x="-806" y="2468060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TIPO DE INVESTIGACIÓN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B87B743-60CB-4F44-9F66-47008F324732}"/>
              </a:ext>
            </a:extLst>
          </p:cNvPr>
          <p:cNvSpPr txBox="1"/>
          <p:nvPr/>
        </p:nvSpPr>
        <p:spPr>
          <a:xfrm>
            <a:off x="2782734" y="2340688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A51C953-1E98-411D-BF65-FB4B24E28C59}"/>
              </a:ext>
            </a:extLst>
          </p:cNvPr>
          <p:cNvSpPr/>
          <p:nvPr/>
        </p:nvSpPr>
        <p:spPr>
          <a:xfrm>
            <a:off x="2651905" y="2982151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Diagrama de flujo: proceso 16">
            <a:extLst>
              <a:ext uri="{FF2B5EF4-FFF2-40B4-BE49-F238E27FC236}">
                <a16:creationId xmlns:a16="http://schemas.microsoft.com/office/drawing/2014/main" id="{ACFFFFB7-59A2-428B-8478-0C51A9E9B1B2}"/>
              </a:ext>
            </a:extLst>
          </p:cNvPr>
          <p:cNvSpPr/>
          <p:nvPr/>
        </p:nvSpPr>
        <p:spPr>
          <a:xfrm>
            <a:off x="-11738" y="3102820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E73341B-BF37-4509-9DAF-CB32C66CE21C}"/>
              </a:ext>
            </a:extLst>
          </p:cNvPr>
          <p:cNvSpPr/>
          <p:nvPr/>
        </p:nvSpPr>
        <p:spPr>
          <a:xfrm>
            <a:off x="2722745" y="3051865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ADF4E14-82C4-4BA4-A098-9EE7E9107532}"/>
              </a:ext>
            </a:extLst>
          </p:cNvPr>
          <p:cNvSpPr txBox="1"/>
          <p:nvPr/>
        </p:nvSpPr>
        <p:spPr>
          <a:xfrm>
            <a:off x="-806" y="3120072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POBLACIÓN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99D15DB-D8D5-4321-B373-80AF066D4538}"/>
              </a:ext>
            </a:extLst>
          </p:cNvPr>
          <p:cNvSpPr txBox="1"/>
          <p:nvPr/>
        </p:nvSpPr>
        <p:spPr>
          <a:xfrm>
            <a:off x="2782734" y="2992700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2A4891D4-F7F6-4856-9047-0BAA5F011F2B}"/>
              </a:ext>
            </a:extLst>
          </p:cNvPr>
          <p:cNvSpPr/>
          <p:nvPr/>
        </p:nvSpPr>
        <p:spPr>
          <a:xfrm>
            <a:off x="2640973" y="361730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Diagrama de flujo: proceso 21">
            <a:extLst>
              <a:ext uri="{FF2B5EF4-FFF2-40B4-BE49-F238E27FC236}">
                <a16:creationId xmlns:a16="http://schemas.microsoft.com/office/drawing/2014/main" id="{3E9A5DDA-6E67-4D0B-BFE1-0873E7EEB01B}"/>
              </a:ext>
            </a:extLst>
          </p:cNvPr>
          <p:cNvSpPr/>
          <p:nvPr/>
        </p:nvSpPr>
        <p:spPr>
          <a:xfrm>
            <a:off x="-22670" y="3737974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58BC92ED-C7A7-4E66-BC54-EB33D0DD3218}"/>
              </a:ext>
            </a:extLst>
          </p:cNvPr>
          <p:cNvSpPr/>
          <p:nvPr/>
        </p:nvSpPr>
        <p:spPr>
          <a:xfrm>
            <a:off x="2711813" y="368701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82B05BB-37C8-4E26-8452-299A9C4F0DD3}"/>
              </a:ext>
            </a:extLst>
          </p:cNvPr>
          <p:cNvSpPr txBox="1"/>
          <p:nvPr/>
        </p:nvSpPr>
        <p:spPr>
          <a:xfrm>
            <a:off x="-11738" y="375522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MUESTRA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BDBF8CE-CFEE-41D5-B4BB-F66E98FCE153}"/>
              </a:ext>
            </a:extLst>
          </p:cNvPr>
          <p:cNvSpPr txBox="1"/>
          <p:nvPr/>
        </p:nvSpPr>
        <p:spPr>
          <a:xfrm>
            <a:off x="2771802" y="362785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2CDA08B8-078A-4923-A9BB-29585521EB23}"/>
              </a:ext>
            </a:extLst>
          </p:cNvPr>
          <p:cNvSpPr/>
          <p:nvPr/>
        </p:nvSpPr>
        <p:spPr>
          <a:xfrm>
            <a:off x="2651905" y="4271743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Diagrama de flujo: proceso 26">
            <a:extLst>
              <a:ext uri="{FF2B5EF4-FFF2-40B4-BE49-F238E27FC236}">
                <a16:creationId xmlns:a16="http://schemas.microsoft.com/office/drawing/2014/main" id="{A8DFA7DE-7479-4750-8895-21893B9032D3}"/>
              </a:ext>
            </a:extLst>
          </p:cNvPr>
          <p:cNvSpPr/>
          <p:nvPr/>
        </p:nvSpPr>
        <p:spPr>
          <a:xfrm>
            <a:off x="-11738" y="4392412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1E8B23D-B0A2-463E-86C6-F4EB6B3D2F59}"/>
              </a:ext>
            </a:extLst>
          </p:cNvPr>
          <p:cNvSpPr/>
          <p:nvPr/>
        </p:nvSpPr>
        <p:spPr>
          <a:xfrm>
            <a:off x="2722745" y="4341457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60CD50B-639C-46F1-A48E-62481D39FFCD}"/>
              </a:ext>
            </a:extLst>
          </p:cNvPr>
          <p:cNvSpPr txBox="1"/>
          <p:nvPr/>
        </p:nvSpPr>
        <p:spPr>
          <a:xfrm>
            <a:off x="-806" y="4409664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MÉTODOS DE INVESTIGACIÓN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D3A76B3-33A1-445E-BBB4-B8492E60733C}"/>
              </a:ext>
            </a:extLst>
          </p:cNvPr>
          <p:cNvSpPr txBox="1"/>
          <p:nvPr/>
        </p:nvSpPr>
        <p:spPr>
          <a:xfrm>
            <a:off x="2782734" y="4282292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D349DA1D-10FE-4D7A-83DD-77C3B46F3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049" y="1711252"/>
            <a:ext cx="1799129" cy="2541114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A4532414-613B-41E1-B24B-54BA12B71D99}"/>
              </a:ext>
            </a:extLst>
          </p:cNvPr>
          <p:cNvSpPr/>
          <p:nvPr/>
        </p:nvSpPr>
        <p:spPr>
          <a:xfrm>
            <a:off x="4203049" y="4043684"/>
            <a:ext cx="1799129" cy="293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 </a:t>
            </a:r>
          </a:p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ENTRENAMIENTO</a:t>
            </a:r>
          </a:p>
        </p:txBody>
      </p:sp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D6335E45-C173-4627-A192-8D9B42EA22CB}"/>
              </a:ext>
            </a:extLst>
          </p:cNvPr>
          <p:cNvSpPr/>
          <p:nvPr/>
        </p:nvSpPr>
        <p:spPr>
          <a:xfrm>
            <a:off x="6138185" y="2748041"/>
            <a:ext cx="1289158" cy="5765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E593DE7-1404-471D-ABF9-403555B7C31F}"/>
              </a:ext>
            </a:extLst>
          </p:cNvPr>
          <p:cNvSpPr/>
          <p:nvPr/>
        </p:nvSpPr>
        <p:spPr>
          <a:xfrm>
            <a:off x="6077802" y="2904148"/>
            <a:ext cx="1342933" cy="293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TIERRA / VUELO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EFB90EDF-0394-4679-8112-FE783E55E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776" y="1757369"/>
            <a:ext cx="3924883" cy="258685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32113C1B-A542-4CA4-A1DC-21E4705A0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346" y="4758664"/>
            <a:ext cx="1140051" cy="155461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9C307C8-7681-49A1-97ED-8F0031981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29" y="4813238"/>
            <a:ext cx="1375862" cy="1377121"/>
          </a:xfrm>
          <a:prstGeom prst="rect">
            <a:avLst/>
          </a:prstGeom>
        </p:spPr>
      </p:pic>
      <p:sp>
        <p:nvSpPr>
          <p:cNvPr id="38" name="Flecha: doblada 37">
            <a:extLst>
              <a:ext uri="{FF2B5EF4-FFF2-40B4-BE49-F238E27FC236}">
                <a16:creationId xmlns:a16="http://schemas.microsoft.com/office/drawing/2014/main" id="{B3F4FC9D-059A-4FD1-990B-2A8E69C38357}"/>
              </a:ext>
            </a:extLst>
          </p:cNvPr>
          <p:cNvSpPr/>
          <p:nvPr/>
        </p:nvSpPr>
        <p:spPr>
          <a:xfrm rot="10800000">
            <a:off x="9420198" y="4602378"/>
            <a:ext cx="1078149" cy="1180463"/>
          </a:xfrm>
          <a:prstGeom prst="ben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9" name="Flecha: doblada 38">
            <a:extLst>
              <a:ext uri="{FF2B5EF4-FFF2-40B4-BE49-F238E27FC236}">
                <a16:creationId xmlns:a16="http://schemas.microsoft.com/office/drawing/2014/main" id="{032867AC-9698-4B52-A981-2638D7B9F2FC}"/>
              </a:ext>
            </a:extLst>
          </p:cNvPr>
          <p:cNvSpPr/>
          <p:nvPr/>
        </p:nvSpPr>
        <p:spPr>
          <a:xfrm rot="10800000" flipH="1">
            <a:off x="4888462" y="4602379"/>
            <a:ext cx="1078149" cy="1180463"/>
          </a:xfrm>
          <a:prstGeom prst="bent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8413E2E6-CD91-4929-B6BE-E02156CCA857}"/>
              </a:ext>
            </a:extLst>
          </p:cNvPr>
          <p:cNvSpPr/>
          <p:nvPr/>
        </p:nvSpPr>
        <p:spPr>
          <a:xfrm>
            <a:off x="2640973" y="4906897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Diagrama de flujo: proceso 40">
            <a:extLst>
              <a:ext uri="{FF2B5EF4-FFF2-40B4-BE49-F238E27FC236}">
                <a16:creationId xmlns:a16="http://schemas.microsoft.com/office/drawing/2014/main" id="{43CE8478-150D-4867-A1F4-671F004D20DE}"/>
              </a:ext>
            </a:extLst>
          </p:cNvPr>
          <p:cNvSpPr/>
          <p:nvPr/>
        </p:nvSpPr>
        <p:spPr>
          <a:xfrm>
            <a:off x="-22670" y="5027566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D7835714-9BBC-4198-A3B4-1226E6DED078}"/>
              </a:ext>
            </a:extLst>
          </p:cNvPr>
          <p:cNvSpPr/>
          <p:nvPr/>
        </p:nvSpPr>
        <p:spPr>
          <a:xfrm>
            <a:off x="2711813" y="4976611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AF63CC6-E3A1-4BF9-A83C-6B52DCFA2AC0}"/>
              </a:ext>
            </a:extLst>
          </p:cNvPr>
          <p:cNvSpPr txBox="1"/>
          <p:nvPr/>
        </p:nvSpPr>
        <p:spPr>
          <a:xfrm>
            <a:off x="-11738" y="5044818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RECOLECCIÓN DATOS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9E55C3FC-DEC8-4717-B6E5-6E415C3ACB54}"/>
              </a:ext>
            </a:extLst>
          </p:cNvPr>
          <p:cNvSpPr txBox="1"/>
          <p:nvPr/>
        </p:nvSpPr>
        <p:spPr>
          <a:xfrm>
            <a:off x="2771802" y="4917446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975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33" grpId="0" animBg="1"/>
      <p:bldP spid="34" grpId="0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E7946F6A-A96F-46B8-86C9-CB25870B421A}"/>
              </a:ext>
            </a:extLst>
          </p:cNvPr>
          <p:cNvSpPr/>
          <p:nvPr/>
        </p:nvSpPr>
        <p:spPr>
          <a:xfrm>
            <a:off x="2662837" y="169498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93190436-14BC-4992-AB2F-8BD262BEFFB1}"/>
              </a:ext>
            </a:extLst>
          </p:cNvPr>
          <p:cNvSpPr/>
          <p:nvPr/>
        </p:nvSpPr>
        <p:spPr>
          <a:xfrm>
            <a:off x="-806" y="1815654"/>
            <a:ext cx="3020052" cy="332975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2DE8D4A-A8F3-4C1F-B84A-9FFF57675FBB}"/>
              </a:ext>
            </a:extLst>
          </p:cNvPr>
          <p:cNvSpPr/>
          <p:nvPr/>
        </p:nvSpPr>
        <p:spPr>
          <a:xfrm>
            <a:off x="2733677" y="176469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DABFD7-BDB1-400D-90B4-273BDF7EDD9F}"/>
              </a:ext>
            </a:extLst>
          </p:cNvPr>
          <p:cNvSpPr txBox="1"/>
          <p:nvPr/>
        </p:nvSpPr>
        <p:spPr>
          <a:xfrm>
            <a:off x="10126" y="183290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866129-1E14-4C57-BC55-B6D20E97BA77}"/>
              </a:ext>
            </a:extLst>
          </p:cNvPr>
          <p:cNvSpPr txBox="1"/>
          <p:nvPr/>
        </p:nvSpPr>
        <p:spPr>
          <a:xfrm>
            <a:off x="2793666" y="170553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4FA6C7B-06F3-4761-A5B3-A1EC5BBB02D9}"/>
              </a:ext>
            </a:extLst>
          </p:cNvPr>
          <p:cNvSpPr/>
          <p:nvPr/>
        </p:nvSpPr>
        <p:spPr>
          <a:xfrm>
            <a:off x="2651905" y="2330139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7C663CE0-4F1A-4790-B4E1-00BFD749ECB8}"/>
              </a:ext>
            </a:extLst>
          </p:cNvPr>
          <p:cNvSpPr/>
          <p:nvPr/>
        </p:nvSpPr>
        <p:spPr>
          <a:xfrm>
            <a:off x="-11738" y="2450808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33B8485-53B0-41C2-AA53-01A75240A010}"/>
              </a:ext>
            </a:extLst>
          </p:cNvPr>
          <p:cNvSpPr/>
          <p:nvPr/>
        </p:nvSpPr>
        <p:spPr>
          <a:xfrm>
            <a:off x="2722745" y="2399853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78DD9C8-6DF2-488F-AA85-1DFEB1F52B65}"/>
              </a:ext>
            </a:extLst>
          </p:cNvPr>
          <p:cNvSpPr txBox="1"/>
          <p:nvPr/>
        </p:nvSpPr>
        <p:spPr>
          <a:xfrm>
            <a:off x="-806" y="2468060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TIPO DE INVESTIGACIÓN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AB26FBD-0110-432E-981D-6059E0F467BA}"/>
              </a:ext>
            </a:extLst>
          </p:cNvPr>
          <p:cNvSpPr txBox="1"/>
          <p:nvPr/>
        </p:nvSpPr>
        <p:spPr>
          <a:xfrm>
            <a:off x="2782734" y="2340688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EC989E1-742C-47BD-9531-51295D025FAB}"/>
              </a:ext>
            </a:extLst>
          </p:cNvPr>
          <p:cNvSpPr/>
          <p:nvPr/>
        </p:nvSpPr>
        <p:spPr>
          <a:xfrm>
            <a:off x="2651905" y="2982151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Diagrama de flujo: proceso 15">
            <a:extLst>
              <a:ext uri="{FF2B5EF4-FFF2-40B4-BE49-F238E27FC236}">
                <a16:creationId xmlns:a16="http://schemas.microsoft.com/office/drawing/2014/main" id="{63FDE371-8E02-4F56-BE8F-10E44243C38D}"/>
              </a:ext>
            </a:extLst>
          </p:cNvPr>
          <p:cNvSpPr/>
          <p:nvPr/>
        </p:nvSpPr>
        <p:spPr>
          <a:xfrm>
            <a:off x="-11738" y="3102820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E9A0430-FBEB-47D0-8F05-6CB8113D7146}"/>
              </a:ext>
            </a:extLst>
          </p:cNvPr>
          <p:cNvSpPr/>
          <p:nvPr/>
        </p:nvSpPr>
        <p:spPr>
          <a:xfrm>
            <a:off x="2722745" y="3051865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E997AC-156D-4E3D-9373-09E29C94D4E9}"/>
              </a:ext>
            </a:extLst>
          </p:cNvPr>
          <p:cNvSpPr txBox="1"/>
          <p:nvPr/>
        </p:nvSpPr>
        <p:spPr>
          <a:xfrm>
            <a:off x="-806" y="3120072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POBLACIÓN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C7D1E5B-C18F-43F8-938B-7ED1EA61C661}"/>
              </a:ext>
            </a:extLst>
          </p:cNvPr>
          <p:cNvSpPr txBox="1"/>
          <p:nvPr/>
        </p:nvSpPr>
        <p:spPr>
          <a:xfrm>
            <a:off x="2782734" y="2992700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C1F305-851E-4A03-B06E-85B1365EB627}"/>
              </a:ext>
            </a:extLst>
          </p:cNvPr>
          <p:cNvSpPr/>
          <p:nvPr/>
        </p:nvSpPr>
        <p:spPr>
          <a:xfrm>
            <a:off x="2640973" y="361730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Diagrama de flujo: proceso 20">
            <a:extLst>
              <a:ext uri="{FF2B5EF4-FFF2-40B4-BE49-F238E27FC236}">
                <a16:creationId xmlns:a16="http://schemas.microsoft.com/office/drawing/2014/main" id="{2F880724-A6EF-4D9E-AF42-7B0D3F3A87D1}"/>
              </a:ext>
            </a:extLst>
          </p:cNvPr>
          <p:cNvSpPr/>
          <p:nvPr/>
        </p:nvSpPr>
        <p:spPr>
          <a:xfrm>
            <a:off x="-22670" y="3737974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F60984F-D06D-4011-94DA-E1030FC9F3BC}"/>
              </a:ext>
            </a:extLst>
          </p:cNvPr>
          <p:cNvSpPr/>
          <p:nvPr/>
        </p:nvSpPr>
        <p:spPr>
          <a:xfrm>
            <a:off x="2711813" y="368701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8ABD611-BE29-4334-B9C7-0A3E2F84EC27}"/>
              </a:ext>
            </a:extLst>
          </p:cNvPr>
          <p:cNvSpPr txBox="1"/>
          <p:nvPr/>
        </p:nvSpPr>
        <p:spPr>
          <a:xfrm>
            <a:off x="-11738" y="375522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MUESTRA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1B66D9D-6281-45B4-AAA4-ED5926D461CB}"/>
              </a:ext>
            </a:extLst>
          </p:cNvPr>
          <p:cNvSpPr txBox="1"/>
          <p:nvPr/>
        </p:nvSpPr>
        <p:spPr>
          <a:xfrm>
            <a:off x="2771802" y="362785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6CCE7BB-8219-49EC-9456-2079D41A607F}"/>
              </a:ext>
            </a:extLst>
          </p:cNvPr>
          <p:cNvSpPr/>
          <p:nvPr/>
        </p:nvSpPr>
        <p:spPr>
          <a:xfrm>
            <a:off x="2651905" y="4271743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Diagrama de flujo: proceso 25">
            <a:extLst>
              <a:ext uri="{FF2B5EF4-FFF2-40B4-BE49-F238E27FC236}">
                <a16:creationId xmlns:a16="http://schemas.microsoft.com/office/drawing/2014/main" id="{14C3713E-EB33-42B2-98FC-E04DECB6AC8C}"/>
              </a:ext>
            </a:extLst>
          </p:cNvPr>
          <p:cNvSpPr/>
          <p:nvPr/>
        </p:nvSpPr>
        <p:spPr>
          <a:xfrm>
            <a:off x="-11738" y="4392412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98AB05C-5933-4B58-8D66-F9D4A9E463F7}"/>
              </a:ext>
            </a:extLst>
          </p:cNvPr>
          <p:cNvSpPr/>
          <p:nvPr/>
        </p:nvSpPr>
        <p:spPr>
          <a:xfrm>
            <a:off x="2722745" y="4341457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639ACD7-7A09-49C0-A0BC-7C2FE24350D1}"/>
              </a:ext>
            </a:extLst>
          </p:cNvPr>
          <p:cNvSpPr txBox="1"/>
          <p:nvPr/>
        </p:nvSpPr>
        <p:spPr>
          <a:xfrm>
            <a:off x="-806" y="4409664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MÉTODOS DE INVESTIGACIÓN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48FF0F2-CA0E-4109-99F7-001978E75E6C}"/>
              </a:ext>
            </a:extLst>
          </p:cNvPr>
          <p:cNvSpPr txBox="1"/>
          <p:nvPr/>
        </p:nvSpPr>
        <p:spPr>
          <a:xfrm>
            <a:off x="2782734" y="4282292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936437A5-6865-4790-8541-C254F6458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84" y="1179690"/>
            <a:ext cx="2699363" cy="1841050"/>
          </a:xfrm>
          <a:prstGeom prst="rect">
            <a:avLst/>
          </a:prstGeom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80BFF75C-3856-4809-BA16-28CC3E01FC23}"/>
              </a:ext>
            </a:extLst>
          </p:cNvPr>
          <p:cNvSpPr/>
          <p:nvPr/>
        </p:nvSpPr>
        <p:spPr>
          <a:xfrm>
            <a:off x="4099022" y="3188562"/>
            <a:ext cx="1799129" cy="293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CUANTITATIVO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60C4D644-1F5B-40FE-BA9A-45A711C2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525" y="1065653"/>
            <a:ext cx="2174308" cy="1841050"/>
          </a:xfrm>
          <a:prstGeom prst="rect">
            <a:avLst/>
          </a:prstGeom>
        </p:spPr>
      </p:pic>
      <p:sp>
        <p:nvSpPr>
          <p:cNvPr id="60" name="Flecha: a la derecha 59">
            <a:extLst>
              <a:ext uri="{FF2B5EF4-FFF2-40B4-BE49-F238E27FC236}">
                <a16:creationId xmlns:a16="http://schemas.microsoft.com/office/drawing/2014/main" id="{953C3024-7804-4BC5-A96D-4E65689658CF}"/>
              </a:ext>
            </a:extLst>
          </p:cNvPr>
          <p:cNvSpPr/>
          <p:nvPr/>
        </p:nvSpPr>
        <p:spPr>
          <a:xfrm>
            <a:off x="6274347" y="1764699"/>
            <a:ext cx="702815" cy="576564"/>
          </a:xfrm>
          <a:prstGeom prst="rightArrow">
            <a:avLst/>
          </a:prstGeom>
          <a:solidFill>
            <a:srgbClr val="2E75B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6A972C03-BFAE-411B-9F0C-F2D2963C4281}"/>
              </a:ext>
            </a:extLst>
          </p:cNvPr>
          <p:cNvSpPr/>
          <p:nvPr/>
        </p:nvSpPr>
        <p:spPr>
          <a:xfrm>
            <a:off x="6995889" y="3412397"/>
            <a:ext cx="1799129" cy="293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RECOLECCIÓN DE DATOS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34A41343-9820-4241-AE80-5E4A10C47085}"/>
              </a:ext>
            </a:extLst>
          </p:cNvPr>
          <p:cNvSpPr/>
          <p:nvPr/>
        </p:nvSpPr>
        <p:spPr>
          <a:xfrm>
            <a:off x="4810700" y="6277104"/>
            <a:ext cx="1652233" cy="293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 </a:t>
            </a:r>
          </a:p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ENTRENAMIENTO</a:t>
            </a:r>
          </a:p>
        </p:txBody>
      </p:sp>
      <p:sp>
        <p:nvSpPr>
          <p:cNvPr id="64" name="Flecha: doblada 63">
            <a:extLst>
              <a:ext uri="{FF2B5EF4-FFF2-40B4-BE49-F238E27FC236}">
                <a16:creationId xmlns:a16="http://schemas.microsoft.com/office/drawing/2014/main" id="{DD71AD25-C28C-4F51-B555-89A9C302977B}"/>
              </a:ext>
            </a:extLst>
          </p:cNvPr>
          <p:cNvSpPr/>
          <p:nvPr/>
        </p:nvSpPr>
        <p:spPr>
          <a:xfrm rot="10800000">
            <a:off x="10044516" y="3844777"/>
            <a:ext cx="1078149" cy="1745328"/>
          </a:xfrm>
          <a:prstGeom prst="bentArrow">
            <a:avLst/>
          </a:prstGeom>
          <a:solidFill>
            <a:srgbClr val="2E75B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66262B33-2CEC-4764-B9FE-EEFF8B627142}"/>
              </a:ext>
            </a:extLst>
          </p:cNvPr>
          <p:cNvSpPr/>
          <p:nvPr/>
        </p:nvSpPr>
        <p:spPr>
          <a:xfrm>
            <a:off x="2640973" y="4906897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1" name="Diagrama de flujo: proceso 70">
            <a:extLst>
              <a:ext uri="{FF2B5EF4-FFF2-40B4-BE49-F238E27FC236}">
                <a16:creationId xmlns:a16="http://schemas.microsoft.com/office/drawing/2014/main" id="{C891D2C4-32E4-4547-BC6D-0D97327EAEA3}"/>
              </a:ext>
            </a:extLst>
          </p:cNvPr>
          <p:cNvSpPr/>
          <p:nvPr/>
        </p:nvSpPr>
        <p:spPr>
          <a:xfrm>
            <a:off x="-22670" y="5027566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F4E913F3-7E63-434A-B0F3-B5DABE76DEC0}"/>
              </a:ext>
            </a:extLst>
          </p:cNvPr>
          <p:cNvSpPr/>
          <p:nvPr/>
        </p:nvSpPr>
        <p:spPr>
          <a:xfrm>
            <a:off x="2711813" y="4976611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FFE2AD0C-4B03-4CFD-B8D5-23CB2EF1F10A}"/>
              </a:ext>
            </a:extLst>
          </p:cNvPr>
          <p:cNvSpPr txBox="1"/>
          <p:nvPr/>
        </p:nvSpPr>
        <p:spPr>
          <a:xfrm>
            <a:off x="-11738" y="5044818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RECOLECCIÓN DATOS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8C5F84AE-8EE6-4CCB-AC01-2ACEA4BF85E4}"/>
              </a:ext>
            </a:extLst>
          </p:cNvPr>
          <p:cNvSpPr txBox="1"/>
          <p:nvPr/>
        </p:nvSpPr>
        <p:spPr>
          <a:xfrm>
            <a:off x="2771802" y="4917446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A7740DD7-9B5F-4037-872A-F05204187381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pic>
        <p:nvPicPr>
          <p:cNvPr id="1026" name="Picture 2" descr="Encuesta metodología de iconos iconos encuesta encuesta, diverso, ángulo png  | PNGEgg">
            <a:extLst>
              <a:ext uri="{FF2B5EF4-FFF2-40B4-BE49-F238E27FC236}">
                <a16:creationId xmlns:a16="http://schemas.microsoft.com/office/drawing/2014/main" id="{E9C7F709-9772-4AC5-A17B-CB7D8867D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" b="96897" l="10000" r="90000">
                        <a14:foregroundMark x1="27778" y1="88999" x2="27778" y2="88999"/>
                        <a14:foregroundMark x1="27778" y1="89281" x2="28111" y2="96333"/>
                        <a14:foregroundMark x1="28111" y1="96333" x2="28444" y2="97179"/>
                        <a14:foregroundMark x1="29556" y1="88999" x2="29556" y2="88999"/>
                        <a14:foregroundMark x1="27222" y1="88999" x2="27222" y2="88999"/>
                        <a14:foregroundMark x1="25111" y1="89281" x2="25111" y2="89281"/>
                        <a14:foregroundMark x1="24111" y1="89281" x2="24111" y2="89281"/>
                        <a14:foregroundMark x1="22778" y1="89281" x2="22778" y2="89281"/>
                        <a14:foregroundMark x1="21889" y1="89422" x2="21889" y2="89422"/>
                        <a14:foregroundMark x1="24667" y1="93653" x2="24667" y2="93653"/>
                        <a14:foregroundMark x1="22667" y1="92666" x2="22667" y2="92666"/>
                        <a14:foregroundMark x1="23000" y1="92666" x2="23000" y2="92666"/>
                        <a14:foregroundMark x1="70222" y1="88999" x2="78222" y2="88999"/>
                        <a14:foregroundMark x1="24667" y1="92948" x2="24667" y2="92948"/>
                        <a14:foregroundMark x1="24222" y1="93230" x2="24222" y2="93230"/>
                        <a14:foregroundMark x1="24222" y1="93230" x2="24222" y2="93230"/>
                        <a14:foregroundMark x1="71778" y1="92807" x2="71778" y2="92807"/>
                        <a14:foregroundMark x1="71556" y1="92948" x2="71556" y2="92948"/>
                        <a14:foregroundMark x1="77667" y1="92666" x2="77667" y2="92666"/>
                        <a14:foregroundMark x1="77667" y1="92666" x2="77667" y2="92666"/>
                        <a14:foregroundMark x1="79000" y1="92807" x2="70778" y2="95063"/>
                        <a14:foregroundMark x1="70333" y1="6206" x2="28667" y2="6206"/>
                        <a14:foregroundMark x1="49000" y1="987" x2="49000" y2="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71" r="16557"/>
          <a:stretch/>
        </p:blipFill>
        <p:spPr bwMode="auto">
          <a:xfrm>
            <a:off x="6868437" y="998572"/>
            <a:ext cx="1936377" cy="227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lecha: a la derecha 41">
            <a:extLst>
              <a:ext uri="{FF2B5EF4-FFF2-40B4-BE49-F238E27FC236}">
                <a16:creationId xmlns:a16="http://schemas.microsoft.com/office/drawing/2014/main" id="{2D652B50-BB8A-4B5D-868D-80C82F75789B}"/>
              </a:ext>
            </a:extLst>
          </p:cNvPr>
          <p:cNvSpPr/>
          <p:nvPr/>
        </p:nvSpPr>
        <p:spPr>
          <a:xfrm>
            <a:off x="8868656" y="1766637"/>
            <a:ext cx="702815" cy="576564"/>
          </a:xfrm>
          <a:prstGeom prst="rightArrow">
            <a:avLst/>
          </a:prstGeom>
          <a:solidFill>
            <a:srgbClr val="2E75B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888718D7-5E98-4F81-BB3E-ED973C8E4986}"/>
              </a:ext>
            </a:extLst>
          </p:cNvPr>
          <p:cNvSpPr/>
          <p:nvPr/>
        </p:nvSpPr>
        <p:spPr>
          <a:xfrm>
            <a:off x="10044516" y="3012563"/>
            <a:ext cx="1799129" cy="293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CUADROS ESTADISTICOS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43C9DC42-2A42-4B7A-9841-4D006380C7CF}"/>
              </a:ext>
            </a:extLst>
          </p:cNvPr>
          <p:cNvSpPr/>
          <p:nvPr/>
        </p:nvSpPr>
        <p:spPr>
          <a:xfrm>
            <a:off x="4822461" y="4002557"/>
            <a:ext cx="1640472" cy="216846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8" name="Imagen 47">
            <a:extLst>
              <a:ext uri="{FF2B5EF4-FFF2-40B4-BE49-F238E27FC236}">
                <a16:creationId xmlns:a16="http://schemas.microsoft.com/office/drawing/2014/main" id="{B4BEEAE8-696C-4EA5-AC9B-438F89391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289" y="4108457"/>
            <a:ext cx="1406669" cy="1956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Rectángulo 49">
            <a:extLst>
              <a:ext uri="{FF2B5EF4-FFF2-40B4-BE49-F238E27FC236}">
                <a16:creationId xmlns:a16="http://schemas.microsoft.com/office/drawing/2014/main" id="{8F02EBD2-8018-4D2F-B87D-6F457C8EAF03}"/>
              </a:ext>
            </a:extLst>
          </p:cNvPr>
          <p:cNvSpPr/>
          <p:nvPr/>
        </p:nvSpPr>
        <p:spPr>
          <a:xfrm>
            <a:off x="8150292" y="4020705"/>
            <a:ext cx="1640472" cy="216846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C5E5D7B7-D130-4FFD-9BB1-5DF0C6ED8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120" y="4126605"/>
            <a:ext cx="1406669" cy="19561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" name="Flecha: a la derecha 51">
            <a:extLst>
              <a:ext uri="{FF2B5EF4-FFF2-40B4-BE49-F238E27FC236}">
                <a16:creationId xmlns:a16="http://schemas.microsoft.com/office/drawing/2014/main" id="{F8C565C6-31F2-4F5F-A8EA-FE5C96BB9295}"/>
              </a:ext>
            </a:extLst>
          </p:cNvPr>
          <p:cNvSpPr/>
          <p:nvPr/>
        </p:nvSpPr>
        <p:spPr>
          <a:xfrm rot="10800000">
            <a:off x="6716685" y="4798258"/>
            <a:ext cx="1016786" cy="576564"/>
          </a:xfrm>
          <a:prstGeom prst="rightArrow">
            <a:avLst/>
          </a:prstGeom>
          <a:solidFill>
            <a:srgbClr val="2E75B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636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1" grpId="0"/>
      <p:bldP spid="64" grpId="0" animBg="1"/>
      <p:bldP spid="42" grpId="0" animBg="1"/>
      <p:bldP spid="43" grpId="0"/>
      <p:bldP spid="47" grpId="0" animBg="1"/>
      <p:bldP spid="50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upo 92">
            <a:extLst>
              <a:ext uri="{FF2B5EF4-FFF2-40B4-BE49-F238E27FC236}">
                <a16:creationId xmlns:a16="http://schemas.microsoft.com/office/drawing/2014/main" id="{A89E1AAB-F333-4362-B91A-9DBD8B121601}"/>
              </a:ext>
            </a:extLst>
          </p:cNvPr>
          <p:cNvGrpSpPr/>
          <p:nvPr/>
        </p:nvGrpSpPr>
        <p:grpSpPr>
          <a:xfrm>
            <a:off x="3531831" y="3989810"/>
            <a:ext cx="4936672" cy="1465588"/>
            <a:chOff x="7148339" y="5109691"/>
            <a:chExt cx="4936672" cy="1465588"/>
          </a:xfrm>
          <a:effectLst>
            <a:outerShdw blurRad="50800" dist="76200" dir="6480000" algn="ctr" rotWithShape="0">
              <a:srgbClr val="000000">
                <a:alpha val="49000"/>
              </a:srgbClr>
            </a:outerShdw>
          </a:effectLst>
        </p:grpSpPr>
        <p:sp>
          <p:nvSpPr>
            <p:cNvPr id="71" name="Forma libre: forma 70">
              <a:extLst>
                <a:ext uri="{FF2B5EF4-FFF2-40B4-BE49-F238E27FC236}">
                  <a16:creationId xmlns:a16="http://schemas.microsoft.com/office/drawing/2014/main" id="{7BF91234-8E32-4C5C-B819-2F2B940913FE}"/>
                </a:ext>
              </a:extLst>
            </p:cNvPr>
            <p:cNvSpPr/>
            <p:nvPr/>
          </p:nvSpPr>
          <p:spPr>
            <a:xfrm>
              <a:off x="11612242" y="5179490"/>
              <a:ext cx="472769" cy="1316367"/>
            </a:xfrm>
            <a:custGeom>
              <a:avLst/>
              <a:gdLst>
                <a:gd name="connsiteX0" fmla="*/ 2711 w 472769"/>
                <a:gd name="connsiteY0" fmla="*/ 0 h 1316367"/>
                <a:gd name="connsiteX1" fmla="*/ 366430 w 472769"/>
                <a:gd name="connsiteY1" fmla="*/ 0 h 1316367"/>
                <a:gd name="connsiteX2" fmla="*/ 472769 w 472769"/>
                <a:gd name="connsiteY2" fmla="*/ 106339 h 1316367"/>
                <a:gd name="connsiteX3" fmla="*/ 472769 w 472769"/>
                <a:gd name="connsiteY3" fmla="*/ 1210028 h 1316367"/>
                <a:gd name="connsiteX4" fmla="*/ 366430 w 472769"/>
                <a:gd name="connsiteY4" fmla="*/ 1316367 h 1316367"/>
                <a:gd name="connsiteX5" fmla="*/ 2711 w 472769"/>
                <a:gd name="connsiteY5" fmla="*/ 1316367 h 1316367"/>
                <a:gd name="connsiteX6" fmla="*/ 0 w 472769"/>
                <a:gd name="connsiteY6" fmla="*/ 1315820 h 1316367"/>
                <a:gd name="connsiteX7" fmla="*/ 0 w 472769"/>
                <a:gd name="connsiteY7" fmla="*/ 548 h 1316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769" h="1316367">
                  <a:moveTo>
                    <a:pt x="2711" y="0"/>
                  </a:moveTo>
                  <a:lnTo>
                    <a:pt x="366430" y="0"/>
                  </a:lnTo>
                  <a:cubicBezTo>
                    <a:pt x="425159" y="0"/>
                    <a:pt x="472769" y="47610"/>
                    <a:pt x="472769" y="106339"/>
                  </a:cubicBezTo>
                  <a:lnTo>
                    <a:pt x="472769" y="1210028"/>
                  </a:lnTo>
                  <a:cubicBezTo>
                    <a:pt x="472769" y="1268757"/>
                    <a:pt x="425159" y="1316367"/>
                    <a:pt x="366430" y="1316367"/>
                  </a:cubicBezTo>
                  <a:lnTo>
                    <a:pt x="2711" y="1316367"/>
                  </a:lnTo>
                  <a:lnTo>
                    <a:pt x="0" y="1315820"/>
                  </a:lnTo>
                  <a:lnTo>
                    <a:pt x="0" y="54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C" dirty="0"/>
            </a:p>
          </p:txBody>
        </p:sp>
        <p:sp>
          <p:nvSpPr>
            <p:cNvPr id="83" name="Rectángulo 82">
              <a:extLst>
                <a:ext uri="{FF2B5EF4-FFF2-40B4-BE49-F238E27FC236}">
                  <a16:creationId xmlns:a16="http://schemas.microsoft.com/office/drawing/2014/main" id="{2D8E5DF2-41EA-4091-A776-D264C643F2A4}"/>
                </a:ext>
              </a:extLst>
            </p:cNvPr>
            <p:cNvSpPr/>
            <p:nvPr/>
          </p:nvSpPr>
          <p:spPr>
            <a:xfrm rot="16200000">
              <a:off x="11113985" y="5688596"/>
              <a:ext cx="1465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DOCUMENTAL</a:t>
              </a:r>
              <a:endParaRPr lang="es-EC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8CA38A8C-CC21-41EE-8669-DC43F2655B7C}"/>
                </a:ext>
              </a:extLst>
            </p:cNvPr>
            <p:cNvSpPr/>
            <p:nvPr/>
          </p:nvSpPr>
          <p:spPr>
            <a:xfrm>
              <a:off x="7148339" y="5173947"/>
              <a:ext cx="4460209" cy="1321910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91" name="Rectángulo 90">
              <a:extLst>
                <a:ext uri="{FF2B5EF4-FFF2-40B4-BE49-F238E27FC236}">
                  <a16:creationId xmlns:a16="http://schemas.microsoft.com/office/drawing/2014/main" id="{7A8505CB-9D27-4041-BE99-B0FAB889101A}"/>
                </a:ext>
              </a:extLst>
            </p:cNvPr>
            <p:cNvSpPr/>
            <p:nvPr/>
          </p:nvSpPr>
          <p:spPr>
            <a:xfrm>
              <a:off x="8220193" y="5413614"/>
              <a:ext cx="330770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MX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Se basa en la revisión y consulta de documentos: Libros de vuelo, Matrices de operatividad, Matrices de certificación, etc.</a:t>
              </a: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BAE85AEA-F3B3-49F6-A11B-8B45ABF760BB}"/>
              </a:ext>
            </a:extLst>
          </p:cNvPr>
          <p:cNvGrpSpPr/>
          <p:nvPr/>
        </p:nvGrpSpPr>
        <p:grpSpPr>
          <a:xfrm>
            <a:off x="3503965" y="1671450"/>
            <a:ext cx="4926398" cy="1465588"/>
            <a:chOff x="7130741" y="2142095"/>
            <a:chExt cx="4926398" cy="1465588"/>
          </a:xfrm>
          <a:effectLst>
            <a:outerShdw blurRad="50800" dist="88900" dir="6480000" algn="ctr" rotWithShape="0">
              <a:srgbClr val="000000">
                <a:alpha val="43137"/>
              </a:srgbClr>
            </a:outerShdw>
          </a:effectLst>
        </p:grpSpPr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84458D26-45E2-44E1-8AD2-E8ECF4B40130}"/>
                </a:ext>
              </a:extLst>
            </p:cNvPr>
            <p:cNvSpPr/>
            <p:nvPr/>
          </p:nvSpPr>
          <p:spPr>
            <a:xfrm>
              <a:off x="11584370" y="2211894"/>
              <a:ext cx="472769" cy="1316367"/>
            </a:xfrm>
            <a:custGeom>
              <a:avLst/>
              <a:gdLst>
                <a:gd name="connsiteX0" fmla="*/ 2711 w 472769"/>
                <a:gd name="connsiteY0" fmla="*/ 0 h 1316367"/>
                <a:gd name="connsiteX1" fmla="*/ 366430 w 472769"/>
                <a:gd name="connsiteY1" fmla="*/ 0 h 1316367"/>
                <a:gd name="connsiteX2" fmla="*/ 472769 w 472769"/>
                <a:gd name="connsiteY2" fmla="*/ 106339 h 1316367"/>
                <a:gd name="connsiteX3" fmla="*/ 472769 w 472769"/>
                <a:gd name="connsiteY3" fmla="*/ 1210028 h 1316367"/>
                <a:gd name="connsiteX4" fmla="*/ 366430 w 472769"/>
                <a:gd name="connsiteY4" fmla="*/ 1316367 h 1316367"/>
                <a:gd name="connsiteX5" fmla="*/ 2711 w 472769"/>
                <a:gd name="connsiteY5" fmla="*/ 1316367 h 1316367"/>
                <a:gd name="connsiteX6" fmla="*/ 0 w 472769"/>
                <a:gd name="connsiteY6" fmla="*/ 1315820 h 1316367"/>
                <a:gd name="connsiteX7" fmla="*/ 0 w 472769"/>
                <a:gd name="connsiteY7" fmla="*/ 548 h 1316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769" h="1316367">
                  <a:moveTo>
                    <a:pt x="2711" y="0"/>
                  </a:moveTo>
                  <a:lnTo>
                    <a:pt x="366430" y="0"/>
                  </a:lnTo>
                  <a:cubicBezTo>
                    <a:pt x="425159" y="0"/>
                    <a:pt x="472769" y="47610"/>
                    <a:pt x="472769" y="106339"/>
                  </a:cubicBezTo>
                  <a:lnTo>
                    <a:pt x="472769" y="1210028"/>
                  </a:lnTo>
                  <a:cubicBezTo>
                    <a:pt x="472769" y="1268757"/>
                    <a:pt x="425159" y="1316367"/>
                    <a:pt x="366430" y="1316367"/>
                  </a:cubicBezTo>
                  <a:lnTo>
                    <a:pt x="2711" y="1316367"/>
                  </a:lnTo>
                  <a:lnTo>
                    <a:pt x="0" y="1315820"/>
                  </a:lnTo>
                  <a:lnTo>
                    <a:pt x="0" y="54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35" name="Rectángulo 34">
              <a:extLst>
                <a:ext uri="{FF2B5EF4-FFF2-40B4-BE49-F238E27FC236}">
                  <a16:creationId xmlns:a16="http://schemas.microsoft.com/office/drawing/2014/main" id="{6083CF0C-3888-499B-88EC-891E93F47FDC}"/>
                </a:ext>
              </a:extLst>
            </p:cNvPr>
            <p:cNvSpPr/>
            <p:nvPr/>
          </p:nvSpPr>
          <p:spPr>
            <a:xfrm rot="16200000">
              <a:off x="11086113" y="2721000"/>
              <a:ext cx="1465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DESCRIPTIVO</a:t>
              </a:r>
              <a:endParaRPr lang="es-EC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01364191-A399-441D-8B70-D3BEB86B9F1A}"/>
                </a:ext>
              </a:extLst>
            </p:cNvPr>
            <p:cNvSpPr/>
            <p:nvPr/>
          </p:nvSpPr>
          <p:spPr>
            <a:xfrm>
              <a:off x="7130741" y="2206351"/>
              <a:ext cx="4460209" cy="1321910"/>
            </a:xfrm>
            <a:prstGeom prst="rect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9" name="Rectángulo 68">
              <a:extLst>
                <a:ext uri="{FF2B5EF4-FFF2-40B4-BE49-F238E27FC236}">
                  <a16:creationId xmlns:a16="http://schemas.microsoft.com/office/drawing/2014/main" id="{62ADD2CC-5259-4337-8E3C-04AF50DE2C73}"/>
                </a:ext>
              </a:extLst>
            </p:cNvPr>
            <p:cNvSpPr/>
            <p:nvPr/>
          </p:nvSpPr>
          <p:spPr>
            <a:xfrm>
              <a:off x="8192321" y="2281634"/>
              <a:ext cx="330770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4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Se basa sobre realidades de hecho y su característica fundamental es la de presentar una interpretación correcta, realizando diferentes tipos de estudios como: Encuestas, Test. </a:t>
              </a:r>
              <a:endParaRPr lang="es-EC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Elipse 4">
            <a:extLst>
              <a:ext uri="{FF2B5EF4-FFF2-40B4-BE49-F238E27FC236}">
                <a16:creationId xmlns:a16="http://schemas.microsoft.com/office/drawing/2014/main" id="{E7946F6A-A96F-46B8-86C9-CB25870B421A}"/>
              </a:ext>
            </a:extLst>
          </p:cNvPr>
          <p:cNvSpPr/>
          <p:nvPr/>
        </p:nvSpPr>
        <p:spPr>
          <a:xfrm>
            <a:off x="2662837" y="169498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93190436-14BC-4992-AB2F-8BD262BEFFB1}"/>
              </a:ext>
            </a:extLst>
          </p:cNvPr>
          <p:cNvSpPr/>
          <p:nvPr/>
        </p:nvSpPr>
        <p:spPr>
          <a:xfrm>
            <a:off x="-806" y="1815654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2DE8D4A-A8F3-4C1F-B84A-9FFF57675FBB}"/>
              </a:ext>
            </a:extLst>
          </p:cNvPr>
          <p:cNvSpPr/>
          <p:nvPr/>
        </p:nvSpPr>
        <p:spPr>
          <a:xfrm>
            <a:off x="2733677" y="176469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DABFD7-BDB1-400D-90B4-273BDF7EDD9F}"/>
              </a:ext>
            </a:extLst>
          </p:cNvPr>
          <p:cNvSpPr txBox="1"/>
          <p:nvPr/>
        </p:nvSpPr>
        <p:spPr>
          <a:xfrm>
            <a:off x="10126" y="183290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866129-1E14-4C57-BC55-B6D20E97BA77}"/>
              </a:ext>
            </a:extLst>
          </p:cNvPr>
          <p:cNvSpPr txBox="1"/>
          <p:nvPr/>
        </p:nvSpPr>
        <p:spPr>
          <a:xfrm>
            <a:off x="2793666" y="170553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4FA6C7B-06F3-4761-A5B3-A1EC5BBB02D9}"/>
              </a:ext>
            </a:extLst>
          </p:cNvPr>
          <p:cNvSpPr/>
          <p:nvPr/>
        </p:nvSpPr>
        <p:spPr>
          <a:xfrm>
            <a:off x="2651905" y="2330139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7C663CE0-4F1A-4790-B4E1-00BFD749ECB8}"/>
              </a:ext>
            </a:extLst>
          </p:cNvPr>
          <p:cNvSpPr/>
          <p:nvPr/>
        </p:nvSpPr>
        <p:spPr>
          <a:xfrm>
            <a:off x="-11738" y="2450808"/>
            <a:ext cx="3020052" cy="332975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33B8485-53B0-41C2-AA53-01A75240A010}"/>
              </a:ext>
            </a:extLst>
          </p:cNvPr>
          <p:cNvSpPr/>
          <p:nvPr/>
        </p:nvSpPr>
        <p:spPr>
          <a:xfrm>
            <a:off x="2722745" y="2399853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78DD9C8-6DF2-488F-AA85-1DFEB1F52B65}"/>
              </a:ext>
            </a:extLst>
          </p:cNvPr>
          <p:cNvSpPr txBox="1"/>
          <p:nvPr/>
        </p:nvSpPr>
        <p:spPr>
          <a:xfrm>
            <a:off x="-806" y="2468060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TIPO DE INVESTIGACIÓN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AB26FBD-0110-432E-981D-6059E0F467BA}"/>
              </a:ext>
            </a:extLst>
          </p:cNvPr>
          <p:cNvSpPr txBox="1"/>
          <p:nvPr/>
        </p:nvSpPr>
        <p:spPr>
          <a:xfrm>
            <a:off x="2782734" y="2340688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EC989E1-742C-47BD-9531-51295D025FAB}"/>
              </a:ext>
            </a:extLst>
          </p:cNvPr>
          <p:cNvSpPr/>
          <p:nvPr/>
        </p:nvSpPr>
        <p:spPr>
          <a:xfrm>
            <a:off x="2651905" y="2982151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Diagrama de flujo: proceso 15">
            <a:extLst>
              <a:ext uri="{FF2B5EF4-FFF2-40B4-BE49-F238E27FC236}">
                <a16:creationId xmlns:a16="http://schemas.microsoft.com/office/drawing/2014/main" id="{63FDE371-8E02-4F56-BE8F-10E44243C38D}"/>
              </a:ext>
            </a:extLst>
          </p:cNvPr>
          <p:cNvSpPr/>
          <p:nvPr/>
        </p:nvSpPr>
        <p:spPr>
          <a:xfrm>
            <a:off x="-11738" y="3102820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E9A0430-FBEB-47D0-8F05-6CB8113D7146}"/>
              </a:ext>
            </a:extLst>
          </p:cNvPr>
          <p:cNvSpPr/>
          <p:nvPr/>
        </p:nvSpPr>
        <p:spPr>
          <a:xfrm>
            <a:off x="2722745" y="3051865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E997AC-156D-4E3D-9373-09E29C94D4E9}"/>
              </a:ext>
            </a:extLst>
          </p:cNvPr>
          <p:cNvSpPr txBox="1"/>
          <p:nvPr/>
        </p:nvSpPr>
        <p:spPr>
          <a:xfrm>
            <a:off x="-806" y="3120072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POBLACIÓN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C7D1E5B-C18F-43F8-938B-7ED1EA61C661}"/>
              </a:ext>
            </a:extLst>
          </p:cNvPr>
          <p:cNvSpPr txBox="1"/>
          <p:nvPr/>
        </p:nvSpPr>
        <p:spPr>
          <a:xfrm>
            <a:off x="2782734" y="2992700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C1F305-851E-4A03-B06E-85B1365EB627}"/>
              </a:ext>
            </a:extLst>
          </p:cNvPr>
          <p:cNvSpPr/>
          <p:nvPr/>
        </p:nvSpPr>
        <p:spPr>
          <a:xfrm>
            <a:off x="2640973" y="361730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Diagrama de flujo: proceso 20">
            <a:extLst>
              <a:ext uri="{FF2B5EF4-FFF2-40B4-BE49-F238E27FC236}">
                <a16:creationId xmlns:a16="http://schemas.microsoft.com/office/drawing/2014/main" id="{2F880724-A6EF-4D9E-AF42-7B0D3F3A87D1}"/>
              </a:ext>
            </a:extLst>
          </p:cNvPr>
          <p:cNvSpPr/>
          <p:nvPr/>
        </p:nvSpPr>
        <p:spPr>
          <a:xfrm>
            <a:off x="-22670" y="3737974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F60984F-D06D-4011-94DA-E1030FC9F3BC}"/>
              </a:ext>
            </a:extLst>
          </p:cNvPr>
          <p:cNvSpPr/>
          <p:nvPr/>
        </p:nvSpPr>
        <p:spPr>
          <a:xfrm>
            <a:off x="2711813" y="368701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8ABD611-BE29-4334-B9C7-0A3E2F84EC27}"/>
              </a:ext>
            </a:extLst>
          </p:cNvPr>
          <p:cNvSpPr txBox="1"/>
          <p:nvPr/>
        </p:nvSpPr>
        <p:spPr>
          <a:xfrm>
            <a:off x="-11738" y="375522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MUESTRA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1B66D9D-6281-45B4-AAA4-ED5926D461CB}"/>
              </a:ext>
            </a:extLst>
          </p:cNvPr>
          <p:cNvSpPr txBox="1"/>
          <p:nvPr/>
        </p:nvSpPr>
        <p:spPr>
          <a:xfrm>
            <a:off x="2771802" y="362785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6CCE7BB-8219-49EC-9456-2079D41A607F}"/>
              </a:ext>
            </a:extLst>
          </p:cNvPr>
          <p:cNvSpPr/>
          <p:nvPr/>
        </p:nvSpPr>
        <p:spPr>
          <a:xfrm>
            <a:off x="2651905" y="4271743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Diagrama de flujo: proceso 25">
            <a:extLst>
              <a:ext uri="{FF2B5EF4-FFF2-40B4-BE49-F238E27FC236}">
                <a16:creationId xmlns:a16="http://schemas.microsoft.com/office/drawing/2014/main" id="{14C3713E-EB33-42B2-98FC-E04DECB6AC8C}"/>
              </a:ext>
            </a:extLst>
          </p:cNvPr>
          <p:cNvSpPr/>
          <p:nvPr/>
        </p:nvSpPr>
        <p:spPr>
          <a:xfrm>
            <a:off x="-11738" y="4392412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98AB05C-5933-4B58-8D66-F9D4A9E463F7}"/>
              </a:ext>
            </a:extLst>
          </p:cNvPr>
          <p:cNvSpPr/>
          <p:nvPr/>
        </p:nvSpPr>
        <p:spPr>
          <a:xfrm>
            <a:off x="2722745" y="4341457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639ACD7-7A09-49C0-A0BC-7C2FE24350D1}"/>
              </a:ext>
            </a:extLst>
          </p:cNvPr>
          <p:cNvSpPr txBox="1"/>
          <p:nvPr/>
        </p:nvSpPr>
        <p:spPr>
          <a:xfrm>
            <a:off x="-806" y="4409664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MÉTODOS DE INVESTIGACIÓN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48FF0F2-CA0E-4109-99F7-001978E75E6C}"/>
              </a:ext>
            </a:extLst>
          </p:cNvPr>
          <p:cNvSpPr txBox="1"/>
          <p:nvPr/>
        </p:nvSpPr>
        <p:spPr>
          <a:xfrm>
            <a:off x="2782734" y="4282292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7B6CB4F2-B784-4EB7-9D12-936F5E274889}"/>
              </a:ext>
            </a:extLst>
          </p:cNvPr>
          <p:cNvSpPr/>
          <p:nvPr/>
        </p:nvSpPr>
        <p:spPr>
          <a:xfrm>
            <a:off x="2640973" y="4906897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3" name="Diagrama de flujo: proceso 72">
            <a:extLst>
              <a:ext uri="{FF2B5EF4-FFF2-40B4-BE49-F238E27FC236}">
                <a16:creationId xmlns:a16="http://schemas.microsoft.com/office/drawing/2014/main" id="{023C85DB-71FE-45CF-B620-5619E8B8F3EE}"/>
              </a:ext>
            </a:extLst>
          </p:cNvPr>
          <p:cNvSpPr/>
          <p:nvPr/>
        </p:nvSpPr>
        <p:spPr>
          <a:xfrm>
            <a:off x="-22670" y="5027566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CCEB727A-DC5C-41A3-9A91-EBA953F332DF}"/>
              </a:ext>
            </a:extLst>
          </p:cNvPr>
          <p:cNvSpPr/>
          <p:nvPr/>
        </p:nvSpPr>
        <p:spPr>
          <a:xfrm>
            <a:off x="2711813" y="4976611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D0CACF5C-7DEB-45B7-8877-25E19F554CE9}"/>
              </a:ext>
            </a:extLst>
          </p:cNvPr>
          <p:cNvSpPr txBox="1"/>
          <p:nvPr/>
        </p:nvSpPr>
        <p:spPr>
          <a:xfrm>
            <a:off x="-11738" y="5044818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RECOLECCIÓN DATOS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9B283756-D9DB-43B8-A1E7-FAC17AD845FF}"/>
              </a:ext>
            </a:extLst>
          </p:cNvPr>
          <p:cNvSpPr txBox="1"/>
          <p:nvPr/>
        </p:nvSpPr>
        <p:spPr>
          <a:xfrm>
            <a:off x="2771802" y="4917446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F7267E7-5DBA-41C4-83F1-5BD427278081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65" name="Forma libre: forma 64">
            <a:extLst>
              <a:ext uri="{FF2B5EF4-FFF2-40B4-BE49-F238E27FC236}">
                <a16:creationId xmlns:a16="http://schemas.microsoft.com/office/drawing/2014/main" id="{AFA0ACF3-DF52-4123-B88D-80045175D66A}"/>
              </a:ext>
            </a:extLst>
          </p:cNvPr>
          <p:cNvSpPr/>
          <p:nvPr/>
        </p:nvSpPr>
        <p:spPr>
          <a:xfrm>
            <a:off x="3348366" y="1657214"/>
            <a:ext cx="4763307" cy="1481650"/>
          </a:xfrm>
          <a:custGeom>
            <a:avLst/>
            <a:gdLst>
              <a:gd name="connsiteX0" fmla="*/ 164759 w 4763307"/>
              <a:gd name="connsiteY0" fmla="*/ 0 h 1481650"/>
              <a:gd name="connsiteX1" fmla="*/ 4763307 w 4763307"/>
              <a:gd name="connsiteY1" fmla="*/ 0 h 1481650"/>
              <a:gd name="connsiteX2" fmla="*/ 4763307 w 4763307"/>
              <a:gd name="connsiteY2" fmla="*/ 329246 h 1481650"/>
              <a:gd name="connsiteX3" fmla="*/ 4687619 w 4763307"/>
              <a:gd name="connsiteY3" fmla="*/ 321616 h 1481650"/>
              <a:gd name="connsiteX4" fmla="*/ 4299678 w 4763307"/>
              <a:gd name="connsiteY4" fmla="*/ 709557 h 1481650"/>
              <a:gd name="connsiteX5" fmla="*/ 4687619 w 4763307"/>
              <a:gd name="connsiteY5" fmla="*/ 1097498 h 1481650"/>
              <a:gd name="connsiteX6" fmla="*/ 4763307 w 4763307"/>
              <a:gd name="connsiteY6" fmla="*/ 1089868 h 1481650"/>
              <a:gd name="connsiteX7" fmla="*/ 4763307 w 4763307"/>
              <a:gd name="connsiteY7" fmla="*/ 1481650 h 1481650"/>
              <a:gd name="connsiteX8" fmla="*/ 164759 w 4763307"/>
              <a:gd name="connsiteY8" fmla="*/ 1481650 h 1481650"/>
              <a:gd name="connsiteX9" fmla="*/ 0 w 4763307"/>
              <a:gd name="connsiteY9" fmla="*/ 1316891 h 1481650"/>
              <a:gd name="connsiteX10" fmla="*/ 0 w 4763307"/>
              <a:gd name="connsiteY10" fmla="*/ 164759 h 1481650"/>
              <a:gd name="connsiteX11" fmla="*/ 164759 w 4763307"/>
              <a:gd name="connsiteY11" fmla="*/ 0 h 148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63307" h="1481650">
                <a:moveTo>
                  <a:pt x="164759" y="0"/>
                </a:moveTo>
                <a:lnTo>
                  <a:pt x="4763307" y="0"/>
                </a:lnTo>
                <a:lnTo>
                  <a:pt x="4763307" y="329246"/>
                </a:lnTo>
                <a:lnTo>
                  <a:pt x="4687619" y="321616"/>
                </a:lnTo>
                <a:cubicBezTo>
                  <a:pt x="4473365" y="321616"/>
                  <a:pt x="4299678" y="495303"/>
                  <a:pt x="4299678" y="709557"/>
                </a:cubicBezTo>
                <a:cubicBezTo>
                  <a:pt x="4299678" y="923811"/>
                  <a:pt x="4473365" y="1097498"/>
                  <a:pt x="4687619" y="1097498"/>
                </a:cubicBezTo>
                <a:lnTo>
                  <a:pt x="4763307" y="1089868"/>
                </a:lnTo>
                <a:lnTo>
                  <a:pt x="4763307" y="1481650"/>
                </a:lnTo>
                <a:lnTo>
                  <a:pt x="164759" y="1481650"/>
                </a:lnTo>
                <a:cubicBezTo>
                  <a:pt x="73765" y="1481650"/>
                  <a:pt x="0" y="1407885"/>
                  <a:pt x="0" y="1316891"/>
                </a:cubicBezTo>
                <a:lnTo>
                  <a:pt x="0" y="164759"/>
                </a:lnTo>
                <a:cubicBezTo>
                  <a:pt x="0" y="73765"/>
                  <a:pt x="73765" y="0"/>
                  <a:pt x="164759" y="0"/>
                </a:cubicBezTo>
                <a:close/>
              </a:path>
            </a:pathLst>
          </a:custGeom>
          <a:solidFill>
            <a:srgbClr val="66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2FE60FC-3DCD-433C-8321-8DAF71B7375B}"/>
              </a:ext>
            </a:extLst>
          </p:cNvPr>
          <p:cNvSpPr/>
          <p:nvPr/>
        </p:nvSpPr>
        <p:spPr>
          <a:xfrm>
            <a:off x="4440102" y="2165192"/>
            <a:ext cx="2253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DESCRIPTIVO</a:t>
            </a:r>
            <a:endParaRPr lang="es-EC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4" name="Conector recto 113">
            <a:extLst>
              <a:ext uri="{FF2B5EF4-FFF2-40B4-BE49-F238E27FC236}">
                <a16:creationId xmlns:a16="http://schemas.microsoft.com/office/drawing/2014/main" id="{BC239764-C454-4840-AA01-FA3BB724497B}"/>
              </a:ext>
            </a:extLst>
          </p:cNvPr>
          <p:cNvCxnSpPr>
            <a:cxnSpLocks/>
          </p:cNvCxnSpPr>
          <p:nvPr/>
        </p:nvCxnSpPr>
        <p:spPr>
          <a:xfrm>
            <a:off x="3503965" y="1735669"/>
            <a:ext cx="452212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Arco de bloque 115">
            <a:extLst>
              <a:ext uri="{FF2B5EF4-FFF2-40B4-BE49-F238E27FC236}">
                <a16:creationId xmlns:a16="http://schemas.microsoft.com/office/drawing/2014/main" id="{08CD9AAA-55F5-4DB8-A61A-4A2A89CE63EB}"/>
              </a:ext>
            </a:extLst>
          </p:cNvPr>
          <p:cNvSpPr/>
          <p:nvPr/>
        </p:nvSpPr>
        <p:spPr>
          <a:xfrm rot="16200000">
            <a:off x="7496365" y="1844953"/>
            <a:ext cx="1059441" cy="1059441"/>
          </a:xfrm>
          <a:prstGeom prst="blockArc">
            <a:avLst>
              <a:gd name="adj1" fmla="val 10800000"/>
              <a:gd name="adj2" fmla="val 21422083"/>
              <a:gd name="adj3" fmla="val 0"/>
            </a:avLst>
          </a:prstGeom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cxnSp>
        <p:nvCxnSpPr>
          <p:cNvPr id="118" name="Conector recto 117">
            <a:extLst>
              <a:ext uri="{FF2B5EF4-FFF2-40B4-BE49-F238E27FC236}">
                <a16:creationId xmlns:a16="http://schemas.microsoft.com/office/drawing/2014/main" id="{98F8943D-20D5-4E24-901C-E6FD802FFED3}"/>
              </a:ext>
            </a:extLst>
          </p:cNvPr>
          <p:cNvCxnSpPr>
            <a:cxnSpLocks/>
          </p:cNvCxnSpPr>
          <p:nvPr/>
        </p:nvCxnSpPr>
        <p:spPr>
          <a:xfrm>
            <a:off x="3498856" y="3065817"/>
            <a:ext cx="4534277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cto 122">
            <a:extLst>
              <a:ext uri="{FF2B5EF4-FFF2-40B4-BE49-F238E27FC236}">
                <a16:creationId xmlns:a16="http://schemas.microsoft.com/office/drawing/2014/main" id="{CB6925FF-EB13-47B2-BDC8-95402EC68AFF}"/>
              </a:ext>
            </a:extLst>
          </p:cNvPr>
          <p:cNvCxnSpPr>
            <a:stCxn id="116" idx="0"/>
          </p:cNvCxnSpPr>
          <p:nvPr/>
        </p:nvCxnSpPr>
        <p:spPr>
          <a:xfrm>
            <a:off x="8026086" y="2904394"/>
            <a:ext cx="0" cy="15322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ector recto 131">
            <a:extLst>
              <a:ext uri="{FF2B5EF4-FFF2-40B4-BE49-F238E27FC236}">
                <a16:creationId xmlns:a16="http://schemas.microsoft.com/office/drawing/2014/main" id="{B3D541BC-CBC1-437C-89FF-1D222758664D}"/>
              </a:ext>
            </a:extLst>
          </p:cNvPr>
          <p:cNvCxnSpPr/>
          <p:nvPr/>
        </p:nvCxnSpPr>
        <p:spPr>
          <a:xfrm>
            <a:off x="8032504" y="1734378"/>
            <a:ext cx="0" cy="1080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E60082D8-0E90-4999-B738-C4E8BA6CD439}"/>
              </a:ext>
            </a:extLst>
          </p:cNvPr>
          <p:cNvCxnSpPr/>
          <p:nvPr/>
        </p:nvCxnSpPr>
        <p:spPr>
          <a:xfrm>
            <a:off x="3500525" y="1728938"/>
            <a:ext cx="0" cy="1328678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upo 158">
            <a:extLst>
              <a:ext uri="{FF2B5EF4-FFF2-40B4-BE49-F238E27FC236}">
                <a16:creationId xmlns:a16="http://schemas.microsoft.com/office/drawing/2014/main" id="{940E9F91-27F8-4FF1-867C-726D3B73C7F2}"/>
              </a:ext>
            </a:extLst>
          </p:cNvPr>
          <p:cNvGrpSpPr/>
          <p:nvPr/>
        </p:nvGrpSpPr>
        <p:grpSpPr>
          <a:xfrm>
            <a:off x="3376238" y="3971950"/>
            <a:ext cx="5207440" cy="1481650"/>
            <a:chOff x="3376238" y="5543892"/>
            <a:chExt cx="5207440" cy="1481650"/>
          </a:xfrm>
        </p:grpSpPr>
        <p:sp>
          <p:nvSpPr>
            <p:cNvPr id="160" name="Forma libre: forma 159">
              <a:extLst>
                <a:ext uri="{FF2B5EF4-FFF2-40B4-BE49-F238E27FC236}">
                  <a16:creationId xmlns:a16="http://schemas.microsoft.com/office/drawing/2014/main" id="{00B8E2DD-A2B2-4FE9-867C-2ECCBD08FA11}"/>
                </a:ext>
              </a:extLst>
            </p:cNvPr>
            <p:cNvSpPr/>
            <p:nvPr/>
          </p:nvSpPr>
          <p:spPr>
            <a:xfrm>
              <a:off x="3376238" y="5543892"/>
              <a:ext cx="4763307" cy="1481650"/>
            </a:xfrm>
            <a:custGeom>
              <a:avLst/>
              <a:gdLst>
                <a:gd name="connsiteX0" fmla="*/ 164759 w 4763307"/>
                <a:gd name="connsiteY0" fmla="*/ 0 h 1481650"/>
                <a:gd name="connsiteX1" fmla="*/ 4763307 w 4763307"/>
                <a:gd name="connsiteY1" fmla="*/ 0 h 1481650"/>
                <a:gd name="connsiteX2" fmla="*/ 4763307 w 4763307"/>
                <a:gd name="connsiteY2" fmla="*/ 329246 h 1481650"/>
                <a:gd name="connsiteX3" fmla="*/ 4687619 w 4763307"/>
                <a:gd name="connsiteY3" fmla="*/ 321616 h 1481650"/>
                <a:gd name="connsiteX4" fmla="*/ 4299678 w 4763307"/>
                <a:gd name="connsiteY4" fmla="*/ 709557 h 1481650"/>
                <a:gd name="connsiteX5" fmla="*/ 4687619 w 4763307"/>
                <a:gd name="connsiteY5" fmla="*/ 1097498 h 1481650"/>
                <a:gd name="connsiteX6" fmla="*/ 4763307 w 4763307"/>
                <a:gd name="connsiteY6" fmla="*/ 1089868 h 1481650"/>
                <a:gd name="connsiteX7" fmla="*/ 4763307 w 4763307"/>
                <a:gd name="connsiteY7" fmla="*/ 1481650 h 1481650"/>
                <a:gd name="connsiteX8" fmla="*/ 164759 w 4763307"/>
                <a:gd name="connsiteY8" fmla="*/ 1481650 h 1481650"/>
                <a:gd name="connsiteX9" fmla="*/ 0 w 4763307"/>
                <a:gd name="connsiteY9" fmla="*/ 1316891 h 1481650"/>
                <a:gd name="connsiteX10" fmla="*/ 0 w 4763307"/>
                <a:gd name="connsiteY10" fmla="*/ 164759 h 1481650"/>
                <a:gd name="connsiteX11" fmla="*/ 164759 w 4763307"/>
                <a:gd name="connsiteY11" fmla="*/ 0 h 148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63307" h="1481650">
                  <a:moveTo>
                    <a:pt x="164759" y="0"/>
                  </a:moveTo>
                  <a:lnTo>
                    <a:pt x="4763307" y="0"/>
                  </a:lnTo>
                  <a:lnTo>
                    <a:pt x="4763307" y="329246"/>
                  </a:lnTo>
                  <a:lnTo>
                    <a:pt x="4687619" y="321616"/>
                  </a:lnTo>
                  <a:cubicBezTo>
                    <a:pt x="4473365" y="321616"/>
                    <a:pt x="4299678" y="495303"/>
                    <a:pt x="4299678" y="709557"/>
                  </a:cubicBezTo>
                  <a:cubicBezTo>
                    <a:pt x="4299678" y="923811"/>
                    <a:pt x="4473365" y="1097498"/>
                    <a:pt x="4687619" y="1097498"/>
                  </a:cubicBezTo>
                  <a:lnTo>
                    <a:pt x="4763307" y="1089868"/>
                  </a:lnTo>
                  <a:lnTo>
                    <a:pt x="4763307" y="1481650"/>
                  </a:lnTo>
                  <a:lnTo>
                    <a:pt x="164759" y="1481650"/>
                  </a:lnTo>
                  <a:cubicBezTo>
                    <a:pt x="73765" y="1481650"/>
                    <a:pt x="0" y="1407885"/>
                    <a:pt x="0" y="1316891"/>
                  </a:cubicBezTo>
                  <a:lnTo>
                    <a:pt x="0" y="164759"/>
                  </a:lnTo>
                  <a:cubicBezTo>
                    <a:pt x="0" y="73765"/>
                    <a:pt x="73765" y="0"/>
                    <a:pt x="164759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C"/>
            </a:p>
          </p:txBody>
        </p:sp>
        <p:cxnSp>
          <p:nvCxnSpPr>
            <p:cNvPr id="161" name="Conector recto 160">
              <a:extLst>
                <a:ext uri="{FF2B5EF4-FFF2-40B4-BE49-F238E27FC236}">
                  <a16:creationId xmlns:a16="http://schemas.microsoft.com/office/drawing/2014/main" id="{169ED824-7062-43D9-ADD7-F0BF36A78F2C}"/>
                </a:ext>
              </a:extLst>
            </p:cNvPr>
            <p:cNvCxnSpPr>
              <a:cxnSpLocks/>
            </p:cNvCxnSpPr>
            <p:nvPr/>
          </p:nvCxnSpPr>
          <p:spPr>
            <a:xfrm>
              <a:off x="3531837" y="5622347"/>
              <a:ext cx="452212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Arco de bloque 161">
              <a:extLst>
                <a:ext uri="{FF2B5EF4-FFF2-40B4-BE49-F238E27FC236}">
                  <a16:creationId xmlns:a16="http://schemas.microsoft.com/office/drawing/2014/main" id="{D9389525-FC2F-4BDB-9573-96975FB95720}"/>
                </a:ext>
              </a:extLst>
            </p:cNvPr>
            <p:cNvSpPr/>
            <p:nvPr/>
          </p:nvSpPr>
          <p:spPr>
            <a:xfrm rot="16200000">
              <a:off x="7524237" y="5731631"/>
              <a:ext cx="1059441" cy="1059441"/>
            </a:xfrm>
            <a:prstGeom prst="blockArc">
              <a:avLst>
                <a:gd name="adj1" fmla="val 10800000"/>
                <a:gd name="adj2" fmla="val 21422083"/>
                <a:gd name="adj3" fmla="val 0"/>
              </a:avLst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  <p:cxnSp>
          <p:nvCxnSpPr>
            <p:cNvPr id="163" name="Conector recto 162">
              <a:extLst>
                <a:ext uri="{FF2B5EF4-FFF2-40B4-BE49-F238E27FC236}">
                  <a16:creationId xmlns:a16="http://schemas.microsoft.com/office/drawing/2014/main" id="{8232E232-4F16-4D1B-A822-4889D0448F42}"/>
                </a:ext>
              </a:extLst>
            </p:cNvPr>
            <p:cNvCxnSpPr>
              <a:cxnSpLocks/>
            </p:cNvCxnSpPr>
            <p:nvPr/>
          </p:nvCxnSpPr>
          <p:spPr>
            <a:xfrm>
              <a:off x="3526728" y="6952495"/>
              <a:ext cx="453427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ector recto 163">
              <a:extLst>
                <a:ext uri="{FF2B5EF4-FFF2-40B4-BE49-F238E27FC236}">
                  <a16:creationId xmlns:a16="http://schemas.microsoft.com/office/drawing/2014/main" id="{8AF3B615-C0CE-4109-BF3B-CFACF12A6A1B}"/>
                </a:ext>
              </a:extLst>
            </p:cNvPr>
            <p:cNvCxnSpPr>
              <a:stCxn id="162" idx="0"/>
            </p:cNvCxnSpPr>
            <p:nvPr/>
          </p:nvCxnSpPr>
          <p:spPr>
            <a:xfrm>
              <a:off x="8053958" y="6791072"/>
              <a:ext cx="0" cy="15322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ector recto 164">
              <a:extLst>
                <a:ext uri="{FF2B5EF4-FFF2-40B4-BE49-F238E27FC236}">
                  <a16:creationId xmlns:a16="http://schemas.microsoft.com/office/drawing/2014/main" id="{6BE9566E-8EB1-4FB6-BA75-EC6C8AA871C7}"/>
                </a:ext>
              </a:extLst>
            </p:cNvPr>
            <p:cNvCxnSpPr/>
            <p:nvPr/>
          </p:nvCxnSpPr>
          <p:spPr>
            <a:xfrm>
              <a:off x="8060376" y="5621056"/>
              <a:ext cx="0" cy="10800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ector recto 165">
              <a:extLst>
                <a:ext uri="{FF2B5EF4-FFF2-40B4-BE49-F238E27FC236}">
                  <a16:creationId xmlns:a16="http://schemas.microsoft.com/office/drawing/2014/main" id="{C34399B4-6630-473C-AA18-BC17362C5D23}"/>
                </a:ext>
              </a:extLst>
            </p:cNvPr>
            <p:cNvCxnSpPr/>
            <p:nvPr/>
          </p:nvCxnSpPr>
          <p:spPr>
            <a:xfrm>
              <a:off x="3528397" y="5615616"/>
              <a:ext cx="0" cy="1328678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Rectángulo 167">
            <a:extLst>
              <a:ext uri="{FF2B5EF4-FFF2-40B4-BE49-F238E27FC236}">
                <a16:creationId xmlns:a16="http://schemas.microsoft.com/office/drawing/2014/main" id="{3C3D1306-E6CE-4ED3-962F-5701463B0911}"/>
              </a:ext>
            </a:extLst>
          </p:cNvPr>
          <p:cNvSpPr/>
          <p:nvPr/>
        </p:nvSpPr>
        <p:spPr>
          <a:xfrm>
            <a:off x="4446105" y="4475199"/>
            <a:ext cx="2384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DOCUMENTAL</a:t>
            </a:r>
            <a:endParaRPr lang="es-EC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29948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0.29843 -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2C05238A-CC3E-4B2F-BA35-33E3FDC8373B}"/>
              </a:ext>
            </a:extLst>
          </p:cNvPr>
          <p:cNvSpPr/>
          <p:nvPr/>
        </p:nvSpPr>
        <p:spPr>
          <a:xfrm>
            <a:off x="1922322" y="1901092"/>
            <a:ext cx="93221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s-EC" sz="3000" i="0" u="none" strike="noStrike" kern="1200" cap="none" spc="30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TEMA: </a:t>
            </a:r>
            <a:r>
              <a:rPr lang="es-EC" sz="32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PROBLEMÁTICA EN EL ENTRENAMIENTO, ESTANDARIZACIÓN Y CERTIFICACIÓN EN LAS AERONAVES DE ENTRENAMIENTO Y EMPLEO DE LA AVIACIÓN DEL EJÉRCITO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21930AB-48D2-40ED-B6EF-437EFB2C7682}"/>
              </a:ext>
            </a:extLst>
          </p:cNvPr>
          <p:cNvCxnSpPr/>
          <p:nvPr/>
        </p:nvCxnSpPr>
        <p:spPr>
          <a:xfrm>
            <a:off x="1485900" y="1871545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27B5662-BB96-4F3A-86D1-EBFA58BC4381}"/>
              </a:ext>
            </a:extLst>
          </p:cNvPr>
          <p:cNvCxnSpPr/>
          <p:nvPr/>
        </p:nvCxnSpPr>
        <p:spPr>
          <a:xfrm>
            <a:off x="1485900" y="3946005"/>
            <a:ext cx="10195023" cy="202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E5E98D0D-A87A-4B0E-86C9-E17C96F196B6}"/>
              </a:ext>
            </a:extLst>
          </p:cNvPr>
          <p:cNvSpPr txBox="1"/>
          <p:nvPr/>
        </p:nvSpPr>
        <p:spPr>
          <a:xfrm>
            <a:off x="1485900" y="1358315"/>
            <a:ext cx="10195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MAESTRÍA EN ESTRATEGIA MILITAR TERRESTRE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B78B29-77EC-499C-A35C-82C09960DAC5}"/>
              </a:ext>
            </a:extLst>
          </p:cNvPr>
          <p:cNvSpPr txBox="1"/>
          <p:nvPr/>
        </p:nvSpPr>
        <p:spPr>
          <a:xfrm>
            <a:off x="2909021" y="4023396"/>
            <a:ext cx="7348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TCRN DE E.M </a:t>
            </a:r>
            <a:r>
              <a:rPr lang="es-EC" sz="2400" dirty="0">
                <a:solidFill>
                  <a:prstClr val="black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ACURIO PAÚL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 Y  TCRN DE E.M  SUÁREZ SANTIAGO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DIRECTOR: CRNL </a:t>
            </a:r>
            <a:r>
              <a:rPr lang="es-EC" sz="2400" dirty="0">
                <a:solidFill>
                  <a:prstClr val="black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E.M.C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 LEVOYER ALEXANDER</a:t>
            </a:r>
          </a:p>
        </p:txBody>
      </p:sp>
    </p:spTree>
    <p:extLst>
      <p:ext uri="{BB962C8B-B14F-4D97-AF65-F5344CB8AC3E}">
        <p14:creationId xmlns:p14="http://schemas.microsoft.com/office/powerpoint/2010/main" val="2300535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E7946F6A-A96F-46B8-86C9-CB25870B421A}"/>
              </a:ext>
            </a:extLst>
          </p:cNvPr>
          <p:cNvSpPr/>
          <p:nvPr/>
        </p:nvSpPr>
        <p:spPr>
          <a:xfrm>
            <a:off x="2662837" y="169498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93190436-14BC-4992-AB2F-8BD262BEFFB1}"/>
              </a:ext>
            </a:extLst>
          </p:cNvPr>
          <p:cNvSpPr/>
          <p:nvPr/>
        </p:nvSpPr>
        <p:spPr>
          <a:xfrm>
            <a:off x="-806" y="1815654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2DE8D4A-A8F3-4C1F-B84A-9FFF57675FBB}"/>
              </a:ext>
            </a:extLst>
          </p:cNvPr>
          <p:cNvSpPr/>
          <p:nvPr/>
        </p:nvSpPr>
        <p:spPr>
          <a:xfrm>
            <a:off x="2733677" y="176469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DABFD7-BDB1-400D-90B4-273BDF7EDD9F}"/>
              </a:ext>
            </a:extLst>
          </p:cNvPr>
          <p:cNvSpPr txBox="1"/>
          <p:nvPr/>
        </p:nvSpPr>
        <p:spPr>
          <a:xfrm>
            <a:off x="10126" y="183290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866129-1E14-4C57-BC55-B6D20E97BA77}"/>
              </a:ext>
            </a:extLst>
          </p:cNvPr>
          <p:cNvSpPr txBox="1"/>
          <p:nvPr/>
        </p:nvSpPr>
        <p:spPr>
          <a:xfrm>
            <a:off x="2793666" y="170553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4FA6C7B-06F3-4761-A5B3-A1EC5BBB02D9}"/>
              </a:ext>
            </a:extLst>
          </p:cNvPr>
          <p:cNvSpPr/>
          <p:nvPr/>
        </p:nvSpPr>
        <p:spPr>
          <a:xfrm>
            <a:off x="2651905" y="2330139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7C663CE0-4F1A-4790-B4E1-00BFD749ECB8}"/>
              </a:ext>
            </a:extLst>
          </p:cNvPr>
          <p:cNvSpPr/>
          <p:nvPr/>
        </p:nvSpPr>
        <p:spPr>
          <a:xfrm>
            <a:off x="-11738" y="2450808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33B8485-53B0-41C2-AA53-01A75240A010}"/>
              </a:ext>
            </a:extLst>
          </p:cNvPr>
          <p:cNvSpPr/>
          <p:nvPr/>
        </p:nvSpPr>
        <p:spPr>
          <a:xfrm>
            <a:off x="2722745" y="2399853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78DD9C8-6DF2-488F-AA85-1DFEB1F52B65}"/>
              </a:ext>
            </a:extLst>
          </p:cNvPr>
          <p:cNvSpPr txBox="1"/>
          <p:nvPr/>
        </p:nvSpPr>
        <p:spPr>
          <a:xfrm>
            <a:off x="-806" y="2468060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TIPO DE INVESTIGACIÓN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AB26FBD-0110-432E-981D-6059E0F467BA}"/>
              </a:ext>
            </a:extLst>
          </p:cNvPr>
          <p:cNvSpPr txBox="1"/>
          <p:nvPr/>
        </p:nvSpPr>
        <p:spPr>
          <a:xfrm>
            <a:off x="2782734" y="2340688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EC989E1-742C-47BD-9531-51295D025FAB}"/>
              </a:ext>
            </a:extLst>
          </p:cNvPr>
          <p:cNvSpPr/>
          <p:nvPr/>
        </p:nvSpPr>
        <p:spPr>
          <a:xfrm>
            <a:off x="2651905" y="2982151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Diagrama de flujo: proceso 15">
            <a:extLst>
              <a:ext uri="{FF2B5EF4-FFF2-40B4-BE49-F238E27FC236}">
                <a16:creationId xmlns:a16="http://schemas.microsoft.com/office/drawing/2014/main" id="{63FDE371-8E02-4F56-BE8F-10E44243C38D}"/>
              </a:ext>
            </a:extLst>
          </p:cNvPr>
          <p:cNvSpPr/>
          <p:nvPr/>
        </p:nvSpPr>
        <p:spPr>
          <a:xfrm>
            <a:off x="-11738" y="3102820"/>
            <a:ext cx="3020052" cy="332975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E9A0430-FBEB-47D0-8F05-6CB8113D7146}"/>
              </a:ext>
            </a:extLst>
          </p:cNvPr>
          <p:cNvSpPr/>
          <p:nvPr/>
        </p:nvSpPr>
        <p:spPr>
          <a:xfrm>
            <a:off x="2722745" y="3051865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E997AC-156D-4E3D-9373-09E29C94D4E9}"/>
              </a:ext>
            </a:extLst>
          </p:cNvPr>
          <p:cNvSpPr txBox="1"/>
          <p:nvPr/>
        </p:nvSpPr>
        <p:spPr>
          <a:xfrm>
            <a:off x="-806" y="3120072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POBLACIÓN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C7D1E5B-C18F-43F8-938B-7ED1EA61C661}"/>
              </a:ext>
            </a:extLst>
          </p:cNvPr>
          <p:cNvSpPr txBox="1"/>
          <p:nvPr/>
        </p:nvSpPr>
        <p:spPr>
          <a:xfrm>
            <a:off x="2782734" y="2992700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C1F305-851E-4A03-B06E-85B1365EB627}"/>
              </a:ext>
            </a:extLst>
          </p:cNvPr>
          <p:cNvSpPr/>
          <p:nvPr/>
        </p:nvSpPr>
        <p:spPr>
          <a:xfrm>
            <a:off x="2640973" y="361730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Diagrama de flujo: proceso 20">
            <a:extLst>
              <a:ext uri="{FF2B5EF4-FFF2-40B4-BE49-F238E27FC236}">
                <a16:creationId xmlns:a16="http://schemas.microsoft.com/office/drawing/2014/main" id="{2F880724-A6EF-4D9E-AF42-7B0D3F3A87D1}"/>
              </a:ext>
            </a:extLst>
          </p:cNvPr>
          <p:cNvSpPr/>
          <p:nvPr/>
        </p:nvSpPr>
        <p:spPr>
          <a:xfrm>
            <a:off x="-22670" y="3737974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F60984F-D06D-4011-94DA-E1030FC9F3BC}"/>
              </a:ext>
            </a:extLst>
          </p:cNvPr>
          <p:cNvSpPr/>
          <p:nvPr/>
        </p:nvSpPr>
        <p:spPr>
          <a:xfrm>
            <a:off x="2711813" y="368701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8ABD611-BE29-4334-B9C7-0A3E2F84EC27}"/>
              </a:ext>
            </a:extLst>
          </p:cNvPr>
          <p:cNvSpPr txBox="1"/>
          <p:nvPr/>
        </p:nvSpPr>
        <p:spPr>
          <a:xfrm>
            <a:off x="-11738" y="375522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MUESTRA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1B66D9D-6281-45B4-AAA4-ED5926D461CB}"/>
              </a:ext>
            </a:extLst>
          </p:cNvPr>
          <p:cNvSpPr txBox="1"/>
          <p:nvPr/>
        </p:nvSpPr>
        <p:spPr>
          <a:xfrm>
            <a:off x="2771802" y="362785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6CCE7BB-8219-49EC-9456-2079D41A607F}"/>
              </a:ext>
            </a:extLst>
          </p:cNvPr>
          <p:cNvSpPr/>
          <p:nvPr/>
        </p:nvSpPr>
        <p:spPr>
          <a:xfrm>
            <a:off x="2651905" y="4271743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Diagrama de flujo: proceso 25">
            <a:extLst>
              <a:ext uri="{FF2B5EF4-FFF2-40B4-BE49-F238E27FC236}">
                <a16:creationId xmlns:a16="http://schemas.microsoft.com/office/drawing/2014/main" id="{14C3713E-EB33-42B2-98FC-E04DECB6AC8C}"/>
              </a:ext>
            </a:extLst>
          </p:cNvPr>
          <p:cNvSpPr/>
          <p:nvPr/>
        </p:nvSpPr>
        <p:spPr>
          <a:xfrm>
            <a:off x="-11738" y="4392412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98AB05C-5933-4B58-8D66-F9D4A9E463F7}"/>
              </a:ext>
            </a:extLst>
          </p:cNvPr>
          <p:cNvSpPr/>
          <p:nvPr/>
        </p:nvSpPr>
        <p:spPr>
          <a:xfrm>
            <a:off x="2722745" y="4341457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639ACD7-7A09-49C0-A0BC-7C2FE24350D1}"/>
              </a:ext>
            </a:extLst>
          </p:cNvPr>
          <p:cNvSpPr txBox="1"/>
          <p:nvPr/>
        </p:nvSpPr>
        <p:spPr>
          <a:xfrm>
            <a:off x="-806" y="4409664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MÉTODOS DE INVESTIGACIÓN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48FF0F2-CA0E-4109-99F7-001978E75E6C}"/>
              </a:ext>
            </a:extLst>
          </p:cNvPr>
          <p:cNvSpPr txBox="1"/>
          <p:nvPr/>
        </p:nvSpPr>
        <p:spPr>
          <a:xfrm>
            <a:off x="2782734" y="4282292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AA65F491-803F-4601-9294-FF31E57C7D00}"/>
              </a:ext>
            </a:extLst>
          </p:cNvPr>
          <p:cNvSpPr/>
          <p:nvPr/>
        </p:nvSpPr>
        <p:spPr>
          <a:xfrm>
            <a:off x="2640973" y="4906897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Diagrama de flujo: proceso 50">
            <a:extLst>
              <a:ext uri="{FF2B5EF4-FFF2-40B4-BE49-F238E27FC236}">
                <a16:creationId xmlns:a16="http://schemas.microsoft.com/office/drawing/2014/main" id="{3E2B5FBA-9829-45B5-A805-4DFC76B60AD0}"/>
              </a:ext>
            </a:extLst>
          </p:cNvPr>
          <p:cNvSpPr/>
          <p:nvPr/>
        </p:nvSpPr>
        <p:spPr>
          <a:xfrm>
            <a:off x="-22670" y="5027566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441BC0CA-E0E0-44AB-AEE4-5CFC33D7536A}"/>
              </a:ext>
            </a:extLst>
          </p:cNvPr>
          <p:cNvSpPr/>
          <p:nvPr/>
        </p:nvSpPr>
        <p:spPr>
          <a:xfrm>
            <a:off x="2711813" y="4976611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D2A3F50A-ED0B-4E71-AF5C-F8E5C546E34C}"/>
              </a:ext>
            </a:extLst>
          </p:cNvPr>
          <p:cNvSpPr txBox="1"/>
          <p:nvPr/>
        </p:nvSpPr>
        <p:spPr>
          <a:xfrm>
            <a:off x="-11738" y="5044818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RECOLECCIÓN DATOS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BAD9B9A-3A80-42B2-A869-15AB920EF48C}"/>
              </a:ext>
            </a:extLst>
          </p:cNvPr>
          <p:cNvSpPr txBox="1"/>
          <p:nvPr/>
        </p:nvSpPr>
        <p:spPr>
          <a:xfrm>
            <a:off x="2771802" y="4917446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408A451-71FC-4723-B10B-C1E46155831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6852B9-160D-42B4-81B0-FC3C2E644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397" y="1598183"/>
            <a:ext cx="2696048" cy="1705250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5617C34E-5CA0-4128-A6BB-36DC4763CC90}"/>
              </a:ext>
            </a:extLst>
          </p:cNvPr>
          <p:cNvSpPr/>
          <p:nvPr/>
        </p:nvSpPr>
        <p:spPr>
          <a:xfrm>
            <a:off x="3926856" y="3271777"/>
            <a:ext cx="1799129" cy="293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TRABAJO </a:t>
            </a:r>
          </a:p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INVESTIGACIÓN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2395BDAF-E4F8-467F-BD70-762583B7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3" t="9633" r="8603" b="7206"/>
          <a:stretch/>
        </p:blipFill>
        <p:spPr>
          <a:xfrm>
            <a:off x="6909799" y="1547022"/>
            <a:ext cx="2038374" cy="2011693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9B447CE5-DB53-4ED6-8D94-FE667BAB8822}"/>
              </a:ext>
            </a:extLst>
          </p:cNvPr>
          <p:cNvSpPr/>
          <p:nvPr/>
        </p:nvSpPr>
        <p:spPr>
          <a:xfrm>
            <a:off x="7022069" y="3565075"/>
            <a:ext cx="1799129" cy="293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SOLUCIÓN</a:t>
            </a:r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788A5497-5C8A-4A88-BFF0-EF9B143CB2AC}"/>
              </a:ext>
            </a:extLst>
          </p:cNvPr>
          <p:cNvSpPr/>
          <p:nvPr/>
        </p:nvSpPr>
        <p:spPr>
          <a:xfrm>
            <a:off x="6030599" y="2078022"/>
            <a:ext cx="765683" cy="576564"/>
          </a:xfrm>
          <a:prstGeom prst="rightArrow">
            <a:avLst/>
          </a:prstGeom>
          <a:gradFill>
            <a:gsLst>
              <a:gs pos="42000">
                <a:schemeClr val="accent4">
                  <a:lumMod val="75000"/>
                </a:schemeClr>
              </a:gs>
              <a:gs pos="8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Flecha: doblada 35">
            <a:extLst>
              <a:ext uri="{FF2B5EF4-FFF2-40B4-BE49-F238E27FC236}">
                <a16:creationId xmlns:a16="http://schemas.microsoft.com/office/drawing/2014/main" id="{F5D80D9E-D3AF-40E9-A4B9-06F5BE241DA3}"/>
              </a:ext>
            </a:extLst>
          </p:cNvPr>
          <p:cNvSpPr/>
          <p:nvPr/>
        </p:nvSpPr>
        <p:spPr>
          <a:xfrm rot="16200000" flipH="1" flipV="1">
            <a:off x="9648677" y="2404919"/>
            <a:ext cx="1466425" cy="1199685"/>
          </a:xfrm>
          <a:prstGeom prst="bentArrow">
            <a:avLst/>
          </a:prstGeom>
          <a:gradFill>
            <a:gsLst>
              <a:gs pos="42000">
                <a:schemeClr val="accent4">
                  <a:lumMod val="75000"/>
                </a:schemeClr>
              </a:gs>
              <a:gs pos="8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0DFC4C9F-E7AC-4582-B44A-A4A6A62B87CB}"/>
              </a:ext>
            </a:extLst>
          </p:cNvPr>
          <p:cNvSpPr/>
          <p:nvPr/>
        </p:nvSpPr>
        <p:spPr>
          <a:xfrm rot="10800000">
            <a:off x="6973203" y="4834931"/>
            <a:ext cx="1328932" cy="576564"/>
          </a:xfrm>
          <a:prstGeom prst="rightArrow">
            <a:avLst/>
          </a:prstGeom>
          <a:gradFill>
            <a:gsLst>
              <a:gs pos="42000">
                <a:schemeClr val="accent4">
                  <a:lumMod val="75000"/>
                </a:schemeClr>
              </a:gs>
              <a:gs pos="80000">
                <a:srgbClr val="FFC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6705300D-9587-46F1-8A62-E8033BA9B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43" b="10218"/>
          <a:stretch/>
        </p:blipFill>
        <p:spPr>
          <a:xfrm>
            <a:off x="8685790" y="3954974"/>
            <a:ext cx="3392197" cy="1701076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22763068-B179-4591-AB4E-0697E1B9D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703" y="5113324"/>
            <a:ext cx="1158887" cy="1576479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9EC673C8-68D9-4DAC-A917-962E94165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053" y="4392412"/>
            <a:ext cx="2537494" cy="18242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104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34" grpId="0" animBg="1"/>
      <p:bldP spid="36" grpId="0" animBg="1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E7946F6A-A96F-46B8-86C9-CB25870B421A}"/>
              </a:ext>
            </a:extLst>
          </p:cNvPr>
          <p:cNvSpPr/>
          <p:nvPr/>
        </p:nvSpPr>
        <p:spPr>
          <a:xfrm>
            <a:off x="2662837" y="1694996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93190436-14BC-4992-AB2F-8BD262BEFFB1}"/>
              </a:ext>
            </a:extLst>
          </p:cNvPr>
          <p:cNvSpPr/>
          <p:nvPr/>
        </p:nvSpPr>
        <p:spPr>
          <a:xfrm>
            <a:off x="-806" y="1815665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2DE8D4A-A8F3-4C1F-B84A-9FFF57675FBB}"/>
              </a:ext>
            </a:extLst>
          </p:cNvPr>
          <p:cNvSpPr/>
          <p:nvPr/>
        </p:nvSpPr>
        <p:spPr>
          <a:xfrm>
            <a:off x="2733677" y="1764710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DABFD7-BDB1-400D-90B4-273BDF7EDD9F}"/>
              </a:ext>
            </a:extLst>
          </p:cNvPr>
          <p:cNvSpPr txBox="1"/>
          <p:nvPr/>
        </p:nvSpPr>
        <p:spPr>
          <a:xfrm>
            <a:off x="10126" y="1832917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866129-1E14-4C57-BC55-B6D20E97BA77}"/>
              </a:ext>
            </a:extLst>
          </p:cNvPr>
          <p:cNvSpPr txBox="1"/>
          <p:nvPr/>
        </p:nvSpPr>
        <p:spPr>
          <a:xfrm>
            <a:off x="2793666" y="1705545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4FA6C7B-06F3-4761-A5B3-A1EC5BBB02D9}"/>
              </a:ext>
            </a:extLst>
          </p:cNvPr>
          <p:cNvSpPr/>
          <p:nvPr/>
        </p:nvSpPr>
        <p:spPr>
          <a:xfrm>
            <a:off x="2651905" y="2330150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7C663CE0-4F1A-4790-B4E1-00BFD749ECB8}"/>
              </a:ext>
            </a:extLst>
          </p:cNvPr>
          <p:cNvSpPr/>
          <p:nvPr/>
        </p:nvSpPr>
        <p:spPr>
          <a:xfrm>
            <a:off x="-11738" y="2450819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33B8485-53B0-41C2-AA53-01A75240A010}"/>
              </a:ext>
            </a:extLst>
          </p:cNvPr>
          <p:cNvSpPr/>
          <p:nvPr/>
        </p:nvSpPr>
        <p:spPr>
          <a:xfrm>
            <a:off x="2722745" y="2399864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78DD9C8-6DF2-488F-AA85-1DFEB1F52B65}"/>
              </a:ext>
            </a:extLst>
          </p:cNvPr>
          <p:cNvSpPr txBox="1"/>
          <p:nvPr/>
        </p:nvSpPr>
        <p:spPr>
          <a:xfrm>
            <a:off x="-806" y="2468071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TIPO DE INVESTIGACIÓN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AB26FBD-0110-432E-981D-6059E0F467BA}"/>
              </a:ext>
            </a:extLst>
          </p:cNvPr>
          <p:cNvSpPr txBox="1"/>
          <p:nvPr/>
        </p:nvSpPr>
        <p:spPr>
          <a:xfrm>
            <a:off x="2782734" y="2340699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EC989E1-742C-47BD-9531-51295D025FAB}"/>
              </a:ext>
            </a:extLst>
          </p:cNvPr>
          <p:cNvSpPr/>
          <p:nvPr/>
        </p:nvSpPr>
        <p:spPr>
          <a:xfrm>
            <a:off x="2651905" y="2982162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Diagrama de flujo: proceso 15">
            <a:extLst>
              <a:ext uri="{FF2B5EF4-FFF2-40B4-BE49-F238E27FC236}">
                <a16:creationId xmlns:a16="http://schemas.microsoft.com/office/drawing/2014/main" id="{63FDE371-8E02-4F56-BE8F-10E44243C38D}"/>
              </a:ext>
            </a:extLst>
          </p:cNvPr>
          <p:cNvSpPr/>
          <p:nvPr/>
        </p:nvSpPr>
        <p:spPr>
          <a:xfrm>
            <a:off x="-11738" y="3102831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E9A0430-FBEB-47D0-8F05-6CB8113D7146}"/>
              </a:ext>
            </a:extLst>
          </p:cNvPr>
          <p:cNvSpPr/>
          <p:nvPr/>
        </p:nvSpPr>
        <p:spPr>
          <a:xfrm>
            <a:off x="2722745" y="3051876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E997AC-156D-4E3D-9373-09E29C94D4E9}"/>
              </a:ext>
            </a:extLst>
          </p:cNvPr>
          <p:cNvSpPr txBox="1"/>
          <p:nvPr/>
        </p:nvSpPr>
        <p:spPr>
          <a:xfrm>
            <a:off x="-806" y="3120083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POBLACIÓN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C7D1E5B-C18F-43F8-938B-7ED1EA61C661}"/>
              </a:ext>
            </a:extLst>
          </p:cNvPr>
          <p:cNvSpPr txBox="1"/>
          <p:nvPr/>
        </p:nvSpPr>
        <p:spPr>
          <a:xfrm>
            <a:off x="2782734" y="2992711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C1F305-851E-4A03-B06E-85B1365EB627}"/>
              </a:ext>
            </a:extLst>
          </p:cNvPr>
          <p:cNvSpPr/>
          <p:nvPr/>
        </p:nvSpPr>
        <p:spPr>
          <a:xfrm>
            <a:off x="2640973" y="3617316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Diagrama de flujo: proceso 20">
            <a:extLst>
              <a:ext uri="{FF2B5EF4-FFF2-40B4-BE49-F238E27FC236}">
                <a16:creationId xmlns:a16="http://schemas.microsoft.com/office/drawing/2014/main" id="{2F880724-A6EF-4D9E-AF42-7B0D3F3A87D1}"/>
              </a:ext>
            </a:extLst>
          </p:cNvPr>
          <p:cNvSpPr/>
          <p:nvPr/>
        </p:nvSpPr>
        <p:spPr>
          <a:xfrm>
            <a:off x="-22670" y="3737985"/>
            <a:ext cx="3020052" cy="332975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F60984F-D06D-4011-94DA-E1030FC9F3BC}"/>
              </a:ext>
            </a:extLst>
          </p:cNvPr>
          <p:cNvSpPr/>
          <p:nvPr/>
        </p:nvSpPr>
        <p:spPr>
          <a:xfrm>
            <a:off x="2711813" y="3687030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8ABD611-BE29-4334-B9C7-0A3E2F84EC27}"/>
              </a:ext>
            </a:extLst>
          </p:cNvPr>
          <p:cNvSpPr txBox="1"/>
          <p:nvPr/>
        </p:nvSpPr>
        <p:spPr>
          <a:xfrm>
            <a:off x="-11738" y="3755237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MUESTRA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1B66D9D-6281-45B4-AAA4-ED5926D461CB}"/>
              </a:ext>
            </a:extLst>
          </p:cNvPr>
          <p:cNvSpPr txBox="1"/>
          <p:nvPr/>
        </p:nvSpPr>
        <p:spPr>
          <a:xfrm>
            <a:off x="2771802" y="3627865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6CCE7BB-8219-49EC-9456-2079D41A607F}"/>
              </a:ext>
            </a:extLst>
          </p:cNvPr>
          <p:cNvSpPr/>
          <p:nvPr/>
        </p:nvSpPr>
        <p:spPr>
          <a:xfrm>
            <a:off x="2651905" y="4271754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Diagrama de flujo: proceso 25">
            <a:extLst>
              <a:ext uri="{FF2B5EF4-FFF2-40B4-BE49-F238E27FC236}">
                <a16:creationId xmlns:a16="http://schemas.microsoft.com/office/drawing/2014/main" id="{14C3713E-EB33-42B2-98FC-E04DECB6AC8C}"/>
              </a:ext>
            </a:extLst>
          </p:cNvPr>
          <p:cNvSpPr/>
          <p:nvPr/>
        </p:nvSpPr>
        <p:spPr>
          <a:xfrm>
            <a:off x="-11738" y="4392423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98AB05C-5933-4B58-8D66-F9D4A9E463F7}"/>
              </a:ext>
            </a:extLst>
          </p:cNvPr>
          <p:cNvSpPr/>
          <p:nvPr/>
        </p:nvSpPr>
        <p:spPr>
          <a:xfrm>
            <a:off x="2722745" y="4341468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639ACD7-7A09-49C0-A0BC-7C2FE24350D1}"/>
              </a:ext>
            </a:extLst>
          </p:cNvPr>
          <p:cNvSpPr txBox="1"/>
          <p:nvPr/>
        </p:nvSpPr>
        <p:spPr>
          <a:xfrm>
            <a:off x="-806" y="4409675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MÉTODOS DE INVESTIGACIÓN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48FF0F2-CA0E-4109-99F7-001978E75E6C}"/>
              </a:ext>
            </a:extLst>
          </p:cNvPr>
          <p:cNvSpPr txBox="1"/>
          <p:nvPr/>
        </p:nvSpPr>
        <p:spPr>
          <a:xfrm>
            <a:off x="2782734" y="4282303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72D58007-74FA-412C-A775-CBB985FC1E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83" y="1038815"/>
            <a:ext cx="3099961" cy="1232745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AE77E2C-2F33-41A0-ACF9-4D9A106D8906}"/>
              </a:ext>
            </a:extLst>
          </p:cNvPr>
          <p:cNvSpPr/>
          <p:nvPr/>
        </p:nvSpPr>
        <p:spPr>
          <a:xfrm>
            <a:off x="3397297" y="2360180"/>
            <a:ext cx="5104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=</a:t>
            </a: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 =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 =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=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 =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 = 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8F6AB2F1-2A47-46E3-9CA3-B013A4863384}"/>
              </a:ext>
            </a:extLst>
          </p:cNvPr>
          <p:cNvSpPr/>
          <p:nvPr/>
        </p:nvSpPr>
        <p:spPr>
          <a:xfrm>
            <a:off x="2640973" y="4906908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2" name="Diagrama de flujo: proceso 51">
            <a:extLst>
              <a:ext uri="{FF2B5EF4-FFF2-40B4-BE49-F238E27FC236}">
                <a16:creationId xmlns:a16="http://schemas.microsoft.com/office/drawing/2014/main" id="{449B7960-56BB-404A-B68D-EF8CB1D0DF09}"/>
              </a:ext>
            </a:extLst>
          </p:cNvPr>
          <p:cNvSpPr/>
          <p:nvPr/>
        </p:nvSpPr>
        <p:spPr>
          <a:xfrm>
            <a:off x="-22670" y="5027577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79DBE885-F75D-4F2B-9803-28F9FF3F08E9}"/>
              </a:ext>
            </a:extLst>
          </p:cNvPr>
          <p:cNvSpPr/>
          <p:nvPr/>
        </p:nvSpPr>
        <p:spPr>
          <a:xfrm>
            <a:off x="2711813" y="4976622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269ACB93-2706-4251-A73F-1B8C64A97AF1}"/>
              </a:ext>
            </a:extLst>
          </p:cNvPr>
          <p:cNvSpPr txBox="1"/>
          <p:nvPr/>
        </p:nvSpPr>
        <p:spPr>
          <a:xfrm>
            <a:off x="-11738" y="5044829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RECOLECCIÓN DATOS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6725E49E-D75C-4318-9F2B-26E198347524}"/>
              </a:ext>
            </a:extLst>
          </p:cNvPr>
          <p:cNvSpPr txBox="1"/>
          <p:nvPr/>
        </p:nvSpPr>
        <p:spPr>
          <a:xfrm>
            <a:off x="2771802" y="4917457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F955505-5CBD-4962-9F14-7F4D963F00A3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4A22A18-C032-464D-89E7-C6DD2B077C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86" y="2617306"/>
            <a:ext cx="4960482" cy="3635320"/>
          </a:xfrm>
          <a:prstGeom prst="rect">
            <a:avLst/>
          </a:prstGeom>
          <a:noFill/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4C462034-3822-455C-92D1-3B870EDC22E2}"/>
              </a:ext>
            </a:extLst>
          </p:cNvPr>
          <p:cNvSpPr/>
          <p:nvPr/>
        </p:nvSpPr>
        <p:spPr>
          <a:xfrm>
            <a:off x="3821502" y="2357310"/>
            <a:ext cx="31732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Tamaño de la muestra buscado.</a:t>
            </a: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Tamaño de la población o universo.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Parámetro estadístico que depende el nivel de confianza.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Error de estimación máximo aceptado.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Probabilidad de que ocurra el evento estudiado (éxito).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Probabilidad de que no ocurra el evento estudiado.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00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C2D3FB0C-841D-43DE-97AE-935D928BF63F}"/>
              </a:ext>
            </a:extLst>
          </p:cNvPr>
          <p:cNvCxnSpPr>
            <a:cxnSpLocks/>
          </p:cNvCxnSpPr>
          <p:nvPr/>
        </p:nvCxnSpPr>
        <p:spPr>
          <a:xfrm>
            <a:off x="5570149" y="4330821"/>
            <a:ext cx="987656" cy="576087"/>
          </a:xfrm>
          <a:prstGeom prst="line">
            <a:avLst/>
          </a:prstGeom>
          <a:ln w="57150">
            <a:solidFill>
              <a:srgbClr val="96B9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3AA0297E-9D43-446C-9F8A-540BAF3266F1}"/>
              </a:ext>
            </a:extLst>
          </p:cNvPr>
          <p:cNvCxnSpPr>
            <a:cxnSpLocks/>
          </p:cNvCxnSpPr>
          <p:nvPr/>
        </p:nvCxnSpPr>
        <p:spPr>
          <a:xfrm flipV="1">
            <a:off x="5576680" y="2148640"/>
            <a:ext cx="1085453" cy="561363"/>
          </a:xfrm>
          <a:prstGeom prst="line">
            <a:avLst/>
          </a:prstGeom>
          <a:ln w="57150">
            <a:solidFill>
              <a:srgbClr val="FBB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E7946F6A-A96F-46B8-86C9-CB25870B421A}"/>
              </a:ext>
            </a:extLst>
          </p:cNvPr>
          <p:cNvSpPr/>
          <p:nvPr/>
        </p:nvSpPr>
        <p:spPr>
          <a:xfrm>
            <a:off x="2662837" y="1694996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93190436-14BC-4992-AB2F-8BD262BEFFB1}"/>
              </a:ext>
            </a:extLst>
          </p:cNvPr>
          <p:cNvSpPr/>
          <p:nvPr/>
        </p:nvSpPr>
        <p:spPr>
          <a:xfrm>
            <a:off x="-806" y="1815665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2DE8D4A-A8F3-4C1F-B84A-9FFF57675FBB}"/>
              </a:ext>
            </a:extLst>
          </p:cNvPr>
          <p:cNvSpPr/>
          <p:nvPr/>
        </p:nvSpPr>
        <p:spPr>
          <a:xfrm>
            <a:off x="2733677" y="1764710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DABFD7-BDB1-400D-90B4-273BDF7EDD9F}"/>
              </a:ext>
            </a:extLst>
          </p:cNvPr>
          <p:cNvSpPr txBox="1"/>
          <p:nvPr/>
        </p:nvSpPr>
        <p:spPr>
          <a:xfrm>
            <a:off x="10126" y="1832917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866129-1E14-4C57-BC55-B6D20E97BA77}"/>
              </a:ext>
            </a:extLst>
          </p:cNvPr>
          <p:cNvSpPr txBox="1"/>
          <p:nvPr/>
        </p:nvSpPr>
        <p:spPr>
          <a:xfrm>
            <a:off x="2793666" y="1705545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4FA6C7B-06F3-4761-A5B3-A1EC5BBB02D9}"/>
              </a:ext>
            </a:extLst>
          </p:cNvPr>
          <p:cNvSpPr/>
          <p:nvPr/>
        </p:nvSpPr>
        <p:spPr>
          <a:xfrm>
            <a:off x="2651905" y="2330150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7C663CE0-4F1A-4790-B4E1-00BFD749ECB8}"/>
              </a:ext>
            </a:extLst>
          </p:cNvPr>
          <p:cNvSpPr/>
          <p:nvPr/>
        </p:nvSpPr>
        <p:spPr>
          <a:xfrm>
            <a:off x="-11738" y="2450819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33B8485-53B0-41C2-AA53-01A75240A010}"/>
              </a:ext>
            </a:extLst>
          </p:cNvPr>
          <p:cNvSpPr/>
          <p:nvPr/>
        </p:nvSpPr>
        <p:spPr>
          <a:xfrm>
            <a:off x="2722745" y="2399864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78DD9C8-6DF2-488F-AA85-1DFEB1F52B65}"/>
              </a:ext>
            </a:extLst>
          </p:cNvPr>
          <p:cNvSpPr txBox="1"/>
          <p:nvPr/>
        </p:nvSpPr>
        <p:spPr>
          <a:xfrm>
            <a:off x="-806" y="2468071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TIPO DE INVESTIGACIÓN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AB26FBD-0110-432E-981D-6059E0F467BA}"/>
              </a:ext>
            </a:extLst>
          </p:cNvPr>
          <p:cNvSpPr txBox="1"/>
          <p:nvPr/>
        </p:nvSpPr>
        <p:spPr>
          <a:xfrm>
            <a:off x="2782734" y="2340699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EC989E1-742C-47BD-9531-51295D025FAB}"/>
              </a:ext>
            </a:extLst>
          </p:cNvPr>
          <p:cNvSpPr/>
          <p:nvPr/>
        </p:nvSpPr>
        <p:spPr>
          <a:xfrm>
            <a:off x="2651905" y="2982162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Diagrama de flujo: proceso 15">
            <a:extLst>
              <a:ext uri="{FF2B5EF4-FFF2-40B4-BE49-F238E27FC236}">
                <a16:creationId xmlns:a16="http://schemas.microsoft.com/office/drawing/2014/main" id="{63FDE371-8E02-4F56-BE8F-10E44243C38D}"/>
              </a:ext>
            </a:extLst>
          </p:cNvPr>
          <p:cNvSpPr/>
          <p:nvPr/>
        </p:nvSpPr>
        <p:spPr>
          <a:xfrm>
            <a:off x="-11738" y="3102831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E9A0430-FBEB-47D0-8F05-6CB8113D7146}"/>
              </a:ext>
            </a:extLst>
          </p:cNvPr>
          <p:cNvSpPr/>
          <p:nvPr/>
        </p:nvSpPr>
        <p:spPr>
          <a:xfrm>
            <a:off x="2722745" y="3051876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E997AC-156D-4E3D-9373-09E29C94D4E9}"/>
              </a:ext>
            </a:extLst>
          </p:cNvPr>
          <p:cNvSpPr txBox="1"/>
          <p:nvPr/>
        </p:nvSpPr>
        <p:spPr>
          <a:xfrm>
            <a:off x="-806" y="3120083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POBLACIÓN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C7D1E5B-C18F-43F8-938B-7ED1EA61C661}"/>
              </a:ext>
            </a:extLst>
          </p:cNvPr>
          <p:cNvSpPr txBox="1"/>
          <p:nvPr/>
        </p:nvSpPr>
        <p:spPr>
          <a:xfrm>
            <a:off x="2782734" y="2992711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C1F305-851E-4A03-B06E-85B1365EB627}"/>
              </a:ext>
            </a:extLst>
          </p:cNvPr>
          <p:cNvSpPr/>
          <p:nvPr/>
        </p:nvSpPr>
        <p:spPr>
          <a:xfrm>
            <a:off x="2640973" y="3617316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Diagrama de flujo: proceso 20">
            <a:extLst>
              <a:ext uri="{FF2B5EF4-FFF2-40B4-BE49-F238E27FC236}">
                <a16:creationId xmlns:a16="http://schemas.microsoft.com/office/drawing/2014/main" id="{2F880724-A6EF-4D9E-AF42-7B0D3F3A87D1}"/>
              </a:ext>
            </a:extLst>
          </p:cNvPr>
          <p:cNvSpPr/>
          <p:nvPr/>
        </p:nvSpPr>
        <p:spPr>
          <a:xfrm>
            <a:off x="-22670" y="3737985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F60984F-D06D-4011-94DA-E1030FC9F3BC}"/>
              </a:ext>
            </a:extLst>
          </p:cNvPr>
          <p:cNvSpPr/>
          <p:nvPr/>
        </p:nvSpPr>
        <p:spPr>
          <a:xfrm>
            <a:off x="2711813" y="3687030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8ABD611-BE29-4334-B9C7-0A3E2F84EC27}"/>
              </a:ext>
            </a:extLst>
          </p:cNvPr>
          <p:cNvSpPr txBox="1"/>
          <p:nvPr/>
        </p:nvSpPr>
        <p:spPr>
          <a:xfrm>
            <a:off x="-11738" y="3755237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MUESTRA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1B66D9D-6281-45B4-AAA4-ED5926D461CB}"/>
              </a:ext>
            </a:extLst>
          </p:cNvPr>
          <p:cNvSpPr txBox="1"/>
          <p:nvPr/>
        </p:nvSpPr>
        <p:spPr>
          <a:xfrm>
            <a:off x="2771802" y="3627865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6CCE7BB-8219-49EC-9456-2079D41A607F}"/>
              </a:ext>
            </a:extLst>
          </p:cNvPr>
          <p:cNvSpPr/>
          <p:nvPr/>
        </p:nvSpPr>
        <p:spPr>
          <a:xfrm>
            <a:off x="2651905" y="4271754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Diagrama de flujo: proceso 25">
            <a:extLst>
              <a:ext uri="{FF2B5EF4-FFF2-40B4-BE49-F238E27FC236}">
                <a16:creationId xmlns:a16="http://schemas.microsoft.com/office/drawing/2014/main" id="{14C3713E-EB33-42B2-98FC-E04DECB6AC8C}"/>
              </a:ext>
            </a:extLst>
          </p:cNvPr>
          <p:cNvSpPr/>
          <p:nvPr/>
        </p:nvSpPr>
        <p:spPr>
          <a:xfrm>
            <a:off x="-11738" y="4392423"/>
            <a:ext cx="3020052" cy="332975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98AB05C-5933-4B58-8D66-F9D4A9E463F7}"/>
              </a:ext>
            </a:extLst>
          </p:cNvPr>
          <p:cNvSpPr/>
          <p:nvPr/>
        </p:nvSpPr>
        <p:spPr>
          <a:xfrm>
            <a:off x="2722745" y="4341468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639ACD7-7A09-49C0-A0BC-7C2FE24350D1}"/>
              </a:ext>
            </a:extLst>
          </p:cNvPr>
          <p:cNvSpPr txBox="1"/>
          <p:nvPr/>
        </p:nvSpPr>
        <p:spPr>
          <a:xfrm>
            <a:off x="-806" y="4409675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MÉTODOS DE INVESTIGACIÓN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48FF0F2-CA0E-4109-99F7-001978E75E6C}"/>
              </a:ext>
            </a:extLst>
          </p:cNvPr>
          <p:cNvSpPr txBox="1"/>
          <p:nvPr/>
        </p:nvSpPr>
        <p:spPr>
          <a:xfrm>
            <a:off x="2782734" y="4282303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A4CC484-5F59-4925-AC80-D91F9C23DB6A}"/>
              </a:ext>
            </a:extLst>
          </p:cNvPr>
          <p:cNvSpPr/>
          <p:nvPr/>
        </p:nvSpPr>
        <p:spPr>
          <a:xfrm>
            <a:off x="2640973" y="4906908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Diagrama de flujo: proceso 30">
            <a:extLst>
              <a:ext uri="{FF2B5EF4-FFF2-40B4-BE49-F238E27FC236}">
                <a16:creationId xmlns:a16="http://schemas.microsoft.com/office/drawing/2014/main" id="{494D0D4E-B269-49A8-8AE3-CBF7AE852D3E}"/>
              </a:ext>
            </a:extLst>
          </p:cNvPr>
          <p:cNvSpPr/>
          <p:nvPr/>
        </p:nvSpPr>
        <p:spPr>
          <a:xfrm>
            <a:off x="-22670" y="5027577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BDDF1733-B6AC-483D-87AF-1C6F29E3050A}"/>
              </a:ext>
            </a:extLst>
          </p:cNvPr>
          <p:cNvSpPr/>
          <p:nvPr/>
        </p:nvSpPr>
        <p:spPr>
          <a:xfrm>
            <a:off x="2711813" y="4976622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31EBF81-3C34-4AE1-8261-45576D941D44}"/>
              </a:ext>
            </a:extLst>
          </p:cNvPr>
          <p:cNvSpPr txBox="1"/>
          <p:nvPr/>
        </p:nvSpPr>
        <p:spPr>
          <a:xfrm>
            <a:off x="-11738" y="5044829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RECOLECCIÓN DATOS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C9828CE-0C5E-48C3-9D00-4412C1CC5889}"/>
              </a:ext>
            </a:extLst>
          </p:cNvPr>
          <p:cNvSpPr txBox="1"/>
          <p:nvPr/>
        </p:nvSpPr>
        <p:spPr>
          <a:xfrm>
            <a:off x="2771802" y="4917457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7F8379-9333-40D8-957C-CDE77F7C6F62}"/>
              </a:ext>
            </a:extLst>
          </p:cNvPr>
          <p:cNvSpPr txBox="1"/>
          <p:nvPr/>
        </p:nvSpPr>
        <p:spPr>
          <a:xfrm>
            <a:off x="3600792" y="2524512"/>
            <a:ext cx="1741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INDUCTIVO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3E134238-078A-4120-A8F4-6CC0F943977B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35" name="Arco de bloque 34">
            <a:extLst>
              <a:ext uri="{FF2B5EF4-FFF2-40B4-BE49-F238E27FC236}">
                <a16:creationId xmlns:a16="http://schemas.microsoft.com/office/drawing/2014/main" id="{27A2FE3C-2DF7-4708-9B7A-A586E4B38FAD}"/>
              </a:ext>
            </a:extLst>
          </p:cNvPr>
          <p:cNvSpPr/>
          <p:nvPr/>
        </p:nvSpPr>
        <p:spPr>
          <a:xfrm rot="5400000">
            <a:off x="1925865" y="1556698"/>
            <a:ext cx="3883979" cy="3883979"/>
          </a:xfrm>
          <a:prstGeom prst="blockArc">
            <a:avLst>
              <a:gd name="adj1" fmla="val 10800000"/>
              <a:gd name="adj2" fmla="val 21561701"/>
              <a:gd name="adj3" fmla="val 2512"/>
            </a:avLst>
          </a:prstGeom>
          <a:gradFill>
            <a:gsLst>
              <a:gs pos="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491BC621-97F1-4EC7-8E23-58DA1EAF3301}"/>
              </a:ext>
            </a:extLst>
          </p:cNvPr>
          <p:cNvSpPr/>
          <p:nvPr/>
        </p:nvSpPr>
        <p:spPr>
          <a:xfrm>
            <a:off x="5359529" y="2514238"/>
            <a:ext cx="421240" cy="421240"/>
          </a:xfrm>
          <a:prstGeom prst="ellipse">
            <a:avLst/>
          </a:prstGeom>
          <a:solidFill>
            <a:srgbClr val="FBB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96E1B339-D920-4894-A662-9973FD69A3B7}"/>
              </a:ext>
            </a:extLst>
          </p:cNvPr>
          <p:cNvSpPr/>
          <p:nvPr/>
        </p:nvSpPr>
        <p:spPr>
          <a:xfrm>
            <a:off x="5374067" y="4115288"/>
            <a:ext cx="421240" cy="421240"/>
          </a:xfrm>
          <a:prstGeom prst="ellipse">
            <a:avLst/>
          </a:prstGeom>
          <a:solidFill>
            <a:srgbClr val="93B7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93E9FF63-D96A-4E9B-814D-376CFB5C7711}"/>
              </a:ext>
            </a:extLst>
          </p:cNvPr>
          <p:cNvSpPr/>
          <p:nvPr/>
        </p:nvSpPr>
        <p:spPr>
          <a:xfrm>
            <a:off x="5425916" y="2575609"/>
            <a:ext cx="297915" cy="29791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7FB95BB3-BC2A-49AE-8059-6C8B56C4B36F}"/>
              </a:ext>
            </a:extLst>
          </p:cNvPr>
          <p:cNvSpPr/>
          <p:nvPr/>
        </p:nvSpPr>
        <p:spPr>
          <a:xfrm>
            <a:off x="5438089" y="4176950"/>
            <a:ext cx="297915" cy="29791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DF25A083-34E9-4675-B6AE-669F31C1B531}"/>
              </a:ext>
            </a:extLst>
          </p:cNvPr>
          <p:cNvSpPr txBox="1"/>
          <p:nvPr/>
        </p:nvSpPr>
        <p:spPr>
          <a:xfrm>
            <a:off x="3630421" y="4105465"/>
            <a:ext cx="1741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DEDUCTIVO</a:t>
            </a: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30238720-ADEB-47C0-875C-849B3E6A5C33}"/>
              </a:ext>
            </a:extLst>
          </p:cNvPr>
          <p:cNvSpPr/>
          <p:nvPr/>
        </p:nvSpPr>
        <p:spPr>
          <a:xfrm>
            <a:off x="6271195" y="1329141"/>
            <a:ext cx="5568593" cy="18217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292100" dist="228600" dir="4320000" sx="102000" sy="102000" algn="ctr" rotWithShape="0">
              <a:srgbClr val="000000">
                <a:alpha val="8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B2396D07-F381-4765-917C-FD415E5C836A}"/>
              </a:ext>
            </a:extLst>
          </p:cNvPr>
          <p:cNvSpPr/>
          <p:nvPr/>
        </p:nvSpPr>
        <p:spPr>
          <a:xfrm>
            <a:off x="6780944" y="1452409"/>
            <a:ext cx="4664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observación de problemas particulares orientó a estructurar diferentes conclusiones que fortalecieron el desarrollo de la presente investigación para elaborar un programa de entrenamiento, estandarización y de certificación que este enfocado a desarrollar las capacidades.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FA3C22D6-4401-48DE-81BC-200E1298D972}"/>
              </a:ext>
            </a:extLst>
          </p:cNvPr>
          <p:cNvSpPr/>
          <p:nvPr/>
        </p:nvSpPr>
        <p:spPr>
          <a:xfrm>
            <a:off x="6272659" y="3790500"/>
            <a:ext cx="5568593" cy="18217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292100" dist="228600" dir="4320000" sx="102000" sy="102000" algn="ctr" rotWithShape="0">
              <a:srgbClr val="000000">
                <a:alpha val="8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47ADD259-B9B7-484B-8DA5-7D47E1F8A511}"/>
              </a:ext>
            </a:extLst>
          </p:cNvPr>
          <p:cNvSpPr/>
          <p:nvPr/>
        </p:nvSpPr>
        <p:spPr>
          <a:xfrm>
            <a:off x="6782408" y="3913768"/>
            <a:ext cx="4664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presente investigación se apoyó también en este método, porque permitió lograr observaciones del fenómeno en estudio en su totalidad o desde el punto de vista general del contexto hasta llegar a elementos o indicadores particulares.</a:t>
            </a:r>
          </a:p>
        </p:txBody>
      </p:sp>
    </p:spTree>
    <p:extLst>
      <p:ext uri="{BB962C8B-B14F-4D97-AF65-F5344CB8AC3E}">
        <p14:creationId xmlns:p14="http://schemas.microsoft.com/office/powerpoint/2010/main" val="3113846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E7946F6A-A96F-46B8-86C9-CB25870B421A}"/>
              </a:ext>
            </a:extLst>
          </p:cNvPr>
          <p:cNvSpPr/>
          <p:nvPr/>
        </p:nvSpPr>
        <p:spPr>
          <a:xfrm>
            <a:off x="2662837" y="169499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93190436-14BC-4992-AB2F-8BD262BEFFB1}"/>
              </a:ext>
            </a:extLst>
          </p:cNvPr>
          <p:cNvSpPr/>
          <p:nvPr/>
        </p:nvSpPr>
        <p:spPr>
          <a:xfrm>
            <a:off x="-806" y="1815664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2DE8D4A-A8F3-4C1F-B84A-9FFF57675FBB}"/>
              </a:ext>
            </a:extLst>
          </p:cNvPr>
          <p:cNvSpPr/>
          <p:nvPr/>
        </p:nvSpPr>
        <p:spPr>
          <a:xfrm>
            <a:off x="2733677" y="176470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DABFD7-BDB1-400D-90B4-273BDF7EDD9F}"/>
              </a:ext>
            </a:extLst>
          </p:cNvPr>
          <p:cNvSpPr txBox="1"/>
          <p:nvPr/>
        </p:nvSpPr>
        <p:spPr>
          <a:xfrm>
            <a:off x="10126" y="183291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866129-1E14-4C57-BC55-B6D20E97BA77}"/>
              </a:ext>
            </a:extLst>
          </p:cNvPr>
          <p:cNvSpPr txBox="1"/>
          <p:nvPr/>
        </p:nvSpPr>
        <p:spPr>
          <a:xfrm>
            <a:off x="2793666" y="170554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4FA6C7B-06F3-4761-A5B3-A1EC5BBB02D9}"/>
              </a:ext>
            </a:extLst>
          </p:cNvPr>
          <p:cNvSpPr/>
          <p:nvPr/>
        </p:nvSpPr>
        <p:spPr>
          <a:xfrm>
            <a:off x="2651905" y="2330149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Diagrama de flujo: proceso 10">
            <a:extLst>
              <a:ext uri="{FF2B5EF4-FFF2-40B4-BE49-F238E27FC236}">
                <a16:creationId xmlns:a16="http://schemas.microsoft.com/office/drawing/2014/main" id="{7C663CE0-4F1A-4790-B4E1-00BFD749ECB8}"/>
              </a:ext>
            </a:extLst>
          </p:cNvPr>
          <p:cNvSpPr/>
          <p:nvPr/>
        </p:nvSpPr>
        <p:spPr>
          <a:xfrm>
            <a:off x="-11738" y="2450818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33B8485-53B0-41C2-AA53-01A75240A010}"/>
              </a:ext>
            </a:extLst>
          </p:cNvPr>
          <p:cNvSpPr/>
          <p:nvPr/>
        </p:nvSpPr>
        <p:spPr>
          <a:xfrm>
            <a:off x="2722745" y="2399863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78DD9C8-6DF2-488F-AA85-1DFEB1F52B65}"/>
              </a:ext>
            </a:extLst>
          </p:cNvPr>
          <p:cNvSpPr txBox="1"/>
          <p:nvPr/>
        </p:nvSpPr>
        <p:spPr>
          <a:xfrm>
            <a:off x="-806" y="2468070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TIPO DE INVESTIGACIÓN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AB26FBD-0110-432E-981D-6059E0F467BA}"/>
              </a:ext>
            </a:extLst>
          </p:cNvPr>
          <p:cNvSpPr txBox="1"/>
          <p:nvPr/>
        </p:nvSpPr>
        <p:spPr>
          <a:xfrm>
            <a:off x="2782734" y="2340698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EC989E1-742C-47BD-9531-51295D025FAB}"/>
              </a:ext>
            </a:extLst>
          </p:cNvPr>
          <p:cNvSpPr/>
          <p:nvPr/>
        </p:nvSpPr>
        <p:spPr>
          <a:xfrm>
            <a:off x="2651905" y="2982161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Diagrama de flujo: proceso 15">
            <a:extLst>
              <a:ext uri="{FF2B5EF4-FFF2-40B4-BE49-F238E27FC236}">
                <a16:creationId xmlns:a16="http://schemas.microsoft.com/office/drawing/2014/main" id="{63FDE371-8E02-4F56-BE8F-10E44243C38D}"/>
              </a:ext>
            </a:extLst>
          </p:cNvPr>
          <p:cNvSpPr/>
          <p:nvPr/>
        </p:nvSpPr>
        <p:spPr>
          <a:xfrm>
            <a:off x="-11738" y="3102830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E9A0430-FBEB-47D0-8F05-6CB8113D7146}"/>
              </a:ext>
            </a:extLst>
          </p:cNvPr>
          <p:cNvSpPr/>
          <p:nvPr/>
        </p:nvSpPr>
        <p:spPr>
          <a:xfrm>
            <a:off x="2722745" y="3051875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E997AC-156D-4E3D-9373-09E29C94D4E9}"/>
              </a:ext>
            </a:extLst>
          </p:cNvPr>
          <p:cNvSpPr txBox="1"/>
          <p:nvPr/>
        </p:nvSpPr>
        <p:spPr>
          <a:xfrm>
            <a:off x="-806" y="3120082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POBLACIÓN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C7D1E5B-C18F-43F8-938B-7ED1EA61C661}"/>
              </a:ext>
            </a:extLst>
          </p:cNvPr>
          <p:cNvSpPr txBox="1"/>
          <p:nvPr/>
        </p:nvSpPr>
        <p:spPr>
          <a:xfrm>
            <a:off x="2782734" y="2992710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C1F305-851E-4A03-B06E-85B1365EB627}"/>
              </a:ext>
            </a:extLst>
          </p:cNvPr>
          <p:cNvSpPr/>
          <p:nvPr/>
        </p:nvSpPr>
        <p:spPr>
          <a:xfrm>
            <a:off x="2640973" y="3617315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Diagrama de flujo: proceso 20">
            <a:extLst>
              <a:ext uri="{FF2B5EF4-FFF2-40B4-BE49-F238E27FC236}">
                <a16:creationId xmlns:a16="http://schemas.microsoft.com/office/drawing/2014/main" id="{2F880724-A6EF-4D9E-AF42-7B0D3F3A87D1}"/>
              </a:ext>
            </a:extLst>
          </p:cNvPr>
          <p:cNvSpPr/>
          <p:nvPr/>
        </p:nvSpPr>
        <p:spPr>
          <a:xfrm>
            <a:off x="-22670" y="3737984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F60984F-D06D-4011-94DA-E1030FC9F3BC}"/>
              </a:ext>
            </a:extLst>
          </p:cNvPr>
          <p:cNvSpPr/>
          <p:nvPr/>
        </p:nvSpPr>
        <p:spPr>
          <a:xfrm>
            <a:off x="2711813" y="3687029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8ABD611-BE29-4334-B9C7-0A3E2F84EC27}"/>
              </a:ext>
            </a:extLst>
          </p:cNvPr>
          <p:cNvSpPr txBox="1"/>
          <p:nvPr/>
        </p:nvSpPr>
        <p:spPr>
          <a:xfrm>
            <a:off x="-11738" y="3755236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MUESTRA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1B66D9D-6281-45B4-AAA4-ED5926D461CB}"/>
              </a:ext>
            </a:extLst>
          </p:cNvPr>
          <p:cNvSpPr txBox="1"/>
          <p:nvPr/>
        </p:nvSpPr>
        <p:spPr>
          <a:xfrm>
            <a:off x="2771802" y="3627864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6CCE7BB-8219-49EC-9456-2079D41A607F}"/>
              </a:ext>
            </a:extLst>
          </p:cNvPr>
          <p:cNvSpPr/>
          <p:nvPr/>
        </p:nvSpPr>
        <p:spPr>
          <a:xfrm>
            <a:off x="2651905" y="4271753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Diagrama de flujo: proceso 25">
            <a:extLst>
              <a:ext uri="{FF2B5EF4-FFF2-40B4-BE49-F238E27FC236}">
                <a16:creationId xmlns:a16="http://schemas.microsoft.com/office/drawing/2014/main" id="{14C3713E-EB33-42B2-98FC-E04DECB6AC8C}"/>
              </a:ext>
            </a:extLst>
          </p:cNvPr>
          <p:cNvSpPr/>
          <p:nvPr/>
        </p:nvSpPr>
        <p:spPr>
          <a:xfrm>
            <a:off x="-11738" y="4392422"/>
            <a:ext cx="3020052" cy="332975"/>
          </a:xfrm>
          <a:prstGeom prst="flowChartProcess">
            <a:avLst/>
          </a:prstGeom>
          <a:solidFill>
            <a:srgbClr val="5C6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798AB05C-5933-4B58-8D66-F9D4A9E463F7}"/>
              </a:ext>
            </a:extLst>
          </p:cNvPr>
          <p:cNvSpPr/>
          <p:nvPr/>
        </p:nvSpPr>
        <p:spPr>
          <a:xfrm>
            <a:off x="2722745" y="4341467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639ACD7-7A09-49C0-A0BC-7C2FE24350D1}"/>
              </a:ext>
            </a:extLst>
          </p:cNvPr>
          <p:cNvSpPr txBox="1"/>
          <p:nvPr/>
        </p:nvSpPr>
        <p:spPr>
          <a:xfrm>
            <a:off x="-806" y="4409674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MÉTODOS DE INVESTIGACIÓN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48FF0F2-CA0E-4109-99F7-001978E75E6C}"/>
              </a:ext>
            </a:extLst>
          </p:cNvPr>
          <p:cNvSpPr txBox="1"/>
          <p:nvPr/>
        </p:nvSpPr>
        <p:spPr>
          <a:xfrm>
            <a:off x="2782734" y="4282302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A4CC484-5F59-4925-AC80-D91F9C23DB6A}"/>
              </a:ext>
            </a:extLst>
          </p:cNvPr>
          <p:cNvSpPr/>
          <p:nvPr/>
        </p:nvSpPr>
        <p:spPr>
          <a:xfrm>
            <a:off x="2640973" y="4906907"/>
            <a:ext cx="576564" cy="576564"/>
          </a:xfrm>
          <a:prstGeom prst="ellips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Diagrama de flujo: proceso 30">
            <a:extLst>
              <a:ext uri="{FF2B5EF4-FFF2-40B4-BE49-F238E27FC236}">
                <a16:creationId xmlns:a16="http://schemas.microsoft.com/office/drawing/2014/main" id="{494D0D4E-B269-49A8-8AE3-CBF7AE852D3E}"/>
              </a:ext>
            </a:extLst>
          </p:cNvPr>
          <p:cNvSpPr/>
          <p:nvPr/>
        </p:nvSpPr>
        <p:spPr>
          <a:xfrm>
            <a:off x="-22670" y="5027576"/>
            <a:ext cx="3020052" cy="332975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BDDF1733-B6AC-483D-87AF-1C6F29E3050A}"/>
              </a:ext>
            </a:extLst>
          </p:cNvPr>
          <p:cNvSpPr/>
          <p:nvPr/>
        </p:nvSpPr>
        <p:spPr>
          <a:xfrm>
            <a:off x="2711813" y="4976621"/>
            <a:ext cx="434884" cy="4348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31EBF81-3C34-4AE1-8261-45576D941D44}"/>
              </a:ext>
            </a:extLst>
          </p:cNvPr>
          <p:cNvSpPr txBox="1"/>
          <p:nvPr/>
        </p:nvSpPr>
        <p:spPr>
          <a:xfrm>
            <a:off x="-11738" y="5044828"/>
            <a:ext cx="2711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RECOLECCIÓN DATOS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C9828CE-0C5E-48C3-9D00-4412C1CC5889}"/>
              </a:ext>
            </a:extLst>
          </p:cNvPr>
          <p:cNvSpPr txBox="1"/>
          <p:nvPr/>
        </p:nvSpPr>
        <p:spPr>
          <a:xfrm>
            <a:off x="2771802" y="4917456"/>
            <a:ext cx="16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E44AC05-337A-4868-BA39-2DB966F7A42A}"/>
              </a:ext>
            </a:extLst>
          </p:cNvPr>
          <p:cNvSpPr/>
          <p:nvPr/>
        </p:nvSpPr>
        <p:spPr>
          <a:xfrm>
            <a:off x="3844412" y="1544919"/>
            <a:ext cx="73496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 el objeto de dar respuestas a los objetivos propuestos de la investigación, se diseñaron instrumentos que permitieron recoger información objetiva, veraz y sistemática de la población investigada, así desde la perspectiva cuantitativa se aplicaron encuestas dirigidas a todos los pilotos de aviones y de helicópteros que conforman la Brigada de Aviación del Ejército luego de lo cual se procedió a recoger la información en forma directa.</a:t>
            </a:r>
          </a:p>
          <a:p>
            <a:pPr algn="just"/>
            <a:endParaRPr lang="es-E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just"/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 la misma manera se realizó el análisis de las matrices de operatividad y del simulador en cada una de las aeronaves.</a:t>
            </a:r>
            <a:endParaRPr 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D0171D4-4C6E-48C0-A4AF-6A24C5F796BF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ENFOQUE DE LA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26798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E44AC05-337A-4868-BA39-2DB966F7A42A}"/>
              </a:ext>
            </a:extLst>
          </p:cNvPr>
          <p:cNvSpPr/>
          <p:nvPr/>
        </p:nvSpPr>
        <p:spPr>
          <a:xfrm>
            <a:off x="1119841" y="1308945"/>
            <a:ext cx="10815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 1: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Realizar un diagnóstico sobre las deficiencias y problemas que se han presentado en la aplicación de los programas de entrenamiento, estandarización y en la certificación de las tripulaciones de vuelo.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EE082A7-03DA-41EC-B4BF-B30BA1867C0C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DESARROLLO DE LA INVESTIGACIÓN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026C20-3F7D-4FB5-B4EB-CECAD3B65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384" y="2198879"/>
            <a:ext cx="1799129" cy="2541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7D5D324A-1662-4798-A59B-B4C74ED5413E}"/>
              </a:ext>
            </a:extLst>
          </p:cNvPr>
          <p:cNvSpPr/>
          <p:nvPr/>
        </p:nvSpPr>
        <p:spPr>
          <a:xfrm rot="10800000">
            <a:off x="4546525" y="4277309"/>
            <a:ext cx="94185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C3D2F07-52D5-4B00-918B-9F867BA52DB7}"/>
              </a:ext>
            </a:extLst>
          </p:cNvPr>
          <p:cNvSpPr/>
          <p:nvPr/>
        </p:nvSpPr>
        <p:spPr>
          <a:xfrm>
            <a:off x="1799783" y="2464054"/>
            <a:ext cx="27467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se sigue un programa de instrucción y entrenamiento definido se lo hace a criterio del P-3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A2C9654-AE35-4119-AB67-1DC323882B6E}"/>
              </a:ext>
            </a:extLst>
          </p:cNvPr>
          <p:cNvSpPr/>
          <p:nvPr/>
        </p:nvSpPr>
        <p:spPr>
          <a:xfrm rot="10800000">
            <a:off x="4546525" y="2725040"/>
            <a:ext cx="94185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62375C8-29EC-48C7-8BE7-569865A33D0B}"/>
              </a:ext>
            </a:extLst>
          </p:cNvPr>
          <p:cNvSpPr/>
          <p:nvPr/>
        </p:nvSpPr>
        <p:spPr>
          <a:xfrm>
            <a:off x="1799783" y="4308127"/>
            <a:ext cx="27467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Tiempo y Factor Económico</a:t>
            </a:r>
          </a:p>
        </p:txBody>
      </p:sp>
      <p:pic>
        <p:nvPicPr>
          <p:cNvPr id="1026" name="Picture 2" descr="Ah-1-SABRE_04 - Airway">
            <a:extLst>
              <a:ext uri="{FF2B5EF4-FFF2-40B4-BE49-F238E27FC236}">
                <a16:creationId xmlns:a16="http://schemas.microsoft.com/office/drawing/2014/main" id="{E71C9F4C-A29B-4041-B3D7-C4DC1766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09" y="4687860"/>
            <a:ext cx="2193888" cy="1320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9BF66AE1-D880-46A0-94CE-B53BBC0B1165}"/>
              </a:ext>
            </a:extLst>
          </p:cNvPr>
          <p:cNvSpPr/>
          <p:nvPr/>
        </p:nvSpPr>
        <p:spPr>
          <a:xfrm rot="5400000">
            <a:off x="6211940" y="4753640"/>
            <a:ext cx="474151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6CF604E-BE7C-48B9-85BB-211A81AED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41"/>
          <a:stretch/>
        </p:blipFill>
        <p:spPr>
          <a:xfrm>
            <a:off x="6978474" y="5308807"/>
            <a:ext cx="745443" cy="1139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4" descr="Crew Resource Management (English Edition) eBook: Kanki, Barbara G., Anca,  José, Chidester, Thomas R: Amazon.es: Tienda Kindle">
            <a:extLst>
              <a:ext uri="{FF2B5EF4-FFF2-40B4-BE49-F238E27FC236}">
                <a16:creationId xmlns:a16="http://schemas.microsoft.com/office/drawing/2014/main" id="{BF98EA49-2D63-4A3E-89D4-35B3AD457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00" y="5324767"/>
            <a:ext cx="745443" cy="11391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0DD073D-8D35-4876-A0BB-BFBE5904C4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18" r="12251" b="9407"/>
          <a:stretch/>
        </p:blipFill>
        <p:spPr>
          <a:xfrm>
            <a:off x="6090756" y="5309589"/>
            <a:ext cx="739505" cy="11391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AC6D436F-0D0E-4105-B8B3-12ACC9BDBD3F}"/>
              </a:ext>
            </a:extLst>
          </p:cNvPr>
          <p:cNvSpPr/>
          <p:nvPr/>
        </p:nvSpPr>
        <p:spPr>
          <a:xfrm>
            <a:off x="7300411" y="4277310"/>
            <a:ext cx="94185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8" name="Picture 4" descr="El nuevo simulador de vuelo A320 de GTA Colombia ya está listo para el  entrenamiento - Hispaviación">
            <a:extLst>
              <a:ext uri="{FF2B5EF4-FFF2-40B4-BE49-F238E27FC236}">
                <a16:creationId xmlns:a16="http://schemas.microsoft.com/office/drawing/2014/main" id="{C1925273-03D2-4B93-A2E3-B9660FCE4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610" y="3812406"/>
            <a:ext cx="1830783" cy="1376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18A370-9841-4799-A163-5C8738342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3733" y="3792891"/>
            <a:ext cx="1830783" cy="1421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EC34115F-EE72-47E0-B2DA-E991AA0EA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11" y="2195112"/>
            <a:ext cx="1838082" cy="1376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68F5A5ED-E442-437C-A080-0FFF5B214271}"/>
              </a:ext>
            </a:extLst>
          </p:cNvPr>
          <p:cNvSpPr/>
          <p:nvPr/>
        </p:nvSpPr>
        <p:spPr>
          <a:xfrm>
            <a:off x="7300411" y="2688822"/>
            <a:ext cx="94185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82CE6F0-DF72-4D47-99C9-21105883DB96}"/>
              </a:ext>
            </a:extLst>
          </p:cNvPr>
          <p:cNvSpPr/>
          <p:nvPr/>
        </p:nvSpPr>
        <p:spPr>
          <a:xfrm>
            <a:off x="10158393" y="2714166"/>
            <a:ext cx="1912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Directivas Condor</a:t>
            </a:r>
          </a:p>
        </p:txBody>
      </p:sp>
    </p:spTree>
    <p:extLst>
      <p:ext uri="{BB962C8B-B14F-4D97-AF65-F5344CB8AC3E}">
        <p14:creationId xmlns:p14="http://schemas.microsoft.com/office/powerpoint/2010/main" val="192310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1" grpId="0" animBg="1"/>
      <p:bldP spid="6" grpId="0"/>
      <p:bldP spid="15" grpId="0" animBg="1"/>
      <p:bldP spid="19" grpId="0" animBg="1"/>
      <p:bldP spid="23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E44AC05-337A-4868-BA39-2DB966F7A42A}"/>
              </a:ext>
            </a:extLst>
          </p:cNvPr>
          <p:cNvSpPr/>
          <p:nvPr/>
        </p:nvSpPr>
        <p:spPr>
          <a:xfrm>
            <a:off x="1362974" y="862935"/>
            <a:ext cx="105694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 2: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Establecer los contenidos del programa de entrenamiento, estandarización basado en los estándares que la autoridad aeronáutica DGAC y la OACI exigen.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EE082A7-03DA-41EC-B4BF-B30BA1867C0C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DESARROLLO DE LA INVESTIGACIÓN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0F3E71F-6EC1-41AA-8697-B08274AD5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41"/>
          <a:stretch/>
        </p:blipFill>
        <p:spPr>
          <a:xfrm>
            <a:off x="5950320" y="1655608"/>
            <a:ext cx="799382" cy="12216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 descr="ALAR Tool Kit">
            <a:extLst>
              <a:ext uri="{FF2B5EF4-FFF2-40B4-BE49-F238E27FC236}">
                <a16:creationId xmlns:a16="http://schemas.microsoft.com/office/drawing/2014/main" id="{C7F6BD08-8899-4157-8F7F-5DF245555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2824" r="8398" b="15391"/>
          <a:stretch/>
        </p:blipFill>
        <p:spPr bwMode="auto">
          <a:xfrm>
            <a:off x="7007788" y="1647904"/>
            <a:ext cx="2205220" cy="12246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rew Resource Management (English Edition) eBook: Kanki, Barbara G., Anca,  José, Chidester, Thomas R: Amazon.es: Tienda Kindle">
            <a:extLst>
              <a:ext uri="{FF2B5EF4-FFF2-40B4-BE49-F238E27FC236}">
                <a16:creationId xmlns:a16="http://schemas.microsoft.com/office/drawing/2014/main" id="{BEAA3828-7E71-49D2-AABE-4AF3022B4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00" y="1660209"/>
            <a:ext cx="799382" cy="12216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D920183-9319-4444-9EAB-1328A17655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18" r="12251" b="9407"/>
          <a:stretch/>
        </p:blipFill>
        <p:spPr>
          <a:xfrm>
            <a:off x="5081444" y="1660209"/>
            <a:ext cx="793014" cy="12216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6" descr="CIIASA albergará curso Normativas de la IATA relativas a Mercancías  Peligrosas (Categoría 6) – ALNNEWS">
            <a:extLst>
              <a:ext uri="{FF2B5EF4-FFF2-40B4-BE49-F238E27FC236}">
                <a16:creationId xmlns:a16="http://schemas.microsoft.com/office/drawing/2014/main" id="{49295967-C035-4636-8DDC-4B479CD83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27645"/>
          <a:stretch/>
        </p:blipFill>
        <p:spPr bwMode="auto">
          <a:xfrm>
            <a:off x="1847475" y="1847387"/>
            <a:ext cx="2130692" cy="8380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536D670-99AE-4B05-8E62-32E8E3188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9301" y="1647904"/>
            <a:ext cx="1967529" cy="12339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690A2AB5-A570-453D-B1B5-3CFD272C09A6}"/>
              </a:ext>
            </a:extLst>
          </p:cNvPr>
          <p:cNvSpPr/>
          <p:nvPr/>
        </p:nvSpPr>
        <p:spPr>
          <a:xfrm>
            <a:off x="1360102" y="3154677"/>
            <a:ext cx="10569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 3: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Establecer los parámetros de certificación en los cuales conste una evaluación integral de cada uno de los procedimientos de vuelo donde se alcance más objetividad y menos subjetividad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28536B8-978E-4075-AD82-F014428B0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8167" y="3956513"/>
            <a:ext cx="1799129" cy="2541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C665D202-E9CC-4846-AC50-B17602024258}"/>
              </a:ext>
            </a:extLst>
          </p:cNvPr>
          <p:cNvSpPr/>
          <p:nvPr/>
        </p:nvSpPr>
        <p:spPr>
          <a:xfrm>
            <a:off x="5785922" y="3990437"/>
            <a:ext cx="94185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26990FD-B074-4E46-B549-B70E80E140F5}"/>
              </a:ext>
            </a:extLst>
          </p:cNvPr>
          <p:cNvSpPr/>
          <p:nvPr/>
        </p:nvSpPr>
        <p:spPr>
          <a:xfrm>
            <a:off x="6815911" y="3911620"/>
            <a:ext cx="3738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cumple con el objetivo que inicialmente se pretendía.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03518EA-BCCD-41FB-AF96-49751423BC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14" y="4765099"/>
            <a:ext cx="713279" cy="1960437"/>
          </a:xfrm>
          <a:prstGeom prst="rect">
            <a:avLst/>
          </a:prstGeom>
        </p:spPr>
      </p:pic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DAFA2605-7E09-4335-87E4-7A3A4B3B2977}"/>
              </a:ext>
            </a:extLst>
          </p:cNvPr>
          <p:cNvSpPr/>
          <p:nvPr/>
        </p:nvSpPr>
        <p:spPr>
          <a:xfrm>
            <a:off x="5785922" y="5487324"/>
            <a:ext cx="94185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535846B0-5D80-45DE-BB73-E3CDDE0A95F9}"/>
              </a:ext>
            </a:extLst>
          </p:cNvPr>
          <p:cNvSpPr/>
          <p:nvPr/>
        </p:nvSpPr>
        <p:spPr>
          <a:xfrm>
            <a:off x="6780132" y="5541476"/>
            <a:ext cx="11256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Subjetiva </a:t>
            </a:r>
          </a:p>
        </p:txBody>
      </p:sp>
    </p:spTree>
    <p:extLst>
      <p:ext uri="{BB962C8B-B14F-4D97-AF65-F5344CB8AC3E}">
        <p14:creationId xmlns:p14="http://schemas.microsoft.com/office/powerpoint/2010/main" val="150858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1" grpId="0"/>
      <p:bldP spid="23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E44AC05-337A-4868-BA39-2DB966F7A42A}"/>
              </a:ext>
            </a:extLst>
          </p:cNvPr>
          <p:cNvSpPr/>
          <p:nvPr/>
        </p:nvSpPr>
        <p:spPr>
          <a:xfrm>
            <a:off x="1362974" y="1613431"/>
            <a:ext cx="10569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 4: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Lograr la certificación y aprobación del programa de entrenamiento por parte de las autoridades de la Aviación del Ejército (Comité de Operaciones de la Brigada de Aviación del Ejército COBAE).</a:t>
            </a:r>
            <a:endParaRPr lang="es-EC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EE082A7-03DA-41EC-B4BF-B30BA1867C0C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DESARROLLO DE LA INVESTIGACIÓN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73A84A8-2794-4B28-BF5B-A74DFDB4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382" y="2924477"/>
            <a:ext cx="1799129" cy="25411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26475CED-045F-495F-B246-F52980D14903}"/>
              </a:ext>
            </a:extLst>
          </p:cNvPr>
          <p:cNvSpPr/>
          <p:nvPr/>
        </p:nvSpPr>
        <p:spPr>
          <a:xfrm>
            <a:off x="4039513" y="3874487"/>
            <a:ext cx="640063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BB45D16-3DD6-41B9-BCCD-1D4A8108D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391" y="3320506"/>
            <a:ext cx="1553398" cy="155481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E14A655-DA18-406A-A9BC-8D23DF3D0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78" y="3417624"/>
            <a:ext cx="1142965" cy="155481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46FBB2-62B9-4BC8-BD5A-173A65B00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10" y="4901414"/>
            <a:ext cx="1236094" cy="6863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147DE5-3305-489E-9ED8-B964FA2D1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34" y="3713207"/>
            <a:ext cx="662469" cy="9857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7BA794-204F-4283-A305-FAB44B72C1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00" b="39867" l="42427" r="61559">
                        <a14:foregroundMark x1="49159" y1="31000" x2="49159" y2="31000"/>
                        <a14:foregroundMark x1="49779" y1="30800" x2="52879" y2="33200"/>
                        <a14:foregroundMark x1="60762" y1="31200" x2="60762" y2="33533"/>
                        <a14:foregroundMark x1="61470" y1="29667" x2="61559" y2="36000"/>
                        <a14:foregroundMark x1="58459" y1="23333" x2="57662" y2="23533"/>
                        <a14:foregroundMark x1="61293" y1="22133" x2="42604" y2="22400"/>
                        <a14:foregroundMark x1="42604" y1="22400" x2="42870" y2="36333"/>
                        <a14:foregroundMark x1="42870" y1="36333" x2="50930" y2="39800"/>
                        <a14:foregroundMark x1="50930" y1="39800" x2="55802" y2="38800"/>
                        <a14:foregroundMark x1="51727" y1="39733" x2="48981" y2="33067"/>
                        <a14:foregroundMark x1="48981" y1="33067" x2="53233" y2="35800"/>
                        <a14:foregroundMark x1="54119" y1="29067" x2="48361" y2="34800"/>
                        <a14:foregroundMark x1="48361" y1="34800" x2="60053" y2="23800"/>
                        <a14:foregroundMark x1="60053" y1="23800" x2="60850" y2="29133"/>
                        <a14:foregroundMark x1="61205" y1="22467" x2="42604" y2="22400"/>
                        <a14:foregroundMark x1="42604" y1="22400" x2="44021" y2="23933"/>
                        <a14:foregroundMark x1="57573" y1="22267" x2="42427" y2="22200"/>
                        <a14:foregroundMark x1="50399" y1="39867" x2="54030" y2="39667"/>
                      </a14:backgroundRemoval>
                    </a14:imgEffect>
                  </a14:imgLayer>
                </a14:imgProps>
              </a:ext>
            </a:extLst>
          </a:blip>
          <a:srcRect l="41312" t="21315" r="36996" b="58776"/>
          <a:stretch/>
        </p:blipFill>
        <p:spPr>
          <a:xfrm>
            <a:off x="6118754" y="2743665"/>
            <a:ext cx="701449" cy="855324"/>
          </a:xfrm>
          <a:prstGeom prst="rect">
            <a:avLst/>
          </a:prstGeom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5E4BBFEF-73F6-436B-B04A-A09BE09E2603}"/>
              </a:ext>
            </a:extLst>
          </p:cNvPr>
          <p:cNvSpPr/>
          <p:nvPr/>
        </p:nvSpPr>
        <p:spPr>
          <a:xfrm>
            <a:off x="7106394" y="3855306"/>
            <a:ext cx="640063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96FAA9C-0448-45F4-B208-08E8EA788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791" y="3337783"/>
            <a:ext cx="1142965" cy="1554819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E092DAE-B618-43B3-8AA3-63DCAD37C683}"/>
              </a:ext>
            </a:extLst>
          </p:cNvPr>
          <p:cNvSpPr/>
          <p:nvPr/>
        </p:nvSpPr>
        <p:spPr>
          <a:xfrm>
            <a:off x="7806397" y="4972443"/>
            <a:ext cx="1449241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COBAE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73603902-FF27-4F82-A519-4E00DB075F1A}"/>
              </a:ext>
            </a:extLst>
          </p:cNvPr>
          <p:cNvSpPr/>
          <p:nvPr/>
        </p:nvSpPr>
        <p:spPr>
          <a:xfrm>
            <a:off x="9236090" y="3891763"/>
            <a:ext cx="1142967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C22EC31-CBB5-40FF-AA03-2B0BDCFA2D92}"/>
              </a:ext>
            </a:extLst>
          </p:cNvPr>
          <p:cNvSpPr/>
          <p:nvPr/>
        </p:nvSpPr>
        <p:spPr>
          <a:xfrm>
            <a:off x="9236090" y="3489778"/>
            <a:ext cx="1028033" cy="446858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COT</a:t>
            </a:r>
          </a:p>
        </p:txBody>
      </p:sp>
    </p:spTree>
    <p:extLst>
      <p:ext uri="{BB962C8B-B14F-4D97-AF65-F5344CB8AC3E}">
        <p14:creationId xmlns:p14="http://schemas.microsoft.com/office/powerpoint/2010/main" val="182215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3" grpId="0" animBg="1"/>
      <p:bldP spid="15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B4021B5-2C01-4E8A-8136-12D3A38F7818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CONCLUSIONES</a:t>
            </a:r>
          </a:p>
        </p:txBody>
      </p:sp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B82DB523-B971-4299-97D8-F15527747512}"/>
              </a:ext>
            </a:extLst>
          </p:cNvPr>
          <p:cNvSpPr/>
          <p:nvPr/>
        </p:nvSpPr>
        <p:spPr>
          <a:xfrm rot="16200000">
            <a:off x="5937221" y="2223654"/>
            <a:ext cx="1157092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Picture 16" descr="Segunda Categoría de Ecuador 2014 - Wikipedia, la enciclopedia libre">
            <a:extLst>
              <a:ext uri="{FF2B5EF4-FFF2-40B4-BE49-F238E27FC236}">
                <a16:creationId xmlns:a16="http://schemas.microsoft.com/office/drawing/2014/main" id="{D15E17E4-864C-4BA0-8111-212009AD2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430" y="734614"/>
            <a:ext cx="1297079" cy="143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511921-85F4-442B-944C-3812C4C67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18" y="916770"/>
            <a:ext cx="713279" cy="1960437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386927C5-AE51-444B-816D-268BD83EC8DD}"/>
              </a:ext>
            </a:extLst>
          </p:cNvPr>
          <p:cNvSpPr/>
          <p:nvPr/>
        </p:nvSpPr>
        <p:spPr>
          <a:xfrm rot="19199091">
            <a:off x="6545118" y="2402934"/>
            <a:ext cx="126728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39C15E82-4B9D-4BC7-8A68-7AEBB75BA89F}"/>
              </a:ext>
            </a:extLst>
          </p:cNvPr>
          <p:cNvSpPr/>
          <p:nvPr/>
        </p:nvSpPr>
        <p:spPr>
          <a:xfrm>
            <a:off x="8607821" y="1595375"/>
            <a:ext cx="126728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0240E47-73BE-4B2A-9A8E-82EAE7472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516" y="974078"/>
            <a:ext cx="1838082" cy="7376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82AD6F-AE9E-4C64-AF90-86CB2F9A4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16" y="1828246"/>
            <a:ext cx="1838082" cy="1376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E2DA06B-B26C-4A23-8EA3-DA86533F9C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93" t="6169" b="10846"/>
          <a:stretch/>
        </p:blipFill>
        <p:spPr>
          <a:xfrm>
            <a:off x="7819527" y="3773085"/>
            <a:ext cx="2336511" cy="1378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1D6E5B4D-A495-47E3-88AD-CFF5BB6657CD}"/>
              </a:ext>
            </a:extLst>
          </p:cNvPr>
          <p:cNvSpPr/>
          <p:nvPr/>
        </p:nvSpPr>
        <p:spPr>
          <a:xfrm rot="1686574">
            <a:off x="6521706" y="3893364"/>
            <a:ext cx="126728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29F6DC0-539A-44E6-81B6-4B140E9EE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5798" y="3744002"/>
            <a:ext cx="1536800" cy="2513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 descr="Supervisor Mantenimiento Aeronáutico - Escuela Aeronáutica de Colombia">
            <a:extLst>
              <a:ext uri="{FF2B5EF4-FFF2-40B4-BE49-F238E27FC236}">
                <a16:creationId xmlns:a16="http://schemas.microsoft.com/office/drawing/2014/main" id="{3EE193BA-A59B-47A3-BCAD-C161D03A2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527" y="5266232"/>
            <a:ext cx="2336511" cy="9912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C4FBF362-37B8-43E8-9A36-2962EDCAEE36}"/>
              </a:ext>
            </a:extLst>
          </p:cNvPr>
          <p:cNvSpPr/>
          <p:nvPr/>
        </p:nvSpPr>
        <p:spPr>
          <a:xfrm rot="8725775">
            <a:off x="5396301" y="3903157"/>
            <a:ext cx="126728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6C7AFBC-DE5D-4B6A-9E5A-462C50498E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43" y="5571170"/>
            <a:ext cx="1236094" cy="68630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005ED3A-A4A7-489C-B5B7-C9BDEC0605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27" y="4456002"/>
            <a:ext cx="662469" cy="98570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E66D2C8-3AEE-4AAB-9050-6152313499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200" b="39867" l="42427" r="61559">
                        <a14:foregroundMark x1="49159" y1="31000" x2="49159" y2="31000"/>
                        <a14:foregroundMark x1="49779" y1="30800" x2="52879" y2="33200"/>
                        <a14:foregroundMark x1="60762" y1="31200" x2="60762" y2="33533"/>
                        <a14:foregroundMark x1="61470" y1="29667" x2="61559" y2="36000"/>
                        <a14:foregroundMark x1="58459" y1="23333" x2="57662" y2="23533"/>
                        <a14:foregroundMark x1="61293" y1="22133" x2="42604" y2="22400"/>
                        <a14:foregroundMark x1="42604" y1="22400" x2="42870" y2="36333"/>
                        <a14:foregroundMark x1="42870" y1="36333" x2="50930" y2="39800"/>
                        <a14:foregroundMark x1="50930" y1="39800" x2="55802" y2="38800"/>
                        <a14:foregroundMark x1="51727" y1="39733" x2="48981" y2="33067"/>
                        <a14:foregroundMark x1="48981" y1="33067" x2="53233" y2="35800"/>
                        <a14:foregroundMark x1="54119" y1="29067" x2="48361" y2="34800"/>
                        <a14:foregroundMark x1="48361" y1="34800" x2="60053" y2="23800"/>
                        <a14:foregroundMark x1="60053" y1="23800" x2="60850" y2="29133"/>
                        <a14:foregroundMark x1="61205" y1="22467" x2="42604" y2="22400"/>
                        <a14:foregroundMark x1="42604" y1="22400" x2="44021" y2="23933"/>
                        <a14:foregroundMark x1="57573" y1="22267" x2="42427" y2="22200"/>
                        <a14:foregroundMark x1="50399" y1="39867" x2="54030" y2="39667"/>
                      </a14:backgroundRemoval>
                    </a14:imgEffect>
                  </a14:imgLayer>
                </a14:imgProps>
              </a:ext>
            </a:extLst>
          </a:blip>
          <a:srcRect l="41312" t="21315" r="36996" b="58776"/>
          <a:stretch/>
        </p:blipFill>
        <p:spPr>
          <a:xfrm>
            <a:off x="1259152" y="3395023"/>
            <a:ext cx="701449" cy="855324"/>
          </a:xfrm>
          <a:prstGeom prst="rect">
            <a:avLst/>
          </a:prstGeom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8A6B8A35-D1B6-4289-B507-047029588D32}"/>
              </a:ext>
            </a:extLst>
          </p:cNvPr>
          <p:cNvCxnSpPr/>
          <p:nvPr/>
        </p:nvCxnSpPr>
        <p:spPr>
          <a:xfrm flipH="1" flipV="1">
            <a:off x="2137308" y="3930555"/>
            <a:ext cx="2235166" cy="8734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D7294405-AF9A-4C00-9C86-B611B352A7A1}"/>
              </a:ext>
            </a:extLst>
          </p:cNvPr>
          <p:cNvCxnSpPr>
            <a:cxnSpLocks/>
          </p:cNvCxnSpPr>
          <p:nvPr/>
        </p:nvCxnSpPr>
        <p:spPr>
          <a:xfrm flipH="1">
            <a:off x="2543903" y="4752901"/>
            <a:ext cx="1828571" cy="1959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C86604EF-D5BA-4CA8-BC85-AD725EA21CDC}"/>
              </a:ext>
            </a:extLst>
          </p:cNvPr>
          <p:cNvCxnSpPr>
            <a:cxnSpLocks/>
          </p:cNvCxnSpPr>
          <p:nvPr/>
        </p:nvCxnSpPr>
        <p:spPr>
          <a:xfrm flipH="1">
            <a:off x="3508238" y="4804012"/>
            <a:ext cx="881620" cy="68333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BFF34AE7-273F-4366-BBD8-D539C637E7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020" t="10310" r="17036" b="16457"/>
          <a:stretch/>
        </p:blipFill>
        <p:spPr>
          <a:xfrm>
            <a:off x="3489563" y="1935390"/>
            <a:ext cx="1713510" cy="1269519"/>
          </a:xfrm>
          <a:prstGeom prst="rect">
            <a:avLst/>
          </a:prstGeom>
        </p:spPr>
      </p:pic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B4BC16AF-8414-4286-AD52-25AB1162F251}"/>
              </a:ext>
            </a:extLst>
          </p:cNvPr>
          <p:cNvCxnSpPr>
            <a:cxnSpLocks/>
          </p:cNvCxnSpPr>
          <p:nvPr/>
        </p:nvCxnSpPr>
        <p:spPr>
          <a:xfrm flipH="1" flipV="1">
            <a:off x="4309026" y="3349131"/>
            <a:ext cx="37292" cy="14548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5CCD24B9-2E4A-4636-9E38-38F3E8CF81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09" y="4214410"/>
            <a:ext cx="1983097" cy="107698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69080DA-44D8-4F59-9723-6C5C8B63A8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470" y="2722214"/>
            <a:ext cx="1142965" cy="15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3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5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4B4021B5-2C01-4E8A-8136-12D3A38F7818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CONCLUSIONES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1D6E5B4D-A495-47E3-88AD-CFF5BB6657CD}"/>
              </a:ext>
            </a:extLst>
          </p:cNvPr>
          <p:cNvSpPr/>
          <p:nvPr/>
        </p:nvSpPr>
        <p:spPr>
          <a:xfrm>
            <a:off x="6960358" y="3330907"/>
            <a:ext cx="733103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29F6DC0-539A-44E6-81B6-4B140E9EE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798" y="2599554"/>
            <a:ext cx="1186560" cy="1909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57DA10A-FD9D-4747-AB9D-1878F27BC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78" y="2599554"/>
            <a:ext cx="713279" cy="1960437"/>
          </a:xfrm>
          <a:prstGeom prst="rect">
            <a:avLst/>
          </a:prstGeom>
        </p:spPr>
      </p:pic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4BCA404F-E044-4663-BFA3-51930078C29B}"/>
              </a:ext>
            </a:extLst>
          </p:cNvPr>
          <p:cNvSpPr/>
          <p:nvPr/>
        </p:nvSpPr>
        <p:spPr>
          <a:xfrm>
            <a:off x="8600374" y="3356343"/>
            <a:ext cx="733103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DC3756B-836F-46DC-AD81-DF20CED04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41"/>
          <a:stretch/>
        </p:blipFill>
        <p:spPr>
          <a:xfrm>
            <a:off x="6871237" y="783882"/>
            <a:ext cx="745443" cy="1139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4" descr="Crew Resource Management (English Edition) eBook: Kanki, Barbara G., Anca,  José, Chidester, Thomas R: Amazon.es: Tienda Kindle">
            <a:extLst>
              <a:ext uri="{FF2B5EF4-FFF2-40B4-BE49-F238E27FC236}">
                <a16:creationId xmlns:a16="http://schemas.microsoft.com/office/drawing/2014/main" id="{F4292425-D976-4DF6-AC55-1B92241B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63" y="799842"/>
            <a:ext cx="745443" cy="11391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74225BEE-422C-428B-B838-CF4FE910BF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818" r="12251" b="9407"/>
          <a:stretch/>
        </p:blipFill>
        <p:spPr>
          <a:xfrm>
            <a:off x="5983519" y="784664"/>
            <a:ext cx="739505" cy="11391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21EAAD0D-3935-4B82-A4FC-C71523447F06}"/>
              </a:ext>
            </a:extLst>
          </p:cNvPr>
          <p:cNvSpPr/>
          <p:nvPr/>
        </p:nvSpPr>
        <p:spPr>
          <a:xfrm rot="5400000">
            <a:off x="6102067" y="4545346"/>
            <a:ext cx="530021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FB38E525-3676-4C47-91ED-5C9E91867C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36" y="5185595"/>
            <a:ext cx="1838082" cy="1376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F711FF4-A937-4BB9-9E00-73E0E827A69A}"/>
              </a:ext>
            </a:extLst>
          </p:cNvPr>
          <p:cNvSpPr/>
          <p:nvPr/>
        </p:nvSpPr>
        <p:spPr>
          <a:xfrm>
            <a:off x="6871237" y="5165943"/>
            <a:ext cx="1037636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PGO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F67E416-4D34-4BB9-9ED6-05EBCBAA1A0F}"/>
              </a:ext>
            </a:extLst>
          </p:cNvPr>
          <p:cNvSpPr/>
          <p:nvPr/>
        </p:nvSpPr>
        <p:spPr>
          <a:xfrm>
            <a:off x="6871237" y="6115400"/>
            <a:ext cx="1838081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88D4DB1-0F95-4A1A-8D24-C7282267906C}"/>
              </a:ext>
            </a:extLst>
          </p:cNvPr>
          <p:cNvSpPr txBox="1"/>
          <p:nvPr/>
        </p:nvSpPr>
        <p:spPr>
          <a:xfrm>
            <a:off x="7408139" y="5657671"/>
            <a:ext cx="764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72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49DD5E06-563E-4E16-A50A-FE11746FCF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6925" y="5185594"/>
            <a:ext cx="1830783" cy="1376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05DC4B43-009D-4260-B84B-66469B2CF7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62" y="2579426"/>
            <a:ext cx="2366916" cy="1596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F9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Flecha: a la derecha 41">
            <a:extLst>
              <a:ext uri="{FF2B5EF4-FFF2-40B4-BE49-F238E27FC236}">
                <a16:creationId xmlns:a16="http://schemas.microsoft.com/office/drawing/2014/main" id="{71AB320E-E6E7-4FDF-A247-9A6D4675C4E8}"/>
              </a:ext>
            </a:extLst>
          </p:cNvPr>
          <p:cNvSpPr/>
          <p:nvPr/>
        </p:nvSpPr>
        <p:spPr>
          <a:xfrm rot="10800000">
            <a:off x="5018035" y="3158088"/>
            <a:ext cx="733103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0" name="Picture 2" descr="Horas de Vuelo | Escucha los últimos programas | RadioCut Uruguay">
            <a:extLst>
              <a:ext uri="{FF2B5EF4-FFF2-40B4-BE49-F238E27FC236}">
                <a16:creationId xmlns:a16="http://schemas.microsoft.com/office/drawing/2014/main" id="{D20B541C-237E-4980-AF5B-C0BEFFDBC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61" y="1871103"/>
            <a:ext cx="1114801" cy="1114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vión, Simulador De Vuelo, Boeing 737 imagen png - imagen transparente  descarga gratuita">
            <a:extLst>
              <a:ext uri="{FF2B5EF4-FFF2-40B4-BE49-F238E27FC236}">
                <a16:creationId xmlns:a16="http://schemas.microsoft.com/office/drawing/2014/main" id="{DA77F036-60A8-443F-AD0D-AB7CC204D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94" b="96563" l="10000" r="90000">
                        <a14:foregroundMark x1="48111" y1="7344" x2="48111" y2="7344"/>
                        <a14:foregroundMark x1="46222" y1="6094" x2="42889" y2="10781"/>
                        <a14:foregroundMark x1="41889" y1="10469" x2="41889" y2="10469"/>
                        <a14:foregroundMark x1="39222" y1="16406" x2="39222" y2="16406"/>
                        <a14:foregroundMark x1="39667" y1="17500" x2="39667" y2="17500"/>
                        <a14:foregroundMark x1="42222" y1="15625" x2="42778" y2="23906"/>
                        <a14:foregroundMark x1="42778" y1="23906" x2="40000" y2="34219"/>
                        <a14:foregroundMark x1="27111" y1="32969" x2="24444" y2="40781"/>
                        <a14:foregroundMark x1="24444" y1="40781" x2="27000" y2="46875"/>
                        <a14:foregroundMark x1="25222" y1="60938" x2="22556" y2="58438"/>
                        <a14:foregroundMark x1="21111" y1="57031" x2="21111" y2="57031"/>
                        <a14:foregroundMark x1="23000" y1="35781" x2="23000" y2="35781"/>
                        <a14:foregroundMark x1="33222" y1="74531" x2="38111" y2="93750"/>
                        <a14:foregroundMark x1="56222" y1="94531" x2="67778" y2="93281"/>
                        <a14:foregroundMark x1="67778" y1="93281" x2="81444" y2="96563"/>
                        <a14:foregroundMark x1="41667" y1="35156" x2="41778" y2="43438"/>
                        <a14:foregroundMark x1="41778" y1="43438" x2="47778" y2="65469"/>
                        <a14:backgroundMark x1="23778" y1="51719" x2="21111" y2="36094"/>
                        <a14:backgroundMark x1="21111" y1="36094" x2="22556" y2="3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83" y="3684150"/>
            <a:ext cx="2366916" cy="16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CF9C4BB4-702A-4F6D-9737-22DA60C1F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314" y="3948779"/>
            <a:ext cx="674199" cy="10850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4" name="Flecha: a la derecha 43">
            <a:extLst>
              <a:ext uri="{FF2B5EF4-FFF2-40B4-BE49-F238E27FC236}">
                <a16:creationId xmlns:a16="http://schemas.microsoft.com/office/drawing/2014/main" id="{D0599265-30C6-4AC0-88A4-C783EF3C488D}"/>
              </a:ext>
            </a:extLst>
          </p:cNvPr>
          <p:cNvSpPr/>
          <p:nvPr/>
        </p:nvSpPr>
        <p:spPr>
          <a:xfrm rot="16200000">
            <a:off x="6098004" y="2094965"/>
            <a:ext cx="515164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054" name="Picture 6" descr="Pilot's Handbook of Aeronautical Knowledge: FAA-H-8083-25B (ASA FAA Handbook  Series): Federal Aviation Administration (FAA)/Aviation Supplies &amp;  Academics (ASA): 9781619544734: Amazon.com: Books">
            <a:extLst>
              <a:ext uri="{FF2B5EF4-FFF2-40B4-BE49-F238E27FC236}">
                <a16:creationId xmlns:a16="http://schemas.microsoft.com/office/drawing/2014/main" id="{264B7C79-71AD-473B-9690-FE87ECF8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038" y="2396144"/>
            <a:ext cx="1756775" cy="228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D92F68C1-B663-4C4F-A13F-EEFC6FD6CCA1}"/>
              </a:ext>
            </a:extLst>
          </p:cNvPr>
          <p:cNvSpPr/>
          <p:nvPr/>
        </p:nvSpPr>
        <p:spPr>
          <a:xfrm>
            <a:off x="8157777" y="1153418"/>
            <a:ext cx="2253760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RECURRENTE</a:t>
            </a:r>
          </a:p>
        </p:txBody>
      </p:sp>
      <p:sp>
        <p:nvSpPr>
          <p:cNvPr id="50" name="Flecha: a la derecha 49">
            <a:extLst>
              <a:ext uri="{FF2B5EF4-FFF2-40B4-BE49-F238E27FC236}">
                <a16:creationId xmlns:a16="http://schemas.microsoft.com/office/drawing/2014/main" id="{B9D7D164-738A-43AF-870A-278C0D5E5430}"/>
              </a:ext>
            </a:extLst>
          </p:cNvPr>
          <p:cNvSpPr/>
          <p:nvPr/>
        </p:nvSpPr>
        <p:spPr>
          <a:xfrm>
            <a:off x="7616680" y="1163010"/>
            <a:ext cx="515164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1" name="Flecha: a la derecha 50">
            <a:extLst>
              <a:ext uri="{FF2B5EF4-FFF2-40B4-BE49-F238E27FC236}">
                <a16:creationId xmlns:a16="http://schemas.microsoft.com/office/drawing/2014/main" id="{134D9477-6B58-4D4F-A848-A1F205AAF6B0}"/>
              </a:ext>
            </a:extLst>
          </p:cNvPr>
          <p:cNvSpPr/>
          <p:nvPr/>
        </p:nvSpPr>
        <p:spPr>
          <a:xfrm rot="10800000">
            <a:off x="4561733" y="1163010"/>
            <a:ext cx="515164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6E31A81B-58B7-4B22-B499-98C9CBEC79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2927" y="1124638"/>
            <a:ext cx="1060302" cy="5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7" grpId="0" animBg="1"/>
      <p:bldP spid="33" grpId="0" animBg="1"/>
      <p:bldP spid="3" grpId="0" animBg="1"/>
      <p:bldP spid="4" grpId="0" animBg="1"/>
      <p:bldP spid="11" grpId="0"/>
      <p:bldP spid="42" grpId="0" animBg="1"/>
      <p:bldP spid="44" grpId="0" animBg="1"/>
      <p:bldP spid="17" grpId="0" animBg="1"/>
      <p:bldP spid="50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C5D8F6C-5497-440D-93AD-74BE912FB4CE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RECOMENDACIONES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923CA3-2221-452B-A9F2-458E0051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78" y="1188639"/>
            <a:ext cx="1292671" cy="1825786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6FF57DC9-7E4B-41B6-A89D-14427DFB3C8E}"/>
              </a:ext>
            </a:extLst>
          </p:cNvPr>
          <p:cNvSpPr/>
          <p:nvPr/>
        </p:nvSpPr>
        <p:spPr>
          <a:xfrm>
            <a:off x="3172941" y="1627973"/>
            <a:ext cx="1262572" cy="723900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1E4FD8D-4079-44FE-A8F9-674BD572F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97" y="1262215"/>
            <a:ext cx="1140051" cy="15546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BF8DDE0-668E-42EE-A452-1D8747801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04" y="1611861"/>
            <a:ext cx="1236094" cy="6863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82AA1F3-37BC-4276-B8B6-A7D94C000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19" y="1497070"/>
            <a:ext cx="662469" cy="98570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BB7FD2B-7442-4601-9121-3441388632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00" b="39867" l="42427" r="61559">
                        <a14:foregroundMark x1="49159" y1="31000" x2="49159" y2="31000"/>
                        <a14:foregroundMark x1="49779" y1="30800" x2="52879" y2="33200"/>
                        <a14:foregroundMark x1="60762" y1="31200" x2="60762" y2="33533"/>
                        <a14:foregroundMark x1="61470" y1="29667" x2="61559" y2="36000"/>
                        <a14:foregroundMark x1="58459" y1="23333" x2="57662" y2="23533"/>
                        <a14:foregroundMark x1="61293" y1="22133" x2="42604" y2="22400"/>
                        <a14:foregroundMark x1="42604" y1="22400" x2="42870" y2="36333"/>
                        <a14:foregroundMark x1="42870" y1="36333" x2="50930" y2="39800"/>
                        <a14:foregroundMark x1="50930" y1="39800" x2="55802" y2="38800"/>
                        <a14:foregroundMark x1="51727" y1="39733" x2="48981" y2="33067"/>
                        <a14:foregroundMark x1="48981" y1="33067" x2="53233" y2="35800"/>
                        <a14:foregroundMark x1="54119" y1="29067" x2="48361" y2="34800"/>
                        <a14:foregroundMark x1="48361" y1="34800" x2="60053" y2="23800"/>
                        <a14:foregroundMark x1="60053" y1="23800" x2="60850" y2="29133"/>
                        <a14:foregroundMark x1="61205" y1="22467" x2="42604" y2="22400"/>
                        <a14:foregroundMark x1="42604" y1="22400" x2="44021" y2="23933"/>
                        <a14:foregroundMark x1="57573" y1="22267" x2="42427" y2="22200"/>
                        <a14:foregroundMark x1="50399" y1="39867" x2="54030" y2="39667"/>
                      </a14:backgroundRemoval>
                    </a14:imgEffect>
                  </a14:imgLayer>
                </a14:imgProps>
              </a:ext>
            </a:extLst>
          </a:blip>
          <a:srcRect l="41312" t="21315" r="36996" b="58776"/>
          <a:stretch/>
        </p:blipFill>
        <p:spPr>
          <a:xfrm>
            <a:off x="7763475" y="1611861"/>
            <a:ext cx="701449" cy="855324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95D191B-32B4-4F37-8ADB-97E9F81A0E70}"/>
              </a:ext>
            </a:extLst>
          </p:cNvPr>
          <p:cNvSpPr/>
          <p:nvPr/>
        </p:nvSpPr>
        <p:spPr>
          <a:xfrm>
            <a:off x="6110256" y="1627973"/>
            <a:ext cx="1262572" cy="723900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Flecha: doblada hacia arriba 3">
            <a:extLst>
              <a:ext uri="{FF2B5EF4-FFF2-40B4-BE49-F238E27FC236}">
                <a16:creationId xmlns:a16="http://schemas.microsoft.com/office/drawing/2014/main" id="{479EC083-60EC-44EE-910C-4387A2AA58FD}"/>
              </a:ext>
            </a:extLst>
          </p:cNvPr>
          <p:cNvSpPr/>
          <p:nvPr/>
        </p:nvSpPr>
        <p:spPr>
          <a:xfrm rot="5400000">
            <a:off x="1458853" y="2987636"/>
            <a:ext cx="992272" cy="983411"/>
          </a:xfrm>
          <a:prstGeom prst="bentUpArrow">
            <a:avLst/>
          </a:prstGeom>
          <a:gradFill>
            <a:gsLst>
              <a:gs pos="17000">
                <a:srgbClr val="E4AC00"/>
              </a:gs>
              <a:gs pos="84000">
                <a:srgbClr val="A57C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488CB54-A23F-4C0F-80CA-0B422D451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6822" y="3363217"/>
            <a:ext cx="1868691" cy="162237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94894E8-FE95-4BC9-AC67-96C03AB7CE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823" y="4982924"/>
            <a:ext cx="1858896" cy="1104455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E9D0D6FC-2A72-40CF-83F6-AF80D9AAF6DC}"/>
              </a:ext>
            </a:extLst>
          </p:cNvPr>
          <p:cNvSpPr/>
          <p:nvPr/>
        </p:nvSpPr>
        <p:spPr>
          <a:xfrm>
            <a:off x="4580285" y="4489158"/>
            <a:ext cx="707418" cy="723900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A0AA643-A1E9-4EE7-B1EF-4B8A6B2F1C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2141"/>
          <a:stretch/>
        </p:blipFill>
        <p:spPr>
          <a:xfrm>
            <a:off x="7908954" y="4864371"/>
            <a:ext cx="1193472" cy="1823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ALAR Tool Kit">
            <a:extLst>
              <a:ext uri="{FF2B5EF4-FFF2-40B4-BE49-F238E27FC236}">
                <a16:creationId xmlns:a16="http://schemas.microsoft.com/office/drawing/2014/main" id="{7AC5595C-3C8C-4213-B69B-301122AB1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2824" r="8398" b="15391"/>
          <a:stretch/>
        </p:blipFill>
        <p:spPr bwMode="auto">
          <a:xfrm>
            <a:off x="9222095" y="3285342"/>
            <a:ext cx="2841008" cy="15777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ew Resource Management (English Edition) eBook: Kanki, Barbara G., Anca,  José, Chidester, Thomas R: Amazon.es: Tienda Kindle">
            <a:extLst>
              <a:ext uri="{FF2B5EF4-FFF2-40B4-BE49-F238E27FC236}">
                <a16:creationId xmlns:a16="http://schemas.microsoft.com/office/drawing/2014/main" id="{EDF249A7-B259-48BC-8E19-341D27DCB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800" y="4863128"/>
            <a:ext cx="1193472" cy="18238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BCF4A2B-DB3E-4377-9AE1-668EB49F46B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818" r="12251" b="9407"/>
          <a:stretch/>
        </p:blipFill>
        <p:spPr>
          <a:xfrm>
            <a:off x="6661178" y="4863910"/>
            <a:ext cx="1183965" cy="1823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 descr="CIIASA albergará curso Normativas de la IATA relativas a Mercancías  Peligrosas (Categoría 6) – ALNNEWS">
            <a:extLst>
              <a:ext uri="{FF2B5EF4-FFF2-40B4-BE49-F238E27FC236}">
                <a16:creationId xmlns:a16="http://schemas.microsoft.com/office/drawing/2014/main" id="{CD0E3802-452F-4B9F-9312-044B8C4D2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27645"/>
          <a:stretch/>
        </p:blipFill>
        <p:spPr bwMode="auto">
          <a:xfrm>
            <a:off x="5407372" y="3285341"/>
            <a:ext cx="3695054" cy="14533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4977D25-5DCE-4688-9707-F1635CC630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2095" y="4932119"/>
            <a:ext cx="2841008" cy="17556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934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adroTexto 41">
            <a:extLst>
              <a:ext uri="{FF2B5EF4-FFF2-40B4-BE49-F238E27FC236}">
                <a16:creationId xmlns:a16="http://schemas.microsoft.com/office/drawing/2014/main" id="{E03C2CDB-FF02-4591-A4D9-773B93DF68B9}"/>
              </a:ext>
            </a:extLst>
          </p:cNvPr>
          <p:cNvSpPr txBox="1"/>
          <p:nvPr/>
        </p:nvSpPr>
        <p:spPr>
          <a:xfrm>
            <a:off x="1607050" y="1480902"/>
            <a:ext cx="2947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FORMULACIÓN DEL PROBLEMA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46CFAB1-F469-4E85-8E5D-484C35A3C032}"/>
              </a:ext>
            </a:extLst>
          </p:cNvPr>
          <p:cNvSpPr txBox="1"/>
          <p:nvPr/>
        </p:nvSpPr>
        <p:spPr>
          <a:xfrm>
            <a:off x="561405" y="3598153"/>
            <a:ext cx="3567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JUSTIFICACIÓN DE LA</a:t>
            </a:r>
          </a:p>
          <a:p>
            <a:pPr algn="r"/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INVESTIGACIÓN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13B4A34-5A54-480F-A938-AFD73B7A9AA3}"/>
              </a:ext>
            </a:extLst>
          </p:cNvPr>
          <p:cNvSpPr txBox="1"/>
          <p:nvPr/>
        </p:nvSpPr>
        <p:spPr>
          <a:xfrm>
            <a:off x="7404894" y="1092862"/>
            <a:ext cx="1651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AF1ECF3-78AF-45FB-96FE-461323BDF990}"/>
              </a:ext>
            </a:extLst>
          </p:cNvPr>
          <p:cNvSpPr txBox="1"/>
          <p:nvPr/>
        </p:nvSpPr>
        <p:spPr>
          <a:xfrm>
            <a:off x="8100561" y="1510992"/>
            <a:ext cx="1612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DE2F834-A351-49ED-91F0-B5CF45C27F5D}"/>
              </a:ext>
            </a:extLst>
          </p:cNvPr>
          <p:cNvSpPr txBox="1"/>
          <p:nvPr/>
        </p:nvSpPr>
        <p:spPr>
          <a:xfrm>
            <a:off x="104159" y="2801227"/>
            <a:ext cx="3842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OBJETO DE ESTUDIO Y CAMPOS </a:t>
            </a:r>
          </a:p>
          <a:p>
            <a:pPr algn="r"/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ACCIÓN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9F1BAE86-822C-4E0D-834E-C0CF84B01950}"/>
              </a:ext>
            </a:extLst>
          </p:cNvPr>
          <p:cNvSpPr txBox="1"/>
          <p:nvPr/>
        </p:nvSpPr>
        <p:spPr>
          <a:xfrm>
            <a:off x="2645486" y="4807685"/>
            <a:ext cx="273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DFB40316-94AD-4BB5-992F-3C98116B76CE}"/>
              </a:ext>
            </a:extLst>
          </p:cNvPr>
          <p:cNvSpPr txBox="1"/>
          <p:nvPr/>
        </p:nvSpPr>
        <p:spPr>
          <a:xfrm>
            <a:off x="7444986" y="4772357"/>
            <a:ext cx="1521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3A256E70-228A-424B-89C8-B2FC1FDBC7D0}"/>
              </a:ext>
            </a:extLst>
          </p:cNvPr>
          <p:cNvSpPr txBox="1"/>
          <p:nvPr/>
        </p:nvSpPr>
        <p:spPr>
          <a:xfrm>
            <a:off x="8073128" y="4367511"/>
            <a:ext cx="284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8075966-B512-454A-83C2-1B070B5C7045}"/>
              </a:ext>
            </a:extLst>
          </p:cNvPr>
          <p:cNvSpPr/>
          <p:nvPr/>
        </p:nvSpPr>
        <p:spPr>
          <a:xfrm>
            <a:off x="5018274" y="1759307"/>
            <a:ext cx="2587968" cy="258796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09350C-426E-46EC-8545-6DE2F5C90705}"/>
              </a:ext>
            </a:extLst>
          </p:cNvPr>
          <p:cNvSpPr txBox="1"/>
          <p:nvPr/>
        </p:nvSpPr>
        <p:spPr>
          <a:xfrm>
            <a:off x="2055189" y="1079267"/>
            <a:ext cx="3128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PLANTEAMIENTO DEL PROBLEMA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E37714-687D-4A78-BF2C-7FD6CAFA2DCA}"/>
              </a:ext>
            </a:extLst>
          </p:cNvPr>
          <p:cNvSpPr txBox="1"/>
          <p:nvPr/>
        </p:nvSpPr>
        <p:spPr>
          <a:xfrm>
            <a:off x="1106905" y="2092103"/>
            <a:ext cx="3061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PREGUNTAS DE INVESTIGACIÓN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CADF46-E3A3-49A8-B268-8CBCB2573A7D}"/>
              </a:ext>
            </a:extLst>
          </p:cNvPr>
          <p:cNvSpPr txBox="1"/>
          <p:nvPr/>
        </p:nvSpPr>
        <p:spPr>
          <a:xfrm>
            <a:off x="1195044" y="4325649"/>
            <a:ext cx="3398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 DE LA INVESTIGACIÓN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1F7713-CC5F-46F5-ADC4-5EEBDD3710D2}"/>
              </a:ext>
            </a:extLst>
          </p:cNvPr>
          <p:cNvSpPr txBox="1"/>
          <p:nvPr/>
        </p:nvSpPr>
        <p:spPr>
          <a:xfrm>
            <a:off x="8518991" y="2118293"/>
            <a:ext cx="335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ENFOQUE DE LA INVESTIGACIÓN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E2CCEDA-3DF6-4B59-96E0-896917EBB95F}"/>
              </a:ext>
            </a:extLst>
          </p:cNvPr>
          <p:cNvSpPr txBox="1"/>
          <p:nvPr/>
        </p:nvSpPr>
        <p:spPr>
          <a:xfrm>
            <a:off x="8694792" y="2928016"/>
            <a:ext cx="35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DESARROLLO DE LA INVESTIGACIÓN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EC50B60-6322-4DEC-97DB-59D665D9C855}"/>
              </a:ext>
            </a:extLst>
          </p:cNvPr>
          <p:cNvSpPr txBox="1"/>
          <p:nvPr/>
        </p:nvSpPr>
        <p:spPr>
          <a:xfrm>
            <a:off x="8531386" y="3724892"/>
            <a:ext cx="2161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grpSp>
        <p:nvGrpSpPr>
          <p:cNvPr id="126" name="Grupo 125">
            <a:extLst>
              <a:ext uri="{FF2B5EF4-FFF2-40B4-BE49-F238E27FC236}">
                <a16:creationId xmlns:a16="http://schemas.microsoft.com/office/drawing/2014/main" id="{661EC7EE-73D7-474E-8BE4-98D017A8A1D3}"/>
              </a:ext>
            </a:extLst>
          </p:cNvPr>
          <p:cNvGrpSpPr/>
          <p:nvPr/>
        </p:nvGrpSpPr>
        <p:grpSpPr>
          <a:xfrm>
            <a:off x="7078386" y="1062498"/>
            <a:ext cx="375942" cy="376787"/>
            <a:chOff x="4592670" y="3399708"/>
            <a:chExt cx="375942" cy="376787"/>
          </a:xfrm>
        </p:grpSpPr>
        <p:pic>
          <p:nvPicPr>
            <p:cNvPr id="128" name="Imagen 127">
              <a:extLst>
                <a:ext uri="{FF2B5EF4-FFF2-40B4-BE49-F238E27FC236}">
                  <a16:creationId xmlns:a16="http://schemas.microsoft.com/office/drawing/2014/main" id="{A698879C-AC71-4C37-A8D4-A7E5CA281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2670" y="3399708"/>
              <a:ext cx="375942" cy="376787"/>
            </a:xfrm>
            <a:prstGeom prst="rect">
              <a:avLst/>
            </a:prstGeom>
          </p:spPr>
        </p:pic>
        <p:sp>
          <p:nvSpPr>
            <p:cNvPr id="130" name="CuadroTexto 129">
              <a:extLst>
                <a:ext uri="{FF2B5EF4-FFF2-40B4-BE49-F238E27FC236}">
                  <a16:creationId xmlns:a16="http://schemas.microsoft.com/office/drawing/2014/main" id="{C90C6E32-0EF9-470D-8B0E-6A706C169D4E}"/>
                </a:ext>
              </a:extLst>
            </p:cNvPr>
            <p:cNvSpPr txBox="1"/>
            <p:nvPr/>
          </p:nvSpPr>
          <p:spPr>
            <a:xfrm>
              <a:off x="4624852" y="3399708"/>
              <a:ext cx="294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8</a:t>
              </a:r>
            </a:p>
          </p:txBody>
        </p:sp>
      </p:grpSp>
      <p:grpSp>
        <p:nvGrpSpPr>
          <p:cNvPr id="132" name="Grupo 131">
            <a:extLst>
              <a:ext uri="{FF2B5EF4-FFF2-40B4-BE49-F238E27FC236}">
                <a16:creationId xmlns:a16="http://schemas.microsoft.com/office/drawing/2014/main" id="{385AF470-AB10-417D-A945-D468B4569D7B}"/>
              </a:ext>
            </a:extLst>
          </p:cNvPr>
          <p:cNvGrpSpPr/>
          <p:nvPr/>
        </p:nvGrpSpPr>
        <p:grpSpPr>
          <a:xfrm>
            <a:off x="7724619" y="1480024"/>
            <a:ext cx="375942" cy="376787"/>
            <a:chOff x="4580093" y="3889626"/>
            <a:chExt cx="375942" cy="376787"/>
          </a:xfrm>
        </p:grpSpPr>
        <p:pic>
          <p:nvPicPr>
            <p:cNvPr id="134" name="Imagen 133">
              <a:extLst>
                <a:ext uri="{FF2B5EF4-FFF2-40B4-BE49-F238E27FC236}">
                  <a16:creationId xmlns:a16="http://schemas.microsoft.com/office/drawing/2014/main" id="{C6FF19FE-862B-4F69-80D1-0CB4116AE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0093" y="3889626"/>
              <a:ext cx="375942" cy="376787"/>
            </a:xfrm>
            <a:prstGeom prst="rect">
              <a:avLst/>
            </a:prstGeom>
          </p:spPr>
        </p:pic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06A3F28F-73B8-4E21-B50C-C474EB4100A6}"/>
                </a:ext>
              </a:extLst>
            </p:cNvPr>
            <p:cNvSpPr txBox="1"/>
            <p:nvPr/>
          </p:nvSpPr>
          <p:spPr>
            <a:xfrm>
              <a:off x="4612275" y="3889626"/>
              <a:ext cx="294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9</a:t>
              </a:r>
            </a:p>
          </p:txBody>
        </p:sp>
      </p:grpSp>
      <p:grpSp>
        <p:nvGrpSpPr>
          <p:cNvPr id="138" name="Grupo 137">
            <a:extLst>
              <a:ext uri="{FF2B5EF4-FFF2-40B4-BE49-F238E27FC236}">
                <a16:creationId xmlns:a16="http://schemas.microsoft.com/office/drawing/2014/main" id="{FB514BCF-8359-4440-9801-860EE5502EDA}"/>
              </a:ext>
            </a:extLst>
          </p:cNvPr>
          <p:cNvGrpSpPr/>
          <p:nvPr/>
        </p:nvGrpSpPr>
        <p:grpSpPr>
          <a:xfrm>
            <a:off x="8103115" y="2056196"/>
            <a:ext cx="436134" cy="376787"/>
            <a:chOff x="4540064" y="4373948"/>
            <a:chExt cx="436134" cy="376787"/>
          </a:xfrm>
        </p:grpSpPr>
        <p:pic>
          <p:nvPicPr>
            <p:cNvPr id="140" name="Imagen 139">
              <a:extLst>
                <a:ext uri="{FF2B5EF4-FFF2-40B4-BE49-F238E27FC236}">
                  <a16:creationId xmlns:a16="http://schemas.microsoft.com/office/drawing/2014/main" id="{59674F32-012B-44A5-A98C-060B12F23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9998" y="4373948"/>
              <a:ext cx="375942" cy="376787"/>
            </a:xfrm>
            <a:prstGeom prst="rect">
              <a:avLst/>
            </a:prstGeom>
          </p:spPr>
        </p:pic>
        <p:sp>
          <p:nvSpPr>
            <p:cNvPr id="142" name="CuadroTexto 141">
              <a:extLst>
                <a:ext uri="{FF2B5EF4-FFF2-40B4-BE49-F238E27FC236}">
                  <a16:creationId xmlns:a16="http://schemas.microsoft.com/office/drawing/2014/main" id="{1525BCD9-716D-4C63-9689-5E6357786174}"/>
                </a:ext>
              </a:extLst>
            </p:cNvPr>
            <p:cNvSpPr txBox="1"/>
            <p:nvPr/>
          </p:nvSpPr>
          <p:spPr>
            <a:xfrm>
              <a:off x="4540064" y="4411656"/>
              <a:ext cx="4361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10</a:t>
              </a:r>
            </a:p>
          </p:txBody>
        </p:sp>
      </p:grpSp>
      <p:grpSp>
        <p:nvGrpSpPr>
          <p:cNvPr id="144" name="Grupo 143">
            <a:extLst>
              <a:ext uri="{FF2B5EF4-FFF2-40B4-BE49-F238E27FC236}">
                <a16:creationId xmlns:a16="http://schemas.microsoft.com/office/drawing/2014/main" id="{A45BD84C-E9BB-4284-9931-BA07BE31F1D9}"/>
              </a:ext>
            </a:extLst>
          </p:cNvPr>
          <p:cNvGrpSpPr/>
          <p:nvPr/>
        </p:nvGrpSpPr>
        <p:grpSpPr>
          <a:xfrm>
            <a:off x="8135154" y="3665921"/>
            <a:ext cx="375942" cy="376787"/>
            <a:chOff x="4575996" y="5357381"/>
            <a:chExt cx="375942" cy="376787"/>
          </a:xfrm>
        </p:grpSpPr>
        <p:pic>
          <p:nvPicPr>
            <p:cNvPr id="146" name="Imagen 145">
              <a:extLst>
                <a:ext uri="{FF2B5EF4-FFF2-40B4-BE49-F238E27FC236}">
                  <a16:creationId xmlns:a16="http://schemas.microsoft.com/office/drawing/2014/main" id="{AD2422E6-F7B1-4396-98E7-8E7F7CEAF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5996" y="5357381"/>
              <a:ext cx="375942" cy="376787"/>
            </a:xfrm>
            <a:prstGeom prst="rect">
              <a:avLst/>
            </a:prstGeom>
          </p:spPr>
        </p:pic>
        <p:sp>
          <p:nvSpPr>
            <p:cNvPr id="148" name="CuadroTexto 147">
              <a:extLst>
                <a:ext uri="{FF2B5EF4-FFF2-40B4-BE49-F238E27FC236}">
                  <a16:creationId xmlns:a16="http://schemas.microsoft.com/office/drawing/2014/main" id="{5E3EC802-B0A6-43D1-80A8-56B662530AC2}"/>
                </a:ext>
              </a:extLst>
            </p:cNvPr>
            <p:cNvSpPr txBox="1"/>
            <p:nvPr/>
          </p:nvSpPr>
          <p:spPr>
            <a:xfrm>
              <a:off x="4578154" y="5395945"/>
              <a:ext cx="353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12</a:t>
              </a:r>
            </a:p>
          </p:txBody>
        </p:sp>
      </p:grpSp>
      <p:grpSp>
        <p:nvGrpSpPr>
          <p:cNvPr id="151" name="Grupo 150">
            <a:extLst>
              <a:ext uri="{FF2B5EF4-FFF2-40B4-BE49-F238E27FC236}">
                <a16:creationId xmlns:a16="http://schemas.microsoft.com/office/drawing/2014/main" id="{0D138486-24BE-4C97-94A9-7AF7FEA88630}"/>
              </a:ext>
            </a:extLst>
          </p:cNvPr>
          <p:cNvGrpSpPr/>
          <p:nvPr/>
        </p:nvGrpSpPr>
        <p:grpSpPr>
          <a:xfrm>
            <a:off x="7651554" y="4299425"/>
            <a:ext cx="449007" cy="376787"/>
            <a:chOff x="4508357" y="5856432"/>
            <a:chExt cx="449007" cy="376787"/>
          </a:xfrm>
        </p:grpSpPr>
        <p:pic>
          <p:nvPicPr>
            <p:cNvPr id="153" name="Imagen 152">
              <a:extLst>
                <a:ext uri="{FF2B5EF4-FFF2-40B4-BE49-F238E27FC236}">
                  <a16:creationId xmlns:a16="http://schemas.microsoft.com/office/drawing/2014/main" id="{50F6C16B-A259-4281-B7B8-1572A815A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1422" y="5856432"/>
              <a:ext cx="375942" cy="376787"/>
            </a:xfrm>
            <a:prstGeom prst="rect">
              <a:avLst/>
            </a:prstGeom>
          </p:spPr>
        </p:pic>
        <p:sp>
          <p:nvSpPr>
            <p:cNvPr id="154" name="CuadroTexto 153">
              <a:extLst>
                <a:ext uri="{FF2B5EF4-FFF2-40B4-BE49-F238E27FC236}">
                  <a16:creationId xmlns:a16="http://schemas.microsoft.com/office/drawing/2014/main" id="{7173A51B-B55D-407A-94E5-B2AF1B44A4D4}"/>
                </a:ext>
              </a:extLst>
            </p:cNvPr>
            <p:cNvSpPr txBox="1"/>
            <p:nvPr/>
          </p:nvSpPr>
          <p:spPr>
            <a:xfrm>
              <a:off x="4508357" y="5901821"/>
              <a:ext cx="4215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13</a:t>
              </a:r>
            </a:p>
          </p:txBody>
        </p:sp>
      </p:grpSp>
      <p:grpSp>
        <p:nvGrpSpPr>
          <p:cNvPr id="155" name="Grupo 154">
            <a:extLst>
              <a:ext uri="{FF2B5EF4-FFF2-40B4-BE49-F238E27FC236}">
                <a16:creationId xmlns:a16="http://schemas.microsoft.com/office/drawing/2014/main" id="{20920DDA-666F-4381-9D05-EE9A6AC90038}"/>
              </a:ext>
            </a:extLst>
          </p:cNvPr>
          <p:cNvGrpSpPr/>
          <p:nvPr/>
        </p:nvGrpSpPr>
        <p:grpSpPr>
          <a:xfrm>
            <a:off x="7069044" y="4745704"/>
            <a:ext cx="375942" cy="376787"/>
            <a:chOff x="4581327" y="6350181"/>
            <a:chExt cx="375942" cy="376787"/>
          </a:xfrm>
        </p:grpSpPr>
        <p:pic>
          <p:nvPicPr>
            <p:cNvPr id="156" name="Imagen 155">
              <a:extLst>
                <a:ext uri="{FF2B5EF4-FFF2-40B4-BE49-F238E27FC236}">
                  <a16:creationId xmlns:a16="http://schemas.microsoft.com/office/drawing/2014/main" id="{D1130E9D-29E9-495C-9751-6CD8B2634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1327" y="6350181"/>
              <a:ext cx="375942" cy="376787"/>
            </a:xfrm>
            <a:prstGeom prst="rect">
              <a:avLst/>
            </a:prstGeom>
          </p:spPr>
        </p:pic>
        <p:sp>
          <p:nvSpPr>
            <p:cNvPr id="157" name="CuadroTexto 156">
              <a:extLst>
                <a:ext uri="{FF2B5EF4-FFF2-40B4-BE49-F238E27FC236}">
                  <a16:creationId xmlns:a16="http://schemas.microsoft.com/office/drawing/2014/main" id="{96B21C1E-4226-4C8E-85FB-DF7703F8EE4B}"/>
                </a:ext>
              </a:extLst>
            </p:cNvPr>
            <p:cNvSpPr txBox="1"/>
            <p:nvPr/>
          </p:nvSpPr>
          <p:spPr>
            <a:xfrm>
              <a:off x="4583485" y="6388745"/>
              <a:ext cx="353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14</a:t>
              </a:r>
            </a:p>
          </p:txBody>
        </p:sp>
      </p:grpSp>
      <p:grpSp>
        <p:nvGrpSpPr>
          <p:cNvPr id="158" name="Grupo 157">
            <a:extLst>
              <a:ext uri="{FF2B5EF4-FFF2-40B4-BE49-F238E27FC236}">
                <a16:creationId xmlns:a16="http://schemas.microsoft.com/office/drawing/2014/main" id="{E340770B-46BA-49F9-B561-55F5E2DD3D04}"/>
              </a:ext>
            </a:extLst>
          </p:cNvPr>
          <p:cNvGrpSpPr/>
          <p:nvPr/>
        </p:nvGrpSpPr>
        <p:grpSpPr>
          <a:xfrm>
            <a:off x="8250060" y="2867460"/>
            <a:ext cx="449007" cy="376787"/>
            <a:chOff x="8250060" y="2867460"/>
            <a:chExt cx="449007" cy="376787"/>
          </a:xfrm>
        </p:grpSpPr>
        <p:pic>
          <p:nvPicPr>
            <p:cNvPr id="159" name="Imagen 158">
              <a:extLst>
                <a:ext uri="{FF2B5EF4-FFF2-40B4-BE49-F238E27FC236}">
                  <a16:creationId xmlns:a16="http://schemas.microsoft.com/office/drawing/2014/main" id="{7971A827-FE06-4903-9AED-23664DAA7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3125" y="2867460"/>
              <a:ext cx="375942" cy="376787"/>
            </a:xfrm>
            <a:prstGeom prst="rect">
              <a:avLst/>
            </a:prstGeom>
          </p:spPr>
        </p:pic>
        <p:sp>
          <p:nvSpPr>
            <p:cNvPr id="160" name="CuadroTexto 159">
              <a:extLst>
                <a:ext uri="{FF2B5EF4-FFF2-40B4-BE49-F238E27FC236}">
                  <a16:creationId xmlns:a16="http://schemas.microsoft.com/office/drawing/2014/main" id="{420A3DA3-6053-4B37-8C28-92B9189B0F72}"/>
                </a:ext>
              </a:extLst>
            </p:cNvPr>
            <p:cNvSpPr txBox="1"/>
            <p:nvPr/>
          </p:nvSpPr>
          <p:spPr>
            <a:xfrm>
              <a:off x="8250060" y="2912849"/>
              <a:ext cx="4215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11</a:t>
              </a:r>
            </a:p>
          </p:txBody>
        </p:sp>
      </p:grpSp>
      <p:grpSp>
        <p:nvGrpSpPr>
          <p:cNvPr id="162" name="Grupo 161">
            <a:extLst>
              <a:ext uri="{FF2B5EF4-FFF2-40B4-BE49-F238E27FC236}">
                <a16:creationId xmlns:a16="http://schemas.microsoft.com/office/drawing/2014/main" id="{131ECA15-6579-44FE-9FF2-494C1B6D8DA8}"/>
              </a:ext>
            </a:extLst>
          </p:cNvPr>
          <p:cNvGrpSpPr/>
          <p:nvPr/>
        </p:nvGrpSpPr>
        <p:grpSpPr>
          <a:xfrm>
            <a:off x="5183810" y="1069205"/>
            <a:ext cx="375942" cy="376787"/>
            <a:chOff x="3811429" y="1594963"/>
            <a:chExt cx="375942" cy="376787"/>
          </a:xfrm>
        </p:grpSpPr>
        <p:pic>
          <p:nvPicPr>
            <p:cNvPr id="163" name="Imagen 162">
              <a:extLst>
                <a:ext uri="{FF2B5EF4-FFF2-40B4-BE49-F238E27FC236}">
                  <a16:creationId xmlns:a16="http://schemas.microsoft.com/office/drawing/2014/main" id="{0A886A16-A4AD-4320-ABB9-7FD27E282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1429" y="1594963"/>
              <a:ext cx="375942" cy="376787"/>
            </a:xfrm>
            <a:prstGeom prst="rect">
              <a:avLst/>
            </a:prstGeom>
          </p:spPr>
        </p:pic>
        <p:sp>
          <p:nvSpPr>
            <p:cNvPr id="164" name="CuadroTexto 163">
              <a:extLst>
                <a:ext uri="{FF2B5EF4-FFF2-40B4-BE49-F238E27FC236}">
                  <a16:creationId xmlns:a16="http://schemas.microsoft.com/office/drawing/2014/main" id="{8921200F-E8D2-48E6-90A5-38EABCA244DC}"/>
                </a:ext>
              </a:extLst>
            </p:cNvPr>
            <p:cNvSpPr txBox="1"/>
            <p:nvPr/>
          </p:nvSpPr>
          <p:spPr>
            <a:xfrm>
              <a:off x="3843611" y="1594963"/>
              <a:ext cx="294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</a:p>
          </p:txBody>
        </p:sp>
      </p:grpSp>
      <p:grpSp>
        <p:nvGrpSpPr>
          <p:cNvPr id="165" name="Grupo 164">
            <a:extLst>
              <a:ext uri="{FF2B5EF4-FFF2-40B4-BE49-F238E27FC236}">
                <a16:creationId xmlns:a16="http://schemas.microsoft.com/office/drawing/2014/main" id="{8306E436-9FB2-4C6E-A7E5-F904414F3BD6}"/>
              </a:ext>
            </a:extLst>
          </p:cNvPr>
          <p:cNvGrpSpPr/>
          <p:nvPr/>
        </p:nvGrpSpPr>
        <p:grpSpPr>
          <a:xfrm>
            <a:off x="4554695" y="1479100"/>
            <a:ext cx="375942" cy="376787"/>
            <a:chOff x="3820957" y="2079285"/>
            <a:chExt cx="375942" cy="376787"/>
          </a:xfrm>
        </p:grpSpPr>
        <p:pic>
          <p:nvPicPr>
            <p:cNvPr id="166" name="Imagen 165">
              <a:extLst>
                <a:ext uri="{FF2B5EF4-FFF2-40B4-BE49-F238E27FC236}">
                  <a16:creationId xmlns:a16="http://schemas.microsoft.com/office/drawing/2014/main" id="{025C3DD7-8679-4B72-AB4C-9D308D9E3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0957" y="2079285"/>
              <a:ext cx="375942" cy="376787"/>
            </a:xfrm>
            <a:prstGeom prst="rect">
              <a:avLst/>
            </a:prstGeom>
          </p:spPr>
        </p:pic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35ACAEE9-008D-4489-9199-B86748D3F2B0}"/>
                </a:ext>
              </a:extLst>
            </p:cNvPr>
            <p:cNvSpPr txBox="1"/>
            <p:nvPr/>
          </p:nvSpPr>
          <p:spPr>
            <a:xfrm>
              <a:off x="3853139" y="2079285"/>
              <a:ext cx="294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</a:t>
              </a:r>
            </a:p>
          </p:txBody>
        </p:sp>
      </p:grpSp>
      <p:grpSp>
        <p:nvGrpSpPr>
          <p:cNvPr id="168" name="Grupo 167">
            <a:extLst>
              <a:ext uri="{FF2B5EF4-FFF2-40B4-BE49-F238E27FC236}">
                <a16:creationId xmlns:a16="http://schemas.microsoft.com/office/drawing/2014/main" id="{892725FC-A17E-487D-B1E5-7E7C673594ED}"/>
              </a:ext>
            </a:extLst>
          </p:cNvPr>
          <p:cNvGrpSpPr/>
          <p:nvPr/>
        </p:nvGrpSpPr>
        <p:grpSpPr>
          <a:xfrm>
            <a:off x="4162203" y="2055272"/>
            <a:ext cx="375942" cy="376787"/>
            <a:chOff x="3807427" y="2568969"/>
            <a:chExt cx="375942" cy="376787"/>
          </a:xfrm>
        </p:grpSpPr>
        <p:pic>
          <p:nvPicPr>
            <p:cNvPr id="169" name="Imagen 168">
              <a:extLst>
                <a:ext uri="{FF2B5EF4-FFF2-40B4-BE49-F238E27FC236}">
                  <a16:creationId xmlns:a16="http://schemas.microsoft.com/office/drawing/2014/main" id="{F82F11B8-0490-4A48-8C55-6D95880DF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7427" y="2568969"/>
              <a:ext cx="375942" cy="376787"/>
            </a:xfrm>
            <a:prstGeom prst="rect">
              <a:avLst/>
            </a:prstGeom>
          </p:spPr>
        </p:pic>
        <p:sp>
          <p:nvSpPr>
            <p:cNvPr id="170" name="CuadroTexto 169">
              <a:extLst>
                <a:ext uri="{FF2B5EF4-FFF2-40B4-BE49-F238E27FC236}">
                  <a16:creationId xmlns:a16="http://schemas.microsoft.com/office/drawing/2014/main" id="{7038A56A-2BFA-4E5C-928B-B610155E80F1}"/>
                </a:ext>
              </a:extLst>
            </p:cNvPr>
            <p:cNvSpPr txBox="1"/>
            <p:nvPr/>
          </p:nvSpPr>
          <p:spPr>
            <a:xfrm>
              <a:off x="3839609" y="2568969"/>
              <a:ext cx="294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3</a:t>
              </a:r>
            </a:p>
          </p:txBody>
        </p:sp>
      </p:grpSp>
      <p:grpSp>
        <p:nvGrpSpPr>
          <p:cNvPr id="171" name="Grupo 170">
            <a:extLst>
              <a:ext uri="{FF2B5EF4-FFF2-40B4-BE49-F238E27FC236}">
                <a16:creationId xmlns:a16="http://schemas.microsoft.com/office/drawing/2014/main" id="{AC7E51A1-606A-4019-ACD3-884BD21C116F}"/>
              </a:ext>
            </a:extLst>
          </p:cNvPr>
          <p:cNvGrpSpPr/>
          <p:nvPr/>
        </p:nvGrpSpPr>
        <p:grpSpPr>
          <a:xfrm>
            <a:off x="3979368" y="2871498"/>
            <a:ext cx="375942" cy="376787"/>
            <a:chOff x="3807528" y="3053291"/>
            <a:chExt cx="375942" cy="376787"/>
          </a:xfrm>
        </p:grpSpPr>
        <p:pic>
          <p:nvPicPr>
            <p:cNvPr id="172" name="Imagen 171">
              <a:extLst>
                <a:ext uri="{FF2B5EF4-FFF2-40B4-BE49-F238E27FC236}">
                  <a16:creationId xmlns:a16="http://schemas.microsoft.com/office/drawing/2014/main" id="{56D54851-EC85-4A42-AA20-6B7810E21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7528" y="3053291"/>
              <a:ext cx="375942" cy="376787"/>
            </a:xfrm>
            <a:prstGeom prst="rect">
              <a:avLst/>
            </a:prstGeom>
          </p:spPr>
        </p:pic>
        <p:sp>
          <p:nvSpPr>
            <p:cNvPr id="173" name="CuadroTexto 172">
              <a:extLst>
                <a:ext uri="{FF2B5EF4-FFF2-40B4-BE49-F238E27FC236}">
                  <a16:creationId xmlns:a16="http://schemas.microsoft.com/office/drawing/2014/main" id="{EB8D6C19-93CA-4AB1-9497-F14B94EC2D3A}"/>
                </a:ext>
              </a:extLst>
            </p:cNvPr>
            <p:cNvSpPr txBox="1"/>
            <p:nvPr/>
          </p:nvSpPr>
          <p:spPr>
            <a:xfrm>
              <a:off x="3839710" y="3053291"/>
              <a:ext cx="294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4</a:t>
              </a: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42CD2CA7-87EB-4C38-8F2E-D36E1B15EEF5}"/>
              </a:ext>
            </a:extLst>
          </p:cNvPr>
          <p:cNvGrpSpPr/>
          <p:nvPr/>
        </p:nvGrpSpPr>
        <p:grpSpPr>
          <a:xfrm>
            <a:off x="4150846" y="3663312"/>
            <a:ext cx="375942" cy="376787"/>
            <a:chOff x="3798219" y="3548959"/>
            <a:chExt cx="375942" cy="376787"/>
          </a:xfrm>
        </p:grpSpPr>
        <p:pic>
          <p:nvPicPr>
            <p:cNvPr id="174" name="Imagen 173">
              <a:extLst>
                <a:ext uri="{FF2B5EF4-FFF2-40B4-BE49-F238E27FC236}">
                  <a16:creationId xmlns:a16="http://schemas.microsoft.com/office/drawing/2014/main" id="{463F0347-B501-42F0-BF4F-06B0688F5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8219" y="3548959"/>
              <a:ext cx="375942" cy="376787"/>
            </a:xfrm>
            <a:prstGeom prst="rect">
              <a:avLst/>
            </a:prstGeom>
          </p:spPr>
        </p:pic>
        <p:sp>
          <p:nvSpPr>
            <p:cNvPr id="175" name="CuadroTexto 174">
              <a:extLst>
                <a:ext uri="{FF2B5EF4-FFF2-40B4-BE49-F238E27FC236}">
                  <a16:creationId xmlns:a16="http://schemas.microsoft.com/office/drawing/2014/main" id="{6AFAD86B-B489-4019-8B33-0295694DB9C8}"/>
                </a:ext>
              </a:extLst>
            </p:cNvPr>
            <p:cNvSpPr txBox="1"/>
            <p:nvPr/>
          </p:nvSpPr>
          <p:spPr>
            <a:xfrm>
              <a:off x="3830401" y="3548959"/>
              <a:ext cx="294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5</a:t>
              </a: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56A62D1E-1C09-428A-B5B7-33A70E6D16FF}"/>
              </a:ext>
            </a:extLst>
          </p:cNvPr>
          <p:cNvGrpSpPr/>
          <p:nvPr/>
        </p:nvGrpSpPr>
        <p:grpSpPr>
          <a:xfrm>
            <a:off x="4588699" y="4299883"/>
            <a:ext cx="375942" cy="376787"/>
            <a:chOff x="3817174" y="4042708"/>
            <a:chExt cx="375942" cy="376787"/>
          </a:xfrm>
        </p:grpSpPr>
        <p:pic>
          <p:nvPicPr>
            <p:cNvPr id="176" name="Imagen 175">
              <a:extLst>
                <a:ext uri="{FF2B5EF4-FFF2-40B4-BE49-F238E27FC236}">
                  <a16:creationId xmlns:a16="http://schemas.microsoft.com/office/drawing/2014/main" id="{B6E377DE-5E2C-4321-886B-6A6FBDE48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7174" y="4042708"/>
              <a:ext cx="375942" cy="376787"/>
            </a:xfrm>
            <a:prstGeom prst="rect">
              <a:avLst/>
            </a:prstGeom>
          </p:spPr>
        </p:pic>
        <p:sp>
          <p:nvSpPr>
            <p:cNvPr id="177" name="CuadroTexto 176">
              <a:extLst>
                <a:ext uri="{FF2B5EF4-FFF2-40B4-BE49-F238E27FC236}">
                  <a16:creationId xmlns:a16="http://schemas.microsoft.com/office/drawing/2014/main" id="{2826F0CA-0F6F-4F61-953C-04DFE033C62C}"/>
                </a:ext>
              </a:extLst>
            </p:cNvPr>
            <p:cNvSpPr txBox="1"/>
            <p:nvPr/>
          </p:nvSpPr>
          <p:spPr>
            <a:xfrm>
              <a:off x="3849356" y="4042708"/>
              <a:ext cx="294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6</a:t>
              </a: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EF58B380-3A08-43B1-A6E8-B725EBB58318}"/>
              </a:ext>
            </a:extLst>
          </p:cNvPr>
          <p:cNvGrpSpPr/>
          <p:nvPr/>
        </p:nvGrpSpPr>
        <p:grpSpPr>
          <a:xfrm>
            <a:off x="5383119" y="4740955"/>
            <a:ext cx="375942" cy="376787"/>
            <a:chOff x="3813071" y="4532392"/>
            <a:chExt cx="375942" cy="376787"/>
          </a:xfrm>
        </p:grpSpPr>
        <p:pic>
          <p:nvPicPr>
            <p:cNvPr id="178" name="Imagen 177">
              <a:extLst>
                <a:ext uri="{FF2B5EF4-FFF2-40B4-BE49-F238E27FC236}">
                  <a16:creationId xmlns:a16="http://schemas.microsoft.com/office/drawing/2014/main" id="{BC375DC0-9C39-4B79-92F6-E03E2BDCC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3071" y="4532392"/>
              <a:ext cx="375942" cy="376787"/>
            </a:xfrm>
            <a:prstGeom prst="rect">
              <a:avLst/>
            </a:prstGeom>
          </p:spPr>
        </p:pic>
        <p:sp>
          <p:nvSpPr>
            <p:cNvPr id="179" name="CuadroTexto 178">
              <a:extLst>
                <a:ext uri="{FF2B5EF4-FFF2-40B4-BE49-F238E27FC236}">
                  <a16:creationId xmlns:a16="http://schemas.microsoft.com/office/drawing/2014/main" id="{F3C1211F-2867-46F2-A614-1328AA5526D1}"/>
                </a:ext>
              </a:extLst>
            </p:cNvPr>
            <p:cNvSpPr txBox="1"/>
            <p:nvPr/>
          </p:nvSpPr>
          <p:spPr>
            <a:xfrm>
              <a:off x="3845253" y="4532392"/>
              <a:ext cx="294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7</a:t>
              </a:r>
            </a:p>
          </p:txBody>
        </p:sp>
      </p:grpSp>
      <p:sp>
        <p:nvSpPr>
          <p:cNvPr id="70" name="CuadroTexto 69">
            <a:extLst>
              <a:ext uri="{FF2B5EF4-FFF2-40B4-BE49-F238E27FC236}">
                <a16:creationId xmlns:a16="http://schemas.microsoft.com/office/drawing/2014/main" id="{FC99DF2A-AE63-49DC-AC9A-15517C9F1F0B}"/>
              </a:ext>
            </a:extLst>
          </p:cNvPr>
          <p:cNvSpPr txBox="1"/>
          <p:nvPr/>
        </p:nvSpPr>
        <p:spPr>
          <a:xfrm>
            <a:off x="4620881" y="5783745"/>
            <a:ext cx="371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i="1" dirty="0">
                <a:latin typeface="Impact" panose="020B0806030902050204" pitchFamily="34" charset="0"/>
              </a:rPr>
              <a:t>TEMARIO</a:t>
            </a:r>
          </a:p>
        </p:txBody>
      </p:sp>
    </p:spTree>
    <p:extLst>
      <p:ext uri="{BB962C8B-B14F-4D97-AF65-F5344CB8AC3E}">
        <p14:creationId xmlns:p14="http://schemas.microsoft.com/office/powerpoint/2010/main" val="2874387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C5D8F6C-5497-440D-93AD-74BE912FB4CE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RECOMENDACIONES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923CA3-2221-452B-A9F2-458E0051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86" y="1157419"/>
            <a:ext cx="1292671" cy="1825786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6FF57DC9-7E4B-41B6-A89D-14427DFB3C8E}"/>
              </a:ext>
            </a:extLst>
          </p:cNvPr>
          <p:cNvSpPr/>
          <p:nvPr/>
        </p:nvSpPr>
        <p:spPr>
          <a:xfrm>
            <a:off x="3201516" y="1791146"/>
            <a:ext cx="1262572" cy="723900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Flecha: doblada hacia arriba 3">
            <a:extLst>
              <a:ext uri="{FF2B5EF4-FFF2-40B4-BE49-F238E27FC236}">
                <a16:creationId xmlns:a16="http://schemas.microsoft.com/office/drawing/2014/main" id="{479EC083-60EC-44EE-910C-4387A2AA58FD}"/>
              </a:ext>
            </a:extLst>
          </p:cNvPr>
          <p:cNvSpPr/>
          <p:nvPr/>
        </p:nvSpPr>
        <p:spPr>
          <a:xfrm rot="5400000">
            <a:off x="1554662" y="3451368"/>
            <a:ext cx="2115102" cy="983411"/>
          </a:xfrm>
          <a:prstGeom prst="bentUpArrow">
            <a:avLst/>
          </a:prstGeom>
          <a:gradFill>
            <a:gsLst>
              <a:gs pos="17000">
                <a:srgbClr val="E4AC00"/>
              </a:gs>
              <a:gs pos="84000">
                <a:srgbClr val="A57C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CE48ADC-AF99-46CD-AF67-75750AA691DF}"/>
              </a:ext>
            </a:extLst>
          </p:cNvPr>
          <p:cNvSpPr/>
          <p:nvPr/>
        </p:nvSpPr>
        <p:spPr>
          <a:xfrm>
            <a:off x="7545444" y="5515794"/>
            <a:ext cx="4486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Permitirá mejorar la capacidad de empleo de la Brigada Aérea del Ejército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Colaborando en el cumplimiento de las misiones constitucionales de FF.AA.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985110-1AC0-4A88-AC24-7DD1996F3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349"/>
          <a:stretch/>
        </p:blipFill>
        <p:spPr>
          <a:xfrm>
            <a:off x="4582625" y="942975"/>
            <a:ext cx="1790681" cy="2420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44FF69DC-8C11-498C-94AD-D803BC2FA8B5}"/>
              </a:ext>
            </a:extLst>
          </p:cNvPr>
          <p:cNvSpPr/>
          <p:nvPr/>
        </p:nvSpPr>
        <p:spPr>
          <a:xfrm>
            <a:off x="6563841" y="1095638"/>
            <a:ext cx="94185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4A13D35E-0E38-402D-97D8-C3C11F4E62C6}"/>
              </a:ext>
            </a:extLst>
          </p:cNvPr>
          <p:cNvSpPr/>
          <p:nvPr/>
        </p:nvSpPr>
        <p:spPr>
          <a:xfrm>
            <a:off x="7696235" y="1095638"/>
            <a:ext cx="1451631" cy="446858"/>
          </a:xfrm>
          <a:prstGeom prst="roundRect">
            <a:avLst>
              <a:gd name="adj" fmla="val 50000"/>
            </a:avLst>
          </a:prstGeom>
          <a:gradFill>
            <a:gsLst>
              <a:gs pos="17000">
                <a:schemeClr val="accent5">
                  <a:lumMod val="75000"/>
                </a:schemeClr>
              </a:gs>
              <a:gs pos="82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22806564-F3C7-463D-BE9E-0731BDA7BF67}"/>
              </a:ext>
            </a:extLst>
          </p:cNvPr>
          <p:cNvSpPr/>
          <p:nvPr/>
        </p:nvSpPr>
        <p:spPr>
          <a:xfrm>
            <a:off x="6600018" y="2438663"/>
            <a:ext cx="94185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0CF570FE-4EC6-4505-B6A9-5D35E35245FE}"/>
              </a:ext>
            </a:extLst>
          </p:cNvPr>
          <p:cNvSpPr/>
          <p:nvPr/>
        </p:nvSpPr>
        <p:spPr>
          <a:xfrm>
            <a:off x="7696235" y="2438663"/>
            <a:ext cx="1451631" cy="446858"/>
          </a:xfrm>
          <a:prstGeom prst="roundRect">
            <a:avLst>
              <a:gd name="adj" fmla="val 50000"/>
            </a:avLst>
          </a:prstGeom>
          <a:gradFill>
            <a:gsLst>
              <a:gs pos="17000">
                <a:schemeClr val="accent5">
                  <a:lumMod val="75000"/>
                </a:schemeClr>
              </a:gs>
              <a:gs pos="82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Criterio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98833A2-CE14-42BB-A10E-0368A2117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49" y="711835"/>
            <a:ext cx="1048768" cy="288252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1871E1F-5EE2-4C0F-BC9C-5B8A84DF5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40" y="3943073"/>
            <a:ext cx="1790681" cy="179232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108DDE9-1AFB-4BC3-AE7B-CDD5D6BE4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961" y="4019010"/>
            <a:ext cx="1288839" cy="1757508"/>
          </a:xfrm>
          <a:prstGeom prst="rect">
            <a:avLst/>
          </a:prstGeom>
        </p:spPr>
      </p:pic>
      <p:sp>
        <p:nvSpPr>
          <p:cNvPr id="33" name="Flecha: a la derecha 32">
            <a:extLst>
              <a:ext uri="{FF2B5EF4-FFF2-40B4-BE49-F238E27FC236}">
                <a16:creationId xmlns:a16="http://schemas.microsoft.com/office/drawing/2014/main" id="{8A5A3CCA-4DE1-41A1-B27D-969E762070BD}"/>
              </a:ext>
            </a:extLst>
          </p:cNvPr>
          <p:cNvSpPr/>
          <p:nvPr/>
        </p:nvSpPr>
        <p:spPr>
          <a:xfrm>
            <a:off x="7148740" y="4267234"/>
            <a:ext cx="1904629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6B0E7227-1DF8-474A-AAC4-49F53A537F1E}"/>
              </a:ext>
            </a:extLst>
          </p:cNvPr>
          <p:cNvSpPr/>
          <p:nvPr/>
        </p:nvSpPr>
        <p:spPr>
          <a:xfrm>
            <a:off x="9241535" y="4203519"/>
            <a:ext cx="1451631" cy="446858"/>
          </a:xfrm>
          <a:prstGeom prst="roundRect">
            <a:avLst>
              <a:gd name="adj" fmla="val 50000"/>
            </a:avLst>
          </a:prstGeom>
          <a:gradFill>
            <a:gsLst>
              <a:gs pos="17000">
                <a:schemeClr val="accent5">
                  <a:lumMod val="75000"/>
                </a:schemeClr>
              </a:gs>
              <a:gs pos="82000">
                <a:schemeClr val="accent5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COBAE</a:t>
            </a:r>
          </a:p>
        </p:txBody>
      </p:sp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11A193BB-7295-493C-8267-71591C799C29}"/>
              </a:ext>
            </a:extLst>
          </p:cNvPr>
          <p:cNvSpPr/>
          <p:nvPr/>
        </p:nvSpPr>
        <p:spPr>
          <a:xfrm rot="5400000">
            <a:off x="9570566" y="4871358"/>
            <a:ext cx="581811" cy="446858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859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2" grpId="0"/>
      <p:bldP spid="20" grpId="0" animBg="1"/>
      <p:bldP spid="22" grpId="0" animBg="1"/>
      <p:bldP spid="23" grpId="0" animBg="1"/>
      <p:bldP spid="25" grpId="0" animBg="1"/>
      <p:bldP spid="33" grpId="0" animBg="1"/>
      <p:bldP spid="34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C5D8F6C-5497-440D-93AD-74BE912FB4CE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PROPUESTA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E963C2E-A555-4AAA-865D-F4B1FD7B1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12" b="33188"/>
          <a:stretch/>
        </p:blipFill>
        <p:spPr>
          <a:xfrm>
            <a:off x="1729373" y="1007165"/>
            <a:ext cx="1697936" cy="543340"/>
          </a:xfrm>
          <a:prstGeom prst="rect">
            <a:avLst/>
          </a:prstGeom>
        </p:spPr>
      </p:pic>
      <p:pic>
        <p:nvPicPr>
          <p:cNvPr id="5" name="Picture 22" descr="La ICAO/OACI y las &quot;libertades del aire&quot;">
            <a:extLst>
              <a:ext uri="{FF2B5EF4-FFF2-40B4-BE49-F238E27FC236}">
                <a16:creationId xmlns:a16="http://schemas.microsoft.com/office/drawing/2014/main" id="{5896A126-EEF3-4A3E-90BE-5CF05E6C4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14" y="1550505"/>
            <a:ext cx="1262572" cy="104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35F443F-A94B-47A5-8584-63C36D143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341" y="1723577"/>
            <a:ext cx="723900" cy="7239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32B79C-42B8-4B06-8C18-878DDAE436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33" b="33768"/>
          <a:stretch/>
        </p:blipFill>
        <p:spPr>
          <a:xfrm>
            <a:off x="1592400" y="2590610"/>
            <a:ext cx="1535389" cy="465216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A3EA5D09-145C-4D17-BF7C-16A7A3817923}"/>
              </a:ext>
            </a:extLst>
          </p:cNvPr>
          <p:cNvSpPr/>
          <p:nvPr/>
        </p:nvSpPr>
        <p:spPr>
          <a:xfrm>
            <a:off x="3733658" y="1708607"/>
            <a:ext cx="1262572" cy="723900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A0C6545-A60E-43BD-85B0-5EAAB0EEE7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643" y="952996"/>
            <a:ext cx="1799129" cy="2541114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C415365-14F3-4DA0-9A9E-2785F4A29851}"/>
              </a:ext>
            </a:extLst>
          </p:cNvPr>
          <p:cNvSpPr/>
          <p:nvPr/>
        </p:nvSpPr>
        <p:spPr>
          <a:xfrm>
            <a:off x="7484239" y="1684934"/>
            <a:ext cx="1262572" cy="723900"/>
          </a:xfrm>
          <a:prstGeom prst="right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2C669A4-2AF2-4E5B-8D29-5B585B958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3505" y="1374010"/>
            <a:ext cx="1140051" cy="155461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FA407ED-043A-4980-9050-DF3B18108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038" y="2432507"/>
            <a:ext cx="1236094" cy="6863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BE24DC0-97D5-40F4-8A3B-4D18BA074B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851" y="1278835"/>
            <a:ext cx="662469" cy="98570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A213E22-0A22-49BC-87CC-ACA1DAA5D8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200" b="39867" l="42427" r="61559">
                        <a14:foregroundMark x1="49159" y1="31000" x2="49159" y2="31000"/>
                        <a14:foregroundMark x1="49779" y1="30800" x2="52879" y2="33200"/>
                        <a14:foregroundMark x1="60762" y1="31200" x2="60762" y2="33533"/>
                        <a14:foregroundMark x1="61470" y1="29667" x2="61559" y2="36000"/>
                        <a14:foregroundMark x1="58459" y1="23333" x2="57662" y2="23533"/>
                        <a14:foregroundMark x1="61293" y1="22133" x2="42604" y2="22400"/>
                        <a14:foregroundMark x1="42604" y1="22400" x2="42870" y2="36333"/>
                        <a14:foregroundMark x1="42870" y1="36333" x2="50930" y2="39800"/>
                        <a14:foregroundMark x1="50930" y1="39800" x2="55802" y2="38800"/>
                        <a14:foregroundMark x1="51727" y1="39733" x2="48981" y2="33067"/>
                        <a14:foregroundMark x1="48981" y1="33067" x2="53233" y2="35800"/>
                        <a14:foregroundMark x1="54119" y1="29067" x2="48361" y2="34800"/>
                        <a14:foregroundMark x1="48361" y1="34800" x2="60053" y2="23800"/>
                        <a14:foregroundMark x1="60053" y1="23800" x2="60850" y2="29133"/>
                        <a14:foregroundMark x1="61205" y1="22467" x2="42604" y2="22400"/>
                        <a14:foregroundMark x1="42604" y1="22400" x2="44021" y2="23933"/>
                        <a14:foregroundMark x1="57573" y1="22267" x2="42427" y2="22200"/>
                        <a14:foregroundMark x1="50399" y1="39867" x2="54030" y2="39667"/>
                      </a14:backgroundRemoval>
                    </a14:imgEffect>
                  </a14:imgLayer>
                </a14:imgProps>
              </a:ext>
            </a:extLst>
          </a:blip>
          <a:srcRect l="41312" t="21315" r="36996" b="58776"/>
          <a:stretch/>
        </p:blipFill>
        <p:spPr>
          <a:xfrm>
            <a:off x="10877871" y="385735"/>
            <a:ext cx="701449" cy="855324"/>
          </a:xfrm>
          <a:prstGeom prst="rect">
            <a:avLst/>
          </a:prstGeom>
        </p:spPr>
      </p:pic>
      <p:sp>
        <p:nvSpPr>
          <p:cNvPr id="20" name="Flecha: a la izquierda, derecha y arriba 19">
            <a:extLst>
              <a:ext uri="{FF2B5EF4-FFF2-40B4-BE49-F238E27FC236}">
                <a16:creationId xmlns:a16="http://schemas.microsoft.com/office/drawing/2014/main" id="{EDEAE6F7-19F3-4CF8-BAE4-9CB2928D1ED4}"/>
              </a:ext>
            </a:extLst>
          </p:cNvPr>
          <p:cNvSpPr/>
          <p:nvPr/>
        </p:nvSpPr>
        <p:spPr>
          <a:xfrm>
            <a:off x="5318449" y="3429000"/>
            <a:ext cx="1955515" cy="1284270"/>
          </a:xfrm>
          <a:prstGeom prst="leftRightUpArrow">
            <a:avLst/>
          </a:prstGeom>
          <a:gradFill>
            <a:gsLst>
              <a:gs pos="17000">
                <a:srgbClr val="FFC000"/>
              </a:gs>
              <a:gs pos="82000">
                <a:schemeClr val="accent4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EC6E5AE-EB22-4093-BA7F-98440D5540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4245" y="4030066"/>
            <a:ext cx="1618119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5E911F2-F0FC-458F-8368-9E9AAAD6AAC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0181"/>
          <a:stretch/>
        </p:blipFill>
        <p:spPr>
          <a:xfrm>
            <a:off x="7484239" y="4030066"/>
            <a:ext cx="1710006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20FFE4B-FC59-4568-A2D1-A481FFD7E9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5037" y="5173066"/>
            <a:ext cx="2051599" cy="110445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3C020A9-F2B6-4769-AFC5-9D36CBE902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43433" y="3472877"/>
            <a:ext cx="2474809" cy="16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9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C5D8F6C-5497-440D-93AD-74BE912FB4CE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PROPUESTA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44AAE850-6ECF-4831-AB4D-CF2BAF9D27DD}"/>
              </a:ext>
            </a:extLst>
          </p:cNvPr>
          <p:cNvGrpSpPr/>
          <p:nvPr/>
        </p:nvGrpSpPr>
        <p:grpSpPr>
          <a:xfrm>
            <a:off x="1633591" y="1203883"/>
            <a:ext cx="3472665" cy="1352335"/>
            <a:chOff x="1633591" y="1203883"/>
            <a:chExt cx="3472665" cy="1352335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720CC73C-6323-4D6F-A381-D8A952A87530}"/>
                </a:ext>
              </a:extLst>
            </p:cNvPr>
            <p:cNvSpPr/>
            <p:nvPr/>
          </p:nvSpPr>
          <p:spPr>
            <a:xfrm>
              <a:off x="1633591" y="1203884"/>
              <a:ext cx="1510301" cy="1171254"/>
            </a:xfrm>
            <a:custGeom>
              <a:avLst/>
              <a:gdLst>
                <a:gd name="connsiteX0" fmla="*/ 195213 w 1510301"/>
                <a:gd name="connsiteY0" fmla="*/ 0 h 1171254"/>
                <a:gd name="connsiteX1" fmla="*/ 1510301 w 1510301"/>
                <a:gd name="connsiteY1" fmla="*/ 0 h 1171254"/>
                <a:gd name="connsiteX2" fmla="*/ 1510301 w 1510301"/>
                <a:gd name="connsiteY2" fmla="*/ 1171254 h 1171254"/>
                <a:gd name="connsiteX3" fmla="*/ 195213 w 1510301"/>
                <a:gd name="connsiteY3" fmla="*/ 1171254 h 1171254"/>
                <a:gd name="connsiteX4" fmla="*/ 0 w 1510301"/>
                <a:gd name="connsiteY4" fmla="*/ 976041 h 1171254"/>
                <a:gd name="connsiteX5" fmla="*/ 0 w 1510301"/>
                <a:gd name="connsiteY5" fmla="*/ 195213 h 1171254"/>
                <a:gd name="connsiteX6" fmla="*/ 195213 w 1510301"/>
                <a:gd name="connsiteY6" fmla="*/ 0 h 117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301" h="1171254">
                  <a:moveTo>
                    <a:pt x="195213" y="0"/>
                  </a:moveTo>
                  <a:lnTo>
                    <a:pt x="1510301" y="0"/>
                  </a:lnTo>
                  <a:lnTo>
                    <a:pt x="1510301" y="1171254"/>
                  </a:lnTo>
                  <a:lnTo>
                    <a:pt x="195213" y="1171254"/>
                  </a:lnTo>
                  <a:cubicBezTo>
                    <a:pt x="87400" y="1171254"/>
                    <a:pt x="0" y="1083854"/>
                    <a:pt x="0" y="976041"/>
                  </a:cubicBezTo>
                  <a:lnTo>
                    <a:pt x="0" y="195213"/>
                  </a:lnTo>
                  <a:cubicBezTo>
                    <a:pt x="0" y="87400"/>
                    <a:pt x="87400" y="0"/>
                    <a:pt x="195213" y="0"/>
                  </a:cubicBezTo>
                  <a:close/>
                </a:path>
              </a:pathLst>
            </a:custGeom>
            <a:solidFill>
              <a:srgbClr val="0185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FBF0DB5F-C343-412F-A21A-91C8F81B6E53}"/>
                </a:ext>
              </a:extLst>
            </p:cNvPr>
            <p:cNvSpPr/>
            <p:nvPr/>
          </p:nvSpPr>
          <p:spPr>
            <a:xfrm>
              <a:off x="2520089" y="1384964"/>
              <a:ext cx="2586167" cy="1171254"/>
            </a:xfrm>
            <a:prstGeom prst="homePlate">
              <a:avLst>
                <a:gd name="adj" fmla="val 48450"/>
              </a:avLst>
            </a:prstGeom>
            <a:gradFill flip="none" rotWithShape="1">
              <a:gsLst>
                <a:gs pos="54000">
                  <a:srgbClr val="00E1D7"/>
                </a:gs>
                <a:gs pos="17000">
                  <a:srgbClr val="00A796"/>
                </a:gs>
                <a:gs pos="89000">
                  <a:srgbClr val="00A796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5" name="Triángulo rectángulo 14">
              <a:extLst>
                <a:ext uri="{FF2B5EF4-FFF2-40B4-BE49-F238E27FC236}">
                  <a16:creationId xmlns:a16="http://schemas.microsoft.com/office/drawing/2014/main" id="{777C7DF5-4E93-4CFF-AB8C-0073D85BB8B1}"/>
                </a:ext>
              </a:extLst>
            </p:cNvPr>
            <p:cNvSpPr/>
            <p:nvPr/>
          </p:nvSpPr>
          <p:spPr>
            <a:xfrm flipH="1">
              <a:off x="2529820" y="1203883"/>
              <a:ext cx="614072" cy="181081"/>
            </a:xfrm>
            <a:prstGeom prst="rtTriangle">
              <a:avLst/>
            </a:prstGeom>
            <a:solidFill>
              <a:srgbClr val="006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95BE5F6A-FA07-4D4E-B5CA-5AB09949B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212" l="4535" r="92907">
                        <a14:foregroundMark x1="8837" y1="32424" x2="8837" y2="32424"/>
                        <a14:foregroundMark x1="4767" y1="32121" x2="4767" y2="32121"/>
                        <a14:foregroundMark x1="51047" y1="12273" x2="51047" y2="12273"/>
                        <a14:foregroundMark x1="48488" y1="10758" x2="48488" y2="10758"/>
                        <a14:foregroundMark x1="92907" y1="31515" x2="92907" y2="31515"/>
                        <a14:foregroundMark x1="50581" y1="91212" x2="50581" y2="91212"/>
                        <a14:foregroundMark x1="48488" y1="33788" x2="48488" y2="337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606858" y="1441439"/>
            <a:ext cx="936768" cy="718915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B5905BC6-E02C-41C5-AA50-A16FDD0487D8}"/>
              </a:ext>
            </a:extLst>
          </p:cNvPr>
          <p:cNvSpPr txBox="1"/>
          <p:nvPr/>
        </p:nvSpPr>
        <p:spPr>
          <a:xfrm>
            <a:off x="2692494" y="1696503"/>
            <a:ext cx="205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SEGURIDAD DE VUELO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63584CD-9F5C-48DF-8D4E-C3B526B34FC5}"/>
              </a:ext>
            </a:extLst>
          </p:cNvPr>
          <p:cNvSpPr/>
          <p:nvPr/>
        </p:nvSpPr>
        <p:spPr>
          <a:xfrm>
            <a:off x="5435030" y="1708044"/>
            <a:ext cx="6389102" cy="2293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CRM – CFIT – ALAR</a:t>
            </a:r>
          </a:p>
          <a:p>
            <a:pPr marL="285750" indent="-285750"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FACTORES HUMANOS</a:t>
            </a:r>
          </a:p>
          <a:p>
            <a:pPr marL="285750" indent="-285750"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TRANSPORTE DE MERCANCIAS PELIGROSAS</a:t>
            </a:r>
          </a:p>
          <a:p>
            <a:pPr marL="285750" indent="-285750"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TOMA DE DECISIONES</a:t>
            </a:r>
          </a:p>
        </p:txBody>
      </p:sp>
    </p:spTree>
    <p:extLst>
      <p:ext uri="{BB962C8B-B14F-4D97-AF65-F5344CB8AC3E}">
        <p14:creationId xmlns:p14="http://schemas.microsoft.com/office/powerpoint/2010/main" val="719444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C5D8F6C-5497-440D-93AD-74BE912FB4CE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PROPUESTA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44AAE850-6ECF-4831-AB4D-CF2BAF9D27DD}"/>
              </a:ext>
            </a:extLst>
          </p:cNvPr>
          <p:cNvGrpSpPr/>
          <p:nvPr/>
        </p:nvGrpSpPr>
        <p:grpSpPr>
          <a:xfrm>
            <a:off x="1633591" y="1203883"/>
            <a:ext cx="3472665" cy="1352335"/>
            <a:chOff x="1633591" y="1203883"/>
            <a:chExt cx="3472665" cy="1352335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720CC73C-6323-4D6F-A381-D8A952A87530}"/>
                </a:ext>
              </a:extLst>
            </p:cNvPr>
            <p:cNvSpPr/>
            <p:nvPr/>
          </p:nvSpPr>
          <p:spPr>
            <a:xfrm>
              <a:off x="1633591" y="1203884"/>
              <a:ext cx="1510301" cy="1171254"/>
            </a:xfrm>
            <a:custGeom>
              <a:avLst/>
              <a:gdLst>
                <a:gd name="connsiteX0" fmla="*/ 195213 w 1510301"/>
                <a:gd name="connsiteY0" fmla="*/ 0 h 1171254"/>
                <a:gd name="connsiteX1" fmla="*/ 1510301 w 1510301"/>
                <a:gd name="connsiteY1" fmla="*/ 0 h 1171254"/>
                <a:gd name="connsiteX2" fmla="*/ 1510301 w 1510301"/>
                <a:gd name="connsiteY2" fmla="*/ 1171254 h 1171254"/>
                <a:gd name="connsiteX3" fmla="*/ 195213 w 1510301"/>
                <a:gd name="connsiteY3" fmla="*/ 1171254 h 1171254"/>
                <a:gd name="connsiteX4" fmla="*/ 0 w 1510301"/>
                <a:gd name="connsiteY4" fmla="*/ 976041 h 1171254"/>
                <a:gd name="connsiteX5" fmla="*/ 0 w 1510301"/>
                <a:gd name="connsiteY5" fmla="*/ 195213 h 1171254"/>
                <a:gd name="connsiteX6" fmla="*/ 195213 w 1510301"/>
                <a:gd name="connsiteY6" fmla="*/ 0 h 117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301" h="1171254">
                  <a:moveTo>
                    <a:pt x="195213" y="0"/>
                  </a:moveTo>
                  <a:lnTo>
                    <a:pt x="1510301" y="0"/>
                  </a:lnTo>
                  <a:lnTo>
                    <a:pt x="1510301" y="1171254"/>
                  </a:lnTo>
                  <a:lnTo>
                    <a:pt x="195213" y="1171254"/>
                  </a:lnTo>
                  <a:cubicBezTo>
                    <a:pt x="87400" y="1171254"/>
                    <a:pt x="0" y="1083854"/>
                    <a:pt x="0" y="976041"/>
                  </a:cubicBezTo>
                  <a:lnTo>
                    <a:pt x="0" y="195213"/>
                  </a:lnTo>
                  <a:cubicBezTo>
                    <a:pt x="0" y="87400"/>
                    <a:pt x="87400" y="0"/>
                    <a:pt x="195213" y="0"/>
                  </a:cubicBezTo>
                  <a:close/>
                </a:path>
              </a:pathLst>
            </a:custGeom>
            <a:solidFill>
              <a:srgbClr val="0185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FBF0DB5F-C343-412F-A21A-91C8F81B6E53}"/>
                </a:ext>
              </a:extLst>
            </p:cNvPr>
            <p:cNvSpPr/>
            <p:nvPr/>
          </p:nvSpPr>
          <p:spPr>
            <a:xfrm>
              <a:off x="2520089" y="1384964"/>
              <a:ext cx="2586167" cy="1171254"/>
            </a:xfrm>
            <a:prstGeom prst="homePlate">
              <a:avLst>
                <a:gd name="adj" fmla="val 48450"/>
              </a:avLst>
            </a:prstGeom>
            <a:gradFill flip="none" rotWithShape="1">
              <a:gsLst>
                <a:gs pos="54000">
                  <a:srgbClr val="00E1D7"/>
                </a:gs>
                <a:gs pos="17000">
                  <a:srgbClr val="00A796"/>
                </a:gs>
                <a:gs pos="89000">
                  <a:srgbClr val="00A796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5" name="Triángulo rectángulo 14">
              <a:extLst>
                <a:ext uri="{FF2B5EF4-FFF2-40B4-BE49-F238E27FC236}">
                  <a16:creationId xmlns:a16="http://schemas.microsoft.com/office/drawing/2014/main" id="{777C7DF5-4E93-4CFF-AB8C-0073D85BB8B1}"/>
                </a:ext>
              </a:extLst>
            </p:cNvPr>
            <p:cNvSpPr/>
            <p:nvPr/>
          </p:nvSpPr>
          <p:spPr>
            <a:xfrm flipH="1">
              <a:off x="2529820" y="1203883"/>
              <a:ext cx="614072" cy="181081"/>
            </a:xfrm>
            <a:prstGeom prst="rtTriangle">
              <a:avLst/>
            </a:prstGeom>
            <a:solidFill>
              <a:srgbClr val="006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C41196BD-ACE9-4316-AF50-6C53BA2018ED}"/>
              </a:ext>
            </a:extLst>
          </p:cNvPr>
          <p:cNvGrpSpPr/>
          <p:nvPr/>
        </p:nvGrpSpPr>
        <p:grpSpPr>
          <a:xfrm>
            <a:off x="1633591" y="3055805"/>
            <a:ext cx="3472665" cy="1362610"/>
            <a:chOff x="1633591" y="3055805"/>
            <a:chExt cx="3472665" cy="1362610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699FC44-E165-434C-BE5F-88082C2C74DC}"/>
                </a:ext>
              </a:extLst>
            </p:cNvPr>
            <p:cNvSpPr/>
            <p:nvPr/>
          </p:nvSpPr>
          <p:spPr>
            <a:xfrm>
              <a:off x="1633591" y="3055806"/>
              <a:ext cx="1510301" cy="1171254"/>
            </a:xfrm>
            <a:custGeom>
              <a:avLst/>
              <a:gdLst>
                <a:gd name="connsiteX0" fmla="*/ 195213 w 1510301"/>
                <a:gd name="connsiteY0" fmla="*/ 0 h 1171254"/>
                <a:gd name="connsiteX1" fmla="*/ 1510301 w 1510301"/>
                <a:gd name="connsiteY1" fmla="*/ 0 h 1171254"/>
                <a:gd name="connsiteX2" fmla="*/ 1510301 w 1510301"/>
                <a:gd name="connsiteY2" fmla="*/ 1171254 h 1171254"/>
                <a:gd name="connsiteX3" fmla="*/ 195213 w 1510301"/>
                <a:gd name="connsiteY3" fmla="*/ 1171254 h 1171254"/>
                <a:gd name="connsiteX4" fmla="*/ 0 w 1510301"/>
                <a:gd name="connsiteY4" fmla="*/ 976041 h 1171254"/>
                <a:gd name="connsiteX5" fmla="*/ 0 w 1510301"/>
                <a:gd name="connsiteY5" fmla="*/ 195213 h 1171254"/>
                <a:gd name="connsiteX6" fmla="*/ 195213 w 1510301"/>
                <a:gd name="connsiteY6" fmla="*/ 0 h 117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301" h="1171254">
                  <a:moveTo>
                    <a:pt x="195213" y="0"/>
                  </a:moveTo>
                  <a:lnTo>
                    <a:pt x="1510301" y="0"/>
                  </a:lnTo>
                  <a:lnTo>
                    <a:pt x="1510301" y="1171254"/>
                  </a:lnTo>
                  <a:lnTo>
                    <a:pt x="195213" y="1171254"/>
                  </a:lnTo>
                  <a:cubicBezTo>
                    <a:pt x="87400" y="1171254"/>
                    <a:pt x="0" y="1083854"/>
                    <a:pt x="0" y="976041"/>
                  </a:cubicBezTo>
                  <a:lnTo>
                    <a:pt x="0" y="195213"/>
                  </a:lnTo>
                  <a:cubicBezTo>
                    <a:pt x="0" y="87400"/>
                    <a:pt x="87400" y="0"/>
                    <a:pt x="195213" y="0"/>
                  </a:cubicBezTo>
                  <a:close/>
                </a:path>
              </a:pathLst>
            </a:custGeom>
            <a:solidFill>
              <a:srgbClr val="D38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21" name="Flecha: pentágono 20">
              <a:extLst>
                <a:ext uri="{FF2B5EF4-FFF2-40B4-BE49-F238E27FC236}">
                  <a16:creationId xmlns:a16="http://schemas.microsoft.com/office/drawing/2014/main" id="{6E8CA58B-C55A-449C-A296-2477A093DDDF}"/>
                </a:ext>
              </a:extLst>
            </p:cNvPr>
            <p:cNvSpPr/>
            <p:nvPr/>
          </p:nvSpPr>
          <p:spPr>
            <a:xfrm>
              <a:off x="2520089" y="3247161"/>
              <a:ext cx="2586167" cy="1171254"/>
            </a:xfrm>
            <a:prstGeom prst="homePlate">
              <a:avLst>
                <a:gd name="adj" fmla="val 48450"/>
              </a:avLst>
            </a:prstGeom>
            <a:gradFill>
              <a:gsLst>
                <a:gs pos="54000">
                  <a:schemeClr val="accent4">
                    <a:lumMod val="40000"/>
                    <a:lumOff val="60000"/>
                  </a:schemeClr>
                </a:gs>
                <a:gs pos="17000">
                  <a:srgbClr val="FFAB00"/>
                </a:gs>
                <a:gs pos="89000">
                  <a:srgbClr val="FFAB00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/>
                <a:t>,</a:t>
              </a:r>
            </a:p>
          </p:txBody>
        </p:sp>
        <p:sp>
          <p:nvSpPr>
            <p:cNvPr id="29" name="Triángulo rectángulo 28">
              <a:extLst>
                <a:ext uri="{FF2B5EF4-FFF2-40B4-BE49-F238E27FC236}">
                  <a16:creationId xmlns:a16="http://schemas.microsoft.com/office/drawing/2014/main" id="{9A861AE8-3E24-4A40-8E8C-AA2721400613}"/>
                </a:ext>
              </a:extLst>
            </p:cNvPr>
            <p:cNvSpPr/>
            <p:nvPr/>
          </p:nvSpPr>
          <p:spPr>
            <a:xfrm flipH="1">
              <a:off x="2529820" y="3055805"/>
              <a:ext cx="614072" cy="181081"/>
            </a:xfrm>
            <a:prstGeom prst="rtTriangle">
              <a:avLst/>
            </a:prstGeom>
            <a:solidFill>
              <a:srgbClr val="A8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95BE5F6A-FA07-4D4E-B5CA-5AB09949B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212" l="4535" r="92907">
                        <a14:foregroundMark x1="8837" y1="32424" x2="8837" y2="32424"/>
                        <a14:foregroundMark x1="4767" y1="32121" x2="4767" y2="32121"/>
                        <a14:foregroundMark x1="51047" y1="12273" x2="51047" y2="12273"/>
                        <a14:foregroundMark x1="48488" y1="10758" x2="48488" y2="10758"/>
                        <a14:foregroundMark x1="92907" y1="31515" x2="92907" y2="31515"/>
                        <a14:foregroundMark x1="50581" y1="91212" x2="50581" y2="91212"/>
                        <a14:foregroundMark x1="48488" y1="33788" x2="48488" y2="337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606858" y="1441439"/>
            <a:ext cx="936768" cy="718915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B5905BC6-E02C-41C5-AA50-A16FDD0487D8}"/>
              </a:ext>
            </a:extLst>
          </p:cNvPr>
          <p:cNvSpPr txBox="1"/>
          <p:nvPr/>
        </p:nvSpPr>
        <p:spPr>
          <a:xfrm>
            <a:off x="2692494" y="1696503"/>
            <a:ext cx="205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SEGURIDAD DE VUELO</a:t>
            </a:r>
          </a:p>
        </p:txBody>
      </p:sp>
      <p:pic>
        <p:nvPicPr>
          <p:cNvPr id="1028" name="Picture 4" descr="Avión avión emergencia aterrizaje vuelo, emergencia PNG Clipart | PNGOcean">
            <a:extLst>
              <a:ext uri="{FF2B5EF4-FFF2-40B4-BE49-F238E27FC236}">
                <a16:creationId xmlns:a16="http://schemas.microsoft.com/office/drawing/2014/main" id="{8D10CCAE-7D38-4308-82DF-29E4B875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7" b="98576" l="1099" r="96703">
                        <a14:foregroundMark x1="50824" y1="6804" x2="50824" y2="6804"/>
                        <a14:foregroundMark x1="50824" y1="2373" x2="50824" y2="2373"/>
                        <a14:foregroundMark x1="77473" y1="67563" x2="77473" y2="67563"/>
                        <a14:foregroundMark x1="92445" y1="94462" x2="92445" y2="94462"/>
                        <a14:foregroundMark x1="32830" y1="98101" x2="32830" y2="98101"/>
                        <a14:foregroundMark x1="5357" y1="94620" x2="5357" y2="94620"/>
                        <a14:foregroundMark x1="1099" y1="98734" x2="1099" y2="98734"/>
                        <a14:foregroundMark x1="96703" y1="95570" x2="96703" y2="9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034" y="3347281"/>
            <a:ext cx="677666" cy="5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8BFE450A-D856-43B6-B400-D4FF116A0AC6}"/>
              </a:ext>
            </a:extLst>
          </p:cNvPr>
          <p:cNvSpPr txBox="1"/>
          <p:nvPr/>
        </p:nvSpPr>
        <p:spPr>
          <a:xfrm>
            <a:off x="2620728" y="3633533"/>
            <a:ext cx="205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EMERGENCIAS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42B80AD-46D9-472D-B256-AF48F302535D}"/>
              </a:ext>
            </a:extLst>
          </p:cNvPr>
          <p:cNvSpPr/>
          <p:nvPr/>
        </p:nvSpPr>
        <p:spPr>
          <a:xfrm>
            <a:off x="5333105" y="3006700"/>
            <a:ext cx="65946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Practica constante de procedimientos normales, anormales y de emergencia.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Se basa en las </a:t>
            </a:r>
            <a:r>
              <a:rPr lang="es-MX" sz="1600" b="0" spc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Check</a:t>
            </a: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MX" sz="1600" b="0" spc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List</a:t>
            </a: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1600" b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El entrenamiento en vuelo será simulado.</a:t>
            </a:r>
          </a:p>
        </p:txBody>
      </p:sp>
    </p:spTree>
    <p:extLst>
      <p:ext uri="{BB962C8B-B14F-4D97-AF65-F5344CB8AC3E}">
        <p14:creationId xmlns:p14="http://schemas.microsoft.com/office/powerpoint/2010/main" val="921674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C5D8F6C-5497-440D-93AD-74BE912FB4CE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PROPUESTA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44AAE850-6ECF-4831-AB4D-CF2BAF9D27DD}"/>
              </a:ext>
            </a:extLst>
          </p:cNvPr>
          <p:cNvGrpSpPr/>
          <p:nvPr/>
        </p:nvGrpSpPr>
        <p:grpSpPr>
          <a:xfrm>
            <a:off x="1633591" y="1203883"/>
            <a:ext cx="3472665" cy="1352335"/>
            <a:chOff x="1633591" y="1203883"/>
            <a:chExt cx="3472665" cy="1352335"/>
          </a:xfrm>
        </p:grpSpPr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720CC73C-6323-4D6F-A381-D8A952A87530}"/>
                </a:ext>
              </a:extLst>
            </p:cNvPr>
            <p:cNvSpPr/>
            <p:nvPr/>
          </p:nvSpPr>
          <p:spPr>
            <a:xfrm>
              <a:off x="1633591" y="1203884"/>
              <a:ext cx="1510301" cy="1171254"/>
            </a:xfrm>
            <a:custGeom>
              <a:avLst/>
              <a:gdLst>
                <a:gd name="connsiteX0" fmla="*/ 195213 w 1510301"/>
                <a:gd name="connsiteY0" fmla="*/ 0 h 1171254"/>
                <a:gd name="connsiteX1" fmla="*/ 1510301 w 1510301"/>
                <a:gd name="connsiteY1" fmla="*/ 0 h 1171254"/>
                <a:gd name="connsiteX2" fmla="*/ 1510301 w 1510301"/>
                <a:gd name="connsiteY2" fmla="*/ 1171254 h 1171254"/>
                <a:gd name="connsiteX3" fmla="*/ 195213 w 1510301"/>
                <a:gd name="connsiteY3" fmla="*/ 1171254 h 1171254"/>
                <a:gd name="connsiteX4" fmla="*/ 0 w 1510301"/>
                <a:gd name="connsiteY4" fmla="*/ 976041 h 1171254"/>
                <a:gd name="connsiteX5" fmla="*/ 0 w 1510301"/>
                <a:gd name="connsiteY5" fmla="*/ 195213 h 1171254"/>
                <a:gd name="connsiteX6" fmla="*/ 195213 w 1510301"/>
                <a:gd name="connsiteY6" fmla="*/ 0 h 117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301" h="1171254">
                  <a:moveTo>
                    <a:pt x="195213" y="0"/>
                  </a:moveTo>
                  <a:lnTo>
                    <a:pt x="1510301" y="0"/>
                  </a:lnTo>
                  <a:lnTo>
                    <a:pt x="1510301" y="1171254"/>
                  </a:lnTo>
                  <a:lnTo>
                    <a:pt x="195213" y="1171254"/>
                  </a:lnTo>
                  <a:cubicBezTo>
                    <a:pt x="87400" y="1171254"/>
                    <a:pt x="0" y="1083854"/>
                    <a:pt x="0" y="976041"/>
                  </a:cubicBezTo>
                  <a:lnTo>
                    <a:pt x="0" y="195213"/>
                  </a:lnTo>
                  <a:cubicBezTo>
                    <a:pt x="0" y="87400"/>
                    <a:pt x="87400" y="0"/>
                    <a:pt x="195213" y="0"/>
                  </a:cubicBezTo>
                  <a:close/>
                </a:path>
              </a:pathLst>
            </a:custGeom>
            <a:solidFill>
              <a:srgbClr val="0185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12" name="Flecha: pentágono 11">
              <a:extLst>
                <a:ext uri="{FF2B5EF4-FFF2-40B4-BE49-F238E27FC236}">
                  <a16:creationId xmlns:a16="http://schemas.microsoft.com/office/drawing/2014/main" id="{FBF0DB5F-C343-412F-A21A-91C8F81B6E53}"/>
                </a:ext>
              </a:extLst>
            </p:cNvPr>
            <p:cNvSpPr/>
            <p:nvPr/>
          </p:nvSpPr>
          <p:spPr>
            <a:xfrm>
              <a:off x="2520089" y="1384964"/>
              <a:ext cx="2586167" cy="1171254"/>
            </a:xfrm>
            <a:prstGeom prst="homePlate">
              <a:avLst>
                <a:gd name="adj" fmla="val 48450"/>
              </a:avLst>
            </a:prstGeom>
            <a:gradFill flip="none" rotWithShape="1">
              <a:gsLst>
                <a:gs pos="54000">
                  <a:srgbClr val="00E1D7"/>
                </a:gs>
                <a:gs pos="17000">
                  <a:srgbClr val="00A796"/>
                </a:gs>
                <a:gs pos="89000">
                  <a:srgbClr val="00A796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5" name="Triángulo rectángulo 14">
              <a:extLst>
                <a:ext uri="{FF2B5EF4-FFF2-40B4-BE49-F238E27FC236}">
                  <a16:creationId xmlns:a16="http://schemas.microsoft.com/office/drawing/2014/main" id="{777C7DF5-4E93-4CFF-AB8C-0073D85BB8B1}"/>
                </a:ext>
              </a:extLst>
            </p:cNvPr>
            <p:cNvSpPr/>
            <p:nvPr/>
          </p:nvSpPr>
          <p:spPr>
            <a:xfrm flipH="1">
              <a:off x="2529820" y="1203883"/>
              <a:ext cx="614072" cy="181081"/>
            </a:xfrm>
            <a:prstGeom prst="rtTriangle">
              <a:avLst/>
            </a:prstGeom>
            <a:solidFill>
              <a:srgbClr val="0069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C41196BD-ACE9-4316-AF50-6C53BA2018ED}"/>
              </a:ext>
            </a:extLst>
          </p:cNvPr>
          <p:cNvGrpSpPr/>
          <p:nvPr/>
        </p:nvGrpSpPr>
        <p:grpSpPr>
          <a:xfrm>
            <a:off x="1633591" y="3055805"/>
            <a:ext cx="3472665" cy="1362610"/>
            <a:chOff x="1633591" y="3055805"/>
            <a:chExt cx="3472665" cy="1362610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699FC44-E165-434C-BE5F-88082C2C74DC}"/>
                </a:ext>
              </a:extLst>
            </p:cNvPr>
            <p:cNvSpPr/>
            <p:nvPr/>
          </p:nvSpPr>
          <p:spPr>
            <a:xfrm>
              <a:off x="1633591" y="3055806"/>
              <a:ext cx="1510301" cy="1171254"/>
            </a:xfrm>
            <a:custGeom>
              <a:avLst/>
              <a:gdLst>
                <a:gd name="connsiteX0" fmla="*/ 195213 w 1510301"/>
                <a:gd name="connsiteY0" fmla="*/ 0 h 1171254"/>
                <a:gd name="connsiteX1" fmla="*/ 1510301 w 1510301"/>
                <a:gd name="connsiteY1" fmla="*/ 0 h 1171254"/>
                <a:gd name="connsiteX2" fmla="*/ 1510301 w 1510301"/>
                <a:gd name="connsiteY2" fmla="*/ 1171254 h 1171254"/>
                <a:gd name="connsiteX3" fmla="*/ 195213 w 1510301"/>
                <a:gd name="connsiteY3" fmla="*/ 1171254 h 1171254"/>
                <a:gd name="connsiteX4" fmla="*/ 0 w 1510301"/>
                <a:gd name="connsiteY4" fmla="*/ 976041 h 1171254"/>
                <a:gd name="connsiteX5" fmla="*/ 0 w 1510301"/>
                <a:gd name="connsiteY5" fmla="*/ 195213 h 1171254"/>
                <a:gd name="connsiteX6" fmla="*/ 195213 w 1510301"/>
                <a:gd name="connsiteY6" fmla="*/ 0 h 117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301" h="1171254">
                  <a:moveTo>
                    <a:pt x="195213" y="0"/>
                  </a:moveTo>
                  <a:lnTo>
                    <a:pt x="1510301" y="0"/>
                  </a:lnTo>
                  <a:lnTo>
                    <a:pt x="1510301" y="1171254"/>
                  </a:lnTo>
                  <a:lnTo>
                    <a:pt x="195213" y="1171254"/>
                  </a:lnTo>
                  <a:cubicBezTo>
                    <a:pt x="87400" y="1171254"/>
                    <a:pt x="0" y="1083854"/>
                    <a:pt x="0" y="976041"/>
                  </a:cubicBezTo>
                  <a:lnTo>
                    <a:pt x="0" y="195213"/>
                  </a:lnTo>
                  <a:cubicBezTo>
                    <a:pt x="0" y="87400"/>
                    <a:pt x="87400" y="0"/>
                    <a:pt x="195213" y="0"/>
                  </a:cubicBezTo>
                  <a:close/>
                </a:path>
              </a:pathLst>
            </a:custGeom>
            <a:solidFill>
              <a:srgbClr val="D38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21" name="Flecha: pentágono 20">
              <a:extLst>
                <a:ext uri="{FF2B5EF4-FFF2-40B4-BE49-F238E27FC236}">
                  <a16:creationId xmlns:a16="http://schemas.microsoft.com/office/drawing/2014/main" id="{6E8CA58B-C55A-449C-A296-2477A093DDDF}"/>
                </a:ext>
              </a:extLst>
            </p:cNvPr>
            <p:cNvSpPr/>
            <p:nvPr/>
          </p:nvSpPr>
          <p:spPr>
            <a:xfrm>
              <a:off x="2520089" y="3247161"/>
              <a:ext cx="2586167" cy="1171254"/>
            </a:xfrm>
            <a:prstGeom prst="homePlate">
              <a:avLst>
                <a:gd name="adj" fmla="val 48450"/>
              </a:avLst>
            </a:prstGeom>
            <a:gradFill>
              <a:gsLst>
                <a:gs pos="54000">
                  <a:schemeClr val="accent4">
                    <a:lumMod val="40000"/>
                    <a:lumOff val="60000"/>
                  </a:schemeClr>
                </a:gs>
                <a:gs pos="17000">
                  <a:srgbClr val="FFAB00"/>
                </a:gs>
                <a:gs pos="89000">
                  <a:srgbClr val="FFAB00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dirty="0"/>
                <a:t>,</a:t>
              </a:r>
            </a:p>
          </p:txBody>
        </p:sp>
        <p:sp>
          <p:nvSpPr>
            <p:cNvPr id="29" name="Triángulo rectángulo 28">
              <a:extLst>
                <a:ext uri="{FF2B5EF4-FFF2-40B4-BE49-F238E27FC236}">
                  <a16:creationId xmlns:a16="http://schemas.microsoft.com/office/drawing/2014/main" id="{9A861AE8-3E24-4A40-8E8C-AA2721400613}"/>
                </a:ext>
              </a:extLst>
            </p:cNvPr>
            <p:cNvSpPr/>
            <p:nvPr/>
          </p:nvSpPr>
          <p:spPr>
            <a:xfrm flipH="1">
              <a:off x="2529820" y="3055805"/>
              <a:ext cx="614072" cy="181081"/>
            </a:xfrm>
            <a:prstGeom prst="rtTriangle">
              <a:avLst/>
            </a:prstGeom>
            <a:solidFill>
              <a:srgbClr val="A86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472A1596-7EE2-475E-A570-1C10849A903E}"/>
              </a:ext>
            </a:extLst>
          </p:cNvPr>
          <p:cNvGrpSpPr/>
          <p:nvPr/>
        </p:nvGrpSpPr>
        <p:grpSpPr>
          <a:xfrm>
            <a:off x="1796265" y="4914152"/>
            <a:ext cx="3472665" cy="1362609"/>
            <a:chOff x="1796265" y="4914152"/>
            <a:chExt cx="3472665" cy="1362609"/>
          </a:xfrm>
        </p:grpSpPr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1EDCFDBD-224A-48ED-821C-D6E81FE3A245}"/>
                </a:ext>
              </a:extLst>
            </p:cNvPr>
            <p:cNvSpPr/>
            <p:nvPr/>
          </p:nvSpPr>
          <p:spPr>
            <a:xfrm>
              <a:off x="1796265" y="4914152"/>
              <a:ext cx="1510301" cy="1171254"/>
            </a:xfrm>
            <a:custGeom>
              <a:avLst/>
              <a:gdLst>
                <a:gd name="connsiteX0" fmla="*/ 195213 w 1510301"/>
                <a:gd name="connsiteY0" fmla="*/ 0 h 1171254"/>
                <a:gd name="connsiteX1" fmla="*/ 1510301 w 1510301"/>
                <a:gd name="connsiteY1" fmla="*/ 0 h 1171254"/>
                <a:gd name="connsiteX2" fmla="*/ 1510301 w 1510301"/>
                <a:gd name="connsiteY2" fmla="*/ 1171254 h 1171254"/>
                <a:gd name="connsiteX3" fmla="*/ 195213 w 1510301"/>
                <a:gd name="connsiteY3" fmla="*/ 1171254 h 1171254"/>
                <a:gd name="connsiteX4" fmla="*/ 0 w 1510301"/>
                <a:gd name="connsiteY4" fmla="*/ 976041 h 1171254"/>
                <a:gd name="connsiteX5" fmla="*/ 0 w 1510301"/>
                <a:gd name="connsiteY5" fmla="*/ 195213 h 1171254"/>
                <a:gd name="connsiteX6" fmla="*/ 195213 w 1510301"/>
                <a:gd name="connsiteY6" fmla="*/ 0 h 117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301" h="1171254">
                  <a:moveTo>
                    <a:pt x="195213" y="0"/>
                  </a:moveTo>
                  <a:lnTo>
                    <a:pt x="1510301" y="0"/>
                  </a:lnTo>
                  <a:lnTo>
                    <a:pt x="1510301" y="1171254"/>
                  </a:lnTo>
                  <a:lnTo>
                    <a:pt x="195213" y="1171254"/>
                  </a:lnTo>
                  <a:cubicBezTo>
                    <a:pt x="87400" y="1171254"/>
                    <a:pt x="0" y="1083854"/>
                    <a:pt x="0" y="976041"/>
                  </a:cubicBezTo>
                  <a:lnTo>
                    <a:pt x="0" y="195213"/>
                  </a:lnTo>
                  <a:cubicBezTo>
                    <a:pt x="0" y="87400"/>
                    <a:pt x="87400" y="0"/>
                    <a:pt x="195213" y="0"/>
                  </a:cubicBezTo>
                  <a:close/>
                </a:path>
              </a:pathLst>
            </a:custGeom>
            <a:solidFill>
              <a:srgbClr val="E031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C"/>
            </a:p>
          </p:txBody>
        </p:sp>
        <p:sp>
          <p:nvSpPr>
            <p:cNvPr id="33" name="Flecha: pentágono 32">
              <a:extLst>
                <a:ext uri="{FF2B5EF4-FFF2-40B4-BE49-F238E27FC236}">
                  <a16:creationId xmlns:a16="http://schemas.microsoft.com/office/drawing/2014/main" id="{CE6168B4-13BB-4236-9CDB-B85E5FFE28AE}"/>
                </a:ext>
              </a:extLst>
            </p:cNvPr>
            <p:cNvSpPr/>
            <p:nvPr/>
          </p:nvSpPr>
          <p:spPr>
            <a:xfrm>
              <a:off x="2682763" y="5105507"/>
              <a:ext cx="2586167" cy="1171254"/>
            </a:xfrm>
            <a:prstGeom prst="homePlate">
              <a:avLst>
                <a:gd name="adj" fmla="val 48450"/>
              </a:avLst>
            </a:prstGeom>
            <a:gradFill flip="none" rotWithShape="1">
              <a:gsLst>
                <a:gs pos="54000">
                  <a:srgbClr val="03B1E3"/>
                </a:gs>
                <a:gs pos="17000">
                  <a:srgbClr val="0072AC"/>
                </a:gs>
                <a:gs pos="89000">
                  <a:srgbClr val="0173A8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5" name="Triángulo rectángulo 34">
              <a:extLst>
                <a:ext uri="{FF2B5EF4-FFF2-40B4-BE49-F238E27FC236}">
                  <a16:creationId xmlns:a16="http://schemas.microsoft.com/office/drawing/2014/main" id="{72B81B8F-805A-4F38-A4CA-1BE6F03AD3A3}"/>
                </a:ext>
              </a:extLst>
            </p:cNvPr>
            <p:cNvSpPr/>
            <p:nvPr/>
          </p:nvSpPr>
          <p:spPr>
            <a:xfrm flipH="1">
              <a:off x="2692494" y="4914152"/>
              <a:ext cx="614072" cy="191356"/>
            </a:xfrm>
            <a:prstGeom prst="rtTriangle">
              <a:avLst/>
            </a:prstGeom>
            <a:solidFill>
              <a:srgbClr val="B227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95BE5F6A-FA07-4D4E-B5CA-5AB09949B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212" l="4535" r="92907">
                        <a14:foregroundMark x1="8837" y1="32424" x2="8837" y2="32424"/>
                        <a14:foregroundMark x1="4767" y1="32121" x2="4767" y2="32121"/>
                        <a14:foregroundMark x1="51047" y1="12273" x2="51047" y2="12273"/>
                        <a14:foregroundMark x1="48488" y1="10758" x2="48488" y2="10758"/>
                        <a14:foregroundMark x1="92907" y1="31515" x2="92907" y2="31515"/>
                        <a14:foregroundMark x1="50581" y1="91212" x2="50581" y2="91212"/>
                        <a14:foregroundMark x1="48488" y1="33788" x2="48488" y2="337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1606858" y="1441439"/>
            <a:ext cx="936768" cy="718915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B5905BC6-E02C-41C5-AA50-A16FDD0487D8}"/>
              </a:ext>
            </a:extLst>
          </p:cNvPr>
          <p:cNvSpPr txBox="1"/>
          <p:nvPr/>
        </p:nvSpPr>
        <p:spPr>
          <a:xfrm>
            <a:off x="2692494" y="1696503"/>
            <a:ext cx="205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SEGURIDAD DE VUELO</a:t>
            </a:r>
          </a:p>
        </p:txBody>
      </p:sp>
      <p:pic>
        <p:nvPicPr>
          <p:cNvPr id="1028" name="Picture 4" descr="Avión avión emergencia aterrizaje vuelo, emergencia PNG Clipart | PNGOcean">
            <a:extLst>
              <a:ext uri="{FF2B5EF4-FFF2-40B4-BE49-F238E27FC236}">
                <a16:creationId xmlns:a16="http://schemas.microsoft.com/office/drawing/2014/main" id="{8D10CCAE-7D38-4308-82DF-29E4B875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7" b="98576" l="1099" r="96703">
                        <a14:foregroundMark x1="50824" y1="6804" x2="50824" y2="6804"/>
                        <a14:foregroundMark x1="50824" y1="2373" x2="50824" y2="2373"/>
                        <a14:foregroundMark x1="77473" y1="67563" x2="77473" y2="67563"/>
                        <a14:foregroundMark x1="92445" y1="94462" x2="92445" y2="94462"/>
                        <a14:foregroundMark x1="32830" y1="98101" x2="32830" y2="98101"/>
                        <a14:foregroundMark x1="5357" y1="94620" x2="5357" y2="94620"/>
                        <a14:foregroundMark x1="1099" y1="98734" x2="1099" y2="98734"/>
                        <a14:foregroundMark x1="96703" y1="95570" x2="96703" y2="9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034" y="3347281"/>
            <a:ext cx="677666" cy="5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8BFE450A-D856-43B6-B400-D4FF116A0AC6}"/>
              </a:ext>
            </a:extLst>
          </p:cNvPr>
          <p:cNvSpPr txBox="1"/>
          <p:nvPr/>
        </p:nvSpPr>
        <p:spPr>
          <a:xfrm>
            <a:off x="2620728" y="3633533"/>
            <a:ext cx="205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EMERGENCIAS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3E202236-AE3E-43BC-91E4-CA8DB696F0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53" t="24268" r="21080" b="21891"/>
          <a:stretch/>
        </p:blipFill>
        <p:spPr>
          <a:xfrm>
            <a:off x="1816813" y="5244230"/>
            <a:ext cx="832207" cy="578693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2EA4B1B4-55A4-4AFB-B8C2-7EFFA9473F14}"/>
              </a:ext>
            </a:extLst>
          </p:cNvPr>
          <p:cNvSpPr txBox="1"/>
          <p:nvPr/>
        </p:nvSpPr>
        <p:spPr>
          <a:xfrm>
            <a:off x="2785618" y="5499779"/>
            <a:ext cx="205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CERTIFICACIÓN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19A7B34-1BEB-4776-A5F4-E4FAD79F4367}"/>
              </a:ext>
            </a:extLst>
          </p:cNvPr>
          <p:cNvSpPr/>
          <p:nvPr/>
        </p:nvSpPr>
        <p:spPr>
          <a:xfrm>
            <a:off x="5372742" y="2269281"/>
            <a:ext cx="65946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Basada en los procedimientos normales, anormales y de emergencia de la aeronave.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1600" b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El piloto </a:t>
            </a:r>
            <a:r>
              <a:rPr lang="es-MX" sz="1600" b="0" spc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estandarizador</a:t>
            </a: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en cada una de las aeronaves es quien ejecutará la evaluación.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1600" b="0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El piloto </a:t>
            </a:r>
            <a:r>
              <a:rPr lang="es-MX" sz="1600" b="0" spc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estandarizador</a:t>
            </a: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verificará que el piloto sometido a la certificación cumpla con la ejecución correcta de cada una de las maniobras solicitadas.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Si una de estas maniobras no son realizadas bajo los parámetros establecidos de seguridad y de </a:t>
            </a:r>
            <a:r>
              <a:rPr lang="es-MX" sz="1600" b="0" spc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proeficiencia</a:t>
            </a: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el piloto evaluado se considerará como no apto en la certificación.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b="0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El piloto no apto deberá ser sometido a un entrenamiento en la maniobra o fase de vuelo fallida, para posteriormente optar por una nueva certificación en dicha maniobra o maniobras. </a:t>
            </a:r>
          </a:p>
        </p:txBody>
      </p:sp>
    </p:spTree>
    <p:extLst>
      <p:ext uri="{BB962C8B-B14F-4D97-AF65-F5344CB8AC3E}">
        <p14:creationId xmlns:p14="http://schemas.microsoft.com/office/powerpoint/2010/main" val="1482118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4806AA9-96AD-4423-B6EC-6805AEB61E66}"/>
              </a:ext>
            </a:extLst>
          </p:cNvPr>
          <p:cNvSpPr txBox="1"/>
          <p:nvPr/>
        </p:nvSpPr>
        <p:spPr>
          <a:xfrm>
            <a:off x="3648172" y="2757292"/>
            <a:ext cx="5910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800" dirty="0">
                <a:latin typeface="Impact" panose="020B0806030902050204" pitchFamily="34" charset="0"/>
                <a:cs typeface="Arial" panose="020B0604020202020204" pitchFamily="34" charset="0"/>
              </a:rPr>
              <a:t>GRACIAS</a:t>
            </a:r>
          </a:p>
          <a:p>
            <a:pPr algn="ctr"/>
            <a:r>
              <a:rPr lang="es-EC" sz="4800" dirty="0">
                <a:latin typeface="Impact" panose="020B0806030902050204" pitchFamily="34" charset="0"/>
                <a:cs typeface="Arial" panose="020B0604020202020204" pitchFamily="34" charset="0"/>
              </a:rPr>
              <a:t>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43270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id="{39A25A7D-5DDF-4DB7-9097-8F6DB2195687}"/>
              </a:ext>
            </a:extLst>
          </p:cNvPr>
          <p:cNvCxnSpPr>
            <a:cxnSpLocks/>
          </p:cNvCxnSpPr>
          <p:nvPr/>
        </p:nvCxnSpPr>
        <p:spPr>
          <a:xfrm>
            <a:off x="9641118" y="1715953"/>
            <a:ext cx="0" cy="13052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Imagen 67">
            <a:extLst>
              <a:ext uri="{FF2B5EF4-FFF2-40B4-BE49-F238E27FC236}">
                <a16:creationId xmlns:a16="http://schemas.microsoft.com/office/drawing/2014/main" id="{2E2D8DB4-09DA-4B62-8907-2A71C4942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71" y="3358283"/>
            <a:ext cx="146317" cy="957155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E8E8F406-E713-4230-AFB1-ABE1616A0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58627" y="3882637"/>
            <a:ext cx="146317" cy="957155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FE24435A-29D0-4295-986A-AA578A3B9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271" y="3348758"/>
            <a:ext cx="146317" cy="957155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92482496-F0CE-43EB-BA64-43CD6B5E8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571" y="3358283"/>
            <a:ext cx="146317" cy="957155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461C202D-1E51-4737-B6E9-817DB2BD7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330577" y="3863587"/>
            <a:ext cx="146317" cy="957155"/>
          </a:xfrm>
          <a:prstGeom prst="rect">
            <a:avLst/>
          </a:prstGeom>
        </p:spPr>
      </p:pic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FC706F93-7F68-4506-8D25-16D806F6FEBF}"/>
              </a:ext>
            </a:extLst>
          </p:cNvPr>
          <p:cNvCxnSpPr/>
          <p:nvPr/>
        </p:nvCxnSpPr>
        <p:spPr>
          <a:xfrm>
            <a:off x="1453396" y="4085200"/>
            <a:ext cx="10964174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ipse 73">
            <a:extLst>
              <a:ext uri="{FF2B5EF4-FFF2-40B4-BE49-F238E27FC236}">
                <a16:creationId xmlns:a16="http://schemas.microsoft.com/office/drawing/2014/main" id="{0A6E21B1-80C1-4CE0-A84D-DF41B193812E}"/>
              </a:ext>
            </a:extLst>
          </p:cNvPr>
          <p:cNvSpPr/>
          <p:nvPr/>
        </p:nvSpPr>
        <p:spPr>
          <a:xfrm>
            <a:off x="1421766" y="4020501"/>
            <a:ext cx="146649" cy="14664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2EAF43D9-4787-4678-95D8-2454566EE7CD}"/>
              </a:ext>
            </a:extLst>
          </p:cNvPr>
          <p:cNvSpPr/>
          <p:nvPr/>
        </p:nvSpPr>
        <p:spPr>
          <a:xfrm>
            <a:off x="12344245" y="4011875"/>
            <a:ext cx="146649" cy="14664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6" name="Imagen 75">
            <a:extLst>
              <a:ext uri="{FF2B5EF4-FFF2-40B4-BE49-F238E27FC236}">
                <a16:creationId xmlns:a16="http://schemas.microsoft.com/office/drawing/2014/main" id="{ECCC29D4-B0A4-47AC-8259-17CD91FF2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740" y="3838288"/>
            <a:ext cx="511073" cy="511073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C5D10384-57BB-4EB1-863C-83683E9F1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432" y="3838288"/>
            <a:ext cx="511073" cy="511073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5928AB14-B449-4352-8260-33105A0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4695" y="3833079"/>
            <a:ext cx="511073" cy="51107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DE6FA10F-343A-47D9-BBD4-511634C88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5396" y="3836651"/>
            <a:ext cx="511073" cy="511073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0D76FEC7-3CA8-4730-9997-1D4FC5A16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5258" y="3830107"/>
            <a:ext cx="511073" cy="511073"/>
          </a:xfrm>
          <a:prstGeom prst="rect">
            <a:avLst/>
          </a:prstGeom>
        </p:spPr>
      </p:pic>
      <p:sp>
        <p:nvSpPr>
          <p:cNvPr id="81" name="CuadroTexto 80">
            <a:extLst>
              <a:ext uri="{FF2B5EF4-FFF2-40B4-BE49-F238E27FC236}">
                <a16:creationId xmlns:a16="http://schemas.microsoft.com/office/drawing/2014/main" id="{7172E1B7-B787-480E-B693-FC495E79ADE9}"/>
              </a:ext>
            </a:extLst>
          </p:cNvPr>
          <p:cNvSpPr txBox="1"/>
          <p:nvPr/>
        </p:nvSpPr>
        <p:spPr>
          <a:xfrm>
            <a:off x="2094729" y="3865531"/>
            <a:ext cx="29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D5E692F-EF14-47AA-B07F-9C5BA37DBC74}"/>
              </a:ext>
            </a:extLst>
          </p:cNvPr>
          <p:cNvSpPr txBox="1"/>
          <p:nvPr/>
        </p:nvSpPr>
        <p:spPr>
          <a:xfrm>
            <a:off x="4065193" y="3856006"/>
            <a:ext cx="29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572D02C-5AAA-427D-8F96-1C0C66BA618A}"/>
              </a:ext>
            </a:extLst>
          </p:cNvPr>
          <p:cNvSpPr txBox="1"/>
          <p:nvPr/>
        </p:nvSpPr>
        <p:spPr>
          <a:xfrm>
            <a:off x="6100872" y="3849157"/>
            <a:ext cx="29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3D688954-4009-4BEE-A993-80E0C57D6D58}"/>
              </a:ext>
            </a:extLst>
          </p:cNvPr>
          <p:cNvSpPr txBox="1"/>
          <p:nvPr/>
        </p:nvSpPr>
        <p:spPr>
          <a:xfrm>
            <a:off x="8222929" y="3846481"/>
            <a:ext cx="29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4BDD41F5-9030-4758-9B3B-E87FEC2346A5}"/>
              </a:ext>
            </a:extLst>
          </p:cNvPr>
          <p:cNvSpPr txBox="1"/>
          <p:nvPr/>
        </p:nvSpPr>
        <p:spPr>
          <a:xfrm>
            <a:off x="10788267" y="3854810"/>
            <a:ext cx="294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</a:t>
            </a:r>
          </a:p>
        </p:txBody>
      </p:sp>
      <p:pic>
        <p:nvPicPr>
          <p:cNvPr id="87" name="Imagen 86">
            <a:extLst>
              <a:ext uri="{FF2B5EF4-FFF2-40B4-BE49-F238E27FC236}">
                <a16:creationId xmlns:a16="http://schemas.microsoft.com/office/drawing/2014/main" id="{7BECDD6A-B262-4003-A5D4-252CAF343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74" y="1240159"/>
            <a:ext cx="1142965" cy="1142965"/>
          </a:xfrm>
          <a:prstGeom prst="rect">
            <a:avLst/>
          </a:prstGeom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BD439BAF-41B6-46A3-8F87-0334C086BB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03" y="2446431"/>
            <a:ext cx="719342" cy="720000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E4C35655-DBA2-47AC-BE79-076927B86C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3" y="2455831"/>
            <a:ext cx="639628" cy="720000"/>
          </a:xfrm>
          <a:prstGeom prst="rect">
            <a:avLst/>
          </a:prstGeom>
        </p:spPr>
      </p:pic>
      <p:pic>
        <p:nvPicPr>
          <p:cNvPr id="93" name="Imagen 92">
            <a:extLst>
              <a:ext uri="{FF2B5EF4-FFF2-40B4-BE49-F238E27FC236}">
                <a16:creationId xmlns:a16="http://schemas.microsoft.com/office/drawing/2014/main" id="{71FD55F7-E676-4EDE-B4F2-10C8A4CBEA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62" y="2446431"/>
            <a:ext cx="731180" cy="720000"/>
          </a:xfrm>
          <a:prstGeom prst="rect">
            <a:avLst/>
          </a:prstGeom>
        </p:spPr>
      </p:pic>
      <p:pic>
        <p:nvPicPr>
          <p:cNvPr id="95" name="Imagen 94">
            <a:extLst>
              <a:ext uri="{FF2B5EF4-FFF2-40B4-BE49-F238E27FC236}">
                <a16:creationId xmlns:a16="http://schemas.microsoft.com/office/drawing/2014/main" id="{FC841285-DF46-49E9-B223-2FBD374C0F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4080" y="4900106"/>
            <a:ext cx="996551" cy="1328734"/>
          </a:xfrm>
          <a:prstGeom prst="rect">
            <a:avLst/>
          </a:prstGeom>
        </p:spPr>
      </p:pic>
      <p:pic>
        <p:nvPicPr>
          <p:cNvPr id="96" name="Imagen 95">
            <a:extLst>
              <a:ext uri="{FF2B5EF4-FFF2-40B4-BE49-F238E27FC236}">
                <a16:creationId xmlns:a16="http://schemas.microsoft.com/office/drawing/2014/main" id="{C2D773BD-A62B-4CF3-8A18-BCC1323AB5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535" y="1113989"/>
            <a:ext cx="1517690" cy="1010782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E2654F74-46AD-4846-B6C7-6BCA1DD0D56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264"/>
          <a:stretch/>
        </p:blipFill>
        <p:spPr>
          <a:xfrm>
            <a:off x="5418535" y="2203201"/>
            <a:ext cx="1517689" cy="1010782"/>
          </a:xfrm>
          <a:prstGeom prst="rect">
            <a:avLst/>
          </a:prstGeom>
        </p:spPr>
      </p:pic>
      <p:pic>
        <p:nvPicPr>
          <p:cNvPr id="99" name="Imagen 98">
            <a:extLst>
              <a:ext uri="{FF2B5EF4-FFF2-40B4-BE49-F238E27FC236}">
                <a16:creationId xmlns:a16="http://schemas.microsoft.com/office/drawing/2014/main" id="{AD6BA6F2-8453-4EE1-A67A-17A9806E55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71" y="1467726"/>
            <a:ext cx="1517688" cy="1138266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F8A2D709-A8B8-4E5E-AABE-10F07923DE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05" y="1484263"/>
            <a:ext cx="1517688" cy="1121729"/>
          </a:xfrm>
          <a:prstGeom prst="rect">
            <a:avLst/>
          </a:prstGeom>
        </p:spPr>
      </p:pic>
      <p:pic>
        <p:nvPicPr>
          <p:cNvPr id="102" name="Imagen 101">
            <a:extLst>
              <a:ext uri="{FF2B5EF4-FFF2-40B4-BE49-F238E27FC236}">
                <a16:creationId xmlns:a16="http://schemas.microsoft.com/office/drawing/2014/main" id="{9ACC303E-607F-4273-8330-92759D991C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58" y="4944989"/>
            <a:ext cx="511073" cy="511540"/>
          </a:xfrm>
          <a:prstGeom prst="rect">
            <a:avLst/>
          </a:prstGeom>
        </p:spPr>
      </p:pic>
      <p:pic>
        <p:nvPicPr>
          <p:cNvPr id="103" name="Imagen 102">
            <a:extLst>
              <a:ext uri="{FF2B5EF4-FFF2-40B4-BE49-F238E27FC236}">
                <a16:creationId xmlns:a16="http://schemas.microsoft.com/office/drawing/2014/main" id="{286A9CE1-6C26-4841-B300-5D6276E87E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333" y="6155706"/>
            <a:ext cx="454438" cy="511540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C3921BF4-6231-4B72-A6E6-5140F342C5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58" y="5550347"/>
            <a:ext cx="519484" cy="511541"/>
          </a:xfrm>
          <a:prstGeom prst="rect">
            <a:avLst/>
          </a:prstGeom>
        </p:spPr>
      </p:pic>
      <p:pic>
        <p:nvPicPr>
          <p:cNvPr id="105" name="Imagen 104">
            <a:extLst>
              <a:ext uri="{FF2B5EF4-FFF2-40B4-BE49-F238E27FC236}">
                <a16:creationId xmlns:a16="http://schemas.microsoft.com/office/drawing/2014/main" id="{97E73352-038E-48E3-9A45-ACFEF37B6B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6462432" y="5174629"/>
            <a:ext cx="2042160" cy="1225296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F53D00A9-BED0-45C9-877B-FF5508225E3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69695" y="4937415"/>
            <a:ext cx="2685527" cy="1810757"/>
          </a:xfrm>
          <a:prstGeom prst="rect">
            <a:avLst/>
          </a:prstGeom>
        </p:spPr>
      </p:pic>
      <p:pic>
        <p:nvPicPr>
          <p:cNvPr id="108" name="Imagen 107">
            <a:extLst>
              <a:ext uri="{FF2B5EF4-FFF2-40B4-BE49-F238E27FC236}">
                <a16:creationId xmlns:a16="http://schemas.microsoft.com/office/drawing/2014/main" id="{4241EC38-44D9-4E4D-85A8-456D386CF4A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7795" r="27383"/>
          <a:stretch/>
        </p:blipFill>
        <p:spPr>
          <a:xfrm>
            <a:off x="10777582" y="1239804"/>
            <a:ext cx="1233186" cy="2063480"/>
          </a:xfrm>
          <a:prstGeom prst="rect">
            <a:avLst/>
          </a:prstGeom>
        </p:spPr>
      </p:pic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id="{560AF40B-3D81-427A-9449-332ACC506A8B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PLANTEAMIENTO DEL PROBLEMA</a:t>
            </a:r>
          </a:p>
        </p:txBody>
      </p:sp>
      <p:sp>
        <p:nvSpPr>
          <p:cNvPr id="110" name="Rectángulo: esquinas redondeadas 109">
            <a:extLst>
              <a:ext uri="{FF2B5EF4-FFF2-40B4-BE49-F238E27FC236}">
                <a16:creationId xmlns:a16="http://schemas.microsoft.com/office/drawing/2014/main" id="{28B4C557-6D00-434D-B7EF-876B5FE16AA6}"/>
              </a:ext>
            </a:extLst>
          </p:cNvPr>
          <p:cNvSpPr/>
          <p:nvPr/>
        </p:nvSpPr>
        <p:spPr>
          <a:xfrm>
            <a:off x="9065637" y="1269095"/>
            <a:ext cx="1342555" cy="44685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JIAM’s</a:t>
            </a:r>
            <a:endParaRPr lang="es-EC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1" name="Rectángulo: esquinas redondeadas 110">
            <a:extLst>
              <a:ext uri="{FF2B5EF4-FFF2-40B4-BE49-F238E27FC236}">
                <a16:creationId xmlns:a16="http://schemas.microsoft.com/office/drawing/2014/main" id="{C26672EA-BB02-45A9-95A8-8A0A4CB908CD}"/>
              </a:ext>
            </a:extLst>
          </p:cNvPr>
          <p:cNvSpPr/>
          <p:nvPr/>
        </p:nvSpPr>
        <p:spPr>
          <a:xfrm>
            <a:off x="8862996" y="1853817"/>
            <a:ext cx="1731104" cy="44685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Regulaciones</a:t>
            </a:r>
          </a:p>
        </p:txBody>
      </p:sp>
      <p:sp>
        <p:nvSpPr>
          <p:cNvPr id="112" name="Rectángulo: esquinas redondeadas 111">
            <a:extLst>
              <a:ext uri="{FF2B5EF4-FFF2-40B4-BE49-F238E27FC236}">
                <a16:creationId xmlns:a16="http://schemas.microsoft.com/office/drawing/2014/main" id="{5E1BD017-6F04-4158-A4C3-9DB9608A00C7}"/>
              </a:ext>
            </a:extLst>
          </p:cNvPr>
          <p:cNvSpPr/>
          <p:nvPr/>
        </p:nvSpPr>
        <p:spPr>
          <a:xfrm>
            <a:off x="8873268" y="2427795"/>
            <a:ext cx="1731104" cy="44685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OACI - DAC</a:t>
            </a:r>
          </a:p>
        </p:txBody>
      </p:sp>
      <p:sp>
        <p:nvSpPr>
          <p:cNvPr id="113" name="Rectángulo: esquinas redondeadas 112">
            <a:extLst>
              <a:ext uri="{FF2B5EF4-FFF2-40B4-BE49-F238E27FC236}">
                <a16:creationId xmlns:a16="http://schemas.microsoft.com/office/drawing/2014/main" id="{2E8DEF50-EEF5-4E74-9852-0A39E06B9BBE}"/>
              </a:ext>
            </a:extLst>
          </p:cNvPr>
          <p:cNvSpPr/>
          <p:nvPr/>
        </p:nvSpPr>
        <p:spPr>
          <a:xfrm>
            <a:off x="8880247" y="3021229"/>
            <a:ext cx="1731104" cy="44685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Programas </a:t>
            </a:r>
          </a:p>
        </p:txBody>
      </p:sp>
    </p:spTree>
    <p:extLst>
      <p:ext uri="{BB962C8B-B14F-4D97-AF65-F5344CB8AC3E}">
        <p14:creationId xmlns:p14="http://schemas.microsoft.com/office/powerpoint/2010/main" val="386093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FORMULACIÓN DEL PROBLEMA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713F874-26FB-4344-AE34-E84E7BE1F8C9}"/>
              </a:ext>
            </a:extLst>
          </p:cNvPr>
          <p:cNvCxnSpPr>
            <a:cxnSpLocks/>
          </p:cNvCxnSpPr>
          <p:nvPr/>
        </p:nvCxnSpPr>
        <p:spPr>
          <a:xfrm flipV="1">
            <a:off x="2075165" y="3952350"/>
            <a:ext cx="3656959" cy="1"/>
          </a:xfrm>
          <a:prstGeom prst="line">
            <a:avLst/>
          </a:prstGeom>
          <a:ln w="28575">
            <a:solidFill>
              <a:srgbClr val="FFC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8E0C88D1-F1A7-46CD-8729-C33E4D2F8A88}"/>
              </a:ext>
            </a:extLst>
          </p:cNvPr>
          <p:cNvCxnSpPr>
            <a:cxnSpLocks/>
          </p:cNvCxnSpPr>
          <p:nvPr/>
        </p:nvCxnSpPr>
        <p:spPr>
          <a:xfrm flipV="1">
            <a:off x="3543619" y="5020303"/>
            <a:ext cx="3452321" cy="582636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EC11D444-EE20-44CE-86E8-B1B4A63D9441}"/>
              </a:ext>
            </a:extLst>
          </p:cNvPr>
          <p:cNvCxnSpPr>
            <a:cxnSpLocks/>
          </p:cNvCxnSpPr>
          <p:nvPr/>
        </p:nvCxnSpPr>
        <p:spPr>
          <a:xfrm flipV="1">
            <a:off x="6291477" y="1316114"/>
            <a:ext cx="597471" cy="12663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2F7F310D-6A82-4B71-80FA-F5765A005F7D}"/>
              </a:ext>
            </a:extLst>
          </p:cNvPr>
          <p:cNvSpPr/>
          <p:nvPr/>
        </p:nvSpPr>
        <p:spPr>
          <a:xfrm rot="17535583">
            <a:off x="6516835" y="1176979"/>
            <a:ext cx="271849" cy="37815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5A5DA32-8A2D-40EF-AF6B-6EF56DD4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393" y="1450851"/>
            <a:ext cx="2706711" cy="774618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9C5855D-9D42-4A30-A25A-39A5EF1A9354}"/>
              </a:ext>
            </a:extLst>
          </p:cNvPr>
          <p:cNvCxnSpPr>
            <a:cxnSpLocks/>
          </p:cNvCxnSpPr>
          <p:nvPr/>
        </p:nvCxnSpPr>
        <p:spPr>
          <a:xfrm flipV="1">
            <a:off x="8136536" y="2684517"/>
            <a:ext cx="3144754" cy="1"/>
          </a:xfrm>
          <a:prstGeom prst="line">
            <a:avLst/>
          </a:prstGeom>
          <a:ln w="28575">
            <a:solidFill>
              <a:srgbClr val="BF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riángulo isósceles 9">
            <a:extLst>
              <a:ext uri="{FF2B5EF4-FFF2-40B4-BE49-F238E27FC236}">
                <a16:creationId xmlns:a16="http://schemas.microsoft.com/office/drawing/2014/main" id="{DE66E7B3-FBD4-4D54-95C4-447A17ED3E6B}"/>
              </a:ext>
            </a:extLst>
          </p:cNvPr>
          <p:cNvSpPr/>
          <p:nvPr/>
        </p:nvSpPr>
        <p:spPr>
          <a:xfrm>
            <a:off x="11020210" y="2321600"/>
            <a:ext cx="271849" cy="378156"/>
          </a:xfrm>
          <a:prstGeom prst="triangle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3D09752-1832-4A4F-BE3A-029E19233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63" y="2922226"/>
            <a:ext cx="1752600" cy="1182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F9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0BBABD9-2F07-4196-AE2C-568E713532CC}"/>
              </a:ext>
            </a:extLst>
          </p:cNvPr>
          <p:cNvCxnSpPr>
            <a:cxnSpLocks/>
          </p:cNvCxnSpPr>
          <p:nvPr/>
        </p:nvCxnSpPr>
        <p:spPr>
          <a:xfrm>
            <a:off x="8184932" y="4335328"/>
            <a:ext cx="3583092" cy="19312"/>
          </a:xfrm>
          <a:prstGeom prst="line">
            <a:avLst/>
          </a:prstGeom>
          <a:ln w="28575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321FBF39-B71F-4618-A1BD-9675D55AC73E}"/>
              </a:ext>
            </a:extLst>
          </p:cNvPr>
          <p:cNvSpPr/>
          <p:nvPr/>
        </p:nvSpPr>
        <p:spPr>
          <a:xfrm>
            <a:off x="11507192" y="3976484"/>
            <a:ext cx="271849" cy="378156"/>
          </a:xfrm>
          <a:prstGeom prst="triangle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FBCA325-9E19-4581-8E51-6B7AF92DA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683" y="4471730"/>
            <a:ext cx="1363607" cy="17755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B12EC80-E439-400D-B944-B101FD864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22" b="59307"/>
          <a:stretch/>
        </p:blipFill>
        <p:spPr>
          <a:xfrm>
            <a:off x="5819360" y="5453253"/>
            <a:ext cx="1550519" cy="72663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32071E4-D442-4CEE-AEB3-4C5CECB74B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962"/>
          <a:stretch/>
        </p:blipFill>
        <p:spPr>
          <a:xfrm>
            <a:off x="7929770" y="5039775"/>
            <a:ext cx="1550519" cy="1174521"/>
          </a:xfrm>
          <a:prstGeom prst="rect">
            <a:avLst/>
          </a:prstGeom>
        </p:spPr>
      </p:pic>
      <p:sp>
        <p:nvSpPr>
          <p:cNvPr id="17" name="Triángulo isósceles 16">
            <a:extLst>
              <a:ext uri="{FF2B5EF4-FFF2-40B4-BE49-F238E27FC236}">
                <a16:creationId xmlns:a16="http://schemas.microsoft.com/office/drawing/2014/main" id="{AE8454CD-065F-4349-A95E-D0FDBCCAA6F9}"/>
              </a:ext>
            </a:extLst>
          </p:cNvPr>
          <p:cNvSpPr/>
          <p:nvPr/>
        </p:nvSpPr>
        <p:spPr>
          <a:xfrm rot="9942537">
            <a:off x="3586087" y="5568146"/>
            <a:ext cx="271849" cy="378156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D93D0-70C8-43C9-9731-1150282F9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8269" y="4074879"/>
            <a:ext cx="330939" cy="73695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F924C1B-C925-483C-9959-FAF1D527D4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1022" y="4529704"/>
            <a:ext cx="296318" cy="736953"/>
          </a:xfrm>
          <a:prstGeom prst="rect">
            <a:avLst/>
          </a:prstGeom>
        </p:spPr>
      </p:pic>
      <p:sp>
        <p:nvSpPr>
          <p:cNvPr id="20" name="Triángulo isósceles 19">
            <a:extLst>
              <a:ext uri="{FF2B5EF4-FFF2-40B4-BE49-F238E27FC236}">
                <a16:creationId xmlns:a16="http://schemas.microsoft.com/office/drawing/2014/main" id="{B5424D1C-D2DE-4B4A-8640-1D14DF597049}"/>
              </a:ext>
            </a:extLst>
          </p:cNvPr>
          <p:cNvSpPr/>
          <p:nvPr/>
        </p:nvSpPr>
        <p:spPr>
          <a:xfrm rot="10800000">
            <a:off x="2073265" y="3944928"/>
            <a:ext cx="271849" cy="378156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194D180-78B3-473E-99F3-7224A288F5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0048" y="1316757"/>
            <a:ext cx="1799129" cy="254111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4EAC982-E482-433A-86E6-A03588198B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3" y="1074183"/>
            <a:ext cx="1142965" cy="155481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178B87E-B72A-4B9C-9F14-9D96F129E8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42" y="1158808"/>
            <a:ext cx="1502896" cy="123810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30C0A6D-D886-4394-94E8-A3F39B8783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14" y="2519442"/>
            <a:ext cx="1343212" cy="120031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691ABD8-42D3-4840-9A5A-0607276BF16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394" t="4825" r="5911" b="29040"/>
          <a:stretch/>
        </p:blipFill>
        <p:spPr>
          <a:xfrm>
            <a:off x="2744137" y="4104631"/>
            <a:ext cx="1955748" cy="118627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00A1B97-5174-41FB-874E-C3C29E2745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5809" y="4391877"/>
            <a:ext cx="330939" cy="73354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1A506F9-0D33-4B23-875C-6158918041A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101" y="4882560"/>
            <a:ext cx="816697" cy="81669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95B897F-BD68-4FCE-9184-B618DC730E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59126" y="1838160"/>
            <a:ext cx="3512593" cy="37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PREGUNTAS DE INVESTIGACIÓN</a:t>
            </a:r>
          </a:p>
        </p:txBody>
      </p:sp>
      <p:sp>
        <p:nvSpPr>
          <p:cNvPr id="4" name="Rectángulo: esquinas diagonales cortadas 3">
            <a:extLst>
              <a:ext uri="{FF2B5EF4-FFF2-40B4-BE49-F238E27FC236}">
                <a16:creationId xmlns:a16="http://schemas.microsoft.com/office/drawing/2014/main" id="{5A2C3567-965C-4799-8D53-5BC34C0C4DDF}"/>
              </a:ext>
            </a:extLst>
          </p:cNvPr>
          <p:cNvSpPr/>
          <p:nvPr/>
        </p:nvSpPr>
        <p:spPr>
          <a:xfrm>
            <a:off x="6437603" y="1230733"/>
            <a:ext cx="2302526" cy="1090671"/>
          </a:xfrm>
          <a:prstGeom prst="snip2DiagRect">
            <a:avLst>
              <a:gd name="adj1" fmla="val 0"/>
              <a:gd name="adj2" fmla="val 50000"/>
            </a:avLst>
          </a:prstGeom>
          <a:blipFill>
            <a:blip r:embed="rId2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: esquinas diagonales cortadas 4">
            <a:extLst>
              <a:ext uri="{FF2B5EF4-FFF2-40B4-BE49-F238E27FC236}">
                <a16:creationId xmlns:a16="http://schemas.microsoft.com/office/drawing/2014/main" id="{590B075B-83B9-48E6-BA75-030B722A8BC1}"/>
              </a:ext>
            </a:extLst>
          </p:cNvPr>
          <p:cNvSpPr/>
          <p:nvPr/>
        </p:nvSpPr>
        <p:spPr>
          <a:xfrm flipH="1">
            <a:off x="4106712" y="2468291"/>
            <a:ext cx="2302525" cy="1090670"/>
          </a:xfrm>
          <a:prstGeom prst="snip2DiagRect">
            <a:avLst>
              <a:gd name="adj1" fmla="val 0"/>
              <a:gd name="adj2" fmla="val 50000"/>
            </a:avLst>
          </a:prstGeom>
          <a:blipFill>
            <a:blip r:embed="rId3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: esquinas diagonales cortadas 5">
            <a:extLst>
              <a:ext uri="{FF2B5EF4-FFF2-40B4-BE49-F238E27FC236}">
                <a16:creationId xmlns:a16="http://schemas.microsoft.com/office/drawing/2014/main" id="{DE9CDB14-02FB-4D8A-86A0-4DA4034DAC94}"/>
              </a:ext>
            </a:extLst>
          </p:cNvPr>
          <p:cNvSpPr/>
          <p:nvPr/>
        </p:nvSpPr>
        <p:spPr>
          <a:xfrm>
            <a:off x="6437603" y="3814392"/>
            <a:ext cx="2302526" cy="1090670"/>
          </a:xfrm>
          <a:prstGeom prst="snip2DiagRect">
            <a:avLst>
              <a:gd name="adj1" fmla="val 0"/>
              <a:gd name="adj2" fmla="val 50000"/>
            </a:avLst>
          </a:prstGeom>
          <a:blipFill>
            <a:blip r:embed="rId4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: esquinas diagonales cortadas 6">
            <a:extLst>
              <a:ext uri="{FF2B5EF4-FFF2-40B4-BE49-F238E27FC236}">
                <a16:creationId xmlns:a16="http://schemas.microsoft.com/office/drawing/2014/main" id="{3ED08A18-EE8C-4640-A4B7-A830F91A4F88}"/>
              </a:ext>
            </a:extLst>
          </p:cNvPr>
          <p:cNvSpPr/>
          <p:nvPr/>
        </p:nvSpPr>
        <p:spPr>
          <a:xfrm flipH="1">
            <a:off x="4106712" y="5018024"/>
            <a:ext cx="2302525" cy="1090670"/>
          </a:xfrm>
          <a:prstGeom prst="snip2DiagRect">
            <a:avLst>
              <a:gd name="adj1" fmla="val 0"/>
              <a:gd name="adj2" fmla="val 50000"/>
            </a:avLst>
          </a:prstGeom>
          <a:blipFill>
            <a:blip r:embed="rId5"/>
            <a:stretch>
              <a:fillRect/>
            </a:stretch>
          </a:blip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C381909-A84E-4103-80E7-DC3C9BC4E011}"/>
              </a:ext>
            </a:extLst>
          </p:cNvPr>
          <p:cNvSpPr/>
          <p:nvPr/>
        </p:nvSpPr>
        <p:spPr>
          <a:xfrm>
            <a:off x="1645993" y="1113802"/>
            <a:ext cx="479161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algn="just">
              <a:lnSpc>
                <a:spcPct val="90000"/>
              </a:lnSpc>
              <a:spcBef>
                <a:spcPct val="0"/>
              </a:spcBef>
              <a:defRPr/>
            </a:pPr>
            <a:r>
              <a:rPr lang="es-EC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¿Existe en la Aviación del Ejército un programa de entrenamiento, estandarización y certificación, que este enfocado a desarrollar las capacidades y habilidades de las tripulaciones de vuelo?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6257136-58AE-4E36-AE0F-82665B429E84}"/>
              </a:ext>
            </a:extLst>
          </p:cNvPr>
          <p:cNvSpPr/>
          <p:nvPr/>
        </p:nvSpPr>
        <p:spPr>
          <a:xfrm>
            <a:off x="6470470" y="2379343"/>
            <a:ext cx="5443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¿Los programas de entrenamiento y procedimientos de certificación existentes en la Aviación del Ejército, dirigidos a las tripulaciones de vuelo, han dado el resultado esperado?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DAE1038-CF59-4502-992C-DF647FA0396A}"/>
              </a:ext>
            </a:extLst>
          </p:cNvPr>
          <p:cNvSpPr/>
          <p:nvPr/>
        </p:nvSpPr>
        <p:spPr>
          <a:xfrm>
            <a:off x="1645993" y="3749798"/>
            <a:ext cx="4791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¿El programa de entrenamiento existente ha generado en las tripulaciones de vuelo una cultura aeronáutica que comprometa a las mismas en la auto preparación?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1130860-C7F8-4AA6-8E04-31CC3751048D}"/>
              </a:ext>
            </a:extLst>
          </p:cNvPr>
          <p:cNvSpPr/>
          <p:nvPr/>
        </p:nvSpPr>
        <p:spPr>
          <a:xfrm>
            <a:off x="6434375" y="4992691"/>
            <a:ext cx="547915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algn="just">
              <a:lnSpc>
                <a:spcPct val="90000"/>
              </a:lnSpc>
              <a:spcBef>
                <a:spcPct val="0"/>
              </a:spcBef>
              <a:defRPr/>
            </a:pPr>
            <a:r>
              <a:rPr lang="es-EC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¿La implementación de un programa de entrenamiento y estandarización que este enmarcado en estándares nacionales e internacionales, permitirá que las tripulaciones de vuelo adquieran mejor los conocimientos aeronáuticos?</a:t>
            </a:r>
          </a:p>
        </p:txBody>
      </p:sp>
    </p:spTree>
    <p:extLst>
      <p:ext uri="{BB962C8B-B14F-4D97-AF65-F5344CB8AC3E}">
        <p14:creationId xmlns:p14="http://schemas.microsoft.com/office/powerpoint/2010/main" val="40087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OBJETO DE ESTUDIO Y CAMPO DE ACCIÓN</a:t>
            </a:r>
          </a:p>
        </p:txBody>
      </p:sp>
      <p:sp>
        <p:nvSpPr>
          <p:cNvPr id="142" name="Forma libre: forma 141">
            <a:extLst>
              <a:ext uri="{FF2B5EF4-FFF2-40B4-BE49-F238E27FC236}">
                <a16:creationId xmlns:a16="http://schemas.microsoft.com/office/drawing/2014/main" id="{D03A9A50-B46A-4DF7-BAC9-AA1A34E9B6D3}"/>
              </a:ext>
            </a:extLst>
          </p:cNvPr>
          <p:cNvSpPr/>
          <p:nvPr/>
        </p:nvSpPr>
        <p:spPr>
          <a:xfrm>
            <a:off x="7086600" y="1439385"/>
            <a:ext cx="1510727" cy="1040316"/>
          </a:xfrm>
          <a:custGeom>
            <a:avLst/>
            <a:gdLst>
              <a:gd name="connsiteX0" fmla="*/ 402063 w 1510727"/>
              <a:gd name="connsiteY0" fmla="*/ 0 h 1040316"/>
              <a:gd name="connsiteX1" fmla="*/ 418810 w 1510727"/>
              <a:gd name="connsiteY1" fmla="*/ 6130 h 1040316"/>
              <a:gd name="connsiteX2" fmla="*/ 1473739 w 1510727"/>
              <a:gd name="connsiteY2" fmla="*/ 963534 h 1040316"/>
              <a:gd name="connsiteX3" fmla="*/ 1510727 w 1510727"/>
              <a:gd name="connsiteY3" fmla="*/ 1040316 h 1040316"/>
              <a:gd name="connsiteX4" fmla="*/ 528638 w 1510727"/>
              <a:gd name="connsiteY4" fmla="*/ 1040316 h 1040316"/>
              <a:gd name="connsiteX5" fmla="*/ 10740 w 1510727"/>
              <a:gd name="connsiteY5" fmla="*/ 618217 h 1040316"/>
              <a:gd name="connsiteX6" fmla="*/ 0 w 1510727"/>
              <a:gd name="connsiteY6" fmla="*/ 511678 h 1040316"/>
              <a:gd name="connsiteX7" fmla="*/ 10740 w 1510727"/>
              <a:gd name="connsiteY7" fmla="*/ 405140 h 1040316"/>
              <a:gd name="connsiteX8" fmla="*/ 322868 w 1510727"/>
              <a:gd name="connsiteY8" fmla="*/ 24584 h 1040316"/>
              <a:gd name="connsiteX9" fmla="*/ 402063 w 1510727"/>
              <a:gd name="connsiteY9" fmla="*/ 0 h 104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0727" h="1040316">
                <a:moveTo>
                  <a:pt x="402063" y="0"/>
                </a:moveTo>
                <a:lnTo>
                  <a:pt x="418810" y="6130"/>
                </a:lnTo>
                <a:cubicBezTo>
                  <a:pt x="869504" y="196758"/>
                  <a:pt x="1241766" y="536511"/>
                  <a:pt x="1473739" y="963534"/>
                </a:cubicBezTo>
                <a:lnTo>
                  <a:pt x="1510727" y="1040316"/>
                </a:lnTo>
                <a:lnTo>
                  <a:pt x="528638" y="1040316"/>
                </a:lnTo>
                <a:cubicBezTo>
                  <a:pt x="273174" y="1040316"/>
                  <a:pt x="60034" y="859109"/>
                  <a:pt x="10740" y="618217"/>
                </a:cubicBezTo>
                <a:lnTo>
                  <a:pt x="0" y="511678"/>
                </a:lnTo>
                <a:lnTo>
                  <a:pt x="10740" y="405140"/>
                </a:lnTo>
                <a:cubicBezTo>
                  <a:pt x="45950" y="233074"/>
                  <a:pt x="164755" y="91460"/>
                  <a:pt x="322868" y="24584"/>
                </a:cubicBezTo>
                <a:lnTo>
                  <a:pt x="402063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41" name="Forma libre: forma 140">
            <a:extLst>
              <a:ext uri="{FF2B5EF4-FFF2-40B4-BE49-F238E27FC236}">
                <a16:creationId xmlns:a16="http://schemas.microsoft.com/office/drawing/2014/main" id="{FC52685A-5184-48D3-8A04-48D40D1BA32F}"/>
              </a:ext>
            </a:extLst>
          </p:cNvPr>
          <p:cNvSpPr/>
          <p:nvPr/>
        </p:nvSpPr>
        <p:spPr>
          <a:xfrm>
            <a:off x="4729011" y="1450448"/>
            <a:ext cx="1519390" cy="1047237"/>
          </a:xfrm>
          <a:custGeom>
            <a:avLst/>
            <a:gdLst>
              <a:gd name="connsiteX0" fmla="*/ 1090339 w 1519390"/>
              <a:gd name="connsiteY0" fmla="*/ 0 h 1047237"/>
              <a:gd name="connsiteX1" fmla="*/ 1097291 w 1519390"/>
              <a:gd name="connsiteY1" fmla="*/ 701 h 1047237"/>
              <a:gd name="connsiteX2" fmla="*/ 1519390 w 1519390"/>
              <a:gd name="connsiteY2" fmla="*/ 518599 h 1047237"/>
              <a:gd name="connsiteX3" fmla="*/ 1519389 w 1519390"/>
              <a:gd name="connsiteY3" fmla="*/ 518599 h 1047237"/>
              <a:gd name="connsiteX4" fmla="*/ 990751 w 1519390"/>
              <a:gd name="connsiteY4" fmla="*/ 1047237 h 1047237"/>
              <a:gd name="connsiteX5" fmla="*/ 0 w 1519390"/>
              <a:gd name="connsiteY5" fmla="*/ 1047237 h 1047237"/>
              <a:gd name="connsiteX6" fmla="*/ 45651 w 1519390"/>
              <a:gd name="connsiteY6" fmla="*/ 952471 h 1047237"/>
              <a:gd name="connsiteX7" fmla="*/ 912408 w 1519390"/>
              <a:gd name="connsiteY7" fmla="*/ 85714 h 1047237"/>
              <a:gd name="connsiteX8" fmla="*/ 1090339 w 1519390"/>
              <a:gd name="connsiteY8" fmla="*/ 0 h 104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9390" h="1047237">
                <a:moveTo>
                  <a:pt x="1090339" y="0"/>
                </a:moveTo>
                <a:lnTo>
                  <a:pt x="1097291" y="701"/>
                </a:lnTo>
                <a:cubicBezTo>
                  <a:pt x="1338182" y="49994"/>
                  <a:pt x="1519390" y="263135"/>
                  <a:pt x="1519390" y="518599"/>
                </a:cubicBezTo>
                <a:lnTo>
                  <a:pt x="1519389" y="518599"/>
                </a:lnTo>
                <a:cubicBezTo>
                  <a:pt x="1519389" y="810558"/>
                  <a:pt x="1282710" y="1047237"/>
                  <a:pt x="990751" y="1047237"/>
                </a:cubicBezTo>
                <a:lnTo>
                  <a:pt x="0" y="1047237"/>
                </a:lnTo>
                <a:lnTo>
                  <a:pt x="45651" y="952471"/>
                </a:lnTo>
                <a:cubicBezTo>
                  <a:pt x="244485" y="586451"/>
                  <a:pt x="546388" y="284548"/>
                  <a:pt x="912408" y="85714"/>
                </a:cubicBezTo>
                <a:lnTo>
                  <a:pt x="1090339" y="0"/>
                </a:lnTo>
                <a:close/>
              </a:path>
            </a:pathLst>
          </a:custGeom>
          <a:solidFill>
            <a:srgbClr val="FA3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40" name="Forma libre: forma 139">
            <a:extLst>
              <a:ext uri="{FF2B5EF4-FFF2-40B4-BE49-F238E27FC236}">
                <a16:creationId xmlns:a16="http://schemas.microsoft.com/office/drawing/2014/main" id="{5683847B-9040-460F-9F95-D5BE600EE07C}"/>
              </a:ext>
            </a:extLst>
          </p:cNvPr>
          <p:cNvSpPr/>
          <p:nvPr/>
        </p:nvSpPr>
        <p:spPr>
          <a:xfrm>
            <a:off x="7781925" y="2900360"/>
            <a:ext cx="1038227" cy="1057275"/>
          </a:xfrm>
          <a:custGeom>
            <a:avLst/>
            <a:gdLst>
              <a:gd name="connsiteX0" fmla="*/ 528638 w 1038227"/>
              <a:gd name="connsiteY0" fmla="*/ 0 h 1057275"/>
              <a:gd name="connsiteX1" fmla="*/ 970116 w 1038227"/>
              <a:gd name="connsiteY1" fmla="*/ 0 h 1057275"/>
              <a:gd name="connsiteX2" fmla="*/ 994493 w 1038227"/>
              <a:gd name="connsiteY2" fmla="*/ 94806 h 1057275"/>
              <a:gd name="connsiteX3" fmla="*/ 1038227 w 1038227"/>
              <a:gd name="connsiteY3" fmla="*/ 528640 h 1057275"/>
              <a:gd name="connsiteX4" fmla="*/ 994493 w 1038227"/>
              <a:gd name="connsiteY4" fmla="*/ 962474 h 1057275"/>
              <a:gd name="connsiteX5" fmla="*/ 970117 w 1038227"/>
              <a:gd name="connsiteY5" fmla="*/ 1057275 h 1057275"/>
              <a:gd name="connsiteX6" fmla="*/ 528638 w 1038227"/>
              <a:gd name="connsiteY6" fmla="*/ 1057275 h 1057275"/>
              <a:gd name="connsiteX7" fmla="*/ 10740 w 1038227"/>
              <a:gd name="connsiteY7" fmla="*/ 635176 h 1057275"/>
              <a:gd name="connsiteX8" fmla="*/ 0 w 1038227"/>
              <a:gd name="connsiteY8" fmla="*/ 528637 h 1057275"/>
              <a:gd name="connsiteX9" fmla="*/ 10740 w 1038227"/>
              <a:gd name="connsiteY9" fmla="*/ 422099 h 1057275"/>
              <a:gd name="connsiteX10" fmla="*/ 528638 w 1038227"/>
              <a:gd name="connsiteY10" fmla="*/ 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38227" h="1057275">
                <a:moveTo>
                  <a:pt x="528638" y="0"/>
                </a:moveTo>
                <a:lnTo>
                  <a:pt x="970116" y="0"/>
                </a:lnTo>
                <a:lnTo>
                  <a:pt x="994493" y="94806"/>
                </a:lnTo>
                <a:cubicBezTo>
                  <a:pt x="1023168" y="234938"/>
                  <a:pt x="1038227" y="380030"/>
                  <a:pt x="1038227" y="528640"/>
                </a:cubicBezTo>
                <a:cubicBezTo>
                  <a:pt x="1038227" y="677249"/>
                  <a:pt x="1023168" y="822342"/>
                  <a:pt x="994493" y="962474"/>
                </a:cubicBezTo>
                <a:lnTo>
                  <a:pt x="970117" y="1057275"/>
                </a:lnTo>
                <a:lnTo>
                  <a:pt x="528638" y="1057275"/>
                </a:lnTo>
                <a:cubicBezTo>
                  <a:pt x="273174" y="1057275"/>
                  <a:pt x="60034" y="876068"/>
                  <a:pt x="10740" y="635176"/>
                </a:cubicBezTo>
                <a:lnTo>
                  <a:pt x="0" y="528637"/>
                </a:lnTo>
                <a:lnTo>
                  <a:pt x="10740" y="422099"/>
                </a:lnTo>
                <a:cubicBezTo>
                  <a:pt x="60034" y="181207"/>
                  <a:pt x="273174" y="0"/>
                  <a:pt x="52863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39" name="Forma libre: forma 138">
            <a:extLst>
              <a:ext uri="{FF2B5EF4-FFF2-40B4-BE49-F238E27FC236}">
                <a16:creationId xmlns:a16="http://schemas.microsoft.com/office/drawing/2014/main" id="{E3AAF68C-B148-4F81-A514-969DC49076F2}"/>
              </a:ext>
            </a:extLst>
          </p:cNvPr>
          <p:cNvSpPr/>
          <p:nvPr/>
        </p:nvSpPr>
        <p:spPr>
          <a:xfrm>
            <a:off x="4514850" y="2900360"/>
            <a:ext cx="1038227" cy="1057276"/>
          </a:xfrm>
          <a:custGeom>
            <a:avLst/>
            <a:gdLst>
              <a:gd name="connsiteX0" fmla="*/ 68111 w 1038227"/>
              <a:gd name="connsiteY0" fmla="*/ 0 h 1057276"/>
              <a:gd name="connsiteX1" fmla="*/ 509589 w 1038227"/>
              <a:gd name="connsiteY1" fmla="*/ 0 h 1057276"/>
              <a:gd name="connsiteX2" fmla="*/ 1038227 w 1038227"/>
              <a:gd name="connsiteY2" fmla="*/ 528638 h 1057276"/>
              <a:gd name="connsiteX3" fmla="*/ 1038226 w 1038227"/>
              <a:gd name="connsiteY3" fmla="*/ 528638 h 1057276"/>
              <a:gd name="connsiteX4" fmla="*/ 509588 w 1038227"/>
              <a:gd name="connsiteY4" fmla="*/ 1057276 h 1057276"/>
              <a:gd name="connsiteX5" fmla="*/ 68110 w 1038227"/>
              <a:gd name="connsiteY5" fmla="*/ 1057276 h 1057276"/>
              <a:gd name="connsiteX6" fmla="*/ 43734 w 1038227"/>
              <a:gd name="connsiteY6" fmla="*/ 962473 h 1057276"/>
              <a:gd name="connsiteX7" fmla="*/ 0 w 1038227"/>
              <a:gd name="connsiteY7" fmla="*/ 528639 h 1057276"/>
              <a:gd name="connsiteX8" fmla="*/ 43734 w 1038227"/>
              <a:gd name="connsiteY8" fmla="*/ 94805 h 1057276"/>
              <a:gd name="connsiteX9" fmla="*/ 68111 w 1038227"/>
              <a:gd name="connsiteY9" fmla="*/ 0 h 105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8227" h="1057276">
                <a:moveTo>
                  <a:pt x="68111" y="0"/>
                </a:moveTo>
                <a:lnTo>
                  <a:pt x="509589" y="0"/>
                </a:lnTo>
                <a:cubicBezTo>
                  <a:pt x="801548" y="0"/>
                  <a:pt x="1038227" y="236679"/>
                  <a:pt x="1038227" y="528638"/>
                </a:cubicBezTo>
                <a:lnTo>
                  <a:pt x="1038226" y="528638"/>
                </a:lnTo>
                <a:cubicBezTo>
                  <a:pt x="1038226" y="820597"/>
                  <a:pt x="801547" y="1057276"/>
                  <a:pt x="509588" y="1057276"/>
                </a:cubicBezTo>
                <a:lnTo>
                  <a:pt x="68110" y="1057276"/>
                </a:lnTo>
                <a:lnTo>
                  <a:pt x="43734" y="962473"/>
                </a:lnTo>
                <a:cubicBezTo>
                  <a:pt x="15059" y="822341"/>
                  <a:pt x="0" y="677248"/>
                  <a:pt x="0" y="528639"/>
                </a:cubicBezTo>
                <a:cubicBezTo>
                  <a:pt x="0" y="380029"/>
                  <a:pt x="15059" y="234937"/>
                  <a:pt x="43734" y="94805"/>
                </a:cubicBezTo>
                <a:lnTo>
                  <a:pt x="68111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38" name="Forma libre: forma 137">
            <a:extLst>
              <a:ext uri="{FF2B5EF4-FFF2-40B4-BE49-F238E27FC236}">
                <a16:creationId xmlns:a16="http://schemas.microsoft.com/office/drawing/2014/main" id="{78A3A252-1A18-4841-A6BC-93DA0811241A}"/>
              </a:ext>
            </a:extLst>
          </p:cNvPr>
          <p:cNvSpPr/>
          <p:nvPr/>
        </p:nvSpPr>
        <p:spPr>
          <a:xfrm>
            <a:off x="7086600" y="4378294"/>
            <a:ext cx="1510729" cy="1040318"/>
          </a:xfrm>
          <a:custGeom>
            <a:avLst/>
            <a:gdLst>
              <a:gd name="connsiteX0" fmla="*/ 528638 w 1510729"/>
              <a:gd name="connsiteY0" fmla="*/ 0 h 1040318"/>
              <a:gd name="connsiteX1" fmla="*/ 1510729 w 1510729"/>
              <a:gd name="connsiteY1" fmla="*/ 0 h 1040318"/>
              <a:gd name="connsiteX2" fmla="*/ 1473739 w 1510729"/>
              <a:gd name="connsiteY2" fmla="*/ 76787 h 1040318"/>
              <a:gd name="connsiteX3" fmla="*/ 418810 w 1510729"/>
              <a:gd name="connsiteY3" fmla="*/ 1034191 h 1040318"/>
              <a:gd name="connsiteX4" fmla="*/ 402071 w 1510729"/>
              <a:gd name="connsiteY4" fmla="*/ 1040318 h 1040318"/>
              <a:gd name="connsiteX5" fmla="*/ 322868 w 1510729"/>
              <a:gd name="connsiteY5" fmla="*/ 1015732 h 1040318"/>
              <a:gd name="connsiteX6" fmla="*/ 10740 w 1510729"/>
              <a:gd name="connsiteY6" fmla="*/ 635176 h 1040318"/>
              <a:gd name="connsiteX7" fmla="*/ 0 w 1510729"/>
              <a:gd name="connsiteY7" fmla="*/ 528638 h 1040318"/>
              <a:gd name="connsiteX8" fmla="*/ 10740 w 1510729"/>
              <a:gd name="connsiteY8" fmla="*/ 422099 h 1040318"/>
              <a:gd name="connsiteX9" fmla="*/ 528638 w 1510729"/>
              <a:gd name="connsiteY9" fmla="*/ 0 h 104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0729" h="1040318">
                <a:moveTo>
                  <a:pt x="528638" y="0"/>
                </a:moveTo>
                <a:lnTo>
                  <a:pt x="1510729" y="0"/>
                </a:lnTo>
                <a:lnTo>
                  <a:pt x="1473739" y="76787"/>
                </a:lnTo>
                <a:cubicBezTo>
                  <a:pt x="1241766" y="503810"/>
                  <a:pt x="869504" y="843564"/>
                  <a:pt x="418810" y="1034191"/>
                </a:cubicBezTo>
                <a:lnTo>
                  <a:pt x="402071" y="1040318"/>
                </a:lnTo>
                <a:lnTo>
                  <a:pt x="322868" y="1015732"/>
                </a:lnTo>
                <a:cubicBezTo>
                  <a:pt x="164755" y="948856"/>
                  <a:pt x="45950" y="807242"/>
                  <a:pt x="10740" y="635176"/>
                </a:cubicBezTo>
                <a:lnTo>
                  <a:pt x="0" y="528638"/>
                </a:lnTo>
                <a:lnTo>
                  <a:pt x="10740" y="422099"/>
                </a:lnTo>
                <a:cubicBezTo>
                  <a:pt x="60034" y="181208"/>
                  <a:pt x="273174" y="0"/>
                  <a:pt x="528638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37" name="Forma libre: forma 136">
            <a:extLst>
              <a:ext uri="{FF2B5EF4-FFF2-40B4-BE49-F238E27FC236}">
                <a16:creationId xmlns:a16="http://schemas.microsoft.com/office/drawing/2014/main" id="{0666BEA1-E672-42F2-9380-E2E70D039CBE}"/>
              </a:ext>
            </a:extLst>
          </p:cNvPr>
          <p:cNvSpPr/>
          <p:nvPr/>
        </p:nvSpPr>
        <p:spPr>
          <a:xfrm>
            <a:off x="4746335" y="4396277"/>
            <a:ext cx="1502067" cy="1032066"/>
          </a:xfrm>
          <a:custGeom>
            <a:avLst/>
            <a:gdLst>
              <a:gd name="connsiteX0" fmla="*/ 0 w 1502067"/>
              <a:gd name="connsiteY0" fmla="*/ 0 h 1032066"/>
              <a:gd name="connsiteX1" fmla="*/ 973429 w 1502067"/>
              <a:gd name="connsiteY1" fmla="*/ 0 h 1032066"/>
              <a:gd name="connsiteX2" fmla="*/ 1502067 w 1502067"/>
              <a:gd name="connsiteY2" fmla="*/ 528638 h 1032066"/>
              <a:gd name="connsiteX3" fmla="*/ 1502066 w 1502067"/>
              <a:gd name="connsiteY3" fmla="*/ 528638 h 1032066"/>
              <a:gd name="connsiteX4" fmla="*/ 1179198 w 1502067"/>
              <a:gd name="connsiteY4" fmla="*/ 1015733 h 1032066"/>
              <a:gd name="connsiteX5" fmla="*/ 1126583 w 1502067"/>
              <a:gd name="connsiteY5" fmla="*/ 1032066 h 1032066"/>
              <a:gd name="connsiteX6" fmla="*/ 1083257 w 1502067"/>
              <a:gd name="connsiteY6" fmla="*/ 1016208 h 1032066"/>
              <a:gd name="connsiteX7" fmla="*/ 28328 w 1502067"/>
              <a:gd name="connsiteY7" fmla="*/ 58804 h 1032066"/>
              <a:gd name="connsiteX8" fmla="*/ 0 w 1502067"/>
              <a:gd name="connsiteY8" fmla="*/ 0 h 103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2067" h="1032066">
                <a:moveTo>
                  <a:pt x="0" y="0"/>
                </a:moveTo>
                <a:lnTo>
                  <a:pt x="973429" y="0"/>
                </a:lnTo>
                <a:cubicBezTo>
                  <a:pt x="1265388" y="0"/>
                  <a:pt x="1502067" y="236679"/>
                  <a:pt x="1502067" y="528638"/>
                </a:cubicBezTo>
                <a:lnTo>
                  <a:pt x="1502066" y="528638"/>
                </a:lnTo>
                <a:cubicBezTo>
                  <a:pt x="1502066" y="747607"/>
                  <a:pt x="1368934" y="935482"/>
                  <a:pt x="1179198" y="1015733"/>
                </a:cubicBezTo>
                <a:lnTo>
                  <a:pt x="1126583" y="1032066"/>
                </a:lnTo>
                <a:lnTo>
                  <a:pt x="1083257" y="1016208"/>
                </a:lnTo>
                <a:cubicBezTo>
                  <a:pt x="632563" y="825581"/>
                  <a:pt x="260301" y="485827"/>
                  <a:pt x="28328" y="58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35" name="Forma libre: forma 134">
            <a:extLst>
              <a:ext uri="{FF2B5EF4-FFF2-40B4-BE49-F238E27FC236}">
                <a16:creationId xmlns:a16="http://schemas.microsoft.com/office/drawing/2014/main" id="{9BFE1633-6719-46D2-ACA5-35F546B72F74}"/>
              </a:ext>
            </a:extLst>
          </p:cNvPr>
          <p:cNvSpPr/>
          <p:nvPr/>
        </p:nvSpPr>
        <p:spPr>
          <a:xfrm>
            <a:off x="7488662" y="1422425"/>
            <a:ext cx="3788938" cy="1057276"/>
          </a:xfrm>
          <a:custGeom>
            <a:avLst/>
            <a:gdLst>
              <a:gd name="connsiteX0" fmla="*/ 126575 w 3788938"/>
              <a:gd name="connsiteY0" fmla="*/ 0 h 1057276"/>
              <a:gd name="connsiteX1" fmla="*/ 3260300 w 3788938"/>
              <a:gd name="connsiteY1" fmla="*/ 0 h 1057276"/>
              <a:gd name="connsiteX2" fmla="*/ 3788938 w 3788938"/>
              <a:gd name="connsiteY2" fmla="*/ 528638 h 1057276"/>
              <a:gd name="connsiteX3" fmla="*/ 3788937 w 3788938"/>
              <a:gd name="connsiteY3" fmla="*/ 528638 h 1057276"/>
              <a:gd name="connsiteX4" fmla="*/ 3260299 w 3788938"/>
              <a:gd name="connsiteY4" fmla="*/ 1057276 h 1057276"/>
              <a:gd name="connsiteX5" fmla="*/ 1108664 w 3788938"/>
              <a:gd name="connsiteY5" fmla="*/ 1057275 h 1057276"/>
              <a:gd name="connsiteX6" fmla="*/ 1071676 w 3788938"/>
              <a:gd name="connsiteY6" fmla="*/ 980493 h 1057276"/>
              <a:gd name="connsiteX7" fmla="*/ 16747 w 3788938"/>
              <a:gd name="connsiteY7" fmla="*/ 23089 h 1057276"/>
              <a:gd name="connsiteX8" fmla="*/ 0 w 3788938"/>
              <a:gd name="connsiteY8" fmla="*/ 16959 h 1057276"/>
              <a:gd name="connsiteX9" fmla="*/ 20036 w 3788938"/>
              <a:gd name="connsiteY9" fmla="*/ 10740 h 1057276"/>
              <a:gd name="connsiteX10" fmla="*/ 126575 w 3788938"/>
              <a:gd name="connsiteY10" fmla="*/ 0 h 105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8938" h="1057276">
                <a:moveTo>
                  <a:pt x="126575" y="0"/>
                </a:moveTo>
                <a:lnTo>
                  <a:pt x="3260300" y="0"/>
                </a:lnTo>
                <a:cubicBezTo>
                  <a:pt x="3552259" y="0"/>
                  <a:pt x="3788938" y="236679"/>
                  <a:pt x="3788938" y="528638"/>
                </a:cubicBezTo>
                <a:lnTo>
                  <a:pt x="3788937" y="528638"/>
                </a:lnTo>
                <a:cubicBezTo>
                  <a:pt x="3788937" y="820597"/>
                  <a:pt x="3552258" y="1057276"/>
                  <a:pt x="3260299" y="1057276"/>
                </a:cubicBezTo>
                <a:lnTo>
                  <a:pt x="1108664" y="1057275"/>
                </a:lnTo>
                <a:lnTo>
                  <a:pt x="1071676" y="980493"/>
                </a:lnTo>
                <a:cubicBezTo>
                  <a:pt x="839703" y="553470"/>
                  <a:pt x="467441" y="213717"/>
                  <a:pt x="16747" y="23089"/>
                </a:cubicBezTo>
                <a:lnTo>
                  <a:pt x="0" y="16959"/>
                </a:lnTo>
                <a:lnTo>
                  <a:pt x="20036" y="10740"/>
                </a:lnTo>
                <a:cubicBezTo>
                  <a:pt x="54449" y="3698"/>
                  <a:pt x="90080" y="0"/>
                  <a:pt x="126575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  <a:effectLst>
            <a:outerShdw blurRad="317500" sx="102000" sy="102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34" name="Forma libre: forma 133">
            <a:extLst>
              <a:ext uri="{FF2B5EF4-FFF2-40B4-BE49-F238E27FC236}">
                <a16:creationId xmlns:a16="http://schemas.microsoft.com/office/drawing/2014/main" id="{1CA332EC-2E63-4EF5-A468-827890576175}"/>
              </a:ext>
            </a:extLst>
          </p:cNvPr>
          <p:cNvSpPr/>
          <p:nvPr/>
        </p:nvSpPr>
        <p:spPr>
          <a:xfrm>
            <a:off x="2057400" y="1440408"/>
            <a:ext cx="3761950" cy="1057276"/>
          </a:xfrm>
          <a:custGeom>
            <a:avLst/>
            <a:gdLst>
              <a:gd name="connsiteX0" fmla="*/ 528638 w 3761950"/>
              <a:gd name="connsiteY0" fmla="*/ 0 h 1057276"/>
              <a:gd name="connsiteX1" fmla="*/ 3662363 w 3761950"/>
              <a:gd name="connsiteY1" fmla="*/ 0 h 1057276"/>
              <a:gd name="connsiteX2" fmla="*/ 3761950 w 3761950"/>
              <a:gd name="connsiteY2" fmla="*/ 10039 h 1057276"/>
              <a:gd name="connsiteX3" fmla="*/ 3584019 w 3761950"/>
              <a:gd name="connsiteY3" fmla="*/ 95753 h 1057276"/>
              <a:gd name="connsiteX4" fmla="*/ 2717262 w 3761950"/>
              <a:gd name="connsiteY4" fmla="*/ 962510 h 1057276"/>
              <a:gd name="connsiteX5" fmla="*/ 2671611 w 3761950"/>
              <a:gd name="connsiteY5" fmla="*/ 1057276 h 1057276"/>
              <a:gd name="connsiteX6" fmla="*/ 528638 w 3761950"/>
              <a:gd name="connsiteY6" fmla="*/ 1057275 h 1057276"/>
              <a:gd name="connsiteX7" fmla="*/ 10740 w 3761950"/>
              <a:gd name="connsiteY7" fmla="*/ 635176 h 1057276"/>
              <a:gd name="connsiteX8" fmla="*/ 0 w 3761950"/>
              <a:gd name="connsiteY8" fmla="*/ 528637 h 1057276"/>
              <a:gd name="connsiteX9" fmla="*/ 10740 w 3761950"/>
              <a:gd name="connsiteY9" fmla="*/ 422099 h 1057276"/>
              <a:gd name="connsiteX10" fmla="*/ 528638 w 3761950"/>
              <a:gd name="connsiteY10" fmla="*/ 0 h 105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61950" h="1057276">
                <a:moveTo>
                  <a:pt x="528638" y="0"/>
                </a:moveTo>
                <a:lnTo>
                  <a:pt x="3662363" y="0"/>
                </a:lnTo>
                <a:lnTo>
                  <a:pt x="3761950" y="10039"/>
                </a:lnTo>
                <a:lnTo>
                  <a:pt x="3584019" y="95753"/>
                </a:lnTo>
                <a:cubicBezTo>
                  <a:pt x="3217999" y="294587"/>
                  <a:pt x="2916096" y="596490"/>
                  <a:pt x="2717262" y="962510"/>
                </a:cubicBezTo>
                <a:lnTo>
                  <a:pt x="2671611" y="1057276"/>
                </a:lnTo>
                <a:lnTo>
                  <a:pt x="528638" y="1057275"/>
                </a:lnTo>
                <a:cubicBezTo>
                  <a:pt x="273174" y="1057275"/>
                  <a:pt x="60033" y="876068"/>
                  <a:pt x="10740" y="635176"/>
                </a:cubicBezTo>
                <a:lnTo>
                  <a:pt x="0" y="528637"/>
                </a:lnTo>
                <a:lnTo>
                  <a:pt x="10740" y="422099"/>
                </a:lnTo>
                <a:cubicBezTo>
                  <a:pt x="60033" y="181207"/>
                  <a:pt x="273174" y="0"/>
                  <a:pt x="528638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  <a:effectLst>
            <a:outerShdw blurRad="317500" sx="102000" sy="102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33" name="Forma libre: forma 132">
            <a:extLst>
              <a:ext uri="{FF2B5EF4-FFF2-40B4-BE49-F238E27FC236}">
                <a16:creationId xmlns:a16="http://schemas.microsoft.com/office/drawing/2014/main" id="{E4382795-CA4D-4F04-9550-B1E7D1E6EBC2}"/>
              </a:ext>
            </a:extLst>
          </p:cNvPr>
          <p:cNvSpPr/>
          <p:nvPr/>
        </p:nvSpPr>
        <p:spPr>
          <a:xfrm>
            <a:off x="8752041" y="2900359"/>
            <a:ext cx="3220885" cy="1057276"/>
          </a:xfrm>
          <a:custGeom>
            <a:avLst/>
            <a:gdLst>
              <a:gd name="connsiteX0" fmla="*/ 0 w 3220885"/>
              <a:gd name="connsiteY0" fmla="*/ 0 h 1057276"/>
              <a:gd name="connsiteX1" fmla="*/ 2692247 w 3220885"/>
              <a:gd name="connsiteY1" fmla="*/ 0 h 1057276"/>
              <a:gd name="connsiteX2" fmla="*/ 3220885 w 3220885"/>
              <a:gd name="connsiteY2" fmla="*/ 528638 h 1057276"/>
              <a:gd name="connsiteX3" fmla="*/ 3220884 w 3220885"/>
              <a:gd name="connsiteY3" fmla="*/ 528638 h 1057276"/>
              <a:gd name="connsiteX4" fmla="*/ 2692246 w 3220885"/>
              <a:gd name="connsiteY4" fmla="*/ 1057276 h 1057276"/>
              <a:gd name="connsiteX5" fmla="*/ 1 w 3220885"/>
              <a:gd name="connsiteY5" fmla="*/ 1057275 h 1057276"/>
              <a:gd name="connsiteX6" fmla="*/ 24377 w 3220885"/>
              <a:gd name="connsiteY6" fmla="*/ 962474 h 1057276"/>
              <a:gd name="connsiteX7" fmla="*/ 68111 w 3220885"/>
              <a:gd name="connsiteY7" fmla="*/ 528640 h 1057276"/>
              <a:gd name="connsiteX8" fmla="*/ 24377 w 3220885"/>
              <a:gd name="connsiteY8" fmla="*/ 94806 h 1057276"/>
              <a:gd name="connsiteX9" fmla="*/ 0 w 3220885"/>
              <a:gd name="connsiteY9" fmla="*/ 0 h 105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0885" h="1057276">
                <a:moveTo>
                  <a:pt x="0" y="0"/>
                </a:moveTo>
                <a:lnTo>
                  <a:pt x="2692247" y="0"/>
                </a:lnTo>
                <a:cubicBezTo>
                  <a:pt x="2984206" y="0"/>
                  <a:pt x="3220885" y="236679"/>
                  <a:pt x="3220885" y="528638"/>
                </a:cubicBezTo>
                <a:lnTo>
                  <a:pt x="3220884" y="528638"/>
                </a:lnTo>
                <a:cubicBezTo>
                  <a:pt x="3220884" y="820597"/>
                  <a:pt x="2984205" y="1057276"/>
                  <a:pt x="2692246" y="1057276"/>
                </a:cubicBezTo>
                <a:lnTo>
                  <a:pt x="1" y="1057275"/>
                </a:lnTo>
                <a:lnTo>
                  <a:pt x="24377" y="962474"/>
                </a:lnTo>
                <a:cubicBezTo>
                  <a:pt x="53052" y="822342"/>
                  <a:pt x="68111" y="677249"/>
                  <a:pt x="68111" y="528640"/>
                </a:cubicBezTo>
                <a:cubicBezTo>
                  <a:pt x="68111" y="380030"/>
                  <a:pt x="53052" y="234938"/>
                  <a:pt x="24377" y="9480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  <a:effectLst>
            <a:outerShdw blurRad="317500" sx="102000" sy="102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32" name="Forma libre: forma 131">
            <a:extLst>
              <a:ext uri="{FF2B5EF4-FFF2-40B4-BE49-F238E27FC236}">
                <a16:creationId xmlns:a16="http://schemas.microsoft.com/office/drawing/2014/main" id="{BA59CE18-58FC-4E34-AE6B-A4915393B5A4}"/>
              </a:ext>
            </a:extLst>
          </p:cNvPr>
          <p:cNvSpPr/>
          <p:nvPr/>
        </p:nvSpPr>
        <p:spPr>
          <a:xfrm>
            <a:off x="1362076" y="2900360"/>
            <a:ext cx="3220885" cy="1057276"/>
          </a:xfrm>
          <a:custGeom>
            <a:avLst/>
            <a:gdLst>
              <a:gd name="connsiteX0" fmla="*/ 528638 w 3220885"/>
              <a:gd name="connsiteY0" fmla="*/ 0 h 1057276"/>
              <a:gd name="connsiteX1" fmla="*/ 3220885 w 3220885"/>
              <a:gd name="connsiteY1" fmla="*/ 0 h 1057276"/>
              <a:gd name="connsiteX2" fmla="*/ 3196508 w 3220885"/>
              <a:gd name="connsiteY2" fmla="*/ 94805 h 1057276"/>
              <a:gd name="connsiteX3" fmla="*/ 3152774 w 3220885"/>
              <a:gd name="connsiteY3" fmla="*/ 528639 h 1057276"/>
              <a:gd name="connsiteX4" fmla="*/ 3196508 w 3220885"/>
              <a:gd name="connsiteY4" fmla="*/ 962473 h 1057276"/>
              <a:gd name="connsiteX5" fmla="*/ 3220884 w 3220885"/>
              <a:gd name="connsiteY5" fmla="*/ 1057276 h 1057276"/>
              <a:gd name="connsiteX6" fmla="*/ 528638 w 3220885"/>
              <a:gd name="connsiteY6" fmla="*/ 1057275 h 1057276"/>
              <a:gd name="connsiteX7" fmla="*/ 10740 w 3220885"/>
              <a:gd name="connsiteY7" fmla="*/ 635176 h 1057276"/>
              <a:gd name="connsiteX8" fmla="*/ 0 w 3220885"/>
              <a:gd name="connsiteY8" fmla="*/ 528637 h 1057276"/>
              <a:gd name="connsiteX9" fmla="*/ 10740 w 3220885"/>
              <a:gd name="connsiteY9" fmla="*/ 422099 h 1057276"/>
              <a:gd name="connsiteX10" fmla="*/ 528638 w 3220885"/>
              <a:gd name="connsiteY10" fmla="*/ 0 h 105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0885" h="1057276">
                <a:moveTo>
                  <a:pt x="528638" y="0"/>
                </a:moveTo>
                <a:lnTo>
                  <a:pt x="3220885" y="0"/>
                </a:lnTo>
                <a:lnTo>
                  <a:pt x="3196508" y="94805"/>
                </a:lnTo>
                <a:cubicBezTo>
                  <a:pt x="3167833" y="234937"/>
                  <a:pt x="3152774" y="380029"/>
                  <a:pt x="3152774" y="528639"/>
                </a:cubicBezTo>
                <a:cubicBezTo>
                  <a:pt x="3152774" y="677248"/>
                  <a:pt x="3167833" y="822341"/>
                  <a:pt x="3196508" y="962473"/>
                </a:cubicBezTo>
                <a:lnTo>
                  <a:pt x="3220884" y="1057276"/>
                </a:lnTo>
                <a:lnTo>
                  <a:pt x="528638" y="1057275"/>
                </a:lnTo>
                <a:cubicBezTo>
                  <a:pt x="273174" y="1057275"/>
                  <a:pt x="60033" y="876068"/>
                  <a:pt x="10740" y="635176"/>
                </a:cubicBezTo>
                <a:lnTo>
                  <a:pt x="0" y="528637"/>
                </a:lnTo>
                <a:lnTo>
                  <a:pt x="10740" y="422099"/>
                </a:lnTo>
                <a:cubicBezTo>
                  <a:pt x="60033" y="181207"/>
                  <a:pt x="273174" y="0"/>
                  <a:pt x="528638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  <a:effectLst>
            <a:outerShdw blurRad="317500" sx="102000" sy="102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31" name="Forma libre: forma 130">
            <a:extLst>
              <a:ext uri="{FF2B5EF4-FFF2-40B4-BE49-F238E27FC236}">
                <a16:creationId xmlns:a16="http://schemas.microsoft.com/office/drawing/2014/main" id="{EEB4C8E5-3374-42F9-93E5-65C11F968FCD}"/>
              </a:ext>
            </a:extLst>
          </p:cNvPr>
          <p:cNvSpPr/>
          <p:nvPr/>
        </p:nvSpPr>
        <p:spPr>
          <a:xfrm>
            <a:off x="7488670" y="4378293"/>
            <a:ext cx="3788930" cy="1057276"/>
          </a:xfrm>
          <a:custGeom>
            <a:avLst/>
            <a:gdLst>
              <a:gd name="connsiteX0" fmla="*/ 1108658 w 3788930"/>
              <a:gd name="connsiteY0" fmla="*/ 0 h 1057276"/>
              <a:gd name="connsiteX1" fmla="*/ 3260292 w 3788930"/>
              <a:gd name="connsiteY1" fmla="*/ 0 h 1057276"/>
              <a:gd name="connsiteX2" fmla="*/ 3788930 w 3788930"/>
              <a:gd name="connsiteY2" fmla="*/ 528638 h 1057276"/>
              <a:gd name="connsiteX3" fmla="*/ 3788929 w 3788930"/>
              <a:gd name="connsiteY3" fmla="*/ 528638 h 1057276"/>
              <a:gd name="connsiteX4" fmla="*/ 3260291 w 3788930"/>
              <a:gd name="connsiteY4" fmla="*/ 1057276 h 1057276"/>
              <a:gd name="connsiteX5" fmla="*/ 126567 w 3788930"/>
              <a:gd name="connsiteY5" fmla="*/ 1057275 h 1057276"/>
              <a:gd name="connsiteX6" fmla="*/ 20028 w 3788930"/>
              <a:gd name="connsiteY6" fmla="*/ 1046535 h 1057276"/>
              <a:gd name="connsiteX7" fmla="*/ 0 w 3788930"/>
              <a:gd name="connsiteY7" fmla="*/ 1040318 h 1057276"/>
              <a:gd name="connsiteX8" fmla="*/ 16739 w 3788930"/>
              <a:gd name="connsiteY8" fmla="*/ 1034191 h 1057276"/>
              <a:gd name="connsiteX9" fmla="*/ 1071668 w 3788930"/>
              <a:gd name="connsiteY9" fmla="*/ 76787 h 1057276"/>
              <a:gd name="connsiteX10" fmla="*/ 1108658 w 3788930"/>
              <a:gd name="connsiteY10" fmla="*/ 0 h 105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88930" h="1057276">
                <a:moveTo>
                  <a:pt x="1108658" y="0"/>
                </a:moveTo>
                <a:lnTo>
                  <a:pt x="3260292" y="0"/>
                </a:lnTo>
                <a:cubicBezTo>
                  <a:pt x="3552251" y="0"/>
                  <a:pt x="3788930" y="236679"/>
                  <a:pt x="3788930" y="528638"/>
                </a:cubicBezTo>
                <a:lnTo>
                  <a:pt x="3788929" y="528638"/>
                </a:lnTo>
                <a:cubicBezTo>
                  <a:pt x="3788929" y="820597"/>
                  <a:pt x="3552250" y="1057276"/>
                  <a:pt x="3260291" y="1057276"/>
                </a:cubicBezTo>
                <a:lnTo>
                  <a:pt x="126567" y="1057275"/>
                </a:lnTo>
                <a:cubicBezTo>
                  <a:pt x="90072" y="1057275"/>
                  <a:pt x="54441" y="1053577"/>
                  <a:pt x="20028" y="1046535"/>
                </a:cubicBezTo>
                <a:lnTo>
                  <a:pt x="0" y="1040318"/>
                </a:lnTo>
                <a:lnTo>
                  <a:pt x="16739" y="1034191"/>
                </a:lnTo>
                <a:cubicBezTo>
                  <a:pt x="467433" y="843564"/>
                  <a:pt x="839695" y="503810"/>
                  <a:pt x="1071668" y="76787"/>
                </a:cubicBezTo>
                <a:lnTo>
                  <a:pt x="1108658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  <a:effectLst>
            <a:outerShdw blurRad="317500" sx="102000" sy="102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30" name="Forma libre: forma 129">
            <a:extLst>
              <a:ext uri="{FF2B5EF4-FFF2-40B4-BE49-F238E27FC236}">
                <a16:creationId xmlns:a16="http://schemas.microsoft.com/office/drawing/2014/main" id="{82F127CD-8EB8-440F-9855-DBAEEEE358A2}"/>
              </a:ext>
            </a:extLst>
          </p:cNvPr>
          <p:cNvSpPr/>
          <p:nvPr/>
        </p:nvSpPr>
        <p:spPr>
          <a:xfrm>
            <a:off x="2057401" y="4396276"/>
            <a:ext cx="3815517" cy="1057276"/>
          </a:xfrm>
          <a:custGeom>
            <a:avLst/>
            <a:gdLst>
              <a:gd name="connsiteX0" fmla="*/ 528638 w 3815517"/>
              <a:gd name="connsiteY0" fmla="*/ 0 h 1057276"/>
              <a:gd name="connsiteX1" fmla="*/ 2688934 w 3815517"/>
              <a:gd name="connsiteY1" fmla="*/ 0 h 1057276"/>
              <a:gd name="connsiteX2" fmla="*/ 2717262 w 3815517"/>
              <a:gd name="connsiteY2" fmla="*/ 58804 h 1057276"/>
              <a:gd name="connsiteX3" fmla="*/ 3772191 w 3815517"/>
              <a:gd name="connsiteY3" fmla="*/ 1016208 h 1057276"/>
              <a:gd name="connsiteX4" fmla="*/ 3815517 w 3815517"/>
              <a:gd name="connsiteY4" fmla="*/ 1032066 h 1057276"/>
              <a:gd name="connsiteX5" fmla="*/ 3768901 w 3815517"/>
              <a:gd name="connsiteY5" fmla="*/ 1046536 h 1057276"/>
              <a:gd name="connsiteX6" fmla="*/ 3662362 w 3815517"/>
              <a:gd name="connsiteY6" fmla="*/ 1057276 h 1057276"/>
              <a:gd name="connsiteX7" fmla="*/ 528638 w 3815517"/>
              <a:gd name="connsiteY7" fmla="*/ 1057275 h 1057276"/>
              <a:gd name="connsiteX8" fmla="*/ 10740 w 3815517"/>
              <a:gd name="connsiteY8" fmla="*/ 635176 h 1057276"/>
              <a:gd name="connsiteX9" fmla="*/ 0 w 3815517"/>
              <a:gd name="connsiteY9" fmla="*/ 528638 h 1057276"/>
              <a:gd name="connsiteX10" fmla="*/ 10740 w 3815517"/>
              <a:gd name="connsiteY10" fmla="*/ 422099 h 1057276"/>
              <a:gd name="connsiteX11" fmla="*/ 528638 w 3815517"/>
              <a:gd name="connsiteY11" fmla="*/ 0 h 105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15517" h="1057276">
                <a:moveTo>
                  <a:pt x="528638" y="0"/>
                </a:moveTo>
                <a:lnTo>
                  <a:pt x="2688934" y="0"/>
                </a:lnTo>
                <a:lnTo>
                  <a:pt x="2717262" y="58804"/>
                </a:lnTo>
                <a:cubicBezTo>
                  <a:pt x="2949235" y="485827"/>
                  <a:pt x="3321497" y="825581"/>
                  <a:pt x="3772191" y="1016208"/>
                </a:cubicBezTo>
                <a:lnTo>
                  <a:pt x="3815517" y="1032066"/>
                </a:lnTo>
                <a:lnTo>
                  <a:pt x="3768901" y="1046536"/>
                </a:lnTo>
                <a:cubicBezTo>
                  <a:pt x="3734488" y="1053578"/>
                  <a:pt x="3698857" y="1057276"/>
                  <a:pt x="3662362" y="1057276"/>
                </a:cubicBezTo>
                <a:lnTo>
                  <a:pt x="528638" y="1057275"/>
                </a:lnTo>
                <a:cubicBezTo>
                  <a:pt x="273174" y="1057275"/>
                  <a:pt x="60033" y="876068"/>
                  <a:pt x="10740" y="635176"/>
                </a:cubicBezTo>
                <a:lnTo>
                  <a:pt x="0" y="528638"/>
                </a:lnTo>
                <a:lnTo>
                  <a:pt x="10740" y="422099"/>
                </a:lnTo>
                <a:cubicBezTo>
                  <a:pt x="60033" y="181208"/>
                  <a:pt x="273174" y="0"/>
                  <a:pt x="528638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</a:gradFill>
          <a:ln>
            <a:noFill/>
          </a:ln>
          <a:effectLst>
            <a:outerShdw blurRad="317500" sx="102000" sy="102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143" name="CuadroTexto 142">
            <a:extLst>
              <a:ext uri="{FF2B5EF4-FFF2-40B4-BE49-F238E27FC236}">
                <a16:creationId xmlns:a16="http://schemas.microsoft.com/office/drawing/2014/main" id="{8FCD72F2-360D-4313-839C-A1FCE034BADB}"/>
              </a:ext>
            </a:extLst>
          </p:cNvPr>
          <p:cNvSpPr txBox="1"/>
          <p:nvPr/>
        </p:nvSpPr>
        <p:spPr>
          <a:xfrm>
            <a:off x="7274212" y="1669993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4" name="CuadroTexto 143">
            <a:extLst>
              <a:ext uri="{FF2B5EF4-FFF2-40B4-BE49-F238E27FC236}">
                <a16:creationId xmlns:a16="http://schemas.microsoft.com/office/drawing/2014/main" id="{0C537DE6-DDE0-47A2-A972-4BD09C66F3F8}"/>
              </a:ext>
            </a:extLst>
          </p:cNvPr>
          <p:cNvSpPr txBox="1"/>
          <p:nvPr/>
        </p:nvSpPr>
        <p:spPr>
          <a:xfrm>
            <a:off x="7968677" y="3136609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5" name="CuadroTexto 144">
            <a:extLst>
              <a:ext uri="{FF2B5EF4-FFF2-40B4-BE49-F238E27FC236}">
                <a16:creationId xmlns:a16="http://schemas.microsoft.com/office/drawing/2014/main" id="{16F26121-2DE0-4426-A9DD-DA0075282183}"/>
              </a:ext>
            </a:extLst>
          </p:cNvPr>
          <p:cNvSpPr txBox="1"/>
          <p:nvPr/>
        </p:nvSpPr>
        <p:spPr>
          <a:xfrm>
            <a:off x="7235504" y="4600308"/>
            <a:ext cx="62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8E245454-6B1A-4824-9B0F-30F73A0A52CE}"/>
              </a:ext>
            </a:extLst>
          </p:cNvPr>
          <p:cNvSpPr txBox="1"/>
          <p:nvPr/>
        </p:nvSpPr>
        <p:spPr>
          <a:xfrm>
            <a:off x="5393172" y="4614543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3.1</a:t>
            </a:r>
          </a:p>
        </p:txBody>
      </p:sp>
      <p:sp>
        <p:nvSpPr>
          <p:cNvPr id="151" name="CuadroTexto 150">
            <a:extLst>
              <a:ext uri="{FF2B5EF4-FFF2-40B4-BE49-F238E27FC236}">
                <a16:creationId xmlns:a16="http://schemas.microsoft.com/office/drawing/2014/main" id="{30DE9224-0922-430E-A6C3-BD3EC642E603}"/>
              </a:ext>
            </a:extLst>
          </p:cNvPr>
          <p:cNvSpPr txBox="1"/>
          <p:nvPr/>
        </p:nvSpPr>
        <p:spPr>
          <a:xfrm>
            <a:off x="8506515" y="1419935"/>
            <a:ext cx="230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OBJETO DE ESTUDIO</a:t>
            </a:r>
          </a:p>
        </p:txBody>
      </p:sp>
      <p:sp>
        <p:nvSpPr>
          <p:cNvPr id="152" name="CuadroTexto 151">
            <a:extLst>
              <a:ext uri="{FF2B5EF4-FFF2-40B4-BE49-F238E27FC236}">
                <a16:creationId xmlns:a16="http://schemas.microsoft.com/office/drawing/2014/main" id="{809AB23B-C246-49E4-BF4B-FEC94A7C1B18}"/>
              </a:ext>
            </a:extLst>
          </p:cNvPr>
          <p:cNvSpPr txBox="1"/>
          <p:nvPr/>
        </p:nvSpPr>
        <p:spPr>
          <a:xfrm>
            <a:off x="9210969" y="2902858"/>
            <a:ext cx="230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CAMPO DE ACCIÓN</a:t>
            </a:r>
          </a:p>
        </p:txBody>
      </p:sp>
      <p:sp>
        <p:nvSpPr>
          <p:cNvPr id="153" name="CuadroTexto 152">
            <a:extLst>
              <a:ext uri="{FF2B5EF4-FFF2-40B4-BE49-F238E27FC236}">
                <a16:creationId xmlns:a16="http://schemas.microsoft.com/office/drawing/2014/main" id="{F33BA18D-17A0-4A9E-84E5-6576F15B0854}"/>
              </a:ext>
            </a:extLst>
          </p:cNvPr>
          <p:cNvSpPr txBox="1"/>
          <p:nvPr/>
        </p:nvSpPr>
        <p:spPr>
          <a:xfrm>
            <a:off x="8247174" y="4395133"/>
            <a:ext cx="3011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DELIMITACIÓN INVESTIGACIÓN</a:t>
            </a:r>
          </a:p>
        </p:txBody>
      </p: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62329530-83E3-4CA7-B325-F4F8520A1722}"/>
              </a:ext>
            </a:extLst>
          </p:cNvPr>
          <p:cNvSpPr txBox="1"/>
          <p:nvPr/>
        </p:nvSpPr>
        <p:spPr>
          <a:xfrm>
            <a:off x="2434647" y="4409368"/>
            <a:ext cx="230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DELIMITACIÓN TEMÁTICA</a:t>
            </a:r>
          </a:p>
        </p:txBody>
      </p:sp>
      <p:sp>
        <p:nvSpPr>
          <p:cNvPr id="155" name="CuadroTexto 154">
            <a:extLst>
              <a:ext uri="{FF2B5EF4-FFF2-40B4-BE49-F238E27FC236}">
                <a16:creationId xmlns:a16="http://schemas.microsoft.com/office/drawing/2014/main" id="{BFEC4308-F45F-44E6-9545-D29F0B00DB3D}"/>
              </a:ext>
            </a:extLst>
          </p:cNvPr>
          <p:cNvSpPr txBox="1"/>
          <p:nvPr/>
        </p:nvSpPr>
        <p:spPr>
          <a:xfrm>
            <a:off x="1949589" y="2998107"/>
            <a:ext cx="230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DELIMITACIÓN ESPACIAL</a:t>
            </a:r>
          </a:p>
        </p:txBody>
      </p:sp>
      <p:sp>
        <p:nvSpPr>
          <p:cNvPr id="156" name="CuadroTexto 155">
            <a:extLst>
              <a:ext uri="{FF2B5EF4-FFF2-40B4-BE49-F238E27FC236}">
                <a16:creationId xmlns:a16="http://schemas.microsoft.com/office/drawing/2014/main" id="{8317968E-262B-4E9F-9BE0-CDFEE1CC66BB}"/>
              </a:ext>
            </a:extLst>
          </p:cNvPr>
          <p:cNvSpPr txBox="1"/>
          <p:nvPr/>
        </p:nvSpPr>
        <p:spPr>
          <a:xfrm>
            <a:off x="2689820" y="1531493"/>
            <a:ext cx="230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DELIMITACIÓN TEMPORAL</a:t>
            </a:r>
          </a:p>
        </p:txBody>
      </p:sp>
      <p:sp>
        <p:nvSpPr>
          <p:cNvPr id="160" name="CuadroTexto 159">
            <a:extLst>
              <a:ext uri="{FF2B5EF4-FFF2-40B4-BE49-F238E27FC236}">
                <a16:creationId xmlns:a16="http://schemas.microsoft.com/office/drawing/2014/main" id="{E763EC80-7E0C-478F-901E-F054FFA8A978}"/>
              </a:ext>
            </a:extLst>
          </p:cNvPr>
          <p:cNvSpPr txBox="1"/>
          <p:nvPr/>
        </p:nvSpPr>
        <p:spPr>
          <a:xfrm>
            <a:off x="8597327" y="1901135"/>
            <a:ext cx="2303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Aviación del Ejército</a:t>
            </a:r>
          </a:p>
        </p:txBody>
      </p: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DB0016CF-A468-4ACD-9054-33FC200BA7B0}"/>
              </a:ext>
            </a:extLst>
          </p:cNvPr>
          <p:cNvSpPr txBox="1"/>
          <p:nvPr/>
        </p:nvSpPr>
        <p:spPr>
          <a:xfrm>
            <a:off x="8820152" y="3213967"/>
            <a:ext cx="301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Programas de entrenamiento, estandarización y certificación orientados a la operación de las aeronaves</a:t>
            </a:r>
            <a:endParaRPr lang="es-EC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CuadroTexto 161">
            <a:extLst>
              <a:ext uri="{FF2B5EF4-FFF2-40B4-BE49-F238E27FC236}">
                <a16:creationId xmlns:a16="http://schemas.microsoft.com/office/drawing/2014/main" id="{3A3FF64D-F02D-416B-B1E3-24A394A7444A}"/>
              </a:ext>
            </a:extLst>
          </p:cNvPr>
          <p:cNvSpPr txBox="1"/>
          <p:nvPr/>
        </p:nvSpPr>
        <p:spPr>
          <a:xfrm>
            <a:off x="8152341" y="4730685"/>
            <a:ext cx="301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Delimitación Temática</a:t>
            </a:r>
          </a:p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Delimitación Espacial</a:t>
            </a:r>
          </a:p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Delimitación Temporal</a:t>
            </a:r>
            <a:endParaRPr lang="es-EC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A561072C-85E7-481F-80C4-896C3597351D}"/>
              </a:ext>
            </a:extLst>
          </p:cNvPr>
          <p:cNvSpPr txBox="1"/>
          <p:nvPr/>
        </p:nvSpPr>
        <p:spPr>
          <a:xfrm>
            <a:off x="4687459" y="3213967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3.2</a:t>
            </a:r>
          </a:p>
        </p:txBody>
      </p:sp>
      <p:sp>
        <p:nvSpPr>
          <p:cNvPr id="164" name="CuadroTexto 163">
            <a:extLst>
              <a:ext uri="{FF2B5EF4-FFF2-40B4-BE49-F238E27FC236}">
                <a16:creationId xmlns:a16="http://schemas.microsoft.com/office/drawing/2014/main" id="{F15CCCDF-50C1-4B3E-B6B4-05E759D8920C}"/>
              </a:ext>
            </a:extLst>
          </p:cNvPr>
          <p:cNvSpPr txBox="1"/>
          <p:nvPr/>
        </p:nvSpPr>
        <p:spPr>
          <a:xfrm>
            <a:off x="5405150" y="1790098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3.3</a:t>
            </a:r>
          </a:p>
        </p:txBody>
      </p: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BB71CAE5-72B3-4FB7-A5A0-CE997951A04E}"/>
              </a:ext>
            </a:extLst>
          </p:cNvPr>
          <p:cNvSpPr txBox="1"/>
          <p:nvPr/>
        </p:nvSpPr>
        <p:spPr>
          <a:xfrm>
            <a:off x="2188448" y="4833085"/>
            <a:ext cx="301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Programas de entrenamiento, FF.AA, aviación civil, entrenamiento OACI</a:t>
            </a:r>
            <a:endParaRPr lang="es-EC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E6E84F61-29B7-43FF-BA0A-5E9BAB92BD1E}"/>
              </a:ext>
            </a:extLst>
          </p:cNvPr>
          <p:cNvSpPr txBox="1"/>
          <p:nvPr/>
        </p:nvSpPr>
        <p:spPr>
          <a:xfrm>
            <a:off x="1466830" y="3352062"/>
            <a:ext cx="301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Documentación existente en la 15 BAE, y los tres Grupos Aéreos</a:t>
            </a:r>
            <a:endParaRPr lang="es-EC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CuadroTexto 166">
            <a:extLst>
              <a:ext uri="{FF2B5EF4-FFF2-40B4-BE49-F238E27FC236}">
                <a16:creationId xmlns:a16="http://schemas.microsoft.com/office/drawing/2014/main" id="{2F21BA77-C98D-43FA-9F40-D0BE18984D0D}"/>
              </a:ext>
            </a:extLst>
          </p:cNvPr>
          <p:cNvSpPr txBox="1"/>
          <p:nvPr/>
        </p:nvSpPr>
        <p:spPr>
          <a:xfrm>
            <a:off x="2276937" y="1904521"/>
            <a:ext cx="2699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tomaron datos de los dos últimos años 2017 - 2018</a:t>
            </a:r>
            <a:endParaRPr lang="es-EC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0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1" grpId="0" animBg="1"/>
      <p:bldP spid="140" grpId="0" animBg="1"/>
      <p:bldP spid="139" grpId="0" animBg="1"/>
      <p:bldP spid="138" grpId="0" animBg="1"/>
      <p:bldP spid="137" grpId="0" animBg="1"/>
      <p:bldP spid="135" grpId="0" animBg="1"/>
      <p:bldP spid="134" grpId="0" animBg="1"/>
      <p:bldP spid="133" grpId="0" animBg="1"/>
      <p:bldP spid="132" grpId="0" animBg="1"/>
      <p:bldP spid="131" grpId="0" animBg="1"/>
      <p:bldP spid="130" grpId="0" animBg="1"/>
      <p:bldP spid="143" grpId="0"/>
      <p:bldP spid="144" grpId="0"/>
      <p:bldP spid="145" grpId="0"/>
      <p:bldP spid="148" grpId="0"/>
      <p:bldP spid="151" grpId="0"/>
      <p:bldP spid="152" grpId="0"/>
      <p:bldP spid="153" grpId="0"/>
      <p:bldP spid="154" grpId="0"/>
      <p:bldP spid="155" grpId="0"/>
      <p:bldP spid="156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C55950AB-BFEA-4C59-843A-D0C519722B07}"/>
              </a:ext>
            </a:extLst>
          </p:cNvPr>
          <p:cNvCxnSpPr>
            <a:cxnSpLocks/>
          </p:cNvCxnSpPr>
          <p:nvPr/>
        </p:nvCxnSpPr>
        <p:spPr>
          <a:xfrm flipV="1">
            <a:off x="3809789" y="3609074"/>
            <a:ext cx="0" cy="8492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4E2DF5EF-D265-411D-8E47-B981FEB4EEFD}"/>
              </a:ext>
            </a:extLst>
          </p:cNvPr>
          <p:cNvCxnSpPr>
            <a:cxnSpLocks/>
          </p:cNvCxnSpPr>
          <p:nvPr/>
        </p:nvCxnSpPr>
        <p:spPr>
          <a:xfrm>
            <a:off x="2269650" y="3607039"/>
            <a:ext cx="91133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JUSTIFICACIÓN DE LA INVESTIGACIÓN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979132D-7934-4FF3-81D6-054E12E1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46" y="1114925"/>
            <a:ext cx="891381" cy="89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24BB0CA-F2D6-46B4-9AD1-D34721677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28" y="1135127"/>
            <a:ext cx="863201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gunda Categoría de Ecuador 2014 - Wikipedia, la enciclopedia libre">
            <a:extLst>
              <a:ext uri="{FF2B5EF4-FFF2-40B4-BE49-F238E27FC236}">
                <a16:creationId xmlns:a16="http://schemas.microsoft.com/office/drawing/2014/main" id="{1BF6946E-4BD1-498F-8DB6-C701B225A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19" y="1948802"/>
            <a:ext cx="863201" cy="9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5CFF72B6-645D-481A-A8EE-3F8D3E14DE96}"/>
              </a:ext>
            </a:extLst>
          </p:cNvPr>
          <p:cNvCxnSpPr>
            <a:cxnSpLocks/>
          </p:cNvCxnSpPr>
          <p:nvPr/>
        </p:nvCxnSpPr>
        <p:spPr>
          <a:xfrm flipV="1">
            <a:off x="2276264" y="2757826"/>
            <a:ext cx="0" cy="8492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ipse 59">
            <a:extLst>
              <a:ext uri="{FF2B5EF4-FFF2-40B4-BE49-F238E27FC236}">
                <a16:creationId xmlns:a16="http://schemas.microsoft.com/office/drawing/2014/main" id="{1F06BDE1-2016-4822-A636-DFA92D9F8EE8}"/>
              </a:ext>
            </a:extLst>
          </p:cNvPr>
          <p:cNvSpPr/>
          <p:nvPr/>
        </p:nvSpPr>
        <p:spPr>
          <a:xfrm>
            <a:off x="1914314" y="3248352"/>
            <a:ext cx="723900" cy="723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336B5001-A0A0-4CEF-AF29-0A98DFEF3B51}"/>
              </a:ext>
            </a:extLst>
          </p:cNvPr>
          <p:cNvSpPr/>
          <p:nvPr/>
        </p:nvSpPr>
        <p:spPr>
          <a:xfrm>
            <a:off x="1969289" y="3303327"/>
            <a:ext cx="613950" cy="613950"/>
          </a:xfrm>
          <a:prstGeom prst="ellipse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0AEEA5C-9499-4379-A3FC-19F8E4681A37}"/>
              </a:ext>
            </a:extLst>
          </p:cNvPr>
          <p:cNvSpPr txBox="1"/>
          <p:nvPr/>
        </p:nvSpPr>
        <p:spPr>
          <a:xfrm>
            <a:off x="2071624" y="3376207"/>
            <a:ext cx="39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05B1EFC7-0E1B-40E8-859B-7BF18F502B80}"/>
              </a:ext>
            </a:extLst>
          </p:cNvPr>
          <p:cNvSpPr/>
          <p:nvPr/>
        </p:nvSpPr>
        <p:spPr>
          <a:xfrm>
            <a:off x="3457046" y="3245768"/>
            <a:ext cx="723900" cy="723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id="{A4C03D87-9AED-4100-B0C1-F7B0F9BEBC97}"/>
              </a:ext>
            </a:extLst>
          </p:cNvPr>
          <p:cNvSpPr/>
          <p:nvPr/>
        </p:nvSpPr>
        <p:spPr>
          <a:xfrm>
            <a:off x="3512021" y="3300743"/>
            <a:ext cx="613950" cy="613950"/>
          </a:xfrm>
          <a:prstGeom prst="ellipse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E4B5316E-9750-4E37-87CB-4F3EA0608C6F}"/>
              </a:ext>
            </a:extLst>
          </p:cNvPr>
          <p:cNvSpPr txBox="1"/>
          <p:nvPr/>
        </p:nvSpPr>
        <p:spPr>
          <a:xfrm>
            <a:off x="3614356" y="3370908"/>
            <a:ext cx="39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268F3B8A-3F6A-400D-AFD8-66FED3808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23" b="9553"/>
          <a:stretch/>
        </p:blipFill>
        <p:spPr>
          <a:xfrm>
            <a:off x="4017120" y="4020475"/>
            <a:ext cx="1187151" cy="1513389"/>
          </a:xfrm>
          <a:prstGeom prst="rect">
            <a:avLst/>
          </a:prstGeom>
        </p:spPr>
      </p:pic>
      <p:pic>
        <p:nvPicPr>
          <p:cNvPr id="1044" name="Picture 20" descr="Soldado de las fuerzas armadas revolucionarias de Colombia: ejército del  pueblo, uniforme militar, indumentaria de traje, tasa 5 estrellas PNG  Clipart | PNGOcean">
            <a:extLst>
              <a:ext uri="{FF2B5EF4-FFF2-40B4-BE49-F238E27FC236}">
                <a16:creationId xmlns:a16="http://schemas.microsoft.com/office/drawing/2014/main" id="{DD356C71-AAAF-4595-99E0-C219BF229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0" b="94643" l="9753" r="89973">
                        <a14:foregroundMark x1="59615" y1="25687" x2="59615" y2="25824"/>
                        <a14:foregroundMark x1="59341" y1="28159" x2="60165" y2="28159"/>
                        <a14:foregroundMark x1="60302" y1="29670" x2="60302" y2="29670"/>
                        <a14:foregroundMark x1="35440" y1="90522" x2="35440" y2="90522"/>
                        <a14:foregroundMark x1="34478" y1="94231" x2="34478" y2="94231"/>
                        <a14:foregroundMark x1="65110" y1="94643" x2="65110" y2="94643"/>
                        <a14:foregroundMark x1="66758" y1="93269" x2="66758" y2="94231"/>
                        <a14:foregroundMark x1="51236" y1="7280" x2="51236" y2="7280"/>
                        <a14:backgroundMark x1="50549" y1="92033" x2="50549" y2="92033"/>
                        <a14:backgroundMark x1="34890" y1="95879" x2="34890" y2="95879"/>
                        <a14:backgroundMark x1="31181" y1="95330" x2="31181" y2="95330"/>
                        <a14:backgroundMark x1="69643" y1="94780" x2="69643" y2="94780"/>
                        <a14:backgroundMark x1="65247" y1="57280" x2="65247" y2="57280"/>
                        <a14:backgroundMark x1="39835" y1="39698" x2="39835" y2="39698"/>
                        <a14:backgroundMark x1="40385" y1="42033" x2="40385" y2="42033"/>
                        <a14:backgroundMark x1="39560" y1="37775" x2="39560" y2="37775"/>
                        <a14:backgroundMark x1="57692" y1="45467" x2="57692" y2="45467"/>
                        <a14:backgroundMark x1="57830" y1="44780" x2="57830" y2="44780"/>
                        <a14:backgroundMark x1="57555" y1="46291" x2="57555" y2="46291"/>
                        <a14:backgroundMark x1="57692" y1="46703" x2="57692" y2="46703"/>
                        <a14:backgroundMark x1="55357" y1="15934" x2="55357" y2="15934"/>
                        <a14:backgroundMark x1="45467" y1="16346" x2="45467" y2="16346"/>
                        <a14:backgroundMark x1="45742" y1="17033" x2="45742" y2="17033"/>
                        <a14:backgroundMark x1="45055" y1="15934" x2="45055" y2="15934"/>
                        <a14:backgroundMark x1="43681" y1="12637" x2="43681" y2="12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62" t="3994" r="24456" b="3765"/>
          <a:stretch/>
        </p:blipFill>
        <p:spPr bwMode="auto">
          <a:xfrm>
            <a:off x="2943264" y="3949062"/>
            <a:ext cx="799403" cy="15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Imagen 88">
            <a:extLst>
              <a:ext uri="{FF2B5EF4-FFF2-40B4-BE49-F238E27FC236}">
                <a16:creationId xmlns:a16="http://schemas.microsoft.com/office/drawing/2014/main" id="{60CB7FD1-3ED2-4ED6-A31D-2A94E581DC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88" y="5631462"/>
            <a:ext cx="1142965" cy="1142965"/>
          </a:xfrm>
          <a:prstGeom prst="rect">
            <a:avLst/>
          </a:prstGeom>
        </p:spPr>
      </p:pic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37820B31-1558-4FF9-B608-668BF9941307}"/>
              </a:ext>
            </a:extLst>
          </p:cNvPr>
          <p:cNvCxnSpPr>
            <a:cxnSpLocks/>
          </p:cNvCxnSpPr>
          <p:nvPr/>
        </p:nvCxnSpPr>
        <p:spPr>
          <a:xfrm flipV="1">
            <a:off x="6027294" y="2757826"/>
            <a:ext cx="0" cy="8492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ipse 73">
            <a:extLst>
              <a:ext uri="{FF2B5EF4-FFF2-40B4-BE49-F238E27FC236}">
                <a16:creationId xmlns:a16="http://schemas.microsoft.com/office/drawing/2014/main" id="{E178DD70-E100-4E61-B468-D6A5FB1000F4}"/>
              </a:ext>
            </a:extLst>
          </p:cNvPr>
          <p:cNvSpPr/>
          <p:nvPr/>
        </p:nvSpPr>
        <p:spPr>
          <a:xfrm>
            <a:off x="5662267" y="3245768"/>
            <a:ext cx="723900" cy="723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C0FFA796-74C0-4709-9CB7-B5F3985D225E}"/>
              </a:ext>
            </a:extLst>
          </p:cNvPr>
          <p:cNvSpPr/>
          <p:nvPr/>
        </p:nvSpPr>
        <p:spPr>
          <a:xfrm>
            <a:off x="5717242" y="3300743"/>
            <a:ext cx="613950" cy="613950"/>
          </a:xfrm>
          <a:prstGeom prst="ellipse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FE0EFAC5-1531-41F0-B625-2E8E915FE745}"/>
              </a:ext>
            </a:extLst>
          </p:cNvPr>
          <p:cNvSpPr txBox="1"/>
          <p:nvPr/>
        </p:nvSpPr>
        <p:spPr>
          <a:xfrm>
            <a:off x="5819577" y="3378242"/>
            <a:ext cx="39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8" name="Imagen 97">
            <a:extLst>
              <a:ext uri="{FF2B5EF4-FFF2-40B4-BE49-F238E27FC236}">
                <a16:creationId xmlns:a16="http://schemas.microsoft.com/office/drawing/2014/main" id="{5DE985EB-A8C6-4D96-90EC-10A55C1889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51" y="925914"/>
            <a:ext cx="2418297" cy="1631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F9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50627CD3-E439-44E4-A35F-6A823C0093C8}"/>
              </a:ext>
            </a:extLst>
          </p:cNvPr>
          <p:cNvCxnSpPr>
            <a:cxnSpLocks/>
          </p:cNvCxnSpPr>
          <p:nvPr/>
        </p:nvCxnSpPr>
        <p:spPr>
          <a:xfrm flipV="1">
            <a:off x="7607798" y="3608869"/>
            <a:ext cx="0" cy="8492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ipse 77">
            <a:extLst>
              <a:ext uri="{FF2B5EF4-FFF2-40B4-BE49-F238E27FC236}">
                <a16:creationId xmlns:a16="http://schemas.microsoft.com/office/drawing/2014/main" id="{211B76F7-F5AD-4CA5-995E-8875610D4A2B}"/>
              </a:ext>
            </a:extLst>
          </p:cNvPr>
          <p:cNvSpPr/>
          <p:nvPr/>
        </p:nvSpPr>
        <p:spPr>
          <a:xfrm>
            <a:off x="7242178" y="3244356"/>
            <a:ext cx="723900" cy="723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FFB75873-D0CB-4DCD-8425-BD4AECC71A43}"/>
              </a:ext>
            </a:extLst>
          </p:cNvPr>
          <p:cNvSpPr/>
          <p:nvPr/>
        </p:nvSpPr>
        <p:spPr>
          <a:xfrm>
            <a:off x="7297153" y="3299331"/>
            <a:ext cx="613950" cy="613950"/>
          </a:xfrm>
          <a:prstGeom prst="ellipse">
            <a:avLst/>
          </a:prstGeom>
          <a:gradFill>
            <a:gsLst>
              <a:gs pos="0">
                <a:srgbClr val="996633"/>
              </a:gs>
              <a:gs pos="100000">
                <a:srgbClr val="FF99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E59D06C7-304C-499F-A06E-C45C3281756B}"/>
              </a:ext>
            </a:extLst>
          </p:cNvPr>
          <p:cNvSpPr txBox="1"/>
          <p:nvPr/>
        </p:nvSpPr>
        <p:spPr>
          <a:xfrm>
            <a:off x="7399488" y="3375473"/>
            <a:ext cx="39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06" name="Imagen 105">
            <a:extLst>
              <a:ext uri="{FF2B5EF4-FFF2-40B4-BE49-F238E27FC236}">
                <a16:creationId xmlns:a16="http://schemas.microsoft.com/office/drawing/2014/main" id="{C14A2482-F4ED-4476-8ABE-CF59070E5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0001" y="5171915"/>
            <a:ext cx="1060302" cy="1380602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80D7BDF4-8924-42B8-B63A-8E01CE23F8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6330" y="4648315"/>
            <a:ext cx="1060302" cy="523600"/>
          </a:xfrm>
          <a:prstGeom prst="rect">
            <a:avLst/>
          </a:prstGeom>
        </p:spPr>
      </p:pic>
      <p:pic>
        <p:nvPicPr>
          <p:cNvPr id="109" name="Imagen 108">
            <a:extLst>
              <a:ext uri="{FF2B5EF4-FFF2-40B4-BE49-F238E27FC236}">
                <a16:creationId xmlns:a16="http://schemas.microsoft.com/office/drawing/2014/main" id="{AB4AB457-D76A-4020-9ABB-6009471B50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2587" y="819369"/>
            <a:ext cx="1390902" cy="182741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id="{AB990A98-B344-4FDB-B202-1307D531E684}"/>
              </a:ext>
            </a:extLst>
          </p:cNvPr>
          <p:cNvCxnSpPr>
            <a:cxnSpLocks/>
          </p:cNvCxnSpPr>
          <p:nvPr/>
        </p:nvCxnSpPr>
        <p:spPr>
          <a:xfrm flipV="1">
            <a:off x="9374955" y="2760154"/>
            <a:ext cx="0" cy="8492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ipse 85">
            <a:extLst>
              <a:ext uri="{FF2B5EF4-FFF2-40B4-BE49-F238E27FC236}">
                <a16:creationId xmlns:a16="http://schemas.microsoft.com/office/drawing/2014/main" id="{153061CA-C731-4421-BCCD-868FCAED4A9A}"/>
              </a:ext>
            </a:extLst>
          </p:cNvPr>
          <p:cNvSpPr/>
          <p:nvPr/>
        </p:nvSpPr>
        <p:spPr>
          <a:xfrm>
            <a:off x="9004831" y="3236131"/>
            <a:ext cx="723900" cy="723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7" name="Elipse 86">
            <a:extLst>
              <a:ext uri="{FF2B5EF4-FFF2-40B4-BE49-F238E27FC236}">
                <a16:creationId xmlns:a16="http://schemas.microsoft.com/office/drawing/2014/main" id="{263A67B2-8436-4E7D-A3D4-D47367B1641E}"/>
              </a:ext>
            </a:extLst>
          </p:cNvPr>
          <p:cNvSpPr/>
          <p:nvPr/>
        </p:nvSpPr>
        <p:spPr>
          <a:xfrm>
            <a:off x="9059806" y="3291106"/>
            <a:ext cx="613950" cy="613950"/>
          </a:xfrm>
          <a:prstGeom prst="ellipse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bg2">
                  <a:lumMod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83D62A40-BA1D-46CB-B138-69A138FE2005}"/>
              </a:ext>
            </a:extLst>
          </p:cNvPr>
          <p:cNvSpPr txBox="1"/>
          <p:nvPr/>
        </p:nvSpPr>
        <p:spPr>
          <a:xfrm>
            <a:off x="9168755" y="3365533"/>
            <a:ext cx="39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18" name="Imagen 117">
            <a:extLst>
              <a:ext uri="{FF2B5EF4-FFF2-40B4-BE49-F238E27FC236}">
                <a16:creationId xmlns:a16="http://schemas.microsoft.com/office/drawing/2014/main" id="{8E8E3895-9A34-48DE-ACAD-97D66845BD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4807" y="4629034"/>
            <a:ext cx="1390902" cy="19645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3" name="Picture 22" descr="La ICAO/OACI y las &quot;libertades del aire&quot;">
            <a:extLst>
              <a:ext uri="{FF2B5EF4-FFF2-40B4-BE49-F238E27FC236}">
                <a16:creationId xmlns:a16="http://schemas.microsoft.com/office/drawing/2014/main" id="{556631F5-F732-4099-BAC8-B8D9D735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236" y="4694899"/>
            <a:ext cx="1262572" cy="104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1" name="Conector recto 120">
            <a:extLst>
              <a:ext uri="{FF2B5EF4-FFF2-40B4-BE49-F238E27FC236}">
                <a16:creationId xmlns:a16="http://schemas.microsoft.com/office/drawing/2014/main" id="{05EA1FBF-0E1C-4DCF-BAB1-ACDFB2A54215}"/>
              </a:ext>
            </a:extLst>
          </p:cNvPr>
          <p:cNvCxnSpPr>
            <a:cxnSpLocks/>
          </p:cNvCxnSpPr>
          <p:nvPr/>
        </p:nvCxnSpPr>
        <p:spPr>
          <a:xfrm flipV="1">
            <a:off x="11051856" y="3595860"/>
            <a:ext cx="0" cy="849213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ipse 94">
            <a:extLst>
              <a:ext uri="{FF2B5EF4-FFF2-40B4-BE49-F238E27FC236}">
                <a16:creationId xmlns:a16="http://schemas.microsoft.com/office/drawing/2014/main" id="{99FE1AF6-09D7-46FF-8E58-0B161BCFF63A}"/>
              </a:ext>
            </a:extLst>
          </p:cNvPr>
          <p:cNvSpPr/>
          <p:nvPr/>
        </p:nvSpPr>
        <p:spPr>
          <a:xfrm>
            <a:off x="10679315" y="3246445"/>
            <a:ext cx="723900" cy="7239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82C8D1C4-1DDA-401E-953D-33F66367B347}"/>
              </a:ext>
            </a:extLst>
          </p:cNvPr>
          <p:cNvSpPr/>
          <p:nvPr/>
        </p:nvSpPr>
        <p:spPr>
          <a:xfrm>
            <a:off x="10734290" y="3301420"/>
            <a:ext cx="613950" cy="613950"/>
          </a:xfrm>
          <a:prstGeom prst="ellipse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73873E89-5146-4CC9-A040-D3927A0D671B}"/>
              </a:ext>
            </a:extLst>
          </p:cNvPr>
          <p:cNvSpPr txBox="1"/>
          <p:nvPr/>
        </p:nvSpPr>
        <p:spPr>
          <a:xfrm>
            <a:off x="10836625" y="3376206"/>
            <a:ext cx="39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5" name="Imagen 104">
            <a:extLst>
              <a:ext uri="{FF2B5EF4-FFF2-40B4-BE49-F238E27FC236}">
                <a16:creationId xmlns:a16="http://schemas.microsoft.com/office/drawing/2014/main" id="{4C0BA74B-9326-4594-A53B-159A139872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6135" y="5921298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4D56F65-E620-474E-8991-CE1C8C76E0C7}"/>
              </a:ext>
            </a:extLst>
          </p:cNvPr>
          <p:cNvSpPr/>
          <p:nvPr/>
        </p:nvSpPr>
        <p:spPr>
          <a:xfrm>
            <a:off x="2987019" y="193452"/>
            <a:ext cx="7057497" cy="446858"/>
          </a:xfrm>
          <a:prstGeom prst="roundRect">
            <a:avLst>
              <a:gd name="adj" fmla="val 50000"/>
            </a:avLst>
          </a:prstGeom>
          <a:solidFill>
            <a:srgbClr val="9CB686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OBJETIVOS DE LA INVESTIGACIÓN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FEA5B1E-BCE8-486C-B753-1E6416958BA9}"/>
              </a:ext>
            </a:extLst>
          </p:cNvPr>
          <p:cNvSpPr/>
          <p:nvPr/>
        </p:nvSpPr>
        <p:spPr>
          <a:xfrm>
            <a:off x="5974814" y="1694478"/>
            <a:ext cx="250036" cy="432672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DFE9759-2E3F-4522-946E-2519CAB249EE}"/>
              </a:ext>
            </a:extLst>
          </p:cNvPr>
          <p:cNvSpPr/>
          <p:nvPr/>
        </p:nvSpPr>
        <p:spPr>
          <a:xfrm>
            <a:off x="5737951" y="2005842"/>
            <a:ext cx="716096" cy="7160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írculo: vacío 5">
            <a:extLst>
              <a:ext uri="{FF2B5EF4-FFF2-40B4-BE49-F238E27FC236}">
                <a16:creationId xmlns:a16="http://schemas.microsoft.com/office/drawing/2014/main" id="{C49E67A9-74EE-437C-B69A-1C929C6D0638}"/>
              </a:ext>
            </a:extLst>
          </p:cNvPr>
          <p:cNvSpPr/>
          <p:nvPr/>
        </p:nvSpPr>
        <p:spPr>
          <a:xfrm>
            <a:off x="5798544" y="2066435"/>
            <a:ext cx="594910" cy="594910"/>
          </a:xfrm>
          <a:prstGeom prst="donut">
            <a:avLst>
              <a:gd name="adj" fmla="val 13889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FEFBFD1-A0BC-4250-81E0-EADD815E8468}"/>
              </a:ext>
            </a:extLst>
          </p:cNvPr>
          <p:cNvSpPr txBox="1"/>
          <p:nvPr/>
        </p:nvSpPr>
        <p:spPr>
          <a:xfrm>
            <a:off x="5919729" y="2099084"/>
            <a:ext cx="352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1FFFA13-EF23-49D3-BD4D-FEE20F101E5C}"/>
              </a:ext>
            </a:extLst>
          </p:cNvPr>
          <p:cNvSpPr/>
          <p:nvPr/>
        </p:nvSpPr>
        <p:spPr>
          <a:xfrm>
            <a:off x="5737952" y="3024996"/>
            <a:ext cx="716096" cy="7160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írculo: vacío 8">
            <a:extLst>
              <a:ext uri="{FF2B5EF4-FFF2-40B4-BE49-F238E27FC236}">
                <a16:creationId xmlns:a16="http://schemas.microsoft.com/office/drawing/2014/main" id="{E13A653F-C255-4440-912C-9E39E3E2FB9E}"/>
              </a:ext>
            </a:extLst>
          </p:cNvPr>
          <p:cNvSpPr/>
          <p:nvPr/>
        </p:nvSpPr>
        <p:spPr>
          <a:xfrm>
            <a:off x="5798545" y="3085589"/>
            <a:ext cx="594910" cy="594910"/>
          </a:xfrm>
          <a:prstGeom prst="donut">
            <a:avLst>
              <a:gd name="adj" fmla="val 13889"/>
            </a:avLst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03E3C0-0645-49CE-A343-6740DC9AB367}"/>
              </a:ext>
            </a:extLst>
          </p:cNvPr>
          <p:cNvSpPr txBox="1"/>
          <p:nvPr/>
        </p:nvSpPr>
        <p:spPr>
          <a:xfrm>
            <a:off x="5919730" y="3118238"/>
            <a:ext cx="352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9906D0D-1CD3-4696-8391-AD181395AEA6}"/>
              </a:ext>
            </a:extLst>
          </p:cNvPr>
          <p:cNvSpPr/>
          <p:nvPr/>
        </p:nvSpPr>
        <p:spPr>
          <a:xfrm>
            <a:off x="5737951" y="4063295"/>
            <a:ext cx="716096" cy="7160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írculo: vacío 11">
            <a:extLst>
              <a:ext uri="{FF2B5EF4-FFF2-40B4-BE49-F238E27FC236}">
                <a16:creationId xmlns:a16="http://schemas.microsoft.com/office/drawing/2014/main" id="{0D150E60-896C-4BFC-96FC-A393DD3DE199}"/>
              </a:ext>
            </a:extLst>
          </p:cNvPr>
          <p:cNvSpPr/>
          <p:nvPr/>
        </p:nvSpPr>
        <p:spPr>
          <a:xfrm>
            <a:off x="5798544" y="4123887"/>
            <a:ext cx="594910" cy="594910"/>
          </a:xfrm>
          <a:prstGeom prst="donut">
            <a:avLst>
              <a:gd name="adj" fmla="val 13889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37D03E-1EF3-4F6C-BC44-6F91BBB6F326}"/>
              </a:ext>
            </a:extLst>
          </p:cNvPr>
          <p:cNvSpPr txBox="1"/>
          <p:nvPr/>
        </p:nvSpPr>
        <p:spPr>
          <a:xfrm>
            <a:off x="5919729" y="4156536"/>
            <a:ext cx="352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B149D7C-49CD-4C74-92AA-7D9F98E1E49C}"/>
              </a:ext>
            </a:extLst>
          </p:cNvPr>
          <p:cNvSpPr/>
          <p:nvPr/>
        </p:nvSpPr>
        <p:spPr>
          <a:xfrm>
            <a:off x="5736113" y="5087640"/>
            <a:ext cx="716096" cy="7160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írculo: vacío 14">
            <a:extLst>
              <a:ext uri="{FF2B5EF4-FFF2-40B4-BE49-F238E27FC236}">
                <a16:creationId xmlns:a16="http://schemas.microsoft.com/office/drawing/2014/main" id="{1ABD2308-22C8-403C-8565-97A6D41E70AC}"/>
              </a:ext>
            </a:extLst>
          </p:cNvPr>
          <p:cNvSpPr/>
          <p:nvPr/>
        </p:nvSpPr>
        <p:spPr>
          <a:xfrm>
            <a:off x="5796706" y="5148233"/>
            <a:ext cx="594910" cy="594910"/>
          </a:xfrm>
          <a:prstGeom prst="donut">
            <a:avLst>
              <a:gd name="adj" fmla="val 13889"/>
            </a:avLst>
          </a:prstGeom>
          <a:solidFill>
            <a:srgbClr val="6A24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D08E1EA-8203-42C1-AA64-C95215898CFC}"/>
              </a:ext>
            </a:extLst>
          </p:cNvPr>
          <p:cNvSpPr txBox="1"/>
          <p:nvPr/>
        </p:nvSpPr>
        <p:spPr>
          <a:xfrm>
            <a:off x="5917891" y="5180882"/>
            <a:ext cx="352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1BE8A356-9064-43F0-A1DA-BD28EA8FA920}"/>
              </a:ext>
            </a:extLst>
          </p:cNvPr>
          <p:cNvSpPr/>
          <p:nvPr/>
        </p:nvSpPr>
        <p:spPr>
          <a:xfrm>
            <a:off x="11237583" y="2585378"/>
            <a:ext cx="822592" cy="1585233"/>
          </a:xfrm>
          <a:prstGeom prst="round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: esquinas superiores redondeadas 17">
            <a:extLst>
              <a:ext uri="{FF2B5EF4-FFF2-40B4-BE49-F238E27FC236}">
                <a16:creationId xmlns:a16="http://schemas.microsoft.com/office/drawing/2014/main" id="{AF034036-1E6C-4BD5-AB13-EFE82DFC929C}"/>
              </a:ext>
            </a:extLst>
          </p:cNvPr>
          <p:cNvSpPr/>
          <p:nvPr/>
        </p:nvSpPr>
        <p:spPr>
          <a:xfrm rot="16200000">
            <a:off x="8502136" y="1174809"/>
            <a:ext cx="1585234" cy="4406374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Triángulo isósceles 18">
            <a:extLst>
              <a:ext uri="{FF2B5EF4-FFF2-40B4-BE49-F238E27FC236}">
                <a16:creationId xmlns:a16="http://schemas.microsoft.com/office/drawing/2014/main" id="{A3765434-C7B9-4F14-9F35-1D67F6633041}"/>
              </a:ext>
            </a:extLst>
          </p:cNvPr>
          <p:cNvSpPr/>
          <p:nvPr/>
        </p:nvSpPr>
        <p:spPr>
          <a:xfrm rot="16200000">
            <a:off x="6602359" y="3177666"/>
            <a:ext cx="577755" cy="40065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99D59D41-E8CC-4723-A104-8CB1896E48F5}"/>
              </a:ext>
            </a:extLst>
          </p:cNvPr>
          <p:cNvSpPr/>
          <p:nvPr/>
        </p:nvSpPr>
        <p:spPr>
          <a:xfrm rot="10800000">
            <a:off x="135130" y="3625095"/>
            <a:ext cx="822592" cy="159703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: esquinas superiores redondeadas 20">
            <a:extLst>
              <a:ext uri="{FF2B5EF4-FFF2-40B4-BE49-F238E27FC236}">
                <a16:creationId xmlns:a16="http://schemas.microsoft.com/office/drawing/2014/main" id="{938146E4-CE50-47D5-A608-88CF13A9B3CD}"/>
              </a:ext>
            </a:extLst>
          </p:cNvPr>
          <p:cNvSpPr/>
          <p:nvPr/>
        </p:nvSpPr>
        <p:spPr>
          <a:xfrm rot="5400000">
            <a:off x="2141973" y="2177185"/>
            <a:ext cx="1597036" cy="4492858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Triángulo isósceles 21">
            <a:extLst>
              <a:ext uri="{FF2B5EF4-FFF2-40B4-BE49-F238E27FC236}">
                <a16:creationId xmlns:a16="http://schemas.microsoft.com/office/drawing/2014/main" id="{76E72F9E-F675-46D6-9CDA-878429283535}"/>
              </a:ext>
            </a:extLst>
          </p:cNvPr>
          <p:cNvSpPr/>
          <p:nvPr/>
        </p:nvSpPr>
        <p:spPr>
          <a:xfrm rot="5400000">
            <a:off x="5096219" y="4230982"/>
            <a:ext cx="582057" cy="40065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6C84E36E-DAB3-4C85-AFE1-13E19EB8C907}"/>
              </a:ext>
            </a:extLst>
          </p:cNvPr>
          <p:cNvSpPr/>
          <p:nvPr/>
        </p:nvSpPr>
        <p:spPr>
          <a:xfrm rot="10800000">
            <a:off x="193881" y="1557297"/>
            <a:ext cx="822592" cy="159703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: esquinas superiores redondeadas 23">
            <a:extLst>
              <a:ext uri="{FF2B5EF4-FFF2-40B4-BE49-F238E27FC236}">
                <a16:creationId xmlns:a16="http://schemas.microsoft.com/office/drawing/2014/main" id="{A608BDDE-40E4-42B6-BD6E-1ACAF0F92C9E}"/>
              </a:ext>
            </a:extLst>
          </p:cNvPr>
          <p:cNvSpPr/>
          <p:nvPr/>
        </p:nvSpPr>
        <p:spPr>
          <a:xfrm rot="5400000">
            <a:off x="2199988" y="110124"/>
            <a:ext cx="1597036" cy="4491384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Triángulo isósceles 24">
            <a:extLst>
              <a:ext uri="{FF2B5EF4-FFF2-40B4-BE49-F238E27FC236}">
                <a16:creationId xmlns:a16="http://schemas.microsoft.com/office/drawing/2014/main" id="{981C30DC-F0A2-40E0-8FD5-4858EC06E9B4}"/>
              </a:ext>
            </a:extLst>
          </p:cNvPr>
          <p:cNvSpPr/>
          <p:nvPr/>
        </p:nvSpPr>
        <p:spPr>
          <a:xfrm rot="5400000">
            <a:off x="5153498" y="2163184"/>
            <a:ext cx="582057" cy="40065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2E57AF19-34F7-4EC3-A922-F15CE3EC3252}"/>
              </a:ext>
            </a:extLst>
          </p:cNvPr>
          <p:cNvSpPr/>
          <p:nvPr/>
        </p:nvSpPr>
        <p:spPr>
          <a:xfrm>
            <a:off x="11237583" y="4672164"/>
            <a:ext cx="822592" cy="1585233"/>
          </a:xfrm>
          <a:prstGeom prst="roundRect">
            <a:avLst/>
          </a:prstGeom>
          <a:solidFill>
            <a:srgbClr val="6A24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: esquinas superiores redondeadas 26">
            <a:extLst>
              <a:ext uri="{FF2B5EF4-FFF2-40B4-BE49-F238E27FC236}">
                <a16:creationId xmlns:a16="http://schemas.microsoft.com/office/drawing/2014/main" id="{C7F43022-5684-4515-A8AD-111E132C8CBE}"/>
              </a:ext>
            </a:extLst>
          </p:cNvPr>
          <p:cNvSpPr/>
          <p:nvPr/>
        </p:nvSpPr>
        <p:spPr>
          <a:xfrm rot="16200000">
            <a:off x="8501894" y="3261591"/>
            <a:ext cx="1585234" cy="4406377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Triángulo isósceles 27">
            <a:extLst>
              <a:ext uri="{FF2B5EF4-FFF2-40B4-BE49-F238E27FC236}">
                <a16:creationId xmlns:a16="http://schemas.microsoft.com/office/drawing/2014/main" id="{60051218-AC3E-4AA4-B416-7AE22E4F4FD2}"/>
              </a:ext>
            </a:extLst>
          </p:cNvPr>
          <p:cNvSpPr/>
          <p:nvPr/>
        </p:nvSpPr>
        <p:spPr>
          <a:xfrm rot="16200000">
            <a:off x="6602115" y="5264450"/>
            <a:ext cx="577755" cy="40065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1F0B604-9D7A-485D-A509-35EF0CAFF172}"/>
              </a:ext>
            </a:extLst>
          </p:cNvPr>
          <p:cNvSpPr txBox="1"/>
          <p:nvPr/>
        </p:nvSpPr>
        <p:spPr>
          <a:xfrm rot="16200000">
            <a:off x="-248261" y="2107664"/>
            <a:ext cx="141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GENERAL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788AE70-06B8-449B-8DF6-9D3F42F8F2B1}"/>
              </a:ext>
            </a:extLst>
          </p:cNvPr>
          <p:cNvSpPr txBox="1"/>
          <p:nvPr/>
        </p:nvSpPr>
        <p:spPr>
          <a:xfrm rot="16200000">
            <a:off x="11106606" y="3054827"/>
            <a:ext cx="141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ESPECÍFICO 1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C7FC8B6-FB54-4CC5-BB59-2BF34721BAC1}"/>
              </a:ext>
            </a:extLst>
          </p:cNvPr>
          <p:cNvSpPr txBox="1"/>
          <p:nvPr/>
        </p:nvSpPr>
        <p:spPr>
          <a:xfrm rot="16200000">
            <a:off x="-297348" y="4120397"/>
            <a:ext cx="141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ESPECÍFICO 2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486F743-591E-4733-982F-823E639CBC87}"/>
              </a:ext>
            </a:extLst>
          </p:cNvPr>
          <p:cNvSpPr txBox="1"/>
          <p:nvPr/>
        </p:nvSpPr>
        <p:spPr>
          <a:xfrm rot="16200000">
            <a:off x="11100985" y="5141611"/>
            <a:ext cx="141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ESPECÍFICO 3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314E13CD-AC73-437D-A16E-4E9B8422375B}"/>
              </a:ext>
            </a:extLst>
          </p:cNvPr>
          <p:cNvSpPr/>
          <p:nvPr/>
        </p:nvSpPr>
        <p:spPr>
          <a:xfrm>
            <a:off x="765378" y="1694478"/>
            <a:ext cx="44347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Establecer una propuesta de implementación de un programa de entrenamiento, estandarización y certificación en competencias enfocado a la operación de las aeronaves de la Aviación del Ejército, considerando las misiones y la organización de la Brigada Aérea.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E35DC07D-769D-4147-8E30-32A7B1DAC57A}"/>
              </a:ext>
            </a:extLst>
          </p:cNvPr>
          <p:cNvSpPr/>
          <p:nvPr/>
        </p:nvSpPr>
        <p:spPr>
          <a:xfrm>
            <a:off x="7181349" y="2846845"/>
            <a:ext cx="43090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Realizar un diagnóstico sobre las deficiencias y problemas que se han presentado en la aplicación de los programas de entrenamiento, estandarización y en la certificación de las tripulaciones de vuelo.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98D944A-EAF5-4A31-AC57-D47401F37938}"/>
              </a:ext>
            </a:extLst>
          </p:cNvPr>
          <p:cNvSpPr/>
          <p:nvPr/>
        </p:nvSpPr>
        <p:spPr>
          <a:xfrm>
            <a:off x="717553" y="3933512"/>
            <a:ext cx="43118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Establecer los contenidos del programa de entrenamiento, estandarización basado en los estándares que la autoridad aeronáutica DGAC y la OACI exigen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D64A59A7-94CC-4A12-B3FE-E8399A32D67F}"/>
              </a:ext>
            </a:extLst>
          </p:cNvPr>
          <p:cNvSpPr/>
          <p:nvPr/>
        </p:nvSpPr>
        <p:spPr>
          <a:xfrm>
            <a:off x="7265753" y="4943981"/>
            <a:ext cx="4225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Establecer los parámetros de certificación en los cuales conste una evaluación integral de cada  uno de los procedimientos de vuelo y alcance más objetividad y menos subjetividad.</a:t>
            </a:r>
          </a:p>
        </p:txBody>
      </p:sp>
    </p:spTree>
    <p:extLst>
      <p:ext uri="{BB962C8B-B14F-4D97-AF65-F5344CB8AC3E}">
        <p14:creationId xmlns:p14="http://schemas.microsoft.com/office/powerpoint/2010/main" val="424518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1713</Words>
  <Application>Microsoft Office PowerPoint</Application>
  <PresentationFormat>Panorámica</PresentationFormat>
  <Paragraphs>335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4077th</vt:lpstr>
      <vt:lpstr>Arial</vt:lpstr>
      <vt:lpstr>Arial Narrow</vt:lpstr>
      <vt:lpstr>Calibri</vt:lpstr>
      <vt:lpstr>Calibri Light</vt:lpstr>
      <vt:lpstr>Impact</vt:lpstr>
      <vt:lpstr>Monotype Corsiva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Paul Fernando Acurio Salguero</dc:creator>
  <cp:lastModifiedBy>Paul Fernando Acurio Salguero</cp:lastModifiedBy>
  <cp:revision>196</cp:revision>
  <dcterms:created xsi:type="dcterms:W3CDTF">2019-05-19T12:12:37Z</dcterms:created>
  <dcterms:modified xsi:type="dcterms:W3CDTF">2020-09-22T05:54:32Z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15371535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S9.0.1</vt:lpwstr>
  </property>
</Properties>
</file>