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7" r:id="rId3"/>
    <p:sldId id="363" r:id="rId4"/>
    <p:sldId id="326" r:id="rId5"/>
    <p:sldId id="364" r:id="rId6"/>
    <p:sldId id="327" r:id="rId7"/>
    <p:sldId id="329" r:id="rId8"/>
    <p:sldId id="339" r:id="rId9"/>
    <p:sldId id="328" r:id="rId10"/>
    <p:sldId id="338" r:id="rId11"/>
    <p:sldId id="330" r:id="rId12"/>
    <p:sldId id="341" r:id="rId13"/>
    <p:sldId id="332" r:id="rId14"/>
    <p:sldId id="343" r:id="rId15"/>
    <p:sldId id="306" r:id="rId16"/>
    <p:sldId id="348" r:id="rId17"/>
    <p:sldId id="324" r:id="rId18"/>
    <p:sldId id="312" r:id="rId19"/>
    <p:sldId id="349" r:id="rId20"/>
    <p:sldId id="357" r:id="rId21"/>
    <p:sldId id="362" r:id="rId22"/>
    <p:sldId id="347" r:id="rId23"/>
    <p:sldId id="300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00"/>
    <a:srgbClr val="996633"/>
    <a:srgbClr val="66FF33"/>
    <a:srgbClr val="66FF66"/>
    <a:srgbClr val="99FF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7" autoAdjust="0"/>
    <p:restoredTop sz="95723" autoAdjust="0"/>
  </p:normalViewPr>
  <p:slideViewPr>
    <p:cSldViewPr>
      <p:cViewPr varScale="1">
        <p:scale>
          <a:sx n="55" d="100"/>
          <a:sy n="55" d="100"/>
        </p:scale>
        <p:origin x="84" y="8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7B5C5-6069-4720-929D-FB9281AC4C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EB7A718-D305-45EE-B48F-DCF5F6704359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ESTADOS Y  SOCIEDADES,    ENFRENTAN VARIOS HECHOS  DISTAN DE CLÁSICAS AMENAZAS- CONCURRIENDO A LA SEGURIDAD INTEGRAL.</a:t>
          </a:r>
        </a:p>
        <a:p>
          <a:endParaRPr lang="es-ES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INCLUSIÓN DE LA GESTIÓN DE RIESGOS EN LAS  ESTRATÉGICAS DE LAS FUERZAS ARMADAS.</a:t>
          </a:r>
          <a:endParaRPr lang="es-ES" sz="2400" b="1" i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46DBBC-265E-4BE0-B263-FCD603B117C5}" type="parTrans" cxnId="{2F0980B6-554D-456F-B1F5-E6E9EE13DE9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F9B397B-EFEA-43B5-B1A9-3F63703F5AA1}" type="sibTrans" cxnId="{2F0980B6-554D-456F-B1F5-E6E9EE13DE9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0F3523D-85C9-4D49-AE83-A9934977E7F8}" type="pres">
      <dgm:prSet presAssocID="{7F87B5C5-6069-4720-929D-FB9281AC4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A53C84-4576-4E16-BFD9-6686D6F45751}" type="pres">
      <dgm:prSet presAssocID="{FEB7A718-D305-45EE-B48F-DCF5F6704359}" presName="parentLin" presStyleCnt="0"/>
      <dgm:spPr/>
    </dgm:pt>
    <dgm:pt modelId="{3473ED79-0CA2-4772-BF26-90BD310AEB76}" type="pres">
      <dgm:prSet presAssocID="{FEB7A718-D305-45EE-B48F-DCF5F6704359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0E500EE-995A-4A89-ACDF-AD1AA7E6137D}" type="pres">
      <dgm:prSet presAssocID="{FEB7A718-D305-45EE-B48F-DCF5F6704359}" presName="parentText" presStyleLbl="node1" presStyleIdx="0" presStyleCnt="1" custScaleX="128451" custScaleY="207950" custLinFactX="82312" custLinFactNeighborX="100000" custLinFactNeighborY="100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D6D06-B479-4C92-8D5E-1D2F323360B5}" type="pres">
      <dgm:prSet presAssocID="{FEB7A718-D305-45EE-B48F-DCF5F6704359}" presName="negativeSpace" presStyleCnt="0"/>
      <dgm:spPr/>
    </dgm:pt>
    <dgm:pt modelId="{DCB7BF0C-C8A3-4657-B3F3-A2929F8376D2}" type="pres">
      <dgm:prSet presAssocID="{FEB7A718-D305-45EE-B48F-DCF5F6704359}" presName="childText" presStyleLbl="conFgAcc1" presStyleIdx="0" presStyleCnt="1" custLinFactNeighborX="57692" custLinFactNeighborY="-13669">
        <dgm:presLayoutVars>
          <dgm:bulletEnabled val="1"/>
        </dgm:presLayoutVars>
      </dgm:prSet>
      <dgm:spPr/>
    </dgm:pt>
  </dgm:ptLst>
  <dgm:cxnLst>
    <dgm:cxn modelId="{BC3DB401-4700-BA48-B4BA-036B95F2E266}" type="presOf" srcId="{FEB7A718-D305-45EE-B48F-DCF5F6704359}" destId="{3473ED79-0CA2-4772-BF26-90BD310AEB76}" srcOrd="0" destOrd="0" presId="urn:microsoft.com/office/officeart/2005/8/layout/list1"/>
    <dgm:cxn modelId="{676ECE2E-7D9D-8C4C-9354-E7B39BE42080}" type="presOf" srcId="{7F87B5C5-6069-4720-929D-FB9281AC4C05}" destId="{90F3523D-85C9-4D49-AE83-A9934977E7F8}" srcOrd="0" destOrd="0" presId="urn:microsoft.com/office/officeart/2005/8/layout/list1"/>
    <dgm:cxn modelId="{2F0980B6-554D-456F-B1F5-E6E9EE13DE9D}" srcId="{7F87B5C5-6069-4720-929D-FB9281AC4C05}" destId="{FEB7A718-D305-45EE-B48F-DCF5F6704359}" srcOrd="0" destOrd="0" parTransId="{7146DBBC-265E-4BE0-B263-FCD603B117C5}" sibTransId="{8F9B397B-EFEA-43B5-B1A9-3F63703F5AA1}"/>
    <dgm:cxn modelId="{862DDD41-8D9F-1043-BE9D-79DC1822BA5A}" type="presOf" srcId="{FEB7A718-D305-45EE-B48F-DCF5F6704359}" destId="{A0E500EE-995A-4A89-ACDF-AD1AA7E6137D}" srcOrd="1" destOrd="0" presId="urn:microsoft.com/office/officeart/2005/8/layout/list1"/>
    <dgm:cxn modelId="{32CF5C39-767A-FD43-9E13-437AE4CAA73A}" type="presParOf" srcId="{90F3523D-85C9-4D49-AE83-A9934977E7F8}" destId="{23A53C84-4576-4E16-BFD9-6686D6F45751}" srcOrd="0" destOrd="0" presId="urn:microsoft.com/office/officeart/2005/8/layout/list1"/>
    <dgm:cxn modelId="{A6AA15BE-296B-964E-A45C-1722164577C9}" type="presParOf" srcId="{23A53C84-4576-4E16-BFD9-6686D6F45751}" destId="{3473ED79-0CA2-4772-BF26-90BD310AEB76}" srcOrd="0" destOrd="0" presId="urn:microsoft.com/office/officeart/2005/8/layout/list1"/>
    <dgm:cxn modelId="{FD9392CA-CFDB-6743-9A31-CF68A7481C9A}" type="presParOf" srcId="{23A53C84-4576-4E16-BFD9-6686D6F45751}" destId="{A0E500EE-995A-4A89-ACDF-AD1AA7E6137D}" srcOrd="1" destOrd="0" presId="urn:microsoft.com/office/officeart/2005/8/layout/list1"/>
    <dgm:cxn modelId="{493F85D6-933F-814E-8836-569C4FF71125}" type="presParOf" srcId="{90F3523D-85C9-4D49-AE83-A9934977E7F8}" destId="{E5CD6D06-B479-4C92-8D5E-1D2F323360B5}" srcOrd="1" destOrd="0" presId="urn:microsoft.com/office/officeart/2005/8/layout/list1"/>
    <dgm:cxn modelId="{9B247CD3-A296-8D47-AED8-029DBD3388ED}" type="presParOf" srcId="{90F3523D-85C9-4D49-AE83-A9934977E7F8}" destId="{DCB7BF0C-C8A3-4657-B3F3-A2929F8376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7B5C5-6069-4720-929D-FB9281AC4C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EB7A718-D305-45EE-B48F-DCF5F6704359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_tradn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¿CUENTA FF.AA. CON UNA ESTRUCTURA ORGANIZACIONAL QUE ADMINISTRE EL APOYO EN FORMA COORDINADA AL SNDGR ANTE LA OCURRENCIA DE EVENTOS ADVERSOS EN EL ECUADOR?</a:t>
          </a:r>
          <a:endParaRPr lang="es-ES" sz="2400" b="1" i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46DBBC-265E-4BE0-B263-FCD603B117C5}" type="parTrans" cxnId="{2F0980B6-554D-456F-B1F5-E6E9EE13DE9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F9B397B-EFEA-43B5-B1A9-3F63703F5AA1}" type="sibTrans" cxnId="{2F0980B6-554D-456F-B1F5-E6E9EE13DE9D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0F3523D-85C9-4D49-AE83-A9934977E7F8}" type="pres">
      <dgm:prSet presAssocID="{7F87B5C5-6069-4720-929D-FB9281AC4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A53C84-4576-4E16-BFD9-6686D6F45751}" type="pres">
      <dgm:prSet presAssocID="{FEB7A718-D305-45EE-B48F-DCF5F6704359}" presName="parentLin" presStyleCnt="0"/>
      <dgm:spPr/>
    </dgm:pt>
    <dgm:pt modelId="{3473ED79-0CA2-4772-BF26-90BD310AEB76}" type="pres">
      <dgm:prSet presAssocID="{FEB7A718-D305-45EE-B48F-DCF5F6704359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0E500EE-995A-4A89-ACDF-AD1AA7E6137D}" type="pres">
      <dgm:prSet presAssocID="{FEB7A718-D305-45EE-B48F-DCF5F6704359}" presName="parentText" presStyleLbl="node1" presStyleIdx="0" presStyleCnt="1" custScaleX="128451" custScaleY="161008" custLinFactNeighborX="-16335" custLinFactNeighborY="-34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D6D06-B479-4C92-8D5E-1D2F323360B5}" type="pres">
      <dgm:prSet presAssocID="{FEB7A718-D305-45EE-B48F-DCF5F6704359}" presName="negativeSpace" presStyleCnt="0"/>
      <dgm:spPr/>
    </dgm:pt>
    <dgm:pt modelId="{DCB7BF0C-C8A3-4657-B3F3-A2929F8376D2}" type="pres">
      <dgm:prSet presAssocID="{FEB7A718-D305-45EE-B48F-DCF5F6704359}" presName="childText" presStyleLbl="conFgAcc1" presStyleIdx="0" presStyleCnt="1" custLinFactNeighborX="64423" custLinFactNeighborY="-607">
        <dgm:presLayoutVars>
          <dgm:bulletEnabled val="1"/>
        </dgm:presLayoutVars>
      </dgm:prSet>
      <dgm:spPr/>
    </dgm:pt>
  </dgm:ptLst>
  <dgm:cxnLst>
    <dgm:cxn modelId="{1DC46DD6-4314-4AA4-85D9-115E842F9DB3}" type="presOf" srcId="{7F87B5C5-6069-4720-929D-FB9281AC4C05}" destId="{90F3523D-85C9-4D49-AE83-A9934977E7F8}" srcOrd="0" destOrd="0" presId="urn:microsoft.com/office/officeart/2005/8/layout/list1"/>
    <dgm:cxn modelId="{CB8B3CEF-73C2-4A4D-93BC-8DFB1080CB27}" type="presOf" srcId="{FEB7A718-D305-45EE-B48F-DCF5F6704359}" destId="{A0E500EE-995A-4A89-ACDF-AD1AA7E6137D}" srcOrd="1" destOrd="0" presId="urn:microsoft.com/office/officeart/2005/8/layout/list1"/>
    <dgm:cxn modelId="{2F0980B6-554D-456F-B1F5-E6E9EE13DE9D}" srcId="{7F87B5C5-6069-4720-929D-FB9281AC4C05}" destId="{FEB7A718-D305-45EE-B48F-DCF5F6704359}" srcOrd="0" destOrd="0" parTransId="{7146DBBC-265E-4BE0-B263-FCD603B117C5}" sibTransId="{8F9B397B-EFEA-43B5-B1A9-3F63703F5AA1}"/>
    <dgm:cxn modelId="{691C02EC-F92F-4142-8F9A-4FDB1274A4D5}" type="presOf" srcId="{FEB7A718-D305-45EE-B48F-DCF5F6704359}" destId="{3473ED79-0CA2-4772-BF26-90BD310AEB76}" srcOrd="0" destOrd="0" presId="urn:microsoft.com/office/officeart/2005/8/layout/list1"/>
    <dgm:cxn modelId="{D075F501-9DD5-4B1F-B404-465F8337FA87}" type="presParOf" srcId="{90F3523D-85C9-4D49-AE83-A9934977E7F8}" destId="{23A53C84-4576-4E16-BFD9-6686D6F45751}" srcOrd="0" destOrd="0" presId="urn:microsoft.com/office/officeart/2005/8/layout/list1"/>
    <dgm:cxn modelId="{7CED451C-A5F8-4602-AE7D-CE308CC6F051}" type="presParOf" srcId="{23A53C84-4576-4E16-BFD9-6686D6F45751}" destId="{3473ED79-0CA2-4772-BF26-90BD310AEB76}" srcOrd="0" destOrd="0" presId="urn:microsoft.com/office/officeart/2005/8/layout/list1"/>
    <dgm:cxn modelId="{8B65019E-362C-468A-8950-BD0A36C856ED}" type="presParOf" srcId="{23A53C84-4576-4E16-BFD9-6686D6F45751}" destId="{A0E500EE-995A-4A89-ACDF-AD1AA7E6137D}" srcOrd="1" destOrd="0" presId="urn:microsoft.com/office/officeart/2005/8/layout/list1"/>
    <dgm:cxn modelId="{CA8BF399-F50B-48CD-9D23-AACBCB45E55B}" type="presParOf" srcId="{90F3523D-85C9-4D49-AE83-A9934977E7F8}" destId="{E5CD6D06-B479-4C92-8D5E-1D2F323360B5}" srcOrd="1" destOrd="0" presId="urn:microsoft.com/office/officeart/2005/8/layout/list1"/>
    <dgm:cxn modelId="{78E74956-5883-47B5-BEAD-3043FD1610BF}" type="presParOf" srcId="{90F3523D-85C9-4D49-AE83-A9934977E7F8}" destId="{DCB7BF0C-C8A3-4657-B3F3-A2929F8376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7B5C5-6069-4720-929D-FB9281AC4C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EB7A718-D305-45EE-B48F-DCF5F6704359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_tradn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¿DISPONE LAS FF.AA. DE UNA ORGANIZACIÓN ENCARGADA DEL SISTEMA DE GESTIÓN DE RIESGOS EN COORDINACIÓN Y APOYO AL SNDGR?</a:t>
          </a:r>
        </a:p>
        <a:p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_tradn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¿EXISTEN LOS INSTRUMENTOS LEGALES QUE SUSTENTEN LA IMPLEMENTACIÓN DE UN SISTEMA DE GESTIÓN DE RIESGOS EN FF.AA.?</a:t>
          </a:r>
          <a:endParaRPr lang="es-ES" sz="1800" b="1" u="sng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46DBBC-265E-4BE0-B263-FCD603B117C5}" type="parTrans" cxnId="{2F0980B6-554D-456F-B1F5-E6E9EE13DE9D}">
      <dgm:prSet/>
      <dgm:spPr/>
      <dgm:t>
        <a:bodyPr/>
        <a:lstStyle/>
        <a:p>
          <a:endParaRPr lang="es-ES" sz="2000"/>
        </a:p>
      </dgm:t>
    </dgm:pt>
    <dgm:pt modelId="{8F9B397B-EFEA-43B5-B1A9-3F63703F5AA1}" type="sibTrans" cxnId="{2F0980B6-554D-456F-B1F5-E6E9EE13DE9D}">
      <dgm:prSet/>
      <dgm:spPr/>
      <dgm:t>
        <a:bodyPr/>
        <a:lstStyle/>
        <a:p>
          <a:endParaRPr lang="es-ES" sz="2000"/>
        </a:p>
      </dgm:t>
    </dgm:pt>
    <dgm:pt modelId="{A8486FB7-577E-455C-9A54-5D5063D057F1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_tradn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¿QUÉ CAPACIDAD NECESITA LA DIRECCIÓN DEL SISTEMA DE GESTIÓN DE RIESGOS EN FF.AA.?</a:t>
          </a:r>
        </a:p>
        <a:p>
          <a:endParaRPr lang="en-US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_tradn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¿LA IMPLEMENTACIÓN DE UNA ESTRUCTURA ORGANIZACIONAL EN FF.AA. PERMITIRÁ MEJORAR EL EMPLEO, LA COORDINACIÓN Y EL APOYO INTERINSTITUCIONAL CON EL SERVICIO NACIONAL DESCENTRALIZADO DE GESTIÓN DE RIESGOS (SNDGR) ANTE LA OCURRENCIA DE EVENTOS ADVERSOS EN EL ECUADOR?</a:t>
          </a:r>
          <a:endParaRPr lang="es-ES" sz="1800" b="1" i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8599B-BD9C-45FA-90BD-DAE30C9E24FC}" type="parTrans" cxnId="{D538C55C-391F-47B3-8868-E9B48CE5DAA5}">
      <dgm:prSet/>
      <dgm:spPr/>
      <dgm:t>
        <a:bodyPr/>
        <a:lstStyle/>
        <a:p>
          <a:endParaRPr lang="es-ES" sz="2000"/>
        </a:p>
      </dgm:t>
    </dgm:pt>
    <dgm:pt modelId="{4728F33A-E8FE-4AF2-8A37-264B7890407C}" type="sibTrans" cxnId="{D538C55C-391F-47B3-8868-E9B48CE5DAA5}">
      <dgm:prSet/>
      <dgm:spPr/>
      <dgm:t>
        <a:bodyPr/>
        <a:lstStyle/>
        <a:p>
          <a:endParaRPr lang="es-ES" sz="2000"/>
        </a:p>
      </dgm:t>
    </dgm:pt>
    <dgm:pt modelId="{90F3523D-85C9-4D49-AE83-A9934977E7F8}" type="pres">
      <dgm:prSet presAssocID="{7F87B5C5-6069-4720-929D-FB9281AC4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A53C84-4576-4E16-BFD9-6686D6F45751}" type="pres">
      <dgm:prSet presAssocID="{FEB7A718-D305-45EE-B48F-DCF5F6704359}" presName="parentLin" presStyleCnt="0"/>
      <dgm:spPr/>
    </dgm:pt>
    <dgm:pt modelId="{3473ED79-0CA2-4772-BF26-90BD310AEB76}" type="pres">
      <dgm:prSet presAssocID="{FEB7A718-D305-45EE-B48F-DCF5F670435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A0E500EE-995A-4A89-ACDF-AD1AA7E6137D}" type="pres">
      <dgm:prSet presAssocID="{FEB7A718-D305-45EE-B48F-DCF5F6704359}" presName="parentText" presStyleLbl="node1" presStyleIdx="0" presStyleCnt="2" custScaleX="128451" custScaleY="2244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D6D06-B479-4C92-8D5E-1D2F323360B5}" type="pres">
      <dgm:prSet presAssocID="{FEB7A718-D305-45EE-B48F-DCF5F6704359}" presName="negativeSpace" presStyleCnt="0"/>
      <dgm:spPr/>
    </dgm:pt>
    <dgm:pt modelId="{DCB7BF0C-C8A3-4657-B3F3-A2929F8376D2}" type="pres">
      <dgm:prSet presAssocID="{FEB7A718-D305-45EE-B48F-DCF5F6704359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F385AA73-C53E-40DA-B7EB-A25ABB69BB0A}" type="pres">
      <dgm:prSet presAssocID="{8F9B397B-EFEA-43B5-B1A9-3F63703F5AA1}" presName="spaceBetweenRectangles" presStyleCnt="0"/>
      <dgm:spPr/>
    </dgm:pt>
    <dgm:pt modelId="{7B69962B-9D68-424C-A04D-C0D8F9E91D07}" type="pres">
      <dgm:prSet presAssocID="{A8486FB7-577E-455C-9A54-5D5063D057F1}" presName="parentLin" presStyleCnt="0"/>
      <dgm:spPr/>
    </dgm:pt>
    <dgm:pt modelId="{D0F71423-53F1-405B-BABF-FB0590FB6FA1}" type="pres">
      <dgm:prSet presAssocID="{A8486FB7-577E-455C-9A54-5D5063D057F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67030E7-6F4A-4E48-9BC4-4EAE56422BA9}" type="pres">
      <dgm:prSet presAssocID="{A8486FB7-577E-455C-9A54-5D5063D057F1}" presName="parentText" presStyleLbl="node1" presStyleIdx="1" presStyleCnt="2" custScaleX="128451" custScaleY="2999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29B83A-DCFA-4044-9840-F585A88ACFFC}" type="pres">
      <dgm:prSet presAssocID="{A8486FB7-577E-455C-9A54-5D5063D057F1}" presName="negativeSpace" presStyleCnt="0"/>
      <dgm:spPr/>
    </dgm:pt>
    <dgm:pt modelId="{FAA7BC6C-BD64-425F-B834-8EC8A465B539}" type="pres">
      <dgm:prSet presAssocID="{A8486FB7-577E-455C-9A54-5D5063D057F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20FEE2-3C3D-41CB-810A-213232AA876C}" type="presOf" srcId="{A8486FB7-577E-455C-9A54-5D5063D057F1}" destId="{C67030E7-6F4A-4E48-9BC4-4EAE56422BA9}" srcOrd="1" destOrd="0" presId="urn:microsoft.com/office/officeart/2005/8/layout/list1"/>
    <dgm:cxn modelId="{691C02EC-F92F-4142-8F9A-4FDB1274A4D5}" type="presOf" srcId="{FEB7A718-D305-45EE-B48F-DCF5F6704359}" destId="{3473ED79-0CA2-4772-BF26-90BD310AEB76}" srcOrd="0" destOrd="0" presId="urn:microsoft.com/office/officeart/2005/8/layout/list1"/>
    <dgm:cxn modelId="{D538C55C-391F-47B3-8868-E9B48CE5DAA5}" srcId="{7F87B5C5-6069-4720-929D-FB9281AC4C05}" destId="{A8486FB7-577E-455C-9A54-5D5063D057F1}" srcOrd="1" destOrd="0" parTransId="{9648599B-BD9C-45FA-90BD-DAE30C9E24FC}" sibTransId="{4728F33A-E8FE-4AF2-8A37-264B7890407C}"/>
    <dgm:cxn modelId="{2F0980B6-554D-456F-B1F5-E6E9EE13DE9D}" srcId="{7F87B5C5-6069-4720-929D-FB9281AC4C05}" destId="{FEB7A718-D305-45EE-B48F-DCF5F6704359}" srcOrd="0" destOrd="0" parTransId="{7146DBBC-265E-4BE0-B263-FCD603B117C5}" sibTransId="{8F9B397B-EFEA-43B5-B1A9-3F63703F5AA1}"/>
    <dgm:cxn modelId="{1C71BE84-1467-41F5-8813-7674B9D87882}" type="presOf" srcId="{A8486FB7-577E-455C-9A54-5D5063D057F1}" destId="{D0F71423-53F1-405B-BABF-FB0590FB6FA1}" srcOrd="0" destOrd="0" presId="urn:microsoft.com/office/officeart/2005/8/layout/list1"/>
    <dgm:cxn modelId="{1DC46DD6-4314-4AA4-85D9-115E842F9DB3}" type="presOf" srcId="{7F87B5C5-6069-4720-929D-FB9281AC4C05}" destId="{90F3523D-85C9-4D49-AE83-A9934977E7F8}" srcOrd="0" destOrd="0" presId="urn:microsoft.com/office/officeart/2005/8/layout/list1"/>
    <dgm:cxn modelId="{CB8B3CEF-73C2-4A4D-93BC-8DFB1080CB27}" type="presOf" srcId="{FEB7A718-D305-45EE-B48F-DCF5F6704359}" destId="{A0E500EE-995A-4A89-ACDF-AD1AA7E6137D}" srcOrd="1" destOrd="0" presId="urn:microsoft.com/office/officeart/2005/8/layout/list1"/>
    <dgm:cxn modelId="{D075F501-9DD5-4B1F-B404-465F8337FA87}" type="presParOf" srcId="{90F3523D-85C9-4D49-AE83-A9934977E7F8}" destId="{23A53C84-4576-4E16-BFD9-6686D6F45751}" srcOrd="0" destOrd="0" presId="urn:microsoft.com/office/officeart/2005/8/layout/list1"/>
    <dgm:cxn modelId="{7CED451C-A5F8-4602-AE7D-CE308CC6F051}" type="presParOf" srcId="{23A53C84-4576-4E16-BFD9-6686D6F45751}" destId="{3473ED79-0CA2-4772-BF26-90BD310AEB76}" srcOrd="0" destOrd="0" presId="urn:microsoft.com/office/officeart/2005/8/layout/list1"/>
    <dgm:cxn modelId="{8B65019E-362C-468A-8950-BD0A36C856ED}" type="presParOf" srcId="{23A53C84-4576-4E16-BFD9-6686D6F45751}" destId="{A0E500EE-995A-4A89-ACDF-AD1AA7E6137D}" srcOrd="1" destOrd="0" presId="urn:microsoft.com/office/officeart/2005/8/layout/list1"/>
    <dgm:cxn modelId="{CA8BF399-F50B-48CD-9D23-AACBCB45E55B}" type="presParOf" srcId="{90F3523D-85C9-4D49-AE83-A9934977E7F8}" destId="{E5CD6D06-B479-4C92-8D5E-1D2F323360B5}" srcOrd="1" destOrd="0" presId="urn:microsoft.com/office/officeart/2005/8/layout/list1"/>
    <dgm:cxn modelId="{78E74956-5883-47B5-BEAD-3043FD1610BF}" type="presParOf" srcId="{90F3523D-85C9-4D49-AE83-A9934977E7F8}" destId="{DCB7BF0C-C8A3-4657-B3F3-A2929F8376D2}" srcOrd="2" destOrd="0" presId="urn:microsoft.com/office/officeart/2005/8/layout/list1"/>
    <dgm:cxn modelId="{2AD7A145-A181-44AC-9AE5-FAD86C7CEA8D}" type="presParOf" srcId="{90F3523D-85C9-4D49-AE83-A9934977E7F8}" destId="{F385AA73-C53E-40DA-B7EB-A25ABB69BB0A}" srcOrd="3" destOrd="0" presId="urn:microsoft.com/office/officeart/2005/8/layout/list1"/>
    <dgm:cxn modelId="{42F2632D-CDE8-4C30-B846-5ED8502C83C6}" type="presParOf" srcId="{90F3523D-85C9-4D49-AE83-A9934977E7F8}" destId="{7B69962B-9D68-424C-A04D-C0D8F9E91D07}" srcOrd="4" destOrd="0" presId="urn:microsoft.com/office/officeart/2005/8/layout/list1"/>
    <dgm:cxn modelId="{EF0E4939-FF46-4F89-B630-56D7C647464A}" type="presParOf" srcId="{7B69962B-9D68-424C-A04D-C0D8F9E91D07}" destId="{D0F71423-53F1-405B-BABF-FB0590FB6FA1}" srcOrd="0" destOrd="0" presId="urn:microsoft.com/office/officeart/2005/8/layout/list1"/>
    <dgm:cxn modelId="{715C1F5B-0DEB-414D-AAB8-A0BAEF1CB690}" type="presParOf" srcId="{7B69962B-9D68-424C-A04D-C0D8F9E91D07}" destId="{C67030E7-6F4A-4E48-9BC4-4EAE56422BA9}" srcOrd="1" destOrd="0" presId="urn:microsoft.com/office/officeart/2005/8/layout/list1"/>
    <dgm:cxn modelId="{BD41A063-1851-4EC3-BBC9-BC45D82D8A80}" type="presParOf" srcId="{90F3523D-85C9-4D49-AE83-A9934977E7F8}" destId="{2729B83A-DCFA-4044-9840-F585A88ACFFC}" srcOrd="5" destOrd="0" presId="urn:microsoft.com/office/officeart/2005/8/layout/list1"/>
    <dgm:cxn modelId="{2EA8CF13-89BE-41E6-AAD9-67EABC3F5E30}" type="presParOf" srcId="{90F3523D-85C9-4D49-AE83-A9934977E7F8}" destId="{FAA7BC6C-BD64-425F-B834-8EC8A465B5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BF0C-C8A3-4657-B3F3-A2929F8376D2}">
      <dsp:nvSpPr>
        <dsp:cNvPr id="0" name=""/>
        <dsp:cNvSpPr/>
      </dsp:nvSpPr>
      <dsp:spPr>
        <a:xfrm>
          <a:off x="0" y="2952327"/>
          <a:ext cx="6672844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00EE-995A-4A89-ACDF-AD1AA7E6137D}">
      <dsp:nvSpPr>
        <dsp:cNvPr id="0" name=""/>
        <dsp:cNvSpPr/>
      </dsp:nvSpPr>
      <dsp:spPr>
        <a:xfrm>
          <a:off x="672909" y="288036"/>
          <a:ext cx="5999934" cy="392875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52" tIns="0" rIns="1765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LOS ESTADOS Y  SOCIEDADES,    ENFRENTAN VARIOS HECHOS  DISTAN DE CLÁSICAS AMENAZAS- CONCURRIENDO A LA SEGURIDAD INTEGRAL.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 INCLUSIÓN DE LA GESTIÓN DE RIESGOS EN LAS  ESTRATÉGICAS DE LAS FUERZAS ARMADAS.</a:t>
          </a:r>
          <a:endParaRPr lang="es-ES" sz="2400" b="1" i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4695" y="479822"/>
        <a:ext cx="5616362" cy="3545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BF0C-C8A3-4657-B3F3-A2929F8376D2}">
      <dsp:nvSpPr>
        <dsp:cNvPr id="0" name=""/>
        <dsp:cNvSpPr/>
      </dsp:nvSpPr>
      <dsp:spPr>
        <a:xfrm>
          <a:off x="0" y="2812303"/>
          <a:ext cx="6480717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00EE-995A-4A89-ACDF-AD1AA7E6137D}">
      <dsp:nvSpPr>
        <dsp:cNvPr id="0" name=""/>
        <dsp:cNvSpPr/>
      </dsp:nvSpPr>
      <dsp:spPr>
        <a:xfrm>
          <a:off x="271104" y="655133"/>
          <a:ext cx="5827182" cy="304189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¿CUENTA FF.AA. CON UNA ESTRUCTURA ORGANIZACIONAL QUE ADMINISTRE EL APOYO EN FORMA COORDINADA AL SNDGR ANTE LA OCURRENCIA DE EVENTOS ADVERSOS EN EL ECUADOR?</a:t>
          </a:r>
          <a:endParaRPr lang="es-ES" sz="2400" b="1" i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9597" y="803626"/>
        <a:ext cx="5530196" cy="2744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7BF0C-C8A3-4657-B3F3-A2929F8376D2}">
      <dsp:nvSpPr>
        <dsp:cNvPr id="0" name=""/>
        <dsp:cNvSpPr/>
      </dsp:nvSpPr>
      <dsp:spPr>
        <a:xfrm>
          <a:off x="0" y="1566618"/>
          <a:ext cx="813690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00EE-995A-4A89-ACDF-AD1AA7E6137D}">
      <dsp:nvSpPr>
        <dsp:cNvPr id="0" name=""/>
        <dsp:cNvSpPr/>
      </dsp:nvSpPr>
      <dsp:spPr>
        <a:xfrm>
          <a:off x="406845" y="73452"/>
          <a:ext cx="7316355" cy="192120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¿DISPONE LAS FF.AA. DE UNA ORGANIZACIÓN ENCARGADA DEL SISTEMA DE GESTIÓN DE RIESGOS EN COORDINACIÓN Y APOYO AL SNDGR?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¿EXISTEN LOS INSTRUMENTOS LEGALES QUE SUSTENTEN LA IMPLEMENTACIÓN DE UN SISTEMA DE GESTIÓN DE RIESGOS EN FF.AA.?</a:t>
          </a:r>
          <a:endParaRPr lang="es-ES" sz="18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631" y="167238"/>
        <a:ext cx="7128783" cy="1733634"/>
      </dsp:txXfrm>
    </dsp:sp>
    <dsp:sp modelId="{FAA7BC6C-BD64-425F-B834-8EC8A465B539}">
      <dsp:nvSpPr>
        <dsp:cNvPr id="0" name=""/>
        <dsp:cNvSpPr/>
      </dsp:nvSpPr>
      <dsp:spPr>
        <a:xfrm>
          <a:off x="0" y="4593713"/>
          <a:ext cx="813690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030E7-6F4A-4E48-9BC4-4EAE56422BA9}">
      <dsp:nvSpPr>
        <dsp:cNvPr id="0" name=""/>
        <dsp:cNvSpPr/>
      </dsp:nvSpPr>
      <dsp:spPr>
        <a:xfrm>
          <a:off x="406447" y="2454018"/>
          <a:ext cx="7309210" cy="256773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¿QUÉ CAPACIDAD NECESITA LA DIRECCIÓN DEL SISTEMA DE GESTIÓN DE RIESGOS EN FF.AA.?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¿LA IMPLEMENTACIÓN DE UNA ESTRUCTURA ORGANIZACIONAL EN FF.AA. PERMITIRÁ MEJORAR EL EMPLEO, LA COORDINACIÓN Y EL APOYO INTERINSTITUCIONAL CON EL SERVICIO NACIONAL DESCENTRALIZADO DE GESTIÓN DE RIESGOS (SNDGR) ANTE LA OCURRENCIA DE EVENTOS ADVERSOS EN EL ECUADOR?</a:t>
          </a:r>
          <a:endParaRPr lang="es-ES" sz="1800" b="1" i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793" y="2579364"/>
        <a:ext cx="7058518" cy="231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D4E0-72D9-4167-8786-142BE1A71D8B}" type="datetimeFigureOut">
              <a:rPr lang="es-ES_tradnl" smtClean="0"/>
              <a:t>04/11/2020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B17B-F24C-49EA-ACCB-123A356555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814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56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638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846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474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5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4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443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0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4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680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5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B17B-F24C-49EA-ACCB-123A35655540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527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0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9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0B17B-F24C-49EA-ACCB-123A35655540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521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38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573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2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4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17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27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442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5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9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424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864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00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6839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53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775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94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3C6C-4B2D-4068-8FAD-BF1B036452CA}" type="datetimeFigureOut">
              <a:rPr lang="es-EC" smtClean="0"/>
              <a:t>4/11/2020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E3BA-5189-48C8-96A5-B85052B0D7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439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4/11/2020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7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3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980728"/>
            <a:ext cx="9865096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ESTRATEGIA MILITAR TERRESTRE</a:t>
            </a:r>
          </a:p>
          <a:p>
            <a:pPr marL="0" indent="0" algn="ctr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un sistema de gestión de riesgos en FF.AA. en apoyo al Sistema Nacional Descentralizado de Gestión de Riesgos (SNDGR)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</a:t>
            </a:r>
          </a:p>
          <a:p>
            <a:pPr marL="0" indent="0" algn="ctr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TCRN DE E.M GINNO A. CRUZ J. MGS</a:t>
            </a:r>
          </a:p>
          <a:p>
            <a:pPr marL="0" indent="0" algn="ctr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TCRN DE E.M SANTIAGO VILLAVICENCIO S. MGS</a:t>
            </a:r>
          </a:p>
          <a:p>
            <a:pPr marL="0" indent="0" algn="ctr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</a:p>
          <a:p>
            <a:pPr marL="0" indent="0" algn="ctr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TCRN DE E.M ANDRÉS RAMÍREZ MGS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septiembre de 2020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6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951984" y="1485784"/>
            <a:ext cx="5636061" cy="5135182"/>
            <a:chOff x="659396" y="2254663"/>
            <a:chExt cx="7574578" cy="3747572"/>
          </a:xfrm>
          <a:solidFill>
            <a:schemeClr val="bg2">
              <a:lumMod val="75000"/>
            </a:schemeClr>
          </a:solidFill>
        </p:grpSpPr>
        <p:sp>
          <p:nvSpPr>
            <p:cNvPr id="6" name="Freeform 1871">
              <a:extLst>
                <a:ext uri="{FF2B5EF4-FFF2-40B4-BE49-F238E27FC236}">
                  <a16:creationId xmlns:a16="http://schemas.microsoft.com/office/drawing/2014/main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96" y="2254663"/>
              <a:ext cx="7574578" cy="3747572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59396" y="2698819"/>
              <a:ext cx="7574578" cy="285926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IMPLEMENTACIÓN DE UNA DIRECCIÓN DE SISTEMA DE GESTIÓN DE RIESGOS DE FF.AA. </a:t>
              </a:r>
              <a:r>
                <a:rPr kumimoji="0" lang="es-ES_tradnl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PERMITIRÁ ESTABLECER UNA ADECUADA COORDINACIÓN </a:t>
              </a: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 APOYO AL SNDGR, A FIN DE CONTAR CON UNA ESTRUCTURA ORGANIZACIONAL QUE FACILITE EL EMPLEO, COORDINACIÓN Y APOYO ENTRE LAS INSTITUCIONES DEL ESTADO, ESPECIALMENTE ENTRE FF.AA. Y EL SNDGR.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1" name="Picture 3" descr="C:\Users\Usuario\Desktop\PEP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90162"/>
            <a:ext cx="3888433" cy="4787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dondear rectángulo de esquina del mismo lado 8"/>
          <p:cNvSpPr/>
          <p:nvPr/>
        </p:nvSpPr>
        <p:spPr>
          <a:xfrm rot="5400000">
            <a:off x="3384412" y="-1348243"/>
            <a:ext cx="526637" cy="3888436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7. HIPÓTESIS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dondear rectángulo de esquina del mismo lado 33"/>
          <p:cNvSpPr/>
          <p:nvPr/>
        </p:nvSpPr>
        <p:spPr>
          <a:xfrm rot="5400000">
            <a:off x="2983395" y="-1369124"/>
            <a:ext cx="526637" cy="367240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8. VARIABLES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10510" y="1392523"/>
            <a:ext cx="3574734" cy="852557"/>
          </a:xfrm>
          <a:prstGeom prst="round2SameRect">
            <a:avLst>
              <a:gd name="adj1" fmla="val 43662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INDEPENDIENTE</a:t>
            </a:r>
          </a:p>
        </p:txBody>
      </p:sp>
      <p:sp>
        <p:nvSpPr>
          <p:cNvPr id="31" name="CuadroTexto 34"/>
          <p:cNvSpPr txBox="1"/>
          <p:nvPr/>
        </p:nvSpPr>
        <p:spPr>
          <a:xfrm>
            <a:off x="1410510" y="3218056"/>
            <a:ext cx="357473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DEL SISTEMA DE GESTIÓN DE RIESGOS DE FF.AA.</a:t>
            </a:r>
            <a:endParaRPr kumimoji="0" lang="es-EC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7774955" y="1452157"/>
            <a:ext cx="3574734" cy="792923"/>
          </a:xfrm>
          <a:prstGeom prst="round2SameRect">
            <a:avLst>
              <a:gd name="adj1" fmla="val 43662"/>
              <a:gd name="adj2" fmla="val 0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DEPENDIENTE</a:t>
            </a:r>
          </a:p>
        </p:txBody>
      </p:sp>
      <p:sp>
        <p:nvSpPr>
          <p:cNvPr id="33" name="CuadroTexto 34"/>
          <p:cNvSpPr txBox="1"/>
          <p:nvPr/>
        </p:nvSpPr>
        <p:spPr>
          <a:xfrm>
            <a:off x="7774955" y="3277690"/>
            <a:ext cx="357473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EMPLEO, COORDINACIÓN Y APOYO AL SNDGR ANTE EVENTOS ADVERSOS</a:t>
            </a:r>
            <a:endParaRPr kumimoji="0" lang="es-EC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3007650" y="2591700"/>
            <a:ext cx="380453" cy="380453"/>
            <a:chOff x="9739226" y="3569580"/>
            <a:chExt cx="741394" cy="741394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34 Flecha abajo"/>
            <p:cNvSpPr/>
            <p:nvPr/>
          </p:nvSpPr>
          <p:spPr>
            <a:xfrm>
              <a:off x="9739226" y="3569580"/>
              <a:ext cx="741394" cy="7413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lecha abajo 8"/>
            <p:cNvSpPr/>
            <p:nvPr/>
          </p:nvSpPr>
          <p:spPr>
            <a:xfrm>
              <a:off x="9906040" y="3569580"/>
              <a:ext cx="407766" cy="557899"/>
            </a:xfrm>
            <a:prstGeom prst="rect">
              <a:avLst/>
            </a:prstGeom>
            <a:grp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9372095" y="2687764"/>
            <a:ext cx="380453" cy="380453"/>
            <a:chOff x="9739226" y="3569580"/>
            <a:chExt cx="741394" cy="741394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37 Flecha abajo"/>
            <p:cNvSpPr/>
            <p:nvPr/>
          </p:nvSpPr>
          <p:spPr>
            <a:xfrm>
              <a:off x="9739226" y="3569580"/>
              <a:ext cx="741394" cy="7413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lecha abajo 8"/>
            <p:cNvSpPr/>
            <p:nvPr/>
          </p:nvSpPr>
          <p:spPr>
            <a:xfrm>
              <a:off x="9906040" y="3569580"/>
              <a:ext cx="407766" cy="557899"/>
            </a:xfrm>
            <a:prstGeom prst="rect">
              <a:avLst/>
            </a:prstGeom>
            <a:grp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 descr="C:\Users\Usuario\Desktop\G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6"/>
          <a:stretch/>
        </p:blipFill>
        <p:spPr bwMode="auto">
          <a:xfrm>
            <a:off x="5231904" y="3212976"/>
            <a:ext cx="2273619" cy="192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dondear rectángulo de esquina del mismo lado 14"/>
          <p:cNvSpPr/>
          <p:nvPr/>
        </p:nvSpPr>
        <p:spPr>
          <a:xfrm rot="5400000">
            <a:off x="6284483" y="3006843"/>
            <a:ext cx="526637" cy="6336705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OPERACIONALIZACIÓN DE LAS VARIABLES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16" name="33 Grupo"/>
          <p:cNvGrpSpPr/>
          <p:nvPr/>
        </p:nvGrpSpPr>
        <p:grpSpPr>
          <a:xfrm rot="19683971">
            <a:off x="3112274" y="4814495"/>
            <a:ext cx="607462" cy="560536"/>
            <a:chOff x="9739226" y="3569580"/>
            <a:chExt cx="741394" cy="741394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34 Flecha abajo"/>
            <p:cNvSpPr/>
            <p:nvPr/>
          </p:nvSpPr>
          <p:spPr>
            <a:xfrm>
              <a:off x="9739226" y="3569580"/>
              <a:ext cx="741394" cy="7413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lecha abajo 8"/>
            <p:cNvSpPr/>
            <p:nvPr/>
          </p:nvSpPr>
          <p:spPr>
            <a:xfrm>
              <a:off x="9906040" y="3569580"/>
              <a:ext cx="407766" cy="557899"/>
            </a:xfrm>
            <a:prstGeom prst="rect">
              <a:avLst/>
            </a:prstGeom>
            <a:grp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36 Grupo"/>
          <p:cNvGrpSpPr/>
          <p:nvPr/>
        </p:nvGrpSpPr>
        <p:grpSpPr>
          <a:xfrm rot="1254390">
            <a:off x="9118144" y="4800299"/>
            <a:ext cx="632212" cy="588929"/>
            <a:chOff x="9739226" y="3569580"/>
            <a:chExt cx="741394" cy="741394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37 Flecha abajo"/>
            <p:cNvSpPr/>
            <p:nvPr/>
          </p:nvSpPr>
          <p:spPr>
            <a:xfrm>
              <a:off x="9739226" y="3569580"/>
              <a:ext cx="741394" cy="7413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lecha abajo 8"/>
            <p:cNvSpPr/>
            <p:nvPr/>
          </p:nvSpPr>
          <p:spPr>
            <a:xfrm>
              <a:off x="9906040" y="3569580"/>
              <a:ext cx="407766" cy="557899"/>
            </a:xfrm>
            <a:prstGeom prst="rect">
              <a:avLst/>
            </a:prstGeom>
            <a:grpFill/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1466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8" descr="Resultado de imagen para FF.AA EN LA GESTION DE RIESGOS ECUADOR">
            <a:extLst>
              <a:ext uri="{FF2B5EF4-FFF2-40B4-BE49-F238E27FC236}">
                <a16:creationId xmlns:a16="http://schemas.microsoft.com/office/drawing/2014/main" id="{81557F2A-3D44-AD46-91B0-95FF6A7F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452157"/>
            <a:ext cx="2273619" cy="1531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6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el mismo lado 11"/>
          <p:cNvSpPr/>
          <p:nvPr/>
        </p:nvSpPr>
        <p:spPr>
          <a:xfrm rot="5400000">
            <a:off x="4308287" y="-2320932"/>
            <a:ext cx="552869" cy="547438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9. OPERACIONALIZACIÓN DE LAS VARIABLES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27534"/>
              </p:ext>
            </p:extLst>
          </p:nvPr>
        </p:nvGraphicFramePr>
        <p:xfrm>
          <a:off x="1847527" y="836712"/>
          <a:ext cx="10225134" cy="5530900"/>
        </p:xfrm>
        <a:graphic>
          <a:graphicData uri="http://schemas.openxmlformats.org/drawingml/2006/table">
            <a:tbl>
              <a:tblPr firstRow="1" firstCol="1" bandRow="1"/>
              <a:tblGrid>
                <a:gridCol w="337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VARIABLE INDEPENDIENTE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DIMENSIÓN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46">
                <a:tc rowSpan="5">
                  <a:txBody>
                    <a:bodyPr/>
                    <a:lstStyle/>
                    <a:p>
                      <a:pPr marR="44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“DIRECCIÓN DEL SISTEMA DE GESTIÓN DE RIESGOS DE FF.AA”.</a:t>
                      </a:r>
                    </a:p>
                    <a:p>
                      <a:pPr marR="44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R="44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implementación de una </a:t>
                      </a: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estructura</a:t>
                      </a: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organizacional es de gran importancia pues es una guía para el apoyo al SNDGR </a:t>
                      </a:r>
                      <a:r>
                        <a:rPr lang="es-B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encaminado a alcanzar los objetivos de coordinación y apoyo</a:t>
                      </a: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POLÍTICA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Constitución Política del Estado.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Ley orgánica de las FFAA.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Libro blanco de la Defensa.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Manual de Gestión de Riesgos 2017.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 Nacional de Seguridad Integral 2014-2017.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LINEAMIENTOS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ESTRATÉGICOS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Marco de acción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Gestión de Seguridad integral.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SISTEMA DE SEGURIDAD Y DEFENSA 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Estructura Organizacional Estratégica.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Planificación de operaciones para el Ámbito Interno.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MILITAR 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Estructura y organización militar para la gestión de riesgos.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Normativa interna para la gestión de riesgos.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 Y TECNOLOGÍA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Desarrollo de las TICs en FF.AA y el SNDGR.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VARIABLE DEPENDIENTE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DIMENSIÓN</a:t>
                      </a: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0810">
                <a:tc rowSpan="3">
                  <a:txBody>
                    <a:bodyPr/>
                    <a:lstStyle/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s-BO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BO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“EMPLEO, COORDINACIÓN Y APOYO AL SNDGR ANTE EVENTOS ADVERSOS”.</a:t>
                      </a:r>
                    </a:p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BO" sz="12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Acciones que forman parte de una serie de estrategias y acciones de empleo, coordinación y apoyo entre las instituciones y de esta manera gestionar los riesgos a la seguridad integral.</a:t>
                      </a:r>
                    </a:p>
                    <a:p>
                      <a:pPr marL="0" marR="4445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n-US" sz="12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NORMATIVA 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Normativa para implementar la estructura organizacional.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Normativa para gestionar la seguridad en las instituciones públicas y privadas.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SISTEMA DE SEGURIDAD INTEGRAL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Organización del sistema de seguridad integral.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0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4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AMENAZAS Y RIESGOS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Amenazas a la seguridad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92075" marR="44450" lvl="0" indent="-9207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Riesgos a la seguridad.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4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STITUCIONES DEL ESTADO ECUATORI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504" b="4371"/>
          <a:stretch/>
        </p:blipFill>
        <p:spPr bwMode="auto">
          <a:xfrm>
            <a:off x="4112568" y="4460688"/>
            <a:ext cx="1826474" cy="1847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08 Imagen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74" y="3512356"/>
            <a:ext cx="2696360" cy="2696357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9" name="108 Imagen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84" y="977249"/>
            <a:ext cx="2855310" cy="2855307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7" name="93 Forma libre"/>
          <p:cNvSpPr/>
          <p:nvPr/>
        </p:nvSpPr>
        <p:spPr>
          <a:xfrm>
            <a:off x="4537234" y="1517473"/>
            <a:ext cx="2425264" cy="1060111"/>
          </a:xfrm>
          <a:custGeom>
            <a:avLst/>
            <a:gdLst>
              <a:gd name="connsiteX0" fmla="*/ 0 w 1193800"/>
              <a:gd name="connsiteY0" fmla="*/ 0 h 177800"/>
              <a:gd name="connsiteX1" fmla="*/ 812800 w 1193800"/>
              <a:gd name="connsiteY1" fmla="*/ 0 h 177800"/>
              <a:gd name="connsiteX2" fmla="*/ 1193800 w 1193800"/>
              <a:gd name="connsiteY2" fmla="*/ 177800 h 177800"/>
              <a:gd name="connsiteX0" fmla="*/ 0 w 1549400"/>
              <a:gd name="connsiteY0" fmla="*/ 0 h 342900"/>
              <a:gd name="connsiteX1" fmla="*/ 812800 w 1549400"/>
              <a:gd name="connsiteY1" fmla="*/ 0 h 342900"/>
              <a:gd name="connsiteX2" fmla="*/ 1549400 w 1549400"/>
              <a:gd name="connsiteY2" fmla="*/ 342900 h 342900"/>
              <a:gd name="connsiteX0" fmla="*/ 0 w 1144775"/>
              <a:gd name="connsiteY0" fmla="*/ 0 h 1060450"/>
              <a:gd name="connsiteX1" fmla="*/ 812800 w 1144775"/>
              <a:gd name="connsiteY1" fmla="*/ 0 h 1060450"/>
              <a:gd name="connsiteX2" fmla="*/ 1144775 w 1144775"/>
              <a:gd name="connsiteY2" fmla="*/ 1060450 h 1060450"/>
              <a:gd name="connsiteX0" fmla="*/ 0 w 1692100"/>
              <a:gd name="connsiteY0" fmla="*/ 0 h 1066800"/>
              <a:gd name="connsiteX1" fmla="*/ 1360125 w 1692100"/>
              <a:gd name="connsiteY1" fmla="*/ 6350 h 1066800"/>
              <a:gd name="connsiteX2" fmla="*/ 1692100 w 16921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100" h="1066800">
                <a:moveTo>
                  <a:pt x="0" y="0"/>
                </a:moveTo>
                <a:lnTo>
                  <a:pt x="1360125" y="6350"/>
                </a:lnTo>
                <a:lnTo>
                  <a:pt x="1692100" y="1066800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0" name="108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30" y="3832556"/>
            <a:ext cx="2584026" cy="2584023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108 Imagen"/>
          <p:cNvPicPr>
            <a:picLocks noChangeAspect="1"/>
          </p:cNvPicPr>
          <p:nvPr/>
        </p:nvPicPr>
        <p:blipFill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076055"/>
            <a:ext cx="2617206" cy="2617203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781005" y="4818918"/>
            <a:ext cx="2220699" cy="1538552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r>
              <a:rPr lang="es-ES_tradnl" sz="1600" b="1" dirty="0"/>
              <a:t>FF.AA. EN EL ECUADOR</a:t>
            </a:r>
            <a:endParaRPr lang="es-EC" sz="1600" b="1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9739852" y="2189638"/>
            <a:ext cx="2461087" cy="1306392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r>
              <a:rPr lang="es-ES_tradnl" sz="1600" b="1" dirty="0"/>
              <a:t>EMPLEO,COORDINACIÓN Y APOYO EN GESTIÓN DE RIESGOS</a:t>
            </a:r>
            <a:endParaRPr lang="es-EC" sz="1600" b="1" dirty="0"/>
          </a:p>
        </p:txBody>
      </p:sp>
      <p:sp>
        <p:nvSpPr>
          <p:cNvPr id="24" name="2 Forma libre"/>
          <p:cNvSpPr/>
          <p:nvPr/>
        </p:nvSpPr>
        <p:spPr>
          <a:xfrm>
            <a:off x="9590551" y="2120588"/>
            <a:ext cx="1692583" cy="1310493"/>
          </a:xfrm>
          <a:custGeom>
            <a:avLst/>
            <a:gdLst>
              <a:gd name="connsiteX0" fmla="*/ 0 w 2044700"/>
              <a:gd name="connsiteY0" fmla="*/ 463550 h 463550"/>
              <a:gd name="connsiteX1" fmla="*/ 222250 w 2044700"/>
              <a:gd name="connsiteY1" fmla="*/ 0 h 463550"/>
              <a:gd name="connsiteX2" fmla="*/ 2044700 w 2044700"/>
              <a:gd name="connsiteY2" fmla="*/ 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463550">
                <a:moveTo>
                  <a:pt x="0" y="463550"/>
                </a:moveTo>
                <a:lnTo>
                  <a:pt x="222250" y="0"/>
                </a:lnTo>
                <a:lnTo>
                  <a:pt x="2044700" y="0"/>
                </a:lnTo>
              </a:path>
            </a:pathLst>
          </a:custGeom>
          <a:noFill/>
          <a:ln w="38100">
            <a:solidFill>
              <a:srgbClr val="C0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31" name="49 Forma libre"/>
          <p:cNvSpPr/>
          <p:nvPr/>
        </p:nvSpPr>
        <p:spPr>
          <a:xfrm flipV="1">
            <a:off x="1434754" y="5021263"/>
            <a:ext cx="2677814" cy="1367477"/>
          </a:xfrm>
          <a:custGeom>
            <a:avLst/>
            <a:gdLst>
              <a:gd name="connsiteX0" fmla="*/ 0 w 1193800"/>
              <a:gd name="connsiteY0" fmla="*/ 0 h 177800"/>
              <a:gd name="connsiteX1" fmla="*/ 812800 w 1193800"/>
              <a:gd name="connsiteY1" fmla="*/ 0 h 177800"/>
              <a:gd name="connsiteX2" fmla="*/ 1193800 w 1193800"/>
              <a:gd name="connsiteY2" fmla="*/ 177800 h 177800"/>
              <a:gd name="connsiteX0" fmla="*/ 0 w 1549400"/>
              <a:gd name="connsiteY0" fmla="*/ 0 h 342900"/>
              <a:gd name="connsiteX1" fmla="*/ 812800 w 1549400"/>
              <a:gd name="connsiteY1" fmla="*/ 0 h 342900"/>
              <a:gd name="connsiteX2" fmla="*/ 1549400 w 1549400"/>
              <a:gd name="connsiteY2" fmla="*/ 342900 h 342900"/>
              <a:gd name="connsiteX0" fmla="*/ 0 w 1144775"/>
              <a:gd name="connsiteY0" fmla="*/ 0 h 1060450"/>
              <a:gd name="connsiteX1" fmla="*/ 812800 w 1144775"/>
              <a:gd name="connsiteY1" fmla="*/ 0 h 1060450"/>
              <a:gd name="connsiteX2" fmla="*/ 1144775 w 1144775"/>
              <a:gd name="connsiteY2" fmla="*/ 1060450 h 1060450"/>
              <a:gd name="connsiteX0" fmla="*/ 0 w 1692100"/>
              <a:gd name="connsiteY0" fmla="*/ 0 h 1066800"/>
              <a:gd name="connsiteX1" fmla="*/ 1360125 w 1692100"/>
              <a:gd name="connsiteY1" fmla="*/ 6350 h 1066800"/>
              <a:gd name="connsiteX2" fmla="*/ 1692100 w 16921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100" h="1066800">
                <a:moveTo>
                  <a:pt x="0" y="0"/>
                </a:moveTo>
                <a:lnTo>
                  <a:pt x="1360125" y="6350"/>
                </a:lnTo>
                <a:lnTo>
                  <a:pt x="1692100" y="106680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6548788" y="4939901"/>
            <a:ext cx="1600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2019-2020</a:t>
            </a:r>
            <a:endParaRPr lang="es-ES_tradnl" b="1" dirty="0"/>
          </a:p>
        </p:txBody>
      </p:sp>
      <p:pic>
        <p:nvPicPr>
          <p:cNvPr id="8194" name="Picture 2" descr="C:\Users\Usuario\Desktop\FF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2" y="1434228"/>
            <a:ext cx="1984424" cy="1984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uario\Desktop\SG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26" y="3939308"/>
            <a:ext cx="1729156" cy="1842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 Título"/>
          <p:cNvSpPr txBox="1">
            <a:spLocks/>
          </p:cNvSpPr>
          <p:nvPr/>
        </p:nvSpPr>
        <p:spPr>
          <a:xfrm>
            <a:off x="4345805" y="1536442"/>
            <a:ext cx="2245375" cy="1306392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r>
              <a:rPr lang="es-ES_tradnl" sz="1600" b="1" dirty="0"/>
              <a:t>FF.AA EN LA GESTIÓN DE RIESGOS</a:t>
            </a:r>
            <a:endParaRPr lang="es-EC" sz="1600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1386966" y="1352595"/>
            <a:ext cx="2332769" cy="3629599"/>
            <a:chOff x="649586" y="1227785"/>
            <a:chExt cx="2782118" cy="3938256"/>
          </a:xfrm>
        </p:grpSpPr>
        <p:pic>
          <p:nvPicPr>
            <p:cNvPr id="8196" name="Picture 4" descr="C:\Users\Usuario\Desktop\DESASTR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86" y="3013391"/>
              <a:ext cx="2782118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C:\Users\Usuario\Desktop\F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87" y="1227785"/>
              <a:ext cx="2782117" cy="1785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dondear rectángulo de esquina del mismo lado 27">
            <a:extLst>
              <a:ext uri="{FF2B5EF4-FFF2-40B4-BE49-F238E27FC236}">
                <a16:creationId xmlns:a16="http://schemas.microsoft.com/office/drawing/2014/main" id="{FDE1E4A3-FBD8-D14B-A77E-C315F4E0441B}"/>
              </a:ext>
            </a:extLst>
          </p:cNvPr>
          <p:cNvSpPr/>
          <p:nvPr/>
        </p:nvSpPr>
        <p:spPr>
          <a:xfrm rot="5400000">
            <a:off x="3764736" y="-2270152"/>
            <a:ext cx="526637" cy="5472609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400" dirty="0">
                <a:solidFill>
                  <a:prstClr val="black"/>
                </a:solidFill>
                <a:latin typeface="Impact" panose="020B0806030902050204" pitchFamily="34" charset="0"/>
              </a:rPr>
              <a:t>10. OBJETO DE ESTUDIO Y CAMPO DE ACCIÓN</a:t>
            </a:r>
          </a:p>
        </p:txBody>
      </p:sp>
    </p:spTree>
    <p:extLst>
      <p:ext uri="{BB962C8B-B14F-4D97-AF65-F5344CB8AC3E}">
        <p14:creationId xmlns:p14="http://schemas.microsoft.com/office/powerpoint/2010/main" val="157552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193591" y="876785"/>
            <a:ext cx="3024336" cy="3717855"/>
            <a:chOff x="695400" y="1734663"/>
            <a:chExt cx="3024336" cy="3717855"/>
          </a:xfrm>
        </p:grpSpPr>
        <p:grpSp>
          <p:nvGrpSpPr>
            <p:cNvPr id="3" name="Grupo 2"/>
            <p:cNvGrpSpPr/>
            <p:nvPr/>
          </p:nvGrpSpPr>
          <p:grpSpPr>
            <a:xfrm>
              <a:off x="695400" y="2144626"/>
              <a:ext cx="3024336" cy="3307892"/>
              <a:chOff x="7176120" y="1319696"/>
              <a:chExt cx="4464496" cy="5201880"/>
            </a:xfrm>
          </p:grpSpPr>
          <p:sp>
            <p:nvSpPr>
              <p:cNvPr id="6" name="Freeform 1871">
                <a:extLst>
                  <a:ext uri="{FF2B5EF4-FFF2-40B4-BE49-F238E27FC236}">
                    <a16:creationId xmlns:a16="http://schemas.microsoft.com/office/drawing/2014/main" id="{D8B8BD07-5A1E-4A23-BE85-723EE764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120" y="2093849"/>
                <a:ext cx="4451411" cy="4427727"/>
              </a:xfrm>
              <a:custGeom>
                <a:avLst/>
                <a:gdLst>
                  <a:gd name="T0" fmla="*/ 866 w 866"/>
                  <a:gd name="T1" fmla="*/ 1617 h 1902"/>
                  <a:gd name="T2" fmla="*/ 433 w 866"/>
                  <a:gd name="T3" fmla="*/ 1902 h 1902"/>
                  <a:gd name="T4" fmla="*/ 0 w 866"/>
                  <a:gd name="T5" fmla="*/ 1617 h 1902"/>
                  <a:gd name="T6" fmla="*/ 0 w 866"/>
                  <a:gd name="T7" fmla="*/ 52 h 1902"/>
                  <a:gd name="T8" fmla="*/ 53 w 866"/>
                  <a:gd name="T9" fmla="*/ 0 h 1902"/>
                  <a:gd name="T10" fmla="*/ 814 w 866"/>
                  <a:gd name="T11" fmla="*/ 0 h 1902"/>
                  <a:gd name="T12" fmla="*/ 866 w 866"/>
                  <a:gd name="T13" fmla="*/ 52 h 1902"/>
                  <a:gd name="T14" fmla="*/ 866 w 866"/>
                  <a:gd name="T15" fmla="*/ 1617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6" h="1902">
                    <a:moveTo>
                      <a:pt x="866" y="1617"/>
                    </a:moveTo>
                    <a:cubicBezTo>
                      <a:pt x="866" y="1646"/>
                      <a:pt x="433" y="1902"/>
                      <a:pt x="433" y="1902"/>
                    </a:cubicBezTo>
                    <a:cubicBezTo>
                      <a:pt x="433" y="1902"/>
                      <a:pt x="0" y="1646"/>
                      <a:pt x="0" y="1617"/>
                    </a:cubicBezTo>
                    <a:lnTo>
                      <a:pt x="0" y="52"/>
                    </a:lnTo>
                    <a:cubicBezTo>
                      <a:pt x="0" y="23"/>
                      <a:pt x="24" y="0"/>
                      <a:pt x="53" y="0"/>
                    </a:cubicBezTo>
                    <a:lnTo>
                      <a:pt x="814" y="0"/>
                    </a:lnTo>
                    <a:cubicBezTo>
                      <a:pt x="843" y="0"/>
                      <a:pt x="866" y="23"/>
                      <a:pt x="866" y="52"/>
                    </a:cubicBezTo>
                    <a:lnTo>
                      <a:pt x="866" y="161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s-EC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C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ENTREVISTA, LA ENCUESTA.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C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 OBSERVACIÓN DE CAMPO.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C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MIXTO, EXPERIMENTAL Y NO EXPERIMENTAL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TextBox 39">
                <a:extLst>
                  <a:ext uri="{FF2B5EF4-FFF2-40B4-BE49-F238E27FC236}">
                    <a16:creationId xmlns:a16="http://schemas.microsoft.com/office/drawing/2014/main" id="{4828EA08-86D2-455A-A47E-377FA7AD0DEA}"/>
                  </a:ext>
                </a:extLst>
              </p:cNvPr>
              <p:cNvSpPr txBox="1"/>
              <p:nvPr/>
            </p:nvSpPr>
            <p:spPr>
              <a:xfrm>
                <a:off x="7189198" y="1319696"/>
                <a:ext cx="4451418" cy="67759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s-EC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TÉCNICAS </a:t>
                </a:r>
              </a:p>
            </p:txBody>
          </p:sp>
        </p:grpSp>
        <p:sp>
          <p:nvSpPr>
            <p:cNvPr id="12" name="63 Triángulo isósceles"/>
            <p:cNvSpPr/>
            <p:nvPr/>
          </p:nvSpPr>
          <p:spPr>
            <a:xfrm rot="10800000" flipH="1" flipV="1">
              <a:off x="1527921" y="1734663"/>
              <a:ext cx="1368151" cy="3261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2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598552" y="876785"/>
            <a:ext cx="3024336" cy="3717855"/>
            <a:chOff x="695400" y="1734663"/>
            <a:chExt cx="3024336" cy="3717855"/>
          </a:xfrm>
        </p:grpSpPr>
        <p:grpSp>
          <p:nvGrpSpPr>
            <p:cNvPr id="14" name="Grupo 13"/>
            <p:cNvGrpSpPr/>
            <p:nvPr/>
          </p:nvGrpSpPr>
          <p:grpSpPr>
            <a:xfrm>
              <a:off x="695400" y="2144626"/>
              <a:ext cx="3024336" cy="3307892"/>
              <a:chOff x="7176120" y="1319696"/>
              <a:chExt cx="4464496" cy="5201880"/>
            </a:xfrm>
          </p:grpSpPr>
          <p:sp>
            <p:nvSpPr>
              <p:cNvPr id="16" name="Freeform 1871">
                <a:extLst>
                  <a:ext uri="{FF2B5EF4-FFF2-40B4-BE49-F238E27FC236}">
                    <a16:creationId xmlns:a16="http://schemas.microsoft.com/office/drawing/2014/main" id="{D8B8BD07-5A1E-4A23-BE85-723EE764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120" y="2093849"/>
                <a:ext cx="4451411" cy="4427727"/>
              </a:xfrm>
              <a:custGeom>
                <a:avLst/>
                <a:gdLst>
                  <a:gd name="T0" fmla="*/ 866 w 866"/>
                  <a:gd name="T1" fmla="*/ 1617 h 1902"/>
                  <a:gd name="T2" fmla="*/ 433 w 866"/>
                  <a:gd name="T3" fmla="*/ 1902 h 1902"/>
                  <a:gd name="T4" fmla="*/ 0 w 866"/>
                  <a:gd name="T5" fmla="*/ 1617 h 1902"/>
                  <a:gd name="T6" fmla="*/ 0 w 866"/>
                  <a:gd name="T7" fmla="*/ 52 h 1902"/>
                  <a:gd name="T8" fmla="*/ 53 w 866"/>
                  <a:gd name="T9" fmla="*/ 0 h 1902"/>
                  <a:gd name="T10" fmla="*/ 814 w 866"/>
                  <a:gd name="T11" fmla="*/ 0 h 1902"/>
                  <a:gd name="T12" fmla="*/ 866 w 866"/>
                  <a:gd name="T13" fmla="*/ 52 h 1902"/>
                  <a:gd name="T14" fmla="*/ 866 w 866"/>
                  <a:gd name="T15" fmla="*/ 1617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6" h="1902">
                    <a:moveTo>
                      <a:pt x="866" y="1617"/>
                    </a:moveTo>
                    <a:cubicBezTo>
                      <a:pt x="866" y="1646"/>
                      <a:pt x="433" y="1902"/>
                      <a:pt x="433" y="1902"/>
                    </a:cubicBezTo>
                    <a:cubicBezTo>
                      <a:pt x="433" y="1902"/>
                      <a:pt x="0" y="1646"/>
                      <a:pt x="0" y="1617"/>
                    </a:cubicBezTo>
                    <a:lnTo>
                      <a:pt x="0" y="52"/>
                    </a:lnTo>
                    <a:cubicBezTo>
                      <a:pt x="0" y="23"/>
                      <a:pt x="24" y="0"/>
                      <a:pt x="53" y="0"/>
                    </a:cubicBezTo>
                    <a:lnTo>
                      <a:pt x="814" y="0"/>
                    </a:lnTo>
                    <a:cubicBezTo>
                      <a:pt x="843" y="0"/>
                      <a:pt x="866" y="23"/>
                      <a:pt x="866" y="52"/>
                    </a:cubicBezTo>
                    <a:lnTo>
                      <a:pt x="866" y="161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s-ES_tradnl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S_tradn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OFICIALES </a:t>
                </a:r>
                <a:r>
                  <a:rPr lang="es-EC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 FF.AA.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C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AUTORIDADES DEL SNDGR.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s-ES_tradn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EXPERTOS Y ESPECIALISTAS EN EL TEMA.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39">
                <a:extLst>
                  <a:ext uri="{FF2B5EF4-FFF2-40B4-BE49-F238E27FC236}">
                    <a16:creationId xmlns:a16="http://schemas.microsoft.com/office/drawing/2014/main" id="{4828EA08-86D2-455A-A47E-377FA7AD0DEA}"/>
                  </a:ext>
                </a:extLst>
              </p:cNvPr>
              <p:cNvSpPr txBox="1"/>
              <p:nvPr/>
            </p:nvSpPr>
            <p:spPr>
              <a:xfrm>
                <a:off x="7189198" y="1319696"/>
                <a:ext cx="4451418" cy="67759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s-EC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POBLACIÓN </a:t>
                </a:r>
              </a:p>
            </p:txBody>
          </p:sp>
        </p:grpSp>
        <p:sp>
          <p:nvSpPr>
            <p:cNvPr id="15" name="63 Triángulo isósceles"/>
            <p:cNvSpPr/>
            <p:nvPr/>
          </p:nvSpPr>
          <p:spPr>
            <a:xfrm rot="10800000" flipH="1" flipV="1">
              <a:off x="1527921" y="1734663"/>
              <a:ext cx="1368151" cy="32618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2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041723" y="879168"/>
            <a:ext cx="3024336" cy="3717855"/>
            <a:chOff x="695400" y="1734663"/>
            <a:chExt cx="3024336" cy="3717855"/>
          </a:xfrm>
        </p:grpSpPr>
        <p:grpSp>
          <p:nvGrpSpPr>
            <p:cNvPr id="19" name="Grupo 18"/>
            <p:cNvGrpSpPr/>
            <p:nvPr/>
          </p:nvGrpSpPr>
          <p:grpSpPr>
            <a:xfrm>
              <a:off x="695400" y="2144626"/>
              <a:ext cx="3024336" cy="3307892"/>
              <a:chOff x="7176120" y="1319695"/>
              <a:chExt cx="4464496" cy="5201881"/>
            </a:xfrm>
          </p:grpSpPr>
          <p:sp>
            <p:nvSpPr>
              <p:cNvPr id="21" name="Freeform 1871">
                <a:extLst>
                  <a:ext uri="{FF2B5EF4-FFF2-40B4-BE49-F238E27FC236}">
                    <a16:creationId xmlns:a16="http://schemas.microsoft.com/office/drawing/2014/main" id="{D8B8BD07-5A1E-4A23-BE85-723EE764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120" y="2093849"/>
                <a:ext cx="4451411" cy="4427727"/>
              </a:xfrm>
              <a:custGeom>
                <a:avLst/>
                <a:gdLst>
                  <a:gd name="T0" fmla="*/ 866 w 866"/>
                  <a:gd name="T1" fmla="*/ 1617 h 1902"/>
                  <a:gd name="T2" fmla="*/ 433 w 866"/>
                  <a:gd name="T3" fmla="*/ 1902 h 1902"/>
                  <a:gd name="T4" fmla="*/ 0 w 866"/>
                  <a:gd name="T5" fmla="*/ 1617 h 1902"/>
                  <a:gd name="T6" fmla="*/ 0 w 866"/>
                  <a:gd name="T7" fmla="*/ 52 h 1902"/>
                  <a:gd name="T8" fmla="*/ 53 w 866"/>
                  <a:gd name="T9" fmla="*/ 0 h 1902"/>
                  <a:gd name="T10" fmla="*/ 814 w 866"/>
                  <a:gd name="T11" fmla="*/ 0 h 1902"/>
                  <a:gd name="T12" fmla="*/ 866 w 866"/>
                  <a:gd name="T13" fmla="*/ 52 h 1902"/>
                  <a:gd name="T14" fmla="*/ 866 w 866"/>
                  <a:gd name="T15" fmla="*/ 1617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6" h="1902">
                    <a:moveTo>
                      <a:pt x="866" y="1617"/>
                    </a:moveTo>
                    <a:cubicBezTo>
                      <a:pt x="866" y="1646"/>
                      <a:pt x="433" y="1902"/>
                      <a:pt x="433" y="1902"/>
                    </a:cubicBezTo>
                    <a:cubicBezTo>
                      <a:pt x="433" y="1902"/>
                      <a:pt x="0" y="1646"/>
                      <a:pt x="0" y="1617"/>
                    </a:cubicBezTo>
                    <a:lnTo>
                      <a:pt x="0" y="52"/>
                    </a:lnTo>
                    <a:cubicBezTo>
                      <a:pt x="0" y="23"/>
                      <a:pt x="24" y="0"/>
                      <a:pt x="53" y="0"/>
                    </a:cubicBezTo>
                    <a:lnTo>
                      <a:pt x="814" y="0"/>
                    </a:lnTo>
                    <a:cubicBezTo>
                      <a:pt x="843" y="0"/>
                      <a:pt x="866" y="23"/>
                      <a:pt x="866" y="52"/>
                    </a:cubicBezTo>
                    <a:lnTo>
                      <a:pt x="866" y="161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82563" lvl="0" indent="-182563">
                  <a:buFont typeface="Arial" panose="020B0604020202020204" pitchFamily="34" charset="0"/>
                  <a:buChar char="•"/>
                </a:pPr>
                <a:endParaRPr lang="es-EC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82563" lvl="0" indent="-182563">
                  <a:buFont typeface="Arial" panose="020B0604020202020204" pitchFamily="34" charset="0"/>
                  <a:buChar char="•"/>
                </a:pPr>
                <a:r>
                  <a:rPr lang="es-EC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PRUEBA PILOTO.</a:t>
                </a:r>
              </a:p>
              <a:p>
                <a:pPr marL="182563" indent="-182563">
                  <a:buFont typeface="Arial" panose="020B0604020202020204" pitchFamily="34" charset="0"/>
                  <a:buChar char="•"/>
                </a:pPr>
                <a:r>
                  <a:rPr lang="es-ES_tradnl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OF  Y ESPEC.</a:t>
                </a:r>
              </a:p>
              <a:p>
                <a:pPr marL="182563" indent="-182563">
                  <a:buFont typeface="Arial" panose="020B0604020202020204" pitchFamily="34" charset="0"/>
                  <a:buChar char="•"/>
                </a:pPr>
                <a:r>
                  <a:rPr lang="es-EC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CUEST. 8 PREG</a:t>
                </a:r>
              </a:p>
              <a:p>
                <a:pPr marL="182563" indent="-182563">
                  <a:buFont typeface="Arial" panose="020B0604020202020204" pitchFamily="34" charset="0"/>
                  <a:buChar char="•"/>
                </a:pPr>
                <a:r>
                  <a:rPr lang="es-EC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OBJ, CONT Y ACT. </a:t>
                </a:r>
              </a:p>
              <a:p>
                <a:pPr marL="182563" indent="-182563">
                  <a:buFont typeface="Arial" panose="020B0604020202020204" pitchFamily="34" charset="0"/>
                  <a:buChar char="•"/>
                </a:pPr>
                <a:r>
                  <a:rPr lang="es-EC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PROCESAR, ANAL. CONC RECOM Y ELABORAR LA PROPUESTA.</a:t>
                </a:r>
                <a:endParaRPr 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endParaRPr lang="es-EC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4828EA08-86D2-455A-A47E-377FA7AD0DEA}"/>
                  </a:ext>
                </a:extLst>
              </p:cNvPr>
              <p:cNvSpPr txBox="1"/>
              <p:nvPr/>
            </p:nvSpPr>
            <p:spPr>
              <a:xfrm>
                <a:off x="7189198" y="1319696"/>
                <a:ext cx="4451418" cy="67759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s-EC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INSTRUMENTOS</a:t>
                </a:r>
              </a:p>
            </p:txBody>
          </p:sp>
        </p:grpSp>
        <p:sp>
          <p:nvSpPr>
            <p:cNvPr id="20" name="63 Triángulo isósceles"/>
            <p:cNvSpPr/>
            <p:nvPr/>
          </p:nvSpPr>
          <p:spPr>
            <a:xfrm rot="10800000" flipH="1" flipV="1">
              <a:off x="1527921" y="1734663"/>
              <a:ext cx="1368151" cy="326184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2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Resultado de imagen para TIPOS DE INVESTIG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40" y="4842373"/>
            <a:ext cx="2778495" cy="17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56" y="4814792"/>
            <a:ext cx="2636926" cy="16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8"/>
          <a:stretch/>
        </p:blipFill>
        <p:spPr bwMode="auto">
          <a:xfrm>
            <a:off x="2308876" y="4765658"/>
            <a:ext cx="2784901" cy="172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dondear rectángulo de esquina del mismo lado 22">
            <a:extLst>
              <a:ext uri="{FF2B5EF4-FFF2-40B4-BE49-F238E27FC236}">
                <a16:creationId xmlns:a16="http://schemas.microsoft.com/office/drawing/2014/main" id="{1E16B518-F43D-0840-B6D9-B814575007C6}"/>
              </a:ext>
            </a:extLst>
          </p:cNvPr>
          <p:cNvSpPr/>
          <p:nvPr/>
        </p:nvSpPr>
        <p:spPr>
          <a:xfrm rot="5400000">
            <a:off x="4059104" y="-1676654"/>
            <a:ext cx="526637" cy="425766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C" sz="2400" dirty="0">
                <a:solidFill>
                  <a:prstClr val="black"/>
                </a:solidFill>
                <a:latin typeface="Impact" panose="020B0806030902050204" pitchFamily="34" charset="0"/>
              </a:rPr>
              <a:t>11. DISEÑO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53267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/>
          <p:cNvSpPr/>
          <p:nvPr/>
        </p:nvSpPr>
        <p:spPr>
          <a:xfrm rot="5400000">
            <a:off x="4547828" y="-711460"/>
            <a:ext cx="3384376" cy="8064896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PROPUESTA</a:t>
            </a:r>
          </a:p>
        </p:txBody>
      </p:sp>
    </p:spTree>
    <p:extLst>
      <p:ext uri="{BB962C8B-B14F-4D97-AF65-F5344CB8AC3E}">
        <p14:creationId xmlns:p14="http://schemas.microsoft.com/office/powerpoint/2010/main" val="145230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12512"/>
              </p:ext>
            </p:extLst>
          </p:nvPr>
        </p:nvGraphicFramePr>
        <p:xfrm>
          <a:off x="1991544" y="1052736"/>
          <a:ext cx="9793088" cy="524886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621772">
                  <a:extLst>
                    <a:ext uri="{9D8B030D-6E8A-4147-A177-3AD203B41FA5}">
                      <a16:colId xmlns:a16="http://schemas.microsoft.com/office/drawing/2014/main" val="3974679549"/>
                    </a:ext>
                  </a:extLst>
                </a:gridCol>
                <a:gridCol w="2930215">
                  <a:extLst>
                    <a:ext uri="{9D8B030D-6E8A-4147-A177-3AD203B41FA5}">
                      <a16:colId xmlns:a16="http://schemas.microsoft.com/office/drawing/2014/main" val="592666291"/>
                    </a:ext>
                  </a:extLst>
                </a:gridCol>
                <a:gridCol w="4241101">
                  <a:extLst>
                    <a:ext uri="{9D8B030D-6E8A-4147-A177-3AD203B41FA5}">
                      <a16:colId xmlns:a16="http://schemas.microsoft.com/office/drawing/2014/main" val="1159444907"/>
                    </a:ext>
                  </a:extLst>
                </a:gridCol>
              </a:tblGrid>
              <a:tr h="3497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ESPECÍFICO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 DEL HECHO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00792"/>
                  </a:ext>
                </a:extLst>
              </a:tr>
              <a:tr h="2007152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 LA SITUACIÓN ACTUAL DEL EMPLEO, COORDINACIÓN Y APOYO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MANUAL DE GESTIÓN DE RIESGOS 2015 CONSTA FUNCIONES DE APOYO A LOS COE.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LIBRO BLANCO DE LA DEFENSA - SEGURIDAD COMO NECESIDAD EN EL ÁMBITO NACIONAL.</a:t>
                      </a:r>
                      <a:b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LEY ORGÁNICA DE LA DEFENSA NACIONAL  ART.66, ESTADO DE EMERGENCIA - ÓRGANOS DE APOYO, SE SUBORDINARÁN AL COMACO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52070"/>
                  </a:ext>
                </a:extLst>
              </a:tr>
              <a:tr h="2687220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DETERMINAR LOS INSTRUMENTOS LEGALES QUE SUSTENTEN LA IMPLEMENTACIÓN.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CONSTITUCIÓN - ESTADO RESPONSABLE DEL MANEJO DE LOS </a:t>
                      </a:r>
                      <a:r>
                        <a:rPr lang="es-EC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DESASTRES</a:t>
                      </a: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NATURALES</a:t>
                      </a:r>
                      <a:r>
                        <a:rPr lang="es-EC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DECLARATORIA DE ESTADO DE EXCEPCIÓN.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COMACO NO CUENTA CON UN DEPARTAMENTO PARA COORDINACIÓN EN G.R.</a:t>
                      </a:r>
                      <a:b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 LA LEY DE SEGURIDAD PÚBLICA Y DEL ESTADO,</a:t>
                      </a:r>
                      <a:r>
                        <a:rPr lang="es-EC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ART. 11, LIT. D) “LA PREVENCIÓN Y LAS MEDIDAS PARA CONTRARRESTAR, REDUCIR Y MITIGAR LOS RIESGOS..."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80772"/>
                  </a:ext>
                </a:extLst>
              </a:tr>
            </a:tbl>
          </a:graphicData>
        </a:graphic>
      </p:graphicFrame>
      <p:sp>
        <p:nvSpPr>
          <p:cNvPr id="5" name="Redondear rectángulo de esquina del mismo lado 4"/>
          <p:cNvSpPr/>
          <p:nvPr/>
        </p:nvSpPr>
        <p:spPr>
          <a:xfrm rot="5400000">
            <a:off x="3960474" y="-1675850"/>
            <a:ext cx="526637" cy="446449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C" sz="2400">
                <a:solidFill>
                  <a:prstClr val="black"/>
                </a:solidFill>
                <a:latin typeface="Impact" panose="020B0806030902050204" pitchFamily="34" charset="0"/>
              </a:rPr>
              <a:t>12. DESARROLLO DE LOS OBJETIVOS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06205"/>
              </p:ext>
            </p:extLst>
          </p:nvPr>
        </p:nvGraphicFramePr>
        <p:xfrm>
          <a:off x="1703512" y="1052736"/>
          <a:ext cx="10081120" cy="495532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320833">
                  <a:extLst>
                    <a:ext uri="{9D8B030D-6E8A-4147-A177-3AD203B41FA5}">
                      <a16:colId xmlns:a16="http://schemas.microsoft.com/office/drawing/2014/main" val="3974679549"/>
                    </a:ext>
                  </a:extLst>
                </a:gridCol>
                <a:gridCol w="2870812">
                  <a:extLst>
                    <a:ext uri="{9D8B030D-6E8A-4147-A177-3AD203B41FA5}">
                      <a16:colId xmlns:a16="http://schemas.microsoft.com/office/drawing/2014/main" val="592666291"/>
                    </a:ext>
                  </a:extLst>
                </a:gridCol>
                <a:gridCol w="4889475">
                  <a:extLst>
                    <a:ext uri="{9D8B030D-6E8A-4147-A177-3AD203B41FA5}">
                      <a16:colId xmlns:a16="http://schemas.microsoft.com/office/drawing/2014/main" val="1159444907"/>
                    </a:ext>
                  </a:extLst>
                </a:gridCol>
              </a:tblGrid>
              <a:tr h="1346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ESPECÍFICO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 DEL HECHO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00792"/>
                  </a:ext>
                </a:extLst>
              </a:tr>
              <a:tr h="772657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ESTABLECER UNA ESTRUCTURA ORGANIZACIONAL EN FF.AA.</a:t>
                      </a:r>
                      <a:endParaRPr lang="es-EC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FF.AA. (30 AÑOS)</a:t>
                      </a:r>
                      <a:r>
                        <a:rPr lang="es-ES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INTERVENCIÓN REACTIVA, NECESIDAD DE IMPLEMENTACIÓN UN DEPARTAMENTO / SECCIÓN EN FF.AA PREVENCIÓN Y RESPUESTA</a:t>
                      </a:r>
                      <a:endParaRPr lang="es-EC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ART. 389 DE LA CONSTITUCIÓN DEL ECUADOR SE SEÑALA QUE: “EL SNDGR ESTÁ CONFORMADO POR LAS UNIDADES DE GR DE LAS ENTIDADES PÚBLICAS Y PRIVADAS EN ÁMBITOS LOCAL, REGIONAL Y NACIONAL”</a:t>
                      </a:r>
                      <a:endParaRPr lang="es-EC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52070"/>
                  </a:ext>
                </a:extLst>
              </a:tr>
              <a:tr h="901433"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 LAS CAPACIDADES QUE SE</a:t>
                      </a:r>
                      <a:r>
                        <a:rPr lang="es-EC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REQUIEREN</a:t>
                      </a:r>
                      <a:endParaRPr lang="es-EC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PARTICIPACIÓN ACTIVA QUE CONSTITUYE UN PUNTO DE VALOR PARA CONSIDERAR UNA ESTRUCTURA.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 PLAN NACIONAL DE SEGURIDAD INTEGRAL CON SUS AGENDAS (AGENDA SECTORIAL DE G.R),</a:t>
                      </a:r>
                      <a:r>
                        <a:rPr lang="es-EC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POR LO QUE ES NECESARIO </a:t>
                      </a:r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CONTAR CON RECURSOS HUMANOS, TECNOLÓGICOS, FINANCIEROS Y LOGÍSTICOS QUE SE ALINEEN A MANTENER UNA COORDINACIÓN INTERNA Y EXTERNA.</a:t>
                      </a:r>
                    </a:p>
                  </a:txBody>
                  <a:tcPr marL="5854" marR="5854" marT="5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3322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559496" y="1628800"/>
            <a:ext cx="10369152" cy="216024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dondear rectángulo de esquina del mismo lado 5"/>
          <p:cNvSpPr/>
          <p:nvPr/>
        </p:nvSpPr>
        <p:spPr>
          <a:xfrm rot="5400000">
            <a:off x="3672443" y="-1730864"/>
            <a:ext cx="526637" cy="446449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C" sz="2400" dirty="0">
                <a:solidFill>
                  <a:prstClr val="black"/>
                </a:solidFill>
                <a:latin typeface="Impact" panose="020B0806030902050204" pitchFamily="34" charset="0"/>
              </a:rPr>
              <a:t>12. DESARROLLO DE LOS OBJETIVOS</a:t>
            </a:r>
          </a:p>
        </p:txBody>
      </p:sp>
    </p:spTree>
    <p:extLst>
      <p:ext uri="{BB962C8B-B14F-4D97-AF65-F5344CB8AC3E}">
        <p14:creationId xmlns:p14="http://schemas.microsoft.com/office/powerpoint/2010/main" val="24328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58" y="3267526"/>
            <a:ext cx="1559643" cy="1626621"/>
          </a:xfrm>
          <a:prstGeom prst="rect">
            <a:avLst/>
          </a:prstGeom>
        </p:spPr>
      </p:pic>
      <p:pic>
        <p:nvPicPr>
          <p:cNvPr id="12" name="108 Imagen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30" y="2724231"/>
            <a:ext cx="2696360" cy="2696357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sp>
        <p:nvSpPr>
          <p:cNvPr id="7" name="93 Forma libre"/>
          <p:cNvSpPr/>
          <p:nvPr/>
        </p:nvSpPr>
        <p:spPr>
          <a:xfrm>
            <a:off x="4537234" y="1251744"/>
            <a:ext cx="2425264" cy="1060111"/>
          </a:xfrm>
          <a:custGeom>
            <a:avLst/>
            <a:gdLst>
              <a:gd name="connsiteX0" fmla="*/ 0 w 1193800"/>
              <a:gd name="connsiteY0" fmla="*/ 0 h 177800"/>
              <a:gd name="connsiteX1" fmla="*/ 812800 w 1193800"/>
              <a:gd name="connsiteY1" fmla="*/ 0 h 177800"/>
              <a:gd name="connsiteX2" fmla="*/ 1193800 w 1193800"/>
              <a:gd name="connsiteY2" fmla="*/ 177800 h 177800"/>
              <a:gd name="connsiteX0" fmla="*/ 0 w 1549400"/>
              <a:gd name="connsiteY0" fmla="*/ 0 h 342900"/>
              <a:gd name="connsiteX1" fmla="*/ 812800 w 1549400"/>
              <a:gd name="connsiteY1" fmla="*/ 0 h 342900"/>
              <a:gd name="connsiteX2" fmla="*/ 1549400 w 1549400"/>
              <a:gd name="connsiteY2" fmla="*/ 342900 h 342900"/>
              <a:gd name="connsiteX0" fmla="*/ 0 w 1144775"/>
              <a:gd name="connsiteY0" fmla="*/ 0 h 1060450"/>
              <a:gd name="connsiteX1" fmla="*/ 812800 w 1144775"/>
              <a:gd name="connsiteY1" fmla="*/ 0 h 1060450"/>
              <a:gd name="connsiteX2" fmla="*/ 1144775 w 1144775"/>
              <a:gd name="connsiteY2" fmla="*/ 1060450 h 1060450"/>
              <a:gd name="connsiteX0" fmla="*/ 0 w 1692100"/>
              <a:gd name="connsiteY0" fmla="*/ 0 h 1066800"/>
              <a:gd name="connsiteX1" fmla="*/ 1360125 w 1692100"/>
              <a:gd name="connsiteY1" fmla="*/ 6350 h 1066800"/>
              <a:gd name="connsiteX2" fmla="*/ 1692100 w 16921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100" h="1066800">
                <a:moveTo>
                  <a:pt x="0" y="0"/>
                </a:moveTo>
                <a:lnTo>
                  <a:pt x="1360125" y="6350"/>
                </a:lnTo>
                <a:lnTo>
                  <a:pt x="1692100" y="1066800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108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30" y="3566827"/>
            <a:ext cx="2584026" cy="2584023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grpSp>
        <p:nvGrpSpPr>
          <p:cNvPr id="4" name="Grupo 3"/>
          <p:cNvGrpSpPr/>
          <p:nvPr/>
        </p:nvGrpSpPr>
        <p:grpSpPr>
          <a:xfrm>
            <a:off x="10970396" y="896095"/>
            <a:ext cx="312738" cy="369888"/>
            <a:chOff x="8494713" y="1138082"/>
            <a:chExt cx="312738" cy="369888"/>
          </a:xfrm>
        </p:grpSpPr>
        <p:sp>
          <p:nvSpPr>
            <p:cNvPr id="14" name="76 Elipse"/>
            <p:cNvSpPr/>
            <p:nvPr/>
          </p:nvSpPr>
          <p:spPr>
            <a:xfrm>
              <a:off x="8494713" y="1189271"/>
              <a:ext cx="295275" cy="295275"/>
            </a:xfrm>
            <a:prstGeom prst="ellipse">
              <a:avLst/>
            </a:prstGeom>
            <a:solidFill>
              <a:srgbClr val="C065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77 CuadroTexto"/>
            <p:cNvSpPr txBox="1">
              <a:spLocks noChangeArrowheads="1"/>
            </p:cNvSpPr>
            <p:nvPr/>
          </p:nvSpPr>
          <p:spPr bwMode="auto">
            <a:xfrm>
              <a:off x="8494713" y="1138082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s-ES" alt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1 Título"/>
          <p:cNvSpPr txBox="1">
            <a:spLocks/>
          </p:cNvSpPr>
          <p:nvPr/>
        </p:nvSpPr>
        <p:spPr>
          <a:xfrm>
            <a:off x="1523256" y="2523379"/>
            <a:ext cx="2220699" cy="1538552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 TÉCNICO DE CAPACIDADES/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 PÚBLICA DE G.R 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9622263" y="1316823"/>
            <a:ext cx="2162369" cy="1653561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ACTIV. NIVELES DE EMPLEO/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 PROTOCOLOS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 Forma libre"/>
          <p:cNvSpPr/>
          <p:nvPr/>
        </p:nvSpPr>
        <p:spPr>
          <a:xfrm>
            <a:off x="9364232" y="1360901"/>
            <a:ext cx="1692583" cy="1804452"/>
          </a:xfrm>
          <a:custGeom>
            <a:avLst/>
            <a:gdLst>
              <a:gd name="connsiteX0" fmla="*/ 0 w 2044700"/>
              <a:gd name="connsiteY0" fmla="*/ 463550 h 463550"/>
              <a:gd name="connsiteX1" fmla="*/ 222250 w 2044700"/>
              <a:gd name="connsiteY1" fmla="*/ 0 h 463550"/>
              <a:gd name="connsiteX2" fmla="*/ 2044700 w 2044700"/>
              <a:gd name="connsiteY2" fmla="*/ 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700" h="463550">
                <a:moveTo>
                  <a:pt x="0" y="463550"/>
                </a:moveTo>
                <a:lnTo>
                  <a:pt x="222250" y="0"/>
                </a:lnTo>
                <a:lnTo>
                  <a:pt x="2044700" y="0"/>
                </a:lnTo>
              </a:path>
            </a:pathLst>
          </a:custGeom>
          <a:noFill/>
          <a:ln w="38100">
            <a:solidFill>
              <a:srgbClr val="C0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537234" y="836712"/>
            <a:ext cx="312737" cy="369887"/>
            <a:chOff x="259906" y="892769"/>
            <a:chExt cx="312737" cy="369887"/>
          </a:xfrm>
        </p:grpSpPr>
        <p:sp>
          <p:nvSpPr>
            <p:cNvPr id="20" name="94 Elipse"/>
            <p:cNvSpPr/>
            <p:nvPr/>
          </p:nvSpPr>
          <p:spPr>
            <a:xfrm>
              <a:off x="267843" y="929281"/>
              <a:ext cx="295275" cy="2952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101 CuadroTexto"/>
            <p:cNvSpPr txBox="1">
              <a:spLocks noChangeArrowheads="1"/>
            </p:cNvSpPr>
            <p:nvPr/>
          </p:nvSpPr>
          <p:spPr bwMode="auto">
            <a:xfrm>
              <a:off x="259906" y="892769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s-ES" alt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49 Forma libre"/>
          <p:cNvSpPr/>
          <p:nvPr/>
        </p:nvSpPr>
        <p:spPr>
          <a:xfrm>
            <a:off x="1541772" y="3943957"/>
            <a:ext cx="2502967" cy="1061690"/>
          </a:xfrm>
          <a:custGeom>
            <a:avLst/>
            <a:gdLst>
              <a:gd name="connsiteX0" fmla="*/ 0 w 1193800"/>
              <a:gd name="connsiteY0" fmla="*/ 0 h 177800"/>
              <a:gd name="connsiteX1" fmla="*/ 812800 w 1193800"/>
              <a:gd name="connsiteY1" fmla="*/ 0 h 177800"/>
              <a:gd name="connsiteX2" fmla="*/ 1193800 w 1193800"/>
              <a:gd name="connsiteY2" fmla="*/ 177800 h 177800"/>
              <a:gd name="connsiteX0" fmla="*/ 0 w 1549400"/>
              <a:gd name="connsiteY0" fmla="*/ 0 h 342900"/>
              <a:gd name="connsiteX1" fmla="*/ 812800 w 1549400"/>
              <a:gd name="connsiteY1" fmla="*/ 0 h 342900"/>
              <a:gd name="connsiteX2" fmla="*/ 1549400 w 1549400"/>
              <a:gd name="connsiteY2" fmla="*/ 342900 h 342900"/>
              <a:gd name="connsiteX0" fmla="*/ 0 w 1144775"/>
              <a:gd name="connsiteY0" fmla="*/ 0 h 1060450"/>
              <a:gd name="connsiteX1" fmla="*/ 812800 w 1144775"/>
              <a:gd name="connsiteY1" fmla="*/ 0 h 1060450"/>
              <a:gd name="connsiteX2" fmla="*/ 1144775 w 1144775"/>
              <a:gd name="connsiteY2" fmla="*/ 1060450 h 1060450"/>
              <a:gd name="connsiteX0" fmla="*/ 0 w 1692100"/>
              <a:gd name="connsiteY0" fmla="*/ 0 h 1066800"/>
              <a:gd name="connsiteX1" fmla="*/ 1360125 w 1692100"/>
              <a:gd name="connsiteY1" fmla="*/ 6350 h 1066800"/>
              <a:gd name="connsiteX2" fmla="*/ 1692100 w 16921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100" h="1066800">
                <a:moveTo>
                  <a:pt x="0" y="0"/>
                </a:moveTo>
                <a:lnTo>
                  <a:pt x="1360125" y="6350"/>
                </a:lnTo>
                <a:lnTo>
                  <a:pt x="1692100" y="106680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7050" y="3574070"/>
            <a:ext cx="312738" cy="369887"/>
            <a:chOff x="395536" y="4559364"/>
            <a:chExt cx="312738" cy="369887"/>
          </a:xfrm>
        </p:grpSpPr>
        <p:sp>
          <p:nvSpPr>
            <p:cNvPr id="32" name="83 Elipse"/>
            <p:cNvSpPr/>
            <p:nvPr/>
          </p:nvSpPr>
          <p:spPr>
            <a:xfrm>
              <a:off x="407003" y="4588094"/>
              <a:ext cx="295275" cy="2952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84 CuadroTexto"/>
            <p:cNvSpPr txBox="1">
              <a:spLocks noChangeArrowheads="1"/>
            </p:cNvSpPr>
            <p:nvPr/>
          </p:nvSpPr>
          <p:spPr bwMode="auto">
            <a:xfrm>
              <a:off x="395536" y="4559364"/>
              <a:ext cx="312738" cy="369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alt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s-ES" altLang="es-EC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1 Título"/>
          <p:cNvSpPr txBox="1">
            <a:spLocks/>
          </p:cNvSpPr>
          <p:nvPr/>
        </p:nvSpPr>
        <p:spPr>
          <a:xfrm>
            <a:off x="4295800" y="1277670"/>
            <a:ext cx="2278942" cy="1246216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IMPLEMENTAR UNA ESTRUCTURA ORGANIZACIONAL EN FF.AA</a:t>
            </a:r>
          </a:p>
        </p:txBody>
      </p:sp>
      <p:sp>
        <p:nvSpPr>
          <p:cNvPr id="27" name="Redondear rectángulo de esquina del mismo lado 31"/>
          <p:cNvSpPr/>
          <p:nvPr/>
        </p:nvSpPr>
        <p:spPr>
          <a:xfrm rot="5400000">
            <a:off x="3115375" y="-1564406"/>
            <a:ext cx="506691" cy="4133101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13. OBJETIVOS DE LA PROPUESTA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8" name="49 Forma libre"/>
          <p:cNvSpPr/>
          <p:nvPr/>
        </p:nvSpPr>
        <p:spPr>
          <a:xfrm flipH="1" flipV="1">
            <a:off x="8107644" y="5406698"/>
            <a:ext cx="1000751" cy="744151"/>
          </a:xfrm>
          <a:custGeom>
            <a:avLst/>
            <a:gdLst>
              <a:gd name="connsiteX0" fmla="*/ 0 w 1193800"/>
              <a:gd name="connsiteY0" fmla="*/ 0 h 177800"/>
              <a:gd name="connsiteX1" fmla="*/ 812800 w 1193800"/>
              <a:gd name="connsiteY1" fmla="*/ 0 h 177800"/>
              <a:gd name="connsiteX2" fmla="*/ 1193800 w 1193800"/>
              <a:gd name="connsiteY2" fmla="*/ 177800 h 177800"/>
              <a:gd name="connsiteX0" fmla="*/ 0 w 1549400"/>
              <a:gd name="connsiteY0" fmla="*/ 0 h 342900"/>
              <a:gd name="connsiteX1" fmla="*/ 812800 w 1549400"/>
              <a:gd name="connsiteY1" fmla="*/ 0 h 342900"/>
              <a:gd name="connsiteX2" fmla="*/ 1549400 w 1549400"/>
              <a:gd name="connsiteY2" fmla="*/ 342900 h 342900"/>
              <a:gd name="connsiteX0" fmla="*/ 0 w 1144775"/>
              <a:gd name="connsiteY0" fmla="*/ 0 h 1060450"/>
              <a:gd name="connsiteX1" fmla="*/ 812800 w 1144775"/>
              <a:gd name="connsiteY1" fmla="*/ 0 h 1060450"/>
              <a:gd name="connsiteX2" fmla="*/ 1144775 w 1144775"/>
              <a:gd name="connsiteY2" fmla="*/ 1060450 h 1060450"/>
              <a:gd name="connsiteX0" fmla="*/ 0 w 1692100"/>
              <a:gd name="connsiteY0" fmla="*/ 0 h 1066800"/>
              <a:gd name="connsiteX1" fmla="*/ 1360125 w 1692100"/>
              <a:gd name="connsiteY1" fmla="*/ 6350 h 1066800"/>
              <a:gd name="connsiteX2" fmla="*/ 1692100 w 16921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100" h="1066800">
                <a:moveTo>
                  <a:pt x="0" y="0"/>
                </a:moveTo>
                <a:lnTo>
                  <a:pt x="1360125" y="6350"/>
                </a:lnTo>
                <a:lnTo>
                  <a:pt x="1692100" y="10668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9226801" y="5186031"/>
            <a:ext cx="2220699" cy="1538552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n-US"/>
            </a:defPPr>
            <a:lvl6pPr marL="0" lvl="5" algn="ctr" defTabSz="91440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 kern="0">
                <a:solidFill>
                  <a:schemeClr val="bg1"/>
                </a:solidFill>
                <a:latin typeface="Calibri" panose="020F050202020403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COLABORAR ACCION COORD. DIRECTA/INST.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</a:t>
            </a:r>
          </a:p>
        </p:txBody>
      </p:sp>
      <p:pic>
        <p:nvPicPr>
          <p:cNvPr id="30" name="108 Imagen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62" y="1012292"/>
            <a:ext cx="2855310" cy="2855307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34" name="108 Imagen"/>
          <p:cNvPicPr>
            <a:picLocks noChangeAspect="1"/>
          </p:cNvPicPr>
          <p:nvPr/>
        </p:nvPicPr>
        <p:blipFill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810326"/>
            <a:ext cx="2617206" cy="2617203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35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r="13686"/>
          <a:stretch/>
        </p:blipFill>
        <p:spPr bwMode="auto">
          <a:xfrm>
            <a:off x="6962498" y="1439626"/>
            <a:ext cx="1917861" cy="2075787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77" y="4160644"/>
            <a:ext cx="1953865" cy="18834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7" name="Grupo 44"/>
          <p:cNvGrpSpPr/>
          <p:nvPr/>
        </p:nvGrpSpPr>
        <p:grpSpPr>
          <a:xfrm>
            <a:off x="8795657" y="6167736"/>
            <a:ext cx="312906" cy="369332"/>
            <a:chOff x="395536" y="4559364"/>
            <a:chExt cx="312906" cy="369332"/>
          </a:xfrm>
        </p:grpSpPr>
        <p:sp>
          <p:nvSpPr>
            <p:cNvPr id="38" name="83 Elipse"/>
            <p:cNvSpPr/>
            <p:nvPr/>
          </p:nvSpPr>
          <p:spPr>
            <a:xfrm>
              <a:off x="407003" y="4588094"/>
              <a:ext cx="295275" cy="2952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84 CuadroTexto"/>
            <p:cNvSpPr txBox="1">
              <a:spLocks noChangeArrowheads="1"/>
            </p:cNvSpPr>
            <p:nvPr/>
          </p:nvSpPr>
          <p:spPr bwMode="auto">
            <a:xfrm>
              <a:off x="395536" y="4559364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C" sz="1800" b="1" i="0" u="none" strike="noStrike" kern="1200" cap="none" spc="0" normalizeH="0" baseline="0" noProof="0" dirty="0">
                  <a:ln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1" name="Picture 8" descr="https://www.ccffaa.mil.ec/wp-content/uploads/sites/8/2017/11/20171122_144850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62" y="3986866"/>
            <a:ext cx="1797277" cy="17439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37BBD00D-3BA4-3244-B6D4-E076487BC3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27" r="58722" b="14100"/>
          <a:stretch/>
        </p:blipFill>
        <p:spPr>
          <a:xfrm>
            <a:off x="2050309" y="1000475"/>
            <a:ext cx="933863" cy="13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dondear rectángulo de esquina del mismo lado 5"/>
          <p:cNvSpPr/>
          <p:nvPr/>
        </p:nvSpPr>
        <p:spPr>
          <a:xfrm rot="5400000">
            <a:off x="4500127" y="-2535966"/>
            <a:ext cx="526637" cy="626388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13. PROPUESTA DE ESTRUCTURA ORGANIZACIONAL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124744"/>
            <a:ext cx="8352927" cy="51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7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2711624" y="805638"/>
            <a:ext cx="6768752" cy="605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ENUNCIADO DEL PROBLEMA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PREGUNTAS DE INVESTIGACIÓN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JUSTIFICACIÓN DE LA INVESTIGACIÓN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FUNDAMENTACIÓN TEÓRICA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VARIABLES INDEPENDIENTE Y DEPENDIENTES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OPERACIONALIZACIÓN DE LAS VARIABLES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OBJETO DE ESTUDIO Y CAMPO DE ACCIÓN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OBJETIVOS DE LA 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C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DE PROCESOS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CONCLUSIONES Y RECOMENDACIONES</a:t>
            </a:r>
            <a:endParaRPr kumimoji="0" lang="es-EC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5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00" y="1628800"/>
            <a:ext cx="10318373" cy="4824536"/>
          </a:xfrm>
          <a:prstGeom prst="rect">
            <a:avLst/>
          </a:prstGeom>
        </p:spPr>
      </p:pic>
      <p:sp>
        <p:nvSpPr>
          <p:cNvPr id="16" name="Redondear rectángulo de esquina del mismo lado 15"/>
          <p:cNvSpPr/>
          <p:nvPr/>
        </p:nvSpPr>
        <p:spPr>
          <a:xfrm rot="5400000">
            <a:off x="6481458" y="-3890399"/>
            <a:ext cx="504056" cy="10246310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>
                <a:solidFill>
                  <a:prstClr val="black"/>
                </a:solidFill>
                <a:latin typeface="Impact" panose="020B0806030902050204" pitchFamily="34" charset="0"/>
              </a:rPr>
              <a:t>MAPA DE INTERRELACIÓN DEL MACROPROCESO DE GESTION DE RIESGOS INSTITUCIONAL</a:t>
            </a:r>
            <a:endParaRPr lang="es-EC" sz="20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dondear rectángulo de esquina del mismo lado 3"/>
          <p:cNvSpPr/>
          <p:nvPr/>
        </p:nvSpPr>
        <p:spPr>
          <a:xfrm rot="5400000">
            <a:off x="3507254" y="-1619303"/>
            <a:ext cx="526637" cy="432048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14. MANUAL DE PROCESOS 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8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 flipH="1">
            <a:off x="1644106" y="765162"/>
            <a:ext cx="5027958" cy="941173"/>
            <a:chOff x="748093" y="83783"/>
            <a:chExt cx="5027958" cy="941173"/>
          </a:xfrm>
        </p:grpSpPr>
        <p:sp>
          <p:nvSpPr>
            <p:cNvPr id="30" name="Pentágono 29"/>
            <p:cNvSpPr/>
            <p:nvPr/>
          </p:nvSpPr>
          <p:spPr>
            <a:xfrm rot="10800000">
              <a:off x="748093" y="83783"/>
              <a:ext cx="5027958" cy="941173"/>
            </a:xfrm>
            <a:prstGeom prst="homePlate">
              <a:avLst/>
            </a:prstGeom>
            <a:ln w="3175"/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entágono 4"/>
            <p:cNvSpPr txBox="1"/>
            <p:nvPr/>
          </p:nvSpPr>
          <p:spPr>
            <a:xfrm rot="21600000">
              <a:off x="983386" y="83783"/>
              <a:ext cx="4792665" cy="9411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País con múltiples amenazas, las funciones del Estado estén en condiciones de atender con eficacia y eficiencia.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 flipH="1">
            <a:off x="1644106" y="1904995"/>
            <a:ext cx="5027958" cy="941173"/>
            <a:chOff x="748093" y="1223616"/>
            <a:chExt cx="5027958" cy="94117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4" name="Pentágono 33"/>
            <p:cNvSpPr/>
            <p:nvPr/>
          </p:nvSpPr>
          <p:spPr>
            <a:xfrm rot="10800000">
              <a:off x="748093" y="1223616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entágono 7"/>
            <p:cNvSpPr txBox="1"/>
            <p:nvPr/>
          </p:nvSpPr>
          <p:spPr>
            <a:xfrm rot="21600000">
              <a:off x="983386" y="1223616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Es necesario que cada institución del SNDGR cuente con una Dirección o Unidad especializada.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 flipH="1">
            <a:off x="1644106" y="3127116"/>
            <a:ext cx="5027958" cy="941173"/>
            <a:chOff x="748093" y="2445737"/>
            <a:chExt cx="5027958" cy="941173"/>
          </a:xfrm>
        </p:grpSpPr>
        <p:sp>
          <p:nvSpPr>
            <p:cNvPr id="37" name="Pentágono 36"/>
            <p:cNvSpPr/>
            <p:nvPr/>
          </p:nvSpPr>
          <p:spPr>
            <a:xfrm rot="10800000">
              <a:off x="748093" y="2445737"/>
              <a:ext cx="5027958" cy="941173"/>
            </a:xfrm>
            <a:prstGeom prst="homePlate">
              <a:avLst/>
            </a:prstGeom>
            <a:ln w="3175"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entágono 10"/>
            <p:cNvSpPr txBox="1"/>
            <p:nvPr/>
          </p:nvSpPr>
          <p:spPr>
            <a:xfrm rot="21600000">
              <a:off x="983386" y="2445737"/>
              <a:ext cx="4792665" cy="9411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FF.AA históricamente ha trascendido por su compromiso con la nación, merecedor de la confianza del pueblo ecuatoriano.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 flipH="1">
            <a:off x="1644106" y="4349236"/>
            <a:ext cx="5027958" cy="941173"/>
            <a:chOff x="748093" y="3667857"/>
            <a:chExt cx="5027958" cy="9411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Pentágono 39"/>
            <p:cNvSpPr/>
            <p:nvPr/>
          </p:nvSpPr>
          <p:spPr>
            <a:xfrm rot="10800000">
              <a:off x="748093" y="3667857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entágono 13"/>
            <p:cNvSpPr txBox="1"/>
            <p:nvPr/>
          </p:nvSpPr>
          <p:spPr>
            <a:xfrm rot="21600000">
              <a:off x="983386" y="3667857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El significado de paz es extenso,  se amerita una adecuada articulación y coordinación con las Instituciones.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 flipH="1">
            <a:off x="1644106" y="5571357"/>
            <a:ext cx="5027958" cy="941173"/>
            <a:chOff x="748093" y="4889978"/>
            <a:chExt cx="5027958" cy="9411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Pentágono 42"/>
            <p:cNvSpPr/>
            <p:nvPr/>
          </p:nvSpPr>
          <p:spPr>
            <a:xfrm rot="10800000">
              <a:off x="748093" y="4889978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entágono 16"/>
            <p:cNvSpPr txBox="1"/>
            <p:nvPr/>
          </p:nvSpPr>
          <p:spPr>
            <a:xfrm rot="21600000">
              <a:off x="983386" y="4889978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Necesidad de crear la Dirección del Sistema de Gestión de Riesgos dentro de las FF.AA.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818166" y="759817"/>
            <a:ext cx="5027958" cy="941173"/>
            <a:chOff x="748093" y="83783"/>
            <a:chExt cx="5027958" cy="941173"/>
          </a:xfrm>
          <a:solidFill>
            <a:schemeClr val="bg1">
              <a:lumMod val="75000"/>
            </a:schemeClr>
          </a:solidFill>
        </p:grpSpPr>
        <p:sp>
          <p:nvSpPr>
            <p:cNvPr id="9" name="Pentágono 8"/>
            <p:cNvSpPr/>
            <p:nvPr/>
          </p:nvSpPr>
          <p:spPr>
            <a:xfrm rot="10800000">
              <a:off x="748093" y="83783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ágono 4"/>
            <p:cNvSpPr txBox="1"/>
            <p:nvPr/>
          </p:nvSpPr>
          <p:spPr>
            <a:xfrm rot="21600000">
              <a:off x="983386" y="83783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Fortalecer la gobernanza del Riesgo dentro de las FF.AA. 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818166" y="1899650"/>
            <a:ext cx="5027958" cy="941173"/>
            <a:chOff x="748093" y="1223616"/>
            <a:chExt cx="5027958" cy="94117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" name="Pentágono 12"/>
            <p:cNvSpPr/>
            <p:nvPr/>
          </p:nvSpPr>
          <p:spPr>
            <a:xfrm rot="10800000">
              <a:off x="748093" y="1223616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ágono 7"/>
            <p:cNvSpPr txBox="1"/>
            <p:nvPr/>
          </p:nvSpPr>
          <p:spPr>
            <a:xfrm rot="21600000">
              <a:off x="983386" y="1223616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Establecer y mantener relaciones con sus contrapartes técnicas.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Elipse 14"/>
          <p:cNvSpPr/>
          <p:nvPr/>
        </p:nvSpPr>
        <p:spPr>
          <a:xfrm>
            <a:off x="6292347" y="1894304"/>
            <a:ext cx="941173" cy="94117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o 15"/>
          <p:cNvGrpSpPr/>
          <p:nvPr/>
        </p:nvGrpSpPr>
        <p:grpSpPr>
          <a:xfrm>
            <a:off x="6818166" y="3121771"/>
            <a:ext cx="5027958" cy="941173"/>
            <a:chOff x="748093" y="2445737"/>
            <a:chExt cx="5027958" cy="94117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Pentágono 16"/>
            <p:cNvSpPr/>
            <p:nvPr/>
          </p:nvSpPr>
          <p:spPr>
            <a:xfrm rot="10800000">
              <a:off x="748093" y="2445737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10"/>
            <p:cNvSpPr txBox="1"/>
            <p:nvPr/>
          </p:nvSpPr>
          <p:spPr>
            <a:xfrm rot="21600000">
              <a:off x="983386" y="2445737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Flujo de comunicación. Definir las líneas de acción en respuesta a la emergencia. 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Elipse 18"/>
          <p:cNvSpPr/>
          <p:nvPr/>
        </p:nvSpPr>
        <p:spPr>
          <a:xfrm>
            <a:off x="6292347" y="3121771"/>
            <a:ext cx="941173" cy="94117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o 19"/>
          <p:cNvGrpSpPr/>
          <p:nvPr/>
        </p:nvGrpSpPr>
        <p:grpSpPr>
          <a:xfrm>
            <a:off x="6818166" y="4343891"/>
            <a:ext cx="5027958" cy="941173"/>
            <a:chOff x="748093" y="3667857"/>
            <a:chExt cx="5027958" cy="9411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Pentágono 20"/>
            <p:cNvSpPr/>
            <p:nvPr/>
          </p:nvSpPr>
          <p:spPr>
            <a:xfrm rot="10800000">
              <a:off x="748093" y="3667857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ágono 13"/>
            <p:cNvSpPr txBox="1"/>
            <p:nvPr/>
          </p:nvSpPr>
          <p:spPr>
            <a:xfrm rot="21600000">
              <a:off x="983386" y="3667857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Analizar y evaluar los pedidos de ayuda internacional - coordinaciones junto con el SNDGR.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Elipse 22"/>
          <p:cNvSpPr/>
          <p:nvPr/>
        </p:nvSpPr>
        <p:spPr>
          <a:xfrm>
            <a:off x="6292347" y="4343891"/>
            <a:ext cx="941173" cy="941173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o 23"/>
          <p:cNvGrpSpPr/>
          <p:nvPr/>
        </p:nvGrpSpPr>
        <p:grpSpPr>
          <a:xfrm>
            <a:off x="6818166" y="5566012"/>
            <a:ext cx="5027958" cy="941173"/>
            <a:chOff x="748093" y="4889978"/>
            <a:chExt cx="5027958" cy="94117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Pentágono 24"/>
            <p:cNvSpPr/>
            <p:nvPr/>
          </p:nvSpPr>
          <p:spPr>
            <a:xfrm rot="10800000">
              <a:off x="748093" y="4889978"/>
              <a:ext cx="5027958" cy="941173"/>
            </a:xfrm>
            <a:prstGeom prst="homePlate">
              <a:avLst/>
            </a:prstGeom>
            <a:grpFill/>
            <a:ln w="3175"/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ágono 16"/>
            <p:cNvSpPr txBox="1"/>
            <p:nvPr/>
          </p:nvSpPr>
          <p:spPr>
            <a:xfrm rot="21600000">
              <a:off x="983386" y="4889978"/>
              <a:ext cx="4792665" cy="9411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5031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>
                  <a:solidFill>
                    <a:schemeClr val="tx1"/>
                  </a:solidFill>
                </a:rPr>
                <a:t>Recolectar, verificar y compartir información.</a:t>
              </a:r>
              <a:endParaRPr lang="es-ES" sz="19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Elipse 26"/>
          <p:cNvSpPr/>
          <p:nvPr/>
        </p:nvSpPr>
        <p:spPr>
          <a:xfrm>
            <a:off x="6292347" y="5566012"/>
            <a:ext cx="941173" cy="941173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dondear rectángulo de esquina del mismo lado 27"/>
          <p:cNvSpPr/>
          <p:nvPr/>
        </p:nvSpPr>
        <p:spPr>
          <a:xfrm rot="5400000">
            <a:off x="3777120" y="-1757728"/>
            <a:ext cx="526637" cy="432048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15. CONCLUSIONES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6306955" y="733945"/>
            <a:ext cx="941173" cy="941173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175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Redondear rectángulo de esquina del mismo lado 45"/>
          <p:cNvSpPr/>
          <p:nvPr/>
        </p:nvSpPr>
        <p:spPr>
          <a:xfrm rot="5400000">
            <a:off x="9186473" y="-1757727"/>
            <a:ext cx="526637" cy="432048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RECOMENDACIONES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1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945196" y="332656"/>
            <a:ext cx="8229600" cy="78296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58" l="5309" r="95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77" b="3215"/>
          <a:stretch/>
        </p:blipFill>
        <p:spPr>
          <a:xfrm>
            <a:off x="1477306" y="1115616"/>
            <a:ext cx="9165380" cy="542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5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2601382127"/>
              </p:ext>
            </p:extLst>
          </p:nvPr>
        </p:nvGraphicFramePr>
        <p:xfrm>
          <a:off x="5303912" y="1340768"/>
          <a:ext cx="6672844" cy="479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dondear rectángulo de esquina del mismo lado 5"/>
          <p:cNvSpPr/>
          <p:nvPr/>
        </p:nvSpPr>
        <p:spPr>
          <a:xfrm rot="5400000">
            <a:off x="3924471" y="-1744286"/>
            <a:ext cx="526637" cy="468052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es-ES_tradnl" sz="2400">
                <a:solidFill>
                  <a:prstClr val="black"/>
                </a:solidFill>
                <a:latin typeface="Impact" panose="020B0806030902050204" pitchFamily="34" charset="0"/>
              </a:rPr>
              <a:t>1. PLANTEAMIENTO  </a:t>
            </a:r>
            <a:r>
              <a: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DEL PROBLEMA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17" name="Picture 5" descr="C:\Users\Usuario\Desktop\SEG INTEGRAL.jpg">
            <a:extLst>
              <a:ext uri="{FF2B5EF4-FFF2-40B4-BE49-F238E27FC236}">
                <a16:creationId xmlns:a16="http://schemas.microsoft.com/office/drawing/2014/main" id="{36B479F3-3B02-1C46-868A-36246BB5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4" y="1628800"/>
            <a:ext cx="363801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uario\Desktop\MDN.jpg">
            <a:extLst>
              <a:ext uri="{FF2B5EF4-FFF2-40B4-BE49-F238E27FC236}">
                <a16:creationId xmlns:a16="http://schemas.microsoft.com/office/drawing/2014/main" id="{D1EBE50C-D823-AA42-AC17-F4E8AB7B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4" y="3573015"/>
            <a:ext cx="3546764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2175848849"/>
              </p:ext>
            </p:extLst>
          </p:nvPr>
        </p:nvGraphicFramePr>
        <p:xfrm>
          <a:off x="5375920" y="1013681"/>
          <a:ext cx="6480718" cy="515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dondear rectángulo de esquina del mismo lado 5"/>
          <p:cNvSpPr/>
          <p:nvPr/>
        </p:nvSpPr>
        <p:spPr>
          <a:xfrm rot="5400000">
            <a:off x="3168386" y="-1204225"/>
            <a:ext cx="526637" cy="3744416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2. ENUNCIADO DEL PROBLEMA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7" name="Picture 4" descr="C:\Users\Usuario\Desktop\SNGR.jpg">
            <a:extLst>
              <a:ext uri="{FF2B5EF4-FFF2-40B4-BE49-F238E27FC236}">
                <a16:creationId xmlns:a16="http://schemas.microsoft.com/office/drawing/2014/main" id="{47B71A06-33C3-514B-AA9C-2F05F6FF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17" y="3245928"/>
            <a:ext cx="3638018" cy="2199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Desktop\3.jpg">
            <a:extLst>
              <a:ext uri="{FF2B5EF4-FFF2-40B4-BE49-F238E27FC236}">
                <a16:creationId xmlns:a16="http://schemas.microsoft.com/office/drawing/2014/main" id="{DEBDA1FA-C085-4E41-8E28-B8905EE7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16" y="1628799"/>
            <a:ext cx="3638018" cy="161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348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2771724400"/>
              </p:ext>
            </p:extLst>
          </p:nvPr>
        </p:nvGraphicFramePr>
        <p:xfrm>
          <a:off x="3863752" y="1199386"/>
          <a:ext cx="8136905" cy="539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dondear rectángulo de esquina del mismo lado 4"/>
          <p:cNvSpPr/>
          <p:nvPr/>
        </p:nvSpPr>
        <p:spPr>
          <a:xfrm rot="5400000">
            <a:off x="3384411" y="-1586848"/>
            <a:ext cx="526637" cy="446449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3.  PREGUNTAS DE INVESTIGACIÓN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Usuario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196752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uario\Desktop\DPTO.jpg">
            <a:extLst>
              <a:ext uri="{FF2B5EF4-FFF2-40B4-BE49-F238E27FC236}">
                <a16:creationId xmlns:a16="http://schemas.microsoft.com/office/drawing/2014/main" id="{83776815-35F8-5147-9255-47813378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645024"/>
            <a:ext cx="237626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1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271464" y="2924944"/>
            <a:ext cx="10472538" cy="3470049"/>
            <a:chOff x="446229" y="2020896"/>
            <a:chExt cx="11269794" cy="2983361"/>
          </a:xfrm>
        </p:grpSpPr>
        <p:sp>
          <p:nvSpPr>
            <p:cNvPr id="9" name="Freeform 1871">
              <a:extLst>
                <a:ext uri="{FF2B5EF4-FFF2-40B4-BE49-F238E27FC236}">
                  <a16:creationId xmlns:a16="http://schemas.microsoft.com/office/drawing/2014/main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29" y="2498103"/>
              <a:ext cx="2712604" cy="2367870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871">
              <a:extLst>
                <a:ext uri="{FF2B5EF4-FFF2-40B4-BE49-F238E27FC236}">
                  <a16:creationId xmlns:a16="http://schemas.microsoft.com/office/drawing/2014/main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594" y="2498103"/>
              <a:ext cx="2712604" cy="2506153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DISPONE DE DEPARTAMENTO ESPECÍFICO.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MATERIALIZACIÓN ORGANIZACIÓN EN FF.AA.</a:t>
              </a:r>
            </a:p>
          </p:txBody>
        </p:sp>
        <p:sp>
          <p:nvSpPr>
            <p:cNvPr id="15" name="Freeform 1871">
              <a:extLst>
                <a:ext uri="{FF2B5EF4-FFF2-40B4-BE49-F238E27FC236}">
                  <a16:creationId xmlns:a16="http://schemas.microsoft.com/office/drawing/2014/main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605" y="2498103"/>
              <a:ext cx="2712604" cy="2506154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ATENCIÓN A CONFORMACIÓN ORGANIZACIÓN.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NEXO CON EL SNDGR PARA INTERACTUAR.</a:t>
              </a:r>
            </a:p>
          </p:txBody>
        </p:sp>
        <p:sp>
          <p:nvSpPr>
            <p:cNvPr id="17" name="Freeform 1871">
              <a:extLst>
                <a:ext uri="{FF2B5EF4-FFF2-40B4-BE49-F238E27FC236}">
                  <a16:creationId xmlns:a16="http://schemas.microsoft.com/office/drawing/2014/main" id="{D8B8BD07-5A1E-4A23-BE85-723EE764E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419" y="2498102"/>
              <a:ext cx="2712604" cy="2506155"/>
            </a:xfrm>
            <a:custGeom>
              <a:avLst/>
              <a:gdLst>
                <a:gd name="T0" fmla="*/ 866 w 866"/>
                <a:gd name="T1" fmla="*/ 1617 h 1902"/>
                <a:gd name="T2" fmla="*/ 433 w 866"/>
                <a:gd name="T3" fmla="*/ 1902 h 1902"/>
                <a:gd name="T4" fmla="*/ 0 w 866"/>
                <a:gd name="T5" fmla="*/ 1617 h 1902"/>
                <a:gd name="T6" fmla="*/ 0 w 866"/>
                <a:gd name="T7" fmla="*/ 52 h 1902"/>
                <a:gd name="T8" fmla="*/ 53 w 866"/>
                <a:gd name="T9" fmla="*/ 0 h 1902"/>
                <a:gd name="T10" fmla="*/ 814 w 866"/>
                <a:gd name="T11" fmla="*/ 0 h 1902"/>
                <a:gd name="T12" fmla="*/ 866 w 866"/>
                <a:gd name="T13" fmla="*/ 52 h 1902"/>
                <a:gd name="T14" fmla="*/ 866 w 866"/>
                <a:gd name="T15" fmla="*/ 1617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1902">
                  <a:moveTo>
                    <a:pt x="866" y="1617"/>
                  </a:moveTo>
                  <a:cubicBezTo>
                    <a:pt x="866" y="1646"/>
                    <a:pt x="433" y="1902"/>
                    <a:pt x="433" y="1902"/>
                  </a:cubicBezTo>
                  <a:cubicBezTo>
                    <a:pt x="433" y="1902"/>
                    <a:pt x="0" y="1646"/>
                    <a:pt x="0" y="1617"/>
                  </a:cubicBezTo>
                  <a:lnTo>
                    <a:pt x="0" y="52"/>
                  </a:lnTo>
                  <a:cubicBezTo>
                    <a:pt x="0" y="23"/>
                    <a:pt x="24" y="0"/>
                    <a:pt x="53" y="0"/>
                  </a:cubicBezTo>
                  <a:lnTo>
                    <a:pt x="814" y="0"/>
                  </a:lnTo>
                  <a:cubicBezTo>
                    <a:pt x="843" y="0"/>
                    <a:pt x="866" y="23"/>
                    <a:pt x="866" y="52"/>
                  </a:cubicBezTo>
                  <a:lnTo>
                    <a:pt x="866" y="16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 DISPONE DE RECURSOS.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C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C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 ALCANCE A TRAVÉS DE LA DIRECCIÓN DE OPERACIONES DEL CC.FF.AA.</a:t>
              </a:r>
            </a:p>
          </p:txBody>
        </p:sp>
        <p:sp>
          <p:nvSpPr>
            <p:cNvPr id="19" name="TextBox 39">
              <a:extLst>
                <a:ext uri="{FF2B5EF4-FFF2-40B4-BE49-F238E27FC236}">
                  <a16:creationId xmlns:a16="http://schemas.microsoft.com/office/drawing/2014/main" id="{4828EA08-86D2-455A-A47E-377FA7AD0DEA}"/>
                </a:ext>
              </a:extLst>
            </p:cNvPr>
            <p:cNvSpPr txBox="1"/>
            <p:nvPr/>
          </p:nvSpPr>
          <p:spPr>
            <a:xfrm>
              <a:off x="462770" y="2025003"/>
              <a:ext cx="2696062" cy="3175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rIns="0" rtlCol="0" anchor="b">
              <a:spAutoFit/>
            </a:bodyPr>
            <a:lstStyle>
              <a:defPPr>
                <a:defRPr lang="es-EC"/>
              </a:defPPr>
              <a:lvl1pPr algn="ctr">
                <a:defRPr b="1"/>
              </a:lvl1pPr>
            </a:lstStyle>
            <a:p>
              <a:r>
                <a:rPr lang="es-EC" dirty="0">
                  <a:solidFill>
                    <a:prstClr val="black"/>
                  </a:solidFill>
                  <a:latin typeface="Calibri"/>
                </a:rPr>
                <a:t>ORIGINALIDAD</a:t>
              </a: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4828EA08-86D2-455A-A47E-377FA7AD0DEA}"/>
                </a:ext>
              </a:extLst>
            </p:cNvPr>
            <p:cNvSpPr txBox="1"/>
            <p:nvPr/>
          </p:nvSpPr>
          <p:spPr>
            <a:xfrm>
              <a:off x="6183876" y="2020896"/>
              <a:ext cx="2696062" cy="3175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INTERÉS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4828EA08-86D2-455A-A47E-377FA7AD0DEA}"/>
                </a:ext>
              </a:extLst>
            </p:cNvPr>
            <p:cNvSpPr txBox="1"/>
            <p:nvPr/>
          </p:nvSpPr>
          <p:spPr>
            <a:xfrm>
              <a:off x="9003419" y="2032684"/>
              <a:ext cx="2696062" cy="3175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FACTIBILIDAD</a:t>
              </a:r>
            </a:p>
          </p:txBody>
        </p:sp>
      </p:grpSp>
      <p:sp>
        <p:nvSpPr>
          <p:cNvPr id="18" name="Redondear rectángulo de esquina del mismo lado 8"/>
          <p:cNvSpPr/>
          <p:nvPr/>
        </p:nvSpPr>
        <p:spPr>
          <a:xfrm rot="5400000">
            <a:off x="3591682" y="-2025250"/>
            <a:ext cx="526637" cy="516707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4.  JUSTIFICACIÓN DE LA INVESTIGACIÓN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30695" y="3471066"/>
            <a:ext cx="27126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ÁMBITOS DE INTERACCIÓN Y LOS RECURSOS 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VINCULO Y TRABAJO PLANIFICADO, ORGANIZADO Y COORDINADO.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6" descr="Resultado de imagen para planificacion por capacidades milit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5" y="1060109"/>
            <a:ext cx="2505335" cy="166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39">
            <a:extLst>
              <a:ext uri="{FF2B5EF4-FFF2-40B4-BE49-F238E27FC236}">
                <a16:creationId xmlns:a16="http://schemas.microsoft.com/office/drawing/2014/main" id="{4828EA08-86D2-455A-A47E-377FA7AD0DEA}"/>
              </a:ext>
            </a:extLst>
          </p:cNvPr>
          <p:cNvSpPr txBox="1"/>
          <p:nvPr/>
        </p:nvSpPr>
        <p:spPr>
          <a:xfrm>
            <a:off x="3933195" y="2945987"/>
            <a:ext cx="252070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pPr lvl="0">
              <a:defRPr/>
            </a:pPr>
            <a:r>
              <a:rPr lang="es-EC" dirty="0">
                <a:solidFill>
                  <a:prstClr val="black"/>
                </a:solidFill>
              </a:rPr>
              <a:t>RELEVANCIA</a:t>
            </a:r>
          </a:p>
        </p:txBody>
      </p:sp>
      <p:pic>
        <p:nvPicPr>
          <p:cNvPr id="4098" name="Picture 2" descr="C:\Users\Usuario\Desktop\RIES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18" y="897850"/>
            <a:ext cx="1877525" cy="182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uario\Desktop\9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45" y="1060109"/>
            <a:ext cx="2505335" cy="155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BB84E48-5C85-4446-BF91-FFF047334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196752"/>
            <a:ext cx="2160240" cy="1274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53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Título"/>
          <p:cNvSpPr txBox="1">
            <a:spLocks/>
          </p:cNvSpPr>
          <p:nvPr/>
        </p:nvSpPr>
        <p:spPr>
          <a:xfrm>
            <a:off x="8328248" y="1785137"/>
            <a:ext cx="3574734" cy="936104"/>
          </a:xfrm>
          <a:prstGeom prst="round2SameRect">
            <a:avLst>
              <a:gd name="adj1" fmla="val 43662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0" algn="ctr">
              <a:defRPr/>
            </a:pPr>
            <a:r>
              <a:rPr lang="es-EC" sz="2400" b="1" dirty="0"/>
              <a:t>OBJETIVO GENERAL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8328248" y="3068960"/>
            <a:ext cx="357473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_tradnl" sz="2400" b="1" dirty="0">
                <a:solidFill>
                  <a:prstClr val="black"/>
                </a:solidFill>
              </a:rPr>
              <a:t>IMPLEMENTAR UNA ESTRUCTURA ORGANIZACIONAL QUE ADMINISTRE EL SISTEMA DE GESTIÓN DE RIESGOS DE FF.AA EN EL EMPLEO, LA COORDINACIÓN Y EL APOYO AL SNDGR.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2" name="Redondear rectángulo de esquina del mismo lado 31"/>
          <p:cNvSpPr/>
          <p:nvPr/>
        </p:nvSpPr>
        <p:spPr>
          <a:xfrm rot="5400000">
            <a:off x="3960473" y="-1778228"/>
            <a:ext cx="526637" cy="4752528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5. OBJETIVOS DE LA INVESTIGACIÓN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847527" y="1916832"/>
            <a:ext cx="5746768" cy="4199116"/>
            <a:chOff x="5893848" y="1448394"/>
            <a:chExt cx="4902998" cy="4936531"/>
          </a:xfrm>
        </p:grpSpPr>
        <p:pic>
          <p:nvPicPr>
            <p:cNvPr id="1026" name="Picture 2" descr="C:\Users\Usuario\Desktop\TECNOLO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848" y="1448394"/>
              <a:ext cx="4902998" cy="248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uario\Desktop\MANUAL SNG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36"/>
            <a:stretch/>
          </p:blipFill>
          <p:spPr bwMode="auto">
            <a:xfrm>
              <a:off x="5893848" y="3933056"/>
              <a:ext cx="4902997" cy="245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643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dondear rectángulo de esquina del mismo lado 46"/>
          <p:cNvSpPr/>
          <p:nvPr/>
        </p:nvSpPr>
        <p:spPr>
          <a:xfrm rot="5400000">
            <a:off x="3481435" y="-1595833"/>
            <a:ext cx="526637" cy="4226499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5. OBJETIVOS ESPECÍFICOS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631504" y="1340768"/>
            <a:ext cx="9793088" cy="4968551"/>
            <a:chOff x="3053" y="1816913"/>
            <a:chExt cx="11852062" cy="3982566"/>
          </a:xfrm>
        </p:grpSpPr>
        <p:sp>
          <p:nvSpPr>
            <p:cNvPr id="26" name="Pentágono 25"/>
            <p:cNvSpPr/>
            <p:nvPr/>
          </p:nvSpPr>
          <p:spPr>
            <a:xfrm rot="10800000">
              <a:off x="1077241" y="1816913"/>
              <a:ext cx="10777874" cy="941173"/>
            </a:xfrm>
            <a:prstGeom prst="homePlate">
              <a:avLst/>
            </a:prstGeom>
            <a:ln w="3175"/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3053" y="1816913"/>
              <a:ext cx="941173" cy="941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0000" r="-70000"/>
              </a:stretch>
            </a:blip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entágono 23"/>
            <p:cNvSpPr/>
            <p:nvPr/>
          </p:nvSpPr>
          <p:spPr>
            <a:xfrm rot="10800000">
              <a:off x="1077241" y="3356271"/>
              <a:ext cx="10777874" cy="94117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ágono 21"/>
            <p:cNvSpPr/>
            <p:nvPr/>
          </p:nvSpPr>
          <p:spPr>
            <a:xfrm rot="10800000">
              <a:off x="1077241" y="4858306"/>
              <a:ext cx="10777874" cy="941173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3053" y="4858306"/>
              <a:ext cx="941173" cy="94117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6000" r="-56000"/>
              </a:stretch>
            </a:blipFill>
            <a:ln w="31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1616495" y="1948298"/>
              <a:ext cx="10238620" cy="567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IDENTIFICAR LA SITUACIÓN ACTUAL DEL EMPLEO, COORDINACIÓN Y APOYO DE FF.AA. AL SNDGR.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616495" y="3397643"/>
              <a:ext cx="102386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DETERMINAR LOS INSTRUMENTOS LEGALES QUE SUSTENTEN LA IMPLEMENTACIÓN DE LA ESTRUCTURA ORGANIZACIONAL DEL SISTEMA DE GESTIÓN DE RIESGOS EN FF.AA.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616495" y="4844322"/>
              <a:ext cx="1023862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itchFamily="34" charset="0"/>
                  <a:cs typeface="Arial" pitchFamily="34" charset="0"/>
                </a:rPr>
                <a:t>IDENTIFICAR LAS CAPACIDADES QUE NECESITA LA DIRECCIÓN DEL SISTEMA DE GESTIÓN DE RIESGOS EN FF.AA.</a:t>
              </a:r>
              <a:endPara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pic>
        <p:nvPicPr>
          <p:cNvPr id="9218" name="Picture 2" descr="C:\Users\Usuario\Desktop\LEG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258538"/>
            <a:ext cx="777670" cy="108451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6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 rot="5400000">
            <a:off x="3744407" y="-1670223"/>
            <a:ext cx="526637" cy="4320482"/>
          </a:xfrm>
          <a:prstGeom prst="round2Same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_tradnl" sz="2400" dirty="0">
                <a:solidFill>
                  <a:prstClr val="black"/>
                </a:solidFill>
                <a:latin typeface="Impact" panose="020B0806030902050204" pitchFamily="34" charset="0"/>
              </a:rPr>
              <a:t> 6. FUNDAMENTACIÓN TEÓRICA</a:t>
            </a:r>
            <a:endParaRPr lang="es-EC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40184" y="1005892"/>
            <a:ext cx="5088464" cy="5551654"/>
            <a:chOff x="726644" y="1031385"/>
            <a:chExt cx="5088464" cy="5551654"/>
          </a:xfrm>
        </p:grpSpPr>
        <p:grpSp>
          <p:nvGrpSpPr>
            <p:cNvPr id="9" name="Grupo 8"/>
            <p:cNvGrpSpPr/>
            <p:nvPr/>
          </p:nvGrpSpPr>
          <p:grpSpPr>
            <a:xfrm>
              <a:off x="767408" y="1031385"/>
              <a:ext cx="5027958" cy="531268"/>
              <a:chOff x="748093" y="83783"/>
              <a:chExt cx="5027958" cy="941173"/>
            </a:xfrm>
          </p:grpSpPr>
          <p:sp>
            <p:nvSpPr>
              <p:cNvPr id="28" name="Pentágono 27"/>
              <p:cNvSpPr/>
              <p:nvPr/>
            </p:nvSpPr>
            <p:spPr>
              <a:xfrm rot="10800000">
                <a:off x="748093" y="83783"/>
                <a:ext cx="5027958" cy="941173"/>
              </a:xfrm>
              <a:prstGeom prst="homePlate">
                <a:avLst/>
              </a:prstGeom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entágono 4"/>
              <p:cNvSpPr txBox="1"/>
              <p:nvPr/>
            </p:nvSpPr>
            <p:spPr>
              <a:xfrm rot="21600000">
                <a:off x="983386" y="83783"/>
                <a:ext cx="4792665" cy="94117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POLÍTICA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746988" y="1745597"/>
              <a:ext cx="5027958" cy="531268"/>
              <a:chOff x="748093" y="1223616"/>
              <a:chExt cx="5027958" cy="941173"/>
            </a:xfrm>
          </p:grpSpPr>
          <p:sp>
            <p:nvSpPr>
              <p:cNvPr id="26" name="Pentágono 25"/>
              <p:cNvSpPr/>
              <p:nvPr/>
            </p:nvSpPr>
            <p:spPr>
              <a:xfrm rot="10800000">
                <a:off x="748093" y="1223616"/>
                <a:ext cx="5027958" cy="941173"/>
              </a:xfrm>
              <a:prstGeom prst="homePlate">
                <a:avLst/>
              </a:prstGeom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Pentágono 7"/>
              <p:cNvSpPr txBox="1"/>
              <p:nvPr/>
            </p:nvSpPr>
            <p:spPr>
              <a:xfrm>
                <a:off x="983386" y="1223616"/>
                <a:ext cx="4792665" cy="94117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LINEAMIENTOS ESTRATÉGICOS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726644" y="2462038"/>
              <a:ext cx="5027958" cy="531268"/>
              <a:chOff x="748093" y="2445737"/>
              <a:chExt cx="5027958" cy="941173"/>
            </a:xfrm>
          </p:grpSpPr>
          <p:sp>
            <p:nvSpPr>
              <p:cNvPr id="24" name="Pentágono 23"/>
              <p:cNvSpPr/>
              <p:nvPr/>
            </p:nvSpPr>
            <p:spPr>
              <a:xfrm rot="10800000">
                <a:off x="748093" y="2445737"/>
                <a:ext cx="5027958" cy="941173"/>
              </a:xfrm>
              <a:prstGeom prst="homePlate">
                <a:avLst/>
              </a:prstGeom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Pentágono 10"/>
              <p:cNvSpPr txBox="1"/>
              <p:nvPr/>
            </p:nvSpPr>
            <p:spPr>
              <a:xfrm rot="21600000">
                <a:off x="983386" y="2445737"/>
                <a:ext cx="4792665" cy="94117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900" b="1" kern="1200" dirty="0">
                    <a:solidFill>
                      <a:schemeClr val="tx1"/>
                    </a:solidFill>
                  </a:rPr>
                  <a:t>SISTEMA SEGURIDAD Y DEFENSA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787150" y="3164467"/>
              <a:ext cx="5027958" cy="531268"/>
              <a:chOff x="748093" y="3667857"/>
              <a:chExt cx="5027958" cy="941173"/>
            </a:xfrm>
          </p:grpSpPr>
          <p:sp>
            <p:nvSpPr>
              <p:cNvPr id="22" name="Pentágono 21"/>
              <p:cNvSpPr/>
              <p:nvPr/>
            </p:nvSpPr>
            <p:spPr>
              <a:xfrm rot="10800000">
                <a:off x="748093" y="3667857"/>
                <a:ext cx="5027958" cy="941173"/>
              </a:xfrm>
              <a:prstGeom prst="homePlate">
                <a:avLst/>
              </a:prstGeom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entágono 13"/>
              <p:cNvSpPr txBox="1"/>
              <p:nvPr/>
            </p:nvSpPr>
            <p:spPr>
              <a:xfrm rot="21600000">
                <a:off x="983386" y="3667857"/>
                <a:ext cx="4792665" cy="94117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MILITAR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726644" y="3875463"/>
              <a:ext cx="5027958" cy="531268"/>
              <a:chOff x="748093" y="4889978"/>
              <a:chExt cx="5027958" cy="941173"/>
            </a:xfrm>
          </p:grpSpPr>
          <p:sp>
            <p:nvSpPr>
              <p:cNvPr id="20" name="Pentágono 19"/>
              <p:cNvSpPr/>
              <p:nvPr/>
            </p:nvSpPr>
            <p:spPr>
              <a:xfrm rot="10800000">
                <a:off x="748093" y="4889978"/>
                <a:ext cx="5027958" cy="941173"/>
              </a:xfrm>
              <a:prstGeom prst="homePlate">
                <a:avLst/>
              </a:prstGeom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ágono 16"/>
              <p:cNvSpPr txBox="1"/>
              <p:nvPr/>
            </p:nvSpPr>
            <p:spPr>
              <a:xfrm rot="21600000">
                <a:off x="983386" y="4889978"/>
                <a:ext cx="4792665" cy="94117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CIENCIA Y TECNOLOGÍA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15"/>
            <p:cNvGrpSpPr/>
            <p:nvPr/>
          </p:nvGrpSpPr>
          <p:grpSpPr>
            <a:xfrm>
              <a:off x="732248" y="4593981"/>
              <a:ext cx="5027958" cy="531268"/>
              <a:chOff x="748093" y="3667857"/>
              <a:chExt cx="5027958" cy="941173"/>
            </a:xfrm>
          </p:grpSpPr>
          <p:sp>
            <p:nvSpPr>
              <p:cNvPr id="31" name="Pentágono 21"/>
              <p:cNvSpPr/>
              <p:nvPr/>
            </p:nvSpPr>
            <p:spPr>
              <a:xfrm rot="10800000">
                <a:off x="748093" y="3667857"/>
                <a:ext cx="5027958" cy="941173"/>
              </a:xfrm>
              <a:prstGeom prst="homePlate">
                <a:avLst/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Pentágono 13"/>
              <p:cNvSpPr txBox="1"/>
              <p:nvPr/>
            </p:nvSpPr>
            <p:spPr>
              <a:xfrm rot="21600000">
                <a:off x="983386" y="3667857"/>
                <a:ext cx="4792665" cy="94117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dirty="0">
                    <a:solidFill>
                      <a:schemeClr val="tx1"/>
                    </a:solidFill>
                  </a:rPr>
                  <a:t>NORMATIVA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upo 17"/>
            <p:cNvGrpSpPr/>
            <p:nvPr/>
          </p:nvGrpSpPr>
          <p:grpSpPr>
            <a:xfrm>
              <a:off x="746988" y="5323534"/>
              <a:ext cx="5027958" cy="531268"/>
              <a:chOff x="748093" y="4889978"/>
              <a:chExt cx="5027958" cy="941173"/>
            </a:xfrm>
            <a:solidFill>
              <a:srgbClr val="FFFF00"/>
            </a:solidFill>
          </p:grpSpPr>
          <p:sp>
            <p:nvSpPr>
              <p:cNvPr id="34" name="Pentágono 19"/>
              <p:cNvSpPr/>
              <p:nvPr/>
            </p:nvSpPr>
            <p:spPr>
              <a:xfrm rot="10800000">
                <a:off x="748093" y="4889978"/>
                <a:ext cx="5027958" cy="941173"/>
              </a:xfrm>
              <a:prstGeom prst="homePlate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Pentágono 16"/>
              <p:cNvSpPr txBox="1"/>
              <p:nvPr/>
            </p:nvSpPr>
            <p:spPr>
              <a:xfrm rot="21600000">
                <a:off x="983386" y="4889978"/>
                <a:ext cx="4792665" cy="941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SISTEMA DE SEGURIDAD INTEGRAL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o 17"/>
            <p:cNvGrpSpPr/>
            <p:nvPr/>
          </p:nvGrpSpPr>
          <p:grpSpPr>
            <a:xfrm>
              <a:off x="767408" y="6051771"/>
              <a:ext cx="5027958" cy="531268"/>
              <a:chOff x="748093" y="4889978"/>
              <a:chExt cx="5027958" cy="941173"/>
            </a:xfrm>
            <a:solidFill>
              <a:schemeClr val="bg1">
                <a:lumMod val="75000"/>
              </a:schemeClr>
            </a:solidFill>
          </p:grpSpPr>
          <p:sp>
            <p:nvSpPr>
              <p:cNvPr id="37" name="Pentágono 19"/>
              <p:cNvSpPr/>
              <p:nvPr/>
            </p:nvSpPr>
            <p:spPr>
              <a:xfrm rot="10800000">
                <a:off x="748093" y="4889978"/>
                <a:ext cx="5027958" cy="941173"/>
              </a:xfrm>
              <a:prstGeom prst="homePlate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Pentágono 16"/>
              <p:cNvSpPr txBox="1"/>
              <p:nvPr/>
            </p:nvSpPr>
            <p:spPr>
              <a:xfrm rot="21600000">
                <a:off x="983386" y="4889978"/>
                <a:ext cx="4792665" cy="941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5031" tIns="72390" rIns="135128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900" b="1" kern="1200" dirty="0">
                    <a:solidFill>
                      <a:schemeClr val="tx1"/>
                    </a:solidFill>
                  </a:rPr>
                  <a:t>AMENAZAS Y RIESGOS</a:t>
                </a:r>
                <a:endParaRPr lang="es-ES" sz="19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1 Grupo"/>
          <p:cNvGrpSpPr/>
          <p:nvPr/>
        </p:nvGrpSpPr>
        <p:grpSpPr>
          <a:xfrm>
            <a:off x="1847485" y="1005892"/>
            <a:ext cx="4875053" cy="5362090"/>
            <a:chOff x="604263" y="692545"/>
            <a:chExt cx="5439766" cy="5362090"/>
          </a:xfrm>
        </p:grpSpPr>
        <p:pic>
          <p:nvPicPr>
            <p:cNvPr id="6146" name="Picture 2" descr="C:\Users\Usuario\Desktop\POLITICA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13" y="692545"/>
              <a:ext cx="2664296" cy="1718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Usuario\Desktop\PLA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654" y="2585171"/>
              <a:ext cx="2619375" cy="1718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Usuario\Desktop\TECNOLOG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63" y="2585172"/>
              <a:ext cx="2666146" cy="1718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Users\Usuario\Desktop\CONFERENCIA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53" b="45713"/>
            <a:stretch/>
          </p:blipFill>
          <p:spPr bwMode="auto">
            <a:xfrm>
              <a:off x="3500540" y="4365822"/>
              <a:ext cx="2235312" cy="16888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Resultado de imagen para ejercito en el terremoto de pedernales">
            <a:extLst>
              <a:ext uri="{FF2B5EF4-FFF2-40B4-BE49-F238E27FC236}">
                <a16:creationId xmlns:a16="http://schemas.microsoft.com/office/drawing/2014/main" id="{793390A6-7FBC-DA42-9177-B14A67AA7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57" b="93131" l="6705" r="99432">
                        <a14:foregroundMark x1="12727" y1="36768" x2="12727" y2="36768"/>
                        <a14:foregroundMark x1="15341" y1="35354" x2="15341" y2="35354"/>
                        <a14:foregroundMark x1="87841" y1="79798" x2="87841" y2="79798"/>
                        <a14:foregroundMark x1="85909" y1="7475" x2="85909" y2="7475"/>
                        <a14:foregroundMark x1="9091" y1="34949" x2="9091" y2="34949"/>
                        <a14:foregroundMark x1="8977" y1="36768" x2="8977" y2="36768"/>
                        <a14:foregroundMark x1="17500" y1="35758" x2="17500" y2="35758"/>
                        <a14:foregroundMark x1="9318" y1="39394" x2="9318" y2="39394"/>
                        <a14:foregroundMark x1="10455" y1="38384" x2="10455" y2="38384"/>
                        <a14:foregroundMark x1="11932" y1="34545" x2="11932" y2="34545"/>
                        <a14:foregroundMark x1="8409" y1="35960" x2="8409" y2="35960"/>
                        <a14:backgroundMark x1="29886" y1="16970" x2="29886" y2="16970"/>
                        <a14:backgroundMark x1="34773" y1="20202" x2="34773" y2="20202"/>
                        <a14:backgroundMark x1="51932" y1="91515" x2="51932" y2="91515"/>
                        <a14:backgroundMark x1="51591" y1="90505" x2="50568" y2="93131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7" b="6080"/>
          <a:stretch/>
        </p:blipFill>
        <p:spPr bwMode="auto">
          <a:xfrm>
            <a:off x="1847485" y="4679169"/>
            <a:ext cx="2304300" cy="16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n relacionada">
            <a:extLst>
              <a:ext uri="{FF2B5EF4-FFF2-40B4-BE49-F238E27FC236}">
                <a16:creationId xmlns:a16="http://schemas.microsoft.com/office/drawing/2014/main" id="{CA4D8786-4C48-2946-9562-7C65593CD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5522" r="6024" b="13864"/>
          <a:stretch/>
        </p:blipFill>
        <p:spPr bwMode="auto">
          <a:xfrm>
            <a:off x="4472146" y="1005892"/>
            <a:ext cx="2127909" cy="17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8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1405</Words>
  <Application>Microsoft Office PowerPoint</Application>
  <PresentationFormat>Panorámica</PresentationFormat>
  <Paragraphs>211</Paragraphs>
  <Slides>22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LARA</dc:creator>
  <cp:lastModifiedBy>SANTIAGO</cp:lastModifiedBy>
  <cp:revision>433</cp:revision>
  <dcterms:created xsi:type="dcterms:W3CDTF">2017-02-17T15:37:13Z</dcterms:created>
  <dcterms:modified xsi:type="dcterms:W3CDTF">2020-11-04T23:22:45Z</dcterms:modified>
</cp:coreProperties>
</file>