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9" r:id="rId2"/>
  </p:sldMasterIdLst>
  <p:notesMasterIdLst>
    <p:notesMasterId r:id="rId36"/>
  </p:notesMasterIdLst>
  <p:sldIdLst>
    <p:sldId id="329" r:id="rId3"/>
    <p:sldId id="304" r:id="rId4"/>
    <p:sldId id="291" r:id="rId5"/>
    <p:sldId id="257" r:id="rId6"/>
    <p:sldId id="295" r:id="rId7"/>
    <p:sldId id="313" r:id="rId8"/>
    <p:sldId id="298" r:id="rId9"/>
    <p:sldId id="312" r:id="rId10"/>
    <p:sldId id="309" r:id="rId11"/>
    <p:sldId id="300" r:id="rId12"/>
    <p:sldId id="316" r:id="rId13"/>
    <p:sldId id="314" r:id="rId14"/>
    <p:sldId id="317" r:id="rId15"/>
    <p:sldId id="318" r:id="rId16"/>
    <p:sldId id="320" r:id="rId17"/>
    <p:sldId id="337" r:id="rId18"/>
    <p:sldId id="268" r:id="rId19"/>
    <p:sldId id="321" r:id="rId20"/>
    <p:sldId id="270" r:id="rId21"/>
    <p:sldId id="302" r:id="rId22"/>
    <p:sldId id="323" r:id="rId23"/>
    <p:sldId id="324" r:id="rId24"/>
    <p:sldId id="325" r:id="rId25"/>
    <p:sldId id="338" r:id="rId26"/>
    <p:sldId id="333" r:id="rId27"/>
    <p:sldId id="331" r:id="rId28"/>
    <p:sldId id="332" r:id="rId29"/>
    <p:sldId id="334" r:id="rId30"/>
    <p:sldId id="335" r:id="rId31"/>
    <p:sldId id="336" r:id="rId32"/>
    <p:sldId id="327" r:id="rId33"/>
    <p:sldId id="330" r:id="rId34"/>
    <p:sldId id="279" r:id="rId3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8E"/>
    <a:srgbClr val="F6CD39"/>
    <a:srgbClr val="FFC000"/>
    <a:srgbClr val="63D4AC"/>
    <a:srgbClr val="548235"/>
    <a:srgbClr val="A9D18E"/>
    <a:srgbClr val="55C69E"/>
    <a:srgbClr val="000066"/>
    <a:srgbClr val="B5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98" d="100"/>
          <a:sy n="98" d="100"/>
        </p:scale>
        <p:origin x="-2106" y="-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1A97B-3DE4-4399-98BD-8F4932EA105B}" type="doc">
      <dgm:prSet loTypeId="urn:microsoft.com/office/officeart/2009/3/layout/IncreasingArrows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EC786CE-499F-4665-ABB3-03D4CE828790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  VARIABLE DEPENDIENTE</a:t>
          </a:r>
          <a:endParaRPr lang="es-EC" sz="1400" b="1" dirty="0">
            <a:solidFill>
              <a:schemeClr val="tx1"/>
            </a:solidFill>
          </a:endParaRPr>
        </a:p>
      </dgm:t>
    </dgm:pt>
    <dgm:pt modelId="{0C79412D-73E7-4CBE-99EC-22B315F62158}" type="parTrans" cxnId="{18F12510-4C7B-40ED-8632-A7D708B0356D}">
      <dgm:prSet/>
      <dgm:spPr/>
      <dgm:t>
        <a:bodyPr/>
        <a:lstStyle/>
        <a:p>
          <a:endParaRPr lang="es-EC" sz="1400"/>
        </a:p>
      </dgm:t>
    </dgm:pt>
    <dgm:pt modelId="{42E548B6-26FD-40D3-A0C8-940B744F512E}" type="sibTrans" cxnId="{18F12510-4C7B-40ED-8632-A7D708B0356D}">
      <dgm:prSet/>
      <dgm:spPr/>
      <dgm:t>
        <a:bodyPr/>
        <a:lstStyle/>
        <a:p>
          <a:endParaRPr lang="es-EC" sz="1400"/>
        </a:p>
      </dgm:t>
    </dgm:pt>
    <dgm:pt modelId="{29716591-1BBD-46FA-BBDD-D1D7A1979A30}">
      <dgm:prSet phldrT="[Texto]" custT="1"/>
      <dgm:spPr/>
      <dgm:t>
        <a:bodyPr/>
        <a:lstStyle/>
        <a:p>
          <a:pPr algn="just"/>
          <a:r>
            <a:rPr lang="es-MX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FORMACIÓN MILITAR: </a:t>
          </a:r>
          <a:r>
            <a:rPr lang="es-MX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Aprendizaje por resultados en capacidades y competencias profesionales (conocimientos, habilidades/destrezas y actitudes/valores) que se evidencian con el saber hacer en los desempeños, académicos, profesionales</a:t>
          </a:r>
          <a:r>
            <a:rPr lang="es-MX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s-EC" sz="1400" dirty="0"/>
        </a:p>
      </dgm:t>
    </dgm:pt>
    <dgm:pt modelId="{FBBD869F-B639-4AE3-8620-F68EBE3004EA}" type="parTrans" cxnId="{F646A649-86D9-4B1B-BB17-9F01990F4E24}">
      <dgm:prSet/>
      <dgm:spPr/>
      <dgm:t>
        <a:bodyPr/>
        <a:lstStyle/>
        <a:p>
          <a:endParaRPr lang="es-EC" sz="1400"/>
        </a:p>
      </dgm:t>
    </dgm:pt>
    <dgm:pt modelId="{5DAB88A2-4C88-4E3E-A13E-BC0AD3777219}" type="sibTrans" cxnId="{F646A649-86D9-4B1B-BB17-9F01990F4E24}">
      <dgm:prSet/>
      <dgm:spPr/>
      <dgm:t>
        <a:bodyPr/>
        <a:lstStyle/>
        <a:p>
          <a:endParaRPr lang="es-EC" sz="1400"/>
        </a:p>
      </dgm:t>
    </dgm:pt>
    <dgm:pt modelId="{5C81BBD9-3CCD-4AB5-9992-68670BA7F558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       DIMENSIÓN</a:t>
          </a:r>
          <a:endParaRPr lang="es-EC" sz="1400" b="1" dirty="0">
            <a:solidFill>
              <a:schemeClr val="tx1"/>
            </a:solidFill>
            <a:effectLst/>
            <a:latin typeface="+mn-lt"/>
            <a:cs typeface="Arial" panose="020B0604020202020204" pitchFamily="34" charset="0"/>
          </a:endParaRPr>
        </a:p>
      </dgm:t>
    </dgm:pt>
    <dgm:pt modelId="{33B88890-F0B7-4F5D-9BE7-07693868D55E}" type="parTrans" cxnId="{53252596-F2F9-40D9-B409-7A6B94A46C80}">
      <dgm:prSet/>
      <dgm:spPr/>
      <dgm:t>
        <a:bodyPr/>
        <a:lstStyle/>
        <a:p>
          <a:endParaRPr lang="es-EC" sz="1400"/>
        </a:p>
      </dgm:t>
    </dgm:pt>
    <dgm:pt modelId="{6D312559-D64A-45F8-96F6-A683198F36F1}" type="sibTrans" cxnId="{53252596-F2F9-40D9-B409-7A6B94A46C80}">
      <dgm:prSet/>
      <dgm:spPr/>
      <dgm:t>
        <a:bodyPr/>
        <a:lstStyle/>
        <a:p>
          <a:endParaRPr lang="es-EC" sz="1400"/>
        </a:p>
      </dgm:t>
    </dgm:pt>
    <dgm:pt modelId="{B5B92727-A272-4D39-9F0A-1F3894357026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/>
            <a:t>Aprendizaje por resultados en conocimientos de la filosofía y las ciencias militares.</a:t>
          </a:r>
        </a:p>
        <a:p>
          <a:pPr algn="just">
            <a:lnSpc>
              <a:spcPct val="100000"/>
            </a:lnSpc>
          </a:pPr>
          <a:r>
            <a:rPr lang="es-EC" sz="1400" dirty="0" smtClean="0"/>
            <a:t>Aprendizaje por resultados en habilidades/destrezas inherentes a los desempeños militares.</a:t>
          </a:r>
        </a:p>
        <a:p>
          <a:pPr algn="just">
            <a:lnSpc>
              <a:spcPct val="100000"/>
            </a:lnSpc>
          </a:pPr>
          <a:r>
            <a:rPr lang="es-EC" sz="1400" dirty="0" smtClean="0"/>
            <a:t>Aprendizaje por resultados en actitudes y valores inherentes a los desempeños militares.</a:t>
          </a:r>
        </a:p>
        <a:p>
          <a:pPr algn="just">
            <a:lnSpc>
              <a:spcPct val="90000"/>
            </a:lnSpc>
          </a:pPr>
          <a:endParaRPr lang="es-EC" sz="1400" dirty="0"/>
        </a:p>
      </dgm:t>
    </dgm:pt>
    <dgm:pt modelId="{C4E937CF-6B66-43CC-A455-FF17C8B64AD6}" type="parTrans" cxnId="{F3FE6AE1-C9A0-446A-B097-28D513D0780E}">
      <dgm:prSet/>
      <dgm:spPr/>
      <dgm:t>
        <a:bodyPr/>
        <a:lstStyle/>
        <a:p>
          <a:endParaRPr lang="es-EC" sz="1400"/>
        </a:p>
      </dgm:t>
    </dgm:pt>
    <dgm:pt modelId="{1AEE3DDC-027F-477E-B5BE-FEF0CBE90258}" type="sibTrans" cxnId="{F3FE6AE1-C9A0-446A-B097-28D513D0780E}">
      <dgm:prSet/>
      <dgm:spPr/>
      <dgm:t>
        <a:bodyPr/>
        <a:lstStyle/>
        <a:p>
          <a:endParaRPr lang="es-EC" sz="1400"/>
        </a:p>
      </dgm:t>
    </dgm:pt>
    <dgm:pt modelId="{30B5ED98-C205-4EB9-853C-E6FD9CBEBA6A}">
      <dgm:prSet phldrT="[Texto]" custT="1"/>
      <dgm:spPr/>
      <dgm:t>
        <a:bodyPr/>
        <a:lstStyle/>
        <a:p>
          <a:r>
            <a:rPr lang="es-MX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    INDICADORES</a:t>
          </a:r>
          <a:endParaRPr lang="es-EC" sz="1400" b="1" dirty="0">
            <a:solidFill>
              <a:schemeClr val="tx1"/>
            </a:solidFill>
            <a:effectLst/>
            <a:latin typeface="+mn-lt"/>
            <a:cs typeface="Arial" panose="020B0604020202020204" pitchFamily="34" charset="0"/>
          </a:endParaRPr>
        </a:p>
      </dgm:t>
    </dgm:pt>
    <dgm:pt modelId="{599297CB-C6A2-4EF2-A7F4-316D80A8A1AD}" type="parTrans" cxnId="{479F6804-0BD1-4CF9-893A-CA53EC3BBE43}">
      <dgm:prSet/>
      <dgm:spPr/>
      <dgm:t>
        <a:bodyPr/>
        <a:lstStyle/>
        <a:p>
          <a:endParaRPr lang="es-EC" sz="1400"/>
        </a:p>
      </dgm:t>
    </dgm:pt>
    <dgm:pt modelId="{387D30EE-D3A4-4D14-A54F-F15F6EA2DD97}" type="sibTrans" cxnId="{479F6804-0BD1-4CF9-893A-CA53EC3BBE43}">
      <dgm:prSet/>
      <dgm:spPr/>
      <dgm:t>
        <a:bodyPr/>
        <a:lstStyle/>
        <a:p>
          <a:endParaRPr lang="es-EC" sz="1400"/>
        </a:p>
      </dgm:t>
    </dgm:pt>
    <dgm:pt modelId="{2A03104A-051E-4C19-81E3-78D0C6D1C778}">
      <dgm:prSet phldrT="[Texto]" custT="1"/>
      <dgm:spPr/>
      <dgm:t>
        <a:bodyPr/>
        <a:lstStyle/>
        <a:p>
          <a:pPr algn="just"/>
          <a:r>
            <a:rPr lang="es-EC" sz="1400" dirty="0" smtClean="0"/>
            <a:t>La ética y la moral en el desempeño militar.</a:t>
          </a:r>
          <a:endParaRPr lang="es-EC" sz="1400" dirty="0"/>
        </a:p>
      </dgm:t>
    </dgm:pt>
    <dgm:pt modelId="{E4388CC5-8ADC-475E-9668-52A0905A5E40}" type="parTrans" cxnId="{F0A2920D-D155-4F6F-8D25-E8CA47BA8766}">
      <dgm:prSet/>
      <dgm:spPr/>
      <dgm:t>
        <a:bodyPr/>
        <a:lstStyle/>
        <a:p>
          <a:endParaRPr lang="es-EC" sz="1400"/>
        </a:p>
      </dgm:t>
    </dgm:pt>
    <dgm:pt modelId="{C6DF53E7-45F4-4630-9FEE-C8B33E9B5009}" type="sibTrans" cxnId="{F0A2920D-D155-4F6F-8D25-E8CA47BA8766}">
      <dgm:prSet/>
      <dgm:spPr/>
      <dgm:t>
        <a:bodyPr/>
        <a:lstStyle/>
        <a:p>
          <a:endParaRPr lang="es-EC" sz="1400"/>
        </a:p>
      </dgm:t>
    </dgm:pt>
    <dgm:pt modelId="{D99CE720-51DA-41EC-A4B1-19B6FF1486A4}">
      <dgm:prSet custT="1"/>
      <dgm:spPr/>
      <dgm:t>
        <a:bodyPr/>
        <a:lstStyle/>
        <a:p>
          <a:pPr algn="just"/>
          <a:r>
            <a:rPr lang="es-EC" sz="1400" dirty="0" smtClean="0"/>
            <a:t>La filosofía y las ciencias en la formación militar.</a:t>
          </a:r>
        </a:p>
        <a:p>
          <a:pPr algn="just"/>
          <a:r>
            <a:rPr lang="es-EC" sz="1400" dirty="0" smtClean="0"/>
            <a:t>Las habilidades y destrezas cognitivas en la formación militar</a:t>
          </a:r>
          <a:endParaRPr lang="es-EC" sz="1400" dirty="0"/>
        </a:p>
      </dgm:t>
    </dgm:pt>
    <dgm:pt modelId="{F33F0FCC-C2A5-4948-85B2-080153A539D0}" type="parTrans" cxnId="{30E7BF46-FCB4-4223-8105-D49971E82D6E}">
      <dgm:prSet/>
      <dgm:spPr/>
      <dgm:t>
        <a:bodyPr/>
        <a:lstStyle/>
        <a:p>
          <a:endParaRPr lang="es-EC" sz="1400"/>
        </a:p>
      </dgm:t>
    </dgm:pt>
    <dgm:pt modelId="{7135B333-0A36-46C2-B777-1E420C9558E6}" type="sibTrans" cxnId="{30E7BF46-FCB4-4223-8105-D49971E82D6E}">
      <dgm:prSet/>
      <dgm:spPr/>
      <dgm:t>
        <a:bodyPr/>
        <a:lstStyle/>
        <a:p>
          <a:endParaRPr lang="es-EC" sz="1400"/>
        </a:p>
      </dgm:t>
    </dgm:pt>
    <dgm:pt modelId="{9F6A3690-C92E-45FA-90A5-B15E9606EC3B}">
      <dgm:prSet custT="1"/>
      <dgm:spPr/>
      <dgm:t>
        <a:bodyPr/>
        <a:lstStyle/>
        <a:p>
          <a:pPr algn="just"/>
          <a:r>
            <a:rPr lang="es-EC" sz="1400" dirty="0" smtClean="0"/>
            <a:t>Las habilidades y destrezas psicomotoras en la formación militar.</a:t>
          </a:r>
          <a:endParaRPr lang="es-EC" sz="1400" dirty="0"/>
        </a:p>
      </dgm:t>
    </dgm:pt>
    <dgm:pt modelId="{56F53AE8-2C85-4D48-A370-E9A94C583206}" type="parTrans" cxnId="{B6B99606-8D31-4C26-99D6-8FE8E8135D30}">
      <dgm:prSet/>
      <dgm:spPr/>
      <dgm:t>
        <a:bodyPr/>
        <a:lstStyle/>
        <a:p>
          <a:endParaRPr lang="es-EC" sz="1400"/>
        </a:p>
      </dgm:t>
    </dgm:pt>
    <dgm:pt modelId="{048F0B27-346B-4D4D-9BB6-A6EC331481AA}" type="sibTrans" cxnId="{B6B99606-8D31-4C26-99D6-8FE8E8135D30}">
      <dgm:prSet/>
      <dgm:spPr/>
      <dgm:t>
        <a:bodyPr/>
        <a:lstStyle/>
        <a:p>
          <a:endParaRPr lang="es-EC" sz="1400"/>
        </a:p>
      </dgm:t>
    </dgm:pt>
    <dgm:pt modelId="{D8A8318D-FBE8-4CBC-8E15-42DB060C40AA}">
      <dgm:prSet custT="1"/>
      <dgm:spPr/>
      <dgm:t>
        <a:bodyPr/>
        <a:lstStyle/>
        <a:p>
          <a:pPr algn="just"/>
          <a:r>
            <a:rPr lang="es-EC" sz="1400" dirty="0" smtClean="0"/>
            <a:t>Las habilidades y destreza socio afectiva, en la formación militar.</a:t>
          </a:r>
          <a:endParaRPr lang="es-EC" sz="1400" dirty="0"/>
        </a:p>
      </dgm:t>
    </dgm:pt>
    <dgm:pt modelId="{6D85F99F-311B-4234-BC6B-888EF6E930C3}" type="parTrans" cxnId="{524AA967-01EB-43B0-A544-07A347FFDF67}">
      <dgm:prSet/>
      <dgm:spPr/>
      <dgm:t>
        <a:bodyPr/>
        <a:lstStyle/>
        <a:p>
          <a:endParaRPr lang="es-EC" sz="1400"/>
        </a:p>
      </dgm:t>
    </dgm:pt>
    <dgm:pt modelId="{5918AEFA-C41B-48B8-AD31-5BA69192230A}" type="sibTrans" cxnId="{524AA967-01EB-43B0-A544-07A347FFDF67}">
      <dgm:prSet/>
      <dgm:spPr/>
      <dgm:t>
        <a:bodyPr/>
        <a:lstStyle/>
        <a:p>
          <a:endParaRPr lang="es-EC" sz="1400"/>
        </a:p>
      </dgm:t>
    </dgm:pt>
    <dgm:pt modelId="{EB8DD27F-6AD8-4EE9-8722-F6BF13554101}">
      <dgm:prSet custT="1"/>
      <dgm:spPr/>
      <dgm:t>
        <a:bodyPr/>
        <a:lstStyle/>
        <a:p>
          <a:pPr algn="just"/>
          <a:r>
            <a:rPr lang="es-EC" sz="1400" dirty="0" smtClean="0"/>
            <a:t>Los valores y actitudes en la formación militar.</a:t>
          </a:r>
          <a:endParaRPr lang="es-EC" sz="1400" dirty="0"/>
        </a:p>
      </dgm:t>
    </dgm:pt>
    <dgm:pt modelId="{78B5029F-E588-4516-9641-D85D4FFD0FE0}" type="parTrans" cxnId="{3085F727-E25B-4A69-B7FA-EC6A62B76A8C}">
      <dgm:prSet/>
      <dgm:spPr/>
      <dgm:t>
        <a:bodyPr/>
        <a:lstStyle/>
        <a:p>
          <a:endParaRPr lang="es-EC" sz="1400"/>
        </a:p>
      </dgm:t>
    </dgm:pt>
    <dgm:pt modelId="{FC5FB690-B22C-4711-9ADF-A4A8D121A77B}" type="sibTrans" cxnId="{3085F727-E25B-4A69-B7FA-EC6A62B76A8C}">
      <dgm:prSet/>
      <dgm:spPr/>
      <dgm:t>
        <a:bodyPr/>
        <a:lstStyle/>
        <a:p>
          <a:endParaRPr lang="es-EC" sz="1400"/>
        </a:p>
      </dgm:t>
    </dgm:pt>
    <dgm:pt modelId="{79DE0172-E0BB-46DA-9865-ADD4F1D77D10}" type="pres">
      <dgm:prSet presAssocID="{8D01A97B-3DE4-4399-98BD-8F4932EA105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80AE13F-9585-4916-80B3-9AEF23D50398}" type="pres">
      <dgm:prSet presAssocID="{AEC786CE-499F-4665-ABB3-03D4CE828790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2E1959-3F1B-4929-9375-CEC44945C0ED}" type="pres">
      <dgm:prSet presAssocID="{AEC786CE-499F-4665-ABB3-03D4CE828790}" presName="childText1" presStyleLbl="solidAlignAcc1" presStyleIdx="0" presStyleCnt="3" custScaleX="94691" custLinFactNeighborX="-10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49216E-A6C1-4B48-9F69-9735AB44FEC7}" type="pres">
      <dgm:prSet presAssocID="{5C81BBD9-3CCD-4AB5-9992-68670BA7F558}" presName="parentText2" presStyleLbl="node1" presStyleIdx="1" presStyleCnt="3" custLinFactNeighborX="-229" custLinFactNeighborY="21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57385D-3550-4C2E-86B0-0608419602C5}" type="pres">
      <dgm:prSet presAssocID="{5C81BBD9-3CCD-4AB5-9992-68670BA7F55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C227F0-C6C8-4A4F-A7D8-2364D031E8BF}" type="pres">
      <dgm:prSet presAssocID="{30B5ED98-C205-4EB9-853C-E6FD9CBEBA6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3AE28F-B886-4C62-8B0A-ECEFB53A0258}" type="pres">
      <dgm:prSet presAssocID="{30B5ED98-C205-4EB9-853C-E6FD9CBEBA6A}" presName="childText3" presStyleLbl="solidAlignAcc1" presStyleIdx="2" presStyleCnt="3" custScaleX="108076" custScaleY="134317" custLinFactNeighborX="4841" custLinFactNeighborY="148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66CDFC-F82B-4390-8F92-483F8A5D02C7}" type="presOf" srcId="{5C81BBD9-3CCD-4AB5-9992-68670BA7F558}" destId="{CC49216E-A6C1-4B48-9F69-9735AB44FEC7}" srcOrd="0" destOrd="0" presId="urn:microsoft.com/office/officeart/2009/3/layout/IncreasingArrowsProcess"/>
    <dgm:cxn modelId="{524AA967-01EB-43B0-A544-07A347FFDF67}" srcId="{30B5ED98-C205-4EB9-853C-E6FD9CBEBA6A}" destId="{D8A8318D-FBE8-4CBC-8E15-42DB060C40AA}" srcOrd="3" destOrd="0" parTransId="{6D85F99F-311B-4234-BC6B-888EF6E930C3}" sibTransId="{5918AEFA-C41B-48B8-AD31-5BA69192230A}"/>
    <dgm:cxn modelId="{81F27D6D-CF45-470F-92BB-8A292151DA45}" type="presOf" srcId="{D8A8318D-FBE8-4CBC-8E15-42DB060C40AA}" destId="{293AE28F-B886-4C62-8B0A-ECEFB53A0258}" srcOrd="0" destOrd="3" presId="urn:microsoft.com/office/officeart/2009/3/layout/IncreasingArrowsProcess"/>
    <dgm:cxn modelId="{30E7BF46-FCB4-4223-8105-D49971E82D6E}" srcId="{30B5ED98-C205-4EB9-853C-E6FD9CBEBA6A}" destId="{D99CE720-51DA-41EC-A4B1-19B6FF1486A4}" srcOrd="1" destOrd="0" parTransId="{F33F0FCC-C2A5-4948-85B2-080153A539D0}" sibTransId="{7135B333-0A36-46C2-B777-1E420C9558E6}"/>
    <dgm:cxn modelId="{BF967B48-7668-4B2C-9A12-3DC87D904DEC}" type="presOf" srcId="{9F6A3690-C92E-45FA-90A5-B15E9606EC3B}" destId="{293AE28F-B886-4C62-8B0A-ECEFB53A0258}" srcOrd="0" destOrd="2" presId="urn:microsoft.com/office/officeart/2009/3/layout/IncreasingArrowsProcess"/>
    <dgm:cxn modelId="{B6B99606-8D31-4C26-99D6-8FE8E8135D30}" srcId="{30B5ED98-C205-4EB9-853C-E6FD9CBEBA6A}" destId="{9F6A3690-C92E-45FA-90A5-B15E9606EC3B}" srcOrd="2" destOrd="0" parTransId="{56F53AE8-2C85-4D48-A370-E9A94C583206}" sibTransId="{048F0B27-346B-4D4D-9BB6-A6EC331481AA}"/>
    <dgm:cxn modelId="{A3D56C2D-7DD7-4244-948C-DA2F87887E69}" type="presOf" srcId="{30B5ED98-C205-4EB9-853C-E6FD9CBEBA6A}" destId="{EDC227F0-C6C8-4A4F-A7D8-2364D031E8BF}" srcOrd="0" destOrd="0" presId="urn:microsoft.com/office/officeart/2009/3/layout/IncreasingArrowsProcess"/>
    <dgm:cxn modelId="{DF8D1883-7B23-4CB8-8E91-12D53B15C801}" type="presOf" srcId="{29716591-1BBD-46FA-BBDD-D1D7A1979A30}" destId="{B62E1959-3F1B-4929-9375-CEC44945C0ED}" srcOrd="0" destOrd="0" presId="urn:microsoft.com/office/officeart/2009/3/layout/IncreasingArrowsProcess"/>
    <dgm:cxn modelId="{35D7309F-691A-49C4-BD95-A5AF01CB1412}" type="presOf" srcId="{AEC786CE-499F-4665-ABB3-03D4CE828790}" destId="{D80AE13F-9585-4916-80B3-9AEF23D50398}" srcOrd="0" destOrd="0" presId="urn:microsoft.com/office/officeart/2009/3/layout/IncreasingArrowsProcess"/>
    <dgm:cxn modelId="{6A163347-C699-4B64-989F-576258E66085}" type="presOf" srcId="{2A03104A-051E-4C19-81E3-78D0C6D1C778}" destId="{293AE28F-B886-4C62-8B0A-ECEFB53A0258}" srcOrd="0" destOrd="0" presId="urn:microsoft.com/office/officeart/2009/3/layout/IncreasingArrowsProcess"/>
    <dgm:cxn modelId="{18F12510-4C7B-40ED-8632-A7D708B0356D}" srcId="{8D01A97B-3DE4-4399-98BD-8F4932EA105B}" destId="{AEC786CE-499F-4665-ABB3-03D4CE828790}" srcOrd="0" destOrd="0" parTransId="{0C79412D-73E7-4CBE-99EC-22B315F62158}" sibTransId="{42E548B6-26FD-40D3-A0C8-940B744F512E}"/>
    <dgm:cxn modelId="{F3FE6AE1-C9A0-446A-B097-28D513D0780E}" srcId="{5C81BBD9-3CCD-4AB5-9992-68670BA7F558}" destId="{B5B92727-A272-4D39-9F0A-1F3894357026}" srcOrd="0" destOrd="0" parTransId="{C4E937CF-6B66-43CC-A455-FF17C8B64AD6}" sibTransId="{1AEE3DDC-027F-477E-B5BE-FEF0CBE90258}"/>
    <dgm:cxn modelId="{F646A649-86D9-4B1B-BB17-9F01990F4E24}" srcId="{AEC786CE-499F-4665-ABB3-03D4CE828790}" destId="{29716591-1BBD-46FA-BBDD-D1D7A1979A30}" srcOrd="0" destOrd="0" parTransId="{FBBD869F-B639-4AE3-8620-F68EBE3004EA}" sibTransId="{5DAB88A2-4C88-4E3E-A13E-BC0AD3777219}"/>
    <dgm:cxn modelId="{F8C298A8-7F13-403B-A5D6-B5DEAFB47C1B}" type="presOf" srcId="{8D01A97B-3DE4-4399-98BD-8F4932EA105B}" destId="{79DE0172-E0BB-46DA-9865-ADD4F1D77D10}" srcOrd="0" destOrd="0" presId="urn:microsoft.com/office/officeart/2009/3/layout/IncreasingArrowsProcess"/>
    <dgm:cxn modelId="{00983381-5548-44F7-BBA1-530685074B05}" type="presOf" srcId="{D99CE720-51DA-41EC-A4B1-19B6FF1486A4}" destId="{293AE28F-B886-4C62-8B0A-ECEFB53A0258}" srcOrd="0" destOrd="1" presId="urn:microsoft.com/office/officeart/2009/3/layout/IncreasingArrowsProcess"/>
    <dgm:cxn modelId="{53252596-F2F9-40D9-B409-7A6B94A46C80}" srcId="{8D01A97B-3DE4-4399-98BD-8F4932EA105B}" destId="{5C81BBD9-3CCD-4AB5-9992-68670BA7F558}" srcOrd="1" destOrd="0" parTransId="{33B88890-F0B7-4F5D-9BE7-07693868D55E}" sibTransId="{6D312559-D64A-45F8-96F6-A683198F36F1}"/>
    <dgm:cxn modelId="{479F6804-0BD1-4CF9-893A-CA53EC3BBE43}" srcId="{8D01A97B-3DE4-4399-98BD-8F4932EA105B}" destId="{30B5ED98-C205-4EB9-853C-E6FD9CBEBA6A}" srcOrd="2" destOrd="0" parTransId="{599297CB-C6A2-4EF2-A7F4-316D80A8A1AD}" sibTransId="{387D30EE-D3A4-4D14-A54F-F15F6EA2DD97}"/>
    <dgm:cxn modelId="{3085F727-E25B-4A69-B7FA-EC6A62B76A8C}" srcId="{30B5ED98-C205-4EB9-853C-E6FD9CBEBA6A}" destId="{EB8DD27F-6AD8-4EE9-8722-F6BF13554101}" srcOrd="4" destOrd="0" parTransId="{78B5029F-E588-4516-9641-D85D4FFD0FE0}" sibTransId="{FC5FB690-B22C-4711-9ADF-A4A8D121A77B}"/>
    <dgm:cxn modelId="{76FC0C54-1C9C-4E91-9486-777FEECCA16E}" type="presOf" srcId="{EB8DD27F-6AD8-4EE9-8722-F6BF13554101}" destId="{293AE28F-B886-4C62-8B0A-ECEFB53A0258}" srcOrd="0" destOrd="4" presId="urn:microsoft.com/office/officeart/2009/3/layout/IncreasingArrowsProcess"/>
    <dgm:cxn modelId="{B58C32A8-9CD9-4740-BEA7-83E3ED6286E8}" type="presOf" srcId="{B5B92727-A272-4D39-9F0A-1F3894357026}" destId="{B357385D-3550-4C2E-86B0-0608419602C5}" srcOrd="0" destOrd="0" presId="urn:microsoft.com/office/officeart/2009/3/layout/IncreasingArrowsProcess"/>
    <dgm:cxn modelId="{F0A2920D-D155-4F6F-8D25-E8CA47BA8766}" srcId="{30B5ED98-C205-4EB9-853C-E6FD9CBEBA6A}" destId="{2A03104A-051E-4C19-81E3-78D0C6D1C778}" srcOrd="0" destOrd="0" parTransId="{E4388CC5-8ADC-475E-9668-52A0905A5E40}" sibTransId="{C6DF53E7-45F4-4630-9FEE-C8B33E9B5009}"/>
    <dgm:cxn modelId="{F5FAB1DF-24E1-4920-9CE8-C11053FB0A6F}" type="presParOf" srcId="{79DE0172-E0BB-46DA-9865-ADD4F1D77D10}" destId="{D80AE13F-9585-4916-80B3-9AEF23D50398}" srcOrd="0" destOrd="0" presId="urn:microsoft.com/office/officeart/2009/3/layout/IncreasingArrowsProcess"/>
    <dgm:cxn modelId="{9AE7445C-EEE8-4986-96BF-A80CDDDC6F4D}" type="presParOf" srcId="{79DE0172-E0BB-46DA-9865-ADD4F1D77D10}" destId="{B62E1959-3F1B-4929-9375-CEC44945C0ED}" srcOrd="1" destOrd="0" presId="urn:microsoft.com/office/officeart/2009/3/layout/IncreasingArrowsProcess"/>
    <dgm:cxn modelId="{997C2276-75E9-45DA-8935-4ADD56084B6B}" type="presParOf" srcId="{79DE0172-E0BB-46DA-9865-ADD4F1D77D10}" destId="{CC49216E-A6C1-4B48-9F69-9735AB44FEC7}" srcOrd="2" destOrd="0" presId="urn:microsoft.com/office/officeart/2009/3/layout/IncreasingArrowsProcess"/>
    <dgm:cxn modelId="{187E05F9-E164-4EAC-9C89-1904FB596F6E}" type="presParOf" srcId="{79DE0172-E0BB-46DA-9865-ADD4F1D77D10}" destId="{B357385D-3550-4C2E-86B0-0608419602C5}" srcOrd="3" destOrd="0" presId="urn:microsoft.com/office/officeart/2009/3/layout/IncreasingArrowsProcess"/>
    <dgm:cxn modelId="{BB64A34D-E378-498E-82A9-CF5236ABF949}" type="presParOf" srcId="{79DE0172-E0BB-46DA-9865-ADD4F1D77D10}" destId="{EDC227F0-C6C8-4A4F-A7D8-2364D031E8BF}" srcOrd="4" destOrd="0" presId="urn:microsoft.com/office/officeart/2009/3/layout/IncreasingArrowsProcess"/>
    <dgm:cxn modelId="{288D998C-55D8-41BB-84CB-1161FD17AB31}" type="presParOf" srcId="{79DE0172-E0BB-46DA-9865-ADD4F1D77D10}" destId="{293AE28F-B886-4C62-8B0A-ECEFB53A0258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01A97B-3DE4-4399-98BD-8F4932EA105B}" type="doc">
      <dgm:prSet loTypeId="urn:microsoft.com/office/officeart/2009/3/layout/IncreasingArrows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EC786CE-499F-4665-ABB3-03D4CE828790}">
      <dgm:prSet phldrT="[Texto]" custT="1"/>
      <dgm:spPr/>
      <dgm:t>
        <a:bodyPr/>
        <a:lstStyle/>
        <a:p>
          <a:r>
            <a:rPr lang="es-EC" sz="1400" b="1" dirty="0" smtClean="0">
              <a:effectLst/>
              <a:latin typeface="+mn-lt"/>
              <a:cs typeface="Arial" panose="020B0604020202020204" pitchFamily="34" charset="0"/>
            </a:rPr>
            <a:t>  </a:t>
          </a:r>
          <a:r>
            <a:rPr lang="es-EC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VARIABLE INDEPENDIENTE</a:t>
          </a:r>
          <a:endParaRPr lang="es-EC" sz="1400" b="1" dirty="0">
            <a:solidFill>
              <a:schemeClr val="tx1"/>
            </a:solidFill>
          </a:endParaRPr>
        </a:p>
      </dgm:t>
    </dgm:pt>
    <dgm:pt modelId="{0C79412D-73E7-4CBE-99EC-22B315F62158}" type="parTrans" cxnId="{18F12510-4C7B-40ED-8632-A7D708B0356D}">
      <dgm:prSet/>
      <dgm:spPr/>
      <dgm:t>
        <a:bodyPr/>
        <a:lstStyle/>
        <a:p>
          <a:endParaRPr lang="es-EC" sz="1400"/>
        </a:p>
      </dgm:t>
    </dgm:pt>
    <dgm:pt modelId="{42E548B6-26FD-40D3-A0C8-940B744F512E}" type="sibTrans" cxnId="{18F12510-4C7B-40ED-8632-A7D708B0356D}">
      <dgm:prSet/>
      <dgm:spPr/>
      <dgm:t>
        <a:bodyPr/>
        <a:lstStyle/>
        <a:p>
          <a:endParaRPr lang="es-EC" sz="1400"/>
        </a:p>
      </dgm:t>
    </dgm:pt>
    <dgm:pt modelId="{29716591-1BBD-46FA-BBDD-D1D7A1979A30}">
      <dgm:prSet phldrT="[Texto]" custT="1"/>
      <dgm:spPr/>
      <dgm:t>
        <a:bodyPr/>
        <a:lstStyle/>
        <a:p>
          <a:pPr algn="just"/>
          <a:r>
            <a:rPr lang="es-MX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PLANIFICACIÓN ESTRATÉGICA:</a:t>
          </a:r>
        </a:p>
        <a:p>
          <a:pPr algn="just"/>
          <a:r>
            <a:rPr lang="es-EC" sz="1400" dirty="0" smtClean="0"/>
            <a:t>Plan de Desarrollo Institucional que contempla un escenario prospectivo a mediano o largo plazo determina las áreas estratégicas, problemas, proyectos, operaciones y acciones que permiten alcanzar los fines y objetivos de la institución, con las nuevas amenazas y riesgos a la seguridad de territorio y la nación con el escenario al 2030. Y la misión institucional premisa formulada como finalidad de la </a:t>
          </a:r>
          <a:r>
            <a:rPr lang="es-EC" sz="1400" dirty="0" err="1" smtClean="0"/>
            <a:t>ESMIL</a:t>
          </a:r>
          <a:r>
            <a:rPr lang="es-EC" sz="1400" dirty="0" smtClean="0"/>
            <a:t> en cuanto es la Institución encargada de la formación de Oficiales </a:t>
          </a:r>
          <a:endParaRPr lang="es-EC" sz="1400" dirty="0"/>
        </a:p>
      </dgm:t>
    </dgm:pt>
    <dgm:pt modelId="{FBBD869F-B639-4AE3-8620-F68EBE3004EA}" type="parTrans" cxnId="{F646A649-86D9-4B1B-BB17-9F01990F4E24}">
      <dgm:prSet/>
      <dgm:spPr/>
      <dgm:t>
        <a:bodyPr/>
        <a:lstStyle/>
        <a:p>
          <a:endParaRPr lang="es-EC" sz="1400"/>
        </a:p>
      </dgm:t>
    </dgm:pt>
    <dgm:pt modelId="{5DAB88A2-4C88-4E3E-A13E-BC0AD3777219}" type="sibTrans" cxnId="{F646A649-86D9-4B1B-BB17-9F01990F4E24}">
      <dgm:prSet/>
      <dgm:spPr/>
      <dgm:t>
        <a:bodyPr/>
        <a:lstStyle/>
        <a:p>
          <a:endParaRPr lang="es-EC" sz="1400"/>
        </a:p>
      </dgm:t>
    </dgm:pt>
    <dgm:pt modelId="{5C81BBD9-3CCD-4AB5-9992-68670BA7F558}">
      <dgm:prSet phldrT="[Texto]" custT="1"/>
      <dgm:spPr/>
      <dgm:t>
        <a:bodyPr/>
        <a:lstStyle/>
        <a:p>
          <a:r>
            <a:rPr lang="es-EC" sz="1400" b="1" dirty="0" smtClean="0">
              <a:effectLst/>
              <a:latin typeface="+mn-lt"/>
              <a:cs typeface="Arial" panose="020B0604020202020204" pitchFamily="34" charset="0"/>
            </a:rPr>
            <a:t>       </a:t>
          </a:r>
          <a:r>
            <a:rPr lang="es-EC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DIMENSIÓN</a:t>
          </a:r>
          <a:endParaRPr lang="es-EC" sz="1400" b="1" dirty="0">
            <a:solidFill>
              <a:schemeClr val="tx1"/>
            </a:solidFill>
            <a:effectLst/>
            <a:latin typeface="+mn-lt"/>
            <a:cs typeface="Arial" panose="020B0604020202020204" pitchFamily="34" charset="0"/>
          </a:endParaRPr>
        </a:p>
      </dgm:t>
    </dgm:pt>
    <dgm:pt modelId="{33B88890-F0B7-4F5D-9BE7-07693868D55E}" type="parTrans" cxnId="{53252596-F2F9-40D9-B409-7A6B94A46C80}">
      <dgm:prSet/>
      <dgm:spPr/>
      <dgm:t>
        <a:bodyPr/>
        <a:lstStyle/>
        <a:p>
          <a:endParaRPr lang="es-EC" sz="1400"/>
        </a:p>
      </dgm:t>
    </dgm:pt>
    <dgm:pt modelId="{6D312559-D64A-45F8-96F6-A683198F36F1}" type="sibTrans" cxnId="{53252596-F2F9-40D9-B409-7A6B94A46C80}">
      <dgm:prSet/>
      <dgm:spPr/>
      <dgm:t>
        <a:bodyPr/>
        <a:lstStyle/>
        <a:p>
          <a:endParaRPr lang="es-EC" sz="1400"/>
        </a:p>
      </dgm:t>
    </dgm:pt>
    <dgm:pt modelId="{B5B92727-A272-4D39-9F0A-1F3894357026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/>
            <a:t>Visión como escenario o imagen prospectiva de la Institución.</a:t>
          </a:r>
        </a:p>
        <a:p>
          <a:pPr algn="just">
            <a:lnSpc>
              <a:spcPct val="100000"/>
            </a:lnSpc>
          </a:pPr>
          <a:r>
            <a:rPr lang="es-EC" sz="1400" dirty="0" smtClean="0"/>
            <a:t>Misión como finalidad de la </a:t>
          </a:r>
          <a:r>
            <a:rPr lang="es-EC" sz="1400" dirty="0" err="1" smtClean="0"/>
            <a:t>ESMIL</a:t>
          </a:r>
          <a:r>
            <a:rPr lang="es-EC" sz="1400" dirty="0" smtClean="0"/>
            <a:t> como Institución encargada de la formación militar de Oficiales la FT Nacional, que rige la operatividad de los componentes de la gestión institucional en función de la Planificación Estratégica Institucional.</a:t>
          </a:r>
          <a:endParaRPr lang="es-EC" sz="1400" dirty="0"/>
        </a:p>
      </dgm:t>
    </dgm:pt>
    <dgm:pt modelId="{C4E937CF-6B66-43CC-A455-FF17C8B64AD6}" type="parTrans" cxnId="{F3FE6AE1-C9A0-446A-B097-28D513D0780E}">
      <dgm:prSet/>
      <dgm:spPr/>
      <dgm:t>
        <a:bodyPr/>
        <a:lstStyle/>
        <a:p>
          <a:endParaRPr lang="es-EC" sz="1400"/>
        </a:p>
      </dgm:t>
    </dgm:pt>
    <dgm:pt modelId="{1AEE3DDC-027F-477E-B5BE-FEF0CBE90258}" type="sibTrans" cxnId="{F3FE6AE1-C9A0-446A-B097-28D513D0780E}">
      <dgm:prSet/>
      <dgm:spPr/>
      <dgm:t>
        <a:bodyPr/>
        <a:lstStyle/>
        <a:p>
          <a:endParaRPr lang="es-EC" sz="1400"/>
        </a:p>
      </dgm:t>
    </dgm:pt>
    <dgm:pt modelId="{30B5ED98-C205-4EB9-853C-E6FD9CBEBA6A}">
      <dgm:prSet phldrT="[Texto]" custT="1"/>
      <dgm:spPr/>
      <dgm:t>
        <a:bodyPr/>
        <a:lstStyle/>
        <a:p>
          <a:r>
            <a:rPr lang="es-MX" sz="1400" b="1" dirty="0" smtClean="0">
              <a:effectLst/>
              <a:latin typeface="+mn-lt"/>
              <a:cs typeface="Arial" panose="020B0604020202020204" pitchFamily="34" charset="0"/>
            </a:rPr>
            <a:t>    </a:t>
          </a:r>
          <a:r>
            <a:rPr lang="es-MX" sz="1400" b="1" dirty="0" smtClean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rPr>
            <a:t>INDICADORES</a:t>
          </a:r>
          <a:endParaRPr lang="es-EC" sz="1400" b="1" dirty="0">
            <a:solidFill>
              <a:schemeClr val="tx1"/>
            </a:solidFill>
            <a:effectLst/>
            <a:latin typeface="+mn-lt"/>
            <a:cs typeface="Arial" panose="020B0604020202020204" pitchFamily="34" charset="0"/>
          </a:endParaRPr>
        </a:p>
      </dgm:t>
    </dgm:pt>
    <dgm:pt modelId="{599297CB-C6A2-4EF2-A7F4-316D80A8A1AD}" type="parTrans" cxnId="{479F6804-0BD1-4CF9-893A-CA53EC3BBE43}">
      <dgm:prSet/>
      <dgm:spPr/>
      <dgm:t>
        <a:bodyPr/>
        <a:lstStyle/>
        <a:p>
          <a:endParaRPr lang="es-EC" sz="1400"/>
        </a:p>
      </dgm:t>
    </dgm:pt>
    <dgm:pt modelId="{387D30EE-D3A4-4D14-A54F-F15F6EA2DD97}" type="sibTrans" cxnId="{479F6804-0BD1-4CF9-893A-CA53EC3BBE43}">
      <dgm:prSet/>
      <dgm:spPr/>
      <dgm:t>
        <a:bodyPr/>
        <a:lstStyle/>
        <a:p>
          <a:endParaRPr lang="es-EC" sz="1400"/>
        </a:p>
      </dgm:t>
    </dgm:pt>
    <dgm:pt modelId="{2A03104A-051E-4C19-81E3-78D0C6D1C778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/>
            <a:t>Conocen la Visión de la Planificación Estratégica vigente de la </a:t>
          </a:r>
          <a:r>
            <a:rPr lang="es-EC" sz="1400" dirty="0" err="1" smtClean="0"/>
            <a:t>ESMIL</a:t>
          </a:r>
          <a:r>
            <a:rPr lang="es-EC" sz="1400" dirty="0" smtClean="0"/>
            <a:t>, las implicaciones que tiene la Visión en el desarrollo institucional, para la formación militar. </a:t>
          </a:r>
        </a:p>
        <a:p>
          <a:pPr algn="just">
            <a:lnSpc>
              <a:spcPct val="100000"/>
            </a:lnSpc>
          </a:pPr>
          <a:r>
            <a:rPr lang="es-EC" sz="1400" dirty="0" smtClean="0"/>
            <a:t>Identifican</a:t>
          </a:r>
          <a:r>
            <a:rPr lang="es-EC" sz="3600" dirty="0" smtClean="0"/>
            <a:t> </a:t>
          </a:r>
          <a:r>
            <a:rPr lang="es-EC" sz="1400" dirty="0" smtClean="0"/>
            <a:t>la relación entre la </a:t>
          </a:r>
          <a:r>
            <a:rPr lang="es-EC" sz="1400" dirty="0" err="1" smtClean="0"/>
            <a:t>VISION</a:t>
          </a:r>
          <a:r>
            <a:rPr lang="es-EC" sz="1400" dirty="0" smtClean="0"/>
            <a:t> de la Planificación Estrategia Institucional 2021 con las Políticas de la Defensa con prospectiva al año 2030.</a:t>
          </a:r>
          <a:endParaRPr lang="es-EC" sz="1400" dirty="0"/>
        </a:p>
      </dgm:t>
    </dgm:pt>
    <dgm:pt modelId="{E4388CC5-8ADC-475E-9668-52A0905A5E40}" type="parTrans" cxnId="{F0A2920D-D155-4F6F-8D25-E8CA47BA8766}">
      <dgm:prSet/>
      <dgm:spPr/>
      <dgm:t>
        <a:bodyPr/>
        <a:lstStyle/>
        <a:p>
          <a:endParaRPr lang="es-EC" sz="1400"/>
        </a:p>
      </dgm:t>
    </dgm:pt>
    <dgm:pt modelId="{C6DF53E7-45F4-4630-9FEE-C8B33E9B5009}" type="sibTrans" cxnId="{F0A2920D-D155-4F6F-8D25-E8CA47BA8766}">
      <dgm:prSet/>
      <dgm:spPr/>
      <dgm:t>
        <a:bodyPr/>
        <a:lstStyle/>
        <a:p>
          <a:endParaRPr lang="es-EC" sz="1400"/>
        </a:p>
      </dgm:t>
    </dgm:pt>
    <dgm:pt modelId="{90FD9652-5A90-4A4D-B5D6-4593BDF2227B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/>
            <a:t>Conocen la Misión formulada en la Planificación Estratégica de la </a:t>
          </a:r>
          <a:r>
            <a:rPr lang="es-EC" sz="1400" dirty="0" err="1" smtClean="0"/>
            <a:t>ESMIL</a:t>
          </a:r>
          <a:r>
            <a:rPr lang="es-EC" sz="1400" dirty="0" smtClean="0"/>
            <a:t>.</a:t>
          </a:r>
          <a:endParaRPr lang="es-EC" sz="1400" dirty="0"/>
        </a:p>
      </dgm:t>
    </dgm:pt>
    <dgm:pt modelId="{2C91AE4D-5080-4CC6-ADF3-0788905C0E69}" type="parTrans" cxnId="{9844702B-429E-4115-885D-A52D84BDCAE9}">
      <dgm:prSet/>
      <dgm:spPr/>
      <dgm:t>
        <a:bodyPr/>
        <a:lstStyle/>
        <a:p>
          <a:endParaRPr lang="es-EC"/>
        </a:p>
      </dgm:t>
    </dgm:pt>
    <dgm:pt modelId="{DDC9A3BF-625E-4FD5-A21A-DD6C6BB069F8}" type="sibTrans" cxnId="{9844702B-429E-4115-885D-A52D84BDCAE9}">
      <dgm:prSet/>
      <dgm:spPr/>
      <dgm:t>
        <a:bodyPr/>
        <a:lstStyle/>
        <a:p>
          <a:endParaRPr lang="es-EC"/>
        </a:p>
      </dgm:t>
    </dgm:pt>
    <dgm:pt modelId="{0D29224A-181B-498E-B198-AC5A411FC1E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C" sz="1400" dirty="0" smtClean="0"/>
            <a:t>Conocen la relación entre la Misión con Ley de Educación Superior y el Modelo Educativo de FFAA.</a:t>
          </a:r>
          <a:endParaRPr lang="es-EC" sz="1400" dirty="0"/>
        </a:p>
      </dgm:t>
    </dgm:pt>
    <dgm:pt modelId="{F8862164-CCE0-4C99-9FF6-CE5A8B3B34B1}" type="parTrans" cxnId="{52F7BDAE-CC83-40EE-93F3-BBA5ABF005F8}">
      <dgm:prSet/>
      <dgm:spPr/>
      <dgm:t>
        <a:bodyPr/>
        <a:lstStyle/>
        <a:p>
          <a:endParaRPr lang="es-EC"/>
        </a:p>
      </dgm:t>
    </dgm:pt>
    <dgm:pt modelId="{97114175-550F-498D-8170-5A6AF51B729B}" type="sibTrans" cxnId="{52F7BDAE-CC83-40EE-93F3-BBA5ABF005F8}">
      <dgm:prSet/>
      <dgm:spPr/>
      <dgm:t>
        <a:bodyPr/>
        <a:lstStyle/>
        <a:p>
          <a:endParaRPr lang="es-EC"/>
        </a:p>
      </dgm:t>
    </dgm:pt>
    <dgm:pt modelId="{79DE0172-E0BB-46DA-9865-ADD4F1D77D10}" type="pres">
      <dgm:prSet presAssocID="{8D01A97B-3DE4-4399-98BD-8F4932EA105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80AE13F-9585-4916-80B3-9AEF23D50398}" type="pres">
      <dgm:prSet presAssocID="{AEC786CE-499F-4665-ABB3-03D4CE828790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2E1959-3F1B-4929-9375-CEC44945C0ED}" type="pres">
      <dgm:prSet presAssocID="{AEC786CE-499F-4665-ABB3-03D4CE828790}" presName="childText1" presStyleLbl="solidAlignAcc1" presStyleIdx="0" presStyleCnt="3" custScaleX="94691" custScaleY="178801" custLinFactNeighborX="-802" custLinFactNeighborY="37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49216E-A6C1-4B48-9F69-9735AB44FEC7}" type="pres">
      <dgm:prSet presAssocID="{5C81BBD9-3CCD-4AB5-9992-68670BA7F558}" presName="parentText2" presStyleLbl="node1" presStyleIdx="1" presStyleCnt="3" custLinFactNeighborX="-901" custLinFactNeighborY="-101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57385D-3550-4C2E-86B0-0608419602C5}" type="pres">
      <dgm:prSet presAssocID="{5C81BBD9-3CCD-4AB5-9992-68670BA7F558}" presName="childText2" presStyleLbl="solidAlignAcc1" presStyleIdx="1" presStyleCnt="3" custScaleY="140185" custLinFactNeighborX="-3456" custLinFactNeighborY="16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C227F0-C6C8-4A4F-A7D8-2364D031E8BF}" type="pres">
      <dgm:prSet presAssocID="{30B5ED98-C205-4EB9-853C-E6FD9CBEBA6A}" presName="parentText3" presStyleLbl="node1" presStyleIdx="2" presStyleCnt="3" custLinFactNeighborX="-1209" custLinFactNeighborY="-851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3AE28F-B886-4C62-8B0A-ECEFB53A0258}" type="pres">
      <dgm:prSet presAssocID="{30B5ED98-C205-4EB9-853C-E6FD9CBEBA6A}" presName="childText3" presStyleLbl="solidAlignAcc1" presStyleIdx="2" presStyleCnt="3" custScaleX="128086" custScaleY="175207" custLinFactNeighborX="14089" custLinFactNeighborY="38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8BD7B4-E5D4-4CA9-A2BD-5D4BCD677F71}" type="presOf" srcId="{2A03104A-051E-4C19-81E3-78D0C6D1C778}" destId="{293AE28F-B886-4C62-8B0A-ECEFB53A0258}" srcOrd="0" destOrd="0" presId="urn:microsoft.com/office/officeart/2009/3/layout/IncreasingArrowsProcess"/>
    <dgm:cxn modelId="{6E2478D4-F76B-49BE-A277-DE828771A88A}" type="presOf" srcId="{AEC786CE-499F-4665-ABB3-03D4CE828790}" destId="{D80AE13F-9585-4916-80B3-9AEF23D50398}" srcOrd="0" destOrd="0" presId="urn:microsoft.com/office/officeart/2009/3/layout/IncreasingArrowsProcess"/>
    <dgm:cxn modelId="{C45AC846-2CB0-485E-B127-3DF2F9AE5F8E}" type="presOf" srcId="{30B5ED98-C205-4EB9-853C-E6FD9CBEBA6A}" destId="{EDC227F0-C6C8-4A4F-A7D8-2364D031E8BF}" srcOrd="0" destOrd="0" presId="urn:microsoft.com/office/officeart/2009/3/layout/IncreasingArrowsProcess"/>
    <dgm:cxn modelId="{64B68564-65A8-4997-8FF1-EC11694247A1}" type="presOf" srcId="{5C81BBD9-3CCD-4AB5-9992-68670BA7F558}" destId="{CC49216E-A6C1-4B48-9F69-9735AB44FEC7}" srcOrd="0" destOrd="0" presId="urn:microsoft.com/office/officeart/2009/3/layout/IncreasingArrowsProcess"/>
    <dgm:cxn modelId="{66AAC0F1-183F-4B90-A52B-181B8D8264DF}" type="presOf" srcId="{0D29224A-181B-498E-B198-AC5A411FC1EC}" destId="{293AE28F-B886-4C62-8B0A-ECEFB53A0258}" srcOrd="0" destOrd="2" presId="urn:microsoft.com/office/officeart/2009/3/layout/IncreasingArrowsProcess"/>
    <dgm:cxn modelId="{FE60FAEB-D0DD-44A3-9F30-F7E3D2525EEA}" type="presOf" srcId="{B5B92727-A272-4D39-9F0A-1F3894357026}" destId="{B357385D-3550-4C2E-86B0-0608419602C5}" srcOrd="0" destOrd="0" presId="urn:microsoft.com/office/officeart/2009/3/layout/IncreasingArrowsProcess"/>
    <dgm:cxn modelId="{457912AC-074B-45FF-B951-3A8B9AA83DEA}" type="presOf" srcId="{29716591-1BBD-46FA-BBDD-D1D7A1979A30}" destId="{B62E1959-3F1B-4929-9375-CEC44945C0ED}" srcOrd="0" destOrd="0" presId="urn:microsoft.com/office/officeart/2009/3/layout/IncreasingArrowsProcess"/>
    <dgm:cxn modelId="{18F12510-4C7B-40ED-8632-A7D708B0356D}" srcId="{8D01A97B-3DE4-4399-98BD-8F4932EA105B}" destId="{AEC786CE-499F-4665-ABB3-03D4CE828790}" srcOrd="0" destOrd="0" parTransId="{0C79412D-73E7-4CBE-99EC-22B315F62158}" sibTransId="{42E548B6-26FD-40D3-A0C8-940B744F512E}"/>
    <dgm:cxn modelId="{85EBDD24-5BDA-47C8-8486-DB68C35EC1D5}" type="presOf" srcId="{8D01A97B-3DE4-4399-98BD-8F4932EA105B}" destId="{79DE0172-E0BB-46DA-9865-ADD4F1D77D10}" srcOrd="0" destOrd="0" presId="urn:microsoft.com/office/officeart/2009/3/layout/IncreasingArrowsProcess"/>
    <dgm:cxn modelId="{F3FE6AE1-C9A0-446A-B097-28D513D0780E}" srcId="{5C81BBD9-3CCD-4AB5-9992-68670BA7F558}" destId="{B5B92727-A272-4D39-9F0A-1F3894357026}" srcOrd="0" destOrd="0" parTransId="{C4E937CF-6B66-43CC-A455-FF17C8B64AD6}" sibTransId="{1AEE3DDC-027F-477E-B5BE-FEF0CBE90258}"/>
    <dgm:cxn modelId="{F646A649-86D9-4B1B-BB17-9F01990F4E24}" srcId="{AEC786CE-499F-4665-ABB3-03D4CE828790}" destId="{29716591-1BBD-46FA-BBDD-D1D7A1979A30}" srcOrd="0" destOrd="0" parTransId="{FBBD869F-B639-4AE3-8620-F68EBE3004EA}" sibTransId="{5DAB88A2-4C88-4E3E-A13E-BC0AD3777219}"/>
    <dgm:cxn modelId="{53252596-F2F9-40D9-B409-7A6B94A46C80}" srcId="{8D01A97B-3DE4-4399-98BD-8F4932EA105B}" destId="{5C81BBD9-3CCD-4AB5-9992-68670BA7F558}" srcOrd="1" destOrd="0" parTransId="{33B88890-F0B7-4F5D-9BE7-07693868D55E}" sibTransId="{6D312559-D64A-45F8-96F6-A683198F36F1}"/>
    <dgm:cxn modelId="{72134ED1-CE88-41CD-B462-7973FF3D88F3}" type="presOf" srcId="{90FD9652-5A90-4A4D-B5D6-4593BDF2227B}" destId="{293AE28F-B886-4C62-8B0A-ECEFB53A0258}" srcOrd="0" destOrd="1" presId="urn:microsoft.com/office/officeart/2009/3/layout/IncreasingArrowsProcess"/>
    <dgm:cxn modelId="{479F6804-0BD1-4CF9-893A-CA53EC3BBE43}" srcId="{8D01A97B-3DE4-4399-98BD-8F4932EA105B}" destId="{30B5ED98-C205-4EB9-853C-E6FD9CBEBA6A}" srcOrd="2" destOrd="0" parTransId="{599297CB-C6A2-4EF2-A7F4-316D80A8A1AD}" sibTransId="{387D30EE-D3A4-4D14-A54F-F15F6EA2DD97}"/>
    <dgm:cxn modelId="{9844702B-429E-4115-885D-A52D84BDCAE9}" srcId="{30B5ED98-C205-4EB9-853C-E6FD9CBEBA6A}" destId="{90FD9652-5A90-4A4D-B5D6-4593BDF2227B}" srcOrd="1" destOrd="0" parTransId="{2C91AE4D-5080-4CC6-ADF3-0788905C0E69}" sibTransId="{DDC9A3BF-625E-4FD5-A21A-DD6C6BB069F8}"/>
    <dgm:cxn modelId="{F0A2920D-D155-4F6F-8D25-E8CA47BA8766}" srcId="{30B5ED98-C205-4EB9-853C-E6FD9CBEBA6A}" destId="{2A03104A-051E-4C19-81E3-78D0C6D1C778}" srcOrd="0" destOrd="0" parTransId="{E4388CC5-8ADC-475E-9668-52A0905A5E40}" sibTransId="{C6DF53E7-45F4-4630-9FEE-C8B33E9B5009}"/>
    <dgm:cxn modelId="{52F7BDAE-CC83-40EE-93F3-BBA5ABF005F8}" srcId="{30B5ED98-C205-4EB9-853C-E6FD9CBEBA6A}" destId="{0D29224A-181B-498E-B198-AC5A411FC1EC}" srcOrd="2" destOrd="0" parTransId="{F8862164-CCE0-4C99-9FF6-CE5A8B3B34B1}" sibTransId="{97114175-550F-498D-8170-5A6AF51B729B}"/>
    <dgm:cxn modelId="{580D6BFB-0B3A-4BC6-B656-9253992E58F1}" type="presParOf" srcId="{79DE0172-E0BB-46DA-9865-ADD4F1D77D10}" destId="{D80AE13F-9585-4916-80B3-9AEF23D50398}" srcOrd="0" destOrd="0" presId="urn:microsoft.com/office/officeart/2009/3/layout/IncreasingArrowsProcess"/>
    <dgm:cxn modelId="{1EC7E57E-1B67-4AF5-A93B-ADD9D33E333C}" type="presParOf" srcId="{79DE0172-E0BB-46DA-9865-ADD4F1D77D10}" destId="{B62E1959-3F1B-4929-9375-CEC44945C0ED}" srcOrd="1" destOrd="0" presId="urn:microsoft.com/office/officeart/2009/3/layout/IncreasingArrowsProcess"/>
    <dgm:cxn modelId="{7E56720E-0EDF-4F7A-ADCF-F89195A4D9E8}" type="presParOf" srcId="{79DE0172-E0BB-46DA-9865-ADD4F1D77D10}" destId="{CC49216E-A6C1-4B48-9F69-9735AB44FEC7}" srcOrd="2" destOrd="0" presId="urn:microsoft.com/office/officeart/2009/3/layout/IncreasingArrowsProcess"/>
    <dgm:cxn modelId="{CA5428BB-1743-4035-B47B-FD3BD768EF8D}" type="presParOf" srcId="{79DE0172-E0BB-46DA-9865-ADD4F1D77D10}" destId="{B357385D-3550-4C2E-86B0-0608419602C5}" srcOrd="3" destOrd="0" presId="urn:microsoft.com/office/officeart/2009/3/layout/IncreasingArrowsProcess"/>
    <dgm:cxn modelId="{0363986D-A287-4FEC-B5F5-EAFF3499991B}" type="presParOf" srcId="{79DE0172-E0BB-46DA-9865-ADD4F1D77D10}" destId="{EDC227F0-C6C8-4A4F-A7D8-2364D031E8BF}" srcOrd="4" destOrd="0" presId="urn:microsoft.com/office/officeart/2009/3/layout/IncreasingArrowsProcess"/>
    <dgm:cxn modelId="{C2DBA868-0A8C-4FBE-957B-80CD93D73D59}" type="presParOf" srcId="{79DE0172-E0BB-46DA-9865-ADD4F1D77D10}" destId="{293AE28F-B886-4C62-8B0A-ECEFB53A0258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91792C-C5A5-488D-92FB-AC7050B188C8}" type="doc">
      <dgm:prSet loTypeId="urn:microsoft.com/office/officeart/2005/8/layout/StepDown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E411659-69BF-48B8-B972-E32B0C3DA24B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FORMACIÓN MILITAR</a:t>
          </a:r>
          <a:endParaRPr lang="es-EC" sz="1600" b="1" dirty="0">
            <a:solidFill>
              <a:schemeClr val="tx1"/>
            </a:solidFill>
          </a:endParaRPr>
        </a:p>
      </dgm:t>
    </dgm:pt>
    <dgm:pt modelId="{FD17739A-F1E6-49CC-86BE-48D4945973C3}" type="parTrans" cxnId="{087123BB-A09D-462D-B7E5-5D5ACA91D22A}">
      <dgm:prSet/>
      <dgm:spPr/>
      <dgm:t>
        <a:bodyPr/>
        <a:lstStyle/>
        <a:p>
          <a:endParaRPr lang="es-EC"/>
        </a:p>
      </dgm:t>
    </dgm:pt>
    <dgm:pt modelId="{1DFE8072-A9E8-4C47-A1FC-9EAD0911CBB3}" type="sibTrans" cxnId="{087123BB-A09D-462D-B7E5-5D5ACA91D22A}">
      <dgm:prSet/>
      <dgm:spPr/>
      <dgm:t>
        <a:bodyPr/>
        <a:lstStyle/>
        <a:p>
          <a:endParaRPr lang="es-EC"/>
        </a:p>
      </dgm:t>
    </dgm:pt>
    <dgm:pt modelId="{12455C68-8E52-493C-B7B9-FAC87302754A}">
      <dgm:prSet phldrT="[Texto]" custT="1"/>
      <dgm:spPr/>
      <dgm:t>
        <a:bodyPr/>
        <a:lstStyle/>
        <a:p>
          <a:pPr algn="just"/>
          <a:r>
            <a:rPr lang="es-EC" sz="1400" dirty="0" smtClean="0"/>
            <a:t>Se ubica en el nivel de satisfactorio para enfrentar las guerras tradicionales mas no para formar al personal que demanda la seguridad nación con nuevas amenazas y riegos en el orden nacional continental y mundial.</a:t>
          </a:r>
          <a:endParaRPr lang="es-EC" sz="1400" dirty="0"/>
        </a:p>
      </dgm:t>
    </dgm:pt>
    <dgm:pt modelId="{DB86B8F6-77E5-470F-B06F-93E6B263952E}" type="parTrans" cxnId="{349FCFCA-BE44-4D8E-80E4-40CF80FA12F0}">
      <dgm:prSet/>
      <dgm:spPr/>
      <dgm:t>
        <a:bodyPr/>
        <a:lstStyle/>
        <a:p>
          <a:endParaRPr lang="es-EC"/>
        </a:p>
      </dgm:t>
    </dgm:pt>
    <dgm:pt modelId="{27284904-827B-429A-920F-DF3FEB5EC350}" type="sibTrans" cxnId="{349FCFCA-BE44-4D8E-80E4-40CF80FA12F0}">
      <dgm:prSet/>
      <dgm:spPr/>
      <dgm:t>
        <a:bodyPr/>
        <a:lstStyle/>
        <a:p>
          <a:endParaRPr lang="es-EC"/>
        </a:p>
      </dgm:t>
    </dgm:pt>
    <dgm:pt modelId="{EC863972-0625-480F-9ED8-C4D84B38DB08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PLANIFICACIÓN ESTRATÉGICA Y DE CONTRIBUCIÓN DE LA </a:t>
          </a:r>
          <a:r>
            <a:rPr lang="es-MX" sz="1600" b="1" dirty="0" err="1" smtClean="0">
              <a:solidFill>
                <a:schemeClr val="tx1"/>
              </a:solidFill>
            </a:rPr>
            <a:t>ESMIL</a:t>
          </a:r>
          <a:endParaRPr lang="es-EC" sz="1600" dirty="0"/>
        </a:p>
      </dgm:t>
    </dgm:pt>
    <dgm:pt modelId="{586F18AA-2D57-4C74-9F65-BC4DBF087813}" type="parTrans" cxnId="{6C09704A-5846-41F9-91BA-C8688CDA96EA}">
      <dgm:prSet/>
      <dgm:spPr/>
      <dgm:t>
        <a:bodyPr/>
        <a:lstStyle/>
        <a:p>
          <a:endParaRPr lang="es-EC"/>
        </a:p>
      </dgm:t>
    </dgm:pt>
    <dgm:pt modelId="{9F27E65E-F691-404F-A3F6-2B3AAB4CE58B}" type="sibTrans" cxnId="{6C09704A-5846-41F9-91BA-C8688CDA96EA}">
      <dgm:prSet/>
      <dgm:spPr/>
      <dgm:t>
        <a:bodyPr/>
        <a:lstStyle/>
        <a:p>
          <a:endParaRPr lang="es-EC"/>
        </a:p>
      </dgm:t>
    </dgm:pt>
    <dgm:pt modelId="{4E4BDE9F-E9CD-4942-A631-54DC6D59B2F3}">
      <dgm:prSet phldrT="[Texto]" custT="1"/>
      <dgm:spPr/>
      <dgm:t>
        <a:bodyPr/>
        <a:lstStyle/>
        <a:p>
          <a:pPr algn="just"/>
          <a:r>
            <a:rPr lang="es-EC" sz="1400" dirty="0" smtClean="0"/>
            <a:t>No está enfocado a las nuevas amenazas y riesgos que se encuentra contemplado en la Política de la Defensa Nacional, ni en la malla curricular.</a:t>
          </a:r>
          <a:endParaRPr lang="es-EC" sz="1400" dirty="0"/>
        </a:p>
      </dgm:t>
    </dgm:pt>
    <dgm:pt modelId="{C9573455-7D3A-421F-AB08-7022070560D4}" type="parTrans" cxnId="{967FEA74-49ED-4A47-9DF2-FB8D8D6EC241}">
      <dgm:prSet/>
      <dgm:spPr/>
      <dgm:t>
        <a:bodyPr/>
        <a:lstStyle/>
        <a:p>
          <a:endParaRPr lang="es-EC"/>
        </a:p>
      </dgm:t>
    </dgm:pt>
    <dgm:pt modelId="{3F93315A-F64F-411E-B81B-DB57F7DB6053}" type="sibTrans" cxnId="{967FEA74-49ED-4A47-9DF2-FB8D8D6EC241}">
      <dgm:prSet/>
      <dgm:spPr/>
      <dgm:t>
        <a:bodyPr/>
        <a:lstStyle/>
        <a:p>
          <a:endParaRPr lang="es-EC"/>
        </a:p>
      </dgm:t>
    </dgm:pt>
    <dgm:pt modelId="{937CE890-C8BD-4F70-8DD1-B09A838137DF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PERFIL PROFESIONAL Y RIESGOS A LA SEGURIDAD </a:t>
          </a:r>
          <a:endParaRPr lang="es-EC" sz="1600" dirty="0"/>
        </a:p>
      </dgm:t>
    </dgm:pt>
    <dgm:pt modelId="{AB4DDDFA-7CB1-413B-8440-8E1433883300}" type="parTrans" cxnId="{4FA90C15-76FE-4B90-A9BF-83DA90E75B56}">
      <dgm:prSet/>
      <dgm:spPr/>
      <dgm:t>
        <a:bodyPr/>
        <a:lstStyle/>
        <a:p>
          <a:endParaRPr lang="es-EC"/>
        </a:p>
      </dgm:t>
    </dgm:pt>
    <dgm:pt modelId="{8FB54C7E-372C-45D1-9540-8016A79407F9}" type="sibTrans" cxnId="{4FA90C15-76FE-4B90-A9BF-83DA90E75B56}">
      <dgm:prSet/>
      <dgm:spPr/>
      <dgm:t>
        <a:bodyPr/>
        <a:lstStyle/>
        <a:p>
          <a:endParaRPr lang="es-EC"/>
        </a:p>
      </dgm:t>
    </dgm:pt>
    <dgm:pt modelId="{8239CFEA-3BF4-4359-8E50-7703D0D88A41}">
      <dgm:prSet phldrT="[Texto]" custT="1"/>
      <dgm:spPr/>
      <dgm:t>
        <a:bodyPr/>
        <a:lstStyle/>
        <a:p>
          <a:pPr algn="just"/>
          <a:r>
            <a:rPr lang="es-EC" sz="1400" dirty="0" smtClean="0"/>
            <a:t>No está alineada a los escenarios prospectivos al año 2030.</a:t>
          </a:r>
          <a:endParaRPr lang="es-EC" sz="1400" dirty="0"/>
        </a:p>
      </dgm:t>
    </dgm:pt>
    <dgm:pt modelId="{514D400A-4427-4714-815B-86186CEC1B75}" type="parTrans" cxnId="{91206F35-2BA7-414E-86AC-502B6C9EBBA4}">
      <dgm:prSet/>
      <dgm:spPr/>
      <dgm:t>
        <a:bodyPr/>
        <a:lstStyle/>
        <a:p>
          <a:endParaRPr lang="es-EC"/>
        </a:p>
      </dgm:t>
    </dgm:pt>
    <dgm:pt modelId="{04451DE0-E261-49EB-8E09-7302BC8E84A9}" type="sibTrans" cxnId="{91206F35-2BA7-414E-86AC-502B6C9EBBA4}">
      <dgm:prSet/>
      <dgm:spPr/>
      <dgm:t>
        <a:bodyPr/>
        <a:lstStyle/>
        <a:p>
          <a:endParaRPr lang="es-EC"/>
        </a:p>
      </dgm:t>
    </dgm:pt>
    <dgm:pt modelId="{596858BA-F64E-4FF6-A19F-762C1CD4FDFE}" type="pres">
      <dgm:prSet presAssocID="{7991792C-C5A5-488D-92FB-AC7050B188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9E3973C-D5FD-4F99-AEC2-44E44B0C514B}" type="pres">
      <dgm:prSet presAssocID="{4E411659-69BF-48B8-B972-E32B0C3DA24B}" presName="composite" presStyleCnt="0"/>
      <dgm:spPr/>
    </dgm:pt>
    <dgm:pt modelId="{9A5DA1A1-E72D-4762-84AE-6B735C3FEE5B}" type="pres">
      <dgm:prSet presAssocID="{4E411659-69BF-48B8-B972-E32B0C3DA24B}" presName="bentUpArrow1" presStyleLbl="alignImgPlace1" presStyleIdx="0" presStyleCnt="2"/>
      <dgm:spPr/>
    </dgm:pt>
    <dgm:pt modelId="{F5338F34-18FD-4C8E-BFD4-B9D480BA0680}" type="pres">
      <dgm:prSet presAssocID="{4E411659-69BF-48B8-B972-E32B0C3DA24B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248413-8AD9-4A50-8B12-AB4F9A1FC7F1}" type="pres">
      <dgm:prSet presAssocID="{4E411659-69BF-48B8-B972-E32B0C3DA24B}" presName="ChildText" presStyleLbl="revTx" presStyleIdx="0" presStyleCnt="3" custScaleX="287011" custLinFactX="506" custLinFactNeighborX="100000" custLinFactNeighborY="-2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A2395-8C11-440B-9288-6C0CDA9C967D}" type="pres">
      <dgm:prSet presAssocID="{1DFE8072-A9E8-4C47-A1FC-9EAD0911CBB3}" presName="sibTrans" presStyleCnt="0"/>
      <dgm:spPr/>
    </dgm:pt>
    <dgm:pt modelId="{D2581AD9-CCE4-48EF-8E7A-7F8E2EA58D41}" type="pres">
      <dgm:prSet presAssocID="{EC863972-0625-480F-9ED8-C4D84B38DB08}" presName="composite" presStyleCnt="0"/>
      <dgm:spPr/>
    </dgm:pt>
    <dgm:pt modelId="{B19375E9-ABA5-47D6-B3BA-5FC7E4283564}" type="pres">
      <dgm:prSet presAssocID="{EC863972-0625-480F-9ED8-C4D84B38DB08}" presName="bentUpArrow1" presStyleLbl="alignImgPlace1" presStyleIdx="1" presStyleCnt="2"/>
      <dgm:spPr/>
    </dgm:pt>
    <dgm:pt modelId="{E94F68C3-60E1-4EA1-8E4C-A2F9CCDDBE82}" type="pres">
      <dgm:prSet presAssocID="{EC863972-0625-480F-9ED8-C4D84B38DB08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C392EC-3158-4C57-97F8-AA893A6B1B5F}" type="pres">
      <dgm:prSet presAssocID="{EC863972-0625-480F-9ED8-C4D84B38DB08}" presName="ChildText" presStyleLbl="revTx" presStyleIdx="1" presStyleCnt="3" custScaleX="216946" custScaleY="121594" custLinFactNeighborX="64657" custLinFactNeighborY="-160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44CE4-745A-4EA3-82F5-73235A38A3C5}" type="pres">
      <dgm:prSet presAssocID="{9F27E65E-F691-404F-A3F6-2B3AAB4CE58B}" presName="sibTrans" presStyleCnt="0"/>
      <dgm:spPr/>
    </dgm:pt>
    <dgm:pt modelId="{ED8AB7B2-D098-48DA-B811-950E8B596236}" type="pres">
      <dgm:prSet presAssocID="{937CE890-C8BD-4F70-8DD1-B09A838137DF}" presName="composite" presStyleCnt="0"/>
      <dgm:spPr/>
    </dgm:pt>
    <dgm:pt modelId="{0031478C-AE0E-4D2D-8A6E-65BA72E3BEFD}" type="pres">
      <dgm:prSet presAssocID="{937CE890-C8BD-4F70-8DD1-B09A838137D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6FFDB1-7FDE-47D5-97D8-4B921FB44994}" type="pres">
      <dgm:prSet presAssocID="{937CE890-C8BD-4F70-8DD1-B09A838137DF}" presName="FinalChildText" presStyleLbl="revTx" presStyleIdx="2" presStyleCnt="3" custScaleX="142371" custLinFactNeighborX="33558" custLinFactNeighborY="-11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C04C5A3-F9A1-4387-A93A-7F9B5819EF2B}" type="presOf" srcId="{4E4BDE9F-E9CD-4942-A631-54DC6D59B2F3}" destId="{2CC392EC-3158-4C57-97F8-AA893A6B1B5F}" srcOrd="0" destOrd="0" presId="urn:microsoft.com/office/officeart/2005/8/layout/StepDownProcess"/>
    <dgm:cxn modelId="{91206F35-2BA7-414E-86AC-502B6C9EBBA4}" srcId="{937CE890-C8BD-4F70-8DD1-B09A838137DF}" destId="{8239CFEA-3BF4-4359-8E50-7703D0D88A41}" srcOrd="0" destOrd="0" parTransId="{514D400A-4427-4714-815B-86186CEC1B75}" sibTransId="{04451DE0-E261-49EB-8E09-7302BC8E84A9}"/>
    <dgm:cxn modelId="{88D73B89-1A18-4431-AB82-4C475D709149}" type="presOf" srcId="{7991792C-C5A5-488D-92FB-AC7050B188C8}" destId="{596858BA-F64E-4FF6-A19F-762C1CD4FDFE}" srcOrd="0" destOrd="0" presId="urn:microsoft.com/office/officeart/2005/8/layout/StepDownProcess"/>
    <dgm:cxn modelId="{349FCFCA-BE44-4D8E-80E4-40CF80FA12F0}" srcId="{4E411659-69BF-48B8-B972-E32B0C3DA24B}" destId="{12455C68-8E52-493C-B7B9-FAC87302754A}" srcOrd="0" destOrd="0" parTransId="{DB86B8F6-77E5-470F-B06F-93E6B263952E}" sibTransId="{27284904-827B-429A-920F-DF3FEB5EC350}"/>
    <dgm:cxn modelId="{6C09704A-5846-41F9-91BA-C8688CDA96EA}" srcId="{7991792C-C5A5-488D-92FB-AC7050B188C8}" destId="{EC863972-0625-480F-9ED8-C4D84B38DB08}" srcOrd="1" destOrd="0" parTransId="{586F18AA-2D57-4C74-9F65-BC4DBF087813}" sibTransId="{9F27E65E-F691-404F-A3F6-2B3AAB4CE58B}"/>
    <dgm:cxn modelId="{B0D93F7B-D4D2-4F15-A45A-D6030124BF72}" type="presOf" srcId="{4E411659-69BF-48B8-B972-E32B0C3DA24B}" destId="{F5338F34-18FD-4C8E-BFD4-B9D480BA0680}" srcOrd="0" destOrd="0" presId="urn:microsoft.com/office/officeart/2005/8/layout/StepDownProcess"/>
    <dgm:cxn modelId="{B747A81E-E202-4B80-960C-04C4F4DE1C71}" type="presOf" srcId="{EC863972-0625-480F-9ED8-C4D84B38DB08}" destId="{E94F68C3-60E1-4EA1-8E4C-A2F9CCDDBE82}" srcOrd="0" destOrd="0" presId="urn:microsoft.com/office/officeart/2005/8/layout/StepDownProcess"/>
    <dgm:cxn modelId="{967FEA74-49ED-4A47-9DF2-FB8D8D6EC241}" srcId="{EC863972-0625-480F-9ED8-C4D84B38DB08}" destId="{4E4BDE9F-E9CD-4942-A631-54DC6D59B2F3}" srcOrd="0" destOrd="0" parTransId="{C9573455-7D3A-421F-AB08-7022070560D4}" sibTransId="{3F93315A-F64F-411E-B81B-DB57F7DB6053}"/>
    <dgm:cxn modelId="{087123BB-A09D-462D-B7E5-5D5ACA91D22A}" srcId="{7991792C-C5A5-488D-92FB-AC7050B188C8}" destId="{4E411659-69BF-48B8-B972-E32B0C3DA24B}" srcOrd="0" destOrd="0" parTransId="{FD17739A-F1E6-49CC-86BE-48D4945973C3}" sibTransId="{1DFE8072-A9E8-4C47-A1FC-9EAD0911CBB3}"/>
    <dgm:cxn modelId="{AB8AF88C-6C44-421B-B880-DFD3709362BD}" type="presOf" srcId="{12455C68-8E52-493C-B7B9-FAC87302754A}" destId="{69248413-8AD9-4A50-8B12-AB4F9A1FC7F1}" srcOrd="0" destOrd="0" presId="urn:microsoft.com/office/officeart/2005/8/layout/StepDownProcess"/>
    <dgm:cxn modelId="{F525B2B3-2CC4-4AF0-BF0A-311E304679BC}" type="presOf" srcId="{937CE890-C8BD-4F70-8DD1-B09A838137DF}" destId="{0031478C-AE0E-4D2D-8A6E-65BA72E3BEFD}" srcOrd="0" destOrd="0" presId="urn:microsoft.com/office/officeart/2005/8/layout/StepDownProcess"/>
    <dgm:cxn modelId="{4E6507B5-AD23-4DA0-829D-B5F19D1ACCFF}" type="presOf" srcId="{8239CFEA-3BF4-4359-8E50-7703D0D88A41}" destId="{706FFDB1-7FDE-47D5-97D8-4B921FB44994}" srcOrd="0" destOrd="0" presId="urn:microsoft.com/office/officeart/2005/8/layout/StepDownProcess"/>
    <dgm:cxn modelId="{4FA90C15-76FE-4B90-A9BF-83DA90E75B56}" srcId="{7991792C-C5A5-488D-92FB-AC7050B188C8}" destId="{937CE890-C8BD-4F70-8DD1-B09A838137DF}" srcOrd="2" destOrd="0" parTransId="{AB4DDDFA-7CB1-413B-8440-8E1433883300}" sibTransId="{8FB54C7E-372C-45D1-9540-8016A79407F9}"/>
    <dgm:cxn modelId="{AB72426F-0589-4EF7-9318-2DF8849F9AD8}" type="presParOf" srcId="{596858BA-F64E-4FF6-A19F-762C1CD4FDFE}" destId="{89E3973C-D5FD-4F99-AEC2-44E44B0C514B}" srcOrd="0" destOrd="0" presId="urn:microsoft.com/office/officeart/2005/8/layout/StepDownProcess"/>
    <dgm:cxn modelId="{8E4C842B-C27E-47CE-84CD-78051DE9FA4A}" type="presParOf" srcId="{89E3973C-D5FD-4F99-AEC2-44E44B0C514B}" destId="{9A5DA1A1-E72D-4762-84AE-6B735C3FEE5B}" srcOrd="0" destOrd="0" presId="urn:microsoft.com/office/officeart/2005/8/layout/StepDownProcess"/>
    <dgm:cxn modelId="{C074D588-E2D4-4283-A10E-0CDBE22BB8FC}" type="presParOf" srcId="{89E3973C-D5FD-4F99-AEC2-44E44B0C514B}" destId="{F5338F34-18FD-4C8E-BFD4-B9D480BA0680}" srcOrd="1" destOrd="0" presId="urn:microsoft.com/office/officeart/2005/8/layout/StepDownProcess"/>
    <dgm:cxn modelId="{0A00C197-13C4-4F40-86C6-D3DEB165EDE7}" type="presParOf" srcId="{89E3973C-D5FD-4F99-AEC2-44E44B0C514B}" destId="{69248413-8AD9-4A50-8B12-AB4F9A1FC7F1}" srcOrd="2" destOrd="0" presId="urn:microsoft.com/office/officeart/2005/8/layout/StepDownProcess"/>
    <dgm:cxn modelId="{F73BA3DE-001B-4BCF-87EA-4AA3045DDF49}" type="presParOf" srcId="{596858BA-F64E-4FF6-A19F-762C1CD4FDFE}" destId="{948A2395-8C11-440B-9288-6C0CDA9C967D}" srcOrd="1" destOrd="0" presId="urn:microsoft.com/office/officeart/2005/8/layout/StepDownProcess"/>
    <dgm:cxn modelId="{11689F35-8784-48EB-8A89-DA9A063E1CD6}" type="presParOf" srcId="{596858BA-F64E-4FF6-A19F-762C1CD4FDFE}" destId="{D2581AD9-CCE4-48EF-8E7A-7F8E2EA58D41}" srcOrd="2" destOrd="0" presId="urn:microsoft.com/office/officeart/2005/8/layout/StepDownProcess"/>
    <dgm:cxn modelId="{13AAF443-3C2A-4356-8CFD-FA088E72F511}" type="presParOf" srcId="{D2581AD9-CCE4-48EF-8E7A-7F8E2EA58D41}" destId="{B19375E9-ABA5-47D6-B3BA-5FC7E4283564}" srcOrd="0" destOrd="0" presId="urn:microsoft.com/office/officeart/2005/8/layout/StepDownProcess"/>
    <dgm:cxn modelId="{650F5486-5A21-4199-9FC3-87CB5F7FF1F2}" type="presParOf" srcId="{D2581AD9-CCE4-48EF-8E7A-7F8E2EA58D41}" destId="{E94F68C3-60E1-4EA1-8E4C-A2F9CCDDBE82}" srcOrd="1" destOrd="0" presId="urn:microsoft.com/office/officeart/2005/8/layout/StepDownProcess"/>
    <dgm:cxn modelId="{1C33CF76-F2BF-41CA-8267-7D1C75961415}" type="presParOf" srcId="{D2581AD9-CCE4-48EF-8E7A-7F8E2EA58D41}" destId="{2CC392EC-3158-4C57-97F8-AA893A6B1B5F}" srcOrd="2" destOrd="0" presId="urn:microsoft.com/office/officeart/2005/8/layout/StepDownProcess"/>
    <dgm:cxn modelId="{EC93C378-B366-419E-9299-C65EE5460622}" type="presParOf" srcId="{596858BA-F64E-4FF6-A19F-762C1CD4FDFE}" destId="{88244CE4-745A-4EA3-82F5-73235A38A3C5}" srcOrd="3" destOrd="0" presId="urn:microsoft.com/office/officeart/2005/8/layout/StepDownProcess"/>
    <dgm:cxn modelId="{B249B9B8-5D71-4B11-9A65-36F961F11532}" type="presParOf" srcId="{596858BA-F64E-4FF6-A19F-762C1CD4FDFE}" destId="{ED8AB7B2-D098-48DA-B811-950E8B596236}" srcOrd="4" destOrd="0" presId="urn:microsoft.com/office/officeart/2005/8/layout/StepDownProcess"/>
    <dgm:cxn modelId="{8DEAD919-BAC5-4F4A-9EEE-CC419AD1076B}" type="presParOf" srcId="{ED8AB7B2-D098-48DA-B811-950E8B596236}" destId="{0031478C-AE0E-4D2D-8A6E-65BA72E3BEFD}" srcOrd="0" destOrd="0" presId="urn:microsoft.com/office/officeart/2005/8/layout/StepDownProcess"/>
    <dgm:cxn modelId="{010A5657-02AB-4739-96F7-8F347ACDF71A}" type="presParOf" srcId="{ED8AB7B2-D098-48DA-B811-950E8B596236}" destId="{706FFDB1-7FDE-47D5-97D8-4B921FB4499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91792C-C5A5-488D-92FB-AC7050B188C8}" type="doc">
      <dgm:prSet loTypeId="urn:microsoft.com/office/officeart/2005/8/layout/StepDown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4E411659-69BF-48B8-B972-E32B0C3DA24B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FORMACIÓN MILITAR</a:t>
          </a:r>
          <a:endParaRPr lang="es-EC" sz="1600" b="1" dirty="0">
            <a:solidFill>
              <a:schemeClr val="tx1"/>
            </a:solidFill>
          </a:endParaRPr>
        </a:p>
      </dgm:t>
    </dgm:pt>
    <dgm:pt modelId="{FD17739A-F1E6-49CC-86BE-48D4945973C3}" type="parTrans" cxnId="{087123BB-A09D-462D-B7E5-5D5ACA91D2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DFE8072-A9E8-4C47-A1FC-9EAD0911CBB3}" type="sibTrans" cxnId="{087123BB-A09D-462D-B7E5-5D5ACA91D2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2455C68-8E52-493C-B7B9-FAC87302754A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</a:rPr>
            <a:t>Se establezcan estrategias que enfoquen a la formación militar de acuerdo con los nuevos escenarios de amenazas y riesgos al territorio y la nación ecuatoriana.</a:t>
          </a:r>
          <a:endParaRPr lang="es-EC" sz="1400" dirty="0">
            <a:solidFill>
              <a:schemeClr val="tx1"/>
            </a:solidFill>
          </a:endParaRPr>
        </a:p>
      </dgm:t>
    </dgm:pt>
    <dgm:pt modelId="{DB86B8F6-77E5-470F-B06F-93E6B263952E}" type="parTrans" cxnId="{349FCFCA-BE44-4D8E-80E4-40CF80FA12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7284904-827B-429A-920F-DF3FEB5EC350}" type="sibTrans" cxnId="{349FCFCA-BE44-4D8E-80E4-40CF80FA12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C863972-0625-480F-9ED8-C4D84B38DB08}">
      <dgm:prSet phldrT="[Texto]" custT="1"/>
      <dgm:spPr/>
      <dgm:t>
        <a:bodyPr/>
        <a:lstStyle/>
        <a:p>
          <a:r>
            <a:rPr lang="es-MX" sz="1600" b="1" smtClean="0">
              <a:solidFill>
                <a:schemeClr val="tx1"/>
              </a:solidFill>
            </a:rPr>
            <a:t>PENSUM DE ESTUDIOS </a:t>
          </a:r>
          <a:endParaRPr lang="es-EC" sz="1600" dirty="0">
            <a:solidFill>
              <a:schemeClr val="tx1"/>
            </a:solidFill>
          </a:endParaRPr>
        </a:p>
      </dgm:t>
    </dgm:pt>
    <dgm:pt modelId="{586F18AA-2D57-4C74-9F65-BC4DBF087813}" type="parTrans" cxnId="{6C09704A-5846-41F9-91BA-C8688CDA96E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F27E65E-F691-404F-A3F6-2B3AAB4CE58B}" type="sibTrans" cxnId="{6C09704A-5846-41F9-91BA-C8688CDA96E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E4BDE9F-E9CD-4942-A631-54DC6D59B2F3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</a:rPr>
            <a:t>Prioridad de incrementar y modificar en función de las nuevas amenazas y riesgos al territorio y a la nación ecuatoriana.</a:t>
          </a:r>
          <a:endParaRPr lang="es-EC" sz="1400" dirty="0">
            <a:solidFill>
              <a:schemeClr val="tx1"/>
            </a:solidFill>
          </a:endParaRPr>
        </a:p>
      </dgm:t>
    </dgm:pt>
    <dgm:pt modelId="{C9573455-7D3A-421F-AB08-7022070560D4}" type="parTrans" cxnId="{967FEA74-49ED-4A47-9DF2-FB8D8D6EC2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F93315A-F64F-411E-B81B-DB57F7DB6053}" type="sibTrans" cxnId="{967FEA74-49ED-4A47-9DF2-FB8D8D6EC2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37CE890-C8BD-4F70-8DD1-B09A838137DF}">
      <dgm:prSet phldrT="[Texto]" custT="1"/>
      <dgm:spPr/>
      <dgm:t>
        <a:bodyPr/>
        <a:lstStyle/>
        <a:p>
          <a:r>
            <a:rPr lang="es-MX" sz="1600" b="1" smtClean="0">
              <a:solidFill>
                <a:schemeClr val="tx1"/>
              </a:solidFill>
            </a:rPr>
            <a:t>PERFIL DEL SUBT</a:t>
          </a:r>
          <a:endParaRPr lang="es-EC" sz="1600" dirty="0">
            <a:solidFill>
              <a:schemeClr val="tx1"/>
            </a:solidFill>
          </a:endParaRPr>
        </a:p>
      </dgm:t>
    </dgm:pt>
    <dgm:pt modelId="{AB4DDDFA-7CB1-413B-8440-8E1433883300}" type="parTrans" cxnId="{4FA90C15-76FE-4B90-A9BF-83DA90E75B5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FB54C7E-372C-45D1-9540-8016A79407F9}" type="sibTrans" cxnId="{4FA90C15-76FE-4B90-A9BF-83DA90E75B5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39CFEA-3BF4-4359-8E50-7703D0D88A41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</a:rPr>
            <a:t>Orientarse a capacidades y competencias de FFAA en función de las nuevas amenazas y riesgos a la seguridad territorial.</a:t>
          </a:r>
          <a:endParaRPr lang="es-EC" sz="1400" dirty="0">
            <a:solidFill>
              <a:schemeClr val="tx1"/>
            </a:solidFill>
          </a:endParaRPr>
        </a:p>
      </dgm:t>
    </dgm:pt>
    <dgm:pt modelId="{514D400A-4427-4714-815B-86186CEC1B75}" type="parTrans" cxnId="{91206F35-2BA7-414E-86AC-502B6C9EBB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4451DE0-E261-49EB-8E09-7302BC8E84A9}" type="sibTrans" cxnId="{91206F35-2BA7-414E-86AC-502B6C9EBB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1C93E2E-393D-4215-BA4E-13B7A1D1D046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</a:rPr>
            <a:t>Está en continúo perfeccionamiento de la disponibilidad interna del militar, como persona, sujeto y sujeto histórico.</a:t>
          </a:r>
          <a:endParaRPr lang="es-EC" sz="1400" dirty="0">
            <a:solidFill>
              <a:schemeClr val="tx1"/>
            </a:solidFill>
          </a:endParaRPr>
        </a:p>
      </dgm:t>
    </dgm:pt>
    <dgm:pt modelId="{B5121B4D-29D0-411B-AE9B-72CE4611FC95}" type="parTrans" cxnId="{90901A8E-EEBB-4E18-8C52-2EBE25E2165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B8F6D0-3078-4835-8A04-20314DC0A94B}" type="sibTrans" cxnId="{90901A8E-EEBB-4E18-8C52-2EBE25E2165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96858BA-F64E-4FF6-A19F-762C1CD4FDFE}" type="pres">
      <dgm:prSet presAssocID="{7991792C-C5A5-488D-92FB-AC7050B188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9E3973C-D5FD-4F99-AEC2-44E44B0C514B}" type="pres">
      <dgm:prSet presAssocID="{4E411659-69BF-48B8-B972-E32B0C3DA24B}" presName="composite" presStyleCnt="0"/>
      <dgm:spPr/>
    </dgm:pt>
    <dgm:pt modelId="{9A5DA1A1-E72D-4762-84AE-6B735C3FEE5B}" type="pres">
      <dgm:prSet presAssocID="{4E411659-69BF-48B8-B972-E32B0C3DA24B}" presName="bentUpArrow1" presStyleLbl="alignImgPlace1" presStyleIdx="0" presStyleCnt="2"/>
      <dgm:spPr/>
    </dgm:pt>
    <dgm:pt modelId="{F5338F34-18FD-4C8E-BFD4-B9D480BA0680}" type="pres">
      <dgm:prSet presAssocID="{4E411659-69BF-48B8-B972-E32B0C3DA24B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248413-8AD9-4A50-8B12-AB4F9A1FC7F1}" type="pres">
      <dgm:prSet presAssocID="{4E411659-69BF-48B8-B972-E32B0C3DA24B}" presName="ChildText" presStyleLbl="revTx" presStyleIdx="0" presStyleCnt="3" custScaleX="361168" custLinFactX="34924" custLinFactNeighborX="100000" custLinFactNeighborY="-2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A2395-8C11-440B-9288-6C0CDA9C967D}" type="pres">
      <dgm:prSet presAssocID="{1DFE8072-A9E8-4C47-A1FC-9EAD0911CBB3}" presName="sibTrans" presStyleCnt="0"/>
      <dgm:spPr/>
    </dgm:pt>
    <dgm:pt modelId="{D2581AD9-CCE4-48EF-8E7A-7F8E2EA58D41}" type="pres">
      <dgm:prSet presAssocID="{EC863972-0625-480F-9ED8-C4D84B38DB08}" presName="composite" presStyleCnt="0"/>
      <dgm:spPr/>
    </dgm:pt>
    <dgm:pt modelId="{B19375E9-ABA5-47D6-B3BA-5FC7E4283564}" type="pres">
      <dgm:prSet presAssocID="{EC863972-0625-480F-9ED8-C4D84B38DB08}" presName="bentUpArrow1" presStyleLbl="alignImgPlace1" presStyleIdx="1" presStyleCnt="2" custLinFactNeighborX="-34224"/>
      <dgm:spPr/>
    </dgm:pt>
    <dgm:pt modelId="{E94F68C3-60E1-4EA1-8E4C-A2F9CCDDBE82}" type="pres">
      <dgm:prSet presAssocID="{EC863972-0625-480F-9ED8-C4D84B38DB08}" presName="ParentText" presStyleLbl="node1" presStyleIdx="1" presStyleCnt="3" custLinFactNeighborX="-231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C392EC-3158-4C57-97F8-AA893A6B1B5F}" type="pres">
      <dgm:prSet presAssocID="{EC863972-0625-480F-9ED8-C4D84B38DB08}" presName="ChildText" presStyleLbl="revTx" presStyleIdx="1" presStyleCnt="3" custScaleX="216946" custScaleY="121594" custLinFactNeighborX="32833" custLinFactNeighborY="-160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44CE4-745A-4EA3-82F5-73235A38A3C5}" type="pres">
      <dgm:prSet presAssocID="{9F27E65E-F691-404F-A3F6-2B3AAB4CE58B}" presName="sibTrans" presStyleCnt="0"/>
      <dgm:spPr/>
    </dgm:pt>
    <dgm:pt modelId="{ED8AB7B2-D098-48DA-B811-950E8B596236}" type="pres">
      <dgm:prSet presAssocID="{937CE890-C8BD-4F70-8DD1-B09A838137DF}" presName="composite" presStyleCnt="0"/>
      <dgm:spPr/>
    </dgm:pt>
    <dgm:pt modelId="{0031478C-AE0E-4D2D-8A6E-65BA72E3BEFD}" type="pres">
      <dgm:prSet presAssocID="{937CE890-C8BD-4F70-8DD1-B09A838137DF}" presName="ParentText" presStyleLbl="node1" presStyleIdx="2" presStyleCnt="3" custLinFactNeighborX="-29902" custLinFactNeighborY="1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6FFDB1-7FDE-47D5-97D8-4B921FB44994}" type="pres">
      <dgm:prSet presAssocID="{937CE890-C8BD-4F70-8DD1-B09A838137DF}" presName="FinalChildText" presStyleLbl="revTx" presStyleIdx="2" presStyleCnt="3" custScaleX="160034" custLinFactNeighborX="-13038" custLinFactNeighborY="-11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9AE0AA-DB8F-4329-8AB0-2E4BD506850B}" type="presOf" srcId="{937CE890-C8BD-4F70-8DD1-B09A838137DF}" destId="{0031478C-AE0E-4D2D-8A6E-65BA72E3BEFD}" srcOrd="0" destOrd="0" presId="urn:microsoft.com/office/officeart/2005/8/layout/StepDownProcess"/>
    <dgm:cxn modelId="{91206F35-2BA7-414E-86AC-502B6C9EBBA4}" srcId="{937CE890-C8BD-4F70-8DD1-B09A838137DF}" destId="{8239CFEA-3BF4-4359-8E50-7703D0D88A41}" srcOrd="0" destOrd="0" parTransId="{514D400A-4427-4714-815B-86186CEC1B75}" sibTransId="{04451DE0-E261-49EB-8E09-7302BC8E84A9}"/>
    <dgm:cxn modelId="{349FCFCA-BE44-4D8E-80E4-40CF80FA12F0}" srcId="{4E411659-69BF-48B8-B972-E32B0C3DA24B}" destId="{12455C68-8E52-493C-B7B9-FAC87302754A}" srcOrd="0" destOrd="0" parTransId="{DB86B8F6-77E5-470F-B06F-93E6B263952E}" sibTransId="{27284904-827B-429A-920F-DF3FEB5EC350}"/>
    <dgm:cxn modelId="{6C09704A-5846-41F9-91BA-C8688CDA96EA}" srcId="{7991792C-C5A5-488D-92FB-AC7050B188C8}" destId="{EC863972-0625-480F-9ED8-C4D84B38DB08}" srcOrd="1" destOrd="0" parTransId="{586F18AA-2D57-4C74-9F65-BC4DBF087813}" sibTransId="{9F27E65E-F691-404F-A3F6-2B3AAB4CE58B}"/>
    <dgm:cxn modelId="{E5BA32D8-2F9A-4DEF-81B4-C0BBC1EF47CC}" type="presOf" srcId="{01C93E2E-393D-4215-BA4E-13B7A1D1D046}" destId="{69248413-8AD9-4A50-8B12-AB4F9A1FC7F1}" srcOrd="0" destOrd="1" presId="urn:microsoft.com/office/officeart/2005/8/layout/StepDownProcess"/>
    <dgm:cxn modelId="{648D407B-D30E-47DA-BE50-0713E8A1FF22}" type="presOf" srcId="{4E411659-69BF-48B8-B972-E32B0C3DA24B}" destId="{F5338F34-18FD-4C8E-BFD4-B9D480BA0680}" srcOrd="0" destOrd="0" presId="urn:microsoft.com/office/officeart/2005/8/layout/StepDownProcess"/>
    <dgm:cxn modelId="{CEE39BA6-49E3-410B-9169-62DF2B9AD706}" type="presOf" srcId="{EC863972-0625-480F-9ED8-C4D84B38DB08}" destId="{E94F68C3-60E1-4EA1-8E4C-A2F9CCDDBE82}" srcOrd="0" destOrd="0" presId="urn:microsoft.com/office/officeart/2005/8/layout/StepDownProcess"/>
    <dgm:cxn modelId="{6C5773A7-F7F9-46B8-81A0-70FB63F88755}" type="presOf" srcId="{12455C68-8E52-493C-B7B9-FAC87302754A}" destId="{69248413-8AD9-4A50-8B12-AB4F9A1FC7F1}" srcOrd="0" destOrd="0" presId="urn:microsoft.com/office/officeart/2005/8/layout/StepDownProcess"/>
    <dgm:cxn modelId="{90901A8E-EEBB-4E18-8C52-2EBE25E2165E}" srcId="{4E411659-69BF-48B8-B972-E32B0C3DA24B}" destId="{01C93E2E-393D-4215-BA4E-13B7A1D1D046}" srcOrd="1" destOrd="0" parTransId="{B5121B4D-29D0-411B-AE9B-72CE4611FC95}" sibTransId="{99B8F6D0-3078-4835-8A04-20314DC0A94B}"/>
    <dgm:cxn modelId="{967FEA74-49ED-4A47-9DF2-FB8D8D6EC241}" srcId="{EC863972-0625-480F-9ED8-C4D84B38DB08}" destId="{4E4BDE9F-E9CD-4942-A631-54DC6D59B2F3}" srcOrd="0" destOrd="0" parTransId="{C9573455-7D3A-421F-AB08-7022070560D4}" sibTransId="{3F93315A-F64F-411E-B81B-DB57F7DB6053}"/>
    <dgm:cxn modelId="{087123BB-A09D-462D-B7E5-5D5ACA91D22A}" srcId="{7991792C-C5A5-488D-92FB-AC7050B188C8}" destId="{4E411659-69BF-48B8-B972-E32B0C3DA24B}" srcOrd="0" destOrd="0" parTransId="{FD17739A-F1E6-49CC-86BE-48D4945973C3}" sibTransId="{1DFE8072-A9E8-4C47-A1FC-9EAD0911CBB3}"/>
    <dgm:cxn modelId="{9265C7A5-619B-4716-9E5E-E3139E1A7E9C}" type="presOf" srcId="{8239CFEA-3BF4-4359-8E50-7703D0D88A41}" destId="{706FFDB1-7FDE-47D5-97D8-4B921FB44994}" srcOrd="0" destOrd="0" presId="urn:microsoft.com/office/officeart/2005/8/layout/StepDownProcess"/>
    <dgm:cxn modelId="{3EE3D507-A671-4C06-841A-F4A33BFCDDC2}" type="presOf" srcId="{4E4BDE9F-E9CD-4942-A631-54DC6D59B2F3}" destId="{2CC392EC-3158-4C57-97F8-AA893A6B1B5F}" srcOrd="0" destOrd="0" presId="urn:microsoft.com/office/officeart/2005/8/layout/StepDownProcess"/>
    <dgm:cxn modelId="{4FA90C15-76FE-4B90-A9BF-83DA90E75B56}" srcId="{7991792C-C5A5-488D-92FB-AC7050B188C8}" destId="{937CE890-C8BD-4F70-8DD1-B09A838137DF}" srcOrd="2" destOrd="0" parTransId="{AB4DDDFA-7CB1-413B-8440-8E1433883300}" sibTransId="{8FB54C7E-372C-45D1-9540-8016A79407F9}"/>
    <dgm:cxn modelId="{992E2BDE-9B46-475B-A569-192D0BC42F65}" type="presOf" srcId="{7991792C-C5A5-488D-92FB-AC7050B188C8}" destId="{596858BA-F64E-4FF6-A19F-762C1CD4FDFE}" srcOrd="0" destOrd="0" presId="urn:microsoft.com/office/officeart/2005/8/layout/StepDownProcess"/>
    <dgm:cxn modelId="{1D62216B-ACFE-40E9-9691-A55283FCBC93}" type="presParOf" srcId="{596858BA-F64E-4FF6-A19F-762C1CD4FDFE}" destId="{89E3973C-D5FD-4F99-AEC2-44E44B0C514B}" srcOrd="0" destOrd="0" presId="urn:microsoft.com/office/officeart/2005/8/layout/StepDownProcess"/>
    <dgm:cxn modelId="{5C55D9F4-785E-4E1C-BEDA-2B78475F9C0A}" type="presParOf" srcId="{89E3973C-D5FD-4F99-AEC2-44E44B0C514B}" destId="{9A5DA1A1-E72D-4762-84AE-6B735C3FEE5B}" srcOrd="0" destOrd="0" presId="urn:microsoft.com/office/officeart/2005/8/layout/StepDownProcess"/>
    <dgm:cxn modelId="{92721F8B-A13C-481E-A900-8C5EDCAC0817}" type="presParOf" srcId="{89E3973C-D5FD-4F99-AEC2-44E44B0C514B}" destId="{F5338F34-18FD-4C8E-BFD4-B9D480BA0680}" srcOrd="1" destOrd="0" presId="urn:microsoft.com/office/officeart/2005/8/layout/StepDownProcess"/>
    <dgm:cxn modelId="{6C3B1EF6-70A7-4862-BA8C-33551912B739}" type="presParOf" srcId="{89E3973C-D5FD-4F99-AEC2-44E44B0C514B}" destId="{69248413-8AD9-4A50-8B12-AB4F9A1FC7F1}" srcOrd="2" destOrd="0" presId="urn:microsoft.com/office/officeart/2005/8/layout/StepDownProcess"/>
    <dgm:cxn modelId="{85245C92-6B21-407C-AE3B-64EF1FD6AC74}" type="presParOf" srcId="{596858BA-F64E-4FF6-A19F-762C1CD4FDFE}" destId="{948A2395-8C11-440B-9288-6C0CDA9C967D}" srcOrd="1" destOrd="0" presId="urn:microsoft.com/office/officeart/2005/8/layout/StepDownProcess"/>
    <dgm:cxn modelId="{3ABF0ED5-7B6D-4A22-A33F-FE9E199BE261}" type="presParOf" srcId="{596858BA-F64E-4FF6-A19F-762C1CD4FDFE}" destId="{D2581AD9-CCE4-48EF-8E7A-7F8E2EA58D41}" srcOrd="2" destOrd="0" presId="urn:microsoft.com/office/officeart/2005/8/layout/StepDownProcess"/>
    <dgm:cxn modelId="{83CA32F3-B5D2-48BA-89CE-E75A4756AB10}" type="presParOf" srcId="{D2581AD9-CCE4-48EF-8E7A-7F8E2EA58D41}" destId="{B19375E9-ABA5-47D6-B3BA-5FC7E4283564}" srcOrd="0" destOrd="0" presId="urn:microsoft.com/office/officeart/2005/8/layout/StepDownProcess"/>
    <dgm:cxn modelId="{15FC95B8-7F0D-4291-906F-078F3068DDC5}" type="presParOf" srcId="{D2581AD9-CCE4-48EF-8E7A-7F8E2EA58D41}" destId="{E94F68C3-60E1-4EA1-8E4C-A2F9CCDDBE82}" srcOrd="1" destOrd="0" presId="urn:microsoft.com/office/officeart/2005/8/layout/StepDownProcess"/>
    <dgm:cxn modelId="{253DBE23-BC7E-4D8B-A990-48174925F524}" type="presParOf" srcId="{D2581AD9-CCE4-48EF-8E7A-7F8E2EA58D41}" destId="{2CC392EC-3158-4C57-97F8-AA893A6B1B5F}" srcOrd="2" destOrd="0" presId="urn:microsoft.com/office/officeart/2005/8/layout/StepDownProcess"/>
    <dgm:cxn modelId="{B4FE316B-BB33-4DB6-8E9F-CA2F54AB6EF1}" type="presParOf" srcId="{596858BA-F64E-4FF6-A19F-762C1CD4FDFE}" destId="{88244CE4-745A-4EA3-82F5-73235A38A3C5}" srcOrd="3" destOrd="0" presId="urn:microsoft.com/office/officeart/2005/8/layout/StepDownProcess"/>
    <dgm:cxn modelId="{F45AE21D-4610-4F94-95D1-5DE72D28EFF4}" type="presParOf" srcId="{596858BA-F64E-4FF6-A19F-762C1CD4FDFE}" destId="{ED8AB7B2-D098-48DA-B811-950E8B596236}" srcOrd="4" destOrd="0" presId="urn:microsoft.com/office/officeart/2005/8/layout/StepDownProcess"/>
    <dgm:cxn modelId="{5F05DAAD-3DF6-4599-874A-9EC4B0DD6B8F}" type="presParOf" srcId="{ED8AB7B2-D098-48DA-B811-950E8B596236}" destId="{0031478C-AE0E-4D2D-8A6E-65BA72E3BEFD}" srcOrd="0" destOrd="0" presId="urn:microsoft.com/office/officeart/2005/8/layout/StepDownProcess"/>
    <dgm:cxn modelId="{C76B33D9-2A80-40C1-98D1-4C9F4852CBCD}" type="presParOf" srcId="{ED8AB7B2-D098-48DA-B811-950E8B596236}" destId="{706FFDB1-7FDE-47D5-97D8-4B921FB4499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91792C-C5A5-488D-92FB-AC7050B188C8}" type="doc">
      <dgm:prSet loTypeId="urn:microsoft.com/office/officeart/2005/8/layout/StepDown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E411659-69BF-48B8-B972-E32B0C3DA24B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PROPUESTA</a:t>
          </a:r>
          <a:endParaRPr lang="es-EC" sz="1800" b="1" dirty="0">
            <a:solidFill>
              <a:schemeClr val="tx1"/>
            </a:solidFill>
          </a:endParaRPr>
        </a:p>
      </dgm:t>
    </dgm:pt>
    <dgm:pt modelId="{FD17739A-F1E6-49CC-86BE-48D4945973C3}" type="parTrans" cxnId="{087123BB-A09D-462D-B7E5-5D5ACA91D2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DFE8072-A9E8-4C47-A1FC-9EAD0911CBB3}" type="sibTrans" cxnId="{087123BB-A09D-462D-B7E5-5D5ACA91D2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2455C68-8E52-493C-B7B9-FAC87302754A}">
      <dgm:prSet phldrT="[Texto]" custT="1"/>
      <dgm:spPr/>
      <dgm:t>
        <a:bodyPr/>
        <a:lstStyle/>
        <a:p>
          <a:pPr algn="just"/>
          <a:r>
            <a:rPr lang="es-EC" sz="1400" smtClean="0">
              <a:solidFill>
                <a:schemeClr val="tx1"/>
              </a:solidFill>
            </a:rPr>
            <a:t>Debe contribuir a la solución de la profesionalización del militar de acuerdo a un contexto de avance tecnológico</a:t>
          </a:r>
          <a:endParaRPr lang="es-EC" sz="1400" dirty="0">
            <a:solidFill>
              <a:schemeClr val="tx1"/>
            </a:solidFill>
          </a:endParaRPr>
        </a:p>
      </dgm:t>
    </dgm:pt>
    <dgm:pt modelId="{DB86B8F6-77E5-470F-B06F-93E6B263952E}" type="parTrans" cxnId="{349FCFCA-BE44-4D8E-80E4-40CF80FA12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7284904-827B-429A-920F-DF3FEB5EC350}" type="sibTrans" cxnId="{349FCFCA-BE44-4D8E-80E4-40CF80FA12F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C863972-0625-480F-9ED8-C4D84B38DB08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VISIÓN</a:t>
          </a:r>
          <a:endParaRPr lang="es-EC" sz="1800" dirty="0">
            <a:solidFill>
              <a:schemeClr val="tx1"/>
            </a:solidFill>
          </a:endParaRPr>
        </a:p>
      </dgm:t>
    </dgm:pt>
    <dgm:pt modelId="{586F18AA-2D57-4C74-9F65-BC4DBF087813}" type="parTrans" cxnId="{6C09704A-5846-41F9-91BA-C8688CDA96E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F27E65E-F691-404F-A3F6-2B3AAB4CE58B}" type="sibTrans" cxnId="{6C09704A-5846-41F9-91BA-C8688CDA96E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E4BDE9F-E9CD-4942-A631-54DC6D59B2F3}">
      <dgm:prSet phldrT="[Texto]" custT="1"/>
      <dgm:spPr/>
      <dgm:t>
        <a:bodyPr/>
        <a:lstStyle/>
        <a:p>
          <a:pPr algn="just"/>
          <a:r>
            <a:rPr lang="es-EC" sz="1400" smtClean="0">
              <a:solidFill>
                <a:schemeClr val="tx1"/>
              </a:solidFill>
            </a:rPr>
            <a:t>Es una imagen prospectiva de la institución, las áreas estratégicas, los problemas, los proyectos y las operaciones y acciones respectivas que demanda una ejecución de proyectos basados en marcos lógicos, que aseguren su viabilidad y practicidad.</a:t>
          </a:r>
          <a:endParaRPr lang="es-EC" sz="1400" dirty="0">
            <a:solidFill>
              <a:schemeClr val="tx1"/>
            </a:solidFill>
          </a:endParaRPr>
        </a:p>
      </dgm:t>
    </dgm:pt>
    <dgm:pt modelId="{C9573455-7D3A-421F-AB08-7022070560D4}" type="parTrans" cxnId="{967FEA74-49ED-4A47-9DF2-FB8D8D6EC2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F93315A-F64F-411E-B81B-DB57F7DB6053}" type="sibTrans" cxnId="{967FEA74-49ED-4A47-9DF2-FB8D8D6EC2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37CE890-C8BD-4F70-8DD1-B09A838137DF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PROPUESTA</a:t>
          </a:r>
          <a:endParaRPr lang="es-EC" sz="1800" dirty="0">
            <a:solidFill>
              <a:schemeClr val="tx1"/>
            </a:solidFill>
          </a:endParaRPr>
        </a:p>
      </dgm:t>
    </dgm:pt>
    <dgm:pt modelId="{AB4DDDFA-7CB1-413B-8440-8E1433883300}" type="parTrans" cxnId="{4FA90C15-76FE-4B90-A9BF-83DA90E75B5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FB54C7E-372C-45D1-9540-8016A79407F9}" type="sibTrans" cxnId="{4FA90C15-76FE-4B90-A9BF-83DA90E75B5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39CFEA-3BF4-4359-8E50-7703D0D88A41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chemeClr val="tx1"/>
              </a:solidFill>
            </a:rPr>
            <a:t>Considerar como base las políticas establecidas en el Libro Blanco del Ministerio de Defensa nacional, objetivos estratégicos de la FT y Plan de Contribución del </a:t>
          </a:r>
          <a:r>
            <a:rPr lang="es-EC" sz="1400" dirty="0" err="1" smtClean="0">
              <a:solidFill>
                <a:schemeClr val="tx1"/>
              </a:solidFill>
            </a:rPr>
            <a:t>CEDMT</a:t>
          </a:r>
          <a:r>
            <a:rPr lang="es-EC" sz="1400" dirty="0" smtClean="0">
              <a:solidFill>
                <a:schemeClr val="tx1"/>
              </a:solidFill>
            </a:rPr>
            <a:t> (</a:t>
          </a:r>
          <a:r>
            <a:rPr lang="es-EC" sz="1400" dirty="0" err="1" smtClean="0">
              <a:solidFill>
                <a:schemeClr val="tx1"/>
              </a:solidFill>
            </a:rPr>
            <a:t>CEDMT</a:t>
          </a:r>
          <a:r>
            <a:rPr lang="es-EC" sz="1400" dirty="0" smtClean="0">
              <a:solidFill>
                <a:schemeClr val="tx1"/>
              </a:solidFill>
            </a:rPr>
            <a:t>).</a:t>
          </a:r>
          <a:endParaRPr lang="es-EC" sz="1400" dirty="0">
            <a:solidFill>
              <a:schemeClr val="tx1"/>
            </a:solidFill>
          </a:endParaRPr>
        </a:p>
      </dgm:t>
    </dgm:pt>
    <dgm:pt modelId="{514D400A-4427-4714-815B-86186CEC1B75}" type="parTrans" cxnId="{91206F35-2BA7-414E-86AC-502B6C9EBB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4451DE0-E261-49EB-8E09-7302BC8E84A9}" type="sibTrans" cxnId="{91206F35-2BA7-414E-86AC-502B6C9EBB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96858BA-F64E-4FF6-A19F-762C1CD4FDFE}" type="pres">
      <dgm:prSet presAssocID="{7991792C-C5A5-488D-92FB-AC7050B188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9E3973C-D5FD-4F99-AEC2-44E44B0C514B}" type="pres">
      <dgm:prSet presAssocID="{4E411659-69BF-48B8-B972-E32B0C3DA24B}" presName="composite" presStyleCnt="0"/>
      <dgm:spPr/>
    </dgm:pt>
    <dgm:pt modelId="{9A5DA1A1-E72D-4762-84AE-6B735C3FEE5B}" type="pres">
      <dgm:prSet presAssocID="{4E411659-69BF-48B8-B972-E32B0C3DA24B}" presName="bentUpArrow1" presStyleLbl="alignImgPlace1" presStyleIdx="0" presStyleCnt="2"/>
      <dgm:spPr/>
    </dgm:pt>
    <dgm:pt modelId="{F5338F34-18FD-4C8E-BFD4-B9D480BA0680}" type="pres">
      <dgm:prSet presAssocID="{4E411659-69BF-48B8-B972-E32B0C3DA24B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248413-8AD9-4A50-8B12-AB4F9A1FC7F1}" type="pres">
      <dgm:prSet presAssocID="{4E411659-69BF-48B8-B972-E32B0C3DA24B}" presName="ChildText" presStyleLbl="revTx" presStyleIdx="0" presStyleCnt="3" custScaleX="361168" custLinFactX="34924" custLinFactNeighborX="100000" custLinFactNeighborY="-2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A2395-8C11-440B-9288-6C0CDA9C967D}" type="pres">
      <dgm:prSet presAssocID="{1DFE8072-A9E8-4C47-A1FC-9EAD0911CBB3}" presName="sibTrans" presStyleCnt="0"/>
      <dgm:spPr/>
    </dgm:pt>
    <dgm:pt modelId="{D2581AD9-CCE4-48EF-8E7A-7F8E2EA58D41}" type="pres">
      <dgm:prSet presAssocID="{EC863972-0625-480F-9ED8-C4D84B38DB08}" presName="composite" presStyleCnt="0"/>
      <dgm:spPr/>
    </dgm:pt>
    <dgm:pt modelId="{B19375E9-ABA5-47D6-B3BA-5FC7E4283564}" type="pres">
      <dgm:prSet presAssocID="{EC863972-0625-480F-9ED8-C4D84B38DB08}" presName="bentUpArrow1" presStyleLbl="alignImgPlace1" presStyleIdx="1" presStyleCnt="2" custLinFactNeighborX="-34224"/>
      <dgm:spPr/>
    </dgm:pt>
    <dgm:pt modelId="{E94F68C3-60E1-4EA1-8E4C-A2F9CCDDBE82}" type="pres">
      <dgm:prSet presAssocID="{EC863972-0625-480F-9ED8-C4D84B38DB08}" presName="ParentText" presStyleLbl="node1" presStyleIdx="1" presStyleCnt="3" custLinFactNeighborX="-231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C392EC-3158-4C57-97F8-AA893A6B1B5F}" type="pres">
      <dgm:prSet presAssocID="{EC863972-0625-480F-9ED8-C4D84B38DB08}" presName="ChildText" presStyleLbl="revTx" presStyleIdx="1" presStyleCnt="3" custScaleX="305539" custScaleY="121594" custLinFactNeighborX="73789" custLinFactNeighborY="-94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44CE4-745A-4EA3-82F5-73235A38A3C5}" type="pres">
      <dgm:prSet presAssocID="{9F27E65E-F691-404F-A3F6-2B3AAB4CE58B}" presName="sibTrans" presStyleCnt="0"/>
      <dgm:spPr/>
    </dgm:pt>
    <dgm:pt modelId="{ED8AB7B2-D098-48DA-B811-950E8B596236}" type="pres">
      <dgm:prSet presAssocID="{937CE890-C8BD-4F70-8DD1-B09A838137DF}" presName="composite" presStyleCnt="0"/>
      <dgm:spPr/>
    </dgm:pt>
    <dgm:pt modelId="{0031478C-AE0E-4D2D-8A6E-65BA72E3BEFD}" type="pres">
      <dgm:prSet presAssocID="{937CE890-C8BD-4F70-8DD1-B09A838137DF}" presName="ParentText" presStyleLbl="node1" presStyleIdx="2" presStyleCnt="3" custLinFactNeighborX="-39776" custLinFactNeighborY="1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6FFDB1-7FDE-47D5-97D8-4B921FB44994}" type="pres">
      <dgm:prSet presAssocID="{937CE890-C8BD-4F70-8DD1-B09A838137DF}" presName="FinalChildText" presStyleLbl="revTx" presStyleIdx="2" presStyleCnt="3" custScaleX="221360" custLinFactNeighborX="994" custLinFactNeighborY="-11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95B9B5E-C835-4D60-BEBA-5052A11C6904}" type="presOf" srcId="{7991792C-C5A5-488D-92FB-AC7050B188C8}" destId="{596858BA-F64E-4FF6-A19F-762C1CD4FDFE}" srcOrd="0" destOrd="0" presId="urn:microsoft.com/office/officeart/2005/8/layout/StepDownProcess"/>
    <dgm:cxn modelId="{91206F35-2BA7-414E-86AC-502B6C9EBBA4}" srcId="{937CE890-C8BD-4F70-8DD1-B09A838137DF}" destId="{8239CFEA-3BF4-4359-8E50-7703D0D88A41}" srcOrd="0" destOrd="0" parTransId="{514D400A-4427-4714-815B-86186CEC1B75}" sibTransId="{04451DE0-E261-49EB-8E09-7302BC8E84A9}"/>
    <dgm:cxn modelId="{41B369EA-5D1E-4B37-B483-D74F34E5A5D0}" type="presOf" srcId="{8239CFEA-3BF4-4359-8E50-7703D0D88A41}" destId="{706FFDB1-7FDE-47D5-97D8-4B921FB44994}" srcOrd="0" destOrd="0" presId="urn:microsoft.com/office/officeart/2005/8/layout/StepDownProcess"/>
    <dgm:cxn modelId="{81F6E82D-D156-4E1D-A095-9EF7708534F2}" type="presOf" srcId="{12455C68-8E52-493C-B7B9-FAC87302754A}" destId="{69248413-8AD9-4A50-8B12-AB4F9A1FC7F1}" srcOrd="0" destOrd="0" presId="urn:microsoft.com/office/officeart/2005/8/layout/StepDownProcess"/>
    <dgm:cxn modelId="{688D1590-6728-4F4F-873B-706C3F573F22}" type="presOf" srcId="{4E411659-69BF-48B8-B972-E32B0C3DA24B}" destId="{F5338F34-18FD-4C8E-BFD4-B9D480BA0680}" srcOrd="0" destOrd="0" presId="urn:microsoft.com/office/officeart/2005/8/layout/StepDownProcess"/>
    <dgm:cxn modelId="{349FCFCA-BE44-4D8E-80E4-40CF80FA12F0}" srcId="{4E411659-69BF-48B8-B972-E32B0C3DA24B}" destId="{12455C68-8E52-493C-B7B9-FAC87302754A}" srcOrd="0" destOrd="0" parTransId="{DB86B8F6-77E5-470F-B06F-93E6B263952E}" sibTransId="{27284904-827B-429A-920F-DF3FEB5EC350}"/>
    <dgm:cxn modelId="{6C09704A-5846-41F9-91BA-C8688CDA96EA}" srcId="{7991792C-C5A5-488D-92FB-AC7050B188C8}" destId="{EC863972-0625-480F-9ED8-C4D84B38DB08}" srcOrd="1" destOrd="0" parTransId="{586F18AA-2D57-4C74-9F65-BC4DBF087813}" sibTransId="{9F27E65E-F691-404F-A3F6-2B3AAB4CE58B}"/>
    <dgm:cxn modelId="{5F43BAC3-473F-4919-AEEB-3D48CEB6DEB9}" type="presOf" srcId="{4E4BDE9F-E9CD-4942-A631-54DC6D59B2F3}" destId="{2CC392EC-3158-4C57-97F8-AA893A6B1B5F}" srcOrd="0" destOrd="0" presId="urn:microsoft.com/office/officeart/2005/8/layout/StepDownProcess"/>
    <dgm:cxn modelId="{257EB6BB-0EE5-43E8-98DD-46357DBF7B0E}" type="presOf" srcId="{937CE890-C8BD-4F70-8DD1-B09A838137DF}" destId="{0031478C-AE0E-4D2D-8A6E-65BA72E3BEFD}" srcOrd="0" destOrd="0" presId="urn:microsoft.com/office/officeart/2005/8/layout/StepDownProcess"/>
    <dgm:cxn modelId="{967FEA74-49ED-4A47-9DF2-FB8D8D6EC241}" srcId="{EC863972-0625-480F-9ED8-C4D84B38DB08}" destId="{4E4BDE9F-E9CD-4942-A631-54DC6D59B2F3}" srcOrd="0" destOrd="0" parTransId="{C9573455-7D3A-421F-AB08-7022070560D4}" sibTransId="{3F93315A-F64F-411E-B81B-DB57F7DB6053}"/>
    <dgm:cxn modelId="{087123BB-A09D-462D-B7E5-5D5ACA91D22A}" srcId="{7991792C-C5A5-488D-92FB-AC7050B188C8}" destId="{4E411659-69BF-48B8-B972-E32B0C3DA24B}" srcOrd="0" destOrd="0" parTransId="{FD17739A-F1E6-49CC-86BE-48D4945973C3}" sibTransId="{1DFE8072-A9E8-4C47-A1FC-9EAD0911CBB3}"/>
    <dgm:cxn modelId="{5F11A36F-E6CF-4E20-9C31-BDEAAB4700AA}" type="presOf" srcId="{EC863972-0625-480F-9ED8-C4D84B38DB08}" destId="{E94F68C3-60E1-4EA1-8E4C-A2F9CCDDBE82}" srcOrd="0" destOrd="0" presId="urn:microsoft.com/office/officeart/2005/8/layout/StepDownProcess"/>
    <dgm:cxn modelId="{4FA90C15-76FE-4B90-A9BF-83DA90E75B56}" srcId="{7991792C-C5A5-488D-92FB-AC7050B188C8}" destId="{937CE890-C8BD-4F70-8DD1-B09A838137DF}" srcOrd="2" destOrd="0" parTransId="{AB4DDDFA-7CB1-413B-8440-8E1433883300}" sibTransId="{8FB54C7E-372C-45D1-9540-8016A79407F9}"/>
    <dgm:cxn modelId="{AF21D0F5-C154-4B0D-BE36-29C7B47EFB0E}" type="presParOf" srcId="{596858BA-F64E-4FF6-A19F-762C1CD4FDFE}" destId="{89E3973C-D5FD-4F99-AEC2-44E44B0C514B}" srcOrd="0" destOrd="0" presId="urn:microsoft.com/office/officeart/2005/8/layout/StepDownProcess"/>
    <dgm:cxn modelId="{41A945F7-788D-4EC6-BE08-1967A1B97099}" type="presParOf" srcId="{89E3973C-D5FD-4F99-AEC2-44E44B0C514B}" destId="{9A5DA1A1-E72D-4762-84AE-6B735C3FEE5B}" srcOrd="0" destOrd="0" presId="urn:microsoft.com/office/officeart/2005/8/layout/StepDownProcess"/>
    <dgm:cxn modelId="{AAAC6AAE-7A10-43D2-AF67-5C7BA897A973}" type="presParOf" srcId="{89E3973C-D5FD-4F99-AEC2-44E44B0C514B}" destId="{F5338F34-18FD-4C8E-BFD4-B9D480BA0680}" srcOrd="1" destOrd="0" presId="urn:microsoft.com/office/officeart/2005/8/layout/StepDownProcess"/>
    <dgm:cxn modelId="{6E4A1A19-40B9-40EB-927C-469AEC5812B6}" type="presParOf" srcId="{89E3973C-D5FD-4F99-AEC2-44E44B0C514B}" destId="{69248413-8AD9-4A50-8B12-AB4F9A1FC7F1}" srcOrd="2" destOrd="0" presId="urn:microsoft.com/office/officeart/2005/8/layout/StepDownProcess"/>
    <dgm:cxn modelId="{5506AD2C-0CDD-4466-BF92-84C995E85D21}" type="presParOf" srcId="{596858BA-F64E-4FF6-A19F-762C1CD4FDFE}" destId="{948A2395-8C11-440B-9288-6C0CDA9C967D}" srcOrd="1" destOrd="0" presId="urn:microsoft.com/office/officeart/2005/8/layout/StepDownProcess"/>
    <dgm:cxn modelId="{512AAA38-A1D9-4A8B-84F4-3A9FEF7E4612}" type="presParOf" srcId="{596858BA-F64E-4FF6-A19F-762C1CD4FDFE}" destId="{D2581AD9-CCE4-48EF-8E7A-7F8E2EA58D41}" srcOrd="2" destOrd="0" presId="urn:microsoft.com/office/officeart/2005/8/layout/StepDownProcess"/>
    <dgm:cxn modelId="{5EC350A2-BCC2-45B3-BCD2-A1B1EF1CEE5B}" type="presParOf" srcId="{D2581AD9-CCE4-48EF-8E7A-7F8E2EA58D41}" destId="{B19375E9-ABA5-47D6-B3BA-5FC7E4283564}" srcOrd="0" destOrd="0" presId="urn:microsoft.com/office/officeart/2005/8/layout/StepDownProcess"/>
    <dgm:cxn modelId="{87ACC3C1-F392-46BB-A886-9A0B64BD2D67}" type="presParOf" srcId="{D2581AD9-CCE4-48EF-8E7A-7F8E2EA58D41}" destId="{E94F68C3-60E1-4EA1-8E4C-A2F9CCDDBE82}" srcOrd="1" destOrd="0" presId="urn:microsoft.com/office/officeart/2005/8/layout/StepDownProcess"/>
    <dgm:cxn modelId="{13ABC3BF-A7BD-483A-B19F-6C98020933C6}" type="presParOf" srcId="{D2581AD9-CCE4-48EF-8E7A-7F8E2EA58D41}" destId="{2CC392EC-3158-4C57-97F8-AA893A6B1B5F}" srcOrd="2" destOrd="0" presId="urn:microsoft.com/office/officeart/2005/8/layout/StepDownProcess"/>
    <dgm:cxn modelId="{65EC36E5-E37B-4D21-9D26-00AA74579062}" type="presParOf" srcId="{596858BA-F64E-4FF6-A19F-762C1CD4FDFE}" destId="{88244CE4-745A-4EA3-82F5-73235A38A3C5}" srcOrd="3" destOrd="0" presId="urn:microsoft.com/office/officeart/2005/8/layout/StepDownProcess"/>
    <dgm:cxn modelId="{76EC2073-F635-4130-9281-E1E7EE3E1B52}" type="presParOf" srcId="{596858BA-F64E-4FF6-A19F-762C1CD4FDFE}" destId="{ED8AB7B2-D098-48DA-B811-950E8B596236}" srcOrd="4" destOrd="0" presId="urn:microsoft.com/office/officeart/2005/8/layout/StepDownProcess"/>
    <dgm:cxn modelId="{D0CEEDA3-E8D6-4CA9-906F-7C204330FCB3}" type="presParOf" srcId="{ED8AB7B2-D098-48DA-B811-950E8B596236}" destId="{0031478C-AE0E-4D2D-8A6E-65BA72E3BEFD}" srcOrd="0" destOrd="0" presId="urn:microsoft.com/office/officeart/2005/8/layout/StepDownProcess"/>
    <dgm:cxn modelId="{557F5256-CDE5-4E6B-B767-12D15B95454F}" type="presParOf" srcId="{ED8AB7B2-D098-48DA-B811-950E8B596236}" destId="{706FFDB1-7FDE-47D5-97D8-4B921FB4499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5D3A4C-4C8E-4406-B13E-BA864486F92C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654628E-B0D6-46B0-BFE8-617A3745EA94}">
      <dgm:prSet phldrT="[Texto]" custT="1"/>
      <dgm:spPr/>
      <dgm:t>
        <a:bodyPr/>
        <a:lstStyle/>
        <a:p>
          <a:r>
            <a:rPr lang="es-EC" sz="1400" b="1" dirty="0" smtClean="0"/>
            <a:t>1ER OBJETIVO CON RESPECTO A LA P.E 2013-2021 EN RELACION A LAS NUEVAS AMENAZAS Y RIESGOS</a:t>
          </a:r>
          <a:endParaRPr lang="es-EC" sz="1400" b="1" dirty="0"/>
        </a:p>
      </dgm:t>
    </dgm:pt>
    <dgm:pt modelId="{3C97D0F9-07A8-45F3-B3C4-40863BD33B64}" type="parTrans" cxnId="{F250AEAC-5261-4BE8-9763-60E16233078F}">
      <dgm:prSet/>
      <dgm:spPr/>
      <dgm:t>
        <a:bodyPr/>
        <a:lstStyle/>
        <a:p>
          <a:endParaRPr lang="es-EC" sz="1400"/>
        </a:p>
      </dgm:t>
    </dgm:pt>
    <dgm:pt modelId="{AE024D04-D900-4A72-B0A7-0C8E42A5A360}" type="sibTrans" cxnId="{F250AEAC-5261-4BE8-9763-60E16233078F}">
      <dgm:prSet/>
      <dgm:spPr/>
      <dgm:t>
        <a:bodyPr/>
        <a:lstStyle/>
        <a:p>
          <a:endParaRPr lang="es-EC" sz="1400"/>
        </a:p>
      </dgm:t>
    </dgm:pt>
    <dgm:pt modelId="{120D1012-146A-4289-97A0-531DA5C60969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Práctica de valores éticos y morales  contribuya a la imagen  institucional</a:t>
          </a:r>
          <a:endParaRPr lang="es-EC" sz="1400" dirty="0">
            <a:solidFill>
              <a:schemeClr val="tx1"/>
            </a:solidFill>
          </a:endParaRPr>
        </a:p>
      </dgm:t>
    </dgm:pt>
    <dgm:pt modelId="{CF821AD2-548A-49CA-843B-9C4B8EF850AB}" type="parTrans" cxnId="{1ECF7E2A-76F0-488D-9AF7-12C705FECBEB}">
      <dgm:prSet/>
      <dgm:spPr/>
      <dgm:t>
        <a:bodyPr/>
        <a:lstStyle/>
        <a:p>
          <a:endParaRPr lang="es-EC" sz="1400"/>
        </a:p>
      </dgm:t>
    </dgm:pt>
    <dgm:pt modelId="{EDE89C35-C4D7-4A65-A808-23B202180062}" type="sibTrans" cxnId="{1ECF7E2A-76F0-488D-9AF7-12C705FECBEB}">
      <dgm:prSet/>
      <dgm:spPr/>
      <dgm:t>
        <a:bodyPr/>
        <a:lstStyle/>
        <a:p>
          <a:endParaRPr lang="es-EC" sz="1400"/>
        </a:p>
      </dgm:t>
    </dgm:pt>
    <dgm:pt modelId="{4A4A8043-C806-40DE-B217-74B388565CAA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Estrategias establecidas en el PEI de la ESMIL con proyección al 2030</a:t>
          </a:r>
          <a:endParaRPr lang="es-EC" sz="1400" dirty="0">
            <a:solidFill>
              <a:schemeClr val="tx1"/>
            </a:solidFill>
          </a:endParaRPr>
        </a:p>
      </dgm:t>
    </dgm:pt>
    <dgm:pt modelId="{876CD47E-FA12-4F4C-A6E3-B3094E44AD3C}" type="parTrans" cxnId="{29C16694-C629-4789-A1EC-9A659DA197D4}">
      <dgm:prSet/>
      <dgm:spPr/>
      <dgm:t>
        <a:bodyPr/>
        <a:lstStyle/>
        <a:p>
          <a:endParaRPr lang="es-EC" sz="1400"/>
        </a:p>
      </dgm:t>
    </dgm:pt>
    <dgm:pt modelId="{192B244B-194F-4BAB-86ED-594EBAFD01CB}" type="sibTrans" cxnId="{29C16694-C629-4789-A1EC-9A659DA197D4}">
      <dgm:prSet/>
      <dgm:spPr/>
      <dgm:t>
        <a:bodyPr/>
        <a:lstStyle/>
        <a:p>
          <a:endParaRPr lang="es-EC" sz="1400"/>
        </a:p>
      </dgm:t>
    </dgm:pt>
    <dgm:pt modelId="{0552B4E0-3A02-43E9-A8C5-43FB3427CF14}">
      <dgm:prSet phldrT="[Texto]" custT="1"/>
      <dgm:spPr/>
      <dgm:t>
        <a:bodyPr/>
        <a:lstStyle/>
        <a:p>
          <a:pPr algn="just"/>
          <a:r>
            <a:rPr lang="es-EC" sz="1400" b="1" dirty="0" smtClean="0">
              <a:solidFill>
                <a:schemeClr val="tx1"/>
              </a:solidFill>
            </a:rPr>
            <a:t>2DO OBJETIVO  ANALIZAR LA NATURALEZA DE LA FORMACIÓN  QUE SE IMPARTE DE LA ESMIL DE ACUERDO A LAS NUEVAS AMENAZAS Y RIESGOS  A LA SEGURIDAD CON PROSPECTIVO AL 2030</a:t>
          </a:r>
          <a:endParaRPr lang="es-EC" sz="1400" b="1" dirty="0">
            <a:solidFill>
              <a:schemeClr val="tx1"/>
            </a:solidFill>
          </a:endParaRPr>
        </a:p>
      </dgm:t>
    </dgm:pt>
    <dgm:pt modelId="{6427A1D5-DE59-4E85-9738-F04CCBDB6BB8}" type="parTrans" cxnId="{31C316B3-2227-4CB3-8E4D-2B85FDD83EF1}">
      <dgm:prSet/>
      <dgm:spPr/>
      <dgm:t>
        <a:bodyPr/>
        <a:lstStyle/>
        <a:p>
          <a:endParaRPr lang="es-EC" sz="1400"/>
        </a:p>
      </dgm:t>
    </dgm:pt>
    <dgm:pt modelId="{A7F76D0B-DBAB-4C5C-BAD7-862D820E049E}" type="sibTrans" cxnId="{31C316B3-2227-4CB3-8E4D-2B85FDD83EF1}">
      <dgm:prSet/>
      <dgm:spPr/>
      <dgm:t>
        <a:bodyPr/>
        <a:lstStyle/>
        <a:p>
          <a:endParaRPr lang="es-EC" sz="1400"/>
        </a:p>
      </dgm:t>
    </dgm:pt>
    <dgm:pt modelId="{ADCAE121-824E-4BF1-BC78-07A47696AAD2}">
      <dgm:prSet phldrT="[Texto]" custT="1"/>
      <dgm:spPr/>
      <dgm:t>
        <a:bodyPr/>
        <a:lstStyle/>
        <a:p>
          <a:pPr algn="l"/>
          <a:r>
            <a:rPr lang="es-EC" sz="1400" dirty="0" smtClean="0">
              <a:solidFill>
                <a:schemeClr val="tx1"/>
              </a:solidFill>
            </a:rPr>
            <a:t>El saber hacer con estrecha relación en relación a la amenazas y riesgos que afecten al estado.</a:t>
          </a:r>
          <a:endParaRPr lang="es-EC" sz="1400" dirty="0">
            <a:solidFill>
              <a:schemeClr val="tx1"/>
            </a:solidFill>
          </a:endParaRPr>
        </a:p>
      </dgm:t>
    </dgm:pt>
    <dgm:pt modelId="{2D6D8CA9-D536-42B7-94CD-D5375CDDD5C9}" type="parTrans" cxnId="{968CBEEF-D229-43B9-91AC-37156366B0D2}">
      <dgm:prSet/>
      <dgm:spPr/>
      <dgm:t>
        <a:bodyPr/>
        <a:lstStyle/>
        <a:p>
          <a:endParaRPr lang="es-EC" sz="1400"/>
        </a:p>
      </dgm:t>
    </dgm:pt>
    <dgm:pt modelId="{4D439E2A-2342-418E-A16A-D269A6C1DCDB}" type="sibTrans" cxnId="{968CBEEF-D229-43B9-91AC-37156366B0D2}">
      <dgm:prSet/>
      <dgm:spPr/>
      <dgm:t>
        <a:bodyPr/>
        <a:lstStyle/>
        <a:p>
          <a:endParaRPr lang="es-EC" sz="1400"/>
        </a:p>
      </dgm:t>
    </dgm:pt>
    <dgm:pt modelId="{03F2F0F1-5B19-446D-8168-0C1513680D23}">
      <dgm:prSet phldrT="[Texto]" custT="1"/>
      <dgm:spPr/>
      <dgm:t>
        <a:bodyPr/>
        <a:lstStyle/>
        <a:p>
          <a:pPr algn="l"/>
          <a:r>
            <a:rPr lang="es-EC" sz="1400" dirty="0" smtClean="0">
              <a:solidFill>
                <a:schemeClr val="tx1"/>
              </a:solidFill>
            </a:rPr>
            <a:t>Analizar las capacidades militares y la modificación del perfil del subteniente</a:t>
          </a:r>
          <a:endParaRPr lang="es-EC" sz="1400" dirty="0">
            <a:solidFill>
              <a:schemeClr val="tx1"/>
            </a:solidFill>
          </a:endParaRPr>
        </a:p>
      </dgm:t>
    </dgm:pt>
    <dgm:pt modelId="{0CD48D0C-9A47-4BD4-877D-E7873F7E9AAF}" type="parTrans" cxnId="{D8BE7B97-F835-4E59-817E-81561F034DEA}">
      <dgm:prSet/>
      <dgm:spPr/>
      <dgm:t>
        <a:bodyPr/>
        <a:lstStyle/>
        <a:p>
          <a:endParaRPr lang="es-EC" sz="1400"/>
        </a:p>
      </dgm:t>
    </dgm:pt>
    <dgm:pt modelId="{1A119FBF-E993-4613-AB85-80E34F139651}" type="sibTrans" cxnId="{D8BE7B97-F835-4E59-817E-81561F034DEA}">
      <dgm:prSet/>
      <dgm:spPr/>
      <dgm:t>
        <a:bodyPr/>
        <a:lstStyle/>
        <a:p>
          <a:endParaRPr lang="es-EC" sz="1400"/>
        </a:p>
      </dgm:t>
    </dgm:pt>
    <dgm:pt modelId="{DBD161A2-C195-4FB5-921E-A9FE4027A7C0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DESARROLLAR LINEAMIENTOS PARA UNA PROPUESTA  DE P.E DE LA ESMIL CON PROYECCION AL 2030 DE ACUERDO A LAS NUEVAS AMENAZAS Y RIESGOS AL 2030</a:t>
          </a:r>
          <a:endParaRPr lang="es-EC" sz="1400" b="1" dirty="0">
            <a:solidFill>
              <a:schemeClr val="tx1"/>
            </a:solidFill>
          </a:endParaRPr>
        </a:p>
      </dgm:t>
    </dgm:pt>
    <dgm:pt modelId="{05A54F38-99CD-4937-AD20-540A5D5F4286}" type="parTrans" cxnId="{C6F8BE0A-6B8F-4A28-8469-9A3A57E92263}">
      <dgm:prSet/>
      <dgm:spPr/>
      <dgm:t>
        <a:bodyPr/>
        <a:lstStyle/>
        <a:p>
          <a:endParaRPr lang="es-EC" sz="1400"/>
        </a:p>
      </dgm:t>
    </dgm:pt>
    <dgm:pt modelId="{02E1467E-64DE-4962-9C87-F9F3108AB9C8}" type="sibTrans" cxnId="{C6F8BE0A-6B8F-4A28-8469-9A3A57E92263}">
      <dgm:prSet/>
      <dgm:spPr/>
      <dgm:t>
        <a:bodyPr/>
        <a:lstStyle/>
        <a:p>
          <a:endParaRPr lang="es-EC" sz="1400"/>
        </a:p>
      </dgm:t>
    </dgm:pt>
    <dgm:pt modelId="{336424E6-E441-4DDE-8A4B-F4726762D33A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La misión y la visión debe tener un contexto mas amplio donde se incluirá un análisis del contexto nacional </a:t>
          </a:r>
          <a:endParaRPr lang="es-EC" sz="1400" dirty="0">
            <a:solidFill>
              <a:schemeClr val="tx1"/>
            </a:solidFill>
          </a:endParaRPr>
        </a:p>
      </dgm:t>
    </dgm:pt>
    <dgm:pt modelId="{72A27911-49BD-4E68-A2B5-5C20516F6E6C}" type="parTrans" cxnId="{6A6FA8BA-D1E4-45E6-AD82-FD1F3F702956}">
      <dgm:prSet/>
      <dgm:spPr/>
      <dgm:t>
        <a:bodyPr/>
        <a:lstStyle/>
        <a:p>
          <a:endParaRPr lang="es-EC" sz="1400"/>
        </a:p>
      </dgm:t>
    </dgm:pt>
    <dgm:pt modelId="{2E676F82-5698-4C8B-87EA-F3C0BD203D34}" type="sibTrans" cxnId="{6A6FA8BA-D1E4-45E6-AD82-FD1F3F702956}">
      <dgm:prSet/>
      <dgm:spPr/>
      <dgm:t>
        <a:bodyPr/>
        <a:lstStyle/>
        <a:p>
          <a:endParaRPr lang="es-EC" sz="1400"/>
        </a:p>
      </dgm:t>
    </dgm:pt>
    <dgm:pt modelId="{9972CB36-25EF-497B-BC71-4915BE67716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El P.E.I de la ESMIL se enfoca  en la misión y solución a las debilidades detectadas mediante estrategias</a:t>
          </a:r>
          <a:endParaRPr lang="es-EC" sz="1400" dirty="0">
            <a:solidFill>
              <a:schemeClr val="tx1"/>
            </a:solidFill>
          </a:endParaRPr>
        </a:p>
      </dgm:t>
    </dgm:pt>
    <dgm:pt modelId="{1396BE1D-0601-43A2-989A-9BC0E644CECB}" type="parTrans" cxnId="{D5790F94-6B08-4BFE-9985-12FCA191B0A0}">
      <dgm:prSet/>
      <dgm:spPr/>
      <dgm:t>
        <a:bodyPr/>
        <a:lstStyle/>
        <a:p>
          <a:endParaRPr lang="es-EC" sz="1400"/>
        </a:p>
      </dgm:t>
    </dgm:pt>
    <dgm:pt modelId="{2EE6C0C5-11F2-44B7-A8C9-7907E75AF4A4}" type="sibTrans" cxnId="{D5790F94-6B08-4BFE-9985-12FCA191B0A0}">
      <dgm:prSet/>
      <dgm:spPr/>
      <dgm:t>
        <a:bodyPr/>
        <a:lstStyle/>
        <a:p>
          <a:endParaRPr lang="es-EC" sz="1400"/>
        </a:p>
      </dgm:t>
    </dgm:pt>
    <dgm:pt modelId="{82478E20-33A5-4075-A3F8-18C99EB3EF5C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Revisión curricular cada 3 años  establecida por la UFA-ESPE par integrar los contenidos de las CC.MM considerando la prospectiva al 2030 con los nuevos escenarios  </a:t>
          </a:r>
          <a:endParaRPr lang="es-EC" sz="1400" dirty="0">
            <a:solidFill>
              <a:schemeClr val="tx1"/>
            </a:solidFill>
          </a:endParaRPr>
        </a:p>
      </dgm:t>
    </dgm:pt>
    <dgm:pt modelId="{240EF165-A48F-4043-87C5-EB157D01BF49}" type="parTrans" cxnId="{AF01AF10-4C4C-4373-9DBC-9053036D093D}">
      <dgm:prSet/>
      <dgm:spPr/>
      <dgm:t>
        <a:bodyPr/>
        <a:lstStyle/>
        <a:p>
          <a:endParaRPr lang="es-EC" sz="1400"/>
        </a:p>
      </dgm:t>
    </dgm:pt>
    <dgm:pt modelId="{CCD1CA58-1620-44BB-9AC2-9A7F12779BEF}" type="sibTrans" cxnId="{AF01AF10-4C4C-4373-9DBC-9053036D093D}">
      <dgm:prSet/>
      <dgm:spPr/>
      <dgm:t>
        <a:bodyPr/>
        <a:lstStyle/>
        <a:p>
          <a:endParaRPr lang="es-EC" sz="1400"/>
        </a:p>
      </dgm:t>
    </dgm:pt>
    <dgm:pt modelId="{67AAC1F5-B828-4CE4-819A-28F6E3BC8876}">
      <dgm:prSet phldrT="[Texto]" custT="1"/>
      <dgm:spPr/>
      <dgm:t>
        <a:bodyPr/>
        <a:lstStyle/>
        <a:p>
          <a:pPr algn="l"/>
          <a:r>
            <a:rPr lang="es-EC" sz="1400" dirty="0" smtClean="0">
              <a:solidFill>
                <a:schemeClr val="tx1"/>
              </a:solidFill>
            </a:rPr>
            <a:t>La formación debe tener una concepción holística  que guie sus acciones con un efecto temporal e histórico  de servicio a la nación ecuatoriana</a:t>
          </a:r>
          <a:endParaRPr lang="es-EC" sz="1400" dirty="0">
            <a:solidFill>
              <a:schemeClr val="tx1"/>
            </a:solidFill>
          </a:endParaRPr>
        </a:p>
      </dgm:t>
    </dgm:pt>
    <dgm:pt modelId="{C2674CB5-60E4-45C2-B5AA-BA360DFBD27B}" type="parTrans" cxnId="{17C8B45E-AE30-4910-97DB-37F17918CB6D}">
      <dgm:prSet/>
      <dgm:spPr/>
      <dgm:t>
        <a:bodyPr/>
        <a:lstStyle/>
        <a:p>
          <a:endParaRPr lang="es-EC" sz="1400"/>
        </a:p>
      </dgm:t>
    </dgm:pt>
    <dgm:pt modelId="{96C8C5A6-0102-465E-9E4E-B824FA304378}" type="sibTrans" cxnId="{17C8B45E-AE30-4910-97DB-37F17918CB6D}">
      <dgm:prSet/>
      <dgm:spPr/>
      <dgm:t>
        <a:bodyPr/>
        <a:lstStyle/>
        <a:p>
          <a:endParaRPr lang="es-EC" sz="1400"/>
        </a:p>
      </dgm:t>
    </dgm:pt>
    <dgm:pt modelId="{0B3F33BE-F6C8-4991-8ED8-7355DC973771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Incluirá elevar las capacidades  de las  (TICs)  como lo son ciberseguridad  y ciberdefensa, escenarios de las nuevas amenazas y riesgos</a:t>
          </a:r>
          <a:endParaRPr lang="es-EC" sz="1400" dirty="0">
            <a:solidFill>
              <a:schemeClr val="tx1"/>
            </a:solidFill>
          </a:endParaRPr>
        </a:p>
      </dgm:t>
    </dgm:pt>
    <dgm:pt modelId="{7047A0A1-7A95-418F-BD94-A9B067C3E30C}" type="parTrans" cxnId="{6DAAE675-E513-4053-BBF0-D8EE841B181B}">
      <dgm:prSet/>
      <dgm:spPr/>
      <dgm:t>
        <a:bodyPr/>
        <a:lstStyle/>
        <a:p>
          <a:endParaRPr lang="es-EC" sz="1400"/>
        </a:p>
      </dgm:t>
    </dgm:pt>
    <dgm:pt modelId="{AB0DDAA8-10C1-4C28-92A0-B8640F6B7017}" type="sibTrans" cxnId="{6DAAE675-E513-4053-BBF0-D8EE841B181B}">
      <dgm:prSet/>
      <dgm:spPr/>
      <dgm:t>
        <a:bodyPr/>
        <a:lstStyle/>
        <a:p>
          <a:endParaRPr lang="es-EC" sz="1400"/>
        </a:p>
      </dgm:t>
    </dgm:pt>
    <dgm:pt modelId="{17D0D901-3713-4025-AA1D-66C5077884C2}" type="pres">
      <dgm:prSet presAssocID="{8A5D3A4C-4C8E-4406-B13E-BA864486F92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06619F9-ACA9-4595-9F10-49C5216DA2F7}" type="pres">
      <dgm:prSet presAssocID="{5654628E-B0D6-46B0-BFE8-617A3745EA94}" presName="comp" presStyleCnt="0"/>
      <dgm:spPr/>
    </dgm:pt>
    <dgm:pt modelId="{80C1EBEA-5A62-4DFC-9F47-9D42DA84492A}" type="pres">
      <dgm:prSet presAssocID="{5654628E-B0D6-46B0-BFE8-617A3745EA94}" presName="box" presStyleLbl="node1" presStyleIdx="0" presStyleCnt="3" custLinFactNeighborY="1522"/>
      <dgm:spPr/>
      <dgm:t>
        <a:bodyPr/>
        <a:lstStyle/>
        <a:p>
          <a:endParaRPr lang="es-EC"/>
        </a:p>
      </dgm:t>
    </dgm:pt>
    <dgm:pt modelId="{FFC77C51-4EC7-4633-9812-B03537239CA7}" type="pres">
      <dgm:prSet presAssocID="{5654628E-B0D6-46B0-BFE8-617A3745EA9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01B56A-A619-4C13-9F38-53DF753CEAA0}" type="pres">
      <dgm:prSet presAssocID="{5654628E-B0D6-46B0-BFE8-617A3745EA9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A337B9-1990-410E-8B00-9B00F46D5290}" type="pres">
      <dgm:prSet presAssocID="{AE024D04-D900-4A72-B0A7-0C8E42A5A360}" presName="spacer" presStyleCnt="0"/>
      <dgm:spPr/>
    </dgm:pt>
    <dgm:pt modelId="{90B4B2DF-19D7-40B0-94A8-D1A7D39B1125}" type="pres">
      <dgm:prSet presAssocID="{0552B4E0-3A02-43E9-A8C5-43FB3427CF14}" presName="comp" presStyleCnt="0"/>
      <dgm:spPr/>
    </dgm:pt>
    <dgm:pt modelId="{EF337D4F-8A03-4622-AAC8-EDDB4B361C59}" type="pres">
      <dgm:prSet presAssocID="{0552B4E0-3A02-43E9-A8C5-43FB3427CF14}" presName="box" presStyleLbl="node1" presStyleIdx="1" presStyleCnt="3"/>
      <dgm:spPr/>
      <dgm:t>
        <a:bodyPr/>
        <a:lstStyle/>
        <a:p>
          <a:endParaRPr lang="es-EC"/>
        </a:p>
      </dgm:t>
    </dgm:pt>
    <dgm:pt modelId="{9D613130-2E33-4C5A-BFF6-13FE080C2989}" type="pres">
      <dgm:prSet presAssocID="{0552B4E0-3A02-43E9-A8C5-43FB3427CF1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ECB48F8-0CF9-4430-B1D3-4FE853DE782E}" type="pres">
      <dgm:prSet presAssocID="{0552B4E0-3A02-43E9-A8C5-43FB3427CF1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E0324-AD51-4314-83F7-A156D4AB5DAB}" type="pres">
      <dgm:prSet presAssocID="{A7F76D0B-DBAB-4C5C-BAD7-862D820E049E}" presName="spacer" presStyleCnt="0"/>
      <dgm:spPr/>
    </dgm:pt>
    <dgm:pt modelId="{7D497147-7741-49D1-94CA-1AF0FBA76321}" type="pres">
      <dgm:prSet presAssocID="{DBD161A2-C195-4FB5-921E-A9FE4027A7C0}" presName="comp" presStyleCnt="0"/>
      <dgm:spPr/>
    </dgm:pt>
    <dgm:pt modelId="{D3E96C06-D327-4748-89A5-5AD657A9ADDB}" type="pres">
      <dgm:prSet presAssocID="{DBD161A2-C195-4FB5-921E-A9FE4027A7C0}" presName="box" presStyleLbl="node1" presStyleIdx="2" presStyleCnt="3"/>
      <dgm:spPr/>
      <dgm:t>
        <a:bodyPr/>
        <a:lstStyle/>
        <a:p>
          <a:endParaRPr lang="es-EC"/>
        </a:p>
      </dgm:t>
    </dgm:pt>
    <dgm:pt modelId="{F85AC21A-B15B-4B84-B17F-A9D25BB038F8}" type="pres">
      <dgm:prSet presAssocID="{DBD161A2-C195-4FB5-921E-A9FE4027A7C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E6C5847-9FAA-4429-B753-506A58012C06}" type="pres">
      <dgm:prSet presAssocID="{DBD161A2-C195-4FB5-921E-A9FE4027A7C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68C351-78D7-4D8B-AD67-082FC91C219E}" type="presOf" srcId="{336424E6-E441-4DDE-8A4B-F4726762D33A}" destId="{DE6C5847-9FAA-4429-B753-506A58012C06}" srcOrd="1" destOrd="1" presId="urn:microsoft.com/office/officeart/2005/8/layout/vList4"/>
    <dgm:cxn modelId="{D8BE7B97-F835-4E59-817E-81561F034DEA}" srcId="{0552B4E0-3A02-43E9-A8C5-43FB3427CF14}" destId="{03F2F0F1-5B19-446D-8168-0C1513680D23}" srcOrd="1" destOrd="0" parTransId="{0CD48D0C-9A47-4BD4-877D-E7873F7E9AAF}" sibTransId="{1A119FBF-E993-4613-AB85-80E34F139651}"/>
    <dgm:cxn modelId="{31C316B3-2227-4CB3-8E4D-2B85FDD83EF1}" srcId="{8A5D3A4C-4C8E-4406-B13E-BA864486F92C}" destId="{0552B4E0-3A02-43E9-A8C5-43FB3427CF14}" srcOrd="1" destOrd="0" parTransId="{6427A1D5-DE59-4E85-9738-F04CCBDB6BB8}" sibTransId="{A7F76D0B-DBAB-4C5C-BAD7-862D820E049E}"/>
    <dgm:cxn modelId="{2CC96E92-567D-46D0-8DE7-8C5EC4026AAA}" type="presOf" srcId="{120D1012-146A-4289-97A0-531DA5C60969}" destId="{80C1EBEA-5A62-4DFC-9F47-9D42DA84492A}" srcOrd="0" destOrd="1" presId="urn:microsoft.com/office/officeart/2005/8/layout/vList4"/>
    <dgm:cxn modelId="{46CE77E2-A50D-40A1-B250-D124269FF500}" type="presOf" srcId="{82478E20-33A5-4075-A3F8-18C99EB3EF5C}" destId="{C101B56A-A619-4C13-9F38-53DF753CEAA0}" srcOrd="1" destOrd="3" presId="urn:microsoft.com/office/officeart/2005/8/layout/vList4"/>
    <dgm:cxn modelId="{1ECF7E2A-76F0-488D-9AF7-12C705FECBEB}" srcId="{5654628E-B0D6-46B0-BFE8-617A3745EA94}" destId="{120D1012-146A-4289-97A0-531DA5C60969}" srcOrd="0" destOrd="0" parTransId="{CF821AD2-548A-49CA-843B-9C4B8EF850AB}" sibTransId="{EDE89C35-C4D7-4A65-A808-23B202180062}"/>
    <dgm:cxn modelId="{6ED4B7B2-5023-44D1-9070-40ACC2E79934}" type="presOf" srcId="{DBD161A2-C195-4FB5-921E-A9FE4027A7C0}" destId="{D3E96C06-D327-4748-89A5-5AD657A9ADDB}" srcOrd="0" destOrd="0" presId="urn:microsoft.com/office/officeart/2005/8/layout/vList4"/>
    <dgm:cxn modelId="{6DAAE675-E513-4053-BBF0-D8EE841B181B}" srcId="{DBD161A2-C195-4FB5-921E-A9FE4027A7C0}" destId="{0B3F33BE-F6C8-4991-8ED8-7355DC973771}" srcOrd="2" destOrd="0" parTransId="{7047A0A1-7A95-418F-BD94-A9B067C3E30C}" sibTransId="{AB0DDAA8-10C1-4C28-92A0-B8640F6B7017}"/>
    <dgm:cxn modelId="{E5327D5D-177E-4F28-926C-FB2EF102EA4D}" type="presOf" srcId="{03F2F0F1-5B19-446D-8168-0C1513680D23}" destId="{7ECB48F8-0CF9-4430-B1D3-4FE853DE782E}" srcOrd="1" destOrd="2" presId="urn:microsoft.com/office/officeart/2005/8/layout/vList4"/>
    <dgm:cxn modelId="{AF01AF10-4C4C-4373-9DBC-9053036D093D}" srcId="{5654628E-B0D6-46B0-BFE8-617A3745EA94}" destId="{82478E20-33A5-4075-A3F8-18C99EB3EF5C}" srcOrd="2" destOrd="0" parTransId="{240EF165-A48F-4043-87C5-EB157D01BF49}" sibTransId="{CCD1CA58-1620-44BB-9AC2-9A7F12779BEF}"/>
    <dgm:cxn modelId="{7012481A-D63E-40C2-B207-A2102BCAA20C}" type="presOf" srcId="{0B3F33BE-F6C8-4991-8ED8-7355DC973771}" destId="{D3E96C06-D327-4748-89A5-5AD657A9ADDB}" srcOrd="0" destOrd="3" presId="urn:microsoft.com/office/officeart/2005/8/layout/vList4"/>
    <dgm:cxn modelId="{863D6CC7-6206-44EA-9010-2D8CC47BECC1}" type="presOf" srcId="{0B3F33BE-F6C8-4991-8ED8-7355DC973771}" destId="{DE6C5847-9FAA-4429-B753-506A58012C06}" srcOrd="1" destOrd="3" presId="urn:microsoft.com/office/officeart/2005/8/layout/vList4"/>
    <dgm:cxn modelId="{3A62D9EC-73FD-4B09-975B-97567C2D9037}" type="presOf" srcId="{67AAC1F5-B828-4CE4-819A-28F6E3BC8876}" destId="{7ECB48F8-0CF9-4430-B1D3-4FE853DE782E}" srcOrd="1" destOrd="3" presId="urn:microsoft.com/office/officeart/2005/8/layout/vList4"/>
    <dgm:cxn modelId="{D5790F94-6B08-4BFE-9985-12FCA191B0A0}" srcId="{DBD161A2-C195-4FB5-921E-A9FE4027A7C0}" destId="{9972CB36-25EF-497B-BC71-4915BE677166}" srcOrd="1" destOrd="0" parTransId="{1396BE1D-0601-43A2-989A-9BC0E644CECB}" sibTransId="{2EE6C0C5-11F2-44B7-A8C9-7907E75AF4A4}"/>
    <dgm:cxn modelId="{BC913C11-4931-4227-8954-18E97A01BA6A}" type="presOf" srcId="{DBD161A2-C195-4FB5-921E-A9FE4027A7C0}" destId="{DE6C5847-9FAA-4429-B753-506A58012C06}" srcOrd="1" destOrd="0" presId="urn:microsoft.com/office/officeart/2005/8/layout/vList4"/>
    <dgm:cxn modelId="{34E79CB8-E4D0-466F-87A5-4D78BEDD3133}" type="presOf" srcId="{336424E6-E441-4DDE-8A4B-F4726762D33A}" destId="{D3E96C06-D327-4748-89A5-5AD657A9ADDB}" srcOrd="0" destOrd="1" presId="urn:microsoft.com/office/officeart/2005/8/layout/vList4"/>
    <dgm:cxn modelId="{85738ECA-C4A9-4A02-95EB-A35EC258BF41}" type="presOf" srcId="{ADCAE121-824E-4BF1-BC78-07A47696AAD2}" destId="{EF337D4F-8A03-4622-AAC8-EDDB4B361C59}" srcOrd="0" destOrd="1" presId="urn:microsoft.com/office/officeart/2005/8/layout/vList4"/>
    <dgm:cxn modelId="{59D51EF8-AD83-47E7-BA5C-E53E39BC795D}" type="presOf" srcId="{5654628E-B0D6-46B0-BFE8-617A3745EA94}" destId="{80C1EBEA-5A62-4DFC-9F47-9D42DA84492A}" srcOrd="0" destOrd="0" presId="urn:microsoft.com/office/officeart/2005/8/layout/vList4"/>
    <dgm:cxn modelId="{C6F8BE0A-6B8F-4A28-8469-9A3A57E92263}" srcId="{8A5D3A4C-4C8E-4406-B13E-BA864486F92C}" destId="{DBD161A2-C195-4FB5-921E-A9FE4027A7C0}" srcOrd="2" destOrd="0" parTransId="{05A54F38-99CD-4937-AD20-540A5D5F4286}" sibTransId="{02E1467E-64DE-4962-9C87-F9F3108AB9C8}"/>
    <dgm:cxn modelId="{494B8318-58D7-4337-BB0F-D0EF00FDA7D0}" type="presOf" srcId="{5654628E-B0D6-46B0-BFE8-617A3745EA94}" destId="{C101B56A-A619-4C13-9F38-53DF753CEAA0}" srcOrd="1" destOrd="0" presId="urn:microsoft.com/office/officeart/2005/8/layout/vList4"/>
    <dgm:cxn modelId="{29C16694-C629-4789-A1EC-9A659DA197D4}" srcId="{5654628E-B0D6-46B0-BFE8-617A3745EA94}" destId="{4A4A8043-C806-40DE-B217-74B388565CAA}" srcOrd="1" destOrd="0" parTransId="{876CD47E-FA12-4F4C-A6E3-B3094E44AD3C}" sibTransId="{192B244B-194F-4BAB-86ED-594EBAFD01CB}"/>
    <dgm:cxn modelId="{31892BBE-7268-4C0D-9A5D-642FAEA65C87}" type="presOf" srcId="{4A4A8043-C806-40DE-B217-74B388565CAA}" destId="{C101B56A-A619-4C13-9F38-53DF753CEAA0}" srcOrd="1" destOrd="2" presId="urn:microsoft.com/office/officeart/2005/8/layout/vList4"/>
    <dgm:cxn modelId="{B43DB6BF-51C4-4D7E-A6EB-E1345BC3EBB8}" type="presOf" srcId="{4A4A8043-C806-40DE-B217-74B388565CAA}" destId="{80C1EBEA-5A62-4DFC-9F47-9D42DA84492A}" srcOrd="0" destOrd="2" presId="urn:microsoft.com/office/officeart/2005/8/layout/vList4"/>
    <dgm:cxn modelId="{A7B7FFD3-0306-4010-BC1C-A475170B5B97}" type="presOf" srcId="{0552B4E0-3A02-43E9-A8C5-43FB3427CF14}" destId="{EF337D4F-8A03-4622-AAC8-EDDB4B361C59}" srcOrd="0" destOrd="0" presId="urn:microsoft.com/office/officeart/2005/8/layout/vList4"/>
    <dgm:cxn modelId="{17C8B45E-AE30-4910-97DB-37F17918CB6D}" srcId="{0552B4E0-3A02-43E9-A8C5-43FB3427CF14}" destId="{67AAC1F5-B828-4CE4-819A-28F6E3BC8876}" srcOrd="2" destOrd="0" parTransId="{C2674CB5-60E4-45C2-B5AA-BA360DFBD27B}" sibTransId="{96C8C5A6-0102-465E-9E4E-B824FA304378}"/>
    <dgm:cxn modelId="{6A6FA8BA-D1E4-45E6-AD82-FD1F3F702956}" srcId="{DBD161A2-C195-4FB5-921E-A9FE4027A7C0}" destId="{336424E6-E441-4DDE-8A4B-F4726762D33A}" srcOrd="0" destOrd="0" parTransId="{72A27911-49BD-4E68-A2B5-5C20516F6E6C}" sibTransId="{2E676F82-5698-4C8B-87EA-F3C0BD203D34}"/>
    <dgm:cxn modelId="{1D714900-B27B-4A5C-B89E-3B004EB4A39A}" type="presOf" srcId="{9972CB36-25EF-497B-BC71-4915BE677166}" destId="{D3E96C06-D327-4748-89A5-5AD657A9ADDB}" srcOrd="0" destOrd="2" presId="urn:microsoft.com/office/officeart/2005/8/layout/vList4"/>
    <dgm:cxn modelId="{28A021EC-82FB-4F3E-BD02-A6A27D9243C7}" type="presOf" srcId="{0552B4E0-3A02-43E9-A8C5-43FB3427CF14}" destId="{7ECB48F8-0CF9-4430-B1D3-4FE853DE782E}" srcOrd="1" destOrd="0" presId="urn:microsoft.com/office/officeart/2005/8/layout/vList4"/>
    <dgm:cxn modelId="{75CC9327-374F-4C8E-89A7-D18CC0CF3987}" type="presOf" srcId="{8A5D3A4C-4C8E-4406-B13E-BA864486F92C}" destId="{17D0D901-3713-4025-AA1D-66C5077884C2}" srcOrd="0" destOrd="0" presId="urn:microsoft.com/office/officeart/2005/8/layout/vList4"/>
    <dgm:cxn modelId="{DA75CBC7-4A91-4788-A30F-B2977C25C557}" type="presOf" srcId="{03F2F0F1-5B19-446D-8168-0C1513680D23}" destId="{EF337D4F-8A03-4622-AAC8-EDDB4B361C59}" srcOrd="0" destOrd="2" presId="urn:microsoft.com/office/officeart/2005/8/layout/vList4"/>
    <dgm:cxn modelId="{CA67D3BF-DE4D-425D-A12E-E46C7B34C2AE}" type="presOf" srcId="{120D1012-146A-4289-97A0-531DA5C60969}" destId="{C101B56A-A619-4C13-9F38-53DF753CEAA0}" srcOrd="1" destOrd="1" presId="urn:microsoft.com/office/officeart/2005/8/layout/vList4"/>
    <dgm:cxn modelId="{F250AEAC-5261-4BE8-9763-60E16233078F}" srcId="{8A5D3A4C-4C8E-4406-B13E-BA864486F92C}" destId="{5654628E-B0D6-46B0-BFE8-617A3745EA94}" srcOrd="0" destOrd="0" parTransId="{3C97D0F9-07A8-45F3-B3C4-40863BD33B64}" sibTransId="{AE024D04-D900-4A72-B0A7-0C8E42A5A360}"/>
    <dgm:cxn modelId="{89FA4601-BE9B-4E85-9AAE-0115C984358B}" type="presOf" srcId="{67AAC1F5-B828-4CE4-819A-28F6E3BC8876}" destId="{EF337D4F-8A03-4622-AAC8-EDDB4B361C59}" srcOrd="0" destOrd="3" presId="urn:microsoft.com/office/officeart/2005/8/layout/vList4"/>
    <dgm:cxn modelId="{968CBEEF-D229-43B9-91AC-37156366B0D2}" srcId="{0552B4E0-3A02-43E9-A8C5-43FB3427CF14}" destId="{ADCAE121-824E-4BF1-BC78-07A47696AAD2}" srcOrd="0" destOrd="0" parTransId="{2D6D8CA9-D536-42B7-94CD-D5375CDDD5C9}" sibTransId="{4D439E2A-2342-418E-A16A-D269A6C1DCDB}"/>
    <dgm:cxn modelId="{736AAC16-FE5F-4C86-A2AA-C88DD1920FE5}" type="presOf" srcId="{9972CB36-25EF-497B-BC71-4915BE677166}" destId="{DE6C5847-9FAA-4429-B753-506A58012C06}" srcOrd="1" destOrd="2" presId="urn:microsoft.com/office/officeart/2005/8/layout/vList4"/>
    <dgm:cxn modelId="{4A7BD297-8DE8-4A9B-A5C8-D4080A5310C6}" type="presOf" srcId="{ADCAE121-824E-4BF1-BC78-07A47696AAD2}" destId="{7ECB48F8-0CF9-4430-B1D3-4FE853DE782E}" srcOrd="1" destOrd="1" presId="urn:microsoft.com/office/officeart/2005/8/layout/vList4"/>
    <dgm:cxn modelId="{87058D4D-FF53-4942-9408-392AE0C9BA49}" type="presOf" srcId="{82478E20-33A5-4075-A3F8-18C99EB3EF5C}" destId="{80C1EBEA-5A62-4DFC-9F47-9D42DA84492A}" srcOrd="0" destOrd="3" presId="urn:microsoft.com/office/officeart/2005/8/layout/vList4"/>
    <dgm:cxn modelId="{6E89F256-CFA4-4F8D-8FB2-02809B612C43}" type="presParOf" srcId="{17D0D901-3713-4025-AA1D-66C5077884C2}" destId="{206619F9-ACA9-4595-9F10-49C5216DA2F7}" srcOrd="0" destOrd="0" presId="urn:microsoft.com/office/officeart/2005/8/layout/vList4"/>
    <dgm:cxn modelId="{531F7281-3CDF-406E-BD89-5EC6926007C4}" type="presParOf" srcId="{206619F9-ACA9-4595-9F10-49C5216DA2F7}" destId="{80C1EBEA-5A62-4DFC-9F47-9D42DA84492A}" srcOrd="0" destOrd="0" presId="urn:microsoft.com/office/officeart/2005/8/layout/vList4"/>
    <dgm:cxn modelId="{DC873B9F-8AFA-4376-A929-8BF9467B4DCD}" type="presParOf" srcId="{206619F9-ACA9-4595-9F10-49C5216DA2F7}" destId="{FFC77C51-4EC7-4633-9812-B03537239CA7}" srcOrd="1" destOrd="0" presId="urn:microsoft.com/office/officeart/2005/8/layout/vList4"/>
    <dgm:cxn modelId="{CD653FBC-FE2F-4184-A6EE-D2689B8CD788}" type="presParOf" srcId="{206619F9-ACA9-4595-9F10-49C5216DA2F7}" destId="{C101B56A-A619-4C13-9F38-53DF753CEAA0}" srcOrd="2" destOrd="0" presId="urn:microsoft.com/office/officeart/2005/8/layout/vList4"/>
    <dgm:cxn modelId="{DFE84260-8CA3-4B12-A41B-0D622C6E7E6C}" type="presParOf" srcId="{17D0D901-3713-4025-AA1D-66C5077884C2}" destId="{D5A337B9-1990-410E-8B00-9B00F46D5290}" srcOrd="1" destOrd="0" presId="urn:microsoft.com/office/officeart/2005/8/layout/vList4"/>
    <dgm:cxn modelId="{827173E0-F6AB-478C-A58D-A17A95856B15}" type="presParOf" srcId="{17D0D901-3713-4025-AA1D-66C5077884C2}" destId="{90B4B2DF-19D7-40B0-94A8-D1A7D39B1125}" srcOrd="2" destOrd="0" presId="urn:microsoft.com/office/officeart/2005/8/layout/vList4"/>
    <dgm:cxn modelId="{5414469B-5764-4BF3-86DA-9D561FFB28ED}" type="presParOf" srcId="{90B4B2DF-19D7-40B0-94A8-D1A7D39B1125}" destId="{EF337D4F-8A03-4622-AAC8-EDDB4B361C59}" srcOrd="0" destOrd="0" presId="urn:microsoft.com/office/officeart/2005/8/layout/vList4"/>
    <dgm:cxn modelId="{CA5DB72F-33BC-49AA-8543-D9B7FA193F5E}" type="presParOf" srcId="{90B4B2DF-19D7-40B0-94A8-D1A7D39B1125}" destId="{9D613130-2E33-4C5A-BFF6-13FE080C2989}" srcOrd="1" destOrd="0" presId="urn:microsoft.com/office/officeart/2005/8/layout/vList4"/>
    <dgm:cxn modelId="{B8A639EA-DA5E-456A-8762-1E5064DF1C07}" type="presParOf" srcId="{90B4B2DF-19D7-40B0-94A8-D1A7D39B1125}" destId="{7ECB48F8-0CF9-4430-B1D3-4FE853DE782E}" srcOrd="2" destOrd="0" presId="urn:microsoft.com/office/officeart/2005/8/layout/vList4"/>
    <dgm:cxn modelId="{3F8CAB3F-5E65-47AB-BA06-B35810A98190}" type="presParOf" srcId="{17D0D901-3713-4025-AA1D-66C5077884C2}" destId="{2C9E0324-AD51-4314-83F7-A156D4AB5DAB}" srcOrd="3" destOrd="0" presId="urn:microsoft.com/office/officeart/2005/8/layout/vList4"/>
    <dgm:cxn modelId="{B2FC7963-F0DA-4AE3-9E3B-266124BAC40B}" type="presParOf" srcId="{17D0D901-3713-4025-AA1D-66C5077884C2}" destId="{7D497147-7741-49D1-94CA-1AF0FBA76321}" srcOrd="4" destOrd="0" presId="urn:microsoft.com/office/officeart/2005/8/layout/vList4"/>
    <dgm:cxn modelId="{9A413C43-E307-4813-AE2A-3BD631D1B3C2}" type="presParOf" srcId="{7D497147-7741-49D1-94CA-1AF0FBA76321}" destId="{D3E96C06-D327-4748-89A5-5AD657A9ADDB}" srcOrd="0" destOrd="0" presId="urn:microsoft.com/office/officeart/2005/8/layout/vList4"/>
    <dgm:cxn modelId="{E04BF721-C57D-47E1-B1EF-967E948D2817}" type="presParOf" srcId="{7D497147-7741-49D1-94CA-1AF0FBA76321}" destId="{F85AC21A-B15B-4B84-B17F-A9D25BB038F8}" srcOrd="1" destOrd="0" presId="urn:microsoft.com/office/officeart/2005/8/layout/vList4"/>
    <dgm:cxn modelId="{BB31D913-A0DC-4275-8F88-943D9F6B6972}" type="presParOf" srcId="{7D497147-7741-49D1-94CA-1AF0FBA76321}" destId="{DE6C5847-9FAA-4429-B753-506A58012C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43AD0-3D6A-4597-9D3F-72D7CBEF694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A0B5DC2-4494-446C-83CD-9DEB50E10F5D}">
      <dgm:prSet phldrT="[Texto]"/>
      <dgm:spPr/>
      <dgm:t>
        <a:bodyPr/>
        <a:lstStyle/>
        <a:p>
          <a:r>
            <a:rPr lang="es-MX" dirty="0" smtClean="0">
              <a:latin typeface="+mn-lt"/>
            </a:rPr>
            <a:t>LA PLANIFICACIÓN ESTRATÉGICA</a:t>
          </a:r>
          <a:endParaRPr lang="es-EC" dirty="0">
            <a:latin typeface="+mn-lt"/>
          </a:endParaRPr>
        </a:p>
      </dgm:t>
    </dgm:pt>
    <dgm:pt modelId="{38849831-D78C-4A73-B6FE-200A0AA8C619}" type="parTrans" cxnId="{7110278D-3EFE-4E0A-B33B-715E36C42950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0DBC9DF4-D83F-4510-8866-DA2BE4DF7453}" type="sibTrans" cxnId="{7110278D-3EFE-4E0A-B33B-715E36C42950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7266BBFB-1C69-4A28-9AFF-9B4C404CC3EE}">
      <dgm:prSet phldrT="[Texto]" custT="1"/>
      <dgm:spPr/>
      <dgm:t>
        <a:bodyPr/>
        <a:lstStyle/>
        <a:p>
          <a:pPr algn="just"/>
          <a:r>
            <a:rPr lang="es-MX" sz="1600" dirty="0" smtClean="0">
              <a:latin typeface="+mn-lt"/>
            </a:rPr>
            <a:t>Es una herramienta de gestión, </a:t>
          </a:r>
          <a:r>
            <a:rPr lang="es-EC" sz="1600" dirty="0" smtClean="0">
              <a:latin typeface="+mn-lt"/>
            </a:rPr>
            <a:t>permite apoyar la toma de decisiones con eficiencia, eficacia y calidad.</a:t>
          </a:r>
          <a:endParaRPr lang="es-EC" sz="1600" dirty="0">
            <a:latin typeface="+mn-lt"/>
          </a:endParaRPr>
        </a:p>
      </dgm:t>
    </dgm:pt>
    <dgm:pt modelId="{86642692-A10F-48C7-A854-023C97C21DBD}" type="parTrans" cxnId="{EB596870-CE09-405C-937F-A7AB07FB1F7B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E8E1010E-D174-4837-A9B3-88DDE83998BF}" type="sibTrans" cxnId="{EB596870-CE09-405C-937F-A7AB07FB1F7B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B25FA922-5B1E-48A8-B0B7-6AE51998DEFE}">
      <dgm:prSet phldrT="[Texto]"/>
      <dgm:spPr/>
      <dgm:t>
        <a:bodyPr/>
        <a:lstStyle/>
        <a:p>
          <a:r>
            <a:rPr lang="es-EC" dirty="0" smtClean="0">
              <a:latin typeface="+mn-lt"/>
            </a:rPr>
            <a:t>LA </a:t>
          </a:r>
          <a:r>
            <a:rPr lang="es-EC" dirty="0" err="1" smtClean="0">
              <a:latin typeface="+mn-lt"/>
            </a:rPr>
            <a:t>ESMIL</a:t>
          </a:r>
          <a:r>
            <a:rPr lang="es-EC" dirty="0" smtClean="0">
              <a:latin typeface="+mn-lt"/>
            </a:rPr>
            <a:t> ELOY ALFARO </a:t>
          </a:r>
          <a:endParaRPr lang="es-EC" dirty="0">
            <a:latin typeface="+mn-lt"/>
          </a:endParaRPr>
        </a:p>
      </dgm:t>
    </dgm:pt>
    <dgm:pt modelId="{D096AB2E-7BF3-4FD3-8B76-5D3C46F4923E}" type="parTrans" cxnId="{C968E149-D302-4259-8054-12A518EA05F5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93C67AE0-1A01-48E1-B3EE-263518A3F78F}" type="sibTrans" cxnId="{C968E149-D302-4259-8054-12A518EA05F5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C11D0683-9965-4BFC-A7FE-2BF93895C88C}">
      <dgm:prSet phldrT="[Texto]" custT="1"/>
      <dgm:spPr/>
      <dgm:t>
        <a:bodyPr/>
        <a:lstStyle/>
        <a:p>
          <a:r>
            <a:rPr lang="es-EC" sz="1600" dirty="0" smtClean="0">
              <a:latin typeface="+mn-lt"/>
            </a:rPr>
            <a:t>Busca mejorar la calidad del futuro subteniente frente a los nuevos escenarios de amenazas y riesgos.</a:t>
          </a:r>
        </a:p>
        <a:p>
          <a:r>
            <a:rPr lang="es-EC" sz="1600" dirty="0" smtClean="0">
              <a:latin typeface="+mn-lt"/>
            </a:rPr>
            <a:t>Cada cuatro años se hace necesario actualizar la planificación estratégica alineada a los objetivos institucionales, planes de contribución del </a:t>
          </a:r>
          <a:r>
            <a:rPr lang="es-EC" sz="1600" dirty="0" err="1" smtClean="0">
              <a:latin typeface="+mn-lt"/>
            </a:rPr>
            <a:t>CEDMT</a:t>
          </a:r>
          <a:r>
            <a:rPr lang="es-EC" sz="1600" dirty="0" smtClean="0">
              <a:latin typeface="+mn-lt"/>
            </a:rPr>
            <a:t>.</a:t>
          </a:r>
          <a:endParaRPr lang="es-EC" sz="1600" dirty="0">
            <a:latin typeface="+mn-lt"/>
          </a:endParaRPr>
        </a:p>
      </dgm:t>
    </dgm:pt>
    <dgm:pt modelId="{BDE5EB15-4263-477C-AB7A-3684CB696CC4}" type="parTrans" cxnId="{01B04416-A388-4A85-8D7A-9B5617148F80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CB519E9D-4F1F-4856-AEEA-A53DCF10239F}" type="sibTrans" cxnId="{01B04416-A388-4A85-8D7A-9B5617148F80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C1489147-4DBE-41AE-BA25-8F016E34804C}">
      <dgm:prSet phldrT="[Texto]"/>
      <dgm:spPr/>
      <dgm:t>
        <a:bodyPr/>
        <a:lstStyle/>
        <a:p>
          <a:r>
            <a:rPr lang="es-MX" dirty="0" smtClean="0">
              <a:latin typeface="+mn-lt"/>
            </a:rPr>
            <a:t>POLÍTICA DE LA DEFENSA NACIONAL</a:t>
          </a:r>
          <a:endParaRPr lang="es-EC" dirty="0">
            <a:latin typeface="+mn-lt"/>
          </a:endParaRPr>
        </a:p>
      </dgm:t>
    </dgm:pt>
    <dgm:pt modelId="{0A227D68-A78D-44C5-9859-050959A42E68}" type="parTrans" cxnId="{0C19686E-9D25-4602-B1A4-FC63964B785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C9C3740C-0951-489C-AD85-530B23AC815C}" type="sibTrans" cxnId="{0C19686E-9D25-4602-B1A4-FC63964B785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24DAE696-A120-40A1-8BB5-FD334B0892A2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+mn-lt"/>
            </a:rPr>
            <a:t>En los lineamientos para la elaboración de la </a:t>
          </a:r>
          <a:r>
            <a:rPr lang="es-EC" sz="1600" dirty="0" err="1" smtClean="0">
              <a:latin typeface="+mn-lt"/>
            </a:rPr>
            <a:t>P.E</a:t>
          </a:r>
          <a:r>
            <a:rPr lang="es-EC" sz="1600" dirty="0" smtClean="0">
              <a:latin typeface="+mn-lt"/>
            </a:rPr>
            <a:t> de la </a:t>
          </a:r>
          <a:r>
            <a:rPr lang="es-EC" sz="1600" dirty="0" err="1" smtClean="0">
              <a:latin typeface="+mn-lt"/>
            </a:rPr>
            <a:t>ESMIL</a:t>
          </a:r>
          <a:r>
            <a:rPr lang="es-EC" sz="1600" dirty="0" smtClean="0">
              <a:latin typeface="+mn-lt"/>
            </a:rPr>
            <a:t> debe considerar nuevos escenarios para fomentar una cultura organizacional futurista con prospectiva al 2030. </a:t>
          </a:r>
        </a:p>
        <a:p>
          <a:pPr algn="just"/>
          <a:r>
            <a:rPr lang="es-EC" sz="1600" dirty="0" smtClean="0">
              <a:latin typeface="+mn-lt"/>
            </a:rPr>
            <a:t>Se debe alcanzar la legalidad para el uso progresivo de la fuerza en el accionar frente a una amenaza latente e invisible.</a:t>
          </a:r>
          <a:endParaRPr lang="es-EC" sz="1600" dirty="0">
            <a:latin typeface="+mn-lt"/>
          </a:endParaRPr>
        </a:p>
      </dgm:t>
    </dgm:pt>
    <dgm:pt modelId="{5B1EEE1A-348B-4E8C-8525-3054606F61A2}" type="parTrans" cxnId="{78EE3B9E-628F-4642-A261-BA4C80B8F1D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5E83037A-4C78-4691-8AEE-CB4E021825EB}" type="sibTrans" cxnId="{78EE3B9E-628F-4642-A261-BA4C80B8F1D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1E6D215C-5E3F-4D10-B44A-E6B622A02578}" type="pres">
      <dgm:prSet presAssocID="{FD043AD0-3D6A-4597-9D3F-72D7CBEF694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4017656-2646-4E66-A75E-E95ECC132617}" type="pres">
      <dgm:prSet presAssocID="{1A0B5DC2-4494-446C-83CD-9DEB50E10F5D}" presName="parenttextcomposite" presStyleCnt="0"/>
      <dgm:spPr/>
    </dgm:pt>
    <dgm:pt modelId="{60A83A02-047F-4EEC-B123-E30C771B65A1}" type="pres">
      <dgm:prSet presAssocID="{1A0B5DC2-4494-446C-83CD-9DEB50E10F5D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D08B96-9F06-4E18-A7C2-8B205359F28A}" type="pres">
      <dgm:prSet presAssocID="{1A0B5DC2-4494-446C-83CD-9DEB50E10F5D}" presName="composite" presStyleCnt="0"/>
      <dgm:spPr/>
    </dgm:pt>
    <dgm:pt modelId="{8D29E3CB-9399-4570-9D17-E05151FDC903}" type="pres">
      <dgm:prSet presAssocID="{1A0B5DC2-4494-446C-83CD-9DEB50E10F5D}" presName="chevron1" presStyleLbl="alignNode1" presStyleIdx="0" presStyleCnt="21"/>
      <dgm:spPr/>
    </dgm:pt>
    <dgm:pt modelId="{47FDB1AD-4AC2-4224-9BC5-79E080B70A02}" type="pres">
      <dgm:prSet presAssocID="{1A0B5DC2-4494-446C-83CD-9DEB50E10F5D}" presName="chevron2" presStyleLbl="alignNode1" presStyleIdx="1" presStyleCnt="21"/>
      <dgm:spPr/>
    </dgm:pt>
    <dgm:pt modelId="{EBA34659-B437-405D-A4CE-49B8C40C5186}" type="pres">
      <dgm:prSet presAssocID="{1A0B5DC2-4494-446C-83CD-9DEB50E10F5D}" presName="chevron3" presStyleLbl="alignNode1" presStyleIdx="2" presStyleCnt="21"/>
      <dgm:spPr/>
    </dgm:pt>
    <dgm:pt modelId="{F6CCFF98-9539-4463-8627-D28E0C83E023}" type="pres">
      <dgm:prSet presAssocID="{1A0B5DC2-4494-446C-83CD-9DEB50E10F5D}" presName="chevron4" presStyleLbl="alignNode1" presStyleIdx="3" presStyleCnt="21"/>
      <dgm:spPr/>
    </dgm:pt>
    <dgm:pt modelId="{6E3A75AB-CFDE-4E10-9EFF-0327860D6C1E}" type="pres">
      <dgm:prSet presAssocID="{1A0B5DC2-4494-446C-83CD-9DEB50E10F5D}" presName="chevron5" presStyleLbl="alignNode1" presStyleIdx="4" presStyleCnt="21"/>
      <dgm:spPr/>
    </dgm:pt>
    <dgm:pt modelId="{B4FEC6C2-7749-41EA-9CC6-2A71484BEDF7}" type="pres">
      <dgm:prSet presAssocID="{1A0B5DC2-4494-446C-83CD-9DEB50E10F5D}" presName="chevron6" presStyleLbl="alignNode1" presStyleIdx="5" presStyleCnt="21"/>
      <dgm:spPr/>
    </dgm:pt>
    <dgm:pt modelId="{5DA7463B-569F-46CF-9349-70295195F634}" type="pres">
      <dgm:prSet presAssocID="{1A0B5DC2-4494-446C-83CD-9DEB50E10F5D}" presName="chevron7" presStyleLbl="alignNode1" presStyleIdx="6" presStyleCnt="21"/>
      <dgm:spPr/>
    </dgm:pt>
    <dgm:pt modelId="{9DA01852-B85B-4ACA-9BBF-A0FC4B03DE8E}" type="pres">
      <dgm:prSet presAssocID="{1A0B5DC2-4494-446C-83CD-9DEB50E10F5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AB35EB-C8F1-4CEA-B46F-1498B248026A}" type="pres">
      <dgm:prSet presAssocID="{0DBC9DF4-D83F-4510-8866-DA2BE4DF7453}" presName="sibTrans" presStyleCnt="0"/>
      <dgm:spPr/>
    </dgm:pt>
    <dgm:pt modelId="{2756B437-2667-48D9-8943-C10AD48810EA}" type="pres">
      <dgm:prSet presAssocID="{B25FA922-5B1E-48A8-B0B7-6AE51998DEFE}" presName="parenttextcomposite" presStyleCnt="0"/>
      <dgm:spPr/>
    </dgm:pt>
    <dgm:pt modelId="{CD6D335B-327C-4313-93B5-60273B026FFC}" type="pres">
      <dgm:prSet presAssocID="{B25FA922-5B1E-48A8-B0B7-6AE51998DEFE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DC7FF9-9FEA-4792-9C9D-70FB89EFDDD8}" type="pres">
      <dgm:prSet presAssocID="{B25FA922-5B1E-48A8-B0B7-6AE51998DEFE}" presName="composite" presStyleCnt="0"/>
      <dgm:spPr/>
    </dgm:pt>
    <dgm:pt modelId="{1DBA1F03-F886-4DFA-BD44-067380A0896F}" type="pres">
      <dgm:prSet presAssocID="{B25FA922-5B1E-48A8-B0B7-6AE51998DEFE}" presName="chevron1" presStyleLbl="alignNode1" presStyleIdx="7" presStyleCnt="21"/>
      <dgm:spPr/>
    </dgm:pt>
    <dgm:pt modelId="{465D21A8-B420-44F0-953E-4654DBDFB63F}" type="pres">
      <dgm:prSet presAssocID="{B25FA922-5B1E-48A8-B0B7-6AE51998DEFE}" presName="chevron2" presStyleLbl="alignNode1" presStyleIdx="8" presStyleCnt="21"/>
      <dgm:spPr/>
    </dgm:pt>
    <dgm:pt modelId="{D56FDF06-B5A8-4CFC-9073-576643AAACBD}" type="pres">
      <dgm:prSet presAssocID="{B25FA922-5B1E-48A8-B0B7-6AE51998DEFE}" presName="chevron3" presStyleLbl="alignNode1" presStyleIdx="9" presStyleCnt="21"/>
      <dgm:spPr/>
    </dgm:pt>
    <dgm:pt modelId="{2AEF77E0-6211-4FB6-B96D-5A95B98D1F15}" type="pres">
      <dgm:prSet presAssocID="{B25FA922-5B1E-48A8-B0B7-6AE51998DEFE}" presName="chevron4" presStyleLbl="alignNode1" presStyleIdx="10" presStyleCnt="21"/>
      <dgm:spPr/>
    </dgm:pt>
    <dgm:pt modelId="{79109DE4-3A72-4F6E-B7D7-6465B3AF5E54}" type="pres">
      <dgm:prSet presAssocID="{B25FA922-5B1E-48A8-B0B7-6AE51998DEFE}" presName="chevron5" presStyleLbl="alignNode1" presStyleIdx="11" presStyleCnt="21"/>
      <dgm:spPr/>
    </dgm:pt>
    <dgm:pt modelId="{C5A1F458-EF96-43F1-95B2-89CEDF771135}" type="pres">
      <dgm:prSet presAssocID="{B25FA922-5B1E-48A8-B0B7-6AE51998DEFE}" presName="chevron6" presStyleLbl="alignNode1" presStyleIdx="12" presStyleCnt="21"/>
      <dgm:spPr/>
    </dgm:pt>
    <dgm:pt modelId="{18A9D487-BCDE-4B06-B849-8E1BA2AE2F14}" type="pres">
      <dgm:prSet presAssocID="{B25FA922-5B1E-48A8-B0B7-6AE51998DEFE}" presName="chevron7" presStyleLbl="alignNode1" presStyleIdx="13" presStyleCnt="21"/>
      <dgm:spPr/>
    </dgm:pt>
    <dgm:pt modelId="{AFABD384-0070-4ADA-9603-26B4983A5F8E}" type="pres">
      <dgm:prSet presAssocID="{B25FA922-5B1E-48A8-B0B7-6AE51998DEF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50FD0D-EC5B-4B66-8816-5FD7DF3BBD73}" type="pres">
      <dgm:prSet presAssocID="{93C67AE0-1A01-48E1-B3EE-263518A3F78F}" presName="sibTrans" presStyleCnt="0"/>
      <dgm:spPr/>
    </dgm:pt>
    <dgm:pt modelId="{5CDECBCB-03E1-4C7E-9936-AB9448EBA524}" type="pres">
      <dgm:prSet presAssocID="{C1489147-4DBE-41AE-BA25-8F016E34804C}" presName="parenttextcomposite" presStyleCnt="0"/>
      <dgm:spPr/>
    </dgm:pt>
    <dgm:pt modelId="{877E79C5-F1A5-484E-9179-D52508CE922B}" type="pres">
      <dgm:prSet presAssocID="{C1489147-4DBE-41AE-BA25-8F016E34804C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776C5B-C920-4A38-98BB-28C60B291D60}" type="pres">
      <dgm:prSet presAssocID="{C1489147-4DBE-41AE-BA25-8F016E34804C}" presName="composite" presStyleCnt="0"/>
      <dgm:spPr/>
    </dgm:pt>
    <dgm:pt modelId="{F1369047-2B85-44C7-A5A2-0565A809657B}" type="pres">
      <dgm:prSet presAssocID="{C1489147-4DBE-41AE-BA25-8F016E34804C}" presName="chevron1" presStyleLbl="alignNode1" presStyleIdx="14" presStyleCnt="21"/>
      <dgm:spPr/>
    </dgm:pt>
    <dgm:pt modelId="{F2C3BBBC-2379-4DFA-97E4-F6CAE0125C0A}" type="pres">
      <dgm:prSet presAssocID="{C1489147-4DBE-41AE-BA25-8F016E34804C}" presName="chevron2" presStyleLbl="alignNode1" presStyleIdx="15" presStyleCnt="21"/>
      <dgm:spPr/>
    </dgm:pt>
    <dgm:pt modelId="{A537A59F-944A-4F63-9A6F-776E921EDE7B}" type="pres">
      <dgm:prSet presAssocID="{C1489147-4DBE-41AE-BA25-8F016E34804C}" presName="chevron3" presStyleLbl="alignNode1" presStyleIdx="16" presStyleCnt="21"/>
      <dgm:spPr/>
    </dgm:pt>
    <dgm:pt modelId="{8F649B2A-C00F-4A19-86EB-7F9634AD120C}" type="pres">
      <dgm:prSet presAssocID="{C1489147-4DBE-41AE-BA25-8F016E34804C}" presName="chevron4" presStyleLbl="alignNode1" presStyleIdx="17" presStyleCnt="21"/>
      <dgm:spPr/>
    </dgm:pt>
    <dgm:pt modelId="{1E3081B5-9469-4B07-BEEE-1911B338E442}" type="pres">
      <dgm:prSet presAssocID="{C1489147-4DBE-41AE-BA25-8F016E34804C}" presName="chevron5" presStyleLbl="alignNode1" presStyleIdx="18" presStyleCnt="21"/>
      <dgm:spPr/>
    </dgm:pt>
    <dgm:pt modelId="{25AA445E-26F6-4C2D-B16E-6AC4F0361E02}" type="pres">
      <dgm:prSet presAssocID="{C1489147-4DBE-41AE-BA25-8F016E34804C}" presName="chevron6" presStyleLbl="alignNode1" presStyleIdx="19" presStyleCnt="21"/>
      <dgm:spPr/>
    </dgm:pt>
    <dgm:pt modelId="{8E01E155-B168-4D50-801B-B87342322518}" type="pres">
      <dgm:prSet presAssocID="{C1489147-4DBE-41AE-BA25-8F016E34804C}" presName="chevron7" presStyleLbl="alignNode1" presStyleIdx="20" presStyleCnt="21"/>
      <dgm:spPr/>
    </dgm:pt>
    <dgm:pt modelId="{3116058D-9D52-4841-A4E4-77B1564F12FB}" type="pres">
      <dgm:prSet presAssocID="{C1489147-4DBE-41AE-BA25-8F016E34804C}" presName="childtext" presStyleLbl="solidFgAcc1" presStyleIdx="2" presStyleCnt="3" custScaleY="10868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8EE3B9E-628F-4642-A261-BA4C80B8F1DA}" srcId="{C1489147-4DBE-41AE-BA25-8F016E34804C}" destId="{24DAE696-A120-40A1-8BB5-FD334B0892A2}" srcOrd="0" destOrd="0" parTransId="{5B1EEE1A-348B-4E8C-8525-3054606F61A2}" sibTransId="{5E83037A-4C78-4691-8AEE-CB4E021825EB}"/>
    <dgm:cxn modelId="{CB9532BE-B4B3-459F-B61B-7E96EE8B7971}" type="presOf" srcId="{FD043AD0-3D6A-4597-9D3F-72D7CBEF694D}" destId="{1E6D215C-5E3F-4D10-B44A-E6B622A02578}" srcOrd="0" destOrd="0" presId="urn:microsoft.com/office/officeart/2008/layout/VerticalAccentList"/>
    <dgm:cxn modelId="{84D04722-450D-4AA4-B8BC-524037441065}" type="presOf" srcId="{7266BBFB-1C69-4A28-9AFF-9B4C404CC3EE}" destId="{9DA01852-B85B-4ACA-9BBF-A0FC4B03DE8E}" srcOrd="0" destOrd="0" presId="urn:microsoft.com/office/officeart/2008/layout/VerticalAccentList"/>
    <dgm:cxn modelId="{709CD476-1557-4710-A837-C7B8459D5F18}" type="presOf" srcId="{B25FA922-5B1E-48A8-B0B7-6AE51998DEFE}" destId="{CD6D335B-327C-4313-93B5-60273B026FFC}" srcOrd="0" destOrd="0" presId="urn:microsoft.com/office/officeart/2008/layout/VerticalAccentList"/>
    <dgm:cxn modelId="{093A7ED9-63D6-4189-B5A2-D5BF0F706918}" type="presOf" srcId="{1A0B5DC2-4494-446C-83CD-9DEB50E10F5D}" destId="{60A83A02-047F-4EEC-B123-E30C771B65A1}" srcOrd="0" destOrd="0" presId="urn:microsoft.com/office/officeart/2008/layout/VerticalAccentList"/>
    <dgm:cxn modelId="{EB596870-CE09-405C-937F-A7AB07FB1F7B}" srcId="{1A0B5DC2-4494-446C-83CD-9DEB50E10F5D}" destId="{7266BBFB-1C69-4A28-9AFF-9B4C404CC3EE}" srcOrd="0" destOrd="0" parTransId="{86642692-A10F-48C7-A854-023C97C21DBD}" sibTransId="{E8E1010E-D174-4837-A9B3-88DDE83998BF}"/>
    <dgm:cxn modelId="{327731C7-5A0C-47EE-B472-E90866AF2E89}" type="presOf" srcId="{24DAE696-A120-40A1-8BB5-FD334B0892A2}" destId="{3116058D-9D52-4841-A4E4-77B1564F12FB}" srcOrd="0" destOrd="0" presId="urn:microsoft.com/office/officeart/2008/layout/VerticalAccentList"/>
    <dgm:cxn modelId="{0C19686E-9D25-4602-B1A4-FC63964B785A}" srcId="{FD043AD0-3D6A-4597-9D3F-72D7CBEF694D}" destId="{C1489147-4DBE-41AE-BA25-8F016E34804C}" srcOrd="2" destOrd="0" parTransId="{0A227D68-A78D-44C5-9859-050959A42E68}" sibTransId="{C9C3740C-0951-489C-AD85-530B23AC815C}"/>
    <dgm:cxn modelId="{7110278D-3EFE-4E0A-B33B-715E36C42950}" srcId="{FD043AD0-3D6A-4597-9D3F-72D7CBEF694D}" destId="{1A0B5DC2-4494-446C-83CD-9DEB50E10F5D}" srcOrd="0" destOrd="0" parTransId="{38849831-D78C-4A73-B6FE-200A0AA8C619}" sibTransId="{0DBC9DF4-D83F-4510-8866-DA2BE4DF7453}"/>
    <dgm:cxn modelId="{B44D1CF6-79F2-4E66-94FA-34933881F864}" type="presOf" srcId="{C11D0683-9965-4BFC-A7FE-2BF93895C88C}" destId="{AFABD384-0070-4ADA-9603-26B4983A5F8E}" srcOrd="0" destOrd="0" presId="urn:microsoft.com/office/officeart/2008/layout/VerticalAccentList"/>
    <dgm:cxn modelId="{01B04416-A388-4A85-8D7A-9B5617148F80}" srcId="{B25FA922-5B1E-48A8-B0B7-6AE51998DEFE}" destId="{C11D0683-9965-4BFC-A7FE-2BF93895C88C}" srcOrd="0" destOrd="0" parTransId="{BDE5EB15-4263-477C-AB7A-3684CB696CC4}" sibTransId="{CB519E9D-4F1F-4856-AEEA-A53DCF10239F}"/>
    <dgm:cxn modelId="{C968E149-D302-4259-8054-12A518EA05F5}" srcId="{FD043AD0-3D6A-4597-9D3F-72D7CBEF694D}" destId="{B25FA922-5B1E-48A8-B0B7-6AE51998DEFE}" srcOrd="1" destOrd="0" parTransId="{D096AB2E-7BF3-4FD3-8B76-5D3C46F4923E}" sibTransId="{93C67AE0-1A01-48E1-B3EE-263518A3F78F}"/>
    <dgm:cxn modelId="{084480D3-4CFC-4BBF-9052-624B6753FC58}" type="presOf" srcId="{C1489147-4DBE-41AE-BA25-8F016E34804C}" destId="{877E79C5-F1A5-484E-9179-D52508CE922B}" srcOrd="0" destOrd="0" presId="urn:microsoft.com/office/officeart/2008/layout/VerticalAccentList"/>
    <dgm:cxn modelId="{63BD18FB-6C6D-43A7-939B-50C1CDAC8AFE}" type="presParOf" srcId="{1E6D215C-5E3F-4D10-B44A-E6B622A02578}" destId="{24017656-2646-4E66-A75E-E95ECC132617}" srcOrd="0" destOrd="0" presId="urn:microsoft.com/office/officeart/2008/layout/VerticalAccentList"/>
    <dgm:cxn modelId="{28F49BEF-B49A-4303-936A-5A87A9F97EF1}" type="presParOf" srcId="{24017656-2646-4E66-A75E-E95ECC132617}" destId="{60A83A02-047F-4EEC-B123-E30C771B65A1}" srcOrd="0" destOrd="0" presId="urn:microsoft.com/office/officeart/2008/layout/VerticalAccentList"/>
    <dgm:cxn modelId="{99652206-ADAE-433F-AC01-F3A4289EB06C}" type="presParOf" srcId="{1E6D215C-5E3F-4D10-B44A-E6B622A02578}" destId="{B8D08B96-9F06-4E18-A7C2-8B205359F28A}" srcOrd="1" destOrd="0" presId="urn:microsoft.com/office/officeart/2008/layout/VerticalAccentList"/>
    <dgm:cxn modelId="{09498097-BF46-4255-9996-EAD8BF727E08}" type="presParOf" srcId="{B8D08B96-9F06-4E18-A7C2-8B205359F28A}" destId="{8D29E3CB-9399-4570-9D17-E05151FDC903}" srcOrd="0" destOrd="0" presId="urn:microsoft.com/office/officeart/2008/layout/VerticalAccentList"/>
    <dgm:cxn modelId="{075AF243-00D1-40FE-957F-59810899B95C}" type="presParOf" srcId="{B8D08B96-9F06-4E18-A7C2-8B205359F28A}" destId="{47FDB1AD-4AC2-4224-9BC5-79E080B70A02}" srcOrd="1" destOrd="0" presId="urn:microsoft.com/office/officeart/2008/layout/VerticalAccentList"/>
    <dgm:cxn modelId="{038CAFA8-59C8-4592-88C5-311ACFDC4E53}" type="presParOf" srcId="{B8D08B96-9F06-4E18-A7C2-8B205359F28A}" destId="{EBA34659-B437-405D-A4CE-49B8C40C5186}" srcOrd="2" destOrd="0" presId="urn:microsoft.com/office/officeart/2008/layout/VerticalAccentList"/>
    <dgm:cxn modelId="{D3510913-CE94-4D57-98C4-08BFCB79E6AB}" type="presParOf" srcId="{B8D08B96-9F06-4E18-A7C2-8B205359F28A}" destId="{F6CCFF98-9539-4463-8627-D28E0C83E023}" srcOrd="3" destOrd="0" presId="urn:microsoft.com/office/officeart/2008/layout/VerticalAccentList"/>
    <dgm:cxn modelId="{170E8686-D5B8-4F88-BAE6-B467BC12D1E0}" type="presParOf" srcId="{B8D08B96-9F06-4E18-A7C2-8B205359F28A}" destId="{6E3A75AB-CFDE-4E10-9EFF-0327860D6C1E}" srcOrd="4" destOrd="0" presId="urn:microsoft.com/office/officeart/2008/layout/VerticalAccentList"/>
    <dgm:cxn modelId="{500ACCDB-18F3-4A99-908A-DB9AB87473C0}" type="presParOf" srcId="{B8D08B96-9F06-4E18-A7C2-8B205359F28A}" destId="{B4FEC6C2-7749-41EA-9CC6-2A71484BEDF7}" srcOrd="5" destOrd="0" presId="urn:microsoft.com/office/officeart/2008/layout/VerticalAccentList"/>
    <dgm:cxn modelId="{E83C6D20-48F0-4F3D-82BF-CAC8C6E42748}" type="presParOf" srcId="{B8D08B96-9F06-4E18-A7C2-8B205359F28A}" destId="{5DA7463B-569F-46CF-9349-70295195F634}" srcOrd="6" destOrd="0" presId="urn:microsoft.com/office/officeart/2008/layout/VerticalAccentList"/>
    <dgm:cxn modelId="{88D86155-5586-47E7-972F-A4A3328E6384}" type="presParOf" srcId="{B8D08B96-9F06-4E18-A7C2-8B205359F28A}" destId="{9DA01852-B85B-4ACA-9BBF-A0FC4B03DE8E}" srcOrd="7" destOrd="0" presId="urn:microsoft.com/office/officeart/2008/layout/VerticalAccentList"/>
    <dgm:cxn modelId="{62A63E3A-97C9-4559-B456-9809D349EB79}" type="presParOf" srcId="{1E6D215C-5E3F-4D10-B44A-E6B622A02578}" destId="{7FAB35EB-C8F1-4CEA-B46F-1498B248026A}" srcOrd="2" destOrd="0" presId="urn:microsoft.com/office/officeart/2008/layout/VerticalAccentList"/>
    <dgm:cxn modelId="{5AC682C0-94CB-4E47-BB99-452AAE623693}" type="presParOf" srcId="{1E6D215C-5E3F-4D10-B44A-E6B622A02578}" destId="{2756B437-2667-48D9-8943-C10AD48810EA}" srcOrd="3" destOrd="0" presId="urn:microsoft.com/office/officeart/2008/layout/VerticalAccentList"/>
    <dgm:cxn modelId="{2AF833E6-4423-49FA-8375-CA774F292B23}" type="presParOf" srcId="{2756B437-2667-48D9-8943-C10AD48810EA}" destId="{CD6D335B-327C-4313-93B5-60273B026FFC}" srcOrd="0" destOrd="0" presId="urn:microsoft.com/office/officeart/2008/layout/VerticalAccentList"/>
    <dgm:cxn modelId="{74FE0EE8-B928-44C2-A378-3CE568C8C788}" type="presParOf" srcId="{1E6D215C-5E3F-4D10-B44A-E6B622A02578}" destId="{9DDC7FF9-9FEA-4792-9C9D-70FB89EFDDD8}" srcOrd="4" destOrd="0" presId="urn:microsoft.com/office/officeart/2008/layout/VerticalAccentList"/>
    <dgm:cxn modelId="{AF2AC2CE-4B9B-4C49-AA0F-1C9F74803CDE}" type="presParOf" srcId="{9DDC7FF9-9FEA-4792-9C9D-70FB89EFDDD8}" destId="{1DBA1F03-F886-4DFA-BD44-067380A0896F}" srcOrd="0" destOrd="0" presId="urn:microsoft.com/office/officeart/2008/layout/VerticalAccentList"/>
    <dgm:cxn modelId="{D7AC5324-D320-4D17-BCDA-F72E0DC4AD97}" type="presParOf" srcId="{9DDC7FF9-9FEA-4792-9C9D-70FB89EFDDD8}" destId="{465D21A8-B420-44F0-953E-4654DBDFB63F}" srcOrd="1" destOrd="0" presId="urn:microsoft.com/office/officeart/2008/layout/VerticalAccentList"/>
    <dgm:cxn modelId="{7AC627CF-2F2F-47BC-ADFE-D7D71F70C634}" type="presParOf" srcId="{9DDC7FF9-9FEA-4792-9C9D-70FB89EFDDD8}" destId="{D56FDF06-B5A8-4CFC-9073-576643AAACBD}" srcOrd="2" destOrd="0" presId="urn:microsoft.com/office/officeart/2008/layout/VerticalAccentList"/>
    <dgm:cxn modelId="{AAC2CBF4-F32F-4341-BA84-B45DA3A55984}" type="presParOf" srcId="{9DDC7FF9-9FEA-4792-9C9D-70FB89EFDDD8}" destId="{2AEF77E0-6211-4FB6-B96D-5A95B98D1F15}" srcOrd="3" destOrd="0" presId="urn:microsoft.com/office/officeart/2008/layout/VerticalAccentList"/>
    <dgm:cxn modelId="{CBD08018-56AA-4BD7-B011-C69C620FB515}" type="presParOf" srcId="{9DDC7FF9-9FEA-4792-9C9D-70FB89EFDDD8}" destId="{79109DE4-3A72-4F6E-B7D7-6465B3AF5E54}" srcOrd="4" destOrd="0" presId="urn:microsoft.com/office/officeart/2008/layout/VerticalAccentList"/>
    <dgm:cxn modelId="{3F06EFE9-87EE-465D-9A1E-7A1FD0A77C25}" type="presParOf" srcId="{9DDC7FF9-9FEA-4792-9C9D-70FB89EFDDD8}" destId="{C5A1F458-EF96-43F1-95B2-89CEDF771135}" srcOrd="5" destOrd="0" presId="urn:microsoft.com/office/officeart/2008/layout/VerticalAccentList"/>
    <dgm:cxn modelId="{0F4B6599-D75B-4969-A209-0F66FEC435E1}" type="presParOf" srcId="{9DDC7FF9-9FEA-4792-9C9D-70FB89EFDDD8}" destId="{18A9D487-BCDE-4B06-B849-8E1BA2AE2F14}" srcOrd="6" destOrd="0" presId="urn:microsoft.com/office/officeart/2008/layout/VerticalAccentList"/>
    <dgm:cxn modelId="{ED0D12FA-7B18-4009-A6AB-082488B65F1C}" type="presParOf" srcId="{9DDC7FF9-9FEA-4792-9C9D-70FB89EFDDD8}" destId="{AFABD384-0070-4ADA-9603-26B4983A5F8E}" srcOrd="7" destOrd="0" presId="urn:microsoft.com/office/officeart/2008/layout/VerticalAccentList"/>
    <dgm:cxn modelId="{BD80092E-9A62-4FD9-84AD-E953CBACE421}" type="presParOf" srcId="{1E6D215C-5E3F-4D10-B44A-E6B622A02578}" destId="{1F50FD0D-EC5B-4B66-8816-5FD7DF3BBD73}" srcOrd="5" destOrd="0" presId="urn:microsoft.com/office/officeart/2008/layout/VerticalAccentList"/>
    <dgm:cxn modelId="{682BD86C-5A2E-4CCB-8280-125251ED37B2}" type="presParOf" srcId="{1E6D215C-5E3F-4D10-B44A-E6B622A02578}" destId="{5CDECBCB-03E1-4C7E-9936-AB9448EBA524}" srcOrd="6" destOrd="0" presId="urn:microsoft.com/office/officeart/2008/layout/VerticalAccentList"/>
    <dgm:cxn modelId="{205C0570-FDEA-44F0-A5E6-91CCEB9CDA22}" type="presParOf" srcId="{5CDECBCB-03E1-4C7E-9936-AB9448EBA524}" destId="{877E79C5-F1A5-484E-9179-D52508CE922B}" srcOrd="0" destOrd="0" presId="urn:microsoft.com/office/officeart/2008/layout/VerticalAccentList"/>
    <dgm:cxn modelId="{FE13127C-F85E-49A3-81D8-86E4F3CECC98}" type="presParOf" srcId="{1E6D215C-5E3F-4D10-B44A-E6B622A02578}" destId="{F3776C5B-C920-4A38-98BB-28C60B291D60}" srcOrd="7" destOrd="0" presId="urn:microsoft.com/office/officeart/2008/layout/VerticalAccentList"/>
    <dgm:cxn modelId="{966E1F6C-B395-4DB9-ABAF-25199CBB52F2}" type="presParOf" srcId="{F3776C5B-C920-4A38-98BB-28C60B291D60}" destId="{F1369047-2B85-44C7-A5A2-0565A809657B}" srcOrd="0" destOrd="0" presId="urn:microsoft.com/office/officeart/2008/layout/VerticalAccentList"/>
    <dgm:cxn modelId="{37071285-1892-4872-A9D8-943AD00D91EA}" type="presParOf" srcId="{F3776C5B-C920-4A38-98BB-28C60B291D60}" destId="{F2C3BBBC-2379-4DFA-97E4-F6CAE0125C0A}" srcOrd="1" destOrd="0" presId="urn:microsoft.com/office/officeart/2008/layout/VerticalAccentList"/>
    <dgm:cxn modelId="{3988F430-29B2-401B-88B1-AD8508305E69}" type="presParOf" srcId="{F3776C5B-C920-4A38-98BB-28C60B291D60}" destId="{A537A59F-944A-4F63-9A6F-776E921EDE7B}" srcOrd="2" destOrd="0" presId="urn:microsoft.com/office/officeart/2008/layout/VerticalAccentList"/>
    <dgm:cxn modelId="{B11E2446-946C-4D62-BB9E-1F8B385EBA7C}" type="presParOf" srcId="{F3776C5B-C920-4A38-98BB-28C60B291D60}" destId="{8F649B2A-C00F-4A19-86EB-7F9634AD120C}" srcOrd="3" destOrd="0" presId="urn:microsoft.com/office/officeart/2008/layout/VerticalAccentList"/>
    <dgm:cxn modelId="{36955672-70C3-410E-AB95-86CE9C8BDD31}" type="presParOf" srcId="{F3776C5B-C920-4A38-98BB-28C60B291D60}" destId="{1E3081B5-9469-4B07-BEEE-1911B338E442}" srcOrd="4" destOrd="0" presId="urn:microsoft.com/office/officeart/2008/layout/VerticalAccentList"/>
    <dgm:cxn modelId="{372A26EB-80A4-4807-9CB2-A7E93B8C7144}" type="presParOf" srcId="{F3776C5B-C920-4A38-98BB-28C60B291D60}" destId="{25AA445E-26F6-4C2D-B16E-6AC4F0361E02}" srcOrd="5" destOrd="0" presId="urn:microsoft.com/office/officeart/2008/layout/VerticalAccentList"/>
    <dgm:cxn modelId="{D5626D77-09F1-456C-816B-4E6318F5B53A}" type="presParOf" srcId="{F3776C5B-C920-4A38-98BB-28C60B291D60}" destId="{8E01E155-B168-4D50-801B-B87342322518}" srcOrd="6" destOrd="0" presId="urn:microsoft.com/office/officeart/2008/layout/VerticalAccentList"/>
    <dgm:cxn modelId="{02E9EF6D-E794-4016-AE5B-CB9720A70F9C}" type="presParOf" srcId="{F3776C5B-C920-4A38-98BB-28C60B291D60}" destId="{3116058D-9D52-4841-A4E4-77B1564F12F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DA1A1-E72D-4762-84AE-6B735C3FEE5B}">
      <dsp:nvSpPr>
        <dsp:cNvPr id="0" name=""/>
        <dsp:cNvSpPr/>
      </dsp:nvSpPr>
      <dsp:spPr>
        <a:xfrm rot="5400000">
          <a:off x="284841" y="1326049"/>
          <a:ext cx="1074387" cy="12231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338F34-18FD-4C8E-BFD4-B9D480BA0680}">
      <dsp:nvSpPr>
        <dsp:cNvPr id="0" name=""/>
        <dsp:cNvSpPr/>
      </dsp:nvSpPr>
      <dsp:spPr>
        <a:xfrm>
          <a:off x="193" y="135069"/>
          <a:ext cx="1808636" cy="126598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PROPUESTA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62004" y="196880"/>
        <a:ext cx="1685014" cy="1142364"/>
      </dsp:txXfrm>
    </dsp:sp>
    <dsp:sp modelId="{69248413-8AD9-4A50-8B12-AB4F9A1FC7F1}">
      <dsp:nvSpPr>
        <dsp:cNvPr id="0" name=""/>
        <dsp:cNvSpPr/>
      </dsp:nvSpPr>
      <dsp:spPr>
        <a:xfrm>
          <a:off x="1865919" y="231365"/>
          <a:ext cx="4750911" cy="102322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</a:rPr>
            <a:t>Debe contribuir a la solución de la profesionalización del militar de acuerdo a un contexto de avance tecnológico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865919" y="231365"/>
        <a:ext cx="4750911" cy="1023226"/>
      </dsp:txXfrm>
    </dsp:sp>
    <dsp:sp modelId="{B19375E9-ABA5-47D6-B3BA-5FC7E4283564}">
      <dsp:nvSpPr>
        <dsp:cNvPr id="0" name=""/>
        <dsp:cNvSpPr/>
      </dsp:nvSpPr>
      <dsp:spPr>
        <a:xfrm rot="5400000">
          <a:off x="2190296" y="2748170"/>
          <a:ext cx="1074387" cy="12231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4F68C3-60E1-4EA1-8E4C-A2F9CCDDBE82}">
      <dsp:nvSpPr>
        <dsp:cNvPr id="0" name=""/>
        <dsp:cNvSpPr/>
      </dsp:nvSpPr>
      <dsp:spPr>
        <a:xfrm>
          <a:off x="1905814" y="1557190"/>
          <a:ext cx="1808636" cy="1265986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VISIÓN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967625" y="1619001"/>
        <a:ext cx="1685014" cy="1142364"/>
      </dsp:txXfrm>
    </dsp:sp>
    <dsp:sp modelId="{2CC392EC-3158-4C57-97F8-AA893A6B1B5F}">
      <dsp:nvSpPr>
        <dsp:cNvPr id="0" name=""/>
        <dsp:cNvSpPr/>
      </dsp:nvSpPr>
      <dsp:spPr>
        <a:xfrm>
          <a:off x="3751679" y="1470921"/>
          <a:ext cx="4019150" cy="124418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</a:rPr>
            <a:t>Es una imagen prospectiva de la institución, las áreas estratégicas, los problemas, los proyectos y las operaciones y acciones respectivas que demanda una ejecución de proyectos basados en marcos lógicos, que aseguren su viabilidad y practicidad.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3751679" y="1470921"/>
        <a:ext cx="4019150" cy="1244181"/>
      </dsp:txXfrm>
    </dsp:sp>
    <dsp:sp modelId="{0031478C-AE0E-4D2D-8A6E-65BA72E3BEFD}">
      <dsp:nvSpPr>
        <dsp:cNvPr id="0" name=""/>
        <dsp:cNvSpPr/>
      </dsp:nvSpPr>
      <dsp:spPr>
        <a:xfrm>
          <a:off x="3928925" y="3003136"/>
          <a:ext cx="1808636" cy="126598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PROPUESTA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990736" y="3064947"/>
        <a:ext cx="1685014" cy="1142364"/>
      </dsp:txXfrm>
    </dsp:sp>
    <dsp:sp modelId="{706FFDB1-7FDE-47D5-97D8-4B921FB44994}">
      <dsp:nvSpPr>
        <dsp:cNvPr id="0" name=""/>
        <dsp:cNvSpPr/>
      </dsp:nvSpPr>
      <dsp:spPr>
        <a:xfrm>
          <a:off x="5658955" y="3087824"/>
          <a:ext cx="2911835" cy="102322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Considerar como base las políticas establecidas en el Libro Blanco del Ministerio de Defensa nacional, objetivos estratégicos de la FT y Plan de Contribución del </a:t>
          </a:r>
          <a:r>
            <a:rPr lang="es-EC" sz="1400" kern="1200" dirty="0" err="1" smtClean="0">
              <a:solidFill>
                <a:schemeClr val="tx1"/>
              </a:solidFill>
            </a:rPr>
            <a:t>CEDMT</a:t>
          </a:r>
          <a:r>
            <a:rPr lang="es-EC" sz="1400" kern="1200" dirty="0" smtClean="0">
              <a:solidFill>
                <a:schemeClr val="tx1"/>
              </a:solidFill>
            </a:rPr>
            <a:t> (</a:t>
          </a:r>
          <a:r>
            <a:rPr lang="es-EC" sz="1400" kern="1200" dirty="0" err="1" smtClean="0">
              <a:solidFill>
                <a:schemeClr val="tx1"/>
              </a:solidFill>
            </a:rPr>
            <a:t>CEDMT</a:t>
          </a:r>
          <a:r>
            <a:rPr lang="es-EC" sz="1400" kern="1200" dirty="0" smtClean="0">
              <a:solidFill>
                <a:schemeClr val="tx1"/>
              </a:solidFill>
            </a:rPr>
            <a:t>).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5658955" y="3087824"/>
        <a:ext cx="2911835" cy="1023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1EBEA-5A62-4DFC-9F47-9D42DA84492A}">
      <dsp:nvSpPr>
        <dsp:cNvPr id="0" name=""/>
        <dsp:cNvSpPr/>
      </dsp:nvSpPr>
      <dsp:spPr>
        <a:xfrm>
          <a:off x="0" y="27174"/>
          <a:ext cx="8889845" cy="17854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1ER OBJETIVO CON RESPECTO A LA P.E 2013-2021 EN RELACION A LAS NUEVAS AMENAZAS Y RIESGOS</a:t>
          </a: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Práctica de valores éticos y morales  contribuya a la imagen  institucional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Estrategias establecidas en el PEI de la ESMIL con proyección al 2030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Revisión curricular cada 3 años  establecida por la UFA-ESPE par integrar los contenidos de las CC.MM considerando la prospectiva al 2030 con los nuevos escenarios 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956510" y="27174"/>
        <a:ext cx="6933334" cy="1785415"/>
      </dsp:txXfrm>
    </dsp:sp>
    <dsp:sp modelId="{FFC77C51-4EC7-4633-9812-B03537239CA7}">
      <dsp:nvSpPr>
        <dsp:cNvPr id="0" name=""/>
        <dsp:cNvSpPr/>
      </dsp:nvSpPr>
      <dsp:spPr>
        <a:xfrm>
          <a:off x="178541" y="178541"/>
          <a:ext cx="1777969" cy="14283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37D4F-8A03-4622-AAC8-EDDB4B361C59}">
      <dsp:nvSpPr>
        <dsp:cNvPr id="0" name=""/>
        <dsp:cNvSpPr/>
      </dsp:nvSpPr>
      <dsp:spPr>
        <a:xfrm>
          <a:off x="0" y="1963957"/>
          <a:ext cx="8889845" cy="17854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2DO OBJETIVO  ANALIZAR LA NATURALEZA DE LA FORMACIÓN  QUE SE IMPARTE DE LA ESMIL DE ACUERDO A LAS NUEVAS AMENAZAS Y RIESGOS  A LA SEGURIDAD CON PROSPECTIVO AL 2030</a:t>
          </a:r>
          <a:endParaRPr lang="es-EC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El saber hacer con estrecha relación en relación a la amenazas y riesgos que afecten al estado.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Analizar las capacidades militares y la modificación del perfil del subteniente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La formación debe tener una concepción holística  que guie sus acciones con un efecto temporal e histórico  de servicio a la nación ecuatoriana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956510" y="1963957"/>
        <a:ext cx="6933334" cy="1785415"/>
      </dsp:txXfrm>
    </dsp:sp>
    <dsp:sp modelId="{9D613130-2E33-4C5A-BFF6-13FE080C2989}">
      <dsp:nvSpPr>
        <dsp:cNvPr id="0" name=""/>
        <dsp:cNvSpPr/>
      </dsp:nvSpPr>
      <dsp:spPr>
        <a:xfrm>
          <a:off x="178541" y="2142499"/>
          <a:ext cx="1777969" cy="14283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96C06-D327-4748-89A5-5AD657A9ADDB}">
      <dsp:nvSpPr>
        <dsp:cNvPr id="0" name=""/>
        <dsp:cNvSpPr/>
      </dsp:nvSpPr>
      <dsp:spPr>
        <a:xfrm>
          <a:off x="0" y="3927915"/>
          <a:ext cx="8889845" cy="17854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DESARROLLAR LINEAMIENTOS PARA UNA PROPUESTA  DE P.E DE LA ESMIL CON PROYECCION AL 2030 DE ACUERDO A LAS NUEVAS AMENAZAS Y RIESGOS AL 2030</a:t>
          </a:r>
          <a:endParaRPr lang="es-EC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La misión y la visión debe tener un contexto mas amplio donde se incluirá un análisis del contexto nacional 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El P.E.I de la ESMIL se enfoca  en la misión y solución a las debilidades detectadas mediante estrategias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Incluirá elevar las capacidades  de las  (TICs)  como lo son ciberseguridad  y ciberdefensa, escenarios de las nuevas amenazas y riesgos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956510" y="3927915"/>
        <a:ext cx="6933334" cy="1785415"/>
      </dsp:txXfrm>
    </dsp:sp>
    <dsp:sp modelId="{F85AC21A-B15B-4B84-B17F-A9D25BB038F8}">
      <dsp:nvSpPr>
        <dsp:cNvPr id="0" name=""/>
        <dsp:cNvSpPr/>
      </dsp:nvSpPr>
      <dsp:spPr>
        <a:xfrm>
          <a:off x="178541" y="4106456"/>
          <a:ext cx="1777969" cy="14283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83A02-047F-4EEC-B123-E30C771B65A1}">
      <dsp:nvSpPr>
        <dsp:cNvPr id="0" name=""/>
        <dsp:cNvSpPr/>
      </dsp:nvSpPr>
      <dsp:spPr>
        <a:xfrm>
          <a:off x="1505529" y="3819"/>
          <a:ext cx="7013491" cy="63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>
              <a:latin typeface="+mn-lt"/>
            </a:rPr>
            <a:t>LA PLANIFICACIÓN ESTRATÉGICA</a:t>
          </a:r>
          <a:endParaRPr lang="es-EC" sz="2900" kern="1200" dirty="0">
            <a:latin typeface="+mn-lt"/>
          </a:endParaRPr>
        </a:p>
      </dsp:txBody>
      <dsp:txXfrm>
        <a:off x="1505529" y="3819"/>
        <a:ext cx="7013491" cy="637590"/>
      </dsp:txXfrm>
    </dsp:sp>
    <dsp:sp modelId="{8D29E3CB-9399-4570-9D17-E05151FDC903}">
      <dsp:nvSpPr>
        <dsp:cNvPr id="0" name=""/>
        <dsp:cNvSpPr/>
      </dsp:nvSpPr>
      <dsp:spPr>
        <a:xfrm>
          <a:off x="1505529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DB1AD-4AC2-4224-9BC5-79E080B70A02}">
      <dsp:nvSpPr>
        <dsp:cNvPr id="0" name=""/>
        <dsp:cNvSpPr/>
      </dsp:nvSpPr>
      <dsp:spPr>
        <a:xfrm>
          <a:off x="2491314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490045"/>
            <a:satOff val="-2039"/>
            <a:lumOff val="480"/>
            <a:alphaOff val="0"/>
          </a:schemeClr>
        </a:solidFill>
        <a:ln w="12700" cap="flat" cmpd="sng" algn="ctr">
          <a:solidFill>
            <a:schemeClr val="accent4">
              <a:hueOff val="490045"/>
              <a:satOff val="-2039"/>
              <a:lumOff val="4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34659-B437-405D-A4CE-49B8C40C5186}">
      <dsp:nvSpPr>
        <dsp:cNvPr id="0" name=""/>
        <dsp:cNvSpPr/>
      </dsp:nvSpPr>
      <dsp:spPr>
        <a:xfrm>
          <a:off x="3477879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980089"/>
            <a:satOff val="-4078"/>
            <a:lumOff val="961"/>
            <a:alphaOff val="0"/>
          </a:schemeClr>
        </a:solidFill>
        <a:ln w="12700" cap="flat" cmpd="sng" algn="ctr">
          <a:solidFill>
            <a:schemeClr val="accent4">
              <a:hueOff val="980089"/>
              <a:satOff val="-4078"/>
              <a:lumOff val="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CFF98-9539-4463-8627-D28E0C83E023}">
      <dsp:nvSpPr>
        <dsp:cNvPr id="0" name=""/>
        <dsp:cNvSpPr/>
      </dsp:nvSpPr>
      <dsp:spPr>
        <a:xfrm>
          <a:off x="4463664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1470134"/>
            <a:satOff val="-6117"/>
            <a:lumOff val="1441"/>
            <a:alphaOff val="0"/>
          </a:schemeClr>
        </a:solidFill>
        <a:ln w="12700" cap="flat" cmpd="sng" algn="ctr">
          <a:solidFill>
            <a:schemeClr val="accent4">
              <a:hueOff val="1470134"/>
              <a:satOff val="-6117"/>
              <a:lumOff val="1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A75AB-CFDE-4E10-9EFF-0327860D6C1E}">
      <dsp:nvSpPr>
        <dsp:cNvPr id="0" name=""/>
        <dsp:cNvSpPr/>
      </dsp:nvSpPr>
      <dsp:spPr>
        <a:xfrm>
          <a:off x="5450228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EC6C2-7749-41EA-9CC6-2A71484BEDF7}">
      <dsp:nvSpPr>
        <dsp:cNvPr id="0" name=""/>
        <dsp:cNvSpPr/>
      </dsp:nvSpPr>
      <dsp:spPr>
        <a:xfrm>
          <a:off x="6436014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7463B-569F-46CF-9349-70295195F634}">
      <dsp:nvSpPr>
        <dsp:cNvPr id="0" name=""/>
        <dsp:cNvSpPr/>
      </dsp:nvSpPr>
      <dsp:spPr>
        <a:xfrm>
          <a:off x="7422578" y="641409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2940267"/>
            <a:satOff val="-12233"/>
            <a:lumOff val="2882"/>
            <a:alphaOff val="0"/>
          </a:schemeClr>
        </a:solidFill>
        <a:ln w="12700" cap="flat" cmpd="sng" algn="ctr">
          <a:solidFill>
            <a:schemeClr val="accent4">
              <a:hueOff val="2940267"/>
              <a:satOff val="-12233"/>
              <a:lumOff val="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01852-B85B-4ACA-9BBF-A0FC4B03DE8E}">
      <dsp:nvSpPr>
        <dsp:cNvPr id="0" name=""/>
        <dsp:cNvSpPr/>
      </dsp:nvSpPr>
      <dsp:spPr>
        <a:xfrm>
          <a:off x="1505529" y="771288"/>
          <a:ext cx="7104667" cy="1039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+mn-lt"/>
            </a:rPr>
            <a:t>Es una herramienta de gestión, </a:t>
          </a:r>
          <a:r>
            <a:rPr lang="es-EC" sz="1600" kern="1200" dirty="0" smtClean="0">
              <a:latin typeface="+mn-lt"/>
            </a:rPr>
            <a:t>permite apoyar la toma de decisiones con eficiencia, eficacia y calidad.</a:t>
          </a:r>
          <a:endParaRPr lang="es-EC" sz="1600" kern="1200" dirty="0">
            <a:latin typeface="+mn-lt"/>
          </a:endParaRPr>
        </a:p>
      </dsp:txBody>
      <dsp:txXfrm>
        <a:off x="1505529" y="771288"/>
        <a:ext cx="7104667" cy="1039035"/>
      </dsp:txXfrm>
    </dsp:sp>
    <dsp:sp modelId="{CD6D335B-327C-4313-93B5-60273B026FFC}">
      <dsp:nvSpPr>
        <dsp:cNvPr id="0" name=""/>
        <dsp:cNvSpPr/>
      </dsp:nvSpPr>
      <dsp:spPr>
        <a:xfrm>
          <a:off x="1505529" y="2028585"/>
          <a:ext cx="7013491" cy="63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latin typeface="+mn-lt"/>
            </a:rPr>
            <a:t>LA </a:t>
          </a:r>
          <a:r>
            <a:rPr lang="es-EC" sz="2900" kern="1200" dirty="0" err="1" smtClean="0">
              <a:latin typeface="+mn-lt"/>
            </a:rPr>
            <a:t>ESMIL</a:t>
          </a:r>
          <a:r>
            <a:rPr lang="es-EC" sz="2900" kern="1200" dirty="0" smtClean="0">
              <a:latin typeface="+mn-lt"/>
            </a:rPr>
            <a:t> ELOY ALFARO </a:t>
          </a:r>
          <a:endParaRPr lang="es-EC" sz="2900" kern="1200" dirty="0">
            <a:latin typeface="+mn-lt"/>
          </a:endParaRPr>
        </a:p>
      </dsp:txBody>
      <dsp:txXfrm>
        <a:off x="1505529" y="2028585"/>
        <a:ext cx="7013491" cy="637590"/>
      </dsp:txXfrm>
    </dsp:sp>
    <dsp:sp modelId="{1DBA1F03-F886-4DFA-BD44-067380A0896F}">
      <dsp:nvSpPr>
        <dsp:cNvPr id="0" name=""/>
        <dsp:cNvSpPr/>
      </dsp:nvSpPr>
      <dsp:spPr>
        <a:xfrm>
          <a:off x="1505529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3430312"/>
            <a:satOff val="-14272"/>
            <a:lumOff val="3363"/>
            <a:alphaOff val="0"/>
          </a:schemeClr>
        </a:solidFill>
        <a:ln w="12700" cap="flat" cmpd="sng" algn="ctr">
          <a:solidFill>
            <a:schemeClr val="accent4">
              <a:hueOff val="3430312"/>
              <a:satOff val="-14272"/>
              <a:lumOff val="33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D21A8-B420-44F0-953E-4654DBDFB63F}">
      <dsp:nvSpPr>
        <dsp:cNvPr id="0" name=""/>
        <dsp:cNvSpPr/>
      </dsp:nvSpPr>
      <dsp:spPr>
        <a:xfrm>
          <a:off x="2491314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FDF06-B5A8-4CFC-9073-576643AAACBD}">
      <dsp:nvSpPr>
        <dsp:cNvPr id="0" name=""/>
        <dsp:cNvSpPr/>
      </dsp:nvSpPr>
      <dsp:spPr>
        <a:xfrm>
          <a:off x="3477879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4410401"/>
            <a:satOff val="-18350"/>
            <a:lumOff val="4324"/>
            <a:alphaOff val="0"/>
          </a:schemeClr>
        </a:solidFill>
        <a:ln w="12700" cap="flat" cmpd="sng" algn="ctr">
          <a:solidFill>
            <a:schemeClr val="accent4">
              <a:hueOff val="4410401"/>
              <a:satOff val="-18350"/>
              <a:lumOff val="4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F77E0-6211-4FB6-B96D-5A95B98D1F15}">
      <dsp:nvSpPr>
        <dsp:cNvPr id="0" name=""/>
        <dsp:cNvSpPr/>
      </dsp:nvSpPr>
      <dsp:spPr>
        <a:xfrm>
          <a:off x="4463664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09DE4-3A72-4F6E-B7D7-6465B3AF5E54}">
      <dsp:nvSpPr>
        <dsp:cNvPr id="0" name=""/>
        <dsp:cNvSpPr/>
      </dsp:nvSpPr>
      <dsp:spPr>
        <a:xfrm>
          <a:off x="5450228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5390490"/>
            <a:satOff val="-22427"/>
            <a:lumOff val="5284"/>
            <a:alphaOff val="0"/>
          </a:schemeClr>
        </a:solidFill>
        <a:ln w="12700" cap="flat" cmpd="sng" algn="ctr">
          <a:solidFill>
            <a:schemeClr val="accent4">
              <a:hueOff val="5390490"/>
              <a:satOff val="-22427"/>
              <a:lumOff val="5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1F458-EF96-43F1-95B2-89CEDF771135}">
      <dsp:nvSpPr>
        <dsp:cNvPr id="0" name=""/>
        <dsp:cNvSpPr/>
      </dsp:nvSpPr>
      <dsp:spPr>
        <a:xfrm>
          <a:off x="6436014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9D487-BCDE-4B06-B849-8E1BA2AE2F14}">
      <dsp:nvSpPr>
        <dsp:cNvPr id="0" name=""/>
        <dsp:cNvSpPr/>
      </dsp:nvSpPr>
      <dsp:spPr>
        <a:xfrm>
          <a:off x="7422578" y="2666175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6370578"/>
            <a:satOff val="-26505"/>
            <a:lumOff val="6245"/>
            <a:alphaOff val="0"/>
          </a:schemeClr>
        </a:solidFill>
        <a:ln w="12700" cap="flat" cmpd="sng" algn="ctr">
          <a:solidFill>
            <a:schemeClr val="accent4">
              <a:hueOff val="6370578"/>
              <a:satOff val="-26505"/>
              <a:lumOff val="62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BD384-0070-4ADA-9603-26B4983A5F8E}">
      <dsp:nvSpPr>
        <dsp:cNvPr id="0" name=""/>
        <dsp:cNvSpPr/>
      </dsp:nvSpPr>
      <dsp:spPr>
        <a:xfrm>
          <a:off x="1505529" y="2796055"/>
          <a:ext cx="7104667" cy="1039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+mn-lt"/>
            </a:rPr>
            <a:t>Busca mejorar la calidad del futuro subteniente frente a los nuevos escenarios de amenazas y riesgos.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+mn-lt"/>
            </a:rPr>
            <a:t>Cada cuatro años se hace necesario actualizar la planificación estratégica alineada a los objetivos institucionales, planes de contribución del </a:t>
          </a:r>
          <a:r>
            <a:rPr lang="es-EC" sz="1600" kern="1200" dirty="0" err="1" smtClean="0">
              <a:latin typeface="+mn-lt"/>
            </a:rPr>
            <a:t>CEDMT</a:t>
          </a:r>
          <a:r>
            <a:rPr lang="es-EC" sz="1600" kern="1200" dirty="0" smtClean="0">
              <a:latin typeface="+mn-lt"/>
            </a:rPr>
            <a:t>.</a:t>
          </a:r>
          <a:endParaRPr lang="es-EC" sz="1600" kern="1200" dirty="0">
            <a:latin typeface="+mn-lt"/>
          </a:endParaRPr>
        </a:p>
      </dsp:txBody>
      <dsp:txXfrm>
        <a:off x="1505529" y="2796055"/>
        <a:ext cx="7104667" cy="1039035"/>
      </dsp:txXfrm>
    </dsp:sp>
    <dsp:sp modelId="{877E79C5-F1A5-484E-9179-D52508CE922B}">
      <dsp:nvSpPr>
        <dsp:cNvPr id="0" name=""/>
        <dsp:cNvSpPr/>
      </dsp:nvSpPr>
      <dsp:spPr>
        <a:xfrm>
          <a:off x="1505529" y="4053352"/>
          <a:ext cx="7013491" cy="63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>
              <a:latin typeface="+mn-lt"/>
            </a:rPr>
            <a:t>POLÍTICA DE LA DEFENSA NACIONAL</a:t>
          </a:r>
          <a:endParaRPr lang="es-EC" sz="2900" kern="1200" dirty="0">
            <a:latin typeface="+mn-lt"/>
          </a:endParaRPr>
        </a:p>
      </dsp:txBody>
      <dsp:txXfrm>
        <a:off x="1505529" y="4053352"/>
        <a:ext cx="7013491" cy="637590"/>
      </dsp:txXfrm>
    </dsp:sp>
    <dsp:sp modelId="{F1369047-2B85-44C7-A5A2-0565A809657B}">
      <dsp:nvSpPr>
        <dsp:cNvPr id="0" name=""/>
        <dsp:cNvSpPr/>
      </dsp:nvSpPr>
      <dsp:spPr>
        <a:xfrm>
          <a:off x="1505529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6860623"/>
            <a:satOff val="-28544"/>
            <a:lumOff val="6726"/>
            <a:alphaOff val="0"/>
          </a:schemeClr>
        </a:solidFill>
        <a:ln w="12700" cap="flat" cmpd="sng" algn="ctr">
          <a:solidFill>
            <a:schemeClr val="accent4">
              <a:hueOff val="6860623"/>
              <a:satOff val="-28544"/>
              <a:lumOff val="6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3BBBC-2379-4DFA-97E4-F6CAE0125C0A}">
      <dsp:nvSpPr>
        <dsp:cNvPr id="0" name=""/>
        <dsp:cNvSpPr/>
      </dsp:nvSpPr>
      <dsp:spPr>
        <a:xfrm>
          <a:off x="2491314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7A59F-944A-4F63-9A6F-776E921EDE7B}">
      <dsp:nvSpPr>
        <dsp:cNvPr id="0" name=""/>
        <dsp:cNvSpPr/>
      </dsp:nvSpPr>
      <dsp:spPr>
        <a:xfrm>
          <a:off x="3477879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49B2A-C00F-4A19-86EB-7F9634AD120C}">
      <dsp:nvSpPr>
        <dsp:cNvPr id="0" name=""/>
        <dsp:cNvSpPr/>
      </dsp:nvSpPr>
      <dsp:spPr>
        <a:xfrm>
          <a:off x="4463664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8330757"/>
            <a:satOff val="-34660"/>
            <a:lumOff val="8167"/>
            <a:alphaOff val="0"/>
          </a:schemeClr>
        </a:solidFill>
        <a:ln w="12700" cap="flat" cmpd="sng" algn="ctr">
          <a:solidFill>
            <a:schemeClr val="accent4">
              <a:hueOff val="8330757"/>
              <a:satOff val="-34660"/>
              <a:lumOff val="81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081B5-9469-4B07-BEEE-1911B338E442}">
      <dsp:nvSpPr>
        <dsp:cNvPr id="0" name=""/>
        <dsp:cNvSpPr/>
      </dsp:nvSpPr>
      <dsp:spPr>
        <a:xfrm>
          <a:off x="5450228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8820801"/>
            <a:satOff val="-36699"/>
            <a:lumOff val="8647"/>
            <a:alphaOff val="0"/>
          </a:schemeClr>
        </a:solidFill>
        <a:ln w="12700" cap="flat" cmpd="sng" algn="ctr">
          <a:solidFill>
            <a:schemeClr val="accent4">
              <a:hueOff val="8820801"/>
              <a:satOff val="-36699"/>
              <a:lumOff val="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A445E-26F6-4C2D-B16E-6AC4F0361E02}">
      <dsp:nvSpPr>
        <dsp:cNvPr id="0" name=""/>
        <dsp:cNvSpPr/>
      </dsp:nvSpPr>
      <dsp:spPr>
        <a:xfrm>
          <a:off x="6436014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9310846"/>
            <a:satOff val="-38738"/>
            <a:lumOff val="9128"/>
            <a:alphaOff val="0"/>
          </a:schemeClr>
        </a:solidFill>
        <a:ln w="12700" cap="flat" cmpd="sng" algn="ctr">
          <a:solidFill>
            <a:schemeClr val="accent4">
              <a:hueOff val="9310846"/>
              <a:satOff val="-38738"/>
              <a:lumOff val="91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1E155-B168-4D50-801B-B87342322518}">
      <dsp:nvSpPr>
        <dsp:cNvPr id="0" name=""/>
        <dsp:cNvSpPr/>
      </dsp:nvSpPr>
      <dsp:spPr>
        <a:xfrm>
          <a:off x="7422578" y="4690942"/>
          <a:ext cx="1641157" cy="1298794"/>
        </a:xfrm>
        <a:prstGeom prst="chevron">
          <a:avLst>
            <a:gd name="adj" fmla="val 706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6058D-9D52-4841-A4E4-77B1564F12FB}">
      <dsp:nvSpPr>
        <dsp:cNvPr id="0" name=""/>
        <dsp:cNvSpPr/>
      </dsp:nvSpPr>
      <dsp:spPr>
        <a:xfrm>
          <a:off x="1505529" y="4775696"/>
          <a:ext cx="7104667" cy="1129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+mn-lt"/>
            </a:rPr>
            <a:t>En los lineamientos para la elaboración de la </a:t>
          </a:r>
          <a:r>
            <a:rPr lang="es-EC" sz="1600" kern="1200" dirty="0" err="1" smtClean="0">
              <a:latin typeface="+mn-lt"/>
            </a:rPr>
            <a:t>P.E</a:t>
          </a:r>
          <a:r>
            <a:rPr lang="es-EC" sz="1600" kern="1200" dirty="0" smtClean="0">
              <a:latin typeface="+mn-lt"/>
            </a:rPr>
            <a:t> de la </a:t>
          </a:r>
          <a:r>
            <a:rPr lang="es-EC" sz="1600" kern="1200" dirty="0" err="1" smtClean="0">
              <a:latin typeface="+mn-lt"/>
            </a:rPr>
            <a:t>ESMIL</a:t>
          </a:r>
          <a:r>
            <a:rPr lang="es-EC" sz="1600" kern="1200" dirty="0" smtClean="0">
              <a:latin typeface="+mn-lt"/>
            </a:rPr>
            <a:t> debe considerar nuevos escenarios para fomentar una cultura organizacional futurista con prospectiva al 2030.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+mn-lt"/>
            </a:rPr>
            <a:t>Se debe alcanzar la legalidad para el uso progresivo de la fuerza en el accionar frente a una amenaza latente e invisible.</a:t>
          </a:r>
          <a:endParaRPr lang="es-EC" sz="1600" kern="1200" dirty="0">
            <a:latin typeface="+mn-lt"/>
          </a:endParaRPr>
        </a:p>
      </dsp:txBody>
      <dsp:txXfrm>
        <a:off x="1505529" y="4775696"/>
        <a:ext cx="7104667" cy="1129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C07E-5017-4DEE-BB54-9BAA50B72131}" type="datetimeFigureOut">
              <a:rPr lang="es-ES_tradnl" smtClean="0"/>
              <a:t>21/09/2020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849B8-D879-4CA0-A9F9-BA5CB7E723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172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7AD17-E0AB-4A71-8C7F-72FE9480D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7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8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3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7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5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8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33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05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33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3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03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1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31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Documents and Settings\CABALLERIA\Escritorio\Fondos varios\aspirantes.gif">
            <a:extLst>
              <a:ext uri="{FF2B5EF4-FFF2-40B4-BE49-F238E27FC236}">
                <a16:creationId xmlns:a16="http://schemas.microsoft.com/office/drawing/2014/main" xmlns="" id="{754750C7-5AF3-4F57-B944-90798B7EA86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lum bright="70000" contrast="-70000"/>
          </a:blip>
          <a:srcRect l="3917"/>
          <a:stretch/>
        </p:blipFill>
        <p:spPr bwMode="auto">
          <a:xfrm>
            <a:off x="345234" y="1275179"/>
            <a:ext cx="3172407" cy="5243924"/>
          </a:xfrm>
          <a:prstGeom prst="rect">
            <a:avLst/>
          </a:prstGeom>
          <a:noFill/>
        </p:spPr>
      </p:pic>
      <p:sp>
        <p:nvSpPr>
          <p:cNvPr id="16" name="Trapecio 15">
            <a:extLst>
              <a:ext uri="{FF2B5EF4-FFF2-40B4-BE49-F238E27FC236}">
                <a16:creationId xmlns:a16="http://schemas.microsoft.com/office/drawing/2014/main" xmlns="" id="{555F79C0-18E2-4A7A-B93D-F3ABA6F1B07B}"/>
              </a:ext>
            </a:extLst>
          </p:cNvPr>
          <p:cNvSpPr/>
          <p:nvPr userDrawn="1"/>
        </p:nvSpPr>
        <p:spPr>
          <a:xfrm>
            <a:off x="243901" y="960736"/>
            <a:ext cx="731507" cy="5897264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46FECE-629B-49FD-86F7-FA3B0719A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9320"/>
            <a:ext cx="9144000" cy="19097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CE0CFF8-D732-43ED-99D5-7EE5F38C1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pic>
        <p:nvPicPr>
          <p:cNvPr id="1028" name="Picture 4" descr="Ver las imágenes de origen">
            <a:extLst>
              <a:ext uri="{FF2B5EF4-FFF2-40B4-BE49-F238E27FC236}">
                <a16:creationId xmlns:a16="http://schemas.microsoft.com/office/drawing/2014/main" xmlns="" id="{BFADEDD4-0A05-4F44-AD89-BF97399C63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1" y="199927"/>
            <a:ext cx="2677539" cy="6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agrama de flujo: conector fuera de página 13">
            <a:extLst>
              <a:ext uri="{FF2B5EF4-FFF2-40B4-BE49-F238E27FC236}">
                <a16:creationId xmlns:a16="http://schemas.microsoft.com/office/drawing/2014/main" xmlns="" id="{256224D2-9DA6-43B4-B3F8-9E51F58D5EF7}"/>
              </a:ext>
            </a:extLst>
          </p:cNvPr>
          <p:cNvSpPr/>
          <p:nvPr userDrawn="1"/>
        </p:nvSpPr>
        <p:spPr>
          <a:xfrm>
            <a:off x="492370" y="960738"/>
            <a:ext cx="93785" cy="5448581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5" name="Diagrama de flujo: conector fuera de página 14">
            <a:extLst>
              <a:ext uri="{FF2B5EF4-FFF2-40B4-BE49-F238E27FC236}">
                <a16:creationId xmlns:a16="http://schemas.microsoft.com/office/drawing/2014/main" xmlns="" id="{A39C524C-0D96-463F-A83C-2E1D30ECF0C5}"/>
              </a:ext>
            </a:extLst>
          </p:cNvPr>
          <p:cNvSpPr/>
          <p:nvPr userDrawn="1"/>
        </p:nvSpPr>
        <p:spPr>
          <a:xfrm>
            <a:off x="597878" y="972462"/>
            <a:ext cx="93785" cy="5448581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7AE74860-0FE0-490B-9E6E-9AA955393EB4}"/>
              </a:ext>
            </a:extLst>
          </p:cNvPr>
          <p:cNvSpPr/>
          <p:nvPr userDrawn="1"/>
        </p:nvSpPr>
        <p:spPr>
          <a:xfrm flipV="1">
            <a:off x="0" y="6811343"/>
            <a:ext cx="12192000" cy="466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8BA9F3B8-DF08-451D-B692-BD594CA7D483}"/>
              </a:ext>
            </a:extLst>
          </p:cNvPr>
          <p:cNvSpPr/>
          <p:nvPr userDrawn="1"/>
        </p:nvSpPr>
        <p:spPr>
          <a:xfrm flipV="1">
            <a:off x="12435" y="6767792"/>
            <a:ext cx="12192000" cy="46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  <p:extLst>
      <p:ext uri="{BB962C8B-B14F-4D97-AF65-F5344CB8AC3E}">
        <p14:creationId xmlns:p14="http://schemas.microsoft.com/office/powerpoint/2010/main" val="262560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8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6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0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5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DCAEE-8C7D-934C-9731-756F74428F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21/9/2020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973DA-7E5B-3245-A411-B52F02EF68FA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7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2">
            <a:extLst>
              <a:ext uri="{FF2B5EF4-FFF2-40B4-BE49-F238E27FC236}">
                <a16:creationId xmlns:a16="http://schemas.microsoft.com/office/drawing/2014/main" xmlns="" id="{2585A615-25D0-4892-8CA8-8AC69BB6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249" y="1699163"/>
            <a:ext cx="1003554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9750" indent="-539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C" altLang="en-US" sz="3000" b="1" dirty="0">
                <a:solidFill>
                  <a:srgbClr val="171717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	</a:t>
            </a:r>
            <a: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TEMA: “INCIDENCIA DE LA PLANIFICACIÓN ESTRATÉGICA</a:t>
            </a:r>
            <a:b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EN LA FORMACIÓN MILITAR QUE IMPARTE LA </a:t>
            </a:r>
            <a:b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ESCUELA SUPERIOR MILITAR (</a:t>
            </a:r>
            <a:r>
              <a:rPr lang="es-EC" sz="3000" b="1" dirty="0" err="1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ESMIL</a:t>
            </a:r>
            <a: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) ELOY ALFARO  </a:t>
            </a:r>
            <a:b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es-EC" sz="3000" b="1" dirty="0">
                <a:solidFill>
                  <a:srgbClr val="171717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CON PROSPECTIVA AL 2030”.</a:t>
            </a:r>
          </a:p>
          <a:p>
            <a:pPr algn="ctr">
              <a:spcAft>
                <a:spcPts val="600"/>
              </a:spcAft>
            </a:pPr>
            <a:endParaRPr lang="es-EC" altLang="en-US" sz="3000" b="1" dirty="0">
              <a:solidFill>
                <a:srgbClr val="C8A843"/>
              </a:solidFill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3667419" y="997546"/>
            <a:ext cx="615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MAESTRÍA EN </a:t>
            </a:r>
            <a:r>
              <a:rPr lang="es-EC" sz="2400" b="1" dirty="0" smtClean="0">
                <a:cs typeface="Arial" panose="020B0604020202020204" pitchFamily="34" charset="0"/>
              </a:rPr>
              <a:t>ESTRATEGIA </a:t>
            </a:r>
            <a:r>
              <a:rPr lang="es-EC" sz="2400" b="1" dirty="0">
                <a:cs typeface="Arial" panose="020B0604020202020204" pitchFamily="34" charset="0"/>
              </a:rPr>
              <a:t>MILITAR TERRESTRE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 flipV="1">
            <a:off x="3387141" y="1627544"/>
            <a:ext cx="7178040" cy="32813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 flipV="1">
            <a:off x="3223231" y="3565459"/>
            <a:ext cx="7178040" cy="32813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2954089" y="3865846"/>
            <a:ext cx="8928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dirty="0">
                <a:cs typeface="Arial" panose="020B0604020202020204" pitchFamily="34" charset="0"/>
              </a:rPr>
              <a:t>TCRN. DE E.M DARWIN FONSECA R. Y TCRN DE E.M NIXON </a:t>
            </a:r>
            <a:r>
              <a:rPr lang="es-EC" sz="2400" dirty="0" err="1">
                <a:cs typeface="Arial" panose="020B0604020202020204" pitchFamily="34" charset="0"/>
              </a:rPr>
              <a:t>PASQUEL</a:t>
            </a:r>
            <a:r>
              <a:rPr lang="es-EC" sz="2400" dirty="0">
                <a:cs typeface="Arial" panose="020B0604020202020204" pitchFamily="34" charset="0"/>
              </a:rPr>
              <a:t> V.</a:t>
            </a:r>
          </a:p>
          <a:p>
            <a:pPr algn="ctr"/>
            <a:endParaRPr lang="es-EC" sz="2400" dirty="0">
              <a:cs typeface="Arial" panose="020B0604020202020204" pitchFamily="34" charset="0"/>
            </a:endParaRPr>
          </a:p>
          <a:p>
            <a:pPr algn="ctr"/>
            <a:r>
              <a:rPr lang="es-EC" sz="2400" dirty="0">
                <a:cs typeface="Arial" panose="020B0604020202020204" pitchFamily="34" charset="0"/>
              </a:rPr>
              <a:t>DIRECTOR: TCRN DE E.M CARLOS </a:t>
            </a:r>
            <a:r>
              <a:rPr lang="es-EC" sz="2400" dirty="0" err="1">
                <a:cs typeface="Arial" panose="020B0604020202020204" pitchFamily="34" charset="0"/>
              </a:rPr>
              <a:t>VELEZ</a:t>
            </a:r>
            <a:r>
              <a:rPr lang="es-EC" sz="2400" dirty="0">
                <a:cs typeface="Arial" panose="020B0604020202020204" pitchFamily="34" charset="0"/>
              </a:rPr>
              <a:t> INTRIAGO.</a:t>
            </a:r>
          </a:p>
        </p:txBody>
      </p:sp>
    </p:spTree>
    <p:extLst>
      <p:ext uri="{BB962C8B-B14F-4D97-AF65-F5344CB8AC3E}">
        <p14:creationId xmlns:p14="http://schemas.microsoft.com/office/powerpoint/2010/main" val="3497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8BF82013-0DFB-4DF3-83FC-DAFFFBF783F8}"/>
              </a:ext>
            </a:extLst>
          </p:cNvPr>
          <p:cNvSpPr/>
          <p:nvPr/>
        </p:nvSpPr>
        <p:spPr>
          <a:xfrm>
            <a:off x="4134638" y="286124"/>
            <a:ext cx="3919955" cy="494859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6.- FUNDAMENTACIÓN TEÓRICA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Freeform 1871">
            <a:extLst>
              <a:ext uri="{FF2B5EF4-FFF2-40B4-BE49-F238E27FC236}">
                <a16:creationId xmlns:a16="http://schemas.microsoft.com/office/drawing/2014/main" xmlns="" id="{294BB3A2-C726-452A-9498-0C8E202A923E}"/>
              </a:ext>
            </a:extLst>
          </p:cNvPr>
          <p:cNvSpPr>
            <a:spLocks/>
          </p:cNvSpPr>
          <p:nvPr/>
        </p:nvSpPr>
        <p:spPr bwMode="auto">
          <a:xfrm>
            <a:off x="9974819" y="1500879"/>
            <a:ext cx="1997364" cy="4379935"/>
          </a:xfrm>
          <a:custGeom>
            <a:avLst/>
            <a:gdLst>
              <a:gd name="T0" fmla="*/ 866 w 866"/>
              <a:gd name="T1" fmla="*/ 1617 h 1902"/>
              <a:gd name="T2" fmla="*/ 433 w 866"/>
              <a:gd name="T3" fmla="*/ 1902 h 1902"/>
              <a:gd name="T4" fmla="*/ 0 w 866"/>
              <a:gd name="T5" fmla="*/ 1617 h 1902"/>
              <a:gd name="T6" fmla="*/ 0 w 866"/>
              <a:gd name="T7" fmla="*/ 52 h 1902"/>
              <a:gd name="T8" fmla="*/ 53 w 866"/>
              <a:gd name="T9" fmla="*/ 0 h 1902"/>
              <a:gd name="T10" fmla="*/ 814 w 866"/>
              <a:gd name="T11" fmla="*/ 0 h 1902"/>
              <a:gd name="T12" fmla="*/ 866 w 866"/>
              <a:gd name="T13" fmla="*/ 52 h 1902"/>
              <a:gd name="T14" fmla="*/ 866 w 866"/>
              <a:gd name="T15" fmla="*/ 1617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6" h="1902">
                <a:moveTo>
                  <a:pt x="866" y="1617"/>
                </a:moveTo>
                <a:cubicBezTo>
                  <a:pt x="866" y="1646"/>
                  <a:pt x="433" y="1902"/>
                  <a:pt x="433" y="1902"/>
                </a:cubicBezTo>
                <a:cubicBezTo>
                  <a:pt x="433" y="1902"/>
                  <a:pt x="0" y="1646"/>
                  <a:pt x="0" y="1617"/>
                </a:cubicBezTo>
                <a:lnTo>
                  <a:pt x="0" y="52"/>
                </a:lnTo>
                <a:cubicBezTo>
                  <a:pt x="0" y="23"/>
                  <a:pt x="24" y="0"/>
                  <a:pt x="53" y="0"/>
                </a:cubicBezTo>
                <a:lnTo>
                  <a:pt x="814" y="0"/>
                </a:lnTo>
                <a:cubicBezTo>
                  <a:pt x="843" y="0"/>
                  <a:pt x="866" y="23"/>
                  <a:pt x="866" y="52"/>
                </a:cubicBezTo>
                <a:lnTo>
                  <a:pt x="866" y="16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85">
            <a:extLst>
              <a:ext uri="{FF2B5EF4-FFF2-40B4-BE49-F238E27FC236}">
                <a16:creationId xmlns:a16="http://schemas.microsoft.com/office/drawing/2014/main" xmlns="" id="{DD1F9151-DAAE-4363-BC59-B66B6A590759}"/>
              </a:ext>
            </a:extLst>
          </p:cNvPr>
          <p:cNvSpPr>
            <a:spLocks/>
          </p:cNvSpPr>
          <p:nvPr/>
        </p:nvSpPr>
        <p:spPr bwMode="auto">
          <a:xfrm>
            <a:off x="9974819" y="4064001"/>
            <a:ext cx="1997364" cy="1964595"/>
          </a:xfrm>
          <a:custGeom>
            <a:avLst/>
            <a:gdLst>
              <a:gd name="connsiteX0" fmla="*/ 0 w 1997364"/>
              <a:gd name="connsiteY0" fmla="*/ 0 h 1964595"/>
              <a:gd name="connsiteX1" fmla="*/ 1997364 w 1997364"/>
              <a:gd name="connsiteY1" fmla="*/ 0 h 1964595"/>
              <a:gd name="connsiteX2" fmla="*/ 1997364 w 1997364"/>
              <a:gd name="connsiteY2" fmla="*/ 1308296 h 1964595"/>
              <a:gd name="connsiteX3" fmla="*/ 998682 w 1997364"/>
              <a:gd name="connsiteY3" fmla="*/ 1964595 h 1964595"/>
              <a:gd name="connsiteX4" fmla="*/ 0 w 1997364"/>
              <a:gd name="connsiteY4" fmla="*/ 1308296 h 196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364" h="1964595">
                <a:moveTo>
                  <a:pt x="0" y="0"/>
                </a:moveTo>
                <a:lnTo>
                  <a:pt x="1997364" y="0"/>
                </a:lnTo>
                <a:lnTo>
                  <a:pt x="1997364" y="1308296"/>
                </a:lnTo>
                <a:cubicBezTo>
                  <a:pt x="1997364" y="1375077"/>
                  <a:pt x="998682" y="1964595"/>
                  <a:pt x="998682" y="1964595"/>
                </a:cubicBezTo>
                <a:cubicBezTo>
                  <a:pt x="998682" y="1964595"/>
                  <a:pt x="0" y="1375077"/>
                  <a:pt x="0" y="130829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: Shape 94">
            <a:extLst>
              <a:ext uri="{FF2B5EF4-FFF2-40B4-BE49-F238E27FC236}">
                <a16:creationId xmlns:a16="http://schemas.microsoft.com/office/drawing/2014/main" xmlns="" id="{81699B8B-C055-40C7-94C9-B298F76FCC56}"/>
              </a:ext>
            </a:extLst>
          </p:cNvPr>
          <p:cNvSpPr>
            <a:spLocks/>
          </p:cNvSpPr>
          <p:nvPr/>
        </p:nvSpPr>
        <p:spPr bwMode="auto">
          <a:xfrm>
            <a:off x="9974819" y="1500880"/>
            <a:ext cx="1997364" cy="4527717"/>
          </a:xfrm>
          <a:custGeom>
            <a:avLst/>
            <a:gdLst>
              <a:gd name="connsiteX0" fmla="*/ 1959514 w 1997364"/>
              <a:gd name="connsiteY0" fmla="*/ 3766377 h 4527717"/>
              <a:gd name="connsiteX1" fmla="*/ 1949325 w 1997364"/>
              <a:gd name="connsiteY1" fmla="*/ 3774963 h 4527717"/>
              <a:gd name="connsiteX2" fmla="*/ 1954451 w 1997364"/>
              <a:gd name="connsiteY2" fmla="*/ 3771009 h 4527717"/>
              <a:gd name="connsiteX3" fmla="*/ 1987223 w 1997364"/>
              <a:gd name="connsiteY3" fmla="*/ 3740248 h 4527717"/>
              <a:gd name="connsiteX4" fmla="*/ 1980673 w 1997364"/>
              <a:gd name="connsiteY4" fmla="*/ 3747019 h 4527717"/>
              <a:gd name="connsiteX5" fmla="*/ 1986147 w 1997364"/>
              <a:gd name="connsiteY5" fmla="*/ 3742011 h 4527717"/>
              <a:gd name="connsiteX6" fmla="*/ 122241 w 1997364"/>
              <a:gd name="connsiteY6" fmla="*/ 0 h 4527717"/>
              <a:gd name="connsiteX7" fmla="*/ 1877430 w 1997364"/>
              <a:gd name="connsiteY7" fmla="*/ 0 h 4527717"/>
              <a:gd name="connsiteX8" fmla="*/ 1997364 w 1997364"/>
              <a:gd name="connsiteY8" fmla="*/ 119746 h 4527717"/>
              <a:gd name="connsiteX9" fmla="*/ 1997364 w 1997364"/>
              <a:gd name="connsiteY9" fmla="*/ 2563122 h 4527717"/>
              <a:gd name="connsiteX10" fmla="*/ 1997364 w 1997364"/>
              <a:gd name="connsiteY10" fmla="*/ 3723635 h 4527717"/>
              <a:gd name="connsiteX11" fmla="*/ 1997364 w 1997364"/>
              <a:gd name="connsiteY11" fmla="*/ 3871418 h 4527717"/>
              <a:gd name="connsiteX12" fmla="*/ 998682 w 1997364"/>
              <a:gd name="connsiteY12" fmla="*/ 4527717 h 4527717"/>
              <a:gd name="connsiteX13" fmla="*/ 0 w 1997364"/>
              <a:gd name="connsiteY13" fmla="*/ 3871418 h 4527717"/>
              <a:gd name="connsiteX14" fmla="*/ 0 w 1997364"/>
              <a:gd name="connsiteY14" fmla="*/ 3723637 h 4527717"/>
              <a:gd name="connsiteX15" fmla="*/ 11215 w 1997364"/>
              <a:gd name="connsiteY15" fmla="*/ 3742011 h 4527717"/>
              <a:gd name="connsiteX16" fmla="*/ 998681 w 1997364"/>
              <a:gd name="connsiteY16" fmla="*/ 4379934 h 4527717"/>
              <a:gd name="connsiteX17" fmla="*/ 1841319 w 1997364"/>
              <a:gd name="connsiteY17" fmla="*/ 3854355 h 4527717"/>
              <a:gd name="connsiteX18" fmla="*/ 1895432 w 1997364"/>
              <a:gd name="connsiteY18" fmla="*/ 3815935 h 4527717"/>
              <a:gd name="connsiteX19" fmla="*/ 1895432 w 1997364"/>
              <a:gd name="connsiteY19" fmla="*/ 3723636 h 4527717"/>
              <a:gd name="connsiteX20" fmla="*/ 1895432 w 1997364"/>
              <a:gd name="connsiteY20" fmla="*/ 1118119 h 4527717"/>
              <a:gd name="connsiteX21" fmla="*/ 1895432 w 1997364"/>
              <a:gd name="connsiteY21" fmla="*/ 119747 h 4527717"/>
              <a:gd name="connsiteX22" fmla="*/ 1775498 w 1997364"/>
              <a:gd name="connsiteY22" fmla="*/ 1 h 4527717"/>
              <a:gd name="connsiteX23" fmla="*/ 122236 w 1997364"/>
              <a:gd name="connsiteY23" fmla="*/ 1 h 452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97364" h="4527717">
                <a:moveTo>
                  <a:pt x="1959514" y="3766377"/>
                </a:moveTo>
                <a:lnTo>
                  <a:pt x="1949325" y="3774963"/>
                </a:lnTo>
                <a:lnTo>
                  <a:pt x="1954451" y="3771009"/>
                </a:lnTo>
                <a:close/>
                <a:moveTo>
                  <a:pt x="1987223" y="3740248"/>
                </a:moveTo>
                <a:lnTo>
                  <a:pt x="1980673" y="3747019"/>
                </a:lnTo>
                <a:lnTo>
                  <a:pt x="1986147" y="3742011"/>
                </a:lnTo>
                <a:close/>
                <a:moveTo>
                  <a:pt x="122241" y="0"/>
                </a:moveTo>
                <a:lnTo>
                  <a:pt x="1877430" y="0"/>
                </a:lnTo>
                <a:cubicBezTo>
                  <a:pt x="1944316" y="0"/>
                  <a:pt x="1997364" y="52965"/>
                  <a:pt x="1997364" y="119746"/>
                </a:cubicBezTo>
                <a:lnTo>
                  <a:pt x="1997364" y="2563122"/>
                </a:lnTo>
                <a:lnTo>
                  <a:pt x="1997364" y="3723635"/>
                </a:lnTo>
                <a:lnTo>
                  <a:pt x="1997364" y="3871418"/>
                </a:lnTo>
                <a:cubicBezTo>
                  <a:pt x="1997364" y="3938199"/>
                  <a:pt x="998682" y="4527717"/>
                  <a:pt x="998682" y="4527717"/>
                </a:cubicBezTo>
                <a:cubicBezTo>
                  <a:pt x="998682" y="4527717"/>
                  <a:pt x="0" y="3938199"/>
                  <a:pt x="0" y="3871418"/>
                </a:cubicBezTo>
                <a:lnTo>
                  <a:pt x="0" y="3723637"/>
                </a:lnTo>
                <a:lnTo>
                  <a:pt x="11215" y="3742011"/>
                </a:lnTo>
                <a:cubicBezTo>
                  <a:pt x="120933" y="3861803"/>
                  <a:pt x="998681" y="4379934"/>
                  <a:pt x="998681" y="4379934"/>
                </a:cubicBezTo>
                <a:cubicBezTo>
                  <a:pt x="998681" y="4379934"/>
                  <a:pt x="1560440" y="4048330"/>
                  <a:pt x="1841319" y="3854355"/>
                </a:cubicBezTo>
                <a:lnTo>
                  <a:pt x="1895432" y="3815935"/>
                </a:lnTo>
                <a:lnTo>
                  <a:pt x="1895432" y="3723636"/>
                </a:lnTo>
                <a:lnTo>
                  <a:pt x="1895432" y="1118119"/>
                </a:lnTo>
                <a:lnTo>
                  <a:pt x="1895432" y="119747"/>
                </a:lnTo>
                <a:cubicBezTo>
                  <a:pt x="1895432" y="52965"/>
                  <a:pt x="1842384" y="1"/>
                  <a:pt x="1775498" y="1"/>
                </a:cubicBezTo>
                <a:lnTo>
                  <a:pt x="122236" y="1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7" name="Group 19">
            <a:extLst>
              <a:ext uri="{FF2B5EF4-FFF2-40B4-BE49-F238E27FC236}">
                <a16:creationId xmlns:a16="http://schemas.microsoft.com/office/drawing/2014/main" xmlns="" id="{E659B9E2-08DE-4771-BBDF-EC053B75CE9A}"/>
              </a:ext>
            </a:extLst>
          </p:cNvPr>
          <p:cNvGrpSpPr/>
          <p:nvPr/>
        </p:nvGrpSpPr>
        <p:grpSpPr>
          <a:xfrm>
            <a:off x="7111878" y="1500880"/>
            <a:ext cx="1997364" cy="4527717"/>
            <a:chOff x="6528789" y="1500879"/>
            <a:chExt cx="1997364" cy="4527717"/>
          </a:xfrm>
        </p:grpSpPr>
        <p:sp>
          <p:nvSpPr>
            <p:cNvPr id="18" name="Freeform 1871">
              <a:extLst>
                <a:ext uri="{FF2B5EF4-FFF2-40B4-BE49-F238E27FC236}">
                  <a16:creationId xmlns:a16="http://schemas.microsoft.com/office/drawing/2014/main" xmlns="" id="{F9BF311E-C713-4666-92CD-52CF9A512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: Shape 79">
              <a:extLst>
                <a:ext uri="{FF2B5EF4-FFF2-40B4-BE49-F238E27FC236}">
                  <a16:creationId xmlns:a16="http://schemas.microsoft.com/office/drawing/2014/main" xmlns="" id="{2FD928E8-2A82-4364-9015-B981ADB53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93">
              <a:extLst>
                <a:ext uri="{FF2B5EF4-FFF2-40B4-BE49-F238E27FC236}">
                  <a16:creationId xmlns:a16="http://schemas.microsoft.com/office/drawing/2014/main" xmlns="" id="{AED6F9CA-9113-4F93-B1A8-5EDD9B6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xmlns="" id="{CFF7B671-1FFD-4718-8D7B-8B345A014E56}"/>
              </a:ext>
            </a:extLst>
          </p:cNvPr>
          <p:cNvGrpSpPr/>
          <p:nvPr/>
        </p:nvGrpSpPr>
        <p:grpSpPr>
          <a:xfrm>
            <a:off x="4248937" y="1500880"/>
            <a:ext cx="1997364" cy="4527717"/>
            <a:chOff x="3665848" y="1500879"/>
            <a:chExt cx="1997364" cy="4527717"/>
          </a:xfrm>
        </p:grpSpPr>
        <p:sp>
          <p:nvSpPr>
            <p:cNvPr id="22" name="Freeform 1871">
              <a:extLst>
                <a:ext uri="{FF2B5EF4-FFF2-40B4-BE49-F238E27FC236}">
                  <a16:creationId xmlns:a16="http://schemas.microsoft.com/office/drawing/2014/main" xmlns="" id="{97107340-8637-487F-9CAA-E6383FCF4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: Shape 73">
              <a:extLst>
                <a:ext uri="{FF2B5EF4-FFF2-40B4-BE49-F238E27FC236}">
                  <a16:creationId xmlns:a16="http://schemas.microsoft.com/office/drawing/2014/main" xmlns="" id="{BFDC9FB4-83EA-42E6-AAC4-A634774C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92">
              <a:extLst>
                <a:ext uri="{FF2B5EF4-FFF2-40B4-BE49-F238E27FC236}">
                  <a16:creationId xmlns:a16="http://schemas.microsoft.com/office/drawing/2014/main" xmlns="" id="{8A96FDF7-551C-4CF1-87EB-25A004FE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A0517A0F-FE8D-44CE-9D18-41E728F0EFB0}"/>
              </a:ext>
            </a:extLst>
          </p:cNvPr>
          <p:cNvGrpSpPr/>
          <p:nvPr/>
        </p:nvGrpSpPr>
        <p:grpSpPr>
          <a:xfrm>
            <a:off x="1385995" y="1500880"/>
            <a:ext cx="1997364" cy="4527717"/>
            <a:chOff x="802907" y="1500879"/>
            <a:chExt cx="1997364" cy="4527717"/>
          </a:xfrm>
        </p:grpSpPr>
        <p:sp>
          <p:nvSpPr>
            <p:cNvPr id="26" name="Freeform 1871">
              <a:extLst>
                <a:ext uri="{FF2B5EF4-FFF2-40B4-BE49-F238E27FC236}">
                  <a16:creationId xmlns:a16="http://schemas.microsoft.com/office/drawing/2014/main" xmlns="" id="{D8B8BD07-5A1E-4A23-BE85-723EE764E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: Shape 37">
              <a:extLst>
                <a:ext uri="{FF2B5EF4-FFF2-40B4-BE49-F238E27FC236}">
                  <a16:creationId xmlns:a16="http://schemas.microsoft.com/office/drawing/2014/main" xmlns="" id="{B7686603-5FEE-4213-8D54-D4BED289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91">
              <a:extLst>
                <a:ext uri="{FF2B5EF4-FFF2-40B4-BE49-F238E27FC236}">
                  <a16:creationId xmlns:a16="http://schemas.microsoft.com/office/drawing/2014/main" xmlns="" id="{B27C9412-D88D-4CE2-8610-1EA63C6E2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xmlns="" id="{01A7B53A-4DBE-4D62-A5ED-12F4ECE642B2}"/>
              </a:ext>
            </a:extLst>
          </p:cNvPr>
          <p:cNvGrpSpPr/>
          <p:nvPr/>
        </p:nvGrpSpPr>
        <p:grpSpPr>
          <a:xfrm>
            <a:off x="1562641" y="1403204"/>
            <a:ext cx="1644072" cy="2683694"/>
            <a:chOff x="332936" y="2434553"/>
            <a:chExt cx="2937088" cy="2683693"/>
          </a:xfrm>
        </p:grpSpPr>
        <p:sp>
          <p:nvSpPr>
            <p:cNvPr id="30" name="TextBox 39">
              <a:extLst>
                <a:ext uri="{FF2B5EF4-FFF2-40B4-BE49-F238E27FC236}">
                  <a16:creationId xmlns:a16="http://schemas.microsoft.com/office/drawing/2014/main" xmlns="" id="{4828EA08-86D2-455A-A47E-377FA7AD0DEA}"/>
                </a:ext>
              </a:extLst>
            </p:cNvPr>
            <p:cNvSpPr txBox="1"/>
            <p:nvPr/>
          </p:nvSpPr>
          <p:spPr>
            <a:xfrm>
              <a:off x="332936" y="2434553"/>
              <a:ext cx="2937088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Fundamentos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filosóficos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40">
              <a:extLst>
                <a:ext uri="{FF2B5EF4-FFF2-40B4-BE49-F238E27FC236}">
                  <a16:creationId xmlns:a16="http://schemas.microsoft.com/office/drawing/2014/main" xmlns="" id="{8836259A-B209-40C3-8EC9-87251EFE8ACA}"/>
                </a:ext>
              </a:extLst>
            </p:cNvPr>
            <p:cNvSpPr txBox="1"/>
            <p:nvPr/>
          </p:nvSpPr>
          <p:spPr>
            <a:xfrm>
              <a:off x="340730" y="3086922"/>
              <a:ext cx="2929294" cy="203132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>
                  <a:solidFill>
                    <a:schemeClr val="bg1"/>
                  </a:solidFill>
                </a:rPr>
                <a:t>Hacen referencia a las concepciones ontológicas, epistemológicas y axiológicas del conocimiento para el proceso de la investigación</a:t>
              </a:r>
              <a:r>
                <a:rPr lang="en-US" sz="1400" b="1" dirty="0">
                  <a:solidFill>
                    <a:schemeClr val="bg1"/>
                  </a:solidFill>
                </a:rPr>
                <a:t>.</a:t>
              </a:r>
            </a:p>
            <a:p>
              <a:pPr algn="just"/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2" name="Group 74">
            <a:extLst>
              <a:ext uri="{FF2B5EF4-FFF2-40B4-BE49-F238E27FC236}">
                <a16:creationId xmlns:a16="http://schemas.microsoft.com/office/drawing/2014/main" xmlns="" id="{70F9BA80-42CA-4081-8039-98C9467EF2A3}"/>
              </a:ext>
            </a:extLst>
          </p:cNvPr>
          <p:cNvGrpSpPr/>
          <p:nvPr/>
        </p:nvGrpSpPr>
        <p:grpSpPr>
          <a:xfrm>
            <a:off x="4263438" y="1505704"/>
            <a:ext cx="1982863" cy="2432012"/>
            <a:chOff x="43268" y="2537055"/>
            <a:chExt cx="3542329" cy="2432013"/>
          </a:xfrm>
        </p:grpSpPr>
        <p:sp>
          <p:nvSpPr>
            <p:cNvPr id="33" name="TextBox 75">
              <a:extLst>
                <a:ext uri="{FF2B5EF4-FFF2-40B4-BE49-F238E27FC236}">
                  <a16:creationId xmlns:a16="http://schemas.microsoft.com/office/drawing/2014/main" xmlns="" id="{743620F5-D80A-4906-ACCA-8C8F38E5F547}"/>
                </a:ext>
              </a:extLst>
            </p:cNvPr>
            <p:cNvSpPr txBox="1"/>
            <p:nvPr/>
          </p:nvSpPr>
          <p:spPr>
            <a:xfrm>
              <a:off x="43268" y="2537055"/>
              <a:ext cx="3542329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s-EC" b="1" dirty="0">
                  <a:solidFill>
                    <a:schemeClr val="accent1">
                      <a:lumMod val="50000"/>
                    </a:schemeClr>
                  </a:solidFill>
                </a:rPr>
                <a:t>Direccionamiento Estratégico de la FT</a:t>
              </a:r>
            </a:p>
            <a:p>
              <a:pPr algn="ctr"/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4" name="TextBox 76">
              <a:extLst>
                <a:ext uri="{FF2B5EF4-FFF2-40B4-BE49-F238E27FC236}">
                  <a16:creationId xmlns:a16="http://schemas.microsoft.com/office/drawing/2014/main" xmlns="" id="{CBBB14D9-1329-4EDE-84BE-F05F9A9D837D}"/>
                </a:ext>
              </a:extLst>
            </p:cNvPr>
            <p:cNvSpPr txBox="1"/>
            <p:nvPr/>
          </p:nvSpPr>
          <p:spPr>
            <a:xfrm>
              <a:off x="164879" y="3153185"/>
              <a:ext cx="3341276" cy="181588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/>
                <a:t>Basado en:</a:t>
              </a:r>
            </a:p>
            <a:p>
              <a:pPr algn="just"/>
              <a:r>
                <a:rPr lang="es-EC" sz="1400" b="1" dirty="0"/>
                <a:t>La </a:t>
              </a:r>
              <a:r>
                <a:rPr lang="es-EC" sz="1400" b="1" dirty="0" smtClean="0"/>
                <a:t>misión y visión que permita ser una institución sistémicamente </a:t>
              </a:r>
              <a:r>
                <a:rPr lang="es-EC" sz="1400" b="1" dirty="0"/>
                <a:t>integrada, con capacidades conjuntas e </a:t>
              </a:r>
              <a:r>
                <a:rPr lang="es-EC" sz="1400" b="1" dirty="0" smtClean="0"/>
                <a:t>interoperabilidad.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Group 80">
            <a:extLst>
              <a:ext uri="{FF2B5EF4-FFF2-40B4-BE49-F238E27FC236}">
                <a16:creationId xmlns:a16="http://schemas.microsoft.com/office/drawing/2014/main" xmlns="" id="{F092DF8F-C1ED-4A68-90BD-FCB6BCD4D823}"/>
              </a:ext>
            </a:extLst>
          </p:cNvPr>
          <p:cNvGrpSpPr/>
          <p:nvPr/>
        </p:nvGrpSpPr>
        <p:grpSpPr>
          <a:xfrm>
            <a:off x="7187503" y="1476145"/>
            <a:ext cx="1745093" cy="2395311"/>
            <a:chOff x="152465" y="2507493"/>
            <a:chExt cx="3117559" cy="2395313"/>
          </a:xfrm>
        </p:grpSpPr>
        <p:sp>
          <p:nvSpPr>
            <p:cNvPr id="36" name="TextBox 81">
              <a:extLst>
                <a:ext uri="{FF2B5EF4-FFF2-40B4-BE49-F238E27FC236}">
                  <a16:creationId xmlns:a16="http://schemas.microsoft.com/office/drawing/2014/main" xmlns="" id="{CA15AD53-CA45-440B-BC28-097DA083C357}"/>
                </a:ext>
              </a:extLst>
            </p:cNvPr>
            <p:cNvSpPr txBox="1"/>
            <p:nvPr/>
          </p:nvSpPr>
          <p:spPr>
            <a:xfrm>
              <a:off x="332936" y="2507493"/>
              <a:ext cx="2937088" cy="646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Escenario de </a:t>
              </a:r>
              <a:r>
                <a:rPr lang="en-US" b="1" dirty="0" err="1">
                  <a:solidFill>
                    <a:schemeClr val="accent1">
                      <a:lumMod val="50000"/>
                    </a:schemeClr>
                  </a:solidFill>
                </a:rPr>
                <a:t>FF.AA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TextBox 82">
              <a:extLst>
                <a:ext uri="{FF2B5EF4-FFF2-40B4-BE49-F238E27FC236}">
                  <a16:creationId xmlns:a16="http://schemas.microsoft.com/office/drawing/2014/main" xmlns="" id="{C8BC57C1-F379-4586-BAF5-BC0356A7C137}"/>
                </a:ext>
              </a:extLst>
            </p:cNvPr>
            <p:cNvSpPr txBox="1"/>
            <p:nvPr/>
          </p:nvSpPr>
          <p:spPr>
            <a:xfrm>
              <a:off x="152465" y="3086923"/>
              <a:ext cx="3117559" cy="181588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/>
                <a:t>Se alinean con los objetivos políticos, </a:t>
              </a:r>
              <a:r>
                <a:rPr lang="es-EC" sz="1400" b="1" dirty="0" smtClean="0"/>
                <a:t>misiones, presupuesto </a:t>
              </a:r>
              <a:r>
                <a:rPr lang="es-EC" sz="1400" b="1" dirty="0"/>
                <a:t>y </a:t>
              </a:r>
              <a:r>
                <a:rPr lang="es-EC" sz="1400" b="1" dirty="0" smtClean="0"/>
                <a:t>recursos </a:t>
              </a:r>
              <a:r>
                <a:rPr lang="es-EC" sz="1400" b="1" dirty="0"/>
                <a:t>disponibles.</a:t>
              </a:r>
            </a:p>
            <a:p>
              <a:pPr algn="just"/>
              <a:r>
                <a:rPr lang="es-EC" sz="1400" b="1" dirty="0" smtClean="0"/>
                <a:t>Se </a:t>
              </a:r>
              <a:r>
                <a:rPr lang="es-EC" sz="1400" b="1" dirty="0"/>
                <a:t>ha tomado como referencia la reglamentación y normativa </a:t>
              </a:r>
              <a:r>
                <a:rPr lang="es-EC" sz="1400" b="1" dirty="0" smtClean="0"/>
                <a:t>legal.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8" name="Group 86">
            <a:extLst>
              <a:ext uri="{FF2B5EF4-FFF2-40B4-BE49-F238E27FC236}">
                <a16:creationId xmlns:a16="http://schemas.microsoft.com/office/drawing/2014/main" xmlns="" id="{FB0A6683-D3F1-41EB-9236-54B912198249}"/>
              </a:ext>
            </a:extLst>
          </p:cNvPr>
          <p:cNvGrpSpPr/>
          <p:nvPr/>
        </p:nvGrpSpPr>
        <p:grpSpPr>
          <a:xfrm>
            <a:off x="9974819" y="1537702"/>
            <a:ext cx="1917852" cy="2615457"/>
            <a:chOff x="17365" y="2569050"/>
            <a:chExt cx="3426188" cy="2615456"/>
          </a:xfrm>
        </p:grpSpPr>
        <p:sp>
          <p:nvSpPr>
            <p:cNvPr id="39" name="TextBox 87">
              <a:extLst>
                <a:ext uri="{FF2B5EF4-FFF2-40B4-BE49-F238E27FC236}">
                  <a16:creationId xmlns:a16="http://schemas.microsoft.com/office/drawing/2014/main" xmlns="" id="{E1112619-4BC3-43E7-ACFE-713199B1643B}"/>
                </a:ext>
              </a:extLst>
            </p:cNvPr>
            <p:cNvSpPr txBox="1"/>
            <p:nvPr/>
          </p:nvSpPr>
          <p:spPr>
            <a:xfrm>
              <a:off x="17365" y="2569050"/>
              <a:ext cx="342618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Escenario actual </a:t>
              </a:r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de la </a:t>
              </a:r>
              <a:r>
                <a:rPr lang="en-US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educación</a:t>
              </a:r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1">
                      <a:lumMod val="50000"/>
                    </a:schemeClr>
                  </a:solidFill>
                </a:rPr>
                <a:t>militar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" name="TextBox 88">
              <a:extLst>
                <a:ext uri="{FF2B5EF4-FFF2-40B4-BE49-F238E27FC236}">
                  <a16:creationId xmlns:a16="http://schemas.microsoft.com/office/drawing/2014/main" xmlns="" id="{41BFBAB9-5E28-41FA-A6F8-77DF740D81A4}"/>
                </a:ext>
              </a:extLst>
            </p:cNvPr>
            <p:cNvSpPr txBox="1"/>
            <p:nvPr/>
          </p:nvSpPr>
          <p:spPr>
            <a:xfrm>
              <a:off x="131880" y="3153182"/>
              <a:ext cx="3311673" cy="203132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/>
                <a:t>El </a:t>
              </a:r>
              <a:r>
                <a:rPr lang="es-EC" sz="1400" b="1" dirty="0" smtClean="0"/>
                <a:t>Ejército como </a:t>
              </a:r>
              <a:r>
                <a:rPr lang="es-EC" sz="1400" b="1" dirty="0"/>
                <a:t>parte </a:t>
              </a:r>
              <a:r>
                <a:rPr lang="es-EC" sz="1400" b="1" dirty="0" smtClean="0"/>
                <a:t>de </a:t>
              </a:r>
              <a:r>
                <a:rPr lang="es-EC" sz="1400" b="1" dirty="0"/>
                <a:t>FFAA se alinea a los objetivos nacionales</a:t>
              </a:r>
              <a:r>
                <a:rPr lang="es-EC" sz="1400" b="1" dirty="0" smtClean="0"/>
                <a:t>, con un Sistema </a:t>
              </a:r>
              <a:r>
                <a:rPr lang="es-EC" sz="1400" b="1" dirty="0"/>
                <a:t>de Educación Militar eficiente. Dependiente de la </a:t>
              </a:r>
              <a:r>
                <a:rPr lang="es-EC" sz="1400" b="1" dirty="0" err="1"/>
                <a:t>ESPE</a:t>
              </a:r>
              <a:r>
                <a:rPr lang="es-EC" sz="1400" b="1" dirty="0" smtClean="0"/>
                <a:t>, y regulado </a:t>
              </a:r>
              <a:r>
                <a:rPr lang="es-EC" sz="1400" b="1" dirty="0"/>
                <a:t>por la </a:t>
              </a:r>
              <a:r>
                <a:rPr lang="es-EC" sz="1400" b="1" dirty="0" err="1"/>
                <a:t>SENESCYT</a:t>
              </a:r>
              <a:r>
                <a:rPr lang="es-EC" sz="1400" b="1" dirty="0"/>
                <a:t>, (</a:t>
              </a:r>
              <a:r>
                <a:rPr lang="es-EC" sz="1400" b="1" dirty="0" err="1" smtClean="0"/>
                <a:t>CEAACES</a:t>
              </a:r>
              <a:r>
                <a:rPr lang="es-EC" sz="1400" b="1" dirty="0" smtClean="0"/>
                <a:t>).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4100" name="Picture 4" descr="Mg. Viera Peralta, Deybe Evyn - ppt descar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91" y="4065836"/>
            <a:ext cx="1997364" cy="1496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estionarios de la esmil completamente resueltos 2016 en Quito - Cursos /  Clases | 294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77" y="4064002"/>
            <a:ext cx="1757779" cy="16441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7187503" y="4142286"/>
            <a:ext cx="1642141" cy="1606839"/>
            <a:chOff x="7187502" y="4142285"/>
            <a:chExt cx="1642141" cy="1606839"/>
          </a:xfrm>
        </p:grpSpPr>
        <p:pic>
          <p:nvPicPr>
            <p:cNvPr id="78" name="Imagen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13521">
              <a:off x="7187502" y="4142474"/>
              <a:ext cx="828851" cy="1120881"/>
            </a:xfrm>
            <a:prstGeom prst="rect">
              <a:avLst/>
            </a:prstGeom>
          </p:spPr>
        </p:pic>
        <p:pic>
          <p:nvPicPr>
            <p:cNvPr id="4106" name="Picture 10" descr="Agenda Política de la Defensa 2014 - 2017 by Ministerio Defensa - issu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265" y="4960490"/>
              <a:ext cx="826135" cy="78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Plan Nacional de Seguridad Integral by SANTIAGO GAVILANES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9" r="20661"/>
            <a:stretch/>
          </p:blipFill>
          <p:spPr bwMode="auto">
            <a:xfrm rot="1025669">
              <a:off x="7953879" y="4142285"/>
              <a:ext cx="875764" cy="832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 descr="Con las Reformas a la LOES cambia el nombre del CEAACES por CACES | Radio  Huancavilca 830A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21" y="4401830"/>
            <a:ext cx="1787713" cy="11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8BF82013-0DFB-4DF3-83FC-DAFFFBF783F8}"/>
              </a:ext>
            </a:extLst>
          </p:cNvPr>
          <p:cNvSpPr/>
          <p:nvPr/>
        </p:nvSpPr>
        <p:spPr>
          <a:xfrm>
            <a:off x="4136021" y="303428"/>
            <a:ext cx="3919955" cy="494859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6.- FUNDAMENTACIÓN TEÓRICA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Freeform 1871">
            <a:extLst>
              <a:ext uri="{FF2B5EF4-FFF2-40B4-BE49-F238E27FC236}">
                <a16:creationId xmlns:a16="http://schemas.microsoft.com/office/drawing/2014/main" xmlns="" id="{294BB3A2-C726-452A-9498-0C8E202A923E}"/>
              </a:ext>
            </a:extLst>
          </p:cNvPr>
          <p:cNvSpPr>
            <a:spLocks/>
          </p:cNvSpPr>
          <p:nvPr/>
        </p:nvSpPr>
        <p:spPr bwMode="auto">
          <a:xfrm>
            <a:off x="9974819" y="1500879"/>
            <a:ext cx="1997364" cy="4379935"/>
          </a:xfrm>
          <a:custGeom>
            <a:avLst/>
            <a:gdLst>
              <a:gd name="T0" fmla="*/ 866 w 866"/>
              <a:gd name="T1" fmla="*/ 1617 h 1902"/>
              <a:gd name="T2" fmla="*/ 433 w 866"/>
              <a:gd name="T3" fmla="*/ 1902 h 1902"/>
              <a:gd name="T4" fmla="*/ 0 w 866"/>
              <a:gd name="T5" fmla="*/ 1617 h 1902"/>
              <a:gd name="T6" fmla="*/ 0 w 866"/>
              <a:gd name="T7" fmla="*/ 52 h 1902"/>
              <a:gd name="T8" fmla="*/ 53 w 866"/>
              <a:gd name="T9" fmla="*/ 0 h 1902"/>
              <a:gd name="T10" fmla="*/ 814 w 866"/>
              <a:gd name="T11" fmla="*/ 0 h 1902"/>
              <a:gd name="T12" fmla="*/ 866 w 866"/>
              <a:gd name="T13" fmla="*/ 52 h 1902"/>
              <a:gd name="T14" fmla="*/ 866 w 866"/>
              <a:gd name="T15" fmla="*/ 1617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6" h="1902">
                <a:moveTo>
                  <a:pt x="866" y="1617"/>
                </a:moveTo>
                <a:cubicBezTo>
                  <a:pt x="866" y="1646"/>
                  <a:pt x="433" y="1902"/>
                  <a:pt x="433" y="1902"/>
                </a:cubicBezTo>
                <a:cubicBezTo>
                  <a:pt x="433" y="1902"/>
                  <a:pt x="0" y="1646"/>
                  <a:pt x="0" y="1617"/>
                </a:cubicBezTo>
                <a:lnTo>
                  <a:pt x="0" y="52"/>
                </a:lnTo>
                <a:cubicBezTo>
                  <a:pt x="0" y="23"/>
                  <a:pt x="24" y="0"/>
                  <a:pt x="53" y="0"/>
                </a:cubicBezTo>
                <a:lnTo>
                  <a:pt x="814" y="0"/>
                </a:lnTo>
                <a:cubicBezTo>
                  <a:pt x="843" y="0"/>
                  <a:pt x="866" y="23"/>
                  <a:pt x="866" y="52"/>
                </a:cubicBezTo>
                <a:lnTo>
                  <a:pt x="866" y="16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85">
            <a:extLst>
              <a:ext uri="{FF2B5EF4-FFF2-40B4-BE49-F238E27FC236}">
                <a16:creationId xmlns:a16="http://schemas.microsoft.com/office/drawing/2014/main" xmlns="" id="{DD1F9151-DAAE-4363-BC59-B66B6A590759}"/>
              </a:ext>
            </a:extLst>
          </p:cNvPr>
          <p:cNvSpPr>
            <a:spLocks/>
          </p:cNvSpPr>
          <p:nvPr/>
        </p:nvSpPr>
        <p:spPr bwMode="auto">
          <a:xfrm>
            <a:off x="9974819" y="4064001"/>
            <a:ext cx="1997364" cy="1964595"/>
          </a:xfrm>
          <a:custGeom>
            <a:avLst/>
            <a:gdLst>
              <a:gd name="connsiteX0" fmla="*/ 0 w 1997364"/>
              <a:gd name="connsiteY0" fmla="*/ 0 h 1964595"/>
              <a:gd name="connsiteX1" fmla="*/ 1997364 w 1997364"/>
              <a:gd name="connsiteY1" fmla="*/ 0 h 1964595"/>
              <a:gd name="connsiteX2" fmla="*/ 1997364 w 1997364"/>
              <a:gd name="connsiteY2" fmla="*/ 1308296 h 1964595"/>
              <a:gd name="connsiteX3" fmla="*/ 998682 w 1997364"/>
              <a:gd name="connsiteY3" fmla="*/ 1964595 h 1964595"/>
              <a:gd name="connsiteX4" fmla="*/ 0 w 1997364"/>
              <a:gd name="connsiteY4" fmla="*/ 1308296 h 196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364" h="1964595">
                <a:moveTo>
                  <a:pt x="0" y="0"/>
                </a:moveTo>
                <a:lnTo>
                  <a:pt x="1997364" y="0"/>
                </a:lnTo>
                <a:lnTo>
                  <a:pt x="1997364" y="1308296"/>
                </a:lnTo>
                <a:cubicBezTo>
                  <a:pt x="1997364" y="1375077"/>
                  <a:pt x="998682" y="1964595"/>
                  <a:pt x="998682" y="1964595"/>
                </a:cubicBezTo>
                <a:cubicBezTo>
                  <a:pt x="998682" y="1964595"/>
                  <a:pt x="0" y="1375077"/>
                  <a:pt x="0" y="130829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: Shape 94">
            <a:extLst>
              <a:ext uri="{FF2B5EF4-FFF2-40B4-BE49-F238E27FC236}">
                <a16:creationId xmlns:a16="http://schemas.microsoft.com/office/drawing/2014/main" xmlns="" id="{81699B8B-C055-40C7-94C9-B298F76FCC56}"/>
              </a:ext>
            </a:extLst>
          </p:cNvPr>
          <p:cNvSpPr>
            <a:spLocks/>
          </p:cNvSpPr>
          <p:nvPr/>
        </p:nvSpPr>
        <p:spPr bwMode="auto">
          <a:xfrm>
            <a:off x="9974819" y="1500880"/>
            <a:ext cx="1997364" cy="4527717"/>
          </a:xfrm>
          <a:custGeom>
            <a:avLst/>
            <a:gdLst>
              <a:gd name="connsiteX0" fmla="*/ 1959514 w 1997364"/>
              <a:gd name="connsiteY0" fmla="*/ 3766377 h 4527717"/>
              <a:gd name="connsiteX1" fmla="*/ 1949325 w 1997364"/>
              <a:gd name="connsiteY1" fmla="*/ 3774963 h 4527717"/>
              <a:gd name="connsiteX2" fmla="*/ 1954451 w 1997364"/>
              <a:gd name="connsiteY2" fmla="*/ 3771009 h 4527717"/>
              <a:gd name="connsiteX3" fmla="*/ 1987223 w 1997364"/>
              <a:gd name="connsiteY3" fmla="*/ 3740248 h 4527717"/>
              <a:gd name="connsiteX4" fmla="*/ 1980673 w 1997364"/>
              <a:gd name="connsiteY4" fmla="*/ 3747019 h 4527717"/>
              <a:gd name="connsiteX5" fmla="*/ 1986147 w 1997364"/>
              <a:gd name="connsiteY5" fmla="*/ 3742011 h 4527717"/>
              <a:gd name="connsiteX6" fmla="*/ 122241 w 1997364"/>
              <a:gd name="connsiteY6" fmla="*/ 0 h 4527717"/>
              <a:gd name="connsiteX7" fmla="*/ 1877430 w 1997364"/>
              <a:gd name="connsiteY7" fmla="*/ 0 h 4527717"/>
              <a:gd name="connsiteX8" fmla="*/ 1997364 w 1997364"/>
              <a:gd name="connsiteY8" fmla="*/ 119746 h 4527717"/>
              <a:gd name="connsiteX9" fmla="*/ 1997364 w 1997364"/>
              <a:gd name="connsiteY9" fmla="*/ 2563122 h 4527717"/>
              <a:gd name="connsiteX10" fmla="*/ 1997364 w 1997364"/>
              <a:gd name="connsiteY10" fmla="*/ 3723635 h 4527717"/>
              <a:gd name="connsiteX11" fmla="*/ 1997364 w 1997364"/>
              <a:gd name="connsiteY11" fmla="*/ 3871418 h 4527717"/>
              <a:gd name="connsiteX12" fmla="*/ 998682 w 1997364"/>
              <a:gd name="connsiteY12" fmla="*/ 4527717 h 4527717"/>
              <a:gd name="connsiteX13" fmla="*/ 0 w 1997364"/>
              <a:gd name="connsiteY13" fmla="*/ 3871418 h 4527717"/>
              <a:gd name="connsiteX14" fmla="*/ 0 w 1997364"/>
              <a:gd name="connsiteY14" fmla="*/ 3723637 h 4527717"/>
              <a:gd name="connsiteX15" fmla="*/ 11215 w 1997364"/>
              <a:gd name="connsiteY15" fmla="*/ 3742011 h 4527717"/>
              <a:gd name="connsiteX16" fmla="*/ 998681 w 1997364"/>
              <a:gd name="connsiteY16" fmla="*/ 4379934 h 4527717"/>
              <a:gd name="connsiteX17" fmla="*/ 1841319 w 1997364"/>
              <a:gd name="connsiteY17" fmla="*/ 3854355 h 4527717"/>
              <a:gd name="connsiteX18" fmla="*/ 1895432 w 1997364"/>
              <a:gd name="connsiteY18" fmla="*/ 3815935 h 4527717"/>
              <a:gd name="connsiteX19" fmla="*/ 1895432 w 1997364"/>
              <a:gd name="connsiteY19" fmla="*/ 3723636 h 4527717"/>
              <a:gd name="connsiteX20" fmla="*/ 1895432 w 1997364"/>
              <a:gd name="connsiteY20" fmla="*/ 1118119 h 4527717"/>
              <a:gd name="connsiteX21" fmla="*/ 1895432 w 1997364"/>
              <a:gd name="connsiteY21" fmla="*/ 119747 h 4527717"/>
              <a:gd name="connsiteX22" fmla="*/ 1775498 w 1997364"/>
              <a:gd name="connsiteY22" fmla="*/ 1 h 4527717"/>
              <a:gd name="connsiteX23" fmla="*/ 122236 w 1997364"/>
              <a:gd name="connsiteY23" fmla="*/ 1 h 452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97364" h="4527717">
                <a:moveTo>
                  <a:pt x="1959514" y="3766377"/>
                </a:moveTo>
                <a:lnTo>
                  <a:pt x="1949325" y="3774963"/>
                </a:lnTo>
                <a:lnTo>
                  <a:pt x="1954451" y="3771009"/>
                </a:lnTo>
                <a:close/>
                <a:moveTo>
                  <a:pt x="1987223" y="3740248"/>
                </a:moveTo>
                <a:lnTo>
                  <a:pt x="1980673" y="3747019"/>
                </a:lnTo>
                <a:lnTo>
                  <a:pt x="1986147" y="3742011"/>
                </a:lnTo>
                <a:close/>
                <a:moveTo>
                  <a:pt x="122241" y="0"/>
                </a:moveTo>
                <a:lnTo>
                  <a:pt x="1877430" y="0"/>
                </a:lnTo>
                <a:cubicBezTo>
                  <a:pt x="1944316" y="0"/>
                  <a:pt x="1997364" y="52965"/>
                  <a:pt x="1997364" y="119746"/>
                </a:cubicBezTo>
                <a:lnTo>
                  <a:pt x="1997364" y="2563122"/>
                </a:lnTo>
                <a:lnTo>
                  <a:pt x="1997364" y="3723635"/>
                </a:lnTo>
                <a:lnTo>
                  <a:pt x="1997364" y="3871418"/>
                </a:lnTo>
                <a:cubicBezTo>
                  <a:pt x="1997364" y="3938199"/>
                  <a:pt x="998682" y="4527717"/>
                  <a:pt x="998682" y="4527717"/>
                </a:cubicBezTo>
                <a:cubicBezTo>
                  <a:pt x="998682" y="4527717"/>
                  <a:pt x="0" y="3938199"/>
                  <a:pt x="0" y="3871418"/>
                </a:cubicBezTo>
                <a:lnTo>
                  <a:pt x="0" y="3723637"/>
                </a:lnTo>
                <a:lnTo>
                  <a:pt x="11215" y="3742011"/>
                </a:lnTo>
                <a:cubicBezTo>
                  <a:pt x="120933" y="3861803"/>
                  <a:pt x="998681" y="4379934"/>
                  <a:pt x="998681" y="4379934"/>
                </a:cubicBezTo>
                <a:cubicBezTo>
                  <a:pt x="998681" y="4379934"/>
                  <a:pt x="1560440" y="4048330"/>
                  <a:pt x="1841319" y="3854355"/>
                </a:cubicBezTo>
                <a:lnTo>
                  <a:pt x="1895432" y="3815935"/>
                </a:lnTo>
                <a:lnTo>
                  <a:pt x="1895432" y="3723636"/>
                </a:lnTo>
                <a:lnTo>
                  <a:pt x="1895432" y="1118119"/>
                </a:lnTo>
                <a:lnTo>
                  <a:pt x="1895432" y="119747"/>
                </a:lnTo>
                <a:cubicBezTo>
                  <a:pt x="1895432" y="52965"/>
                  <a:pt x="1842384" y="1"/>
                  <a:pt x="1775498" y="1"/>
                </a:cubicBezTo>
                <a:lnTo>
                  <a:pt x="122236" y="1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7" name="Group 19">
            <a:extLst>
              <a:ext uri="{FF2B5EF4-FFF2-40B4-BE49-F238E27FC236}">
                <a16:creationId xmlns:a16="http://schemas.microsoft.com/office/drawing/2014/main" xmlns="" id="{E659B9E2-08DE-4771-BBDF-EC053B75CE9A}"/>
              </a:ext>
            </a:extLst>
          </p:cNvPr>
          <p:cNvGrpSpPr/>
          <p:nvPr/>
        </p:nvGrpSpPr>
        <p:grpSpPr>
          <a:xfrm>
            <a:off x="7111878" y="1500880"/>
            <a:ext cx="2189919" cy="4527717"/>
            <a:chOff x="6528789" y="1500879"/>
            <a:chExt cx="1997364" cy="4527717"/>
          </a:xfrm>
        </p:grpSpPr>
        <p:sp>
          <p:nvSpPr>
            <p:cNvPr id="18" name="Freeform 1871">
              <a:extLst>
                <a:ext uri="{FF2B5EF4-FFF2-40B4-BE49-F238E27FC236}">
                  <a16:creationId xmlns:a16="http://schemas.microsoft.com/office/drawing/2014/main" xmlns="" id="{F9BF311E-C713-4666-92CD-52CF9A512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: Shape 79">
              <a:extLst>
                <a:ext uri="{FF2B5EF4-FFF2-40B4-BE49-F238E27FC236}">
                  <a16:creationId xmlns:a16="http://schemas.microsoft.com/office/drawing/2014/main" xmlns="" id="{2FD928E8-2A82-4364-9015-B981ADB53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93">
              <a:extLst>
                <a:ext uri="{FF2B5EF4-FFF2-40B4-BE49-F238E27FC236}">
                  <a16:creationId xmlns:a16="http://schemas.microsoft.com/office/drawing/2014/main" xmlns="" id="{AED6F9CA-9113-4F93-B1A8-5EDD9B6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89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xmlns="" id="{CFF7B671-1FFD-4718-8D7B-8B345A014E56}"/>
              </a:ext>
            </a:extLst>
          </p:cNvPr>
          <p:cNvGrpSpPr/>
          <p:nvPr/>
        </p:nvGrpSpPr>
        <p:grpSpPr>
          <a:xfrm>
            <a:off x="4248937" y="1500880"/>
            <a:ext cx="1997364" cy="4527717"/>
            <a:chOff x="3665848" y="1500879"/>
            <a:chExt cx="1997364" cy="4527717"/>
          </a:xfrm>
        </p:grpSpPr>
        <p:sp>
          <p:nvSpPr>
            <p:cNvPr id="22" name="Freeform 1871">
              <a:extLst>
                <a:ext uri="{FF2B5EF4-FFF2-40B4-BE49-F238E27FC236}">
                  <a16:creationId xmlns:a16="http://schemas.microsoft.com/office/drawing/2014/main" xmlns="" id="{97107340-8637-487F-9CAA-E6383FCF4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: Shape 73">
              <a:extLst>
                <a:ext uri="{FF2B5EF4-FFF2-40B4-BE49-F238E27FC236}">
                  <a16:creationId xmlns:a16="http://schemas.microsoft.com/office/drawing/2014/main" xmlns="" id="{BFDC9FB4-83EA-42E6-AAC4-A634774C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92">
              <a:extLst>
                <a:ext uri="{FF2B5EF4-FFF2-40B4-BE49-F238E27FC236}">
                  <a16:creationId xmlns:a16="http://schemas.microsoft.com/office/drawing/2014/main" xmlns="" id="{8A96FDF7-551C-4CF1-87EB-25A004FE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848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xmlns="" id="{A0517A0F-FE8D-44CE-9D18-41E728F0EFB0}"/>
              </a:ext>
            </a:extLst>
          </p:cNvPr>
          <p:cNvGrpSpPr/>
          <p:nvPr/>
        </p:nvGrpSpPr>
        <p:grpSpPr>
          <a:xfrm>
            <a:off x="1385995" y="1500880"/>
            <a:ext cx="1997364" cy="4527717"/>
            <a:chOff x="802907" y="1500879"/>
            <a:chExt cx="1997364" cy="4527717"/>
          </a:xfrm>
        </p:grpSpPr>
        <p:sp>
          <p:nvSpPr>
            <p:cNvPr id="26" name="Freeform 1871">
              <a:extLst>
                <a:ext uri="{FF2B5EF4-FFF2-40B4-BE49-F238E27FC236}">
                  <a16:creationId xmlns:a16="http://schemas.microsoft.com/office/drawing/2014/main" xmlns="" id="{D8B8BD07-5A1E-4A23-BE85-723EE764E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1500879"/>
              <a:ext cx="1997364" cy="4379934"/>
            </a:xfrm>
            <a:custGeom>
              <a:avLst/>
              <a:gdLst>
                <a:gd name="T0" fmla="*/ 866 w 866"/>
                <a:gd name="T1" fmla="*/ 1617 h 1902"/>
                <a:gd name="T2" fmla="*/ 433 w 866"/>
                <a:gd name="T3" fmla="*/ 1902 h 1902"/>
                <a:gd name="T4" fmla="*/ 0 w 866"/>
                <a:gd name="T5" fmla="*/ 1617 h 1902"/>
                <a:gd name="T6" fmla="*/ 0 w 866"/>
                <a:gd name="T7" fmla="*/ 52 h 1902"/>
                <a:gd name="T8" fmla="*/ 53 w 866"/>
                <a:gd name="T9" fmla="*/ 0 h 1902"/>
                <a:gd name="T10" fmla="*/ 814 w 866"/>
                <a:gd name="T11" fmla="*/ 0 h 1902"/>
                <a:gd name="T12" fmla="*/ 866 w 866"/>
                <a:gd name="T13" fmla="*/ 52 h 1902"/>
                <a:gd name="T14" fmla="*/ 866 w 866"/>
                <a:gd name="T15" fmla="*/ 1617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" h="1902">
                  <a:moveTo>
                    <a:pt x="866" y="1617"/>
                  </a:moveTo>
                  <a:cubicBezTo>
                    <a:pt x="866" y="1646"/>
                    <a:pt x="433" y="1902"/>
                    <a:pt x="433" y="1902"/>
                  </a:cubicBezTo>
                  <a:cubicBezTo>
                    <a:pt x="433" y="1902"/>
                    <a:pt x="0" y="1646"/>
                    <a:pt x="0" y="1617"/>
                  </a:cubicBez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814" y="0"/>
                  </a:lnTo>
                  <a:cubicBezTo>
                    <a:pt x="843" y="0"/>
                    <a:pt x="866" y="23"/>
                    <a:pt x="866" y="52"/>
                  </a:cubicBezTo>
                  <a:lnTo>
                    <a:pt x="866" y="161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: Shape 37">
              <a:extLst>
                <a:ext uri="{FF2B5EF4-FFF2-40B4-BE49-F238E27FC236}">
                  <a16:creationId xmlns:a16="http://schemas.microsoft.com/office/drawing/2014/main" xmlns="" id="{B7686603-5FEE-4213-8D54-D4BED289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4064001"/>
              <a:ext cx="1997364" cy="1964595"/>
            </a:xfrm>
            <a:custGeom>
              <a:avLst/>
              <a:gdLst>
                <a:gd name="connsiteX0" fmla="*/ 0 w 1997364"/>
                <a:gd name="connsiteY0" fmla="*/ 0 h 1964595"/>
                <a:gd name="connsiteX1" fmla="*/ 1997364 w 1997364"/>
                <a:gd name="connsiteY1" fmla="*/ 0 h 1964595"/>
                <a:gd name="connsiteX2" fmla="*/ 1997364 w 1997364"/>
                <a:gd name="connsiteY2" fmla="*/ 1308296 h 1964595"/>
                <a:gd name="connsiteX3" fmla="*/ 998682 w 1997364"/>
                <a:gd name="connsiteY3" fmla="*/ 1964595 h 1964595"/>
                <a:gd name="connsiteX4" fmla="*/ 0 w 1997364"/>
                <a:gd name="connsiteY4" fmla="*/ 1308296 h 196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364" h="1964595">
                  <a:moveTo>
                    <a:pt x="0" y="0"/>
                  </a:moveTo>
                  <a:lnTo>
                    <a:pt x="1997364" y="0"/>
                  </a:lnTo>
                  <a:lnTo>
                    <a:pt x="1997364" y="1308296"/>
                  </a:lnTo>
                  <a:cubicBezTo>
                    <a:pt x="1997364" y="1375077"/>
                    <a:pt x="998682" y="1964595"/>
                    <a:pt x="998682" y="1964595"/>
                  </a:cubicBezTo>
                  <a:cubicBezTo>
                    <a:pt x="998682" y="1964595"/>
                    <a:pt x="0" y="1375077"/>
                    <a:pt x="0" y="130829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91">
              <a:extLst>
                <a:ext uri="{FF2B5EF4-FFF2-40B4-BE49-F238E27FC236}">
                  <a16:creationId xmlns:a16="http://schemas.microsoft.com/office/drawing/2014/main" xmlns="" id="{B27C9412-D88D-4CE2-8610-1EA63C6E2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07" y="1500879"/>
              <a:ext cx="1997364" cy="4527717"/>
            </a:xfrm>
            <a:custGeom>
              <a:avLst/>
              <a:gdLst>
                <a:gd name="connsiteX0" fmla="*/ 1959514 w 1997364"/>
                <a:gd name="connsiteY0" fmla="*/ 3766377 h 4527717"/>
                <a:gd name="connsiteX1" fmla="*/ 1949325 w 1997364"/>
                <a:gd name="connsiteY1" fmla="*/ 3774963 h 4527717"/>
                <a:gd name="connsiteX2" fmla="*/ 1954451 w 1997364"/>
                <a:gd name="connsiteY2" fmla="*/ 3771009 h 4527717"/>
                <a:gd name="connsiteX3" fmla="*/ 1987223 w 1997364"/>
                <a:gd name="connsiteY3" fmla="*/ 3740248 h 4527717"/>
                <a:gd name="connsiteX4" fmla="*/ 1980673 w 1997364"/>
                <a:gd name="connsiteY4" fmla="*/ 3747019 h 4527717"/>
                <a:gd name="connsiteX5" fmla="*/ 1986147 w 1997364"/>
                <a:gd name="connsiteY5" fmla="*/ 3742011 h 4527717"/>
                <a:gd name="connsiteX6" fmla="*/ 122241 w 1997364"/>
                <a:gd name="connsiteY6" fmla="*/ 0 h 4527717"/>
                <a:gd name="connsiteX7" fmla="*/ 1877430 w 1997364"/>
                <a:gd name="connsiteY7" fmla="*/ 0 h 4527717"/>
                <a:gd name="connsiteX8" fmla="*/ 1997364 w 1997364"/>
                <a:gd name="connsiteY8" fmla="*/ 119746 h 4527717"/>
                <a:gd name="connsiteX9" fmla="*/ 1997364 w 1997364"/>
                <a:gd name="connsiteY9" fmla="*/ 2563122 h 4527717"/>
                <a:gd name="connsiteX10" fmla="*/ 1997364 w 1997364"/>
                <a:gd name="connsiteY10" fmla="*/ 3723635 h 4527717"/>
                <a:gd name="connsiteX11" fmla="*/ 1997364 w 1997364"/>
                <a:gd name="connsiteY11" fmla="*/ 3871418 h 4527717"/>
                <a:gd name="connsiteX12" fmla="*/ 998682 w 1997364"/>
                <a:gd name="connsiteY12" fmla="*/ 4527717 h 4527717"/>
                <a:gd name="connsiteX13" fmla="*/ 0 w 1997364"/>
                <a:gd name="connsiteY13" fmla="*/ 3871418 h 4527717"/>
                <a:gd name="connsiteX14" fmla="*/ 0 w 1997364"/>
                <a:gd name="connsiteY14" fmla="*/ 3723637 h 4527717"/>
                <a:gd name="connsiteX15" fmla="*/ 11215 w 1997364"/>
                <a:gd name="connsiteY15" fmla="*/ 3742011 h 4527717"/>
                <a:gd name="connsiteX16" fmla="*/ 998681 w 1997364"/>
                <a:gd name="connsiteY16" fmla="*/ 4379934 h 4527717"/>
                <a:gd name="connsiteX17" fmla="*/ 1841319 w 1997364"/>
                <a:gd name="connsiteY17" fmla="*/ 3854355 h 4527717"/>
                <a:gd name="connsiteX18" fmla="*/ 1895432 w 1997364"/>
                <a:gd name="connsiteY18" fmla="*/ 3815935 h 4527717"/>
                <a:gd name="connsiteX19" fmla="*/ 1895432 w 1997364"/>
                <a:gd name="connsiteY19" fmla="*/ 3723636 h 4527717"/>
                <a:gd name="connsiteX20" fmla="*/ 1895432 w 1997364"/>
                <a:gd name="connsiteY20" fmla="*/ 1118119 h 4527717"/>
                <a:gd name="connsiteX21" fmla="*/ 1895432 w 1997364"/>
                <a:gd name="connsiteY21" fmla="*/ 119747 h 4527717"/>
                <a:gd name="connsiteX22" fmla="*/ 1775498 w 1997364"/>
                <a:gd name="connsiteY22" fmla="*/ 1 h 4527717"/>
                <a:gd name="connsiteX23" fmla="*/ 122236 w 1997364"/>
                <a:gd name="connsiteY23" fmla="*/ 1 h 45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7364" h="4527717">
                  <a:moveTo>
                    <a:pt x="1959514" y="3766377"/>
                  </a:moveTo>
                  <a:lnTo>
                    <a:pt x="1949325" y="3774963"/>
                  </a:lnTo>
                  <a:lnTo>
                    <a:pt x="1954451" y="3771009"/>
                  </a:lnTo>
                  <a:close/>
                  <a:moveTo>
                    <a:pt x="1987223" y="3740248"/>
                  </a:moveTo>
                  <a:lnTo>
                    <a:pt x="1980673" y="3747019"/>
                  </a:lnTo>
                  <a:lnTo>
                    <a:pt x="1986147" y="3742011"/>
                  </a:lnTo>
                  <a:close/>
                  <a:moveTo>
                    <a:pt x="122241" y="0"/>
                  </a:moveTo>
                  <a:lnTo>
                    <a:pt x="1877430" y="0"/>
                  </a:lnTo>
                  <a:cubicBezTo>
                    <a:pt x="1944316" y="0"/>
                    <a:pt x="1997364" y="52965"/>
                    <a:pt x="1997364" y="119746"/>
                  </a:cubicBezTo>
                  <a:lnTo>
                    <a:pt x="1997364" y="2563122"/>
                  </a:lnTo>
                  <a:lnTo>
                    <a:pt x="1997364" y="3723635"/>
                  </a:lnTo>
                  <a:lnTo>
                    <a:pt x="1997364" y="3871418"/>
                  </a:lnTo>
                  <a:cubicBezTo>
                    <a:pt x="1997364" y="3938199"/>
                    <a:pt x="998682" y="4527717"/>
                    <a:pt x="998682" y="4527717"/>
                  </a:cubicBezTo>
                  <a:cubicBezTo>
                    <a:pt x="998682" y="4527717"/>
                    <a:pt x="0" y="3938199"/>
                    <a:pt x="0" y="3871418"/>
                  </a:cubicBezTo>
                  <a:lnTo>
                    <a:pt x="0" y="3723637"/>
                  </a:lnTo>
                  <a:lnTo>
                    <a:pt x="11215" y="3742011"/>
                  </a:lnTo>
                  <a:cubicBezTo>
                    <a:pt x="120933" y="3861803"/>
                    <a:pt x="998681" y="4379934"/>
                    <a:pt x="998681" y="4379934"/>
                  </a:cubicBezTo>
                  <a:cubicBezTo>
                    <a:pt x="998681" y="4379934"/>
                    <a:pt x="1560440" y="4048330"/>
                    <a:pt x="1841319" y="3854355"/>
                  </a:cubicBezTo>
                  <a:lnTo>
                    <a:pt x="1895432" y="3815935"/>
                  </a:lnTo>
                  <a:lnTo>
                    <a:pt x="1895432" y="3723636"/>
                  </a:lnTo>
                  <a:lnTo>
                    <a:pt x="1895432" y="1118119"/>
                  </a:lnTo>
                  <a:lnTo>
                    <a:pt x="1895432" y="119747"/>
                  </a:lnTo>
                  <a:cubicBezTo>
                    <a:pt x="1895432" y="52965"/>
                    <a:pt x="1842384" y="1"/>
                    <a:pt x="1775498" y="1"/>
                  </a:cubicBezTo>
                  <a:lnTo>
                    <a:pt x="122236" y="1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xmlns="" id="{01A7B53A-4DBE-4D62-A5ED-12F4ECE642B2}"/>
              </a:ext>
            </a:extLst>
          </p:cNvPr>
          <p:cNvGrpSpPr/>
          <p:nvPr/>
        </p:nvGrpSpPr>
        <p:grpSpPr>
          <a:xfrm>
            <a:off x="1378040" y="1630663"/>
            <a:ext cx="2013274" cy="2672951"/>
            <a:chOff x="3152" y="2284408"/>
            <a:chExt cx="3596657" cy="2672950"/>
          </a:xfrm>
        </p:grpSpPr>
        <p:sp>
          <p:nvSpPr>
            <p:cNvPr id="30" name="TextBox 39">
              <a:extLst>
                <a:ext uri="{FF2B5EF4-FFF2-40B4-BE49-F238E27FC236}">
                  <a16:creationId xmlns:a16="http://schemas.microsoft.com/office/drawing/2014/main" xmlns="" id="{4828EA08-86D2-455A-A47E-377FA7AD0DEA}"/>
                </a:ext>
              </a:extLst>
            </p:cNvPr>
            <p:cNvSpPr txBox="1"/>
            <p:nvPr/>
          </p:nvSpPr>
          <p:spPr>
            <a:xfrm>
              <a:off x="3152" y="2284408"/>
              <a:ext cx="3596657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Modelo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Educativo</a:t>
              </a:r>
              <a:r>
                <a:rPr lang="en-US" sz="2000" b="1" dirty="0">
                  <a:solidFill>
                    <a:schemeClr val="bg1"/>
                  </a:solidFill>
                </a:rPr>
                <a:t> de </a:t>
              </a:r>
              <a:r>
                <a:rPr lang="en-US" sz="2000" b="1" dirty="0" err="1">
                  <a:solidFill>
                    <a:schemeClr val="bg1"/>
                  </a:solidFill>
                </a:rPr>
                <a:t>FF.AA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40">
              <a:extLst>
                <a:ext uri="{FF2B5EF4-FFF2-40B4-BE49-F238E27FC236}">
                  <a16:creationId xmlns:a16="http://schemas.microsoft.com/office/drawing/2014/main" xmlns="" id="{8836259A-B209-40C3-8EC9-87251EFE8ACA}"/>
                </a:ext>
              </a:extLst>
            </p:cNvPr>
            <p:cNvSpPr txBox="1"/>
            <p:nvPr/>
          </p:nvSpPr>
          <p:spPr>
            <a:xfrm>
              <a:off x="136732" y="2926034"/>
              <a:ext cx="3329497" cy="203132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>
                  <a:solidFill>
                    <a:schemeClr val="bg1"/>
                  </a:solidFill>
                </a:rPr>
                <a:t>El objetivo de la educación militar es consolidar la estructura y modernización de los procesos de enseñanza – aprendizaje del subsistema de educación </a:t>
              </a:r>
              <a:r>
                <a:rPr lang="es-EC" sz="1400" b="1" dirty="0" smtClean="0">
                  <a:solidFill>
                    <a:schemeClr val="bg1"/>
                  </a:solidFill>
                </a:rPr>
                <a:t>militar</a:t>
              </a:r>
              <a:r>
                <a:rPr lang="es-EC" sz="1400" b="1" dirty="0">
                  <a:solidFill>
                    <a:schemeClr val="bg1"/>
                  </a:solidFill>
                </a:rPr>
                <a:t>.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just"/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2" name="Group 74">
            <a:extLst>
              <a:ext uri="{FF2B5EF4-FFF2-40B4-BE49-F238E27FC236}">
                <a16:creationId xmlns:a16="http://schemas.microsoft.com/office/drawing/2014/main" xmlns="" id="{70F9BA80-42CA-4081-8039-98C9467EF2A3}"/>
              </a:ext>
            </a:extLst>
          </p:cNvPr>
          <p:cNvGrpSpPr/>
          <p:nvPr/>
        </p:nvGrpSpPr>
        <p:grpSpPr>
          <a:xfrm>
            <a:off x="4263438" y="1505707"/>
            <a:ext cx="1982863" cy="2628790"/>
            <a:chOff x="43268" y="2537056"/>
            <a:chExt cx="3542329" cy="2628791"/>
          </a:xfrm>
        </p:grpSpPr>
        <p:sp>
          <p:nvSpPr>
            <p:cNvPr id="33" name="TextBox 75">
              <a:extLst>
                <a:ext uri="{FF2B5EF4-FFF2-40B4-BE49-F238E27FC236}">
                  <a16:creationId xmlns:a16="http://schemas.microsoft.com/office/drawing/2014/main" xmlns="" id="{743620F5-D80A-4906-ACCA-8C8F38E5F547}"/>
                </a:ext>
              </a:extLst>
            </p:cNvPr>
            <p:cNvSpPr txBox="1"/>
            <p:nvPr/>
          </p:nvSpPr>
          <p:spPr>
            <a:xfrm>
              <a:off x="43268" y="2537056"/>
              <a:ext cx="3542329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s-EC" b="1" dirty="0">
                  <a:solidFill>
                    <a:schemeClr val="accent1">
                      <a:lumMod val="50000"/>
                    </a:schemeClr>
                  </a:solidFill>
                </a:rPr>
                <a:t>Plan de contribución del </a:t>
              </a:r>
              <a:r>
                <a:rPr lang="es-EC" b="1" dirty="0" err="1">
                  <a:solidFill>
                    <a:schemeClr val="accent1">
                      <a:lumMod val="50000"/>
                    </a:schemeClr>
                  </a:solidFill>
                </a:rPr>
                <a:t>CEDMT</a:t>
              </a:r>
              <a:endParaRPr lang="es-EC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4" name="TextBox 76">
              <a:extLst>
                <a:ext uri="{FF2B5EF4-FFF2-40B4-BE49-F238E27FC236}">
                  <a16:creationId xmlns:a16="http://schemas.microsoft.com/office/drawing/2014/main" xmlns="" id="{CBBB14D9-1329-4EDE-84BE-F05F9A9D837D}"/>
                </a:ext>
              </a:extLst>
            </p:cNvPr>
            <p:cNvSpPr txBox="1"/>
            <p:nvPr/>
          </p:nvSpPr>
          <p:spPr>
            <a:xfrm>
              <a:off x="137965" y="3042188"/>
              <a:ext cx="3341272" cy="212365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200" b="1" dirty="0"/>
                <a:t>Basado en:</a:t>
              </a:r>
            </a:p>
            <a:p>
              <a:pPr algn="just"/>
              <a:r>
                <a:rPr lang="es-EC" sz="1200" b="1" dirty="0"/>
                <a:t>Los objetivos estratégicos del </a:t>
              </a:r>
              <a:r>
                <a:rPr lang="es-EC" sz="1200" b="1" dirty="0" err="1"/>
                <a:t>CEDMT</a:t>
              </a:r>
              <a:endParaRPr lang="es-EC" sz="1200" b="1" dirty="0"/>
            </a:p>
            <a:p>
              <a:pPr marL="228594" indent="-228594" algn="just">
                <a:buFont typeface="+mj-lt"/>
                <a:buAutoNum type="arabicPeriod"/>
              </a:pPr>
              <a:r>
                <a:rPr lang="es-EC" sz="1200" b="1" dirty="0"/>
                <a:t>Incrementar la identidad militar y la imagen de la FT.</a:t>
              </a:r>
            </a:p>
            <a:p>
              <a:pPr marL="228594" indent="-228594" algn="just">
                <a:buFont typeface="+mj-lt"/>
                <a:buAutoNum type="arabicPeriod"/>
              </a:pPr>
              <a:r>
                <a:rPr lang="es-EC" sz="1200" b="1" dirty="0"/>
                <a:t>Incrementar la impartición de valores cívicos y morales.</a:t>
              </a:r>
            </a:p>
            <a:p>
              <a:pPr marL="228594" indent="-228594" algn="just">
                <a:buFont typeface="+mj-lt"/>
                <a:buAutoNum type="arabicPeriod"/>
              </a:pPr>
              <a:r>
                <a:rPr lang="es-EC" sz="1200" b="1" dirty="0"/>
                <a:t>Mantener la participación de docentes y estudiantes</a:t>
              </a:r>
              <a:endParaRPr lang="en-US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Group 80">
            <a:extLst>
              <a:ext uri="{FF2B5EF4-FFF2-40B4-BE49-F238E27FC236}">
                <a16:creationId xmlns:a16="http://schemas.microsoft.com/office/drawing/2014/main" xmlns="" id="{F092DF8F-C1ED-4A68-90BD-FCB6BCD4D823}"/>
              </a:ext>
            </a:extLst>
          </p:cNvPr>
          <p:cNvGrpSpPr/>
          <p:nvPr/>
        </p:nvGrpSpPr>
        <p:grpSpPr>
          <a:xfrm>
            <a:off x="7134496" y="1489396"/>
            <a:ext cx="1985841" cy="2637257"/>
            <a:chOff x="10421" y="2520746"/>
            <a:chExt cx="3547648" cy="2637257"/>
          </a:xfrm>
        </p:grpSpPr>
        <p:sp>
          <p:nvSpPr>
            <p:cNvPr id="36" name="TextBox 81">
              <a:extLst>
                <a:ext uri="{FF2B5EF4-FFF2-40B4-BE49-F238E27FC236}">
                  <a16:creationId xmlns:a16="http://schemas.microsoft.com/office/drawing/2014/main" xmlns="" id="{CA15AD53-CA45-440B-BC28-097DA083C357}"/>
                </a:ext>
              </a:extLst>
            </p:cNvPr>
            <p:cNvSpPr txBox="1"/>
            <p:nvPr/>
          </p:nvSpPr>
          <p:spPr>
            <a:xfrm>
              <a:off x="10421" y="2520746"/>
              <a:ext cx="354764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s-EC" b="1" dirty="0">
                  <a:solidFill>
                    <a:schemeClr val="accent1">
                      <a:lumMod val="50000"/>
                    </a:schemeClr>
                  </a:solidFill>
                </a:rPr>
                <a:t>Plan de contribución de la </a:t>
              </a:r>
              <a:r>
                <a:rPr lang="es-EC" b="1" dirty="0" err="1">
                  <a:solidFill>
                    <a:schemeClr val="accent1">
                      <a:lumMod val="50000"/>
                    </a:schemeClr>
                  </a:solidFill>
                </a:rPr>
                <a:t>ESMIL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TextBox 82">
              <a:extLst>
                <a:ext uri="{FF2B5EF4-FFF2-40B4-BE49-F238E27FC236}">
                  <a16:creationId xmlns:a16="http://schemas.microsoft.com/office/drawing/2014/main" xmlns="" id="{C8BC57C1-F379-4586-BAF5-BC0356A7C137}"/>
                </a:ext>
              </a:extLst>
            </p:cNvPr>
            <p:cNvSpPr txBox="1"/>
            <p:nvPr/>
          </p:nvSpPr>
          <p:spPr>
            <a:xfrm>
              <a:off x="105116" y="3126678"/>
              <a:ext cx="3405604" cy="203132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b="1" dirty="0"/>
                <a:t>El Direccionamiento Estratégico de la </a:t>
              </a:r>
              <a:r>
                <a:rPr lang="es-EC" sz="1400" b="1" dirty="0" err="1"/>
                <a:t>ESMIL</a:t>
              </a:r>
              <a:r>
                <a:rPr lang="es-EC" sz="1400" b="1" dirty="0"/>
                <a:t> fue concebido en la planificación estratégica </a:t>
              </a:r>
              <a:r>
                <a:rPr lang="es-EC" sz="1400" b="1" dirty="0" smtClean="0"/>
                <a:t>2013-2021. por lo que es necesario generar </a:t>
              </a:r>
              <a:r>
                <a:rPr lang="es-EC" sz="1400" b="1" dirty="0"/>
                <a:t>lineamientos a una planificación proyectada al </a:t>
              </a:r>
              <a:r>
                <a:rPr lang="es-EC" sz="1400" b="1" dirty="0" smtClean="0"/>
                <a:t>2030.</a:t>
              </a:r>
              <a:endParaRPr lang="es-EC" sz="1400" b="1" dirty="0"/>
            </a:p>
          </p:txBody>
        </p:sp>
      </p:grpSp>
      <p:grpSp>
        <p:nvGrpSpPr>
          <p:cNvPr id="38" name="Group 86">
            <a:extLst>
              <a:ext uri="{FF2B5EF4-FFF2-40B4-BE49-F238E27FC236}">
                <a16:creationId xmlns:a16="http://schemas.microsoft.com/office/drawing/2014/main" xmlns="" id="{FB0A6683-D3F1-41EB-9236-54B912198249}"/>
              </a:ext>
            </a:extLst>
          </p:cNvPr>
          <p:cNvGrpSpPr/>
          <p:nvPr/>
        </p:nvGrpSpPr>
        <p:grpSpPr>
          <a:xfrm>
            <a:off x="9780106" y="1562913"/>
            <a:ext cx="2125817" cy="2123015"/>
            <a:chOff x="-354159" y="2846049"/>
            <a:chExt cx="3797712" cy="2123016"/>
          </a:xfrm>
        </p:grpSpPr>
        <p:sp>
          <p:nvSpPr>
            <p:cNvPr id="39" name="TextBox 87">
              <a:extLst>
                <a:ext uri="{FF2B5EF4-FFF2-40B4-BE49-F238E27FC236}">
                  <a16:creationId xmlns:a16="http://schemas.microsoft.com/office/drawing/2014/main" xmlns="" id="{E1112619-4BC3-43E7-ACFE-713199B1643B}"/>
                </a:ext>
              </a:extLst>
            </p:cNvPr>
            <p:cNvSpPr txBox="1"/>
            <p:nvPr/>
          </p:nvSpPr>
          <p:spPr>
            <a:xfrm>
              <a:off x="-354159" y="2846049"/>
              <a:ext cx="3797712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Base Legal</a:t>
              </a:r>
            </a:p>
          </p:txBody>
        </p:sp>
        <p:sp>
          <p:nvSpPr>
            <p:cNvPr id="40" name="TextBox 88">
              <a:extLst>
                <a:ext uri="{FF2B5EF4-FFF2-40B4-BE49-F238E27FC236}">
                  <a16:creationId xmlns:a16="http://schemas.microsoft.com/office/drawing/2014/main" xmlns="" id="{41BFBAB9-5E28-41FA-A6F8-77DF740D81A4}"/>
                </a:ext>
              </a:extLst>
            </p:cNvPr>
            <p:cNvSpPr txBox="1"/>
            <p:nvPr/>
          </p:nvSpPr>
          <p:spPr>
            <a:xfrm>
              <a:off x="131879" y="3153182"/>
              <a:ext cx="3311674" cy="181588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C" sz="1400" dirty="0" smtClean="0"/>
                <a:t>Se </a:t>
              </a:r>
              <a:r>
                <a:rPr lang="es-EC" sz="1400" dirty="0"/>
                <a:t>basa </a:t>
              </a:r>
              <a:r>
                <a:rPr lang="es-EC" sz="1400" dirty="0" smtClean="0"/>
                <a:t>en el </a:t>
              </a:r>
              <a:r>
                <a:rPr lang="es-EC" sz="1400" dirty="0"/>
                <a:t>Sistema de Educación y Doctrina de </a:t>
              </a:r>
              <a:r>
                <a:rPr lang="es-EC" sz="1400" dirty="0" smtClean="0"/>
                <a:t>FFAA</a:t>
              </a:r>
              <a:r>
                <a:rPr lang="es-EC" sz="1400" dirty="0"/>
                <a:t> </a:t>
              </a:r>
              <a:r>
                <a:rPr lang="es-EC" sz="1400" dirty="0" smtClean="0"/>
                <a:t>así como:</a:t>
              </a:r>
              <a:endParaRPr lang="es-EC" sz="1400" dirty="0"/>
            </a:p>
            <a:p>
              <a:pPr marL="228594" indent="-228594" algn="just">
                <a:buFont typeface="+mj-lt"/>
                <a:buAutoNum type="arabicPeriod"/>
              </a:pPr>
              <a:r>
                <a:rPr lang="en-US" sz="1400" dirty="0" err="1"/>
                <a:t>Constitución</a:t>
              </a:r>
              <a:r>
                <a:rPr lang="en-US" sz="1400" dirty="0"/>
                <a:t> de la </a:t>
              </a:r>
              <a:r>
                <a:rPr lang="en-US" sz="1400" dirty="0" err="1"/>
                <a:t>República</a:t>
              </a:r>
              <a:r>
                <a:rPr lang="en-US" sz="1400" dirty="0"/>
                <a:t>.</a:t>
              </a:r>
            </a:p>
            <a:p>
              <a:pPr marL="228594" indent="-228594" algn="just">
                <a:buFont typeface="+mj-lt"/>
                <a:buAutoNum type="arabicPeriod"/>
              </a:pPr>
              <a:r>
                <a:rPr lang="en-US" sz="1400" dirty="0" err="1"/>
                <a:t>LODN</a:t>
              </a:r>
              <a:r>
                <a:rPr lang="en-US" sz="1400" dirty="0"/>
                <a:t>, </a:t>
              </a:r>
              <a:r>
                <a:rPr lang="en-US" sz="1400" dirty="0" err="1"/>
                <a:t>LOES</a:t>
              </a:r>
              <a:r>
                <a:rPr lang="en-US" sz="1400" dirty="0"/>
                <a:t>, </a:t>
              </a:r>
              <a:r>
                <a:rPr lang="en-US" sz="1400" dirty="0" err="1"/>
                <a:t>LSPE,LPFF.AA,PDNE</a:t>
              </a:r>
              <a:endParaRPr lang="en-US" sz="1400" dirty="0"/>
            </a:p>
            <a:p>
              <a:pPr marL="228594" indent="-228594" algn="just">
                <a:buFont typeface="+mj-lt"/>
                <a:buAutoNum type="arabicPeriod"/>
              </a:pPr>
              <a:endParaRPr 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65" y="4074021"/>
            <a:ext cx="1023024" cy="15041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4400" y="4154572"/>
            <a:ext cx="1381125" cy="1343025"/>
          </a:xfrm>
          <a:prstGeom prst="rect">
            <a:avLst/>
          </a:prstGeom>
        </p:spPr>
      </p:pic>
      <p:pic>
        <p:nvPicPr>
          <p:cNvPr id="6150" name="Picture 6" descr="Disculpas militares por delito de odio no tienen precedentes : Justicia :  La Hora Noticias de Ecuador, sus provincias y el mu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99" y="4060824"/>
            <a:ext cx="2245496" cy="155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9974819" y="4087413"/>
            <a:ext cx="1915404" cy="1607755"/>
            <a:chOff x="9974818" y="4087412"/>
            <a:chExt cx="1915404" cy="1607755"/>
          </a:xfrm>
        </p:grpSpPr>
        <p:pic>
          <p:nvPicPr>
            <p:cNvPr id="6154" name="Picture 10" descr="Ley de Seguridad Pública y del Estado - Corporación de Estudios y  Publicacione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r="11070" b="29768"/>
            <a:stretch/>
          </p:blipFill>
          <p:spPr bwMode="auto">
            <a:xfrm rot="1226777">
              <a:off x="10341562" y="4741437"/>
              <a:ext cx="1070143" cy="95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9315" y="4087412"/>
              <a:ext cx="870907" cy="1177755"/>
            </a:xfrm>
            <a:prstGeom prst="rect">
              <a:avLst/>
            </a:prstGeom>
          </p:spPr>
        </p:pic>
        <p:pic>
          <p:nvPicPr>
            <p:cNvPr id="6152" name="Picture 8" descr="Derecho Ecuador - DERECHO CONSTITUCIONAL ECUATORIANO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4818" y="4087412"/>
              <a:ext cx="1224117" cy="94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78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1" y="182880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8BF82013-0DFB-4DF3-83FC-DAFFFBF783F8}"/>
              </a:ext>
            </a:extLst>
          </p:cNvPr>
          <p:cNvSpPr/>
          <p:nvPr/>
        </p:nvSpPr>
        <p:spPr>
          <a:xfrm>
            <a:off x="5472428" y="266722"/>
            <a:ext cx="1962760" cy="494859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7.- HIPÓTESIS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18438" name="52 Grupo">
            <a:extLst>
              <a:ext uri="{FF2B5EF4-FFF2-40B4-BE49-F238E27FC236}">
                <a16:creationId xmlns:a16="http://schemas.microsoft.com/office/drawing/2014/main" xmlns="" id="{28F0FC15-257E-42A4-BCC4-50C7797AA0D1}"/>
              </a:ext>
            </a:extLst>
          </p:cNvPr>
          <p:cNvGrpSpPr>
            <a:grpSpLocks/>
          </p:cNvGrpSpPr>
          <p:nvPr/>
        </p:nvGrpSpPr>
        <p:grpSpPr bwMode="auto">
          <a:xfrm>
            <a:off x="1787748" y="4003930"/>
            <a:ext cx="9877841" cy="2111120"/>
            <a:chOff x="5553213" y="3028581"/>
            <a:chExt cx="5904656" cy="2357125"/>
          </a:xfrm>
        </p:grpSpPr>
        <p:sp>
          <p:nvSpPr>
            <p:cNvPr id="5" name="34 Rectángulo redondeado">
              <a:extLst>
                <a:ext uri="{FF2B5EF4-FFF2-40B4-BE49-F238E27FC236}">
                  <a16:creationId xmlns:a16="http://schemas.microsoft.com/office/drawing/2014/main" xmlns="" id="{02B3D887-B6CD-43C7-91B2-031C02903CF0}"/>
                </a:ext>
              </a:extLst>
            </p:cNvPr>
            <p:cNvSpPr/>
            <p:nvPr/>
          </p:nvSpPr>
          <p:spPr>
            <a:xfrm>
              <a:off x="5553213" y="3028581"/>
              <a:ext cx="5904656" cy="2357125"/>
            </a:xfrm>
            <a:prstGeom prst="roundRect">
              <a:avLst>
                <a:gd name="adj" fmla="val 6936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C" sz="2800">
                <a:solidFill>
                  <a:prstClr val="white"/>
                </a:solidFill>
              </a:endParaRPr>
            </a:p>
          </p:txBody>
        </p:sp>
        <p:sp>
          <p:nvSpPr>
            <p:cNvPr id="8" name="47 Redondear rectángulo de esquina del mismo lado">
              <a:extLst>
                <a:ext uri="{FF2B5EF4-FFF2-40B4-BE49-F238E27FC236}">
                  <a16:creationId xmlns:a16="http://schemas.microsoft.com/office/drawing/2014/main" xmlns="" id="{9A0A5482-29DD-4498-A7EB-60A54DB8C65B}"/>
                </a:ext>
              </a:extLst>
            </p:cNvPr>
            <p:cNvSpPr/>
            <p:nvPr/>
          </p:nvSpPr>
          <p:spPr>
            <a:xfrm>
              <a:off x="5732116" y="3128220"/>
              <a:ext cx="5546849" cy="2167322"/>
            </a:xfrm>
            <a:prstGeom prst="round2SameRect">
              <a:avLst>
                <a:gd name="adj1" fmla="val 25465"/>
                <a:gd name="adj2" fmla="val 0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29" tIns="45715" rIns="91429" bIns="45715" anchor="ctr"/>
            <a:lstStyle/>
            <a:p>
              <a:pPr marL="0" lvl="5" indent="-177796" algn="just">
                <a:lnSpc>
                  <a:spcPct val="90000"/>
                </a:lnSpc>
                <a:buClr>
                  <a:srgbClr val="70AD47"/>
                </a:buClr>
                <a:buSzPct val="180000"/>
                <a:defRPr/>
              </a:pPr>
              <a:r>
                <a:rPr lang="es-EC" sz="2400" dirty="0">
                  <a:solidFill>
                    <a:prstClr val="black"/>
                  </a:solidFill>
                </a:rPr>
                <a:t>La planificación estratégica </a:t>
              </a:r>
              <a:r>
                <a:rPr lang="es-EC" sz="2400" b="1" dirty="0">
                  <a:solidFill>
                    <a:prstClr val="black"/>
                  </a:solidFill>
                </a:rPr>
                <a:t>incidirá positivamente en la formación profesional militar impartida en la </a:t>
              </a:r>
              <a:r>
                <a:rPr lang="es-EC" sz="2400" b="1" dirty="0" err="1">
                  <a:solidFill>
                    <a:prstClr val="black"/>
                  </a:solidFill>
                </a:rPr>
                <a:t>ESMIL</a:t>
              </a:r>
              <a:r>
                <a:rPr lang="es-EC" sz="2400" b="1" dirty="0">
                  <a:solidFill>
                    <a:prstClr val="black"/>
                  </a:solidFill>
                </a:rPr>
                <a:t> Eloy Alfaro </a:t>
              </a:r>
              <a:r>
                <a:rPr lang="es-EC" sz="2400" dirty="0">
                  <a:solidFill>
                    <a:prstClr val="black"/>
                  </a:solidFill>
                </a:rPr>
                <a:t>de acuerdo con las nuevas amenazas y riesgos a la seguridad del territorio y la nación del Ecuador con el escenario de la defensa en el año 2030.</a:t>
              </a: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/>
          <a:stretch/>
        </p:blipFill>
        <p:spPr>
          <a:xfrm>
            <a:off x="3871190" y="1103620"/>
            <a:ext cx="5710959" cy="290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01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3" name="Picture 5" descr="Inscripciones Oficiales Especialistas ESMIL 2018 - Escuela Superior Militar  Eloy Alfa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471123"/>
            <a:ext cx="2948122" cy="3688125"/>
          </a:xfrm>
          <a:prstGeom prst="rect">
            <a:avLst/>
          </a:prstGeom>
          <a:noFill/>
          <a:effectLst>
            <a:glow>
              <a:schemeClr val="accent1">
                <a:alpha val="60000"/>
              </a:schemeClr>
            </a:glow>
            <a:reflection blurRad="241300" stA="83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ángulo: esquinas redondeadas 1">
            <a:extLst>
              <a:ext uri="{FF2B5EF4-FFF2-40B4-BE49-F238E27FC236}">
                <a16:creationId xmlns:a16="http://schemas.microsoft.com/office/drawing/2014/main" xmlns="" id="{01B6DFCE-6E5D-44AA-8694-02BCE21060EA}"/>
              </a:ext>
            </a:extLst>
          </p:cNvPr>
          <p:cNvSpPr/>
          <p:nvPr/>
        </p:nvSpPr>
        <p:spPr>
          <a:xfrm>
            <a:off x="4311367" y="285449"/>
            <a:ext cx="3569263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8.- Variable dependiente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81672" y="2216201"/>
            <a:ext cx="6812113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FFFF00"/>
                </a:solidFill>
              </a:rPr>
              <a:t>Formación Militar: </a:t>
            </a:r>
            <a:r>
              <a:rPr lang="es-MX" sz="2000" dirty="0">
                <a:solidFill>
                  <a:srgbClr val="FFFF00"/>
                </a:solidFill>
              </a:rPr>
              <a:t>Aprendizaje por resultados en capacidades y competencias profesionales (conocimientos, habilidades/destrezas y actitudes/valores) que se evidencian con el saber hacer en los desempeños, académicos, profesionales.</a:t>
            </a:r>
            <a:endParaRPr lang="es-EC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5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3" name="Picture 5" descr="Inscripciones Oficiales Especialistas ESMIL 2018 - Escuela Superior Militar  Eloy Alfa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40" y="1579134"/>
            <a:ext cx="3071813" cy="3842863"/>
          </a:xfrm>
          <a:prstGeom prst="rect">
            <a:avLst/>
          </a:prstGeom>
          <a:noFill/>
          <a:effectLst>
            <a:glow>
              <a:schemeClr val="accent1">
                <a:alpha val="60000"/>
              </a:schemeClr>
            </a:glow>
            <a:reflection blurRad="241300" stA="83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ángulo: esquinas redondeadas 1">
            <a:extLst>
              <a:ext uri="{FF2B5EF4-FFF2-40B4-BE49-F238E27FC236}">
                <a16:creationId xmlns:a16="http://schemas.microsoft.com/office/drawing/2014/main" xmlns="" id="{01B6DFCE-6E5D-44AA-8694-02BCE21060EA}"/>
              </a:ext>
            </a:extLst>
          </p:cNvPr>
          <p:cNvSpPr/>
          <p:nvPr/>
        </p:nvSpPr>
        <p:spPr>
          <a:xfrm>
            <a:off x="4287653" y="266399"/>
            <a:ext cx="3616691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8.- Variable independiente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4662151" y="1579134"/>
            <a:ext cx="7328081" cy="34778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891" indent="-342891" algn="just">
              <a:buFont typeface="Wingdings" panose="05000000000000000000" pitchFamily="2" charset="2"/>
              <a:buChar char="Ø"/>
            </a:pPr>
            <a:r>
              <a:rPr lang="es-MX" sz="2000" dirty="0"/>
              <a:t>Planificación Estratégica: </a:t>
            </a:r>
            <a:r>
              <a:rPr lang="es-EC" sz="2000" dirty="0"/>
              <a:t>Plan de Desarrollo Institucional </a:t>
            </a:r>
            <a:r>
              <a:rPr lang="es-EC" sz="2000" dirty="0" smtClean="0"/>
              <a:t>con un </a:t>
            </a:r>
            <a:r>
              <a:rPr lang="es-EC" sz="2000" dirty="0"/>
              <a:t>escenario prospectivo a mediano o largo plazo que </a:t>
            </a:r>
            <a:r>
              <a:rPr lang="es-EC" sz="2000" dirty="0" smtClean="0"/>
              <a:t>permite </a:t>
            </a:r>
            <a:r>
              <a:rPr lang="es-EC" sz="2000" dirty="0"/>
              <a:t>alcanzar los fines y objetivos de la institución de acuerdo con las nuevas amenazas y riesgos a la seguridad de territorio y la nación con el escenario al 2030. </a:t>
            </a:r>
          </a:p>
          <a:p>
            <a:pPr marL="342891" indent="-342891" algn="just">
              <a:buFont typeface="Wingdings" panose="05000000000000000000" pitchFamily="2" charset="2"/>
              <a:buChar char="Ø"/>
            </a:pPr>
            <a:r>
              <a:rPr lang="es-EC" sz="2000" dirty="0"/>
              <a:t>La misión institucional premisa formulada como finalidad de la </a:t>
            </a:r>
            <a:r>
              <a:rPr lang="es-EC" sz="2000" dirty="0" err="1"/>
              <a:t>ESMIL</a:t>
            </a:r>
            <a:r>
              <a:rPr lang="es-EC" sz="2000" dirty="0"/>
              <a:t> </a:t>
            </a:r>
            <a:r>
              <a:rPr lang="es-EC" sz="2000" dirty="0" smtClean="0"/>
              <a:t>considerando que es </a:t>
            </a:r>
            <a:r>
              <a:rPr lang="es-EC" sz="2000" dirty="0"/>
              <a:t>la Institución encargada de la formación de Oficiales que rige la operatividad de los componentes de la Planificación Estratégica Institucional para el cumplimiento de los fines y objetivos de la educación superior militar de acuerdo con la prospectiva señalada.</a:t>
            </a:r>
          </a:p>
        </p:txBody>
      </p:sp>
    </p:spTree>
    <p:extLst>
      <p:ext uri="{BB962C8B-B14F-4D97-AF65-F5344CB8AC3E}">
        <p14:creationId xmlns:p14="http://schemas.microsoft.com/office/powerpoint/2010/main" val="3898473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1" y="332868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5102891B-FC4B-4661-AE65-DF357E1CC52D}"/>
              </a:ext>
            </a:extLst>
          </p:cNvPr>
          <p:cNvSpPr/>
          <p:nvPr/>
        </p:nvSpPr>
        <p:spPr>
          <a:xfrm>
            <a:off x="3873681" y="501526"/>
            <a:ext cx="5470036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9.- </a:t>
            </a:r>
            <a:r>
              <a:rPr lang="es-ES_tradnl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OPERACIONALIZACIÓN</a:t>
            </a: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 DE LAS VARIABLES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816277530"/>
              </p:ext>
            </p:extLst>
          </p:nvPr>
        </p:nvGraphicFramePr>
        <p:xfrm>
          <a:off x="1432329" y="52000"/>
          <a:ext cx="8178087" cy="601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00" y="3707756"/>
            <a:ext cx="2604348" cy="2126827"/>
          </a:xfrm>
          <a:prstGeom prst="rect">
            <a:avLst/>
          </a:prstGeom>
        </p:spPr>
      </p:pic>
      <p:pic>
        <p:nvPicPr>
          <p:cNvPr id="6" name="Picture 6" descr="Imagen relacionada">
            <a:extLst>
              <a:ext uri="{FF2B5EF4-FFF2-40B4-BE49-F238E27FC236}">
                <a16:creationId xmlns:a16="http://schemas.microsoft.com/office/drawing/2014/main" xmlns="" id="{3710554B-FBB0-4AA1-9753-825D3886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81710" y="4393132"/>
            <a:ext cx="2557155" cy="1441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do de imagen para ESCUELA SUPERIOR MILITAR ELOY ALFARO">
            <a:extLst>
              <a:ext uri="{FF2B5EF4-FFF2-40B4-BE49-F238E27FC236}">
                <a16:creationId xmlns:a16="http://schemas.microsoft.com/office/drawing/2014/main" xmlns="" id="{67714C1F-0A17-414D-9C37-3A9F3722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6605" r="19092" b="21290"/>
          <a:stretch/>
        </p:blipFill>
        <p:spPr bwMode="auto">
          <a:xfrm>
            <a:off x="9610416" y="1058162"/>
            <a:ext cx="2581584" cy="2209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67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1" y="332868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5102891B-FC4B-4661-AE65-DF357E1CC52D}"/>
              </a:ext>
            </a:extLst>
          </p:cNvPr>
          <p:cNvSpPr/>
          <p:nvPr/>
        </p:nvSpPr>
        <p:spPr>
          <a:xfrm>
            <a:off x="3873681" y="501526"/>
            <a:ext cx="5470036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9.- </a:t>
            </a:r>
            <a:r>
              <a:rPr lang="es-ES_tradnl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OPERACIONALIZACIÓN</a:t>
            </a: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 DE LAS VARIABLES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/>
          </p:nvPr>
        </p:nvGraphicFramePr>
        <p:xfrm>
          <a:off x="2006956" y="332868"/>
          <a:ext cx="8360537" cy="601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5" y="4951656"/>
            <a:ext cx="2097805" cy="17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6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4F5F87B9-1A9E-497B-A90D-A9B24D1FE6D8}"/>
              </a:ext>
            </a:extLst>
          </p:cNvPr>
          <p:cNvSpPr/>
          <p:nvPr/>
        </p:nvSpPr>
        <p:spPr>
          <a:xfrm>
            <a:off x="3635099" y="270434"/>
            <a:ext cx="5482749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10.- OBJETO DE ESTUDIO Y CAMPO DE ACCIÓN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7D07F55-59E9-4BDE-ACE1-A7EB07014E8C}"/>
              </a:ext>
            </a:extLst>
          </p:cNvPr>
          <p:cNvSpPr/>
          <p:nvPr/>
        </p:nvSpPr>
        <p:spPr>
          <a:xfrm>
            <a:off x="1252108" y="1127769"/>
            <a:ext cx="10248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04" indent="180335" algn="just">
              <a:spcBef>
                <a:spcPts val="1200"/>
              </a:spcBef>
              <a:defRPr/>
            </a:pPr>
            <a:r>
              <a:rPr lang="es-ES_tradnl" dirty="0" smtClean="0">
                <a:solidFill>
                  <a:srgbClr val="171717"/>
                </a:solidFill>
                <a:ea typeface="Arial" panose="020B0604020202020204" pitchFamily="34" charset="0"/>
                <a:cs typeface="Arial" panose="020B0604020202020204" pitchFamily="34" charset="0"/>
              </a:rPr>
              <a:t>La p</a:t>
            </a:r>
            <a:r>
              <a:rPr lang="es-EC" dirty="0" err="1" smtClean="0">
                <a:solidFill>
                  <a:srgbClr val="171717"/>
                </a:solidFill>
                <a:ea typeface="Arial" panose="020B0604020202020204" pitchFamily="34" charset="0"/>
                <a:cs typeface="Arial" panose="020B0604020202020204" pitchFamily="34" charset="0"/>
              </a:rPr>
              <a:t>ertinencia</a:t>
            </a:r>
            <a:r>
              <a:rPr lang="es-EC" dirty="0" smtClean="0">
                <a:solidFill>
                  <a:srgbClr val="171717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>
                <a:solidFill>
                  <a:srgbClr val="171717"/>
                </a:solidFill>
                <a:ea typeface="Arial" panose="020B0604020202020204" pitchFamily="34" charset="0"/>
                <a:cs typeface="Arial" panose="020B0604020202020204" pitchFamily="34" charset="0"/>
              </a:rPr>
              <a:t>de la planificación estratégica de la ESMIL del 2013- 2021 para la formación militar con respecto a las nuevas amenazas y riesgos a la seguridad del territorio y la nación del Ecuador en función del escenario de la defensa en el 2030, a fin de establecer estrategias de actualización e innovación en la formación militar de acuerdo con estas variables.</a:t>
            </a:r>
            <a:endParaRPr lang="es-EC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B602F3A-093C-F847-B066-2C639F9D2290}"/>
              </a:ext>
            </a:extLst>
          </p:cNvPr>
          <p:cNvSpPr/>
          <p:nvPr/>
        </p:nvSpPr>
        <p:spPr>
          <a:xfrm>
            <a:off x="1022792" y="4073452"/>
            <a:ext cx="11195713" cy="36384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646A143-126B-5C47-A286-F317B4B14D57}"/>
              </a:ext>
            </a:extLst>
          </p:cNvPr>
          <p:cNvSpPr txBox="1"/>
          <p:nvPr/>
        </p:nvSpPr>
        <p:spPr>
          <a:xfrm>
            <a:off x="1645049" y="2586463"/>
            <a:ext cx="260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cs typeface="Arial" panose="020B0604020202020204" pitchFamily="34" charset="0"/>
              </a:rPr>
              <a:t>Educación </a:t>
            </a:r>
            <a:r>
              <a:rPr lang="es-EC" sz="2200" b="1" dirty="0">
                <a:cs typeface="Arial" panose="020B0604020202020204" pitchFamily="34" charset="0"/>
              </a:rPr>
              <a:t>Superior militar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9841247-853F-0747-B571-DFC41C9DC455}"/>
              </a:ext>
            </a:extLst>
          </p:cNvPr>
          <p:cNvSpPr txBox="1"/>
          <p:nvPr/>
        </p:nvSpPr>
        <p:spPr>
          <a:xfrm>
            <a:off x="8324329" y="2420182"/>
            <a:ext cx="3463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cs typeface="Arial" panose="020B0604020202020204" pitchFamily="34" charset="0"/>
              </a:rPr>
              <a:t>La </a:t>
            </a:r>
            <a:r>
              <a:rPr lang="es-EC" sz="2200" b="1" dirty="0" err="1">
                <a:cs typeface="Arial" panose="020B0604020202020204" pitchFamily="34" charset="0"/>
              </a:rPr>
              <a:t>P.E</a:t>
            </a:r>
            <a:r>
              <a:rPr lang="es-EC" sz="2200" b="1" dirty="0">
                <a:cs typeface="Arial" panose="020B0604020202020204" pitchFamily="34" charset="0"/>
              </a:rPr>
              <a:t> y la formación militar de oficiales en la </a:t>
            </a:r>
            <a:r>
              <a:rPr lang="es-EC" sz="2200" b="1" dirty="0" err="1">
                <a:cs typeface="Arial" panose="020B0604020202020204" pitchFamily="34" charset="0"/>
              </a:rPr>
              <a:t>ESMIL</a:t>
            </a:r>
            <a:r>
              <a:rPr lang="es-EC" sz="2200" b="1" dirty="0">
                <a:cs typeface="Arial" panose="020B0604020202020204" pitchFamily="34" charset="0"/>
              </a:rPr>
              <a:t> con prospectiva al 2030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669955A-3FB6-1D4E-A3AA-5F93C9BB1BF0}"/>
              </a:ext>
            </a:extLst>
          </p:cNvPr>
          <p:cNvSpPr txBox="1"/>
          <p:nvPr/>
        </p:nvSpPr>
        <p:spPr>
          <a:xfrm>
            <a:off x="1329425" y="5526899"/>
            <a:ext cx="30792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Comprende tanto la instrucción como la formación </a:t>
            </a:r>
          </a:p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Instrucción: teórica, científica, filosófica y tecnológica del conocimiento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44D872B-181F-AA4D-A1F1-220258892550}"/>
              </a:ext>
            </a:extLst>
          </p:cNvPr>
          <p:cNvSpPr txBox="1"/>
          <p:nvPr/>
        </p:nvSpPr>
        <p:spPr>
          <a:xfrm>
            <a:off x="5280411" y="5594338"/>
            <a:ext cx="2751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Formación: habilidades y destrezas que adquiere y desarrolla el cadete para el ejercicio de la carrera militar.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9185624A-7DEF-D94D-B65A-21B8BD4DB452}"/>
              </a:ext>
            </a:extLst>
          </p:cNvPr>
          <p:cNvSpPr txBox="1"/>
          <p:nvPr/>
        </p:nvSpPr>
        <p:spPr>
          <a:xfrm>
            <a:off x="8610860" y="5587975"/>
            <a:ext cx="32461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Contempla un escenario prospectivo a mediano o largo plazo para alcanzar los fines y objetivos de la institución. De acuerdo con las nuevas amenazas y riesgos.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D3589E42-7FF2-5949-B8D3-6E920084BE56}"/>
              </a:ext>
            </a:extLst>
          </p:cNvPr>
          <p:cNvSpPr/>
          <p:nvPr/>
        </p:nvSpPr>
        <p:spPr>
          <a:xfrm>
            <a:off x="-791" y="4073450"/>
            <a:ext cx="586854" cy="36384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 descr="admisiones | U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27" y="3348546"/>
            <a:ext cx="3001004" cy="21772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C646A143-126B-5C47-A286-F317B4B14D57}"/>
              </a:ext>
            </a:extLst>
          </p:cNvPr>
          <p:cNvSpPr txBox="1"/>
          <p:nvPr/>
        </p:nvSpPr>
        <p:spPr>
          <a:xfrm>
            <a:off x="5319866" y="2525235"/>
            <a:ext cx="260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cs typeface="Arial" panose="020B0604020202020204" pitchFamily="34" charset="0"/>
              </a:rPr>
              <a:t>Formación profesional militar</a:t>
            </a:r>
          </a:p>
        </p:txBody>
      </p:sp>
      <p:pic>
        <p:nvPicPr>
          <p:cNvPr id="3076" name="Picture 4" descr="Reclutamiento Ejército Ecuatoriano 2020: Requisitos y Escuelas Milita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13" y="3368702"/>
            <a:ext cx="2882295" cy="2284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 EJÉRCITO ECUATORIANO A TRAVÉS DE LA ESCUELA SUPERIOR MILITAR “ELOY  ALFARO”, SE REALIZÓ LA CEREMONIA MILITAR DE LA SALIDA DEL PORTÓN DE MARTE  DE 127 OFICIALES DE LA PROMOCIÓN 120 “GENE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786" y="3448391"/>
            <a:ext cx="2746335" cy="2145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  <p:bldP spid="13" grpId="0"/>
      <p:bldP spid="14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066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4F5F87B9-1A9E-497B-A90D-A9B24D1FE6D8}"/>
              </a:ext>
            </a:extLst>
          </p:cNvPr>
          <p:cNvSpPr/>
          <p:nvPr/>
        </p:nvSpPr>
        <p:spPr>
          <a:xfrm>
            <a:off x="4211833" y="247349"/>
            <a:ext cx="4257451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11.- DISEÑO DE LA INVESTIGACIÓN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33DF7E70-DC23-9847-80CE-F8B9EEB11585}"/>
              </a:ext>
            </a:extLst>
          </p:cNvPr>
          <p:cNvSpPr txBox="1"/>
          <p:nvPr/>
        </p:nvSpPr>
        <p:spPr>
          <a:xfrm>
            <a:off x="1856041" y="1389091"/>
            <a:ext cx="1731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cs typeface="Arial" panose="020B0604020202020204" pitchFamily="34" charset="0"/>
              </a:rPr>
              <a:t>ENFOQUE DE LA</a:t>
            </a:r>
          </a:p>
          <a:p>
            <a:r>
              <a:rPr lang="es-EC" b="1" dirty="0">
                <a:cs typeface="Arial" panose="020B0604020202020204" pitchFamily="34" charset="0"/>
              </a:rPr>
              <a:t>INVESTIGACIÓN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A3922FD8-4994-F946-B1C0-70E345FD7EA6}"/>
              </a:ext>
            </a:extLst>
          </p:cNvPr>
          <p:cNvSpPr txBox="1"/>
          <p:nvPr/>
        </p:nvSpPr>
        <p:spPr>
          <a:xfrm>
            <a:off x="6040540" y="1391579"/>
            <a:ext cx="170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>
                <a:cs typeface="Arial" panose="020B0604020202020204" pitchFamily="34" charset="0"/>
              </a:rPr>
              <a:t>TIPO DE</a:t>
            </a:r>
          </a:p>
          <a:p>
            <a:pPr algn="ctr"/>
            <a:r>
              <a:rPr lang="es-EC" b="1" dirty="0">
                <a:cs typeface="Arial" panose="020B0604020202020204" pitchFamily="34" charset="0"/>
              </a:rPr>
              <a:t>INVESTIGACIÓN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6F906642-8268-A64D-9AD1-9ECE8B481F0D}"/>
              </a:ext>
            </a:extLst>
          </p:cNvPr>
          <p:cNvSpPr txBox="1"/>
          <p:nvPr/>
        </p:nvSpPr>
        <p:spPr>
          <a:xfrm>
            <a:off x="9979233" y="1546593"/>
            <a:ext cx="131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cs typeface="Arial" panose="020B0604020202020204" pitchFamily="34" charset="0"/>
              </a:rPr>
              <a:t>POBLACIÓN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85E13E6F-4D97-234A-BB07-336C367DB7BB}"/>
              </a:ext>
            </a:extLst>
          </p:cNvPr>
          <p:cNvSpPr txBox="1"/>
          <p:nvPr/>
        </p:nvSpPr>
        <p:spPr>
          <a:xfrm>
            <a:off x="1264591" y="4148737"/>
            <a:ext cx="2770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cs typeface="Arial" panose="020B0604020202020204" pitchFamily="34" charset="0"/>
              </a:rPr>
              <a:t>Se realizó bajo lineamientos del paradigma epistemológico positivista. Enfoque de investigación </a:t>
            </a:r>
            <a:r>
              <a:rPr lang="es-EC" dirty="0" smtClean="0">
                <a:solidFill>
                  <a:srgbClr val="FF0000"/>
                </a:solidFill>
                <a:cs typeface="Arial" panose="020B0604020202020204" pitchFamily="34" charset="0"/>
              </a:rPr>
              <a:t>cuantitativo</a:t>
            </a:r>
            <a:r>
              <a:rPr lang="es-EC" b="1" dirty="0">
                <a:cs typeface="Arial" panose="020B0604020202020204" pitchFamily="34" charset="0"/>
              </a:rPr>
              <a:t>.</a:t>
            </a:r>
            <a:r>
              <a:rPr lang="es-EC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520C58CF-CDB3-5E48-A305-35FA791B5EB1}"/>
              </a:ext>
            </a:extLst>
          </p:cNvPr>
          <p:cNvSpPr txBox="1"/>
          <p:nvPr/>
        </p:nvSpPr>
        <p:spPr>
          <a:xfrm>
            <a:off x="4358427" y="4086122"/>
            <a:ext cx="4706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rgbClr val="FF0000"/>
                </a:solidFill>
                <a:cs typeface="Arial" panose="020B0604020202020204" pitchFamily="34" charset="0"/>
              </a:rPr>
              <a:t>Estudio exploratoria </a:t>
            </a:r>
            <a:r>
              <a:rPr lang="es-EC" dirty="0">
                <a:cs typeface="Arial" panose="020B0604020202020204" pitchFamily="34" charset="0"/>
              </a:rPr>
              <a:t>de las experiencias y lecciones en base a una investigación de campo</a:t>
            </a:r>
          </a:p>
          <a:p>
            <a:pPr algn="just"/>
            <a:r>
              <a:rPr lang="es-EC" dirty="0">
                <a:solidFill>
                  <a:srgbClr val="FF0000"/>
                </a:solidFill>
                <a:cs typeface="Arial" panose="020B0604020202020204" pitchFamily="34" charset="0"/>
              </a:rPr>
              <a:t>Estudio descriptivo</a:t>
            </a:r>
            <a:r>
              <a:rPr lang="es-EC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EC" dirty="0">
                <a:cs typeface="Arial" panose="020B0604020202020204" pitchFamily="34" charset="0"/>
              </a:rPr>
              <a:t>de</a:t>
            </a:r>
            <a:r>
              <a:rPr lang="es-EC" b="1" dirty="0">
                <a:cs typeface="Arial" panose="020B0604020202020204" pitchFamily="34" charset="0"/>
              </a:rPr>
              <a:t> </a:t>
            </a:r>
            <a:r>
              <a:rPr lang="es-EC" dirty="0">
                <a:cs typeface="Arial" panose="020B0604020202020204" pitchFamily="34" charset="0"/>
              </a:rPr>
              <a:t>las características cuantitativas y cualitativas de tipo ex post facto.</a:t>
            </a:r>
          </a:p>
          <a:p>
            <a:pPr algn="just"/>
            <a:r>
              <a:rPr lang="es-EC" dirty="0">
                <a:solidFill>
                  <a:srgbClr val="FF0000"/>
                </a:solidFill>
                <a:cs typeface="Arial" panose="020B0604020202020204" pitchFamily="34" charset="0"/>
              </a:rPr>
              <a:t>Estudio explicativo</a:t>
            </a:r>
            <a:r>
              <a:rPr lang="es-EC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EC" dirty="0">
                <a:cs typeface="Arial" panose="020B0604020202020204" pitchFamily="34" charset="0"/>
              </a:rPr>
              <a:t>de</a:t>
            </a:r>
            <a:r>
              <a:rPr lang="es-EC" b="1" dirty="0">
                <a:cs typeface="Arial" panose="020B0604020202020204" pitchFamily="34" charset="0"/>
              </a:rPr>
              <a:t> </a:t>
            </a:r>
            <a:r>
              <a:rPr lang="es-EC" dirty="0">
                <a:cs typeface="Arial" panose="020B0604020202020204" pitchFamily="34" charset="0"/>
              </a:rPr>
              <a:t>las relaciones de causa y efecto.</a:t>
            </a:r>
          </a:p>
          <a:p>
            <a:pPr algn="just"/>
            <a:r>
              <a:rPr lang="es-EC" dirty="0">
                <a:solidFill>
                  <a:srgbClr val="FF0000"/>
                </a:solidFill>
                <a:cs typeface="Arial" panose="020B0604020202020204" pitchFamily="34" charset="0"/>
              </a:rPr>
              <a:t>Estudio correlacional </a:t>
            </a:r>
            <a:r>
              <a:rPr lang="es-EC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EC" dirty="0">
                <a:cs typeface="Arial" panose="020B0604020202020204" pitchFamily="34" charset="0"/>
              </a:rPr>
              <a:t>del nivel de relación de dependencia o independencia entre las variables.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3310358D-0BC3-5240-98A0-CF2B78F12647}"/>
              </a:ext>
            </a:extLst>
          </p:cNvPr>
          <p:cNvSpPr txBox="1"/>
          <p:nvPr/>
        </p:nvSpPr>
        <p:spPr>
          <a:xfrm>
            <a:off x="9516213" y="4285018"/>
            <a:ext cx="2490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cs typeface="Arial" panose="020B0604020202020204" pitchFamily="34" charset="0"/>
              </a:rPr>
              <a:t>Oficiales planificadores: Directivos, instructores militares y cadetes de IV </a:t>
            </a:r>
            <a:r>
              <a:rPr lang="es-EC" dirty="0" err="1" smtClean="0">
                <a:cs typeface="Arial" panose="020B0604020202020204" pitchFamily="34" charset="0"/>
              </a:rPr>
              <a:t>C.M</a:t>
            </a:r>
            <a:r>
              <a:rPr lang="es-EC" dirty="0" smtClean="0">
                <a:cs typeface="Arial" panose="020B0604020202020204" pitchFamily="34" charset="0"/>
              </a:rPr>
              <a:t>.</a:t>
            </a:r>
            <a:endParaRPr lang="es-EC" dirty="0"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44723" y="2225690"/>
            <a:ext cx="11155988" cy="1923047"/>
            <a:chOff x="1044722" y="2164833"/>
            <a:chExt cx="11155988" cy="1923046"/>
          </a:xfrm>
        </p:grpSpPr>
        <p:pic>
          <p:nvPicPr>
            <p:cNvPr id="4098" name="Picture 2" descr="Acto en Escuela Militar para conmemorar 211 años de Independenc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543" y="2165760"/>
              <a:ext cx="5481156" cy="1922119"/>
            </a:xfrm>
            <a:prstGeom prst="parallelogram">
              <a:avLst>
                <a:gd name="adj" fmla="val 5015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La carrera militar en el ESMIL - YouTub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8" b="8047"/>
            <a:stretch/>
          </p:blipFill>
          <p:spPr bwMode="auto">
            <a:xfrm>
              <a:off x="1044722" y="2164833"/>
              <a:ext cx="3437126" cy="1860431"/>
            </a:xfrm>
            <a:prstGeom prst="cub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ESMIL • Guía rápida del proceso de selección 【 Ayuda AQUI 】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606" y="2164833"/>
              <a:ext cx="3121104" cy="1825958"/>
            </a:xfrm>
            <a:prstGeom prst="flowChartPunchedTap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22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74D65C6-EE29-4BDC-93AB-FD45C7FDB006}"/>
              </a:ext>
            </a:extLst>
          </p:cNvPr>
          <p:cNvSpPr/>
          <p:nvPr/>
        </p:nvSpPr>
        <p:spPr>
          <a:xfrm>
            <a:off x="5577489" y="600555"/>
            <a:ext cx="1873860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MUESTRA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0B1FDF1-605E-4B0B-8D2E-79C30D43327E}"/>
              </a:ext>
            </a:extLst>
          </p:cNvPr>
          <p:cNvSpPr/>
          <p:nvPr/>
        </p:nvSpPr>
        <p:spPr>
          <a:xfrm>
            <a:off x="3668825" y="1302450"/>
            <a:ext cx="569118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68" indent="3175" algn="just">
              <a:spcBef>
                <a:spcPts val="1200"/>
              </a:spcBef>
              <a:spcAft>
                <a:spcPts val="1200"/>
              </a:spcAft>
              <a:defRPr/>
            </a:pPr>
            <a:r>
              <a:rPr lang="es-EC" sz="2000" b="1" dirty="0">
                <a:solidFill>
                  <a:srgbClr val="171717"/>
                </a:solidFill>
                <a:ea typeface="Arial" panose="020B0604020202020204" pitchFamily="34" charset="0"/>
                <a:cs typeface="Arial" panose="020B0604020202020204" pitchFamily="34" charset="0"/>
              </a:rPr>
              <a:t>Directivos, Oficiales Instructores y cadetes del Cuarto Curso Militar de acuerdo a cuadro adjunto:</a:t>
            </a:r>
            <a:endParaRPr lang="es-EC" sz="20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74D691AD-CF50-4FFA-9CA9-F8F79E5C7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551178"/>
              </p:ext>
            </p:extLst>
          </p:nvPr>
        </p:nvGraphicFramePr>
        <p:xfrm>
          <a:off x="3668825" y="2532062"/>
          <a:ext cx="5691188" cy="244951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173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7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0055">
                <a:tc>
                  <a:txBody>
                    <a:bodyPr/>
                    <a:lstStyle/>
                    <a:p>
                      <a:pPr marL="685800" indent="-685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00"/>
                          </a:solidFill>
                          <a:effectLst/>
                        </a:rPr>
                        <a:t>POBLACIÓN ENCUESTADA</a:t>
                      </a:r>
                      <a:endParaRPr lang="es-EC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00"/>
                          </a:solidFill>
                          <a:effectLst/>
                        </a:rPr>
                        <a:t>NÚMERO</a:t>
                      </a:r>
                      <a:endParaRPr lang="es-EC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8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Oficiales Directivos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  12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98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Oficiales /Docentes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  12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98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Cadetes de IV Militar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  88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98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TOTAL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  112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3" marR="444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2990850" y="106681"/>
            <a:ext cx="9061630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scuela Militar Eloy Alfaro ESMIL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63" y="1249251"/>
            <a:ext cx="3657600" cy="481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xmlns="" id="{24A69DB6-01EA-4FB7-9753-7F45579E56B5}"/>
              </a:ext>
            </a:extLst>
          </p:cNvPr>
          <p:cNvSpPr/>
          <p:nvPr/>
        </p:nvSpPr>
        <p:spPr>
          <a:xfrm>
            <a:off x="6304825" y="236146"/>
            <a:ext cx="1966595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es-ES_tradnl" sz="2400" kern="0" dirty="0">
                <a:solidFill>
                  <a:schemeClr val="bg1"/>
                </a:solidFill>
                <a:latin typeface="Impact" panose="020B0806030902050204" pitchFamily="34" charset="0"/>
              </a:rPr>
              <a:t>TEMARIO</a:t>
            </a:r>
            <a:endParaRPr lang="es-EC" sz="2400" kern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1AC222EB-CE0E-1D4E-BA24-831B2CB3AD74}"/>
              </a:ext>
            </a:extLst>
          </p:cNvPr>
          <p:cNvSpPr txBox="1"/>
          <p:nvPr/>
        </p:nvSpPr>
        <p:spPr>
          <a:xfrm>
            <a:off x="3495502" y="1097345"/>
            <a:ext cx="5996223" cy="513371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PLANTEAMIENTO DEL PROBLEMA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ENUNCIADO DEL PROBLEMA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PREGUNTAS DE INVESTIGACIÓN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JUSTIFICACIÓN DE LA INVESTIGACIÓN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FontTx/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OBJETIVO GENERAL</a:t>
            </a:r>
          </a:p>
          <a:p>
            <a:pPr marL="457189" indent="-457189">
              <a:lnSpc>
                <a:spcPct val="130000"/>
              </a:lnSpc>
              <a:buFontTx/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FUNDAMENTACIÓN TEÓRICA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HIPÓTESIS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VARIABLES INDEPENDIENTE Y DEPENDIENTES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OPERACIONALIZACIÓN DE LAS VARIABLES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OBJETO DE ESTUDIO Y CAMPO DE ACCIÓN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DISEÑO DE LA INVESTIGACIÓN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DESARROLLO DE LOS OBJETIVOS</a:t>
            </a:r>
          </a:p>
          <a:p>
            <a:pPr>
              <a:lnSpc>
                <a:spcPct val="130000"/>
              </a:lnSpc>
            </a:pPr>
            <a:r>
              <a:rPr lang="es-EC" b="1" dirty="0" smtClean="0">
                <a:solidFill>
                  <a:schemeClr val="tx1"/>
                </a:solidFill>
                <a:cs typeface="Arial" panose="020B0604020202020204" pitchFamily="34" charset="0"/>
              </a:rPr>
              <a:t>13.    LINEAMIENTOS/PROPUESTA</a:t>
            </a:r>
            <a:endParaRPr lang="es-EC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30000"/>
              </a:lnSpc>
              <a:buAutoNum type="arabicPeriod" startAt="14"/>
            </a:pPr>
            <a:r>
              <a:rPr lang="es-EC" b="1" dirty="0">
                <a:solidFill>
                  <a:schemeClr val="tx1"/>
                </a:solidFill>
                <a:cs typeface="Arial" panose="020B0604020202020204" pitchFamily="34" charset="0"/>
              </a:rPr>
              <a:t>CONCLUSIONES Y RECOMENDACIONES</a:t>
            </a:r>
            <a:endParaRPr lang="es-EC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82D5FC33-726C-4BAB-BB93-DA226BB0916C}"/>
              </a:ext>
            </a:extLst>
          </p:cNvPr>
          <p:cNvSpPr/>
          <p:nvPr/>
        </p:nvSpPr>
        <p:spPr>
          <a:xfrm>
            <a:off x="4274194" y="558802"/>
            <a:ext cx="5610527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ANÁLISIS E INTERPRETACIÓN DE RESULTADOS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BACA2FDA-96B5-4224-937D-E8463D276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5" y="1169642"/>
            <a:ext cx="755015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80975"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8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es-ES_tradnl" altLang="es-EC" b="1" dirty="0">
                <a:solidFill>
                  <a:srgbClr val="171717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Pregunta No. 9: ¿En qué nivel de pertinencia ubica usted a la consideración de que debe elaborarse una nueva Planificación Estratégica que contemple una nueva visión y misión institucional, áreas estratégicas y proyectos para afrontar los nuevos escenarios de la defensa nacional?.</a:t>
            </a:r>
            <a:endParaRPr lang="es-EC" altLang="es-EC" b="1" dirty="0">
              <a:latin typeface="+mn-lt"/>
            </a:endParaRPr>
          </a:p>
          <a:p>
            <a:pPr algn="just">
              <a:defRPr/>
            </a:pPr>
            <a:endParaRPr lang="es-EC" altLang="es-EC" b="1" dirty="0">
              <a:latin typeface="+mn-lt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6AD49F86-EB7A-4A59-8CED-97226431C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42923"/>
              </p:ext>
            </p:extLst>
          </p:nvPr>
        </p:nvGraphicFramePr>
        <p:xfrm>
          <a:off x="3570697" y="2406911"/>
          <a:ext cx="7719738" cy="15106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6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98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0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55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342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7203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ENCUESTADOS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a) De excelencia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b) Satisfactorio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c) Medianamente satisfactorio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frecuencia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Porcentaje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363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DIRECTIVOS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8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 dirty="0">
                          <a:effectLst/>
                        </a:rPr>
                        <a:t>12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91,7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363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INSTRUCTORES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>
                          <a:effectLst/>
                        </a:rPr>
                        <a:t>12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>
                          <a:effectLst/>
                        </a:rPr>
                        <a:t>91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3363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</a:rPr>
                        <a:t>CADETES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33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51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>
                          <a:effectLst/>
                        </a:rPr>
                        <a:t>88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>
                          <a:effectLst/>
                        </a:rPr>
                        <a:t>95</a:t>
                      </a:r>
                      <a:endParaRPr lang="es-EC" sz="1600" b="1" i="0" u="none" strike="noStrike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3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total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40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66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6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112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92,57</a:t>
                      </a:r>
                      <a:endParaRPr lang="es-EC" sz="1600" b="1" i="0" u="none" strike="noStrike" dirty="0">
                        <a:solidFill>
                          <a:srgbClr val="171717"/>
                        </a:solidFill>
                        <a:effectLst/>
                        <a:latin typeface="+mn-lt"/>
                      </a:endParaRPr>
                    </a:p>
                  </a:txBody>
                  <a:tcPr marL="9527" marR="9527" marT="952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53B3F0E4-24D6-41EF-89F7-53FAF9931E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921750"/>
              </p:ext>
            </p:extLst>
          </p:nvPr>
        </p:nvGraphicFramePr>
        <p:xfrm>
          <a:off x="5078391" y="4089627"/>
          <a:ext cx="4562475" cy="270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Gráfico" r:id="rId3" imgW="4566300" imgH="2706859" progId="Excel.Chart.8">
                  <p:embed/>
                </p:oleObj>
              </mc:Choice>
              <mc:Fallback>
                <p:oleObj name="Gráfico" r:id="rId3" imgW="4566300" imgH="2706859" progId="Excel.Chart.8">
                  <p:embed/>
                  <p:pic>
                    <p:nvPicPr>
                      <p:cNvPr id="13" name="Gráfico 12">
                        <a:extLst>
                          <a:ext uri="{FF2B5EF4-FFF2-40B4-BE49-F238E27FC236}">
                            <a16:creationId xmlns:a16="http://schemas.microsoft.com/office/drawing/2014/main" xmlns="" id="{53B3F0E4-24D6-41EF-89F7-53FAF9931E6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391" y="4089627"/>
                        <a:ext cx="4562475" cy="270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DAF7B58-BEAF-4EBE-BE61-7BB049F34EC4}"/>
              </a:ext>
            </a:extLst>
          </p:cNvPr>
          <p:cNvSpPr txBox="1"/>
          <p:nvPr/>
        </p:nvSpPr>
        <p:spPr>
          <a:xfrm>
            <a:off x="8929665" y="5080227"/>
            <a:ext cx="1554163" cy="646331"/>
          </a:xfrm>
          <a:prstGeom prst="rect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C" b="1" dirty="0"/>
              <a:t>92,57%</a:t>
            </a:r>
          </a:p>
          <a:p>
            <a:pPr algn="ctr">
              <a:defRPr/>
            </a:pPr>
            <a:r>
              <a:rPr lang="es-EC" b="1" dirty="0"/>
              <a:t>SI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E24CB0A5-89B2-49A0-B3E4-77832EEF3DD0}"/>
              </a:ext>
            </a:extLst>
          </p:cNvPr>
          <p:cNvCxnSpPr/>
          <p:nvPr/>
        </p:nvCxnSpPr>
        <p:spPr>
          <a:xfrm flipV="1">
            <a:off x="8058129" y="5264377"/>
            <a:ext cx="839787" cy="23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28AF3EEA-47D5-4BF6-B68B-12BE66BB3ACB}"/>
              </a:ext>
            </a:extLst>
          </p:cNvPr>
          <p:cNvSpPr txBox="1"/>
          <p:nvPr/>
        </p:nvSpPr>
        <p:spPr>
          <a:xfrm>
            <a:off x="4541817" y="4561115"/>
            <a:ext cx="9112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C" b="1" dirty="0"/>
              <a:t>7,43%</a:t>
            </a:r>
          </a:p>
          <a:p>
            <a:pPr algn="ctr">
              <a:defRPr/>
            </a:pPr>
            <a:r>
              <a:rPr lang="es-EC" b="1" dirty="0"/>
              <a:t>NO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33942DA7-8048-43FA-B1F3-CDB7F1953E1D}"/>
              </a:ext>
            </a:extLst>
          </p:cNvPr>
          <p:cNvCxnSpPr/>
          <p:nvPr/>
        </p:nvCxnSpPr>
        <p:spPr>
          <a:xfrm flipH="1" flipV="1">
            <a:off x="5716566" y="4762727"/>
            <a:ext cx="1643063" cy="317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OleChart spid="13" grpId="0" animBg="0"/>
      <p:bldP spid="1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20193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ESMIL • Guía rápida del proceso de selección 【 Ayuda AQUI 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541" y="2186819"/>
            <a:ext cx="3322459" cy="3060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3702776" y="381220"/>
            <a:ext cx="5772760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12.1 .- DESARROLLO DEL  </a:t>
            </a:r>
            <a:r>
              <a:rPr lang="es-ES_tradnl" sz="2400" dirty="0">
                <a:solidFill>
                  <a:srgbClr val="FFFF00"/>
                </a:solidFill>
                <a:latin typeface="Impact" panose="020B0806030902050204" pitchFamily="34" charset="0"/>
              </a:rPr>
              <a:t>OBJETIVO 1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64441355"/>
              </p:ext>
            </p:extLst>
          </p:nvPr>
        </p:nvGraphicFramePr>
        <p:xfrm>
          <a:off x="1539126" y="2289852"/>
          <a:ext cx="8570791" cy="438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712647" y="966413"/>
            <a:ext cx="975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ESTUDIAR LA APLICACIÓN DE LA PLANIFICACIÓN ESTRATÉGICA 2013-2021 EN LA FORMACIÓN PROFESIONAL MILITAR IMPARTIDA POR LA </a:t>
            </a:r>
            <a:r>
              <a:rPr lang="es-EC" sz="1600" b="1" dirty="0" err="1"/>
              <a:t>ESMIL</a:t>
            </a:r>
            <a:r>
              <a:rPr lang="es-EC" sz="1600" b="1" dirty="0"/>
              <a:t>, RELACIONANDO LAS NUEVAS AMENAZAS Y RIESGOS A LA SEGURIDAD TERRITORIAL, NACIÓN ECUATORIANA Y EL ESCENARIO DE LA DEFENSA EN EL AÑO 2030 ESTABLECIDO EN LAS POLÍTICAS DE LA DEFENSA NACIONAL DEL ECUADOR.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51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7 militares heridos en Orellana tras explosión de granada. – Ecuador en  Direc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37" y="2734790"/>
            <a:ext cx="3460265" cy="2311349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97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3702776" y="381220"/>
            <a:ext cx="5772760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12.2 .- DESARROLLO DEL  </a:t>
            </a:r>
            <a:r>
              <a:rPr lang="es-ES_tradnl" sz="2400" dirty="0">
                <a:solidFill>
                  <a:srgbClr val="FFFF00"/>
                </a:solidFill>
                <a:latin typeface="Impact" panose="020B0806030902050204" pitchFamily="34" charset="0"/>
              </a:rPr>
              <a:t>OBJETIVO 2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35640406"/>
              </p:ext>
            </p:extLst>
          </p:nvPr>
        </p:nvGraphicFramePr>
        <p:xfrm>
          <a:off x="1675375" y="1989449"/>
          <a:ext cx="8570791" cy="438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795800" y="1038680"/>
            <a:ext cx="9586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ANALIZAR LA NATURALEZA DE LA FORMACIÓN MILITAR QUE SE IMPARTE EN LA </a:t>
            </a:r>
            <a:r>
              <a:rPr lang="es-EC" sz="1600" b="1" dirty="0" err="1"/>
              <a:t>ESMIL</a:t>
            </a:r>
            <a:r>
              <a:rPr lang="es-EC" sz="1600" b="1" dirty="0"/>
              <a:t> DE ACUERDO CON LAS NUEVAS AMENAZAS Y RIESGOS A LA SEGURIDAD TERRITORIAL, NACIÓN ECUATORIANA Y EL ESCENARIO DE LA DEFENSA EN EL AÑO 2030.</a:t>
            </a:r>
          </a:p>
          <a:p>
            <a:pPr algn="just"/>
            <a:endParaRPr lang="es-EC" sz="1600" b="1" dirty="0"/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95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3702776" y="381220"/>
            <a:ext cx="5772760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12.3.- DESARROLLO DEL  </a:t>
            </a:r>
            <a:r>
              <a:rPr lang="es-ES_tradnl" sz="2400" dirty="0">
                <a:solidFill>
                  <a:srgbClr val="FFFF00"/>
                </a:solidFill>
                <a:latin typeface="Impact" panose="020B0806030902050204" pitchFamily="34" charset="0"/>
              </a:rPr>
              <a:t>OBJETIVO 3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65035764"/>
              </p:ext>
            </p:extLst>
          </p:nvPr>
        </p:nvGraphicFramePr>
        <p:xfrm>
          <a:off x="1559465" y="2237636"/>
          <a:ext cx="8570791" cy="438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699209" y="1120145"/>
            <a:ext cx="97798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DESARROLLAR LINEAMIENTOS PARA UNA PROPUESTA DE PLANIFICACIÓN ESTRATÉGICA DE LA </a:t>
            </a:r>
            <a:r>
              <a:rPr lang="es-EC" sz="1600" b="1" dirty="0" err="1"/>
              <a:t>ESMIL</a:t>
            </a:r>
            <a:r>
              <a:rPr lang="es-EC" sz="1600" b="1" dirty="0"/>
              <a:t> QUE CONTRIBUYA A LA SOLUCIÓN DE LOS PROBLEMAS EN FORMACIÓN PROFESIONAL MILITAR DEL CADETE DE ACUERDO CON LAS NUEVAS AMENAZAS Y RIESGOS A LA SEGURIDAD TERRITORIAL, NACIÓN ECUATORIANA Y EL ESCENARIO DE LA DEFENSA HASTA EL AÑO 2030. </a:t>
            </a:r>
          </a:p>
          <a:p>
            <a:pPr algn="just"/>
            <a:endParaRPr lang="es-EC" sz="1600" b="1" dirty="0"/>
          </a:p>
          <a:p>
            <a:pPr algn="just"/>
            <a:endParaRPr lang="es-EC" sz="1600" b="1" dirty="0"/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SMIL – SOLO VENCIÉNDOTE, VENCERÁ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13" y="2028086"/>
            <a:ext cx="2582416" cy="263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94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5319161" y="399564"/>
            <a:ext cx="2406476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13.- PROPUESTA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520276" y="1051904"/>
          <a:ext cx="8889845" cy="571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126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ACBFFDB-F5FE-4E42-8002-48E7B0DC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09839" y="1418378"/>
            <a:ext cx="9791700" cy="49149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79964" y="1098094"/>
            <a:ext cx="612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PLAN ESTRATÉGICO </a:t>
            </a:r>
            <a:r>
              <a:rPr lang="es-EC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INSTITUCIONAL  DE LA ESMIL 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05996" y="1781207"/>
            <a:ext cx="212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386559" y="1769584"/>
            <a:ext cx="212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7748" y="2853911"/>
            <a:ext cx="3962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300" dirty="0"/>
              <a:t>La Escuela Superior Militar “Eloy Alfaro” forma oficiales en el grado de subteniente de arma y servicios; y, tenientes especialistas a través de una eficiente planificación académica, administración académica y evaluación académica de los diferentes cursos acorde al Modelo Educativo de las Fuerzas Armadas en vigencia p</a:t>
            </a:r>
            <a:r>
              <a:rPr lang="es-ES" sz="1300" dirty="0"/>
              <a:t>ara dotar al Ejército de oficiales con capacidad de liderazgo, toma decisiones en el nivel de la conducción táctica y valores que les permitan desempeñar sus funciones con efectividad.</a:t>
            </a:r>
            <a:endParaRPr lang="es-EC" sz="1300" dirty="0"/>
          </a:p>
        </p:txBody>
      </p:sp>
      <p:sp>
        <p:nvSpPr>
          <p:cNvPr id="3" name="Rectángulo 2"/>
          <p:cNvSpPr/>
          <p:nvPr/>
        </p:nvSpPr>
        <p:spPr>
          <a:xfrm>
            <a:off x="7016709" y="2489465"/>
            <a:ext cx="406486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300" dirty="0"/>
              <a:t>Ser una institución que se consolide al 2030  como la primera institución de formación militar de oficiales de FF.AA a nivel nacional a través de un sistema educativo de calidad e integral de excelencia que busque el desarrollo de competencias indispensables para generar “líderes en la era del conocimiento”, fomentando la integración regional académica regional, con personal de docentes militares y civiles altamente capacitados en doctrina militar, técnicas de enseñanza, tecnologías de la información y capacidad física adecuada y a través de una infraestructura moderna y con tecnología que mejore los procesos educativos de enseñanza-aprendizaje, permitiendo de esta manera alimentar la estructura organizacional del Ejército con cuadros altamente capacitados formados integralmente, como base para el cumplimiento de sus misiones constitucionales que garanticen la soberanía e integridad territorial del Estado</a:t>
            </a:r>
            <a:endParaRPr lang="en-US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6856" y="6447324"/>
            <a:ext cx="212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FF0000"/>
                </a:solidFill>
              </a:rPr>
              <a:t>VALORES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32761" y="6333278"/>
            <a:ext cx="8822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Honor –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Disciplina- Lealtad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Justicia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Moral –Responsabilidad-Espíritu de Cuerpo-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28E381D-1FF5-584B-A0A1-B2F0B3E84F38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PROPUESTA</a:t>
            </a:r>
          </a:p>
        </p:txBody>
      </p:sp>
      <p:sp>
        <p:nvSpPr>
          <p:cNvPr id="7" name="Triángulo 6">
            <a:extLst>
              <a:ext uri="{FF2B5EF4-FFF2-40B4-BE49-F238E27FC236}">
                <a16:creationId xmlns:a16="http://schemas.microsoft.com/office/drawing/2014/main" xmlns="" id="{2EE3380F-4CCD-AE47-80EC-3E317686463E}"/>
              </a:ext>
            </a:extLst>
          </p:cNvPr>
          <p:cNvSpPr/>
          <p:nvPr/>
        </p:nvSpPr>
        <p:spPr>
          <a:xfrm rot="5400000">
            <a:off x="2598306" y="6430543"/>
            <a:ext cx="359229" cy="30968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62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41679" y="505666"/>
            <a:ext cx="98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s-EC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LEVANTAMIENTO DE LOS OBJETIVOS ESTRÁTEGICOS DE LA ESMIL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4399" t="18775" r="54918" b="15520"/>
          <a:stretch/>
        </p:blipFill>
        <p:spPr bwMode="auto">
          <a:xfrm>
            <a:off x="1841679" y="1127285"/>
            <a:ext cx="9169758" cy="5196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12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41679" y="505666"/>
            <a:ext cx="98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s-EC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OBJETIVOS ESTRATÉGICOS  INSTITUCIONALES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8799" t="19949" r="58657" b="19164"/>
          <a:stretch/>
        </p:blipFill>
        <p:spPr bwMode="auto">
          <a:xfrm>
            <a:off x="2704564" y="874998"/>
            <a:ext cx="8281116" cy="5706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77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994079" y="658066"/>
            <a:ext cx="98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s-EC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ESTRATEGIAS DE LA ESMIL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1113" t="19949" r="20832" b="17070"/>
          <a:stretch/>
        </p:blipFill>
        <p:spPr bwMode="auto">
          <a:xfrm>
            <a:off x="1777285" y="1223493"/>
            <a:ext cx="9710669" cy="5177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6980349" y="2756080"/>
            <a:ext cx="4853188" cy="2781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63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41679" y="505666"/>
            <a:ext cx="98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s-EC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ESTRATEGIAS DEL PLAN </a:t>
            </a:r>
            <a:r>
              <a:rPr lang="es-EC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ESTRATÉGICO INSTITUCIONAL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6613" t="24252" r="25450" b="24108"/>
          <a:stretch/>
        </p:blipFill>
        <p:spPr bwMode="auto">
          <a:xfrm>
            <a:off x="2099255" y="1133340"/>
            <a:ext cx="9581882" cy="525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1751527" y="3412901"/>
            <a:ext cx="5370490" cy="31939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53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ángulo 73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xmlns="" id="{9C3C76DB-47FF-4EDB-95AF-93769678FC23}"/>
              </a:ext>
            </a:extLst>
          </p:cNvPr>
          <p:cNvSpPr/>
          <p:nvPr/>
        </p:nvSpPr>
        <p:spPr>
          <a:xfrm>
            <a:off x="4223350" y="325703"/>
            <a:ext cx="4495647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kern="0" dirty="0">
                <a:solidFill>
                  <a:schemeClr val="bg1"/>
                </a:solidFill>
                <a:latin typeface="Impact" panose="020B0806030902050204" pitchFamily="34" charset="0"/>
              </a:rPr>
              <a:t>1.- PLANTEAMIENTO DEL PROBLEMA</a:t>
            </a:r>
            <a:endParaRPr lang="es-EC" sz="2400" kern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Freeform: Shape 105">
            <a:extLst>
              <a:ext uri="{FF2B5EF4-FFF2-40B4-BE49-F238E27FC236}">
                <a16:creationId xmlns:a16="http://schemas.microsoft.com/office/drawing/2014/main" xmlns="" id="{9C7B961E-CB33-4C7E-A089-1B8D73EBBD76}"/>
              </a:ext>
            </a:extLst>
          </p:cNvPr>
          <p:cNvSpPr>
            <a:spLocks/>
          </p:cNvSpPr>
          <p:nvPr/>
        </p:nvSpPr>
        <p:spPr bwMode="auto">
          <a:xfrm>
            <a:off x="5058653" y="2987915"/>
            <a:ext cx="2982347" cy="3514623"/>
          </a:xfrm>
          <a:custGeom>
            <a:avLst/>
            <a:gdLst>
              <a:gd name="connsiteX0" fmla="*/ 1666141 w 2982347"/>
              <a:gd name="connsiteY0" fmla="*/ 239 h 3514622"/>
              <a:gd name="connsiteX1" fmla="*/ 2799671 w 2982347"/>
              <a:gd name="connsiteY1" fmla="*/ 661872 h 3514622"/>
              <a:gd name="connsiteX2" fmla="*/ 2980634 w 2982347"/>
              <a:gd name="connsiteY2" fmla="*/ 1420167 h 3514622"/>
              <a:gd name="connsiteX3" fmla="*/ 2708614 w 2982347"/>
              <a:gd name="connsiteY3" fmla="*/ 2261436 h 3514622"/>
              <a:gd name="connsiteX4" fmla="*/ 2539322 w 2982347"/>
              <a:gd name="connsiteY4" fmla="*/ 3264838 h 3514622"/>
              <a:gd name="connsiteX5" fmla="*/ 2563883 w 2982347"/>
              <a:gd name="connsiteY5" fmla="*/ 3514622 h 3514622"/>
              <a:gd name="connsiteX6" fmla="*/ 1051857 w 2982347"/>
              <a:gd name="connsiteY6" fmla="*/ 3514622 h 3514622"/>
              <a:gd name="connsiteX7" fmla="*/ 1055745 w 2982347"/>
              <a:gd name="connsiteY7" fmla="*/ 3424232 h 3514622"/>
              <a:gd name="connsiteX8" fmla="*/ 1045372 w 2982347"/>
              <a:gd name="connsiteY8" fmla="*/ 3265198 h 3514622"/>
              <a:gd name="connsiteX9" fmla="*/ 732433 w 2982347"/>
              <a:gd name="connsiteY9" fmla="*/ 3165513 h 3514622"/>
              <a:gd name="connsiteX10" fmla="*/ 348032 w 2982347"/>
              <a:gd name="connsiteY10" fmla="*/ 2997259 h 3514622"/>
              <a:gd name="connsiteX11" fmla="*/ 308266 w 2982347"/>
              <a:gd name="connsiteY11" fmla="*/ 2759860 h 3514622"/>
              <a:gd name="connsiteX12" fmla="*/ 300198 w 2982347"/>
              <a:gd name="connsiteY12" fmla="*/ 2441791 h 3514622"/>
              <a:gd name="connsiteX13" fmla="*/ 300198 w 2982347"/>
              <a:gd name="connsiteY13" fmla="*/ 2439486 h 3514622"/>
              <a:gd name="connsiteX14" fmla="*/ 18380 w 2982347"/>
              <a:gd name="connsiteY14" fmla="*/ 2276418 h 3514622"/>
              <a:gd name="connsiteX15" fmla="*/ 100793 w 2982347"/>
              <a:gd name="connsiteY15" fmla="*/ 1943368 h 3514622"/>
              <a:gd name="connsiteX16" fmla="*/ 288671 w 2982347"/>
              <a:gd name="connsiteY16" fmla="*/ 1478941 h 3514622"/>
              <a:gd name="connsiteX17" fmla="*/ 385492 w 2982347"/>
              <a:gd name="connsiteY17" fmla="*/ 979365 h 3514622"/>
              <a:gd name="connsiteX18" fmla="*/ 1468386 w 2982347"/>
              <a:gd name="connsiteY18" fmla="*/ 11329 h 3514622"/>
              <a:gd name="connsiteX19" fmla="*/ 1666141 w 2982347"/>
              <a:gd name="connsiteY19" fmla="*/ 239 h 351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82347" h="3514622">
                <a:moveTo>
                  <a:pt x="1666141" y="239"/>
                </a:moveTo>
                <a:cubicBezTo>
                  <a:pt x="2126276" y="8952"/>
                  <a:pt x="2568209" y="256003"/>
                  <a:pt x="2799671" y="661872"/>
                </a:cubicBezTo>
                <a:cubicBezTo>
                  <a:pt x="2929918" y="890628"/>
                  <a:pt x="2993889" y="1157414"/>
                  <a:pt x="2980634" y="1420167"/>
                </a:cubicBezTo>
                <a:cubicBezTo>
                  <a:pt x="2965073" y="1723255"/>
                  <a:pt x="2826182" y="1987736"/>
                  <a:pt x="2708614" y="2261436"/>
                </a:cubicBezTo>
                <a:cubicBezTo>
                  <a:pt x="2569146" y="2587284"/>
                  <a:pt x="2521744" y="2926241"/>
                  <a:pt x="2539322" y="3264838"/>
                </a:cubicBezTo>
                <a:lnTo>
                  <a:pt x="2563883" y="3514622"/>
                </a:lnTo>
                <a:lnTo>
                  <a:pt x="1051857" y="3514622"/>
                </a:lnTo>
                <a:lnTo>
                  <a:pt x="1055745" y="3424232"/>
                </a:lnTo>
                <a:cubicBezTo>
                  <a:pt x="1057330" y="3369204"/>
                  <a:pt x="1056034" y="3314464"/>
                  <a:pt x="1045372" y="3265198"/>
                </a:cubicBezTo>
                <a:cubicBezTo>
                  <a:pt x="1018285" y="3139007"/>
                  <a:pt x="832712" y="3166089"/>
                  <a:pt x="732433" y="3165513"/>
                </a:cubicBezTo>
                <a:cubicBezTo>
                  <a:pt x="579710" y="3163784"/>
                  <a:pt x="425834" y="3147650"/>
                  <a:pt x="348032" y="2997259"/>
                </a:cubicBezTo>
                <a:cubicBezTo>
                  <a:pt x="309995" y="2924080"/>
                  <a:pt x="310571" y="2839953"/>
                  <a:pt x="308266" y="2759860"/>
                </a:cubicBezTo>
                <a:cubicBezTo>
                  <a:pt x="305384" y="2653837"/>
                  <a:pt x="300774" y="2547814"/>
                  <a:pt x="300198" y="2441791"/>
                </a:cubicBezTo>
                <a:cubicBezTo>
                  <a:pt x="300198" y="2440638"/>
                  <a:pt x="300198" y="2440062"/>
                  <a:pt x="300198" y="2439486"/>
                </a:cubicBezTo>
                <a:cubicBezTo>
                  <a:pt x="159001" y="2407218"/>
                  <a:pt x="74859" y="2369764"/>
                  <a:pt x="18380" y="2276418"/>
                </a:cubicBezTo>
                <a:cubicBezTo>
                  <a:pt x="-36370" y="2185377"/>
                  <a:pt x="43162" y="2064948"/>
                  <a:pt x="100793" y="1943368"/>
                </a:cubicBezTo>
                <a:cubicBezTo>
                  <a:pt x="174561" y="1786638"/>
                  <a:pt x="226429" y="1641432"/>
                  <a:pt x="288671" y="1478941"/>
                </a:cubicBezTo>
                <a:cubicBezTo>
                  <a:pt x="350337" y="1318754"/>
                  <a:pt x="342845" y="1144162"/>
                  <a:pt x="385492" y="979365"/>
                </a:cubicBezTo>
                <a:cubicBezTo>
                  <a:pt x="515163" y="478637"/>
                  <a:pt x="954314" y="79322"/>
                  <a:pt x="1468386" y="11329"/>
                </a:cubicBezTo>
                <a:cubicBezTo>
                  <a:pt x="1534302" y="2614"/>
                  <a:pt x="1600407" y="-1006"/>
                  <a:pt x="1666141" y="239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2" name="Graphic 4" descr="Lightbulb">
            <a:extLst>
              <a:ext uri="{FF2B5EF4-FFF2-40B4-BE49-F238E27FC236}">
                <a16:creationId xmlns:a16="http://schemas.microsoft.com/office/drawing/2014/main" xmlns="" id="{6A83EF17-8D6C-4954-B0D4-155B20A17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91747" y="3786119"/>
            <a:ext cx="1393304" cy="1393304"/>
          </a:xfrm>
          <a:prstGeom prst="rect">
            <a:avLst/>
          </a:prstGeom>
        </p:spPr>
      </p:pic>
      <p:sp>
        <p:nvSpPr>
          <p:cNvPr id="23" name="Freeform 191">
            <a:extLst>
              <a:ext uri="{FF2B5EF4-FFF2-40B4-BE49-F238E27FC236}">
                <a16:creationId xmlns:a16="http://schemas.microsoft.com/office/drawing/2014/main" xmlns="" id="{ACF7C291-64B8-4E33-BC7B-553455658FDC}"/>
              </a:ext>
            </a:extLst>
          </p:cNvPr>
          <p:cNvSpPr>
            <a:spLocks/>
          </p:cNvSpPr>
          <p:nvPr/>
        </p:nvSpPr>
        <p:spPr bwMode="auto">
          <a:xfrm>
            <a:off x="9010314" y="401900"/>
            <a:ext cx="2929687" cy="1859691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180">
            <a:extLst>
              <a:ext uri="{FF2B5EF4-FFF2-40B4-BE49-F238E27FC236}">
                <a16:creationId xmlns:a16="http://schemas.microsoft.com/office/drawing/2014/main" xmlns="" id="{3B2DC1CB-53EE-4CC1-B14D-5D8FA0F37A67}"/>
              </a:ext>
            </a:extLst>
          </p:cNvPr>
          <p:cNvSpPr>
            <a:spLocks/>
          </p:cNvSpPr>
          <p:nvPr/>
        </p:nvSpPr>
        <p:spPr bwMode="auto">
          <a:xfrm>
            <a:off x="8771576" y="3851965"/>
            <a:ext cx="2429824" cy="1277827"/>
          </a:xfrm>
          <a:custGeom>
            <a:avLst/>
            <a:gdLst>
              <a:gd name="T0" fmla="*/ 2539 w 2659"/>
              <a:gd name="T1" fmla="*/ 120 h 1873"/>
              <a:gd name="T2" fmla="*/ 2497 w 2659"/>
              <a:gd name="T3" fmla="*/ 97 h 1873"/>
              <a:gd name="T4" fmla="*/ 2469 w 2659"/>
              <a:gd name="T5" fmla="*/ 90 h 1873"/>
              <a:gd name="T6" fmla="*/ 2442 w 2659"/>
              <a:gd name="T7" fmla="*/ 79 h 1873"/>
              <a:gd name="T8" fmla="*/ 2437 w 2659"/>
              <a:gd name="T9" fmla="*/ 46 h 1873"/>
              <a:gd name="T10" fmla="*/ 2416 w 2659"/>
              <a:gd name="T11" fmla="*/ 36 h 1873"/>
              <a:gd name="T12" fmla="*/ 2192 w 2659"/>
              <a:gd name="T13" fmla="*/ 11 h 1873"/>
              <a:gd name="T14" fmla="*/ 1815 w 2659"/>
              <a:gd name="T15" fmla="*/ 5 h 1873"/>
              <a:gd name="T16" fmla="*/ 1223 w 2659"/>
              <a:gd name="T17" fmla="*/ 0 h 1873"/>
              <a:gd name="T18" fmla="*/ 631 w 2659"/>
              <a:gd name="T19" fmla="*/ 14 h 1873"/>
              <a:gd name="T20" fmla="*/ 256 w 2659"/>
              <a:gd name="T21" fmla="*/ 30 h 1873"/>
              <a:gd name="T22" fmla="*/ 35 w 2659"/>
              <a:gd name="T23" fmla="*/ 65 h 1873"/>
              <a:gd name="T24" fmla="*/ 22 w 2659"/>
              <a:gd name="T25" fmla="*/ 77 h 1873"/>
              <a:gd name="T26" fmla="*/ 33 w 2659"/>
              <a:gd name="T27" fmla="*/ 97 h 1873"/>
              <a:gd name="T28" fmla="*/ 112 w 2659"/>
              <a:gd name="T29" fmla="*/ 106 h 1873"/>
              <a:gd name="T30" fmla="*/ 484 w 2659"/>
              <a:gd name="T31" fmla="*/ 97 h 1873"/>
              <a:gd name="T32" fmla="*/ 927 w 2659"/>
              <a:gd name="T33" fmla="*/ 84 h 1873"/>
              <a:gd name="T34" fmla="*/ 1519 w 2659"/>
              <a:gd name="T35" fmla="*/ 84 h 1873"/>
              <a:gd name="T36" fmla="*/ 1961 w 2659"/>
              <a:gd name="T37" fmla="*/ 97 h 1873"/>
              <a:gd name="T38" fmla="*/ 2333 w 2659"/>
              <a:gd name="T39" fmla="*/ 115 h 1873"/>
              <a:gd name="T40" fmla="*/ 2407 w 2659"/>
              <a:gd name="T41" fmla="*/ 111 h 1873"/>
              <a:gd name="T42" fmla="*/ 2397 w 2659"/>
              <a:gd name="T43" fmla="*/ 199 h 1873"/>
              <a:gd name="T44" fmla="*/ 2392 w 2659"/>
              <a:gd name="T45" fmla="*/ 654 h 1873"/>
              <a:gd name="T46" fmla="*/ 2388 w 2659"/>
              <a:gd name="T47" fmla="*/ 932 h 1873"/>
              <a:gd name="T48" fmla="*/ 2349 w 2659"/>
              <a:gd name="T49" fmla="*/ 1317 h 1873"/>
              <a:gd name="T50" fmla="*/ 2287 w 2659"/>
              <a:gd name="T51" fmla="*/ 1600 h 1873"/>
              <a:gd name="T52" fmla="*/ 2285 w 2659"/>
              <a:gd name="T53" fmla="*/ 1607 h 1873"/>
              <a:gd name="T54" fmla="*/ 2263 w 2659"/>
              <a:gd name="T55" fmla="*/ 1590 h 1873"/>
              <a:gd name="T56" fmla="*/ 1982 w 2659"/>
              <a:gd name="T57" fmla="*/ 1572 h 1873"/>
              <a:gd name="T58" fmla="*/ 1165 w 2659"/>
              <a:gd name="T59" fmla="*/ 1540 h 1873"/>
              <a:gd name="T60" fmla="*/ 633 w 2659"/>
              <a:gd name="T61" fmla="*/ 1493 h 1873"/>
              <a:gd name="T62" fmla="*/ 306 w 2659"/>
              <a:gd name="T63" fmla="*/ 1450 h 1873"/>
              <a:gd name="T64" fmla="*/ 110 w 2659"/>
              <a:gd name="T65" fmla="*/ 1440 h 1873"/>
              <a:gd name="T66" fmla="*/ 104 w 2659"/>
              <a:gd name="T67" fmla="*/ 1433 h 1873"/>
              <a:gd name="T68" fmla="*/ 99 w 2659"/>
              <a:gd name="T69" fmla="*/ 1427 h 1873"/>
              <a:gd name="T70" fmla="*/ 83 w 2659"/>
              <a:gd name="T71" fmla="*/ 606 h 1873"/>
              <a:gd name="T72" fmla="*/ 52 w 2659"/>
              <a:gd name="T73" fmla="*/ 116 h 1873"/>
              <a:gd name="T74" fmla="*/ 39 w 2659"/>
              <a:gd name="T75" fmla="*/ 98 h 1873"/>
              <a:gd name="T76" fmla="*/ 13 w 2659"/>
              <a:gd name="T77" fmla="*/ 107 h 1873"/>
              <a:gd name="T78" fmla="*/ 5 w 2659"/>
              <a:gd name="T79" fmla="*/ 281 h 1873"/>
              <a:gd name="T80" fmla="*/ 8 w 2659"/>
              <a:gd name="T81" fmla="*/ 1109 h 1873"/>
              <a:gd name="T82" fmla="*/ 22 w 2659"/>
              <a:gd name="T83" fmla="*/ 1449 h 1873"/>
              <a:gd name="T84" fmla="*/ 37 w 2659"/>
              <a:gd name="T85" fmla="*/ 1468 h 1873"/>
              <a:gd name="T86" fmla="*/ 40 w 2659"/>
              <a:gd name="T87" fmla="*/ 1482 h 1873"/>
              <a:gd name="T88" fmla="*/ 91 w 2659"/>
              <a:gd name="T89" fmla="*/ 1551 h 1873"/>
              <a:gd name="T90" fmla="*/ 175 w 2659"/>
              <a:gd name="T91" fmla="*/ 1621 h 1873"/>
              <a:gd name="T92" fmla="*/ 358 w 2659"/>
              <a:gd name="T93" fmla="*/ 1696 h 1873"/>
              <a:gd name="T94" fmla="*/ 593 w 2659"/>
              <a:gd name="T95" fmla="*/ 1730 h 1873"/>
              <a:gd name="T96" fmla="*/ 875 w 2659"/>
              <a:gd name="T97" fmla="*/ 1747 h 1873"/>
              <a:gd name="T98" fmla="*/ 2126 w 2659"/>
              <a:gd name="T99" fmla="*/ 1861 h 1873"/>
              <a:gd name="T100" fmla="*/ 2284 w 2659"/>
              <a:gd name="T101" fmla="*/ 1873 h 1873"/>
              <a:gd name="T102" fmla="*/ 2392 w 2659"/>
              <a:gd name="T103" fmla="*/ 1843 h 1873"/>
              <a:gd name="T104" fmla="*/ 2453 w 2659"/>
              <a:gd name="T105" fmla="*/ 1766 h 1873"/>
              <a:gd name="T106" fmla="*/ 2508 w 2659"/>
              <a:gd name="T107" fmla="*/ 1600 h 1873"/>
              <a:gd name="T108" fmla="*/ 2609 w 2659"/>
              <a:gd name="T109" fmla="*/ 1179 h 1873"/>
              <a:gd name="T110" fmla="*/ 2642 w 2659"/>
              <a:gd name="T111" fmla="*/ 980 h 1873"/>
              <a:gd name="T112" fmla="*/ 2659 w 2659"/>
              <a:gd name="T113" fmla="*/ 714 h 1873"/>
              <a:gd name="T114" fmla="*/ 2638 w 2659"/>
              <a:gd name="T115" fmla="*/ 451 h 1873"/>
              <a:gd name="T116" fmla="*/ 2570 w 2659"/>
              <a:gd name="T117" fmla="*/ 194 h 1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59" h="1873">
                <a:moveTo>
                  <a:pt x="2545" y="131"/>
                </a:moveTo>
                <a:lnTo>
                  <a:pt x="2539" y="120"/>
                </a:lnTo>
                <a:lnTo>
                  <a:pt x="2525" y="106"/>
                </a:lnTo>
                <a:lnTo>
                  <a:pt x="2497" y="97"/>
                </a:lnTo>
                <a:lnTo>
                  <a:pt x="2476" y="100"/>
                </a:lnTo>
                <a:lnTo>
                  <a:pt x="2469" y="90"/>
                </a:lnTo>
                <a:lnTo>
                  <a:pt x="2453" y="80"/>
                </a:lnTo>
                <a:lnTo>
                  <a:pt x="2442" y="79"/>
                </a:lnTo>
                <a:lnTo>
                  <a:pt x="2445" y="65"/>
                </a:lnTo>
                <a:lnTo>
                  <a:pt x="2437" y="46"/>
                </a:lnTo>
                <a:lnTo>
                  <a:pt x="2425" y="37"/>
                </a:lnTo>
                <a:lnTo>
                  <a:pt x="2416" y="36"/>
                </a:lnTo>
                <a:lnTo>
                  <a:pt x="2344" y="24"/>
                </a:lnTo>
                <a:lnTo>
                  <a:pt x="2192" y="11"/>
                </a:lnTo>
                <a:lnTo>
                  <a:pt x="1964" y="7"/>
                </a:lnTo>
                <a:lnTo>
                  <a:pt x="1815" y="5"/>
                </a:lnTo>
                <a:lnTo>
                  <a:pt x="1519" y="0"/>
                </a:lnTo>
                <a:lnTo>
                  <a:pt x="1223" y="0"/>
                </a:lnTo>
                <a:lnTo>
                  <a:pt x="927" y="4"/>
                </a:lnTo>
                <a:lnTo>
                  <a:pt x="631" y="14"/>
                </a:lnTo>
                <a:lnTo>
                  <a:pt x="482" y="18"/>
                </a:lnTo>
                <a:lnTo>
                  <a:pt x="256" y="30"/>
                </a:lnTo>
                <a:lnTo>
                  <a:pt x="107" y="49"/>
                </a:lnTo>
                <a:lnTo>
                  <a:pt x="35" y="65"/>
                </a:lnTo>
                <a:lnTo>
                  <a:pt x="27" y="67"/>
                </a:lnTo>
                <a:lnTo>
                  <a:pt x="22" y="77"/>
                </a:lnTo>
                <a:lnTo>
                  <a:pt x="25" y="89"/>
                </a:lnTo>
                <a:lnTo>
                  <a:pt x="33" y="97"/>
                </a:lnTo>
                <a:lnTo>
                  <a:pt x="39" y="98"/>
                </a:lnTo>
                <a:lnTo>
                  <a:pt x="112" y="106"/>
                </a:lnTo>
                <a:lnTo>
                  <a:pt x="261" y="107"/>
                </a:lnTo>
                <a:lnTo>
                  <a:pt x="484" y="97"/>
                </a:lnTo>
                <a:lnTo>
                  <a:pt x="631" y="92"/>
                </a:lnTo>
                <a:lnTo>
                  <a:pt x="927" y="84"/>
                </a:lnTo>
                <a:lnTo>
                  <a:pt x="1223" y="83"/>
                </a:lnTo>
                <a:lnTo>
                  <a:pt x="1519" y="84"/>
                </a:lnTo>
                <a:lnTo>
                  <a:pt x="1815" y="90"/>
                </a:lnTo>
                <a:lnTo>
                  <a:pt x="1961" y="97"/>
                </a:lnTo>
                <a:lnTo>
                  <a:pt x="2186" y="112"/>
                </a:lnTo>
                <a:lnTo>
                  <a:pt x="2333" y="115"/>
                </a:lnTo>
                <a:lnTo>
                  <a:pt x="2406" y="111"/>
                </a:lnTo>
                <a:lnTo>
                  <a:pt x="2407" y="111"/>
                </a:lnTo>
                <a:lnTo>
                  <a:pt x="2408" y="111"/>
                </a:lnTo>
                <a:lnTo>
                  <a:pt x="2397" y="199"/>
                </a:lnTo>
                <a:lnTo>
                  <a:pt x="2389" y="381"/>
                </a:lnTo>
                <a:lnTo>
                  <a:pt x="2392" y="654"/>
                </a:lnTo>
                <a:lnTo>
                  <a:pt x="2390" y="834"/>
                </a:lnTo>
                <a:lnTo>
                  <a:pt x="2388" y="932"/>
                </a:lnTo>
                <a:lnTo>
                  <a:pt x="2373" y="1125"/>
                </a:lnTo>
                <a:lnTo>
                  <a:pt x="2349" y="1317"/>
                </a:lnTo>
                <a:lnTo>
                  <a:pt x="2311" y="1506"/>
                </a:lnTo>
                <a:lnTo>
                  <a:pt x="2287" y="1600"/>
                </a:lnTo>
                <a:lnTo>
                  <a:pt x="2285" y="1603"/>
                </a:lnTo>
                <a:lnTo>
                  <a:pt x="2285" y="1607"/>
                </a:lnTo>
                <a:lnTo>
                  <a:pt x="2280" y="1599"/>
                </a:lnTo>
                <a:lnTo>
                  <a:pt x="2263" y="1590"/>
                </a:lnTo>
                <a:lnTo>
                  <a:pt x="2253" y="1589"/>
                </a:lnTo>
                <a:lnTo>
                  <a:pt x="1982" y="1572"/>
                </a:lnTo>
                <a:lnTo>
                  <a:pt x="1436" y="1556"/>
                </a:lnTo>
                <a:lnTo>
                  <a:pt x="1165" y="1540"/>
                </a:lnTo>
                <a:lnTo>
                  <a:pt x="898" y="1519"/>
                </a:lnTo>
                <a:lnTo>
                  <a:pt x="633" y="1493"/>
                </a:lnTo>
                <a:lnTo>
                  <a:pt x="504" y="1477"/>
                </a:lnTo>
                <a:lnTo>
                  <a:pt x="306" y="1450"/>
                </a:lnTo>
                <a:lnTo>
                  <a:pt x="175" y="1440"/>
                </a:lnTo>
                <a:lnTo>
                  <a:pt x="110" y="1440"/>
                </a:lnTo>
                <a:lnTo>
                  <a:pt x="108" y="1437"/>
                </a:lnTo>
                <a:lnTo>
                  <a:pt x="104" y="1433"/>
                </a:lnTo>
                <a:lnTo>
                  <a:pt x="101" y="1429"/>
                </a:lnTo>
                <a:lnTo>
                  <a:pt x="99" y="1427"/>
                </a:lnTo>
                <a:lnTo>
                  <a:pt x="96" y="1100"/>
                </a:lnTo>
                <a:lnTo>
                  <a:pt x="83" y="606"/>
                </a:lnTo>
                <a:lnTo>
                  <a:pt x="65" y="280"/>
                </a:lnTo>
                <a:lnTo>
                  <a:pt x="52" y="116"/>
                </a:lnTo>
                <a:lnTo>
                  <a:pt x="50" y="109"/>
                </a:lnTo>
                <a:lnTo>
                  <a:pt x="39" y="98"/>
                </a:lnTo>
                <a:lnTo>
                  <a:pt x="24" y="98"/>
                </a:lnTo>
                <a:lnTo>
                  <a:pt x="13" y="107"/>
                </a:lnTo>
                <a:lnTo>
                  <a:pt x="12" y="116"/>
                </a:lnTo>
                <a:lnTo>
                  <a:pt x="5" y="281"/>
                </a:lnTo>
                <a:lnTo>
                  <a:pt x="0" y="611"/>
                </a:lnTo>
                <a:lnTo>
                  <a:pt x="8" y="1109"/>
                </a:lnTo>
                <a:lnTo>
                  <a:pt x="21" y="1438"/>
                </a:lnTo>
                <a:lnTo>
                  <a:pt x="22" y="1449"/>
                </a:lnTo>
                <a:lnTo>
                  <a:pt x="30" y="1463"/>
                </a:lnTo>
                <a:lnTo>
                  <a:pt x="37" y="1468"/>
                </a:lnTo>
                <a:lnTo>
                  <a:pt x="38" y="1475"/>
                </a:lnTo>
                <a:lnTo>
                  <a:pt x="40" y="1482"/>
                </a:lnTo>
                <a:lnTo>
                  <a:pt x="56" y="1507"/>
                </a:lnTo>
                <a:lnTo>
                  <a:pt x="91" y="1551"/>
                </a:lnTo>
                <a:lnTo>
                  <a:pt x="131" y="1590"/>
                </a:lnTo>
                <a:lnTo>
                  <a:pt x="175" y="1621"/>
                </a:lnTo>
                <a:lnTo>
                  <a:pt x="249" y="1660"/>
                </a:lnTo>
                <a:lnTo>
                  <a:pt x="358" y="1696"/>
                </a:lnTo>
                <a:lnTo>
                  <a:pt x="473" y="1718"/>
                </a:lnTo>
                <a:lnTo>
                  <a:pt x="593" y="1730"/>
                </a:lnTo>
                <a:lnTo>
                  <a:pt x="769" y="1739"/>
                </a:lnTo>
                <a:lnTo>
                  <a:pt x="875" y="1747"/>
                </a:lnTo>
                <a:lnTo>
                  <a:pt x="1500" y="1805"/>
                </a:lnTo>
                <a:lnTo>
                  <a:pt x="2126" y="1861"/>
                </a:lnTo>
                <a:lnTo>
                  <a:pt x="2182" y="1866"/>
                </a:lnTo>
                <a:lnTo>
                  <a:pt x="2284" y="1873"/>
                </a:lnTo>
                <a:lnTo>
                  <a:pt x="2351" y="1861"/>
                </a:lnTo>
                <a:lnTo>
                  <a:pt x="2392" y="1843"/>
                </a:lnTo>
                <a:lnTo>
                  <a:pt x="2425" y="1812"/>
                </a:lnTo>
                <a:lnTo>
                  <a:pt x="2453" y="1766"/>
                </a:lnTo>
                <a:lnTo>
                  <a:pt x="2464" y="1738"/>
                </a:lnTo>
                <a:lnTo>
                  <a:pt x="2508" y="1600"/>
                </a:lnTo>
                <a:lnTo>
                  <a:pt x="2581" y="1319"/>
                </a:lnTo>
                <a:lnTo>
                  <a:pt x="2609" y="1179"/>
                </a:lnTo>
                <a:lnTo>
                  <a:pt x="2622" y="1113"/>
                </a:lnTo>
                <a:lnTo>
                  <a:pt x="2642" y="980"/>
                </a:lnTo>
                <a:lnTo>
                  <a:pt x="2655" y="847"/>
                </a:lnTo>
                <a:lnTo>
                  <a:pt x="2659" y="714"/>
                </a:lnTo>
                <a:lnTo>
                  <a:pt x="2653" y="582"/>
                </a:lnTo>
                <a:lnTo>
                  <a:pt x="2638" y="451"/>
                </a:lnTo>
                <a:lnTo>
                  <a:pt x="2611" y="321"/>
                </a:lnTo>
                <a:lnTo>
                  <a:pt x="2570" y="194"/>
                </a:lnTo>
                <a:lnTo>
                  <a:pt x="2545" y="131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9">
            <a:extLst>
              <a:ext uri="{FF2B5EF4-FFF2-40B4-BE49-F238E27FC236}">
                <a16:creationId xmlns:a16="http://schemas.microsoft.com/office/drawing/2014/main" xmlns="" id="{B514E8E4-7E3E-43F2-AB7A-B14A98DEED22}"/>
              </a:ext>
            </a:extLst>
          </p:cNvPr>
          <p:cNvSpPr>
            <a:spLocks/>
          </p:cNvSpPr>
          <p:nvPr/>
        </p:nvSpPr>
        <p:spPr bwMode="auto">
          <a:xfrm>
            <a:off x="2520258" y="1094758"/>
            <a:ext cx="3323727" cy="990575"/>
          </a:xfrm>
          <a:custGeom>
            <a:avLst/>
            <a:gdLst>
              <a:gd name="T0" fmla="*/ 2722 w 2821"/>
              <a:gd name="T1" fmla="*/ 170 h 1620"/>
              <a:gd name="T2" fmla="*/ 2722 w 2821"/>
              <a:gd name="T3" fmla="*/ 159 h 1620"/>
              <a:gd name="T4" fmla="*/ 2697 w 2821"/>
              <a:gd name="T5" fmla="*/ 131 h 1620"/>
              <a:gd name="T6" fmla="*/ 2517 w 2821"/>
              <a:gd name="T7" fmla="*/ 106 h 1620"/>
              <a:gd name="T8" fmla="*/ 1863 w 2821"/>
              <a:gd name="T9" fmla="*/ 42 h 1620"/>
              <a:gd name="T10" fmla="*/ 1206 w 2821"/>
              <a:gd name="T11" fmla="*/ 7 h 1620"/>
              <a:gd name="T12" fmla="*/ 548 w 2821"/>
              <a:gd name="T13" fmla="*/ 0 h 1620"/>
              <a:gd name="T14" fmla="*/ 55 w 2821"/>
              <a:gd name="T15" fmla="*/ 17 h 1620"/>
              <a:gd name="T16" fmla="*/ 30 w 2821"/>
              <a:gd name="T17" fmla="*/ 25 h 1620"/>
              <a:gd name="T18" fmla="*/ 16 w 2821"/>
              <a:gd name="T19" fmla="*/ 75 h 1620"/>
              <a:gd name="T20" fmla="*/ 46 w 2821"/>
              <a:gd name="T21" fmla="*/ 100 h 1620"/>
              <a:gd name="T22" fmla="*/ 217 w 2821"/>
              <a:gd name="T23" fmla="*/ 93 h 1620"/>
              <a:gd name="T24" fmla="*/ 865 w 2821"/>
              <a:gd name="T25" fmla="*/ 84 h 1620"/>
              <a:gd name="T26" fmla="*/ 1511 w 2821"/>
              <a:gd name="T27" fmla="*/ 104 h 1620"/>
              <a:gd name="T28" fmla="*/ 2157 w 2821"/>
              <a:gd name="T29" fmla="*/ 150 h 1620"/>
              <a:gd name="T30" fmla="*/ 2640 w 2821"/>
              <a:gd name="T31" fmla="*/ 205 h 1620"/>
              <a:gd name="T32" fmla="*/ 2639 w 2821"/>
              <a:gd name="T33" fmla="*/ 482 h 1620"/>
              <a:gd name="T34" fmla="*/ 2614 w 2821"/>
              <a:gd name="T35" fmla="*/ 989 h 1620"/>
              <a:gd name="T36" fmla="*/ 2591 w 2821"/>
              <a:gd name="T37" fmla="*/ 1336 h 1620"/>
              <a:gd name="T38" fmla="*/ 2587 w 2821"/>
              <a:gd name="T39" fmla="*/ 1336 h 1620"/>
              <a:gd name="T40" fmla="*/ 2573 w 2821"/>
              <a:gd name="T41" fmla="*/ 1335 h 1620"/>
              <a:gd name="T42" fmla="*/ 1635 w 2821"/>
              <a:gd name="T43" fmla="*/ 1371 h 1620"/>
              <a:gd name="T44" fmla="*/ 1019 w 2821"/>
              <a:gd name="T45" fmla="*/ 1378 h 1620"/>
              <a:gd name="T46" fmla="*/ 263 w 2821"/>
              <a:gd name="T47" fmla="*/ 1374 h 1620"/>
              <a:gd name="T48" fmla="*/ 113 w 2821"/>
              <a:gd name="T49" fmla="*/ 1369 h 1620"/>
              <a:gd name="T50" fmla="*/ 97 w 2821"/>
              <a:gd name="T51" fmla="*/ 1327 h 1620"/>
              <a:gd name="T52" fmla="*/ 90 w 2821"/>
              <a:gd name="T53" fmla="*/ 1139 h 1620"/>
              <a:gd name="T54" fmla="*/ 91 w 2821"/>
              <a:gd name="T55" fmla="*/ 909 h 1620"/>
              <a:gd name="T56" fmla="*/ 91 w 2821"/>
              <a:gd name="T57" fmla="*/ 596 h 1620"/>
              <a:gd name="T58" fmla="*/ 77 w 2821"/>
              <a:gd name="T59" fmla="*/ 136 h 1620"/>
              <a:gd name="T60" fmla="*/ 64 w 2821"/>
              <a:gd name="T61" fmla="*/ 118 h 1620"/>
              <a:gd name="T62" fmla="*/ 38 w 2821"/>
              <a:gd name="T63" fmla="*/ 128 h 1620"/>
              <a:gd name="T64" fmla="*/ 24 w 2821"/>
              <a:gd name="T65" fmla="*/ 316 h 1620"/>
              <a:gd name="T66" fmla="*/ 17 w 2821"/>
              <a:gd name="T67" fmla="*/ 855 h 1620"/>
              <a:gd name="T68" fmla="*/ 16 w 2821"/>
              <a:gd name="T69" fmla="*/ 1194 h 1620"/>
              <a:gd name="T70" fmla="*/ 16 w 2821"/>
              <a:gd name="T71" fmla="*/ 1296 h 1620"/>
              <a:gd name="T72" fmla="*/ 27 w 2821"/>
              <a:gd name="T73" fmla="*/ 1354 h 1620"/>
              <a:gd name="T74" fmla="*/ 1 w 2821"/>
              <a:gd name="T75" fmla="*/ 1386 h 1620"/>
              <a:gd name="T76" fmla="*/ 4 w 2821"/>
              <a:gd name="T77" fmla="*/ 1428 h 1620"/>
              <a:gd name="T78" fmla="*/ 47 w 2821"/>
              <a:gd name="T79" fmla="*/ 1518 h 1620"/>
              <a:gd name="T80" fmla="*/ 125 w 2821"/>
              <a:gd name="T81" fmla="*/ 1576 h 1620"/>
              <a:gd name="T82" fmla="*/ 248 w 2821"/>
              <a:gd name="T83" fmla="*/ 1612 h 1620"/>
              <a:gd name="T84" fmla="*/ 396 w 2821"/>
              <a:gd name="T85" fmla="*/ 1620 h 1620"/>
              <a:gd name="T86" fmla="*/ 883 w 2821"/>
              <a:gd name="T87" fmla="*/ 1594 h 1620"/>
              <a:gd name="T88" fmla="*/ 1480 w 2821"/>
              <a:gd name="T89" fmla="*/ 1561 h 1620"/>
              <a:gd name="T90" fmla="*/ 2694 w 2821"/>
              <a:gd name="T91" fmla="*/ 1505 h 1620"/>
              <a:gd name="T92" fmla="*/ 2743 w 2821"/>
              <a:gd name="T93" fmla="*/ 1489 h 1620"/>
              <a:gd name="T94" fmla="*/ 2780 w 2821"/>
              <a:gd name="T95" fmla="*/ 1435 h 1620"/>
              <a:gd name="T96" fmla="*/ 2800 w 2821"/>
              <a:gd name="T97" fmla="*/ 1125 h 1620"/>
              <a:gd name="T98" fmla="*/ 2821 w 2821"/>
              <a:gd name="T99" fmla="*/ 249 h 1620"/>
              <a:gd name="T100" fmla="*/ 2802 w 2821"/>
              <a:gd name="T101" fmla="*/ 194 h 1620"/>
              <a:gd name="T102" fmla="*/ 2740 w 2821"/>
              <a:gd name="T103" fmla="*/ 169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21" h="1620">
                <a:moveTo>
                  <a:pt x="2722" y="171"/>
                </a:moveTo>
                <a:lnTo>
                  <a:pt x="2722" y="170"/>
                </a:lnTo>
                <a:lnTo>
                  <a:pt x="2722" y="169"/>
                </a:lnTo>
                <a:lnTo>
                  <a:pt x="2722" y="159"/>
                </a:lnTo>
                <a:lnTo>
                  <a:pt x="2716" y="145"/>
                </a:lnTo>
                <a:lnTo>
                  <a:pt x="2697" y="131"/>
                </a:lnTo>
                <a:lnTo>
                  <a:pt x="2681" y="127"/>
                </a:lnTo>
                <a:lnTo>
                  <a:pt x="2517" y="106"/>
                </a:lnTo>
                <a:lnTo>
                  <a:pt x="2191" y="70"/>
                </a:lnTo>
                <a:lnTo>
                  <a:pt x="1863" y="42"/>
                </a:lnTo>
                <a:lnTo>
                  <a:pt x="1535" y="19"/>
                </a:lnTo>
                <a:lnTo>
                  <a:pt x="1206" y="7"/>
                </a:lnTo>
                <a:lnTo>
                  <a:pt x="878" y="0"/>
                </a:lnTo>
                <a:lnTo>
                  <a:pt x="548" y="0"/>
                </a:lnTo>
                <a:lnTo>
                  <a:pt x="219" y="9"/>
                </a:lnTo>
                <a:lnTo>
                  <a:pt x="55" y="17"/>
                </a:lnTo>
                <a:lnTo>
                  <a:pt x="46" y="17"/>
                </a:lnTo>
                <a:lnTo>
                  <a:pt x="30" y="25"/>
                </a:lnTo>
                <a:lnTo>
                  <a:pt x="16" y="44"/>
                </a:lnTo>
                <a:lnTo>
                  <a:pt x="16" y="75"/>
                </a:lnTo>
                <a:lnTo>
                  <a:pt x="30" y="93"/>
                </a:lnTo>
                <a:lnTo>
                  <a:pt x="46" y="100"/>
                </a:lnTo>
                <a:lnTo>
                  <a:pt x="55" y="100"/>
                </a:lnTo>
                <a:lnTo>
                  <a:pt x="217" y="93"/>
                </a:lnTo>
                <a:lnTo>
                  <a:pt x="541" y="86"/>
                </a:lnTo>
                <a:lnTo>
                  <a:pt x="865" y="84"/>
                </a:lnTo>
                <a:lnTo>
                  <a:pt x="1187" y="91"/>
                </a:lnTo>
                <a:lnTo>
                  <a:pt x="1511" y="104"/>
                </a:lnTo>
                <a:lnTo>
                  <a:pt x="1834" y="124"/>
                </a:lnTo>
                <a:lnTo>
                  <a:pt x="2157" y="150"/>
                </a:lnTo>
                <a:lnTo>
                  <a:pt x="2480" y="184"/>
                </a:lnTo>
                <a:lnTo>
                  <a:pt x="2640" y="205"/>
                </a:lnTo>
                <a:lnTo>
                  <a:pt x="2642" y="344"/>
                </a:lnTo>
                <a:lnTo>
                  <a:pt x="2639" y="482"/>
                </a:lnTo>
                <a:lnTo>
                  <a:pt x="2625" y="735"/>
                </a:lnTo>
                <a:lnTo>
                  <a:pt x="2614" y="989"/>
                </a:lnTo>
                <a:lnTo>
                  <a:pt x="2603" y="1163"/>
                </a:lnTo>
                <a:lnTo>
                  <a:pt x="2591" y="1336"/>
                </a:lnTo>
                <a:lnTo>
                  <a:pt x="2589" y="1336"/>
                </a:lnTo>
                <a:lnTo>
                  <a:pt x="2587" y="1336"/>
                </a:lnTo>
                <a:lnTo>
                  <a:pt x="2581" y="1335"/>
                </a:lnTo>
                <a:lnTo>
                  <a:pt x="2573" y="1335"/>
                </a:lnTo>
                <a:lnTo>
                  <a:pt x="2261" y="1351"/>
                </a:lnTo>
                <a:lnTo>
                  <a:pt x="1635" y="1371"/>
                </a:lnTo>
                <a:lnTo>
                  <a:pt x="1321" y="1377"/>
                </a:lnTo>
                <a:lnTo>
                  <a:pt x="1019" y="1378"/>
                </a:lnTo>
                <a:lnTo>
                  <a:pt x="565" y="1373"/>
                </a:lnTo>
                <a:lnTo>
                  <a:pt x="263" y="1374"/>
                </a:lnTo>
                <a:lnTo>
                  <a:pt x="113" y="1378"/>
                </a:lnTo>
                <a:lnTo>
                  <a:pt x="113" y="1369"/>
                </a:lnTo>
                <a:lnTo>
                  <a:pt x="110" y="1360"/>
                </a:lnTo>
                <a:lnTo>
                  <a:pt x="97" y="1327"/>
                </a:lnTo>
                <a:lnTo>
                  <a:pt x="87" y="1255"/>
                </a:lnTo>
                <a:lnTo>
                  <a:pt x="90" y="1139"/>
                </a:lnTo>
                <a:lnTo>
                  <a:pt x="92" y="1067"/>
                </a:lnTo>
                <a:lnTo>
                  <a:pt x="91" y="909"/>
                </a:lnTo>
                <a:lnTo>
                  <a:pt x="91" y="750"/>
                </a:lnTo>
                <a:lnTo>
                  <a:pt x="91" y="596"/>
                </a:lnTo>
                <a:lnTo>
                  <a:pt x="86" y="289"/>
                </a:lnTo>
                <a:lnTo>
                  <a:pt x="77" y="136"/>
                </a:lnTo>
                <a:lnTo>
                  <a:pt x="75" y="128"/>
                </a:lnTo>
                <a:lnTo>
                  <a:pt x="64" y="118"/>
                </a:lnTo>
                <a:lnTo>
                  <a:pt x="49" y="118"/>
                </a:lnTo>
                <a:lnTo>
                  <a:pt x="38" y="128"/>
                </a:lnTo>
                <a:lnTo>
                  <a:pt x="36" y="136"/>
                </a:lnTo>
                <a:lnTo>
                  <a:pt x="24" y="316"/>
                </a:lnTo>
                <a:lnTo>
                  <a:pt x="17" y="677"/>
                </a:lnTo>
                <a:lnTo>
                  <a:pt x="17" y="855"/>
                </a:lnTo>
                <a:lnTo>
                  <a:pt x="16" y="1025"/>
                </a:lnTo>
                <a:lnTo>
                  <a:pt x="16" y="1194"/>
                </a:lnTo>
                <a:lnTo>
                  <a:pt x="16" y="1234"/>
                </a:lnTo>
                <a:lnTo>
                  <a:pt x="16" y="1296"/>
                </a:lnTo>
                <a:lnTo>
                  <a:pt x="22" y="1336"/>
                </a:lnTo>
                <a:lnTo>
                  <a:pt x="27" y="1354"/>
                </a:lnTo>
                <a:lnTo>
                  <a:pt x="16" y="1362"/>
                </a:lnTo>
                <a:lnTo>
                  <a:pt x="1" y="1386"/>
                </a:lnTo>
                <a:lnTo>
                  <a:pt x="0" y="1400"/>
                </a:lnTo>
                <a:lnTo>
                  <a:pt x="4" y="1428"/>
                </a:lnTo>
                <a:lnTo>
                  <a:pt x="20" y="1478"/>
                </a:lnTo>
                <a:lnTo>
                  <a:pt x="47" y="1518"/>
                </a:lnTo>
                <a:lnTo>
                  <a:pt x="82" y="1551"/>
                </a:lnTo>
                <a:lnTo>
                  <a:pt x="125" y="1576"/>
                </a:lnTo>
                <a:lnTo>
                  <a:pt x="171" y="1594"/>
                </a:lnTo>
                <a:lnTo>
                  <a:pt x="248" y="1612"/>
                </a:lnTo>
                <a:lnTo>
                  <a:pt x="300" y="1616"/>
                </a:lnTo>
                <a:lnTo>
                  <a:pt x="396" y="1620"/>
                </a:lnTo>
                <a:lnTo>
                  <a:pt x="590" y="1615"/>
                </a:lnTo>
                <a:lnTo>
                  <a:pt x="883" y="1594"/>
                </a:lnTo>
                <a:lnTo>
                  <a:pt x="1076" y="1581"/>
                </a:lnTo>
                <a:lnTo>
                  <a:pt x="1480" y="1561"/>
                </a:lnTo>
                <a:lnTo>
                  <a:pt x="2289" y="1518"/>
                </a:lnTo>
                <a:lnTo>
                  <a:pt x="2694" y="1505"/>
                </a:lnTo>
                <a:lnTo>
                  <a:pt x="2712" y="1504"/>
                </a:lnTo>
                <a:lnTo>
                  <a:pt x="2743" y="1489"/>
                </a:lnTo>
                <a:lnTo>
                  <a:pt x="2766" y="1466"/>
                </a:lnTo>
                <a:lnTo>
                  <a:pt x="2780" y="1435"/>
                </a:lnTo>
                <a:lnTo>
                  <a:pt x="2782" y="1417"/>
                </a:lnTo>
                <a:lnTo>
                  <a:pt x="2800" y="1125"/>
                </a:lnTo>
                <a:lnTo>
                  <a:pt x="2817" y="541"/>
                </a:lnTo>
                <a:lnTo>
                  <a:pt x="2821" y="249"/>
                </a:lnTo>
                <a:lnTo>
                  <a:pt x="2818" y="227"/>
                </a:lnTo>
                <a:lnTo>
                  <a:pt x="2802" y="194"/>
                </a:lnTo>
                <a:lnTo>
                  <a:pt x="2774" y="175"/>
                </a:lnTo>
                <a:lnTo>
                  <a:pt x="2740" y="169"/>
                </a:lnTo>
                <a:lnTo>
                  <a:pt x="2722" y="171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: Shape 59">
            <a:extLst>
              <a:ext uri="{FF2B5EF4-FFF2-40B4-BE49-F238E27FC236}">
                <a16:creationId xmlns:a16="http://schemas.microsoft.com/office/drawing/2014/main" xmlns="" id="{0CA55788-05DD-4BEC-B9C9-A90465D00D95}"/>
              </a:ext>
            </a:extLst>
          </p:cNvPr>
          <p:cNvSpPr>
            <a:spLocks/>
          </p:cNvSpPr>
          <p:nvPr/>
        </p:nvSpPr>
        <p:spPr bwMode="auto">
          <a:xfrm>
            <a:off x="2330990" y="3367258"/>
            <a:ext cx="2187239" cy="973141"/>
          </a:xfrm>
          <a:custGeom>
            <a:avLst/>
            <a:gdLst>
              <a:gd name="connsiteX0" fmla="*/ 500856 w 1065213"/>
              <a:gd name="connsiteY0" fmla="*/ 33338 h 658813"/>
              <a:gd name="connsiteX1" fmla="*/ 383778 w 1065213"/>
              <a:gd name="connsiteY1" fmla="*/ 34528 h 658813"/>
              <a:gd name="connsiteX2" fmla="*/ 150018 w 1065213"/>
              <a:gd name="connsiteY2" fmla="*/ 38097 h 658813"/>
              <a:gd name="connsiteX3" fmla="*/ 32940 w 1065213"/>
              <a:gd name="connsiteY3" fmla="*/ 36907 h 658813"/>
              <a:gd name="connsiteX4" fmla="*/ 32147 w 1065213"/>
              <a:gd name="connsiteY4" fmla="*/ 40080 h 658813"/>
              <a:gd name="connsiteX5" fmla="*/ 26987 w 1065213"/>
              <a:gd name="connsiteY5" fmla="*/ 43649 h 658813"/>
              <a:gd name="connsiteX6" fmla="*/ 23812 w 1065213"/>
              <a:gd name="connsiteY6" fmla="*/ 43253 h 658813"/>
              <a:gd name="connsiteX7" fmla="*/ 25400 w 1065213"/>
              <a:gd name="connsiteY7" fmla="*/ 44046 h 658813"/>
              <a:gd name="connsiteX8" fmla="*/ 27384 w 1065213"/>
              <a:gd name="connsiteY8" fmla="*/ 53960 h 658813"/>
              <a:gd name="connsiteX9" fmla="*/ 29368 w 1065213"/>
              <a:gd name="connsiteY9" fmla="*/ 78548 h 658813"/>
              <a:gd name="connsiteX10" fmla="*/ 30559 w 1065213"/>
              <a:gd name="connsiteY10" fmla="*/ 141604 h 658813"/>
              <a:gd name="connsiteX11" fmla="*/ 30559 w 1065213"/>
              <a:gd name="connsiteY11" fmla="*/ 163020 h 658813"/>
              <a:gd name="connsiteX12" fmla="*/ 32940 w 1065213"/>
              <a:gd name="connsiteY12" fmla="*/ 222507 h 658813"/>
              <a:gd name="connsiteX13" fmla="*/ 36115 w 1065213"/>
              <a:gd name="connsiteY13" fmla="*/ 281597 h 658813"/>
              <a:gd name="connsiteX14" fmla="*/ 40481 w 1065213"/>
              <a:gd name="connsiteY14" fmla="*/ 337515 h 658813"/>
              <a:gd name="connsiteX15" fmla="*/ 48418 w 1065213"/>
              <a:gd name="connsiteY15" fmla="*/ 423969 h 658813"/>
              <a:gd name="connsiteX16" fmla="*/ 51593 w 1065213"/>
              <a:gd name="connsiteY16" fmla="*/ 481077 h 658813"/>
              <a:gd name="connsiteX17" fmla="*/ 51197 w 1065213"/>
              <a:gd name="connsiteY17" fmla="*/ 509234 h 658813"/>
              <a:gd name="connsiteX18" fmla="*/ 57150 w 1065213"/>
              <a:gd name="connsiteY18" fmla="*/ 510027 h 658813"/>
              <a:gd name="connsiteX19" fmla="*/ 63897 w 1065213"/>
              <a:gd name="connsiteY19" fmla="*/ 515579 h 658813"/>
              <a:gd name="connsiteX20" fmla="*/ 65881 w 1065213"/>
              <a:gd name="connsiteY20" fmla="*/ 521528 h 658813"/>
              <a:gd name="connsiteX21" fmla="*/ 65087 w 1065213"/>
              <a:gd name="connsiteY21" fmla="*/ 525097 h 658813"/>
              <a:gd name="connsiteX22" fmla="*/ 63103 w 1065213"/>
              <a:gd name="connsiteY22" fmla="*/ 535012 h 658813"/>
              <a:gd name="connsiteX23" fmla="*/ 62309 w 1065213"/>
              <a:gd name="connsiteY23" fmla="*/ 554444 h 658813"/>
              <a:gd name="connsiteX24" fmla="*/ 64690 w 1065213"/>
              <a:gd name="connsiteY24" fmla="*/ 564359 h 658813"/>
              <a:gd name="connsiteX25" fmla="*/ 65087 w 1065213"/>
              <a:gd name="connsiteY25" fmla="*/ 564755 h 658813"/>
              <a:gd name="connsiteX26" fmla="*/ 65484 w 1065213"/>
              <a:gd name="connsiteY26" fmla="*/ 564755 h 658813"/>
              <a:gd name="connsiteX27" fmla="*/ 177006 w 1065213"/>
              <a:gd name="connsiteY27" fmla="*/ 566738 h 658813"/>
              <a:gd name="connsiteX28" fmla="*/ 399256 w 1065213"/>
              <a:gd name="connsiteY28" fmla="*/ 564755 h 658813"/>
              <a:gd name="connsiteX29" fmla="*/ 622300 w 1065213"/>
              <a:gd name="connsiteY29" fmla="*/ 555634 h 658813"/>
              <a:gd name="connsiteX30" fmla="*/ 844153 w 1065213"/>
              <a:gd name="connsiteY30" fmla="*/ 540167 h 658813"/>
              <a:gd name="connsiteX31" fmla="*/ 954881 w 1065213"/>
              <a:gd name="connsiteY31" fmla="*/ 528667 h 658813"/>
              <a:gd name="connsiteX32" fmla="*/ 961628 w 1065213"/>
              <a:gd name="connsiteY32" fmla="*/ 471162 h 658813"/>
              <a:gd name="connsiteX33" fmla="*/ 970360 w 1065213"/>
              <a:gd name="connsiteY33" fmla="*/ 354965 h 658813"/>
              <a:gd name="connsiteX34" fmla="*/ 979091 w 1065213"/>
              <a:gd name="connsiteY34" fmla="*/ 180866 h 658813"/>
              <a:gd name="connsiteX35" fmla="*/ 984250 w 1065213"/>
              <a:gd name="connsiteY35" fmla="*/ 64668 h 658813"/>
              <a:gd name="connsiteX36" fmla="*/ 981075 w 1065213"/>
              <a:gd name="connsiteY36" fmla="*/ 53564 h 658813"/>
              <a:gd name="connsiteX37" fmla="*/ 977503 w 1065213"/>
              <a:gd name="connsiteY37" fmla="*/ 42459 h 658813"/>
              <a:gd name="connsiteX38" fmla="*/ 858044 w 1065213"/>
              <a:gd name="connsiteY38" fmla="*/ 38494 h 658813"/>
              <a:gd name="connsiteX39" fmla="*/ 619919 w 1065213"/>
              <a:gd name="connsiteY39" fmla="*/ 33735 h 658813"/>
              <a:gd name="connsiteX40" fmla="*/ 439108 w 1065213"/>
              <a:gd name="connsiteY40" fmla="*/ 0 h 658813"/>
              <a:gd name="connsiteX41" fmla="*/ 620150 w 1065213"/>
              <a:gd name="connsiteY41" fmla="*/ 792 h 658813"/>
              <a:gd name="connsiteX42" fmla="*/ 861143 w 1065213"/>
              <a:gd name="connsiteY42" fmla="*/ 7923 h 658813"/>
              <a:gd name="connsiteX43" fmla="*/ 981044 w 1065213"/>
              <a:gd name="connsiteY43" fmla="*/ 11885 h 658813"/>
              <a:gd name="connsiteX44" fmla="*/ 983029 w 1065213"/>
              <a:gd name="connsiteY44" fmla="*/ 12677 h 658813"/>
              <a:gd name="connsiteX45" fmla="*/ 985014 w 1065213"/>
              <a:gd name="connsiteY45" fmla="*/ 13073 h 658813"/>
              <a:gd name="connsiteX46" fmla="*/ 990573 w 1065213"/>
              <a:gd name="connsiteY46" fmla="*/ 8716 h 658813"/>
              <a:gd name="connsiteX47" fmla="*/ 1004072 w 1065213"/>
              <a:gd name="connsiteY47" fmla="*/ 4358 h 658813"/>
              <a:gd name="connsiteX48" fmla="*/ 1017570 w 1065213"/>
              <a:gd name="connsiteY48" fmla="*/ 5150 h 658813"/>
              <a:gd name="connsiteX49" fmla="*/ 1028687 w 1065213"/>
              <a:gd name="connsiteY49" fmla="*/ 12677 h 658813"/>
              <a:gd name="connsiteX50" fmla="*/ 1032657 w 1065213"/>
              <a:gd name="connsiteY50" fmla="*/ 19808 h 658813"/>
              <a:gd name="connsiteX51" fmla="*/ 1039407 w 1065213"/>
              <a:gd name="connsiteY51" fmla="*/ 35654 h 658813"/>
              <a:gd name="connsiteX52" fmla="*/ 1049729 w 1065213"/>
              <a:gd name="connsiteY52" fmla="*/ 68140 h 658813"/>
              <a:gd name="connsiteX53" fmla="*/ 1060449 w 1065213"/>
              <a:gd name="connsiteY53" fmla="*/ 116867 h 658813"/>
              <a:gd name="connsiteX54" fmla="*/ 1065213 w 1065213"/>
              <a:gd name="connsiteY54" fmla="*/ 182630 h 658813"/>
              <a:gd name="connsiteX55" fmla="*/ 1064022 w 1065213"/>
              <a:gd name="connsiteY55" fmla="*/ 249581 h 658813"/>
              <a:gd name="connsiteX56" fmla="*/ 1062831 w 1065213"/>
              <a:gd name="connsiteY56" fmla="*/ 284046 h 658813"/>
              <a:gd name="connsiteX57" fmla="*/ 1054494 w 1065213"/>
              <a:gd name="connsiteY57" fmla="*/ 439737 h 658813"/>
              <a:gd name="connsiteX58" fmla="*/ 1045362 w 1065213"/>
              <a:gd name="connsiteY58" fmla="*/ 595428 h 658813"/>
              <a:gd name="connsiteX59" fmla="*/ 1044568 w 1065213"/>
              <a:gd name="connsiteY59" fmla="*/ 602559 h 658813"/>
              <a:gd name="connsiteX60" fmla="*/ 1039010 w 1065213"/>
              <a:gd name="connsiteY60" fmla="*/ 614840 h 658813"/>
              <a:gd name="connsiteX61" fmla="*/ 1029878 w 1065213"/>
              <a:gd name="connsiteY61" fmla="*/ 623951 h 658813"/>
              <a:gd name="connsiteX62" fmla="*/ 1017570 w 1065213"/>
              <a:gd name="connsiteY62" fmla="*/ 629101 h 658813"/>
              <a:gd name="connsiteX63" fmla="*/ 1010027 w 1065213"/>
              <a:gd name="connsiteY63" fmla="*/ 630290 h 658813"/>
              <a:gd name="connsiteX64" fmla="*/ 874245 w 1065213"/>
              <a:gd name="connsiteY64" fmla="*/ 639401 h 658813"/>
              <a:gd name="connsiteX65" fmla="*/ 602681 w 1065213"/>
              <a:gd name="connsiteY65" fmla="*/ 651682 h 658813"/>
              <a:gd name="connsiteX66" fmla="*/ 466899 w 1065213"/>
              <a:gd name="connsiteY66" fmla="*/ 655248 h 658813"/>
              <a:gd name="connsiteX67" fmla="*/ 400993 w 1065213"/>
              <a:gd name="connsiteY67" fmla="*/ 656832 h 658813"/>
              <a:gd name="connsiteX68" fmla="*/ 268785 w 1065213"/>
              <a:gd name="connsiteY68" fmla="*/ 658813 h 658813"/>
              <a:gd name="connsiteX69" fmla="*/ 203276 w 1065213"/>
              <a:gd name="connsiteY69" fmla="*/ 656832 h 658813"/>
              <a:gd name="connsiteX70" fmla="*/ 180249 w 1065213"/>
              <a:gd name="connsiteY70" fmla="*/ 656040 h 658813"/>
              <a:gd name="connsiteX71" fmla="*/ 135782 w 1065213"/>
              <a:gd name="connsiteY71" fmla="*/ 648513 h 658813"/>
              <a:gd name="connsiteX72" fmla="*/ 104417 w 1065213"/>
              <a:gd name="connsiteY72" fmla="*/ 638609 h 658813"/>
              <a:gd name="connsiteX73" fmla="*/ 84963 w 1065213"/>
              <a:gd name="connsiteY73" fmla="*/ 629101 h 658813"/>
              <a:gd name="connsiteX74" fmla="*/ 66303 w 1065213"/>
              <a:gd name="connsiteY74" fmla="*/ 617216 h 658813"/>
              <a:gd name="connsiteX75" fmla="*/ 48834 w 1065213"/>
              <a:gd name="connsiteY75" fmla="*/ 602559 h 658813"/>
              <a:gd name="connsiteX76" fmla="*/ 41291 w 1065213"/>
              <a:gd name="connsiteY76" fmla="*/ 593843 h 658813"/>
              <a:gd name="connsiteX77" fmla="*/ 38114 w 1065213"/>
              <a:gd name="connsiteY77" fmla="*/ 589485 h 658813"/>
              <a:gd name="connsiteX78" fmla="*/ 36923 w 1065213"/>
              <a:gd name="connsiteY78" fmla="*/ 585524 h 658813"/>
              <a:gd name="connsiteX79" fmla="*/ 36526 w 1065213"/>
              <a:gd name="connsiteY79" fmla="*/ 585128 h 658813"/>
              <a:gd name="connsiteX80" fmla="*/ 33350 w 1065213"/>
              <a:gd name="connsiteY80" fmla="*/ 572847 h 658813"/>
              <a:gd name="connsiteX81" fmla="*/ 31762 w 1065213"/>
              <a:gd name="connsiteY81" fmla="*/ 550662 h 658813"/>
              <a:gd name="connsiteX82" fmla="*/ 33350 w 1065213"/>
              <a:gd name="connsiteY82" fmla="*/ 539965 h 658813"/>
              <a:gd name="connsiteX83" fmla="*/ 30571 w 1065213"/>
              <a:gd name="connsiteY83" fmla="*/ 539173 h 658813"/>
              <a:gd name="connsiteX84" fmla="*/ 25807 w 1065213"/>
              <a:gd name="connsiteY84" fmla="*/ 534815 h 658813"/>
              <a:gd name="connsiteX85" fmla="*/ 24616 w 1065213"/>
              <a:gd name="connsiteY85" fmla="*/ 531250 h 658813"/>
              <a:gd name="connsiteX86" fmla="*/ 18660 w 1065213"/>
              <a:gd name="connsiteY86" fmla="*/ 502330 h 658813"/>
              <a:gd name="connsiteX87" fmla="*/ 11514 w 1065213"/>
              <a:gd name="connsiteY87" fmla="*/ 442114 h 658813"/>
              <a:gd name="connsiteX88" fmla="*/ 7941 w 1065213"/>
              <a:gd name="connsiteY88" fmla="*/ 350205 h 658813"/>
              <a:gd name="connsiteX89" fmla="*/ 5558 w 1065213"/>
              <a:gd name="connsiteY89" fmla="*/ 290781 h 658813"/>
              <a:gd name="connsiteX90" fmla="*/ 2779 w 1065213"/>
              <a:gd name="connsiteY90" fmla="*/ 226999 h 658813"/>
              <a:gd name="connsiteX91" fmla="*/ 0 w 1065213"/>
              <a:gd name="connsiteY91" fmla="*/ 131525 h 658813"/>
              <a:gd name="connsiteX92" fmla="*/ 397 w 1065213"/>
              <a:gd name="connsiteY92" fmla="*/ 68140 h 658813"/>
              <a:gd name="connsiteX93" fmla="*/ 1985 w 1065213"/>
              <a:gd name="connsiteY93" fmla="*/ 36051 h 658813"/>
              <a:gd name="connsiteX94" fmla="*/ 2779 w 1065213"/>
              <a:gd name="connsiteY94" fmla="*/ 32881 h 658813"/>
              <a:gd name="connsiteX95" fmla="*/ 6352 w 1065213"/>
              <a:gd name="connsiteY95" fmla="*/ 27335 h 658813"/>
              <a:gd name="connsiteX96" fmla="*/ 9132 w 1065213"/>
              <a:gd name="connsiteY96" fmla="*/ 26543 h 658813"/>
              <a:gd name="connsiteX97" fmla="*/ 10720 w 1065213"/>
              <a:gd name="connsiteY97" fmla="*/ 25750 h 658813"/>
              <a:gd name="connsiteX98" fmla="*/ 12308 w 1065213"/>
              <a:gd name="connsiteY98" fmla="*/ 25750 h 658813"/>
              <a:gd name="connsiteX99" fmla="*/ 14293 w 1065213"/>
              <a:gd name="connsiteY99" fmla="*/ 22185 h 658813"/>
              <a:gd name="connsiteX100" fmla="*/ 19057 w 1065213"/>
              <a:gd name="connsiteY100" fmla="*/ 21393 h 658813"/>
              <a:gd name="connsiteX101" fmla="*/ 78611 w 1065213"/>
              <a:gd name="connsiteY101" fmla="*/ 15054 h 658813"/>
              <a:gd name="connsiteX102" fmla="*/ 198512 w 1065213"/>
              <a:gd name="connsiteY102" fmla="*/ 6735 h 658813"/>
              <a:gd name="connsiteX103" fmla="*/ 318413 w 1065213"/>
              <a:gd name="connsiteY103" fmla="*/ 2377 h 65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65213" h="658813">
                <a:moveTo>
                  <a:pt x="500856" y="33338"/>
                </a:moveTo>
                <a:lnTo>
                  <a:pt x="383778" y="34528"/>
                </a:lnTo>
                <a:lnTo>
                  <a:pt x="150018" y="38097"/>
                </a:lnTo>
                <a:lnTo>
                  <a:pt x="32940" y="36907"/>
                </a:lnTo>
                <a:lnTo>
                  <a:pt x="32147" y="40080"/>
                </a:lnTo>
                <a:lnTo>
                  <a:pt x="26987" y="43649"/>
                </a:lnTo>
                <a:lnTo>
                  <a:pt x="23812" y="43253"/>
                </a:lnTo>
                <a:lnTo>
                  <a:pt x="25400" y="44046"/>
                </a:lnTo>
                <a:lnTo>
                  <a:pt x="27384" y="53960"/>
                </a:lnTo>
                <a:lnTo>
                  <a:pt x="29368" y="78548"/>
                </a:lnTo>
                <a:lnTo>
                  <a:pt x="30559" y="141604"/>
                </a:lnTo>
                <a:lnTo>
                  <a:pt x="30559" y="163020"/>
                </a:lnTo>
                <a:lnTo>
                  <a:pt x="32940" y="222507"/>
                </a:lnTo>
                <a:lnTo>
                  <a:pt x="36115" y="281597"/>
                </a:lnTo>
                <a:lnTo>
                  <a:pt x="40481" y="337515"/>
                </a:lnTo>
                <a:lnTo>
                  <a:pt x="48418" y="423969"/>
                </a:lnTo>
                <a:lnTo>
                  <a:pt x="51593" y="481077"/>
                </a:lnTo>
                <a:lnTo>
                  <a:pt x="51197" y="509234"/>
                </a:lnTo>
                <a:lnTo>
                  <a:pt x="57150" y="510027"/>
                </a:lnTo>
                <a:lnTo>
                  <a:pt x="63897" y="515579"/>
                </a:lnTo>
                <a:lnTo>
                  <a:pt x="65881" y="521528"/>
                </a:lnTo>
                <a:lnTo>
                  <a:pt x="65087" y="525097"/>
                </a:lnTo>
                <a:lnTo>
                  <a:pt x="63103" y="535012"/>
                </a:lnTo>
                <a:lnTo>
                  <a:pt x="62309" y="554444"/>
                </a:lnTo>
                <a:lnTo>
                  <a:pt x="64690" y="564359"/>
                </a:lnTo>
                <a:lnTo>
                  <a:pt x="65087" y="564755"/>
                </a:lnTo>
                <a:lnTo>
                  <a:pt x="65484" y="564755"/>
                </a:lnTo>
                <a:lnTo>
                  <a:pt x="177006" y="566738"/>
                </a:lnTo>
                <a:lnTo>
                  <a:pt x="399256" y="564755"/>
                </a:lnTo>
                <a:lnTo>
                  <a:pt x="622300" y="555634"/>
                </a:lnTo>
                <a:lnTo>
                  <a:pt x="844153" y="540167"/>
                </a:lnTo>
                <a:lnTo>
                  <a:pt x="954881" y="528667"/>
                </a:lnTo>
                <a:lnTo>
                  <a:pt x="961628" y="471162"/>
                </a:lnTo>
                <a:lnTo>
                  <a:pt x="970360" y="354965"/>
                </a:lnTo>
                <a:lnTo>
                  <a:pt x="979091" y="180866"/>
                </a:lnTo>
                <a:lnTo>
                  <a:pt x="984250" y="64668"/>
                </a:lnTo>
                <a:lnTo>
                  <a:pt x="981075" y="53564"/>
                </a:lnTo>
                <a:lnTo>
                  <a:pt x="977503" y="42459"/>
                </a:lnTo>
                <a:lnTo>
                  <a:pt x="858044" y="38494"/>
                </a:lnTo>
                <a:lnTo>
                  <a:pt x="619919" y="33735"/>
                </a:lnTo>
                <a:close/>
                <a:moveTo>
                  <a:pt x="439108" y="0"/>
                </a:moveTo>
                <a:lnTo>
                  <a:pt x="620150" y="792"/>
                </a:lnTo>
                <a:lnTo>
                  <a:pt x="861143" y="7923"/>
                </a:lnTo>
                <a:lnTo>
                  <a:pt x="981044" y="11885"/>
                </a:lnTo>
                <a:lnTo>
                  <a:pt x="983029" y="12677"/>
                </a:lnTo>
                <a:lnTo>
                  <a:pt x="985014" y="13073"/>
                </a:lnTo>
                <a:lnTo>
                  <a:pt x="990573" y="8716"/>
                </a:lnTo>
                <a:lnTo>
                  <a:pt x="1004072" y="4358"/>
                </a:lnTo>
                <a:lnTo>
                  <a:pt x="1017570" y="5150"/>
                </a:lnTo>
                <a:lnTo>
                  <a:pt x="1028687" y="12677"/>
                </a:lnTo>
                <a:lnTo>
                  <a:pt x="1032657" y="19808"/>
                </a:lnTo>
                <a:lnTo>
                  <a:pt x="1039407" y="35654"/>
                </a:lnTo>
                <a:lnTo>
                  <a:pt x="1049729" y="68140"/>
                </a:lnTo>
                <a:lnTo>
                  <a:pt x="1060449" y="116867"/>
                </a:lnTo>
                <a:lnTo>
                  <a:pt x="1065213" y="182630"/>
                </a:lnTo>
                <a:lnTo>
                  <a:pt x="1064022" y="249581"/>
                </a:lnTo>
                <a:lnTo>
                  <a:pt x="1062831" y="284046"/>
                </a:lnTo>
                <a:lnTo>
                  <a:pt x="1054494" y="439737"/>
                </a:lnTo>
                <a:lnTo>
                  <a:pt x="1045362" y="595428"/>
                </a:lnTo>
                <a:lnTo>
                  <a:pt x="1044568" y="602559"/>
                </a:lnTo>
                <a:lnTo>
                  <a:pt x="1039010" y="614840"/>
                </a:lnTo>
                <a:lnTo>
                  <a:pt x="1029878" y="623951"/>
                </a:lnTo>
                <a:lnTo>
                  <a:pt x="1017570" y="629101"/>
                </a:lnTo>
                <a:lnTo>
                  <a:pt x="1010027" y="630290"/>
                </a:lnTo>
                <a:lnTo>
                  <a:pt x="874245" y="639401"/>
                </a:lnTo>
                <a:lnTo>
                  <a:pt x="602681" y="651682"/>
                </a:lnTo>
                <a:lnTo>
                  <a:pt x="466899" y="655248"/>
                </a:lnTo>
                <a:lnTo>
                  <a:pt x="400993" y="656832"/>
                </a:lnTo>
                <a:lnTo>
                  <a:pt x="268785" y="658813"/>
                </a:lnTo>
                <a:lnTo>
                  <a:pt x="203276" y="656832"/>
                </a:lnTo>
                <a:lnTo>
                  <a:pt x="180249" y="656040"/>
                </a:lnTo>
                <a:lnTo>
                  <a:pt x="135782" y="648513"/>
                </a:lnTo>
                <a:lnTo>
                  <a:pt x="104417" y="638609"/>
                </a:lnTo>
                <a:lnTo>
                  <a:pt x="84963" y="629101"/>
                </a:lnTo>
                <a:lnTo>
                  <a:pt x="66303" y="617216"/>
                </a:lnTo>
                <a:lnTo>
                  <a:pt x="48834" y="602559"/>
                </a:lnTo>
                <a:lnTo>
                  <a:pt x="41291" y="593843"/>
                </a:lnTo>
                <a:lnTo>
                  <a:pt x="38114" y="589485"/>
                </a:lnTo>
                <a:lnTo>
                  <a:pt x="36923" y="585524"/>
                </a:lnTo>
                <a:lnTo>
                  <a:pt x="36526" y="585128"/>
                </a:lnTo>
                <a:lnTo>
                  <a:pt x="33350" y="572847"/>
                </a:lnTo>
                <a:lnTo>
                  <a:pt x="31762" y="550662"/>
                </a:lnTo>
                <a:lnTo>
                  <a:pt x="33350" y="539965"/>
                </a:lnTo>
                <a:lnTo>
                  <a:pt x="30571" y="539173"/>
                </a:lnTo>
                <a:lnTo>
                  <a:pt x="25807" y="534815"/>
                </a:lnTo>
                <a:lnTo>
                  <a:pt x="24616" y="531250"/>
                </a:lnTo>
                <a:lnTo>
                  <a:pt x="18660" y="502330"/>
                </a:lnTo>
                <a:lnTo>
                  <a:pt x="11514" y="442114"/>
                </a:lnTo>
                <a:lnTo>
                  <a:pt x="7941" y="350205"/>
                </a:lnTo>
                <a:lnTo>
                  <a:pt x="5558" y="290781"/>
                </a:lnTo>
                <a:lnTo>
                  <a:pt x="2779" y="226999"/>
                </a:lnTo>
                <a:lnTo>
                  <a:pt x="0" y="131525"/>
                </a:lnTo>
                <a:lnTo>
                  <a:pt x="397" y="68140"/>
                </a:lnTo>
                <a:lnTo>
                  <a:pt x="1985" y="36051"/>
                </a:lnTo>
                <a:lnTo>
                  <a:pt x="2779" y="32881"/>
                </a:lnTo>
                <a:lnTo>
                  <a:pt x="6352" y="27335"/>
                </a:lnTo>
                <a:lnTo>
                  <a:pt x="9132" y="26543"/>
                </a:lnTo>
                <a:lnTo>
                  <a:pt x="10720" y="25750"/>
                </a:lnTo>
                <a:lnTo>
                  <a:pt x="12308" y="25750"/>
                </a:lnTo>
                <a:lnTo>
                  <a:pt x="14293" y="22185"/>
                </a:lnTo>
                <a:lnTo>
                  <a:pt x="19057" y="21393"/>
                </a:lnTo>
                <a:lnTo>
                  <a:pt x="78611" y="15054"/>
                </a:lnTo>
                <a:lnTo>
                  <a:pt x="198512" y="6735"/>
                </a:lnTo>
                <a:lnTo>
                  <a:pt x="318413" y="237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Freeform: Shape 65">
            <a:extLst>
              <a:ext uri="{FF2B5EF4-FFF2-40B4-BE49-F238E27FC236}">
                <a16:creationId xmlns:a16="http://schemas.microsoft.com/office/drawing/2014/main" xmlns="" id="{3D634537-B4DB-414D-A0B0-36AD054DEDE5}"/>
              </a:ext>
            </a:extLst>
          </p:cNvPr>
          <p:cNvSpPr>
            <a:spLocks/>
          </p:cNvSpPr>
          <p:nvPr/>
        </p:nvSpPr>
        <p:spPr bwMode="auto">
          <a:xfrm>
            <a:off x="6049633" y="1024413"/>
            <a:ext cx="2693823" cy="887651"/>
          </a:xfrm>
          <a:custGeom>
            <a:avLst/>
            <a:gdLst>
              <a:gd name="connsiteX0" fmla="*/ 40085 w 665163"/>
              <a:gd name="connsiteY0" fmla="*/ 28575 h 619125"/>
              <a:gd name="connsiteX1" fmla="*/ 41672 w 665163"/>
              <a:gd name="connsiteY1" fmla="*/ 55145 h 619125"/>
              <a:gd name="connsiteX2" fmla="*/ 38100 w 665163"/>
              <a:gd name="connsiteY2" fmla="*/ 108682 h 619125"/>
              <a:gd name="connsiteX3" fmla="*/ 36116 w 665163"/>
              <a:gd name="connsiteY3" fmla="*/ 134855 h 619125"/>
              <a:gd name="connsiteX4" fmla="*/ 32941 w 665163"/>
              <a:gd name="connsiteY4" fmla="*/ 197117 h 619125"/>
              <a:gd name="connsiteX5" fmla="*/ 30560 w 665163"/>
              <a:gd name="connsiteY5" fmla="*/ 259378 h 619125"/>
              <a:gd name="connsiteX6" fmla="*/ 28178 w 665163"/>
              <a:gd name="connsiteY6" fmla="*/ 321243 h 619125"/>
              <a:gd name="connsiteX7" fmla="*/ 25797 w 665163"/>
              <a:gd name="connsiteY7" fmla="*/ 445765 h 619125"/>
              <a:gd name="connsiteX8" fmla="*/ 22225 w 665163"/>
              <a:gd name="connsiteY8" fmla="*/ 508026 h 619125"/>
              <a:gd name="connsiteX9" fmla="*/ 24606 w 665163"/>
              <a:gd name="connsiteY9" fmla="*/ 508820 h 619125"/>
              <a:gd name="connsiteX10" fmla="*/ 28178 w 665163"/>
              <a:gd name="connsiteY10" fmla="*/ 512785 h 619125"/>
              <a:gd name="connsiteX11" fmla="*/ 28972 w 665163"/>
              <a:gd name="connsiteY11" fmla="*/ 516354 h 619125"/>
              <a:gd name="connsiteX12" fmla="*/ 30560 w 665163"/>
              <a:gd name="connsiteY12" fmla="*/ 521510 h 619125"/>
              <a:gd name="connsiteX13" fmla="*/ 32147 w 665163"/>
              <a:gd name="connsiteY13" fmla="*/ 526665 h 619125"/>
              <a:gd name="connsiteX14" fmla="*/ 98822 w 665163"/>
              <a:gd name="connsiteY14" fmla="*/ 533010 h 619125"/>
              <a:gd name="connsiteX15" fmla="*/ 232172 w 665163"/>
              <a:gd name="connsiteY15" fmla="*/ 541338 h 619125"/>
              <a:gd name="connsiteX16" fmla="*/ 298847 w 665163"/>
              <a:gd name="connsiteY16" fmla="*/ 541338 h 619125"/>
              <a:gd name="connsiteX17" fmla="*/ 371872 w 665163"/>
              <a:gd name="connsiteY17" fmla="*/ 539752 h 619125"/>
              <a:gd name="connsiteX18" fmla="*/ 444897 w 665163"/>
              <a:gd name="connsiteY18" fmla="*/ 535390 h 619125"/>
              <a:gd name="connsiteX19" fmla="*/ 477838 w 665163"/>
              <a:gd name="connsiteY19" fmla="*/ 531424 h 619125"/>
              <a:gd name="connsiteX20" fmla="*/ 529035 w 665163"/>
              <a:gd name="connsiteY20" fmla="*/ 525475 h 619125"/>
              <a:gd name="connsiteX21" fmla="*/ 562372 w 665163"/>
              <a:gd name="connsiteY21" fmla="*/ 523889 h 619125"/>
              <a:gd name="connsiteX22" fmla="*/ 578247 w 665163"/>
              <a:gd name="connsiteY22" fmla="*/ 525079 h 619125"/>
              <a:gd name="connsiteX23" fmla="*/ 577056 w 665163"/>
              <a:gd name="connsiteY23" fmla="*/ 361296 h 619125"/>
              <a:gd name="connsiteX24" fmla="*/ 578644 w 665163"/>
              <a:gd name="connsiteY24" fmla="*/ 197910 h 619125"/>
              <a:gd name="connsiteX25" fmla="*/ 577850 w 665163"/>
              <a:gd name="connsiteY25" fmla="*/ 160632 h 619125"/>
              <a:gd name="connsiteX26" fmla="*/ 576263 w 665163"/>
              <a:gd name="connsiteY26" fmla="*/ 100751 h 619125"/>
              <a:gd name="connsiteX27" fmla="*/ 578247 w 665163"/>
              <a:gd name="connsiteY27" fmla="*/ 62283 h 619125"/>
              <a:gd name="connsiteX28" fmla="*/ 581025 w 665163"/>
              <a:gd name="connsiteY28" fmla="*/ 43645 h 619125"/>
              <a:gd name="connsiteX29" fmla="*/ 579835 w 665163"/>
              <a:gd name="connsiteY29" fmla="*/ 39679 h 619125"/>
              <a:gd name="connsiteX30" fmla="*/ 579835 w 665163"/>
              <a:gd name="connsiteY30" fmla="*/ 35713 h 619125"/>
              <a:gd name="connsiteX31" fmla="*/ 512366 w 665163"/>
              <a:gd name="connsiteY31" fmla="*/ 35713 h 619125"/>
              <a:gd name="connsiteX32" fmla="*/ 377825 w 665163"/>
              <a:gd name="connsiteY32" fmla="*/ 30558 h 619125"/>
              <a:gd name="connsiteX33" fmla="*/ 310356 w 665163"/>
              <a:gd name="connsiteY33" fmla="*/ 29368 h 619125"/>
              <a:gd name="connsiteX34" fmla="*/ 175022 w 665163"/>
              <a:gd name="connsiteY34" fmla="*/ 29368 h 619125"/>
              <a:gd name="connsiteX35" fmla="*/ 239713 w 665163"/>
              <a:gd name="connsiteY35" fmla="*/ 0 h 619125"/>
              <a:gd name="connsiteX36" fmla="*/ 311150 w 665163"/>
              <a:gd name="connsiteY36" fmla="*/ 0 h 619125"/>
              <a:gd name="connsiteX37" fmla="*/ 381397 w 665163"/>
              <a:gd name="connsiteY37" fmla="*/ 0 h 619125"/>
              <a:gd name="connsiteX38" fmla="*/ 488951 w 665163"/>
              <a:gd name="connsiteY38" fmla="*/ 1192 h 619125"/>
              <a:gd name="connsiteX39" fmla="*/ 559991 w 665163"/>
              <a:gd name="connsiteY39" fmla="*/ 4371 h 619125"/>
              <a:gd name="connsiteX40" fmla="*/ 595710 w 665163"/>
              <a:gd name="connsiteY40" fmla="*/ 7948 h 619125"/>
              <a:gd name="connsiteX41" fmla="*/ 599282 w 665163"/>
              <a:gd name="connsiteY41" fmla="*/ 8743 h 619125"/>
              <a:gd name="connsiteX42" fmla="*/ 602060 w 665163"/>
              <a:gd name="connsiteY42" fmla="*/ 10332 h 619125"/>
              <a:gd name="connsiteX43" fmla="*/ 608013 w 665163"/>
              <a:gd name="connsiteY43" fmla="*/ 9537 h 619125"/>
              <a:gd name="connsiteX44" fmla="*/ 618729 w 665163"/>
              <a:gd name="connsiteY44" fmla="*/ 13114 h 619125"/>
              <a:gd name="connsiteX45" fmla="*/ 623491 w 665163"/>
              <a:gd name="connsiteY45" fmla="*/ 18280 h 619125"/>
              <a:gd name="connsiteX46" fmla="*/ 633016 w 665163"/>
              <a:gd name="connsiteY46" fmla="*/ 30996 h 619125"/>
              <a:gd name="connsiteX47" fmla="*/ 646907 w 665163"/>
              <a:gd name="connsiteY47" fmla="*/ 57621 h 619125"/>
              <a:gd name="connsiteX48" fmla="*/ 656829 w 665163"/>
              <a:gd name="connsiteY48" fmla="*/ 87027 h 619125"/>
              <a:gd name="connsiteX49" fmla="*/ 661988 w 665163"/>
              <a:gd name="connsiteY49" fmla="*/ 117228 h 619125"/>
              <a:gd name="connsiteX50" fmla="*/ 665163 w 665163"/>
              <a:gd name="connsiteY50" fmla="*/ 163722 h 619125"/>
              <a:gd name="connsiteX51" fmla="*/ 662782 w 665163"/>
              <a:gd name="connsiteY51" fmla="*/ 226907 h 619125"/>
              <a:gd name="connsiteX52" fmla="*/ 661194 w 665163"/>
              <a:gd name="connsiteY52" fmla="*/ 257108 h 619125"/>
              <a:gd name="connsiteX53" fmla="*/ 656829 w 665163"/>
              <a:gd name="connsiteY53" fmla="*/ 417254 h 619125"/>
              <a:gd name="connsiteX54" fmla="*/ 651273 w 665163"/>
              <a:gd name="connsiteY54" fmla="*/ 578195 h 619125"/>
              <a:gd name="connsiteX55" fmla="*/ 650479 w 665163"/>
              <a:gd name="connsiteY55" fmla="*/ 583758 h 619125"/>
              <a:gd name="connsiteX56" fmla="*/ 646113 w 665163"/>
              <a:gd name="connsiteY56" fmla="*/ 594090 h 619125"/>
              <a:gd name="connsiteX57" fmla="*/ 638176 w 665163"/>
              <a:gd name="connsiteY57" fmla="*/ 602038 h 619125"/>
              <a:gd name="connsiteX58" fmla="*/ 627460 w 665163"/>
              <a:gd name="connsiteY58" fmla="*/ 606806 h 619125"/>
              <a:gd name="connsiteX59" fmla="*/ 621904 w 665163"/>
              <a:gd name="connsiteY59" fmla="*/ 607204 h 619125"/>
              <a:gd name="connsiteX60" fmla="*/ 424260 w 665163"/>
              <a:gd name="connsiteY60" fmla="*/ 612370 h 619125"/>
              <a:gd name="connsiteX61" fmla="*/ 226616 w 665163"/>
              <a:gd name="connsiteY61" fmla="*/ 617138 h 619125"/>
              <a:gd name="connsiteX62" fmla="*/ 198835 w 665163"/>
              <a:gd name="connsiteY62" fmla="*/ 618330 h 619125"/>
              <a:gd name="connsiteX63" fmla="*/ 148035 w 665163"/>
              <a:gd name="connsiteY63" fmla="*/ 619125 h 619125"/>
              <a:gd name="connsiteX64" fmla="*/ 113110 w 665163"/>
              <a:gd name="connsiteY64" fmla="*/ 617138 h 619125"/>
              <a:gd name="connsiteX65" fmla="*/ 79772 w 665163"/>
              <a:gd name="connsiteY65" fmla="*/ 611972 h 619125"/>
              <a:gd name="connsiteX66" fmla="*/ 49610 w 665163"/>
              <a:gd name="connsiteY66" fmla="*/ 601640 h 619125"/>
              <a:gd name="connsiteX67" fmla="*/ 31353 w 665163"/>
              <a:gd name="connsiteY67" fmla="*/ 589321 h 619125"/>
              <a:gd name="connsiteX68" fmla="*/ 21432 w 665163"/>
              <a:gd name="connsiteY68" fmla="*/ 579387 h 619125"/>
              <a:gd name="connsiteX69" fmla="*/ 13891 w 665163"/>
              <a:gd name="connsiteY69" fmla="*/ 567068 h 619125"/>
              <a:gd name="connsiteX70" fmla="*/ 7938 w 665163"/>
              <a:gd name="connsiteY70" fmla="*/ 552762 h 619125"/>
              <a:gd name="connsiteX71" fmla="*/ 6350 w 665163"/>
              <a:gd name="connsiteY71" fmla="*/ 544417 h 619125"/>
              <a:gd name="connsiteX72" fmla="*/ 3572 w 665163"/>
              <a:gd name="connsiteY72" fmla="*/ 542827 h 619125"/>
              <a:gd name="connsiteX73" fmla="*/ 397 w 665163"/>
              <a:gd name="connsiteY73" fmla="*/ 537661 h 619125"/>
              <a:gd name="connsiteX74" fmla="*/ 0 w 665163"/>
              <a:gd name="connsiteY74" fmla="*/ 531701 h 619125"/>
              <a:gd name="connsiteX75" fmla="*/ 2778 w 665163"/>
              <a:gd name="connsiteY75" fmla="*/ 526535 h 619125"/>
              <a:gd name="connsiteX76" fmla="*/ 5557 w 665163"/>
              <a:gd name="connsiteY76" fmla="*/ 525342 h 619125"/>
              <a:gd name="connsiteX77" fmla="*/ 5557 w 665163"/>
              <a:gd name="connsiteY77" fmla="*/ 522958 h 619125"/>
              <a:gd name="connsiteX78" fmla="*/ 5953 w 665163"/>
              <a:gd name="connsiteY78" fmla="*/ 520176 h 619125"/>
              <a:gd name="connsiteX79" fmla="*/ 5953 w 665163"/>
              <a:gd name="connsiteY79" fmla="*/ 518587 h 619125"/>
              <a:gd name="connsiteX80" fmla="*/ 6350 w 665163"/>
              <a:gd name="connsiteY80" fmla="*/ 517395 h 619125"/>
              <a:gd name="connsiteX81" fmla="*/ 6350 w 665163"/>
              <a:gd name="connsiteY81" fmla="*/ 516600 h 619125"/>
              <a:gd name="connsiteX82" fmla="*/ 3969 w 665163"/>
              <a:gd name="connsiteY82" fmla="*/ 484809 h 619125"/>
              <a:gd name="connsiteX83" fmla="*/ 1588 w 665163"/>
              <a:gd name="connsiteY83" fmla="*/ 420433 h 619125"/>
              <a:gd name="connsiteX84" fmla="*/ 1985 w 665163"/>
              <a:gd name="connsiteY84" fmla="*/ 323471 h 619125"/>
              <a:gd name="connsiteX85" fmla="*/ 3969 w 665163"/>
              <a:gd name="connsiteY85" fmla="*/ 259890 h 619125"/>
              <a:gd name="connsiteX86" fmla="*/ 5953 w 665163"/>
              <a:gd name="connsiteY86" fmla="*/ 197500 h 619125"/>
              <a:gd name="connsiteX87" fmla="*/ 9128 w 665163"/>
              <a:gd name="connsiteY87" fmla="*/ 135111 h 619125"/>
              <a:gd name="connsiteX88" fmla="*/ 10319 w 665163"/>
              <a:gd name="connsiteY88" fmla="*/ 107691 h 619125"/>
              <a:gd name="connsiteX89" fmla="*/ 12700 w 665163"/>
              <a:gd name="connsiteY89" fmla="*/ 65966 h 619125"/>
              <a:gd name="connsiteX90" fmla="*/ 16272 w 665163"/>
              <a:gd name="connsiteY90" fmla="*/ 38546 h 619125"/>
              <a:gd name="connsiteX91" fmla="*/ 19844 w 665163"/>
              <a:gd name="connsiteY91" fmla="*/ 25830 h 619125"/>
              <a:gd name="connsiteX92" fmla="*/ 18257 w 665163"/>
              <a:gd name="connsiteY92" fmla="*/ 23843 h 619125"/>
              <a:gd name="connsiteX93" fmla="*/ 17463 w 665163"/>
              <a:gd name="connsiteY93" fmla="*/ 18677 h 619125"/>
              <a:gd name="connsiteX94" fmla="*/ 19050 w 665163"/>
              <a:gd name="connsiteY94" fmla="*/ 13511 h 619125"/>
              <a:gd name="connsiteX95" fmla="*/ 23019 w 665163"/>
              <a:gd name="connsiteY95" fmla="*/ 10332 h 619125"/>
              <a:gd name="connsiteX96" fmla="*/ 26194 w 665163"/>
              <a:gd name="connsiteY96" fmla="*/ 9935 h 619125"/>
              <a:gd name="connsiteX97" fmla="*/ 97235 w 665163"/>
              <a:gd name="connsiteY97" fmla="*/ 4371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665163" h="619125">
                <a:moveTo>
                  <a:pt x="40085" y="28575"/>
                </a:moveTo>
                <a:lnTo>
                  <a:pt x="41672" y="55145"/>
                </a:lnTo>
                <a:lnTo>
                  <a:pt x="38100" y="108682"/>
                </a:lnTo>
                <a:lnTo>
                  <a:pt x="36116" y="134855"/>
                </a:lnTo>
                <a:lnTo>
                  <a:pt x="32941" y="197117"/>
                </a:lnTo>
                <a:lnTo>
                  <a:pt x="30560" y="259378"/>
                </a:lnTo>
                <a:lnTo>
                  <a:pt x="28178" y="321243"/>
                </a:lnTo>
                <a:lnTo>
                  <a:pt x="25797" y="445765"/>
                </a:lnTo>
                <a:lnTo>
                  <a:pt x="22225" y="508026"/>
                </a:lnTo>
                <a:lnTo>
                  <a:pt x="24606" y="508820"/>
                </a:lnTo>
                <a:lnTo>
                  <a:pt x="28178" y="512785"/>
                </a:lnTo>
                <a:lnTo>
                  <a:pt x="28972" y="516354"/>
                </a:lnTo>
                <a:lnTo>
                  <a:pt x="30560" y="521510"/>
                </a:lnTo>
                <a:lnTo>
                  <a:pt x="32147" y="526665"/>
                </a:lnTo>
                <a:lnTo>
                  <a:pt x="98822" y="533010"/>
                </a:lnTo>
                <a:lnTo>
                  <a:pt x="232172" y="541338"/>
                </a:lnTo>
                <a:lnTo>
                  <a:pt x="298847" y="541338"/>
                </a:lnTo>
                <a:lnTo>
                  <a:pt x="371872" y="539752"/>
                </a:lnTo>
                <a:lnTo>
                  <a:pt x="444897" y="535390"/>
                </a:lnTo>
                <a:lnTo>
                  <a:pt x="477838" y="531424"/>
                </a:lnTo>
                <a:lnTo>
                  <a:pt x="529035" y="525475"/>
                </a:lnTo>
                <a:lnTo>
                  <a:pt x="562372" y="523889"/>
                </a:lnTo>
                <a:lnTo>
                  <a:pt x="578247" y="525079"/>
                </a:lnTo>
                <a:lnTo>
                  <a:pt x="577056" y="361296"/>
                </a:lnTo>
                <a:lnTo>
                  <a:pt x="578644" y="197910"/>
                </a:lnTo>
                <a:lnTo>
                  <a:pt x="577850" y="160632"/>
                </a:lnTo>
                <a:lnTo>
                  <a:pt x="576263" y="100751"/>
                </a:lnTo>
                <a:lnTo>
                  <a:pt x="578247" y="62283"/>
                </a:lnTo>
                <a:lnTo>
                  <a:pt x="581025" y="43645"/>
                </a:lnTo>
                <a:lnTo>
                  <a:pt x="579835" y="39679"/>
                </a:lnTo>
                <a:lnTo>
                  <a:pt x="579835" y="35713"/>
                </a:lnTo>
                <a:lnTo>
                  <a:pt x="512366" y="35713"/>
                </a:lnTo>
                <a:lnTo>
                  <a:pt x="377825" y="30558"/>
                </a:lnTo>
                <a:lnTo>
                  <a:pt x="310356" y="29368"/>
                </a:lnTo>
                <a:lnTo>
                  <a:pt x="175022" y="29368"/>
                </a:lnTo>
                <a:close/>
                <a:moveTo>
                  <a:pt x="239713" y="0"/>
                </a:moveTo>
                <a:lnTo>
                  <a:pt x="311150" y="0"/>
                </a:lnTo>
                <a:lnTo>
                  <a:pt x="381397" y="0"/>
                </a:lnTo>
                <a:lnTo>
                  <a:pt x="488951" y="1192"/>
                </a:lnTo>
                <a:lnTo>
                  <a:pt x="559991" y="4371"/>
                </a:lnTo>
                <a:lnTo>
                  <a:pt x="595710" y="7948"/>
                </a:lnTo>
                <a:lnTo>
                  <a:pt x="599282" y="8743"/>
                </a:lnTo>
                <a:lnTo>
                  <a:pt x="602060" y="10332"/>
                </a:lnTo>
                <a:lnTo>
                  <a:pt x="608013" y="9537"/>
                </a:lnTo>
                <a:lnTo>
                  <a:pt x="618729" y="13114"/>
                </a:lnTo>
                <a:lnTo>
                  <a:pt x="623491" y="18280"/>
                </a:lnTo>
                <a:lnTo>
                  <a:pt x="633016" y="30996"/>
                </a:lnTo>
                <a:lnTo>
                  <a:pt x="646907" y="57621"/>
                </a:lnTo>
                <a:lnTo>
                  <a:pt x="656829" y="87027"/>
                </a:lnTo>
                <a:lnTo>
                  <a:pt x="661988" y="117228"/>
                </a:lnTo>
                <a:lnTo>
                  <a:pt x="665163" y="163722"/>
                </a:lnTo>
                <a:lnTo>
                  <a:pt x="662782" y="226907"/>
                </a:lnTo>
                <a:lnTo>
                  <a:pt x="661194" y="257108"/>
                </a:lnTo>
                <a:lnTo>
                  <a:pt x="656829" y="417254"/>
                </a:lnTo>
                <a:lnTo>
                  <a:pt x="651273" y="578195"/>
                </a:lnTo>
                <a:lnTo>
                  <a:pt x="650479" y="583758"/>
                </a:lnTo>
                <a:lnTo>
                  <a:pt x="646113" y="594090"/>
                </a:lnTo>
                <a:lnTo>
                  <a:pt x="638176" y="602038"/>
                </a:lnTo>
                <a:lnTo>
                  <a:pt x="627460" y="606806"/>
                </a:lnTo>
                <a:lnTo>
                  <a:pt x="621904" y="607204"/>
                </a:lnTo>
                <a:lnTo>
                  <a:pt x="424260" y="612370"/>
                </a:lnTo>
                <a:lnTo>
                  <a:pt x="226616" y="617138"/>
                </a:lnTo>
                <a:lnTo>
                  <a:pt x="198835" y="618330"/>
                </a:lnTo>
                <a:lnTo>
                  <a:pt x="148035" y="619125"/>
                </a:lnTo>
                <a:lnTo>
                  <a:pt x="113110" y="617138"/>
                </a:lnTo>
                <a:lnTo>
                  <a:pt x="79772" y="611972"/>
                </a:lnTo>
                <a:lnTo>
                  <a:pt x="49610" y="601640"/>
                </a:lnTo>
                <a:lnTo>
                  <a:pt x="31353" y="589321"/>
                </a:lnTo>
                <a:lnTo>
                  <a:pt x="21432" y="579387"/>
                </a:lnTo>
                <a:lnTo>
                  <a:pt x="13891" y="567068"/>
                </a:lnTo>
                <a:lnTo>
                  <a:pt x="7938" y="552762"/>
                </a:lnTo>
                <a:lnTo>
                  <a:pt x="6350" y="544417"/>
                </a:lnTo>
                <a:lnTo>
                  <a:pt x="3572" y="542827"/>
                </a:lnTo>
                <a:lnTo>
                  <a:pt x="397" y="537661"/>
                </a:lnTo>
                <a:lnTo>
                  <a:pt x="0" y="531701"/>
                </a:lnTo>
                <a:lnTo>
                  <a:pt x="2778" y="526535"/>
                </a:lnTo>
                <a:lnTo>
                  <a:pt x="5557" y="525342"/>
                </a:lnTo>
                <a:lnTo>
                  <a:pt x="5557" y="522958"/>
                </a:lnTo>
                <a:lnTo>
                  <a:pt x="5953" y="520176"/>
                </a:lnTo>
                <a:lnTo>
                  <a:pt x="5953" y="518587"/>
                </a:lnTo>
                <a:lnTo>
                  <a:pt x="6350" y="517395"/>
                </a:lnTo>
                <a:lnTo>
                  <a:pt x="6350" y="516600"/>
                </a:lnTo>
                <a:lnTo>
                  <a:pt x="3969" y="484809"/>
                </a:lnTo>
                <a:lnTo>
                  <a:pt x="1588" y="420433"/>
                </a:lnTo>
                <a:lnTo>
                  <a:pt x="1985" y="323471"/>
                </a:lnTo>
                <a:lnTo>
                  <a:pt x="3969" y="259890"/>
                </a:lnTo>
                <a:lnTo>
                  <a:pt x="5953" y="197500"/>
                </a:lnTo>
                <a:lnTo>
                  <a:pt x="9128" y="135111"/>
                </a:lnTo>
                <a:lnTo>
                  <a:pt x="10319" y="107691"/>
                </a:lnTo>
                <a:lnTo>
                  <a:pt x="12700" y="65966"/>
                </a:lnTo>
                <a:lnTo>
                  <a:pt x="16272" y="38546"/>
                </a:lnTo>
                <a:lnTo>
                  <a:pt x="19844" y="25830"/>
                </a:lnTo>
                <a:lnTo>
                  <a:pt x="18257" y="23843"/>
                </a:lnTo>
                <a:lnTo>
                  <a:pt x="17463" y="18677"/>
                </a:lnTo>
                <a:lnTo>
                  <a:pt x="19050" y="13511"/>
                </a:lnTo>
                <a:lnTo>
                  <a:pt x="23019" y="10332"/>
                </a:lnTo>
                <a:lnTo>
                  <a:pt x="26194" y="9935"/>
                </a:lnTo>
                <a:lnTo>
                  <a:pt x="97235" y="4371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Freeform: Shape 68">
            <a:extLst>
              <a:ext uri="{FF2B5EF4-FFF2-40B4-BE49-F238E27FC236}">
                <a16:creationId xmlns:a16="http://schemas.microsoft.com/office/drawing/2014/main" xmlns="" id="{D77E1DC6-B096-4C7E-A442-EE9941F34071}"/>
              </a:ext>
            </a:extLst>
          </p:cNvPr>
          <p:cNvSpPr>
            <a:spLocks/>
          </p:cNvSpPr>
          <p:nvPr/>
        </p:nvSpPr>
        <p:spPr bwMode="auto">
          <a:xfrm>
            <a:off x="2105010" y="4870731"/>
            <a:ext cx="2111453" cy="1021015"/>
          </a:xfrm>
          <a:custGeom>
            <a:avLst/>
            <a:gdLst>
              <a:gd name="connsiteX0" fmla="*/ 74633 w 1268413"/>
              <a:gd name="connsiteY0" fmla="*/ 33338 h 736600"/>
              <a:gd name="connsiteX1" fmla="*/ 72251 w 1268413"/>
              <a:gd name="connsiteY1" fmla="*/ 110282 h 736600"/>
              <a:gd name="connsiteX2" fmla="*/ 64311 w 1268413"/>
              <a:gd name="connsiteY2" fmla="*/ 264964 h 736600"/>
              <a:gd name="connsiteX3" fmla="*/ 51606 w 1268413"/>
              <a:gd name="connsiteY3" fmla="*/ 419646 h 736600"/>
              <a:gd name="connsiteX4" fmla="*/ 31359 w 1268413"/>
              <a:gd name="connsiteY4" fmla="*/ 572741 h 736600"/>
              <a:gd name="connsiteX5" fmla="*/ 17463 w 1268413"/>
              <a:gd name="connsiteY5" fmla="*/ 648495 h 736600"/>
              <a:gd name="connsiteX6" fmla="*/ 20242 w 1268413"/>
              <a:gd name="connsiteY6" fmla="*/ 648892 h 736600"/>
              <a:gd name="connsiteX7" fmla="*/ 22624 w 1268413"/>
              <a:gd name="connsiteY7" fmla="*/ 649288 h 736600"/>
              <a:gd name="connsiteX8" fmla="*/ 37314 w 1268413"/>
              <a:gd name="connsiteY8" fmla="*/ 645719 h 736600"/>
              <a:gd name="connsiteX9" fmla="*/ 67487 w 1268413"/>
              <a:gd name="connsiteY9" fmla="*/ 643339 h 736600"/>
              <a:gd name="connsiteX10" fmla="*/ 113937 w 1268413"/>
              <a:gd name="connsiteY10" fmla="*/ 642546 h 736600"/>
              <a:gd name="connsiteX11" fmla="*/ 142522 w 1268413"/>
              <a:gd name="connsiteY11" fmla="*/ 642546 h 736600"/>
              <a:gd name="connsiteX12" fmla="*/ 219145 w 1268413"/>
              <a:gd name="connsiteY12" fmla="*/ 640563 h 736600"/>
              <a:gd name="connsiteX13" fmla="*/ 295372 w 1268413"/>
              <a:gd name="connsiteY13" fmla="*/ 638976 h 736600"/>
              <a:gd name="connsiteX14" fmla="*/ 439884 w 1268413"/>
              <a:gd name="connsiteY14" fmla="*/ 636993 h 736600"/>
              <a:gd name="connsiteX15" fmla="*/ 584000 w 1268413"/>
              <a:gd name="connsiteY15" fmla="*/ 636596 h 736600"/>
              <a:gd name="connsiteX16" fmla="*/ 732880 w 1268413"/>
              <a:gd name="connsiteY16" fmla="*/ 636596 h 736600"/>
              <a:gd name="connsiteX17" fmla="*/ 881362 w 1268413"/>
              <a:gd name="connsiteY17" fmla="*/ 637390 h 736600"/>
              <a:gd name="connsiteX18" fmla="*/ 951633 w 1268413"/>
              <a:gd name="connsiteY18" fmla="*/ 636993 h 736600"/>
              <a:gd name="connsiteX19" fmla="*/ 1059224 w 1268413"/>
              <a:gd name="connsiteY19" fmla="*/ 635803 h 736600"/>
              <a:gd name="connsiteX20" fmla="*/ 1129892 w 1268413"/>
              <a:gd name="connsiteY20" fmla="*/ 638579 h 736600"/>
              <a:gd name="connsiteX21" fmla="*/ 1165226 w 1268413"/>
              <a:gd name="connsiteY21" fmla="*/ 642149 h 736600"/>
              <a:gd name="connsiteX22" fmla="*/ 1162844 w 1268413"/>
              <a:gd name="connsiteY22" fmla="*/ 493020 h 736600"/>
              <a:gd name="connsiteX23" fmla="*/ 1155301 w 1268413"/>
              <a:gd name="connsiteY23" fmla="*/ 270517 h 736600"/>
              <a:gd name="connsiteX24" fmla="*/ 1147758 w 1268413"/>
              <a:gd name="connsiteY24" fmla="*/ 121784 h 736600"/>
              <a:gd name="connsiteX25" fmla="*/ 1142596 w 1268413"/>
              <a:gd name="connsiteY25" fmla="*/ 47220 h 736600"/>
              <a:gd name="connsiteX26" fmla="*/ 1082251 w 1268413"/>
              <a:gd name="connsiteY26" fmla="*/ 46823 h 736600"/>
              <a:gd name="connsiteX27" fmla="*/ 1021905 w 1268413"/>
              <a:gd name="connsiteY27" fmla="*/ 42857 h 736600"/>
              <a:gd name="connsiteX28" fmla="*/ 954016 w 1268413"/>
              <a:gd name="connsiteY28" fmla="*/ 40874 h 736600"/>
              <a:gd name="connsiteX29" fmla="*/ 885729 w 1268413"/>
              <a:gd name="connsiteY29" fmla="*/ 38494 h 736600"/>
              <a:gd name="connsiteX30" fmla="*/ 748760 w 1268413"/>
              <a:gd name="connsiteY30" fmla="*/ 36115 h 736600"/>
              <a:gd name="connsiteX31" fmla="*/ 611791 w 1268413"/>
              <a:gd name="connsiteY31" fmla="*/ 34528 h 736600"/>
              <a:gd name="connsiteX32" fmla="*/ 343410 w 1268413"/>
              <a:gd name="connsiteY32" fmla="*/ 34925 h 736600"/>
              <a:gd name="connsiteX33" fmla="*/ 479425 w 1268413"/>
              <a:gd name="connsiteY33" fmla="*/ 0 h 736600"/>
              <a:gd name="connsiteX34" fmla="*/ 620316 w 1268413"/>
              <a:gd name="connsiteY34" fmla="*/ 0 h 736600"/>
              <a:gd name="connsiteX35" fmla="*/ 761207 w 1268413"/>
              <a:gd name="connsiteY35" fmla="*/ 1588 h 736600"/>
              <a:gd name="connsiteX36" fmla="*/ 902494 w 1268413"/>
              <a:gd name="connsiteY36" fmla="*/ 4366 h 736600"/>
              <a:gd name="connsiteX37" fmla="*/ 974726 w 1268413"/>
              <a:gd name="connsiteY37" fmla="*/ 6747 h 736600"/>
              <a:gd name="connsiteX38" fmla="*/ 1047354 w 1268413"/>
              <a:gd name="connsiteY38" fmla="*/ 8731 h 736600"/>
              <a:gd name="connsiteX39" fmla="*/ 1078310 w 1268413"/>
              <a:gd name="connsiteY39" fmla="*/ 9525 h 736600"/>
              <a:gd name="connsiteX40" fmla="*/ 1125141 w 1268413"/>
              <a:gd name="connsiteY40" fmla="*/ 10716 h 736600"/>
              <a:gd name="connsiteX41" fmla="*/ 1155304 w 1268413"/>
              <a:gd name="connsiteY41" fmla="*/ 13891 h 736600"/>
              <a:gd name="connsiteX42" fmla="*/ 1170782 w 1268413"/>
              <a:gd name="connsiteY42" fmla="*/ 17066 h 736600"/>
              <a:gd name="connsiteX43" fmla="*/ 1175544 w 1268413"/>
              <a:gd name="connsiteY43" fmla="*/ 18256 h 736600"/>
              <a:gd name="connsiteX44" fmla="*/ 1177926 w 1268413"/>
              <a:gd name="connsiteY44" fmla="*/ 21035 h 736600"/>
              <a:gd name="connsiteX45" fmla="*/ 1181498 w 1268413"/>
              <a:gd name="connsiteY45" fmla="*/ 21431 h 736600"/>
              <a:gd name="connsiteX46" fmla="*/ 1187848 w 1268413"/>
              <a:gd name="connsiteY46" fmla="*/ 24606 h 736600"/>
              <a:gd name="connsiteX47" fmla="*/ 1190229 w 1268413"/>
              <a:gd name="connsiteY47" fmla="*/ 27781 h 736600"/>
              <a:gd name="connsiteX48" fmla="*/ 1214438 w 1268413"/>
              <a:gd name="connsiteY48" fmla="*/ 56356 h 736600"/>
              <a:gd name="connsiteX49" fmla="*/ 1245394 w 1268413"/>
              <a:gd name="connsiteY49" fmla="*/ 99616 h 736600"/>
              <a:gd name="connsiteX50" fmla="*/ 1260476 w 1268413"/>
              <a:gd name="connsiteY50" fmla="*/ 132160 h 736600"/>
              <a:gd name="connsiteX51" fmla="*/ 1264444 w 1268413"/>
              <a:gd name="connsiteY51" fmla="*/ 151210 h 736600"/>
              <a:gd name="connsiteX52" fmla="*/ 1267619 w 1268413"/>
              <a:gd name="connsiteY52" fmla="*/ 172244 h 736600"/>
              <a:gd name="connsiteX53" fmla="*/ 1268413 w 1268413"/>
              <a:gd name="connsiteY53" fmla="*/ 214313 h 736600"/>
              <a:gd name="connsiteX54" fmla="*/ 1264841 w 1268413"/>
              <a:gd name="connsiteY54" fmla="*/ 278210 h 736600"/>
              <a:gd name="connsiteX55" fmla="*/ 1262460 w 1268413"/>
              <a:gd name="connsiteY55" fmla="*/ 319881 h 736600"/>
              <a:gd name="connsiteX56" fmla="*/ 1256904 w 1268413"/>
              <a:gd name="connsiteY56" fmla="*/ 436563 h 736600"/>
              <a:gd name="connsiteX57" fmla="*/ 1250554 w 1268413"/>
              <a:gd name="connsiteY57" fmla="*/ 554038 h 736600"/>
              <a:gd name="connsiteX58" fmla="*/ 1250951 w 1268413"/>
              <a:gd name="connsiteY58" fmla="*/ 559594 h 736600"/>
              <a:gd name="connsiteX59" fmla="*/ 1251744 w 1268413"/>
              <a:gd name="connsiteY59" fmla="*/ 565150 h 736600"/>
              <a:gd name="connsiteX60" fmla="*/ 1252141 w 1268413"/>
              <a:gd name="connsiteY60" fmla="*/ 586978 h 736600"/>
              <a:gd name="connsiteX61" fmla="*/ 1250157 w 1268413"/>
              <a:gd name="connsiteY61" fmla="*/ 617538 h 736600"/>
              <a:gd name="connsiteX62" fmla="*/ 1245791 w 1268413"/>
              <a:gd name="connsiteY62" fmla="*/ 637778 h 736600"/>
              <a:gd name="connsiteX63" fmla="*/ 1243013 w 1268413"/>
              <a:gd name="connsiteY63" fmla="*/ 647700 h 736600"/>
              <a:gd name="connsiteX64" fmla="*/ 1239838 w 1268413"/>
              <a:gd name="connsiteY64" fmla="*/ 675481 h 736600"/>
              <a:gd name="connsiteX65" fmla="*/ 1236266 w 1268413"/>
              <a:gd name="connsiteY65" fmla="*/ 702469 h 736600"/>
              <a:gd name="connsiteX66" fmla="*/ 1237060 w 1268413"/>
              <a:gd name="connsiteY66" fmla="*/ 707231 h 736600"/>
              <a:gd name="connsiteX67" fmla="*/ 1235473 w 1268413"/>
              <a:gd name="connsiteY67" fmla="*/ 717153 h 736600"/>
              <a:gd name="connsiteX68" fmla="*/ 1233488 w 1268413"/>
              <a:gd name="connsiteY68" fmla="*/ 721519 h 736600"/>
              <a:gd name="connsiteX69" fmla="*/ 1231504 w 1268413"/>
              <a:gd name="connsiteY69" fmla="*/ 727869 h 736600"/>
              <a:gd name="connsiteX70" fmla="*/ 1223963 w 1268413"/>
              <a:gd name="connsiteY70" fmla="*/ 734616 h 736600"/>
              <a:gd name="connsiteX71" fmla="*/ 1218010 w 1268413"/>
              <a:gd name="connsiteY71" fmla="*/ 735013 h 736600"/>
              <a:gd name="connsiteX72" fmla="*/ 1212454 w 1268413"/>
              <a:gd name="connsiteY72" fmla="*/ 736600 h 736600"/>
              <a:gd name="connsiteX73" fmla="*/ 1205310 w 1268413"/>
              <a:gd name="connsiteY73" fmla="*/ 735410 h 736600"/>
              <a:gd name="connsiteX74" fmla="*/ 1171179 w 1268413"/>
              <a:gd name="connsiteY74" fmla="*/ 729456 h 736600"/>
              <a:gd name="connsiteX75" fmla="*/ 1102519 w 1268413"/>
              <a:gd name="connsiteY75" fmla="*/ 719931 h 736600"/>
              <a:gd name="connsiteX76" fmla="*/ 998935 w 1268413"/>
              <a:gd name="connsiteY76" fmla="*/ 711200 h 736600"/>
              <a:gd name="connsiteX77" fmla="*/ 860029 w 1268413"/>
              <a:gd name="connsiteY77" fmla="*/ 708819 h 736600"/>
              <a:gd name="connsiteX78" fmla="*/ 721916 w 1268413"/>
              <a:gd name="connsiteY78" fmla="*/ 712391 h 736600"/>
              <a:gd name="connsiteX79" fmla="*/ 652463 w 1268413"/>
              <a:gd name="connsiteY79" fmla="*/ 714772 h 736600"/>
              <a:gd name="connsiteX80" fmla="*/ 514350 w 1268413"/>
              <a:gd name="connsiteY80" fmla="*/ 720725 h 736600"/>
              <a:gd name="connsiteX81" fmla="*/ 307578 w 1268413"/>
              <a:gd name="connsiteY81" fmla="*/ 727075 h 736600"/>
              <a:gd name="connsiteX82" fmla="*/ 169863 w 1268413"/>
              <a:gd name="connsiteY82" fmla="*/ 728266 h 736600"/>
              <a:gd name="connsiteX83" fmla="*/ 100806 w 1268413"/>
              <a:gd name="connsiteY83" fmla="*/ 726678 h 736600"/>
              <a:gd name="connsiteX84" fmla="*/ 97235 w 1268413"/>
              <a:gd name="connsiteY84" fmla="*/ 726678 h 736600"/>
              <a:gd name="connsiteX85" fmla="*/ 92075 w 1268413"/>
              <a:gd name="connsiteY85" fmla="*/ 723503 h 736600"/>
              <a:gd name="connsiteX86" fmla="*/ 90091 w 1268413"/>
              <a:gd name="connsiteY86" fmla="*/ 721519 h 736600"/>
              <a:gd name="connsiteX87" fmla="*/ 73025 w 1268413"/>
              <a:gd name="connsiteY87" fmla="*/ 709613 h 736600"/>
              <a:gd name="connsiteX88" fmla="*/ 56753 w 1268413"/>
              <a:gd name="connsiteY88" fmla="*/ 696913 h 736600"/>
              <a:gd name="connsiteX89" fmla="*/ 32147 w 1268413"/>
              <a:gd name="connsiteY89" fmla="*/ 683022 h 736600"/>
              <a:gd name="connsiteX90" fmla="*/ 7938 w 1268413"/>
              <a:gd name="connsiteY90" fmla="*/ 669131 h 736600"/>
              <a:gd name="connsiteX91" fmla="*/ 3572 w 1268413"/>
              <a:gd name="connsiteY91" fmla="*/ 665163 h 736600"/>
              <a:gd name="connsiteX92" fmla="*/ 1985 w 1268413"/>
              <a:gd name="connsiteY92" fmla="*/ 660400 h 736600"/>
              <a:gd name="connsiteX93" fmla="*/ 1985 w 1268413"/>
              <a:gd name="connsiteY93" fmla="*/ 659210 h 736600"/>
              <a:gd name="connsiteX94" fmla="*/ 1985 w 1268413"/>
              <a:gd name="connsiteY94" fmla="*/ 658416 h 736600"/>
              <a:gd name="connsiteX95" fmla="*/ 2778 w 1268413"/>
              <a:gd name="connsiteY95" fmla="*/ 655241 h 736600"/>
              <a:gd name="connsiteX96" fmla="*/ 4366 w 1268413"/>
              <a:gd name="connsiteY96" fmla="*/ 652860 h 736600"/>
              <a:gd name="connsiteX97" fmla="*/ 1985 w 1268413"/>
              <a:gd name="connsiteY97" fmla="*/ 651272 h 736600"/>
              <a:gd name="connsiteX98" fmla="*/ 0 w 1268413"/>
              <a:gd name="connsiteY98" fmla="*/ 647700 h 736600"/>
              <a:gd name="connsiteX99" fmla="*/ 0 w 1268413"/>
              <a:gd name="connsiteY99" fmla="*/ 644922 h 736600"/>
              <a:gd name="connsiteX100" fmla="*/ 9922 w 1268413"/>
              <a:gd name="connsiteY100" fmla="*/ 491728 h 736600"/>
              <a:gd name="connsiteX101" fmla="*/ 29369 w 1268413"/>
              <a:gd name="connsiteY101" fmla="*/ 262335 h 736600"/>
              <a:gd name="connsiteX102" fmla="*/ 40085 w 1268413"/>
              <a:gd name="connsiteY102" fmla="*/ 109141 h 736600"/>
              <a:gd name="connsiteX103" fmla="*/ 43656 w 1268413"/>
              <a:gd name="connsiteY103" fmla="*/ 32147 h 736600"/>
              <a:gd name="connsiteX104" fmla="*/ 44450 w 1268413"/>
              <a:gd name="connsiteY104" fmla="*/ 28178 h 736600"/>
              <a:gd name="connsiteX105" fmla="*/ 48022 w 1268413"/>
              <a:gd name="connsiteY105" fmla="*/ 21828 h 736600"/>
              <a:gd name="connsiteX106" fmla="*/ 50403 w 1268413"/>
              <a:gd name="connsiteY106" fmla="*/ 19844 h 736600"/>
              <a:gd name="connsiteX107" fmla="*/ 52388 w 1268413"/>
              <a:gd name="connsiteY107" fmla="*/ 17463 h 736600"/>
              <a:gd name="connsiteX108" fmla="*/ 56753 w 1268413"/>
              <a:gd name="connsiteY108" fmla="*/ 16272 h 736600"/>
              <a:gd name="connsiteX109" fmla="*/ 127000 w 1268413"/>
              <a:gd name="connsiteY109" fmla="*/ 10716 h 736600"/>
              <a:gd name="connsiteX110" fmla="*/ 267891 w 1268413"/>
              <a:gd name="connsiteY110" fmla="*/ 3969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268413" h="736600">
                <a:moveTo>
                  <a:pt x="74633" y="33338"/>
                </a:moveTo>
                <a:lnTo>
                  <a:pt x="72251" y="110282"/>
                </a:lnTo>
                <a:lnTo>
                  <a:pt x="64311" y="264964"/>
                </a:lnTo>
                <a:lnTo>
                  <a:pt x="51606" y="419646"/>
                </a:lnTo>
                <a:lnTo>
                  <a:pt x="31359" y="572741"/>
                </a:lnTo>
                <a:lnTo>
                  <a:pt x="17463" y="648495"/>
                </a:lnTo>
                <a:lnTo>
                  <a:pt x="20242" y="648892"/>
                </a:lnTo>
                <a:lnTo>
                  <a:pt x="22624" y="649288"/>
                </a:lnTo>
                <a:lnTo>
                  <a:pt x="37314" y="645719"/>
                </a:lnTo>
                <a:lnTo>
                  <a:pt x="67487" y="643339"/>
                </a:lnTo>
                <a:lnTo>
                  <a:pt x="113937" y="642546"/>
                </a:lnTo>
                <a:lnTo>
                  <a:pt x="142522" y="642546"/>
                </a:lnTo>
                <a:lnTo>
                  <a:pt x="219145" y="640563"/>
                </a:lnTo>
                <a:lnTo>
                  <a:pt x="295372" y="638976"/>
                </a:lnTo>
                <a:lnTo>
                  <a:pt x="439884" y="636993"/>
                </a:lnTo>
                <a:lnTo>
                  <a:pt x="584000" y="636596"/>
                </a:lnTo>
                <a:lnTo>
                  <a:pt x="732880" y="636596"/>
                </a:lnTo>
                <a:lnTo>
                  <a:pt x="881362" y="637390"/>
                </a:lnTo>
                <a:lnTo>
                  <a:pt x="951633" y="636993"/>
                </a:lnTo>
                <a:lnTo>
                  <a:pt x="1059224" y="635803"/>
                </a:lnTo>
                <a:lnTo>
                  <a:pt x="1129892" y="638579"/>
                </a:lnTo>
                <a:lnTo>
                  <a:pt x="1165226" y="642149"/>
                </a:lnTo>
                <a:lnTo>
                  <a:pt x="1162844" y="493020"/>
                </a:lnTo>
                <a:lnTo>
                  <a:pt x="1155301" y="270517"/>
                </a:lnTo>
                <a:lnTo>
                  <a:pt x="1147758" y="121784"/>
                </a:lnTo>
                <a:lnTo>
                  <a:pt x="1142596" y="47220"/>
                </a:lnTo>
                <a:lnTo>
                  <a:pt x="1082251" y="46823"/>
                </a:lnTo>
                <a:lnTo>
                  <a:pt x="1021905" y="42857"/>
                </a:lnTo>
                <a:lnTo>
                  <a:pt x="954016" y="40874"/>
                </a:lnTo>
                <a:lnTo>
                  <a:pt x="885729" y="38494"/>
                </a:lnTo>
                <a:lnTo>
                  <a:pt x="748760" y="36115"/>
                </a:lnTo>
                <a:lnTo>
                  <a:pt x="611791" y="34528"/>
                </a:lnTo>
                <a:lnTo>
                  <a:pt x="343410" y="34925"/>
                </a:lnTo>
                <a:close/>
                <a:moveTo>
                  <a:pt x="479425" y="0"/>
                </a:moveTo>
                <a:lnTo>
                  <a:pt x="620316" y="0"/>
                </a:lnTo>
                <a:lnTo>
                  <a:pt x="761207" y="1588"/>
                </a:lnTo>
                <a:lnTo>
                  <a:pt x="902494" y="4366"/>
                </a:lnTo>
                <a:lnTo>
                  <a:pt x="974726" y="6747"/>
                </a:lnTo>
                <a:lnTo>
                  <a:pt x="1047354" y="8731"/>
                </a:lnTo>
                <a:lnTo>
                  <a:pt x="1078310" y="9525"/>
                </a:lnTo>
                <a:lnTo>
                  <a:pt x="1125141" y="10716"/>
                </a:lnTo>
                <a:lnTo>
                  <a:pt x="1155304" y="13891"/>
                </a:lnTo>
                <a:lnTo>
                  <a:pt x="1170782" y="17066"/>
                </a:lnTo>
                <a:lnTo>
                  <a:pt x="1175544" y="18256"/>
                </a:lnTo>
                <a:lnTo>
                  <a:pt x="1177926" y="21035"/>
                </a:lnTo>
                <a:lnTo>
                  <a:pt x="1181498" y="21431"/>
                </a:lnTo>
                <a:lnTo>
                  <a:pt x="1187848" y="24606"/>
                </a:lnTo>
                <a:lnTo>
                  <a:pt x="1190229" y="27781"/>
                </a:lnTo>
                <a:lnTo>
                  <a:pt x="1214438" y="56356"/>
                </a:lnTo>
                <a:lnTo>
                  <a:pt x="1245394" y="99616"/>
                </a:lnTo>
                <a:lnTo>
                  <a:pt x="1260476" y="132160"/>
                </a:lnTo>
                <a:lnTo>
                  <a:pt x="1264444" y="151210"/>
                </a:lnTo>
                <a:lnTo>
                  <a:pt x="1267619" y="172244"/>
                </a:lnTo>
                <a:lnTo>
                  <a:pt x="1268413" y="214313"/>
                </a:lnTo>
                <a:lnTo>
                  <a:pt x="1264841" y="278210"/>
                </a:lnTo>
                <a:lnTo>
                  <a:pt x="1262460" y="319881"/>
                </a:lnTo>
                <a:lnTo>
                  <a:pt x="1256904" y="436563"/>
                </a:lnTo>
                <a:lnTo>
                  <a:pt x="1250554" y="554038"/>
                </a:lnTo>
                <a:lnTo>
                  <a:pt x="1250951" y="559594"/>
                </a:lnTo>
                <a:lnTo>
                  <a:pt x="1251744" y="565150"/>
                </a:lnTo>
                <a:lnTo>
                  <a:pt x="1252141" y="586978"/>
                </a:lnTo>
                <a:lnTo>
                  <a:pt x="1250157" y="617538"/>
                </a:lnTo>
                <a:lnTo>
                  <a:pt x="1245791" y="637778"/>
                </a:lnTo>
                <a:lnTo>
                  <a:pt x="1243013" y="647700"/>
                </a:lnTo>
                <a:lnTo>
                  <a:pt x="1239838" y="675481"/>
                </a:lnTo>
                <a:lnTo>
                  <a:pt x="1236266" y="702469"/>
                </a:lnTo>
                <a:lnTo>
                  <a:pt x="1237060" y="707231"/>
                </a:lnTo>
                <a:lnTo>
                  <a:pt x="1235473" y="717153"/>
                </a:lnTo>
                <a:lnTo>
                  <a:pt x="1233488" y="721519"/>
                </a:lnTo>
                <a:lnTo>
                  <a:pt x="1231504" y="727869"/>
                </a:lnTo>
                <a:lnTo>
                  <a:pt x="1223963" y="734616"/>
                </a:lnTo>
                <a:lnTo>
                  <a:pt x="1218010" y="735013"/>
                </a:lnTo>
                <a:lnTo>
                  <a:pt x="1212454" y="736600"/>
                </a:lnTo>
                <a:lnTo>
                  <a:pt x="1205310" y="735410"/>
                </a:lnTo>
                <a:lnTo>
                  <a:pt x="1171179" y="729456"/>
                </a:lnTo>
                <a:lnTo>
                  <a:pt x="1102519" y="719931"/>
                </a:lnTo>
                <a:lnTo>
                  <a:pt x="998935" y="711200"/>
                </a:lnTo>
                <a:lnTo>
                  <a:pt x="860029" y="708819"/>
                </a:lnTo>
                <a:lnTo>
                  <a:pt x="721916" y="712391"/>
                </a:lnTo>
                <a:lnTo>
                  <a:pt x="652463" y="714772"/>
                </a:lnTo>
                <a:lnTo>
                  <a:pt x="514350" y="720725"/>
                </a:lnTo>
                <a:lnTo>
                  <a:pt x="307578" y="727075"/>
                </a:lnTo>
                <a:lnTo>
                  <a:pt x="169863" y="728266"/>
                </a:lnTo>
                <a:lnTo>
                  <a:pt x="100806" y="726678"/>
                </a:lnTo>
                <a:lnTo>
                  <a:pt x="97235" y="726678"/>
                </a:lnTo>
                <a:lnTo>
                  <a:pt x="92075" y="723503"/>
                </a:lnTo>
                <a:lnTo>
                  <a:pt x="90091" y="721519"/>
                </a:lnTo>
                <a:lnTo>
                  <a:pt x="73025" y="709613"/>
                </a:lnTo>
                <a:lnTo>
                  <a:pt x="56753" y="696913"/>
                </a:lnTo>
                <a:lnTo>
                  <a:pt x="32147" y="683022"/>
                </a:lnTo>
                <a:lnTo>
                  <a:pt x="7938" y="669131"/>
                </a:lnTo>
                <a:lnTo>
                  <a:pt x="3572" y="665163"/>
                </a:lnTo>
                <a:lnTo>
                  <a:pt x="1985" y="660400"/>
                </a:lnTo>
                <a:lnTo>
                  <a:pt x="1985" y="659210"/>
                </a:lnTo>
                <a:lnTo>
                  <a:pt x="1985" y="658416"/>
                </a:lnTo>
                <a:lnTo>
                  <a:pt x="2778" y="655241"/>
                </a:lnTo>
                <a:lnTo>
                  <a:pt x="4366" y="652860"/>
                </a:lnTo>
                <a:lnTo>
                  <a:pt x="1985" y="651272"/>
                </a:lnTo>
                <a:lnTo>
                  <a:pt x="0" y="647700"/>
                </a:lnTo>
                <a:lnTo>
                  <a:pt x="0" y="644922"/>
                </a:lnTo>
                <a:lnTo>
                  <a:pt x="9922" y="491728"/>
                </a:lnTo>
                <a:lnTo>
                  <a:pt x="29369" y="262335"/>
                </a:lnTo>
                <a:lnTo>
                  <a:pt x="40085" y="109141"/>
                </a:lnTo>
                <a:lnTo>
                  <a:pt x="43656" y="32147"/>
                </a:lnTo>
                <a:lnTo>
                  <a:pt x="44450" y="28178"/>
                </a:lnTo>
                <a:lnTo>
                  <a:pt x="48022" y="21828"/>
                </a:lnTo>
                <a:lnTo>
                  <a:pt x="50403" y="19844"/>
                </a:lnTo>
                <a:lnTo>
                  <a:pt x="52388" y="17463"/>
                </a:lnTo>
                <a:lnTo>
                  <a:pt x="56753" y="16272"/>
                </a:lnTo>
                <a:lnTo>
                  <a:pt x="127000" y="10716"/>
                </a:lnTo>
                <a:lnTo>
                  <a:pt x="267891" y="396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Freeform: Shape 72">
            <a:extLst>
              <a:ext uri="{FF2B5EF4-FFF2-40B4-BE49-F238E27FC236}">
                <a16:creationId xmlns:a16="http://schemas.microsoft.com/office/drawing/2014/main" xmlns="" id="{BD6BC5B4-1278-47A4-89B9-4EB3EBE22278}"/>
              </a:ext>
            </a:extLst>
          </p:cNvPr>
          <p:cNvSpPr>
            <a:spLocks/>
          </p:cNvSpPr>
          <p:nvPr/>
        </p:nvSpPr>
        <p:spPr bwMode="auto">
          <a:xfrm>
            <a:off x="8581426" y="5244661"/>
            <a:ext cx="3407868" cy="1521899"/>
          </a:xfrm>
          <a:custGeom>
            <a:avLst/>
            <a:gdLst>
              <a:gd name="connsiteX0" fmla="*/ 1319609 w 1838325"/>
              <a:gd name="connsiteY0" fmla="*/ 28575 h 1085850"/>
              <a:gd name="connsiteX1" fmla="*/ 1118791 w 1838325"/>
              <a:gd name="connsiteY1" fmla="*/ 30560 h 1085850"/>
              <a:gd name="connsiteX2" fmla="*/ 917575 w 1838325"/>
              <a:gd name="connsiteY2" fmla="*/ 36116 h 1085850"/>
              <a:gd name="connsiteX3" fmla="*/ 817562 w 1838325"/>
              <a:gd name="connsiteY3" fmla="*/ 40481 h 1085850"/>
              <a:gd name="connsiteX4" fmla="*/ 717550 w 1838325"/>
              <a:gd name="connsiteY4" fmla="*/ 45641 h 1085850"/>
              <a:gd name="connsiteX5" fmla="*/ 519112 w 1838325"/>
              <a:gd name="connsiteY5" fmla="*/ 58341 h 1085850"/>
              <a:gd name="connsiteX6" fmla="*/ 420290 w 1838325"/>
              <a:gd name="connsiteY6" fmla="*/ 66675 h 1085850"/>
              <a:gd name="connsiteX7" fmla="*/ 319087 w 1838325"/>
              <a:gd name="connsiteY7" fmla="*/ 75406 h 1085850"/>
              <a:gd name="connsiteX8" fmla="*/ 217487 w 1838325"/>
              <a:gd name="connsiteY8" fmla="*/ 84931 h 1085850"/>
              <a:gd name="connsiteX9" fmla="*/ 168672 w 1838325"/>
              <a:gd name="connsiteY9" fmla="*/ 90885 h 1085850"/>
              <a:gd name="connsiteX10" fmla="*/ 94853 w 1838325"/>
              <a:gd name="connsiteY10" fmla="*/ 98822 h 1085850"/>
              <a:gd name="connsiteX11" fmla="*/ 45244 w 1838325"/>
              <a:gd name="connsiteY11" fmla="*/ 101997 h 1085850"/>
              <a:gd name="connsiteX12" fmla="*/ 20637 w 1838325"/>
              <a:gd name="connsiteY12" fmla="*/ 101997 h 1085850"/>
              <a:gd name="connsiteX13" fmla="*/ 28178 w 1838325"/>
              <a:gd name="connsiteY13" fmla="*/ 157163 h 1085850"/>
              <a:gd name="connsiteX14" fmla="*/ 37703 w 1838325"/>
              <a:gd name="connsiteY14" fmla="*/ 269081 h 1085850"/>
              <a:gd name="connsiteX15" fmla="*/ 44847 w 1838325"/>
              <a:gd name="connsiteY15" fmla="*/ 438150 h 1085850"/>
              <a:gd name="connsiteX16" fmla="*/ 49609 w 1838325"/>
              <a:gd name="connsiteY16" fmla="*/ 550069 h 1085850"/>
              <a:gd name="connsiteX17" fmla="*/ 60722 w 1838325"/>
              <a:gd name="connsiteY17" fmla="*/ 783035 h 1085850"/>
              <a:gd name="connsiteX18" fmla="*/ 70644 w 1838325"/>
              <a:gd name="connsiteY18" fmla="*/ 1016000 h 1085850"/>
              <a:gd name="connsiteX19" fmla="*/ 119459 w 1838325"/>
              <a:gd name="connsiteY19" fmla="*/ 1008856 h 1085850"/>
              <a:gd name="connsiteX20" fmla="*/ 217487 w 1838325"/>
              <a:gd name="connsiteY20" fmla="*/ 999331 h 1085850"/>
              <a:gd name="connsiteX21" fmla="*/ 365125 w 1838325"/>
              <a:gd name="connsiteY21" fmla="*/ 989806 h 1085850"/>
              <a:gd name="connsiteX22" fmla="*/ 463947 w 1838325"/>
              <a:gd name="connsiteY22" fmla="*/ 986235 h 1085850"/>
              <a:gd name="connsiteX23" fmla="*/ 668337 w 1838325"/>
              <a:gd name="connsiteY23" fmla="*/ 978694 h 1085850"/>
              <a:gd name="connsiteX24" fmla="*/ 872331 w 1838325"/>
              <a:gd name="connsiteY24" fmla="*/ 970360 h 1085850"/>
              <a:gd name="connsiteX25" fmla="*/ 1288653 w 1838325"/>
              <a:gd name="connsiteY25" fmla="*/ 954088 h 1085850"/>
              <a:gd name="connsiteX26" fmla="*/ 1704975 w 1838325"/>
              <a:gd name="connsiteY26" fmla="*/ 937816 h 1085850"/>
              <a:gd name="connsiteX27" fmla="*/ 1700609 w 1838325"/>
              <a:gd name="connsiteY27" fmla="*/ 911622 h 1085850"/>
              <a:gd name="connsiteX28" fmla="*/ 1695053 w 1838325"/>
              <a:gd name="connsiteY28" fmla="*/ 859631 h 1085850"/>
              <a:gd name="connsiteX29" fmla="*/ 1690291 w 1838325"/>
              <a:gd name="connsiteY29" fmla="*/ 781050 h 1085850"/>
              <a:gd name="connsiteX30" fmla="*/ 1687116 w 1838325"/>
              <a:gd name="connsiteY30" fmla="*/ 728663 h 1085850"/>
              <a:gd name="connsiteX31" fmla="*/ 1679178 w 1838325"/>
              <a:gd name="connsiteY31" fmla="*/ 611188 h 1085850"/>
              <a:gd name="connsiteX32" fmla="*/ 1670447 w 1838325"/>
              <a:gd name="connsiteY32" fmla="*/ 494110 h 1085850"/>
              <a:gd name="connsiteX33" fmla="*/ 1660525 w 1838325"/>
              <a:gd name="connsiteY33" fmla="*/ 378222 h 1085850"/>
              <a:gd name="connsiteX34" fmla="*/ 1639491 w 1838325"/>
              <a:gd name="connsiteY34" fmla="*/ 146844 h 1085850"/>
              <a:gd name="connsiteX35" fmla="*/ 1627584 w 1838325"/>
              <a:gd name="connsiteY35" fmla="*/ 30956 h 1085850"/>
              <a:gd name="connsiteX36" fmla="*/ 1625203 w 1838325"/>
              <a:gd name="connsiteY36" fmla="*/ 32147 h 1085850"/>
              <a:gd name="connsiteX37" fmla="*/ 1621631 w 1838325"/>
              <a:gd name="connsiteY37" fmla="*/ 32544 h 1085850"/>
              <a:gd name="connsiteX38" fmla="*/ 1520825 w 1838325"/>
              <a:gd name="connsiteY38" fmla="*/ 30163 h 1085850"/>
              <a:gd name="connsiteX39" fmla="*/ 1316150 w 1838325"/>
              <a:gd name="connsiteY39" fmla="*/ 0 h 1085850"/>
              <a:gd name="connsiteX40" fmla="*/ 1519306 w 1838325"/>
              <a:gd name="connsiteY40" fmla="*/ 1589 h 1085850"/>
              <a:gd name="connsiteX41" fmla="*/ 1621281 w 1838325"/>
              <a:gd name="connsiteY41" fmla="*/ 3575 h 1085850"/>
              <a:gd name="connsiteX42" fmla="*/ 1625646 w 1838325"/>
              <a:gd name="connsiteY42" fmla="*/ 3972 h 1085850"/>
              <a:gd name="connsiteX43" fmla="*/ 1628820 w 1838325"/>
              <a:gd name="connsiteY43" fmla="*/ 5958 h 1085850"/>
              <a:gd name="connsiteX44" fmla="*/ 1632788 w 1838325"/>
              <a:gd name="connsiteY44" fmla="*/ 3575 h 1085850"/>
              <a:gd name="connsiteX45" fmla="*/ 1644295 w 1838325"/>
              <a:gd name="connsiteY45" fmla="*/ 3575 h 1085850"/>
              <a:gd name="connsiteX46" fmla="*/ 1649057 w 1838325"/>
              <a:gd name="connsiteY46" fmla="*/ 6355 h 1085850"/>
              <a:gd name="connsiteX47" fmla="*/ 1651834 w 1838325"/>
              <a:gd name="connsiteY47" fmla="*/ 5163 h 1085850"/>
              <a:gd name="connsiteX48" fmla="*/ 1658183 w 1838325"/>
              <a:gd name="connsiteY48" fmla="*/ 5958 h 1085850"/>
              <a:gd name="connsiteX49" fmla="*/ 1661357 w 1838325"/>
              <a:gd name="connsiteY49" fmla="*/ 9135 h 1085850"/>
              <a:gd name="connsiteX50" fmla="*/ 1676832 w 1838325"/>
              <a:gd name="connsiteY50" fmla="*/ 28596 h 1085850"/>
              <a:gd name="connsiteX51" fmla="*/ 1694291 w 1838325"/>
              <a:gd name="connsiteY51" fmla="*/ 46866 h 1085850"/>
              <a:gd name="connsiteX52" fmla="*/ 1704607 w 1838325"/>
              <a:gd name="connsiteY52" fmla="*/ 55603 h 1085850"/>
              <a:gd name="connsiteX53" fmla="*/ 1715320 w 1838325"/>
              <a:gd name="connsiteY53" fmla="*/ 65930 h 1085850"/>
              <a:gd name="connsiteX54" fmla="*/ 1720875 w 1838325"/>
              <a:gd name="connsiteY54" fmla="*/ 65135 h 1085850"/>
              <a:gd name="connsiteX55" fmla="*/ 1729208 w 1838325"/>
              <a:gd name="connsiteY55" fmla="*/ 69901 h 1085850"/>
              <a:gd name="connsiteX56" fmla="*/ 1732382 w 1838325"/>
              <a:gd name="connsiteY56" fmla="*/ 75462 h 1085850"/>
              <a:gd name="connsiteX57" fmla="*/ 1732779 w 1838325"/>
              <a:gd name="connsiteY57" fmla="*/ 78639 h 1085850"/>
              <a:gd name="connsiteX58" fmla="*/ 1745476 w 1838325"/>
              <a:gd name="connsiteY58" fmla="*/ 195803 h 1085850"/>
              <a:gd name="connsiteX59" fmla="*/ 1768093 w 1838325"/>
              <a:gd name="connsiteY59" fmla="*/ 430130 h 1085850"/>
              <a:gd name="connsiteX60" fmla="*/ 1781187 w 1838325"/>
              <a:gd name="connsiteY60" fmla="*/ 547691 h 1085850"/>
              <a:gd name="connsiteX61" fmla="*/ 1810947 w 1838325"/>
              <a:gd name="connsiteY61" fmla="*/ 780827 h 1085850"/>
              <a:gd name="connsiteX62" fmla="*/ 1838325 w 1838325"/>
              <a:gd name="connsiteY62" fmla="*/ 1013963 h 1085850"/>
              <a:gd name="connsiteX63" fmla="*/ 1838325 w 1838325"/>
              <a:gd name="connsiteY63" fmla="*/ 1017141 h 1085850"/>
              <a:gd name="connsiteX64" fmla="*/ 1835547 w 1838325"/>
              <a:gd name="connsiteY64" fmla="*/ 1021509 h 1085850"/>
              <a:gd name="connsiteX65" fmla="*/ 1833167 w 1838325"/>
              <a:gd name="connsiteY65" fmla="*/ 1022701 h 1085850"/>
              <a:gd name="connsiteX66" fmla="*/ 1830786 w 1838325"/>
              <a:gd name="connsiteY66" fmla="*/ 1025481 h 1085850"/>
              <a:gd name="connsiteX67" fmla="*/ 1824834 w 1838325"/>
              <a:gd name="connsiteY67" fmla="*/ 1028261 h 1085850"/>
              <a:gd name="connsiteX68" fmla="*/ 1821263 w 1838325"/>
              <a:gd name="connsiteY68" fmla="*/ 1029056 h 1085850"/>
              <a:gd name="connsiteX69" fmla="*/ 1397889 w 1838325"/>
              <a:gd name="connsiteY69" fmla="*/ 1043354 h 1085850"/>
              <a:gd name="connsiteX70" fmla="*/ 974515 w 1838325"/>
              <a:gd name="connsiteY70" fmla="*/ 1057254 h 1085850"/>
              <a:gd name="connsiteX71" fmla="*/ 765010 w 1838325"/>
              <a:gd name="connsiteY71" fmla="*/ 1064403 h 1085850"/>
              <a:gd name="connsiteX72" fmla="*/ 555505 w 1838325"/>
              <a:gd name="connsiteY72" fmla="*/ 1071155 h 1085850"/>
              <a:gd name="connsiteX73" fmla="*/ 451943 w 1838325"/>
              <a:gd name="connsiteY73" fmla="*/ 1075921 h 1085850"/>
              <a:gd name="connsiteX74" fmla="*/ 296402 w 1838325"/>
              <a:gd name="connsiteY74" fmla="*/ 1082276 h 1085850"/>
              <a:gd name="connsiteX75" fmla="*/ 192840 w 1838325"/>
              <a:gd name="connsiteY75" fmla="*/ 1083070 h 1085850"/>
              <a:gd name="connsiteX76" fmla="*/ 141654 w 1838325"/>
              <a:gd name="connsiteY76" fmla="*/ 1080687 h 1085850"/>
              <a:gd name="connsiteX77" fmla="*/ 138480 w 1838325"/>
              <a:gd name="connsiteY77" fmla="*/ 1083864 h 1085850"/>
              <a:gd name="connsiteX78" fmla="*/ 129750 w 1838325"/>
              <a:gd name="connsiteY78" fmla="*/ 1085850 h 1085850"/>
              <a:gd name="connsiteX79" fmla="*/ 124989 w 1838325"/>
              <a:gd name="connsiteY79" fmla="*/ 1084659 h 1085850"/>
              <a:gd name="connsiteX80" fmla="*/ 107530 w 1838325"/>
              <a:gd name="connsiteY80" fmla="*/ 1073141 h 1085850"/>
              <a:gd name="connsiteX81" fmla="*/ 90468 w 1838325"/>
              <a:gd name="connsiteY81" fmla="*/ 1060432 h 1085850"/>
              <a:gd name="connsiteX82" fmla="*/ 74200 w 1838325"/>
              <a:gd name="connsiteY82" fmla="*/ 1050105 h 1085850"/>
              <a:gd name="connsiteX83" fmla="*/ 57535 w 1838325"/>
              <a:gd name="connsiteY83" fmla="*/ 1039382 h 1085850"/>
              <a:gd name="connsiteX84" fmla="*/ 55154 w 1838325"/>
              <a:gd name="connsiteY84" fmla="*/ 1039382 h 1085850"/>
              <a:gd name="connsiteX85" fmla="*/ 50392 w 1838325"/>
              <a:gd name="connsiteY85" fmla="*/ 1035410 h 1085850"/>
              <a:gd name="connsiteX86" fmla="*/ 49599 w 1838325"/>
              <a:gd name="connsiteY86" fmla="*/ 1033027 h 1085850"/>
              <a:gd name="connsiteX87" fmla="*/ 46821 w 1838325"/>
              <a:gd name="connsiteY87" fmla="*/ 1031041 h 1085850"/>
              <a:gd name="connsiteX88" fmla="*/ 43250 w 1838325"/>
              <a:gd name="connsiteY88" fmla="*/ 1025481 h 1085850"/>
              <a:gd name="connsiteX89" fmla="*/ 42853 w 1838325"/>
              <a:gd name="connsiteY89" fmla="*/ 1021509 h 1085850"/>
              <a:gd name="connsiteX90" fmla="*/ 32934 w 1838325"/>
              <a:gd name="connsiteY90" fmla="*/ 789962 h 1085850"/>
              <a:gd name="connsiteX91" fmla="*/ 21824 w 1838325"/>
              <a:gd name="connsiteY91" fmla="*/ 558415 h 1085850"/>
              <a:gd name="connsiteX92" fmla="*/ 14285 w 1838325"/>
              <a:gd name="connsiteY92" fmla="*/ 443237 h 1085850"/>
              <a:gd name="connsiteX93" fmla="*/ 3175 w 1838325"/>
              <a:gd name="connsiteY93" fmla="*/ 268881 h 1085850"/>
              <a:gd name="connsiteX94" fmla="*/ 0 w 1838325"/>
              <a:gd name="connsiteY94" fmla="*/ 152909 h 1085850"/>
              <a:gd name="connsiteX95" fmla="*/ 1587 w 1838325"/>
              <a:gd name="connsiteY95" fmla="*/ 95717 h 1085850"/>
              <a:gd name="connsiteX96" fmla="*/ 2778 w 1838325"/>
              <a:gd name="connsiteY96" fmla="*/ 91348 h 1085850"/>
              <a:gd name="connsiteX97" fmla="*/ 8730 w 1838325"/>
              <a:gd name="connsiteY97" fmla="*/ 86979 h 1085850"/>
              <a:gd name="connsiteX98" fmla="*/ 13094 w 1838325"/>
              <a:gd name="connsiteY98" fmla="*/ 86979 h 1085850"/>
              <a:gd name="connsiteX99" fmla="*/ 13491 w 1838325"/>
              <a:gd name="connsiteY99" fmla="*/ 86185 h 1085850"/>
              <a:gd name="connsiteX100" fmla="*/ 13888 w 1838325"/>
              <a:gd name="connsiteY100" fmla="*/ 86185 h 1085850"/>
              <a:gd name="connsiteX101" fmla="*/ 60709 w 1838325"/>
              <a:gd name="connsiteY101" fmla="*/ 75064 h 1085850"/>
              <a:gd name="connsiteX102" fmla="*/ 157922 w 1838325"/>
              <a:gd name="connsiteY102" fmla="*/ 59575 h 1085850"/>
              <a:gd name="connsiteX103" fmla="*/ 305925 w 1838325"/>
              <a:gd name="connsiteY103" fmla="*/ 47263 h 1085850"/>
              <a:gd name="connsiteX104" fmla="*/ 403138 w 1838325"/>
              <a:gd name="connsiteY104" fmla="*/ 40114 h 1085850"/>
              <a:gd name="connsiteX105" fmla="*/ 504716 w 1838325"/>
              <a:gd name="connsiteY105" fmla="*/ 31376 h 1085850"/>
              <a:gd name="connsiteX106" fmla="*/ 707079 w 1838325"/>
              <a:gd name="connsiteY106" fmla="*/ 17873 h 1085850"/>
              <a:gd name="connsiteX107" fmla="*/ 808657 w 1838325"/>
              <a:gd name="connsiteY107" fmla="*/ 12312 h 1085850"/>
              <a:gd name="connsiteX108" fmla="*/ 909838 w 1838325"/>
              <a:gd name="connsiteY108" fmla="*/ 7944 h 1085850"/>
              <a:gd name="connsiteX109" fmla="*/ 1112994 w 1838325"/>
              <a:gd name="connsiteY109" fmla="*/ 1986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838325" h="1085850">
                <a:moveTo>
                  <a:pt x="1319609" y="28575"/>
                </a:moveTo>
                <a:lnTo>
                  <a:pt x="1118791" y="30560"/>
                </a:lnTo>
                <a:lnTo>
                  <a:pt x="917575" y="36116"/>
                </a:lnTo>
                <a:lnTo>
                  <a:pt x="817562" y="40481"/>
                </a:lnTo>
                <a:lnTo>
                  <a:pt x="717550" y="45641"/>
                </a:lnTo>
                <a:lnTo>
                  <a:pt x="519112" y="58341"/>
                </a:lnTo>
                <a:lnTo>
                  <a:pt x="420290" y="66675"/>
                </a:lnTo>
                <a:lnTo>
                  <a:pt x="319087" y="75406"/>
                </a:lnTo>
                <a:lnTo>
                  <a:pt x="217487" y="84931"/>
                </a:lnTo>
                <a:lnTo>
                  <a:pt x="168672" y="90885"/>
                </a:lnTo>
                <a:lnTo>
                  <a:pt x="94853" y="98822"/>
                </a:lnTo>
                <a:lnTo>
                  <a:pt x="45244" y="101997"/>
                </a:lnTo>
                <a:lnTo>
                  <a:pt x="20637" y="101997"/>
                </a:lnTo>
                <a:lnTo>
                  <a:pt x="28178" y="157163"/>
                </a:lnTo>
                <a:lnTo>
                  <a:pt x="37703" y="269081"/>
                </a:lnTo>
                <a:lnTo>
                  <a:pt x="44847" y="438150"/>
                </a:lnTo>
                <a:lnTo>
                  <a:pt x="49609" y="550069"/>
                </a:lnTo>
                <a:lnTo>
                  <a:pt x="60722" y="783035"/>
                </a:lnTo>
                <a:lnTo>
                  <a:pt x="70644" y="1016000"/>
                </a:lnTo>
                <a:lnTo>
                  <a:pt x="119459" y="1008856"/>
                </a:lnTo>
                <a:lnTo>
                  <a:pt x="217487" y="999331"/>
                </a:lnTo>
                <a:lnTo>
                  <a:pt x="365125" y="989806"/>
                </a:lnTo>
                <a:lnTo>
                  <a:pt x="463947" y="986235"/>
                </a:lnTo>
                <a:lnTo>
                  <a:pt x="668337" y="978694"/>
                </a:lnTo>
                <a:lnTo>
                  <a:pt x="872331" y="970360"/>
                </a:lnTo>
                <a:lnTo>
                  <a:pt x="1288653" y="954088"/>
                </a:lnTo>
                <a:lnTo>
                  <a:pt x="1704975" y="937816"/>
                </a:lnTo>
                <a:lnTo>
                  <a:pt x="1700609" y="911622"/>
                </a:lnTo>
                <a:lnTo>
                  <a:pt x="1695053" y="859631"/>
                </a:lnTo>
                <a:lnTo>
                  <a:pt x="1690291" y="781050"/>
                </a:lnTo>
                <a:lnTo>
                  <a:pt x="1687116" y="728663"/>
                </a:lnTo>
                <a:lnTo>
                  <a:pt x="1679178" y="611188"/>
                </a:lnTo>
                <a:lnTo>
                  <a:pt x="1670447" y="494110"/>
                </a:lnTo>
                <a:lnTo>
                  <a:pt x="1660525" y="378222"/>
                </a:lnTo>
                <a:lnTo>
                  <a:pt x="1639491" y="146844"/>
                </a:lnTo>
                <a:lnTo>
                  <a:pt x="1627584" y="30956"/>
                </a:lnTo>
                <a:lnTo>
                  <a:pt x="1625203" y="32147"/>
                </a:lnTo>
                <a:lnTo>
                  <a:pt x="1621631" y="32544"/>
                </a:lnTo>
                <a:lnTo>
                  <a:pt x="1520825" y="30163"/>
                </a:lnTo>
                <a:close/>
                <a:moveTo>
                  <a:pt x="1316150" y="0"/>
                </a:moveTo>
                <a:lnTo>
                  <a:pt x="1519306" y="1589"/>
                </a:lnTo>
                <a:lnTo>
                  <a:pt x="1621281" y="3575"/>
                </a:lnTo>
                <a:lnTo>
                  <a:pt x="1625646" y="3972"/>
                </a:lnTo>
                <a:lnTo>
                  <a:pt x="1628820" y="5958"/>
                </a:lnTo>
                <a:lnTo>
                  <a:pt x="1632788" y="3575"/>
                </a:lnTo>
                <a:lnTo>
                  <a:pt x="1644295" y="3575"/>
                </a:lnTo>
                <a:lnTo>
                  <a:pt x="1649057" y="6355"/>
                </a:lnTo>
                <a:lnTo>
                  <a:pt x="1651834" y="5163"/>
                </a:lnTo>
                <a:lnTo>
                  <a:pt x="1658183" y="5958"/>
                </a:lnTo>
                <a:lnTo>
                  <a:pt x="1661357" y="9135"/>
                </a:lnTo>
                <a:lnTo>
                  <a:pt x="1676832" y="28596"/>
                </a:lnTo>
                <a:lnTo>
                  <a:pt x="1694291" y="46866"/>
                </a:lnTo>
                <a:lnTo>
                  <a:pt x="1704607" y="55603"/>
                </a:lnTo>
                <a:lnTo>
                  <a:pt x="1715320" y="65930"/>
                </a:lnTo>
                <a:lnTo>
                  <a:pt x="1720875" y="65135"/>
                </a:lnTo>
                <a:lnTo>
                  <a:pt x="1729208" y="69901"/>
                </a:lnTo>
                <a:lnTo>
                  <a:pt x="1732382" y="75462"/>
                </a:lnTo>
                <a:lnTo>
                  <a:pt x="1732779" y="78639"/>
                </a:lnTo>
                <a:lnTo>
                  <a:pt x="1745476" y="195803"/>
                </a:lnTo>
                <a:lnTo>
                  <a:pt x="1768093" y="430130"/>
                </a:lnTo>
                <a:lnTo>
                  <a:pt x="1781187" y="547691"/>
                </a:lnTo>
                <a:lnTo>
                  <a:pt x="1810947" y="780827"/>
                </a:lnTo>
                <a:lnTo>
                  <a:pt x="1838325" y="1013963"/>
                </a:lnTo>
                <a:lnTo>
                  <a:pt x="1838325" y="1017141"/>
                </a:lnTo>
                <a:lnTo>
                  <a:pt x="1835547" y="1021509"/>
                </a:lnTo>
                <a:lnTo>
                  <a:pt x="1833167" y="1022701"/>
                </a:lnTo>
                <a:lnTo>
                  <a:pt x="1830786" y="1025481"/>
                </a:lnTo>
                <a:lnTo>
                  <a:pt x="1824834" y="1028261"/>
                </a:lnTo>
                <a:lnTo>
                  <a:pt x="1821263" y="1029056"/>
                </a:lnTo>
                <a:lnTo>
                  <a:pt x="1397889" y="1043354"/>
                </a:lnTo>
                <a:lnTo>
                  <a:pt x="974515" y="1057254"/>
                </a:lnTo>
                <a:lnTo>
                  <a:pt x="765010" y="1064403"/>
                </a:lnTo>
                <a:lnTo>
                  <a:pt x="555505" y="1071155"/>
                </a:lnTo>
                <a:lnTo>
                  <a:pt x="451943" y="1075921"/>
                </a:lnTo>
                <a:lnTo>
                  <a:pt x="296402" y="1082276"/>
                </a:lnTo>
                <a:lnTo>
                  <a:pt x="192840" y="1083070"/>
                </a:lnTo>
                <a:lnTo>
                  <a:pt x="141654" y="1080687"/>
                </a:lnTo>
                <a:lnTo>
                  <a:pt x="138480" y="1083864"/>
                </a:lnTo>
                <a:lnTo>
                  <a:pt x="129750" y="1085850"/>
                </a:lnTo>
                <a:lnTo>
                  <a:pt x="124989" y="1084659"/>
                </a:lnTo>
                <a:lnTo>
                  <a:pt x="107530" y="1073141"/>
                </a:lnTo>
                <a:lnTo>
                  <a:pt x="90468" y="1060432"/>
                </a:lnTo>
                <a:lnTo>
                  <a:pt x="74200" y="1050105"/>
                </a:lnTo>
                <a:lnTo>
                  <a:pt x="57535" y="1039382"/>
                </a:lnTo>
                <a:lnTo>
                  <a:pt x="55154" y="1039382"/>
                </a:lnTo>
                <a:lnTo>
                  <a:pt x="50392" y="1035410"/>
                </a:lnTo>
                <a:lnTo>
                  <a:pt x="49599" y="1033027"/>
                </a:lnTo>
                <a:lnTo>
                  <a:pt x="46821" y="1031041"/>
                </a:lnTo>
                <a:lnTo>
                  <a:pt x="43250" y="1025481"/>
                </a:lnTo>
                <a:lnTo>
                  <a:pt x="42853" y="1021509"/>
                </a:lnTo>
                <a:lnTo>
                  <a:pt x="32934" y="789962"/>
                </a:lnTo>
                <a:lnTo>
                  <a:pt x="21824" y="558415"/>
                </a:lnTo>
                <a:lnTo>
                  <a:pt x="14285" y="443237"/>
                </a:lnTo>
                <a:lnTo>
                  <a:pt x="3175" y="268881"/>
                </a:lnTo>
                <a:lnTo>
                  <a:pt x="0" y="152909"/>
                </a:lnTo>
                <a:lnTo>
                  <a:pt x="1587" y="95717"/>
                </a:lnTo>
                <a:lnTo>
                  <a:pt x="2778" y="91348"/>
                </a:lnTo>
                <a:lnTo>
                  <a:pt x="8730" y="86979"/>
                </a:lnTo>
                <a:lnTo>
                  <a:pt x="13094" y="86979"/>
                </a:lnTo>
                <a:lnTo>
                  <a:pt x="13491" y="86185"/>
                </a:lnTo>
                <a:lnTo>
                  <a:pt x="13888" y="86185"/>
                </a:lnTo>
                <a:lnTo>
                  <a:pt x="60709" y="75064"/>
                </a:lnTo>
                <a:lnTo>
                  <a:pt x="157922" y="59575"/>
                </a:lnTo>
                <a:lnTo>
                  <a:pt x="305925" y="47263"/>
                </a:lnTo>
                <a:lnTo>
                  <a:pt x="403138" y="40114"/>
                </a:lnTo>
                <a:lnTo>
                  <a:pt x="504716" y="31376"/>
                </a:lnTo>
                <a:lnTo>
                  <a:pt x="707079" y="17873"/>
                </a:lnTo>
                <a:lnTo>
                  <a:pt x="808657" y="12312"/>
                </a:lnTo>
                <a:lnTo>
                  <a:pt x="909838" y="7944"/>
                </a:lnTo>
                <a:lnTo>
                  <a:pt x="1112994" y="1986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Freeform 204">
            <a:extLst>
              <a:ext uri="{FF2B5EF4-FFF2-40B4-BE49-F238E27FC236}">
                <a16:creationId xmlns:a16="http://schemas.microsoft.com/office/drawing/2014/main" xmlns="" id="{E19A31C8-0F2E-4C98-9E79-EA2A0A7E3C4E}"/>
              </a:ext>
            </a:extLst>
          </p:cNvPr>
          <p:cNvSpPr>
            <a:spLocks/>
          </p:cNvSpPr>
          <p:nvPr/>
        </p:nvSpPr>
        <p:spPr bwMode="auto">
          <a:xfrm>
            <a:off x="9354843" y="2327461"/>
            <a:ext cx="2770411" cy="1399651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228">
            <a:extLst>
              <a:ext uri="{FF2B5EF4-FFF2-40B4-BE49-F238E27FC236}">
                <a16:creationId xmlns:a16="http://schemas.microsoft.com/office/drawing/2014/main" xmlns="" id="{56E83A4C-B559-479F-8E5B-74049EC1320B}"/>
              </a:ext>
            </a:extLst>
          </p:cNvPr>
          <p:cNvSpPr>
            <a:spLocks/>
          </p:cNvSpPr>
          <p:nvPr/>
        </p:nvSpPr>
        <p:spPr bwMode="auto">
          <a:xfrm>
            <a:off x="1085038" y="2234160"/>
            <a:ext cx="2175359" cy="1011909"/>
          </a:xfrm>
          <a:custGeom>
            <a:avLst/>
            <a:gdLst>
              <a:gd name="T0" fmla="*/ 3692 w 3861"/>
              <a:gd name="T1" fmla="*/ 26 h 2000"/>
              <a:gd name="T2" fmla="*/ 3667 w 3861"/>
              <a:gd name="T3" fmla="*/ 17 h 2000"/>
              <a:gd name="T4" fmla="*/ 3545 w 3861"/>
              <a:gd name="T5" fmla="*/ 4 h 2000"/>
              <a:gd name="T6" fmla="*/ 3003 w 3861"/>
              <a:gd name="T7" fmla="*/ 10 h 2000"/>
              <a:gd name="T8" fmla="*/ 2357 w 3861"/>
              <a:gd name="T9" fmla="*/ 18 h 2000"/>
              <a:gd name="T10" fmla="*/ 1495 w 3861"/>
              <a:gd name="T11" fmla="*/ 23 h 2000"/>
              <a:gd name="T12" fmla="*/ 200 w 3861"/>
              <a:gd name="T13" fmla="*/ 47 h 2000"/>
              <a:gd name="T14" fmla="*/ 178 w 3861"/>
              <a:gd name="T15" fmla="*/ 60 h 2000"/>
              <a:gd name="T16" fmla="*/ 170 w 3861"/>
              <a:gd name="T17" fmla="*/ 72 h 2000"/>
              <a:gd name="T18" fmla="*/ 158 w 3861"/>
              <a:gd name="T19" fmla="*/ 97 h 2000"/>
              <a:gd name="T20" fmla="*/ 79 w 3861"/>
              <a:gd name="T21" fmla="*/ 889 h 2000"/>
              <a:gd name="T22" fmla="*/ 21 w 3861"/>
              <a:gd name="T23" fmla="*/ 1484 h 2000"/>
              <a:gd name="T24" fmla="*/ 11 w 3861"/>
              <a:gd name="T25" fmla="*/ 1694 h 2000"/>
              <a:gd name="T26" fmla="*/ 46 w 3861"/>
              <a:gd name="T27" fmla="*/ 1711 h 2000"/>
              <a:gd name="T28" fmla="*/ 65 w 3861"/>
              <a:gd name="T29" fmla="*/ 1690 h 2000"/>
              <a:gd name="T30" fmla="*/ 135 w 3861"/>
              <a:gd name="T31" fmla="*/ 1106 h 2000"/>
              <a:gd name="T32" fmla="*/ 201 w 3861"/>
              <a:gd name="T33" fmla="*/ 505 h 2000"/>
              <a:gd name="T34" fmla="*/ 661 w 3861"/>
              <a:gd name="T35" fmla="*/ 105 h 2000"/>
              <a:gd name="T36" fmla="*/ 1926 w 3861"/>
              <a:gd name="T37" fmla="*/ 102 h 2000"/>
              <a:gd name="T38" fmla="*/ 2767 w 3861"/>
              <a:gd name="T39" fmla="*/ 97 h 2000"/>
              <a:gd name="T40" fmla="*/ 3198 w 3861"/>
              <a:gd name="T41" fmla="*/ 95 h 2000"/>
              <a:gd name="T42" fmla="*/ 3498 w 3861"/>
              <a:gd name="T43" fmla="*/ 97 h 2000"/>
              <a:gd name="T44" fmla="*/ 3594 w 3861"/>
              <a:gd name="T45" fmla="*/ 100 h 2000"/>
              <a:gd name="T46" fmla="*/ 3590 w 3861"/>
              <a:gd name="T47" fmla="*/ 212 h 2000"/>
              <a:gd name="T48" fmla="*/ 3593 w 3861"/>
              <a:gd name="T49" fmla="*/ 527 h 2000"/>
              <a:gd name="T50" fmla="*/ 3559 w 3861"/>
              <a:gd name="T51" fmla="*/ 848 h 2000"/>
              <a:gd name="T52" fmla="*/ 3510 w 3861"/>
              <a:gd name="T53" fmla="*/ 1137 h 2000"/>
              <a:gd name="T54" fmla="*/ 3392 w 3861"/>
              <a:gd name="T55" fmla="*/ 1682 h 2000"/>
              <a:gd name="T56" fmla="*/ 2136 w 3861"/>
              <a:gd name="T57" fmla="*/ 1724 h 2000"/>
              <a:gd name="T58" fmla="*/ 1301 w 3861"/>
              <a:gd name="T59" fmla="*/ 1728 h 2000"/>
              <a:gd name="T60" fmla="*/ 673 w 3861"/>
              <a:gd name="T61" fmla="*/ 1716 h 2000"/>
              <a:gd name="T62" fmla="*/ 139 w 3861"/>
              <a:gd name="T63" fmla="*/ 1708 h 2000"/>
              <a:gd name="T64" fmla="*/ 26 w 3861"/>
              <a:gd name="T65" fmla="*/ 1715 h 2000"/>
              <a:gd name="T66" fmla="*/ 14 w 3861"/>
              <a:gd name="T67" fmla="*/ 1730 h 2000"/>
              <a:gd name="T68" fmla="*/ 0 w 3861"/>
              <a:gd name="T69" fmla="*/ 1756 h 2000"/>
              <a:gd name="T70" fmla="*/ 11 w 3861"/>
              <a:gd name="T71" fmla="*/ 1774 h 2000"/>
              <a:gd name="T72" fmla="*/ 106 w 3861"/>
              <a:gd name="T73" fmla="*/ 1859 h 2000"/>
              <a:gd name="T74" fmla="*/ 125 w 3861"/>
              <a:gd name="T75" fmla="*/ 1879 h 2000"/>
              <a:gd name="T76" fmla="*/ 136 w 3861"/>
              <a:gd name="T77" fmla="*/ 1883 h 2000"/>
              <a:gd name="T78" fmla="*/ 140 w 3861"/>
              <a:gd name="T79" fmla="*/ 1884 h 2000"/>
              <a:gd name="T80" fmla="*/ 187 w 3861"/>
              <a:gd name="T81" fmla="*/ 1923 h 2000"/>
              <a:gd name="T82" fmla="*/ 233 w 3861"/>
              <a:gd name="T83" fmla="*/ 1965 h 2000"/>
              <a:gd name="T84" fmla="*/ 252 w 3861"/>
              <a:gd name="T85" fmla="*/ 1986 h 2000"/>
              <a:gd name="T86" fmla="*/ 388 w 3861"/>
              <a:gd name="T87" fmla="*/ 2000 h 2000"/>
              <a:gd name="T88" fmla="*/ 618 w 3861"/>
              <a:gd name="T89" fmla="*/ 1988 h 2000"/>
              <a:gd name="T90" fmla="*/ 1021 w 3861"/>
              <a:gd name="T91" fmla="*/ 1969 h 2000"/>
              <a:gd name="T92" fmla="*/ 1627 w 3861"/>
              <a:gd name="T93" fmla="*/ 1949 h 2000"/>
              <a:gd name="T94" fmla="*/ 2031 w 3861"/>
              <a:gd name="T95" fmla="*/ 1945 h 2000"/>
              <a:gd name="T96" fmla="*/ 3040 w 3861"/>
              <a:gd name="T97" fmla="*/ 1971 h 2000"/>
              <a:gd name="T98" fmla="*/ 3457 w 3861"/>
              <a:gd name="T99" fmla="*/ 1992 h 2000"/>
              <a:gd name="T100" fmla="*/ 3496 w 3861"/>
              <a:gd name="T101" fmla="*/ 1969 h 2000"/>
              <a:gd name="T102" fmla="*/ 3507 w 3861"/>
              <a:gd name="T103" fmla="*/ 1938 h 2000"/>
              <a:gd name="T104" fmla="*/ 3549 w 3861"/>
              <a:gd name="T105" fmla="*/ 1848 h 2000"/>
              <a:gd name="T106" fmla="*/ 3596 w 3861"/>
              <a:gd name="T107" fmla="*/ 1669 h 2000"/>
              <a:gd name="T108" fmla="*/ 3693 w 3861"/>
              <a:gd name="T109" fmla="*/ 1230 h 2000"/>
              <a:gd name="T110" fmla="*/ 3785 w 3861"/>
              <a:gd name="T111" fmla="*/ 798 h 2000"/>
              <a:gd name="T112" fmla="*/ 3855 w 3861"/>
              <a:gd name="T113" fmla="*/ 447 h 2000"/>
              <a:gd name="T114" fmla="*/ 3861 w 3861"/>
              <a:gd name="T115" fmla="*/ 325 h 2000"/>
              <a:gd name="T116" fmla="*/ 3821 w 3861"/>
              <a:gd name="T117" fmla="*/ 162 h 2000"/>
              <a:gd name="T118" fmla="*/ 3765 w 3861"/>
              <a:gd name="T119" fmla="*/ 83 h 2000"/>
              <a:gd name="T120" fmla="*/ 3707 w 3861"/>
              <a:gd name="T121" fmla="*/ 35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61" h="2000">
                <a:moveTo>
                  <a:pt x="3707" y="35"/>
                </a:moveTo>
                <a:lnTo>
                  <a:pt x="3692" y="26"/>
                </a:lnTo>
                <a:lnTo>
                  <a:pt x="3677" y="25"/>
                </a:lnTo>
                <a:lnTo>
                  <a:pt x="3667" y="17"/>
                </a:lnTo>
                <a:lnTo>
                  <a:pt x="3651" y="13"/>
                </a:lnTo>
                <a:lnTo>
                  <a:pt x="3545" y="4"/>
                </a:lnTo>
                <a:lnTo>
                  <a:pt x="3329" y="0"/>
                </a:lnTo>
                <a:lnTo>
                  <a:pt x="3003" y="10"/>
                </a:lnTo>
                <a:lnTo>
                  <a:pt x="2788" y="14"/>
                </a:lnTo>
                <a:lnTo>
                  <a:pt x="2357" y="18"/>
                </a:lnTo>
                <a:lnTo>
                  <a:pt x="1926" y="21"/>
                </a:lnTo>
                <a:lnTo>
                  <a:pt x="1495" y="23"/>
                </a:lnTo>
                <a:lnTo>
                  <a:pt x="631" y="35"/>
                </a:lnTo>
                <a:lnTo>
                  <a:pt x="200" y="47"/>
                </a:lnTo>
                <a:lnTo>
                  <a:pt x="191" y="48"/>
                </a:lnTo>
                <a:lnTo>
                  <a:pt x="178" y="60"/>
                </a:lnTo>
                <a:lnTo>
                  <a:pt x="176" y="67"/>
                </a:lnTo>
                <a:lnTo>
                  <a:pt x="170" y="72"/>
                </a:lnTo>
                <a:lnTo>
                  <a:pt x="161" y="87"/>
                </a:lnTo>
                <a:lnTo>
                  <a:pt x="158" y="97"/>
                </a:lnTo>
                <a:lnTo>
                  <a:pt x="115" y="492"/>
                </a:lnTo>
                <a:lnTo>
                  <a:pt x="79" y="889"/>
                </a:lnTo>
                <a:lnTo>
                  <a:pt x="60" y="1087"/>
                </a:lnTo>
                <a:lnTo>
                  <a:pt x="21" y="1484"/>
                </a:lnTo>
                <a:lnTo>
                  <a:pt x="9" y="1682"/>
                </a:lnTo>
                <a:lnTo>
                  <a:pt x="11" y="1694"/>
                </a:lnTo>
                <a:lnTo>
                  <a:pt x="25" y="1707"/>
                </a:lnTo>
                <a:lnTo>
                  <a:pt x="46" y="1711"/>
                </a:lnTo>
                <a:lnTo>
                  <a:pt x="62" y="1700"/>
                </a:lnTo>
                <a:lnTo>
                  <a:pt x="65" y="1690"/>
                </a:lnTo>
                <a:lnTo>
                  <a:pt x="93" y="1496"/>
                </a:lnTo>
                <a:lnTo>
                  <a:pt x="135" y="1106"/>
                </a:lnTo>
                <a:lnTo>
                  <a:pt x="156" y="911"/>
                </a:lnTo>
                <a:lnTo>
                  <a:pt x="201" y="505"/>
                </a:lnTo>
                <a:lnTo>
                  <a:pt x="239" y="100"/>
                </a:lnTo>
                <a:lnTo>
                  <a:pt x="661" y="105"/>
                </a:lnTo>
                <a:lnTo>
                  <a:pt x="1504" y="105"/>
                </a:lnTo>
                <a:lnTo>
                  <a:pt x="1926" y="102"/>
                </a:lnTo>
                <a:lnTo>
                  <a:pt x="2346" y="100"/>
                </a:lnTo>
                <a:lnTo>
                  <a:pt x="2767" y="97"/>
                </a:lnTo>
                <a:lnTo>
                  <a:pt x="2983" y="96"/>
                </a:lnTo>
                <a:lnTo>
                  <a:pt x="3198" y="95"/>
                </a:lnTo>
                <a:lnTo>
                  <a:pt x="3297" y="96"/>
                </a:lnTo>
                <a:lnTo>
                  <a:pt x="3498" y="97"/>
                </a:lnTo>
                <a:lnTo>
                  <a:pt x="3598" y="92"/>
                </a:lnTo>
                <a:lnTo>
                  <a:pt x="3594" y="100"/>
                </a:lnTo>
                <a:lnTo>
                  <a:pt x="3593" y="109"/>
                </a:lnTo>
                <a:lnTo>
                  <a:pt x="3590" y="212"/>
                </a:lnTo>
                <a:lnTo>
                  <a:pt x="3596" y="422"/>
                </a:lnTo>
                <a:lnTo>
                  <a:pt x="3593" y="527"/>
                </a:lnTo>
                <a:lnTo>
                  <a:pt x="3585" y="635"/>
                </a:lnTo>
                <a:lnTo>
                  <a:pt x="3559" y="848"/>
                </a:lnTo>
                <a:lnTo>
                  <a:pt x="3542" y="954"/>
                </a:lnTo>
                <a:lnTo>
                  <a:pt x="3510" y="1137"/>
                </a:lnTo>
                <a:lnTo>
                  <a:pt x="3430" y="1500"/>
                </a:lnTo>
                <a:lnTo>
                  <a:pt x="3392" y="1682"/>
                </a:lnTo>
                <a:lnTo>
                  <a:pt x="2973" y="1700"/>
                </a:lnTo>
                <a:lnTo>
                  <a:pt x="2136" y="1724"/>
                </a:lnTo>
                <a:lnTo>
                  <a:pt x="1718" y="1726"/>
                </a:lnTo>
                <a:lnTo>
                  <a:pt x="1301" y="1728"/>
                </a:lnTo>
                <a:lnTo>
                  <a:pt x="885" y="1721"/>
                </a:lnTo>
                <a:lnTo>
                  <a:pt x="673" y="1716"/>
                </a:lnTo>
                <a:lnTo>
                  <a:pt x="353" y="1707"/>
                </a:lnTo>
                <a:lnTo>
                  <a:pt x="139" y="1708"/>
                </a:lnTo>
                <a:lnTo>
                  <a:pt x="33" y="1713"/>
                </a:lnTo>
                <a:lnTo>
                  <a:pt x="26" y="1715"/>
                </a:lnTo>
                <a:lnTo>
                  <a:pt x="17" y="1724"/>
                </a:lnTo>
                <a:lnTo>
                  <a:pt x="14" y="1730"/>
                </a:lnTo>
                <a:lnTo>
                  <a:pt x="4" y="1738"/>
                </a:lnTo>
                <a:lnTo>
                  <a:pt x="0" y="1756"/>
                </a:lnTo>
                <a:lnTo>
                  <a:pt x="5" y="1769"/>
                </a:lnTo>
                <a:lnTo>
                  <a:pt x="11" y="1774"/>
                </a:lnTo>
                <a:lnTo>
                  <a:pt x="58" y="1817"/>
                </a:lnTo>
                <a:lnTo>
                  <a:pt x="106" y="1859"/>
                </a:lnTo>
                <a:lnTo>
                  <a:pt x="112" y="1866"/>
                </a:lnTo>
                <a:lnTo>
                  <a:pt x="125" y="1879"/>
                </a:lnTo>
                <a:lnTo>
                  <a:pt x="134" y="1882"/>
                </a:lnTo>
                <a:lnTo>
                  <a:pt x="136" y="1883"/>
                </a:lnTo>
                <a:lnTo>
                  <a:pt x="138" y="1883"/>
                </a:lnTo>
                <a:lnTo>
                  <a:pt x="140" y="1884"/>
                </a:lnTo>
                <a:lnTo>
                  <a:pt x="141" y="1887"/>
                </a:lnTo>
                <a:lnTo>
                  <a:pt x="187" y="1923"/>
                </a:lnTo>
                <a:lnTo>
                  <a:pt x="235" y="1956"/>
                </a:lnTo>
                <a:lnTo>
                  <a:pt x="233" y="1965"/>
                </a:lnTo>
                <a:lnTo>
                  <a:pt x="241" y="1982"/>
                </a:lnTo>
                <a:lnTo>
                  <a:pt x="252" y="1986"/>
                </a:lnTo>
                <a:lnTo>
                  <a:pt x="296" y="1995"/>
                </a:lnTo>
                <a:lnTo>
                  <a:pt x="388" y="2000"/>
                </a:lnTo>
                <a:lnTo>
                  <a:pt x="528" y="1993"/>
                </a:lnTo>
                <a:lnTo>
                  <a:pt x="618" y="1988"/>
                </a:lnTo>
                <a:lnTo>
                  <a:pt x="819" y="1979"/>
                </a:lnTo>
                <a:lnTo>
                  <a:pt x="1021" y="1969"/>
                </a:lnTo>
                <a:lnTo>
                  <a:pt x="1224" y="1961"/>
                </a:lnTo>
                <a:lnTo>
                  <a:pt x="1627" y="1949"/>
                </a:lnTo>
                <a:lnTo>
                  <a:pt x="1829" y="1947"/>
                </a:lnTo>
                <a:lnTo>
                  <a:pt x="2031" y="1945"/>
                </a:lnTo>
                <a:lnTo>
                  <a:pt x="2434" y="1951"/>
                </a:lnTo>
                <a:lnTo>
                  <a:pt x="3040" y="1971"/>
                </a:lnTo>
                <a:lnTo>
                  <a:pt x="3443" y="1992"/>
                </a:lnTo>
                <a:lnTo>
                  <a:pt x="3457" y="1992"/>
                </a:lnTo>
                <a:lnTo>
                  <a:pt x="3480" y="1983"/>
                </a:lnTo>
                <a:lnTo>
                  <a:pt x="3496" y="1969"/>
                </a:lnTo>
                <a:lnTo>
                  <a:pt x="3505" y="1949"/>
                </a:lnTo>
                <a:lnTo>
                  <a:pt x="3507" y="1938"/>
                </a:lnTo>
                <a:lnTo>
                  <a:pt x="3526" y="1910"/>
                </a:lnTo>
                <a:lnTo>
                  <a:pt x="3549" y="1848"/>
                </a:lnTo>
                <a:lnTo>
                  <a:pt x="3558" y="1814"/>
                </a:lnTo>
                <a:lnTo>
                  <a:pt x="3596" y="1669"/>
                </a:lnTo>
                <a:lnTo>
                  <a:pt x="3629" y="1523"/>
                </a:lnTo>
                <a:lnTo>
                  <a:pt x="3693" y="1230"/>
                </a:lnTo>
                <a:lnTo>
                  <a:pt x="3754" y="936"/>
                </a:lnTo>
                <a:lnTo>
                  <a:pt x="3785" y="798"/>
                </a:lnTo>
                <a:lnTo>
                  <a:pt x="3833" y="587"/>
                </a:lnTo>
                <a:lnTo>
                  <a:pt x="3855" y="447"/>
                </a:lnTo>
                <a:lnTo>
                  <a:pt x="3860" y="377"/>
                </a:lnTo>
                <a:lnTo>
                  <a:pt x="3861" y="325"/>
                </a:lnTo>
                <a:lnTo>
                  <a:pt x="3847" y="228"/>
                </a:lnTo>
                <a:lnTo>
                  <a:pt x="3821" y="162"/>
                </a:lnTo>
                <a:lnTo>
                  <a:pt x="3797" y="120"/>
                </a:lnTo>
                <a:lnTo>
                  <a:pt x="3765" y="83"/>
                </a:lnTo>
                <a:lnTo>
                  <a:pt x="3728" y="49"/>
                </a:lnTo>
                <a:lnTo>
                  <a:pt x="3707" y="35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6" name="Freeform 284">
            <a:extLst>
              <a:ext uri="{FF2B5EF4-FFF2-40B4-BE49-F238E27FC236}">
                <a16:creationId xmlns:a16="http://schemas.microsoft.com/office/drawing/2014/main" xmlns="" id="{25B472BA-916F-4533-92B9-C20F45CBDE86}"/>
              </a:ext>
            </a:extLst>
          </p:cNvPr>
          <p:cNvSpPr>
            <a:spLocks/>
          </p:cNvSpPr>
          <p:nvPr/>
        </p:nvSpPr>
        <p:spPr bwMode="auto">
          <a:xfrm rot="1545019">
            <a:off x="7145503" y="1812269"/>
            <a:ext cx="314141" cy="1488684"/>
          </a:xfrm>
          <a:custGeom>
            <a:avLst/>
            <a:gdLst>
              <a:gd name="T0" fmla="*/ 303 w 530"/>
              <a:gd name="T1" fmla="*/ 2004 h 2263"/>
              <a:gd name="T2" fmla="*/ 303 w 530"/>
              <a:gd name="T3" fmla="*/ 1995 h 2263"/>
              <a:gd name="T4" fmla="*/ 298 w 530"/>
              <a:gd name="T5" fmla="*/ 1978 h 2263"/>
              <a:gd name="T6" fmla="*/ 291 w 530"/>
              <a:gd name="T7" fmla="*/ 1970 h 2263"/>
              <a:gd name="T8" fmla="*/ 255 w 530"/>
              <a:gd name="T9" fmla="*/ 1934 h 2263"/>
              <a:gd name="T10" fmla="*/ 215 w 530"/>
              <a:gd name="T11" fmla="*/ 1904 h 2263"/>
              <a:gd name="T12" fmla="*/ 252 w 530"/>
              <a:gd name="T13" fmla="*/ 1790 h 2263"/>
              <a:gd name="T14" fmla="*/ 321 w 530"/>
              <a:gd name="T15" fmla="*/ 1559 h 2263"/>
              <a:gd name="T16" fmla="*/ 381 w 530"/>
              <a:gd name="T17" fmla="*/ 1326 h 2263"/>
              <a:gd name="T18" fmla="*/ 433 w 530"/>
              <a:gd name="T19" fmla="*/ 1089 h 2263"/>
              <a:gd name="T20" fmla="*/ 474 w 530"/>
              <a:gd name="T21" fmla="*/ 850 h 2263"/>
              <a:gd name="T22" fmla="*/ 505 w 530"/>
              <a:gd name="T23" fmla="*/ 612 h 2263"/>
              <a:gd name="T24" fmla="*/ 523 w 530"/>
              <a:gd name="T25" fmla="*/ 373 h 2263"/>
              <a:gd name="T26" fmla="*/ 530 w 530"/>
              <a:gd name="T27" fmla="*/ 136 h 2263"/>
              <a:gd name="T28" fmla="*/ 527 w 530"/>
              <a:gd name="T29" fmla="*/ 18 h 2263"/>
              <a:gd name="T30" fmla="*/ 526 w 530"/>
              <a:gd name="T31" fmla="*/ 9 h 2263"/>
              <a:gd name="T32" fmla="*/ 515 w 530"/>
              <a:gd name="T33" fmla="*/ 0 h 2263"/>
              <a:gd name="T34" fmla="*/ 503 w 530"/>
              <a:gd name="T35" fmla="*/ 0 h 2263"/>
              <a:gd name="T36" fmla="*/ 491 w 530"/>
              <a:gd name="T37" fmla="*/ 9 h 2263"/>
              <a:gd name="T38" fmla="*/ 490 w 530"/>
              <a:gd name="T39" fmla="*/ 18 h 2263"/>
              <a:gd name="T40" fmla="*/ 457 w 530"/>
              <a:gd name="T41" fmla="*/ 301 h 2263"/>
              <a:gd name="T42" fmla="*/ 404 w 530"/>
              <a:gd name="T43" fmla="*/ 722 h 2263"/>
              <a:gd name="T44" fmla="*/ 359 w 530"/>
              <a:gd name="T45" fmla="*/ 1003 h 2263"/>
              <a:gd name="T46" fmla="*/ 330 w 530"/>
              <a:gd name="T47" fmla="*/ 1143 h 2263"/>
              <a:gd name="T48" fmla="*/ 290 w 530"/>
              <a:gd name="T49" fmla="*/ 1325 h 2263"/>
              <a:gd name="T50" fmla="*/ 194 w 530"/>
              <a:gd name="T51" fmla="*/ 1682 h 2263"/>
              <a:gd name="T52" fmla="*/ 138 w 530"/>
              <a:gd name="T53" fmla="*/ 1859 h 2263"/>
              <a:gd name="T54" fmla="*/ 118 w 530"/>
              <a:gd name="T55" fmla="*/ 1849 h 2263"/>
              <a:gd name="T56" fmla="*/ 97 w 530"/>
              <a:gd name="T57" fmla="*/ 1842 h 2263"/>
              <a:gd name="T58" fmla="*/ 89 w 530"/>
              <a:gd name="T59" fmla="*/ 1839 h 2263"/>
              <a:gd name="T60" fmla="*/ 72 w 530"/>
              <a:gd name="T61" fmla="*/ 1842 h 2263"/>
              <a:gd name="T62" fmla="*/ 58 w 530"/>
              <a:gd name="T63" fmla="*/ 1849 h 2263"/>
              <a:gd name="T64" fmla="*/ 48 w 530"/>
              <a:gd name="T65" fmla="*/ 1862 h 2263"/>
              <a:gd name="T66" fmla="*/ 45 w 530"/>
              <a:gd name="T67" fmla="*/ 1870 h 2263"/>
              <a:gd name="T68" fmla="*/ 28 w 530"/>
              <a:gd name="T69" fmla="*/ 1997 h 2263"/>
              <a:gd name="T70" fmla="*/ 13 w 530"/>
              <a:gd name="T71" fmla="*/ 2123 h 2263"/>
              <a:gd name="T72" fmla="*/ 11 w 530"/>
              <a:gd name="T73" fmla="*/ 2136 h 2263"/>
              <a:gd name="T74" fmla="*/ 10 w 530"/>
              <a:gd name="T75" fmla="*/ 2150 h 2263"/>
              <a:gd name="T76" fmla="*/ 9 w 530"/>
              <a:gd name="T77" fmla="*/ 2153 h 2263"/>
              <a:gd name="T78" fmla="*/ 6 w 530"/>
              <a:gd name="T79" fmla="*/ 2155 h 2263"/>
              <a:gd name="T80" fmla="*/ 0 w 530"/>
              <a:gd name="T81" fmla="*/ 2170 h 2263"/>
              <a:gd name="T82" fmla="*/ 7 w 530"/>
              <a:gd name="T83" fmla="*/ 2196 h 2263"/>
              <a:gd name="T84" fmla="*/ 18 w 530"/>
              <a:gd name="T85" fmla="*/ 2203 h 2263"/>
              <a:gd name="T86" fmla="*/ 19 w 530"/>
              <a:gd name="T87" fmla="*/ 2205 h 2263"/>
              <a:gd name="T88" fmla="*/ 19 w 530"/>
              <a:gd name="T89" fmla="*/ 2205 h 2263"/>
              <a:gd name="T90" fmla="*/ 16 w 530"/>
              <a:gd name="T91" fmla="*/ 2215 h 2263"/>
              <a:gd name="T92" fmla="*/ 18 w 530"/>
              <a:gd name="T93" fmla="*/ 2224 h 2263"/>
              <a:gd name="T94" fmla="*/ 18 w 530"/>
              <a:gd name="T95" fmla="*/ 2233 h 2263"/>
              <a:gd name="T96" fmla="*/ 26 w 530"/>
              <a:gd name="T97" fmla="*/ 2250 h 2263"/>
              <a:gd name="T98" fmla="*/ 40 w 530"/>
              <a:gd name="T99" fmla="*/ 2262 h 2263"/>
              <a:gd name="T100" fmla="*/ 58 w 530"/>
              <a:gd name="T101" fmla="*/ 2263 h 2263"/>
              <a:gd name="T102" fmla="*/ 68 w 530"/>
              <a:gd name="T103" fmla="*/ 2258 h 2263"/>
              <a:gd name="T104" fmla="*/ 106 w 530"/>
              <a:gd name="T105" fmla="*/ 2236 h 2263"/>
              <a:gd name="T106" fmla="*/ 177 w 530"/>
              <a:gd name="T107" fmla="*/ 2188 h 2263"/>
              <a:gd name="T108" fmla="*/ 211 w 530"/>
              <a:gd name="T109" fmla="*/ 2162 h 2263"/>
              <a:gd name="T110" fmla="*/ 242 w 530"/>
              <a:gd name="T111" fmla="*/ 2137 h 2263"/>
              <a:gd name="T112" fmla="*/ 289 w 530"/>
              <a:gd name="T113" fmla="*/ 2094 h 2263"/>
              <a:gd name="T114" fmla="*/ 313 w 530"/>
              <a:gd name="T115" fmla="*/ 2061 h 2263"/>
              <a:gd name="T116" fmla="*/ 321 w 530"/>
              <a:gd name="T117" fmla="*/ 2043 h 2263"/>
              <a:gd name="T118" fmla="*/ 322 w 530"/>
              <a:gd name="T119" fmla="*/ 2031 h 2263"/>
              <a:gd name="T120" fmla="*/ 312 w 530"/>
              <a:gd name="T121" fmla="*/ 2010 h 2263"/>
              <a:gd name="T122" fmla="*/ 303 w 530"/>
              <a:gd name="T123" fmla="*/ 2004 h 2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0" h="2263">
                <a:moveTo>
                  <a:pt x="303" y="2004"/>
                </a:moveTo>
                <a:lnTo>
                  <a:pt x="303" y="1995"/>
                </a:lnTo>
                <a:lnTo>
                  <a:pt x="298" y="1978"/>
                </a:lnTo>
                <a:lnTo>
                  <a:pt x="291" y="1970"/>
                </a:lnTo>
                <a:lnTo>
                  <a:pt x="255" y="1934"/>
                </a:lnTo>
                <a:lnTo>
                  <a:pt x="215" y="1904"/>
                </a:lnTo>
                <a:lnTo>
                  <a:pt x="252" y="1790"/>
                </a:lnTo>
                <a:lnTo>
                  <a:pt x="321" y="1559"/>
                </a:lnTo>
                <a:lnTo>
                  <a:pt x="381" y="1326"/>
                </a:lnTo>
                <a:lnTo>
                  <a:pt x="433" y="1089"/>
                </a:lnTo>
                <a:lnTo>
                  <a:pt x="474" y="850"/>
                </a:lnTo>
                <a:lnTo>
                  <a:pt x="505" y="612"/>
                </a:lnTo>
                <a:lnTo>
                  <a:pt x="523" y="373"/>
                </a:lnTo>
                <a:lnTo>
                  <a:pt x="530" y="136"/>
                </a:lnTo>
                <a:lnTo>
                  <a:pt x="527" y="18"/>
                </a:lnTo>
                <a:lnTo>
                  <a:pt x="526" y="9"/>
                </a:lnTo>
                <a:lnTo>
                  <a:pt x="515" y="0"/>
                </a:lnTo>
                <a:lnTo>
                  <a:pt x="503" y="0"/>
                </a:lnTo>
                <a:lnTo>
                  <a:pt x="491" y="9"/>
                </a:lnTo>
                <a:lnTo>
                  <a:pt x="490" y="18"/>
                </a:lnTo>
                <a:lnTo>
                  <a:pt x="457" y="301"/>
                </a:lnTo>
                <a:lnTo>
                  <a:pt x="404" y="722"/>
                </a:lnTo>
                <a:lnTo>
                  <a:pt x="359" y="1003"/>
                </a:lnTo>
                <a:lnTo>
                  <a:pt x="330" y="1143"/>
                </a:lnTo>
                <a:lnTo>
                  <a:pt x="290" y="1325"/>
                </a:lnTo>
                <a:lnTo>
                  <a:pt x="194" y="1682"/>
                </a:lnTo>
                <a:lnTo>
                  <a:pt x="138" y="1859"/>
                </a:lnTo>
                <a:lnTo>
                  <a:pt x="118" y="1849"/>
                </a:lnTo>
                <a:lnTo>
                  <a:pt x="97" y="1842"/>
                </a:lnTo>
                <a:lnTo>
                  <a:pt x="89" y="1839"/>
                </a:lnTo>
                <a:lnTo>
                  <a:pt x="72" y="1842"/>
                </a:lnTo>
                <a:lnTo>
                  <a:pt x="58" y="1849"/>
                </a:lnTo>
                <a:lnTo>
                  <a:pt x="48" y="1862"/>
                </a:lnTo>
                <a:lnTo>
                  <a:pt x="45" y="1870"/>
                </a:lnTo>
                <a:lnTo>
                  <a:pt x="28" y="1997"/>
                </a:lnTo>
                <a:lnTo>
                  <a:pt x="13" y="2123"/>
                </a:lnTo>
                <a:lnTo>
                  <a:pt x="11" y="2136"/>
                </a:lnTo>
                <a:lnTo>
                  <a:pt x="10" y="2150"/>
                </a:lnTo>
                <a:lnTo>
                  <a:pt x="9" y="2153"/>
                </a:lnTo>
                <a:lnTo>
                  <a:pt x="6" y="2155"/>
                </a:lnTo>
                <a:lnTo>
                  <a:pt x="0" y="2170"/>
                </a:lnTo>
                <a:lnTo>
                  <a:pt x="7" y="2196"/>
                </a:lnTo>
                <a:lnTo>
                  <a:pt x="18" y="2203"/>
                </a:lnTo>
                <a:lnTo>
                  <a:pt x="19" y="2205"/>
                </a:lnTo>
                <a:lnTo>
                  <a:pt x="19" y="2205"/>
                </a:lnTo>
                <a:lnTo>
                  <a:pt x="16" y="2215"/>
                </a:lnTo>
                <a:lnTo>
                  <a:pt x="18" y="2224"/>
                </a:lnTo>
                <a:lnTo>
                  <a:pt x="18" y="2233"/>
                </a:lnTo>
                <a:lnTo>
                  <a:pt x="26" y="2250"/>
                </a:lnTo>
                <a:lnTo>
                  <a:pt x="40" y="2262"/>
                </a:lnTo>
                <a:lnTo>
                  <a:pt x="58" y="2263"/>
                </a:lnTo>
                <a:lnTo>
                  <a:pt x="68" y="2258"/>
                </a:lnTo>
                <a:lnTo>
                  <a:pt x="106" y="2236"/>
                </a:lnTo>
                <a:lnTo>
                  <a:pt x="177" y="2188"/>
                </a:lnTo>
                <a:lnTo>
                  <a:pt x="211" y="2162"/>
                </a:lnTo>
                <a:lnTo>
                  <a:pt x="242" y="2137"/>
                </a:lnTo>
                <a:lnTo>
                  <a:pt x="289" y="2094"/>
                </a:lnTo>
                <a:lnTo>
                  <a:pt x="313" y="2061"/>
                </a:lnTo>
                <a:lnTo>
                  <a:pt x="321" y="2043"/>
                </a:lnTo>
                <a:lnTo>
                  <a:pt x="322" y="2031"/>
                </a:lnTo>
                <a:lnTo>
                  <a:pt x="312" y="2010"/>
                </a:lnTo>
                <a:lnTo>
                  <a:pt x="303" y="2004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85">
            <a:extLst>
              <a:ext uri="{FF2B5EF4-FFF2-40B4-BE49-F238E27FC236}">
                <a16:creationId xmlns:a16="http://schemas.microsoft.com/office/drawing/2014/main" xmlns="" id="{DBA72836-6FDB-4EB6-9816-8928AD8811DB}"/>
              </a:ext>
            </a:extLst>
          </p:cNvPr>
          <p:cNvSpPr>
            <a:spLocks/>
          </p:cNvSpPr>
          <p:nvPr/>
        </p:nvSpPr>
        <p:spPr bwMode="auto">
          <a:xfrm rot="3427567">
            <a:off x="8210809" y="2659464"/>
            <a:ext cx="679755" cy="1594650"/>
          </a:xfrm>
          <a:custGeom>
            <a:avLst/>
            <a:gdLst>
              <a:gd name="T0" fmla="*/ 2278 w 2278"/>
              <a:gd name="T1" fmla="*/ 11 h 4638"/>
              <a:gd name="T2" fmla="*/ 2259 w 2278"/>
              <a:gd name="T3" fmla="*/ 0 h 4638"/>
              <a:gd name="T4" fmla="*/ 2247 w 2278"/>
              <a:gd name="T5" fmla="*/ 12 h 4638"/>
              <a:gd name="T6" fmla="*/ 2107 w 2278"/>
              <a:gd name="T7" fmla="*/ 737 h 4638"/>
              <a:gd name="T8" fmla="*/ 1956 w 2278"/>
              <a:gd name="T9" fmla="*/ 1330 h 4638"/>
              <a:gd name="T10" fmla="*/ 1803 w 2278"/>
              <a:gd name="T11" fmla="*/ 1797 h 4638"/>
              <a:gd name="T12" fmla="*/ 1714 w 2278"/>
              <a:gd name="T13" fmla="*/ 2028 h 4638"/>
              <a:gd name="T14" fmla="*/ 1516 w 2278"/>
              <a:gd name="T15" fmla="*/ 2480 h 4638"/>
              <a:gd name="T16" fmla="*/ 1289 w 2278"/>
              <a:gd name="T17" fmla="*/ 2918 h 4638"/>
              <a:gd name="T18" fmla="*/ 1035 w 2278"/>
              <a:gd name="T19" fmla="*/ 3342 h 4638"/>
              <a:gd name="T20" fmla="*/ 828 w 2278"/>
              <a:gd name="T21" fmla="*/ 3648 h 4638"/>
              <a:gd name="T22" fmla="*/ 615 w 2278"/>
              <a:gd name="T23" fmla="*/ 3930 h 4638"/>
              <a:gd name="T24" fmla="*/ 234 w 2278"/>
              <a:gd name="T25" fmla="*/ 4379 h 4638"/>
              <a:gd name="T26" fmla="*/ 202 w 2278"/>
              <a:gd name="T27" fmla="*/ 4352 h 4638"/>
              <a:gd name="T28" fmla="*/ 201 w 2278"/>
              <a:gd name="T29" fmla="*/ 4350 h 4638"/>
              <a:gd name="T30" fmla="*/ 193 w 2278"/>
              <a:gd name="T31" fmla="*/ 4328 h 4638"/>
              <a:gd name="T32" fmla="*/ 163 w 2278"/>
              <a:gd name="T33" fmla="*/ 4322 h 4638"/>
              <a:gd name="T34" fmla="*/ 140 w 2278"/>
              <a:gd name="T35" fmla="*/ 4333 h 4638"/>
              <a:gd name="T36" fmla="*/ 83 w 2278"/>
              <a:gd name="T37" fmla="*/ 4415 h 4638"/>
              <a:gd name="T38" fmla="*/ 48 w 2278"/>
              <a:gd name="T39" fmla="*/ 4486 h 4638"/>
              <a:gd name="T40" fmla="*/ 2 w 2278"/>
              <a:gd name="T41" fmla="*/ 4602 h 4638"/>
              <a:gd name="T42" fmla="*/ 7 w 2278"/>
              <a:gd name="T43" fmla="*/ 4628 h 4638"/>
              <a:gd name="T44" fmla="*/ 41 w 2278"/>
              <a:gd name="T45" fmla="*/ 4637 h 4638"/>
              <a:gd name="T46" fmla="*/ 63 w 2278"/>
              <a:gd name="T47" fmla="*/ 4637 h 4638"/>
              <a:gd name="T48" fmla="*/ 136 w 2278"/>
              <a:gd name="T49" fmla="*/ 4622 h 4638"/>
              <a:gd name="T50" fmla="*/ 241 w 2278"/>
              <a:gd name="T51" fmla="*/ 4587 h 4638"/>
              <a:gd name="T52" fmla="*/ 326 w 2278"/>
              <a:gd name="T53" fmla="*/ 4559 h 4638"/>
              <a:gd name="T54" fmla="*/ 347 w 2278"/>
              <a:gd name="T55" fmla="*/ 4530 h 4638"/>
              <a:gd name="T56" fmla="*/ 342 w 2278"/>
              <a:gd name="T57" fmla="*/ 4503 h 4638"/>
              <a:gd name="T58" fmla="*/ 294 w 2278"/>
              <a:gd name="T59" fmla="*/ 4438 h 4638"/>
              <a:gd name="T60" fmla="*/ 530 w 2278"/>
              <a:gd name="T61" fmla="*/ 4173 h 4638"/>
              <a:gd name="T62" fmla="*/ 825 w 2278"/>
              <a:gd name="T63" fmla="*/ 3799 h 4638"/>
              <a:gd name="T64" fmla="*/ 1096 w 2278"/>
              <a:gd name="T65" fmla="*/ 3407 h 4638"/>
              <a:gd name="T66" fmla="*/ 1343 w 2278"/>
              <a:gd name="T67" fmla="*/ 2997 h 4638"/>
              <a:gd name="T68" fmla="*/ 1563 w 2278"/>
              <a:gd name="T69" fmla="*/ 2572 h 4638"/>
              <a:gd name="T70" fmla="*/ 1757 w 2278"/>
              <a:gd name="T71" fmla="*/ 2136 h 4638"/>
              <a:gd name="T72" fmla="*/ 1924 w 2278"/>
              <a:gd name="T73" fmla="*/ 1691 h 4638"/>
              <a:gd name="T74" fmla="*/ 2064 w 2278"/>
              <a:gd name="T75" fmla="*/ 1238 h 4638"/>
              <a:gd name="T76" fmla="*/ 2129 w 2278"/>
              <a:gd name="T77" fmla="*/ 987 h 4638"/>
              <a:gd name="T78" fmla="*/ 2237 w 2278"/>
              <a:gd name="T79" fmla="*/ 436 h 4638"/>
              <a:gd name="T80" fmla="*/ 2278 w 2278"/>
              <a:gd name="T81" fmla="*/ 16 h 4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78" h="4638">
                <a:moveTo>
                  <a:pt x="2278" y="16"/>
                </a:moveTo>
                <a:lnTo>
                  <a:pt x="2278" y="11"/>
                </a:lnTo>
                <a:lnTo>
                  <a:pt x="2271" y="2"/>
                </a:lnTo>
                <a:lnTo>
                  <a:pt x="2259" y="0"/>
                </a:lnTo>
                <a:lnTo>
                  <a:pt x="2250" y="6"/>
                </a:lnTo>
                <a:lnTo>
                  <a:pt x="2247" y="12"/>
                </a:lnTo>
                <a:lnTo>
                  <a:pt x="2204" y="255"/>
                </a:lnTo>
                <a:lnTo>
                  <a:pt x="2107" y="737"/>
                </a:lnTo>
                <a:lnTo>
                  <a:pt x="2020" y="1093"/>
                </a:lnTo>
                <a:lnTo>
                  <a:pt x="1956" y="1330"/>
                </a:lnTo>
                <a:lnTo>
                  <a:pt x="1883" y="1565"/>
                </a:lnTo>
                <a:lnTo>
                  <a:pt x="1803" y="1797"/>
                </a:lnTo>
                <a:lnTo>
                  <a:pt x="1760" y="1912"/>
                </a:lnTo>
                <a:lnTo>
                  <a:pt x="1714" y="2028"/>
                </a:lnTo>
                <a:lnTo>
                  <a:pt x="1619" y="2256"/>
                </a:lnTo>
                <a:lnTo>
                  <a:pt x="1516" y="2480"/>
                </a:lnTo>
                <a:lnTo>
                  <a:pt x="1406" y="2700"/>
                </a:lnTo>
                <a:lnTo>
                  <a:pt x="1289" y="2918"/>
                </a:lnTo>
                <a:lnTo>
                  <a:pt x="1165" y="3132"/>
                </a:lnTo>
                <a:lnTo>
                  <a:pt x="1035" y="3342"/>
                </a:lnTo>
                <a:lnTo>
                  <a:pt x="898" y="3548"/>
                </a:lnTo>
                <a:lnTo>
                  <a:pt x="828" y="3648"/>
                </a:lnTo>
                <a:lnTo>
                  <a:pt x="758" y="3744"/>
                </a:lnTo>
                <a:lnTo>
                  <a:pt x="615" y="3930"/>
                </a:lnTo>
                <a:lnTo>
                  <a:pt x="391" y="4204"/>
                </a:lnTo>
                <a:lnTo>
                  <a:pt x="234" y="4379"/>
                </a:lnTo>
                <a:lnTo>
                  <a:pt x="219" y="4365"/>
                </a:lnTo>
                <a:lnTo>
                  <a:pt x="202" y="4352"/>
                </a:lnTo>
                <a:lnTo>
                  <a:pt x="202" y="4350"/>
                </a:lnTo>
                <a:lnTo>
                  <a:pt x="201" y="4350"/>
                </a:lnTo>
                <a:lnTo>
                  <a:pt x="201" y="4341"/>
                </a:lnTo>
                <a:lnTo>
                  <a:pt x="193" y="4328"/>
                </a:lnTo>
                <a:lnTo>
                  <a:pt x="179" y="4322"/>
                </a:lnTo>
                <a:lnTo>
                  <a:pt x="163" y="4322"/>
                </a:lnTo>
                <a:lnTo>
                  <a:pt x="155" y="4324"/>
                </a:lnTo>
                <a:lnTo>
                  <a:pt x="140" y="4333"/>
                </a:lnTo>
                <a:lnTo>
                  <a:pt x="112" y="4362"/>
                </a:lnTo>
                <a:lnTo>
                  <a:pt x="83" y="4415"/>
                </a:lnTo>
                <a:lnTo>
                  <a:pt x="67" y="4450"/>
                </a:lnTo>
                <a:lnTo>
                  <a:pt x="48" y="4486"/>
                </a:lnTo>
                <a:lnTo>
                  <a:pt x="15" y="4563"/>
                </a:lnTo>
                <a:lnTo>
                  <a:pt x="2" y="4602"/>
                </a:lnTo>
                <a:lnTo>
                  <a:pt x="0" y="4612"/>
                </a:lnTo>
                <a:lnTo>
                  <a:pt x="7" y="4628"/>
                </a:lnTo>
                <a:lnTo>
                  <a:pt x="23" y="4638"/>
                </a:lnTo>
                <a:lnTo>
                  <a:pt x="41" y="4637"/>
                </a:lnTo>
                <a:lnTo>
                  <a:pt x="49" y="4632"/>
                </a:lnTo>
                <a:lnTo>
                  <a:pt x="63" y="4637"/>
                </a:lnTo>
                <a:lnTo>
                  <a:pt x="92" y="4637"/>
                </a:lnTo>
                <a:lnTo>
                  <a:pt x="136" y="4622"/>
                </a:lnTo>
                <a:lnTo>
                  <a:pt x="164" y="4612"/>
                </a:lnTo>
                <a:lnTo>
                  <a:pt x="241" y="4587"/>
                </a:lnTo>
                <a:lnTo>
                  <a:pt x="317" y="4563"/>
                </a:lnTo>
                <a:lnTo>
                  <a:pt x="326" y="4559"/>
                </a:lnTo>
                <a:lnTo>
                  <a:pt x="339" y="4547"/>
                </a:lnTo>
                <a:lnTo>
                  <a:pt x="347" y="4530"/>
                </a:lnTo>
                <a:lnTo>
                  <a:pt x="346" y="4512"/>
                </a:lnTo>
                <a:lnTo>
                  <a:pt x="342" y="4503"/>
                </a:lnTo>
                <a:lnTo>
                  <a:pt x="320" y="4470"/>
                </a:lnTo>
                <a:lnTo>
                  <a:pt x="294" y="4438"/>
                </a:lnTo>
                <a:lnTo>
                  <a:pt x="374" y="4352"/>
                </a:lnTo>
                <a:lnTo>
                  <a:pt x="530" y="4173"/>
                </a:lnTo>
                <a:lnTo>
                  <a:pt x="680" y="3989"/>
                </a:lnTo>
                <a:lnTo>
                  <a:pt x="825" y="3799"/>
                </a:lnTo>
                <a:lnTo>
                  <a:pt x="964" y="3605"/>
                </a:lnTo>
                <a:lnTo>
                  <a:pt x="1096" y="3407"/>
                </a:lnTo>
                <a:lnTo>
                  <a:pt x="1222" y="3203"/>
                </a:lnTo>
                <a:lnTo>
                  <a:pt x="1343" y="2997"/>
                </a:lnTo>
                <a:lnTo>
                  <a:pt x="1455" y="2786"/>
                </a:lnTo>
                <a:lnTo>
                  <a:pt x="1563" y="2572"/>
                </a:lnTo>
                <a:lnTo>
                  <a:pt x="1664" y="2356"/>
                </a:lnTo>
                <a:lnTo>
                  <a:pt x="1757" y="2136"/>
                </a:lnTo>
                <a:lnTo>
                  <a:pt x="1844" y="1915"/>
                </a:lnTo>
                <a:lnTo>
                  <a:pt x="1924" y="1691"/>
                </a:lnTo>
                <a:lnTo>
                  <a:pt x="1998" y="1465"/>
                </a:lnTo>
                <a:lnTo>
                  <a:pt x="2064" y="1238"/>
                </a:lnTo>
                <a:lnTo>
                  <a:pt x="2094" y="1123"/>
                </a:lnTo>
                <a:lnTo>
                  <a:pt x="2129" y="987"/>
                </a:lnTo>
                <a:lnTo>
                  <a:pt x="2189" y="712"/>
                </a:lnTo>
                <a:lnTo>
                  <a:pt x="2237" y="436"/>
                </a:lnTo>
                <a:lnTo>
                  <a:pt x="2269" y="157"/>
                </a:lnTo>
                <a:lnTo>
                  <a:pt x="2278" y="16"/>
                </a:lnTo>
                <a:close/>
              </a:path>
            </a:pathLst>
          </a:custGeom>
          <a:solidFill>
            <a:srgbClr val="3C3C3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87">
            <a:extLst>
              <a:ext uri="{FF2B5EF4-FFF2-40B4-BE49-F238E27FC236}">
                <a16:creationId xmlns:a16="http://schemas.microsoft.com/office/drawing/2014/main" xmlns="" id="{2F8DAA91-B155-44CB-A384-972BC2257260}"/>
              </a:ext>
            </a:extLst>
          </p:cNvPr>
          <p:cNvSpPr>
            <a:spLocks/>
          </p:cNvSpPr>
          <p:nvPr/>
        </p:nvSpPr>
        <p:spPr bwMode="auto">
          <a:xfrm>
            <a:off x="7475056" y="2018662"/>
            <a:ext cx="1596254" cy="1313428"/>
          </a:xfrm>
          <a:custGeom>
            <a:avLst/>
            <a:gdLst>
              <a:gd name="T0" fmla="*/ 2363 w 2429"/>
              <a:gd name="T1" fmla="*/ 15 h 1818"/>
              <a:gd name="T2" fmla="*/ 2259 w 2429"/>
              <a:gd name="T3" fmla="*/ 163 h 1818"/>
              <a:gd name="T4" fmla="*/ 2092 w 2429"/>
              <a:gd name="T5" fmla="*/ 372 h 1818"/>
              <a:gd name="T6" fmla="*/ 1976 w 2429"/>
              <a:gd name="T7" fmla="*/ 507 h 1818"/>
              <a:gd name="T8" fmla="*/ 1854 w 2429"/>
              <a:gd name="T9" fmla="*/ 636 h 1818"/>
              <a:gd name="T10" fmla="*/ 1725 w 2429"/>
              <a:gd name="T11" fmla="*/ 759 h 1818"/>
              <a:gd name="T12" fmla="*/ 1591 w 2429"/>
              <a:gd name="T13" fmla="*/ 877 h 1818"/>
              <a:gd name="T14" fmla="*/ 1451 w 2429"/>
              <a:gd name="T15" fmla="*/ 989 h 1818"/>
              <a:gd name="T16" fmla="*/ 1378 w 2429"/>
              <a:gd name="T17" fmla="*/ 1042 h 1818"/>
              <a:gd name="T18" fmla="*/ 1261 w 2429"/>
              <a:gd name="T19" fmla="*/ 1124 h 1818"/>
              <a:gd name="T20" fmla="*/ 1018 w 2429"/>
              <a:gd name="T21" fmla="*/ 1270 h 1818"/>
              <a:gd name="T22" fmla="*/ 766 w 2429"/>
              <a:gd name="T23" fmla="*/ 1398 h 1818"/>
              <a:gd name="T24" fmla="*/ 507 w 2429"/>
              <a:gd name="T25" fmla="*/ 1511 h 1818"/>
              <a:gd name="T26" fmla="*/ 375 w 2429"/>
              <a:gd name="T27" fmla="*/ 1560 h 1818"/>
              <a:gd name="T28" fmla="*/ 355 w 2429"/>
              <a:gd name="T29" fmla="*/ 1521 h 1818"/>
              <a:gd name="T30" fmla="*/ 336 w 2429"/>
              <a:gd name="T31" fmla="*/ 1481 h 1818"/>
              <a:gd name="T32" fmla="*/ 327 w 2429"/>
              <a:gd name="T33" fmla="*/ 1467 h 1818"/>
              <a:gd name="T34" fmla="*/ 302 w 2429"/>
              <a:gd name="T35" fmla="*/ 1459 h 1818"/>
              <a:gd name="T36" fmla="*/ 278 w 2429"/>
              <a:gd name="T37" fmla="*/ 1471 h 1818"/>
              <a:gd name="T38" fmla="*/ 263 w 2429"/>
              <a:gd name="T39" fmla="*/ 1494 h 1818"/>
              <a:gd name="T40" fmla="*/ 263 w 2429"/>
              <a:gd name="T41" fmla="*/ 1510 h 1818"/>
              <a:gd name="T42" fmla="*/ 144 w 2429"/>
              <a:gd name="T43" fmla="*/ 1590 h 1818"/>
              <a:gd name="T44" fmla="*/ 20 w 2429"/>
              <a:gd name="T45" fmla="*/ 1663 h 1818"/>
              <a:gd name="T46" fmla="*/ 11 w 2429"/>
              <a:gd name="T47" fmla="*/ 1669 h 1818"/>
              <a:gd name="T48" fmla="*/ 1 w 2429"/>
              <a:gd name="T49" fmla="*/ 1689 h 1818"/>
              <a:gd name="T50" fmla="*/ 0 w 2429"/>
              <a:gd name="T51" fmla="*/ 1709 h 1818"/>
              <a:gd name="T52" fmla="*/ 11 w 2429"/>
              <a:gd name="T53" fmla="*/ 1728 h 1818"/>
              <a:gd name="T54" fmla="*/ 20 w 2429"/>
              <a:gd name="T55" fmla="*/ 1734 h 1818"/>
              <a:gd name="T56" fmla="*/ 69 w 2429"/>
              <a:gd name="T57" fmla="*/ 1755 h 1818"/>
              <a:gd name="T58" fmla="*/ 170 w 2429"/>
              <a:gd name="T59" fmla="*/ 1788 h 1818"/>
              <a:gd name="T60" fmla="*/ 272 w 2429"/>
              <a:gd name="T61" fmla="*/ 1809 h 1818"/>
              <a:gd name="T62" fmla="*/ 377 w 2429"/>
              <a:gd name="T63" fmla="*/ 1818 h 1818"/>
              <a:gd name="T64" fmla="*/ 432 w 2429"/>
              <a:gd name="T65" fmla="*/ 1817 h 1818"/>
              <a:gd name="T66" fmla="*/ 443 w 2429"/>
              <a:gd name="T67" fmla="*/ 1816 h 1818"/>
              <a:gd name="T68" fmla="*/ 460 w 2429"/>
              <a:gd name="T69" fmla="*/ 1805 h 1818"/>
              <a:gd name="T70" fmla="*/ 471 w 2429"/>
              <a:gd name="T71" fmla="*/ 1787 h 1818"/>
              <a:gd name="T72" fmla="*/ 471 w 2429"/>
              <a:gd name="T73" fmla="*/ 1766 h 1818"/>
              <a:gd name="T74" fmla="*/ 467 w 2429"/>
              <a:gd name="T75" fmla="*/ 1756 h 1818"/>
              <a:gd name="T76" fmla="*/ 436 w 2429"/>
              <a:gd name="T77" fmla="*/ 1690 h 1818"/>
              <a:gd name="T78" fmla="*/ 405 w 2429"/>
              <a:gd name="T79" fmla="*/ 1624 h 1818"/>
              <a:gd name="T80" fmla="*/ 481 w 2429"/>
              <a:gd name="T81" fmla="*/ 1599 h 1818"/>
              <a:gd name="T82" fmla="*/ 633 w 2429"/>
              <a:gd name="T83" fmla="*/ 1543 h 1818"/>
              <a:gd name="T84" fmla="*/ 783 w 2429"/>
              <a:gd name="T85" fmla="*/ 1481 h 1818"/>
              <a:gd name="T86" fmla="*/ 931 w 2429"/>
              <a:gd name="T87" fmla="*/ 1410 h 1818"/>
              <a:gd name="T88" fmla="*/ 1076 w 2429"/>
              <a:gd name="T89" fmla="*/ 1334 h 1818"/>
              <a:gd name="T90" fmla="*/ 1217 w 2429"/>
              <a:gd name="T91" fmla="*/ 1249 h 1818"/>
              <a:gd name="T92" fmla="*/ 1356 w 2429"/>
              <a:gd name="T93" fmla="*/ 1160 h 1818"/>
              <a:gd name="T94" fmla="*/ 1491 w 2429"/>
              <a:gd name="T95" fmla="*/ 1064 h 1818"/>
              <a:gd name="T96" fmla="*/ 1620 w 2429"/>
              <a:gd name="T97" fmla="*/ 962 h 1818"/>
              <a:gd name="T98" fmla="*/ 1746 w 2429"/>
              <a:gd name="T99" fmla="*/ 855 h 1818"/>
              <a:gd name="T100" fmla="*/ 1867 w 2429"/>
              <a:gd name="T101" fmla="*/ 744 h 1818"/>
              <a:gd name="T102" fmla="*/ 1982 w 2429"/>
              <a:gd name="T103" fmla="*/ 626 h 1818"/>
              <a:gd name="T104" fmla="*/ 2091 w 2429"/>
              <a:gd name="T105" fmla="*/ 505 h 1818"/>
              <a:gd name="T106" fmla="*/ 2195 w 2429"/>
              <a:gd name="T107" fmla="*/ 380 h 1818"/>
              <a:gd name="T108" fmla="*/ 2290 w 2429"/>
              <a:gd name="T109" fmla="*/ 251 h 1818"/>
              <a:gd name="T110" fmla="*/ 2380 w 2429"/>
              <a:gd name="T111" fmla="*/ 118 h 1818"/>
              <a:gd name="T112" fmla="*/ 2423 w 2429"/>
              <a:gd name="T113" fmla="*/ 50 h 1818"/>
              <a:gd name="T114" fmla="*/ 2429 w 2429"/>
              <a:gd name="T115" fmla="*/ 36 h 1818"/>
              <a:gd name="T116" fmla="*/ 2421 w 2429"/>
              <a:gd name="T117" fmla="*/ 13 h 1818"/>
              <a:gd name="T118" fmla="*/ 2399 w 2429"/>
              <a:gd name="T119" fmla="*/ 0 h 1818"/>
              <a:gd name="T120" fmla="*/ 2373 w 2429"/>
              <a:gd name="T121" fmla="*/ 5 h 1818"/>
              <a:gd name="T122" fmla="*/ 2363 w 2429"/>
              <a:gd name="T123" fmla="*/ 15 h 1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29" h="1818">
                <a:moveTo>
                  <a:pt x="2363" y="15"/>
                </a:moveTo>
                <a:lnTo>
                  <a:pt x="2259" y="163"/>
                </a:lnTo>
                <a:lnTo>
                  <a:pt x="2092" y="372"/>
                </a:lnTo>
                <a:lnTo>
                  <a:pt x="1976" y="507"/>
                </a:lnTo>
                <a:lnTo>
                  <a:pt x="1854" y="636"/>
                </a:lnTo>
                <a:lnTo>
                  <a:pt x="1725" y="759"/>
                </a:lnTo>
                <a:lnTo>
                  <a:pt x="1591" y="877"/>
                </a:lnTo>
                <a:lnTo>
                  <a:pt x="1451" y="989"/>
                </a:lnTo>
                <a:lnTo>
                  <a:pt x="1378" y="1042"/>
                </a:lnTo>
                <a:lnTo>
                  <a:pt x="1261" y="1124"/>
                </a:lnTo>
                <a:lnTo>
                  <a:pt x="1018" y="1270"/>
                </a:lnTo>
                <a:lnTo>
                  <a:pt x="766" y="1398"/>
                </a:lnTo>
                <a:lnTo>
                  <a:pt x="507" y="1511"/>
                </a:lnTo>
                <a:lnTo>
                  <a:pt x="375" y="1560"/>
                </a:lnTo>
                <a:lnTo>
                  <a:pt x="355" y="1521"/>
                </a:lnTo>
                <a:lnTo>
                  <a:pt x="336" y="1481"/>
                </a:lnTo>
                <a:lnTo>
                  <a:pt x="327" y="1467"/>
                </a:lnTo>
                <a:lnTo>
                  <a:pt x="302" y="1459"/>
                </a:lnTo>
                <a:lnTo>
                  <a:pt x="278" y="1471"/>
                </a:lnTo>
                <a:lnTo>
                  <a:pt x="263" y="1494"/>
                </a:lnTo>
                <a:lnTo>
                  <a:pt x="263" y="1510"/>
                </a:lnTo>
                <a:lnTo>
                  <a:pt x="144" y="1590"/>
                </a:lnTo>
                <a:lnTo>
                  <a:pt x="20" y="1663"/>
                </a:lnTo>
                <a:lnTo>
                  <a:pt x="11" y="1669"/>
                </a:lnTo>
                <a:lnTo>
                  <a:pt x="1" y="1689"/>
                </a:lnTo>
                <a:lnTo>
                  <a:pt x="0" y="1709"/>
                </a:lnTo>
                <a:lnTo>
                  <a:pt x="11" y="1728"/>
                </a:lnTo>
                <a:lnTo>
                  <a:pt x="20" y="1734"/>
                </a:lnTo>
                <a:lnTo>
                  <a:pt x="69" y="1755"/>
                </a:lnTo>
                <a:lnTo>
                  <a:pt x="170" y="1788"/>
                </a:lnTo>
                <a:lnTo>
                  <a:pt x="272" y="1809"/>
                </a:lnTo>
                <a:lnTo>
                  <a:pt x="377" y="1818"/>
                </a:lnTo>
                <a:lnTo>
                  <a:pt x="432" y="1817"/>
                </a:lnTo>
                <a:lnTo>
                  <a:pt x="443" y="1816"/>
                </a:lnTo>
                <a:lnTo>
                  <a:pt x="460" y="1805"/>
                </a:lnTo>
                <a:lnTo>
                  <a:pt x="471" y="1787"/>
                </a:lnTo>
                <a:lnTo>
                  <a:pt x="471" y="1766"/>
                </a:lnTo>
                <a:lnTo>
                  <a:pt x="467" y="1756"/>
                </a:lnTo>
                <a:lnTo>
                  <a:pt x="436" y="1690"/>
                </a:lnTo>
                <a:lnTo>
                  <a:pt x="405" y="1624"/>
                </a:lnTo>
                <a:lnTo>
                  <a:pt x="481" y="1599"/>
                </a:lnTo>
                <a:lnTo>
                  <a:pt x="633" y="1543"/>
                </a:lnTo>
                <a:lnTo>
                  <a:pt x="783" y="1481"/>
                </a:lnTo>
                <a:lnTo>
                  <a:pt x="931" y="1410"/>
                </a:lnTo>
                <a:lnTo>
                  <a:pt x="1076" y="1334"/>
                </a:lnTo>
                <a:lnTo>
                  <a:pt x="1217" y="1249"/>
                </a:lnTo>
                <a:lnTo>
                  <a:pt x="1356" y="1160"/>
                </a:lnTo>
                <a:lnTo>
                  <a:pt x="1491" y="1064"/>
                </a:lnTo>
                <a:lnTo>
                  <a:pt x="1620" y="962"/>
                </a:lnTo>
                <a:lnTo>
                  <a:pt x="1746" y="855"/>
                </a:lnTo>
                <a:lnTo>
                  <a:pt x="1867" y="744"/>
                </a:lnTo>
                <a:lnTo>
                  <a:pt x="1982" y="626"/>
                </a:lnTo>
                <a:lnTo>
                  <a:pt x="2091" y="505"/>
                </a:lnTo>
                <a:lnTo>
                  <a:pt x="2195" y="380"/>
                </a:lnTo>
                <a:lnTo>
                  <a:pt x="2290" y="251"/>
                </a:lnTo>
                <a:lnTo>
                  <a:pt x="2380" y="118"/>
                </a:lnTo>
                <a:lnTo>
                  <a:pt x="2423" y="50"/>
                </a:lnTo>
                <a:lnTo>
                  <a:pt x="2429" y="36"/>
                </a:lnTo>
                <a:lnTo>
                  <a:pt x="2421" y="13"/>
                </a:lnTo>
                <a:lnTo>
                  <a:pt x="2399" y="0"/>
                </a:lnTo>
                <a:lnTo>
                  <a:pt x="2373" y="5"/>
                </a:lnTo>
                <a:lnTo>
                  <a:pt x="2363" y="15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288">
            <a:extLst>
              <a:ext uri="{FF2B5EF4-FFF2-40B4-BE49-F238E27FC236}">
                <a16:creationId xmlns:a16="http://schemas.microsoft.com/office/drawing/2014/main" xmlns="" id="{C17949EE-2DFD-4E05-AA45-3D27A04F9F1B}"/>
              </a:ext>
            </a:extLst>
          </p:cNvPr>
          <p:cNvSpPr>
            <a:spLocks/>
          </p:cNvSpPr>
          <p:nvPr/>
        </p:nvSpPr>
        <p:spPr bwMode="auto">
          <a:xfrm rot="1326470">
            <a:off x="7852744" y="4024635"/>
            <a:ext cx="910065" cy="183976"/>
          </a:xfrm>
          <a:custGeom>
            <a:avLst/>
            <a:gdLst>
              <a:gd name="T0" fmla="*/ 1453 w 1482"/>
              <a:gd name="T1" fmla="*/ 0 h 302"/>
              <a:gd name="T2" fmla="*/ 1285 w 1482"/>
              <a:gd name="T3" fmla="*/ 34 h 302"/>
              <a:gd name="T4" fmla="*/ 1033 w 1482"/>
              <a:gd name="T5" fmla="*/ 85 h 302"/>
              <a:gd name="T6" fmla="*/ 865 w 1482"/>
              <a:gd name="T7" fmla="*/ 114 h 302"/>
              <a:gd name="T8" fmla="*/ 779 w 1482"/>
              <a:gd name="T9" fmla="*/ 124 h 302"/>
              <a:gd name="T10" fmla="*/ 658 w 1482"/>
              <a:gd name="T11" fmla="*/ 136 h 302"/>
              <a:gd name="T12" fmla="*/ 415 w 1482"/>
              <a:gd name="T13" fmla="*/ 144 h 302"/>
              <a:gd name="T14" fmla="*/ 293 w 1482"/>
              <a:gd name="T15" fmla="*/ 146 h 302"/>
              <a:gd name="T16" fmla="*/ 296 w 1482"/>
              <a:gd name="T17" fmla="*/ 115 h 302"/>
              <a:gd name="T18" fmla="*/ 297 w 1482"/>
              <a:gd name="T19" fmla="*/ 84 h 302"/>
              <a:gd name="T20" fmla="*/ 297 w 1482"/>
              <a:gd name="T21" fmla="*/ 74 h 302"/>
              <a:gd name="T22" fmla="*/ 289 w 1482"/>
              <a:gd name="T23" fmla="*/ 58 h 302"/>
              <a:gd name="T24" fmla="*/ 277 w 1482"/>
              <a:gd name="T25" fmla="*/ 49 h 302"/>
              <a:gd name="T26" fmla="*/ 260 w 1482"/>
              <a:gd name="T27" fmla="*/ 46 h 302"/>
              <a:gd name="T28" fmla="*/ 251 w 1482"/>
              <a:gd name="T29" fmla="*/ 48 h 302"/>
              <a:gd name="T30" fmla="*/ 226 w 1482"/>
              <a:gd name="T31" fmla="*/ 48 h 302"/>
              <a:gd name="T32" fmla="*/ 175 w 1482"/>
              <a:gd name="T33" fmla="*/ 61 h 302"/>
              <a:gd name="T34" fmla="*/ 153 w 1482"/>
              <a:gd name="T35" fmla="*/ 69 h 302"/>
              <a:gd name="T36" fmla="*/ 83 w 1482"/>
              <a:gd name="T37" fmla="*/ 91 h 302"/>
              <a:gd name="T38" fmla="*/ 15 w 1482"/>
              <a:gd name="T39" fmla="*/ 119 h 302"/>
              <a:gd name="T40" fmla="*/ 4 w 1482"/>
              <a:gd name="T41" fmla="*/ 127 h 302"/>
              <a:gd name="T42" fmla="*/ 0 w 1482"/>
              <a:gd name="T43" fmla="*/ 149 h 302"/>
              <a:gd name="T44" fmla="*/ 4 w 1482"/>
              <a:gd name="T45" fmla="*/ 159 h 302"/>
              <a:gd name="T46" fmla="*/ 2 w 1482"/>
              <a:gd name="T47" fmla="*/ 168 h 302"/>
              <a:gd name="T48" fmla="*/ 7 w 1482"/>
              <a:gd name="T49" fmla="*/ 185 h 302"/>
              <a:gd name="T50" fmla="*/ 15 w 1482"/>
              <a:gd name="T51" fmla="*/ 192 h 302"/>
              <a:gd name="T52" fmla="*/ 121 w 1482"/>
              <a:gd name="T53" fmla="*/ 245 h 302"/>
              <a:gd name="T54" fmla="*/ 229 w 1482"/>
              <a:gd name="T55" fmla="*/ 297 h 302"/>
              <a:gd name="T56" fmla="*/ 238 w 1482"/>
              <a:gd name="T57" fmla="*/ 302 h 302"/>
              <a:gd name="T58" fmla="*/ 257 w 1482"/>
              <a:gd name="T59" fmla="*/ 301 h 302"/>
              <a:gd name="T60" fmla="*/ 273 w 1482"/>
              <a:gd name="T61" fmla="*/ 291 h 302"/>
              <a:gd name="T62" fmla="*/ 283 w 1482"/>
              <a:gd name="T63" fmla="*/ 275 h 302"/>
              <a:gd name="T64" fmla="*/ 284 w 1482"/>
              <a:gd name="T65" fmla="*/ 264 h 302"/>
              <a:gd name="T66" fmla="*/ 286 w 1482"/>
              <a:gd name="T67" fmla="*/ 250 h 302"/>
              <a:gd name="T68" fmla="*/ 287 w 1482"/>
              <a:gd name="T69" fmla="*/ 234 h 302"/>
              <a:gd name="T70" fmla="*/ 352 w 1482"/>
              <a:gd name="T71" fmla="*/ 236 h 302"/>
              <a:gd name="T72" fmla="*/ 481 w 1482"/>
              <a:gd name="T73" fmla="*/ 233 h 302"/>
              <a:gd name="T74" fmla="*/ 674 w 1482"/>
              <a:gd name="T75" fmla="*/ 218 h 302"/>
              <a:gd name="T76" fmla="*/ 800 w 1482"/>
              <a:gd name="T77" fmla="*/ 203 h 302"/>
              <a:gd name="T78" fmla="*/ 884 w 1482"/>
              <a:gd name="T79" fmla="*/ 192 h 302"/>
              <a:gd name="T80" fmla="*/ 1054 w 1482"/>
              <a:gd name="T81" fmla="*/ 164 h 302"/>
              <a:gd name="T82" fmla="*/ 1223 w 1482"/>
              <a:gd name="T83" fmla="*/ 127 h 302"/>
              <a:gd name="T84" fmla="*/ 1386 w 1482"/>
              <a:gd name="T85" fmla="*/ 76 h 302"/>
              <a:gd name="T86" fmla="*/ 1466 w 1482"/>
              <a:gd name="T87" fmla="*/ 45 h 302"/>
              <a:gd name="T88" fmla="*/ 1475 w 1482"/>
              <a:gd name="T89" fmla="*/ 40 h 302"/>
              <a:gd name="T90" fmla="*/ 1482 w 1482"/>
              <a:gd name="T91" fmla="*/ 24 h 302"/>
              <a:gd name="T92" fmla="*/ 1478 w 1482"/>
              <a:gd name="T93" fmla="*/ 9 h 302"/>
              <a:gd name="T94" fmla="*/ 1464 w 1482"/>
              <a:gd name="T95" fmla="*/ 0 h 302"/>
              <a:gd name="T96" fmla="*/ 1453 w 1482"/>
              <a:gd name="T97" fmla="*/ 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82" h="302">
                <a:moveTo>
                  <a:pt x="1453" y="0"/>
                </a:moveTo>
                <a:lnTo>
                  <a:pt x="1285" y="34"/>
                </a:lnTo>
                <a:lnTo>
                  <a:pt x="1033" y="85"/>
                </a:lnTo>
                <a:lnTo>
                  <a:pt x="865" y="114"/>
                </a:lnTo>
                <a:lnTo>
                  <a:pt x="779" y="124"/>
                </a:lnTo>
                <a:lnTo>
                  <a:pt x="658" y="136"/>
                </a:lnTo>
                <a:lnTo>
                  <a:pt x="415" y="144"/>
                </a:lnTo>
                <a:lnTo>
                  <a:pt x="293" y="146"/>
                </a:lnTo>
                <a:lnTo>
                  <a:pt x="296" y="115"/>
                </a:lnTo>
                <a:lnTo>
                  <a:pt x="297" y="84"/>
                </a:lnTo>
                <a:lnTo>
                  <a:pt x="297" y="74"/>
                </a:lnTo>
                <a:lnTo>
                  <a:pt x="289" y="58"/>
                </a:lnTo>
                <a:lnTo>
                  <a:pt x="277" y="49"/>
                </a:lnTo>
                <a:lnTo>
                  <a:pt x="260" y="46"/>
                </a:lnTo>
                <a:lnTo>
                  <a:pt x="251" y="48"/>
                </a:lnTo>
                <a:lnTo>
                  <a:pt x="226" y="48"/>
                </a:lnTo>
                <a:lnTo>
                  <a:pt x="175" y="61"/>
                </a:lnTo>
                <a:lnTo>
                  <a:pt x="153" y="69"/>
                </a:lnTo>
                <a:lnTo>
                  <a:pt x="83" y="91"/>
                </a:lnTo>
                <a:lnTo>
                  <a:pt x="15" y="119"/>
                </a:lnTo>
                <a:lnTo>
                  <a:pt x="4" y="127"/>
                </a:lnTo>
                <a:lnTo>
                  <a:pt x="0" y="149"/>
                </a:lnTo>
                <a:lnTo>
                  <a:pt x="4" y="159"/>
                </a:lnTo>
                <a:lnTo>
                  <a:pt x="2" y="168"/>
                </a:lnTo>
                <a:lnTo>
                  <a:pt x="7" y="185"/>
                </a:lnTo>
                <a:lnTo>
                  <a:pt x="15" y="192"/>
                </a:lnTo>
                <a:lnTo>
                  <a:pt x="121" y="245"/>
                </a:lnTo>
                <a:lnTo>
                  <a:pt x="229" y="297"/>
                </a:lnTo>
                <a:lnTo>
                  <a:pt x="238" y="302"/>
                </a:lnTo>
                <a:lnTo>
                  <a:pt x="257" y="301"/>
                </a:lnTo>
                <a:lnTo>
                  <a:pt x="273" y="291"/>
                </a:lnTo>
                <a:lnTo>
                  <a:pt x="283" y="275"/>
                </a:lnTo>
                <a:lnTo>
                  <a:pt x="284" y="264"/>
                </a:lnTo>
                <a:lnTo>
                  <a:pt x="286" y="250"/>
                </a:lnTo>
                <a:lnTo>
                  <a:pt x="287" y="234"/>
                </a:lnTo>
                <a:lnTo>
                  <a:pt x="352" y="236"/>
                </a:lnTo>
                <a:lnTo>
                  <a:pt x="481" y="233"/>
                </a:lnTo>
                <a:lnTo>
                  <a:pt x="674" y="218"/>
                </a:lnTo>
                <a:lnTo>
                  <a:pt x="800" y="203"/>
                </a:lnTo>
                <a:lnTo>
                  <a:pt x="884" y="192"/>
                </a:lnTo>
                <a:lnTo>
                  <a:pt x="1054" y="164"/>
                </a:lnTo>
                <a:lnTo>
                  <a:pt x="1223" y="127"/>
                </a:lnTo>
                <a:lnTo>
                  <a:pt x="1386" y="76"/>
                </a:lnTo>
                <a:lnTo>
                  <a:pt x="1466" y="45"/>
                </a:lnTo>
                <a:lnTo>
                  <a:pt x="1475" y="40"/>
                </a:lnTo>
                <a:lnTo>
                  <a:pt x="1482" y="24"/>
                </a:lnTo>
                <a:lnTo>
                  <a:pt x="1478" y="9"/>
                </a:lnTo>
                <a:lnTo>
                  <a:pt x="1464" y="0"/>
                </a:lnTo>
                <a:lnTo>
                  <a:pt x="1453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295">
            <a:extLst>
              <a:ext uri="{FF2B5EF4-FFF2-40B4-BE49-F238E27FC236}">
                <a16:creationId xmlns:a16="http://schemas.microsoft.com/office/drawing/2014/main" xmlns="" id="{D9F0C0B4-D1B1-48A6-B2CF-0FBA6D9F9EB7}"/>
              </a:ext>
            </a:extLst>
          </p:cNvPr>
          <p:cNvSpPr>
            <a:spLocks/>
          </p:cNvSpPr>
          <p:nvPr/>
        </p:nvSpPr>
        <p:spPr bwMode="auto">
          <a:xfrm>
            <a:off x="4270175" y="4490851"/>
            <a:ext cx="796399" cy="521479"/>
          </a:xfrm>
          <a:custGeom>
            <a:avLst/>
            <a:gdLst>
              <a:gd name="T0" fmla="*/ 1392 w 1460"/>
              <a:gd name="T1" fmla="*/ 10 h 959"/>
              <a:gd name="T2" fmla="*/ 1384 w 1460"/>
              <a:gd name="T3" fmla="*/ 10 h 959"/>
              <a:gd name="T4" fmla="*/ 1377 w 1460"/>
              <a:gd name="T5" fmla="*/ 11 h 959"/>
              <a:gd name="T6" fmla="*/ 1370 w 1460"/>
              <a:gd name="T7" fmla="*/ 6 h 959"/>
              <a:gd name="T8" fmla="*/ 1359 w 1460"/>
              <a:gd name="T9" fmla="*/ 6 h 959"/>
              <a:gd name="T10" fmla="*/ 1233 w 1460"/>
              <a:gd name="T11" fmla="*/ 23 h 959"/>
              <a:gd name="T12" fmla="*/ 1109 w 1460"/>
              <a:gd name="T13" fmla="*/ 48 h 959"/>
              <a:gd name="T14" fmla="*/ 1100 w 1460"/>
              <a:gd name="T15" fmla="*/ 50 h 959"/>
              <a:gd name="T16" fmla="*/ 1086 w 1460"/>
              <a:gd name="T17" fmla="*/ 65 h 959"/>
              <a:gd name="T18" fmla="*/ 1078 w 1460"/>
              <a:gd name="T19" fmla="*/ 83 h 959"/>
              <a:gd name="T20" fmla="*/ 1079 w 1460"/>
              <a:gd name="T21" fmla="*/ 102 h 959"/>
              <a:gd name="T22" fmla="*/ 1083 w 1460"/>
              <a:gd name="T23" fmla="*/ 111 h 959"/>
              <a:gd name="T24" fmla="*/ 1106 w 1460"/>
              <a:gd name="T25" fmla="*/ 145 h 959"/>
              <a:gd name="T26" fmla="*/ 1130 w 1460"/>
              <a:gd name="T27" fmla="*/ 180 h 959"/>
              <a:gd name="T28" fmla="*/ 996 w 1460"/>
              <a:gd name="T29" fmla="*/ 282 h 959"/>
              <a:gd name="T30" fmla="*/ 723 w 1460"/>
              <a:gd name="T31" fmla="*/ 474 h 959"/>
              <a:gd name="T32" fmla="*/ 443 w 1460"/>
              <a:gd name="T33" fmla="*/ 656 h 959"/>
              <a:gd name="T34" fmla="*/ 156 w 1460"/>
              <a:gd name="T35" fmla="*/ 829 h 959"/>
              <a:gd name="T36" fmla="*/ 11 w 1460"/>
              <a:gd name="T37" fmla="*/ 915 h 959"/>
              <a:gd name="T38" fmla="*/ 2 w 1460"/>
              <a:gd name="T39" fmla="*/ 921 h 959"/>
              <a:gd name="T40" fmla="*/ 0 w 1460"/>
              <a:gd name="T41" fmla="*/ 938 h 959"/>
              <a:gd name="T42" fmla="*/ 7 w 1460"/>
              <a:gd name="T43" fmla="*/ 952 h 959"/>
              <a:gd name="T44" fmla="*/ 24 w 1460"/>
              <a:gd name="T45" fmla="*/ 959 h 959"/>
              <a:gd name="T46" fmla="*/ 34 w 1460"/>
              <a:gd name="T47" fmla="*/ 956 h 959"/>
              <a:gd name="T48" fmla="*/ 111 w 1460"/>
              <a:gd name="T49" fmla="*/ 923 h 959"/>
              <a:gd name="T50" fmla="*/ 263 w 1460"/>
              <a:gd name="T51" fmla="*/ 849 h 959"/>
              <a:gd name="T52" fmla="*/ 484 w 1460"/>
              <a:gd name="T53" fmla="*/ 728 h 959"/>
              <a:gd name="T54" fmla="*/ 769 w 1460"/>
              <a:gd name="T55" fmla="*/ 549 h 959"/>
              <a:gd name="T56" fmla="*/ 1044 w 1460"/>
              <a:gd name="T57" fmla="*/ 352 h 959"/>
              <a:gd name="T58" fmla="*/ 1176 w 1460"/>
              <a:gd name="T59" fmla="*/ 249 h 959"/>
              <a:gd name="T60" fmla="*/ 1182 w 1460"/>
              <a:gd name="T61" fmla="*/ 256 h 959"/>
              <a:gd name="T62" fmla="*/ 1185 w 1460"/>
              <a:gd name="T63" fmla="*/ 263 h 959"/>
              <a:gd name="T64" fmla="*/ 1201 w 1460"/>
              <a:gd name="T65" fmla="*/ 285 h 959"/>
              <a:gd name="T66" fmla="*/ 1231 w 1460"/>
              <a:gd name="T67" fmla="*/ 308 h 959"/>
              <a:gd name="T68" fmla="*/ 1254 w 1460"/>
              <a:gd name="T69" fmla="*/ 316 h 959"/>
              <a:gd name="T70" fmla="*/ 1268 w 1460"/>
              <a:gd name="T71" fmla="*/ 315 h 959"/>
              <a:gd name="T72" fmla="*/ 1284 w 1460"/>
              <a:gd name="T73" fmla="*/ 312 h 959"/>
              <a:gd name="T74" fmla="*/ 1310 w 1460"/>
              <a:gd name="T75" fmla="*/ 295 h 959"/>
              <a:gd name="T76" fmla="*/ 1340 w 1460"/>
              <a:gd name="T77" fmla="*/ 259 h 959"/>
              <a:gd name="T78" fmla="*/ 1357 w 1460"/>
              <a:gd name="T79" fmla="*/ 233 h 959"/>
              <a:gd name="T80" fmla="*/ 1384 w 1460"/>
              <a:gd name="T81" fmla="*/ 192 h 959"/>
              <a:gd name="T82" fmla="*/ 1433 w 1460"/>
              <a:gd name="T83" fmla="*/ 103 h 959"/>
              <a:gd name="T84" fmla="*/ 1455 w 1460"/>
              <a:gd name="T85" fmla="*/ 59 h 959"/>
              <a:gd name="T86" fmla="*/ 1460 w 1460"/>
              <a:gd name="T87" fmla="*/ 43 h 959"/>
              <a:gd name="T88" fmla="*/ 1451 w 1460"/>
              <a:gd name="T89" fmla="*/ 17 h 959"/>
              <a:gd name="T90" fmla="*/ 1429 w 1460"/>
              <a:gd name="T91" fmla="*/ 0 h 959"/>
              <a:gd name="T92" fmla="*/ 1403 w 1460"/>
              <a:gd name="T93" fmla="*/ 0 h 959"/>
              <a:gd name="T94" fmla="*/ 1392 w 1460"/>
              <a:gd name="T95" fmla="*/ 1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60" h="959">
                <a:moveTo>
                  <a:pt x="1392" y="10"/>
                </a:moveTo>
                <a:lnTo>
                  <a:pt x="1384" y="10"/>
                </a:lnTo>
                <a:lnTo>
                  <a:pt x="1377" y="11"/>
                </a:lnTo>
                <a:lnTo>
                  <a:pt x="1370" y="6"/>
                </a:lnTo>
                <a:lnTo>
                  <a:pt x="1359" y="6"/>
                </a:lnTo>
                <a:lnTo>
                  <a:pt x="1233" y="23"/>
                </a:lnTo>
                <a:lnTo>
                  <a:pt x="1109" y="48"/>
                </a:lnTo>
                <a:lnTo>
                  <a:pt x="1100" y="50"/>
                </a:lnTo>
                <a:lnTo>
                  <a:pt x="1086" y="65"/>
                </a:lnTo>
                <a:lnTo>
                  <a:pt x="1078" y="83"/>
                </a:lnTo>
                <a:lnTo>
                  <a:pt x="1079" y="102"/>
                </a:lnTo>
                <a:lnTo>
                  <a:pt x="1083" y="111"/>
                </a:lnTo>
                <a:lnTo>
                  <a:pt x="1106" y="145"/>
                </a:lnTo>
                <a:lnTo>
                  <a:pt x="1130" y="180"/>
                </a:lnTo>
                <a:lnTo>
                  <a:pt x="996" y="282"/>
                </a:lnTo>
                <a:lnTo>
                  <a:pt x="723" y="474"/>
                </a:lnTo>
                <a:lnTo>
                  <a:pt x="443" y="656"/>
                </a:lnTo>
                <a:lnTo>
                  <a:pt x="156" y="829"/>
                </a:lnTo>
                <a:lnTo>
                  <a:pt x="11" y="915"/>
                </a:lnTo>
                <a:lnTo>
                  <a:pt x="2" y="921"/>
                </a:lnTo>
                <a:lnTo>
                  <a:pt x="0" y="938"/>
                </a:lnTo>
                <a:lnTo>
                  <a:pt x="7" y="952"/>
                </a:lnTo>
                <a:lnTo>
                  <a:pt x="24" y="959"/>
                </a:lnTo>
                <a:lnTo>
                  <a:pt x="34" y="956"/>
                </a:lnTo>
                <a:lnTo>
                  <a:pt x="111" y="923"/>
                </a:lnTo>
                <a:lnTo>
                  <a:pt x="263" y="849"/>
                </a:lnTo>
                <a:lnTo>
                  <a:pt x="484" y="728"/>
                </a:lnTo>
                <a:lnTo>
                  <a:pt x="769" y="549"/>
                </a:lnTo>
                <a:lnTo>
                  <a:pt x="1044" y="352"/>
                </a:lnTo>
                <a:lnTo>
                  <a:pt x="1176" y="249"/>
                </a:lnTo>
                <a:lnTo>
                  <a:pt x="1182" y="256"/>
                </a:lnTo>
                <a:lnTo>
                  <a:pt x="1185" y="263"/>
                </a:lnTo>
                <a:lnTo>
                  <a:pt x="1201" y="285"/>
                </a:lnTo>
                <a:lnTo>
                  <a:pt x="1231" y="308"/>
                </a:lnTo>
                <a:lnTo>
                  <a:pt x="1254" y="316"/>
                </a:lnTo>
                <a:lnTo>
                  <a:pt x="1268" y="315"/>
                </a:lnTo>
                <a:lnTo>
                  <a:pt x="1284" y="312"/>
                </a:lnTo>
                <a:lnTo>
                  <a:pt x="1310" y="295"/>
                </a:lnTo>
                <a:lnTo>
                  <a:pt x="1340" y="259"/>
                </a:lnTo>
                <a:lnTo>
                  <a:pt x="1357" y="233"/>
                </a:lnTo>
                <a:lnTo>
                  <a:pt x="1384" y="192"/>
                </a:lnTo>
                <a:lnTo>
                  <a:pt x="1433" y="103"/>
                </a:lnTo>
                <a:lnTo>
                  <a:pt x="1455" y="59"/>
                </a:lnTo>
                <a:lnTo>
                  <a:pt x="1460" y="43"/>
                </a:lnTo>
                <a:lnTo>
                  <a:pt x="1451" y="17"/>
                </a:lnTo>
                <a:lnTo>
                  <a:pt x="1429" y="0"/>
                </a:lnTo>
                <a:lnTo>
                  <a:pt x="1403" y="0"/>
                </a:lnTo>
                <a:lnTo>
                  <a:pt x="1392" y="1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96">
            <a:extLst>
              <a:ext uri="{FF2B5EF4-FFF2-40B4-BE49-F238E27FC236}">
                <a16:creationId xmlns:a16="http://schemas.microsoft.com/office/drawing/2014/main" xmlns="" id="{A00D7812-D824-473F-B0D5-FB5101E45492}"/>
              </a:ext>
            </a:extLst>
          </p:cNvPr>
          <p:cNvSpPr>
            <a:spLocks/>
          </p:cNvSpPr>
          <p:nvPr/>
        </p:nvSpPr>
        <p:spPr bwMode="auto">
          <a:xfrm>
            <a:off x="4324444" y="3734353"/>
            <a:ext cx="1497013" cy="117475"/>
          </a:xfrm>
          <a:custGeom>
            <a:avLst/>
            <a:gdLst>
              <a:gd name="T0" fmla="*/ 3764 w 3773"/>
              <a:gd name="T1" fmla="*/ 185 h 294"/>
              <a:gd name="T2" fmla="*/ 3769 w 3773"/>
              <a:gd name="T3" fmla="*/ 179 h 294"/>
              <a:gd name="T4" fmla="*/ 3773 w 3773"/>
              <a:gd name="T5" fmla="*/ 166 h 294"/>
              <a:gd name="T6" fmla="*/ 3765 w 3773"/>
              <a:gd name="T7" fmla="*/ 146 h 294"/>
              <a:gd name="T8" fmla="*/ 3752 w 3773"/>
              <a:gd name="T9" fmla="*/ 139 h 294"/>
              <a:gd name="T10" fmla="*/ 3756 w 3773"/>
              <a:gd name="T11" fmla="*/ 124 h 294"/>
              <a:gd name="T12" fmla="*/ 3749 w 3773"/>
              <a:gd name="T13" fmla="*/ 93 h 294"/>
              <a:gd name="T14" fmla="*/ 3733 w 3773"/>
              <a:gd name="T15" fmla="*/ 82 h 294"/>
              <a:gd name="T16" fmla="*/ 3686 w 3773"/>
              <a:gd name="T17" fmla="*/ 54 h 294"/>
              <a:gd name="T18" fmla="*/ 3587 w 3773"/>
              <a:gd name="T19" fmla="*/ 14 h 294"/>
              <a:gd name="T20" fmla="*/ 3535 w 3773"/>
              <a:gd name="T21" fmla="*/ 1 h 294"/>
              <a:gd name="T22" fmla="*/ 3523 w 3773"/>
              <a:gd name="T23" fmla="*/ 0 h 294"/>
              <a:gd name="T24" fmla="*/ 3502 w 3773"/>
              <a:gd name="T25" fmla="*/ 4 h 294"/>
              <a:gd name="T26" fmla="*/ 3485 w 3773"/>
              <a:gd name="T27" fmla="*/ 17 h 294"/>
              <a:gd name="T28" fmla="*/ 3475 w 3773"/>
              <a:gd name="T29" fmla="*/ 35 h 294"/>
              <a:gd name="T30" fmla="*/ 3474 w 3773"/>
              <a:gd name="T31" fmla="*/ 47 h 294"/>
              <a:gd name="T32" fmla="*/ 3474 w 3773"/>
              <a:gd name="T33" fmla="*/ 83 h 294"/>
              <a:gd name="T34" fmla="*/ 3474 w 3773"/>
              <a:gd name="T35" fmla="*/ 119 h 294"/>
              <a:gd name="T36" fmla="*/ 3073 w 3773"/>
              <a:gd name="T37" fmla="*/ 113 h 294"/>
              <a:gd name="T38" fmla="*/ 2272 w 3773"/>
              <a:gd name="T39" fmla="*/ 109 h 294"/>
              <a:gd name="T40" fmla="*/ 1870 w 3773"/>
              <a:gd name="T41" fmla="*/ 110 h 294"/>
              <a:gd name="T42" fmla="*/ 1410 w 3773"/>
              <a:gd name="T43" fmla="*/ 109 h 294"/>
              <a:gd name="T44" fmla="*/ 717 w 3773"/>
              <a:gd name="T45" fmla="*/ 114 h 294"/>
              <a:gd name="T46" fmla="*/ 255 w 3773"/>
              <a:gd name="T47" fmla="*/ 134 h 294"/>
              <a:gd name="T48" fmla="*/ 27 w 3773"/>
              <a:gd name="T49" fmla="*/ 153 h 294"/>
              <a:gd name="T50" fmla="*/ 14 w 3773"/>
              <a:gd name="T51" fmla="*/ 156 h 294"/>
              <a:gd name="T52" fmla="*/ 0 w 3773"/>
              <a:gd name="T53" fmla="*/ 172 h 294"/>
              <a:gd name="T54" fmla="*/ 0 w 3773"/>
              <a:gd name="T55" fmla="*/ 193 h 294"/>
              <a:gd name="T56" fmla="*/ 14 w 3773"/>
              <a:gd name="T57" fmla="*/ 210 h 294"/>
              <a:gd name="T58" fmla="*/ 27 w 3773"/>
              <a:gd name="T59" fmla="*/ 211 h 294"/>
              <a:gd name="T60" fmla="*/ 257 w 3773"/>
              <a:gd name="T61" fmla="*/ 219 h 294"/>
              <a:gd name="T62" fmla="*/ 718 w 3773"/>
              <a:gd name="T63" fmla="*/ 219 h 294"/>
              <a:gd name="T64" fmla="*/ 1410 w 3773"/>
              <a:gd name="T65" fmla="*/ 202 h 294"/>
              <a:gd name="T66" fmla="*/ 1870 w 3773"/>
              <a:gd name="T67" fmla="*/ 197 h 294"/>
              <a:gd name="T68" fmla="*/ 2272 w 3773"/>
              <a:gd name="T69" fmla="*/ 196 h 294"/>
              <a:gd name="T70" fmla="*/ 3073 w 3773"/>
              <a:gd name="T71" fmla="*/ 201 h 294"/>
              <a:gd name="T72" fmla="*/ 3475 w 3773"/>
              <a:gd name="T73" fmla="*/ 206 h 294"/>
              <a:gd name="T74" fmla="*/ 3475 w 3773"/>
              <a:gd name="T75" fmla="*/ 248 h 294"/>
              <a:gd name="T76" fmla="*/ 3475 w 3773"/>
              <a:gd name="T77" fmla="*/ 258 h 294"/>
              <a:gd name="T78" fmla="*/ 3485 w 3773"/>
              <a:gd name="T79" fmla="*/ 277 h 294"/>
              <a:gd name="T80" fmla="*/ 3502 w 3773"/>
              <a:gd name="T81" fmla="*/ 290 h 294"/>
              <a:gd name="T82" fmla="*/ 3523 w 3773"/>
              <a:gd name="T83" fmla="*/ 294 h 294"/>
              <a:gd name="T84" fmla="*/ 3533 w 3773"/>
              <a:gd name="T85" fmla="*/ 293 h 294"/>
              <a:gd name="T86" fmla="*/ 3584 w 3773"/>
              <a:gd name="T87" fmla="*/ 276 h 294"/>
              <a:gd name="T88" fmla="*/ 3686 w 3773"/>
              <a:gd name="T89" fmla="*/ 235 h 294"/>
              <a:gd name="T90" fmla="*/ 3733 w 3773"/>
              <a:gd name="T91" fmla="*/ 207 h 294"/>
              <a:gd name="T92" fmla="*/ 3739 w 3773"/>
              <a:gd name="T93" fmla="*/ 204 h 294"/>
              <a:gd name="T94" fmla="*/ 3745 w 3773"/>
              <a:gd name="T95" fmla="*/ 200 h 294"/>
              <a:gd name="T96" fmla="*/ 3754 w 3773"/>
              <a:gd name="T97" fmla="*/ 192 h 294"/>
              <a:gd name="T98" fmla="*/ 3764 w 3773"/>
              <a:gd name="T99" fmla="*/ 18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773" h="294">
                <a:moveTo>
                  <a:pt x="3764" y="185"/>
                </a:moveTo>
                <a:lnTo>
                  <a:pt x="3769" y="179"/>
                </a:lnTo>
                <a:lnTo>
                  <a:pt x="3773" y="166"/>
                </a:lnTo>
                <a:lnTo>
                  <a:pt x="3765" y="146"/>
                </a:lnTo>
                <a:lnTo>
                  <a:pt x="3752" y="139"/>
                </a:lnTo>
                <a:lnTo>
                  <a:pt x="3756" y="124"/>
                </a:lnTo>
                <a:lnTo>
                  <a:pt x="3749" y="93"/>
                </a:lnTo>
                <a:lnTo>
                  <a:pt x="3733" y="82"/>
                </a:lnTo>
                <a:lnTo>
                  <a:pt x="3686" y="54"/>
                </a:lnTo>
                <a:lnTo>
                  <a:pt x="3587" y="14"/>
                </a:lnTo>
                <a:lnTo>
                  <a:pt x="3535" y="1"/>
                </a:lnTo>
                <a:lnTo>
                  <a:pt x="3523" y="0"/>
                </a:lnTo>
                <a:lnTo>
                  <a:pt x="3502" y="4"/>
                </a:lnTo>
                <a:lnTo>
                  <a:pt x="3485" y="17"/>
                </a:lnTo>
                <a:lnTo>
                  <a:pt x="3475" y="35"/>
                </a:lnTo>
                <a:lnTo>
                  <a:pt x="3474" y="47"/>
                </a:lnTo>
                <a:lnTo>
                  <a:pt x="3474" y="83"/>
                </a:lnTo>
                <a:lnTo>
                  <a:pt x="3474" y="119"/>
                </a:lnTo>
                <a:lnTo>
                  <a:pt x="3073" y="113"/>
                </a:lnTo>
                <a:lnTo>
                  <a:pt x="2272" y="109"/>
                </a:lnTo>
                <a:lnTo>
                  <a:pt x="1870" y="110"/>
                </a:lnTo>
                <a:lnTo>
                  <a:pt x="1410" y="109"/>
                </a:lnTo>
                <a:lnTo>
                  <a:pt x="717" y="114"/>
                </a:lnTo>
                <a:lnTo>
                  <a:pt x="255" y="134"/>
                </a:lnTo>
                <a:lnTo>
                  <a:pt x="27" y="153"/>
                </a:lnTo>
                <a:lnTo>
                  <a:pt x="14" y="156"/>
                </a:lnTo>
                <a:lnTo>
                  <a:pt x="0" y="172"/>
                </a:lnTo>
                <a:lnTo>
                  <a:pt x="0" y="193"/>
                </a:lnTo>
                <a:lnTo>
                  <a:pt x="14" y="210"/>
                </a:lnTo>
                <a:lnTo>
                  <a:pt x="27" y="211"/>
                </a:lnTo>
                <a:lnTo>
                  <a:pt x="257" y="219"/>
                </a:lnTo>
                <a:lnTo>
                  <a:pt x="718" y="219"/>
                </a:lnTo>
                <a:lnTo>
                  <a:pt x="1410" y="202"/>
                </a:lnTo>
                <a:lnTo>
                  <a:pt x="1870" y="197"/>
                </a:lnTo>
                <a:lnTo>
                  <a:pt x="2272" y="196"/>
                </a:lnTo>
                <a:lnTo>
                  <a:pt x="3073" y="201"/>
                </a:lnTo>
                <a:lnTo>
                  <a:pt x="3475" y="206"/>
                </a:lnTo>
                <a:lnTo>
                  <a:pt x="3475" y="248"/>
                </a:lnTo>
                <a:lnTo>
                  <a:pt x="3475" y="258"/>
                </a:lnTo>
                <a:lnTo>
                  <a:pt x="3485" y="277"/>
                </a:lnTo>
                <a:lnTo>
                  <a:pt x="3502" y="290"/>
                </a:lnTo>
                <a:lnTo>
                  <a:pt x="3523" y="294"/>
                </a:lnTo>
                <a:lnTo>
                  <a:pt x="3533" y="293"/>
                </a:lnTo>
                <a:lnTo>
                  <a:pt x="3584" y="276"/>
                </a:lnTo>
                <a:lnTo>
                  <a:pt x="3686" y="235"/>
                </a:lnTo>
                <a:lnTo>
                  <a:pt x="3733" y="207"/>
                </a:lnTo>
                <a:lnTo>
                  <a:pt x="3739" y="204"/>
                </a:lnTo>
                <a:lnTo>
                  <a:pt x="3745" y="200"/>
                </a:lnTo>
                <a:lnTo>
                  <a:pt x="3754" y="192"/>
                </a:lnTo>
                <a:lnTo>
                  <a:pt x="3764" y="185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298">
            <a:extLst>
              <a:ext uri="{FF2B5EF4-FFF2-40B4-BE49-F238E27FC236}">
                <a16:creationId xmlns:a16="http://schemas.microsoft.com/office/drawing/2014/main" xmlns="" id="{53EE962B-3124-4B8C-A5D5-3799BCD92115}"/>
              </a:ext>
            </a:extLst>
          </p:cNvPr>
          <p:cNvSpPr>
            <a:spLocks/>
          </p:cNvSpPr>
          <p:nvPr/>
        </p:nvSpPr>
        <p:spPr bwMode="auto">
          <a:xfrm rot="19090514">
            <a:off x="3570378" y="2101944"/>
            <a:ext cx="1528293" cy="1889104"/>
          </a:xfrm>
          <a:custGeom>
            <a:avLst/>
            <a:gdLst>
              <a:gd name="T0" fmla="*/ 2357 w 2370"/>
              <a:gd name="T1" fmla="*/ 2563 h 2934"/>
              <a:gd name="T2" fmla="*/ 2340 w 2370"/>
              <a:gd name="T3" fmla="*/ 2527 h 2934"/>
              <a:gd name="T4" fmla="*/ 2312 w 2370"/>
              <a:gd name="T5" fmla="*/ 2518 h 2934"/>
              <a:gd name="T6" fmla="*/ 2225 w 2370"/>
              <a:gd name="T7" fmla="*/ 2528 h 2934"/>
              <a:gd name="T8" fmla="*/ 2032 w 2370"/>
              <a:gd name="T9" fmla="*/ 1993 h 2934"/>
              <a:gd name="T10" fmla="*/ 1852 w 2370"/>
              <a:gd name="T11" fmla="*/ 1574 h 2934"/>
              <a:gd name="T12" fmla="*/ 1635 w 2370"/>
              <a:gd name="T13" fmla="*/ 1175 h 2934"/>
              <a:gd name="T14" fmla="*/ 1441 w 2370"/>
              <a:gd name="T15" fmla="*/ 895 h 2934"/>
              <a:gd name="T16" fmla="*/ 1233 w 2370"/>
              <a:gd name="T17" fmla="*/ 651 h 2934"/>
              <a:gd name="T18" fmla="*/ 909 w 2370"/>
              <a:gd name="T19" fmla="*/ 365 h 2934"/>
              <a:gd name="T20" fmla="*/ 541 w 2370"/>
              <a:gd name="T21" fmla="*/ 144 h 2934"/>
              <a:gd name="T22" fmla="*/ 291 w 2370"/>
              <a:gd name="T23" fmla="*/ 52 h 2934"/>
              <a:gd name="T24" fmla="*/ 81 w 2370"/>
              <a:gd name="T25" fmla="*/ 7 h 2934"/>
              <a:gd name="T26" fmla="*/ 16 w 2370"/>
              <a:gd name="T27" fmla="*/ 0 h 2934"/>
              <a:gd name="T28" fmla="*/ 0 w 2370"/>
              <a:gd name="T29" fmla="*/ 34 h 2934"/>
              <a:gd name="T30" fmla="*/ 20 w 2370"/>
              <a:gd name="T31" fmla="*/ 56 h 2934"/>
              <a:gd name="T32" fmla="*/ 330 w 2370"/>
              <a:gd name="T33" fmla="*/ 148 h 2934"/>
              <a:gd name="T34" fmla="*/ 707 w 2370"/>
              <a:gd name="T35" fmla="*/ 336 h 2934"/>
              <a:gd name="T36" fmla="*/ 1044 w 2370"/>
              <a:gd name="T37" fmla="*/ 591 h 2934"/>
              <a:gd name="T38" fmla="*/ 1336 w 2370"/>
              <a:gd name="T39" fmla="*/ 903 h 2934"/>
              <a:gd name="T40" fmla="*/ 1464 w 2370"/>
              <a:gd name="T41" fmla="*/ 1076 h 2934"/>
              <a:gd name="T42" fmla="*/ 1685 w 2370"/>
              <a:gd name="T43" fmla="*/ 1446 h 2934"/>
              <a:gd name="T44" fmla="*/ 1869 w 2370"/>
              <a:gd name="T45" fmla="*/ 1834 h 2934"/>
              <a:gd name="T46" fmla="*/ 2062 w 2370"/>
              <a:gd name="T47" fmla="*/ 2337 h 2934"/>
              <a:gd name="T48" fmla="*/ 2085 w 2370"/>
              <a:gd name="T49" fmla="*/ 2549 h 2934"/>
              <a:gd name="T50" fmla="*/ 2025 w 2370"/>
              <a:gd name="T51" fmla="*/ 2562 h 2934"/>
              <a:gd name="T52" fmla="*/ 2005 w 2370"/>
              <a:gd name="T53" fmla="*/ 2601 h 2934"/>
              <a:gd name="T54" fmla="*/ 2016 w 2370"/>
              <a:gd name="T55" fmla="*/ 2633 h 2934"/>
              <a:gd name="T56" fmla="*/ 2018 w 2370"/>
              <a:gd name="T57" fmla="*/ 2635 h 2934"/>
              <a:gd name="T58" fmla="*/ 2204 w 2370"/>
              <a:gd name="T59" fmla="*/ 2851 h 2934"/>
              <a:gd name="T60" fmla="*/ 2279 w 2370"/>
              <a:gd name="T61" fmla="*/ 2931 h 2934"/>
              <a:gd name="T62" fmla="*/ 2325 w 2370"/>
              <a:gd name="T63" fmla="*/ 2923 h 2934"/>
              <a:gd name="T64" fmla="*/ 2342 w 2370"/>
              <a:gd name="T65" fmla="*/ 2891 h 2934"/>
              <a:gd name="T66" fmla="*/ 2369 w 2370"/>
              <a:gd name="T67" fmla="*/ 2606 h 2934"/>
              <a:gd name="T68" fmla="*/ 2362 w 2370"/>
              <a:gd name="T69" fmla="*/ 2578 h 2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70" h="2934">
                <a:moveTo>
                  <a:pt x="2356" y="2573"/>
                </a:moveTo>
                <a:lnTo>
                  <a:pt x="2357" y="2563"/>
                </a:lnTo>
                <a:lnTo>
                  <a:pt x="2353" y="2543"/>
                </a:lnTo>
                <a:lnTo>
                  <a:pt x="2340" y="2527"/>
                </a:lnTo>
                <a:lnTo>
                  <a:pt x="2322" y="2518"/>
                </a:lnTo>
                <a:lnTo>
                  <a:pt x="2312" y="2518"/>
                </a:lnTo>
                <a:lnTo>
                  <a:pt x="2269" y="2523"/>
                </a:lnTo>
                <a:lnTo>
                  <a:pt x="2225" y="2528"/>
                </a:lnTo>
                <a:lnTo>
                  <a:pt x="2151" y="2313"/>
                </a:lnTo>
                <a:lnTo>
                  <a:pt x="2032" y="1993"/>
                </a:lnTo>
                <a:lnTo>
                  <a:pt x="1946" y="1781"/>
                </a:lnTo>
                <a:lnTo>
                  <a:pt x="1852" y="1574"/>
                </a:lnTo>
                <a:lnTo>
                  <a:pt x="1749" y="1372"/>
                </a:lnTo>
                <a:lnTo>
                  <a:pt x="1635" y="1175"/>
                </a:lnTo>
                <a:lnTo>
                  <a:pt x="1510" y="986"/>
                </a:lnTo>
                <a:lnTo>
                  <a:pt x="1441" y="895"/>
                </a:lnTo>
                <a:lnTo>
                  <a:pt x="1376" y="811"/>
                </a:lnTo>
                <a:lnTo>
                  <a:pt x="1233" y="651"/>
                </a:lnTo>
                <a:lnTo>
                  <a:pt x="1078" y="501"/>
                </a:lnTo>
                <a:lnTo>
                  <a:pt x="909" y="365"/>
                </a:lnTo>
                <a:lnTo>
                  <a:pt x="731" y="245"/>
                </a:lnTo>
                <a:lnTo>
                  <a:pt x="541" y="144"/>
                </a:lnTo>
                <a:lnTo>
                  <a:pt x="394" y="85"/>
                </a:lnTo>
                <a:lnTo>
                  <a:pt x="291" y="52"/>
                </a:lnTo>
                <a:lnTo>
                  <a:pt x="187" y="26"/>
                </a:lnTo>
                <a:lnTo>
                  <a:pt x="81" y="7"/>
                </a:lnTo>
                <a:lnTo>
                  <a:pt x="28" y="0"/>
                </a:lnTo>
                <a:lnTo>
                  <a:pt x="16" y="0"/>
                </a:lnTo>
                <a:lnTo>
                  <a:pt x="2" y="15"/>
                </a:lnTo>
                <a:lnTo>
                  <a:pt x="0" y="34"/>
                </a:lnTo>
                <a:lnTo>
                  <a:pt x="10" y="52"/>
                </a:lnTo>
                <a:lnTo>
                  <a:pt x="20" y="56"/>
                </a:lnTo>
                <a:lnTo>
                  <a:pt x="125" y="81"/>
                </a:lnTo>
                <a:lnTo>
                  <a:pt x="330" y="148"/>
                </a:lnTo>
                <a:lnTo>
                  <a:pt x="523" y="232"/>
                </a:lnTo>
                <a:lnTo>
                  <a:pt x="707" y="336"/>
                </a:lnTo>
                <a:lnTo>
                  <a:pt x="881" y="455"/>
                </a:lnTo>
                <a:lnTo>
                  <a:pt x="1044" y="591"/>
                </a:lnTo>
                <a:lnTo>
                  <a:pt x="1196" y="741"/>
                </a:lnTo>
                <a:lnTo>
                  <a:pt x="1336" y="903"/>
                </a:lnTo>
                <a:lnTo>
                  <a:pt x="1401" y="988"/>
                </a:lnTo>
                <a:lnTo>
                  <a:pt x="1464" y="1076"/>
                </a:lnTo>
                <a:lnTo>
                  <a:pt x="1580" y="1258"/>
                </a:lnTo>
                <a:lnTo>
                  <a:pt x="1685" y="1446"/>
                </a:lnTo>
                <a:lnTo>
                  <a:pt x="1780" y="1637"/>
                </a:lnTo>
                <a:lnTo>
                  <a:pt x="1869" y="1834"/>
                </a:lnTo>
                <a:lnTo>
                  <a:pt x="1949" y="2034"/>
                </a:lnTo>
                <a:lnTo>
                  <a:pt x="2062" y="2337"/>
                </a:lnTo>
                <a:lnTo>
                  <a:pt x="2132" y="2541"/>
                </a:lnTo>
                <a:lnTo>
                  <a:pt x="2085" y="2549"/>
                </a:lnTo>
                <a:lnTo>
                  <a:pt x="2037" y="2558"/>
                </a:lnTo>
                <a:lnTo>
                  <a:pt x="2025" y="2562"/>
                </a:lnTo>
                <a:lnTo>
                  <a:pt x="2010" y="2578"/>
                </a:lnTo>
                <a:lnTo>
                  <a:pt x="2005" y="2601"/>
                </a:lnTo>
                <a:lnTo>
                  <a:pt x="2010" y="2624"/>
                </a:lnTo>
                <a:lnTo>
                  <a:pt x="2016" y="2633"/>
                </a:lnTo>
                <a:lnTo>
                  <a:pt x="2016" y="2634"/>
                </a:lnTo>
                <a:lnTo>
                  <a:pt x="2018" y="2635"/>
                </a:lnTo>
                <a:lnTo>
                  <a:pt x="2077" y="2709"/>
                </a:lnTo>
                <a:lnTo>
                  <a:pt x="2204" y="2851"/>
                </a:lnTo>
                <a:lnTo>
                  <a:pt x="2269" y="2921"/>
                </a:lnTo>
                <a:lnTo>
                  <a:pt x="2279" y="2931"/>
                </a:lnTo>
                <a:lnTo>
                  <a:pt x="2303" y="2934"/>
                </a:lnTo>
                <a:lnTo>
                  <a:pt x="2325" y="2923"/>
                </a:lnTo>
                <a:lnTo>
                  <a:pt x="2339" y="2904"/>
                </a:lnTo>
                <a:lnTo>
                  <a:pt x="2342" y="2891"/>
                </a:lnTo>
                <a:lnTo>
                  <a:pt x="2356" y="2748"/>
                </a:lnTo>
                <a:lnTo>
                  <a:pt x="2369" y="2606"/>
                </a:lnTo>
                <a:lnTo>
                  <a:pt x="2370" y="2595"/>
                </a:lnTo>
                <a:lnTo>
                  <a:pt x="2362" y="2578"/>
                </a:lnTo>
                <a:lnTo>
                  <a:pt x="2356" y="257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299">
            <a:extLst>
              <a:ext uri="{FF2B5EF4-FFF2-40B4-BE49-F238E27FC236}">
                <a16:creationId xmlns:a16="http://schemas.microsoft.com/office/drawing/2014/main" xmlns="" id="{2F355AEC-138A-4946-A776-6B572E68711F}"/>
              </a:ext>
            </a:extLst>
          </p:cNvPr>
          <p:cNvSpPr>
            <a:spLocks/>
          </p:cNvSpPr>
          <p:nvPr/>
        </p:nvSpPr>
        <p:spPr bwMode="auto">
          <a:xfrm>
            <a:off x="5619508" y="1836328"/>
            <a:ext cx="851337" cy="1402347"/>
          </a:xfrm>
          <a:custGeom>
            <a:avLst/>
            <a:gdLst>
              <a:gd name="T0" fmla="*/ 2126 w 2209"/>
              <a:gd name="T1" fmla="*/ 4181 h 4506"/>
              <a:gd name="T2" fmla="*/ 2074 w 2209"/>
              <a:gd name="T3" fmla="*/ 4062 h 4506"/>
              <a:gd name="T4" fmla="*/ 1984 w 2209"/>
              <a:gd name="T5" fmla="*/ 3599 h 4506"/>
              <a:gd name="T6" fmla="*/ 1860 w 2209"/>
              <a:gd name="T7" fmla="*/ 3145 h 4506"/>
              <a:gd name="T8" fmla="*/ 1707 w 2209"/>
              <a:gd name="T9" fmla="*/ 2700 h 4506"/>
              <a:gd name="T10" fmla="*/ 1480 w 2209"/>
              <a:gd name="T11" fmla="*/ 2155 h 4506"/>
              <a:gd name="T12" fmla="*/ 1051 w 2209"/>
              <a:gd name="T13" fmla="*/ 1311 h 4506"/>
              <a:gd name="T14" fmla="*/ 696 w 2209"/>
              <a:gd name="T15" fmla="*/ 700 h 4506"/>
              <a:gd name="T16" fmla="*/ 533 w 2209"/>
              <a:gd name="T17" fmla="*/ 444 h 4506"/>
              <a:gd name="T18" fmla="*/ 381 w 2209"/>
              <a:gd name="T19" fmla="*/ 255 h 4506"/>
              <a:gd name="T20" fmla="*/ 202 w 2209"/>
              <a:gd name="T21" fmla="*/ 94 h 4506"/>
              <a:gd name="T22" fmla="*/ 43 w 2209"/>
              <a:gd name="T23" fmla="*/ 4 h 4506"/>
              <a:gd name="T24" fmla="*/ 12 w 2209"/>
              <a:gd name="T25" fmla="*/ 7 h 4506"/>
              <a:gd name="T26" fmla="*/ 5 w 2209"/>
              <a:gd name="T27" fmla="*/ 44 h 4506"/>
              <a:gd name="T28" fmla="*/ 78 w 2209"/>
              <a:gd name="T29" fmla="*/ 90 h 4506"/>
              <a:gd name="T30" fmla="*/ 296 w 2209"/>
              <a:gd name="T31" fmla="*/ 278 h 4506"/>
              <a:gd name="T32" fmla="*/ 516 w 2209"/>
              <a:gd name="T33" fmla="*/ 567 h 4506"/>
              <a:gd name="T34" fmla="*/ 738 w 2209"/>
              <a:gd name="T35" fmla="*/ 943 h 4506"/>
              <a:gd name="T36" fmla="*/ 1112 w 2209"/>
              <a:gd name="T37" fmla="*/ 1619 h 4506"/>
              <a:gd name="T38" fmla="*/ 1320 w 2209"/>
              <a:gd name="T39" fmla="*/ 2033 h 4506"/>
              <a:gd name="T40" fmla="*/ 1495 w 2209"/>
              <a:gd name="T41" fmla="*/ 2420 h 4506"/>
              <a:gd name="T42" fmla="*/ 1698 w 2209"/>
              <a:gd name="T43" fmla="*/ 2948 h 4506"/>
              <a:gd name="T44" fmla="*/ 1861 w 2209"/>
              <a:gd name="T45" fmla="*/ 3489 h 4506"/>
              <a:gd name="T46" fmla="*/ 1978 w 2209"/>
              <a:gd name="T47" fmla="*/ 4042 h 4506"/>
              <a:gd name="T48" fmla="*/ 1949 w 2209"/>
              <a:gd name="T49" fmla="*/ 4187 h 4506"/>
              <a:gd name="T50" fmla="*/ 1894 w 2209"/>
              <a:gd name="T51" fmla="*/ 4199 h 4506"/>
              <a:gd name="T52" fmla="*/ 1870 w 2209"/>
              <a:gd name="T53" fmla="*/ 4225 h 4506"/>
              <a:gd name="T54" fmla="*/ 1870 w 2209"/>
              <a:gd name="T55" fmla="*/ 4251 h 4506"/>
              <a:gd name="T56" fmla="*/ 1916 w 2209"/>
              <a:gd name="T57" fmla="*/ 4352 h 4506"/>
              <a:gd name="T58" fmla="*/ 2003 w 2209"/>
              <a:gd name="T59" fmla="*/ 4470 h 4506"/>
              <a:gd name="T60" fmla="*/ 2038 w 2209"/>
              <a:gd name="T61" fmla="*/ 4502 h 4506"/>
              <a:gd name="T62" fmla="*/ 2071 w 2209"/>
              <a:gd name="T63" fmla="*/ 4502 h 4506"/>
              <a:gd name="T64" fmla="*/ 2088 w 2209"/>
              <a:gd name="T65" fmla="*/ 4486 h 4506"/>
              <a:gd name="T66" fmla="*/ 2141 w 2209"/>
              <a:gd name="T67" fmla="*/ 4409 h 4506"/>
              <a:gd name="T68" fmla="*/ 2183 w 2209"/>
              <a:gd name="T69" fmla="*/ 4312 h 4506"/>
              <a:gd name="T70" fmla="*/ 2209 w 2209"/>
              <a:gd name="T71" fmla="*/ 4232 h 4506"/>
              <a:gd name="T72" fmla="*/ 2191 w 2209"/>
              <a:gd name="T73" fmla="*/ 4197 h 4506"/>
              <a:gd name="T74" fmla="*/ 2162 w 2209"/>
              <a:gd name="T75" fmla="*/ 4185 h 4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209" h="4506">
                <a:moveTo>
                  <a:pt x="2162" y="4185"/>
                </a:moveTo>
                <a:lnTo>
                  <a:pt x="2126" y="4181"/>
                </a:lnTo>
                <a:lnTo>
                  <a:pt x="2089" y="4180"/>
                </a:lnTo>
                <a:lnTo>
                  <a:pt x="2074" y="4062"/>
                </a:lnTo>
                <a:lnTo>
                  <a:pt x="2034" y="3830"/>
                </a:lnTo>
                <a:lnTo>
                  <a:pt x="1984" y="3599"/>
                </a:lnTo>
                <a:lnTo>
                  <a:pt x="1926" y="3371"/>
                </a:lnTo>
                <a:lnTo>
                  <a:pt x="1860" y="3145"/>
                </a:lnTo>
                <a:lnTo>
                  <a:pt x="1787" y="2921"/>
                </a:lnTo>
                <a:lnTo>
                  <a:pt x="1707" y="2700"/>
                </a:lnTo>
                <a:lnTo>
                  <a:pt x="1620" y="2480"/>
                </a:lnTo>
                <a:lnTo>
                  <a:pt x="1480" y="2155"/>
                </a:lnTo>
                <a:lnTo>
                  <a:pt x="1274" y="1729"/>
                </a:lnTo>
                <a:lnTo>
                  <a:pt x="1051" y="1311"/>
                </a:lnTo>
                <a:lnTo>
                  <a:pt x="817" y="902"/>
                </a:lnTo>
                <a:lnTo>
                  <a:pt x="696" y="700"/>
                </a:lnTo>
                <a:lnTo>
                  <a:pt x="634" y="597"/>
                </a:lnTo>
                <a:lnTo>
                  <a:pt x="533" y="444"/>
                </a:lnTo>
                <a:lnTo>
                  <a:pt x="460" y="347"/>
                </a:lnTo>
                <a:lnTo>
                  <a:pt x="381" y="255"/>
                </a:lnTo>
                <a:lnTo>
                  <a:pt x="296" y="171"/>
                </a:lnTo>
                <a:lnTo>
                  <a:pt x="202" y="94"/>
                </a:lnTo>
                <a:lnTo>
                  <a:pt x="99" y="31"/>
                </a:lnTo>
                <a:lnTo>
                  <a:pt x="43" y="4"/>
                </a:lnTo>
                <a:lnTo>
                  <a:pt x="31" y="0"/>
                </a:lnTo>
                <a:lnTo>
                  <a:pt x="12" y="7"/>
                </a:lnTo>
                <a:lnTo>
                  <a:pt x="0" y="24"/>
                </a:lnTo>
                <a:lnTo>
                  <a:pt x="5" y="44"/>
                </a:lnTo>
                <a:lnTo>
                  <a:pt x="14" y="52"/>
                </a:lnTo>
                <a:lnTo>
                  <a:pt x="78" y="90"/>
                </a:lnTo>
                <a:lnTo>
                  <a:pt x="193" y="179"/>
                </a:lnTo>
                <a:lnTo>
                  <a:pt x="296" y="278"/>
                </a:lnTo>
                <a:lnTo>
                  <a:pt x="390" y="389"/>
                </a:lnTo>
                <a:lnTo>
                  <a:pt x="516" y="567"/>
                </a:lnTo>
                <a:lnTo>
                  <a:pt x="666" y="819"/>
                </a:lnTo>
                <a:lnTo>
                  <a:pt x="738" y="943"/>
                </a:lnTo>
                <a:lnTo>
                  <a:pt x="892" y="1210"/>
                </a:lnTo>
                <a:lnTo>
                  <a:pt x="1112" y="1619"/>
                </a:lnTo>
                <a:lnTo>
                  <a:pt x="1252" y="1893"/>
                </a:lnTo>
                <a:lnTo>
                  <a:pt x="1320" y="2033"/>
                </a:lnTo>
                <a:lnTo>
                  <a:pt x="1380" y="2162"/>
                </a:lnTo>
                <a:lnTo>
                  <a:pt x="1495" y="2420"/>
                </a:lnTo>
                <a:lnTo>
                  <a:pt x="1601" y="2683"/>
                </a:lnTo>
                <a:lnTo>
                  <a:pt x="1698" y="2948"/>
                </a:lnTo>
                <a:lnTo>
                  <a:pt x="1785" y="3217"/>
                </a:lnTo>
                <a:lnTo>
                  <a:pt x="1861" y="3489"/>
                </a:lnTo>
                <a:lnTo>
                  <a:pt x="1926" y="3764"/>
                </a:lnTo>
                <a:lnTo>
                  <a:pt x="1978" y="4042"/>
                </a:lnTo>
                <a:lnTo>
                  <a:pt x="1999" y="4182"/>
                </a:lnTo>
                <a:lnTo>
                  <a:pt x="1949" y="4187"/>
                </a:lnTo>
                <a:lnTo>
                  <a:pt x="1902" y="4197"/>
                </a:lnTo>
                <a:lnTo>
                  <a:pt x="1894" y="4199"/>
                </a:lnTo>
                <a:lnTo>
                  <a:pt x="1879" y="4210"/>
                </a:lnTo>
                <a:lnTo>
                  <a:pt x="1870" y="4225"/>
                </a:lnTo>
                <a:lnTo>
                  <a:pt x="1868" y="4242"/>
                </a:lnTo>
                <a:lnTo>
                  <a:pt x="1870" y="4251"/>
                </a:lnTo>
                <a:lnTo>
                  <a:pt x="1883" y="4286"/>
                </a:lnTo>
                <a:lnTo>
                  <a:pt x="1916" y="4352"/>
                </a:lnTo>
                <a:lnTo>
                  <a:pt x="1956" y="4413"/>
                </a:lnTo>
                <a:lnTo>
                  <a:pt x="2003" y="4470"/>
                </a:lnTo>
                <a:lnTo>
                  <a:pt x="2029" y="4496"/>
                </a:lnTo>
                <a:lnTo>
                  <a:pt x="2038" y="4502"/>
                </a:lnTo>
                <a:lnTo>
                  <a:pt x="2054" y="4506"/>
                </a:lnTo>
                <a:lnTo>
                  <a:pt x="2071" y="4502"/>
                </a:lnTo>
                <a:lnTo>
                  <a:pt x="2084" y="4492"/>
                </a:lnTo>
                <a:lnTo>
                  <a:pt x="2088" y="4486"/>
                </a:lnTo>
                <a:lnTo>
                  <a:pt x="2110" y="4464"/>
                </a:lnTo>
                <a:lnTo>
                  <a:pt x="2141" y="4409"/>
                </a:lnTo>
                <a:lnTo>
                  <a:pt x="2154" y="4379"/>
                </a:lnTo>
                <a:lnTo>
                  <a:pt x="2183" y="4312"/>
                </a:lnTo>
                <a:lnTo>
                  <a:pt x="2206" y="4242"/>
                </a:lnTo>
                <a:lnTo>
                  <a:pt x="2209" y="4232"/>
                </a:lnTo>
                <a:lnTo>
                  <a:pt x="2204" y="4212"/>
                </a:lnTo>
                <a:lnTo>
                  <a:pt x="2191" y="4197"/>
                </a:lnTo>
                <a:lnTo>
                  <a:pt x="2172" y="4187"/>
                </a:lnTo>
                <a:lnTo>
                  <a:pt x="2162" y="4185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295">
            <a:extLst>
              <a:ext uri="{FF2B5EF4-FFF2-40B4-BE49-F238E27FC236}">
                <a16:creationId xmlns:a16="http://schemas.microsoft.com/office/drawing/2014/main" xmlns="" id="{C5518E7F-80CB-465B-88DB-25C538A4313E}"/>
              </a:ext>
            </a:extLst>
          </p:cNvPr>
          <p:cNvSpPr>
            <a:spLocks/>
          </p:cNvSpPr>
          <p:nvPr/>
        </p:nvSpPr>
        <p:spPr bwMode="auto">
          <a:xfrm flipH="1">
            <a:off x="7876013" y="5047274"/>
            <a:ext cx="792088" cy="379413"/>
          </a:xfrm>
          <a:custGeom>
            <a:avLst/>
            <a:gdLst>
              <a:gd name="T0" fmla="*/ 1392 w 1460"/>
              <a:gd name="T1" fmla="*/ 10 h 959"/>
              <a:gd name="T2" fmla="*/ 1384 w 1460"/>
              <a:gd name="T3" fmla="*/ 10 h 959"/>
              <a:gd name="T4" fmla="*/ 1377 w 1460"/>
              <a:gd name="T5" fmla="*/ 11 h 959"/>
              <a:gd name="T6" fmla="*/ 1370 w 1460"/>
              <a:gd name="T7" fmla="*/ 6 h 959"/>
              <a:gd name="T8" fmla="*/ 1359 w 1460"/>
              <a:gd name="T9" fmla="*/ 6 h 959"/>
              <a:gd name="T10" fmla="*/ 1233 w 1460"/>
              <a:gd name="T11" fmla="*/ 23 h 959"/>
              <a:gd name="T12" fmla="*/ 1109 w 1460"/>
              <a:gd name="T13" fmla="*/ 48 h 959"/>
              <a:gd name="T14" fmla="*/ 1100 w 1460"/>
              <a:gd name="T15" fmla="*/ 50 h 959"/>
              <a:gd name="T16" fmla="*/ 1086 w 1460"/>
              <a:gd name="T17" fmla="*/ 65 h 959"/>
              <a:gd name="T18" fmla="*/ 1078 w 1460"/>
              <a:gd name="T19" fmla="*/ 83 h 959"/>
              <a:gd name="T20" fmla="*/ 1079 w 1460"/>
              <a:gd name="T21" fmla="*/ 102 h 959"/>
              <a:gd name="T22" fmla="*/ 1083 w 1460"/>
              <a:gd name="T23" fmla="*/ 111 h 959"/>
              <a:gd name="T24" fmla="*/ 1106 w 1460"/>
              <a:gd name="T25" fmla="*/ 145 h 959"/>
              <a:gd name="T26" fmla="*/ 1130 w 1460"/>
              <a:gd name="T27" fmla="*/ 180 h 959"/>
              <a:gd name="T28" fmla="*/ 996 w 1460"/>
              <a:gd name="T29" fmla="*/ 282 h 959"/>
              <a:gd name="T30" fmla="*/ 723 w 1460"/>
              <a:gd name="T31" fmla="*/ 474 h 959"/>
              <a:gd name="T32" fmla="*/ 443 w 1460"/>
              <a:gd name="T33" fmla="*/ 656 h 959"/>
              <a:gd name="T34" fmla="*/ 156 w 1460"/>
              <a:gd name="T35" fmla="*/ 829 h 959"/>
              <a:gd name="T36" fmla="*/ 11 w 1460"/>
              <a:gd name="T37" fmla="*/ 915 h 959"/>
              <a:gd name="T38" fmla="*/ 2 w 1460"/>
              <a:gd name="T39" fmla="*/ 921 h 959"/>
              <a:gd name="T40" fmla="*/ 0 w 1460"/>
              <a:gd name="T41" fmla="*/ 938 h 959"/>
              <a:gd name="T42" fmla="*/ 7 w 1460"/>
              <a:gd name="T43" fmla="*/ 952 h 959"/>
              <a:gd name="T44" fmla="*/ 24 w 1460"/>
              <a:gd name="T45" fmla="*/ 959 h 959"/>
              <a:gd name="T46" fmla="*/ 34 w 1460"/>
              <a:gd name="T47" fmla="*/ 956 h 959"/>
              <a:gd name="T48" fmla="*/ 111 w 1460"/>
              <a:gd name="T49" fmla="*/ 923 h 959"/>
              <a:gd name="T50" fmla="*/ 263 w 1460"/>
              <a:gd name="T51" fmla="*/ 849 h 959"/>
              <a:gd name="T52" fmla="*/ 484 w 1460"/>
              <a:gd name="T53" fmla="*/ 728 h 959"/>
              <a:gd name="T54" fmla="*/ 769 w 1460"/>
              <a:gd name="T55" fmla="*/ 549 h 959"/>
              <a:gd name="T56" fmla="*/ 1044 w 1460"/>
              <a:gd name="T57" fmla="*/ 352 h 959"/>
              <a:gd name="T58" fmla="*/ 1176 w 1460"/>
              <a:gd name="T59" fmla="*/ 249 h 959"/>
              <a:gd name="T60" fmla="*/ 1182 w 1460"/>
              <a:gd name="T61" fmla="*/ 256 h 959"/>
              <a:gd name="T62" fmla="*/ 1185 w 1460"/>
              <a:gd name="T63" fmla="*/ 263 h 959"/>
              <a:gd name="T64" fmla="*/ 1201 w 1460"/>
              <a:gd name="T65" fmla="*/ 285 h 959"/>
              <a:gd name="T66" fmla="*/ 1231 w 1460"/>
              <a:gd name="T67" fmla="*/ 308 h 959"/>
              <a:gd name="T68" fmla="*/ 1254 w 1460"/>
              <a:gd name="T69" fmla="*/ 316 h 959"/>
              <a:gd name="T70" fmla="*/ 1268 w 1460"/>
              <a:gd name="T71" fmla="*/ 315 h 959"/>
              <a:gd name="T72" fmla="*/ 1284 w 1460"/>
              <a:gd name="T73" fmla="*/ 312 h 959"/>
              <a:gd name="T74" fmla="*/ 1310 w 1460"/>
              <a:gd name="T75" fmla="*/ 295 h 959"/>
              <a:gd name="T76" fmla="*/ 1340 w 1460"/>
              <a:gd name="T77" fmla="*/ 259 h 959"/>
              <a:gd name="T78" fmla="*/ 1357 w 1460"/>
              <a:gd name="T79" fmla="*/ 233 h 959"/>
              <a:gd name="T80" fmla="*/ 1384 w 1460"/>
              <a:gd name="T81" fmla="*/ 192 h 959"/>
              <a:gd name="T82" fmla="*/ 1433 w 1460"/>
              <a:gd name="T83" fmla="*/ 103 h 959"/>
              <a:gd name="T84" fmla="*/ 1455 w 1460"/>
              <a:gd name="T85" fmla="*/ 59 h 959"/>
              <a:gd name="T86" fmla="*/ 1460 w 1460"/>
              <a:gd name="T87" fmla="*/ 43 h 959"/>
              <a:gd name="T88" fmla="*/ 1451 w 1460"/>
              <a:gd name="T89" fmla="*/ 17 h 959"/>
              <a:gd name="T90" fmla="*/ 1429 w 1460"/>
              <a:gd name="T91" fmla="*/ 0 h 959"/>
              <a:gd name="T92" fmla="*/ 1403 w 1460"/>
              <a:gd name="T93" fmla="*/ 0 h 959"/>
              <a:gd name="T94" fmla="*/ 1392 w 1460"/>
              <a:gd name="T95" fmla="*/ 1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60" h="959">
                <a:moveTo>
                  <a:pt x="1392" y="10"/>
                </a:moveTo>
                <a:lnTo>
                  <a:pt x="1384" y="10"/>
                </a:lnTo>
                <a:lnTo>
                  <a:pt x="1377" y="11"/>
                </a:lnTo>
                <a:lnTo>
                  <a:pt x="1370" y="6"/>
                </a:lnTo>
                <a:lnTo>
                  <a:pt x="1359" y="6"/>
                </a:lnTo>
                <a:lnTo>
                  <a:pt x="1233" y="23"/>
                </a:lnTo>
                <a:lnTo>
                  <a:pt x="1109" y="48"/>
                </a:lnTo>
                <a:lnTo>
                  <a:pt x="1100" y="50"/>
                </a:lnTo>
                <a:lnTo>
                  <a:pt x="1086" y="65"/>
                </a:lnTo>
                <a:lnTo>
                  <a:pt x="1078" y="83"/>
                </a:lnTo>
                <a:lnTo>
                  <a:pt x="1079" y="102"/>
                </a:lnTo>
                <a:lnTo>
                  <a:pt x="1083" y="111"/>
                </a:lnTo>
                <a:lnTo>
                  <a:pt x="1106" y="145"/>
                </a:lnTo>
                <a:lnTo>
                  <a:pt x="1130" y="180"/>
                </a:lnTo>
                <a:lnTo>
                  <a:pt x="996" y="282"/>
                </a:lnTo>
                <a:lnTo>
                  <a:pt x="723" y="474"/>
                </a:lnTo>
                <a:lnTo>
                  <a:pt x="443" y="656"/>
                </a:lnTo>
                <a:lnTo>
                  <a:pt x="156" y="829"/>
                </a:lnTo>
                <a:lnTo>
                  <a:pt x="11" y="915"/>
                </a:lnTo>
                <a:lnTo>
                  <a:pt x="2" y="921"/>
                </a:lnTo>
                <a:lnTo>
                  <a:pt x="0" y="938"/>
                </a:lnTo>
                <a:lnTo>
                  <a:pt x="7" y="952"/>
                </a:lnTo>
                <a:lnTo>
                  <a:pt x="24" y="959"/>
                </a:lnTo>
                <a:lnTo>
                  <a:pt x="34" y="956"/>
                </a:lnTo>
                <a:lnTo>
                  <a:pt x="111" y="923"/>
                </a:lnTo>
                <a:lnTo>
                  <a:pt x="263" y="849"/>
                </a:lnTo>
                <a:lnTo>
                  <a:pt x="484" y="728"/>
                </a:lnTo>
                <a:lnTo>
                  <a:pt x="769" y="549"/>
                </a:lnTo>
                <a:lnTo>
                  <a:pt x="1044" y="352"/>
                </a:lnTo>
                <a:lnTo>
                  <a:pt x="1176" y="249"/>
                </a:lnTo>
                <a:lnTo>
                  <a:pt x="1182" y="256"/>
                </a:lnTo>
                <a:lnTo>
                  <a:pt x="1185" y="263"/>
                </a:lnTo>
                <a:lnTo>
                  <a:pt x="1201" y="285"/>
                </a:lnTo>
                <a:lnTo>
                  <a:pt x="1231" y="308"/>
                </a:lnTo>
                <a:lnTo>
                  <a:pt x="1254" y="316"/>
                </a:lnTo>
                <a:lnTo>
                  <a:pt x="1268" y="315"/>
                </a:lnTo>
                <a:lnTo>
                  <a:pt x="1284" y="312"/>
                </a:lnTo>
                <a:lnTo>
                  <a:pt x="1310" y="295"/>
                </a:lnTo>
                <a:lnTo>
                  <a:pt x="1340" y="259"/>
                </a:lnTo>
                <a:lnTo>
                  <a:pt x="1357" y="233"/>
                </a:lnTo>
                <a:lnTo>
                  <a:pt x="1384" y="192"/>
                </a:lnTo>
                <a:lnTo>
                  <a:pt x="1433" y="103"/>
                </a:lnTo>
                <a:lnTo>
                  <a:pt x="1455" y="59"/>
                </a:lnTo>
                <a:lnTo>
                  <a:pt x="1460" y="43"/>
                </a:lnTo>
                <a:lnTo>
                  <a:pt x="1451" y="17"/>
                </a:lnTo>
                <a:lnTo>
                  <a:pt x="1429" y="0"/>
                </a:lnTo>
                <a:lnTo>
                  <a:pt x="1403" y="0"/>
                </a:lnTo>
                <a:lnTo>
                  <a:pt x="1392" y="1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" name="Group 87">
            <a:extLst>
              <a:ext uri="{FF2B5EF4-FFF2-40B4-BE49-F238E27FC236}">
                <a16:creationId xmlns:a16="http://schemas.microsoft.com/office/drawing/2014/main" xmlns="" id="{9899E55D-6418-4FA3-AAEB-C35174E38953}"/>
              </a:ext>
            </a:extLst>
          </p:cNvPr>
          <p:cNvGrpSpPr/>
          <p:nvPr/>
        </p:nvGrpSpPr>
        <p:grpSpPr>
          <a:xfrm>
            <a:off x="5834947" y="3367257"/>
            <a:ext cx="1706904" cy="790283"/>
            <a:chOff x="2949244" y="1769606"/>
            <a:chExt cx="3109912" cy="1439863"/>
          </a:xfrm>
          <a:solidFill>
            <a:schemeClr val="accent4"/>
          </a:solidFill>
        </p:grpSpPr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xmlns="" id="{61789842-E9AD-47DB-9172-B55489C5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556" y="1863269"/>
              <a:ext cx="255588" cy="561975"/>
            </a:xfrm>
            <a:custGeom>
              <a:avLst/>
              <a:gdLst>
                <a:gd name="T0" fmla="*/ 450 w 644"/>
                <a:gd name="T1" fmla="*/ 65 h 1418"/>
                <a:gd name="T2" fmla="*/ 458 w 644"/>
                <a:gd name="T3" fmla="*/ 47 h 1418"/>
                <a:gd name="T4" fmla="*/ 485 w 644"/>
                <a:gd name="T5" fmla="*/ 18 h 1418"/>
                <a:gd name="T6" fmla="*/ 520 w 644"/>
                <a:gd name="T7" fmla="*/ 1 h 1418"/>
                <a:gd name="T8" fmla="*/ 559 w 644"/>
                <a:gd name="T9" fmla="*/ 0 h 1418"/>
                <a:gd name="T10" fmla="*/ 578 w 644"/>
                <a:gd name="T11" fmla="*/ 5 h 1418"/>
                <a:gd name="T12" fmla="*/ 597 w 644"/>
                <a:gd name="T13" fmla="*/ 13 h 1418"/>
                <a:gd name="T14" fmla="*/ 626 w 644"/>
                <a:gd name="T15" fmla="*/ 40 h 1418"/>
                <a:gd name="T16" fmla="*/ 642 w 644"/>
                <a:gd name="T17" fmla="*/ 75 h 1418"/>
                <a:gd name="T18" fmla="*/ 644 w 644"/>
                <a:gd name="T19" fmla="*/ 114 h 1418"/>
                <a:gd name="T20" fmla="*/ 638 w 644"/>
                <a:gd name="T21" fmla="*/ 134 h 1418"/>
                <a:gd name="T22" fmla="*/ 195 w 644"/>
                <a:gd name="T23" fmla="*/ 1352 h 1418"/>
                <a:gd name="T24" fmla="*/ 187 w 644"/>
                <a:gd name="T25" fmla="*/ 1370 h 1418"/>
                <a:gd name="T26" fmla="*/ 160 w 644"/>
                <a:gd name="T27" fmla="*/ 1399 h 1418"/>
                <a:gd name="T28" fmla="*/ 126 w 644"/>
                <a:gd name="T29" fmla="*/ 1416 h 1418"/>
                <a:gd name="T30" fmla="*/ 86 w 644"/>
                <a:gd name="T31" fmla="*/ 1418 h 1418"/>
                <a:gd name="T32" fmla="*/ 66 w 644"/>
                <a:gd name="T33" fmla="*/ 1412 h 1418"/>
                <a:gd name="T34" fmla="*/ 48 w 644"/>
                <a:gd name="T35" fmla="*/ 1404 h 1418"/>
                <a:gd name="T36" fmla="*/ 20 w 644"/>
                <a:gd name="T37" fmla="*/ 1377 h 1418"/>
                <a:gd name="T38" fmla="*/ 3 w 644"/>
                <a:gd name="T39" fmla="*/ 1342 h 1418"/>
                <a:gd name="T40" fmla="*/ 0 w 644"/>
                <a:gd name="T41" fmla="*/ 1303 h 1418"/>
                <a:gd name="T42" fmla="*/ 7 w 644"/>
                <a:gd name="T43" fmla="*/ 1283 h 1418"/>
                <a:gd name="T44" fmla="*/ 450 w 644"/>
                <a:gd name="T45" fmla="*/ 6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1418">
                  <a:moveTo>
                    <a:pt x="450" y="65"/>
                  </a:moveTo>
                  <a:lnTo>
                    <a:pt x="458" y="47"/>
                  </a:lnTo>
                  <a:lnTo>
                    <a:pt x="485" y="18"/>
                  </a:lnTo>
                  <a:lnTo>
                    <a:pt x="520" y="1"/>
                  </a:lnTo>
                  <a:lnTo>
                    <a:pt x="559" y="0"/>
                  </a:lnTo>
                  <a:lnTo>
                    <a:pt x="578" y="5"/>
                  </a:lnTo>
                  <a:lnTo>
                    <a:pt x="597" y="13"/>
                  </a:lnTo>
                  <a:lnTo>
                    <a:pt x="626" y="40"/>
                  </a:lnTo>
                  <a:lnTo>
                    <a:pt x="642" y="75"/>
                  </a:lnTo>
                  <a:lnTo>
                    <a:pt x="644" y="114"/>
                  </a:lnTo>
                  <a:lnTo>
                    <a:pt x="638" y="134"/>
                  </a:lnTo>
                  <a:lnTo>
                    <a:pt x="195" y="1352"/>
                  </a:lnTo>
                  <a:lnTo>
                    <a:pt x="187" y="1370"/>
                  </a:lnTo>
                  <a:lnTo>
                    <a:pt x="160" y="1399"/>
                  </a:lnTo>
                  <a:lnTo>
                    <a:pt x="126" y="1416"/>
                  </a:lnTo>
                  <a:lnTo>
                    <a:pt x="86" y="1418"/>
                  </a:lnTo>
                  <a:lnTo>
                    <a:pt x="66" y="1412"/>
                  </a:lnTo>
                  <a:lnTo>
                    <a:pt x="48" y="1404"/>
                  </a:lnTo>
                  <a:lnTo>
                    <a:pt x="20" y="1377"/>
                  </a:lnTo>
                  <a:lnTo>
                    <a:pt x="3" y="1342"/>
                  </a:lnTo>
                  <a:lnTo>
                    <a:pt x="0" y="1303"/>
                  </a:lnTo>
                  <a:lnTo>
                    <a:pt x="7" y="1283"/>
                  </a:lnTo>
                  <a:lnTo>
                    <a:pt x="450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xmlns="" id="{B4D22DA5-2C00-4B79-B51C-35CFBAF6D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531" y="2129969"/>
              <a:ext cx="409575" cy="473075"/>
            </a:xfrm>
            <a:custGeom>
              <a:avLst/>
              <a:gdLst>
                <a:gd name="T0" fmla="*/ 855 w 1033"/>
                <a:gd name="T1" fmla="*/ 36 h 1193"/>
                <a:gd name="T2" fmla="*/ 869 w 1033"/>
                <a:gd name="T3" fmla="*/ 20 h 1193"/>
                <a:gd name="T4" fmla="*/ 904 w 1033"/>
                <a:gd name="T5" fmla="*/ 3 h 1193"/>
                <a:gd name="T6" fmla="*/ 943 w 1033"/>
                <a:gd name="T7" fmla="*/ 0 h 1193"/>
                <a:gd name="T8" fmla="*/ 981 w 1033"/>
                <a:gd name="T9" fmla="*/ 11 h 1193"/>
                <a:gd name="T10" fmla="*/ 998 w 1033"/>
                <a:gd name="T11" fmla="*/ 23 h 1193"/>
                <a:gd name="T12" fmla="*/ 1012 w 1033"/>
                <a:gd name="T13" fmla="*/ 37 h 1193"/>
                <a:gd name="T14" fmla="*/ 1030 w 1033"/>
                <a:gd name="T15" fmla="*/ 72 h 1193"/>
                <a:gd name="T16" fmla="*/ 1033 w 1033"/>
                <a:gd name="T17" fmla="*/ 111 h 1193"/>
                <a:gd name="T18" fmla="*/ 1022 w 1033"/>
                <a:gd name="T19" fmla="*/ 149 h 1193"/>
                <a:gd name="T20" fmla="*/ 1009 w 1033"/>
                <a:gd name="T21" fmla="*/ 164 h 1193"/>
                <a:gd name="T22" fmla="*/ 177 w 1033"/>
                <a:gd name="T23" fmla="*/ 1157 h 1193"/>
                <a:gd name="T24" fmla="*/ 163 w 1033"/>
                <a:gd name="T25" fmla="*/ 1173 h 1193"/>
                <a:gd name="T26" fmla="*/ 128 w 1033"/>
                <a:gd name="T27" fmla="*/ 1191 h 1193"/>
                <a:gd name="T28" fmla="*/ 89 w 1033"/>
                <a:gd name="T29" fmla="*/ 1193 h 1193"/>
                <a:gd name="T30" fmla="*/ 52 w 1033"/>
                <a:gd name="T31" fmla="*/ 1182 h 1193"/>
                <a:gd name="T32" fmla="*/ 35 w 1033"/>
                <a:gd name="T33" fmla="*/ 1170 h 1193"/>
                <a:gd name="T34" fmla="*/ 20 w 1033"/>
                <a:gd name="T35" fmla="*/ 1156 h 1193"/>
                <a:gd name="T36" fmla="*/ 2 w 1033"/>
                <a:gd name="T37" fmla="*/ 1121 h 1193"/>
                <a:gd name="T38" fmla="*/ 0 w 1033"/>
                <a:gd name="T39" fmla="*/ 1083 h 1193"/>
                <a:gd name="T40" fmla="*/ 10 w 1033"/>
                <a:gd name="T41" fmla="*/ 1046 h 1193"/>
                <a:gd name="T42" fmla="*/ 23 w 1033"/>
                <a:gd name="T43" fmla="*/ 1029 h 1193"/>
                <a:gd name="T44" fmla="*/ 855 w 1033"/>
                <a:gd name="T45" fmla="*/ 3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33" h="1193">
                  <a:moveTo>
                    <a:pt x="855" y="36"/>
                  </a:moveTo>
                  <a:lnTo>
                    <a:pt x="869" y="20"/>
                  </a:lnTo>
                  <a:lnTo>
                    <a:pt x="904" y="3"/>
                  </a:lnTo>
                  <a:lnTo>
                    <a:pt x="943" y="0"/>
                  </a:lnTo>
                  <a:lnTo>
                    <a:pt x="981" y="11"/>
                  </a:lnTo>
                  <a:lnTo>
                    <a:pt x="998" y="23"/>
                  </a:lnTo>
                  <a:lnTo>
                    <a:pt x="1012" y="37"/>
                  </a:lnTo>
                  <a:lnTo>
                    <a:pt x="1030" y="72"/>
                  </a:lnTo>
                  <a:lnTo>
                    <a:pt x="1033" y="111"/>
                  </a:lnTo>
                  <a:lnTo>
                    <a:pt x="1022" y="149"/>
                  </a:lnTo>
                  <a:lnTo>
                    <a:pt x="1009" y="164"/>
                  </a:lnTo>
                  <a:lnTo>
                    <a:pt x="177" y="1157"/>
                  </a:lnTo>
                  <a:lnTo>
                    <a:pt x="163" y="1173"/>
                  </a:lnTo>
                  <a:lnTo>
                    <a:pt x="128" y="1191"/>
                  </a:lnTo>
                  <a:lnTo>
                    <a:pt x="89" y="1193"/>
                  </a:lnTo>
                  <a:lnTo>
                    <a:pt x="52" y="1182"/>
                  </a:lnTo>
                  <a:lnTo>
                    <a:pt x="35" y="1170"/>
                  </a:lnTo>
                  <a:lnTo>
                    <a:pt x="20" y="1156"/>
                  </a:lnTo>
                  <a:lnTo>
                    <a:pt x="2" y="1121"/>
                  </a:lnTo>
                  <a:lnTo>
                    <a:pt x="0" y="1083"/>
                  </a:lnTo>
                  <a:lnTo>
                    <a:pt x="10" y="1046"/>
                  </a:lnTo>
                  <a:lnTo>
                    <a:pt x="23" y="1029"/>
                  </a:lnTo>
                  <a:lnTo>
                    <a:pt x="855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xmlns="" id="{55AF6F40-E561-4094-B425-A6F289A01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131" y="2537956"/>
              <a:ext cx="523875" cy="338138"/>
            </a:xfrm>
            <a:custGeom>
              <a:avLst/>
              <a:gdLst>
                <a:gd name="T0" fmla="*/ 1173 w 1324"/>
                <a:gd name="T1" fmla="*/ 14 h 850"/>
                <a:gd name="T2" fmla="*/ 1191 w 1324"/>
                <a:gd name="T3" fmla="*/ 5 h 850"/>
                <a:gd name="T4" fmla="*/ 1230 w 1324"/>
                <a:gd name="T5" fmla="*/ 0 h 850"/>
                <a:gd name="T6" fmla="*/ 1268 w 1324"/>
                <a:gd name="T7" fmla="*/ 10 h 850"/>
                <a:gd name="T8" fmla="*/ 1299 w 1324"/>
                <a:gd name="T9" fmla="*/ 34 h 850"/>
                <a:gd name="T10" fmla="*/ 1311 w 1324"/>
                <a:gd name="T11" fmla="*/ 51 h 850"/>
                <a:gd name="T12" fmla="*/ 1320 w 1324"/>
                <a:gd name="T13" fmla="*/ 69 h 850"/>
                <a:gd name="T14" fmla="*/ 1324 w 1324"/>
                <a:gd name="T15" fmla="*/ 108 h 850"/>
                <a:gd name="T16" fmla="*/ 1315 w 1324"/>
                <a:gd name="T17" fmla="*/ 145 h 850"/>
                <a:gd name="T18" fmla="*/ 1291 w 1324"/>
                <a:gd name="T19" fmla="*/ 176 h 850"/>
                <a:gd name="T20" fmla="*/ 1273 w 1324"/>
                <a:gd name="T21" fmla="*/ 188 h 850"/>
                <a:gd name="T22" fmla="*/ 152 w 1324"/>
                <a:gd name="T23" fmla="*/ 836 h 850"/>
                <a:gd name="T24" fmla="*/ 132 w 1324"/>
                <a:gd name="T25" fmla="*/ 845 h 850"/>
                <a:gd name="T26" fmla="*/ 94 w 1324"/>
                <a:gd name="T27" fmla="*/ 850 h 850"/>
                <a:gd name="T28" fmla="*/ 57 w 1324"/>
                <a:gd name="T29" fmla="*/ 840 h 850"/>
                <a:gd name="T30" fmla="*/ 26 w 1324"/>
                <a:gd name="T31" fmla="*/ 817 h 850"/>
                <a:gd name="T32" fmla="*/ 14 w 1324"/>
                <a:gd name="T33" fmla="*/ 800 h 850"/>
                <a:gd name="T34" fmla="*/ 5 w 1324"/>
                <a:gd name="T35" fmla="*/ 780 h 850"/>
                <a:gd name="T36" fmla="*/ 0 w 1324"/>
                <a:gd name="T37" fmla="*/ 742 h 850"/>
                <a:gd name="T38" fmla="*/ 11 w 1324"/>
                <a:gd name="T39" fmla="*/ 705 h 850"/>
                <a:gd name="T40" fmla="*/ 34 w 1324"/>
                <a:gd name="T41" fmla="*/ 674 h 850"/>
                <a:gd name="T42" fmla="*/ 51 w 1324"/>
                <a:gd name="T43" fmla="*/ 662 h 850"/>
                <a:gd name="T44" fmla="*/ 1173 w 1324"/>
                <a:gd name="T45" fmla="*/ 14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4" h="850">
                  <a:moveTo>
                    <a:pt x="1173" y="14"/>
                  </a:moveTo>
                  <a:lnTo>
                    <a:pt x="1191" y="5"/>
                  </a:lnTo>
                  <a:lnTo>
                    <a:pt x="1230" y="0"/>
                  </a:lnTo>
                  <a:lnTo>
                    <a:pt x="1268" y="10"/>
                  </a:lnTo>
                  <a:lnTo>
                    <a:pt x="1299" y="34"/>
                  </a:lnTo>
                  <a:lnTo>
                    <a:pt x="1311" y="51"/>
                  </a:lnTo>
                  <a:lnTo>
                    <a:pt x="1320" y="69"/>
                  </a:lnTo>
                  <a:lnTo>
                    <a:pt x="1324" y="108"/>
                  </a:lnTo>
                  <a:lnTo>
                    <a:pt x="1315" y="145"/>
                  </a:lnTo>
                  <a:lnTo>
                    <a:pt x="1291" y="176"/>
                  </a:lnTo>
                  <a:lnTo>
                    <a:pt x="1273" y="188"/>
                  </a:lnTo>
                  <a:lnTo>
                    <a:pt x="152" y="836"/>
                  </a:lnTo>
                  <a:lnTo>
                    <a:pt x="132" y="845"/>
                  </a:lnTo>
                  <a:lnTo>
                    <a:pt x="94" y="850"/>
                  </a:lnTo>
                  <a:lnTo>
                    <a:pt x="57" y="840"/>
                  </a:lnTo>
                  <a:lnTo>
                    <a:pt x="26" y="817"/>
                  </a:lnTo>
                  <a:lnTo>
                    <a:pt x="14" y="800"/>
                  </a:lnTo>
                  <a:lnTo>
                    <a:pt x="5" y="780"/>
                  </a:lnTo>
                  <a:lnTo>
                    <a:pt x="0" y="742"/>
                  </a:lnTo>
                  <a:lnTo>
                    <a:pt x="11" y="705"/>
                  </a:lnTo>
                  <a:lnTo>
                    <a:pt x="34" y="674"/>
                  </a:lnTo>
                  <a:lnTo>
                    <a:pt x="51" y="662"/>
                  </a:lnTo>
                  <a:lnTo>
                    <a:pt x="117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xmlns="" id="{5B39C761-0570-443D-A949-EA7CEE8CB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781" y="3039606"/>
              <a:ext cx="587375" cy="169863"/>
            </a:xfrm>
            <a:custGeom>
              <a:avLst/>
              <a:gdLst>
                <a:gd name="T0" fmla="*/ 1361 w 1479"/>
                <a:gd name="T1" fmla="*/ 2 h 428"/>
                <a:gd name="T2" fmla="*/ 1381 w 1479"/>
                <a:gd name="T3" fmla="*/ 0 h 428"/>
                <a:gd name="T4" fmla="*/ 1420 w 1479"/>
                <a:gd name="T5" fmla="*/ 9 h 428"/>
                <a:gd name="T6" fmla="*/ 1451 w 1479"/>
                <a:gd name="T7" fmla="*/ 31 h 428"/>
                <a:gd name="T8" fmla="*/ 1473 w 1479"/>
                <a:gd name="T9" fmla="*/ 65 h 428"/>
                <a:gd name="T10" fmla="*/ 1477 w 1479"/>
                <a:gd name="T11" fmla="*/ 84 h 428"/>
                <a:gd name="T12" fmla="*/ 1479 w 1479"/>
                <a:gd name="T13" fmla="*/ 105 h 428"/>
                <a:gd name="T14" fmla="*/ 1470 w 1479"/>
                <a:gd name="T15" fmla="*/ 142 h 428"/>
                <a:gd name="T16" fmla="*/ 1448 w 1479"/>
                <a:gd name="T17" fmla="*/ 175 h 428"/>
                <a:gd name="T18" fmla="*/ 1416 w 1479"/>
                <a:gd name="T19" fmla="*/ 196 h 428"/>
                <a:gd name="T20" fmla="*/ 1395 w 1479"/>
                <a:gd name="T21" fmla="*/ 201 h 428"/>
                <a:gd name="T22" fmla="*/ 119 w 1479"/>
                <a:gd name="T23" fmla="*/ 425 h 428"/>
                <a:gd name="T24" fmla="*/ 99 w 1479"/>
                <a:gd name="T25" fmla="*/ 428 h 428"/>
                <a:gd name="T26" fmla="*/ 60 w 1479"/>
                <a:gd name="T27" fmla="*/ 419 h 428"/>
                <a:gd name="T28" fmla="*/ 29 w 1479"/>
                <a:gd name="T29" fmla="*/ 397 h 428"/>
                <a:gd name="T30" fmla="*/ 8 w 1479"/>
                <a:gd name="T31" fmla="*/ 364 h 428"/>
                <a:gd name="T32" fmla="*/ 3 w 1479"/>
                <a:gd name="T33" fmla="*/ 343 h 428"/>
                <a:gd name="T34" fmla="*/ 0 w 1479"/>
                <a:gd name="T35" fmla="*/ 324 h 428"/>
                <a:gd name="T36" fmla="*/ 9 w 1479"/>
                <a:gd name="T37" fmla="*/ 285 h 428"/>
                <a:gd name="T38" fmla="*/ 31 w 1479"/>
                <a:gd name="T39" fmla="*/ 254 h 428"/>
                <a:gd name="T40" fmla="*/ 65 w 1479"/>
                <a:gd name="T41" fmla="*/ 232 h 428"/>
                <a:gd name="T42" fmla="*/ 84 w 1479"/>
                <a:gd name="T43" fmla="*/ 228 h 428"/>
                <a:gd name="T44" fmla="*/ 1361 w 1479"/>
                <a:gd name="T45" fmla="*/ 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9" h="428">
                  <a:moveTo>
                    <a:pt x="1361" y="2"/>
                  </a:moveTo>
                  <a:lnTo>
                    <a:pt x="1381" y="0"/>
                  </a:lnTo>
                  <a:lnTo>
                    <a:pt x="1420" y="9"/>
                  </a:lnTo>
                  <a:lnTo>
                    <a:pt x="1451" y="31"/>
                  </a:lnTo>
                  <a:lnTo>
                    <a:pt x="1473" y="65"/>
                  </a:lnTo>
                  <a:lnTo>
                    <a:pt x="1477" y="84"/>
                  </a:lnTo>
                  <a:lnTo>
                    <a:pt x="1479" y="105"/>
                  </a:lnTo>
                  <a:lnTo>
                    <a:pt x="1470" y="142"/>
                  </a:lnTo>
                  <a:lnTo>
                    <a:pt x="1448" y="175"/>
                  </a:lnTo>
                  <a:lnTo>
                    <a:pt x="1416" y="196"/>
                  </a:lnTo>
                  <a:lnTo>
                    <a:pt x="1395" y="201"/>
                  </a:lnTo>
                  <a:lnTo>
                    <a:pt x="119" y="425"/>
                  </a:lnTo>
                  <a:lnTo>
                    <a:pt x="99" y="428"/>
                  </a:lnTo>
                  <a:lnTo>
                    <a:pt x="60" y="419"/>
                  </a:lnTo>
                  <a:lnTo>
                    <a:pt x="29" y="397"/>
                  </a:lnTo>
                  <a:lnTo>
                    <a:pt x="8" y="364"/>
                  </a:lnTo>
                  <a:lnTo>
                    <a:pt x="3" y="343"/>
                  </a:lnTo>
                  <a:lnTo>
                    <a:pt x="0" y="324"/>
                  </a:lnTo>
                  <a:lnTo>
                    <a:pt x="9" y="285"/>
                  </a:lnTo>
                  <a:lnTo>
                    <a:pt x="31" y="254"/>
                  </a:lnTo>
                  <a:lnTo>
                    <a:pt x="65" y="232"/>
                  </a:lnTo>
                  <a:lnTo>
                    <a:pt x="84" y="228"/>
                  </a:lnTo>
                  <a:lnTo>
                    <a:pt x="136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xmlns="" id="{DEE2465F-D240-4071-A4A5-16C1B3E26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719" y="1769606"/>
              <a:ext cx="79375" cy="593725"/>
            </a:xfrm>
            <a:custGeom>
              <a:avLst/>
              <a:gdLst>
                <a:gd name="T0" fmla="*/ 0 w 202"/>
                <a:gd name="T1" fmla="*/ 102 h 1498"/>
                <a:gd name="T2" fmla="*/ 1 w 202"/>
                <a:gd name="T3" fmla="*/ 81 h 1498"/>
                <a:gd name="T4" fmla="*/ 16 w 202"/>
                <a:gd name="T5" fmla="*/ 45 h 1498"/>
                <a:gd name="T6" fmla="*/ 44 w 202"/>
                <a:gd name="T7" fmla="*/ 17 h 1498"/>
                <a:gd name="T8" fmla="*/ 80 w 202"/>
                <a:gd name="T9" fmla="*/ 2 h 1498"/>
                <a:gd name="T10" fmla="*/ 101 w 202"/>
                <a:gd name="T11" fmla="*/ 0 h 1498"/>
                <a:gd name="T12" fmla="*/ 121 w 202"/>
                <a:gd name="T13" fmla="*/ 2 h 1498"/>
                <a:gd name="T14" fmla="*/ 158 w 202"/>
                <a:gd name="T15" fmla="*/ 17 h 1498"/>
                <a:gd name="T16" fmla="*/ 185 w 202"/>
                <a:gd name="T17" fmla="*/ 45 h 1498"/>
                <a:gd name="T18" fmla="*/ 200 w 202"/>
                <a:gd name="T19" fmla="*/ 81 h 1498"/>
                <a:gd name="T20" fmla="*/ 202 w 202"/>
                <a:gd name="T21" fmla="*/ 102 h 1498"/>
                <a:gd name="T22" fmla="*/ 202 w 202"/>
                <a:gd name="T23" fmla="*/ 1398 h 1498"/>
                <a:gd name="T24" fmla="*/ 200 w 202"/>
                <a:gd name="T25" fmla="*/ 1417 h 1498"/>
                <a:gd name="T26" fmla="*/ 185 w 202"/>
                <a:gd name="T27" fmla="*/ 1454 h 1498"/>
                <a:gd name="T28" fmla="*/ 158 w 202"/>
                <a:gd name="T29" fmla="*/ 1481 h 1498"/>
                <a:gd name="T30" fmla="*/ 121 w 202"/>
                <a:gd name="T31" fmla="*/ 1496 h 1498"/>
                <a:gd name="T32" fmla="*/ 101 w 202"/>
                <a:gd name="T33" fmla="*/ 1498 h 1498"/>
                <a:gd name="T34" fmla="*/ 80 w 202"/>
                <a:gd name="T35" fmla="*/ 1496 h 1498"/>
                <a:gd name="T36" fmla="*/ 44 w 202"/>
                <a:gd name="T37" fmla="*/ 1481 h 1498"/>
                <a:gd name="T38" fmla="*/ 16 w 202"/>
                <a:gd name="T39" fmla="*/ 1454 h 1498"/>
                <a:gd name="T40" fmla="*/ 1 w 202"/>
                <a:gd name="T41" fmla="*/ 1417 h 1498"/>
                <a:gd name="T42" fmla="*/ 0 w 202"/>
                <a:gd name="T43" fmla="*/ 1398 h 1498"/>
                <a:gd name="T44" fmla="*/ 0 w 202"/>
                <a:gd name="T45" fmla="*/ 102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2" h="1498">
                  <a:moveTo>
                    <a:pt x="0" y="102"/>
                  </a:moveTo>
                  <a:lnTo>
                    <a:pt x="1" y="81"/>
                  </a:lnTo>
                  <a:lnTo>
                    <a:pt x="16" y="45"/>
                  </a:lnTo>
                  <a:lnTo>
                    <a:pt x="44" y="17"/>
                  </a:lnTo>
                  <a:lnTo>
                    <a:pt x="80" y="2"/>
                  </a:lnTo>
                  <a:lnTo>
                    <a:pt x="101" y="0"/>
                  </a:lnTo>
                  <a:lnTo>
                    <a:pt x="121" y="2"/>
                  </a:lnTo>
                  <a:lnTo>
                    <a:pt x="158" y="17"/>
                  </a:lnTo>
                  <a:lnTo>
                    <a:pt x="185" y="45"/>
                  </a:lnTo>
                  <a:lnTo>
                    <a:pt x="200" y="81"/>
                  </a:lnTo>
                  <a:lnTo>
                    <a:pt x="202" y="102"/>
                  </a:lnTo>
                  <a:lnTo>
                    <a:pt x="202" y="1398"/>
                  </a:lnTo>
                  <a:lnTo>
                    <a:pt x="200" y="1417"/>
                  </a:lnTo>
                  <a:lnTo>
                    <a:pt x="185" y="1454"/>
                  </a:lnTo>
                  <a:lnTo>
                    <a:pt x="158" y="1481"/>
                  </a:lnTo>
                  <a:lnTo>
                    <a:pt x="121" y="1496"/>
                  </a:lnTo>
                  <a:lnTo>
                    <a:pt x="101" y="1498"/>
                  </a:lnTo>
                  <a:lnTo>
                    <a:pt x="80" y="1496"/>
                  </a:lnTo>
                  <a:lnTo>
                    <a:pt x="44" y="1481"/>
                  </a:lnTo>
                  <a:lnTo>
                    <a:pt x="16" y="1454"/>
                  </a:lnTo>
                  <a:lnTo>
                    <a:pt x="1" y="1417"/>
                  </a:lnTo>
                  <a:lnTo>
                    <a:pt x="0" y="13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xmlns="" id="{329A90A9-B2FA-478A-9E69-A747D54E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256" y="1863269"/>
              <a:ext cx="255588" cy="561975"/>
            </a:xfrm>
            <a:custGeom>
              <a:avLst/>
              <a:gdLst>
                <a:gd name="T0" fmla="*/ 6 w 644"/>
                <a:gd name="T1" fmla="*/ 134 h 1418"/>
                <a:gd name="T2" fmla="*/ 0 w 644"/>
                <a:gd name="T3" fmla="*/ 114 h 1418"/>
                <a:gd name="T4" fmla="*/ 2 w 644"/>
                <a:gd name="T5" fmla="*/ 75 h 1418"/>
                <a:gd name="T6" fmla="*/ 18 w 644"/>
                <a:gd name="T7" fmla="*/ 40 h 1418"/>
                <a:gd name="T8" fmla="*/ 48 w 644"/>
                <a:gd name="T9" fmla="*/ 13 h 1418"/>
                <a:gd name="T10" fmla="*/ 66 w 644"/>
                <a:gd name="T11" fmla="*/ 5 h 1418"/>
                <a:gd name="T12" fmla="*/ 85 w 644"/>
                <a:gd name="T13" fmla="*/ 0 h 1418"/>
                <a:gd name="T14" fmla="*/ 124 w 644"/>
                <a:gd name="T15" fmla="*/ 1 h 1418"/>
                <a:gd name="T16" fmla="*/ 159 w 644"/>
                <a:gd name="T17" fmla="*/ 18 h 1418"/>
                <a:gd name="T18" fmla="*/ 186 w 644"/>
                <a:gd name="T19" fmla="*/ 47 h 1418"/>
                <a:gd name="T20" fmla="*/ 194 w 644"/>
                <a:gd name="T21" fmla="*/ 65 h 1418"/>
                <a:gd name="T22" fmla="*/ 638 w 644"/>
                <a:gd name="T23" fmla="*/ 1283 h 1418"/>
                <a:gd name="T24" fmla="*/ 644 w 644"/>
                <a:gd name="T25" fmla="*/ 1303 h 1418"/>
                <a:gd name="T26" fmla="*/ 641 w 644"/>
                <a:gd name="T27" fmla="*/ 1342 h 1418"/>
                <a:gd name="T28" fmla="*/ 625 w 644"/>
                <a:gd name="T29" fmla="*/ 1377 h 1418"/>
                <a:gd name="T30" fmla="*/ 596 w 644"/>
                <a:gd name="T31" fmla="*/ 1404 h 1418"/>
                <a:gd name="T32" fmla="*/ 578 w 644"/>
                <a:gd name="T33" fmla="*/ 1412 h 1418"/>
                <a:gd name="T34" fmla="*/ 558 w 644"/>
                <a:gd name="T35" fmla="*/ 1418 h 1418"/>
                <a:gd name="T36" fmla="*/ 518 w 644"/>
                <a:gd name="T37" fmla="*/ 1416 h 1418"/>
                <a:gd name="T38" fmla="*/ 483 w 644"/>
                <a:gd name="T39" fmla="*/ 1399 h 1418"/>
                <a:gd name="T40" fmla="*/ 457 w 644"/>
                <a:gd name="T41" fmla="*/ 1370 h 1418"/>
                <a:gd name="T42" fmla="*/ 450 w 644"/>
                <a:gd name="T43" fmla="*/ 1352 h 1418"/>
                <a:gd name="T44" fmla="*/ 6 w 644"/>
                <a:gd name="T45" fmla="*/ 134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1418">
                  <a:moveTo>
                    <a:pt x="6" y="134"/>
                  </a:moveTo>
                  <a:lnTo>
                    <a:pt x="0" y="114"/>
                  </a:lnTo>
                  <a:lnTo>
                    <a:pt x="2" y="75"/>
                  </a:lnTo>
                  <a:lnTo>
                    <a:pt x="18" y="40"/>
                  </a:lnTo>
                  <a:lnTo>
                    <a:pt x="48" y="13"/>
                  </a:lnTo>
                  <a:lnTo>
                    <a:pt x="66" y="5"/>
                  </a:lnTo>
                  <a:lnTo>
                    <a:pt x="85" y="0"/>
                  </a:lnTo>
                  <a:lnTo>
                    <a:pt x="124" y="1"/>
                  </a:lnTo>
                  <a:lnTo>
                    <a:pt x="159" y="18"/>
                  </a:lnTo>
                  <a:lnTo>
                    <a:pt x="186" y="47"/>
                  </a:lnTo>
                  <a:lnTo>
                    <a:pt x="194" y="65"/>
                  </a:lnTo>
                  <a:lnTo>
                    <a:pt x="638" y="1283"/>
                  </a:lnTo>
                  <a:lnTo>
                    <a:pt x="644" y="1303"/>
                  </a:lnTo>
                  <a:lnTo>
                    <a:pt x="641" y="1342"/>
                  </a:lnTo>
                  <a:lnTo>
                    <a:pt x="625" y="1377"/>
                  </a:lnTo>
                  <a:lnTo>
                    <a:pt x="596" y="1404"/>
                  </a:lnTo>
                  <a:lnTo>
                    <a:pt x="578" y="1412"/>
                  </a:lnTo>
                  <a:lnTo>
                    <a:pt x="558" y="1418"/>
                  </a:lnTo>
                  <a:lnTo>
                    <a:pt x="518" y="1416"/>
                  </a:lnTo>
                  <a:lnTo>
                    <a:pt x="483" y="1399"/>
                  </a:lnTo>
                  <a:lnTo>
                    <a:pt x="457" y="1370"/>
                  </a:lnTo>
                  <a:lnTo>
                    <a:pt x="450" y="1352"/>
                  </a:lnTo>
                  <a:lnTo>
                    <a:pt x="6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xmlns="" id="{7892A365-5FD5-4302-BA8B-EFC7CCF8A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706" y="2129969"/>
              <a:ext cx="411163" cy="473075"/>
            </a:xfrm>
            <a:custGeom>
              <a:avLst/>
              <a:gdLst>
                <a:gd name="T0" fmla="*/ 25 w 1035"/>
                <a:gd name="T1" fmla="*/ 164 h 1193"/>
                <a:gd name="T2" fmla="*/ 12 w 1035"/>
                <a:gd name="T3" fmla="*/ 149 h 1193"/>
                <a:gd name="T4" fmla="*/ 0 w 1035"/>
                <a:gd name="T5" fmla="*/ 111 h 1193"/>
                <a:gd name="T6" fmla="*/ 4 w 1035"/>
                <a:gd name="T7" fmla="*/ 72 h 1193"/>
                <a:gd name="T8" fmla="*/ 22 w 1035"/>
                <a:gd name="T9" fmla="*/ 37 h 1193"/>
                <a:gd name="T10" fmla="*/ 36 w 1035"/>
                <a:gd name="T11" fmla="*/ 23 h 1193"/>
                <a:gd name="T12" fmla="*/ 53 w 1035"/>
                <a:gd name="T13" fmla="*/ 11 h 1193"/>
                <a:gd name="T14" fmla="*/ 91 w 1035"/>
                <a:gd name="T15" fmla="*/ 0 h 1193"/>
                <a:gd name="T16" fmla="*/ 130 w 1035"/>
                <a:gd name="T17" fmla="*/ 3 h 1193"/>
                <a:gd name="T18" fmla="*/ 165 w 1035"/>
                <a:gd name="T19" fmla="*/ 20 h 1193"/>
                <a:gd name="T20" fmla="*/ 179 w 1035"/>
                <a:gd name="T21" fmla="*/ 36 h 1193"/>
                <a:gd name="T22" fmla="*/ 1011 w 1035"/>
                <a:gd name="T23" fmla="*/ 1029 h 1193"/>
                <a:gd name="T24" fmla="*/ 1023 w 1035"/>
                <a:gd name="T25" fmla="*/ 1046 h 1193"/>
                <a:gd name="T26" fmla="*/ 1035 w 1035"/>
                <a:gd name="T27" fmla="*/ 1083 h 1193"/>
                <a:gd name="T28" fmla="*/ 1032 w 1035"/>
                <a:gd name="T29" fmla="*/ 1121 h 1193"/>
                <a:gd name="T30" fmla="*/ 1014 w 1035"/>
                <a:gd name="T31" fmla="*/ 1156 h 1193"/>
                <a:gd name="T32" fmla="*/ 998 w 1035"/>
                <a:gd name="T33" fmla="*/ 1170 h 1193"/>
                <a:gd name="T34" fmla="*/ 983 w 1035"/>
                <a:gd name="T35" fmla="*/ 1182 h 1193"/>
                <a:gd name="T36" fmla="*/ 945 w 1035"/>
                <a:gd name="T37" fmla="*/ 1193 h 1193"/>
                <a:gd name="T38" fmla="*/ 906 w 1035"/>
                <a:gd name="T39" fmla="*/ 1191 h 1193"/>
                <a:gd name="T40" fmla="*/ 871 w 1035"/>
                <a:gd name="T41" fmla="*/ 1173 h 1193"/>
                <a:gd name="T42" fmla="*/ 857 w 1035"/>
                <a:gd name="T43" fmla="*/ 1157 h 1193"/>
                <a:gd name="T44" fmla="*/ 25 w 1035"/>
                <a:gd name="T45" fmla="*/ 16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35" h="1193">
                  <a:moveTo>
                    <a:pt x="25" y="164"/>
                  </a:moveTo>
                  <a:lnTo>
                    <a:pt x="12" y="149"/>
                  </a:lnTo>
                  <a:lnTo>
                    <a:pt x="0" y="111"/>
                  </a:lnTo>
                  <a:lnTo>
                    <a:pt x="4" y="72"/>
                  </a:lnTo>
                  <a:lnTo>
                    <a:pt x="22" y="37"/>
                  </a:lnTo>
                  <a:lnTo>
                    <a:pt x="36" y="23"/>
                  </a:lnTo>
                  <a:lnTo>
                    <a:pt x="53" y="11"/>
                  </a:lnTo>
                  <a:lnTo>
                    <a:pt x="91" y="0"/>
                  </a:lnTo>
                  <a:lnTo>
                    <a:pt x="130" y="3"/>
                  </a:lnTo>
                  <a:lnTo>
                    <a:pt x="165" y="20"/>
                  </a:lnTo>
                  <a:lnTo>
                    <a:pt x="179" y="36"/>
                  </a:lnTo>
                  <a:lnTo>
                    <a:pt x="1011" y="1029"/>
                  </a:lnTo>
                  <a:lnTo>
                    <a:pt x="1023" y="1046"/>
                  </a:lnTo>
                  <a:lnTo>
                    <a:pt x="1035" y="1083"/>
                  </a:lnTo>
                  <a:lnTo>
                    <a:pt x="1032" y="1121"/>
                  </a:lnTo>
                  <a:lnTo>
                    <a:pt x="1014" y="1156"/>
                  </a:lnTo>
                  <a:lnTo>
                    <a:pt x="998" y="1170"/>
                  </a:lnTo>
                  <a:lnTo>
                    <a:pt x="983" y="1182"/>
                  </a:lnTo>
                  <a:lnTo>
                    <a:pt x="945" y="1193"/>
                  </a:lnTo>
                  <a:lnTo>
                    <a:pt x="906" y="1191"/>
                  </a:lnTo>
                  <a:lnTo>
                    <a:pt x="871" y="1173"/>
                  </a:lnTo>
                  <a:lnTo>
                    <a:pt x="857" y="1157"/>
                  </a:lnTo>
                  <a:lnTo>
                    <a:pt x="25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xmlns="" id="{EBDB3119-6E77-4A95-97A6-CCA9F1D72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806" y="2537956"/>
              <a:ext cx="525463" cy="338138"/>
            </a:xfrm>
            <a:custGeom>
              <a:avLst/>
              <a:gdLst>
                <a:gd name="T0" fmla="*/ 50 w 1323"/>
                <a:gd name="T1" fmla="*/ 188 h 850"/>
                <a:gd name="T2" fmla="*/ 32 w 1323"/>
                <a:gd name="T3" fmla="*/ 176 h 850"/>
                <a:gd name="T4" fmla="*/ 9 w 1323"/>
                <a:gd name="T5" fmla="*/ 145 h 850"/>
                <a:gd name="T6" fmla="*/ 0 w 1323"/>
                <a:gd name="T7" fmla="*/ 108 h 850"/>
                <a:gd name="T8" fmla="*/ 3 w 1323"/>
                <a:gd name="T9" fmla="*/ 69 h 850"/>
                <a:gd name="T10" fmla="*/ 13 w 1323"/>
                <a:gd name="T11" fmla="*/ 51 h 850"/>
                <a:gd name="T12" fmla="*/ 24 w 1323"/>
                <a:gd name="T13" fmla="*/ 34 h 850"/>
                <a:gd name="T14" fmla="*/ 55 w 1323"/>
                <a:gd name="T15" fmla="*/ 10 h 850"/>
                <a:gd name="T16" fmla="*/ 93 w 1323"/>
                <a:gd name="T17" fmla="*/ 0 h 850"/>
                <a:gd name="T18" fmla="*/ 132 w 1323"/>
                <a:gd name="T19" fmla="*/ 5 h 850"/>
                <a:gd name="T20" fmla="*/ 150 w 1323"/>
                <a:gd name="T21" fmla="*/ 14 h 850"/>
                <a:gd name="T22" fmla="*/ 1273 w 1323"/>
                <a:gd name="T23" fmla="*/ 662 h 850"/>
                <a:gd name="T24" fmla="*/ 1289 w 1323"/>
                <a:gd name="T25" fmla="*/ 674 h 850"/>
                <a:gd name="T26" fmla="*/ 1313 w 1323"/>
                <a:gd name="T27" fmla="*/ 705 h 850"/>
                <a:gd name="T28" fmla="*/ 1323 w 1323"/>
                <a:gd name="T29" fmla="*/ 742 h 850"/>
                <a:gd name="T30" fmla="*/ 1318 w 1323"/>
                <a:gd name="T31" fmla="*/ 780 h 850"/>
                <a:gd name="T32" fmla="*/ 1309 w 1323"/>
                <a:gd name="T33" fmla="*/ 800 h 850"/>
                <a:gd name="T34" fmla="*/ 1297 w 1323"/>
                <a:gd name="T35" fmla="*/ 817 h 850"/>
                <a:gd name="T36" fmla="*/ 1266 w 1323"/>
                <a:gd name="T37" fmla="*/ 840 h 850"/>
                <a:gd name="T38" fmla="*/ 1230 w 1323"/>
                <a:gd name="T39" fmla="*/ 850 h 850"/>
                <a:gd name="T40" fmla="*/ 1191 w 1323"/>
                <a:gd name="T41" fmla="*/ 845 h 850"/>
                <a:gd name="T42" fmla="*/ 1171 w 1323"/>
                <a:gd name="T43" fmla="*/ 836 h 850"/>
                <a:gd name="T44" fmla="*/ 50 w 1323"/>
                <a:gd name="T45" fmla="*/ 188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3" h="850">
                  <a:moveTo>
                    <a:pt x="50" y="188"/>
                  </a:moveTo>
                  <a:lnTo>
                    <a:pt x="32" y="176"/>
                  </a:lnTo>
                  <a:lnTo>
                    <a:pt x="9" y="145"/>
                  </a:lnTo>
                  <a:lnTo>
                    <a:pt x="0" y="108"/>
                  </a:lnTo>
                  <a:lnTo>
                    <a:pt x="3" y="69"/>
                  </a:lnTo>
                  <a:lnTo>
                    <a:pt x="13" y="51"/>
                  </a:lnTo>
                  <a:lnTo>
                    <a:pt x="24" y="34"/>
                  </a:lnTo>
                  <a:lnTo>
                    <a:pt x="55" y="10"/>
                  </a:lnTo>
                  <a:lnTo>
                    <a:pt x="93" y="0"/>
                  </a:lnTo>
                  <a:lnTo>
                    <a:pt x="132" y="5"/>
                  </a:lnTo>
                  <a:lnTo>
                    <a:pt x="150" y="14"/>
                  </a:lnTo>
                  <a:lnTo>
                    <a:pt x="1273" y="662"/>
                  </a:lnTo>
                  <a:lnTo>
                    <a:pt x="1289" y="674"/>
                  </a:lnTo>
                  <a:lnTo>
                    <a:pt x="1313" y="705"/>
                  </a:lnTo>
                  <a:lnTo>
                    <a:pt x="1323" y="742"/>
                  </a:lnTo>
                  <a:lnTo>
                    <a:pt x="1318" y="780"/>
                  </a:lnTo>
                  <a:lnTo>
                    <a:pt x="1309" y="800"/>
                  </a:lnTo>
                  <a:lnTo>
                    <a:pt x="1297" y="817"/>
                  </a:lnTo>
                  <a:lnTo>
                    <a:pt x="1266" y="840"/>
                  </a:lnTo>
                  <a:lnTo>
                    <a:pt x="1230" y="850"/>
                  </a:lnTo>
                  <a:lnTo>
                    <a:pt x="1191" y="845"/>
                  </a:lnTo>
                  <a:lnTo>
                    <a:pt x="1171" y="836"/>
                  </a:lnTo>
                  <a:lnTo>
                    <a:pt x="50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xmlns="" id="{736859D1-6E61-45F7-854C-A89201646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244" y="3039606"/>
              <a:ext cx="585788" cy="169863"/>
            </a:xfrm>
            <a:custGeom>
              <a:avLst/>
              <a:gdLst>
                <a:gd name="T0" fmla="*/ 84 w 1479"/>
                <a:gd name="T1" fmla="*/ 201 h 428"/>
                <a:gd name="T2" fmla="*/ 64 w 1479"/>
                <a:gd name="T3" fmla="*/ 196 h 428"/>
                <a:gd name="T4" fmla="*/ 31 w 1479"/>
                <a:gd name="T5" fmla="*/ 175 h 428"/>
                <a:gd name="T6" fmla="*/ 9 w 1479"/>
                <a:gd name="T7" fmla="*/ 142 h 428"/>
                <a:gd name="T8" fmla="*/ 0 w 1479"/>
                <a:gd name="T9" fmla="*/ 105 h 428"/>
                <a:gd name="T10" fmla="*/ 3 w 1479"/>
                <a:gd name="T11" fmla="*/ 84 h 428"/>
                <a:gd name="T12" fmla="*/ 7 w 1479"/>
                <a:gd name="T13" fmla="*/ 65 h 428"/>
                <a:gd name="T14" fmla="*/ 29 w 1479"/>
                <a:gd name="T15" fmla="*/ 31 h 428"/>
                <a:gd name="T16" fmla="*/ 60 w 1479"/>
                <a:gd name="T17" fmla="*/ 9 h 428"/>
                <a:gd name="T18" fmla="*/ 99 w 1479"/>
                <a:gd name="T19" fmla="*/ 0 h 428"/>
                <a:gd name="T20" fmla="*/ 118 w 1479"/>
                <a:gd name="T21" fmla="*/ 2 h 428"/>
                <a:gd name="T22" fmla="*/ 1395 w 1479"/>
                <a:gd name="T23" fmla="*/ 228 h 428"/>
                <a:gd name="T24" fmla="*/ 1414 w 1479"/>
                <a:gd name="T25" fmla="*/ 232 h 428"/>
                <a:gd name="T26" fmla="*/ 1448 w 1479"/>
                <a:gd name="T27" fmla="*/ 254 h 428"/>
                <a:gd name="T28" fmla="*/ 1470 w 1479"/>
                <a:gd name="T29" fmla="*/ 285 h 428"/>
                <a:gd name="T30" fmla="*/ 1479 w 1479"/>
                <a:gd name="T31" fmla="*/ 324 h 428"/>
                <a:gd name="T32" fmla="*/ 1477 w 1479"/>
                <a:gd name="T33" fmla="*/ 343 h 428"/>
                <a:gd name="T34" fmla="*/ 1471 w 1479"/>
                <a:gd name="T35" fmla="*/ 364 h 428"/>
                <a:gd name="T36" fmla="*/ 1451 w 1479"/>
                <a:gd name="T37" fmla="*/ 397 h 428"/>
                <a:gd name="T38" fmla="*/ 1420 w 1479"/>
                <a:gd name="T39" fmla="*/ 419 h 428"/>
                <a:gd name="T40" fmla="*/ 1381 w 1479"/>
                <a:gd name="T41" fmla="*/ 428 h 428"/>
                <a:gd name="T42" fmla="*/ 1360 w 1479"/>
                <a:gd name="T43" fmla="*/ 425 h 428"/>
                <a:gd name="T44" fmla="*/ 84 w 1479"/>
                <a:gd name="T45" fmla="*/ 201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9" h="428">
                  <a:moveTo>
                    <a:pt x="84" y="201"/>
                  </a:moveTo>
                  <a:lnTo>
                    <a:pt x="64" y="196"/>
                  </a:lnTo>
                  <a:lnTo>
                    <a:pt x="31" y="175"/>
                  </a:lnTo>
                  <a:lnTo>
                    <a:pt x="9" y="142"/>
                  </a:lnTo>
                  <a:lnTo>
                    <a:pt x="0" y="105"/>
                  </a:lnTo>
                  <a:lnTo>
                    <a:pt x="3" y="84"/>
                  </a:lnTo>
                  <a:lnTo>
                    <a:pt x="7" y="65"/>
                  </a:lnTo>
                  <a:lnTo>
                    <a:pt x="29" y="31"/>
                  </a:lnTo>
                  <a:lnTo>
                    <a:pt x="60" y="9"/>
                  </a:lnTo>
                  <a:lnTo>
                    <a:pt x="99" y="0"/>
                  </a:lnTo>
                  <a:lnTo>
                    <a:pt x="118" y="2"/>
                  </a:lnTo>
                  <a:lnTo>
                    <a:pt x="1395" y="228"/>
                  </a:lnTo>
                  <a:lnTo>
                    <a:pt x="1414" y="232"/>
                  </a:lnTo>
                  <a:lnTo>
                    <a:pt x="1448" y="254"/>
                  </a:lnTo>
                  <a:lnTo>
                    <a:pt x="1470" y="285"/>
                  </a:lnTo>
                  <a:lnTo>
                    <a:pt x="1479" y="324"/>
                  </a:lnTo>
                  <a:lnTo>
                    <a:pt x="1477" y="343"/>
                  </a:lnTo>
                  <a:lnTo>
                    <a:pt x="1471" y="364"/>
                  </a:lnTo>
                  <a:lnTo>
                    <a:pt x="1451" y="397"/>
                  </a:lnTo>
                  <a:lnTo>
                    <a:pt x="1420" y="419"/>
                  </a:lnTo>
                  <a:lnTo>
                    <a:pt x="1381" y="428"/>
                  </a:lnTo>
                  <a:lnTo>
                    <a:pt x="1360" y="425"/>
                  </a:lnTo>
                  <a:lnTo>
                    <a:pt x="84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65" name="Rectangle 6">
            <a:extLst>
              <a:ext uri="{FF2B5EF4-FFF2-40B4-BE49-F238E27FC236}">
                <a16:creationId xmlns:a16="http://schemas.microsoft.com/office/drawing/2014/main" xmlns="" id="{F94F08DD-7973-4443-9814-814AFF1835E6}"/>
              </a:ext>
            </a:extLst>
          </p:cNvPr>
          <p:cNvSpPr/>
          <p:nvPr/>
        </p:nvSpPr>
        <p:spPr>
          <a:xfrm>
            <a:off x="9079582" y="460341"/>
            <a:ext cx="28910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Indispensables</a:t>
            </a:r>
          </a:p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P.D.N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acompañada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una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P.E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proyección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futuro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Rectangle 97">
            <a:extLst>
              <a:ext uri="{FF2B5EF4-FFF2-40B4-BE49-F238E27FC236}">
                <a16:creationId xmlns:a16="http://schemas.microsoft.com/office/drawing/2014/main" xmlns="" id="{EDDE02B7-9EBD-4610-9516-C8FD608BD63A}"/>
              </a:ext>
            </a:extLst>
          </p:cNvPr>
          <p:cNvSpPr/>
          <p:nvPr/>
        </p:nvSpPr>
        <p:spPr>
          <a:xfrm>
            <a:off x="9354842" y="2419599"/>
            <a:ext cx="2751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Futuro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profesional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militar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posea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conocimiento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contexto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Rectangle 98">
            <a:extLst>
              <a:ext uri="{FF2B5EF4-FFF2-40B4-BE49-F238E27FC236}">
                <a16:creationId xmlns:a16="http://schemas.microsoft.com/office/drawing/2014/main" xmlns="" id="{BF047FD8-0605-4839-BDF1-6DFEE84278F5}"/>
              </a:ext>
            </a:extLst>
          </p:cNvPr>
          <p:cNvSpPr/>
          <p:nvPr/>
        </p:nvSpPr>
        <p:spPr>
          <a:xfrm>
            <a:off x="8474002" y="5246412"/>
            <a:ext cx="34015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Posibilidad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formar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profesionales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militares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únicamente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para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guerras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clásicas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8" name="Rectangle 99">
            <a:extLst>
              <a:ext uri="{FF2B5EF4-FFF2-40B4-BE49-F238E27FC236}">
                <a16:creationId xmlns:a16="http://schemas.microsoft.com/office/drawing/2014/main" xmlns="" id="{ED365C7B-74E7-4349-B5F9-05C007FE1C0C}"/>
              </a:ext>
            </a:extLst>
          </p:cNvPr>
          <p:cNvSpPr/>
          <p:nvPr/>
        </p:nvSpPr>
        <p:spPr>
          <a:xfrm>
            <a:off x="1967744" y="4957867"/>
            <a:ext cx="2334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Incertidumbre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estratégica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Rectangle 100">
            <a:extLst>
              <a:ext uri="{FF2B5EF4-FFF2-40B4-BE49-F238E27FC236}">
                <a16:creationId xmlns:a16="http://schemas.microsoft.com/office/drawing/2014/main" xmlns="" id="{1610384C-8A12-4DF0-BEC5-95DA92100CBB}"/>
              </a:ext>
            </a:extLst>
          </p:cNvPr>
          <p:cNvSpPr/>
          <p:nvPr/>
        </p:nvSpPr>
        <p:spPr>
          <a:xfrm>
            <a:off x="2409965" y="1164244"/>
            <a:ext cx="3348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desarrollan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pequeños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conflictos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0" name="Rectangle 101">
            <a:extLst>
              <a:ext uri="{FF2B5EF4-FFF2-40B4-BE49-F238E27FC236}">
                <a16:creationId xmlns:a16="http://schemas.microsoft.com/office/drawing/2014/main" xmlns="" id="{3F03CA93-5FA2-4AC8-8C39-0F81488D20DC}"/>
              </a:ext>
            </a:extLst>
          </p:cNvPr>
          <p:cNvSpPr/>
          <p:nvPr/>
        </p:nvSpPr>
        <p:spPr>
          <a:xfrm>
            <a:off x="1085038" y="2331266"/>
            <a:ext cx="2175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Guerras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Cuarta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generación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Rectangle 102">
            <a:extLst>
              <a:ext uri="{FF2B5EF4-FFF2-40B4-BE49-F238E27FC236}">
                <a16:creationId xmlns:a16="http://schemas.microsoft.com/office/drawing/2014/main" xmlns="" id="{4059D58E-D220-4918-AFE5-7624CA1909CC}"/>
              </a:ext>
            </a:extLst>
          </p:cNvPr>
          <p:cNvSpPr/>
          <p:nvPr/>
        </p:nvSpPr>
        <p:spPr>
          <a:xfrm>
            <a:off x="6037097" y="1003462"/>
            <a:ext cx="2468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Conflictos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entre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Estados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disminuirán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Rectangle 103">
            <a:extLst>
              <a:ext uri="{FF2B5EF4-FFF2-40B4-BE49-F238E27FC236}">
                <a16:creationId xmlns:a16="http://schemas.microsoft.com/office/drawing/2014/main" xmlns="" id="{29E1CE92-FC0E-4D00-BC7D-BCF2901E1A7B}"/>
              </a:ext>
            </a:extLst>
          </p:cNvPr>
          <p:cNvSpPr/>
          <p:nvPr/>
        </p:nvSpPr>
        <p:spPr>
          <a:xfrm>
            <a:off x="2411115" y="3476981"/>
            <a:ext cx="1903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Cambio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tipos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de Guerra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clásicas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3" name="Rectangle 104">
            <a:extLst>
              <a:ext uri="{FF2B5EF4-FFF2-40B4-BE49-F238E27FC236}">
                <a16:creationId xmlns:a16="http://schemas.microsoft.com/office/drawing/2014/main" xmlns="" id="{126FDBD4-E487-4107-85DC-6AD7D7B27E24}"/>
              </a:ext>
            </a:extLst>
          </p:cNvPr>
          <p:cNvSpPr/>
          <p:nvPr/>
        </p:nvSpPr>
        <p:spPr>
          <a:xfrm>
            <a:off x="8850413" y="3891580"/>
            <a:ext cx="2167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Formación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militar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ESMIL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tiene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una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P.E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2013-2021 </a:t>
            </a:r>
          </a:p>
        </p:txBody>
      </p:sp>
      <p:pic>
        <p:nvPicPr>
          <p:cNvPr id="3074" name="Picture 2" descr="La importancia de la cultura en los negocios mundiales. – Negociació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45" y="3661741"/>
            <a:ext cx="1425001" cy="142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0B941B12-CE2D-4933-AF4C-EEE6D8A1AEC0}"/>
              </a:ext>
            </a:extLst>
          </p:cNvPr>
          <p:cNvGrpSpPr/>
          <p:nvPr/>
        </p:nvGrpSpPr>
        <p:grpSpPr>
          <a:xfrm>
            <a:off x="1450535" y="53011"/>
            <a:ext cx="10637869" cy="6578499"/>
            <a:chOff x="1450535" y="53011"/>
            <a:chExt cx="10637869" cy="6578499"/>
          </a:xfrm>
        </p:grpSpPr>
        <p:cxnSp>
          <p:nvCxnSpPr>
            <p:cNvPr id="5" name="Conector: angular 4">
              <a:extLst>
                <a:ext uri="{FF2B5EF4-FFF2-40B4-BE49-F238E27FC236}">
                  <a16:creationId xmlns:a16="http://schemas.microsoft.com/office/drawing/2014/main" xmlns="" id="{ECFED22C-E052-4F32-937C-3C2F4F4C201D}"/>
                </a:ext>
              </a:extLst>
            </p:cNvPr>
            <p:cNvCxnSpPr>
              <a:stCxn id="70" idx="0"/>
              <a:endCxn id="63" idx="2"/>
            </p:cNvCxnSpPr>
            <p:nvPr/>
          </p:nvCxnSpPr>
          <p:spPr>
            <a:xfrm rot="5400000" flipH="1" flipV="1">
              <a:off x="5141080" y="268249"/>
              <a:ext cx="426491" cy="1724829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: angular 5">
              <a:extLst>
                <a:ext uri="{FF2B5EF4-FFF2-40B4-BE49-F238E27FC236}">
                  <a16:creationId xmlns:a16="http://schemas.microsoft.com/office/drawing/2014/main" xmlns="" id="{01684D3C-7BBC-4790-9E2F-3FC91166A804}"/>
                </a:ext>
              </a:extLst>
            </p:cNvPr>
            <p:cNvCxnSpPr>
              <a:stCxn id="66" idx="0"/>
              <a:endCxn id="63" idx="6"/>
            </p:cNvCxnSpPr>
            <p:nvPr/>
          </p:nvCxnSpPr>
          <p:spPr>
            <a:xfrm rot="16200000" flipV="1">
              <a:off x="9221517" y="99249"/>
              <a:ext cx="460454" cy="2096789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xmlns="" id="{7102E479-2F0F-4DFD-9956-F148E772C53F}"/>
                </a:ext>
              </a:extLst>
            </p:cNvPr>
            <p:cNvCxnSpPr>
              <a:cxnSpLocks/>
              <a:stCxn id="68" idx="0"/>
              <a:endCxn id="63" idx="4"/>
            </p:cNvCxnSpPr>
            <p:nvPr/>
          </p:nvCxnSpPr>
          <p:spPr>
            <a:xfrm flipV="1">
              <a:off x="7304370" y="1155956"/>
              <a:ext cx="5675" cy="2383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: angular 7">
              <a:extLst>
                <a:ext uri="{FF2B5EF4-FFF2-40B4-BE49-F238E27FC236}">
                  <a16:creationId xmlns:a16="http://schemas.microsoft.com/office/drawing/2014/main" xmlns="" id="{5E4B9055-E2BE-43F0-BE77-E9531CDFB8FB}"/>
                </a:ext>
              </a:extLst>
            </p:cNvPr>
            <p:cNvCxnSpPr>
              <a:stCxn id="60" idx="1"/>
              <a:endCxn id="41" idx="7"/>
            </p:cNvCxnSpPr>
            <p:nvPr/>
          </p:nvCxnSpPr>
          <p:spPr>
            <a:xfrm rot="10800000" flipV="1">
              <a:off x="5619670" y="2541866"/>
              <a:ext cx="836561" cy="16048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: angular 8">
              <a:extLst>
                <a:ext uri="{FF2B5EF4-FFF2-40B4-BE49-F238E27FC236}">
                  <a16:creationId xmlns:a16="http://schemas.microsoft.com/office/drawing/2014/main" xmlns="" id="{F05AC424-043A-4A2E-9F98-4EC4083CA9AA}"/>
                </a:ext>
              </a:extLst>
            </p:cNvPr>
            <p:cNvCxnSpPr>
              <a:cxnSpLocks/>
              <a:stCxn id="58" idx="1"/>
              <a:endCxn id="41" idx="5"/>
            </p:cNvCxnSpPr>
            <p:nvPr/>
          </p:nvCxnSpPr>
          <p:spPr>
            <a:xfrm rot="10800000">
              <a:off x="5619669" y="3202901"/>
              <a:ext cx="1353396" cy="66707"/>
            </a:xfrm>
            <a:prstGeom prst="bentConnector4">
              <a:avLst>
                <a:gd name="adj1" fmla="val 43462"/>
                <a:gd name="adj2" fmla="val -56903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: angular 9">
              <a:extLst>
                <a:ext uri="{FF2B5EF4-FFF2-40B4-BE49-F238E27FC236}">
                  <a16:creationId xmlns:a16="http://schemas.microsoft.com/office/drawing/2014/main" xmlns="" id="{A4595A1D-75DA-4303-AE39-A7C2431EDA03}"/>
                </a:ext>
              </a:extLst>
            </p:cNvPr>
            <p:cNvCxnSpPr>
              <a:stCxn id="56" idx="1"/>
              <a:endCxn id="41" idx="6"/>
            </p:cNvCxnSpPr>
            <p:nvPr/>
          </p:nvCxnSpPr>
          <p:spPr>
            <a:xfrm rot="10800000">
              <a:off x="5796626" y="2952625"/>
              <a:ext cx="659604" cy="114010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: angular 10">
              <a:extLst>
                <a:ext uri="{FF2B5EF4-FFF2-40B4-BE49-F238E27FC236}">
                  <a16:creationId xmlns:a16="http://schemas.microsoft.com/office/drawing/2014/main" xmlns="" id="{65C9C154-CD9C-421B-A168-5ADBF4CE7153}"/>
                </a:ext>
              </a:extLst>
            </p:cNvPr>
            <p:cNvCxnSpPr>
              <a:stCxn id="54" idx="0"/>
              <a:endCxn id="41" idx="2"/>
            </p:cNvCxnSpPr>
            <p:nvPr/>
          </p:nvCxnSpPr>
          <p:spPr>
            <a:xfrm rot="5400000" flipH="1" flipV="1">
              <a:off x="4108149" y="3336387"/>
              <a:ext cx="863899" cy="96376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: curvado 11">
              <a:extLst>
                <a:ext uri="{FF2B5EF4-FFF2-40B4-BE49-F238E27FC236}">
                  <a16:creationId xmlns:a16="http://schemas.microsoft.com/office/drawing/2014/main" xmlns="" id="{364E104C-7706-49D0-9448-29A641F08739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 flipV="1">
              <a:off x="8844412" y="4487010"/>
              <a:ext cx="2054714" cy="83785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: curvado 12">
              <a:extLst>
                <a:ext uri="{FF2B5EF4-FFF2-40B4-BE49-F238E27FC236}">
                  <a16:creationId xmlns:a16="http://schemas.microsoft.com/office/drawing/2014/main" xmlns="" id="{5FC27A23-967E-4112-92B0-EDF2D158B4EB}"/>
                </a:ext>
              </a:extLst>
            </p:cNvPr>
            <p:cNvCxnSpPr>
              <a:stCxn id="44" idx="1"/>
            </p:cNvCxnSpPr>
            <p:nvPr/>
          </p:nvCxnSpPr>
          <p:spPr>
            <a:xfrm rot="10800000">
              <a:off x="4197928" y="5725051"/>
              <a:ext cx="721051" cy="476647"/>
            </a:xfrm>
            <a:prstGeom prst="curved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: curvado 13">
              <a:extLst>
                <a:ext uri="{FF2B5EF4-FFF2-40B4-BE49-F238E27FC236}">
                  <a16:creationId xmlns:a16="http://schemas.microsoft.com/office/drawing/2014/main" xmlns="" id="{24386925-F839-46B1-9EE6-7147A1BFEFF8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 flipV="1">
              <a:off x="7304369" y="5702044"/>
              <a:ext cx="822024" cy="499653"/>
            </a:xfrm>
            <a:prstGeom prst="curved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: curvado 14">
              <a:extLst>
                <a:ext uri="{FF2B5EF4-FFF2-40B4-BE49-F238E27FC236}">
                  <a16:creationId xmlns:a16="http://schemas.microsoft.com/office/drawing/2014/main" xmlns="" id="{38536710-026C-4850-974F-0813B2125B61}"/>
                </a:ext>
              </a:extLst>
            </p:cNvPr>
            <p:cNvCxnSpPr/>
            <p:nvPr/>
          </p:nvCxnSpPr>
          <p:spPr>
            <a:xfrm rot="16200000" flipV="1">
              <a:off x="2588889" y="2778786"/>
              <a:ext cx="1828016" cy="253988"/>
            </a:xfrm>
            <a:prstGeom prst="curved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: curvado 15">
              <a:extLst>
                <a:ext uri="{FF2B5EF4-FFF2-40B4-BE49-F238E27FC236}">
                  <a16:creationId xmlns:a16="http://schemas.microsoft.com/office/drawing/2014/main" xmlns="" id="{504C2080-A3DF-4F0E-A4D9-4420970B1A6C}"/>
                </a:ext>
              </a:extLst>
            </p:cNvPr>
            <p:cNvCxnSpPr/>
            <p:nvPr/>
          </p:nvCxnSpPr>
          <p:spPr>
            <a:xfrm rot="10800000">
              <a:off x="4032713" y="2067432"/>
              <a:ext cx="2439758" cy="332229"/>
            </a:xfrm>
            <a:prstGeom prst="curvedConnector3">
              <a:avLst>
                <a:gd name="adj1" fmla="val 9315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curvado 16">
              <a:extLst>
                <a:ext uri="{FF2B5EF4-FFF2-40B4-BE49-F238E27FC236}">
                  <a16:creationId xmlns:a16="http://schemas.microsoft.com/office/drawing/2014/main" xmlns="" id="{E6CE9532-5659-4F8E-9940-C72E72C21D4F}"/>
                </a:ext>
              </a:extLst>
            </p:cNvPr>
            <p:cNvCxnSpPr>
              <a:endCxn id="67" idx="2"/>
            </p:cNvCxnSpPr>
            <p:nvPr/>
          </p:nvCxnSpPr>
          <p:spPr>
            <a:xfrm flipV="1">
              <a:off x="6472471" y="2059506"/>
              <a:ext cx="831899" cy="353943"/>
            </a:xfrm>
            <a:prstGeom prst="curved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: curvado 17">
              <a:extLst>
                <a:ext uri="{FF2B5EF4-FFF2-40B4-BE49-F238E27FC236}">
                  <a16:creationId xmlns:a16="http://schemas.microsoft.com/office/drawing/2014/main" xmlns="" id="{E2D074B1-1C02-42D4-8121-17AFC76CFD78}"/>
                </a:ext>
              </a:extLst>
            </p:cNvPr>
            <p:cNvCxnSpPr>
              <a:stCxn id="60" idx="3"/>
              <a:endCxn id="66" idx="3"/>
            </p:cNvCxnSpPr>
            <p:nvPr/>
          </p:nvCxnSpPr>
          <p:spPr>
            <a:xfrm flipV="1">
              <a:off x="11571569" y="1654870"/>
              <a:ext cx="132520" cy="886996"/>
            </a:xfrm>
            <a:prstGeom prst="curvedConnector3">
              <a:avLst>
                <a:gd name="adj1" fmla="val 2725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: curvado 18">
              <a:extLst>
                <a:ext uri="{FF2B5EF4-FFF2-40B4-BE49-F238E27FC236}">
                  <a16:creationId xmlns:a16="http://schemas.microsoft.com/office/drawing/2014/main" xmlns="" id="{C98A84D4-7D90-435B-B23E-2B32B35DC5F5}"/>
                </a:ext>
              </a:extLst>
            </p:cNvPr>
            <p:cNvCxnSpPr>
              <a:stCxn id="56" idx="3"/>
              <a:endCxn id="60" idx="3"/>
            </p:cNvCxnSpPr>
            <p:nvPr/>
          </p:nvCxnSpPr>
          <p:spPr>
            <a:xfrm flipV="1">
              <a:off x="11571569" y="2541866"/>
              <a:ext cx="12700" cy="1550859"/>
            </a:xfrm>
            <a:prstGeom prst="curvedConnector3">
              <a:avLst>
                <a:gd name="adj1" fmla="val 354545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xmlns="" id="{47A028C0-6C9B-4729-9248-25F1C7618561}"/>
                </a:ext>
              </a:extLst>
            </p:cNvPr>
            <p:cNvGrpSpPr/>
            <p:nvPr/>
          </p:nvGrpSpPr>
          <p:grpSpPr>
            <a:xfrm>
              <a:off x="4757531" y="53011"/>
              <a:ext cx="3538330" cy="648059"/>
              <a:chOff x="4757531" y="198783"/>
              <a:chExt cx="3167270" cy="648059"/>
            </a:xfrm>
          </p:grpSpPr>
          <p:sp>
            <p:nvSpPr>
              <p:cNvPr id="73" name="Rectángulo 72">
                <a:extLst>
                  <a:ext uri="{FF2B5EF4-FFF2-40B4-BE49-F238E27FC236}">
                    <a16:creationId xmlns:a16="http://schemas.microsoft.com/office/drawing/2014/main" xmlns="" id="{01696141-AA5B-4932-BA75-C06C104F3B96}"/>
                  </a:ext>
                </a:extLst>
              </p:cNvPr>
              <p:cNvSpPr/>
              <p:nvPr/>
            </p:nvSpPr>
            <p:spPr>
              <a:xfrm>
                <a:off x="4757531" y="198783"/>
                <a:ext cx="3167270" cy="4770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CuadroTexto 73">
                <a:extLst>
                  <a:ext uri="{FF2B5EF4-FFF2-40B4-BE49-F238E27FC236}">
                    <a16:creationId xmlns:a16="http://schemas.microsoft.com/office/drawing/2014/main" xmlns="" id="{B3E0DC27-D093-4C16-BAA3-9CFB483F7903}"/>
                  </a:ext>
                </a:extLst>
              </p:cNvPr>
              <p:cNvSpPr txBox="1"/>
              <p:nvPr/>
            </p:nvSpPr>
            <p:spPr>
              <a:xfrm>
                <a:off x="4949688" y="262067"/>
                <a:ext cx="27829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/>
                  <a:t>MAPA ESTRATÉGICO DE LA ESMIL</a:t>
                </a:r>
                <a:endParaRPr lang="es-EC" sz="1600" b="1" dirty="0"/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xmlns="" id="{122F4CBD-6F25-499E-BE3D-A44E61BA758D}"/>
                </a:ext>
              </a:extLst>
            </p:cNvPr>
            <p:cNvGrpSpPr/>
            <p:nvPr/>
          </p:nvGrpSpPr>
          <p:grpSpPr>
            <a:xfrm>
              <a:off x="1450535" y="1224633"/>
              <a:ext cx="1378226" cy="843238"/>
              <a:chOff x="980661" y="993913"/>
              <a:chExt cx="1099930" cy="143123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xmlns="" id="{EF30B8F5-3DF9-4CA7-AAC7-98D060F0E680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xmlns="" id="{F5FADD51-B173-484C-B891-794132363D86}"/>
                  </a:ext>
                </a:extLst>
              </p:cNvPr>
              <p:cNvSpPr txBox="1"/>
              <p:nvPr/>
            </p:nvSpPr>
            <p:spPr>
              <a:xfrm>
                <a:off x="980661" y="1302360"/>
                <a:ext cx="10999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b="1" dirty="0"/>
                  <a:t>IMPACTO </a:t>
                </a:r>
              </a:p>
              <a:p>
                <a:pPr algn="ctr"/>
                <a:r>
                  <a:rPr lang="es-MX" sz="1200" b="1" dirty="0"/>
                  <a:t>A LA SOCIEDAD</a:t>
                </a:r>
                <a:endParaRPr lang="es-EC" sz="1200" b="1" dirty="0"/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xmlns="" id="{1167DF47-DBFA-464B-AA78-8D3B623C6620}"/>
                </a:ext>
              </a:extLst>
            </p:cNvPr>
            <p:cNvGrpSpPr/>
            <p:nvPr/>
          </p:nvGrpSpPr>
          <p:grpSpPr>
            <a:xfrm>
              <a:off x="3299215" y="1343908"/>
              <a:ext cx="2385391" cy="723523"/>
              <a:chOff x="980661" y="944555"/>
              <a:chExt cx="1099930" cy="148059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xmlns="" id="{C7E42FC2-1301-4DD5-A69D-1D515CE9B3CC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xmlns="" id="{A4CD77DD-6DA8-478D-BC27-2C90281CC6F5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identidad y la imagen de la ESMIL, mediante la publicación y difusión de las actividades de formación de los cadetes</a:t>
                </a:r>
                <a:endParaRPr lang="es-EC" sz="1000" b="1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xmlns="" id="{7D4A211C-7758-4DC3-AFC1-F9C386612C4D}"/>
                </a:ext>
              </a:extLst>
            </p:cNvPr>
            <p:cNvGrpSpPr/>
            <p:nvPr/>
          </p:nvGrpSpPr>
          <p:grpSpPr>
            <a:xfrm>
              <a:off x="6100418" y="1394297"/>
              <a:ext cx="2407903" cy="665209"/>
              <a:chOff x="980661" y="944555"/>
              <a:chExt cx="1099930" cy="148059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7" name="Rectángulo 66">
                <a:extLst>
                  <a:ext uri="{FF2B5EF4-FFF2-40B4-BE49-F238E27FC236}">
                    <a16:creationId xmlns:a16="http://schemas.microsoft.com/office/drawing/2014/main" xmlns="" id="{1A2DD5C5-FFD1-4A40-B6B0-E44D417C29AA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xmlns="" id="{9BA43789-A92C-48EB-A1E1-35DBC0084101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calidad académica de los cadetes mediante una educación integral acorde a la carrera militar</a:t>
                </a:r>
                <a:endParaRPr lang="es-EC" sz="1000" b="1" dirty="0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xmlns="" id="{BB63D622-1B2B-4CB8-A3E4-111B5E5D5AA7}"/>
                </a:ext>
              </a:extLst>
            </p:cNvPr>
            <p:cNvGrpSpPr/>
            <p:nvPr/>
          </p:nvGrpSpPr>
          <p:grpSpPr>
            <a:xfrm>
              <a:off x="9296186" y="1377871"/>
              <a:ext cx="2407903" cy="681635"/>
              <a:chOff x="980661" y="944555"/>
              <a:chExt cx="1099930" cy="148059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xmlns="" id="{AD9F5B4B-3B16-4DB0-8233-D4C19B55F512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xmlns="" id="{AFA2B8E5-0077-4ACC-BE9C-203600F3A1C3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203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las competencias de los cadetes mediante un proceso de formación de calidad</a:t>
                </a:r>
                <a:endParaRPr lang="es-EC" sz="1000" b="1" dirty="0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xmlns="" id="{6759A02C-6474-4D90-ACE1-CE1DA399B3FD}"/>
                </a:ext>
              </a:extLst>
            </p:cNvPr>
            <p:cNvGrpSpPr/>
            <p:nvPr/>
          </p:nvGrpSpPr>
          <p:grpSpPr>
            <a:xfrm>
              <a:off x="6216740" y="678878"/>
              <a:ext cx="2186609" cy="477078"/>
              <a:chOff x="5287617" y="861391"/>
              <a:chExt cx="2186609" cy="477078"/>
            </a:xfrm>
          </p:grpSpPr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xmlns="" id="{AC667F93-A05D-46A8-9E33-DB5D55FA51D8}"/>
                  </a:ext>
                </a:extLst>
              </p:cNvPr>
              <p:cNvSpPr/>
              <p:nvPr/>
            </p:nvSpPr>
            <p:spPr>
              <a:xfrm>
                <a:off x="5287617" y="861391"/>
                <a:ext cx="2186609" cy="47707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 dirty="0">
                  <a:noFill/>
                </a:endParaRPr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xmlns="" id="{D5CBD710-EEC5-4E3D-9976-9036A064DF28}"/>
                  </a:ext>
                </a:extLst>
              </p:cNvPr>
              <p:cNvSpPr txBox="1"/>
              <p:nvPr/>
            </p:nvSpPr>
            <p:spPr>
              <a:xfrm>
                <a:off x="5698433" y="920659"/>
                <a:ext cx="14047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b="1" dirty="0"/>
                  <a:t>Visión</a:t>
                </a:r>
                <a:endParaRPr lang="es-EC" sz="1400" b="1" dirty="0"/>
              </a:p>
            </p:txBody>
          </p: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xmlns="" id="{1D1B5DB0-8659-45D6-9DCC-2155F3416C21}"/>
                </a:ext>
              </a:extLst>
            </p:cNvPr>
            <p:cNvGrpSpPr/>
            <p:nvPr/>
          </p:nvGrpSpPr>
          <p:grpSpPr>
            <a:xfrm>
              <a:off x="1450535" y="2423750"/>
              <a:ext cx="1378226" cy="2100660"/>
              <a:chOff x="980661" y="993913"/>
              <a:chExt cx="1099930" cy="1431235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xmlns="" id="{04FF92FC-70EA-4A9F-99A1-1E6101E14B40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xmlns="" id="{E5CB84DD-D6DF-4C60-8D30-AB036BEA8EF4}"/>
                  </a:ext>
                </a:extLst>
              </p:cNvPr>
              <p:cNvSpPr txBox="1"/>
              <p:nvPr/>
            </p:nvSpPr>
            <p:spPr>
              <a:xfrm>
                <a:off x="980661" y="1464883"/>
                <a:ext cx="1099930" cy="31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b="1" dirty="0"/>
                  <a:t>EFECTO OPERACIONAL</a:t>
                </a:r>
                <a:endParaRPr lang="es-EC" sz="1200" b="1" dirty="0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xmlns="" id="{500FC01B-7BD6-430E-BEA6-4AC0BF9333D2}"/>
                </a:ext>
              </a:extLst>
            </p:cNvPr>
            <p:cNvGrpSpPr/>
            <p:nvPr/>
          </p:nvGrpSpPr>
          <p:grpSpPr>
            <a:xfrm>
              <a:off x="6456230" y="2341657"/>
              <a:ext cx="5115339" cy="553998"/>
              <a:chOff x="980661" y="944555"/>
              <a:chExt cx="1099930" cy="14805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xmlns="" id="{13F53326-0970-4C6B-BD38-FE8F58B5E33C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xmlns="" id="{82785599-7B24-4E5F-8F9C-9A698CEAF342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070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los intercambios de los instructores y cadetes, con los países amigos para desarrollar una visión actualizada de las instituciones militares en el contexto regional mundial</a:t>
                </a:r>
                <a:endParaRPr lang="es-EC" sz="1000" b="1" dirty="0"/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xmlns="" id="{AF3FD394-38D0-4C62-BE3A-49B3DC609EB0}"/>
                </a:ext>
              </a:extLst>
            </p:cNvPr>
            <p:cNvGrpSpPr/>
            <p:nvPr/>
          </p:nvGrpSpPr>
          <p:grpSpPr>
            <a:xfrm>
              <a:off x="6973065" y="3118623"/>
              <a:ext cx="5115339" cy="538017"/>
              <a:chOff x="980661" y="944555"/>
              <a:chExt cx="1099930" cy="14805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xmlns="" id="{67961C89-E3E1-45E0-BFAC-2F0586D280AA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xmlns="" id="{02C20F35-B7C7-47BF-8976-E9B09B98FBC8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los intercambios y actividades comunes de instructores y cadetes/guardiamarinas en el contexto nacional de FF.AA para fortalecer el conocimiento de actividades y desempeño de las otras fuerzas en las misiones asignadas por el estado</a:t>
                </a:r>
                <a:endParaRPr lang="es-EC" sz="1000" b="1" dirty="0"/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xmlns="" id="{B9384ABF-1B92-49CF-8DB1-258D484E6BFC}"/>
                </a:ext>
              </a:extLst>
            </p:cNvPr>
            <p:cNvGrpSpPr/>
            <p:nvPr/>
          </p:nvGrpSpPr>
          <p:grpSpPr>
            <a:xfrm>
              <a:off x="6456230" y="3815726"/>
              <a:ext cx="5115339" cy="654963"/>
              <a:chOff x="980661" y="944555"/>
              <a:chExt cx="1099930" cy="14805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xmlns="" id="{F59CEB9B-699D-44AB-BCDC-3FBB78F6AD12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xmlns="" id="{6E77F33E-3A11-4042-A228-E897BCFA7C40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252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impartición de valores cívicos y morales  a los oficiales, cadetes, especialistas, personal de tropa y servidores públicos que laboran en la ESMIL, mediante programas, seminarios y ceremonias militares</a:t>
                </a:r>
                <a:endParaRPr lang="es-EC" sz="1000" b="1" dirty="0"/>
              </a:p>
            </p:txBody>
          </p: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xmlns="" id="{4178D159-3710-416E-BA80-15E38ED694FA}"/>
                </a:ext>
              </a:extLst>
            </p:cNvPr>
            <p:cNvGrpSpPr/>
            <p:nvPr/>
          </p:nvGrpSpPr>
          <p:grpSpPr>
            <a:xfrm>
              <a:off x="3299214" y="3816524"/>
              <a:ext cx="2385391" cy="707886"/>
              <a:chOff x="980661" y="944555"/>
              <a:chExt cx="1099930" cy="1600229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xmlns="" id="{A141ED4D-BE7C-4C96-948B-B88CCAD189C9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xmlns="" id="{197BA511-5364-43A3-9B91-2238A86F9BDE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600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capacitación continua del personal militar de la ESMIL mediante el aprendizaje virtual a través de la plataforma SIVEC </a:t>
                </a:r>
                <a:endParaRPr lang="es-EC" sz="1000" b="1" dirty="0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xmlns="" id="{A06E7F6B-FE33-46AF-91BA-559B75A24A3C}"/>
                </a:ext>
              </a:extLst>
            </p:cNvPr>
            <p:cNvGrpSpPr/>
            <p:nvPr/>
          </p:nvGrpSpPr>
          <p:grpSpPr>
            <a:xfrm>
              <a:off x="1450538" y="5017164"/>
              <a:ext cx="1378226" cy="707886"/>
              <a:chOff x="980661" y="993913"/>
              <a:chExt cx="1099930" cy="1431235"/>
            </a:xfrm>
            <a:solidFill>
              <a:srgbClr val="FFFF00"/>
            </a:solidFill>
          </p:grpSpPr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xmlns="" id="{BC21F61D-2EB3-4F9D-A8EF-3563A391FC74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 dirty="0"/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xmlns="" id="{E1453ABE-4361-4E6D-9ACD-60B263A2A6E4}"/>
                  </a:ext>
                </a:extLst>
              </p:cNvPr>
              <p:cNvSpPr txBox="1"/>
              <p:nvPr/>
            </p:nvSpPr>
            <p:spPr>
              <a:xfrm>
                <a:off x="980661" y="1227685"/>
                <a:ext cx="1099930" cy="5993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b="1" dirty="0"/>
                  <a:t>APRENDIZAJE Y CRECIMIENTO</a:t>
                </a:r>
                <a:endParaRPr lang="es-EC" sz="1200" b="1" dirty="0"/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xmlns="" id="{D9921392-EC3D-47A9-9B76-B584C976A935}"/>
                </a:ext>
              </a:extLst>
            </p:cNvPr>
            <p:cNvGrpSpPr/>
            <p:nvPr/>
          </p:nvGrpSpPr>
          <p:grpSpPr>
            <a:xfrm>
              <a:off x="1450535" y="6055033"/>
              <a:ext cx="1378226" cy="576477"/>
              <a:chOff x="980661" y="993913"/>
              <a:chExt cx="1099930" cy="143123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xmlns="" id="{BD851E86-EF25-4817-9AC4-723D90319E3D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200"/>
              </a:p>
            </p:txBody>
          </p: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xmlns="" id="{D97D2739-9639-4D34-9C71-E01EBEB3AF85}"/>
                  </a:ext>
                </a:extLst>
              </p:cNvPr>
              <p:cNvSpPr txBox="1"/>
              <p:nvPr/>
            </p:nvSpPr>
            <p:spPr>
              <a:xfrm>
                <a:off x="980661" y="1230048"/>
                <a:ext cx="1099930" cy="599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b="1" dirty="0"/>
                  <a:t>FINANCIAMIENTO Y PRESUPUESTO</a:t>
                </a:r>
                <a:endParaRPr lang="es-EC" sz="1200" b="1" dirty="0"/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xmlns="" id="{1B04A184-99F0-402F-93B9-1DAC6263C272}"/>
                </a:ext>
              </a:extLst>
            </p:cNvPr>
            <p:cNvGrpSpPr/>
            <p:nvPr/>
          </p:nvGrpSpPr>
          <p:grpSpPr>
            <a:xfrm>
              <a:off x="3299213" y="4894883"/>
              <a:ext cx="2385391" cy="1093302"/>
              <a:chOff x="980661" y="944555"/>
              <a:chExt cx="1099930" cy="1948104"/>
            </a:xfrm>
            <a:solidFill>
              <a:srgbClr val="FFFF00"/>
            </a:solidFill>
          </p:grpSpPr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xmlns="" id="{99ED38AE-2032-4C59-86F0-9CBAA7FC2028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xmlns="" id="{A2CDEE9D-5E01-45CD-9DA6-2E546E7213C3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948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eficacia en la gestión de procesos, aplicando adecuadamente tecnología de apoyo, acorde a los requerimientos y exigencias que se presentes.</a:t>
                </a:r>
                <a:endParaRPr lang="es-EC" sz="1000" b="1" dirty="0"/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xmlns="" id="{5C0FFFD5-10B1-4E68-83C3-DF24990CDA7A}"/>
                </a:ext>
              </a:extLst>
            </p:cNvPr>
            <p:cNvGrpSpPr/>
            <p:nvPr/>
          </p:nvGrpSpPr>
          <p:grpSpPr>
            <a:xfrm>
              <a:off x="6459021" y="4895547"/>
              <a:ext cx="2385391" cy="1093302"/>
              <a:chOff x="980661" y="944555"/>
              <a:chExt cx="1099930" cy="1948104"/>
            </a:xfrm>
            <a:solidFill>
              <a:srgbClr val="FFFF00"/>
            </a:solidFill>
          </p:grpSpPr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xmlns="" id="{5CA169CC-EE2F-4C80-8C77-40FEF6A5BFF8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xmlns="" id="{F4F9DD62-FD31-4BCF-B0D0-BF6AADA21B81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1948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capacitación del personal de cadetes en el interior del país y en el exterior a fin de potenciar sus habilidades, destrezas y competencias profesionales</a:t>
                </a:r>
                <a:endParaRPr lang="es-EC" sz="1000" b="1" dirty="0"/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xmlns="" id="{9AC73858-3049-44B7-BEBE-794126E28E2E}"/>
                </a:ext>
              </a:extLst>
            </p:cNvPr>
            <p:cNvGrpSpPr/>
            <p:nvPr/>
          </p:nvGrpSpPr>
          <p:grpSpPr>
            <a:xfrm>
              <a:off x="4918978" y="6006755"/>
              <a:ext cx="2385391" cy="584776"/>
              <a:chOff x="980661" y="944555"/>
              <a:chExt cx="1099930" cy="148059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xmlns="" id="{C0464EB4-AA6A-4B84-89E3-2D82258271F3}"/>
                  </a:ext>
                </a:extLst>
              </p:cNvPr>
              <p:cNvSpPr/>
              <p:nvPr/>
            </p:nvSpPr>
            <p:spPr>
              <a:xfrm>
                <a:off x="980661" y="993913"/>
                <a:ext cx="1099930" cy="143123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xmlns="" id="{60CA8CFF-677A-49E9-A3D2-B1D0AA7DAEDE}"/>
                  </a:ext>
                </a:extLst>
              </p:cNvPr>
              <p:cNvSpPr txBox="1"/>
              <p:nvPr/>
            </p:nvSpPr>
            <p:spPr>
              <a:xfrm>
                <a:off x="980661" y="944555"/>
                <a:ext cx="1099930" cy="9871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000" b="1" dirty="0"/>
                  <a:t>Incrementar la gestión para alcanzar presupuestos, en forma funcional y coherente, considerando las prioridades.</a:t>
                </a:r>
                <a:endParaRPr lang="es-EC" sz="1000" b="1" dirty="0"/>
              </a:p>
            </p:txBody>
          </p:sp>
        </p:grp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xmlns="" id="{CE1CD230-50E4-4BAC-874C-FD923E04B18F}"/>
                </a:ext>
              </a:extLst>
            </p:cNvPr>
            <p:cNvCxnSpPr>
              <a:cxnSpLocks/>
            </p:cNvCxnSpPr>
            <p:nvPr/>
          </p:nvCxnSpPr>
          <p:spPr>
            <a:xfrm>
              <a:off x="1450535" y="2205286"/>
              <a:ext cx="1063786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xmlns="" id="{411D5CFB-087E-463C-99D3-E326B9A8F9DD}"/>
                </a:ext>
              </a:extLst>
            </p:cNvPr>
            <p:cNvCxnSpPr>
              <a:cxnSpLocks/>
            </p:cNvCxnSpPr>
            <p:nvPr/>
          </p:nvCxnSpPr>
          <p:spPr>
            <a:xfrm>
              <a:off x="1450535" y="4701513"/>
              <a:ext cx="1063786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xmlns="" id="{6E25E11E-57C4-4961-9CF2-5E50B3E7DED8}"/>
                </a:ext>
              </a:extLst>
            </p:cNvPr>
            <p:cNvCxnSpPr>
              <a:cxnSpLocks/>
            </p:cNvCxnSpPr>
            <p:nvPr/>
          </p:nvCxnSpPr>
          <p:spPr>
            <a:xfrm>
              <a:off x="1450535" y="5899642"/>
              <a:ext cx="1063786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11433230-BB0E-47EC-AB4D-4E22A2F14D7E}"/>
                </a:ext>
              </a:extLst>
            </p:cNvPr>
            <p:cNvGrpSpPr/>
            <p:nvPr/>
          </p:nvGrpSpPr>
          <p:grpSpPr>
            <a:xfrm>
              <a:off x="4588286" y="2598682"/>
              <a:ext cx="1208340" cy="707886"/>
              <a:chOff x="5287617" y="861391"/>
              <a:chExt cx="2186609" cy="477078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xmlns="" id="{D2EC5FED-5D1A-471D-B237-B0A2D010B19B}"/>
                  </a:ext>
                </a:extLst>
              </p:cNvPr>
              <p:cNvSpPr/>
              <p:nvPr/>
            </p:nvSpPr>
            <p:spPr>
              <a:xfrm>
                <a:off x="5287617" y="861391"/>
                <a:ext cx="2186609" cy="47707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000" dirty="0">
                  <a:noFill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xmlns="" id="{5E887005-2FE9-4112-8285-6E6C58699614}"/>
                  </a:ext>
                </a:extLst>
              </p:cNvPr>
              <p:cNvSpPr txBox="1"/>
              <p:nvPr/>
            </p:nvSpPr>
            <p:spPr>
              <a:xfrm>
                <a:off x="5698434" y="1004696"/>
                <a:ext cx="14047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b="1" dirty="0"/>
                  <a:t>Misión</a:t>
                </a:r>
                <a:endParaRPr lang="es-EC" sz="1400" b="1" dirty="0"/>
              </a:p>
            </p:txBody>
          </p:sp>
        </p:grpSp>
        <p:cxnSp>
          <p:nvCxnSpPr>
            <p:cNvPr id="40" name="Conector: curvado 39">
              <a:extLst>
                <a:ext uri="{FF2B5EF4-FFF2-40B4-BE49-F238E27FC236}">
                  <a16:creationId xmlns:a16="http://schemas.microsoft.com/office/drawing/2014/main" xmlns="" id="{EBF08C39-AF4A-4BC0-8A91-1FE81BD454A7}"/>
                </a:ext>
              </a:extLst>
            </p:cNvPr>
            <p:cNvCxnSpPr/>
            <p:nvPr/>
          </p:nvCxnSpPr>
          <p:spPr>
            <a:xfrm rot="10800000">
              <a:off x="3629892" y="4470689"/>
              <a:ext cx="2054713" cy="424194"/>
            </a:xfrm>
            <a:prstGeom prst="curvedConnector3">
              <a:avLst>
                <a:gd name="adj1" fmla="val 8775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lipse 1"/>
          <p:cNvSpPr/>
          <p:nvPr/>
        </p:nvSpPr>
        <p:spPr>
          <a:xfrm>
            <a:off x="5280338" y="1155956"/>
            <a:ext cx="311235" cy="187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1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8296278" y="1192495"/>
            <a:ext cx="311235" cy="187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7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11344494" y="1192641"/>
            <a:ext cx="311235" cy="187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6</a:t>
            </a:r>
            <a:endParaRPr lang="es-EC" sz="4400" dirty="0"/>
          </a:p>
        </p:txBody>
      </p:sp>
      <p:sp>
        <p:nvSpPr>
          <p:cNvPr id="77" name="Elipse 76"/>
          <p:cNvSpPr/>
          <p:nvPr/>
        </p:nvSpPr>
        <p:spPr>
          <a:xfrm>
            <a:off x="11567230" y="2215166"/>
            <a:ext cx="307091" cy="1938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3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78" name="Elipse 77"/>
          <p:cNvSpPr/>
          <p:nvPr/>
        </p:nvSpPr>
        <p:spPr>
          <a:xfrm>
            <a:off x="11546379" y="2920709"/>
            <a:ext cx="307091" cy="1938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4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11637829" y="4042143"/>
            <a:ext cx="307091" cy="1938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2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80" name="Elipse 79"/>
          <p:cNvSpPr/>
          <p:nvPr/>
        </p:nvSpPr>
        <p:spPr>
          <a:xfrm>
            <a:off x="5203440" y="3591537"/>
            <a:ext cx="307091" cy="1938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5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81" name="Elipse 80"/>
          <p:cNvSpPr/>
          <p:nvPr/>
        </p:nvSpPr>
        <p:spPr>
          <a:xfrm>
            <a:off x="8573302" y="4675030"/>
            <a:ext cx="313121" cy="1916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8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5100035" y="4631522"/>
            <a:ext cx="519634" cy="2018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10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7304369" y="5867568"/>
            <a:ext cx="313121" cy="1916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9</a:t>
            </a:r>
            <a:endParaRPr lang="es-EC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ángulo 62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447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3446607" y="271405"/>
            <a:ext cx="5298783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14.- </a:t>
            </a:r>
            <a:r>
              <a:rPr lang="es-ES_tradnl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CONCLUSIONES Y RECOMENDACIONES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pSp>
        <p:nvGrpSpPr>
          <p:cNvPr id="23" name="Group 54"/>
          <p:cNvGrpSpPr/>
          <p:nvPr/>
        </p:nvGrpSpPr>
        <p:grpSpPr>
          <a:xfrm>
            <a:off x="5956414" y="857251"/>
            <a:ext cx="4940186" cy="1243512"/>
            <a:chOff x="3841865" y="319088"/>
            <a:chExt cx="4166758" cy="1371600"/>
          </a:xfrm>
        </p:grpSpPr>
        <p:sp>
          <p:nvSpPr>
            <p:cNvPr id="24" name="Notched Right Arrow 85"/>
            <p:cNvSpPr/>
            <p:nvPr/>
          </p:nvSpPr>
          <p:spPr>
            <a:xfrm rot="16200000">
              <a:off x="3886201" y="864610"/>
              <a:ext cx="1371600" cy="280555"/>
            </a:xfrm>
            <a:prstGeom prst="notchedRightArrow">
              <a:avLst>
                <a:gd name="adj1" fmla="val 100000"/>
                <a:gd name="adj2" fmla="val 74138"/>
              </a:avLst>
            </a:prstGeom>
            <a:solidFill>
              <a:srgbClr val="01D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576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2000" b="1"/>
            </a:p>
          </p:txBody>
        </p:sp>
        <p:grpSp>
          <p:nvGrpSpPr>
            <p:cNvPr id="25" name="Group 86"/>
            <p:cNvGrpSpPr/>
            <p:nvPr/>
          </p:nvGrpSpPr>
          <p:grpSpPr>
            <a:xfrm>
              <a:off x="3841865" y="704741"/>
              <a:ext cx="4166758" cy="659825"/>
              <a:chOff x="0" y="5065566"/>
              <a:chExt cx="4166758" cy="976745"/>
            </a:xfrm>
          </p:grpSpPr>
          <p:sp>
            <p:nvSpPr>
              <p:cNvPr id="26" name="Freeform 87"/>
              <p:cNvSpPr/>
              <p:nvPr/>
            </p:nvSpPr>
            <p:spPr>
              <a:xfrm>
                <a:off x="0" y="5689019"/>
                <a:ext cx="592282" cy="353292"/>
              </a:xfrm>
              <a:custGeom>
                <a:avLst/>
                <a:gdLst>
                  <a:gd name="connsiteX0" fmla="*/ 0 w 592282"/>
                  <a:gd name="connsiteY0" fmla="*/ 176645 h 353292"/>
                  <a:gd name="connsiteX1" fmla="*/ 0 w 592282"/>
                  <a:gd name="connsiteY1" fmla="*/ 176646 h 353292"/>
                  <a:gd name="connsiteX2" fmla="*/ 0 w 592282"/>
                  <a:gd name="connsiteY2" fmla="*/ 176646 h 353292"/>
                  <a:gd name="connsiteX3" fmla="*/ 176646 w 592282"/>
                  <a:gd name="connsiteY3" fmla="*/ 0 h 353292"/>
                  <a:gd name="connsiteX4" fmla="*/ 592282 w 592282"/>
                  <a:gd name="connsiteY4" fmla="*/ 0 h 353292"/>
                  <a:gd name="connsiteX5" fmla="*/ 592282 w 592282"/>
                  <a:gd name="connsiteY5" fmla="*/ 353292 h 353292"/>
                  <a:gd name="connsiteX6" fmla="*/ 176646 w 592282"/>
                  <a:gd name="connsiteY6" fmla="*/ 353291 h 353292"/>
                  <a:gd name="connsiteX7" fmla="*/ 13882 w 592282"/>
                  <a:gd name="connsiteY7" fmla="*/ 245404 h 353292"/>
                  <a:gd name="connsiteX8" fmla="*/ 0 w 592282"/>
                  <a:gd name="connsiteY8" fmla="*/ 176646 h 353292"/>
                  <a:gd name="connsiteX9" fmla="*/ 13882 w 592282"/>
                  <a:gd name="connsiteY9" fmla="*/ 107888 h 353292"/>
                  <a:gd name="connsiteX10" fmla="*/ 176646 w 592282"/>
                  <a:gd name="connsiteY10" fmla="*/ 0 h 3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282" h="353292">
                    <a:moveTo>
                      <a:pt x="0" y="176645"/>
                    </a:moveTo>
                    <a:lnTo>
                      <a:pt x="0" y="176646"/>
                    </a:lnTo>
                    <a:lnTo>
                      <a:pt x="0" y="176646"/>
                    </a:lnTo>
                    <a:close/>
                    <a:moveTo>
                      <a:pt x="176646" y="0"/>
                    </a:moveTo>
                    <a:lnTo>
                      <a:pt x="592282" y="0"/>
                    </a:lnTo>
                    <a:lnTo>
                      <a:pt x="592282" y="353292"/>
                    </a:lnTo>
                    <a:lnTo>
                      <a:pt x="176646" y="353291"/>
                    </a:lnTo>
                    <a:cubicBezTo>
                      <a:pt x="103477" y="353291"/>
                      <a:pt x="40698" y="308805"/>
                      <a:pt x="13882" y="245404"/>
                    </a:cubicBezTo>
                    <a:lnTo>
                      <a:pt x="0" y="176646"/>
                    </a:lnTo>
                    <a:lnTo>
                      <a:pt x="13882" y="107888"/>
                    </a:lnTo>
                    <a:cubicBezTo>
                      <a:pt x="40698" y="44487"/>
                      <a:pt x="103477" y="0"/>
                      <a:pt x="176646" y="0"/>
                    </a:cubicBezTo>
                    <a:close/>
                  </a:path>
                </a:pathLst>
              </a:custGeom>
              <a:solidFill>
                <a:srgbClr val="016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88"/>
              <p:cNvSpPr/>
              <p:nvPr/>
            </p:nvSpPr>
            <p:spPr>
              <a:xfrm>
                <a:off x="0" y="5065566"/>
                <a:ext cx="4166758" cy="800099"/>
              </a:xfrm>
              <a:custGeom>
                <a:avLst/>
                <a:gdLst>
                  <a:gd name="connsiteX0" fmla="*/ 455897 w 4166758"/>
                  <a:gd name="connsiteY0" fmla="*/ 0 h 800099"/>
                  <a:gd name="connsiteX1" fmla="*/ 3855031 w 4166758"/>
                  <a:gd name="connsiteY1" fmla="*/ 0 h 800099"/>
                  <a:gd name="connsiteX2" fmla="*/ 4166758 w 4166758"/>
                  <a:gd name="connsiteY2" fmla="*/ 311727 h 800099"/>
                  <a:gd name="connsiteX3" fmla="*/ 3855031 w 4166758"/>
                  <a:gd name="connsiteY3" fmla="*/ 623454 h 800099"/>
                  <a:gd name="connsiteX4" fmla="*/ 1517075 w 4166758"/>
                  <a:gd name="connsiteY4" fmla="*/ 623454 h 800099"/>
                  <a:gd name="connsiteX5" fmla="*/ 1517075 w 4166758"/>
                  <a:gd name="connsiteY5" fmla="*/ 623449 h 800099"/>
                  <a:gd name="connsiteX6" fmla="*/ 592284 w 4166758"/>
                  <a:gd name="connsiteY6" fmla="*/ 623449 h 800099"/>
                  <a:gd name="connsiteX7" fmla="*/ 592284 w 4166758"/>
                  <a:gd name="connsiteY7" fmla="*/ 623454 h 800099"/>
                  <a:gd name="connsiteX8" fmla="*/ 176649 w 4166758"/>
                  <a:gd name="connsiteY8" fmla="*/ 623454 h 800099"/>
                  <a:gd name="connsiteX9" fmla="*/ 13885 w 4166758"/>
                  <a:gd name="connsiteY9" fmla="*/ 731342 h 800099"/>
                  <a:gd name="connsiteX10" fmla="*/ 3 w 4166758"/>
                  <a:gd name="connsiteY10" fmla="*/ 800099 h 800099"/>
                  <a:gd name="connsiteX11" fmla="*/ 3 w 4166758"/>
                  <a:gd name="connsiteY11" fmla="*/ 800099 h 800099"/>
                  <a:gd name="connsiteX12" fmla="*/ 3 w 4166758"/>
                  <a:gd name="connsiteY12" fmla="*/ 446808 h 800099"/>
                  <a:gd name="connsiteX13" fmla="*/ 4 w 4166758"/>
                  <a:gd name="connsiteY13" fmla="*/ 446808 h 800099"/>
                  <a:gd name="connsiteX14" fmla="*/ 4 w 4166758"/>
                  <a:gd name="connsiteY14" fmla="*/ 176666 h 800099"/>
                  <a:gd name="connsiteX15" fmla="*/ 0 w 4166758"/>
                  <a:gd name="connsiteY15" fmla="*/ 176647 h 800099"/>
                  <a:gd name="connsiteX16" fmla="*/ 13882 w 4166758"/>
                  <a:gd name="connsiteY16" fmla="*/ 107889 h 800099"/>
                  <a:gd name="connsiteX17" fmla="*/ 176646 w 4166758"/>
                  <a:gd name="connsiteY17" fmla="*/ 1 h 800099"/>
                  <a:gd name="connsiteX18" fmla="*/ 455897 w 4166758"/>
                  <a:gd name="connsiteY18" fmla="*/ 1 h 80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66758" h="800099">
                    <a:moveTo>
                      <a:pt x="455897" y="0"/>
                    </a:moveTo>
                    <a:lnTo>
                      <a:pt x="3855031" y="0"/>
                    </a:lnTo>
                    <a:lnTo>
                      <a:pt x="4166758" y="311727"/>
                    </a:lnTo>
                    <a:lnTo>
                      <a:pt x="3855031" y="623454"/>
                    </a:lnTo>
                    <a:lnTo>
                      <a:pt x="1517075" y="623454"/>
                    </a:lnTo>
                    <a:lnTo>
                      <a:pt x="1517075" y="623449"/>
                    </a:lnTo>
                    <a:lnTo>
                      <a:pt x="592284" y="623449"/>
                    </a:lnTo>
                    <a:lnTo>
                      <a:pt x="592284" y="623454"/>
                    </a:lnTo>
                    <a:lnTo>
                      <a:pt x="176649" y="623454"/>
                    </a:lnTo>
                    <a:cubicBezTo>
                      <a:pt x="103480" y="623454"/>
                      <a:pt x="40701" y="667941"/>
                      <a:pt x="13885" y="731342"/>
                    </a:cubicBezTo>
                    <a:lnTo>
                      <a:pt x="3" y="800099"/>
                    </a:lnTo>
                    <a:lnTo>
                      <a:pt x="3" y="800099"/>
                    </a:lnTo>
                    <a:lnTo>
                      <a:pt x="3" y="446808"/>
                    </a:lnTo>
                    <a:lnTo>
                      <a:pt x="4" y="446808"/>
                    </a:lnTo>
                    <a:lnTo>
                      <a:pt x="4" y="176666"/>
                    </a:lnTo>
                    <a:lnTo>
                      <a:pt x="0" y="176647"/>
                    </a:lnTo>
                    <a:lnTo>
                      <a:pt x="13882" y="107889"/>
                    </a:lnTo>
                    <a:cubicBezTo>
                      <a:pt x="40698" y="44488"/>
                      <a:pt x="103477" y="1"/>
                      <a:pt x="176646" y="1"/>
                    </a:cubicBezTo>
                    <a:lnTo>
                      <a:pt x="455897" y="1"/>
                    </a:lnTo>
                    <a:close/>
                  </a:path>
                </a:pathLst>
              </a:custGeom>
              <a:solidFill>
                <a:srgbClr val="01A8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Ins="365760" rtlCol="0" anchor="t"/>
              <a:lstStyle/>
              <a:p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1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8" name="Group 55"/>
          <p:cNvGrpSpPr/>
          <p:nvPr/>
        </p:nvGrpSpPr>
        <p:grpSpPr>
          <a:xfrm>
            <a:off x="3360723" y="1953141"/>
            <a:ext cx="4169664" cy="1243512"/>
            <a:chOff x="1131873" y="1859279"/>
            <a:chExt cx="4169664" cy="1371600"/>
          </a:xfrm>
        </p:grpSpPr>
        <p:sp>
          <p:nvSpPr>
            <p:cNvPr id="29" name="Notched Right Arrow 81"/>
            <p:cNvSpPr/>
            <p:nvPr/>
          </p:nvSpPr>
          <p:spPr>
            <a:xfrm rot="16200000">
              <a:off x="3886199" y="2404801"/>
              <a:ext cx="1371600" cy="280555"/>
            </a:xfrm>
            <a:prstGeom prst="notchedRightArrow">
              <a:avLst>
                <a:gd name="adj1" fmla="val 100000"/>
                <a:gd name="adj2" fmla="val 74138"/>
              </a:avLst>
            </a:prstGeom>
            <a:solidFill>
              <a:srgbClr val="E03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 b="1"/>
            </a:p>
          </p:txBody>
        </p:sp>
        <p:grpSp>
          <p:nvGrpSpPr>
            <p:cNvPr id="30" name="Group 82"/>
            <p:cNvGrpSpPr/>
            <p:nvPr/>
          </p:nvGrpSpPr>
          <p:grpSpPr>
            <a:xfrm flipH="1">
              <a:off x="1131873" y="2328001"/>
              <a:ext cx="4169664" cy="659825"/>
              <a:chOff x="0" y="5065566"/>
              <a:chExt cx="4166758" cy="976745"/>
            </a:xfrm>
          </p:grpSpPr>
          <p:sp>
            <p:nvSpPr>
              <p:cNvPr id="31" name="Freeform 83"/>
              <p:cNvSpPr/>
              <p:nvPr/>
            </p:nvSpPr>
            <p:spPr>
              <a:xfrm>
                <a:off x="0" y="5065566"/>
                <a:ext cx="4166758" cy="800099"/>
              </a:xfrm>
              <a:custGeom>
                <a:avLst/>
                <a:gdLst>
                  <a:gd name="connsiteX0" fmla="*/ 455897 w 4166758"/>
                  <a:gd name="connsiteY0" fmla="*/ 0 h 800099"/>
                  <a:gd name="connsiteX1" fmla="*/ 3855031 w 4166758"/>
                  <a:gd name="connsiteY1" fmla="*/ 0 h 800099"/>
                  <a:gd name="connsiteX2" fmla="*/ 4166758 w 4166758"/>
                  <a:gd name="connsiteY2" fmla="*/ 311727 h 800099"/>
                  <a:gd name="connsiteX3" fmla="*/ 3855031 w 4166758"/>
                  <a:gd name="connsiteY3" fmla="*/ 623454 h 800099"/>
                  <a:gd name="connsiteX4" fmla="*/ 1517075 w 4166758"/>
                  <a:gd name="connsiteY4" fmla="*/ 623454 h 800099"/>
                  <a:gd name="connsiteX5" fmla="*/ 1517075 w 4166758"/>
                  <a:gd name="connsiteY5" fmla="*/ 623449 h 800099"/>
                  <a:gd name="connsiteX6" fmla="*/ 592284 w 4166758"/>
                  <a:gd name="connsiteY6" fmla="*/ 623449 h 800099"/>
                  <a:gd name="connsiteX7" fmla="*/ 592284 w 4166758"/>
                  <a:gd name="connsiteY7" fmla="*/ 623454 h 800099"/>
                  <a:gd name="connsiteX8" fmla="*/ 176649 w 4166758"/>
                  <a:gd name="connsiteY8" fmla="*/ 623454 h 800099"/>
                  <a:gd name="connsiteX9" fmla="*/ 13885 w 4166758"/>
                  <a:gd name="connsiteY9" fmla="*/ 731342 h 800099"/>
                  <a:gd name="connsiteX10" fmla="*/ 3 w 4166758"/>
                  <a:gd name="connsiteY10" fmla="*/ 800099 h 800099"/>
                  <a:gd name="connsiteX11" fmla="*/ 3 w 4166758"/>
                  <a:gd name="connsiteY11" fmla="*/ 800099 h 800099"/>
                  <a:gd name="connsiteX12" fmla="*/ 3 w 4166758"/>
                  <a:gd name="connsiteY12" fmla="*/ 446808 h 800099"/>
                  <a:gd name="connsiteX13" fmla="*/ 4 w 4166758"/>
                  <a:gd name="connsiteY13" fmla="*/ 446808 h 800099"/>
                  <a:gd name="connsiteX14" fmla="*/ 4 w 4166758"/>
                  <a:gd name="connsiteY14" fmla="*/ 176666 h 800099"/>
                  <a:gd name="connsiteX15" fmla="*/ 0 w 4166758"/>
                  <a:gd name="connsiteY15" fmla="*/ 176647 h 800099"/>
                  <a:gd name="connsiteX16" fmla="*/ 13882 w 4166758"/>
                  <a:gd name="connsiteY16" fmla="*/ 107889 h 800099"/>
                  <a:gd name="connsiteX17" fmla="*/ 176646 w 4166758"/>
                  <a:gd name="connsiteY17" fmla="*/ 1 h 800099"/>
                  <a:gd name="connsiteX18" fmla="*/ 455897 w 4166758"/>
                  <a:gd name="connsiteY18" fmla="*/ 1 h 80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66758" h="800099">
                    <a:moveTo>
                      <a:pt x="455897" y="0"/>
                    </a:moveTo>
                    <a:lnTo>
                      <a:pt x="3855031" y="0"/>
                    </a:lnTo>
                    <a:lnTo>
                      <a:pt x="4166758" y="311727"/>
                    </a:lnTo>
                    <a:lnTo>
                      <a:pt x="3855031" y="623454"/>
                    </a:lnTo>
                    <a:lnTo>
                      <a:pt x="1517075" y="623454"/>
                    </a:lnTo>
                    <a:lnTo>
                      <a:pt x="1517075" y="623449"/>
                    </a:lnTo>
                    <a:lnTo>
                      <a:pt x="592284" y="623449"/>
                    </a:lnTo>
                    <a:lnTo>
                      <a:pt x="592284" y="623454"/>
                    </a:lnTo>
                    <a:lnTo>
                      <a:pt x="176649" y="623454"/>
                    </a:lnTo>
                    <a:cubicBezTo>
                      <a:pt x="103480" y="623454"/>
                      <a:pt x="40701" y="667941"/>
                      <a:pt x="13885" y="731342"/>
                    </a:cubicBezTo>
                    <a:lnTo>
                      <a:pt x="3" y="800099"/>
                    </a:lnTo>
                    <a:lnTo>
                      <a:pt x="3" y="800099"/>
                    </a:lnTo>
                    <a:lnTo>
                      <a:pt x="3" y="446808"/>
                    </a:lnTo>
                    <a:lnTo>
                      <a:pt x="4" y="446808"/>
                    </a:lnTo>
                    <a:lnTo>
                      <a:pt x="4" y="176666"/>
                    </a:lnTo>
                    <a:lnTo>
                      <a:pt x="0" y="176647"/>
                    </a:lnTo>
                    <a:lnTo>
                      <a:pt x="13882" y="107889"/>
                    </a:lnTo>
                    <a:cubicBezTo>
                      <a:pt x="40698" y="44488"/>
                      <a:pt x="103477" y="1"/>
                      <a:pt x="176646" y="1"/>
                    </a:cubicBezTo>
                    <a:lnTo>
                      <a:pt x="455897" y="1"/>
                    </a:lnTo>
                    <a:close/>
                  </a:path>
                </a:pathLst>
              </a:custGeom>
              <a:solidFill>
                <a:srgbClr val="BE1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rIns="457200" rtlCol="0" anchor="t"/>
              <a:lstStyle/>
              <a:p>
                <a:pPr algn="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  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eform 84"/>
              <p:cNvSpPr/>
              <p:nvPr/>
            </p:nvSpPr>
            <p:spPr>
              <a:xfrm>
                <a:off x="0" y="5689019"/>
                <a:ext cx="592282" cy="353292"/>
              </a:xfrm>
              <a:custGeom>
                <a:avLst/>
                <a:gdLst>
                  <a:gd name="connsiteX0" fmla="*/ 0 w 592282"/>
                  <a:gd name="connsiteY0" fmla="*/ 176645 h 353292"/>
                  <a:gd name="connsiteX1" fmla="*/ 0 w 592282"/>
                  <a:gd name="connsiteY1" fmla="*/ 176646 h 353292"/>
                  <a:gd name="connsiteX2" fmla="*/ 0 w 592282"/>
                  <a:gd name="connsiteY2" fmla="*/ 176646 h 353292"/>
                  <a:gd name="connsiteX3" fmla="*/ 176646 w 592282"/>
                  <a:gd name="connsiteY3" fmla="*/ 0 h 353292"/>
                  <a:gd name="connsiteX4" fmla="*/ 592282 w 592282"/>
                  <a:gd name="connsiteY4" fmla="*/ 0 h 353292"/>
                  <a:gd name="connsiteX5" fmla="*/ 592282 w 592282"/>
                  <a:gd name="connsiteY5" fmla="*/ 353292 h 353292"/>
                  <a:gd name="connsiteX6" fmla="*/ 176646 w 592282"/>
                  <a:gd name="connsiteY6" fmla="*/ 353291 h 353292"/>
                  <a:gd name="connsiteX7" fmla="*/ 13882 w 592282"/>
                  <a:gd name="connsiteY7" fmla="*/ 245404 h 353292"/>
                  <a:gd name="connsiteX8" fmla="*/ 0 w 592282"/>
                  <a:gd name="connsiteY8" fmla="*/ 176646 h 353292"/>
                  <a:gd name="connsiteX9" fmla="*/ 13882 w 592282"/>
                  <a:gd name="connsiteY9" fmla="*/ 107888 h 353292"/>
                  <a:gd name="connsiteX10" fmla="*/ 176646 w 592282"/>
                  <a:gd name="connsiteY10" fmla="*/ 0 h 3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282" h="353292">
                    <a:moveTo>
                      <a:pt x="0" y="176645"/>
                    </a:moveTo>
                    <a:lnTo>
                      <a:pt x="0" y="176646"/>
                    </a:lnTo>
                    <a:lnTo>
                      <a:pt x="0" y="176646"/>
                    </a:lnTo>
                    <a:close/>
                    <a:moveTo>
                      <a:pt x="176646" y="0"/>
                    </a:moveTo>
                    <a:lnTo>
                      <a:pt x="592282" y="0"/>
                    </a:lnTo>
                    <a:lnTo>
                      <a:pt x="592282" y="353292"/>
                    </a:lnTo>
                    <a:lnTo>
                      <a:pt x="176646" y="353291"/>
                    </a:lnTo>
                    <a:cubicBezTo>
                      <a:pt x="103477" y="353291"/>
                      <a:pt x="40698" y="308805"/>
                      <a:pt x="13882" y="245404"/>
                    </a:cubicBezTo>
                    <a:lnTo>
                      <a:pt x="0" y="176646"/>
                    </a:lnTo>
                    <a:lnTo>
                      <a:pt x="13882" y="107888"/>
                    </a:lnTo>
                    <a:cubicBezTo>
                      <a:pt x="40698" y="44487"/>
                      <a:pt x="103477" y="0"/>
                      <a:pt x="176646" y="0"/>
                    </a:cubicBezTo>
                    <a:close/>
                  </a:path>
                </a:pathLst>
              </a:custGeom>
              <a:solidFill>
                <a:srgbClr val="711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56"/>
          <p:cNvGrpSpPr/>
          <p:nvPr/>
        </p:nvGrpSpPr>
        <p:grpSpPr>
          <a:xfrm>
            <a:off x="5994514" y="3125230"/>
            <a:ext cx="4616335" cy="1243512"/>
            <a:chOff x="3841865" y="319088"/>
            <a:chExt cx="4166758" cy="1371600"/>
          </a:xfrm>
        </p:grpSpPr>
        <p:sp>
          <p:nvSpPr>
            <p:cNvPr id="34" name="Notched Right Arrow 77"/>
            <p:cNvSpPr/>
            <p:nvPr/>
          </p:nvSpPr>
          <p:spPr>
            <a:xfrm rot="16200000">
              <a:off x="3886201" y="864610"/>
              <a:ext cx="1371600" cy="280555"/>
            </a:xfrm>
            <a:prstGeom prst="notchedRightArrow">
              <a:avLst>
                <a:gd name="adj1" fmla="val 100000"/>
                <a:gd name="adj2" fmla="val 74138"/>
              </a:avLst>
            </a:prstGeom>
            <a:solidFill>
              <a:srgbClr val="65C3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2743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2000" b="1"/>
            </a:p>
          </p:txBody>
        </p:sp>
        <p:grpSp>
          <p:nvGrpSpPr>
            <p:cNvPr id="35" name="Group 78"/>
            <p:cNvGrpSpPr/>
            <p:nvPr/>
          </p:nvGrpSpPr>
          <p:grpSpPr>
            <a:xfrm>
              <a:off x="3841865" y="704741"/>
              <a:ext cx="4166758" cy="659825"/>
              <a:chOff x="0" y="5065566"/>
              <a:chExt cx="4166758" cy="976745"/>
            </a:xfrm>
          </p:grpSpPr>
          <p:sp>
            <p:nvSpPr>
              <p:cNvPr id="36" name="Freeform 79"/>
              <p:cNvSpPr/>
              <p:nvPr/>
            </p:nvSpPr>
            <p:spPr>
              <a:xfrm>
                <a:off x="0" y="5689019"/>
                <a:ext cx="592282" cy="353292"/>
              </a:xfrm>
              <a:custGeom>
                <a:avLst/>
                <a:gdLst>
                  <a:gd name="connsiteX0" fmla="*/ 0 w 592282"/>
                  <a:gd name="connsiteY0" fmla="*/ 176645 h 353292"/>
                  <a:gd name="connsiteX1" fmla="*/ 0 w 592282"/>
                  <a:gd name="connsiteY1" fmla="*/ 176646 h 353292"/>
                  <a:gd name="connsiteX2" fmla="*/ 0 w 592282"/>
                  <a:gd name="connsiteY2" fmla="*/ 176646 h 353292"/>
                  <a:gd name="connsiteX3" fmla="*/ 176646 w 592282"/>
                  <a:gd name="connsiteY3" fmla="*/ 0 h 353292"/>
                  <a:gd name="connsiteX4" fmla="*/ 592282 w 592282"/>
                  <a:gd name="connsiteY4" fmla="*/ 0 h 353292"/>
                  <a:gd name="connsiteX5" fmla="*/ 592282 w 592282"/>
                  <a:gd name="connsiteY5" fmla="*/ 353292 h 353292"/>
                  <a:gd name="connsiteX6" fmla="*/ 176646 w 592282"/>
                  <a:gd name="connsiteY6" fmla="*/ 353291 h 353292"/>
                  <a:gd name="connsiteX7" fmla="*/ 13882 w 592282"/>
                  <a:gd name="connsiteY7" fmla="*/ 245404 h 353292"/>
                  <a:gd name="connsiteX8" fmla="*/ 0 w 592282"/>
                  <a:gd name="connsiteY8" fmla="*/ 176646 h 353292"/>
                  <a:gd name="connsiteX9" fmla="*/ 13882 w 592282"/>
                  <a:gd name="connsiteY9" fmla="*/ 107888 h 353292"/>
                  <a:gd name="connsiteX10" fmla="*/ 176646 w 592282"/>
                  <a:gd name="connsiteY10" fmla="*/ 0 h 3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282" h="353292">
                    <a:moveTo>
                      <a:pt x="0" y="176645"/>
                    </a:moveTo>
                    <a:lnTo>
                      <a:pt x="0" y="176646"/>
                    </a:lnTo>
                    <a:lnTo>
                      <a:pt x="0" y="176646"/>
                    </a:lnTo>
                    <a:close/>
                    <a:moveTo>
                      <a:pt x="176646" y="0"/>
                    </a:moveTo>
                    <a:lnTo>
                      <a:pt x="592282" y="0"/>
                    </a:lnTo>
                    <a:lnTo>
                      <a:pt x="592282" y="353292"/>
                    </a:lnTo>
                    <a:lnTo>
                      <a:pt x="176646" y="353291"/>
                    </a:lnTo>
                    <a:cubicBezTo>
                      <a:pt x="103477" y="353291"/>
                      <a:pt x="40698" y="308805"/>
                      <a:pt x="13882" y="245404"/>
                    </a:cubicBezTo>
                    <a:lnTo>
                      <a:pt x="0" y="176646"/>
                    </a:lnTo>
                    <a:lnTo>
                      <a:pt x="13882" y="107888"/>
                    </a:lnTo>
                    <a:cubicBezTo>
                      <a:pt x="40698" y="44487"/>
                      <a:pt x="103477" y="0"/>
                      <a:pt x="176646" y="0"/>
                    </a:cubicBezTo>
                    <a:close/>
                  </a:path>
                </a:pathLst>
              </a:custGeom>
              <a:solidFill>
                <a:srgbClr val="1468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80"/>
              <p:cNvSpPr/>
              <p:nvPr/>
            </p:nvSpPr>
            <p:spPr>
              <a:xfrm>
                <a:off x="0" y="5065566"/>
                <a:ext cx="4166758" cy="800099"/>
              </a:xfrm>
              <a:custGeom>
                <a:avLst/>
                <a:gdLst>
                  <a:gd name="connsiteX0" fmla="*/ 455897 w 4166758"/>
                  <a:gd name="connsiteY0" fmla="*/ 0 h 800099"/>
                  <a:gd name="connsiteX1" fmla="*/ 3855031 w 4166758"/>
                  <a:gd name="connsiteY1" fmla="*/ 0 h 800099"/>
                  <a:gd name="connsiteX2" fmla="*/ 4166758 w 4166758"/>
                  <a:gd name="connsiteY2" fmla="*/ 311727 h 800099"/>
                  <a:gd name="connsiteX3" fmla="*/ 3855031 w 4166758"/>
                  <a:gd name="connsiteY3" fmla="*/ 623454 h 800099"/>
                  <a:gd name="connsiteX4" fmla="*/ 1517075 w 4166758"/>
                  <a:gd name="connsiteY4" fmla="*/ 623454 h 800099"/>
                  <a:gd name="connsiteX5" fmla="*/ 1517075 w 4166758"/>
                  <a:gd name="connsiteY5" fmla="*/ 623449 h 800099"/>
                  <a:gd name="connsiteX6" fmla="*/ 592284 w 4166758"/>
                  <a:gd name="connsiteY6" fmla="*/ 623449 h 800099"/>
                  <a:gd name="connsiteX7" fmla="*/ 592284 w 4166758"/>
                  <a:gd name="connsiteY7" fmla="*/ 623454 h 800099"/>
                  <a:gd name="connsiteX8" fmla="*/ 176649 w 4166758"/>
                  <a:gd name="connsiteY8" fmla="*/ 623454 h 800099"/>
                  <a:gd name="connsiteX9" fmla="*/ 13885 w 4166758"/>
                  <a:gd name="connsiteY9" fmla="*/ 731342 h 800099"/>
                  <a:gd name="connsiteX10" fmla="*/ 3 w 4166758"/>
                  <a:gd name="connsiteY10" fmla="*/ 800099 h 800099"/>
                  <a:gd name="connsiteX11" fmla="*/ 3 w 4166758"/>
                  <a:gd name="connsiteY11" fmla="*/ 800099 h 800099"/>
                  <a:gd name="connsiteX12" fmla="*/ 3 w 4166758"/>
                  <a:gd name="connsiteY12" fmla="*/ 446808 h 800099"/>
                  <a:gd name="connsiteX13" fmla="*/ 4 w 4166758"/>
                  <a:gd name="connsiteY13" fmla="*/ 446808 h 800099"/>
                  <a:gd name="connsiteX14" fmla="*/ 4 w 4166758"/>
                  <a:gd name="connsiteY14" fmla="*/ 176666 h 800099"/>
                  <a:gd name="connsiteX15" fmla="*/ 0 w 4166758"/>
                  <a:gd name="connsiteY15" fmla="*/ 176647 h 800099"/>
                  <a:gd name="connsiteX16" fmla="*/ 13882 w 4166758"/>
                  <a:gd name="connsiteY16" fmla="*/ 107889 h 800099"/>
                  <a:gd name="connsiteX17" fmla="*/ 176646 w 4166758"/>
                  <a:gd name="connsiteY17" fmla="*/ 1 h 800099"/>
                  <a:gd name="connsiteX18" fmla="*/ 455897 w 4166758"/>
                  <a:gd name="connsiteY18" fmla="*/ 1 h 80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66758" h="800099">
                    <a:moveTo>
                      <a:pt x="455897" y="0"/>
                    </a:moveTo>
                    <a:lnTo>
                      <a:pt x="3855031" y="0"/>
                    </a:lnTo>
                    <a:lnTo>
                      <a:pt x="4166758" y="311727"/>
                    </a:lnTo>
                    <a:lnTo>
                      <a:pt x="3855031" y="623454"/>
                    </a:lnTo>
                    <a:lnTo>
                      <a:pt x="1517075" y="623454"/>
                    </a:lnTo>
                    <a:lnTo>
                      <a:pt x="1517075" y="623449"/>
                    </a:lnTo>
                    <a:lnTo>
                      <a:pt x="592284" y="623449"/>
                    </a:lnTo>
                    <a:lnTo>
                      <a:pt x="592284" y="623454"/>
                    </a:lnTo>
                    <a:lnTo>
                      <a:pt x="176649" y="623454"/>
                    </a:lnTo>
                    <a:cubicBezTo>
                      <a:pt x="103480" y="623454"/>
                      <a:pt x="40701" y="667941"/>
                      <a:pt x="13885" y="731342"/>
                    </a:cubicBezTo>
                    <a:lnTo>
                      <a:pt x="3" y="800099"/>
                    </a:lnTo>
                    <a:lnTo>
                      <a:pt x="3" y="800099"/>
                    </a:lnTo>
                    <a:lnTo>
                      <a:pt x="3" y="446808"/>
                    </a:lnTo>
                    <a:lnTo>
                      <a:pt x="4" y="446808"/>
                    </a:lnTo>
                    <a:lnTo>
                      <a:pt x="4" y="176666"/>
                    </a:lnTo>
                    <a:lnTo>
                      <a:pt x="0" y="176647"/>
                    </a:lnTo>
                    <a:lnTo>
                      <a:pt x="13882" y="107889"/>
                    </a:lnTo>
                    <a:cubicBezTo>
                      <a:pt x="40698" y="44488"/>
                      <a:pt x="103477" y="1"/>
                      <a:pt x="176646" y="1"/>
                    </a:cubicBezTo>
                    <a:lnTo>
                      <a:pt x="455897" y="1"/>
                    </a:lnTo>
                    <a:close/>
                  </a:path>
                </a:pathLst>
              </a:custGeom>
              <a:solidFill>
                <a:srgbClr val="27A9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Ins="274320" rtlCol="0" anchor="t"/>
              <a:lstStyle/>
              <a:p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8" name="Group 57"/>
          <p:cNvGrpSpPr/>
          <p:nvPr/>
        </p:nvGrpSpPr>
        <p:grpSpPr>
          <a:xfrm>
            <a:off x="3341673" y="4259220"/>
            <a:ext cx="4169664" cy="1243512"/>
            <a:chOff x="1131873" y="1859279"/>
            <a:chExt cx="4169664" cy="1371600"/>
          </a:xfrm>
        </p:grpSpPr>
        <p:sp>
          <p:nvSpPr>
            <p:cNvPr id="39" name="Notched Right Arrow 73"/>
            <p:cNvSpPr/>
            <p:nvPr/>
          </p:nvSpPr>
          <p:spPr>
            <a:xfrm rot="16200000">
              <a:off x="3886199" y="2404801"/>
              <a:ext cx="1371600" cy="280555"/>
            </a:xfrm>
            <a:prstGeom prst="notchedRightArrow">
              <a:avLst>
                <a:gd name="adj1" fmla="val 100000"/>
                <a:gd name="adj2" fmla="val 74138"/>
              </a:avLst>
            </a:prstGeom>
            <a:solidFill>
              <a:srgbClr val="7A7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 b="1"/>
            </a:p>
          </p:txBody>
        </p:sp>
        <p:grpSp>
          <p:nvGrpSpPr>
            <p:cNvPr id="40" name="Group 74"/>
            <p:cNvGrpSpPr/>
            <p:nvPr/>
          </p:nvGrpSpPr>
          <p:grpSpPr>
            <a:xfrm flipH="1">
              <a:off x="1131873" y="2328001"/>
              <a:ext cx="4169664" cy="659825"/>
              <a:chOff x="0" y="5065566"/>
              <a:chExt cx="4166758" cy="976745"/>
            </a:xfrm>
          </p:grpSpPr>
          <p:sp>
            <p:nvSpPr>
              <p:cNvPr id="41" name="Freeform 75"/>
              <p:cNvSpPr/>
              <p:nvPr/>
            </p:nvSpPr>
            <p:spPr>
              <a:xfrm>
                <a:off x="0" y="5065566"/>
                <a:ext cx="4166758" cy="800099"/>
              </a:xfrm>
              <a:custGeom>
                <a:avLst/>
                <a:gdLst>
                  <a:gd name="connsiteX0" fmla="*/ 455897 w 4166758"/>
                  <a:gd name="connsiteY0" fmla="*/ 0 h 800099"/>
                  <a:gd name="connsiteX1" fmla="*/ 3855031 w 4166758"/>
                  <a:gd name="connsiteY1" fmla="*/ 0 h 800099"/>
                  <a:gd name="connsiteX2" fmla="*/ 4166758 w 4166758"/>
                  <a:gd name="connsiteY2" fmla="*/ 311727 h 800099"/>
                  <a:gd name="connsiteX3" fmla="*/ 3855031 w 4166758"/>
                  <a:gd name="connsiteY3" fmla="*/ 623454 h 800099"/>
                  <a:gd name="connsiteX4" fmla="*/ 1517075 w 4166758"/>
                  <a:gd name="connsiteY4" fmla="*/ 623454 h 800099"/>
                  <a:gd name="connsiteX5" fmla="*/ 1517075 w 4166758"/>
                  <a:gd name="connsiteY5" fmla="*/ 623449 h 800099"/>
                  <a:gd name="connsiteX6" fmla="*/ 592284 w 4166758"/>
                  <a:gd name="connsiteY6" fmla="*/ 623449 h 800099"/>
                  <a:gd name="connsiteX7" fmla="*/ 592284 w 4166758"/>
                  <a:gd name="connsiteY7" fmla="*/ 623454 h 800099"/>
                  <a:gd name="connsiteX8" fmla="*/ 176649 w 4166758"/>
                  <a:gd name="connsiteY8" fmla="*/ 623454 h 800099"/>
                  <a:gd name="connsiteX9" fmla="*/ 13885 w 4166758"/>
                  <a:gd name="connsiteY9" fmla="*/ 731342 h 800099"/>
                  <a:gd name="connsiteX10" fmla="*/ 3 w 4166758"/>
                  <a:gd name="connsiteY10" fmla="*/ 800099 h 800099"/>
                  <a:gd name="connsiteX11" fmla="*/ 3 w 4166758"/>
                  <a:gd name="connsiteY11" fmla="*/ 800099 h 800099"/>
                  <a:gd name="connsiteX12" fmla="*/ 3 w 4166758"/>
                  <a:gd name="connsiteY12" fmla="*/ 446808 h 800099"/>
                  <a:gd name="connsiteX13" fmla="*/ 4 w 4166758"/>
                  <a:gd name="connsiteY13" fmla="*/ 446808 h 800099"/>
                  <a:gd name="connsiteX14" fmla="*/ 4 w 4166758"/>
                  <a:gd name="connsiteY14" fmla="*/ 176666 h 800099"/>
                  <a:gd name="connsiteX15" fmla="*/ 0 w 4166758"/>
                  <a:gd name="connsiteY15" fmla="*/ 176647 h 800099"/>
                  <a:gd name="connsiteX16" fmla="*/ 13882 w 4166758"/>
                  <a:gd name="connsiteY16" fmla="*/ 107889 h 800099"/>
                  <a:gd name="connsiteX17" fmla="*/ 176646 w 4166758"/>
                  <a:gd name="connsiteY17" fmla="*/ 1 h 800099"/>
                  <a:gd name="connsiteX18" fmla="*/ 455897 w 4166758"/>
                  <a:gd name="connsiteY18" fmla="*/ 1 h 80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66758" h="800099">
                    <a:moveTo>
                      <a:pt x="455897" y="0"/>
                    </a:moveTo>
                    <a:lnTo>
                      <a:pt x="3855031" y="0"/>
                    </a:lnTo>
                    <a:lnTo>
                      <a:pt x="4166758" y="311727"/>
                    </a:lnTo>
                    <a:lnTo>
                      <a:pt x="3855031" y="623454"/>
                    </a:lnTo>
                    <a:lnTo>
                      <a:pt x="1517075" y="623454"/>
                    </a:lnTo>
                    <a:lnTo>
                      <a:pt x="1517075" y="623449"/>
                    </a:lnTo>
                    <a:lnTo>
                      <a:pt x="592284" y="623449"/>
                    </a:lnTo>
                    <a:lnTo>
                      <a:pt x="592284" y="623454"/>
                    </a:lnTo>
                    <a:lnTo>
                      <a:pt x="176649" y="623454"/>
                    </a:lnTo>
                    <a:cubicBezTo>
                      <a:pt x="103480" y="623454"/>
                      <a:pt x="40701" y="667941"/>
                      <a:pt x="13885" y="731342"/>
                    </a:cubicBezTo>
                    <a:lnTo>
                      <a:pt x="3" y="800099"/>
                    </a:lnTo>
                    <a:lnTo>
                      <a:pt x="3" y="800099"/>
                    </a:lnTo>
                    <a:lnTo>
                      <a:pt x="3" y="446808"/>
                    </a:lnTo>
                    <a:lnTo>
                      <a:pt x="4" y="446808"/>
                    </a:lnTo>
                    <a:lnTo>
                      <a:pt x="4" y="176666"/>
                    </a:lnTo>
                    <a:lnTo>
                      <a:pt x="0" y="176647"/>
                    </a:lnTo>
                    <a:lnTo>
                      <a:pt x="13882" y="107889"/>
                    </a:lnTo>
                    <a:cubicBezTo>
                      <a:pt x="40698" y="44488"/>
                      <a:pt x="103477" y="1"/>
                      <a:pt x="176646" y="1"/>
                    </a:cubicBezTo>
                    <a:lnTo>
                      <a:pt x="455897" y="1"/>
                    </a:lnTo>
                    <a:close/>
                  </a:path>
                </a:pathLst>
              </a:custGeom>
              <a:solidFill>
                <a:srgbClr val="5A5A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 rIns="457200" rtlCol="0" anchor="t"/>
              <a:lstStyle/>
              <a:p>
                <a:pPr algn="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Freeform 76"/>
              <p:cNvSpPr/>
              <p:nvPr/>
            </p:nvSpPr>
            <p:spPr>
              <a:xfrm>
                <a:off x="0" y="5689019"/>
                <a:ext cx="592282" cy="353292"/>
              </a:xfrm>
              <a:custGeom>
                <a:avLst/>
                <a:gdLst>
                  <a:gd name="connsiteX0" fmla="*/ 0 w 592282"/>
                  <a:gd name="connsiteY0" fmla="*/ 176645 h 353292"/>
                  <a:gd name="connsiteX1" fmla="*/ 0 w 592282"/>
                  <a:gd name="connsiteY1" fmla="*/ 176646 h 353292"/>
                  <a:gd name="connsiteX2" fmla="*/ 0 w 592282"/>
                  <a:gd name="connsiteY2" fmla="*/ 176646 h 353292"/>
                  <a:gd name="connsiteX3" fmla="*/ 176646 w 592282"/>
                  <a:gd name="connsiteY3" fmla="*/ 0 h 353292"/>
                  <a:gd name="connsiteX4" fmla="*/ 592282 w 592282"/>
                  <a:gd name="connsiteY4" fmla="*/ 0 h 353292"/>
                  <a:gd name="connsiteX5" fmla="*/ 592282 w 592282"/>
                  <a:gd name="connsiteY5" fmla="*/ 353292 h 353292"/>
                  <a:gd name="connsiteX6" fmla="*/ 176646 w 592282"/>
                  <a:gd name="connsiteY6" fmla="*/ 353291 h 353292"/>
                  <a:gd name="connsiteX7" fmla="*/ 13882 w 592282"/>
                  <a:gd name="connsiteY7" fmla="*/ 245404 h 353292"/>
                  <a:gd name="connsiteX8" fmla="*/ 0 w 592282"/>
                  <a:gd name="connsiteY8" fmla="*/ 176646 h 353292"/>
                  <a:gd name="connsiteX9" fmla="*/ 13882 w 592282"/>
                  <a:gd name="connsiteY9" fmla="*/ 107888 h 353292"/>
                  <a:gd name="connsiteX10" fmla="*/ 176646 w 592282"/>
                  <a:gd name="connsiteY10" fmla="*/ 0 h 3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282" h="353292">
                    <a:moveTo>
                      <a:pt x="0" y="176645"/>
                    </a:moveTo>
                    <a:lnTo>
                      <a:pt x="0" y="176646"/>
                    </a:lnTo>
                    <a:lnTo>
                      <a:pt x="0" y="176646"/>
                    </a:lnTo>
                    <a:close/>
                    <a:moveTo>
                      <a:pt x="176646" y="0"/>
                    </a:moveTo>
                    <a:lnTo>
                      <a:pt x="592282" y="0"/>
                    </a:lnTo>
                    <a:lnTo>
                      <a:pt x="592282" y="353292"/>
                    </a:lnTo>
                    <a:lnTo>
                      <a:pt x="176646" y="353291"/>
                    </a:lnTo>
                    <a:cubicBezTo>
                      <a:pt x="103477" y="353291"/>
                      <a:pt x="40698" y="308805"/>
                      <a:pt x="13882" y="245404"/>
                    </a:cubicBezTo>
                    <a:lnTo>
                      <a:pt x="0" y="176646"/>
                    </a:lnTo>
                    <a:lnTo>
                      <a:pt x="13882" y="107888"/>
                    </a:lnTo>
                    <a:cubicBezTo>
                      <a:pt x="40698" y="44487"/>
                      <a:pt x="103477" y="0"/>
                      <a:pt x="176646" y="0"/>
                    </a:cubicBezTo>
                    <a:close/>
                  </a:path>
                </a:pathLst>
              </a:custGeom>
              <a:solidFill>
                <a:srgbClr val="3737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58"/>
          <p:cNvGrpSpPr/>
          <p:nvPr/>
        </p:nvGrpSpPr>
        <p:grpSpPr>
          <a:xfrm>
            <a:off x="6051665" y="5393210"/>
            <a:ext cx="4166758" cy="1243512"/>
            <a:chOff x="3841865" y="319088"/>
            <a:chExt cx="4166758" cy="1371600"/>
          </a:xfrm>
        </p:grpSpPr>
        <p:sp>
          <p:nvSpPr>
            <p:cNvPr id="44" name="Notched Right Arrow 69"/>
            <p:cNvSpPr/>
            <p:nvPr/>
          </p:nvSpPr>
          <p:spPr>
            <a:xfrm rot="16200000">
              <a:off x="3886201" y="864610"/>
              <a:ext cx="1371600" cy="280555"/>
            </a:xfrm>
            <a:prstGeom prst="notchedRightArrow">
              <a:avLst>
                <a:gd name="adj1" fmla="val 100000"/>
                <a:gd name="adj2" fmla="val 74138"/>
              </a:avLst>
            </a:prstGeom>
            <a:solidFill>
              <a:srgbClr val="FCCA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2743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2000" b="1"/>
            </a:p>
          </p:txBody>
        </p:sp>
        <p:grpSp>
          <p:nvGrpSpPr>
            <p:cNvPr id="45" name="Group 70"/>
            <p:cNvGrpSpPr/>
            <p:nvPr/>
          </p:nvGrpSpPr>
          <p:grpSpPr>
            <a:xfrm>
              <a:off x="3841865" y="704741"/>
              <a:ext cx="4166758" cy="659825"/>
              <a:chOff x="0" y="5065566"/>
              <a:chExt cx="4166758" cy="976745"/>
            </a:xfrm>
          </p:grpSpPr>
          <p:sp>
            <p:nvSpPr>
              <p:cNvPr id="46" name="Freeform 71"/>
              <p:cNvSpPr/>
              <p:nvPr/>
            </p:nvSpPr>
            <p:spPr>
              <a:xfrm>
                <a:off x="0" y="5689019"/>
                <a:ext cx="592282" cy="353292"/>
              </a:xfrm>
              <a:custGeom>
                <a:avLst/>
                <a:gdLst>
                  <a:gd name="connsiteX0" fmla="*/ 0 w 592282"/>
                  <a:gd name="connsiteY0" fmla="*/ 176645 h 353292"/>
                  <a:gd name="connsiteX1" fmla="*/ 0 w 592282"/>
                  <a:gd name="connsiteY1" fmla="*/ 176646 h 353292"/>
                  <a:gd name="connsiteX2" fmla="*/ 0 w 592282"/>
                  <a:gd name="connsiteY2" fmla="*/ 176646 h 353292"/>
                  <a:gd name="connsiteX3" fmla="*/ 176646 w 592282"/>
                  <a:gd name="connsiteY3" fmla="*/ 0 h 353292"/>
                  <a:gd name="connsiteX4" fmla="*/ 592282 w 592282"/>
                  <a:gd name="connsiteY4" fmla="*/ 0 h 353292"/>
                  <a:gd name="connsiteX5" fmla="*/ 592282 w 592282"/>
                  <a:gd name="connsiteY5" fmla="*/ 353292 h 353292"/>
                  <a:gd name="connsiteX6" fmla="*/ 176646 w 592282"/>
                  <a:gd name="connsiteY6" fmla="*/ 353291 h 353292"/>
                  <a:gd name="connsiteX7" fmla="*/ 13882 w 592282"/>
                  <a:gd name="connsiteY7" fmla="*/ 245404 h 353292"/>
                  <a:gd name="connsiteX8" fmla="*/ 0 w 592282"/>
                  <a:gd name="connsiteY8" fmla="*/ 176646 h 353292"/>
                  <a:gd name="connsiteX9" fmla="*/ 13882 w 592282"/>
                  <a:gd name="connsiteY9" fmla="*/ 107888 h 353292"/>
                  <a:gd name="connsiteX10" fmla="*/ 176646 w 592282"/>
                  <a:gd name="connsiteY10" fmla="*/ 0 h 3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282" h="353292">
                    <a:moveTo>
                      <a:pt x="0" y="176645"/>
                    </a:moveTo>
                    <a:lnTo>
                      <a:pt x="0" y="176646"/>
                    </a:lnTo>
                    <a:lnTo>
                      <a:pt x="0" y="176646"/>
                    </a:lnTo>
                    <a:close/>
                    <a:moveTo>
                      <a:pt x="176646" y="0"/>
                    </a:moveTo>
                    <a:lnTo>
                      <a:pt x="592282" y="0"/>
                    </a:lnTo>
                    <a:lnTo>
                      <a:pt x="592282" y="353292"/>
                    </a:lnTo>
                    <a:lnTo>
                      <a:pt x="176646" y="353291"/>
                    </a:lnTo>
                    <a:cubicBezTo>
                      <a:pt x="103477" y="353291"/>
                      <a:pt x="40698" y="308805"/>
                      <a:pt x="13882" y="245404"/>
                    </a:cubicBezTo>
                    <a:lnTo>
                      <a:pt x="0" y="176646"/>
                    </a:lnTo>
                    <a:lnTo>
                      <a:pt x="13882" y="107888"/>
                    </a:lnTo>
                    <a:cubicBezTo>
                      <a:pt x="40698" y="44487"/>
                      <a:pt x="103477" y="0"/>
                      <a:pt x="176646" y="0"/>
                    </a:cubicBezTo>
                    <a:close/>
                  </a:path>
                </a:pathLst>
              </a:custGeom>
              <a:solidFill>
                <a:srgbClr val="B86F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72"/>
              <p:cNvSpPr/>
              <p:nvPr/>
            </p:nvSpPr>
            <p:spPr>
              <a:xfrm>
                <a:off x="0" y="5065566"/>
                <a:ext cx="4166758" cy="800099"/>
              </a:xfrm>
              <a:custGeom>
                <a:avLst/>
                <a:gdLst>
                  <a:gd name="connsiteX0" fmla="*/ 455897 w 4166758"/>
                  <a:gd name="connsiteY0" fmla="*/ 0 h 800099"/>
                  <a:gd name="connsiteX1" fmla="*/ 3855031 w 4166758"/>
                  <a:gd name="connsiteY1" fmla="*/ 0 h 800099"/>
                  <a:gd name="connsiteX2" fmla="*/ 4166758 w 4166758"/>
                  <a:gd name="connsiteY2" fmla="*/ 311727 h 800099"/>
                  <a:gd name="connsiteX3" fmla="*/ 3855031 w 4166758"/>
                  <a:gd name="connsiteY3" fmla="*/ 623454 h 800099"/>
                  <a:gd name="connsiteX4" fmla="*/ 1517075 w 4166758"/>
                  <a:gd name="connsiteY4" fmla="*/ 623454 h 800099"/>
                  <a:gd name="connsiteX5" fmla="*/ 1517075 w 4166758"/>
                  <a:gd name="connsiteY5" fmla="*/ 623449 h 800099"/>
                  <a:gd name="connsiteX6" fmla="*/ 592284 w 4166758"/>
                  <a:gd name="connsiteY6" fmla="*/ 623449 h 800099"/>
                  <a:gd name="connsiteX7" fmla="*/ 592284 w 4166758"/>
                  <a:gd name="connsiteY7" fmla="*/ 623454 h 800099"/>
                  <a:gd name="connsiteX8" fmla="*/ 176649 w 4166758"/>
                  <a:gd name="connsiteY8" fmla="*/ 623454 h 800099"/>
                  <a:gd name="connsiteX9" fmla="*/ 13885 w 4166758"/>
                  <a:gd name="connsiteY9" fmla="*/ 731342 h 800099"/>
                  <a:gd name="connsiteX10" fmla="*/ 3 w 4166758"/>
                  <a:gd name="connsiteY10" fmla="*/ 800099 h 800099"/>
                  <a:gd name="connsiteX11" fmla="*/ 3 w 4166758"/>
                  <a:gd name="connsiteY11" fmla="*/ 800099 h 800099"/>
                  <a:gd name="connsiteX12" fmla="*/ 3 w 4166758"/>
                  <a:gd name="connsiteY12" fmla="*/ 446808 h 800099"/>
                  <a:gd name="connsiteX13" fmla="*/ 4 w 4166758"/>
                  <a:gd name="connsiteY13" fmla="*/ 446808 h 800099"/>
                  <a:gd name="connsiteX14" fmla="*/ 4 w 4166758"/>
                  <a:gd name="connsiteY14" fmla="*/ 176666 h 800099"/>
                  <a:gd name="connsiteX15" fmla="*/ 0 w 4166758"/>
                  <a:gd name="connsiteY15" fmla="*/ 176647 h 800099"/>
                  <a:gd name="connsiteX16" fmla="*/ 13882 w 4166758"/>
                  <a:gd name="connsiteY16" fmla="*/ 107889 h 800099"/>
                  <a:gd name="connsiteX17" fmla="*/ 176646 w 4166758"/>
                  <a:gd name="connsiteY17" fmla="*/ 1 h 800099"/>
                  <a:gd name="connsiteX18" fmla="*/ 455897 w 4166758"/>
                  <a:gd name="connsiteY18" fmla="*/ 1 h 80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66758" h="800099">
                    <a:moveTo>
                      <a:pt x="455897" y="0"/>
                    </a:moveTo>
                    <a:lnTo>
                      <a:pt x="3855031" y="0"/>
                    </a:lnTo>
                    <a:lnTo>
                      <a:pt x="4166758" y="311727"/>
                    </a:lnTo>
                    <a:lnTo>
                      <a:pt x="3855031" y="623454"/>
                    </a:lnTo>
                    <a:lnTo>
                      <a:pt x="1517075" y="623454"/>
                    </a:lnTo>
                    <a:lnTo>
                      <a:pt x="1517075" y="623449"/>
                    </a:lnTo>
                    <a:lnTo>
                      <a:pt x="592284" y="623449"/>
                    </a:lnTo>
                    <a:lnTo>
                      <a:pt x="592284" y="623454"/>
                    </a:lnTo>
                    <a:lnTo>
                      <a:pt x="176649" y="623454"/>
                    </a:lnTo>
                    <a:cubicBezTo>
                      <a:pt x="103480" y="623454"/>
                      <a:pt x="40701" y="667941"/>
                      <a:pt x="13885" y="731342"/>
                    </a:cubicBezTo>
                    <a:lnTo>
                      <a:pt x="3" y="800099"/>
                    </a:lnTo>
                    <a:lnTo>
                      <a:pt x="3" y="800099"/>
                    </a:lnTo>
                    <a:lnTo>
                      <a:pt x="3" y="446808"/>
                    </a:lnTo>
                    <a:lnTo>
                      <a:pt x="4" y="446808"/>
                    </a:lnTo>
                    <a:lnTo>
                      <a:pt x="4" y="176666"/>
                    </a:lnTo>
                    <a:lnTo>
                      <a:pt x="0" y="176647"/>
                    </a:lnTo>
                    <a:lnTo>
                      <a:pt x="13882" y="107889"/>
                    </a:lnTo>
                    <a:cubicBezTo>
                      <a:pt x="40698" y="44488"/>
                      <a:pt x="103477" y="1"/>
                      <a:pt x="176646" y="1"/>
                    </a:cubicBezTo>
                    <a:lnTo>
                      <a:pt x="455897" y="1"/>
                    </a:lnTo>
                    <a:close/>
                  </a:path>
                </a:pathLst>
              </a:custGeom>
              <a:solidFill>
                <a:srgbClr val="FBAF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Ins="274320" rtlCol="0" anchor="t"/>
              <a:lstStyle/>
              <a:p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8" name="Rectangle 59"/>
          <p:cNvSpPr/>
          <p:nvPr/>
        </p:nvSpPr>
        <p:spPr>
          <a:xfrm>
            <a:off x="7571287" y="1928018"/>
            <a:ext cx="41825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Se </a:t>
            </a:r>
            <a:r>
              <a:rPr lang="es-EC" sz="1400" dirty="0"/>
              <a:t>analiza las situaciones de peligro causada por actores </a:t>
            </a:r>
            <a:r>
              <a:rPr lang="es-EC" sz="1400" dirty="0" smtClean="0"/>
              <a:t>ilegales que configuran una amenaza intermedia.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Es necesario se continúe </a:t>
            </a:r>
            <a:r>
              <a:rPr lang="es-EC" sz="1400" dirty="0"/>
              <a:t>con una planificación militar de acción unificada con la intervención de FFAA, así como de otras entidades del estado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9" name="Rectangle 60"/>
          <p:cNvSpPr/>
          <p:nvPr/>
        </p:nvSpPr>
        <p:spPr>
          <a:xfrm>
            <a:off x="1504950" y="3119159"/>
            <a:ext cx="43158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Debe continuar orientada con la Constitución como Carta Suprema, que guía el accionar del Plan Nacional de Desarrollo y el Plan Nacional de Seguridad </a:t>
            </a:r>
            <a:r>
              <a:rPr lang="es-EC" sz="1400" dirty="0" smtClean="0"/>
              <a:t>Integral.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/>
              <a:t>Sobre todo a </a:t>
            </a:r>
            <a:r>
              <a:rPr lang="es-EC" sz="1400" dirty="0"/>
              <a:t>los objetos de la seguridad cimentados en la Políticas de la Defensa </a:t>
            </a:r>
            <a:r>
              <a:rPr lang="es-EC" sz="1400" dirty="0" smtClean="0"/>
              <a:t>Nacional.</a:t>
            </a:r>
            <a:endParaRPr lang="en-US" sz="1400" dirty="0"/>
          </a:p>
        </p:txBody>
      </p:sp>
      <p:sp>
        <p:nvSpPr>
          <p:cNvPr id="50" name="Rectangle 61"/>
          <p:cNvSpPr/>
          <p:nvPr/>
        </p:nvSpPr>
        <p:spPr>
          <a:xfrm>
            <a:off x="7552298" y="3950826"/>
            <a:ext cx="4201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Da a </a:t>
            </a:r>
            <a:r>
              <a:rPr lang="es-EC" sz="1400" dirty="0"/>
              <a:t>las FFAA la misión fundamental, la defensa de la soberanía e integridad territorial.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/>
              <a:t>Las guerras entre estados se presentan en un horizonte lejano, sin embargo surgen nuevos escenarios de </a:t>
            </a:r>
            <a:r>
              <a:rPr lang="es-EC" sz="1400" dirty="0" smtClean="0"/>
              <a:t>amenazas.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La </a:t>
            </a:r>
            <a:r>
              <a:rPr lang="es-EC" sz="1400" dirty="0"/>
              <a:t>óptica global </a:t>
            </a:r>
            <a:r>
              <a:rPr lang="es-EC" sz="1400" dirty="0" smtClean="0"/>
              <a:t>impone </a:t>
            </a:r>
            <a:r>
              <a:rPr lang="es-EC" sz="1400" dirty="0"/>
              <a:t>la visión militar para enfrentar los cambios y nuevos escenarios con prospectiva al </a:t>
            </a:r>
            <a:r>
              <a:rPr lang="es-EC" sz="1400" dirty="0" smtClean="0"/>
              <a:t>2030.</a:t>
            </a:r>
            <a:endParaRPr lang="en-US" sz="1050" dirty="0">
              <a:solidFill>
                <a:srgbClr val="37374B"/>
              </a:solidFill>
              <a:latin typeface="+mj-lt"/>
            </a:endParaRPr>
          </a:p>
        </p:txBody>
      </p:sp>
      <p:sp>
        <p:nvSpPr>
          <p:cNvPr id="51" name="Rectangle 62"/>
          <p:cNvSpPr/>
          <p:nvPr/>
        </p:nvSpPr>
        <p:spPr>
          <a:xfrm>
            <a:off x="1695450" y="916339"/>
            <a:ext cx="41253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Orientan </a:t>
            </a:r>
            <a:r>
              <a:rPr lang="es-EC" sz="1400" dirty="0"/>
              <a:t>los esfuerzos de los objetivos establecidos por el Ejército necesarios para los futuros líderes.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400" dirty="0"/>
              <a:t>Cambian en función de la incertidumbre y dificultad de obtener información, determinar límites y alcances, anticiparse a consecuencias y definir un posible futuro.</a:t>
            </a:r>
            <a:endParaRPr lang="es-EC" sz="1400" dirty="0"/>
          </a:p>
          <a:p>
            <a:pPr algn="just"/>
            <a:endParaRPr lang="en-US" sz="1400" dirty="0">
              <a:solidFill>
                <a:srgbClr val="14688A"/>
              </a:solidFill>
              <a:latin typeface="+mj-lt"/>
            </a:endParaRPr>
          </a:p>
        </p:txBody>
      </p:sp>
      <p:sp>
        <p:nvSpPr>
          <p:cNvPr id="52" name="Rectangle 63"/>
          <p:cNvSpPr/>
          <p:nvPr/>
        </p:nvSpPr>
        <p:spPr>
          <a:xfrm>
            <a:off x="1504951" y="5360029"/>
            <a:ext cx="4315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Es necesario </a:t>
            </a:r>
            <a:r>
              <a:rPr lang="es-EC" sz="1400" dirty="0" smtClean="0"/>
              <a:t>disponer de lineamientos para elaborar la </a:t>
            </a:r>
            <a:r>
              <a:rPr lang="es-EC" sz="1400" dirty="0"/>
              <a:t>planificación estratégica en la ESMIL con prospectiva 2030 en función de las nuevas amenazas y riesgos </a:t>
            </a:r>
            <a:r>
              <a:rPr lang="es-EC" sz="1400" dirty="0" smtClean="0"/>
              <a:t> de </a:t>
            </a:r>
            <a:r>
              <a:rPr lang="es-EC" sz="1400" dirty="0"/>
              <a:t>acuerdo </a:t>
            </a:r>
            <a:r>
              <a:rPr lang="es-EC" sz="1400" dirty="0" smtClean="0"/>
              <a:t>con las </a:t>
            </a:r>
            <a:r>
              <a:rPr lang="es-EC" sz="1400" dirty="0"/>
              <a:t>Políticas de la Defensa </a:t>
            </a:r>
            <a:r>
              <a:rPr lang="es-EC" sz="1400" dirty="0" smtClean="0"/>
              <a:t>Nacional.</a:t>
            </a:r>
          </a:p>
        </p:txBody>
      </p:sp>
      <p:sp>
        <p:nvSpPr>
          <p:cNvPr id="53" name="Left Brace 64"/>
          <p:cNvSpPr/>
          <p:nvPr/>
        </p:nvSpPr>
        <p:spPr>
          <a:xfrm>
            <a:off x="7552237" y="4027026"/>
            <a:ext cx="84668" cy="1628707"/>
          </a:xfrm>
          <a:prstGeom prst="leftBrace">
            <a:avLst/>
          </a:prstGeom>
          <a:ln>
            <a:solidFill>
              <a:srgbClr val="373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65"/>
          <p:cNvSpPr/>
          <p:nvPr/>
        </p:nvSpPr>
        <p:spPr>
          <a:xfrm>
            <a:off x="7503060" y="1985167"/>
            <a:ext cx="152895" cy="1402586"/>
          </a:xfrm>
          <a:prstGeom prst="leftBrace">
            <a:avLst/>
          </a:prstGeom>
          <a:ln>
            <a:solidFill>
              <a:srgbClr val="711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66"/>
          <p:cNvSpPr/>
          <p:nvPr/>
        </p:nvSpPr>
        <p:spPr>
          <a:xfrm rot="10800000">
            <a:off x="5720471" y="794586"/>
            <a:ext cx="152895" cy="1402586"/>
          </a:xfrm>
          <a:prstGeom prst="leftBrace">
            <a:avLst/>
          </a:prstGeom>
          <a:ln>
            <a:solidFill>
              <a:srgbClr val="016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67"/>
          <p:cNvSpPr/>
          <p:nvPr/>
        </p:nvSpPr>
        <p:spPr>
          <a:xfrm rot="10800000">
            <a:off x="5766263" y="3014398"/>
            <a:ext cx="152895" cy="1402586"/>
          </a:xfrm>
          <a:prstGeom prst="leftBrace">
            <a:avLst/>
          </a:prstGeom>
          <a:ln>
            <a:solidFill>
              <a:srgbClr val="146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 Brace 68"/>
          <p:cNvSpPr/>
          <p:nvPr/>
        </p:nvSpPr>
        <p:spPr>
          <a:xfrm rot="10800000">
            <a:off x="5766262" y="5313672"/>
            <a:ext cx="152895" cy="1402586"/>
          </a:xfrm>
          <a:prstGeom prst="leftBrace">
            <a:avLst/>
          </a:prstGeom>
          <a:ln>
            <a:solidFill>
              <a:srgbClr val="B86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89"/>
          <p:cNvSpPr txBox="1"/>
          <p:nvPr/>
        </p:nvSpPr>
        <p:spPr>
          <a:xfrm>
            <a:off x="6937692" y="1232636"/>
            <a:ext cx="378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b="1" dirty="0"/>
              <a:t>LINEAMIENTOS EN LA </a:t>
            </a:r>
            <a:r>
              <a:rPr lang="es-MX" b="1" dirty="0" err="1"/>
              <a:t>P.E</a:t>
            </a:r>
            <a:r>
              <a:rPr lang="es-MX" b="1" dirty="0"/>
              <a:t> </a:t>
            </a:r>
            <a:r>
              <a:rPr lang="es-MX" b="1" dirty="0" err="1"/>
              <a:t>ESMIL</a:t>
            </a:r>
            <a:r>
              <a:rPr lang="es-MX" b="1" dirty="0"/>
              <a:t> 2030</a:t>
            </a:r>
            <a:endParaRPr lang="es-EC" b="1" dirty="0"/>
          </a:p>
        </p:txBody>
      </p:sp>
      <p:sp>
        <p:nvSpPr>
          <p:cNvPr id="59" name="TextBox 90"/>
          <p:cNvSpPr txBox="1"/>
          <p:nvPr/>
        </p:nvSpPr>
        <p:spPr>
          <a:xfrm>
            <a:off x="3662728" y="2405625"/>
            <a:ext cx="26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LOS </a:t>
            </a:r>
            <a:r>
              <a:rPr lang="en-US" b="1" dirty="0" err="1">
                <a:solidFill>
                  <a:schemeClr val="bg1"/>
                </a:solidFill>
              </a:rPr>
              <a:t>NUEVOS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ESCENARIOS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0" name="TextBox 91"/>
          <p:cNvSpPr txBox="1"/>
          <p:nvPr/>
        </p:nvSpPr>
        <p:spPr>
          <a:xfrm>
            <a:off x="3700828" y="4696671"/>
            <a:ext cx="21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 CARTA SUPREMA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1" name="TextBox 92"/>
          <p:cNvSpPr txBox="1"/>
          <p:nvPr/>
        </p:nvSpPr>
        <p:spPr>
          <a:xfrm>
            <a:off x="7453944" y="3491093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 </a:t>
            </a:r>
            <a:r>
              <a:rPr lang="en-US" b="1" dirty="0" err="1"/>
              <a:t>PLANIFICACIÓN</a:t>
            </a:r>
            <a:r>
              <a:rPr lang="en-US" b="1" dirty="0"/>
              <a:t> </a:t>
            </a:r>
            <a:r>
              <a:rPr lang="en-US" b="1" dirty="0" err="1"/>
              <a:t>MILITAR</a:t>
            </a:r>
            <a:r>
              <a:rPr lang="en-US" b="1" dirty="0"/>
              <a:t> </a:t>
            </a:r>
          </a:p>
        </p:txBody>
      </p:sp>
      <p:sp>
        <p:nvSpPr>
          <p:cNvPr id="62" name="TextBox 93"/>
          <p:cNvSpPr txBox="1"/>
          <p:nvPr/>
        </p:nvSpPr>
        <p:spPr>
          <a:xfrm>
            <a:off x="7264064" y="5759326"/>
            <a:ext cx="21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P.E</a:t>
            </a:r>
            <a:r>
              <a:rPr lang="en-US" b="1" dirty="0" smtClean="0"/>
              <a:t> </a:t>
            </a:r>
            <a:r>
              <a:rPr lang="en-US" b="1" dirty="0" err="1" smtClean="0"/>
              <a:t>ESMIL</a:t>
            </a:r>
            <a:r>
              <a:rPr lang="en-US" b="1" dirty="0" smtClean="0"/>
              <a:t> 2013-2021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43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8" grpId="0"/>
      <p:bldP spid="59" grpId="0"/>
      <p:bldP spid="60" grpId="0"/>
      <p:bldP spid="61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ángulo 62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35256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A5ED2A87-2436-472B-9990-A7D49AC7A2D8}"/>
              </a:ext>
            </a:extLst>
          </p:cNvPr>
          <p:cNvSpPr/>
          <p:nvPr/>
        </p:nvSpPr>
        <p:spPr>
          <a:xfrm>
            <a:off x="4489124" y="239855"/>
            <a:ext cx="3213749" cy="482160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just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14.- </a:t>
            </a:r>
            <a:r>
              <a:rPr lang="es-ES_tradnl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RECOMENDACIONES</a:t>
            </a:r>
            <a:endParaRPr lang="es-EC" sz="2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79790791"/>
              </p:ext>
            </p:extLst>
          </p:nvPr>
        </p:nvGraphicFramePr>
        <p:xfrm>
          <a:off x="2077789" y="826614"/>
          <a:ext cx="10569265" cy="599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68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81338B4-BDD7-468A-9972-5E946EEBA2A1}"/>
              </a:ext>
            </a:extLst>
          </p:cNvPr>
          <p:cNvSpPr/>
          <p:nvPr/>
        </p:nvSpPr>
        <p:spPr>
          <a:xfrm>
            <a:off x="4248077" y="2290473"/>
            <a:ext cx="5772760" cy="1625601"/>
          </a:xfrm>
          <a:prstGeom prst="roundRect">
            <a:avLst>
              <a:gd name="adj" fmla="val 36595"/>
            </a:avLst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4400" dirty="0">
                <a:latin typeface="Impact" panose="020B0806030902050204" pitchFamily="34" charset="0"/>
              </a:rPr>
              <a:t>GRACIAS POR SU ATENCIÓN</a:t>
            </a:r>
            <a:endParaRPr lang="es-EC" sz="4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33">
            <a:extLst>
              <a:ext uri="{FF2B5EF4-FFF2-40B4-BE49-F238E27FC236}">
                <a16:creationId xmlns:a16="http://schemas.microsoft.com/office/drawing/2014/main" xmlns="" id="{4FEEFD2A-6991-4F35-85A2-8B9B6570C1F9}"/>
              </a:ext>
            </a:extLst>
          </p:cNvPr>
          <p:cNvGrpSpPr/>
          <p:nvPr/>
        </p:nvGrpSpPr>
        <p:grpSpPr>
          <a:xfrm>
            <a:off x="4119419" y="1162051"/>
            <a:ext cx="6364431" cy="1627332"/>
            <a:chOff x="3295649" y="923925"/>
            <a:chExt cx="5546425" cy="1344822"/>
          </a:xfrm>
          <a:solidFill>
            <a:srgbClr val="00B09B"/>
          </a:solidFill>
        </p:grpSpPr>
        <p:sp>
          <p:nvSpPr>
            <p:cNvPr id="55" name="Freeform: Shape 34">
              <a:extLst>
                <a:ext uri="{FF2B5EF4-FFF2-40B4-BE49-F238E27FC236}">
                  <a16:creationId xmlns:a16="http://schemas.microsoft.com/office/drawing/2014/main" xmlns="" id="{2986E678-0243-4D24-B5AB-A8FDDA8D48E1}"/>
                </a:ext>
              </a:extLst>
            </p:cNvPr>
            <p:cNvSpPr/>
            <p:nvPr/>
          </p:nvSpPr>
          <p:spPr>
            <a:xfrm>
              <a:off x="3295649" y="923925"/>
              <a:ext cx="3155006" cy="1057275"/>
            </a:xfrm>
            <a:custGeom>
              <a:avLst/>
              <a:gdLst>
                <a:gd name="connsiteX0" fmla="*/ 0 w 3155006"/>
                <a:gd name="connsiteY0" fmla="*/ 0 h 1057275"/>
                <a:gd name="connsiteX1" fmla="*/ 2242498 w 3155006"/>
                <a:gd name="connsiteY1" fmla="*/ 0 h 1057275"/>
                <a:gd name="connsiteX2" fmla="*/ 3155006 w 3155006"/>
                <a:gd name="connsiteY2" fmla="*/ 1057275 h 1057275"/>
                <a:gd name="connsiteX3" fmla="*/ 0 w 3155006"/>
                <a:gd name="connsiteY3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006" h="1057275">
                  <a:moveTo>
                    <a:pt x="0" y="0"/>
                  </a:moveTo>
                  <a:lnTo>
                    <a:pt x="2242498" y="0"/>
                  </a:lnTo>
                  <a:lnTo>
                    <a:pt x="3155006" y="1057275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Right Triangle 35">
              <a:extLst>
                <a:ext uri="{FF2B5EF4-FFF2-40B4-BE49-F238E27FC236}">
                  <a16:creationId xmlns:a16="http://schemas.microsoft.com/office/drawing/2014/main" xmlns="" id="{2381EF31-C69E-4A43-AE44-CC099D9FEDF4}"/>
                </a:ext>
              </a:extLst>
            </p:cNvPr>
            <p:cNvSpPr/>
            <p:nvPr/>
          </p:nvSpPr>
          <p:spPr>
            <a:xfrm flipH="1" flipV="1">
              <a:off x="3295649" y="1981200"/>
              <a:ext cx="517225" cy="287547"/>
            </a:xfrm>
            <a:prstGeom prst="rtTriangle">
              <a:avLst/>
            </a:prstGeom>
            <a:gradFill flip="none" rotWithShape="1">
              <a:gsLst>
                <a:gs pos="100000">
                  <a:srgbClr val="042432"/>
                </a:gs>
                <a:gs pos="0">
                  <a:srgbClr val="063951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Right Triangle 36">
              <a:extLst>
                <a:ext uri="{FF2B5EF4-FFF2-40B4-BE49-F238E27FC236}">
                  <a16:creationId xmlns:a16="http://schemas.microsoft.com/office/drawing/2014/main" xmlns="" id="{EDB300A6-A755-4D07-9F2D-E904D61F24CC}"/>
                </a:ext>
              </a:extLst>
            </p:cNvPr>
            <p:cNvSpPr/>
            <p:nvPr/>
          </p:nvSpPr>
          <p:spPr>
            <a:xfrm flipV="1">
              <a:off x="8320866" y="1981199"/>
              <a:ext cx="521208" cy="287547"/>
            </a:xfrm>
            <a:prstGeom prst="rtTriangle">
              <a:avLst/>
            </a:prstGeom>
            <a:gradFill>
              <a:gsLst>
                <a:gs pos="100000">
                  <a:srgbClr val="00B09B">
                    <a:lumMod val="75000"/>
                  </a:srgbClr>
                </a:gs>
                <a:gs pos="0">
                  <a:srgbClr val="00B09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Freeform: Shape 37">
              <a:extLst>
                <a:ext uri="{FF2B5EF4-FFF2-40B4-BE49-F238E27FC236}">
                  <a16:creationId xmlns:a16="http://schemas.microsoft.com/office/drawing/2014/main" xmlns="" id="{8B4AE03B-13AC-4FE5-A5A0-CB154D695AD4}"/>
                </a:ext>
              </a:extLst>
            </p:cNvPr>
            <p:cNvSpPr/>
            <p:nvPr/>
          </p:nvSpPr>
          <p:spPr>
            <a:xfrm>
              <a:off x="5687068" y="923925"/>
              <a:ext cx="3155006" cy="1057275"/>
            </a:xfrm>
            <a:custGeom>
              <a:avLst/>
              <a:gdLst>
                <a:gd name="connsiteX0" fmla="*/ 0 w 3155006"/>
                <a:gd name="connsiteY0" fmla="*/ 0 h 1057275"/>
                <a:gd name="connsiteX1" fmla="*/ 3155006 w 3155006"/>
                <a:gd name="connsiteY1" fmla="*/ 0 h 1057275"/>
                <a:gd name="connsiteX2" fmla="*/ 3155006 w 3155006"/>
                <a:gd name="connsiteY2" fmla="*/ 1057275 h 1057275"/>
                <a:gd name="connsiteX3" fmla="*/ 912508 w 3155006"/>
                <a:gd name="connsiteY3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006" h="1057275">
                  <a:moveTo>
                    <a:pt x="0" y="0"/>
                  </a:moveTo>
                  <a:lnTo>
                    <a:pt x="3155006" y="0"/>
                  </a:lnTo>
                  <a:lnTo>
                    <a:pt x="3155006" y="1057275"/>
                  </a:lnTo>
                  <a:lnTo>
                    <a:pt x="912508" y="1057275"/>
                  </a:ln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oup 38">
            <a:extLst>
              <a:ext uri="{FF2B5EF4-FFF2-40B4-BE49-F238E27FC236}">
                <a16:creationId xmlns:a16="http://schemas.microsoft.com/office/drawing/2014/main" xmlns="" id="{8D66CAD4-BC9B-4A1A-AA84-7923F7EA61D7}"/>
              </a:ext>
            </a:extLst>
          </p:cNvPr>
          <p:cNvGrpSpPr/>
          <p:nvPr/>
        </p:nvGrpSpPr>
        <p:grpSpPr>
          <a:xfrm>
            <a:off x="4119419" y="2794691"/>
            <a:ext cx="6364431" cy="1627332"/>
            <a:chOff x="3295649" y="923925"/>
            <a:chExt cx="5546425" cy="1344822"/>
          </a:xfrm>
          <a:solidFill>
            <a:srgbClr val="00B09B"/>
          </a:solidFill>
        </p:grpSpPr>
        <p:sp>
          <p:nvSpPr>
            <p:cNvPr id="60" name="Freeform: Shape 39">
              <a:extLst>
                <a:ext uri="{FF2B5EF4-FFF2-40B4-BE49-F238E27FC236}">
                  <a16:creationId xmlns:a16="http://schemas.microsoft.com/office/drawing/2014/main" xmlns="" id="{98DF2738-BCCD-410C-851F-13980195B0FE}"/>
                </a:ext>
              </a:extLst>
            </p:cNvPr>
            <p:cNvSpPr/>
            <p:nvPr/>
          </p:nvSpPr>
          <p:spPr>
            <a:xfrm>
              <a:off x="3295649" y="923925"/>
              <a:ext cx="3155006" cy="1057275"/>
            </a:xfrm>
            <a:custGeom>
              <a:avLst/>
              <a:gdLst>
                <a:gd name="connsiteX0" fmla="*/ 0 w 3155006"/>
                <a:gd name="connsiteY0" fmla="*/ 0 h 1057275"/>
                <a:gd name="connsiteX1" fmla="*/ 2242498 w 3155006"/>
                <a:gd name="connsiteY1" fmla="*/ 0 h 1057275"/>
                <a:gd name="connsiteX2" fmla="*/ 3155006 w 3155006"/>
                <a:gd name="connsiteY2" fmla="*/ 1057275 h 1057275"/>
                <a:gd name="connsiteX3" fmla="*/ 0 w 3155006"/>
                <a:gd name="connsiteY3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006" h="1057275">
                  <a:moveTo>
                    <a:pt x="0" y="0"/>
                  </a:moveTo>
                  <a:lnTo>
                    <a:pt x="2242498" y="0"/>
                  </a:lnTo>
                  <a:lnTo>
                    <a:pt x="3155006" y="1057275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Right Triangle 40">
              <a:extLst>
                <a:ext uri="{FF2B5EF4-FFF2-40B4-BE49-F238E27FC236}">
                  <a16:creationId xmlns:a16="http://schemas.microsoft.com/office/drawing/2014/main" xmlns="" id="{8DFF4295-ABFF-4C73-8F86-CAACDFE8A2E0}"/>
                </a:ext>
              </a:extLst>
            </p:cNvPr>
            <p:cNvSpPr/>
            <p:nvPr/>
          </p:nvSpPr>
          <p:spPr>
            <a:xfrm flipH="1" flipV="1">
              <a:off x="3295649" y="1981200"/>
              <a:ext cx="517225" cy="287547"/>
            </a:xfrm>
            <a:prstGeom prst="rtTriangle">
              <a:avLst/>
            </a:prstGeom>
            <a:gradFill>
              <a:gsLst>
                <a:gs pos="100000">
                  <a:srgbClr val="F36F13">
                    <a:lumMod val="75000"/>
                  </a:srgbClr>
                </a:gs>
                <a:gs pos="0">
                  <a:srgbClr val="F36F13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Right Triangle 41">
              <a:extLst>
                <a:ext uri="{FF2B5EF4-FFF2-40B4-BE49-F238E27FC236}">
                  <a16:creationId xmlns:a16="http://schemas.microsoft.com/office/drawing/2014/main" xmlns="" id="{E6FAB2A9-7A52-4C48-9824-01F71172023D}"/>
                </a:ext>
              </a:extLst>
            </p:cNvPr>
            <p:cNvSpPr/>
            <p:nvPr/>
          </p:nvSpPr>
          <p:spPr>
            <a:xfrm flipV="1">
              <a:off x="8320866" y="1981199"/>
              <a:ext cx="521208" cy="287547"/>
            </a:xfrm>
            <a:prstGeom prst="rtTriangle">
              <a:avLst/>
            </a:prstGeom>
            <a:gradFill>
              <a:gsLst>
                <a:gs pos="100000">
                  <a:srgbClr val="0D95BC">
                    <a:lumMod val="75000"/>
                  </a:srgbClr>
                </a:gs>
                <a:gs pos="0">
                  <a:srgbClr val="0D95BC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Freeform: Shape 43">
              <a:extLst>
                <a:ext uri="{FF2B5EF4-FFF2-40B4-BE49-F238E27FC236}">
                  <a16:creationId xmlns:a16="http://schemas.microsoft.com/office/drawing/2014/main" xmlns="" id="{BEAF6B4F-7332-40E4-A6A4-B1E31740AC79}"/>
                </a:ext>
              </a:extLst>
            </p:cNvPr>
            <p:cNvSpPr/>
            <p:nvPr/>
          </p:nvSpPr>
          <p:spPr>
            <a:xfrm>
              <a:off x="5687068" y="923925"/>
              <a:ext cx="3155006" cy="1057275"/>
            </a:xfrm>
            <a:custGeom>
              <a:avLst/>
              <a:gdLst>
                <a:gd name="connsiteX0" fmla="*/ 0 w 3155006"/>
                <a:gd name="connsiteY0" fmla="*/ 0 h 1057275"/>
                <a:gd name="connsiteX1" fmla="*/ 3155006 w 3155006"/>
                <a:gd name="connsiteY1" fmla="*/ 0 h 1057275"/>
                <a:gd name="connsiteX2" fmla="*/ 3155006 w 3155006"/>
                <a:gd name="connsiteY2" fmla="*/ 1057275 h 1057275"/>
                <a:gd name="connsiteX3" fmla="*/ 912508 w 3155006"/>
                <a:gd name="connsiteY3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006" h="1057275">
                  <a:moveTo>
                    <a:pt x="0" y="0"/>
                  </a:moveTo>
                  <a:lnTo>
                    <a:pt x="3155006" y="0"/>
                  </a:lnTo>
                  <a:lnTo>
                    <a:pt x="3155006" y="1057275"/>
                  </a:lnTo>
                  <a:lnTo>
                    <a:pt x="912508" y="1057275"/>
                  </a:lnTo>
                  <a:close/>
                </a:path>
              </a:pathLst>
            </a:custGeom>
            <a:solidFill>
              <a:srgbClr val="0D95B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4" name="Group 45">
            <a:extLst>
              <a:ext uri="{FF2B5EF4-FFF2-40B4-BE49-F238E27FC236}">
                <a16:creationId xmlns:a16="http://schemas.microsoft.com/office/drawing/2014/main" xmlns="" id="{38DFBEA7-CFBA-46FD-ABD3-97B5B3FFA732}"/>
              </a:ext>
            </a:extLst>
          </p:cNvPr>
          <p:cNvGrpSpPr/>
          <p:nvPr/>
        </p:nvGrpSpPr>
        <p:grpSpPr>
          <a:xfrm>
            <a:off x="5735776" y="4587186"/>
            <a:ext cx="4017824" cy="1627332"/>
            <a:chOff x="3295649" y="923925"/>
            <a:chExt cx="3155006" cy="1344822"/>
          </a:xfrm>
          <a:solidFill>
            <a:srgbClr val="00B09B"/>
          </a:solidFill>
        </p:grpSpPr>
        <p:sp>
          <p:nvSpPr>
            <p:cNvPr id="65" name="Freeform: Shape 46">
              <a:extLst>
                <a:ext uri="{FF2B5EF4-FFF2-40B4-BE49-F238E27FC236}">
                  <a16:creationId xmlns:a16="http://schemas.microsoft.com/office/drawing/2014/main" xmlns="" id="{FE41CD18-FE38-495F-B280-763A669DF090}"/>
                </a:ext>
              </a:extLst>
            </p:cNvPr>
            <p:cNvSpPr/>
            <p:nvPr/>
          </p:nvSpPr>
          <p:spPr>
            <a:xfrm>
              <a:off x="3295649" y="923925"/>
              <a:ext cx="3155006" cy="1057275"/>
            </a:xfrm>
            <a:custGeom>
              <a:avLst/>
              <a:gdLst>
                <a:gd name="connsiteX0" fmla="*/ 0 w 3155006"/>
                <a:gd name="connsiteY0" fmla="*/ 0 h 1057275"/>
                <a:gd name="connsiteX1" fmla="*/ 2242498 w 3155006"/>
                <a:gd name="connsiteY1" fmla="*/ 0 h 1057275"/>
                <a:gd name="connsiteX2" fmla="*/ 3155006 w 3155006"/>
                <a:gd name="connsiteY2" fmla="*/ 1057275 h 1057275"/>
                <a:gd name="connsiteX3" fmla="*/ 0 w 3155006"/>
                <a:gd name="connsiteY3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006" h="1057275">
                  <a:moveTo>
                    <a:pt x="0" y="0"/>
                  </a:moveTo>
                  <a:lnTo>
                    <a:pt x="2242498" y="0"/>
                  </a:lnTo>
                  <a:lnTo>
                    <a:pt x="3155006" y="1057275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C130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Right Triangle 47">
              <a:extLst>
                <a:ext uri="{FF2B5EF4-FFF2-40B4-BE49-F238E27FC236}">
                  <a16:creationId xmlns:a16="http://schemas.microsoft.com/office/drawing/2014/main" xmlns="" id="{EDC157A1-97A3-4948-B619-4BD7AF1291F6}"/>
                </a:ext>
              </a:extLst>
            </p:cNvPr>
            <p:cNvSpPr/>
            <p:nvPr/>
          </p:nvSpPr>
          <p:spPr>
            <a:xfrm flipH="1" flipV="1">
              <a:off x="3295649" y="1981200"/>
              <a:ext cx="517225" cy="287547"/>
            </a:xfrm>
            <a:prstGeom prst="rtTriangle">
              <a:avLst/>
            </a:prstGeom>
            <a:gradFill>
              <a:gsLst>
                <a:gs pos="100000">
                  <a:srgbClr val="C13018">
                    <a:lumMod val="75000"/>
                  </a:srgbClr>
                </a:gs>
                <a:gs pos="0">
                  <a:srgbClr val="C1301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01" name="Group 7">
            <a:extLst>
              <a:ext uri="{FF2B5EF4-FFF2-40B4-BE49-F238E27FC236}">
                <a16:creationId xmlns:a16="http://schemas.microsoft.com/office/drawing/2014/main" xmlns="" id="{F84E4951-9F48-44FC-A5FD-C11286E5F1DD}"/>
              </a:ext>
            </a:extLst>
          </p:cNvPr>
          <p:cNvGrpSpPr>
            <a:grpSpLocks/>
          </p:cNvGrpSpPr>
          <p:nvPr/>
        </p:nvGrpSpPr>
        <p:grpSpPr bwMode="auto">
          <a:xfrm>
            <a:off x="4122262" y="2536826"/>
            <a:ext cx="6361132" cy="121023"/>
            <a:chOff x="3298031" y="2536778"/>
            <a:chExt cx="5544043" cy="100584"/>
          </a:xfrm>
        </p:grpSpPr>
        <p:sp>
          <p:nvSpPr>
            <p:cNvPr id="70" name="Oval 50">
              <a:extLst>
                <a:ext uri="{FF2B5EF4-FFF2-40B4-BE49-F238E27FC236}">
                  <a16:creationId xmlns:a16="http://schemas.microsoft.com/office/drawing/2014/main" xmlns="" id="{275621FA-13DE-46A7-A1CA-0D20AF4E0D4F}"/>
                </a:ext>
              </a:extLst>
            </p:cNvPr>
            <p:cNvSpPr/>
            <p:nvPr/>
          </p:nvSpPr>
          <p:spPr>
            <a:xfrm>
              <a:off x="3298031" y="2536778"/>
              <a:ext cx="315305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Oval 52">
              <a:extLst>
                <a:ext uri="{FF2B5EF4-FFF2-40B4-BE49-F238E27FC236}">
                  <a16:creationId xmlns:a16="http://schemas.microsoft.com/office/drawing/2014/main" xmlns="" id="{88825C8E-E388-4602-8ED1-9AB04DC1C7B0}"/>
                </a:ext>
              </a:extLst>
            </p:cNvPr>
            <p:cNvSpPr/>
            <p:nvPr/>
          </p:nvSpPr>
          <p:spPr>
            <a:xfrm>
              <a:off x="6590799" y="2536778"/>
              <a:ext cx="225127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02" name="Group 53">
            <a:extLst>
              <a:ext uri="{FF2B5EF4-FFF2-40B4-BE49-F238E27FC236}">
                <a16:creationId xmlns:a16="http://schemas.microsoft.com/office/drawing/2014/main" xmlns="" id="{4AA79F78-FDA3-470D-90DB-C1F4BCB382BE}"/>
              </a:ext>
            </a:extLst>
          </p:cNvPr>
          <p:cNvGrpSpPr>
            <a:grpSpLocks/>
          </p:cNvGrpSpPr>
          <p:nvPr/>
        </p:nvGrpSpPr>
        <p:grpSpPr bwMode="auto">
          <a:xfrm>
            <a:off x="4122262" y="4279902"/>
            <a:ext cx="6361132" cy="121023"/>
            <a:chOff x="3298031" y="2536778"/>
            <a:chExt cx="5544043" cy="100584"/>
          </a:xfrm>
        </p:grpSpPr>
        <p:sp>
          <p:nvSpPr>
            <p:cNvPr id="73" name="Oval 55">
              <a:extLst>
                <a:ext uri="{FF2B5EF4-FFF2-40B4-BE49-F238E27FC236}">
                  <a16:creationId xmlns:a16="http://schemas.microsoft.com/office/drawing/2014/main" xmlns="" id="{0DFDC618-96D9-4428-AF99-4CB48CB2DC66}"/>
                </a:ext>
              </a:extLst>
            </p:cNvPr>
            <p:cNvSpPr/>
            <p:nvPr/>
          </p:nvSpPr>
          <p:spPr>
            <a:xfrm>
              <a:off x="3298031" y="2536778"/>
              <a:ext cx="315305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Oval 58">
              <a:extLst>
                <a:ext uri="{FF2B5EF4-FFF2-40B4-BE49-F238E27FC236}">
                  <a16:creationId xmlns:a16="http://schemas.microsoft.com/office/drawing/2014/main" xmlns="" id="{A81C3ABB-7839-4DE5-8E56-FA26C9ECBC78}"/>
                </a:ext>
              </a:extLst>
            </p:cNvPr>
            <p:cNvSpPr/>
            <p:nvPr/>
          </p:nvSpPr>
          <p:spPr>
            <a:xfrm>
              <a:off x="6590799" y="2536778"/>
              <a:ext cx="225127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03" name="Group 60">
            <a:extLst>
              <a:ext uri="{FF2B5EF4-FFF2-40B4-BE49-F238E27FC236}">
                <a16:creationId xmlns:a16="http://schemas.microsoft.com/office/drawing/2014/main" xmlns="" id="{4EF5B8E0-F14F-4149-925C-94564EF2EDE4}"/>
              </a:ext>
            </a:extLst>
          </p:cNvPr>
          <p:cNvGrpSpPr>
            <a:grpSpLocks/>
          </p:cNvGrpSpPr>
          <p:nvPr/>
        </p:nvGrpSpPr>
        <p:grpSpPr bwMode="auto">
          <a:xfrm>
            <a:off x="4606926" y="6021388"/>
            <a:ext cx="5543551" cy="101600"/>
            <a:chOff x="3298031" y="2536778"/>
            <a:chExt cx="5544043" cy="100584"/>
          </a:xfrm>
        </p:grpSpPr>
        <p:sp>
          <p:nvSpPr>
            <p:cNvPr id="76" name="Oval 63">
              <a:extLst>
                <a:ext uri="{FF2B5EF4-FFF2-40B4-BE49-F238E27FC236}">
                  <a16:creationId xmlns:a16="http://schemas.microsoft.com/office/drawing/2014/main" xmlns="" id="{9781462D-C38B-46C5-8227-3471DDDDF920}"/>
                </a:ext>
              </a:extLst>
            </p:cNvPr>
            <p:cNvSpPr/>
            <p:nvPr/>
          </p:nvSpPr>
          <p:spPr>
            <a:xfrm>
              <a:off x="3298031" y="2536778"/>
              <a:ext cx="315305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Oval 65">
              <a:extLst>
                <a:ext uri="{FF2B5EF4-FFF2-40B4-BE49-F238E27FC236}">
                  <a16:creationId xmlns:a16="http://schemas.microsoft.com/office/drawing/2014/main" xmlns="" id="{D43E3C36-EF07-4F20-A9C6-426C4DE7A543}"/>
                </a:ext>
              </a:extLst>
            </p:cNvPr>
            <p:cNvSpPr/>
            <p:nvPr/>
          </p:nvSpPr>
          <p:spPr>
            <a:xfrm>
              <a:off x="6590799" y="2536778"/>
              <a:ext cx="2251275" cy="100584"/>
            </a:xfrm>
            <a:prstGeom prst="ellipse">
              <a:avLst/>
            </a:prstGeom>
            <a:gradFill>
              <a:gsLst>
                <a:gs pos="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gamma/>
                    <a:shade val="46275"/>
                    <a:invGamma/>
                    <a:alpha val="0"/>
                  </a:sys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05" name="Group 95">
            <a:extLst>
              <a:ext uri="{FF2B5EF4-FFF2-40B4-BE49-F238E27FC236}">
                <a16:creationId xmlns:a16="http://schemas.microsoft.com/office/drawing/2014/main" xmlns="" id="{86A287D7-99EF-4C0A-8CD7-A9B247934244}"/>
              </a:ext>
            </a:extLst>
          </p:cNvPr>
          <p:cNvGrpSpPr>
            <a:grpSpLocks/>
          </p:cNvGrpSpPr>
          <p:nvPr/>
        </p:nvGrpSpPr>
        <p:grpSpPr bwMode="auto">
          <a:xfrm>
            <a:off x="7745053" y="2731407"/>
            <a:ext cx="2829711" cy="1269135"/>
            <a:chOff x="350992" y="2902503"/>
            <a:chExt cx="2282460" cy="1048376"/>
          </a:xfrm>
        </p:grpSpPr>
        <p:sp>
          <p:nvSpPr>
            <p:cNvPr id="82" name="TextBox 96">
              <a:extLst>
                <a:ext uri="{FF2B5EF4-FFF2-40B4-BE49-F238E27FC236}">
                  <a16:creationId xmlns:a16="http://schemas.microsoft.com/office/drawing/2014/main" xmlns="" id="{DB9BA6BC-543D-4B64-B2FE-E9BC7C1EB19B}"/>
                </a:ext>
              </a:extLst>
            </p:cNvPr>
            <p:cNvSpPr txBox="1"/>
            <p:nvPr/>
          </p:nvSpPr>
          <p:spPr>
            <a:xfrm>
              <a:off x="350992" y="2902503"/>
              <a:ext cx="2282460" cy="254241"/>
            </a:xfrm>
            <a:prstGeom prst="rect">
              <a:avLst/>
            </a:prstGeom>
            <a:noFill/>
          </p:spPr>
          <p:txBody>
            <a:bodyPr lIns="0" anchor="ctr">
              <a:spAutoFit/>
            </a:bodyPr>
            <a:lstStyle/>
            <a:p>
              <a:pPr>
                <a:defRPr/>
              </a:pPr>
              <a:r>
                <a:rPr lang="en-US" sz="1400" b="1" u="sng" kern="0" dirty="0">
                  <a:solidFill>
                    <a:prstClr val="white"/>
                  </a:solidFill>
                </a:rPr>
                <a:t>P.E 2013-2021</a:t>
              </a:r>
            </a:p>
          </p:txBody>
        </p:sp>
        <p:sp>
          <p:nvSpPr>
            <p:cNvPr id="83" name="TextBox 97">
              <a:extLst>
                <a:ext uri="{FF2B5EF4-FFF2-40B4-BE49-F238E27FC236}">
                  <a16:creationId xmlns:a16="http://schemas.microsoft.com/office/drawing/2014/main" xmlns="" id="{F26C6F25-3206-4186-B516-DD95BE0DA9A0}"/>
                </a:ext>
              </a:extLst>
            </p:cNvPr>
            <p:cNvSpPr txBox="1"/>
            <p:nvPr/>
          </p:nvSpPr>
          <p:spPr>
            <a:xfrm>
              <a:off x="359446" y="3162733"/>
              <a:ext cx="2274006" cy="788146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bg1"/>
                  </a:solidFill>
                </a:rPr>
                <a:t>Contempla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formación</a:t>
              </a:r>
              <a:r>
                <a:rPr lang="es-EC" sz="1400" b="1" dirty="0">
                  <a:solidFill>
                    <a:schemeClr val="bg1"/>
                  </a:solidFill>
                </a:rPr>
                <a:t>, perfeccionamiento y especialización, sin considerar las nuevas amenazas y riesgos establecidas en la PDN.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06" name="Group 98">
            <a:extLst>
              <a:ext uri="{FF2B5EF4-FFF2-40B4-BE49-F238E27FC236}">
                <a16:creationId xmlns:a16="http://schemas.microsoft.com/office/drawing/2014/main" xmlns="" id="{D4F3DEA7-D3F3-4011-A16B-A07B73981441}"/>
              </a:ext>
            </a:extLst>
          </p:cNvPr>
          <p:cNvGrpSpPr>
            <a:grpSpLocks/>
          </p:cNvGrpSpPr>
          <p:nvPr/>
        </p:nvGrpSpPr>
        <p:grpSpPr bwMode="auto">
          <a:xfrm>
            <a:off x="7661557" y="1179555"/>
            <a:ext cx="2768283" cy="1250070"/>
            <a:chOff x="350992" y="2870066"/>
            <a:chExt cx="2282460" cy="1298552"/>
          </a:xfrm>
        </p:grpSpPr>
        <p:sp>
          <p:nvSpPr>
            <p:cNvPr id="85" name="TextBox 99">
              <a:extLst>
                <a:ext uri="{FF2B5EF4-FFF2-40B4-BE49-F238E27FC236}">
                  <a16:creationId xmlns:a16="http://schemas.microsoft.com/office/drawing/2014/main" xmlns="" id="{A846938E-CBAB-4D06-8A18-31F40CE1588D}"/>
                </a:ext>
              </a:extLst>
            </p:cNvPr>
            <p:cNvSpPr txBox="1"/>
            <p:nvPr/>
          </p:nvSpPr>
          <p:spPr>
            <a:xfrm>
              <a:off x="350992" y="2870066"/>
              <a:ext cx="2282460" cy="319713"/>
            </a:xfrm>
            <a:prstGeom prst="rect">
              <a:avLst/>
            </a:prstGeom>
            <a:noFill/>
          </p:spPr>
          <p:txBody>
            <a:bodyPr lIns="0" anchor="ctr">
              <a:spAutoFit/>
            </a:bodyPr>
            <a:lstStyle/>
            <a:p>
              <a:pPr>
                <a:defRPr/>
              </a:pPr>
              <a:r>
                <a:rPr lang="en-US" sz="1400" b="1" u="sng" kern="0" dirty="0" err="1"/>
                <a:t>Normativa</a:t>
              </a:r>
              <a:r>
                <a:rPr lang="en-US" sz="1400" b="1" u="sng" kern="0" dirty="0"/>
                <a:t> legal</a:t>
              </a:r>
            </a:p>
          </p:txBody>
        </p:sp>
        <p:sp>
          <p:nvSpPr>
            <p:cNvPr id="4126" name="TextBox 100">
              <a:extLst>
                <a:ext uri="{FF2B5EF4-FFF2-40B4-BE49-F238E27FC236}">
                  <a16:creationId xmlns:a16="http://schemas.microsoft.com/office/drawing/2014/main" xmlns="" id="{485CE8FE-0F71-4C11-BD0D-7CB4F28E7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87" y="3177508"/>
              <a:ext cx="2274665" cy="99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s-EC" altLang="en-US" sz="1400" b="1" dirty="0"/>
                <a:t>Considera como base la LSPE y a la PDNE.</a:t>
              </a:r>
            </a:p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s-EC" altLang="en-US" sz="1400" b="1" dirty="0"/>
                <a:t>Contexto Mundial. </a:t>
              </a:r>
            </a:p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s-EC" altLang="en-US" sz="1400" b="1" dirty="0"/>
                <a:t>Regional y Local.</a:t>
              </a:r>
            </a:p>
          </p:txBody>
        </p:sp>
      </p:grpSp>
      <p:grpSp>
        <p:nvGrpSpPr>
          <p:cNvPr id="4107" name="Group 102">
            <a:extLst>
              <a:ext uri="{FF2B5EF4-FFF2-40B4-BE49-F238E27FC236}">
                <a16:creationId xmlns:a16="http://schemas.microsoft.com/office/drawing/2014/main" xmlns="" id="{9DE5AF2D-D596-4D3E-9B85-C8675A62A542}"/>
              </a:ext>
            </a:extLst>
          </p:cNvPr>
          <p:cNvGrpSpPr>
            <a:grpSpLocks/>
          </p:cNvGrpSpPr>
          <p:nvPr/>
        </p:nvGrpSpPr>
        <p:grpSpPr bwMode="auto">
          <a:xfrm>
            <a:off x="5770074" y="4596234"/>
            <a:ext cx="3277892" cy="1286651"/>
            <a:chOff x="350992" y="2901867"/>
            <a:chExt cx="2282460" cy="1064494"/>
          </a:xfrm>
        </p:grpSpPr>
        <p:sp>
          <p:nvSpPr>
            <p:cNvPr id="88" name="TextBox 109">
              <a:extLst>
                <a:ext uri="{FF2B5EF4-FFF2-40B4-BE49-F238E27FC236}">
                  <a16:creationId xmlns:a16="http://schemas.microsoft.com/office/drawing/2014/main" xmlns="" id="{7BD00F10-359A-48F0-8298-5F37C1981231}"/>
                </a:ext>
              </a:extLst>
            </p:cNvPr>
            <p:cNvSpPr txBox="1"/>
            <p:nvPr/>
          </p:nvSpPr>
          <p:spPr>
            <a:xfrm>
              <a:off x="350992" y="2901867"/>
              <a:ext cx="2282460" cy="254635"/>
            </a:xfrm>
            <a:prstGeom prst="rect">
              <a:avLst/>
            </a:prstGeom>
            <a:noFill/>
          </p:spPr>
          <p:txBody>
            <a:bodyPr lIns="0" anchor="ctr">
              <a:spAutoFit/>
            </a:bodyPr>
            <a:lstStyle/>
            <a:p>
              <a:pPr>
                <a:defRPr/>
              </a:pPr>
              <a:r>
                <a:rPr lang="en-US" sz="1400" b="1" u="sng" kern="0" dirty="0" err="1">
                  <a:solidFill>
                    <a:prstClr val="white"/>
                  </a:solidFill>
                </a:rPr>
                <a:t>Formación</a:t>
              </a:r>
              <a:r>
                <a:rPr lang="en-US" sz="1400" b="1" u="sng" kern="0" dirty="0">
                  <a:solidFill>
                    <a:prstClr val="white"/>
                  </a:solidFill>
                </a:rPr>
                <a:t> </a:t>
              </a:r>
              <a:r>
                <a:rPr lang="en-US" sz="1400" b="1" u="sng" kern="0" dirty="0" err="1">
                  <a:solidFill>
                    <a:prstClr val="white"/>
                  </a:solidFill>
                </a:rPr>
                <a:t>militar</a:t>
              </a:r>
              <a:endParaRPr lang="en-US" sz="1400" b="1" u="sng" kern="0" dirty="0">
                <a:solidFill>
                  <a:prstClr val="white"/>
                </a:solidFill>
              </a:endParaRPr>
            </a:p>
          </p:txBody>
        </p:sp>
        <p:sp>
          <p:nvSpPr>
            <p:cNvPr id="89" name="TextBox 110">
              <a:extLst>
                <a:ext uri="{FF2B5EF4-FFF2-40B4-BE49-F238E27FC236}">
                  <a16:creationId xmlns:a16="http://schemas.microsoft.com/office/drawing/2014/main" xmlns="" id="{1DECFE41-5595-4E2F-AF13-3959950B9D43}"/>
                </a:ext>
              </a:extLst>
            </p:cNvPr>
            <p:cNvSpPr txBox="1"/>
            <p:nvPr/>
          </p:nvSpPr>
          <p:spPr>
            <a:xfrm>
              <a:off x="359452" y="3176993"/>
              <a:ext cx="2274000" cy="78936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just" eaLnBrk="1" hangingPunct="1"/>
              <a:r>
                <a:rPr lang="en-US" altLang="en-US" sz="1400" b="1" dirty="0">
                  <a:solidFill>
                    <a:schemeClr val="bg1"/>
                  </a:solidFill>
                </a:rPr>
                <a:t>Se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está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formando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personal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militar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para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guerras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clásicas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sin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preveer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las no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clásicas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.</a:t>
              </a:r>
            </a:p>
            <a:p>
              <a:pPr algn="just" eaLnBrk="1" hangingPunct="1"/>
              <a:r>
                <a:rPr lang="es-EC" altLang="es-EC" sz="1400" b="1" dirty="0">
                  <a:solidFill>
                    <a:schemeClr val="bg1"/>
                  </a:solidFill>
                </a:rPr>
                <a:t>No importa el quién sino; el cómo actúa la amenaza.</a:t>
              </a:r>
            </a:p>
          </p:txBody>
        </p:sp>
      </p:grpSp>
      <p:grpSp>
        <p:nvGrpSpPr>
          <p:cNvPr id="4108" name="Group 103">
            <a:extLst>
              <a:ext uri="{FF2B5EF4-FFF2-40B4-BE49-F238E27FC236}">
                <a16:creationId xmlns:a16="http://schemas.microsoft.com/office/drawing/2014/main" xmlns="" id="{C49291E0-EC0F-48F0-B353-AB37C318DC64}"/>
              </a:ext>
            </a:extLst>
          </p:cNvPr>
          <p:cNvGrpSpPr>
            <a:grpSpLocks/>
          </p:cNvGrpSpPr>
          <p:nvPr/>
        </p:nvGrpSpPr>
        <p:grpSpPr bwMode="auto">
          <a:xfrm>
            <a:off x="4196313" y="2816977"/>
            <a:ext cx="3141916" cy="1337630"/>
            <a:chOff x="350992" y="2902373"/>
            <a:chExt cx="2282460" cy="1105895"/>
          </a:xfrm>
        </p:grpSpPr>
        <p:sp>
          <p:nvSpPr>
            <p:cNvPr id="91" name="TextBox 107">
              <a:extLst>
                <a:ext uri="{FF2B5EF4-FFF2-40B4-BE49-F238E27FC236}">
                  <a16:creationId xmlns:a16="http://schemas.microsoft.com/office/drawing/2014/main" xmlns="" id="{D07D523E-D35F-498B-A875-42930FAE0F63}"/>
                </a:ext>
              </a:extLst>
            </p:cNvPr>
            <p:cNvSpPr txBox="1"/>
            <p:nvPr/>
          </p:nvSpPr>
          <p:spPr>
            <a:xfrm>
              <a:off x="350992" y="2902373"/>
              <a:ext cx="2282460" cy="254457"/>
            </a:xfrm>
            <a:prstGeom prst="rect">
              <a:avLst/>
            </a:prstGeom>
            <a:noFill/>
          </p:spPr>
          <p:txBody>
            <a:bodyPr lIns="0" anchor="ctr">
              <a:spAutoFit/>
            </a:bodyPr>
            <a:lstStyle/>
            <a:p>
              <a:pPr>
                <a:defRPr/>
              </a:pPr>
              <a:r>
                <a:rPr lang="en-US" sz="1400" b="1" u="sng" kern="0" dirty="0" err="1">
                  <a:solidFill>
                    <a:prstClr val="white"/>
                  </a:solidFill>
                </a:rPr>
                <a:t>Incompatibilidad</a:t>
              </a:r>
              <a:r>
                <a:rPr lang="en-US" sz="1400" b="1" u="sng" kern="0" dirty="0">
                  <a:solidFill>
                    <a:prstClr val="white"/>
                  </a:solidFill>
                </a:rPr>
                <a:t> de </a:t>
              </a:r>
              <a:r>
                <a:rPr lang="en-US" sz="1400" b="1" u="sng" kern="0" dirty="0" err="1">
                  <a:solidFill>
                    <a:prstClr val="white"/>
                  </a:solidFill>
                </a:rPr>
                <a:t>leyes</a:t>
              </a:r>
              <a:endParaRPr lang="en-US" sz="1400" b="1" u="sng" kern="0" dirty="0">
                <a:solidFill>
                  <a:prstClr val="white"/>
                </a:solidFill>
              </a:endParaRPr>
            </a:p>
          </p:txBody>
        </p:sp>
        <p:sp>
          <p:nvSpPr>
            <p:cNvPr id="4122" name="TextBox 108">
              <a:extLst>
                <a:ext uri="{FF2B5EF4-FFF2-40B4-BE49-F238E27FC236}">
                  <a16:creationId xmlns:a16="http://schemas.microsoft.com/office/drawing/2014/main" xmlns="" id="{F81C7E57-44D8-4EAD-AEE9-920196D1B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87" y="3219453"/>
              <a:ext cx="2274665" cy="788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s-EC" altLang="en-US" sz="1400" b="1" dirty="0">
                  <a:solidFill>
                    <a:schemeClr val="bg1"/>
                  </a:solidFill>
                </a:rPr>
                <a:t>Con la Constitución.</a:t>
              </a:r>
              <a:endParaRPr lang="en-US" altLang="en-US" sz="1400" b="1" dirty="0">
                <a:solidFill>
                  <a:schemeClr val="bg1"/>
                </a:solidFill>
              </a:endParaRPr>
            </a:p>
            <a:p>
              <a:pPr algn="just" eaLnBrk="1" hangingPunct="1">
                <a:buFont typeface="Arial" panose="020B0604020202020204" pitchFamily="34" charset="0"/>
                <a:buNone/>
              </a:pPr>
              <a:r>
                <a:rPr lang="en-US" altLang="en-US" sz="1400" b="1" dirty="0">
                  <a:solidFill>
                    <a:schemeClr val="bg1"/>
                  </a:solidFill>
                </a:rPr>
                <a:t>La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Formación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militar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no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contempla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las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nuevas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amenazas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y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riesgos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con 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escenarios</a:t>
              </a:r>
              <a:r>
                <a:rPr lang="en-US" altLang="en-US" sz="1400" b="1" dirty="0">
                  <a:solidFill>
                    <a:schemeClr val="bg1"/>
                  </a:solidFill>
                </a:rPr>
                <a:t> al 2030.</a:t>
              </a:r>
            </a:p>
          </p:txBody>
        </p:sp>
      </p:grpSp>
      <p:grpSp>
        <p:nvGrpSpPr>
          <p:cNvPr id="4109" name="Group 104">
            <a:extLst>
              <a:ext uri="{FF2B5EF4-FFF2-40B4-BE49-F238E27FC236}">
                <a16:creationId xmlns:a16="http://schemas.microsoft.com/office/drawing/2014/main" xmlns="" id="{3B8E5664-37D4-4E75-BFB2-75640E842751}"/>
              </a:ext>
            </a:extLst>
          </p:cNvPr>
          <p:cNvGrpSpPr>
            <a:grpSpLocks/>
          </p:cNvGrpSpPr>
          <p:nvPr/>
        </p:nvGrpSpPr>
        <p:grpSpPr bwMode="auto">
          <a:xfrm>
            <a:off x="4447986" y="1217499"/>
            <a:ext cx="2982007" cy="1286540"/>
            <a:chOff x="310477" y="2902495"/>
            <a:chExt cx="2509155" cy="1064316"/>
          </a:xfrm>
        </p:grpSpPr>
        <p:sp>
          <p:nvSpPr>
            <p:cNvPr id="94" name="TextBox 105">
              <a:extLst>
                <a:ext uri="{FF2B5EF4-FFF2-40B4-BE49-F238E27FC236}">
                  <a16:creationId xmlns:a16="http://schemas.microsoft.com/office/drawing/2014/main" xmlns="" id="{7600C372-9E92-4E58-8516-BDFDC7375E88}"/>
                </a:ext>
              </a:extLst>
            </p:cNvPr>
            <p:cNvSpPr txBox="1"/>
            <p:nvPr/>
          </p:nvSpPr>
          <p:spPr>
            <a:xfrm>
              <a:off x="310477" y="2902495"/>
              <a:ext cx="2509155" cy="254615"/>
            </a:xfrm>
            <a:prstGeom prst="rect">
              <a:avLst/>
            </a:prstGeom>
            <a:noFill/>
          </p:spPr>
          <p:txBody>
            <a:bodyPr lIns="0" anchor="ctr">
              <a:spAutoFit/>
            </a:bodyPr>
            <a:lstStyle/>
            <a:p>
              <a:pPr>
                <a:defRPr/>
              </a:pPr>
              <a:r>
                <a:rPr lang="en-US" sz="1400" b="1" u="sng" kern="0" dirty="0">
                  <a:solidFill>
                    <a:prstClr val="white"/>
                  </a:solidFill>
                </a:rPr>
                <a:t>La </a:t>
              </a:r>
              <a:r>
                <a:rPr lang="en-US" sz="1400" b="1" u="sng" kern="0" dirty="0" err="1">
                  <a:solidFill>
                    <a:prstClr val="white"/>
                  </a:solidFill>
                </a:rPr>
                <a:t>Planificación</a:t>
              </a:r>
              <a:r>
                <a:rPr lang="en-US" sz="1400" b="1" u="sng" kern="0" dirty="0">
                  <a:solidFill>
                    <a:prstClr val="white"/>
                  </a:solidFill>
                </a:rPr>
                <a:t> estratégica</a:t>
              </a:r>
            </a:p>
          </p:txBody>
        </p:sp>
        <p:sp>
          <p:nvSpPr>
            <p:cNvPr id="4120" name="TextBox 106">
              <a:extLst>
                <a:ext uri="{FF2B5EF4-FFF2-40B4-BE49-F238E27FC236}">
                  <a16:creationId xmlns:a16="http://schemas.microsoft.com/office/drawing/2014/main" xmlns="" id="{CF251204-E164-43D1-8D2C-E0AEC24C9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88" y="3177507"/>
              <a:ext cx="2274665" cy="78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C" altLang="es-ES_tradnl" sz="1400" b="1" dirty="0">
                  <a:solidFill>
                    <a:schemeClr val="bg1"/>
                  </a:solidFill>
                </a:rPr>
                <a:t>Debe contemplar los nuevos escenarios de las  amenazas y factores de riesgos con proyección futura.</a:t>
              </a:r>
              <a:endParaRPr lang="en-US" altLang="es-ES_tradnl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421FFED-8149-4625-8E1C-17015C47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740" y="1284003"/>
            <a:ext cx="1172320" cy="877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Imagen que contiene exterior, parado, árbol, pájaro&#10;&#10;Descripción generada automáticamente">
            <a:extLst>
              <a:ext uri="{FF2B5EF4-FFF2-40B4-BE49-F238E27FC236}">
                <a16:creationId xmlns:a16="http://schemas.microsoft.com/office/drawing/2014/main" xmlns="" id="{42BBAAB7-200D-47A4-83BB-77E809AEA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8674" r="25051"/>
          <a:stretch/>
        </p:blipFill>
        <p:spPr>
          <a:xfrm rot="16200000">
            <a:off x="4361153" y="4629293"/>
            <a:ext cx="1348729" cy="1252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Imagen que contiene exterior, agua, naturaleza, río&#10;&#10;Descripción generada automáticamente">
            <a:extLst>
              <a:ext uri="{FF2B5EF4-FFF2-40B4-BE49-F238E27FC236}">
                <a16:creationId xmlns:a16="http://schemas.microsoft.com/office/drawing/2014/main" xmlns="" id="{2CB04705-68EF-4A2B-B032-11B5D7EC2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21515" r="4445" b="22601"/>
          <a:stretch/>
        </p:blipFill>
        <p:spPr>
          <a:xfrm>
            <a:off x="10557740" y="2942871"/>
            <a:ext cx="1252341" cy="929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BD3922BC-D54A-4961-8E20-0C10B3E663E5}"/>
              </a:ext>
            </a:extLst>
          </p:cNvPr>
          <p:cNvGrpSpPr/>
          <p:nvPr/>
        </p:nvGrpSpPr>
        <p:grpSpPr>
          <a:xfrm>
            <a:off x="3134024" y="2833143"/>
            <a:ext cx="1018477" cy="1260496"/>
            <a:chOff x="3102381" y="2852829"/>
            <a:chExt cx="1018477" cy="1260496"/>
          </a:xfrm>
        </p:grpSpPr>
        <p:pic>
          <p:nvPicPr>
            <p:cNvPr id="4140" name="Picture 44" descr="Derecho Ecuador - DERECHO CONSTITUCIONAL ECUATORIANO">
              <a:extLst>
                <a:ext uri="{FF2B5EF4-FFF2-40B4-BE49-F238E27FC236}">
                  <a16:creationId xmlns:a16="http://schemas.microsoft.com/office/drawing/2014/main" xmlns="" id="{931FD32E-9C23-4439-BBA1-FB14250D1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381" y="2852829"/>
              <a:ext cx="1018477" cy="78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2" name="Picture 46" descr="Escuela Militar Eloy Alfaro">
              <a:extLst>
                <a:ext uri="{FF2B5EF4-FFF2-40B4-BE49-F238E27FC236}">
                  <a16:creationId xmlns:a16="http://schemas.microsoft.com/office/drawing/2014/main" xmlns="" id="{DF095AB3-4EC7-4265-9B2E-C226F8B04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945">
              <a:off x="3243792" y="3241789"/>
              <a:ext cx="668177" cy="8715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48A500E7-C47C-4699-9607-8815A9ADD7E4}"/>
              </a:ext>
            </a:extLst>
          </p:cNvPr>
          <p:cNvGrpSpPr/>
          <p:nvPr/>
        </p:nvGrpSpPr>
        <p:grpSpPr>
          <a:xfrm>
            <a:off x="3046707" y="975544"/>
            <a:ext cx="1046848" cy="1618115"/>
            <a:chOff x="3053898" y="1119362"/>
            <a:chExt cx="1046848" cy="1618115"/>
          </a:xfrm>
        </p:grpSpPr>
        <p:pic>
          <p:nvPicPr>
            <p:cNvPr id="4144" name="Picture 48">
              <a:extLst>
                <a:ext uri="{FF2B5EF4-FFF2-40B4-BE49-F238E27FC236}">
                  <a16:creationId xmlns:a16="http://schemas.microsoft.com/office/drawing/2014/main" xmlns="" id="{9D324F07-7F65-4B59-ACF2-A5D487E6D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14"/>
            <a:stretch/>
          </p:blipFill>
          <p:spPr bwMode="auto">
            <a:xfrm>
              <a:off x="3053898" y="1119362"/>
              <a:ext cx="964689" cy="1259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n 13" descr="Imagen que contiene pasto, exterior, persona, hombre&#10;&#10;Descripción generada automáticamente">
              <a:extLst>
                <a:ext uri="{FF2B5EF4-FFF2-40B4-BE49-F238E27FC236}">
                  <a16:creationId xmlns:a16="http://schemas.microsoft.com/office/drawing/2014/main" xmlns="" id="{ADAC3C00-0FB5-45EC-9D0B-DC1BD44EA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9718">
              <a:off x="3063934" y="1809336"/>
              <a:ext cx="1036812" cy="9281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9" name="Rectángulo: esquinas redondeadas 1">
            <a:extLst>
              <a:ext uri="{FF2B5EF4-FFF2-40B4-BE49-F238E27FC236}">
                <a16:creationId xmlns:a16="http://schemas.microsoft.com/office/drawing/2014/main" xmlns="" id="{9C3C76DB-47FF-4EDB-95AF-93769678FC23}"/>
              </a:ext>
            </a:extLst>
          </p:cNvPr>
          <p:cNvSpPr/>
          <p:nvPr/>
        </p:nvSpPr>
        <p:spPr>
          <a:xfrm>
            <a:off x="4223350" y="382853"/>
            <a:ext cx="4495647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kern="0" dirty="0">
                <a:solidFill>
                  <a:schemeClr val="bg1"/>
                </a:solidFill>
                <a:latin typeface="Impact" panose="020B0806030902050204" pitchFamily="34" charset="0"/>
              </a:rPr>
              <a:t>1.- PLANTEAMIENTO DEL PROBLEMA</a:t>
            </a:r>
            <a:endParaRPr lang="es-EC" sz="2400" kern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F750CF7-4897-4E49-9828-0BE20FAF8F6B}"/>
              </a:ext>
            </a:extLst>
          </p:cNvPr>
          <p:cNvSpPr/>
          <p:nvPr/>
        </p:nvSpPr>
        <p:spPr>
          <a:xfrm>
            <a:off x="2240912" y="874007"/>
            <a:ext cx="3367941" cy="11439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prstClr val="black"/>
                </a:solidFill>
              </a:rPr>
              <a:t>¿Cu</a:t>
            </a:r>
            <a:r>
              <a:rPr lang="es-EC" b="1" dirty="0" err="1">
                <a:solidFill>
                  <a:prstClr val="black"/>
                </a:solidFill>
              </a:rPr>
              <a:t>ál</a:t>
            </a:r>
            <a:r>
              <a:rPr lang="es-EC" b="1" dirty="0">
                <a:solidFill>
                  <a:prstClr val="black"/>
                </a:solidFill>
              </a:rPr>
              <a:t> es la </a:t>
            </a:r>
            <a:r>
              <a:rPr lang="es-ES_tradnl" b="1" dirty="0">
                <a:solidFill>
                  <a:prstClr val="black"/>
                </a:solidFill>
              </a:rPr>
              <a:t>Incidencia de la planificación estratégica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128CDF18-3123-41B8-BB54-D77829FE13C8}"/>
              </a:ext>
            </a:extLst>
          </p:cNvPr>
          <p:cNvSpPr/>
          <p:nvPr/>
        </p:nvSpPr>
        <p:spPr>
          <a:xfrm>
            <a:off x="4173442" y="290078"/>
            <a:ext cx="4238651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kern="0" dirty="0">
                <a:solidFill>
                  <a:schemeClr val="bg1"/>
                </a:solidFill>
                <a:latin typeface="Impact" panose="020B0806030902050204" pitchFamily="34" charset="0"/>
              </a:rPr>
              <a:t>2.- ENUNCIADO DEL PROBLEMA</a:t>
            </a:r>
            <a:endParaRPr lang="es-EC" sz="2400" kern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102 Imagen">
            <a:extLst>
              <a:ext uri="{FF2B5EF4-FFF2-40B4-BE49-F238E27FC236}">
                <a16:creationId xmlns:a16="http://schemas.microsoft.com/office/drawing/2014/main" xmlns="" id="{DD884D03-0A15-4067-BB68-B10C41748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764">
            <a:off x="2545135" y="1659411"/>
            <a:ext cx="2952372" cy="2952368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4" name="108 Imagen">
            <a:extLst>
              <a:ext uri="{FF2B5EF4-FFF2-40B4-BE49-F238E27FC236}">
                <a16:creationId xmlns:a16="http://schemas.microsoft.com/office/drawing/2014/main" xmlns="" id="{0C5ED8D3-9BF7-42EC-B367-C6ECEC47F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48" y="1772032"/>
            <a:ext cx="2952372" cy="2952368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pic>
        <p:nvPicPr>
          <p:cNvPr id="6" name="108 Imagen">
            <a:extLst>
              <a:ext uri="{FF2B5EF4-FFF2-40B4-BE49-F238E27FC236}">
                <a16:creationId xmlns:a16="http://schemas.microsoft.com/office/drawing/2014/main" xmlns="" id="{84B5B39F-7AF7-400F-8FB7-BC00C2C2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6" y="2567112"/>
            <a:ext cx="2485723" cy="2485719"/>
          </a:xfrm>
          <a:prstGeom prst="rect">
            <a:avLst/>
          </a:prstGeom>
          <a:effectLst>
            <a:glow rad="63500">
              <a:sysClr val="window" lastClr="FFFFFF">
                <a:alpha val="40000"/>
              </a:sysClr>
            </a:glo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65F75D73-25CB-49EF-A284-C54BBF14BAFE}"/>
              </a:ext>
            </a:extLst>
          </p:cNvPr>
          <p:cNvSpPr/>
          <p:nvPr/>
        </p:nvSpPr>
        <p:spPr>
          <a:xfrm>
            <a:off x="5245044" y="1757658"/>
            <a:ext cx="2095449" cy="8613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en la formación militar que imparte la ESMIL</a:t>
            </a:r>
            <a:endParaRPr lang="es-ES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BCE49E7-4CD7-493C-A0B7-9F28ED10FE75}"/>
              </a:ext>
            </a:extLst>
          </p:cNvPr>
          <p:cNvSpPr/>
          <p:nvPr/>
        </p:nvSpPr>
        <p:spPr>
          <a:xfrm>
            <a:off x="7373027" y="922113"/>
            <a:ext cx="2510039" cy="1037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Con prospectiva al año 2030?</a:t>
            </a:r>
            <a:endParaRPr lang="es-ES" b="1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E08DBD5-F63B-4F6B-BDFC-44298425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8853" y="3139983"/>
            <a:ext cx="1564895" cy="13366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F2E03F8-B063-4935-8ECA-C73D962C23B8}"/>
              </a:ext>
            </a:extLst>
          </p:cNvPr>
          <p:cNvPicPr/>
          <p:nvPr/>
        </p:nvPicPr>
        <p:blipFill rotWithShape="1">
          <a:blip r:embed="rId5"/>
          <a:srcRect l="34259" t="9470" r="31713" b="4886"/>
          <a:stretch/>
        </p:blipFill>
        <p:spPr bwMode="auto">
          <a:xfrm>
            <a:off x="2977432" y="2130177"/>
            <a:ext cx="2060290" cy="196423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8DDEB6E-D8D6-44A0-BF9E-47C05EFBBFD0}"/>
              </a:ext>
            </a:extLst>
          </p:cNvPr>
          <p:cNvPicPr/>
          <p:nvPr/>
        </p:nvPicPr>
        <p:blipFill rotWithShape="1">
          <a:blip r:embed="rId6"/>
          <a:srcRect l="31250" t="24705" r="13194" b="15592"/>
          <a:stretch/>
        </p:blipFill>
        <p:spPr bwMode="auto">
          <a:xfrm>
            <a:off x="7694135" y="2242145"/>
            <a:ext cx="1771825" cy="1938099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5 Rectángulo redondeado">
            <a:extLst>
              <a:ext uri="{FF2B5EF4-FFF2-40B4-BE49-F238E27FC236}">
                <a16:creationId xmlns:a16="http://schemas.microsoft.com/office/drawing/2014/main" xmlns="" id="{E436BF2E-81DA-474C-AEA1-24806079EA6E}"/>
              </a:ext>
            </a:extLst>
          </p:cNvPr>
          <p:cNvSpPr/>
          <p:nvPr/>
        </p:nvSpPr>
        <p:spPr>
          <a:xfrm flipH="1">
            <a:off x="2460303" y="5036697"/>
            <a:ext cx="8345103" cy="139382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190500" dist="63500" dir="5400000" algn="t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 sz="1600" b="1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9C4BC67-4F63-48BB-88D7-79B97462FDDE}"/>
              </a:ext>
            </a:extLst>
          </p:cNvPr>
          <p:cNvSpPr/>
          <p:nvPr/>
        </p:nvSpPr>
        <p:spPr>
          <a:xfrm>
            <a:off x="3939269" y="309301"/>
            <a:ext cx="4370176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kern="0" dirty="0">
                <a:solidFill>
                  <a:schemeClr val="bg1"/>
                </a:solidFill>
                <a:latin typeface="Impact" panose="020B0806030902050204" pitchFamily="34" charset="0"/>
              </a:rPr>
              <a:t>3.- PREGUNTAS DE INVESTIGACIÓN</a:t>
            </a:r>
            <a:endParaRPr lang="es-EC" sz="2400" kern="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C4F5C215-EE1C-A244-98AC-656E07BA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66" y="1231955"/>
            <a:ext cx="5975324" cy="61880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C687628A-6F8C-6D4F-ACF7-5063C56EF7F8}"/>
              </a:ext>
            </a:extLst>
          </p:cNvPr>
          <p:cNvSpPr txBox="1"/>
          <p:nvPr/>
        </p:nvSpPr>
        <p:spPr>
          <a:xfrm>
            <a:off x="2053201" y="1180817"/>
            <a:ext cx="525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632C6E2A-6D58-8E4E-B738-2ADC5D1F9C07}"/>
              </a:ext>
            </a:extLst>
          </p:cNvPr>
          <p:cNvSpPr txBox="1"/>
          <p:nvPr/>
        </p:nvSpPr>
        <p:spPr>
          <a:xfrm>
            <a:off x="3271954" y="1322720"/>
            <a:ext cx="366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¿Qué Investigar?</a:t>
            </a:r>
            <a:endParaRPr lang="es-EC" sz="2400" dirty="0"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20BB1040-BEF0-5A41-B521-A53CA941C1E0}"/>
              </a:ext>
            </a:extLst>
          </p:cNvPr>
          <p:cNvSpPr txBox="1"/>
          <p:nvPr/>
        </p:nvSpPr>
        <p:spPr>
          <a:xfrm>
            <a:off x="1292648" y="1953303"/>
            <a:ext cx="67614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¿En qué medida se aplicó la planificación estratégica 2013-2021 a la formación profesional militar en la </a:t>
            </a:r>
            <a:r>
              <a:rPr lang="es-EC" sz="1600" dirty="0" err="1"/>
              <a:t>ESMIL</a:t>
            </a:r>
            <a:r>
              <a:rPr lang="es-EC" sz="1600" dirty="0"/>
              <a:t>, en relación con las nuevas amenazas y riesgos a la seguridad territorial y sociedad ecuatoriana de acuerdo con el escenario al año 2030?</a:t>
            </a:r>
          </a:p>
          <a:p>
            <a:pPr algn="just"/>
            <a:endParaRPr lang="es-EC" sz="600" dirty="0">
              <a:cs typeface="Arial" panose="020B0604020202020204" pitchFamily="34" charset="0"/>
            </a:endParaRPr>
          </a:p>
          <a:p>
            <a:pPr lvl="0" algn="just"/>
            <a:r>
              <a:rPr lang="es-EC" sz="1600" dirty="0"/>
              <a:t>¿Cuál es la naturaleza de la formación militar que se impartió en la </a:t>
            </a:r>
            <a:r>
              <a:rPr lang="es-EC" sz="1600" dirty="0" err="1"/>
              <a:t>ESMIL</a:t>
            </a:r>
            <a:r>
              <a:rPr lang="es-EC" sz="1600" dirty="0"/>
              <a:t> de acuerdo con las nuevas amenazas y riesgos a la seguridad del territorio y la nación ecuatoriana de acuerdo con el escenario de la defensa en el año 2030?</a:t>
            </a:r>
          </a:p>
          <a:p>
            <a:pPr algn="just"/>
            <a:endParaRPr lang="es-EC" sz="600" dirty="0">
              <a:cs typeface="Arial" panose="020B0604020202020204" pitchFamily="34" charset="0"/>
            </a:endParaRPr>
          </a:p>
          <a:p>
            <a:pPr lvl="0"/>
            <a:r>
              <a:rPr lang="es-EC" sz="1600" dirty="0"/>
              <a:t>¿Qué lineamientos de propuesta se puede establecer para dar solución a los problemas detectados en el proceso de esta investigación?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20BB1040-BEF0-5A41-B521-A53CA941C1E0}"/>
              </a:ext>
            </a:extLst>
          </p:cNvPr>
          <p:cNvSpPr txBox="1"/>
          <p:nvPr/>
        </p:nvSpPr>
        <p:spPr>
          <a:xfrm>
            <a:off x="1163320" y="4834791"/>
            <a:ext cx="106299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cs typeface="Arial" panose="020B0604020202020204" pitchFamily="34" charset="0"/>
              </a:rPr>
              <a:t>Porque es importante disponer de una planificación Estratégica con prospectiva al 2030 que abarque en su perfil profesional y malla curricular los nuevos escenarios de las amenazas y riesgos futuros</a:t>
            </a:r>
            <a:r>
              <a:rPr lang="es-EC" sz="1600" dirty="0" smtClean="0">
                <a:cs typeface="Arial" panose="020B0604020202020204" pitchFamily="34" charset="0"/>
              </a:rPr>
              <a:t>.</a:t>
            </a:r>
            <a:endParaRPr lang="es-EC" sz="1600" dirty="0">
              <a:cs typeface="Arial" panose="020B0604020202020204" pitchFamily="34" charset="0"/>
            </a:endParaRPr>
          </a:p>
          <a:p>
            <a:pPr algn="just"/>
            <a:endParaRPr lang="es-EC" sz="600" dirty="0">
              <a:cs typeface="Arial" panose="020B0604020202020204" pitchFamily="34" charset="0"/>
            </a:endParaRPr>
          </a:p>
          <a:p>
            <a:pPr algn="just"/>
            <a:r>
              <a:rPr lang="es-EC" sz="1600" dirty="0" smtClean="0">
                <a:cs typeface="Arial" panose="020B0604020202020204" pitchFamily="34" charset="0"/>
              </a:rPr>
              <a:t>	Porque </a:t>
            </a:r>
            <a:r>
              <a:rPr lang="es-EC" sz="1600" dirty="0">
                <a:cs typeface="Arial" panose="020B0604020202020204" pitchFamily="34" charset="0"/>
              </a:rPr>
              <a:t>la </a:t>
            </a:r>
            <a:r>
              <a:rPr lang="es-EC" sz="1600" dirty="0" err="1">
                <a:cs typeface="Arial" panose="020B0604020202020204" pitchFamily="34" charset="0"/>
              </a:rPr>
              <a:t>ESMIL</a:t>
            </a:r>
            <a:r>
              <a:rPr lang="es-EC" sz="1600" dirty="0">
                <a:cs typeface="Arial" panose="020B0604020202020204" pitchFamily="34" charset="0"/>
              </a:rPr>
              <a:t> es una institución de formación de oficiales que busca mejorar la calidad del futuro subteniente </a:t>
            </a:r>
            <a:r>
              <a:rPr lang="es-EC" sz="1600" dirty="0" smtClean="0">
                <a:cs typeface="Arial" panose="020B0604020202020204" pitchFamily="34" charset="0"/>
              </a:rPr>
              <a:t>	frente </a:t>
            </a:r>
            <a:r>
              <a:rPr lang="es-EC" sz="1600" dirty="0">
                <a:cs typeface="Arial" panose="020B0604020202020204" pitchFamily="34" charset="0"/>
              </a:rPr>
              <a:t>a los nuevos escenarios de amenaza y riesgos que pongan en peligro las actividades del Estado alineada a los </a:t>
            </a:r>
            <a:r>
              <a:rPr lang="es-EC" sz="1600" dirty="0" smtClean="0">
                <a:cs typeface="Arial" panose="020B0604020202020204" pitchFamily="34" charset="0"/>
              </a:rPr>
              <a:t>	objetivos </a:t>
            </a:r>
            <a:r>
              <a:rPr lang="es-EC" sz="1600" dirty="0">
                <a:cs typeface="Arial" panose="020B0604020202020204" pitchFamily="34" charset="0"/>
              </a:rPr>
              <a:t>institucionales.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9E7AE7C-CD51-8147-992B-35B819D7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54" y="4075738"/>
            <a:ext cx="5997597" cy="64151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C82221FC-D4A2-A64E-BE08-0274047B7A8A}"/>
              </a:ext>
            </a:extLst>
          </p:cNvPr>
          <p:cNvSpPr txBox="1"/>
          <p:nvPr/>
        </p:nvSpPr>
        <p:spPr>
          <a:xfrm>
            <a:off x="2149504" y="400936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C8A914A4-E8CC-9A4B-BD37-7ADA62E6A6AE}"/>
              </a:ext>
            </a:extLst>
          </p:cNvPr>
          <p:cNvSpPr txBox="1"/>
          <p:nvPr/>
        </p:nvSpPr>
        <p:spPr>
          <a:xfrm>
            <a:off x="3305000" y="4130934"/>
            <a:ext cx="368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¿Por qué Investigar?</a:t>
            </a:r>
            <a:endParaRPr lang="es-EC" sz="2400" dirty="0">
              <a:cs typeface="Arial" panose="020B0604020202020204" pitchFamily="34" charset="0"/>
            </a:endParaRPr>
          </a:p>
        </p:txBody>
      </p:sp>
      <p:pic>
        <p:nvPicPr>
          <p:cNvPr id="4106" name="Picture 10" descr="Ejército del Ecuador - Ingreso Esmil 2016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12518"/>
          <a:stretch/>
        </p:blipFill>
        <p:spPr bwMode="auto">
          <a:xfrm>
            <a:off x="8054057" y="2146710"/>
            <a:ext cx="4031348" cy="27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76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2" grpId="1"/>
      <p:bldP spid="23" grpId="0"/>
      <p:bldP spid="23" grpId="1"/>
      <p:bldP spid="24" grpId="0" build="allAtOnce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9290129-A5EF-4130-99D0-5254498035B4}"/>
              </a:ext>
            </a:extLst>
          </p:cNvPr>
          <p:cNvSpPr/>
          <p:nvPr/>
        </p:nvSpPr>
        <p:spPr>
          <a:xfrm>
            <a:off x="3562122" y="333195"/>
            <a:ext cx="5057301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4.- JUSTIFICACIÓN DE LA INVESTIGACIÓN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052" name="Picture 4" descr="Educación tecnológica, vital para el desarrollo humano sostenible en  Honduras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b="5166"/>
          <a:stretch/>
        </p:blipFill>
        <p:spPr bwMode="auto">
          <a:xfrm>
            <a:off x="2184503" y="2648904"/>
            <a:ext cx="2702748" cy="2073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C4843F7A-C79D-EA4A-B4C1-248486896476}"/>
              </a:ext>
            </a:extLst>
          </p:cNvPr>
          <p:cNvSpPr txBox="1"/>
          <p:nvPr/>
        </p:nvSpPr>
        <p:spPr>
          <a:xfrm>
            <a:off x="3198080" y="1328272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TICS</a:t>
            </a:r>
            <a:endParaRPr lang="es-EC" sz="2400" dirty="0"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571E8616-9D6E-C446-8BCA-8748983F5E03}"/>
              </a:ext>
            </a:extLst>
          </p:cNvPr>
          <p:cNvSpPr txBox="1"/>
          <p:nvPr/>
        </p:nvSpPr>
        <p:spPr>
          <a:xfrm>
            <a:off x="2245634" y="1649671"/>
            <a:ext cx="257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cs typeface="Arial" panose="020B0604020202020204" pitchFamily="34" charset="0"/>
              </a:rPr>
              <a:t>Cambios significativos en la actividad humana y desempeño profesional militar</a:t>
            </a:r>
            <a:endParaRPr lang="es-EC" dirty="0">
              <a:cs typeface="Arial" panose="020B0604020202020204" pitchFamily="34" charset="0"/>
            </a:endParaRPr>
          </a:p>
        </p:txBody>
      </p:sp>
      <p:pic>
        <p:nvPicPr>
          <p:cNvPr id="2058" name="Picture 10" descr="desarrollo defensa y tecnologia belica: Northrop Grumman Corporation ha  recibido un contrato para llevar a cabo la reducción de riesgos para la  tecnología de radar (LTAMD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92" y="5384264"/>
            <a:ext cx="2127536" cy="1435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C4843F7A-C79D-EA4A-B4C1-248486896476}"/>
              </a:ext>
            </a:extLst>
          </p:cNvPr>
          <p:cNvSpPr txBox="1"/>
          <p:nvPr/>
        </p:nvSpPr>
        <p:spPr>
          <a:xfrm>
            <a:off x="2649051" y="4681061"/>
            <a:ext cx="201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INCIDENCIA</a:t>
            </a:r>
          </a:p>
          <a:p>
            <a:pPr algn="ctr"/>
            <a:r>
              <a:rPr lang="es-MX" sz="2400" b="1" dirty="0">
                <a:cs typeface="Arial" panose="020B0604020202020204" pitchFamily="34" charset="0"/>
              </a:rPr>
              <a:t>TECNOLÓGICA</a:t>
            </a:r>
            <a:endParaRPr lang="es-EC" sz="2400" dirty="0"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571E8616-9D6E-C446-8BCA-8748983F5E03}"/>
              </a:ext>
            </a:extLst>
          </p:cNvPr>
          <p:cNvSpPr txBox="1"/>
          <p:nvPr/>
        </p:nvSpPr>
        <p:spPr>
          <a:xfrm>
            <a:off x="2245634" y="5512057"/>
            <a:ext cx="2574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cs typeface="Arial" panose="020B0604020202020204" pitchFamily="34" charset="0"/>
              </a:rPr>
              <a:t>Repercute</a:t>
            </a:r>
          </a:p>
          <a:p>
            <a:pPr algn="ctr"/>
            <a:r>
              <a:rPr lang="es-EC" u="sng" dirty="0">
                <a:cs typeface="Arial" panose="020B0604020202020204" pitchFamily="34" charset="0"/>
              </a:rPr>
              <a:t>estructura y calidad del armamento bélico </a:t>
            </a:r>
          </a:p>
        </p:txBody>
      </p:sp>
      <p:pic>
        <p:nvPicPr>
          <p:cNvPr id="2060" name="Picture 12" descr="Geopolítica: Teorías y aplicación | 14 Milímet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41" y="3893683"/>
            <a:ext cx="2146675" cy="1822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C4843F7A-C79D-EA4A-B4C1-248486896476}"/>
              </a:ext>
            </a:extLst>
          </p:cNvPr>
          <p:cNvSpPr txBox="1"/>
          <p:nvPr/>
        </p:nvSpPr>
        <p:spPr>
          <a:xfrm>
            <a:off x="6004126" y="2191192"/>
            <a:ext cx="211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cs typeface="Arial" panose="020B0604020202020204" pitchFamily="34" charset="0"/>
              </a:rPr>
              <a:t>GEOPOLÍTICA</a:t>
            </a:r>
          </a:p>
          <a:p>
            <a:pPr algn="ctr"/>
            <a:r>
              <a:rPr lang="es-EC" sz="2000" b="1" dirty="0">
                <a:cs typeface="Arial" panose="020B0604020202020204" pitchFamily="34" charset="0"/>
              </a:rPr>
              <a:t>GLOBAL</a:t>
            </a:r>
            <a:endParaRPr lang="es-EC" sz="2000" dirty="0"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571E8616-9D6E-C446-8BCA-8748983F5E03}"/>
              </a:ext>
            </a:extLst>
          </p:cNvPr>
          <p:cNvSpPr txBox="1"/>
          <p:nvPr/>
        </p:nvSpPr>
        <p:spPr>
          <a:xfrm>
            <a:off x="5754910" y="2800194"/>
            <a:ext cx="257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cs typeface="Arial" panose="020B0604020202020204" pitchFamily="34" charset="0"/>
              </a:rPr>
              <a:t>Advierte surgimiento de nuevas amenazas  a la seguridad territorial y desarrollo del Estado.</a:t>
            </a:r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C4843F7A-C79D-EA4A-B4C1-248486896476}"/>
              </a:ext>
            </a:extLst>
          </p:cNvPr>
          <p:cNvSpPr txBox="1"/>
          <p:nvPr/>
        </p:nvSpPr>
        <p:spPr>
          <a:xfrm>
            <a:off x="9744957" y="1304922"/>
            <a:ext cx="1654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dirty="0">
                <a:cs typeface="Arial" panose="020B0604020202020204" pitchFamily="34" charset="0"/>
              </a:rPr>
              <a:t>Factibilidad</a:t>
            </a:r>
            <a:endParaRPr lang="es-EC" sz="2400" dirty="0"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571E8616-9D6E-C446-8BCA-8748983F5E03}"/>
              </a:ext>
            </a:extLst>
          </p:cNvPr>
          <p:cNvSpPr txBox="1"/>
          <p:nvPr/>
        </p:nvSpPr>
        <p:spPr>
          <a:xfrm>
            <a:off x="9236534" y="1626322"/>
            <a:ext cx="2574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u="sng" dirty="0">
                <a:cs typeface="Arial" panose="020B0604020202020204" pitchFamily="34" charset="0"/>
              </a:rPr>
              <a:t>Cumple con los requisitos de carácter político, administrativo,</a:t>
            </a:r>
            <a:r>
              <a:rPr lang="es-EC" dirty="0"/>
              <a:t> </a:t>
            </a:r>
            <a:r>
              <a:rPr lang="es-EC" u="sng" dirty="0">
                <a:cs typeface="Arial" panose="020B0604020202020204" pitchFamily="34" charset="0"/>
              </a:rPr>
              <a:t>científico-tecnológico, sociocultural y económico- financiero </a:t>
            </a:r>
            <a:r>
              <a:rPr lang="es-MX" u="sng" dirty="0">
                <a:cs typeface="Arial" panose="020B0604020202020204" pitchFamily="34" charset="0"/>
              </a:rPr>
              <a:t> </a:t>
            </a:r>
            <a:endParaRPr lang="es-EC" u="sng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237" y="3103650"/>
            <a:ext cx="1174072" cy="1587735"/>
          </a:xfrm>
          <a:prstGeom prst="rect">
            <a:avLst/>
          </a:prstGeom>
        </p:spPr>
      </p:pic>
      <p:pic>
        <p:nvPicPr>
          <p:cNvPr id="2064" name="Picture 16" descr="Conclusiones - Actividad Integrado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34" y="4757259"/>
            <a:ext cx="2673508" cy="4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6093" y="5486624"/>
            <a:ext cx="2667275" cy="13336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7" grpId="0"/>
      <p:bldP spid="18" grpId="0"/>
      <p:bldP spid="20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FAB42B4-997B-4C44-BD3A-50C36E15CC36}"/>
              </a:ext>
            </a:extLst>
          </p:cNvPr>
          <p:cNvSpPr/>
          <p:nvPr/>
        </p:nvSpPr>
        <p:spPr>
          <a:xfrm>
            <a:off x="4488161" y="304198"/>
            <a:ext cx="3215675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5.- OBJETIVO GENERAL 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374" name="Rectangle 74">
            <a:extLst>
              <a:ext uri="{FF2B5EF4-FFF2-40B4-BE49-F238E27FC236}">
                <a16:creationId xmlns:a16="http://schemas.microsoft.com/office/drawing/2014/main" xmlns="" id="{F96E5197-7156-4ADC-9069-9443B61DE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73" y="1598879"/>
            <a:ext cx="4515677" cy="37487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s-EC" altLang="en-US" sz="2400" dirty="0">
                <a:latin typeface="+mn-lt"/>
              </a:rPr>
              <a:t>Establecer la incidencia de la planificación estratégica en la formación militar que se imparte en la Escuela Superior Militar “ELOY ALFARO” de acuerdo con las nuevas amenazas y riesgos </a:t>
            </a:r>
            <a:r>
              <a:rPr lang="es-EC" sz="2400" dirty="0">
                <a:latin typeface="+mn-lt"/>
              </a:rPr>
              <a:t>a la seguridad del territorio y la nación del Ecuador al escenario de defensa 2030</a:t>
            </a:r>
            <a:r>
              <a:rPr lang="es-EC" altLang="en-US" sz="2400" dirty="0">
                <a:latin typeface="+mn-lt"/>
              </a:rPr>
              <a:t>.</a:t>
            </a:r>
            <a:endParaRPr lang="es-ES_tradnl" altLang="en-US" sz="2400" dirty="0">
              <a:latin typeface="+mn-lt"/>
            </a:endParaRPr>
          </a:p>
        </p:txBody>
      </p:sp>
      <p:pic>
        <p:nvPicPr>
          <p:cNvPr id="3074" name="Picture 2" descr="ESMIL ELOY ALFARO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38" y="1598879"/>
            <a:ext cx="4998291" cy="374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2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E4EA005C-1CC4-054F-829B-946231F78F91}"/>
              </a:ext>
            </a:extLst>
          </p:cNvPr>
          <p:cNvSpPr/>
          <p:nvPr/>
        </p:nvSpPr>
        <p:spPr>
          <a:xfrm>
            <a:off x="0" y="182881"/>
            <a:ext cx="1219199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FAB42B4-997B-4C44-BD3A-50C36E15CC36}"/>
              </a:ext>
            </a:extLst>
          </p:cNvPr>
          <p:cNvSpPr/>
          <p:nvPr/>
        </p:nvSpPr>
        <p:spPr>
          <a:xfrm>
            <a:off x="4146871" y="304499"/>
            <a:ext cx="3898255" cy="488284"/>
          </a:xfrm>
          <a:prstGeom prst="roundRect">
            <a:avLst>
              <a:gd name="adj" fmla="val 36595"/>
            </a:avLst>
          </a:prstGeom>
          <a:solidFill>
            <a:srgbClr val="080808"/>
          </a:solidFill>
          <a:ln w="28575" cap="flat" cmpd="sng" algn="ctr">
            <a:solidFill>
              <a:srgbClr val="C8A843"/>
            </a:solidFill>
            <a:prstDash val="solid"/>
          </a:ln>
          <a:effectLst>
            <a:glow rad="101600">
              <a:schemeClr val="tx1"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schemeClr val="bg1"/>
                </a:solidFill>
                <a:latin typeface="Impact" panose="020B0806030902050204" pitchFamily="34" charset="0"/>
              </a:rPr>
              <a:t>OBJETIVOS ESPECÍFICOS</a:t>
            </a:r>
            <a:endParaRPr lang="es-EC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C1D24FAC-6EA5-475B-BBF6-E580F75A0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604" y="1330197"/>
            <a:ext cx="8546009" cy="1542846"/>
          </a:xfrm>
          <a:prstGeom prst="roundRect">
            <a:avLst>
              <a:gd name="adj" fmla="val 7486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defRPr/>
            </a:pPr>
            <a:r>
              <a:rPr lang="es-EC" b="1" dirty="0">
                <a:solidFill>
                  <a:schemeClr val="bg1"/>
                </a:solidFill>
              </a:rPr>
              <a:t>Estudiar la aplicación de la planificación estratégica 2013-2021 en la formación profesional militar impartido por la </a:t>
            </a:r>
            <a:r>
              <a:rPr lang="es-EC" b="1" dirty="0" err="1">
                <a:solidFill>
                  <a:schemeClr val="bg1"/>
                </a:solidFill>
              </a:rPr>
              <a:t>ESMIL</a:t>
            </a:r>
            <a:r>
              <a:rPr lang="es-EC" b="1" dirty="0">
                <a:solidFill>
                  <a:schemeClr val="bg1"/>
                </a:solidFill>
              </a:rPr>
              <a:t>, relacionando las nuevas amenazas y riesgos a la seguridad territorial, nación ecuatoriana y el escenario de la defensa en el año 2030 establecido en las Políticas de la Defensa Nacional del Ecuador.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xmlns="" id="{EDF6E82E-67BB-4CF6-B44D-3C7D4A50D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604" y="3197117"/>
            <a:ext cx="8546009" cy="1347263"/>
          </a:xfrm>
          <a:prstGeom prst="roundRect">
            <a:avLst>
              <a:gd name="adj" fmla="val 7486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defRPr/>
            </a:pPr>
            <a:r>
              <a:rPr lang="es-EC" b="1" dirty="0">
                <a:solidFill>
                  <a:schemeClr val="tx1"/>
                </a:solidFill>
              </a:rPr>
              <a:t>Analizar la naturaleza de la formación militar que se imparte en la ESMIL de acuerdo con las nuevas amenazas y riesgos a la seguridad territorial, nación ecuatoriana y el escenario de la defensa en el año 2030.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F5E83369-4A97-46DB-AD2C-5E0ECF05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309" y="4868455"/>
            <a:ext cx="8202304" cy="1608546"/>
          </a:xfrm>
          <a:prstGeom prst="roundRect">
            <a:avLst>
              <a:gd name="adj" fmla="val 7486"/>
            </a:avLst>
          </a:prstGeom>
          <a:solidFill>
            <a:schemeClr val="tx1">
              <a:alpha val="39608"/>
            </a:schemeClr>
          </a:solidFill>
          <a:ln w="28575">
            <a:solidFill>
              <a:schemeClr val="bg1"/>
            </a:solidFill>
            <a:round/>
            <a:headEnd/>
            <a:tailEnd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30000"/>
              <a:defRPr/>
            </a:pPr>
            <a:r>
              <a:rPr lang="es-EC" b="1" dirty="0">
                <a:solidFill>
                  <a:schemeClr val="bg1"/>
                </a:solidFill>
              </a:rPr>
              <a:t>Desarrollar lineamientos para una propuesta de planificación estratégica de la </a:t>
            </a:r>
            <a:r>
              <a:rPr lang="es-EC" b="1" dirty="0" err="1">
                <a:solidFill>
                  <a:schemeClr val="bg1"/>
                </a:solidFill>
              </a:rPr>
              <a:t>ESMIL</a:t>
            </a:r>
            <a:r>
              <a:rPr lang="es-EC" b="1" dirty="0">
                <a:solidFill>
                  <a:schemeClr val="bg1"/>
                </a:solidFill>
              </a:rPr>
              <a:t> que contribuya a la solución de los problemas en formación profesional militar del cadete de acuerdo con las nuevas amenazas y riesgos a la seguridad territorial, nación ecuatoriana y el escenario de la defensa hasta el año 2030.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5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</p:bldLst>
  </p:timing>
</p:sld>
</file>

<file path=ppt/theme/theme1.xml><?xml version="1.0" encoding="utf-8"?>
<a:theme xmlns:a="http://schemas.openxmlformats.org/drawingml/2006/main" name="Tema1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ESPE" id="{4B0927B8-57CD-42F9-842C-60220A192E8D}" vid="{8A579E59-1409-419B-A21F-C9363AC8DD1B}"/>
    </a:ext>
  </a:extLst>
</a:theme>
</file>

<file path=ppt/theme/theme2.xml><?xml version="1.0" encoding="utf-8"?>
<a:theme xmlns:a="http://schemas.openxmlformats.org/drawingml/2006/main" name="1_Tema1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ESPE" id="{4B0927B8-57CD-42F9-842C-60220A192E8D}" vid="{8A579E59-1409-419B-A21F-C9363AC8DD1B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Tema1ESPE</Template>
  <TotalTime>2521</TotalTime>
  <Words>3439</Words>
  <Application>Microsoft Office PowerPoint</Application>
  <PresentationFormat>Panorámica</PresentationFormat>
  <Paragraphs>322</Paragraphs>
  <Slides>33</Slides>
  <Notes>1</Notes>
  <HiddenSlides>3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Gadugi</vt:lpstr>
      <vt:lpstr>Impact</vt:lpstr>
      <vt:lpstr>Microsoft Sans Serif</vt:lpstr>
      <vt:lpstr>Times New Roman</vt:lpstr>
      <vt:lpstr>Wingdings</vt:lpstr>
      <vt:lpstr>Tema1ESPE</vt:lpstr>
      <vt:lpstr>1_Tema1ESPE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 IWIAS</dc:creator>
  <cp:lastModifiedBy>DIRECCION EIWIAS</cp:lastModifiedBy>
  <cp:revision>184</cp:revision>
  <dcterms:created xsi:type="dcterms:W3CDTF">2020-09-07T22:38:06Z</dcterms:created>
  <dcterms:modified xsi:type="dcterms:W3CDTF">2020-09-21T13:26:16Z</dcterms:modified>
</cp:coreProperties>
</file>