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6" roundtripDataSignature="AMtx7mgPK5slaTH7pJZO5fhpvrfT6SRR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F171DC-1176-4584-96EF-7FBF7C3EC4A5}">
  <a:tblStyle styleId="{98F171DC-1176-4584-96EF-7FBF7C3EC4A5}"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 name="Google Shape;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58" name="Google Shape;258;p10: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9" name="Google Shape;259;p10: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67" name="Google Shape;267;p11: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8" name="Google Shape;268;p11: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74" name="Google Shape;274;p12: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5" name="Google Shape;275;p12: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83" name="Google Shape;283;p13: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4" name="Google Shape;284;p13: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05" name="Google Shape;305;p14: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6" name="Google Shape;306;p14: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14" name="Google Shape;314;p15: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15" name="Google Shape;315;p15: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28" name="Google Shape;328;p16: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9" name="Google Shape;329;p16: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37" name="Google Shape;337;p17: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8" name="Google Shape;338;p1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46" name="Google Shape;346;p18: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7" name="Google Shape;347;p18: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55" name="Google Shape;355;p19: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6" name="Google Shape;356;p19: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65" name="Google Shape;365;p20: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66" name="Google Shape;366;p20: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74" name="Google Shape;374;p21: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5" name="Google Shape;375;p21: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86" name="Google Shape;386;p22: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87" name="Google Shape;387;p22: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98" name="Google Shape;398;p23: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99" name="Google Shape;399;p23: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08" name="Google Shape;408;p24: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9" name="Google Shape;409;p24: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20" name="Google Shape;420;p25: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1" name="Google Shape;421;p25: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33" name="Google Shape;433;p26: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4" name="Google Shape;434;p26: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Una vez preparado el escenario para realizar las pruebas respectivas con los profesores de la Unidad de Gestión de Posgrados, se procedió a ejecutar los casos de prueba con la ayuda de cuatro profesores del Programa de Maestría de Evaluación y Auditoría de Sistemas y se obtuvo finalmente una aceptación positiva por parte del usuario.</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42" name="Google Shape;442;p27: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3" name="Google Shape;443;p2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65" name="Google Shape;465;p28: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6" name="Google Shape;466;p28: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85" name="Google Shape;485;p29: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86" name="Google Shape;486;p29: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37" name="Google Shape;137;p3: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8" name="Google Shape;138;p3: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s-ES" sz="1800">
                <a:latin typeface="Arial"/>
                <a:ea typeface="Arial"/>
                <a:cs typeface="Arial"/>
                <a:sym typeface="Arial"/>
              </a:rPr>
              <a:t>Libro i.- Normas generales para las instituciones del sistema financiero, </a:t>
            </a:r>
            <a:endParaRPr/>
          </a:p>
          <a:p>
            <a:pPr indent="0" lvl="0" marL="0" rtl="0" algn="l">
              <a:spcBef>
                <a:spcPts val="0"/>
              </a:spcBef>
              <a:spcAft>
                <a:spcPts val="0"/>
              </a:spcAft>
              <a:buNone/>
            </a:pPr>
            <a:r>
              <a:rPr lang="es-ES" sz="1800">
                <a:latin typeface="Arial"/>
                <a:ea typeface="Arial"/>
                <a:cs typeface="Arial"/>
                <a:sym typeface="Arial"/>
              </a:rPr>
              <a:t>TITULO IX.- De los activos Y de los limites de crédito, </a:t>
            </a:r>
            <a:endParaRPr/>
          </a:p>
          <a:p>
            <a:pPr indent="0" lvl="0" marL="0" rtl="0" algn="l">
              <a:spcBef>
                <a:spcPts val="0"/>
              </a:spcBef>
              <a:spcAft>
                <a:spcPts val="0"/>
              </a:spcAft>
              <a:buNone/>
            </a:pPr>
            <a:r>
              <a:rPr lang="es-ES" sz="1800">
                <a:latin typeface="Arial"/>
                <a:ea typeface="Arial"/>
                <a:cs typeface="Arial"/>
                <a:sym typeface="Arial"/>
              </a:rPr>
              <a:t>CAPITULO II.- Calificación de activos de riesgo Y constitución de provisiones por parte de las instituciones controladas por la superintendencia de bancos Y seguros, SECCION I.- De la comisión especial de calificación de activos de riesgo Y su reporte A la superintendencia de bancos Y seguros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61" name="Google Shape;161;p4: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2" name="Google Shape;162;p4: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lang="es-ES" sz="1800"/>
              <a:t>Altos costos operativos del servicio de revisión, validación, aprobación y emisión de resultados del flujo de trabajo inherentes a la calificación de riesgos financieros.</a:t>
            </a:r>
            <a:endParaRPr/>
          </a:p>
          <a:p>
            <a:pPr indent="0" lvl="0" marL="0" rtl="0" algn="l">
              <a:spcBef>
                <a:spcPts val="0"/>
              </a:spcBef>
              <a:spcAft>
                <a:spcPts val="0"/>
              </a:spcAft>
              <a:buNone/>
            </a:pPr>
            <a:r>
              <a:t/>
            </a:r>
            <a:endParaRPr sz="18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78" name="Google Shape;178;p5: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9" name="Google Shape;179;p5: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191" name="Google Shape;191;p6: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s-ES" sz="1200">
                <a:solidFill>
                  <a:schemeClr val="dk1"/>
                </a:solidFill>
                <a:latin typeface="Calibri"/>
                <a:ea typeface="Calibri"/>
                <a:cs typeface="Calibri"/>
                <a:sym typeface="Calibri"/>
              </a:rPr>
              <a:t>Con el afán de agilitar los procesos que conlleva el registro de asistencia de profesores y alumnos de la Unidad de Gestión de Postgrados de la Universidad de las Fuerzas Armadas - ESPE, se desarrollará e implantará un sistema que cumpla con los requisitos funcionales expuestos por el usuario a fin de que se dé una solución óptima que facilite el trabajo del personal involucrado en el manejo del sistema.</a:t>
            </a:r>
            <a:endParaRPr/>
          </a:p>
          <a:p>
            <a:pPr indent="0" lvl="0" marL="0" rtl="0" algn="l">
              <a:spcBef>
                <a:spcPts val="360"/>
              </a:spcBef>
              <a:spcAft>
                <a:spcPts val="0"/>
              </a:spcAft>
              <a:buNone/>
            </a:pPr>
            <a:r>
              <a:rPr lang="es-ES" sz="1200">
                <a:solidFill>
                  <a:schemeClr val="dk1"/>
                </a:solidFill>
                <a:latin typeface="Calibri"/>
                <a:ea typeface="Calibri"/>
                <a:cs typeface="Calibri"/>
                <a:sym typeface="Calibri"/>
              </a:rPr>
              <a:t>Los resultados producidos al utilizar esta herramienta web será prácticamente la reducción de tiempo y recursos.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06" name="Google Shape;206;p7: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7" name="Google Shape;207;p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s-ES" sz="1200">
                <a:solidFill>
                  <a:schemeClr val="dk1"/>
                </a:solidFill>
                <a:latin typeface="Calibri"/>
                <a:ea typeface="Calibri"/>
                <a:cs typeface="Calibri"/>
                <a:sym typeface="Calibri"/>
              </a:rPr>
              <a:t>El alcance del proyecto viene dado por la creación de un sistema Informático para la Unidad de Postgrados que automatizará y atenderá los siguientes procesos:</a:t>
            </a:r>
            <a:endParaRPr/>
          </a:p>
          <a:p>
            <a:pPr indent="0" lvl="0" marL="0" rtl="0" algn="l">
              <a:spcBef>
                <a:spcPts val="360"/>
              </a:spcBef>
              <a:spcAft>
                <a:spcPts val="0"/>
              </a:spcAft>
              <a:buNone/>
            </a:pPr>
            <a:r>
              <a:rPr b="1" lang="es-ES" sz="1200">
                <a:solidFill>
                  <a:schemeClr val="dk1"/>
                </a:solidFill>
                <a:latin typeface="Calibri"/>
                <a:ea typeface="Calibri"/>
                <a:cs typeface="Calibri"/>
                <a:sym typeface="Calibri"/>
              </a:rPr>
              <a:t>Proceso Administrativo - Recursos Humanos</a:t>
            </a:r>
            <a:endParaRPr/>
          </a:p>
          <a:p>
            <a:pPr indent="0" lvl="0" marL="0" rtl="0" algn="l">
              <a:spcBef>
                <a:spcPts val="360"/>
              </a:spcBef>
              <a:spcAft>
                <a:spcPts val="0"/>
              </a:spcAft>
              <a:buNone/>
            </a:pPr>
            <a:r>
              <a:rPr b="0" lang="es-ES" sz="1200">
                <a:solidFill>
                  <a:schemeClr val="dk1"/>
                </a:solidFill>
                <a:latin typeface="Calibri"/>
                <a:ea typeface="Calibri"/>
                <a:cs typeface="Calibri"/>
                <a:sym typeface="Calibri"/>
              </a:rPr>
              <a:t>El sistema administrará los datos de los alumnos y profesores de la Unidad de Gestión de Postgrados, esto permitirá manejar y controlar la asistencia</a:t>
            </a:r>
            <a:endParaRPr/>
          </a:p>
          <a:p>
            <a:pPr indent="0" lvl="0" marL="0" rtl="0" algn="l">
              <a:spcBef>
                <a:spcPts val="360"/>
              </a:spcBef>
              <a:spcAft>
                <a:spcPts val="0"/>
              </a:spcAft>
              <a:buNone/>
            </a:pPr>
            <a:r>
              <a:rPr b="0" lang="es-ES" sz="1200">
                <a:solidFill>
                  <a:schemeClr val="dk1"/>
                </a:solidFill>
                <a:latin typeface="Calibri"/>
                <a:ea typeface="Calibri"/>
                <a:cs typeface="Calibri"/>
                <a:sym typeface="Calibri"/>
              </a:rPr>
              <a:t>de los mismos.</a:t>
            </a:r>
            <a:endParaRPr/>
          </a:p>
          <a:p>
            <a:pPr indent="0" lvl="0" marL="0" rtl="0" algn="l">
              <a:spcBef>
                <a:spcPts val="360"/>
              </a:spcBef>
              <a:spcAft>
                <a:spcPts val="0"/>
              </a:spcAft>
              <a:buNone/>
            </a:pPr>
            <a:r>
              <a:rPr b="1" lang="es-ES" sz="1200">
                <a:solidFill>
                  <a:schemeClr val="dk1"/>
                </a:solidFill>
                <a:latin typeface="Calibri"/>
                <a:ea typeface="Calibri"/>
                <a:cs typeface="Calibri"/>
                <a:sym typeface="Calibri"/>
              </a:rPr>
              <a:t>Proceso Administrativo - Seguridad</a:t>
            </a:r>
            <a:endParaRPr/>
          </a:p>
          <a:p>
            <a:pPr indent="0" lvl="0" marL="0" rtl="0" algn="l">
              <a:spcBef>
                <a:spcPts val="360"/>
              </a:spcBef>
              <a:spcAft>
                <a:spcPts val="0"/>
              </a:spcAft>
              <a:buNone/>
            </a:pPr>
            <a:r>
              <a:rPr lang="es-ES" sz="1200">
                <a:solidFill>
                  <a:schemeClr val="dk1"/>
                </a:solidFill>
                <a:latin typeface="Calibri"/>
                <a:ea typeface="Calibri"/>
                <a:cs typeface="Calibri"/>
                <a:sym typeface="Calibri"/>
              </a:rPr>
              <a:t>Como apoyo para el proceso mencionado anteriormente el sistema incluirá el módulo de seguridad permitiéndonos el manejo de usuario, perfiles y asignación de permisos para garantizar el acceso, seguridad y veracidad de toda la información del sistema. </a:t>
            </a:r>
            <a:endParaRPr/>
          </a:p>
          <a:p>
            <a:pPr indent="0" lvl="0" marL="0" rtl="0" algn="l">
              <a:spcBef>
                <a:spcPts val="360"/>
              </a:spcBef>
              <a:spcAft>
                <a:spcPts val="0"/>
              </a:spcAft>
              <a:buNone/>
            </a:pPr>
            <a:r>
              <a:rPr b="1" lang="es-ES" sz="1200">
                <a:solidFill>
                  <a:schemeClr val="dk1"/>
                </a:solidFill>
                <a:latin typeface="Calibri"/>
                <a:ea typeface="Calibri"/>
                <a:cs typeface="Calibri"/>
                <a:sym typeface="Calibri"/>
              </a:rPr>
              <a:t>Reportes </a:t>
            </a:r>
            <a:endParaRPr/>
          </a:p>
          <a:p>
            <a:pPr indent="0" lvl="0" marL="0" rtl="0" algn="l">
              <a:spcBef>
                <a:spcPts val="360"/>
              </a:spcBef>
              <a:spcAft>
                <a:spcPts val="0"/>
              </a:spcAft>
              <a:buNone/>
            </a:pPr>
            <a:r>
              <a:rPr lang="es-ES" sz="1200">
                <a:solidFill>
                  <a:schemeClr val="dk1"/>
                </a:solidFill>
                <a:latin typeface="Calibri"/>
                <a:ea typeface="Calibri"/>
                <a:cs typeface="Calibri"/>
                <a:sym typeface="Calibri"/>
              </a:rPr>
              <a:t>Los datos almacenados en un repositorio de datos son mucho más importantes cuando el sistema es capaz de realizar reportes, por tal motivo, para todos los procesos, el sistema permitirá generar los principales reportes necesitados por el usuario.</a:t>
            </a:r>
            <a:endParaRPr/>
          </a:p>
          <a:p>
            <a:pPr indent="0" lvl="0" marL="0" rtl="0" algn="l">
              <a:spcBef>
                <a:spcPts val="360"/>
              </a:spcBef>
              <a:spcAft>
                <a:spcPts val="0"/>
              </a:spcAft>
              <a:buNone/>
            </a:pPr>
            <a:r>
              <a:rPr lang="es-ES" sz="1200">
                <a:solidFill>
                  <a:schemeClr val="dk1"/>
                </a:solidFill>
                <a:latin typeface="Calibri"/>
                <a:ea typeface="Calibri"/>
                <a:cs typeface="Calibri"/>
                <a:sym typeface="Calibri"/>
              </a:rPr>
              <a:t>Reporte de asistencias de profesores y alumnos.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18" name="Google Shape;218;p8: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9" name="Google Shape;219;p8: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s-ES" sz="1200">
                <a:latin typeface="Arial"/>
                <a:ea typeface="Arial"/>
                <a:cs typeface="Arial"/>
                <a:sym typeface="Arial"/>
              </a:rPr>
              <a:t>Definir de forma cuantitativa la capacidad que una empresa tiene para cancelar sus obligaciones de corto plazo.</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s-ES" sz="1200">
                <a:latin typeface="Arial"/>
                <a:ea typeface="Arial"/>
                <a:cs typeface="Arial"/>
                <a:sym typeface="Arial"/>
              </a:rPr>
              <a:t>Medir el grado y la participación que tienen los acreedores dentro de la empresa</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s-ES" sz="1200">
                <a:latin typeface="Arial"/>
                <a:ea typeface="Arial"/>
                <a:cs typeface="Arial"/>
                <a:sym typeface="Arial"/>
              </a:rPr>
              <a:t>Busca medir la eficiencia de los recursos utilizados por una empresa</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s-ES" sz="1200">
                <a:latin typeface="Arial"/>
                <a:ea typeface="Arial"/>
                <a:cs typeface="Arial"/>
                <a:sym typeface="Arial"/>
              </a:rPr>
              <a:t>Efectividad de la administración de una empresa para controlar ingresos y egresos</a:t>
            </a:r>
            <a:endParaRPr i="0" sz="1200">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49" name="Google Shape;249;p9:notes"/>
          <p:cNvSpPr/>
          <p:nvPr>
            <p:ph idx="2" type="sldImg"/>
          </p:nvPr>
        </p:nvSpPr>
        <p:spPr>
          <a:xfrm>
            <a:off x="1143000" y="695325"/>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0" name="Google Shape;250;p9: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0" name="Shape 70"/>
        <p:cNvGrpSpPr/>
        <p:nvPr/>
      </p:nvGrpSpPr>
      <p:grpSpPr>
        <a:xfrm>
          <a:off x="0" y="0"/>
          <a:ext cx="0" cy="0"/>
          <a:chOff x="0" y="0"/>
          <a:chExt cx="0" cy="0"/>
        </a:xfrm>
      </p:grpSpPr>
      <p:sp>
        <p:nvSpPr>
          <p:cNvPr id="71" name="Google Shape;71;p4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4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 name="Google Shape;73;p4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7" name="Shape 77"/>
        <p:cNvGrpSpPr/>
        <p:nvPr/>
      </p:nvGrpSpPr>
      <p:grpSpPr>
        <a:xfrm>
          <a:off x="0" y="0"/>
          <a:ext cx="0" cy="0"/>
          <a:chOff x="0" y="0"/>
          <a:chExt cx="0" cy="0"/>
        </a:xfrm>
      </p:grpSpPr>
      <p:sp>
        <p:nvSpPr>
          <p:cNvPr id="78" name="Google Shape;78;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3" name="Shape 83"/>
        <p:cNvGrpSpPr/>
        <p:nvPr/>
      </p:nvGrpSpPr>
      <p:grpSpPr>
        <a:xfrm>
          <a:off x="0" y="0"/>
          <a:ext cx="0" cy="0"/>
          <a:chOff x="0" y="0"/>
          <a:chExt cx="0" cy="0"/>
        </a:xfrm>
      </p:grpSpPr>
      <p:sp>
        <p:nvSpPr>
          <p:cNvPr id="84" name="Google Shape;84;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1" name="Shape 21"/>
        <p:cNvGrpSpPr/>
        <p:nvPr/>
      </p:nvGrpSpPr>
      <p:grpSpPr>
        <a:xfrm>
          <a:off x="0" y="0"/>
          <a:ext cx="0" cy="0"/>
          <a:chOff x="0" y="0"/>
          <a:chExt cx="0" cy="0"/>
        </a:xfrm>
      </p:grpSpPr>
      <p:sp>
        <p:nvSpPr>
          <p:cNvPr id="22" name="Google Shape;22;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6" name="Shape 26"/>
        <p:cNvGrpSpPr/>
        <p:nvPr/>
      </p:nvGrpSpPr>
      <p:grpSpPr>
        <a:xfrm>
          <a:off x="0" y="0"/>
          <a:ext cx="0" cy="0"/>
          <a:chOff x="0" y="0"/>
          <a:chExt cx="0" cy="0"/>
        </a:xfrm>
      </p:grpSpPr>
      <p:sp>
        <p:nvSpPr>
          <p:cNvPr id="27" name="Google Shape;27;p33"/>
          <p:cNvSpPr txBox="1"/>
          <p:nvPr>
            <p:ph type="title"/>
          </p:nvPr>
        </p:nvSpPr>
        <p:spPr>
          <a:xfrm>
            <a:off x="456481" y="273629"/>
            <a:ext cx="8222400" cy="113916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33"/>
          <p:cNvSpPr txBox="1"/>
          <p:nvPr>
            <p:ph idx="10" type="dt"/>
          </p:nvPr>
        </p:nvSpPr>
        <p:spPr>
          <a:xfrm>
            <a:off x="457200" y="6246813"/>
            <a:ext cx="2122488" cy="466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3"/>
          <p:cNvSpPr txBox="1"/>
          <p:nvPr>
            <p:ph idx="11" type="ftr"/>
          </p:nvPr>
        </p:nvSpPr>
        <p:spPr>
          <a:xfrm>
            <a:off x="3127375" y="6246813"/>
            <a:ext cx="2894013" cy="466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3"/>
          <p:cNvSpPr txBox="1"/>
          <p:nvPr>
            <p:ph idx="12" type="sldNum"/>
          </p:nvPr>
        </p:nvSpPr>
        <p:spPr>
          <a:xfrm>
            <a:off x="6556375" y="6246813"/>
            <a:ext cx="2124075" cy="4667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1" name="Shape 31"/>
        <p:cNvGrpSpPr/>
        <p:nvPr/>
      </p:nvGrpSpPr>
      <p:grpSpPr>
        <a:xfrm>
          <a:off x="0" y="0"/>
          <a:ext cx="0" cy="0"/>
          <a:chOff x="0" y="0"/>
          <a:chExt cx="0" cy="0"/>
        </a:xfrm>
      </p:grpSpPr>
      <p:sp>
        <p:nvSpPr>
          <p:cNvPr id="32" name="Google Shape;32;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3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4" name="Google Shape;34;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5" name="Google Shape;3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8" name="Shape 38"/>
        <p:cNvGrpSpPr/>
        <p:nvPr/>
      </p:nvGrpSpPr>
      <p:grpSpPr>
        <a:xfrm>
          <a:off x="0" y="0"/>
          <a:ext cx="0" cy="0"/>
          <a:chOff x="0" y="0"/>
          <a:chExt cx="0" cy="0"/>
        </a:xfrm>
      </p:grpSpPr>
      <p:sp>
        <p:nvSpPr>
          <p:cNvPr id="39" name="Google Shape;3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4" name="Shape 44"/>
        <p:cNvGrpSpPr/>
        <p:nvPr/>
      </p:nvGrpSpPr>
      <p:grpSpPr>
        <a:xfrm>
          <a:off x="0" y="0"/>
          <a:ext cx="0" cy="0"/>
          <a:chOff x="0" y="0"/>
          <a:chExt cx="0" cy="0"/>
        </a:xfrm>
      </p:grpSpPr>
      <p:sp>
        <p:nvSpPr>
          <p:cNvPr id="45" name="Google Shape;45;p3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7" name="Google Shape;4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0" name="Shape 50"/>
        <p:cNvGrpSpPr/>
        <p:nvPr/>
      </p:nvGrpSpPr>
      <p:grpSpPr>
        <a:xfrm>
          <a:off x="0" y="0"/>
          <a:ext cx="0" cy="0"/>
          <a:chOff x="0" y="0"/>
          <a:chExt cx="0" cy="0"/>
        </a:xfrm>
      </p:grpSpPr>
      <p:sp>
        <p:nvSpPr>
          <p:cNvPr id="51" name="Google Shape;51;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3" name="Google Shape;53;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4" name="Google Shape;5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7" name="Shape 57"/>
        <p:cNvGrpSpPr/>
        <p:nvPr/>
      </p:nvGrpSpPr>
      <p:grpSpPr>
        <a:xfrm>
          <a:off x="0" y="0"/>
          <a:ext cx="0" cy="0"/>
          <a:chOff x="0" y="0"/>
          <a:chExt cx="0" cy="0"/>
        </a:xfrm>
      </p:grpSpPr>
      <p:sp>
        <p:nvSpPr>
          <p:cNvPr id="58" name="Google Shape;58;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3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 name="Google Shape;60;p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 name="Google Shape;61;p3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3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6" name="Shape 66"/>
        <p:cNvGrpSpPr/>
        <p:nvPr/>
      </p:nvGrpSpPr>
      <p:grpSpPr>
        <a:xfrm>
          <a:off x="0" y="0"/>
          <a:ext cx="0" cy="0"/>
          <a:chOff x="0" y="0"/>
          <a:chExt cx="0" cy="0"/>
        </a:xfrm>
      </p:grpSpPr>
      <p:sp>
        <p:nvSpPr>
          <p:cNvPr id="67" name="Google Shape;6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5.png"/><Relationship Id="rId6"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37.png"/><Relationship Id="rId7"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496888" y="1690688"/>
            <a:ext cx="8151812" cy="21748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s-ES" sz="2000">
                <a:latin typeface="Arial"/>
                <a:ea typeface="Arial"/>
                <a:cs typeface="Arial"/>
                <a:sym typeface="Arial"/>
              </a:rPr>
              <a:t>MODELO DE CALIFICACIONES DE RIESGOS FINANCIEROS PARA LA ADQUISICIÓN DE FACTURAS COMERCIALES NEGOCIABLES EN LAS ENTIDADES FINANCIERAS DE LA ECONOMÍA POPULAR Y SOLIDARIA A TRAVÉS DE UN SISTEMA EXPERTO.</a:t>
            </a:r>
            <a:endParaRPr b="1" sz="2000">
              <a:solidFill>
                <a:srgbClr val="404040"/>
              </a:solidFill>
              <a:latin typeface="Arial"/>
              <a:ea typeface="Arial"/>
              <a:cs typeface="Arial"/>
              <a:sym typeface="Arial"/>
            </a:endParaRPr>
          </a:p>
        </p:txBody>
      </p:sp>
      <p:sp>
        <p:nvSpPr>
          <p:cNvPr id="95" name="Google Shape;95;p1"/>
          <p:cNvSpPr txBox="1"/>
          <p:nvPr>
            <p:ph idx="1" type="subTitle"/>
          </p:nvPr>
        </p:nvSpPr>
        <p:spPr>
          <a:xfrm>
            <a:off x="1940163" y="4065171"/>
            <a:ext cx="5003320" cy="79720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000"/>
              <a:buFont typeface="Arial"/>
              <a:buNone/>
            </a:pPr>
            <a:r>
              <a:rPr lang="es-ES" sz="2000">
                <a:solidFill>
                  <a:schemeClr val="dk1"/>
                </a:solidFill>
                <a:latin typeface="Arial"/>
                <a:ea typeface="Arial"/>
                <a:cs typeface="Arial"/>
                <a:sym typeface="Arial"/>
              </a:rPr>
              <a:t>Autor: Ushiña Luis</a:t>
            </a:r>
            <a:endParaRPr sz="2000"/>
          </a:p>
        </p:txBody>
      </p:sp>
      <p:sp>
        <p:nvSpPr>
          <p:cNvPr id="96" name="Google Shape;96;p1"/>
          <p:cNvSpPr txBox="1"/>
          <p:nvPr/>
        </p:nvSpPr>
        <p:spPr>
          <a:xfrm>
            <a:off x="2316160" y="4927321"/>
            <a:ext cx="4251325" cy="13502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b="0" i="0" lang="es-ES" sz="2000" u="none" cap="none" strike="noStrike">
                <a:solidFill>
                  <a:schemeClr val="dk1"/>
                </a:solidFill>
                <a:latin typeface="Arial"/>
                <a:ea typeface="Arial"/>
                <a:cs typeface="Arial"/>
                <a:sym typeface="Arial"/>
              </a:rPr>
              <a:t>Tutor: Ing. Víctor Páliz </a:t>
            </a:r>
            <a:endParaRPr/>
          </a:p>
          <a:p>
            <a:pPr indent="0" lvl="0" marL="0" marR="0" rtl="0" algn="ctr">
              <a:spcBef>
                <a:spcPts val="400"/>
              </a:spcBef>
              <a:spcAft>
                <a:spcPts val="0"/>
              </a:spcAft>
              <a:buClr>
                <a:schemeClr val="dk1"/>
              </a:buClr>
              <a:buSzPts val="2000"/>
              <a:buFont typeface="Arial"/>
              <a:buNone/>
            </a:pPr>
            <a:r>
              <a:rPr b="0" i="0" lang="es-ES" sz="2000" u="none" cap="none" strike="noStrike">
                <a:solidFill>
                  <a:schemeClr val="dk1"/>
                </a:solidFill>
                <a:latin typeface="Arial"/>
                <a:ea typeface="Arial"/>
                <a:cs typeface="Arial"/>
                <a:sym typeface="Arial"/>
              </a:rPr>
              <a:t>Evaluador: Ing. Freddy Tapia</a:t>
            </a:r>
            <a:endParaRPr/>
          </a:p>
        </p:txBody>
      </p:sp>
      <p:sp>
        <p:nvSpPr>
          <p:cNvPr id="97" name="Google Shape;97;p1"/>
          <p:cNvSpPr txBox="1"/>
          <p:nvPr/>
        </p:nvSpPr>
        <p:spPr>
          <a:xfrm>
            <a:off x="2682081" y="6303962"/>
            <a:ext cx="3519487" cy="3405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rPr b="0" i="0" lang="es-ES" sz="1800" u="none" cap="none" strike="noStrike">
                <a:solidFill>
                  <a:schemeClr val="dk1"/>
                </a:solidFill>
                <a:latin typeface="Arial"/>
                <a:ea typeface="Arial"/>
                <a:cs typeface="Arial"/>
                <a:sym typeface="Arial"/>
              </a:rPr>
              <a:t>Sangolqui, Septiembre del 2020</a:t>
            </a:r>
            <a:endParaRPr/>
          </a:p>
        </p:txBody>
      </p:sp>
      <p:cxnSp>
        <p:nvCxnSpPr>
          <p:cNvPr id="98" name="Google Shape;98;p1"/>
          <p:cNvCxnSpPr/>
          <p:nvPr/>
        </p:nvCxnSpPr>
        <p:spPr>
          <a:xfrm>
            <a:off x="2860161" y="6251109"/>
            <a:ext cx="3519488" cy="0"/>
          </a:xfrm>
          <a:prstGeom prst="straightConnector1">
            <a:avLst/>
          </a:prstGeom>
          <a:noFill/>
          <a:ln cap="flat" cmpd="sng" w="25400">
            <a:solidFill>
              <a:srgbClr val="F2F2F2"/>
            </a:solidFill>
            <a:prstDash val="solid"/>
            <a:round/>
            <a:headEnd len="med" w="med" type="none"/>
            <a:tailEnd len="med" w="med" type="none"/>
          </a:ln>
          <a:effectLst>
            <a:outerShdw blurRad="40000" rotWithShape="0" dir="5400000" dist="20000">
              <a:srgbClr val="808080">
                <a:alpha val="37647"/>
              </a:srgbClr>
            </a:outerShdw>
          </a:effectLst>
        </p:spPr>
      </p:cxnSp>
      <p:grpSp>
        <p:nvGrpSpPr>
          <p:cNvPr id="99" name="Google Shape;99;p1"/>
          <p:cNvGrpSpPr/>
          <p:nvPr/>
        </p:nvGrpSpPr>
        <p:grpSpPr>
          <a:xfrm>
            <a:off x="784225" y="3764231"/>
            <a:ext cx="7578725" cy="138113"/>
            <a:chOff x="784225" y="3263900"/>
            <a:chExt cx="7578725" cy="138113"/>
          </a:xfrm>
        </p:grpSpPr>
        <p:cxnSp>
          <p:nvCxnSpPr>
            <p:cNvPr id="100" name="Google Shape;100;p1"/>
            <p:cNvCxnSpPr/>
            <p:nvPr/>
          </p:nvCxnSpPr>
          <p:spPr>
            <a:xfrm>
              <a:off x="784225" y="3263900"/>
              <a:ext cx="7578725" cy="0"/>
            </a:xfrm>
            <a:prstGeom prst="straightConnector1">
              <a:avLst/>
            </a:prstGeom>
            <a:noFill/>
            <a:ln cap="flat" cmpd="sng" w="25400">
              <a:solidFill>
                <a:schemeClr val="accent1"/>
              </a:solidFill>
              <a:prstDash val="solid"/>
              <a:round/>
              <a:headEnd len="med" w="med" type="none"/>
              <a:tailEnd len="med" w="med" type="none"/>
            </a:ln>
            <a:effectLst>
              <a:outerShdw blurRad="40000" rotWithShape="0" dir="5400000" dist="20000">
                <a:srgbClr val="808080">
                  <a:alpha val="37647"/>
                </a:srgbClr>
              </a:outerShdw>
            </a:effectLst>
          </p:spPr>
        </p:cxnSp>
        <p:cxnSp>
          <p:nvCxnSpPr>
            <p:cNvPr id="101" name="Google Shape;101;p1"/>
            <p:cNvCxnSpPr/>
            <p:nvPr/>
          </p:nvCxnSpPr>
          <p:spPr>
            <a:xfrm>
              <a:off x="2760663" y="3402013"/>
              <a:ext cx="3519487" cy="0"/>
            </a:xfrm>
            <a:prstGeom prst="straightConnector1">
              <a:avLst/>
            </a:prstGeom>
            <a:noFill/>
            <a:ln cap="flat" cmpd="sng" w="25400">
              <a:solidFill>
                <a:srgbClr val="F2F2F2"/>
              </a:solidFill>
              <a:prstDash val="solid"/>
              <a:round/>
              <a:headEnd len="med" w="med" type="none"/>
              <a:tailEnd len="med" w="med" type="none"/>
            </a:ln>
            <a:effectLst>
              <a:outerShdw blurRad="40000" rotWithShape="0" dir="5400000" dist="20000">
                <a:srgbClr val="808080">
                  <a:alpha val="37647"/>
                </a:srgbClr>
              </a:outerShdw>
            </a:effectLst>
          </p:spPr>
        </p:cxnSp>
      </p:grpSp>
      <p:sp>
        <p:nvSpPr>
          <p:cNvPr id="102" name="Google Shape;102;p1"/>
          <p:cNvSpPr txBox="1"/>
          <p:nvPr/>
        </p:nvSpPr>
        <p:spPr>
          <a:xfrm>
            <a:off x="2036482" y="1359647"/>
            <a:ext cx="5307572" cy="4422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i="0" lang="es-ES" sz="1400" u="none" cap="none" strike="noStrike">
                <a:solidFill>
                  <a:schemeClr val="dk1"/>
                </a:solidFill>
                <a:latin typeface="Arial"/>
                <a:ea typeface="Arial"/>
                <a:cs typeface="Arial"/>
                <a:sym typeface="Arial"/>
              </a:rPr>
              <a:t>CARRERA DE INGENIERÍA DE SISTEMAS E INFORMÁTICA</a:t>
            </a:r>
            <a:endParaRPr/>
          </a:p>
        </p:txBody>
      </p:sp>
      <p:pic>
        <p:nvPicPr>
          <p:cNvPr descr="http://blogs.espe.edu.ec/wp-content/uploads/2013/09/LOGO-PRINCIPAL5.png" id="103" name="Google Shape;103;p1"/>
          <p:cNvPicPr preferRelativeResize="0"/>
          <p:nvPr/>
        </p:nvPicPr>
        <p:blipFill rotWithShape="1">
          <a:blip r:embed="rId3">
            <a:alphaModFix/>
          </a:blip>
          <a:srcRect b="0" l="0" r="0" t="0"/>
          <a:stretch/>
        </p:blipFill>
        <p:spPr>
          <a:xfrm>
            <a:off x="2184400" y="249520"/>
            <a:ext cx="4514850" cy="1057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62" name="Google Shape;262;p10"/>
          <p:cNvSpPr txBox="1"/>
          <p:nvPr/>
        </p:nvSpPr>
        <p:spPr>
          <a:xfrm>
            <a:off x="263664" y="351512"/>
            <a:ext cx="85352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Funcionalidad para construcción del prototipo</a:t>
            </a:r>
            <a:endParaRPr b="1" sz="2400">
              <a:solidFill>
                <a:schemeClr val="dk2"/>
              </a:solidFill>
              <a:latin typeface="Arial"/>
              <a:ea typeface="Arial"/>
              <a:cs typeface="Arial"/>
              <a:sym typeface="Arial"/>
            </a:endParaRPr>
          </a:p>
        </p:txBody>
      </p:sp>
      <p:sp>
        <p:nvSpPr>
          <p:cNvPr id="263" name="Google Shape;263;p10"/>
          <p:cNvSpPr txBox="1"/>
          <p:nvPr/>
        </p:nvSpPr>
        <p:spPr>
          <a:xfrm>
            <a:off x="1669402" y="5232873"/>
            <a:ext cx="550673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Funcionalidades principales del sistema experto</a:t>
            </a:r>
            <a:endParaRPr/>
          </a:p>
        </p:txBody>
      </p:sp>
      <p:pic>
        <p:nvPicPr>
          <p:cNvPr id="264" name="Google Shape;264;p10"/>
          <p:cNvPicPr preferRelativeResize="0"/>
          <p:nvPr/>
        </p:nvPicPr>
        <p:blipFill rotWithShape="1">
          <a:blip r:embed="rId3">
            <a:alphaModFix/>
          </a:blip>
          <a:srcRect b="0" l="0" r="0" t="0"/>
          <a:stretch/>
        </p:blipFill>
        <p:spPr>
          <a:xfrm>
            <a:off x="2632113" y="1312115"/>
            <a:ext cx="4190914" cy="34218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aphicFrame>
        <p:nvGraphicFramePr>
          <p:cNvPr id="270" name="Google Shape;270;p11"/>
          <p:cNvGraphicFramePr/>
          <p:nvPr/>
        </p:nvGraphicFramePr>
        <p:xfrm>
          <a:off x="874712" y="1520145"/>
          <a:ext cx="3000000" cy="3000000"/>
        </p:xfrm>
        <a:graphic>
          <a:graphicData uri="http://schemas.openxmlformats.org/drawingml/2006/table">
            <a:tbl>
              <a:tblPr bandRow="1" firstCol="1" firstRow="1">
                <a:noFill/>
                <a:tableStyleId>{98F171DC-1176-4584-96EF-7FBF7C3EC4A5}</a:tableStyleId>
              </a:tblPr>
              <a:tblGrid>
                <a:gridCol w="3710925"/>
                <a:gridCol w="3683650"/>
              </a:tblGrid>
              <a:tr h="481550">
                <a:tc>
                  <a:txBody>
                    <a:bodyPr/>
                    <a:lstStyle/>
                    <a:p>
                      <a:pPr indent="0" lvl="0" marL="0" marR="0" rtl="0" algn="just">
                        <a:lnSpc>
                          <a:spcPct val="150000"/>
                        </a:lnSpc>
                        <a:spcBef>
                          <a:spcPts val="0"/>
                        </a:spcBef>
                        <a:spcAft>
                          <a:spcPts val="0"/>
                        </a:spcAft>
                        <a:buNone/>
                      </a:pPr>
                      <a:r>
                        <a:rPr lang="es-ES" sz="1600" u="none" cap="none" strike="noStrike"/>
                        <a:t>Controlador</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Aplicación</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t>IDE de Desarrollo</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Netbeans 8.2</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t>Servidor de Aplicaciones</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Apache Tomcat 9.0.10</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t>Gestor de Base de Datos</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MySQL</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t>Administración Base de Datos</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Dbeaver Community</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t>Modelado Base de Datos</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Power Designer 12.5</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solidFill>
                            <a:schemeClr val="dk1"/>
                          </a:solidFill>
                          <a:latin typeface="Calibri"/>
                          <a:ea typeface="Calibri"/>
                          <a:cs typeface="Calibri"/>
                          <a:sym typeface="Calibri"/>
                        </a:rPr>
                        <a:t>Backend</a:t>
                      </a:r>
                      <a:endParaRPr sz="1600" u="none" cap="none" strike="noStrike">
                        <a:solidFill>
                          <a:schemeClr val="dk1"/>
                        </a:solidFill>
                        <a:latin typeface="Calibri"/>
                        <a:ea typeface="Calibri"/>
                        <a:cs typeface="Calibri"/>
                        <a:sym typeface="Calibri"/>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solidFill>
                            <a:schemeClr val="dk1"/>
                          </a:solidFill>
                          <a:latin typeface="Calibri"/>
                          <a:ea typeface="Calibri"/>
                          <a:cs typeface="Calibri"/>
                          <a:sym typeface="Calibri"/>
                        </a:rPr>
                        <a:t>Java</a:t>
                      </a:r>
                      <a:endParaRPr/>
                    </a:p>
                  </a:txBody>
                  <a:tcPr marT="0" marB="0" marR="68600" marL="68600"/>
                </a:tc>
              </a:tr>
              <a:tr h="481550">
                <a:tc>
                  <a:txBody>
                    <a:bodyPr/>
                    <a:lstStyle/>
                    <a:p>
                      <a:pPr indent="0" lvl="0" marL="0" marR="0" rtl="0" algn="just">
                        <a:lnSpc>
                          <a:spcPct val="150000"/>
                        </a:lnSpc>
                        <a:spcBef>
                          <a:spcPts val="0"/>
                        </a:spcBef>
                        <a:spcAft>
                          <a:spcPts val="0"/>
                        </a:spcAft>
                        <a:buClr>
                          <a:schemeClr val="dk1"/>
                        </a:buClr>
                        <a:buSzPts val="1600"/>
                        <a:buFont typeface="Calibri"/>
                        <a:buNone/>
                      </a:pPr>
                      <a:r>
                        <a:rPr lang="es-ES" sz="1600" u="none" cap="none" strike="noStrike"/>
                        <a:t>Framework de Diseño</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Primefaces 8.0</a:t>
                      </a:r>
                      <a:endParaRPr sz="1600" u="none" cap="none" strike="noStrike">
                        <a:latin typeface="Arial"/>
                        <a:ea typeface="Arial"/>
                        <a:cs typeface="Arial"/>
                        <a:sym typeface="Arial"/>
                      </a:endParaRPr>
                    </a:p>
                  </a:txBody>
                  <a:tcPr marT="0" marB="0" marR="68600" marL="68600"/>
                </a:tc>
              </a:tr>
              <a:tr h="481550">
                <a:tc>
                  <a:txBody>
                    <a:bodyPr/>
                    <a:lstStyle/>
                    <a:p>
                      <a:pPr indent="0" lvl="0" marL="0" marR="0" rtl="0" algn="just">
                        <a:lnSpc>
                          <a:spcPct val="150000"/>
                        </a:lnSpc>
                        <a:spcBef>
                          <a:spcPts val="0"/>
                        </a:spcBef>
                        <a:spcAft>
                          <a:spcPts val="0"/>
                        </a:spcAft>
                        <a:buNone/>
                      </a:pPr>
                      <a:r>
                        <a:rPr lang="es-ES" sz="1600" u="none" cap="none" strike="noStrike"/>
                        <a:t>Browser</a:t>
                      </a:r>
                      <a:endParaRPr sz="1600" u="none" cap="none" strike="noStrike">
                        <a:latin typeface="Arial"/>
                        <a:ea typeface="Arial"/>
                        <a:cs typeface="Arial"/>
                        <a:sym typeface="Arial"/>
                      </a:endParaRPr>
                    </a:p>
                  </a:txBody>
                  <a:tcPr marT="0" marB="0" marR="68600" marL="68600"/>
                </a:tc>
                <a:tc>
                  <a:txBody>
                    <a:bodyPr/>
                    <a:lstStyle/>
                    <a:p>
                      <a:pPr indent="0" lvl="0" marL="0" marR="0" rtl="0" algn="just">
                        <a:lnSpc>
                          <a:spcPct val="150000"/>
                        </a:lnSpc>
                        <a:spcBef>
                          <a:spcPts val="0"/>
                        </a:spcBef>
                        <a:spcAft>
                          <a:spcPts val="0"/>
                        </a:spcAft>
                        <a:buNone/>
                      </a:pPr>
                      <a:r>
                        <a:rPr lang="es-ES" sz="1600" u="none" cap="none" strike="noStrike"/>
                        <a:t>Brave, Chrome</a:t>
                      </a:r>
                      <a:endParaRPr sz="1600" u="none" cap="none" strike="noStrike">
                        <a:latin typeface="Arial"/>
                        <a:ea typeface="Arial"/>
                        <a:cs typeface="Arial"/>
                        <a:sym typeface="Arial"/>
                      </a:endParaRPr>
                    </a:p>
                  </a:txBody>
                  <a:tcPr marT="0" marB="0" marR="68600" marL="68600"/>
                </a:tc>
              </a:tr>
            </a:tbl>
          </a:graphicData>
        </a:graphic>
      </p:graphicFrame>
      <p:sp>
        <p:nvSpPr>
          <p:cNvPr id="271" name="Google Shape;271;p11"/>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Software Utilizado como herramienta</a:t>
            </a:r>
            <a:endParaRPr b="1" sz="2400">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2"/>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Arial"/>
                <a:ea typeface="Arial"/>
                <a:cs typeface="Arial"/>
                <a:sym typeface="Arial"/>
              </a:rPr>
              <a:t>PROPUESTA</a:t>
            </a:r>
            <a:endParaRPr/>
          </a:p>
        </p:txBody>
      </p:sp>
      <p:sp>
        <p:nvSpPr>
          <p:cNvPr id="278" name="Google Shape;278;p12"/>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279" name="Google Shape;279;p12"/>
          <p:cNvPicPr preferRelativeResize="0"/>
          <p:nvPr/>
        </p:nvPicPr>
        <p:blipFill rotWithShape="1">
          <a:blip r:embed="rId3">
            <a:alphaModFix/>
          </a:blip>
          <a:srcRect b="0" l="0" r="0" t="0"/>
          <a:stretch/>
        </p:blipFill>
        <p:spPr>
          <a:xfrm>
            <a:off x="805218" y="1080632"/>
            <a:ext cx="7377317" cy="4558236"/>
          </a:xfrm>
          <a:prstGeom prst="rect">
            <a:avLst/>
          </a:prstGeom>
          <a:noFill/>
          <a:ln>
            <a:noFill/>
          </a:ln>
        </p:spPr>
      </p:pic>
      <p:sp>
        <p:nvSpPr>
          <p:cNvPr id="280" name="Google Shape;280;p12"/>
          <p:cNvSpPr txBox="1"/>
          <p:nvPr/>
        </p:nvSpPr>
        <p:spPr>
          <a:xfrm>
            <a:off x="1981374" y="5788103"/>
            <a:ext cx="58890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Calibri"/>
                <a:ea typeface="Calibri"/>
                <a:cs typeface="Calibri"/>
                <a:sym typeface="Calibri"/>
              </a:rPr>
              <a:t>Ambiente de Desarrollo y Consulta del Sistema Experto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87" name="Google Shape;287;p13"/>
          <p:cNvSpPr txBox="1"/>
          <p:nvPr/>
        </p:nvSpPr>
        <p:spPr>
          <a:xfrm>
            <a:off x="263664" y="1059329"/>
            <a:ext cx="60735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dk2"/>
                </a:solidFill>
                <a:latin typeface="Arial"/>
                <a:ea typeface="Arial"/>
                <a:cs typeface="Arial"/>
                <a:sym typeface="Arial"/>
              </a:rPr>
              <a:t>Estructuras Elementales Sistema Experto</a:t>
            </a:r>
            <a:endParaRPr b="1" sz="2000">
              <a:solidFill>
                <a:schemeClr val="dk2"/>
              </a:solidFill>
              <a:latin typeface="Arial"/>
              <a:ea typeface="Arial"/>
              <a:cs typeface="Arial"/>
              <a:sym typeface="Arial"/>
            </a:endParaRPr>
          </a:p>
        </p:txBody>
      </p:sp>
      <p:pic>
        <p:nvPicPr>
          <p:cNvPr id="288" name="Google Shape;288;p13"/>
          <p:cNvPicPr preferRelativeResize="0"/>
          <p:nvPr/>
        </p:nvPicPr>
        <p:blipFill rotWithShape="1">
          <a:blip r:embed="rId3">
            <a:alphaModFix/>
          </a:blip>
          <a:srcRect b="0" l="0" r="76239" t="0"/>
          <a:stretch/>
        </p:blipFill>
        <p:spPr>
          <a:xfrm>
            <a:off x="7072049" y="3297906"/>
            <a:ext cx="893925" cy="877851"/>
          </a:xfrm>
          <a:prstGeom prst="rect">
            <a:avLst/>
          </a:prstGeom>
          <a:noFill/>
          <a:ln>
            <a:noFill/>
          </a:ln>
        </p:spPr>
      </p:pic>
      <p:sp>
        <p:nvSpPr>
          <p:cNvPr id="289" name="Google Shape;289;p13"/>
          <p:cNvSpPr/>
          <p:nvPr/>
        </p:nvSpPr>
        <p:spPr>
          <a:xfrm>
            <a:off x="768593" y="3428999"/>
            <a:ext cx="1303358" cy="609827"/>
          </a:xfrm>
          <a:prstGeom prst="roundRect">
            <a:avLst>
              <a:gd fmla="val 16667" name="adj"/>
            </a:avLst>
          </a:prstGeom>
          <a:solidFill>
            <a:schemeClr val="dk2"/>
          </a:solidFill>
          <a:ln cap="flat" cmpd="sng" w="9525">
            <a:solidFill>
              <a:srgbClr val="0070C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ENTIDAD</a:t>
            </a:r>
            <a:endParaRPr/>
          </a:p>
        </p:txBody>
      </p:sp>
      <p:grpSp>
        <p:nvGrpSpPr>
          <p:cNvPr id="290" name="Google Shape;290;p13"/>
          <p:cNvGrpSpPr/>
          <p:nvPr/>
        </p:nvGrpSpPr>
        <p:grpSpPr>
          <a:xfrm>
            <a:off x="3519577" y="2790752"/>
            <a:ext cx="2104846" cy="1897802"/>
            <a:chOff x="3638261" y="2777706"/>
            <a:chExt cx="2104846" cy="1897802"/>
          </a:xfrm>
        </p:grpSpPr>
        <p:sp>
          <p:nvSpPr>
            <p:cNvPr id="291" name="Google Shape;291;p13"/>
            <p:cNvSpPr/>
            <p:nvPr/>
          </p:nvSpPr>
          <p:spPr>
            <a:xfrm>
              <a:off x="3638261" y="2777706"/>
              <a:ext cx="2104846" cy="1897802"/>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3"/>
            <p:cNvSpPr/>
            <p:nvPr/>
          </p:nvSpPr>
          <p:spPr>
            <a:xfrm>
              <a:off x="3793951" y="2958492"/>
              <a:ext cx="1793880" cy="609827"/>
            </a:xfrm>
            <a:prstGeom prst="roundRect">
              <a:avLst>
                <a:gd fmla="val 16667" name="adj"/>
              </a:avLst>
            </a:prstGeom>
            <a:solidFill>
              <a:srgbClr val="FABF8E"/>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SOLICITUD</a:t>
              </a:r>
              <a:endParaRPr/>
            </a:p>
          </p:txBody>
        </p:sp>
        <p:sp>
          <p:nvSpPr>
            <p:cNvPr id="293" name="Google Shape;293;p13"/>
            <p:cNvSpPr/>
            <p:nvPr/>
          </p:nvSpPr>
          <p:spPr>
            <a:xfrm>
              <a:off x="3816173" y="3809006"/>
              <a:ext cx="1771657" cy="609827"/>
            </a:xfrm>
            <a:prstGeom prst="roundRect">
              <a:avLst>
                <a:gd fmla="val 16667" name="adj"/>
              </a:avLst>
            </a:prstGeom>
            <a:solidFill>
              <a:srgbClr val="B2A0C7"/>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USUARIO</a:t>
              </a:r>
              <a:endParaRPr/>
            </a:p>
          </p:txBody>
        </p:sp>
      </p:grpSp>
      <p:sp>
        <p:nvSpPr>
          <p:cNvPr id="294" name="Google Shape;294;p13"/>
          <p:cNvSpPr/>
          <p:nvPr/>
        </p:nvSpPr>
        <p:spPr>
          <a:xfrm>
            <a:off x="3793951" y="5374083"/>
            <a:ext cx="1533876" cy="609827"/>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ESTADOS FINANCIERO</a:t>
            </a:r>
            <a:endParaRPr/>
          </a:p>
        </p:txBody>
      </p:sp>
      <p:cxnSp>
        <p:nvCxnSpPr>
          <p:cNvPr id="295" name="Google Shape;295;p13"/>
          <p:cNvCxnSpPr>
            <a:stCxn id="289" idx="2"/>
            <a:endCxn id="294" idx="1"/>
          </p:cNvCxnSpPr>
          <p:nvPr/>
        </p:nvCxnSpPr>
        <p:spPr>
          <a:xfrm flipH="1" rot="-5400000">
            <a:off x="1787022" y="3672076"/>
            <a:ext cx="1640100" cy="2373600"/>
          </a:xfrm>
          <a:prstGeom prst="bentConnector2">
            <a:avLst/>
          </a:prstGeom>
          <a:noFill/>
          <a:ln cap="flat" cmpd="sng" w="635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96" name="Google Shape;296;p13"/>
          <p:cNvCxnSpPr>
            <a:stCxn id="294" idx="3"/>
            <a:endCxn id="288" idx="2"/>
          </p:cNvCxnSpPr>
          <p:nvPr/>
        </p:nvCxnSpPr>
        <p:spPr>
          <a:xfrm flipH="1" rot="10800000">
            <a:off x="5327827" y="4175696"/>
            <a:ext cx="2191200" cy="1503300"/>
          </a:xfrm>
          <a:prstGeom prst="bentConnector2">
            <a:avLst/>
          </a:prstGeom>
          <a:noFill/>
          <a:ln cap="flat" cmpd="sng" w="635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297" name="Google Shape;297;p13"/>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Base de Conocimiento</a:t>
            </a:r>
            <a:endParaRPr b="1" sz="2400">
              <a:solidFill>
                <a:schemeClr val="dk2"/>
              </a:solidFill>
              <a:latin typeface="Arial"/>
              <a:ea typeface="Arial"/>
              <a:cs typeface="Arial"/>
              <a:sym typeface="Arial"/>
            </a:endParaRPr>
          </a:p>
        </p:txBody>
      </p:sp>
      <p:cxnSp>
        <p:nvCxnSpPr>
          <p:cNvPr id="298" name="Google Shape;298;p13"/>
          <p:cNvCxnSpPr>
            <a:stCxn id="289" idx="3"/>
            <a:endCxn id="291" idx="1"/>
          </p:cNvCxnSpPr>
          <p:nvPr/>
        </p:nvCxnSpPr>
        <p:spPr>
          <a:xfrm>
            <a:off x="2071951" y="3733912"/>
            <a:ext cx="1447500" cy="570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99" name="Google Shape;299;p13"/>
          <p:cNvCxnSpPr>
            <a:stCxn id="291" idx="3"/>
            <a:endCxn id="288" idx="1"/>
          </p:cNvCxnSpPr>
          <p:nvPr/>
        </p:nvCxnSpPr>
        <p:spPr>
          <a:xfrm flipH="1" rot="10800000">
            <a:off x="5624423" y="3736953"/>
            <a:ext cx="1447500" cy="270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300" name="Google Shape;300;p13"/>
          <p:cNvSpPr/>
          <p:nvPr/>
        </p:nvSpPr>
        <p:spPr>
          <a:xfrm>
            <a:off x="6397577" y="1660758"/>
            <a:ext cx="2242868" cy="609827"/>
          </a:xfrm>
          <a:prstGeom prst="roundRect">
            <a:avLst>
              <a:gd fmla="val 1666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CALIFICACIÓN DE RIESGO FINANCIERO</a:t>
            </a:r>
            <a:endParaRPr/>
          </a:p>
        </p:txBody>
      </p:sp>
      <p:cxnSp>
        <p:nvCxnSpPr>
          <p:cNvPr id="301" name="Google Shape;301;p13"/>
          <p:cNvCxnSpPr>
            <a:stCxn id="289" idx="0"/>
            <a:endCxn id="300" idx="1"/>
          </p:cNvCxnSpPr>
          <p:nvPr/>
        </p:nvCxnSpPr>
        <p:spPr>
          <a:xfrm rot="-5400000">
            <a:off x="3177222" y="208649"/>
            <a:ext cx="1463400" cy="4977300"/>
          </a:xfrm>
          <a:prstGeom prst="bentConnector2">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302" name="Google Shape;302;p13"/>
          <p:cNvCxnSpPr>
            <a:stCxn id="288" idx="0"/>
            <a:endCxn id="300" idx="2"/>
          </p:cNvCxnSpPr>
          <p:nvPr/>
        </p:nvCxnSpPr>
        <p:spPr>
          <a:xfrm rot="10800000">
            <a:off x="7519012" y="2270706"/>
            <a:ext cx="0" cy="102720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4"/>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b="0" l="0" r="0" t="0"/>
          <a:stretch/>
        </p:blipFill>
        <p:spPr>
          <a:xfrm>
            <a:off x="1368033" y="2188270"/>
            <a:ext cx="6407933" cy="2882379"/>
          </a:xfrm>
          <a:prstGeom prst="rect">
            <a:avLst/>
          </a:prstGeom>
          <a:noFill/>
          <a:ln>
            <a:noFill/>
          </a:ln>
        </p:spPr>
      </p:pic>
      <p:sp>
        <p:nvSpPr>
          <p:cNvPr id="310" name="Google Shape;310;p14"/>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Base de Conocimiento</a:t>
            </a:r>
            <a:endParaRPr b="1" sz="2400">
              <a:solidFill>
                <a:schemeClr val="dk2"/>
              </a:solidFill>
              <a:latin typeface="Arial"/>
              <a:ea typeface="Arial"/>
              <a:cs typeface="Arial"/>
              <a:sym typeface="Arial"/>
            </a:endParaRPr>
          </a:p>
        </p:txBody>
      </p:sp>
      <p:sp>
        <p:nvSpPr>
          <p:cNvPr id="311" name="Google Shape;311;p14"/>
          <p:cNvSpPr txBox="1"/>
          <p:nvPr/>
        </p:nvSpPr>
        <p:spPr>
          <a:xfrm>
            <a:off x="1229962" y="5099397"/>
            <a:ext cx="65083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Ejemplo Cuentas Contables Seleccionadas– Entidades de la EPS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18" name="Google Shape;318;p15"/>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Base de Conocimiento</a:t>
            </a:r>
            <a:endParaRPr b="1" sz="2400">
              <a:solidFill>
                <a:schemeClr val="dk2"/>
              </a:solidFill>
              <a:latin typeface="Arial"/>
              <a:ea typeface="Arial"/>
              <a:cs typeface="Arial"/>
              <a:sym typeface="Arial"/>
            </a:endParaRPr>
          </a:p>
        </p:txBody>
      </p:sp>
      <p:sp>
        <p:nvSpPr>
          <p:cNvPr id="319" name="Google Shape;319;p15"/>
          <p:cNvSpPr txBox="1"/>
          <p:nvPr/>
        </p:nvSpPr>
        <p:spPr>
          <a:xfrm>
            <a:off x="1229962" y="4755977"/>
            <a:ext cx="65083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Balances Financieros Requeridos</a:t>
            </a:r>
            <a:endParaRPr/>
          </a:p>
        </p:txBody>
      </p:sp>
      <p:graphicFrame>
        <p:nvGraphicFramePr>
          <p:cNvPr id="320" name="Google Shape;320;p15"/>
          <p:cNvGraphicFramePr/>
          <p:nvPr/>
        </p:nvGraphicFramePr>
        <p:xfrm>
          <a:off x="1111680" y="1615064"/>
          <a:ext cx="3000000" cy="3000000"/>
        </p:xfrm>
        <a:graphic>
          <a:graphicData uri="http://schemas.openxmlformats.org/drawingml/2006/table">
            <a:tbl>
              <a:tblPr bandRow="1" firstRow="1">
                <a:noFill/>
                <a:tableStyleId>{98F171DC-1176-4584-96EF-7FBF7C3EC4A5}</a:tableStyleId>
              </a:tblPr>
              <a:tblGrid>
                <a:gridCol w="3511200"/>
                <a:gridCol w="1755600"/>
                <a:gridCol w="1755600"/>
              </a:tblGrid>
              <a:tr h="228600">
                <a:tc>
                  <a:txBody>
                    <a:bodyPr/>
                    <a:lstStyle/>
                    <a:p>
                      <a:pPr indent="0" lvl="0" marL="0" marR="0" rtl="0" algn="ctr">
                        <a:lnSpc>
                          <a:spcPct val="150000"/>
                        </a:lnSpc>
                        <a:spcBef>
                          <a:spcPts val="0"/>
                        </a:spcBef>
                        <a:spcAft>
                          <a:spcPts val="0"/>
                        </a:spcAft>
                        <a:buNone/>
                      </a:pPr>
                      <a:r>
                        <a:rPr lang="es-ES" sz="1800" u="none" cap="none" strike="noStrike">
                          <a:solidFill>
                            <a:schemeClr val="dk1"/>
                          </a:solidFill>
                        </a:rPr>
                        <a:t>Balance Consolidado</a:t>
                      </a:r>
                      <a:endParaRPr/>
                    </a:p>
                  </a:txBody>
                  <a:tcPr marT="45725" marB="45725" marR="91450" marL="91450" anchor="ctr"/>
                </a:tc>
                <a:tc>
                  <a:txBody>
                    <a:bodyPr/>
                    <a:lstStyle/>
                    <a:p>
                      <a:pPr indent="0" lvl="0" marL="0" marR="0" rtl="0" algn="ctr">
                        <a:lnSpc>
                          <a:spcPct val="150000"/>
                        </a:lnSpc>
                        <a:spcBef>
                          <a:spcPts val="0"/>
                        </a:spcBef>
                        <a:spcAft>
                          <a:spcPts val="0"/>
                        </a:spcAft>
                        <a:buNone/>
                      </a:pPr>
                      <a:r>
                        <a:rPr lang="es-ES" sz="1800" u="none" cap="none" strike="noStrike">
                          <a:solidFill>
                            <a:schemeClr val="dk1"/>
                          </a:solidFill>
                        </a:rPr>
                        <a:t>Tipo </a:t>
                      </a:r>
                      <a:endParaRPr/>
                    </a:p>
                  </a:txBody>
                  <a:tcPr marT="45725" marB="45725" marR="91450" marL="91450" anchor="ctr"/>
                </a:tc>
                <a:tc>
                  <a:txBody>
                    <a:bodyPr/>
                    <a:lstStyle/>
                    <a:p>
                      <a:pPr indent="0" lvl="0" marL="0" marR="0" rtl="0" algn="ctr">
                        <a:lnSpc>
                          <a:spcPct val="150000"/>
                        </a:lnSpc>
                        <a:spcBef>
                          <a:spcPts val="0"/>
                        </a:spcBef>
                        <a:spcAft>
                          <a:spcPts val="0"/>
                        </a:spcAft>
                        <a:buNone/>
                      </a:pPr>
                      <a:r>
                        <a:rPr lang="es-ES" sz="1800" u="none" cap="none" strike="noStrike">
                          <a:solidFill>
                            <a:schemeClr val="dk1"/>
                          </a:solidFill>
                        </a:rPr>
                        <a:t>Obligatorio</a:t>
                      </a:r>
                      <a:endParaRPr/>
                    </a:p>
                  </a:txBody>
                  <a:tcPr marT="45725" marB="45725" marR="91450" marL="91450" anchor="ctr"/>
                </a:tc>
              </a:tr>
              <a:tr h="370850">
                <a:tc>
                  <a:txBody>
                    <a:bodyPr/>
                    <a:lstStyle/>
                    <a:p>
                      <a:pPr indent="0" lvl="0" marL="0" marR="0" rtl="0" algn="l">
                        <a:lnSpc>
                          <a:spcPct val="150000"/>
                        </a:lnSpc>
                        <a:spcBef>
                          <a:spcPts val="0"/>
                        </a:spcBef>
                        <a:spcAft>
                          <a:spcPts val="0"/>
                        </a:spcAft>
                        <a:buNone/>
                      </a:pPr>
                      <a:r>
                        <a:rPr b="0" lang="es-ES" sz="1600" u="none" cap="none" strike="noStrike">
                          <a:solidFill>
                            <a:schemeClr val="dk1"/>
                          </a:solidFill>
                        </a:rPr>
                        <a:t>Balance de dos últimos meses </a:t>
                      </a:r>
                      <a:endParaRPr/>
                    </a:p>
                    <a:p>
                      <a:pPr indent="0" lvl="0" marL="0" marR="0" rtl="0" algn="l">
                        <a:lnSpc>
                          <a:spcPct val="150000"/>
                        </a:lnSpc>
                        <a:spcBef>
                          <a:spcPts val="0"/>
                        </a:spcBef>
                        <a:spcAft>
                          <a:spcPts val="0"/>
                        </a:spcAft>
                        <a:buNone/>
                      </a:pPr>
                      <a:r>
                        <a:rPr b="0" lang="es-ES" sz="1600" u="none" cap="none" strike="noStrike">
                          <a:solidFill>
                            <a:schemeClr val="dk1"/>
                          </a:solidFill>
                        </a:rPr>
                        <a:t>(julio o agosto de 2020)</a:t>
                      </a:r>
                      <a:endParaRPr b="0" sz="1600" u="none" cap="none" strike="noStrike">
                        <a:solidFill>
                          <a:schemeClr val="dk1"/>
                        </a:solidFill>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Mensual</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SI</a:t>
                      </a:r>
                      <a:endParaRPr/>
                    </a:p>
                  </a:txBody>
                  <a:tcPr marT="45725" marB="45725" marR="91450" marL="91450" anchor="ctr"/>
                </a:tc>
              </a:tr>
              <a:tr h="370850">
                <a:tc>
                  <a:txBody>
                    <a:bodyPr/>
                    <a:lstStyle/>
                    <a:p>
                      <a:pPr indent="0" lvl="0" marL="0" marR="0" rtl="0" algn="l">
                        <a:lnSpc>
                          <a:spcPct val="150000"/>
                        </a:lnSpc>
                        <a:spcBef>
                          <a:spcPts val="0"/>
                        </a:spcBef>
                        <a:spcAft>
                          <a:spcPts val="0"/>
                        </a:spcAft>
                        <a:buNone/>
                      </a:pPr>
                      <a:r>
                        <a:rPr b="0" lang="es-ES" sz="1600" u="none" cap="none" strike="noStrike">
                          <a:solidFill>
                            <a:schemeClr val="dk1"/>
                          </a:solidFill>
                        </a:rPr>
                        <a:t>Balance de 31 de diciembre de 2019</a:t>
                      </a:r>
                      <a:endParaRPr b="0" sz="1600" u="none" cap="none" strike="noStrike">
                        <a:solidFill>
                          <a:schemeClr val="dk1"/>
                        </a:solidFill>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Anual</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SI</a:t>
                      </a:r>
                      <a:endParaRPr/>
                    </a:p>
                  </a:txBody>
                  <a:tcPr marT="45725" marB="45725" marR="91450" marL="91450" anchor="ctr"/>
                </a:tc>
              </a:tr>
              <a:tr h="370850">
                <a:tc>
                  <a:txBody>
                    <a:bodyPr/>
                    <a:lstStyle/>
                    <a:p>
                      <a:pPr indent="0" lvl="0" marL="0" marR="0" rtl="0" algn="l">
                        <a:lnSpc>
                          <a:spcPct val="150000"/>
                        </a:lnSpc>
                        <a:spcBef>
                          <a:spcPts val="0"/>
                        </a:spcBef>
                        <a:spcAft>
                          <a:spcPts val="0"/>
                        </a:spcAft>
                        <a:buNone/>
                      </a:pPr>
                      <a:r>
                        <a:rPr b="0" lang="es-ES" sz="1600" u="none" cap="none" strike="noStrike">
                          <a:solidFill>
                            <a:schemeClr val="dk1"/>
                          </a:solidFill>
                        </a:rPr>
                        <a:t>Balance de 31 de diciembre de 2018</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Anual</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SI</a:t>
                      </a:r>
                      <a:endParaRPr/>
                    </a:p>
                  </a:txBody>
                  <a:tcPr marT="45725" marB="45725" marR="91450" marL="91450" anchor="ctr"/>
                </a:tc>
              </a:tr>
              <a:tr h="370850">
                <a:tc>
                  <a:txBody>
                    <a:bodyPr/>
                    <a:lstStyle/>
                    <a:p>
                      <a:pPr indent="0" lvl="0" marL="0" marR="0" rtl="0" algn="l">
                        <a:lnSpc>
                          <a:spcPct val="150000"/>
                        </a:lnSpc>
                        <a:spcBef>
                          <a:spcPts val="0"/>
                        </a:spcBef>
                        <a:spcAft>
                          <a:spcPts val="0"/>
                        </a:spcAft>
                        <a:buNone/>
                      </a:pPr>
                      <a:r>
                        <a:rPr b="0" lang="es-ES" sz="1600" u="none" cap="none" strike="noStrike">
                          <a:solidFill>
                            <a:schemeClr val="dk1"/>
                          </a:solidFill>
                        </a:rPr>
                        <a:t>Balance de 31 de diciembre de 2017</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Anual</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SI</a:t>
                      </a:r>
                      <a:endParaRPr/>
                    </a:p>
                  </a:txBody>
                  <a:tcPr marT="45725" marB="45725" marR="91450" marL="91450" anchor="ctr"/>
                </a:tc>
              </a:tr>
              <a:tr h="370850">
                <a:tc>
                  <a:txBody>
                    <a:bodyPr/>
                    <a:lstStyle/>
                    <a:p>
                      <a:pPr indent="0" lvl="0" marL="0" marR="0" rtl="0" algn="l">
                        <a:lnSpc>
                          <a:spcPct val="150000"/>
                        </a:lnSpc>
                        <a:spcBef>
                          <a:spcPts val="0"/>
                        </a:spcBef>
                        <a:spcAft>
                          <a:spcPts val="0"/>
                        </a:spcAft>
                        <a:buClr>
                          <a:schemeClr val="dk1"/>
                        </a:buClr>
                        <a:buSzPts val="1600"/>
                        <a:buFont typeface="Calibri"/>
                        <a:buNone/>
                      </a:pPr>
                      <a:r>
                        <a:rPr b="0" lang="es-ES" sz="1600" u="none" cap="none" strike="noStrike">
                          <a:solidFill>
                            <a:schemeClr val="dk1"/>
                          </a:solidFill>
                        </a:rPr>
                        <a:t>Balance de 31 de diciembre de 2016</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Anual</a:t>
                      </a:r>
                      <a:endParaRPr/>
                    </a:p>
                  </a:txBody>
                  <a:tcPr marT="45725" marB="45725" marR="91450" marL="91450" anchor="ctr"/>
                </a:tc>
                <a:tc>
                  <a:txBody>
                    <a:bodyPr/>
                    <a:lstStyle/>
                    <a:p>
                      <a:pPr indent="0" lvl="0" marL="0" marR="0" rtl="0" algn="ctr">
                        <a:lnSpc>
                          <a:spcPct val="150000"/>
                        </a:lnSpc>
                        <a:spcBef>
                          <a:spcPts val="0"/>
                        </a:spcBef>
                        <a:spcAft>
                          <a:spcPts val="0"/>
                        </a:spcAft>
                        <a:buNone/>
                      </a:pPr>
                      <a:r>
                        <a:rPr b="0" lang="es-ES" sz="1600" u="none" cap="none" strike="noStrike">
                          <a:solidFill>
                            <a:schemeClr val="dk1"/>
                          </a:solidFill>
                        </a:rPr>
                        <a:t>No</a:t>
                      </a:r>
                      <a:endParaRPr/>
                    </a:p>
                  </a:txBody>
                  <a:tcPr marT="45725" marB="45725" marR="91450" marL="91450" anchor="ctr"/>
                </a:tc>
              </a:tr>
            </a:tbl>
          </a:graphicData>
        </a:graphic>
      </p:graphicFrame>
      <p:grpSp>
        <p:nvGrpSpPr>
          <p:cNvPr id="321" name="Google Shape;321;p15"/>
          <p:cNvGrpSpPr/>
          <p:nvPr/>
        </p:nvGrpSpPr>
        <p:grpSpPr>
          <a:xfrm>
            <a:off x="323201" y="4124939"/>
            <a:ext cx="8497598" cy="2346576"/>
            <a:chOff x="323201" y="4124939"/>
            <a:chExt cx="8497598" cy="2346576"/>
          </a:xfrm>
        </p:grpSpPr>
        <p:pic>
          <p:nvPicPr>
            <p:cNvPr id="322" name="Google Shape;322;p15"/>
            <p:cNvPicPr preferRelativeResize="0"/>
            <p:nvPr/>
          </p:nvPicPr>
          <p:blipFill rotWithShape="1">
            <a:blip r:embed="rId3">
              <a:alphaModFix/>
            </a:blip>
            <a:srcRect b="0" l="0" r="0" t="0"/>
            <a:stretch/>
          </p:blipFill>
          <p:spPr>
            <a:xfrm>
              <a:off x="2915299" y="4124939"/>
              <a:ext cx="5905500" cy="1847850"/>
            </a:xfrm>
            <a:prstGeom prst="rect">
              <a:avLst/>
            </a:prstGeom>
            <a:noFill/>
            <a:ln>
              <a:noFill/>
            </a:ln>
          </p:spPr>
        </p:pic>
        <p:sp>
          <p:nvSpPr>
            <p:cNvPr id="323" name="Google Shape;323;p15"/>
            <p:cNvSpPr/>
            <p:nvPr/>
          </p:nvSpPr>
          <p:spPr>
            <a:xfrm>
              <a:off x="1835731" y="4864876"/>
              <a:ext cx="928914" cy="524328"/>
            </a:xfrm>
            <a:prstGeom prst="rightArrow">
              <a:avLst>
                <a:gd fmla="val 50000" name="adj1"/>
                <a:gd fmla="val 50000" name="adj2"/>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4" name="Google Shape;324;p15"/>
            <p:cNvPicPr preferRelativeResize="0"/>
            <p:nvPr/>
          </p:nvPicPr>
          <p:blipFill rotWithShape="1">
            <a:blip r:embed="rId4">
              <a:alphaModFix/>
            </a:blip>
            <a:srcRect b="0" l="16129" r="14980" t="0"/>
            <a:stretch/>
          </p:blipFill>
          <p:spPr>
            <a:xfrm>
              <a:off x="323201" y="4506053"/>
              <a:ext cx="1382467" cy="1393616"/>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25" name="Google Shape;325;p15"/>
            <p:cNvSpPr txBox="1"/>
            <p:nvPr/>
          </p:nvSpPr>
          <p:spPr>
            <a:xfrm>
              <a:off x="1556305" y="6132961"/>
              <a:ext cx="65083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Formato de carga de balances consolidados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6"/>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32" name="Google Shape;332;p16"/>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Motor de inferencia</a:t>
            </a:r>
            <a:endParaRPr b="1" sz="2400">
              <a:solidFill>
                <a:schemeClr val="dk2"/>
              </a:solidFill>
              <a:latin typeface="Arial"/>
              <a:ea typeface="Arial"/>
              <a:cs typeface="Arial"/>
              <a:sym typeface="Arial"/>
            </a:endParaRPr>
          </a:p>
        </p:txBody>
      </p:sp>
      <p:sp>
        <p:nvSpPr>
          <p:cNvPr id="333" name="Google Shape;333;p16"/>
          <p:cNvSpPr txBox="1"/>
          <p:nvPr/>
        </p:nvSpPr>
        <p:spPr>
          <a:xfrm>
            <a:off x="1285949" y="5911179"/>
            <a:ext cx="650831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Distribución por pesos y ponderación de cada indicador financiero seleccionado</a:t>
            </a:r>
            <a:endParaRPr/>
          </a:p>
        </p:txBody>
      </p:sp>
      <p:graphicFrame>
        <p:nvGraphicFramePr>
          <p:cNvPr id="334" name="Google Shape;334;p16"/>
          <p:cNvGraphicFramePr/>
          <p:nvPr/>
        </p:nvGraphicFramePr>
        <p:xfrm>
          <a:off x="477672" y="1747033"/>
          <a:ext cx="3000000" cy="3000000"/>
        </p:xfrm>
        <a:graphic>
          <a:graphicData uri="http://schemas.openxmlformats.org/drawingml/2006/table">
            <a:tbl>
              <a:tblPr bandRow="1" firstCol="1" firstRow="1">
                <a:noFill/>
                <a:tableStyleId>{98F171DC-1176-4584-96EF-7FBF7C3EC4A5}</a:tableStyleId>
              </a:tblPr>
              <a:tblGrid>
                <a:gridCol w="2224575"/>
                <a:gridCol w="1031125"/>
                <a:gridCol w="3281925"/>
                <a:gridCol w="1623725"/>
              </a:tblGrid>
              <a:tr h="288300">
                <a:tc>
                  <a:txBody>
                    <a:bodyPr/>
                    <a:lstStyle/>
                    <a:p>
                      <a:pPr indent="0" lvl="0" marL="0" marR="0" rtl="0" algn="l">
                        <a:spcBef>
                          <a:spcPts val="0"/>
                        </a:spcBef>
                        <a:spcAft>
                          <a:spcPts val="0"/>
                        </a:spcAft>
                        <a:buNone/>
                      </a:pPr>
                      <a:r>
                        <a:rPr lang="es-ES" sz="1200" u="none" cap="none" strike="noStrike">
                          <a:latin typeface="Arial"/>
                          <a:ea typeface="Arial"/>
                          <a:cs typeface="Arial"/>
                          <a:sym typeface="Arial"/>
                        </a:rPr>
                        <a:t>Grupo Indicador Financiero</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Pesos</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Indicador</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b="1" lang="es-ES" sz="1200">
                          <a:latin typeface="Arial"/>
                          <a:ea typeface="Arial"/>
                          <a:cs typeface="Arial"/>
                          <a:sym typeface="Arial"/>
                        </a:rPr>
                        <a:t>Ponderaciones</a:t>
                      </a:r>
                      <a:endParaRPr sz="1200">
                        <a:latin typeface="Arial"/>
                        <a:ea typeface="Arial"/>
                        <a:cs typeface="Arial"/>
                        <a:sym typeface="Arial"/>
                      </a:endParaRPr>
                    </a:p>
                  </a:txBody>
                  <a:tcPr marT="0" marB="0" marR="68575" marL="68575" anchor="ctr"/>
                </a:tc>
              </a:tr>
              <a:tr h="288300">
                <a:tc rowSpan="2">
                  <a:txBody>
                    <a:bodyPr/>
                    <a:lstStyle/>
                    <a:p>
                      <a:pPr indent="0" lvl="0" marL="0" marR="0" rtl="0" algn="ctr">
                        <a:spcBef>
                          <a:spcPts val="0"/>
                        </a:spcBef>
                        <a:spcAft>
                          <a:spcPts val="0"/>
                        </a:spcAft>
                        <a:buNone/>
                      </a:pPr>
                      <a:r>
                        <a:rPr lang="es-ES" sz="1200">
                          <a:latin typeface="Arial"/>
                          <a:ea typeface="Arial"/>
                          <a:cs typeface="Arial"/>
                          <a:sym typeface="Arial"/>
                        </a:rPr>
                        <a:t>Liquidez</a:t>
                      </a:r>
                      <a:endParaRPr sz="1200">
                        <a:latin typeface="Arial"/>
                        <a:ea typeface="Arial"/>
                        <a:cs typeface="Arial"/>
                        <a:sym typeface="Arial"/>
                      </a:endParaRPr>
                    </a:p>
                  </a:txBody>
                  <a:tcPr marT="0" marB="0" marR="68575" marL="68575" anchor="ctr"/>
                </a:tc>
                <a:tc rowSpan="2">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solidFill>
                      <a:schemeClr val="lt1">
                        <a:alpha val="20000"/>
                      </a:schemeClr>
                    </a:solidFill>
                  </a:tcPr>
                </a:tc>
                <a:tc>
                  <a:txBody>
                    <a:bodyPr/>
                    <a:lstStyle/>
                    <a:p>
                      <a:pPr indent="0" lvl="0" marL="0" marR="0" rtl="0" algn="l">
                        <a:spcBef>
                          <a:spcPts val="0"/>
                        </a:spcBef>
                        <a:spcAft>
                          <a:spcPts val="0"/>
                        </a:spcAft>
                        <a:buNone/>
                      </a:pPr>
                      <a:r>
                        <a:rPr lang="es-ES" sz="1200">
                          <a:latin typeface="Arial"/>
                          <a:ea typeface="Arial"/>
                          <a:cs typeface="Arial"/>
                          <a:sym typeface="Arial"/>
                        </a:rPr>
                        <a:t>Liquidez Corriente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50,00%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Prueba Acida</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50,00%</a:t>
                      </a:r>
                      <a:endParaRPr sz="1200">
                        <a:latin typeface="Arial"/>
                        <a:ea typeface="Arial"/>
                        <a:cs typeface="Arial"/>
                        <a:sym typeface="Arial"/>
                      </a:endParaRPr>
                    </a:p>
                  </a:txBody>
                  <a:tcPr marT="0" marB="0" marR="68575" marL="68575" anchor="ctr"/>
                </a:tc>
              </a:tr>
              <a:tr h="288300">
                <a:tc rowSpan="5">
                  <a:txBody>
                    <a:bodyPr/>
                    <a:lstStyle/>
                    <a:p>
                      <a:pPr indent="0" lvl="0" marL="0" marR="0" rtl="0" algn="ctr">
                        <a:spcBef>
                          <a:spcPts val="0"/>
                        </a:spcBef>
                        <a:spcAft>
                          <a:spcPts val="0"/>
                        </a:spcAft>
                        <a:buNone/>
                      </a:pPr>
                      <a:r>
                        <a:rPr lang="es-ES" sz="1200">
                          <a:latin typeface="Arial"/>
                          <a:ea typeface="Arial"/>
                          <a:cs typeface="Arial"/>
                          <a:sym typeface="Arial"/>
                        </a:rPr>
                        <a:t>Apalancamiento</a:t>
                      </a:r>
                      <a:endParaRPr sz="1200">
                        <a:latin typeface="Arial"/>
                        <a:ea typeface="Arial"/>
                        <a:cs typeface="Arial"/>
                        <a:sym typeface="Arial"/>
                      </a:endParaRPr>
                    </a:p>
                  </a:txBody>
                  <a:tcPr marT="0" marB="0" marR="68575" marL="68575" anchor="ctr">
                    <a:solidFill>
                      <a:schemeClr val="lt1">
                        <a:alpha val="20000"/>
                      </a:schemeClr>
                    </a:solidFill>
                  </a:tcPr>
                </a:tc>
                <a:tc rowSpan="5">
                  <a:txBody>
                    <a:bodyPr/>
                    <a:lstStyle/>
                    <a:p>
                      <a:pPr indent="0" lvl="0" marL="0" marR="0" rtl="0" algn="ctr">
                        <a:spcBef>
                          <a:spcPts val="0"/>
                        </a:spcBef>
                        <a:spcAft>
                          <a:spcPts val="0"/>
                        </a:spcAft>
                        <a:buNone/>
                      </a:pPr>
                      <a:r>
                        <a:rPr lang="es-ES" sz="1200">
                          <a:latin typeface="Arial"/>
                          <a:ea typeface="Arial"/>
                          <a:cs typeface="Arial"/>
                          <a:sym typeface="Arial"/>
                        </a:rPr>
                        <a:t>30,00%</a:t>
                      </a:r>
                      <a:endParaRPr sz="1200">
                        <a:latin typeface="Arial"/>
                        <a:ea typeface="Arial"/>
                        <a:cs typeface="Arial"/>
                        <a:sym typeface="Arial"/>
                      </a:endParaRPr>
                    </a:p>
                  </a:txBody>
                  <a:tcPr marT="0" marB="0" marR="68575" marL="68575" anchor="ctr"/>
                </a:tc>
                <a:tc>
                  <a:txBody>
                    <a:bodyPr/>
                    <a:lstStyle/>
                    <a:p>
                      <a:pPr indent="0" lvl="0" marL="0" marR="0" rtl="0" algn="l">
                        <a:spcBef>
                          <a:spcPts val="0"/>
                        </a:spcBef>
                        <a:spcAft>
                          <a:spcPts val="0"/>
                        </a:spcAft>
                        <a:buNone/>
                      </a:pPr>
                      <a:r>
                        <a:rPr lang="es-ES" sz="1200">
                          <a:latin typeface="Arial"/>
                          <a:ea typeface="Arial"/>
                          <a:cs typeface="Arial"/>
                          <a:sym typeface="Arial"/>
                        </a:rPr>
                        <a:t>Endeudamiento del Activo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Endeudamiento Patrimonial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Endeudamiento de Corto Plazo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Apalancamiento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Cobertura de Intereses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rowSpan="5">
                  <a:txBody>
                    <a:bodyPr/>
                    <a:lstStyle/>
                    <a:p>
                      <a:pPr indent="0" lvl="0" marL="0" marR="0" rtl="0" algn="ctr">
                        <a:spcBef>
                          <a:spcPts val="0"/>
                        </a:spcBef>
                        <a:spcAft>
                          <a:spcPts val="0"/>
                        </a:spcAft>
                        <a:buNone/>
                      </a:pPr>
                      <a:r>
                        <a:rPr lang="es-ES" sz="1200">
                          <a:latin typeface="Arial"/>
                          <a:ea typeface="Arial"/>
                          <a:cs typeface="Arial"/>
                          <a:sym typeface="Arial"/>
                        </a:rPr>
                        <a:t>Rentabilidad</a:t>
                      </a:r>
                      <a:endParaRPr sz="1200">
                        <a:latin typeface="Arial"/>
                        <a:ea typeface="Arial"/>
                        <a:cs typeface="Arial"/>
                        <a:sym typeface="Arial"/>
                      </a:endParaRPr>
                    </a:p>
                  </a:txBody>
                  <a:tcPr marT="0" marB="0" marR="68575" marL="68575" anchor="ctr">
                    <a:solidFill>
                      <a:srgbClr val="DAE5F1"/>
                    </a:solidFill>
                  </a:tcPr>
                </a:tc>
                <a:tc rowSpan="5">
                  <a:txBody>
                    <a:bodyPr/>
                    <a:lstStyle/>
                    <a:p>
                      <a:pPr indent="0" lvl="0" marL="0" marR="0" rtl="0" algn="ctr">
                        <a:spcBef>
                          <a:spcPts val="0"/>
                        </a:spcBef>
                        <a:spcAft>
                          <a:spcPts val="0"/>
                        </a:spcAft>
                        <a:buNone/>
                      </a:pPr>
                      <a:r>
                        <a:rPr lang="es-ES" sz="1200">
                          <a:latin typeface="Arial"/>
                          <a:ea typeface="Arial"/>
                          <a:cs typeface="Arial"/>
                          <a:sym typeface="Arial"/>
                        </a:rPr>
                        <a:t>35,00%</a:t>
                      </a:r>
                      <a:endParaRPr sz="1200">
                        <a:latin typeface="Arial"/>
                        <a:ea typeface="Arial"/>
                        <a:cs typeface="Arial"/>
                        <a:sym typeface="Arial"/>
                      </a:endParaRPr>
                    </a:p>
                    <a:p>
                      <a:pPr indent="0" lvl="0" marL="0" marR="0" rtl="0" algn="ctr">
                        <a:spcBef>
                          <a:spcPts val="0"/>
                        </a:spcBef>
                        <a:spcAft>
                          <a:spcPts val="0"/>
                        </a:spcAft>
                        <a:buNone/>
                      </a:pPr>
                      <a:r>
                        <a:rPr lang="es-ES" sz="1200">
                          <a:latin typeface="Arial"/>
                          <a:ea typeface="Arial"/>
                          <a:cs typeface="Arial"/>
                          <a:sym typeface="Arial"/>
                        </a:rPr>
                        <a:t> </a:t>
                      </a:r>
                      <a:endParaRPr sz="1200">
                        <a:latin typeface="Arial"/>
                        <a:ea typeface="Arial"/>
                        <a:cs typeface="Arial"/>
                        <a:sym typeface="Arial"/>
                      </a:endParaRPr>
                    </a:p>
                  </a:txBody>
                  <a:tcPr marT="0" marB="0" marR="68575" marL="68575" anchor="ctr"/>
                </a:tc>
                <a:tc>
                  <a:txBody>
                    <a:bodyPr/>
                    <a:lstStyle/>
                    <a:p>
                      <a:pPr indent="0" lvl="0" marL="0" marR="0" rtl="0" algn="l">
                        <a:spcBef>
                          <a:spcPts val="0"/>
                        </a:spcBef>
                        <a:spcAft>
                          <a:spcPts val="0"/>
                        </a:spcAft>
                        <a:buNone/>
                      </a:pPr>
                      <a:r>
                        <a:rPr lang="es-ES" sz="1200">
                          <a:latin typeface="Arial"/>
                          <a:ea typeface="Arial"/>
                          <a:cs typeface="Arial"/>
                          <a:sym typeface="Arial"/>
                        </a:rPr>
                        <a:t>Rentabilidad Neta del Activo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Margen Neto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Rentabilidad Financiera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6150">
                <a:tc vMerge="1"/>
                <a:tc vMerge="1"/>
                <a:tc>
                  <a:txBody>
                    <a:bodyPr/>
                    <a:lstStyle/>
                    <a:p>
                      <a:pPr indent="0" lvl="0" marL="0" marR="0" rtl="0" algn="l">
                        <a:spcBef>
                          <a:spcPts val="0"/>
                        </a:spcBef>
                        <a:spcAft>
                          <a:spcPts val="0"/>
                        </a:spcAft>
                        <a:buNone/>
                      </a:pPr>
                      <a:r>
                        <a:rPr lang="es-ES" sz="1200">
                          <a:latin typeface="Arial"/>
                          <a:ea typeface="Arial"/>
                          <a:cs typeface="Arial"/>
                          <a:sym typeface="Arial"/>
                        </a:rPr>
                        <a:t>Utilidad Operacional / Activos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vMerge="1"/>
                <a:tc vMerge="1"/>
                <a:tc>
                  <a:txBody>
                    <a:bodyPr/>
                    <a:lstStyle/>
                    <a:p>
                      <a:pPr indent="0" lvl="0" marL="0" marR="0" rtl="0" algn="l">
                        <a:spcBef>
                          <a:spcPts val="0"/>
                        </a:spcBef>
                        <a:spcAft>
                          <a:spcPts val="0"/>
                        </a:spcAft>
                        <a:buNone/>
                      </a:pPr>
                      <a:r>
                        <a:rPr lang="es-ES" sz="1200">
                          <a:latin typeface="Arial"/>
                          <a:ea typeface="Arial"/>
                          <a:cs typeface="Arial"/>
                          <a:sym typeface="Arial"/>
                        </a:rPr>
                        <a:t>Utilidad Operacional / Ventas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20,00%</a:t>
                      </a:r>
                      <a:endParaRPr sz="12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200">
                          <a:latin typeface="Arial"/>
                          <a:ea typeface="Arial"/>
                          <a:cs typeface="Arial"/>
                          <a:sym typeface="Arial"/>
                        </a:rPr>
                        <a:t>Eficiencia</a:t>
                      </a:r>
                      <a:endParaRPr sz="1200">
                        <a:latin typeface="Arial"/>
                        <a:ea typeface="Arial"/>
                        <a:cs typeface="Arial"/>
                        <a:sym typeface="Arial"/>
                      </a:endParaRPr>
                    </a:p>
                  </a:txBody>
                  <a:tcPr marT="0" marB="0" marR="68575" marL="68575" anchor="ctr">
                    <a:solidFill>
                      <a:schemeClr val="lt1">
                        <a:alpha val="20000"/>
                      </a:schemeClr>
                    </a:solidFill>
                  </a:tcPr>
                </a:tc>
                <a:tc>
                  <a:txBody>
                    <a:bodyPr/>
                    <a:lstStyle/>
                    <a:p>
                      <a:pPr indent="0" lvl="0" marL="0" marR="0" rtl="0" algn="ctr">
                        <a:spcBef>
                          <a:spcPts val="0"/>
                        </a:spcBef>
                        <a:spcAft>
                          <a:spcPts val="0"/>
                        </a:spcAft>
                        <a:buNone/>
                      </a:pPr>
                      <a:r>
                        <a:rPr lang="es-ES" sz="1200">
                          <a:latin typeface="Arial"/>
                          <a:ea typeface="Arial"/>
                          <a:cs typeface="Arial"/>
                          <a:sym typeface="Arial"/>
                        </a:rPr>
                        <a:t>15,00%</a:t>
                      </a:r>
                      <a:endParaRPr sz="1200">
                        <a:latin typeface="Arial"/>
                        <a:ea typeface="Arial"/>
                        <a:cs typeface="Arial"/>
                        <a:sym typeface="Arial"/>
                      </a:endParaRPr>
                    </a:p>
                  </a:txBody>
                  <a:tcPr marT="0" marB="0" marR="68575" marL="68575" anchor="ctr"/>
                </a:tc>
                <a:tc>
                  <a:txBody>
                    <a:bodyPr/>
                    <a:lstStyle/>
                    <a:p>
                      <a:pPr indent="0" lvl="0" marL="0" marR="0" rtl="0" algn="l">
                        <a:spcBef>
                          <a:spcPts val="0"/>
                        </a:spcBef>
                        <a:spcAft>
                          <a:spcPts val="0"/>
                        </a:spcAft>
                        <a:buNone/>
                      </a:pPr>
                      <a:r>
                        <a:rPr lang="es-ES" sz="1200">
                          <a:latin typeface="Arial"/>
                          <a:ea typeface="Arial"/>
                          <a:cs typeface="Arial"/>
                          <a:sym typeface="Arial"/>
                        </a:rPr>
                        <a:t>Impacto Gastos Operacionales (%)</a:t>
                      </a:r>
                      <a:endParaRPr sz="12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200">
                          <a:latin typeface="Arial"/>
                          <a:ea typeface="Arial"/>
                          <a:cs typeface="Arial"/>
                          <a:sym typeface="Arial"/>
                        </a:rPr>
                        <a:t>100,00%</a:t>
                      </a:r>
                      <a:endParaRPr sz="1200">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7"/>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41" name="Google Shape;341;p17"/>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Motor de inferencia</a:t>
            </a:r>
            <a:endParaRPr b="1" sz="2400">
              <a:solidFill>
                <a:schemeClr val="dk2"/>
              </a:solidFill>
              <a:latin typeface="Arial"/>
              <a:ea typeface="Arial"/>
              <a:cs typeface="Arial"/>
              <a:sym typeface="Arial"/>
            </a:endParaRPr>
          </a:p>
        </p:txBody>
      </p:sp>
      <p:sp>
        <p:nvSpPr>
          <p:cNvPr id="342" name="Google Shape;342;p17"/>
          <p:cNvSpPr txBox="1"/>
          <p:nvPr/>
        </p:nvSpPr>
        <p:spPr>
          <a:xfrm>
            <a:off x="1229962" y="4755977"/>
            <a:ext cx="65083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Escala de Clasificación para la calificación de riesgos financieros.</a:t>
            </a:r>
            <a:endParaRPr/>
          </a:p>
        </p:txBody>
      </p:sp>
      <p:graphicFrame>
        <p:nvGraphicFramePr>
          <p:cNvPr id="343" name="Google Shape;343;p17"/>
          <p:cNvGraphicFramePr/>
          <p:nvPr/>
        </p:nvGraphicFramePr>
        <p:xfrm>
          <a:off x="2210937" y="1198982"/>
          <a:ext cx="3000000" cy="3000000"/>
        </p:xfrm>
        <a:graphic>
          <a:graphicData uri="http://schemas.openxmlformats.org/drawingml/2006/table">
            <a:tbl>
              <a:tblPr bandRow="1" firstCol="1" firstRow="1">
                <a:noFill/>
                <a:tableStyleId>{98F171DC-1176-4584-96EF-7FBF7C3EC4A5}</a:tableStyleId>
              </a:tblPr>
              <a:tblGrid>
                <a:gridCol w="1119125"/>
                <a:gridCol w="1741975"/>
                <a:gridCol w="1751850"/>
              </a:tblGrid>
              <a:tr h="288300">
                <a:tc gridSpan="3">
                  <a:txBody>
                    <a:bodyPr/>
                    <a:lstStyle/>
                    <a:p>
                      <a:pPr indent="0" lvl="0" marL="0" marR="0" rtl="0" algn="ctr">
                        <a:spcBef>
                          <a:spcPts val="0"/>
                        </a:spcBef>
                        <a:spcAft>
                          <a:spcPts val="0"/>
                        </a:spcAft>
                        <a:buNone/>
                      </a:pPr>
                      <a:r>
                        <a:rPr lang="es-ES" sz="1600"/>
                        <a:t>Puntos de Corte</a:t>
                      </a:r>
                      <a:endParaRPr sz="1600">
                        <a:latin typeface="Arial"/>
                        <a:ea typeface="Arial"/>
                        <a:cs typeface="Arial"/>
                        <a:sym typeface="Arial"/>
                      </a:endParaRPr>
                    </a:p>
                  </a:txBody>
                  <a:tcPr marT="0" marB="0" marR="68575" marL="68575" anchor="ctr"/>
                </a:tc>
                <a:tc hMerge="1"/>
                <a:tc hMerge="1"/>
              </a:tr>
              <a:tr h="288300">
                <a:tc>
                  <a:txBody>
                    <a:bodyPr/>
                    <a:lstStyle/>
                    <a:p>
                      <a:pPr indent="0" lvl="0" marL="0" marR="0" rtl="0" algn="ctr">
                        <a:spcBef>
                          <a:spcPts val="0"/>
                        </a:spcBef>
                        <a:spcAft>
                          <a:spcPts val="0"/>
                        </a:spcAft>
                        <a:buNone/>
                      </a:pPr>
                      <a:r>
                        <a:rPr b="1" lang="es-ES" sz="1600"/>
                        <a:t>Calificación</a:t>
                      </a:r>
                      <a:endParaRPr b="1"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b="1" lang="es-ES" sz="1600"/>
                        <a:t>Valor Inicial</a:t>
                      </a:r>
                      <a:endParaRPr b="1"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b="1" lang="es-ES" sz="1600"/>
                        <a:t>Valor Final</a:t>
                      </a:r>
                      <a:endParaRPr b="1"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A1</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9,0</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10,0</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A2</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8,5</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9,0</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A3</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8,0</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8,5</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B1</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7,5</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8,0</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B2</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7,0</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7,5</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C1</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6,5</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7,0</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C2</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6,0</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6,5</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D</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5,5</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6,0</a:t>
                      </a:r>
                      <a:endParaRPr sz="1600">
                        <a:latin typeface="Arial"/>
                        <a:ea typeface="Arial"/>
                        <a:cs typeface="Arial"/>
                        <a:sym typeface="Arial"/>
                      </a:endParaRPr>
                    </a:p>
                  </a:txBody>
                  <a:tcPr marT="0" marB="0" marR="68575" marL="68575" anchor="ctr"/>
                </a:tc>
              </a:tr>
              <a:tr h="288300">
                <a:tc>
                  <a:txBody>
                    <a:bodyPr/>
                    <a:lstStyle/>
                    <a:p>
                      <a:pPr indent="0" lvl="0" marL="0" marR="0" rtl="0" algn="ctr">
                        <a:spcBef>
                          <a:spcPts val="0"/>
                        </a:spcBef>
                        <a:spcAft>
                          <a:spcPts val="0"/>
                        </a:spcAft>
                        <a:buNone/>
                      </a:pPr>
                      <a:r>
                        <a:rPr lang="es-ES" sz="1600"/>
                        <a:t>E</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5,0</a:t>
                      </a:r>
                      <a:endParaRPr sz="1600">
                        <a:latin typeface="Arial"/>
                        <a:ea typeface="Arial"/>
                        <a:cs typeface="Arial"/>
                        <a:sym typeface="Arial"/>
                      </a:endParaRPr>
                    </a:p>
                  </a:txBody>
                  <a:tcPr marT="0" marB="0" marR="68575" marL="68575" anchor="ctr"/>
                </a:tc>
                <a:tc>
                  <a:txBody>
                    <a:bodyPr/>
                    <a:lstStyle/>
                    <a:p>
                      <a:pPr indent="0" lvl="0" marL="0" marR="0" rtl="0" algn="ctr">
                        <a:spcBef>
                          <a:spcPts val="0"/>
                        </a:spcBef>
                        <a:spcAft>
                          <a:spcPts val="0"/>
                        </a:spcAft>
                        <a:buNone/>
                      </a:pPr>
                      <a:r>
                        <a:rPr lang="es-ES" sz="1600"/>
                        <a:t>5,5</a:t>
                      </a:r>
                      <a:endParaRPr sz="1600">
                        <a:latin typeface="Arial"/>
                        <a:ea typeface="Arial"/>
                        <a:cs typeface="Arial"/>
                        <a:sym typeface="Arial"/>
                      </a:endParaRPr>
                    </a:p>
                  </a:txBody>
                  <a:tcPr marT="0" marB="0" marR="68575" marL="6857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8"/>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50" name="Google Shape;350;p18"/>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Motor de inferencia</a:t>
            </a:r>
            <a:endParaRPr b="1" sz="2400">
              <a:solidFill>
                <a:schemeClr val="dk2"/>
              </a:solidFill>
              <a:latin typeface="Arial"/>
              <a:ea typeface="Arial"/>
              <a:cs typeface="Arial"/>
              <a:sym typeface="Arial"/>
            </a:endParaRPr>
          </a:p>
        </p:txBody>
      </p:sp>
      <p:sp>
        <p:nvSpPr>
          <p:cNvPr id="351" name="Google Shape;351;p18"/>
          <p:cNvSpPr txBox="1"/>
          <p:nvPr/>
        </p:nvSpPr>
        <p:spPr>
          <a:xfrm>
            <a:off x="1285949" y="5911179"/>
            <a:ext cx="650831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Conjunto de reglas por indicador financiero</a:t>
            </a:r>
            <a:endParaRPr/>
          </a:p>
        </p:txBody>
      </p:sp>
      <p:pic>
        <p:nvPicPr>
          <p:cNvPr id="352" name="Google Shape;352;p18"/>
          <p:cNvPicPr preferRelativeResize="0"/>
          <p:nvPr/>
        </p:nvPicPr>
        <p:blipFill rotWithShape="1">
          <a:blip r:embed="rId3">
            <a:alphaModFix/>
          </a:blip>
          <a:srcRect b="0" l="0" r="0" t="0"/>
          <a:stretch/>
        </p:blipFill>
        <p:spPr>
          <a:xfrm>
            <a:off x="161925" y="1276350"/>
            <a:ext cx="8820150" cy="4305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9"/>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59" name="Google Shape;359;p19"/>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Control de coherencia</a:t>
            </a:r>
            <a:endParaRPr b="1" sz="2400">
              <a:solidFill>
                <a:schemeClr val="dk2"/>
              </a:solidFill>
              <a:latin typeface="Arial"/>
              <a:ea typeface="Arial"/>
              <a:cs typeface="Arial"/>
              <a:sym typeface="Arial"/>
            </a:endParaRPr>
          </a:p>
        </p:txBody>
      </p:sp>
      <p:sp>
        <p:nvSpPr>
          <p:cNvPr id="360" name="Google Shape;360;p19"/>
          <p:cNvSpPr txBox="1"/>
          <p:nvPr/>
        </p:nvSpPr>
        <p:spPr>
          <a:xfrm>
            <a:off x="263664" y="4894319"/>
            <a:ext cx="550673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Reporte Validador – Puntuación / Calificación de Riesgo</a:t>
            </a:r>
            <a:endParaRPr/>
          </a:p>
        </p:txBody>
      </p:sp>
      <p:pic>
        <p:nvPicPr>
          <p:cNvPr id="361" name="Google Shape;361;p19"/>
          <p:cNvPicPr preferRelativeResize="0"/>
          <p:nvPr/>
        </p:nvPicPr>
        <p:blipFill rotWithShape="1">
          <a:blip r:embed="rId3">
            <a:alphaModFix/>
          </a:blip>
          <a:srcRect b="0" l="0" r="0" t="0"/>
          <a:stretch/>
        </p:blipFill>
        <p:spPr>
          <a:xfrm>
            <a:off x="0" y="992533"/>
            <a:ext cx="8943975" cy="3200400"/>
          </a:xfrm>
          <a:prstGeom prst="rect">
            <a:avLst/>
          </a:prstGeom>
          <a:noFill/>
          <a:ln>
            <a:noFill/>
          </a:ln>
        </p:spPr>
      </p:pic>
      <p:pic>
        <p:nvPicPr>
          <p:cNvPr id="362" name="Google Shape;362;p19"/>
          <p:cNvPicPr preferRelativeResize="0"/>
          <p:nvPr/>
        </p:nvPicPr>
        <p:blipFill rotWithShape="1">
          <a:blip r:embed="rId4">
            <a:alphaModFix/>
          </a:blip>
          <a:srcRect b="0" l="0" r="0" t="0"/>
          <a:stretch/>
        </p:blipFill>
        <p:spPr>
          <a:xfrm>
            <a:off x="6340165" y="4534939"/>
            <a:ext cx="2603810" cy="718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0" y="-61913"/>
            <a:ext cx="9144000" cy="854076"/>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s-ES">
                <a:solidFill>
                  <a:schemeClr val="lt1"/>
                </a:solidFill>
                <a:latin typeface="Calibri"/>
                <a:ea typeface="Calibri"/>
                <a:cs typeface="Calibri"/>
                <a:sym typeface="Calibri"/>
              </a:rPr>
              <a:t>Contenido</a:t>
            </a:r>
            <a:endParaRPr/>
          </a:p>
        </p:txBody>
      </p:sp>
      <p:sp>
        <p:nvSpPr>
          <p:cNvPr id="109" name="Google Shape;109;p2"/>
          <p:cNvSpPr txBox="1"/>
          <p:nvPr/>
        </p:nvSpPr>
        <p:spPr>
          <a:xfrm>
            <a:off x="1062317" y="1098451"/>
            <a:ext cx="6132113" cy="536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nvGrpSpPr>
          <p:cNvPr id="110" name="Google Shape;110;p2"/>
          <p:cNvGrpSpPr/>
          <p:nvPr/>
        </p:nvGrpSpPr>
        <p:grpSpPr>
          <a:xfrm>
            <a:off x="1325032" y="1341577"/>
            <a:ext cx="5005793" cy="4894067"/>
            <a:chOff x="1078503" y="1078"/>
            <a:chExt cx="5005793" cy="4894067"/>
          </a:xfrm>
        </p:grpSpPr>
        <p:sp>
          <p:nvSpPr>
            <p:cNvPr id="111" name="Google Shape;111;p2"/>
            <p:cNvSpPr/>
            <p:nvPr/>
          </p:nvSpPr>
          <p:spPr>
            <a:xfrm rot="10800000">
              <a:off x="1321034" y="1078"/>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1442299" y="1078"/>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Antecedentes</a:t>
              </a:r>
              <a:endParaRPr/>
            </a:p>
          </p:txBody>
        </p:sp>
        <p:sp>
          <p:nvSpPr>
            <p:cNvPr id="113" name="Google Shape;113;p2"/>
            <p:cNvSpPr/>
            <p:nvPr/>
          </p:nvSpPr>
          <p:spPr>
            <a:xfrm>
              <a:off x="1078503" y="1078"/>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rot="10800000">
              <a:off x="1321034" y="630936"/>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nvSpPr>
          <p:spPr>
            <a:xfrm>
              <a:off x="1442299" y="630936"/>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Problema</a:t>
              </a:r>
              <a:endParaRPr sz="2400">
                <a:solidFill>
                  <a:schemeClr val="lt1"/>
                </a:solidFill>
                <a:latin typeface="Calibri"/>
                <a:ea typeface="Calibri"/>
                <a:cs typeface="Calibri"/>
                <a:sym typeface="Calibri"/>
              </a:endParaRPr>
            </a:p>
          </p:txBody>
        </p:sp>
        <p:sp>
          <p:nvSpPr>
            <p:cNvPr id="116" name="Google Shape;116;p2"/>
            <p:cNvSpPr/>
            <p:nvPr/>
          </p:nvSpPr>
          <p:spPr>
            <a:xfrm>
              <a:off x="1078503" y="630936"/>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rot="10800000">
              <a:off x="1321034" y="1260794"/>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txBox="1"/>
            <p:nvPr/>
          </p:nvSpPr>
          <p:spPr>
            <a:xfrm>
              <a:off x="1442299" y="1260794"/>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Alcance</a:t>
              </a:r>
              <a:endParaRPr sz="2400">
                <a:solidFill>
                  <a:schemeClr val="lt1"/>
                </a:solidFill>
                <a:latin typeface="Calibri"/>
                <a:ea typeface="Calibri"/>
                <a:cs typeface="Calibri"/>
                <a:sym typeface="Calibri"/>
              </a:endParaRPr>
            </a:p>
          </p:txBody>
        </p:sp>
        <p:sp>
          <p:nvSpPr>
            <p:cNvPr id="119" name="Google Shape;119;p2"/>
            <p:cNvSpPr/>
            <p:nvPr/>
          </p:nvSpPr>
          <p:spPr>
            <a:xfrm>
              <a:off x="1078503" y="1260794"/>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rot="10800000">
              <a:off x="1321034" y="1890652"/>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txBox="1"/>
            <p:nvPr/>
          </p:nvSpPr>
          <p:spPr>
            <a:xfrm>
              <a:off x="1442299" y="1890652"/>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Fundamentos</a:t>
              </a:r>
              <a:endParaRPr sz="2400">
                <a:solidFill>
                  <a:schemeClr val="lt1"/>
                </a:solidFill>
                <a:latin typeface="Calibri"/>
                <a:ea typeface="Calibri"/>
                <a:cs typeface="Calibri"/>
                <a:sym typeface="Calibri"/>
              </a:endParaRPr>
            </a:p>
          </p:txBody>
        </p:sp>
        <p:sp>
          <p:nvSpPr>
            <p:cNvPr id="122" name="Google Shape;122;p2"/>
            <p:cNvSpPr/>
            <p:nvPr/>
          </p:nvSpPr>
          <p:spPr>
            <a:xfrm>
              <a:off x="1078503" y="1890652"/>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rot="10800000">
              <a:off x="1321034" y="2520509"/>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txBox="1"/>
            <p:nvPr/>
          </p:nvSpPr>
          <p:spPr>
            <a:xfrm>
              <a:off x="1442299" y="2520509"/>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Metodología</a:t>
              </a:r>
              <a:endParaRPr/>
            </a:p>
          </p:txBody>
        </p:sp>
        <p:sp>
          <p:nvSpPr>
            <p:cNvPr id="125" name="Google Shape;125;p2"/>
            <p:cNvSpPr/>
            <p:nvPr/>
          </p:nvSpPr>
          <p:spPr>
            <a:xfrm>
              <a:off x="1078503" y="2520509"/>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rot="10800000">
              <a:off x="1321034" y="3150367"/>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txBox="1"/>
            <p:nvPr/>
          </p:nvSpPr>
          <p:spPr>
            <a:xfrm>
              <a:off x="1442299" y="3150367"/>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Propuesta</a:t>
              </a:r>
              <a:endParaRPr sz="2400">
                <a:solidFill>
                  <a:schemeClr val="lt1"/>
                </a:solidFill>
                <a:latin typeface="Calibri"/>
                <a:ea typeface="Calibri"/>
                <a:cs typeface="Calibri"/>
                <a:sym typeface="Calibri"/>
              </a:endParaRPr>
            </a:p>
          </p:txBody>
        </p:sp>
        <p:sp>
          <p:nvSpPr>
            <p:cNvPr id="128" name="Google Shape;128;p2"/>
            <p:cNvSpPr/>
            <p:nvPr/>
          </p:nvSpPr>
          <p:spPr>
            <a:xfrm>
              <a:off x="1078503" y="3150367"/>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rot="10800000">
              <a:off x="1321034" y="3780225"/>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txBox="1"/>
            <p:nvPr/>
          </p:nvSpPr>
          <p:spPr>
            <a:xfrm>
              <a:off x="1442299" y="3780225"/>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Conclusiones</a:t>
              </a:r>
              <a:endParaRPr sz="2400">
                <a:solidFill>
                  <a:schemeClr val="lt1"/>
                </a:solidFill>
                <a:latin typeface="Calibri"/>
                <a:ea typeface="Calibri"/>
                <a:cs typeface="Calibri"/>
                <a:sym typeface="Calibri"/>
              </a:endParaRPr>
            </a:p>
          </p:txBody>
        </p:sp>
        <p:sp>
          <p:nvSpPr>
            <p:cNvPr id="131" name="Google Shape;131;p2"/>
            <p:cNvSpPr/>
            <p:nvPr/>
          </p:nvSpPr>
          <p:spPr>
            <a:xfrm>
              <a:off x="1078503" y="3780225"/>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rot="10800000">
              <a:off x="1321034" y="4410083"/>
              <a:ext cx="4763262" cy="48506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txBox="1"/>
            <p:nvPr/>
          </p:nvSpPr>
          <p:spPr>
            <a:xfrm>
              <a:off x="1442299" y="4410083"/>
              <a:ext cx="4641997" cy="485062"/>
            </a:xfrm>
            <a:prstGeom prst="rect">
              <a:avLst/>
            </a:prstGeom>
            <a:noFill/>
            <a:ln>
              <a:noFill/>
            </a:ln>
          </p:spPr>
          <p:txBody>
            <a:bodyPr anchorCtr="0" anchor="ctr" bIns="91425" lIns="213875" spcFirstLastPara="1" rIns="17067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s-ES" sz="2400">
                  <a:solidFill>
                    <a:schemeClr val="lt1"/>
                  </a:solidFill>
                  <a:latin typeface="Calibri"/>
                  <a:ea typeface="Calibri"/>
                  <a:cs typeface="Calibri"/>
                  <a:sym typeface="Calibri"/>
                </a:rPr>
                <a:t>Recomendaciones</a:t>
              </a:r>
              <a:endParaRPr sz="2400">
                <a:solidFill>
                  <a:schemeClr val="lt1"/>
                </a:solidFill>
                <a:latin typeface="Calibri"/>
                <a:ea typeface="Calibri"/>
                <a:cs typeface="Calibri"/>
                <a:sym typeface="Calibri"/>
              </a:endParaRPr>
            </a:p>
          </p:txBody>
        </p:sp>
        <p:sp>
          <p:nvSpPr>
            <p:cNvPr id="134" name="Google Shape;134;p2"/>
            <p:cNvSpPr/>
            <p:nvPr/>
          </p:nvSpPr>
          <p:spPr>
            <a:xfrm>
              <a:off x="1078503" y="4410083"/>
              <a:ext cx="485062" cy="485062"/>
            </a:xfrm>
            <a:prstGeom prst="ellipse">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0"/>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69" name="Google Shape;369;p20"/>
          <p:cNvSpPr txBox="1"/>
          <p:nvPr/>
        </p:nvSpPr>
        <p:spPr>
          <a:xfrm>
            <a:off x="263664" y="351512"/>
            <a:ext cx="58615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Construcción del prototipo</a:t>
            </a:r>
            <a:endParaRPr b="1" sz="2400">
              <a:solidFill>
                <a:schemeClr val="dk2"/>
              </a:solidFill>
              <a:latin typeface="Arial"/>
              <a:ea typeface="Arial"/>
              <a:cs typeface="Arial"/>
              <a:sym typeface="Arial"/>
            </a:endParaRPr>
          </a:p>
        </p:txBody>
      </p:sp>
      <p:sp>
        <p:nvSpPr>
          <p:cNvPr id="370" name="Google Shape;370;p20"/>
          <p:cNvSpPr txBox="1"/>
          <p:nvPr/>
        </p:nvSpPr>
        <p:spPr>
          <a:xfrm>
            <a:off x="1697860" y="6337211"/>
            <a:ext cx="550673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Arquitectura N-Capas del Prototipo del Sistema Experto</a:t>
            </a:r>
            <a:endParaRPr/>
          </a:p>
        </p:txBody>
      </p:sp>
      <p:pic>
        <p:nvPicPr>
          <p:cNvPr id="371" name="Google Shape;371;p20"/>
          <p:cNvPicPr preferRelativeResize="0"/>
          <p:nvPr/>
        </p:nvPicPr>
        <p:blipFill rotWithShape="1">
          <a:blip r:embed="rId3">
            <a:alphaModFix/>
          </a:blip>
          <a:srcRect b="0" l="0" r="0" t="0"/>
          <a:stretch/>
        </p:blipFill>
        <p:spPr>
          <a:xfrm>
            <a:off x="2001325" y="1041684"/>
            <a:ext cx="4899806" cy="52912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21"/>
          <p:cNvPicPr preferRelativeResize="0"/>
          <p:nvPr/>
        </p:nvPicPr>
        <p:blipFill rotWithShape="1">
          <a:blip r:embed="rId3">
            <a:alphaModFix/>
          </a:blip>
          <a:srcRect b="11128" l="31628" r="30333" t="67557"/>
          <a:stretch/>
        </p:blipFill>
        <p:spPr>
          <a:xfrm>
            <a:off x="3459727" y="1241052"/>
            <a:ext cx="2426633" cy="640777"/>
          </a:xfrm>
          <a:prstGeom prst="rect">
            <a:avLst/>
          </a:prstGeom>
          <a:noFill/>
          <a:ln>
            <a:noFill/>
          </a:ln>
        </p:spPr>
      </p:pic>
      <p:pic>
        <p:nvPicPr>
          <p:cNvPr id="378" name="Google Shape;378;p21"/>
          <p:cNvPicPr preferRelativeResize="0"/>
          <p:nvPr/>
        </p:nvPicPr>
        <p:blipFill rotWithShape="1">
          <a:blip r:embed="rId4">
            <a:alphaModFix/>
          </a:blip>
          <a:srcRect b="0" l="0" r="0" t="0"/>
          <a:stretch/>
        </p:blipFill>
        <p:spPr>
          <a:xfrm>
            <a:off x="2804883" y="2316847"/>
            <a:ext cx="5048885" cy="1676400"/>
          </a:xfrm>
          <a:prstGeom prst="rect">
            <a:avLst/>
          </a:prstGeom>
          <a:noFill/>
          <a:ln>
            <a:noFill/>
          </a:ln>
        </p:spPr>
      </p:pic>
      <p:sp>
        <p:nvSpPr>
          <p:cNvPr id="379" name="Google Shape;379;p21"/>
          <p:cNvSpPr/>
          <p:nvPr/>
        </p:nvSpPr>
        <p:spPr>
          <a:xfrm>
            <a:off x="2878702" y="1427026"/>
            <a:ext cx="581025" cy="314325"/>
          </a:xfrm>
          <a:prstGeom prst="rightArrow">
            <a:avLst>
              <a:gd fmla="val 50000" name="adj1"/>
              <a:gd fmla="val 50000" name="adj2"/>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rot="5400000">
            <a:off x="4660670" y="4217108"/>
            <a:ext cx="827776" cy="588573"/>
          </a:xfrm>
          <a:prstGeom prst="rightArrow">
            <a:avLst>
              <a:gd fmla="val 50000" name="adj1"/>
              <a:gd fmla="val 50000" name="adj2"/>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1" name="Google Shape;381;p21"/>
          <p:cNvPicPr preferRelativeResize="0"/>
          <p:nvPr/>
        </p:nvPicPr>
        <p:blipFill rotWithShape="1">
          <a:blip r:embed="rId5">
            <a:alphaModFix/>
          </a:blip>
          <a:srcRect b="0" l="0" r="76239" t="0"/>
          <a:stretch/>
        </p:blipFill>
        <p:spPr>
          <a:xfrm>
            <a:off x="4517562" y="5117942"/>
            <a:ext cx="1155834" cy="1135051"/>
          </a:xfrm>
          <a:prstGeom prst="rect">
            <a:avLst/>
          </a:prstGeom>
          <a:noFill/>
          <a:ln>
            <a:noFill/>
          </a:ln>
        </p:spPr>
      </p:pic>
      <p:pic>
        <p:nvPicPr>
          <p:cNvPr id="382" name="Google Shape;382;p21"/>
          <p:cNvPicPr preferRelativeResize="0"/>
          <p:nvPr/>
        </p:nvPicPr>
        <p:blipFill rotWithShape="1">
          <a:blip r:embed="rId6">
            <a:alphaModFix/>
          </a:blip>
          <a:srcRect b="0" l="0" r="0" t="0"/>
          <a:stretch/>
        </p:blipFill>
        <p:spPr>
          <a:xfrm>
            <a:off x="574085" y="1241052"/>
            <a:ext cx="1783715" cy="2209800"/>
          </a:xfrm>
          <a:prstGeom prst="rect">
            <a:avLst/>
          </a:prstGeom>
          <a:noFill/>
          <a:ln>
            <a:noFill/>
          </a:ln>
        </p:spPr>
      </p:pic>
      <p:sp>
        <p:nvSpPr>
          <p:cNvPr id="383" name="Google Shape;383;p21"/>
          <p:cNvSpPr txBox="1"/>
          <p:nvPr/>
        </p:nvSpPr>
        <p:spPr>
          <a:xfrm>
            <a:off x="263664" y="351512"/>
            <a:ext cx="8380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Ejecución Proyecto – Solicitud y Creación de usuario</a:t>
            </a:r>
            <a:endParaRPr b="1" sz="24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2"/>
          <p:cNvPicPr preferRelativeResize="0"/>
          <p:nvPr/>
        </p:nvPicPr>
        <p:blipFill rotWithShape="1">
          <a:blip r:embed="rId3">
            <a:alphaModFix/>
          </a:blip>
          <a:srcRect b="0" l="0" r="0" t="0"/>
          <a:stretch/>
        </p:blipFill>
        <p:spPr>
          <a:xfrm>
            <a:off x="574085" y="1644308"/>
            <a:ext cx="1783715" cy="2209800"/>
          </a:xfrm>
          <a:prstGeom prst="rect">
            <a:avLst/>
          </a:prstGeom>
          <a:noFill/>
          <a:ln>
            <a:noFill/>
          </a:ln>
        </p:spPr>
      </p:pic>
      <p:sp>
        <p:nvSpPr>
          <p:cNvPr id="390" name="Google Shape;390;p22"/>
          <p:cNvSpPr txBox="1"/>
          <p:nvPr/>
        </p:nvSpPr>
        <p:spPr>
          <a:xfrm>
            <a:off x="263664" y="351512"/>
            <a:ext cx="8380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Ejecución Proyecto – Carga de Estados Financieros</a:t>
            </a:r>
            <a:endParaRPr/>
          </a:p>
        </p:txBody>
      </p:sp>
      <p:pic>
        <p:nvPicPr>
          <p:cNvPr id="391" name="Google Shape;391;p22"/>
          <p:cNvPicPr preferRelativeResize="0"/>
          <p:nvPr/>
        </p:nvPicPr>
        <p:blipFill rotWithShape="1">
          <a:blip r:embed="rId4">
            <a:alphaModFix/>
          </a:blip>
          <a:srcRect b="0" l="0" r="0" t="0"/>
          <a:stretch/>
        </p:blipFill>
        <p:spPr>
          <a:xfrm>
            <a:off x="0" y="2096169"/>
            <a:ext cx="9144000" cy="1185194"/>
          </a:xfrm>
          <a:prstGeom prst="rect">
            <a:avLst/>
          </a:prstGeom>
          <a:noFill/>
          <a:ln>
            <a:noFill/>
          </a:ln>
        </p:spPr>
      </p:pic>
      <p:pic>
        <p:nvPicPr>
          <p:cNvPr id="392" name="Google Shape;392;p22"/>
          <p:cNvPicPr preferRelativeResize="0"/>
          <p:nvPr/>
        </p:nvPicPr>
        <p:blipFill rotWithShape="1">
          <a:blip r:embed="rId5">
            <a:alphaModFix/>
          </a:blip>
          <a:srcRect b="0" l="0" r="0" t="0"/>
          <a:stretch/>
        </p:blipFill>
        <p:spPr>
          <a:xfrm>
            <a:off x="574085" y="2554121"/>
            <a:ext cx="7995830" cy="2330684"/>
          </a:xfrm>
          <a:prstGeom prst="rect">
            <a:avLst/>
          </a:prstGeom>
          <a:noFill/>
          <a:ln>
            <a:noFill/>
          </a:ln>
        </p:spPr>
      </p:pic>
      <p:pic>
        <p:nvPicPr>
          <p:cNvPr id="393" name="Google Shape;393;p22"/>
          <p:cNvPicPr preferRelativeResize="0"/>
          <p:nvPr/>
        </p:nvPicPr>
        <p:blipFill rotWithShape="1">
          <a:blip r:embed="rId6">
            <a:alphaModFix/>
          </a:blip>
          <a:srcRect b="0" l="0" r="0" t="0"/>
          <a:stretch/>
        </p:blipFill>
        <p:spPr>
          <a:xfrm>
            <a:off x="946356" y="3028397"/>
            <a:ext cx="7727163" cy="2555143"/>
          </a:xfrm>
          <a:prstGeom prst="rect">
            <a:avLst/>
          </a:prstGeom>
          <a:noFill/>
          <a:ln>
            <a:noFill/>
          </a:ln>
        </p:spPr>
      </p:pic>
      <p:pic>
        <p:nvPicPr>
          <p:cNvPr id="394" name="Google Shape;394;p22"/>
          <p:cNvPicPr preferRelativeResize="0"/>
          <p:nvPr/>
        </p:nvPicPr>
        <p:blipFill rotWithShape="1">
          <a:blip r:embed="rId7">
            <a:alphaModFix/>
          </a:blip>
          <a:srcRect b="0" l="0" r="0" t="0"/>
          <a:stretch/>
        </p:blipFill>
        <p:spPr>
          <a:xfrm>
            <a:off x="3890962" y="5934743"/>
            <a:ext cx="1362075" cy="581025"/>
          </a:xfrm>
          <a:prstGeom prst="rect">
            <a:avLst/>
          </a:prstGeom>
          <a:noFill/>
          <a:ln>
            <a:noFill/>
          </a:ln>
        </p:spPr>
      </p:pic>
      <p:sp>
        <p:nvSpPr>
          <p:cNvPr id="395" name="Google Shape;395;p22"/>
          <p:cNvSpPr txBox="1"/>
          <p:nvPr/>
        </p:nvSpPr>
        <p:spPr>
          <a:xfrm>
            <a:off x="263664" y="868717"/>
            <a:ext cx="8380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2"/>
                </a:solidFill>
                <a:latin typeface="Arial"/>
                <a:ea typeface="Arial"/>
                <a:cs typeface="Arial"/>
                <a:sym typeface="Arial"/>
              </a:rPr>
              <a:t>Entidad a evaluar</a:t>
            </a:r>
            <a:endParaRPr sz="2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23"/>
          <p:cNvPicPr preferRelativeResize="0"/>
          <p:nvPr/>
        </p:nvPicPr>
        <p:blipFill rotWithShape="1">
          <a:blip r:embed="rId3">
            <a:alphaModFix/>
          </a:blip>
          <a:srcRect b="0" l="0" r="0" t="0"/>
          <a:stretch/>
        </p:blipFill>
        <p:spPr>
          <a:xfrm>
            <a:off x="571544" y="1628503"/>
            <a:ext cx="6492222" cy="1541054"/>
          </a:xfrm>
          <a:prstGeom prst="rect">
            <a:avLst/>
          </a:prstGeom>
          <a:noFill/>
          <a:ln>
            <a:noFill/>
          </a:ln>
        </p:spPr>
      </p:pic>
      <p:pic>
        <p:nvPicPr>
          <p:cNvPr id="402" name="Google Shape;402;p23"/>
          <p:cNvPicPr preferRelativeResize="0"/>
          <p:nvPr/>
        </p:nvPicPr>
        <p:blipFill rotWithShape="1">
          <a:blip r:embed="rId4">
            <a:alphaModFix/>
          </a:blip>
          <a:srcRect b="0" l="0" r="0" t="16938"/>
          <a:stretch/>
        </p:blipFill>
        <p:spPr>
          <a:xfrm>
            <a:off x="973013" y="2399030"/>
            <a:ext cx="6961306" cy="2416467"/>
          </a:xfrm>
          <a:prstGeom prst="rect">
            <a:avLst/>
          </a:prstGeom>
          <a:noFill/>
          <a:ln>
            <a:noFill/>
          </a:ln>
        </p:spPr>
      </p:pic>
      <p:sp>
        <p:nvSpPr>
          <p:cNvPr id="403" name="Google Shape;403;p23"/>
          <p:cNvSpPr txBox="1"/>
          <p:nvPr/>
        </p:nvSpPr>
        <p:spPr>
          <a:xfrm>
            <a:off x="263664" y="351512"/>
            <a:ext cx="8380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Ejecución Proyecto – Revisión información</a:t>
            </a:r>
            <a:endParaRPr/>
          </a:p>
        </p:txBody>
      </p:sp>
      <p:pic>
        <p:nvPicPr>
          <p:cNvPr id="404" name="Google Shape;404;p23"/>
          <p:cNvPicPr preferRelativeResize="0"/>
          <p:nvPr/>
        </p:nvPicPr>
        <p:blipFill rotWithShape="1">
          <a:blip r:embed="rId5">
            <a:alphaModFix/>
          </a:blip>
          <a:srcRect b="0" l="0" r="0" t="0"/>
          <a:stretch/>
        </p:blipFill>
        <p:spPr>
          <a:xfrm>
            <a:off x="571544" y="3607263"/>
            <a:ext cx="7934319" cy="2820483"/>
          </a:xfrm>
          <a:prstGeom prst="rect">
            <a:avLst/>
          </a:prstGeom>
          <a:noFill/>
          <a:ln>
            <a:noFill/>
          </a:ln>
        </p:spPr>
      </p:pic>
      <p:sp>
        <p:nvSpPr>
          <p:cNvPr id="405" name="Google Shape;405;p23"/>
          <p:cNvSpPr txBox="1"/>
          <p:nvPr/>
        </p:nvSpPr>
        <p:spPr>
          <a:xfrm>
            <a:off x="263664" y="868717"/>
            <a:ext cx="8380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2"/>
                </a:solidFill>
                <a:latin typeface="Arial"/>
                <a:ea typeface="Arial"/>
                <a:cs typeface="Arial"/>
                <a:sym typeface="Arial"/>
              </a:rPr>
              <a:t>Revisor  EMAGIC</a:t>
            </a:r>
            <a:endParaRPr sz="2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24"/>
          <p:cNvGrpSpPr/>
          <p:nvPr/>
        </p:nvGrpSpPr>
        <p:grpSpPr>
          <a:xfrm>
            <a:off x="310710" y="1964662"/>
            <a:ext cx="7404979" cy="2145892"/>
            <a:chOff x="310710" y="1964662"/>
            <a:chExt cx="7404979" cy="2145892"/>
          </a:xfrm>
        </p:grpSpPr>
        <p:pic>
          <p:nvPicPr>
            <p:cNvPr id="412" name="Google Shape;412;p24"/>
            <p:cNvPicPr preferRelativeResize="0"/>
            <p:nvPr/>
          </p:nvPicPr>
          <p:blipFill rotWithShape="1">
            <a:blip r:embed="rId3">
              <a:alphaModFix/>
            </a:blip>
            <a:srcRect b="0" l="0" r="0" t="0"/>
            <a:stretch/>
          </p:blipFill>
          <p:spPr>
            <a:xfrm>
              <a:off x="310710" y="1964662"/>
              <a:ext cx="7404979" cy="2145892"/>
            </a:xfrm>
            <a:prstGeom prst="rect">
              <a:avLst/>
            </a:prstGeom>
            <a:noFill/>
            <a:ln>
              <a:noFill/>
            </a:ln>
          </p:spPr>
        </p:pic>
        <p:pic>
          <p:nvPicPr>
            <p:cNvPr id="413" name="Google Shape;413;p24"/>
            <p:cNvPicPr preferRelativeResize="0"/>
            <p:nvPr/>
          </p:nvPicPr>
          <p:blipFill rotWithShape="1">
            <a:blip r:embed="rId4">
              <a:alphaModFix/>
            </a:blip>
            <a:srcRect b="39625" l="37131" r="58499" t="46992"/>
            <a:stretch/>
          </p:blipFill>
          <p:spPr>
            <a:xfrm>
              <a:off x="3308349" y="2914910"/>
              <a:ext cx="320675" cy="256878"/>
            </a:xfrm>
            <a:prstGeom prst="rect">
              <a:avLst/>
            </a:prstGeom>
            <a:noFill/>
            <a:ln>
              <a:noFill/>
            </a:ln>
          </p:spPr>
        </p:pic>
        <p:pic>
          <p:nvPicPr>
            <p:cNvPr id="414" name="Google Shape;414;p24"/>
            <p:cNvPicPr preferRelativeResize="0"/>
            <p:nvPr/>
          </p:nvPicPr>
          <p:blipFill rotWithShape="1">
            <a:blip r:embed="rId4">
              <a:alphaModFix/>
            </a:blip>
            <a:srcRect b="42270" l="55301" r="41151" t="48797"/>
            <a:stretch/>
          </p:blipFill>
          <p:spPr>
            <a:xfrm>
              <a:off x="4057430" y="2951882"/>
              <a:ext cx="260349" cy="171451"/>
            </a:xfrm>
            <a:prstGeom prst="rect">
              <a:avLst/>
            </a:prstGeom>
            <a:noFill/>
            <a:ln>
              <a:noFill/>
            </a:ln>
          </p:spPr>
        </p:pic>
      </p:grpSp>
      <p:pic>
        <p:nvPicPr>
          <p:cNvPr id="415" name="Google Shape;415;p24"/>
          <p:cNvPicPr preferRelativeResize="0"/>
          <p:nvPr/>
        </p:nvPicPr>
        <p:blipFill rotWithShape="1">
          <a:blip r:embed="rId4">
            <a:alphaModFix/>
          </a:blip>
          <a:srcRect b="0" l="0" r="0" t="0"/>
          <a:stretch/>
        </p:blipFill>
        <p:spPr>
          <a:xfrm>
            <a:off x="0" y="2914910"/>
            <a:ext cx="9144000" cy="2391288"/>
          </a:xfrm>
          <a:prstGeom prst="rect">
            <a:avLst/>
          </a:prstGeom>
          <a:noFill/>
          <a:ln>
            <a:noFill/>
          </a:ln>
        </p:spPr>
      </p:pic>
      <p:sp>
        <p:nvSpPr>
          <p:cNvPr id="416" name="Google Shape;416;p24"/>
          <p:cNvSpPr txBox="1"/>
          <p:nvPr/>
        </p:nvSpPr>
        <p:spPr>
          <a:xfrm>
            <a:off x="263664" y="351512"/>
            <a:ext cx="8380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Ejecución Proyecto – Validación Calificación</a:t>
            </a:r>
            <a:endParaRPr/>
          </a:p>
        </p:txBody>
      </p:sp>
      <p:sp>
        <p:nvSpPr>
          <p:cNvPr id="417" name="Google Shape;417;p24"/>
          <p:cNvSpPr txBox="1"/>
          <p:nvPr/>
        </p:nvSpPr>
        <p:spPr>
          <a:xfrm>
            <a:off x="263664" y="868717"/>
            <a:ext cx="8380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2"/>
                </a:solidFill>
                <a:latin typeface="Arial"/>
                <a:ea typeface="Arial"/>
                <a:cs typeface="Arial"/>
                <a:sym typeface="Arial"/>
              </a:rPr>
              <a:t>Revisor EMAGIC</a:t>
            </a:r>
            <a:endParaRPr sz="2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grpSp>
        <p:nvGrpSpPr>
          <p:cNvPr id="423" name="Google Shape;423;p25"/>
          <p:cNvGrpSpPr/>
          <p:nvPr/>
        </p:nvGrpSpPr>
        <p:grpSpPr>
          <a:xfrm>
            <a:off x="2650484" y="1361846"/>
            <a:ext cx="3606364" cy="2729684"/>
            <a:chOff x="520919" y="1361846"/>
            <a:chExt cx="3606364" cy="2729684"/>
          </a:xfrm>
        </p:grpSpPr>
        <p:pic>
          <p:nvPicPr>
            <p:cNvPr id="424" name="Google Shape;424;p25"/>
            <p:cNvPicPr preferRelativeResize="0"/>
            <p:nvPr/>
          </p:nvPicPr>
          <p:blipFill rotWithShape="1">
            <a:blip r:embed="rId3">
              <a:alphaModFix/>
            </a:blip>
            <a:srcRect b="0" l="0" r="0" t="0"/>
            <a:stretch/>
          </p:blipFill>
          <p:spPr>
            <a:xfrm>
              <a:off x="520919" y="1361846"/>
              <a:ext cx="3606364" cy="2729684"/>
            </a:xfrm>
            <a:prstGeom prst="rect">
              <a:avLst/>
            </a:prstGeom>
            <a:noFill/>
            <a:ln>
              <a:noFill/>
            </a:ln>
          </p:spPr>
        </p:pic>
        <p:sp>
          <p:nvSpPr>
            <p:cNvPr id="425" name="Google Shape;425;p25"/>
            <p:cNvSpPr/>
            <p:nvPr/>
          </p:nvSpPr>
          <p:spPr>
            <a:xfrm>
              <a:off x="1332119" y="3162740"/>
              <a:ext cx="685800" cy="15466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050">
                  <a:solidFill>
                    <a:srgbClr val="7030A0"/>
                  </a:solidFill>
                  <a:latin typeface="Calibri"/>
                  <a:ea typeface="Calibri"/>
                  <a:cs typeface="Calibri"/>
                  <a:sym typeface="Calibri"/>
                </a:rPr>
                <a:t>Usuario</a:t>
              </a:r>
              <a:endParaRPr/>
            </a:p>
          </p:txBody>
        </p:sp>
      </p:grpSp>
      <p:pic>
        <p:nvPicPr>
          <p:cNvPr id="426" name="Google Shape;426;p25"/>
          <p:cNvPicPr preferRelativeResize="0"/>
          <p:nvPr/>
        </p:nvPicPr>
        <p:blipFill rotWithShape="1">
          <a:blip r:embed="rId4">
            <a:alphaModFix/>
          </a:blip>
          <a:srcRect b="0" l="0" r="0" t="0"/>
          <a:stretch/>
        </p:blipFill>
        <p:spPr>
          <a:xfrm>
            <a:off x="0" y="2726688"/>
            <a:ext cx="9144000" cy="2206171"/>
          </a:xfrm>
          <a:prstGeom prst="rect">
            <a:avLst/>
          </a:prstGeom>
          <a:noFill/>
          <a:ln>
            <a:noFill/>
          </a:ln>
        </p:spPr>
      </p:pic>
      <p:pic>
        <p:nvPicPr>
          <p:cNvPr id="427" name="Google Shape;427;p25"/>
          <p:cNvPicPr preferRelativeResize="0"/>
          <p:nvPr/>
        </p:nvPicPr>
        <p:blipFill rotWithShape="1">
          <a:blip r:embed="rId5">
            <a:alphaModFix/>
          </a:blip>
          <a:srcRect b="0" l="0" r="0" t="0"/>
          <a:stretch/>
        </p:blipFill>
        <p:spPr>
          <a:xfrm>
            <a:off x="6029325" y="5253699"/>
            <a:ext cx="2603810" cy="718760"/>
          </a:xfrm>
          <a:prstGeom prst="rect">
            <a:avLst/>
          </a:prstGeom>
          <a:noFill/>
          <a:ln>
            <a:noFill/>
          </a:ln>
        </p:spPr>
      </p:pic>
      <p:sp>
        <p:nvSpPr>
          <p:cNvPr id="428" name="Google Shape;428;p25"/>
          <p:cNvSpPr/>
          <p:nvPr/>
        </p:nvSpPr>
        <p:spPr>
          <a:xfrm>
            <a:off x="4813300" y="5346700"/>
            <a:ext cx="863600" cy="520700"/>
          </a:xfrm>
          <a:prstGeom prst="rightArrow">
            <a:avLst>
              <a:gd fmla="val 50000" name="adj1"/>
              <a:gd fmla="val 50000" name="adj2"/>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5"/>
          <p:cNvSpPr txBox="1"/>
          <p:nvPr/>
        </p:nvSpPr>
        <p:spPr>
          <a:xfrm>
            <a:off x="263664" y="351512"/>
            <a:ext cx="8380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Ejecución Proyecto – Estado Calificación</a:t>
            </a:r>
            <a:endParaRPr/>
          </a:p>
        </p:txBody>
      </p:sp>
      <p:sp>
        <p:nvSpPr>
          <p:cNvPr id="430" name="Google Shape;430;p25"/>
          <p:cNvSpPr txBox="1"/>
          <p:nvPr/>
        </p:nvSpPr>
        <p:spPr>
          <a:xfrm>
            <a:off x="263664" y="868717"/>
            <a:ext cx="8380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2"/>
                </a:solidFill>
                <a:latin typeface="Arial"/>
                <a:ea typeface="Arial"/>
                <a:cs typeface="Arial"/>
                <a:sym typeface="Arial"/>
              </a:rPr>
              <a:t>Entidad evaluada</a:t>
            </a:r>
            <a:endParaRPr sz="2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6"/>
          <p:cNvSpPr txBox="1"/>
          <p:nvPr/>
        </p:nvSpPr>
        <p:spPr>
          <a:xfrm>
            <a:off x="263664" y="351512"/>
            <a:ext cx="8380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dk2"/>
                </a:solidFill>
                <a:latin typeface="Arial"/>
                <a:ea typeface="Arial"/>
                <a:cs typeface="Arial"/>
                <a:sym typeface="Arial"/>
              </a:rPr>
              <a:t>Pruebas y Resultados – Aceptación Cliente</a:t>
            </a:r>
            <a:endParaRPr/>
          </a:p>
        </p:txBody>
      </p:sp>
      <p:sp>
        <p:nvSpPr>
          <p:cNvPr id="437" name="Google Shape;437;p26"/>
          <p:cNvSpPr txBox="1"/>
          <p:nvPr/>
        </p:nvSpPr>
        <p:spPr>
          <a:xfrm>
            <a:off x="724619" y="1317478"/>
            <a:ext cx="803981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200">
                <a:solidFill>
                  <a:schemeClr val="dk2"/>
                </a:solidFill>
                <a:latin typeface="Calibri"/>
                <a:ea typeface="Calibri"/>
                <a:cs typeface="Calibri"/>
                <a:sym typeface="Calibri"/>
              </a:rPr>
              <a:t>http://sig.emagic.fin.ec/modelo-calificacion</a:t>
            </a:r>
            <a:endParaRPr/>
          </a:p>
        </p:txBody>
      </p:sp>
      <p:pic>
        <p:nvPicPr>
          <p:cNvPr id="438" name="Google Shape;438;p26"/>
          <p:cNvPicPr preferRelativeResize="0"/>
          <p:nvPr/>
        </p:nvPicPr>
        <p:blipFill rotWithShape="1">
          <a:blip r:embed="rId3">
            <a:alphaModFix/>
          </a:blip>
          <a:srcRect b="0" l="0" r="0" t="0"/>
          <a:stretch/>
        </p:blipFill>
        <p:spPr>
          <a:xfrm>
            <a:off x="2239103" y="1977811"/>
            <a:ext cx="4429125" cy="4905375"/>
          </a:xfrm>
          <a:prstGeom prst="rect">
            <a:avLst/>
          </a:prstGeom>
          <a:noFill/>
          <a:ln>
            <a:noFill/>
          </a:ln>
        </p:spPr>
      </p:pic>
      <p:pic>
        <p:nvPicPr>
          <p:cNvPr id="439" name="Google Shape;439;p26"/>
          <p:cNvPicPr preferRelativeResize="0"/>
          <p:nvPr/>
        </p:nvPicPr>
        <p:blipFill rotWithShape="1">
          <a:blip r:embed="rId4">
            <a:alphaModFix/>
          </a:blip>
          <a:srcRect b="8011" l="0" r="0" t="14807"/>
          <a:stretch/>
        </p:blipFill>
        <p:spPr>
          <a:xfrm>
            <a:off x="2041752" y="1300225"/>
            <a:ext cx="5060496" cy="5557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7"/>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Calibri"/>
                <a:ea typeface="Calibri"/>
                <a:cs typeface="Calibri"/>
                <a:sym typeface="Calibri"/>
              </a:rPr>
              <a:t>CONCLUSIONES</a:t>
            </a:r>
            <a:endParaRPr/>
          </a:p>
        </p:txBody>
      </p:sp>
      <p:grpSp>
        <p:nvGrpSpPr>
          <p:cNvPr id="446" name="Google Shape;446;p27"/>
          <p:cNvGrpSpPr/>
          <p:nvPr/>
        </p:nvGrpSpPr>
        <p:grpSpPr>
          <a:xfrm>
            <a:off x="-5842996" y="38653"/>
            <a:ext cx="14571256" cy="7547177"/>
            <a:chOff x="-6340537" y="-969876"/>
            <a:chExt cx="14571256" cy="7547177"/>
          </a:xfrm>
        </p:grpSpPr>
        <p:sp>
          <p:nvSpPr>
            <p:cNvPr id="447" name="Google Shape;447;p27"/>
            <p:cNvSpPr/>
            <p:nvPr/>
          </p:nvSpPr>
          <p:spPr>
            <a:xfrm>
              <a:off x="-6340537" y="-969876"/>
              <a:ext cx="7547177" cy="7547177"/>
            </a:xfrm>
            <a:prstGeom prst="blockArc">
              <a:avLst>
                <a:gd fmla="val 18900000" name="adj1"/>
                <a:gd fmla="val 2700000" name="adj2"/>
                <a:gd fmla="val 286" name="adj3"/>
              </a:avLst>
            </a:prstGeom>
            <a:noFill/>
            <a:ln cap="flat" cmpd="sng" w="25400">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a:off x="527159" y="350351"/>
              <a:ext cx="7703559" cy="701152"/>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txBox="1"/>
            <p:nvPr/>
          </p:nvSpPr>
          <p:spPr>
            <a:xfrm>
              <a:off x="527159" y="350351"/>
              <a:ext cx="7703559"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Delimitar el conjunto de reglas que permita establecer ajustes y garanticen el cumplimiento de la normativa del ente de control</a:t>
              </a:r>
              <a:endParaRPr sz="2000">
                <a:solidFill>
                  <a:schemeClr val="lt1"/>
                </a:solidFill>
                <a:latin typeface="Arial"/>
                <a:ea typeface="Arial"/>
                <a:cs typeface="Arial"/>
                <a:sym typeface="Arial"/>
              </a:endParaRPr>
            </a:p>
          </p:txBody>
        </p:sp>
        <p:sp>
          <p:nvSpPr>
            <p:cNvPr id="450" name="Google Shape;450;p27"/>
            <p:cNvSpPr/>
            <p:nvPr/>
          </p:nvSpPr>
          <p:spPr>
            <a:xfrm>
              <a:off x="88939" y="262707"/>
              <a:ext cx="876440" cy="876440"/>
            </a:xfrm>
            <a:prstGeom prst="ellipse">
              <a:avLst/>
            </a:prstGeom>
            <a:solidFill>
              <a:schemeClr val="lt1"/>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a:off x="1029585" y="1401743"/>
              <a:ext cx="7201134" cy="701152"/>
            </a:xfrm>
            <a:prstGeom prst="rect">
              <a:avLst/>
            </a:prstGeom>
            <a:solidFill>
              <a:srgbClr val="47D2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txBox="1"/>
            <p:nvPr/>
          </p:nvSpPr>
          <p:spPr>
            <a:xfrm>
              <a:off x="1029585" y="1401743"/>
              <a:ext cx="7201134"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Conocimiento del entorno socio-económico de entidades de la EPS enfocadas a una calificación de riesgos para EMAGIC</a:t>
              </a:r>
              <a:endParaRPr sz="2000">
                <a:solidFill>
                  <a:schemeClr val="lt1"/>
                </a:solidFill>
                <a:latin typeface="Arial"/>
                <a:ea typeface="Arial"/>
                <a:cs typeface="Arial"/>
                <a:sym typeface="Arial"/>
              </a:endParaRPr>
            </a:p>
          </p:txBody>
        </p:sp>
        <p:sp>
          <p:nvSpPr>
            <p:cNvPr id="453" name="Google Shape;453;p27"/>
            <p:cNvSpPr/>
            <p:nvPr/>
          </p:nvSpPr>
          <p:spPr>
            <a:xfrm>
              <a:off x="591364" y="1314099"/>
              <a:ext cx="876440" cy="876440"/>
            </a:xfrm>
            <a:prstGeom prst="ellipse">
              <a:avLst/>
            </a:prstGeom>
            <a:solidFill>
              <a:schemeClr val="lt1"/>
            </a:solidFill>
            <a:ln cap="flat" cmpd="sng" w="25400">
              <a:solidFill>
                <a:srgbClr val="47D2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1183789" y="2453135"/>
              <a:ext cx="7046930" cy="701152"/>
            </a:xfrm>
            <a:prstGeom prst="rect">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txBox="1"/>
            <p:nvPr/>
          </p:nvSpPr>
          <p:spPr>
            <a:xfrm>
              <a:off x="1183789" y="2453135"/>
              <a:ext cx="7046930"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Utilización Apache POI para codificar el conjunto de reglas  para  la obtención de una calificación de riesgo financiero</a:t>
              </a:r>
              <a:endParaRPr sz="2000">
                <a:solidFill>
                  <a:schemeClr val="lt1"/>
                </a:solidFill>
                <a:latin typeface="Arial"/>
                <a:ea typeface="Arial"/>
                <a:cs typeface="Arial"/>
                <a:sym typeface="Arial"/>
              </a:endParaRPr>
            </a:p>
          </p:txBody>
        </p:sp>
        <p:sp>
          <p:nvSpPr>
            <p:cNvPr id="456" name="Google Shape;456;p27"/>
            <p:cNvSpPr/>
            <p:nvPr/>
          </p:nvSpPr>
          <p:spPr>
            <a:xfrm>
              <a:off x="745569" y="2365491"/>
              <a:ext cx="876440" cy="876440"/>
            </a:xfrm>
            <a:prstGeom prst="ellipse">
              <a:avLst/>
            </a:prstGeom>
            <a:solidFill>
              <a:schemeClr val="lt1"/>
            </a:solidFill>
            <a:ln cap="flat" cmpd="sng" w="25400">
              <a:solidFill>
                <a:srgbClr val="5FDF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1029585" y="3504527"/>
              <a:ext cx="7201134" cy="701152"/>
            </a:xfrm>
            <a:prstGeom prst="rect">
              <a:avLst/>
            </a:prstGeom>
            <a:solidFill>
              <a:srgbClr val="D3EB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txBox="1"/>
            <p:nvPr/>
          </p:nvSpPr>
          <p:spPr>
            <a:xfrm>
              <a:off x="1029585" y="3504527"/>
              <a:ext cx="7201134"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Automatización de procesos inherentes a la obtención de una calificación de riesgos financieros</a:t>
              </a:r>
              <a:endParaRPr sz="2000">
                <a:solidFill>
                  <a:schemeClr val="lt1"/>
                </a:solidFill>
                <a:latin typeface="Arial"/>
                <a:ea typeface="Arial"/>
                <a:cs typeface="Arial"/>
                <a:sym typeface="Arial"/>
              </a:endParaRPr>
            </a:p>
          </p:txBody>
        </p:sp>
        <p:sp>
          <p:nvSpPr>
            <p:cNvPr id="459" name="Google Shape;459;p27"/>
            <p:cNvSpPr/>
            <p:nvPr/>
          </p:nvSpPr>
          <p:spPr>
            <a:xfrm>
              <a:off x="591364" y="3416883"/>
              <a:ext cx="876440" cy="876440"/>
            </a:xfrm>
            <a:prstGeom prst="ellipse">
              <a:avLst/>
            </a:prstGeom>
            <a:solidFill>
              <a:schemeClr val="lt1"/>
            </a:solidFill>
            <a:ln cap="flat" cmpd="sng" w="25400">
              <a:solidFill>
                <a:srgbClr val="D3EB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527159" y="4555919"/>
              <a:ext cx="7703559" cy="701152"/>
            </a:xfrm>
            <a:prstGeom prst="rect">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txBox="1"/>
            <p:nvPr/>
          </p:nvSpPr>
          <p:spPr>
            <a:xfrm>
              <a:off x="527159" y="4555919"/>
              <a:ext cx="7703559"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El nivel de asertividad del puntaje de la calificación de riesgo financiero cumple con las expectativas</a:t>
              </a:r>
              <a:endParaRPr sz="2000">
                <a:solidFill>
                  <a:schemeClr val="lt1"/>
                </a:solidFill>
                <a:latin typeface="Arial"/>
                <a:ea typeface="Arial"/>
                <a:cs typeface="Arial"/>
                <a:sym typeface="Arial"/>
              </a:endParaRPr>
            </a:p>
          </p:txBody>
        </p:sp>
        <p:sp>
          <p:nvSpPr>
            <p:cNvPr id="462" name="Google Shape;462;p27"/>
            <p:cNvSpPr/>
            <p:nvPr/>
          </p:nvSpPr>
          <p:spPr>
            <a:xfrm>
              <a:off x="88939" y="4468275"/>
              <a:ext cx="876440" cy="876440"/>
            </a:xfrm>
            <a:prstGeom prst="ellipse">
              <a:avLst/>
            </a:prstGeom>
            <a:solidFill>
              <a:schemeClr val="lt1"/>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8"/>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Calibri"/>
                <a:ea typeface="Calibri"/>
                <a:cs typeface="Calibri"/>
                <a:sym typeface="Calibri"/>
              </a:rPr>
              <a:t>RECOMENDACIONES</a:t>
            </a:r>
            <a:endParaRPr/>
          </a:p>
        </p:txBody>
      </p:sp>
      <p:grpSp>
        <p:nvGrpSpPr>
          <p:cNvPr id="469" name="Google Shape;469;p28"/>
          <p:cNvGrpSpPr/>
          <p:nvPr/>
        </p:nvGrpSpPr>
        <p:grpSpPr>
          <a:xfrm>
            <a:off x="-5842996" y="38653"/>
            <a:ext cx="14571256" cy="7547177"/>
            <a:chOff x="-6340537" y="-969876"/>
            <a:chExt cx="14571256" cy="7547177"/>
          </a:xfrm>
        </p:grpSpPr>
        <p:sp>
          <p:nvSpPr>
            <p:cNvPr id="470" name="Google Shape;470;p28"/>
            <p:cNvSpPr/>
            <p:nvPr/>
          </p:nvSpPr>
          <p:spPr>
            <a:xfrm>
              <a:off x="-6340537" y="-969876"/>
              <a:ext cx="7547177" cy="7547177"/>
            </a:xfrm>
            <a:prstGeom prst="blockArc">
              <a:avLst>
                <a:gd fmla="val 18900000" name="adj1"/>
                <a:gd fmla="val 2700000" name="adj2"/>
                <a:gd fmla="val 286" name="adj3"/>
              </a:avLst>
            </a:prstGeom>
            <a:noFill/>
            <a:ln cap="flat" cmpd="sng" w="25400">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8"/>
            <p:cNvSpPr/>
            <p:nvPr/>
          </p:nvSpPr>
          <p:spPr>
            <a:xfrm>
              <a:off x="527159" y="350351"/>
              <a:ext cx="7703559" cy="701152"/>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txBox="1"/>
            <p:nvPr/>
          </p:nvSpPr>
          <p:spPr>
            <a:xfrm>
              <a:off x="527159" y="350351"/>
              <a:ext cx="7703559"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El desarrollo del resto de literales , para aportar al cumplimiento de la normativa, y mitiguen fallos por digitalización</a:t>
              </a:r>
              <a:endParaRPr sz="2000">
                <a:solidFill>
                  <a:schemeClr val="lt1"/>
                </a:solidFill>
                <a:latin typeface="Calibri"/>
                <a:ea typeface="Calibri"/>
                <a:cs typeface="Calibri"/>
                <a:sym typeface="Calibri"/>
              </a:endParaRPr>
            </a:p>
          </p:txBody>
        </p:sp>
        <p:sp>
          <p:nvSpPr>
            <p:cNvPr id="473" name="Google Shape;473;p28"/>
            <p:cNvSpPr/>
            <p:nvPr/>
          </p:nvSpPr>
          <p:spPr>
            <a:xfrm>
              <a:off x="88939" y="262707"/>
              <a:ext cx="876440" cy="876440"/>
            </a:xfrm>
            <a:prstGeom prst="ellipse">
              <a:avLst/>
            </a:prstGeom>
            <a:solidFill>
              <a:schemeClr val="lt1"/>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p:nvPr/>
          </p:nvSpPr>
          <p:spPr>
            <a:xfrm>
              <a:off x="1029585" y="1401743"/>
              <a:ext cx="7201134" cy="701152"/>
            </a:xfrm>
            <a:prstGeom prst="rect">
              <a:avLst/>
            </a:prstGeom>
            <a:solidFill>
              <a:srgbClr val="47D2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txBox="1"/>
            <p:nvPr/>
          </p:nvSpPr>
          <p:spPr>
            <a:xfrm>
              <a:off x="1029585" y="1401743"/>
              <a:ext cx="7201134"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Eficientar consumo de recursos, reemplazando el uso de la librería apache POI</a:t>
              </a:r>
              <a:endParaRPr sz="2000">
                <a:solidFill>
                  <a:schemeClr val="lt1"/>
                </a:solidFill>
                <a:latin typeface="Calibri"/>
                <a:ea typeface="Calibri"/>
                <a:cs typeface="Calibri"/>
                <a:sym typeface="Calibri"/>
              </a:endParaRPr>
            </a:p>
          </p:txBody>
        </p:sp>
        <p:sp>
          <p:nvSpPr>
            <p:cNvPr id="476" name="Google Shape;476;p28"/>
            <p:cNvSpPr/>
            <p:nvPr/>
          </p:nvSpPr>
          <p:spPr>
            <a:xfrm>
              <a:off x="591364" y="1314099"/>
              <a:ext cx="876440" cy="876440"/>
            </a:xfrm>
            <a:prstGeom prst="ellipse">
              <a:avLst/>
            </a:prstGeom>
            <a:solidFill>
              <a:schemeClr val="lt1"/>
            </a:solidFill>
            <a:ln cap="flat" cmpd="sng" w="25400">
              <a:solidFill>
                <a:srgbClr val="47D2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8"/>
            <p:cNvSpPr/>
            <p:nvPr/>
          </p:nvSpPr>
          <p:spPr>
            <a:xfrm>
              <a:off x="1183789" y="2453135"/>
              <a:ext cx="7046930" cy="701152"/>
            </a:xfrm>
            <a:prstGeom prst="rect">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8"/>
            <p:cNvSpPr txBox="1"/>
            <p:nvPr/>
          </p:nvSpPr>
          <p:spPr>
            <a:xfrm>
              <a:off x="1183789" y="2453135"/>
              <a:ext cx="7046930" cy="701152"/>
            </a:xfrm>
            <a:prstGeom prst="rect">
              <a:avLst/>
            </a:prstGeom>
            <a:noFill/>
            <a:ln>
              <a:noFill/>
            </a:ln>
          </p:spPr>
          <p:txBody>
            <a:bodyPr anchorCtr="0" anchor="ctr" bIns="50800" lIns="556525" spcFirstLastPara="1" rIns="50800" wrap="square" tIns="50800">
              <a:noAutofit/>
            </a:bodyPr>
            <a:lstStyle/>
            <a:p>
              <a:pPr indent="0" lvl="0" marL="0" marR="0" rtl="0" algn="just">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Integración con servicios REST/SOAP de información refinada de una persona jurídica</a:t>
              </a:r>
              <a:endParaRPr sz="2000">
                <a:solidFill>
                  <a:schemeClr val="lt1"/>
                </a:solidFill>
                <a:latin typeface="Calibri"/>
                <a:ea typeface="Calibri"/>
                <a:cs typeface="Calibri"/>
                <a:sym typeface="Calibri"/>
              </a:endParaRPr>
            </a:p>
          </p:txBody>
        </p:sp>
        <p:sp>
          <p:nvSpPr>
            <p:cNvPr id="479" name="Google Shape;479;p28"/>
            <p:cNvSpPr/>
            <p:nvPr/>
          </p:nvSpPr>
          <p:spPr>
            <a:xfrm>
              <a:off x="745569" y="2365491"/>
              <a:ext cx="876440" cy="876440"/>
            </a:xfrm>
            <a:prstGeom prst="ellipse">
              <a:avLst/>
            </a:prstGeom>
            <a:solidFill>
              <a:schemeClr val="lt1"/>
            </a:solidFill>
            <a:ln cap="flat" cmpd="sng" w="25400">
              <a:solidFill>
                <a:srgbClr val="5FDF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855483" y="3592096"/>
              <a:ext cx="7375200" cy="701100"/>
            </a:xfrm>
            <a:prstGeom prst="rect">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txBox="1"/>
            <p:nvPr/>
          </p:nvSpPr>
          <p:spPr>
            <a:xfrm>
              <a:off x="1029584" y="3592121"/>
              <a:ext cx="6654600" cy="701100"/>
            </a:xfrm>
            <a:prstGeom prst="rect">
              <a:avLst/>
            </a:prstGeom>
            <a:noFill/>
            <a:ln>
              <a:noFill/>
            </a:ln>
          </p:spPr>
          <p:txBody>
            <a:bodyPr anchorCtr="0" anchor="ctr" bIns="50800" lIns="55652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Incorporar un módulo de transformación de datos a </a:t>
              </a:r>
              <a:endParaRPr sz="20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lenguaje natural</a:t>
              </a:r>
              <a:endParaRPr sz="2000">
                <a:solidFill>
                  <a:schemeClr val="lt1"/>
                </a:solidFill>
                <a:latin typeface="Calibri"/>
                <a:ea typeface="Calibri"/>
                <a:cs typeface="Calibri"/>
                <a:sym typeface="Calibri"/>
              </a:endParaRPr>
            </a:p>
          </p:txBody>
        </p:sp>
        <p:sp>
          <p:nvSpPr>
            <p:cNvPr id="482" name="Google Shape;482;p28"/>
            <p:cNvSpPr/>
            <p:nvPr/>
          </p:nvSpPr>
          <p:spPr>
            <a:xfrm>
              <a:off x="591439" y="3504525"/>
              <a:ext cx="876300" cy="876300"/>
            </a:xfrm>
            <a:prstGeom prst="ellipse">
              <a:avLst/>
            </a:prstGeom>
            <a:solidFill>
              <a:schemeClr val="lt1"/>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7" name="Shape 487"/>
        <p:cNvGrpSpPr/>
        <p:nvPr/>
      </p:nvGrpSpPr>
      <p:grpSpPr>
        <a:xfrm>
          <a:off x="0" y="0"/>
          <a:ext cx="0" cy="0"/>
          <a:chOff x="0" y="0"/>
          <a:chExt cx="0" cy="0"/>
        </a:xfrm>
      </p:grpSpPr>
      <p:sp>
        <p:nvSpPr>
          <p:cNvPr id="488" name="Google Shape;488;p29"/>
          <p:cNvSpPr/>
          <p:nvPr/>
        </p:nvSpPr>
        <p:spPr>
          <a:xfrm>
            <a:off x="968673" y="1835221"/>
            <a:ext cx="720665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5400">
                <a:solidFill>
                  <a:schemeClr val="dk2"/>
                </a:solidFill>
                <a:latin typeface="Calibri"/>
                <a:ea typeface="Calibri"/>
                <a:cs typeface="Calibri"/>
                <a:sym typeface="Calibri"/>
              </a:rPr>
              <a:t>¡Gracias por su atención!</a:t>
            </a:r>
            <a:endParaRPr/>
          </a:p>
        </p:txBody>
      </p:sp>
      <p:sp>
        <p:nvSpPr>
          <p:cNvPr id="489" name="Google Shape;489;p29"/>
          <p:cNvSpPr/>
          <p:nvPr/>
        </p:nvSpPr>
        <p:spPr>
          <a:xfrm>
            <a:off x="4680650" y="4772025"/>
            <a:ext cx="3494676"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800"/>
              <a:buFont typeface="Arial"/>
              <a:buNone/>
            </a:pPr>
            <a:r>
              <a:rPr i="1" lang="es-ES" sz="1800">
                <a:solidFill>
                  <a:schemeClr val="dk1"/>
                </a:solidFill>
                <a:latin typeface="Arial"/>
                <a:ea typeface="Arial"/>
                <a:cs typeface="Arial"/>
                <a:sym typeface="Arial"/>
              </a:rPr>
              <a:t>“Vacía tu bolsillo en tu mente, y tu mente llenará tu bolsillo.”</a:t>
            </a:r>
            <a:endParaRPr/>
          </a:p>
          <a:p>
            <a:pPr indent="0" lvl="0" marL="0" marR="0" rtl="0" algn="r">
              <a:spcBef>
                <a:spcPts val="0"/>
              </a:spcBef>
              <a:spcAft>
                <a:spcPts val="0"/>
              </a:spcAft>
              <a:buClr>
                <a:schemeClr val="dk1"/>
              </a:buClr>
              <a:buSzPts val="1800"/>
              <a:buFont typeface="Arial"/>
              <a:buNone/>
            </a:pPr>
            <a:r>
              <a:t/>
            </a:r>
            <a:endParaRPr i="1" sz="1800">
              <a:solidFill>
                <a:schemeClr val="dk1"/>
              </a:solidFill>
              <a:latin typeface="Arial"/>
              <a:ea typeface="Arial"/>
              <a:cs typeface="Arial"/>
              <a:sym typeface="Arial"/>
            </a:endParaRPr>
          </a:p>
          <a:p>
            <a:pPr indent="0" lvl="0" marL="0" marR="0" rtl="0" algn="r">
              <a:spcBef>
                <a:spcPts val="0"/>
              </a:spcBef>
              <a:spcAft>
                <a:spcPts val="0"/>
              </a:spcAft>
              <a:buClr>
                <a:schemeClr val="dk1"/>
              </a:buClr>
              <a:buSzPts val="1800"/>
              <a:buFont typeface="Arial"/>
              <a:buNone/>
            </a:pPr>
            <a:r>
              <a:rPr i="1" lang="es-ES" sz="1800">
                <a:solidFill>
                  <a:schemeClr val="dk1"/>
                </a:solidFill>
                <a:latin typeface="Arial"/>
                <a:ea typeface="Arial"/>
                <a:cs typeface="Arial"/>
                <a:sym typeface="Arial"/>
              </a:rPr>
              <a:t>Benjamín Franklin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Arial"/>
                <a:ea typeface="Arial"/>
                <a:cs typeface="Arial"/>
                <a:sym typeface="Arial"/>
              </a:rPr>
              <a:t>ANTECEDENTES</a:t>
            </a:r>
            <a:endParaRPr/>
          </a:p>
        </p:txBody>
      </p:sp>
      <p:grpSp>
        <p:nvGrpSpPr>
          <p:cNvPr id="141" name="Google Shape;141;p3"/>
          <p:cNvGrpSpPr/>
          <p:nvPr/>
        </p:nvGrpSpPr>
        <p:grpSpPr>
          <a:xfrm>
            <a:off x="128016" y="2116507"/>
            <a:ext cx="8796526" cy="4576900"/>
            <a:chOff x="0" y="1704"/>
            <a:chExt cx="8796526" cy="4576900"/>
          </a:xfrm>
        </p:grpSpPr>
        <p:sp>
          <p:nvSpPr>
            <p:cNvPr id="142" name="Google Shape;142;p3"/>
            <p:cNvSpPr/>
            <p:nvPr/>
          </p:nvSpPr>
          <p:spPr>
            <a:xfrm rot="5400000">
              <a:off x="-298167" y="1063491"/>
              <a:ext cx="1987782" cy="1391447"/>
            </a:xfrm>
            <a:prstGeom prst="chevron">
              <a:avLst>
                <a:gd fmla="val 50000" name="adj"/>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txBox="1"/>
            <p:nvPr/>
          </p:nvSpPr>
          <p:spPr>
            <a:xfrm>
              <a:off x="1" y="1461048"/>
              <a:ext cx="1391447" cy="59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lang="es-ES" sz="1600">
                  <a:solidFill>
                    <a:schemeClr val="lt1"/>
                  </a:solidFill>
                  <a:latin typeface="Calibri"/>
                  <a:ea typeface="Calibri"/>
                  <a:cs typeface="Calibri"/>
                  <a:sym typeface="Calibri"/>
                </a:rPr>
                <a:t>Normativa </a:t>
              </a:r>
              <a:br>
                <a:rPr lang="es-ES" sz="1600">
                  <a:solidFill>
                    <a:schemeClr val="lt1"/>
                  </a:solidFill>
                  <a:latin typeface="Calibri"/>
                  <a:ea typeface="Calibri"/>
                  <a:cs typeface="Calibri"/>
                  <a:sym typeface="Calibri"/>
                </a:rPr>
              </a:br>
              <a:r>
                <a:rPr lang="es-ES" sz="1600">
                  <a:solidFill>
                    <a:schemeClr val="lt1"/>
                  </a:solidFill>
                  <a:latin typeface="Calibri"/>
                  <a:ea typeface="Calibri"/>
                  <a:cs typeface="Calibri"/>
                  <a:sym typeface="Calibri"/>
                </a:rPr>
                <a:t>Ente de control</a:t>
              </a:r>
              <a:endParaRPr/>
            </a:p>
            <a:p>
              <a:pPr indent="0" lvl="0" marL="0" marR="0" rtl="0" algn="ctr">
                <a:lnSpc>
                  <a:spcPct val="90000"/>
                </a:lnSpc>
                <a:spcBef>
                  <a:spcPts val="560"/>
                </a:spcBef>
                <a:spcAft>
                  <a:spcPts val="0"/>
                </a:spcAft>
                <a:buClr>
                  <a:schemeClr val="lt1"/>
                </a:buClr>
                <a:buSzPts val="1600"/>
                <a:buFont typeface="Calibri"/>
                <a:buNone/>
              </a:pPr>
              <a:r>
                <a:rPr lang="es-ES" sz="1600">
                  <a:solidFill>
                    <a:schemeClr val="lt1"/>
                  </a:solidFill>
                  <a:latin typeface="Calibri"/>
                  <a:ea typeface="Calibri"/>
                  <a:cs typeface="Calibri"/>
                  <a:sym typeface="Calibri"/>
                </a:rPr>
                <a:t>SB</a:t>
              </a:r>
              <a:endParaRPr/>
            </a:p>
          </p:txBody>
        </p:sp>
        <p:sp>
          <p:nvSpPr>
            <p:cNvPr id="144" name="Google Shape;144;p3"/>
            <p:cNvSpPr/>
            <p:nvPr/>
          </p:nvSpPr>
          <p:spPr>
            <a:xfrm rot="5400000">
              <a:off x="3683997" y="-2290846"/>
              <a:ext cx="2819979" cy="7405079"/>
            </a:xfrm>
            <a:prstGeom prst="round2SameRect">
              <a:avLst>
                <a:gd fmla="val 16667" name="adj1"/>
                <a:gd fmla="val 0" name="adj2"/>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txBox="1"/>
            <p:nvPr/>
          </p:nvSpPr>
          <p:spPr>
            <a:xfrm>
              <a:off x="1391447" y="139364"/>
              <a:ext cx="7267419" cy="2544659"/>
            </a:xfrm>
            <a:prstGeom prst="rect">
              <a:avLst/>
            </a:prstGeom>
            <a:noFill/>
            <a:ln>
              <a:noFill/>
            </a:ln>
          </p:spPr>
          <p:txBody>
            <a:bodyPr anchorCtr="0" anchor="ctr" bIns="12700" lIns="142225" spcFirstLastPara="1" rIns="12700" wrap="square" tIns="12700">
              <a:noAutofit/>
            </a:bodyPr>
            <a:lstStyle/>
            <a:p>
              <a:pPr indent="-228600" lvl="1" marL="228600" marR="0" rtl="0" algn="just">
                <a:lnSpc>
                  <a:spcPct val="100000"/>
                </a:lnSpc>
                <a:spcBef>
                  <a:spcPts val="0"/>
                </a:spcBef>
                <a:spcAft>
                  <a:spcPts val="0"/>
                </a:spcAft>
                <a:buClr>
                  <a:schemeClr val="dk1"/>
                </a:buClr>
                <a:buSzPts val="2000"/>
                <a:buFont typeface="Calibri"/>
                <a:buChar char="•"/>
              </a:pPr>
              <a:r>
                <a:rPr b="0" i="0" lang="es-ES" sz="2000" u="none" cap="none" strike="noStrike">
                  <a:solidFill>
                    <a:schemeClr val="dk1"/>
                  </a:solidFill>
                  <a:latin typeface="Calibri"/>
                  <a:ea typeface="Calibri"/>
                  <a:cs typeface="Calibri"/>
                  <a:sym typeface="Calibri"/>
                </a:rPr>
                <a:t>Art 1: La Superintendencia de Bancos y Seguros podrá exigir a las instituciones del sistema financiero que sus auditores externos presenten un informe especial sobre calificación de activos de riesgo.</a:t>
              </a:r>
              <a:endParaRPr b="0" i="0" sz="2000" u="sng" cap="none" strike="noStrike">
                <a:solidFill>
                  <a:schemeClr val="dk1"/>
                </a:solidFill>
                <a:latin typeface="Calibri"/>
                <a:ea typeface="Calibri"/>
                <a:cs typeface="Calibri"/>
                <a:sym typeface="Calibri"/>
              </a:endParaRPr>
            </a:p>
            <a:p>
              <a:pPr indent="-228600" lvl="1" marL="228600" marR="0" rtl="0" algn="just">
                <a:lnSpc>
                  <a:spcPct val="100000"/>
                </a:lnSpc>
                <a:spcBef>
                  <a:spcPts val="300"/>
                </a:spcBef>
                <a:spcAft>
                  <a:spcPts val="0"/>
                </a:spcAft>
                <a:buClr>
                  <a:schemeClr val="dk1"/>
                </a:buClr>
                <a:buSzPts val="2000"/>
                <a:buFont typeface="Calibri"/>
                <a:buChar char="•"/>
              </a:pPr>
              <a:r>
                <a:rPr b="0" i="0" lang="es-ES" sz="2000" u="none" cap="none" strike="noStrike">
                  <a:solidFill>
                    <a:schemeClr val="dk1"/>
                  </a:solidFill>
                  <a:latin typeface="Calibri"/>
                  <a:ea typeface="Calibri"/>
                  <a:cs typeface="Calibri"/>
                  <a:sym typeface="Calibri"/>
                </a:rPr>
                <a:t>Art 3: Señala que el informe que se requiere presentar debe incluir especificaciones sobre cada operación que haya sido sujeta a calificación. </a:t>
              </a:r>
              <a:endParaRPr b="0" i="0" sz="2000" u="none" cap="none" strike="noStrike">
                <a:solidFill>
                  <a:schemeClr val="dk1"/>
                </a:solidFill>
                <a:latin typeface="Calibri"/>
                <a:ea typeface="Calibri"/>
                <a:cs typeface="Calibri"/>
                <a:sym typeface="Calibri"/>
              </a:endParaRPr>
            </a:p>
            <a:p>
              <a:pPr indent="-228600" lvl="1" marL="228600" marR="0" rtl="0" algn="just">
                <a:lnSpc>
                  <a:spcPct val="100000"/>
                </a:lnSpc>
                <a:spcBef>
                  <a:spcPts val="300"/>
                </a:spcBef>
                <a:spcAft>
                  <a:spcPts val="0"/>
                </a:spcAft>
                <a:buClr>
                  <a:schemeClr val="dk1"/>
                </a:buClr>
                <a:buSzPts val="2000"/>
                <a:buFont typeface="Calibri"/>
                <a:buChar char="•"/>
              </a:pPr>
              <a:r>
                <a:rPr b="0" i="0" lang="es-ES" sz="2000" u="none" cap="none" strike="noStrike">
                  <a:solidFill>
                    <a:schemeClr val="dk1"/>
                  </a:solidFill>
                  <a:latin typeface="Calibri"/>
                  <a:ea typeface="Calibri"/>
                  <a:cs typeface="Calibri"/>
                  <a:sym typeface="Calibri"/>
                </a:rPr>
                <a:t>3.6 – Calificación asignada</a:t>
              </a:r>
              <a:endParaRPr/>
            </a:p>
          </p:txBody>
        </p:sp>
        <p:sp>
          <p:nvSpPr>
            <p:cNvPr id="146" name="Google Shape;146;p3"/>
            <p:cNvSpPr/>
            <p:nvPr/>
          </p:nvSpPr>
          <p:spPr>
            <a:xfrm rot="5400000">
              <a:off x="-298167" y="2888989"/>
              <a:ext cx="1987782" cy="1391447"/>
            </a:xfrm>
            <a:prstGeom prst="chevron">
              <a:avLst>
                <a:gd fmla="val 50000" name="adj"/>
              </a:avLst>
            </a:prstGeom>
            <a:solidFill>
              <a:srgbClr val="4AA9C5"/>
            </a:solidFill>
            <a:ln cap="flat" cmpd="sng" w="25400">
              <a:solidFill>
                <a:srgbClr val="4AA9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txBox="1"/>
            <p:nvPr/>
          </p:nvSpPr>
          <p:spPr>
            <a:xfrm>
              <a:off x="1" y="3286546"/>
              <a:ext cx="1391447" cy="59633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b="1" lang="es-ES" sz="1800" u="none">
                  <a:solidFill>
                    <a:schemeClr val="lt1"/>
                  </a:solidFill>
                  <a:latin typeface="Calibri"/>
                  <a:ea typeface="Calibri"/>
                  <a:cs typeface="Calibri"/>
                  <a:sym typeface="Calibri"/>
                </a:rPr>
                <a:t>EMAGIC S.A.</a:t>
              </a:r>
              <a:endParaRPr/>
            </a:p>
          </p:txBody>
        </p:sp>
        <p:sp>
          <p:nvSpPr>
            <p:cNvPr id="148" name="Google Shape;148;p3"/>
            <p:cNvSpPr/>
            <p:nvPr/>
          </p:nvSpPr>
          <p:spPr>
            <a:xfrm rot="5400000">
              <a:off x="4447958" y="-334154"/>
              <a:ext cx="1292058" cy="7405079"/>
            </a:xfrm>
            <a:prstGeom prst="round2SameRect">
              <a:avLst>
                <a:gd fmla="val 16667" name="adj1"/>
                <a:gd fmla="val 0" name="adj2"/>
              </a:avLst>
            </a:prstGeom>
            <a:solidFill>
              <a:schemeClr val="lt1">
                <a:alpha val="89803"/>
              </a:schemeClr>
            </a:solidFill>
            <a:ln cap="flat" cmpd="sng" w="25400">
              <a:solidFill>
                <a:srgbClr val="4AA9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txBox="1"/>
            <p:nvPr/>
          </p:nvSpPr>
          <p:spPr>
            <a:xfrm>
              <a:off x="1391448" y="2785429"/>
              <a:ext cx="7342006" cy="1165912"/>
            </a:xfrm>
            <a:prstGeom prst="rect">
              <a:avLst/>
            </a:prstGeom>
            <a:noFill/>
            <a:ln>
              <a:noFill/>
            </a:ln>
          </p:spPr>
          <p:txBody>
            <a:bodyPr anchorCtr="0" anchor="ctr" bIns="12700" lIns="142225" spcFirstLastPara="1" rIns="12700" wrap="square" tIns="12700">
              <a:noAutofit/>
            </a:bodyPr>
            <a:lstStyle/>
            <a:p>
              <a:pPr indent="-228600" lvl="1" marL="228600" marR="0" rtl="0" algn="just">
                <a:lnSpc>
                  <a:spcPct val="100000"/>
                </a:lnSpc>
                <a:spcBef>
                  <a:spcPts val="0"/>
                </a:spcBef>
                <a:spcAft>
                  <a:spcPts val="0"/>
                </a:spcAft>
                <a:buClr>
                  <a:schemeClr val="dk1"/>
                </a:buClr>
                <a:buSzPts val="2000"/>
                <a:buFont typeface="Calibri"/>
                <a:buChar char="•"/>
              </a:pPr>
              <a:r>
                <a:rPr b="0" i="0" lang="es-ES" sz="2000" u="none" cap="none" strike="noStrike">
                  <a:solidFill>
                    <a:schemeClr val="dk1"/>
                  </a:solidFill>
                  <a:latin typeface="Calibri"/>
                  <a:ea typeface="Calibri"/>
                  <a:cs typeface="Calibri"/>
                  <a:sym typeface="Calibri"/>
                </a:rPr>
                <a:t>Auspiciante EMAGIC S.A. “Auxiliar de Servicios Financieros” enfocada en innovación y desarrollo tecnológico, que brinda soluciones, a entidades bancarias públicas y privadas, y a las EPS, que la obtención de una calificación de riesgo financiero.</a:t>
              </a:r>
              <a:endParaRPr b="0" i="0" sz="2800" u="none" cap="none" strike="noStrike">
                <a:solidFill>
                  <a:schemeClr val="dk1"/>
                </a:solidFill>
                <a:latin typeface="Calibri"/>
                <a:ea typeface="Calibri"/>
                <a:cs typeface="Calibri"/>
                <a:sym typeface="Calibri"/>
              </a:endParaRPr>
            </a:p>
          </p:txBody>
        </p:sp>
      </p:grpSp>
      <p:grpSp>
        <p:nvGrpSpPr>
          <p:cNvPr id="150" name="Google Shape;150;p3"/>
          <p:cNvGrpSpPr/>
          <p:nvPr/>
        </p:nvGrpSpPr>
        <p:grpSpPr>
          <a:xfrm>
            <a:off x="334928" y="1152143"/>
            <a:ext cx="8118542" cy="658369"/>
            <a:chOff x="3769" y="0"/>
            <a:chExt cx="8118542" cy="658369"/>
          </a:xfrm>
        </p:grpSpPr>
        <p:sp>
          <p:nvSpPr>
            <p:cNvPr id="151" name="Google Shape;151;p3"/>
            <p:cNvSpPr/>
            <p:nvPr/>
          </p:nvSpPr>
          <p:spPr>
            <a:xfrm>
              <a:off x="3769" y="0"/>
              <a:ext cx="2194200" cy="658369"/>
            </a:xfrm>
            <a:prstGeom prst="chevron">
              <a:avLst>
                <a:gd fmla="val 5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txBox="1"/>
            <p:nvPr/>
          </p:nvSpPr>
          <p:spPr>
            <a:xfrm>
              <a:off x="332954" y="0"/>
              <a:ext cx="1535831" cy="658369"/>
            </a:xfrm>
            <a:prstGeom prst="rect">
              <a:avLst/>
            </a:prstGeom>
            <a:noFill/>
            <a:ln>
              <a:noFill/>
            </a:ln>
          </p:spPr>
          <p:txBody>
            <a:bodyPr anchorCtr="0" anchor="ctr" bIns="34650" lIns="104000" spcFirstLastPara="1" rIns="34650" wrap="square" tIns="34650">
              <a:noAutofit/>
            </a:bodyPr>
            <a:lstStyle/>
            <a:p>
              <a:pPr indent="0" lvl="0" marL="0" marR="0" rtl="0" algn="ctr">
                <a:lnSpc>
                  <a:spcPct val="90000"/>
                </a:lnSpc>
                <a:spcBef>
                  <a:spcPts val="0"/>
                </a:spcBef>
                <a:spcAft>
                  <a:spcPts val="0"/>
                </a:spcAft>
                <a:buClr>
                  <a:schemeClr val="lt1"/>
                </a:buClr>
                <a:buSzPts val="2600"/>
                <a:buFont typeface="Calibri"/>
                <a:buNone/>
              </a:pPr>
              <a:r>
                <a:rPr lang="es-ES" sz="2600">
                  <a:solidFill>
                    <a:schemeClr val="lt1"/>
                  </a:solidFill>
                  <a:latin typeface="Calibri"/>
                  <a:ea typeface="Calibri"/>
                  <a:cs typeface="Calibri"/>
                  <a:sym typeface="Calibri"/>
                </a:rPr>
                <a:t>Libro I</a:t>
              </a:r>
              <a:endParaRPr/>
            </a:p>
          </p:txBody>
        </p:sp>
        <p:sp>
          <p:nvSpPr>
            <p:cNvPr id="153" name="Google Shape;153;p3"/>
            <p:cNvSpPr/>
            <p:nvPr/>
          </p:nvSpPr>
          <p:spPr>
            <a:xfrm>
              <a:off x="1978550" y="0"/>
              <a:ext cx="2194200" cy="658369"/>
            </a:xfrm>
            <a:prstGeom prst="chevron">
              <a:avLst>
                <a:gd fmla="val 50000" name="adj"/>
              </a:avLst>
            </a:prstGeom>
            <a:solidFill>
              <a:srgbClr val="47D67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txBox="1"/>
            <p:nvPr/>
          </p:nvSpPr>
          <p:spPr>
            <a:xfrm>
              <a:off x="2307735" y="0"/>
              <a:ext cx="1535831" cy="658369"/>
            </a:xfrm>
            <a:prstGeom prst="rect">
              <a:avLst/>
            </a:prstGeom>
            <a:noFill/>
            <a:ln>
              <a:noFill/>
            </a:ln>
          </p:spPr>
          <p:txBody>
            <a:bodyPr anchorCtr="0" anchor="ctr" bIns="34650" lIns="104000" spcFirstLastPara="1" rIns="34650" wrap="square" tIns="34650">
              <a:noAutofit/>
            </a:bodyPr>
            <a:lstStyle/>
            <a:p>
              <a:pPr indent="0" lvl="0" marL="0" marR="0" rtl="0" algn="ctr">
                <a:lnSpc>
                  <a:spcPct val="90000"/>
                </a:lnSpc>
                <a:spcBef>
                  <a:spcPts val="0"/>
                </a:spcBef>
                <a:spcAft>
                  <a:spcPts val="0"/>
                </a:spcAft>
                <a:buClr>
                  <a:schemeClr val="lt1"/>
                </a:buClr>
                <a:buSzPts val="2600"/>
                <a:buFont typeface="Calibri"/>
                <a:buNone/>
              </a:pPr>
              <a:r>
                <a:rPr lang="es-ES" sz="2600">
                  <a:solidFill>
                    <a:schemeClr val="lt1"/>
                  </a:solidFill>
                  <a:latin typeface="Calibri"/>
                  <a:ea typeface="Calibri"/>
                  <a:cs typeface="Calibri"/>
                  <a:sym typeface="Calibri"/>
                </a:rPr>
                <a:t>Título IX</a:t>
              </a:r>
              <a:endParaRPr/>
            </a:p>
          </p:txBody>
        </p:sp>
        <p:sp>
          <p:nvSpPr>
            <p:cNvPr id="155" name="Google Shape;155;p3"/>
            <p:cNvSpPr/>
            <p:nvPr/>
          </p:nvSpPr>
          <p:spPr>
            <a:xfrm>
              <a:off x="3953330" y="0"/>
              <a:ext cx="2194200" cy="658369"/>
            </a:xfrm>
            <a:prstGeom prst="chevron">
              <a:avLst>
                <a:gd fmla="val 50000" name="adj"/>
              </a:avLst>
            </a:prstGeom>
            <a:solidFill>
              <a:srgbClr val="ABE7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txBox="1"/>
            <p:nvPr/>
          </p:nvSpPr>
          <p:spPr>
            <a:xfrm>
              <a:off x="4282515" y="0"/>
              <a:ext cx="1535831" cy="658369"/>
            </a:xfrm>
            <a:prstGeom prst="rect">
              <a:avLst/>
            </a:prstGeom>
            <a:noFill/>
            <a:ln>
              <a:noFill/>
            </a:ln>
          </p:spPr>
          <p:txBody>
            <a:bodyPr anchorCtr="0" anchor="ctr" bIns="34650" lIns="104000" spcFirstLastPara="1" rIns="34650" wrap="square" tIns="34650">
              <a:noAutofit/>
            </a:bodyPr>
            <a:lstStyle/>
            <a:p>
              <a:pPr indent="0" lvl="0" marL="0" marR="0" rtl="0" algn="ctr">
                <a:lnSpc>
                  <a:spcPct val="90000"/>
                </a:lnSpc>
                <a:spcBef>
                  <a:spcPts val="0"/>
                </a:spcBef>
                <a:spcAft>
                  <a:spcPts val="0"/>
                </a:spcAft>
                <a:buClr>
                  <a:schemeClr val="lt1"/>
                </a:buClr>
                <a:buSzPts val="2600"/>
                <a:buFont typeface="Calibri"/>
                <a:buNone/>
              </a:pPr>
              <a:r>
                <a:rPr lang="es-ES" sz="2600">
                  <a:solidFill>
                    <a:schemeClr val="lt1"/>
                  </a:solidFill>
                  <a:latin typeface="Calibri"/>
                  <a:ea typeface="Calibri"/>
                  <a:cs typeface="Calibri"/>
                  <a:sym typeface="Calibri"/>
                </a:rPr>
                <a:t>Capítulo II</a:t>
              </a:r>
              <a:endParaRPr/>
            </a:p>
          </p:txBody>
        </p:sp>
        <p:sp>
          <p:nvSpPr>
            <p:cNvPr id="157" name="Google Shape;157;p3"/>
            <p:cNvSpPr/>
            <p:nvPr/>
          </p:nvSpPr>
          <p:spPr>
            <a:xfrm>
              <a:off x="5928111" y="0"/>
              <a:ext cx="2194200" cy="658369"/>
            </a:xfrm>
            <a:prstGeom prst="chevron">
              <a:avLst>
                <a:gd fmla="val 50000"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txBox="1"/>
            <p:nvPr/>
          </p:nvSpPr>
          <p:spPr>
            <a:xfrm>
              <a:off x="6257296" y="0"/>
              <a:ext cx="1535831" cy="658369"/>
            </a:xfrm>
            <a:prstGeom prst="rect">
              <a:avLst/>
            </a:prstGeom>
            <a:noFill/>
            <a:ln>
              <a:noFill/>
            </a:ln>
          </p:spPr>
          <p:txBody>
            <a:bodyPr anchorCtr="0" anchor="ctr" bIns="34650" lIns="104000" spcFirstLastPara="1" rIns="34650" wrap="square" tIns="34650">
              <a:noAutofit/>
            </a:bodyPr>
            <a:lstStyle/>
            <a:p>
              <a:pPr indent="0" lvl="0" marL="0" marR="0" rtl="0" algn="ctr">
                <a:lnSpc>
                  <a:spcPct val="90000"/>
                </a:lnSpc>
                <a:spcBef>
                  <a:spcPts val="0"/>
                </a:spcBef>
                <a:spcAft>
                  <a:spcPts val="0"/>
                </a:spcAft>
                <a:buClr>
                  <a:schemeClr val="lt1"/>
                </a:buClr>
                <a:buSzPts val="2600"/>
                <a:buFont typeface="Calibri"/>
                <a:buNone/>
              </a:pPr>
              <a:r>
                <a:rPr lang="es-ES" sz="2600">
                  <a:solidFill>
                    <a:schemeClr val="lt1"/>
                  </a:solidFill>
                  <a:latin typeface="Calibri"/>
                  <a:ea typeface="Calibri"/>
                  <a:cs typeface="Calibri"/>
                  <a:sym typeface="Calibri"/>
                </a:rPr>
                <a:t>Sección I</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Arial"/>
                <a:ea typeface="Arial"/>
                <a:cs typeface="Arial"/>
                <a:sym typeface="Arial"/>
              </a:rPr>
              <a:t>PROBLEMA</a:t>
            </a:r>
            <a:endParaRPr/>
          </a:p>
        </p:txBody>
      </p:sp>
      <p:grpSp>
        <p:nvGrpSpPr>
          <p:cNvPr id="165" name="Google Shape;165;p4"/>
          <p:cNvGrpSpPr/>
          <p:nvPr/>
        </p:nvGrpSpPr>
        <p:grpSpPr>
          <a:xfrm>
            <a:off x="-4796271" y="463907"/>
            <a:ext cx="13075996" cy="6437496"/>
            <a:chOff x="-5405870" y="-827864"/>
            <a:chExt cx="13075996" cy="6437496"/>
          </a:xfrm>
        </p:grpSpPr>
        <p:sp>
          <p:nvSpPr>
            <p:cNvPr id="166" name="Google Shape;166;p4"/>
            <p:cNvSpPr/>
            <p:nvPr/>
          </p:nvSpPr>
          <p:spPr>
            <a:xfrm>
              <a:off x="-5405870" y="-827864"/>
              <a:ext cx="6437496" cy="6437496"/>
            </a:xfrm>
            <a:prstGeom prst="blockArc">
              <a:avLst>
                <a:gd fmla="val 18900000" name="adj1"/>
                <a:gd fmla="val 2700000" name="adj2"/>
                <a:gd fmla="val 336" name="adj3"/>
              </a:avLst>
            </a:prstGeom>
            <a:noFill/>
            <a:ln cap="flat" cmpd="sng" w="25400">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663709" y="478176"/>
              <a:ext cx="7006417" cy="956353"/>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txBox="1"/>
            <p:nvPr/>
          </p:nvSpPr>
          <p:spPr>
            <a:xfrm>
              <a:off x="663709" y="478176"/>
              <a:ext cx="7006417" cy="956353"/>
            </a:xfrm>
            <a:prstGeom prst="rect">
              <a:avLst/>
            </a:prstGeom>
            <a:noFill/>
            <a:ln>
              <a:noFill/>
            </a:ln>
          </p:spPr>
          <p:txBody>
            <a:bodyPr anchorCtr="0" anchor="ctr" bIns="50800" lIns="759100"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Parametrización poco ajustadas y alineadas a la realidad de las entidades financieras de la EPS.</a:t>
              </a:r>
              <a:endParaRPr sz="2000">
                <a:solidFill>
                  <a:schemeClr val="lt1"/>
                </a:solidFill>
                <a:latin typeface="Calibri"/>
                <a:ea typeface="Calibri"/>
                <a:cs typeface="Calibri"/>
                <a:sym typeface="Calibri"/>
              </a:endParaRPr>
            </a:p>
          </p:txBody>
        </p:sp>
        <p:sp>
          <p:nvSpPr>
            <p:cNvPr id="169" name="Google Shape;169;p4"/>
            <p:cNvSpPr/>
            <p:nvPr/>
          </p:nvSpPr>
          <p:spPr>
            <a:xfrm>
              <a:off x="65988" y="358632"/>
              <a:ext cx="1195442" cy="1195442"/>
            </a:xfrm>
            <a:prstGeom prst="ellipse">
              <a:avLst/>
            </a:prstGeom>
            <a:blipFill rotWithShape="1">
              <a:blip r:embed="rId3">
                <a:alphaModFix/>
              </a:blip>
              <a:stretch>
                <a:fillRect b="0" l="0" r="0" t="0"/>
              </a:stretch>
            </a:blip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1011343" y="1912707"/>
              <a:ext cx="6658782" cy="956353"/>
            </a:xfrm>
            <a:prstGeom prst="rect">
              <a:avLst/>
            </a:prstGeom>
            <a:solidFill>
              <a:srgbClr val="5FDF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txBox="1"/>
            <p:nvPr/>
          </p:nvSpPr>
          <p:spPr>
            <a:xfrm>
              <a:off x="1011343" y="1912707"/>
              <a:ext cx="6658782" cy="956353"/>
            </a:xfrm>
            <a:prstGeom prst="rect">
              <a:avLst/>
            </a:prstGeom>
            <a:noFill/>
            <a:ln>
              <a:noFill/>
            </a:ln>
          </p:spPr>
          <p:txBody>
            <a:bodyPr anchorCtr="0" anchor="ctr" bIns="50800" lIns="759100"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Altos costos operativos del flujo de trabajo inherentes a la calificación de riesgos financieros.</a:t>
              </a:r>
              <a:endParaRPr sz="2000">
                <a:solidFill>
                  <a:schemeClr val="lt1"/>
                </a:solidFill>
                <a:latin typeface="Calibri"/>
                <a:ea typeface="Calibri"/>
                <a:cs typeface="Calibri"/>
                <a:sym typeface="Calibri"/>
              </a:endParaRPr>
            </a:p>
          </p:txBody>
        </p:sp>
        <p:sp>
          <p:nvSpPr>
            <p:cNvPr id="172" name="Google Shape;172;p4"/>
            <p:cNvSpPr/>
            <p:nvPr/>
          </p:nvSpPr>
          <p:spPr>
            <a:xfrm>
              <a:off x="413622" y="1793163"/>
              <a:ext cx="1195442" cy="1195442"/>
            </a:xfrm>
            <a:prstGeom prst="ellipse">
              <a:avLst/>
            </a:prstGeom>
            <a:blipFill rotWithShape="1">
              <a:blip r:embed="rId4">
                <a:alphaModFix/>
              </a:blip>
              <a:stretch>
                <a:fillRect b="0" l="-5998" r="-5999" t="0"/>
              </a:stretch>
            </a:blipFill>
            <a:ln cap="flat" cmpd="sng" w="25400">
              <a:solidFill>
                <a:srgbClr val="5FDF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663709" y="3347237"/>
              <a:ext cx="7006417" cy="956353"/>
            </a:xfrm>
            <a:prstGeom prst="rect">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txBox="1"/>
            <p:nvPr/>
          </p:nvSpPr>
          <p:spPr>
            <a:xfrm>
              <a:off x="663709" y="3347237"/>
              <a:ext cx="7006417" cy="956353"/>
            </a:xfrm>
            <a:prstGeom prst="rect">
              <a:avLst/>
            </a:prstGeom>
            <a:noFill/>
            <a:ln>
              <a:noFill/>
            </a:ln>
          </p:spPr>
          <p:txBody>
            <a:bodyPr anchorCtr="0" anchor="ctr" bIns="50800" lIns="759100"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Extensos tiempos de espera para conocer los resultados de los trámites asociados a la calificación de riesgo financiero. </a:t>
              </a:r>
              <a:endParaRPr sz="2000">
                <a:solidFill>
                  <a:schemeClr val="lt1"/>
                </a:solidFill>
                <a:latin typeface="Calibri"/>
                <a:ea typeface="Calibri"/>
                <a:cs typeface="Calibri"/>
                <a:sym typeface="Calibri"/>
              </a:endParaRPr>
            </a:p>
          </p:txBody>
        </p:sp>
        <p:sp>
          <p:nvSpPr>
            <p:cNvPr id="175" name="Google Shape;175;p4"/>
            <p:cNvSpPr/>
            <p:nvPr/>
          </p:nvSpPr>
          <p:spPr>
            <a:xfrm>
              <a:off x="65988" y="3227693"/>
              <a:ext cx="1195442" cy="1195442"/>
            </a:xfrm>
            <a:prstGeom prst="ellipse">
              <a:avLst/>
            </a:prstGeom>
            <a:blipFill rotWithShape="1">
              <a:blip r:embed="rId5">
                <a:alphaModFix/>
              </a:blip>
              <a:stretch>
                <a:fillRect b="0" l="0" r="0" t="0"/>
              </a:stretch>
            </a:blip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nvSpPr>
        <p:spPr>
          <a:xfrm>
            <a:off x="457200" y="47625"/>
            <a:ext cx="8229600" cy="8540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3. Propósito</a:t>
            </a:r>
            <a:endParaRPr/>
          </a:p>
        </p:txBody>
      </p:sp>
      <p:sp>
        <p:nvSpPr>
          <p:cNvPr id="182" name="Google Shape;182;p5"/>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Arial"/>
                <a:ea typeface="Arial"/>
                <a:cs typeface="Arial"/>
                <a:sym typeface="Arial"/>
              </a:rPr>
              <a:t>ALCANCE</a:t>
            </a:r>
            <a:endParaRPr/>
          </a:p>
        </p:txBody>
      </p:sp>
      <p:pic>
        <p:nvPicPr>
          <p:cNvPr id="183" name="Google Shape;183;p5"/>
          <p:cNvPicPr preferRelativeResize="0"/>
          <p:nvPr/>
        </p:nvPicPr>
        <p:blipFill rotWithShape="1">
          <a:blip r:embed="rId3">
            <a:alphaModFix/>
          </a:blip>
          <a:srcRect b="0" l="0" r="0" t="0"/>
          <a:stretch/>
        </p:blipFill>
        <p:spPr>
          <a:xfrm>
            <a:off x="1249922" y="4448532"/>
            <a:ext cx="1112595" cy="1112595"/>
          </a:xfrm>
          <a:prstGeom prst="rect">
            <a:avLst/>
          </a:prstGeom>
          <a:noFill/>
          <a:ln>
            <a:noFill/>
          </a:ln>
        </p:spPr>
      </p:pic>
      <p:sp>
        <p:nvSpPr>
          <p:cNvPr id="184" name="Google Shape;184;p5"/>
          <p:cNvSpPr txBox="1"/>
          <p:nvPr/>
        </p:nvSpPr>
        <p:spPr>
          <a:xfrm>
            <a:off x="2362517" y="4840483"/>
            <a:ext cx="139814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rgbClr val="507C5B"/>
                </a:solidFill>
                <a:latin typeface="Arial"/>
                <a:ea typeface="Arial"/>
                <a:cs typeface="Arial"/>
                <a:sym typeface="Arial"/>
              </a:rPr>
              <a:t>ENTIDAD </a:t>
            </a:r>
            <a:endParaRPr/>
          </a:p>
          <a:p>
            <a:pPr indent="0" lvl="0" marL="0" marR="0" rtl="0" algn="ctr">
              <a:spcBef>
                <a:spcPts val="0"/>
              </a:spcBef>
              <a:spcAft>
                <a:spcPts val="0"/>
              </a:spcAft>
              <a:buNone/>
            </a:pPr>
            <a:r>
              <a:rPr b="1" lang="es-ES" sz="2000">
                <a:solidFill>
                  <a:srgbClr val="507C5B"/>
                </a:solidFill>
                <a:latin typeface="Arial"/>
                <a:ea typeface="Arial"/>
                <a:cs typeface="Arial"/>
                <a:sym typeface="Arial"/>
              </a:rPr>
              <a:t>EPS</a:t>
            </a:r>
            <a:endParaRPr/>
          </a:p>
        </p:txBody>
      </p:sp>
      <p:pic>
        <p:nvPicPr>
          <p:cNvPr id="185" name="Google Shape;185;p5"/>
          <p:cNvPicPr preferRelativeResize="0"/>
          <p:nvPr/>
        </p:nvPicPr>
        <p:blipFill rotWithShape="1">
          <a:blip r:embed="rId4">
            <a:alphaModFix/>
          </a:blip>
          <a:srcRect b="0" l="0" r="0" t="0"/>
          <a:stretch/>
        </p:blipFill>
        <p:spPr>
          <a:xfrm>
            <a:off x="4659564" y="4489171"/>
            <a:ext cx="4594097" cy="1071956"/>
          </a:xfrm>
          <a:prstGeom prst="rect">
            <a:avLst/>
          </a:prstGeom>
          <a:noFill/>
          <a:ln>
            <a:noFill/>
          </a:ln>
        </p:spPr>
      </p:pic>
      <p:pic>
        <p:nvPicPr>
          <p:cNvPr id="186" name="Google Shape;186;p5"/>
          <p:cNvPicPr preferRelativeResize="0"/>
          <p:nvPr/>
        </p:nvPicPr>
        <p:blipFill rotWithShape="1">
          <a:blip r:embed="rId5">
            <a:alphaModFix/>
          </a:blip>
          <a:srcRect b="0" l="0" r="0" t="0"/>
          <a:stretch/>
        </p:blipFill>
        <p:spPr>
          <a:xfrm>
            <a:off x="2608291" y="872189"/>
            <a:ext cx="3550048" cy="2761148"/>
          </a:xfrm>
          <a:prstGeom prst="rect">
            <a:avLst/>
          </a:prstGeom>
          <a:noFill/>
          <a:ln>
            <a:noFill/>
          </a:ln>
        </p:spPr>
      </p:pic>
      <p:cxnSp>
        <p:nvCxnSpPr>
          <p:cNvPr id="187" name="Google Shape;187;p5"/>
          <p:cNvCxnSpPr>
            <a:stCxn id="183" idx="0"/>
            <a:endCxn id="186" idx="1"/>
          </p:cNvCxnSpPr>
          <p:nvPr/>
        </p:nvCxnSpPr>
        <p:spPr>
          <a:xfrm rot="-5400000">
            <a:off x="1109469" y="2949582"/>
            <a:ext cx="2195700" cy="802200"/>
          </a:xfrm>
          <a:prstGeom prst="bentConnector2">
            <a:avLst/>
          </a:prstGeom>
          <a:noFill/>
          <a:ln cap="flat" cmpd="sng" w="635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88" name="Google Shape;188;p5"/>
          <p:cNvCxnSpPr>
            <a:stCxn id="185" idx="0"/>
            <a:endCxn id="186" idx="3"/>
          </p:cNvCxnSpPr>
          <p:nvPr/>
        </p:nvCxnSpPr>
        <p:spPr>
          <a:xfrm flipH="1" rot="5400000">
            <a:off x="5439213" y="2971771"/>
            <a:ext cx="2236500" cy="798300"/>
          </a:xfrm>
          <a:prstGeom prst="bentConnector2">
            <a:avLst/>
          </a:prstGeom>
          <a:noFill/>
          <a:ln cap="flat" cmpd="sng" w="635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nvSpPr>
        <p:spPr>
          <a:xfrm>
            <a:off x="457200" y="47625"/>
            <a:ext cx="8229600" cy="8540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3. Propósito</a:t>
            </a:r>
            <a:endParaRPr/>
          </a:p>
        </p:txBody>
      </p:sp>
      <p:sp>
        <p:nvSpPr>
          <p:cNvPr id="195" name="Google Shape;195;p6"/>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Arial"/>
                <a:ea typeface="Arial"/>
                <a:cs typeface="Arial"/>
                <a:sym typeface="Arial"/>
              </a:rPr>
              <a:t>FUNDAMENTOS</a:t>
            </a:r>
            <a:endParaRPr/>
          </a:p>
        </p:txBody>
      </p:sp>
      <p:grpSp>
        <p:nvGrpSpPr>
          <p:cNvPr id="196" name="Google Shape;196;p6"/>
          <p:cNvGrpSpPr/>
          <p:nvPr/>
        </p:nvGrpSpPr>
        <p:grpSpPr>
          <a:xfrm>
            <a:off x="682170" y="1396999"/>
            <a:ext cx="7460343" cy="4576838"/>
            <a:chOff x="0" y="0"/>
            <a:chExt cx="7460343" cy="4576838"/>
          </a:xfrm>
        </p:grpSpPr>
        <p:sp>
          <p:nvSpPr>
            <p:cNvPr id="197" name="Google Shape;197;p6"/>
            <p:cNvSpPr/>
            <p:nvPr/>
          </p:nvSpPr>
          <p:spPr>
            <a:xfrm>
              <a:off x="0" y="0"/>
              <a:ext cx="7460343" cy="2059577"/>
            </a:xfrm>
            <a:prstGeom prst="roundRect">
              <a:avLst>
                <a:gd fmla="val 1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a:off x="224666" y="274610"/>
              <a:ext cx="3338576" cy="1510356"/>
            </a:xfrm>
            <a:prstGeom prst="roundRect">
              <a:avLst>
                <a:gd fmla="val 10000" name="adj"/>
              </a:avLst>
            </a:prstGeom>
            <a:blipFill rotWithShape="1">
              <a:blip r:embed="rId3">
                <a:alphaModFix/>
              </a:blip>
              <a:stretch>
                <a:fillRect b="-11997" l="0" r="0" t="-11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rot="10800000">
              <a:off x="224666" y="2059577"/>
              <a:ext cx="3338576" cy="2517261"/>
            </a:xfrm>
            <a:prstGeom prst="round2SameRect">
              <a:avLst>
                <a:gd fmla="val 10500" name="adj1"/>
                <a:gd fmla="val 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txBox="1"/>
            <p:nvPr/>
          </p:nvSpPr>
          <p:spPr>
            <a:xfrm>
              <a:off x="302080" y="2059577"/>
              <a:ext cx="3183748" cy="2439847"/>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Inteligencia Artificial</a:t>
              </a:r>
              <a:endParaRPr/>
            </a:p>
            <a:p>
              <a:pPr indent="0" lvl="0" marL="0" marR="0" rtl="0" algn="l">
                <a:lnSpc>
                  <a:spcPct val="90000"/>
                </a:lnSpc>
                <a:spcBef>
                  <a:spcPts val="77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 Sistemas Expertos</a:t>
              </a:r>
              <a:endParaRPr/>
            </a:p>
            <a:p>
              <a:pPr indent="0" lvl="0" marL="0" marR="0" rtl="0" algn="l">
                <a:lnSpc>
                  <a:spcPct val="90000"/>
                </a:lnSpc>
                <a:spcBef>
                  <a:spcPts val="77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 Sistemas Basados en Reglas</a:t>
              </a:r>
              <a:endParaRPr/>
            </a:p>
            <a:p>
              <a:pPr indent="0" lvl="0" marL="0" marR="0" rtl="0" algn="ctr">
                <a:lnSpc>
                  <a:spcPct val="90000"/>
                </a:lnSpc>
                <a:spcBef>
                  <a:spcPts val="770"/>
                </a:spcBef>
                <a:spcAft>
                  <a:spcPts val="0"/>
                </a:spcAft>
                <a:buClr>
                  <a:schemeClr val="dk1"/>
                </a:buClr>
                <a:buSzPts val="2200"/>
                <a:buFont typeface="Calibri"/>
                <a:buNone/>
              </a:pPr>
              <a:r>
                <a:t/>
              </a:r>
              <a:endParaRPr sz="2200">
                <a:solidFill>
                  <a:schemeClr val="lt1"/>
                </a:solidFill>
                <a:latin typeface="Calibri"/>
                <a:ea typeface="Calibri"/>
                <a:cs typeface="Calibri"/>
                <a:sym typeface="Calibri"/>
              </a:endParaRPr>
            </a:p>
          </p:txBody>
        </p:sp>
        <p:sp>
          <p:nvSpPr>
            <p:cNvPr id="201" name="Google Shape;201;p6"/>
            <p:cNvSpPr/>
            <p:nvPr/>
          </p:nvSpPr>
          <p:spPr>
            <a:xfrm>
              <a:off x="3897100" y="274610"/>
              <a:ext cx="3338576" cy="1510356"/>
            </a:xfrm>
            <a:prstGeom prst="roundRect">
              <a:avLst>
                <a:gd fmla="val 10000" name="adj"/>
              </a:avLst>
            </a:prstGeom>
            <a:blipFill rotWithShape="1">
              <a:blip r:embed="rId4">
                <a:alphaModFix/>
              </a:blip>
              <a:stretch>
                <a:fillRect b="-6999" l="0" r="0" t="-6998"/>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rot="10800000">
              <a:off x="3897100" y="2059577"/>
              <a:ext cx="3338576" cy="2517261"/>
            </a:xfrm>
            <a:prstGeom prst="round2SameRect">
              <a:avLst>
                <a:gd fmla="val 10500" name="adj1"/>
                <a:gd fmla="val 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txBox="1"/>
            <p:nvPr/>
          </p:nvSpPr>
          <p:spPr>
            <a:xfrm>
              <a:off x="3974514" y="2059577"/>
              <a:ext cx="3183748" cy="2439847"/>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Sistema Financiero Ecuatoriano</a:t>
              </a:r>
              <a:endParaRPr/>
            </a:p>
            <a:p>
              <a:pPr indent="0" lvl="0" marL="0" marR="0" rtl="0" algn="l">
                <a:lnSpc>
                  <a:spcPct val="90000"/>
                </a:lnSpc>
                <a:spcBef>
                  <a:spcPts val="77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 Ente de Control SB</a:t>
              </a:r>
              <a:endParaRPr/>
            </a:p>
            <a:p>
              <a:pPr indent="0" lvl="0" marL="0" marR="0" rtl="0" algn="l">
                <a:lnSpc>
                  <a:spcPct val="90000"/>
                </a:lnSpc>
                <a:spcBef>
                  <a:spcPts val="77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 Metodología de Cálculo</a:t>
              </a:r>
              <a:endParaRPr/>
            </a:p>
            <a:p>
              <a:pPr indent="0" lvl="0" marL="0" marR="0" rtl="0" algn="l">
                <a:lnSpc>
                  <a:spcPct val="90000"/>
                </a:lnSpc>
                <a:spcBef>
                  <a:spcPts val="770"/>
                </a:spcBef>
                <a:spcAft>
                  <a:spcPts val="0"/>
                </a:spcAft>
                <a:buClr>
                  <a:schemeClr val="lt1"/>
                </a:buClr>
                <a:buSzPts val="2200"/>
                <a:buFont typeface="Calibri"/>
                <a:buNone/>
              </a:pPr>
              <a:r>
                <a:rPr lang="es-ES" sz="2200">
                  <a:solidFill>
                    <a:schemeClr val="lt1"/>
                  </a:solidFill>
                  <a:latin typeface="Calibri"/>
                  <a:ea typeface="Calibri"/>
                  <a:cs typeface="Calibri"/>
                  <a:sym typeface="Calibri"/>
                </a:rPr>
                <a:t>- Indicadores Financieros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p:nvPr/>
        </p:nvSpPr>
        <p:spPr>
          <a:xfrm>
            <a:off x="743686" y="2307770"/>
            <a:ext cx="2714172" cy="2758493"/>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10" name="Google Shape;210;p7"/>
          <p:cNvPicPr preferRelativeResize="0"/>
          <p:nvPr/>
        </p:nvPicPr>
        <p:blipFill rotWithShape="1">
          <a:blip r:embed="rId3">
            <a:alphaModFix/>
          </a:blip>
          <a:srcRect b="0" l="0" r="0" t="0"/>
          <a:stretch/>
        </p:blipFill>
        <p:spPr>
          <a:xfrm>
            <a:off x="4775200" y="500279"/>
            <a:ext cx="3570515" cy="5857441"/>
          </a:xfrm>
          <a:prstGeom prst="rect">
            <a:avLst/>
          </a:prstGeom>
          <a:noFill/>
          <a:ln>
            <a:noFill/>
          </a:ln>
        </p:spPr>
      </p:pic>
      <p:sp>
        <p:nvSpPr>
          <p:cNvPr id="211" name="Google Shape;211;p7"/>
          <p:cNvSpPr txBox="1"/>
          <p:nvPr/>
        </p:nvSpPr>
        <p:spPr>
          <a:xfrm>
            <a:off x="4905829" y="6222972"/>
            <a:ext cx="3381829" cy="508344"/>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i="1" lang="es-ES" sz="1600">
                <a:solidFill>
                  <a:schemeClr val="dk1"/>
                </a:solidFill>
                <a:latin typeface="Arial"/>
                <a:ea typeface="Arial"/>
                <a:cs typeface="Arial"/>
                <a:sym typeface="Arial"/>
              </a:rPr>
              <a:t>Fuente: (Castillo &amp; Hadi, 1997)</a:t>
            </a:r>
            <a:endParaRPr/>
          </a:p>
        </p:txBody>
      </p:sp>
      <p:sp>
        <p:nvSpPr>
          <p:cNvPr id="212" name="Google Shape;212;p7"/>
          <p:cNvSpPr txBox="1"/>
          <p:nvPr/>
        </p:nvSpPr>
        <p:spPr>
          <a:xfrm>
            <a:off x="463461" y="1050916"/>
            <a:ext cx="35728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2"/>
                </a:solidFill>
                <a:latin typeface="Arial"/>
                <a:ea typeface="Arial"/>
                <a:cs typeface="Arial"/>
                <a:sym typeface="Arial"/>
              </a:rPr>
              <a:t>SISTEMA EXPERTO</a:t>
            </a:r>
            <a:endParaRPr/>
          </a:p>
        </p:txBody>
      </p:sp>
      <p:sp>
        <p:nvSpPr>
          <p:cNvPr id="213" name="Google Shape;213;p7"/>
          <p:cNvSpPr/>
          <p:nvPr/>
        </p:nvSpPr>
        <p:spPr>
          <a:xfrm>
            <a:off x="954144" y="2598834"/>
            <a:ext cx="2282542" cy="1016000"/>
          </a:xfrm>
          <a:prstGeom prst="roundRect">
            <a:avLst>
              <a:gd fmla="val 16667" name="adj"/>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Ambiente de Desarrollo</a:t>
            </a:r>
            <a:endParaRPr/>
          </a:p>
        </p:txBody>
      </p:sp>
      <p:sp>
        <p:nvSpPr>
          <p:cNvPr id="214" name="Google Shape;214;p7"/>
          <p:cNvSpPr/>
          <p:nvPr/>
        </p:nvSpPr>
        <p:spPr>
          <a:xfrm>
            <a:off x="954143" y="3775039"/>
            <a:ext cx="2282541" cy="1016000"/>
          </a:xfrm>
          <a:prstGeom prst="roundRect">
            <a:avLst>
              <a:gd fmla="val 16667" name="adj"/>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Ambiente de Consulta</a:t>
            </a:r>
            <a:endParaRPr/>
          </a:p>
        </p:txBody>
      </p:sp>
      <p:sp>
        <p:nvSpPr>
          <p:cNvPr id="215" name="Google Shape;215;p7"/>
          <p:cNvSpPr txBox="1"/>
          <p:nvPr/>
        </p:nvSpPr>
        <p:spPr>
          <a:xfrm>
            <a:off x="544284" y="5130801"/>
            <a:ext cx="341119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Arial"/>
                <a:ea typeface="Arial"/>
                <a:cs typeface="Arial"/>
                <a:sym typeface="Arial"/>
              </a:rPr>
              <a:t>(Badaro, Ibañez, &amp; Agüero, 2013)</a:t>
            </a:r>
            <a:endParaRPr sz="1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p:nvPr/>
        </p:nvSpPr>
        <p:spPr>
          <a:xfrm>
            <a:off x="7383796" y="4475571"/>
            <a:ext cx="1378697" cy="91235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2" name="Google Shape;222;p8"/>
          <p:cNvGrpSpPr/>
          <p:nvPr/>
        </p:nvGrpSpPr>
        <p:grpSpPr>
          <a:xfrm>
            <a:off x="322302" y="1281541"/>
            <a:ext cx="6309231" cy="4401000"/>
            <a:chOff x="0" y="59353"/>
            <a:chExt cx="6309231" cy="4401000"/>
          </a:xfrm>
        </p:grpSpPr>
        <p:sp>
          <p:nvSpPr>
            <p:cNvPr id="223" name="Google Shape;223;p8"/>
            <p:cNvSpPr/>
            <p:nvPr/>
          </p:nvSpPr>
          <p:spPr>
            <a:xfrm>
              <a:off x="0" y="428353"/>
              <a:ext cx="6309231" cy="630000"/>
            </a:xfrm>
            <a:prstGeom prst="rect">
              <a:avLst/>
            </a:prstGeom>
            <a:solidFill>
              <a:schemeClr val="lt1">
                <a:alpha val="89803"/>
              </a:scheme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a:off x="0" y="428353"/>
              <a:ext cx="6309231" cy="630000"/>
            </a:xfrm>
            <a:prstGeom prst="rect">
              <a:avLst/>
            </a:prstGeom>
            <a:noFill/>
            <a:ln>
              <a:noFill/>
            </a:ln>
          </p:spPr>
          <p:txBody>
            <a:bodyPr anchorCtr="0" anchor="t" bIns="99550" lIns="489650" spcFirstLastPara="1" rIns="489650" wrap="square" tIns="520700">
              <a:noAutofit/>
            </a:bodyPr>
            <a:lstStyle/>
            <a:p>
              <a:pPr indent="-25400" lvl="1" marL="114300" marR="0" rtl="0" algn="just">
                <a:lnSpc>
                  <a:spcPct val="9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225" name="Google Shape;225;p8"/>
            <p:cNvSpPr/>
            <p:nvPr/>
          </p:nvSpPr>
          <p:spPr>
            <a:xfrm>
              <a:off x="315461" y="59353"/>
              <a:ext cx="4416461" cy="738000"/>
            </a:xfrm>
            <a:prstGeom prst="roundRect">
              <a:avLst>
                <a:gd fmla="val 16667"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txBox="1"/>
            <p:nvPr/>
          </p:nvSpPr>
          <p:spPr>
            <a:xfrm>
              <a:off x="351487" y="95379"/>
              <a:ext cx="4344409" cy="665948"/>
            </a:xfrm>
            <a:prstGeom prst="rect">
              <a:avLst/>
            </a:prstGeom>
            <a:noFill/>
            <a:ln>
              <a:noFill/>
            </a:ln>
          </p:spPr>
          <p:txBody>
            <a:bodyPr anchorCtr="0" anchor="ctr" bIns="0" lIns="166925" spcFirstLastPara="1" rIns="166925" wrap="square" tIns="0">
              <a:noAutofit/>
            </a:bodyPr>
            <a:lstStyle/>
            <a:p>
              <a:pPr indent="0" lvl="0" marL="0" marR="0" rtl="0" algn="l">
                <a:lnSpc>
                  <a:spcPct val="90000"/>
                </a:lnSpc>
                <a:spcBef>
                  <a:spcPts val="0"/>
                </a:spcBef>
                <a:spcAft>
                  <a:spcPts val="0"/>
                </a:spcAft>
                <a:buClr>
                  <a:schemeClr val="lt1"/>
                </a:buClr>
                <a:buSzPts val="2000"/>
                <a:buFont typeface="Arial"/>
                <a:buNone/>
              </a:pPr>
              <a:r>
                <a:rPr lang="es-ES" sz="2000">
                  <a:solidFill>
                    <a:schemeClr val="lt1"/>
                  </a:solidFill>
                  <a:latin typeface="Arial"/>
                  <a:ea typeface="Arial"/>
                  <a:cs typeface="Arial"/>
                  <a:sym typeface="Arial"/>
                </a:rPr>
                <a:t>Indicadores de Liquidez </a:t>
              </a:r>
              <a:endParaRPr/>
            </a:p>
          </p:txBody>
        </p:sp>
        <p:sp>
          <p:nvSpPr>
            <p:cNvPr id="227" name="Google Shape;227;p8"/>
            <p:cNvSpPr/>
            <p:nvPr/>
          </p:nvSpPr>
          <p:spPr>
            <a:xfrm>
              <a:off x="0" y="1562353"/>
              <a:ext cx="6309231" cy="630000"/>
            </a:xfrm>
            <a:prstGeom prst="rect">
              <a:avLst/>
            </a:prstGeom>
            <a:solidFill>
              <a:schemeClr val="lt1">
                <a:alpha val="89803"/>
              </a:schemeClr>
            </a:solidFill>
            <a:ln cap="flat" cmpd="sng" w="25400">
              <a:solidFill>
                <a:srgbClr val="47D6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txBox="1"/>
            <p:nvPr/>
          </p:nvSpPr>
          <p:spPr>
            <a:xfrm>
              <a:off x="0" y="1562353"/>
              <a:ext cx="6309231" cy="630000"/>
            </a:xfrm>
            <a:prstGeom prst="rect">
              <a:avLst/>
            </a:prstGeom>
            <a:noFill/>
            <a:ln>
              <a:noFill/>
            </a:ln>
          </p:spPr>
          <p:txBody>
            <a:bodyPr anchorCtr="0" anchor="t" bIns="99550" lIns="489650" spcFirstLastPara="1" rIns="489650" wrap="square" tIns="520700">
              <a:noAutofit/>
            </a:bodyPr>
            <a:lstStyle/>
            <a:p>
              <a:pPr indent="-25400" lvl="1" marL="114300" marR="0" rtl="0" algn="l">
                <a:lnSpc>
                  <a:spcPct val="9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229" name="Google Shape;229;p8"/>
            <p:cNvSpPr/>
            <p:nvPr/>
          </p:nvSpPr>
          <p:spPr>
            <a:xfrm>
              <a:off x="315461" y="1193353"/>
              <a:ext cx="4416461" cy="738000"/>
            </a:xfrm>
            <a:prstGeom prst="roundRect">
              <a:avLst>
                <a:gd fmla="val 16667" name="adj"/>
              </a:avLst>
            </a:prstGeom>
            <a:solidFill>
              <a:srgbClr val="47D67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txBox="1"/>
            <p:nvPr/>
          </p:nvSpPr>
          <p:spPr>
            <a:xfrm>
              <a:off x="351487" y="1229379"/>
              <a:ext cx="4344409" cy="665948"/>
            </a:xfrm>
            <a:prstGeom prst="rect">
              <a:avLst/>
            </a:prstGeom>
            <a:noFill/>
            <a:ln>
              <a:noFill/>
            </a:ln>
          </p:spPr>
          <p:txBody>
            <a:bodyPr anchorCtr="0" anchor="ctr" bIns="0" lIns="166925" spcFirstLastPara="1" rIns="166925" wrap="square" tIns="0">
              <a:noAutofit/>
            </a:bodyPr>
            <a:lstStyle/>
            <a:p>
              <a:pPr indent="0" lvl="0" marL="0" marR="0" rtl="0" algn="l">
                <a:lnSpc>
                  <a:spcPct val="90000"/>
                </a:lnSpc>
                <a:spcBef>
                  <a:spcPts val="0"/>
                </a:spcBef>
                <a:spcAft>
                  <a:spcPts val="0"/>
                </a:spcAft>
                <a:buClr>
                  <a:schemeClr val="lt1"/>
                </a:buClr>
                <a:buSzPts val="2000"/>
                <a:buFont typeface="Arial"/>
                <a:buNone/>
              </a:pPr>
              <a:r>
                <a:rPr lang="es-ES" sz="2000">
                  <a:solidFill>
                    <a:schemeClr val="lt1"/>
                  </a:solidFill>
                  <a:latin typeface="Arial"/>
                  <a:ea typeface="Arial"/>
                  <a:cs typeface="Arial"/>
                  <a:sym typeface="Arial"/>
                </a:rPr>
                <a:t>Indicadores de Solvencia </a:t>
              </a:r>
              <a:endParaRPr/>
            </a:p>
          </p:txBody>
        </p:sp>
        <p:sp>
          <p:nvSpPr>
            <p:cNvPr id="231" name="Google Shape;231;p8"/>
            <p:cNvSpPr/>
            <p:nvPr/>
          </p:nvSpPr>
          <p:spPr>
            <a:xfrm>
              <a:off x="0" y="2696353"/>
              <a:ext cx="6309231" cy="630000"/>
            </a:xfrm>
            <a:prstGeom prst="rect">
              <a:avLst/>
            </a:prstGeom>
            <a:solidFill>
              <a:schemeClr val="lt1">
                <a:alpha val="89803"/>
              </a:schemeClr>
            </a:solidFill>
            <a:ln cap="flat" cmpd="sng" w="25400">
              <a:solidFill>
                <a:srgbClr val="ABE7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txBox="1"/>
            <p:nvPr/>
          </p:nvSpPr>
          <p:spPr>
            <a:xfrm>
              <a:off x="0" y="2696353"/>
              <a:ext cx="6309231" cy="630000"/>
            </a:xfrm>
            <a:prstGeom prst="rect">
              <a:avLst/>
            </a:prstGeom>
            <a:noFill/>
            <a:ln>
              <a:noFill/>
            </a:ln>
          </p:spPr>
          <p:txBody>
            <a:bodyPr anchorCtr="0" anchor="t" bIns="99550" lIns="489650" spcFirstLastPara="1" rIns="489650" wrap="square" tIns="520700">
              <a:noAutofit/>
            </a:bodyPr>
            <a:lstStyle/>
            <a:p>
              <a:pPr indent="-25400" lvl="1" marL="114300" marR="0" rtl="0" algn="just">
                <a:lnSpc>
                  <a:spcPct val="9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233" name="Google Shape;233;p8"/>
            <p:cNvSpPr/>
            <p:nvPr/>
          </p:nvSpPr>
          <p:spPr>
            <a:xfrm>
              <a:off x="315461" y="2327353"/>
              <a:ext cx="4416461" cy="738000"/>
            </a:xfrm>
            <a:prstGeom prst="roundRect">
              <a:avLst>
                <a:gd fmla="val 16667" name="adj"/>
              </a:avLst>
            </a:prstGeom>
            <a:solidFill>
              <a:srgbClr val="ABE7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txBox="1"/>
            <p:nvPr/>
          </p:nvSpPr>
          <p:spPr>
            <a:xfrm>
              <a:off x="351487" y="2363379"/>
              <a:ext cx="4344409" cy="665948"/>
            </a:xfrm>
            <a:prstGeom prst="rect">
              <a:avLst/>
            </a:prstGeom>
            <a:noFill/>
            <a:ln>
              <a:noFill/>
            </a:ln>
          </p:spPr>
          <p:txBody>
            <a:bodyPr anchorCtr="0" anchor="ctr" bIns="0" lIns="166925" spcFirstLastPara="1" rIns="166925" wrap="square" tIns="0">
              <a:noAutofit/>
            </a:bodyPr>
            <a:lstStyle/>
            <a:p>
              <a:pPr indent="0" lvl="0" marL="0" marR="0" rtl="0" algn="l">
                <a:lnSpc>
                  <a:spcPct val="90000"/>
                </a:lnSpc>
                <a:spcBef>
                  <a:spcPts val="0"/>
                </a:spcBef>
                <a:spcAft>
                  <a:spcPts val="0"/>
                </a:spcAft>
                <a:buClr>
                  <a:schemeClr val="lt1"/>
                </a:buClr>
                <a:buSzPts val="2000"/>
                <a:buFont typeface="Arial"/>
                <a:buNone/>
              </a:pPr>
              <a:r>
                <a:rPr lang="es-ES" sz="2000">
                  <a:solidFill>
                    <a:schemeClr val="lt1"/>
                  </a:solidFill>
                  <a:latin typeface="Arial"/>
                  <a:ea typeface="Arial"/>
                  <a:cs typeface="Arial"/>
                  <a:sym typeface="Arial"/>
                </a:rPr>
                <a:t>Indicadores de Gestión o Eficiencia</a:t>
              </a:r>
              <a:endParaRPr/>
            </a:p>
          </p:txBody>
        </p:sp>
        <p:sp>
          <p:nvSpPr>
            <p:cNvPr id="235" name="Google Shape;235;p8"/>
            <p:cNvSpPr/>
            <p:nvPr/>
          </p:nvSpPr>
          <p:spPr>
            <a:xfrm>
              <a:off x="0" y="3830353"/>
              <a:ext cx="6309231" cy="630000"/>
            </a:xfrm>
            <a:prstGeom prst="rect">
              <a:avLst/>
            </a:prstGeom>
            <a:solidFill>
              <a:schemeClr val="lt1">
                <a:alpha val="89803"/>
              </a:schemeClr>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txBox="1"/>
            <p:nvPr/>
          </p:nvSpPr>
          <p:spPr>
            <a:xfrm>
              <a:off x="0" y="3830353"/>
              <a:ext cx="6309231" cy="630000"/>
            </a:xfrm>
            <a:prstGeom prst="rect">
              <a:avLst/>
            </a:prstGeom>
            <a:noFill/>
            <a:ln>
              <a:noFill/>
            </a:ln>
          </p:spPr>
          <p:txBody>
            <a:bodyPr anchorCtr="0" anchor="t" bIns="99550" lIns="489650" spcFirstLastPara="1" rIns="489650" wrap="square" tIns="520700">
              <a:noAutofit/>
            </a:bodyPr>
            <a:lstStyle/>
            <a:p>
              <a:pPr indent="-25400" lvl="1" marL="114300" marR="0" rtl="0" algn="l">
                <a:lnSpc>
                  <a:spcPct val="9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237" name="Google Shape;237;p8"/>
            <p:cNvSpPr/>
            <p:nvPr/>
          </p:nvSpPr>
          <p:spPr>
            <a:xfrm>
              <a:off x="315461" y="3461353"/>
              <a:ext cx="4416461" cy="738000"/>
            </a:xfrm>
            <a:prstGeom prst="roundRect">
              <a:avLst>
                <a:gd fmla="val 16667"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txBox="1"/>
            <p:nvPr/>
          </p:nvSpPr>
          <p:spPr>
            <a:xfrm>
              <a:off x="351487" y="3497379"/>
              <a:ext cx="4344409" cy="665948"/>
            </a:xfrm>
            <a:prstGeom prst="rect">
              <a:avLst/>
            </a:prstGeom>
            <a:noFill/>
            <a:ln>
              <a:noFill/>
            </a:ln>
          </p:spPr>
          <p:txBody>
            <a:bodyPr anchorCtr="0" anchor="ctr" bIns="0" lIns="166925" spcFirstLastPara="1" rIns="166925" wrap="square" tIns="0">
              <a:noAutofit/>
            </a:bodyPr>
            <a:lstStyle/>
            <a:p>
              <a:pPr indent="0" lvl="0" marL="0" marR="0" rtl="0" algn="l">
                <a:lnSpc>
                  <a:spcPct val="90000"/>
                </a:lnSpc>
                <a:spcBef>
                  <a:spcPts val="0"/>
                </a:spcBef>
                <a:spcAft>
                  <a:spcPts val="0"/>
                </a:spcAft>
                <a:buClr>
                  <a:schemeClr val="lt1"/>
                </a:buClr>
                <a:buSzPts val="2000"/>
                <a:buFont typeface="Arial"/>
                <a:buNone/>
              </a:pPr>
              <a:r>
                <a:rPr b="0" lang="es-ES" sz="2000">
                  <a:solidFill>
                    <a:schemeClr val="lt1"/>
                  </a:solidFill>
                  <a:latin typeface="Arial"/>
                  <a:ea typeface="Arial"/>
                  <a:cs typeface="Arial"/>
                  <a:sym typeface="Arial"/>
                </a:rPr>
                <a:t>Indicadores de Rentabilidad</a:t>
              </a:r>
              <a:endParaRPr/>
            </a:p>
          </p:txBody>
        </p:sp>
      </p:grpSp>
      <p:sp>
        <p:nvSpPr>
          <p:cNvPr id="239" name="Google Shape;239;p8"/>
          <p:cNvSpPr txBox="1"/>
          <p:nvPr/>
        </p:nvSpPr>
        <p:spPr>
          <a:xfrm>
            <a:off x="7231316" y="3158875"/>
            <a:ext cx="1683657"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Indicador</a:t>
            </a:r>
            <a:endParaRPr/>
          </a:p>
          <a:p>
            <a:pPr indent="0" lvl="0" marL="0" marR="0" rtl="0" algn="l">
              <a:spcBef>
                <a:spcPts val="0"/>
              </a:spcBef>
              <a:spcAft>
                <a:spcPts val="0"/>
              </a:spcAft>
              <a:buNone/>
            </a:pPr>
            <a:r>
              <a:rPr i="1" lang="es-ES" sz="1800">
                <a:solidFill>
                  <a:srgbClr val="538CD5"/>
                </a:solidFill>
                <a:latin typeface="Calibri"/>
                <a:ea typeface="Calibri"/>
                <a:cs typeface="Calibri"/>
                <a:sym typeface="Calibri"/>
              </a:rPr>
              <a:t>       ejemplo</a:t>
            </a:r>
            <a:endParaRPr/>
          </a:p>
          <a:p>
            <a:pPr indent="-285750" lvl="0" marL="285750" marR="0" rtl="0" algn="l">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Fórmula</a:t>
            </a:r>
            <a:endParaRPr/>
          </a:p>
        </p:txBody>
      </p:sp>
      <p:sp>
        <p:nvSpPr>
          <p:cNvPr id="240" name="Google Shape;240;p8"/>
          <p:cNvSpPr/>
          <p:nvPr/>
        </p:nvSpPr>
        <p:spPr>
          <a:xfrm>
            <a:off x="6691085" y="1222188"/>
            <a:ext cx="424116" cy="4519706"/>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8"/>
          <p:cNvSpPr txBox="1"/>
          <p:nvPr/>
        </p:nvSpPr>
        <p:spPr>
          <a:xfrm>
            <a:off x="7406982" y="1799771"/>
            <a:ext cx="13323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Liquidez Corriente</a:t>
            </a:r>
            <a:endParaRPr/>
          </a:p>
        </p:txBody>
      </p:sp>
      <p:cxnSp>
        <p:nvCxnSpPr>
          <p:cNvPr id="242" name="Google Shape;242;p8"/>
          <p:cNvCxnSpPr>
            <a:stCxn id="239" idx="0"/>
            <a:endCxn id="241" idx="2"/>
          </p:cNvCxnSpPr>
          <p:nvPr/>
        </p:nvCxnSpPr>
        <p:spPr>
          <a:xfrm rot="10800000">
            <a:off x="8073144" y="2446075"/>
            <a:ext cx="0" cy="7128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pic>
        <p:nvPicPr>
          <p:cNvPr id="243" name="Google Shape;243;p8"/>
          <p:cNvPicPr preferRelativeResize="0"/>
          <p:nvPr/>
        </p:nvPicPr>
        <p:blipFill rotWithShape="1">
          <a:blip r:embed="rId3">
            <a:alphaModFix/>
          </a:blip>
          <a:srcRect b="0" l="49094" r="-1" t="0"/>
          <a:stretch/>
        </p:blipFill>
        <p:spPr>
          <a:xfrm>
            <a:off x="7428326" y="4848035"/>
            <a:ext cx="1182754" cy="381353"/>
          </a:xfrm>
          <a:prstGeom prst="rect">
            <a:avLst/>
          </a:prstGeom>
          <a:noFill/>
          <a:ln>
            <a:noFill/>
          </a:ln>
        </p:spPr>
      </p:pic>
      <p:pic>
        <p:nvPicPr>
          <p:cNvPr id="244" name="Google Shape;244;p8"/>
          <p:cNvPicPr preferRelativeResize="0"/>
          <p:nvPr/>
        </p:nvPicPr>
        <p:blipFill rotWithShape="1">
          <a:blip r:embed="rId3">
            <a:alphaModFix/>
          </a:blip>
          <a:srcRect b="27033" l="0" r="52210" t="21475"/>
          <a:stretch/>
        </p:blipFill>
        <p:spPr>
          <a:xfrm>
            <a:off x="7428326" y="4517979"/>
            <a:ext cx="1134569" cy="231794"/>
          </a:xfrm>
          <a:prstGeom prst="rect">
            <a:avLst/>
          </a:prstGeom>
          <a:noFill/>
          <a:ln>
            <a:noFill/>
          </a:ln>
        </p:spPr>
      </p:pic>
      <p:cxnSp>
        <p:nvCxnSpPr>
          <p:cNvPr id="245" name="Google Shape;245;p8"/>
          <p:cNvCxnSpPr>
            <a:stCxn id="239" idx="2"/>
            <a:endCxn id="221" idx="0"/>
          </p:cNvCxnSpPr>
          <p:nvPr/>
        </p:nvCxnSpPr>
        <p:spPr>
          <a:xfrm>
            <a:off x="8073144" y="4082205"/>
            <a:ext cx="0" cy="3933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246" name="Google Shape;246;p8"/>
          <p:cNvSpPr txBox="1"/>
          <p:nvPr/>
        </p:nvSpPr>
        <p:spPr>
          <a:xfrm>
            <a:off x="2286000" y="313477"/>
            <a:ext cx="4572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2"/>
              </a:buClr>
              <a:buSzPts val="2800"/>
              <a:buFont typeface="Calibri"/>
              <a:buNone/>
            </a:pPr>
            <a:r>
              <a:rPr b="1" lang="es-ES" sz="2800">
                <a:solidFill>
                  <a:schemeClr val="dk2"/>
                </a:solidFill>
                <a:latin typeface="Calibri"/>
                <a:ea typeface="Calibri"/>
                <a:cs typeface="Calibri"/>
                <a:sym typeface="Calibri"/>
              </a:rPr>
              <a:t>INDICADORES FINANCIEROS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txBox="1"/>
          <p:nvPr/>
        </p:nvSpPr>
        <p:spPr>
          <a:xfrm>
            <a:off x="0" y="-77788"/>
            <a:ext cx="9144000" cy="852488"/>
          </a:xfrm>
          <a:prstGeom prst="rect">
            <a:avLst/>
          </a:prstGeom>
          <a:solidFill>
            <a:srgbClr val="558ED5"/>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200"/>
              <a:buFont typeface="Arial"/>
              <a:buNone/>
            </a:pPr>
            <a:r>
              <a:rPr lang="es-ES" sz="3200">
                <a:solidFill>
                  <a:srgbClr val="FFFFFF"/>
                </a:solidFill>
                <a:latin typeface="Calibri"/>
                <a:ea typeface="Calibri"/>
                <a:cs typeface="Calibri"/>
                <a:sym typeface="Calibri"/>
              </a:rPr>
              <a:t>METODOLOGÍA</a:t>
            </a:r>
            <a:endParaRPr/>
          </a:p>
        </p:txBody>
      </p:sp>
      <p:graphicFrame>
        <p:nvGraphicFramePr>
          <p:cNvPr id="253" name="Google Shape;253;p9"/>
          <p:cNvGraphicFramePr/>
          <p:nvPr/>
        </p:nvGraphicFramePr>
        <p:xfrm>
          <a:off x="286602" y="1146414"/>
          <a:ext cx="3000000" cy="3000000"/>
        </p:xfrm>
        <a:graphic>
          <a:graphicData uri="http://schemas.openxmlformats.org/drawingml/2006/table">
            <a:tbl>
              <a:tblPr bandRow="1" firstCol="1" firstRow="1">
                <a:noFill/>
                <a:tableStyleId>{98F171DC-1176-4584-96EF-7FBF7C3EC4A5}</a:tableStyleId>
              </a:tblPr>
              <a:tblGrid>
                <a:gridCol w="2135025"/>
                <a:gridCol w="3101875"/>
                <a:gridCol w="3101875"/>
              </a:tblGrid>
              <a:tr h="341200">
                <a:tc>
                  <a:txBody>
                    <a:bodyPr/>
                    <a:lstStyle/>
                    <a:p>
                      <a:pPr indent="0" lvl="0" marL="0" marR="0" rtl="0" algn="l">
                        <a:lnSpc>
                          <a:spcPct val="100000"/>
                        </a:lnSpc>
                        <a:spcBef>
                          <a:spcPts val="0"/>
                        </a:spcBef>
                        <a:spcAft>
                          <a:spcPts val="0"/>
                        </a:spcAft>
                        <a:buNone/>
                      </a:pPr>
                      <a:r>
                        <a:rPr lang="es-ES" sz="1200" u="none" cap="none" strike="noStrike"/>
                        <a:t>Dimensión</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Variable</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Código</a:t>
                      </a:r>
                      <a:endParaRPr sz="1200" u="none" cap="none" strike="noStrike">
                        <a:latin typeface="Arial"/>
                        <a:ea typeface="Arial"/>
                        <a:cs typeface="Arial"/>
                        <a:sym typeface="Arial"/>
                      </a:endParaRPr>
                    </a:p>
                  </a:txBody>
                  <a:tcPr marT="0" marB="0" marR="64475" marL="64475" anchor="ctr"/>
                </a:tc>
              </a:tr>
              <a:tr h="627800">
                <a:tc rowSpan="3">
                  <a:txBody>
                    <a:bodyPr/>
                    <a:lstStyle/>
                    <a:p>
                      <a:pPr indent="0" lvl="0" marL="0" marR="0" rtl="0" algn="l">
                        <a:lnSpc>
                          <a:spcPct val="100000"/>
                        </a:lnSpc>
                        <a:spcBef>
                          <a:spcPts val="0"/>
                        </a:spcBef>
                        <a:spcAft>
                          <a:spcPts val="0"/>
                        </a:spcAft>
                        <a:buNone/>
                      </a:pPr>
                      <a:r>
                        <a:rPr lang="es-ES" sz="1200" u="none" cap="none" strike="noStrike"/>
                        <a:t>Administrativo</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Requerimiento</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Solución informática, Informe gerencial, Preciso</a:t>
                      </a:r>
                      <a:endParaRPr/>
                    </a:p>
                    <a:p>
                      <a:pPr indent="0" lvl="0" marL="0" marR="0" rtl="0" algn="l">
                        <a:lnSpc>
                          <a:spcPct val="100000"/>
                        </a:lnSpc>
                        <a:spcBef>
                          <a:spcPts val="0"/>
                        </a:spcBef>
                        <a:spcAft>
                          <a:spcPts val="0"/>
                        </a:spcAft>
                        <a:buNone/>
                      </a:pPr>
                      <a:r>
                        <a:rPr lang="es-ES" sz="1200" u="none" cap="none" strike="noStrike"/>
                        <a:t>Conciso, Control operación</a:t>
                      </a:r>
                      <a:endParaRPr sz="1200" u="none" cap="none" strike="noStrike">
                        <a:latin typeface="Arial"/>
                        <a:ea typeface="Arial"/>
                        <a:cs typeface="Arial"/>
                        <a:sym typeface="Arial"/>
                      </a:endParaRPr>
                    </a:p>
                  </a:txBody>
                  <a:tcPr marT="0" marB="0" marR="64475" marL="64475" anchor="ctr"/>
                </a:tc>
              </a:tr>
              <a:tr h="714125">
                <a:tc vMerge="1"/>
                <a:tc>
                  <a:txBody>
                    <a:bodyPr/>
                    <a:lstStyle/>
                    <a:p>
                      <a:pPr indent="0" lvl="0" marL="0" marR="0" rtl="0" algn="l">
                        <a:lnSpc>
                          <a:spcPct val="100000"/>
                        </a:lnSpc>
                        <a:spcBef>
                          <a:spcPts val="0"/>
                        </a:spcBef>
                        <a:spcAft>
                          <a:spcPts val="0"/>
                        </a:spcAft>
                        <a:buNone/>
                      </a:pPr>
                      <a:r>
                        <a:rPr lang="es-ES" sz="1200" u="none" cap="none" strike="noStrike"/>
                        <a:t>Funcionalidad</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Recolección de datos, Cumplimiento Normativa, Cumplimiento ente de control,</a:t>
                      </a:r>
                      <a:endParaRPr/>
                    </a:p>
                    <a:p>
                      <a:pPr indent="0" lvl="0" marL="0" marR="0" rtl="0" algn="l">
                        <a:lnSpc>
                          <a:spcPct val="100000"/>
                        </a:lnSpc>
                        <a:spcBef>
                          <a:spcPts val="0"/>
                        </a:spcBef>
                        <a:spcAft>
                          <a:spcPts val="0"/>
                        </a:spcAft>
                        <a:buNone/>
                      </a:pPr>
                      <a:r>
                        <a:rPr lang="es-ES" sz="1200" u="none" cap="none" strike="noStrike"/>
                        <a:t>Identificar factores de riesgo</a:t>
                      </a:r>
                      <a:endParaRPr sz="1200" u="none" cap="none" strike="noStrike">
                        <a:latin typeface="Arial"/>
                        <a:ea typeface="Arial"/>
                        <a:cs typeface="Arial"/>
                        <a:sym typeface="Arial"/>
                      </a:endParaRPr>
                    </a:p>
                  </a:txBody>
                  <a:tcPr marT="0" marB="0" marR="64475" marL="64475" anchor="ctr"/>
                </a:tc>
              </a:tr>
              <a:tr h="892650">
                <a:tc vMerge="1"/>
                <a:tc>
                  <a:txBody>
                    <a:bodyPr/>
                    <a:lstStyle/>
                    <a:p>
                      <a:pPr indent="0" lvl="0" marL="0" marR="0" rtl="0" algn="l">
                        <a:lnSpc>
                          <a:spcPct val="100000"/>
                        </a:lnSpc>
                        <a:spcBef>
                          <a:spcPts val="0"/>
                        </a:spcBef>
                        <a:spcAft>
                          <a:spcPts val="0"/>
                        </a:spcAft>
                        <a:buNone/>
                      </a:pPr>
                      <a:r>
                        <a:rPr lang="es-ES" sz="1200" u="none" cap="none" strike="noStrike"/>
                        <a:t>Manejo Información</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Confidencialidad, Toma de decisiones,</a:t>
                      </a:r>
                      <a:endParaRPr/>
                    </a:p>
                    <a:p>
                      <a:pPr indent="0" lvl="0" marL="0" marR="0" rtl="0" algn="l">
                        <a:lnSpc>
                          <a:spcPct val="100000"/>
                        </a:lnSpc>
                        <a:spcBef>
                          <a:spcPts val="0"/>
                        </a:spcBef>
                        <a:spcAft>
                          <a:spcPts val="0"/>
                        </a:spcAft>
                        <a:buNone/>
                      </a:pPr>
                      <a:r>
                        <a:rPr lang="es-ES" sz="1200" u="none" cap="none" strike="noStrike"/>
                        <a:t>Mejorar operaciones, Interpretación</a:t>
                      </a:r>
                      <a:endParaRPr/>
                    </a:p>
                    <a:p>
                      <a:pPr indent="0" lvl="0" marL="0" marR="0" rtl="0" algn="l">
                        <a:lnSpc>
                          <a:spcPct val="100000"/>
                        </a:lnSpc>
                        <a:spcBef>
                          <a:spcPts val="0"/>
                        </a:spcBef>
                        <a:spcAft>
                          <a:spcPts val="0"/>
                        </a:spcAft>
                        <a:buNone/>
                      </a:pPr>
                      <a:r>
                        <a:rPr lang="es-ES" sz="1200" u="none" cap="none" strike="noStrike"/>
                        <a:t>Entendimiento</a:t>
                      </a:r>
                      <a:endParaRPr sz="1200" u="none" cap="none" strike="noStrike">
                        <a:latin typeface="Arial"/>
                        <a:ea typeface="Arial"/>
                        <a:cs typeface="Arial"/>
                        <a:sym typeface="Arial"/>
                      </a:endParaRPr>
                    </a:p>
                  </a:txBody>
                  <a:tcPr marT="0" marB="0" marR="64475" marL="64475" anchor="ctr"/>
                </a:tc>
              </a:tr>
              <a:tr h="892650">
                <a:tc rowSpan="4">
                  <a:txBody>
                    <a:bodyPr/>
                    <a:lstStyle/>
                    <a:p>
                      <a:pPr indent="0" lvl="0" marL="0" marR="0" rtl="0" algn="l">
                        <a:lnSpc>
                          <a:spcPct val="100000"/>
                        </a:lnSpc>
                        <a:spcBef>
                          <a:spcPts val="0"/>
                        </a:spcBef>
                        <a:spcAft>
                          <a:spcPts val="0"/>
                        </a:spcAft>
                        <a:buNone/>
                      </a:pPr>
                      <a:r>
                        <a:rPr lang="es-ES" sz="1200" u="none" cap="none" strike="noStrike"/>
                        <a:t>Técnico</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Requerimiento</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Manejo componentes,  Lenguaje de programación, Base de datos, Desarrollo,</a:t>
                      </a:r>
                      <a:endParaRPr/>
                    </a:p>
                    <a:p>
                      <a:pPr indent="0" lvl="0" marL="0" marR="0" rtl="0" algn="l">
                        <a:lnSpc>
                          <a:spcPct val="100000"/>
                        </a:lnSpc>
                        <a:spcBef>
                          <a:spcPts val="0"/>
                        </a:spcBef>
                        <a:spcAft>
                          <a:spcPts val="0"/>
                        </a:spcAft>
                        <a:buNone/>
                      </a:pPr>
                      <a:r>
                        <a:rPr lang="es-ES" sz="1200" u="none" cap="none" strike="noStrike"/>
                        <a:t>Mantenibilidad</a:t>
                      </a:r>
                      <a:endParaRPr sz="1200" u="none" cap="none" strike="noStrike">
                        <a:latin typeface="Arial"/>
                        <a:ea typeface="Arial"/>
                        <a:cs typeface="Arial"/>
                        <a:sym typeface="Arial"/>
                      </a:endParaRPr>
                    </a:p>
                  </a:txBody>
                  <a:tcPr marT="0" marB="0" marR="64475" marL="64475" anchor="ctr"/>
                </a:tc>
              </a:tr>
              <a:tr h="535575">
                <a:tc vMerge="1"/>
                <a:tc>
                  <a:txBody>
                    <a:bodyPr/>
                    <a:lstStyle/>
                    <a:p>
                      <a:pPr indent="0" lvl="0" marL="0" marR="0" rtl="0" algn="l">
                        <a:lnSpc>
                          <a:spcPct val="100000"/>
                        </a:lnSpc>
                        <a:spcBef>
                          <a:spcPts val="0"/>
                        </a:spcBef>
                        <a:spcAft>
                          <a:spcPts val="0"/>
                        </a:spcAft>
                        <a:buNone/>
                      </a:pPr>
                      <a:r>
                        <a:rPr lang="es-ES" sz="1200" u="none" cap="none" strike="noStrike"/>
                        <a:t>Funcionalidad</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Recolectar/Almacenar, Validar, Gestionar, Notificar, Procesar, Visualizar, Segmentar, retroalimentación</a:t>
                      </a:r>
                      <a:endParaRPr sz="1200" u="none" cap="none" strike="noStrike">
                        <a:latin typeface="Arial"/>
                        <a:ea typeface="Arial"/>
                        <a:cs typeface="Arial"/>
                        <a:sym typeface="Arial"/>
                      </a:endParaRPr>
                    </a:p>
                  </a:txBody>
                  <a:tcPr marT="0" marB="0" marR="64475" marL="64475" anchor="ctr"/>
                </a:tc>
              </a:tr>
              <a:tr h="357050">
                <a:tc vMerge="1"/>
                <a:tc>
                  <a:txBody>
                    <a:bodyPr/>
                    <a:lstStyle/>
                    <a:p>
                      <a:pPr indent="0" lvl="0" marL="0" marR="0" rtl="0" algn="l">
                        <a:lnSpc>
                          <a:spcPct val="100000"/>
                        </a:lnSpc>
                        <a:spcBef>
                          <a:spcPts val="0"/>
                        </a:spcBef>
                        <a:spcAft>
                          <a:spcPts val="0"/>
                        </a:spcAft>
                        <a:buNone/>
                      </a:pPr>
                      <a:r>
                        <a:rPr lang="es-ES" sz="1200" u="none" cap="none" strike="noStrike"/>
                        <a:t>Conocimiento</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Concentración del conocimiento, </a:t>
                      </a:r>
                      <a:endParaRPr/>
                    </a:p>
                    <a:p>
                      <a:pPr indent="0" lvl="0" marL="0" marR="0" rtl="0" algn="l">
                        <a:lnSpc>
                          <a:spcPct val="100000"/>
                        </a:lnSpc>
                        <a:spcBef>
                          <a:spcPts val="0"/>
                        </a:spcBef>
                        <a:spcAft>
                          <a:spcPts val="0"/>
                        </a:spcAft>
                        <a:buNone/>
                      </a:pPr>
                      <a:r>
                        <a:rPr lang="es-ES" sz="1200" u="none" cap="none" strike="noStrike"/>
                        <a:t>Conocimiento del especialista</a:t>
                      </a:r>
                      <a:endParaRPr sz="1200" u="none" cap="none" strike="noStrike">
                        <a:latin typeface="Arial"/>
                        <a:ea typeface="Arial"/>
                        <a:cs typeface="Arial"/>
                        <a:sym typeface="Arial"/>
                      </a:endParaRPr>
                    </a:p>
                  </a:txBody>
                  <a:tcPr marT="0" marB="0" marR="64475" marL="64475" anchor="ctr"/>
                </a:tc>
              </a:tr>
              <a:tr h="535575">
                <a:tc vMerge="1"/>
                <a:tc>
                  <a:txBody>
                    <a:bodyPr/>
                    <a:lstStyle/>
                    <a:p>
                      <a:pPr indent="0" lvl="0" marL="0" marR="0" rtl="0" algn="l">
                        <a:lnSpc>
                          <a:spcPct val="100000"/>
                        </a:lnSpc>
                        <a:spcBef>
                          <a:spcPts val="0"/>
                        </a:spcBef>
                        <a:spcAft>
                          <a:spcPts val="0"/>
                        </a:spcAft>
                        <a:buNone/>
                      </a:pPr>
                      <a:r>
                        <a:rPr lang="es-ES" sz="1200" u="none" cap="none" strike="noStrike"/>
                        <a:t>Ejecución</a:t>
                      </a:r>
                      <a:endParaRPr sz="1200" u="none" cap="none" strike="noStrike">
                        <a:latin typeface="Arial"/>
                        <a:ea typeface="Arial"/>
                        <a:cs typeface="Arial"/>
                        <a:sym typeface="Arial"/>
                      </a:endParaRPr>
                    </a:p>
                  </a:txBody>
                  <a:tcPr marT="0" marB="0" marR="64475" marL="64475" anchor="ctr"/>
                </a:tc>
                <a:tc>
                  <a:txBody>
                    <a:bodyPr/>
                    <a:lstStyle/>
                    <a:p>
                      <a:pPr indent="0" lvl="0" marL="0" marR="0" rtl="0" algn="l">
                        <a:lnSpc>
                          <a:spcPct val="100000"/>
                        </a:lnSpc>
                        <a:spcBef>
                          <a:spcPts val="0"/>
                        </a:spcBef>
                        <a:spcAft>
                          <a:spcPts val="0"/>
                        </a:spcAft>
                        <a:buNone/>
                      </a:pPr>
                      <a:r>
                        <a:rPr lang="es-ES" sz="1200" u="none" cap="none" strike="noStrike"/>
                        <a:t>Servidor Aplicativo, Servidor Base de datos,</a:t>
                      </a:r>
                      <a:endParaRPr/>
                    </a:p>
                    <a:p>
                      <a:pPr indent="0" lvl="0" marL="0" marR="0" rtl="0" algn="l">
                        <a:lnSpc>
                          <a:spcPct val="100000"/>
                        </a:lnSpc>
                        <a:spcBef>
                          <a:spcPts val="0"/>
                        </a:spcBef>
                        <a:spcAft>
                          <a:spcPts val="0"/>
                        </a:spcAft>
                        <a:buNone/>
                      </a:pPr>
                      <a:r>
                        <a:rPr lang="es-ES" sz="1200" u="none" cap="none" strike="noStrike"/>
                        <a:t>Ambientes controlados</a:t>
                      </a:r>
                      <a:endParaRPr sz="1200" u="none" cap="none" strike="noStrike">
                        <a:latin typeface="Arial"/>
                        <a:ea typeface="Arial"/>
                        <a:cs typeface="Arial"/>
                        <a:sym typeface="Arial"/>
                      </a:endParaRPr>
                    </a:p>
                  </a:txBody>
                  <a:tcPr marT="0" marB="0" marR="64475" marL="64475" anchor="ctr"/>
                </a:tc>
              </a:tr>
            </a:tbl>
          </a:graphicData>
        </a:graphic>
      </p:graphicFrame>
      <p:pic>
        <p:nvPicPr>
          <p:cNvPr id="254" name="Google Shape;254;p9"/>
          <p:cNvPicPr preferRelativeResize="0"/>
          <p:nvPr/>
        </p:nvPicPr>
        <p:blipFill rotWithShape="1">
          <a:blip r:embed="rId3">
            <a:alphaModFix/>
          </a:blip>
          <a:srcRect b="0" l="0" r="0" t="0"/>
          <a:stretch/>
        </p:blipFill>
        <p:spPr>
          <a:xfrm>
            <a:off x="7574507" y="-77787"/>
            <a:ext cx="1569493" cy="1177120"/>
          </a:xfrm>
          <a:prstGeom prst="rect">
            <a:avLst/>
          </a:prstGeom>
          <a:noFill/>
          <a:ln>
            <a:noFill/>
          </a:ln>
        </p:spPr>
      </p:pic>
      <p:sp>
        <p:nvSpPr>
          <p:cNvPr id="255" name="Google Shape;255;p9"/>
          <p:cNvSpPr txBox="1"/>
          <p:nvPr/>
        </p:nvSpPr>
        <p:spPr>
          <a:xfrm>
            <a:off x="2136650" y="6152315"/>
            <a:ext cx="588900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600">
                <a:solidFill>
                  <a:schemeClr val="dk1"/>
                </a:solidFill>
                <a:latin typeface="Calibri"/>
                <a:ea typeface="Calibri"/>
                <a:cs typeface="Calibri"/>
                <a:sym typeface="Calibri"/>
              </a:rPr>
              <a:t>Codificación de entrevistas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2013-03-02T09:47:12Z</dcterms:created>
  <dc:creator>Anónimo para doctorandose.blogspot.com</dc:creator>
</cp:coreProperties>
</file>