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8" r:id="rId4"/>
    <p:sldId id="297" r:id="rId5"/>
    <p:sldId id="299" r:id="rId6"/>
    <p:sldId id="300" r:id="rId7"/>
    <p:sldId id="301" r:id="rId8"/>
    <p:sldId id="258" r:id="rId9"/>
    <p:sldId id="260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277" r:id="rId23"/>
    <p:sldId id="295" r:id="rId24"/>
    <p:sldId id="278" r:id="rId25"/>
    <p:sldId id="279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4236972-C661-480E-A9EE-17DB8C0EE9AD}">
          <p14:sldIdLst>
            <p14:sldId id="256"/>
          </p14:sldIdLst>
        </p14:section>
        <p14:section name="desarrollo" id="{1A73681F-B8CD-4642-BBA6-BC5208D327DB}">
          <p14:sldIdLst>
            <p14:sldId id="298"/>
            <p14:sldId id="297"/>
            <p14:sldId id="299"/>
            <p14:sldId id="300"/>
            <p14:sldId id="301"/>
            <p14:sldId id="258"/>
            <p14:sldId id="26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277"/>
            <p14:sldId id="295"/>
            <p14:sldId id="278"/>
            <p14:sldId id="279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347"/>
    <a:srgbClr val="AD156F"/>
    <a:srgbClr val="7E4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C4AC0-1E19-46C5-8781-F7FB1FDE0183}" type="doc">
      <dgm:prSet loTypeId="urn:microsoft.com/office/officeart/2005/8/layout/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776B6D2-0150-4F52-946E-28CAB6D8EE66}">
      <dgm:prSet phldrT="[Texto]" custT="1"/>
      <dgm:spPr/>
      <dgm:t>
        <a:bodyPr/>
        <a:lstStyle/>
        <a:p>
          <a:r>
            <a:rPr lang="en-US" sz="1400" b="1"/>
            <a:t>Extracción de ADN</a:t>
          </a:r>
          <a:r>
            <a:rPr lang="en-US" sz="1400"/>
            <a:t> </a:t>
          </a:r>
        </a:p>
        <a:p>
          <a:r>
            <a:rPr lang="en-US" sz="1400"/>
            <a:t>Método CTAB. Conservó a -20°C. </a:t>
          </a:r>
          <a:endParaRPr lang="en-US" sz="1400" dirty="0"/>
        </a:p>
      </dgm:t>
    </dgm:pt>
    <dgm:pt modelId="{DEB90C18-CC80-48C3-8B97-4FB02AE8F981}" type="parTrans" cxnId="{57121F7E-FFAC-4EE7-9E3F-9EC8A535F2A6}">
      <dgm:prSet/>
      <dgm:spPr/>
      <dgm:t>
        <a:bodyPr/>
        <a:lstStyle/>
        <a:p>
          <a:endParaRPr lang="es-EC" sz="1400"/>
        </a:p>
      </dgm:t>
    </dgm:pt>
    <dgm:pt modelId="{E6C7A060-AFBA-4074-8149-DB780981E6BB}" type="sibTrans" cxnId="{57121F7E-FFAC-4EE7-9E3F-9EC8A535F2A6}">
      <dgm:prSet custT="1"/>
      <dgm:spPr/>
      <dgm:t>
        <a:bodyPr/>
        <a:lstStyle/>
        <a:p>
          <a:endParaRPr lang="es-EC" sz="1400"/>
        </a:p>
      </dgm:t>
    </dgm:pt>
    <dgm:pt modelId="{44D43655-A5ED-422D-8DB7-8F2B8DEAE58F}">
      <dgm:prSet phldrT="[Texto]" custT="1"/>
      <dgm:spPr/>
      <dgm:t>
        <a:bodyPr/>
        <a:lstStyle/>
        <a:p>
          <a:r>
            <a:rPr lang="en-US" sz="1400" b="1" dirty="0" err="1"/>
            <a:t>Cuantificación</a:t>
          </a:r>
          <a:r>
            <a:rPr lang="en-US" sz="1400" b="1" dirty="0"/>
            <a:t> y </a:t>
          </a:r>
          <a:r>
            <a:rPr lang="en-US" sz="1400" b="1" dirty="0" err="1"/>
            <a:t>análisis</a:t>
          </a:r>
          <a:r>
            <a:rPr lang="en-US" sz="1400" b="1" dirty="0"/>
            <a:t> de </a:t>
          </a:r>
          <a:r>
            <a:rPr lang="en-US" sz="1400" b="1" dirty="0" err="1"/>
            <a:t>calidad</a:t>
          </a:r>
          <a:r>
            <a:rPr lang="en-US" sz="1400" b="1" dirty="0"/>
            <a:t> de ADN</a:t>
          </a:r>
          <a:r>
            <a:rPr lang="en-US" sz="1400" dirty="0"/>
            <a:t> </a:t>
          </a:r>
        </a:p>
        <a:p>
          <a:r>
            <a:rPr lang="en-US" sz="1400" dirty="0"/>
            <a:t>E</a:t>
          </a:r>
          <a:r>
            <a:rPr lang="es-EC" sz="1400" dirty="0" err="1"/>
            <a:t>spectrofotómetro</a:t>
          </a:r>
          <a:r>
            <a:rPr lang="es-EC" sz="1400" dirty="0"/>
            <a:t> de microplacas UV/Vis </a:t>
          </a:r>
          <a:r>
            <a:rPr lang="es-EC" sz="1400" dirty="0" err="1"/>
            <a:t>Multiskan</a:t>
          </a:r>
          <a:r>
            <a:rPr lang="es-EC" sz="1400" dirty="0"/>
            <a:t> </a:t>
          </a:r>
          <a:r>
            <a:rPr lang="es-EC" sz="1400" dirty="0" err="1"/>
            <a:t>Sky</a:t>
          </a:r>
          <a:r>
            <a:rPr lang="es-EC" sz="1400" dirty="0"/>
            <a:t>.</a:t>
          </a:r>
        </a:p>
      </dgm:t>
    </dgm:pt>
    <dgm:pt modelId="{113B5F7C-C419-4F9C-9B54-8657DAE09A47}" type="parTrans" cxnId="{07D252DB-FC0E-47DE-99D8-44FDBA6B9562}">
      <dgm:prSet/>
      <dgm:spPr/>
      <dgm:t>
        <a:bodyPr/>
        <a:lstStyle/>
        <a:p>
          <a:endParaRPr lang="es-EC" sz="1400"/>
        </a:p>
      </dgm:t>
    </dgm:pt>
    <dgm:pt modelId="{CF332108-41AC-41FA-820D-BF92FF759852}" type="sibTrans" cxnId="{07D252DB-FC0E-47DE-99D8-44FDBA6B9562}">
      <dgm:prSet/>
      <dgm:spPr/>
      <dgm:t>
        <a:bodyPr/>
        <a:lstStyle/>
        <a:p>
          <a:endParaRPr lang="es-EC" sz="1400"/>
        </a:p>
      </dgm:t>
    </dgm:pt>
    <dgm:pt modelId="{E60A6516-7E77-4CAF-B5A7-63688FC2C15E}">
      <dgm:prSet phldrT="[Texto]" custT="1"/>
      <dgm:spPr/>
      <dgm:t>
        <a:bodyPr/>
        <a:lstStyle/>
        <a:p>
          <a:r>
            <a:rPr lang="es-EC" sz="1400" b="1" dirty="0"/>
            <a:t>Integridad del ADN</a:t>
          </a:r>
        </a:p>
        <a:p>
          <a:r>
            <a:rPr lang="es-EC" sz="1400" dirty="0"/>
            <a:t>Electroforesis agarosa 1%, 90V, 35 min. Transiluminador UV.</a:t>
          </a:r>
        </a:p>
      </dgm:t>
    </dgm:pt>
    <dgm:pt modelId="{846BD310-09C0-4BFD-B64D-690A87D19C38}" type="parTrans" cxnId="{F726D13F-117C-475B-A890-6B42DF419289}">
      <dgm:prSet/>
      <dgm:spPr/>
      <dgm:t>
        <a:bodyPr/>
        <a:lstStyle/>
        <a:p>
          <a:endParaRPr lang="es-EC"/>
        </a:p>
      </dgm:t>
    </dgm:pt>
    <dgm:pt modelId="{FF758852-B69B-4340-AA9A-B6908D6F4824}" type="sibTrans" cxnId="{F726D13F-117C-475B-A890-6B42DF419289}">
      <dgm:prSet/>
      <dgm:spPr/>
      <dgm:t>
        <a:bodyPr/>
        <a:lstStyle/>
        <a:p>
          <a:endParaRPr lang="es-EC"/>
        </a:p>
      </dgm:t>
    </dgm:pt>
    <dgm:pt modelId="{59601C6A-F7B5-4033-A5F0-89F0D6801AC7}" type="pres">
      <dgm:prSet presAssocID="{8FAC4AC0-1E19-46C5-8781-F7FB1FDE0183}" presName="diagram" presStyleCnt="0">
        <dgm:presLayoutVars>
          <dgm:dir/>
          <dgm:resizeHandles val="exact"/>
        </dgm:presLayoutVars>
      </dgm:prSet>
      <dgm:spPr/>
    </dgm:pt>
    <dgm:pt modelId="{3918ED8E-5427-4538-8B2E-14657FDC6370}" type="pres">
      <dgm:prSet presAssocID="{3776B6D2-0150-4F52-946E-28CAB6D8EE66}" presName="node" presStyleLbl="node1" presStyleIdx="0" presStyleCnt="3">
        <dgm:presLayoutVars>
          <dgm:bulletEnabled val="1"/>
        </dgm:presLayoutVars>
      </dgm:prSet>
      <dgm:spPr/>
    </dgm:pt>
    <dgm:pt modelId="{1626DCEF-E91F-4E73-B7ED-3295C0FEBB54}" type="pres">
      <dgm:prSet presAssocID="{E6C7A060-AFBA-4074-8149-DB780981E6BB}" presName="sibTrans" presStyleLbl="sibTrans2D1" presStyleIdx="0" presStyleCnt="2"/>
      <dgm:spPr/>
    </dgm:pt>
    <dgm:pt modelId="{BF8304E6-57A6-4C9C-B7C3-0CC369768AEA}" type="pres">
      <dgm:prSet presAssocID="{E6C7A060-AFBA-4074-8149-DB780981E6BB}" presName="connectorText" presStyleLbl="sibTrans2D1" presStyleIdx="0" presStyleCnt="2"/>
      <dgm:spPr/>
    </dgm:pt>
    <dgm:pt modelId="{536B5D57-974C-45F6-82B9-D00D3BF64DE2}" type="pres">
      <dgm:prSet presAssocID="{44D43655-A5ED-422D-8DB7-8F2B8DEAE58F}" presName="node" presStyleLbl="node1" presStyleIdx="1" presStyleCnt="3">
        <dgm:presLayoutVars>
          <dgm:bulletEnabled val="1"/>
        </dgm:presLayoutVars>
      </dgm:prSet>
      <dgm:spPr/>
    </dgm:pt>
    <dgm:pt modelId="{53724A7F-71BC-46DD-84EB-A92455EF1A04}" type="pres">
      <dgm:prSet presAssocID="{CF332108-41AC-41FA-820D-BF92FF759852}" presName="sibTrans" presStyleLbl="sibTrans2D1" presStyleIdx="1" presStyleCnt="2"/>
      <dgm:spPr/>
    </dgm:pt>
    <dgm:pt modelId="{020907FC-7421-499E-BAA3-B995621CFA99}" type="pres">
      <dgm:prSet presAssocID="{CF332108-41AC-41FA-820D-BF92FF759852}" presName="connectorText" presStyleLbl="sibTrans2D1" presStyleIdx="1" presStyleCnt="2"/>
      <dgm:spPr/>
    </dgm:pt>
    <dgm:pt modelId="{82974C0C-EFD0-4D10-B457-3B7EF97FE50E}" type="pres">
      <dgm:prSet presAssocID="{E60A6516-7E77-4CAF-B5A7-63688FC2C15E}" presName="node" presStyleLbl="node1" presStyleIdx="2" presStyleCnt="3">
        <dgm:presLayoutVars>
          <dgm:bulletEnabled val="1"/>
        </dgm:presLayoutVars>
      </dgm:prSet>
      <dgm:spPr/>
    </dgm:pt>
  </dgm:ptLst>
  <dgm:cxnLst>
    <dgm:cxn modelId="{0EAE9B16-ADC5-476A-AE83-EDCD11AC09BF}" type="presOf" srcId="{8FAC4AC0-1E19-46C5-8781-F7FB1FDE0183}" destId="{59601C6A-F7B5-4033-A5F0-89F0D6801AC7}" srcOrd="0" destOrd="0" presId="urn:microsoft.com/office/officeart/2005/8/layout/process5"/>
    <dgm:cxn modelId="{B412031C-5717-4759-B340-E712571914C4}" type="presOf" srcId="{CF332108-41AC-41FA-820D-BF92FF759852}" destId="{020907FC-7421-499E-BAA3-B995621CFA99}" srcOrd="1" destOrd="0" presId="urn:microsoft.com/office/officeart/2005/8/layout/process5"/>
    <dgm:cxn modelId="{C226C62A-62D3-449C-B900-0E5F1FD8E0FA}" type="presOf" srcId="{E6C7A060-AFBA-4074-8149-DB780981E6BB}" destId="{BF8304E6-57A6-4C9C-B7C3-0CC369768AEA}" srcOrd="1" destOrd="0" presId="urn:microsoft.com/office/officeart/2005/8/layout/process5"/>
    <dgm:cxn modelId="{1610D538-99CF-437C-A24C-9766ECC28574}" type="presOf" srcId="{E60A6516-7E77-4CAF-B5A7-63688FC2C15E}" destId="{82974C0C-EFD0-4D10-B457-3B7EF97FE50E}" srcOrd="0" destOrd="0" presId="urn:microsoft.com/office/officeart/2005/8/layout/process5"/>
    <dgm:cxn modelId="{F726D13F-117C-475B-A890-6B42DF419289}" srcId="{8FAC4AC0-1E19-46C5-8781-F7FB1FDE0183}" destId="{E60A6516-7E77-4CAF-B5A7-63688FC2C15E}" srcOrd="2" destOrd="0" parTransId="{846BD310-09C0-4BFD-B64D-690A87D19C38}" sibTransId="{FF758852-B69B-4340-AA9A-B6908D6F4824}"/>
    <dgm:cxn modelId="{B20D8240-B1FF-4004-B680-D1D9F325405F}" type="presOf" srcId="{CF332108-41AC-41FA-820D-BF92FF759852}" destId="{53724A7F-71BC-46DD-84EB-A92455EF1A04}" srcOrd="0" destOrd="0" presId="urn:microsoft.com/office/officeart/2005/8/layout/process5"/>
    <dgm:cxn modelId="{C87C5D42-28FB-4E54-B095-18891C26AC36}" type="presOf" srcId="{3776B6D2-0150-4F52-946E-28CAB6D8EE66}" destId="{3918ED8E-5427-4538-8B2E-14657FDC6370}" srcOrd="0" destOrd="0" presId="urn:microsoft.com/office/officeart/2005/8/layout/process5"/>
    <dgm:cxn modelId="{D766244D-99DA-4306-AB9C-E181BBE798A4}" type="presOf" srcId="{44D43655-A5ED-422D-8DB7-8F2B8DEAE58F}" destId="{536B5D57-974C-45F6-82B9-D00D3BF64DE2}" srcOrd="0" destOrd="0" presId="urn:microsoft.com/office/officeart/2005/8/layout/process5"/>
    <dgm:cxn modelId="{57121F7E-FFAC-4EE7-9E3F-9EC8A535F2A6}" srcId="{8FAC4AC0-1E19-46C5-8781-F7FB1FDE0183}" destId="{3776B6D2-0150-4F52-946E-28CAB6D8EE66}" srcOrd="0" destOrd="0" parTransId="{DEB90C18-CC80-48C3-8B97-4FB02AE8F981}" sibTransId="{E6C7A060-AFBA-4074-8149-DB780981E6BB}"/>
    <dgm:cxn modelId="{07D252DB-FC0E-47DE-99D8-44FDBA6B9562}" srcId="{8FAC4AC0-1E19-46C5-8781-F7FB1FDE0183}" destId="{44D43655-A5ED-422D-8DB7-8F2B8DEAE58F}" srcOrd="1" destOrd="0" parTransId="{113B5F7C-C419-4F9C-9B54-8657DAE09A47}" sibTransId="{CF332108-41AC-41FA-820D-BF92FF759852}"/>
    <dgm:cxn modelId="{5935FAED-1E4A-40A8-97A1-076CE9A864E8}" type="presOf" srcId="{E6C7A060-AFBA-4074-8149-DB780981E6BB}" destId="{1626DCEF-E91F-4E73-B7ED-3295C0FEBB54}" srcOrd="0" destOrd="0" presId="urn:microsoft.com/office/officeart/2005/8/layout/process5"/>
    <dgm:cxn modelId="{908EACB3-5DA0-4A6E-8DD2-DAA5A1B2E313}" type="presParOf" srcId="{59601C6A-F7B5-4033-A5F0-89F0D6801AC7}" destId="{3918ED8E-5427-4538-8B2E-14657FDC6370}" srcOrd="0" destOrd="0" presId="urn:microsoft.com/office/officeart/2005/8/layout/process5"/>
    <dgm:cxn modelId="{AA7CD964-7C1D-4461-A3B5-B2E0805EB894}" type="presParOf" srcId="{59601C6A-F7B5-4033-A5F0-89F0D6801AC7}" destId="{1626DCEF-E91F-4E73-B7ED-3295C0FEBB54}" srcOrd="1" destOrd="0" presId="urn:microsoft.com/office/officeart/2005/8/layout/process5"/>
    <dgm:cxn modelId="{F8BD9BF5-B199-4D89-A082-82888C2BC047}" type="presParOf" srcId="{1626DCEF-E91F-4E73-B7ED-3295C0FEBB54}" destId="{BF8304E6-57A6-4C9C-B7C3-0CC369768AEA}" srcOrd="0" destOrd="0" presId="urn:microsoft.com/office/officeart/2005/8/layout/process5"/>
    <dgm:cxn modelId="{2E67F81E-2DFB-4A5A-BB21-8230AFA744B8}" type="presParOf" srcId="{59601C6A-F7B5-4033-A5F0-89F0D6801AC7}" destId="{536B5D57-974C-45F6-82B9-D00D3BF64DE2}" srcOrd="2" destOrd="0" presId="urn:microsoft.com/office/officeart/2005/8/layout/process5"/>
    <dgm:cxn modelId="{12C45788-FC2A-4656-BC6C-01AD6C256E0C}" type="presParOf" srcId="{59601C6A-F7B5-4033-A5F0-89F0D6801AC7}" destId="{53724A7F-71BC-46DD-84EB-A92455EF1A04}" srcOrd="3" destOrd="0" presId="urn:microsoft.com/office/officeart/2005/8/layout/process5"/>
    <dgm:cxn modelId="{85205EAC-24EC-4A0F-A7CF-37EDAEF613F8}" type="presParOf" srcId="{53724A7F-71BC-46DD-84EB-A92455EF1A04}" destId="{020907FC-7421-499E-BAA3-B995621CFA99}" srcOrd="0" destOrd="0" presId="urn:microsoft.com/office/officeart/2005/8/layout/process5"/>
    <dgm:cxn modelId="{99BBEC40-793E-46BA-8FE5-5A1E30F9EBC5}" type="presParOf" srcId="{59601C6A-F7B5-4033-A5F0-89F0D6801AC7}" destId="{82974C0C-EFD0-4D10-B457-3B7EF97FE50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C4AC0-1E19-46C5-8781-F7FB1FDE0183}" type="doc">
      <dgm:prSet loTypeId="urn:microsoft.com/office/officeart/2005/8/layout/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776B6D2-0150-4F52-946E-28CAB6D8EE66}">
      <dgm:prSet phldrT="[Texto]" custT="1"/>
      <dgm:spPr/>
      <dgm:t>
        <a:bodyPr/>
        <a:lstStyle/>
        <a:p>
          <a:r>
            <a:rPr lang="en-US" sz="1400" b="1" dirty="0" err="1"/>
            <a:t>Extracción</a:t>
          </a:r>
          <a:r>
            <a:rPr lang="en-US" sz="1400" b="1" dirty="0"/>
            <a:t> de ARN</a:t>
          </a:r>
          <a:endParaRPr lang="en-US" sz="1400" dirty="0"/>
        </a:p>
        <a:p>
          <a:r>
            <a:rPr lang="en-US" sz="1400" dirty="0" err="1"/>
            <a:t>Método</a:t>
          </a:r>
          <a:r>
            <a:rPr lang="en-US" sz="1400" dirty="0"/>
            <a:t> </a:t>
          </a:r>
          <a:r>
            <a:rPr lang="en-US" sz="1400" dirty="0" err="1"/>
            <a:t>fenol-cloroformo</a:t>
          </a:r>
          <a:r>
            <a:rPr lang="en-US" sz="1400" dirty="0"/>
            <a:t> con </a:t>
          </a:r>
          <a:r>
            <a:rPr lang="en-US" sz="1400" dirty="0" err="1"/>
            <a:t>Trizol</a:t>
          </a:r>
          <a:r>
            <a:rPr lang="en-US" sz="1400" dirty="0"/>
            <a:t> y </a:t>
          </a:r>
          <a:r>
            <a:rPr lang="fr-FR" sz="1400" dirty="0"/>
            <a:t>mini kit de </a:t>
          </a:r>
          <a:r>
            <a:rPr lang="fr-FR" sz="1400" dirty="0" err="1"/>
            <a:t>columnas</a:t>
          </a:r>
          <a:r>
            <a:rPr lang="fr-FR" sz="1400" dirty="0"/>
            <a:t> </a:t>
          </a:r>
          <a:r>
            <a:rPr lang="fr-FR" sz="1400" dirty="0" err="1"/>
            <a:t>GeneJET</a:t>
          </a:r>
          <a:r>
            <a:rPr lang="fr-FR" sz="1400" dirty="0"/>
            <a:t> Plant RNA Purification</a:t>
          </a:r>
          <a:r>
            <a:rPr lang="en-US" sz="1400" dirty="0"/>
            <a:t>. </a:t>
          </a:r>
          <a:r>
            <a:rPr lang="en-US" sz="1400" dirty="0" err="1"/>
            <a:t>Conservó</a:t>
          </a:r>
          <a:r>
            <a:rPr lang="en-US" sz="1400" dirty="0"/>
            <a:t> a -80°C. </a:t>
          </a:r>
        </a:p>
      </dgm:t>
    </dgm:pt>
    <dgm:pt modelId="{DEB90C18-CC80-48C3-8B97-4FB02AE8F981}" type="parTrans" cxnId="{57121F7E-FFAC-4EE7-9E3F-9EC8A535F2A6}">
      <dgm:prSet/>
      <dgm:spPr/>
      <dgm:t>
        <a:bodyPr/>
        <a:lstStyle/>
        <a:p>
          <a:endParaRPr lang="es-EC" sz="1400"/>
        </a:p>
      </dgm:t>
    </dgm:pt>
    <dgm:pt modelId="{E6C7A060-AFBA-4074-8149-DB780981E6BB}" type="sibTrans" cxnId="{57121F7E-FFAC-4EE7-9E3F-9EC8A535F2A6}">
      <dgm:prSet custT="1"/>
      <dgm:spPr/>
      <dgm:t>
        <a:bodyPr/>
        <a:lstStyle/>
        <a:p>
          <a:endParaRPr lang="es-EC" sz="1400"/>
        </a:p>
      </dgm:t>
    </dgm:pt>
    <dgm:pt modelId="{44D43655-A5ED-422D-8DB7-8F2B8DEAE58F}">
      <dgm:prSet phldrT="[Texto]" custT="1"/>
      <dgm:spPr/>
      <dgm:t>
        <a:bodyPr/>
        <a:lstStyle/>
        <a:p>
          <a:r>
            <a:rPr lang="en-US" sz="1400" b="1" dirty="0" err="1"/>
            <a:t>Cuantificación</a:t>
          </a:r>
          <a:r>
            <a:rPr lang="en-US" sz="1400" b="1" dirty="0"/>
            <a:t> y </a:t>
          </a:r>
          <a:r>
            <a:rPr lang="en-US" sz="1400" b="1" dirty="0" err="1"/>
            <a:t>análisis</a:t>
          </a:r>
          <a:r>
            <a:rPr lang="en-US" sz="1400" b="1" dirty="0"/>
            <a:t> de </a:t>
          </a:r>
          <a:r>
            <a:rPr lang="en-US" sz="1400" b="1" dirty="0" err="1"/>
            <a:t>calidad</a:t>
          </a:r>
          <a:r>
            <a:rPr lang="en-US" sz="1400" b="1" dirty="0"/>
            <a:t> de ARN</a:t>
          </a:r>
          <a:r>
            <a:rPr lang="en-US" sz="1400" dirty="0"/>
            <a:t> </a:t>
          </a:r>
        </a:p>
        <a:p>
          <a:r>
            <a:rPr lang="en-US" sz="1400" dirty="0"/>
            <a:t>E</a:t>
          </a:r>
          <a:r>
            <a:rPr lang="es-EC" sz="1400" dirty="0" err="1"/>
            <a:t>spectrofotómetro</a:t>
          </a:r>
          <a:r>
            <a:rPr lang="es-EC" sz="1400" dirty="0"/>
            <a:t> de microplacas UV/Vis </a:t>
          </a:r>
          <a:r>
            <a:rPr lang="es-EC" sz="1400" dirty="0" err="1"/>
            <a:t>Multiskan</a:t>
          </a:r>
          <a:r>
            <a:rPr lang="es-EC" sz="1400" dirty="0"/>
            <a:t> </a:t>
          </a:r>
          <a:r>
            <a:rPr lang="es-EC" sz="1400" dirty="0" err="1"/>
            <a:t>Sky</a:t>
          </a:r>
          <a:r>
            <a:rPr lang="es-EC" sz="1400" dirty="0"/>
            <a:t>.</a:t>
          </a:r>
        </a:p>
      </dgm:t>
    </dgm:pt>
    <dgm:pt modelId="{113B5F7C-C419-4F9C-9B54-8657DAE09A47}" type="parTrans" cxnId="{07D252DB-FC0E-47DE-99D8-44FDBA6B9562}">
      <dgm:prSet/>
      <dgm:spPr/>
      <dgm:t>
        <a:bodyPr/>
        <a:lstStyle/>
        <a:p>
          <a:endParaRPr lang="es-EC" sz="1400"/>
        </a:p>
      </dgm:t>
    </dgm:pt>
    <dgm:pt modelId="{CF332108-41AC-41FA-820D-BF92FF759852}" type="sibTrans" cxnId="{07D252DB-FC0E-47DE-99D8-44FDBA6B9562}">
      <dgm:prSet/>
      <dgm:spPr/>
      <dgm:t>
        <a:bodyPr/>
        <a:lstStyle/>
        <a:p>
          <a:endParaRPr lang="es-EC" sz="1400"/>
        </a:p>
      </dgm:t>
    </dgm:pt>
    <dgm:pt modelId="{E60A6516-7E77-4CAF-B5A7-63688FC2C15E}">
      <dgm:prSet phldrT="[Texto]" custT="1"/>
      <dgm:spPr/>
      <dgm:t>
        <a:bodyPr/>
        <a:lstStyle/>
        <a:p>
          <a:r>
            <a:rPr lang="es-EC" sz="1400" b="1" dirty="0"/>
            <a:t>Integridad del ARN</a:t>
          </a:r>
        </a:p>
        <a:p>
          <a:r>
            <a:rPr lang="es-EC" sz="1400" dirty="0"/>
            <a:t>Electroforesis agarosa 1.5%, 100V, 40 min. Transiluminador UV.</a:t>
          </a:r>
        </a:p>
      </dgm:t>
    </dgm:pt>
    <dgm:pt modelId="{846BD310-09C0-4BFD-B64D-690A87D19C38}" type="parTrans" cxnId="{F726D13F-117C-475B-A890-6B42DF419289}">
      <dgm:prSet/>
      <dgm:spPr/>
      <dgm:t>
        <a:bodyPr/>
        <a:lstStyle/>
        <a:p>
          <a:endParaRPr lang="es-EC"/>
        </a:p>
      </dgm:t>
    </dgm:pt>
    <dgm:pt modelId="{FF758852-B69B-4340-AA9A-B6908D6F4824}" type="sibTrans" cxnId="{F726D13F-117C-475B-A890-6B42DF419289}">
      <dgm:prSet/>
      <dgm:spPr/>
      <dgm:t>
        <a:bodyPr/>
        <a:lstStyle/>
        <a:p>
          <a:endParaRPr lang="es-EC"/>
        </a:p>
      </dgm:t>
    </dgm:pt>
    <dgm:pt modelId="{59601C6A-F7B5-4033-A5F0-89F0D6801AC7}" type="pres">
      <dgm:prSet presAssocID="{8FAC4AC0-1E19-46C5-8781-F7FB1FDE0183}" presName="diagram" presStyleCnt="0">
        <dgm:presLayoutVars>
          <dgm:dir/>
          <dgm:resizeHandles val="exact"/>
        </dgm:presLayoutVars>
      </dgm:prSet>
      <dgm:spPr/>
    </dgm:pt>
    <dgm:pt modelId="{3918ED8E-5427-4538-8B2E-14657FDC6370}" type="pres">
      <dgm:prSet presAssocID="{3776B6D2-0150-4F52-946E-28CAB6D8EE66}" presName="node" presStyleLbl="node1" presStyleIdx="0" presStyleCnt="3">
        <dgm:presLayoutVars>
          <dgm:bulletEnabled val="1"/>
        </dgm:presLayoutVars>
      </dgm:prSet>
      <dgm:spPr/>
    </dgm:pt>
    <dgm:pt modelId="{1626DCEF-E91F-4E73-B7ED-3295C0FEBB54}" type="pres">
      <dgm:prSet presAssocID="{E6C7A060-AFBA-4074-8149-DB780981E6BB}" presName="sibTrans" presStyleLbl="sibTrans2D1" presStyleIdx="0" presStyleCnt="2"/>
      <dgm:spPr/>
    </dgm:pt>
    <dgm:pt modelId="{BF8304E6-57A6-4C9C-B7C3-0CC369768AEA}" type="pres">
      <dgm:prSet presAssocID="{E6C7A060-AFBA-4074-8149-DB780981E6BB}" presName="connectorText" presStyleLbl="sibTrans2D1" presStyleIdx="0" presStyleCnt="2"/>
      <dgm:spPr/>
    </dgm:pt>
    <dgm:pt modelId="{536B5D57-974C-45F6-82B9-D00D3BF64DE2}" type="pres">
      <dgm:prSet presAssocID="{44D43655-A5ED-422D-8DB7-8F2B8DEAE58F}" presName="node" presStyleLbl="node1" presStyleIdx="1" presStyleCnt="3">
        <dgm:presLayoutVars>
          <dgm:bulletEnabled val="1"/>
        </dgm:presLayoutVars>
      </dgm:prSet>
      <dgm:spPr/>
    </dgm:pt>
    <dgm:pt modelId="{53724A7F-71BC-46DD-84EB-A92455EF1A04}" type="pres">
      <dgm:prSet presAssocID="{CF332108-41AC-41FA-820D-BF92FF759852}" presName="sibTrans" presStyleLbl="sibTrans2D1" presStyleIdx="1" presStyleCnt="2"/>
      <dgm:spPr/>
    </dgm:pt>
    <dgm:pt modelId="{020907FC-7421-499E-BAA3-B995621CFA99}" type="pres">
      <dgm:prSet presAssocID="{CF332108-41AC-41FA-820D-BF92FF759852}" presName="connectorText" presStyleLbl="sibTrans2D1" presStyleIdx="1" presStyleCnt="2"/>
      <dgm:spPr/>
    </dgm:pt>
    <dgm:pt modelId="{82974C0C-EFD0-4D10-B457-3B7EF97FE50E}" type="pres">
      <dgm:prSet presAssocID="{E60A6516-7E77-4CAF-B5A7-63688FC2C15E}" presName="node" presStyleLbl="node1" presStyleIdx="2" presStyleCnt="3">
        <dgm:presLayoutVars>
          <dgm:bulletEnabled val="1"/>
        </dgm:presLayoutVars>
      </dgm:prSet>
      <dgm:spPr/>
    </dgm:pt>
  </dgm:ptLst>
  <dgm:cxnLst>
    <dgm:cxn modelId="{0EAE9B16-ADC5-476A-AE83-EDCD11AC09BF}" type="presOf" srcId="{8FAC4AC0-1E19-46C5-8781-F7FB1FDE0183}" destId="{59601C6A-F7B5-4033-A5F0-89F0D6801AC7}" srcOrd="0" destOrd="0" presId="urn:microsoft.com/office/officeart/2005/8/layout/process5"/>
    <dgm:cxn modelId="{B412031C-5717-4759-B340-E712571914C4}" type="presOf" srcId="{CF332108-41AC-41FA-820D-BF92FF759852}" destId="{020907FC-7421-499E-BAA3-B995621CFA99}" srcOrd="1" destOrd="0" presId="urn:microsoft.com/office/officeart/2005/8/layout/process5"/>
    <dgm:cxn modelId="{C226C62A-62D3-449C-B900-0E5F1FD8E0FA}" type="presOf" srcId="{E6C7A060-AFBA-4074-8149-DB780981E6BB}" destId="{BF8304E6-57A6-4C9C-B7C3-0CC369768AEA}" srcOrd="1" destOrd="0" presId="urn:microsoft.com/office/officeart/2005/8/layout/process5"/>
    <dgm:cxn modelId="{1610D538-99CF-437C-A24C-9766ECC28574}" type="presOf" srcId="{E60A6516-7E77-4CAF-B5A7-63688FC2C15E}" destId="{82974C0C-EFD0-4D10-B457-3B7EF97FE50E}" srcOrd="0" destOrd="0" presId="urn:microsoft.com/office/officeart/2005/8/layout/process5"/>
    <dgm:cxn modelId="{F726D13F-117C-475B-A890-6B42DF419289}" srcId="{8FAC4AC0-1E19-46C5-8781-F7FB1FDE0183}" destId="{E60A6516-7E77-4CAF-B5A7-63688FC2C15E}" srcOrd="2" destOrd="0" parTransId="{846BD310-09C0-4BFD-B64D-690A87D19C38}" sibTransId="{FF758852-B69B-4340-AA9A-B6908D6F4824}"/>
    <dgm:cxn modelId="{B20D8240-B1FF-4004-B680-D1D9F325405F}" type="presOf" srcId="{CF332108-41AC-41FA-820D-BF92FF759852}" destId="{53724A7F-71BC-46DD-84EB-A92455EF1A04}" srcOrd="0" destOrd="0" presId="urn:microsoft.com/office/officeart/2005/8/layout/process5"/>
    <dgm:cxn modelId="{C87C5D42-28FB-4E54-B095-18891C26AC36}" type="presOf" srcId="{3776B6D2-0150-4F52-946E-28CAB6D8EE66}" destId="{3918ED8E-5427-4538-8B2E-14657FDC6370}" srcOrd="0" destOrd="0" presId="urn:microsoft.com/office/officeart/2005/8/layout/process5"/>
    <dgm:cxn modelId="{D766244D-99DA-4306-AB9C-E181BBE798A4}" type="presOf" srcId="{44D43655-A5ED-422D-8DB7-8F2B8DEAE58F}" destId="{536B5D57-974C-45F6-82B9-D00D3BF64DE2}" srcOrd="0" destOrd="0" presId="urn:microsoft.com/office/officeart/2005/8/layout/process5"/>
    <dgm:cxn modelId="{57121F7E-FFAC-4EE7-9E3F-9EC8A535F2A6}" srcId="{8FAC4AC0-1E19-46C5-8781-F7FB1FDE0183}" destId="{3776B6D2-0150-4F52-946E-28CAB6D8EE66}" srcOrd="0" destOrd="0" parTransId="{DEB90C18-CC80-48C3-8B97-4FB02AE8F981}" sibTransId="{E6C7A060-AFBA-4074-8149-DB780981E6BB}"/>
    <dgm:cxn modelId="{07D252DB-FC0E-47DE-99D8-44FDBA6B9562}" srcId="{8FAC4AC0-1E19-46C5-8781-F7FB1FDE0183}" destId="{44D43655-A5ED-422D-8DB7-8F2B8DEAE58F}" srcOrd="1" destOrd="0" parTransId="{113B5F7C-C419-4F9C-9B54-8657DAE09A47}" sibTransId="{CF332108-41AC-41FA-820D-BF92FF759852}"/>
    <dgm:cxn modelId="{5935FAED-1E4A-40A8-97A1-076CE9A864E8}" type="presOf" srcId="{E6C7A060-AFBA-4074-8149-DB780981E6BB}" destId="{1626DCEF-E91F-4E73-B7ED-3295C0FEBB54}" srcOrd="0" destOrd="0" presId="urn:microsoft.com/office/officeart/2005/8/layout/process5"/>
    <dgm:cxn modelId="{908EACB3-5DA0-4A6E-8DD2-DAA5A1B2E313}" type="presParOf" srcId="{59601C6A-F7B5-4033-A5F0-89F0D6801AC7}" destId="{3918ED8E-5427-4538-8B2E-14657FDC6370}" srcOrd="0" destOrd="0" presId="urn:microsoft.com/office/officeart/2005/8/layout/process5"/>
    <dgm:cxn modelId="{AA7CD964-7C1D-4461-A3B5-B2E0805EB894}" type="presParOf" srcId="{59601C6A-F7B5-4033-A5F0-89F0D6801AC7}" destId="{1626DCEF-E91F-4E73-B7ED-3295C0FEBB54}" srcOrd="1" destOrd="0" presId="urn:microsoft.com/office/officeart/2005/8/layout/process5"/>
    <dgm:cxn modelId="{F8BD9BF5-B199-4D89-A082-82888C2BC047}" type="presParOf" srcId="{1626DCEF-E91F-4E73-B7ED-3295C0FEBB54}" destId="{BF8304E6-57A6-4C9C-B7C3-0CC369768AEA}" srcOrd="0" destOrd="0" presId="urn:microsoft.com/office/officeart/2005/8/layout/process5"/>
    <dgm:cxn modelId="{2E67F81E-2DFB-4A5A-BB21-8230AFA744B8}" type="presParOf" srcId="{59601C6A-F7B5-4033-A5F0-89F0D6801AC7}" destId="{536B5D57-974C-45F6-82B9-D00D3BF64DE2}" srcOrd="2" destOrd="0" presId="urn:microsoft.com/office/officeart/2005/8/layout/process5"/>
    <dgm:cxn modelId="{12C45788-FC2A-4656-BC6C-01AD6C256E0C}" type="presParOf" srcId="{59601C6A-F7B5-4033-A5F0-89F0D6801AC7}" destId="{53724A7F-71BC-46DD-84EB-A92455EF1A04}" srcOrd="3" destOrd="0" presId="urn:microsoft.com/office/officeart/2005/8/layout/process5"/>
    <dgm:cxn modelId="{85205EAC-24EC-4A0F-A7CF-37EDAEF613F8}" type="presParOf" srcId="{53724A7F-71BC-46DD-84EB-A92455EF1A04}" destId="{020907FC-7421-499E-BAA3-B995621CFA99}" srcOrd="0" destOrd="0" presId="urn:microsoft.com/office/officeart/2005/8/layout/process5"/>
    <dgm:cxn modelId="{99BBEC40-793E-46BA-8FE5-5A1E30F9EBC5}" type="presParOf" srcId="{59601C6A-F7B5-4033-A5F0-89F0D6801AC7}" destId="{82974C0C-EFD0-4D10-B457-3B7EF97FE50E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1977D-C21C-4459-BEBB-DC3207BD346B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C4F7268E-CFCE-40BD-9F08-6A8BF2362A69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Templado</a:t>
          </a:r>
        </a:p>
      </dgm:t>
    </dgm:pt>
    <dgm:pt modelId="{1AB21224-B9C5-4420-BEF6-23BCED7AC013}" type="parTrans" cxnId="{A6136400-B977-4252-8AE6-F1040019317A}">
      <dgm:prSet/>
      <dgm:spPr/>
      <dgm:t>
        <a:bodyPr/>
        <a:lstStyle/>
        <a:p>
          <a:endParaRPr lang="es-EC"/>
        </a:p>
      </dgm:t>
    </dgm:pt>
    <dgm:pt modelId="{464A7C96-9479-455D-8565-902D2EA0E51A}" type="sibTrans" cxnId="{A6136400-B977-4252-8AE6-F1040019317A}">
      <dgm:prSet/>
      <dgm:spPr/>
      <dgm:t>
        <a:bodyPr/>
        <a:lstStyle/>
        <a:p>
          <a:endParaRPr lang="es-EC"/>
        </a:p>
      </dgm:t>
    </dgm:pt>
    <dgm:pt modelId="{54E0BED3-B061-4E75-BA6B-9C38C1F6D22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Cebadores</a:t>
          </a:r>
        </a:p>
      </dgm:t>
    </dgm:pt>
    <dgm:pt modelId="{88D88683-1207-4C9A-85AC-1D50DC57F856}" type="parTrans" cxnId="{8C977B46-362F-4EF1-AD86-63CC2E4F530E}">
      <dgm:prSet/>
      <dgm:spPr/>
      <dgm:t>
        <a:bodyPr/>
        <a:lstStyle/>
        <a:p>
          <a:endParaRPr lang="es-EC"/>
        </a:p>
      </dgm:t>
    </dgm:pt>
    <dgm:pt modelId="{88D85B47-FF2C-4ADC-83F8-5EC318844860}" type="sibTrans" cxnId="{8C977B46-362F-4EF1-AD86-63CC2E4F530E}">
      <dgm:prSet/>
      <dgm:spPr/>
      <dgm:t>
        <a:bodyPr/>
        <a:lstStyle/>
        <a:p>
          <a:endParaRPr lang="es-EC"/>
        </a:p>
      </dgm:t>
    </dgm:pt>
    <dgm:pt modelId="{4CACC0ED-119C-4FAD-9FAF-50DEC155DDE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T annealing y extensión</a:t>
          </a:r>
        </a:p>
      </dgm:t>
    </dgm:pt>
    <dgm:pt modelId="{2CD98E36-F43A-4950-8E00-0EB5C61C25BA}" type="parTrans" cxnId="{10AF7E47-9B07-406D-A41D-E830A7A48C39}">
      <dgm:prSet/>
      <dgm:spPr/>
      <dgm:t>
        <a:bodyPr/>
        <a:lstStyle/>
        <a:p>
          <a:endParaRPr lang="es-EC"/>
        </a:p>
      </dgm:t>
    </dgm:pt>
    <dgm:pt modelId="{CB4F288C-C8D4-40E1-92FF-A1CA8C93B681}" type="sibTrans" cxnId="{10AF7E47-9B07-406D-A41D-E830A7A48C39}">
      <dgm:prSet/>
      <dgm:spPr/>
      <dgm:t>
        <a:bodyPr/>
        <a:lstStyle/>
        <a:p>
          <a:endParaRPr lang="es-EC"/>
        </a:p>
      </dgm:t>
    </dgm:pt>
    <dgm:pt modelId="{A4723E17-E644-47F8-9B2C-BB72E354CC1F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Programación Termociclador</a:t>
          </a:r>
        </a:p>
      </dgm:t>
    </dgm:pt>
    <dgm:pt modelId="{4A737406-74FD-4EC8-8A70-47FCB41F5BEA}" type="parTrans" cxnId="{FDC2E289-29D5-42B3-8FAA-10C4386E2D98}">
      <dgm:prSet/>
      <dgm:spPr/>
      <dgm:t>
        <a:bodyPr/>
        <a:lstStyle/>
        <a:p>
          <a:endParaRPr lang="es-EC"/>
        </a:p>
      </dgm:t>
    </dgm:pt>
    <dgm:pt modelId="{B16983BC-3BC8-49DD-AB8D-C240C1A47AD0}" type="sibTrans" cxnId="{FDC2E289-29D5-42B3-8FAA-10C4386E2D98}">
      <dgm:prSet/>
      <dgm:spPr/>
      <dgm:t>
        <a:bodyPr/>
        <a:lstStyle/>
        <a:p>
          <a:endParaRPr lang="es-EC"/>
        </a:p>
      </dgm:t>
    </dgm:pt>
    <dgm:pt modelId="{3586080A-66E0-478F-94DE-5A11B29A4185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Concentración y calidad reactivos</a:t>
          </a:r>
        </a:p>
      </dgm:t>
    </dgm:pt>
    <dgm:pt modelId="{0BF32DBF-D096-4E5F-89BA-750950A0D87D}" type="parTrans" cxnId="{D7D3E5E7-62AA-4CA9-8DC9-AD17BCCFA4D0}">
      <dgm:prSet/>
      <dgm:spPr/>
      <dgm:t>
        <a:bodyPr/>
        <a:lstStyle/>
        <a:p>
          <a:endParaRPr lang="es-EC"/>
        </a:p>
      </dgm:t>
    </dgm:pt>
    <dgm:pt modelId="{ABDC5DE5-DFEC-4D4A-8457-EB759E738942}" type="sibTrans" cxnId="{D7D3E5E7-62AA-4CA9-8DC9-AD17BCCFA4D0}">
      <dgm:prSet/>
      <dgm:spPr/>
      <dgm:t>
        <a:bodyPr/>
        <a:lstStyle/>
        <a:p>
          <a:endParaRPr lang="es-EC"/>
        </a:p>
      </dgm:t>
    </dgm:pt>
    <dgm:pt modelId="{D42740E1-4CCB-44B7-B171-C60392DAFF66}" type="pres">
      <dgm:prSet presAssocID="{8A11977D-C21C-4459-BEBB-DC3207BD346B}" presName="diagram" presStyleCnt="0">
        <dgm:presLayoutVars>
          <dgm:dir/>
          <dgm:resizeHandles val="exact"/>
        </dgm:presLayoutVars>
      </dgm:prSet>
      <dgm:spPr/>
    </dgm:pt>
    <dgm:pt modelId="{51A9C7EF-8301-4F2C-B82C-D764E92D01F8}" type="pres">
      <dgm:prSet presAssocID="{C4F7268E-CFCE-40BD-9F08-6A8BF2362A69}" presName="node" presStyleLbl="node1" presStyleIdx="0" presStyleCnt="5">
        <dgm:presLayoutVars>
          <dgm:bulletEnabled val="1"/>
        </dgm:presLayoutVars>
      </dgm:prSet>
      <dgm:spPr/>
    </dgm:pt>
    <dgm:pt modelId="{2E12BA3D-CE4E-4271-8814-0702509A6ACA}" type="pres">
      <dgm:prSet presAssocID="{464A7C96-9479-455D-8565-902D2EA0E51A}" presName="sibTrans" presStyleCnt="0"/>
      <dgm:spPr/>
    </dgm:pt>
    <dgm:pt modelId="{74EDC11D-6EE1-4954-AF1A-19FAF86B0826}" type="pres">
      <dgm:prSet presAssocID="{54E0BED3-B061-4E75-BA6B-9C38C1F6D22B}" presName="node" presStyleLbl="node1" presStyleIdx="1" presStyleCnt="5">
        <dgm:presLayoutVars>
          <dgm:bulletEnabled val="1"/>
        </dgm:presLayoutVars>
      </dgm:prSet>
      <dgm:spPr/>
    </dgm:pt>
    <dgm:pt modelId="{D1AD624B-2617-49ED-ADDD-92666E13A789}" type="pres">
      <dgm:prSet presAssocID="{88D85B47-FF2C-4ADC-83F8-5EC318844860}" presName="sibTrans" presStyleCnt="0"/>
      <dgm:spPr/>
    </dgm:pt>
    <dgm:pt modelId="{E2AEC26D-7E60-4E65-8504-97227C30054E}" type="pres">
      <dgm:prSet presAssocID="{4CACC0ED-119C-4FAD-9FAF-50DEC155DDEB}" presName="node" presStyleLbl="node1" presStyleIdx="2" presStyleCnt="5">
        <dgm:presLayoutVars>
          <dgm:bulletEnabled val="1"/>
        </dgm:presLayoutVars>
      </dgm:prSet>
      <dgm:spPr/>
    </dgm:pt>
    <dgm:pt modelId="{E26478E8-D29D-4876-AD43-4ADB29D93FA6}" type="pres">
      <dgm:prSet presAssocID="{CB4F288C-C8D4-40E1-92FF-A1CA8C93B681}" presName="sibTrans" presStyleCnt="0"/>
      <dgm:spPr/>
    </dgm:pt>
    <dgm:pt modelId="{035A4441-785A-4524-B82F-032C41067BCA}" type="pres">
      <dgm:prSet presAssocID="{A4723E17-E644-47F8-9B2C-BB72E354CC1F}" presName="node" presStyleLbl="node1" presStyleIdx="3" presStyleCnt="5">
        <dgm:presLayoutVars>
          <dgm:bulletEnabled val="1"/>
        </dgm:presLayoutVars>
      </dgm:prSet>
      <dgm:spPr/>
    </dgm:pt>
    <dgm:pt modelId="{A2F8AE1F-FB39-4EE4-BB93-5F41034A5DE4}" type="pres">
      <dgm:prSet presAssocID="{B16983BC-3BC8-49DD-AB8D-C240C1A47AD0}" presName="sibTrans" presStyleCnt="0"/>
      <dgm:spPr/>
    </dgm:pt>
    <dgm:pt modelId="{3359DE8A-B368-485C-B822-9BC87586E3B2}" type="pres">
      <dgm:prSet presAssocID="{3586080A-66E0-478F-94DE-5A11B29A4185}" presName="node" presStyleLbl="node1" presStyleIdx="4" presStyleCnt="5">
        <dgm:presLayoutVars>
          <dgm:bulletEnabled val="1"/>
        </dgm:presLayoutVars>
      </dgm:prSet>
      <dgm:spPr/>
    </dgm:pt>
  </dgm:ptLst>
  <dgm:cxnLst>
    <dgm:cxn modelId="{A6136400-B977-4252-8AE6-F1040019317A}" srcId="{8A11977D-C21C-4459-BEBB-DC3207BD346B}" destId="{C4F7268E-CFCE-40BD-9F08-6A8BF2362A69}" srcOrd="0" destOrd="0" parTransId="{1AB21224-B9C5-4420-BEF6-23BCED7AC013}" sibTransId="{464A7C96-9479-455D-8565-902D2EA0E51A}"/>
    <dgm:cxn modelId="{291BA41E-B02D-4F5D-967E-88756A1C0264}" type="presOf" srcId="{A4723E17-E644-47F8-9B2C-BB72E354CC1F}" destId="{035A4441-785A-4524-B82F-032C41067BCA}" srcOrd="0" destOrd="0" presId="urn:microsoft.com/office/officeart/2005/8/layout/default"/>
    <dgm:cxn modelId="{8C977B46-362F-4EF1-AD86-63CC2E4F530E}" srcId="{8A11977D-C21C-4459-BEBB-DC3207BD346B}" destId="{54E0BED3-B061-4E75-BA6B-9C38C1F6D22B}" srcOrd="1" destOrd="0" parTransId="{88D88683-1207-4C9A-85AC-1D50DC57F856}" sibTransId="{88D85B47-FF2C-4ADC-83F8-5EC318844860}"/>
    <dgm:cxn modelId="{10AF7E47-9B07-406D-A41D-E830A7A48C39}" srcId="{8A11977D-C21C-4459-BEBB-DC3207BD346B}" destId="{4CACC0ED-119C-4FAD-9FAF-50DEC155DDEB}" srcOrd="2" destOrd="0" parTransId="{2CD98E36-F43A-4950-8E00-0EB5C61C25BA}" sibTransId="{CB4F288C-C8D4-40E1-92FF-A1CA8C93B681}"/>
    <dgm:cxn modelId="{4844014A-4CA4-45E5-9574-296CBE2B6A4A}" type="presOf" srcId="{54E0BED3-B061-4E75-BA6B-9C38C1F6D22B}" destId="{74EDC11D-6EE1-4954-AF1A-19FAF86B0826}" srcOrd="0" destOrd="0" presId="urn:microsoft.com/office/officeart/2005/8/layout/default"/>
    <dgm:cxn modelId="{FDC2E289-29D5-42B3-8FAA-10C4386E2D98}" srcId="{8A11977D-C21C-4459-BEBB-DC3207BD346B}" destId="{A4723E17-E644-47F8-9B2C-BB72E354CC1F}" srcOrd="3" destOrd="0" parTransId="{4A737406-74FD-4EC8-8A70-47FCB41F5BEA}" sibTransId="{B16983BC-3BC8-49DD-AB8D-C240C1A47AD0}"/>
    <dgm:cxn modelId="{EF27C69C-A4C0-48AB-960D-7D4E93F75C6B}" type="presOf" srcId="{4CACC0ED-119C-4FAD-9FAF-50DEC155DDEB}" destId="{E2AEC26D-7E60-4E65-8504-97227C30054E}" srcOrd="0" destOrd="0" presId="urn:microsoft.com/office/officeart/2005/8/layout/default"/>
    <dgm:cxn modelId="{93735BB5-264C-49B8-8218-BA2F7F48F850}" type="presOf" srcId="{8A11977D-C21C-4459-BEBB-DC3207BD346B}" destId="{D42740E1-4CCB-44B7-B171-C60392DAFF66}" srcOrd="0" destOrd="0" presId="urn:microsoft.com/office/officeart/2005/8/layout/default"/>
    <dgm:cxn modelId="{937A43D2-A791-46A3-8139-730B7731FF5F}" type="presOf" srcId="{3586080A-66E0-478F-94DE-5A11B29A4185}" destId="{3359DE8A-B368-485C-B822-9BC87586E3B2}" srcOrd="0" destOrd="0" presId="urn:microsoft.com/office/officeart/2005/8/layout/default"/>
    <dgm:cxn modelId="{B62277D9-3C12-4D6B-8FD9-715AC4F25E94}" type="presOf" srcId="{C4F7268E-CFCE-40BD-9F08-6A8BF2362A69}" destId="{51A9C7EF-8301-4F2C-B82C-D764E92D01F8}" srcOrd="0" destOrd="0" presId="urn:microsoft.com/office/officeart/2005/8/layout/default"/>
    <dgm:cxn modelId="{D7D3E5E7-62AA-4CA9-8DC9-AD17BCCFA4D0}" srcId="{8A11977D-C21C-4459-BEBB-DC3207BD346B}" destId="{3586080A-66E0-478F-94DE-5A11B29A4185}" srcOrd="4" destOrd="0" parTransId="{0BF32DBF-D096-4E5F-89BA-750950A0D87D}" sibTransId="{ABDC5DE5-DFEC-4D4A-8457-EB759E738942}"/>
    <dgm:cxn modelId="{355BD2AA-BD55-4358-B86A-268F3D81E641}" type="presParOf" srcId="{D42740E1-4CCB-44B7-B171-C60392DAFF66}" destId="{51A9C7EF-8301-4F2C-B82C-D764E92D01F8}" srcOrd="0" destOrd="0" presId="urn:microsoft.com/office/officeart/2005/8/layout/default"/>
    <dgm:cxn modelId="{01A82134-4A3C-4425-AB18-449CF301FEFA}" type="presParOf" srcId="{D42740E1-4CCB-44B7-B171-C60392DAFF66}" destId="{2E12BA3D-CE4E-4271-8814-0702509A6ACA}" srcOrd="1" destOrd="0" presId="urn:microsoft.com/office/officeart/2005/8/layout/default"/>
    <dgm:cxn modelId="{2CEE48C8-C6F3-4546-BCD2-85AB14AD7E6E}" type="presParOf" srcId="{D42740E1-4CCB-44B7-B171-C60392DAFF66}" destId="{74EDC11D-6EE1-4954-AF1A-19FAF86B0826}" srcOrd="2" destOrd="0" presId="urn:microsoft.com/office/officeart/2005/8/layout/default"/>
    <dgm:cxn modelId="{381DCB0F-F3C5-4500-A648-65E3C2ABC9A0}" type="presParOf" srcId="{D42740E1-4CCB-44B7-B171-C60392DAFF66}" destId="{D1AD624B-2617-49ED-ADDD-92666E13A789}" srcOrd="3" destOrd="0" presId="urn:microsoft.com/office/officeart/2005/8/layout/default"/>
    <dgm:cxn modelId="{1A18E553-329C-44CE-A35D-1BC8FC799669}" type="presParOf" srcId="{D42740E1-4CCB-44B7-B171-C60392DAFF66}" destId="{E2AEC26D-7E60-4E65-8504-97227C30054E}" srcOrd="4" destOrd="0" presId="urn:microsoft.com/office/officeart/2005/8/layout/default"/>
    <dgm:cxn modelId="{D83815F1-E047-486A-BD77-D8171B94CC22}" type="presParOf" srcId="{D42740E1-4CCB-44B7-B171-C60392DAFF66}" destId="{E26478E8-D29D-4876-AD43-4ADB29D93FA6}" srcOrd="5" destOrd="0" presId="urn:microsoft.com/office/officeart/2005/8/layout/default"/>
    <dgm:cxn modelId="{A26F0A7A-91FB-478A-9F60-CCBA381DC25A}" type="presParOf" srcId="{D42740E1-4CCB-44B7-B171-C60392DAFF66}" destId="{035A4441-785A-4524-B82F-032C41067BCA}" srcOrd="6" destOrd="0" presId="urn:microsoft.com/office/officeart/2005/8/layout/default"/>
    <dgm:cxn modelId="{6D4D376E-E00F-449B-ADA8-5AA9AD39F0F3}" type="presParOf" srcId="{D42740E1-4CCB-44B7-B171-C60392DAFF66}" destId="{A2F8AE1F-FB39-4EE4-BB93-5F41034A5DE4}" srcOrd="7" destOrd="0" presId="urn:microsoft.com/office/officeart/2005/8/layout/default"/>
    <dgm:cxn modelId="{1C5B03C0-02B8-4B78-B846-D4465F3267B2}" type="presParOf" srcId="{D42740E1-4CCB-44B7-B171-C60392DAFF66}" destId="{3359DE8A-B368-485C-B822-9BC87586E3B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ED8E-5427-4538-8B2E-14657FDC6370}">
      <dsp:nvSpPr>
        <dsp:cNvPr id="0" name=""/>
        <dsp:cNvSpPr/>
      </dsp:nvSpPr>
      <dsp:spPr>
        <a:xfrm>
          <a:off x="7363" y="358328"/>
          <a:ext cx="2200800" cy="1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Extracción de ADN</a:t>
          </a:r>
          <a:r>
            <a:rPr lang="en-US" sz="1400" kern="120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Método CTAB. Conservó a -20°C. </a:t>
          </a:r>
          <a:endParaRPr lang="en-US" sz="1400" kern="1200" dirty="0"/>
        </a:p>
      </dsp:txBody>
      <dsp:txXfrm>
        <a:off x="46039" y="397004"/>
        <a:ext cx="2123448" cy="1243128"/>
      </dsp:txXfrm>
    </dsp:sp>
    <dsp:sp modelId="{1626DCEF-E91F-4E73-B7ED-3295C0FEBB54}">
      <dsp:nvSpPr>
        <dsp:cNvPr id="0" name=""/>
        <dsp:cNvSpPr/>
      </dsp:nvSpPr>
      <dsp:spPr>
        <a:xfrm>
          <a:off x="2401833" y="745669"/>
          <a:ext cx="466569" cy="545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2401833" y="854829"/>
        <a:ext cx="326598" cy="327478"/>
      </dsp:txXfrm>
    </dsp:sp>
    <dsp:sp modelId="{536B5D57-974C-45F6-82B9-D00D3BF64DE2}">
      <dsp:nvSpPr>
        <dsp:cNvPr id="0" name=""/>
        <dsp:cNvSpPr/>
      </dsp:nvSpPr>
      <dsp:spPr>
        <a:xfrm>
          <a:off x="3088483" y="358328"/>
          <a:ext cx="2200800" cy="1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Cuantificación</a:t>
          </a:r>
          <a:r>
            <a:rPr lang="en-US" sz="1400" b="1" kern="1200" dirty="0"/>
            <a:t> y </a:t>
          </a:r>
          <a:r>
            <a:rPr lang="en-US" sz="1400" b="1" kern="1200" dirty="0" err="1"/>
            <a:t>análisis</a:t>
          </a:r>
          <a:r>
            <a:rPr lang="en-US" sz="1400" b="1" kern="1200" dirty="0"/>
            <a:t> de </a:t>
          </a:r>
          <a:r>
            <a:rPr lang="en-US" sz="1400" b="1" kern="1200" dirty="0" err="1"/>
            <a:t>calidad</a:t>
          </a:r>
          <a:r>
            <a:rPr lang="en-US" sz="1400" b="1" kern="1200" dirty="0"/>
            <a:t> de ADN</a:t>
          </a:r>
          <a:r>
            <a:rPr lang="en-US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</a:t>
          </a:r>
          <a:r>
            <a:rPr lang="es-EC" sz="1400" kern="1200" dirty="0" err="1"/>
            <a:t>spectrofotómetro</a:t>
          </a:r>
          <a:r>
            <a:rPr lang="es-EC" sz="1400" kern="1200" dirty="0"/>
            <a:t> de microplacas UV/Vis </a:t>
          </a:r>
          <a:r>
            <a:rPr lang="es-EC" sz="1400" kern="1200" dirty="0" err="1"/>
            <a:t>Multiskan</a:t>
          </a:r>
          <a:r>
            <a:rPr lang="es-EC" sz="1400" kern="1200" dirty="0"/>
            <a:t> </a:t>
          </a:r>
          <a:r>
            <a:rPr lang="es-EC" sz="1400" kern="1200" dirty="0" err="1"/>
            <a:t>Sky</a:t>
          </a:r>
          <a:r>
            <a:rPr lang="es-EC" sz="1400" kern="1200" dirty="0"/>
            <a:t>.</a:t>
          </a:r>
        </a:p>
      </dsp:txBody>
      <dsp:txXfrm>
        <a:off x="3127159" y="397004"/>
        <a:ext cx="2123448" cy="1243128"/>
      </dsp:txXfrm>
    </dsp:sp>
    <dsp:sp modelId="{53724A7F-71BC-46DD-84EB-A92455EF1A04}">
      <dsp:nvSpPr>
        <dsp:cNvPr id="0" name=""/>
        <dsp:cNvSpPr/>
      </dsp:nvSpPr>
      <dsp:spPr>
        <a:xfrm>
          <a:off x="5482953" y="745669"/>
          <a:ext cx="466569" cy="545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/>
        </a:p>
      </dsp:txBody>
      <dsp:txXfrm>
        <a:off x="5482953" y="854829"/>
        <a:ext cx="326598" cy="327478"/>
      </dsp:txXfrm>
    </dsp:sp>
    <dsp:sp modelId="{82974C0C-EFD0-4D10-B457-3B7EF97FE50E}">
      <dsp:nvSpPr>
        <dsp:cNvPr id="0" name=""/>
        <dsp:cNvSpPr/>
      </dsp:nvSpPr>
      <dsp:spPr>
        <a:xfrm>
          <a:off x="6169603" y="358328"/>
          <a:ext cx="2200800" cy="1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Integridad del ADN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Electroforesis agarosa 1%, 90V, 35 min. Transiluminador UV.</a:t>
          </a:r>
        </a:p>
      </dsp:txBody>
      <dsp:txXfrm>
        <a:off x="6208279" y="397004"/>
        <a:ext cx="2123448" cy="1243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ED8E-5427-4538-8B2E-14657FDC6370}">
      <dsp:nvSpPr>
        <dsp:cNvPr id="0" name=""/>
        <dsp:cNvSpPr/>
      </dsp:nvSpPr>
      <dsp:spPr>
        <a:xfrm>
          <a:off x="7363" y="358328"/>
          <a:ext cx="2200800" cy="1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Extracción</a:t>
          </a:r>
          <a:r>
            <a:rPr lang="en-US" sz="1400" b="1" kern="1200" dirty="0"/>
            <a:t> de ARN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Método</a:t>
          </a:r>
          <a:r>
            <a:rPr lang="en-US" sz="1400" kern="1200" dirty="0"/>
            <a:t> </a:t>
          </a:r>
          <a:r>
            <a:rPr lang="en-US" sz="1400" kern="1200" dirty="0" err="1"/>
            <a:t>fenol-cloroformo</a:t>
          </a:r>
          <a:r>
            <a:rPr lang="en-US" sz="1400" kern="1200" dirty="0"/>
            <a:t> con </a:t>
          </a:r>
          <a:r>
            <a:rPr lang="en-US" sz="1400" kern="1200" dirty="0" err="1"/>
            <a:t>Trizol</a:t>
          </a:r>
          <a:r>
            <a:rPr lang="en-US" sz="1400" kern="1200" dirty="0"/>
            <a:t> y </a:t>
          </a:r>
          <a:r>
            <a:rPr lang="fr-FR" sz="1400" kern="1200" dirty="0"/>
            <a:t>mini kit de </a:t>
          </a:r>
          <a:r>
            <a:rPr lang="fr-FR" sz="1400" kern="1200" dirty="0" err="1"/>
            <a:t>columnas</a:t>
          </a:r>
          <a:r>
            <a:rPr lang="fr-FR" sz="1400" kern="1200" dirty="0"/>
            <a:t> </a:t>
          </a:r>
          <a:r>
            <a:rPr lang="fr-FR" sz="1400" kern="1200" dirty="0" err="1"/>
            <a:t>GeneJET</a:t>
          </a:r>
          <a:r>
            <a:rPr lang="fr-FR" sz="1400" kern="1200" dirty="0"/>
            <a:t> Plant RNA Purification</a:t>
          </a:r>
          <a:r>
            <a:rPr lang="en-US" sz="1400" kern="1200" dirty="0"/>
            <a:t>. </a:t>
          </a:r>
          <a:r>
            <a:rPr lang="en-US" sz="1400" kern="1200" dirty="0" err="1"/>
            <a:t>Conservó</a:t>
          </a:r>
          <a:r>
            <a:rPr lang="en-US" sz="1400" kern="1200" dirty="0"/>
            <a:t> a -80°C. </a:t>
          </a:r>
        </a:p>
      </dsp:txBody>
      <dsp:txXfrm>
        <a:off x="46039" y="397004"/>
        <a:ext cx="2123448" cy="1243128"/>
      </dsp:txXfrm>
    </dsp:sp>
    <dsp:sp modelId="{1626DCEF-E91F-4E73-B7ED-3295C0FEBB54}">
      <dsp:nvSpPr>
        <dsp:cNvPr id="0" name=""/>
        <dsp:cNvSpPr/>
      </dsp:nvSpPr>
      <dsp:spPr>
        <a:xfrm>
          <a:off x="2401833" y="745669"/>
          <a:ext cx="466569" cy="545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>
        <a:off x="2401833" y="854829"/>
        <a:ext cx="326598" cy="327478"/>
      </dsp:txXfrm>
    </dsp:sp>
    <dsp:sp modelId="{536B5D57-974C-45F6-82B9-D00D3BF64DE2}">
      <dsp:nvSpPr>
        <dsp:cNvPr id="0" name=""/>
        <dsp:cNvSpPr/>
      </dsp:nvSpPr>
      <dsp:spPr>
        <a:xfrm>
          <a:off x="3088483" y="358328"/>
          <a:ext cx="2200800" cy="1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Cuantificación</a:t>
          </a:r>
          <a:r>
            <a:rPr lang="en-US" sz="1400" b="1" kern="1200" dirty="0"/>
            <a:t> y </a:t>
          </a:r>
          <a:r>
            <a:rPr lang="en-US" sz="1400" b="1" kern="1200" dirty="0" err="1"/>
            <a:t>análisis</a:t>
          </a:r>
          <a:r>
            <a:rPr lang="en-US" sz="1400" b="1" kern="1200" dirty="0"/>
            <a:t> de </a:t>
          </a:r>
          <a:r>
            <a:rPr lang="en-US" sz="1400" b="1" kern="1200" dirty="0" err="1"/>
            <a:t>calidad</a:t>
          </a:r>
          <a:r>
            <a:rPr lang="en-US" sz="1400" b="1" kern="1200" dirty="0"/>
            <a:t> de ARN</a:t>
          </a:r>
          <a:r>
            <a:rPr lang="en-US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</a:t>
          </a:r>
          <a:r>
            <a:rPr lang="es-EC" sz="1400" kern="1200" dirty="0" err="1"/>
            <a:t>spectrofotómetro</a:t>
          </a:r>
          <a:r>
            <a:rPr lang="es-EC" sz="1400" kern="1200" dirty="0"/>
            <a:t> de microplacas UV/Vis </a:t>
          </a:r>
          <a:r>
            <a:rPr lang="es-EC" sz="1400" kern="1200" dirty="0" err="1"/>
            <a:t>Multiskan</a:t>
          </a:r>
          <a:r>
            <a:rPr lang="es-EC" sz="1400" kern="1200" dirty="0"/>
            <a:t> </a:t>
          </a:r>
          <a:r>
            <a:rPr lang="es-EC" sz="1400" kern="1200" dirty="0" err="1"/>
            <a:t>Sky</a:t>
          </a:r>
          <a:r>
            <a:rPr lang="es-EC" sz="1400" kern="1200" dirty="0"/>
            <a:t>.</a:t>
          </a:r>
        </a:p>
      </dsp:txBody>
      <dsp:txXfrm>
        <a:off x="3127159" y="397004"/>
        <a:ext cx="2123448" cy="1243128"/>
      </dsp:txXfrm>
    </dsp:sp>
    <dsp:sp modelId="{53724A7F-71BC-46DD-84EB-A92455EF1A04}">
      <dsp:nvSpPr>
        <dsp:cNvPr id="0" name=""/>
        <dsp:cNvSpPr/>
      </dsp:nvSpPr>
      <dsp:spPr>
        <a:xfrm>
          <a:off x="5482953" y="745669"/>
          <a:ext cx="466569" cy="545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/>
        </a:p>
      </dsp:txBody>
      <dsp:txXfrm>
        <a:off x="5482953" y="854829"/>
        <a:ext cx="326598" cy="327478"/>
      </dsp:txXfrm>
    </dsp:sp>
    <dsp:sp modelId="{82974C0C-EFD0-4D10-B457-3B7EF97FE50E}">
      <dsp:nvSpPr>
        <dsp:cNvPr id="0" name=""/>
        <dsp:cNvSpPr/>
      </dsp:nvSpPr>
      <dsp:spPr>
        <a:xfrm>
          <a:off x="6169603" y="358328"/>
          <a:ext cx="2200800" cy="13204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Integridad del ARN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Electroforesis agarosa 1.5%, 100V, 40 min. Transiluminador UV.</a:t>
          </a:r>
        </a:p>
      </dsp:txBody>
      <dsp:txXfrm>
        <a:off x="6208279" y="397004"/>
        <a:ext cx="2123448" cy="1243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9C7EF-8301-4F2C-B82C-D764E92D01F8}">
      <dsp:nvSpPr>
        <dsp:cNvPr id="0" name=""/>
        <dsp:cNvSpPr/>
      </dsp:nvSpPr>
      <dsp:spPr>
        <a:xfrm>
          <a:off x="0" y="95728"/>
          <a:ext cx="2347037" cy="1408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>
              <a:solidFill>
                <a:schemeClr val="tx1"/>
              </a:solidFill>
            </a:rPr>
            <a:t>Templado</a:t>
          </a:r>
        </a:p>
      </dsp:txBody>
      <dsp:txXfrm>
        <a:off x="0" y="95728"/>
        <a:ext cx="2347037" cy="1408222"/>
      </dsp:txXfrm>
    </dsp:sp>
    <dsp:sp modelId="{74EDC11D-6EE1-4954-AF1A-19FAF86B0826}">
      <dsp:nvSpPr>
        <dsp:cNvPr id="0" name=""/>
        <dsp:cNvSpPr/>
      </dsp:nvSpPr>
      <dsp:spPr>
        <a:xfrm>
          <a:off x="2581740" y="95728"/>
          <a:ext cx="2347037" cy="1408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>
              <a:solidFill>
                <a:schemeClr val="tx1"/>
              </a:solidFill>
            </a:rPr>
            <a:t>Cebadores</a:t>
          </a:r>
        </a:p>
      </dsp:txBody>
      <dsp:txXfrm>
        <a:off x="2581740" y="95728"/>
        <a:ext cx="2347037" cy="1408222"/>
      </dsp:txXfrm>
    </dsp:sp>
    <dsp:sp modelId="{E2AEC26D-7E60-4E65-8504-97227C30054E}">
      <dsp:nvSpPr>
        <dsp:cNvPr id="0" name=""/>
        <dsp:cNvSpPr/>
      </dsp:nvSpPr>
      <dsp:spPr>
        <a:xfrm>
          <a:off x="5163481" y="95728"/>
          <a:ext cx="2347037" cy="1408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>
              <a:solidFill>
                <a:schemeClr val="tx1"/>
              </a:solidFill>
            </a:rPr>
            <a:t>T annealing y extensión</a:t>
          </a:r>
        </a:p>
      </dsp:txBody>
      <dsp:txXfrm>
        <a:off x="5163481" y="95728"/>
        <a:ext cx="2347037" cy="1408222"/>
      </dsp:txXfrm>
    </dsp:sp>
    <dsp:sp modelId="{035A4441-785A-4524-B82F-032C41067BCA}">
      <dsp:nvSpPr>
        <dsp:cNvPr id="0" name=""/>
        <dsp:cNvSpPr/>
      </dsp:nvSpPr>
      <dsp:spPr>
        <a:xfrm>
          <a:off x="1290870" y="1738654"/>
          <a:ext cx="2347037" cy="1408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>
              <a:solidFill>
                <a:schemeClr val="tx1"/>
              </a:solidFill>
            </a:rPr>
            <a:t>Programación Termociclador</a:t>
          </a:r>
        </a:p>
      </dsp:txBody>
      <dsp:txXfrm>
        <a:off x="1290870" y="1738654"/>
        <a:ext cx="2347037" cy="1408222"/>
      </dsp:txXfrm>
    </dsp:sp>
    <dsp:sp modelId="{3359DE8A-B368-485C-B822-9BC87586E3B2}">
      <dsp:nvSpPr>
        <dsp:cNvPr id="0" name=""/>
        <dsp:cNvSpPr/>
      </dsp:nvSpPr>
      <dsp:spPr>
        <a:xfrm>
          <a:off x="3872611" y="1738654"/>
          <a:ext cx="2347037" cy="14082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>
              <a:solidFill>
                <a:schemeClr val="tx1"/>
              </a:solidFill>
            </a:rPr>
            <a:t>Concentración y calidad reactivos</a:t>
          </a:r>
        </a:p>
      </dsp:txBody>
      <dsp:txXfrm>
        <a:off x="3872611" y="1738654"/>
        <a:ext cx="2347037" cy="1408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711E8E2-C2D9-46E3-B63E-3B0EA3EC3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29A3C0-E8D9-47B3-91FB-32442B1F3D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C7F0C-A114-42D7-9BD1-F63C251A609B}" type="datetimeFigureOut">
              <a:rPr lang="es-EC" smtClean="0"/>
              <a:t>5/11/2020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E24A38-C78E-4541-B6C8-3A8AC32B37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5092A9-0B78-4C29-A4CC-69195CF9D3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4F6F-7FD7-4C2B-BB82-0830A41FFD1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27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9DB06-D67F-4BE1-96A7-41E9517D62D1}" type="datetimeFigureOut">
              <a:rPr lang="es-EC" smtClean="0"/>
              <a:t>5/11/2020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A05DC-5134-4706-AD75-EC68C1FEF3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369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449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561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827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31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2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9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1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895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789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6442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92829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9352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34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515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201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102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53279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7599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58019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510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20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846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160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948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50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840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649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BD6A-BD10-406B-8202-ADF76231F1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349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9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2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2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66D77-3307-402C-A7E0-F7390E361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998" y="2306508"/>
            <a:ext cx="7772400" cy="910345"/>
          </a:xfrm>
        </p:spPr>
        <p:txBody>
          <a:bodyPr>
            <a:noAutofit/>
          </a:bodyPr>
          <a:lstStyle/>
          <a:p>
            <a:br>
              <a:rPr lang="es-EC" sz="1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Análisis de expresión del gen </a:t>
            </a:r>
            <a:r>
              <a:rPr lang="es-EC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RhNUDX1 </a:t>
            </a:r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pétalos de variedades de rosas de la finca “Royal Flower”, Tabacundo, Ecuador </a:t>
            </a:r>
            <a:r>
              <a:rPr lang="es-MX" sz="1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E324716-1699-4AE2-BC65-4A7ACCF4BA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10006"/>
            <a:ext cx="6858000" cy="60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Elaborado por</a:t>
            </a:r>
          </a:p>
          <a:p>
            <a:pPr algn="ctr"/>
            <a:r>
              <a:rPr lang="es-EC" sz="1400" cap="all" dirty="0">
                <a:latin typeface="Arial" panose="020B0604020202020204" pitchFamily="34" charset="0"/>
                <a:cs typeface="Arial" panose="020B0604020202020204" pitchFamily="34" charset="0"/>
              </a:rPr>
              <a:t>CRIOLLO GUALLASAMÍN, MIGUEL ALEJANDRO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F1EF1E-5FCD-42F4-A18F-219C8B0A6F9F}"/>
              </a:ext>
            </a:extLst>
          </p:cNvPr>
          <p:cNvSpPr txBox="1"/>
          <p:nvPr/>
        </p:nvSpPr>
        <p:spPr>
          <a:xfrm>
            <a:off x="2286000" y="4218378"/>
            <a:ext cx="457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FLORES FLOR, FRANCISCO JAVIER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. D.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F31A24-F889-421D-A5B7-475D41DAD4A5}"/>
              </a:ext>
            </a:extLst>
          </p:cNvPr>
          <p:cNvSpPr txBox="1"/>
          <p:nvPr/>
        </p:nvSpPr>
        <p:spPr>
          <a:xfrm>
            <a:off x="2286000" y="502002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SANGOLQUÍ </a:t>
            </a:r>
          </a:p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48C763-BDA9-43D5-B2ED-3D9BB6F5F590}"/>
              </a:ext>
            </a:extLst>
          </p:cNvPr>
          <p:cNvSpPr txBox="1"/>
          <p:nvPr/>
        </p:nvSpPr>
        <p:spPr>
          <a:xfrm>
            <a:off x="750854" y="926795"/>
            <a:ext cx="7642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VIDA Y DE LA AGRICULTURA</a:t>
            </a:r>
          </a:p>
          <a:p>
            <a:pPr algn="ctr"/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</a:p>
          <a:p>
            <a:pPr algn="ctr"/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TÍTULO DE INGENIERO EN BIOTECNOLOGÍA</a:t>
            </a:r>
          </a:p>
        </p:txBody>
      </p:sp>
    </p:spTree>
    <p:extLst>
      <p:ext uri="{BB962C8B-B14F-4D97-AF65-F5344CB8AC3E}">
        <p14:creationId xmlns:p14="http://schemas.microsoft.com/office/powerpoint/2010/main" val="206387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7570BE-D73E-45A9-91BA-4C40A9C96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341666-31D0-4FD2-85B3-6B9AE8AFEB37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10</a:t>
            </a:fld>
            <a:endParaRPr lang="es-EC" sz="14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9D92703-CF4B-45B7-8AE4-1FDDEC4E5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228851"/>
              </p:ext>
            </p:extLst>
          </p:nvPr>
        </p:nvGraphicFramePr>
        <p:xfrm>
          <a:off x="486831" y="521500"/>
          <a:ext cx="8377767" cy="203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E8031BD-7496-4F41-81E1-5E848D691F59}"/>
              </a:ext>
            </a:extLst>
          </p:cNvPr>
          <p:cNvSpPr txBox="1"/>
          <p:nvPr/>
        </p:nvSpPr>
        <p:spPr>
          <a:xfrm>
            <a:off x="486831" y="2725172"/>
            <a:ext cx="7848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Amplificación del gen </a:t>
            </a:r>
            <a:r>
              <a:rPr lang="es-EC" b="1" i="1" dirty="0"/>
              <a:t>RhNUDX1</a:t>
            </a:r>
            <a:r>
              <a:rPr lang="es-EC" b="1" dirty="0"/>
              <a:t> por PCR convencional (ADN)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604114C-39D0-4AA2-AF76-194A23ACF800}"/>
              </a:ext>
            </a:extLst>
          </p:cNvPr>
          <p:cNvSpPr txBox="1"/>
          <p:nvPr/>
        </p:nvSpPr>
        <p:spPr>
          <a:xfrm>
            <a:off x="544918" y="3432045"/>
            <a:ext cx="2152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Diseño de primers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5FBED72-5F40-4CD3-AF26-7ECE2D36D2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47" t="14341" r="77872" b="78479"/>
          <a:stretch/>
        </p:blipFill>
        <p:spPr>
          <a:xfrm>
            <a:off x="3577169" y="3359697"/>
            <a:ext cx="1905000" cy="67015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9D069EC-BB1D-4EFB-B9A6-E82BAA7F0E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222" t="40664" r="63796" b="50000"/>
          <a:stretch/>
        </p:blipFill>
        <p:spPr>
          <a:xfrm>
            <a:off x="6352318" y="3195273"/>
            <a:ext cx="2162069" cy="473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FA804E57-0F23-4C92-9326-11ED3807D942}"/>
              </a:ext>
            </a:extLst>
          </p:cNvPr>
          <p:cNvSpPr/>
          <p:nvPr/>
        </p:nvSpPr>
        <p:spPr>
          <a:xfrm>
            <a:off x="2821644" y="3484003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9C6F7870-3DC1-41B9-B11F-FC8FBB5DE49C}"/>
              </a:ext>
            </a:extLst>
          </p:cNvPr>
          <p:cNvSpPr/>
          <p:nvPr/>
        </p:nvSpPr>
        <p:spPr>
          <a:xfrm>
            <a:off x="5606027" y="3481096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29B711E-B572-4003-A496-79A3086AC8D5}"/>
              </a:ext>
            </a:extLst>
          </p:cNvPr>
          <p:cNvSpPr txBox="1"/>
          <p:nvPr/>
        </p:nvSpPr>
        <p:spPr>
          <a:xfrm>
            <a:off x="531943" y="4503735"/>
            <a:ext cx="23232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Amplificación del ADN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E844AA9-1BF3-4B45-B4C3-FF37E4B095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793" t="45034" r="70625" b="35336"/>
          <a:stretch/>
        </p:blipFill>
        <p:spPr>
          <a:xfrm>
            <a:off x="3489482" y="4115708"/>
            <a:ext cx="640499" cy="1267013"/>
          </a:xfrm>
          <a:prstGeom prst="rect">
            <a:avLst/>
          </a:prstGeom>
        </p:spPr>
      </p:pic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B04E1287-284A-4507-B06C-BD0152F6D40A}"/>
              </a:ext>
            </a:extLst>
          </p:cNvPr>
          <p:cNvSpPr/>
          <p:nvPr/>
        </p:nvSpPr>
        <p:spPr>
          <a:xfrm>
            <a:off x="2767326" y="4527232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99BF44C6-1551-4FF2-90B3-FEC02FF9A779}"/>
              </a:ext>
            </a:extLst>
          </p:cNvPr>
          <p:cNvSpPr/>
          <p:nvPr/>
        </p:nvSpPr>
        <p:spPr>
          <a:xfrm>
            <a:off x="4156296" y="4526807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19B95B0-56F6-4A78-97FA-7BA3E51DC738}"/>
              </a:ext>
            </a:extLst>
          </p:cNvPr>
          <p:cNvSpPr txBox="1"/>
          <p:nvPr/>
        </p:nvSpPr>
        <p:spPr>
          <a:xfrm>
            <a:off x="4892277" y="4397749"/>
            <a:ext cx="4393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/>
              <a:t>Temperatura de annealing (hibridación)</a:t>
            </a:r>
          </a:p>
          <a:p>
            <a:pPr marL="285750" indent="-285750">
              <a:buFontTx/>
              <a:buChar char="-"/>
            </a:pPr>
            <a:r>
              <a:rPr lang="es-EC" sz="1600" dirty="0"/>
              <a:t>Número de ciclos (35)</a:t>
            </a:r>
          </a:p>
          <a:p>
            <a:pPr marL="285750" indent="-285750">
              <a:buFontTx/>
              <a:buChar char="-"/>
            </a:pPr>
            <a:endParaRPr lang="es-EC" sz="16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C7ACD1-C750-4DF7-8E59-3A9966114524}"/>
              </a:ext>
            </a:extLst>
          </p:cNvPr>
          <p:cNvSpPr txBox="1"/>
          <p:nvPr/>
        </p:nvSpPr>
        <p:spPr>
          <a:xfrm>
            <a:off x="544918" y="5478924"/>
            <a:ext cx="7612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Electroforesis, gel agarosa 1%, 90V, 35 min. Observó transiluminador UV.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A94FF51-8AEB-405B-8F9A-C058E039C8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2524" t="28900" r="51942" b="66421"/>
          <a:stretch/>
        </p:blipFill>
        <p:spPr>
          <a:xfrm>
            <a:off x="6352674" y="3740836"/>
            <a:ext cx="217946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8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D0FDA78-8D9E-40BC-BF8B-7E1EEAF6B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695163-25C7-4A2C-8B7C-AA037BC878BE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11</a:t>
            </a:fld>
            <a:endParaRPr lang="es-EC" sz="14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6ED9A84-6091-4355-81BB-09C20A77C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199707"/>
              </p:ext>
            </p:extLst>
          </p:nvPr>
        </p:nvGraphicFramePr>
        <p:xfrm>
          <a:off x="531943" y="726216"/>
          <a:ext cx="8377767" cy="203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6D0C882-34F6-43BA-8813-240D74AB0E99}"/>
              </a:ext>
            </a:extLst>
          </p:cNvPr>
          <p:cNvSpPr txBox="1"/>
          <p:nvPr/>
        </p:nvSpPr>
        <p:spPr>
          <a:xfrm>
            <a:off x="425411" y="2907836"/>
            <a:ext cx="2672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Pretratamiento al ARN con </a:t>
            </a:r>
            <a:r>
              <a:rPr lang="es-EC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DNase</a:t>
            </a:r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EC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4E515CD5-0B43-46F6-A8F9-A52188C9B229}"/>
              </a:ext>
            </a:extLst>
          </p:cNvPr>
          <p:cNvSpPr/>
          <p:nvPr/>
        </p:nvSpPr>
        <p:spPr>
          <a:xfrm>
            <a:off x="3098307" y="3084796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CB30891-F74F-482F-982B-D21DAC39FF51}"/>
              </a:ext>
            </a:extLst>
          </p:cNvPr>
          <p:cNvSpPr txBox="1"/>
          <p:nvPr/>
        </p:nvSpPr>
        <p:spPr>
          <a:xfrm>
            <a:off x="3384378" y="3007873"/>
            <a:ext cx="2672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Síntesis de ADNc</a:t>
            </a:r>
            <a:endParaRPr lang="es-EC" b="1" dirty="0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CDAE2A97-CE1B-4144-9918-1EB3C983E0F4}"/>
              </a:ext>
            </a:extLst>
          </p:cNvPr>
          <p:cNvSpPr/>
          <p:nvPr/>
        </p:nvSpPr>
        <p:spPr>
          <a:xfrm>
            <a:off x="5771203" y="3046334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E6252CC-6219-4B42-B714-83FF0EC152DB}"/>
              </a:ext>
            </a:extLst>
          </p:cNvPr>
          <p:cNvSpPr txBox="1"/>
          <p:nvPr/>
        </p:nvSpPr>
        <p:spPr>
          <a:xfrm>
            <a:off x="3372798" y="3275111"/>
            <a:ext cx="26728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Almacenamiento -20°C</a:t>
            </a:r>
            <a:endParaRPr lang="es-EC" sz="14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A1FFBC-E5C8-441D-9834-3D75F21332A2}"/>
              </a:ext>
            </a:extLst>
          </p:cNvPr>
          <p:cNvSpPr txBox="1"/>
          <p:nvPr/>
        </p:nvSpPr>
        <p:spPr>
          <a:xfrm>
            <a:off x="6355697" y="2904884"/>
            <a:ext cx="2672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Control de calidad: PCR gen </a:t>
            </a:r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housekeeping </a:t>
            </a:r>
            <a:r>
              <a:rPr lang="es-EC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NAD5</a:t>
            </a:r>
            <a:endParaRPr lang="es-EC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E3F68D-F854-4B9F-B265-3D68E54D5314}"/>
              </a:ext>
            </a:extLst>
          </p:cNvPr>
          <p:cNvSpPr txBox="1"/>
          <p:nvPr/>
        </p:nvSpPr>
        <p:spPr>
          <a:xfrm>
            <a:off x="425411" y="3887381"/>
            <a:ext cx="7848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Amplificación del gen </a:t>
            </a:r>
            <a:r>
              <a:rPr lang="es-EC" b="1" i="1" dirty="0"/>
              <a:t>RhNUDX1</a:t>
            </a:r>
            <a:r>
              <a:rPr lang="es-EC" b="1" dirty="0"/>
              <a:t> por PCR convencional (ADNc)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7896DDA-EE8F-4B28-A32B-CA946AE0692B}"/>
              </a:ext>
            </a:extLst>
          </p:cNvPr>
          <p:cNvSpPr txBox="1"/>
          <p:nvPr/>
        </p:nvSpPr>
        <p:spPr>
          <a:xfrm>
            <a:off x="425411" y="4364514"/>
            <a:ext cx="2958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Mismas condiciones para ADN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B70C0C2-8B39-4057-9D8B-5CA96FE385AA}"/>
              </a:ext>
            </a:extLst>
          </p:cNvPr>
          <p:cNvSpPr txBox="1"/>
          <p:nvPr/>
        </p:nvSpPr>
        <p:spPr>
          <a:xfrm>
            <a:off x="425411" y="5092893"/>
            <a:ext cx="2246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Tres tipos de controles</a:t>
            </a:r>
          </a:p>
        </p:txBody>
      </p:sp>
      <p:sp>
        <p:nvSpPr>
          <p:cNvPr id="31" name="Abrir llave 30">
            <a:extLst>
              <a:ext uri="{FF2B5EF4-FFF2-40B4-BE49-F238E27FC236}">
                <a16:creationId xmlns:a16="http://schemas.microsoft.com/office/drawing/2014/main" id="{2CD0AB22-0DF7-4EC6-9AF7-5C88D8901572}"/>
              </a:ext>
            </a:extLst>
          </p:cNvPr>
          <p:cNvSpPr/>
          <p:nvPr/>
        </p:nvSpPr>
        <p:spPr>
          <a:xfrm>
            <a:off x="2681055" y="4821699"/>
            <a:ext cx="97655" cy="88094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2568FEC-5EBA-4D8B-A67F-EEDAFDE6FAFC}"/>
              </a:ext>
            </a:extLst>
          </p:cNvPr>
          <p:cNvSpPr txBox="1"/>
          <p:nvPr/>
        </p:nvSpPr>
        <p:spPr>
          <a:xfrm>
            <a:off x="2885243" y="4832832"/>
            <a:ext cx="3968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/>
              <a:t>Control sin retrotranscripción (NRTC)</a:t>
            </a:r>
          </a:p>
          <a:p>
            <a:pPr marL="285750" indent="-285750">
              <a:buFontTx/>
              <a:buChar char="-"/>
            </a:pPr>
            <a:r>
              <a:rPr lang="es-EC" sz="1600" dirty="0"/>
              <a:t>Blanco</a:t>
            </a:r>
          </a:p>
          <a:p>
            <a:pPr marL="285750" indent="-285750">
              <a:buFontTx/>
              <a:buChar char="-"/>
            </a:pPr>
            <a:r>
              <a:rPr lang="es-EC" sz="1600" i="1" dirty="0" err="1"/>
              <a:t>Plateau</a:t>
            </a:r>
            <a:r>
              <a:rPr lang="es-EC" sz="1600" dirty="0"/>
              <a:t> control (PTC)</a:t>
            </a:r>
          </a:p>
          <a:p>
            <a:pPr marL="285750" indent="-285750">
              <a:buFontTx/>
              <a:buChar char="-"/>
            </a:pP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84057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AAE94F0-11AF-4960-A766-AF1F7F2FF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426A19-2CEA-44C1-9BF6-5F56B6381247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12</a:t>
            </a:fld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542881-7472-45EC-96C9-15DB7F0A6AF7}"/>
              </a:ext>
            </a:extLst>
          </p:cNvPr>
          <p:cNvSpPr txBox="1"/>
          <p:nvPr/>
        </p:nvSpPr>
        <p:spPr>
          <a:xfrm>
            <a:off x="437226" y="605447"/>
            <a:ext cx="570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Extracción y cuantificación de ADN </a:t>
            </a:r>
            <a:endParaRPr lang="es-EC" dirty="0"/>
          </a:p>
        </p:txBody>
      </p:sp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10EA98D1-16B8-4892-928B-129538FA0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35665"/>
              </p:ext>
            </p:extLst>
          </p:nvPr>
        </p:nvGraphicFramePr>
        <p:xfrm>
          <a:off x="1397540" y="1843892"/>
          <a:ext cx="6414819" cy="2941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0708">
                  <a:extLst>
                    <a:ext uri="{9D8B030D-6E8A-4147-A177-3AD203B41FA5}">
                      <a16:colId xmlns:a16="http://schemas.microsoft.com/office/drawing/2014/main" val="2148465832"/>
                    </a:ext>
                  </a:extLst>
                </a:gridCol>
                <a:gridCol w="2583897">
                  <a:extLst>
                    <a:ext uri="{9D8B030D-6E8A-4147-A177-3AD203B41FA5}">
                      <a16:colId xmlns:a16="http://schemas.microsoft.com/office/drawing/2014/main" val="2772656689"/>
                    </a:ext>
                  </a:extLst>
                </a:gridCol>
                <a:gridCol w="1970214">
                  <a:extLst>
                    <a:ext uri="{9D8B030D-6E8A-4147-A177-3AD203B41FA5}">
                      <a16:colId xmlns:a16="http://schemas.microsoft.com/office/drawing/2014/main" val="521876969"/>
                    </a:ext>
                  </a:extLst>
                </a:gridCol>
              </a:tblGrid>
              <a:tr h="7462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Muestra</a:t>
                      </a:r>
                      <a:endParaRPr lang="es-EC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Concentración [ug/mL]</a:t>
                      </a:r>
                      <a:endParaRPr lang="es-EC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/>
                        <a:t>260/280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27963"/>
                  </a:ext>
                </a:extLst>
              </a:tr>
              <a:tr h="4389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Rosa 1</a:t>
                      </a:r>
                      <a:endParaRPr lang="es-EC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445.1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1.89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707403"/>
                  </a:ext>
                </a:extLst>
              </a:tr>
              <a:tr h="43898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Rosa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434.8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244034"/>
                  </a:ext>
                </a:extLst>
              </a:tr>
              <a:tr h="43898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Rosa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589.6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837908"/>
                  </a:ext>
                </a:extLst>
              </a:tr>
              <a:tr h="43898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Rosa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529.5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2064"/>
                  </a:ext>
                </a:extLst>
              </a:tr>
              <a:tr h="43898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Rosa 5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508.8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1.86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42282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49D07FE-9EFD-466C-A9E6-52678B7DEF07}"/>
              </a:ext>
            </a:extLst>
          </p:cNvPr>
          <p:cNvSpPr txBox="1"/>
          <p:nvPr/>
        </p:nvSpPr>
        <p:spPr>
          <a:xfrm>
            <a:off x="1308764" y="1486541"/>
            <a:ext cx="5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Valores</a:t>
            </a:r>
            <a:r>
              <a:rPr lang="en-US" sz="1400" dirty="0"/>
              <a:t> de Concentración y </a:t>
            </a:r>
            <a:r>
              <a:rPr lang="en-US" sz="1400" dirty="0" err="1"/>
              <a:t>calidad</a:t>
            </a:r>
            <a:r>
              <a:rPr lang="en-US" sz="1400" dirty="0"/>
              <a:t> de ADN </a:t>
            </a:r>
            <a:r>
              <a:rPr lang="en-US" sz="1400" dirty="0" err="1"/>
              <a:t>obtenidos</a:t>
            </a:r>
            <a:endParaRPr lang="es-EC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91A019-B2E9-46B8-9E6F-CD29147277AA}"/>
              </a:ext>
            </a:extLst>
          </p:cNvPr>
          <p:cNvSpPr txBox="1"/>
          <p:nvPr/>
        </p:nvSpPr>
        <p:spPr>
          <a:xfrm>
            <a:off x="4235064" y="4828446"/>
            <a:ext cx="73977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dirty="0"/>
              <a:t>501.6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FF5ECF-C1DE-4121-8E3D-DA7D9EE0931D}"/>
              </a:ext>
            </a:extLst>
          </p:cNvPr>
          <p:cNvSpPr txBox="1"/>
          <p:nvPr/>
        </p:nvSpPr>
        <p:spPr>
          <a:xfrm>
            <a:off x="6521341" y="4828445"/>
            <a:ext cx="73977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dirty="0"/>
              <a:t>1.87</a:t>
            </a:r>
          </a:p>
        </p:txBody>
      </p:sp>
    </p:spTree>
    <p:extLst>
      <p:ext uri="{BB962C8B-B14F-4D97-AF65-F5344CB8AC3E}">
        <p14:creationId xmlns:p14="http://schemas.microsoft.com/office/powerpoint/2010/main" val="90627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4F7C823-C1DA-48B0-836D-418200182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02" y="3482263"/>
            <a:ext cx="6549958" cy="248751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E0DF5CE-C73F-4378-9CE9-77FB59B11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CBCC50-4385-4E47-A44C-54431BB78C31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13</a:t>
            </a:fld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B447EE-C7E1-41AC-B12F-A23B876D9597}"/>
              </a:ext>
            </a:extLst>
          </p:cNvPr>
          <p:cNvSpPr txBox="1"/>
          <p:nvPr/>
        </p:nvSpPr>
        <p:spPr>
          <a:xfrm>
            <a:off x="410593" y="283437"/>
            <a:ext cx="570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</a:rPr>
              <a:t>Diseño de </a:t>
            </a:r>
            <a:r>
              <a:rPr lang="es-EC" b="1" dirty="0">
                <a:solidFill>
                  <a:srgbClr val="000000"/>
                </a:solidFill>
              </a:rPr>
              <a:t>primers</a:t>
            </a:r>
            <a:endParaRPr lang="es-EC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161380-63C9-46B3-8305-84C40E2DD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27" y="1010538"/>
            <a:ext cx="5733288" cy="18949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D4137A-0048-4CAA-A92B-68D1C48AE9C6}"/>
              </a:ext>
            </a:extLst>
          </p:cNvPr>
          <p:cNvSpPr txBox="1"/>
          <p:nvPr/>
        </p:nvSpPr>
        <p:spPr>
          <a:xfrm>
            <a:off x="1414127" y="708713"/>
            <a:ext cx="5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Características de los primers </a:t>
            </a:r>
            <a:r>
              <a:rPr lang="en-US" sz="1400" dirty="0" err="1"/>
              <a:t>usados</a:t>
            </a:r>
            <a:endParaRPr lang="es-EC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DE9661E-2437-44DA-8DB8-81E8443CE8F1}"/>
              </a:ext>
            </a:extLst>
          </p:cNvPr>
          <p:cNvSpPr txBox="1"/>
          <p:nvPr/>
        </p:nvSpPr>
        <p:spPr>
          <a:xfrm>
            <a:off x="1413235" y="3221852"/>
            <a:ext cx="5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Características </a:t>
            </a:r>
            <a:r>
              <a:rPr lang="en-US" sz="1400" dirty="0" err="1"/>
              <a:t>termodinámicas</a:t>
            </a:r>
            <a:r>
              <a:rPr lang="en-US" sz="1400" dirty="0"/>
              <a:t> de los primers </a:t>
            </a:r>
            <a:r>
              <a:rPr lang="en-US" sz="1400" dirty="0" err="1"/>
              <a:t>usados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13319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7F6563A-15C6-4EE2-BCE9-B8378C9D0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BF8B47-39F0-42F3-A896-7CE9C76C2F13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14</a:t>
            </a:fld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4E94A3-4FE2-40C0-9FFE-912D0D3961A1}"/>
              </a:ext>
            </a:extLst>
          </p:cNvPr>
          <p:cNvSpPr txBox="1"/>
          <p:nvPr/>
        </p:nvSpPr>
        <p:spPr>
          <a:xfrm>
            <a:off x="454026" y="856487"/>
            <a:ext cx="570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Amplificación del gen </a:t>
            </a:r>
            <a:r>
              <a:rPr lang="es-EC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RhNUDX1 </a:t>
            </a:r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partir de ADN 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34D567-CBB9-46DF-98A3-CED421DC4B61}"/>
              </a:ext>
            </a:extLst>
          </p:cNvPr>
          <p:cNvSpPr txBox="1"/>
          <p:nvPr/>
        </p:nvSpPr>
        <p:spPr>
          <a:xfrm>
            <a:off x="454026" y="1519846"/>
            <a:ext cx="3974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emperatura de hibridación óptima 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D13206-5D26-4084-8031-F3FBB39E0701}"/>
              </a:ext>
            </a:extLst>
          </p:cNvPr>
          <p:cNvSpPr txBox="1"/>
          <p:nvPr/>
        </p:nvSpPr>
        <p:spPr>
          <a:xfrm>
            <a:off x="4748598" y="1519846"/>
            <a:ext cx="3974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Tm primers</a:t>
            </a:r>
            <a:endParaRPr lang="es-EC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CA3B233-267B-44A3-A50E-D7497A1E7706}"/>
              </a:ext>
            </a:extLst>
          </p:cNvPr>
          <p:cNvCxnSpPr>
            <a:endCxn id="5" idx="1"/>
          </p:cNvCxnSpPr>
          <p:nvPr/>
        </p:nvCxnSpPr>
        <p:spPr>
          <a:xfrm>
            <a:off x="4127161" y="1704512"/>
            <a:ext cx="621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a 8">
            <a:extLst>
              <a:ext uri="{FF2B5EF4-FFF2-40B4-BE49-F238E27FC236}">
                <a16:creationId xmlns:a16="http://schemas.microsoft.com/office/drawing/2014/main" id="{44EDCC95-E471-41B2-9421-8D82264B3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52679"/>
              </p:ext>
            </p:extLst>
          </p:nvPr>
        </p:nvGraphicFramePr>
        <p:xfrm>
          <a:off x="1619482" y="2298017"/>
          <a:ext cx="3540400" cy="1981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1687">
                  <a:extLst>
                    <a:ext uri="{9D8B030D-6E8A-4147-A177-3AD203B41FA5}">
                      <a16:colId xmlns:a16="http://schemas.microsoft.com/office/drawing/2014/main" val="2148465832"/>
                    </a:ext>
                  </a:extLst>
                </a:gridCol>
                <a:gridCol w="1688713">
                  <a:extLst>
                    <a:ext uri="{9D8B030D-6E8A-4147-A177-3AD203B41FA5}">
                      <a16:colId xmlns:a16="http://schemas.microsoft.com/office/drawing/2014/main" val="2772656689"/>
                    </a:ext>
                  </a:extLst>
                </a:gridCol>
              </a:tblGrid>
              <a:tr h="5908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Primers</a:t>
                      </a:r>
                      <a:endParaRPr lang="es-EC" sz="14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Rango</a:t>
                      </a:r>
                      <a:r>
                        <a:rPr lang="en-US" sz="1400" b="1" dirty="0"/>
                        <a:t> de </a:t>
                      </a:r>
                      <a:r>
                        <a:rPr lang="en-US" sz="1400" b="1" dirty="0" err="1"/>
                        <a:t>temperatura</a:t>
                      </a:r>
                      <a:r>
                        <a:rPr lang="en-US" sz="1400" b="1" dirty="0"/>
                        <a:t> [°C]</a:t>
                      </a:r>
                      <a:endParaRPr lang="es-EC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427963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secNudx1_F</a:t>
                      </a:r>
                      <a:endParaRPr lang="es-EC" sz="14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53-55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4707403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ctr"/>
                      <a:r>
                        <a:rPr lang="es-EC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secNudx1_R </a:t>
                      </a:r>
                      <a:endParaRPr lang="es-EC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C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44034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ctr"/>
                      <a:r>
                        <a:rPr lang="es-EC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aliNudx1_F </a:t>
                      </a:r>
                      <a:endParaRPr lang="es-EC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51-52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837908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ctr"/>
                      <a:r>
                        <a:rPr lang="es-EC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aliNudx1_R </a:t>
                      </a:r>
                      <a:endParaRPr lang="es-EC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C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2064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87B23D71-6D3C-48DD-9AD2-5F106FE29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" t="12882" r="78641" b="74552"/>
          <a:stretch/>
        </p:blipFill>
        <p:spPr>
          <a:xfrm>
            <a:off x="5466425" y="2558612"/>
            <a:ext cx="1864310" cy="6463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D82FC27-4112-4594-96A4-BF650A7A8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3" t="12883" r="8056" b="79586"/>
          <a:stretch/>
        </p:blipFill>
        <p:spPr>
          <a:xfrm>
            <a:off x="5413169" y="3243861"/>
            <a:ext cx="1733355" cy="64630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13D0EA8-3F6E-4479-8481-3A144D6CD303}"/>
              </a:ext>
            </a:extLst>
          </p:cNvPr>
          <p:cNvSpPr txBox="1"/>
          <p:nvPr/>
        </p:nvSpPr>
        <p:spPr>
          <a:xfrm>
            <a:off x="652669" y="4832807"/>
            <a:ext cx="51622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Electroforesis, no se observó amplicones en gel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750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9D02777-E3CD-42EB-8B74-1AED2FE47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8464BE-9D44-482E-8020-8A6B162962C7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15</a:t>
            </a:fld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5C79EA-5BDE-4711-9184-D92AE3119C62}"/>
              </a:ext>
            </a:extLst>
          </p:cNvPr>
          <p:cNvSpPr txBox="1"/>
          <p:nvPr/>
        </p:nvSpPr>
        <p:spPr>
          <a:xfrm>
            <a:off x="321816" y="774123"/>
            <a:ext cx="570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Extracción y cuantificación de ARN </a:t>
            </a:r>
            <a:endParaRPr lang="es-EC" dirty="0"/>
          </a:p>
        </p:txBody>
      </p:sp>
      <p:graphicFrame>
        <p:nvGraphicFramePr>
          <p:cNvPr id="3" name="Tabla 8">
            <a:extLst>
              <a:ext uri="{FF2B5EF4-FFF2-40B4-BE49-F238E27FC236}">
                <a16:creationId xmlns:a16="http://schemas.microsoft.com/office/drawing/2014/main" id="{ECD073CE-05FD-431D-B6A3-4BEAADD7C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79785"/>
              </p:ext>
            </p:extLst>
          </p:nvPr>
        </p:nvGraphicFramePr>
        <p:xfrm>
          <a:off x="645163" y="2022512"/>
          <a:ext cx="7604417" cy="2328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6418">
                  <a:extLst>
                    <a:ext uri="{9D8B030D-6E8A-4147-A177-3AD203B41FA5}">
                      <a16:colId xmlns:a16="http://schemas.microsoft.com/office/drawing/2014/main" val="2148465832"/>
                    </a:ext>
                  </a:extLst>
                </a:gridCol>
                <a:gridCol w="1778843">
                  <a:extLst>
                    <a:ext uri="{9D8B030D-6E8A-4147-A177-3AD203B41FA5}">
                      <a16:colId xmlns:a16="http://schemas.microsoft.com/office/drawing/2014/main" val="2772656689"/>
                    </a:ext>
                  </a:extLst>
                </a:gridCol>
                <a:gridCol w="1565486">
                  <a:extLst>
                    <a:ext uri="{9D8B030D-6E8A-4147-A177-3AD203B41FA5}">
                      <a16:colId xmlns:a16="http://schemas.microsoft.com/office/drawing/2014/main" val="521876969"/>
                    </a:ext>
                  </a:extLst>
                </a:gridCol>
                <a:gridCol w="1446835">
                  <a:extLst>
                    <a:ext uri="{9D8B030D-6E8A-4147-A177-3AD203B41FA5}">
                      <a16:colId xmlns:a16="http://schemas.microsoft.com/office/drawing/2014/main" val="2032389150"/>
                    </a:ext>
                  </a:extLst>
                </a:gridCol>
                <a:gridCol w="1446835">
                  <a:extLst>
                    <a:ext uri="{9D8B030D-6E8A-4147-A177-3AD203B41FA5}">
                      <a16:colId xmlns:a16="http://schemas.microsoft.com/office/drawing/2014/main" val="1793293517"/>
                    </a:ext>
                  </a:extLst>
                </a:gridCol>
              </a:tblGrid>
              <a:tr h="5908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Muestra</a:t>
                      </a:r>
                      <a:endParaRPr lang="es-EC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Concentración [ug/mL] </a:t>
                      </a:r>
                      <a:r>
                        <a:rPr lang="en-US" sz="1400" b="1" dirty="0" err="1"/>
                        <a:t>Trizol</a:t>
                      </a:r>
                      <a:endParaRPr lang="es-EC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/>
                        <a:t>260/280</a:t>
                      </a:r>
                    </a:p>
                    <a:p>
                      <a:pPr algn="ctr"/>
                      <a:r>
                        <a:rPr lang="es-EC" sz="1400" b="1" dirty="0" err="1"/>
                        <a:t>Trizol</a:t>
                      </a:r>
                      <a:endParaRPr lang="es-EC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Concentración [ug/mL] Kit</a:t>
                      </a:r>
                      <a:endParaRPr lang="es-EC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/>
                        <a:t>260/280</a:t>
                      </a:r>
                    </a:p>
                    <a:p>
                      <a:pPr algn="ctr"/>
                      <a:r>
                        <a:rPr lang="es-EC" sz="1400" b="1" dirty="0"/>
                        <a:t>Kit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27963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Rosa 1</a:t>
                      </a:r>
                      <a:endParaRPr lang="es-EC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304.1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309.7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2.07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707403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Rosa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426.8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323.7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1244034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Rosa 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512.4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310.5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837908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Rosa 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526.4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503.8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2064"/>
                  </a:ext>
                </a:extLst>
              </a:tr>
              <a:tr h="347554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Rosa 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273.4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1.98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300.3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1.98</a:t>
                      </a: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42282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E5AC7B-C6C1-4412-90F3-8C5EB44DD19A}"/>
              </a:ext>
            </a:extLst>
          </p:cNvPr>
          <p:cNvSpPr txBox="1"/>
          <p:nvPr/>
        </p:nvSpPr>
        <p:spPr>
          <a:xfrm>
            <a:off x="645163" y="1633814"/>
            <a:ext cx="7042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Valores</a:t>
            </a:r>
            <a:r>
              <a:rPr lang="en-US" sz="1400" dirty="0"/>
              <a:t> de Concentración y </a:t>
            </a:r>
            <a:r>
              <a:rPr lang="en-US" sz="1400" dirty="0" err="1"/>
              <a:t>calidad</a:t>
            </a:r>
            <a:r>
              <a:rPr lang="en-US" sz="1400" dirty="0"/>
              <a:t> de ARN </a:t>
            </a:r>
            <a:r>
              <a:rPr lang="en-US" sz="1400" dirty="0" err="1"/>
              <a:t>obtenidos</a:t>
            </a:r>
            <a:r>
              <a:rPr lang="en-US" sz="1400" dirty="0"/>
              <a:t> por los </a:t>
            </a:r>
            <a:r>
              <a:rPr lang="en-US" sz="1400" dirty="0" err="1"/>
              <a:t>métodos</a:t>
            </a:r>
            <a:r>
              <a:rPr lang="en-US" sz="1400" dirty="0"/>
              <a:t> </a:t>
            </a:r>
            <a:r>
              <a:rPr lang="en-US" sz="1400" dirty="0" err="1"/>
              <a:t>usados</a:t>
            </a:r>
            <a:endParaRPr lang="es-EC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F0E17C-0A9E-46C0-97E3-B973D25D0F64}"/>
              </a:ext>
            </a:extLst>
          </p:cNvPr>
          <p:cNvSpPr txBox="1"/>
          <p:nvPr/>
        </p:nvSpPr>
        <p:spPr>
          <a:xfrm>
            <a:off x="2620791" y="4432045"/>
            <a:ext cx="6547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408.6 </a:t>
            </a:r>
            <a:endParaRPr lang="es-EC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F18D8B-848E-4EF2-8979-5BE315AA22DE}"/>
              </a:ext>
            </a:extLst>
          </p:cNvPr>
          <p:cNvSpPr txBox="1"/>
          <p:nvPr/>
        </p:nvSpPr>
        <p:spPr>
          <a:xfrm>
            <a:off x="5764966" y="4413848"/>
            <a:ext cx="6547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349.6</a:t>
            </a:r>
            <a:endParaRPr lang="es-EC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328212-16AF-496D-B275-4D3813ABFA41}"/>
              </a:ext>
            </a:extLst>
          </p:cNvPr>
          <p:cNvSpPr txBox="1"/>
          <p:nvPr/>
        </p:nvSpPr>
        <p:spPr>
          <a:xfrm>
            <a:off x="4238007" y="4432044"/>
            <a:ext cx="6547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</a:rPr>
              <a:t>1.93</a:t>
            </a:r>
            <a:endParaRPr lang="es-EC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1497B64-942C-4DD1-9926-CF59F81E6BC2}"/>
              </a:ext>
            </a:extLst>
          </p:cNvPr>
          <p:cNvSpPr txBox="1"/>
          <p:nvPr/>
        </p:nvSpPr>
        <p:spPr>
          <a:xfrm>
            <a:off x="7231261" y="4395632"/>
            <a:ext cx="6547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</a:rPr>
              <a:t>2.03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29796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7881747-53D5-4F2D-820A-ABC838845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A40779-A5BA-42CE-A2B9-EEAB153A067E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16</a:t>
            </a:fld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C0358D-32DB-4807-8BE2-14548BF77FA4}"/>
              </a:ext>
            </a:extLst>
          </p:cNvPr>
          <p:cNvSpPr txBox="1"/>
          <p:nvPr/>
        </p:nvSpPr>
        <p:spPr>
          <a:xfrm>
            <a:off x="215283" y="492957"/>
            <a:ext cx="8138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</a:rPr>
              <a:t>Control de calidad: Homogeneidad del gen de expresión constitutiva (housekeeping) </a:t>
            </a:r>
            <a:endParaRPr lang="es-EC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0B98DD-53C0-4997-9FCB-32A32BD77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6"/>
          <a:stretch/>
        </p:blipFill>
        <p:spPr>
          <a:xfrm>
            <a:off x="617005" y="1229319"/>
            <a:ext cx="7736881" cy="374955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CCEB2D-5179-435B-813A-8E6B70D668C5}"/>
              </a:ext>
            </a:extLst>
          </p:cNvPr>
          <p:cNvSpPr txBox="1"/>
          <p:nvPr/>
        </p:nvSpPr>
        <p:spPr>
          <a:xfrm>
            <a:off x="1448170" y="4975328"/>
            <a:ext cx="6247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Electroforesis en gel de agarosa al 2% de productos del gen NAD5 de muestras de ADNc de pétalos de rosa.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</a:rPr>
              <a:t>MM: marcador molecular </a:t>
            </a:r>
            <a:r>
              <a:rPr lang="es-EC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TrackIt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</a:rPr>
              <a:t> 1kb; NRTC: control sin retrotranscripción.</a:t>
            </a:r>
            <a:endParaRPr lang="es-EC" sz="1400" dirty="0"/>
          </a:p>
          <a:p>
            <a:pPr algn="ctr"/>
            <a:r>
              <a:rPr lang="es-EC" sz="14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91229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B7E57B3-2B3D-493F-94B1-00DD87E2A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A20C59-1B13-4E5A-AD4D-6B9034B2719E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17</a:t>
            </a:fld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F08596-1FA3-4607-8B25-945EC97C8D7A}"/>
              </a:ext>
            </a:extLst>
          </p:cNvPr>
          <p:cNvSpPr txBox="1"/>
          <p:nvPr/>
        </p:nvSpPr>
        <p:spPr>
          <a:xfrm>
            <a:off x="126508" y="284032"/>
            <a:ext cx="570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Amplificación del gen </a:t>
            </a:r>
            <a:r>
              <a:rPr lang="es-EC" sz="18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RhNUDX1 </a:t>
            </a:r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partir de ADNc </a:t>
            </a:r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A8F8AF-802A-46F1-A240-A3BF8417B3D1}"/>
              </a:ext>
            </a:extLst>
          </p:cNvPr>
          <p:cNvSpPr txBox="1"/>
          <p:nvPr/>
        </p:nvSpPr>
        <p:spPr>
          <a:xfrm>
            <a:off x="419470" y="925527"/>
            <a:ext cx="492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No se observó amplicones en el gel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A899AB-88B9-40E6-A1CB-33D408D6D205}"/>
              </a:ext>
            </a:extLst>
          </p:cNvPr>
          <p:cNvSpPr txBox="1"/>
          <p:nvPr/>
        </p:nvSpPr>
        <p:spPr>
          <a:xfrm>
            <a:off x="419470" y="1468305"/>
            <a:ext cx="492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Amplicones</a:t>
            </a:r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E7F693-DB47-4D42-B774-9F7112A05CA2}"/>
              </a:ext>
            </a:extLst>
          </p:cNvPr>
          <p:cNvSpPr txBox="1"/>
          <p:nvPr/>
        </p:nvSpPr>
        <p:spPr>
          <a:xfrm>
            <a:off x="2545678" y="1468305"/>
            <a:ext cx="2576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</a:rPr>
              <a:t>A</a:t>
            </a:r>
            <a:r>
              <a:rPr lang="es-EC" sz="1800" b="0" i="0" u="none" strike="noStrike" baseline="0" dirty="0">
                <a:solidFill>
                  <a:srgbClr val="000000"/>
                </a:solidFill>
              </a:rPr>
              <a:t>nálisis densitométrico 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9BDB8D-113C-4162-BB0A-EFD6227997D2}"/>
              </a:ext>
            </a:extLst>
          </p:cNvPr>
          <p:cNvSpPr txBox="1"/>
          <p:nvPr/>
        </p:nvSpPr>
        <p:spPr>
          <a:xfrm>
            <a:off x="5583723" y="2332036"/>
            <a:ext cx="2734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nálisis de la expresión del gen </a:t>
            </a:r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RhNUDX1 </a:t>
            </a:r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B6C966D-3A97-4E28-9D70-CC51662895AC}"/>
              </a:ext>
            </a:extLst>
          </p:cNvPr>
          <p:cNvSpPr txBox="1"/>
          <p:nvPr/>
        </p:nvSpPr>
        <p:spPr>
          <a:xfrm>
            <a:off x="5453719" y="3341667"/>
            <a:ext cx="318203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>
                <a:solidFill>
                  <a:srgbClr val="000000"/>
                </a:solidFill>
              </a:rPr>
              <a:t>DBA</a:t>
            </a:r>
          </a:p>
          <a:p>
            <a:pPr marL="285750" indent="-285750">
              <a:buFontTx/>
              <a:buChar char="-"/>
            </a:pPr>
            <a:r>
              <a:rPr lang="es-EC" sz="1800" b="0" i="0" u="none" strike="noStrike" baseline="0" dirty="0">
                <a:solidFill>
                  <a:srgbClr val="000000"/>
                </a:solidFill>
              </a:rPr>
              <a:t>ANOVA de las densidades absolutas calculadas.</a:t>
            </a:r>
          </a:p>
          <a:p>
            <a:pPr marL="285750" indent="-285750">
              <a:buFontTx/>
              <a:buChar char="-"/>
            </a:pP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Prueba de comparaciones múltiples de Tukey. </a:t>
            </a:r>
            <a:endParaRPr lang="es-EC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F7078B5-A328-4A89-B648-E356D6FBED80}"/>
              </a:ext>
            </a:extLst>
          </p:cNvPr>
          <p:cNvCxnSpPr>
            <a:endCxn id="10" idx="1"/>
          </p:cNvCxnSpPr>
          <p:nvPr/>
        </p:nvCxnSpPr>
        <p:spPr>
          <a:xfrm>
            <a:off x="1775534" y="1652971"/>
            <a:ext cx="770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D634C992-5080-4923-A5F9-366B67787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0" y="2107109"/>
            <a:ext cx="3599954" cy="309792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EF29CF7-1175-4F2C-90EC-C02A71C139C9}"/>
              </a:ext>
            </a:extLst>
          </p:cNvPr>
          <p:cNvSpPr txBox="1"/>
          <p:nvPr/>
        </p:nvSpPr>
        <p:spPr>
          <a:xfrm>
            <a:off x="446942" y="5309796"/>
            <a:ext cx="4197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Análisis</a:t>
            </a:r>
            <a:r>
              <a:rPr lang="en-US" sz="900" dirty="0"/>
              <a:t> de </a:t>
            </a:r>
            <a:r>
              <a:rPr lang="en-US" sz="900" dirty="0" err="1"/>
              <a:t>densidad</a:t>
            </a:r>
            <a:r>
              <a:rPr lang="en-US" sz="900" dirty="0"/>
              <a:t> de </a:t>
            </a:r>
            <a:r>
              <a:rPr lang="en-US" sz="900" dirty="0" err="1"/>
              <a:t>bandasen</a:t>
            </a:r>
            <a:r>
              <a:rPr lang="en-US" sz="900" dirty="0"/>
              <a:t> ImageJ. </a:t>
            </a:r>
            <a:r>
              <a:rPr lang="en-US" sz="900" dirty="0" err="1"/>
              <a:t>Tomado</a:t>
            </a:r>
            <a:r>
              <a:rPr lang="en-US" sz="900" dirty="0"/>
              <a:t> de “</a:t>
            </a:r>
            <a:r>
              <a:rPr lang="es-EC" sz="900" dirty="0"/>
              <a:t>Análisis transcripcional de genes </a:t>
            </a:r>
            <a:r>
              <a:rPr lang="es-EC" sz="900" i="1" dirty="0"/>
              <a:t>PR</a:t>
            </a:r>
            <a:r>
              <a:rPr lang="es-EC" sz="900" dirty="0"/>
              <a:t> (</a:t>
            </a:r>
            <a:r>
              <a:rPr lang="es-EC" sz="900" dirty="0" err="1"/>
              <a:t>Pathogenesis</a:t>
            </a:r>
            <a:r>
              <a:rPr lang="es-EC" sz="900" dirty="0"/>
              <a:t> </a:t>
            </a:r>
            <a:r>
              <a:rPr lang="es-EC" sz="900" dirty="0" err="1"/>
              <a:t>related</a:t>
            </a:r>
            <a:r>
              <a:rPr lang="es-EC" sz="900" dirty="0"/>
              <a:t>) en hojas de </a:t>
            </a:r>
            <a:r>
              <a:rPr lang="es-EC" sz="900" i="1" dirty="0" err="1"/>
              <a:t>Vasconcellea</a:t>
            </a:r>
            <a:r>
              <a:rPr lang="es-EC" sz="900" i="1" dirty="0"/>
              <a:t> </a:t>
            </a:r>
            <a:r>
              <a:rPr lang="es-EC" sz="900" i="1" dirty="0" err="1"/>
              <a:t>stipulata</a:t>
            </a:r>
            <a:r>
              <a:rPr lang="es-EC" sz="900" i="1" dirty="0"/>
              <a:t> </a:t>
            </a:r>
            <a:r>
              <a:rPr lang="es-EC" sz="900" dirty="0"/>
              <a:t>infectadas con </a:t>
            </a:r>
            <a:r>
              <a:rPr lang="es-EC" sz="900" i="1" dirty="0"/>
              <a:t>Fusarium </a:t>
            </a:r>
            <a:r>
              <a:rPr lang="es-EC" sz="900" i="1" dirty="0" err="1"/>
              <a:t>oxysporum</a:t>
            </a:r>
            <a:r>
              <a:rPr lang="en-US" sz="900" dirty="0"/>
              <a:t>”, por  </a:t>
            </a:r>
            <a:r>
              <a:rPr lang="en-US" sz="900" dirty="0" err="1"/>
              <a:t>M.,Heredia</a:t>
            </a:r>
            <a:r>
              <a:rPr lang="en-US" sz="900" dirty="0"/>
              <a:t>, 2019.</a:t>
            </a:r>
            <a:endParaRPr lang="es-EC" sz="900" i="1" dirty="0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AF90E685-0392-4277-8DCA-57321F50BCF4}"/>
              </a:ext>
            </a:extLst>
          </p:cNvPr>
          <p:cNvSpPr/>
          <p:nvPr/>
        </p:nvSpPr>
        <p:spPr>
          <a:xfrm>
            <a:off x="6833528" y="2942596"/>
            <a:ext cx="62143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746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5319A2-08C9-4553-A3D3-A7AA1D740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309393-62E3-4192-86D2-6486EAD18F9D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18</a:t>
            </a:fld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6D9067-0B11-4869-B8E3-AF7EF43014D7}"/>
              </a:ext>
            </a:extLst>
          </p:cNvPr>
          <p:cNvSpPr txBox="1"/>
          <p:nvPr/>
        </p:nvSpPr>
        <p:spPr>
          <a:xfrm>
            <a:off x="301841" y="1386744"/>
            <a:ext cx="367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Obstaculizar la eficacia de la PCR 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70E992-13B8-482A-AE33-703AA2134000}"/>
              </a:ext>
            </a:extLst>
          </p:cNvPr>
          <p:cNvSpPr txBox="1"/>
          <p:nvPr/>
        </p:nvSpPr>
        <p:spPr>
          <a:xfrm>
            <a:off x="4203566" y="791877"/>
            <a:ext cx="41236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</a:rPr>
              <a:t>- P</a:t>
            </a:r>
            <a:r>
              <a:rPr lang="es-EC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ropiedades intrínsecas de las secuencias de </a:t>
            </a: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es-EC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genes. </a:t>
            </a:r>
            <a:endParaRPr lang="es-EC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28C204-E06C-49A5-A94E-31D395BAA51D}"/>
              </a:ext>
            </a:extLst>
          </p:cNvPr>
          <p:cNvSpPr txBox="1"/>
          <p:nvPr/>
        </p:nvSpPr>
        <p:spPr>
          <a:xfrm>
            <a:off x="4203566" y="1470435"/>
            <a:ext cx="57039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</a:rPr>
              <a:t>- A</a:t>
            </a:r>
            <a:r>
              <a:rPr lang="es-EC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lto contenido de GC. </a:t>
            </a:r>
            <a:endParaRPr lang="es-EC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89A4004-1F35-4CBD-ADDF-173F49360858}"/>
              </a:ext>
            </a:extLst>
          </p:cNvPr>
          <p:cNvSpPr txBox="1"/>
          <p:nvPr/>
        </p:nvSpPr>
        <p:spPr>
          <a:xfrm>
            <a:off x="4203566" y="1883790"/>
            <a:ext cx="57039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</a:rPr>
              <a:t>- H</a:t>
            </a:r>
            <a:r>
              <a:rPr lang="es-EC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orquillas.</a:t>
            </a:r>
            <a:endParaRPr lang="es-EC" sz="1600" dirty="0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CC87AAC0-ED14-4E86-8042-3AA1A1E9E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693546"/>
              </p:ext>
            </p:extLst>
          </p:nvPr>
        </p:nvGraphicFramePr>
        <p:xfrm>
          <a:off x="816740" y="2560898"/>
          <a:ext cx="7510519" cy="324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Abrir llave 17">
            <a:extLst>
              <a:ext uri="{FF2B5EF4-FFF2-40B4-BE49-F238E27FC236}">
                <a16:creationId xmlns:a16="http://schemas.microsoft.com/office/drawing/2014/main" id="{905EBFE4-FE73-45C5-8656-265F347D3ABE}"/>
              </a:ext>
            </a:extLst>
          </p:cNvPr>
          <p:cNvSpPr/>
          <p:nvPr/>
        </p:nvSpPr>
        <p:spPr>
          <a:xfrm>
            <a:off x="3974976" y="727968"/>
            <a:ext cx="162018" cy="16732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484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882B829-46AB-4010-85C5-F6B86AA65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ED287A-2458-486F-B8D5-3A205ADB9C6B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19</a:t>
            </a:fld>
            <a:endParaRPr lang="es-EC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E29648-3714-4452-AA7D-063D31A0C8AF}"/>
              </a:ext>
            </a:extLst>
          </p:cNvPr>
          <p:cNvSpPr txBox="1"/>
          <p:nvPr/>
        </p:nvSpPr>
        <p:spPr>
          <a:xfrm>
            <a:off x="295183" y="854021"/>
            <a:ext cx="570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oncentración y calidad de reactivos 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82CA06-67DC-42DC-99D9-E401695FC116}"/>
              </a:ext>
            </a:extLst>
          </p:cNvPr>
          <p:cNvSpPr txBox="1"/>
          <p:nvPr/>
        </p:nvSpPr>
        <p:spPr>
          <a:xfrm>
            <a:off x="4960409" y="854021"/>
            <a:ext cx="304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amplificar el gen ADNr 16S </a:t>
            </a:r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A432EC-D643-4BED-A149-C895A03BBCA5}"/>
              </a:ext>
            </a:extLst>
          </p:cNvPr>
          <p:cNvSpPr txBox="1"/>
          <p:nvPr/>
        </p:nvSpPr>
        <p:spPr>
          <a:xfrm>
            <a:off x="5677844" y="1439948"/>
            <a:ext cx="1832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1" u="none" strike="noStrike" baseline="0" dirty="0" err="1">
                <a:solidFill>
                  <a:srgbClr val="000000"/>
                </a:solidFill>
              </a:rPr>
              <a:t>Bacillus</a:t>
            </a:r>
            <a:r>
              <a:rPr lang="es-EC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s-EC" sz="1800" b="0" i="1" u="none" strike="noStrike" baseline="0" dirty="0" err="1">
                <a:solidFill>
                  <a:srgbClr val="000000"/>
                </a:solidFill>
              </a:rPr>
              <a:t>subtilis</a:t>
            </a:r>
            <a:r>
              <a:rPr lang="es-EC" sz="1800" b="0" i="1" u="none" strike="noStrike" baseline="0" dirty="0">
                <a:solidFill>
                  <a:srgbClr val="000000"/>
                </a:solidFill>
              </a:rPr>
              <a:t> </a:t>
            </a:r>
            <a:endParaRPr lang="es-EC" i="1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C48DE73-74E0-4861-83A8-0E06EE0AC9FB}"/>
              </a:ext>
            </a:extLst>
          </p:cNvPr>
          <p:cNvCxnSpPr>
            <a:endCxn id="8" idx="1"/>
          </p:cNvCxnSpPr>
          <p:nvPr/>
        </p:nvCxnSpPr>
        <p:spPr>
          <a:xfrm>
            <a:off x="4199138" y="1038687"/>
            <a:ext cx="7612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D3EF13D-A7E6-439B-826F-314F81F77616}"/>
              </a:ext>
            </a:extLst>
          </p:cNvPr>
          <p:cNvCxnSpPr/>
          <p:nvPr/>
        </p:nvCxnSpPr>
        <p:spPr>
          <a:xfrm>
            <a:off x="6498454" y="1189606"/>
            <a:ext cx="0" cy="31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3C997F11-8F6E-4F09-A4BD-F9B7CFB90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4056" r="24372" b="19860"/>
          <a:stretch/>
        </p:blipFill>
        <p:spPr>
          <a:xfrm>
            <a:off x="2014122" y="1929599"/>
            <a:ext cx="5115753" cy="3651319"/>
          </a:xfrm>
          <a:prstGeom prst="rect">
            <a:avLst/>
          </a:prstGeom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0EB08C-6B22-4D7B-86A6-F1F5680ED8AE}"/>
              </a:ext>
            </a:extLst>
          </p:cNvPr>
          <p:cNvSpPr txBox="1"/>
          <p:nvPr/>
        </p:nvSpPr>
        <p:spPr>
          <a:xfrm>
            <a:off x="1480608" y="5511536"/>
            <a:ext cx="6182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/>
              <a:t>MM: marcador molecular </a:t>
            </a:r>
            <a:r>
              <a:rPr lang="es-EC" sz="1400" dirty="0" err="1"/>
              <a:t>TrackIt</a:t>
            </a:r>
            <a:r>
              <a:rPr lang="es-EC" sz="1400" dirty="0"/>
              <a:t> 1kb; M1: muestras de </a:t>
            </a:r>
            <a:r>
              <a:rPr lang="es-EC" sz="1400" i="1" dirty="0"/>
              <a:t>B. </a:t>
            </a:r>
            <a:r>
              <a:rPr lang="es-EC" sz="1400" i="1" dirty="0" err="1"/>
              <a:t>subtilis</a:t>
            </a:r>
            <a:r>
              <a:rPr lang="es-EC" sz="1400" dirty="0"/>
              <a:t>; B: blanco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C87512-2FF3-4488-8166-7BCEAA48A284}"/>
              </a:ext>
            </a:extLst>
          </p:cNvPr>
          <p:cNvSpPr/>
          <p:nvPr/>
        </p:nvSpPr>
        <p:spPr>
          <a:xfrm>
            <a:off x="2121764" y="3719745"/>
            <a:ext cx="1526958" cy="307777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980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BB718D1-C86E-4CB2-99F0-422AE584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1528063"/>
            <a:ext cx="8948692" cy="131085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C" sz="2800" dirty="0">
                <a:solidFill>
                  <a:schemeClr val="tx1"/>
                </a:solidFill>
              </a:rPr>
              <a:t>“Programa de mejoramiento en rosas de EG </a:t>
            </a:r>
            <a:r>
              <a:rPr lang="es-EC" sz="2800" dirty="0" err="1">
                <a:solidFill>
                  <a:schemeClr val="tx1"/>
                </a:solidFill>
              </a:rPr>
              <a:t>Hills</a:t>
            </a:r>
            <a:r>
              <a:rPr lang="es-EC" sz="28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7C60C6E2-AE7A-4DA9-A275-B831A527376F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2</a:t>
            </a:fld>
            <a:endParaRPr lang="es-EC" sz="1400" dirty="0"/>
          </a:p>
        </p:txBody>
      </p:sp>
      <p:pic>
        <p:nvPicPr>
          <p:cNvPr id="3074" name="Picture 2" descr="International Rose Breeders LLC">
            <a:extLst>
              <a:ext uri="{FF2B5EF4-FFF2-40B4-BE49-F238E27FC236}">
                <a16:creationId xmlns:a16="http://schemas.microsoft.com/office/drawing/2014/main" id="{988DD890-1E8A-42B8-92F6-5E5DC682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49" y="3226200"/>
            <a:ext cx="3285663" cy="8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469C1E6-9F67-442C-9D54-F9FA87F3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65" y="2443581"/>
            <a:ext cx="2212759" cy="221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0D32DC17-05B2-42E8-8DF8-CA8C309CA98E}"/>
              </a:ext>
            </a:extLst>
          </p:cNvPr>
          <p:cNvSpPr txBox="1">
            <a:spLocks/>
          </p:cNvSpPr>
          <p:nvPr/>
        </p:nvSpPr>
        <p:spPr>
          <a:xfrm>
            <a:off x="1911010" y="4475734"/>
            <a:ext cx="208394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400" kern="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Departamento de investigación y desarrollo </a:t>
            </a:r>
          </a:p>
        </p:txBody>
      </p:sp>
    </p:spTree>
    <p:extLst>
      <p:ext uri="{BB962C8B-B14F-4D97-AF65-F5344CB8AC3E}">
        <p14:creationId xmlns:p14="http://schemas.microsoft.com/office/powerpoint/2010/main" val="77058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D1895C5-01B9-4C3E-B596-739D5AB40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4F9F8E-464A-4279-95F0-7E549C8D039B}"/>
              </a:ext>
            </a:extLst>
          </p:cNvPr>
          <p:cNvSpPr txBox="1"/>
          <p:nvPr/>
        </p:nvSpPr>
        <p:spPr>
          <a:xfrm>
            <a:off x="338919" y="1608622"/>
            <a:ext cx="2040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Sun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et al. (2020) 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520F05-98E0-420D-8677-99017DF12858}"/>
              </a:ext>
            </a:extLst>
          </p:cNvPr>
          <p:cNvSpPr txBox="1"/>
          <p:nvPr/>
        </p:nvSpPr>
        <p:spPr>
          <a:xfrm>
            <a:off x="2379215" y="1128310"/>
            <a:ext cx="57039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R. chinensis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cv. ‘Old Blush’ </a:t>
            </a:r>
            <a:endParaRPr lang="es-EC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BCE4FE-AB34-41B8-B6B9-E71EFF2E5C04}"/>
              </a:ext>
            </a:extLst>
          </p:cNvPr>
          <p:cNvSpPr txBox="1"/>
          <p:nvPr/>
        </p:nvSpPr>
        <p:spPr>
          <a:xfrm>
            <a:off x="2379215" y="1941596"/>
            <a:ext cx="57039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R. </a:t>
            </a:r>
            <a:r>
              <a:rPr lang="es-EC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x </a:t>
            </a:r>
            <a:r>
              <a:rPr lang="es-EC" sz="16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wichurana</a:t>
            </a:r>
            <a:r>
              <a:rPr lang="es-EC" sz="1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EC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988CD3-CCAE-46B6-8A3C-D8FD58986F13}"/>
              </a:ext>
            </a:extLst>
          </p:cNvPr>
          <p:cNvSpPr txBox="1"/>
          <p:nvPr/>
        </p:nvSpPr>
        <p:spPr>
          <a:xfrm>
            <a:off x="5231166" y="862550"/>
            <a:ext cx="5703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RcNUDX1-1a</a:t>
            </a:r>
            <a:r>
              <a:rPr lang="es-EC" sz="1400" b="0" i="0" u="none" strike="noStrike" baseline="0" dirty="0">
                <a:solidFill>
                  <a:srgbClr val="000000"/>
                </a:solidFill>
              </a:rPr>
              <a:t> </a:t>
            </a:r>
            <a:endParaRPr lang="es-EC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A01D31-06E3-4F7C-94F1-684A49F5B85B}"/>
              </a:ext>
            </a:extLst>
          </p:cNvPr>
          <p:cNvSpPr txBox="1"/>
          <p:nvPr/>
        </p:nvSpPr>
        <p:spPr>
          <a:xfrm>
            <a:off x="5231166" y="1117070"/>
            <a:ext cx="5703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</a:rPr>
              <a:t>RcNUDX1-1b </a:t>
            </a:r>
            <a:endParaRPr lang="es-EC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B201E5-F3E8-493A-B001-E2C0DA14DF93}"/>
              </a:ext>
            </a:extLst>
          </p:cNvPr>
          <p:cNvSpPr txBox="1"/>
          <p:nvPr/>
        </p:nvSpPr>
        <p:spPr>
          <a:xfrm>
            <a:off x="5231166" y="1371590"/>
            <a:ext cx="5703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</a:rPr>
              <a:t>RcNUDX1-2 </a:t>
            </a:r>
            <a:endParaRPr lang="es-EC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2FEEB38-12D8-4751-8DE7-0E3CF631E5D7}"/>
              </a:ext>
            </a:extLst>
          </p:cNvPr>
          <p:cNvSpPr txBox="1"/>
          <p:nvPr/>
        </p:nvSpPr>
        <p:spPr>
          <a:xfrm>
            <a:off x="4119239" y="1880630"/>
            <a:ext cx="5468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0" i="0" u="none" strike="noStrike" baseline="0" dirty="0">
                <a:solidFill>
                  <a:srgbClr val="000000"/>
                </a:solidFill>
              </a:rPr>
              <a:t>RwNUDX1-1 </a:t>
            </a:r>
            <a:endParaRPr lang="es-EC" sz="1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41DFDA-AB83-4D8D-8C70-B6965160B5C4}"/>
              </a:ext>
            </a:extLst>
          </p:cNvPr>
          <p:cNvSpPr txBox="1"/>
          <p:nvPr/>
        </p:nvSpPr>
        <p:spPr>
          <a:xfrm>
            <a:off x="4119239" y="2064494"/>
            <a:ext cx="5468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RwNUDX1-2</a:t>
            </a:r>
            <a:r>
              <a:rPr lang="es-EC" sz="1400" b="0" i="0" u="none" strike="noStrike" baseline="0" dirty="0">
                <a:solidFill>
                  <a:srgbClr val="000000"/>
                </a:solidFill>
              </a:rPr>
              <a:t> </a:t>
            </a:r>
            <a:endParaRPr lang="es-EC" sz="1400" dirty="0"/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8738DBD2-CD57-4499-A729-553064005853}"/>
              </a:ext>
            </a:extLst>
          </p:cNvPr>
          <p:cNvSpPr/>
          <p:nvPr/>
        </p:nvSpPr>
        <p:spPr>
          <a:xfrm>
            <a:off x="2228295" y="949911"/>
            <a:ext cx="150920" cy="17400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Abrir llave 19">
            <a:extLst>
              <a:ext uri="{FF2B5EF4-FFF2-40B4-BE49-F238E27FC236}">
                <a16:creationId xmlns:a16="http://schemas.microsoft.com/office/drawing/2014/main" id="{2F215EE2-B24F-45D4-BE79-F19621D6C9CA}"/>
              </a:ext>
            </a:extLst>
          </p:cNvPr>
          <p:cNvSpPr/>
          <p:nvPr/>
        </p:nvSpPr>
        <p:spPr>
          <a:xfrm>
            <a:off x="5067819" y="862550"/>
            <a:ext cx="45719" cy="81681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Abrir llave 20">
            <a:extLst>
              <a:ext uri="{FF2B5EF4-FFF2-40B4-BE49-F238E27FC236}">
                <a16:creationId xmlns:a16="http://schemas.microsoft.com/office/drawing/2014/main" id="{5ED60973-BE14-402D-9B97-31D716F151C2}"/>
              </a:ext>
            </a:extLst>
          </p:cNvPr>
          <p:cNvSpPr/>
          <p:nvPr/>
        </p:nvSpPr>
        <p:spPr>
          <a:xfrm>
            <a:off x="4021584" y="1849475"/>
            <a:ext cx="97655" cy="7161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4E9E277-F850-4B77-A7F6-56465BA1DA8F}"/>
              </a:ext>
            </a:extLst>
          </p:cNvPr>
          <p:cNvSpPr txBox="1"/>
          <p:nvPr/>
        </p:nvSpPr>
        <p:spPr>
          <a:xfrm>
            <a:off x="338918" y="2987019"/>
            <a:ext cx="8347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RcNUDX1-1a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correlacionó con la producción de geraniol </a:t>
            </a:r>
            <a:endParaRPr lang="es-EC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9564683-E098-4053-9BD6-035BC7DA74DB}"/>
              </a:ext>
            </a:extLst>
          </p:cNvPr>
          <p:cNvSpPr txBox="1"/>
          <p:nvPr/>
        </p:nvSpPr>
        <p:spPr>
          <a:xfrm>
            <a:off x="338918" y="3628072"/>
            <a:ext cx="843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RwNUDX1-2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correlacionó con la producción de E, E-</a:t>
            </a:r>
            <a:r>
              <a:rPr lang="es-EC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farnesol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EC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5D9402E-2137-4D9F-B669-3425D0DE1EF7}"/>
              </a:ext>
            </a:extLst>
          </p:cNvPr>
          <p:cNvSpPr txBox="1"/>
          <p:nvPr/>
        </p:nvSpPr>
        <p:spPr>
          <a:xfrm>
            <a:off x="338918" y="4480846"/>
            <a:ext cx="5468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000000"/>
                </a:solidFill>
              </a:rPr>
              <a:t>Muestras analizadas </a:t>
            </a:r>
            <a:endParaRPr lang="es-EC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8A60F63-9870-440F-B181-30F39E5AC97C}"/>
              </a:ext>
            </a:extLst>
          </p:cNvPr>
          <p:cNvSpPr txBox="1"/>
          <p:nvPr/>
        </p:nvSpPr>
        <p:spPr>
          <a:xfrm>
            <a:off x="3178206" y="4358242"/>
            <a:ext cx="5468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Alelo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presente en las muestras de rosas probablemente no estaría asociada al aroma. </a:t>
            </a:r>
            <a:endParaRPr lang="es-EC" dirty="0"/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C84AA305-D2FE-49AD-810C-0C5628BA8A5C}"/>
              </a:ext>
            </a:extLst>
          </p:cNvPr>
          <p:cNvSpPr/>
          <p:nvPr/>
        </p:nvSpPr>
        <p:spPr>
          <a:xfrm>
            <a:off x="2627790" y="4638786"/>
            <a:ext cx="550416" cy="53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D0025A2-F1FC-466E-BA91-1D89307FA73C}"/>
              </a:ext>
            </a:extLst>
          </p:cNvPr>
          <p:cNvSpPr txBox="1"/>
          <p:nvPr/>
        </p:nvSpPr>
        <p:spPr>
          <a:xfrm>
            <a:off x="338918" y="5301744"/>
            <a:ext cx="5468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omprensión de los mecanismos moleculares </a:t>
            </a:r>
            <a:endParaRPr lang="es-EC" dirty="0"/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DD0E21A6-7568-4A7D-AC52-76549B8EC021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20</a:t>
            </a:fld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34095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307E4BB-D47D-4AF8-B0FC-B8270E7A3B85}"/>
              </a:ext>
            </a:extLst>
          </p:cNvPr>
          <p:cNvSpPr txBox="1"/>
          <p:nvPr/>
        </p:nvSpPr>
        <p:spPr>
          <a:xfrm>
            <a:off x="590265" y="672472"/>
            <a:ext cx="308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  <a:cs typeface="Calibri" panose="020F0502020204030204" pitchFamily="34" charset="0"/>
              </a:rPr>
              <a:t>Conclusiones</a:t>
            </a:r>
            <a:endParaRPr lang="es-EC" sz="20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47F525-DE2C-40A1-A1DB-95D8FB22970D}"/>
              </a:ext>
            </a:extLst>
          </p:cNvPr>
          <p:cNvSpPr txBox="1"/>
          <p:nvPr/>
        </p:nvSpPr>
        <p:spPr>
          <a:xfrm>
            <a:off x="752332" y="1470534"/>
            <a:ext cx="7639335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logró extraer ADN de los pétalos de cinco variedades de rosa por el método CTAB, obteniendo un valor medio de ratio de pureza 260/280 de 1.87 y una concentración media de 501.6 [ug/mL], ambos valores óptimos para poder trabajar con las muestras de ADN extraído.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 se observó la presencia del gen </a:t>
            </a:r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RhNUDX1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ninguna de las variedades de rosa a partir de la muestra de ADN. </a:t>
            </a:r>
            <a:endParaRPr lang="es-MX" sz="600" dirty="0"/>
          </a:p>
        </p:txBody>
      </p: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id="{5BD75C9C-F862-4F28-8884-5405DA8A53AF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21</a:t>
            </a:fld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00745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7A4340D-7192-4373-9E97-49B12391BBBE}"/>
              </a:ext>
            </a:extLst>
          </p:cNvPr>
          <p:cNvSpPr txBox="1"/>
          <p:nvPr/>
        </p:nvSpPr>
        <p:spPr>
          <a:xfrm>
            <a:off x="1059627" y="770211"/>
            <a:ext cx="7255565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Se extrajo ARN de las 5 variedades de rosas con el método basado en fenol-cloroformo con </a:t>
            </a:r>
            <a:r>
              <a:rPr lang="es-EC" dirty="0" err="1"/>
              <a:t>Trizol</a:t>
            </a:r>
            <a:r>
              <a:rPr lang="es-EC" dirty="0"/>
              <a:t>, obteniendo un valor medio de ratio de pureza 260/280 de 1.93 y una concentración media de 408.6 [ug/mL]. Se extrajo además ARN mediante el mini kit de columnas </a:t>
            </a:r>
            <a:r>
              <a:rPr lang="es-EC" dirty="0" err="1"/>
              <a:t>GeneJET</a:t>
            </a:r>
            <a:r>
              <a:rPr lang="es-EC" dirty="0"/>
              <a:t> Plant RNA </a:t>
            </a:r>
            <a:r>
              <a:rPr lang="es-EC" dirty="0" err="1"/>
              <a:t>Purification</a:t>
            </a:r>
            <a:r>
              <a:rPr lang="es-EC" dirty="0"/>
              <a:t>, obteniendo un valor medio de ratio de pureza 260/280 de 2.03 y una concentración media de 349.6 [ug/mL].</a:t>
            </a:r>
          </a:p>
          <a:p>
            <a:pPr>
              <a:lnSpc>
                <a:spcPct val="150000"/>
              </a:lnSpc>
            </a:pPr>
            <a:endParaRPr lang="es-EC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El ADNc obtenido a partir del ARN extraído de pétalos de las cinco variedades rosa es de óptima calidad, al cumplir el control interno a partir del gen de expresión constitutiva NAD5.</a:t>
            </a:r>
            <a:endParaRPr lang="es-MX" dirty="0"/>
          </a:p>
        </p:txBody>
      </p: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id="{84F5746B-A576-4C84-BBD9-9C88A6B108DF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22</a:t>
            </a:fld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08583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5FD6CA1-8550-4F86-947A-64F09560C612}"/>
              </a:ext>
            </a:extLst>
          </p:cNvPr>
          <p:cNvSpPr txBox="1"/>
          <p:nvPr/>
        </p:nvSpPr>
        <p:spPr>
          <a:xfrm>
            <a:off x="543342" y="217800"/>
            <a:ext cx="308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  <a:cs typeface="Calibri" panose="020F0502020204030204" pitchFamily="34" charset="0"/>
              </a:rPr>
              <a:t>Recomendaciones</a:t>
            </a:r>
            <a:endParaRPr lang="es-EC" sz="20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8DCE44-68D9-4572-B00C-64FE00E366B6}"/>
              </a:ext>
            </a:extLst>
          </p:cNvPr>
          <p:cNvSpPr txBox="1"/>
          <p:nvPr/>
        </p:nvSpPr>
        <p:spPr>
          <a:xfrm>
            <a:off x="602582" y="759952"/>
            <a:ext cx="7938836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La recolección de los botones florales para evaluar la expresión del gen </a:t>
            </a:r>
            <a:r>
              <a:rPr lang="es-EC" i="1" dirty="0"/>
              <a:t>RhNUDX1</a:t>
            </a:r>
            <a:r>
              <a:rPr lang="es-EC" dirty="0"/>
              <a:t> se lo debe hacer en la etapa de desarrollo floral.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Los análisis de transcritos deben realizarse con la presencia de un control positivo.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Realizar un diseño de los primers más exhaustivo. Se puede trabajar con primers degenerados.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/>
              <a:t>Realizar un análisis más completo de los primers con todos los homólogos descritos del gen hasta el momento, para verificar que los primers sean específicos.</a:t>
            </a:r>
            <a:endParaRPr lang="es-MX" dirty="0"/>
          </a:p>
        </p:txBody>
      </p: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id="{73F03F92-5530-4885-B637-F80561880CBC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23</a:t>
            </a:fld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30176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99F3101-34E4-43C1-9861-A5E1E0976F9B}"/>
              </a:ext>
            </a:extLst>
          </p:cNvPr>
          <p:cNvSpPr txBox="1"/>
          <p:nvPr/>
        </p:nvSpPr>
        <p:spPr>
          <a:xfrm>
            <a:off x="638085" y="342751"/>
            <a:ext cx="308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  <a:cs typeface="Calibri" panose="020F0502020204030204" pitchFamily="34" charset="0"/>
              </a:rPr>
              <a:t>Agradecimientos</a:t>
            </a:r>
            <a:endParaRPr lang="es-EC" sz="2000" b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3640EF-EF06-4E76-8EA1-CB735A49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1" y="934351"/>
            <a:ext cx="3260690" cy="914941"/>
          </a:xfrm>
          <a:prstGeom prst="rect">
            <a:avLst/>
          </a:prstGeom>
        </p:spPr>
      </p:pic>
      <p:pic>
        <p:nvPicPr>
          <p:cNvPr id="7" name="Picture 2" descr="Resultado de imagen para logo biotecnologia espe">
            <a:extLst>
              <a:ext uri="{FF2B5EF4-FFF2-40B4-BE49-F238E27FC236}">
                <a16:creationId xmlns:a16="http://schemas.microsoft.com/office/drawing/2014/main" id="{870A144C-4C6B-431F-873F-EACE74C1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01" y="2048023"/>
            <a:ext cx="1419272" cy="13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B9861DC3-01CB-440A-9FE0-6CB3163045BD}"/>
              </a:ext>
            </a:extLst>
          </p:cNvPr>
          <p:cNvGrpSpPr/>
          <p:nvPr/>
        </p:nvGrpSpPr>
        <p:grpSpPr>
          <a:xfrm>
            <a:off x="4855504" y="1531021"/>
            <a:ext cx="4547802" cy="2963933"/>
            <a:chOff x="4572000" y="1127065"/>
            <a:chExt cx="4547802" cy="296393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C676381-6004-4C81-95FB-524EF7F5F554}"/>
                </a:ext>
              </a:extLst>
            </p:cNvPr>
            <p:cNvSpPr txBox="1"/>
            <p:nvPr/>
          </p:nvSpPr>
          <p:spPr>
            <a:xfrm>
              <a:off x="4572000" y="1127065"/>
              <a:ext cx="454780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/>
                <a:t>FRANCISCO FLORES </a:t>
              </a:r>
              <a:r>
                <a:rPr lang="es-EC" sz="1600" b="1" dirty="0" err="1"/>
                <a:t>Ph.D</a:t>
              </a:r>
              <a:endParaRPr lang="es-EC" sz="1600" b="1" dirty="0"/>
            </a:p>
            <a:p>
              <a:r>
                <a:rPr lang="es-EC" sz="1400" dirty="0"/>
                <a:t>Director del Proyecto de Investigación</a:t>
              </a:r>
            </a:p>
            <a:p>
              <a:endParaRPr lang="es-EC" sz="1400" dirty="0"/>
            </a:p>
            <a:p>
              <a:r>
                <a:rPr lang="es-EC" sz="1600" b="1" dirty="0"/>
                <a:t>Lic. ALMA KOCH, </a:t>
              </a:r>
              <a:r>
                <a:rPr lang="es-EC" sz="1600" b="1" dirty="0" err="1"/>
                <a:t>Mgs</a:t>
              </a:r>
              <a:r>
                <a:rPr lang="es-EC" sz="1600" b="1" dirty="0"/>
                <a:t>.</a:t>
              </a:r>
            </a:p>
            <a:p>
              <a:r>
                <a:rPr lang="es-EC" sz="1400" dirty="0"/>
                <a:t>Lector del Proyecto de Investigación</a:t>
              </a:r>
            </a:p>
            <a:p>
              <a:endParaRPr lang="es-EC" sz="1400" dirty="0"/>
            </a:p>
            <a:p>
              <a:endParaRPr lang="es-EC" sz="1600" b="1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1085EBF-33B8-4CB2-A036-C18554E64320}"/>
                </a:ext>
              </a:extLst>
            </p:cNvPr>
            <p:cNvSpPr txBox="1"/>
            <p:nvPr/>
          </p:nvSpPr>
          <p:spPr>
            <a:xfrm>
              <a:off x="4572000" y="2481760"/>
              <a:ext cx="3816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/>
                <a:t>TESISTAS Y PASANTES</a:t>
              </a:r>
            </a:p>
            <a:p>
              <a:r>
                <a:rPr lang="es-EC" sz="1400" dirty="0"/>
                <a:t>Laboratorio de Microbiología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E3D1427-7093-4450-802D-16709BCB773E}"/>
                </a:ext>
              </a:extLst>
            </p:cNvPr>
            <p:cNvSpPr txBox="1"/>
            <p:nvPr/>
          </p:nvSpPr>
          <p:spPr>
            <a:xfrm>
              <a:off x="4572000" y="3237445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/>
                <a:t>FAMILIA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2863DC3-43EA-421D-809F-8496BBEB715F}"/>
                </a:ext>
              </a:extLst>
            </p:cNvPr>
            <p:cNvSpPr txBox="1"/>
            <p:nvPr/>
          </p:nvSpPr>
          <p:spPr>
            <a:xfrm>
              <a:off x="4572000" y="3752444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/>
                <a:t>AMIGOS</a:t>
              </a:r>
            </a:p>
          </p:txBody>
        </p:sp>
      </p:grpSp>
      <p:sp>
        <p:nvSpPr>
          <p:cNvPr id="2" name="Marcador de número de diapositiva 3">
            <a:extLst>
              <a:ext uri="{FF2B5EF4-FFF2-40B4-BE49-F238E27FC236}">
                <a16:creationId xmlns:a16="http://schemas.microsoft.com/office/drawing/2014/main" id="{BBE4A8C4-EA8F-408C-853B-6E31A9A59420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C270AA-EB57-4AB4-95F2-15D932B64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2" b="83309"/>
          <a:stretch/>
        </p:blipFill>
        <p:spPr bwMode="auto">
          <a:xfrm>
            <a:off x="849671" y="4832882"/>
            <a:ext cx="3499014" cy="8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ternational Rose Breeders LLC">
            <a:extLst>
              <a:ext uri="{FF2B5EF4-FFF2-40B4-BE49-F238E27FC236}">
                <a16:creationId xmlns:a16="http://schemas.microsoft.com/office/drawing/2014/main" id="{305CE3B5-8189-4164-B5EE-D2F88DC9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59" y="3884070"/>
            <a:ext cx="1873516" cy="5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ADAC166-7252-494E-8E57-FB896FB8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9" y="3410793"/>
            <a:ext cx="1261736" cy="12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05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BEB57DE-C3DE-4532-8D2B-4566B4157271}"/>
              </a:ext>
            </a:extLst>
          </p:cNvPr>
          <p:cNvSpPr txBox="1"/>
          <p:nvPr/>
        </p:nvSpPr>
        <p:spPr>
          <a:xfrm>
            <a:off x="1828800" y="2197234"/>
            <a:ext cx="5486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Muchas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Gracias por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Atención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C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68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C372326-5F26-457D-A9CD-5C403ACA3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818969"/>
            <a:ext cx="3432565" cy="614258"/>
          </a:xfrm>
        </p:spPr>
        <p:txBody>
          <a:bodyPr/>
          <a:lstStyle/>
          <a:p>
            <a:pPr marL="0" indent="0" algn="ctr">
              <a:buNone/>
            </a:pPr>
            <a:r>
              <a:rPr lang="es-EC" sz="1800" dirty="0">
                <a:solidFill>
                  <a:schemeClr val="tx1"/>
                </a:solidFill>
              </a:rPr>
              <a:t>*Cultivo importante en industria floricultura</a:t>
            </a:r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CADC549E-4A1D-488B-8135-CE7B16E23B6D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3</a:t>
            </a:fld>
            <a:endParaRPr lang="es-EC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0829E6-B092-43C7-A763-A68F8ECC17FA}"/>
              </a:ext>
            </a:extLst>
          </p:cNvPr>
          <p:cNvSpPr txBox="1"/>
          <p:nvPr/>
        </p:nvSpPr>
        <p:spPr>
          <a:xfrm>
            <a:off x="427636" y="267857"/>
            <a:ext cx="357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Cultivo</a:t>
            </a:r>
            <a:r>
              <a:rPr lang="en-US" sz="2000" b="1" dirty="0"/>
              <a:t> de Rosa</a:t>
            </a:r>
            <a:endParaRPr lang="es-EC" sz="2000" b="1" dirty="0"/>
          </a:p>
        </p:txBody>
      </p:sp>
      <p:sp>
        <p:nvSpPr>
          <p:cNvPr id="10" name="Marcador de contenido 1">
            <a:extLst>
              <a:ext uri="{FF2B5EF4-FFF2-40B4-BE49-F238E27FC236}">
                <a16:creationId xmlns:a16="http://schemas.microsoft.com/office/drawing/2014/main" id="{429C6DA6-45B1-48C6-BE13-43A4AB09CE63}"/>
              </a:ext>
            </a:extLst>
          </p:cNvPr>
          <p:cNvSpPr txBox="1">
            <a:spLocks/>
          </p:cNvSpPr>
          <p:nvPr/>
        </p:nvSpPr>
        <p:spPr>
          <a:xfrm>
            <a:off x="5703641" y="783458"/>
            <a:ext cx="328782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200 especies</a:t>
            </a:r>
          </a:p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35 000 cultivares</a:t>
            </a: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DFE6B86A-3E7E-427D-9E10-BE220265C588}"/>
              </a:ext>
            </a:extLst>
          </p:cNvPr>
          <p:cNvSpPr txBox="1">
            <a:spLocks/>
          </p:cNvSpPr>
          <p:nvPr/>
        </p:nvSpPr>
        <p:spPr>
          <a:xfrm>
            <a:off x="3306671" y="818969"/>
            <a:ext cx="328782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Género </a:t>
            </a:r>
            <a:r>
              <a:rPr lang="es-EC" sz="1800" i="1" kern="0" dirty="0">
                <a:solidFill>
                  <a:schemeClr val="tx1"/>
                </a:solidFill>
              </a:rPr>
              <a:t>Rosa</a:t>
            </a:r>
            <a:endParaRPr lang="es-EC" sz="1800" kern="0" dirty="0">
              <a:solidFill>
                <a:schemeClr val="tx1"/>
              </a:solidFill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F3EC573-2E45-464B-B42B-F4588EABEF4D}"/>
              </a:ext>
            </a:extLst>
          </p:cNvPr>
          <p:cNvCxnSpPr>
            <a:cxnSpLocks/>
          </p:cNvCxnSpPr>
          <p:nvPr/>
        </p:nvCxnSpPr>
        <p:spPr>
          <a:xfrm flipV="1">
            <a:off x="3690017" y="1040908"/>
            <a:ext cx="4736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6DD8F71A-F9C1-410E-8954-CA5A640E3CC2}"/>
              </a:ext>
            </a:extLst>
          </p:cNvPr>
          <p:cNvSpPr/>
          <p:nvPr/>
        </p:nvSpPr>
        <p:spPr>
          <a:xfrm>
            <a:off x="5885895" y="642301"/>
            <a:ext cx="408373" cy="84027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Marcador de contenido 1">
            <a:extLst>
              <a:ext uri="{FF2B5EF4-FFF2-40B4-BE49-F238E27FC236}">
                <a16:creationId xmlns:a16="http://schemas.microsoft.com/office/drawing/2014/main" id="{08AB1B00-0ACB-40E1-BE1D-8355E9E8695C}"/>
              </a:ext>
            </a:extLst>
          </p:cNvPr>
          <p:cNvSpPr txBox="1">
            <a:spLocks/>
          </p:cNvSpPr>
          <p:nvPr/>
        </p:nvSpPr>
        <p:spPr>
          <a:xfrm>
            <a:off x="2216680" y="2053193"/>
            <a:ext cx="328782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Cuarto mayor exportador 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5648982-15F1-4B75-A9C3-1F7B00E5BB9A}"/>
              </a:ext>
            </a:extLst>
          </p:cNvPr>
          <p:cNvCxnSpPr>
            <a:cxnSpLocks/>
          </p:cNvCxnSpPr>
          <p:nvPr/>
        </p:nvCxnSpPr>
        <p:spPr>
          <a:xfrm flipV="1">
            <a:off x="1979875" y="2236989"/>
            <a:ext cx="4736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Marcador de contenido 1">
            <a:extLst>
              <a:ext uri="{FF2B5EF4-FFF2-40B4-BE49-F238E27FC236}">
                <a16:creationId xmlns:a16="http://schemas.microsoft.com/office/drawing/2014/main" id="{7DE5AE01-D680-42E5-ADA5-52328D16BB19}"/>
              </a:ext>
            </a:extLst>
          </p:cNvPr>
          <p:cNvSpPr txBox="1">
            <a:spLocks/>
          </p:cNvSpPr>
          <p:nvPr/>
        </p:nvSpPr>
        <p:spPr>
          <a:xfrm>
            <a:off x="-1117096" y="2058151"/>
            <a:ext cx="5122820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800" b="1" kern="0" dirty="0">
                <a:solidFill>
                  <a:schemeClr val="accent6">
                    <a:lumMod val="75000"/>
                  </a:schemeClr>
                </a:solidFill>
              </a:rPr>
              <a:t>Ecuador</a:t>
            </a:r>
            <a:endParaRPr lang="es-EC" sz="1800" kern="0" dirty="0">
              <a:solidFill>
                <a:schemeClr val="tx1"/>
              </a:solidFill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E265C3F-C5E6-4B1C-9AEF-F7C7B0AD14C3}"/>
              </a:ext>
            </a:extLst>
          </p:cNvPr>
          <p:cNvCxnSpPr/>
          <p:nvPr/>
        </p:nvCxnSpPr>
        <p:spPr>
          <a:xfrm>
            <a:off x="1518223" y="2601386"/>
            <a:ext cx="0" cy="388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Marcador de contenido 1">
            <a:extLst>
              <a:ext uri="{FF2B5EF4-FFF2-40B4-BE49-F238E27FC236}">
                <a16:creationId xmlns:a16="http://schemas.microsoft.com/office/drawing/2014/main" id="{E028C65A-559C-400B-B489-A4D79DAD576D}"/>
              </a:ext>
            </a:extLst>
          </p:cNvPr>
          <p:cNvSpPr txBox="1">
            <a:spLocks/>
          </p:cNvSpPr>
          <p:nvPr/>
        </p:nvSpPr>
        <p:spPr>
          <a:xfrm>
            <a:off x="3104206" y="3206496"/>
            <a:ext cx="2333649" cy="9660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s-EC" sz="1800" kern="0" dirty="0">
                <a:solidFill>
                  <a:schemeClr val="tx1"/>
                </a:solidFill>
              </a:rPr>
              <a:t>Temperatura</a:t>
            </a:r>
          </a:p>
          <a:p>
            <a:pPr marL="0" indent="0" algn="ctr" defTabSz="914400">
              <a:buNone/>
            </a:pPr>
            <a:r>
              <a:rPr lang="es-EC" sz="1800" kern="0" dirty="0">
                <a:solidFill>
                  <a:schemeClr val="tx1"/>
                </a:solidFill>
              </a:rPr>
              <a:t>Luz</a:t>
            </a:r>
          </a:p>
          <a:p>
            <a:pPr marL="0" indent="0" algn="ctr" defTabSz="914400">
              <a:buNone/>
            </a:pPr>
            <a:r>
              <a:rPr lang="es-EC" sz="1800" kern="0" dirty="0">
                <a:solidFill>
                  <a:schemeClr val="tx1"/>
                </a:solidFill>
              </a:rPr>
              <a:t>Agua</a:t>
            </a:r>
          </a:p>
          <a:p>
            <a:pPr marL="0" indent="0" algn="ctr" defTabSz="914400">
              <a:buNone/>
            </a:pPr>
            <a:endParaRPr lang="es-EC" sz="1800" kern="0" dirty="0">
              <a:solidFill>
                <a:schemeClr val="tx1"/>
              </a:solidFill>
            </a:endParaRPr>
          </a:p>
          <a:p>
            <a:pPr marL="0" indent="0" algn="ctr" defTabSz="914400">
              <a:buNone/>
            </a:pPr>
            <a:endParaRPr lang="es-EC" sz="1800" kern="0" dirty="0">
              <a:solidFill>
                <a:schemeClr val="tx1"/>
              </a:solidFill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3D0D9797-3ABC-436A-8B00-2276B1ADE8DE}"/>
              </a:ext>
            </a:extLst>
          </p:cNvPr>
          <p:cNvSpPr/>
          <p:nvPr/>
        </p:nvSpPr>
        <p:spPr>
          <a:xfrm>
            <a:off x="2822542" y="3489302"/>
            <a:ext cx="679186" cy="37470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3" name="Marcador de contenido 1">
            <a:extLst>
              <a:ext uri="{FF2B5EF4-FFF2-40B4-BE49-F238E27FC236}">
                <a16:creationId xmlns:a16="http://schemas.microsoft.com/office/drawing/2014/main" id="{290ABD29-83AE-47B2-BA7A-EE589F0B7399}"/>
              </a:ext>
            </a:extLst>
          </p:cNvPr>
          <p:cNvSpPr txBox="1">
            <a:spLocks/>
          </p:cNvSpPr>
          <p:nvPr/>
        </p:nvSpPr>
        <p:spPr>
          <a:xfrm>
            <a:off x="125204" y="3104959"/>
            <a:ext cx="3105569" cy="13921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Tamaño botón floral</a:t>
            </a:r>
          </a:p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Largo tallo</a:t>
            </a:r>
          </a:p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Color</a:t>
            </a:r>
          </a:p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Textura y aroma del pétalo</a:t>
            </a:r>
          </a:p>
          <a:p>
            <a:pPr marL="0" indent="0" algn="ctr" defTabSz="914400">
              <a:buFontTx/>
              <a:buNone/>
            </a:pPr>
            <a:endParaRPr lang="es-EC" sz="1800" kern="0" dirty="0">
              <a:solidFill>
                <a:schemeClr val="tx1"/>
              </a:solidFill>
            </a:endParaRPr>
          </a:p>
          <a:p>
            <a:pPr marL="0" indent="0" algn="ctr" defTabSz="914400">
              <a:buFontTx/>
              <a:buNone/>
            </a:pPr>
            <a:endParaRPr lang="es-EC" sz="1800" kern="0" dirty="0">
              <a:solidFill>
                <a:schemeClr val="tx1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876CDE8A-C6FC-4D4B-BDE4-AC9E02BF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09" y="1888412"/>
            <a:ext cx="2826258" cy="2826258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559F2111-4BCE-4E64-9CC8-57A1704F3C99}"/>
              </a:ext>
            </a:extLst>
          </p:cNvPr>
          <p:cNvSpPr txBox="1"/>
          <p:nvPr/>
        </p:nvSpPr>
        <p:spPr>
          <a:xfrm>
            <a:off x="5885895" y="4676625"/>
            <a:ext cx="31055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Cultivo</a:t>
            </a:r>
            <a:r>
              <a:rPr lang="en-US" sz="900" dirty="0"/>
              <a:t> de rosa de la finca “Royal Flower”</a:t>
            </a:r>
          </a:p>
          <a:p>
            <a:pPr algn="ctr"/>
            <a:r>
              <a:rPr lang="en-US" sz="900" dirty="0" err="1"/>
              <a:t>Fotografía</a:t>
            </a:r>
            <a:r>
              <a:rPr lang="en-US" sz="900" dirty="0"/>
              <a:t> de M. Criollo, 2020.</a:t>
            </a:r>
            <a:endParaRPr lang="es-EC" sz="900" dirty="0"/>
          </a:p>
          <a:p>
            <a:pPr algn="ctr"/>
            <a:endParaRPr lang="es-EC" sz="900" dirty="0"/>
          </a:p>
        </p:txBody>
      </p:sp>
      <p:sp>
        <p:nvSpPr>
          <p:cNvPr id="39" name="Marcador de contenido 1">
            <a:extLst>
              <a:ext uri="{FF2B5EF4-FFF2-40B4-BE49-F238E27FC236}">
                <a16:creationId xmlns:a16="http://schemas.microsoft.com/office/drawing/2014/main" id="{7B2E21DA-B3D1-4303-9CBA-61BCBD518B96}"/>
              </a:ext>
            </a:extLst>
          </p:cNvPr>
          <p:cNvSpPr txBox="1">
            <a:spLocks/>
          </p:cNvSpPr>
          <p:nvPr/>
        </p:nvSpPr>
        <p:spPr>
          <a:xfrm>
            <a:off x="212365" y="4854179"/>
            <a:ext cx="5673530" cy="921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Investigación en rosas muy limitado: multiplicación, control biológico, fingerprinting</a:t>
            </a:r>
          </a:p>
          <a:p>
            <a:pPr marL="0" indent="0" algn="ctr" defTabSz="914400">
              <a:buFontTx/>
              <a:buNone/>
            </a:pPr>
            <a:endParaRPr lang="es-EC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BB9192FB-EAE4-4071-8B72-B43448E24704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4</a:t>
            </a:fld>
            <a:endParaRPr lang="es-EC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5ACF98-A3B0-467D-85AE-24CC9B639450}"/>
              </a:ext>
            </a:extLst>
          </p:cNvPr>
          <p:cNvSpPr txBox="1"/>
          <p:nvPr/>
        </p:nvSpPr>
        <p:spPr>
          <a:xfrm>
            <a:off x="347737" y="597597"/>
            <a:ext cx="357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Aroma </a:t>
            </a:r>
            <a:r>
              <a:rPr lang="en-US" sz="2000" b="1" dirty="0" err="1"/>
              <a:t>en</a:t>
            </a:r>
            <a:r>
              <a:rPr lang="en-US" sz="2000" b="1" dirty="0"/>
              <a:t> Rosas</a:t>
            </a:r>
            <a:endParaRPr lang="es-EC" sz="2000" b="1" dirty="0"/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550222E4-29AF-4D7C-BA51-F5A01244D545}"/>
              </a:ext>
            </a:extLst>
          </p:cNvPr>
          <p:cNvSpPr txBox="1">
            <a:spLocks/>
          </p:cNvSpPr>
          <p:nvPr/>
        </p:nvSpPr>
        <p:spPr>
          <a:xfrm>
            <a:off x="557073" y="3236755"/>
            <a:ext cx="1873189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*Fragancia floral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5ED3313-746F-4931-8EF7-2486BB4EE65A}"/>
              </a:ext>
            </a:extLst>
          </p:cNvPr>
          <p:cNvCxnSpPr>
            <a:cxnSpLocks/>
          </p:cNvCxnSpPr>
          <p:nvPr/>
        </p:nvCxnSpPr>
        <p:spPr>
          <a:xfrm>
            <a:off x="1493667" y="3575988"/>
            <a:ext cx="0" cy="75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E55622A2-A90B-4842-9515-F66707AD9D7A}"/>
              </a:ext>
            </a:extLst>
          </p:cNvPr>
          <p:cNvSpPr txBox="1">
            <a:spLocks/>
          </p:cNvSpPr>
          <p:nvPr/>
        </p:nvSpPr>
        <p:spPr>
          <a:xfrm>
            <a:off x="802687" y="4333765"/>
            <a:ext cx="2155794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Moléculas volátiles 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5141736E-E0EF-44CD-B375-544D623269BD}"/>
              </a:ext>
            </a:extLst>
          </p:cNvPr>
          <p:cNvSpPr/>
          <p:nvPr/>
        </p:nvSpPr>
        <p:spPr>
          <a:xfrm>
            <a:off x="3074267" y="3952113"/>
            <a:ext cx="150921" cy="9854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Marcador de contenido 1">
            <a:extLst>
              <a:ext uri="{FF2B5EF4-FFF2-40B4-BE49-F238E27FC236}">
                <a16:creationId xmlns:a16="http://schemas.microsoft.com/office/drawing/2014/main" id="{9CAD586F-D546-4565-8CBF-832DAB175D47}"/>
              </a:ext>
            </a:extLst>
          </p:cNvPr>
          <p:cNvSpPr txBox="1">
            <a:spLocks/>
          </p:cNvSpPr>
          <p:nvPr/>
        </p:nvSpPr>
        <p:spPr>
          <a:xfrm>
            <a:off x="3225188" y="3923264"/>
            <a:ext cx="2155794" cy="101427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- Fenilpropanoides</a:t>
            </a:r>
          </a:p>
          <a:p>
            <a:pPr marL="0" indent="0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- Derivados A.G</a:t>
            </a:r>
          </a:p>
          <a:p>
            <a:pPr marL="0" indent="0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- </a:t>
            </a:r>
            <a:r>
              <a:rPr lang="es-EC" sz="1800" b="1" kern="0" dirty="0">
                <a:solidFill>
                  <a:schemeClr val="accent6">
                    <a:lumMod val="75000"/>
                  </a:schemeClr>
                </a:solidFill>
              </a:rPr>
              <a:t>Terpenoides</a:t>
            </a:r>
          </a:p>
          <a:p>
            <a:pPr marL="0" indent="0" defTabSz="914400">
              <a:buFontTx/>
              <a:buNone/>
            </a:pPr>
            <a:endParaRPr lang="es-EC" sz="1800" kern="0" dirty="0">
              <a:solidFill>
                <a:schemeClr val="tx1"/>
              </a:solidFill>
            </a:endParaRPr>
          </a:p>
        </p:txBody>
      </p:sp>
      <p:sp>
        <p:nvSpPr>
          <p:cNvPr id="25" name="Marcador de contenido 1">
            <a:extLst>
              <a:ext uri="{FF2B5EF4-FFF2-40B4-BE49-F238E27FC236}">
                <a16:creationId xmlns:a16="http://schemas.microsoft.com/office/drawing/2014/main" id="{44DE1BC2-198B-4F82-A79B-0B3EB007AE9A}"/>
              </a:ext>
            </a:extLst>
          </p:cNvPr>
          <p:cNvSpPr txBox="1">
            <a:spLocks/>
          </p:cNvSpPr>
          <p:nvPr/>
        </p:nvSpPr>
        <p:spPr>
          <a:xfrm>
            <a:off x="631822" y="1184579"/>
            <a:ext cx="4008982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s-EC" sz="1800" kern="0" dirty="0">
                <a:solidFill>
                  <a:schemeClr val="tx1"/>
                </a:solidFill>
              </a:rPr>
              <a:t>*Pétalos: fuente principal compuestos 	 de aroma (desarrollo)</a:t>
            </a:r>
          </a:p>
        </p:txBody>
      </p:sp>
      <p:cxnSp>
        <p:nvCxnSpPr>
          <p:cNvPr id="27" name="Conector: curvado 26">
            <a:extLst>
              <a:ext uri="{FF2B5EF4-FFF2-40B4-BE49-F238E27FC236}">
                <a16:creationId xmlns:a16="http://schemas.microsoft.com/office/drawing/2014/main" id="{2C4C8D78-91C3-466A-92CE-9077B0A07F8E}"/>
              </a:ext>
            </a:extLst>
          </p:cNvPr>
          <p:cNvCxnSpPr>
            <a:cxnSpLocks/>
            <a:endCxn id="28" idx="1"/>
          </p:cNvCxnSpPr>
          <p:nvPr/>
        </p:nvCxnSpPr>
        <p:spPr>
          <a:xfrm rot="16200000" flipH="1">
            <a:off x="1066456" y="1671427"/>
            <a:ext cx="747894" cy="59036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47D0897-4331-4D99-9F27-5DCAE5A4E541}"/>
              </a:ext>
            </a:extLst>
          </p:cNvPr>
          <p:cNvSpPr txBox="1"/>
          <p:nvPr/>
        </p:nvSpPr>
        <p:spPr>
          <a:xfrm>
            <a:off x="1735586" y="2017391"/>
            <a:ext cx="38240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/>
              <a:t>excelente sistema </a:t>
            </a:r>
          </a:p>
          <a:p>
            <a:pPr algn="ctr"/>
            <a:r>
              <a:rPr lang="es-EC" dirty="0"/>
              <a:t>aplicación tecnologías genómicas 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EB5B71D-A766-4683-8FC0-32790E6F6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r="9088" b="8768"/>
          <a:stretch/>
        </p:blipFill>
        <p:spPr>
          <a:xfrm>
            <a:off x="6040141" y="1147899"/>
            <a:ext cx="2630015" cy="27069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0A7D0123-43C0-469F-BA28-BBC86B175475}"/>
              </a:ext>
            </a:extLst>
          </p:cNvPr>
          <p:cNvSpPr txBox="1"/>
          <p:nvPr/>
        </p:nvSpPr>
        <p:spPr>
          <a:xfrm>
            <a:off x="5949909" y="3815343"/>
            <a:ext cx="31055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Botón floral</a:t>
            </a:r>
          </a:p>
          <a:p>
            <a:pPr algn="ctr"/>
            <a:r>
              <a:rPr lang="en-US" sz="900" dirty="0" err="1"/>
              <a:t>Fotografía</a:t>
            </a:r>
            <a:r>
              <a:rPr lang="en-US" sz="900" dirty="0"/>
              <a:t> de M. Criollo, 2020.</a:t>
            </a:r>
            <a:endParaRPr lang="es-EC" sz="900" dirty="0"/>
          </a:p>
          <a:p>
            <a:pPr algn="ctr"/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296826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ED90065F-AD78-4DF0-A465-8B6FEB2FBEDC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5</a:t>
            </a:fld>
            <a:endParaRPr lang="es-EC" sz="1400" dirty="0"/>
          </a:p>
        </p:txBody>
      </p:sp>
      <p:sp>
        <p:nvSpPr>
          <p:cNvPr id="25" name="Marcador de contenido 1">
            <a:extLst>
              <a:ext uri="{FF2B5EF4-FFF2-40B4-BE49-F238E27FC236}">
                <a16:creationId xmlns:a16="http://schemas.microsoft.com/office/drawing/2014/main" id="{B49A1520-9DAD-4E52-878D-FB3F3EBEF686}"/>
              </a:ext>
            </a:extLst>
          </p:cNvPr>
          <p:cNvSpPr txBox="1">
            <a:spLocks/>
          </p:cNvSpPr>
          <p:nvPr/>
        </p:nvSpPr>
        <p:spPr>
          <a:xfrm>
            <a:off x="516318" y="571523"/>
            <a:ext cx="164021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s-EC" sz="1800" b="1" kern="0" dirty="0">
                <a:solidFill>
                  <a:schemeClr val="tx1"/>
                </a:solidFill>
              </a:rPr>
              <a:t>Terpenoides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115E5D-FAE7-4242-9F51-761F8E1712CC}"/>
              </a:ext>
            </a:extLst>
          </p:cNvPr>
          <p:cNvSpPr txBox="1"/>
          <p:nvPr/>
        </p:nvSpPr>
        <p:spPr>
          <a:xfrm>
            <a:off x="5951713" y="1478493"/>
            <a:ext cx="227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000000"/>
                </a:solidFill>
              </a:rPr>
              <a:t>aroma típico de rosa </a:t>
            </a:r>
            <a:endParaRPr lang="es-EC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6C0849B-FD10-464D-ACB6-051C7442A119}"/>
              </a:ext>
            </a:extLst>
          </p:cNvPr>
          <p:cNvSpPr txBox="1"/>
          <p:nvPr/>
        </p:nvSpPr>
        <p:spPr>
          <a:xfrm>
            <a:off x="414294" y="3183580"/>
            <a:ext cx="4891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</a:rPr>
              <a:t>* B</a:t>
            </a:r>
            <a:r>
              <a:rPr lang="es-EC" sz="1800" b="0" i="0" u="none" strike="noStrike" baseline="0" dirty="0">
                <a:solidFill>
                  <a:srgbClr val="000000"/>
                </a:solidFill>
              </a:rPr>
              <a:t>iosíntesis de terpenoides: terpeno sintasas</a:t>
            </a:r>
            <a:endParaRPr lang="es-EC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31BEDB8-5F86-4DB4-A258-D2842BA8A5B5}"/>
              </a:ext>
            </a:extLst>
          </p:cNvPr>
          <p:cNvSpPr txBox="1"/>
          <p:nvPr/>
        </p:nvSpPr>
        <p:spPr>
          <a:xfrm>
            <a:off x="414294" y="4185464"/>
            <a:ext cx="5703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</a:rPr>
              <a:t>  E</a:t>
            </a:r>
            <a:r>
              <a:rPr lang="es-EC" sz="1800" b="0" i="0" u="none" strike="noStrike" baseline="0" dirty="0">
                <a:solidFill>
                  <a:srgbClr val="000000"/>
                </a:solidFill>
              </a:rPr>
              <a:t>nfoques transcriptómicos y genéticos </a:t>
            </a:r>
            <a:endParaRPr lang="es-EC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1199BD5-728F-4728-8BE4-7A77AB9882E5}"/>
              </a:ext>
            </a:extLst>
          </p:cNvPr>
          <p:cNvSpPr txBox="1"/>
          <p:nvPr/>
        </p:nvSpPr>
        <p:spPr>
          <a:xfrm>
            <a:off x="4928588" y="4167708"/>
            <a:ext cx="3358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enzima clave de esta vía es </a:t>
            </a:r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RhNUDX1 </a:t>
            </a:r>
            <a:endParaRPr lang="es-EC" dirty="0"/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67A56F1-BEF8-40B7-970B-03CA70704F0D}"/>
              </a:ext>
            </a:extLst>
          </p:cNvPr>
          <p:cNvCxnSpPr>
            <a:cxnSpLocks/>
          </p:cNvCxnSpPr>
          <p:nvPr/>
        </p:nvCxnSpPr>
        <p:spPr>
          <a:xfrm>
            <a:off x="4625266" y="4377454"/>
            <a:ext cx="435005" cy="3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Geraniol">
            <a:extLst>
              <a:ext uri="{FF2B5EF4-FFF2-40B4-BE49-F238E27FC236}">
                <a16:creationId xmlns:a16="http://schemas.microsoft.com/office/drawing/2014/main" id="{25E5ED15-BEA7-4647-A43F-B82DD2D88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953" r="-1184" b="52092"/>
          <a:stretch/>
        </p:blipFill>
        <p:spPr bwMode="auto">
          <a:xfrm>
            <a:off x="3598529" y="1179757"/>
            <a:ext cx="2053474" cy="9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57265E0D-E64A-4B2A-B411-F91FBD556C95}"/>
              </a:ext>
            </a:extLst>
          </p:cNvPr>
          <p:cNvCxnSpPr>
            <a:cxnSpLocks/>
          </p:cNvCxnSpPr>
          <p:nvPr/>
        </p:nvCxnSpPr>
        <p:spPr>
          <a:xfrm>
            <a:off x="5170483" y="1707589"/>
            <a:ext cx="435005" cy="3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5F739859-928A-4B8A-8F0F-F0182BC969EC}"/>
              </a:ext>
            </a:extLst>
          </p:cNvPr>
          <p:cNvSpPr/>
          <p:nvPr/>
        </p:nvSpPr>
        <p:spPr>
          <a:xfrm>
            <a:off x="1828800" y="3647202"/>
            <a:ext cx="186431" cy="441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0E1E0F4-E435-4F83-B295-A3BEC95D8386}"/>
              </a:ext>
            </a:extLst>
          </p:cNvPr>
          <p:cNvSpPr txBox="1">
            <a:spLocks/>
          </p:cNvSpPr>
          <p:nvPr/>
        </p:nvSpPr>
        <p:spPr>
          <a:xfrm>
            <a:off x="414294" y="1534015"/>
            <a:ext cx="3527391" cy="7117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600" kern="0" dirty="0">
                <a:solidFill>
                  <a:schemeClr val="tx1"/>
                </a:solidFill>
              </a:rPr>
              <a:t>Principal, alcoholes monoterpenos</a:t>
            </a:r>
          </a:p>
        </p:txBody>
      </p:sp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E87FA890-739D-45C3-BC62-A683DA92E8DF}"/>
              </a:ext>
            </a:extLst>
          </p:cNvPr>
          <p:cNvSpPr txBox="1">
            <a:spLocks/>
          </p:cNvSpPr>
          <p:nvPr/>
        </p:nvSpPr>
        <p:spPr>
          <a:xfrm>
            <a:off x="2727646" y="2114961"/>
            <a:ext cx="3527391" cy="7117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600" kern="0" dirty="0">
                <a:solidFill>
                  <a:schemeClr val="tx1"/>
                </a:solidFill>
              </a:rPr>
              <a:t>Geraniol</a:t>
            </a:r>
          </a:p>
        </p:txBody>
      </p:sp>
    </p:spTree>
    <p:extLst>
      <p:ext uri="{BB962C8B-B14F-4D97-AF65-F5344CB8AC3E}">
        <p14:creationId xmlns:p14="http://schemas.microsoft.com/office/powerpoint/2010/main" val="71547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D928AFC4-5796-4319-9AAA-940570401B51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6</a:t>
            </a:fld>
            <a:endParaRPr lang="es-EC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709BA3-C03C-4573-A8D2-BAC2E39EDA89}"/>
              </a:ext>
            </a:extLst>
          </p:cNvPr>
          <p:cNvSpPr txBox="1"/>
          <p:nvPr/>
        </p:nvSpPr>
        <p:spPr>
          <a:xfrm>
            <a:off x="330693" y="587937"/>
            <a:ext cx="2155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</a:rPr>
              <a:t> H</a:t>
            </a:r>
            <a:r>
              <a:rPr lang="es-EC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idrolasa NUDX1</a:t>
            </a:r>
            <a:endParaRPr lang="es-EC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848B5-9BA1-4643-B16B-F0A2C4CEC7C2}"/>
              </a:ext>
            </a:extLst>
          </p:cNvPr>
          <p:cNvSpPr txBox="1"/>
          <p:nvPr/>
        </p:nvSpPr>
        <p:spPr>
          <a:xfrm>
            <a:off x="426127" y="1053247"/>
            <a:ext cx="6136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</a:rPr>
              <a:t>Citoplasma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</a:rPr>
              <a:t>150 aminoácidos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</a:rPr>
              <a:t>59% idéntico </a:t>
            </a:r>
            <a:r>
              <a:rPr lang="es-EC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NUDX1 de </a:t>
            </a:r>
            <a:r>
              <a:rPr lang="es-EC" sz="16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Arabidopsis</a:t>
            </a:r>
            <a:r>
              <a:rPr lang="es-EC" sz="1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C" sz="16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thaliana</a:t>
            </a:r>
            <a:r>
              <a:rPr lang="es-EC" sz="1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EC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</a:rPr>
              <a:t>Se expresa en pétalos (aroma)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</a:rPr>
              <a:t>Poca o nula expresión: estambres, sépalos y hojas jóvenes</a:t>
            </a:r>
            <a:endParaRPr lang="es-EC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F1448F8-1A96-4A51-96FE-22845CFCA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9636" r="1899" b="9214"/>
          <a:stretch/>
        </p:blipFill>
        <p:spPr>
          <a:xfrm>
            <a:off x="71024" y="2931021"/>
            <a:ext cx="9010834" cy="14811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589DB6E-81D7-4BA7-BCCE-6D156126FC55}"/>
              </a:ext>
            </a:extLst>
          </p:cNvPr>
          <p:cNvSpPr txBox="1"/>
          <p:nvPr/>
        </p:nvSpPr>
        <p:spPr>
          <a:xfrm>
            <a:off x="2084032" y="4458707"/>
            <a:ext cx="49759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Ruta</a:t>
            </a:r>
            <a:r>
              <a:rPr lang="en-US" sz="900" dirty="0"/>
              <a:t> de </a:t>
            </a:r>
            <a:r>
              <a:rPr lang="en-US" sz="900" dirty="0" err="1"/>
              <a:t>biosíntesis</a:t>
            </a:r>
            <a:r>
              <a:rPr lang="en-US" sz="900" dirty="0"/>
              <a:t> de geraniol. </a:t>
            </a:r>
            <a:r>
              <a:rPr lang="en-US" sz="900" dirty="0" err="1"/>
              <a:t>Tomado</a:t>
            </a:r>
            <a:r>
              <a:rPr lang="en-US" sz="900" dirty="0"/>
              <a:t> de Pathway: geraniol biosynthesis (cytosol). </a:t>
            </a:r>
            <a:r>
              <a:rPr lang="en-US" sz="900" dirty="0" err="1"/>
              <a:t>MetaCyc</a:t>
            </a:r>
            <a:r>
              <a:rPr lang="en-US" sz="900" dirty="0"/>
              <a:t>, 2020</a:t>
            </a:r>
            <a:endParaRPr lang="es-EC" sz="900" dirty="0"/>
          </a:p>
          <a:p>
            <a:pPr algn="ctr"/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398435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1EE35-0500-45CF-A728-FD4A5F95B5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846" y="1440142"/>
            <a:ext cx="7563394" cy="1119005"/>
          </a:xfrm>
          <a:prstGeom prst="rect">
            <a:avLst/>
          </a:prstGeom>
        </p:spPr>
        <p:txBody>
          <a:bodyPr/>
          <a:lstStyle/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Analizar la expresión del gen </a:t>
            </a:r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RhNUDX1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pétalos de variedades de rosas de la finca “Royal Flower”, Tabacundo, Ecuador. </a:t>
            </a:r>
            <a:endParaRPr lang="es-EC" sz="2000" dirty="0"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B8F779-7C3E-4D0A-8A49-91086CA1E6CE}"/>
              </a:ext>
            </a:extLst>
          </p:cNvPr>
          <p:cNvSpPr txBox="1"/>
          <p:nvPr/>
        </p:nvSpPr>
        <p:spPr>
          <a:xfrm>
            <a:off x="569846" y="989034"/>
            <a:ext cx="308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  <a:cs typeface="Calibri" panose="020F0502020204030204" pitchFamily="34" charset="0"/>
              </a:rPr>
              <a:t>Objetivo</a:t>
            </a:r>
            <a:r>
              <a:rPr lang="en-US" sz="2000" b="1" dirty="0">
                <a:latin typeface="+mj-lt"/>
                <a:cs typeface="Calibri" panose="020F0502020204030204" pitchFamily="34" charset="0"/>
              </a:rPr>
              <a:t> General</a:t>
            </a:r>
            <a:endParaRPr lang="es-EC" sz="20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6A6C45-BF36-46D9-8759-E9552D86E45F}"/>
              </a:ext>
            </a:extLst>
          </p:cNvPr>
          <p:cNvSpPr txBox="1"/>
          <p:nvPr/>
        </p:nvSpPr>
        <p:spPr>
          <a:xfrm>
            <a:off x="569846" y="3061254"/>
            <a:ext cx="308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j-lt"/>
                <a:cs typeface="Calibri" panose="020F0502020204030204" pitchFamily="34" charset="0"/>
              </a:rPr>
              <a:t>Objetivos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+mj-lt"/>
                <a:cs typeface="Calibri" panose="020F0502020204030204" pitchFamily="34" charset="0"/>
              </a:rPr>
              <a:t>Específicos</a:t>
            </a:r>
            <a:endParaRPr lang="es-EC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E39676-6779-4CD7-83D7-F0C5BAEBCE19}"/>
              </a:ext>
            </a:extLst>
          </p:cNvPr>
          <p:cNvSpPr txBox="1"/>
          <p:nvPr/>
        </p:nvSpPr>
        <p:spPr>
          <a:xfrm>
            <a:off x="890546" y="3530416"/>
            <a:ext cx="7362908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 presencia del gen </a:t>
            </a:r>
            <a:r>
              <a:rPr lang="es-EC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RhNUDX1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cinco variedades de rosa.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 la expresión del gen</a:t>
            </a:r>
            <a:r>
              <a:rPr lang="es-EC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RhNUDX1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forma semicuantitativa en las variedades de rosa donde el gen se encuentre presente.</a:t>
            </a:r>
          </a:p>
        </p:txBody>
      </p: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8A56DABC-91C5-4B40-8502-85283EB14E17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7</a:t>
            </a:fld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08183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F23D80-4DF9-4BAF-97FD-A0B3F89605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7504" y="1659077"/>
            <a:ext cx="7606748" cy="223374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Nula: el nivel de expresión del gen </a:t>
            </a:r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RhNUDX1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 el mismo para las cinco variedades de rosas analizadas. </a:t>
            </a:r>
          </a:p>
          <a:p>
            <a:pPr marL="0" indent="0">
              <a:lnSpc>
                <a:spcPct val="150000"/>
              </a:lnSpc>
              <a:buNone/>
            </a:pPr>
            <a:endParaRPr lang="es-EC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Alternativa: el nivel de expresión del gen </a:t>
            </a:r>
            <a:r>
              <a:rPr lang="es-EC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RhNUDX1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 distinto para las cinco variedades de rosas analizadas. </a:t>
            </a:r>
            <a:endParaRPr lang="es-EC" sz="1600" dirty="0"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C9B951-25DB-49FA-9428-2B804ABDB310}"/>
              </a:ext>
            </a:extLst>
          </p:cNvPr>
          <p:cNvSpPr txBox="1"/>
          <p:nvPr/>
        </p:nvSpPr>
        <p:spPr>
          <a:xfrm>
            <a:off x="642832" y="728876"/>
            <a:ext cx="308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  <a:cs typeface="Calibri" panose="020F0502020204030204" pitchFamily="34" charset="0"/>
              </a:rPr>
              <a:t>Hipótesis</a:t>
            </a:r>
            <a:endParaRPr lang="es-EC" sz="20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BE25C8-9B7D-4D97-9B4C-DC2C9912E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441CB383-BBE9-49B6-BD4A-7EF833B52872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8</a:t>
            </a:fld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11412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BDF27E0-69B2-442A-A866-4A439E66D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DCC3FA-5555-47A7-86C2-6877D8C027E8}"/>
              </a:ext>
            </a:extLst>
          </p:cNvPr>
          <p:cNvSpPr txBox="1">
            <a:spLocks/>
          </p:cNvSpPr>
          <p:nvPr/>
        </p:nvSpPr>
        <p:spPr>
          <a:xfrm>
            <a:off x="8667387" y="1278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B992E7-C58E-41B7-888F-E83FAA2547BC}" type="slidenum">
              <a:rPr lang="es-EC" sz="1400"/>
              <a:pPr/>
              <a:t>9</a:t>
            </a:fld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52AD79-55EA-4F42-BB5F-FC4B5F12E93B}"/>
              </a:ext>
            </a:extLst>
          </p:cNvPr>
          <p:cNvSpPr txBox="1"/>
          <p:nvPr/>
        </p:nvSpPr>
        <p:spPr>
          <a:xfrm>
            <a:off x="521560" y="601040"/>
            <a:ext cx="460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  <a:cs typeface="Calibri" panose="020F0502020204030204" pitchFamily="34" charset="0"/>
              </a:rPr>
              <a:t>Obtención</a:t>
            </a:r>
            <a:r>
              <a:rPr lang="en-US" sz="2000" b="1" dirty="0">
                <a:latin typeface="+mj-lt"/>
                <a:cs typeface="Calibri" panose="020F0502020204030204" pitchFamily="34" charset="0"/>
              </a:rPr>
              <a:t> del material vegetal</a:t>
            </a:r>
            <a:endParaRPr lang="es-EC" sz="20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951381-5E8C-49BE-8A99-D6F219CA8EA7}"/>
              </a:ext>
            </a:extLst>
          </p:cNvPr>
          <p:cNvSpPr txBox="1"/>
          <p:nvPr/>
        </p:nvSpPr>
        <p:spPr>
          <a:xfrm>
            <a:off x="633953" y="3473135"/>
            <a:ext cx="460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  <a:cs typeface="Calibri" panose="020F0502020204030204" pitchFamily="34" charset="0"/>
              </a:rPr>
              <a:t>Preparación del material vegetal</a:t>
            </a:r>
            <a:endParaRPr lang="es-EC" sz="2000" b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EF8CD31-5274-4E5A-BBC8-8BCDB336A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8"/>
          <a:stretch/>
        </p:blipFill>
        <p:spPr>
          <a:xfrm>
            <a:off x="3328322" y="1312895"/>
            <a:ext cx="2132246" cy="16898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26C411-A4DF-4819-9A98-3837FB630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63" t="12779" r="45631" b="71446"/>
          <a:stretch/>
        </p:blipFill>
        <p:spPr>
          <a:xfrm>
            <a:off x="609023" y="1328183"/>
            <a:ext cx="1867401" cy="16898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526D668-5772-4B36-A647-F1C9D219A306}"/>
              </a:ext>
            </a:extLst>
          </p:cNvPr>
          <p:cNvSpPr/>
          <p:nvPr/>
        </p:nvSpPr>
        <p:spPr>
          <a:xfrm>
            <a:off x="2618442" y="2157828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9AFC6C4-1492-4E8B-B43D-533929779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8" t="2166" r="30151" b="72298"/>
          <a:stretch/>
        </p:blipFill>
        <p:spPr>
          <a:xfrm>
            <a:off x="6228224" y="1312895"/>
            <a:ext cx="2511329" cy="16898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Marcador de contenido 1">
            <a:extLst>
              <a:ext uri="{FF2B5EF4-FFF2-40B4-BE49-F238E27FC236}">
                <a16:creationId xmlns:a16="http://schemas.microsoft.com/office/drawing/2014/main" id="{DF362C5C-5F8F-41BD-AB5B-5515251EE41D}"/>
              </a:ext>
            </a:extLst>
          </p:cNvPr>
          <p:cNvSpPr txBox="1">
            <a:spLocks/>
          </p:cNvSpPr>
          <p:nvPr/>
        </p:nvSpPr>
        <p:spPr>
          <a:xfrm>
            <a:off x="2821556" y="3018046"/>
            <a:ext cx="328782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400" kern="0" dirty="0">
                <a:solidFill>
                  <a:schemeClr val="tx1"/>
                </a:solidFill>
              </a:rPr>
              <a:t>Corte de tallos de rosa</a:t>
            </a:r>
          </a:p>
        </p:txBody>
      </p:sp>
      <p:sp>
        <p:nvSpPr>
          <p:cNvPr id="23" name="Marcador de contenido 1">
            <a:extLst>
              <a:ext uri="{FF2B5EF4-FFF2-40B4-BE49-F238E27FC236}">
                <a16:creationId xmlns:a16="http://schemas.microsoft.com/office/drawing/2014/main" id="{85075EBC-8FEF-4284-ACC2-A383B1B3DCE7}"/>
              </a:ext>
            </a:extLst>
          </p:cNvPr>
          <p:cNvSpPr txBox="1">
            <a:spLocks/>
          </p:cNvSpPr>
          <p:nvPr/>
        </p:nvSpPr>
        <p:spPr>
          <a:xfrm>
            <a:off x="5839976" y="3018046"/>
            <a:ext cx="328782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400" kern="0" dirty="0">
                <a:solidFill>
                  <a:schemeClr val="tx1"/>
                </a:solidFill>
              </a:rPr>
              <a:t>Conservación en agua de las 5 variedades de rosas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C05F118-D014-4838-9666-F6369832C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3" y="3998858"/>
            <a:ext cx="2012482" cy="16013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3E1C07B7-5FA6-4FDC-B389-C1BEE5A72AFF}"/>
              </a:ext>
            </a:extLst>
          </p:cNvPr>
          <p:cNvSpPr/>
          <p:nvPr/>
        </p:nvSpPr>
        <p:spPr>
          <a:xfrm>
            <a:off x="2762338" y="4653331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257EB425-245B-44DD-A11A-4FEC88BD1E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2" b="18566"/>
          <a:stretch/>
        </p:blipFill>
        <p:spPr>
          <a:xfrm>
            <a:off x="3461167" y="3970291"/>
            <a:ext cx="2012482" cy="16013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3" name="Marcador de contenido 1">
            <a:extLst>
              <a:ext uri="{FF2B5EF4-FFF2-40B4-BE49-F238E27FC236}">
                <a16:creationId xmlns:a16="http://schemas.microsoft.com/office/drawing/2014/main" id="{82493150-8BC2-47BD-A725-AF7BD4B3E6CA}"/>
              </a:ext>
            </a:extLst>
          </p:cNvPr>
          <p:cNvSpPr txBox="1">
            <a:spLocks/>
          </p:cNvSpPr>
          <p:nvPr/>
        </p:nvSpPr>
        <p:spPr>
          <a:xfrm>
            <a:off x="-25648" y="5599807"/>
            <a:ext cx="328782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400" kern="0" dirty="0">
                <a:solidFill>
                  <a:schemeClr val="tx1"/>
                </a:solidFill>
              </a:rPr>
              <a:t>Esterilización del material</a:t>
            </a:r>
          </a:p>
        </p:txBody>
      </p:sp>
      <p:sp>
        <p:nvSpPr>
          <p:cNvPr id="35" name="Marcador de contenido 1">
            <a:extLst>
              <a:ext uri="{FF2B5EF4-FFF2-40B4-BE49-F238E27FC236}">
                <a16:creationId xmlns:a16="http://schemas.microsoft.com/office/drawing/2014/main" id="{4F9B2253-08BB-457D-A388-95EB98CD2F89}"/>
              </a:ext>
            </a:extLst>
          </p:cNvPr>
          <p:cNvSpPr txBox="1">
            <a:spLocks/>
          </p:cNvSpPr>
          <p:nvPr/>
        </p:nvSpPr>
        <p:spPr>
          <a:xfrm>
            <a:off x="2823496" y="5592199"/>
            <a:ext cx="328782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400" kern="0" dirty="0">
                <a:solidFill>
                  <a:schemeClr val="tx1"/>
                </a:solidFill>
              </a:rPr>
              <a:t>Polvo fino</a:t>
            </a: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64E3A862-CDEE-4F6A-B7A2-23C4DA502032}"/>
              </a:ext>
            </a:extLst>
          </p:cNvPr>
          <p:cNvSpPr/>
          <p:nvPr/>
        </p:nvSpPr>
        <p:spPr>
          <a:xfrm>
            <a:off x="5566803" y="2157826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CF662068-B5E0-48C4-9CFC-6D06B4B00472}"/>
              </a:ext>
            </a:extLst>
          </p:cNvPr>
          <p:cNvSpPr/>
          <p:nvPr/>
        </p:nvSpPr>
        <p:spPr>
          <a:xfrm>
            <a:off x="5633991" y="4629836"/>
            <a:ext cx="564530" cy="29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5AAC7FE3-3BF4-49CD-98E6-750D24BE88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33" t="45806" r="26000" b="15185"/>
          <a:stretch/>
        </p:blipFill>
        <p:spPr>
          <a:xfrm>
            <a:off x="6441486" y="3970291"/>
            <a:ext cx="2132649" cy="16044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6" name="Marcador de contenido 1">
            <a:extLst>
              <a:ext uri="{FF2B5EF4-FFF2-40B4-BE49-F238E27FC236}">
                <a16:creationId xmlns:a16="http://schemas.microsoft.com/office/drawing/2014/main" id="{CCA1F5B3-7FB0-4C0D-9495-4D3B271CE823}"/>
              </a:ext>
            </a:extLst>
          </p:cNvPr>
          <p:cNvSpPr txBox="1">
            <a:spLocks/>
          </p:cNvSpPr>
          <p:nvPr/>
        </p:nvSpPr>
        <p:spPr>
          <a:xfrm>
            <a:off x="5896985" y="5568704"/>
            <a:ext cx="328782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400" kern="0" dirty="0">
                <a:solidFill>
                  <a:schemeClr val="tx1"/>
                </a:solidFill>
              </a:rPr>
              <a:t>Almacenamiento -80°C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C859D8-C37B-48B4-BF5B-A779FFE2A7B8}"/>
              </a:ext>
            </a:extLst>
          </p:cNvPr>
          <p:cNvSpPr txBox="1"/>
          <p:nvPr/>
        </p:nvSpPr>
        <p:spPr>
          <a:xfrm rot="21442301">
            <a:off x="6587662" y="4668741"/>
            <a:ext cx="209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1        2        3      4       5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9F32DE-50CC-4922-921E-8C14999B367F}"/>
              </a:ext>
            </a:extLst>
          </p:cNvPr>
          <p:cNvSpPr txBox="1"/>
          <p:nvPr/>
        </p:nvSpPr>
        <p:spPr>
          <a:xfrm>
            <a:off x="6230689" y="1385298"/>
            <a:ext cx="2554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/>
              <a:t>Rosa 1    Rosa 2     Rosa 3     Rosa 4       Rosa 5</a:t>
            </a: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FAADF3CB-0A5E-454B-A044-58BC41FAC9B0}"/>
              </a:ext>
            </a:extLst>
          </p:cNvPr>
          <p:cNvSpPr txBox="1">
            <a:spLocks/>
          </p:cNvSpPr>
          <p:nvPr/>
        </p:nvSpPr>
        <p:spPr>
          <a:xfrm>
            <a:off x="47485" y="3007935"/>
            <a:ext cx="3287823" cy="5215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es-EC" sz="1400" kern="0" dirty="0">
                <a:solidFill>
                  <a:schemeClr val="tx1"/>
                </a:solidFill>
              </a:rPr>
              <a:t>Muestras proporcionadas por la empresa, bajo criterios de aroma</a:t>
            </a:r>
          </a:p>
        </p:txBody>
      </p:sp>
    </p:spTree>
    <p:extLst>
      <p:ext uri="{BB962C8B-B14F-4D97-AF65-F5344CB8AC3E}">
        <p14:creationId xmlns:p14="http://schemas.microsoft.com/office/powerpoint/2010/main" val="573625245"/>
      </p:ext>
    </p:extLst>
  </p:cSld>
  <p:clrMapOvr>
    <a:masterClrMapping/>
  </p:clrMapOvr>
</p:sld>
</file>

<file path=ppt/theme/theme1.xml><?xml version="1.0" encoding="utf-8"?>
<a:theme xmlns:a="http://schemas.openxmlformats.org/drawingml/2006/main" name="esp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e" id="{85CF3D47-C949-49F4-BF6C-853ACDC4B3E0}" vid="{67CAED9D-847F-4404-A35A-5928900B38C6}"/>
    </a:ext>
  </a:extLst>
</a:theme>
</file>

<file path=ppt/theme/theme2.xml><?xml version="1.0" encoding="utf-8"?>
<a:theme xmlns:a="http://schemas.openxmlformats.org/drawingml/2006/main" name="Diseño predeterminad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3185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</Template>
  <TotalTime>9813</TotalTime>
  <Words>1419</Words>
  <Application>Microsoft Office PowerPoint</Application>
  <PresentationFormat>Presentación en pantalla (4:3)</PresentationFormat>
  <Paragraphs>277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Bahnschrift Condensed</vt:lpstr>
      <vt:lpstr>Calibri</vt:lpstr>
      <vt:lpstr>Calibri Light</vt:lpstr>
      <vt:lpstr>Symbol</vt:lpstr>
      <vt:lpstr>espe</vt:lpstr>
      <vt:lpstr>Diseño predeterminado</vt:lpstr>
      <vt:lpstr>CorelDRAW</vt:lpstr>
      <vt:lpstr> “Análisis de expresión del gen RhNUDX1 en pétalos de variedades de rosas de la finca “Royal Flower”, Tabacundo, Ecuador 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Ƹ̵̡Ӝ̵̨̄Ʒﻬ₪ Nadia Ƹ̵̡Ӝ̵̨̄Ʒﻬ₪</dc:creator>
  <cp:lastModifiedBy>Miguel Criollo</cp:lastModifiedBy>
  <cp:revision>653</cp:revision>
  <dcterms:created xsi:type="dcterms:W3CDTF">2020-09-04T02:40:00Z</dcterms:created>
  <dcterms:modified xsi:type="dcterms:W3CDTF">2020-11-05T15:36:27Z</dcterms:modified>
</cp:coreProperties>
</file>