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306" r:id="rId5"/>
    <p:sldId id="307" r:id="rId6"/>
    <p:sldId id="308" r:id="rId7"/>
    <p:sldId id="309" r:id="rId8"/>
    <p:sldId id="310" r:id="rId9"/>
    <p:sldId id="311" r:id="rId10"/>
    <p:sldId id="290" r:id="rId11"/>
    <p:sldId id="291" r:id="rId12"/>
    <p:sldId id="293" r:id="rId13"/>
    <p:sldId id="305" r:id="rId14"/>
    <p:sldId id="294" r:id="rId15"/>
    <p:sldId id="295" r:id="rId16"/>
    <p:sldId id="302" r:id="rId17"/>
    <p:sldId id="303" r:id="rId18"/>
    <p:sldId id="296" r:id="rId19"/>
    <p:sldId id="312" r:id="rId20"/>
    <p:sldId id="313" r:id="rId21"/>
    <p:sldId id="314" r:id="rId22"/>
    <p:sldId id="315" r:id="rId23"/>
    <p:sldId id="316"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Xavier Intriago" initials="JXI" lastIdx="1" clrIdx="0">
    <p:extLst>
      <p:ext uri="{19B8F6BF-5375-455C-9EA6-DF929625EA0E}">
        <p15:presenceInfo xmlns:p15="http://schemas.microsoft.com/office/powerpoint/2012/main" userId="66b8c092a91f63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1111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20793676025107E-3"/>
          <c:y val="2.9834636937018745E-2"/>
          <c:w val="0.96577870734908133"/>
          <c:h val="0.93125000000000002"/>
        </c:manualLayout>
      </c:layout>
      <c:barChart>
        <c:barDir val="bar"/>
        <c:grouping val="stacked"/>
        <c:varyColors val="0"/>
        <c:ser>
          <c:idx val="0"/>
          <c:order val="0"/>
          <c:tx>
            <c:strRef>
              <c:f>Sheet1!$B$1</c:f>
              <c:strCache>
                <c:ptCount val="1"/>
                <c:pt idx="0">
                  <c:v>Series 1</c:v>
                </c:pt>
              </c:strCache>
            </c:strRef>
          </c:tx>
          <c:spPr>
            <a:solidFill>
              <a:srgbClr val="797B4F"/>
            </a:solidFill>
          </c:spPr>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6-1188-4A45-BD20-DF6D9373DE74}"/>
              </c:ext>
            </c:extLst>
          </c:dPt>
          <c:dPt>
            <c:idx val="1"/>
            <c:invertIfNegative val="0"/>
            <c:bubble3D val="0"/>
            <c:spPr>
              <a:solidFill>
                <a:srgbClr val="7030A0"/>
              </a:solidFill>
            </c:spPr>
            <c:extLst xmlns:c16r2="http://schemas.microsoft.com/office/drawing/2015/06/chart">
              <c:ext xmlns:c16="http://schemas.microsoft.com/office/drawing/2014/chart" uri="{C3380CC4-5D6E-409C-BE32-E72D297353CC}">
                <c16:uniqueId val="{00000005-1188-4A45-BD20-DF6D9373DE74}"/>
              </c:ext>
            </c:extLst>
          </c:dPt>
          <c:dPt>
            <c:idx val="2"/>
            <c:invertIfNegative val="0"/>
            <c:bubble3D val="0"/>
            <c:spPr>
              <a:solidFill>
                <a:schemeClr val="accent4"/>
              </a:solidFill>
            </c:spPr>
            <c:extLst xmlns:c16r2="http://schemas.microsoft.com/office/drawing/2015/06/chart">
              <c:ext xmlns:c16="http://schemas.microsoft.com/office/drawing/2014/chart" uri="{C3380CC4-5D6E-409C-BE32-E72D297353CC}">
                <c16:uniqueId val="{00000004-1188-4A45-BD20-DF6D9373DE74}"/>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0-1188-4A45-BD20-DF6D9373DE74}"/>
              </c:ext>
            </c:extLst>
          </c:dPt>
          <c:dPt>
            <c:idx val="4"/>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1188-4A45-BD20-DF6D9373DE74}"/>
              </c:ext>
            </c:extLst>
          </c:dPt>
          <c:dPt>
            <c:idx val="5"/>
            <c:invertIfNegative val="0"/>
            <c:bubble3D val="0"/>
            <c:spPr>
              <a:solidFill>
                <a:srgbClr val="FFFF00"/>
              </a:solidFill>
            </c:spPr>
            <c:extLst xmlns:c16r2="http://schemas.microsoft.com/office/drawing/2015/06/chart">
              <c:ext xmlns:c16="http://schemas.microsoft.com/office/drawing/2014/chart" uri="{C3380CC4-5D6E-409C-BE32-E72D297353CC}">
                <c16:uniqueId val="{00000002-1188-4A45-BD20-DF6D9373DE74}"/>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20</c:v>
                </c:pt>
                <c:pt idx="1">
                  <c:v>30</c:v>
                </c:pt>
                <c:pt idx="2">
                  <c:v>40</c:v>
                </c:pt>
                <c:pt idx="3">
                  <c:v>60</c:v>
                </c:pt>
                <c:pt idx="4">
                  <c:v>80</c:v>
                </c:pt>
                <c:pt idx="5">
                  <c:v>90</c:v>
                </c:pt>
              </c:numCache>
            </c:numRef>
          </c:val>
          <c:extLst xmlns:c16r2="http://schemas.microsoft.com/office/drawing/2015/06/chart">
            <c:ext xmlns:c16="http://schemas.microsoft.com/office/drawing/2014/chart" uri="{C3380CC4-5D6E-409C-BE32-E72D297353CC}">
              <c16:uniqueId val="{00000003-1188-4A45-BD20-DF6D9373DE74}"/>
            </c:ext>
          </c:extLst>
        </c:ser>
        <c:dLbls>
          <c:showLegendKey val="0"/>
          <c:showVal val="0"/>
          <c:showCatName val="0"/>
          <c:showSerName val="0"/>
          <c:showPercent val="0"/>
          <c:showBubbleSize val="0"/>
        </c:dLbls>
        <c:gapWidth val="20"/>
        <c:overlap val="100"/>
        <c:axId val="297861712"/>
        <c:axId val="297866416"/>
      </c:barChart>
      <c:catAx>
        <c:axId val="297861712"/>
        <c:scaling>
          <c:orientation val="minMax"/>
        </c:scaling>
        <c:delete val="1"/>
        <c:axPos val="l"/>
        <c:numFmt formatCode="General" sourceLinked="0"/>
        <c:majorTickMark val="out"/>
        <c:minorTickMark val="none"/>
        <c:tickLblPos val="nextTo"/>
        <c:crossAx val="297866416"/>
        <c:crosses val="autoZero"/>
        <c:auto val="1"/>
        <c:lblAlgn val="ctr"/>
        <c:lblOffset val="100"/>
        <c:noMultiLvlLbl val="0"/>
      </c:catAx>
      <c:valAx>
        <c:axId val="297866416"/>
        <c:scaling>
          <c:orientation val="minMax"/>
        </c:scaling>
        <c:delete val="1"/>
        <c:axPos val="b"/>
        <c:majorGridlines>
          <c:spPr>
            <a:ln>
              <a:noFill/>
            </a:ln>
          </c:spPr>
        </c:majorGridlines>
        <c:numFmt formatCode="General" sourceLinked="1"/>
        <c:majorTickMark val="out"/>
        <c:minorTickMark val="none"/>
        <c:tickLblPos val="nextTo"/>
        <c:crossAx val="297861712"/>
        <c:crosses val="autoZero"/>
        <c:crossBetween val="between"/>
      </c:valAx>
      <c:spPr>
        <a:noFill/>
        <a:ln>
          <a:noFill/>
        </a:ln>
      </c:spPr>
    </c:plotArea>
    <c:plotVisOnly val="1"/>
    <c:dispBlanksAs val="gap"/>
    <c:showDLblsOverMax val="0"/>
  </c:chart>
  <c:txPr>
    <a:bodyPr/>
    <a:lstStyle/>
    <a:p>
      <a:pPr>
        <a:defRPr sz="1800"/>
      </a:pPr>
      <a:endParaRPr lang="es-EC"/>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0-09-23T06:01:32.512"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9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12192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48804"/>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16889"/>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644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cs typeface="+mn-cs"/>
            </a:endParaRPr>
          </a:p>
        </p:txBody>
      </p:sp>
      <p:sp>
        <p:nvSpPr>
          <p:cNvPr id="7"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0020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cs typeface="+mn-cs"/>
            </a:endParaRPr>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349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12192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59048"/>
            <a:ext cx="12192000" cy="768085"/>
          </a:xfrm>
          <a:prstGeom prst="rect">
            <a:avLst/>
          </a:prstGeom>
        </p:spPr>
        <p:txBody>
          <a:bodyPr anchor="ctr"/>
          <a:lstStyle>
            <a:lvl1pPr marL="0" indent="0" algn="ctr">
              <a:buNone/>
              <a:defRPr sz="5333"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2713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92628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1"/>
            <a:ext cx="12192000" cy="1440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5904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2713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911424" y="1988841"/>
            <a:ext cx="3215787" cy="2391225"/>
          </a:xfrm>
          <a:prstGeom prst="rect">
            <a:avLst/>
          </a:prstGeom>
          <a:solidFill>
            <a:schemeClr val="bg1">
              <a:lumMod val="95000"/>
            </a:schemeClr>
          </a:solidFill>
          <a:ln w="38100">
            <a:solidFill>
              <a:schemeClr val="accent2"/>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4488107" y="1988841"/>
            <a:ext cx="3215787" cy="2391225"/>
          </a:xfrm>
          <a:prstGeom prst="rect">
            <a:avLst/>
          </a:prstGeom>
          <a:solidFill>
            <a:schemeClr val="bg1">
              <a:lumMod val="95000"/>
            </a:schemeClr>
          </a:solidFill>
          <a:ln w="38100">
            <a:solidFill>
              <a:schemeClr val="accent3"/>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8064789" y="1988841"/>
            <a:ext cx="3215787" cy="2391225"/>
          </a:xfrm>
          <a:prstGeom prst="rect">
            <a:avLst/>
          </a:prstGeom>
          <a:solidFill>
            <a:schemeClr val="bg1">
              <a:lumMod val="95000"/>
            </a:schemeClr>
          </a:solidFill>
          <a:ln w="38100">
            <a:solidFill>
              <a:schemeClr val="accent4"/>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Tree>
    <p:extLst>
      <p:ext uri="{BB962C8B-B14F-4D97-AF65-F5344CB8AC3E}">
        <p14:creationId xmlns:p14="http://schemas.microsoft.com/office/powerpoint/2010/main" val="368880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12192000" cy="685799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89584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948947"/>
            <a:ext cx="12192000" cy="3909053"/>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124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356659"/>
            <a:ext cx="3119669" cy="614468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6527371" y="356659"/>
            <a:ext cx="5664629" cy="614468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87155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Picture Placeholder 2"/>
          <p:cNvSpPr>
            <a:spLocks noGrp="1"/>
          </p:cNvSpPr>
          <p:nvPr>
            <p:ph type="pic" idx="12" hasCustomPrompt="1"/>
          </p:nvPr>
        </p:nvSpPr>
        <p:spPr>
          <a:xfrm>
            <a:off x="4056881" y="666492"/>
            <a:ext cx="3360000" cy="336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5196921" y="4159970"/>
            <a:ext cx="2219961" cy="22199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7587945" y="1806532"/>
            <a:ext cx="2219961" cy="22199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22205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548680"/>
            <a:ext cx="12192000" cy="576064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Picture Placeholder 2"/>
          <p:cNvSpPr>
            <a:spLocks noGrp="1"/>
          </p:cNvSpPr>
          <p:nvPr>
            <p:ph type="pic" idx="1" hasCustomPrompt="1"/>
          </p:nvPr>
        </p:nvSpPr>
        <p:spPr>
          <a:xfrm>
            <a:off x="3842544"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626853"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9411163" y="260650"/>
            <a:ext cx="2592288" cy="63367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56492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35360" y="305859"/>
            <a:ext cx="4392149"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4799403" y="2418093"/>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711510" y="4530328"/>
            <a:ext cx="410389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335360" y="2418093"/>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711509" y="2417332"/>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4799403" y="305859"/>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5607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3984000" cy="6858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4104000" y="4677139"/>
            <a:ext cx="3984000" cy="21808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8208000" y="4677139"/>
            <a:ext cx="3984000" cy="21808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4104000" y="2389067"/>
            <a:ext cx="3984000" cy="21808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8208000" y="2389067"/>
            <a:ext cx="3984000" cy="218086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4271797" y="242176"/>
            <a:ext cx="7920203"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4271797" y="1010261"/>
            <a:ext cx="7920203"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47112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50" y="1847104"/>
            <a:ext cx="4081215" cy="4942269"/>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3579914" y="2031301"/>
            <a:ext cx="2353717" cy="363576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10208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1501" y="2328416"/>
            <a:ext cx="2720899" cy="2712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7541" y="2328416"/>
            <a:ext cx="2720899" cy="2712937"/>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2074681" y="2437572"/>
            <a:ext cx="2499664" cy="169763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7581335" y="2437572"/>
            <a:ext cx="2499664" cy="169763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4515470" y="1796819"/>
            <a:ext cx="3129045" cy="21410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48139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1805453"/>
            <a:ext cx="6467451" cy="3543760"/>
          </a:xfrm>
          <a:prstGeom prst="rect">
            <a:avLst/>
          </a:prstGeom>
        </p:spPr>
      </p:pic>
      <p:sp>
        <p:nvSpPr>
          <p:cNvPr id="5" name="Picture Placeholder 2"/>
          <p:cNvSpPr>
            <a:spLocks noGrp="1"/>
          </p:cNvSpPr>
          <p:nvPr>
            <p:ph type="pic" idx="1" hasCustomPrompt="1"/>
          </p:nvPr>
        </p:nvSpPr>
        <p:spPr>
          <a:xfrm>
            <a:off x="1376817" y="1936921"/>
            <a:ext cx="4374153" cy="289820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Rectangle 5"/>
          <p:cNvSpPr/>
          <p:nvPr userDrawn="1"/>
        </p:nvSpPr>
        <p:spPr>
          <a:xfrm>
            <a:off x="311696" y="5682850"/>
            <a:ext cx="11568608" cy="722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7"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44156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83442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8876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49" y="4965171"/>
            <a:ext cx="5568619"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39349" y="5733256"/>
            <a:ext cx="5568619"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46289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6398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6878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1" y="2288752"/>
            <a:ext cx="9322179" cy="1661993"/>
          </a:xfrm>
          <a:prstGeom prst="rect">
            <a:avLst/>
          </a:prstGeom>
        </p:spPr>
        <p:txBody>
          <a:bodyPr wrap="square">
            <a:spAutoFit/>
          </a:bodyPr>
          <a:lstStyle/>
          <a:p>
            <a:pPr algn="just">
              <a:defRPr/>
            </a:pPr>
            <a:r>
              <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a:t>
            </a:r>
            <a:r>
              <a:rPr kumimoji="0" lang="es-EC"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s-EC"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El nivel de conocimiento de los Oficiales del Ejército Ecuatoriano sobre los derechos constitucionales y su incidencia en la conducción de las operaciones militares.</a:t>
            </a:r>
            <a:endParaRPr lang="es-EC" sz="2400" dirty="0">
              <a:latin typeface="Arial" panose="020B0604020202020204" pitchFamily="34" charset="0"/>
              <a:cs typeface="Arial" panose="020B0604020202020204" pitchFamily="34" charset="0"/>
            </a:endParaRPr>
          </a:p>
          <a:p>
            <a:pPr lvl="0" algn="just">
              <a:defRPr/>
            </a:pPr>
            <a:endParaRPr kumimoji="0" lang="es-EC"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1827866" y="4277918"/>
            <a:ext cx="9511130"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s-EC" sz="2000" dirty="0" smtClean="0">
                <a:solidFill>
                  <a:prstClr val="black"/>
                </a:solidFill>
                <a:latin typeface="Arial" panose="020B0604020202020204" pitchFamily="34" charset="0"/>
                <a:cs typeface="Arial" panose="020B0604020202020204" pitchFamily="34" charset="0"/>
              </a:rPr>
              <a:t> INTRIAGO TORRES JOSÉ XAVIER</a:t>
            </a:r>
            <a:r>
              <a:rPr kumimoji="0" lang="es-EC"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a:t>
            </a:r>
            <a:r>
              <a:rPr lang="es-EC" sz="2000" dirty="0" smtClean="0">
                <a:solidFill>
                  <a:prstClr val="black"/>
                </a:solidFill>
                <a:latin typeface="Arial" panose="020B0604020202020204" pitchFamily="34" charset="0"/>
                <a:cs typeface="Arial" panose="020B0604020202020204" pitchFamily="34" charset="0"/>
              </a:rPr>
              <a:t>LOAYZA TORRES </a:t>
            </a:r>
            <a:r>
              <a:rPr lang="es-EC" sz="2000" dirty="0" err="1" smtClean="0">
                <a:solidFill>
                  <a:prstClr val="black"/>
                </a:solidFill>
                <a:latin typeface="Arial" panose="020B0604020202020204" pitchFamily="34" charset="0"/>
                <a:cs typeface="Arial" panose="020B0604020202020204" pitchFamily="34" charset="0"/>
              </a:rPr>
              <a:t>WILLER</a:t>
            </a:r>
            <a:r>
              <a:rPr lang="es-EC" sz="2000" dirty="0" smtClean="0">
                <a:solidFill>
                  <a:prstClr val="black"/>
                </a:solidFill>
                <a:latin typeface="Arial" panose="020B0604020202020204" pitchFamily="34" charset="0"/>
                <a:cs typeface="Arial" panose="020B0604020202020204" pitchFamily="34" charset="0"/>
              </a:rPr>
              <a:t> EDUARDO </a:t>
            </a:r>
            <a:r>
              <a:rPr kumimoji="0" lang="es-EC"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s-EC"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 </a:t>
            </a:r>
            <a:r>
              <a:rPr lang="es-EC" sz="2400" dirty="0" err="1" smtClean="0">
                <a:solidFill>
                  <a:prstClr val="black"/>
                </a:solidFill>
                <a:latin typeface="Arial" panose="020B0604020202020204" pitchFamily="34" charset="0"/>
                <a:cs typeface="Arial" panose="020B0604020202020204" pitchFamily="34" charset="0"/>
              </a:rPr>
              <a:t>TCRN</a:t>
            </a:r>
            <a:r>
              <a:rPr lang="es-EC" sz="2400" dirty="0" smtClean="0">
                <a:solidFill>
                  <a:prstClr val="black"/>
                </a:solidFill>
                <a:latin typeface="Arial" panose="020B0604020202020204" pitchFamily="34" charset="0"/>
                <a:cs typeface="Arial" panose="020B0604020202020204" pitchFamily="34" charset="0"/>
              </a:rPr>
              <a:t>. </a:t>
            </a:r>
            <a:r>
              <a:rPr lang="es-EC" sz="2400" dirty="0" err="1" smtClean="0">
                <a:solidFill>
                  <a:prstClr val="black"/>
                </a:solidFill>
                <a:latin typeface="Arial" panose="020B0604020202020204" pitchFamily="34" charset="0"/>
                <a:cs typeface="Arial" panose="020B0604020202020204" pitchFamily="34" charset="0"/>
              </a:rPr>
              <a:t>EM</a:t>
            </a:r>
            <a:r>
              <a:rPr lang="es-EC" sz="2400" dirty="0" smtClean="0">
                <a:solidFill>
                  <a:prstClr val="black"/>
                </a:solidFill>
                <a:latin typeface="Arial" panose="020B0604020202020204" pitchFamily="34" charset="0"/>
                <a:cs typeface="Arial" panose="020B0604020202020204" pitchFamily="34" charset="0"/>
              </a:rPr>
              <a:t> VÉLEZ INTRIAGO CARLOS ANTONIO</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a:t>
            </a:r>
            <a:r>
              <a:rPr lang="es-EC" sz="2800" b="1" i="1" dirty="0" smtClean="0">
                <a:solidFill>
                  <a:prstClr val="black"/>
                </a:solidFill>
                <a:latin typeface="Arial" panose="020B0604020202020204" pitchFamily="34" charset="0"/>
                <a:cs typeface="Arial" panose="020B0604020202020204" pitchFamily="34" charset="0"/>
              </a:rPr>
              <a:t>. HIPÓTESIS</a:t>
            </a:r>
            <a:endParaRPr lang="es-EC" sz="2800" dirty="0">
              <a:solidFill>
                <a:prstClr val="black"/>
              </a:solidFill>
              <a:latin typeface="Arial" panose="020B0604020202020204" pitchFamily="34" charset="0"/>
              <a:cs typeface="Arial" panose="020B0604020202020204" pitchFamily="34" charset="0"/>
            </a:endParaRPr>
          </a:p>
        </p:txBody>
      </p:sp>
      <p:sp>
        <p:nvSpPr>
          <p:cNvPr id="5" name="TextBox 5"/>
          <p:cNvSpPr txBox="1"/>
          <p:nvPr/>
        </p:nvSpPr>
        <p:spPr>
          <a:xfrm>
            <a:off x="3911954" y="1780470"/>
            <a:ext cx="7627775" cy="646331"/>
          </a:xfrm>
          <a:prstGeom prst="rect">
            <a:avLst/>
          </a:prstGeom>
          <a:noFill/>
        </p:spPr>
        <p:txBody>
          <a:bodyPr wrap="square" rtlCol="0" anchor="ctr">
            <a:spAutoFit/>
          </a:bodyPr>
          <a:lstStyle/>
          <a:p>
            <a:pPr algn="ctr"/>
            <a:r>
              <a:rPr lang="en-US" altLang="ko-KR" sz="3600" b="1" dirty="0">
                <a:cs typeface="Arial" pitchFamily="34" charset="0"/>
              </a:rPr>
              <a:t>HIPÓTESIS</a:t>
            </a:r>
            <a:endParaRPr lang="ko-KR" altLang="en-US" sz="3600" b="1" dirty="0">
              <a:cs typeface="Arial" pitchFamily="34" charset="0"/>
            </a:endParaRPr>
          </a:p>
        </p:txBody>
      </p:sp>
      <p:pic>
        <p:nvPicPr>
          <p:cNvPr id="10"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7647" y="4661683"/>
            <a:ext cx="2180231" cy="18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Image result for academia de guerra del ejercito ecuatori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460" y="1417789"/>
            <a:ext cx="2493494" cy="2463037"/>
          </a:xfrm>
          <a:prstGeom prst="rect">
            <a:avLst/>
          </a:prstGeom>
          <a:noFill/>
          <a:extLst>
            <a:ext uri="{909E8E84-426E-40DD-AFC4-6F175D3DCCD1}">
              <a14:hiddenFill xmlns:a14="http://schemas.microsoft.com/office/drawing/2010/main">
                <a:solidFill>
                  <a:srgbClr val="FFFFFF"/>
                </a:solidFill>
              </a14:hiddenFill>
            </a:ext>
          </a:extLst>
        </p:spPr>
      </p:pic>
      <p:sp>
        <p:nvSpPr>
          <p:cNvPr id="12" name="11 Flecha arriba"/>
          <p:cNvSpPr/>
          <p:nvPr/>
        </p:nvSpPr>
        <p:spPr>
          <a:xfrm>
            <a:off x="1317647" y="4073999"/>
            <a:ext cx="504260" cy="48005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a:p>
        </p:txBody>
      </p:sp>
      <p:sp>
        <p:nvSpPr>
          <p:cNvPr id="13" name="12 Elipse"/>
          <p:cNvSpPr/>
          <p:nvPr/>
        </p:nvSpPr>
        <p:spPr>
          <a:xfrm>
            <a:off x="1980985" y="3880826"/>
            <a:ext cx="2119556" cy="866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rPr>
              <a:t>DERECHOS</a:t>
            </a:r>
          </a:p>
          <a:p>
            <a:pPr algn="ctr"/>
            <a:r>
              <a:rPr lang="es-EC" sz="1200" b="1" dirty="0" smtClean="0">
                <a:solidFill>
                  <a:schemeClr val="tx1"/>
                </a:solidFill>
              </a:rPr>
              <a:t>LESA HUMANIDAD</a:t>
            </a:r>
            <a:endParaRPr lang="es-EC" sz="1200" b="1" dirty="0">
              <a:solidFill>
                <a:schemeClr val="tx1"/>
              </a:solidFill>
            </a:endParaRPr>
          </a:p>
          <a:p>
            <a:pPr algn="ctr"/>
            <a:r>
              <a:rPr lang="es-EC" sz="1200" b="1" dirty="0">
                <a:solidFill>
                  <a:schemeClr val="tx1"/>
                </a:solidFill>
              </a:rPr>
              <a:t>NO PRESCRIBEN</a:t>
            </a:r>
          </a:p>
        </p:txBody>
      </p:sp>
      <p:sp>
        <p:nvSpPr>
          <p:cNvPr id="2" name="Rectángulo 1"/>
          <p:cNvSpPr/>
          <p:nvPr/>
        </p:nvSpPr>
        <p:spPr>
          <a:xfrm>
            <a:off x="4769245" y="3159863"/>
            <a:ext cx="7283235"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smtClean="0"/>
              <a:t>“Si </a:t>
            </a:r>
            <a:r>
              <a:rPr lang="es-EC" dirty="0"/>
              <a:t>los oficiales del Ejército ecuatoriano conocen las normas constitucionales y se adaptan a la constante evolución y cambios a las que son sometidas las normas legales conforme a la evolución del Estado, con conocimiento de causa y efecto, acción u omisión con las consecuencias que estos actos resultan afectando significativamente al autor, la familia y a la institución a la que representa; mejorarían el desempeño de los oficiales en la conducción de las operaciones militares en todos los niveles de la </a:t>
            </a:r>
            <a:r>
              <a:rPr lang="es-EC" dirty="0" smtClean="0"/>
              <a:t>conducción”.</a:t>
            </a:r>
            <a:endParaRPr lang="es-EC" dirty="0"/>
          </a:p>
        </p:txBody>
      </p:sp>
    </p:spTree>
    <p:extLst>
      <p:ext uri="{BB962C8B-B14F-4D97-AF65-F5344CB8AC3E}">
        <p14:creationId xmlns:p14="http://schemas.microsoft.com/office/powerpoint/2010/main" val="340549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 </a:t>
            </a:r>
          </a:p>
          <a:p>
            <a:pPr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8. VARIABLES </a:t>
            </a:r>
            <a:r>
              <a:rPr lang="es-EC" sz="2800" b="1" i="1" dirty="0">
                <a:solidFill>
                  <a:prstClr val="black"/>
                </a:solidFill>
                <a:latin typeface="Arial" panose="020B0604020202020204" pitchFamily="34" charset="0"/>
                <a:cs typeface="Arial" panose="020B0604020202020204" pitchFamily="34" charset="0"/>
              </a:rPr>
              <a:t>INDEPENDIENTE Y DEPENDIENTES</a:t>
            </a:r>
            <a:endParaRPr lang="es-EC" sz="2800" dirty="0">
              <a:solidFill>
                <a:prstClr val="black"/>
              </a:solidFill>
              <a:latin typeface="Arial" panose="020B0604020202020204" pitchFamily="34" charset="0"/>
              <a:cs typeface="Arial" panose="020B0604020202020204" pitchFamily="34" charset="0"/>
            </a:endParaRPr>
          </a:p>
          <a:p>
            <a:pPr lvl="0" algn="ctr">
              <a:lnSpc>
                <a:spcPct val="130000"/>
              </a:lnSpc>
              <a:defRPr/>
            </a:pPr>
            <a:endParaRPr lang="es-EC" sz="2800" dirty="0">
              <a:solidFill>
                <a:prstClr val="black"/>
              </a:solidFill>
              <a:latin typeface="Arial" panose="020B0604020202020204" pitchFamily="34" charset="0"/>
              <a:cs typeface="Arial" panose="020B0604020202020204" pitchFamily="34" charset="0"/>
            </a:endParaRPr>
          </a:p>
        </p:txBody>
      </p:sp>
      <p:pic>
        <p:nvPicPr>
          <p:cNvPr id="5" name="Picture 8" descr="Dibujo de la variable dependiente de una fun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509" y="1053379"/>
            <a:ext cx="6727371" cy="1600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p:cNvSpPr txBox="1"/>
          <p:nvPr/>
        </p:nvSpPr>
        <p:spPr>
          <a:xfrm>
            <a:off x="6339195" y="2928570"/>
            <a:ext cx="4608512"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r>
              <a:rPr lang="es-EC" sz="1400" dirty="0" smtClean="0"/>
              <a:t>El </a:t>
            </a:r>
            <a:r>
              <a:rPr lang="es-EC" sz="1400" dirty="0"/>
              <a:t>conocimiento que tienen los oficiales de las normas legales, los derechos establecidos en la Constitución y las consecuencias punibles por su acción u omisión.</a:t>
            </a:r>
          </a:p>
          <a:p>
            <a:pPr algn="ctr"/>
            <a:r>
              <a:rPr lang="en-US" altLang="ko-KR" sz="1600" dirty="0" smtClean="0">
                <a:cs typeface="Arial" pitchFamily="34" charset="0"/>
              </a:rPr>
              <a:t>    </a:t>
            </a:r>
            <a:endParaRPr lang="en-US" altLang="ko-KR" sz="1600" dirty="0">
              <a:cs typeface="Arial" pitchFamily="34" charset="0"/>
            </a:endParaRPr>
          </a:p>
        </p:txBody>
      </p:sp>
      <p:sp>
        <p:nvSpPr>
          <p:cNvPr id="9" name="TextBox 10"/>
          <p:cNvSpPr txBox="1"/>
          <p:nvPr/>
        </p:nvSpPr>
        <p:spPr>
          <a:xfrm>
            <a:off x="6339195" y="4635548"/>
            <a:ext cx="4608512" cy="18466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endParaRPr lang="es-EC" sz="1400" dirty="0" smtClean="0"/>
          </a:p>
          <a:p>
            <a:pPr algn="just"/>
            <a:r>
              <a:rPr lang="es-BO" sz="1400" dirty="0"/>
              <a:t>Los derechos son normas establecidas en documentos de diferente índole y alcance. En el caso de derechos constitucionales estos toman un nivel superior ya que fueron establecidos en una Asamblea Constituyente mediante mandato Soberano con alcance a todas las personas naturales y jurídicas  del Ecuador.</a:t>
            </a:r>
            <a:endParaRPr lang="es-EC" sz="1400" dirty="0"/>
          </a:p>
          <a:p>
            <a:pPr algn="ctr"/>
            <a:r>
              <a:rPr lang="en-US" altLang="ko-KR" sz="1600" dirty="0" smtClean="0">
                <a:cs typeface="Arial" pitchFamily="34" charset="0"/>
              </a:rPr>
              <a:t>    </a:t>
            </a:r>
            <a:endParaRPr lang="en-US" altLang="ko-KR" sz="1600" dirty="0">
              <a:cs typeface="Arial" pitchFamily="34" charset="0"/>
            </a:endParaRPr>
          </a:p>
        </p:txBody>
      </p:sp>
      <p:sp>
        <p:nvSpPr>
          <p:cNvPr id="11" name="TextBox 10"/>
          <p:cNvSpPr txBox="1"/>
          <p:nvPr/>
        </p:nvSpPr>
        <p:spPr>
          <a:xfrm>
            <a:off x="1665595" y="4774129"/>
            <a:ext cx="409077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just"/>
            <a:r>
              <a:rPr lang="es-EC" sz="1400" dirty="0"/>
              <a:t>Las operaciones militares deben ser cumplidas en estricto apego a derecho, sin violentarlos y se los debe garantizar y proteger como institución de protección de derechos, libertades y garantías.</a:t>
            </a:r>
            <a:r>
              <a:rPr lang="en-US" altLang="ko-KR" sz="1400" dirty="0" smtClean="0">
                <a:cs typeface="Arial" pitchFamily="34" charset="0"/>
              </a:rPr>
              <a:t>    </a:t>
            </a:r>
            <a:endParaRPr lang="en-US" altLang="ko-KR" sz="1400" dirty="0">
              <a:cs typeface="Arial" pitchFamily="34" charset="0"/>
            </a:endParaRPr>
          </a:p>
        </p:txBody>
      </p:sp>
      <p:sp>
        <p:nvSpPr>
          <p:cNvPr id="12" name="Flecha abajo 11"/>
          <p:cNvSpPr/>
          <p:nvPr/>
        </p:nvSpPr>
        <p:spPr>
          <a:xfrm>
            <a:off x="3475848" y="4091002"/>
            <a:ext cx="470263" cy="544546"/>
          </a:xfrm>
          <a:prstGeom prst="downArrow">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3" name="Flecha abajo 12"/>
          <p:cNvSpPr/>
          <p:nvPr/>
        </p:nvSpPr>
        <p:spPr>
          <a:xfrm>
            <a:off x="8173188" y="4013139"/>
            <a:ext cx="470263" cy="48343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4" name="TextBox 10"/>
          <p:cNvSpPr txBox="1"/>
          <p:nvPr/>
        </p:nvSpPr>
        <p:spPr>
          <a:xfrm>
            <a:off x="1537351" y="2927009"/>
            <a:ext cx="4608512" cy="9848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just"/>
            <a:r>
              <a:rPr lang="es-ES_tradnl" sz="1400" dirty="0">
                <a:latin typeface="Arial" panose="020B0604020202020204" pitchFamily="34" charset="0"/>
                <a:ea typeface="Calibri" panose="020F0502020204030204" pitchFamily="34" charset="0"/>
              </a:rPr>
              <a:t>La conducción de las operaciones militares que normalmente ejecutan los oficiales, en los diferentes niveles de la conducción en operaciones de defensa del territorio nacional o en operaciones en ámbito interno</a:t>
            </a:r>
            <a:r>
              <a:rPr lang="es-BO" sz="1400" dirty="0">
                <a:latin typeface="Arial" panose="020B0604020202020204" pitchFamily="34" charset="0"/>
                <a:ea typeface="Calibri" panose="020F0502020204030204" pitchFamily="34" charset="0"/>
              </a:rPr>
              <a:t>.</a:t>
            </a:r>
            <a:r>
              <a:rPr lang="en-US" altLang="ko-KR" sz="1600" dirty="0" smtClean="0">
                <a:cs typeface="Arial" pitchFamily="34" charset="0"/>
              </a:rPr>
              <a:t>    </a:t>
            </a:r>
            <a:endParaRPr lang="en-US" altLang="ko-KR" sz="1600" dirty="0">
              <a:cs typeface="Arial" pitchFamily="34" charset="0"/>
            </a:endParaRPr>
          </a:p>
        </p:txBody>
      </p:sp>
    </p:spTree>
    <p:extLst>
      <p:ext uri="{BB962C8B-B14F-4D97-AF65-F5344CB8AC3E}">
        <p14:creationId xmlns:p14="http://schemas.microsoft.com/office/powerpoint/2010/main" val="21072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9. </a:t>
            </a:r>
            <a:r>
              <a:rPr lang="es-EC" sz="2800" b="1" i="1" dirty="0" err="1" smtClean="0">
                <a:solidFill>
                  <a:prstClr val="black"/>
                </a:solidFill>
                <a:latin typeface="Arial" panose="020B0604020202020204" pitchFamily="34" charset="0"/>
                <a:cs typeface="Arial" panose="020B0604020202020204" pitchFamily="34" charset="0"/>
              </a:rPr>
              <a:t>OPERACIONALIZACIÓN</a:t>
            </a: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 LAS VARIABLES</a:t>
            </a:r>
            <a:endParaRPr lang="es-EC" sz="2800" dirty="0">
              <a:solidFill>
                <a:prstClr val="black"/>
              </a:solidFill>
              <a:latin typeface="Arial" panose="020B0604020202020204" pitchFamily="34" charset="0"/>
              <a:cs typeface="Arial" panose="020B0604020202020204" pitchFamily="34" charset="0"/>
            </a:endParaRPr>
          </a:p>
        </p:txBody>
      </p:sp>
      <p:sp>
        <p:nvSpPr>
          <p:cNvPr id="10" name="TextBox 10"/>
          <p:cNvSpPr txBox="1"/>
          <p:nvPr/>
        </p:nvSpPr>
        <p:spPr>
          <a:xfrm>
            <a:off x="6571884" y="3090847"/>
            <a:ext cx="460851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err="1" smtClean="0">
                <a:cs typeface="Arial" pitchFamily="34" charset="0"/>
              </a:rPr>
              <a:t>POLÍTICA</a:t>
            </a:r>
            <a:r>
              <a:rPr lang="en-US" altLang="ko-KR" sz="1600" dirty="0" smtClean="0">
                <a:cs typeface="Arial" pitchFamily="34" charset="0"/>
              </a:rPr>
              <a:t>             </a:t>
            </a:r>
            <a:r>
              <a:rPr lang="en-US" altLang="ko-KR" sz="1600" dirty="0" err="1" smtClean="0">
                <a:cs typeface="Arial" pitchFamily="34" charset="0"/>
              </a:rPr>
              <a:t>LEYES</a:t>
            </a:r>
            <a:r>
              <a:rPr lang="en-US" altLang="ko-KR" sz="1600" dirty="0" smtClean="0">
                <a:cs typeface="Arial" pitchFamily="34" charset="0"/>
              </a:rPr>
              <a:t>    </a:t>
            </a:r>
            <a:endParaRPr lang="en-US" altLang="ko-KR" sz="1600" dirty="0">
              <a:cs typeface="Arial" pitchFamily="34" charset="0"/>
            </a:endParaRPr>
          </a:p>
        </p:txBody>
      </p:sp>
      <p:sp>
        <p:nvSpPr>
          <p:cNvPr id="2" name="Flecha derecha 1"/>
          <p:cNvSpPr/>
          <p:nvPr/>
        </p:nvSpPr>
        <p:spPr>
          <a:xfrm flipV="1">
            <a:off x="8794145" y="3174258"/>
            <a:ext cx="431074" cy="1717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14" name="Picture 8" descr="Dibujo de la variable dependiente de una fun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77" y="876693"/>
            <a:ext cx="7077246" cy="123912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634216" y="2157419"/>
            <a:ext cx="474068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C" dirty="0" smtClean="0"/>
              <a:t>DIMENSIÓN E INDICADORES</a:t>
            </a:r>
            <a:endParaRPr lang="es-EC" dirty="0"/>
          </a:p>
        </p:txBody>
      </p:sp>
      <p:sp>
        <p:nvSpPr>
          <p:cNvPr id="16" name="TextBox 10"/>
          <p:cNvSpPr txBox="1"/>
          <p:nvPr/>
        </p:nvSpPr>
        <p:spPr>
          <a:xfrm>
            <a:off x="6571884" y="3569130"/>
            <a:ext cx="460851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smtClean="0">
                <a:cs typeface="Arial" pitchFamily="34" charset="0"/>
              </a:rPr>
              <a:t>SISTEMA DE </a:t>
            </a:r>
            <a:r>
              <a:rPr lang="en-US" altLang="ko-KR" sz="1600" dirty="0" err="1" smtClean="0">
                <a:cs typeface="Arial" pitchFamily="34" charset="0"/>
              </a:rPr>
              <a:t>SEGURIDAD</a:t>
            </a:r>
            <a:r>
              <a:rPr lang="en-US" altLang="ko-KR" sz="1600" dirty="0" smtClean="0">
                <a:cs typeface="Arial" pitchFamily="34" charset="0"/>
              </a:rPr>
              <a:t> Y </a:t>
            </a:r>
            <a:r>
              <a:rPr lang="en-US" altLang="ko-KR" sz="1600" dirty="0" err="1" smtClean="0">
                <a:cs typeface="Arial" pitchFamily="34" charset="0"/>
              </a:rPr>
              <a:t>DEFENSA</a:t>
            </a:r>
            <a:r>
              <a:rPr lang="en-US" altLang="ko-KR" sz="1600" dirty="0" smtClean="0">
                <a:cs typeface="Arial" pitchFamily="34" charset="0"/>
              </a:rPr>
              <a:t>  </a:t>
            </a:r>
          </a:p>
          <a:p>
            <a:pPr algn="ctr"/>
            <a:endParaRPr lang="en-US" altLang="ko-KR" sz="1600" dirty="0" smtClean="0">
              <a:cs typeface="Arial" pitchFamily="34" charset="0"/>
            </a:endParaRPr>
          </a:p>
          <a:p>
            <a:pPr algn="ctr"/>
            <a:endParaRPr lang="en-US" altLang="ko-KR" sz="1600" dirty="0">
              <a:cs typeface="Arial" pitchFamily="34" charset="0"/>
            </a:endParaRPr>
          </a:p>
          <a:p>
            <a:pPr algn="ctr"/>
            <a:r>
              <a:rPr lang="en-US" altLang="ko-KR" sz="1600" dirty="0" smtClean="0">
                <a:cs typeface="Arial" pitchFamily="34" charset="0"/>
              </a:rPr>
              <a:t>            </a:t>
            </a:r>
            <a:r>
              <a:rPr lang="en-US" altLang="ko-KR" sz="1600" dirty="0" err="1" smtClean="0">
                <a:cs typeface="Arial" pitchFamily="34" charset="0"/>
              </a:rPr>
              <a:t>ESTRUCTURA</a:t>
            </a:r>
            <a:r>
              <a:rPr lang="en-US" altLang="ko-KR" sz="1600" dirty="0" smtClean="0">
                <a:cs typeface="Arial" pitchFamily="34" charset="0"/>
              </a:rPr>
              <a:t> DEL </a:t>
            </a:r>
            <a:r>
              <a:rPr lang="en-US" altLang="ko-KR" sz="1600" dirty="0" err="1" smtClean="0">
                <a:cs typeface="Arial" pitchFamily="34" charset="0"/>
              </a:rPr>
              <a:t>EJÉRCITO</a:t>
            </a:r>
            <a:r>
              <a:rPr lang="en-US" altLang="ko-KR" sz="1600" dirty="0" smtClean="0">
                <a:cs typeface="Arial" pitchFamily="34" charset="0"/>
              </a:rPr>
              <a:t> Y </a:t>
            </a:r>
            <a:r>
              <a:rPr lang="en-US" altLang="ko-KR" sz="1600" dirty="0" err="1" smtClean="0">
                <a:cs typeface="Arial" pitchFamily="34" charset="0"/>
              </a:rPr>
              <a:t>PLANIFICACIÓN</a:t>
            </a:r>
            <a:r>
              <a:rPr lang="en-US" altLang="ko-KR" sz="1600" dirty="0" smtClean="0">
                <a:cs typeface="Arial" pitchFamily="34" charset="0"/>
              </a:rPr>
              <a:t> DE LAS </a:t>
            </a:r>
            <a:r>
              <a:rPr lang="en-US" altLang="ko-KR" sz="1600" dirty="0" err="1" smtClean="0">
                <a:cs typeface="Arial" pitchFamily="34" charset="0"/>
              </a:rPr>
              <a:t>OPERACIONES</a:t>
            </a:r>
            <a:r>
              <a:rPr lang="en-US" altLang="ko-KR" sz="1600" dirty="0" smtClean="0">
                <a:cs typeface="Arial" pitchFamily="34" charset="0"/>
              </a:rPr>
              <a:t>    </a:t>
            </a:r>
            <a:endParaRPr lang="en-US" altLang="ko-KR" sz="1600" dirty="0">
              <a:cs typeface="Arial" pitchFamily="34" charset="0"/>
            </a:endParaRPr>
          </a:p>
        </p:txBody>
      </p:sp>
      <p:sp>
        <p:nvSpPr>
          <p:cNvPr id="18" name="TextBox 10"/>
          <p:cNvSpPr txBox="1"/>
          <p:nvPr/>
        </p:nvSpPr>
        <p:spPr>
          <a:xfrm>
            <a:off x="6571884" y="6484832"/>
            <a:ext cx="460851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err="1" smtClean="0">
                <a:cs typeface="Arial" pitchFamily="34" charset="0"/>
              </a:rPr>
              <a:t>CIENCIA</a:t>
            </a:r>
            <a:r>
              <a:rPr lang="en-US" altLang="ko-KR" sz="1600" dirty="0" smtClean="0">
                <a:cs typeface="Arial" pitchFamily="34" charset="0"/>
              </a:rPr>
              <a:t> Y </a:t>
            </a:r>
            <a:r>
              <a:rPr lang="en-US" altLang="ko-KR" sz="1600" dirty="0" err="1" smtClean="0">
                <a:cs typeface="Arial" pitchFamily="34" charset="0"/>
              </a:rPr>
              <a:t>TECNOLOGÍA</a:t>
            </a:r>
            <a:r>
              <a:rPr lang="en-US" altLang="ko-KR" sz="1600" dirty="0" smtClean="0">
                <a:cs typeface="Arial" pitchFamily="34" charset="0"/>
              </a:rPr>
              <a:t>             TICS    </a:t>
            </a:r>
            <a:endParaRPr lang="en-US" altLang="ko-KR" sz="1600" dirty="0">
              <a:cs typeface="Arial" pitchFamily="34" charset="0"/>
            </a:endParaRPr>
          </a:p>
        </p:txBody>
      </p:sp>
      <p:sp>
        <p:nvSpPr>
          <p:cNvPr id="20" name="Flecha derecha 19"/>
          <p:cNvSpPr/>
          <p:nvPr/>
        </p:nvSpPr>
        <p:spPr>
          <a:xfrm rot="5400000" flipV="1">
            <a:off x="8693190" y="4017753"/>
            <a:ext cx="431074" cy="1717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1" name="Flecha derecha 20"/>
          <p:cNvSpPr/>
          <p:nvPr/>
        </p:nvSpPr>
        <p:spPr>
          <a:xfrm flipV="1">
            <a:off x="9487344" y="6568243"/>
            <a:ext cx="431074" cy="1717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2" name="TextBox 10"/>
          <p:cNvSpPr txBox="1"/>
          <p:nvPr/>
        </p:nvSpPr>
        <p:spPr>
          <a:xfrm>
            <a:off x="6571884" y="4990496"/>
            <a:ext cx="460851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err="1" smtClean="0">
                <a:cs typeface="Arial" pitchFamily="34" charset="0"/>
              </a:rPr>
              <a:t>MILITAR</a:t>
            </a:r>
            <a:r>
              <a:rPr lang="en-US" altLang="ko-KR" sz="1600" dirty="0" smtClean="0">
                <a:cs typeface="Arial" pitchFamily="34" charset="0"/>
              </a:rPr>
              <a:t>  </a:t>
            </a:r>
          </a:p>
          <a:p>
            <a:pPr algn="ctr"/>
            <a:endParaRPr lang="en-US" altLang="ko-KR" sz="1600" dirty="0" smtClean="0">
              <a:cs typeface="Arial" pitchFamily="34" charset="0"/>
            </a:endParaRPr>
          </a:p>
          <a:p>
            <a:pPr algn="ctr"/>
            <a:endParaRPr lang="en-US" altLang="ko-KR" sz="1600" dirty="0">
              <a:cs typeface="Arial" pitchFamily="34" charset="0"/>
            </a:endParaRPr>
          </a:p>
          <a:p>
            <a:pPr algn="ctr"/>
            <a:r>
              <a:rPr lang="en-US" altLang="ko-KR" sz="1600" dirty="0" smtClean="0">
                <a:cs typeface="Arial" pitchFamily="34" charset="0"/>
              </a:rPr>
              <a:t>            </a:t>
            </a:r>
            <a:r>
              <a:rPr lang="en-US" altLang="ko-KR" sz="1600" dirty="0" err="1" smtClean="0">
                <a:cs typeface="Arial" pitchFamily="34" charset="0"/>
              </a:rPr>
              <a:t>ORGANIZACIÓN</a:t>
            </a:r>
            <a:r>
              <a:rPr lang="en-US" altLang="ko-KR" sz="1600" dirty="0" smtClean="0">
                <a:cs typeface="Arial" pitchFamily="34" charset="0"/>
              </a:rPr>
              <a:t>, </a:t>
            </a:r>
            <a:r>
              <a:rPr lang="en-US" altLang="ko-KR" sz="1600" dirty="0" err="1" smtClean="0">
                <a:cs typeface="Arial" pitchFamily="34" charset="0"/>
              </a:rPr>
              <a:t>ESTRUCTURA</a:t>
            </a:r>
            <a:r>
              <a:rPr lang="en-US" altLang="ko-KR" sz="1600" dirty="0" smtClean="0">
                <a:cs typeface="Arial" pitchFamily="34" charset="0"/>
              </a:rPr>
              <a:t>, </a:t>
            </a:r>
            <a:r>
              <a:rPr lang="en-US" altLang="ko-KR" sz="1600" dirty="0" err="1" smtClean="0">
                <a:cs typeface="Arial" pitchFamily="34" charset="0"/>
              </a:rPr>
              <a:t>DESEMPEÑO</a:t>
            </a:r>
            <a:r>
              <a:rPr lang="en-US" altLang="ko-KR" sz="1600" dirty="0" smtClean="0">
                <a:cs typeface="Arial" pitchFamily="34" charset="0"/>
              </a:rPr>
              <a:t>, </a:t>
            </a:r>
            <a:r>
              <a:rPr lang="en-US" altLang="ko-KR" sz="1600" dirty="0" err="1" smtClean="0">
                <a:cs typeface="Arial" pitchFamily="34" charset="0"/>
              </a:rPr>
              <a:t>NORMATIVA</a:t>
            </a:r>
            <a:r>
              <a:rPr lang="en-US" altLang="ko-KR" sz="1600" dirty="0" smtClean="0">
                <a:cs typeface="Arial" pitchFamily="34" charset="0"/>
              </a:rPr>
              <a:t> </a:t>
            </a:r>
            <a:r>
              <a:rPr lang="en-US" altLang="ko-KR" sz="1600" dirty="0" err="1" smtClean="0">
                <a:cs typeface="Arial" pitchFamily="34" charset="0"/>
              </a:rPr>
              <a:t>INTERNA</a:t>
            </a:r>
            <a:r>
              <a:rPr lang="en-US" altLang="ko-KR" sz="1600" dirty="0" smtClean="0">
                <a:cs typeface="Arial" pitchFamily="34" charset="0"/>
              </a:rPr>
              <a:t>.    </a:t>
            </a:r>
            <a:endParaRPr lang="en-US" altLang="ko-KR" sz="1600" dirty="0">
              <a:cs typeface="Arial" pitchFamily="34" charset="0"/>
            </a:endParaRPr>
          </a:p>
        </p:txBody>
      </p:sp>
      <p:sp>
        <p:nvSpPr>
          <p:cNvPr id="23" name="Flecha derecha 22"/>
          <p:cNvSpPr/>
          <p:nvPr/>
        </p:nvSpPr>
        <p:spPr>
          <a:xfrm rot="5400000" flipV="1">
            <a:off x="8660603" y="5455317"/>
            <a:ext cx="431074" cy="1717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6" name="TextBox 10"/>
          <p:cNvSpPr txBox="1"/>
          <p:nvPr/>
        </p:nvSpPr>
        <p:spPr>
          <a:xfrm>
            <a:off x="1803940" y="2597576"/>
            <a:ext cx="4608512" cy="153888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s-EC" sz="1600" dirty="0" smtClean="0"/>
              <a:t>NORMATIVA</a:t>
            </a:r>
          </a:p>
          <a:p>
            <a:pPr algn="ctr"/>
            <a:r>
              <a:rPr lang="es-EC" dirty="0" smtClean="0"/>
              <a:t> </a:t>
            </a:r>
            <a:endParaRPr lang="en-US" altLang="ko-KR" sz="1600" dirty="0" smtClean="0">
              <a:cs typeface="Arial" pitchFamily="34" charset="0"/>
            </a:endParaRPr>
          </a:p>
          <a:p>
            <a:pPr algn="just"/>
            <a:endParaRPr lang="es-EC" sz="1600" dirty="0" smtClean="0"/>
          </a:p>
          <a:p>
            <a:pPr algn="just"/>
            <a:r>
              <a:rPr lang="es-EC" sz="1400" dirty="0" smtClean="0"/>
              <a:t>CAPACITACIÓN EN LA FORMACIÓN, PERFECCIONAMIENTO, ESPECIALIZACIÓN, </a:t>
            </a:r>
            <a:r>
              <a:rPr lang="es-EC" sz="1400" dirty="0"/>
              <a:t>NO HAN SIDO SUFICIENTES </a:t>
            </a:r>
            <a:r>
              <a:rPr lang="es-EC" sz="1400" dirty="0" smtClean="0"/>
              <a:t>POR EVENTOS ANTERIORES.</a:t>
            </a:r>
            <a:r>
              <a:rPr lang="en-US" altLang="ko-KR" sz="1600" dirty="0" smtClean="0">
                <a:cs typeface="Arial" pitchFamily="34" charset="0"/>
              </a:rPr>
              <a:t>            </a:t>
            </a:r>
            <a:endParaRPr lang="en-US" altLang="ko-KR" sz="1600" dirty="0">
              <a:cs typeface="Arial" pitchFamily="34" charset="0"/>
            </a:endParaRPr>
          </a:p>
        </p:txBody>
      </p:sp>
      <p:sp>
        <p:nvSpPr>
          <p:cNvPr id="27" name="TextBox 10"/>
          <p:cNvSpPr txBox="1"/>
          <p:nvPr/>
        </p:nvSpPr>
        <p:spPr>
          <a:xfrm>
            <a:off x="1777888" y="4262255"/>
            <a:ext cx="460851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altLang="ko-KR" sz="1600" dirty="0" smtClean="0">
                <a:cs typeface="Arial" pitchFamily="34" charset="0"/>
              </a:rPr>
              <a:t>SISTEMA DE </a:t>
            </a:r>
            <a:r>
              <a:rPr lang="en-US" altLang="ko-KR" sz="1600" dirty="0" err="1" smtClean="0">
                <a:cs typeface="Arial" pitchFamily="34" charset="0"/>
              </a:rPr>
              <a:t>SEGURIDAD</a:t>
            </a:r>
            <a:r>
              <a:rPr lang="en-US" altLang="ko-KR" sz="1600" dirty="0" smtClean="0">
                <a:cs typeface="Arial" pitchFamily="34" charset="0"/>
              </a:rPr>
              <a:t> Y </a:t>
            </a:r>
            <a:r>
              <a:rPr lang="en-US" altLang="ko-KR" sz="1600" dirty="0" err="1" smtClean="0">
                <a:cs typeface="Arial" pitchFamily="34" charset="0"/>
              </a:rPr>
              <a:t>DEFENSA</a:t>
            </a:r>
            <a:r>
              <a:rPr lang="en-US" altLang="ko-KR" sz="1600" dirty="0" smtClean="0">
                <a:cs typeface="Arial" pitchFamily="34" charset="0"/>
              </a:rPr>
              <a:t>  </a:t>
            </a:r>
          </a:p>
          <a:p>
            <a:pPr algn="ctr"/>
            <a:endParaRPr lang="en-US" altLang="ko-KR" sz="1600" dirty="0" smtClean="0">
              <a:cs typeface="Arial" pitchFamily="34" charset="0"/>
            </a:endParaRPr>
          </a:p>
          <a:p>
            <a:pPr algn="ctr"/>
            <a:endParaRPr lang="en-US" altLang="ko-KR" sz="1600" dirty="0">
              <a:cs typeface="Arial" pitchFamily="34" charset="0"/>
            </a:endParaRPr>
          </a:p>
          <a:p>
            <a:pPr algn="ctr"/>
            <a:r>
              <a:rPr lang="en-US" altLang="ko-KR" sz="1600" dirty="0" smtClean="0">
                <a:cs typeface="Arial" pitchFamily="34" charset="0"/>
              </a:rPr>
              <a:t>            </a:t>
            </a:r>
            <a:r>
              <a:rPr lang="en-US" altLang="ko-KR" sz="1600" dirty="0" err="1" smtClean="0">
                <a:cs typeface="Arial" pitchFamily="34" charset="0"/>
              </a:rPr>
              <a:t>ESTRUCTURA</a:t>
            </a:r>
            <a:r>
              <a:rPr lang="en-US" altLang="ko-KR" sz="1600" dirty="0" smtClean="0">
                <a:cs typeface="Arial" pitchFamily="34" charset="0"/>
              </a:rPr>
              <a:t> DEL </a:t>
            </a:r>
            <a:r>
              <a:rPr lang="en-US" altLang="ko-KR" sz="1600" dirty="0" err="1" smtClean="0">
                <a:cs typeface="Arial" pitchFamily="34" charset="0"/>
              </a:rPr>
              <a:t>EJÉRCITO</a:t>
            </a:r>
            <a:r>
              <a:rPr lang="en-US" altLang="ko-KR" sz="1600" dirty="0" smtClean="0">
                <a:cs typeface="Arial" pitchFamily="34" charset="0"/>
              </a:rPr>
              <a:t> Y </a:t>
            </a:r>
            <a:r>
              <a:rPr lang="en-US" altLang="ko-KR" sz="1600" dirty="0" err="1" smtClean="0">
                <a:cs typeface="Arial" pitchFamily="34" charset="0"/>
              </a:rPr>
              <a:t>PLANIFICACIÓN</a:t>
            </a:r>
            <a:r>
              <a:rPr lang="en-US" altLang="ko-KR" sz="1600" dirty="0" smtClean="0">
                <a:cs typeface="Arial" pitchFamily="34" charset="0"/>
              </a:rPr>
              <a:t> DE LAS </a:t>
            </a:r>
            <a:r>
              <a:rPr lang="en-US" altLang="ko-KR" sz="1600" dirty="0" err="1" smtClean="0">
                <a:cs typeface="Arial" pitchFamily="34" charset="0"/>
              </a:rPr>
              <a:t>OPERACIONES</a:t>
            </a:r>
            <a:r>
              <a:rPr lang="en-US" altLang="ko-KR" sz="1600" dirty="0" smtClean="0">
                <a:cs typeface="Arial" pitchFamily="34" charset="0"/>
              </a:rPr>
              <a:t>    </a:t>
            </a:r>
            <a:endParaRPr lang="en-US" altLang="ko-KR" sz="1600" dirty="0">
              <a:cs typeface="Arial" pitchFamily="34" charset="0"/>
            </a:endParaRPr>
          </a:p>
        </p:txBody>
      </p:sp>
      <p:sp>
        <p:nvSpPr>
          <p:cNvPr id="28" name="TextBox 10"/>
          <p:cNvSpPr txBox="1"/>
          <p:nvPr/>
        </p:nvSpPr>
        <p:spPr>
          <a:xfrm>
            <a:off x="1777888" y="5669419"/>
            <a:ext cx="460851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altLang="ko-KR" sz="1600" dirty="0" err="1" smtClean="0">
                <a:cs typeface="Arial" pitchFamily="34" charset="0"/>
              </a:rPr>
              <a:t>MILITAR</a:t>
            </a:r>
            <a:r>
              <a:rPr lang="en-US" altLang="ko-KR" sz="1600" dirty="0" smtClean="0">
                <a:cs typeface="Arial" pitchFamily="34" charset="0"/>
              </a:rPr>
              <a:t>  </a:t>
            </a:r>
          </a:p>
          <a:p>
            <a:pPr algn="ctr"/>
            <a:endParaRPr lang="en-US" altLang="ko-KR" sz="1600" dirty="0" smtClean="0">
              <a:cs typeface="Arial" pitchFamily="34" charset="0"/>
            </a:endParaRPr>
          </a:p>
          <a:p>
            <a:pPr algn="ctr"/>
            <a:endParaRPr lang="en-US" altLang="ko-KR" sz="1600" dirty="0" smtClean="0">
              <a:cs typeface="Arial" pitchFamily="34" charset="0"/>
            </a:endParaRPr>
          </a:p>
          <a:p>
            <a:pPr algn="ctr"/>
            <a:r>
              <a:rPr lang="en-US" altLang="ko-KR" sz="1600" dirty="0" err="1" smtClean="0">
                <a:cs typeface="Arial" pitchFamily="34" charset="0"/>
              </a:rPr>
              <a:t>EMPLEO</a:t>
            </a:r>
            <a:r>
              <a:rPr lang="en-US" altLang="ko-KR" sz="1600" dirty="0" smtClean="0">
                <a:cs typeface="Arial" pitchFamily="34" charset="0"/>
              </a:rPr>
              <a:t> </a:t>
            </a:r>
            <a:r>
              <a:rPr lang="en-US" altLang="ko-KR" sz="1600" dirty="0" err="1" smtClean="0">
                <a:cs typeface="Arial" pitchFamily="34" charset="0"/>
              </a:rPr>
              <a:t>ADECUADO</a:t>
            </a:r>
            <a:r>
              <a:rPr lang="en-US" altLang="ko-KR" sz="1600" dirty="0" smtClean="0">
                <a:cs typeface="Arial" pitchFamily="34" charset="0"/>
              </a:rPr>
              <a:t> DEL PERSONAL </a:t>
            </a:r>
            <a:r>
              <a:rPr lang="en-US" altLang="ko-KR" sz="1600" dirty="0" err="1" smtClean="0">
                <a:cs typeface="Arial" pitchFamily="34" charset="0"/>
              </a:rPr>
              <a:t>MILITAR</a:t>
            </a:r>
            <a:r>
              <a:rPr lang="en-US" altLang="ko-KR" sz="1600" dirty="0" smtClean="0">
                <a:cs typeface="Arial" pitchFamily="34" charset="0"/>
              </a:rPr>
              <a:t>            </a:t>
            </a:r>
            <a:endParaRPr lang="en-US" altLang="ko-KR" sz="1600" dirty="0">
              <a:cs typeface="Arial" pitchFamily="34" charset="0"/>
            </a:endParaRPr>
          </a:p>
        </p:txBody>
      </p:sp>
      <p:sp>
        <p:nvSpPr>
          <p:cNvPr id="30" name="Flecha derecha 29"/>
          <p:cNvSpPr/>
          <p:nvPr/>
        </p:nvSpPr>
        <p:spPr>
          <a:xfrm rot="5400000" flipV="1">
            <a:off x="3777762" y="2952822"/>
            <a:ext cx="360425" cy="300443"/>
          </a:xfrm>
          <a:prstGeom prst="rightArrow">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31" name="Flecha derecha 30"/>
          <p:cNvSpPr/>
          <p:nvPr/>
        </p:nvSpPr>
        <p:spPr>
          <a:xfrm rot="5400000" flipV="1">
            <a:off x="3895329" y="4660062"/>
            <a:ext cx="360425" cy="300443"/>
          </a:xfrm>
          <a:prstGeom prst="rightArrow">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32" name="Flecha derecha 31"/>
          <p:cNvSpPr/>
          <p:nvPr/>
        </p:nvSpPr>
        <p:spPr>
          <a:xfrm rot="5400000" flipV="1">
            <a:off x="3901932" y="6088992"/>
            <a:ext cx="360425" cy="300443"/>
          </a:xfrm>
          <a:prstGeom prst="rightArrow">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6826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es-EC" sz="2800" b="1" i="1" dirty="0" smtClean="0">
              <a:solidFill>
                <a:prstClr val="black"/>
              </a:solidFill>
              <a:latin typeface="Arial" panose="020B0604020202020204" pitchFamily="34" charset="0"/>
              <a:cs typeface="Arial" panose="020B0604020202020204" pitchFamily="34" charset="0"/>
            </a:endParaRPr>
          </a:p>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10. </a:t>
            </a:r>
            <a:r>
              <a:rPr lang="es-EC" sz="2800" b="1" i="1" dirty="0">
                <a:solidFill>
                  <a:prstClr val="black"/>
                </a:solidFill>
                <a:latin typeface="Arial" panose="020B0604020202020204" pitchFamily="34" charset="0"/>
                <a:cs typeface="Arial" panose="020B0604020202020204" pitchFamily="34" charset="0"/>
              </a:rPr>
              <a:t>OBJETO DE ESTUDIO Y CAMPO DE ACCIÓN</a:t>
            </a:r>
            <a:endParaRPr lang="es-EC" sz="2800" dirty="0">
              <a:solidFill>
                <a:prstClr val="black"/>
              </a:solidFill>
              <a:latin typeface="Arial" panose="020B0604020202020204" pitchFamily="34" charset="0"/>
              <a:cs typeface="Arial" panose="020B0604020202020204" pitchFamily="34" charset="0"/>
            </a:endParaRPr>
          </a:p>
          <a:p>
            <a:pPr lvl="0" algn="ctr">
              <a:lnSpc>
                <a:spcPct val="130000"/>
              </a:lnSpc>
              <a:defRPr/>
            </a:pPr>
            <a:endParaRPr lang="es-EC" sz="2800" dirty="0">
              <a:solidFill>
                <a:prstClr val="black"/>
              </a:solidFill>
              <a:latin typeface="Arial" panose="020B0604020202020204" pitchFamily="34" charset="0"/>
              <a:cs typeface="Arial" panose="020B0604020202020204" pitchFamily="34" charset="0"/>
            </a:endParaRPr>
          </a:p>
        </p:txBody>
      </p:sp>
      <p:cxnSp>
        <p:nvCxnSpPr>
          <p:cNvPr id="3" name="Straight Connector 31"/>
          <p:cNvCxnSpPr>
            <a:cxnSpLocks/>
          </p:cNvCxnSpPr>
          <p:nvPr/>
        </p:nvCxnSpPr>
        <p:spPr>
          <a:xfrm flipV="1">
            <a:off x="7353067" y="3226823"/>
            <a:ext cx="637432" cy="2244792"/>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3"/>
          <p:cNvCxnSpPr>
            <a:cxnSpLocks/>
          </p:cNvCxnSpPr>
          <p:nvPr/>
        </p:nvCxnSpPr>
        <p:spPr>
          <a:xfrm flipH="1" flipV="1">
            <a:off x="5501846" y="3617865"/>
            <a:ext cx="1679577" cy="1171103"/>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36"/>
          <p:cNvCxnSpPr>
            <a:cxnSpLocks/>
          </p:cNvCxnSpPr>
          <p:nvPr/>
        </p:nvCxnSpPr>
        <p:spPr>
          <a:xfrm flipH="1" flipV="1">
            <a:off x="4895259" y="4670890"/>
            <a:ext cx="1577461" cy="506881"/>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39"/>
          <p:cNvCxnSpPr>
            <a:cxnSpLocks/>
          </p:cNvCxnSpPr>
          <p:nvPr/>
        </p:nvCxnSpPr>
        <p:spPr>
          <a:xfrm flipH="1">
            <a:off x="4257002" y="5471617"/>
            <a:ext cx="3024663" cy="187193"/>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14"/>
          <p:cNvGrpSpPr/>
          <p:nvPr/>
        </p:nvGrpSpPr>
        <p:grpSpPr>
          <a:xfrm>
            <a:off x="545734" y="5136637"/>
            <a:ext cx="2299333" cy="556379"/>
            <a:chOff x="3021856" y="4785096"/>
            <a:chExt cx="1866815" cy="417284"/>
          </a:xfrm>
        </p:grpSpPr>
        <p:sp>
          <p:nvSpPr>
            <p:cNvPr id="9" name="TextBox 15"/>
            <p:cNvSpPr txBox="1"/>
            <p:nvPr/>
          </p:nvSpPr>
          <p:spPr>
            <a:xfrm>
              <a:off x="3021856" y="4785096"/>
              <a:ext cx="1866815" cy="253915"/>
            </a:xfrm>
            <a:prstGeom prst="rect">
              <a:avLst/>
            </a:prstGeom>
            <a:noFill/>
            <a:ln>
              <a:noFill/>
            </a:ln>
          </p:spPr>
          <p:txBody>
            <a:bodyPr wrap="square" rtlCol="0" anchor="ctr">
              <a:spAutoFit/>
            </a:bodyPr>
            <a:lstStyle/>
            <a:p>
              <a:pPr algn="ctr"/>
              <a:endParaRPr lang="en-US" altLang="ko-KR" sz="1600" dirty="0">
                <a:cs typeface="Arial" pitchFamily="34" charset="0"/>
              </a:endParaRPr>
            </a:p>
          </p:txBody>
        </p:sp>
        <p:sp>
          <p:nvSpPr>
            <p:cNvPr id="10" name="TextBox 16"/>
            <p:cNvSpPr txBox="1"/>
            <p:nvPr/>
          </p:nvSpPr>
          <p:spPr>
            <a:xfrm>
              <a:off x="3324452" y="4979290"/>
              <a:ext cx="1503334" cy="22309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a:cs typeface="Arial" pitchFamily="34" charset="0"/>
                </a:rPr>
                <a:t>TIPO DE </a:t>
              </a:r>
              <a:r>
                <a:rPr lang="en-US" altLang="ko-KR" sz="1333" b="1" dirty="0" err="1">
                  <a:cs typeface="Arial" pitchFamily="34" charset="0"/>
                </a:rPr>
                <a:t>ENFOQUE</a:t>
              </a:r>
              <a:endParaRPr lang="ko-KR" altLang="en-US" sz="1333" b="1" dirty="0">
                <a:cs typeface="Arial" pitchFamily="34" charset="0"/>
              </a:endParaRPr>
            </a:p>
          </p:txBody>
        </p:sp>
      </p:grpSp>
      <p:grpSp>
        <p:nvGrpSpPr>
          <p:cNvPr id="11" name="Group 17"/>
          <p:cNvGrpSpPr/>
          <p:nvPr/>
        </p:nvGrpSpPr>
        <p:grpSpPr>
          <a:xfrm>
            <a:off x="-47202" y="3984816"/>
            <a:ext cx="4262396" cy="685750"/>
            <a:chOff x="3021856" y="4432367"/>
            <a:chExt cx="1866815" cy="514312"/>
          </a:xfrm>
        </p:grpSpPr>
        <p:sp>
          <p:nvSpPr>
            <p:cNvPr id="12" name="TextBox 18"/>
            <p:cNvSpPr txBox="1"/>
            <p:nvPr/>
          </p:nvSpPr>
          <p:spPr>
            <a:xfrm>
              <a:off x="3021856" y="4692763"/>
              <a:ext cx="1866815" cy="253916"/>
            </a:xfrm>
            <a:prstGeom prst="rect">
              <a:avLst/>
            </a:prstGeom>
            <a:noFill/>
            <a:ln>
              <a:noFill/>
            </a:ln>
          </p:spPr>
          <p:txBody>
            <a:bodyPr wrap="square" rtlCol="0" anchor="ctr">
              <a:spAutoFit/>
            </a:bodyPr>
            <a:lstStyle/>
            <a:p>
              <a:pPr algn="ctr"/>
              <a:endParaRPr lang="en-US" altLang="ko-KR" sz="1600" dirty="0">
                <a:cs typeface="Arial" pitchFamily="34" charset="0"/>
              </a:endParaRPr>
            </a:p>
          </p:txBody>
        </p:sp>
        <p:sp>
          <p:nvSpPr>
            <p:cNvPr id="13" name="TextBox 19"/>
            <p:cNvSpPr txBox="1"/>
            <p:nvPr/>
          </p:nvSpPr>
          <p:spPr>
            <a:xfrm>
              <a:off x="3389263" y="4432367"/>
              <a:ext cx="1113967" cy="37693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a:cs typeface="Arial" pitchFamily="34" charset="0"/>
                </a:rPr>
                <a:t>TIPO DE </a:t>
              </a:r>
              <a:r>
                <a:rPr lang="en-US" altLang="ko-KR" sz="1333" b="1" dirty="0" err="1" smtClean="0">
                  <a:cs typeface="Arial" pitchFamily="34" charset="0"/>
                </a:rPr>
                <a:t>INVESTIGACIÓN</a:t>
              </a:r>
              <a:endParaRPr lang="en-US" altLang="ko-KR" sz="1333" b="1" dirty="0" smtClean="0">
                <a:cs typeface="Arial" pitchFamily="34" charset="0"/>
              </a:endParaRPr>
            </a:p>
            <a:p>
              <a:pPr algn="ctr"/>
              <a:r>
                <a:rPr lang="en-US" altLang="ko-KR" sz="1333" b="1" dirty="0" smtClean="0">
                  <a:cs typeface="Arial" pitchFamily="34" charset="0"/>
                </a:rPr>
                <a:t>CAMPO, TRANSVERSAL. </a:t>
              </a:r>
              <a:endParaRPr lang="ko-KR" altLang="en-US" sz="1333" b="1" dirty="0">
                <a:cs typeface="Arial" pitchFamily="34" charset="0"/>
              </a:endParaRPr>
            </a:p>
          </p:txBody>
        </p:sp>
      </p:grpSp>
      <p:grpSp>
        <p:nvGrpSpPr>
          <p:cNvPr id="14" name="Group 20"/>
          <p:cNvGrpSpPr/>
          <p:nvPr/>
        </p:nvGrpSpPr>
        <p:grpSpPr>
          <a:xfrm>
            <a:off x="1888652" y="2570915"/>
            <a:ext cx="3640611" cy="1122973"/>
            <a:chOff x="3021856" y="4104448"/>
            <a:chExt cx="1866815" cy="842230"/>
          </a:xfrm>
        </p:grpSpPr>
        <p:sp>
          <p:nvSpPr>
            <p:cNvPr id="15" name="TextBox 21"/>
            <p:cNvSpPr txBox="1"/>
            <p:nvPr/>
          </p:nvSpPr>
          <p:spPr>
            <a:xfrm>
              <a:off x="3021856" y="4692763"/>
              <a:ext cx="1866815" cy="253915"/>
            </a:xfrm>
            <a:prstGeom prst="rect">
              <a:avLst/>
            </a:prstGeom>
            <a:noFill/>
            <a:ln>
              <a:noFill/>
            </a:ln>
          </p:spPr>
          <p:txBody>
            <a:bodyPr wrap="square" rtlCol="0" anchor="ctr">
              <a:spAutoFit/>
            </a:bodyPr>
            <a:lstStyle/>
            <a:p>
              <a:pPr algn="ctr"/>
              <a:endParaRPr lang="en-US" altLang="ko-KR" sz="1600" dirty="0">
                <a:cs typeface="Arial" pitchFamily="34" charset="0"/>
              </a:endParaRPr>
            </a:p>
          </p:txBody>
        </p:sp>
        <p:sp>
          <p:nvSpPr>
            <p:cNvPr id="16" name="TextBox 22"/>
            <p:cNvSpPr txBox="1"/>
            <p:nvPr/>
          </p:nvSpPr>
          <p:spPr>
            <a:xfrm>
              <a:off x="3334600" y="4104448"/>
              <a:ext cx="939433" cy="37693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a:cs typeface="Arial" pitchFamily="34" charset="0"/>
                </a:rPr>
                <a:t>POBLACIÓN:</a:t>
              </a:r>
            </a:p>
            <a:p>
              <a:pPr algn="ctr"/>
              <a:r>
                <a:rPr lang="en-US" altLang="ko-KR" sz="1333" dirty="0" err="1" smtClean="0">
                  <a:cs typeface="Arial" pitchFamily="34" charset="0"/>
                </a:rPr>
                <a:t>Oficiales</a:t>
              </a:r>
              <a:r>
                <a:rPr lang="en-US" altLang="ko-KR" sz="1333" dirty="0" smtClean="0">
                  <a:cs typeface="Arial" pitchFamily="34" charset="0"/>
                </a:rPr>
                <a:t> del </a:t>
              </a:r>
              <a:r>
                <a:rPr lang="en-US" altLang="ko-KR" sz="1333" dirty="0" err="1" smtClean="0">
                  <a:cs typeface="Arial" pitchFamily="34" charset="0"/>
                </a:rPr>
                <a:t>Ejército</a:t>
              </a:r>
              <a:r>
                <a:rPr lang="en-US" altLang="ko-KR" sz="1333" dirty="0" smtClean="0">
                  <a:cs typeface="Arial" pitchFamily="34" charset="0"/>
                </a:rPr>
                <a:t> </a:t>
              </a:r>
              <a:endParaRPr lang="ko-KR" altLang="en-US" sz="1333" dirty="0">
                <a:cs typeface="Arial" pitchFamily="34" charset="0"/>
              </a:endParaRPr>
            </a:p>
          </p:txBody>
        </p:sp>
      </p:grpSp>
      <p:grpSp>
        <p:nvGrpSpPr>
          <p:cNvPr id="17" name="Group 23"/>
          <p:cNvGrpSpPr/>
          <p:nvPr/>
        </p:nvGrpSpPr>
        <p:grpSpPr>
          <a:xfrm>
            <a:off x="4998542" y="1695649"/>
            <a:ext cx="2229203" cy="870922"/>
            <a:chOff x="3161985" y="4312453"/>
            <a:chExt cx="1143080" cy="653192"/>
          </a:xfrm>
        </p:grpSpPr>
        <p:sp>
          <p:nvSpPr>
            <p:cNvPr id="18" name="TextBox 24"/>
            <p:cNvSpPr txBox="1"/>
            <p:nvPr/>
          </p:nvSpPr>
          <p:spPr>
            <a:xfrm>
              <a:off x="3161985" y="4588715"/>
              <a:ext cx="1143080" cy="3769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dirty="0" smtClean="0">
                  <a:cs typeface="Arial" pitchFamily="34" charset="0"/>
                </a:rPr>
                <a:t>100 </a:t>
              </a:r>
              <a:r>
                <a:rPr lang="en-US" altLang="ko-KR" sz="1333" dirty="0" err="1" smtClean="0">
                  <a:cs typeface="Arial" pitchFamily="34" charset="0"/>
                </a:rPr>
                <a:t>oficiales</a:t>
              </a:r>
              <a:r>
                <a:rPr lang="en-US" altLang="ko-KR" sz="1333" dirty="0" smtClean="0">
                  <a:cs typeface="Arial" pitchFamily="34" charset="0"/>
                </a:rPr>
                <a:t> de las </a:t>
              </a:r>
            </a:p>
            <a:p>
              <a:pPr algn="ctr"/>
              <a:r>
                <a:rPr lang="en-US" altLang="ko-KR" sz="1333" dirty="0" err="1" smtClean="0">
                  <a:cs typeface="Arial" pitchFamily="34" charset="0"/>
                </a:rPr>
                <a:t>Diferentes</a:t>
              </a:r>
              <a:r>
                <a:rPr lang="en-US" altLang="ko-KR" sz="1333" dirty="0" smtClean="0">
                  <a:cs typeface="Arial" pitchFamily="34" charset="0"/>
                </a:rPr>
                <a:t> </a:t>
              </a:r>
              <a:r>
                <a:rPr lang="en-US" altLang="ko-KR" sz="1333" dirty="0" err="1" smtClean="0">
                  <a:cs typeface="Arial" pitchFamily="34" charset="0"/>
                </a:rPr>
                <a:t>unidades</a:t>
              </a:r>
              <a:r>
                <a:rPr lang="en-US" altLang="ko-KR" sz="1333" dirty="0" smtClean="0">
                  <a:cs typeface="Arial" pitchFamily="34" charset="0"/>
                </a:rPr>
                <a:t> del </a:t>
              </a:r>
              <a:r>
                <a:rPr lang="en-US" altLang="ko-KR" sz="1333" dirty="0" err="1" smtClean="0">
                  <a:cs typeface="Arial" pitchFamily="34" charset="0"/>
                </a:rPr>
                <a:t>país</a:t>
              </a:r>
              <a:r>
                <a:rPr lang="en-US" altLang="ko-KR" sz="1333" dirty="0" smtClean="0">
                  <a:cs typeface="Arial" pitchFamily="34" charset="0"/>
                </a:rPr>
                <a:t>.</a:t>
              </a:r>
              <a:endParaRPr lang="en-US" altLang="ko-KR" sz="1333" dirty="0">
                <a:cs typeface="Arial" pitchFamily="34" charset="0"/>
              </a:endParaRPr>
            </a:p>
          </p:txBody>
        </p:sp>
        <p:sp>
          <p:nvSpPr>
            <p:cNvPr id="19" name="TextBox 25"/>
            <p:cNvSpPr txBox="1"/>
            <p:nvPr/>
          </p:nvSpPr>
          <p:spPr>
            <a:xfrm>
              <a:off x="3360747" y="4312453"/>
              <a:ext cx="920567" cy="22309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err="1">
                  <a:cs typeface="Arial" pitchFamily="34" charset="0"/>
                </a:rPr>
                <a:t>MUESTRA</a:t>
              </a:r>
              <a:endParaRPr lang="ko-KR" altLang="en-US" sz="1333" b="1" dirty="0">
                <a:cs typeface="Arial" pitchFamily="34" charset="0"/>
              </a:endParaRPr>
            </a:p>
          </p:txBody>
        </p:sp>
      </p:grpSp>
      <p:pic>
        <p:nvPicPr>
          <p:cNvPr id="20" name="Picture 26">
            <a:extLst>
              <a:ext uri="{FF2B5EF4-FFF2-40B4-BE49-F238E27FC236}">
                <a16:creationId xmlns:a16="http://schemas.microsoft.com/office/drawing/2014/main" xmlns="" id="{5160A88A-E59F-4EAD-BA76-B1AB9BF3A37A}"/>
              </a:ext>
            </a:extLst>
          </p:cNvPr>
          <p:cNvPicPr>
            <a:picLocks noChangeAspect="1"/>
          </p:cNvPicPr>
          <p:nvPr/>
        </p:nvPicPr>
        <p:blipFill>
          <a:blip r:embed="rId2"/>
          <a:stretch>
            <a:fillRect/>
          </a:stretch>
        </p:blipFill>
        <p:spPr>
          <a:xfrm>
            <a:off x="2916901" y="5082745"/>
            <a:ext cx="1152128" cy="1152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30">
            <a:extLst>
              <a:ext uri="{FF2B5EF4-FFF2-40B4-BE49-F238E27FC236}">
                <a16:creationId xmlns:a16="http://schemas.microsoft.com/office/drawing/2014/main" xmlns="" id="{0C34343F-D973-4878-BBDA-FA79E38A9DCB}"/>
              </a:ext>
            </a:extLst>
          </p:cNvPr>
          <p:cNvPicPr>
            <a:picLocks noChangeAspect="1"/>
          </p:cNvPicPr>
          <p:nvPr/>
        </p:nvPicPr>
        <p:blipFill>
          <a:blip r:embed="rId3"/>
          <a:stretch>
            <a:fillRect/>
          </a:stretch>
        </p:blipFill>
        <p:spPr>
          <a:xfrm>
            <a:off x="3431847" y="3975735"/>
            <a:ext cx="1416899" cy="1031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35">
            <a:extLst>
              <a:ext uri="{FF2B5EF4-FFF2-40B4-BE49-F238E27FC236}">
                <a16:creationId xmlns:a16="http://schemas.microsoft.com/office/drawing/2014/main" xmlns="" id="{DBFEEED4-2EEB-4F44-BC0B-7D676D205929}"/>
              </a:ext>
            </a:extLst>
          </p:cNvPr>
          <p:cNvPicPr>
            <a:picLocks noChangeAspect="1"/>
          </p:cNvPicPr>
          <p:nvPr/>
        </p:nvPicPr>
        <p:blipFill>
          <a:blip r:embed="rId4"/>
          <a:stretch>
            <a:fillRect/>
          </a:stretch>
        </p:blipFill>
        <p:spPr>
          <a:xfrm>
            <a:off x="7603440" y="2102400"/>
            <a:ext cx="1461909" cy="951819"/>
          </a:xfrm>
          <a:prstGeom prst="rect">
            <a:avLst/>
          </a:prstGeom>
        </p:spPr>
      </p:pic>
      <p:sp>
        <p:nvSpPr>
          <p:cNvPr id="23" name="TextBox 48">
            <a:extLst>
              <a:ext uri="{FF2B5EF4-FFF2-40B4-BE49-F238E27FC236}">
                <a16:creationId xmlns:a16="http://schemas.microsoft.com/office/drawing/2014/main" xmlns="" id="{EC21BF29-3E2F-45AB-8A08-9A2765065B77}"/>
              </a:ext>
            </a:extLst>
          </p:cNvPr>
          <p:cNvSpPr txBox="1"/>
          <p:nvPr/>
        </p:nvSpPr>
        <p:spPr>
          <a:xfrm>
            <a:off x="7603440" y="1754687"/>
            <a:ext cx="1750093" cy="29745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err="1">
                <a:cs typeface="Arial" pitchFamily="34" charset="0"/>
              </a:rPr>
              <a:t>Método</a:t>
            </a:r>
            <a:r>
              <a:rPr lang="en-US" altLang="ko-KR" sz="1333" b="1" dirty="0">
                <a:cs typeface="Arial" pitchFamily="34" charset="0"/>
              </a:rPr>
              <a:t> </a:t>
            </a:r>
            <a:r>
              <a:rPr lang="en-US" altLang="ko-KR" sz="1333" b="1" dirty="0" err="1">
                <a:cs typeface="Arial" pitchFamily="34" charset="0"/>
              </a:rPr>
              <a:t>Inductivo</a:t>
            </a:r>
            <a:endParaRPr lang="ko-KR" altLang="en-US" sz="1333" b="1" dirty="0">
              <a:cs typeface="Arial" pitchFamily="34" charset="0"/>
            </a:endParaRPr>
          </a:p>
        </p:txBody>
      </p:sp>
      <p:cxnSp>
        <p:nvCxnSpPr>
          <p:cNvPr id="24" name="Straight Connector 49">
            <a:extLst>
              <a:ext uri="{FF2B5EF4-FFF2-40B4-BE49-F238E27FC236}">
                <a16:creationId xmlns:a16="http://schemas.microsoft.com/office/drawing/2014/main" xmlns="" id="{01475D74-445F-4AC1-97F2-DB0465B6A201}"/>
              </a:ext>
            </a:extLst>
          </p:cNvPr>
          <p:cNvCxnSpPr>
            <a:cxnSpLocks/>
          </p:cNvCxnSpPr>
          <p:nvPr/>
        </p:nvCxnSpPr>
        <p:spPr>
          <a:xfrm flipV="1">
            <a:off x="8020461" y="3168233"/>
            <a:ext cx="2300009" cy="182884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10" descr="Resultado de imagen para encuesta">
            <a:extLst>
              <a:ext uri="{FF2B5EF4-FFF2-40B4-BE49-F238E27FC236}">
                <a16:creationId xmlns:a16="http://schemas.microsoft.com/office/drawing/2014/main" xmlns="" id="{A582FB14-B87A-4722-AE4A-1C10745597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9609" y="2140746"/>
            <a:ext cx="1063015" cy="10630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8">
            <a:extLst>
              <a:ext uri="{FF2B5EF4-FFF2-40B4-BE49-F238E27FC236}">
                <a16:creationId xmlns:a16="http://schemas.microsoft.com/office/drawing/2014/main" xmlns="" id="{28FEFAEF-2F97-4228-9EBA-442DEF8795E7}"/>
              </a:ext>
            </a:extLst>
          </p:cNvPr>
          <p:cNvSpPr txBox="1"/>
          <p:nvPr/>
        </p:nvSpPr>
        <p:spPr>
          <a:xfrm>
            <a:off x="9680113" y="1608792"/>
            <a:ext cx="2428059" cy="50257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err="1">
                <a:cs typeface="Arial" pitchFamily="34" charset="0"/>
              </a:rPr>
              <a:t>Técnica</a:t>
            </a:r>
            <a:r>
              <a:rPr lang="en-US" altLang="ko-KR" sz="1333" b="1" dirty="0">
                <a:cs typeface="Arial" pitchFamily="34" charset="0"/>
              </a:rPr>
              <a:t>  de </a:t>
            </a:r>
            <a:r>
              <a:rPr lang="en-US" altLang="ko-KR" sz="1333" b="1" dirty="0" err="1">
                <a:cs typeface="Arial" pitchFamily="34" charset="0"/>
              </a:rPr>
              <a:t>recolección</a:t>
            </a:r>
            <a:endParaRPr lang="en-US" altLang="ko-KR" sz="1333" b="1" dirty="0">
              <a:cs typeface="Arial" pitchFamily="34" charset="0"/>
            </a:endParaRPr>
          </a:p>
          <a:p>
            <a:pPr algn="ctr"/>
            <a:r>
              <a:rPr lang="en-US" altLang="ko-KR" sz="1333" b="1" dirty="0">
                <a:cs typeface="Arial" pitchFamily="34" charset="0"/>
              </a:rPr>
              <a:t>De </a:t>
            </a:r>
            <a:r>
              <a:rPr lang="en-US" altLang="ko-KR" sz="1333" b="1" dirty="0" err="1">
                <a:cs typeface="Arial" pitchFamily="34" charset="0"/>
              </a:rPr>
              <a:t>Datos</a:t>
            </a:r>
            <a:endParaRPr lang="ko-KR" altLang="en-US" sz="1333" b="1" dirty="0">
              <a:cs typeface="Arial" pitchFamily="34" charset="0"/>
            </a:endParaRPr>
          </a:p>
        </p:txBody>
      </p:sp>
      <p:sp>
        <p:nvSpPr>
          <p:cNvPr id="27" name="TextBox 59">
            <a:extLst>
              <a:ext uri="{FF2B5EF4-FFF2-40B4-BE49-F238E27FC236}">
                <a16:creationId xmlns:a16="http://schemas.microsoft.com/office/drawing/2014/main" xmlns="" id="{DF8F226D-9FD0-4B07-8D18-641EE521EA68}"/>
              </a:ext>
            </a:extLst>
          </p:cNvPr>
          <p:cNvSpPr txBox="1"/>
          <p:nvPr/>
        </p:nvSpPr>
        <p:spPr>
          <a:xfrm>
            <a:off x="10056348" y="3524680"/>
            <a:ext cx="2112549" cy="50257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err="1">
                <a:cs typeface="Arial" pitchFamily="34" charset="0"/>
              </a:rPr>
              <a:t>Instrumento</a:t>
            </a:r>
            <a:r>
              <a:rPr lang="en-US" altLang="ko-KR" sz="1333" b="1" dirty="0">
                <a:cs typeface="Arial" pitchFamily="34" charset="0"/>
              </a:rPr>
              <a:t> de </a:t>
            </a:r>
          </a:p>
          <a:p>
            <a:pPr algn="ctr"/>
            <a:r>
              <a:rPr lang="en-US" altLang="ko-KR" sz="1333" b="1" dirty="0" err="1">
                <a:cs typeface="Arial" pitchFamily="34" charset="0"/>
              </a:rPr>
              <a:t>Recolección</a:t>
            </a:r>
            <a:r>
              <a:rPr lang="en-US" altLang="ko-KR" sz="1333" b="1" dirty="0">
                <a:cs typeface="Arial" pitchFamily="34" charset="0"/>
              </a:rPr>
              <a:t> de </a:t>
            </a:r>
            <a:r>
              <a:rPr lang="en-US" altLang="ko-KR" sz="1333" b="1" dirty="0" err="1">
                <a:cs typeface="Arial" pitchFamily="34" charset="0"/>
              </a:rPr>
              <a:t>Datos</a:t>
            </a:r>
            <a:r>
              <a:rPr lang="en-US" altLang="ko-KR" sz="1333" b="1" dirty="0">
                <a:cs typeface="Arial" pitchFamily="34" charset="0"/>
              </a:rPr>
              <a:t> </a:t>
            </a:r>
            <a:endParaRPr lang="ko-KR" altLang="en-US" sz="1333" b="1" dirty="0">
              <a:cs typeface="Arial" pitchFamily="34" charset="0"/>
            </a:endParaRPr>
          </a:p>
        </p:txBody>
      </p:sp>
      <p:cxnSp>
        <p:nvCxnSpPr>
          <p:cNvPr id="28" name="Straight Connector 60">
            <a:extLst>
              <a:ext uri="{FF2B5EF4-FFF2-40B4-BE49-F238E27FC236}">
                <a16:creationId xmlns:a16="http://schemas.microsoft.com/office/drawing/2014/main" xmlns="" id="{7430475B-BA33-41E4-9EA0-BC9362F1E940}"/>
              </a:ext>
            </a:extLst>
          </p:cNvPr>
          <p:cNvCxnSpPr>
            <a:cxnSpLocks/>
            <a:endCxn id="29" idx="1"/>
          </p:cNvCxnSpPr>
          <p:nvPr/>
        </p:nvCxnSpPr>
        <p:spPr>
          <a:xfrm flipV="1">
            <a:off x="8179296" y="4528757"/>
            <a:ext cx="2112549" cy="888673"/>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29" name="Picture 53">
            <a:extLst>
              <a:ext uri="{FF2B5EF4-FFF2-40B4-BE49-F238E27FC236}">
                <a16:creationId xmlns:a16="http://schemas.microsoft.com/office/drawing/2014/main" xmlns="" id="{BE557D98-A4A1-4E97-BE1B-BDEE02E8AA1A}"/>
              </a:ext>
            </a:extLst>
          </p:cNvPr>
          <p:cNvPicPr>
            <a:picLocks noChangeAspect="1"/>
          </p:cNvPicPr>
          <p:nvPr/>
        </p:nvPicPr>
        <p:blipFill>
          <a:blip r:embed="rId6"/>
          <a:stretch>
            <a:fillRect/>
          </a:stretch>
        </p:blipFill>
        <p:spPr>
          <a:xfrm>
            <a:off x="10291845" y="4073450"/>
            <a:ext cx="1536640" cy="910613"/>
          </a:xfrm>
          <a:prstGeom prst="rect">
            <a:avLst/>
          </a:prstGeom>
        </p:spPr>
      </p:pic>
      <p:cxnSp>
        <p:nvCxnSpPr>
          <p:cNvPr id="30" name="Straight Connector 76">
            <a:extLst>
              <a:ext uri="{FF2B5EF4-FFF2-40B4-BE49-F238E27FC236}">
                <a16:creationId xmlns:a16="http://schemas.microsoft.com/office/drawing/2014/main" xmlns="" id="{2349968E-A981-4506-A854-CC5B72E737F0}"/>
              </a:ext>
            </a:extLst>
          </p:cNvPr>
          <p:cNvCxnSpPr>
            <a:cxnSpLocks/>
          </p:cNvCxnSpPr>
          <p:nvPr/>
        </p:nvCxnSpPr>
        <p:spPr>
          <a:xfrm flipH="1" flipV="1">
            <a:off x="6644022" y="3339948"/>
            <a:ext cx="679087" cy="1584384"/>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31" name="Picture 4105">
            <a:extLst>
              <a:ext uri="{FF2B5EF4-FFF2-40B4-BE49-F238E27FC236}">
                <a16:creationId xmlns:a16="http://schemas.microsoft.com/office/drawing/2014/main" xmlns="" id="{7F208335-4ABB-4A7F-91F0-FAD9C075D24A}"/>
              </a:ext>
            </a:extLst>
          </p:cNvPr>
          <p:cNvPicPr>
            <a:picLocks noChangeAspect="1"/>
          </p:cNvPicPr>
          <p:nvPr/>
        </p:nvPicPr>
        <p:blipFill>
          <a:blip r:embed="rId7"/>
          <a:stretch>
            <a:fillRect/>
          </a:stretch>
        </p:blipFill>
        <p:spPr>
          <a:xfrm>
            <a:off x="5750015" y="2567607"/>
            <a:ext cx="1148307" cy="862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84">
            <a:extLst>
              <a:ext uri="{FF2B5EF4-FFF2-40B4-BE49-F238E27FC236}">
                <a16:creationId xmlns:a16="http://schemas.microsoft.com/office/drawing/2014/main" xmlns="" id="{3082D6C8-CC4B-48E0-B89E-EF662C5CAF60}"/>
              </a:ext>
            </a:extLst>
          </p:cNvPr>
          <p:cNvSpPr txBox="1"/>
          <p:nvPr/>
        </p:nvSpPr>
        <p:spPr>
          <a:xfrm>
            <a:off x="9635979" y="5255329"/>
            <a:ext cx="2580544" cy="50257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ltLang="ko-KR" sz="1333" b="1" dirty="0" err="1">
                <a:cs typeface="Arial" pitchFamily="34" charset="0"/>
              </a:rPr>
              <a:t>Instrumento</a:t>
            </a:r>
            <a:r>
              <a:rPr lang="en-US" altLang="ko-KR" sz="1333" b="1" dirty="0">
                <a:cs typeface="Arial" pitchFamily="34" charset="0"/>
              </a:rPr>
              <a:t> de </a:t>
            </a:r>
          </a:p>
          <a:p>
            <a:pPr algn="ctr"/>
            <a:r>
              <a:rPr lang="en-US" altLang="ko-KR" sz="1333" b="1" dirty="0" err="1">
                <a:cs typeface="Arial" pitchFamily="34" charset="0"/>
              </a:rPr>
              <a:t>Recolección</a:t>
            </a:r>
            <a:r>
              <a:rPr lang="en-US" altLang="ko-KR" sz="1333" b="1" dirty="0">
                <a:cs typeface="Arial" pitchFamily="34" charset="0"/>
              </a:rPr>
              <a:t> de </a:t>
            </a:r>
            <a:r>
              <a:rPr lang="en-US" altLang="ko-KR" sz="1333" b="1" dirty="0" err="1">
                <a:cs typeface="Arial" pitchFamily="34" charset="0"/>
              </a:rPr>
              <a:t>Información</a:t>
            </a:r>
            <a:r>
              <a:rPr lang="en-US" altLang="ko-KR" sz="1333" b="1" dirty="0">
                <a:cs typeface="Arial" pitchFamily="34" charset="0"/>
              </a:rPr>
              <a:t> </a:t>
            </a:r>
            <a:endParaRPr lang="ko-KR" altLang="en-US" sz="1333" b="1" dirty="0">
              <a:cs typeface="Arial" pitchFamily="34" charset="0"/>
            </a:endParaRPr>
          </a:p>
        </p:txBody>
      </p:sp>
      <p:pic>
        <p:nvPicPr>
          <p:cNvPr id="33" name="Picture 4109">
            <a:extLst>
              <a:ext uri="{FF2B5EF4-FFF2-40B4-BE49-F238E27FC236}">
                <a16:creationId xmlns:a16="http://schemas.microsoft.com/office/drawing/2014/main" xmlns="" id="{BA69C7A5-985F-4AA8-8CB1-FF49C309F9C6}"/>
              </a:ext>
            </a:extLst>
          </p:cNvPr>
          <p:cNvPicPr>
            <a:picLocks noChangeAspect="1"/>
          </p:cNvPicPr>
          <p:nvPr/>
        </p:nvPicPr>
        <p:blipFill>
          <a:blip r:embed="rId8"/>
          <a:stretch>
            <a:fillRect/>
          </a:stretch>
        </p:blipFill>
        <p:spPr>
          <a:xfrm>
            <a:off x="10320470" y="5880354"/>
            <a:ext cx="1283721" cy="718884"/>
          </a:xfrm>
          <a:prstGeom prst="rect">
            <a:avLst/>
          </a:prstGeom>
        </p:spPr>
      </p:pic>
      <p:cxnSp>
        <p:nvCxnSpPr>
          <p:cNvPr id="34" name="Straight Connector 89">
            <a:extLst>
              <a:ext uri="{FF2B5EF4-FFF2-40B4-BE49-F238E27FC236}">
                <a16:creationId xmlns:a16="http://schemas.microsoft.com/office/drawing/2014/main" xmlns="" id="{49A0A06F-971F-4DC7-B2DA-7FF285DB5AC1}"/>
              </a:ext>
            </a:extLst>
          </p:cNvPr>
          <p:cNvCxnSpPr>
            <a:cxnSpLocks/>
            <a:endCxn id="33" idx="1"/>
          </p:cNvCxnSpPr>
          <p:nvPr/>
        </p:nvCxnSpPr>
        <p:spPr>
          <a:xfrm>
            <a:off x="8090607" y="5658809"/>
            <a:ext cx="2229863" cy="58098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35" name="Picture 14" descr="Resultado de imagen para marco metodologico ejemplos">
            <a:extLst>
              <a:ext uri="{FF2B5EF4-FFF2-40B4-BE49-F238E27FC236}">
                <a16:creationId xmlns:a16="http://schemas.microsoft.com/office/drawing/2014/main" xmlns="" id="{EB99FF66-1707-4D7B-801F-1CACEE8E88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352" y="4449243"/>
            <a:ext cx="2465712" cy="1923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 name="Picture 34">
            <a:extLst>
              <a:ext uri="{FF2B5EF4-FFF2-40B4-BE49-F238E27FC236}">
                <a16:creationId xmlns:a16="http://schemas.microsoft.com/office/drawing/2014/main" xmlns="" id="{855E1A34-6C6D-4C7A-882F-444CFE1A961F}"/>
              </a:ext>
            </a:extLst>
          </p:cNvPr>
          <p:cNvPicPr>
            <a:picLocks noChangeAspect="1"/>
          </p:cNvPicPr>
          <p:nvPr/>
        </p:nvPicPr>
        <p:blipFill>
          <a:blip r:embed="rId10"/>
          <a:stretch>
            <a:fillRect/>
          </a:stretch>
        </p:blipFill>
        <p:spPr>
          <a:xfrm>
            <a:off x="4391157" y="2717116"/>
            <a:ext cx="1316431" cy="1071696"/>
          </a:xfrm>
          <a:prstGeom prst="rect">
            <a:avLst/>
          </a:prstGeom>
        </p:spPr>
      </p:pic>
    </p:spTree>
    <p:extLst>
      <p:ext uri="{BB962C8B-B14F-4D97-AF65-F5344CB8AC3E}">
        <p14:creationId xmlns:p14="http://schemas.microsoft.com/office/powerpoint/2010/main" val="1600813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a:t>
            </a:r>
            <a:r>
              <a:rPr lang="es-EC" sz="2800" b="1" i="1" dirty="0">
                <a:solidFill>
                  <a:prstClr val="black"/>
                </a:solidFill>
                <a:latin typeface="Arial" panose="020B0604020202020204" pitchFamily="34" charset="0"/>
                <a:cs typeface="Arial" panose="020B0604020202020204" pitchFamily="34" charset="0"/>
              </a:rPr>
              <a:t>DE LA INVESTIGACIÓN</a:t>
            </a: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saturation sat="300000"/>
                    </a14:imgEffect>
                  </a14:imgLayer>
                </a14:imgProps>
              </a:ext>
            </a:extLst>
          </a:blip>
          <a:stretch>
            <a:fillRect/>
          </a:stretch>
        </p:blipFill>
        <p:spPr>
          <a:xfrm>
            <a:off x="1645920" y="1201783"/>
            <a:ext cx="9496697" cy="5408024"/>
          </a:xfrm>
          <a:prstGeom prst="rect">
            <a:avLst/>
          </a:prstGeom>
          <a:effectLst>
            <a:softEdge rad="330200"/>
          </a:effectLst>
        </p:spPr>
        <p:style>
          <a:lnRef idx="1">
            <a:schemeClr val="accent6"/>
          </a:lnRef>
          <a:fillRef idx="2">
            <a:schemeClr val="accent6"/>
          </a:fillRef>
          <a:effectRef idx="1">
            <a:schemeClr val="accent6"/>
          </a:effectRef>
          <a:fontRef idx="minor">
            <a:schemeClr val="dk1"/>
          </a:fontRef>
        </p:style>
      </p:pic>
      <p:sp>
        <p:nvSpPr>
          <p:cNvPr id="2" name="CuadroTexto 1"/>
          <p:cNvSpPr txBox="1"/>
          <p:nvPr/>
        </p:nvSpPr>
        <p:spPr>
          <a:xfrm>
            <a:off x="2037806" y="2495005"/>
            <a:ext cx="8556171" cy="2308324"/>
          </a:xfrm>
          <a:prstGeom prst="rect">
            <a:avLst/>
          </a:prstGeom>
          <a:noFill/>
        </p:spPr>
        <p:txBody>
          <a:bodyPr wrap="square" rtlCol="0">
            <a:spAutoFit/>
          </a:bodyPr>
          <a:lstStyle/>
          <a:p>
            <a:pPr algn="just"/>
            <a:r>
              <a:rPr lang="es-EC" b="1" dirty="0" smtClean="0">
                <a:solidFill>
                  <a:schemeClr val="tx1">
                    <a:lumMod val="95000"/>
                    <a:lumOff val="5000"/>
                  </a:schemeClr>
                </a:solidFill>
              </a:rPr>
              <a:t>HEMOS EMPLEADO UN DISEÑO DE INVESTIGACIÓN TRANSVERSAL DESCRIPTIVA CON LA  CUAL HEMOS CONFIGURADO UN PUENTE ENTRE NUESTRO PROBLEMA, QUE ES LA INFLUENCIA DEL NIVEL DE CONOCIMIENTO EN DERECHOS CONSTITUCIONALES EN LA CONDUCCIÓN DE OPERACIONES MILITARES  CON LA SOLUCIÓN PROPUESTA QUE ES LA</a:t>
            </a:r>
          </a:p>
          <a:p>
            <a:pPr algn="just"/>
            <a:r>
              <a:rPr lang="es-EC" b="1" dirty="0" smtClean="0">
                <a:solidFill>
                  <a:schemeClr val="tx1">
                    <a:lumMod val="95000"/>
                    <a:lumOff val="5000"/>
                  </a:schemeClr>
                </a:solidFill>
              </a:rPr>
              <a:t>  ADQUIRIR LAS COMPETENCIAS EN ESTA NUEVA ÁREA DEL CONOCIMIENTO CON LA APREHENSIÓN DE LA NORMATIVA LEGAL VIGENTE Y SU EVOLUCIÓN ACORDE AL DESARROLLO DE LAS ACTIVIDADES QUE EJECUTAN Y A LAS EXIGENCIAS DE LAS NUEVAS Y TRADICIONALES MISIONES IMPUESTAS A FUERZAS ARMADAS.</a:t>
            </a:r>
            <a:endParaRPr lang="es-EC" b="1" dirty="0">
              <a:solidFill>
                <a:schemeClr val="tx1">
                  <a:lumMod val="95000"/>
                  <a:lumOff val="5000"/>
                </a:schemeClr>
              </a:solidFill>
            </a:endParaRPr>
          </a:p>
        </p:txBody>
      </p:sp>
    </p:spTree>
    <p:extLst>
      <p:ext uri="{BB962C8B-B14F-4D97-AF65-F5344CB8AC3E}">
        <p14:creationId xmlns:p14="http://schemas.microsoft.com/office/powerpoint/2010/main" val="166553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a:t>
            </a:r>
            <a:r>
              <a:rPr lang="es-EC" sz="2800" b="1" i="1" dirty="0">
                <a:solidFill>
                  <a:prstClr val="black"/>
                </a:solidFill>
                <a:latin typeface="Arial" panose="020B0604020202020204" pitchFamily="34" charset="0"/>
                <a:cs typeface="Arial" panose="020B0604020202020204" pitchFamily="34" charset="0"/>
              </a:rPr>
              <a:t>DE LA INVESTIGACIÓN</a:t>
            </a:r>
          </a:p>
        </p:txBody>
      </p:sp>
      <p:graphicFrame>
        <p:nvGraphicFramePr>
          <p:cNvPr id="3" name="Table 1">
            <a:extLst>
              <a:ext uri="{FF2B5EF4-FFF2-40B4-BE49-F238E27FC236}">
                <a16:creationId xmlns:a16="http://schemas.microsoft.com/office/drawing/2014/main" xmlns="" id="{F14ACA0A-21B3-41C0-96B9-3DFB8CAC250D}"/>
              </a:ext>
            </a:extLst>
          </p:cNvPr>
          <p:cNvGraphicFramePr>
            <a:graphicFrameLocks noGrp="1" noChangeAspect="1"/>
          </p:cNvGraphicFramePr>
          <p:nvPr>
            <p:extLst>
              <p:ext uri="{D42A27DB-BD31-4B8C-83A1-F6EECF244321}">
                <p14:modId xmlns:p14="http://schemas.microsoft.com/office/powerpoint/2010/main" val="2049477585"/>
              </p:ext>
            </p:extLst>
          </p:nvPr>
        </p:nvGraphicFramePr>
        <p:xfrm>
          <a:off x="139521" y="914400"/>
          <a:ext cx="11818931" cy="5943599"/>
        </p:xfrm>
        <a:graphic>
          <a:graphicData uri="http://schemas.openxmlformats.org/drawingml/2006/table">
            <a:tbl>
              <a:tblPr firstRow="1" bandRow="1">
                <a:tableStyleId>{2A488322-F2BA-4B5B-9748-0D474271808F}</a:tableStyleId>
              </a:tblPr>
              <a:tblGrid>
                <a:gridCol w="7601367">
                  <a:extLst>
                    <a:ext uri="{9D8B030D-6E8A-4147-A177-3AD203B41FA5}">
                      <a16:colId xmlns:a16="http://schemas.microsoft.com/office/drawing/2014/main" xmlns="" val="286567514"/>
                    </a:ext>
                  </a:extLst>
                </a:gridCol>
                <a:gridCol w="4217564">
                  <a:extLst>
                    <a:ext uri="{9D8B030D-6E8A-4147-A177-3AD203B41FA5}">
                      <a16:colId xmlns:a16="http://schemas.microsoft.com/office/drawing/2014/main" xmlns="" val="1235062166"/>
                    </a:ext>
                  </a:extLst>
                </a:gridCol>
              </a:tblGrid>
              <a:tr h="923391">
                <a:tc>
                  <a:txBody>
                    <a:bodyPr/>
                    <a:lstStyle/>
                    <a:p>
                      <a:pPr algn="ctr"/>
                      <a:r>
                        <a:rPr lang="es-EC" sz="2400" dirty="0"/>
                        <a:t>Pregunta </a:t>
                      </a:r>
                    </a:p>
                  </a:txBody>
                  <a:tcPr marL="121920" marR="121920" marT="60960" marB="60960">
                    <a:solidFill>
                      <a:schemeClr val="accent6">
                        <a:alpha val="93000"/>
                      </a:schemeClr>
                    </a:solidFill>
                  </a:tcPr>
                </a:tc>
                <a:tc>
                  <a:txBody>
                    <a:bodyPr/>
                    <a:lstStyle/>
                    <a:p>
                      <a:pPr algn="ctr"/>
                      <a:r>
                        <a:rPr lang="es-EC" sz="2400" dirty="0" smtClean="0"/>
                        <a:t>Oficiales del</a:t>
                      </a:r>
                      <a:r>
                        <a:rPr lang="es-EC" sz="2400" baseline="0" dirty="0" smtClean="0"/>
                        <a:t> Ejército </a:t>
                      </a:r>
                      <a:endParaRPr lang="es-EC" sz="2400" dirty="0"/>
                    </a:p>
                    <a:p>
                      <a:pPr algn="ctr"/>
                      <a:r>
                        <a:rPr lang="es-EC" sz="2400" dirty="0" smtClean="0"/>
                        <a:t>(100</a:t>
                      </a:r>
                      <a:r>
                        <a:rPr lang="es-EC" sz="2400" dirty="0"/>
                        <a:t>) </a:t>
                      </a:r>
                    </a:p>
                  </a:txBody>
                  <a:tcPr marL="121920" marR="121920" marT="60960" marB="60960"/>
                </a:tc>
                <a:extLst>
                  <a:ext uri="{0D108BD9-81ED-4DB2-BD59-A6C34878D82A}">
                    <a16:rowId xmlns:a16="http://schemas.microsoft.com/office/drawing/2014/main" xmlns="" val="1796766260"/>
                  </a:ext>
                </a:extLst>
              </a:tr>
              <a:tr h="1019608">
                <a:tc>
                  <a:txBody>
                    <a:bodyPr/>
                    <a:lstStyle/>
                    <a:p>
                      <a:pPr algn="just"/>
                      <a:r>
                        <a:rPr lang="es-EC" sz="1300" kern="1200" dirty="0">
                          <a:solidFill>
                            <a:schemeClr val="dk1"/>
                          </a:solidFill>
                          <a:effectLst/>
                          <a:latin typeface="+mn-lt"/>
                          <a:ea typeface="+mn-ea"/>
                          <a:cs typeface="+mn-cs"/>
                        </a:rPr>
                        <a:t>1. ¿Conoce Ud. todo sobre los derechos constitucionales </a:t>
                      </a:r>
                    </a:p>
                    <a:p>
                      <a:pPr marL="177800" indent="0" algn="just"/>
                      <a:r>
                        <a:rPr lang="es-EC" sz="1300" kern="1200" dirty="0">
                          <a:solidFill>
                            <a:schemeClr val="dk1"/>
                          </a:solidFill>
                          <a:effectLst/>
                          <a:latin typeface="+mn-lt"/>
                          <a:ea typeface="+mn-ea"/>
                          <a:cs typeface="+mn-cs"/>
                        </a:rPr>
                        <a:t>de los ciudadanos establecidos en la Constitución de la </a:t>
                      </a:r>
                    </a:p>
                    <a:p>
                      <a:pPr marL="177800" indent="0" algn="just"/>
                      <a:r>
                        <a:rPr lang="es-EC" sz="1300" kern="1200" dirty="0">
                          <a:solidFill>
                            <a:schemeClr val="dk1"/>
                          </a:solidFill>
                          <a:effectLst/>
                          <a:latin typeface="+mn-lt"/>
                          <a:ea typeface="+mn-ea"/>
                          <a:cs typeface="+mn-cs"/>
                        </a:rPr>
                        <a:t>República del Ecuador que tienen relación con las </a:t>
                      </a:r>
                    </a:p>
                    <a:p>
                      <a:pPr marL="177800" indent="0" algn="just"/>
                      <a:r>
                        <a:rPr lang="es-EC" sz="1300" kern="1200" dirty="0">
                          <a:solidFill>
                            <a:schemeClr val="dk1"/>
                          </a:solidFill>
                          <a:effectLst/>
                          <a:latin typeface="+mn-lt"/>
                          <a:ea typeface="+mn-ea"/>
                          <a:cs typeface="+mn-cs"/>
                        </a:rPr>
                        <a:t>misiones cumplidas por el Ejército ecuatoriano?</a:t>
                      </a:r>
                      <a:endParaRPr lang="es-EC" sz="1300" dirty="0"/>
                    </a:p>
                  </a:txBody>
                  <a:tcPr marL="121920" marR="121920" marT="60960" marB="60960"/>
                </a:tc>
                <a:tc>
                  <a:txBody>
                    <a:bodyPr/>
                    <a:lstStyle/>
                    <a:p>
                      <a:r>
                        <a:rPr lang="es-EC" sz="1400" kern="1200" dirty="0">
                          <a:solidFill>
                            <a:schemeClr val="dk1"/>
                          </a:solidFill>
                          <a:effectLst/>
                          <a:latin typeface="+mn-lt"/>
                          <a:ea typeface="+mn-ea"/>
                          <a:cs typeface="+mn-cs"/>
                        </a:rPr>
                        <a:t> 68.00% responde que No y el </a:t>
                      </a:r>
                    </a:p>
                    <a:p>
                      <a:r>
                        <a:rPr lang="es-EC" sz="1400" kern="1200" dirty="0">
                          <a:solidFill>
                            <a:schemeClr val="dk1"/>
                          </a:solidFill>
                          <a:effectLst/>
                          <a:latin typeface="+mn-lt"/>
                          <a:ea typeface="+mn-ea"/>
                          <a:cs typeface="+mn-cs"/>
                        </a:rPr>
                        <a:t> 32.00% que Si. </a:t>
                      </a:r>
                      <a:endParaRPr lang="es-EC" sz="1400" dirty="0"/>
                    </a:p>
                  </a:txBody>
                  <a:tcPr marL="121920" marR="121920" marT="60960" marB="60960"/>
                </a:tc>
                <a:extLst>
                  <a:ext uri="{0D108BD9-81ED-4DB2-BD59-A6C34878D82A}">
                    <a16:rowId xmlns:a16="http://schemas.microsoft.com/office/drawing/2014/main" xmlns="" val="1711761764"/>
                  </a:ext>
                </a:extLst>
              </a:tr>
              <a:tr h="1019608">
                <a:tc>
                  <a:txBody>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2. ¿Conoce Ud. las normativas internas del Ejército </a:t>
                      </a:r>
                    </a:p>
                    <a:p>
                      <a:pPr marL="177800" marR="0" lvl="0" indent="0" algn="just"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ecuatoriano relacionadas con los derechos </a:t>
                      </a:r>
                    </a:p>
                    <a:p>
                      <a:pPr marL="177800" marR="0" lvl="0" indent="0" algn="just"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constitucionales?</a:t>
                      </a:r>
                    </a:p>
                    <a:p>
                      <a:endParaRPr lang="es-EC" sz="1300" kern="1200" dirty="0">
                        <a:solidFill>
                          <a:schemeClr val="dk1"/>
                        </a:solidFill>
                        <a:effectLst/>
                        <a:latin typeface="+mn-lt"/>
                        <a:ea typeface="+mn-ea"/>
                        <a:cs typeface="+mn-cs"/>
                      </a:endParaRPr>
                    </a:p>
                  </a:txBody>
                  <a:tcPr marL="121920" marR="121920" marT="60960" marB="60960"/>
                </a:tc>
                <a:tc>
                  <a:txBody>
                    <a:bodyPr/>
                    <a:lstStyle/>
                    <a:p>
                      <a:r>
                        <a:rPr lang="es-EC" sz="1400" kern="1200" dirty="0">
                          <a:solidFill>
                            <a:schemeClr val="dk1"/>
                          </a:solidFill>
                          <a:effectLst/>
                          <a:latin typeface="+mn-lt"/>
                          <a:ea typeface="+mn-ea"/>
                          <a:cs typeface="+mn-cs"/>
                        </a:rPr>
                        <a:t> 54.00% responde que Sí, el </a:t>
                      </a:r>
                    </a:p>
                    <a:p>
                      <a:r>
                        <a:rPr lang="es-EC" sz="1400" kern="1200" dirty="0">
                          <a:solidFill>
                            <a:schemeClr val="dk1"/>
                          </a:solidFill>
                          <a:effectLst/>
                          <a:latin typeface="+mn-lt"/>
                          <a:ea typeface="+mn-ea"/>
                          <a:cs typeface="+mn-cs"/>
                        </a:rPr>
                        <a:t>44.00% que No y 2.00% No </a:t>
                      </a:r>
                    </a:p>
                    <a:p>
                      <a:r>
                        <a:rPr lang="es-EC" sz="1400" kern="1200" dirty="0">
                          <a:solidFill>
                            <a:schemeClr val="dk1"/>
                          </a:solidFill>
                          <a:effectLst/>
                          <a:latin typeface="+mn-lt"/>
                          <a:ea typeface="+mn-ea"/>
                          <a:cs typeface="+mn-cs"/>
                        </a:rPr>
                        <a:t>contesta</a:t>
                      </a:r>
                      <a:endParaRPr lang="es-EC" sz="1400" dirty="0"/>
                    </a:p>
                  </a:txBody>
                  <a:tcPr marL="121920" marR="121920" marT="60960" marB="60960"/>
                </a:tc>
                <a:extLst>
                  <a:ext uri="{0D108BD9-81ED-4DB2-BD59-A6C34878D82A}">
                    <a16:rowId xmlns:a16="http://schemas.microsoft.com/office/drawing/2014/main" xmlns="" val="601169272"/>
                  </a:ext>
                </a:extLst>
              </a:tr>
              <a:tr h="138508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3. ¿Ha participado Ud. en capacitaciones relacionadas con las </a:t>
                      </a:r>
                    </a:p>
                    <a:p>
                      <a:pPr marL="17780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normativas constitucionales que se encuentra relacionadas </a:t>
                      </a:r>
                    </a:p>
                    <a:p>
                      <a:pPr marL="17780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con el empleo del ejército ecuatoriano en la ejecución de sus </a:t>
                      </a:r>
                    </a:p>
                    <a:p>
                      <a:pPr marL="17780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misiones?</a:t>
                      </a:r>
                    </a:p>
                    <a:p>
                      <a:endParaRPr lang="es-EC" sz="2400" dirty="0"/>
                    </a:p>
                  </a:txBody>
                  <a:tcPr marL="121920" marR="121920" marT="60960" marB="60960"/>
                </a:tc>
                <a:tc>
                  <a:txBody>
                    <a:bodyPr/>
                    <a:lstStyle/>
                    <a:p>
                      <a:r>
                        <a:rPr lang="es-EC" sz="1400" kern="1200" dirty="0">
                          <a:solidFill>
                            <a:schemeClr val="dk1"/>
                          </a:solidFill>
                          <a:effectLst/>
                          <a:latin typeface="+mn-lt"/>
                          <a:ea typeface="+mn-ea"/>
                          <a:cs typeface="+mn-cs"/>
                        </a:rPr>
                        <a:t>52.00% responde que Sí, el </a:t>
                      </a:r>
                    </a:p>
                    <a:p>
                      <a:r>
                        <a:rPr lang="es-EC" sz="1400" kern="1200" dirty="0">
                          <a:solidFill>
                            <a:schemeClr val="dk1"/>
                          </a:solidFill>
                          <a:effectLst/>
                          <a:latin typeface="+mn-lt"/>
                          <a:ea typeface="+mn-ea"/>
                          <a:cs typeface="+mn-cs"/>
                        </a:rPr>
                        <a:t>46.00% que No y el 2.00% No </a:t>
                      </a:r>
                    </a:p>
                    <a:p>
                      <a:r>
                        <a:rPr lang="es-EC" sz="1400" kern="1200" dirty="0">
                          <a:solidFill>
                            <a:schemeClr val="dk1"/>
                          </a:solidFill>
                          <a:effectLst/>
                          <a:latin typeface="+mn-lt"/>
                          <a:ea typeface="+mn-ea"/>
                          <a:cs typeface="+mn-cs"/>
                        </a:rPr>
                        <a:t>contesta, </a:t>
                      </a:r>
                      <a:endParaRPr lang="es-EC" sz="1400" dirty="0"/>
                    </a:p>
                  </a:txBody>
                  <a:tcPr marL="121920" marR="121920" marT="60960" marB="60960"/>
                </a:tc>
                <a:extLst>
                  <a:ext uri="{0D108BD9-81ED-4DB2-BD59-A6C34878D82A}">
                    <a16:rowId xmlns:a16="http://schemas.microsoft.com/office/drawing/2014/main" xmlns="" val="3205264393"/>
                  </a:ext>
                </a:extLst>
              </a:tr>
              <a:tr h="598465">
                <a:tc>
                  <a:txBody>
                    <a:bodyPr/>
                    <a:lstStyle/>
                    <a:p>
                      <a:r>
                        <a:rPr lang="es-EC" sz="1400" dirty="0"/>
                        <a:t>4. ¿Cree Ud. que la doctrina vigente y lineamientos se </a:t>
                      </a:r>
                    </a:p>
                    <a:p>
                      <a:pPr marL="269875" indent="0"/>
                      <a:r>
                        <a:rPr lang="es-EC" sz="1400" dirty="0"/>
                        <a:t>encuentra acoplados a las normativas constitucionales?</a:t>
                      </a:r>
                    </a:p>
                  </a:txBody>
                  <a:tcPr marL="121920" marR="121920" marT="60960" marB="60960"/>
                </a:tc>
                <a:tc>
                  <a:txBody>
                    <a:bodyPr/>
                    <a:lstStyle/>
                    <a:p>
                      <a:r>
                        <a:rPr lang="es-EC" sz="1400" kern="1200" dirty="0">
                          <a:solidFill>
                            <a:schemeClr val="dk1"/>
                          </a:solidFill>
                          <a:effectLst/>
                          <a:latin typeface="+mn-lt"/>
                          <a:ea typeface="+mn-ea"/>
                          <a:cs typeface="+mn-cs"/>
                        </a:rPr>
                        <a:t> 56.00% responde que Si y el </a:t>
                      </a:r>
                    </a:p>
                    <a:p>
                      <a:r>
                        <a:rPr lang="es-EC" sz="1400" kern="1200" dirty="0">
                          <a:solidFill>
                            <a:schemeClr val="dk1"/>
                          </a:solidFill>
                          <a:effectLst/>
                          <a:latin typeface="+mn-lt"/>
                          <a:ea typeface="+mn-ea"/>
                          <a:cs typeface="+mn-cs"/>
                        </a:rPr>
                        <a:t>44.00% que No </a:t>
                      </a:r>
                      <a:endParaRPr lang="es-EC" sz="1400" dirty="0"/>
                    </a:p>
                  </a:txBody>
                  <a:tcPr marL="121920" marR="121920" marT="60960" marB="60960"/>
                </a:tc>
                <a:extLst>
                  <a:ext uri="{0D108BD9-81ED-4DB2-BD59-A6C34878D82A}">
                    <a16:rowId xmlns:a16="http://schemas.microsoft.com/office/drawing/2014/main" xmlns="" val="367727944"/>
                  </a:ext>
                </a:extLst>
              </a:tr>
              <a:tr h="997441">
                <a:tc>
                  <a:txBody>
                    <a:bodyPr/>
                    <a:lstStyle/>
                    <a:p>
                      <a:pPr marL="177800" marR="0" lvl="0" indent="-177800" algn="l" defTabSz="914400" rtl="0" eaLnBrk="1" fontAlgn="auto" latinLnBrk="1" hangingPunct="1">
                        <a:lnSpc>
                          <a:spcPct val="100000"/>
                        </a:lnSpc>
                        <a:spcBef>
                          <a:spcPts val="0"/>
                        </a:spcBef>
                        <a:spcAft>
                          <a:spcPts val="0"/>
                        </a:spcAft>
                        <a:buClrTx/>
                        <a:buSzTx/>
                        <a:buFontTx/>
                        <a:buNone/>
                        <a:tabLst/>
                        <a:defRPr/>
                      </a:pPr>
                      <a:r>
                        <a:rPr lang="es-EC" sz="1400" kern="1200" dirty="0">
                          <a:solidFill>
                            <a:schemeClr val="dk1"/>
                          </a:solidFill>
                          <a:effectLst/>
                          <a:latin typeface="+mn-lt"/>
                          <a:ea typeface="+mn-ea"/>
                          <a:cs typeface="+mn-cs"/>
                        </a:rPr>
                        <a:t>5</a:t>
                      </a:r>
                      <a:r>
                        <a:rPr lang="es-EC" sz="1400" b="1" kern="1200" dirty="0">
                          <a:solidFill>
                            <a:schemeClr val="dk1"/>
                          </a:solidFill>
                          <a:effectLst/>
                          <a:latin typeface="+mn-lt"/>
                          <a:ea typeface="+mn-ea"/>
                          <a:cs typeface="+mn-cs"/>
                        </a:rPr>
                        <a:t>. </a:t>
                      </a:r>
                      <a:r>
                        <a:rPr lang="es-EC" sz="1400" kern="1200" dirty="0">
                          <a:solidFill>
                            <a:schemeClr val="dk1"/>
                          </a:solidFill>
                          <a:effectLst/>
                          <a:latin typeface="+mn-lt"/>
                          <a:ea typeface="+mn-ea"/>
                          <a:cs typeface="+mn-cs"/>
                        </a:rPr>
                        <a:t>¿Conoce las consecuencias que conlleva al incumplimiento de las normativas constitucionales?</a:t>
                      </a:r>
                    </a:p>
                    <a:p>
                      <a:endParaRPr lang="es-EC" sz="2400" dirty="0"/>
                    </a:p>
                  </a:txBody>
                  <a:tcPr marL="121920" marR="121920" marT="60960" marB="60960"/>
                </a:tc>
                <a:tc>
                  <a:txBody>
                    <a:bodyPr/>
                    <a:lstStyle/>
                    <a:p>
                      <a:r>
                        <a:rPr lang="es-EC" sz="1400" kern="1200" dirty="0">
                          <a:solidFill>
                            <a:schemeClr val="dk1"/>
                          </a:solidFill>
                          <a:effectLst/>
                          <a:latin typeface="+mn-lt"/>
                          <a:ea typeface="+mn-ea"/>
                          <a:cs typeface="+mn-cs"/>
                        </a:rPr>
                        <a:t> 56.00% responde que Sí, el 42.00% que No y 2.00%</a:t>
                      </a:r>
                    </a:p>
                    <a:p>
                      <a:r>
                        <a:rPr lang="es-EC" sz="1400" kern="1200" dirty="0">
                          <a:solidFill>
                            <a:schemeClr val="dk1"/>
                          </a:solidFill>
                          <a:effectLst/>
                          <a:latin typeface="+mn-lt"/>
                          <a:ea typeface="+mn-ea"/>
                          <a:cs typeface="+mn-cs"/>
                        </a:rPr>
                        <a:t>No contesta.</a:t>
                      </a:r>
                      <a:endParaRPr lang="es-EC" sz="1400" dirty="0"/>
                    </a:p>
                  </a:txBody>
                  <a:tcPr marL="121920" marR="121920" marT="60960" marB="60960"/>
                </a:tc>
                <a:extLst>
                  <a:ext uri="{0D108BD9-81ED-4DB2-BD59-A6C34878D82A}">
                    <a16:rowId xmlns:a16="http://schemas.microsoft.com/office/drawing/2014/main" xmlns="" val="1528899154"/>
                  </a:ext>
                </a:extLst>
              </a:tr>
            </a:tbl>
          </a:graphicData>
        </a:graphic>
      </p:graphicFrame>
    </p:spTree>
    <p:extLst>
      <p:ext uri="{BB962C8B-B14F-4D97-AF65-F5344CB8AC3E}">
        <p14:creationId xmlns:p14="http://schemas.microsoft.com/office/powerpoint/2010/main" val="1921442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a:t>
            </a:r>
            <a:r>
              <a:rPr lang="es-EC" sz="2800" b="1" i="1" dirty="0">
                <a:solidFill>
                  <a:prstClr val="black"/>
                </a:solidFill>
                <a:latin typeface="Arial" panose="020B0604020202020204" pitchFamily="34" charset="0"/>
                <a:cs typeface="Arial" panose="020B0604020202020204" pitchFamily="34" charset="0"/>
              </a:rPr>
              <a:t>DE LA INVESTIGACIÓN</a:t>
            </a:r>
          </a:p>
        </p:txBody>
      </p:sp>
      <p:graphicFrame>
        <p:nvGraphicFramePr>
          <p:cNvPr id="4" name="Table 1">
            <a:extLst>
              <a:ext uri="{FF2B5EF4-FFF2-40B4-BE49-F238E27FC236}">
                <a16:creationId xmlns:a16="http://schemas.microsoft.com/office/drawing/2014/main" xmlns="" id="{F14ACA0A-21B3-41C0-96B9-3DFB8CAC250D}"/>
              </a:ext>
            </a:extLst>
          </p:cNvPr>
          <p:cNvGraphicFramePr>
            <a:graphicFrameLocks noGrp="1"/>
          </p:cNvGraphicFramePr>
          <p:nvPr>
            <p:extLst>
              <p:ext uri="{D42A27DB-BD31-4B8C-83A1-F6EECF244321}">
                <p14:modId xmlns:p14="http://schemas.microsoft.com/office/powerpoint/2010/main" val="2472897654"/>
              </p:ext>
            </p:extLst>
          </p:nvPr>
        </p:nvGraphicFramePr>
        <p:xfrm>
          <a:off x="108472" y="1079435"/>
          <a:ext cx="11944008" cy="5261987"/>
        </p:xfrm>
        <a:graphic>
          <a:graphicData uri="http://schemas.openxmlformats.org/drawingml/2006/table">
            <a:tbl>
              <a:tblPr firstRow="1" bandRow="1">
                <a:tableStyleId>{2A488322-F2BA-4B5B-9748-0D474271808F}</a:tableStyleId>
              </a:tblPr>
              <a:tblGrid>
                <a:gridCol w="5889262">
                  <a:extLst>
                    <a:ext uri="{9D8B030D-6E8A-4147-A177-3AD203B41FA5}">
                      <a16:colId xmlns:a16="http://schemas.microsoft.com/office/drawing/2014/main" xmlns="" val="286567514"/>
                    </a:ext>
                  </a:extLst>
                </a:gridCol>
                <a:gridCol w="6054746">
                  <a:extLst>
                    <a:ext uri="{9D8B030D-6E8A-4147-A177-3AD203B41FA5}">
                      <a16:colId xmlns:a16="http://schemas.microsoft.com/office/drawing/2014/main" xmlns="" val="1235062166"/>
                    </a:ext>
                  </a:extLst>
                </a:gridCol>
              </a:tblGrid>
              <a:tr h="577628">
                <a:tc>
                  <a:txBody>
                    <a:bodyPr/>
                    <a:lstStyle/>
                    <a:p>
                      <a:pPr algn="ctr"/>
                      <a:r>
                        <a:rPr lang="es-EC" sz="2400" dirty="0"/>
                        <a:t>Pregunta </a:t>
                      </a:r>
                    </a:p>
                  </a:txBody>
                  <a:tcPr marL="121920" marR="121920" marT="60960" marB="60960"/>
                </a:tc>
                <a:tc>
                  <a:txBody>
                    <a:bodyPr/>
                    <a:lstStyle/>
                    <a:p>
                      <a:pPr algn="ctr"/>
                      <a:r>
                        <a:rPr lang="es-EC" sz="2400" dirty="0"/>
                        <a:t>Oficiales </a:t>
                      </a:r>
                    </a:p>
                  </a:txBody>
                  <a:tcPr marL="121920" marR="121920" marT="60960" marB="60960"/>
                </a:tc>
                <a:extLst>
                  <a:ext uri="{0D108BD9-81ED-4DB2-BD59-A6C34878D82A}">
                    <a16:rowId xmlns:a16="http://schemas.microsoft.com/office/drawing/2014/main" xmlns="" val="1796766260"/>
                  </a:ext>
                </a:extLst>
              </a:tr>
              <a:tr h="1239987">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C" sz="1400" b="1" kern="1200" dirty="0">
                          <a:solidFill>
                            <a:schemeClr val="dk1"/>
                          </a:solidFill>
                          <a:effectLst/>
                          <a:latin typeface="+mn-lt"/>
                          <a:ea typeface="+mn-ea"/>
                          <a:cs typeface="+mn-cs"/>
                        </a:rPr>
                        <a:t>6. </a:t>
                      </a:r>
                      <a:r>
                        <a:rPr lang="es-EC" sz="1400" kern="1200" dirty="0">
                          <a:solidFill>
                            <a:schemeClr val="dk1"/>
                          </a:solidFill>
                          <a:effectLst/>
                          <a:latin typeface="+mn-lt"/>
                          <a:ea typeface="+mn-ea"/>
                          <a:cs typeface="+mn-cs"/>
                        </a:rPr>
                        <a:t>¿Considerando las misiones del Ejército </a:t>
                      </a:r>
                    </a:p>
                    <a:p>
                      <a:pPr marL="269875" marR="0" lvl="0" indent="0" algn="l" defTabSz="914400" rtl="0" eaLnBrk="1" fontAlgn="auto" latinLnBrk="1" hangingPunct="1">
                        <a:lnSpc>
                          <a:spcPct val="100000"/>
                        </a:lnSpc>
                        <a:spcBef>
                          <a:spcPts val="0"/>
                        </a:spcBef>
                        <a:spcAft>
                          <a:spcPts val="0"/>
                        </a:spcAft>
                        <a:buClrTx/>
                        <a:buSzTx/>
                        <a:buFontTx/>
                        <a:buNone/>
                        <a:tabLst/>
                        <a:defRPr/>
                      </a:pPr>
                      <a:r>
                        <a:rPr lang="es-EC" sz="1400" kern="1200" dirty="0">
                          <a:solidFill>
                            <a:schemeClr val="dk1"/>
                          </a:solidFill>
                          <a:effectLst/>
                          <a:latin typeface="+mn-lt"/>
                          <a:ea typeface="+mn-ea"/>
                          <a:cs typeface="+mn-cs"/>
                        </a:rPr>
                        <a:t>ecuatoriano cree Ud. necesario emitir una doctrina interna que dé a </a:t>
                      </a:r>
                      <a:endParaRPr lang="es-EC" sz="1400" kern="1200" dirty="0" smtClean="0">
                        <a:solidFill>
                          <a:schemeClr val="dk1"/>
                        </a:solidFill>
                        <a:effectLst/>
                        <a:latin typeface="+mn-lt"/>
                        <a:ea typeface="+mn-ea"/>
                        <a:cs typeface="+mn-cs"/>
                      </a:endParaRPr>
                    </a:p>
                    <a:p>
                      <a:pPr marL="269875" marR="0" lvl="0" indent="0" algn="l" defTabSz="914400" rtl="0" eaLnBrk="1" fontAlgn="auto" latinLnBrk="1"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conocer </a:t>
                      </a:r>
                      <a:r>
                        <a:rPr lang="es-EC" sz="1400" kern="1200" dirty="0">
                          <a:solidFill>
                            <a:schemeClr val="dk1"/>
                          </a:solidFill>
                          <a:effectLst/>
                          <a:latin typeface="+mn-lt"/>
                          <a:ea typeface="+mn-ea"/>
                          <a:cs typeface="+mn-cs"/>
                        </a:rPr>
                        <a:t>los derechos establecidos en la Constitución y las consecuencias </a:t>
                      </a:r>
                      <a:endParaRPr lang="es-EC" sz="1400" kern="1200" dirty="0" smtClean="0">
                        <a:solidFill>
                          <a:schemeClr val="dk1"/>
                        </a:solidFill>
                        <a:effectLst/>
                        <a:latin typeface="+mn-lt"/>
                        <a:ea typeface="+mn-ea"/>
                        <a:cs typeface="+mn-cs"/>
                      </a:endParaRPr>
                    </a:p>
                    <a:p>
                      <a:pPr marL="269875" marR="0" lvl="0" indent="0" algn="l" defTabSz="914400" rtl="0" eaLnBrk="1" fontAlgn="auto" latinLnBrk="1"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por </a:t>
                      </a:r>
                      <a:r>
                        <a:rPr lang="es-EC" sz="1400" kern="1200" dirty="0">
                          <a:solidFill>
                            <a:schemeClr val="dk1"/>
                          </a:solidFill>
                          <a:effectLst/>
                          <a:latin typeface="+mn-lt"/>
                          <a:ea typeface="+mn-ea"/>
                          <a:cs typeface="+mn-cs"/>
                        </a:rPr>
                        <a:t>su inobservancia?</a:t>
                      </a:r>
                      <a:endParaRPr lang="es-EC" sz="2400" dirty="0"/>
                    </a:p>
                  </a:txBody>
                  <a:tcPr marL="121920" marR="121920" marT="60960" marB="60960"/>
                </a:tc>
                <a:tc>
                  <a:txBody>
                    <a:bodyPr/>
                    <a:lstStyle/>
                    <a:p>
                      <a:r>
                        <a:rPr lang="es-EC" sz="1400" kern="1200" dirty="0">
                          <a:solidFill>
                            <a:schemeClr val="dk1"/>
                          </a:solidFill>
                          <a:effectLst/>
                          <a:latin typeface="+mn-lt"/>
                          <a:ea typeface="+mn-ea"/>
                          <a:cs typeface="+mn-cs"/>
                        </a:rPr>
                        <a:t>78.00% responde que SI y el 22.00% que NO.</a:t>
                      </a:r>
                      <a:endParaRPr lang="es-EC" sz="1400" dirty="0"/>
                    </a:p>
                  </a:txBody>
                  <a:tcPr marL="121920" marR="121920" marT="60960" marB="60960"/>
                </a:tc>
                <a:extLst>
                  <a:ext uri="{0D108BD9-81ED-4DB2-BD59-A6C34878D82A}">
                    <a16:rowId xmlns:a16="http://schemas.microsoft.com/office/drawing/2014/main" xmlns="" val="1711761764"/>
                  </a:ext>
                </a:extLst>
              </a:tr>
              <a:tr h="1224113">
                <a:tc>
                  <a:txBody>
                    <a:bodyPr/>
                    <a:lstStyle/>
                    <a:p>
                      <a:pPr marL="269875" marR="0" lvl="0" indent="-269875" algn="l" defTabSz="914400" rtl="0" eaLnBrk="1" fontAlgn="auto" latinLnBrk="1" hangingPunct="1">
                        <a:lnSpc>
                          <a:spcPct val="100000"/>
                        </a:lnSpc>
                        <a:spcBef>
                          <a:spcPts val="0"/>
                        </a:spcBef>
                        <a:spcAft>
                          <a:spcPts val="0"/>
                        </a:spcAft>
                        <a:buClrTx/>
                        <a:buSzTx/>
                        <a:buFontTx/>
                        <a:buNone/>
                        <a:tabLst/>
                        <a:defRPr/>
                      </a:pPr>
                      <a:r>
                        <a:rPr lang="es-EC" sz="1400" b="1" kern="1200" dirty="0">
                          <a:solidFill>
                            <a:schemeClr val="dk1"/>
                          </a:solidFill>
                          <a:effectLst/>
                          <a:latin typeface="+mn-lt"/>
                          <a:ea typeface="+mn-ea"/>
                          <a:cs typeface="+mn-cs"/>
                        </a:rPr>
                        <a:t>7. </a:t>
                      </a:r>
                      <a:r>
                        <a:rPr lang="es-EC" sz="1400" kern="1200" dirty="0">
                          <a:solidFill>
                            <a:schemeClr val="dk1"/>
                          </a:solidFill>
                          <a:effectLst/>
                          <a:latin typeface="+mn-lt"/>
                          <a:ea typeface="+mn-ea"/>
                          <a:cs typeface="+mn-cs"/>
                        </a:rPr>
                        <a:t>¿En qué misiones sería enfocada la doctrina que dé a conocer </a:t>
                      </a:r>
                      <a:r>
                        <a:rPr lang="es-EC" sz="1400" kern="1200" dirty="0" smtClean="0">
                          <a:solidFill>
                            <a:schemeClr val="dk1"/>
                          </a:solidFill>
                          <a:effectLst/>
                          <a:latin typeface="+mn-lt"/>
                          <a:ea typeface="+mn-ea"/>
                          <a:cs typeface="+mn-cs"/>
                        </a:rPr>
                        <a:t>las</a:t>
                      </a:r>
                    </a:p>
                    <a:p>
                      <a:pPr marL="269875" marR="0" lvl="0" indent="-269875" algn="l" defTabSz="914400" rtl="0" eaLnBrk="1" fontAlgn="auto" latinLnBrk="1"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 </a:t>
                      </a:r>
                      <a:r>
                        <a:rPr lang="es-EC" sz="1400" kern="1200" dirty="0">
                          <a:solidFill>
                            <a:schemeClr val="dk1"/>
                          </a:solidFill>
                          <a:effectLst/>
                          <a:latin typeface="+mn-lt"/>
                          <a:ea typeface="+mn-ea"/>
                          <a:cs typeface="+mn-cs"/>
                        </a:rPr>
                        <a:t>consecuencias y las </a:t>
                      </a:r>
                      <a:r>
                        <a:rPr lang="es-EC" sz="1400" kern="1200" dirty="0" smtClean="0">
                          <a:solidFill>
                            <a:schemeClr val="dk1"/>
                          </a:solidFill>
                          <a:effectLst/>
                          <a:latin typeface="+mn-lt"/>
                          <a:ea typeface="+mn-ea"/>
                          <a:cs typeface="+mn-cs"/>
                        </a:rPr>
                        <a:t> </a:t>
                      </a:r>
                      <a:r>
                        <a:rPr lang="es-EC" sz="1400" kern="1200" dirty="0">
                          <a:solidFill>
                            <a:schemeClr val="dk1"/>
                          </a:solidFill>
                          <a:effectLst/>
                          <a:latin typeface="+mn-lt"/>
                          <a:ea typeface="+mn-ea"/>
                          <a:cs typeface="+mn-cs"/>
                        </a:rPr>
                        <a:t>inobservancias de las normativas </a:t>
                      </a:r>
                      <a:r>
                        <a:rPr lang="es-EC" sz="1400" kern="1200" dirty="0" smtClean="0">
                          <a:solidFill>
                            <a:schemeClr val="dk1"/>
                          </a:solidFill>
                          <a:effectLst/>
                          <a:latin typeface="+mn-lt"/>
                          <a:ea typeface="+mn-ea"/>
                          <a:cs typeface="+mn-cs"/>
                        </a:rPr>
                        <a:t> constitucionales.?</a:t>
                      </a:r>
                      <a:endParaRPr lang="es-EC" sz="2400" dirty="0"/>
                    </a:p>
                  </a:txBody>
                  <a:tcPr marL="121920" marR="121920" marT="60960" marB="60960"/>
                </a:tc>
                <a:tc>
                  <a:txBody>
                    <a:bodyPr/>
                    <a:lstStyle/>
                    <a:p>
                      <a:r>
                        <a:rPr lang="es-EC" sz="1400" kern="1200" dirty="0">
                          <a:solidFill>
                            <a:schemeClr val="dk1"/>
                          </a:solidFill>
                          <a:effectLst/>
                          <a:latin typeface="+mn-lt"/>
                          <a:ea typeface="+mn-ea"/>
                          <a:cs typeface="+mn-cs"/>
                        </a:rPr>
                        <a:t>76.00% responde todas las misiones que ejecuta el Ejército ,16 % varias y el 8.00% no contesta</a:t>
                      </a:r>
                      <a:endParaRPr lang="es-EC" sz="1400" dirty="0"/>
                    </a:p>
                  </a:txBody>
                  <a:tcPr marL="121920" marR="121920" marT="60960" marB="60960"/>
                </a:tc>
                <a:extLst>
                  <a:ext uri="{0D108BD9-81ED-4DB2-BD59-A6C34878D82A}">
                    <a16:rowId xmlns:a16="http://schemas.microsoft.com/office/drawing/2014/main" xmlns="" val="601169272"/>
                  </a:ext>
                </a:extLst>
              </a:tr>
              <a:tr h="902544">
                <a:tc>
                  <a:txBody>
                    <a:bodyPr/>
                    <a:lstStyle/>
                    <a:p>
                      <a:pPr marL="269875" marR="0" lvl="0" indent="-269875" algn="l" defTabSz="914400" rtl="0" eaLnBrk="1" fontAlgn="auto" latinLnBrk="1" hangingPunct="1">
                        <a:lnSpc>
                          <a:spcPct val="100000"/>
                        </a:lnSpc>
                        <a:spcBef>
                          <a:spcPts val="0"/>
                        </a:spcBef>
                        <a:spcAft>
                          <a:spcPts val="0"/>
                        </a:spcAft>
                        <a:buClrTx/>
                        <a:buSzTx/>
                        <a:buFontTx/>
                        <a:buNone/>
                        <a:tabLst/>
                        <a:defRPr/>
                      </a:pPr>
                      <a:r>
                        <a:rPr lang="es-EC" sz="1400" b="1" kern="1200" dirty="0">
                          <a:solidFill>
                            <a:schemeClr val="dk1"/>
                          </a:solidFill>
                          <a:effectLst/>
                          <a:latin typeface="+mn-lt"/>
                          <a:ea typeface="+mn-ea"/>
                          <a:cs typeface="+mn-cs"/>
                        </a:rPr>
                        <a:t>8.</a:t>
                      </a:r>
                      <a:r>
                        <a:rPr lang="es-EC" sz="1400" kern="1200" dirty="0">
                          <a:solidFill>
                            <a:schemeClr val="dk1"/>
                          </a:solidFill>
                          <a:effectLst/>
                          <a:latin typeface="+mn-lt"/>
                          <a:ea typeface="+mn-ea"/>
                          <a:cs typeface="+mn-cs"/>
                        </a:rPr>
                        <a:t> ¿Anote Las normativas y procedimientos que Ud. conoce y que están relacionadas con </a:t>
                      </a:r>
                    </a:p>
                    <a:p>
                      <a:pPr marL="269875" marR="0" lvl="0" indent="0" algn="l" defTabSz="914400" rtl="0" eaLnBrk="1" fontAlgn="auto" latinLnBrk="1" hangingPunct="1">
                        <a:lnSpc>
                          <a:spcPct val="100000"/>
                        </a:lnSpc>
                        <a:spcBef>
                          <a:spcPts val="0"/>
                        </a:spcBef>
                        <a:spcAft>
                          <a:spcPts val="0"/>
                        </a:spcAft>
                        <a:buClrTx/>
                        <a:buSzTx/>
                        <a:buFontTx/>
                        <a:buNone/>
                        <a:tabLst/>
                        <a:defRPr/>
                      </a:pPr>
                      <a:r>
                        <a:rPr lang="es-EC" sz="1400" kern="1200" dirty="0">
                          <a:solidFill>
                            <a:schemeClr val="dk1"/>
                          </a:solidFill>
                          <a:effectLst/>
                          <a:latin typeface="+mn-lt"/>
                          <a:ea typeface="+mn-ea"/>
                          <a:cs typeface="+mn-cs"/>
                        </a:rPr>
                        <a:t>el Ejército</a:t>
                      </a:r>
                      <a:r>
                        <a:rPr lang="es-EC" sz="1400" kern="1200" dirty="0" smtClean="0">
                          <a:solidFill>
                            <a:schemeClr val="dk1"/>
                          </a:solidFill>
                          <a:effectLst/>
                          <a:latin typeface="+mn-lt"/>
                          <a:ea typeface="+mn-ea"/>
                          <a:cs typeface="+mn-cs"/>
                        </a:rPr>
                        <a:t>.?</a:t>
                      </a:r>
                      <a:endParaRPr lang="es-EC" sz="2400" dirty="0"/>
                    </a:p>
                  </a:txBody>
                  <a:tcPr marL="121920" marR="121920" marT="60960" marB="60960"/>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60% no contesta la pregunta, el 8% establece la </a:t>
                      </a:r>
                    </a:p>
                    <a:p>
                      <a:pPr marL="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Ley sobre armas, municiones, explosivos y</a:t>
                      </a:r>
                    </a:p>
                    <a:p>
                      <a:pPr marL="0" marR="0" lvl="0" indent="0" algn="l" defTabSz="914400" rtl="0" eaLnBrk="1" fontAlgn="auto" latinLnBrk="1" hangingPunct="1">
                        <a:lnSpc>
                          <a:spcPct val="100000"/>
                        </a:lnSpc>
                        <a:spcBef>
                          <a:spcPts val="0"/>
                        </a:spcBef>
                        <a:spcAft>
                          <a:spcPts val="0"/>
                        </a:spcAft>
                        <a:buClrTx/>
                        <a:buSzTx/>
                        <a:buFontTx/>
                        <a:buNone/>
                        <a:tabLst/>
                        <a:defRPr/>
                      </a:pPr>
                      <a:r>
                        <a:rPr lang="es-EC" sz="1300" kern="1200" dirty="0">
                          <a:solidFill>
                            <a:schemeClr val="dk1"/>
                          </a:solidFill>
                          <a:effectLst/>
                          <a:latin typeface="+mn-lt"/>
                          <a:ea typeface="+mn-ea"/>
                          <a:cs typeface="+mn-cs"/>
                        </a:rPr>
                        <a:t> accesorios, el 12% sobre las otras leyes. </a:t>
                      </a:r>
                      <a:endParaRPr lang="es-EC" sz="2400" dirty="0"/>
                    </a:p>
                  </a:txBody>
                  <a:tcPr marL="121920" marR="121920" marT="60960" marB="60960"/>
                </a:tc>
                <a:extLst>
                  <a:ext uri="{0D108BD9-81ED-4DB2-BD59-A6C34878D82A}">
                    <a16:rowId xmlns:a16="http://schemas.microsoft.com/office/drawing/2014/main" xmlns="" val="3205264393"/>
                  </a:ext>
                </a:extLst>
              </a:tr>
              <a:tr h="1317715">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EC" sz="1400" b="1" kern="1200" dirty="0">
                          <a:solidFill>
                            <a:schemeClr val="dk1"/>
                          </a:solidFill>
                          <a:effectLst/>
                          <a:latin typeface="+mn-lt"/>
                          <a:ea typeface="+mn-ea"/>
                          <a:cs typeface="+mn-cs"/>
                        </a:rPr>
                        <a:t>9</a:t>
                      </a:r>
                      <a:r>
                        <a:rPr lang="es-EC" sz="1400" kern="1200" dirty="0">
                          <a:solidFill>
                            <a:schemeClr val="dk1"/>
                          </a:solidFill>
                          <a:effectLst/>
                          <a:latin typeface="+mn-lt"/>
                          <a:ea typeface="+mn-ea"/>
                          <a:cs typeface="+mn-cs"/>
                        </a:rPr>
                        <a:t>. ¿Describa las consecuencias de la norma</a:t>
                      </a:r>
                    </a:p>
                    <a:p>
                      <a:pPr marL="177800" marR="0" lvl="0" indent="92075" algn="l" defTabSz="914400" rtl="0" eaLnBrk="1" fontAlgn="auto" latinLnBrk="1" hangingPunct="1">
                        <a:lnSpc>
                          <a:spcPct val="100000"/>
                        </a:lnSpc>
                        <a:spcBef>
                          <a:spcPts val="0"/>
                        </a:spcBef>
                        <a:spcAft>
                          <a:spcPts val="0"/>
                        </a:spcAft>
                        <a:buClrTx/>
                        <a:buSzTx/>
                        <a:buFontTx/>
                        <a:buNone/>
                        <a:tabLst/>
                        <a:defRPr/>
                      </a:pPr>
                      <a:r>
                        <a:rPr lang="es-EC" sz="1400" kern="1200" dirty="0">
                          <a:solidFill>
                            <a:schemeClr val="dk1"/>
                          </a:solidFill>
                          <a:effectLst/>
                          <a:latin typeface="+mn-lt"/>
                          <a:ea typeface="+mn-ea"/>
                          <a:cs typeface="+mn-cs"/>
                        </a:rPr>
                        <a:t> jurídica anteriormente descrita</a:t>
                      </a:r>
                      <a:r>
                        <a:rPr lang="es-EC" sz="1400" kern="1200" dirty="0" smtClean="0">
                          <a:solidFill>
                            <a:schemeClr val="dk1"/>
                          </a:solidFill>
                          <a:effectLst/>
                          <a:latin typeface="+mn-lt"/>
                          <a:ea typeface="+mn-ea"/>
                          <a:cs typeface="+mn-cs"/>
                        </a:rPr>
                        <a:t>?</a:t>
                      </a:r>
                      <a:endParaRPr lang="es-EC" sz="2400" dirty="0"/>
                    </a:p>
                  </a:txBody>
                  <a:tcPr marL="121920" marR="121920" marT="60960" marB="60960"/>
                </a:tc>
                <a:tc>
                  <a:txBody>
                    <a:bodyPr/>
                    <a:lstStyle/>
                    <a:p>
                      <a:pPr algn="just"/>
                      <a:r>
                        <a:rPr lang="es-EC" sz="1300" kern="1200" dirty="0">
                          <a:solidFill>
                            <a:schemeClr val="dk1"/>
                          </a:solidFill>
                          <a:effectLst/>
                          <a:latin typeface="+mn-lt"/>
                          <a:ea typeface="+mn-ea"/>
                          <a:cs typeface="+mn-cs"/>
                        </a:rPr>
                        <a:t>60% No contesta, el 6% contestan problemas de </a:t>
                      </a:r>
                    </a:p>
                    <a:p>
                      <a:pPr algn="just"/>
                      <a:r>
                        <a:rPr lang="es-EC" sz="1300" kern="1200" dirty="0">
                          <a:solidFill>
                            <a:schemeClr val="dk1"/>
                          </a:solidFill>
                          <a:effectLst/>
                          <a:latin typeface="+mn-lt"/>
                          <a:ea typeface="+mn-ea"/>
                          <a:cs typeface="+mn-cs"/>
                        </a:rPr>
                        <a:t>Migración y Problemas de delincuencia, el 12%</a:t>
                      </a:r>
                    </a:p>
                    <a:p>
                      <a:pPr algn="just"/>
                      <a:r>
                        <a:rPr lang="es-EC" sz="1300" kern="1200" dirty="0">
                          <a:solidFill>
                            <a:schemeClr val="dk1"/>
                          </a:solidFill>
                          <a:effectLst/>
                          <a:latin typeface="+mn-lt"/>
                          <a:ea typeface="+mn-ea"/>
                          <a:cs typeface="+mn-cs"/>
                        </a:rPr>
                        <a:t> Problemas de grupos ilegales armados, el 4% </a:t>
                      </a:r>
                    </a:p>
                    <a:p>
                      <a:pPr algn="just"/>
                      <a:r>
                        <a:rPr lang="es-EC" sz="1300" kern="1200" dirty="0">
                          <a:solidFill>
                            <a:schemeClr val="dk1"/>
                          </a:solidFill>
                          <a:effectLst/>
                          <a:latin typeface="+mn-lt"/>
                          <a:ea typeface="+mn-ea"/>
                          <a:cs typeface="+mn-cs"/>
                        </a:rPr>
                        <a:t>Problemas penales, Armamento ilegal y Problemas de minería ilegal, </a:t>
                      </a:r>
                      <a:endParaRPr lang="es-EC" sz="1300" kern="1200" dirty="0" smtClean="0">
                        <a:solidFill>
                          <a:schemeClr val="dk1"/>
                        </a:solidFill>
                        <a:effectLst/>
                        <a:latin typeface="+mn-lt"/>
                        <a:ea typeface="+mn-ea"/>
                        <a:cs typeface="+mn-cs"/>
                      </a:endParaRPr>
                    </a:p>
                    <a:p>
                      <a:pPr algn="just"/>
                      <a:r>
                        <a:rPr lang="es-EC" sz="1300" kern="1200" dirty="0" smtClean="0">
                          <a:solidFill>
                            <a:schemeClr val="dk1"/>
                          </a:solidFill>
                          <a:effectLst/>
                          <a:latin typeface="+mn-lt"/>
                          <a:ea typeface="+mn-ea"/>
                          <a:cs typeface="+mn-cs"/>
                        </a:rPr>
                        <a:t>el </a:t>
                      </a:r>
                      <a:r>
                        <a:rPr lang="es-EC" sz="1300" kern="1200" dirty="0">
                          <a:solidFill>
                            <a:schemeClr val="dk1"/>
                          </a:solidFill>
                          <a:effectLst/>
                          <a:latin typeface="+mn-lt"/>
                          <a:ea typeface="+mn-ea"/>
                          <a:cs typeface="+mn-cs"/>
                        </a:rPr>
                        <a:t>2% </a:t>
                      </a:r>
                      <a:r>
                        <a:rPr lang="es-EC" sz="1300" kern="1200" dirty="0" smtClean="0">
                          <a:solidFill>
                            <a:schemeClr val="dk1"/>
                          </a:solidFill>
                          <a:effectLst/>
                          <a:latin typeface="+mn-lt"/>
                          <a:ea typeface="+mn-ea"/>
                          <a:cs typeface="+mn-cs"/>
                        </a:rPr>
                        <a:t>contesta </a:t>
                      </a:r>
                      <a:r>
                        <a:rPr lang="es-EC" sz="1300" kern="1200" dirty="0">
                          <a:solidFill>
                            <a:schemeClr val="dk1"/>
                          </a:solidFill>
                          <a:effectLst/>
                          <a:latin typeface="+mn-lt"/>
                          <a:ea typeface="+mn-ea"/>
                          <a:cs typeface="+mn-cs"/>
                        </a:rPr>
                        <a:t>Problemas laborales y Derechos Humanos</a:t>
                      </a:r>
                      <a:endParaRPr lang="es-EC" sz="1300" dirty="0"/>
                    </a:p>
                  </a:txBody>
                  <a:tcPr marL="121920" marR="121920" marT="60960" marB="60960"/>
                </a:tc>
                <a:extLst>
                  <a:ext uri="{0D108BD9-81ED-4DB2-BD59-A6C34878D82A}">
                    <a16:rowId xmlns:a16="http://schemas.microsoft.com/office/drawing/2014/main" xmlns="" val="367727944"/>
                  </a:ext>
                </a:extLst>
              </a:tr>
            </a:tbl>
          </a:graphicData>
        </a:graphic>
      </p:graphicFrame>
    </p:spTree>
    <p:extLst>
      <p:ext uri="{BB962C8B-B14F-4D97-AF65-F5344CB8AC3E}">
        <p14:creationId xmlns:p14="http://schemas.microsoft.com/office/powerpoint/2010/main" val="263041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395" y="1698169"/>
            <a:ext cx="5571963" cy="416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a:t>
            </a:r>
            <a:r>
              <a:rPr lang="es-EC" sz="2800" b="1" i="1" dirty="0">
                <a:solidFill>
                  <a:prstClr val="black"/>
                </a:solidFill>
                <a:latin typeface="Arial" panose="020B0604020202020204" pitchFamily="34" charset="0"/>
                <a:cs typeface="Arial" panose="020B0604020202020204" pitchFamily="34" charset="0"/>
              </a:rPr>
              <a:t>DE LOS OBJETIVOS</a:t>
            </a:r>
          </a:p>
        </p:txBody>
      </p:sp>
      <p:sp>
        <p:nvSpPr>
          <p:cNvPr id="3" name="2 Rectángulo"/>
          <p:cNvSpPr/>
          <p:nvPr/>
        </p:nvSpPr>
        <p:spPr>
          <a:xfrm>
            <a:off x="1302327" y="1703739"/>
            <a:ext cx="3614057" cy="4031873"/>
          </a:xfrm>
          <a:prstGeom prst="rect">
            <a:avLst/>
          </a:prstGeom>
        </p:spPr>
        <p:txBody>
          <a:bodyPr wrap="square">
            <a:spAutoFit/>
          </a:bodyPr>
          <a:lstStyle/>
          <a:p>
            <a:pPr algn="just"/>
            <a:r>
              <a:rPr lang="es-EC" sz="1600" b="1" dirty="0" smtClean="0"/>
              <a:t>Proponer </a:t>
            </a:r>
            <a:r>
              <a:rPr lang="es-EC" sz="1600" b="1" dirty="0"/>
              <a:t>que el personal de oficiales adquieran nuevas competencias en relación a las necesidades y vacíos de conocimiento que tiene este personal, considerando que son ellos quienes conducen las operaciones militares alineadas a las normas establecidas en la Constitución, respetando los derechos, garantías y libertades de los ciudadanos; que deben ser observados estrictamente por quienes conducen y ejecutan las operaciones, permitiendo un mejor desempeño en las actividades profesionales y particulares de los integrantes de una institución encargada de protegerlos.</a:t>
            </a:r>
          </a:p>
        </p:txBody>
      </p:sp>
    </p:spTree>
    <p:extLst>
      <p:ext uri="{BB962C8B-B14F-4D97-AF65-F5344CB8AC3E}">
        <p14:creationId xmlns:p14="http://schemas.microsoft.com/office/powerpoint/2010/main" val="1661249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schemeClr val="tx1"/>
                </a:solidFill>
                <a:latin typeface="Arial" panose="020B0604020202020204" pitchFamily="34" charset="0"/>
                <a:cs typeface="Arial" panose="020B0604020202020204" pitchFamily="34" charset="0"/>
              </a:rPr>
              <a:t>13. PROPUESTA</a:t>
            </a:r>
            <a:endParaRPr lang="es-EC" sz="2800" b="1" i="1" dirty="0">
              <a:solidFill>
                <a:schemeClr val="tx1"/>
              </a:solidFill>
              <a:latin typeface="Arial" panose="020B0604020202020204" pitchFamily="34" charset="0"/>
              <a:cs typeface="Arial" panose="020B0604020202020204" pitchFamily="34" charset="0"/>
            </a:endParaRPr>
          </a:p>
        </p:txBody>
      </p:sp>
      <p:grpSp>
        <p:nvGrpSpPr>
          <p:cNvPr id="19" name="Group 38">
            <a:extLst>
              <a:ext uri="{FF2B5EF4-FFF2-40B4-BE49-F238E27FC236}">
                <a16:creationId xmlns:a16="http://schemas.microsoft.com/office/drawing/2014/main" xmlns="" id="{503B3AE2-9982-42AD-B89F-CA42CC5CCE27}"/>
              </a:ext>
            </a:extLst>
          </p:cNvPr>
          <p:cNvGrpSpPr/>
          <p:nvPr/>
        </p:nvGrpSpPr>
        <p:grpSpPr>
          <a:xfrm>
            <a:off x="4638438" y="913006"/>
            <a:ext cx="3287313" cy="5753257"/>
            <a:chOff x="5400711" y="626785"/>
            <a:chExt cx="3273005" cy="5546868"/>
          </a:xfrm>
        </p:grpSpPr>
        <p:sp>
          <p:nvSpPr>
            <p:cNvPr id="20" name="Block Arc 39">
              <a:extLst>
                <a:ext uri="{FF2B5EF4-FFF2-40B4-BE49-F238E27FC236}">
                  <a16:creationId xmlns:a16="http://schemas.microsoft.com/office/drawing/2014/main" xmlns="" id="{272E5EDA-A637-4467-9DFD-8DB7136F6572}"/>
                </a:ext>
              </a:extLst>
            </p:cNvPr>
            <p:cNvSpPr/>
            <p:nvPr/>
          </p:nvSpPr>
          <p:spPr>
            <a:xfrm rot="5400000">
              <a:off x="5432494" y="2432627"/>
              <a:ext cx="3002400" cy="3002400"/>
            </a:xfrm>
            <a:prstGeom prst="blockArc">
              <a:avLst>
                <a:gd name="adj1" fmla="val 10735117"/>
                <a:gd name="adj2" fmla="val 16074287"/>
                <a:gd name="adj3" fmla="val 25807"/>
              </a:avLst>
            </a:prstGeom>
            <a:gradFill flip="none" rotWithShape="1">
              <a:gsLst>
                <a:gs pos="0">
                  <a:schemeClr val="accent5"/>
                </a:gs>
                <a:gs pos="100000">
                  <a:schemeClr val="accent5">
                    <a:lumMod val="8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1" name="Rectangle 40">
              <a:extLst>
                <a:ext uri="{FF2B5EF4-FFF2-40B4-BE49-F238E27FC236}">
                  <a16:creationId xmlns:a16="http://schemas.microsoft.com/office/drawing/2014/main" xmlns="" id="{71BF0344-0FC9-462E-8435-19991922D238}"/>
                </a:ext>
              </a:extLst>
            </p:cNvPr>
            <p:cNvSpPr/>
            <p:nvPr/>
          </p:nvSpPr>
          <p:spPr>
            <a:xfrm>
              <a:off x="7660182" y="3855008"/>
              <a:ext cx="781200" cy="2318645"/>
            </a:xfrm>
            <a:prstGeom prst="rect">
              <a:avLst/>
            </a:prstGeom>
            <a:gradFill flip="none" rotWithShape="1">
              <a:gsLst>
                <a:gs pos="37500">
                  <a:schemeClr val="accent5"/>
                </a:gs>
                <a:gs pos="0">
                  <a:schemeClr val="accent5"/>
                </a:gs>
                <a:gs pos="100000">
                  <a:schemeClr val="accent5">
                    <a:lumMod val="80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2" name="Block Arc 3">
              <a:extLst>
                <a:ext uri="{FF2B5EF4-FFF2-40B4-BE49-F238E27FC236}">
                  <a16:creationId xmlns:a16="http://schemas.microsoft.com/office/drawing/2014/main" xmlns="" id="{D705EF5E-DD78-41D6-9850-021E17FC51EB}"/>
                </a:ext>
              </a:extLst>
            </p:cNvPr>
            <p:cNvSpPr/>
            <p:nvPr/>
          </p:nvSpPr>
          <p:spPr>
            <a:xfrm rot="10800000">
              <a:off x="6568167" y="626785"/>
              <a:ext cx="2105549" cy="4800940"/>
            </a:xfrm>
            <a:custGeom>
              <a:avLst/>
              <a:gdLst/>
              <a:ahLst/>
              <a:cxnLst/>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Block Arc 42">
              <a:extLst>
                <a:ext uri="{FF2B5EF4-FFF2-40B4-BE49-F238E27FC236}">
                  <a16:creationId xmlns:a16="http://schemas.microsoft.com/office/drawing/2014/main" xmlns="" id="{8AB723FA-828B-41D4-92AD-610486A08797}"/>
                </a:ext>
              </a:extLst>
            </p:cNvPr>
            <p:cNvSpPr/>
            <p:nvPr/>
          </p:nvSpPr>
          <p:spPr>
            <a:xfrm rot="17100000">
              <a:off x="5432494" y="2432625"/>
              <a:ext cx="3002400" cy="3002400"/>
            </a:xfrm>
            <a:prstGeom prst="blockArc">
              <a:avLst>
                <a:gd name="adj1" fmla="val 10815410"/>
                <a:gd name="adj2" fmla="val 13831376"/>
                <a:gd name="adj3" fmla="val 26044"/>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24" name="Block Arc 43">
              <a:extLst>
                <a:ext uri="{FF2B5EF4-FFF2-40B4-BE49-F238E27FC236}">
                  <a16:creationId xmlns:a16="http://schemas.microsoft.com/office/drawing/2014/main" xmlns="" id="{CC0D6BEC-74A3-43DD-AC1C-DA779923D944}"/>
                </a:ext>
              </a:extLst>
            </p:cNvPr>
            <p:cNvSpPr/>
            <p:nvPr/>
          </p:nvSpPr>
          <p:spPr>
            <a:xfrm rot="20219398">
              <a:off x="5432494" y="2432625"/>
              <a:ext cx="3002400" cy="3002400"/>
            </a:xfrm>
            <a:prstGeom prst="blockArc">
              <a:avLst>
                <a:gd name="adj1" fmla="val 10804147"/>
                <a:gd name="adj2" fmla="val 14189823"/>
                <a:gd name="adj3" fmla="val 26226"/>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25" name="Block Arc 44">
              <a:extLst>
                <a:ext uri="{FF2B5EF4-FFF2-40B4-BE49-F238E27FC236}">
                  <a16:creationId xmlns:a16="http://schemas.microsoft.com/office/drawing/2014/main" xmlns="" id="{E0017BEE-4A09-4842-ABF0-1CDF353248DF}"/>
                </a:ext>
              </a:extLst>
            </p:cNvPr>
            <p:cNvSpPr/>
            <p:nvPr/>
          </p:nvSpPr>
          <p:spPr>
            <a:xfrm rot="2161546">
              <a:off x="5400711" y="2407815"/>
              <a:ext cx="3002400" cy="3002400"/>
            </a:xfrm>
            <a:prstGeom prst="blockArc">
              <a:avLst>
                <a:gd name="adj1" fmla="val 10735117"/>
                <a:gd name="adj2" fmla="val 13869755"/>
                <a:gd name="adj3" fmla="val 25921"/>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27" name="TextBox 46">
            <a:extLst>
              <a:ext uri="{FF2B5EF4-FFF2-40B4-BE49-F238E27FC236}">
                <a16:creationId xmlns:a16="http://schemas.microsoft.com/office/drawing/2014/main" xmlns="" id="{0B782FBC-92D1-4556-AE75-FA2C575C972A}"/>
              </a:ext>
            </a:extLst>
          </p:cNvPr>
          <p:cNvSpPr txBox="1"/>
          <p:nvPr/>
        </p:nvSpPr>
        <p:spPr>
          <a:xfrm>
            <a:off x="3232510" y="1373217"/>
            <a:ext cx="3182279" cy="646331"/>
          </a:xfrm>
          <a:prstGeom prst="rect">
            <a:avLst/>
          </a:prstGeom>
          <a:noFill/>
        </p:spPr>
        <p:txBody>
          <a:bodyPr wrap="square" rtlCol="0">
            <a:spAutoFit/>
          </a:bodyPr>
          <a:lstStyle/>
          <a:p>
            <a:pPr algn="ctr"/>
            <a:r>
              <a:rPr lang="en-US" altLang="ko-KR" dirty="0" smtClean="0">
                <a:cs typeface="Arial" pitchFamily="34" charset="0"/>
              </a:rPr>
              <a:t>64 Hrs. de derecho </a:t>
            </a:r>
            <a:r>
              <a:rPr lang="en-US" altLang="ko-KR" dirty="0" err="1" smtClean="0">
                <a:cs typeface="Arial" pitchFamily="34" charset="0"/>
              </a:rPr>
              <a:t>constitucional</a:t>
            </a:r>
            <a:r>
              <a:rPr lang="en-US" altLang="ko-KR" dirty="0" smtClean="0">
                <a:cs typeface="Arial" pitchFamily="34" charset="0"/>
              </a:rPr>
              <a:t> y  64 Hrs. COIP.</a:t>
            </a:r>
            <a:endParaRPr lang="ko-KR" altLang="en-US" dirty="0">
              <a:cs typeface="Arial" pitchFamily="34" charset="0"/>
            </a:endParaRPr>
          </a:p>
        </p:txBody>
      </p:sp>
      <p:sp>
        <p:nvSpPr>
          <p:cNvPr id="30" name="TextBox 49">
            <a:extLst>
              <a:ext uri="{FF2B5EF4-FFF2-40B4-BE49-F238E27FC236}">
                <a16:creationId xmlns:a16="http://schemas.microsoft.com/office/drawing/2014/main" xmlns="" id="{357F4029-9C24-40D3-8EA1-480D5B8E9FA3}"/>
              </a:ext>
            </a:extLst>
          </p:cNvPr>
          <p:cNvSpPr txBox="1"/>
          <p:nvPr/>
        </p:nvSpPr>
        <p:spPr>
          <a:xfrm>
            <a:off x="1363591" y="2238715"/>
            <a:ext cx="3130959" cy="923330"/>
          </a:xfrm>
          <a:prstGeom prst="rect">
            <a:avLst/>
          </a:prstGeom>
          <a:noFill/>
        </p:spPr>
        <p:txBody>
          <a:bodyPr wrap="square" rtlCol="0">
            <a:spAutoFit/>
          </a:bodyPr>
          <a:lstStyle/>
          <a:p>
            <a:pPr algn="ctr"/>
            <a:r>
              <a:rPr lang="es-EC" b="1" dirty="0"/>
              <a:t>Asignatura/Módulo:</a:t>
            </a:r>
            <a:r>
              <a:rPr lang="es-EC" dirty="0"/>
              <a:t> </a:t>
            </a:r>
            <a:r>
              <a:rPr lang="es-EC" dirty="0" smtClean="0"/>
              <a:t>Constitución (derechos) </a:t>
            </a:r>
            <a:r>
              <a:rPr lang="es-EC" dirty="0"/>
              <a:t>y </a:t>
            </a:r>
            <a:r>
              <a:rPr lang="es-EC" dirty="0" smtClean="0"/>
              <a:t>C.O.I.P.</a:t>
            </a:r>
            <a:endParaRPr lang="ko-KR" altLang="en-US" dirty="0">
              <a:cs typeface="Arial" pitchFamily="34" charset="0"/>
            </a:endParaRPr>
          </a:p>
        </p:txBody>
      </p:sp>
      <p:sp>
        <p:nvSpPr>
          <p:cNvPr id="33" name="TextBox 52">
            <a:extLst>
              <a:ext uri="{FF2B5EF4-FFF2-40B4-BE49-F238E27FC236}">
                <a16:creationId xmlns:a16="http://schemas.microsoft.com/office/drawing/2014/main" xmlns="" id="{4DC32904-B0A2-44FF-B012-F4BECC149D95}"/>
              </a:ext>
            </a:extLst>
          </p:cNvPr>
          <p:cNvSpPr txBox="1"/>
          <p:nvPr/>
        </p:nvSpPr>
        <p:spPr>
          <a:xfrm>
            <a:off x="1189753" y="3585027"/>
            <a:ext cx="3530185" cy="3046988"/>
          </a:xfrm>
          <a:prstGeom prst="rect">
            <a:avLst/>
          </a:prstGeom>
          <a:noFill/>
        </p:spPr>
        <p:txBody>
          <a:bodyPr wrap="square" rtlCol="0">
            <a:spAutoFit/>
          </a:bodyPr>
          <a:lstStyle/>
          <a:p>
            <a:pPr algn="ctr"/>
            <a:r>
              <a:rPr lang="es-MX" sz="1600" dirty="0"/>
              <a:t>C</a:t>
            </a:r>
            <a:r>
              <a:rPr lang="es-MX" sz="1600" dirty="0" smtClean="0"/>
              <a:t>apacitación </a:t>
            </a:r>
            <a:r>
              <a:rPr lang="es-MX" sz="1600" dirty="0"/>
              <a:t>sobre los conocimientos acerca de las normativas legales vigentes, estará basada en un conocimiento teórico-práctico para la formación de adultos; el programa de capacitación aplicará procedimientos, técnicas e instrumentos de diagnóstico, material didáctico y evaluación al personal de oficiales, basado en la Constitución de la República del Ecuador, el Código Orgánico Integral </a:t>
            </a:r>
            <a:r>
              <a:rPr lang="es-MX" sz="1600" dirty="0" smtClean="0"/>
              <a:t>Penal. </a:t>
            </a:r>
            <a:endParaRPr lang="en-US" altLang="ko-KR" sz="1600" dirty="0">
              <a:cs typeface="Arial" pitchFamily="34" charset="0"/>
            </a:endParaRPr>
          </a:p>
        </p:txBody>
      </p:sp>
      <p:sp>
        <p:nvSpPr>
          <p:cNvPr id="36" name="TextBox 55">
            <a:extLst>
              <a:ext uri="{FF2B5EF4-FFF2-40B4-BE49-F238E27FC236}">
                <a16:creationId xmlns:a16="http://schemas.microsoft.com/office/drawing/2014/main" xmlns="" id="{4340699A-0548-433F-B91A-72D035A19F32}"/>
              </a:ext>
            </a:extLst>
          </p:cNvPr>
          <p:cNvSpPr txBox="1"/>
          <p:nvPr/>
        </p:nvSpPr>
        <p:spPr>
          <a:xfrm>
            <a:off x="8103220" y="5265380"/>
            <a:ext cx="3190909" cy="1077218"/>
          </a:xfrm>
          <a:prstGeom prst="rect">
            <a:avLst/>
          </a:prstGeom>
          <a:noFill/>
        </p:spPr>
        <p:txBody>
          <a:bodyPr wrap="square" rtlCol="0">
            <a:spAutoFit/>
          </a:bodyPr>
          <a:lstStyle/>
          <a:p>
            <a:pPr algn="ctr"/>
            <a:r>
              <a:rPr lang="es-MX" sz="1600" dirty="0"/>
              <a:t>D</a:t>
            </a:r>
            <a:r>
              <a:rPr lang="es-MX" sz="1600" dirty="0" smtClean="0"/>
              <a:t>eterminar </a:t>
            </a:r>
            <a:r>
              <a:rPr lang="es-MX" sz="1600" dirty="0"/>
              <a:t>inicialmente el nivel de conocimiento que tienen los Oficiales en cuestión de derechos y consecuencias por su </a:t>
            </a:r>
            <a:r>
              <a:rPr lang="es-MX" sz="1600" dirty="0" smtClean="0"/>
              <a:t>inobservancia.</a:t>
            </a:r>
            <a:endParaRPr lang="ko-KR" altLang="en-US" sz="1600" dirty="0">
              <a:cs typeface="Arial" pitchFamily="34" charset="0"/>
            </a:endParaRPr>
          </a:p>
        </p:txBody>
      </p:sp>
      <p:sp>
        <p:nvSpPr>
          <p:cNvPr id="39" name="TextBox 58">
            <a:extLst>
              <a:ext uri="{FF2B5EF4-FFF2-40B4-BE49-F238E27FC236}">
                <a16:creationId xmlns:a16="http://schemas.microsoft.com/office/drawing/2014/main" xmlns="" id="{1F32590A-277F-45EE-B190-8B08D8E11465}"/>
              </a:ext>
            </a:extLst>
          </p:cNvPr>
          <p:cNvSpPr txBox="1"/>
          <p:nvPr/>
        </p:nvSpPr>
        <p:spPr>
          <a:xfrm>
            <a:off x="7992849" y="1916611"/>
            <a:ext cx="3479449" cy="1477328"/>
          </a:xfrm>
          <a:prstGeom prst="rect">
            <a:avLst/>
          </a:prstGeom>
          <a:solidFill>
            <a:srgbClr val="FFFF00"/>
          </a:solidFill>
        </p:spPr>
        <p:txBody>
          <a:bodyPr wrap="square" rtlCol="0">
            <a:spAutoFit/>
          </a:bodyPr>
          <a:lstStyle/>
          <a:p>
            <a:pPr marL="342900" indent="-342900" algn="just">
              <a:buFont typeface="Arial" panose="020B0604020202020204" pitchFamily="34" charset="0"/>
              <a:buChar char="•"/>
            </a:pPr>
            <a:r>
              <a:rPr lang="en-US" altLang="ko-KR" dirty="0" smtClean="0">
                <a:cs typeface="Arial" pitchFamily="34" charset="0"/>
              </a:rPr>
              <a:t>FORMACIÓN .- ESMIL</a:t>
            </a:r>
          </a:p>
          <a:p>
            <a:pPr marL="342900" indent="-342900" algn="just">
              <a:buFont typeface="Arial" panose="020B0604020202020204" pitchFamily="34" charset="0"/>
              <a:buChar char="•"/>
            </a:pPr>
            <a:r>
              <a:rPr lang="en-US" altLang="ko-KR" dirty="0" smtClean="0">
                <a:cs typeface="Arial" pitchFamily="34" charset="0"/>
              </a:rPr>
              <a:t>PERFECCIONAMIENTO.- ESCI, AGFT, ADEMIC</a:t>
            </a:r>
          </a:p>
          <a:p>
            <a:pPr marL="342900" indent="-342900" algn="just">
              <a:buFont typeface="Arial" panose="020B0604020202020204" pitchFamily="34" charset="0"/>
              <a:buChar char="•"/>
            </a:pPr>
            <a:r>
              <a:rPr lang="en-US" altLang="ko-KR" dirty="0" smtClean="0">
                <a:cs typeface="Arial" pitchFamily="34" charset="0"/>
              </a:rPr>
              <a:t>ESPECIALIZACIÓN.- ESCUELAS DE LAS DIFERENTES ARMAS.</a:t>
            </a:r>
            <a:endParaRPr lang="ko-KR" altLang="en-US" dirty="0">
              <a:cs typeface="Arial" pitchFamily="34" charset="0"/>
            </a:endParaRPr>
          </a:p>
        </p:txBody>
      </p:sp>
      <p:sp>
        <p:nvSpPr>
          <p:cNvPr id="41" name="TextBox 60">
            <a:extLst>
              <a:ext uri="{FF2B5EF4-FFF2-40B4-BE49-F238E27FC236}">
                <a16:creationId xmlns:a16="http://schemas.microsoft.com/office/drawing/2014/main" xmlns="" id="{75DB3B8B-D0E7-4DA5-829A-BE6609EA730A}"/>
              </a:ext>
            </a:extLst>
          </p:cNvPr>
          <p:cNvSpPr txBox="1"/>
          <p:nvPr/>
        </p:nvSpPr>
        <p:spPr>
          <a:xfrm>
            <a:off x="6802844" y="5542550"/>
            <a:ext cx="1015444" cy="584775"/>
          </a:xfrm>
          <a:prstGeom prst="rect">
            <a:avLst/>
          </a:prstGeom>
          <a:noFill/>
        </p:spPr>
        <p:txBody>
          <a:bodyPr wrap="square" rtlCol="0">
            <a:spAutoFit/>
          </a:bodyPr>
          <a:lstStyle/>
          <a:p>
            <a:pPr algn="ctr"/>
            <a:r>
              <a:rPr lang="en-US" altLang="ko-KR" sz="3200" b="1" dirty="0">
                <a:cs typeface="Arial" pitchFamily="34" charset="0"/>
              </a:rPr>
              <a:t>01</a:t>
            </a:r>
            <a:endParaRPr lang="ko-KR" altLang="en-US" sz="3200" b="1" dirty="0">
              <a:cs typeface="Arial" pitchFamily="34" charset="0"/>
            </a:endParaRPr>
          </a:p>
        </p:txBody>
      </p:sp>
      <p:sp>
        <p:nvSpPr>
          <p:cNvPr id="42" name="TextBox 61">
            <a:extLst>
              <a:ext uri="{FF2B5EF4-FFF2-40B4-BE49-F238E27FC236}">
                <a16:creationId xmlns:a16="http://schemas.microsoft.com/office/drawing/2014/main" xmlns="" id="{939556D0-E208-42DC-A3DE-EF09BB4B51DC}"/>
              </a:ext>
            </a:extLst>
          </p:cNvPr>
          <p:cNvSpPr txBox="1"/>
          <p:nvPr/>
        </p:nvSpPr>
        <p:spPr>
          <a:xfrm>
            <a:off x="4767966" y="4972993"/>
            <a:ext cx="1015444" cy="584775"/>
          </a:xfrm>
          <a:prstGeom prst="rect">
            <a:avLst/>
          </a:prstGeom>
          <a:noFill/>
        </p:spPr>
        <p:txBody>
          <a:bodyPr wrap="square" rtlCol="0">
            <a:spAutoFit/>
          </a:bodyPr>
          <a:lstStyle/>
          <a:p>
            <a:pPr algn="ctr"/>
            <a:r>
              <a:rPr lang="en-US" altLang="ko-KR" sz="3200" b="1" dirty="0">
                <a:cs typeface="Arial" pitchFamily="34" charset="0"/>
              </a:rPr>
              <a:t>02</a:t>
            </a:r>
            <a:endParaRPr lang="ko-KR" altLang="en-US" sz="3200" b="1" dirty="0">
              <a:cs typeface="Arial" pitchFamily="34" charset="0"/>
            </a:endParaRPr>
          </a:p>
        </p:txBody>
      </p:sp>
      <p:sp>
        <p:nvSpPr>
          <p:cNvPr id="43" name="TextBox 62">
            <a:extLst>
              <a:ext uri="{FF2B5EF4-FFF2-40B4-BE49-F238E27FC236}">
                <a16:creationId xmlns:a16="http://schemas.microsoft.com/office/drawing/2014/main" xmlns="" id="{04D49D35-3E2D-491C-8CBA-1564BF7870AF}"/>
              </a:ext>
            </a:extLst>
          </p:cNvPr>
          <p:cNvSpPr txBox="1"/>
          <p:nvPr/>
        </p:nvSpPr>
        <p:spPr>
          <a:xfrm>
            <a:off x="4488590" y="3958911"/>
            <a:ext cx="1015444" cy="584775"/>
          </a:xfrm>
          <a:prstGeom prst="rect">
            <a:avLst/>
          </a:prstGeom>
          <a:noFill/>
        </p:spPr>
        <p:txBody>
          <a:bodyPr wrap="square" rtlCol="0">
            <a:spAutoFit/>
          </a:bodyPr>
          <a:lstStyle/>
          <a:p>
            <a:pPr algn="ctr"/>
            <a:r>
              <a:rPr lang="en-US" altLang="ko-KR" sz="3200" b="1" dirty="0">
                <a:cs typeface="Arial" pitchFamily="34" charset="0"/>
              </a:rPr>
              <a:t>03</a:t>
            </a:r>
            <a:endParaRPr lang="ko-KR" altLang="en-US" sz="3200" b="1" dirty="0">
              <a:cs typeface="Arial" pitchFamily="34" charset="0"/>
            </a:endParaRPr>
          </a:p>
        </p:txBody>
      </p:sp>
      <p:sp>
        <p:nvSpPr>
          <p:cNvPr id="44" name="TextBox 63">
            <a:extLst>
              <a:ext uri="{FF2B5EF4-FFF2-40B4-BE49-F238E27FC236}">
                <a16:creationId xmlns:a16="http://schemas.microsoft.com/office/drawing/2014/main" xmlns="" id="{7404976A-EE17-43A7-90EF-6D95D9226462}"/>
              </a:ext>
            </a:extLst>
          </p:cNvPr>
          <p:cNvSpPr txBox="1"/>
          <p:nvPr/>
        </p:nvSpPr>
        <p:spPr>
          <a:xfrm>
            <a:off x="5130757" y="3050972"/>
            <a:ext cx="1015444" cy="584775"/>
          </a:xfrm>
          <a:prstGeom prst="rect">
            <a:avLst/>
          </a:prstGeom>
          <a:noFill/>
        </p:spPr>
        <p:txBody>
          <a:bodyPr wrap="square" rtlCol="0">
            <a:spAutoFit/>
          </a:bodyPr>
          <a:lstStyle/>
          <a:p>
            <a:pPr algn="ctr"/>
            <a:r>
              <a:rPr lang="en-US" altLang="ko-KR" sz="3200" b="1" dirty="0">
                <a:cs typeface="Arial" pitchFamily="34" charset="0"/>
              </a:rPr>
              <a:t>04</a:t>
            </a:r>
            <a:endParaRPr lang="ko-KR" altLang="en-US" sz="3200" b="1" dirty="0">
              <a:cs typeface="Arial" pitchFamily="34" charset="0"/>
            </a:endParaRPr>
          </a:p>
        </p:txBody>
      </p:sp>
      <p:sp>
        <p:nvSpPr>
          <p:cNvPr id="45" name="TextBox 64">
            <a:extLst>
              <a:ext uri="{FF2B5EF4-FFF2-40B4-BE49-F238E27FC236}">
                <a16:creationId xmlns:a16="http://schemas.microsoft.com/office/drawing/2014/main" xmlns="" id="{0E654C11-2046-4319-A475-5B26EE923F72}"/>
              </a:ext>
            </a:extLst>
          </p:cNvPr>
          <p:cNvSpPr txBox="1"/>
          <p:nvPr/>
        </p:nvSpPr>
        <p:spPr>
          <a:xfrm>
            <a:off x="6781369" y="2014158"/>
            <a:ext cx="1015444" cy="584775"/>
          </a:xfrm>
          <a:prstGeom prst="rect">
            <a:avLst/>
          </a:prstGeom>
          <a:noFill/>
        </p:spPr>
        <p:txBody>
          <a:bodyPr wrap="square" rtlCol="0">
            <a:spAutoFit/>
          </a:bodyPr>
          <a:lstStyle/>
          <a:p>
            <a:pPr algn="ctr"/>
            <a:r>
              <a:rPr lang="en-US" altLang="ko-KR" sz="3200" b="1" dirty="0">
                <a:cs typeface="Arial" pitchFamily="34" charset="0"/>
              </a:rPr>
              <a:t>05</a:t>
            </a:r>
            <a:endParaRPr lang="ko-KR" altLang="en-US" sz="3200" b="1" dirty="0">
              <a:cs typeface="Arial" pitchFamily="34" charset="0"/>
            </a:endParaRPr>
          </a:p>
        </p:txBody>
      </p:sp>
      <p:sp>
        <p:nvSpPr>
          <p:cNvPr id="47" name="TextBox 55">
            <a:extLst>
              <a:ext uri="{FF2B5EF4-FFF2-40B4-BE49-F238E27FC236}">
                <a16:creationId xmlns:a16="http://schemas.microsoft.com/office/drawing/2014/main" xmlns="" id="{4340699A-0548-433F-B91A-72D035A19F32}"/>
              </a:ext>
            </a:extLst>
          </p:cNvPr>
          <p:cNvSpPr txBox="1"/>
          <p:nvPr/>
        </p:nvSpPr>
        <p:spPr>
          <a:xfrm>
            <a:off x="5532955" y="4037937"/>
            <a:ext cx="1245892" cy="707886"/>
          </a:xfrm>
          <a:prstGeom prst="rect">
            <a:avLst/>
          </a:prstGeom>
          <a:noFill/>
        </p:spPr>
        <p:txBody>
          <a:bodyPr wrap="square" rtlCol="0">
            <a:spAutoFit/>
          </a:bodyPr>
          <a:lstStyle/>
          <a:p>
            <a:r>
              <a:rPr lang="es-MX" sz="2000" dirty="0" smtClean="0"/>
              <a:t>OFICIALES</a:t>
            </a:r>
          </a:p>
          <a:p>
            <a:endParaRPr lang="ko-KR" altLang="en-US" sz="2000" dirty="0">
              <a:cs typeface="Arial" pitchFamily="34" charset="0"/>
            </a:endParaRPr>
          </a:p>
        </p:txBody>
      </p:sp>
    </p:spTree>
    <p:extLst>
      <p:ext uri="{BB962C8B-B14F-4D97-AF65-F5344CB8AC3E}">
        <p14:creationId xmlns:p14="http://schemas.microsoft.com/office/powerpoint/2010/main" val="127229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schemeClr val="tx1"/>
                </a:solidFill>
                <a:latin typeface="Arial" panose="020B0604020202020204" pitchFamily="34" charset="0"/>
                <a:cs typeface="Arial" panose="020B0604020202020204" pitchFamily="34" charset="0"/>
              </a:rPr>
              <a:t>13. PROPUESTA</a:t>
            </a:r>
            <a:endParaRPr lang="es-EC" sz="2800" b="1" i="1" dirty="0">
              <a:solidFill>
                <a:schemeClr val="tx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nvPr>
        </p:nvGraphicFramePr>
        <p:xfrm>
          <a:off x="2423326" y="1078175"/>
          <a:ext cx="9229475" cy="5881231"/>
        </p:xfrm>
        <a:graphic>
          <a:graphicData uri="http://schemas.openxmlformats.org/drawingml/2006/table">
            <a:tbl>
              <a:tblPr firstRow="1" firstCol="1" bandRow="1">
                <a:tableStyleId>{16D9F66E-5EB9-4882-86FB-DCBF35E3C3E4}</a:tableStyleId>
              </a:tblPr>
              <a:tblGrid>
                <a:gridCol w="1845895">
                  <a:extLst>
                    <a:ext uri="{9D8B030D-6E8A-4147-A177-3AD203B41FA5}">
                      <a16:colId xmlns:a16="http://schemas.microsoft.com/office/drawing/2014/main" xmlns="" val="3987394424"/>
                    </a:ext>
                  </a:extLst>
                </a:gridCol>
                <a:gridCol w="1845895">
                  <a:extLst>
                    <a:ext uri="{9D8B030D-6E8A-4147-A177-3AD203B41FA5}">
                      <a16:colId xmlns:a16="http://schemas.microsoft.com/office/drawing/2014/main" xmlns="" val="823314385"/>
                    </a:ext>
                  </a:extLst>
                </a:gridCol>
                <a:gridCol w="1845895">
                  <a:extLst>
                    <a:ext uri="{9D8B030D-6E8A-4147-A177-3AD203B41FA5}">
                      <a16:colId xmlns:a16="http://schemas.microsoft.com/office/drawing/2014/main" xmlns="" val="227395038"/>
                    </a:ext>
                  </a:extLst>
                </a:gridCol>
                <a:gridCol w="1845895">
                  <a:extLst>
                    <a:ext uri="{9D8B030D-6E8A-4147-A177-3AD203B41FA5}">
                      <a16:colId xmlns:a16="http://schemas.microsoft.com/office/drawing/2014/main" xmlns="" val="2686542631"/>
                    </a:ext>
                  </a:extLst>
                </a:gridCol>
                <a:gridCol w="1845895">
                  <a:extLst>
                    <a:ext uri="{9D8B030D-6E8A-4147-A177-3AD203B41FA5}">
                      <a16:colId xmlns:a16="http://schemas.microsoft.com/office/drawing/2014/main" xmlns="" val="2256897194"/>
                    </a:ext>
                  </a:extLst>
                </a:gridCol>
              </a:tblGrid>
              <a:tr h="751577">
                <a:tc>
                  <a:txBody>
                    <a:bodyPr/>
                    <a:lstStyle/>
                    <a:p>
                      <a:pPr marL="712470">
                        <a:lnSpc>
                          <a:spcPct val="200000"/>
                        </a:lnSpc>
                        <a:spcAft>
                          <a:spcPts val="0"/>
                        </a:spcAft>
                      </a:pPr>
                      <a:r>
                        <a:rPr lang="es-ES" sz="1200" dirty="0">
                          <a:effectLst/>
                        </a:rPr>
                        <a:t>Metodología</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a:txBody>
                    <a:bodyPr/>
                    <a:lstStyle/>
                    <a:p>
                      <a:pPr marL="86360" marR="80010" algn="ctr">
                        <a:lnSpc>
                          <a:spcPct val="200000"/>
                        </a:lnSpc>
                        <a:spcAft>
                          <a:spcPts val="0"/>
                        </a:spcAft>
                      </a:pPr>
                      <a:r>
                        <a:rPr lang="es-ES" sz="1200">
                          <a:effectLst/>
                        </a:rPr>
                        <a:t>Horas</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gridSpan="2">
                  <a:txBody>
                    <a:bodyPr/>
                    <a:lstStyle/>
                    <a:p>
                      <a:pPr marL="85090" marR="79375" algn="ctr">
                        <a:lnSpc>
                          <a:spcPct val="200000"/>
                        </a:lnSpc>
                        <a:spcAft>
                          <a:spcPts val="0"/>
                        </a:spcAft>
                      </a:pPr>
                      <a:r>
                        <a:rPr lang="es-ES" sz="1200">
                          <a:effectLst/>
                        </a:rPr>
                        <a:t>Horas de Trabajo</a:t>
                      </a:r>
                      <a:endParaRPr lang="es-EC" sz="1200">
                        <a:effectLst/>
                      </a:endParaRPr>
                    </a:p>
                    <a:p>
                      <a:pPr marL="85090" marR="79375" algn="ctr">
                        <a:lnSpc>
                          <a:spcPct val="200000"/>
                        </a:lnSpc>
                        <a:spcAft>
                          <a:spcPts val="0"/>
                        </a:spcAft>
                      </a:pPr>
                      <a:r>
                        <a:rPr lang="es-ES" sz="1200">
                          <a:effectLst/>
                        </a:rPr>
                        <a:t>presencial</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hMerge="1">
                  <a:txBody>
                    <a:bodyPr/>
                    <a:lstStyle/>
                    <a:p>
                      <a:endParaRPr lang="es-EC"/>
                    </a:p>
                  </a:txBody>
                  <a:tcPr/>
                </a:tc>
                <a:tc>
                  <a:txBody>
                    <a:bodyPr/>
                    <a:lstStyle/>
                    <a:p>
                      <a:pPr marL="85090" marR="78740" algn="ctr">
                        <a:lnSpc>
                          <a:spcPct val="200000"/>
                        </a:lnSpc>
                        <a:spcAft>
                          <a:spcPts val="0"/>
                        </a:spcAft>
                      </a:pPr>
                      <a:r>
                        <a:rPr lang="es-ES" sz="1200">
                          <a:effectLst/>
                        </a:rPr>
                        <a:t>Horas de Trabajo</a:t>
                      </a:r>
                      <a:endParaRPr lang="es-EC" sz="1200">
                        <a:effectLst/>
                      </a:endParaRPr>
                    </a:p>
                    <a:p>
                      <a:pPr marL="85090" marR="76200" algn="ctr">
                        <a:lnSpc>
                          <a:spcPct val="200000"/>
                        </a:lnSpc>
                        <a:spcAft>
                          <a:spcPts val="0"/>
                        </a:spcAft>
                      </a:pPr>
                      <a:r>
                        <a:rPr lang="es-ES" sz="1200">
                          <a:effectLst/>
                        </a:rPr>
                        <a:t>no Presencial</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extLst>
                  <a:ext uri="{0D108BD9-81ED-4DB2-BD59-A6C34878D82A}">
                    <a16:rowId xmlns:a16="http://schemas.microsoft.com/office/drawing/2014/main" xmlns="" val="2391261161"/>
                  </a:ext>
                </a:extLst>
              </a:tr>
              <a:tr h="374774">
                <a:tc>
                  <a:txBody>
                    <a:bodyPr/>
                    <a:lstStyle/>
                    <a:p>
                      <a:pPr marL="67945">
                        <a:lnSpc>
                          <a:spcPct val="200000"/>
                        </a:lnSpc>
                        <a:spcAft>
                          <a:spcPts val="0"/>
                        </a:spcAft>
                      </a:pPr>
                      <a:r>
                        <a:rPr lang="es-ES" sz="1200" dirty="0">
                          <a:effectLst/>
                        </a:rPr>
                        <a:t>Clases en el aula</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a:txBody>
                    <a:bodyPr/>
                    <a:lstStyle/>
                    <a:p>
                      <a:pPr marL="84455" marR="80010" algn="ctr">
                        <a:lnSpc>
                          <a:spcPct val="200000"/>
                        </a:lnSpc>
                        <a:spcAft>
                          <a:spcPts val="0"/>
                        </a:spcAft>
                      </a:pPr>
                      <a:r>
                        <a:rPr lang="es-ES" sz="1200">
                          <a:effectLst/>
                        </a:rPr>
                        <a:t>32</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rowSpan="4" gridSpan="2">
                  <a:txBody>
                    <a:bodyPr/>
                    <a:lstStyle/>
                    <a:p>
                      <a:pPr marL="67945" algn="ctr">
                        <a:lnSpc>
                          <a:spcPct val="200000"/>
                        </a:lnSpc>
                        <a:spcAft>
                          <a:spcPts val="0"/>
                        </a:spcAft>
                      </a:pPr>
                      <a:r>
                        <a:rPr lang="es-ES" sz="1200" dirty="0">
                          <a:effectLst/>
                        </a:rPr>
                        <a:t>48 horas</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rowSpan="4" hMerge="1">
                  <a:txBody>
                    <a:bodyPr/>
                    <a:lstStyle/>
                    <a:p>
                      <a:endParaRPr lang="es-EC"/>
                    </a:p>
                  </a:txBody>
                  <a:tcPr/>
                </a:tc>
                <a:tc rowSpan="4">
                  <a:txBody>
                    <a:bodyPr/>
                    <a:lstStyle/>
                    <a:p>
                      <a:pPr marL="67945" algn="ctr">
                        <a:lnSpc>
                          <a:spcPct val="200000"/>
                        </a:lnSpc>
                        <a:spcAft>
                          <a:spcPts val="0"/>
                        </a:spcAft>
                      </a:pPr>
                      <a:r>
                        <a:rPr lang="es-ES" sz="1200">
                          <a:effectLst/>
                        </a:rPr>
                        <a:t> </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extLst>
                  <a:ext uri="{0D108BD9-81ED-4DB2-BD59-A6C34878D82A}">
                    <a16:rowId xmlns:a16="http://schemas.microsoft.com/office/drawing/2014/main" xmlns="" val="1129086246"/>
                  </a:ext>
                </a:extLst>
              </a:tr>
              <a:tr h="305685">
                <a:tc>
                  <a:txBody>
                    <a:bodyPr/>
                    <a:lstStyle/>
                    <a:p>
                      <a:pPr marL="67945">
                        <a:lnSpc>
                          <a:spcPct val="200000"/>
                        </a:lnSpc>
                        <a:spcAft>
                          <a:spcPts val="0"/>
                        </a:spcAft>
                      </a:pPr>
                      <a:r>
                        <a:rPr lang="es-ES" sz="1200" dirty="0">
                          <a:effectLst/>
                        </a:rPr>
                        <a:t>Tutorías</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a:txBody>
                    <a:bodyPr/>
                    <a:lstStyle/>
                    <a:p>
                      <a:pPr marL="6350" algn="ctr">
                        <a:lnSpc>
                          <a:spcPct val="200000"/>
                        </a:lnSpc>
                        <a:spcAft>
                          <a:spcPts val="0"/>
                        </a:spcAft>
                      </a:pPr>
                      <a:r>
                        <a:rPr lang="es-ES" sz="1200">
                          <a:effectLst/>
                        </a:rPr>
                        <a:t>5</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gridSpan="2" vMerge="1">
                  <a:txBody>
                    <a:bodyPr/>
                    <a:lstStyle/>
                    <a:p>
                      <a:endParaRPr lang="es-EC"/>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992899353"/>
                  </a:ext>
                </a:extLst>
              </a:tr>
              <a:tr h="305685">
                <a:tc>
                  <a:txBody>
                    <a:bodyPr/>
                    <a:lstStyle/>
                    <a:p>
                      <a:pPr marL="67945">
                        <a:lnSpc>
                          <a:spcPct val="200000"/>
                        </a:lnSpc>
                        <a:spcAft>
                          <a:spcPts val="0"/>
                        </a:spcAft>
                      </a:pPr>
                      <a:r>
                        <a:rPr lang="es-ES" sz="1200" dirty="0">
                          <a:effectLst/>
                        </a:rPr>
                        <a:t>Prácticas</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a:txBody>
                    <a:bodyPr/>
                    <a:lstStyle/>
                    <a:p>
                      <a:pPr marL="84455" marR="80010" algn="ctr">
                        <a:lnSpc>
                          <a:spcPct val="200000"/>
                        </a:lnSpc>
                        <a:spcAft>
                          <a:spcPts val="0"/>
                        </a:spcAft>
                      </a:pPr>
                      <a:r>
                        <a:rPr lang="es-ES" sz="1200">
                          <a:effectLst/>
                        </a:rPr>
                        <a:t>8</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gridSpan="2" vMerge="1">
                  <a:txBody>
                    <a:bodyPr/>
                    <a:lstStyle/>
                    <a:p>
                      <a:endParaRPr lang="es-EC"/>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957586474"/>
                  </a:ext>
                </a:extLst>
              </a:tr>
              <a:tr h="305685">
                <a:tc>
                  <a:txBody>
                    <a:bodyPr/>
                    <a:lstStyle/>
                    <a:p>
                      <a:pPr marL="67945">
                        <a:lnSpc>
                          <a:spcPct val="200000"/>
                        </a:lnSpc>
                        <a:spcAft>
                          <a:spcPts val="0"/>
                        </a:spcAft>
                      </a:pPr>
                      <a:r>
                        <a:rPr lang="es-ES" sz="1200" dirty="0">
                          <a:effectLst/>
                        </a:rPr>
                        <a:t>Evaluación en el aula</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a:txBody>
                    <a:bodyPr/>
                    <a:lstStyle/>
                    <a:p>
                      <a:pPr marL="6350" algn="ctr">
                        <a:lnSpc>
                          <a:spcPct val="200000"/>
                        </a:lnSpc>
                        <a:spcAft>
                          <a:spcPts val="0"/>
                        </a:spcAft>
                      </a:pPr>
                      <a:r>
                        <a:rPr lang="es-ES" sz="1200">
                          <a:effectLst/>
                        </a:rPr>
                        <a:t>1</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gridSpan="2" vMerge="1">
                  <a:txBody>
                    <a:bodyPr/>
                    <a:lstStyle/>
                    <a:p>
                      <a:endParaRPr lang="es-EC"/>
                    </a:p>
                  </a:txBody>
                  <a:tcPr/>
                </a:tc>
                <a:tc hMerge="1"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956743357"/>
                  </a:ext>
                </a:extLst>
              </a:tr>
              <a:tr h="305685">
                <a:tc>
                  <a:txBody>
                    <a:bodyPr/>
                    <a:lstStyle/>
                    <a:p>
                      <a:pPr marL="67945">
                        <a:lnSpc>
                          <a:spcPct val="200000"/>
                        </a:lnSpc>
                        <a:spcAft>
                          <a:spcPts val="0"/>
                        </a:spcAft>
                      </a:pPr>
                      <a:r>
                        <a:rPr lang="es-ES" sz="1200" dirty="0">
                          <a:effectLst/>
                        </a:rPr>
                        <a:t>Estudio personal</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a:txBody>
                    <a:bodyPr/>
                    <a:lstStyle/>
                    <a:p>
                      <a:pPr marL="84455" marR="80010" algn="ctr">
                        <a:lnSpc>
                          <a:spcPct val="200000"/>
                        </a:lnSpc>
                        <a:spcAft>
                          <a:spcPts val="0"/>
                        </a:spcAft>
                      </a:pPr>
                      <a:r>
                        <a:rPr lang="es-ES" sz="1200">
                          <a:effectLst/>
                        </a:rPr>
                        <a:t>8</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rowSpan="4">
                  <a:txBody>
                    <a:bodyPr/>
                    <a:lstStyle/>
                    <a:p>
                      <a:pPr marL="67945">
                        <a:lnSpc>
                          <a:spcPct val="200000"/>
                        </a:lnSpc>
                        <a:spcAft>
                          <a:spcPts val="0"/>
                        </a:spcAft>
                      </a:pPr>
                      <a:r>
                        <a:rPr lang="es-ES" sz="1200" dirty="0">
                          <a:effectLst/>
                        </a:rPr>
                        <a:t> </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rowSpan="4">
                  <a:txBody>
                    <a:bodyPr/>
                    <a:lstStyle/>
                    <a:p>
                      <a:pPr marL="67945" algn="ctr">
                        <a:lnSpc>
                          <a:spcPct val="200000"/>
                        </a:lnSpc>
                        <a:spcAft>
                          <a:spcPts val="0"/>
                        </a:spcAft>
                      </a:pPr>
                      <a:r>
                        <a:rPr lang="es-ES" sz="1200">
                          <a:effectLst/>
                        </a:rPr>
                        <a:t> </a:t>
                      </a:r>
                      <a:endParaRPr lang="es-EC" sz="1200">
                        <a:effectLst/>
                      </a:endParaRPr>
                    </a:p>
                    <a:p>
                      <a:pPr marL="67945" algn="ctr">
                        <a:lnSpc>
                          <a:spcPct val="200000"/>
                        </a:lnSpc>
                        <a:spcAft>
                          <a:spcPts val="0"/>
                        </a:spcAft>
                      </a:pPr>
                      <a:r>
                        <a:rPr lang="es-ES" sz="1200">
                          <a:effectLst/>
                        </a:rPr>
                        <a:t> </a:t>
                      </a:r>
                      <a:endParaRPr lang="es-EC" sz="1200">
                        <a:effectLst/>
                      </a:endParaRPr>
                    </a:p>
                    <a:p>
                      <a:pPr marL="67945" algn="ctr">
                        <a:lnSpc>
                          <a:spcPct val="200000"/>
                        </a:lnSpc>
                        <a:spcAft>
                          <a:spcPts val="0"/>
                        </a:spcAft>
                      </a:pPr>
                      <a:r>
                        <a:rPr lang="es-ES" sz="1200">
                          <a:effectLst/>
                        </a:rPr>
                        <a:t> </a:t>
                      </a:r>
                      <a:endParaRPr lang="es-EC" sz="1200">
                        <a:effectLst/>
                      </a:endParaRPr>
                    </a:p>
                    <a:p>
                      <a:pPr marL="117475" algn="ctr">
                        <a:lnSpc>
                          <a:spcPct val="200000"/>
                        </a:lnSpc>
                        <a:spcAft>
                          <a:spcPts val="0"/>
                        </a:spcAft>
                      </a:pPr>
                      <a:r>
                        <a:rPr lang="es-ES" sz="1200">
                          <a:effectLst/>
                        </a:rPr>
                        <a:t> </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rowSpan="4">
                  <a:txBody>
                    <a:bodyPr/>
                    <a:lstStyle/>
                    <a:p>
                      <a:pPr algn="l">
                        <a:lnSpc>
                          <a:spcPct val="200000"/>
                        </a:lnSpc>
                        <a:spcBef>
                          <a:spcPts val="1200"/>
                        </a:spcBef>
                        <a:spcAft>
                          <a:spcPts val="0"/>
                        </a:spcAft>
                      </a:pPr>
                      <a:r>
                        <a:rPr lang="es-EC" sz="1200">
                          <a:effectLst/>
                        </a:rPr>
                        <a:t>16 horas</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109" marR="51109" marT="0" marB="0" anchor="ctr"/>
                </a:tc>
                <a:extLst>
                  <a:ext uri="{0D108BD9-81ED-4DB2-BD59-A6C34878D82A}">
                    <a16:rowId xmlns:a16="http://schemas.microsoft.com/office/drawing/2014/main" xmlns="" val="218169174"/>
                  </a:ext>
                </a:extLst>
              </a:tr>
              <a:tr h="1376047">
                <a:tc>
                  <a:txBody>
                    <a:bodyPr/>
                    <a:lstStyle/>
                    <a:p>
                      <a:pPr marL="67945" marR="572770">
                        <a:lnSpc>
                          <a:spcPct val="200000"/>
                        </a:lnSpc>
                        <a:spcAft>
                          <a:spcPts val="0"/>
                        </a:spcAft>
                      </a:pPr>
                      <a:r>
                        <a:rPr lang="es-ES" sz="1200" dirty="0">
                          <a:effectLst/>
                        </a:rPr>
                        <a:t>Realización de ejercicios prácticos y de trabajos</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a:txBody>
                    <a:bodyPr/>
                    <a:lstStyle/>
                    <a:p>
                      <a:pPr marL="84455" marR="80010" algn="ctr">
                        <a:lnSpc>
                          <a:spcPct val="200000"/>
                        </a:lnSpc>
                        <a:spcAft>
                          <a:spcPts val="0"/>
                        </a:spcAft>
                      </a:pPr>
                      <a:r>
                        <a:rPr lang="es-ES" sz="1200">
                          <a:effectLst/>
                        </a:rPr>
                        <a:t>4</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3941988501"/>
                  </a:ext>
                </a:extLst>
              </a:tr>
              <a:tr h="1019260">
                <a:tc>
                  <a:txBody>
                    <a:bodyPr/>
                    <a:lstStyle/>
                    <a:p>
                      <a:pPr marL="67945" marR="176530">
                        <a:lnSpc>
                          <a:spcPct val="200000"/>
                        </a:lnSpc>
                        <a:spcAft>
                          <a:spcPts val="0"/>
                        </a:spcAft>
                      </a:pPr>
                      <a:r>
                        <a:rPr lang="es-ES" sz="1200" dirty="0">
                          <a:effectLst/>
                        </a:rPr>
                        <a:t>Preparación de presentaciones orales o debates</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a:txBody>
                    <a:bodyPr/>
                    <a:lstStyle/>
                    <a:p>
                      <a:pPr marL="86360" marR="78740" algn="ctr">
                        <a:lnSpc>
                          <a:spcPct val="200000"/>
                        </a:lnSpc>
                        <a:spcAft>
                          <a:spcPts val="0"/>
                        </a:spcAft>
                      </a:pPr>
                      <a:r>
                        <a:rPr lang="es-ES" sz="1200">
                          <a:effectLst/>
                        </a:rPr>
                        <a:t>2</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4133075628"/>
                  </a:ext>
                </a:extLst>
              </a:tr>
              <a:tr h="662473">
                <a:tc>
                  <a:txBody>
                    <a:bodyPr/>
                    <a:lstStyle/>
                    <a:p>
                      <a:pPr marL="67945">
                        <a:lnSpc>
                          <a:spcPct val="200000"/>
                        </a:lnSpc>
                        <a:spcAft>
                          <a:spcPts val="0"/>
                        </a:spcAft>
                      </a:pPr>
                      <a:r>
                        <a:rPr lang="es-ES" sz="1200">
                          <a:effectLst/>
                        </a:rPr>
                        <a:t>Lecturas y búsquedas de</a:t>
                      </a:r>
                      <a:endParaRPr lang="es-EC" sz="1200">
                        <a:effectLst/>
                      </a:endParaRPr>
                    </a:p>
                    <a:p>
                      <a:pPr marL="67945">
                        <a:lnSpc>
                          <a:spcPct val="200000"/>
                        </a:lnSpc>
                        <a:spcAft>
                          <a:spcPts val="0"/>
                        </a:spcAft>
                      </a:pPr>
                      <a:r>
                        <a:rPr lang="es-ES" sz="1200">
                          <a:effectLst/>
                        </a:rPr>
                        <a:t>Información</a:t>
                      </a:r>
                      <a:endParaRPr lang="es-EC"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nchor="ctr"/>
                </a:tc>
                <a:tc>
                  <a:txBody>
                    <a:bodyPr/>
                    <a:lstStyle/>
                    <a:p>
                      <a:pPr marL="86360" marR="80010" algn="ctr">
                        <a:lnSpc>
                          <a:spcPct val="200000"/>
                        </a:lnSpc>
                        <a:spcAft>
                          <a:spcPts val="0"/>
                        </a:spcAft>
                      </a:pPr>
                      <a:r>
                        <a:rPr lang="es-ES" sz="1200" dirty="0">
                          <a:effectLst/>
                        </a:rPr>
                        <a:t>2</a:t>
                      </a:r>
                      <a:endParaRPr lang="es-EC"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1109" marR="51109" marT="0" marB="0"/>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4065458572"/>
                  </a:ext>
                </a:extLst>
              </a:tr>
            </a:tbl>
          </a:graphicData>
        </a:graphic>
      </p:graphicFrame>
    </p:spTree>
    <p:extLst>
      <p:ext uri="{BB962C8B-B14F-4D97-AF65-F5344CB8AC3E}">
        <p14:creationId xmlns:p14="http://schemas.microsoft.com/office/powerpoint/2010/main" val="961461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R="0" lvl="0" algn="l" defTabSz="914400" rtl="0" eaLnBrk="1" fontAlgn="auto" latinLnBrk="0" hangingPunct="1">
              <a:lnSpc>
                <a:spcPct val="130000"/>
              </a:lnSpc>
              <a:spcBef>
                <a:spcPts val="0"/>
              </a:spcBef>
              <a:spcAft>
                <a:spcPts val="0"/>
              </a:spcAft>
              <a:buClrTx/>
              <a:buSzTx/>
              <a:tabLst/>
              <a:defRPr/>
            </a:pP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13.  PROPUESTA</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schemeClr val="tx1"/>
                </a:solidFill>
                <a:latin typeface="Arial" panose="020B0604020202020204" pitchFamily="34" charset="0"/>
                <a:cs typeface="Arial" panose="020B0604020202020204" pitchFamily="34" charset="0"/>
              </a:rPr>
              <a:t>13. PROPUESTA</a:t>
            </a:r>
            <a:endParaRPr lang="es-EC" sz="2800" b="1" i="1" dirty="0">
              <a:solidFill>
                <a:schemeClr val="tx1"/>
              </a:solidFill>
              <a:latin typeface="Arial" panose="020B0604020202020204" pitchFamily="34" charset="0"/>
              <a:cs typeface="Arial" panose="020B0604020202020204" pitchFamily="34" charset="0"/>
            </a:endParaRPr>
          </a:p>
        </p:txBody>
      </p:sp>
      <p:sp>
        <p:nvSpPr>
          <p:cNvPr id="3" name="Rounded Rectangle 1">
            <a:extLst>
              <a:ext uri="{FF2B5EF4-FFF2-40B4-BE49-F238E27FC236}">
                <a16:creationId xmlns:a16="http://schemas.microsoft.com/office/drawing/2014/main" xmlns="" id="{A7232A73-549A-47A1-9895-20A1BFB972C8}"/>
              </a:ext>
            </a:extLst>
          </p:cNvPr>
          <p:cNvSpPr/>
          <p:nvPr/>
        </p:nvSpPr>
        <p:spPr>
          <a:xfrm>
            <a:off x="1423146" y="1047163"/>
            <a:ext cx="10551457" cy="5626353"/>
          </a:xfrm>
          <a:prstGeom prst="roundRect">
            <a:avLst>
              <a:gd name="adj" fmla="val 107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4" name="TextBox 8">
            <a:extLst>
              <a:ext uri="{FF2B5EF4-FFF2-40B4-BE49-F238E27FC236}">
                <a16:creationId xmlns:a16="http://schemas.microsoft.com/office/drawing/2014/main" xmlns="" id="{5BFA0631-0022-418E-822A-44779D55CD3A}"/>
              </a:ext>
            </a:extLst>
          </p:cNvPr>
          <p:cNvSpPr txBox="1"/>
          <p:nvPr/>
        </p:nvSpPr>
        <p:spPr>
          <a:xfrm>
            <a:off x="2218166" y="1047163"/>
            <a:ext cx="9652801" cy="5509200"/>
          </a:xfrm>
          <a:prstGeom prst="rect">
            <a:avLst/>
          </a:prstGeom>
          <a:noFill/>
        </p:spPr>
        <p:txBody>
          <a:bodyPr wrap="square" rtlCol="0">
            <a:spAutoFit/>
          </a:bodyPr>
          <a:lstStyle/>
          <a:p>
            <a:pPr algn="ctr"/>
            <a:r>
              <a:rPr lang="es-EC" sz="1600" b="1" dirty="0" smtClean="0"/>
              <a:t>DERECHO CONSTITUCIONAL</a:t>
            </a:r>
          </a:p>
          <a:p>
            <a:r>
              <a:rPr lang="es-EC" sz="1400" b="1" dirty="0"/>
              <a:t>TEMA 1. </a:t>
            </a:r>
            <a:r>
              <a:rPr lang="es-EC" sz="1400" b="1" dirty="0" smtClean="0"/>
              <a:t>Antecedentes Y Preámbulo</a:t>
            </a:r>
            <a:endParaRPr lang="es-EC" sz="1400" dirty="0"/>
          </a:p>
          <a:p>
            <a:pPr lvl="0"/>
            <a:r>
              <a:rPr lang="es-EC" sz="1400" dirty="0" smtClean="0"/>
              <a:t>Creación y evolución de la Constitución. Supremacía</a:t>
            </a:r>
            <a:endParaRPr lang="es-EC" sz="1600" dirty="0"/>
          </a:p>
          <a:p>
            <a:r>
              <a:rPr lang="es-EC" sz="1400" b="1" dirty="0"/>
              <a:t>TEMA 2. </a:t>
            </a:r>
            <a:r>
              <a:rPr lang="es-EC" sz="1400" b="1" dirty="0" smtClean="0"/>
              <a:t>Elementos constitutivos del Estado</a:t>
            </a:r>
            <a:endParaRPr lang="es-EC" sz="1400" dirty="0"/>
          </a:p>
          <a:p>
            <a:pPr lvl="0"/>
            <a:r>
              <a:rPr lang="es-EC" sz="1400" dirty="0" smtClean="0"/>
              <a:t>Deberes del Estado</a:t>
            </a:r>
          </a:p>
          <a:p>
            <a:pPr lvl="0"/>
            <a:r>
              <a:rPr lang="es-EC" sz="1400" dirty="0" smtClean="0"/>
              <a:t>Formas de Estado y Gobierno</a:t>
            </a:r>
            <a:endParaRPr lang="es-EC" sz="1600" dirty="0"/>
          </a:p>
          <a:p>
            <a:pPr lvl="0"/>
            <a:r>
              <a:rPr lang="es-EC" sz="1400" dirty="0" smtClean="0"/>
              <a:t>Igualdad de Derechos</a:t>
            </a:r>
            <a:r>
              <a:rPr lang="es-EC" sz="1400" dirty="0"/>
              <a:t>.</a:t>
            </a:r>
            <a:endParaRPr lang="es-EC" sz="1600" dirty="0"/>
          </a:p>
          <a:p>
            <a:r>
              <a:rPr lang="es-EC" sz="1400" b="1" dirty="0"/>
              <a:t>TEMA 3. </a:t>
            </a:r>
            <a:r>
              <a:rPr lang="es-EC" sz="1400" b="1" dirty="0" smtClean="0"/>
              <a:t>Derechos.</a:t>
            </a:r>
            <a:endParaRPr lang="es-EC" sz="1400" dirty="0"/>
          </a:p>
          <a:p>
            <a:pPr lvl="0"/>
            <a:r>
              <a:rPr lang="es-EC" sz="1400" dirty="0"/>
              <a:t>Principios de Aplicación de los Derechos.</a:t>
            </a:r>
          </a:p>
          <a:p>
            <a:pPr lvl="0"/>
            <a:r>
              <a:rPr lang="es-EC" sz="1400" dirty="0"/>
              <a:t>Derechos del Buen Vivir.</a:t>
            </a:r>
          </a:p>
          <a:p>
            <a:pPr lvl="0"/>
            <a:r>
              <a:rPr lang="es-EC" sz="1400" dirty="0"/>
              <a:t>Derechos de las Personas y Grupos de Atención Prioritaria.</a:t>
            </a:r>
          </a:p>
          <a:p>
            <a:pPr lvl="1"/>
            <a:r>
              <a:rPr lang="es-EC" sz="1400" dirty="0"/>
              <a:t>Grupos Vulnerables.</a:t>
            </a:r>
          </a:p>
          <a:p>
            <a:pPr lvl="1"/>
            <a:r>
              <a:rPr lang="es-EC" sz="1400" dirty="0"/>
              <a:t>Jóvenes.</a:t>
            </a:r>
          </a:p>
          <a:p>
            <a:pPr lvl="1"/>
            <a:r>
              <a:rPr lang="es-EC" sz="1400" dirty="0"/>
              <a:t>Movilidad Humana.</a:t>
            </a:r>
          </a:p>
          <a:p>
            <a:pPr lvl="1"/>
            <a:r>
              <a:rPr lang="es-EC" sz="1400" dirty="0"/>
              <a:t>Mujeres Embarazadas.</a:t>
            </a:r>
          </a:p>
          <a:p>
            <a:pPr lvl="1"/>
            <a:r>
              <a:rPr lang="es-EC" sz="1400" dirty="0"/>
              <a:t>Niñas, Niños y Adolescentes.</a:t>
            </a:r>
          </a:p>
          <a:p>
            <a:pPr lvl="1"/>
            <a:r>
              <a:rPr lang="es-EC" sz="1400" dirty="0"/>
              <a:t>Personas con Discapacidad.</a:t>
            </a:r>
          </a:p>
          <a:p>
            <a:pPr lvl="1"/>
            <a:r>
              <a:rPr lang="es-EC" sz="1400" dirty="0"/>
              <a:t>Personas con Enfermedades Catastróficas y Privadas de Libertad.</a:t>
            </a:r>
          </a:p>
          <a:p>
            <a:pPr lvl="0"/>
            <a:r>
              <a:rPr lang="es-EC" sz="1400" dirty="0"/>
              <a:t>Derechos de las Comunidades, Pueblos y Nacionalidades.</a:t>
            </a:r>
          </a:p>
          <a:p>
            <a:pPr lvl="0"/>
            <a:r>
              <a:rPr lang="es-EC" sz="1400" dirty="0"/>
              <a:t>Derechos de Participación.</a:t>
            </a:r>
          </a:p>
          <a:p>
            <a:pPr lvl="0"/>
            <a:r>
              <a:rPr lang="es-EC" sz="1400" dirty="0"/>
              <a:t>Derechos de Libertad.</a:t>
            </a:r>
          </a:p>
          <a:p>
            <a:pPr lvl="1"/>
            <a:r>
              <a:rPr lang="es-EC" sz="1400" b="1" dirty="0"/>
              <a:t>Inviolabilidad del Derecho a la Vida.</a:t>
            </a:r>
          </a:p>
          <a:p>
            <a:pPr lvl="1"/>
            <a:r>
              <a:rPr lang="es-EC" sz="1400" b="1" dirty="0"/>
              <a:t>Prohibición de Tortura, Desaparición Forzada y los Tratos y Penas Crueles, Inhumanas o Degradantes</a:t>
            </a:r>
            <a:r>
              <a:rPr lang="es-EC" sz="1400" dirty="0"/>
              <a:t>.</a:t>
            </a:r>
          </a:p>
          <a:p>
            <a:pPr lvl="0"/>
            <a:r>
              <a:rPr lang="es-EC" sz="1400" dirty="0"/>
              <a:t>Derechos de la Naturaleza.</a:t>
            </a:r>
          </a:p>
          <a:p>
            <a:r>
              <a:rPr lang="es-EC" sz="1400" dirty="0"/>
              <a:t>Derechos de </a:t>
            </a:r>
            <a:r>
              <a:rPr lang="es-EC" sz="1400" dirty="0" smtClean="0"/>
              <a:t>Protección.</a:t>
            </a:r>
            <a:endParaRPr lang="ko-KR" altLang="en-US" sz="1400" dirty="0">
              <a:cs typeface="Arial" pitchFamily="34" charset="0"/>
            </a:endParaRPr>
          </a:p>
        </p:txBody>
      </p:sp>
    </p:spTree>
    <p:extLst>
      <p:ext uri="{BB962C8B-B14F-4D97-AF65-F5344CB8AC3E}">
        <p14:creationId xmlns:p14="http://schemas.microsoft.com/office/powerpoint/2010/main" val="2650754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schemeClr val="tx1"/>
                </a:solidFill>
                <a:latin typeface="Arial" panose="020B0604020202020204" pitchFamily="34" charset="0"/>
                <a:cs typeface="Arial" panose="020B0604020202020204" pitchFamily="34" charset="0"/>
              </a:rPr>
              <a:t>13. PROPUESTA</a:t>
            </a:r>
            <a:endParaRPr lang="es-EC" sz="2800" b="1" i="1" dirty="0">
              <a:solidFill>
                <a:schemeClr val="tx1"/>
              </a:solidFill>
              <a:latin typeface="Arial" panose="020B0604020202020204" pitchFamily="34" charset="0"/>
              <a:cs typeface="Arial" panose="020B0604020202020204" pitchFamily="34" charset="0"/>
            </a:endParaRPr>
          </a:p>
        </p:txBody>
      </p:sp>
      <p:sp>
        <p:nvSpPr>
          <p:cNvPr id="4" name="Rounded Rectangle 1">
            <a:extLst>
              <a:ext uri="{FF2B5EF4-FFF2-40B4-BE49-F238E27FC236}">
                <a16:creationId xmlns:a16="http://schemas.microsoft.com/office/drawing/2014/main" xmlns="" id="{A7232A73-549A-47A1-9895-20A1BFB972C8}"/>
              </a:ext>
            </a:extLst>
          </p:cNvPr>
          <p:cNvSpPr/>
          <p:nvPr/>
        </p:nvSpPr>
        <p:spPr>
          <a:xfrm>
            <a:off x="1423146" y="1047163"/>
            <a:ext cx="10551457" cy="5626353"/>
          </a:xfrm>
          <a:prstGeom prst="roundRect">
            <a:avLst>
              <a:gd name="adj" fmla="val 107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 name="TextBox 8">
            <a:extLst>
              <a:ext uri="{FF2B5EF4-FFF2-40B4-BE49-F238E27FC236}">
                <a16:creationId xmlns:a16="http://schemas.microsoft.com/office/drawing/2014/main" xmlns="" id="{5BFA0631-0022-418E-822A-44779D55CD3A}"/>
              </a:ext>
            </a:extLst>
          </p:cNvPr>
          <p:cNvSpPr txBox="1"/>
          <p:nvPr/>
        </p:nvSpPr>
        <p:spPr>
          <a:xfrm>
            <a:off x="2218166" y="1047163"/>
            <a:ext cx="9652801" cy="5509200"/>
          </a:xfrm>
          <a:prstGeom prst="rect">
            <a:avLst/>
          </a:prstGeom>
          <a:noFill/>
        </p:spPr>
        <p:txBody>
          <a:bodyPr wrap="square" rtlCol="0">
            <a:spAutoFit/>
          </a:bodyPr>
          <a:lstStyle/>
          <a:p>
            <a:pPr algn="ctr"/>
            <a:r>
              <a:rPr lang="es-EC" sz="1600" b="1" dirty="0" smtClean="0"/>
              <a:t>DERECHO PENAL</a:t>
            </a:r>
          </a:p>
          <a:p>
            <a:r>
              <a:rPr lang="es-EC" sz="1400" b="1" dirty="0"/>
              <a:t>TEMA 1. Antecedentes</a:t>
            </a:r>
            <a:endParaRPr lang="es-EC" sz="1400" dirty="0"/>
          </a:p>
          <a:p>
            <a:pPr lvl="0"/>
            <a:r>
              <a:rPr lang="es-EC" sz="1400" dirty="0"/>
              <a:t>Conceptos y Alcance.</a:t>
            </a:r>
            <a:endParaRPr lang="es-EC" sz="1600" dirty="0"/>
          </a:p>
          <a:p>
            <a:r>
              <a:rPr lang="es-EC" sz="1400" b="1" dirty="0"/>
              <a:t>TEMA 2. </a:t>
            </a:r>
            <a:r>
              <a:rPr lang="es-EC" sz="1400" b="1" dirty="0" smtClean="0"/>
              <a:t>Normas Rectoras</a:t>
            </a:r>
            <a:endParaRPr lang="es-EC" sz="1400" dirty="0"/>
          </a:p>
          <a:p>
            <a:pPr lvl="0"/>
            <a:r>
              <a:rPr lang="es-EC" sz="1400" dirty="0"/>
              <a:t>Finalidad.</a:t>
            </a:r>
            <a:endParaRPr lang="es-EC" sz="1600" dirty="0"/>
          </a:p>
          <a:p>
            <a:pPr lvl="0"/>
            <a:r>
              <a:rPr lang="es-EC" sz="1400" dirty="0" smtClean="0"/>
              <a:t>Alcance.</a:t>
            </a:r>
            <a:endParaRPr lang="es-EC" sz="1600" dirty="0"/>
          </a:p>
          <a:p>
            <a:r>
              <a:rPr lang="es-EC" sz="1400" b="1" dirty="0"/>
              <a:t>TEMA 3. La Infracción Penal.</a:t>
            </a:r>
            <a:endParaRPr lang="es-EC" sz="1400" dirty="0"/>
          </a:p>
          <a:p>
            <a:pPr lvl="0"/>
            <a:r>
              <a:rPr lang="es-EC" sz="1400" dirty="0"/>
              <a:t>La Infracción Penal en General.</a:t>
            </a:r>
            <a:endParaRPr lang="es-EC" sz="1600" dirty="0"/>
          </a:p>
          <a:p>
            <a:pPr lvl="0"/>
            <a:r>
              <a:rPr lang="es-EC" sz="1400" dirty="0"/>
              <a:t>Penas y Medidas de Seguridad</a:t>
            </a:r>
            <a:r>
              <a:rPr lang="es-EC" sz="1400" dirty="0" smtClean="0"/>
              <a:t>.</a:t>
            </a:r>
            <a:r>
              <a:rPr lang="es-EC" sz="1400" dirty="0"/>
              <a:t> </a:t>
            </a:r>
            <a:endParaRPr lang="es-EC" sz="1600" dirty="0"/>
          </a:p>
          <a:p>
            <a:pPr lvl="1"/>
            <a:r>
              <a:rPr lang="es-EC" sz="1400" dirty="0"/>
              <a:t>La Pena en General.</a:t>
            </a:r>
            <a:endParaRPr lang="es-EC" sz="1600" dirty="0"/>
          </a:p>
          <a:p>
            <a:pPr lvl="1"/>
            <a:r>
              <a:rPr lang="es-EC" sz="1400" dirty="0"/>
              <a:t>Clasificación de la Pena.</a:t>
            </a:r>
            <a:endParaRPr lang="es-EC" sz="1600" dirty="0"/>
          </a:p>
          <a:p>
            <a:pPr lvl="1"/>
            <a:r>
              <a:rPr lang="es-EC" sz="1400" dirty="0"/>
              <a:t>Extinción de la Pena</a:t>
            </a:r>
            <a:endParaRPr lang="es-EC" sz="1600" dirty="0"/>
          </a:p>
          <a:p>
            <a:pPr lvl="0"/>
            <a:r>
              <a:rPr lang="es-EC" sz="1400" dirty="0"/>
              <a:t>Reparación Integral.</a:t>
            </a:r>
            <a:endParaRPr lang="es-EC" sz="1600" dirty="0"/>
          </a:p>
          <a:p>
            <a:pPr lvl="0"/>
            <a:r>
              <a:rPr lang="es-EC" sz="1400" dirty="0"/>
              <a:t>Infracciones en Particular. </a:t>
            </a:r>
            <a:endParaRPr lang="es-EC" sz="1600" dirty="0"/>
          </a:p>
          <a:p>
            <a:pPr lvl="0"/>
            <a:r>
              <a:rPr lang="es-EC" sz="1400" dirty="0"/>
              <a:t> </a:t>
            </a:r>
            <a:endParaRPr lang="es-EC" sz="1600" dirty="0" smtClean="0"/>
          </a:p>
          <a:p>
            <a:pPr lvl="1"/>
            <a:r>
              <a:rPr lang="es-EC" sz="1400" dirty="0" smtClean="0"/>
              <a:t>Graves Violaciones a los Derechos Humanos y Delitos Contra el Derecho Internacional Humanitario.</a:t>
            </a:r>
            <a:endParaRPr lang="es-EC" sz="1600" dirty="0" smtClean="0"/>
          </a:p>
          <a:p>
            <a:pPr lvl="1"/>
            <a:r>
              <a:rPr lang="es-EC" sz="1400" dirty="0" smtClean="0"/>
              <a:t>Delitos </a:t>
            </a:r>
            <a:r>
              <a:rPr lang="es-EC" sz="1400" dirty="0"/>
              <a:t>Contra los Derechos de Libertad.</a:t>
            </a:r>
            <a:endParaRPr lang="es-EC" sz="1600" dirty="0"/>
          </a:p>
          <a:p>
            <a:pPr lvl="1"/>
            <a:r>
              <a:rPr lang="es-EC" sz="1400" dirty="0"/>
              <a:t>Delitos Contra los Derechos del Buen Vivir.</a:t>
            </a:r>
            <a:endParaRPr lang="es-EC" sz="1600" dirty="0"/>
          </a:p>
          <a:p>
            <a:pPr lvl="1"/>
            <a:r>
              <a:rPr lang="es-EC" sz="1400" dirty="0"/>
              <a:t>Delitos Contra el Ambiente o la Naturaleza.</a:t>
            </a:r>
            <a:endParaRPr lang="es-EC" sz="1600" dirty="0"/>
          </a:p>
          <a:p>
            <a:pPr lvl="1"/>
            <a:r>
              <a:rPr lang="es-EC" sz="1400" dirty="0"/>
              <a:t>Delitos Contra la Responsabilidad Ciudadana.</a:t>
            </a:r>
            <a:endParaRPr lang="es-EC" sz="1600" dirty="0"/>
          </a:p>
          <a:p>
            <a:pPr lvl="1"/>
            <a:r>
              <a:rPr lang="es-EC" sz="1400" dirty="0"/>
              <a:t>Delitos Contra la Estructura del Estado Constitucional.</a:t>
            </a:r>
            <a:endParaRPr lang="es-EC" sz="1600" dirty="0"/>
          </a:p>
          <a:p>
            <a:pPr lvl="1"/>
            <a:r>
              <a:rPr lang="es-EC" sz="1400" dirty="0"/>
              <a:t>Terrorismo.</a:t>
            </a:r>
            <a:endParaRPr lang="es-EC" sz="1600" dirty="0"/>
          </a:p>
          <a:p>
            <a:pPr lvl="1"/>
            <a:r>
              <a:rPr lang="es-EC" sz="1400" dirty="0"/>
              <a:t>Infracciones de Tránsito.</a:t>
            </a:r>
            <a:endParaRPr lang="es-EC" sz="1600" dirty="0"/>
          </a:p>
          <a:p>
            <a:r>
              <a:rPr lang="es-EC" sz="1600" dirty="0"/>
              <a:t> </a:t>
            </a:r>
            <a:r>
              <a:rPr lang="es-EC" sz="1600" dirty="0" smtClean="0"/>
              <a:t>         </a:t>
            </a:r>
            <a:r>
              <a:rPr lang="es-EC" sz="1400" dirty="0" smtClean="0"/>
              <a:t>Contravenciones</a:t>
            </a:r>
            <a:r>
              <a:rPr lang="es-EC" sz="1400" dirty="0"/>
              <a:t>.</a:t>
            </a:r>
            <a:endParaRPr lang="ko-KR" altLang="en-US" sz="2800" dirty="0">
              <a:cs typeface="Arial" pitchFamily="34" charset="0"/>
            </a:endParaRPr>
          </a:p>
        </p:txBody>
      </p:sp>
    </p:spTree>
    <p:extLst>
      <p:ext uri="{BB962C8B-B14F-4D97-AF65-F5344CB8AC3E}">
        <p14:creationId xmlns:p14="http://schemas.microsoft.com/office/powerpoint/2010/main" val="2430823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schemeClr val="tx1"/>
                </a:solidFill>
                <a:latin typeface="Arial" panose="020B0604020202020204" pitchFamily="34" charset="0"/>
                <a:cs typeface="Arial" panose="020B0604020202020204" pitchFamily="34" charset="0"/>
              </a:rPr>
              <a:t>15.CONCLUSIONES </a:t>
            </a:r>
            <a:r>
              <a:rPr lang="es-EC" sz="2800" b="1" i="1" dirty="0">
                <a:solidFill>
                  <a:schemeClr val="tx1"/>
                </a:solidFill>
                <a:latin typeface="Arial" panose="020B0604020202020204" pitchFamily="34" charset="0"/>
                <a:cs typeface="Arial" panose="020B0604020202020204" pitchFamily="34" charset="0"/>
              </a:rPr>
              <a:t>Y RECOMENDACIONES</a:t>
            </a:r>
            <a:endParaRPr lang="es-EC" sz="2800" dirty="0">
              <a:solidFill>
                <a:schemeClr val="tx1"/>
              </a:solidFill>
              <a:latin typeface="Arial" panose="020B0604020202020204" pitchFamily="34" charset="0"/>
              <a:cs typeface="Arial" panose="020B0604020202020204" pitchFamily="34" charset="0"/>
            </a:endParaRPr>
          </a:p>
        </p:txBody>
      </p:sp>
      <p:sp>
        <p:nvSpPr>
          <p:cNvPr id="4" name="Text Placeholder 1"/>
          <p:cNvSpPr txBox="1">
            <a:spLocks/>
          </p:cNvSpPr>
          <p:nvPr/>
        </p:nvSpPr>
        <p:spPr>
          <a:xfrm>
            <a:off x="323529" y="339509"/>
            <a:ext cx="11573197" cy="72424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 name="Rounded Rectangle 1">
            <a:extLst>
              <a:ext uri="{FF2B5EF4-FFF2-40B4-BE49-F238E27FC236}">
                <a16:creationId xmlns:a16="http://schemas.microsoft.com/office/drawing/2014/main" xmlns="" id="{A7232A73-549A-47A1-9895-20A1BFB972C8}"/>
              </a:ext>
            </a:extLst>
          </p:cNvPr>
          <p:cNvSpPr/>
          <p:nvPr/>
        </p:nvSpPr>
        <p:spPr>
          <a:xfrm>
            <a:off x="1423146" y="1047163"/>
            <a:ext cx="10551457" cy="2833996"/>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7" name="Rounded Rectangle 2">
            <a:extLst>
              <a:ext uri="{FF2B5EF4-FFF2-40B4-BE49-F238E27FC236}">
                <a16:creationId xmlns:a16="http://schemas.microsoft.com/office/drawing/2014/main" xmlns="" id="{87AE9401-8B7C-4281-AF2F-0EB649C173DB}"/>
              </a:ext>
            </a:extLst>
          </p:cNvPr>
          <p:cNvSpPr/>
          <p:nvPr/>
        </p:nvSpPr>
        <p:spPr>
          <a:xfrm>
            <a:off x="1501023" y="4024004"/>
            <a:ext cx="10551457" cy="2833996"/>
          </a:xfrm>
          <a:prstGeom prst="roundRect">
            <a:avLst>
              <a:gd name="adj" fmla="val 10788"/>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tx1"/>
              </a:solidFill>
            </a:endParaRPr>
          </a:p>
        </p:txBody>
      </p:sp>
      <p:sp>
        <p:nvSpPr>
          <p:cNvPr id="12" name="TextBox 8">
            <a:extLst>
              <a:ext uri="{FF2B5EF4-FFF2-40B4-BE49-F238E27FC236}">
                <a16:creationId xmlns:a16="http://schemas.microsoft.com/office/drawing/2014/main" xmlns="" id="{5BFA0631-0022-418E-822A-44779D55CD3A}"/>
              </a:ext>
            </a:extLst>
          </p:cNvPr>
          <p:cNvSpPr txBox="1"/>
          <p:nvPr/>
        </p:nvSpPr>
        <p:spPr>
          <a:xfrm>
            <a:off x="2243924" y="1328572"/>
            <a:ext cx="9652801" cy="2246769"/>
          </a:xfrm>
          <a:prstGeom prst="rect">
            <a:avLst/>
          </a:prstGeom>
          <a:noFill/>
        </p:spPr>
        <p:txBody>
          <a:bodyPr wrap="square" rtlCol="0">
            <a:spAutoFit/>
          </a:bodyPr>
          <a:lstStyle/>
          <a:p>
            <a:pPr marL="285750" indent="-285750" algn="just">
              <a:buFont typeface="Arial" panose="020B0604020202020204" pitchFamily="34" charset="0"/>
              <a:buChar char="•"/>
            </a:pPr>
            <a:r>
              <a:rPr lang="es-EC" sz="2000" b="1" dirty="0" smtClean="0"/>
              <a:t>El 68</a:t>
            </a:r>
            <a:r>
              <a:rPr lang="es-EC" sz="2000" b="1" dirty="0"/>
              <a:t>% </a:t>
            </a:r>
            <a:r>
              <a:rPr lang="es-EC" sz="2000" b="1" dirty="0" smtClean="0"/>
              <a:t>de </a:t>
            </a:r>
            <a:r>
              <a:rPr lang="es-EC" sz="2000" b="1" dirty="0"/>
              <a:t>oficiales encuestados desconocen los derechos </a:t>
            </a:r>
            <a:r>
              <a:rPr lang="es-EC" sz="2000" b="1" dirty="0" smtClean="0"/>
              <a:t>constitucionales.</a:t>
            </a:r>
          </a:p>
          <a:p>
            <a:pPr marL="285750" indent="-285750" algn="just">
              <a:buFont typeface="Arial" panose="020B0604020202020204" pitchFamily="34" charset="0"/>
              <a:buChar char="•"/>
            </a:pPr>
            <a:r>
              <a:rPr lang="es-EC" sz="2000" b="1" dirty="0" smtClean="0"/>
              <a:t>El </a:t>
            </a:r>
            <a:r>
              <a:rPr lang="es-EC" sz="2000" b="1" dirty="0"/>
              <a:t>conocimiento que tienen los oficiales no es </a:t>
            </a:r>
            <a:r>
              <a:rPr lang="es-EC" sz="2000" b="1" dirty="0" smtClean="0"/>
              <a:t>suficiente para el </a:t>
            </a:r>
            <a:r>
              <a:rPr lang="es-EC" sz="2000" b="1" dirty="0"/>
              <a:t>cumplimiento y conducción de las operaciones </a:t>
            </a:r>
            <a:r>
              <a:rPr lang="es-EC" sz="2000" b="1" dirty="0" smtClean="0"/>
              <a:t>militares.</a:t>
            </a:r>
          </a:p>
          <a:p>
            <a:pPr marL="285750" indent="-285750" algn="just">
              <a:buFont typeface="Arial" panose="020B0604020202020204" pitchFamily="34" charset="0"/>
              <a:buChar char="•"/>
            </a:pPr>
            <a:r>
              <a:rPr lang="en-US" altLang="ko-KR" sz="2000" dirty="0" err="1" smtClean="0">
                <a:cs typeface="Arial" pitchFamily="34" charset="0"/>
              </a:rPr>
              <a:t>Es</a:t>
            </a:r>
            <a:r>
              <a:rPr lang="en-US" altLang="ko-KR" sz="2000" dirty="0" smtClean="0">
                <a:cs typeface="Arial" pitchFamily="34" charset="0"/>
              </a:rPr>
              <a:t> </a:t>
            </a:r>
            <a:r>
              <a:rPr lang="en-US" altLang="ko-KR" sz="2000" dirty="0" err="1" smtClean="0">
                <a:cs typeface="Arial" pitchFamily="34" charset="0"/>
              </a:rPr>
              <a:t>necesario</a:t>
            </a:r>
            <a:r>
              <a:rPr lang="en-US" altLang="ko-KR" sz="2000" dirty="0" smtClean="0">
                <a:cs typeface="Arial" pitchFamily="34" charset="0"/>
              </a:rPr>
              <a:t> </a:t>
            </a:r>
            <a:r>
              <a:rPr lang="es-EC" sz="2000" dirty="0" smtClean="0"/>
              <a:t>mejorar </a:t>
            </a:r>
            <a:r>
              <a:rPr lang="es-EC" sz="2000" dirty="0"/>
              <a:t>notablemente </a:t>
            </a:r>
            <a:r>
              <a:rPr lang="es-EC" sz="2000" dirty="0" smtClean="0"/>
              <a:t>la falencia en conocimiento de derechos que permita adquirir </a:t>
            </a:r>
            <a:r>
              <a:rPr lang="es-EC" sz="2000" dirty="0"/>
              <a:t>las nuevas competencias para las </a:t>
            </a:r>
            <a:r>
              <a:rPr lang="es-EC" sz="2000" dirty="0" smtClean="0"/>
              <a:t>misiones </a:t>
            </a:r>
            <a:r>
              <a:rPr lang="es-EC" sz="2000" dirty="0"/>
              <a:t>que se asignan al ejército en </a:t>
            </a:r>
            <a:r>
              <a:rPr lang="es-EC" sz="2000" dirty="0" smtClean="0"/>
              <a:t>particular.</a:t>
            </a:r>
          </a:p>
          <a:p>
            <a:pPr marL="285750" indent="-285750" algn="just">
              <a:buFont typeface="Arial" panose="020B0604020202020204" pitchFamily="34" charset="0"/>
              <a:buChar char="•"/>
            </a:pPr>
            <a:r>
              <a:rPr lang="es-EC" sz="2000" dirty="0" smtClean="0"/>
              <a:t>Existe personal involucrado en violación de derechos.</a:t>
            </a:r>
            <a:endParaRPr lang="ko-KR" altLang="en-US" sz="2000" dirty="0">
              <a:cs typeface="Arial" pitchFamily="34" charset="0"/>
            </a:endParaRPr>
          </a:p>
        </p:txBody>
      </p:sp>
      <p:sp>
        <p:nvSpPr>
          <p:cNvPr id="13" name="TextBox 9">
            <a:extLst>
              <a:ext uri="{FF2B5EF4-FFF2-40B4-BE49-F238E27FC236}">
                <a16:creationId xmlns:a16="http://schemas.microsoft.com/office/drawing/2014/main" xmlns="" id="{BF0823DD-169A-45FE-B8DC-6BE98FD6A708}"/>
              </a:ext>
            </a:extLst>
          </p:cNvPr>
          <p:cNvSpPr txBox="1"/>
          <p:nvPr/>
        </p:nvSpPr>
        <p:spPr>
          <a:xfrm>
            <a:off x="2088107" y="4054965"/>
            <a:ext cx="9808617" cy="2554545"/>
          </a:xfrm>
          <a:prstGeom prst="rect">
            <a:avLst/>
          </a:prstGeom>
          <a:noFill/>
        </p:spPr>
        <p:txBody>
          <a:bodyPr wrap="square" rtlCol="0">
            <a:spAutoFit/>
          </a:bodyPr>
          <a:lstStyle/>
          <a:p>
            <a:pPr marL="285750" indent="-285750" algn="just">
              <a:buFont typeface="Arial" panose="020B0604020202020204" pitchFamily="34" charset="0"/>
              <a:buChar char="•"/>
            </a:pPr>
            <a:r>
              <a:rPr lang="es-EC" sz="2000" dirty="0" smtClean="0"/>
              <a:t>La capacitación </a:t>
            </a:r>
            <a:r>
              <a:rPr lang="es-EC" sz="2000" dirty="0"/>
              <a:t>y </a:t>
            </a:r>
            <a:r>
              <a:rPr lang="es-EC" sz="2000" dirty="0" smtClean="0"/>
              <a:t>fortalecimiento </a:t>
            </a:r>
            <a:r>
              <a:rPr lang="es-EC" sz="2000" dirty="0"/>
              <a:t>de las normas constitucionales en lo que ha derechos se </a:t>
            </a:r>
            <a:r>
              <a:rPr lang="es-EC" sz="2000" dirty="0" smtClean="0"/>
              <a:t>refiere permitirá normar el accionar del personal militar.</a:t>
            </a:r>
          </a:p>
          <a:p>
            <a:pPr marL="285750" indent="-285750" algn="just">
              <a:buFont typeface="Arial" panose="020B0604020202020204" pitchFamily="34" charset="0"/>
              <a:buChar char="•"/>
            </a:pPr>
            <a:r>
              <a:rPr lang="es-EC" sz="2000" dirty="0" smtClean="0"/>
              <a:t>Es necesaria la participación </a:t>
            </a:r>
            <a:r>
              <a:rPr lang="es-EC" sz="2000" dirty="0"/>
              <a:t>activa de los oficiales en todos los grados al cursar los diferentes cursos de formación, perfeccionamiento y especialización en sus respectivas </a:t>
            </a:r>
            <a:r>
              <a:rPr lang="es-EC" sz="2000" dirty="0" smtClean="0"/>
              <a:t>escuelas.</a:t>
            </a:r>
          </a:p>
          <a:p>
            <a:pPr marL="285750" indent="-285750" algn="just">
              <a:buFont typeface="Arial" panose="020B0604020202020204" pitchFamily="34" charset="0"/>
              <a:buChar char="•"/>
            </a:pPr>
            <a:r>
              <a:rPr lang="es-EC" sz="2000" b="1" dirty="0" smtClean="0"/>
              <a:t>La propuesta es viable permite </a:t>
            </a:r>
            <a:r>
              <a:rPr lang="es-EC" sz="2000" b="1" dirty="0"/>
              <a:t>profundizar </a:t>
            </a:r>
            <a:r>
              <a:rPr lang="es-EC" sz="2000" b="1" dirty="0" smtClean="0"/>
              <a:t>el conocimiento de </a:t>
            </a:r>
            <a:r>
              <a:rPr lang="es-EC" sz="2000" b="1" dirty="0"/>
              <a:t>las normas constitucionales, así como ponerlos en práctica en las actividades desarrolladas en la conducción de las diferentes operaciones </a:t>
            </a:r>
            <a:r>
              <a:rPr lang="es-EC" sz="2000" b="1" dirty="0" smtClean="0"/>
              <a:t>militares por parte de oficiales.</a:t>
            </a:r>
            <a:endParaRPr lang="ko-KR" altLang="en-US" sz="2000" b="1" dirty="0">
              <a:cs typeface="Arial" pitchFamily="34" charset="0"/>
            </a:endParaRPr>
          </a:p>
        </p:txBody>
      </p:sp>
      <p:sp>
        <p:nvSpPr>
          <p:cNvPr id="15" name="TextBox 11">
            <a:extLst>
              <a:ext uri="{FF2B5EF4-FFF2-40B4-BE49-F238E27FC236}">
                <a16:creationId xmlns:a16="http://schemas.microsoft.com/office/drawing/2014/main" xmlns="" id="{4A4E2A93-81CF-429A-89CE-AC07F6B6579F}"/>
              </a:ext>
            </a:extLst>
          </p:cNvPr>
          <p:cNvSpPr txBox="1"/>
          <p:nvPr/>
        </p:nvSpPr>
        <p:spPr>
          <a:xfrm>
            <a:off x="712133" y="3764260"/>
            <a:ext cx="879142" cy="1107996"/>
          </a:xfrm>
          <a:prstGeom prst="rect">
            <a:avLst/>
          </a:prstGeom>
          <a:noFill/>
        </p:spPr>
        <p:txBody>
          <a:bodyPr wrap="square" rtlCol="0" anchor="ctr">
            <a:spAutoFit/>
          </a:bodyPr>
          <a:lstStyle/>
          <a:p>
            <a:pPr algn="ctr"/>
            <a:r>
              <a:rPr lang="es-EC" altLang="ko-KR" sz="6600" b="1" dirty="0" smtClean="0">
                <a:cs typeface="Arial" pitchFamily="34" charset="0"/>
              </a:rPr>
              <a:t>R</a:t>
            </a:r>
            <a:endParaRPr lang="ko-KR" altLang="en-US" sz="6600" b="1" dirty="0">
              <a:cs typeface="Arial" pitchFamily="34" charset="0"/>
            </a:endParaRPr>
          </a:p>
        </p:txBody>
      </p:sp>
      <p:sp>
        <p:nvSpPr>
          <p:cNvPr id="16" name="TextBox 12">
            <a:extLst>
              <a:ext uri="{FF2B5EF4-FFF2-40B4-BE49-F238E27FC236}">
                <a16:creationId xmlns:a16="http://schemas.microsoft.com/office/drawing/2014/main" xmlns="" id="{58BA8304-64BA-4CC3-8CEF-5A3B46993FEF}"/>
              </a:ext>
            </a:extLst>
          </p:cNvPr>
          <p:cNvSpPr txBox="1"/>
          <p:nvPr/>
        </p:nvSpPr>
        <p:spPr>
          <a:xfrm>
            <a:off x="323529" y="746990"/>
            <a:ext cx="1656350" cy="1015663"/>
          </a:xfrm>
          <a:prstGeom prst="rect">
            <a:avLst/>
          </a:prstGeom>
          <a:noFill/>
        </p:spPr>
        <p:txBody>
          <a:bodyPr wrap="square" rtlCol="0" anchor="ctr">
            <a:spAutoFit/>
          </a:bodyPr>
          <a:lstStyle/>
          <a:p>
            <a:pPr algn="ctr"/>
            <a:r>
              <a:rPr lang="en-US" altLang="ko-KR" sz="6000" b="1" dirty="0">
                <a:cs typeface="Arial" pitchFamily="34" charset="0"/>
              </a:rPr>
              <a:t>C</a:t>
            </a:r>
            <a:endParaRPr lang="ko-KR" altLang="en-US" sz="6000" b="1" dirty="0">
              <a:cs typeface="Arial" pitchFamily="34" charset="0"/>
            </a:endParaRPr>
          </a:p>
        </p:txBody>
      </p:sp>
      <p:sp>
        <p:nvSpPr>
          <p:cNvPr id="19" name="Oval 10">
            <a:extLst>
              <a:ext uri="{FF2B5EF4-FFF2-40B4-BE49-F238E27FC236}">
                <a16:creationId xmlns:a16="http://schemas.microsoft.com/office/drawing/2014/main" xmlns="" id="{01C20567-8969-480E-8A68-CC4546A55F06}"/>
              </a:ext>
            </a:extLst>
          </p:cNvPr>
          <p:cNvSpPr/>
          <p:nvPr/>
        </p:nvSpPr>
        <p:spPr>
          <a:xfrm>
            <a:off x="8948028" y="1556238"/>
            <a:ext cx="2331468" cy="4807510"/>
          </a:xfrm>
          <a:custGeom>
            <a:avLst/>
            <a:gdLst/>
            <a:ahLst/>
            <a:cxnLst/>
            <a:rect l="l" t="t" r="r" b="b"/>
            <a:pathLst>
              <a:path w="1947685" h="4016145">
                <a:moveTo>
                  <a:pt x="1088762" y="3078635"/>
                </a:moveTo>
                <a:cubicBezTo>
                  <a:pt x="1267926" y="3448937"/>
                  <a:pt x="1543035" y="3763664"/>
                  <a:pt x="1880191" y="3994534"/>
                </a:cubicBezTo>
                <a:cubicBezTo>
                  <a:pt x="1867985" y="4003436"/>
                  <a:pt x="1854529" y="4009974"/>
                  <a:pt x="1840873" y="4016145"/>
                </a:cubicBezTo>
                <a:cubicBezTo>
                  <a:pt x="1340869" y="3974798"/>
                  <a:pt x="893075" y="3750409"/>
                  <a:pt x="564600" y="3409842"/>
                </a:cubicBezTo>
                <a:cubicBezTo>
                  <a:pt x="721388" y="3275427"/>
                  <a:pt x="897558" y="3163214"/>
                  <a:pt x="1088762" y="3078635"/>
                </a:cubicBezTo>
                <a:close/>
                <a:moveTo>
                  <a:pt x="1947685" y="2879651"/>
                </a:moveTo>
                <a:lnTo>
                  <a:pt x="1947685" y="3856393"/>
                </a:lnTo>
                <a:cubicBezTo>
                  <a:pt x="1642820" y="3643693"/>
                  <a:pt x="1393445" y="3357205"/>
                  <a:pt x="1228557" y="3021314"/>
                </a:cubicBezTo>
                <a:cubicBezTo>
                  <a:pt x="1452716" y="2934398"/>
                  <a:pt x="1694921" y="2884965"/>
                  <a:pt x="1947685" y="2879651"/>
                </a:cubicBezTo>
                <a:close/>
                <a:moveTo>
                  <a:pt x="990153" y="2089456"/>
                </a:moveTo>
                <a:lnTo>
                  <a:pt x="1947685" y="2089456"/>
                </a:lnTo>
                <a:lnTo>
                  <a:pt x="1947685" y="2728434"/>
                </a:lnTo>
                <a:cubicBezTo>
                  <a:pt x="1671572" y="2733862"/>
                  <a:pt x="1407201" y="2788398"/>
                  <a:pt x="1163034" y="2884419"/>
                </a:cubicBezTo>
                <a:cubicBezTo>
                  <a:pt x="1058956" y="2638942"/>
                  <a:pt x="998569" y="2370740"/>
                  <a:pt x="990153" y="2089456"/>
                </a:cubicBezTo>
                <a:close/>
                <a:moveTo>
                  <a:pt x="1276" y="2089456"/>
                </a:moveTo>
                <a:lnTo>
                  <a:pt x="838937" y="2089456"/>
                </a:lnTo>
                <a:cubicBezTo>
                  <a:pt x="847380" y="2391297"/>
                  <a:pt x="911873" y="2679090"/>
                  <a:pt x="1023115" y="2942572"/>
                </a:cubicBezTo>
                <a:cubicBezTo>
                  <a:pt x="819240" y="3033037"/>
                  <a:pt x="631464" y="3153018"/>
                  <a:pt x="464462" y="3296747"/>
                </a:cubicBezTo>
                <a:cubicBezTo>
                  <a:pt x="189240" y="2967528"/>
                  <a:pt x="18598" y="2548178"/>
                  <a:pt x="1276" y="2089456"/>
                </a:cubicBezTo>
                <a:close/>
                <a:moveTo>
                  <a:pt x="1206987" y="1049540"/>
                </a:moveTo>
                <a:cubicBezTo>
                  <a:pt x="1438693" y="1135797"/>
                  <a:pt x="1687990" y="1184484"/>
                  <a:pt x="1947685" y="1189438"/>
                </a:cubicBezTo>
                <a:lnTo>
                  <a:pt x="1947685" y="1950849"/>
                </a:lnTo>
                <a:lnTo>
                  <a:pt x="989419" y="1950849"/>
                </a:lnTo>
                <a:cubicBezTo>
                  <a:pt x="997150" y="1628312"/>
                  <a:pt x="1073144" y="1322714"/>
                  <a:pt x="1206987" y="1049540"/>
                </a:cubicBezTo>
                <a:close/>
                <a:moveTo>
                  <a:pt x="513104" y="661621"/>
                </a:moveTo>
                <a:cubicBezTo>
                  <a:pt x="679616" y="797285"/>
                  <a:pt x="865317" y="910052"/>
                  <a:pt x="1065415" y="995677"/>
                </a:cubicBezTo>
                <a:cubicBezTo>
                  <a:pt x="925183" y="1285627"/>
                  <a:pt x="845859" y="1609381"/>
                  <a:pt x="838202" y="1950849"/>
                </a:cubicBezTo>
                <a:lnTo>
                  <a:pt x="0" y="1950849"/>
                </a:lnTo>
                <a:cubicBezTo>
                  <a:pt x="12649" y="1455464"/>
                  <a:pt x="203973" y="1004620"/>
                  <a:pt x="513104" y="661621"/>
                </a:cubicBezTo>
                <a:close/>
                <a:moveTo>
                  <a:pt x="1947685" y="169371"/>
                </a:moveTo>
                <a:lnTo>
                  <a:pt x="1947685" y="1038222"/>
                </a:lnTo>
                <a:cubicBezTo>
                  <a:pt x="1712022" y="1033433"/>
                  <a:pt x="1485549" y="989974"/>
                  <a:pt x="1274392" y="913335"/>
                </a:cubicBezTo>
                <a:cubicBezTo>
                  <a:pt x="1439339" y="616984"/>
                  <a:pt x="1670594" y="362701"/>
                  <a:pt x="1947685" y="169371"/>
                </a:cubicBezTo>
                <a:close/>
                <a:moveTo>
                  <a:pt x="1820909" y="0"/>
                </a:moveTo>
                <a:lnTo>
                  <a:pt x="1879630" y="31649"/>
                </a:lnTo>
                <a:cubicBezTo>
                  <a:pt x="1569335" y="244246"/>
                  <a:pt x="1311629" y="527886"/>
                  <a:pt x="1130624" y="859402"/>
                </a:cubicBezTo>
                <a:cubicBezTo>
                  <a:pt x="945585" y="780537"/>
                  <a:pt x="773537" y="677107"/>
                  <a:pt x="619180" y="552329"/>
                </a:cubicBezTo>
                <a:cubicBezTo>
                  <a:pt x="936412" y="245031"/>
                  <a:pt x="1355532" y="43191"/>
                  <a:pt x="1820909"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Tree>
    <p:extLst>
      <p:ext uri="{BB962C8B-B14F-4D97-AF65-F5344CB8AC3E}">
        <p14:creationId xmlns:p14="http://schemas.microsoft.com/office/powerpoint/2010/main" val="22809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INTRODUCCIÓN</a:t>
            </a:r>
            <a:endParaRPr lang="es-EC" sz="2800" b="1" i="1" dirty="0">
              <a:solidFill>
                <a:prstClr val="black"/>
              </a:solidFill>
              <a:latin typeface="Arial" panose="020B0604020202020204" pitchFamily="34" charset="0"/>
              <a:cs typeface="Arial" panose="020B0604020202020204" pitchFamily="34" charset="0"/>
            </a:endParaRPr>
          </a:p>
        </p:txBody>
      </p:sp>
      <p:sp>
        <p:nvSpPr>
          <p:cNvPr id="7" name="Rectangle 10"/>
          <p:cNvSpPr/>
          <p:nvPr/>
        </p:nvSpPr>
        <p:spPr>
          <a:xfrm>
            <a:off x="10267291" y="4159877"/>
            <a:ext cx="1370527" cy="131938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2400">
              <a:solidFill>
                <a:prstClr val="white"/>
              </a:solidFill>
              <a:latin typeface="Arial"/>
            </a:endParaRPr>
          </a:p>
        </p:txBody>
      </p:sp>
      <p:sp>
        <p:nvSpPr>
          <p:cNvPr id="8" name="TextBox 19"/>
          <p:cNvSpPr txBox="1"/>
          <p:nvPr/>
        </p:nvSpPr>
        <p:spPr>
          <a:xfrm>
            <a:off x="6551042" y="2980101"/>
            <a:ext cx="1785189" cy="830997"/>
          </a:xfrm>
          <a:prstGeom prst="rect">
            <a:avLst/>
          </a:prstGeom>
          <a:noFill/>
        </p:spPr>
        <p:txBody>
          <a:bodyPr wrap="square" rtlCol="0" anchor="ctr">
            <a:spAutoFit/>
          </a:bodyPr>
          <a:lstStyle/>
          <a:p>
            <a:pPr algn="ctr" defTabSz="1219170" latinLnBrk="1"/>
            <a:r>
              <a:rPr lang="es-EC" altLang="ko-KR" sz="1600" b="1" dirty="0">
                <a:solidFill>
                  <a:prstClr val="black"/>
                </a:solidFill>
                <a:latin typeface="Arial"/>
                <a:cs typeface="Arial" pitchFamily="34" charset="0"/>
              </a:rPr>
              <a:t>Hans Kelsen</a:t>
            </a:r>
          </a:p>
          <a:p>
            <a:pPr algn="ctr" defTabSz="1219170" latinLnBrk="1"/>
            <a:r>
              <a:rPr lang="es-EC" altLang="ko-KR" sz="1600" b="1" dirty="0">
                <a:solidFill>
                  <a:prstClr val="black"/>
                </a:solidFill>
                <a:latin typeface="Arial"/>
                <a:cs typeface="Arial" pitchFamily="34" charset="0"/>
              </a:rPr>
              <a:t>1881-1973</a:t>
            </a:r>
          </a:p>
          <a:p>
            <a:pPr algn="ctr" defTabSz="1219170" latinLnBrk="1"/>
            <a:r>
              <a:rPr lang="es-EC" altLang="ko-KR" sz="1600" b="1" dirty="0">
                <a:solidFill>
                  <a:prstClr val="black"/>
                </a:solidFill>
                <a:latin typeface="Arial"/>
                <a:cs typeface="Arial" pitchFamily="34" charset="0"/>
              </a:rPr>
              <a:t>Austriaco</a:t>
            </a:r>
            <a:endParaRPr lang="ko-KR" altLang="en-US" sz="1600" b="1" dirty="0">
              <a:solidFill>
                <a:prstClr val="black"/>
              </a:solidFill>
              <a:latin typeface="Arial"/>
              <a:cs typeface="Arial" pitchFamily="34" charset="0"/>
            </a:endParaRPr>
          </a:p>
        </p:txBody>
      </p:sp>
      <p:sp>
        <p:nvSpPr>
          <p:cNvPr id="9" name="TextBox 20"/>
          <p:cNvSpPr txBox="1"/>
          <p:nvPr/>
        </p:nvSpPr>
        <p:spPr>
          <a:xfrm>
            <a:off x="5110191" y="5126117"/>
            <a:ext cx="1785189" cy="1077218"/>
          </a:xfrm>
          <a:prstGeom prst="rect">
            <a:avLst/>
          </a:prstGeom>
          <a:noFill/>
        </p:spPr>
        <p:txBody>
          <a:bodyPr wrap="square" rtlCol="0" anchor="ctr">
            <a:spAutoFit/>
          </a:bodyPr>
          <a:lstStyle/>
          <a:p>
            <a:pPr algn="ctr" defTabSz="1219170" latinLnBrk="1"/>
            <a:r>
              <a:rPr lang="en-US" altLang="ko-KR" sz="1600" b="1" dirty="0" err="1">
                <a:solidFill>
                  <a:prstClr val="black"/>
                </a:solidFill>
                <a:latin typeface="Arial"/>
                <a:cs typeface="Arial" pitchFamily="34" charset="0"/>
              </a:rPr>
              <a:t>Título</a:t>
            </a:r>
            <a:r>
              <a:rPr lang="en-US" altLang="ko-KR" sz="1600" b="1" dirty="0">
                <a:solidFill>
                  <a:prstClr val="black"/>
                </a:solidFill>
                <a:latin typeface="Arial"/>
                <a:cs typeface="Arial" pitchFamily="34" charset="0"/>
              </a:rPr>
              <a:t> II DERECHOS</a:t>
            </a:r>
          </a:p>
          <a:p>
            <a:pPr algn="ctr" defTabSz="1219170" latinLnBrk="1"/>
            <a:r>
              <a:rPr lang="en-US" altLang="ko-KR" sz="1600" b="1" dirty="0">
                <a:solidFill>
                  <a:prstClr val="black"/>
                </a:solidFill>
                <a:latin typeface="Arial"/>
                <a:cs typeface="Arial" pitchFamily="34" charset="0"/>
              </a:rPr>
              <a:t>Art 10 – 83</a:t>
            </a:r>
          </a:p>
          <a:p>
            <a:pPr algn="ctr" defTabSz="1219170" latinLnBrk="1"/>
            <a:r>
              <a:rPr lang="en-US" altLang="ko-KR" sz="1600" b="1" dirty="0">
                <a:solidFill>
                  <a:prstClr val="black"/>
                </a:solidFill>
                <a:latin typeface="Arial"/>
                <a:cs typeface="Arial" pitchFamily="34" charset="0"/>
              </a:rPr>
              <a:t>(74 </a:t>
            </a:r>
            <a:r>
              <a:rPr lang="en-US" altLang="ko-KR" sz="1600" b="1" dirty="0" err="1">
                <a:solidFill>
                  <a:prstClr val="black"/>
                </a:solidFill>
                <a:latin typeface="Arial"/>
                <a:cs typeface="Arial" pitchFamily="34" charset="0"/>
              </a:rPr>
              <a:t>Artículos</a:t>
            </a:r>
            <a:r>
              <a:rPr lang="en-US" altLang="ko-KR" sz="1600" b="1" dirty="0">
                <a:solidFill>
                  <a:prstClr val="black"/>
                </a:solidFill>
                <a:latin typeface="Arial"/>
                <a:cs typeface="Arial" pitchFamily="34" charset="0"/>
              </a:rPr>
              <a:t>)</a:t>
            </a:r>
            <a:endParaRPr lang="ko-KR" altLang="en-US" sz="1600" b="1" dirty="0">
              <a:solidFill>
                <a:prstClr val="black"/>
              </a:solidFill>
              <a:latin typeface="Arial"/>
              <a:cs typeface="Arial" pitchFamily="34" charset="0"/>
            </a:endParaRPr>
          </a:p>
        </p:txBody>
      </p:sp>
      <p:sp>
        <p:nvSpPr>
          <p:cNvPr id="10" name="TextBox 21"/>
          <p:cNvSpPr txBox="1"/>
          <p:nvPr/>
        </p:nvSpPr>
        <p:spPr>
          <a:xfrm>
            <a:off x="6615376" y="5479261"/>
            <a:ext cx="1785189" cy="338554"/>
          </a:xfrm>
          <a:prstGeom prst="rect">
            <a:avLst/>
          </a:prstGeom>
          <a:noFill/>
        </p:spPr>
        <p:txBody>
          <a:bodyPr wrap="square" rtlCol="0" anchor="ctr">
            <a:spAutoFit/>
          </a:bodyPr>
          <a:lstStyle/>
          <a:p>
            <a:pPr algn="ctr" defTabSz="1219170" latinLnBrk="1"/>
            <a:r>
              <a:rPr lang="en-US" altLang="ko-KR" sz="1600" b="1" dirty="0">
                <a:solidFill>
                  <a:prstClr val="black"/>
                </a:solidFill>
                <a:latin typeface="Arial"/>
                <a:cs typeface="Arial" pitchFamily="34" charset="0"/>
              </a:rPr>
              <a:t>ART° 158</a:t>
            </a:r>
            <a:endParaRPr lang="ko-KR" altLang="en-US" sz="1600" b="1" dirty="0">
              <a:solidFill>
                <a:prstClr val="black"/>
              </a:solidFill>
              <a:latin typeface="Arial"/>
              <a:cs typeface="Arial" pitchFamily="34" charset="0"/>
            </a:endParaRPr>
          </a:p>
        </p:txBody>
      </p:sp>
      <p:sp>
        <p:nvSpPr>
          <p:cNvPr id="11" name="TextBox 22"/>
          <p:cNvSpPr txBox="1"/>
          <p:nvPr/>
        </p:nvSpPr>
        <p:spPr>
          <a:xfrm>
            <a:off x="8172261" y="5279206"/>
            <a:ext cx="1785189" cy="1077218"/>
          </a:xfrm>
          <a:prstGeom prst="rect">
            <a:avLst/>
          </a:prstGeom>
          <a:noFill/>
        </p:spPr>
        <p:txBody>
          <a:bodyPr wrap="square" rtlCol="0" anchor="ctr">
            <a:spAutoFit/>
          </a:bodyPr>
          <a:lstStyle/>
          <a:p>
            <a:pPr algn="ctr" defTabSz="1219170" latinLnBrk="1"/>
            <a:r>
              <a:rPr lang="en-US" altLang="ko-KR" sz="1600" b="1" dirty="0">
                <a:solidFill>
                  <a:prstClr val="black"/>
                </a:solidFill>
                <a:latin typeface="Arial"/>
                <a:cs typeface="Arial" pitchFamily="34" charset="0"/>
              </a:rPr>
              <a:t>03 </a:t>
            </a:r>
            <a:r>
              <a:rPr lang="en-US" altLang="ko-KR" sz="1600" b="1" dirty="0" err="1">
                <a:solidFill>
                  <a:prstClr val="black"/>
                </a:solidFill>
                <a:latin typeface="Arial"/>
                <a:cs typeface="Arial" pitchFamily="34" charset="0"/>
              </a:rPr>
              <a:t>Dic</a:t>
            </a:r>
            <a:r>
              <a:rPr lang="en-US" altLang="ko-KR" sz="1600" b="1" dirty="0">
                <a:solidFill>
                  <a:prstClr val="black"/>
                </a:solidFill>
                <a:latin typeface="Arial"/>
                <a:cs typeface="Arial" pitchFamily="34" charset="0"/>
              </a:rPr>
              <a:t> 2015 </a:t>
            </a:r>
            <a:r>
              <a:rPr lang="en-US" altLang="ko-KR" sz="1600" b="1" dirty="0" err="1">
                <a:solidFill>
                  <a:prstClr val="black"/>
                </a:solidFill>
                <a:latin typeface="Arial"/>
                <a:cs typeface="Arial" pitchFamily="34" charset="0"/>
              </a:rPr>
              <a:t>Asamblea</a:t>
            </a:r>
            <a:r>
              <a:rPr lang="en-US" altLang="ko-KR" sz="1600" b="1" dirty="0">
                <a:solidFill>
                  <a:prstClr val="black"/>
                </a:solidFill>
                <a:latin typeface="Arial"/>
                <a:cs typeface="Arial" pitchFamily="34" charset="0"/>
              </a:rPr>
              <a:t> </a:t>
            </a:r>
            <a:r>
              <a:rPr lang="en-US" altLang="ko-KR" sz="1600" b="1" dirty="0" err="1">
                <a:solidFill>
                  <a:prstClr val="black"/>
                </a:solidFill>
                <a:latin typeface="Arial"/>
                <a:cs typeface="Arial" pitchFamily="34" charset="0"/>
              </a:rPr>
              <a:t>Nacional</a:t>
            </a:r>
            <a:r>
              <a:rPr lang="en-US" altLang="ko-KR" sz="1600" b="1" dirty="0">
                <a:solidFill>
                  <a:prstClr val="black"/>
                </a:solidFill>
                <a:latin typeface="Arial"/>
                <a:cs typeface="Arial" pitchFamily="34" charset="0"/>
              </a:rPr>
              <a:t>. 15 Art.</a:t>
            </a:r>
          </a:p>
          <a:p>
            <a:pPr algn="ctr" defTabSz="1219170" latinLnBrk="1"/>
            <a:r>
              <a:rPr lang="en-US" altLang="ko-KR" sz="1600" b="1" dirty="0">
                <a:solidFill>
                  <a:prstClr val="black"/>
                </a:solidFill>
                <a:latin typeface="Arial"/>
                <a:cs typeface="Arial" pitchFamily="34" charset="0"/>
              </a:rPr>
              <a:t>(</a:t>
            </a:r>
            <a:r>
              <a:rPr lang="en-US" altLang="ko-KR" sz="1600" b="1" dirty="0" err="1">
                <a:solidFill>
                  <a:prstClr val="black"/>
                </a:solidFill>
                <a:latin typeface="Arial"/>
                <a:cs typeface="Arial" pitchFamily="34" charset="0"/>
              </a:rPr>
              <a:t>Enmiendas</a:t>
            </a:r>
            <a:r>
              <a:rPr lang="en-US" altLang="ko-KR" sz="1600" b="1" dirty="0">
                <a:solidFill>
                  <a:prstClr val="black"/>
                </a:solidFill>
                <a:latin typeface="Arial"/>
                <a:cs typeface="Arial" pitchFamily="34" charset="0"/>
              </a:rPr>
              <a:t>)</a:t>
            </a:r>
            <a:endParaRPr lang="ko-KR" altLang="en-US" sz="1600" b="1" dirty="0">
              <a:solidFill>
                <a:prstClr val="black"/>
              </a:solidFill>
              <a:latin typeface="Arial"/>
              <a:cs typeface="Arial" pitchFamily="34" charset="0"/>
            </a:endParaRPr>
          </a:p>
        </p:txBody>
      </p:sp>
      <p:sp>
        <p:nvSpPr>
          <p:cNvPr id="12" name="TextBox 23"/>
          <p:cNvSpPr txBox="1"/>
          <p:nvPr/>
        </p:nvSpPr>
        <p:spPr>
          <a:xfrm>
            <a:off x="10015044" y="5562628"/>
            <a:ext cx="2176956" cy="584775"/>
          </a:xfrm>
          <a:prstGeom prst="rect">
            <a:avLst/>
          </a:prstGeom>
          <a:noFill/>
        </p:spPr>
        <p:txBody>
          <a:bodyPr wrap="square" rtlCol="0" anchor="ctr">
            <a:spAutoFit/>
          </a:bodyPr>
          <a:lstStyle/>
          <a:p>
            <a:pPr algn="ctr" defTabSz="1219170" latinLnBrk="1"/>
            <a:r>
              <a:rPr lang="en-US" altLang="ko-KR" sz="1600" b="1" dirty="0">
                <a:solidFill>
                  <a:prstClr val="black"/>
                </a:solidFill>
                <a:latin typeface="Arial"/>
                <a:cs typeface="Arial" pitchFamily="34" charset="0"/>
              </a:rPr>
              <a:t>C.C 01 Ago 2018 “DEROGÓ”</a:t>
            </a:r>
            <a:endParaRPr lang="ko-KR" altLang="en-US" sz="1600" b="1" dirty="0">
              <a:solidFill>
                <a:prstClr val="black"/>
              </a:solidFill>
              <a:latin typeface="Arial"/>
              <a:cs typeface="Arial" pitchFamily="34" charset="0"/>
            </a:endParaRPr>
          </a:p>
        </p:txBody>
      </p:sp>
      <p:sp>
        <p:nvSpPr>
          <p:cNvPr id="13" name="TextBox 24"/>
          <p:cNvSpPr txBox="1"/>
          <p:nvPr/>
        </p:nvSpPr>
        <p:spPr>
          <a:xfrm>
            <a:off x="6441029" y="2720506"/>
            <a:ext cx="1785189" cy="338554"/>
          </a:xfrm>
          <a:prstGeom prst="rect">
            <a:avLst/>
          </a:prstGeom>
          <a:noFill/>
        </p:spPr>
        <p:txBody>
          <a:bodyPr wrap="square" rtlCol="0" anchor="ctr">
            <a:spAutoFit/>
          </a:bodyPr>
          <a:lstStyle/>
          <a:p>
            <a:pPr algn="ctr" defTabSz="1219170" latinLnBrk="1"/>
            <a:r>
              <a:rPr lang="en-US" altLang="ko-KR" sz="1600" b="1" dirty="0">
                <a:solidFill>
                  <a:prstClr val="black"/>
                </a:solidFill>
                <a:latin typeface="Arial"/>
                <a:cs typeface="Arial" pitchFamily="34" charset="0"/>
              </a:rPr>
              <a:t>1948 </a:t>
            </a:r>
            <a:endParaRPr lang="ko-KR" altLang="en-US" sz="1600" b="1" dirty="0">
              <a:solidFill>
                <a:prstClr val="black"/>
              </a:solidFill>
              <a:latin typeface="Arial"/>
              <a:cs typeface="Arial" pitchFamily="34" charset="0"/>
            </a:endParaRPr>
          </a:p>
        </p:txBody>
      </p:sp>
      <p:sp>
        <p:nvSpPr>
          <p:cNvPr id="14" name="TextBox 25"/>
          <p:cNvSpPr txBox="1"/>
          <p:nvPr/>
        </p:nvSpPr>
        <p:spPr>
          <a:xfrm>
            <a:off x="8054188" y="2795649"/>
            <a:ext cx="2386139" cy="584775"/>
          </a:xfrm>
          <a:prstGeom prst="rect">
            <a:avLst/>
          </a:prstGeom>
          <a:noFill/>
        </p:spPr>
        <p:txBody>
          <a:bodyPr wrap="square" rtlCol="0" anchor="ctr">
            <a:spAutoFit/>
          </a:bodyPr>
          <a:lstStyle/>
          <a:p>
            <a:pPr algn="ctr" defTabSz="1219170" latinLnBrk="1"/>
            <a:r>
              <a:rPr lang="en-US" altLang="ko-KR" sz="1600" b="1" dirty="0">
                <a:solidFill>
                  <a:prstClr val="black"/>
                </a:solidFill>
                <a:latin typeface="Arial"/>
                <a:cs typeface="Arial" pitchFamily="34" charset="0"/>
              </a:rPr>
              <a:t>1998 </a:t>
            </a:r>
            <a:r>
              <a:rPr lang="en-US" altLang="ko-KR" sz="1600" b="1" dirty="0" err="1">
                <a:solidFill>
                  <a:prstClr val="black"/>
                </a:solidFill>
                <a:latin typeface="Arial"/>
                <a:cs typeface="Arial" pitchFamily="34" charset="0"/>
              </a:rPr>
              <a:t>Leyes</a:t>
            </a:r>
            <a:endParaRPr lang="en-US" altLang="ko-KR" sz="1600" b="1" dirty="0">
              <a:solidFill>
                <a:prstClr val="black"/>
              </a:solidFill>
              <a:latin typeface="Arial"/>
              <a:cs typeface="Arial" pitchFamily="34" charset="0"/>
            </a:endParaRPr>
          </a:p>
          <a:p>
            <a:pPr algn="ctr" defTabSz="1219170" latinLnBrk="1"/>
            <a:r>
              <a:rPr lang="en-US" altLang="ko-KR" sz="1600" b="1" dirty="0">
                <a:solidFill>
                  <a:prstClr val="black"/>
                </a:solidFill>
                <a:latin typeface="Arial"/>
                <a:cs typeface="Arial" pitchFamily="34" charset="0"/>
              </a:rPr>
              <a:t> </a:t>
            </a:r>
            <a:r>
              <a:rPr lang="en-US" altLang="ko-KR" sz="1600" b="1" dirty="0" err="1">
                <a:solidFill>
                  <a:prstClr val="black"/>
                </a:solidFill>
                <a:latin typeface="Arial"/>
                <a:cs typeface="Arial" pitchFamily="34" charset="0"/>
              </a:rPr>
              <a:t>Evolución</a:t>
            </a:r>
            <a:r>
              <a:rPr lang="en-US" altLang="ko-KR" sz="1600" b="1" dirty="0">
                <a:solidFill>
                  <a:prstClr val="black"/>
                </a:solidFill>
                <a:latin typeface="Arial"/>
                <a:cs typeface="Arial" pitchFamily="34" charset="0"/>
              </a:rPr>
              <a:t> - </a:t>
            </a:r>
            <a:r>
              <a:rPr lang="en-US" altLang="ko-KR" sz="1600" b="1" dirty="0" err="1">
                <a:solidFill>
                  <a:prstClr val="black"/>
                </a:solidFill>
                <a:latin typeface="Arial"/>
                <a:cs typeface="Arial" pitchFamily="34" charset="0"/>
              </a:rPr>
              <a:t>Estados</a:t>
            </a:r>
            <a:endParaRPr lang="ko-KR" altLang="en-US" sz="1600" b="1" dirty="0">
              <a:solidFill>
                <a:prstClr val="black"/>
              </a:solidFill>
              <a:latin typeface="Arial"/>
              <a:cs typeface="Arial" pitchFamily="34" charset="0"/>
            </a:endParaRPr>
          </a:p>
        </p:txBody>
      </p:sp>
      <p:sp>
        <p:nvSpPr>
          <p:cNvPr id="15" name="TextBox 26"/>
          <p:cNvSpPr txBox="1"/>
          <p:nvPr/>
        </p:nvSpPr>
        <p:spPr>
          <a:xfrm>
            <a:off x="10267291" y="2657887"/>
            <a:ext cx="1785189" cy="830997"/>
          </a:xfrm>
          <a:prstGeom prst="rect">
            <a:avLst/>
          </a:prstGeom>
          <a:noFill/>
        </p:spPr>
        <p:txBody>
          <a:bodyPr wrap="square" rtlCol="0" anchor="ctr">
            <a:spAutoFit/>
          </a:bodyPr>
          <a:lstStyle/>
          <a:p>
            <a:pPr algn="ctr" defTabSz="1219170" latinLnBrk="1"/>
            <a:r>
              <a:rPr lang="es-EC" altLang="ko-KR" sz="1600" b="1" dirty="0">
                <a:solidFill>
                  <a:prstClr val="black"/>
                </a:solidFill>
                <a:latin typeface="Arial"/>
                <a:cs typeface="Arial" pitchFamily="34" charset="0"/>
              </a:rPr>
              <a:t>Constitución</a:t>
            </a:r>
            <a:r>
              <a:rPr lang="en-US" altLang="ko-KR" sz="1600" b="1" dirty="0">
                <a:solidFill>
                  <a:prstClr val="black"/>
                </a:solidFill>
                <a:latin typeface="Arial"/>
                <a:cs typeface="Arial" pitchFamily="34" charset="0"/>
              </a:rPr>
              <a:t> de la </a:t>
            </a:r>
            <a:r>
              <a:rPr lang="en-US" altLang="ko-KR" sz="1600" b="1" dirty="0" err="1">
                <a:solidFill>
                  <a:prstClr val="black"/>
                </a:solidFill>
                <a:latin typeface="Arial"/>
                <a:cs typeface="Arial" pitchFamily="34" charset="0"/>
              </a:rPr>
              <a:t>República</a:t>
            </a:r>
            <a:r>
              <a:rPr lang="en-US" altLang="ko-KR" sz="1600" b="1" dirty="0">
                <a:solidFill>
                  <a:prstClr val="black"/>
                </a:solidFill>
                <a:latin typeface="Arial"/>
                <a:cs typeface="Arial" pitchFamily="34" charset="0"/>
              </a:rPr>
              <a:t> del Ecuador</a:t>
            </a:r>
            <a:endParaRPr lang="ko-KR" altLang="en-US" sz="1600" b="1" dirty="0">
              <a:solidFill>
                <a:prstClr val="black"/>
              </a:solidFill>
              <a:latin typeface="Arial"/>
              <a:cs typeface="Arial" pitchFamily="34" charset="0"/>
            </a:endParaRPr>
          </a:p>
        </p:txBody>
      </p:sp>
      <p:pic>
        <p:nvPicPr>
          <p:cNvPr id="16" name="Picture 2" descr="Hans Kelsen (1881â1973) ~1930 Â© Georg Fayer (1892â1950) OeNB 80268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380" y="1271038"/>
            <a:ext cx="1056116" cy="12366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constitucion del ecuador 19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392" y="1227711"/>
            <a:ext cx="1056117" cy="12799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declaraciÃ³n de los derechos huma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141" y="1212305"/>
            <a:ext cx="1056117" cy="12953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constituciÃ³n del ecuador 2008"/>
          <p:cNvPicPr>
            <a:picLocks noChangeAspect="1" noChangeArrowheads="1"/>
          </p:cNvPicPr>
          <p:nvPr/>
        </p:nvPicPr>
        <p:blipFill rotWithShape="1">
          <a:blip r:embed="rId5">
            <a:extLst>
              <a:ext uri="{28A0092B-C50C-407E-A947-70E740481C1C}">
                <a14:useLocalDpi xmlns:a14="http://schemas.microsoft.com/office/drawing/2010/main" val="0"/>
              </a:ext>
            </a:extLst>
          </a:blip>
          <a:srcRect l="9242" t="5395" b="7431"/>
          <a:stretch/>
        </p:blipFill>
        <p:spPr bwMode="auto">
          <a:xfrm>
            <a:off x="10768161" y="1249374"/>
            <a:ext cx="982505" cy="125829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9"/>
          <p:cNvSpPr txBox="1"/>
          <p:nvPr/>
        </p:nvSpPr>
        <p:spPr>
          <a:xfrm>
            <a:off x="1348829" y="1516903"/>
            <a:ext cx="4869703" cy="1672702"/>
          </a:xfrm>
          <a:prstGeom prst="rect">
            <a:avLst/>
          </a:prstGeom>
          <a:solidFill>
            <a:srgbClr val="FFFF00"/>
          </a:solidFill>
        </p:spPr>
        <p:txBody>
          <a:bodyPr wrap="square" rtlCol="0" anchor="ctr">
            <a:spAutoFit/>
          </a:bodyPr>
          <a:lstStyle/>
          <a:p>
            <a:pPr algn="ctr" defTabSz="1219170" latinLnBrk="1"/>
            <a:r>
              <a:rPr lang="es-EC" sz="1467" b="1" dirty="0">
                <a:solidFill>
                  <a:prstClr val="black"/>
                </a:solidFill>
                <a:latin typeface="Arial"/>
              </a:rPr>
              <a:t>Las Fuerzas Armadas y la Policía </a:t>
            </a:r>
          </a:p>
          <a:p>
            <a:pPr algn="ctr" defTabSz="1219170" latinLnBrk="1"/>
            <a:r>
              <a:rPr lang="es-EC" sz="1467" b="1" dirty="0">
                <a:solidFill>
                  <a:prstClr val="black"/>
                </a:solidFill>
                <a:latin typeface="Arial"/>
              </a:rPr>
              <a:t>Nacional </a:t>
            </a:r>
            <a:r>
              <a:rPr lang="es-EC" sz="1467" b="1" dirty="0">
                <a:solidFill>
                  <a:srgbClr val="FF0000"/>
                </a:solidFill>
                <a:latin typeface="Arial"/>
              </a:rPr>
              <a:t>son instituciones de </a:t>
            </a:r>
          </a:p>
          <a:p>
            <a:pPr algn="ctr" defTabSz="1219170" latinLnBrk="1"/>
            <a:r>
              <a:rPr lang="es-EC" sz="1467" b="1" dirty="0">
                <a:solidFill>
                  <a:srgbClr val="FF0000"/>
                </a:solidFill>
                <a:latin typeface="Arial"/>
              </a:rPr>
              <a:t>protección de los derechos</a:t>
            </a:r>
            <a:r>
              <a:rPr lang="es-EC" sz="1467" b="1" dirty="0">
                <a:solidFill>
                  <a:prstClr val="black"/>
                </a:solidFill>
                <a:latin typeface="Arial"/>
              </a:rPr>
              <a:t>, libertades y </a:t>
            </a:r>
          </a:p>
          <a:p>
            <a:pPr algn="ctr" defTabSz="1219170" latinLnBrk="1"/>
            <a:r>
              <a:rPr lang="es-EC" sz="1467" b="1" dirty="0">
                <a:solidFill>
                  <a:prstClr val="black"/>
                </a:solidFill>
                <a:latin typeface="Arial"/>
              </a:rPr>
              <a:t>garantías de los ciudadanos.</a:t>
            </a:r>
          </a:p>
          <a:p>
            <a:pPr algn="ctr" defTabSz="1219170" latinLnBrk="1"/>
            <a:r>
              <a:rPr lang="es-EC" sz="1467" b="1" dirty="0">
                <a:solidFill>
                  <a:prstClr val="black"/>
                </a:solidFill>
                <a:latin typeface="Arial"/>
              </a:rPr>
              <a:t>Las Fuerzas Armadas tienen como  misión </a:t>
            </a:r>
          </a:p>
          <a:p>
            <a:pPr algn="ctr" defTabSz="1219170" latinLnBrk="1"/>
            <a:r>
              <a:rPr lang="es-EC" sz="1467" b="1" dirty="0">
                <a:solidFill>
                  <a:prstClr val="black"/>
                </a:solidFill>
                <a:latin typeface="Arial"/>
              </a:rPr>
              <a:t>fundamental la defensa de la soberanía e </a:t>
            </a:r>
          </a:p>
          <a:p>
            <a:pPr algn="ctr" defTabSz="1219170" latinLnBrk="1"/>
            <a:r>
              <a:rPr lang="es-EC" sz="1467" b="1" dirty="0">
                <a:solidFill>
                  <a:prstClr val="black"/>
                </a:solidFill>
                <a:latin typeface="Arial"/>
              </a:rPr>
              <a:t>integridad territorial.</a:t>
            </a:r>
            <a:endParaRPr lang="ko-KR" altLang="en-US" sz="1467" b="1" dirty="0">
              <a:solidFill>
                <a:prstClr val="white"/>
              </a:solidFill>
              <a:latin typeface="Arial"/>
              <a:cs typeface="Arial" pitchFamily="34" charset="0"/>
            </a:endParaRPr>
          </a:p>
        </p:txBody>
      </p:sp>
      <p:pic>
        <p:nvPicPr>
          <p:cNvPr id="21" name="Picture 12"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279"/>
          <a:stretch/>
        </p:blipFill>
        <p:spPr bwMode="auto">
          <a:xfrm>
            <a:off x="5461833" y="3811098"/>
            <a:ext cx="979196" cy="12943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fuerzas armadas de ecuad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4593" y="4159877"/>
            <a:ext cx="986757" cy="12943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4"/>
          <p:cNvSpPr txBox="1"/>
          <p:nvPr/>
        </p:nvSpPr>
        <p:spPr>
          <a:xfrm>
            <a:off x="6530843" y="932484"/>
            <a:ext cx="1785189" cy="338554"/>
          </a:xfrm>
          <a:prstGeom prst="rect">
            <a:avLst/>
          </a:prstGeom>
          <a:noFill/>
        </p:spPr>
        <p:txBody>
          <a:bodyPr wrap="square" rtlCol="0" anchor="ctr">
            <a:spAutoFit/>
          </a:bodyPr>
          <a:lstStyle/>
          <a:p>
            <a:pPr algn="ctr" defTabSz="1219170" latinLnBrk="1"/>
            <a:r>
              <a:rPr lang="en-US" altLang="ko-KR" sz="1600" b="1" dirty="0" err="1">
                <a:solidFill>
                  <a:prstClr val="black"/>
                </a:solidFill>
                <a:latin typeface="Arial"/>
                <a:cs typeface="Arial" pitchFamily="34" charset="0"/>
              </a:rPr>
              <a:t>Supremacía</a:t>
            </a:r>
            <a:r>
              <a:rPr lang="en-US" altLang="ko-KR" sz="1600" b="1" dirty="0">
                <a:solidFill>
                  <a:prstClr val="black"/>
                </a:solidFill>
                <a:latin typeface="Arial"/>
                <a:cs typeface="Arial" pitchFamily="34" charset="0"/>
              </a:rPr>
              <a:t>  </a:t>
            </a:r>
            <a:endParaRPr lang="ko-KR" altLang="en-US" sz="1600" b="1" dirty="0">
              <a:solidFill>
                <a:prstClr val="black"/>
              </a:solidFill>
              <a:latin typeface="Arial"/>
              <a:cs typeface="Arial" pitchFamily="34" charset="0"/>
            </a:endParaRPr>
          </a:p>
        </p:txBody>
      </p:sp>
      <p:pic>
        <p:nvPicPr>
          <p:cNvPr id="24" name="Picture 1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t="15415" b="15460"/>
          <a:stretch/>
        </p:blipFill>
        <p:spPr bwMode="auto">
          <a:xfrm>
            <a:off x="8400565" y="4021112"/>
            <a:ext cx="1238251" cy="12423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9"/>
          <p:cNvSpPr txBox="1"/>
          <p:nvPr/>
        </p:nvSpPr>
        <p:spPr>
          <a:xfrm>
            <a:off x="1045030" y="3679922"/>
            <a:ext cx="4317290" cy="2350002"/>
          </a:xfrm>
          <a:prstGeom prst="rect">
            <a:avLst/>
          </a:prstGeom>
          <a:solidFill>
            <a:srgbClr val="00FF00"/>
          </a:solidFill>
        </p:spPr>
        <p:txBody>
          <a:bodyPr wrap="square" rtlCol="0" anchor="ctr">
            <a:spAutoFit/>
          </a:bodyPr>
          <a:lstStyle/>
          <a:p>
            <a:pPr algn="ctr" defTabSz="1219170" latinLnBrk="1"/>
            <a:r>
              <a:rPr lang="es-EC" sz="1467" b="1" dirty="0">
                <a:solidFill>
                  <a:prstClr val="black"/>
                </a:solidFill>
                <a:latin typeface="Arial"/>
              </a:rPr>
              <a:t>Las Fuerzas Armadas y la Policía </a:t>
            </a:r>
          </a:p>
          <a:p>
            <a:pPr algn="ctr" defTabSz="1219170" latinLnBrk="1"/>
            <a:r>
              <a:rPr lang="es-EC" sz="1467" b="1" dirty="0">
                <a:solidFill>
                  <a:prstClr val="black"/>
                </a:solidFill>
                <a:latin typeface="Arial"/>
              </a:rPr>
              <a:t>Nacional son instituciones de </a:t>
            </a:r>
          </a:p>
          <a:p>
            <a:pPr algn="ctr" defTabSz="1219170" latinLnBrk="1"/>
            <a:r>
              <a:rPr lang="es-EC" sz="1467" b="1" dirty="0">
                <a:solidFill>
                  <a:prstClr val="black"/>
                </a:solidFill>
                <a:latin typeface="Arial"/>
              </a:rPr>
              <a:t>protección de los derechos, libertades y </a:t>
            </a:r>
          </a:p>
          <a:p>
            <a:pPr algn="ctr" defTabSz="1219170" latinLnBrk="1"/>
            <a:r>
              <a:rPr lang="es-EC" sz="1467" b="1" dirty="0">
                <a:solidFill>
                  <a:prstClr val="black"/>
                </a:solidFill>
                <a:latin typeface="Arial"/>
              </a:rPr>
              <a:t>garantías de los ciudadanos.</a:t>
            </a:r>
          </a:p>
          <a:p>
            <a:pPr algn="ctr" defTabSz="1219170" latinLnBrk="1"/>
            <a:r>
              <a:rPr lang="es-EC" sz="1467" b="1" dirty="0">
                <a:solidFill>
                  <a:prstClr val="black"/>
                </a:solidFill>
                <a:latin typeface="Arial"/>
              </a:rPr>
              <a:t>Las Fuerzas Armadas tienen como  misión </a:t>
            </a:r>
          </a:p>
          <a:p>
            <a:pPr algn="ctr" defTabSz="1219170" latinLnBrk="1"/>
            <a:r>
              <a:rPr lang="es-EC" sz="1467" b="1" dirty="0">
                <a:solidFill>
                  <a:prstClr val="black"/>
                </a:solidFill>
                <a:latin typeface="Arial"/>
              </a:rPr>
              <a:t>fundamental la defensa de la soberanía e </a:t>
            </a:r>
          </a:p>
          <a:p>
            <a:pPr algn="ctr" defTabSz="1219170" latinLnBrk="1"/>
            <a:r>
              <a:rPr lang="es-EC" sz="1467" b="1" dirty="0">
                <a:solidFill>
                  <a:prstClr val="black"/>
                </a:solidFill>
                <a:latin typeface="Arial"/>
              </a:rPr>
              <a:t>integridad territorial  </a:t>
            </a:r>
            <a:r>
              <a:rPr lang="es-EC" sz="1467" b="1" i="1" u="sng" dirty="0">
                <a:solidFill>
                  <a:prstClr val="black"/>
                </a:solidFill>
                <a:latin typeface="Arial"/>
              </a:rPr>
              <a:t>y, complementariamente, </a:t>
            </a:r>
          </a:p>
          <a:p>
            <a:pPr algn="ctr" defTabSz="1219170" latinLnBrk="1"/>
            <a:r>
              <a:rPr lang="es-EC" sz="1467" b="1" i="1" u="sng" dirty="0">
                <a:solidFill>
                  <a:prstClr val="black"/>
                </a:solidFill>
                <a:latin typeface="Arial"/>
              </a:rPr>
              <a:t>apoyar en la seguridad integral del Estado de </a:t>
            </a:r>
          </a:p>
          <a:p>
            <a:pPr algn="ctr" defTabSz="1219170" latinLnBrk="1"/>
            <a:r>
              <a:rPr lang="es-EC" sz="1467" b="1" i="1" u="sng" dirty="0">
                <a:solidFill>
                  <a:prstClr val="black"/>
                </a:solidFill>
                <a:latin typeface="Arial"/>
              </a:rPr>
              <a:t>conformidad con la Ley</a:t>
            </a:r>
            <a:r>
              <a:rPr lang="es-EC" sz="1467" b="1" dirty="0">
                <a:solidFill>
                  <a:prstClr val="black"/>
                </a:solidFill>
                <a:latin typeface="Arial"/>
              </a:rPr>
              <a:t>.</a:t>
            </a:r>
            <a:endParaRPr lang="ko-KR" altLang="en-US" sz="1467" b="1" dirty="0">
              <a:solidFill>
                <a:prstClr val="white"/>
              </a:solidFill>
              <a:latin typeface="Arial"/>
              <a:cs typeface="Arial" pitchFamily="34" charset="0"/>
            </a:endParaRPr>
          </a:p>
          <a:p>
            <a:pPr algn="ctr" defTabSz="1219170" latinLnBrk="1"/>
            <a:endParaRPr lang="ko-KR" altLang="en-US" sz="1467" b="1" dirty="0">
              <a:solidFill>
                <a:prstClr val="black"/>
              </a:solidFill>
              <a:latin typeface="Arial"/>
              <a:cs typeface="Arial" pitchFamily="34" charset="0"/>
            </a:endParaRPr>
          </a:p>
        </p:txBody>
      </p:sp>
      <p:pic>
        <p:nvPicPr>
          <p:cNvPr id="26" name="Picture 20" descr="Image result for corte constitucional del ecuado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6846" b="23352"/>
          <a:stretch/>
        </p:blipFill>
        <p:spPr bwMode="auto">
          <a:xfrm>
            <a:off x="10534326" y="4230585"/>
            <a:ext cx="924684" cy="124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a:solidFill>
                  <a:prstClr val="black"/>
                </a:solidFill>
                <a:latin typeface="Arial" panose="020B0604020202020204" pitchFamily="34" charset="0"/>
                <a:cs typeface="Arial" panose="020B0604020202020204" pitchFamily="34" charset="0"/>
              </a:rPr>
              <a:t>PLANTEAMIENTO DEL PROBLEMA</a:t>
            </a:r>
          </a:p>
        </p:txBody>
      </p:sp>
      <p:sp>
        <p:nvSpPr>
          <p:cNvPr id="3" name="Text Placeholder 1"/>
          <p:cNvSpPr txBox="1">
            <a:spLocks/>
          </p:cNvSpPr>
          <p:nvPr/>
        </p:nvSpPr>
        <p:spPr>
          <a:xfrm>
            <a:off x="0" y="159048"/>
            <a:ext cx="12192000" cy="768085"/>
          </a:xfrm>
          <a:prstGeom prst="rect">
            <a:avLst/>
          </a:prstGeom>
        </p:spPr>
        <p:txBody>
          <a:bodyPr vert="horz" lIns="91440" tIns="45720" rIns="91440" bIns="45720" rtlCol="0" anchor="ct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dirty="0"/>
          </a:p>
        </p:txBody>
      </p:sp>
      <p:sp>
        <p:nvSpPr>
          <p:cNvPr id="4" name="Text Placeholder 2"/>
          <p:cNvSpPr txBox="1">
            <a:spLocks/>
          </p:cNvSpPr>
          <p:nvPr/>
        </p:nvSpPr>
        <p:spPr>
          <a:xfrm>
            <a:off x="1463040" y="1045507"/>
            <a:ext cx="11163300" cy="1738466"/>
          </a:xfrm>
          <a:prstGeom prst="rect">
            <a:avLst/>
          </a:prstGeom>
        </p:spPr>
        <p:txBody>
          <a:bodyPr vert="horz" lIns="91440" tIns="45720" rIns="91440" bIns="45720" rtlCol="0" anchor="ctr"/>
          <a:lstStyle>
            <a:defPPr>
              <a:defRPr lang="es-EC"/>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altLang="ko-KR" sz="2000" b="1" dirty="0" smtClean="0">
              <a:solidFill>
                <a:schemeClr val="tx1"/>
              </a:solidFill>
            </a:endParaRPr>
          </a:p>
          <a:p>
            <a:pPr marL="342900" indent="-342900" algn="just">
              <a:buFont typeface="Arial" panose="020B0604020202020204" pitchFamily="34" charset="0"/>
              <a:buChar char="•"/>
            </a:pPr>
            <a:r>
              <a:rPr lang="en-US" altLang="ko-KR" sz="2000" b="1" dirty="0" smtClean="0">
                <a:solidFill>
                  <a:schemeClr val="tx1"/>
                </a:solidFill>
              </a:rPr>
              <a:t>Las FF.AA son </a:t>
            </a:r>
            <a:r>
              <a:rPr lang="en-US" altLang="ko-KR" sz="2000" b="1" dirty="0" err="1" smtClean="0">
                <a:solidFill>
                  <a:schemeClr val="tx1"/>
                </a:solidFill>
              </a:rPr>
              <a:t>una</a:t>
            </a:r>
            <a:r>
              <a:rPr lang="en-US" altLang="ko-KR" sz="2000" b="1" dirty="0" smtClean="0">
                <a:solidFill>
                  <a:schemeClr val="tx1"/>
                </a:solidFill>
              </a:rPr>
              <a:t> </a:t>
            </a:r>
            <a:r>
              <a:rPr lang="en-US" altLang="ko-KR" sz="2000" b="1" dirty="0" err="1" smtClean="0">
                <a:solidFill>
                  <a:schemeClr val="tx1"/>
                </a:solidFill>
              </a:rPr>
              <a:t>Institución</a:t>
            </a:r>
            <a:r>
              <a:rPr lang="en-US" altLang="ko-KR" sz="2000" b="1" dirty="0" smtClean="0">
                <a:solidFill>
                  <a:schemeClr val="tx1"/>
                </a:solidFill>
              </a:rPr>
              <a:t> de PROTECCIÓN DE DERECHOS (…) ART 158</a:t>
            </a:r>
          </a:p>
          <a:p>
            <a:pPr marL="342900" indent="-342900" algn="just">
              <a:buFont typeface="Arial" panose="020B0604020202020204" pitchFamily="34" charset="0"/>
              <a:buChar char="•"/>
            </a:pPr>
            <a:r>
              <a:rPr lang="en-US" altLang="ko-KR" sz="2000" b="1" dirty="0">
                <a:solidFill>
                  <a:schemeClr val="tx1"/>
                </a:solidFill>
              </a:rPr>
              <a:t>La </a:t>
            </a:r>
            <a:r>
              <a:rPr lang="en-US" altLang="ko-KR" sz="2000" b="1" dirty="0" err="1">
                <a:solidFill>
                  <a:schemeClr val="tx1"/>
                </a:solidFill>
              </a:rPr>
              <a:t>Constitución</a:t>
            </a:r>
            <a:r>
              <a:rPr lang="en-US" altLang="ko-KR" sz="2000" b="1" dirty="0">
                <a:solidFill>
                  <a:schemeClr val="tx1"/>
                </a:solidFill>
              </a:rPr>
              <a:t> y las </a:t>
            </a:r>
            <a:r>
              <a:rPr lang="en-US" altLang="ko-KR" sz="2000" b="1" dirty="0" err="1">
                <a:solidFill>
                  <a:schemeClr val="tx1"/>
                </a:solidFill>
              </a:rPr>
              <a:t>Leyes</a:t>
            </a:r>
            <a:r>
              <a:rPr lang="en-US" altLang="ko-KR" sz="2000" b="1" dirty="0">
                <a:solidFill>
                  <a:schemeClr val="tx1"/>
                </a:solidFill>
              </a:rPr>
              <a:t> son </a:t>
            </a:r>
            <a:r>
              <a:rPr lang="en-US" altLang="ko-KR" sz="2000" b="1" dirty="0" err="1" smtClean="0">
                <a:solidFill>
                  <a:schemeClr val="tx1"/>
                </a:solidFill>
              </a:rPr>
              <a:t>Cambiantes</a:t>
            </a:r>
            <a:endParaRPr lang="en-US" altLang="ko-KR" sz="2000" b="1" dirty="0" smtClean="0">
              <a:solidFill>
                <a:schemeClr val="tx1"/>
              </a:solidFill>
            </a:endParaRPr>
          </a:p>
          <a:p>
            <a:pPr marL="342900" indent="-342900" algn="just">
              <a:buFont typeface="Arial" panose="020B0604020202020204" pitchFamily="34" charset="0"/>
              <a:buChar char="•"/>
            </a:pPr>
            <a:r>
              <a:rPr lang="en-US" altLang="ko-KR" sz="2000" b="1" dirty="0" err="1">
                <a:solidFill>
                  <a:schemeClr val="tx1"/>
                </a:solidFill>
              </a:rPr>
              <a:t>Ejército</a:t>
            </a:r>
            <a:r>
              <a:rPr lang="en-US" altLang="ko-KR" sz="2000" b="1" dirty="0">
                <a:solidFill>
                  <a:schemeClr val="tx1"/>
                </a:solidFill>
              </a:rPr>
              <a:t> se </a:t>
            </a:r>
            <a:r>
              <a:rPr lang="en-US" altLang="ko-KR" sz="2000" b="1" dirty="0" err="1">
                <a:solidFill>
                  <a:schemeClr val="tx1"/>
                </a:solidFill>
              </a:rPr>
              <a:t>emplea</a:t>
            </a:r>
            <a:r>
              <a:rPr lang="en-US" altLang="ko-KR" sz="2000" b="1" dirty="0">
                <a:solidFill>
                  <a:schemeClr val="tx1"/>
                </a:solidFill>
              </a:rPr>
              <a:t> Art 164 ESTADO DE </a:t>
            </a:r>
            <a:r>
              <a:rPr lang="en-US" altLang="ko-KR" sz="2000" b="1" dirty="0" smtClean="0">
                <a:solidFill>
                  <a:schemeClr val="tx1"/>
                </a:solidFill>
              </a:rPr>
              <a:t>EXCEPCIÓN</a:t>
            </a:r>
          </a:p>
          <a:p>
            <a:pPr marL="342900" indent="-342900" algn="just">
              <a:buFont typeface="Arial" panose="020B0604020202020204" pitchFamily="34" charset="0"/>
              <a:buChar char="•"/>
            </a:pPr>
            <a:r>
              <a:rPr lang="en-US" altLang="ko-KR" sz="2000" b="1" dirty="0" smtClean="0">
                <a:solidFill>
                  <a:schemeClr val="tx1"/>
                </a:solidFill>
              </a:rPr>
              <a:t>Personal </a:t>
            </a:r>
            <a:r>
              <a:rPr lang="en-US" altLang="ko-KR" sz="2000" b="1" dirty="0" err="1" smtClean="0">
                <a:solidFill>
                  <a:schemeClr val="tx1"/>
                </a:solidFill>
              </a:rPr>
              <a:t>militar</a:t>
            </a:r>
            <a:r>
              <a:rPr lang="en-US" altLang="ko-KR" sz="2000" b="1" dirty="0" smtClean="0">
                <a:solidFill>
                  <a:schemeClr val="tx1"/>
                </a:solidFill>
              </a:rPr>
              <a:t> </a:t>
            </a:r>
            <a:r>
              <a:rPr lang="en-US" altLang="ko-KR" sz="2000" b="1" dirty="0" err="1" smtClean="0">
                <a:solidFill>
                  <a:schemeClr val="tx1"/>
                </a:solidFill>
              </a:rPr>
              <a:t>detenido</a:t>
            </a:r>
            <a:r>
              <a:rPr lang="en-US" altLang="ko-KR" sz="2000" b="1" dirty="0" smtClean="0">
                <a:solidFill>
                  <a:schemeClr val="tx1"/>
                </a:solidFill>
              </a:rPr>
              <a:t>, </a:t>
            </a:r>
            <a:r>
              <a:rPr lang="en-US" altLang="ko-KR" sz="2000" b="1" dirty="0" err="1" smtClean="0">
                <a:solidFill>
                  <a:schemeClr val="tx1"/>
                </a:solidFill>
              </a:rPr>
              <a:t>en</a:t>
            </a:r>
            <a:r>
              <a:rPr lang="en-US" altLang="ko-KR" sz="2000" b="1" dirty="0" smtClean="0">
                <a:solidFill>
                  <a:schemeClr val="tx1"/>
                </a:solidFill>
              </a:rPr>
              <a:t> </a:t>
            </a:r>
            <a:r>
              <a:rPr lang="en-US" altLang="ko-KR" sz="2000" b="1" dirty="0" err="1" smtClean="0">
                <a:solidFill>
                  <a:schemeClr val="tx1"/>
                </a:solidFill>
              </a:rPr>
              <a:t>investigación</a:t>
            </a:r>
            <a:r>
              <a:rPr lang="en-US" altLang="ko-KR" sz="2000" b="1" dirty="0" smtClean="0">
                <a:solidFill>
                  <a:schemeClr val="tx1"/>
                </a:solidFill>
              </a:rPr>
              <a:t> </a:t>
            </a:r>
            <a:r>
              <a:rPr lang="en-US" altLang="ko-KR" sz="2000" b="1" dirty="0" err="1" smtClean="0">
                <a:solidFill>
                  <a:schemeClr val="tx1"/>
                </a:solidFill>
              </a:rPr>
              <a:t>por</a:t>
            </a:r>
            <a:r>
              <a:rPr lang="en-US" altLang="ko-KR" sz="2000" b="1" dirty="0" smtClean="0">
                <a:solidFill>
                  <a:schemeClr val="tx1"/>
                </a:solidFill>
              </a:rPr>
              <a:t> </a:t>
            </a:r>
            <a:r>
              <a:rPr lang="en-US" altLang="ko-KR" sz="2000" b="1" dirty="0" err="1" smtClean="0">
                <a:solidFill>
                  <a:schemeClr val="tx1"/>
                </a:solidFill>
              </a:rPr>
              <a:t>delitos</a:t>
            </a:r>
            <a:r>
              <a:rPr lang="en-US" altLang="ko-KR" sz="2000" b="1" dirty="0">
                <a:solidFill>
                  <a:schemeClr val="tx1"/>
                </a:solidFill>
              </a:rPr>
              <a:t> </a:t>
            </a:r>
            <a:r>
              <a:rPr lang="en-US" altLang="ko-KR" sz="2000" b="1" dirty="0" smtClean="0">
                <a:solidFill>
                  <a:schemeClr val="tx1"/>
                </a:solidFill>
              </a:rPr>
              <a:t>y </a:t>
            </a:r>
            <a:r>
              <a:rPr lang="en-US" altLang="ko-KR" sz="2000" b="1" dirty="0" err="1" smtClean="0">
                <a:solidFill>
                  <a:schemeClr val="tx1"/>
                </a:solidFill>
              </a:rPr>
              <a:t>cumpliendo</a:t>
            </a:r>
            <a:r>
              <a:rPr lang="en-US" altLang="ko-KR" sz="2000" b="1" dirty="0" smtClean="0">
                <a:solidFill>
                  <a:schemeClr val="tx1"/>
                </a:solidFill>
              </a:rPr>
              <a:t> </a:t>
            </a:r>
            <a:r>
              <a:rPr lang="en-US" altLang="ko-KR" sz="2000" b="1" dirty="0" err="1" smtClean="0">
                <a:solidFill>
                  <a:schemeClr val="tx1"/>
                </a:solidFill>
              </a:rPr>
              <a:t>sentencias</a:t>
            </a:r>
            <a:r>
              <a:rPr lang="en-US" altLang="ko-KR" sz="2000" b="1" dirty="0" smtClean="0">
                <a:solidFill>
                  <a:schemeClr val="tx1"/>
                </a:solidFill>
              </a:rPr>
              <a:t> </a:t>
            </a:r>
            <a:r>
              <a:rPr lang="en-US" altLang="ko-KR" sz="2000" b="1" dirty="0" err="1" smtClean="0">
                <a:solidFill>
                  <a:schemeClr val="tx1"/>
                </a:solidFill>
              </a:rPr>
              <a:t>condenatorias</a:t>
            </a:r>
            <a:r>
              <a:rPr lang="en-US" altLang="ko-KR" sz="2000" b="1" dirty="0" smtClean="0">
                <a:solidFill>
                  <a:schemeClr val="tx1"/>
                </a:solidFill>
              </a:rPr>
              <a:t>.</a:t>
            </a:r>
          </a:p>
          <a:p>
            <a:pPr marL="342900" indent="-342900" algn="just">
              <a:buFont typeface="Arial" panose="020B0604020202020204" pitchFamily="34" charset="0"/>
              <a:buChar char="•"/>
            </a:pPr>
            <a:endParaRPr lang="en-US" altLang="ko-KR" sz="2000" b="1" dirty="0" smtClean="0">
              <a:solidFill>
                <a:schemeClr val="tx1"/>
              </a:solidFill>
            </a:endParaRPr>
          </a:p>
          <a:p>
            <a:pPr algn="just"/>
            <a:endParaRPr lang="en-US" altLang="ko-KR" sz="2000" b="1" dirty="0">
              <a:solidFill>
                <a:schemeClr val="tx1"/>
              </a:solidFill>
            </a:endParaRPr>
          </a:p>
        </p:txBody>
      </p:sp>
      <p:grpSp>
        <p:nvGrpSpPr>
          <p:cNvPr id="5" name="Group 6"/>
          <p:cNvGrpSpPr/>
          <p:nvPr/>
        </p:nvGrpSpPr>
        <p:grpSpPr>
          <a:xfrm>
            <a:off x="1249353" y="5235594"/>
            <a:ext cx="3216000" cy="1119852"/>
            <a:chOff x="3779911" y="3327770"/>
            <a:chExt cx="1608001" cy="1164442"/>
          </a:xfrm>
        </p:grpSpPr>
        <p:sp>
          <p:nvSpPr>
            <p:cNvPr id="7" name="Text Placeholder 17"/>
            <p:cNvSpPr txBox="1">
              <a:spLocks/>
            </p:cNvSpPr>
            <p:nvPr/>
          </p:nvSpPr>
          <p:spPr>
            <a:xfrm>
              <a:off x="3779911" y="3327770"/>
              <a:ext cx="1608001" cy="697971"/>
            </a:xfrm>
            <a:prstGeom prst="rect">
              <a:avLst/>
            </a:prstGeom>
            <a:solidFill>
              <a:schemeClr val="accent2"/>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bg1"/>
                  </a:solidFill>
                  <a:cs typeface="Arial" pitchFamily="34" charset="0"/>
                </a:rPr>
                <a:t>GRAVE CONMOCIÓN </a:t>
              </a:r>
            </a:p>
            <a:p>
              <a:pPr marL="0" indent="0" algn="ctr">
                <a:buNone/>
              </a:pPr>
              <a:r>
                <a:rPr lang="en-US" sz="1600" b="1" dirty="0">
                  <a:solidFill>
                    <a:schemeClr val="bg1"/>
                  </a:solidFill>
                  <a:cs typeface="Arial" pitchFamily="34" charset="0"/>
                </a:rPr>
                <a:t>INTERNA</a:t>
              </a:r>
            </a:p>
          </p:txBody>
        </p:sp>
        <p:sp>
          <p:nvSpPr>
            <p:cNvPr id="8" name="TextBox 9"/>
            <p:cNvSpPr txBox="1"/>
            <p:nvPr/>
          </p:nvSpPr>
          <p:spPr>
            <a:xfrm>
              <a:off x="3779911" y="4176789"/>
              <a:ext cx="1608001" cy="315423"/>
            </a:xfrm>
            <a:prstGeom prst="rect">
              <a:avLst/>
            </a:prstGeom>
            <a:noFill/>
          </p:spPr>
          <p:txBody>
            <a:bodyPr wrap="square" rtlCol="0" anchor="ctr">
              <a:spAutoFit/>
            </a:bodyPr>
            <a:lstStyle/>
            <a:p>
              <a:pPr algn="ctr"/>
              <a:r>
                <a:rPr lang="en-US" altLang="ko-KR" sz="2133" b="1" dirty="0">
                  <a:cs typeface="Arial" pitchFamily="34" charset="0"/>
                </a:rPr>
                <a:t>30 “S” 2010. </a:t>
              </a:r>
              <a:endParaRPr lang="ko-KR" altLang="en-US" sz="2133" b="1" dirty="0">
                <a:cs typeface="Arial" pitchFamily="34" charset="0"/>
              </a:endParaRPr>
            </a:p>
          </p:txBody>
        </p:sp>
      </p:grpSp>
      <p:grpSp>
        <p:nvGrpSpPr>
          <p:cNvPr id="9" name="Group 10"/>
          <p:cNvGrpSpPr/>
          <p:nvPr/>
        </p:nvGrpSpPr>
        <p:grpSpPr>
          <a:xfrm>
            <a:off x="4825716" y="5327078"/>
            <a:ext cx="3216000" cy="1356598"/>
            <a:chOff x="3779911" y="3327770"/>
            <a:chExt cx="1608001" cy="1410615"/>
          </a:xfrm>
        </p:grpSpPr>
        <p:sp>
          <p:nvSpPr>
            <p:cNvPr id="10" name="Text Placeholder 17"/>
            <p:cNvSpPr txBox="1">
              <a:spLocks/>
            </p:cNvSpPr>
            <p:nvPr/>
          </p:nvSpPr>
          <p:spPr>
            <a:xfrm>
              <a:off x="3779911" y="3327770"/>
              <a:ext cx="1608001" cy="360000"/>
            </a:xfrm>
            <a:prstGeom prst="rect">
              <a:avLst/>
            </a:prstGeom>
            <a:solidFill>
              <a:schemeClr val="accent3"/>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67" b="1" dirty="0">
                  <a:solidFill>
                    <a:schemeClr val="bg1"/>
                  </a:solidFill>
                  <a:cs typeface="Arial" pitchFamily="34" charset="0"/>
                </a:rPr>
                <a:t>CALAMIDAD PÚBLICA</a:t>
              </a:r>
            </a:p>
          </p:txBody>
        </p:sp>
        <p:sp>
          <p:nvSpPr>
            <p:cNvPr id="11" name="TextBox 13"/>
            <p:cNvSpPr txBox="1"/>
            <p:nvPr/>
          </p:nvSpPr>
          <p:spPr>
            <a:xfrm>
              <a:off x="3779911" y="3930615"/>
              <a:ext cx="1608001" cy="807770"/>
            </a:xfrm>
            <a:prstGeom prst="rect">
              <a:avLst/>
            </a:prstGeom>
            <a:noFill/>
          </p:spPr>
          <p:txBody>
            <a:bodyPr wrap="square" rtlCol="0" anchor="ctr">
              <a:spAutoFit/>
            </a:bodyPr>
            <a:lstStyle/>
            <a:p>
              <a:pPr algn="ctr"/>
              <a:r>
                <a:rPr lang="en-US" altLang="ko-KR" sz="2133" b="1" dirty="0">
                  <a:cs typeface="Arial" pitchFamily="34" charset="0"/>
                </a:rPr>
                <a:t>16 DE MAYO 2019. </a:t>
              </a:r>
              <a:r>
                <a:rPr lang="en-US" altLang="ko-KR" sz="2133" b="1" dirty="0" err="1">
                  <a:cs typeface="Arial" pitchFamily="34" charset="0"/>
                </a:rPr>
                <a:t>Decreto</a:t>
              </a:r>
              <a:r>
                <a:rPr lang="en-US" altLang="ko-KR" sz="2133" b="1" dirty="0">
                  <a:cs typeface="Arial" pitchFamily="34" charset="0"/>
                </a:rPr>
                <a:t> 741 </a:t>
              </a:r>
              <a:r>
                <a:rPr lang="en-US" altLang="ko-KR" sz="2133" b="1" dirty="0" err="1">
                  <a:cs typeface="Arial" pitchFamily="34" charset="0"/>
                </a:rPr>
                <a:t>Sistema</a:t>
              </a:r>
              <a:r>
                <a:rPr lang="en-US" altLang="ko-KR" sz="2133" b="1" dirty="0">
                  <a:cs typeface="Arial" pitchFamily="34" charset="0"/>
                </a:rPr>
                <a:t> de </a:t>
              </a:r>
              <a:r>
                <a:rPr lang="en-US" altLang="ko-KR" sz="2133" b="1" dirty="0" err="1">
                  <a:cs typeface="Arial" pitchFamily="34" charset="0"/>
                </a:rPr>
                <a:t>Rehabilitación</a:t>
              </a:r>
              <a:r>
                <a:rPr lang="en-US" altLang="ko-KR" sz="2133" b="1" dirty="0">
                  <a:cs typeface="Arial" pitchFamily="34" charset="0"/>
                </a:rPr>
                <a:t> social.</a:t>
              </a:r>
              <a:endParaRPr lang="ko-KR" altLang="en-US" sz="2133" b="1" dirty="0">
                <a:cs typeface="Arial" pitchFamily="34" charset="0"/>
              </a:endParaRPr>
            </a:p>
          </p:txBody>
        </p:sp>
      </p:grpSp>
      <p:grpSp>
        <p:nvGrpSpPr>
          <p:cNvPr id="12" name="Group 14"/>
          <p:cNvGrpSpPr/>
          <p:nvPr/>
        </p:nvGrpSpPr>
        <p:grpSpPr>
          <a:xfrm>
            <a:off x="8540480" y="5281336"/>
            <a:ext cx="3216000" cy="1238225"/>
            <a:chOff x="3779911" y="3327770"/>
            <a:chExt cx="1608001" cy="1287529"/>
          </a:xfrm>
        </p:grpSpPr>
        <p:sp>
          <p:nvSpPr>
            <p:cNvPr id="13" name="Text Placeholder 17"/>
            <p:cNvSpPr txBox="1">
              <a:spLocks/>
            </p:cNvSpPr>
            <p:nvPr/>
          </p:nvSpPr>
          <p:spPr>
            <a:xfrm>
              <a:off x="3779911" y="3327770"/>
              <a:ext cx="1608001" cy="360000"/>
            </a:xfrm>
            <a:prstGeom prst="rect">
              <a:avLst/>
            </a:prstGeom>
            <a:solidFill>
              <a:schemeClr val="accent4"/>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67" b="1" dirty="0">
                  <a:solidFill>
                    <a:schemeClr val="bg1"/>
                  </a:solidFill>
                  <a:cs typeface="Arial" pitchFamily="34" charset="0"/>
                </a:rPr>
                <a:t>DESASTRE NATURAL</a:t>
              </a:r>
            </a:p>
          </p:txBody>
        </p:sp>
        <p:sp>
          <p:nvSpPr>
            <p:cNvPr id="14" name="TextBox 17"/>
            <p:cNvSpPr txBox="1"/>
            <p:nvPr/>
          </p:nvSpPr>
          <p:spPr>
            <a:xfrm>
              <a:off x="3779911" y="4053703"/>
              <a:ext cx="1608001" cy="561596"/>
            </a:xfrm>
            <a:prstGeom prst="rect">
              <a:avLst/>
            </a:prstGeom>
            <a:noFill/>
          </p:spPr>
          <p:txBody>
            <a:bodyPr wrap="square" rtlCol="0" anchor="ctr">
              <a:spAutoFit/>
            </a:bodyPr>
            <a:lstStyle/>
            <a:p>
              <a:pPr algn="ctr"/>
              <a:r>
                <a:rPr lang="en-US" altLang="ko-KR" sz="2133" b="1" dirty="0" err="1">
                  <a:cs typeface="Arial" pitchFamily="34" charset="0"/>
                </a:rPr>
                <a:t>Terremoto</a:t>
              </a:r>
              <a:r>
                <a:rPr lang="en-US" altLang="ko-KR" sz="2133" b="1" dirty="0">
                  <a:cs typeface="Arial" pitchFamily="34" charset="0"/>
                </a:rPr>
                <a:t> Manabí</a:t>
              </a:r>
            </a:p>
            <a:p>
              <a:pPr algn="ctr"/>
              <a:r>
                <a:rPr lang="en-US" altLang="ko-KR" sz="2133" b="1" dirty="0">
                  <a:cs typeface="Arial" pitchFamily="34" charset="0"/>
                </a:rPr>
                <a:t> 16 ABR 2016</a:t>
              </a:r>
              <a:endParaRPr lang="ko-KR" altLang="en-US" sz="2133" b="1" dirty="0">
                <a:cs typeface="Arial" pitchFamily="34" charset="0"/>
              </a:endParaRPr>
            </a:p>
          </p:txBody>
        </p:sp>
      </p:grpSp>
      <p:pic>
        <p:nvPicPr>
          <p:cNvPr id="15" name="Picture 4" descr="Image result for militares control de carceles"/>
          <p:cNvPicPr>
            <a:picLocks noChangeAspect="1" noChangeArrowheads="1"/>
          </p:cNvPicPr>
          <p:nvPr/>
        </p:nvPicPr>
        <p:blipFill>
          <a:blip r:embed="rId2">
            <a:extLst>
              <a:ext uri="{28A0092B-C50C-407E-A947-70E740481C1C}">
                <a14:useLocalDpi xmlns:a14="http://schemas.microsoft.com/office/drawing/2010/main" val="0"/>
              </a:ext>
            </a:extLst>
          </a:blip>
          <a:srcRect l="14788" r="14788"/>
          <a:stretch>
            <a:fillRect/>
          </a:stretch>
        </p:blipFill>
        <p:spPr bwMode="auto">
          <a:xfrm>
            <a:off x="4825929" y="3017519"/>
            <a:ext cx="3215787" cy="1724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ALBERGUES EN TERREMOTO MANABI"/>
          <p:cNvPicPr>
            <a:picLocks noChangeAspect="1" noChangeArrowheads="1"/>
          </p:cNvPicPr>
          <p:nvPr/>
        </p:nvPicPr>
        <p:blipFill>
          <a:blip r:embed="rId3" cstate="print">
            <a:extLst>
              <a:ext uri="{28A0092B-C50C-407E-A947-70E740481C1C}">
                <a14:useLocalDpi xmlns:a14="http://schemas.microsoft.com/office/drawing/2010/main" val="0"/>
              </a:ext>
            </a:extLst>
          </a:blip>
          <a:srcRect l="18270" r="18270"/>
          <a:stretch>
            <a:fillRect/>
          </a:stretch>
        </p:blipFill>
        <p:spPr bwMode="auto">
          <a:xfrm>
            <a:off x="8540693" y="3017520"/>
            <a:ext cx="3215787" cy="17247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MILITARES DISPARAN EL 30 DE SEPTIEMBRE"/>
          <p:cNvPicPr>
            <a:picLocks noChangeAspect="1" noChangeArrowheads="1"/>
          </p:cNvPicPr>
          <p:nvPr/>
        </p:nvPicPr>
        <p:blipFill>
          <a:blip r:embed="rId4" cstate="print">
            <a:extLst>
              <a:ext uri="{28A0092B-C50C-407E-A947-70E740481C1C}">
                <a14:useLocalDpi xmlns:a14="http://schemas.microsoft.com/office/drawing/2010/main" val="0"/>
              </a:ext>
            </a:extLst>
          </a:blip>
          <a:srcRect l="5130" r="5130"/>
          <a:stretch>
            <a:fillRect/>
          </a:stretch>
        </p:blipFill>
        <p:spPr bwMode="auto">
          <a:xfrm>
            <a:off x="1249353" y="3017520"/>
            <a:ext cx="3215787" cy="17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70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2. ENUNCIADO </a:t>
            </a:r>
            <a:r>
              <a:rPr lang="es-EC" sz="2800" b="1" i="1" dirty="0">
                <a:solidFill>
                  <a:prstClr val="black"/>
                </a:solidFill>
                <a:latin typeface="Arial" panose="020B0604020202020204" pitchFamily="34" charset="0"/>
                <a:cs typeface="Arial" panose="020B0604020202020204" pitchFamily="34" charset="0"/>
              </a:rPr>
              <a:t>DEL PROBLEMA</a:t>
            </a:r>
            <a:endParaRPr lang="es-EC" sz="2800" dirty="0">
              <a:solidFill>
                <a:prstClr val="black"/>
              </a:solidFill>
              <a:latin typeface="Arial" panose="020B0604020202020204" pitchFamily="34" charset="0"/>
              <a:cs typeface="Arial" panose="020B0604020202020204" pitchFamily="34" charset="0"/>
            </a:endParaRPr>
          </a:p>
        </p:txBody>
      </p:sp>
      <p:pic>
        <p:nvPicPr>
          <p:cNvPr id="1026" name="Picture 2" descr="6 Razones por las que no debes dejar que los problemas te afec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83" y="1141020"/>
            <a:ext cx="8787742" cy="532014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354827" y="1444407"/>
            <a:ext cx="10329454" cy="5016758"/>
          </a:xfrm>
          <a:prstGeom prst="rect">
            <a:avLst/>
          </a:prstGeom>
        </p:spPr>
        <p:txBody>
          <a:bodyPr wrap="square">
            <a:spAutoFit/>
          </a:bodyPr>
          <a:lstStyle/>
          <a:p>
            <a:pPr algn="just"/>
            <a:r>
              <a:rPr lang="es-EC" sz="4000" b="1" dirty="0" smtClean="0"/>
              <a:t>¿CÓMO INFLUYE EL NIVEL DE CONOCIMIENTO QUE TIENEN LOS OFICIALES DEL EJÉRCITO ECUATORIANO EN MATERIA LEGAL; PRINCIPALMENTE DE LOS DERECHOS CONSTITUCIONALES, LAS SANCIONES POR SU INCUMPLIMIENTO Y SU INCIDENCIA EN LA CONDUCCIÓN DE LAS OPERACIONES MILITARES?</a:t>
            </a:r>
            <a:endParaRPr lang="es-EC" sz="4000" b="1" dirty="0"/>
          </a:p>
        </p:txBody>
      </p:sp>
    </p:spTree>
    <p:extLst>
      <p:ext uri="{BB962C8B-B14F-4D97-AF65-F5344CB8AC3E}">
        <p14:creationId xmlns:p14="http://schemas.microsoft.com/office/powerpoint/2010/main" val="27376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91997"/>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3. PREGUNTAS </a:t>
            </a:r>
            <a:r>
              <a:rPr lang="es-EC" sz="2800" b="1" i="1" dirty="0">
                <a:solidFill>
                  <a:prstClr val="black"/>
                </a:solidFill>
                <a:latin typeface="Arial" panose="020B0604020202020204" pitchFamily="34" charset="0"/>
                <a:cs typeface="Arial" panose="020B0604020202020204" pitchFamily="34" charset="0"/>
              </a:rPr>
              <a:t>DE INVESTIGACIÓN</a:t>
            </a:r>
            <a:endParaRPr lang="es-EC" sz="2800" dirty="0">
              <a:solidFill>
                <a:prstClr val="black"/>
              </a:solidFill>
              <a:latin typeface="Arial" panose="020B0604020202020204" pitchFamily="34" charset="0"/>
              <a:cs typeface="Arial" panose="020B0604020202020204" pitchFamily="34" charset="0"/>
            </a:endParaRPr>
          </a:p>
        </p:txBody>
      </p:sp>
      <p:sp>
        <p:nvSpPr>
          <p:cNvPr id="3" name="Hexagon 10"/>
          <p:cNvSpPr/>
          <p:nvPr/>
        </p:nvSpPr>
        <p:spPr>
          <a:xfrm rot="1792415">
            <a:off x="4950284" y="2062311"/>
            <a:ext cx="2291433" cy="1975373"/>
          </a:xfrm>
          <a:prstGeom prst="hexagon">
            <a:avLst>
              <a:gd name="adj" fmla="val 29014"/>
              <a:gd name="vf" fmla="val 11547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797B4F"/>
              </a:solidFill>
            </a:endParaRPr>
          </a:p>
        </p:txBody>
      </p:sp>
      <p:sp>
        <p:nvSpPr>
          <p:cNvPr id="4" name="Hexagon 11"/>
          <p:cNvSpPr/>
          <p:nvPr/>
        </p:nvSpPr>
        <p:spPr>
          <a:xfrm rot="19800000">
            <a:off x="3855336" y="3893410"/>
            <a:ext cx="2291433" cy="1975373"/>
          </a:xfrm>
          <a:prstGeom prst="hexagon">
            <a:avLst>
              <a:gd name="adj" fmla="val 29014"/>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797B4F"/>
              </a:solidFill>
            </a:endParaRPr>
          </a:p>
        </p:txBody>
      </p:sp>
      <p:sp>
        <p:nvSpPr>
          <p:cNvPr id="5" name="Hexagon 12"/>
          <p:cNvSpPr/>
          <p:nvPr/>
        </p:nvSpPr>
        <p:spPr>
          <a:xfrm rot="19800000">
            <a:off x="6052305" y="3893412"/>
            <a:ext cx="2291433" cy="1975373"/>
          </a:xfrm>
          <a:prstGeom prst="hexagon">
            <a:avLst>
              <a:gd name="adj" fmla="val 29014"/>
              <a:gd name="vf" fmla="val 1154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rgbClr val="797B4F"/>
              </a:solidFill>
            </a:endParaRPr>
          </a:p>
        </p:txBody>
      </p:sp>
      <p:sp>
        <p:nvSpPr>
          <p:cNvPr id="7" name="TextBox 16"/>
          <p:cNvSpPr txBox="1"/>
          <p:nvPr/>
        </p:nvSpPr>
        <p:spPr>
          <a:xfrm>
            <a:off x="4648797" y="3987941"/>
            <a:ext cx="740251" cy="830997"/>
          </a:xfrm>
          <a:prstGeom prst="rect">
            <a:avLst/>
          </a:prstGeom>
          <a:noFill/>
        </p:spPr>
        <p:txBody>
          <a:bodyPr wrap="square" rtlCol="0" anchor="ctr">
            <a:spAutoFit/>
          </a:bodyPr>
          <a:lstStyle/>
          <a:p>
            <a:pPr algn="ctr"/>
            <a:r>
              <a:rPr lang="en-US" altLang="ko-KR" sz="4800" b="1" dirty="0">
                <a:cs typeface="Arial" pitchFamily="34" charset="0"/>
              </a:rPr>
              <a:t>B</a:t>
            </a:r>
            <a:endParaRPr lang="ko-KR" altLang="en-US" sz="4800" b="1" dirty="0">
              <a:cs typeface="Arial" pitchFamily="34" charset="0"/>
            </a:endParaRPr>
          </a:p>
        </p:txBody>
      </p:sp>
      <p:sp>
        <p:nvSpPr>
          <p:cNvPr id="8" name="TextBox 17"/>
          <p:cNvSpPr txBox="1"/>
          <p:nvPr/>
        </p:nvSpPr>
        <p:spPr>
          <a:xfrm>
            <a:off x="6827893" y="3987941"/>
            <a:ext cx="740251" cy="830997"/>
          </a:xfrm>
          <a:prstGeom prst="rect">
            <a:avLst/>
          </a:prstGeom>
          <a:noFill/>
        </p:spPr>
        <p:txBody>
          <a:bodyPr wrap="square" rtlCol="0" anchor="ctr">
            <a:spAutoFit/>
          </a:bodyPr>
          <a:lstStyle/>
          <a:p>
            <a:pPr algn="ctr"/>
            <a:r>
              <a:rPr lang="en-US" altLang="ko-KR" sz="4800" b="1" dirty="0">
                <a:cs typeface="Arial" pitchFamily="34" charset="0"/>
              </a:rPr>
              <a:t>C</a:t>
            </a:r>
            <a:endParaRPr lang="ko-KR" altLang="en-US" sz="4800" b="1" dirty="0">
              <a:cs typeface="Arial" pitchFamily="34" charset="0"/>
            </a:endParaRPr>
          </a:p>
        </p:txBody>
      </p:sp>
      <p:sp>
        <p:nvSpPr>
          <p:cNvPr id="9" name="TextBox 18"/>
          <p:cNvSpPr txBox="1"/>
          <p:nvPr/>
        </p:nvSpPr>
        <p:spPr>
          <a:xfrm>
            <a:off x="5725875" y="3106509"/>
            <a:ext cx="740251" cy="830997"/>
          </a:xfrm>
          <a:prstGeom prst="rect">
            <a:avLst/>
          </a:prstGeom>
          <a:noFill/>
        </p:spPr>
        <p:txBody>
          <a:bodyPr wrap="square" rtlCol="0" anchor="ctr">
            <a:spAutoFit/>
          </a:bodyPr>
          <a:lstStyle/>
          <a:p>
            <a:pPr algn="ctr"/>
            <a:r>
              <a:rPr lang="en-US" altLang="ko-KR" sz="4800" b="1" dirty="0">
                <a:cs typeface="Arial" pitchFamily="34" charset="0"/>
              </a:rPr>
              <a:t>A</a:t>
            </a:r>
            <a:endParaRPr lang="ko-KR" altLang="en-US" sz="4800" b="1" dirty="0">
              <a:cs typeface="Arial" pitchFamily="34" charset="0"/>
            </a:endParaRPr>
          </a:p>
        </p:txBody>
      </p:sp>
      <p:grpSp>
        <p:nvGrpSpPr>
          <p:cNvPr id="10" name="Group 19"/>
          <p:cNvGrpSpPr/>
          <p:nvPr/>
        </p:nvGrpSpPr>
        <p:grpSpPr>
          <a:xfrm>
            <a:off x="504518" y="3353148"/>
            <a:ext cx="3543124" cy="2054423"/>
            <a:chOff x="829792" y="2648554"/>
            <a:chExt cx="2111346" cy="1540818"/>
          </a:xfrm>
        </p:grpSpPr>
        <p:sp>
          <p:nvSpPr>
            <p:cNvPr id="11" name="TextBox 20"/>
            <p:cNvSpPr txBox="1"/>
            <p:nvPr/>
          </p:nvSpPr>
          <p:spPr>
            <a:xfrm>
              <a:off x="1095270" y="2889255"/>
              <a:ext cx="1845868" cy="1300117"/>
            </a:xfrm>
            <a:prstGeom prst="rect">
              <a:avLst/>
            </a:prstGeom>
            <a:noFill/>
          </p:spPr>
          <p:txBody>
            <a:bodyPr wrap="square" rtlCol="0" anchor="ctr">
              <a:spAutoFit/>
            </a:bodyPr>
            <a:lstStyle/>
            <a:p>
              <a:pPr algn="ctr"/>
              <a:r>
                <a:rPr lang="en-US" altLang="ko-KR" sz="2133" dirty="0">
                  <a:cs typeface="Arial" pitchFamily="34" charset="0"/>
                </a:rPr>
                <a:t>¿</a:t>
              </a:r>
              <a:r>
                <a:rPr lang="en-US" altLang="ko-KR" sz="2133" dirty="0" err="1">
                  <a:cs typeface="Arial" pitchFamily="34" charset="0"/>
                </a:rPr>
                <a:t>Cómo</a:t>
              </a:r>
              <a:r>
                <a:rPr lang="en-US" altLang="ko-KR" sz="2133" dirty="0">
                  <a:cs typeface="Arial" pitchFamily="34" charset="0"/>
                </a:rPr>
                <a:t> </a:t>
              </a:r>
              <a:r>
                <a:rPr lang="en-US" altLang="ko-KR" sz="2133" dirty="0" err="1">
                  <a:cs typeface="Arial" pitchFamily="34" charset="0"/>
                </a:rPr>
                <a:t>afecta</a:t>
              </a:r>
              <a:r>
                <a:rPr lang="en-US" altLang="ko-KR" sz="2133" dirty="0">
                  <a:cs typeface="Arial" pitchFamily="34" charset="0"/>
                </a:rPr>
                <a:t> </a:t>
              </a:r>
              <a:r>
                <a:rPr lang="en-US" altLang="ko-KR" sz="2133" dirty="0" smtClean="0">
                  <a:cs typeface="Arial" pitchFamily="34" charset="0"/>
                </a:rPr>
                <a:t>a </a:t>
              </a:r>
              <a:r>
                <a:rPr lang="en-US" altLang="ko-KR" sz="2133" dirty="0" err="1">
                  <a:cs typeface="Arial" pitchFamily="34" charset="0"/>
                </a:rPr>
                <a:t>los</a:t>
              </a:r>
              <a:r>
                <a:rPr lang="en-US" altLang="ko-KR" sz="2133" dirty="0">
                  <a:cs typeface="Arial" pitchFamily="34" charset="0"/>
                </a:rPr>
                <a:t> </a:t>
              </a:r>
              <a:r>
                <a:rPr lang="en-US" altLang="ko-KR" sz="2133" dirty="0" err="1" smtClean="0">
                  <a:cs typeface="Arial" pitchFamily="34" charset="0"/>
                </a:rPr>
                <a:t>oficiales</a:t>
              </a:r>
              <a:r>
                <a:rPr lang="en-US" altLang="ko-KR" sz="2133" dirty="0" smtClean="0">
                  <a:cs typeface="Arial" pitchFamily="34" charset="0"/>
                </a:rPr>
                <a:t> </a:t>
              </a:r>
              <a:r>
                <a:rPr lang="en-US" altLang="ko-KR" sz="2133" dirty="0">
                  <a:cs typeface="Arial" pitchFamily="34" charset="0"/>
                </a:rPr>
                <a:t>del </a:t>
              </a:r>
              <a:r>
                <a:rPr lang="en-US" altLang="ko-KR" sz="2133" dirty="0" err="1" smtClean="0">
                  <a:cs typeface="Arial" pitchFamily="34" charset="0"/>
                </a:rPr>
                <a:t>Ejército</a:t>
              </a:r>
              <a:r>
                <a:rPr lang="en-US" altLang="ko-KR" sz="2133" dirty="0">
                  <a:cs typeface="Arial" pitchFamily="34" charset="0"/>
                </a:rPr>
                <a:t> el </a:t>
              </a:r>
              <a:r>
                <a:rPr lang="en-US" altLang="ko-KR" sz="2133" b="1" dirty="0">
                  <a:cs typeface="Arial" pitchFamily="34" charset="0"/>
                </a:rPr>
                <a:t>DESCONOCIMIENTO</a:t>
              </a:r>
              <a:r>
                <a:rPr lang="en-US" altLang="ko-KR" sz="2133" dirty="0">
                  <a:cs typeface="Arial" pitchFamily="34" charset="0"/>
                </a:rPr>
                <a:t> de las </a:t>
              </a:r>
              <a:r>
                <a:rPr lang="en-US" altLang="ko-KR" sz="2133" dirty="0" err="1">
                  <a:cs typeface="Arial" pitchFamily="34" charset="0"/>
                </a:rPr>
                <a:t>normas</a:t>
              </a:r>
              <a:r>
                <a:rPr lang="en-US" altLang="ko-KR" sz="2133" dirty="0">
                  <a:cs typeface="Arial" pitchFamily="34" charset="0"/>
                </a:rPr>
                <a:t> </a:t>
              </a:r>
              <a:r>
                <a:rPr lang="en-US" altLang="ko-KR" sz="2133" dirty="0" err="1">
                  <a:cs typeface="Arial" pitchFamily="34" charset="0"/>
                </a:rPr>
                <a:t>legales</a:t>
              </a:r>
              <a:r>
                <a:rPr lang="en-US" altLang="ko-KR" sz="2133" dirty="0">
                  <a:cs typeface="Arial" pitchFamily="34" charset="0"/>
                </a:rPr>
                <a:t> en </a:t>
              </a:r>
              <a:r>
                <a:rPr lang="en-US" altLang="ko-KR" sz="2133" dirty="0" err="1">
                  <a:cs typeface="Arial" pitchFamily="34" charset="0"/>
                </a:rPr>
                <a:t>sus</a:t>
              </a:r>
              <a:r>
                <a:rPr lang="en-US" altLang="ko-KR" sz="2133" dirty="0">
                  <a:cs typeface="Arial" pitchFamily="34" charset="0"/>
                </a:rPr>
                <a:t> </a:t>
              </a:r>
              <a:r>
                <a:rPr lang="en-US" altLang="ko-KR" sz="2133" dirty="0" err="1" smtClean="0">
                  <a:cs typeface="Arial" pitchFamily="34" charset="0"/>
                </a:rPr>
                <a:t>actividades</a:t>
              </a:r>
              <a:r>
                <a:rPr lang="en-US" altLang="ko-KR" sz="2133" dirty="0" smtClean="0">
                  <a:cs typeface="Arial" pitchFamily="34" charset="0"/>
                </a:rPr>
                <a:t> </a:t>
              </a:r>
              <a:r>
                <a:rPr lang="en-US" altLang="ko-KR" sz="2133" dirty="0" err="1" smtClean="0">
                  <a:cs typeface="Arial" pitchFamily="34" charset="0"/>
                </a:rPr>
                <a:t>diarias</a:t>
              </a:r>
              <a:r>
                <a:rPr lang="en-US" altLang="ko-KR" sz="2133" dirty="0" smtClean="0">
                  <a:cs typeface="Arial" pitchFamily="34" charset="0"/>
                </a:rPr>
                <a:t>?</a:t>
              </a:r>
              <a:endParaRPr lang="ko-KR" altLang="en-US" sz="2133" dirty="0">
                <a:cs typeface="Arial" pitchFamily="34" charset="0"/>
              </a:endParaRPr>
            </a:p>
          </p:txBody>
        </p:sp>
        <p:sp>
          <p:nvSpPr>
            <p:cNvPr id="12" name="TextBox 21"/>
            <p:cNvSpPr txBox="1"/>
            <p:nvPr/>
          </p:nvSpPr>
          <p:spPr>
            <a:xfrm>
              <a:off x="829792" y="2648554"/>
              <a:ext cx="2059657" cy="315423"/>
            </a:xfrm>
            <a:prstGeom prst="rect">
              <a:avLst/>
            </a:prstGeom>
            <a:noFill/>
          </p:spPr>
          <p:txBody>
            <a:bodyPr wrap="square" rtlCol="0" anchor="ctr">
              <a:spAutoFit/>
            </a:bodyPr>
            <a:lstStyle/>
            <a:p>
              <a:pPr algn="ctr"/>
              <a:endParaRPr lang="ko-KR" altLang="en-US" sz="2133" b="1" dirty="0">
                <a:cs typeface="Arial" pitchFamily="34" charset="0"/>
              </a:endParaRPr>
            </a:p>
          </p:txBody>
        </p:sp>
      </p:grpSp>
      <p:grpSp>
        <p:nvGrpSpPr>
          <p:cNvPr id="13" name="Group 22"/>
          <p:cNvGrpSpPr/>
          <p:nvPr/>
        </p:nvGrpSpPr>
        <p:grpSpPr>
          <a:xfrm>
            <a:off x="8596097" y="4812606"/>
            <a:ext cx="3456383" cy="1786400"/>
            <a:chOff x="803640" y="2764789"/>
            <a:chExt cx="2144414" cy="1876179"/>
          </a:xfrm>
        </p:grpSpPr>
        <p:sp>
          <p:nvSpPr>
            <p:cNvPr id="14" name="TextBox 23"/>
            <p:cNvSpPr txBox="1"/>
            <p:nvPr/>
          </p:nvSpPr>
          <p:spPr>
            <a:xfrm>
              <a:off x="803640" y="3165088"/>
              <a:ext cx="2059657" cy="1475880"/>
            </a:xfrm>
            <a:prstGeom prst="rect">
              <a:avLst/>
            </a:prstGeom>
            <a:noFill/>
          </p:spPr>
          <p:txBody>
            <a:bodyPr wrap="square" rtlCol="0" anchor="ctr">
              <a:spAutoFit/>
            </a:bodyPr>
            <a:lstStyle/>
            <a:p>
              <a:pPr algn="ctr"/>
              <a:r>
                <a:rPr lang="en-US" altLang="ko-KR" sz="2133" dirty="0">
                  <a:cs typeface="Arial" pitchFamily="34" charset="0"/>
                </a:rPr>
                <a:t>¿</a:t>
              </a:r>
              <a:r>
                <a:rPr lang="en-US" altLang="ko-KR" sz="2133" dirty="0" err="1">
                  <a:cs typeface="Arial" pitchFamily="34" charset="0"/>
                </a:rPr>
                <a:t>Cuáles</a:t>
              </a:r>
              <a:r>
                <a:rPr lang="en-US" altLang="ko-KR" sz="2133" dirty="0">
                  <a:cs typeface="Arial" pitchFamily="34" charset="0"/>
                </a:rPr>
                <a:t> </a:t>
              </a:r>
              <a:r>
                <a:rPr lang="en-US" altLang="ko-KR" sz="2133" dirty="0" err="1">
                  <a:cs typeface="Arial" pitchFamily="34" charset="0"/>
                </a:rPr>
                <a:t>han</a:t>
              </a:r>
              <a:r>
                <a:rPr lang="en-US" altLang="ko-KR" sz="2133" dirty="0">
                  <a:cs typeface="Arial" pitchFamily="34" charset="0"/>
                </a:rPr>
                <a:t> </a:t>
              </a:r>
              <a:r>
                <a:rPr lang="en-US" altLang="ko-KR" sz="2133" dirty="0" err="1">
                  <a:cs typeface="Arial" pitchFamily="34" charset="0"/>
                </a:rPr>
                <a:t>sido</a:t>
              </a:r>
              <a:r>
                <a:rPr lang="en-US" altLang="ko-KR" sz="2133" dirty="0">
                  <a:cs typeface="Arial" pitchFamily="34" charset="0"/>
                </a:rPr>
                <a:t> las </a:t>
              </a:r>
              <a:r>
                <a:rPr lang="en-US" altLang="ko-KR" sz="2133" dirty="0" err="1">
                  <a:cs typeface="Arial" pitchFamily="34" charset="0"/>
                </a:rPr>
                <a:t>consecuencias</a:t>
              </a:r>
              <a:r>
                <a:rPr lang="en-US" altLang="ko-KR" sz="2133" dirty="0">
                  <a:cs typeface="Arial" pitchFamily="34" charset="0"/>
                </a:rPr>
                <a:t> de la </a:t>
              </a:r>
              <a:r>
                <a:rPr lang="en-US" altLang="ko-KR" sz="2133" dirty="0" err="1">
                  <a:cs typeface="Arial" pitchFamily="34" charset="0"/>
                </a:rPr>
                <a:t>acción</a:t>
              </a:r>
              <a:r>
                <a:rPr lang="en-US" altLang="ko-KR" sz="2133" dirty="0">
                  <a:cs typeface="Arial" pitchFamily="34" charset="0"/>
                </a:rPr>
                <a:t> u </a:t>
              </a:r>
              <a:r>
                <a:rPr lang="en-US" altLang="ko-KR" sz="2133" dirty="0" err="1">
                  <a:cs typeface="Arial" pitchFamily="34" charset="0"/>
                </a:rPr>
                <a:t>omisión</a:t>
              </a:r>
              <a:r>
                <a:rPr lang="en-US" altLang="ko-KR" sz="2133" dirty="0">
                  <a:cs typeface="Arial" pitchFamily="34" charset="0"/>
                </a:rPr>
                <a:t> de </a:t>
              </a:r>
              <a:r>
                <a:rPr lang="en-US" altLang="ko-KR" sz="2133" dirty="0" smtClean="0">
                  <a:cs typeface="Arial" pitchFamily="34" charset="0"/>
                </a:rPr>
                <a:t>las </a:t>
              </a:r>
              <a:r>
                <a:rPr lang="en-US" altLang="ko-KR" sz="2133" dirty="0" err="1" smtClean="0">
                  <a:cs typeface="Arial" pitchFamily="34" charset="0"/>
                </a:rPr>
                <a:t>normas</a:t>
              </a:r>
              <a:r>
                <a:rPr lang="en-US" altLang="ko-KR" sz="2133" dirty="0" smtClean="0">
                  <a:cs typeface="Arial" pitchFamily="34" charset="0"/>
                </a:rPr>
                <a:t> </a:t>
              </a:r>
              <a:r>
                <a:rPr lang="en-US" altLang="ko-KR" sz="2133" dirty="0" err="1" smtClean="0">
                  <a:cs typeface="Arial" pitchFamily="34" charset="0"/>
                </a:rPr>
                <a:t>constitucionales</a:t>
              </a:r>
              <a:r>
                <a:rPr lang="en-US" altLang="ko-KR" sz="2133" dirty="0" smtClean="0">
                  <a:cs typeface="Arial" pitchFamily="34" charset="0"/>
                </a:rPr>
                <a:t> </a:t>
              </a:r>
              <a:r>
                <a:rPr lang="en-US" altLang="ko-KR" sz="2133" dirty="0" err="1" smtClean="0">
                  <a:cs typeface="Arial" pitchFamily="34" charset="0"/>
                </a:rPr>
                <a:t>vigentes</a:t>
              </a:r>
              <a:r>
                <a:rPr lang="en-US" altLang="ko-KR" sz="2133" dirty="0" smtClean="0">
                  <a:cs typeface="Arial" pitchFamily="34" charset="0"/>
                </a:rPr>
                <a:t>?</a:t>
              </a:r>
              <a:endParaRPr lang="ko-KR" altLang="en-US" sz="2133" dirty="0">
                <a:cs typeface="Arial" pitchFamily="34" charset="0"/>
              </a:endParaRPr>
            </a:p>
          </p:txBody>
        </p:sp>
        <p:sp>
          <p:nvSpPr>
            <p:cNvPr id="15" name="TextBox 24"/>
            <p:cNvSpPr txBox="1"/>
            <p:nvPr/>
          </p:nvSpPr>
          <p:spPr>
            <a:xfrm>
              <a:off x="888397" y="2764789"/>
              <a:ext cx="2059657" cy="315423"/>
            </a:xfrm>
            <a:prstGeom prst="rect">
              <a:avLst/>
            </a:prstGeom>
            <a:noFill/>
          </p:spPr>
          <p:txBody>
            <a:bodyPr wrap="square" rtlCol="0" anchor="ctr">
              <a:spAutoFit/>
            </a:bodyPr>
            <a:lstStyle/>
            <a:p>
              <a:pPr algn="ctr"/>
              <a:endParaRPr lang="ko-KR" altLang="en-US" sz="2133" b="1" dirty="0">
                <a:cs typeface="Arial" pitchFamily="34" charset="0"/>
              </a:endParaRPr>
            </a:p>
          </p:txBody>
        </p:sp>
      </p:grpSp>
      <p:grpSp>
        <p:nvGrpSpPr>
          <p:cNvPr id="16" name="Group 25"/>
          <p:cNvGrpSpPr/>
          <p:nvPr/>
        </p:nvGrpSpPr>
        <p:grpSpPr>
          <a:xfrm>
            <a:off x="6880462" y="902350"/>
            <a:ext cx="3456383" cy="2105968"/>
            <a:chOff x="803640" y="3005069"/>
            <a:chExt cx="2059657" cy="1758964"/>
          </a:xfrm>
        </p:grpSpPr>
        <p:sp>
          <p:nvSpPr>
            <p:cNvPr id="17" name="TextBox 26"/>
            <p:cNvSpPr txBox="1"/>
            <p:nvPr/>
          </p:nvSpPr>
          <p:spPr>
            <a:xfrm>
              <a:off x="803640" y="3042028"/>
              <a:ext cx="2059657" cy="1722005"/>
            </a:xfrm>
            <a:prstGeom prst="rect">
              <a:avLst/>
            </a:prstGeom>
            <a:noFill/>
          </p:spPr>
          <p:txBody>
            <a:bodyPr wrap="square" rtlCol="0" anchor="ctr">
              <a:spAutoFit/>
            </a:bodyPr>
            <a:lstStyle/>
            <a:p>
              <a:pPr algn="ctr"/>
              <a:r>
                <a:rPr lang="en-US" altLang="ko-KR" sz="2133" dirty="0" smtClean="0">
                  <a:cs typeface="Arial" pitchFamily="34" charset="0"/>
                </a:rPr>
                <a:t>¿</a:t>
              </a:r>
              <a:r>
                <a:rPr lang="en-US" altLang="ko-KR" sz="2133" dirty="0" err="1" smtClean="0">
                  <a:cs typeface="Arial" pitchFamily="34" charset="0"/>
                </a:rPr>
                <a:t>Conocen</a:t>
              </a:r>
              <a:r>
                <a:rPr lang="en-US" altLang="ko-KR" sz="2133" dirty="0" smtClean="0">
                  <a:cs typeface="Arial" pitchFamily="34" charset="0"/>
                </a:rPr>
                <a:t> </a:t>
              </a:r>
              <a:r>
                <a:rPr lang="en-US" altLang="ko-KR" sz="2133" dirty="0" err="1" smtClean="0">
                  <a:cs typeface="Arial" pitchFamily="34" charset="0"/>
                </a:rPr>
                <a:t>los</a:t>
              </a:r>
              <a:r>
                <a:rPr lang="en-US" altLang="ko-KR" sz="2133" dirty="0" smtClean="0">
                  <a:cs typeface="Arial" pitchFamily="34" charset="0"/>
                </a:rPr>
                <a:t> </a:t>
              </a:r>
              <a:r>
                <a:rPr lang="en-US" altLang="ko-KR" sz="2133" dirty="0" err="1" smtClean="0">
                  <a:cs typeface="Arial" pitchFamily="34" charset="0"/>
                </a:rPr>
                <a:t>oficiales</a:t>
              </a:r>
              <a:r>
                <a:rPr lang="en-US" altLang="ko-KR" sz="2133" dirty="0" smtClean="0">
                  <a:cs typeface="Arial" pitchFamily="34" charset="0"/>
                </a:rPr>
                <a:t> </a:t>
              </a:r>
              <a:r>
                <a:rPr lang="en-US" altLang="ko-KR" sz="2133" dirty="0" err="1" smtClean="0">
                  <a:cs typeface="Arial" pitchFamily="34" charset="0"/>
                </a:rPr>
                <a:t>los</a:t>
              </a:r>
              <a:r>
                <a:rPr lang="en-US" altLang="ko-KR" sz="2133" dirty="0" smtClean="0">
                  <a:cs typeface="Arial" pitchFamily="34" charset="0"/>
                </a:rPr>
                <a:t> </a:t>
              </a:r>
              <a:r>
                <a:rPr lang="en-US" altLang="ko-KR" sz="2133" dirty="0" err="1" smtClean="0">
                  <a:cs typeface="Arial" pitchFamily="34" charset="0"/>
                </a:rPr>
                <a:t>procedimientos</a:t>
              </a:r>
              <a:r>
                <a:rPr lang="en-US" altLang="ko-KR" sz="2133" dirty="0" smtClean="0">
                  <a:cs typeface="Arial" pitchFamily="34" charset="0"/>
                </a:rPr>
                <a:t>, derechos, </a:t>
              </a:r>
              <a:r>
                <a:rPr lang="en-US" altLang="ko-KR" sz="2133" dirty="0" err="1" smtClean="0">
                  <a:cs typeface="Arial" pitchFamily="34" charset="0"/>
                </a:rPr>
                <a:t>garantías</a:t>
              </a:r>
              <a:r>
                <a:rPr lang="en-US" altLang="ko-KR" sz="2133" dirty="0" smtClean="0">
                  <a:cs typeface="Arial" pitchFamily="34" charset="0"/>
                </a:rPr>
                <a:t> y </a:t>
              </a:r>
              <a:r>
                <a:rPr lang="en-US" altLang="ko-KR" sz="2133" dirty="0" err="1" smtClean="0">
                  <a:cs typeface="Arial" pitchFamily="34" charset="0"/>
                </a:rPr>
                <a:t>libertades</a:t>
              </a:r>
              <a:r>
                <a:rPr lang="en-US" altLang="ko-KR" sz="2133" dirty="0" smtClean="0">
                  <a:cs typeface="Arial" pitchFamily="34" charset="0"/>
                </a:rPr>
                <a:t> de </a:t>
              </a:r>
              <a:r>
                <a:rPr lang="en-US" altLang="ko-KR" sz="2133" dirty="0" err="1" smtClean="0">
                  <a:cs typeface="Arial" pitchFamily="34" charset="0"/>
                </a:rPr>
                <a:t>los</a:t>
              </a:r>
              <a:r>
                <a:rPr lang="en-US" altLang="ko-KR" sz="2133" dirty="0" smtClean="0">
                  <a:cs typeface="Arial" pitchFamily="34" charset="0"/>
                </a:rPr>
                <a:t> </a:t>
              </a:r>
              <a:r>
                <a:rPr lang="en-US" altLang="ko-KR" sz="2133" dirty="0" err="1" smtClean="0">
                  <a:cs typeface="Arial" pitchFamily="34" charset="0"/>
                </a:rPr>
                <a:t>ciudadanos</a:t>
              </a:r>
              <a:r>
                <a:rPr lang="en-US" altLang="ko-KR" sz="2133" dirty="0" smtClean="0">
                  <a:cs typeface="Arial" pitchFamily="34" charset="0"/>
                </a:rPr>
                <a:t> y </a:t>
              </a:r>
              <a:r>
                <a:rPr lang="en-US" altLang="ko-KR" sz="2133" dirty="0" err="1" smtClean="0">
                  <a:cs typeface="Arial" pitchFamily="34" charset="0"/>
                </a:rPr>
                <a:t>su</a:t>
              </a:r>
              <a:r>
                <a:rPr lang="en-US" altLang="ko-KR" sz="2133" dirty="0" smtClean="0">
                  <a:cs typeface="Arial" pitchFamily="34" charset="0"/>
                </a:rPr>
                <a:t> </a:t>
              </a:r>
              <a:r>
                <a:rPr lang="en-US" altLang="ko-KR" sz="2133" dirty="0" err="1" smtClean="0">
                  <a:cs typeface="Arial" pitchFamily="34" charset="0"/>
                </a:rPr>
                <a:t>aplicación</a:t>
              </a:r>
              <a:r>
                <a:rPr lang="en-US" altLang="ko-KR" sz="2133" dirty="0" smtClean="0">
                  <a:cs typeface="Arial" pitchFamily="34" charset="0"/>
                </a:rPr>
                <a:t> </a:t>
              </a:r>
              <a:r>
                <a:rPr lang="en-US" altLang="ko-KR" sz="2133" dirty="0" err="1" smtClean="0">
                  <a:cs typeface="Arial" pitchFamily="34" charset="0"/>
                </a:rPr>
                <a:t>en</a:t>
              </a:r>
              <a:r>
                <a:rPr lang="en-US" altLang="ko-KR" sz="2133" dirty="0" smtClean="0">
                  <a:cs typeface="Arial" pitchFamily="34" charset="0"/>
                </a:rPr>
                <a:t> la </a:t>
              </a:r>
              <a:r>
                <a:rPr lang="en-US" altLang="ko-KR" sz="2133" dirty="0" err="1" smtClean="0">
                  <a:cs typeface="Arial" pitchFamily="34" charset="0"/>
                </a:rPr>
                <a:t>conducción</a:t>
              </a:r>
              <a:r>
                <a:rPr lang="en-US" altLang="ko-KR" sz="2133" dirty="0" smtClean="0">
                  <a:cs typeface="Arial" pitchFamily="34" charset="0"/>
                </a:rPr>
                <a:t> de las </a:t>
              </a:r>
              <a:r>
                <a:rPr lang="en-US" altLang="ko-KR" sz="2133" dirty="0" err="1" smtClean="0">
                  <a:cs typeface="Arial" pitchFamily="34" charset="0"/>
                </a:rPr>
                <a:t>operaciones</a:t>
              </a:r>
              <a:r>
                <a:rPr lang="en-US" altLang="ko-KR" sz="2133" dirty="0" smtClean="0">
                  <a:cs typeface="Arial" pitchFamily="34" charset="0"/>
                </a:rPr>
                <a:t>?</a:t>
              </a:r>
              <a:endParaRPr lang="ko-KR" altLang="en-US" sz="2133" dirty="0">
                <a:cs typeface="Arial" pitchFamily="34" charset="0"/>
              </a:endParaRPr>
            </a:p>
          </p:txBody>
        </p:sp>
        <p:sp>
          <p:nvSpPr>
            <p:cNvPr id="18" name="TextBox 27"/>
            <p:cNvSpPr txBox="1"/>
            <p:nvPr/>
          </p:nvSpPr>
          <p:spPr>
            <a:xfrm>
              <a:off x="803640" y="3005069"/>
              <a:ext cx="2059657" cy="315423"/>
            </a:xfrm>
            <a:prstGeom prst="rect">
              <a:avLst/>
            </a:prstGeom>
            <a:noFill/>
          </p:spPr>
          <p:txBody>
            <a:bodyPr wrap="square" rtlCol="0" anchor="ctr">
              <a:spAutoFit/>
            </a:bodyPr>
            <a:lstStyle/>
            <a:p>
              <a:pPr algn="ctr"/>
              <a:endParaRPr lang="ko-KR" altLang="en-US" sz="2133" b="1" dirty="0">
                <a:cs typeface="Arial" pitchFamily="34" charset="0"/>
              </a:endParaRPr>
            </a:p>
          </p:txBody>
        </p:sp>
      </p:grpSp>
      <p:pic>
        <p:nvPicPr>
          <p:cNvPr id="19" name="Picture 2" descr="Image result for desconocimiento de la 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880" y="913061"/>
            <a:ext cx="3524088" cy="16737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rotocolos de operaciones militares"/>
          <p:cNvPicPr>
            <a:picLocks noChangeAspect="1" noChangeArrowheads="1"/>
          </p:cNvPicPr>
          <p:nvPr/>
        </p:nvPicPr>
        <p:blipFill rotWithShape="1">
          <a:blip r:embed="rId3">
            <a:extLst>
              <a:ext uri="{28A0092B-C50C-407E-A947-70E740481C1C}">
                <a14:useLocalDpi xmlns:a14="http://schemas.microsoft.com/office/drawing/2010/main" val="0"/>
              </a:ext>
            </a:extLst>
          </a:blip>
          <a:srcRect l="7903" t="15890" r="16873" b="7574"/>
          <a:stretch/>
        </p:blipFill>
        <p:spPr bwMode="auto">
          <a:xfrm>
            <a:off x="10043366" y="2458811"/>
            <a:ext cx="2148634" cy="9856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9712" y="3805652"/>
            <a:ext cx="2105763" cy="140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7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4. JUSTIFICACIÓN </a:t>
            </a:r>
            <a:r>
              <a:rPr lang="es-EC" sz="2800" b="1" i="1" dirty="0">
                <a:solidFill>
                  <a:prstClr val="black"/>
                </a:solidFill>
                <a:latin typeface="Arial" panose="020B0604020202020204" pitchFamily="34" charset="0"/>
                <a:cs typeface="Arial" panose="020B0604020202020204" pitchFamily="34" charset="0"/>
              </a:rPr>
              <a:t>DE LA INVESTIGACIÓN</a:t>
            </a:r>
            <a:endParaRPr lang="es-EC" sz="2800" dirty="0">
              <a:solidFill>
                <a:prstClr val="black"/>
              </a:solidFill>
              <a:latin typeface="Arial" panose="020B0604020202020204" pitchFamily="34" charset="0"/>
              <a:cs typeface="Arial" panose="020B0604020202020204" pitchFamily="34" charset="0"/>
            </a:endParaRPr>
          </a:p>
        </p:txBody>
      </p:sp>
      <p:grpSp>
        <p:nvGrpSpPr>
          <p:cNvPr id="30" name="Group 6"/>
          <p:cNvGrpSpPr/>
          <p:nvPr/>
        </p:nvGrpSpPr>
        <p:grpSpPr>
          <a:xfrm>
            <a:off x="4179342" y="1739195"/>
            <a:ext cx="3449273" cy="3360373"/>
            <a:chOff x="2445668" y="1635646"/>
            <a:chExt cx="2586955" cy="2520280"/>
          </a:xfrm>
        </p:grpSpPr>
        <p:sp>
          <p:nvSpPr>
            <p:cNvPr id="32" name="Block Arc 5"/>
            <p:cNvSpPr/>
            <p:nvPr/>
          </p:nvSpPr>
          <p:spPr>
            <a:xfrm>
              <a:off x="2445668" y="1635646"/>
              <a:ext cx="2520280" cy="2520280"/>
            </a:xfrm>
            <a:prstGeom prst="blockArc">
              <a:avLst>
                <a:gd name="adj1" fmla="val 10800000"/>
                <a:gd name="adj2" fmla="val 16211919"/>
                <a:gd name="adj3" fmla="val 337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33" name="Block Arc 7"/>
            <p:cNvSpPr/>
            <p:nvPr/>
          </p:nvSpPr>
          <p:spPr>
            <a:xfrm rot="5400000">
              <a:off x="2512343" y="1635646"/>
              <a:ext cx="2520280" cy="2520280"/>
            </a:xfrm>
            <a:prstGeom prst="blockArc">
              <a:avLst>
                <a:gd name="adj1" fmla="val 10800000"/>
                <a:gd name="adj2" fmla="val 16211919"/>
                <a:gd name="adj3" fmla="val 337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grpSp>
        <p:nvGrpSpPr>
          <p:cNvPr id="34" name="Group 9"/>
          <p:cNvGrpSpPr/>
          <p:nvPr/>
        </p:nvGrpSpPr>
        <p:grpSpPr>
          <a:xfrm rot="10800000">
            <a:off x="6483241" y="1884381"/>
            <a:ext cx="3449273" cy="3360373"/>
            <a:chOff x="2445668" y="1635646"/>
            <a:chExt cx="2586955" cy="2520280"/>
          </a:xfrm>
          <a:solidFill>
            <a:schemeClr val="accent6">
              <a:lumMod val="60000"/>
              <a:lumOff val="40000"/>
            </a:schemeClr>
          </a:solidFill>
        </p:grpSpPr>
        <p:sp>
          <p:nvSpPr>
            <p:cNvPr id="35" name="Block Arc 10"/>
            <p:cNvSpPr/>
            <p:nvPr/>
          </p:nvSpPr>
          <p:spPr>
            <a:xfrm>
              <a:off x="2445668" y="1635646"/>
              <a:ext cx="2520280" cy="2520280"/>
            </a:xfrm>
            <a:prstGeom prst="blockArc">
              <a:avLst>
                <a:gd name="adj1" fmla="val 10800000"/>
                <a:gd name="adj2" fmla="val 16211919"/>
                <a:gd name="adj3" fmla="val 3374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36" name="Block Arc 11"/>
            <p:cNvSpPr/>
            <p:nvPr/>
          </p:nvSpPr>
          <p:spPr>
            <a:xfrm rot="5400000">
              <a:off x="2512343" y="1635646"/>
              <a:ext cx="2520280" cy="2520280"/>
            </a:xfrm>
            <a:prstGeom prst="blockArc">
              <a:avLst>
                <a:gd name="adj1" fmla="val 10800000"/>
                <a:gd name="adj2" fmla="val 16211919"/>
                <a:gd name="adj3" fmla="val 33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
        <p:nvSpPr>
          <p:cNvPr id="38" name="TextBox 13"/>
          <p:cNvSpPr txBox="1"/>
          <p:nvPr/>
        </p:nvSpPr>
        <p:spPr>
          <a:xfrm>
            <a:off x="1419496" y="1191793"/>
            <a:ext cx="2463332" cy="4154984"/>
          </a:xfrm>
          <a:prstGeom prst="rect">
            <a:avLst/>
          </a:prstGeom>
          <a:noFill/>
          <a:ln>
            <a:noFill/>
          </a:ln>
        </p:spPr>
        <p:txBody>
          <a:bodyPr wrap="square" rtlCol="0" anchor="ctr">
            <a:spAutoFit/>
          </a:bodyPr>
          <a:lstStyle/>
          <a:p>
            <a:pPr algn="ctr"/>
            <a:r>
              <a:rPr lang="es-EC" sz="2400" dirty="0"/>
              <a:t>Actualmente el personal militar ejecuta operaciones militares en </a:t>
            </a:r>
            <a:r>
              <a:rPr lang="es-EC" sz="2400" dirty="0" smtClean="0"/>
              <a:t> </a:t>
            </a:r>
            <a:r>
              <a:rPr lang="es-EC" sz="2400" dirty="0"/>
              <a:t>ámbito interno, en las cuales interactúa con personal y autoridades civiles</a:t>
            </a:r>
            <a:r>
              <a:rPr lang="en-US" altLang="ko-KR" sz="2000" dirty="0" smtClean="0">
                <a:cs typeface="Arial" pitchFamily="34" charset="0"/>
              </a:rPr>
              <a:t>.      </a:t>
            </a:r>
            <a:endParaRPr lang="en-US" altLang="ko-KR" sz="2000" dirty="0">
              <a:cs typeface="Arial" pitchFamily="34" charset="0"/>
            </a:endParaRPr>
          </a:p>
        </p:txBody>
      </p:sp>
      <p:sp>
        <p:nvSpPr>
          <p:cNvPr id="41" name="TextBox 16"/>
          <p:cNvSpPr txBox="1"/>
          <p:nvPr/>
        </p:nvSpPr>
        <p:spPr>
          <a:xfrm>
            <a:off x="4030918" y="4114097"/>
            <a:ext cx="2823475" cy="2308324"/>
          </a:xfrm>
          <a:prstGeom prst="rect">
            <a:avLst/>
          </a:prstGeom>
          <a:noFill/>
          <a:ln>
            <a:noFill/>
          </a:ln>
        </p:spPr>
        <p:txBody>
          <a:bodyPr wrap="square" rtlCol="0" anchor="ctr">
            <a:spAutoFit/>
          </a:bodyPr>
          <a:lstStyle/>
          <a:p>
            <a:pPr algn="ctr"/>
            <a:r>
              <a:rPr lang="en-US" altLang="ko-KR" sz="2400" dirty="0" smtClean="0">
                <a:cs typeface="Arial" pitchFamily="34" charset="0"/>
              </a:rPr>
              <a:t>Personal </a:t>
            </a:r>
            <a:r>
              <a:rPr lang="en-US" altLang="ko-KR" sz="2400" dirty="0" err="1" smtClean="0">
                <a:cs typeface="Arial" pitchFamily="34" charset="0"/>
              </a:rPr>
              <a:t>militar</a:t>
            </a:r>
            <a:r>
              <a:rPr lang="en-US" altLang="ko-KR" sz="2400" dirty="0" smtClean="0">
                <a:cs typeface="Arial" pitchFamily="34" charset="0"/>
              </a:rPr>
              <a:t> </a:t>
            </a:r>
            <a:r>
              <a:rPr lang="en-US" altLang="ko-KR" sz="2400" dirty="0" err="1" smtClean="0">
                <a:cs typeface="Arial" pitchFamily="34" charset="0"/>
              </a:rPr>
              <a:t>sancionado</a:t>
            </a:r>
            <a:r>
              <a:rPr lang="en-US" altLang="ko-KR" sz="2400" dirty="0" smtClean="0">
                <a:cs typeface="Arial" pitchFamily="34" charset="0"/>
              </a:rPr>
              <a:t>, </a:t>
            </a:r>
            <a:r>
              <a:rPr lang="en-US" altLang="ko-KR" sz="2400" dirty="0" err="1" smtClean="0">
                <a:cs typeface="Arial" pitchFamily="34" charset="0"/>
              </a:rPr>
              <a:t>investigado</a:t>
            </a:r>
            <a:r>
              <a:rPr lang="en-US" altLang="ko-KR" sz="2400" dirty="0" smtClean="0">
                <a:cs typeface="Arial" pitchFamily="34" charset="0"/>
              </a:rPr>
              <a:t>, </a:t>
            </a:r>
            <a:r>
              <a:rPr lang="en-US" altLang="ko-KR" sz="2400" dirty="0" err="1" smtClean="0">
                <a:cs typeface="Arial" pitchFamily="34" charset="0"/>
              </a:rPr>
              <a:t>procesado</a:t>
            </a:r>
            <a:r>
              <a:rPr lang="en-US" altLang="ko-KR" sz="2400" dirty="0" smtClean="0">
                <a:cs typeface="Arial" pitchFamily="34" charset="0"/>
              </a:rPr>
              <a:t> y </a:t>
            </a:r>
            <a:r>
              <a:rPr lang="en-US" altLang="ko-KR" sz="2400" dirty="0" err="1" smtClean="0">
                <a:cs typeface="Arial" pitchFamily="34" charset="0"/>
              </a:rPr>
              <a:t>cumpliendo</a:t>
            </a:r>
            <a:r>
              <a:rPr lang="en-US" altLang="ko-KR" sz="2400" dirty="0" smtClean="0">
                <a:cs typeface="Arial" pitchFamily="34" charset="0"/>
              </a:rPr>
              <a:t> </a:t>
            </a:r>
            <a:r>
              <a:rPr lang="en-US" altLang="ko-KR" sz="2400" dirty="0" err="1" smtClean="0">
                <a:cs typeface="Arial" pitchFamily="34" charset="0"/>
              </a:rPr>
              <a:t>penas</a:t>
            </a:r>
            <a:r>
              <a:rPr lang="en-US" altLang="ko-KR" sz="2400" dirty="0" smtClean="0">
                <a:cs typeface="Arial" pitchFamily="34" charset="0"/>
              </a:rPr>
              <a:t> </a:t>
            </a:r>
            <a:r>
              <a:rPr lang="en-US" altLang="ko-KR" sz="2400" dirty="0" err="1" smtClean="0">
                <a:cs typeface="Arial" pitchFamily="34" charset="0"/>
              </a:rPr>
              <a:t>privativas</a:t>
            </a:r>
            <a:r>
              <a:rPr lang="en-US" altLang="ko-KR" sz="2400" dirty="0" smtClean="0">
                <a:cs typeface="Arial" pitchFamily="34" charset="0"/>
              </a:rPr>
              <a:t> de </a:t>
            </a:r>
            <a:r>
              <a:rPr lang="en-US" altLang="ko-KR" sz="2400" dirty="0" err="1" smtClean="0">
                <a:cs typeface="Arial" pitchFamily="34" charset="0"/>
              </a:rPr>
              <a:t>libertad</a:t>
            </a:r>
            <a:r>
              <a:rPr lang="en-US" altLang="ko-KR" sz="2400" dirty="0" smtClean="0">
                <a:cs typeface="Arial" pitchFamily="34" charset="0"/>
              </a:rPr>
              <a:t>.</a:t>
            </a:r>
            <a:endParaRPr lang="en-US" altLang="ko-KR" sz="2400" dirty="0">
              <a:cs typeface="Arial" pitchFamily="34" charset="0"/>
            </a:endParaRPr>
          </a:p>
        </p:txBody>
      </p:sp>
      <p:sp>
        <p:nvSpPr>
          <p:cNvPr id="44" name="TextBox 19"/>
          <p:cNvSpPr txBox="1"/>
          <p:nvPr/>
        </p:nvSpPr>
        <p:spPr>
          <a:xfrm>
            <a:off x="7836229" y="1321412"/>
            <a:ext cx="2823475" cy="1569660"/>
          </a:xfrm>
          <a:prstGeom prst="rect">
            <a:avLst/>
          </a:prstGeom>
          <a:noFill/>
          <a:ln>
            <a:noFill/>
          </a:ln>
        </p:spPr>
        <p:txBody>
          <a:bodyPr wrap="square" rtlCol="0" anchor="ctr">
            <a:spAutoFit/>
          </a:bodyPr>
          <a:lstStyle/>
          <a:p>
            <a:pPr algn="ctr"/>
            <a:r>
              <a:rPr lang="es-EC" sz="2400" dirty="0"/>
              <a:t>L</a:t>
            </a:r>
            <a:r>
              <a:rPr lang="es-EC" sz="2400" dirty="0" smtClean="0"/>
              <a:t>as </a:t>
            </a:r>
            <a:r>
              <a:rPr lang="es-EC" sz="2400" dirty="0"/>
              <a:t>constantes reformas a las leyes vigentes como la </a:t>
            </a:r>
            <a:r>
              <a:rPr lang="es-EC" sz="2400" dirty="0" smtClean="0"/>
              <a:t>derogación.</a:t>
            </a:r>
            <a:endParaRPr lang="en-US" altLang="ko-KR" sz="2000" dirty="0">
              <a:cs typeface="Arial" pitchFamily="34" charset="0"/>
            </a:endParaRPr>
          </a:p>
        </p:txBody>
      </p:sp>
      <p:sp>
        <p:nvSpPr>
          <p:cNvPr id="47" name="TextBox 22"/>
          <p:cNvSpPr txBox="1"/>
          <p:nvPr/>
        </p:nvSpPr>
        <p:spPr>
          <a:xfrm>
            <a:off x="9188443" y="4549676"/>
            <a:ext cx="2823475" cy="2308324"/>
          </a:xfrm>
          <a:prstGeom prst="rect">
            <a:avLst/>
          </a:prstGeom>
          <a:noFill/>
          <a:ln>
            <a:noFill/>
          </a:ln>
        </p:spPr>
        <p:txBody>
          <a:bodyPr wrap="square" rtlCol="0" anchor="ctr">
            <a:spAutoFit/>
          </a:bodyPr>
          <a:lstStyle/>
          <a:p>
            <a:pPr algn="ctr"/>
            <a:r>
              <a:rPr lang="es-EC" sz="2400" dirty="0"/>
              <a:t>E</a:t>
            </a:r>
            <a:r>
              <a:rPr lang="es-EC" sz="2400" dirty="0" smtClean="0"/>
              <a:t>l </a:t>
            </a:r>
            <a:r>
              <a:rPr lang="es-EC" sz="2400" dirty="0"/>
              <a:t>desconocimiento de las normas legales vigentes no le excluye de responsabilidad a quien las comete</a:t>
            </a:r>
            <a:r>
              <a:rPr lang="en-US" altLang="ko-KR" sz="2000" dirty="0" smtClean="0">
                <a:cs typeface="Arial" pitchFamily="34" charset="0"/>
              </a:rPr>
              <a:t>.      </a:t>
            </a:r>
            <a:endParaRPr lang="en-US" altLang="ko-KR" sz="2000" dirty="0">
              <a:cs typeface="Arial" pitchFamily="34" charset="0"/>
            </a:endParaRPr>
          </a:p>
        </p:txBody>
      </p:sp>
      <p:sp>
        <p:nvSpPr>
          <p:cNvPr id="49" name="TextBox 24"/>
          <p:cNvSpPr txBox="1"/>
          <p:nvPr/>
        </p:nvSpPr>
        <p:spPr>
          <a:xfrm>
            <a:off x="4463006" y="2168296"/>
            <a:ext cx="1167619" cy="913007"/>
          </a:xfrm>
          <a:prstGeom prst="rect">
            <a:avLst/>
          </a:prstGeom>
          <a:noFill/>
        </p:spPr>
        <p:txBody>
          <a:bodyPr wrap="square" rtlCol="0" anchor="ctr">
            <a:spAutoFit/>
          </a:bodyPr>
          <a:lstStyle/>
          <a:p>
            <a:pPr algn="ctr"/>
            <a:r>
              <a:rPr lang="en-US" altLang="ko-KR" sz="5333" b="1" dirty="0">
                <a:cs typeface="Arial" pitchFamily="34" charset="0"/>
              </a:rPr>
              <a:t>01</a:t>
            </a:r>
            <a:endParaRPr lang="ko-KR" altLang="en-US" sz="5333" b="1" dirty="0">
              <a:cs typeface="Arial" pitchFamily="34" charset="0"/>
            </a:endParaRPr>
          </a:p>
        </p:txBody>
      </p:sp>
      <p:sp>
        <p:nvSpPr>
          <p:cNvPr id="50" name="TextBox 25"/>
          <p:cNvSpPr txBox="1"/>
          <p:nvPr/>
        </p:nvSpPr>
        <p:spPr>
          <a:xfrm>
            <a:off x="6095187" y="2168296"/>
            <a:ext cx="1167619" cy="913007"/>
          </a:xfrm>
          <a:prstGeom prst="rect">
            <a:avLst/>
          </a:prstGeom>
          <a:noFill/>
        </p:spPr>
        <p:txBody>
          <a:bodyPr wrap="square" rtlCol="0" anchor="ctr">
            <a:spAutoFit/>
          </a:bodyPr>
          <a:lstStyle/>
          <a:p>
            <a:pPr algn="ctr"/>
            <a:r>
              <a:rPr lang="en-US" altLang="ko-KR" sz="5333" b="1" dirty="0">
                <a:cs typeface="Arial" pitchFamily="34" charset="0"/>
              </a:rPr>
              <a:t>02</a:t>
            </a:r>
            <a:endParaRPr lang="ko-KR" altLang="en-US" sz="5333" b="1" dirty="0">
              <a:cs typeface="Arial" pitchFamily="34" charset="0"/>
            </a:endParaRPr>
          </a:p>
        </p:txBody>
      </p:sp>
      <p:sp>
        <p:nvSpPr>
          <p:cNvPr id="51" name="TextBox 26"/>
          <p:cNvSpPr txBox="1"/>
          <p:nvPr/>
        </p:nvSpPr>
        <p:spPr>
          <a:xfrm>
            <a:off x="6767262" y="3953966"/>
            <a:ext cx="1167619" cy="913007"/>
          </a:xfrm>
          <a:prstGeom prst="rect">
            <a:avLst/>
          </a:prstGeom>
          <a:noFill/>
        </p:spPr>
        <p:txBody>
          <a:bodyPr wrap="square" rtlCol="0" anchor="ctr">
            <a:spAutoFit/>
          </a:bodyPr>
          <a:lstStyle/>
          <a:p>
            <a:pPr algn="ctr"/>
            <a:r>
              <a:rPr lang="en-US" altLang="ko-KR" sz="5333" b="1" dirty="0">
                <a:cs typeface="Arial" pitchFamily="34" charset="0"/>
              </a:rPr>
              <a:t>03</a:t>
            </a:r>
            <a:endParaRPr lang="ko-KR" altLang="en-US" sz="5333" b="1" dirty="0">
              <a:cs typeface="Arial" pitchFamily="34" charset="0"/>
            </a:endParaRPr>
          </a:p>
        </p:txBody>
      </p:sp>
      <p:sp>
        <p:nvSpPr>
          <p:cNvPr id="52" name="TextBox 27"/>
          <p:cNvSpPr txBox="1"/>
          <p:nvPr/>
        </p:nvSpPr>
        <p:spPr>
          <a:xfrm>
            <a:off x="8399443" y="3925864"/>
            <a:ext cx="1167619" cy="913007"/>
          </a:xfrm>
          <a:prstGeom prst="rect">
            <a:avLst/>
          </a:prstGeom>
          <a:noFill/>
        </p:spPr>
        <p:txBody>
          <a:bodyPr wrap="square" rtlCol="0" anchor="ctr">
            <a:spAutoFit/>
          </a:bodyPr>
          <a:lstStyle/>
          <a:p>
            <a:pPr algn="ctr"/>
            <a:r>
              <a:rPr lang="en-US" altLang="ko-KR" sz="5333" b="1" dirty="0">
                <a:cs typeface="Arial" pitchFamily="34" charset="0"/>
              </a:rPr>
              <a:t>04</a:t>
            </a:r>
            <a:endParaRPr lang="ko-KR" altLang="en-US" sz="5333" b="1" dirty="0">
              <a:cs typeface="Arial" pitchFamily="34" charset="0"/>
            </a:endParaRPr>
          </a:p>
        </p:txBody>
      </p:sp>
    </p:spTree>
    <p:extLst>
      <p:ext uri="{BB962C8B-B14F-4D97-AF65-F5344CB8AC3E}">
        <p14:creationId xmlns:p14="http://schemas.microsoft.com/office/powerpoint/2010/main" val="25562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5. OBJETIVO </a:t>
            </a:r>
            <a:r>
              <a:rPr lang="es-EC" sz="2800" b="1" i="1" dirty="0">
                <a:solidFill>
                  <a:prstClr val="black"/>
                </a:solidFill>
                <a:latin typeface="Arial" panose="020B0604020202020204" pitchFamily="34" charset="0"/>
                <a:cs typeface="Arial" panose="020B0604020202020204" pitchFamily="34" charset="0"/>
              </a:rPr>
              <a:t>GENERAL</a:t>
            </a:r>
          </a:p>
        </p:txBody>
      </p:sp>
      <p:sp>
        <p:nvSpPr>
          <p:cNvPr id="4" name="AutoShape 6" descr="Los Objetivos, General, Específico Y Justificación De Una Tesis De Maestrí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8" descr="file:///C:/Users/DMBNCMPASJEF/Desktop/objetivo_opt-300x30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0" descr="file:///C:/Users/DMBNCMPASJEF/Desktop/objetivo_opt-300x300.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3" descr="file:///C:/Users/DMBNCMPASJEF/Desktop/objetivo_opt-300x300.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5" descr="file:///C:/Users/DMBNCMPASJEF/Desktop/objetivo_opt-300x300.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4538699" y="1300079"/>
            <a:ext cx="7513781" cy="4832092"/>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EC" sz="2800" b="1" dirty="0">
                <a:solidFill>
                  <a:schemeClr val="tx1"/>
                </a:solidFill>
              </a:rPr>
              <a:t>Identificar el nivel de conocimiento de los oficiales del ejército sobre  los derechos constitucionales mediante una revisión bibliográfica de las normas legales en vigencia, contrastándola con hechos suscitados en los que hayan tenido </a:t>
            </a:r>
            <a:r>
              <a:rPr lang="es-EC" sz="2800" b="1" dirty="0" smtClean="0">
                <a:solidFill>
                  <a:schemeClr val="tx1"/>
                </a:solidFill>
              </a:rPr>
              <a:t>responsabilidad; que </a:t>
            </a:r>
            <a:r>
              <a:rPr lang="es-EC" sz="2800" b="1" dirty="0">
                <a:solidFill>
                  <a:schemeClr val="tx1"/>
                </a:solidFill>
              </a:rPr>
              <a:t>nos permita determinar la </a:t>
            </a:r>
            <a:r>
              <a:rPr lang="es-EC" sz="2800" b="1" dirty="0" smtClean="0">
                <a:solidFill>
                  <a:schemeClr val="tx1"/>
                </a:solidFill>
              </a:rPr>
              <a:t>incidencia y </a:t>
            </a:r>
            <a:r>
              <a:rPr lang="es-EC" sz="2800" b="1" dirty="0">
                <a:solidFill>
                  <a:schemeClr val="tx1"/>
                </a:solidFill>
              </a:rPr>
              <a:t>afectación </a:t>
            </a:r>
            <a:r>
              <a:rPr lang="es-EC" sz="2800" b="1" dirty="0" smtClean="0">
                <a:solidFill>
                  <a:schemeClr val="tx1"/>
                </a:solidFill>
              </a:rPr>
              <a:t>en </a:t>
            </a:r>
            <a:r>
              <a:rPr lang="es-EC" sz="2800" b="1" dirty="0">
                <a:solidFill>
                  <a:schemeClr val="tx1"/>
                </a:solidFill>
              </a:rPr>
              <a:t>la conducción de las operaciones </a:t>
            </a:r>
            <a:r>
              <a:rPr lang="es-EC" sz="2800" b="1" dirty="0" smtClean="0">
                <a:solidFill>
                  <a:schemeClr val="tx1"/>
                </a:solidFill>
              </a:rPr>
              <a:t>militares, en el </a:t>
            </a:r>
            <a:r>
              <a:rPr lang="es-EC" sz="2800" b="1" dirty="0">
                <a:solidFill>
                  <a:schemeClr val="tx1"/>
                </a:solidFill>
              </a:rPr>
              <a:t>desempeño de las actividades profesionales y particulares de los integrantes de una institución obligada a </a:t>
            </a:r>
            <a:r>
              <a:rPr lang="es-EC" sz="2800" b="1" dirty="0" smtClean="0">
                <a:solidFill>
                  <a:schemeClr val="tx1"/>
                </a:solidFill>
              </a:rPr>
              <a:t>protegerlos (derechos).</a:t>
            </a:r>
            <a:endParaRPr lang="es-EC" sz="2800" b="1" dirty="0">
              <a:solidFill>
                <a:schemeClr val="tx1"/>
              </a:solidFill>
            </a:endParaRPr>
          </a:p>
        </p:txBody>
      </p:sp>
      <p:pic>
        <p:nvPicPr>
          <p:cNvPr id="10" name="Picture 12" descr="Image result for constituciÃ³n del ecuador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480" y="3372288"/>
            <a:ext cx="1502912" cy="14524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6" descr="Image result for L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858" y="5023968"/>
            <a:ext cx="1634413" cy="15264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Derecho Ecuador - REFORMAS AL PROCEDIMIENTO DIRECTO EN EL CO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5907" y="3437891"/>
            <a:ext cx="1595281" cy="141667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Fiscalía investigará supuestos delitos cometidos durante detenciones por  toque de queda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277" y="1300079"/>
            <a:ext cx="3002911" cy="197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5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6</a:t>
            </a:r>
            <a:r>
              <a:rPr lang="es-EC" sz="2800" b="1" i="1" dirty="0" smtClean="0">
                <a:solidFill>
                  <a:prstClr val="black"/>
                </a:solidFill>
                <a:latin typeface="Arial" panose="020B0604020202020204" pitchFamily="34" charset="0"/>
                <a:cs typeface="Arial" panose="020B0604020202020204" pitchFamily="34" charset="0"/>
              </a:rPr>
              <a:t>. FUNDAMENTACIÓN </a:t>
            </a:r>
            <a:r>
              <a:rPr lang="es-EC" sz="2800" b="1" i="1" dirty="0">
                <a:solidFill>
                  <a:prstClr val="black"/>
                </a:solidFill>
                <a:latin typeface="Arial" panose="020B0604020202020204" pitchFamily="34" charset="0"/>
                <a:cs typeface="Arial" panose="020B0604020202020204" pitchFamily="34" charset="0"/>
              </a:rPr>
              <a:t>TEÓRICA</a:t>
            </a:r>
            <a:endParaRPr lang="es-EC" sz="2800" dirty="0">
              <a:solidFill>
                <a:prstClr val="black"/>
              </a:solidFill>
              <a:latin typeface="Arial" panose="020B0604020202020204" pitchFamily="34" charset="0"/>
              <a:cs typeface="Arial" panose="020B0604020202020204" pitchFamily="34" charset="0"/>
            </a:endParaRPr>
          </a:p>
        </p:txBody>
      </p:sp>
      <p:sp>
        <p:nvSpPr>
          <p:cNvPr id="3" name="Rectangle 20"/>
          <p:cNvSpPr/>
          <p:nvPr/>
        </p:nvSpPr>
        <p:spPr>
          <a:xfrm>
            <a:off x="719403" y="2135661"/>
            <a:ext cx="4919821"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Rectangle 21"/>
          <p:cNvSpPr/>
          <p:nvPr/>
        </p:nvSpPr>
        <p:spPr>
          <a:xfrm>
            <a:off x="719403" y="6021299"/>
            <a:ext cx="4919821"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TextBox 22"/>
          <p:cNvSpPr txBox="1"/>
          <p:nvPr/>
        </p:nvSpPr>
        <p:spPr>
          <a:xfrm>
            <a:off x="4223544" y="2504812"/>
            <a:ext cx="1872456" cy="338554"/>
          </a:xfrm>
          <a:prstGeom prst="rect">
            <a:avLst/>
          </a:prstGeom>
          <a:noFill/>
        </p:spPr>
        <p:txBody>
          <a:bodyPr wrap="square" rtlCol="0" anchor="ctr">
            <a:spAutoFit/>
          </a:bodyPr>
          <a:lstStyle/>
          <a:p>
            <a:pPr algn="r"/>
            <a:r>
              <a:rPr lang="en-US" altLang="ko-KR" sz="1600" b="1" dirty="0">
                <a:cs typeface="Arial" pitchFamily="34" charset="0"/>
              </a:rPr>
              <a:t>URUGUAY 62%</a:t>
            </a:r>
            <a:endParaRPr lang="ko-KR" altLang="en-US" sz="1600" b="1" dirty="0">
              <a:cs typeface="Arial" pitchFamily="34" charset="0"/>
            </a:endParaRPr>
          </a:p>
        </p:txBody>
      </p:sp>
      <p:sp>
        <p:nvSpPr>
          <p:cNvPr id="7" name="TextBox 23"/>
          <p:cNvSpPr txBox="1"/>
          <p:nvPr/>
        </p:nvSpPr>
        <p:spPr>
          <a:xfrm>
            <a:off x="4223544" y="3089708"/>
            <a:ext cx="1872456" cy="338554"/>
          </a:xfrm>
          <a:prstGeom prst="rect">
            <a:avLst/>
          </a:prstGeom>
          <a:noFill/>
        </p:spPr>
        <p:txBody>
          <a:bodyPr wrap="square" rtlCol="0" anchor="ctr">
            <a:spAutoFit/>
          </a:bodyPr>
          <a:lstStyle/>
          <a:p>
            <a:pPr algn="r"/>
            <a:r>
              <a:rPr lang="en-US" altLang="ko-KR" sz="1600" b="1" dirty="0">
                <a:cs typeface="Arial" pitchFamily="34" charset="0"/>
              </a:rPr>
              <a:t>ECUADOR 61%</a:t>
            </a:r>
            <a:endParaRPr lang="ko-KR" altLang="en-US" sz="1600" b="1" dirty="0">
              <a:cs typeface="Arial" pitchFamily="34" charset="0"/>
            </a:endParaRPr>
          </a:p>
        </p:txBody>
      </p:sp>
      <p:sp>
        <p:nvSpPr>
          <p:cNvPr id="8" name="TextBox 24"/>
          <p:cNvSpPr txBox="1"/>
          <p:nvPr/>
        </p:nvSpPr>
        <p:spPr>
          <a:xfrm>
            <a:off x="4223544" y="3674604"/>
            <a:ext cx="1872456" cy="338554"/>
          </a:xfrm>
          <a:prstGeom prst="rect">
            <a:avLst/>
          </a:prstGeom>
          <a:noFill/>
        </p:spPr>
        <p:txBody>
          <a:bodyPr wrap="square" rtlCol="0" anchor="ctr">
            <a:spAutoFit/>
          </a:bodyPr>
          <a:lstStyle/>
          <a:p>
            <a:pPr algn="r"/>
            <a:r>
              <a:rPr lang="en-US" altLang="ko-KR" sz="1600" b="1" dirty="0">
                <a:cs typeface="Arial" pitchFamily="34" charset="0"/>
              </a:rPr>
              <a:t>BRASIL 58%</a:t>
            </a:r>
            <a:endParaRPr lang="ko-KR" altLang="en-US" sz="1600" b="1" dirty="0">
              <a:cs typeface="Arial" pitchFamily="34" charset="0"/>
            </a:endParaRPr>
          </a:p>
        </p:txBody>
      </p:sp>
      <p:sp>
        <p:nvSpPr>
          <p:cNvPr id="9" name="TextBox 25"/>
          <p:cNvSpPr txBox="1"/>
          <p:nvPr/>
        </p:nvSpPr>
        <p:spPr>
          <a:xfrm>
            <a:off x="3887755" y="4259500"/>
            <a:ext cx="2208245" cy="338554"/>
          </a:xfrm>
          <a:prstGeom prst="rect">
            <a:avLst/>
          </a:prstGeom>
          <a:noFill/>
        </p:spPr>
        <p:txBody>
          <a:bodyPr wrap="square" rtlCol="0" anchor="ctr">
            <a:spAutoFit/>
          </a:bodyPr>
          <a:lstStyle/>
          <a:p>
            <a:pPr algn="r"/>
            <a:r>
              <a:rPr lang="en-US" altLang="ko-KR" sz="1600" b="1" dirty="0">
                <a:cs typeface="Arial" pitchFamily="34" charset="0"/>
              </a:rPr>
              <a:t>EL SALVADOR 27%</a:t>
            </a:r>
            <a:endParaRPr lang="ko-KR" altLang="en-US" sz="1600" b="1" dirty="0">
              <a:cs typeface="Arial" pitchFamily="34" charset="0"/>
            </a:endParaRPr>
          </a:p>
        </p:txBody>
      </p:sp>
      <p:sp>
        <p:nvSpPr>
          <p:cNvPr id="10" name="TextBox 26"/>
          <p:cNvSpPr txBox="1"/>
          <p:nvPr/>
        </p:nvSpPr>
        <p:spPr>
          <a:xfrm>
            <a:off x="4079776" y="4844396"/>
            <a:ext cx="2016224" cy="338554"/>
          </a:xfrm>
          <a:prstGeom prst="rect">
            <a:avLst/>
          </a:prstGeom>
          <a:noFill/>
        </p:spPr>
        <p:txBody>
          <a:bodyPr wrap="square" rtlCol="0" anchor="ctr">
            <a:spAutoFit/>
          </a:bodyPr>
          <a:lstStyle/>
          <a:p>
            <a:pPr algn="r"/>
            <a:r>
              <a:rPr lang="en-US" altLang="ko-KR" sz="1600" b="1" dirty="0">
                <a:cs typeface="Arial" pitchFamily="34" charset="0"/>
              </a:rPr>
              <a:t>NICARAGUA 22%</a:t>
            </a:r>
            <a:endParaRPr lang="ko-KR" altLang="en-US" sz="1600" b="1" dirty="0">
              <a:cs typeface="Arial" pitchFamily="34" charset="0"/>
            </a:endParaRPr>
          </a:p>
        </p:txBody>
      </p:sp>
      <p:sp>
        <p:nvSpPr>
          <p:cNvPr id="11" name="TextBox 27"/>
          <p:cNvSpPr txBox="1"/>
          <p:nvPr/>
        </p:nvSpPr>
        <p:spPr>
          <a:xfrm>
            <a:off x="4079776" y="5429292"/>
            <a:ext cx="2016224" cy="338554"/>
          </a:xfrm>
          <a:prstGeom prst="rect">
            <a:avLst/>
          </a:prstGeom>
          <a:noFill/>
        </p:spPr>
        <p:txBody>
          <a:bodyPr wrap="square" rtlCol="0" anchor="ctr">
            <a:spAutoFit/>
          </a:bodyPr>
          <a:lstStyle/>
          <a:p>
            <a:pPr algn="r"/>
            <a:r>
              <a:rPr lang="en-US" altLang="ko-KR" sz="1600" b="1" dirty="0">
                <a:cs typeface="Arial" pitchFamily="34" charset="0"/>
              </a:rPr>
              <a:t>VENEZUELA 19%</a:t>
            </a:r>
            <a:endParaRPr lang="ko-KR" altLang="en-US" sz="1600" b="1" dirty="0">
              <a:cs typeface="Arial" pitchFamily="34" charset="0"/>
            </a:endParaRPr>
          </a:p>
        </p:txBody>
      </p:sp>
      <p:graphicFrame>
        <p:nvGraphicFramePr>
          <p:cNvPr id="12" name="Chart 28"/>
          <p:cNvGraphicFramePr/>
          <p:nvPr>
            <p:extLst>
              <p:ext uri="{D42A27DB-BD31-4B8C-83A1-F6EECF244321}">
                <p14:modId xmlns:p14="http://schemas.microsoft.com/office/powerpoint/2010/main" val="2069751489"/>
              </p:ext>
            </p:extLst>
          </p:nvPr>
        </p:nvGraphicFramePr>
        <p:xfrm>
          <a:off x="733038" y="2271391"/>
          <a:ext cx="3850068" cy="3729491"/>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29"/>
          <p:cNvGrpSpPr/>
          <p:nvPr/>
        </p:nvGrpSpPr>
        <p:grpSpPr>
          <a:xfrm>
            <a:off x="6139152" y="4420198"/>
            <a:ext cx="5908971" cy="2291602"/>
            <a:chOff x="1632324" y="1623948"/>
            <a:chExt cx="2060290" cy="1694300"/>
          </a:xfrm>
        </p:grpSpPr>
        <p:sp>
          <p:nvSpPr>
            <p:cNvPr id="14" name="TextBox 30"/>
            <p:cNvSpPr txBox="1"/>
            <p:nvPr/>
          </p:nvSpPr>
          <p:spPr>
            <a:xfrm>
              <a:off x="1632324" y="2081533"/>
              <a:ext cx="2059657" cy="12367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s-EC" sz="1467" b="1" dirty="0"/>
                <a:t>La o el servidor de las FF.AA que se extralimite en la ejecución de un acto del servicio, sin observar el uso progresivo o </a:t>
              </a:r>
            </a:p>
            <a:p>
              <a:pPr algn="ctr"/>
              <a:r>
                <a:rPr lang="es-EC" sz="1467" b="1" dirty="0"/>
                <a:t>racional de la fuerza, (…), será sancionado con pena privativa </a:t>
              </a:r>
            </a:p>
            <a:p>
              <a:pPr algn="ctr"/>
              <a:r>
                <a:rPr lang="es-EC" sz="1467" b="1" dirty="0"/>
                <a:t>de libertad. Si como consecuencia de </a:t>
              </a:r>
              <a:r>
                <a:rPr lang="es-EC" sz="1467" b="1" u="sng" dirty="0"/>
                <a:t>la inobservancia del uso progresivo o racional de la fuerza</a:t>
              </a:r>
              <a:r>
                <a:rPr lang="es-EC" sz="1467" b="1" dirty="0"/>
                <a:t> se produce la </a:t>
              </a:r>
              <a:r>
                <a:rPr lang="es-EC" sz="1467" b="1" u="sng" dirty="0"/>
                <a:t>muerte</a:t>
              </a:r>
              <a:r>
                <a:rPr lang="es-EC" sz="1467" b="1" dirty="0"/>
                <a:t> de una persona, será sancionado con pena privativa de libertad de </a:t>
              </a:r>
            </a:p>
            <a:p>
              <a:pPr algn="ctr"/>
              <a:r>
                <a:rPr lang="es-EC" sz="1467" b="1" dirty="0"/>
                <a:t>diez a trece años .</a:t>
              </a:r>
              <a:endParaRPr lang="ko-KR" altLang="en-US" sz="1467" b="1" dirty="0">
                <a:solidFill>
                  <a:schemeClr val="accent4"/>
                </a:solidFill>
                <a:cs typeface="Arial" pitchFamily="34" charset="0"/>
              </a:endParaRPr>
            </a:p>
          </p:txBody>
        </p:sp>
        <p:sp>
          <p:nvSpPr>
            <p:cNvPr id="15" name="TextBox 31"/>
            <p:cNvSpPr txBox="1"/>
            <p:nvPr/>
          </p:nvSpPr>
          <p:spPr>
            <a:xfrm>
              <a:off x="1632957" y="1623948"/>
              <a:ext cx="2059657" cy="25031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altLang="ko-KR" sz="1600" b="1" dirty="0">
                  <a:cs typeface="Arial" pitchFamily="34" charset="0"/>
                </a:rPr>
                <a:t>COIP Art. 293</a:t>
              </a:r>
              <a:endParaRPr lang="ko-KR" altLang="en-US" sz="1600" b="1" dirty="0">
                <a:cs typeface="Arial" pitchFamily="34" charset="0"/>
              </a:endParaRPr>
            </a:p>
          </p:txBody>
        </p:sp>
      </p:grpSp>
      <p:sp>
        <p:nvSpPr>
          <p:cNvPr id="16" name="TextBox 46"/>
          <p:cNvSpPr txBox="1"/>
          <p:nvPr/>
        </p:nvSpPr>
        <p:spPr>
          <a:xfrm>
            <a:off x="6043323" y="2766663"/>
            <a:ext cx="2034321"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a:cs typeface="Arial" pitchFamily="34" charset="0"/>
              </a:rPr>
              <a:t>Art. 158. </a:t>
            </a:r>
            <a:r>
              <a:rPr lang="en-US" altLang="ko-KR" sz="1600" dirty="0" err="1">
                <a:cs typeface="Arial" pitchFamily="34" charset="0"/>
              </a:rPr>
              <a:t>Protección</a:t>
            </a:r>
            <a:r>
              <a:rPr lang="en-US" altLang="ko-KR" sz="1600" dirty="0">
                <a:cs typeface="Arial" pitchFamily="34" charset="0"/>
              </a:rPr>
              <a:t> de </a:t>
            </a:r>
            <a:r>
              <a:rPr lang="en-US" altLang="ko-KR" sz="1600" dirty="0" err="1">
                <a:cs typeface="Arial" pitchFamily="34" charset="0"/>
              </a:rPr>
              <a:t>derechos</a:t>
            </a:r>
            <a:r>
              <a:rPr lang="en-US" altLang="ko-KR" sz="1600" dirty="0">
                <a:cs typeface="Arial" pitchFamily="34" charset="0"/>
              </a:rPr>
              <a:t>, </a:t>
            </a:r>
            <a:r>
              <a:rPr lang="en-US" altLang="ko-KR" sz="1600" dirty="0" err="1">
                <a:cs typeface="Arial" pitchFamily="34" charset="0"/>
              </a:rPr>
              <a:t>libertades</a:t>
            </a:r>
            <a:r>
              <a:rPr lang="en-US" altLang="ko-KR" sz="1600" dirty="0">
                <a:cs typeface="Arial" pitchFamily="34" charset="0"/>
              </a:rPr>
              <a:t> y </a:t>
            </a:r>
            <a:r>
              <a:rPr lang="en-US" altLang="ko-KR" sz="1600" dirty="0" err="1">
                <a:cs typeface="Arial" pitchFamily="34" charset="0"/>
              </a:rPr>
              <a:t>garantías</a:t>
            </a:r>
            <a:r>
              <a:rPr lang="en-US" altLang="ko-KR" sz="1600" dirty="0">
                <a:cs typeface="Arial" pitchFamily="34" charset="0"/>
              </a:rPr>
              <a:t>…</a:t>
            </a:r>
            <a:endParaRPr lang="ko-KR" altLang="en-US" sz="1600" dirty="0">
              <a:cs typeface="Arial" pitchFamily="34" charset="0"/>
            </a:endParaRPr>
          </a:p>
        </p:txBody>
      </p:sp>
      <p:grpSp>
        <p:nvGrpSpPr>
          <p:cNvPr id="17" name="Group 48"/>
          <p:cNvGrpSpPr/>
          <p:nvPr/>
        </p:nvGrpSpPr>
        <p:grpSpPr>
          <a:xfrm>
            <a:off x="8151543" y="1569471"/>
            <a:ext cx="2025857" cy="2665778"/>
            <a:chOff x="803641" y="2543379"/>
            <a:chExt cx="2212377" cy="1999333"/>
          </a:xfrm>
        </p:grpSpPr>
        <p:sp>
          <p:nvSpPr>
            <p:cNvPr id="18" name="TextBox 49"/>
            <p:cNvSpPr txBox="1"/>
            <p:nvPr/>
          </p:nvSpPr>
          <p:spPr>
            <a:xfrm>
              <a:off x="803641" y="3365467"/>
              <a:ext cx="2212377" cy="11772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a:cs typeface="Arial" pitchFamily="34" charset="0"/>
                </a:rPr>
                <a:t>Art. 33.- Durante los </a:t>
              </a:r>
              <a:r>
                <a:rPr lang="en-US" altLang="ko-KR" sz="1600" dirty="0" err="1">
                  <a:cs typeface="Arial" pitchFamily="34" charset="0"/>
                </a:rPr>
                <a:t>estados</a:t>
              </a:r>
              <a:r>
                <a:rPr lang="en-US" altLang="ko-KR" sz="1600" dirty="0">
                  <a:cs typeface="Arial" pitchFamily="34" charset="0"/>
                </a:rPr>
                <a:t> de </a:t>
              </a:r>
              <a:r>
                <a:rPr lang="en-US" altLang="ko-KR" sz="1600" dirty="0" err="1">
                  <a:cs typeface="Arial" pitchFamily="34" charset="0"/>
                </a:rPr>
                <a:t>excepción</a:t>
              </a:r>
              <a:r>
                <a:rPr lang="en-US" altLang="ko-KR" sz="1600" dirty="0">
                  <a:cs typeface="Arial" pitchFamily="34" charset="0"/>
                </a:rPr>
                <a:t> el </a:t>
              </a:r>
              <a:r>
                <a:rPr lang="en-US" altLang="ko-KR" sz="1600" dirty="0" err="1">
                  <a:cs typeface="Arial" pitchFamily="34" charset="0"/>
                </a:rPr>
                <a:t>abuso</a:t>
              </a:r>
              <a:r>
                <a:rPr lang="en-US" altLang="ko-KR" sz="1600" dirty="0">
                  <a:cs typeface="Arial" pitchFamily="34" charset="0"/>
                </a:rPr>
                <a:t> de </a:t>
              </a:r>
              <a:r>
                <a:rPr lang="en-US" altLang="ko-KR" sz="1600" dirty="0" err="1">
                  <a:cs typeface="Arial" pitchFamily="34" charset="0"/>
                </a:rPr>
                <a:t>poder</a:t>
              </a:r>
              <a:r>
                <a:rPr lang="en-US" altLang="ko-KR" sz="1600" dirty="0">
                  <a:cs typeface="Arial" pitchFamily="34" charset="0"/>
                </a:rPr>
                <a:t> </a:t>
              </a:r>
              <a:r>
                <a:rPr lang="en-US" altLang="ko-KR" sz="1600" dirty="0" err="1">
                  <a:cs typeface="Arial" pitchFamily="34" charset="0"/>
                </a:rPr>
                <a:t>será</a:t>
              </a:r>
              <a:r>
                <a:rPr lang="en-US" altLang="ko-KR" sz="1600" dirty="0">
                  <a:cs typeface="Arial" pitchFamily="34" charset="0"/>
                </a:rPr>
                <a:t> </a:t>
              </a:r>
              <a:r>
                <a:rPr lang="en-US" altLang="ko-KR" sz="1600" dirty="0" err="1">
                  <a:cs typeface="Arial" pitchFamily="34" charset="0"/>
                </a:rPr>
                <a:t>sancionado</a:t>
              </a:r>
              <a:r>
                <a:rPr lang="en-US" altLang="ko-KR" sz="1600" dirty="0">
                  <a:cs typeface="Arial" pitchFamily="34" charset="0"/>
                </a:rPr>
                <a:t> civil, </a:t>
              </a:r>
              <a:r>
                <a:rPr lang="en-US" altLang="ko-KR" sz="1600" dirty="0" err="1">
                  <a:cs typeface="Arial" pitchFamily="34" charset="0"/>
                </a:rPr>
                <a:t>administrativa</a:t>
              </a:r>
              <a:r>
                <a:rPr lang="en-US" altLang="ko-KR" sz="1600" dirty="0">
                  <a:cs typeface="Arial" pitchFamily="34" charset="0"/>
                </a:rPr>
                <a:t>  y </a:t>
              </a:r>
              <a:r>
                <a:rPr lang="en-US" altLang="ko-KR" sz="1600" dirty="0" err="1">
                  <a:cs typeface="Arial" pitchFamily="34" charset="0"/>
                </a:rPr>
                <a:t>penalmente</a:t>
              </a:r>
              <a:endParaRPr lang="ko-KR" altLang="en-US" sz="1600" dirty="0">
                <a:cs typeface="Arial" pitchFamily="34" charset="0"/>
              </a:endParaRPr>
            </a:p>
          </p:txBody>
        </p:sp>
        <p:sp>
          <p:nvSpPr>
            <p:cNvPr id="19" name="TextBox 50"/>
            <p:cNvSpPr txBox="1"/>
            <p:nvPr/>
          </p:nvSpPr>
          <p:spPr>
            <a:xfrm>
              <a:off x="803641" y="2543379"/>
              <a:ext cx="2059657" cy="6232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b="1" dirty="0">
                  <a:cs typeface="Arial" pitchFamily="34" charset="0"/>
                </a:rPr>
                <a:t>LEY DE SEG. PÚBLICA Y DEL ESTADO</a:t>
              </a:r>
              <a:endParaRPr lang="ko-KR" altLang="en-US" sz="1600" b="1" dirty="0">
                <a:cs typeface="Arial" pitchFamily="34" charset="0"/>
              </a:endParaRPr>
            </a:p>
          </p:txBody>
        </p:sp>
      </p:grpSp>
      <p:sp>
        <p:nvSpPr>
          <p:cNvPr id="20" name="TextBox 52"/>
          <p:cNvSpPr txBox="1"/>
          <p:nvPr/>
        </p:nvSpPr>
        <p:spPr>
          <a:xfrm>
            <a:off x="10297053" y="3089708"/>
            <a:ext cx="184551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ko-KR" sz="1600" dirty="0">
                <a:cs typeface="Arial" pitchFamily="34" charset="0"/>
              </a:rPr>
              <a:t>EJE 3.- </a:t>
            </a:r>
            <a:r>
              <a:rPr lang="en-US" altLang="ko-KR" sz="1600" dirty="0" err="1">
                <a:cs typeface="Arial" pitchFamily="34" charset="0"/>
              </a:rPr>
              <a:t>Garantizar</a:t>
            </a:r>
            <a:r>
              <a:rPr lang="en-US" altLang="ko-KR" sz="1600" dirty="0">
                <a:cs typeface="Arial" pitchFamily="34" charset="0"/>
              </a:rPr>
              <a:t> la </a:t>
            </a:r>
            <a:r>
              <a:rPr lang="en-US" altLang="ko-KR" sz="1600" dirty="0" err="1">
                <a:cs typeface="Arial" pitchFamily="34" charset="0"/>
              </a:rPr>
              <a:t>soberanía</a:t>
            </a:r>
            <a:r>
              <a:rPr lang="en-US" altLang="ko-KR" sz="1600" dirty="0">
                <a:cs typeface="Arial" pitchFamily="34" charset="0"/>
              </a:rPr>
              <a:t> y la </a:t>
            </a:r>
            <a:r>
              <a:rPr lang="en-US" altLang="ko-KR" sz="1600" dirty="0" err="1">
                <a:cs typeface="Arial" pitchFamily="34" charset="0"/>
              </a:rPr>
              <a:t>paz</a:t>
            </a:r>
            <a:r>
              <a:rPr lang="en-US" altLang="ko-KR" sz="1600" dirty="0">
                <a:cs typeface="Arial" pitchFamily="34" charset="0"/>
              </a:rPr>
              <a:t>.</a:t>
            </a:r>
            <a:endParaRPr lang="ko-KR" altLang="en-US" sz="1600" dirty="0">
              <a:cs typeface="Arial" pitchFamily="34" charset="0"/>
            </a:endParaRPr>
          </a:p>
        </p:txBody>
      </p:sp>
      <p:sp>
        <p:nvSpPr>
          <p:cNvPr id="21" name="TextBox 27"/>
          <p:cNvSpPr txBox="1"/>
          <p:nvPr/>
        </p:nvSpPr>
        <p:spPr>
          <a:xfrm>
            <a:off x="0" y="6315484"/>
            <a:ext cx="2958093" cy="338554"/>
          </a:xfrm>
          <a:prstGeom prst="rect">
            <a:avLst/>
          </a:prstGeom>
          <a:noFill/>
        </p:spPr>
        <p:txBody>
          <a:bodyPr wrap="square" rtlCol="0" anchor="ctr">
            <a:spAutoFit/>
          </a:bodyPr>
          <a:lstStyle/>
          <a:p>
            <a:pPr algn="r"/>
            <a:r>
              <a:rPr lang="en-US" altLang="ko-KR" sz="1600" b="1" dirty="0" err="1">
                <a:cs typeface="Arial" pitchFamily="34" charset="0"/>
              </a:rPr>
              <a:t>Latinobarómetro</a:t>
            </a:r>
            <a:r>
              <a:rPr lang="en-US" altLang="ko-KR" sz="1600" b="1" dirty="0">
                <a:cs typeface="Arial" pitchFamily="34" charset="0"/>
              </a:rPr>
              <a:t> 2018</a:t>
            </a:r>
            <a:endParaRPr lang="ko-KR" altLang="en-US" sz="1600" b="1" dirty="0">
              <a:cs typeface="Arial" pitchFamily="34" charset="0"/>
            </a:endParaRPr>
          </a:p>
        </p:txBody>
      </p:sp>
      <p:sp>
        <p:nvSpPr>
          <p:cNvPr id="22" name="TextBox 27"/>
          <p:cNvSpPr txBox="1"/>
          <p:nvPr/>
        </p:nvSpPr>
        <p:spPr>
          <a:xfrm>
            <a:off x="1265451" y="1620187"/>
            <a:ext cx="3582411" cy="338554"/>
          </a:xfrm>
          <a:prstGeom prst="rect">
            <a:avLst/>
          </a:prstGeom>
          <a:noFill/>
        </p:spPr>
        <p:txBody>
          <a:bodyPr wrap="square" rtlCol="0" anchor="ctr">
            <a:spAutoFit/>
          </a:bodyPr>
          <a:lstStyle/>
          <a:p>
            <a:pPr algn="r"/>
            <a:r>
              <a:rPr lang="en-US" altLang="ko-KR" sz="1600" b="1" dirty="0" err="1" smtClean="0">
                <a:cs typeface="Arial" pitchFamily="34" charset="0"/>
              </a:rPr>
              <a:t>CREDIBILIDAD</a:t>
            </a:r>
            <a:r>
              <a:rPr lang="en-US" altLang="ko-KR" sz="1600" b="1" dirty="0" smtClean="0">
                <a:cs typeface="Arial" pitchFamily="34" charset="0"/>
              </a:rPr>
              <a:t> Y </a:t>
            </a:r>
            <a:r>
              <a:rPr lang="en-US" altLang="ko-KR" sz="1600" b="1" dirty="0" err="1" smtClean="0">
                <a:cs typeface="Arial" pitchFamily="34" charset="0"/>
              </a:rPr>
              <a:t>CONFIANZA</a:t>
            </a:r>
            <a:r>
              <a:rPr lang="en-US" altLang="ko-KR" sz="1600" b="1" dirty="0" smtClean="0">
                <a:cs typeface="Arial" pitchFamily="34" charset="0"/>
              </a:rPr>
              <a:t> </a:t>
            </a:r>
            <a:r>
              <a:rPr lang="en-US" altLang="ko-KR" sz="1600" b="1" dirty="0" err="1" smtClean="0">
                <a:cs typeface="Arial" pitchFamily="34" charset="0"/>
              </a:rPr>
              <a:t>FF.AA</a:t>
            </a:r>
            <a:endParaRPr lang="ko-KR" altLang="en-US" sz="1600" b="1" dirty="0">
              <a:cs typeface="Arial" pitchFamily="34" charset="0"/>
            </a:endParaRPr>
          </a:p>
        </p:txBody>
      </p:sp>
      <p:pic>
        <p:nvPicPr>
          <p:cNvPr id="23" name="Picture 2" descr="Image result for constitucion del ecuador 2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620" y="1554512"/>
            <a:ext cx="1617517" cy="11223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plan toda una vida ecuad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04" t="-497" r="16890" b="497"/>
          <a:stretch/>
        </p:blipFill>
        <p:spPr bwMode="auto">
          <a:xfrm>
            <a:off x="10365225" y="1500653"/>
            <a:ext cx="1681084" cy="14620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7"/>
          <p:cNvSpPr txBox="1"/>
          <p:nvPr/>
        </p:nvSpPr>
        <p:spPr>
          <a:xfrm>
            <a:off x="8151543" y="1021478"/>
            <a:ext cx="1960477" cy="338554"/>
          </a:xfrm>
          <a:prstGeom prst="rect">
            <a:avLst/>
          </a:prstGeom>
          <a:noFill/>
        </p:spPr>
        <p:txBody>
          <a:bodyPr wrap="square" rtlCol="0" anchor="ctr">
            <a:spAutoFit/>
          </a:bodyPr>
          <a:lstStyle/>
          <a:p>
            <a:pPr algn="r"/>
            <a:r>
              <a:rPr lang="en-US" altLang="ko-KR" sz="1600" b="1" dirty="0">
                <a:cs typeface="Arial" pitchFamily="34" charset="0"/>
              </a:rPr>
              <a:t>BASE LEGAL</a:t>
            </a:r>
            <a:endParaRPr lang="ko-KR" altLang="en-US" sz="1600" b="1" dirty="0">
              <a:cs typeface="Arial" pitchFamily="34" charset="0"/>
            </a:endParaRPr>
          </a:p>
        </p:txBody>
      </p:sp>
    </p:spTree>
    <p:extLst>
      <p:ext uri="{BB962C8B-B14F-4D97-AF65-F5344CB8AC3E}">
        <p14:creationId xmlns:p14="http://schemas.microsoft.com/office/powerpoint/2010/main" val="741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2254</Words>
  <Application>Microsoft Office PowerPoint</Application>
  <PresentationFormat>Panorámica</PresentationFormat>
  <Paragraphs>326</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Arial Unicode MS</vt:lpstr>
      <vt:lpstr>맑은 고딕</vt:lpstr>
      <vt:lpstr>Arial</vt:lpstr>
      <vt:lpstr>Calibri</vt:lpstr>
      <vt:lpstr>Calibri Light</vt:lpstr>
      <vt:lpstr>Times New Roman</vt:lpstr>
      <vt:lpstr>1_Tema de Office</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Cmdte Base Oriental</cp:lastModifiedBy>
  <cp:revision>46</cp:revision>
  <dcterms:created xsi:type="dcterms:W3CDTF">2020-09-15T21:54:46Z</dcterms:created>
  <dcterms:modified xsi:type="dcterms:W3CDTF">2020-11-25T18:50:44Z</dcterms:modified>
</cp:coreProperties>
</file>