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6" r:id="rId3"/>
    <p:sldId id="258" r:id="rId4"/>
    <p:sldId id="260" r:id="rId5"/>
    <p:sldId id="259" r:id="rId6"/>
    <p:sldId id="261" r:id="rId7"/>
    <p:sldId id="262" r:id="rId8"/>
    <p:sldId id="263" r:id="rId9"/>
    <p:sldId id="264" r:id="rId10"/>
    <p:sldId id="267" r:id="rId11"/>
    <p:sldId id="266" r:id="rId12"/>
    <p:sldId id="269" r:id="rId13"/>
    <p:sldId id="268" r:id="rId14"/>
    <p:sldId id="270" r:id="rId15"/>
    <p:sldId id="271" r:id="rId16"/>
    <p:sldId id="272" r:id="rId17"/>
    <p:sldId id="273" r:id="rId18"/>
    <p:sldId id="274" r:id="rId19"/>
    <p:sldId id="276" r:id="rId20"/>
    <p:sldId id="278" r:id="rId21"/>
    <p:sldId id="279" r:id="rId22"/>
    <p:sldId id="280" r:id="rId23"/>
    <p:sldId id="281" r:id="rId24"/>
    <p:sldId id="282" r:id="rId25"/>
    <p:sldId id="283" r:id="rId26"/>
    <p:sldId id="284"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99CC"/>
    <a:srgbClr val="CCECFF"/>
    <a:srgbClr val="CC00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6CFF1A-7559-4948-A33F-349EE48CDEE3}" v="1" dt="2020-11-05T03:35:21.8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81" d="100"/>
          <a:sy n="81" d="100"/>
        </p:scale>
        <p:origin x="7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Carvajal" userId="80c8d31249296679" providerId="LiveId" clId="{566CFF1A-7559-4948-A33F-349EE48CDEE3}"/>
    <pc:docChg chg="custSel modSld">
      <pc:chgData name="Natalia Carvajal" userId="80c8d31249296679" providerId="LiveId" clId="{566CFF1A-7559-4948-A33F-349EE48CDEE3}" dt="2020-11-05T18:29:53.339" v="328" actId="20577"/>
      <pc:docMkLst>
        <pc:docMk/>
      </pc:docMkLst>
      <pc:sldChg chg="modSp mod">
        <pc:chgData name="Natalia Carvajal" userId="80c8d31249296679" providerId="LiveId" clId="{566CFF1A-7559-4948-A33F-349EE48CDEE3}" dt="2020-11-05T18:29:53.339" v="328" actId="20577"/>
        <pc:sldMkLst>
          <pc:docMk/>
          <pc:sldMk cId="1215461434" sldId="258"/>
        </pc:sldMkLst>
        <pc:spChg chg="mod">
          <ac:chgData name="Natalia Carvajal" userId="80c8d31249296679" providerId="LiveId" clId="{566CFF1A-7559-4948-A33F-349EE48CDEE3}" dt="2020-11-05T18:29:53.339" v="328" actId="20577"/>
          <ac:spMkLst>
            <pc:docMk/>
            <pc:sldMk cId="1215461434" sldId="258"/>
            <ac:spMk id="9" creationId="{C3CF3BFC-DF32-44B4-A94C-057BEFC62F92}"/>
          </ac:spMkLst>
        </pc:spChg>
      </pc:sldChg>
      <pc:sldChg chg="modSp mod">
        <pc:chgData name="Natalia Carvajal" userId="80c8d31249296679" providerId="LiveId" clId="{566CFF1A-7559-4948-A33F-349EE48CDEE3}" dt="2020-11-05T18:06:49.388" v="327" actId="1076"/>
        <pc:sldMkLst>
          <pc:docMk/>
          <pc:sldMk cId="3023413739" sldId="269"/>
        </pc:sldMkLst>
        <pc:spChg chg="mod">
          <ac:chgData name="Natalia Carvajal" userId="80c8d31249296679" providerId="LiveId" clId="{566CFF1A-7559-4948-A33F-349EE48CDEE3}" dt="2020-11-05T18:06:47.636" v="326" actId="1076"/>
          <ac:spMkLst>
            <pc:docMk/>
            <pc:sldMk cId="3023413739" sldId="269"/>
            <ac:spMk id="2" creationId="{5F137D5D-9084-4101-8F31-E17BCA4A6887}"/>
          </ac:spMkLst>
        </pc:spChg>
        <pc:spChg chg="mod">
          <ac:chgData name="Natalia Carvajal" userId="80c8d31249296679" providerId="LiveId" clId="{566CFF1A-7559-4948-A33F-349EE48CDEE3}" dt="2020-11-05T18:06:49.388" v="327" actId="1076"/>
          <ac:spMkLst>
            <pc:docMk/>
            <pc:sldMk cId="3023413739" sldId="269"/>
            <ac:spMk id="5" creationId="{BEA9F087-23DD-4546-BBFD-14650380CB53}"/>
          </ac:spMkLst>
        </pc:spChg>
      </pc:sldChg>
      <pc:sldChg chg="modSp mod">
        <pc:chgData name="Natalia Carvajal" userId="80c8d31249296679" providerId="LiveId" clId="{566CFF1A-7559-4948-A33F-349EE48CDEE3}" dt="2020-11-05T02:41:43.373" v="1" actId="20577"/>
        <pc:sldMkLst>
          <pc:docMk/>
          <pc:sldMk cId="2386172397" sldId="271"/>
        </pc:sldMkLst>
        <pc:spChg chg="mod">
          <ac:chgData name="Natalia Carvajal" userId="80c8d31249296679" providerId="LiveId" clId="{566CFF1A-7559-4948-A33F-349EE48CDEE3}" dt="2020-11-05T02:41:43.373" v="1" actId="20577"/>
          <ac:spMkLst>
            <pc:docMk/>
            <pc:sldMk cId="2386172397" sldId="271"/>
            <ac:spMk id="11" creationId="{0B7B34B2-F231-4776-84BE-D19A46516BB9}"/>
          </ac:spMkLst>
        </pc:spChg>
      </pc:sldChg>
      <pc:sldChg chg="addSp modSp mod">
        <pc:chgData name="Natalia Carvajal" userId="80c8d31249296679" providerId="LiveId" clId="{566CFF1A-7559-4948-A33F-349EE48CDEE3}" dt="2020-11-05T03:35:50.739" v="29" actId="2711"/>
        <pc:sldMkLst>
          <pc:docMk/>
          <pc:sldMk cId="3364133927" sldId="272"/>
        </pc:sldMkLst>
        <pc:spChg chg="add mod">
          <ac:chgData name="Natalia Carvajal" userId="80c8d31249296679" providerId="LiveId" clId="{566CFF1A-7559-4948-A33F-349EE48CDEE3}" dt="2020-11-05T03:35:50.739" v="29" actId="2711"/>
          <ac:spMkLst>
            <pc:docMk/>
            <pc:sldMk cId="3364133927" sldId="272"/>
            <ac:spMk id="5" creationId="{C1CEDF0D-1A61-48FC-8CCE-2C5020E6E510}"/>
          </ac:spMkLst>
        </pc:spChg>
      </pc:sldChg>
      <pc:sldChg chg="modSp mod">
        <pc:chgData name="Natalia Carvajal" userId="80c8d31249296679" providerId="LiveId" clId="{566CFF1A-7559-4948-A33F-349EE48CDEE3}" dt="2020-11-05T17:32:45.407" v="157" actId="20577"/>
        <pc:sldMkLst>
          <pc:docMk/>
          <pc:sldMk cId="1587069910" sldId="279"/>
        </pc:sldMkLst>
        <pc:spChg chg="mod">
          <ac:chgData name="Natalia Carvajal" userId="80c8d31249296679" providerId="LiveId" clId="{566CFF1A-7559-4948-A33F-349EE48CDEE3}" dt="2020-11-05T17:23:52.054" v="154" actId="1076"/>
          <ac:spMkLst>
            <pc:docMk/>
            <pc:sldMk cId="1587069910" sldId="279"/>
            <ac:spMk id="2" creationId="{3546B8E3-2148-4C31-8D16-2025FB3D7984}"/>
          </ac:spMkLst>
        </pc:spChg>
        <pc:spChg chg="mod">
          <ac:chgData name="Natalia Carvajal" userId="80c8d31249296679" providerId="LiveId" clId="{566CFF1A-7559-4948-A33F-349EE48CDEE3}" dt="2020-11-05T17:32:45.407" v="157" actId="20577"/>
          <ac:spMkLst>
            <pc:docMk/>
            <pc:sldMk cId="1587069910" sldId="279"/>
            <ac:spMk id="3" creationId="{6CE5E702-0F78-438A-95DB-7AAF947A6E66}"/>
          </ac:spMkLst>
        </pc:spChg>
      </pc:sldChg>
      <pc:sldChg chg="addSp modSp mod">
        <pc:chgData name="Natalia Carvajal" userId="80c8d31249296679" providerId="LiveId" clId="{566CFF1A-7559-4948-A33F-349EE48CDEE3}" dt="2020-11-05T17:45:03.854" v="314" actId="1076"/>
        <pc:sldMkLst>
          <pc:docMk/>
          <pc:sldMk cId="4066151817" sldId="280"/>
        </pc:sldMkLst>
        <pc:spChg chg="mod">
          <ac:chgData name="Natalia Carvajal" userId="80c8d31249296679" providerId="LiveId" clId="{566CFF1A-7559-4948-A33F-349EE48CDEE3}" dt="2020-11-05T17:45:03.854" v="314" actId="1076"/>
          <ac:spMkLst>
            <pc:docMk/>
            <pc:sldMk cId="4066151817" sldId="280"/>
            <ac:spMk id="2" creationId="{CDF92588-E760-4F06-BBA6-0C7513B0899A}"/>
          </ac:spMkLst>
        </pc:spChg>
        <pc:spChg chg="add mod">
          <ac:chgData name="Natalia Carvajal" userId="80c8d31249296679" providerId="LiveId" clId="{566CFF1A-7559-4948-A33F-349EE48CDEE3}" dt="2020-11-05T17:44:54.250" v="311" actId="12"/>
          <ac:spMkLst>
            <pc:docMk/>
            <pc:sldMk cId="4066151817" sldId="280"/>
            <ac:spMk id="3" creationId="{385F4047-B55E-40EC-8E71-AC6DCA67A22F}"/>
          </ac:spMkLst>
        </pc:spChg>
        <pc:grpChg chg="mod">
          <ac:chgData name="Natalia Carvajal" userId="80c8d31249296679" providerId="LiveId" clId="{566CFF1A-7559-4948-A33F-349EE48CDEE3}" dt="2020-11-05T17:33:18.864" v="167" actId="1076"/>
          <ac:grpSpMkLst>
            <pc:docMk/>
            <pc:sldMk cId="4066151817" sldId="280"/>
            <ac:grpSpMk id="14" creationId="{4B030615-59D2-43EC-8C2D-7DE661A7E862}"/>
          </ac:grpSpMkLst>
        </pc:grpChg>
        <pc:picChg chg="mod">
          <ac:chgData name="Natalia Carvajal" userId="80c8d31249296679" providerId="LiveId" clId="{566CFF1A-7559-4948-A33F-349EE48CDEE3}" dt="2020-11-05T17:33:10.265" v="164" actId="14100"/>
          <ac:picMkLst>
            <pc:docMk/>
            <pc:sldMk cId="4066151817" sldId="280"/>
            <ac:picMk id="15" creationId="{16B252C3-0BF4-4AAA-953A-CB9232AAC1F5}"/>
          </ac:picMkLst>
        </pc:picChg>
        <pc:picChg chg="mod">
          <ac:chgData name="Natalia Carvajal" userId="80c8d31249296679" providerId="LiveId" clId="{566CFF1A-7559-4948-A33F-349EE48CDEE3}" dt="2020-11-05T17:33:20.574" v="168" actId="1076"/>
          <ac:picMkLst>
            <pc:docMk/>
            <pc:sldMk cId="4066151817" sldId="280"/>
            <ac:picMk id="18" creationId="{0739F8FB-1976-48C4-BFF2-87EDE37CF161}"/>
          </ac:picMkLst>
        </pc:picChg>
      </pc:sldChg>
      <pc:sldChg chg="modSp mod">
        <pc:chgData name="Natalia Carvajal" userId="80c8d31249296679" providerId="LiveId" clId="{566CFF1A-7559-4948-A33F-349EE48CDEE3}" dt="2020-11-05T17:46:06.315" v="324" actId="208"/>
        <pc:sldMkLst>
          <pc:docMk/>
          <pc:sldMk cId="590636449" sldId="284"/>
        </pc:sldMkLst>
        <pc:spChg chg="mod">
          <ac:chgData name="Natalia Carvajal" userId="80c8d31249296679" providerId="LiveId" clId="{566CFF1A-7559-4948-A33F-349EE48CDEE3}" dt="2020-11-05T17:46:06.315" v="324" actId="208"/>
          <ac:spMkLst>
            <pc:docMk/>
            <pc:sldMk cId="590636449" sldId="28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8A9FB-B3F6-4540-951B-AAABDB34D4E8}" type="datetimeFigureOut">
              <a:rPr lang="es-EC" smtClean="0"/>
              <a:t>5/11/2020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35E85-8B73-4FF1-948A-C06D86A58A6A}" type="slidenum">
              <a:rPr lang="es-EC" smtClean="0"/>
              <a:t>‹Nº›</a:t>
            </a:fld>
            <a:endParaRPr lang="es-EC"/>
          </a:p>
        </p:txBody>
      </p:sp>
    </p:spTree>
    <p:extLst>
      <p:ext uri="{BB962C8B-B14F-4D97-AF65-F5344CB8AC3E}">
        <p14:creationId xmlns:p14="http://schemas.microsoft.com/office/powerpoint/2010/main" val="27739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33781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Uso de </a:t>
            </a:r>
            <a:r>
              <a:rPr lang="es-EC" dirty="0" err="1"/>
              <a:t>cross</a:t>
            </a:r>
            <a:r>
              <a:rPr lang="es-EC" dirty="0"/>
              <a:t> </a:t>
            </a:r>
            <a:r>
              <a:rPr lang="es-EC" dirty="0" err="1"/>
              <a:t>validation</a:t>
            </a:r>
            <a:r>
              <a:rPr lang="es-EC" dirty="0"/>
              <a:t> para tener mejores resultados </a:t>
            </a:r>
          </a:p>
          <a:p>
            <a:r>
              <a:rPr lang="es-EC" dirty="0"/>
              <a:t>Evitar correlaciones se usó el coeficiente de Pearson </a:t>
            </a:r>
          </a:p>
        </p:txBody>
      </p:sp>
      <p:sp>
        <p:nvSpPr>
          <p:cNvPr id="4" name="Marcador de número de diapositiva 3"/>
          <p:cNvSpPr>
            <a:spLocks noGrp="1"/>
          </p:cNvSpPr>
          <p:nvPr>
            <p:ph type="sldNum" sz="quarter" idx="5"/>
          </p:nvPr>
        </p:nvSpPr>
        <p:spPr/>
        <p:txBody>
          <a:bodyPr/>
          <a:lstStyle/>
          <a:p>
            <a:fld id="{A9C35E85-8B73-4FF1-948A-C06D86A58A6A}" type="slidenum">
              <a:rPr lang="es-EC" smtClean="0"/>
              <a:t>18</a:t>
            </a:fld>
            <a:endParaRPr lang="es-EC"/>
          </a:p>
        </p:txBody>
      </p:sp>
    </p:spTree>
    <p:extLst>
      <p:ext uri="{BB962C8B-B14F-4D97-AF65-F5344CB8AC3E}">
        <p14:creationId xmlns:p14="http://schemas.microsoft.com/office/powerpoint/2010/main" val="421824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Uso de </a:t>
            </a:r>
            <a:r>
              <a:rPr lang="es-EC" dirty="0" err="1"/>
              <a:t>cross</a:t>
            </a:r>
            <a:r>
              <a:rPr lang="es-EC" dirty="0"/>
              <a:t> </a:t>
            </a:r>
            <a:r>
              <a:rPr lang="es-EC" dirty="0" err="1"/>
              <a:t>validation</a:t>
            </a:r>
            <a:r>
              <a:rPr lang="es-EC" dirty="0"/>
              <a:t> para tener mejores resultados </a:t>
            </a:r>
          </a:p>
          <a:p>
            <a:r>
              <a:rPr lang="es-EC" dirty="0"/>
              <a:t>Evitar correlaciones se usó el coeficiente de Pearson </a:t>
            </a:r>
          </a:p>
        </p:txBody>
      </p:sp>
      <p:sp>
        <p:nvSpPr>
          <p:cNvPr id="4" name="Marcador de número de diapositiva 3"/>
          <p:cNvSpPr>
            <a:spLocks noGrp="1"/>
          </p:cNvSpPr>
          <p:nvPr>
            <p:ph type="sldNum" sz="quarter" idx="5"/>
          </p:nvPr>
        </p:nvSpPr>
        <p:spPr/>
        <p:txBody>
          <a:bodyPr/>
          <a:lstStyle/>
          <a:p>
            <a:fld id="{A9C35E85-8B73-4FF1-948A-C06D86A58A6A}" type="slidenum">
              <a:rPr lang="es-EC" smtClean="0"/>
              <a:t>19</a:t>
            </a:fld>
            <a:endParaRPr lang="es-EC"/>
          </a:p>
        </p:txBody>
      </p:sp>
    </p:spTree>
    <p:extLst>
      <p:ext uri="{BB962C8B-B14F-4D97-AF65-F5344CB8AC3E}">
        <p14:creationId xmlns:p14="http://schemas.microsoft.com/office/powerpoint/2010/main" val="415999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Uso de </a:t>
            </a:r>
            <a:r>
              <a:rPr lang="es-EC" dirty="0" err="1"/>
              <a:t>cross</a:t>
            </a:r>
            <a:r>
              <a:rPr lang="es-EC" dirty="0"/>
              <a:t> </a:t>
            </a:r>
            <a:r>
              <a:rPr lang="es-EC" dirty="0" err="1"/>
              <a:t>validation</a:t>
            </a:r>
            <a:r>
              <a:rPr lang="es-EC" dirty="0"/>
              <a:t> para tener mejores resultados </a:t>
            </a:r>
          </a:p>
          <a:p>
            <a:r>
              <a:rPr lang="es-EC" dirty="0"/>
              <a:t>Evitar correlaciones se usó el coeficiente de Pearson </a:t>
            </a:r>
          </a:p>
        </p:txBody>
      </p:sp>
      <p:sp>
        <p:nvSpPr>
          <p:cNvPr id="4" name="Marcador de número de diapositiva 3"/>
          <p:cNvSpPr>
            <a:spLocks noGrp="1"/>
          </p:cNvSpPr>
          <p:nvPr>
            <p:ph type="sldNum" sz="quarter" idx="5"/>
          </p:nvPr>
        </p:nvSpPr>
        <p:spPr/>
        <p:txBody>
          <a:bodyPr/>
          <a:lstStyle/>
          <a:p>
            <a:fld id="{A9C35E85-8B73-4FF1-948A-C06D86A58A6A}" type="slidenum">
              <a:rPr lang="es-EC" smtClean="0"/>
              <a:t>20</a:t>
            </a:fld>
            <a:endParaRPr lang="es-EC"/>
          </a:p>
        </p:txBody>
      </p:sp>
    </p:spTree>
    <p:extLst>
      <p:ext uri="{BB962C8B-B14F-4D97-AF65-F5344CB8AC3E}">
        <p14:creationId xmlns:p14="http://schemas.microsoft.com/office/powerpoint/2010/main" val="220974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Definidas en base al negocio. Están alineadas con los requerimientos </a:t>
            </a:r>
          </a:p>
        </p:txBody>
      </p:sp>
      <p:sp>
        <p:nvSpPr>
          <p:cNvPr id="4" name="Marcador de número de diapositiva 3"/>
          <p:cNvSpPr>
            <a:spLocks noGrp="1"/>
          </p:cNvSpPr>
          <p:nvPr>
            <p:ph type="sldNum" sz="quarter" idx="5"/>
          </p:nvPr>
        </p:nvSpPr>
        <p:spPr/>
        <p:txBody>
          <a:bodyPr/>
          <a:lstStyle/>
          <a:p>
            <a:fld id="{A9C35E85-8B73-4FF1-948A-C06D86A58A6A}" type="slidenum">
              <a:rPr lang="es-EC" smtClean="0"/>
              <a:t>23</a:t>
            </a:fld>
            <a:endParaRPr lang="es-EC"/>
          </a:p>
        </p:txBody>
      </p:sp>
    </p:spTree>
    <p:extLst>
      <p:ext uri="{BB962C8B-B14F-4D97-AF65-F5344CB8AC3E}">
        <p14:creationId xmlns:p14="http://schemas.microsoft.com/office/powerpoint/2010/main" val="368326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9732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F79838-F0E4-4F69-9808-880048FCCC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47C54E3-BFEC-4457-B819-26197C22F0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0DEC06-D22A-4527-952B-FFAD51C30ABE}"/>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5" name="Marcador de pie de página 4">
            <a:extLst>
              <a:ext uri="{FF2B5EF4-FFF2-40B4-BE49-F238E27FC236}">
                <a16:creationId xmlns:a16="http://schemas.microsoft.com/office/drawing/2014/main" id="{FAC422F5-D744-4089-B458-A9DA1E907C6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4E0EFDE-C112-41DF-93DA-F1B9B97A5B4B}"/>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291898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45CCA6-F4DE-4565-AF6B-09DE7C9E90B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6A50627-22D6-48E2-9301-01578B539D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47EC112-D6CA-435F-8CC3-0ABD4E3CD290}"/>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5" name="Marcador de pie de página 4">
            <a:extLst>
              <a:ext uri="{FF2B5EF4-FFF2-40B4-BE49-F238E27FC236}">
                <a16:creationId xmlns:a16="http://schemas.microsoft.com/office/drawing/2014/main" id="{C8D82199-D15D-49F6-9419-A0285B0D0F9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E6EF2B2-EA4F-40AE-97FB-A2DC74ABCD57}"/>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361812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306AD72-6BAA-4877-93EB-711EDA7BC4E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DDABD82-63C6-45C7-9D95-C69E8809350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3B5D57D-30C5-4ADA-9752-E76C4E15E25D}"/>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5" name="Marcador de pie de página 4">
            <a:extLst>
              <a:ext uri="{FF2B5EF4-FFF2-40B4-BE49-F238E27FC236}">
                <a16:creationId xmlns:a16="http://schemas.microsoft.com/office/drawing/2014/main" id="{7FF3ABB1-D076-441A-9C00-9DD26933BC3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43F54CB-B8CD-40DE-A34D-40D315D4C3A9}"/>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313842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86FF0-B99F-4E5B-A4CF-244127B2787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2EC0838-376F-4FAD-80B3-D5FD100FFE2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EF0CAC3-36E6-4F34-9CD8-36E141289147}"/>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5" name="Marcador de pie de página 4">
            <a:extLst>
              <a:ext uri="{FF2B5EF4-FFF2-40B4-BE49-F238E27FC236}">
                <a16:creationId xmlns:a16="http://schemas.microsoft.com/office/drawing/2014/main" id="{5D8FFA00-0AB1-4618-A544-0775857B9AA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8BBBF11-901F-486F-9A4B-97E35CA4D162}"/>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100524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FF231-DABF-4D92-ABC3-85CA09080D1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BC83A01-3EBD-4D65-90A8-3059851C6B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0568EC3-7A97-4608-A3F9-3386157BB7BC}"/>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5" name="Marcador de pie de página 4">
            <a:extLst>
              <a:ext uri="{FF2B5EF4-FFF2-40B4-BE49-F238E27FC236}">
                <a16:creationId xmlns:a16="http://schemas.microsoft.com/office/drawing/2014/main" id="{12224DB6-DE90-4C1A-8FE1-65718DB768F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7D5685-16B6-4612-8D2A-141ECB319E8B}"/>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235006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C19B7-5F55-4C6A-89F5-A5FBDC7E4CA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608C259-0F49-425D-8096-B7103951733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B44B570-3E4B-4203-B165-7EF5D6FD52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CB322F1-9834-4EDD-AD31-2AEFAE90E99D}"/>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6" name="Marcador de pie de página 5">
            <a:extLst>
              <a:ext uri="{FF2B5EF4-FFF2-40B4-BE49-F238E27FC236}">
                <a16:creationId xmlns:a16="http://schemas.microsoft.com/office/drawing/2014/main" id="{AC9E7007-61B9-4A20-9035-1A718CE52A7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A77ACFC-8A48-430F-B43B-D5D85A4455A6}"/>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205257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B2447-4F86-4A5F-9CD3-F0A56EC5618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79C4E98-9866-496F-9335-C1697693D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2376BBB-4FB8-4E9B-B28A-7A034F49B7B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191706D3-05C2-480F-8996-44922ECFA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1B90E7-D647-4E70-8400-D8CC751034D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EEE0899B-4381-48C6-97C5-D2F5850465F7}"/>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8" name="Marcador de pie de página 7">
            <a:extLst>
              <a:ext uri="{FF2B5EF4-FFF2-40B4-BE49-F238E27FC236}">
                <a16:creationId xmlns:a16="http://schemas.microsoft.com/office/drawing/2014/main" id="{DF0521EF-4955-421D-835E-41A81C2BC80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0F8FB48-0920-489D-9B12-0156C446A191}"/>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17268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E9941-3805-4952-BE1D-8B18E363587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FEE39025-8959-473E-A984-2B0076E43B0F}"/>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4" name="Marcador de pie de página 3">
            <a:extLst>
              <a:ext uri="{FF2B5EF4-FFF2-40B4-BE49-F238E27FC236}">
                <a16:creationId xmlns:a16="http://schemas.microsoft.com/office/drawing/2014/main" id="{D9B3777F-95BA-4E39-A8A3-36E3996909EE}"/>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9DA4C479-701B-4DA5-944C-7FBF9CC09A7F}"/>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226185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75A06C-23A3-4ADD-AC52-FF770E43C496}"/>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3" name="Marcador de pie de página 2">
            <a:extLst>
              <a:ext uri="{FF2B5EF4-FFF2-40B4-BE49-F238E27FC236}">
                <a16:creationId xmlns:a16="http://schemas.microsoft.com/office/drawing/2014/main" id="{6BAA0C63-6344-41E9-A273-A4724C3973D0}"/>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B171759D-6DA9-4088-9933-9362241F1D76}"/>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314976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035-E3F7-4011-8854-77B65DBD89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9021DAA-ACDC-4805-9B84-6FB175DCF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D89E7064-CBE0-410D-9261-0D6BCDC88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43AD0FA-4507-4D1D-BEA2-EB029A93D3D8}"/>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6" name="Marcador de pie de página 5">
            <a:extLst>
              <a:ext uri="{FF2B5EF4-FFF2-40B4-BE49-F238E27FC236}">
                <a16:creationId xmlns:a16="http://schemas.microsoft.com/office/drawing/2014/main" id="{AEBF3B16-FEA7-4705-BBDA-4ABDD975D19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8E44DCF-FBDF-4B2F-8500-9C087820F548}"/>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353723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4C0F6-6EDB-48ED-880B-ABB8A950F6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CE400EC7-F3CD-4D21-883E-110CF6105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AE69183F-6EB3-49BA-8321-D381A46E3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FAFED8-A717-459F-B2DC-977453E233D5}"/>
              </a:ext>
            </a:extLst>
          </p:cNvPr>
          <p:cNvSpPr>
            <a:spLocks noGrp="1"/>
          </p:cNvSpPr>
          <p:nvPr>
            <p:ph type="dt" sz="half" idx="10"/>
          </p:nvPr>
        </p:nvSpPr>
        <p:spPr/>
        <p:txBody>
          <a:bodyPr/>
          <a:lstStyle/>
          <a:p>
            <a:fld id="{00800CE3-D5A6-47DD-A4BF-3AB61F1C6770}" type="datetimeFigureOut">
              <a:rPr lang="es-EC" smtClean="0"/>
              <a:t>5/11/2020</a:t>
            </a:fld>
            <a:endParaRPr lang="es-EC"/>
          </a:p>
        </p:txBody>
      </p:sp>
      <p:sp>
        <p:nvSpPr>
          <p:cNvPr id="6" name="Marcador de pie de página 5">
            <a:extLst>
              <a:ext uri="{FF2B5EF4-FFF2-40B4-BE49-F238E27FC236}">
                <a16:creationId xmlns:a16="http://schemas.microsoft.com/office/drawing/2014/main" id="{D584E640-3CEE-44C8-BF4E-3ABF0A7B25B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1EEE598-6C0B-45A5-B8D5-FDC0E09AF28F}"/>
              </a:ext>
            </a:extLst>
          </p:cNvPr>
          <p:cNvSpPr>
            <a:spLocks noGrp="1"/>
          </p:cNvSpPr>
          <p:nvPr>
            <p:ph type="sldNum" sz="quarter" idx="12"/>
          </p:nvPr>
        </p:nvSpPr>
        <p:spPr/>
        <p:txBody>
          <a:bodyPr/>
          <a:lstStyle/>
          <a:p>
            <a:fld id="{4F2B2CE8-8A6C-44AD-9F6A-C1910F9B8D24}" type="slidenum">
              <a:rPr lang="es-EC" smtClean="0"/>
              <a:t>‹Nº›</a:t>
            </a:fld>
            <a:endParaRPr lang="es-EC"/>
          </a:p>
        </p:txBody>
      </p:sp>
    </p:spTree>
    <p:extLst>
      <p:ext uri="{BB962C8B-B14F-4D97-AF65-F5344CB8AC3E}">
        <p14:creationId xmlns:p14="http://schemas.microsoft.com/office/powerpoint/2010/main" val="138854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9820FE-24BD-49EE-80C7-C907FD6C7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8F9E27D-79F6-449E-9139-6CE2246F5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0866C7B-94FF-45F3-8A35-DD5ADA7A1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00CE3-D5A6-47DD-A4BF-3AB61F1C6770}" type="datetimeFigureOut">
              <a:rPr lang="es-EC" smtClean="0"/>
              <a:t>5/11/2020</a:t>
            </a:fld>
            <a:endParaRPr lang="es-EC"/>
          </a:p>
        </p:txBody>
      </p:sp>
      <p:sp>
        <p:nvSpPr>
          <p:cNvPr id="5" name="Marcador de pie de página 4">
            <a:extLst>
              <a:ext uri="{FF2B5EF4-FFF2-40B4-BE49-F238E27FC236}">
                <a16:creationId xmlns:a16="http://schemas.microsoft.com/office/drawing/2014/main" id="{82FDD76D-794D-4223-9823-D072F0BF0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BECF080E-50F1-4FDD-8931-6E086BE78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B2CE8-8A6C-44AD-9F6A-C1910F9B8D24}" type="slidenum">
              <a:rPr lang="es-EC" smtClean="0"/>
              <a:t>‹Nº›</a:t>
            </a:fld>
            <a:endParaRPr lang="es-EC"/>
          </a:p>
        </p:txBody>
      </p:sp>
    </p:spTree>
    <p:extLst>
      <p:ext uri="{BB962C8B-B14F-4D97-AF65-F5344CB8AC3E}">
        <p14:creationId xmlns:p14="http://schemas.microsoft.com/office/powerpoint/2010/main" val="2769546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360660" y="398319"/>
            <a:ext cx="7188200" cy="1854200"/>
          </a:xfrm>
          <a:prstGeom prst="rect">
            <a:avLst/>
          </a:prstGeom>
          <a:noFill/>
        </p:spPr>
      </p:pic>
      <p:sp>
        <p:nvSpPr>
          <p:cNvPr id="6" name="3 Rectángulo"/>
          <p:cNvSpPr/>
          <p:nvPr/>
        </p:nvSpPr>
        <p:spPr>
          <a:xfrm>
            <a:off x="1697589" y="2543464"/>
            <a:ext cx="9077860" cy="4075475"/>
          </a:xfrm>
          <a:prstGeom prst="rect">
            <a:avLst/>
          </a:prstGeom>
        </p:spPr>
        <p:txBody>
          <a:bodyPr wrap="square">
            <a:spAutoFit/>
          </a:bodyPr>
          <a:lstStyle/>
          <a:p>
            <a:pPr algn="ctr"/>
            <a:r>
              <a:rPr lang="es-EC" sz="1600" b="1" dirty="0"/>
              <a:t>DEPARTAMENTO DE CIENCIAS DE LA COMPUTACIÓN</a:t>
            </a:r>
            <a:endParaRPr lang="es-ES" sz="1600" b="1" dirty="0"/>
          </a:p>
          <a:p>
            <a:pPr algn="ctr"/>
            <a:r>
              <a:rPr lang="es-EC" sz="1600" b="1" dirty="0"/>
              <a:t>MAESTRÍA EN GESTIÓN DE SISTEMAS DE INFORMACIÓN E INTELIGENCIA DE NEGOCIOS</a:t>
            </a:r>
            <a:endParaRPr lang="es-ES" sz="1600" b="1" dirty="0"/>
          </a:p>
          <a:p>
            <a:pPr algn="ctr"/>
            <a:r>
              <a:rPr lang="es-EC" sz="1600" b="1" dirty="0"/>
              <a:t> </a:t>
            </a:r>
            <a:endParaRPr lang="es-ES" sz="1600" b="1" dirty="0"/>
          </a:p>
          <a:p>
            <a:pPr algn="ctr"/>
            <a:endParaRPr lang="es-ES" sz="1600" b="1" dirty="0"/>
          </a:p>
          <a:p>
            <a:pPr algn="ctr">
              <a:lnSpc>
                <a:spcPct val="200000"/>
              </a:lnSpc>
              <a:spcBef>
                <a:spcPts val="490"/>
              </a:spcBef>
              <a:spcAft>
                <a:spcPts val="800"/>
              </a:spcAft>
            </a:pPr>
            <a:r>
              <a:rPr lang="es-EC" sz="1600" b="1" dirty="0"/>
              <a:t>TEMA: “DESARROLLO DE UN MODELO PREDICTIVO DE MOROSIDAD DE CARTERA DE LA LÍNEA DE FIANZAS DE UNA EMPRESA DE SEGUROS</a:t>
            </a:r>
          </a:p>
          <a:p>
            <a:pPr algn="ctr"/>
            <a:endParaRPr lang="es-EC" sz="1600" b="1" dirty="0"/>
          </a:p>
          <a:p>
            <a:pPr algn="ctr"/>
            <a:endParaRPr lang="es-ES" sz="1600" b="1" dirty="0"/>
          </a:p>
          <a:p>
            <a:pPr algn="ctr"/>
            <a:r>
              <a:rPr lang="es-EC" sz="1600" b="1" dirty="0"/>
              <a:t> </a:t>
            </a:r>
            <a:endParaRPr lang="es-ES" sz="1600" b="1" dirty="0"/>
          </a:p>
          <a:p>
            <a:pPr algn="ctr"/>
            <a:r>
              <a:rPr lang="es-EC" sz="1600" b="1" dirty="0"/>
              <a:t>NATALIA FERNANDA CARVAJAL CASTRO</a:t>
            </a:r>
            <a:endParaRPr lang="es-ES" sz="1600" b="1" dirty="0"/>
          </a:p>
          <a:p>
            <a:pPr algn="ctr"/>
            <a:r>
              <a:rPr lang="es-EC" sz="1600" b="1" dirty="0"/>
              <a:t> </a:t>
            </a:r>
            <a:endParaRPr lang="es-ES" sz="1600" b="1" dirty="0"/>
          </a:p>
          <a:p>
            <a:pPr algn="ctr"/>
            <a:r>
              <a:rPr lang="es-EC" sz="1600" b="1" dirty="0"/>
              <a:t> </a:t>
            </a:r>
            <a:endParaRPr lang="es-ES" sz="1600" b="1" dirty="0"/>
          </a:p>
          <a:p>
            <a:pPr algn="ctr"/>
            <a:r>
              <a:rPr lang="es-EC" sz="1600" b="1" dirty="0"/>
              <a:t>AÑO: 2020</a:t>
            </a:r>
            <a:endParaRPr lang="es-ES" sz="1600" b="1" dirty="0"/>
          </a:p>
        </p:txBody>
      </p:sp>
    </p:spTree>
    <p:extLst>
      <p:ext uri="{BB962C8B-B14F-4D97-AF65-F5344CB8AC3E}">
        <p14:creationId xmlns:p14="http://schemas.microsoft.com/office/powerpoint/2010/main" val="101257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6326541" y="565187"/>
            <a:ext cx="5334930" cy="1153323"/>
          </a:xfrm>
          <a:prstGeom prst="rect">
            <a:avLst/>
          </a:prstGeom>
        </p:spPr>
        <p:txBody>
          <a:bodyPr spcFirstLastPara="1" vert="horz" lIns="91440" tIns="45720" rIns="91440" bIns="45720" rtlCol="0" anchorCtr="0">
            <a:normAutofit/>
          </a:bodyPr>
          <a:lstStyle/>
          <a:p>
            <a:r>
              <a:rPr lang="en-US" b="1" dirty="0" err="1">
                <a:latin typeface="+mn-lt"/>
              </a:rPr>
              <a:t>Metodología</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2A940917-050A-4AF9-8320-299CA7189553}"/>
              </a:ext>
            </a:extLst>
          </p:cNvPr>
          <p:cNvPicPr/>
          <p:nvPr/>
        </p:nvPicPr>
        <p:blipFill>
          <a:blip r:embed="rId2"/>
          <a:stretch>
            <a:fillRect/>
          </a:stretch>
        </p:blipFill>
        <p:spPr>
          <a:xfrm>
            <a:off x="1331182" y="2375937"/>
            <a:ext cx="5044440" cy="3171825"/>
          </a:xfrm>
          <a:prstGeom prst="rect">
            <a:avLst/>
          </a:prstGeom>
        </p:spPr>
      </p:pic>
      <p:pic>
        <p:nvPicPr>
          <p:cNvPr id="14" name="Imagen 13">
            <a:extLst>
              <a:ext uri="{FF2B5EF4-FFF2-40B4-BE49-F238E27FC236}">
                <a16:creationId xmlns:a16="http://schemas.microsoft.com/office/drawing/2014/main" id="{FC0A4BC1-9E8E-4DB0-BA3F-99FB339934E7}"/>
              </a:ext>
            </a:extLst>
          </p:cNvPr>
          <p:cNvPicPr/>
          <p:nvPr/>
        </p:nvPicPr>
        <p:blipFill>
          <a:blip r:embed="rId3"/>
          <a:stretch>
            <a:fillRect/>
          </a:stretch>
        </p:blipFill>
        <p:spPr>
          <a:xfrm>
            <a:off x="7483941" y="2878589"/>
            <a:ext cx="4032250" cy="1965960"/>
          </a:xfrm>
          <a:prstGeom prst="rect">
            <a:avLst/>
          </a:prstGeom>
        </p:spPr>
      </p:pic>
      <p:sp>
        <p:nvSpPr>
          <p:cNvPr id="3" name="Flecha: a la derecha 2">
            <a:extLst>
              <a:ext uri="{FF2B5EF4-FFF2-40B4-BE49-F238E27FC236}">
                <a16:creationId xmlns:a16="http://schemas.microsoft.com/office/drawing/2014/main" id="{CB42B061-988C-46E6-9D8A-360FFC3608A4}"/>
              </a:ext>
            </a:extLst>
          </p:cNvPr>
          <p:cNvSpPr/>
          <p:nvPr/>
        </p:nvSpPr>
        <p:spPr>
          <a:xfrm>
            <a:off x="4384527" y="4094446"/>
            <a:ext cx="2950648" cy="288094"/>
          </a:xfrm>
          <a:prstGeom prst="rightArrow">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CuadroTexto 16">
            <a:extLst>
              <a:ext uri="{FF2B5EF4-FFF2-40B4-BE49-F238E27FC236}">
                <a16:creationId xmlns:a16="http://schemas.microsoft.com/office/drawing/2014/main" id="{460B9634-548A-4DF9-AFC0-B33EF2CF6E5D}"/>
              </a:ext>
            </a:extLst>
          </p:cNvPr>
          <p:cNvSpPr txBox="1"/>
          <p:nvPr/>
        </p:nvSpPr>
        <p:spPr>
          <a:xfrm>
            <a:off x="6987654" y="2006605"/>
            <a:ext cx="4940489" cy="769441"/>
          </a:xfrm>
          <a:prstGeom prst="rect">
            <a:avLst/>
          </a:prstGeom>
          <a:noFill/>
        </p:spPr>
        <p:txBody>
          <a:bodyPr wrap="square">
            <a:spAutoFit/>
          </a:bodyPr>
          <a:lstStyle/>
          <a:p>
            <a:pPr algn="ctr"/>
            <a:r>
              <a:rPr lang="es-ES" sz="2200" b="1" dirty="0">
                <a:solidFill>
                  <a:schemeClr val="accent5"/>
                </a:solidFill>
              </a:rPr>
              <a:t>Descubrimiento de Conocimiento en Bases de Datos (</a:t>
            </a:r>
            <a:r>
              <a:rPr lang="es-EC" sz="2200" b="1" dirty="0">
                <a:solidFill>
                  <a:schemeClr val="accent5"/>
                </a:solidFill>
                <a:effectLst/>
                <a:ea typeface="Times New Roman" panose="02020603050405020304" pitchFamily="18" charset="0"/>
              </a:rPr>
              <a:t>KDD)</a:t>
            </a:r>
            <a:endParaRPr lang="es-EC" sz="2200" b="1" dirty="0">
              <a:solidFill>
                <a:schemeClr val="accent5"/>
              </a:solidFill>
            </a:endParaRPr>
          </a:p>
        </p:txBody>
      </p:sp>
      <p:sp>
        <p:nvSpPr>
          <p:cNvPr id="19" name="CuadroTexto 18">
            <a:extLst>
              <a:ext uri="{FF2B5EF4-FFF2-40B4-BE49-F238E27FC236}">
                <a16:creationId xmlns:a16="http://schemas.microsoft.com/office/drawing/2014/main" id="{D0968717-7AD9-4407-B4EA-4B973B559CFB}"/>
              </a:ext>
            </a:extLst>
          </p:cNvPr>
          <p:cNvSpPr txBox="1"/>
          <p:nvPr/>
        </p:nvSpPr>
        <p:spPr>
          <a:xfrm>
            <a:off x="1111489" y="1945049"/>
            <a:ext cx="5215051" cy="430887"/>
          </a:xfrm>
          <a:prstGeom prst="rect">
            <a:avLst/>
          </a:prstGeom>
          <a:noFill/>
        </p:spPr>
        <p:txBody>
          <a:bodyPr wrap="square">
            <a:spAutoFit/>
          </a:bodyPr>
          <a:lstStyle/>
          <a:p>
            <a:pPr algn="ctr"/>
            <a:r>
              <a:rPr lang="es-ES" sz="2200" b="1" dirty="0">
                <a:solidFill>
                  <a:schemeClr val="accent5"/>
                </a:solidFill>
              </a:rPr>
              <a:t>Diseño de investigación científica (DSR)</a:t>
            </a:r>
            <a:endParaRPr lang="es-EC" sz="2200" b="1" dirty="0">
              <a:solidFill>
                <a:schemeClr val="accent5"/>
              </a:solidFill>
            </a:endParaRPr>
          </a:p>
        </p:txBody>
      </p:sp>
    </p:spTree>
    <p:extLst>
      <p:ext uri="{BB962C8B-B14F-4D97-AF65-F5344CB8AC3E}">
        <p14:creationId xmlns:p14="http://schemas.microsoft.com/office/powerpoint/2010/main" val="57470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187E64-7A77-4D13-A5F4-9AEC282BB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c 7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1732226" y="3200365"/>
            <a:ext cx="5085580" cy="985996"/>
          </a:xfrm>
          <a:prstGeom prst="rect">
            <a:avLst/>
          </a:prstGeom>
        </p:spPr>
        <p:txBody>
          <a:bodyPr spcFirstLastPara="1" vert="horz" lIns="91440" tIns="45720" rIns="91440" bIns="45720" rtlCol="0" anchorCtr="0">
            <a:normAutofit/>
          </a:bodyPr>
          <a:lstStyle/>
          <a:p>
            <a:pPr algn="l"/>
            <a:r>
              <a:rPr lang="en-US" b="1" dirty="0">
                <a:latin typeface="+mn-lt"/>
              </a:rPr>
              <a:t>PROPUESTA</a:t>
            </a:r>
          </a:p>
        </p:txBody>
      </p:sp>
      <p:sp>
        <p:nvSpPr>
          <p:cNvPr id="75" name="Oval 74">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Nuestra metodología | Learntalk - Aprende inglés con profesores online">
            <a:extLst>
              <a:ext uri="{FF2B5EF4-FFF2-40B4-BE49-F238E27FC236}">
                <a16:creationId xmlns:a16="http://schemas.microsoft.com/office/drawing/2014/main" id="{A536D11A-0B1F-4500-BB29-C9D4935FED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99" r="12801"/>
          <a:stretch/>
        </p:blipFill>
        <p:spPr bwMode="auto">
          <a:xfrm>
            <a:off x="6521381" y="773723"/>
            <a:ext cx="5194998" cy="519499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806" y="4790720"/>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29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4583565" y="813761"/>
            <a:ext cx="7312419" cy="1153323"/>
          </a:xfrm>
          <a:prstGeom prst="rect">
            <a:avLst/>
          </a:prstGeom>
        </p:spPr>
        <p:txBody>
          <a:bodyPr spcFirstLastPara="1" vert="horz" lIns="91440" tIns="45720" rIns="91440" bIns="45720" rtlCol="0" anchorCtr="0">
            <a:normAutofit fontScale="90000"/>
          </a:bodyPr>
          <a:lstStyle/>
          <a:p>
            <a:r>
              <a:rPr lang="en-US" b="1" dirty="0" err="1">
                <a:latin typeface="+mn-lt"/>
              </a:rPr>
              <a:t>Definición</a:t>
            </a:r>
            <a:r>
              <a:rPr lang="en-US" b="1" dirty="0">
                <a:latin typeface="+mn-lt"/>
              </a:rPr>
              <a:t> y </a:t>
            </a:r>
            <a:r>
              <a:rPr lang="en-US" b="1" dirty="0" err="1">
                <a:latin typeface="+mn-lt"/>
              </a:rPr>
              <a:t>Sugerencia</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98" name="Picture 2" descr="Metodología de Trabajo Old » Ciwit">
            <a:extLst>
              <a:ext uri="{FF2B5EF4-FFF2-40B4-BE49-F238E27FC236}">
                <a16:creationId xmlns:a16="http://schemas.microsoft.com/office/drawing/2014/main" id="{73AA34C3-22CE-478C-A1D0-B21C34C5E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866" y="2644363"/>
            <a:ext cx="3460607" cy="220444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EA9F087-23DD-4546-BBFD-14650380CB53}"/>
              </a:ext>
            </a:extLst>
          </p:cNvPr>
          <p:cNvSpPr txBox="1"/>
          <p:nvPr/>
        </p:nvSpPr>
        <p:spPr>
          <a:xfrm>
            <a:off x="1032839" y="4261196"/>
            <a:ext cx="3191627" cy="430887"/>
          </a:xfrm>
          <a:prstGeom prst="rect">
            <a:avLst/>
          </a:prstGeom>
          <a:noFill/>
        </p:spPr>
        <p:txBody>
          <a:bodyPr wrap="square" rtlCol="0">
            <a:spAutoFit/>
          </a:bodyPr>
          <a:lstStyle/>
          <a:p>
            <a:r>
              <a:rPr lang="es-EC" sz="2200" dirty="0">
                <a:latin typeface="Times New Roman" panose="02020603050405020304" pitchFamily="18" charset="0"/>
                <a:cs typeface="Times New Roman" panose="02020603050405020304" pitchFamily="18" charset="0"/>
              </a:rPr>
              <a:t>Análisis de casos de éxito</a:t>
            </a:r>
          </a:p>
        </p:txBody>
      </p:sp>
      <p:sp>
        <p:nvSpPr>
          <p:cNvPr id="6" name="CuadroTexto 5">
            <a:extLst>
              <a:ext uri="{FF2B5EF4-FFF2-40B4-BE49-F238E27FC236}">
                <a16:creationId xmlns:a16="http://schemas.microsoft.com/office/drawing/2014/main" id="{3008DF7D-00F9-4CA4-A4A1-A2DA93FA27A3}"/>
              </a:ext>
            </a:extLst>
          </p:cNvPr>
          <p:cNvSpPr txBox="1"/>
          <p:nvPr/>
        </p:nvSpPr>
        <p:spPr>
          <a:xfrm>
            <a:off x="7127886" y="2543915"/>
            <a:ext cx="3578506" cy="1107996"/>
          </a:xfrm>
          <a:prstGeom prst="rect">
            <a:avLst/>
          </a:prstGeom>
          <a:noFill/>
        </p:spPr>
        <p:txBody>
          <a:bodyPr wrap="square" rtlCol="0">
            <a:spAutoFit/>
          </a:bodyPr>
          <a:lstStyle/>
          <a:p>
            <a:r>
              <a:rPr lang="es-EC" sz="2200" dirty="0">
                <a:latin typeface="Times New Roman" panose="02020603050405020304" pitchFamily="18" charset="0"/>
                <a:cs typeface="Times New Roman" panose="02020603050405020304" pitchFamily="18" charset="0"/>
              </a:rPr>
              <a:t>Revisión de herramientas de análisis y visualización de datos </a:t>
            </a:r>
          </a:p>
        </p:txBody>
      </p:sp>
      <p:sp>
        <p:nvSpPr>
          <p:cNvPr id="7" name="CuadroTexto 6">
            <a:extLst>
              <a:ext uri="{FF2B5EF4-FFF2-40B4-BE49-F238E27FC236}">
                <a16:creationId xmlns:a16="http://schemas.microsoft.com/office/drawing/2014/main" id="{115B07E6-9F84-4F73-ADD7-636DAB077FC8}"/>
              </a:ext>
            </a:extLst>
          </p:cNvPr>
          <p:cNvSpPr txBox="1"/>
          <p:nvPr/>
        </p:nvSpPr>
        <p:spPr>
          <a:xfrm>
            <a:off x="7316180" y="4329190"/>
            <a:ext cx="3578506" cy="430887"/>
          </a:xfrm>
          <a:prstGeom prst="rect">
            <a:avLst/>
          </a:prstGeom>
          <a:noFill/>
        </p:spPr>
        <p:txBody>
          <a:bodyPr wrap="square" rtlCol="0">
            <a:spAutoFit/>
          </a:bodyPr>
          <a:lstStyle/>
          <a:p>
            <a:r>
              <a:rPr lang="es-EC" sz="2200" dirty="0">
                <a:latin typeface="Times New Roman" panose="02020603050405020304" pitchFamily="18" charset="0"/>
                <a:cs typeface="Times New Roman" panose="02020603050405020304" pitchFamily="18" charset="0"/>
              </a:rPr>
              <a:t>Propuesta de Solución </a:t>
            </a:r>
          </a:p>
        </p:txBody>
      </p:sp>
      <p:sp>
        <p:nvSpPr>
          <p:cNvPr id="2" name="CuadroTexto 1">
            <a:extLst>
              <a:ext uri="{FF2B5EF4-FFF2-40B4-BE49-F238E27FC236}">
                <a16:creationId xmlns:a16="http://schemas.microsoft.com/office/drawing/2014/main" id="{5F137D5D-9084-4101-8F31-E17BCA4A6887}"/>
              </a:ext>
            </a:extLst>
          </p:cNvPr>
          <p:cNvSpPr txBox="1"/>
          <p:nvPr/>
        </p:nvSpPr>
        <p:spPr>
          <a:xfrm>
            <a:off x="1454508" y="2465932"/>
            <a:ext cx="3578506" cy="769441"/>
          </a:xfrm>
          <a:prstGeom prst="rect">
            <a:avLst/>
          </a:prstGeom>
          <a:noFill/>
        </p:spPr>
        <p:txBody>
          <a:bodyPr wrap="square" rtlCol="0">
            <a:spAutoFit/>
          </a:bodyPr>
          <a:lstStyle/>
          <a:p>
            <a:r>
              <a:rPr lang="es-EC" sz="2200" dirty="0">
                <a:latin typeface="Times New Roman" panose="02020603050405020304" pitchFamily="18" charset="0"/>
                <a:cs typeface="Times New Roman" panose="02020603050405020304" pitchFamily="18" charset="0"/>
              </a:rPr>
              <a:t>Levantamiento de información </a:t>
            </a:r>
          </a:p>
        </p:txBody>
      </p:sp>
    </p:spTree>
    <p:extLst>
      <p:ext uri="{BB962C8B-B14F-4D97-AF65-F5344CB8AC3E}">
        <p14:creationId xmlns:p14="http://schemas.microsoft.com/office/powerpoint/2010/main" val="302341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221942" y="923724"/>
            <a:ext cx="7568865" cy="1153323"/>
          </a:xfrm>
          <a:prstGeom prst="rect">
            <a:avLst/>
          </a:prstGeom>
        </p:spPr>
        <p:txBody>
          <a:bodyPr spcFirstLastPara="1" vert="horz" lIns="91440" tIns="45720" rIns="91440" bIns="45720" rtlCol="0" anchorCtr="0">
            <a:normAutofit/>
          </a:bodyPr>
          <a:lstStyle/>
          <a:p>
            <a:r>
              <a:rPr lang="en-US" b="1" dirty="0" err="1">
                <a:latin typeface="+mn-lt"/>
              </a:rPr>
              <a:t>Infraestructura</a:t>
            </a:r>
            <a:r>
              <a:rPr lang="en-US" b="1" dirty="0">
                <a:latin typeface="+mn-lt"/>
              </a:rPr>
              <a:t> </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Imagen 10">
            <a:extLst>
              <a:ext uri="{FF2B5EF4-FFF2-40B4-BE49-F238E27FC236}">
                <a16:creationId xmlns:a16="http://schemas.microsoft.com/office/drawing/2014/main" id="{6E576FD5-DDF0-48B0-B44D-4B1632F3535D}"/>
              </a:ext>
            </a:extLst>
          </p:cNvPr>
          <p:cNvPicPr>
            <a:picLocks noChangeAspect="1"/>
          </p:cNvPicPr>
          <p:nvPr/>
        </p:nvPicPr>
        <p:blipFill>
          <a:blip r:embed="rId2"/>
          <a:stretch>
            <a:fillRect/>
          </a:stretch>
        </p:blipFill>
        <p:spPr>
          <a:xfrm>
            <a:off x="6128328" y="2617897"/>
            <a:ext cx="5800725" cy="3428397"/>
          </a:xfrm>
          <a:prstGeom prst="rect">
            <a:avLst/>
          </a:prstGeom>
        </p:spPr>
      </p:pic>
      <p:pic>
        <p:nvPicPr>
          <p:cNvPr id="12" name="Imagen 11">
            <a:extLst>
              <a:ext uri="{FF2B5EF4-FFF2-40B4-BE49-F238E27FC236}">
                <a16:creationId xmlns:a16="http://schemas.microsoft.com/office/drawing/2014/main" id="{26F682A9-4CA3-4D34-9D86-733A37D4EB71}"/>
              </a:ext>
            </a:extLst>
          </p:cNvPr>
          <p:cNvPicPr>
            <a:picLocks noChangeAspect="1"/>
          </p:cNvPicPr>
          <p:nvPr/>
        </p:nvPicPr>
        <p:blipFill>
          <a:blip r:embed="rId3"/>
          <a:stretch>
            <a:fillRect/>
          </a:stretch>
        </p:blipFill>
        <p:spPr>
          <a:xfrm>
            <a:off x="966788" y="2617897"/>
            <a:ext cx="4700588" cy="3017887"/>
          </a:xfrm>
          <a:prstGeom prst="rect">
            <a:avLst/>
          </a:prstGeom>
        </p:spPr>
      </p:pic>
      <p:sp>
        <p:nvSpPr>
          <p:cNvPr id="13" name="Rectángulo 12">
            <a:extLst>
              <a:ext uri="{FF2B5EF4-FFF2-40B4-BE49-F238E27FC236}">
                <a16:creationId xmlns:a16="http://schemas.microsoft.com/office/drawing/2014/main" id="{21B7D38C-B052-4817-865D-E718593A2AD1}"/>
              </a:ext>
            </a:extLst>
          </p:cNvPr>
          <p:cNvSpPr/>
          <p:nvPr/>
        </p:nvSpPr>
        <p:spPr>
          <a:xfrm>
            <a:off x="2689368" y="2159169"/>
            <a:ext cx="1659684" cy="3766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chemeClr val="accent5"/>
                </a:solidFill>
                <a:latin typeface="Times New Roman" panose="02020603050405020304" pitchFamily="18" charset="0"/>
                <a:cs typeface="Times New Roman" panose="02020603050405020304" pitchFamily="18" charset="0"/>
              </a:rPr>
              <a:t>Actual</a:t>
            </a:r>
          </a:p>
        </p:txBody>
      </p:sp>
      <p:sp>
        <p:nvSpPr>
          <p:cNvPr id="15" name="Rectángulo 14">
            <a:extLst>
              <a:ext uri="{FF2B5EF4-FFF2-40B4-BE49-F238E27FC236}">
                <a16:creationId xmlns:a16="http://schemas.microsoft.com/office/drawing/2014/main" id="{77DC5595-C314-4A37-A7ED-E40ADF56B0AF}"/>
              </a:ext>
            </a:extLst>
          </p:cNvPr>
          <p:cNvSpPr/>
          <p:nvPr/>
        </p:nvSpPr>
        <p:spPr>
          <a:xfrm>
            <a:off x="8434700" y="2077047"/>
            <a:ext cx="1659684" cy="3766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chemeClr val="accent5"/>
                </a:solidFill>
                <a:latin typeface="Times New Roman" panose="02020603050405020304" pitchFamily="18" charset="0"/>
                <a:cs typeface="Times New Roman" panose="02020603050405020304" pitchFamily="18" charset="0"/>
              </a:rPr>
              <a:t>Propuesta</a:t>
            </a:r>
          </a:p>
        </p:txBody>
      </p:sp>
    </p:spTree>
    <p:extLst>
      <p:ext uri="{BB962C8B-B14F-4D97-AF65-F5344CB8AC3E}">
        <p14:creationId xmlns:p14="http://schemas.microsoft.com/office/powerpoint/2010/main" val="119329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79870" y="737293"/>
            <a:ext cx="7568865" cy="1153323"/>
          </a:xfrm>
          <a:prstGeom prst="rect">
            <a:avLst/>
          </a:prstGeom>
        </p:spPr>
        <p:txBody>
          <a:bodyPr spcFirstLastPara="1" vert="horz" lIns="91440" tIns="45720" rIns="91440" bIns="45720" rtlCol="0" anchorCtr="0">
            <a:normAutofit/>
          </a:bodyPr>
          <a:lstStyle/>
          <a:p>
            <a:r>
              <a:rPr lang="en-US" b="1" dirty="0">
                <a:latin typeface="+mn-lt"/>
              </a:rPr>
              <a:t>Desarrollo (KDD)</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2" name="Picture 2" descr="icono calendario curriculum | Iconos, Apps, Orientacion">
            <a:extLst>
              <a:ext uri="{FF2B5EF4-FFF2-40B4-BE49-F238E27FC236}">
                <a16:creationId xmlns:a16="http://schemas.microsoft.com/office/drawing/2014/main" id="{F0039A02-9339-4E06-B687-64CA83D37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462" y="4918544"/>
            <a:ext cx="1598723" cy="15987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B22EB9A0-7969-4654-811F-85CD81CFFB63}"/>
              </a:ext>
            </a:extLst>
          </p:cNvPr>
          <p:cNvPicPr>
            <a:picLocks noChangeAspect="1"/>
          </p:cNvPicPr>
          <p:nvPr/>
        </p:nvPicPr>
        <p:blipFill>
          <a:blip r:embed="rId3"/>
          <a:stretch>
            <a:fillRect/>
          </a:stretch>
        </p:blipFill>
        <p:spPr>
          <a:xfrm>
            <a:off x="1554636" y="2021074"/>
            <a:ext cx="2143125" cy="2143125"/>
          </a:xfrm>
          <a:prstGeom prst="rect">
            <a:avLst/>
          </a:prstGeom>
        </p:spPr>
      </p:pic>
      <p:sp>
        <p:nvSpPr>
          <p:cNvPr id="4" name="CuadroTexto 3">
            <a:extLst>
              <a:ext uri="{FF2B5EF4-FFF2-40B4-BE49-F238E27FC236}">
                <a16:creationId xmlns:a16="http://schemas.microsoft.com/office/drawing/2014/main" id="{8E27E5F7-DD35-4014-BA91-9D604D56229D}"/>
              </a:ext>
            </a:extLst>
          </p:cNvPr>
          <p:cNvSpPr txBox="1"/>
          <p:nvPr/>
        </p:nvSpPr>
        <p:spPr>
          <a:xfrm>
            <a:off x="1436332" y="4041411"/>
            <a:ext cx="2597692" cy="646331"/>
          </a:xfrm>
          <a:prstGeom prst="rect">
            <a:avLst/>
          </a:prstGeom>
          <a:noFill/>
        </p:spPr>
        <p:txBody>
          <a:bodyPr wrap="square" rtlCol="0">
            <a:spAutoFit/>
          </a:bodyPr>
          <a:lstStyle/>
          <a:p>
            <a:pPr algn="ctr"/>
            <a:r>
              <a:rPr lang="es-EC" dirty="0"/>
              <a:t>Reporte del sistema transaccional de cartera </a:t>
            </a:r>
          </a:p>
        </p:txBody>
      </p:sp>
      <p:sp>
        <p:nvSpPr>
          <p:cNvPr id="7" name="CuadroTexto 6">
            <a:extLst>
              <a:ext uri="{FF2B5EF4-FFF2-40B4-BE49-F238E27FC236}">
                <a16:creationId xmlns:a16="http://schemas.microsoft.com/office/drawing/2014/main" id="{70F34115-E155-4D42-9506-AB4999471E1B}"/>
              </a:ext>
            </a:extLst>
          </p:cNvPr>
          <p:cNvSpPr txBox="1"/>
          <p:nvPr/>
        </p:nvSpPr>
        <p:spPr>
          <a:xfrm>
            <a:off x="3993425" y="5420150"/>
            <a:ext cx="2844103" cy="861774"/>
          </a:xfrm>
          <a:prstGeom prst="rect">
            <a:avLst/>
          </a:prstGeom>
          <a:solidFill>
            <a:schemeClr val="bg1"/>
          </a:solidFill>
        </p:spPr>
        <p:txBody>
          <a:bodyPr wrap="square">
            <a:spAutoFit/>
          </a:bodyPr>
          <a:lstStyle/>
          <a:p>
            <a:pPr algn="ctr"/>
            <a:r>
              <a:rPr lang="es-EC" sz="1600" dirty="0"/>
              <a:t>Se tomó en cuenta la </a:t>
            </a:r>
            <a:r>
              <a:rPr lang="es-EC" dirty="0"/>
              <a:t>información</a:t>
            </a:r>
            <a:r>
              <a:rPr lang="es-EC" sz="1600" dirty="0"/>
              <a:t> correspondiente a 2017, 2018 y 2019</a:t>
            </a:r>
          </a:p>
        </p:txBody>
      </p:sp>
      <p:sp>
        <p:nvSpPr>
          <p:cNvPr id="9" name="Flecha: hacia abajo 8">
            <a:extLst>
              <a:ext uri="{FF2B5EF4-FFF2-40B4-BE49-F238E27FC236}">
                <a16:creationId xmlns:a16="http://schemas.microsoft.com/office/drawing/2014/main" id="{5D1AF7AA-D3F8-4BCF-9B79-C7E509C7BA04}"/>
              </a:ext>
            </a:extLst>
          </p:cNvPr>
          <p:cNvSpPr/>
          <p:nvPr/>
        </p:nvSpPr>
        <p:spPr>
          <a:xfrm rot="16200000">
            <a:off x="3809328" y="2709824"/>
            <a:ext cx="426128" cy="363984"/>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CuadroTexto 9">
            <a:extLst>
              <a:ext uri="{FF2B5EF4-FFF2-40B4-BE49-F238E27FC236}">
                <a16:creationId xmlns:a16="http://schemas.microsoft.com/office/drawing/2014/main" id="{E3B1E8BF-E936-4CBA-BEFF-836AD0B9D4E9}"/>
              </a:ext>
            </a:extLst>
          </p:cNvPr>
          <p:cNvSpPr txBox="1"/>
          <p:nvPr/>
        </p:nvSpPr>
        <p:spPr>
          <a:xfrm>
            <a:off x="4370286" y="1936584"/>
            <a:ext cx="2597692" cy="2708434"/>
          </a:xfrm>
          <a:prstGeom prst="rect">
            <a:avLst/>
          </a:prstGeom>
          <a:noFill/>
        </p:spPr>
        <p:txBody>
          <a:bodyPr wrap="square" rtlCol="0">
            <a:spAutoFit/>
          </a:bodyPr>
          <a:lstStyle/>
          <a:p>
            <a:pPr algn="ctr"/>
            <a:r>
              <a:rPr lang="es-EC" dirty="0"/>
              <a:t>35 variables </a:t>
            </a:r>
          </a:p>
          <a:p>
            <a:pPr algn="ctr"/>
            <a:r>
              <a:rPr lang="es-EC" dirty="0"/>
              <a:t>Información sobre:</a:t>
            </a:r>
          </a:p>
          <a:p>
            <a:pPr algn="ctr"/>
            <a:endParaRPr lang="es-EC" dirty="0"/>
          </a:p>
          <a:p>
            <a:pPr marL="285750" indent="-285750">
              <a:buFont typeface="Wingdings" panose="05000000000000000000" pitchFamily="2" charset="2"/>
              <a:buChar char="Ø"/>
            </a:pPr>
            <a:r>
              <a:rPr lang="es-EC" sz="1400" dirty="0"/>
              <a:t>Póliza</a:t>
            </a:r>
          </a:p>
          <a:p>
            <a:pPr marL="285750" indent="-285750">
              <a:buFont typeface="Wingdings" panose="05000000000000000000" pitchFamily="2" charset="2"/>
              <a:buChar char="Ø"/>
            </a:pPr>
            <a:r>
              <a:rPr lang="es-EC" sz="1400" dirty="0"/>
              <a:t>Vigencias </a:t>
            </a:r>
          </a:p>
          <a:p>
            <a:pPr marL="285750" indent="-285750">
              <a:buFont typeface="Wingdings" panose="05000000000000000000" pitchFamily="2" charset="2"/>
              <a:buChar char="Ø"/>
            </a:pPr>
            <a:r>
              <a:rPr lang="es-EC" sz="1400" dirty="0"/>
              <a:t>Clientes</a:t>
            </a:r>
          </a:p>
          <a:p>
            <a:pPr marL="285750" indent="-285750">
              <a:buFont typeface="Wingdings" panose="05000000000000000000" pitchFamily="2" charset="2"/>
              <a:buChar char="Ø"/>
            </a:pPr>
            <a:r>
              <a:rPr lang="es-EC" sz="1400" dirty="0"/>
              <a:t>Fechas</a:t>
            </a:r>
          </a:p>
          <a:p>
            <a:pPr marL="285750" indent="-285750">
              <a:buFont typeface="Wingdings" panose="05000000000000000000" pitchFamily="2" charset="2"/>
              <a:buChar char="Ø"/>
            </a:pPr>
            <a:r>
              <a:rPr lang="es-EC" sz="1400" dirty="0"/>
              <a:t>Sucursal</a:t>
            </a:r>
          </a:p>
          <a:p>
            <a:pPr marL="285750" indent="-285750">
              <a:buFont typeface="Wingdings" panose="05000000000000000000" pitchFamily="2" charset="2"/>
              <a:buChar char="Ø"/>
            </a:pPr>
            <a:r>
              <a:rPr lang="es-EC" sz="1400" dirty="0"/>
              <a:t>Endoso</a:t>
            </a:r>
          </a:p>
          <a:p>
            <a:pPr marL="285750" indent="-285750">
              <a:buFont typeface="Wingdings" panose="05000000000000000000" pitchFamily="2" charset="2"/>
              <a:buChar char="Ø"/>
            </a:pPr>
            <a:r>
              <a:rPr lang="es-EC" sz="1400" dirty="0"/>
              <a:t>Ramo</a:t>
            </a:r>
          </a:p>
          <a:p>
            <a:pPr algn="ctr"/>
            <a:endParaRPr lang="es-EC" dirty="0"/>
          </a:p>
        </p:txBody>
      </p:sp>
      <p:pic>
        <p:nvPicPr>
          <p:cNvPr id="16" name="Imagen 15">
            <a:extLst>
              <a:ext uri="{FF2B5EF4-FFF2-40B4-BE49-F238E27FC236}">
                <a16:creationId xmlns:a16="http://schemas.microsoft.com/office/drawing/2014/main" id="{F6D83AFF-58A4-4DA0-A028-E6F968167807}"/>
              </a:ext>
            </a:extLst>
          </p:cNvPr>
          <p:cNvPicPr>
            <a:picLocks noChangeAspect="1"/>
          </p:cNvPicPr>
          <p:nvPr/>
        </p:nvPicPr>
        <p:blipFill>
          <a:blip r:embed="rId4"/>
          <a:stretch>
            <a:fillRect/>
          </a:stretch>
        </p:blipFill>
        <p:spPr>
          <a:xfrm>
            <a:off x="7250904" y="1089567"/>
            <a:ext cx="3524434" cy="5463580"/>
          </a:xfrm>
          <a:prstGeom prst="rect">
            <a:avLst/>
          </a:prstGeom>
        </p:spPr>
      </p:pic>
      <p:pic>
        <p:nvPicPr>
          <p:cNvPr id="14" name="Picture 2" descr="MySQL SELECT: Realizar consultas a una base de datos">
            <a:extLst>
              <a:ext uri="{FF2B5EF4-FFF2-40B4-BE49-F238E27FC236}">
                <a16:creationId xmlns:a16="http://schemas.microsoft.com/office/drawing/2014/main" id="{4876FBEB-4F5A-46C2-B998-7F5D273C1C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548" y="4801925"/>
            <a:ext cx="1852654" cy="1140094"/>
          </a:xfrm>
          <a:prstGeom prst="rect">
            <a:avLst/>
          </a:prstGeom>
          <a:noFill/>
          <a:extLst>
            <a:ext uri="{909E8E84-426E-40DD-AFC4-6F175D3DCCD1}">
              <a14:hiddenFill xmlns:a14="http://schemas.microsoft.com/office/drawing/2010/main">
                <a:solidFill>
                  <a:srgbClr val="FFFFFF"/>
                </a:solidFill>
              </a14:hiddenFill>
            </a:ext>
          </a:extLst>
        </p:spPr>
      </p:pic>
      <p:sp>
        <p:nvSpPr>
          <p:cNvPr id="17" name="Flecha: hacia abajo 16">
            <a:extLst>
              <a:ext uri="{FF2B5EF4-FFF2-40B4-BE49-F238E27FC236}">
                <a16:creationId xmlns:a16="http://schemas.microsoft.com/office/drawing/2014/main" id="{E96E5E10-2E0E-48BF-9FF8-FBA067047211}"/>
              </a:ext>
            </a:extLst>
          </p:cNvPr>
          <p:cNvSpPr/>
          <p:nvPr/>
        </p:nvSpPr>
        <p:spPr>
          <a:xfrm rot="16200000">
            <a:off x="3627336" y="5588555"/>
            <a:ext cx="426128" cy="363984"/>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19" name="Conector recto de flecha 18">
            <a:extLst>
              <a:ext uri="{FF2B5EF4-FFF2-40B4-BE49-F238E27FC236}">
                <a16:creationId xmlns:a16="http://schemas.microsoft.com/office/drawing/2014/main" id="{81119E5A-63ED-4B04-BFD6-22DC3D842945}"/>
              </a:ext>
            </a:extLst>
          </p:cNvPr>
          <p:cNvCxnSpPr>
            <a:cxnSpLocks/>
          </p:cNvCxnSpPr>
          <p:nvPr/>
        </p:nvCxnSpPr>
        <p:spPr>
          <a:xfrm>
            <a:off x="5469370" y="3311371"/>
            <a:ext cx="2387368" cy="470516"/>
          </a:xfrm>
          <a:prstGeom prst="straightConnector1">
            <a:avLst/>
          </a:prstGeom>
          <a:ln w="38100">
            <a:solidFill>
              <a:srgbClr val="00B05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54E84F3-5610-4A09-BA80-39EC00791EF1}"/>
              </a:ext>
            </a:extLst>
          </p:cNvPr>
          <p:cNvSpPr txBox="1"/>
          <p:nvPr/>
        </p:nvSpPr>
        <p:spPr>
          <a:xfrm>
            <a:off x="741006" y="1727351"/>
            <a:ext cx="3524435" cy="369332"/>
          </a:xfrm>
          <a:prstGeom prst="rect">
            <a:avLst/>
          </a:prstGeom>
          <a:noFill/>
        </p:spPr>
        <p:txBody>
          <a:bodyPr wrap="square" rtlCol="0">
            <a:spAutoFit/>
          </a:bodyPr>
          <a:lstStyle/>
          <a:p>
            <a:r>
              <a:rPr lang="es-EC" b="1" dirty="0"/>
              <a:t>Selección de Datos </a:t>
            </a:r>
          </a:p>
        </p:txBody>
      </p:sp>
    </p:spTree>
    <p:extLst>
      <p:ext uri="{BB962C8B-B14F-4D97-AF65-F5344CB8AC3E}">
        <p14:creationId xmlns:p14="http://schemas.microsoft.com/office/powerpoint/2010/main" val="308038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79870" y="737293"/>
            <a:ext cx="7568865" cy="1153323"/>
          </a:xfrm>
          <a:prstGeom prst="rect">
            <a:avLst/>
          </a:prstGeom>
        </p:spPr>
        <p:txBody>
          <a:bodyPr spcFirstLastPara="1" vert="horz" lIns="91440" tIns="45720" rIns="91440" bIns="45720" rtlCol="0" anchorCtr="0">
            <a:normAutofit/>
          </a:bodyPr>
          <a:lstStyle/>
          <a:p>
            <a:r>
              <a:rPr lang="en-US" b="1" dirty="0">
                <a:latin typeface="+mn-lt"/>
              </a:rPr>
              <a:t>Desarrollo (KDD)</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A54E84F3-5610-4A09-BA80-39EC00791EF1}"/>
              </a:ext>
            </a:extLst>
          </p:cNvPr>
          <p:cNvSpPr txBox="1"/>
          <p:nvPr/>
        </p:nvSpPr>
        <p:spPr>
          <a:xfrm>
            <a:off x="774090" y="2038754"/>
            <a:ext cx="3920740" cy="830997"/>
          </a:xfrm>
          <a:prstGeom prst="rect">
            <a:avLst/>
          </a:prstGeom>
          <a:noFill/>
        </p:spPr>
        <p:txBody>
          <a:bodyPr wrap="square" rtlCol="0">
            <a:spAutoFit/>
          </a:bodyPr>
          <a:lstStyle/>
          <a:p>
            <a:r>
              <a:rPr lang="es-EC" sz="2400" b="1" dirty="0"/>
              <a:t>Preprocesamiento (Limpieza de Datos)</a:t>
            </a:r>
          </a:p>
        </p:txBody>
      </p:sp>
      <p:sp>
        <p:nvSpPr>
          <p:cNvPr id="11" name="CuadroTexto 10">
            <a:extLst>
              <a:ext uri="{FF2B5EF4-FFF2-40B4-BE49-F238E27FC236}">
                <a16:creationId xmlns:a16="http://schemas.microsoft.com/office/drawing/2014/main" id="{0B7B34B2-F231-4776-84BE-D19A46516BB9}"/>
              </a:ext>
            </a:extLst>
          </p:cNvPr>
          <p:cNvSpPr txBox="1"/>
          <p:nvPr/>
        </p:nvSpPr>
        <p:spPr>
          <a:xfrm>
            <a:off x="921378" y="3084363"/>
            <a:ext cx="4249522" cy="1883657"/>
          </a:xfrm>
          <a:prstGeom prst="rect">
            <a:avLst/>
          </a:prstGeom>
          <a:solidFill>
            <a:schemeClr val="accent5">
              <a:lumMod val="20000"/>
              <a:lumOff val="80000"/>
            </a:schemeClr>
          </a:solidFill>
          <a:ln w="28575">
            <a:solidFill>
              <a:schemeClr val="accent1"/>
            </a:solidFill>
          </a:ln>
        </p:spPr>
        <p:txBody>
          <a:bodyPr wrap="square" rtlCol="0">
            <a:spAutoFit/>
          </a:bodyPr>
          <a:lstStyle/>
          <a:p>
            <a:pPr marL="285750" indent="-285750">
              <a:lnSpc>
                <a:spcPct val="150000"/>
              </a:lnSpc>
              <a:buFont typeface="Wingdings" panose="05000000000000000000" pitchFamily="2" charset="2"/>
              <a:buChar char="Ø"/>
            </a:pPr>
            <a:r>
              <a:rPr lang="es-EC" sz="2000" dirty="0">
                <a:latin typeface="Times New Roman" panose="02020603050405020304" pitchFamily="18" charset="0"/>
                <a:cs typeface="Times New Roman" panose="02020603050405020304" pitchFamily="18" charset="0"/>
              </a:rPr>
              <a:t>Identificación de errores a través de métricas estadísticas.</a:t>
            </a:r>
          </a:p>
          <a:p>
            <a:pPr marL="285750" indent="-285750">
              <a:lnSpc>
                <a:spcPct val="150000"/>
              </a:lnSpc>
              <a:buFont typeface="Wingdings" panose="05000000000000000000" pitchFamily="2" charset="2"/>
              <a:buChar char="Ø"/>
            </a:pPr>
            <a:r>
              <a:rPr lang="es-EC" sz="2000" dirty="0">
                <a:latin typeface="Times New Roman" panose="02020603050405020304" pitchFamily="18" charset="0"/>
                <a:cs typeface="Times New Roman" panose="02020603050405020304" pitchFamily="18" charset="0"/>
              </a:rPr>
              <a:t>Análisis de datos perdidos</a:t>
            </a:r>
          </a:p>
          <a:p>
            <a:pPr marL="285750" indent="-285750">
              <a:lnSpc>
                <a:spcPct val="150000"/>
              </a:lnSpc>
              <a:buFont typeface="Wingdings" panose="05000000000000000000" pitchFamily="2" charset="2"/>
              <a:buChar char="Ø"/>
            </a:pPr>
            <a:r>
              <a:rPr lang="es-EC" sz="2000" dirty="0">
                <a:latin typeface="Times New Roman" panose="02020603050405020304" pitchFamily="18" charset="0"/>
                <a:cs typeface="Times New Roman" panose="02020603050405020304" pitchFamily="18" charset="0"/>
              </a:rPr>
              <a:t>Eliminación de variables </a:t>
            </a:r>
          </a:p>
        </p:txBody>
      </p:sp>
      <p:pic>
        <p:nvPicPr>
          <p:cNvPr id="24" name="Imagen 23">
            <a:extLst>
              <a:ext uri="{FF2B5EF4-FFF2-40B4-BE49-F238E27FC236}">
                <a16:creationId xmlns:a16="http://schemas.microsoft.com/office/drawing/2014/main" id="{1C24D34B-C208-4472-A62D-78CCCADE0359}"/>
              </a:ext>
            </a:extLst>
          </p:cNvPr>
          <p:cNvPicPr/>
          <p:nvPr/>
        </p:nvPicPr>
        <p:blipFill rotWithShape="1">
          <a:blip r:embed="rId2"/>
          <a:srcRect t="4965"/>
          <a:stretch/>
        </p:blipFill>
        <p:spPr bwMode="auto">
          <a:xfrm>
            <a:off x="6290235" y="2188620"/>
            <a:ext cx="4651037" cy="39080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617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79870" y="737293"/>
            <a:ext cx="7568865" cy="1153323"/>
          </a:xfrm>
          <a:prstGeom prst="rect">
            <a:avLst/>
          </a:prstGeom>
        </p:spPr>
        <p:txBody>
          <a:bodyPr spcFirstLastPara="1" vert="horz" lIns="91440" tIns="45720" rIns="91440" bIns="45720" rtlCol="0" anchorCtr="0">
            <a:normAutofit/>
          </a:bodyPr>
          <a:lstStyle/>
          <a:p>
            <a:r>
              <a:rPr lang="en-US" b="1" dirty="0">
                <a:latin typeface="+mn-lt"/>
              </a:rPr>
              <a:t>Desarrollo (KDD)</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A54E84F3-5610-4A09-BA80-39EC00791EF1}"/>
              </a:ext>
            </a:extLst>
          </p:cNvPr>
          <p:cNvSpPr txBox="1"/>
          <p:nvPr/>
        </p:nvSpPr>
        <p:spPr>
          <a:xfrm>
            <a:off x="774090" y="2038754"/>
            <a:ext cx="3524435" cy="461665"/>
          </a:xfrm>
          <a:prstGeom prst="rect">
            <a:avLst/>
          </a:prstGeom>
          <a:noFill/>
        </p:spPr>
        <p:txBody>
          <a:bodyPr wrap="square" rtlCol="0">
            <a:spAutoFit/>
          </a:bodyPr>
          <a:lstStyle/>
          <a:p>
            <a:r>
              <a:rPr lang="es-EC" sz="2400" b="1" dirty="0"/>
              <a:t>Transformación</a:t>
            </a:r>
          </a:p>
        </p:txBody>
      </p:sp>
      <p:sp>
        <p:nvSpPr>
          <p:cNvPr id="11" name="CuadroTexto 10">
            <a:extLst>
              <a:ext uri="{FF2B5EF4-FFF2-40B4-BE49-F238E27FC236}">
                <a16:creationId xmlns:a16="http://schemas.microsoft.com/office/drawing/2014/main" id="{0B7B34B2-F231-4776-84BE-D19A46516BB9}"/>
              </a:ext>
            </a:extLst>
          </p:cNvPr>
          <p:cNvSpPr txBox="1"/>
          <p:nvPr/>
        </p:nvSpPr>
        <p:spPr>
          <a:xfrm>
            <a:off x="792687" y="2912600"/>
            <a:ext cx="4516483" cy="2345322"/>
          </a:xfrm>
          <a:prstGeom prst="rect">
            <a:avLst/>
          </a:prstGeom>
          <a:solidFill>
            <a:schemeClr val="accent5">
              <a:lumMod val="20000"/>
              <a:lumOff val="80000"/>
            </a:schemeClr>
          </a:solidFill>
          <a:ln w="28575">
            <a:solidFill>
              <a:schemeClr val="accent1"/>
            </a:solidFill>
          </a:ln>
        </p:spPr>
        <p:txBody>
          <a:bodyPr wrap="square" rtlCol="0">
            <a:spAutoFit/>
          </a:bodyPr>
          <a:lstStyle/>
          <a:p>
            <a:pPr marL="285750" indent="-285750">
              <a:lnSpc>
                <a:spcPct val="150000"/>
              </a:lnSpc>
              <a:buFont typeface="Wingdings" panose="05000000000000000000" pitchFamily="2" charset="2"/>
              <a:buChar char="Ø"/>
            </a:pPr>
            <a:r>
              <a:rPr lang="es-EC" sz="2000" dirty="0">
                <a:latin typeface="Times New Roman" panose="02020603050405020304" pitchFamily="18" charset="0"/>
                <a:cs typeface="Times New Roman" panose="02020603050405020304" pitchFamily="18" charset="0"/>
              </a:rPr>
              <a:t>Creación de variables en base a: Sucursal, endoso y ramo</a:t>
            </a:r>
          </a:p>
          <a:p>
            <a:pPr marL="285750" indent="-285750">
              <a:lnSpc>
                <a:spcPct val="150000"/>
              </a:lnSpc>
              <a:buFont typeface="Wingdings" panose="05000000000000000000" pitchFamily="2" charset="2"/>
              <a:buChar char="Ø"/>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Se realizaron cálculos de: promedios, días máximos y sumas de las variables</a:t>
            </a:r>
          </a:p>
          <a:p>
            <a:pPr marL="285750" indent="-285750">
              <a:lnSpc>
                <a:spcPct val="150000"/>
              </a:lnSpc>
              <a:buFont typeface="Wingdings" panose="05000000000000000000" pitchFamily="2" charset="2"/>
              <a:buChar char="Ø"/>
            </a:pPr>
            <a:r>
              <a:rPr lang="es-EC" sz="2000" dirty="0">
                <a:latin typeface="Times New Roman" panose="02020603050405020304" pitchFamily="18" charset="0"/>
                <a:cs typeface="Times New Roman" panose="02020603050405020304" pitchFamily="18" charset="0"/>
              </a:rPr>
              <a:t>Definición de variable dependiente</a:t>
            </a:r>
          </a:p>
        </p:txBody>
      </p:sp>
      <p:pic>
        <p:nvPicPr>
          <p:cNvPr id="3" name="Imagen 2">
            <a:extLst>
              <a:ext uri="{FF2B5EF4-FFF2-40B4-BE49-F238E27FC236}">
                <a16:creationId xmlns:a16="http://schemas.microsoft.com/office/drawing/2014/main" id="{A5514684-A7D5-4873-8B1F-40C904966503}"/>
              </a:ext>
            </a:extLst>
          </p:cNvPr>
          <p:cNvPicPr>
            <a:picLocks noChangeAspect="1"/>
          </p:cNvPicPr>
          <p:nvPr/>
        </p:nvPicPr>
        <p:blipFill rotWithShape="1">
          <a:blip r:embed="rId2"/>
          <a:srcRect t="27585" b="28135"/>
          <a:stretch/>
        </p:blipFill>
        <p:spPr>
          <a:xfrm>
            <a:off x="5942117" y="2145541"/>
            <a:ext cx="3902719" cy="1717591"/>
          </a:xfrm>
          <a:prstGeom prst="rect">
            <a:avLst/>
          </a:prstGeom>
        </p:spPr>
      </p:pic>
      <p:sp>
        <p:nvSpPr>
          <p:cNvPr id="4" name="Rectángulo 3">
            <a:extLst>
              <a:ext uri="{FF2B5EF4-FFF2-40B4-BE49-F238E27FC236}">
                <a16:creationId xmlns:a16="http://schemas.microsoft.com/office/drawing/2014/main" id="{35B36C47-28AE-485D-A0D7-E011C29C5071}"/>
              </a:ext>
            </a:extLst>
          </p:cNvPr>
          <p:cNvSpPr/>
          <p:nvPr/>
        </p:nvSpPr>
        <p:spPr>
          <a:xfrm>
            <a:off x="8735570" y="2233033"/>
            <a:ext cx="1313952" cy="959710"/>
          </a:xfrm>
          <a:prstGeom prst="rect">
            <a:avLst/>
          </a:prstGeom>
          <a:noFill/>
          <a:ln w="3810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8" name="Imagen 17">
            <a:extLst>
              <a:ext uri="{FF2B5EF4-FFF2-40B4-BE49-F238E27FC236}">
                <a16:creationId xmlns:a16="http://schemas.microsoft.com/office/drawing/2014/main" id="{14155073-A6BF-4BB9-9308-7971D5280080}"/>
              </a:ext>
            </a:extLst>
          </p:cNvPr>
          <p:cNvPicPr/>
          <p:nvPr/>
        </p:nvPicPr>
        <p:blipFill>
          <a:blip r:embed="rId3"/>
          <a:stretch>
            <a:fillRect/>
          </a:stretch>
        </p:blipFill>
        <p:spPr>
          <a:xfrm>
            <a:off x="6039086" y="3911886"/>
            <a:ext cx="5156496" cy="2003168"/>
          </a:xfrm>
          <a:prstGeom prst="rect">
            <a:avLst/>
          </a:prstGeom>
        </p:spPr>
      </p:pic>
      <p:sp>
        <p:nvSpPr>
          <p:cNvPr id="5" name="CuadroTexto 4">
            <a:extLst>
              <a:ext uri="{FF2B5EF4-FFF2-40B4-BE49-F238E27FC236}">
                <a16:creationId xmlns:a16="http://schemas.microsoft.com/office/drawing/2014/main" id="{C1CEDF0D-1A61-48FC-8CCE-2C5020E6E510}"/>
              </a:ext>
            </a:extLst>
          </p:cNvPr>
          <p:cNvSpPr txBox="1"/>
          <p:nvPr/>
        </p:nvSpPr>
        <p:spPr>
          <a:xfrm>
            <a:off x="6336132" y="4564270"/>
            <a:ext cx="1393847" cy="276999"/>
          </a:xfrm>
          <a:prstGeom prst="rect">
            <a:avLst/>
          </a:prstGeom>
          <a:noFill/>
        </p:spPr>
        <p:txBody>
          <a:bodyPr wrap="square" rtlCol="0">
            <a:spAutoFit/>
          </a:bodyPr>
          <a:lstStyle/>
          <a:p>
            <a:pPr algn="ctr"/>
            <a:r>
              <a:rPr lang="es-EC" sz="1200" dirty="0">
                <a:solidFill>
                  <a:srgbClr val="0099CC"/>
                </a:solidFill>
                <a:latin typeface="Times New Roman" panose="02020603050405020304" pitchFamily="18" charset="0"/>
                <a:cs typeface="Times New Roman" panose="02020603050405020304" pitchFamily="18" charset="0"/>
              </a:rPr>
              <a:t>Change detection</a:t>
            </a:r>
          </a:p>
        </p:txBody>
      </p:sp>
    </p:spTree>
    <p:extLst>
      <p:ext uri="{BB962C8B-B14F-4D97-AF65-F5344CB8AC3E}">
        <p14:creationId xmlns:p14="http://schemas.microsoft.com/office/powerpoint/2010/main" val="336413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79870" y="737293"/>
            <a:ext cx="7568865" cy="1153323"/>
          </a:xfrm>
          <a:prstGeom prst="rect">
            <a:avLst/>
          </a:prstGeom>
        </p:spPr>
        <p:txBody>
          <a:bodyPr spcFirstLastPara="1" vert="horz" lIns="91440" tIns="45720" rIns="91440" bIns="45720" rtlCol="0" anchorCtr="0">
            <a:normAutofit/>
          </a:bodyPr>
          <a:lstStyle/>
          <a:p>
            <a:r>
              <a:rPr lang="en-US" b="1" dirty="0">
                <a:latin typeface="+mn-lt"/>
              </a:rPr>
              <a:t>Desarrollo (KDD)</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A54E84F3-5610-4A09-BA80-39EC00791EF1}"/>
              </a:ext>
            </a:extLst>
          </p:cNvPr>
          <p:cNvSpPr txBox="1"/>
          <p:nvPr/>
        </p:nvSpPr>
        <p:spPr>
          <a:xfrm>
            <a:off x="774090" y="2038754"/>
            <a:ext cx="3524435" cy="369332"/>
          </a:xfrm>
          <a:prstGeom prst="rect">
            <a:avLst/>
          </a:prstGeom>
          <a:noFill/>
        </p:spPr>
        <p:txBody>
          <a:bodyPr wrap="square" rtlCol="0">
            <a:spAutoFit/>
          </a:bodyPr>
          <a:lstStyle/>
          <a:p>
            <a:r>
              <a:rPr lang="es-EC" b="1" dirty="0"/>
              <a:t>Transformación</a:t>
            </a:r>
          </a:p>
        </p:txBody>
      </p:sp>
      <p:pic>
        <p:nvPicPr>
          <p:cNvPr id="15" name="Imagen 14">
            <a:extLst>
              <a:ext uri="{FF2B5EF4-FFF2-40B4-BE49-F238E27FC236}">
                <a16:creationId xmlns:a16="http://schemas.microsoft.com/office/drawing/2014/main" id="{F67FB541-EE6F-4E38-B602-4D51B45B4104}"/>
              </a:ext>
            </a:extLst>
          </p:cNvPr>
          <p:cNvPicPr/>
          <p:nvPr/>
        </p:nvPicPr>
        <p:blipFill>
          <a:blip r:embed="rId2"/>
          <a:stretch>
            <a:fillRect/>
          </a:stretch>
        </p:blipFill>
        <p:spPr>
          <a:xfrm>
            <a:off x="3295909" y="2897220"/>
            <a:ext cx="5227320" cy="1965325"/>
          </a:xfrm>
          <a:prstGeom prst="rect">
            <a:avLst/>
          </a:prstGeom>
        </p:spPr>
      </p:pic>
      <p:sp>
        <p:nvSpPr>
          <p:cNvPr id="5" name="CuadroTexto 4">
            <a:extLst>
              <a:ext uri="{FF2B5EF4-FFF2-40B4-BE49-F238E27FC236}">
                <a16:creationId xmlns:a16="http://schemas.microsoft.com/office/drawing/2014/main" id="{521100BB-A8F5-4DF8-9E44-61304FD3543C}"/>
              </a:ext>
            </a:extLst>
          </p:cNvPr>
          <p:cNvSpPr txBox="1"/>
          <p:nvPr/>
        </p:nvSpPr>
        <p:spPr>
          <a:xfrm>
            <a:off x="4583565" y="2284874"/>
            <a:ext cx="2589661" cy="400110"/>
          </a:xfrm>
          <a:prstGeom prst="rect">
            <a:avLst/>
          </a:prstGeom>
          <a:noFill/>
        </p:spPr>
        <p:txBody>
          <a:bodyPr wrap="square" rtlCol="0">
            <a:spAutoFit/>
          </a:bodyPr>
          <a:lstStyle/>
          <a:p>
            <a:pPr algn="ctr"/>
            <a:r>
              <a:rPr lang="es-EC" sz="2000" dirty="0">
                <a:latin typeface="Times New Roman" panose="02020603050405020304" pitchFamily="18" charset="0"/>
                <a:cs typeface="Times New Roman" panose="02020603050405020304" pitchFamily="18" charset="0"/>
              </a:rPr>
              <a:t>Estructura de la Data</a:t>
            </a:r>
          </a:p>
        </p:txBody>
      </p:sp>
    </p:spTree>
    <p:extLst>
      <p:ext uri="{BB962C8B-B14F-4D97-AF65-F5344CB8AC3E}">
        <p14:creationId xmlns:p14="http://schemas.microsoft.com/office/powerpoint/2010/main" val="405022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79870" y="737293"/>
            <a:ext cx="7568865" cy="1153323"/>
          </a:xfrm>
          <a:prstGeom prst="rect">
            <a:avLst/>
          </a:prstGeom>
        </p:spPr>
        <p:txBody>
          <a:bodyPr spcFirstLastPara="1" vert="horz" lIns="91440" tIns="45720" rIns="91440" bIns="45720" rtlCol="0" anchorCtr="0">
            <a:normAutofit/>
          </a:bodyPr>
          <a:lstStyle/>
          <a:p>
            <a:r>
              <a:rPr lang="en-US" b="1" dirty="0">
                <a:latin typeface="+mn-lt"/>
              </a:rPr>
              <a:t>Desarrollo (KDD)</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A54E84F3-5610-4A09-BA80-39EC00791EF1}"/>
              </a:ext>
            </a:extLst>
          </p:cNvPr>
          <p:cNvSpPr txBox="1"/>
          <p:nvPr/>
        </p:nvSpPr>
        <p:spPr>
          <a:xfrm>
            <a:off x="774090" y="2038754"/>
            <a:ext cx="3524435" cy="369332"/>
          </a:xfrm>
          <a:prstGeom prst="rect">
            <a:avLst/>
          </a:prstGeom>
          <a:noFill/>
        </p:spPr>
        <p:txBody>
          <a:bodyPr wrap="square" rtlCol="0">
            <a:spAutoFit/>
          </a:bodyPr>
          <a:lstStyle/>
          <a:p>
            <a:r>
              <a:rPr lang="es-EC" b="1" dirty="0"/>
              <a:t>Minería de Datos </a:t>
            </a:r>
          </a:p>
        </p:txBody>
      </p:sp>
      <p:pic>
        <p:nvPicPr>
          <p:cNvPr id="3" name="Imagen 2">
            <a:extLst>
              <a:ext uri="{FF2B5EF4-FFF2-40B4-BE49-F238E27FC236}">
                <a16:creationId xmlns:a16="http://schemas.microsoft.com/office/drawing/2014/main" id="{B306CAE4-76F7-4519-AFAA-DE4874B16836}"/>
              </a:ext>
            </a:extLst>
          </p:cNvPr>
          <p:cNvPicPr>
            <a:picLocks noChangeAspect="1"/>
          </p:cNvPicPr>
          <p:nvPr/>
        </p:nvPicPr>
        <p:blipFill>
          <a:blip r:embed="rId3"/>
          <a:stretch>
            <a:fillRect/>
          </a:stretch>
        </p:blipFill>
        <p:spPr>
          <a:xfrm>
            <a:off x="9376764" y="1637128"/>
            <a:ext cx="1418916" cy="4872651"/>
          </a:xfrm>
          <a:prstGeom prst="rect">
            <a:avLst/>
          </a:prstGeom>
        </p:spPr>
      </p:pic>
      <p:graphicFrame>
        <p:nvGraphicFramePr>
          <p:cNvPr id="4" name="Tabla 5">
            <a:extLst>
              <a:ext uri="{FF2B5EF4-FFF2-40B4-BE49-F238E27FC236}">
                <a16:creationId xmlns:a16="http://schemas.microsoft.com/office/drawing/2014/main" id="{3F43EDDA-89E5-4170-BC57-6B44AFBA9B15}"/>
              </a:ext>
            </a:extLst>
          </p:cNvPr>
          <p:cNvGraphicFramePr>
            <a:graphicFrameLocks noGrp="1"/>
          </p:cNvGraphicFramePr>
          <p:nvPr>
            <p:extLst>
              <p:ext uri="{D42A27DB-BD31-4B8C-83A1-F6EECF244321}">
                <p14:modId xmlns:p14="http://schemas.microsoft.com/office/powerpoint/2010/main" val="1416482138"/>
              </p:ext>
            </p:extLst>
          </p:nvPr>
        </p:nvGraphicFramePr>
        <p:xfrm>
          <a:off x="1032578" y="2754662"/>
          <a:ext cx="8127999" cy="640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372611398"/>
                    </a:ext>
                  </a:extLst>
                </a:gridCol>
                <a:gridCol w="2709333">
                  <a:extLst>
                    <a:ext uri="{9D8B030D-6E8A-4147-A177-3AD203B41FA5}">
                      <a16:colId xmlns:a16="http://schemas.microsoft.com/office/drawing/2014/main" val="1936764672"/>
                    </a:ext>
                  </a:extLst>
                </a:gridCol>
                <a:gridCol w="2709333">
                  <a:extLst>
                    <a:ext uri="{9D8B030D-6E8A-4147-A177-3AD203B41FA5}">
                      <a16:colId xmlns:a16="http://schemas.microsoft.com/office/drawing/2014/main" val="1530669229"/>
                    </a:ext>
                  </a:extLst>
                </a:gridCol>
              </a:tblGrid>
              <a:tr h="370840">
                <a:tc>
                  <a:txBody>
                    <a:bodyPr/>
                    <a:lstStyle/>
                    <a:p>
                      <a:pPr algn="ctr"/>
                      <a:r>
                        <a:rPr lang="es-EC" dirty="0"/>
                        <a:t>Árbol de Decisión </a:t>
                      </a:r>
                    </a:p>
                  </a:txBody>
                  <a:tcPr anchor="ctr">
                    <a:solidFill>
                      <a:srgbClr val="002060"/>
                    </a:solidFill>
                  </a:tcPr>
                </a:tc>
                <a:tc>
                  <a:txBody>
                    <a:bodyPr/>
                    <a:lstStyle/>
                    <a:p>
                      <a:pPr algn="ctr"/>
                      <a:r>
                        <a:rPr lang="es-EC" dirty="0"/>
                        <a:t>Redes de Bayes</a:t>
                      </a:r>
                    </a:p>
                  </a:txBody>
                  <a:tcPr anchor="ctr">
                    <a:solidFill>
                      <a:srgbClr val="002060"/>
                    </a:solidFill>
                  </a:tcPr>
                </a:tc>
                <a:tc>
                  <a:txBody>
                    <a:bodyPr/>
                    <a:lstStyle/>
                    <a:p>
                      <a:pPr algn="ctr"/>
                      <a:r>
                        <a:rPr lang="es-EC" dirty="0"/>
                        <a:t>Redes Neuronales (Deep </a:t>
                      </a:r>
                      <a:r>
                        <a:rPr lang="es-EC" dirty="0" err="1"/>
                        <a:t>Learning</a:t>
                      </a:r>
                      <a:r>
                        <a:rPr lang="es-EC" dirty="0"/>
                        <a:t>)</a:t>
                      </a:r>
                    </a:p>
                  </a:txBody>
                  <a:tcPr anchor="ctr">
                    <a:solidFill>
                      <a:srgbClr val="002060"/>
                    </a:solidFill>
                  </a:tcPr>
                </a:tc>
                <a:extLst>
                  <a:ext uri="{0D108BD9-81ED-4DB2-BD59-A6C34878D82A}">
                    <a16:rowId xmlns:a16="http://schemas.microsoft.com/office/drawing/2014/main" val="2923252393"/>
                  </a:ext>
                </a:extLst>
              </a:tr>
            </a:tbl>
          </a:graphicData>
        </a:graphic>
      </p:graphicFrame>
      <p:pic>
        <p:nvPicPr>
          <p:cNvPr id="16" name="Imagen 15">
            <a:extLst>
              <a:ext uri="{FF2B5EF4-FFF2-40B4-BE49-F238E27FC236}">
                <a16:creationId xmlns:a16="http://schemas.microsoft.com/office/drawing/2014/main" id="{260F349F-6BD1-4EC1-9B0D-D01A5C70743A}"/>
              </a:ext>
            </a:extLst>
          </p:cNvPr>
          <p:cNvPicPr/>
          <p:nvPr/>
        </p:nvPicPr>
        <p:blipFill>
          <a:blip r:embed="rId4"/>
          <a:stretch>
            <a:fillRect/>
          </a:stretch>
        </p:blipFill>
        <p:spPr>
          <a:xfrm>
            <a:off x="1396320" y="3518206"/>
            <a:ext cx="1920884" cy="2035673"/>
          </a:xfrm>
          <a:prstGeom prst="rect">
            <a:avLst/>
          </a:prstGeom>
        </p:spPr>
      </p:pic>
      <p:pic>
        <p:nvPicPr>
          <p:cNvPr id="17" name="Imagen 16">
            <a:extLst>
              <a:ext uri="{FF2B5EF4-FFF2-40B4-BE49-F238E27FC236}">
                <a16:creationId xmlns:a16="http://schemas.microsoft.com/office/drawing/2014/main" id="{8C7F84F0-A58A-4C0F-A25B-110F2ABD1F63}"/>
              </a:ext>
            </a:extLst>
          </p:cNvPr>
          <p:cNvPicPr/>
          <p:nvPr/>
        </p:nvPicPr>
        <p:blipFill>
          <a:blip r:embed="rId5"/>
          <a:stretch>
            <a:fillRect/>
          </a:stretch>
        </p:blipFill>
        <p:spPr>
          <a:xfrm>
            <a:off x="6952398" y="3596395"/>
            <a:ext cx="1922400" cy="2037600"/>
          </a:xfrm>
          <a:prstGeom prst="rect">
            <a:avLst/>
          </a:prstGeom>
        </p:spPr>
      </p:pic>
      <p:pic>
        <p:nvPicPr>
          <p:cNvPr id="18" name="Imagen 17">
            <a:extLst>
              <a:ext uri="{FF2B5EF4-FFF2-40B4-BE49-F238E27FC236}">
                <a16:creationId xmlns:a16="http://schemas.microsoft.com/office/drawing/2014/main" id="{BC60FDFC-348E-4B8D-8C00-5CF8F8FB04DF}"/>
              </a:ext>
            </a:extLst>
          </p:cNvPr>
          <p:cNvPicPr/>
          <p:nvPr/>
        </p:nvPicPr>
        <p:blipFill>
          <a:blip r:embed="rId6"/>
          <a:stretch>
            <a:fillRect/>
          </a:stretch>
        </p:blipFill>
        <p:spPr>
          <a:xfrm>
            <a:off x="4173601" y="3537524"/>
            <a:ext cx="1922400" cy="2037600"/>
          </a:xfrm>
          <a:prstGeom prst="rect">
            <a:avLst/>
          </a:prstGeom>
          <a:ln w="3175">
            <a:solidFill>
              <a:schemeClr val="tx1"/>
            </a:solidFill>
          </a:ln>
        </p:spPr>
      </p:pic>
    </p:spTree>
    <p:extLst>
      <p:ext uri="{BB962C8B-B14F-4D97-AF65-F5344CB8AC3E}">
        <p14:creationId xmlns:p14="http://schemas.microsoft.com/office/powerpoint/2010/main" val="308842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79870" y="737293"/>
            <a:ext cx="7568865" cy="1153323"/>
          </a:xfrm>
          <a:prstGeom prst="rect">
            <a:avLst/>
          </a:prstGeom>
        </p:spPr>
        <p:txBody>
          <a:bodyPr spcFirstLastPara="1" vert="horz" lIns="91440" tIns="45720" rIns="91440" bIns="45720" rtlCol="0" anchorCtr="0">
            <a:normAutofit/>
          </a:bodyPr>
          <a:lstStyle/>
          <a:p>
            <a:r>
              <a:rPr lang="en-US" b="1" dirty="0">
                <a:latin typeface="+mn-lt"/>
              </a:rPr>
              <a:t>Desarrollo (KDD)</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A54E84F3-5610-4A09-BA80-39EC00791EF1}"/>
              </a:ext>
            </a:extLst>
          </p:cNvPr>
          <p:cNvSpPr txBox="1"/>
          <p:nvPr/>
        </p:nvSpPr>
        <p:spPr>
          <a:xfrm>
            <a:off x="774090" y="2038754"/>
            <a:ext cx="3524435" cy="369332"/>
          </a:xfrm>
          <a:prstGeom prst="rect">
            <a:avLst/>
          </a:prstGeom>
          <a:noFill/>
        </p:spPr>
        <p:txBody>
          <a:bodyPr wrap="square" rtlCol="0">
            <a:spAutoFit/>
          </a:bodyPr>
          <a:lstStyle/>
          <a:p>
            <a:r>
              <a:rPr lang="es-EC" b="1" dirty="0"/>
              <a:t>Interpretación y Evaluación </a:t>
            </a:r>
          </a:p>
        </p:txBody>
      </p:sp>
      <p:graphicFrame>
        <p:nvGraphicFramePr>
          <p:cNvPr id="6" name="Tabla 5">
            <a:extLst>
              <a:ext uri="{FF2B5EF4-FFF2-40B4-BE49-F238E27FC236}">
                <a16:creationId xmlns:a16="http://schemas.microsoft.com/office/drawing/2014/main" id="{B53C7B45-8FF6-497E-9C03-7DCB2BAAA4FF}"/>
              </a:ext>
            </a:extLst>
          </p:cNvPr>
          <p:cNvGraphicFramePr>
            <a:graphicFrameLocks noGrp="1"/>
          </p:cNvGraphicFramePr>
          <p:nvPr/>
        </p:nvGraphicFramePr>
        <p:xfrm>
          <a:off x="1669681" y="2387696"/>
          <a:ext cx="8909051" cy="4295214"/>
        </p:xfrm>
        <a:graphic>
          <a:graphicData uri="http://schemas.openxmlformats.org/drawingml/2006/table">
            <a:tbl>
              <a:tblPr firstRow="1" firstCol="1" bandRow="1">
                <a:tableStyleId>{912C8C85-51F0-491E-9774-3900AFEF0FD7}</a:tableStyleId>
              </a:tblPr>
              <a:tblGrid>
                <a:gridCol w="1107470">
                  <a:extLst>
                    <a:ext uri="{9D8B030D-6E8A-4147-A177-3AD203B41FA5}">
                      <a16:colId xmlns:a16="http://schemas.microsoft.com/office/drawing/2014/main" val="2464927373"/>
                    </a:ext>
                  </a:extLst>
                </a:gridCol>
                <a:gridCol w="2062264">
                  <a:extLst>
                    <a:ext uri="{9D8B030D-6E8A-4147-A177-3AD203B41FA5}">
                      <a16:colId xmlns:a16="http://schemas.microsoft.com/office/drawing/2014/main" val="3645218355"/>
                    </a:ext>
                  </a:extLst>
                </a:gridCol>
                <a:gridCol w="1789889">
                  <a:extLst>
                    <a:ext uri="{9D8B030D-6E8A-4147-A177-3AD203B41FA5}">
                      <a16:colId xmlns:a16="http://schemas.microsoft.com/office/drawing/2014/main" val="1817177585"/>
                    </a:ext>
                  </a:extLst>
                </a:gridCol>
                <a:gridCol w="2003897">
                  <a:extLst>
                    <a:ext uri="{9D8B030D-6E8A-4147-A177-3AD203B41FA5}">
                      <a16:colId xmlns:a16="http://schemas.microsoft.com/office/drawing/2014/main" val="1278503573"/>
                    </a:ext>
                  </a:extLst>
                </a:gridCol>
                <a:gridCol w="1945531">
                  <a:extLst>
                    <a:ext uri="{9D8B030D-6E8A-4147-A177-3AD203B41FA5}">
                      <a16:colId xmlns:a16="http://schemas.microsoft.com/office/drawing/2014/main" val="4000804405"/>
                    </a:ext>
                  </a:extLst>
                </a:gridCol>
              </a:tblGrid>
              <a:tr h="272704">
                <a:tc>
                  <a:txBody>
                    <a:bodyPr/>
                    <a:lstStyle/>
                    <a:p>
                      <a:pPr algn="ctr"/>
                      <a:r>
                        <a:rPr lang="es-EC" sz="1000" dirty="0">
                          <a:effectLst/>
                        </a:rPr>
                        <a:t>Criterio </a:t>
                      </a:r>
                      <a:endParaRPr lang="es-EC" sz="1000" dirty="0">
                        <a:effectLst/>
                        <a:latin typeface="Calibri (Cuerpo)"/>
                        <a:ea typeface="Times New Roman" panose="02020603050405020304" pitchFamily="18" charset="0"/>
                      </a:endParaRPr>
                    </a:p>
                  </a:txBody>
                  <a:tcPr marL="44450" marR="44450" marT="0" marB="0" anchor="b"/>
                </a:tc>
                <a:tc>
                  <a:txBody>
                    <a:bodyPr/>
                    <a:lstStyle/>
                    <a:p>
                      <a:pPr algn="ctr"/>
                      <a:r>
                        <a:rPr lang="es-EC" sz="1000">
                          <a:effectLst/>
                        </a:rPr>
                        <a:t>Árbol de Decisión</a:t>
                      </a:r>
                      <a:endParaRPr lang="es-EC" sz="1000">
                        <a:effectLst/>
                        <a:latin typeface="Calibri (Cuerpo)"/>
                        <a:ea typeface="Times New Roman" panose="02020603050405020304" pitchFamily="18" charset="0"/>
                      </a:endParaRPr>
                    </a:p>
                  </a:txBody>
                  <a:tcPr marL="44450" marR="44450" marT="0" marB="0" anchor="b"/>
                </a:tc>
                <a:tc>
                  <a:txBody>
                    <a:bodyPr/>
                    <a:lstStyle/>
                    <a:p>
                      <a:pPr algn="ctr"/>
                      <a:r>
                        <a:rPr lang="es-EC" sz="1000">
                          <a:effectLst/>
                        </a:rPr>
                        <a:t>Redes de Bayes</a:t>
                      </a:r>
                      <a:endParaRPr lang="es-EC" sz="1000">
                        <a:effectLst/>
                        <a:latin typeface="Calibri (Cuerpo)"/>
                        <a:ea typeface="Times New Roman" panose="02020603050405020304" pitchFamily="18" charset="0"/>
                      </a:endParaRPr>
                    </a:p>
                  </a:txBody>
                  <a:tcPr marL="44450" marR="44450" marT="0" marB="0" anchor="b"/>
                </a:tc>
                <a:tc>
                  <a:txBody>
                    <a:bodyPr/>
                    <a:lstStyle/>
                    <a:p>
                      <a:pPr algn="ctr"/>
                      <a:r>
                        <a:rPr lang="es-EC" sz="1000">
                          <a:effectLst/>
                        </a:rPr>
                        <a:t>Redes Neuronales </a:t>
                      </a:r>
                      <a:endParaRPr lang="es-EC" sz="1000">
                        <a:effectLst/>
                        <a:latin typeface="Calibri (Cuerpo)"/>
                        <a:ea typeface="Times New Roman" panose="02020603050405020304" pitchFamily="18" charset="0"/>
                      </a:endParaRPr>
                    </a:p>
                  </a:txBody>
                  <a:tcPr marL="44450" marR="44450" marT="0" marB="0" anchor="b"/>
                </a:tc>
                <a:tc>
                  <a:txBody>
                    <a:bodyPr/>
                    <a:lstStyle/>
                    <a:p>
                      <a:pPr algn="ctr"/>
                      <a:r>
                        <a:rPr lang="es-EC" sz="1000" dirty="0">
                          <a:effectLst/>
                        </a:rPr>
                        <a:t>Ganador </a:t>
                      </a:r>
                      <a:endParaRPr lang="es-EC" sz="1000" dirty="0">
                        <a:effectLst/>
                        <a:latin typeface="Calibri (Cuerpo)"/>
                        <a:ea typeface="Times New Roman" panose="02020603050405020304" pitchFamily="18" charset="0"/>
                      </a:endParaRPr>
                    </a:p>
                  </a:txBody>
                  <a:tcPr marL="44450" marR="44450" marT="0" marB="0" anchor="b"/>
                </a:tc>
                <a:extLst>
                  <a:ext uri="{0D108BD9-81ED-4DB2-BD59-A6C34878D82A}">
                    <a16:rowId xmlns:a16="http://schemas.microsoft.com/office/drawing/2014/main" val="3487524144"/>
                  </a:ext>
                </a:extLst>
              </a:tr>
              <a:tr h="415551">
                <a:tc>
                  <a:txBody>
                    <a:bodyPr/>
                    <a:lstStyle/>
                    <a:p>
                      <a:pPr algn="l"/>
                      <a:r>
                        <a:rPr lang="es-EC" sz="1000" dirty="0" err="1">
                          <a:effectLst/>
                        </a:rPr>
                        <a:t>Accuracy</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s-EC" sz="1000" dirty="0">
                          <a:effectLst/>
                        </a:rPr>
                        <a:t>88.47% +/- 1.72% (micro </a:t>
                      </a:r>
                      <a:r>
                        <a:rPr lang="es-EC" sz="1000" dirty="0" err="1">
                          <a:effectLst/>
                        </a:rPr>
                        <a:t>average</a:t>
                      </a:r>
                      <a:r>
                        <a:rPr lang="es-EC" sz="1000" dirty="0">
                          <a:effectLst/>
                        </a:rPr>
                        <a:t>: 88.46%)</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s-EC" sz="1000" dirty="0">
                          <a:effectLst/>
                        </a:rPr>
                        <a:t>86.12% +/- 2.36% (micro </a:t>
                      </a:r>
                      <a:r>
                        <a:rPr lang="es-EC" sz="1000" dirty="0" err="1">
                          <a:effectLst/>
                        </a:rPr>
                        <a:t>average</a:t>
                      </a:r>
                      <a:r>
                        <a:rPr lang="es-EC" sz="1000" dirty="0">
                          <a:effectLst/>
                        </a:rPr>
                        <a:t>: 86.12%)</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s-EC" sz="1000" dirty="0">
                          <a:effectLst/>
                        </a:rPr>
                        <a:t>92.35% +/- 1.51% (micro </a:t>
                      </a:r>
                      <a:r>
                        <a:rPr lang="es-EC" sz="1000" dirty="0" err="1">
                          <a:effectLst/>
                        </a:rPr>
                        <a:t>average</a:t>
                      </a:r>
                      <a:r>
                        <a:rPr lang="es-EC" sz="1000" dirty="0">
                          <a:effectLst/>
                        </a:rPr>
                        <a:t>: 92.35%)</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s-EC" sz="1000">
                          <a:effectLst/>
                        </a:rPr>
                        <a:t>Redes Neuronales</a:t>
                      </a:r>
                      <a:endParaRPr lang="es-EC" sz="1000">
                        <a:effectLst/>
                        <a:latin typeface="Calibri (Cuerpo)"/>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922609868"/>
                  </a:ext>
                </a:extLst>
              </a:tr>
              <a:tr h="415551">
                <a:tc>
                  <a:txBody>
                    <a:bodyPr/>
                    <a:lstStyle/>
                    <a:p>
                      <a:pPr algn="l"/>
                      <a:r>
                        <a:rPr lang="es-EC" sz="1000">
                          <a:effectLst/>
                        </a:rPr>
                        <a:t>Classification error </a:t>
                      </a:r>
                      <a:endParaRPr lang="es-EC" sz="100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s-EC" sz="1000" dirty="0">
                          <a:effectLst/>
                        </a:rPr>
                        <a:t>11.53% +/- 1.72% (micro </a:t>
                      </a:r>
                      <a:r>
                        <a:rPr lang="es-EC" sz="1000" dirty="0" err="1">
                          <a:effectLst/>
                        </a:rPr>
                        <a:t>average</a:t>
                      </a:r>
                      <a:r>
                        <a:rPr lang="es-EC" sz="1000" dirty="0">
                          <a:effectLst/>
                        </a:rPr>
                        <a:t>: 11.54%)</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s-EC" sz="1000" dirty="0">
                          <a:effectLst/>
                        </a:rPr>
                        <a:t>13.88% +/- 2.36% (micro </a:t>
                      </a:r>
                      <a:r>
                        <a:rPr lang="es-EC" sz="1000" dirty="0" err="1">
                          <a:effectLst/>
                        </a:rPr>
                        <a:t>average</a:t>
                      </a:r>
                      <a:r>
                        <a:rPr lang="es-EC" sz="1000" dirty="0">
                          <a:effectLst/>
                        </a:rPr>
                        <a:t>: 13.88%)</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s-EC" sz="1000" dirty="0">
                          <a:effectLst/>
                        </a:rPr>
                        <a:t>7.65% +/- 1.51% (micro </a:t>
                      </a:r>
                      <a:r>
                        <a:rPr lang="es-EC" sz="1000" dirty="0" err="1">
                          <a:effectLst/>
                        </a:rPr>
                        <a:t>average</a:t>
                      </a:r>
                      <a:r>
                        <a:rPr lang="es-EC" sz="1000" dirty="0">
                          <a:effectLst/>
                        </a:rPr>
                        <a:t>: 7.65%)</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s-EC" sz="1000" dirty="0">
                          <a:effectLst/>
                        </a:rPr>
                        <a:t>Redes Neuronales</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4065433524"/>
                  </a:ext>
                </a:extLst>
              </a:tr>
              <a:tr h="623324">
                <a:tc>
                  <a:txBody>
                    <a:bodyPr/>
                    <a:lstStyle/>
                    <a:p>
                      <a:pPr algn="l"/>
                      <a:r>
                        <a:rPr lang="es-EC" sz="1000" dirty="0">
                          <a:effectLst/>
                        </a:rPr>
                        <a:t>AUC</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n-US" sz="1000" dirty="0">
                          <a:effectLst/>
                        </a:rPr>
                        <a:t>0.935 +/- 0.017 (micro average: 0.935) (positive class: true)</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n-US" sz="1000" dirty="0">
                          <a:effectLst/>
                        </a:rPr>
                        <a:t>0.913 +/- 0.019 (micro average: 0.913) (positive class: true)</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n-US" sz="1000" dirty="0">
                          <a:effectLst/>
                        </a:rPr>
                        <a:t>0.969 +/- 0.014 (micro average: 0.969) (positive class: true)</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tc>
                  <a:txBody>
                    <a:bodyPr/>
                    <a:lstStyle/>
                    <a:p>
                      <a:pPr algn="l"/>
                      <a:r>
                        <a:rPr lang="es-EC" sz="1000" dirty="0">
                          <a:effectLst/>
                        </a:rPr>
                        <a:t>Redes Neuronales</a:t>
                      </a:r>
                      <a:endParaRPr lang="es-EC" sz="1000" dirty="0">
                        <a:effectLst/>
                        <a:latin typeface="Calibri (Cuerpo)"/>
                        <a:ea typeface="Times New Roman" panose="02020603050405020304" pitchFamily="18" charset="0"/>
                      </a:endParaRPr>
                    </a:p>
                  </a:txBody>
                  <a:tcPr marL="44450" marR="44450" marT="0" marB="0" anchor="b">
                    <a:solidFill>
                      <a:schemeClr val="bg1"/>
                    </a:solidFill>
                  </a:tcPr>
                </a:tc>
                <a:extLst>
                  <a:ext uri="{0D108BD9-81ED-4DB2-BD59-A6C34878D82A}">
                    <a16:rowId xmlns:a16="http://schemas.microsoft.com/office/drawing/2014/main" val="4035321355"/>
                  </a:ext>
                </a:extLst>
              </a:tr>
              <a:tr h="446820">
                <a:tc>
                  <a:txBody>
                    <a:bodyPr/>
                    <a:lstStyle/>
                    <a:p>
                      <a:pPr algn="l"/>
                      <a:r>
                        <a:rPr lang="es-EC" sz="1000" dirty="0" err="1">
                          <a:effectLst/>
                        </a:rPr>
                        <a:t>Precision</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78.31% +/- 2.46% (micro average: 78.24%)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77.36% +/- 3.57% (micro average: 77.22%)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90.17% +/- 4.92% (micro average: 89.75%)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s-EC" sz="1000" dirty="0">
                          <a:effectLst/>
                        </a:rPr>
                        <a:t>Redes Neuronales</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extLst>
                  <a:ext uri="{0D108BD9-81ED-4DB2-BD59-A6C34878D82A}">
                    <a16:rowId xmlns:a16="http://schemas.microsoft.com/office/drawing/2014/main" val="3537689869"/>
                  </a:ext>
                </a:extLst>
              </a:tr>
              <a:tr h="446820">
                <a:tc>
                  <a:txBody>
                    <a:bodyPr/>
                    <a:lstStyle/>
                    <a:p>
                      <a:pPr algn="l"/>
                      <a:r>
                        <a:rPr lang="es-EC" sz="1000">
                          <a:effectLst/>
                        </a:rPr>
                        <a:t>Recall</a:t>
                      </a:r>
                      <a:endParaRPr lang="es-EC" sz="100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97.65% +/- 1.99% (micro average: 97.64%)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91.49% +/- 2.49% (micro average: 91.48%)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90.82% +/- 4.75% (micro average: 90.81%)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Árbol de </a:t>
                      </a:r>
                      <a:r>
                        <a:rPr lang="en-US" sz="1000" dirty="0" err="1">
                          <a:effectLst/>
                        </a:rPr>
                        <a:t>Decisión</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extLst>
                  <a:ext uri="{0D108BD9-81ED-4DB2-BD59-A6C34878D82A}">
                    <a16:rowId xmlns:a16="http://schemas.microsoft.com/office/drawing/2014/main" val="1574761231"/>
                  </a:ext>
                </a:extLst>
              </a:tr>
              <a:tr h="446820">
                <a:tc>
                  <a:txBody>
                    <a:bodyPr/>
                    <a:lstStyle/>
                    <a:p>
                      <a:pPr algn="l"/>
                      <a:r>
                        <a:rPr lang="es-EC" sz="1000">
                          <a:effectLst/>
                        </a:rPr>
                        <a:t>Lift</a:t>
                      </a:r>
                      <a:endParaRPr lang="es-EC" sz="100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a:effectLst/>
                        </a:rPr>
                        <a:t>200.35% +/- 6.84% (micro average: 200.16%) (positive class: true)</a:t>
                      </a:r>
                      <a:endParaRPr lang="es-EC" sz="100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197.93% +/- 9.44% (micro average: 197.55%)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230.68% +/- 12.62% (micro average: 229.60%)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s-EC" sz="1000" dirty="0">
                          <a:effectLst/>
                        </a:rPr>
                        <a:t>Redes Neuronales</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extLst>
                  <a:ext uri="{0D108BD9-81ED-4DB2-BD59-A6C34878D82A}">
                    <a16:rowId xmlns:a16="http://schemas.microsoft.com/office/drawing/2014/main" val="2711469928"/>
                  </a:ext>
                </a:extLst>
              </a:tr>
              <a:tr h="446820">
                <a:tc>
                  <a:txBody>
                    <a:bodyPr/>
                    <a:lstStyle/>
                    <a:p>
                      <a:pPr algn="l"/>
                      <a:r>
                        <a:rPr lang="es-EC" sz="1000">
                          <a:effectLst/>
                        </a:rPr>
                        <a:t>Sensitivity</a:t>
                      </a:r>
                      <a:endParaRPr lang="es-EC" sz="100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a:effectLst/>
                        </a:rPr>
                        <a:t>97.65% +/- 1.99% (micro average: 97.64%) (positive class: true)</a:t>
                      </a:r>
                      <a:endParaRPr lang="es-EC" sz="100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91.49% +/- 2.49% (micro average: 91.48%)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90.82% +/- 4.75% (micro average: 90.81%)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Árbol de </a:t>
                      </a:r>
                      <a:r>
                        <a:rPr lang="en-US" sz="1000" dirty="0" err="1">
                          <a:effectLst/>
                        </a:rPr>
                        <a:t>Decisión</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extLst>
                  <a:ext uri="{0D108BD9-81ED-4DB2-BD59-A6C34878D82A}">
                    <a16:rowId xmlns:a16="http://schemas.microsoft.com/office/drawing/2014/main" val="4234529654"/>
                  </a:ext>
                </a:extLst>
              </a:tr>
              <a:tr h="446820">
                <a:tc>
                  <a:txBody>
                    <a:bodyPr/>
                    <a:lstStyle/>
                    <a:p>
                      <a:pPr algn="l"/>
                      <a:r>
                        <a:rPr lang="es-EC" sz="1000">
                          <a:effectLst/>
                        </a:rPr>
                        <a:t>Specifity</a:t>
                      </a:r>
                      <a:endParaRPr lang="es-EC" sz="100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a:effectLst/>
                        </a:rPr>
                        <a:t>82.57% +/- 2.50% (micro average: 82.58%) (positive class: true)</a:t>
                      </a:r>
                      <a:endParaRPr lang="es-EC" sz="100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a:effectLst/>
                        </a:rPr>
                        <a:t>82.68% +/- 3.50% (micro average: 82.68%) (positive class: true)</a:t>
                      </a:r>
                      <a:endParaRPr lang="es-EC" sz="100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n-US" sz="1000" dirty="0">
                          <a:effectLst/>
                        </a:rPr>
                        <a:t>93.34% +/- 3.94% (micro average: 93.34%) (positive class: true)</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a:txBody>
                    <a:bodyPr/>
                    <a:lstStyle/>
                    <a:p>
                      <a:pPr algn="l"/>
                      <a:r>
                        <a:rPr lang="es-EC" sz="1000" dirty="0">
                          <a:effectLst/>
                        </a:rPr>
                        <a:t>Redes Neuronales</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extLst>
                  <a:ext uri="{0D108BD9-81ED-4DB2-BD59-A6C34878D82A}">
                    <a16:rowId xmlns:a16="http://schemas.microsoft.com/office/drawing/2014/main" val="2450619149"/>
                  </a:ext>
                </a:extLst>
              </a:tr>
              <a:tr h="282084">
                <a:tc gridSpan="4">
                  <a:txBody>
                    <a:bodyPr/>
                    <a:lstStyle/>
                    <a:p>
                      <a:pPr algn="ctr"/>
                      <a:r>
                        <a:rPr lang="es-EC" sz="1000" dirty="0">
                          <a:effectLst/>
                        </a:rPr>
                        <a:t>Ganador General </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r>
                        <a:rPr lang="es-EC" sz="1000" dirty="0">
                          <a:effectLst/>
                        </a:rPr>
                        <a:t>Redes Neuronales</a:t>
                      </a:r>
                      <a:endParaRPr lang="es-EC" sz="1000" dirty="0">
                        <a:effectLst/>
                        <a:latin typeface="Calibri (Cuerpo)"/>
                        <a:ea typeface="Times New Roman" panose="02020603050405020304" pitchFamily="18" charset="0"/>
                      </a:endParaRPr>
                    </a:p>
                  </a:txBody>
                  <a:tcPr marL="31106" marR="31106" marT="0" marB="0" anchor="b">
                    <a:solidFill>
                      <a:schemeClr val="bg1"/>
                    </a:solidFill>
                  </a:tcPr>
                </a:tc>
                <a:extLst>
                  <a:ext uri="{0D108BD9-81ED-4DB2-BD59-A6C34878D82A}">
                    <a16:rowId xmlns:a16="http://schemas.microsoft.com/office/drawing/2014/main" val="3991465752"/>
                  </a:ext>
                </a:extLst>
              </a:tr>
            </a:tbl>
          </a:graphicData>
        </a:graphic>
      </p:graphicFrame>
      <p:sp>
        <p:nvSpPr>
          <p:cNvPr id="9" name="Rectangle 1">
            <a:extLst>
              <a:ext uri="{FF2B5EF4-FFF2-40B4-BE49-F238E27FC236}">
                <a16:creationId xmlns:a16="http://schemas.microsoft.com/office/drawing/2014/main" id="{302BF375-4FBB-45FA-93B9-D12CE6A99EFA}"/>
              </a:ext>
            </a:extLst>
          </p:cNvPr>
          <p:cNvSpPr>
            <a:spLocks noChangeArrowheads="1"/>
          </p:cNvSpPr>
          <p:nvPr/>
        </p:nvSpPr>
        <p:spPr bwMode="auto">
          <a:xfrm>
            <a:off x="7872389" y="25066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ángulo 2">
            <a:extLst>
              <a:ext uri="{FF2B5EF4-FFF2-40B4-BE49-F238E27FC236}">
                <a16:creationId xmlns:a16="http://schemas.microsoft.com/office/drawing/2014/main" id="{5FBE9814-5060-44EE-827D-5EBF63037FF9}"/>
              </a:ext>
            </a:extLst>
          </p:cNvPr>
          <p:cNvSpPr/>
          <p:nvPr/>
        </p:nvSpPr>
        <p:spPr>
          <a:xfrm>
            <a:off x="6575898" y="2237362"/>
            <a:ext cx="1968428" cy="4620638"/>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33505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n 4" descr="Imagen que contiene Forma&#10;&#10;Descripción generada automáticamente">
            <a:extLst>
              <a:ext uri="{FF2B5EF4-FFF2-40B4-BE49-F238E27FC236}">
                <a16:creationId xmlns:a16="http://schemas.microsoft.com/office/drawing/2014/main" id="{55EAB86B-E863-422F-A819-3E2852A13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5" y="567267"/>
            <a:ext cx="5571066" cy="5571066"/>
          </a:xfrm>
          <a:prstGeom prst="rect">
            <a:avLst/>
          </a:prstGeom>
        </p:spPr>
      </p:pic>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959067" y="666699"/>
            <a:ext cx="7896800" cy="4279600"/>
          </a:xfrm>
          <a:prstGeom prst="rect">
            <a:avLst/>
          </a:prstGeom>
        </p:spPr>
        <p:txBody>
          <a:bodyPr spcFirstLastPara="1" wrap="square" lIns="121900" tIns="121900" rIns="121900" bIns="121900" anchor="t" anchorCtr="0">
            <a:noAutofit/>
          </a:bodyPr>
          <a:lstStyle/>
          <a:p>
            <a:pPr algn="l"/>
            <a:r>
              <a:rPr lang="en" b="1" dirty="0">
                <a:solidFill>
                  <a:srgbClr val="002060"/>
                </a:solidFill>
                <a:latin typeface="+mn-lt"/>
              </a:rPr>
              <a:t>AGENDA</a:t>
            </a:r>
            <a:endParaRPr b="1" dirty="0">
              <a:solidFill>
                <a:srgbClr val="002060"/>
              </a:solidFill>
              <a:latin typeface="+mn-lt"/>
            </a:endParaRPr>
          </a:p>
        </p:txBody>
      </p:sp>
      <p:sp>
        <p:nvSpPr>
          <p:cNvPr id="9" name="Google Shape;452;p26">
            <a:extLst>
              <a:ext uri="{FF2B5EF4-FFF2-40B4-BE49-F238E27FC236}">
                <a16:creationId xmlns:a16="http://schemas.microsoft.com/office/drawing/2014/main" id="{C3CF3BFC-DF32-44B4-A94C-057BEFC62F92}"/>
              </a:ext>
            </a:extLst>
          </p:cNvPr>
          <p:cNvSpPr txBox="1">
            <a:spLocks noGrp="1"/>
          </p:cNvSpPr>
          <p:nvPr>
            <p:ph type="subTitle" idx="1"/>
          </p:nvPr>
        </p:nvSpPr>
        <p:spPr>
          <a:xfrm>
            <a:off x="813472" y="2217819"/>
            <a:ext cx="6274280" cy="3011021"/>
          </a:xfrm>
          <a:prstGeom prst="rect">
            <a:avLst/>
          </a:prstGeom>
        </p:spPr>
        <p:txBody>
          <a:bodyPr spcFirstLastPara="1" wrap="square" lIns="121900" tIns="121900" rIns="121900" bIns="121900" anchor="b" anchorCtr="0">
            <a:noAutofit/>
          </a:bodyPr>
          <a:lstStyle/>
          <a:p>
            <a:pPr marL="457189" algn="l">
              <a:buClr>
                <a:schemeClr val="accent6">
                  <a:lumMod val="50000"/>
                </a:schemeClr>
              </a:buClr>
              <a:buFont typeface="Arial" panose="020B0604020202020204" pitchFamily="34" charset="0"/>
              <a:buChar char="•"/>
            </a:pPr>
            <a:r>
              <a:rPr lang="en" dirty="0">
                <a:solidFill>
                  <a:srgbClr val="002060"/>
                </a:solidFill>
                <a:latin typeface="Times New Roman" panose="02020603050405020304" pitchFamily="18" charset="0"/>
                <a:cs typeface="Times New Roman" panose="02020603050405020304" pitchFamily="18" charset="0"/>
              </a:rPr>
              <a:t>ANTECEDENTES</a:t>
            </a:r>
          </a:p>
          <a:p>
            <a:pPr marL="457189" algn="l">
              <a:buClr>
                <a:schemeClr val="accent6">
                  <a:lumMod val="50000"/>
                </a:schemeClr>
              </a:buClr>
              <a:buFont typeface="Arial" panose="020B0604020202020204" pitchFamily="34" charset="0"/>
              <a:buChar char="•"/>
            </a:pPr>
            <a:r>
              <a:rPr lang="en" dirty="0">
                <a:solidFill>
                  <a:srgbClr val="002060"/>
                </a:solidFill>
                <a:latin typeface="Times New Roman" panose="02020603050405020304" pitchFamily="18" charset="0"/>
                <a:cs typeface="Times New Roman" panose="02020603050405020304" pitchFamily="18" charset="0"/>
              </a:rPr>
              <a:t>PROBLEMATICA</a:t>
            </a:r>
          </a:p>
          <a:p>
            <a:pPr marL="457189" algn="l">
              <a:buClr>
                <a:schemeClr val="accent6">
                  <a:lumMod val="50000"/>
                </a:schemeClr>
              </a:buClr>
              <a:buFont typeface="Arial" panose="020B0604020202020204" pitchFamily="34" charset="0"/>
              <a:buChar char="•"/>
            </a:pPr>
            <a:r>
              <a:rPr lang="en" dirty="0">
                <a:solidFill>
                  <a:srgbClr val="002060"/>
                </a:solidFill>
                <a:latin typeface="Times New Roman" panose="02020603050405020304" pitchFamily="18" charset="0"/>
                <a:cs typeface="Times New Roman" panose="02020603050405020304" pitchFamily="18" charset="0"/>
              </a:rPr>
              <a:t>OBJETIVOS</a:t>
            </a:r>
          </a:p>
          <a:p>
            <a:pPr marL="457189" algn="l">
              <a:buClr>
                <a:schemeClr val="accent6">
                  <a:lumMod val="50000"/>
                </a:schemeClr>
              </a:buClr>
              <a:buFont typeface="Arial" panose="020B0604020202020204" pitchFamily="34" charset="0"/>
              <a:buChar char="•"/>
            </a:pPr>
            <a:r>
              <a:rPr lang="en" dirty="0">
                <a:solidFill>
                  <a:srgbClr val="002060"/>
                </a:solidFill>
                <a:latin typeface="Times New Roman" panose="02020603050405020304" pitchFamily="18" charset="0"/>
                <a:cs typeface="Times New Roman" panose="02020603050405020304" pitchFamily="18" charset="0"/>
              </a:rPr>
              <a:t>DISEÑO METODOLÓGICO</a:t>
            </a:r>
          </a:p>
          <a:p>
            <a:pPr marL="457189" algn="l">
              <a:buClr>
                <a:schemeClr val="accent6">
                  <a:lumMod val="50000"/>
                </a:schemeClr>
              </a:buClr>
              <a:buFont typeface="Arial" panose="020B0604020202020204" pitchFamily="34" charset="0"/>
              <a:buChar char="•"/>
            </a:pPr>
            <a:r>
              <a:rPr lang="en" dirty="0">
                <a:solidFill>
                  <a:srgbClr val="002060"/>
                </a:solidFill>
                <a:latin typeface="Times New Roman" panose="02020603050405020304" pitchFamily="18" charset="0"/>
                <a:cs typeface="Times New Roman" panose="02020603050405020304" pitchFamily="18" charset="0"/>
              </a:rPr>
              <a:t>RESULTADOS</a:t>
            </a:r>
          </a:p>
          <a:p>
            <a:pPr marL="457189" algn="l">
              <a:buClr>
                <a:schemeClr val="accent6">
                  <a:lumMod val="50000"/>
                </a:schemeClr>
              </a:buClr>
              <a:buFont typeface="Arial" panose="020B0604020202020204" pitchFamily="34" charset="0"/>
              <a:buChar char="•"/>
            </a:pPr>
            <a:r>
              <a:rPr lang="en" dirty="0">
                <a:solidFill>
                  <a:srgbClr val="002060"/>
                </a:solidFill>
                <a:latin typeface="Times New Roman" panose="02020603050405020304" pitchFamily="18" charset="0"/>
                <a:cs typeface="Times New Roman" panose="02020603050405020304" pitchFamily="18" charset="0"/>
              </a:rPr>
              <a:t>CONCLUSIONES Y RECOMENDACIONES</a:t>
            </a:r>
          </a:p>
        </p:txBody>
      </p:sp>
    </p:spTree>
    <p:extLst>
      <p:ext uri="{BB962C8B-B14F-4D97-AF65-F5344CB8AC3E}">
        <p14:creationId xmlns:p14="http://schemas.microsoft.com/office/powerpoint/2010/main" val="253707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79870" y="737293"/>
            <a:ext cx="7568865" cy="1153323"/>
          </a:xfrm>
          <a:prstGeom prst="rect">
            <a:avLst/>
          </a:prstGeom>
        </p:spPr>
        <p:txBody>
          <a:bodyPr spcFirstLastPara="1" vert="horz" lIns="91440" tIns="45720" rIns="91440" bIns="45720" rtlCol="0" anchorCtr="0">
            <a:normAutofit/>
          </a:bodyPr>
          <a:lstStyle/>
          <a:p>
            <a:r>
              <a:rPr lang="en-US" b="1" dirty="0">
                <a:latin typeface="+mn-lt"/>
              </a:rPr>
              <a:t>Desarrollo (KDD)</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A54E84F3-5610-4A09-BA80-39EC00791EF1}"/>
              </a:ext>
            </a:extLst>
          </p:cNvPr>
          <p:cNvSpPr txBox="1"/>
          <p:nvPr/>
        </p:nvSpPr>
        <p:spPr>
          <a:xfrm>
            <a:off x="774090" y="2038754"/>
            <a:ext cx="3524435" cy="369332"/>
          </a:xfrm>
          <a:prstGeom prst="rect">
            <a:avLst/>
          </a:prstGeom>
          <a:noFill/>
        </p:spPr>
        <p:txBody>
          <a:bodyPr wrap="square" rtlCol="0">
            <a:spAutoFit/>
          </a:bodyPr>
          <a:lstStyle/>
          <a:p>
            <a:r>
              <a:rPr lang="es-EC" b="1" dirty="0"/>
              <a:t>Interpretación y Evaluación </a:t>
            </a:r>
          </a:p>
        </p:txBody>
      </p:sp>
      <p:sp>
        <p:nvSpPr>
          <p:cNvPr id="9" name="Rectangle 1">
            <a:extLst>
              <a:ext uri="{FF2B5EF4-FFF2-40B4-BE49-F238E27FC236}">
                <a16:creationId xmlns:a16="http://schemas.microsoft.com/office/drawing/2014/main" id="{302BF375-4FBB-45FA-93B9-D12CE6A99EFA}"/>
              </a:ext>
            </a:extLst>
          </p:cNvPr>
          <p:cNvSpPr>
            <a:spLocks noChangeArrowheads="1"/>
          </p:cNvSpPr>
          <p:nvPr/>
        </p:nvSpPr>
        <p:spPr bwMode="auto">
          <a:xfrm>
            <a:off x="7872389" y="25066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Tabla 3">
            <a:extLst>
              <a:ext uri="{FF2B5EF4-FFF2-40B4-BE49-F238E27FC236}">
                <a16:creationId xmlns:a16="http://schemas.microsoft.com/office/drawing/2014/main" id="{48094EE6-0439-45F3-B8D8-967C5DD7D5F1}"/>
              </a:ext>
            </a:extLst>
          </p:cNvPr>
          <p:cNvGraphicFramePr>
            <a:graphicFrameLocks noGrp="1"/>
          </p:cNvGraphicFramePr>
          <p:nvPr>
            <p:extLst>
              <p:ext uri="{D42A27DB-BD31-4B8C-83A1-F6EECF244321}">
                <p14:modId xmlns:p14="http://schemas.microsoft.com/office/powerpoint/2010/main" val="3899995670"/>
              </p:ext>
            </p:extLst>
          </p:nvPr>
        </p:nvGraphicFramePr>
        <p:xfrm>
          <a:off x="3697761" y="3112850"/>
          <a:ext cx="4453099" cy="1619964"/>
        </p:xfrm>
        <a:graphic>
          <a:graphicData uri="http://schemas.openxmlformats.org/drawingml/2006/table">
            <a:tbl>
              <a:tblPr firstRow="1" firstCol="1" bandRow="1">
                <a:tableStyleId>{912C8C85-51F0-491E-9774-3900AFEF0FD7}</a:tableStyleId>
              </a:tblPr>
              <a:tblGrid>
                <a:gridCol w="1128412">
                  <a:extLst>
                    <a:ext uri="{9D8B030D-6E8A-4147-A177-3AD203B41FA5}">
                      <a16:colId xmlns:a16="http://schemas.microsoft.com/office/drawing/2014/main" val="3955097922"/>
                    </a:ext>
                  </a:extLst>
                </a:gridCol>
                <a:gridCol w="1089193">
                  <a:extLst>
                    <a:ext uri="{9D8B030D-6E8A-4147-A177-3AD203B41FA5}">
                      <a16:colId xmlns:a16="http://schemas.microsoft.com/office/drawing/2014/main" val="1645620744"/>
                    </a:ext>
                  </a:extLst>
                </a:gridCol>
                <a:gridCol w="1088505">
                  <a:extLst>
                    <a:ext uri="{9D8B030D-6E8A-4147-A177-3AD203B41FA5}">
                      <a16:colId xmlns:a16="http://schemas.microsoft.com/office/drawing/2014/main" val="189721809"/>
                    </a:ext>
                  </a:extLst>
                </a:gridCol>
                <a:gridCol w="1146989">
                  <a:extLst>
                    <a:ext uri="{9D8B030D-6E8A-4147-A177-3AD203B41FA5}">
                      <a16:colId xmlns:a16="http://schemas.microsoft.com/office/drawing/2014/main" val="3234455574"/>
                    </a:ext>
                  </a:extLst>
                </a:gridCol>
              </a:tblGrid>
              <a:tr h="404991">
                <a:tc>
                  <a:txBody>
                    <a:bodyPr/>
                    <a:lstStyle/>
                    <a:p>
                      <a:pPr algn="ctr"/>
                      <a:r>
                        <a:rPr lang="es-EC" sz="1200">
                          <a:effectLst/>
                        </a:rPr>
                        <a:t>Criterio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Árbol de Decisión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Redes de Bayes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Redes Neuronales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868425684"/>
                  </a:ext>
                </a:extLst>
              </a:tr>
              <a:tr h="404991">
                <a:tc>
                  <a:txBody>
                    <a:bodyPr/>
                    <a:lstStyle/>
                    <a:p>
                      <a:pPr algn="l"/>
                      <a:r>
                        <a:rPr lang="es-EC" sz="1200">
                          <a:effectLst/>
                        </a:rPr>
                        <a:t>Accuracy</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Test Bueno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Test bueno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Test muy bueno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720026584"/>
                  </a:ext>
                </a:extLst>
              </a:tr>
              <a:tr h="404991">
                <a:tc>
                  <a:txBody>
                    <a:bodyPr/>
                    <a:lstStyle/>
                    <a:p>
                      <a:pPr algn="l"/>
                      <a:r>
                        <a:rPr lang="es-EC" sz="1200">
                          <a:effectLst/>
                        </a:rPr>
                        <a:t>Classification error</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Valor elevado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Valor elevado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Aceptable</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693243555"/>
                  </a:ext>
                </a:extLst>
              </a:tr>
              <a:tr h="404991">
                <a:tc>
                  <a:txBody>
                    <a:bodyPr/>
                    <a:lstStyle/>
                    <a:p>
                      <a:pPr algn="l"/>
                      <a:r>
                        <a:rPr lang="es-EC" sz="1200">
                          <a:effectLst/>
                        </a:rPr>
                        <a:t>Precision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Test Bueno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a:effectLst/>
                        </a:rPr>
                        <a:t>Test bueno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C" sz="1200" dirty="0">
                          <a:effectLst/>
                        </a:rPr>
                        <a:t>Test muy bueno</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22366974"/>
                  </a:ext>
                </a:extLst>
              </a:tr>
            </a:tbl>
          </a:graphicData>
        </a:graphic>
      </p:graphicFrame>
      <p:sp>
        <p:nvSpPr>
          <p:cNvPr id="5" name="Rectángulo 4">
            <a:extLst>
              <a:ext uri="{FF2B5EF4-FFF2-40B4-BE49-F238E27FC236}">
                <a16:creationId xmlns:a16="http://schemas.microsoft.com/office/drawing/2014/main" id="{44B1101D-86D5-47CE-A6D4-B093F3E49AFE}"/>
              </a:ext>
            </a:extLst>
          </p:cNvPr>
          <p:cNvSpPr/>
          <p:nvPr/>
        </p:nvSpPr>
        <p:spPr>
          <a:xfrm>
            <a:off x="7050402" y="2963863"/>
            <a:ext cx="1179198" cy="1899967"/>
          </a:xfrm>
          <a:prstGeom prst="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03652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4583565" y="813761"/>
            <a:ext cx="7312419" cy="1153323"/>
          </a:xfrm>
          <a:prstGeom prst="rect">
            <a:avLst/>
          </a:prstGeom>
        </p:spPr>
        <p:txBody>
          <a:bodyPr spcFirstLastPara="1" vert="horz" lIns="91440" tIns="45720" rIns="91440" bIns="45720" rtlCol="0" anchorCtr="0">
            <a:normAutofit/>
          </a:bodyPr>
          <a:lstStyle/>
          <a:p>
            <a:r>
              <a:rPr lang="en-US" b="1" dirty="0">
                <a:latin typeface="+mn-lt"/>
              </a:rPr>
              <a:t>Outcomes</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Imagen 18">
            <a:extLst>
              <a:ext uri="{FF2B5EF4-FFF2-40B4-BE49-F238E27FC236}">
                <a16:creationId xmlns:a16="http://schemas.microsoft.com/office/drawing/2014/main" id="{26D5035C-CDF2-4565-96BB-DFC6F7069C81}"/>
              </a:ext>
            </a:extLst>
          </p:cNvPr>
          <p:cNvPicPr/>
          <p:nvPr/>
        </p:nvPicPr>
        <p:blipFill>
          <a:blip r:embed="rId2"/>
          <a:stretch>
            <a:fillRect/>
          </a:stretch>
        </p:blipFill>
        <p:spPr>
          <a:xfrm>
            <a:off x="2743200" y="2780845"/>
            <a:ext cx="4938358" cy="2520477"/>
          </a:xfrm>
          <a:prstGeom prst="rect">
            <a:avLst/>
          </a:prstGeom>
        </p:spPr>
      </p:pic>
      <p:pic>
        <p:nvPicPr>
          <p:cNvPr id="8194" name="Picture 2" descr="Tableau Desktop y Tableau Prep Builder, Suscripción de 2 años | Programa de  Tecnología para el Sector Social">
            <a:extLst>
              <a:ext uri="{FF2B5EF4-FFF2-40B4-BE49-F238E27FC236}">
                <a16:creationId xmlns:a16="http://schemas.microsoft.com/office/drawing/2014/main" id="{3399DB40-9143-48E6-848A-5CDE2E5CD29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8100" y="1061052"/>
            <a:ext cx="1809750" cy="1809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546B8E3-2148-4C31-8D16-2025FB3D7984}"/>
              </a:ext>
            </a:extLst>
          </p:cNvPr>
          <p:cNvSpPr txBox="1"/>
          <p:nvPr/>
        </p:nvSpPr>
        <p:spPr>
          <a:xfrm>
            <a:off x="8408710" y="3278712"/>
            <a:ext cx="2771480" cy="769441"/>
          </a:xfrm>
          <a:prstGeom prst="rect">
            <a:avLst/>
          </a:prstGeom>
          <a:noFill/>
        </p:spPr>
        <p:txBody>
          <a:bodyPr wrap="square" rtlCol="0">
            <a:spAutoFit/>
          </a:bodyPr>
          <a:lstStyle/>
          <a:p>
            <a:pPr algn="ctr"/>
            <a:r>
              <a:rPr lang="es-EC" sz="2200" b="1" dirty="0">
                <a:solidFill>
                  <a:schemeClr val="accent5"/>
                </a:solidFill>
              </a:rPr>
              <a:t>Modelo: Redes Neuronales</a:t>
            </a:r>
          </a:p>
        </p:txBody>
      </p:sp>
      <p:sp>
        <p:nvSpPr>
          <p:cNvPr id="3" name="CuadroTexto 2">
            <a:extLst>
              <a:ext uri="{FF2B5EF4-FFF2-40B4-BE49-F238E27FC236}">
                <a16:creationId xmlns:a16="http://schemas.microsoft.com/office/drawing/2014/main" id="{6CE5E702-0F78-438A-95DB-7AAF947A6E66}"/>
              </a:ext>
            </a:extLst>
          </p:cNvPr>
          <p:cNvSpPr txBox="1"/>
          <p:nvPr/>
        </p:nvSpPr>
        <p:spPr>
          <a:xfrm>
            <a:off x="7890235" y="4529746"/>
            <a:ext cx="3592779" cy="923330"/>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Se realizó una conexión del modelo ganador para poder realizar el dashboard de cartera</a:t>
            </a:r>
          </a:p>
        </p:txBody>
      </p:sp>
    </p:spTree>
    <p:extLst>
      <p:ext uri="{BB962C8B-B14F-4D97-AF65-F5344CB8AC3E}">
        <p14:creationId xmlns:p14="http://schemas.microsoft.com/office/powerpoint/2010/main" val="1587069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4583565" y="813761"/>
            <a:ext cx="7312419" cy="1153323"/>
          </a:xfrm>
          <a:prstGeom prst="rect">
            <a:avLst/>
          </a:prstGeom>
        </p:spPr>
        <p:txBody>
          <a:bodyPr spcFirstLastPara="1" vert="horz" lIns="91440" tIns="45720" rIns="91440" bIns="45720" rtlCol="0" anchorCtr="0">
            <a:normAutofit/>
          </a:bodyPr>
          <a:lstStyle/>
          <a:p>
            <a:r>
              <a:rPr lang="en-US" b="1" dirty="0"/>
              <a:t>Outcomes</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upo 13">
            <a:extLst>
              <a:ext uri="{FF2B5EF4-FFF2-40B4-BE49-F238E27FC236}">
                <a16:creationId xmlns:a16="http://schemas.microsoft.com/office/drawing/2014/main" id="{4B030615-59D2-43EC-8C2D-7DE661A7E862}"/>
              </a:ext>
            </a:extLst>
          </p:cNvPr>
          <p:cNvGrpSpPr/>
          <p:nvPr/>
        </p:nvGrpSpPr>
        <p:grpSpPr>
          <a:xfrm>
            <a:off x="782563" y="1924505"/>
            <a:ext cx="4967468" cy="3600000"/>
            <a:chOff x="0" y="0"/>
            <a:chExt cx="5971540" cy="4632308"/>
          </a:xfrm>
        </p:grpSpPr>
        <p:pic>
          <p:nvPicPr>
            <p:cNvPr id="15" name="Imagen 14">
              <a:extLst>
                <a:ext uri="{FF2B5EF4-FFF2-40B4-BE49-F238E27FC236}">
                  <a16:creationId xmlns:a16="http://schemas.microsoft.com/office/drawing/2014/main" id="{16B252C3-0BF4-4AAA-953A-CB9232AAC1F5}"/>
                </a:ext>
              </a:extLst>
            </p:cNvPr>
            <p:cNvPicPr/>
            <p:nvPr/>
          </p:nvPicPr>
          <p:blipFill>
            <a:blip r:embed="rId2"/>
            <a:stretch>
              <a:fillRect/>
            </a:stretch>
          </p:blipFill>
          <p:spPr>
            <a:xfrm>
              <a:off x="0" y="0"/>
              <a:ext cx="5971540" cy="4632308"/>
            </a:xfrm>
            <a:prstGeom prst="rect">
              <a:avLst/>
            </a:prstGeom>
          </p:spPr>
        </p:pic>
        <p:sp>
          <p:nvSpPr>
            <p:cNvPr id="16" name="Rectángulo 15">
              <a:extLst>
                <a:ext uri="{FF2B5EF4-FFF2-40B4-BE49-F238E27FC236}">
                  <a16:creationId xmlns:a16="http://schemas.microsoft.com/office/drawing/2014/main" id="{59F5658C-640D-40A2-BFA4-146C78A63FD6}"/>
                </a:ext>
              </a:extLst>
            </p:cNvPr>
            <p:cNvSpPr/>
            <p:nvPr/>
          </p:nvSpPr>
          <p:spPr>
            <a:xfrm>
              <a:off x="3361591" y="1519802"/>
              <a:ext cx="2530136" cy="337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a:p>
          </p:txBody>
        </p:sp>
        <p:sp>
          <p:nvSpPr>
            <p:cNvPr id="17" name="Rectángulo 16">
              <a:extLst>
                <a:ext uri="{FF2B5EF4-FFF2-40B4-BE49-F238E27FC236}">
                  <a16:creationId xmlns:a16="http://schemas.microsoft.com/office/drawing/2014/main" id="{0E518D85-8A75-4AE0-94A7-06D8BA6DC0FB}"/>
                </a:ext>
              </a:extLst>
            </p:cNvPr>
            <p:cNvSpPr/>
            <p:nvPr/>
          </p:nvSpPr>
          <p:spPr>
            <a:xfrm>
              <a:off x="556247" y="2141238"/>
              <a:ext cx="621437" cy="2183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a:p>
          </p:txBody>
        </p:sp>
      </p:grpSp>
      <p:pic>
        <p:nvPicPr>
          <p:cNvPr id="18" name="Imagen 17">
            <a:extLst>
              <a:ext uri="{FF2B5EF4-FFF2-40B4-BE49-F238E27FC236}">
                <a16:creationId xmlns:a16="http://schemas.microsoft.com/office/drawing/2014/main" id="{0739F8FB-1976-48C4-BFF2-87EDE37CF161}"/>
              </a:ext>
            </a:extLst>
          </p:cNvPr>
          <p:cNvPicPr/>
          <p:nvPr/>
        </p:nvPicPr>
        <p:blipFill>
          <a:blip r:embed="rId3"/>
          <a:stretch>
            <a:fillRect/>
          </a:stretch>
        </p:blipFill>
        <p:spPr>
          <a:xfrm>
            <a:off x="6372853" y="1924505"/>
            <a:ext cx="5060596" cy="3600000"/>
          </a:xfrm>
          <a:prstGeom prst="rect">
            <a:avLst/>
          </a:prstGeom>
        </p:spPr>
      </p:pic>
      <p:sp>
        <p:nvSpPr>
          <p:cNvPr id="2" name="CuadroTexto 1">
            <a:extLst>
              <a:ext uri="{FF2B5EF4-FFF2-40B4-BE49-F238E27FC236}">
                <a16:creationId xmlns:a16="http://schemas.microsoft.com/office/drawing/2014/main" id="{CDF92588-E760-4F06-BBA6-0C7513B0899A}"/>
              </a:ext>
            </a:extLst>
          </p:cNvPr>
          <p:cNvSpPr txBox="1"/>
          <p:nvPr/>
        </p:nvSpPr>
        <p:spPr>
          <a:xfrm>
            <a:off x="1503754" y="5764072"/>
            <a:ext cx="3010616" cy="523220"/>
          </a:xfrm>
          <a:prstGeom prst="rect">
            <a:avLst/>
          </a:prstGeom>
          <a:noFill/>
        </p:spPr>
        <p:txBody>
          <a:bodyPr wrap="square" rtlCol="0">
            <a:spAutoFit/>
          </a:bodyPr>
          <a:lstStyle/>
          <a:p>
            <a:pPr algn="ctr"/>
            <a:r>
              <a:rPr lang="es-EC" sz="1400" dirty="0">
                <a:latin typeface="Times New Roman" panose="02020603050405020304" pitchFamily="18" charset="0"/>
                <a:ea typeface="Times New Roman" panose="02020603050405020304" pitchFamily="18" charset="0"/>
              </a:rPr>
              <a:t>P</a:t>
            </a:r>
            <a:r>
              <a:rPr lang="es-EC" sz="1400" dirty="0">
                <a:effectLst/>
                <a:latin typeface="Times New Roman" panose="02020603050405020304" pitchFamily="18" charset="0"/>
                <a:ea typeface="Times New Roman" panose="02020603050405020304" pitchFamily="18" charset="0"/>
              </a:rPr>
              <a:t>ermite visualizar la información del comportamiento.</a:t>
            </a:r>
            <a:endParaRPr lang="es-EC" sz="1400" dirty="0"/>
          </a:p>
        </p:txBody>
      </p:sp>
      <p:sp>
        <p:nvSpPr>
          <p:cNvPr id="3" name="CuadroTexto 2">
            <a:extLst>
              <a:ext uri="{FF2B5EF4-FFF2-40B4-BE49-F238E27FC236}">
                <a16:creationId xmlns:a16="http://schemas.microsoft.com/office/drawing/2014/main" id="{385F4047-B55E-40EC-8E71-AC6DCA67A22F}"/>
              </a:ext>
            </a:extLst>
          </p:cNvPr>
          <p:cNvSpPr txBox="1"/>
          <p:nvPr/>
        </p:nvSpPr>
        <p:spPr>
          <a:xfrm>
            <a:off x="7360360" y="5594795"/>
            <a:ext cx="3426788" cy="1384995"/>
          </a:xfrm>
          <a:prstGeom prst="rect">
            <a:avLst/>
          </a:prstGeom>
          <a:noFill/>
        </p:spPr>
        <p:txBody>
          <a:bodyPr wrap="square" rtlCol="0">
            <a:spAutoFit/>
          </a:bodyPr>
          <a:lstStyle/>
          <a:p>
            <a:pPr marL="285750" indent="-285750">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rPr>
              <a:t>Comportamiento de la cartera por sucursal</a:t>
            </a:r>
          </a:p>
          <a:p>
            <a:pPr marL="285750" indent="-285750">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rPr>
              <a:t>Ramo y endoso </a:t>
            </a:r>
          </a:p>
          <a:p>
            <a:pPr marL="285750" indent="-285750">
              <a:buFont typeface="Wingdings" panose="05000000000000000000" pitchFamily="2" charset="2"/>
              <a:buChar char="ü"/>
            </a:pPr>
            <a:r>
              <a:rPr lang="es-EC" sz="1400" dirty="0">
                <a:latin typeface="Times New Roman" panose="02020603050405020304" pitchFamily="18" charset="0"/>
                <a:ea typeface="Times New Roman" panose="02020603050405020304" pitchFamily="18" charset="0"/>
              </a:rPr>
              <a:t># de pólizas, prima adeudada y promedio de días vencidos</a:t>
            </a:r>
          </a:p>
          <a:p>
            <a:endParaRPr lang="es-EC" sz="1400" dirty="0"/>
          </a:p>
        </p:txBody>
      </p:sp>
    </p:spTree>
    <p:extLst>
      <p:ext uri="{BB962C8B-B14F-4D97-AF65-F5344CB8AC3E}">
        <p14:creationId xmlns:p14="http://schemas.microsoft.com/office/powerpoint/2010/main" val="406615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4583565" y="813761"/>
            <a:ext cx="7312419" cy="1153323"/>
          </a:xfrm>
          <a:prstGeom prst="rect">
            <a:avLst/>
          </a:prstGeom>
        </p:spPr>
        <p:txBody>
          <a:bodyPr spcFirstLastPara="1" vert="horz" lIns="91440" tIns="45720" rIns="91440" bIns="45720" rtlCol="0" anchorCtr="0">
            <a:normAutofit/>
          </a:bodyPr>
          <a:lstStyle/>
          <a:p>
            <a:r>
              <a:rPr lang="en-US" b="1" dirty="0" err="1">
                <a:latin typeface="+mn-lt"/>
              </a:rPr>
              <a:t>Estrategias</a:t>
            </a:r>
            <a:r>
              <a:rPr lang="en-US" b="1" dirty="0">
                <a:latin typeface="+mn-lt"/>
              </a:rPr>
              <a:t> </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n 3" descr="Imagen que contiene cuarto, dibujo&#10;&#10;Descripción generada automáticamente">
            <a:extLst>
              <a:ext uri="{FF2B5EF4-FFF2-40B4-BE49-F238E27FC236}">
                <a16:creationId xmlns:a16="http://schemas.microsoft.com/office/drawing/2014/main" id="{C3F5354F-D6A7-4D0B-B251-DF54FECAF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536" y="2616240"/>
            <a:ext cx="2657267" cy="2507724"/>
          </a:xfrm>
          <a:prstGeom prst="rect">
            <a:avLst/>
          </a:prstGeom>
        </p:spPr>
      </p:pic>
      <p:sp>
        <p:nvSpPr>
          <p:cNvPr id="5" name="CuadroTexto 4">
            <a:extLst>
              <a:ext uri="{FF2B5EF4-FFF2-40B4-BE49-F238E27FC236}">
                <a16:creationId xmlns:a16="http://schemas.microsoft.com/office/drawing/2014/main" id="{66071125-929F-417A-9D5E-B3BCCE1AE25D}"/>
              </a:ext>
            </a:extLst>
          </p:cNvPr>
          <p:cNvSpPr txBox="1"/>
          <p:nvPr/>
        </p:nvSpPr>
        <p:spPr>
          <a:xfrm>
            <a:off x="4349051" y="2780845"/>
            <a:ext cx="1565941" cy="461665"/>
          </a:xfrm>
          <a:prstGeom prst="rect">
            <a:avLst/>
          </a:prstGeom>
          <a:noFill/>
        </p:spPr>
        <p:txBody>
          <a:bodyPr wrap="square" rtlCol="0">
            <a:spAutoFit/>
          </a:bodyPr>
          <a:lstStyle/>
          <a:p>
            <a:r>
              <a:rPr lang="es-EC" sz="2400" b="1" dirty="0">
                <a:solidFill>
                  <a:schemeClr val="accent5"/>
                </a:solidFill>
                <a:latin typeface="Times New Roman" panose="02020603050405020304" pitchFamily="18" charset="0"/>
                <a:cs typeface="Times New Roman" panose="02020603050405020304" pitchFamily="18" charset="0"/>
              </a:rPr>
              <a:t>Generales</a:t>
            </a:r>
          </a:p>
        </p:txBody>
      </p:sp>
      <p:sp>
        <p:nvSpPr>
          <p:cNvPr id="6" name="CuadroTexto 5">
            <a:extLst>
              <a:ext uri="{FF2B5EF4-FFF2-40B4-BE49-F238E27FC236}">
                <a16:creationId xmlns:a16="http://schemas.microsoft.com/office/drawing/2014/main" id="{9133A5AB-2671-4EAB-BE9B-A386EB89B9C9}"/>
              </a:ext>
            </a:extLst>
          </p:cNvPr>
          <p:cNvSpPr txBox="1"/>
          <p:nvPr/>
        </p:nvSpPr>
        <p:spPr>
          <a:xfrm>
            <a:off x="4349050" y="4662299"/>
            <a:ext cx="1746950" cy="461665"/>
          </a:xfrm>
          <a:prstGeom prst="rect">
            <a:avLst/>
          </a:prstGeom>
          <a:noFill/>
        </p:spPr>
        <p:txBody>
          <a:bodyPr wrap="square" rtlCol="0">
            <a:spAutoFit/>
          </a:bodyPr>
          <a:lstStyle/>
          <a:p>
            <a:r>
              <a:rPr lang="es-EC" sz="2400" b="1" dirty="0">
                <a:solidFill>
                  <a:schemeClr val="accent5"/>
                </a:solidFill>
                <a:latin typeface="Times New Roman" panose="02020603050405020304" pitchFamily="18" charset="0"/>
                <a:cs typeface="Times New Roman" panose="02020603050405020304" pitchFamily="18" charset="0"/>
              </a:rPr>
              <a:t>Específicas</a:t>
            </a:r>
          </a:p>
        </p:txBody>
      </p:sp>
      <p:sp>
        <p:nvSpPr>
          <p:cNvPr id="7" name="CuadroTexto 6">
            <a:extLst>
              <a:ext uri="{FF2B5EF4-FFF2-40B4-BE49-F238E27FC236}">
                <a16:creationId xmlns:a16="http://schemas.microsoft.com/office/drawing/2014/main" id="{9898DA3F-DC8B-489A-95B8-A9E11F7FAABE}"/>
              </a:ext>
            </a:extLst>
          </p:cNvPr>
          <p:cNvSpPr txBox="1"/>
          <p:nvPr/>
        </p:nvSpPr>
        <p:spPr>
          <a:xfrm>
            <a:off x="6504495" y="2145509"/>
            <a:ext cx="4713402" cy="1938992"/>
          </a:xfrm>
          <a:prstGeom prst="rect">
            <a:avLst/>
          </a:prstGeom>
          <a:solidFill>
            <a:schemeClr val="accent5">
              <a:lumMod val="20000"/>
              <a:lumOff val="80000"/>
            </a:schemeClr>
          </a:solidFill>
          <a:ln w="28575">
            <a:solidFill>
              <a:schemeClr val="accent1"/>
            </a:solidFill>
          </a:ln>
        </p:spPr>
        <p:txBody>
          <a:bodyPr wrap="square" rtlCol="0">
            <a:spAutoFit/>
          </a:bodyPr>
          <a:lstStyle/>
          <a:p>
            <a:pPr marL="342900" indent="-342900">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Certificación del dashboard;</a:t>
            </a:r>
          </a:p>
          <a:p>
            <a:pPr marL="342900" indent="-342900">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Proceso de comercialización; </a:t>
            </a:r>
          </a:p>
          <a:p>
            <a:pPr marL="342900" indent="-342900">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Definición de indicadores de recuperación y gestión; </a:t>
            </a:r>
          </a:p>
          <a:p>
            <a:pPr marL="342900" indent="-342900">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Nuevas políticas de cobro;</a:t>
            </a:r>
          </a:p>
          <a:p>
            <a:pPr marL="342900" indent="-342900">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Proceso de recuperación. </a:t>
            </a:r>
          </a:p>
        </p:txBody>
      </p:sp>
      <p:sp>
        <p:nvSpPr>
          <p:cNvPr id="9" name="CuadroTexto 8">
            <a:extLst>
              <a:ext uri="{FF2B5EF4-FFF2-40B4-BE49-F238E27FC236}">
                <a16:creationId xmlns:a16="http://schemas.microsoft.com/office/drawing/2014/main" id="{DBC8A9B1-9DFD-4CA3-AF54-7780D1696631}"/>
              </a:ext>
            </a:extLst>
          </p:cNvPr>
          <p:cNvSpPr txBox="1"/>
          <p:nvPr/>
        </p:nvSpPr>
        <p:spPr>
          <a:xfrm>
            <a:off x="6473983" y="4313358"/>
            <a:ext cx="4743913" cy="2246769"/>
          </a:xfrm>
          <a:prstGeom prst="rect">
            <a:avLst/>
          </a:prstGeom>
          <a:solidFill>
            <a:srgbClr val="FFCCCC"/>
          </a:solidFill>
          <a:ln w="28575">
            <a:solidFill>
              <a:srgbClr val="CC0066"/>
            </a:solidFill>
          </a:ln>
        </p:spPr>
        <p:txBody>
          <a:bodyPr wrap="square" rtlCol="0">
            <a:spAutoFit/>
          </a:bodyPr>
          <a:lstStyle/>
          <a:p>
            <a:pPr marL="342900" indent="-342900">
              <a:buFont typeface="Wingdings" panose="05000000000000000000" pitchFamily="2" charset="2"/>
              <a:buChar char="§"/>
            </a:pPr>
            <a:r>
              <a:rPr lang="es-EC" sz="2000" dirty="0">
                <a:latin typeface="Times New Roman" panose="02020603050405020304" pitchFamily="18" charset="0"/>
                <a:cs typeface="Times New Roman" panose="02020603050405020304" pitchFamily="18" charset="0"/>
              </a:rPr>
              <a:t>Estrategias acorde al semáforo, basadas en: </a:t>
            </a:r>
          </a:p>
          <a:p>
            <a:pPr marL="800100" lvl="1" indent="-342900">
              <a:buFont typeface="Wingdings" panose="05000000000000000000" pitchFamily="2" charset="2"/>
              <a:buChar char="ü"/>
            </a:pPr>
            <a:r>
              <a:rPr lang="es-EC" sz="2000" dirty="0">
                <a:latin typeface="Times New Roman" panose="02020603050405020304" pitchFamily="18" charset="0"/>
                <a:cs typeface="Times New Roman" panose="02020603050405020304" pitchFamily="18" charset="0"/>
              </a:rPr>
              <a:t>Cronograma de llamadas;</a:t>
            </a:r>
          </a:p>
          <a:p>
            <a:pPr marL="800100" lvl="1" indent="-342900">
              <a:buFont typeface="Wingdings" panose="05000000000000000000" pitchFamily="2" charset="2"/>
              <a:buChar char="ü"/>
            </a:pPr>
            <a:r>
              <a:rPr lang="es-EC" sz="2000" dirty="0">
                <a:latin typeface="Times New Roman" panose="02020603050405020304" pitchFamily="18" charset="0"/>
                <a:cs typeface="Times New Roman" panose="02020603050405020304" pitchFamily="18" charset="0"/>
              </a:rPr>
              <a:t>Reestructuración de deuda;</a:t>
            </a:r>
          </a:p>
          <a:p>
            <a:pPr marL="800100" lvl="1" indent="-342900">
              <a:buFont typeface="Wingdings" panose="05000000000000000000" pitchFamily="2" charset="2"/>
              <a:buChar char="ü"/>
            </a:pPr>
            <a:r>
              <a:rPr lang="es-EC" sz="2000" dirty="0">
                <a:latin typeface="Times New Roman" panose="02020603050405020304" pitchFamily="18" charset="0"/>
                <a:cs typeface="Times New Roman" panose="02020603050405020304" pitchFamily="18" charset="0"/>
              </a:rPr>
              <a:t>Contratación de un tercero para cobro;</a:t>
            </a:r>
          </a:p>
          <a:p>
            <a:pPr marL="800100" lvl="1" indent="-342900">
              <a:buFont typeface="Wingdings" panose="05000000000000000000" pitchFamily="2" charset="2"/>
              <a:buChar char="ü"/>
            </a:pPr>
            <a:r>
              <a:rPr lang="es-EC" sz="2000" dirty="0">
                <a:latin typeface="Times New Roman" panose="02020603050405020304" pitchFamily="18" charset="0"/>
                <a:cs typeface="Times New Roman" panose="02020603050405020304" pitchFamily="18" charset="0"/>
              </a:rPr>
              <a:t>Bloqueo del cliente.</a:t>
            </a:r>
          </a:p>
        </p:txBody>
      </p:sp>
    </p:spTree>
    <p:extLst>
      <p:ext uri="{BB962C8B-B14F-4D97-AF65-F5344CB8AC3E}">
        <p14:creationId xmlns:p14="http://schemas.microsoft.com/office/powerpoint/2010/main" val="263598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0" y="989416"/>
            <a:ext cx="7312419" cy="1153323"/>
          </a:xfrm>
          <a:prstGeom prst="rect">
            <a:avLst/>
          </a:prstGeom>
        </p:spPr>
        <p:txBody>
          <a:bodyPr spcFirstLastPara="1" vert="horz" lIns="91440" tIns="45720" rIns="91440" bIns="45720" rtlCol="0" anchorCtr="0">
            <a:normAutofit/>
          </a:bodyPr>
          <a:lstStyle/>
          <a:p>
            <a:r>
              <a:rPr lang="en-US" b="1" dirty="0" err="1">
                <a:latin typeface="+mn-lt"/>
              </a:rPr>
              <a:t>Conclusiones</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CuadroTexto 23">
            <a:extLst>
              <a:ext uri="{FF2B5EF4-FFF2-40B4-BE49-F238E27FC236}">
                <a16:creationId xmlns:a16="http://schemas.microsoft.com/office/drawing/2014/main" id="{38EE07C4-33FC-4FB5-8203-9550F0EFF694}"/>
              </a:ext>
            </a:extLst>
          </p:cNvPr>
          <p:cNvSpPr txBox="1"/>
          <p:nvPr/>
        </p:nvSpPr>
        <p:spPr>
          <a:xfrm>
            <a:off x="1384013" y="2362666"/>
            <a:ext cx="7494309" cy="2951064"/>
          </a:xfrm>
          <a:prstGeom prst="rect">
            <a:avLst/>
          </a:prstGeom>
          <a:solidFill>
            <a:schemeClr val="accent1">
              <a:lumMod val="20000"/>
              <a:lumOff val="80000"/>
            </a:schemeClr>
          </a:solidFill>
          <a:ln w="28575">
            <a:solidFill>
              <a:schemeClr val="accent1"/>
            </a:solidFill>
          </a:ln>
        </p:spPr>
        <p:txBody>
          <a:bodyPr wrap="square">
            <a:spAutoFit/>
          </a:bodyPr>
          <a:lstStyle/>
          <a:p>
            <a:pPr marL="285750" indent="-285750" algn="just">
              <a:lnSpc>
                <a:spcPct val="150000"/>
              </a:lnSpc>
              <a:buFont typeface="Wingdings" panose="05000000000000000000" pitchFamily="2" charset="2"/>
              <a:buChar char="ü"/>
            </a:pPr>
            <a:r>
              <a:rPr lang="es-ES" dirty="0">
                <a:effectLst/>
                <a:latin typeface="Times New Roman" panose="02020603050405020304" pitchFamily="18" charset="0"/>
                <a:ea typeface="Calibri" panose="020F0502020204030204" pitchFamily="34" charset="0"/>
                <a:cs typeface="Times New Roman" panose="02020603050405020304" pitchFamily="18" charset="0"/>
              </a:rPr>
              <a:t>El análisis inicial permitió identificar el estado actual de cobranzas.</a:t>
            </a:r>
          </a:p>
          <a:p>
            <a:pPr marL="285750" indent="-285750" algn="just">
              <a:lnSpc>
                <a:spcPct val="150000"/>
              </a:lnSpc>
              <a:buFont typeface="Wingdings" panose="05000000000000000000" pitchFamily="2" charset="2"/>
              <a:buChar char="ü"/>
            </a:pPr>
            <a:r>
              <a:rPr lang="es-ES" dirty="0">
                <a:effectLst/>
                <a:latin typeface="Times New Roman" panose="02020603050405020304" pitchFamily="18" charset="0"/>
                <a:ea typeface="Calibri" panose="020F0502020204030204" pitchFamily="34" charset="0"/>
                <a:cs typeface="Times New Roman" panose="02020603050405020304" pitchFamily="18" charset="0"/>
              </a:rPr>
              <a:t>Los modelos con mejores resultados en empresas de seguros son: Bayes, Redes Neuronales y Árbol de decisión</a:t>
            </a:r>
          </a:p>
          <a:p>
            <a:pPr marL="285750" indent="-285750" algn="just">
              <a:lnSpc>
                <a:spcPct val="150000"/>
              </a:lnSpc>
              <a:buFont typeface="Wingdings" panose="05000000000000000000" pitchFamily="2" charset="2"/>
              <a:buChar char="ü"/>
            </a:pPr>
            <a:r>
              <a:rPr lang="es-ES" dirty="0">
                <a:latin typeface="Times New Roman" panose="02020603050405020304" pitchFamily="18" charset="0"/>
                <a:ea typeface="Times New Roman" panose="02020603050405020304" pitchFamily="18" charset="0"/>
                <a:cs typeface="Times New Roman" panose="02020603050405020304" pitchFamily="18" charset="0"/>
              </a:rPr>
              <a:t>El modelo de Redes Neuronales obtuvo los mejores resultados y responde a las necesidades de la empresa. </a:t>
            </a:r>
            <a:endParaRPr lang="es-E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s-ES" dirty="0">
                <a:latin typeface="Times New Roman" panose="02020603050405020304" pitchFamily="18" charset="0"/>
                <a:cs typeface="Times New Roman" panose="02020603050405020304" pitchFamily="18" charset="0"/>
              </a:rPr>
              <a:t>Las nuevas tecnologías de la información permiten a las empresas optimizar sus recursos y tomar decisiones más acertadas. </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71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0" y="989416"/>
            <a:ext cx="7312419" cy="1153323"/>
          </a:xfrm>
          <a:prstGeom prst="rect">
            <a:avLst/>
          </a:prstGeom>
        </p:spPr>
        <p:txBody>
          <a:bodyPr spcFirstLastPara="1" vert="horz" lIns="91440" tIns="45720" rIns="91440" bIns="45720" rtlCol="0" anchorCtr="0">
            <a:normAutofit/>
          </a:bodyPr>
          <a:lstStyle/>
          <a:p>
            <a:r>
              <a:rPr lang="en-US" b="1" dirty="0" err="1">
                <a:latin typeface="+mn-lt"/>
              </a:rPr>
              <a:t>Recomendaciones</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CCF212D1-1376-4A4B-AAE3-142112B473E2}"/>
              </a:ext>
            </a:extLst>
          </p:cNvPr>
          <p:cNvSpPr txBox="1"/>
          <p:nvPr/>
        </p:nvSpPr>
        <p:spPr>
          <a:xfrm>
            <a:off x="1190375" y="2290030"/>
            <a:ext cx="7489145" cy="2951064"/>
          </a:xfrm>
          <a:prstGeom prst="rect">
            <a:avLst/>
          </a:prstGeom>
          <a:solidFill>
            <a:schemeClr val="accent1">
              <a:lumMod val="20000"/>
              <a:lumOff val="80000"/>
            </a:schemeClr>
          </a:solidFill>
          <a:ln w="28575">
            <a:solidFill>
              <a:schemeClr val="tx1"/>
            </a:solidFill>
          </a:ln>
        </p:spPr>
        <p:txBody>
          <a:bodyPr wrap="square">
            <a:spAutoFit/>
          </a:bodyPr>
          <a:lstStyle/>
          <a:p>
            <a:pPr marL="342900" lvl="0" indent="-342900">
              <a:lnSpc>
                <a:spcPct val="150000"/>
              </a:lnSpc>
              <a:buFont typeface="Wingdings" panose="05000000000000000000" pitchFamily="2" charset="2"/>
              <a:buChar char="ü"/>
            </a:pPr>
            <a:r>
              <a:rPr lang="es-ES" dirty="0">
                <a:latin typeface="Times New Roman" panose="02020603050405020304" pitchFamily="18" charset="0"/>
                <a:cs typeface="Times New Roman" panose="02020603050405020304" pitchFamily="18" charset="0"/>
              </a:rPr>
              <a:t>Automatizar los reportes de la línea y crear un dashboard que permita optimizar la tarea de recuperación. </a:t>
            </a:r>
            <a:endParaRPr lang="es-EC" dirty="0">
              <a:latin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ü"/>
            </a:pPr>
            <a:r>
              <a:rPr lang="es-ES" dirty="0">
                <a:latin typeface="Times New Roman" panose="02020603050405020304" pitchFamily="18" charset="0"/>
                <a:cs typeface="Times New Roman" panose="02020603050405020304" pitchFamily="18" charset="0"/>
              </a:rPr>
              <a:t>Establecer mayores controles en el proceso de comercialización </a:t>
            </a:r>
          </a:p>
          <a:p>
            <a:pPr marL="342900" lvl="0" indent="-342900">
              <a:lnSpc>
                <a:spcPct val="150000"/>
              </a:lnSpc>
              <a:buFont typeface="Wingdings" panose="05000000000000000000" pitchFamily="2" charset="2"/>
              <a:buChar char="ü"/>
            </a:pPr>
            <a:r>
              <a:rPr lang="es-ES" dirty="0">
                <a:latin typeface="Times New Roman" panose="02020603050405020304" pitchFamily="18" charset="0"/>
                <a:cs typeface="Times New Roman" panose="02020603050405020304" pitchFamily="18" charset="0"/>
              </a:rPr>
              <a:t>Crear alertas hacia el cliente y el ejecutivo cuando se renuevan las pólizas.</a:t>
            </a:r>
          </a:p>
          <a:p>
            <a:pPr marL="342900" lvl="0" indent="-342900">
              <a:lnSpc>
                <a:spcPct val="150000"/>
              </a:lnSpc>
              <a:buFont typeface="Wingdings" panose="05000000000000000000" pitchFamily="2" charset="2"/>
              <a:buChar char="ü"/>
            </a:pPr>
            <a:r>
              <a:rPr lang="es-ES" dirty="0">
                <a:latin typeface="Times New Roman" panose="02020603050405020304" pitchFamily="18" charset="0"/>
                <a:cs typeface="Times New Roman" panose="02020603050405020304" pitchFamily="18" charset="0"/>
              </a:rPr>
              <a:t>Definir estrategias de acuerdo a la semaforización de clientes.</a:t>
            </a:r>
          </a:p>
          <a:p>
            <a:pPr marL="342900" lvl="0" indent="-342900">
              <a:lnSpc>
                <a:spcPct val="150000"/>
              </a:lnSpc>
              <a:buFont typeface="Wingdings" panose="05000000000000000000" pitchFamily="2" charset="2"/>
              <a:buChar char="ü"/>
            </a:pPr>
            <a:r>
              <a:rPr lang="es-ES" dirty="0">
                <a:latin typeface="Times New Roman" panose="02020603050405020304" pitchFamily="18" charset="0"/>
                <a:cs typeface="Times New Roman" panose="02020603050405020304" pitchFamily="18" charset="0"/>
              </a:rPr>
              <a:t>Establecer metas de cobro y desarrollar programas estacionales de incentivos que permitan motivar al personal de recuperación de cartera</a:t>
            </a:r>
          </a:p>
        </p:txBody>
      </p:sp>
    </p:spTree>
    <p:extLst>
      <p:ext uri="{BB962C8B-B14F-4D97-AF65-F5344CB8AC3E}">
        <p14:creationId xmlns:p14="http://schemas.microsoft.com/office/powerpoint/2010/main" val="2210242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360660" y="398319"/>
            <a:ext cx="7188200" cy="1854200"/>
          </a:xfrm>
          <a:prstGeom prst="rect">
            <a:avLst/>
          </a:prstGeom>
          <a:noFill/>
        </p:spPr>
      </p:pic>
      <p:sp>
        <p:nvSpPr>
          <p:cNvPr id="6" name="3 Rectángulo"/>
          <p:cNvSpPr/>
          <p:nvPr/>
        </p:nvSpPr>
        <p:spPr>
          <a:xfrm>
            <a:off x="1697589" y="2543464"/>
            <a:ext cx="9077860" cy="4075475"/>
          </a:xfrm>
          <a:prstGeom prst="rect">
            <a:avLst/>
          </a:prstGeom>
        </p:spPr>
        <p:txBody>
          <a:bodyPr wrap="square">
            <a:spAutoFit/>
          </a:bodyPr>
          <a:lstStyle/>
          <a:p>
            <a:pPr algn="ctr"/>
            <a:r>
              <a:rPr lang="es-EC" sz="1600" b="1" dirty="0"/>
              <a:t>DEPARTAMENTO DE CIENCIAS DE LA COMPUTACIÓN</a:t>
            </a:r>
            <a:endParaRPr lang="es-ES" sz="1600" b="1" dirty="0"/>
          </a:p>
          <a:p>
            <a:pPr algn="ctr"/>
            <a:r>
              <a:rPr lang="es-EC" sz="1600" b="1" dirty="0"/>
              <a:t>MAESTRÍA EN GESTIÓN DE SISTEMAS DE INFORMACIÓN E INTELIGENCIA DE NEGOCIOS</a:t>
            </a:r>
            <a:endParaRPr lang="es-ES" sz="1600" b="1" dirty="0"/>
          </a:p>
          <a:p>
            <a:pPr algn="ctr"/>
            <a:r>
              <a:rPr lang="es-EC" sz="1600" b="1" dirty="0"/>
              <a:t> </a:t>
            </a:r>
            <a:endParaRPr lang="es-ES" sz="1600" b="1" dirty="0"/>
          </a:p>
          <a:p>
            <a:pPr algn="ctr"/>
            <a:endParaRPr lang="es-ES" sz="1600" b="1" dirty="0"/>
          </a:p>
          <a:p>
            <a:pPr algn="ctr">
              <a:lnSpc>
                <a:spcPct val="200000"/>
              </a:lnSpc>
              <a:spcBef>
                <a:spcPts val="490"/>
              </a:spcBef>
              <a:spcAft>
                <a:spcPts val="800"/>
              </a:spcAft>
            </a:pPr>
            <a:r>
              <a:rPr lang="es-EC" sz="1600" b="1" dirty="0"/>
              <a:t>TEMA: “DESARROLLO DE UN MODELO PREDICTIVO DE MOROSIDAD DE CARTERA DE LA LÍNEA DE FIANZAS DE UNA EMPRESA DE SEGUROS</a:t>
            </a:r>
          </a:p>
          <a:p>
            <a:pPr algn="ctr"/>
            <a:endParaRPr lang="es-EC" sz="1600" b="1" dirty="0"/>
          </a:p>
          <a:p>
            <a:pPr algn="ctr"/>
            <a:endParaRPr lang="es-ES" sz="1600" b="1" dirty="0"/>
          </a:p>
          <a:p>
            <a:pPr algn="ctr"/>
            <a:r>
              <a:rPr lang="es-EC" sz="1600" b="1" dirty="0"/>
              <a:t> </a:t>
            </a:r>
            <a:endParaRPr lang="es-ES" sz="1600" b="1" dirty="0"/>
          </a:p>
          <a:p>
            <a:pPr algn="ctr"/>
            <a:r>
              <a:rPr lang="es-EC" sz="1600" b="1" dirty="0"/>
              <a:t>NATALIA FERNANDA CARVAJAL CASTRO</a:t>
            </a:r>
            <a:endParaRPr lang="es-ES" sz="1600" b="1" dirty="0"/>
          </a:p>
          <a:p>
            <a:pPr algn="ctr"/>
            <a:r>
              <a:rPr lang="es-EC" sz="1600" b="1" dirty="0"/>
              <a:t> </a:t>
            </a:r>
            <a:endParaRPr lang="es-ES" sz="1600" b="1" dirty="0"/>
          </a:p>
          <a:p>
            <a:pPr algn="ctr"/>
            <a:r>
              <a:rPr lang="es-EC" sz="1600" b="1" dirty="0"/>
              <a:t> </a:t>
            </a:r>
            <a:endParaRPr lang="es-ES" sz="1600" b="1" dirty="0"/>
          </a:p>
          <a:p>
            <a:pPr algn="ctr"/>
            <a:r>
              <a:rPr lang="es-EC" sz="1600" b="1" dirty="0"/>
              <a:t>AÑO: 2020</a:t>
            </a:r>
            <a:endParaRPr lang="es-ES" sz="1600" b="1" dirty="0"/>
          </a:p>
        </p:txBody>
      </p:sp>
      <p:sp>
        <p:nvSpPr>
          <p:cNvPr id="2" name="CuadroTexto 1"/>
          <p:cNvSpPr txBox="1"/>
          <p:nvPr/>
        </p:nvSpPr>
        <p:spPr>
          <a:xfrm>
            <a:off x="8658871" y="4789099"/>
            <a:ext cx="2988860" cy="1200329"/>
          </a:xfrm>
          <a:prstGeom prst="rect">
            <a:avLst/>
          </a:prstGeom>
          <a:solidFill>
            <a:srgbClr val="0099CC"/>
          </a:solidFill>
          <a:ln w="76200">
            <a:solidFill>
              <a:schemeClr val="accent5">
                <a:lumMod val="75000"/>
              </a:schemeClr>
            </a:solidFill>
          </a:ln>
        </p:spPr>
        <p:txBody>
          <a:bodyPr wrap="square" rtlCol="0">
            <a:spAutoFit/>
          </a:bodyPr>
          <a:lstStyle/>
          <a:p>
            <a:pPr algn="ctr"/>
            <a:r>
              <a:rPr lang="es-EC" sz="3600" b="1" dirty="0">
                <a:solidFill>
                  <a:schemeClr val="bg1"/>
                </a:solidFill>
              </a:rPr>
              <a:t>¡GRACIAS!</a:t>
            </a:r>
          </a:p>
          <a:p>
            <a:pPr algn="ctr"/>
            <a:r>
              <a:rPr lang="es-EC" sz="3600" b="1" dirty="0">
                <a:solidFill>
                  <a:schemeClr val="bg1"/>
                </a:solidFill>
              </a:rPr>
              <a:t>¿PREGUNTAS?</a:t>
            </a:r>
          </a:p>
        </p:txBody>
      </p:sp>
    </p:spTree>
    <p:extLst>
      <p:ext uri="{BB962C8B-B14F-4D97-AF65-F5344CB8AC3E}">
        <p14:creationId xmlns:p14="http://schemas.microsoft.com/office/powerpoint/2010/main" val="59063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761070" y="1447800"/>
            <a:ext cx="5334930" cy="1224121"/>
          </a:xfrm>
          <a:prstGeom prst="rect">
            <a:avLst/>
          </a:prstGeom>
        </p:spPr>
        <p:txBody>
          <a:bodyPr spcFirstLastPara="1" vert="horz" lIns="91440" tIns="45720" rIns="91440" bIns="45720" rtlCol="0" anchorCtr="0">
            <a:normAutofit/>
          </a:bodyPr>
          <a:lstStyle/>
          <a:p>
            <a:r>
              <a:rPr lang="en-US" b="1" dirty="0">
                <a:latin typeface="+mn-lt"/>
              </a:rPr>
              <a:t>ANTECEDENTES</a:t>
            </a:r>
          </a:p>
        </p:txBody>
      </p:sp>
      <p:sp>
        <p:nvSpPr>
          <p:cNvPr id="9" name="Google Shape;452;p26">
            <a:extLst>
              <a:ext uri="{FF2B5EF4-FFF2-40B4-BE49-F238E27FC236}">
                <a16:creationId xmlns:a16="http://schemas.microsoft.com/office/drawing/2014/main" id="{C3CF3BFC-DF32-44B4-A94C-057BEFC62F92}"/>
              </a:ext>
            </a:extLst>
          </p:cNvPr>
          <p:cNvSpPr txBox="1">
            <a:spLocks noGrp="1"/>
          </p:cNvSpPr>
          <p:nvPr>
            <p:ph type="subTitle" idx="1"/>
          </p:nvPr>
        </p:nvSpPr>
        <p:spPr>
          <a:xfrm>
            <a:off x="835617" y="3083626"/>
            <a:ext cx="5185835" cy="3175130"/>
          </a:xfrm>
          <a:prstGeom prst="rect">
            <a:avLst/>
          </a:prstGeom>
          <a:solidFill>
            <a:schemeClr val="accent5">
              <a:lumMod val="20000"/>
              <a:lumOff val="80000"/>
            </a:schemeClr>
          </a:solidFill>
          <a:ln w="28575">
            <a:solidFill>
              <a:schemeClr val="accent1"/>
            </a:solidFill>
          </a:ln>
        </p:spPr>
        <p:txBody>
          <a:bodyPr spcFirstLastPara="1" vert="horz" lIns="91440" tIns="45720" rIns="91440" bIns="45720" rtlCol="0" anchorCtr="0">
            <a:noAutofit/>
          </a:bodyPr>
          <a:lstStyle/>
          <a:p>
            <a:pPr marL="228589">
              <a:lnSpc>
                <a:spcPct val="150000"/>
              </a:lnSpc>
              <a:buClr>
                <a:schemeClr val="accent6">
                  <a:lumMod val="50000"/>
                </a:schemeClr>
              </a:buClr>
            </a:pPr>
            <a:r>
              <a:rPr lang="en-US" sz="2000" dirty="0">
                <a:latin typeface="Times New Roman" panose="02020603050405020304" pitchFamily="18" charset="0"/>
                <a:cs typeface="Times New Roman" panose="02020603050405020304" pitchFamily="18" charset="0"/>
              </a:rPr>
              <a:t>La línea de </a:t>
            </a:r>
            <a:r>
              <a:rPr lang="en-US" sz="2000" dirty="0" err="1">
                <a:latin typeface="Times New Roman" panose="02020603050405020304" pitchFamily="18" charset="0"/>
                <a:cs typeface="Times New Roman" panose="02020603050405020304" pitchFamily="18" charset="0"/>
              </a:rPr>
              <a:t>Fianzas</a:t>
            </a:r>
            <a:r>
              <a:rPr lang="en-US" sz="2000" dirty="0">
                <a:latin typeface="Times New Roman" panose="02020603050405020304" pitchFamily="18" charset="0"/>
                <a:cs typeface="Times New Roman" panose="02020603050405020304" pitchFamily="18" charset="0"/>
              </a:rPr>
              <a:t>  se </a:t>
            </a:r>
            <a:r>
              <a:rPr lang="es-EC" sz="2000" dirty="0">
                <a:latin typeface="Times New Roman" panose="02020603050405020304" pitchFamily="18" charset="0"/>
                <a:cs typeface="Times New Roman" panose="02020603050405020304" pitchFamily="18" charset="0"/>
              </a:rPr>
              <a:t>encarga</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garantizar</a:t>
            </a:r>
            <a:r>
              <a:rPr lang="en-US" sz="2000" dirty="0">
                <a:latin typeface="Times New Roman" panose="02020603050405020304" pitchFamily="18" charset="0"/>
                <a:cs typeface="Times New Roman" panose="02020603050405020304" pitchFamily="18" charset="0"/>
              </a:rPr>
              <a:t> el </a:t>
            </a:r>
            <a:r>
              <a:rPr lang="en-US" sz="2000" dirty="0" err="1">
                <a:latin typeface="Times New Roman" panose="02020603050405020304" pitchFamily="18" charset="0"/>
                <a:cs typeface="Times New Roman" panose="02020603050405020304" pitchFamily="18" charset="0"/>
              </a:rPr>
              <a:t>cumplimiento</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contratos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en</a:t>
            </a:r>
            <a:r>
              <a:rPr lang="en-US" sz="2000" dirty="0">
                <a:latin typeface="Times New Roman" panose="02020603050405020304" pitchFamily="18" charset="0"/>
                <a:cs typeface="Times New Roman" panose="02020603050405020304" pitchFamily="18" charset="0"/>
              </a:rPr>
              <a:t> el sector </a:t>
            </a:r>
            <a:r>
              <a:rPr lang="en-US" sz="2000" dirty="0" err="1">
                <a:latin typeface="Times New Roman" panose="02020603050405020304" pitchFamily="18" charset="0"/>
                <a:cs typeface="Times New Roman" panose="02020603050405020304" pitchFamily="18" charset="0"/>
              </a:rPr>
              <a:t>público</a:t>
            </a:r>
            <a:r>
              <a:rPr lang="en-US" sz="2000" dirty="0">
                <a:latin typeface="Times New Roman" panose="02020603050405020304" pitchFamily="18" charset="0"/>
                <a:cs typeface="Times New Roman" panose="02020603050405020304" pitchFamily="18" charset="0"/>
              </a:rPr>
              <a:t> y privado.  Sus </a:t>
            </a:r>
            <a:r>
              <a:rPr lang="en-US" sz="2000" dirty="0" err="1">
                <a:latin typeface="Times New Roman" panose="02020603050405020304" pitchFamily="18" charset="0"/>
                <a:cs typeface="Times New Roman" panose="02020603050405020304" pitchFamily="18" charset="0"/>
              </a:rPr>
              <a:t>principales</a:t>
            </a:r>
            <a:r>
              <a:rPr lang="en-US" sz="2000" dirty="0">
                <a:latin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cs typeface="Times New Roman" panose="02020603050405020304" pitchFamily="18" charset="0"/>
              </a:rPr>
              <a:t>ramos</a:t>
            </a:r>
            <a:r>
              <a:rPr lang="en-US" sz="2000" dirty="0">
                <a:latin typeface="Times New Roman" panose="02020603050405020304" pitchFamily="18" charset="0"/>
                <a:cs typeface="Times New Roman" panose="02020603050405020304" pitchFamily="18" charset="0"/>
              </a:rPr>
              <a:t> son: </a:t>
            </a:r>
            <a:r>
              <a:rPr lang="en-US" sz="2000" dirty="0" err="1">
                <a:latin typeface="Times New Roman" panose="02020603050405020304" pitchFamily="18" charset="0"/>
                <a:cs typeface="Times New Roman" panose="02020603050405020304" pitchFamily="18" charset="0"/>
              </a:rPr>
              <a:t>Buen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Uso</a:t>
            </a:r>
            <a:r>
              <a:rPr lang="en-US" sz="2000" dirty="0">
                <a:latin typeface="Times New Roman" panose="02020603050405020304" pitchFamily="18" charset="0"/>
                <a:cs typeface="Times New Roman" panose="02020603050405020304" pitchFamily="18" charset="0"/>
              </a:rPr>
              <a:t> del </a:t>
            </a:r>
            <a:r>
              <a:rPr lang="en-US" sz="2000" dirty="0" err="1">
                <a:latin typeface="Times New Roman" panose="02020603050405020304" pitchFamily="18" charset="0"/>
                <a:cs typeface="Times New Roman" panose="02020603050405020304" pitchFamily="18" charset="0"/>
              </a:rPr>
              <a:t>Anticipo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Cumplimiento</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Contrato</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Seriedad</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Oferta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Participa</a:t>
            </a:r>
            <a:r>
              <a:rPr lang="en-US" sz="2000" dirty="0">
                <a:latin typeface="Times New Roman" panose="02020603050405020304" pitchFamily="18" charset="0"/>
                <a:cs typeface="Times New Roman" panose="02020603050405020304" pitchFamily="18" charset="0"/>
              </a:rPr>
              <a:t> el </a:t>
            </a:r>
            <a:r>
              <a:rPr lang="en-US" sz="2000" dirty="0" err="1">
                <a:latin typeface="Times New Roman" panose="02020603050405020304" pitchFamily="18" charset="0"/>
                <a:cs typeface="Times New Roman" panose="02020603050405020304" pitchFamily="18" charset="0"/>
              </a:rPr>
              <a:t>beneficiario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aseguradora</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contratista</a:t>
            </a:r>
            <a:r>
              <a:rPr lang="en-US" sz="2000" dirty="0">
                <a:latin typeface="Times New Roman" panose="02020603050405020304" pitchFamily="18" charset="0"/>
                <a:cs typeface="Times New Roman" panose="02020603050405020304" pitchFamily="18" charset="0"/>
              </a:rPr>
              <a:t>. </a:t>
            </a:r>
          </a:p>
        </p:txBody>
      </p:sp>
      <p:sp>
        <p:nvSpPr>
          <p:cNvPr id="41" name="Freeform: Shape 40">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20" name="Imagen 19" descr="Logotipo, nombre de la empresa&#10;&#10;Descripción generada automáticamente">
            <a:extLst>
              <a:ext uri="{FF2B5EF4-FFF2-40B4-BE49-F238E27FC236}">
                <a16:creationId xmlns:a16="http://schemas.microsoft.com/office/drawing/2014/main" id="{3082BFB0-413C-40CA-AF47-BA730DCBAEA3}"/>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5" name="Freeform: Shape 4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21546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6282188" y="959536"/>
            <a:ext cx="5334930" cy="1153323"/>
          </a:xfrm>
          <a:prstGeom prst="rect">
            <a:avLst/>
          </a:prstGeom>
        </p:spPr>
        <p:txBody>
          <a:bodyPr spcFirstLastPara="1" vert="horz" lIns="91440" tIns="45720" rIns="91440" bIns="45720" rtlCol="0" anchorCtr="0">
            <a:normAutofit/>
          </a:bodyPr>
          <a:lstStyle/>
          <a:p>
            <a:r>
              <a:rPr lang="en-US" b="1" dirty="0">
                <a:latin typeface="+mn-lt"/>
              </a:rPr>
              <a:t>ANTECEDENTES</a:t>
            </a:r>
          </a:p>
        </p:txBody>
      </p:sp>
      <p:sp>
        <p:nvSpPr>
          <p:cNvPr id="9" name="Google Shape;452;p26">
            <a:extLst>
              <a:ext uri="{FF2B5EF4-FFF2-40B4-BE49-F238E27FC236}">
                <a16:creationId xmlns:a16="http://schemas.microsoft.com/office/drawing/2014/main" id="{C3CF3BFC-DF32-44B4-A94C-057BEFC62F92}"/>
              </a:ext>
            </a:extLst>
          </p:cNvPr>
          <p:cNvSpPr txBox="1">
            <a:spLocks noGrp="1"/>
          </p:cNvSpPr>
          <p:nvPr>
            <p:ph type="subTitle" idx="1"/>
          </p:nvPr>
        </p:nvSpPr>
        <p:spPr>
          <a:xfrm>
            <a:off x="5674936" y="2098418"/>
            <a:ext cx="6298444" cy="4349516"/>
          </a:xfrm>
          <a:prstGeom prst="rect">
            <a:avLst/>
          </a:prstGeom>
          <a:solidFill>
            <a:schemeClr val="accent5">
              <a:lumMod val="20000"/>
              <a:lumOff val="80000"/>
            </a:schemeClr>
          </a:solidFill>
          <a:ln w="28575">
            <a:solidFill>
              <a:schemeClr val="accent1"/>
            </a:solidFill>
          </a:ln>
        </p:spPr>
        <p:txBody>
          <a:bodyPr spcFirstLastPara="1" vert="horz" lIns="91440" tIns="45720" rIns="91440" bIns="45720" rtlCol="0" anchorCtr="0">
            <a:noAutofit/>
          </a:bodyPr>
          <a:lstStyle/>
          <a:p>
            <a:pPr marL="228589">
              <a:lnSpc>
                <a:spcPct val="150000"/>
              </a:lnSpc>
              <a:buClr>
                <a:schemeClr val="accent6">
                  <a:lumMod val="50000"/>
                </a:schemeClr>
              </a:buClr>
            </a:pPr>
            <a:r>
              <a:rPr lang="en-US" sz="2000" dirty="0">
                <a:latin typeface="Times New Roman" panose="02020603050405020304" pitchFamily="18" charset="0"/>
                <a:cs typeface="Times New Roman" panose="02020603050405020304" pitchFamily="18" charset="0"/>
              </a:rPr>
              <a:t>La línea de </a:t>
            </a:r>
            <a:r>
              <a:rPr lang="en-US" sz="2000" dirty="0" err="1">
                <a:latin typeface="Times New Roman" panose="02020603050405020304" pitchFamily="18" charset="0"/>
                <a:cs typeface="Times New Roman" panose="02020603050405020304" pitchFamily="18" charset="0"/>
              </a:rPr>
              <a:t>negocio</a:t>
            </a:r>
            <a:r>
              <a:rPr lang="en-US" sz="2000" dirty="0">
                <a:latin typeface="Times New Roman" panose="02020603050405020304" pitchFamily="18" charset="0"/>
                <a:cs typeface="Times New Roman" panose="02020603050405020304" pitchFamily="18" charset="0"/>
              </a:rPr>
              <a:t> no </a:t>
            </a:r>
            <a:r>
              <a:rPr lang="en-US" sz="2000" dirty="0" err="1">
                <a:latin typeface="Times New Roman" panose="02020603050405020304" pitchFamily="18" charset="0"/>
                <a:cs typeface="Times New Roman" panose="02020603050405020304" pitchFamily="18" charset="0"/>
              </a:rPr>
              <a:t>cuenta</a:t>
            </a:r>
            <a:r>
              <a:rPr lang="en-US" sz="2000" dirty="0">
                <a:latin typeface="Times New Roman" panose="02020603050405020304" pitchFamily="18" charset="0"/>
                <a:cs typeface="Times New Roman" panose="02020603050405020304" pitchFamily="18" charset="0"/>
              </a:rPr>
              <a:t> con una </a:t>
            </a:r>
            <a:r>
              <a:rPr lang="en-US" sz="2000" dirty="0" err="1">
                <a:latin typeface="Times New Roman" panose="02020603050405020304" pitchFamily="18" charset="0"/>
                <a:cs typeface="Times New Roman" panose="02020603050405020304" pitchFamily="18" charset="0"/>
              </a:rPr>
              <a:t>automatización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en</a:t>
            </a:r>
            <a:r>
              <a:rPr lang="en-US" sz="2000" dirty="0">
                <a:latin typeface="Times New Roman" panose="02020603050405020304" pitchFamily="18" charset="0"/>
                <a:cs typeface="Times New Roman" panose="02020603050405020304" pitchFamily="18" charset="0"/>
              </a:rPr>
              <a:t> la </a:t>
            </a:r>
            <a:r>
              <a:rPr lang="es-EC" sz="2000" dirty="0">
                <a:latin typeface="Times New Roman" panose="02020603050405020304" pitchFamily="18" charset="0"/>
                <a:cs typeface="Times New Roman" panose="02020603050405020304" pitchFamily="18" charset="0"/>
              </a:rPr>
              <a:t>gestión</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recuperación</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cartera</a:t>
            </a:r>
            <a:r>
              <a:rPr lang="en-US" sz="2000" dirty="0">
                <a:latin typeface="Times New Roman" panose="02020603050405020304" pitchFamily="18" charset="0"/>
                <a:cs typeface="Times New Roman" panose="02020603050405020304" pitchFamily="18" charset="0"/>
              </a:rPr>
              <a:t>. Los </a:t>
            </a:r>
            <a:r>
              <a:rPr lang="en-US" sz="2000" dirty="0" err="1">
                <a:latin typeface="Times New Roman" panose="02020603050405020304" pitchFamily="18" charset="0"/>
                <a:cs typeface="Times New Roman" panose="02020603050405020304" pitchFamily="18" charset="0"/>
              </a:rPr>
              <a:t>esfuerzos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realizados</a:t>
            </a:r>
            <a:r>
              <a:rPr lang="en-US" sz="2000" dirty="0">
                <a:latin typeface="Times New Roman" panose="02020603050405020304" pitchFamily="18" charset="0"/>
                <a:cs typeface="Times New Roman" panose="02020603050405020304" pitchFamily="18" charset="0"/>
              </a:rPr>
              <a:t> se </a:t>
            </a:r>
            <a:r>
              <a:rPr lang="en-US" sz="2000" dirty="0" err="1">
                <a:latin typeface="Times New Roman" panose="02020603050405020304" pitchFamily="18" charset="0"/>
                <a:cs typeface="Times New Roman" panose="02020603050405020304" pitchFamily="18" charset="0"/>
              </a:rPr>
              <a:t>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enfocado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en</a:t>
            </a:r>
            <a:r>
              <a:rPr lang="en-US" sz="2000" dirty="0">
                <a:latin typeface="Times New Roman" panose="02020603050405020304" pitchFamily="18" charset="0"/>
                <a:cs typeface="Times New Roman" panose="02020603050405020304" pitchFamily="18" charset="0"/>
              </a:rPr>
              <a:t> el </a:t>
            </a:r>
            <a:r>
              <a:rPr lang="en-US" sz="2000" dirty="0" err="1">
                <a:latin typeface="Times New Roman" panose="02020603050405020304" pitchFamily="18" charset="0"/>
                <a:cs typeface="Times New Roman" panose="02020603050405020304" pitchFamily="18" charset="0"/>
              </a:rPr>
              <a:t>proceso</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comercialización</a:t>
            </a:r>
            <a:r>
              <a:rPr lang="en-US" sz="2000" dirty="0">
                <a:latin typeface="Times New Roman" panose="02020603050405020304" pitchFamily="18" charset="0"/>
                <a:cs typeface="Times New Roman" panose="02020603050405020304" pitchFamily="18" charset="0"/>
              </a:rPr>
              <a:t>. Sin embargo, no se ha </a:t>
            </a:r>
            <a:r>
              <a:rPr lang="en-US" sz="2000" dirty="0" err="1">
                <a:latin typeface="Times New Roman" panose="02020603050405020304" pitchFamily="18" charset="0"/>
                <a:cs typeface="Times New Roman" panose="02020603050405020304" pitchFamily="18" charset="0"/>
              </a:rPr>
              <a:t>logrado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cerrar</a:t>
            </a:r>
            <a:r>
              <a:rPr lang="en-US" sz="2000" dirty="0">
                <a:latin typeface="Times New Roman" panose="02020603050405020304" pitchFamily="18" charset="0"/>
                <a:cs typeface="Times New Roman" panose="02020603050405020304" pitchFamily="18" charset="0"/>
              </a:rPr>
              <a:t> el </a:t>
            </a:r>
            <a:r>
              <a:rPr lang="en-US" sz="2000" dirty="0" err="1">
                <a:latin typeface="Times New Roman" panose="02020603050405020304" pitchFamily="18" charset="0"/>
                <a:cs typeface="Times New Roman" panose="02020603050405020304" pitchFamily="18" charset="0"/>
              </a:rPr>
              <a:t>círculo</a:t>
            </a:r>
            <a:r>
              <a:rPr lang="en-US" sz="2000" dirty="0">
                <a:latin typeface="Times New Roman" panose="02020603050405020304" pitchFamily="18" charset="0"/>
                <a:cs typeface="Times New Roman" panose="02020603050405020304" pitchFamily="18" charset="0"/>
              </a:rPr>
              <a:t> de una forma </a:t>
            </a:r>
            <a:r>
              <a:rPr lang="en-US" sz="2000" dirty="0" err="1">
                <a:latin typeface="Times New Roman" panose="02020603050405020304" pitchFamily="18" charset="0"/>
                <a:cs typeface="Times New Roman" panose="02020603050405020304" pitchFamily="18" charset="0"/>
              </a:rPr>
              <a:t>correcta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a:t>
            </a:r>
            <a:r>
              <a:rPr lang="en-US" sz="2000" dirty="0">
                <a:latin typeface="Times New Roman" panose="02020603050405020304" pitchFamily="18" charset="0"/>
                <a:cs typeface="Times New Roman" panose="02020603050405020304" pitchFamily="18" charset="0"/>
              </a:rPr>
              <a:t> que la </a:t>
            </a:r>
            <a:r>
              <a:rPr lang="en-US" sz="2000" dirty="0" err="1">
                <a:latin typeface="Times New Roman" panose="02020603050405020304" pitchFamily="18" charset="0"/>
                <a:cs typeface="Times New Roman" panose="02020603050405020304" pitchFamily="18" charset="0"/>
              </a:rPr>
              <a:t>concentración</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acumulación</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cartera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vencida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vez</a:t>
            </a:r>
            <a:r>
              <a:rPr lang="en-US" sz="2000" dirty="0">
                <a:latin typeface="Times New Roman" panose="02020603050405020304" pitchFamily="18" charset="0"/>
                <a:cs typeface="Times New Roman" panose="02020603050405020304" pitchFamily="18" charset="0"/>
              </a:rPr>
              <a:t> es mayor, lo que </a:t>
            </a:r>
            <a:r>
              <a:rPr lang="en-US" sz="2000" dirty="0" err="1">
                <a:latin typeface="Times New Roman" panose="02020603050405020304" pitchFamily="18" charset="0"/>
                <a:cs typeface="Times New Roman" panose="02020603050405020304" pitchFamily="18" charset="0"/>
              </a:rPr>
              <a:t>provoca</a:t>
            </a:r>
            <a:r>
              <a:rPr lang="en-US" sz="2000" dirty="0">
                <a:latin typeface="Times New Roman" panose="02020603050405020304" pitchFamily="18" charset="0"/>
                <a:cs typeface="Times New Roman" panose="02020603050405020304" pitchFamily="18" charset="0"/>
              </a:rPr>
              <a:t> que la </a:t>
            </a:r>
            <a:r>
              <a:rPr lang="en-US" sz="2000" dirty="0" err="1">
                <a:latin typeface="Times New Roman" panose="02020603050405020304" pitchFamily="18" charset="0"/>
                <a:cs typeface="Times New Roman" panose="02020603050405020304" pitchFamily="18" charset="0"/>
              </a:rPr>
              <a:t>empresa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pagar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impuestos</a:t>
            </a:r>
            <a:r>
              <a:rPr lang="en-US" sz="2000" dirty="0">
                <a:latin typeface="Times New Roman" panose="02020603050405020304" pitchFamily="18" charset="0"/>
                <a:cs typeface="Times New Roman" panose="02020603050405020304" pitchFamily="18" charset="0"/>
              </a:rPr>
              <a:t> sin </a:t>
            </a:r>
            <a:r>
              <a:rPr lang="en-US" sz="2000" dirty="0" err="1">
                <a:latin typeface="Times New Roman" panose="02020603050405020304" pitchFamily="18" charset="0"/>
                <a:cs typeface="Times New Roman" panose="02020603050405020304" pitchFamily="18" charset="0"/>
              </a:rPr>
              <a:t>haber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percibido</a:t>
            </a:r>
            <a:r>
              <a:rPr lang="en-US" sz="2000" dirty="0">
                <a:latin typeface="Times New Roman" panose="02020603050405020304" pitchFamily="18" charset="0"/>
                <a:cs typeface="Times New Roman" panose="02020603050405020304" pitchFamily="18" charset="0"/>
              </a:rPr>
              <a:t> el </a:t>
            </a:r>
            <a:r>
              <a:rPr lang="en-US" sz="2000" dirty="0" err="1">
                <a:latin typeface="Times New Roman" panose="02020603050405020304" pitchFamily="18" charset="0"/>
                <a:cs typeface="Times New Roman" panose="02020603050405020304" pitchFamily="18" charset="0"/>
              </a:rPr>
              <a:t>pago</a:t>
            </a:r>
            <a:r>
              <a:rPr lang="en-US" sz="2000" dirty="0">
                <a:latin typeface="Times New Roman" panose="02020603050405020304" pitchFamily="18" charset="0"/>
                <a:cs typeface="Times New Roman" panose="02020603050405020304" pitchFamily="18" charset="0"/>
              </a:rPr>
              <a:t> de las </a:t>
            </a:r>
            <a:r>
              <a:rPr lang="en-US" sz="2000" dirty="0" err="1">
                <a:latin typeface="Times New Roman" panose="02020603050405020304" pitchFamily="18" charset="0"/>
                <a:cs typeface="Times New Roman" panose="02020603050405020304" pitchFamily="18" charset="0"/>
              </a:rPr>
              <a:t>pólizas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restando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rentabilidad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en</a:t>
            </a:r>
            <a:r>
              <a:rPr lang="en-US" sz="2000" dirty="0">
                <a:latin typeface="Times New Roman" panose="02020603050405020304" pitchFamily="18" charset="0"/>
                <a:cs typeface="Times New Roman" panose="02020603050405020304" pitchFamily="18" charset="0"/>
              </a:rPr>
              <a:t> los </a:t>
            </a:r>
            <a:r>
              <a:rPr lang="en-US" sz="2000" dirty="0" err="1">
                <a:latin typeface="Times New Roman" panose="02020603050405020304" pitchFamily="18" charset="0"/>
                <a:cs typeface="Times New Roman" panose="02020603050405020304" pitchFamily="18" charset="0"/>
              </a:rPr>
              <a:t>resultados</a:t>
            </a:r>
            <a:r>
              <a:rPr lang="en-US" sz="2000" dirty="0">
                <a:latin typeface="Times New Roman" panose="02020603050405020304" pitchFamily="18" charset="0"/>
                <a:cs typeface="Times New Roman" panose="02020603050405020304" pitchFamily="18" charset="0"/>
              </a:rPr>
              <a:t> de la </a:t>
            </a:r>
            <a:r>
              <a:rPr lang="en-US" sz="2000" dirty="0" err="1">
                <a:latin typeface="Times New Roman" panose="02020603050405020304" pitchFamily="18" charset="0"/>
                <a:cs typeface="Times New Roman" panose="02020603050405020304" pitchFamily="18" charset="0"/>
              </a:rPr>
              <a:t>empresa</a:t>
            </a:r>
            <a:r>
              <a:rPr lang="en-US" sz="2000" dirty="0">
                <a:latin typeface="Times New Roman" panose="02020603050405020304" pitchFamily="18" charset="0"/>
                <a:cs typeface="Times New Roman" panose="02020603050405020304" pitchFamily="18" charset="0"/>
              </a:rPr>
              <a:t>.</a:t>
            </a: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3" name="Imagen 12" descr="Icono&#10;&#10;Descripción generada automáticamente">
            <a:extLst>
              <a:ext uri="{FF2B5EF4-FFF2-40B4-BE49-F238E27FC236}">
                <a16:creationId xmlns:a16="http://schemas.microsoft.com/office/drawing/2014/main" id="{47911B74-D424-4FC9-90D3-82F9CD3C238C}"/>
              </a:ext>
            </a:extLst>
          </p:cNvPr>
          <p:cNvPicPr>
            <a:picLocks noChangeAspect="1"/>
          </p:cNvPicPr>
          <p:nvPr/>
        </p:nvPicPr>
        <p:blipFill rotWithShape="1">
          <a:blip r:embed="rId2">
            <a:extLst>
              <a:ext uri="{28A0092B-C50C-407E-A947-70E740481C1C}">
                <a14:useLocalDpi xmlns:a14="http://schemas.microsoft.com/office/drawing/2010/main" val="0"/>
              </a:ext>
            </a:extLst>
          </a:blip>
          <a:srcRect r="-2" b="-2"/>
          <a:stretch/>
        </p:blipFill>
        <p:spPr>
          <a:xfrm>
            <a:off x="631840" y="598720"/>
            <a:ext cx="4958255" cy="495825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6418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6326541" y="565187"/>
            <a:ext cx="5334930" cy="1153323"/>
          </a:xfrm>
          <a:prstGeom prst="rect">
            <a:avLst/>
          </a:prstGeom>
        </p:spPr>
        <p:txBody>
          <a:bodyPr spcFirstLastPara="1" vert="horz" lIns="91440" tIns="45720" rIns="91440" bIns="45720" rtlCol="0" anchorCtr="0">
            <a:normAutofit/>
          </a:bodyPr>
          <a:lstStyle/>
          <a:p>
            <a:r>
              <a:rPr lang="en-US" b="1" dirty="0" err="1">
                <a:latin typeface="+mn-lt"/>
              </a:rPr>
              <a:t>Problema</a:t>
            </a:r>
            <a:r>
              <a:rPr lang="en-US" b="1" dirty="0">
                <a:latin typeface="+mn-lt"/>
              </a:rPr>
              <a:t> </a:t>
            </a: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Imagen 13">
            <a:extLst>
              <a:ext uri="{FF2B5EF4-FFF2-40B4-BE49-F238E27FC236}">
                <a16:creationId xmlns:a16="http://schemas.microsoft.com/office/drawing/2014/main" id="{735480A4-BA9F-406D-A0EB-9D8455413155}"/>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9512" y="1829689"/>
            <a:ext cx="8740602" cy="4340471"/>
          </a:xfrm>
          <a:prstGeom prst="rect">
            <a:avLst/>
          </a:prstGeom>
          <a:noFill/>
          <a:ln>
            <a:noFill/>
          </a:ln>
        </p:spPr>
      </p:pic>
    </p:spTree>
    <p:extLst>
      <p:ext uri="{BB962C8B-B14F-4D97-AF65-F5344CB8AC3E}">
        <p14:creationId xmlns:p14="http://schemas.microsoft.com/office/powerpoint/2010/main" val="405742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3848670" y="565187"/>
            <a:ext cx="7812802" cy="1153323"/>
          </a:xfrm>
          <a:prstGeom prst="rect">
            <a:avLst/>
          </a:prstGeom>
        </p:spPr>
        <p:txBody>
          <a:bodyPr spcFirstLastPara="1" vert="horz" lIns="91440" tIns="45720" rIns="91440" bIns="45720" rtlCol="0" anchorCtr="0">
            <a:normAutofit/>
          </a:bodyPr>
          <a:lstStyle/>
          <a:p>
            <a:r>
              <a:rPr lang="en-US" b="1" dirty="0" err="1">
                <a:latin typeface="+mn-lt"/>
              </a:rPr>
              <a:t>Problema</a:t>
            </a:r>
            <a:r>
              <a:rPr lang="en-US" b="1" dirty="0">
                <a:latin typeface="+mn-lt"/>
              </a:rPr>
              <a:t> </a:t>
            </a: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agen 4">
            <a:extLst>
              <a:ext uri="{FF2B5EF4-FFF2-40B4-BE49-F238E27FC236}">
                <a16:creationId xmlns:a16="http://schemas.microsoft.com/office/drawing/2014/main" id="{A29053CE-B930-4F28-895E-0B3605497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270" y="1562922"/>
            <a:ext cx="3274194" cy="3259642"/>
          </a:xfrm>
          <a:prstGeom prst="ellipse">
            <a:avLst/>
          </a:prstGeom>
          <a:ln>
            <a:noFill/>
          </a:ln>
          <a:effectLst>
            <a:softEdge rad="112500"/>
          </a:effectLst>
        </p:spPr>
      </p:pic>
      <p:sp>
        <p:nvSpPr>
          <p:cNvPr id="6" name="CuadroTexto 5">
            <a:extLst>
              <a:ext uri="{FF2B5EF4-FFF2-40B4-BE49-F238E27FC236}">
                <a16:creationId xmlns:a16="http://schemas.microsoft.com/office/drawing/2014/main" id="{9441DFAF-9BB8-4628-A871-E35D0222E6F3}"/>
              </a:ext>
            </a:extLst>
          </p:cNvPr>
          <p:cNvSpPr txBox="1"/>
          <p:nvPr/>
        </p:nvSpPr>
        <p:spPr>
          <a:xfrm>
            <a:off x="5663215" y="2120038"/>
            <a:ext cx="4340593" cy="430887"/>
          </a:xfrm>
          <a:prstGeom prst="rect">
            <a:avLst/>
          </a:prstGeom>
          <a:noFill/>
        </p:spPr>
        <p:txBody>
          <a:bodyPr wrap="square" rtlCol="0">
            <a:spAutoFit/>
          </a:bodyPr>
          <a:lstStyle/>
          <a:p>
            <a:pPr marL="285750" indent="-285750">
              <a:buFont typeface="Wingdings" panose="05000000000000000000" pitchFamily="2" charset="2"/>
              <a:buChar char="q"/>
            </a:pPr>
            <a:r>
              <a:rPr lang="es-EC" sz="2200" dirty="0"/>
              <a:t>Incremento de Cartera Vencida</a:t>
            </a:r>
          </a:p>
        </p:txBody>
      </p:sp>
      <p:sp>
        <p:nvSpPr>
          <p:cNvPr id="7" name="CuadroTexto 6">
            <a:extLst>
              <a:ext uri="{FF2B5EF4-FFF2-40B4-BE49-F238E27FC236}">
                <a16:creationId xmlns:a16="http://schemas.microsoft.com/office/drawing/2014/main" id="{CC65A1CD-6B2C-4DA7-AE6F-2959D2F7231A}"/>
              </a:ext>
            </a:extLst>
          </p:cNvPr>
          <p:cNvSpPr txBox="1"/>
          <p:nvPr/>
        </p:nvSpPr>
        <p:spPr>
          <a:xfrm>
            <a:off x="5663215" y="2948766"/>
            <a:ext cx="4913800" cy="769441"/>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C" sz="2200" dirty="0"/>
              <a:t>Generación de pago de impuestos</a:t>
            </a:r>
          </a:p>
        </p:txBody>
      </p:sp>
      <p:sp>
        <p:nvSpPr>
          <p:cNvPr id="9" name="CuadroTexto 8">
            <a:extLst>
              <a:ext uri="{FF2B5EF4-FFF2-40B4-BE49-F238E27FC236}">
                <a16:creationId xmlns:a16="http://schemas.microsoft.com/office/drawing/2014/main" id="{9FCF597A-0F02-4627-A65F-C0C08C7D2C08}"/>
              </a:ext>
            </a:extLst>
          </p:cNvPr>
          <p:cNvSpPr txBox="1"/>
          <p:nvPr/>
        </p:nvSpPr>
        <p:spPr>
          <a:xfrm>
            <a:off x="5663215" y="4242939"/>
            <a:ext cx="4709083" cy="430887"/>
          </a:xfrm>
          <a:prstGeom prst="rect">
            <a:avLst/>
          </a:prstGeom>
          <a:noFill/>
        </p:spPr>
        <p:txBody>
          <a:bodyPr wrap="square" rtlCol="0">
            <a:spAutoFit/>
          </a:bodyPr>
          <a:lstStyle/>
          <a:p>
            <a:pPr marL="285750" indent="-285750">
              <a:buFont typeface="Wingdings" panose="05000000000000000000" pitchFamily="2" charset="2"/>
              <a:buChar char="q"/>
            </a:pPr>
            <a:r>
              <a:rPr lang="es-EC" sz="2200" dirty="0"/>
              <a:t>Riesgo de Ejecución de pólizas</a:t>
            </a:r>
          </a:p>
        </p:txBody>
      </p:sp>
    </p:spTree>
    <p:extLst>
      <p:ext uri="{BB962C8B-B14F-4D97-AF65-F5344CB8AC3E}">
        <p14:creationId xmlns:p14="http://schemas.microsoft.com/office/powerpoint/2010/main" val="164691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6326541" y="565187"/>
            <a:ext cx="5334930" cy="1153323"/>
          </a:xfrm>
          <a:prstGeom prst="rect">
            <a:avLst/>
          </a:prstGeom>
        </p:spPr>
        <p:txBody>
          <a:bodyPr spcFirstLastPara="1" vert="horz" lIns="91440" tIns="45720" rIns="91440" bIns="45720" rtlCol="0" anchorCtr="0">
            <a:normAutofit fontScale="90000"/>
          </a:bodyPr>
          <a:lstStyle/>
          <a:p>
            <a:r>
              <a:rPr lang="en-US" b="1" dirty="0" err="1">
                <a:latin typeface="+mn-lt"/>
              </a:rPr>
              <a:t>Objetivo</a:t>
            </a:r>
            <a:r>
              <a:rPr lang="en-US" b="1" dirty="0">
                <a:latin typeface="+mn-lt"/>
              </a:rPr>
              <a:t> General </a:t>
            </a: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CuadroTexto 6">
            <a:extLst>
              <a:ext uri="{FF2B5EF4-FFF2-40B4-BE49-F238E27FC236}">
                <a16:creationId xmlns:a16="http://schemas.microsoft.com/office/drawing/2014/main" id="{CC65A1CD-6B2C-4DA7-AE6F-2959D2F7231A}"/>
              </a:ext>
            </a:extLst>
          </p:cNvPr>
          <p:cNvSpPr txBox="1"/>
          <p:nvPr/>
        </p:nvSpPr>
        <p:spPr>
          <a:xfrm>
            <a:off x="5879950" y="2436485"/>
            <a:ext cx="5860000" cy="2345322"/>
          </a:xfrm>
          <a:prstGeom prst="rect">
            <a:avLst/>
          </a:prstGeom>
          <a:solidFill>
            <a:schemeClr val="accent5">
              <a:lumMod val="20000"/>
              <a:lumOff val="80000"/>
            </a:schemeClr>
          </a:solidFill>
          <a:ln w="28575">
            <a:solidFill>
              <a:schemeClr val="accent1"/>
            </a:solidFill>
          </a:ln>
        </p:spPr>
        <p:txBody>
          <a:bodyPr wrap="square" rtlCol="0">
            <a:spAutoFit/>
          </a:bodyPr>
          <a:lstStyle/>
          <a:p>
            <a:pPr indent="457200" algn="ctr">
              <a:lnSpc>
                <a:spcPct val="150000"/>
              </a:lnSpc>
            </a:pPr>
            <a:r>
              <a:rPr lang="es-EC" sz="2000" dirty="0">
                <a:effectLst/>
                <a:latin typeface="Times New Roman" panose="02020603050405020304" pitchFamily="18" charset="0"/>
                <a:ea typeface="Times New Roman" panose="02020603050405020304" pitchFamily="18" charset="0"/>
              </a:rPr>
              <a:t>Crear un modelo predictivo basado en técnicas de minería de datos que permita identificar el comportamiento de la morosidad de los clientes de la línea de fianzas para definir estrategias que permitan mejorar la gestión de cobro de las pólizas. </a:t>
            </a:r>
          </a:p>
        </p:txBody>
      </p:sp>
      <p:pic>
        <p:nvPicPr>
          <p:cNvPr id="1026" name="Picture 2">
            <a:extLst>
              <a:ext uri="{FF2B5EF4-FFF2-40B4-BE49-F238E27FC236}">
                <a16:creationId xmlns:a16="http://schemas.microsoft.com/office/drawing/2014/main" id="{554E1D78-A2EE-4FFD-AF2A-6547ADE757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551" b="19793"/>
          <a:stretch/>
        </p:blipFill>
        <p:spPr bwMode="auto">
          <a:xfrm>
            <a:off x="452050" y="1167157"/>
            <a:ext cx="4338936" cy="41822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00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5548544" y="610132"/>
            <a:ext cx="6417005" cy="1153323"/>
          </a:xfrm>
          <a:prstGeom prst="rect">
            <a:avLst/>
          </a:prstGeom>
        </p:spPr>
        <p:txBody>
          <a:bodyPr spcFirstLastPara="1" vert="horz" lIns="91440" tIns="45720" rIns="91440" bIns="45720" rtlCol="0" anchorCtr="0">
            <a:normAutofit fontScale="90000"/>
          </a:bodyPr>
          <a:lstStyle/>
          <a:p>
            <a:r>
              <a:rPr lang="en-US" b="1" dirty="0" err="1">
                <a:latin typeface="Calibri "/>
              </a:rPr>
              <a:t>Objetivos</a:t>
            </a:r>
            <a:r>
              <a:rPr lang="en-US" b="1" dirty="0">
                <a:latin typeface="Calibri "/>
              </a:rPr>
              <a:t> </a:t>
            </a:r>
            <a:r>
              <a:rPr lang="en-US" b="1" dirty="0" err="1">
                <a:latin typeface="Calibri "/>
              </a:rPr>
              <a:t>Específicos</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CuadroTexto 12">
            <a:extLst>
              <a:ext uri="{FF2B5EF4-FFF2-40B4-BE49-F238E27FC236}">
                <a16:creationId xmlns:a16="http://schemas.microsoft.com/office/drawing/2014/main" id="{3E14E9C2-8E82-40C4-9C09-C412A476A899}"/>
              </a:ext>
            </a:extLst>
          </p:cNvPr>
          <p:cNvSpPr txBox="1"/>
          <p:nvPr/>
        </p:nvSpPr>
        <p:spPr>
          <a:xfrm>
            <a:off x="4858742" y="1979628"/>
            <a:ext cx="7106807" cy="3366563"/>
          </a:xfrm>
          <a:prstGeom prst="rect">
            <a:avLst/>
          </a:prstGeom>
          <a:solidFill>
            <a:schemeClr val="accent5">
              <a:lumMod val="20000"/>
              <a:lumOff val="80000"/>
            </a:schemeClr>
          </a:solidFill>
          <a:ln w="28575">
            <a:solidFill>
              <a:schemeClr val="accent1"/>
            </a:solidFill>
          </a:ln>
        </p:spPr>
        <p:txBody>
          <a:bodyPr wrap="square">
            <a:spAutoFit/>
          </a:bodyPr>
          <a:lstStyle/>
          <a:p>
            <a:pPr>
              <a:lnSpc>
                <a:spcPct val="150000"/>
              </a:lnSpc>
            </a:pPr>
            <a:r>
              <a:rPr lang="es-EC" b="1" i="1" dirty="0">
                <a:effectLst/>
                <a:latin typeface="Times New Roman" panose="02020603050405020304" pitchFamily="18" charset="0"/>
                <a:ea typeface="Times New Roman" panose="02020603050405020304" pitchFamily="18" charset="0"/>
                <a:cs typeface="Times New Roman" panose="02020603050405020304" pitchFamily="18" charset="0"/>
              </a:rPr>
              <a:t>OE1:</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Identificar el estado actual de la cartera de la línea de fianzas</a:t>
            </a:r>
          </a:p>
          <a:p>
            <a:pPr>
              <a:lnSpc>
                <a:spcPct val="150000"/>
              </a:lnSpc>
            </a:pPr>
            <a:r>
              <a:rPr lang="es-EC" b="1" i="1" dirty="0">
                <a:effectLst/>
                <a:latin typeface="Times New Roman" panose="02020603050405020304" pitchFamily="18" charset="0"/>
                <a:ea typeface="Times New Roman" panose="02020603050405020304" pitchFamily="18" charset="0"/>
                <a:cs typeface="Times New Roman" panose="02020603050405020304" pitchFamily="18" charset="0"/>
              </a:rPr>
              <a:t>OE2:</a:t>
            </a: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dirty="0">
                <a:effectLst/>
                <a:latin typeface="Times New Roman" panose="02020603050405020304" pitchFamily="18" charset="0"/>
                <a:ea typeface="Calibri" panose="020F0502020204030204" pitchFamily="34" charset="0"/>
                <a:cs typeface="Times New Roman" panose="02020603050405020304" pitchFamily="18" charset="0"/>
              </a:rPr>
              <a:t>Identificar las técnicas de modelamiento que son comúnmente empleadas en empresas de servicios para la recuperación de cartera </a:t>
            </a:r>
          </a:p>
          <a:p>
            <a:pPr>
              <a:lnSpc>
                <a:spcPct val="150000"/>
              </a:lnSpc>
            </a:pPr>
            <a:r>
              <a:rPr lang="es-EC" b="1" i="1" dirty="0">
                <a:effectLst/>
                <a:latin typeface="Times New Roman" panose="02020603050405020304" pitchFamily="18" charset="0"/>
                <a:ea typeface="Times New Roman" panose="02020603050405020304" pitchFamily="18" charset="0"/>
                <a:cs typeface="Times New Roman" panose="02020603050405020304" pitchFamily="18" charset="0"/>
              </a:rPr>
              <a:t>OE3:</a:t>
            </a: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Desarrollar un modelo predictivo de datos para identificar los patrones de comportamiento de los clientes de la línea</a:t>
            </a:r>
          </a:p>
          <a:p>
            <a:pPr>
              <a:lnSpc>
                <a:spcPct val="150000"/>
              </a:lnSpc>
            </a:pPr>
            <a:r>
              <a:rPr lang="es-EC" b="1" i="1" dirty="0">
                <a:effectLst/>
                <a:latin typeface="Times New Roman" panose="02020603050405020304" pitchFamily="18" charset="0"/>
                <a:ea typeface="Times New Roman" panose="02020603050405020304" pitchFamily="18" charset="0"/>
                <a:cs typeface="Times New Roman" panose="02020603050405020304" pitchFamily="18" charset="0"/>
              </a:rPr>
              <a:t>OE4:</a:t>
            </a: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Seleccionar la mejor técnica de minería de datos </a:t>
            </a:r>
          </a:p>
          <a:p>
            <a:pPr>
              <a:lnSpc>
                <a:spcPct val="150000"/>
              </a:lnSpc>
            </a:pPr>
            <a:r>
              <a:rPr lang="es-EC" b="1" i="1" dirty="0">
                <a:effectLst/>
                <a:latin typeface="Times New Roman" panose="02020603050405020304" pitchFamily="18" charset="0"/>
                <a:ea typeface="Times New Roman" panose="02020603050405020304" pitchFamily="18" charset="0"/>
                <a:cs typeface="Times New Roman" panose="02020603050405020304" pitchFamily="18" charset="0"/>
              </a:rPr>
              <a:t>OE5:</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Validar que el modelo seleccionado se adapta a las necesidades de la línea de fianzas para aportar en la reducción de la cartera de la línea.</a:t>
            </a:r>
          </a:p>
        </p:txBody>
      </p:sp>
      <p:pic>
        <p:nvPicPr>
          <p:cNvPr id="2050" name="Picture 2">
            <a:extLst>
              <a:ext uri="{FF2B5EF4-FFF2-40B4-BE49-F238E27FC236}">
                <a16:creationId xmlns:a16="http://schemas.microsoft.com/office/drawing/2014/main" id="{E1B9C791-2D7E-4E25-8F93-17CF9157D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604" t="2268" r="2592" b="25095"/>
          <a:stretch/>
        </p:blipFill>
        <p:spPr bwMode="auto">
          <a:xfrm>
            <a:off x="530529" y="1444109"/>
            <a:ext cx="3590925" cy="35384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45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451;p26">
            <a:extLst>
              <a:ext uri="{FF2B5EF4-FFF2-40B4-BE49-F238E27FC236}">
                <a16:creationId xmlns:a16="http://schemas.microsoft.com/office/drawing/2014/main" id="{C74A494B-4863-47C8-9B0C-278DD0236E0D}"/>
              </a:ext>
            </a:extLst>
          </p:cNvPr>
          <p:cNvSpPr txBox="1">
            <a:spLocks noGrp="1"/>
          </p:cNvSpPr>
          <p:nvPr>
            <p:ph type="ctrTitle"/>
          </p:nvPr>
        </p:nvSpPr>
        <p:spPr>
          <a:xfrm>
            <a:off x="6326540" y="728989"/>
            <a:ext cx="5334930" cy="1153323"/>
          </a:xfrm>
          <a:prstGeom prst="rect">
            <a:avLst/>
          </a:prstGeom>
        </p:spPr>
        <p:txBody>
          <a:bodyPr spcFirstLastPara="1" vert="horz" lIns="91440" tIns="45720" rIns="91440" bIns="45720" rtlCol="0" anchorCtr="0">
            <a:normAutofit/>
          </a:bodyPr>
          <a:lstStyle/>
          <a:p>
            <a:r>
              <a:rPr lang="en-US" b="1" dirty="0" err="1">
                <a:latin typeface="Calibri  "/>
              </a:rPr>
              <a:t>Hipótesis</a:t>
            </a:r>
            <a:endParaRPr lang="en-US" b="1" dirty="0">
              <a:latin typeface="Calibri  "/>
            </a:endParaRPr>
          </a:p>
        </p:txBody>
      </p:sp>
      <p:sp>
        <p:nvSpPr>
          <p:cNvPr id="27" name="Freeform: Shape 2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A29053CE-B930-4F28-895E-0B3605497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270" y="1562922"/>
            <a:ext cx="3274194" cy="3259642"/>
          </a:xfrm>
          <a:prstGeom prst="ellipse">
            <a:avLst/>
          </a:prstGeom>
          <a:ln>
            <a:noFill/>
          </a:ln>
          <a:effectLst>
            <a:softEdge rad="112500"/>
          </a:effectLst>
        </p:spPr>
      </p:pic>
      <p:sp>
        <p:nvSpPr>
          <p:cNvPr id="15" name="CuadroTexto 14">
            <a:extLst>
              <a:ext uri="{FF2B5EF4-FFF2-40B4-BE49-F238E27FC236}">
                <a16:creationId xmlns:a16="http://schemas.microsoft.com/office/drawing/2014/main" id="{7A0D53F4-9D5A-4F12-8AC6-F92116668B22}"/>
              </a:ext>
            </a:extLst>
          </p:cNvPr>
          <p:cNvSpPr txBox="1"/>
          <p:nvPr/>
        </p:nvSpPr>
        <p:spPr>
          <a:xfrm>
            <a:off x="6227324" y="2283697"/>
            <a:ext cx="5533363" cy="3268652"/>
          </a:xfrm>
          <a:prstGeom prst="rect">
            <a:avLst/>
          </a:prstGeom>
          <a:solidFill>
            <a:schemeClr val="accent5">
              <a:lumMod val="20000"/>
              <a:lumOff val="80000"/>
            </a:schemeClr>
          </a:solidFill>
          <a:ln w="28575">
            <a:solidFill>
              <a:schemeClr val="accent1"/>
            </a:solidFill>
          </a:ln>
        </p:spPr>
        <p:txBody>
          <a:bodyPr wrap="square">
            <a:spAutoFit/>
          </a:bodyPr>
          <a:lstStyle/>
          <a:p>
            <a:pPr algn="ctr">
              <a:lnSpc>
                <a:spcPct val="150000"/>
              </a:lnSpc>
              <a:tabLst>
                <a:tab pos="457200" algn="l"/>
                <a:tab pos="1402080" algn="l"/>
              </a:tabLst>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	El desarrollo </a:t>
            </a:r>
            <a:r>
              <a:rPr lang="es-EC" sz="2000" dirty="0">
                <a:effectLst/>
                <a:latin typeface="Times New Roman" panose="02020603050405020304" pitchFamily="18" charset="0"/>
                <a:ea typeface="Cambria" panose="02040503050406030204" pitchFamily="18" charset="0"/>
                <a:cs typeface="Times New Roman" panose="02020603050405020304" pitchFamily="18" charset="0"/>
              </a:rPr>
              <a:t>de un modelo predictivo para la cartera vencida de la línea de fianzas permitirá </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identificar el comportamiento de la morosidad de los clientes lo que conducirá a definir estrategias que mejoren la gestión de cobro de las pólizas a nivel nacional y la optimización de recursos asignados a la línea. </a:t>
            </a:r>
          </a:p>
        </p:txBody>
      </p:sp>
    </p:spTree>
    <p:extLst>
      <p:ext uri="{BB962C8B-B14F-4D97-AF65-F5344CB8AC3E}">
        <p14:creationId xmlns:p14="http://schemas.microsoft.com/office/powerpoint/2010/main" val="23354207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1384</Words>
  <Application>Microsoft Office PowerPoint</Application>
  <PresentationFormat>Panorámica</PresentationFormat>
  <Paragraphs>207</Paragraphs>
  <Slides>26</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26</vt:i4>
      </vt:variant>
    </vt:vector>
  </HeadingPairs>
  <TitlesOfParts>
    <vt:vector size="35" baseType="lpstr">
      <vt:lpstr>Arial</vt:lpstr>
      <vt:lpstr>Calibri</vt:lpstr>
      <vt:lpstr>Calibri </vt:lpstr>
      <vt:lpstr>Calibri  </vt:lpstr>
      <vt:lpstr>Calibri (Cuerpo)</vt:lpstr>
      <vt:lpstr>Calibri Light</vt:lpstr>
      <vt:lpstr>Times New Roman</vt:lpstr>
      <vt:lpstr>Wingdings</vt:lpstr>
      <vt:lpstr>Tema de Office</vt:lpstr>
      <vt:lpstr>Presentación de PowerPoint</vt:lpstr>
      <vt:lpstr>AGENDA</vt:lpstr>
      <vt:lpstr>ANTECEDENTES</vt:lpstr>
      <vt:lpstr>ANTECEDENTES</vt:lpstr>
      <vt:lpstr>Problema </vt:lpstr>
      <vt:lpstr>Problema </vt:lpstr>
      <vt:lpstr>Objetivo General </vt:lpstr>
      <vt:lpstr>Objetivos Específicos</vt:lpstr>
      <vt:lpstr>Hipótesis</vt:lpstr>
      <vt:lpstr>Metodología</vt:lpstr>
      <vt:lpstr>PROPUESTA</vt:lpstr>
      <vt:lpstr>Definición y Sugerencia</vt:lpstr>
      <vt:lpstr>Infraestructura </vt:lpstr>
      <vt:lpstr>Desarrollo (KDD)</vt:lpstr>
      <vt:lpstr>Desarrollo (KDD)</vt:lpstr>
      <vt:lpstr>Desarrollo (KDD)</vt:lpstr>
      <vt:lpstr>Desarrollo (KDD)</vt:lpstr>
      <vt:lpstr>Desarrollo (KDD)</vt:lpstr>
      <vt:lpstr>Desarrollo (KDD)</vt:lpstr>
      <vt:lpstr>Desarrollo (KDD)</vt:lpstr>
      <vt:lpstr>Outcomes</vt:lpstr>
      <vt:lpstr>Outcomes</vt:lpstr>
      <vt:lpstr>Estrategias </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Natalia Carvajal</dc:creator>
  <cp:lastModifiedBy>Natalia Carvajal</cp:lastModifiedBy>
  <cp:revision>14</cp:revision>
  <dcterms:created xsi:type="dcterms:W3CDTF">2020-10-29T03:21:29Z</dcterms:created>
  <dcterms:modified xsi:type="dcterms:W3CDTF">2020-11-05T18:51:27Z</dcterms:modified>
</cp:coreProperties>
</file>