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2"/>
  </p:notesMasterIdLst>
  <p:sldIdLst>
    <p:sldId id="256" r:id="rId3"/>
    <p:sldId id="311" r:id="rId4"/>
    <p:sldId id="434" r:id="rId5"/>
    <p:sldId id="478" r:id="rId6"/>
    <p:sldId id="313" r:id="rId7"/>
    <p:sldId id="437" r:id="rId8"/>
    <p:sldId id="438" r:id="rId9"/>
    <p:sldId id="436" r:id="rId10"/>
    <p:sldId id="439" r:id="rId11"/>
    <p:sldId id="477" r:id="rId12"/>
    <p:sldId id="441" r:id="rId13"/>
    <p:sldId id="289" r:id="rId14"/>
    <p:sldId id="442" r:id="rId15"/>
    <p:sldId id="476" r:id="rId16"/>
    <p:sldId id="479" r:id="rId17"/>
    <p:sldId id="443" r:id="rId18"/>
    <p:sldId id="471" r:id="rId19"/>
    <p:sldId id="467" r:id="rId20"/>
    <p:sldId id="465" r:id="rId21"/>
    <p:sldId id="466" r:id="rId22"/>
    <p:sldId id="468" r:id="rId23"/>
    <p:sldId id="469" r:id="rId24"/>
    <p:sldId id="470" r:id="rId25"/>
    <p:sldId id="480" r:id="rId26"/>
    <p:sldId id="472" r:id="rId27"/>
    <p:sldId id="473" r:id="rId28"/>
    <p:sldId id="474" r:id="rId29"/>
    <p:sldId id="482" r:id="rId30"/>
    <p:sldId id="484" r:id="rId31"/>
    <p:sldId id="486" r:id="rId32"/>
    <p:sldId id="488" r:id="rId33"/>
    <p:sldId id="452" r:id="rId34"/>
    <p:sldId id="446" r:id="rId35"/>
    <p:sldId id="456" r:id="rId36"/>
    <p:sldId id="457" r:id="rId37"/>
    <p:sldId id="489" r:id="rId38"/>
    <p:sldId id="453" r:id="rId39"/>
    <p:sldId id="451" r:id="rId40"/>
    <p:sldId id="462" r:id="rId41"/>
    <p:sldId id="463" r:id="rId42"/>
    <p:sldId id="447" r:id="rId43"/>
    <p:sldId id="459" r:id="rId44"/>
    <p:sldId id="460" r:id="rId45"/>
    <p:sldId id="454" r:id="rId46"/>
    <p:sldId id="448" r:id="rId47"/>
    <p:sldId id="450" r:id="rId48"/>
    <p:sldId id="455" r:id="rId49"/>
    <p:sldId id="445" r:id="rId50"/>
    <p:sldId id="312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987D"/>
    <a:srgbClr val="DE7026"/>
    <a:srgbClr val="902A00"/>
    <a:srgbClr val="FFFF66"/>
    <a:srgbClr val="CCFFFF"/>
    <a:srgbClr val="996633"/>
    <a:srgbClr val="58B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pillajo001\Documents\Documents\Document\UNIVERSIDAD\TESIS\tabul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pillajo001\Documents\Documents\Document\UNIVERSIDAD\TESIS\tabul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pillajo001\Documents\Documents\Document\UNIVERSIDAD\TESIS\tabul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4F-42D2-B952-3472E509E1A8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4F-42D2-B952-3472E509E1A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4F-42D2-B952-3472E509E1A8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4F-42D2-B952-3472E509E1A8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4F-42D2-B952-3472E509E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Frecuentemente</c:v>
                </c:pt>
                <c:pt idx="1">
                  <c:v>A menudo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4F-42D2-B952-3472E509E1A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F8-4A5A-AD1D-60D1F47474E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F8-4A5A-AD1D-60D1F47474E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F8-4A5A-AD1D-60D1F47474EF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9F8-4A5A-AD1D-60D1F47474EF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9F8-4A5A-AD1D-60D1F4747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Sheet1!$C$64:$C$68</c:f>
              <c:strCache>
                <c:ptCount val="5"/>
                <c:pt idx="0">
                  <c:v>Frecuentemente</c:v>
                </c:pt>
                <c:pt idx="1">
                  <c:v>A menudo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Sheet1!$D$64:$D$68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F8-4A5A-AD1D-60D1F47474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A8-4300-B2BE-6F4CC3FDA096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A8-4300-B2BE-6F4CC3FDA0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A8-4300-B2BE-6F4CC3FDA096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A8-4300-B2BE-6F4CC3FDA096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2A8-4300-B2BE-6F4CC3FDA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Sheet1!$C$91:$C$95</c:f>
              <c:strCache>
                <c:ptCount val="5"/>
                <c:pt idx="0">
                  <c:v>Frecuentemente</c:v>
                </c:pt>
                <c:pt idx="1">
                  <c:v>A menudo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Sheet1!$D$91:$D$95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A8-4300-B2BE-6F4CC3FDA09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8C99B-103E-4404-B41A-D2DC1A93DB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6D13E22-7646-4542-A15C-0A99BF551D56}">
      <dgm:prSet phldrT="[Texto]" custT="1"/>
      <dgm:spPr/>
      <dgm:t>
        <a:bodyPr/>
        <a:lstStyle/>
        <a:p>
          <a:pPr algn="ctr"/>
          <a:r>
            <a:rPr lang="es-EC" sz="2000" b="1" dirty="0"/>
            <a:t>OBJETIVO GENERAL</a:t>
          </a:r>
        </a:p>
      </dgm:t>
    </dgm:pt>
    <dgm:pt modelId="{D3989835-9864-47FD-BBB5-A4226583CC0A}" type="parTrans" cxnId="{1FDB552E-B004-494F-BC03-ED20F5179B6F}">
      <dgm:prSet/>
      <dgm:spPr/>
      <dgm:t>
        <a:bodyPr/>
        <a:lstStyle/>
        <a:p>
          <a:pPr algn="just"/>
          <a:endParaRPr lang="es-EC"/>
        </a:p>
      </dgm:t>
    </dgm:pt>
    <dgm:pt modelId="{D1C4ED65-E9FB-4268-8D4C-5C854756D85A}" type="sibTrans" cxnId="{1FDB552E-B004-494F-BC03-ED20F5179B6F}">
      <dgm:prSet/>
      <dgm:spPr/>
      <dgm:t>
        <a:bodyPr/>
        <a:lstStyle/>
        <a:p>
          <a:pPr algn="just"/>
          <a:endParaRPr lang="es-EC"/>
        </a:p>
      </dgm:t>
    </dgm:pt>
    <dgm:pt modelId="{BB3649C4-F8E6-4C62-8CAA-78A4F2ADB2EF}">
      <dgm:prSet phldrT="[Texto]" custT="1"/>
      <dgm:spPr/>
      <dgm:t>
        <a:bodyPr/>
        <a:lstStyle/>
        <a:p>
          <a:pPr algn="just"/>
          <a:r>
            <a:rPr lang="es-EC" sz="1800" dirty="0"/>
            <a:t>Evaluar la Incidencia de la aplicación de los Sistemas de Gestión Antisoborno (ISO 37001:2016) como herramienta para mitigar el riesgo de fraude.</a:t>
          </a:r>
        </a:p>
      </dgm:t>
    </dgm:pt>
    <dgm:pt modelId="{03F1BE9E-2E92-4752-BC30-322FC6D3457B}" type="parTrans" cxnId="{88041588-DACC-4CE0-B226-6352A0A70696}">
      <dgm:prSet/>
      <dgm:spPr/>
      <dgm:t>
        <a:bodyPr/>
        <a:lstStyle/>
        <a:p>
          <a:pPr algn="just"/>
          <a:endParaRPr lang="es-EC"/>
        </a:p>
      </dgm:t>
    </dgm:pt>
    <dgm:pt modelId="{A8D3C0BB-BAE4-4C48-801A-1B0C86F99890}" type="sibTrans" cxnId="{88041588-DACC-4CE0-B226-6352A0A70696}">
      <dgm:prSet/>
      <dgm:spPr/>
      <dgm:t>
        <a:bodyPr/>
        <a:lstStyle/>
        <a:p>
          <a:pPr algn="just"/>
          <a:endParaRPr lang="es-EC"/>
        </a:p>
      </dgm:t>
    </dgm:pt>
    <dgm:pt modelId="{53029D5A-371A-446B-9F56-54E4A2FA5252}">
      <dgm:prSet phldrT="[Texto]" custT="1"/>
      <dgm:spPr/>
      <dgm:t>
        <a:bodyPr/>
        <a:lstStyle/>
        <a:p>
          <a:pPr algn="ctr"/>
          <a:r>
            <a:rPr lang="es-EC" sz="2000" b="1" dirty="0"/>
            <a:t>OBJETIVOS ESPECÍFICOS</a:t>
          </a:r>
        </a:p>
      </dgm:t>
    </dgm:pt>
    <dgm:pt modelId="{1EA056E7-9055-438B-89B6-EC94EA7281D9}" type="parTrans" cxnId="{4A4FB6DE-2C5E-41B7-BB8B-7F3E6D945C39}">
      <dgm:prSet/>
      <dgm:spPr/>
      <dgm:t>
        <a:bodyPr/>
        <a:lstStyle/>
        <a:p>
          <a:pPr algn="just"/>
          <a:endParaRPr lang="es-EC"/>
        </a:p>
      </dgm:t>
    </dgm:pt>
    <dgm:pt modelId="{29C5A199-2657-4F82-8B54-70621B525632}" type="sibTrans" cxnId="{4A4FB6DE-2C5E-41B7-BB8B-7F3E6D945C39}">
      <dgm:prSet/>
      <dgm:spPr/>
      <dgm:t>
        <a:bodyPr/>
        <a:lstStyle/>
        <a:p>
          <a:pPr algn="just"/>
          <a:endParaRPr lang="es-EC"/>
        </a:p>
      </dgm:t>
    </dgm:pt>
    <dgm:pt modelId="{A02D8E1E-FAC5-4AD0-9225-FDBCEF52FD7C}" type="pres">
      <dgm:prSet presAssocID="{9878C99B-103E-4404-B41A-D2DC1A93DB42}" presName="linear" presStyleCnt="0">
        <dgm:presLayoutVars>
          <dgm:animLvl val="lvl"/>
          <dgm:resizeHandles val="exact"/>
        </dgm:presLayoutVars>
      </dgm:prSet>
      <dgm:spPr/>
    </dgm:pt>
    <dgm:pt modelId="{08557ADB-00DA-4BCF-B24C-56507FAC9835}" type="pres">
      <dgm:prSet presAssocID="{B6D13E22-7646-4542-A15C-0A99BF551D56}" presName="parentText" presStyleLbl="node1" presStyleIdx="0" presStyleCnt="2" custScaleY="53017" custLinFactNeighborX="-624" custLinFactNeighborY="-7043">
        <dgm:presLayoutVars>
          <dgm:chMax val="0"/>
          <dgm:bulletEnabled val="1"/>
        </dgm:presLayoutVars>
      </dgm:prSet>
      <dgm:spPr/>
    </dgm:pt>
    <dgm:pt modelId="{6E290181-AF48-4175-A173-1B9FBF7C9AE9}" type="pres">
      <dgm:prSet presAssocID="{B6D13E22-7646-4542-A15C-0A99BF551D56}" presName="childText" presStyleLbl="revTx" presStyleIdx="0" presStyleCnt="1">
        <dgm:presLayoutVars>
          <dgm:bulletEnabled val="1"/>
        </dgm:presLayoutVars>
      </dgm:prSet>
      <dgm:spPr/>
    </dgm:pt>
    <dgm:pt modelId="{653B9A5A-CB27-47F6-9699-4004E4790F11}" type="pres">
      <dgm:prSet presAssocID="{53029D5A-371A-446B-9F56-54E4A2FA5252}" presName="parentText" presStyleLbl="node1" presStyleIdx="1" presStyleCnt="2" custScaleY="53906" custLinFactNeighborY="-41059">
        <dgm:presLayoutVars>
          <dgm:chMax val="0"/>
          <dgm:bulletEnabled val="1"/>
        </dgm:presLayoutVars>
      </dgm:prSet>
      <dgm:spPr/>
    </dgm:pt>
  </dgm:ptLst>
  <dgm:cxnLst>
    <dgm:cxn modelId="{1FDB552E-B004-494F-BC03-ED20F5179B6F}" srcId="{9878C99B-103E-4404-B41A-D2DC1A93DB42}" destId="{B6D13E22-7646-4542-A15C-0A99BF551D56}" srcOrd="0" destOrd="0" parTransId="{D3989835-9864-47FD-BBB5-A4226583CC0A}" sibTransId="{D1C4ED65-E9FB-4268-8D4C-5C854756D85A}"/>
    <dgm:cxn modelId="{8FC6C732-FF51-40C9-97FB-6A2E64CBEC99}" type="presOf" srcId="{B6D13E22-7646-4542-A15C-0A99BF551D56}" destId="{08557ADB-00DA-4BCF-B24C-56507FAC9835}" srcOrd="0" destOrd="0" presId="urn:microsoft.com/office/officeart/2005/8/layout/vList2"/>
    <dgm:cxn modelId="{88041588-DACC-4CE0-B226-6352A0A70696}" srcId="{B6D13E22-7646-4542-A15C-0A99BF551D56}" destId="{BB3649C4-F8E6-4C62-8CAA-78A4F2ADB2EF}" srcOrd="0" destOrd="0" parTransId="{03F1BE9E-2E92-4752-BC30-322FC6D3457B}" sibTransId="{A8D3C0BB-BAE4-4C48-801A-1B0C86F99890}"/>
    <dgm:cxn modelId="{E8062AAE-04BC-4D8F-A54D-CBE041D26FB5}" type="presOf" srcId="{BB3649C4-F8E6-4C62-8CAA-78A4F2ADB2EF}" destId="{6E290181-AF48-4175-A173-1B9FBF7C9AE9}" srcOrd="0" destOrd="0" presId="urn:microsoft.com/office/officeart/2005/8/layout/vList2"/>
    <dgm:cxn modelId="{3E3608B4-8550-4045-9BF0-4C58567DB360}" type="presOf" srcId="{53029D5A-371A-446B-9F56-54E4A2FA5252}" destId="{653B9A5A-CB27-47F6-9699-4004E4790F11}" srcOrd="0" destOrd="0" presId="urn:microsoft.com/office/officeart/2005/8/layout/vList2"/>
    <dgm:cxn modelId="{D99257CE-7B6A-4772-A7BE-E0FFFD30BB8E}" type="presOf" srcId="{9878C99B-103E-4404-B41A-D2DC1A93DB42}" destId="{A02D8E1E-FAC5-4AD0-9225-FDBCEF52FD7C}" srcOrd="0" destOrd="0" presId="urn:microsoft.com/office/officeart/2005/8/layout/vList2"/>
    <dgm:cxn modelId="{4A4FB6DE-2C5E-41B7-BB8B-7F3E6D945C39}" srcId="{9878C99B-103E-4404-B41A-D2DC1A93DB42}" destId="{53029D5A-371A-446B-9F56-54E4A2FA5252}" srcOrd="1" destOrd="0" parTransId="{1EA056E7-9055-438B-89B6-EC94EA7281D9}" sibTransId="{29C5A199-2657-4F82-8B54-70621B525632}"/>
    <dgm:cxn modelId="{91FC51F1-9AD6-4AB2-9922-2360F2C43EAE}" type="presParOf" srcId="{A02D8E1E-FAC5-4AD0-9225-FDBCEF52FD7C}" destId="{08557ADB-00DA-4BCF-B24C-56507FAC9835}" srcOrd="0" destOrd="0" presId="urn:microsoft.com/office/officeart/2005/8/layout/vList2"/>
    <dgm:cxn modelId="{227015C0-8CF2-410F-93D9-D6DA4C7200D5}" type="presParOf" srcId="{A02D8E1E-FAC5-4AD0-9225-FDBCEF52FD7C}" destId="{6E290181-AF48-4175-A173-1B9FBF7C9AE9}" srcOrd="1" destOrd="0" presId="urn:microsoft.com/office/officeart/2005/8/layout/vList2"/>
    <dgm:cxn modelId="{4C7A5230-64D4-4F03-AF0B-64E7EEA63E70}" type="presParOf" srcId="{A02D8E1E-FAC5-4AD0-9225-FDBCEF52FD7C}" destId="{653B9A5A-CB27-47F6-9699-4004E4790F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AF810-EC02-45B8-9A5E-85C724DC19B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44D14DA-EA03-4ACA-B213-EBB07C9DA356}">
      <dgm:prSet phldrT="[Texto]"/>
      <dgm:spPr/>
      <dgm:t>
        <a:bodyPr/>
        <a:lstStyle/>
        <a:p>
          <a:r>
            <a:rPr lang="es-EC" dirty="0"/>
            <a:t>1.Describir los fundamentos teóricos sobre el riesgo de fraude y el sistema de Gestión Antisoborno ISO 37001:2016.</a:t>
          </a:r>
        </a:p>
      </dgm:t>
    </dgm:pt>
    <dgm:pt modelId="{1D72EF69-0221-42D7-B924-A23E0B9BBAF2}" type="parTrans" cxnId="{C5D2C2DD-D51B-4EBC-956C-9BC7BF87298F}">
      <dgm:prSet/>
      <dgm:spPr/>
      <dgm:t>
        <a:bodyPr/>
        <a:lstStyle/>
        <a:p>
          <a:endParaRPr lang="es-EC"/>
        </a:p>
      </dgm:t>
    </dgm:pt>
    <dgm:pt modelId="{E7A55E82-81EB-4A66-B64B-08933B14E1E4}" type="sibTrans" cxnId="{C5D2C2DD-D51B-4EBC-956C-9BC7BF87298F}">
      <dgm:prSet/>
      <dgm:spPr/>
      <dgm:t>
        <a:bodyPr/>
        <a:lstStyle/>
        <a:p>
          <a:endParaRPr lang="es-EC"/>
        </a:p>
      </dgm:t>
    </dgm:pt>
    <dgm:pt modelId="{87419665-20F5-428B-A343-A60F5834D643}">
      <dgm:prSet phldrT="[Texto]"/>
      <dgm:spPr/>
      <dgm:t>
        <a:bodyPr/>
        <a:lstStyle/>
        <a:p>
          <a:r>
            <a:rPr lang="es-ES_tradnl" dirty="0"/>
            <a:t>2. </a:t>
          </a:r>
          <a:r>
            <a:rPr lang="es-EC" dirty="0"/>
            <a:t>Determinar los impactos que tiene la Norma ISO 37001:2016 con las Normas Internacionales de Auditoría que evalúan el riesgo de fraude.</a:t>
          </a:r>
        </a:p>
      </dgm:t>
    </dgm:pt>
    <dgm:pt modelId="{62C26422-6BBD-453A-8B96-81C3C27A74B9}" type="parTrans" cxnId="{6BFF4600-E6A5-42A0-B165-C7CAA334EAE8}">
      <dgm:prSet/>
      <dgm:spPr/>
      <dgm:t>
        <a:bodyPr/>
        <a:lstStyle/>
        <a:p>
          <a:endParaRPr lang="es-EC"/>
        </a:p>
      </dgm:t>
    </dgm:pt>
    <dgm:pt modelId="{85993896-7A51-4F4D-9041-1D9BFFCB0F63}" type="sibTrans" cxnId="{6BFF4600-E6A5-42A0-B165-C7CAA334EAE8}">
      <dgm:prSet/>
      <dgm:spPr/>
      <dgm:t>
        <a:bodyPr/>
        <a:lstStyle/>
        <a:p>
          <a:endParaRPr lang="es-EC"/>
        </a:p>
      </dgm:t>
    </dgm:pt>
    <dgm:pt modelId="{174B1B0A-087E-43BF-B307-41AB104FCB4A}">
      <dgm:prSet phldrT="[Texto]"/>
      <dgm:spPr/>
      <dgm:t>
        <a:bodyPr/>
        <a:lstStyle/>
        <a:p>
          <a:r>
            <a:rPr lang="es-ES_tradnl" dirty="0"/>
            <a:t>3. </a:t>
          </a:r>
          <a:r>
            <a:rPr lang="es-EC" dirty="0"/>
            <a:t>Describir la situación actual de la implementación de gestión antisoborno con la anterior evaluación de riesgo de fraude.</a:t>
          </a:r>
        </a:p>
      </dgm:t>
    </dgm:pt>
    <dgm:pt modelId="{609AF913-CA2C-4387-A0F9-89177B1E657D}" type="parTrans" cxnId="{AB9C3AE4-C6F1-4F11-8C11-CE011F518D3E}">
      <dgm:prSet/>
      <dgm:spPr/>
      <dgm:t>
        <a:bodyPr/>
        <a:lstStyle/>
        <a:p>
          <a:endParaRPr lang="es-EC"/>
        </a:p>
      </dgm:t>
    </dgm:pt>
    <dgm:pt modelId="{FA785F6B-82A4-4027-BDF8-4638BFE3FDA7}" type="sibTrans" cxnId="{AB9C3AE4-C6F1-4F11-8C11-CE011F518D3E}">
      <dgm:prSet/>
      <dgm:spPr/>
      <dgm:t>
        <a:bodyPr/>
        <a:lstStyle/>
        <a:p>
          <a:endParaRPr lang="es-EC"/>
        </a:p>
      </dgm:t>
    </dgm:pt>
    <dgm:pt modelId="{3F343B34-7B59-43B8-B463-8C03D40356D8}">
      <dgm:prSet phldrT="[Texto]"/>
      <dgm:spPr/>
      <dgm:t>
        <a:bodyPr/>
        <a:lstStyle/>
        <a:p>
          <a:r>
            <a:rPr lang="es-ES_tradnl" dirty="0"/>
            <a:t>4. </a:t>
          </a:r>
          <a:r>
            <a:rPr lang="es-EC" dirty="0"/>
            <a:t>Identificar los procesos intervinientes para evaluar el riesgo de fraude y resaltar puntos relevantes.</a:t>
          </a:r>
          <a:r>
            <a:rPr lang="es-ES_tradnl" dirty="0"/>
            <a:t> </a:t>
          </a:r>
          <a:endParaRPr lang="es-EC" dirty="0"/>
        </a:p>
      </dgm:t>
    </dgm:pt>
    <dgm:pt modelId="{8A832689-5683-49DF-BFA3-D45DAFF1F944}" type="parTrans" cxnId="{3BD6FA5D-DEDC-4A1A-8C83-B19C959CE20E}">
      <dgm:prSet/>
      <dgm:spPr/>
      <dgm:t>
        <a:bodyPr/>
        <a:lstStyle/>
        <a:p>
          <a:endParaRPr lang="es-EC"/>
        </a:p>
      </dgm:t>
    </dgm:pt>
    <dgm:pt modelId="{7EFB3D28-741B-4F90-9A52-893A715E403D}" type="sibTrans" cxnId="{3BD6FA5D-DEDC-4A1A-8C83-B19C959CE20E}">
      <dgm:prSet/>
      <dgm:spPr/>
      <dgm:t>
        <a:bodyPr/>
        <a:lstStyle/>
        <a:p>
          <a:endParaRPr lang="es-EC"/>
        </a:p>
      </dgm:t>
    </dgm:pt>
    <dgm:pt modelId="{E508FFAB-8E06-45CA-8779-794F7B741C25}" type="pres">
      <dgm:prSet presAssocID="{D38AF810-EC02-45B8-9A5E-85C724DC19B6}" presName="Name0" presStyleCnt="0">
        <dgm:presLayoutVars>
          <dgm:dir/>
          <dgm:resizeHandles val="exact"/>
        </dgm:presLayoutVars>
      </dgm:prSet>
      <dgm:spPr/>
    </dgm:pt>
    <dgm:pt modelId="{7D4B326B-0AFA-4260-B5F8-9A8D0B7D230F}" type="pres">
      <dgm:prSet presAssocID="{344D14DA-EA03-4ACA-B213-EBB07C9DA356}" presName="node" presStyleLbl="node1" presStyleIdx="0" presStyleCnt="4">
        <dgm:presLayoutVars>
          <dgm:bulletEnabled val="1"/>
        </dgm:presLayoutVars>
      </dgm:prSet>
      <dgm:spPr/>
    </dgm:pt>
    <dgm:pt modelId="{A9600EDD-70B9-419C-A2FE-F022373FEAE6}" type="pres">
      <dgm:prSet presAssocID="{E7A55E82-81EB-4A66-B64B-08933B14E1E4}" presName="sibTrans" presStyleLbl="sibTrans2D1" presStyleIdx="0" presStyleCnt="3"/>
      <dgm:spPr/>
    </dgm:pt>
    <dgm:pt modelId="{F4295171-A7A3-43B7-AE7C-265F889CD381}" type="pres">
      <dgm:prSet presAssocID="{E7A55E82-81EB-4A66-B64B-08933B14E1E4}" presName="connectorText" presStyleLbl="sibTrans2D1" presStyleIdx="0" presStyleCnt="3"/>
      <dgm:spPr/>
    </dgm:pt>
    <dgm:pt modelId="{8F722209-1790-48D2-9A7B-419FADAF9B8C}" type="pres">
      <dgm:prSet presAssocID="{87419665-20F5-428B-A343-A60F5834D643}" presName="node" presStyleLbl="node1" presStyleIdx="1" presStyleCnt="4">
        <dgm:presLayoutVars>
          <dgm:bulletEnabled val="1"/>
        </dgm:presLayoutVars>
      </dgm:prSet>
      <dgm:spPr/>
    </dgm:pt>
    <dgm:pt modelId="{F770B9D1-FCAE-4B8B-A9A3-2E8E0F8DD0A0}" type="pres">
      <dgm:prSet presAssocID="{85993896-7A51-4F4D-9041-1D9BFFCB0F63}" presName="sibTrans" presStyleLbl="sibTrans2D1" presStyleIdx="1" presStyleCnt="3"/>
      <dgm:spPr/>
    </dgm:pt>
    <dgm:pt modelId="{C0BE04FF-B3F1-42E4-BD14-0D6D4BA0520D}" type="pres">
      <dgm:prSet presAssocID="{85993896-7A51-4F4D-9041-1D9BFFCB0F63}" presName="connectorText" presStyleLbl="sibTrans2D1" presStyleIdx="1" presStyleCnt="3"/>
      <dgm:spPr/>
    </dgm:pt>
    <dgm:pt modelId="{5F07E635-F4FF-4BB8-97C9-72068A0F7DA8}" type="pres">
      <dgm:prSet presAssocID="{174B1B0A-087E-43BF-B307-41AB104FCB4A}" presName="node" presStyleLbl="node1" presStyleIdx="2" presStyleCnt="4" custLinFactNeighborY="-983">
        <dgm:presLayoutVars>
          <dgm:bulletEnabled val="1"/>
        </dgm:presLayoutVars>
      </dgm:prSet>
      <dgm:spPr/>
    </dgm:pt>
    <dgm:pt modelId="{7BC27EB2-2B2E-48DE-ABD3-CC953FCFCFE2}" type="pres">
      <dgm:prSet presAssocID="{FA785F6B-82A4-4027-BDF8-4638BFE3FDA7}" presName="sibTrans" presStyleLbl="sibTrans2D1" presStyleIdx="2" presStyleCnt="3"/>
      <dgm:spPr/>
    </dgm:pt>
    <dgm:pt modelId="{432FCFAA-8DEE-4CAC-9AD3-D84D83DB8BD5}" type="pres">
      <dgm:prSet presAssocID="{FA785F6B-82A4-4027-BDF8-4638BFE3FDA7}" presName="connectorText" presStyleLbl="sibTrans2D1" presStyleIdx="2" presStyleCnt="3"/>
      <dgm:spPr/>
    </dgm:pt>
    <dgm:pt modelId="{387D80AC-2994-4484-AA0D-FA4575EFD600}" type="pres">
      <dgm:prSet presAssocID="{3F343B34-7B59-43B8-B463-8C03D40356D8}" presName="node" presStyleLbl="node1" presStyleIdx="3" presStyleCnt="4">
        <dgm:presLayoutVars>
          <dgm:bulletEnabled val="1"/>
        </dgm:presLayoutVars>
      </dgm:prSet>
      <dgm:spPr/>
    </dgm:pt>
  </dgm:ptLst>
  <dgm:cxnLst>
    <dgm:cxn modelId="{6BFF4600-E6A5-42A0-B165-C7CAA334EAE8}" srcId="{D38AF810-EC02-45B8-9A5E-85C724DC19B6}" destId="{87419665-20F5-428B-A343-A60F5834D643}" srcOrd="1" destOrd="0" parTransId="{62C26422-6BBD-453A-8B96-81C3C27A74B9}" sibTransId="{85993896-7A51-4F4D-9041-1D9BFFCB0F63}"/>
    <dgm:cxn modelId="{91690F13-BFD4-4A86-8BD5-89B1B6014C2F}" type="presOf" srcId="{D38AF810-EC02-45B8-9A5E-85C724DC19B6}" destId="{E508FFAB-8E06-45CA-8779-794F7B741C25}" srcOrd="0" destOrd="0" presId="urn:microsoft.com/office/officeart/2005/8/layout/process1"/>
    <dgm:cxn modelId="{0797F016-95B5-4E12-AFC4-223C97E1A0CE}" type="presOf" srcId="{E7A55E82-81EB-4A66-B64B-08933B14E1E4}" destId="{A9600EDD-70B9-419C-A2FE-F022373FEAE6}" srcOrd="0" destOrd="0" presId="urn:microsoft.com/office/officeart/2005/8/layout/process1"/>
    <dgm:cxn modelId="{0386D33A-00D6-4128-955F-A57B37DADD12}" type="presOf" srcId="{87419665-20F5-428B-A343-A60F5834D643}" destId="{8F722209-1790-48D2-9A7B-419FADAF9B8C}" srcOrd="0" destOrd="0" presId="urn:microsoft.com/office/officeart/2005/8/layout/process1"/>
    <dgm:cxn modelId="{3BD6FA5D-DEDC-4A1A-8C83-B19C959CE20E}" srcId="{D38AF810-EC02-45B8-9A5E-85C724DC19B6}" destId="{3F343B34-7B59-43B8-B463-8C03D40356D8}" srcOrd="3" destOrd="0" parTransId="{8A832689-5683-49DF-BFA3-D45DAFF1F944}" sibTransId="{7EFB3D28-741B-4F90-9A52-893A715E403D}"/>
    <dgm:cxn modelId="{32660E5F-8853-48AD-8B9D-CD9958775C65}" type="presOf" srcId="{85993896-7A51-4F4D-9041-1D9BFFCB0F63}" destId="{F770B9D1-FCAE-4B8B-A9A3-2E8E0F8DD0A0}" srcOrd="0" destOrd="0" presId="urn:microsoft.com/office/officeart/2005/8/layout/process1"/>
    <dgm:cxn modelId="{F33E895F-74DF-49B4-ACF2-245902FE3F8E}" type="presOf" srcId="{FA785F6B-82A4-4027-BDF8-4638BFE3FDA7}" destId="{7BC27EB2-2B2E-48DE-ABD3-CC953FCFCFE2}" srcOrd="0" destOrd="0" presId="urn:microsoft.com/office/officeart/2005/8/layout/process1"/>
    <dgm:cxn modelId="{E831965F-4B1F-4A2C-AF7F-869B95742F12}" type="presOf" srcId="{85993896-7A51-4F4D-9041-1D9BFFCB0F63}" destId="{C0BE04FF-B3F1-42E4-BD14-0D6D4BA0520D}" srcOrd="1" destOrd="0" presId="urn:microsoft.com/office/officeart/2005/8/layout/process1"/>
    <dgm:cxn modelId="{51593172-4477-4A8A-95C4-51228A0CCFD1}" type="presOf" srcId="{FA785F6B-82A4-4027-BDF8-4638BFE3FDA7}" destId="{432FCFAA-8DEE-4CAC-9AD3-D84D83DB8BD5}" srcOrd="1" destOrd="0" presId="urn:microsoft.com/office/officeart/2005/8/layout/process1"/>
    <dgm:cxn modelId="{85E37D76-809A-46AD-82C7-AA541A6FD4E5}" type="presOf" srcId="{344D14DA-EA03-4ACA-B213-EBB07C9DA356}" destId="{7D4B326B-0AFA-4260-B5F8-9A8D0B7D230F}" srcOrd="0" destOrd="0" presId="urn:microsoft.com/office/officeart/2005/8/layout/process1"/>
    <dgm:cxn modelId="{03133786-0AEA-4C7D-B939-A1E5AF158F06}" type="presOf" srcId="{E7A55E82-81EB-4A66-B64B-08933B14E1E4}" destId="{F4295171-A7A3-43B7-AE7C-265F889CD381}" srcOrd="1" destOrd="0" presId="urn:microsoft.com/office/officeart/2005/8/layout/process1"/>
    <dgm:cxn modelId="{8A351BD6-71DB-42A4-8617-DE844BE53F77}" type="presOf" srcId="{3F343B34-7B59-43B8-B463-8C03D40356D8}" destId="{387D80AC-2994-4484-AA0D-FA4575EFD600}" srcOrd="0" destOrd="0" presId="urn:microsoft.com/office/officeart/2005/8/layout/process1"/>
    <dgm:cxn modelId="{54A996DB-83A7-4F75-BDEA-8FA700B81544}" type="presOf" srcId="{174B1B0A-087E-43BF-B307-41AB104FCB4A}" destId="{5F07E635-F4FF-4BB8-97C9-72068A0F7DA8}" srcOrd="0" destOrd="0" presId="urn:microsoft.com/office/officeart/2005/8/layout/process1"/>
    <dgm:cxn modelId="{C5D2C2DD-D51B-4EBC-956C-9BC7BF87298F}" srcId="{D38AF810-EC02-45B8-9A5E-85C724DC19B6}" destId="{344D14DA-EA03-4ACA-B213-EBB07C9DA356}" srcOrd="0" destOrd="0" parTransId="{1D72EF69-0221-42D7-B924-A23E0B9BBAF2}" sibTransId="{E7A55E82-81EB-4A66-B64B-08933B14E1E4}"/>
    <dgm:cxn modelId="{AB9C3AE4-C6F1-4F11-8C11-CE011F518D3E}" srcId="{D38AF810-EC02-45B8-9A5E-85C724DC19B6}" destId="{174B1B0A-087E-43BF-B307-41AB104FCB4A}" srcOrd="2" destOrd="0" parTransId="{609AF913-CA2C-4387-A0F9-89177B1E657D}" sibTransId="{FA785F6B-82A4-4027-BDF8-4638BFE3FDA7}"/>
    <dgm:cxn modelId="{CC237FE0-4416-4844-A447-8288022E74F0}" type="presParOf" srcId="{E508FFAB-8E06-45CA-8779-794F7B741C25}" destId="{7D4B326B-0AFA-4260-B5F8-9A8D0B7D230F}" srcOrd="0" destOrd="0" presId="urn:microsoft.com/office/officeart/2005/8/layout/process1"/>
    <dgm:cxn modelId="{0D0CC814-C947-40FB-9CF0-6960AC226FE1}" type="presParOf" srcId="{E508FFAB-8E06-45CA-8779-794F7B741C25}" destId="{A9600EDD-70B9-419C-A2FE-F022373FEAE6}" srcOrd="1" destOrd="0" presId="urn:microsoft.com/office/officeart/2005/8/layout/process1"/>
    <dgm:cxn modelId="{8D42F9A0-93A6-4CC1-8D37-C78A8C6C6DAB}" type="presParOf" srcId="{A9600EDD-70B9-419C-A2FE-F022373FEAE6}" destId="{F4295171-A7A3-43B7-AE7C-265F889CD381}" srcOrd="0" destOrd="0" presId="urn:microsoft.com/office/officeart/2005/8/layout/process1"/>
    <dgm:cxn modelId="{889A08DF-874A-4FEE-994C-BC88FE12A0A6}" type="presParOf" srcId="{E508FFAB-8E06-45CA-8779-794F7B741C25}" destId="{8F722209-1790-48D2-9A7B-419FADAF9B8C}" srcOrd="2" destOrd="0" presId="urn:microsoft.com/office/officeart/2005/8/layout/process1"/>
    <dgm:cxn modelId="{4A1BD2EF-03B9-4FC2-885B-0B6CE78D2C11}" type="presParOf" srcId="{E508FFAB-8E06-45CA-8779-794F7B741C25}" destId="{F770B9D1-FCAE-4B8B-A9A3-2E8E0F8DD0A0}" srcOrd="3" destOrd="0" presId="urn:microsoft.com/office/officeart/2005/8/layout/process1"/>
    <dgm:cxn modelId="{0973149C-E3B6-41AF-AE1F-F24713821E2C}" type="presParOf" srcId="{F770B9D1-FCAE-4B8B-A9A3-2E8E0F8DD0A0}" destId="{C0BE04FF-B3F1-42E4-BD14-0D6D4BA0520D}" srcOrd="0" destOrd="0" presId="urn:microsoft.com/office/officeart/2005/8/layout/process1"/>
    <dgm:cxn modelId="{924CA9B5-5F4B-457C-B483-A04D5DC8BECA}" type="presParOf" srcId="{E508FFAB-8E06-45CA-8779-794F7B741C25}" destId="{5F07E635-F4FF-4BB8-97C9-72068A0F7DA8}" srcOrd="4" destOrd="0" presId="urn:microsoft.com/office/officeart/2005/8/layout/process1"/>
    <dgm:cxn modelId="{94560CC4-D80A-48A6-A462-CA7BA3393899}" type="presParOf" srcId="{E508FFAB-8E06-45CA-8779-794F7B741C25}" destId="{7BC27EB2-2B2E-48DE-ABD3-CC953FCFCFE2}" srcOrd="5" destOrd="0" presId="urn:microsoft.com/office/officeart/2005/8/layout/process1"/>
    <dgm:cxn modelId="{831936EA-7C4E-4577-B30D-7F8B86727814}" type="presParOf" srcId="{7BC27EB2-2B2E-48DE-ABD3-CC953FCFCFE2}" destId="{432FCFAA-8DEE-4CAC-9AD3-D84D83DB8BD5}" srcOrd="0" destOrd="0" presId="urn:microsoft.com/office/officeart/2005/8/layout/process1"/>
    <dgm:cxn modelId="{4677C8B2-4366-4FBE-88C4-1033E2286678}" type="presParOf" srcId="{E508FFAB-8E06-45CA-8779-794F7B741C25}" destId="{387D80AC-2994-4484-AA0D-FA4575EFD60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71B3D-3133-4C7F-BCCC-8D8BEF074F0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7922A4C-ACBC-406B-9964-B4109EF0490E}">
      <dgm:prSet phldrT="[Text]" phldr="1"/>
      <dgm:spPr/>
      <dgm:t>
        <a:bodyPr/>
        <a:lstStyle/>
        <a:p>
          <a:endParaRPr lang="es-EC"/>
        </a:p>
      </dgm:t>
    </dgm:pt>
    <dgm:pt modelId="{D966A37F-0E5E-4ED6-8F26-4D64C8392245}" type="parTrans" cxnId="{7E6AFD1C-5B4D-49CA-AB45-B05522A2416B}">
      <dgm:prSet/>
      <dgm:spPr/>
      <dgm:t>
        <a:bodyPr/>
        <a:lstStyle/>
        <a:p>
          <a:endParaRPr lang="es-EC"/>
        </a:p>
      </dgm:t>
    </dgm:pt>
    <dgm:pt modelId="{26D7C1F4-4122-45BE-899C-A868DE3D6937}" type="sibTrans" cxnId="{7E6AFD1C-5B4D-49CA-AB45-B05522A2416B}">
      <dgm:prSet/>
      <dgm:spPr/>
      <dgm:t>
        <a:bodyPr/>
        <a:lstStyle/>
        <a:p>
          <a:endParaRPr lang="es-EC"/>
        </a:p>
      </dgm:t>
    </dgm:pt>
    <dgm:pt modelId="{BF65BE0E-3A20-4D55-9EAD-27FFD019BCA9}">
      <dgm:prSet phldrT="[Text]" custT="1"/>
      <dgm:spPr/>
      <dgm:t>
        <a:bodyPr/>
        <a:lstStyle/>
        <a:p>
          <a:r>
            <a:rPr lang="es-EC" sz="2400" dirty="0">
              <a:solidFill>
                <a:srgbClr val="000000"/>
              </a:solidFill>
            </a:rPr>
            <a:t>Información financiera fraudulenta</a:t>
          </a:r>
          <a:endParaRPr lang="es-EC" sz="3100" dirty="0">
            <a:solidFill>
              <a:srgbClr val="000000"/>
            </a:solidFill>
          </a:endParaRPr>
        </a:p>
      </dgm:t>
    </dgm:pt>
    <dgm:pt modelId="{D23EA83D-4E81-4144-B621-3F64157ACBC2}" type="parTrans" cxnId="{7A951359-5C90-4D98-AB4B-9601EA20492C}">
      <dgm:prSet/>
      <dgm:spPr/>
      <dgm:t>
        <a:bodyPr/>
        <a:lstStyle/>
        <a:p>
          <a:endParaRPr lang="es-EC"/>
        </a:p>
      </dgm:t>
    </dgm:pt>
    <dgm:pt modelId="{34352A76-3290-4CF8-84CC-532375FB66FA}" type="sibTrans" cxnId="{7A951359-5C90-4D98-AB4B-9601EA20492C}">
      <dgm:prSet/>
      <dgm:spPr/>
      <dgm:t>
        <a:bodyPr/>
        <a:lstStyle/>
        <a:p>
          <a:endParaRPr lang="es-EC"/>
        </a:p>
      </dgm:t>
    </dgm:pt>
    <dgm:pt modelId="{46672CD4-4CD0-40B6-89CC-B2B54C4CA4EE}">
      <dgm:prSet phldrT="[Text]" phldr="1"/>
      <dgm:spPr/>
      <dgm:t>
        <a:bodyPr/>
        <a:lstStyle/>
        <a:p>
          <a:endParaRPr lang="es-EC" dirty="0"/>
        </a:p>
      </dgm:t>
    </dgm:pt>
    <dgm:pt modelId="{9E8853F8-F733-4CCB-8C74-75CE96588F5A}" type="parTrans" cxnId="{27C593F0-7019-4A4E-9C74-543CA5449CA4}">
      <dgm:prSet/>
      <dgm:spPr/>
      <dgm:t>
        <a:bodyPr/>
        <a:lstStyle/>
        <a:p>
          <a:endParaRPr lang="es-EC"/>
        </a:p>
      </dgm:t>
    </dgm:pt>
    <dgm:pt modelId="{196B0A7C-F6E3-4650-B919-1691C682F721}" type="sibTrans" cxnId="{27C593F0-7019-4A4E-9C74-543CA5449CA4}">
      <dgm:prSet/>
      <dgm:spPr/>
      <dgm:t>
        <a:bodyPr/>
        <a:lstStyle/>
        <a:p>
          <a:endParaRPr lang="es-EC"/>
        </a:p>
      </dgm:t>
    </dgm:pt>
    <dgm:pt modelId="{86A244C1-D2A2-4CB9-BD49-474D8651D2C9}">
      <dgm:prSet phldrT="[Text]" custT="1"/>
      <dgm:spPr/>
      <dgm:t>
        <a:bodyPr/>
        <a:lstStyle/>
        <a:p>
          <a:r>
            <a:rPr lang="es-EC" sz="2400" dirty="0">
              <a:solidFill>
                <a:srgbClr val="000000"/>
              </a:solidFill>
            </a:rPr>
            <a:t>Apropiación indebida de activos</a:t>
          </a:r>
          <a:endParaRPr lang="es-EC" sz="3100" dirty="0">
            <a:solidFill>
              <a:srgbClr val="000000"/>
            </a:solidFill>
          </a:endParaRPr>
        </a:p>
      </dgm:t>
    </dgm:pt>
    <dgm:pt modelId="{23337871-5B4E-4DD8-AFF6-4BF67BE6EA89}" type="parTrans" cxnId="{2F30A1A7-B407-4B00-85DC-C4828370C46C}">
      <dgm:prSet/>
      <dgm:spPr/>
      <dgm:t>
        <a:bodyPr/>
        <a:lstStyle/>
        <a:p>
          <a:endParaRPr lang="es-EC"/>
        </a:p>
      </dgm:t>
    </dgm:pt>
    <dgm:pt modelId="{017B1DAD-6C15-4C72-AD21-973CC99E6F6A}" type="sibTrans" cxnId="{2F30A1A7-B407-4B00-85DC-C4828370C46C}">
      <dgm:prSet/>
      <dgm:spPr/>
      <dgm:t>
        <a:bodyPr/>
        <a:lstStyle/>
        <a:p>
          <a:endParaRPr lang="es-EC"/>
        </a:p>
      </dgm:t>
    </dgm:pt>
    <dgm:pt modelId="{881856BA-EB69-4585-9DF4-A04D4DD123F4}" type="pres">
      <dgm:prSet presAssocID="{E5671B3D-3133-4C7F-BCCC-8D8BEF074F0E}" presName="Name0" presStyleCnt="0">
        <dgm:presLayoutVars>
          <dgm:chMax/>
          <dgm:chPref/>
          <dgm:dir/>
        </dgm:presLayoutVars>
      </dgm:prSet>
      <dgm:spPr/>
    </dgm:pt>
    <dgm:pt modelId="{3820C4A5-05FA-492F-BEAE-8B9CD559D3E7}" type="pres">
      <dgm:prSet presAssocID="{77922A4C-ACBC-406B-9964-B4109EF0490E}" presName="parenttextcomposite" presStyleCnt="0"/>
      <dgm:spPr/>
    </dgm:pt>
    <dgm:pt modelId="{279A7242-91B5-41ED-819F-7425ADF9A571}" type="pres">
      <dgm:prSet presAssocID="{77922A4C-ACBC-406B-9964-B4109EF0490E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E45498DB-077F-492F-ADD6-2369EFA7367E}" type="pres">
      <dgm:prSet presAssocID="{77922A4C-ACBC-406B-9964-B4109EF0490E}" presName="composite" presStyleCnt="0"/>
      <dgm:spPr/>
    </dgm:pt>
    <dgm:pt modelId="{3521D9E4-3ADC-4AA5-9F72-619CE6E8F3E8}" type="pres">
      <dgm:prSet presAssocID="{77922A4C-ACBC-406B-9964-B4109EF0490E}" presName="chevron1" presStyleLbl="alignNode1" presStyleIdx="0" presStyleCnt="14"/>
      <dgm:spPr/>
    </dgm:pt>
    <dgm:pt modelId="{25ACD069-E6ED-4C46-ABAA-8F84D716CAF4}" type="pres">
      <dgm:prSet presAssocID="{77922A4C-ACBC-406B-9964-B4109EF0490E}" presName="chevron2" presStyleLbl="alignNode1" presStyleIdx="1" presStyleCnt="14"/>
      <dgm:spPr/>
    </dgm:pt>
    <dgm:pt modelId="{EFD02A2A-E962-4406-85CC-920EFCD97521}" type="pres">
      <dgm:prSet presAssocID="{77922A4C-ACBC-406B-9964-B4109EF0490E}" presName="chevron3" presStyleLbl="alignNode1" presStyleIdx="2" presStyleCnt="14"/>
      <dgm:spPr/>
    </dgm:pt>
    <dgm:pt modelId="{93EDBD47-0D31-4395-8C79-25EAD3FB2F33}" type="pres">
      <dgm:prSet presAssocID="{77922A4C-ACBC-406B-9964-B4109EF0490E}" presName="chevron4" presStyleLbl="alignNode1" presStyleIdx="3" presStyleCnt="14"/>
      <dgm:spPr/>
    </dgm:pt>
    <dgm:pt modelId="{C23FC9E9-361F-44DE-9382-D1C7EFE151F9}" type="pres">
      <dgm:prSet presAssocID="{77922A4C-ACBC-406B-9964-B4109EF0490E}" presName="chevron5" presStyleLbl="alignNode1" presStyleIdx="4" presStyleCnt="14"/>
      <dgm:spPr/>
    </dgm:pt>
    <dgm:pt modelId="{6578F7B4-437B-467E-ADBB-0AE4B9A99187}" type="pres">
      <dgm:prSet presAssocID="{77922A4C-ACBC-406B-9964-B4109EF0490E}" presName="chevron6" presStyleLbl="alignNode1" presStyleIdx="5" presStyleCnt="14"/>
      <dgm:spPr/>
    </dgm:pt>
    <dgm:pt modelId="{E06E20FB-7DEE-46BD-8330-9CEF8B8D6C62}" type="pres">
      <dgm:prSet presAssocID="{77922A4C-ACBC-406B-9964-B4109EF0490E}" presName="chevron7" presStyleLbl="alignNode1" presStyleIdx="6" presStyleCnt="14"/>
      <dgm:spPr/>
    </dgm:pt>
    <dgm:pt modelId="{46DC6792-E856-4B9D-BD98-0C0B5F02A2FD}" type="pres">
      <dgm:prSet presAssocID="{77922A4C-ACBC-406B-9964-B4109EF0490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5E3FFE88-22D8-4519-B1CF-FEE948CA241E}" type="pres">
      <dgm:prSet presAssocID="{26D7C1F4-4122-45BE-899C-A868DE3D6937}" presName="sibTrans" presStyleCnt="0"/>
      <dgm:spPr/>
    </dgm:pt>
    <dgm:pt modelId="{248A4530-E8FD-4C95-8624-AD470BE75982}" type="pres">
      <dgm:prSet presAssocID="{46672CD4-4CD0-40B6-89CC-B2B54C4CA4EE}" presName="parenttextcomposite" presStyleCnt="0"/>
      <dgm:spPr/>
    </dgm:pt>
    <dgm:pt modelId="{FF55B0C4-4970-4DA0-A328-F312C94FF1D7}" type="pres">
      <dgm:prSet presAssocID="{46672CD4-4CD0-40B6-89CC-B2B54C4CA4EE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9B2B07BC-975E-4F0A-ADEC-808742463722}" type="pres">
      <dgm:prSet presAssocID="{46672CD4-4CD0-40B6-89CC-B2B54C4CA4EE}" presName="composite" presStyleCnt="0"/>
      <dgm:spPr/>
    </dgm:pt>
    <dgm:pt modelId="{30A62A96-9425-41D4-9EC9-E8271DE166CD}" type="pres">
      <dgm:prSet presAssocID="{46672CD4-4CD0-40B6-89CC-B2B54C4CA4EE}" presName="chevron1" presStyleLbl="alignNode1" presStyleIdx="7" presStyleCnt="14"/>
      <dgm:spPr/>
    </dgm:pt>
    <dgm:pt modelId="{A5A119A9-7ED2-4C0D-A39B-AD4F1FCAA609}" type="pres">
      <dgm:prSet presAssocID="{46672CD4-4CD0-40B6-89CC-B2B54C4CA4EE}" presName="chevron2" presStyleLbl="alignNode1" presStyleIdx="8" presStyleCnt="14"/>
      <dgm:spPr/>
    </dgm:pt>
    <dgm:pt modelId="{F630468F-E03A-4868-9543-088A3B3932C4}" type="pres">
      <dgm:prSet presAssocID="{46672CD4-4CD0-40B6-89CC-B2B54C4CA4EE}" presName="chevron3" presStyleLbl="alignNode1" presStyleIdx="9" presStyleCnt="14"/>
      <dgm:spPr/>
    </dgm:pt>
    <dgm:pt modelId="{4B609F78-1A4E-4028-BD48-29B02D8C3366}" type="pres">
      <dgm:prSet presAssocID="{46672CD4-4CD0-40B6-89CC-B2B54C4CA4EE}" presName="chevron4" presStyleLbl="alignNode1" presStyleIdx="10" presStyleCnt="14"/>
      <dgm:spPr/>
    </dgm:pt>
    <dgm:pt modelId="{CFA89606-2844-40E8-A9B9-A77DCE04B3FA}" type="pres">
      <dgm:prSet presAssocID="{46672CD4-4CD0-40B6-89CC-B2B54C4CA4EE}" presName="chevron5" presStyleLbl="alignNode1" presStyleIdx="11" presStyleCnt="14"/>
      <dgm:spPr/>
    </dgm:pt>
    <dgm:pt modelId="{782810E2-35C1-4A3B-BBBB-D551D22D9A58}" type="pres">
      <dgm:prSet presAssocID="{46672CD4-4CD0-40B6-89CC-B2B54C4CA4EE}" presName="chevron6" presStyleLbl="alignNode1" presStyleIdx="12" presStyleCnt="14"/>
      <dgm:spPr/>
    </dgm:pt>
    <dgm:pt modelId="{547BF17C-19AB-4069-ABA0-3421A69B9794}" type="pres">
      <dgm:prSet presAssocID="{46672CD4-4CD0-40B6-89CC-B2B54C4CA4EE}" presName="chevron7" presStyleLbl="alignNode1" presStyleIdx="13" presStyleCnt="14"/>
      <dgm:spPr/>
    </dgm:pt>
    <dgm:pt modelId="{5AB2D1FC-2156-4A7B-B953-C27DF901AECD}" type="pres">
      <dgm:prSet presAssocID="{46672CD4-4CD0-40B6-89CC-B2B54C4CA4EE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F622780B-A3F6-414F-8A39-EC041808B8EA}" type="presOf" srcId="{46672CD4-4CD0-40B6-89CC-B2B54C4CA4EE}" destId="{FF55B0C4-4970-4DA0-A328-F312C94FF1D7}" srcOrd="0" destOrd="0" presId="urn:microsoft.com/office/officeart/2008/layout/VerticalAccentList"/>
    <dgm:cxn modelId="{7E6AFD1C-5B4D-49CA-AB45-B05522A2416B}" srcId="{E5671B3D-3133-4C7F-BCCC-8D8BEF074F0E}" destId="{77922A4C-ACBC-406B-9964-B4109EF0490E}" srcOrd="0" destOrd="0" parTransId="{D966A37F-0E5E-4ED6-8F26-4D64C8392245}" sibTransId="{26D7C1F4-4122-45BE-899C-A868DE3D6937}"/>
    <dgm:cxn modelId="{2A4DF234-B853-421A-AB39-627BF87CC1E5}" type="presOf" srcId="{86A244C1-D2A2-4CB9-BD49-474D8651D2C9}" destId="{5AB2D1FC-2156-4A7B-B953-C27DF901AECD}" srcOrd="0" destOrd="0" presId="urn:microsoft.com/office/officeart/2008/layout/VerticalAccentList"/>
    <dgm:cxn modelId="{649D6C46-A3C1-4559-B5CF-D0D64348A5C5}" type="presOf" srcId="{E5671B3D-3133-4C7F-BCCC-8D8BEF074F0E}" destId="{881856BA-EB69-4585-9DF4-A04D4DD123F4}" srcOrd="0" destOrd="0" presId="urn:microsoft.com/office/officeart/2008/layout/VerticalAccentList"/>
    <dgm:cxn modelId="{7A951359-5C90-4D98-AB4B-9601EA20492C}" srcId="{77922A4C-ACBC-406B-9964-B4109EF0490E}" destId="{BF65BE0E-3A20-4D55-9EAD-27FFD019BCA9}" srcOrd="0" destOrd="0" parTransId="{D23EA83D-4E81-4144-B621-3F64157ACBC2}" sibTransId="{34352A76-3290-4CF8-84CC-532375FB66FA}"/>
    <dgm:cxn modelId="{EBB0F091-9DB2-4A69-B3F7-5708FE206F50}" type="presOf" srcId="{BF65BE0E-3A20-4D55-9EAD-27FFD019BCA9}" destId="{46DC6792-E856-4B9D-BD98-0C0B5F02A2FD}" srcOrd="0" destOrd="0" presId="urn:microsoft.com/office/officeart/2008/layout/VerticalAccentList"/>
    <dgm:cxn modelId="{2F30A1A7-B407-4B00-85DC-C4828370C46C}" srcId="{46672CD4-4CD0-40B6-89CC-B2B54C4CA4EE}" destId="{86A244C1-D2A2-4CB9-BD49-474D8651D2C9}" srcOrd="0" destOrd="0" parTransId="{23337871-5B4E-4DD8-AFF6-4BF67BE6EA89}" sibTransId="{017B1DAD-6C15-4C72-AD21-973CC99E6F6A}"/>
    <dgm:cxn modelId="{4C6E56C5-0225-4B2A-8468-3B17CDC7BF42}" type="presOf" srcId="{77922A4C-ACBC-406B-9964-B4109EF0490E}" destId="{279A7242-91B5-41ED-819F-7425ADF9A571}" srcOrd="0" destOrd="0" presId="urn:microsoft.com/office/officeart/2008/layout/VerticalAccentList"/>
    <dgm:cxn modelId="{27C593F0-7019-4A4E-9C74-543CA5449CA4}" srcId="{E5671B3D-3133-4C7F-BCCC-8D8BEF074F0E}" destId="{46672CD4-4CD0-40B6-89CC-B2B54C4CA4EE}" srcOrd="1" destOrd="0" parTransId="{9E8853F8-F733-4CCB-8C74-75CE96588F5A}" sibTransId="{196B0A7C-F6E3-4650-B919-1691C682F721}"/>
    <dgm:cxn modelId="{2F6D025D-98F3-4FB0-8AAE-1F24652CA2B6}" type="presParOf" srcId="{881856BA-EB69-4585-9DF4-A04D4DD123F4}" destId="{3820C4A5-05FA-492F-BEAE-8B9CD559D3E7}" srcOrd="0" destOrd="0" presId="urn:microsoft.com/office/officeart/2008/layout/VerticalAccentList"/>
    <dgm:cxn modelId="{E28F09E7-661F-465D-B701-6CA5C5CC1F4B}" type="presParOf" srcId="{3820C4A5-05FA-492F-BEAE-8B9CD559D3E7}" destId="{279A7242-91B5-41ED-819F-7425ADF9A571}" srcOrd="0" destOrd="0" presId="urn:microsoft.com/office/officeart/2008/layout/VerticalAccentList"/>
    <dgm:cxn modelId="{49C8779A-695F-4D1B-8EF9-5614E856D3C8}" type="presParOf" srcId="{881856BA-EB69-4585-9DF4-A04D4DD123F4}" destId="{E45498DB-077F-492F-ADD6-2369EFA7367E}" srcOrd="1" destOrd="0" presId="urn:microsoft.com/office/officeart/2008/layout/VerticalAccentList"/>
    <dgm:cxn modelId="{4A6181F6-14E8-4F97-A29B-1F028500CA14}" type="presParOf" srcId="{E45498DB-077F-492F-ADD6-2369EFA7367E}" destId="{3521D9E4-3ADC-4AA5-9F72-619CE6E8F3E8}" srcOrd="0" destOrd="0" presId="urn:microsoft.com/office/officeart/2008/layout/VerticalAccentList"/>
    <dgm:cxn modelId="{6CC9CC82-071B-425D-A225-2E24143BB158}" type="presParOf" srcId="{E45498DB-077F-492F-ADD6-2369EFA7367E}" destId="{25ACD069-E6ED-4C46-ABAA-8F84D716CAF4}" srcOrd="1" destOrd="0" presId="urn:microsoft.com/office/officeart/2008/layout/VerticalAccentList"/>
    <dgm:cxn modelId="{468492CC-010F-442A-93B6-50CCE85AC71C}" type="presParOf" srcId="{E45498DB-077F-492F-ADD6-2369EFA7367E}" destId="{EFD02A2A-E962-4406-85CC-920EFCD97521}" srcOrd="2" destOrd="0" presId="urn:microsoft.com/office/officeart/2008/layout/VerticalAccentList"/>
    <dgm:cxn modelId="{4C5AEDF6-F766-46F8-B8FF-63543E1633A6}" type="presParOf" srcId="{E45498DB-077F-492F-ADD6-2369EFA7367E}" destId="{93EDBD47-0D31-4395-8C79-25EAD3FB2F33}" srcOrd="3" destOrd="0" presId="urn:microsoft.com/office/officeart/2008/layout/VerticalAccentList"/>
    <dgm:cxn modelId="{22DD040F-659A-47C2-BA39-D4F0E53ED5E0}" type="presParOf" srcId="{E45498DB-077F-492F-ADD6-2369EFA7367E}" destId="{C23FC9E9-361F-44DE-9382-D1C7EFE151F9}" srcOrd="4" destOrd="0" presId="urn:microsoft.com/office/officeart/2008/layout/VerticalAccentList"/>
    <dgm:cxn modelId="{8D2BAB6E-64EA-4AD5-88ED-F003B0E38F89}" type="presParOf" srcId="{E45498DB-077F-492F-ADD6-2369EFA7367E}" destId="{6578F7B4-437B-467E-ADBB-0AE4B9A99187}" srcOrd="5" destOrd="0" presId="urn:microsoft.com/office/officeart/2008/layout/VerticalAccentList"/>
    <dgm:cxn modelId="{F0C9B1DE-D49F-4BDC-B212-6A7FB856BFB8}" type="presParOf" srcId="{E45498DB-077F-492F-ADD6-2369EFA7367E}" destId="{E06E20FB-7DEE-46BD-8330-9CEF8B8D6C62}" srcOrd="6" destOrd="0" presId="urn:microsoft.com/office/officeart/2008/layout/VerticalAccentList"/>
    <dgm:cxn modelId="{EAAF3C4F-98EB-4F89-872B-B80F635CA9EC}" type="presParOf" srcId="{E45498DB-077F-492F-ADD6-2369EFA7367E}" destId="{46DC6792-E856-4B9D-BD98-0C0B5F02A2FD}" srcOrd="7" destOrd="0" presId="urn:microsoft.com/office/officeart/2008/layout/VerticalAccentList"/>
    <dgm:cxn modelId="{0E4CBF5F-2FDF-4C5C-83DE-515FC2668187}" type="presParOf" srcId="{881856BA-EB69-4585-9DF4-A04D4DD123F4}" destId="{5E3FFE88-22D8-4519-B1CF-FEE948CA241E}" srcOrd="2" destOrd="0" presId="urn:microsoft.com/office/officeart/2008/layout/VerticalAccentList"/>
    <dgm:cxn modelId="{04FAA548-0D04-4AA2-9449-F9C744C69B84}" type="presParOf" srcId="{881856BA-EB69-4585-9DF4-A04D4DD123F4}" destId="{248A4530-E8FD-4C95-8624-AD470BE75982}" srcOrd="3" destOrd="0" presId="urn:microsoft.com/office/officeart/2008/layout/VerticalAccentList"/>
    <dgm:cxn modelId="{DB4214D3-544F-4D47-A7FD-8497E01F326D}" type="presParOf" srcId="{248A4530-E8FD-4C95-8624-AD470BE75982}" destId="{FF55B0C4-4970-4DA0-A328-F312C94FF1D7}" srcOrd="0" destOrd="0" presId="urn:microsoft.com/office/officeart/2008/layout/VerticalAccentList"/>
    <dgm:cxn modelId="{B39D9262-9D68-4ABA-A5B1-11AC3938A4EF}" type="presParOf" srcId="{881856BA-EB69-4585-9DF4-A04D4DD123F4}" destId="{9B2B07BC-975E-4F0A-ADEC-808742463722}" srcOrd="4" destOrd="0" presId="urn:microsoft.com/office/officeart/2008/layout/VerticalAccentList"/>
    <dgm:cxn modelId="{C145B66C-43CE-4EB0-BC98-6D6C5323E3E9}" type="presParOf" srcId="{9B2B07BC-975E-4F0A-ADEC-808742463722}" destId="{30A62A96-9425-41D4-9EC9-E8271DE166CD}" srcOrd="0" destOrd="0" presId="urn:microsoft.com/office/officeart/2008/layout/VerticalAccentList"/>
    <dgm:cxn modelId="{21EE22E4-1332-4CA5-9858-009A187E51D9}" type="presParOf" srcId="{9B2B07BC-975E-4F0A-ADEC-808742463722}" destId="{A5A119A9-7ED2-4C0D-A39B-AD4F1FCAA609}" srcOrd="1" destOrd="0" presId="urn:microsoft.com/office/officeart/2008/layout/VerticalAccentList"/>
    <dgm:cxn modelId="{7744E4DD-6E31-46E3-8A2E-6D84D648EFD2}" type="presParOf" srcId="{9B2B07BC-975E-4F0A-ADEC-808742463722}" destId="{F630468F-E03A-4868-9543-088A3B3932C4}" srcOrd="2" destOrd="0" presId="urn:microsoft.com/office/officeart/2008/layout/VerticalAccentList"/>
    <dgm:cxn modelId="{568288B7-8783-4843-965A-3E1160F6404B}" type="presParOf" srcId="{9B2B07BC-975E-4F0A-ADEC-808742463722}" destId="{4B609F78-1A4E-4028-BD48-29B02D8C3366}" srcOrd="3" destOrd="0" presId="urn:microsoft.com/office/officeart/2008/layout/VerticalAccentList"/>
    <dgm:cxn modelId="{83EC0B1C-ED70-4680-AE08-7171A2509CD5}" type="presParOf" srcId="{9B2B07BC-975E-4F0A-ADEC-808742463722}" destId="{CFA89606-2844-40E8-A9B9-A77DCE04B3FA}" srcOrd="4" destOrd="0" presId="urn:microsoft.com/office/officeart/2008/layout/VerticalAccentList"/>
    <dgm:cxn modelId="{C46257AA-E011-4454-A95A-D82E5B33C1A6}" type="presParOf" srcId="{9B2B07BC-975E-4F0A-ADEC-808742463722}" destId="{782810E2-35C1-4A3B-BBBB-D551D22D9A58}" srcOrd="5" destOrd="0" presId="urn:microsoft.com/office/officeart/2008/layout/VerticalAccentList"/>
    <dgm:cxn modelId="{943530EE-1F27-462A-AEA5-0A7385F00D9B}" type="presParOf" srcId="{9B2B07BC-975E-4F0A-ADEC-808742463722}" destId="{547BF17C-19AB-4069-ABA0-3421A69B9794}" srcOrd="6" destOrd="0" presId="urn:microsoft.com/office/officeart/2008/layout/VerticalAccentList"/>
    <dgm:cxn modelId="{AEC6FC37-8AC8-4686-BD9B-BD5B25095BE4}" type="presParOf" srcId="{9B2B07BC-975E-4F0A-ADEC-808742463722}" destId="{5AB2D1FC-2156-4A7B-B953-C27DF901AEC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57ADB-00DA-4BCF-B24C-56507FAC9835}">
      <dsp:nvSpPr>
        <dsp:cNvPr id="0" name=""/>
        <dsp:cNvSpPr/>
      </dsp:nvSpPr>
      <dsp:spPr>
        <a:xfrm>
          <a:off x="0" y="0"/>
          <a:ext cx="11180817" cy="645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OBJETIVO GENERAL</a:t>
          </a:r>
        </a:p>
      </dsp:txBody>
      <dsp:txXfrm>
        <a:off x="31492" y="31492"/>
        <a:ext cx="11117833" cy="582126"/>
      </dsp:txXfrm>
    </dsp:sp>
    <dsp:sp modelId="{6E290181-AF48-4175-A173-1B9FBF7C9AE9}">
      <dsp:nvSpPr>
        <dsp:cNvPr id="0" name=""/>
        <dsp:cNvSpPr/>
      </dsp:nvSpPr>
      <dsp:spPr>
        <a:xfrm>
          <a:off x="0" y="670921"/>
          <a:ext cx="1118081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991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/>
            <a:t>Evaluar la Incidencia de la aplicación de los Sistemas de Gestión Antisoborno (ISO 37001:2016) como herramienta para mitigar el riesgo de fraude.</a:t>
          </a:r>
        </a:p>
      </dsp:txBody>
      <dsp:txXfrm>
        <a:off x="0" y="670921"/>
        <a:ext cx="11180817" cy="1076400"/>
      </dsp:txXfrm>
    </dsp:sp>
    <dsp:sp modelId="{653B9A5A-CB27-47F6-9699-4004E4790F11}">
      <dsp:nvSpPr>
        <dsp:cNvPr id="0" name=""/>
        <dsp:cNvSpPr/>
      </dsp:nvSpPr>
      <dsp:spPr>
        <a:xfrm>
          <a:off x="0" y="1305362"/>
          <a:ext cx="11180817" cy="655928"/>
        </a:xfrm>
        <a:prstGeom prst="roundRect">
          <a:avLst/>
        </a:prstGeom>
        <a:solidFill>
          <a:schemeClr val="accent2">
            <a:hueOff val="1799954"/>
            <a:satOff val="48584"/>
            <a:lumOff val="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OBJETIVOS ESPECÍFICOS</a:t>
          </a:r>
        </a:p>
      </dsp:txBody>
      <dsp:txXfrm>
        <a:off x="32020" y="1337382"/>
        <a:ext cx="11116777" cy="59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B326B-0AFA-4260-B5F8-9A8D0B7D230F}">
      <dsp:nvSpPr>
        <dsp:cNvPr id="0" name=""/>
        <dsp:cNvSpPr/>
      </dsp:nvSpPr>
      <dsp:spPr>
        <a:xfrm>
          <a:off x="4838" y="921239"/>
          <a:ext cx="2115343" cy="2414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1.Describir los fundamentos teóricos sobre el riesgo de fraude y el sistema de Gestión Antisoborno ISO 37001:2016.</a:t>
          </a:r>
        </a:p>
      </dsp:txBody>
      <dsp:txXfrm>
        <a:off x="66794" y="983195"/>
        <a:ext cx="1991431" cy="2290554"/>
      </dsp:txXfrm>
    </dsp:sp>
    <dsp:sp modelId="{A9600EDD-70B9-419C-A2FE-F022373FEAE6}">
      <dsp:nvSpPr>
        <dsp:cNvPr id="0" name=""/>
        <dsp:cNvSpPr/>
      </dsp:nvSpPr>
      <dsp:spPr>
        <a:xfrm>
          <a:off x="2331716" y="1866170"/>
          <a:ext cx="448452" cy="524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2331716" y="1971091"/>
        <a:ext cx="313916" cy="314763"/>
      </dsp:txXfrm>
    </dsp:sp>
    <dsp:sp modelId="{8F722209-1790-48D2-9A7B-419FADAF9B8C}">
      <dsp:nvSpPr>
        <dsp:cNvPr id="0" name=""/>
        <dsp:cNvSpPr/>
      </dsp:nvSpPr>
      <dsp:spPr>
        <a:xfrm>
          <a:off x="2966319" y="921239"/>
          <a:ext cx="2115343" cy="2414466"/>
        </a:xfrm>
        <a:prstGeom prst="roundRect">
          <a:avLst>
            <a:gd name="adj" fmla="val 10000"/>
          </a:avLst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2. </a:t>
          </a:r>
          <a:r>
            <a:rPr lang="es-EC" sz="1800" kern="1200" dirty="0"/>
            <a:t>Determinar los impactos que tiene la Norma ISO 37001:2016 con las Normas Internacionales de Auditoría que evalúan el riesgo de fraude.</a:t>
          </a:r>
        </a:p>
      </dsp:txBody>
      <dsp:txXfrm>
        <a:off x="3028275" y="983195"/>
        <a:ext cx="1991431" cy="2290554"/>
      </dsp:txXfrm>
    </dsp:sp>
    <dsp:sp modelId="{F770B9D1-FCAE-4B8B-A9A3-2E8E0F8DD0A0}">
      <dsp:nvSpPr>
        <dsp:cNvPr id="0" name=""/>
        <dsp:cNvSpPr/>
      </dsp:nvSpPr>
      <dsp:spPr>
        <a:xfrm rot="21572449">
          <a:off x="5293190" y="1854201"/>
          <a:ext cx="448467" cy="524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99977"/>
            <a:satOff val="24292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5293192" y="1959661"/>
        <a:ext cx="313927" cy="314763"/>
      </dsp:txXfrm>
    </dsp:sp>
    <dsp:sp modelId="{5F07E635-F4FF-4BB8-97C9-72068A0F7DA8}">
      <dsp:nvSpPr>
        <dsp:cNvPr id="0" name=""/>
        <dsp:cNvSpPr/>
      </dsp:nvSpPr>
      <dsp:spPr>
        <a:xfrm>
          <a:off x="5927800" y="897505"/>
          <a:ext cx="2115343" cy="2414466"/>
        </a:xfrm>
        <a:prstGeom prst="roundRect">
          <a:avLst>
            <a:gd name="adj" fmla="val 10000"/>
          </a:avLst>
        </a:prstGeom>
        <a:solidFill>
          <a:schemeClr val="accent2">
            <a:hueOff val="1199969"/>
            <a:satOff val="32389"/>
            <a:lumOff val="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3. </a:t>
          </a:r>
          <a:r>
            <a:rPr lang="es-EC" sz="1800" kern="1200" dirty="0"/>
            <a:t>Describir la situación actual de la implementación de gestión antisoborno con la anterior evaluación de riesgo de fraude.</a:t>
          </a:r>
        </a:p>
      </dsp:txBody>
      <dsp:txXfrm>
        <a:off x="5989756" y="959461"/>
        <a:ext cx="1991431" cy="2290554"/>
      </dsp:txXfrm>
    </dsp:sp>
    <dsp:sp modelId="{7BC27EB2-2B2E-48DE-ABD3-CC953FCFCFE2}">
      <dsp:nvSpPr>
        <dsp:cNvPr id="0" name=""/>
        <dsp:cNvSpPr/>
      </dsp:nvSpPr>
      <dsp:spPr>
        <a:xfrm rot="27551">
          <a:off x="8254671" y="1854404"/>
          <a:ext cx="448467" cy="524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99954"/>
            <a:satOff val="48584"/>
            <a:lumOff val="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8254673" y="1958786"/>
        <a:ext cx="313927" cy="314763"/>
      </dsp:txXfrm>
    </dsp:sp>
    <dsp:sp modelId="{387D80AC-2994-4484-AA0D-FA4575EFD600}">
      <dsp:nvSpPr>
        <dsp:cNvPr id="0" name=""/>
        <dsp:cNvSpPr/>
      </dsp:nvSpPr>
      <dsp:spPr>
        <a:xfrm>
          <a:off x="8889282" y="921239"/>
          <a:ext cx="2115343" cy="2414466"/>
        </a:xfrm>
        <a:prstGeom prst="roundRect">
          <a:avLst>
            <a:gd name="adj" fmla="val 10000"/>
          </a:avLst>
        </a:prstGeom>
        <a:solidFill>
          <a:schemeClr val="accent2">
            <a:hueOff val="1799954"/>
            <a:satOff val="48584"/>
            <a:lumOff val="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4. </a:t>
          </a:r>
          <a:r>
            <a:rPr lang="es-EC" sz="1800" kern="1200" dirty="0"/>
            <a:t>Identificar los procesos intervinientes para evaluar el riesgo de fraude y resaltar puntos relevantes.</a:t>
          </a:r>
          <a:r>
            <a:rPr lang="es-ES_tradnl" sz="1800" kern="1200" dirty="0"/>
            <a:t> </a:t>
          </a:r>
          <a:endParaRPr lang="es-EC" sz="1800" kern="1200" dirty="0"/>
        </a:p>
      </dsp:txBody>
      <dsp:txXfrm>
        <a:off x="8951238" y="983195"/>
        <a:ext cx="1991431" cy="229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A7242-91B5-41ED-819F-7425ADF9A571}">
      <dsp:nvSpPr>
        <dsp:cNvPr id="0" name=""/>
        <dsp:cNvSpPr/>
      </dsp:nvSpPr>
      <dsp:spPr>
        <a:xfrm>
          <a:off x="617247" y="291"/>
          <a:ext cx="4908276" cy="44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>
        <a:off x="617247" y="291"/>
        <a:ext cx="4908276" cy="446206"/>
      </dsp:txXfrm>
    </dsp:sp>
    <dsp:sp modelId="{3521D9E4-3ADC-4AA5-9F72-619CE6E8F3E8}">
      <dsp:nvSpPr>
        <dsp:cNvPr id="0" name=""/>
        <dsp:cNvSpPr/>
      </dsp:nvSpPr>
      <dsp:spPr>
        <a:xfrm>
          <a:off x="617247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CD069-E6ED-4C46-ABAA-8F84D716CAF4}">
      <dsp:nvSpPr>
        <dsp:cNvPr id="0" name=""/>
        <dsp:cNvSpPr/>
      </dsp:nvSpPr>
      <dsp:spPr>
        <a:xfrm>
          <a:off x="1307133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43822"/>
            <a:satOff val="-2074"/>
            <a:lumOff val="-392"/>
            <a:alphaOff val="0"/>
          </a:schemeClr>
        </a:solidFill>
        <a:ln w="25400" cap="flat" cmpd="sng" algn="ctr">
          <a:solidFill>
            <a:schemeClr val="accent4">
              <a:hueOff val="-143822"/>
              <a:satOff val="-2074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02A2A-E962-4406-85CC-920EFCD97521}">
      <dsp:nvSpPr>
        <dsp:cNvPr id="0" name=""/>
        <dsp:cNvSpPr/>
      </dsp:nvSpPr>
      <dsp:spPr>
        <a:xfrm>
          <a:off x="1997563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287645"/>
            <a:satOff val="-4147"/>
            <a:lumOff val="-784"/>
            <a:alphaOff val="0"/>
          </a:schemeClr>
        </a:solidFill>
        <a:ln w="25400" cap="flat" cmpd="sng" algn="ctr">
          <a:solidFill>
            <a:schemeClr val="accent4">
              <a:hueOff val="-287645"/>
              <a:satOff val="-414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DBD47-0D31-4395-8C79-25EAD3FB2F33}">
      <dsp:nvSpPr>
        <dsp:cNvPr id="0" name=""/>
        <dsp:cNvSpPr/>
      </dsp:nvSpPr>
      <dsp:spPr>
        <a:xfrm>
          <a:off x="2687449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431467"/>
            <a:satOff val="-6221"/>
            <a:lumOff val="-1176"/>
            <a:alphaOff val="0"/>
          </a:schemeClr>
        </a:solidFill>
        <a:ln w="25400" cap="flat" cmpd="sng" algn="ctr">
          <a:solidFill>
            <a:schemeClr val="accent4">
              <a:hueOff val="-431467"/>
              <a:satOff val="-6221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C9E9-361F-44DE-9382-D1C7EFE151F9}">
      <dsp:nvSpPr>
        <dsp:cNvPr id="0" name=""/>
        <dsp:cNvSpPr/>
      </dsp:nvSpPr>
      <dsp:spPr>
        <a:xfrm>
          <a:off x="3377880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575290"/>
            <a:satOff val="-8295"/>
            <a:lumOff val="-1569"/>
            <a:alphaOff val="0"/>
          </a:schemeClr>
        </a:solidFill>
        <a:ln w="25400" cap="flat" cmpd="sng" algn="ctr">
          <a:solidFill>
            <a:schemeClr val="accent4">
              <a:hueOff val="-575290"/>
              <a:satOff val="-829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8F7B4-437B-467E-ADBB-0AE4B9A99187}">
      <dsp:nvSpPr>
        <dsp:cNvPr id="0" name=""/>
        <dsp:cNvSpPr/>
      </dsp:nvSpPr>
      <dsp:spPr>
        <a:xfrm>
          <a:off x="4067765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719112"/>
            <a:satOff val="-10368"/>
            <a:lumOff val="-1961"/>
            <a:alphaOff val="0"/>
          </a:schemeClr>
        </a:solidFill>
        <a:ln w="25400" cap="flat" cmpd="sng" algn="ctr">
          <a:solidFill>
            <a:schemeClr val="accent4">
              <a:hueOff val="-719112"/>
              <a:satOff val="-1036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E20FB-7DEE-46BD-8330-9CEF8B8D6C62}">
      <dsp:nvSpPr>
        <dsp:cNvPr id="0" name=""/>
        <dsp:cNvSpPr/>
      </dsp:nvSpPr>
      <dsp:spPr>
        <a:xfrm>
          <a:off x="4758196" y="44649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862934"/>
            <a:satOff val="-12442"/>
            <a:lumOff val="-2353"/>
            <a:alphaOff val="0"/>
          </a:schemeClr>
        </a:solidFill>
        <a:ln w="25400" cap="flat" cmpd="sng" algn="ctr">
          <a:solidFill>
            <a:schemeClr val="accent4">
              <a:hueOff val="-862934"/>
              <a:satOff val="-12442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C6792-E856-4B9D-BD98-0C0B5F02A2FD}">
      <dsp:nvSpPr>
        <dsp:cNvPr id="0" name=""/>
        <dsp:cNvSpPr/>
      </dsp:nvSpPr>
      <dsp:spPr>
        <a:xfrm>
          <a:off x="617247" y="537392"/>
          <a:ext cx="4972083" cy="727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rgbClr val="000000"/>
              </a:solidFill>
            </a:rPr>
            <a:t>Información financiera fraudulenta</a:t>
          </a:r>
          <a:endParaRPr lang="es-EC" sz="3100" kern="1200" dirty="0">
            <a:solidFill>
              <a:srgbClr val="000000"/>
            </a:solidFill>
          </a:endParaRPr>
        </a:p>
      </dsp:txBody>
      <dsp:txXfrm>
        <a:off x="617247" y="537392"/>
        <a:ext cx="4972083" cy="727152"/>
      </dsp:txXfrm>
    </dsp:sp>
    <dsp:sp modelId="{FF55B0C4-4970-4DA0-A328-F312C94FF1D7}">
      <dsp:nvSpPr>
        <dsp:cNvPr id="0" name=""/>
        <dsp:cNvSpPr/>
      </dsp:nvSpPr>
      <dsp:spPr>
        <a:xfrm>
          <a:off x="617247" y="1401532"/>
          <a:ext cx="4908276" cy="44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 dirty="0"/>
        </a:p>
      </dsp:txBody>
      <dsp:txXfrm>
        <a:off x="617247" y="1401532"/>
        <a:ext cx="4908276" cy="446206"/>
      </dsp:txXfrm>
    </dsp:sp>
    <dsp:sp modelId="{30A62A96-9425-41D4-9EC9-E8271DE166CD}">
      <dsp:nvSpPr>
        <dsp:cNvPr id="0" name=""/>
        <dsp:cNvSpPr/>
      </dsp:nvSpPr>
      <dsp:spPr>
        <a:xfrm>
          <a:off x="617247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006757"/>
            <a:satOff val="-14516"/>
            <a:lumOff val="-2745"/>
            <a:alphaOff val="0"/>
          </a:schemeClr>
        </a:solidFill>
        <a:ln w="25400" cap="flat" cmpd="sng" algn="ctr">
          <a:solidFill>
            <a:schemeClr val="accent4">
              <a:hueOff val="-1006757"/>
              <a:satOff val="-1451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119A9-7ED2-4C0D-A39B-AD4F1FCAA609}">
      <dsp:nvSpPr>
        <dsp:cNvPr id="0" name=""/>
        <dsp:cNvSpPr/>
      </dsp:nvSpPr>
      <dsp:spPr>
        <a:xfrm>
          <a:off x="1307133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150579"/>
            <a:satOff val="-16590"/>
            <a:lumOff val="-3137"/>
            <a:alphaOff val="0"/>
          </a:schemeClr>
        </a:solidFill>
        <a:ln w="25400" cap="flat" cmpd="sng" algn="ctr">
          <a:solidFill>
            <a:schemeClr val="accent4">
              <a:hueOff val="-1150579"/>
              <a:satOff val="-1659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0468F-E03A-4868-9543-088A3B3932C4}">
      <dsp:nvSpPr>
        <dsp:cNvPr id="0" name=""/>
        <dsp:cNvSpPr/>
      </dsp:nvSpPr>
      <dsp:spPr>
        <a:xfrm>
          <a:off x="1997563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294402"/>
            <a:satOff val="-18663"/>
            <a:lumOff val="-3529"/>
            <a:alphaOff val="0"/>
          </a:schemeClr>
        </a:solidFill>
        <a:ln w="25400" cap="flat" cmpd="sng" algn="ctr">
          <a:solidFill>
            <a:schemeClr val="accent4">
              <a:hueOff val="-1294402"/>
              <a:satOff val="-18663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09F78-1A4E-4028-BD48-29B02D8C3366}">
      <dsp:nvSpPr>
        <dsp:cNvPr id="0" name=""/>
        <dsp:cNvSpPr/>
      </dsp:nvSpPr>
      <dsp:spPr>
        <a:xfrm>
          <a:off x="2687449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438224"/>
            <a:satOff val="-20737"/>
            <a:lumOff val="-3922"/>
            <a:alphaOff val="0"/>
          </a:schemeClr>
        </a:solidFill>
        <a:ln w="25400" cap="flat" cmpd="sng" algn="ctr">
          <a:solidFill>
            <a:schemeClr val="accent4">
              <a:hueOff val="-1438224"/>
              <a:satOff val="-20737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9606-2844-40E8-A9B9-A77DCE04B3FA}">
      <dsp:nvSpPr>
        <dsp:cNvPr id="0" name=""/>
        <dsp:cNvSpPr/>
      </dsp:nvSpPr>
      <dsp:spPr>
        <a:xfrm>
          <a:off x="3377880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582046"/>
            <a:satOff val="-22811"/>
            <a:lumOff val="-4314"/>
            <a:alphaOff val="0"/>
          </a:schemeClr>
        </a:solidFill>
        <a:ln w="25400" cap="flat" cmpd="sng" algn="ctr">
          <a:solidFill>
            <a:schemeClr val="accent4">
              <a:hueOff val="-1582046"/>
              <a:satOff val="-22811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810E2-35C1-4A3B-BBBB-D551D22D9A58}">
      <dsp:nvSpPr>
        <dsp:cNvPr id="0" name=""/>
        <dsp:cNvSpPr/>
      </dsp:nvSpPr>
      <dsp:spPr>
        <a:xfrm>
          <a:off x="4067765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725869"/>
            <a:satOff val="-24884"/>
            <a:lumOff val="-4706"/>
            <a:alphaOff val="0"/>
          </a:schemeClr>
        </a:solidFill>
        <a:ln w="25400" cap="flat" cmpd="sng" algn="ctr">
          <a:solidFill>
            <a:schemeClr val="accent4">
              <a:hueOff val="-1725869"/>
              <a:satOff val="-24884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BF17C-19AB-4069-ABA0-3421A69B9794}">
      <dsp:nvSpPr>
        <dsp:cNvPr id="0" name=""/>
        <dsp:cNvSpPr/>
      </dsp:nvSpPr>
      <dsp:spPr>
        <a:xfrm>
          <a:off x="4758196" y="1847738"/>
          <a:ext cx="1148536" cy="908940"/>
        </a:xfrm>
        <a:prstGeom prst="chevron">
          <a:avLst>
            <a:gd name="adj" fmla="val 70610"/>
          </a:avLst>
        </a:prstGeom>
        <a:solidFill>
          <a:schemeClr val="accent4">
            <a:hueOff val="-1869691"/>
            <a:satOff val="-26958"/>
            <a:lumOff val="-5098"/>
            <a:alphaOff val="0"/>
          </a:schemeClr>
        </a:solidFill>
        <a:ln w="25400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2D1FC-2156-4A7B-B953-C27DF901AECD}">
      <dsp:nvSpPr>
        <dsp:cNvPr id="0" name=""/>
        <dsp:cNvSpPr/>
      </dsp:nvSpPr>
      <dsp:spPr>
        <a:xfrm>
          <a:off x="617247" y="1938632"/>
          <a:ext cx="4972083" cy="727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rgbClr val="000000"/>
              </a:solidFill>
            </a:rPr>
            <a:t>Apropiación indebida de activos</a:t>
          </a:r>
          <a:endParaRPr lang="es-EC" sz="3100" kern="1200" dirty="0">
            <a:solidFill>
              <a:srgbClr val="000000"/>
            </a:solidFill>
          </a:endParaRPr>
        </a:p>
      </dsp:txBody>
      <dsp:txXfrm>
        <a:off x="617247" y="1938632"/>
        <a:ext cx="4972083" cy="727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D29-7E11-40B5-A07E-930AA2D69E24}" type="datetimeFigureOut">
              <a:rPr lang="es-EC" smtClean="0"/>
              <a:t>10/11/2020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B3C0-8C5B-47A8-9AB6-DD7CADF4A93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36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grandes avances de las últimas décadas en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 tecnológica, modelos de negocio novedosos</a:t>
            </a:r>
          </a:p>
          <a:p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disruptivos e interconectividad global, entre</a:t>
            </a:r>
          </a:p>
          <a:p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otros, han creado también un campo fértil que ha</a:t>
            </a:r>
          </a:p>
          <a:p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 explotado por la delincuencia para continuar</a:t>
            </a:r>
          </a:p>
          <a:p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evolucionando e ideando nuevas y cada vez más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sofisticadas formas para cometer delitos económicos.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5B3C0-8C5B-47A8-9AB6-DD7CADF4A93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840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5B3C0-8C5B-47A8-9AB6-DD7CADF4A934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25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7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481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77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6171D-9993-4C35-9F32-2DAA985D7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E5320-12D4-49A0-948D-B5F8DEB6A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5BF65-013E-4588-B948-6FB10384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0052-D3AA-4AA5-B719-E7BB6DA5E4DC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90813-2AB5-49D3-916C-C2809501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6BFCD-328F-465E-9D76-C0CCC34F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8F18-196F-4E42-AF2B-A8DA6528AC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25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0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098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19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75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03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17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8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97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61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97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49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1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3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9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7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9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9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2459510" y="789211"/>
            <a:ext cx="932439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>
              <a:solidFill>
                <a:srgbClr val="000000"/>
              </a:solidFill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</a:rPr>
              <a:t>DEPARTAMENTO DE CIENCIAS ECONOMICAS, ADMINISTRATIVAS Y DEL COMERCIO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endParaRPr lang="es-ES" sz="1100" b="1" dirty="0">
              <a:solidFill>
                <a:srgbClr val="000000"/>
              </a:solidFill>
            </a:endParaRPr>
          </a:p>
          <a:p>
            <a:pPr algn="ctr"/>
            <a:r>
              <a:rPr lang="es-ES" sz="1100" b="1" dirty="0">
                <a:solidFill>
                  <a:srgbClr val="000000"/>
                </a:solidFill>
              </a:rPr>
              <a:t> </a:t>
            </a:r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C" sz="1600" b="1" dirty="0">
                <a:solidFill>
                  <a:srgbClr val="000000"/>
                </a:solidFill>
              </a:rPr>
              <a:t>CARRERA DE INGENIERÍA EN FINANZAS Y AUDITORÍA</a:t>
            </a:r>
            <a:endParaRPr lang="es-ES" sz="1600" b="1" dirty="0">
              <a:solidFill>
                <a:srgbClr val="000000"/>
              </a:solidFill>
            </a:endParaRPr>
          </a:p>
          <a:p>
            <a:pPr algn="ctr"/>
            <a:r>
              <a:rPr lang="es-ES" sz="1100" b="1" dirty="0">
                <a:solidFill>
                  <a:srgbClr val="000000"/>
                </a:solidFill>
              </a:rPr>
              <a:t> 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C" sz="1600" b="1" dirty="0"/>
              <a:t>TRABAJO DE TITULACIÓN, PREVIO A LA OBTENCIÓN DEL TÍTULO DE INGENIERO EN FINANZAS - CONTADOR PÚBLICO– AUDITOR</a:t>
            </a:r>
          </a:p>
          <a:p>
            <a:pPr algn="ctr"/>
            <a:endParaRPr lang="es-EC" sz="1100" b="1" dirty="0"/>
          </a:p>
          <a:p>
            <a:pPr algn="ctr"/>
            <a:endParaRPr lang="es-EC" sz="1100" b="1" dirty="0"/>
          </a:p>
          <a:p>
            <a:pPr algn="ctr"/>
            <a:r>
              <a:rPr lang="es-EC" sz="1600" b="1" dirty="0"/>
              <a:t>TEMA: “</a:t>
            </a:r>
            <a:r>
              <a:rPr lang="es-ES_tradnl" sz="1600" b="1" dirty="0"/>
              <a:t>INCIDENCIA DE LA APLICACIÓN DE LOS SISTEMAS DE GESTIÓN ANTISOBORNO (ISO 37001:2016) COMO HERRAMIENTA PARA MITIGAR EL RIESGO DE FRAUDE”</a:t>
            </a:r>
          </a:p>
          <a:p>
            <a:pPr algn="ctr"/>
            <a:endParaRPr lang="es-ES_tradnl" sz="1100" b="1" dirty="0"/>
          </a:p>
          <a:p>
            <a:pPr algn="ctr"/>
            <a:endParaRPr lang="es-ES_tradnl" sz="1100" b="1" dirty="0"/>
          </a:p>
          <a:p>
            <a:pPr algn="ctr"/>
            <a:r>
              <a:rPr lang="es-ES_tradnl" sz="1600" b="1" dirty="0"/>
              <a:t>AUTOR</a:t>
            </a:r>
            <a:r>
              <a:rPr lang="es-ES_tradnl" sz="1600" b="1"/>
              <a:t>: PILLAJO BARRETO, MARCELO VICTOR</a:t>
            </a:r>
            <a:endParaRPr lang="es-EC" sz="1600" dirty="0"/>
          </a:p>
          <a:p>
            <a:r>
              <a:rPr lang="es-ES_tradnl" sz="1400" dirty="0"/>
              <a:t> </a:t>
            </a:r>
            <a:endParaRPr lang="es-ES_tradnl" sz="1100" dirty="0"/>
          </a:p>
          <a:p>
            <a:endParaRPr lang="es-EC" sz="1100" dirty="0"/>
          </a:p>
          <a:p>
            <a:pPr algn="ctr"/>
            <a:r>
              <a:rPr lang="es-ES_tradnl" sz="1600" b="1" dirty="0"/>
              <a:t>DIRECTOR: DR. BERRONES PAGUAY, AMARO WLADIMIR</a:t>
            </a:r>
            <a:endParaRPr lang="es-EC" sz="1600" dirty="0"/>
          </a:p>
          <a:p>
            <a:endParaRPr lang="es-ES_tradnl" sz="1100" dirty="0"/>
          </a:p>
          <a:p>
            <a:r>
              <a:rPr lang="es-ES_tradnl" sz="1100" dirty="0"/>
              <a:t> </a:t>
            </a:r>
            <a:endParaRPr lang="es-EC" sz="1100" dirty="0"/>
          </a:p>
          <a:p>
            <a:pPr algn="r"/>
            <a:r>
              <a:rPr lang="es-ES_tradnl" sz="1400" dirty="0"/>
              <a:t> </a:t>
            </a:r>
            <a:r>
              <a:rPr lang="es-ES_tradnl" sz="1600" b="1" dirty="0"/>
              <a:t>SANGOLQUÍ, SEPTIEMBRE 2020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9811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842;p61">
            <a:extLst>
              <a:ext uri="{FF2B5EF4-FFF2-40B4-BE49-F238E27FC236}">
                <a16:creationId xmlns:a16="http://schemas.microsoft.com/office/drawing/2014/main" id="{C84C1100-7858-43CE-88A3-E97BC566D20C}"/>
              </a:ext>
            </a:extLst>
          </p:cNvPr>
          <p:cNvGrpSpPr/>
          <p:nvPr/>
        </p:nvGrpSpPr>
        <p:grpSpPr>
          <a:xfrm>
            <a:off x="914404" y="1587712"/>
            <a:ext cx="4120660" cy="3892968"/>
            <a:chOff x="1981111" y="1897086"/>
            <a:chExt cx="3892528" cy="3882445"/>
          </a:xfrm>
        </p:grpSpPr>
        <p:grpSp>
          <p:nvGrpSpPr>
            <p:cNvPr id="49" name="Google Shape;843;p61">
              <a:extLst>
                <a:ext uri="{FF2B5EF4-FFF2-40B4-BE49-F238E27FC236}">
                  <a16:creationId xmlns:a16="http://schemas.microsoft.com/office/drawing/2014/main" id="{42E62A5D-B3EC-4870-AF00-A6467F1767D8}"/>
                </a:ext>
              </a:extLst>
            </p:cNvPr>
            <p:cNvGrpSpPr/>
            <p:nvPr/>
          </p:nvGrpSpPr>
          <p:grpSpPr>
            <a:xfrm>
              <a:off x="1981111" y="1897086"/>
              <a:ext cx="3892528" cy="3882445"/>
              <a:chOff x="566987" y="2484399"/>
              <a:chExt cx="3198200" cy="3189915"/>
            </a:xfrm>
          </p:grpSpPr>
          <p:sp>
            <p:nvSpPr>
              <p:cNvPr id="74" name="Google Shape;844;p61">
                <a:extLst>
                  <a:ext uri="{FF2B5EF4-FFF2-40B4-BE49-F238E27FC236}">
                    <a16:creationId xmlns:a16="http://schemas.microsoft.com/office/drawing/2014/main" id="{956BD146-3E0F-47E6-A209-0F44296093D2}"/>
                  </a:ext>
                </a:extLst>
              </p:cNvPr>
              <p:cNvSpPr/>
              <p:nvPr/>
            </p:nvSpPr>
            <p:spPr>
              <a:xfrm>
                <a:off x="2209387" y="2484487"/>
                <a:ext cx="1555800" cy="1555800"/>
              </a:xfrm>
              <a:prstGeom prst="round1Rect">
                <a:avLst>
                  <a:gd name="adj" fmla="val 0"/>
                </a:avLst>
              </a:pr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845;p61">
                <a:extLst>
                  <a:ext uri="{FF2B5EF4-FFF2-40B4-BE49-F238E27FC236}">
                    <a16:creationId xmlns:a16="http://schemas.microsoft.com/office/drawing/2014/main" id="{B771FA5F-D803-4D8C-BB8A-94F64FC0C57F}"/>
                  </a:ext>
                </a:extLst>
              </p:cNvPr>
              <p:cNvSpPr/>
              <p:nvPr/>
            </p:nvSpPr>
            <p:spPr>
              <a:xfrm rot="5400000">
                <a:off x="2209298" y="4118514"/>
                <a:ext cx="1555800" cy="1555800"/>
              </a:xfrm>
              <a:prstGeom prst="round1Rect">
                <a:avLst>
                  <a:gd name="adj" fmla="val 0"/>
                </a:avLst>
              </a:pr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846;p61">
                <a:extLst>
                  <a:ext uri="{FF2B5EF4-FFF2-40B4-BE49-F238E27FC236}">
                    <a16:creationId xmlns:a16="http://schemas.microsoft.com/office/drawing/2014/main" id="{AB1B4AD3-3474-4ADC-AA41-D5EF11BF7BCB}"/>
                  </a:ext>
                </a:extLst>
              </p:cNvPr>
              <p:cNvSpPr/>
              <p:nvPr/>
            </p:nvSpPr>
            <p:spPr>
              <a:xfrm rot="-5400000">
                <a:off x="567075" y="2484399"/>
                <a:ext cx="1555800" cy="1555800"/>
              </a:xfrm>
              <a:prstGeom prst="round1Rect">
                <a:avLst>
                  <a:gd name="adj" fmla="val 0"/>
                </a:avLst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847;p61">
                <a:extLst>
                  <a:ext uri="{FF2B5EF4-FFF2-40B4-BE49-F238E27FC236}">
                    <a16:creationId xmlns:a16="http://schemas.microsoft.com/office/drawing/2014/main" id="{55D6C837-C2EA-451D-9B9D-DB857E9FCABC}"/>
                  </a:ext>
                </a:extLst>
              </p:cNvPr>
              <p:cNvSpPr/>
              <p:nvPr/>
            </p:nvSpPr>
            <p:spPr>
              <a:xfrm rot="10800000">
                <a:off x="566987" y="4118425"/>
                <a:ext cx="1555800" cy="1555800"/>
              </a:xfrm>
              <a:prstGeom prst="round1Rect">
                <a:avLst>
                  <a:gd name="adj" fmla="val 0"/>
                </a:avLst>
              </a:pr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848;p61">
              <a:extLst>
                <a:ext uri="{FF2B5EF4-FFF2-40B4-BE49-F238E27FC236}">
                  <a16:creationId xmlns:a16="http://schemas.microsoft.com/office/drawing/2014/main" id="{FCA54A18-B9AF-40CC-BC76-9A79DCA044AC}"/>
                </a:ext>
              </a:extLst>
            </p:cNvPr>
            <p:cNvSpPr/>
            <p:nvPr/>
          </p:nvSpPr>
          <p:spPr>
            <a:xfrm>
              <a:off x="2260572" y="2171704"/>
              <a:ext cx="1202400" cy="1202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849;p61">
              <a:extLst>
                <a:ext uri="{FF2B5EF4-FFF2-40B4-BE49-F238E27FC236}">
                  <a16:creationId xmlns:a16="http://schemas.microsoft.com/office/drawing/2014/main" id="{9036A270-E483-47F2-BD64-5488EBDA7E4F}"/>
                </a:ext>
              </a:extLst>
            </p:cNvPr>
            <p:cNvSpPr/>
            <p:nvPr/>
          </p:nvSpPr>
          <p:spPr>
            <a:xfrm>
              <a:off x="4417275" y="4323445"/>
              <a:ext cx="1202400" cy="1202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850;p61">
              <a:extLst>
                <a:ext uri="{FF2B5EF4-FFF2-40B4-BE49-F238E27FC236}">
                  <a16:creationId xmlns:a16="http://schemas.microsoft.com/office/drawing/2014/main" id="{E0C6D7B1-5779-4EB1-B35E-C5577520DDB7}"/>
                </a:ext>
              </a:extLst>
            </p:cNvPr>
            <p:cNvSpPr/>
            <p:nvPr/>
          </p:nvSpPr>
          <p:spPr>
            <a:xfrm>
              <a:off x="2931272" y="4115475"/>
              <a:ext cx="717000" cy="717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51;p61">
              <a:extLst>
                <a:ext uri="{FF2B5EF4-FFF2-40B4-BE49-F238E27FC236}">
                  <a16:creationId xmlns:a16="http://schemas.microsoft.com/office/drawing/2014/main" id="{5C9F7E12-A5FE-4ECD-8D8B-7CBCC095BE5A}"/>
                </a:ext>
              </a:extLst>
            </p:cNvPr>
            <p:cNvSpPr/>
            <p:nvPr/>
          </p:nvSpPr>
          <p:spPr>
            <a:xfrm>
              <a:off x="4190702" y="2860045"/>
              <a:ext cx="717000" cy="717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52;p61">
              <a:extLst>
                <a:ext uri="{FF2B5EF4-FFF2-40B4-BE49-F238E27FC236}">
                  <a16:creationId xmlns:a16="http://schemas.microsoft.com/office/drawing/2014/main" id="{7FA052F4-723F-4D3F-995E-3AE85D3C94B9}"/>
                </a:ext>
              </a:extLst>
            </p:cNvPr>
            <p:cNvSpPr/>
            <p:nvPr/>
          </p:nvSpPr>
          <p:spPr>
            <a:xfrm>
              <a:off x="4179342" y="2037049"/>
              <a:ext cx="1401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r>
                <a:rPr kumimoji="0" lang="es-EC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Ética personal y corporativa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53;p61">
              <a:extLst>
                <a:ext uri="{FF2B5EF4-FFF2-40B4-BE49-F238E27FC236}">
                  <a16:creationId xmlns:a16="http://schemas.microsoft.com/office/drawing/2014/main" id="{3E478FBF-1366-4A65-ADDF-8723D4BFB088}"/>
                </a:ext>
              </a:extLst>
            </p:cNvPr>
            <p:cNvSpPr/>
            <p:nvPr/>
          </p:nvSpPr>
          <p:spPr>
            <a:xfrm>
              <a:off x="2042262" y="5088210"/>
              <a:ext cx="183068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r>
                <a:rPr kumimoji="0" lang="es-EC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Buenas practicas en negocios y administración pública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" name="Google Shape;854;p61">
              <a:extLst>
                <a:ext uri="{FF2B5EF4-FFF2-40B4-BE49-F238E27FC236}">
                  <a16:creationId xmlns:a16="http://schemas.microsoft.com/office/drawing/2014/main" id="{63BD92E3-61A5-4969-80B1-142B4B6B5CB4}"/>
                </a:ext>
              </a:extLst>
            </p:cNvPr>
            <p:cNvGrpSpPr/>
            <p:nvPr/>
          </p:nvGrpSpPr>
          <p:grpSpPr>
            <a:xfrm>
              <a:off x="2371268" y="2293555"/>
              <a:ext cx="984663" cy="984538"/>
              <a:chOff x="590920" y="2274258"/>
              <a:chExt cx="720099" cy="720007"/>
            </a:xfrm>
          </p:grpSpPr>
          <p:sp>
            <p:nvSpPr>
              <p:cNvPr id="69" name="Google Shape;855;p61">
                <a:extLst>
                  <a:ext uri="{FF2B5EF4-FFF2-40B4-BE49-F238E27FC236}">
                    <a16:creationId xmlns:a16="http://schemas.microsoft.com/office/drawing/2014/main" id="{60C84591-D78B-4F46-A5F4-7F41EE125C06}"/>
                  </a:ext>
                </a:extLst>
              </p:cNvPr>
              <p:cNvSpPr/>
              <p:nvPr/>
            </p:nvSpPr>
            <p:spPr>
              <a:xfrm>
                <a:off x="590920" y="2274258"/>
                <a:ext cx="720099" cy="720007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627" extrusionOk="0">
                    <a:moveTo>
                      <a:pt x="6628" y="5435"/>
                    </a:moveTo>
                    <a:lnTo>
                      <a:pt x="6628" y="0"/>
                    </a:lnTo>
                    <a:lnTo>
                      <a:pt x="0" y="0"/>
                    </a:lnTo>
                    <a:lnTo>
                      <a:pt x="0" y="5435"/>
                    </a:lnTo>
                    <a:lnTo>
                      <a:pt x="2061" y="5435"/>
                    </a:lnTo>
                    <a:lnTo>
                      <a:pt x="2061" y="6343"/>
                    </a:lnTo>
                    <a:lnTo>
                      <a:pt x="1118" y="6343"/>
                    </a:lnTo>
                    <a:lnTo>
                      <a:pt x="1118" y="6627"/>
                    </a:lnTo>
                    <a:lnTo>
                      <a:pt x="5508" y="6627"/>
                    </a:lnTo>
                    <a:lnTo>
                      <a:pt x="5508" y="6343"/>
                    </a:lnTo>
                    <a:lnTo>
                      <a:pt x="4565" y="6343"/>
                    </a:lnTo>
                    <a:lnTo>
                      <a:pt x="4565" y="5435"/>
                    </a:lnTo>
                    <a:lnTo>
                      <a:pt x="6628" y="5435"/>
                    </a:lnTo>
                    <a:close/>
                    <a:moveTo>
                      <a:pt x="282" y="282"/>
                    </a:moveTo>
                    <a:lnTo>
                      <a:pt x="6344" y="282"/>
                    </a:lnTo>
                    <a:lnTo>
                      <a:pt x="6344" y="5153"/>
                    </a:lnTo>
                    <a:lnTo>
                      <a:pt x="282" y="5153"/>
                    </a:lnTo>
                    <a:lnTo>
                      <a:pt x="282" y="282"/>
                    </a:lnTo>
                    <a:close/>
                    <a:moveTo>
                      <a:pt x="4283" y="6343"/>
                    </a:moveTo>
                    <a:lnTo>
                      <a:pt x="2343" y="6343"/>
                    </a:lnTo>
                    <a:lnTo>
                      <a:pt x="2343" y="5435"/>
                    </a:lnTo>
                    <a:lnTo>
                      <a:pt x="4283" y="5435"/>
                    </a:lnTo>
                    <a:lnTo>
                      <a:pt x="4283" y="6343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56;p61">
                <a:extLst>
                  <a:ext uri="{FF2B5EF4-FFF2-40B4-BE49-F238E27FC236}">
                    <a16:creationId xmlns:a16="http://schemas.microsoft.com/office/drawing/2014/main" id="{A787A85D-F9F7-4ADC-8B38-541D6C7C22FF}"/>
                  </a:ext>
                </a:extLst>
              </p:cNvPr>
              <p:cNvSpPr/>
              <p:nvPr/>
            </p:nvSpPr>
            <p:spPr>
              <a:xfrm>
                <a:off x="699566" y="2428536"/>
                <a:ext cx="191324" cy="31518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901" extrusionOk="0">
                    <a:moveTo>
                      <a:pt x="1579" y="698"/>
                    </a:moveTo>
                    <a:lnTo>
                      <a:pt x="1579" y="698"/>
                    </a:lnTo>
                    <a:lnTo>
                      <a:pt x="1579" y="662"/>
                    </a:lnTo>
                    <a:lnTo>
                      <a:pt x="1575" y="626"/>
                    </a:lnTo>
                    <a:lnTo>
                      <a:pt x="1571" y="592"/>
                    </a:lnTo>
                    <a:lnTo>
                      <a:pt x="1565" y="558"/>
                    </a:lnTo>
                    <a:lnTo>
                      <a:pt x="1557" y="524"/>
                    </a:lnTo>
                    <a:lnTo>
                      <a:pt x="1549" y="490"/>
                    </a:lnTo>
                    <a:lnTo>
                      <a:pt x="1537" y="458"/>
                    </a:lnTo>
                    <a:lnTo>
                      <a:pt x="1525" y="426"/>
                    </a:lnTo>
                    <a:lnTo>
                      <a:pt x="1511" y="396"/>
                    </a:lnTo>
                    <a:lnTo>
                      <a:pt x="1495" y="366"/>
                    </a:lnTo>
                    <a:lnTo>
                      <a:pt x="1479" y="336"/>
                    </a:lnTo>
                    <a:lnTo>
                      <a:pt x="1461" y="308"/>
                    </a:lnTo>
                    <a:lnTo>
                      <a:pt x="1441" y="280"/>
                    </a:lnTo>
                    <a:lnTo>
                      <a:pt x="1419" y="254"/>
                    </a:lnTo>
                    <a:lnTo>
                      <a:pt x="1397" y="228"/>
                    </a:lnTo>
                    <a:lnTo>
                      <a:pt x="1375" y="204"/>
                    </a:lnTo>
                    <a:lnTo>
                      <a:pt x="1351" y="182"/>
                    </a:lnTo>
                    <a:lnTo>
                      <a:pt x="1325" y="160"/>
                    </a:lnTo>
                    <a:lnTo>
                      <a:pt x="1299" y="138"/>
                    </a:lnTo>
                    <a:lnTo>
                      <a:pt x="1271" y="118"/>
                    </a:lnTo>
                    <a:lnTo>
                      <a:pt x="1243" y="100"/>
                    </a:lnTo>
                    <a:lnTo>
                      <a:pt x="1213" y="84"/>
                    </a:lnTo>
                    <a:lnTo>
                      <a:pt x="1183" y="68"/>
                    </a:lnTo>
                    <a:lnTo>
                      <a:pt x="1153" y="54"/>
                    </a:lnTo>
                    <a:lnTo>
                      <a:pt x="1121" y="42"/>
                    </a:lnTo>
                    <a:lnTo>
                      <a:pt x="1089" y="30"/>
                    </a:lnTo>
                    <a:lnTo>
                      <a:pt x="1055" y="22"/>
                    </a:lnTo>
                    <a:lnTo>
                      <a:pt x="1021" y="14"/>
                    </a:lnTo>
                    <a:lnTo>
                      <a:pt x="987" y="8"/>
                    </a:lnTo>
                    <a:lnTo>
                      <a:pt x="953" y="4"/>
                    </a:lnTo>
                    <a:lnTo>
                      <a:pt x="917" y="0"/>
                    </a:lnTo>
                    <a:lnTo>
                      <a:pt x="881" y="0"/>
                    </a:lnTo>
                    <a:lnTo>
                      <a:pt x="881" y="0"/>
                    </a:lnTo>
                    <a:lnTo>
                      <a:pt x="845" y="0"/>
                    </a:lnTo>
                    <a:lnTo>
                      <a:pt x="809" y="4"/>
                    </a:lnTo>
                    <a:lnTo>
                      <a:pt x="775" y="8"/>
                    </a:lnTo>
                    <a:lnTo>
                      <a:pt x="741" y="14"/>
                    </a:lnTo>
                    <a:lnTo>
                      <a:pt x="707" y="22"/>
                    </a:lnTo>
                    <a:lnTo>
                      <a:pt x="673" y="30"/>
                    </a:lnTo>
                    <a:lnTo>
                      <a:pt x="640" y="42"/>
                    </a:lnTo>
                    <a:lnTo>
                      <a:pt x="608" y="54"/>
                    </a:lnTo>
                    <a:lnTo>
                      <a:pt x="578" y="68"/>
                    </a:lnTo>
                    <a:lnTo>
                      <a:pt x="548" y="84"/>
                    </a:lnTo>
                    <a:lnTo>
                      <a:pt x="518" y="100"/>
                    </a:lnTo>
                    <a:lnTo>
                      <a:pt x="490" y="118"/>
                    </a:lnTo>
                    <a:lnTo>
                      <a:pt x="462" y="138"/>
                    </a:lnTo>
                    <a:lnTo>
                      <a:pt x="436" y="160"/>
                    </a:lnTo>
                    <a:lnTo>
                      <a:pt x="410" y="182"/>
                    </a:lnTo>
                    <a:lnTo>
                      <a:pt x="386" y="204"/>
                    </a:lnTo>
                    <a:lnTo>
                      <a:pt x="364" y="228"/>
                    </a:lnTo>
                    <a:lnTo>
                      <a:pt x="342" y="254"/>
                    </a:lnTo>
                    <a:lnTo>
                      <a:pt x="320" y="280"/>
                    </a:lnTo>
                    <a:lnTo>
                      <a:pt x="302" y="308"/>
                    </a:lnTo>
                    <a:lnTo>
                      <a:pt x="282" y="336"/>
                    </a:lnTo>
                    <a:lnTo>
                      <a:pt x="266" y="366"/>
                    </a:lnTo>
                    <a:lnTo>
                      <a:pt x="250" y="396"/>
                    </a:lnTo>
                    <a:lnTo>
                      <a:pt x="236" y="426"/>
                    </a:lnTo>
                    <a:lnTo>
                      <a:pt x="224" y="458"/>
                    </a:lnTo>
                    <a:lnTo>
                      <a:pt x="214" y="490"/>
                    </a:lnTo>
                    <a:lnTo>
                      <a:pt x="204" y="524"/>
                    </a:lnTo>
                    <a:lnTo>
                      <a:pt x="196" y="558"/>
                    </a:lnTo>
                    <a:lnTo>
                      <a:pt x="190" y="592"/>
                    </a:lnTo>
                    <a:lnTo>
                      <a:pt x="186" y="626"/>
                    </a:lnTo>
                    <a:lnTo>
                      <a:pt x="182" y="662"/>
                    </a:lnTo>
                    <a:lnTo>
                      <a:pt x="182" y="698"/>
                    </a:lnTo>
                    <a:lnTo>
                      <a:pt x="182" y="948"/>
                    </a:lnTo>
                    <a:lnTo>
                      <a:pt x="0" y="948"/>
                    </a:lnTo>
                    <a:lnTo>
                      <a:pt x="0" y="2901"/>
                    </a:lnTo>
                    <a:lnTo>
                      <a:pt x="1761" y="2901"/>
                    </a:lnTo>
                    <a:lnTo>
                      <a:pt x="1761" y="948"/>
                    </a:lnTo>
                    <a:lnTo>
                      <a:pt x="1585" y="948"/>
                    </a:lnTo>
                    <a:lnTo>
                      <a:pt x="1579" y="698"/>
                    </a:lnTo>
                    <a:close/>
                    <a:moveTo>
                      <a:pt x="464" y="698"/>
                    </a:moveTo>
                    <a:lnTo>
                      <a:pt x="464" y="698"/>
                    </a:lnTo>
                    <a:lnTo>
                      <a:pt x="466" y="656"/>
                    </a:lnTo>
                    <a:lnTo>
                      <a:pt x="472" y="614"/>
                    </a:lnTo>
                    <a:lnTo>
                      <a:pt x="482" y="574"/>
                    </a:lnTo>
                    <a:lnTo>
                      <a:pt x="496" y="536"/>
                    </a:lnTo>
                    <a:lnTo>
                      <a:pt x="514" y="500"/>
                    </a:lnTo>
                    <a:lnTo>
                      <a:pt x="536" y="466"/>
                    </a:lnTo>
                    <a:lnTo>
                      <a:pt x="560" y="434"/>
                    </a:lnTo>
                    <a:lnTo>
                      <a:pt x="586" y="404"/>
                    </a:lnTo>
                    <a:lnTo>
                      <a:pt x="616" y="378"/>
                    </a:lnTo>
                    <a:lnTo>
                      <a:pt x="648" y="354"/>
                    </a:lnTo>
                    <a:lnTo>
                      <a:pt x="683" y="332"/>
                    </a:lnTo>
                    <a:lnTo>
                      <a:pt x="719" y="314"/>
                    </a:lnTo>
                    <a:lnTo>
                      <a:pt x="757" y="300"/>
                    </a:lnTo>
                    <a:lnTo>
                      <a:pt x="797" y="290"/>
                    </a:lnTo>
                    <a:lnTo>
                      <a:pt x="839" y="284"/>
                    </a:lnTo>
                    <a:lnTo>
                      <a:pt x="881" y="282"/>
                    </a:lnTo>
                    <a:lnTo>
                      <a:pt x="881" y="282"/>
                    </a:lnTo>
                    <a:lnTo>
                      <a:pt x="923" y="284"/>
                    </a:lnTo>
                    <a:lnTo>
                      <a:pt x="965" y="290"/>
                    </a:lnTo>
                    <a:lnTo>
                      <a:pt x="1005" y="300"/>
                    </a:lnTo>
                    <a:lnTo>
                      <a:pt x="1043" y="314"/>
                    </a:lnTo>
                    <a:lnTo>
                      <a:pt x="1079" y="332"/>
                    </a:lnTo>
                    <a:lnTo>
                      <a:pt x="1113" y="354"/>
                    </a:lnTo>
                    <a:lnTo>
                      <a:pt x="1145" y="378"/>
                    </a:lnTo>
                    <a:lnTo>
                      <a:pt x="1175" y="404"/>
                    </a:lnTo>
                    <a:lnTo>
                      <a:pt x="1201" y="434"/>
                    </a:lnTo>
                    <a:lnTo>
                      <a:pt x="1225" y="466"/>
                    </a:lnTo>
                    <a:lnTo>
                      <a:pt x="1247" y="502"/>
                    </a:lnTo>
                    <a:lnTo>
                      <a:pt x="1265" y="538"/>
                    </a:lnTo>
                    <a:lnTo>
                      <a:pt x="1279" y="576"/>
                    </a:lnTo>
                    <a:lnTo>
                      <a:pt x="1289" y="616"/>
                    </a:lnTo>
                    <a:lnTo>
                      <a:pt x="1295" y="658"/>
                    </a:lnTo>
                    <a:lnTo>
                      <a:pt x="1297" y="702"/>
                    </a:lnTo>
                    <a:lnTo>
                      <a:pt x="1303" y="948"/>
                    </a:lnTo>
                    <a:lnTo>
                      <a:pt x="464" y="948"/>
                    </a:lnTo>
                    <a:lnTo>
                      <a:pt x="464" y="698"/>
                    </a:lnTo>
                    <a:close/>
                    <a:moveTo>
                      <a:pt x="1479" y="2619"/>
                    </a:moveTo>
                    <a:lnTo>
                      <a:pt x="282" y="2619"/>
                    </a:lnTo>
                    <a:lnTo>
                      <a:pt x="282" y="1230"/>
                    </a:lnTo>
                    <a:lnTo>
                      <a:pt x="1479" y="1230"/>
                    </a:lnTo>
                    <a:lnTo>
                      <a:pt x="1479" y="2619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57;p61">
                <a:extLst>
                  <a:ext uri="{FF2B5EF4-FFF2-40B4-BE49-F238E27FC236}">
                    <a16:creationId xmlns:a16="http://schemas.microsoft.com/office/drawing/2014/main" id="{01048E85-0D60-4FDC-A196-4DFC087F6CBA}"/>
                  </a:ext>
                </a:extLst>
              </p:cNvPr>
              <p:cNvSpPr/>
              <p:nvPr/>
            </p:nvSpPr>
            <p:spPr>
              <a:xfrm>
                <a:off x="750413" y="2577816"/>
                <a:ext cx="89632" cy="120053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105" extrusionOk="0">
                    <a:moveTo>
                      <a:pt x="271" y="797"/>
                    </a:moveTo>
                    <a:lnTo>
                      <a:pt x="271" y="1105"/>
                    </a:lnTo>
                    <a:lnTo>
                      <a:pt x="555" y="1105"/>
                    </a:lnTo>
                    <a:lnTo>
                      <a:pt x="555" y="797"/>
                    </a:lnTo>
                    <a:lnTo>
                      <a:pt x="555" y="797"/>
                    </a:lnTo>
                    <a:lnTo>
                      <a:pt x="583" y="785"/>
                    </a:lnTo>
                    <a:lnTo>
                      <a:pt x="611" y="771"/>
                    </a:lnTo>
                    <a:lnTo>
                      <a:pt x="637" y="755"/>
                    </a:lnTo>
                    <a:lnTo>
                      <a:pt x="663" y="739"/>
                    </a:lnTo>
                    <a:lnTo>
                      <a:pt x="687" y="719"/>
                    </a:lnTo>
                    <a:lnTo>
                      <a:pt x="709" y="697"/>
                    </a:lnTo>
                    <a:lnTo>
                      <a:pt x="729" y="675"/>
                    </a:lnTo>
                    <a:lnTo>
                      <a:pt x="749" y="649"/>
                    </a:lnTo>
                    <a:lnTo>
                      <a:pt x="765" y="625"/>
                    </a:lnTo>
                    <a:lnTo>
                      <a:pt x="781" y="597"/>
                    </a:lnTo>
                    <a:lnTo>
                      <a:pt x="793" y="569"/>
                    </a:lnTo>
                    <a:lnTo>
                      <a:pt x="805" y="539"/>
                    </a:lnTo>
                    <a:lnTo>
                      <a:pt x="813" y="508"/>
                    </a:lnTo>
                    <a:lnTo>
                      <a:pt x="819" y="476"/>
                    </a:lnTo>
                    <a:lnTo>
                      <a:pt x="823" y="444"/>
                    </a:lnTo>
                    <a:lnTo>
                      <a:pt x="825" y="412"/>
                    </a:lnTo>
                    <a:lnTo>
                      <a:pt x="825" y="412"/>
                    </a:lnTo>
                    <a:lnTo>
                      <a:pt x="823" y="370"/>
                    </a:lnTo>
                    <a:lnTo>
                      <a:pt x="817" y="328"/>
                    </a:lnTo>
                    <a:lnTo>
                      <a:pt x="807" y="290"/>
                    </a:lnTo>
                    <a:lnTo>
                      <a:pt x="793" y="252"/>
                    </a:lnTo>
                    <a:lnTo>
                      <a:pt x="775" y="216"/>
                    </a:lnTo>
                    <a:lnTo>
                      <a:pt x="755" y="182"/>
                    </a:lnTo>
                    <a:lnTo>
                      <a:pt x="731" y="150"/>
                    </a:lnTo>
                    <a:lnTo>
                      <a:pt x="705" y="120"/>
                    </a:lnTo>
                    <a:lnTo>
                      <a:pt x="675" y="94"/>
                    </a:lnTo>
                    <a:lnTo>
                      <a:pt x="643" y="70"/>
                    </a:lnTo>
                    <a:lnTo>
                      <a:pt x="609" y="50"/>
                    </a:lnTo>
                    <a:lnTo>
                      <a:pt x="573" y="32"/>
                    </a:lnTo>
                    <a:lnTo>
                      <a:pt x="535" y="18"/>
                    </a:lnTo>
                    <a:lnTo>
                      <a:pt x="495" y="8"/>
                    </a:lnTo>
                    <a:lnTo>
                      <a:pt x="455" y="2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371" y="2"/>
                    </a:lnTo>
                    <a:lnTo>
                      <a:pt x="331" y="8"/>
                    </a:lnTo>
                    <a:lnTo>
                      <a:pt x="291" y="18"/>
                    </a:lnTo>
                    <a:lnTo>
                      <a:pt x="253" y="32"/>
                    </a:lnTo>
                    <a:lnTo>
                      <a:pt x="217" y="50"/>
                    </a:lnTo>
                    <a:lnTo>
                      <a:pt x="182" y="70"/>
                    </a:lnTo>
                    <a:lnTo>
                      <a:pt x="150" y="94"/>
                    </a:lnTo>
                    <a:lnTo>
                      <a:pt x="122" y="120"/>
                    </a:lnTo>
                    <a:lnTo>
                      <a:pt x="94" y="150"/>
                    </a:lnTo>
                    <a:lnTo>
                      <a:pt x="70" y="182"/>
                    </a:lnTo>
                    <a:lnTo>
                      <a:pt x="50" y="216"/>
                    </a:lnTo>
                    <a:lnTo>
                      <a:pt x="32" y="252"/>
                    </a:lnTo>
                    <a:lnTo>
                      <a:pt x="18" y="290"/>
                    </a:lnTo>
                    <a:lnTo>
                      <a:pt x="8" y="328"/>
                    </a:lnTo>
                    <a:lnTo>
                      <a:pt x="2" y="37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2" y="444"/>
                    </a:lnTo>
                    <a:lnTo>
                      <a:pt x="6" y="476"/>
                    </a:lnTo>
                    <a:lnTo>
                      <a:pt x="12" y="508"/>
                    </a:lnTo>
                    <a:lnTo>
                      <a:pt x="20" y="539"/>
                    </a:lnTo>
                    <a:lnTo>
                      <a:pt x="32" y="569"/>
                    </a:lnTo>
                    <a:lnTo>
                      <a:pt x="44" y="597"/>
                    </a:lnTo>
                    <a:lnTo>
                      <a:pt x="60" y="625"/>
                    </a:lnTo>
                    <a:lnTo>
                      <a:pt x="76" y="649"/>
                    </a:lnTo>
                    <a:lnTo>
                      <a:pt x="96" y="675"/>
                    </a:lnTo>
                    <a:lnTo>
                      <a:pt x="116" y="697"/>
                    </a:lnTo>
                    <a:lnTo>
                      <a:pt x="138" y="719"/>
                    </a:lnTo>
                    <a:lnTo>
                      <a:pt x="162" y="739"/>
                    </a:lnTo>
                    <a:lnTo>
                      <a:pt x="188" y="755"/>
                    </a:lnTo>
                    <a:lnTo>
                      <a:pt x="215" y="771"/>
                    </a:lnTo>
                    <a:lnTo>
                      <a:pt x="243" y="785"/>
                    </a:lnTo>
                    <a:lnTo>
                      <a:pt x="271" y="797"/>
                    </a:lnTo>
                    <a:lnTo>
                      <a:pt x="271" y="797"/>
                    </a:lnTo>
                    <a:close/>
                    <a:moveTo>
                      <a:pt x="413" y="282"/>
                    </a:moveTo>
                    <a:lnTo>
                      <a:pt x="413" y="282"/>
                    </a:lnTo>
                    <a:lnTo>
                      <a:pt x="427" y="284"/>
                    </a:lnTo>
                    <a:lnTo>
                      <a:pt x="439" y="286"/>
                    </a:lnTo>
                    <a:lnTo>
                      <a:pt x="451" y="288"/>
                    </a:lnTo>
                    <a:lnTo>
                      <a:pt x="463" y="292"/>
                    </a:lnTo>
                    <a:lnTo>
                      <a:pt x="475" y="298"/>
                    </a:lnTo>
                    <a:lnTo>
                      <a:pt x="485" y="304"/>
                    </a:lnTo>
                    <a:lnTo>
                      <a:pt x="505" y="320"/>
                    </a:lnTo>
                    <a:lnTo>
                      <a:pt x="521" y="340"/>
                    </a:lnTo>
                    <a:lnTo>
                      <a:pt x="527" y="350"/>
                    </a:lnTo>
                    <a:lnTo>
                      <a:pt x="533" y="362"/>
                    </a:lnTo>
                    <a:lnTo>
                      <a:pt x="537" y="374"/>
                    </a:lnTo>
                    <a:lnTo>
                      <a:pt x="539" y="386"/>
                    </a:lnTo>
                    <a:lnTo>
                      <a:pt x="541" y="398"/>
                    </a:lnTo>
                    <a:lnTo>
                      <a:pt x="543" y="412"/>
                    </a:lnTo>
                    <a:lnTo>
                      <a:pt x="543" y="412"/>
                    </a:lnTo>
                    <a:lnTo>
                      <a:pt x="541" y="424"/>
                    </a:lnTo>
                    <a:lnTo>
                      <a:pt x="539" y="438"/>
                    </a:lnTo>
                    <a:lnTo>
                      <a:pt x="537" y="450"/>
                    </a:lnTo>
                    <a:lnTo>
                      <a:pt x="533" y="462"/>
                    </a:lnTo>
                    <a:lnTo>
                      <a:pt x="527" y="474"/>
                    </a:lnTo>
                    <a:lnTo>
                      <a:pt x="521" y="484"/>
                    </a:lnTo>
                    <a:lnTo>
                      <a:pt x="505" y="502"/>
                    </a:lnTo>
                    <a:lnTo>
                      <a:pt x="485" y="518"/>
                    </a:lnTo>
                    <a:lnTo>
                      <a:pt x="475" y="527"/>
                    </a:lnTo>
                    <a:lnTo>
                      <a:pt x="463" y="531"/>
                    </a:lnTo>
                    <a:lnTo>
                      <a:pt x="451" y="535"/>
                    </a:lnTo>
                    <a:lnTo>
                      <a:pt x="439" y="539"/>
                    </a:lnTo>
                    <a:lnTo>
                      <a:pt x="427" y="541"/>
                    </a:lnTo>
                    <a:lnTo>
                      <a:pt x="413" y="541"/>
                    </a:lnTo>
                    <a:lnTo>
                      <a:pt x="413" y="541"/>
                    </a:lnTo>
                    <a:lnTo>
                      <a:pt x="399" y="541"/>
                    </a:lnTo>
                    <a:lnTo>
                      <a:pt x="387" y="539"/>
                    </a:lnTo>
                    <a:lnTo>
                      <a:pt x="375" y="535"/>
                    </a:lnTo>
                    <a:lnTo>
                      <a:pt x="363" y="531"/>
                    </a:lnTo>
                    <a:lnTo>
                      <a:pt x="351" y="527"/>
                    </a:lnTo>
                    <a:lnTo>
                      <a:pt x="341" y="518"/>
                    </a:lnTo>
                    <a:lnTo>
                      <a:pt x="321" y="502"/>
                    </a:lnTo>
                    <a:lnTo>
                      <a:pt x="307" y="484"/>
                    </a:lnTo>
                    <a:lnTo>
                      <a:pt x="299" y="474"/>
                    </a:lnTo>
                    <a:lnTo>
                      <a:pt x="295" y="462"/>
                    </a:lnTo>
                    <a:lnTo>
                      <a:pt x="289" y="450"/>
                    </a:lnTo>
                    <a:lnTo>
                      <a:pt x="287" y="438"/>
                    </a:lnTo>
                    <a:lnTo>
                      <a:pt x="285" y="424"/>
                    </a:lnTo>
                    <a:lnTo>
                      <a:pt x="283" y="412"/>
                    </a:lnTo>
                    <a:lnTo>
                      <a:pt x="283" y="412"/>
                    </a:lnTo>
                    <a:lnTo>
                      <a:pt x="285" y="398"/>
                    </a:lnTo>
                    <a:lnTo>
                      <a:pt x="287" y="386"/>
                    </a:lnTo>
                    <a:lnTo>
                      <a:pt x="289" y="374"/>
                    </a:lnTo>
                    <a:lnTo>
                      <a:pt x="295" y="362"/>
                    </a:lnTo>
                    <a:lnTo>
                      <a:pt x="299" y="350"/>
                    </a:lnTo>
                    <a:lnTo>
                      <a:pt x="307" y="340"/>
                    </a:lnTo>
                    <a:lnTo>
                      <a:pt x="321" y="320"/>
                    </a:lnTo>
                    <a:lnTo>
                      <a:pt x="341" y="304"/>
                    </a:lnTo>
                    <a:lnTo>
                      <a:pt x="351" y="298"/>
                    </a:lnTo>
                    <a:lnTo>
                      <a:pt x="363" y="292"/>
                    </a:lnTo>
                    <a:lnTo>
                      <a:pt x="375" y="288"/>
                    </a:lnTo>
                    <a:lnTo>
                      <a:pt x="387" y="286"/>
                    </a:lnTo>
                    <a:lnTo>
                      <a:pt x="399" y="284"/>
                    </a:lnTo>
                    <a:lnTo>
                      <a:pt x="413" y="282"/>
                    </a:lnTo>
                    <a:lnTo>
                      <a:pt x="413" y="282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58;p61">
                <a:extLst>
                  <a:ext uri="{FF2B5EF4-FFF2-40B4-BE49-F238E27FC236}">
                    <a16:creationId xmlns:a16="http://schemas.microsoft.com/office/drawing/2014/main" id="{95DCE7C3-27DB-4421-B6C6-C352851F5521}"/>
                  </a:ext>
                </a:extLst>
              </p:cNvPr>
              <p:cNvSpPr/>
              <p:nvPr/>
            </p:nvSpPr>
            <p:spPr>
              <a:xfrm>
                <a:off x="928049" y="2466780"/>
                <a:ext cx="226959" cy="18676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19" extrusionOk="0">
                    <a:moveTo>
                      <a:pt x="1818" y="796"/>
                    </a:moveTo>
                    <a:lnTo>
                      <a:pt x="1818" y="796"/>
                    </a:lnTo>
                    <a:lnTo>
                      <a:pt x="1846" y="784"/>
                    </a:lnTo>
                    <a:lnTo>
                      <a:pt x="1875" y="770"/>
                    </a:lnTo>
                    <a:lnTo>
                      <a:pt x="1903" y="754"/>
                    </a:lnTo>
                    <a:lnTo>
                      <a:pt x="1927" y="738"/>
                    </a:lnTo>
                    <a:lnTo>
                      <a:pt x="1951" y="718"/>
                    </a:lnTo>
                    <a:lnTo>
                      <a:pt x="1973" y="696"/>
                    </a:lnTo>
                    <a:lnTo>
                      <a:pt x="1995" y="674"/>
                    </a:lnTo>
                    <a:lnTo>
                      <a:pt x="2013" y="648"/>
                    </a:lnTo>
                    <a:lnTo>
                      <a:pt x="2031" y="624"/>
                    </a:lnTo>
                    <a:lnTo>
                      <a:pt x="2045" y="596"/>
                    </a:lnTo>
                    <a:lnTo>
                      <a:pt x="2059" y="568"/>
                    </a:lnTo>
                    <a:lnTo>
                      <a:pt x="2069" y="538"/>
                    </a:lnTo>
                    <a:lnTo>
                      <a:pt x="2077" y="508"/>
                    </a:lnTo>
                    <a:lnTo>
                      <a:pt x="2085" y="476"/>
                    </a:lnTo>
                    <a:lnTo>
                      <a:pt x="2087" y="444"/>
                    </a:lnTo>
                    <a:lnTo>
                      <a:pt x="2089" y="412"/>
                    </a:lnTo>
                    <a:lnTo>
                      <a:pt x="2089" y="412"/>
                    </a:lnTo>
                    <a:lnTo>
                      <a:pt x="2087" y="370"/>
                    </a:lnTo>
                    <a:lnTo>
                      <a:pt x="2081" y="328"/>
                    </a:lnTo>
                    <a:lnTo>
                      <a:pt x="2071" y="290"/>
                    </a:lnTo>
                    <a:lnTo>
                      <a:pt x="2057" y="252"/>
                    </a:lnTo>
                    <a:lnTo>
                      <a:pt x="2039" y="216"/>
                    </a:lnTo>
                    <a:lnTo>
                      <a:pt x="2019" y="182"/>
                    </a:lnTo>
                    <a:lnTo>
                      <a:pt x="1995" y="150"/>
                    </a:lnTo>
                    <a:lnTo>
                      <a:pt x="1969" y="120"/>
                    </a:lnTo>
                    <a:lnTo>
                      <a:pt x="1939" y="94"/>
                    </a:lnTo>
                    <a:lnTo>
                      <a:pt x="1907" y="70"/>
                    </a:lnTo>
                    <a:lnTo>
                      <a:pt x="1873" y="50"/>
                    </a:lnTo>
                    <a:lnTo>
                      <a:pt x="1836" y="32"/>
                    </a:lnTo>
                    <a:lnTo>
                      <a:pt x="1798" y="18"/>
                    </a:lnTo>
                    <a:lnTo>
                      <a:pt x="1760" y="8"/>
                    </a:lnTo>
                    <a:lnTo>
                      <a:pt x="1718" y="2"/>
                    </a:lnTo>
                    <a:lnTo>
                      <a:pt x="1676" y="0"/>
                    </a:lnTo>
                    <a:lnTo>
                      <a:pt x="1676" y="0"/>
                    </a:lnTo>
                    <a:lnTo>
                      <a:pt x="1634" y="2"/>
                    </a:lnTo>
                    <a:lnTo>
                      <a:pt x="1594" y="8"/>
                    </a:lnTo>
                    <a:lnTo>
                      <a:pt x="1554" y="18"/>
                    </a:lnTo>
                    <a:lnTo>
                      <a:pt x="1516" y="32"/>
                    </a:lnTo>
                    <a:lnTo>
                      <a:pt x="1480" y="50"/>
                    </a:lnTo>
                    <a:lnTo>
                      <a:pt x="1446" y="70"/>
                    </a:lnTo>
                    <a:lnTo>
                      <a:pt x="1414" y="94"/>
                    </a:lnTo>
                    <a:lnTo>
                      <a:pt x="1386" y="120"/>
                    </a:lnTo>
                    <a:lnTo>
                      <a:pt x="1358" y="150"/>
                    </a:lnTo>
                    <a:lnTo>
                      <a:pt x="1336" y="182"/>
                    </a:lnTo>
                    <a:lnTo>
                      <a:pt x="1314" y="216"/>
                    </a:lnTo>
                    <a:lnTo>
                      <a:pt x="1298" y="252"/>
                    </a:lnTo>
                    <a:lnTo>
                      <a:pt x="1284" y="290"/>
                    </a:lnTo>
                    <a:lnTo>
                      <a:pt x="1274" y="328"/>
                    </a:lnTo>
                    <a:lnTo>
                      <a:pt x="1266" y="370"/>
                    </a:lnTo>
                    <a:lnTo>
                      <a:pt x="1264" y="412"/>
                    </a:lnTo>
                    <a:lnTo>
                      <a:pt x="1264" y="412"/>
                    </a:lnTo>
                    <a:lnTo>
                      <a:pt x="1266" y="444"/>
                    </a:lnTo>
                    <a:lnTo>
                      <a:pt x="1270" y="476"/>
                    </a:lnTo>
                    <a:lnTo>
                      <a:pt x="1276" y="508"/>
                    </a:lnTo>
                    <a:lnTo>
                      <a:pt x="1284" y="538"/>
                    </a:lnTo>
                    <a:lnTo>
                      <a:pt x="1296" y="568"/>
                    </a:lnTo>
                    <a:lnTo>
                      <a:pt x="1308" y="596"/>
                    </a:lnTo>
                    <a:lnTo>
                      <a:pt x="1324" y="624"/>
                    </a:lnTo>
                    <a:lnTo>
                      <a:pt x="1342" y="648"/>
                    </a:lnTo>
                    <a:lnTo>
                      <a:pt x="1360" y="674"/>
                    </a:lnTo>
                    <a:lnTo>
                      <a:pt x="1380" y="696"/>
                    </a:lnTo>
                    <a:lnTo>
                      <a:pt x="1402" y="718"/>
                    </a:lnTo>
                    <a:lnTo>
                      <a:pt x="1426" y="738"/>
                    </a:lnTo>
                    <a:lnTo>
                      <a:pt x="1452" y="754"/>
                    </a:lnTo>
                    <a:lnTo>
                      <a:pt x="1478" y="770"/>
                    </a:lnTo>
                    <a:lnTo>
                      <a:pt x="1506" y="784"/>
                    </a:lnTo>
                    <a:lnTo>
                      <a:pt x="1536" y="796"/>
                    </a:lnTo>
                    <a:lnTo>
                      <a:pt x="1536" y="1436"/>
                    </a:lnTo>
                    <a:lnTo>
                      <a:pt x="0" y="1436"/>
                    </a:lnTo>
                    <a:lnTo>
                      <a:pt x="0" y="1719"/>
                    </a:lnTo>
                    <a:lnTo>
                      <a:pt x="1818" y="1719"/>
                    </a:lnTo>
                    <a:lnTo>
                      <a:pt x="1818" y="796"/>
                    </a:lnTo>
                    <a:close/>
                    <a:moveTo>
                      <a:pt x="1676" y="282"/>
                    </a:moveTo>
                    <a:lnTo>
                      <a:pt x="1676" y="282"/>
                    </a:lnTo>
                    <a:lnTo>
                      <a:pt x="1690" y="284"/>
                    </a:lnTo>
                    <a:lnTo>
                      <a:pt x="1702" y="286"/>
                    </a:lnTo>
                    <a:lnTo>
                      <a:pt x="1714" y="288"/>
                    </a:lnTo>
                    <a:lnTo>
                      <a:pt x="1726" y="292"/>
                    </a:lnTo>
                    <a:lnTo>
                      <a:pt x="1738" y="298"/>
                    </a:lnTo>
                    <a:lnTo>
                      <a:pt x="1748" y="304"/>
                    </a:lnTo>
                    <a:lnTo>
                      <a:pt x="1768" y="320"/>
                    </a:lnTo>
                    <a:lnTo>
                      <a:pt x="1784" y="340"/>
                    </a:lnTo>
                    <a:lnTo>
                      <a:pt x="1790" y="350"/>
                    </a:lnTo>
                    <a:lnTo>
                      <a:pt x="1796" y="362"/>
                    </a:lnTo>
                    <a:lnTo>
                      <a:pt x="1800" y="374"/>
                    </a:lnTo>
                    <a:lnTo>
                      <a:pt x="1804" y="386"/>
                    </a:lnTo>
                    <a:lnTo>
                      <a:pt x="1806" y="398"/>
                    </a:lnTo>
                    <a:lnTo>
                      <a:pt x="1806" y="412"/>
                    </a:lnTo>
                    <a:lnTo>
                      <a:pt x="1806" y="412"/>
                    </a:lnTo>
                    <a:lnTo>
                      <a:pt x="1806" y="424"/>
                    </a:lnTo>
                    <a:lnTo>
                      <a:pt x="1804" y="438"/>
                    </a:lnTo>
                    <a:lnTo>
                      <a:pt x="1800" y="450"/>
                    </a:lnTo>
                    <a:lnTo>
                      <a:pt x="1796" y="462"/>
                    </a:lnTo>
                    <a:lnTo>
                      <a:pt x="1790" y="474"/>
                    </a:lnTo>
                    <a:lnTo>
                      <a:pt x="1784" y="484"/>
                    </a:lnTo>
                    <a:lnTo>
                      <a:pt x="1768" y="502"/>
                    </a:lnTo>
                    <a:lnTo>
                      <a:pt x="1748" y="518"/>
                    </a:lnTo>
                    <a:lnTo>
                      <a:pt x="1738" y="526"/>
                    </a:lnTo>
                    <a:lnTo>
                      <a:pt x="1726" y="530"/>
                    </a:lnTo>
                    <a:lnTo>
                      <a:pt x="1714" y="534"/>
                    </a:lnTo>
                    <a:lnTo>
                      <a:pt x="1702" y="538"/>
                    </a:lnTo>
                    <a:lnTo>
                      <a:pt x="1690" y="540"/>
                    </a:lnTo>
                    <a:lnTo>
                      <a:pt x="1676" y="540"/>
                    </a:lnTo>
                    <a:lnTo>
                      <a:pt x="1676" y="540"/>
                    </a:lnTo>
                    <a:lnTo>
                      <a:pt x="1664" y="540"/>
                    </a:lnTo>
                    <a:lnTo>
                      <a:pt x="1650" y="538"/>
                    </a:lnTo>
                    <a:lnTo>
                      <a:pt x="1638" y="534"/>
                    </a:lnTo>
                    <a:lnTo>
                      <a:pt x="1626" y="530"/>
                    </a:lnTo>
                    <a:lnTo>
                      <a:pt x="1616" y="526"/>
                    </a:lnTo>
                    <a:lnTo>
                      <a:pt x="1604" y="518"/>
                    </a:lnTo>
                    <a:lnTo>
                      <a:pt x="1586" y="502"/>
                    </a:lnTo>
                    <a:lnTo>
                      <a:pt x="1570" y="484"/>
                    </a:lnTo>
                    <a:lnTo>
                      <a:pt x="1564" y="474"/>
                    </a:lnTo>
                    <a:lnTo>
                      <a:pt x="1558" y="462"/>
                    </a:lnTo>
                    <a:lnTo>
                      <a:pt x="1554" y="450"/>
                    </a:lnTo>
                    <a:lnTo>
                      <a:pt x="1550" y="438"/>
                    </a:lnTo>
                    <a:lnTo>
                      <a:pt x="1548" y="424"/>
                    </a:lnTo>
                    <a:lnTo>
                      <a:pt x="1548" y="412"/>
                    </a:lnTo>
                    <a:lnTo>
                      <a:pt x="1548" y="412"/>
                    </a:lnTo>
                    <a:lnTo>
                      <a:pt x="1548" y="398"/>
                    </a:lnTo>
                    <a:lnTo>
                      <a:pt x="1550" y="386"/>
                    </a:lnTo>
                    <a:lnTo>
                      <a:pt x="1554" y="374"/>
                    </a:lnTo>
                    <a:lnTo>
                      <a:pt x="1558" y="362"/>
                    </a:lnTo>
                    <a:lnTo>
                      <a:pt x="1564" y="350"/>
                    </a:lnTo>
                    <a:lnTo>
                      <a:pt x="1570" y="340"/>
                    </a:lnTo>
                    <a:lnTo>
                      <a:pt x="1586" y="320"/>
                    </a:lnTo>
                    <a:lnTo>
                      <a:pt x="1604" y="304"/>
                    </a:lnTo>
                    <a:lnTo>
                      <a:pt x="1616" y="298"/>
                    </a:lnTo>
                    <a:lnTo>
                      <a:pt x="1626" y="292"/>
                    </a:lnTo>
                    <a:lnTo>
                      <a:pt x="1638" y="288"/>
                    </a:lnTo>
                    <a:lnTo>
                      <a:pt x="1650" y="286"/>
                    </a:lnTo>
                    <a:lnTo>
                      <a:pt x="1664" y="284"/>
                    </a:lnTo>
                    <a:lnTo>
                      <a:pt x="1676" y="282"/>
                    </a:lnTo>
                    <a:lnTo>
                      <a:pt x="1676" y="282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859;p61">
                <a:extLst>
                  <a:ext uri="{FF2B5EF4-FFF2-40B4-BE49-F238E27FC236}">
                    <a16:creationId xmlns:a16="http://schemas.microsoft.com/office/drawing/2014/main" id="{72B5918E-3167-40B6-9261-C8A913398E24}"/>
                  </a:ext>
                </a:extLst>
              </p:cNvPr>
              <p:cNvSpPr/>
              <p:nvPr/>
            </p:nvSpPr>
            <p:spPr>
              <a:xfrm>
                <a:off x="928049" y="2570863"/>
                <a:ext cx="311051" cy="164384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513" extrusionOk="0">
                    <a:moveTo>
                      <a:pt x="2451" y="0"/>
                    </a:moveTo>
                    <a:lnTo>
                      <a:pt x="2451" y="0"/>
                    </a:lnTo>
                    <a:lnTo>
                      <a:pt x="2409" y="2"/>
                    </a:lnTo>
                    <a:lnTo>
                      <a:pt x="2369" y="8"/>
                    </a:lnTo>
                    <a:lnTo>
                      <a:pt x="2329" y="18"/>
                    </a:lnTo>
                    <a:lnTo>
                      <a:pt x="2291" y="32"/>
                    </a:lnTo>
                    <a:lnTo>
                      <a:pt x="2255" y="50"/>
                    </a:lnTo>
                    <a:lnTo>
                      <a:pt x="2221" y="70"/>
                    </a:lnTo>
                    <a:lnTo>
                      <a:pt x="2191" y="94"/>
                    </a:lnTo>
                    <a:lnTo>
                      <a:pt x="2161" y="120"/>
                    </a:lnTo>
                    <a:lnTo>
                      <a:pt x="2135" y="150"/>
                    </a:lnTo>
                    <a:lnTo>
                      <a:pt x="2111" y="182"/>
                    </a:lnTo>
                    <a:lnTo>
                      <a:pt x="2091" y="216"/>
                    </a:lnTo>
                    <a:lnTo>
                      <a:pt x="2073" y="252"/>
                    </a:lnTo>
                    <a:lnTo>
                      <a:pt x="2059" y="290"/>
                    </a:lnTo>
                    <a:lnTo>
                      <a:pt x="2049" y="328"/>
                    </a:lnTo>
                    <a:lnTo>
                      <a:pt x="2043" y="370"/>
                    </a:lnTo>
                    <a:lnTo>
                      <a:pt x="2041" y="412"/>
                    </a:lnTo>
                    <a:lnTo>
                      <a:pt x="2041" y="412"/>
                    </a:lnTo>
                    <a:lnTo>
                      <a:pt x="2041" y="442"/>
                    </a:lnTo>
                    <a:lnTo>
                      <a:pt x="2045" y="474"/>
                    </a:lnTo>
                    <a:lnTo>
                      <a:pt x="2051" y="504"/>
                    </a:lnTo>
                    <a:lnTo>
                      <a:pt x="2059" y="532"/>
                    </a:lnTo>
                    <a:lnTo>
                      <a:pt x="2069" y="560"/>
                    </a:lnTo>
                    <a:lnTo>
                      <a:pt x="2081" y="589"/>
                    </a:lnTo>
                    <a:lnTo>
                      <a:pt x="2093" y="615"/>
                    </a:lnTo>
                    <a:lnTo>
                      <a:pt x="2109" y="641"/>
                    </a:lnTo>
                    <a:lnTo>
                      <a:pt x="2127" y="663"/>
                    </a:lnTo>
                    <a:lnTo>
                      <a:pt x="2145" y="687"/>
                    </a:lnTo>
                    <a:lnTo>
                      <a:pt x="2165" y="707"/>
                    </a:lnTo>
                    <a:lnTo>
                      <a:pt x="2187" y="727"/>
                    </a:lnTo>
                    <a:lnTo>
                      <a:pt x="2211" y="745"/>
                    </a:lnTo>
                    <a:lnTo>
                      <a:pt x="2235" y="761"/>
                    </a:lnTo>
                    <a:lnTo>
                      <a:pt x="2261" y="777"/>
                    </a:lnTo>
                    <a:lnTo>
                      <a:pt x="2287" y="789"/>
                    </a:lnTo>
                    <a:lnTo>
                      <a:pt x="2287" y="1229"/>
                    </a:lnTo>
                    <a:lnTo>
                      <a:pt x="0" y="1229"/>
                    </a:lnTo>
                    <a:lnTo>
                      <a:pt x="0" y="1513"/>
                    </a:lnTo>
                    <a:lnTo>
                      <a:pt x="2569" y="1513"/>
                    </a:lnTo>
                    <a:lnTo>
                      <a:pt x="2569" y="805"/>
                    </a:lnTo>
                    <a:lnTo>
                      <a:pt x="2569" y="805"/>
                    </a:lnTo>
                    <a:lnTo>
                      <a:pt x="2601" y="795"/>
                    </a:lnTo>
                    <a:lnTo>
                      <a:pt x="2631" y="781"/>
                    </a:lnTo>
                    <a:lnTo>
                      <a:pt x="2659" y="767"/>
                    </a:lnTo>
                    <a:lnTo>
                      <a:pt x="2687" y="749"/>
                    </a:lnTo>
                    <a:lnTo>
                      <a:pt x="2713" y="729"/>
                    </a:lnTo>
                    <a:lnTo>
                      <a:pt x="2737" y="707"/>
                    </a:lnTo>
                    <a:lnTo>
                      <a:pt x="2759" y="685"/>
                    </a:lnTo>
                    <a:lnTo>
                      <a:pt x="2781" y="659"/>
                    </a:lnTo>
                    <a:lnTo>
                      <a:pt x="2799" y="633"/>
                    </a:lnTo>
                    <a:lnTo>
                      <a:pt x="2815" y="605"/>
                    </a:lnTo>
                    <a:lnTo>
                      <a:pt x="2829" y="574"/>
                    </a:lnTo>
                    <a:lnTo>
                      <a:pt x="2841" y="544"/>
                    </a:lnTo>
                    <a:lnTo>
                      <a:pt x="2851" y="512"/>
                    </a:lnTo>
                    <a:lnTo>
                      <a:pt x="2859" y="480"/>
                    </a:lnTo>
                    <a:lnTo>
                      <a:pt x="2863" y="446"/>
                    </a:lnTo>
                    <a:lnTo>
                      <a:pt x="2863" y="412"/>
                    </a:lnTo>
                    <a:lnTo>
                      <a:pt x="2863" y="412"/>
                    </a:lnTo>
                    <a:lnTo>
                      <a:pt x="2861" y="370"/>
                    </a:lnTo>
                    <a:lnTo>
                      <a:pt x="2855" y="328"/>
                    </a:lnTo>
                    <a:lnTo>
                      <a:pt x="2845" y="290"/>
                    </a:lnTo>
                    <a:lnTo>
                      <a:pt x="2831" y="252"/>
                    </a:lnTo>
                    <a:lnTo>
                      <a:pt x="2813" y="216"/>
                    </a:lnTo>
                    <a:lnTo>
                      <a:pt x="2793" y="182"/>
                    </a:lnTo>
                    <a:lnTo>
                      <a:pt x="2769" y="150"/>
                    </a:lnTo>
                    <a:lnTo>
                      <a:pt x="2743" y="120"/>
                    </a:lnTo>
                    <a:lnTo>
                      <a:pt x="2713" y="94"/>
                    </a:lnTo>
                    <a:lnTo>
                      <a:pt x="2683" y="70"/>
                    </a:lnTo>
                    <a:lnTo>
                      <a:pt x="2649" y="50"/>
                    </a:lnTo>
                    <a:lnTo>
                      <a:pt x="2613" y="32"/>
                    </a:lnTo>
                    <a:lnTo>
                      <a:pt x="2575" y="18"/>
                    </a:lnTo>
                    <a:lnTo>
                      <a:pt x="2535" y="8"/>
                    </a:lnTo>
                    <a:lnTo>
                      <a:pt x="2495" y="2"/>
                    </a:lnTo>
                    <a:lnTo>
                      <a:pt x="2451" y="0"/>
                    </a:lnTo>
                    <a:lnTo>
                      <a:pt x="2451" y="0"/>
                    </a:lnTo>
                    <a:close/>
                    <a:moveTo>
                      <a:pt x="2451" y="540"/>
                    </a:moveTo>
                    <a:lnTo>
                      <a:pt x="2451" y="540"/>
                    </a:lnTo>
                    <a:lnTo>
                      <a:pt x="2439" y="540"/>
                    </a:lnTo>
                    <a:lnTo>
                      <a:pt x="2425" y="538"/>
                    </a:lnTo>
                    <a:lnTo>
                      <a:pt x="2413" y="536"/>
                    </a:lnTo>
                    <a:lnTo>
                      <a:pt x="2401" y="530"/>
                    </a:lnTo>
                    <a:lnTo>
                      <a:pt x="2391" y="526"/>
                    </a:lnTo>
                    <a:lnTo>
                      <a:pt x="2379" y="518"/>
                    </a:lnTo>
                    <a:lnTo>
                      <a:pt x="2361" y="504"/>
                    </a:lnTo>
                    <a:lnTo>
                      <a:pt x="2345" y="484"/>
                    </a:lnTo>
                    <a:lnTo>
                      <a:pt x="2339" y="474"/>
                    </a:lnTo>
                    <a:lnTo>
                      <a:pt x="2333" y="462"/>
                    </a:lnTo>
                    <a:lnTo>
                      <a:pt x="2329" y="450"/>
                    </a:lnTo>
                    <a:lnTo>
                      <a:pt x="2325" y="438"/>
                    </a:lnTo>
                    <a:lnTo>
                      <a:pt x="2323" y="424"/>
                    </a:lnTo>
                    <a:lnTo>
                      <a:pt x="2323" y="412"/>
                    </a:lnTo>
                    <a:lnTo>
                      <a:pt x="2323" y="412"/>
                    </a:lnTo>
                    <a:lnTo>
                      <a:pt x="2323" y="398"/>
                    </a:lnTo>
                    <a:lnTo>
                      <a:pt x="2325" y="386"/>
                    </a:lnTo>
                    <a:lnTo>
                      <a:pt x="2329" y="374"/>
                    </a:lnTo>
                    <a:lnTo>
                      <a:pt x="2333" y="362"/>
                    </a:lnTo>
                    <a:lnTo>
                      <a:pt x="2339" y="350"/>
                    </a:lnTo>
                    <a:lnTo>
                      <a:pt x="2345" y="340"/>
                    </a:lnTo>
                    <a:lnTo>
                      <a:pt x="2361" y="320"/>
                    </a:lnTo>
                    <a:lnTo>
                      <a:pt x="2379" y="304"/>
                    </a:lnTo>
                    <a:lnTo>
                      <a:pt x="2391" y="298"/>
                    </a:lnTo>
                    <a:lnTo>
                      <a:pt x="2401" y="292"/>
                    </a:lnTo>
                    <a:lnTo>
                      <a:pt x="2413" y="288"/>
                    </a:lnTo>
                    <a:lnTo>
                      <a:pt x="2425" y="286"/>
                    </a:lnTo>
                    <a:lnTo>
                      <a:pt x="2439" y="284"/>
                    </a:lnTo>
                    <a:lnTo>
                      <a:pt x="2451" y="282"/>
                    </a:lnTo>
                    <a:lnTo>
                      <a:pt x="2451" y="282"/>
                    </a:lnTo>
                    <a:lnTo>
                      <a:pt x="2465" y="284"/>
                    </a:lnTo>
                    <a:lnTo>
                      <a:pt x="2477" y="286"/>
                    </a:lnTo>
                    <a:lnTo>
                      <a:pt x="2491" y="288"/>
                    </a:lnTo>
                    <a:lnTo>
                      <a:pt x="2503" y="292"/>
                    </a:lnTo>
                    <a:lnTo>
                      <a:pt x="2513" y="298"/>
                    </a:lnTo>
                    <a:lnTo>
                      <a:pt x="2525" y="304"/>
                    </a:lnTo>
                    <a:lnTo>
                      <a:pt x="2543" y="320"/>
                    </a:lnTo>
                    <a:lnTo>
                      <a:pt x="2559" y="340"/>
                    </a:lnTo>
                    <a:lnTo>
                      <a:pt x="2565" y="350"/>
                    </a:lnTo>
                    <a:lnTo>
                      <a:pt x="2571" y="362"/>
                    </a:lnTo>
                    <a:lnTo>
                      <a:pt x="2575" y="374"/>
                    </a:lnTo>
                    <a:lnTo>
                      <a:pt x="2579" y="386"/>
                    </a:lnTo>
                    <a:lnTo>
                      <a:pt x="2581" y="398"/>
                    </a:lnTo>
                    <a:lnTo>
                      <a:pt x="2581" y="412"/>
                    </a:lnTo>
                    <a:lnTo>
                      <a:pt x="2581" y="412"/>
                    </a:lnTo>
                    <a:lnTo>
                      <a:pt x="2581" y="424"/>
                    </a:lnTo>
                    <a:lnTo>
                      <a:pt x="2579" y="438"/>
                    </a:lnTo>
                    <a:lnTo>
                      <a:pt x="2575" y="450"/>
                    </a:lnTo>
                    <a:lnTo>
                      <a:pt x="2571" y="462"/>
                    </a:lnTo>
                    <a:lnTo>
                      <a:pt x="2565" y="474"/>
                    </a:lnTo>
                    <a:lnTo>
                      <a:pt x="2559" y="484"/>
                    </a:lnTo>
                    <a:lnTo>
                      <a:pt x="2543" y="504"/>
                    </a:lnTo>
                    <a:lnTo>
                      <a:pt x="2525" y="518"/>
                    </a:lnTo>
                    <a:lnTo>
                      <a:pt x="2513" y="526"/>
                    </a:lnTo>
                    <a:lnTo>
                      <a:pt x="2503" y="530"/>
                    </a:lnTo>
                    <a:lnTo>
                      <a:pt x="2491" y="536"/>
                    </a:lnTo>
                    <a:lnTo>
                      <a:pt x="2477" y="538"/>
                    </a:lnTo>
                    <a:lnTo>
                      <a:pt x="2465" y="540"/>
                    </a:lnTo>
                    <a:lnTo>
                      <a:pt x="2451" y="540"/>
                    </a:lnTo>
                    <a:lnTo>
                      <a:pt x="2451" y="54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860;p61">
              <a:extLst>
                <a:ext uri="{FF2B5EF4-FFF2-40B4-BE49-F238E27FC236}">
                  <a16:creationId xmlns:a16="http://schemas.microsoft.com/office/drawing/2014/main" id="{CCDF3E7E-2143-46A2-A4FF-A9F9790C8394}"/>
                </a:ext>
              </a:extLst>
            </p:cNvPr>
            <p:cNvGrpSpPr/>
            <p:nvPr/>
          </p:nvGrpSpPr>
          <p:grpSpPr>
            <a:xfrm>
              <a:off x="4282686" y="2952830"/>
              <a:ext cx="533092" cy="533012"/>
              <a:chOff x="986" y="0"/>
              <a:chExt cx="6696" cy="6695"/>
            </a:xfrm>
          </p:grpSpPr>
          <p:sp>
            <p:nvSpPr>
              <p:cNvPr id="67" name="Google Shape;861;p61">
                <a:extLst>
                  <a:ext uri="{FF2B5EF4-FFF2-40B4-BE49-F238E27FC236}">
                    <a16:creationId xmlns:a16="http://schemas.microsoft.com/office/drawing/2014/main" id="{FA23AB36-3DE3-4839-B0F8-A721AB8553BE}"/>
                  </a:ext>
                </a:extLst>
              </p:cNvPr>
              <p:cNvSpPr/>
              <p:nvPr/>
            </p:nvSpPr>
            <p:spPr>
              <a:xfrm>
                <a:off x="986" y="0"/>
                <a:ext cx="6696" cy="6695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6695" extrusionOk="0">
                    <a:moveTo>
                      <a:pt x="0" y="0"/>
                    </a:moveTo>
                    <a:lnTo>
                      <a:pt x="0" y="6695"/>
                    </a:lnTo>
                    <a:lnTo>
                      <a:pt x="6696" y="6695"/>
                    </a:lnTo>
                    <a:lnTo>
                      <a:pt x="6696" y="0"/>
                    </a:lnTo>
                    <a:lnTo>
                      <a:pt x="0" y="0"/>
                    </a:lnTo>
                    <a:close/>
                    <a:moveTo>
                      <a:pt x="6412" y="286"/>
                    </a:moveTo>
                    <a:lnTo>
                      <a:pt x="6412" y="3154"/>
                    </a:lnTo>
                    <a:lnTo>
                      <a:pt x="6412" y="3154"/>
                    </a:lnTo>
                    <a:lnTo>
                      <a:pt x="6354" y="3084"/>
                    </a:lnTo>
                    <a:lnTo>
                      <a:pt x="6282" y="3002"/>
                    </a:lnTo>
                    <a:lnTo>
                      <a:pt x="6196" y="2906"/>
                    </a:lnTo>
                    <a:lnTo>
                      <a:pt x="6098" y="2802"/>
                    </a:lnTo>
                    <a:lnTo>
                      <a:pt x="5988" y="2690"/>
                    </a:lnTo>
                    <a:lnTo>
                      <a:pt x="5864" y="2572"/>
                    </a:lnTo>
                    <a:lnTo>
                      <a:pt x="5800" y="2512"/>
                    </a:lnTo>
                    <a:lnTo>
                      <a:pt x="5730" y="2450"/>
                    </a:lnTo>
                    <a:lnTo>
                      <a:pt x="5660" y="2388"/>
                    </a:lnTo>
                    <a:lnTo>
                      <a:pt x="5586" y="2326"/>
                    </a:lnTo>
                    <a:lnTo>
                      <a:pt x="5586" y="2326"/>
                    </a:lnTo>
                    <a:lnTo>
                      <a:pt x="5516" y="2268"/>
                    </a:lnTo>
                    <a:lnTo>
                      <a:pt x="5446" y="2212"/>
                    </a:lnTo>
                    <a:lnTo>
                      <a:pt x="5376" y="2160"/>
                    </a:lnTo>
                    <a:lnTo>
                      <a:pt x="5306" y="2108"/>
                    </a:lnTo>
                    <a:lnTo>
                      <a:pt x="5234" y="2058"/>
                    </a:lnTo>
                    <a:lnTo>
                      <a:pt x="5164" y="2008"/>
                    </a:lnTo>
                    <a:lnTo>
                      <a:pt x="5094" y="1962"/>
                    </a:lnTo>
                    <a:lnTo>
                      <a:pt x="5024" y="1916"/>
                    </a:lnTo>
                    <a:lnTo>
                      <a:pt x="4951" y="1874"/>
                    </a:lnTo>
                    <a:lnTo>
                      <a:pt x="4881" y="1832"/>
                    </a:lnTo>
                    <a:lnTo>
                      <a:pt x="4811" y="1792"/>
                    </a:lnTo>
                    <a:lnTo>
                      <a:pt x="4739" y="1754"/>
                    </a:lnTo>
                    <a:lnTo>
                      <a:pt x="4669" y="1718"/>
                    </a:lnTo>
                    <a:lnTo>
                      <a:pt x="4599" y="1684"/>
                    </a:lnTo>
                    <a:lnTo>
                      <a:pt x="4527" y="1652"/>
                    </a:lnTo>
                    <a:lnTo>
                      <a:pt x="4457" y="1620"/>
                    </a:lnTo>
                    <a:lnTo>
                      <a:pt x="4387" y="1592"/>
                    </a:lnTo>
                    <a:lnTo>
                      <a:pt x="4315" y="1564"/>
                    </a:lnTo>
                    <a:lnTo>
                      <a:pt x="4245" y="1540"/>
                    </a:lnTo>
                    <a:lnTo>
                      <a:pt x="4175" y="1516"/>
                    </a:lnTo>
                    <a:lnTo>
                      <a:pt x="4105" y="1494"/>
                    </a:lnTo>
                    <a:lnTo>
                      <a:pt x="4035" y="1474"/>
                    </a:lnTo>
                    <a:lnTo>
                      <a:pt x="3965" y="1456"/>
                    </a:lnTo>
                    <a:lnTo>
                      <a:pt x="3897" y="1440"/>
                    </a:lnTo>
                    <a:lnTo>
                      <a:pt x="3827" y="1426"/>
                    </a:lnTo>
                    <a:lnTo>
                      <a:pt x="3757" y="1414"/>
                    </a:lnTo>
                    <a:lnTo>
                      <a:pt x="3689" y="1404"/>
                    </a:lnTo>
                    <a:lnTo>
                      <a:pt x="3621" y="1396"/>
                    </a:lnTo>
                    <a:lnTo>
                      <a:pt x="3551" y="1388"/>
                    </a:lnTo>
                    <a:lnTo>
                      <a:pt x="3483" y="1384"/>
                    </a:lnTo>
                    <a:lnTo>
                      <a:pt x="3415" y="1380"/>
                    </a:lnTo>
                    <a:lnTo>
                      <a:pt x="3349" y="1380"/>
                    </a:lnTo>
                    <a:lnTo>
                      <a:pt x="3349" y="1380"/>
                    </a:lnTo>
                    <a:lnTo>
                      <a:pt x="3281" y="1380"/>
                    </a:lnTo>
                    <a:lnTo>
                      <a:pt x="3213" y="1384"/>
                    </a:lnTo>
                    <a:lnTo>
                      <a:pt x="3145" y="1388"/>
                    </a:lnTo>
                    <a:lnTo>
                      <a:pt x="3077" y="1396"/>
                    </a:lnTo>
                    <a:lnTo>
                      <a:pt x="3007" y="1404"/>
                    </a:lnTo>
                    <a:lnTo>
                      <a:pt x="2939" y="1414"/>
                    </a:lnTo>
                    <a:lnTo>
                      <a:pt x="2869" y="1426"/>
                    </a:lnTo>
                    <a:lnTo>
                      <a:pt x="2801" y="1440"/>
                    </a:lnTo>
                    <a:lnTo>
                      <a:pt x="2731" y="1456"/>
                    </a:lnTo>
                    <a:lnTo>
                      <a:pt x="2661" y="1474"/>
                    </a:lnTo>
                    <a:lnTo>
                      <a:pt x="2591" y="1494"/>
                    </a:lnTo>
                    <a:lnTo>
                      <a:pt x="2521" y="1516"/>
                    </a:lnTo>
                    <a:lnTo>
                      <a:pt x="2451" y="1540"/>
                    </a:lnTo>
                    <a:lnTo>
                      <a:pt x="2381" y="1564"/>
                    </a:lnTo>
                    <a:lnTo>
                      <a:pt x="2311" y="1592"/>
                    </a:lnTo>
                    <a:lnTo>
                      <a:pt x="2239" y="1620"/>
                    </a:lnTo>
                    <a:lnTo>
                      <a:pt x="2169" y="1652"/>
                    </a:lnTo>
                    <a:lnTo>
                      <a:pt x="2099" y="1684"/>
                    </a:lnTo>
                    <a:lnTo>
                      <a:pt x="2027" y="1718"/>
                    </a:lnTo>
                    <a:lnTo>
                      <a:pt x="1957" y="1754"/>
                    </a:lnTo>
                    <a:lnTo>
                      <a:pt x="1887" y="1792"/>
                    </a:lnTo>
                    <a:lnTo>
                      <a:pt x="1815" y="1832"/>
                    </a:lnTo>
                    <a:lnTo>
                      <a:pt x="1745" y="1874"/>
                    </a:lnTo>
                    <a:lnTo>
                      <a:pt x="1675" y="1916"/>
                    </a:lnTo>
                    <a:lnTo>
                      <a:pt x="1602" y="1962"/>
                    </a:lnTo>
                    <a:lnTo>
                      <a:pt x="1532" y="2008"/>
                    </a:lnTo>
                    <a:lnTo>
                      <a:pt x="1462" y="2058"/>
                    </a:lnTo>
                    <a:lnTo>
                      <a:pt x="1392" y="2108"/>
                    </a:lnTo>
                    <a:lnTo>
                      <a:pt x="1320" y="2160"/>
                    </a:lnTo>
                    <a:lnTo>
                      <a:pt x="1250" y="2212"/>
                    </a:lnTo>
                    <a:lnTo>
                      <a:pt x="1180" y="2268"/>
                    </a:lnTo>
                    <a:lnTo>
                      <a:pt x="1110" y="2326"/>
                    </a:lnTo>
                    <a:lnTo>
                      <a:pt x="1110" y="2326"/>
                    </a:lnTo>
                    <a:lnTo>
                      <a:pt x="1036" y="2388"/>
                    </a:lnTo>
                    <a:lnTo>
                      <a:pt x="966" y="2450"/>
                    </a:lnTo>
                    <a:lnTo>
                      <a:pt x="898" y="2512"/>
                    </a:lnTo>
                    <a:lnTo>
                      <a:pt x="832" y="2572"/>
                    </a:lnTo>
                    <a:lnTo>
                      <a:pt x="708" y="2690"/>
                    </a:lnTo>
                    <a:lnTo>
                      <a:pt x="598" y="2802"/>
                    </a:lnTo>
                    <a:lnTo>
                      <a:pt x="500" y="2906"/>
                    </a:lnTo>
                    <a:lnTo>
                      <a:pt x="414" y="3002"/>
                    </a:lnTo>
                    <a:lnTo>
                      <a:pt x="342" y="3084"/>
                    </a:lnTo>
                    <a:lnTo>
                      <a:pt x="286" y="3154"/>
                    </a:lnTo>
                    <a:lnTo>
                      <a:pt x="286" y="286"/>
                    </a:lnTo>
                    <a:lnTo>
                      <a:pt x="6412" y="286"/>
                    </a:lnTo>
                    <a:close/>
                    <a:moveTo>
                      <a:pt x="6200" y="3348"/>
                    </a:moveTo>
                    <a:lnTo>
                      <a:pt x="6200" y="3348"/>
                    </a:lnTo>
                    <a:lnTo>
                      <a:pt x="6136" y="3423"/>
                    </a:lnTo>
                    <a:lnTo>
                      <a:pt x="6052" y="3521"/>
                    </a:lnTo>
                    <a:lnTo>
                      <a:pt x="5948" y="3633"/>
                    </a:lnTo>
                    <a:lnTo>
                      <a:pt x="5890" y="3695"/>
                    </a:lnTo>
                    <a:lnTo>
                      <a:pt x="5826" y="3759"/>
                    </a:lnTo>
                    <a:lnTo>
                      <a:pt x="5760" y="3825"/>
                    </a:lnTo>
                    <a:lnTo>
                      <a:pt x="5688" y="3893"/>
                    </a:lnTo>
                    <a:lnTo>
                      <a:pt x="5614" y="3963"/>
                    </a:lnTo>
                    <a:lnTo>
                      <a:pt x="5534" y="4035"/>
                    </a:lnTo>
                    <a:lnTo>
                      <a:pt x="5452" y="4105"/>
                    </a:lnTo>
                    <a:lnTo>
                      <a:pt x="5366" y="4177"/>
                    </a:lnTo>
                    <a:lnTo>
                      <a:pt x="5276" y="4249"/>
                    </a:lnTo>
                    <a:lnTo>
                      <a:pt x="5184" y="4321"/>
                    </a:lnTo>
                    <a:lnTo>
                      <a:pt x="5088" y="4391"/>
                    </a:lnTo>
                    <a:lnTo>
                      <a:pt x="4987" y="4459"/>
                    </a:lnTo>
                    <a:lnTo>
                      <a:pt x="4885" y="4525"/>
                    </a:lnTo>
                    <a:lnTo>
                      <a:pt x="4781" y="4589"/>
                    </a:lnTo>
                    <a:lnTo>
                      <a:pt x="4673" y="4651"/>
                    </a:lnTo>
                    <a:lnTo>
                      <a:pt x="4563" y="4711"/>
                    </a:lnTo>
                    <a:lnTo>
                      <a:pt x="4449" y="4765"/>
                    </a:lnTo>
                    <a:lnTo>
                      <a:pt x="4393" y="4791"/>
                    </a:lnTo>
                    <a:lnTo>
                      <a:pt x="4335" y="4815"/>
                    </a:lnTo>
                    <a:lnTo>
                      <a:pt x="4277" y="4839"/>
                    </a:lnTo>
                    <a:lnTo>
                      <a:pt x="4217" y="4863"/>
                    </a:lnTo>
                    <a:lnTo>
                      <a:pt x="4159" y="4883"/>
                    </a:lnTo>
                    <a:lnTo>
                      <a:pt x="4099" y="4905"/>
                    </a:lnTo>
                    <a:lnTo>
                      <a:pt x="4039" y="4923"/>
                    </a:lnTo>
                    <a:lnTo>
                      <a:pt x="3977" y="4941"/>
                    </a:lnTo>
                    <a:lnTo>
                      <a:pt x="3917" y="4957"/>
                    </a:lnTo>
                    <a:lnTo>
                      <a:pt x="3855" y="4971"/>
                    </a:lnTo>
                    <a:lnTo>
                      <a:pt x="3793" y="4985"/>
                    </a:lnTo>
                    <a:lnTo>
                      <a:pt x="3731" y="4995"/>
                    </a:lnTo>
                    <a:lnTo>
                      <a:pt x="3667" y="5005"/>
                    </a:lnTo>
                    <a:lnTo>
                      <a:pt x="3605" y="5015"/>
                    </a:lnTo>
                    <a:lnTo>
                      <a:pt x="3541" y="5021"/>
                    </a:lnTo>
                    <a:lnTo>
                      <a:pt x="3477" y="5025"/>
                    </a:lnTo>
                    <a:lnTo>
                      <a:pt x="3413" y="5029"/>
                    </a:lnTo>
                    <a:lnTo>
                      <a:pt x="3349" y="5029"/>
                    </a:lnTo>
                    <a:lnTo>
                      <a:pt x="3349" y="5029"/>
                    </a:lnTo>
                    <a:lnTo>
                      <a:pt x="3283" y="5029"/>
                    </a:lnTo>
                    <a:lnTo>
                      <a:pt x="3219" y="5025"/>
                    </a:lnTo>
                    <a:lnTo>
                      <a:pt x="3155" y="5021"/>
                    </a:lnTo>
                    <a:lnTo>
                      <a:pt x="3093" y="5015"/>
                    </a:lnTo>
                    <a:lnTo>
                      <a:pt x="3029" y="5005"/>
                    </a:lnTo>
                    <a:lnTo>
                      <a:pt x="2965" y="4995"/>
                    </a:lnTo>
                    <a:lnTo>
                      <a:pt x="2903" y="4985"/>
                    </a:lnTo>
                    <a:lnTo>
                      <a:pt x="2841" y="4971"/>
                    </a:lnTo>
                    <a:lnTo>
                      <a:pt x="2779" y="4957"/>
                    </a:lnTo>
                    <a:lnTo>
                      <a:pt x="2719" y="4941"/>
                    </a:lnTo>
                    <a:lnTo>
                      <a:pt x="2657" y="4923"/>
                    </a:lnTo>
                    <a:lnTo>
                      <a:pt x="2597" y="4905"/>
                    </a:lnTo>
                    <a:lnTo>
                      <a:pt x="2537" y="4883"/>
                    </a:lnTo>
                    <a:lnTo>
                      <a:pt x="2479" y="4863"/>
                    </a:lnTo>
                    <a:lnTo>
                      <a:pt x="2419" y="4839"/>
                    </a:lnTo>
                    <a:lnTo>
                      <a:pt x="2361" y="4815"/>
                    </a:lnTo>
                    <a:lnTo>
                      <a:pt x="2303" y="4791"/>
                    </a:lnTo>
                    <a:lnTo>
                      <a:pt x="2247" y="4765"/>
                    </a:lnTo>
                    <a:lnTo>
                      <a:pt x="2133" y="4709"/>
                    </a:lnTo>
                    <a:lnTo>
                      <a:pt x="2023" y="4651"/>
                    </a:lnTo>
                    <a:lnTo>
                      <a:pt x="1917" y="4589"/>
                    </a:lnTo>
                    <a:lnTo>
                      <a:pt x="1811" y="4525"/>
                    </a:lnTo>
                    <a:lnTo>
                      <a:pt x="1709" y="4459"/>
                    </a:lnTo>
                    <a:lnTo>
                      <a:pt x="1608" y="4391"/>
                    </a:lnTo>
                    <a:lnTo>
                      <a:pt x="1512" y="4321"/>
                    </a:lnTo>
                    <a:lnTo>
                      <a:pt x="1420" y="4249"/>
                    </a:lnTo>
                    <a:lnTo>
                      <a:pt x="1330" y="4177"/>
                    </a:lnTo>
                    <a:lnTo>
                      <a:pt x="1244" y="4105"/>
                    </a:lnTo>
                    <a:lnTo>
                      <a:pt x="1162" y="4035"/>
                    </a:lnTo>
                    <a:lnTo>
                      <a:pt x="1082" y="3963"/>
                    </a:lnTo>
                    <a:lnTo>
                      <a:pt x="1008" y="3893"/>
                    </a:lnTo>
                    <a:lnTo>
                      <a:pt x="936" y="3825"/>
                    </a:lnTo>
                    <a:lnTo>
                      <a:pt x="870" y="3759"/>
                    </a:lnTo>
                    <a:lnTo>
                      <a:pt x="806" y="3695"/>
                    </a:lnTo>
                    <a:lnTo>
                      <a:pt x="748" y="3633"/>
                    </a:lnTo>
                    <a:lnTo>
                      <a:pt x="644" y="3521"/>
                    </a:lnTo>
                    <a:lnTo>
                      <a:pt x="560" y="3423"/>
                    </a:lnTo>
                    <a:lnTo>
                      <a:pt x="496" y="3348"/>
                    </a:lnTo>
                    <a:lnTo>
                      <a:pt x="496" y="3348"/>
                    </a:lnTo>
                    <a:lnTo>
                      <a:pt x="560" y="3270"/>
                    </a:lnTo>
                    <a:lnTo>
                      <a:pt x="644" y="3174"/>
                    </a:lnTo>
                    <a:lnTo>
                      <a:pt x="748" y="3062"/>
                    </a:lnTo>
                    <a:lnTo>
                      <a:pt x="806" y="3000"/>
                    </a:lnTo>
                    <a:lnTo>
                      <a:pt x="868" y="2936"/>
                    </a:lnTo>
                    <a:lnTo>
                      <a:pt x="936" y="2870"/>
                    </a:lnTo>
                    <a:lnTo>
                      <a:pt x="1006" y="2800"/>
                    </a:lnTo>
                    <a:lnTo>
                      <a:pt x="1082" y="2732"/>
                    </a:lnTo>
                    <a:lnTo>
                      <a:pt x="1160" y="2660"/>
                    </a:lnTo>
                    <a:lnTo>
                      <a:pt x="1244" y="2588"/>
                    </a:lnTo>
                    <a:lnTo>
                      <a:pt x="1330" y="2516"/>
                    </a:lnTo>
                    <a:lnTo>
                      <a:pt x="1418" y="2446"/>
                    </a:lnTo>
                    <a:lnTo>
                      <a:pt x="1512" y="2374"/>
                    </a:lnTo>
                    <a:lnTo>
                      <a:pt x="1608" y="2304"/>
                    </a:lnTo>
                    <a:lnTo>
                      <a:pt x="1709" y="2236"/>
                    </a:lnTo>
                    <a:lnTo>
                      <a:pt x="1811" y="2168"/>
                    </a:lnTo>
                    <a:lnTo>
                      <a:pt x="1915" y="2104"/>
                    </a:lnTo>
                    <a:lnTo>
                      <a:pt x="2023" y="2042"/>
                    </a:lnTo>
                    <a:lnTo>
                      <a:pt x="2133" y="1984"/>
                    </a:lnTo>
                    <a:lnTo>
                      <a:pt x="2245" y="1930"/>
                    </a:lnTo>
                    <a:lnTo>
                      <a:pt x="2303" y="1904"/>
                    </a:lnTo>
                    <a:lnTo>
                      <a:pt x="2361" y="1878"/>
                    </a:lnTo>
                    <a:lnTo>
                      <a:pt x="2419" y="1854"/>
                    </a:lnTo>
                    <a:lnTo>
                      <a:pt x="2477" y="1832"/>
                    </a:lnTo>
                    <a:lnTo>
                      <a:pt x="2537" y="1810"/>
                    </a:lnTo>
                    <a:lnTo>
                      <a:pt x="2597" y="1790"/>
                    </a:lnTo>
                    <a:lnTo>
                      <a:pt x="2657" y="1772"/>
                    </a:lnTo>
                    <a:lnTo>
                      <a:pt x="2717" y="1754"/>
                    </a:lnTo>
                    <a:lnTo>
                      <a:pt x="2779" y="1738"/>
                    </a:lnTo>
                    <a:lnTo>
                      <a:pt x="2841" y="1724"/>
                    </a:lnTo>
                    <a:lnTo>
                      <a:pt x="2903" y="1710"/>
                    </a:lnTo>
                    <a:lnTo>
                      <a:pt x="2965" y="1698"/>
                    </a:lnTo>
                    <a:lnTo>
                      <a:pt x="3029" y="1688"/>
                    </a:lnTo>
                    <a:lnTo>
                      <a:pt x="3091" y="1680"/>
                    </a:lnTo>
                    <a:lnTo>
                      <a:pt x="3155" y="1674"/>
                    </a:lnTo>
                    <a:lnTo>
                      <a:pt x="3219" y="1670"/>
                    </a:lnTo>
                    <a:lnTo>
                      <a:pt x="3283" y="1666"/>
                    </a:lnTo>
                    <a:lnTo>
                      <a:pt x="3349" y="1666"/>
                    </a:lnTo>
                    <a:lnTo>
                      <a:pt x="3349" y="1666"/>
                    </a:lnTo>
                    <a:lnTo>
                      <a:pt x="3413" y="1666"/>
                    </a:lnTo>
                    <a:lnTo>
                      <a:pt x="3477" y="1670"/>
                    </a:lnTo>
                    <a:lnTo>
                      <a:pt x="3541" y="1674"/>
                    </a:lnTo>
                    <a:lnTo>
                      <a:pt x="3605" y="1680"/>
                    </a:lnTo>
                    <a:lnTo>
                      <a:pt x="3667" y="1688"/>
                    </a:lnTo>
                    <a:lnTo>
                      <a:pt x="3731" y="1698"/>
                    </a:lnTo>
                    <a:lnTo>
                      <a:pt x="3793" y="1710"/>
                    </a:lnTo>
                    <a:lnTo>
                      <a:pt x="3855" y="1724"/>
                    </a:lnTo>
                    <a:lnTo>
                      <a:pt x="3917" y="1738"/>
                    </a:lnTo>
                    <a:lnTo>
                      <a:pt x="3977" y="1754"/>
                    </a:lnTo>
                    <a:lnTo>
                      <a:pt x="4039" y="1772"/>
                    </a:lnTo>
                    <a:lnTo>
                      <a:pt x="4099" y="1790"/>
                    </a:lnTo>
                    <a:lnTo>
                      <a:pt x="4159" y="1810"/>
                    </a:lnTo>
                    <a:lnTo>
                      <a:pt x="4217" y="1832"/>
                    </a:lnTo>
                    <a:lnTo>
                      <a:pt x="4277" y="1854"/>
                    </a:lnTo>
                    <a:lnTo>
                      <a:pt x="4335" y="1878"/>
                    </a:lnTo>
                    <a:lnTo>
                      <a:pt x="4393" y="1904"/>
                    </a:lnTo>
                    <a:lnTo>
                      <a:pt x="4449" y="1930"/>
                    </a:lnTo>
                    <a:lnTo>
                      <a:pt x="4563" y="1984"/>
                    </a:lnTo>
                    <a:lnTo>
                      <a:pt x="4673" y="2042"/>
                    </a:lnTo>
                    <a:lnTo>
                      <a:pt x="4781" y="2104"/>
                    </a:lnTo>
                    <a:lnTo>
                      <a:pt x="4885" y="2168"/>
                    </a:lnTo>
                    <a:lnTo>
                      <a:pt x="4987" y="2236"/>
                    </a:lnTo>
                    <a:lnTo>
                      <a:pt x="5088" y="2304"/>
                    </a:lnTo>
                    <a:lnTo>
                      <a:pt x="5184" y="2374"/>
                    </a:lnTo>
                    <a:lnTo>
                      <a:pt x="5276" y="2446"/>
                    </a:lnTo>
                    <a:lnTo>
                      <a:pt x="5366" y="2516"/>
                    </a:lnTo>
                    <a:lnTo>
                      <a:pt x="5452" y="2588"/>
                    </a:lnTo>
                    <a:lnTo>
                      <a:pt x="5534" y="2660"/>
                    </a:lnTo>
                    <a:lnTo>
                      <a:pt x="5614" y="2732"/>
                    </a:lnTo>
                    <a:lnTo>
                      <a:pt x="5688" y="2802"/>
                    </a:lnTo>
                    <a:lnTo>
                      <a:pt x="5760" y="2870"/>
                    </a:lnTo>
                    <a:lnTo>
                      <a:pt x="5826" y="2936"/>
                    </a:lnTo>
                    <a:lnTo>
                      <a:pt x="5890" y="3000"/>
                    </a:lnTo>
                    <a:lnTo>
                      <a:pt x="5948" y="3062"/>
                    </a:lnTo>
                    <a:lnTo>
                      <a:pt x="6052" y="3174"/>
                    </a:lnTo>
                    <a:lnTo>
                      <a:pt x="6136" y="3270"/>
                    </a:lnTo>
                    <a:lnTo>
                      <a:pt x="6200" y="3348"/>
                    </a:lnTo>
                    <a:lnTo>
                      <a:pt x="6200" y="3348"/>
                    </a:lnTo>
                    <a:close/>
                    <a:moveTo>
                      <a:pt x="286" y="6409"/>
                    </a:moveTo>
                    <a:lnTo>
                      <a:pt x="286" y="3541"/>
                    </a:lnTo>
                    <a:lnTo>
                      <a:pt x="286" y="3541"/>
                    </a:lnTo>
                    <a:lnTo>
                      <a:pt x="342" y="3611"/>
                    </a:lnTo>
                    <a:lnTo>
                      <a:pt x="414" y="3693"/>
                    </a:lnTo>
                    <a:lnTo>
                      <a:pt x="500" y="3787"/>
                    </a:lnTo>
                    <a:lnTo>
                      <a:pt x="598" y="3891"/>
                    </a:lnTo>
                    <a:lnTo>
                      <a:pt x="708" y="4005"/>
                    </a:lnTo>
                    <a:lnTo>
                      <a:pt x="832" y="4123"/>
                    </a:lnTo>
                    <a:lnTo>
                      <a:pt x="898" y="4183"/>
                    </a:lnTo>
                    <a:lnTo>
                      <a:pt x="966" y="4245"/>
                    </a:lnTo>
                    <a:lnTo>
                      <a:pt x="1036" y="4307"/>
                    </a:lnTo>
                    <a:lnTo>
                      <a:pt x="1110" y="4369"/>
                    </a:lnTo>
                    <a:lnTo>
                      <a:pt x="1110" y="4369"/>
                    </a:lnTo>
                    <a:lnTo>
                      <a:pt x="1180" y="4427"/>
                    </a:lnTo>
                    <a:lnTo>
                      <a:pt x="1250" y="4481"/>
                    </a:lnTo>
                    <a:lnTo>
                      <a:pt x="1320" y="4535"/>
                    </a:lnTo>
                    <a:lnTo>
                      <a:pt x="1392" y="4587"/>
                    </a:lnTo>
                    <a:lnTo>
                      <a:pt x="1462" y="4637"/>
                    </a:lnTo>
                    <a:lnTo>
                      <a:pt x="1532" y="4685"/>
                    </a:lnTo>
                    <a:lnTo>
                      <a:pt x="1602" y="4733"/>
                    </a:lnTo>
                    <a:lnTo>
                      <a:pt x="1675" y="4777"/>
                    </a:lnTo>
                    <a:lnTo>
                      <a:pt x="1745" y="4821"/>
                    </a:lnTo>
                    <a:lnTo>
                      <a:pt x="1815" y="4863"/>
                    </a:lnTo>
                    <a:lnTo>
                      <a:pt x="1887" y="4903"/>
                    </a:lnTo>
                    <a:lnTo>
                      <a:pt x="1957" y="4941"/>
                    </a:lnTo>
                    <a:lnTo>
                      <a:pt x="2027" y="4977"/>
                    </a:lnTo>
                    <a:lnTo>
                      <a:pt x="2099" y="5011"/>
                    </a:lnTo>
                    <a:lnTo>
                      <a:pt x="2169" y="5043"/>
                    </a:lnTo>
                    <a:lnTo>
                      <a:pt x="2239" y="5073"/>
                    </a:lnTo>
                    <a:lnTo>
                      <a:pt x="2311" y="5103"/>
                    </a:lnTo>
                    <a:lnTo>
                      <a:pt x="2381" y="5129"/>
                    </a:lnTo>
                    <a:lnTo>
                      <a:pt x="2451" y="5155"/>
                    </a:lnTo>
                    <a:lnTo>
                      <a:pt x="2521" y="5179"/>
                    </a:lnTo>
                    <a:lnTo>
                      <a:pt x="2591" y="5201"/>
                    </a:lnTo>
                    <a:lnTo>
                      <a:pt x="2661" y="5219"/>
                    </a:lnTo>
                    <a:lnTo>
                      <a:pt x="2731" y="5237"/>
                    </a:lnTo>
                    <a:lnTo>
                      <a:pt x="2801" y="5253"/>
                    </a:lnTo>
                    <a:lnTo>
                      <a:pt x="2869" y="5267"/>
                    </a:lnTo>
                    <a:lnTo>
                      <a:pt x="2939" y="5281"/>
                    </a:lnTo>
                    <a:lnTo>
                      <a:pt x="3007" y="5291"/>
                    </a:lnTo>
                    <a:lnTo>
                      <a:pt x="3077" y="5299"/>
                    </a:lnTo>
                    <a:lnTo>
                      <a:pt x="3145" y="5305"/>
                    </a:lnTo>
                    <a:lnTo>
                      <a:pt x="3213" y="5311"/>
                    </a:lnTo>
                    <a:lnTo>
                      <a:pt x="3281" y="5313"/>
                    </a:lnTo>
                    <a:lnTo>
                      <a:pt x="3349" y="5315"/>
                    </a:lnTo>
                    <a:lnTo>
                      <a:pt x="3349" y="5315"/>
                    </a:lnTo>
                    <a:lnTo>
                      <a:pt x="3415" y="5313"/>
                    </a:lnTo>
                    <a:lnTo>
                      <a:pt x="3483" y="5311"/>
                    </a:lnTo>
                    <a:lnTo>
                      <a:pt x="3551" y="5305"/>
                    </a:lnTo>
                    <a:lnTo>
                      <a:pt x="3621" y="5299"/>
                    </a:lnTo>
                    <a:lnTo>
                      <a:pt x="3689" y="5291"/>
                    </a:lnTo>
                    <a:lnTo>
                      <a:pt x="3757" y="5281"/>
                    </a:lnTo>
                    <a:lnTo>
                      <a:pt x="3827" y="5267"/>
                    </a:lnTo>
                    <a:lnTo>
                      <a:pt x="3897" y="5253"/>
                    </a:lnTo>
                    <a:lnTo>
                      <a:pt x="3965" y="5237"/>
                    </a:lnTo>
                    <a:lnTo>
                      <a:pt x="4035" y="5219"/>
                    </a:lnTo>
                    <a:lnTo>
                      <a:pt x="4105" y="5201"/>
                    </a:lnTo>
                    <a:lnTo>
                      <a:pt x="4175" y="5179"/>
                    </a:lnTo>
                    <a:lnTo>
                      <a:pt x="4245" y="5155"/>
                    </a:lnTo>
                    <a:lnTo>
                      <a:pt x="4315" y="5129"/>
                    </a:lnTo>
                    <a:lnTo>
                      <a:pt x="4387" y="5103"/>
                    </a:lnTo>
                    <a:lnTo>
                      <a:pt x="4457" y="5073"/>
                    </a:lnTo>
                    <a:lnTo>
                      <a:pt x="4527" y="5043"/>
                    </a:lnTo>
                    <a:lnTo>
                      <a:pt x="4599" y="5011"/>
                    </a:lnTo>
                    <a:lnTo>
                      <a:pt x="4669" y="4977"/>
                    </a:lnTo>
                    <a:lnTo>
                      <a:pt x="4739" y="4941"/>
                    </a:lnTo>
                    <a:lnTo>
                      <a:pt x="4811" y="4903"/>
                    </a:lnTo>
                    <a:lnTo>
                      <a:pt x="4881" y="4863"/>
                    </a:lnTo>
                    <a:lnTo>
                      <a:pt x="4951" y="4821"/>
                    </a:lnTo>
                    <a:lnTo>
                      <a:pt x="5024" y="4777"/>
                    </a:lnTo>
                    <a:lnTo>
                      <a:pt x="5094" y="4733"/>
                    </a:lnTo>
                    <a:lnTo>
                      <a:pt x="5164" y="4685"/>
                    </a:lnTo>
                    <a:lnTo>
                      <a:pt x="5234" y="4637"/>
                    </a:lnTo>
                    <a:lnTo>
                      <a:pt x="5306" y="4587"/>
                    </a:lnTo>
                    <a:lnTo>
                      <a:pt x="5376" y="4535"/>
                    </a:lnTo>
                    <a:lnTo>
                      <a:pt x="5446" y="4481"/>
                    </a:lnTo>
                    <a:lnTo>
                      <a:pt x="5516" y="4427"/>
                    </a:lnTo>
                    <a:lnTo>
                      <a:pt x="5586" y="4369"/>
                    </a:lnTo>
                    <a:lnTo>
                      <a:pt x="5586" y="4369"/>
                    </a:lnTo>
                    <a:lnTo>
                      <a:pt x="5660" y="4307"/>
                    </a:lnTo>
                    <a:lnTo>
                      <a:pt x="5730" y="4245"/>
                    </a:lnTo>
                    <a:lnTo>
                      <a:pt x="5800" y="4183"/>
                    </a:lnTo>
                    <a:lnTo>
                      <a:pt x="5864" y="4123"/>
                    </a:lnTo>
                    <a:lnTo>
                      <a:pt x="5988" y="4003"/>
                    </a:lnTo>
                    <a:lnTo>
                      <a:pt x="6098" y="3891"/>
                    </a:lnTo>
                    <a:lnTo>
                      <a:pt x="6196" y="3787"/>
                    </a:lnTo>
                    <a:lnTo>
                      <a:pt x="6282" y="3693"/>
                    </a:lnTo>
                    <a:lnTo>
                      <a:pt x="6354" y="3611"/>
                    </a:lnTo>
                    <a:lnTo>
                      <a:pt x="6412" y="3541"/>
                    </a:lnTo>
                    <a:lnTo>
                      <a:pt x="6412" y="6409"/>
                    </a:lnTo>
                    <a:lnTo>
                      <a:pt x="286" y="6409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62;p61">
                <a:extLst>
                  <a:ext uri="{FF2B5EF4-FFF2-40B4-BE49-F238E27FC236}">
                    <a16:creationId xmlns:a16="http://schemas.microsoft.com/office/drawing/2014/main" id="{1AED036A-3FC9-4F21-BE95-01DD719A4607}"/>
                  </a:ext>
                </a:extLst>
              </p:cNvPr>
              <p:cNvSpPr/>
              <p:nvPr/>
            </p:nvSpPr>
            <p:spPr>
              <a:xfrm>
                <a:off x="2843" y="1856"/>
                <a:ext cx="2984" cy="2983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983" extrusionOk="0">
                    <a:moveTo>
                      <a:pt x="1492" y="0"/>
                    </a:moveTo>
                    <a:lnTo>
                      <a:pt x="1492" y="0"/>
                    </a:lnTo>
                    <a:lnTo>
                      <a:pt x="1414" y="2"/>
                    </a:lnTo>
                    <a:lnTo>
                      <a:pt x="1338" y="8"/>
                    </a:lnTo>
                    <a:lnTo>
                      <a:pt x="1264" y="16"/>
                    </a:lnTo>
                    <a:lnTo>
                      <a:pt x="1190" y="30"/>
                    </a:lnTo>
                    <a:lnTo>
                      <a:pt x="1118" y="46"/>
                    </a:lnTo>
                    <a:lnTo>
                      <a:pt x="1048" y="66"/>
                    </a:lnTo>
                    <a:lnTo>
                      <a:pt x="978" y="90"/>
                    </a:lnTo>
                    <a:lnTo>
                      <a:pt x="910" y="118"/>
                    </a:lnTo>
                    <a:lnTo>
                      <a:pt x="844" y="148"/>
                    </a:lnTo>
                    <a:lnTo>
                      <a:pt x="780" y="180"/>
                    </a:lnTo>
                    <a:lnTo>
                      <a:pt x="718" y="216"/>
                    </a:lnTo>
                    <a:lnTo>
                      <a:pt x="658" y="254"/>
                    </a:lnTo>
                    <a:lnTo>
                      <a:pt x="600" y="296"/>
                    </a:lnTo>
                    <a:lnTo>
                      <a:pt x="542" y="340"/>
                    </a:lnTo>
                    <a:lnTo>
                      <a:pt x="488" y="388"/>
                    </a:lnTo>
                    <a:lnTo>
                      <a:pt x="436" y="438"/>
                    </a:lnTo>
                    <a:lnTo>
                      <a:pt x="388" y="490"/>
                    </a:lnTo>
                    <a:lnTo>
                      <a:pt x="340" y="544"/>
                    </a:lnTo>
                    <a:lnTo>
                      <a:pt x="296" y="600"/>
                    </a:lnTo>
                    <a:lnTo>
                      <a:pt x="254" y="658"/>
                    </a:lnTo>
                    <a:lnTo>
                      <a:pt x="216" y="718"/>
                    </a:lnTo>
                    <a:lnTo>
                      <a:pt x="180" y="782"/>
                    </a:lnTo>
                    <a:lnTo>
                      <a:pt x="146" y="846"/>
                    </a:lnTo>
                    <a:lnTo>
                      <a:pt x="116" y="912"/>
                    </a:lnTo>
                    <a:lnTo>
                      <a:pt x="90" y="980"/>
                    </a:lnTo>
                    <a:lnTo>
                      <a:pt x="66" y="1048"/>
                    </a:lnTo>
                    <a:lnTo>
                      <a:pt x="46" y="1120"/>
                    </a:lnTo>
                    <a:lnTo>
                      <a:pt x="30" y="1192"/>
                    </a:lnTo>
                    <a:lnTo>
                      <a:pt x="16" y="1264"/>
                    </a:lnTo>
                    <a:lnTo>
                      <a:pt x="6" y="1340"/>
                    </a:lnTo>
                    <a:lnTo>
                      <a:pt x="2" y="1416"/>
                    </a:lnTo>
                    <a:lnTo>
                      <a:pt x="0" y="1492"/>
                    </a:lnTo>
                    <a:lnTo>
                      <a:pt x="0" y="1492"/>
                    </a:lnTo>
                    <a:lnTo>
                      <a:pt x="2" y="1567"/>
                    </a:lnTo>
                    <a:lnTo>
                      <a:pt x="6" y="1643"/>
                    </a:lnTo>
                    <a:lnTo>
                      <a:pt x="16" y="1717"/>
                    </a:lnTo>
                    <a:lnTo>
                      <a:pt x="30" y="1791"/>
                    </a:lnTo>
                    <a:lnTo>
                      <a:pt x="46" y="1863"/>
                    </a:lnTo>
                    <a:lnTo>
                      <a:pt x="66" y="1933"/>
                    </a:lnTo>
                    <a:lnTo>
                      <a:pt x="90" y="2003"/>
                    </a:lnTo>
                    <a:lnTo>
                      <a:pt x="116" y="2071"/>
                    </a:lnTo>
                    <a:lnTo>
                      <a:pt x="146" y="2137"/>
                    </a:lnTo>
                    <a:lnTo>
                      <a:pt x="180" y="2201"/>
                    </a:lnTo>
                    <a:lnTo>
                      <a:pt x="216" y="2263"/>
                    </a:lnTo>
                    <a:lnTo>
                      <a:pt x="254" y="2325"/>
                    </a:lnTo>
                    <a:lnTo>
                      <a:pt x="296" y="2383"/>
                    </a:lnTo>
                    <a:lnTo>
                      <a:pt x="340" y="2439"/>
                    </a:lnTo>
                    <a:lnTo>
                      <a:pt x="388" y="2493"/>
                    </a:lnTo>
                    <a:lnTo>
                      <a:pt x="436" y="2545"/>
                    </a:lnTo>
                    <a:lnTo>
                      <a:pt x="488" y="2595"/>
                    </a:lnTo>
                    <a:lnTo>
                      <a:pt x="542" y="2641"/>
                    </a:lnTo>
                    <a:lnTo>
                      <a:pt x="600" y="2687"/>
                    </a:lnTo>
                    <a:lnTo>
                      <a:pt x="658" y="2727"/>
                    </a:lnTo>
                    <a:lnTo>
                      <a:pt x="718" y="2767"/>
                    </a:lnTo>
                    <a:lnTo>
                      <a:pt x="780" y="2803"/>
                    </a:lnTo>
                    <a:lnTo>
                      <a:pt x="844" y="2835"/>
                    </a:lnTo>
                    <a:lnTo>
                      <a:pt x="910" y="2865"/>
                    </a:lnTo>
                    <a:lnTo>
                      <a:pt x="978" y="2893"/>
                    </a:lnTo>
                    <a:lnTo>
                      <a:pt x="1048" y="2915"/>
                    </a:lnTo>
                    <a:lnTo>
                      <a:pt x="1118" y="2935"/>
                    </a:lnTo>
                    <a:lnTo>
                      <a:pt x="1190" y="2953"/>
                    </a:lnTo>
                    <a:lnTo>
                      <a:pt x="1264" y="2965"/>
                    </a:lnTo>
                    <a:lnTo>
                      <a:pt x="1338" y="2975"/>
                    </a:lnTo>
                    <a:lnTo>
                      <a:pt x="1414" y="2981"/>
                    </a:lnTo>
                    <a:lnTo>
                      <a:pt x="1492" y="2983"/>
                    </a:lnTo>
                    <a:lnTo>
                      <a:pt x="1492" y="2983"/>
                    </a:lnTo>
                    <a:lnTo>
                      <a:pt x="1568" y="2981"/>
                    </a:lnTo>
                    <a:lnTo>
                      <a:pt x="1644" y="2975"/>
                    </a:lnTo>
                    <a:lnTo>
                      <a:pt x="1718" y="2965"/>
                    </a:lnTo>
                    <a:lnTo>
                      <a:pt x="1792" y="2953"/>
                    </a:lnTo>
                    <a:lnTo>
                      <a:pt x="1864" y="2935"/>
                    </a:lnTo>
                    <a:lnTo>
                      <a:pt x="1934" y="2915"/>
                    </a:lnTo>
                    <a:lnTo>
                      <a:pt x="2004" y="2893"/>
                    </a:lnTo>
                    <a:lnTo>
                      <a:pt x="2072" y="2865"/>
                    </a:lnTo>
                    <a:lnTo>
                      <a:pt x="2138" y="2835"/>
                    </a:lnTo>
                    <a:lnTo>
                      <a:pt x="2202" y="2803"/>
                    </a:lnTo>
                    <a:lnTo>
                      <a:pt x="2264" y="2767"/>
                    </a:lnTo>
                    <a:lnTo>
                      <a:pt x="2324" y="2727"/>
                    </a:lnTo>
                    <a:lnTo>
                      <a:pt x="2384" y="2687"/>
                    </a:lnTo>
                    <a:lnTo>
                      <a:pt x="2440" y="2641"/>
                    </a:lnTo>
                    <a:lnTo>
                      <a:pt x="2494" y="2595"/>
                    </a:lnTo>
                    <a:lnTo>
                      <a:pt x="2546" y="2545"/>
                    </a:lnTo>
                    <a:lnTo>
                      <a:pt x="2596" y="2493"/>
                    </a:lnTo>
                    <a:lnTo>
                      <a:pt x="2642" y="2439"/>
                    </a:lnTo>
                    <a:lnTo>
                      <a:pt x="2686" y="2383"/>
                    </a:lnTo>
                    <a:lnTo>
                      <a:pt x="2728" y="2325"/>
                    </a:lnTo>
                    <a:lnTo>
                      <a:pt x="2766" y="2263"/>
                    </a:lnTo>
                    <a:lnTo>
                      <a:pt x="2802" y="2201"/>
                    </a:lnTo>
                    <a:lnTo>
                      <a:pt x="2836" y="2137"/>
                    </a:lnTo>
                    <a:lnTo>
                      <a:pt x="2866" y="2071"/>
                    </a:lnTo>
                    <a:lnTo>
                      <a:pt x="2892" y="2003"/>
                    </a:lnTo>
                    <a:lnTo>
                      <a:pt x="2916" y="1933"/>
                    </a:lnTo>
                    <a:lnTo>
                      <a:pt x="2936" y="1863"/>
                    </a:lnTo>
                    <a:lnTo>
                      <a:pt x="2952" y="1791"/>
                    </a:lnTo>
                    <a:lnTo>
                      <a:pt x="2966" y="1717"/>
                    </a:lnTo>
                    <a:lnTo>
                      <a:pt x="2976" y="1643"/>
                    </a:lnTo>
                    <a:lnTo>
                      <a:pt x="2982" y="1567"/>
                    </a:lnTo>
                    <a:lnTo>
                      <a:pt x="2984" y="1492"/>
                    </a:lnTo>
                    <a:lnTo>
                      <a:pt x="2984" y="1492"/>
                    </a:lnTo>
                    <a:lnTo>
                      <a:pt x="2982" y="1416"/>
                    </a:lnTo>
                    <a:lnTo>
                      <a:pt x="2976" y="1340"/>
                    </a:lnTo>
                    <a:lnTo>
                      <a:pt x="2966" y="1264"/>
                    </a:lnTo>
                    <a:lnTo>
                      <a:pt x="2952" y="1192"/>
                    </a:lnTo>
                    <a:lnTo>
                      <a:pt x="2936" y="1120"/>
                    </a:lnTo>
                    <a:lnTo>
                      <a:pt x="2916" y="1048"/>
                    </a:lnTo>
                    <a:lnTo>
                      <a:pt x="2892" y="980"/>
                    </a:lnTo>
                    <a:lnTo>
                      <a:pt x="2866" y="912"/>
                    </a:lnTo>
                    <a:lnTo>
                      <a:pt x="2836" y="846"/>
                    </a:lnTo>
                    <a:lnTo>
                      <a:pt x="2802" y="782"/>
                    </a:lnTo>
                    <a:lnTo>
                      <a:pt x="2766" y="718"/>
                    </a:lnTo>
                    <a:lnTo>
                      <a:pt x="2728" y="658"/>
                    </a:lnTo>
                    <a:lnTo>
                      <a:pt x="2686" y="600"/>
                    </a:lnTo>
                    <a:lnTo>
                      <a:pt x="2642" y="544"/>
                    </a:lnTo>
                    <a:lnTo>
                      <a:pt x="2596" y="490"/>
                    </a:lnTo>
                    <a:lnTo>
                      <a:pt x="2546" y="438"/>
                    </a:lnTo>
                    <a:lnTo>
                      <a:pt x="2494" y="388"/>
                    </a:lnTo>
                    <a:lnTo>
                      <a:pt x="2440" y="340"/>
                    </a:lnTo>
                    <a:lnTo>
                      <a:pt x="2384" y="296"/>
                    </a:lnTo>
                    <a:lnTo>
                      <a:pt x="2324" y="254"/>
                    </a:lnTo>
                    <a:lnTo>
                      <a:pt x="2264" y="216"/>
                    </a:lnTo>
                    <a:lnTo>
                      <a:pt x="2202" y="180"/>
                    </a:lnTo>
                    <a:lnTo>
                      <a:pt x="2138" y="148"/>
                    </a:lnTo>
                    <a:lnTo>
                      <a:pt x="2072" y="118"/>
                    </a:lnTo>
                    <a:lnTo>
                      <a:pt x="2004" y="90"/>
                    </a:lnTo>
                    <a:lnTo>
                      <a:pt x="1934" y="66"/>
                    </a:lnTo>
                    <a:lnTo>
                      <a:pt x="1864" y="46"/>
                    </a:lnTo>
                    <a:lnTo>
                      <a:pt x="1792" y="30"/>
                    </a:lnTo>
                    <a:lnTo>
                      <a:pt x="1718" y="16"/>
                    </a:lnTo>
                    <a:lnTo>
                      <a:pt x="1644" y="8"/>
                    </a:lnTo>
                    <a:lnTo>
                      <a:pt x="1568" y="2"/>
                    </a:lnTo>
                    <a:lnTo>
                      <a:pt x="1492" y="0"/>
                    </a:lnTo>
                    <a:lnTo>
                      <a:pt x="1492" y="0"/>
                    </a:lnTo>
                    <a:close/>
                    <a:moveTo>
                      <a:pt x="2688" y="1348"/>
                    </a:moveTo>
                    <a:lnTo>
                      <a:pt x="1634" y="1348"/>
                    </a:lnTo>
                    <a:lnTo>
                      <a:pt x="1634" y="294"/>
                    </a:lnTo>
                    <a:lnTo>
                      <a:pt x="1634" y="294"/>
                    </a:lnTo>
                    <a:lnTo>
                      <a:pt x="1686" y="302"/>
                    </a:lnTo>
                    <a:lnTo>
                      <a:pt x="1736" y="312"/>
                    </a:lnTo>
                    <a:lnTo>
                      <a:pt x="1786" y="322"/>
                    </a:lnTo>
                    <a:lnTo>
                      <a:pt x="1834" y="336"/>
                    </a:lnTo>
                    <a:lnTo>
                      <a:pt x="1884" y="352"/>
                    </a:lnTo>
                    <a:lnTo>
                      <a:pt x="1930" y="368"/>
                    </a:lnTo>
                    <a:lnTo>
                      <a:pt x="1976" y="388"/>
                    </a:lnTo>
                    <a:lnTo>
                      <a:pt x="2022" y="410"/>
                    </a:lnTo>
                    <a:lnTo>
                      <a:pt x="2066" y="432"/>
                    </a:lnTo>
                    <a:lnTo>
                      <a:pt x="2110" y="456"/>
                    </a:lnTo>
                    <a:lnTo>
                      <a:pt x="2152" y="484"/>
                    </a:lnTo>
                    <a:lnTo>
                      <a:pt x="2192" y="512"/>
                    </a:lnTo>
                    <a:lnTo>
                      <a:pt x="2232" y="542"/>
                    </a:lnTo>
                    <a:lnTo>
                      <a:pt x="2270" y="572"/>
                    </a:lnTo>
                    <a:lnTo>
                      <a:pt x="2308" y="606"/>
                    </a:lnTo>
                    <a:lnTo>
                      <a:pt x="2344" y="640"/>
                    </a:lnTo>
                    <a:lnTo>
                      <a:pt x="2378" y="676"/>
                    </a:lnTo>
                    <a:lnTo>
                      <a:pt x="2410" y="712"/>
                    </a:lnTo>
                    <a:lnTo>
                      <a:pt x="2442" y="750"/>
                    </a:lnTo>
                    <a:lnTo>
                      <a:pt x="2472" y="790"/>
                    </a:lnTo>
                    <a:lnTo>
                      <a:pt x="2500" y="832"/>
                    </a:lnTo>
                    <a:lnTo>
                      <a:pt x="2526" y="874"/>
                    </a:lnTo>
                    <a:lnTo>
                      <a:pt x="2550" y="916"/>
                    </a:lnTo>
                    <a:lnTo>
                      <a:pt x="2574" y="960"/>
                    </a:lnTo>
                    <a:lnTo>
                      <a:pt x="2594" y="1006"/>
                    </a:lnTo>
                    <a:lnTo>
                      <a:pt x="2614" y="1052"/>
                    </a:lnTo>
                    <a:lnTo>
                      <a:pt x="2632" y="1100"/>
                    </a:lnTo>
                    <a:lnTo>
                      <a:pt x="2648" y="1148"/>
                    </a:lnTo>
                    <a:lnTo>
                      <a:pt x="2660" y="1198"/>
                    </a:lnTo>
                    <a:lnTo>
                      <a:pt x="2672" y="1248"/>
                    </a:lnTo>
                    <a:lnTo>
                      <a:pt x="2682" y="1298"/>
                    </a:lnTo>
                    <a:lnTo>
                      <a:pt x="2688" y="1348"/>
                    </a:lnTo>
                    <a:lnTo>
                      <a:pt x="2688" y="1348"/>
                    </a:lnTo>
                    <a:close/>
                    <a:moveTo>
                      <a:pt x="1348" y="294"/>
                    </a:moveTo>
                    <a:lnTo>
                      <a:pt x="1348" y="1348"/>
                    </a:lnTo>
                    <a:lnTo>
                      <a:pt x="294" y="1348"/>
                    </a:lnTo>
                    <a:lnTo>
                      <a:pt x="294" y="1348"/>
                    </a:lnTo>
                    <a:lnTo>
                      <a:pt x="302" y="1298"/>
                    </a:lnTo>
                    <a:lnTo>
                      <a:pt x="310" y="1248"/>
                    </a:lnTo>
                    <a:lnTo>
                      <a:pt x="322" y="1198"/>
                    </a:lnTo>
                    <a:lnTo>
                      <a:pt x="336" y="1148"/>
                    </a:lnTo>
                    <a:lnTo>
                      <a:pt x="350" y="1100"/>
                    </a:lnTo>
                    <a:lnTo>
                      <a:pt x="368" y="1052"/>
                    </a:lnTo>
                    <a:lnTo>
                      <a:pt x="388" y="1006"/>
                    </a:lnTo>
                    <a:lnTo>
                      <a:pt x="408" y="960"/>
                    </a:lnTo>
                    <a:lnTo>
                      <a:pt x="432" y="916"/>
                    </a:lnTo>
                    <a:lnTo>
                      <a:pt x="456" y="874"/>
                    </a:lnTo>
                    <a:lnTo>
                      <a:pt x="482" y="832"/>
                    </a:lnTo>
                    <a:lnTo>
                      <a:pt x="510" y="790"/>
                    </a:lnTo>
                    <a:lnTo>
                      <a:pt x="540" y="750"/>
                    </a:lnTo>
                    <a:lnTo>
                      <a:pt x="572" y="712"/>
                    </a:lnTo>
                    <a:lnTo>
                      <a:pt x="604" y="676"/>
                    </a:lnTo>
                    <a:lnTo>
                      <a:pt x="638" y="640"/>
                    </a:lnTo>
                    <a:lnTo>
                      <a:pt x="674" y="606"/>
                    </a:lnTo>
                    <a:lnTo>
                      <a:pt x="712" y="572"/>
                    </a:lnTo>
                    <a:lnTo>
                      <a:pt x="750" y="542"/>
                    </a:lnTo>
                    <a:lnTo>
                      <a:pt x="790" y="512"/>
                    </a:lnTo>
                    <a:lnTo>
                      <a:pt x="830" y="484"/>
                    </a:lnTo>
                    <a:lnTo>
                      <a:pt x="872" y="456"/>
                    </a:lnTo>
                    <a:lnTo>
                      <a:pt x="916" y="432"/>
                    </a:lnTo>
                    <a:lnTo>
                      <a:pt x="960" y="410"/>
                    </a:lnTo>
                    <a:lnTo>
                      <a:pt x="1006" y="388"/>
                    </a:lnTo>
                    <a:lnTo>
                      <a:pt x="1052" y="368"/>
                    </a:lnTo>
                    <a:lnTo>
                      <a:pt x="1100" y="352"/>
                    </a:lnTo>
                    <a:lnTo>
                      <a:pt x="1148" y="336"/>
                    </a:lnTo>
                    <a:lnTo>
                      <a:pt x="1196" y="322"/>
                    </a:lnTo>
                    <a:lnTo>
                      <a:pt x="1246" y="312"/>
                    </a:lnTo>
                    <a:lnTo>
                      <a:pt x="1298" y="302"/>
                    </a:lnTo>
                    <a:lnTo>
                      <a:pt x="1348" y="294"/>
                    </a:lnTo>
                    <a:lnTo>
                      <a:pt x="1348" y="294"/>
                    </a:lnTo>
                    <a:close/>
                    <a:moveTo>
                      <a:pt x="294" y="1633"/>
                    </a:moveTo>
                    <a:lnTo>
                      <a:pt x="1348" y="1633"/>
                    </a:lnTo>
                    <a:lnTo>
                      <a:pt x="1348" y="2689"/>
                    </a:lnTo>
                    <a:lnTo>
                      <a:pt x="1348" y="2689"/>
                    </a:lnTo>
                    <a:lnTo>
                      <a:pt x="1298" y="2681"/>
                    </a:lnTo>
                    <a:lnTo>
                      <a:pt x="1246" y="2671"/>
                    </a:lnTo>
                    <a:lnTo>
                      <a:pt x="1196" y="2661"/>
                    </a:lnTo>
                    <a:lnTo>
                      <a:pt x="1148" y="2647"/>
                    </a:lnTo>
                    <a:lnTo>
                      <a:pt x="1100" y="2631"/>
                    </a:lnTo>
                    <a:lnTo>
                      <a:pt x="1052" y="2613"/>
                    </a:lnTo>
                    <a:lnTo>
                      <a:pt x="1006" y="2595"/>
                    </a:lnTo>
                    <a:lnTo>
                      <a:pt x="960" y="2573"/>
                    </a:lnTo>
                    <a:lnTo>
                      <a:pt x="916" y="2551"/>
                    </a:lnTo>
                    <a:lnTo>
                      <a:pt x="872" y="2525"/>
                    </a:lnTo>
                    <a:lnTo>
                      <a:pt x="830" y="2499"/>
                    </a:lnTo>
                    <a:lnTo>
                      <a:pt x="790" y="2471"/>
                    </a:lnTo>
                    <a:lnTo>
                      <a:pt x="750" y="2441"/>
                    </a:lnTo>
                    <a:lnTo>
                      <a:pt x="712" y="2411"/>
                    </a:lnTo>
                    <a:lnTo>
                      <a:pt x="674" y="2377"/>
                    </a:lnTo>
                    <a:lnTo>
                      <a:pt x="638" y="2343"/>
                    </a:lnTo>
                    <a:lnTo>
                      <a:pt x="604" y="2307"/>
                    </a:lnTo>
                    <a:lnTo>
                      <a:pt x="572" y="2271"/>
                    </a:lnTo>
                    <a:lnTo>
                      <a:pt x="540" y="2231"/>
                    </a:lnTo>
                    <a:lnTo>
                      <a:pt x="510" y="2193"/>
                    </a:lnTo>
                    <a:lnTo>
                      <a:pt x="482" y="2151"/>
                    </a:lnTo>
                    <a:lnTo>
                      <a:pt x="456" y="2109"/>
                    </a:lnTo>
                    <a:lnTo>
                      <a:pt x="432" y="2065"/>
                    </a:lnTo>
                    <a:lnTo>
                      <a:pt x="408" y="2021"/>
                    </a:lnTo>
                    <a:lnTo>
                      <a:pt x="388" y="1977"/>
                    </a:lnTo>
                    <a:lnTo>
                      <a:pt x="368" y="1929"/>
                    </a:lnTo>
                    <a:lnTo>
                      <a:pt x="350" y="1883"/>
                    </a:lnTo>
                    <a:lnTo>
                      <a:pt x="336" y="1835"/>
                    </a:lnTo>
                    <a:lnTo>
                      <a:pt x="322" y="1785"/>
                    </a:lnTo>
                    <a:lnTo>
                      <a:pt x="310" y="1735"/>
                    </a:lnTo>
                    <a:lnTo>
                      <a:pt x="302" y="1685"/>
                    </a:lnTo>
                    <a:lnTo>
                      <a:pt x="294" y="1633"/>
                    </a:lnTo>
                    <a:lnTo>
                      <a:pt x="294" y="1633"/>
                    </a:lnTo>
                    <a:close/>
                    <a:moveTo>
                      <a:pt x="1634" y="2689"/>
                    </a:moveTo>
                    <a:lnTo>
                      <a:pt x="1634" y="1633"/>
                    </a:lnTo>
                    <a:lnTo>
                      <a:pt x="2688" y="1633"/>
                    </a:lnTo>
                    <a:lnTo>
                      <a:pt x="2688" y="1633"/>
                    </a:lnTo>
                    <a:lnTo>
                      <a:pt x="2682" y="1685"/>
                    </a:lnTo>
                    <a:lnTo>
                      <a:pt x="2672" y="1735"/>
                    </a:lnTo>
                    <a:lnTo>
                      <a:pt x="2660" y="1785"/>
                    </a:lnTo>
                    <a:lnTo>
                      <a:pt x="2648" y="1835"/>
                    </a:lnTo>
                    <a:lnTo>
                      <a:pt x="2632" y="1883"/>
                    </a:lnTo>
                    <a:lnTo>
                      <a:pt x="2614" y="1929"/>
                    </a:lnTo>
                    <a:lnTo>
                      <a:pt x="2594" y="1977"/>
                    </a:lnTo>
                    <a:lnTo>
                      <a:pt x="2574" y="2021"/>
                    </a:lnTo>
                    <a:lnTo>
                      <a:pt x="2550" y="2065"/>
                    </a:lnTo>
                    <a:lnTo>
                      <a:pt x="2526" y="2109"/>
                    </a:lnTo>
                    <a:lnTo>
                      <a:pt x="2500" y="2151"/>
                    </a:lnTo>
                    <a:lnTo>
                      <a:pt x="2472" y="2193"/>
                    </a:lnTo>
                    <a:lnTo>
                      <a:pt x="2442" y="2231"/>
                    </a:lnTo>
                    <a:lnTo>
                      <a:pt x="2410" y="2271"/>
                    </a:lnTo>
                    <a:lnTo>
                      <a:pt x="2378" y="2307"/>
                    </a:lnTo>
                    <a:lnTo>
                      <a:pt x="2344" y="2343"/>
                    </a:lnTo>
                    <a:lnTo>
                      <a:pt x="2308" y="2377"/>
                    </a:lnTo>
                    <a:lnTo>
                      <a:pt x="2270" y="2411"/>
                    </a:lnTo>
                    <a:lnTo>
                      <a:pt x="2232" y="2441"/>
                    </a:lnTo>
                    <a:lnTo>
                      <a:pt x="2192" y="2471"/>
                    </a:lnTo>
                    <a:lnTo>
                      <a:pt x="2152" y="2499"/>
                    </a:lnTo>
                    <a:lnTo>
                      <a:pt x="2110" y="2525"/>
                    </a:lnTo>
                    <a:lnTo>
                      <a:pt x="2066" y="2551"/>
                    </a:lnTo>
                    <a:lnTo>
                      <a:pt x="2022" y="2573"/>
                    </a:lnTo>
                    <a:lnTo>
                      <a:pt x="1976" y="2595"/>
                    </a:lnTo>
                    <a:lnTo>
                      <a:pt x="1930" y="2613"/>
                    </a:lnTo>
                    <a:lnTo>
                      <a:pt x="1884" y="2631"/>
                    </a:lnTo>
                    <a:lnTo>
                      <a:pt x="1834" y="2647"/>
                    </a:lnTo>
                    <a:lnTo>
                      <a:pt x="1786" y="2661"/>
                    </a:lnTo>
                    <a:lnTo>
                      <a:pt x="1736" y="2671"/>
                    </a:lnTo>
                    <a:lnTo>
                      <a:pt x="1686" y="2681"/>
                    </a:lnTo>
                    <a:lnTo>
                      <a:pt x="1634" y="2689"/>
                    </a:lnTo>
                    <a:lnTo>
                      <a:pt x="1634" y="2689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863;p61">
              <a:extLst>
                <a:ext uri="{FF2B5EF4-FFF2-40B4-BE49-F238E27FC236}">
                  <a16:creationId xmlns:a16="http://schemas.microsoft.com/office/drawing/2014/main" id="{11E54EBB-7D77-4F85-B2DB-2029E71D993B}"/>
                </a:ext>
              </a:extLst>
            </p:cNvPr>
            <p:cNvGrpSpPr/>
            <p:nvPr/>
          </p:nvGrpSpPr>
          <p:grpSpPr>
            <a:xfrm>
              <a:off x="3016406" y="4211683"/>
              <a:ext cx="533092" cy="533012"/>
              <a:chOff x="986" y="0"/>
              <a:chExt cx="6673" cy="6672"/>
            </a:xfrm>
          </p:grpSpPr>
          <p:sp>
            <p:nvSpPr>
              <p:cNvPr id="65" name="Google Shape;864;p61">
                <a:extLst>
                  <a:ext uri="{FF2B5EF4-FFF2-40B4-BE49-F238E27FC236}">
                    <a16:creationId xmlns:a16="http://schemas.microsoft.com/office/drawing/2014/main" id="{BA1356A6-F03F-47C9-A198-14746756E348}"/>
                  </a:ext>
                </a:extLst>
              </p:cNvPr>
              <p:cNvSpPr/>
              <p:nvPr/>
            </p:nvSpPr>
            <p:spPr>
              <a:xfrm>
                <a:off x="986" y="0"/>
                <a:ext cx="6673" cy="6672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6672" extrusionOk="0">
                    <a:moveTo>
                      <a:pt x="0" y="0"/>
                    </a:moveTo>
                    <a:lnTo>
                      <a:pt x="0" y="6672"/>
                    </a:lnTo>
                    <a:lnTo>
                      <a:pt x="6673" y="6672"/>
                    </a:lnTo>
                    <a:lnTo>
                      <a:pt x="6673" y="0"/>
                    </a:lnTo>
                    <a:lnTo>
                      <a:pt x="0" y="0"/>
                    </a:lnTo>
                    <a:close/>
                    <a:moveTo>
                      <a:pt x="6389" y="6386"/>
                    </a:moveTo>
                    <a:lnTo>
                      <a:pt x="284" y="6386"/>
                    </a:lnTo>
                    <a:lnTo>
                      <a:pt x="284" y="286"/>
                    </a:lnTo>
                    <a:lnTo>
                      <a:pt x="6389" y="286"/>
                    </a:lnTo>
                    <a:lnTo>
                      <a:pt x="6389" y="6386"/>
                    </a:lnTo>
                    <a:close/>
                  </a:path>
                </a:pathLst>
              </a:cu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65;p61">
                <a:extLst>
                  <a:ext uri="{FF2B5EF4-FFF2-40B4-BE49-F238E27FC236}">
                    <a16:creationId xmlns:a16="http://schemas.microsoft.com/office/drawing/2014/main" id="{35ED31A2-F0B2-4A9A-986A-34D9E03173A8}"/>
                  </a:ext>
                </a:extLst>
              </p:cNvPr>
              <p:cNvSpPr/>
              <p:nvPr/>
            </p:nvSpPr>
            <p:spPr>
              <a:xfrm>
                <a:off x="1700" y="674"/>
                <a:ext cx="5287" cy="528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5284" extrusionOk="0">
                    <a:moveTo>
                      <a:pt x="202" y="5284"/>
                    </a:moveTo>
                    <a:lnTo>
                      <a:pt x="1846" y="3641"/>
                    </a:lnTo>
                    <a:lnTo>
                      <a:pt x="1846" y="3641"/>
                    </a:lnTo>
                    <a:lnTo>
                      <a:pt x="1918" y="3701"/>
                    </a:lnTo>
                    <a:lnTo>
                      <a:pt x="1992" y="3757"/>
                    </a:lnTo>
                    <a:lnTo>
                      <a:pt x="2068" y="3811"/>
                    </a:lnTo>
                    <a:lnTo>
                      <a:pt x="2148" y="3859"/>
                    </a:lnTo>
                    <a:lnTo>
                      <a:pt x="2228" y="3905"/>
                    </a:lnTo>
                    <a:lnTo>
                      <a:pt x="2310" y="3947"/>
                    </a:lnTo>
                    <a:lnTo>
                      <a:pt x="2394" y="3985"/>
                    </a:lnTo>
                    <a:lnTo>
                      <a:pt x="2480" y="4019"/>
                    </a:lnTo>
                    <a:lnTo>
                      <a:pt x="2566" y="4051"/>
                    </a:lnTo>
                    <a:lnTo>
                      <a:pt x="2657" y="4077"/>
                    </a:lnTo>
                    <a:lnTo>
                      <a:pt x="2745" y="4099"/>
                    </a:lnTo>
                    <a:lnTo>
                      <a:pt x="2837" y="4119"/>
                    </a:lnTo>
                    <a:lnTo>
                      <a:pt x="2929" y="4133"/>
                    </a:lnTo>
                    <a:lnTo>
                      <a:pt x="3021" y="4143"/>
                    </a:lnTo>
                    <a:lnTo>
                      <a:pt x="3115" y="4149"/>
                    </a:lnTo>
                    <a:lnTo>
                      <a:pt x="3211" y="4151"/>
                    </a:lnTo>
                    <a:lnTo>
                      <a:pt x="3211" y="4151"/>
                    </a:lnTo>
                    <a:lnTo>
                      <a:pt x="3263" y="4151"/>
                    </a:lnTo>
                    <a:lnTo>
                      <a:pt x="3315" y="4149"/>
                    </a:lnTo>
                    <a:lnTo>
                      <a:pt x="3365" y="4145"/>
                    </a:lnTo>
                    <a:lnTo>
                      <a:pt x="3417" y="4141"/>
                    </a:lnTo>
                    <a:lnTo>
                      <a:pt x="3467" y="4135"/>
                    </a:lnTo>
                    <a:lnTo>
                      <a:pt x="3519" y="4129"/>
                    </a:lnTo>
                    <a:lnTo>
                      <a:pt x="3569" y="4121"/>
                    </a:lnTo>
                    <a:lnTo>
                      <a:pt x="3619" y="4111"/>
                    </a:lnTo>
                    <a:lnTo>
                      <a:pt x="3669" y="4101"/>
                    </a:lnTo>
                    <a:lnTo>
                      <a:pt x="3717" y="4089"/>
                    </a:lnTo>
                    <a:lnTo>
                      <a:pt x="3767" y="4077"/>
                    </a:lnTo>
                    <a:lnTo>
                      <a:pt x="3815" y="4063"/>
                    </a:lnTo>
                    <a:lnTo>
                      <a:pt x="3863" y="4047"/>
                    </a:lnTo>
                    <a:lnTo>
                      <a:pt x="3911" y="4031"/>
                    </a:lnTo>
                    <a:lnTo>
                      <a:pt x="3959" y="4013"/>
                    </a:lnTo>
                    <a:lnTo>
                      <a:pt x="4005" y="3995"/>
                    </a:lnTo>
                    <a:lnTo>
                      <a:pt x="4053" y="3975"/>
                    </a:lnTo>
                    <a:lnTo>
                      <a:pt x="4099" y="3953"/>
                    </a:lnTo>
                    <a:lnTo>
                      <a:pt x="4143" y="3931"/>
                    </a:lnTo>
                    <a:lnTo>
                      <a:pt x="4189" y="3909"/>
                    </a:lnTo>
                    <a:lnTo>
                      <a:pt x="4233" y="3883"/>
                    </a:lnTo>
                    <a:lnTo>
                      <a:pt x="4277" y="3859"/>
                    </a:lnTo>
                    <a:lnTo>
                      <a:pt x="4319" y="3831"/>
                    </a:lnTo>
                    <a:lnTo>
                      <a:pt x="4363" y="3803"/>
                    </a:lnTo>
                    <a:lnTo>
                      <a:pt x="4405" y="3775"/>
                    </a:lnTo>
                    <a:lnTo>
                      <a:pt x="4445" y="3745"/>
                    </a:lnTo>
                    <a:lnTo>
                      <a:pt x="4487" y="3715"/>
                    </a:lnTo>
                    <a:lnTo>
                      <a:pt x="4527" y="3683"/>
                    </a:lnTo>
                    <a:lnTo>
                      <a:pt x="4565" y="3649"/>
                    </a:lnTo>
                    <a:lnTo>
                      <a:pt x="4603" y="3615"/>
                    </a:lnTo>
                    <a:lnTo>
                      <a:pt x="4641" y="3579"/>
                    </a:lnTo>
                    <a:lnTo>
                      <a:pt x="4679" y="3543"/>
                    </a:lnTo>
                    <a:lnTo>
                      <a:pt x="4679" y="3543"/>
                    </a:lnTo>
                    <a:lnTo>
                      <a:pt x="4717" y="3505"/>
                    </a:lnTo>
                    <a:lnTo>
                      <a:pt x="4753" y="3465"/>
                    </a:lnTo>
                    <a:lnTo>
                      <a:pt x="4787" y="3427"/>
                    </a:lnTo>
                    <a:lnTo>
                      <a:pt x="4821" y="3385"/>
                    </a:lnTo>
                    <a:lnTo>
                      <a:pt x="4853" y="3345"/>
                    </a:lnTo>
                    <a:lnTo>
                      <a:pt x="4885" y="3303"/>
                    </a:lnTo>
                    <a:lnTo>
                      <a:pt x="4915" y="3261"/>
                    </a:lnTo>
                    <a:lnTo>
                      <a:pt x="4945" y="3217"/>
                    </a:lnTo>
                    <a:lnTo>
                      <a:pt x="4973" y="3175"/>
                    </a:lnTo>
                    <a:lnTo>
                      <a:pt x="4999" y="3131"/>
                    </a:lnTo>
                    <a:lnTo>
                      <a:pt x="5025" y="3085"/>
                    </a:lnTo>
                    <a:lnTo>
                      <a:pt x="5049" y="3041"/>
                    </a:lnTo>
                    <a:lnTo>
                      <a:pt x="5073" y="2995"/>
                    </a:lnTo>
                    <a:lnTo>
                      <a:pt x="5095" y="2949"/>
                    </a:lnTo>
                    <a:lnTo>
                      <a:pt x="5115" y="2903"/>
                    </a:lnTo>
                    <a:lnTo>
                      <a:pt x="5135" y="2857"/>
                    </a:lnTo>
                    <a:lnTo>
                      <a:pt x="5153" y="2809"/>
                    </a:lnTo>
                    <a:lnTo>
                      <a:pt x="5169" y="2763"/>
                    </a:lnTo>
                    <a:lnTo>
                      <a:pt x="5185" y="2715"/>
                    </a:lnTo>
                    <a:lnTo>
                      <a:pt x="5201" y="2667"/>
                    </a:lnTo>
                    <a:lnTo>
                      <a:pt x="5215" y="2619"/>
                    </a:lnTo>
                    <a:lnTo>
                      <a:pt x="5227" y="2569"/>
                    </a:lnTo>
                    <a:lnTo>
                      <a:pt x="5239" y="2521"/>
                    </a:lnTo>
                    <a:lnTo>
                      <a:pt x="5249" y="2471"/>
                    </a:lnTo>
                    <a:lnTo>
                      <a:pt x="5265" y="2373"/>
                    </a:lnTo>
                    <a:lnTo>
                      <a:pt x="5277" y="2275"/>
                    </a:lnTo>
                    <a:lnTo>
                      <a:pt x="5283" y="2175"/>
                    </a:lnTo>
                    <a:lnTo>
                      <a:pt x="5287" y="2075"/>
                    </a:lnTo>
                    <a:lnTo>
                      <a:pt x="5283" y="1975"/>
                    </a:lnTo>
                    <a:lnTo>
                      <a:pt x="5277" y="1875"/>
                    </a:lnTo>
                    <a:lnTo>
                      <a:pt x="5265" y="1777"/>
                    </a:lnTo>
                    <a:lnTo>
                      <a:pt x="5249" y="1679"/>
                    </a:lnTo>
                    <a:lnTo>
                      <a:pt x="5239" y="1629"/>
                    </a:lnTo>
                    <a:lnTo>
                      <a:pt x="5227" y="1581"/>
                    </a:lnTo>
                    <a:lnTo>
                      <a:pt x="5215" y="1531"/>
                    </a:lnTo>
                    <a:lnTo>
                      <a:pt x="5201" y="1483"/>
                    </a:lnTo>
                    <a:lnTo>
                      <a:pt x="5185" y="1435"/>
                    </a:lnTo>
                    <a:lnTo>
                      <a:pt x="5169" y="1387"/>
                    </a:lnTo>
                    <a:lnTo>
                      <a:pt x="5153" y="1341"/>
                    </a:lnTo>
                    <a:lnTo>
                      <a:pt x="5135" y="1293"/>
                    </a:lnTo>
                    <a:lnTo>
                      <a:pt x="5115" y="1247"/>
                    </a:lnTo>
                    <a:lnTo>
                      <a:pt x="5095" y="1201"/>
                    </a:lnTo>
                    <a:lnTo>
                      <a:pt x="5073" y="1155"/>
                    </a:lnTo>
                    <a:lnTo>
                      <a:pt x="5049" y="1109"/>
                    </a:lnTo>
                    <a:lnTo>
                      <a:pt x="5025" y="1063"/>
                    </a:lnTo>
                    <a:lnTo>
                      <a:pt x="4999" y="1019"/>
                    </a:lnTo>
                    <a:lnTo>
                      <a:pt x="4973" y="976"/>
                    </a:lnTo>
                    <a:lnTo>
                      <a:pt x="4945" y="934"/>
                    </a:lnTo>
                    <a:lnTo>
                      <a:pt x="4915" y="890"/>
                    </a:lnTo>
                    <a:lnTo>
                      <a:pt x="4885" y="848"/>
                    </a:lnTo>
                    <a:lnTo>
                      <a:pt x="4853" y="806"/>
                    </a:lnTo>
                    <a:lnTo>
                      <a:pt x="4821" y="766"/>
                    </a:lnTo>
                    <a:lnTo>
                      <a:pt x="4787" y="724"/>
                    </a:lnTo>
                    <a:lnTo>
                      <a:pt x="4753" y="684"/>
                    </a:lnTo>
                    <a:lnTo>
                      <a:pt x="4717" y="646"/>
                    </a:lnTo>
                    <a:lnTo>
                      <a:pt x="4679" y="608"/>
                    </a:lnTo>
                    <a:lnTo>
                      <a:pt x="4679" y="608"/>
                    </a:lnTo>
                    <a:lnTo>
                      <a:pt x="4641" y="572"/>
                    </a:lnTo>
                    <a:lnTo>
                      <a:pt x="4603" y="536"/>
                    </a:lnTo>
                    <a:lnTo>
                      <a:pt x="4565" y="502"/>
                    </a:lnTo>
                    <a:lnTo>
                      <a:pt x="4527" y="468"/>
                    </a:lnTo>
                    <a:lnTo>
                      <a:pt x="4487" y="436"/>
                    </a:lnTo>
                    <a:lnTo>
                      <a:pt x="4445" y="406"/>
                    </a:lnTo>
                    <a:lnTo>
                      <a:pt x="4405" y="376"/>
                    </a:lnTo>
                    <a:lnTo>
                      <a:pt x="4363" y="348"/>
                    </a:lnTo>
                    <a:lnTo>
                      <a:pt x="4319" y="320"/>
                    </a:lnTo>
                    <a:lnTo>
                      <a:pt x="4277" y="292"/>
                    </a:lnTo>
                    <a:lnTo>
                      <a:pt x="4233" y="268"/>
                    </a:lnTo>
                    <a:lnTo>
                      <a:pt x="4189" y="242"/>
                    </a:lnTo>
                    <a:lnTo>
                      <a:pt x="4143" y="220"/>
                    </a:lnTo>
                    <a:lnTo>
                      <a:pt x="4099" y="198"/>
                    </a:lnTo>
                    <a:lnTo>
                      <a:pt x="4053" y="176"/>
                    </a:lnTo>
                    <a:lnTo>
                      <a:pt x="4005" y="156"/>
                    </a:lnTo>
                    <a:lnTo>
                      <a:pt x="3959" y="138"/>
                    </a:lnTo>
                    <a:lnTo>
                      <a:pt x="3911" y="120"/>
                    </a:lnTo>
                    <a:lnTo>
                      <a:pt x="3863" y="104"/>
                    </a:lnTo>
                    <a:lnTo>
                      <a:pt x="3815" y="88"/>
                    </a:lnTo>
                    <a:lnTo>
                      <a:pt x="3767" y="74"/>
                    </a:lnTo>
                    <a:lnTo>
                      <a:pt x="3717" y="62"/>
                    </a:lnTo>
                    <a:lnTo>
                      <a:pt x="3669" y="50"/>
                    </a:lnTo>
                    <a:lnTo>
                      <a:pt x="3619" y="40"/>
                    </a:lnTo>
                    <a:lnTo>
                      <a:pt x="3569" y="30"/>
                    </a:lnTo>
                    <a:lnTo>
                      <a:pt x="3519" y="22"/>
                    </a:lnTo>
                    <a:lnTo>
                      <a:pt x="3467" y="16"/>
                    </a:lnTo>
                    <a:lnTo>
                      <a:pt x="3417" y="10"/>
                    </a:lnTo>
                    <a:lnTo>
                      <a:pt x="3365" y="6"/>
                    </a:lnTo>
                    <a:lnTo>
                      <a:pt x="3315" y="2"/>
                    </a:lnTo>
                    <a:lnTo>
                      <a:pt x="3263" y="0"/>
                    </a:lnTo>
                    <a:lnTo>
                      <a:pt x="3211" y="0"/>
                    </a:lnTo>
                    <a:lnTo>
                      <a:pt x="3211" y="0"/>
                    </a:lnTo>
                    <a:lnTo>
                      <a:pt x="3159" y="0"/>
                    </a:lnTo>
                    <a:lnTo>
                      <a:pt x="3107" y="2"/>
                    </a:lnTo>
                    <a:lnTo>
                      <a:pt x="3055" y="6"/>
                    </a:lnTo>
                    <a:lnTo>
                      <a:pt x="3005" y="10"/>
                    </a:lnTo>
                    <a:lnTo>
                      <a:pt x="2953" y="16"/>
                    </a:lnTo>
                    <a:lnTo>
                      <a:pt x="2903" y="22"/>
                    </a:lnTo>
                    <a:lnTo>
                      <a:pt x="2853" y="30"/>
                    </a:lnTo>
                    <a:lnTo>
                      <a:pt x="2803" y="40"/>
                    </a:lnTo>
                    <a:lnTo>
                      <a:pt x="2753" y="50"/>
                    </a:lnTo>
                    <a:lnTo>
                      <a:pt x="2703" y="62"/>
                    </a:lnTo>
                    <a:lnTo>
                      <a:pt x="2655" y="74"/>
                    </a:lnTo>
                    <a:lnTo>
                      <a:pt x="2604" y="88"/>
                    </a:lnTo>
                    <a:lnTo>
                      <a:pt x="2556" y="104"/>
                    </a:lnTo>
                    <a:lnTo>
                      <a:pt x="2508" y="120"/>
                    </a:lnTo>
                    <a:lnTo>
                      <a:pt x="2462" y="138"/>
                    </a:lnTo>
                    <a:lnTo>
                      <a:pt x="2414" y="156"/>
                    </a:lnTo>
                    <a:lnTo>
                      <a:pt x="2368" y="176"/>
                    </a:lnTo>
                    <a:lnTo>
                      <a:pt x="2322" y="198"/>
                    </a:lnTo>
                    <a:lnTo>
                      <a:pt x="2276" y="220"/>
                    </a:lnTo>
                    <a:lnTo>
                      <a:pt x="2232" y="242"/>
                    </a:lnTo>
                    <a:lnTo>
                      <a:pt x="2188" y="268"/>
                    </a:lnTo>
                    <a:lnTo>
                      <a:pt x="2144" y="292"/>
                    </a:lnTo>
                    <a:lnTo>
                      <a:pt x="2100" y="320"/>
                    </a:lnTo>
                    <a:lnTo>
                      <a:pt x="2058" y="348"/>
                    </a:lnTo>
                    <a:lnTo>
                      <a:pt x="2016" y="376"/>
                    </a:lnTo>
                    <a:lnTo>
                      <a:pt x="1974" y="406"/>
                    </a:lnTo>
                    <a:lnTo>
                      <a:pt x="1934" y="436"/>
                    </a:lnTo>
                    <a:lnTo>
                      <a:pt x="1894" y="468"/>
                    </a:lnTo>
                    <a:lnTo>
                      <a:pt x="1854" y="502"/>
                    </a:lnTo>
                    <a:lnTo>
                      <a:pt x="1816" y="536"/>
                    </a:lnTo>
                    <a:lnTo>
                      <a:pt x="1778" y="572"/>
                    </a:lnTo>
                    <a:lnTo>
                      <a:pt x="1742" y="608"/>
                    </a:lnTo>
                    <a:lnTo>
                      <a:pt x="1742" y="608"/>
                    </a:lnTo>
                    <a:lnTo>
                      <a:pt x="1706" y="644"/>
                    </a:lnTo>
                    <a:lnTo>
                      <a:pt x="1670" y="682"/>
                    </a:lnTo>
                    <a:lnTo>
                      <a:pt x="1638" y="720"/>
                    </a:lnTo>
                    <a:lnTo>
                      <a:pt x="1604" y="758"/>
                    </a:lnTo>
                    <a:lnTo>
                      <a:pt x="1574" y="798"/>
                    </a:lnTo>
                    <a:lnTo>
                      <a:pt x="1542" y="838"/>
                    </a:lnTo>
                    <a:lnTo>
                      <a:pt x="1514" y="878"/>
                    </a:lnTo>
                    <a:lnTo>
                      <a:pt x="1486" y="918"/>
                    </a:lnTo>
                    <a:lnTo>
                      <a:pt x="1432" y="1001"/>
                    </a:lnTo>
                    <a:lnTo>
                      <a:pt x="1384" y="1087"/>
                    </a:lnTo>
                    <a:lnTo>
                      <a:pt x="1338" y="1173"/>
                    </a:lnTo>
                    <a:lnTo>
                      <a:pt x="1298" y="1261"/>
                    </a:lnTo>
                    <a:lnTo>
                      <a:pt x="1264" y="1351"/>
                    </a:lnTo>
                    <a:lnTo>
                      <a:pt x="1232" y="1443"/>
                    </a:lnTo>
                    <a:lnTo>
                      <a:pt x="1204" y="1535"/>
                    </a:lnTo>
                    <a:lnTo>
                      <a:pt x="1182" y="1629"/>
                    </a:lnTo>
                    <a:lnTo>
                      <a:pt x="1164" y="1723"/>
                    </a:lnTo>
                    <a:lnTo>
                      <a:pt x="1150" y="1817"/>
                    </a:lnTo>
                    <a:lnTo>
                      <a:pt x="1140" y="1913"/>
                    </a:lnTo>
                    <a:lnTo>
                      <a:pt x="1136" y="2009"/>
                    </a:lnTo>
                    <a:lnTo>
                      <a:pt x="1134" y="2103"/>
                    </a:lnTo>
                    <a:lnTo>
                      <a:pt x="1138" y="2199"/>
                    </a:lnTo>
                    <a:lnTo>
                      <a:pt x="1146" y="2295"/>
                    </a:lnTo>
                    <a:lnTo>
                      <a:pt x="1158" y="2389"/>
                    </a:lnTo>
                    <a:lnTo>
                      <a:pt x="1174" y="2483"/>
                    </a:lnTo>
                    <a:lnTo>
                      <a:pt x="1196" y="2577"/>
                    </a:lnTo>
                    <a:lnTo>
                      <a:pt x="1220" y="2669"/>
                    </a:lnTo>
                    <a:lnTo>
                      <a:pt x="1250" y="2761"/>
                    </a:lnTo>
                    <a:lnTo>
                      <a:pt x="1284" y="2853"/>
                    </a:lnTo>
                    <a:lnTo>
                      <a:pt x="1322" y="2941"/>
                    </a:lnTo>
                    <a:lnTo>
                      <a:pt x="1366" y="3029"/>
                    </a:lnTo>
                    <a:lnTo>
                      <a:pt x="1412" y="3115"/>
                    </a:lnTo>
                    <a:lnTo>
                      <a:pt x="1464" y="3199"/>
                    </a:lnTo>
                    <a:lnTo>
                      <a:pt x="1520" y="3281"/>
                    </a:lnTo>
                    <a:lnTo>
                      <a:pt x="1550" y="3321"/>
                    </a:lnTo>
                    <a:lnTo>
                      <a:pt x="1580" y="3361"/>
                    </a:lnTo>
                    <a:lnTo>
                      <a:pt x="1612" y="3401"/>
                    </a:lnTo>
                    <a:lnTo>
                      <a:pt x="1644" y="3439"/>
                    </a:lnTo>
                    <a:lnTo>
                      <a:pt x="0" y="5082"/>
                    </a:lnTo>
                    <a:lnTo>
                      <a:pt x="202" y="5284"/>
                    </a:lnTo>
                    <a:close/>
                    <a:moveTo>
                      <a:pt x="4477" y="3343"/>
                    </a:moveTo>
                    <a:lnTo>
                      <a:pt x="4477" y="3343"/>
                    </a:lnTo>
                    <a:lnTo>
                      <a:pt x="4413" y="3403"/>
                    </a:lnTo>
                    <a:lnTo>
                      <a:pt x="4345" y="3461"/>
                    </a:lnTo>
                    <a:lnTo>
                      <a:pt x="4277" y="3517"/>
                    </a:lnTo>
                    <a:lnTo>
                      <a:pt x="4205" y="3567"/>
                    </a:lnTo>
                    <a:lnTo>
                      <a:pt x="4131" y="3613"/>
                    </a:lnTo>
                    <a:lnTo>
                      <a:pt x="4055" y="3657"/>
                    </a:lnTo>
                    <a:lnTo>
                      <a:pt x="3977" y="3697"/>
                    </a:lnTo>
                    <a:lnTo>
                      <a:pt x="3897" y="3731"/>
                    </a:lnTo>
                    <a:lnTo>
                      <a:pt x="3815" y="3763"/>
                    </a:lnTo>
                    <a:lnTo>
                      <a:pt x="3733" y="3791"/>
                    </a:lnTo>
                    <a:lnTo>
                      <a:pt x="3649" y="3813"/>
                    </a:lnTo>
                    <a:lnTo>
                      <a:pt x="3563" y="3833"/>
                    </a:lnTo>
                    <a:lnTo>
                      <a:pt x="3477" y="3847"/>
                    </a:lnTo>
                    <a:lnTo>
                      <a:pt x="3389" y="3859"/>
                    </a:lnTo>
                    <a:lnTo>
                      <a:pt x="3301" y="3865"/>
                    </a:lnTo>
                    <a:lnTo>
                      <a:pt x="3211" y="3867"/>
                    </a:lnTo>
                    <a:lnTo>
                      <a:pt x="3211" y="3867"/>
                    </a:lnTo>
                    <a:lnTo>
                      <a:pt x="3121" y="3865"/>
                    </a:lnTo>
                    <a:lnTo>
                      <a:pt x="3033" y="3859"/>
                    </a:lnTo>
                    <a:lnTo>
                      <a:pt x="2945" y="3847"/>
                    </a:lnTo>
                    <a:lnTo>
                      <a:pt x="2859" y="3833"/>
                    </a:lnTo>
                    <a:lnTo>
                      <a:pt x="2773" y="3813"/>
                    </a:lnTo>
                    <a:lnTo>
                      <a:pt x="2689" y="3791"/>
                    </a:lnTo>
                    <a:lnTo>
                      <a:pt x="2604" y="3763"/>
                    </a:lnTo>
                    <a:lnTo>
                      <a:pt x="2524" y="3731"/>
                    </a:lnTo>
                    <a:lnTo>
                      <a:pt x="2444" y="3697"/>
                    </a:lnTo>
                    <a:lnTo>
                      <a:pt x="2366" y="3657"/>
                    </a:lnTo>
                    <a:lnTo>
                      <a:pt x="2290" y="3613"/>
                    </a:lnTo>
                    <a:lnTo>
                      <a:pt x="2216" y="3567"/>
                    </a:lnTo>
                    <a:lnTo>
                      <a:pt x="2144" y="3517"/>
                    </a:lnTo>
                    <a:lnTo>
                      <a:pt x="2074" y="3461"/>
                    </a:lnTo>
                    <a:lnTo>
                      <a:pt x="2008" y="3403"/>
                    </a:lnTo>
                    <a:lnTo>
                      <a:pt x="1942" y="3343"/>
                    </a:lnTo>
                    <a:lnTo>
                      <a:pt x="1942" y="3343"/>
                    </a:lnTo>
                    <a:lnTo>
                      <a:pt x="1910" y="3307"/>
                    </a:lnTo>
                    <a:lnTo>
                      <a:pt x="1876" y="3273"/>
                    </a:lnTo>
                    <a:lnTo>
                      <a:pt x="1846" y="3237"/>
                    </a:lnTo>
                    <a:lnTo>
                      <a:pt x="1816" y="3201"/>
                    </a:lnTo>
                    <a:lnTo>
                      <a:pt x="1788" y="3165"/>
                    </a:lnTo>
                    <a:lnTo>
                      <a:pt x="1760" y="3127"/>
                    </a:lnTo>
                    <a:lnTo>
                      <a:pt x="1706" y="3051"/>
                    </a:lnTo>
                    <a:lnTo>
                      <a:pt x="1962" y="3051"/>
                    </a:lnTo>
                    <a:lnTo>
                      <a:pt x="2707" y="3051"/>
                    </a:lnTo>
                    <a:lnTo>
                      <a:pt x="2993" y="3051"/>
                    </a:lnTo>
                    <a:lnTo>
                      <a:pt x="3453" y="3051"/>
                    </a:lnTo>
                    <a:lnTo>
                      <a:pt x="3737" y="3051"/>
                    </a:lnTo>
                    <a:lnTo>
                      <a:pt x="4483" y="3051"/>
                    </a:lnTo>
                    <a:lnTo>
                      <a:pt x="4713" y="3051"/>
                    </a:lnTo>
                    <a:lnTo>
                      <a:pt x="4713" y="3051"/>
                    </a:lnTo>
                    <a:lnTo>
                      <a:pt x="4661" y="3127"/>
                    </a:lnTo>
                    <a:lnTo>
                      <a:pt x="4633" y="3165"/>
                    </a:lnTo>
                    <a:lnTo>
                      <a:pt x="4605" y="3201"/>
                    </a:lnTo>
                    <a:lnTo>
                      <a:pt x="4575" y="3237"/>
                    </a:lnTo>
                    <a:lnTo>
                      <a:pt x="4543" y="3273"/>
                    </a:lnTo>
                    <a:lnTo>
                      <a:pt x="4511" y="3307"/>
                    </a:lnTo>
                    <a:lnTo>
                      <a:pt x="4477" y="3343"/>
                    </a:lnTo>
                    <a:lnTo>
                      <a:pt x="4477" y="3343"/>
                    </a:lnTo>
                    <a:close/>
                    <a:moveTo>
                      <a:pt x="2993" y="1481"/>
                    </a:moveTo>
                    <a:lnTo>
                      <a:pt x="2993" y="1201"/>
                    </a:lnTo>
                    <a:lnTo>
                      <a:pt x="3453" y="1201"/>
                    </a:lnTo>
                    <a:lnTo>
                      <a:pt x="3453" y="1867"/>
                    </a:lnTo>
                    <a:lnTo>
                      <a:pt x="3453" y="2765"/>
                    </a:lnTo>
                    <a:lnTo>
                      <a:pt x="2993" y="2765"/>
                    </a:lnTo>
                    <a:lnTo>
                      <a:pt x="2993" y="1481"/>
                    </a:lnTo>
                    <a:close/>
                    <a:moveTo>
                      <a:pt x="4197" y="2765"/>
                    </a:moveTo>
                    <a:lnTo>
                      <a:pt x="3737" y="2765"/>
                    </a:lnTo>
                    <a:lnTo>
                      <a:pt x="3737" y="2151"/>
                    </a:lnTo>
                    <a:lnTo>
                      <a:pt x="4197" y="2151"/>
                    </a:lnTo>
                    <a:lnTo>
                      <a:pt x="4197" y="2765"/>
                    </a:lnTo>
                    <a:close/>
                    <a:moveTo>
                      <a:pt x="2707" y="2765"/>
                    </a:moveTo>
                    <a:lnTo>
                      <a:pt x="2246" y="2765"/>
                    </a:lnTo>
                    <a:lnTo>
                      <a:pt x="2246" y="1765"/>
                    </a:lnTo>
                    <a:lnTo>
                      <a:pt x="2707" y="1765"/>
                    </a:lnTo>
                    <a:lnTo>
                      <a:pt x="2707" y="2765"/>
                    </a:lnTo>
                    <a:close/>
                    <a:moveTo>
                      <a:pt x="1942" y="808"/>
                    </a:moveTo>
                    <a:lnTo>
                      <a:pt x="1942" y="808"/>
                    </a:lnTo>
                    <a:lnTo>
                      <a:pt x="2008" y="748"/>
                    </a:lnTo>
                    <a:lnTo>
                      <a:pt x="2074" y="690"/>
                    </a:lnTo>
                    <a:lnTo>
                      <a:pt x="2144" y="634"/>
                    </a:lnTo>
                    <a:lnTo>
                      <a:pt x="2216" y="584"/>
                    </a:lnTo>
                    <a:lnTo>
                      <a:pt x="2290" y="538"/>
                    </a:lnTo>
                    <a:lnTo>
                      <a:pt x="2366" y="494"/>
                    </a:lnTo>
                    <a:lnTo>
                      <a:pt x="2444" y="454"/>
                    </a:lnTo>
                    <a:lnTo>
                      <a:pt x="2524" y="420"/>
                    </a:lnTo>
                    <a:lnTo>
                      <a:pt x="2604" y="388"/>
                    </a:lnTo>
                    <a:lnTo>
                      <a:pt x="2689" y="360"/>
                    </a:lnTo>
                    <a:lnTo>
                      <a:pt x="2773" y="338"/>
                    </a:lnTo>
                    <a:lnTo>
                      <a:pt x="2859" y="318"/>
                    </a:lnTo>
                    <a:lnTo>
                      <a:pt x="2945" y="304"/>
                    </a:lnTo>
                    <a:lnTo>
                      <a:pt x="3033" y="292"/>
                    </a:lnTo>
                    <a:lnTo>
                      <a:pt x="3121" y="286"/>
                    </a:lnTo>
                    <a:lnTo>
                      <a:pt x="3211" y="284"/>
                    </a:lnTo>
                    <a:lnTo>
                      <a:pt x="3211" y="284"/>
                    </a:lnTo>
                    <a:lnTo>
                      <a:pt x="3301" y="286"/>
                    </a:lnTo>
                    <a:lnTo>
                      <a:pt x="3389" y="292"/>
                    </a:lnTo>
                    <a:lnTo>
                      <a:pt x="3477" y="304"/>
                    </a:lnTo>
                    <a:lnTo>
                      <a:pt x="3563" y="318"/>
                    </a:lnTo>
                    <a:lnTo>
                      <a:pt x="3649" y="338"/>
                    </a:lnTo>
                    <a:lnTo>
                      <a:pt x="3733" y="360"/>
                    </a:lnTo>
                    <a:lnTo>
                      <a:pt x="3815" y="388"/>
                    </a:lnTo>
                    <a:lnTo>
                      <a:pt x="3897" y="420"/>
                    </a:lnTo>
                    <a:lnTo>
                      <a:pt x="3977" y="454"/>
                    </a:lnTo>
                    <a:lnTo>
                      <a:pt x="4055" y="494"/>
                    </a:lnTo>
                    <a:lnTo>
                      <a:pt x="4131" y="538"/>
                    </a:lnTo>
                    <a:lnTo>
                      <a:pt x="4205" y="584"/>
                    </a:lnTo>
                    <a:lnTo>
                      <a:pt x="4277" y="634"/>
                    </a:lnTo>
                    <a:lnTo>
                      <a:pt x="4345" y="690"/>
                    </a:lnTo>
                    <a:lnTo>
                      <a:pt x="4413" y="748"/>
                    </a:lnTo>
                    <a:lnTo>
                      <a:pt x="4477" y="808"/>
                    </a:lnTo>
                    <a:lnTo>
                      <a:pt x="4477" y="808"/>
                    </a:lnTo>
                    <a:lnTo>
                      <a:pt x="4527" y="860"/>
                    </a:lnTo>
                    <a:lnTo>
                      <a:pt x="4573" y="910"/>
                    </a:lnTo>
                    <a:lnTo>
                      <a:pt x="4615" y="964"/>
                    </a:lnTo>
                    <a:lnTo>
                      <a:pt x="4657" y="1017"/>
                    </a:lnTo>
                    <a:lnTo>
                      <a:pt x="4697" y="1073"/>
                    </a:lnTo>
                    <a:lnTo>
                      <a:pt x="4733" y="1129"/>
                    </a:lnTo>
                    <a:lnTo>
                      <a:pt x="4767" y="1187"/>
                    </a:lnTo>
                    <a:lnTo>
                      <a:pt x="4799" y="1245"/>
                    </a:lnTo>
                    <a:lnTo>
                      <a:pt x="4829" y="1305"/>
                    </a:lnTo>
                    <a:lnTo>
                      <a:pt x="4855" y="1365"/>
                    </a:lnTo>
                    <a:lnTo>
                      <a:pt x="4881" y="1427"/>
                    </a:lnTo>
                    <a:lnTo>
                      <a:pt x="4903" y="1489"/>
                    </a:lnTo>
                    <a:lnTo>
                      <a:pt x="4923" y="1551"/>
                    </a:lnTo>
                    <a:lnTo>
                      <a:pt x="4941" y="1613"/>
                    </a:lnTo>
                    <a:lnTo>
                      <a:pt x="4957" y="1677"/>
                    </a:lnTo>
                    <a:lnTo>
                      <a:pt x="4971" y="1741"/>
                    </a:lnTo>
                    <a:lnTo>
                      <a:pt x="4981" y="1805"/>
                    </a:lnTo>
                    <a:lnTo>
                      <a:pt x="4989" y="1869"/>
                    </a:lnTo>
                    <a:lnTo>
                      <a:pt x="4995" y="1935"/>
                    </a:lnTo>
                    <a:lnTo>
                      <a:pt x="4999" y="1999"/>
                    </a:lnTo>
                    <a:lnTo>
                      <a:pt x="5001" y="2065"/>
                    </a:lnTo>
                    <a:lnTo>
                      <a:pt x="5001" y="2129"/>
                    </a:lnTo>
                    <a:lnTo>
                      <a:pt x="4997" y="2195"/>
                    </a:lnTo>
                    <a:lnTo>
                      <a:pt x="4991" y="2259"/>
                    </a:lnTo>
                    <a:lnTo>
                      <a:pt x="4983" y="2325"/>
                    </a:lnTo>
                    <a:lnTo>
                      <a:pt x="4973" y="2389"/>
                    </a:lnTo>
                    <a:lnTo>
                      <a:pt x="4961" y="2453"/>
                    </a:lnTo>
                    <a:lnTo>
                      <a:pt x="4947" y="2517"/>
                    </a:lnTo>
                    <a:lnTo>
                      <a:pt x="4929" y="2579"/>
                    </a:lnTo>
                    <a:lnTo>
                      <a:pt x="4909" y="2643"/>
                    </a:lnTo>
                    <a:lnTo>
                      <a:pt x="4887" y="2705"/>
                    </a:lnTo>
                    <a:lnTo>
                      <a:pt x="4863" y="2765"/>
                    </a:lnTo>
                    <a:lnTo>
                      <a:pt x="4483" y="2765"/>
                    </a:lnTo>
                    <a:lnTo>
                      <a:pt x="4483" y="1867"/>
                    </a:lnTo>
                    <a:lnTo>
                      <a:pt x="3737" y="1867"/>
                    </a:lnTo>
                    <a:lnTo>
                      <a:pt x="3737" y="916"/>
                    </a:lnTo>
                    <a:lnTo>
                      <a:pt x="2707" y="916"/>
                    </a:lnTo>
                    <a:lnTo>
                      <a:pt x="2707" y="1481"/>
                    </a:lnTo>
                    <a:lnTo>
                      <a:pt x="1962" y="1481"/>
                    </a:lnTo>
                    <a:lnTo>
                      <a:pt x="1962" y="2765"/>
                    </a:lnTo>
                    <a:lnTo>
                      <a:pt x="1558" y="2765"/>
                    </a:lnTo>
                    <a:lnTo>
                      <a:pt x="1558" y="2765"/>
                    </a:lnTo>
                    <a:lnTo>
                      <a:pt x="1532" y="2705"/>
                    </a:lnTo>
                    <a:lnTo>
                      <a:pt x="1510" y="2643"/>
                    </a:lnTo>
                    <a:lnTo>
                      <a:pt x="1492" y="2579"/>
                    </a:lnTo>
                    <a:lnTo>
                      <a:pt x="1474" y="2517"/>
                    </a:lnTo>
                    <a:lnTo>
                      <a:pt x="1460" y="2453"/>
                    </a:lnTo>
                    <a:lnTo>
                      <a:pt x="1446" y="2389"/>
                    </a:lnTo>
                    <a:lnTo>
                      <a:pt x="1436" y="2325"/>
                    </a:lnTo>
                    <a:lnTo>
                      <a:pt x="1428" y="2259"/>
                    </a:lnTo>
                    <a:lnTo>
                      <a:pt x="1424" y="2195"/>
                    </a:lnTo>
                    <a:lnTo>
                      <a:pt x="1420" y="2129"/>
                    </a:lnTo>
                    <a:lnTo>
                      <a:pt x="1420" y="2065"/>
                    </a:lnTo>
                    <a:lnTo>
                      <a:pt x="1420" y="1999"/>
                    </a:lnTo>
                    <a:lnTo>
                      <a:pt x="1424" y="1935"/>
                    </a:lnTo>
                    <a:lnTo>
                      <a:pt x="1430" y="1869"/>
                    </a:lnTo>
                    <a:lnTo>
                      <a:pt x="1440" y="1805"/>
                    </a:lnTo>
                    <a:lnTo>
                      <a:pt x="1450" y="1741"/>
                    </a:lnTo>
                    <a:lnTo>
                      <a:pt x="1464" y="1677"/>
                    </a:lnTo>
                    <a:lnTo>
                      <a:pt x="1478" y="1613"/>
                    </a:lnTo>
                    <a:lnTo>
                      <a:pt x="1496" y="1551"/>
                    </a:lnTo>
                    <a:lnTo>
                      <a:pt x="1516" y="1489"/>
                    </a:lnTo>
                    <a:lnTo>
                      <a:pt x="1540" y="1427"/>
                    </a:lnTo>
                    <a:lnTo>
                      <a:pt x="1564" y="1365"/>
                    </a:lnTo>
                    <a:lnTo>
                      <a:pt x="1592" y="1305"/>
                    </a:lnTo>
                    <a:lnTo>
                      <a:pt x="1622" y="1245"/>
                    </a:lnTo>
                    <a:lnTo>
                      <a:pt x="1654" y="1187"/>
                    </a:lnTo>
                    <a:lnTo>
                      <a:pt x="1688" y="1129"/>
                    </a:lnTo>
                    <a:lnTo>
                      <a:pt x="1724" y="1073"/>
                    </a:lnTo>
                    <a:lnTo>
                      <a:pt x="1764" y="1017"/>
                    </a:lnTo>
                    <a:lnTo>
                      <a:pt x="1804" y="964"/>
                    </a:lnTo>
                    <a:lnTo>
                      <a:pt x="1848" y="910"/>
                    </a:lnTo>
                    <a:lnTo>
                      <a:pt x="1894" y="860"/>
                    </a:lnTo>
                    <a:lnTo>
                      <a:pt x="1942" y="808"/>
                    </a:lnTo>
                    <a:lnTo>
                      <a:pt x="1942" y="808"/>
                    </a:lnTo>
                    <a:close/>
                  </a:path>
                </a:pathLst>
              </a:cu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866;p61">
              <a:extLst>
                <a:ext uri="{FF2B5EF4-FFF2-40B4-BE49-F238E27FC236}">
                  <a16:creationId xmlns:a16="http://schemas.microsoft.com/office/drawing/2014/main" id="{2620E790-9B4C-4FB5-A274-49A3C7A4274F}"/>
                </a:ext>
              </a:extLst>
            </p:cNvPr>
            <p:cNvGrpSpPr/>
            <p:nvPr/>
          </p:nvGrpSpPr>
          <p:grpSpPr>
            <a:xfrm>
              <a:off x="4552946" y="4456430"/>
              <a:ext cx="959707" cy="960280"/>
              <a:chOff x="988" y="0"/>
              <a:chExt cx="6700" cy="6704"/>
            </a:xfrm>
          </p:grpSpPr>
          <p:sp>
            <p:nvSpPr>
              <p:cNvPr id="62" name="Google Shape;867;p61">
                <a:extLst>
                  <a:ext uri="{FF2B5EF4-FFF2-40B4-BE49-F238E27FC236}">
                    <a16:creationId xmlns:a16="http://schemas.microsoft.com/office/drawing/2014/main" id="{DFDA3733-86AD-4D41-8165-4C6606885209}"/>
                  </a:ext>
                </a:extLst>
              </p:cNvPr>
              <p:cNvSpPr/>
              <p:nvPr/>
            </p:nvSpPr>
            <p:spPr>
              <a:xfrm>
                <a:off x="988" y="0"/>
                <a:ext cx="6700" cy="6704"/>
              </a:xfrm>
              <a:custGeom>
                <a:avLst/>
                <a:gdLst/>
                <a:ahLst/>
                <a:cxnLst/>
                <a:rect l="l" t="t" r="r" b="b"/>
                <a:pathLst>
                  <a:path w="6700" h="6704" extrusionOk="0">
                    <a:moveTo>
                      <a:pt x="0" y="0"/>
                    </a:moveTo>
                    <a:lnTo>
                      <a:pt x="0" y="6704"/>
                    </a:lnTo>
                    <a:lnTo>
                      <a:pt x="6700" y="6704"/>
                    </a:lnTo>
                    <a:lnTo>
                      <a:pt x="6700" y="0"/>
                    </a:lnTo>
                    <a:lnTo>
                      <a:pt x="0" y="0"/>
                    </a:lnTo>
                    <a:close/>
                    <a:moveTo>
                      <a:pt x="284" y="286"/>
                    </a:moveTo>
                    <a:lnTo>
                      <a:pt x="6414" y="286"/>
                    </a:lnTo>
                    <a:lnTo>
                      <a:pt x="6414" y="1048"/>
                    </a:lnTo>
                    <a:lnTo>
                      <a:pt x="1046" y="1048"/>
                    </a:lnTo>
                    <a:lnTo>
                      <a:pt x="1046" y="6418"/>
                    </a:lnTo>
                    <a:lnTo>
                      <a:pt x="284" y="6418"/>
                    </a:lnTo>
                    <a:lnTo>
                      <a:pt x="284" y="286"/>
                    </a:lnTo>
                    <a:close/>
                    <a:moveTo>
                      <a:pt x="2091" y="6418"/>
                    </a:moveTo>
                    <a:lnTo>
                      <a:pt x="1332" y="6418"/>
                    </a:lnTo>
                    <a:lnTo>
                      <a:pt x="1332" y="1334"/>
                    </a:lnTo>
                    <a:lnTo>
                      <a:pt x="6414" y="1334"/>
                    </a:lnTo>
                    <a:lnTo>
                      <a:pt x="6414" y="2094"/>
                    </a:lnTo>
                    <a:lnTo>
                      <a:pt x="2091" y="2094"/>
                    </a:lnTo>
                    <a:lnTo>
                      <a:pt x="2091" y="6418"/>
                    </a:lnTo>
                    <a:close/>
                    <a:moveTo>
                      <a:pt x="2377" y="6418"/>
                    </a:moveTo>
                    <a:lnTo>
                      <a:pt x="2377" y="2380"/>
                    </a:lnTo>
                    <a:lnTo>
                      <a:pt x="6414" y="2380"/>
                    </a:lnTo>
                    <a:lnTo>
                      <a:pt x="6414" y="6418"/>
                    </a:lnTo>
                    <a:lnTo>
                      <a:pt x="2377" y="6418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868;p61">
                <a:extLst>
                  <a:ext uri="{FF2B5EF4-FFF2-40B4-BE49-F238E27FC236}">
                    <a16:creationId xmlns:a16="http://schemas.microsoft.com/office/drawing/2014/main" id="{A36464B4-8A70-4C67-9AD5-F8AF8690661D}"/>
                  </a:ext>
                </a:extLst>
              </p:cNvPr>
              <p:cNvSpPr/>
              <p:nvPr/>
            </p:nvSpPr>
            <p:spPr>
              <a:xfrm>
                <a:off x="4277" y="3006"/>
                <a:ext cx="2225" cy="2706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706" extrusionOk="0">
                    <a:moveTo>
                      <a:pt x="1785" y="672"/>
                    </a:moveTo>
                    <a:lnTo>
                      <a:pt x="1785" y="672"/>
                    </a:lnTo>
                    <a:lnTo>
                      <a:pt x="1783" y="638"/>
                    </a:lnTo>
                    <a:lnTo>
                      <a:pt x="1781" y="604"/>
                    </a:lnTo>
                    <a:lnTo>
                      <a:pt x="1777" y="570"/>
                    </a:lnTo>
                    <a:lnTo>
                      <a:pt x="1771" y="538"/>
                    </a:lnTo>
                    <a:lnTo>
                      <a:pt x="1763" y="504"/>
                    </a:lnTo>
                    <a:lnTo>
                      <a:pt x="1755" y="472"/>
                    </a:lnTo>
                    <a:lnTo>
                      <a:pt x="1743" y="442"/>
                    </a:lnTo>
                    <a:lnTo>
                      <a:pt x="1732" y="410"/>
                    </a:lnTo>
                    <a:lnTo>
                      <a:pt x="1720" y="382"/>
                    </a:lnTo>
                    <a:lnTo>
                      <a:pt x="1704" y="352"/>
                    </a:lnTo>
                    <a:lnTo>
                      <a:pt x="1688" y="324"/>
                    </a:lnTo>
                    <a:lnTo>
                      <a:pt x="1670" y="296"/>
                    </a:lnTo>
                    <a:lnTo>
                      <a:pt x="1652" y="270"/>
                    </a:lnTo>
                    <a:lnTo>
                      <a:pt x="1632" y="244"/>
                    </a:lnTo>
                    <a:lnTo>
                      <a:pt x="1610" y="220"/>
                    </a:lnTo>
                    <a:lnTo>
                      <a:pt x="1588" y="198"/>
                    </a:lnTo>
                    <a:lnTo>
                      <a:pt x="1564" y="174"/>
                    </a:lnTo>
                    <a:lnTo>
                      <a:pt x="1540" y="154"/>
                    </a:lnTo>
                    <a:lnTo>
                      <a:pt x="1516" y="134"/>
                    </a:lnTo>
                    <a:lnTo>
                      <a:pt x="1488" y="116"/>
                    </a:lnTo>
                    <a:lnTo>
                      <a:pt x="1462" y="98"/>
                    </a:lnTo>
                    <a:lnTo>
                      <a:pt x="1434" y="82"/>
                    </a:lnTo>
                    <a:lnTo>
                      <a:pt x="1404" y="66"/>
                    </a:lnTo>
                    <a:lnTo>
                      <a:pt x="1374" y="52"/>
                    </a:lnTo>
                    <a:lnTo>
                      <a:pt x="1344" y="40"/>
                    </a:lnTo>
                    <a:lnTo>
                      <a:pt x="1312" y="30"/>
                    </a:lnTo>
                    <a:lnTo>
                      <a:pt x="1280" y="22"/>
                    </a:lnTo>
                    <a:lnTo>
                      <a:pt x="1248" y="14"/>
                    </a:lnTo>
                    <a:lnTo>
                      <a:pt x="1216" y="8"/>
                    </a:lnTo>
                    <a:lnTo>
                      <a:pt x="1182" y="4"/>
                    </a:lnTo>
                    <a:lnTo>
                      <a:pt x="1148" y="0"/>
                    </a:lnTo>
                    <a:lnTo>
                      <a:pt x="1114" y="0"/>
                    </a:lnTo>
                    <a:lnTo>
                      <a:pt x="1114" y="0"/>
                    </a:lnTo>
                    <a:lnTo>
                      <a:pt x="1078" y="0"/>
                    </a:lnTo>
                    <a:lnTo>
                      <a:pt x="1044" y="4"/>
                    </a:lnTo>
                    <a:lnTo>
                      <a:pt x="1010" y="8"/>
                    </a:lnTo>
                    <a:lnTo>
                      <a:pt x="978" y="14"/>
                    </a:lnTo>
                    <a:lnTo>
                      <a:pt x="946" y="22"/>
                    </a:lnTo>
                    <a:lnTo>
                      <a:pt x="914" y="30"/>
                    </a:lnTo>
                    <a:lnTo>
                      <a:pt x="882" y="40"/>
                    </a:lnTo>
                    <a:lnTo>
                      <a:pt x="852" y="52"/>
                    </a:lnTo>
                    <a:lnTo>
                      <a:pt x="822" y="66"/>
                    </a:lnTo>
                    <a:lnTo>
                      <a:pt x="792" y="82"/>
                    </a:lnTo>
                    <a:lnTo>
                      <a:pt x="764" y="98"/>
                    </a:lnTo>
                    <a:lnTo>
                      <a:pt x="738" y="116"/>
                    </a:lnTo>
                    <a:lnTo>
                      <a:pt x="712" y="134"/>
                    </a:lnTo>
                    <a:lnTo>
                      <a:pt x="686" y="154"/>
                    </a:lnTo>
                    <a:lnTo>
                      <a:pt x="662" y="174"/>
                    </a:lnTo>
                    <a:lnTo>
                      <a:pt x="638" y="198"/>
                    </a:lnTo>
                    <a:lnTo>
                      <a:pt x="616" y="220"/>
                    </a:lnTo>
                    <a:lnTo>
                      <a:pt x="594" y="244"/>
                    </a:lnTo>
                    <a:lnTo>
                      <a:pt x="574" y="270"/>
                    </a:lnTo>
                    <a:lnTo>
                      <a:pt x="556" y="296"/>
                    </a:lnTo>
                    <a:lnTo>
                      <a:pt x="538" y="324"/>
                    </a:lnTo>
                    <a:lnTo>
                      <a:pt x="522" y="352"/>
                    </a:lnTo>
                    <a:lnTo>
                      <a:pt x="508" y="382"/>
                    </a:lnTo>
                    <a:lnTo>
                      <a:pt x="494" y="410"/>
                    </a:lnTo>
                    <a:lnTo>
                      <a:pt x="482" y="442"/>
                    </a:lnTo>
                    <a:lnTo>
                      <a:pt x="472" y="472"/>
                    </a:lnTo>
                    <a:lnTo>
                      <a:pt x="462" y="504"/>
                    </a:lnTo>
                    <a:lnTo>
                      <a:pt x="454" y="538"/>
                    </a:lnTo>
                    <a:lnTo>
                      <a:pt x="448" y="570"/>
                    </a:lnTo>
                    <a:lnTo>
                      <a:pt x="444" y="604"/>
                    </a:lnTo>
                    <a:lnTo>
                      <a:pt x="442" y="638"/>
                    </a:lnTo>
                    <a:lnTo>
                      <a:pt x="440" y="672"/>
                    </a:lnTo>
                    <a:lnTo>
                      <a:pt x="440" y="984"/>
                    </a:lnTo>
                    <a:lnTo>
                      <a:pt x="0" y="984"/>
                    </a:lnTo>
                    <a:lnTo>
                      <a:pt x="0" y="2706"/>
                    </a:lnTo>
                    <a:lnTo>
                      <a:pt x="2225" y="2706"/>
                    </a:lnTo>
                    <a:lnTo>
                      <a:pt x="2225" y="984"/>
                    </a:lnTo>
                    <a:lnTo>
                      <a:pt x="1785" y="984"/>
                    </a:lnTo>
                    <a:lnTo>
                      <a:pt x="1785" y="672"/>
                    </a:lnTo>
                    <a:close/>
                    <a:moveTo>
                      <a:pt x="726" y="672"/>
                    </a:moveTo>
                    <a:lnTo>
                      <a:pt x="726" y="672"/>
                    </a:lnTo>
                    <a:lnTo>
                      <a:pt x="728" y="632"/>
                    </a:lnTo>
                    <a:lnTo>
                      <a:pt x="734" y="594"/>
                    </a:lnTo>
                    <a:lnTo>
                      <a:pt x="744" y="558"/>
                    </a:lnTo>
                    <a:lnTo>
                      <a:pt x="758" y="522"/>
                    </a:lnTo>
                    <a:lnTo>
                      <a:pt x="774" y="488"/>
                    </a:lnTo>
                    <a:lnTo>
                      <a:pt x="792" y="456"/>
                    </a:lnTo>
                    <a:lnTo>
                      <a:pt x="816" y="426"/>
                    </a:lnTo>
                    <a:lnTo>
                      <a:pt x="840" y="400"/>
                    </a:lnTo>
                    <a:lnTo>
                      <a:pt x="868" y="374"/>
                    </a:lnTo>
                    <a:lnTo>
                      <a:pt x="898" y="352"/>
                    </a:lnTo>
                    <a:lnTo>
                      <a:pt x="930" y="332"/>
                    </a:lnTo>
                    <a:lnTo>
                      <a:pt x="962" y="316"/>
                    </a:lnTo>
                    <a:lnTo>
                      <a:pt x="998" y="304"/>
                    </a:lnTo>
                    <a:lnTo>
                      <a:pt x="1036" y="294"/>
                    </a:lnTo>
                    <a:lnTo>
                      <a:pt x="1074" y="288"/>
                    </a:lnTo>
                    <a:lnTo>
                      <a:pt x="1114" y="286"/>
                    </a:lnTo>
                    <a:lnTo>
                      <a:pt x="1114" y="286"/>
                    </a:lnTo>
                    <a:lnTo>
                      <a:pt x="1152" y="288"/>
                    </a:lnTo>
                    <a:lnTo>
                      <a:pt x="1190" y="294"/>
                    </a:lnTo>
                    <a:lnTo>
                      <a:pt x="1228" y="304"/>
                    </a:lnTo>
                    <a:lnTo>
                      <a:pt x="1264" y="316"/>
                    </a:lnTo>
                    <a:lnTo>
                      <a:pt x="1298" y="332"/>
                    </a:lnTo>
                    <a:lnTo>
                      <a:pt x="1330" y="352"/>
                    </a:lnTo>
                    <a:lnTo>
                      <a:pt x="1358" y="374"/>
                    </a:lnTo>
                    <a:lnTo>
                      <a:pt x="1386" y="400"/>
                    </a:lnTo>
                    <a:lnTo>
                      <a:pt x="1412" y="426"/>
                    </a:lnTo>
                    <a:lnTo>
                      <a:pt x="1434" y="456"/>
                    </a:lnTo>
                    <a:lnTo>
                      <a:pt x="1452" y="488"/>
                    </a:lnTo>
                    <a:lnTo>
                      <a:pt x="1470" y="522"/>
                    </a:lnTo>
                    <a:lnTo>
                      <a:pt x="1482" y="558"/>
                    </a:lnTo>
                    <a:lnTo>
                      <a:pt x="1492" y="594"/>
                    </a:lnTo>
                    <a:lnTo>
                      <a:pt x="1498" y="632"/>
                    </a:lnTo>
                    <a:lnTo>
                      <a:pt x="1500" y="672"/>
                    </a:lnTo>
                    <a:lnTo>
                      <a:pt x="1500" y="984"/>
                    </a:lnTo>
                    <a:lnTo>
                      <a:pt x="726" y="984"/>
                    </a:lnTo>
                    <a:lnTo>
                      <a:pt x="726" y="672"/>
                    </a:lnTo>
                    <a:close/>
                    <a:moveTo>
                      <a:pt x="1939" y="2420"/>
                    </a:moveTo>
                    <a:lnTo>
                      <a:pt x="286" y="2420"/>
                    </a:lnTo>
                    <a:lnTo>
                      <a:pt x="286" y="1270"/>
                    </a:lnTo>
                    <a:lnTo>
                      <a:pt x="1939" y="1270"/>
                    </a:lnTo>
                    <a:lnTo>
                      <a:pt x="1939" y="2420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69;p61">
                <a:extLst>
                  <a:ext uri="{FF2B5EF4-FFF2-40B4-BE49-F238E27FC236}">
                    <a16:creationId xmlns:a16="http://schemas.microsoft.com/office/drawing/2014/main" id="{81B89F64-A07E-416B-A96C-40C9B25EF47C}"/>
                  </a:ext>
                </a:extLst>
              </p:cNvPr>
              <p:cNvSpPr/>
              <p:nvPr/>
            </p:nvSpPr>
            <p:spPr>
              <a:xfrm>
                <a:off x="5247" y="4636"/>
                <a:ext cx="300" cy="300"/>
              </a:xfrm>
              <a:prstGeom prst="rect">
                <a:avLst/>
              </a:pr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Google Shape;870;p61">
              <a:extLst>
                <a:ext uri="{FF2B5EF4-FFF2-40B4-BE49-F238E27FC236}">
                  <a16:creationId xmlns:a16="http://schemas.microsoft.com/office/drawing/2014/main" id="{FD77DCF9-CAB2-4FA1-957A-0A27E8668E2B}"/>
                </a:ext>
              </a:extLst>
            </p:cNvPr>
            <p:cNvSpPr/>
            <p:nvPr/>
          </p:nvSpPr>
          <p:spPr>
            <a:xfrm rot="-2700000">
              <a:off x="3871374" y="3074969"/>
              <a:ext cx="104793" cy="1540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71;p61">
              <a:extLst>
                <a:ext uri="{FF2B5EF4-FFF2-40B4-BE49-F238E27FC236}">
                  <a16:creationId xmlns:a16="http://schemas.microsoft.com/office/drawing/2014/main" id="{1329BC87-1948-4B3E-BD78-84D4C202E61E}"/>
                </a:ext>
              </a:extLst>
            </p:cNvPr>
            <p:cNvSpPr/>
            <p:nvPr/>
          </p:nvSpPr>
          <p:spPr>
            <a:xfrm rot="2700000">
              <a:off x="3871399" y="3356938"/>
              <a:ext cx="104793" cy="976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441797-F599-4E4A-8C35-07C093B464BF}"/>
              </a:ext>
            </a:extLst>
          </p:cNvPr>
          <p:cNvGrpSpPr>
            <a:grpSpLocks/>
          </p:cNvGrpSpPr>
          <p:nvPr/>
        </p:nvGrpSpPr>
        <p:grpSpPr>
          <a:xfrm>
            <a:off x="6096000" y="2596541"/>
            <a:ext cx="5448116" cy="1760275"/>
            <a:chOff x="533400" y="1809750"/>
            <a:chExt cx="8074855" cy="3641727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A0AE6016-8D2F-4DB3-98F7-489D59229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1809750"/>
              <a:ext cx="4690130" cy="3641727"/>
            </a:xfrm>
            <a:custGeom>
              <a:avLst/>
              <a:gdLst>
                <a:gd name="T0" fmla="*/ 2147483647 w 1934"/>
                <a:gd name="T1" fmla="*/ 2147483647 h 1970"/>
                <a:gd name="T2" fmla="*/ 0 w 1934"/>
                <a:gd name="T3" fmla="*/ 2147483647 h 1970"/>
                <a:gd name="T4" fmla="*/ 0 w 1934"/>
                <a:gd name="T5" fmla="*/ 0 h 1970"/>
                <a:gd name="T6" fmla="*/ 2147483647 w 1934"/>
                <a:gd name="T7" fmla="*/ 0 h 1970"/>
                <a:gd name="T8" fmla="*/ 2147483647 w 1934"/>
                <a:gd name="T9" fmla="*/ 2147483647 h 1970"/>
                <a:gd name="T10" fmla="*/ 2147483647 w 1934"/>
                <a:gd name="T11" fmla="*/ 2147483647 h 1970"/>
                <a:gd name="T12" fmla="*/ 2147483647 w 1934"/>
                <a:gd name="T13" fmla="*/ 2147483647 h 1970"/>
                <a:gd name="T14" fmla="*/ 2147483647 w 1934"/>
                <a:gd name="T15" fmla="*/ 2147483647 h 1970"/>
                <a:gd name="T16" fmla="*/ 2147483647 w 1934"/>
                <a:gd name="T17" fmla="*/ 2147483647 h 1970"/>
                <a:gd name="T18" fmla="*/ 2147483647 w 1934"/>
                <a:gd name="T19" fmla="*/ 2147483647 h 1970"/>
                <a:gd name="T20" fmla="*/ 2147483647 w 1934"/>
                <a:gd name="T21" fmla="*/ 2147483647 h 1970"/>
                <a:gd name="T22" fmla="*/ 2147483647 w 1934"/>
                <a:gd name="T23" fmla="*/ 2147483647 h 1970"/>
                <a:gd name="T24" fmla="*/ 2147483647 w 1934"/>
                <a:gd name="T25" fmla="*/ 2147483647 h 1970"/>
                <a:gd name="T26" fmla="*/ 2147483647 w 1934"/>
                <a:gd name="T27" fmla="*/ 2147483647 h 1970"/>
                <a:gd name="T28" fmla="*/ 2147483647 w 1934"/>
                <a:gd name="T29" fmla="*/ 2147483647 h 1970"/>
                <a:gd name="T30" fmla="*/ 2147483647 w 1934"/>
                <a:gd name="T31" fmla="*/ 2147483647 h 19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4"/>
                <a:gd name="T49" fmla="*/ 0 h 1970"/>
                <a:gd name="T50" fmla="*/ 1934 w 1934"/>
                <a:gd name="T51" fmla="*/ 1970 h 19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4" h="1970">
                  <a:moveTo>
                    <a:pt x="1518" y="1969"/>
                  </a:moveTo>
                  <a:lnTo>
                    <a:pt x="0" y="1969"/>
                  </a:lnTo>
                  <a:lnTo>
                    <a:pt x="0" y="0"/>
                  </a:lnTo>
                  <a:lnTo>
                    <a:pt x="1699" y="0"/>
                  </a:lnTo>
                  <a:lnTo>
                    <a:pt x="1648" y="525"/>
                  </a:lnTo>
                  <a:lnTo>
                    <a:pt x="1734" y="525"/>
                  </a:lnTo>
                  <a:lnTo>
                    <a:pt x="1734" y="276"/>
                  </a:lnTo>
                  <a:lnTo>
                    <a:pt x="1933" y="703"/>
                  </a:lnTo>
                  <a:lnTo>
                    <a:pt x="1734" y="1104"/>
                  </a:lnTo>
                  <a:lnTo>
                    <a:pt x="1734" y="855"/>
                  </a:lnTo>
                  <a:lnTo>
                    <a:pt x="1622" y="855"/>
                  </a:lnTo>
                  <a:lnTo>
                    <a:pt x="1596" y="1104"/>
                  </a:lnTo>
                  <a:lnTo>
                    <a:pt x="1596" y="864"/>
                  </a:lnTo>
                  <a:lnTo>
                    <a:pt x="1397" y="1256"/>
                  </a:lnTo>
                  <a:lnTo>
                    <a:pt x="1556" y="1597"/>
                  </a:lnTo>
                  <a:lnTo>
                    <a:pt x="1518" y="1969"/>
                  </a:lnTo>
                </a:path>
              </a:pathLst>
            </a:custGeom>
            <a:solidFill>
              <a:srgbClr val="7D7D7D"/>
            </a:solidFill>
            <a:ln w="19050" cap="rnd" cmpd="sng">
              <a:noFill/>
              <a:prstDash val="solid"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">
              <a:extLst>
                <a:ext uri="{FF2B5EF4-FFF2-40B4-BE49-F238E27FC236}">
                  <a16:creationId xmlns:a16="http://schemas.microsoft.com/office/drawing/2014/main" id="{8E049D0C-0588-4F79-B955-301283236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809750"/>
              <a:ext cx="4690128" cy="3639904"/>
            </a:xfrm>
            <a:custGeom>
              <a:avLst/>
              <a:gdLst>
                <a:gd name="T0" fmla="*/ 2147483647 w 1934"/>
                <a:gd name="T1" fmla="*/ 0 h 1970"/>
                <a:gd name="T2" fmla="*/ 2147483647 w 1934"/>
                <a:gd name="T3" fmla="*/ 0 h 1970"/>
                <a:gd name="T4" fmla="*/ 2147483647 w 1934"/>
                <a:gd name="T5" fmla="*/ 2147483647 h 1970"/>
                <a:gd name="T6" fmla="*/ 2147483647 w 1934"/>
                <a:gd name="T7" fmla="*/ 2147483647 h 1970"/>
                <a:gd name="T8" fmla="*/ 2147483647 w 1934"/>
                <a:gd name="T9" fmla="*/ 2147483647 h 1970"/>
                <a:gd name="T10" fmla="*/ 2147483647 w 1934"/>
                <a:gd name="T11" fmla="*/ 2147483647 h 1970"/>
                <a:gd name="T12" fmla="*/ 2147483647 w 1934"/>
                <a:gd name="T13" fmla="*/ 2147483647 h 1970"/>
                <a:gd name="T14" fmla="*/ 0 w 1934"/>
                <a:gd name="T15" fmla="*/ 2147483647 h 1970"/>
                <a:gd name="T16" fmla="*/ 2147483647 w 1934"/>
                <a:gd name="T17" fmla="*/ 2147483647 h 1970"/>
                <a:gd name="T18" fmla="*/ 2147483647 w 1934"/>
                <a:gd name="T19" fmla="*/ 2147483647 h 1970"/>
                <a:gd name="T20" fmla="*/ 2147483647 w 1934"/>
                <a:gd name="T21" fmla="*/ 2147483647 h 1970"/>
                <a:gd name="T22" fmla="*/ 2147483647 w 1934"/>
                <a:gd name="T23" fmla="*/ 2147483647 h 1970"/>
                <a:gd name="T24" fmla="*/ 2147483647 w 1934"/>
                <a:gd name="T25" fmla="*/ 2147483647 h 1970"/>
                <a:gd name="T26" fmla="*/ 2147483647 w 1934"/>
                <a:gd name="T27" fmla="*/ 2147483647 h 1970"/>
                <a:gd name="T28" fmla="*/ 2147483647 w 1934"/>
                <a:gd name="T29" fmla="*/ 2147483647 h 1970"/>
                <a:gd name="T30" fmla="*/ 2147483647 w 1934"/>
                <a:gd name="T31" fmla="*/ 0 h 19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4"/>
                <a:gd name="T49" fmla="*/ 0 h 1970"/>
                <a:gd name="T50" fmla="*/ 1934 w 1934"/>
                <a:gd name="T51" fmla="*/ 1970 h 1970"/>
                <a:gd name="connsiteX0" fmla="*/ 2141 w 9995"/>
                <a:gd name="connsiteY0" fmla="*/ 0 h 9995"/>
                <a:gd name="connsiteX1" fmla="*/ 9995 w 9995"/>
                <a:gd name="connsiteY1" fmla="*/ 0 h 9995"/>
                <a:gd name="connsiteX2" fmla="*/ 9995 w 9995"/>
                <a:gd name="connsiteY2" fmla="*/ 9995 h 9995"/>
                <a:gd name="connsiteX3" fmla="*/ 1246 w 9995"/>
                <a:gd name="connsiteY3" fmla="*/ 9995 h 9995"/>
                <a:gd name="connsiteX4" fmla="*/ 1468 w 9995"/>
                <a:gd name="connsiteY4" fmla="*/ 7279 h 9995"/>
                <a:gd name="connsiteX5" fmla="*/ 1024 w 9995"/>
                <a:gd name="connsiteY5" fmla="*/ 7279 h 9995"/>
                <a:gd name="connsiteX6" fmla="*/ 1024 w 9995"/>
                <a:gd name="connsiteY6" fmla="*/ 8543 h 9995"/>
                <a:gd name="connsiteX7" fmla="*/ 0 w 9995"/>
                <a:gd name="connsiteY7" fmla="*/ 6421 h 9995"/>
                <a:gd name="connsiteX8" fmla="*/ 1024 w 9995"/>
                <a:gd name="connsiteY8" fmla="*/ 4386 h 9995"/>
                <a:gd name="connsiteX9" fmla="*/ 1024 w 9995"/>
                <a:gd name="connsiteY9" fmla="*/ 5650 h 9995"/>
                <a:gd name="connsiteX10" fmla="*/ 1603 w 9995"/>
                <a:gd name="connsiteY10" fmla="*/ 5650 h 9995"/>
                <a:gd name="connsiteX11" fmla="*/ 1748 w 9995"/>
                <a:gd name="connsiteY11" fmla="*/ 4625 h 9995"/>
                <a:gd name="connsiteX12" fmla="*/ 1737 w 9995"/>
                <a:gd name="connsiteY12" fmla="*/ 5558 h 9995"/>
                <a:gd name="connsiteX13" fmla="*/ 2766 w 9995"/>
                <a:gd name="connsiteY13" fmla="*/ 3523 h 9995"/>
                <a:gd name="connsiteX14" fmla="*/ 1960 w 9995"/>
                <a:gd name="connsiteY14" fmla="*/ 1898 h 9995"/>
                <a:gd name="connsiteX15" fmla="*/ 2141 w 9995"/>
                <a:gd name="connsiteY15" fmla="*/ 0 h 9995"/>
                <a:gd name="connsiteX0" fmla="*/ 214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247 w 10000"/>
                <a:gd name="connsiteY3" fmla="*/ 10000 h 10000"/>
                <a:gd name="connsiteX4" fmla="*/ 1469 w 10000"/>
                <a:gd name="connsiteY4" fmla="*/ 7283 h 10000"/>
                <a:gd name="connsiteX5" fmla="*/ 1025 w 10000"/>
                <a:gd name="connsiteY5" fmla="*/ 7283 h 10000"/>
                <a:gd name="connsiteX6" fmla="*/ 1025 w 10000"/>
                <a:gd name="connsiteY6" fmla="*/ 8547 h 10000"/>
                <a:gd name="connsiteX7" fmla="*/ 0 w 10000"/>
                <a:gd name="connsiteY7" fmla="*/ 6424 h 10000"/>
                <a:gd name="connsiteX8" fmla="*/ 1025 w 10000"/>
                <a:gd name="connsiteY8" fmla="*/ 4388 h 10000"/>
                <a:gd name="connsiteX9" fmla="*/ 1025 w 10000"/>
                <a:gd name="connsiteY9" fmla="*/ 5653 h 10000"/>
                <a:gd name="connsiteX10" fmla="*/ 1604 w 10000"/>
                <a:gd name="connsiteY10" fmla="*/ 5653 h 10000"/>
                <a:gd name="connsiteX11" fmla="*/ 1749 w 10000"/>
                <a:gd name="connsiteY11" fmla="*/ 4627 h 10000"/>
                <a:gd name="connsiteX12" fmla="*/ 1748 w 10000"/>
                <a:gd name="connsiteY12" fmla="*/ 5538 h 10000"/>
                <a:gd name="connsiteX13" fmla="*/ 2767 w 10000"/>
                <a:gd name="connsiteY13" fmla="*/ 3525 h 10000"/>
                <a:gd name="connsiteX14" fmla="*/ 1961 w 10000"/>
                <a:gd name="connsiteY14" fmla="*/ 1899 h 10000"/>
                <a:gd name="connsiteX15" fmla="*/ 2142 w 10000"/>
                <a:gd name="connsiteY15" fmla="*/ 0 h 10000"/>
                <a:gd name="connsiteX0" fmla="*/ 214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247 w 10000"/>
                <a:gd name="connsiteY3" fmla="*/ 10000 h 10000"/>
                <a:gd name="connsiteX4" fmla="*/ 1469 w 10000"/>
                <a:gd name="connsiteY4" fmla="*/ 7283 h 10000"/>
                <a:gd name="connsiteX5" fmla="*/ 1025 w 10000"/>
                <a:gd name="connsiteY5" fmla="*/ 7283 h 10000"/>
                <a:gd name="connsiteX6" fmla="*/ 1025 w 10000"/>
                <a:gd name="connsiteY6" fmla="*/ 8547 h 10000"/>
                <a:gd name="connsiteX7" fmla="*/ 0 w 10000"/>
                <a:gd name="connsiteY7" fmla="*/ 6424 h 10000"/>
                <a:gd name="connsiteX8" fmla="*/ 1025 w 10000"/>
                <a:gd name="connsiteY8" fmla="*/ 4388 h 10000"/>
                <a:gd name="connsiteX9" fmla="*/ 1025 w 10000"/>
                <a:gd name="connsiteY9" fmla="*/ 5653 h 10000"/>
                <a:gd name="connsiteX10" fmla="*/ 1604 w 10000"/>
                <a:gd name="connsiteY10" fmla="*/ 5653 h 10000"/>
                <a:gd name="connsiteX11" fmla="*/ 1749 w 10000"/>
                <a:gd name="connsiteY11" fmla="*/ 4627 h 10000"/>
                <a:gd name="connsiteX12" fmla="*/ 1748 w 10000"/>
                <a:gd name="connsiteY12" fmla="*/ 5538 h 10000"/>
                <a:gd name="connsiteX13" fmla="*/ 2767 w 10000"/>
                <a:gd name="connsiteY13" fmla="*/ 3525 h 10000"/>
                <a:gd name="connsiteX14" fmla="*/ 1961 w 10000"/>
                <a:gd name="connsiteY14" fmla="*/ 1899 h 10000"/>
                <a:gd name="connsiteX15" fmla="*/ 2142 w 10000"/>
                <a:gd name="connsiteY15" fmla="*/ 0 h 10000"/>
                <a:gd name="connsiteX0" fmla="*/ 214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247 w 10000"/>
                <a:gd name="connsiteY3" fmla="*/ 10000 h 10000"/>
                <a:gd name="connsiteX4" fmla="*/ 1469 w 10000"/>
                <a:gd name="connsiteY4" fmla="*/ 7283 h 10000"/>
                <a:gd name="connsiteX5" fmla="*/ 1025 w 10000"/>
                <a:gd name="connsiteY5" fmla="*/ 7283 h 10000"/>
                <a:gd name="connsiteX6" fmla="*/ 1025 w 10000"/>
                <a:gd name="connsiteY6" fmla="*/ 8547 h 10000"/>
                <a:gd name="connsiteX7" fmla="*/ 0 w 10000"/>
                <a:gd name="connsiteY7" fmla="*/ 6424 h 10000"/>
                <a:gd name="connsiteX8" fmla="*/ 1045 w 10000"/>
                <a:gd name="connsiteY8" fmla="*/ 4371 h 10000"/>
                <a:gd name="connsiteX9" fmla="*/ 1025 w 10000"/>
                <a:gd name="connsiteY9" fmla="*/ 5653 h 10000"/>
                <a:gd name="connsiteX10" fmla="*/ 1604 w 10000"/>
                <a:gd name="connsiteY10" fmla="*/ 5653 h 10000"/>
                <a:gd name="connsiteX11" fmla="*/ 1749 w 10000"/>
                <a:gd name="connsiteY11" fmla="*/ 4627 h 10000"/>
                <a:gd name="connsiteX12" fmla="*/ 1748 w 10000"/>
                <a:gd name="connsiteY12" fmla="*/ 5538 h 10000"/>
                <a:gd name="connsiteX13" fmla="*/ 2767 w 10000"/>
                <a:gd name="connsiteY13" fmla="*/ 3525 h 10000"/>
                <a:gd name="connsiteX14" fmla="*/ 1961 w 10000"/>
                <a:gd name="connsiteY14" fmla="*/ 1899 h 10000"/>
                <a:gd name="connsiteX15" fmla="*/ 2142 w 10000"/>
                <a:gd name="connsiteY15" fmla="*/ 0 h 10000"/>
                <a:gd name="connsiteX0" fmla="*/ 2147 w 10005"/>
                <a:gd name="connsiteY0" fmla="*/ 0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1252 w 10005"/>
                <a:gd name="connsiteY3" fmla="*/ 10000 h 10000"/>
                <a:gd name="connsiteX4" fmla="*/ 1474 w 10005"/>
                <a:gd name="connsiteY4" fmla="*/ 7283 h 10000"/>
                <a:gd name="connsiteX5" fmla="*/ 1030 w 10005"/>
                <a:gd name="connsiteY5" fmla="*/ 7283 h 10000"/>
                <a:gd name="connsiteX6" fmla="*/ 1030 w 10005"/>
                <a:gd name="connsiteY6" fmla="*/ 8547 h 10000"/>
                <a:gd name="connsiteX7" fmla="*/ 0 w 10005"/>
                <a:gd name="connsiteY7" fmla="*/ 6383 h 10000"/>
                <a:gd name="connsiteX8" fmla="*/ 1050 w 10005"/>
                <a:gd name="connsiteY8" fmla="*/ 4371 h 10000"/>
                <a:gd name="connsiteX9" fmla="*/ 1030 w 10005"/>
                <a:gd name="connsiteY9" fmla="*/ 5653 h 10000"/>
                <a:gd name="connsiteX10" fmla="*/ 1609 w 10005"/>
                <a:gd name="connsiteY10" fmla="*/ 5653 h 10000"/>
                <a:gd name="connsiteX11" fmla="*/ 1754 w 10005"/>
                <a:gd name="connsiteY11" fmla="*/ 4627 h 10000"/>
                <a:gd name="connsiteX12" fmla="*/ 1753 w 10005"/>
                <a:gd name="connsiteY12" fmla="*/ 5538 h 10000"/>
                <a:gd name="connsiteX13" fmla="*/ 2772 w 10005"/>
                <a:gd name="connsiteY13" fmla="*/ 3525 h 10000"/>
                <a:gd name="connsiteX14" fmla="*/ 1966 w 10005"/>
                <a:gd name="connsiteY14" fmla="*/ 1899 h 10000"/>
                <a:gd name="connsiteX15" fmla="*/ 2147 w 10005"/>
                <a:gd name="connsiteY15" fmla="*/ 0 h 10000"/>
                <a:gd name="connsiteX0" fmla="*/ 2147 w 10005"/>
                <a:gd name="connsiteY0" fmla="*/ 0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1252 w 10005"/>
                <a:gd name="connsiteY3" fmla="*/ 10000 h 10000"/>
                <a:gd name="connsiteX4" fmla="*/ 1474 w 10005"/>
                <a:gd name="connsiteY4" fmla="*/ 7283 h 10000"/>
                <a:gd name="connsiteX5" fmla="*/ 1030 w 10005"/>
                <a:gd name="connsiteY5" fmla="*/ 7283 h 10000"/>
                <a:gd name="connsiteX6" fmla="*/ 1030 w 10005"/>
                <a:gd name="connsiteY6" fmla="*/ 8547 h 10000"/>
                <a:gd name="connsiteX7" fmla="*/ 0 w 10005"/>
                <a:gd name="connsiteY7" fmla="*/ 6383 h 10000"/>
                <a:gd name="connsiteX8" fmla="*/ 1050 w 10005"/>
                <a:gd name="connsiteY8" fmla="*/ 4371 h 10000"/>
                <a:gd name="connsiteX9" fmla="*/ 1030 w 10005"/>
                <a:gd name="connsiteY9" fmla="*/ 5653 h 10000"/>
                <a:gd name="connsiteX10" fmla="*/ 1609 w 10005"/>
                <a:gd name="connsiteY10" fmla="*/ 5653 h 10000"/>
                <a:gd name="connsiteX11" fmla="*/ 1754 w 10005"/>
                <a:gd name="connsiteY11" fmla="*/ 4627 h 10000"/>
                <a:gd name="connsiteX12" fmla="*/ 1753 w 10005"/>
                <a:gd name="connsiteY12" fmla="*/ 5538 h 10000"/>
                <a:gd name="connsiteX13" fmla="*/ 2772 w 10005"/>
                <a:gd name="connsiteY13" fmla="*/ 3525 h 10000"/>
                <a:gd name="connsiteX14" fmla="*/ 1966 w 10005"/>
                <a:gd name="connsiteY14" fmla="*/ 1899 h 10000"/>
                <a:gd name="connsiteX15" fmla="*/ 2147 w 10005"/>
                <a:gd name="connsiteY15" fmla="*/ 0 h 10000"/>
                <a:gd name="connsiteX0" fmla="*/ 2147 w 10005"/>
                <a:gd name="connsiteY0" fmla="*/ 0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1252 w 10005"/>
                <a:gd name="connsiteY3" fmla="*/ 10000 h 10000"/>
                <a:gd name="connsiteX4" fmla="*/ 1474 w 10005"/>
                <a:gd name="connsiteY4" fmla="*/ 7283 h 10000"/>
                <a:gd name="connsiteX5" fmla="*/ 1030 w 10005"/>
                <a:gd name="connsiteY5" fmla="*/ 7283 h 10000"/>
                <a:gd name="connsiteX6" fmla="*/ 1030 w 10005"/>
                <a:gd name="connsiteY6" fmla="*/ 8547 h 10000"/>
                <a:gd name="connsiteX7" fmla="*/ 0 w 10005"/>
                <a:gd name="connsiteY7" fmla="*/ 6383 h 10000"/>
                <a:gd name="connsiteX8" fmla="*/ 1050 w 10005"/>
                <a:gd name="connsiteY8" fmla="*/ 4371 h 10000"/>
                <a:gd name="connsiteX9" fmla="*/ 1035 w 10005"/>
                <a:gd name="connsiteY9" fmla="*/ 5653 h 10000"/>
                <a:gd name="connsiteX10" fmla="*/ 1609 w 10005"/>
                <a:gd name="connsiteY10" fmla="*/ 5653 h 10000"/>
                <a:gd name="connsiteX11" fmla="*/ 1754 w 10005"/>
                <a:gd name="connsiteY11" fmla="*/ 4627 h 10000"/>
                <a:gd name="connsiteX12" fmla="*/ 1753 w 10005"/>
                <a:gd name="connsiteY12" fmla="*/ 5538 h 10000"/>
                <a:gd name="connsiteX13" fmla="*/ 2772 w 10005"/>
                <a:gd name="connsiteY13" fmla="*/ 3525 h 10000"/>
                <a:gd name="connsiteX14" fmla="*/ 1966 w 10005"/>
                <a:gd name="connsiteY14" fmla="*/ 1899 h 10000"/>
                <a:gd name="connsiteX15" fmla="*/ 2147 w 10005"/>
                <a:gd name="connsiteY15" fmla="*/ 0 h 10000"/>
                <a:gd name="connsiteX0" fmla="*/ 2147 w 10005"/>
                <a:gd name="connsiteY0" fmla="*/ 0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1252 w 10005"/>
                <a:gd name="connsiteY3" fmla="*/ 10000 h 10000"/>
                <a:gd name="connsiteX4" fmla="*/ 1474 w 10005"/>
                <a:gd name="connsiteY4" fmla="*/ 7283 h 10000"/>
                <a:gd name="connsiteX5" fmla="*/ 1030 w 10005"/>
                <a:gd name="connsiteY5" fmla="*/ 7283 h 10000"/>
                <a:gd name="connsiteX6" fmla="*/ 1030 w 10005"/>
                <a:gd name="connsiteY6" fmla="*/ 8547 h 10000"/>
                <a:gd name="connsiteX7" fmla="*/ 0 w 10005"/>
                <a:gd name="connsiteY7" fmla="*/ 6383 h 10000"/>
                <a:gd name="connsiteX8" fmla="*/ 1050 w 10005"/>
                <a:gd name="connsiteY8" fmla="*/ 4371 h 10000"/>
                <a:gd name="connsiteX9" fmla="*/ 1035 w 10005"/>
                <a:gd name="connsiteY9" fmla="*/ 5653 h 10000"/>
                <a:gd name="connsiteX10" fmla="*/ 1609 w 10005"/>
                <a:gd name="connsiteY10" fmla="*/ 5653 h 10000"/>
                <a:gd name="connsiteX11" fmla="*/ 1754 w 10005"/>
                <a:gd name="connsiteY11" fmla="*/ 4627 h 10000"/>
                <a:gd name="connsiteX12" fmla="*/ 1753 w 10005"/>
                <a:gd name="connsiteY12" fmla="*/ 5538 h 10000"/>
                <a:gd name="connsiteX13" fmla="*/ 2757 w 10005"/>
                <a:gd name="connsiteY13" fmla="*/ 3537 h 10000"/>
                <a:gd name="connsiteX14" fmla="*/ 1966 w 10005"/>
                <a:gd name="connsiteY14" fmla="*/ 1899 h 10000"/>
                <a:gd name="connsiteX15" fmla="*/ 2147 w 10005"/>
                <a:gd name="connsiteY1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5" h="10000">
                  <a:moveTo>
                    <a:pt x="2147" y="0"/>
                  </a:moveTo>
                  <a:lnTo>
                    <a:pt x="10005" y="0"/>
                  </a:lnTo>
                  <a:lnTo>
                    <a:pt x="10005" y="10000"/>
                  </a:lnTo>
                  <a:lnTo>
                    <a:pt x="1252" y="10000"/>
                  </a:lnTo>
                  <a:lnTo>
                    <a:pt x="1474" y="7283"/>
                  </a:lnTo>
                  <a:lnTo>
                    <a:pt x="1030" y="7283"/>
                  </a:lnTo>
                  <a:lnTo>
                    <a:pt x="1030" y="8547"/>
                  </a:lnTo>
                  <a:lnTo>
                    <a:pt x="0" y="6383"/>
                  </a:lnTo>
                  <a:lnTo>
                    <a:pt x="1050" y="4371"/>
                  </a:lnTo>
                  <a:cubicBezTo>
                    <a:pt x="1043" y="4798"/>
                    <a:pt x="1042" y="5226"/>
                    <a:pt x="1035" y="5653"/>
                  </a:cubicBezTo>
                  <a:lnTo>
                    <a:pt x="1609" y="5653"/>
                  </a:lnTo>
                  <a:cubicBezTo>
                    <a:pt x="1669" y="5232"/>
                    <a:pt x="1694" y="5049"/>
                    <a:pt x="1754" y="4627"/>
                  </a:cubicBezTo>
                  <a:cubicBezTo>
                    <a:pt x="1754" y="4931"/>
                    <a:pt x="1753" y="5234"/>
                    <a:pt x="1753" y="5538"/>
                  </a:cubicBezTo>
                  <a:lnTo>
                    <a:pt x="2757" y="3537"/>
                  </a:lnTo>
                  <a:lnTo>
                    <a:pt x="1966" y="1899"/>
                  </a:lnTo>
                  <a:cubicBezTo>
                    <a:pt x="2026" y="1266"/>
                    <a:pt x="2087" y="633"/>
                    <a:pt x="2147" y="0"/>
                  </a:cubicBezTo>
                </a:path>
              </a:pathLst>
            </a:custGeom>
            <a:solidFill>
              <a:srgbClr val="7D7D7D">
                <a:lumMod val="20000"/>
                <a:lumOff val="80000"/>
              </a:srgbClr>
            </a:solidFill>
            <a:ln w="1905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06" tIns="45703" rIns="91406" bIns="45703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5E881C88-53D6-48C9-8459-EBD0DD5C5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32" y="2126529"/>
              <a:ext cx="2864357" cy="133715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28531" marR="0" lvl="0" indent="-228531" defTabSz="785577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EDEDE"/>
                </a:buClr>
                <a:buSzTx/>
                <a:buFontTx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ISO 37001:2016 Sistema de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Gestión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Antisoborno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97" name="Rectangle 5">
              <a:extLst>
                <a:ext uri="{FF2B5EF4-FFF2-40B4-BE49-F238E27FC236}">
                  <a16:creationId xmlns:a16="http://schemas.microsoft.com/office/drawing/2014/main" id="{DDBFFD15-6A3C-4B34-B03D-7A02747E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013" y="3929340"/>
              <a:ext cx="3240638" cy="8914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28531" marR="0" lvl="0" indent="-228531" defTabSz="785577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lang="en-GB" sz="1400" kern="0" dirty="0" err="1">
                  <a:solidFill>
                    <a:srgbClr val="000000"/>
                  </a:solidFill>
                </a:rPr>
                <a:t>Evaluación</a:t>
              </a:r>
              <a:r>
                <a:rPr lang="en-GB" sz="1400" kern="0" dirty="0">
                  <a:solidFill>
                    <a:srgbClr val="000000"/>
                  </a:solidFill>
                </a:rPr>
                <a:t> del </a:t>
              </a:r>
              <a:r>
                <a:rPr lang="en-GB" sz="1400" kern="0" dirty="0" err="1">
                  <a:solidFill>
                    <a:srgbClr val="000000"/>
                  </a:solidFill>
                </a:rPr>
                <a:t>Riesgo</a:t>
              </a:r>
              <a:r>
                <a:rPr lang="en-GB" sz="1400" kern="0" dirty="0">
                  <a:solidFill>
                    <a:srgbClr val="000000"/>
                  </a:solidFill>
                </a:rPr>
                <a:t> de </a:t>
              </a:r>
              <a:r>
                <a:rPr lang="en-GB" sz="1400" kern="0" dirty="0" err="1">
                  <a:solidFill>
                    <a:srgbClr val="000000"/>
                  </a:solidFill>
                </a:rPr>
                <a:t>Fraude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Título 1">
            <a:extLst>
              <a:ext uri="{FF2B5EF4-FFF2-40B4-BE49-F238E27FC236}">
                <a16:creationId xmlns:a16="http://schemas.microsoft.com/office/drawing/2014/main" id="{A3924964-D6DF-4299-A386-10865612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40"/>
            <a:ext cx="10515600" cy="382173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 JUSTIFICACIÓN</a:t>
            </a:r>
          </a:p>
        </p:txBody>
      </p:sp>
    </p:spTree>
    <p:extLst>
      <p:ext uri="{BB962C8B-B14F-4D97-AF65-F5344CB8AC3E}">
        <p14:creationId xmlns:p14="http://schemas.microsoft.com/office/powerpoint/2010/main" val="19543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OBJETIVOS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1500" i="0" dirty="0">
                <a:solidFill>
                  <a:prstClr val="white"/>
                </a:solidFill>
                <a:effectLst/>
                <a:latin typeface="Arial"/>
              </a:rPr>
              <a:t>2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1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7CC27-C1F8-4F9C-8489-35225702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228152"/>
            <a:ext cx="10515600" cy="527947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2. OBJETIVOS DE LA INVESTIGACIÓN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01BA0F-A25D-498E-A5EC-8F42B43C5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05171"/>
              </p:ext>
            </p:extLst>
          </p:nvPr>
        </p:nvGraphicFramePr>
        <p:xfrm>
          <a:off x="675903" y="756099"/>
          <a:ext cx="11180817" cy="242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4827216"/>
              </p:ext>
            </p:extLst>
          </p:nvPr>
        </p:nvGraphicFramePr>
        <p:xfrm>
          <a:off x="795127" y="2144994"/>
          <a:ext cx="11009464" cy="42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67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MARCO TEÓRICO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1500" i="0" dirty="0">
                <a:solidFill>
                  <a:prstClr val="white"/>
                </a:solidFill>
                <a:effectLst/>
                <a:latin typeface="Arial"/>
              </a:rPr>
              <a:t>3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7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9496F33-70BB-4AF8-B23F-ADD7F5BB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12" y="4046278"/>
            <a:ext cx="3447407" cy="297830"/>
          </a:xfrm>
        </p:spPr>
        <p:txBody>
          <a:bodyPr>
            <a:noAutofit/>
          </a:bodyPr>
          <a:lstStyle/>
          <a:p>
            <a:pPr algn="l"/>
            <a:r>
              <a:rPr lang="es-EC" sz="1500" i="0" dirty="0">
                <a:solidFill>
                  <a:srgbClr val="000000"/>
                </a:solidFill>
              </a:rPr>
              <a:t>TEORÍA RELACIONAL AL RIESGO</a:t>
            </a:r>
            <a:r>
              <a:rPr lang="es-EC" sz="1500" b="0" i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D636657-FC80-4A90-A624-78F8C2FA7A56}"/>
              </a:ext>
            </a:extLst>
          </p:cNvPr>
          <p:cNvSpPr txBox="1">
            <a:spLocks/>
          </p:cNvSpPr>
          <p:nvPr/>
        </p:nvSpPr>
        <p:spPr>
          <a:xfrm>
            <a:off x="4946824" y="1409018"/>
            <a:ext cx="3447407" cy="29783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rgbClr val="000000"/>
                </a:solidFill>
              </a:rPr>
              <a:t>TEORÍA DEL FRAUDE</a:t>
            </a:r>
          </a:p>
        </p:txBody>
      </p:sp>
      <p:grpSp>
        <p:nvGrpSpPr>
          <p:cNvPr id="10" name="Grupo 1">
            <a:extLst>
              <a:ext uri="{FF2B5EF4-FFF2-40B4-BE49-F238E27FC236}">
                <a16:creationId xmlns:a16="http://schemas.microsoft.com/office/drawing/2014/main" id="{0A4E2257-9670-4D50-851A-101459A63014}"/>
              </a:ext>
            </a:extLst>
          </p:cNvPr>
          <p:cNvGrpSpPr/>
          <p:nvPr/>
        </p:nvGrpSpPr>
        <p:grpSpPr>
          <a:xfrm>
            <a:off x="914400" y="857756"/>
            <a:ext cx="10649938" cy="5208832"/>
            <a:chOff x="1187155" y="1420019"/>
            <a:chExt cx="8239953" cy="4574413"/>
          </a:xfrm>
        </p:grpSpPr>
        <p:sp>
          <p:nvSpPr>
            <p:cNvPr id="14" name="Shape 5967">
              <a:extLst>
                <a:ext uri="{FF2B5EF4-FFF2-40B4-BE49-F238E27FC236}">
                  <a16:creationId xmlns:a16="http://schemas.microsoft.com/office/drawing/2014/main" id="{74B1CEC8-05C6-4D78-8D24-32C9AC9F7B83}"/>
                </a:ext>
              </a:extLst>
            </p:cNvPr>
            <p:cNvSpPr/>
            <p:nvPr/>
          </p:nvSpPr>
          <p:spPr>
            <a:xfrm flipV="1">
              <a:off x="1187155" y="3573390"/>
              <a:ext cx="8239953" cy="42346"/>
            </a:xfrm>
            <a:prstGeom prst="line">
              <a:avLst/>
            </a:prstGeom>
            <a:ln w="19050">
              <a:solidFill>
                <a:srgbClr val="BFBFBF"/>
              </a:solidFill>
              <a:prstDash val="sysDash"/>
              <a:bevel/>
            </a:ln>
          </p:spPr>
          <p:txBody>
            <a:bodyPr lIns="0" tIns="0" rIns="0" bIns="0"/>
            <a:lstStyle/>
            <a:p>
              <a:pPr defTabSz="342900"/>
              <a:endParaRPr sz="900">
                <a:latin typeface="+mj-lt"/>
                <a:ea typeface="Helvetica"/>
                <a:cs typeface="Helvetica"/>
              </a:endParaRPr>
            </a:p>
          </p:txBody>
        </p:sp>
        <p:sp>
          <p:nvSpPr>
            <p:cNvPr id="15" name="Shape 5970">
              <a:extLst>
                <a:ext uri="{FF2B5EF4-FFF2-40B4-BE49-F238E27FC236}">
                  <a16:creationId xmlns:a16="http://schemas.microsoft.com/office/drawing/2014/main" id="{0132549F-F252-4492-8153-A8E5C5902F79}"/>
                </a:ext>
              </a:extLst>
            </p:cNvPr>
            <p:cNvSpPr/>
            <p:nvPr/>
          </p:nvSpPr>
          <p:spPr>
            <a:xfrm flipH="1" flipV="1">
              <a:off x="7885378" y="2570436"/>
              <a:ext cx="4" cy="857817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16" name="Shape 5976">
              <a:extLst>
                <a:ext uri="{FF2B5EF4-FFF2-40B4-BE49-F238E27FC236}">
                  <a16:creationId xmlns:a16="http://schemas.microsoft.com/office/drawing/2014/main" id="{31E1CA39-3B06-44C1-81FC-5329C8E664D7}"/>
                </a:ext>
              </a:extLst>
            </p:cNvPr>
            <p:cNvSpPr/>
            <p:nvPr/>
          </p:nvSpPr>
          <p:spPr>
            <a:xfrm>
              <a:off x="6754695" y="4242642"/>
              <a:ext cx="2341614" cy="239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pPr algn="ctr"/>
              <a:r>
                <a:rPr lang="es-ES" sz="1500" b="1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Helvetica"/>
                  <a:cs typeface="Helvetica"/>
                  <a:sym typeface="Helvetica"/>
                </a:rPr>
                <a:t>TEORIA DE CADENA DE VALOR</a:t>
              </a:r>
              <a:endParaRPr sz="1500" b="1" dirty="0">
                <a:solidFill>
                  <a:schemeClr val="bg2">
                    <a:lumMod val="10000"/>
                  </a:schemeClr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7" name="Shape 5977">
              <a:extLst>
                <a:ext uri="{FF2B5EF4-FFF2-40B4-BE49-F238E27FC236}">
                  <a16:creationId xmlns:a16="http://schemas.microsoft.com/office/drawing/2014/main" id="{2052ECDC-D6D3-4F08-BA9F-168C6A227E03}"/>
                </a:ext>
              </a:extLst>
            </p:cNvPr>
            <p:cNvSpPr/>
            <p:nvPr/>
          </p:nvSpPr>
          <p:spPr>
            <a:xfrm>
              <a:off x="6095686" y="4497724"/>
              <a:ext cx="3255486" cy="1449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C" sz="1400" dirty="0">
                  <a:solidFill>
                    <a:srgbClr val="000000"/>
                  </a:solidFill>
                </a:rPr>
                <a:t>herramienta de análisis estratégico que ayuda a determinar los fundamentos de la Ventaja Competitiva de una empresa, por medio de la desagregación ordenada del conjunto de las actividades de la empresa. </a:t>
              </a:r>
              <a:endParaRPr 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Shape 5990">
              <a:extLst>
                <a:ext uri="{FF2B5EF4-FFF2-40B4-BE49-F238E27FC236}">
                  <a16:creationId xmlns:a16="http://schemas.microsoft.com/office/drawing/2014/main" id="{6C248C78-A26F-494B-8EE4-AD71D90B3F7C}"/>
                </a:ext>
              </a:extLst>
            </p:cNvPr>
            <p:cNvSpPr/>
            <p:nvPr/>
          </p:nvSpPr>
          <p:spPr>
            <a:xfrm>
              <a:off x="7682788" y="3394272"/>
              <a:ext cx="405183" cy="39525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19" name="Shape 5993">
              <a:extLst>
                <a:ext uri="{FF2B5EF4-FFF2-40B4-BE49-F238E27FC236}">
                  <a16:creationId xmlns:a16="http://schemas.microsoft.com/office/drawing/2014/main" id="{BC46FF13-C49B-4626-B917-C32BFE32B756}"/>
                </a:ext>
              </a:extLst>
            </p:cNvPr>
            <p:cNvSpPr/>
            <p:nvPr/>
          </p:nvSpPr>
          <p:spPr>
            <a:xfrm>
              <a:off x="7317189" y="1420019"/>
              <a:ext cx="1205171" cy="124276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0" name="Shape 5968">
              <a:extLst>
                <a:ext uri="{FF2B5EF4-FFF2-40B4-BE49-F238E27FC236}">
                  <a16:creationId xmlns:a16="http://schemas.microsoft.com/office/drawing/2014/main" id="{6478BA7C-26EB-4D52-86E7-09B1F5D7FED3}"/>
                </a:ext>
              </a:extLst>
            </p:cNvPr>
            <p:cNvSpPr/>
            <p:nvPr/>
          </p:nvSpPr>
          <p:spPr>
            <a:xfrm flipV="1">
              <a:off x="2438245" y="2570436"/>
              <a:ext cx="0" cy="881653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21" name="Shape 5974">
              <a:extLst>
                <a:ext uri="{FF2B5EF4-FFF2-40B4-BE49-F238E27FC236}">
                  <a16:creationId xmlns:a16="http://schemas.microsoft.com/office/drawing/2014/main" id="{C164D829-C8E1-40AD-B742-3889ABF13B42}"/>
                </a:ext>
              </a:extLst>
            </p:cNvPr>
            <p:cNvSpPr/>
            <p:nvPr/>
          </p:nvSpPr>
          <p:spPr>
            <a:xfrm>
              <a:off x="1187155" y="4549675"/>
              <a:ext cx="2557226" cy="1444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C" sz="1400" dirty="0">
                  <a:solidFill>
                    <a:schemeClr val="tx2"/>
                  </a:solidFill>
                </a:rPr>
                <a:t>Posibilidad de daños futuros debido a decisiones particulares. Las decisiones que se toman en el presente condicionan lo que acontecerá en el futuro, aunque no se sabe de qué modo 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2" name="Shape 5988">
              <a:extLst>
                <a:ext uri="{FF2B5EF4-FFF2-40B4-BE49-F238E27FC236}">
                  <a16:creationId xmlns:a16="http://schemas.microsoft.com/office/drawing/2014/main" id="{C4D272A1-7244-4AD2-8F9A-ACF054B535BC}"/>
                </a:ext>
              </a:extLst>
            </p:cNvPr>
            <p:cNvSpPr/>
            <p:nvPr/>
          </p:nvSpPr>
          <p:spPr>
            <a:xfrm>
              <a:off x="2235652" y="3418107"/>
              <a:ext cx="405183" cy="395259"/>
            </a:xfrm>
            <a:prstGeom prst="diamond">
              <a:avLst/>
            </a:prstGeom>
            <a:solidFill>
              <a:srgbClr val="9F785B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3" name="Shape 6003">
              <a:extLst>
                <a:ext uri="{FF2B5EF4-FFF2-40B4-BE49-F238E27FC236}">
                  <a16:creationId xmlns:a16="http://schemas.microsoft.com/office/drawing/2014/main" id="{D28C4B34-A66B-452E-A943-CCC77A0FB2CA}"/>
                </a:ext>
              </a:extLst>
            </p:cNvPr>
            <p:cNvSpPr/>
            <p:nvPr/>
          </p:nvSpPr>
          <p:spPr>
            <a:xfrm>
              <a:off x="1870051" y="1447171"/>
              <a:ext cx="1205172" cy="124276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4" name="Shape 5969">
              <a:extLst>
                <a:ext uri="{FF2B5EF4-FFF2-40B4-BE49-F238E27FC236}">
                  <a16:creationId xmlns:a16="http://schemas.microsoft.com/office/drawing/2014/main" id="{082819B9-6D78-4E3B-B20C-F11E22B2D0A5}"/>
                </a:ext>
              </a:extLst>
            </p:cNvPr>
            <p:cNvSpPr/>
            <p:nvPr/>
          </p:nvSpPr>
          <p:spPr>
            <a:xfrm>
              <a:off x="5085523" y="3807075"/>
              <a:ext cx="2" cy="737994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26" name="Shape 5983">
              <a:extLst>
                <a:ext uri="{FF2B5EF4-FFF2-40B4-BE49-F238E27FC236}">
                  <a16:creationId xmlns:a16="http://schemas.microsoft.com/office/drawing/2014/main" id="{C62E64FB-40ED-4515-8D74-68245BF2B0EA}"/>
                </a:ext>
              </a:extLst>
            </p:cNvPr>
            <p:cNvSpPr/>
            <p:nvPr/>
          </p:nvSpPr>
          <p:spPr>
            <a:xfrm>
              <a:off x="3978203" y="2282395"/>
              <a:ext cx="2537255" cy="881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C" sz="1400" dirty="0">
                  <a:solidFill>
                    <a:srgbClr val="000000"/>
                  </a:solidFill>
                </a:rPr>
                <a:t>Cualquier acto de deshonestidad de la cual una persona intenta ganar una ventaja sobre otros </a:t>
              </a:r>
              <a:endParaRPr 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hape 5989">
              <a:extLst>
                <a:ext uri="{FF2B5EF4-FFF2-40B4-BE49-F238E27FC236}">
                  <a16:creationId xmlns:a16="http://schemas.microsoft.com/office/drawing/2014/main" id="{BF80B790-C138-49BF-828A-B8379D76607A}"/>
                </a:ext>
              </a:extLst>
            </p:cNvPr>
            <p:cNvSpPr/>
            <p:nvPr/>
          </p:nvSpPr>
          <p:spPr>
            <a:xfrm>
              <a:off x="4882931" y="3418107"/>
              <a:ext cx="405183" cy="395259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8" name="Shape 6013">
              <a:extLst>
                <a:ext uri="{FF2B5EF4-FFF2-40B4-BE49-F238E27FC236}">
                  <a16:creationId xmlns:a16="http://schemas.microsoft.com/office/drawing/2014/main" id="{38FF5339-93EA-4FD1-8D12-CA7DC56FA681}"/>
                </a:ext>
              </a:extLst>
            </p:cNvPr>
            <p:cNvSpPr/>
            <p:nvPr/>
          </p:nvSpPr>
          <p:spPr>
            <a:xfrm>
              <a:off x="4448542" y="4593580"/>
              <a:ext cx="1273961" cy="124276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8653ACD-1F61-4631-8D00-E0A992976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4"/>
          <a:stretch/>
        </p:blipFill>
        <p:spPr>
          <a:xfrm>
            <a:off x="1879781" y="987312"/>
            <a:ext cx="1381309" cy="12235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9CB25E-B1AE-4F38-B57C-F380F108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687" y="932070"/>
            <a:ext cx="1421537" cy="12771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4D5D1B-E10B-47BB-A7F4-A069923D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35" y="4548130"/>
            <a:ext cx="1489670" cy="1269104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3A5992E5-937A-4854-9367-6C9B00772DE3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3. 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3774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MARCO  REFERENCIAL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10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10;p267">
            <a:extLst>
              <a:ext uri="{FF2B5EF4-FFF2-40B4-BE49-F238E27FC236}">
                <a16:creationId xmlns:a16="http://schemas.microsoft.com/office/drawing/2014/main" id="{6B2EDD36-84ED-4CFD-87F9-1BCF2336FFCC}"/>
              </a:ext>
            </a:extLst>
          </p:cNvPr>
          <p:cNvSpPr txBox="1">
            <a:spLocks/>
          </p:cNvSpPr>
          <p:nvPr/>
        </p:nvSpPr>
        <p:spPr>
          <a:xfrm>
            <a:off x="8447200" y="4992445"/>
            <a:ext cx="1772800" cy="85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Socios de negocio </a:t>
            </a:r>
          </a:p>
        </p:txBody>
      </p:sp>
      <p:sp>
        <p:nvSpPr>
          <p:cNvPr id="5" name="Google Shape;1711;p267">
            <a:extLst>
              <a:ext uri="{FF2B5EF4-FFF2-40B4-BE49-F238E27FC236}">
                <a16:creationId xmlns:a16="http://schemas.microsoft.com/office/drawing/2014/main" id="{684D9898-B060-4419-BD94-ED9E67345785}"/>
              </a:ext>
            </a:extLst>
          </p:cNvPr>
          <p:cNvSpPr txBox="1">
            <a:spLocks/>
          </p:cNvSpPr>
          <p:nvPr/>
        </p:nvSpPr>
        <p:spPr>
          <a:xfrm>
            <a:off x="6264862" y="4992445"/>
            <a:ext cx="1772800" cy="85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Políticas </a:t>
            </a:r>
          </a:p>
        </p:txBody>
      </p:sp>
      <p:sp>
        <p:nvSpPr>
          <p:cNvPr id="6" name="Google Shape;1712;p267">
            <a:extLst>
              <a:ext uri="{FF2B5EF4-FFF2-40B4-BE49-F238E27FC236}">
                <a16:creationId xmlns:a16="http://schemas.microsoft.com/office/drawing/2014/main" id="{E1963F36-9FF8-48C8-80CF-0D51818BDAE7}"/>
              </a:ext>
            </a:extLst>
          </p:cNvPr>
          <p:cNvSpPr txBox="1">
            <a:spLocks/>
          </p:cNvSpPr>
          <p:nvPr/>
        </p:nvSpPr>
        <p:spPr>
          <a:xfrm>
            <a:off x="4088242" y="5028969"/>
            <a:ext cx="1772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Alta dirección </a:t>
            </a:r>
          </a:p>
        </p:txBody>
      </p:sp>
      <p:sp>
        <p:nvSpPr>
          <p:cNvPr id="7" name="Google Shape;1713;p267">
            <a:extLst>
              <a:ext uri="{FF2B5EF4-FFF2-40B4-BE49-F238E27FC236}">
                <a16:creationId xmlns:a16="http://schemas.microsoft.com/office/drawing/2014/main" id="{1623CF9E-383C-4A0E-A9CE-183D6A3ACCFE}"/>
              </a:ext>
            </a:extLst>
          </p:cNvPr>
          <p:cNvSpPr txBox="1">
            <a:spLocks/>
          </p:cNvSpPr>
          <p:nvPr/>
        </p:nvSpPr>
        <p:spPr>
          <a:xfrm>
            <a:off x="6185500" y="3080933"/>
            <a:ext cx="1772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interno</a:t>
            </a:r>
          </a:p>
        </p:txBody>
      </p:sp>
      <p:sp>
        <p:nvSpPr>
          <p:cNvPr id="8" name="Google Shape;1714;p267">
            <a:extLst>
              <a:ext uri="{FF2B5EF4-FFF2-40B4-BE49-F238E27FC236}">
                <a16:creationId xmlns:a16="http://schemas.microsoft.com/office/drawing/2014/main" id="{3F2155F0-48D0-42C6-9BA6-63A70B2E0D66}"/>
              </a:ext>
            </a:extLst>
          </p:cNvPr>
          <p:cNvSpPr txBox="1">
            <a:spLocks/>
          </p:cNvSpPr>
          <p:nvPr/>
        </p:nvSpPr>
        <p:spPr>
          <a:xfrm>
            <a:off x="3923800" y="3080933"/>
            <a:ext cx="1772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Sistema de Gestión</a:t>
            </a:r>
          </a:p>
        </p:txBody>
      </p:sp>
      <p:sp>
        <p:nvSpPr>
          <p:cNvPr id="9" name="Google Shape;1715;p267">
            <a:extLst>
              <a:ext uri="{FF2B5EF4-FFF2-40B4-BE49-F238E27FC236}">
                <a16:creationId xmlns:a16="http://schemas.microsoft.com/office/drawing/2014/main" id="{DA020234-5EB6-4474-A958-AFA67DEB5446}"/>
              </a:ext>
            </a:extLst>
          </p:cNvPr>
          <p:cNvSpPr txBox="1">
            <a:spLocks/>
          </p:cNvSpPr>
          <p:nvPr/>
        </p:nvSpPr>
        <p:spPr>
          <a:xfrm>
            <a:off x="1662109" y="3093872"/>
            <a:ext cx="1985200" cy="201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s-EC" dirty="0">
                <a:solidFill>
                  <a:srgbClr val="D04A02"/>
                </a:solidFill>
                <a:latin typeface="Arial"/>
              </a:rPr>
              <a:t>Soborno 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oogle Shape;1716;p267">
            <a:extLst>
              <a:ext uri="{FF2B5EF4-FFF2-40B4-BE49-F238E27FC236}">
                <a16:creationId xmlns:a16="http://schemas.microsoft.com/office/drawing/2014/main" id="{F235BA26-7B3B-4256-A97C-DE6813BD9739}"/>
              </a:ext>
            </a:extLst>
          </p:cNvPr>
          <p:cNvGrpSpPr/>
          <p:nvPr/>
        </p:nvGrpSpPr>
        <p:grpSpPr>
          <a:xfrm>
            <a:off x="3923949" y="2102376"/>
            <a:ext cx="749712" cy="708333"/>
            <a:chOff x="3314701" y="2632075"/>
            <a:chExt cx="966788" cy="966788"/>
          </a:xfrm>
        </p:grpSpPr>
        <p:sp>
          <p:nvSpPr>
            <p:cNvPr id="11" name="Google Shape;1717;p267">
              <a:extLst>
                <a:ext uri="{FF2B5EF4-FFF2-40B4-BE49-F238E27FC236}">
                  <a16:creationId xmlns:a16="http://schemas.microsoft.com/office/drawing/2014/main" id="{4F774C86-A65D-438F-93FE-5F1695FAE263}"/>
                </a:ext>
              </a:extLst>
            </p:cNvPr>
            <p:cNvSpPr/>
            <p:nvPr/>
          </p:nvSpPr>
          <p:spPr>
            <a:xfrm>
              <a:off x="3314701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8;p267">
              <a:extLst>
                <a:ext uri="{FF2B5EF4-FFF2-40B4-BE49-F238E27FC236}">
                  <a16:creationId xmlns:a16="http://schemas.microsoft.com/office/drawing/2014/main" id="{0356C15F-47E8-47D8-970F-C0609ADD3A97}"/>
                </a:ext>
              </a:extLst>
            </p:cNvPr>
            <p:cNvSpPr/>
            <p:nvPr/>
          </p:nvSpPr>
          <p:spPr>
            <a:xfrm>
              <a:off x="3335338" y="2652713"/>
              <a:ext cx="277813" cy="431800"/>
            </a:xfrm>
            <a:custGeom>
              <a:avLst/>
              <a:gdLst/>
              <a:ahLst/>
              <a:cxnLst/>
              <a:rect l="l" t="t" r="r" b="b"/>
              <a:pathLst>
                <a:path w="175" h="272" extrusionOk="0">
                  <a:moveTo>
                    <a:pt x="175" y="272"/>
                  </a:moveTo>
                  <a:lnTo>
                    <a:pt x="0" y="272"/>
                  </a:lnTo>
                  <a:lnTo>
                    <a:pt x="0" y="247"/>
                  </a:lnTo>
                  <a:lnTo>
                    <a:pt x="149" y="247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175" y="272"/>
                  </a:lnTo>
                  <a:lnTo>
                    <a:pt x="175" y="272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19;p267">
              <a:extLst>
                <a:ext uri="{FF2B5EF4-FFF2-40B4-BE49-F238E27FC236}">
                  <a16:creationId xmlns:a16="http://schemas.microsoft.com/office/drawing/2014/main" id="{F056DB91-1478-4374-A0DA-1EDEC3217F68}"/>
                </a:ext>
              </a:extLst>
            </p:cNvPr>
            <p:cNvSpPr/>
            <p:nvPr/>
          </p:nvSpPr>
          <p:spPr>
            <a:xfrm>
              <a:off x="3998913" y="3144838"/>
              <a:ext cx="261938" cy="433388"/>
            </a:xfrm>
            <a:custGeom>
              <a:avLst/>
              <a:gdLst/>
              <a:ahLst/>
              <a:cxnLst/>
              <a:rect l="l" t="t" r="r" b="b"/>
              <a:pathLst>
                <a:path w="165" h="273" extrusionOk="0">
                  <a:moveTo>
                    <a:pt x="26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5"/>
                  </a:lnTo>
                  <a:lnTo>
                    <a:pt x="26" y="25"/>
                  </a:lnTo>
                  <a:lnTo>
                    <a:pt x="26" y="273"/>
                  </a:lnTo>
                  <a:lnTo>
                    <a:pt x="26" y="27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20;p267">
              <a:extLst>
                <a:ext uri="{FF2B5EF4-FFF2-40B4-BE49-F238E27FC236}">
                  <a16:creationId xmlns:a16="http://schemas.microsoft.com/office/drawing/2014/main" id="{70827F27-E898-4FC1-BF81-E2B9BD8184B2}"/>
                </a:ext>
              </a:extLst>
            </p:cNvPr>
            <p:cNvSpPr/>
            <p:nvPr/>
          </p:nvSpPr>
          <p:spPr>
            <a:xfrm>
              <a:off x="3343276" y="2878138"/>
              <a:ext cx="792163" cy="476250"/>
            </a:xfrm>
            <a:custGeom>
              <a:avLst/>
              <a:gdLst/>
              <a:ahLst/>
              <a:cxnLst/>
              <a:rect l="l" t="t" r="r" b="b"/>
              <a:pathLst>
                <a:path w="499" h="300" extrusionOk="0">
                  <a:moveTo>
                    <a:pt x="270" y="300"/>
                  </a:moveTo>
                  <a:lnTo>
                    <a:pt x="231" y="300"/>
                  </a:lnTo>
                  <a:lnTo>
                    <a:pt x="231" y="274"/>
                  </a:lnTo>
                  <a:lnTo>
                    <a:pt x="270" y="274"/>
                  </a:lnTo>
                  <a:lnTo>
                    <a:pt x="270" y="300"/>
                  </a:lnTo>
                  <a:lnTo>
                    <a:pt x="270" y="300"/>
                  </a:lnTo>
                  <a:close/>
                  <a:moveTo>
                    <a:pt x="193" y="300"/>
                  </a:moveTo>
                  <a:lnTo>
                    <a:pt x="154" y="300"/>
                  </a:lnTo>
                  <a:lnTo>
                    <a:pt x="154" y="274"/>
                  </a:lnTo>
                  <a:lnTo>
                    <a:pt x="193" y="274"/>
                  </a:lnTo>
                  <a:lnTo>
                    <a:pt x="193" y="300"/>
                  </a:lnTo>
                  <a:lnTo>
                    <a:pt x="193" y="300"/>
                  </a:lnTo>
                  <a:close/>
                  <a:moveTo>
                    <a:pt x="116" y="300"/>
                  </a:moveTo>
                  <a:lnTo>
                    <a:pt x="77" y="300"/>
                  </a:lnTo>
                  <a:lnTo>
                    <a:pt x="77" y="274"/>
                  </a:lnTo>
                  <a:lnTo>
                    <a:pt x="116" y="274"/>
                  </a:lnTo>
                  <a:lnTo>
                    <a:pt x="116" y="300"/>
                  </a:lnTo>
                  <a:lnTo>
                    <a:pt x="116" y="300"/>
                  </a:lnTo>
                  <a:close/>
                  <a:moveTo>
                    <a:pt x="39" y="300"/>
                  </a:moveTo>
                  <a:lnTo>
                    <a:pt x="0" y="300"/>
                  </a:lnTo>
                  <a:lnTo>
                    <a:pt x="0" y="274"/>
                  </a:lnTo>
                  <a:lnTo>
                    <a:pt x="39" y="274"/>
                  </a:lnTo>
                  <a:lnTo>
                    <a:pt x="39" y="300"/>
                  </a:lnTo>
                  <a:lnTo>
                    <a:pt x="39" y="300"/>
                  </a:lnTo>
                  <a:close/>
                  <a:moveTo>
                    <a:pt x="302" y="268"/>
                  </a:moveTo>
                  <a:lnTo>
                    <a:pt x="277" y="268"/>
                  </a:lnTo>
                  <a:lnTo>
                    <a:pt x="277" y="230"/>
                  </a:lnTo>
                  <a:lnTo>
                    <a:pt x="302" y="230"/>
                  </a:lnTo>
                  <a:lnTo>
                    <a:pt x="302" y="268"/>
                  </a:lnTo>
                  <a:lnTo>
                    <a:pt x="302" y="268"/>
                  </a:lnTo>
                  <a:close/>
                  <a:moveTo>
                    <a:pt x="302" y="191"/>
                  </a:moveTo>
                  <a:lnTo>
                    <a:pt x="277" y="191"/>
                  </a:lnTo>
                  <a:lnTo>
                    <a:pt x="277" y="153"/>
                  </a:lnTo>
                  <a:lnTo>
                    <a:pt x="302" y="153"/>
                  </a:lnTo>
                  <a:lnTo>
                    <a:pt x="302" y="191"/>
                  </a:lnTo>
                  <a:lnTo>
                    <a:pt x="302" y="191"/>
                  </a:lnTo>
                  <a:close/>
                  <a:moveTo>
                    <a:pt x="302" y="114"/>
                  </a:moveTo>
                  <a:lnTo>
                    <a:pt x="277" y="114"/>
                  </a:lnTo>
                  <a:lnTo>
                    <a:pt x="277" y="76"/>
                  </a:lnTo>
                  <a:lnTo>
                    <a:pt x="302" y="76"/>
                  </a:lnTo>
                  <a:lnTo>
                    <a:pt x="302" y="114"/>
                  </a:lnTo>
                  <a:lnTo>
                    <a:pt x="302" y="114"/>
                  </a:lnTo>
                  <a:close/>
                  <a:moveTo>
                    <a:pt x="302" y="37"/>
                  </a:moveTo>
                  <a:lnTo>
                    <a:pt x="277" y="37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03" y="25"/>
                  </a:lnTo>
                  <a:lnTo>
                    <a:pt x="302" y="25"/>
                  </a:ln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499" y="25"/>
                  </a:moveTo>
                  <a:lnTo>
                    <a:pt x="495" y="25"/>
                  </a:lnTo>
                  <a:lnTo>
                    <a:pt x="495" y="0"/>
                  </a:lnTo>
                  <a:lnTo>
                    <a:pt x="499" y="0"/>
                  </a:lnTo>
                  <a:lnTo>
                    <a:pt x="499" y="25"/>
                  </a:lnTo>
                  <a:lnTo>
                    <a:pt x="499" y="25"/>
                  </a:lnTo>
                  <a:close/>
                  <a:moveTo>
                    <a:pt x="457" y="25"/>
                  </a:moveTo>
                  <a:lnTo>
                    <a:pt x="418" y="25"/>
                  </a:lnTo>
                  <a:lnTo>
                    <a:pt x="418" y="0"/>
                  </a:lnTo>
                  <a:lnTo>
                    <a:pt x="457" y="0"/>
                  </a:lnTo>
                  <a:lnTo>
                    <a:pt x="457" y="25"/>
                  </a:lnTo>
                  <a:lnTo>
                    <a:pt x="457" y="25"/>
                  </a:lnTo>
                  <a:close/>
                  <a:moveTo>
                    <a:pt x="380" y="25"/>
                  </a:moveTo>
                  <a:lnTo>
                    <a:pt x="341" y="25"/>
                  </a:lnTo>
                  <a:lnTo>
                    <a:pt x="341" y="0"/>
                  </a:lnTo>
                  <a:lnTo>
                    <a:pt x="380" y="0"/>
                  </a:lnTo>
                  <a:lnTo>
                    <a:pt x="380" y="25"/>
                  </a:lnTo>
                  <a:lnTo>
                    <a:pt x="380" y="25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21;p267">
              <a:extLst>
                <a:ext uri="{FF2B5EF4-FFF2-40B4-BE49-F238E27FC236}">
                  <a16:creationId xmlns:a16="http://schemas.microsoft.com/office/drawing/2014/main" id="{AA508E28-2808-4519-B0CF-2602BE62A97C}"/>
                </a:ext>
              </a:extLst>
            </p:cNvPr>
            <p:cNvSpPr/>
            <p:nvPr/>
          </p:nvSpPr>
          <p:spPr>
            <a:xfrm>
              <a:off x="4035426" y="2800350"/>
              <a:ext cx="130175" cy="203200"/>
            </a:xfrm>
            <a:custGeom>
              <a:avLst/>
              <a:gdLst/>
              <a:ahLst/>
              <a:cxnLst/>
              <a:rect l="l" t="t" r="r" b="b"/>
              <a:pathLst>
                <a:path w="82" h="128" extrusionOk="0">
                  <a:moveTo>
                    <a:pt x="18" y="128"/>
                  </a:moveTo>
                  <a:lnTo>
                    <a:pt x="0" y="110"/>
                  </a:lnTo>
                  <a:lnTo>
                    <a:pt x="46" y="64"/>
                  </a:lnTo>
                  <a:lnTo>
                    <a:pt x="1" y="18"/>
                  </a:lnTo>
                  <a:lnTo>
                    <a:pt x="19" y="0"/>
                  </a:lnTo>
                  <a:lnTo>
                    <a:pt x="82" y="64"/>
                  </a:lnTo>
                  <a:lnTo>
                    <a:pt x="18" y="128"/>
                  </a:lnTo>
                  <a:lnTo>
                    <a:pt x="18" y="128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723;p267">
            <a:extLst>
              <a:ext uri="{FF2B5EF4-FFF2-40B4-BE49-F238E27FC236}">
                <a16:creationId xmlns:a16="http://schemas.microsoft.com/office/drawing/2014/main" id="{3E0FB540-DCE4-4810-8F9C-A9731464F0C8}"/>
              </a:ext>
            </a:extLst>
          </p:cNvPr>
          <p:cNvGrpSpPr/>
          <p:nvPr/>
        </p:nvGrpSpPr>
        <p:grpSpPr>
          <a:xfrm>
            <a:off x="8447591" y="2102376"/>
            <a:ext cx="749712" cy="708333"/>
            <a:chOff x="9048751" y="2632075"/>
            <a:chExt cx="966788" cy="966788"/>
          </a:xfrm>
        </p:grpSpPr>
        <p:sp>
          <p:nvSpPr>
            <p:cNvPr id="17" name="Google Shape;1724;p267">
              <a:extLst>
                <a:ext uri="{FF2B5EF4-FFF2-40B4-BE49-F238E27FC236}">
                  <a16:creationId xmlns:a16="http://schemas.microsoft.com/office/drawing/2014/main" id="{FA69365D-6AD0-4C56-A21A-7E174986B6A7}"/>
                </a:ext>
              </a:extLst>
            </p:cNvPr>
            <p:cNvSpPr/>
            <p:nvPr/>
          </p:nvSpPr>
          <p:spPr>
            <a:xfrm>
              <a:off x="9048751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25;p267">
              <a:extLst>
                <a:ext uri="{FF2B5EF4-FFF2-40B4-BE49-F238E27FC236}">
                  <a16:creationId xmlns:a16="http://schemas.microsoft.com/office/drawing/2014/main" id="{E3817C82-DA26-4DC6-8140-1A81E2043EF0}"/>
                </a:ext>
              </a:extLst>
            </p:cNvPr>
            <p:cNvSpPr/>
            <p:nvPr/>
          </p:nvSpPr>
          <p:spPr>
            <a:xfrm>
              <a:off x="9207501" y="2822575"/>
              <a:ext cx="215900" cy="214313"/>
            </a:xfrm>
            <a:custGeom>
              <a:avLst/>
              <a:gdLst/>
              <a:ahLst/>
              <a:cxnLst/>
              <a:rect l="l" t="t" r="r" b="b"/>
              <a:pathLst>
                <a:path w="460" h="459" extrusionOk="0">
                  <a:moveTo>
                    <a:pt x="230" y="459"/>
                  </a:moveTo>
                  <a:cubicBezTo>
                    <a:pt x="103" y="459"/>
                    <a:pt x="0" y="356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7" y="0"/>
                    <a:pt x="460" y="103"/>
                    <a:pt x="460" y="230"/>
                  </a:cubicBezTo>
                  <a:cubicBezTo>
                    <a:pt x="460" y="356"/>
                    <a:pt x="357" y="459"/>
                    <a:pt x="230" y="459"/>
                  </a:cubicBezTo>
                  <a:close/>
                  <a:moveTo>
                    <a:pt x="230" y="88"/>
                  </a:moveTo>
                  <a:cubicBezTo>
                    <a:pt x="152" y="88"/>
                    <a:pt x="88" y="151"/>
                    <a:pt x="88" y="230"/>
                  </a:cubicBezTo>
                  <a:cubicBezTo>
                    <a:pt x="88" y="308"/>
                    <a:pt x="152" y="372"/>
                    <a:pt x="230" y="372"/>
                  </a:cubicBezTo>
                  <a:cubicBezTo>
                    <a:pt x="309" y="372"/>
                    <a:pt x="372" y="308"/>
                    <a:pt x="372" y="230"/>
                  </a:cubicBezTo>
                  <a:cubicBezTo>
                    <a:pt x="372" y="151"/>
                    <a:pt x="309" y="88"/>
                    <a:pt x="230" y="88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26;p267">
              <a:extLst>
                <a:ext uri="{FF2B5EF4-FFF2-40B4-BE49-F238E27FC236}">
                  <a16:creationId xmlns:a16="http://schemas.microsoft.com/office/drawing/2014/main" id="{8D7457CC-8438-4808-8975-6CE14FE34289}"/>
                </a:ext>
              </a:extLst>
            </p:cNvPr>
            <p:cNvSpPr/>
            <p:nvPr/>
          </p:nvSpPr>
          <p:spPr>
            <a:xfrm>
              <a:off x="9602788" y="3217863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459" h="460" extrusionOk="0">
                  <a:moveTo>
                    <a:pt x="229" y="460"/>
                  </a:move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29" y="0"/>
                  </a:cubicBezTo>
                  <a:cubicBezTo>
                    <a:pt x="356" y="0"/>
                    <a:pt x="459" y="103"/>
                    <a:pt x="459" y="230"/>
                  </a:cubicBezTo>
                  <a:cubicBezTo>
                    <a:pt x="459" y="357"/>
                    <a:pt x="356" y="460"/>
                    <a:pt x="229" y="460"/>
                  </a:cubicBezTo>
                  <a:close/>
                  <a:moveTo>
                    <a:pt x="229" y="88"/>
                  </a:moveTo>
                  <a:cubicBezTo>
                    <a:pt x="151" y="88"/>
                    <a:pt x="87" y="152"/>
                    <a:pt x="87" y="230"/>
                  </a:cubicBezTo>
                  <a:cubicBezTo>
                    <a:pt x="87" y="308"/>
                    <a:pt x="151" y="372"/>
                    <a:pt x="229" y="372"/>
                  </a:cubicBezTo>
                  <a:cubicBezTo>
                    <a:pt x="308" y="372"/>
                    <a:pt x="372" y="308"/>
                    <a:pt x="372" y="230"/>
                  </a:cubicBezTo>
                  <a:cubicBezTo>
                    <a:pt x="372" y="152"/>
                    <a:pt x="308" y="88"/>
                    <a:pt x="229" y="88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27;p267">
              <a:extLst>
                <a:ext uri="{FF2B5EF4-FFF2-40B4-BE49-F238E27FC236}">
                  <a16:creationId xmlns:a16="http://schemas.microsoft.com/office/drawing/2014/main" id="{200DAF8F-33DC-47CC-B680-78E566334D5B}"/>
                </a:ext>
              </a:extLst>
            </p:cNvPr>
            <p:cNvSpPr/>
            <p:nvPr/>
          </p:nvSpPr>
          <p:spPr>
            <a:xfrm>
              <a:off x="9055101" y="2638425"/>
              <a:ext cx="954088" cy="954088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18" y="601"/>
                  </a:moveTo>
                  <a:lnTo>
                    <a:pt x="0" y="583"/>
                  </a:lnTo>
                  <a:lnTo>
                    <a:pt x="583" y="0"/>
                  </a:lnTo>
                  <a:lnTo>
                    <a:pt x="601" y="18"/>
                  </a:lnTo>
                  <a:lnTo>
                    <a:pt x="18" y="601"/>
                  </a:lnTo>
                  <a:lnTo>
                    <a:pt x="18" y="60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728;p267">
            <a:extLst>
              <a:ext uri="{FF2B5EF4-FFF2-40B4-BE49-F238E27FC236}">
                <a16:creationId xmlns:a16="http://schemas.microsoft.com/office/drawing/2014/main" id="{BAFCC711-14B0-4B35-9E08-156E77EE32AF}"/>
              </a:ext>
            </a:extLst>
          </p:cNvPr>
          <p:cNvGrpSpPr/>
          <p:nvPr/>
        </p:nvGrpSpPr>
        <p:grpSpPr>
          <a:xfrm>
            <a:off x="1662128" y="2102376"/>
            <a:ext cx="749712" cy="708333"/>
            <a:chOff x="442913" y="2632075"/>
            <a:chExt cx="966788" cy="966788"/>
          </a:xfrm>
        </p:grpSpPr>
        <p:sp>
          <p:nvSpPr>
            <p:cNvPr id="22" name="Google Shape;1729;p267">
              <a:extLst>
                <a:ext uri="{FF2B5EF4-FFF2-40B4-BE49-F238E27FC236}">
                  <a16:creationId xmlns:a16="http://schemas.microsoft.com/office/drawing/2014/main" id="{21B368CA-4166-4C6E-948A-D08A984F1421}"/>
                </a:ext>
              </a:extLst>
            </p:cNvPr>
            <p:cNvSpPr/>
            <p:nvPr/>
          </p:nvSpPr>
          <p:spPr>
            <a:xfrm>
              <a:off x="442913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4" y="583"/>
                  </a:lnTo>
                  <a:lnTo>
                    <a:pt x="584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30;p267">
              <a:extLst>
                <a:ext uri="{FF2B5EF4-FFF2-40B4-BE49-F238E27FC236}">
                  <a16:creationId xmlns:a16="http://schemas.microsoft.com/office/drawing/2014/main" id="{46FA4CDA-A1B8-4FCB-BEB6-2D3BECED9BD1}"/>
                </a:ext>
              </a:extLst>
            </p:cNvPr>
            <p:cNvSpPr/>
            <p:nvPr/>
          </p:nvSpPr>
          <p:spPr>
            <a:xfrm>
              <a:off x="463551" y="2863850"/>
              <a:ext cx="923925" cy="41275"/>
            </a:xfrm>
            <a:custGeom>
              <a:avLst/>
              <a:gdLst/>
              <a:ahLst/>
              <a:cxnLst/>
              <a:rect l="l" t="t" r="r" b="b"/>
              <a:pathLst>
                <a:path w="582" h="26" extrusionOk="0">
                  <a:moveTo>
                    <a:pt x="582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582" y="0"/>
                  </a:lnTo>
                  <a:lnTo>
                    <a:pt x="582" y="26"/>
                  </a:lnTo>
                  <a:lnTo>
                    <a:pt x="582" y="2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31;p267">
              <a:extLst>
                <a:ext uri="{FF2B5EF4-FFF2-40B4-BE49-F238E27FC236}">
                  <a16:creationId xmlns:a16="http://schemas.microsoft.com/office/drawing/2014/main" id="{356E82C4-C686-43DD-9E62-CBE46DD1D12C}"/>
                </a:ext>
              </a:extLst>
            </p:cNvPr>
            <p:cNvSpPr/>
            <p:nvPr/>
          </p:nvSpPr>
          <p:spPr>
            <a:xfrm>
              <a:off x="466726" y="3095625"/>
              <a:ext cx="922338" cy="39688"/>
            </a:xfrm>
            <a:custGeom>
              <a:avLst/>
              <a:gdLst/>
              <a:ahLst/>
              <a:cxnLst/>
              <a:rect l="l" t="t" r="r" b="b"/>
              <a:pathLst>
                <a:path w="581" h="25" extrusionOk="0">
                  <a:moveTo>
                    <a:pt x="581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581" y="25"/>
                  </a:lnTo>
                  <a:lnTo>
                    <a:pt x="581" y="25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32;p267">
              <a:extLst>
                <a:ext uri="{FF2B5EF4-FFF2-40B4-BE49-F238E27FC236}">
                  <a16:creationId xmlns:a16="http://schemas.microsoft.com/office/drawing/2014/main" id="{CA96322D-95CF-4AAB-92A2-3A8D71480C5C}"/>
                </a:ext>
              </a:extLst>
            </p:cNvPr>
            <p:cNvSpPr/>
            <p:nvPr/>
          </p:nvSpPr>
          <p:spPr>
            <a:xfrm>
              <a:off x="466726" y="3327400"/>
              <a:ext cx="922338" cy="39688"/>
            </a:xfrm>
            <a:custGeom>
              <a:avLst/>
              <a:gdLst/>
              <a:ahLst/>
              <a:cxnLst/>
              <a:rect l="l" t="t" r="r" b="b"/>
              <a:pathLst>
                <a:path w="581" h="25" extrusionOk="0">
                  <a:moveTo>
                    <a:pt x="581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581" y="25"/>
                  </a:lnTo>
                  <a:lnTo>
                    <a:pt x="581" y="25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33;p267">
              <a:extLst>
                <a:ext uri="{FF2B5EF4-FFF2-40B4-BE49-F238E27FC236}">
                  <a16:creationId xmlns:a16="http://schemas.microsoft.com/office/drawing/2014/main" id="{E0236592-277D-44E9-B883-F120BDD5AD63}"/>
                </a:ext>
              </a:extLst>
            </p:cNvPr>
            <p:cNvSpPr/>
            <p:nvPr/>
          </p:nvSpPr>
          <p:spPr>
            <a:xfrm>
              <a:off x="449263" y="3348038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18" y="154"/>
                  </a:moveTo>
                  <a:lnTo>
                    <a:pt x="0" y="136"/>
                  </a:lnTo>
                  <a:lnTo>
                    <a:pt x="27" y="109"/>
                  </a:lnTo>
                  <a:lnTo>
                    <a:pt x="45" y="127"/>
                  </a:lnTo>
                  <a:lnTo>
                    <a:pt x="18" y="154"/>
                  </a:lnTo>
                  <a:lnTo>
                    <a:pt x="18" y="154"/>
                  </a:lnTo>
                  <a:close/>
                  <a:moveTo>
                    <a:pt x="72" y="100"/>
                  </a:moveTo>
                  <a:lnTo>
                    <a:pt x="54" y="81"/>
                  </a:lnTo>
                  <a:lnTo>
                    <a:pt x="82" y="54"/>
                  </a:lnTo>
                  <a:lnTo>
                    <a:pt x="100" y="73"/>
                  </a:lnTo>
                  <a:lnTo>
                    <a:pt x="72" y="100"/>
                  </a:lnTo>
                  <a:lnTo>
                    <a:pt x="72" y="100"/>
                  </a:lnTo>
                  <a:close/>
                  <a:moveTo>
                    <a:pt x="127" y="46"/>
                  </a:moveTo>
                  <a:lnTo>
                    <a:pt x="109" y="27"/>
                  </a:lnTo>
                  <a:lnTo>
                    <a:pt x="136" y="0"/>
                  </a:lnTo>
                  <a:lnTo>
                    <a:pt x="154" y="18"/>
                  </a:lnTo>
                  <a:lnTo>
                    <a:pt x="127" y="46"/>
                  </a:lnTo>
                  <a:lnTo>
                    <a:pt x="127" y="4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34;p267">
              <a:extLst>
                <a:ext uri="{FF2B5EF4-FFF2-40B4-BE49-F238E27FC236}">
                  <a16:creationId xmlns:a16="http://schemas.microsoft.com/office/drawing/2014/main" id="{F22B27BD-769B-40AC-A91E-B9AF8C9EBC81}"/>
                </a:ext>
              </a:extLst>
            </p:cNvPr>
            <p:cNvSpPr/>
            <p:nvPr/>
          </p:nvSpPr>
          <p:spPr>
            <a:xfrm>
              <a:off x="798513" y="2874963"/>
              <a:ext cx="611188" cy="487363"/>
            </a:xfrm>
            <a:custGeom>
              <a:avLst/>
              <a:gdLst/>
              <a:ahLst/>
              <a:cxnLst/>
              <a:rect l="l" t="t" r="r" b="b"/>
              <a:pathLst>
                <a:path w="385" h="307" extrusionOk="0">
                  <a:moveTo>
                    <a:pt x="18" y="307"/>
                  </a:moveTo>
                  <a:lnTo>
                    <a:pt x="0" y="289"/>
                  </a:lnTo>
                  <a:lnTo>
                    <a:pt x="27" y="262"/>
                  </a:lnTo>
                  <a:lnTo>
                    <a:pt x="45" y="280"/>
                  </a:lnTo>
                  <a:lnTo>
                    <a:pt x="18" y="307"/>
                  </a:lnTo>
                  <a:lnTo>
                    <a:pt x="18" y="307"/>
                  </a:lnTo>
                  <a:close/>
                  <a:moveTo>
                    <a:pt x="72" y="253"/>
                  </a:moveTo>
                  <a:lnTo>
                    <a:pt x="54" y="235"/>
                  </a:lnTo>
                  <a:lnTo>
                    <a:pt x="81" y="208"/>
                  </a:lnTo>
                  <a:lnTo>
                    <a:pt x="100" y="226"/>
                  </a:lnTo>
                  <a:lnTo>
                    <a:pt x="72" y="253"/>
                  </a:lnTo>
                  <a:lnTo>
                    <a:pt x="72" y="253"/>
                  </a:lnTo>
                  <a:close/>
                  <a:moveTo>
                    <a:pt x="127" y="198"/>
                  </a:moveTo>
                  <a:lnTo>
                    <a:pt x="108" y="180"/>
                  </a:lnTo>
                  <a:lnTo>
                    <a:pt x="136" y="153"/>
                  </a:lnTo>
                  <a:lnTo>
                    <a:pt x="154" y="171"/>
                  </a:lnTo>
                  <a:lnTo>
                    <a:pt x="127" y="198"/>
                  </a:lnTo>
                  <a:lnTo>
                    <a:pt x="127" y="198"/>
                  </a:lnTo>
                  <a:close/>
                  <a:moveTo>
                    <a:pt x="217" y="164"/>
                  </a:moveTo>
                  <a:lnTo>
                    <a:pt x="179" y="164"/>
                  </a:lnTo>
                  <a:lnTo>
                    <a:pt x="179" y="138"/>
                  </a:lnTo>
                  <a:lnTo>
                    <a:pt x="217" y="138"/>
                  </a:lnTo>
                  <a:lnTo>
                    <a:pt x="217" y="164"/>
                  </a:lnTo>
                  <a:lnTo>
                    <a:pt x="217" y="164"/>
                  </a:lnTo>
                  <a:close/>
                  <a:moveTo>
                    <a:pt x="259" y="145"/>
                  </a:moveTo>
                  <a:lnTo>
                    <a:pt x="240" y="127"/>
                  </a:lnTo>
                  <a:lnTo>
                    <a:pt x="267" y="100"/>
                  </a:lnTo>
                  <a:lnTo>
                    <a:pt x="285" y="118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313" y="90"/>
                  </a:moveTo>
                  <a:lnTo>
                    <a:pt x="294" y="72"/>
                  </a:lnTo>
                  <a:lnTo>
                    <a:pt x="321" y="45"/>
                  </a:lnTo>
                  <a:lnTo>
                    <a:pt x="340" y="63"/>
                  </a:lnTo>
                  <a:lnTo>
                    <a:pt x="313" y="90"/>
                  </a:lnTo>
                  <a:lnTo>
                    <a:pt x="313" y="90"/>
                  </a:lnTo>
                  <a:close/>
                  <a:moveTo>
                    <a:pt x="367" y="36"/>
                  </a:moveTo>
                  <a:lnTo>
                    <a:pt x="348" y="18"/>
                  </a:lnTo>
                  <a:lnTo>
                    <a:pt x="366" y="0"/>
                  </a:lnTo>
                  <a:lnTo>
                    <a:pt x="385" y="18"/>
                  </a:lnTo>
                  <a:lnTo>
                    <a:pt x="367" y="36"/>
                  </a:lnTo>
                  <a:lnTo>
                    <a:pt x="367" y="3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735;p267">
            <a:extLst>
              <a:ext uri="{FF2B5EF4-FFF2-40B4-BE49-F238E27FC236}">
                <a16:creationId xmlns:a16="http://schemas.microsoft.com/office/drawing/2014/main" id="{64386514-D974-4C05-87DD-DE57C80BBE77}"/>
              </a:ext>
            </a:extLst>
          </p:cNvPr>
          <p:cNvGrpSpPr/>
          <p:nvPr/>
        </p:nvGrpSpPr>
        <p:grpSpPr>
          <a:xfrm>
            <a:off x="6185769" y="2102376"/>
            <a:ext cx="749712" cy="785099"/>
            <a:chOff x="6181726" y="2632075"/>
            <a:chExt cx="966787" cy="1071563"/>
          </a:xfrm>
        </p:grpSpPr>
        <p:sp>
          <p:nvSpPr>
            <p:cNvPr id="29" name="Google Shape;1736;p267">
              <a:extLst>
                <a:ext uri="{FF2B5EF4-FFF2-40B4-BE49-F238E27FC236}">
                  <a16:creationId xmlns:a16="http://schemas.microsoft.com/office/drawing/2014/main" id="{A20E51EC-FC0E-4A92-92BE-85502779B6C0}"/>
                </a:ext>
              </a:extLst>
            </p:cNvPr>
            <p:cNvSpPr/>
            <p:nvPr/>
          </p:nvSpPr>
          <p:spPr>
            <a:xfrm>
              <a:off x="6181726" y="2632075"/>
              <a:ext cx="966787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352" y="609"/>
                  </a:lnTo>
                  <a:lnTo>
                    <a:pt x="352" y="583"/>
                  </a:ln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94" y="583"/>
                  </a:lnTo>
                  <a:lnTo>
                    <a:pt x="294" y="609"/>
                  </a:ln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37;p267">
              <a:extLst>
                <a:ext uri="{FF2B5EF4-FFF2-40B4-BE49-F238E27FC236}">
                  <a16:creationId xmlns:a16="http://schemas.microsoft.com/office/drawing/2014/main" id="{F9E94C8D-A46F-45BA-BE7D-42EC3C864760}"/>
                </a:ext>
              </a:extLst>
            </p:cNvPr>
            <p:cNvSpPr/>
            <p:nvPr/>
          </p:nvSpPr>
          <p:spPr>
            <a:xfrm>
              <a:off x="6294438" y="3211513"/>
              <a:ext cx="741362" cy="354013"/>
            </a:xfrm>
            <a:custGeom>
              <a:avLst/>
              <a:gdLst/>
              <a:ahLst/>
              <a:cxnLst/>
              <a:rect l="l" t="t" r="r" b="b"/>
              <a:pathLst>
                <a:path w="1583" h="757" extrusionOk="0">
                  <a:moveTo>
                    <a:pt x="86" y="757"/>
                  </a:moveTo>
                  <a:cubicBezTo>
                    <a:pt x="0" y="745"/>
                    <a:pt x="0" y="745"/>
                    <a:pt x="0" y="745"/>
                  </a:cubicBezTo>
                  <a:cubicBezTo>
                    <a:pt x="56" y="342"/>
                    <a:pt x="56" y="342"/>
                    <a:pt x="56" y="342"/>
                  </a:cubicBezTo>
                  <a:cubicBezTo>
                    <a:pt x="89" y="237"/>
                    <a:pt x="171" y="153"/>
                    <a:pt x="276" y="117"/>
                  </a:cubicBezTo>
                  <a:cubicBezTo>
                    <a:pt x="584" y="12"/>
                    <a:pt x="584" y="12"/>
                    <a:pt x="584" y="12"/>
                  </a:cubicBezTo>
                  <a:cubicBezTo>
                    <a:pt x="620" y="0"/>
                    <a:pt x="660" y="10"/>
                    <a:pt x="686" y="37"/>
                  </a:cubicBezTo>
                  <a:cubicBezTo>
                    <a:pt x="710" y="62"/>
                    <a:pt x="710" y="62"/>
                    <a:pt x="710" y="62"/>
                  </a:cubicBezTo>
                  <a:cubicBezTo>
                    <a:pt x="731" y="84"/>
                    <a:pt x="760" y="96"/>
                    <a:pt x="791" y="96"/>
                  </a:cubicBezTo>
                  <a:cubicBezTo>
                    <a:pt x="791" y="96"/>
                    <a:pt x="791" y="96"/>
                    <a:pt x="791" y="96"/>
                  </a:cubicBezTo>
                  <a:cubicBezTo>
                    <a:pt x="822" y="96"/>
                    <a:pt x="851" y="84"/>
                    <a:pt x="873" y="62"/>
                  </a:cubicBezTo>
                  <a:cubicBezTo>
                    <a:pt x="897" y="37"/>
                    <a:pt x="897" y="37"/>
                    <a:pt x="897" y="37"/>
                  </a:cubicBezTo>
                  <a:cubicBezTo>
                    <a:pt x="923" y="10"/>
                    <a:pt x="963" y="0"/>
                    <a:pt x="998" y="12"/>
                  </a:cubicBezTo>
                  <a:cubicBezTo>
                    <a:pt x="1307" y="117"/>
                    <a:pt x="1307" y="117"/>
                    <a:pt x="1307" y="117"/>
                  </a:cubicBezTo>
                  <a:cubicBezTo>
                    <a:pt x="1412" y="153"/>
                    <a:pt x="1494" y="237"/>
                    <a:pt x="1527" y="342"/>
                  </a:cubicBezTo>
                  <a:cubicBezTo>
                    <a:pt x="1528" y="349"/>
                    <a:pt x="1528" y="349"/>
                    <a:pt x="1528" y="349"/>
                  </a:cubicBezTo>
                  <a:cubicBezTo>
                    <a:pt x="1583" y="745"/>
                    <a:pt x="1583" y="745"/>
                    <a:pt x="1583" y="745"/>
                  </a:cubicBezTo>
                  <a:cubicBezTo>
                    <a:pt x="1497" y="757"/>
                    <a:pt x="1497" y="757"/>
                    <a:pt x="1497" y="757"/>
                  </a:cubicBezTo>
                  <a:cubicBezTo>
                    <a:pt x="1442" y="365"/>
                    <a:pt x="1442" y="365"/>
                    <a:pt x="1442" y="365"/>
                  </a:cubicBezTo>
                  <a:cubicBezTo>
                    <a:pt x="1417" y="287"/>
                    <a:pt x="1356" y="226"/>
                    <a:pt x="1279" y="200"/>
                  </a:cubicBezTo>
                  <a:cubicBezTo>
                    <a:pt x="970" y="95"/>
                    <a:pt x="970" y="95"/>
                    <a:pt x="970" y="95"/>
                  </a:cubicBezTo>
                  <a:cubicBezTo>
                    <a:pt x="967" y="94"/>
                    <a:pt x="962" y="95"/>
                    <a:pt x="960" y="98"/>
                  </a:cubicBezTo>
                  <a:cubicBezTo>
                    <a:pt x="936" y="122"/>
                    <a:pt x="936" y="122"/>
                    <a:pt x="936" y="122"/>
                  </a:cubicBezTo>
                  <a:cubicBezTo>
                    <a:pt x="897" y="162"/>
                    <a:pt x="846" y="183"/>
                    <a:pt x="791" y="183"/>
                  </a:cubicBezTo>
                  <a:cubicBezTo>
                    <a:pt x="791" y="183"/>
                    <a:pt x="791" y="183"/>
                    <a:pt x="791" y="183"/>
                  </a:cubicBezTo>
                  <a:cubicBezTo>
                    <a:pt x="737" y="183"/>
                    <a:pt x="685" y="162"/>
                    <a:pt x="647" y="122"/>
                  </a:cubicBezTo>
                  <a:cubicBezTo>
                    <a:pt x="623" y="98"/>
                    <a:pt x="623" y="98"/>
                    <a:pt x="623" y="98"/>
                  </a:cubicBezTo>
                  <a:cubicBezTo>
                    <a:pt x="620" y="95"/>
                    <a:pt x="616" y="94"/>
                    <a:pt x="612" y="95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227" y="226"/>
                    <a:pt x="166" y="287"/>
                    <a:pt x="141" y="365"/>
                  </a:cubicBezTo>
                  <a:cubicBezTo>
                    <a:pt x="86" y="757"/>
                    <a:pt x="86" y="757"/>
                    <a:pt x="86" y="757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738;p267">
              <a:extLst>
                <a:ext uri="{FF2B5EF4-FFF2-40B4-BE49-F238E27FC236}">
                  <a16:creationId xmlns:a16="http://schemas.microsoft.com/office/drawing/2014/main" id="{F9736031-1E9A-4FEA-9A85-67A13A66C42D}"/>
                </a:ext>
              </a:extLst>
            </p:cNvPr>
            <p:cNvSpPr/>
            <p:nvPr/>
          </p:nvSpPr>
          <p:spPr>
            <a:xfrm>
              <a:off x="6534151" y="2836863"/>
              <a:ext cx="261938" cy="358775"/>
            </a:xfrm>
            <a:custGeom>
              <a:avLst/>
              <a:gdLst/>
              <a:ahLst/>
              <a:cxnLst/>
              <a:rect l="l" t="t" r="r" b="b"/>
              <a:pathLst>
                <a:path w="557" h="765" extrusionOk="0">
                  <a:moveTo>
                    <a:pt x="278" y="765"/>
                  </a:moveTo>
                  <a:cubicBezTo>
                    <a:pt x="193" y="765"/>
                    <a:pt x="144" y="718"/>
                    <a:pt x="93" y="661"/>
                  </a:cubicBezTo>
                  <a:cubicBezTo>
                    <a:pt x="31" y="592"/>
                    <a:pt x="0" y="473"/>
                    <a:pt x="0" y="307"/>
                  </a:cubicBezTo>
                  <a:cubicBezTo>
                    <a:pt x="0" y="138"/>
                    <a:pt x="125" y="0"/>
                    <a:pt x="278" y="0"/>
                  </a:cubicBezTo>
                  <a:cubicBezTo>
                    <a:pt x="432" y="0"/>
                    <a:pt x="557" y="138"/>
                    <a:pt x="557" y="307"/>
                  </a:cubicBezTo>
                  <a:cubicBezTo>
                    <a:pt x="557" y="473"/>
                    <a:pt x="526" y="592"/>
                    <a:pt x="464" y="661"/>
                  </a:cubicBezTo>
                  <a:cubicBezTo>
                    <a:pt x="413" y="718"/>
                    <a:pt x="364" y="765"/>
                    <a:pt x="278" y="765"/>
                  </a:cubicBezTo>
                  <a:close/>
                  <a:moveTo>
                    <a:pt x="278" y="88"/>
                  </a:moveTo>
                  <a:cubicBezTo>
                    <a:pt x="173" y="88"/>
                    <a:pt x="87" y="186"/>
                    <a:pt x="87" y="307"/>
                  </a:cubicBezTo>
                  <a:cubicBezTo>
                    <a:pt x="87" y="447"/>
                    <a:pt x="112" y="552"/>
                    <a:pt x="158" y="603"/>
                  </a:cubicBezTo>
                  <a:cubicBezTo>
                    <a:pt x="210" y="661"/>
                    <a:pt x="236" y="678"/>
                    <a:pt x="278" y="678"/>
                  </a:cubicBezTo>
                  <a:cubicBezTo>
                    <a:pt x="321" y="678"/>
                    <a:pt x="346" y="661"/>
                    <a:pt x="399" y="603"/>
                  </a:cubicBezTo>
                  <a:cubicBezTo>
                    <a:pt x="444" y="552"/>
                    <a:pt x="470" y="447"/>
                    <a:pt x="470" y="307"/>
                  </a:cubicBezTo>
                  <a:cubicBezTo>
                    <a:pt x="470" y="186"/>
                    <a:pt x="384" y="88"/>
                    <a:pt x="278" y="8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739;p267">
              <a:extLst>
                <a:ext uri="{FF2B5EF4-FFF2-40B4-BE49-F238E27FC236}">
                  <a16:creationId xmlns:a16="http://schemas.microsoft.com/office/drawing/2014/main" id="{FCBA0B69-8D1F-4815-8676-50424B288FBF}"/>
                </a:ext>
              </a:extLst>
            </p:cNvPr>
            <p:cNvSpPr/>
            <p:nvPr/>
          </p:nvSpPr>
          <p:spPr>
            <a:xfrm>
              <a:off x="6523038" y="3454400"/>
              <a:ext cx="153988" cy="249238"/>
            </a:xfrm>
            <a:custGeom>
              <a:avLst/>
              <a:gdLst/>
              <a:ahLst/>
              <a:cxnLst/>
              <a:rect l="l" t="t" r="r" b="b"/>
              <a:pathLst>
                <a:path w="97" h="157" extrusionOk="0">
                  <a:moveTo>
                    <a:pt x="19" y="157"/>
                  </a:moveTo>
                  <a:lnTo>
                    <a:pt x="0" y="139"/>
                  </a:lnTo>
                  <a:lnTo>
                    <a:pt x="61" y="79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97" y="79"/>
                  </a:lnTo>
                  <a:lnTo>
                    <a:pt x="19" y="157"/>
                  </a:lnTo>
                  <a:lnTo>
                    <a:pt x="19" y="157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1741;p267">
            <a:extLst>
              <a:ext uri="{FF2B5EF4-FFF2-40B4-BE49-F238E27FC236}">
                <a16:creationId xmlns:a16="http://schemas.microsoft.com/office/drawing/2014/main" id="{ED11E2D8-5462-4A2F-916D-7C7D4691EBBA}"/>
              </a:ext>
            </a:extLst>
          </p:cNvPr>
          <p:cNvSpPr txBox="1">
            <a:spLocks/>
          </p:cNvSpPr>
          <p:nvPr/>
        </p:nvSpPr>
        <p:spPr>
          <a:xfrm>
            <a:off x="8447200" y="3080933"/>
            <a:ext cx="1772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Mejora Continua</a:t>
            </a:r>
          </a:p>
        </p:txBody>
      </p:sp>
      <p:grpSp>
        <p:nvGrpSpPr>
          <p:cNvPr id="34" name="Google Shape;1742;p267">
            <a:extLst>
              <a:ext uri="{FF2B5EF4-FFF2-40B4-BE49-F238E27FC236}">
                <a16:creationId xmlns:a16="http://schemas.microsoft.com/office/drawing/2014/main" id="{20876D12-F5BC-4DDD-B11A-5382F7229E31}"/>
              </a:ext>
            </a:extLst>
          </p:cNvPr>
          <p:cNvGrpSpPr/>
          <p:nvPr/>
        </p:nvGrpSpPr>
        <p:grpSpPr>
          <a:xfrm>
            <a:off x="1666978" y="4014274"/>
            <a:ext cx="738780" cy="770159"/>
            <a:chOff x="1276350" y="3044825"/>
            <a:chExt cx="147638" cy="149225"/>
          </a:xfrm>
        </p:grpSpPr>
        <p:sp>
          <p:nvSpPr>
            <p:cNvPr id="35" name="Google Shape;1743;p267">
              <a:extLst>
                <a:ext uri="{FF2B5EF4-FFF2-40B4-BE49-F238E27FC236}">
                  <a16:creationId xmlns:a16="http://schemas.microsoft.com/office/drawing/2014/main" id="{B017E6B1-CC1F-4140-A882-27CE30D2831E}"/>
                </a:ext>
              </a:extLst>
            </p:cNvPr>
            <p:cNvSpPr/>
            <p:nvPr/>
          </p:nvSpPr>
          <p:spPr>
            <a:xfrm>
              <a:off x="1276350" y="3044825"/>
              <a:ext cx="147638" cy="149225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83" y="8"/>
                  </a:moveTo>
                  <a:cubicBezTo>
                    <a:pt x="183" y="148"/>
                    <a:pt x="183" y="148"/>
                    <a:pt x="183" y="148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77" y="147"/>
                    <a:pt x="172" y="146"/>
                    <a:pt x="168" y="144"/>
                  </a:cubicBezTo>
                  <a:cubicBezTo>
                    <a:pt x="164" y="142"/>
                    <a:pt x="159" y="140"/>
                    <a:pt x="151" y="140"/>
                  </a:cubicBezTo>
                  <a:cubicBezTo>
                    <a:pt x="149" y="140"/>
                    <a:pt x="147" y="140"/>
                    <a:pt x="146" y="14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49" y="82"/>
                    <a:pt x="149" y="82"/>
                    <a:pt x="149" y="82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7"/>
                    <a:pt x="37" y="57"/>
                    <a:pt x="36" y="57"/>
                  </a:cubicBezTo>
                  <a:cubicBezTo>
                    <a:pt x="34" y="58"/>
                    <a:pt x="32" y="59"/>
                    <a:pt x="31" y="60"/>
                  </a:cubicBezTo>
                  <a:cubicBezTo>
                    <a:pt x="29" y="63"/>
                    <a:pt x="29" y="67"/>
                    <a:pt x="32" y="69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5" y="147"/>
                    <a:pt x="63" y="147"/>
                  </a:cubicBezTo>
                  <a:cubicBezTo>
                    <a:pt x="57" y="147"/>
                    <a:pt x="53" y="146"/>
                    <a:pt x="49" y="144"/>
                  </a:cubicBezTo>
                  <a:cubicBezTo>
                    <a:pt x="45" y="142"/>
                    <a:pt x="40" y="140"/>
                    <a:pt x="32" y="140"/>
                  </a:cubicBezTo>
                  <a:cubicBezTo>
                    <a:pt x="25" y="140"/>
                    <a:pt x="21" y="142"/>
                    <a:pt x="17" y="144"/>
                  </a:cubicBezTo>
                  <a:cubicBezTo>
                    <a:pt x="15" y="145"/>
                    <a:pt x="12" y="147"/>
                    <a:pt x="8" y="147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183" y="8"/>
                  </a:lnTo>
                  <a:close/>
                  <a:moveTo>
                    <a:pt x="56" y="122"/>
                  </a:moveTo>
                  <a:cubicBezTo>
                    <a:pt x="56" y="117"/>
                    <a:pt x="56" y="117"/>
                    <a:pt x="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22"/>
                    <a:pt x="157" y="122"/>
                    <a:pt x="157" y="122"/>
                  </a:cubicBezTo>
                  <a:lnTo>
                    <a:pt x="56" y="122"/>
                  </a:lnTo>
                  <a:close/>
                  <a:moveTo>
                    <a:pt x="139" y="129"/>
                  </a:moveTo>
                  <a:cubicBezTo>
                    <a:pt x="139" y="143"/>
                    <a:pt x="139" y="143"/>
                    <a:pt x="139" y="143"/>
                  </a:cubicBezTo>
                  <a:cubicBezTo>
                    <a:pt x="138" y="143"/>
                    <a:pt x="137" y="144"/>
                    <a:pt x="136" y="144"/>
                  </a:cubicBezTo>
                  <a:cubicBezTo>
                    <a:pt x="134" y="145"/>
                    <a:pt x="131" y="147"/>
                    <a:pt x="127" y="147"/>
                  </a:cubicBezTo>
                  <a:cubicBezTo>
                    <a:pt x="127" y="129"/>
                    <a:pt x="127" y="129"/>
                    <a:pt x="127" y="129"/>
                  </a:cubicBezTo>
                  <a:lnTo>
                    <a:pt x="139" y="129"/>
                  </a:lnTo>
                  <a:close/>
                  <a:moveTo>
                    <a:pt x="120" y="129"/>
                  </a:moveTo>
                  <a:cubicBezTo>
                    <a:pt x="120" y="147"/>
                    <a:pt x="120" y="147"/>
                    <a:pt x="120" y="147"/>
                  </a:cubicBezTo>
                  <a:cubicBezTo>
                    <a:pt x="117" y="147"/>
                    <a:pt x="115" y="146"/>
                    <a:pt x="113" y="144"/>
                  </a:cubicBezTo>
                  <a:cubicBezTo>
                    <a:pt x="109" y="142"/>
                    <a:pt x="104" y="140"/>
                    <a:pt x="94" y="140"/>
                  </a:cubicBezTo>
                  <a:cubicBezTo>
                    <a:pt x="94" y="140"/>
                    <a:pt x="93" y="140"/>
                    <a:pt x="93" y="140"/>
                  </a:cubicBezTo>
                  <a:cubicBezTo>
                    <a:pt x="93" y="129"/>
                    <a:pt x="93" y="129"/>
                    <a:pt x="93" y="129"/>
                  </a:cubicBezTo>
                  <a:lnTo>
                    <a:pt x="120" y="129"/>
                  </a:lnTo>
                  <a:close/>
                  <a:moveTo>
                    <a:pt x="86" y="129"/>
                  </a:moveTo>
                  <a:cubicBezTo>
                    <a:pt x="86" y="141"/>
                    <a:pt x="86" y="141"/>
                    <a:pt x="86" y="141"/>
                  </a:cubicBezTo>
                  <a:cubicBezTo>
                    <a:pt x="82" y="142"/>
                    <a:pt x="79" y="143"/>
                    <a:pt x="76" y="144"/>
                  </a:cubicBezTo>
                  <a:cubicBezTo>
                    <a:pt x="75" y="144"/>
                    <a:pt x="75" y="145"/>
                    <a:pt x="75" y="145"/>
                  </a:cubicBezTo>
                  <a:cubicBezTo>
                    <a:pt x="75" y="129"/>
                    <a:pt x="75" y="129"/>
                    <a:pt x="75" y="129"/>
                  </a:cubicBezTo>
                  <a:lnTo>
                    <a:pt x="86" y="129"/>
                  </a:lnTo>
                  <a:close/>
                  <a:moveTo>
                    <a:pt x="70" y="98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70" y="87"/>
                    <a:pt x="70" y="87"/>
                    <a:pt x="70" y="87"/>
                  </a:cubicBezTo>
                  <a:lnTo>
                    <a:pt x="70" y="98"/>
                  </a:lnTo>
                  <a:close/>
                  <a:moveTo>
                    <a:pt x="148" y="89"/>
                  </a:moveTo>
                  <a:cubicBezTo>
                    <a:pt x="148" y="110"/>
                    <a:pt x="148" y="110"/>
                    <a:pt x="14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89"/>
                    <a:pt x="78" y="89"/>
                    <a:pt x="78" y="89"/>
                  </a:cubicBezTo>
                  <a:lnTo>
                    <a:pt x="148" y="89"/>
                  </a:lnTo>
                  <a:close/>
                  <a:moveTo>
                    <a:pt x="85" y="82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06" y="82"/>
                    <a:pt x="106" y="82"/>
                    <a:pt x="106" y="82"/>
                  </a:cubicBezTo>
                  <a:lnTo>
                    <a:pt x="85" y="82"/>
                  </a:lnTo>
                  <a:close/>
                  <a:moveTo>
                    <a:pt x="124" y="82"/>
                  </a:moveTo>
                  <a:cubicBezTo>
                    <a:pt x="124" y="77"/>
                    <a:pt x="124" y="77"/>
                    <a:pt x="124" y="77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82"/>
                    <a:pt x="142" y="82"/>
                    <a:pt x="142" y="82"/>
                  </a:cubicBezTo>
                  <a:lnTo>
                    <a:pt x="124" y="82"/>
                  </a:lnTo>
                  <a:close/>
                  <a:moveTo>
                    <a:pt x="8" y="184"/>
                  </a:moveTo>
                  <a:cubicBezTo>
                    <a:pt x="8" y="154"/>
                    <a:pt x="8" y="154"/>
                    <a:pt x="8" y="154"/>
                  </a:cubicBezTo>
                  <a:cubicBezTo>
                    <a:pt x="14" y="153"/>
                    <a:pt x="17" y="152"/>
                    <a:pt x="20" y="150"/>
                  </a:cubicBezTo>
                  <a:cubicBezTo>
                    <a:pt x="24" y="148"/>
                    <a:pt x="27" y="147"/>
                    <a:pt x="32" y="147"/>
                  </a:cubicBezTo>
                  <a:cubicBezTo>
                    <a:pt x="38" y="147"/>
                    <a:pt x="42" y="148"/>
                    <a:pt x="47" y="150"/>
                  </a:cubicBezTo>
                  <a:cubicBezTo>
                    <a:pt x="51" y="152"/>
                    <a:pt x="56" y="154"/>
                    <a:pt x="63" y="154"/>
                  </a:cubicBezTo>
                  <a:cubicBezTo>
                    <a:pt x="70" y="154"/>
                    <a:pt x="75" y="152"/>
                    <a:pt x="79" y="150"/>
                  </a:cubicBezTo>
                  <a:cubicBezTo>
                    <a:pt x="83" y="149"/>
                    <a:pt x="87" y="147"/>
                    <a:pt x="94" y="147"/>
                  </a:cubicBezTo>
                  <a:cubicBezTo>
                    <a:pt x="102" y="147"/>
                    <a:pt x="106" y="149"/>
                    <a:pt x="110" y="150"/>
                  </a:cubicBezTo>
                  <a:cubicBezTo>
                    <a:pt x="114" y="152"/>
                    <a:pt x="118" y="154"/>
                    <a:pt x="124" y="154"/>
                  </a:cubicBezTo>
                  <a:cubicBezTo>
                    <a:pt x="131" y="154"/>
                    <a:pt x="135" y="152"/>
                    <a:pt x="139" y="150"/>
                  </a:cubicBezTo>
                  <a:cubicBezTo>
                    <a:pt x="143" y="148"/>
                    <a:pt x="146" y="147"/>
                    <a:pt x="151" y="147"/>
                  </a:cubicBezTo>
                  <a:cubicBezTo>
                    <a:pt x="157" y="147"/>
                    <a:pt x="161" y="148"/>
                    <a:pt x="166" y="150"/>
                  </a:cubicBezTo>
                  <a:cubicBezTo>
                    <a:pt x="170" y="152"/>
                    <a:pt x="175" y="154"/>
                    <a:pt x="183" y="154"/>
                  </a:cubicBezTo>
                  <a:cubicBezTo>
                    <a:pt x="183" y="154"/>
                    <a:pt x="183" y="154"/>
                    <a:pt x="183" y="154"/>
                  </a:cubicBezTo>
                  <a:cubicBezTo>
                    <a:pt x="183" y="184"/>
                    <a:pt x="183" y="184"/>
                    <a:pt x="183" y="184"/>
                  </a:cubicBezTo>
                  <a:lnTo>
                    <a:pt x="8" y="184"/>
                  </a:lnTo>
                  <a:close/>
                </a:path>
              </a:pathLst>
            </a:cu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42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744;p267">
              <a:extLst>
                <a:ext uri="{FF2B5EF4-FFF2-40B4-BE49-F238E27FC236}">
                  <a16:creationId xmlns:a16="http://schemas.microsoft.com/office/drawing/2014/main" id="{7051FCE1-6E50-4B52-9D31-E6563F770281}"/>
                </a:ext>
              </a:extLst>
            </p:cNvPr>
            <p:cNvSpPr/>
            <p:nvPr/>
          </p:nvSpPr>
          <p:spPr>
            <a:xfrm>
              <a:off x="1354138" y="3121025"/>
              <a:ext cx="7800" cy="4800"/>
            </a:xfrm>
            <a:prstGeom prst="rect">
              <a:avLst/>
            </a:pr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42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745;p267">
              <a:extLst>
                <a:ext uri="{FF2B5EF4-FFF2-40B4-BE49-F238E27FC236}">
                  <a16:creationId xmlns:a16="http://schemas.microsoft.com/office/drawing/2014/main" id="{3C4D54F7-A05B-497E-8AE2-1E325263EC10}"/>
                </a:ext>
              </a:extLst>
            </p:cNvPr>
            <p:cNvSpPr/>
            <p:nvPr/>
          </p:nvSpPr>
          <p:spPr>
            <a:xfrm>
              <a:off x="1366838" y="3121025"/>
              <a:ext cx="7800" cy="4800"/>
            </a:xfrm>
            <a:prstGeom prst="rect">
              <a:avLst/>
            </a:pr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42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746;p267">
              <a:extLst>
                <a:ext uri="{FF2B5EF4-FFF2-40B4-BE49-F238E27FC236}">
                  <a16:creationId xmlns:a16="http://schemas.microsoft.com/office/drawing/2014/main" id="{B103D53A-AE24-47D5-9896-D9CFA2164C5E}"/>
                </a:ext>
              </a:extLst>
            </p:cNvPr>
            <p:cNvSpPr/>
            <p:nvPr/>
          </p:nvSpPr>
          <p:spPr>
            <a:xfrm>
              <a:off x="1379538" y="3121025"/>
              <a:ext cx="6300" cy="4800"/>
            </a:xfrm>
            <a:prstGeom prst="rect">
              <a:avLst/>
            </a:pr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42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747;p267">
            <a:extLst>
              <a:ext uri="{FF2B5EF4-FFF2-40B4-BE49-F238E27FC236}">
                <a16:creationId xmlns:a16="http://schemas.microsoft.com/office/drawing/2014/main" id="{52A95933-ED07-4072-847C-6EDC71FC2889}"/>
              </a:ext>
            </a:extLst>
          </p:cNvPr>
          <p:cNvGrpSpPr/>
          <p:nvPr/>
        </p:nvGrpSpPr>
        <p:grpSpPr>
          <a:xfrm>
            <a:off x="3962934" y="4043021"/>
            <a:ext cx="671741" cy="712667"/>
            <a:chOff x="7040017" y="2411017"/>
            <a:chExt cx="206140" cy="206140"/>
          </a:xfrm>
        </p:grpSpPr>
        <p:sp>
          <p:nvSpPr>
            <p:cNvPr id="40" name="Google Shape;1748;p267">
              <a:extLst>
                <a:ext uri="{FF2B5EF4-FFF2-40B4-BE49-F238E27FC236}">
                  <a16:creationId xmlns:a16="http://schemas.microsoft.com/office/drawing/2014/main" id="{860BB4E4-C3FF-4296-B129-F84E6E4F9A1C}"/>
                </a:ext>
              </a:extLst>
            </p:cNvPr>
            <p:cNvSpPr/>
            <p:nvPr/>
          </p:nvSpPr>
          <p:spPr>
            <a:xfrm>
              <a:off x="7073266" y="2411017"/>
              <a:ext cx="36572" cy="3989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7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E0301E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749;p267">
              <a:extLst>
                <a:ext uri="{FF2B5EF4-FFF2-40B4-BE49-F238E27FC236}">
                  <a16:creationId xmlns:a16="http://schemas.microsoft.com/office/drawing/2014/main" id="{35DB45A9-6C27-45EE-910E-053594846ACA}"/>
                </a:ext>
              </a:extLst>
            </p:cNvPr>
            <p:cNvSpPr/>
            <p:nvPr/>
          </p:nvSpPr>
          <p:spPr>
            <a:xfrm>
              <a:off x="7176335" y="2411017"/>
              <a:ext cx="36572" cy="3989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8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E0301E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750;p267">
              <a:extLst>
                <a:ext uri="{FF2B5EF4-FFF2-40B4-BE49-F238E27FC236}">
                  <a16:creationId xmlns:a16="http://schemas.microsoft.com/office/drawing/2014/main" id="{3425BD66-8D60-4B93-9B78-9D14005AF420}"/>
                </a:ext>
              </a:extLst>
            </p:cNvPr>
            <p:cNvSpPr/>
            <p:nvPr/>
          </p:nvSpPr>
          <p:spPr>
            <a:xfrm>
              <a:off x="7040017" y="2411017"/>
              <a:ext cx="206140" cy="20614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100" y="41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67"/>
                    <a:pt x="192" y="167"/>
                    <a:pt x="192" y="167"/>
                  </a:cubicBezTo>
                  <a:cubicBezTo>
                    <a:pt x="192" y="158"/>
                    <a:pt x="192" y="158"/>
                    <a:pt x="192" y="158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41"/>
                    <a:pt x="192" y="41"/>
                    <a:pt x="192" y="41"/>
                  </a:cubicBezTo>
                  <a:lnTo>
                    <a:pt x="100" y="41"/>
                  </a:lnTo>
                  <a:close/>
                  <a:moveTo>
                    <a:pt x="184" y="109"/>
                  </a:moveTo>
                  <a:cubicBezTo>
                    <a:pt x="172" y="111"/>
                    <a:pt x="162" y="120"/>
                    <a:pt x="160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0" y="120"/>
                    <a:pt x="20" y="111"/>
                    <a:pt x="8" y="109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20" y="71"/>
                    <a:pt x="30" y="62"/>
                    <a:pt x="3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2" y="62"/>
                    <a:pt x="172" y="71"/>
                    <a:pt x="184" y="73"/>
                  </a:cubicBezTo>
                  <a:lnTo>
                    <a:pt x="184" y="109"/>
                  </a:lnTo>
                  <a:close/>
                  <a:moveTo>
                    <a:pt x="184" y="65"/>
                  </a:moveTo>
                  <a:cubicBezTo>
                    <a:pt x="176" y="63"/>
                    <a:pt x="170" y="57"/>
                    <a:pt x="169" y="49"/>
                  </a:cubicBezTo>
                  <a:cubicBezTo>
                    <a:pt x="184" y="49"/>
                    <a:pt x="184" y="49"/>
                    <a:pt x="184" y="49"/>
                  </a:cubicBezTo>
                  <a:lnTo>
                    <a:pt x="184" y="65"/>
                  </a:lnTo>
                  <a:close/>
                  <a:moveTo>
                    <a:pt x="23" y="49"/>
                  </a:moveTo>
                  <a:cubicBezTo>
                    <a:pt x="22" y="57"/>
                    <a:pt x="16" y="63"/>
                    <a:pt x="8" y="65"/>
                  </a:cubicBezTo>
                  <a:cubicBezTo>
                    <a:pt x="8" y="49"/>
                    <a:pt x="8" y="49"/>
                    <a:pt x="8" y="49"/>
                  </a:cubicBezTo>
                  <a:lnTo>
                    <a:pt x="23" y="49"/>
                  </a:lnTo>
                  <a:close/>
                  <a:moveTo>
                    <a:pt x="8" y="117"/>
                  </a:moveTo>
                  <a:cubicBezTo>
                    <a:pt x="16" y="119"/>
                    <a:pt x="22" y="125"/>
                    <a:pt x="23" y="133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8" y="117"/>
                  </a:lnTo>
                  <a:close/>
                  <a:moveTo>
                    <a:pt x="184" y="184"/>
                  </a:moveTo>
                  <a:cubicBezTo>
                    <a:pt x="8" y="184"/>
                    <a:pt x="8" y="184"/>
                    <a:pt x="8" y="184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84" y="167"/>
                    <a:pt x="184" y="167"/>
                    <a:pt x="184" y="167"/>
                  </a:cubicBezTo>
                  <a:lnTo>
                    <a:pt x="184" y="184"/>
                  </a:lnTo>
                  <a:close/>
                  <a:moveTo>
                    <a:pt x="184" y="158"/>
                  </a:moveTo>
                  <a:cubicBezTo>
                    <a:pt x="8" y="158"/>
                    <a:pt x="8" y="158"/>
                    <a:pt x="8" y="15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84" y="141"/>
                    <a:pt x="184" y="141"/>
                    <a:pt x="184" y="141"/>
                  </a:cubicBezTo>
                  <a:lnTo>
                    <a:pt x="184" y="158"/>
                  </a:lnTo>
                  <a:close/>
                  <a:moveTo>
                    <a:pt x="169" y="133"/>
                  </a:moveTo>
                  <a:cubicBezTo>
                    <a:pt x="170" y="125"/>
                    <a:pt x="176" y="119"/>
                    <a:pt x="184" y="117"/>
                  </a:cubicBezTo>
                  <a:cubicBezTo>
                    <a:pt x="184" y="133"/>
                    <a:pt x="184" y="133"/>
                    <a:pt x="184" y="133"/>
                  </a:cubicBezTo>
                  <a:lnTo>
                    <a:pt x="169" y="133"/>
                  </a:lnTo>
                  <a:close/>
                </a:path>
              </a:pathLst>
            </a:custGeom>
            <a:solidFill>
              <a:srgbClr val="E0301E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751;p267">
              <a:extLst>
                <a:ext uri="{FF2B5EF4-FFF2-40B4-BE49-F238E27FC236}">
                  <a16:creationId xmlns:a16="http://schemas.microsoft.com/office/drawing/2014/main" id="{C0787836-5783-4A3F-AA70-895EA45BB84E}"/>
                </a:ext>
              </a:extLst>
            </p:cNvPr>
            <p:cNvSpPr/>
            <p:nvPr/>
          </p:nvSpPr>
          <p:spPr>
            <a:xfrm>
              <a:off x="7113164" y="2477514"/>
              <a:ext cx="59847" cy="59847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48"/>
                  </a:move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lose/>
                </a:path>
              </a:pathLst>
            </a:custGeom>
            <a:solidFill>
              <a:srgbClr val="E0301E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752;p267">
              <a:extLst>
                <a:ext uri="{FF2B5EF4-FFF2-40B4-BE49-F238E27FC236}">
                  <a16:creationId xmlns:a16="http://schemas.microsoft.com/office/drawing/2014/main" id="{DE630752-A0D2-4942-A9A8-4F75C6049387}"/>
                </a:ext>
              </a:extLst>
            </p:cNvPr>
            <p:cNvSpPr/>
            <p:nvPr/>
          </p:nvSpPr>
          <p:spPr>
            <a:xfrm>
              <a:off x="7133113" y="2494139"/>
              <a:ext cx="16623" cy="29925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5" y="15"/>
                  </a:moveTo>
                  <a:cubicBezTo>
                    <a:pt x="15" y="15"/>
                    <a:pt x="14" y="14"/>
                    <a:pt x="14" y="13"/>
                  </a:cubicBezTo>
                  <a:cubicBezTo>
                    <a:pt x="13" y="13"/>
                    <a:pt x="12" y="12"/>
                    <a:pt x="10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5" y="20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2"/>
                    <a:pt x="2" y="23"/>
                  </a:cubicBezTo>
                  <a:cubicBezTo>
                    <a:pt x="3" y="24"/>
                    <a:pt x="5" y="25"/>
                    <a:pt x="7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1" y="25"/>
                    <a:pt x="12" y="24"/>
                  </a:cubicBezTo>
                  <a:cubicBezTo>
                    <a:pt x="13" y="24"/>
                    <a:pt x="14" y="23"/>
                    <a:pt x="15" y="22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6" y="16"/>
                    <a:pt x="16" y="16"/>
                    <a:pt x="15" y="15"/>
                  </a:cubicBezTo>
                  <a:close/>
                  <a:moveTo>
                    <a:pt x="7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lnTo>
                    <a:pt x="7" y="11"/>
                  </a:lnTo>
                  <a:close/>
                  <a:moveTo>
                    <a:pt x="12" y="20"/>
                  </a:moveTo>
                  <a:cubicBezTo>
                    <a:pt x="11" y="20"/>
                    <a:pt x="11" y="20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lose/>
                </a:path>
              </a:pathLst>
            </a:custGeom>
            <a:solidFill>
              <a:srgbClr val="E0301E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753;p267">
            <a:extLst>
              <a:ext uri="{FF2B5EF4-FFF2-40B4-BE49-F238E27FC236}">
                <a16:creationId xmlns:a16="http://schemas.microsoft.com/office/drawing/2014/main" id="{92E64D2D-4775-4BC1-A628-AC1B51F0CA10}"/>
              </a:ext>
            </a:extLst>
          </p:cNvPr>
          <p:cNvGrpSpPr/>
          <p:nvPr/>
        </p:nvGrpSpPr>
        <p:grpSpPr>
          <a:xfrm>
            <a:off x="6205206" y="4104108"/>
            <a:ext cx="655360" cy="679629"/>
            <a:chOff x="4135767" y="2413090"/>
            <a:chExt cx="206140" cy="206140"/>
          </a:xfrm>
        </p:grpSpPr>
        <p:sp>
          <p:nvSpPr>
            <p:cNvPr id="46" name="Google Shape;1754;p267">
              <a:extLst>
                <a:ext uri="{FF2B5EF4-FFF2-40B4-BE49-F238E27FC236}">
                  <a16:creationId xmlns:a16="http://schemas.microsoft.com/office/drawing/2014/main" id="{F7233A76-C0F2-4372-8CE0-BDC16BD807FC}"/>
                </a:ext>
              </a:extLst>
            </p:cNvPr>
            <p:cNvSpPr/>
            <p:nvPr/>
          </p:nvSpPr>
          <p:spPr>
            <a:xfrm>
              <a:off x="4235513" y="2462964"/>
              <a:ext cx="43222" cy="69823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12" y="47"/>
                  </a:moveTo>
                  <a:cubicBezTo>
                    <a:pt x="13" y="48"/>
                    <a:pt x="15" y="49"/>
                    <a:pt x="17" y="5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3" y="34"/>
                    <a:pt x="11" y="33"/>
                    <a:pt x="10" y="33"/>
                  </a:cubicBezTo>
                  <a:cubicBezTo>
                    <a:pt x="8" y="32"/>
                    <a:pt x="7" y="31"/>
                    <a:pt x="5" y="30"/>
                  </a:cubicBezTo>
                  <a:cubicBezTo>
                    <a:pt x="4" y="29"/>
                    <a:pt x="3" y="28"/>
                    <a:pt x="2" y="26"/>
                  </a:cubicBezTo>
                  <a:cubicBezTo>
                    <a:pt x="1" y="24"/>
                    <a:pt x="1" y="23"/>
                    <a:pt x="1" y="20"/>
                  </a:cubicBezTo>
                  <a:cubicBezTo>
                    <a:pt x="1" y="18"/>
                    <a:pt x="1" y="16"/>
                    <a:pt x="2" y="14"/>
                  </a:cubicBezTo>
                  <a:cubicBezTo>
                    <a:pt x="3" y="12"/>
                    <a:pt x="4" y="10"/>
                    <a:pt x="6" y="9"/>
                  </a:cubicBezTo>
                  <a:cubicBezTo>
                    <a:pt x="7" y="8"/>
                    <a:pt x="9" y="7"/>
                    <a:pt x="11" y="6"/>
                  </a:cubicBezTo>
                  <a:cubicBezTo>
                    <a:pt x="13" y="6"/>
                    <a:pt x="15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6"/>
                    <a:pt x="27" y="6"/>
                  </a:cubicBezTo>
                  <a:cubicBezTo>
                    <a:pt x="29" y="7"/>
                    <a:pt x="31" y="8"/>
                    <a:pt x="32" y="9"/>
                  </a:cubicBezTo>
                  <a:cubicBezTo>
                    <a:pt x="34" y="10"/>
                    <a:pt x="35" y="12"/>
                    <a:pt x="36" y="14"/>
                  </a:cubicBezTo>
                  <a:cubicBezTo>
                    <a:pt x="37" y="16"/>
                    <a:pt x="37" y="18"/>
                    <a:pt x="3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8"/>
                    <a:pt x="27" y="17"/>
                    <a:pt x="25" y="15"/>
                  </a:cubicBezTo>
                  <a:cubicBezTo>
                    <a:pt x="24" y="14"/>
                    <a:pt x="23" y="13"/>
                    <a:pt x="21" y="1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28" y="28"/>
                    <a:pt x="31" y="29"/>
                    <a:pt x="33" y="30"/>
                  </a:cubicBezTo>
                  <a:cubicBezTo>
                    <a:pt x="35" y="32"/>
                    <a:pt x="36" y="33"/>
                    <a:pt x="37" y="35"/>
                  </a:cubicBezTo>
                  <a:cubicBezTo>
                    <a:pt x="38" y="36"/>
                    <a:pt x="39" y="38"/>
                    <a:pt x="39" y="39"/>
                  </a:cubicBezTo>
                  <a:cubicBezTo>
                    <a:pt x="39" y="41"/>
                    <a:pt x="39" y="42"/>
                    <a:pt x="39" y="43"/>
                  </a:cubicBezTo>
                  <a:cubicBezTo>
                    <a:pt x="39" y="44"/>
                    <a:pt x="39" y="45"/>
                    <a:pt x="38" y="47"/>
                  </a:cubicBezTo>
                  <a:cubicBezTo>
                    <a:pt x="38" y="49"/>
                    <a:pt x="37" y="50"/>
                    <a:pt x="35" y="52"/>
                  </a:cubicBezTo>
                  <a:cubicBezTo>
                    <a:pt x="34" y="53"/>
                    <a:pt x="32" y="54"/>
                    <a:pt x="30" y="56"/>
                  </a:cubicBezTo>
                  <a:cubicBezTo>
                    <a:pt x="28" y="57"/>
                    <a:pt x="25" y="58"/>
                    <a:pt x="21" y="5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2" y="57"/>
                    <a:pt x="8" y="56"/>
                    <a:pt x="5" y="53"/>
                  </a:cubicBezTo>
                  <a:cubicBezTo>
                    <a:pt x="2" y="50"/>
                    <a:pt x="0" y="46"/>
                    <a:pt x="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3"/>
                    <a:pt x="10" y="45"/>
                    <a:pt x="12" y="47"/>
                  </a:cubicBezTo>
                  <a:close/>
                  <a:moveTo>
                    <a:pt x="15" y="14"/>
                  </a:moveTo>
                  <a:cubicBezTo>
                    <a:pt x="14" y="14"/>
                    <a:pt x="13" y="14"/>
                    <a:pt x="13" y="15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1"/>
                    <a:pt x="11" y="22"/>
                    <a:pt x="12" y="23"/>
                  </a:cubicBezTo>
                  <a:cubicBezTo>
                    <a:pt x="13" y="24"/>
                    <a:pt x="15" y="24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5" y="14"/>
                  </a:cubicBezTo>
                  <a:close/>
                  <a:moveTo>
                    <a:pt x="24" y="49"/>
                  </a:moveTo>
                  <a:cubicBezTo>
                    <a:pt x="25" y="49"/>
                    <a:pt x="26" y="48"/>
                    <a:pt x="26" y="48"/>
                  </a:cubicBezTo>
                  <a:cubicBezTo>
                    <a:pt x="27" y="47"/>
                    <a:pt x="28" y="46"/>
                    <a:pt x="28" y="46"/>
                  </a:cubicBezTo>
                  <a:cubicBezTo>
                    <a:pt x="29" y="45"/>
                    <a:pt x="29" y="44"/>
                    <a:pt x="29" y="43"/>
                  </a:cubicBezTo>
                  <a:cubicBezTo>
                    <a:pt x="29" y="41"/>
                    <a:pt x="28" y="39"/>
                    <a:pt x="27" y="39"/>
                  </a:cubicBezTo>
                  <a:cubicBezTo>
                    <a:pt x="26" y="38"/>
                    <a:pt x="24" y="37"/>
                    <a:pt x="21" y="3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9"/>
                    <a:pt x="23" y="49"/>
                    <a:pt x="24" y="49"/>
                  </a:cubicBezTo>
                  <a:close/>
                </a:path>
              </a:pathLst>
            </a:custGeom>
            <a:solidFill>
              <a:srgbClr val="DB536A"/>
            </a:solidFill>
            <a:ln w="9525" cap="flat" cmpd="sng">
              <a:solidFill>
                <a:srgbClr val="DB53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755;p267">
              <a:extLst>
                <a:ext uri="{FF2B5EF4-FFF2-40B4-BE49-F238E27FC236}">
                  <a16:creationId xmlns:a16="http://schemas.microsoft.com/office/drawing/2014/main" id="{429476A0-3680-4465-A01A-E676BDB00659}"/>
                </a:ext>
              </a:extLst>
            </p:cNvPr>
            <p:cNvSpPr/>
            <p:nvPr/>
          </p:nvSpPr>
          <p:spPr>
            <a:xfrm>
              <a:off x="4135767" y="2413090"/>
              <a:ext cx="206140" cy="20614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lnTo>
                    <a:pt x="0" y="62"/>
                  </a:lnTo>
                  <a:lnTo>
                    <a:pt x="62" y="62"/>
                  </a:lnTo>
                  <a:lnTo>
                    <a:pt x="62" y="0"/>
                  </a:lnTo>
                  <a:lnTo>
                    <a:pt x="0" y="0"/>
                  </a:lnTo>
                  <a:close/>
                  <a:moveTo>
                    <a:pt x="59" y="59"/>
                  </a:moveTo>
                  <a:lnTo>
                    <a:pt x="3" y="59"/>
                  </a:lnTo>
                  <a:lnTo>
                    <a:pt x="3" y="3"/>
                  </a:lnTo>
                  <a:lnTo>
                    <a:pt x="59" y="3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DB536A"/>
            </a:solidFill>
            <a:ln w="9525" cap="flat" cmpd="sng">
              <a:solidFill>
                <a:srgbClr val="DB53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756;p267">
              <a:extLst>
                <a:ext uri="{FF2B5EF4-FFF2-40B4-BE49-F238E27FC236}">
                  <a16:creationId xmlns:a16="http://schemas.microsoft.com/office/drawing/2014/main" id="{97F322BF-E405-4880-ABB3-BC0F5448BFB9}"/>
                </a:ext>
              </a:extLst>
            </p:cNvPr>
            <p:cNvSpPr/>
            <p:nvPr/>
          </p:nvSpPr>
          <p:spPr>
            <a:xfrm>
              <a:off x="4159042" y="2433039"/>
              <a:ext cx="162916" cy="162918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6" y="152"/>
                  </a:moveTo>
                  <a:cubicBezTo>
                    <a:pt x="53" y="105"/>
                    <a:pt x="53" y="105"/>
                    <a:pt x="53" y="105"/>
                  </a:cubicBezTo>
                  <a:cubicBezTo>
                    <a:pt x="64" y="114"/>
                    <a:pt x="78" y="119"/>
                    <a:pt x="92" y="119"/>
                  </a:cubicBezTo>
                  <a:cubicBezTo>
                    <a:pt x="108" y="119"/>
                    <a:pt x="123" y="113"/>
                    <a:pt x="135" y="102"/>
                  </a:cubicBezTo>
                  <a:cubicBezTo>
                    <a:pt x="146" y="91"/>
                    <a:pt x="152" y="76"/>
                    <a:pt x="152" y="60"/>
                  </a:cubicBezTo>
                  <a:cubicBezTo>
                    <a:pt x="152" y="44"/>
                    <a:pt x="146" y="29"/>
                    <a:pt x="135" y="17"/>
                  </a:cubicBezTo>
                  <a:cubicBezTo>
                    <a:pt x="123" y="6"/>
                    <a:pt x="108" y="0"/>
                    <a:pt x="92" y="0"/>
                  </a:cubicBezTo>
                  <a:cubicBezTo>
                    <a:pt x="76" y="0"/>
                    <a:pt x="61" y="6"/>
                    <a:pt x="50" y="17"/>
                  </a:cubicBezTo>
                  <a:cubicBezTo>
                    <a:pt x="39" y="29"/>
                    <a:pt x="33" y="44"/>
                    <a:pt x="33" y="60"/>
                  </a:cubicBezTo>
                  <a:cubicBezTo>
                    <a:pt x="33" y="74"/>
                    <a:pt x="38" y="88"/>
                    <a:pt x="47" y="99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6" y="152"/>
                  </a:lnTo>
                  <a:close/>
                  <a:moveTo>
                    <a:pt x="56" y="23"/>
                  </a:moveTo>
                  <a:cubicBezTo>
                    <a:pt x="66" y="14"/>
                    <a:pt x="79" y="8"/>
                    <a:pt x="92" y="8"/>
                  </a:cubicBezTo>
                  <a:cubicBezTo>
                    <a:pt x="106" y="8"/>
                    <a:pt x="119" y="14"/>
                    <a:pt x="129" y="23"/>
                  </a:cubicBezTo>
                  <a:cubicBezTo>
                    <a:pt x="139" y="33"/>
                    <a:pt x="144" y="46"/>
                    <a:pt x="144" y="60"/>
                  </a:cubicBezTo>
                  <a:cubicBezTo>
                    <a:pt x="144" y="73"/>
                    <a:pt x="139" y="86"/>
                    <a:pt x="129" y="96"/>
                  </a:cubicBezTo>
                  <a:cubicBezTo>
                    <a:pt x="119" y="106"/>
                    <a:pt x="106" y="111"/>
                    <a:pt x="92" y="111"/>
                  </a:cubicBezTo>
                  <a:cubicBezTo>
                    <a:pt x="79" y="111"/>
                    <a:pt x="66" y="106"/>
                    <a:pt x="56" y="96"/>
                  </a:cubicBezTo>
                  <a:cubicBezTo>
                    <a:pt x="46" y="86"/>
                    <a:pt x="41" y="73"/>
                    <a:pt x="41" y="60"/>
                  </a:cubicBezTo>
                  <a:cubicBezTo>
                    <a:pt x="41" y="46"/>
                    <a:pt x="46" y="33"/>
                    <a:pt x="56" y="23"/>
                  </a:cubicBezTo>
                  <a:close/>
                </a:path>
              </a:pathLst>
            </a:custGeom>
            <a:solidFill>
              <a:srgbClr val="DB536A"/>
            </a:solidFill>
            <a:ln w="9525" cap="flat" cmpd="sng">
              <a:solidFill>
                <a:srgbClr val="DB53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1757;p267">
            <a:extLst>
              <a:ext uri="{FF2B5EF4-FFF2-40B4-BE49-F238E27FC236}">
                <a16:creationId xmlns:a16="http://schemas.microsoft.com/office/drawing/2014/main" id="{FEFD0D28-91AC-48CE-813F-DA6776770F79}"/>
              </a:ext>
            </a:extLst>
          </p:cNvPr>
          <p:cNvSpPr txBox="1">
            <a:spLocks/>
          </p:cNvSpPr>
          <p:nvPr/>
        </p:nvSpPr>
        <p:spPr>
          <a:xfrm>
            <a:off x="1662109" y="5058368"/>
            <a:ext cx="1985200" cy="94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Órgano de Gobierno</a:t>
            </a:r>
          </a:p>
        </p:txBody>
      </p:sp>
      <p:grpSp>
        <p:nvGrpSpPr>
          <p:cNvPr id="50" name="Google Shape;1758;p267">
            <a:extLst>
              <a:ext uri="{FF2B5EF4-FFF2-40B4-BE49-F238E27FC236}">
                <a16:creationId xmlns:a16="http://schemas.microsoft.com/office/drawing/2014/main" id="{63EB56EB-3641-44A7-95B7-54FAAFC3C232}"/>
              </a:ext>
            </a:extLst>
          </p:cNvPr>
          <p:cNvGrpSpPr/>
          <p:nvPr/>
        </p:nvGrpSpPr>
        <p:grpSpPr>
          <a:xfrm>
            <a:off x="8485915" y="4147094"/>
            <a:ext cx="707092" cy="579748"/>
            <a:chOff x="3351104" y="2413090"/>
            <a:chExt cx="206141" cy="206140"/>
          </a:xfrm>
        </p:grpSpPr>
        <p:sp>
          <p:nvSpPr>
            <p:cNvPr id="51" name="Google Shape;1759;p267">
              <a:extLst>
                <a:ext uri="{FF2B5EF4-FFF2-40B4-BE49-F238E27FC236}">
                  <a16:creationId xmlns:a16="http://schemas.microsoft.com/office/drawing/2014/main" id="{A63AEF80-49AB-438A-A80F-7FEBE515E3B5}"/>
                </a:ext>
              </a:extLst>
            </p:cNvPr>
            <p:cNvSpPr/>
            <p:nvPr/>
          </p:nvSpPr>
          <p:spPr>
            <a:xfrm>
              <a:off x="3391002" y="2492886"/>
              <a:ext cx="366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760;p267">
              <a:extLst>
                <a:ext uri="{FF2B5EF4-FFF2-40B4-BE49-F238E27FC236}">
                  <a16:creationId xmlns:a16="http://schemas.microsoft.com/office/drawing/2014/main" id="{554BC955-0724-4EDA-9163-5D5A0351E8BB}"/>
                </a:ext>
              </a:extLst>
            </p:cNvPr>
            <p:cNvSpPr/>
            <p:nvPr/>
          </p:nvSpPr>
          <p:spPr>
            <a:xfrm>
              <a:off x="3391002" y="2529461"/>
              <a:ext cx="366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761;p267">
              <a:extLst>
                <a:ext uri="{FF2B5EF4-FFF2-40B4-BE49-F238E27FC236}">
                  <a16:creationId xmlns:a16="http://schemas.microsoft.com/office/drawing/2014/main" id="{A6907508-5508-40B9-BEB2-A601A59BBFB8}"/>
                </a:ext>
              </a:extLst>
            </p:cNvPr>
            <p:cNvSpPr/>
            <p:nvPr/>
          </p:nvSpPr>
          <p:spPr>
            <a:xfrm>
              <a:off x="3391002" y="2566033"/>
              <a:ext cx="366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762;p267">
              <a:extLst>
                <a:ext uri="{FF2B5EF4-FFF2-40B4-BE49-F238E27FC236}">
                  <a16:creationId xmlns:a16="http://schemas.microsoft.com/office/drawing/2014/main" id="{08B3EBBD-E341-4CD3-B4C3-98041ED8900C}"/>
                </a:ext>
              </a:extLst>
            </p:cNvPr>
            <p:cNvSpPr/>
            <p:nvPr/>
          </p:nvSpPr>
          <p:spPr>
            <a:xfrm>
              <a:off x="3477448" y="2529461"/>
              <a:ext cx="465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763;p267">
              <a:extLst>
                <a:ext uri="{FF2B5EF4-FFF2-40B4-BE49-F238E27FC236}">
                  <a16:creationId xmlns:a16="http://schemas.microsoft.com/office/drawing/2014/main" id="{ECC828A1-4563-46C8-8FBE-EB11DCDBB5A6}"/>
                </a:ext>
              </a:extLst>
            </p:cNvPr>
            <p:cNvSpPr/>
            <p:nvPr/>
          </p:nvSpPr>
          <p:spPr>
            <a:xfrm>
              <a:off x="3477448" y="2566033"/>
              <a:ext cx="465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764;p267">
              <a:extLst>
                <a:ext uri="{FF2B5EF4-FFF2-40B4-BE49-F238E27FC236}">
                  <a16:creationId xmlns:a16="http://schemas.microsoft.com/office/drawing/2014/main" id="{7CB6F434-5966-4352-B8ED-604FF958F2FE}"/>
                </a:ext>
              </a:extLst>
            </p:cNvPr>
            <p:cNvSpPr/>
            <p:nvPr/>
          </p:nvSpPr>
          <p:spPr>
            <a:xfrm>
              <a:off x="3447526" y="2492886"/>
              <a:ext cx="109719" cy="126344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0" y="38"/>
                  </a:moveTo>
                  <a:lnTo>
                    <a:pt x="33" y="3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2" y="3"/>
                  </a:moveTo>
                  <a:lnTo>
                    <a:pt x="31" y="3"/>
                  </a:lnTo>
                  <a:lnTo>
                    <a:pt x="31" y="35"/>
                  </a:lnTo>
                  <a:lnTo>
                    <a:pt x="2" y="3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765;p267">
              <a:extLst>
                <a:ext uri="{FF2B5EF4-FFF2-40B4-BE49-F238E27FC236}">
                  <a16:creationId xmlns:a16="http://schemas.microsoft.com/office/drawing/2014/main" id="{C92BBED2-14EE-4B69-B5A2-CC72280849CD}"/>
                </a:ext>
              </a:extLst>
            </p:cNvPr>
            <p:cNvSpPr/>
            <p:nvPr/>
          </p:nvSpPr>
          <p:spPr>
            <a:xfrm>
              <a:off x="3391002" y="2456314"/>
              <a:ext cx="86400" cy="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766;p267">
              <a:extLst>
                <a:ext uri="{FF2B5EF4-FFF2-40B4-BE49-F238E27FC236}">
                  <a16:creationId xmlns:a16="http://schemas.microsoft.com/office/drawing/2014/main" id="{DA53CBB5-315E-48AF-9213-93C64B6554E8}"/>
                </a:ext>
              </a:extLst>
            </p:cNvPr>
            <p:cNvSpPr/>
            <p:nvPr/>
          </p:nvSpPr>
          <p:spPr>
            <a:xfrm>
              <a:off x="3351104" y="2413090"/>
              <a:ext cx="206140" cy="20614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9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25" y="62"/>
                  </a:lnTo>
                  <a:lnTo>
                    <a:pt x="25" y="59"/>
                  </a:lnTo>
                  <a:lnTo>
                    <a:pt x="3" y="59"/>
                  </a:lnTo>
                  <a:lnTo>
                    <a:pt x="3" y="3"/>
                  </a:lnTo>
                  <a:lnTo>
                    <a:pt x="47" y="3"/>
                  </a:lnTo>
                  <a:lnTo>
                    <a:pt x="47" y="16"/>
                  </a:lnTo>
                  <a:lnTo>
                    <a:pt x="60" y="16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2" y="13"/>
                  </a:lnTo>
                  <a:lnTo>
                    <a:pt x="49" y="0"/>
                  </a:lnTo>
                  <a:close/>
                  <a:moveTo>
                    <a:pt x="50" y="5"/>
                  </a:moveTo>
                  <a:lnTo>
                    <a:pt x="58" y="13"/>
                  </a:lnTo>
                  <a:lnTo>
                    <a:pt x="50" y="13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5867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Título 1">
            <a:extLst>
              <a:ext uri="{FF2B5EF4-FFF2-40B4-BE49-F238E27FC236}">
                <a16:creationId xmlns:a16="http://schemas.microsoft.com/office/drawing/2014/main" id="{6D82821F-B7C2-43C9-B3D6-A6940BE6F90C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</a:t>
            </a: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8021C61E-0620-4227-93BE-921C967DB5AD}"/>
              </a:ext>
            </a:extLst>
          </p:cNvPr>
          <p:cNvSpPr txBox="1">
            <a:spLocks/>
          </p:cNvSpPr>
          <p:nvPr/>
        </p:nvSpPr>
        <p:spPr>
          <a:xfrm>
            <a:off x="202096" y="768647"/>
            <a:ext cx="10515600" cy="52794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500" kern="0" dirty="0">
                <a:solidFill>
                  <a:srgbClr val="000000"/>
                </a:solidFill>
              </a:rPr>
              <a:t>CONCEPTOS RELEVANTES</a:t>
            </a:r>
          </a:p>
        </p:txBody>
      </p:sp>
    </p:spTree>
    <p:extLst>
      <p:ext uri="{BB962C8B-B14F-4D97-AF65-F5344CB8AC3E}">
        <p14:creationId xmlns:p14="http://schemas.microsoft.com/office/powerpoint/2010/main" val="37462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BF79284-8AB3-4C93-BDDD-52F76A667897}"/>
              </a:ext>
            </a:extLst>
          </p:cNvPr>
          <p:cNvSpPr txBox="1">
            <a:spLocks/>
          </p:cNvSpPr>
          <p:nvPr/>
        </p:nvSpPr>
        <p:spPr>
          <a:xfrm>
            <a:off x="838200" y="814267"/>
            <a:ext cx="10515600" cy="57657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ISO 37001: 2016 SISTEMA DE GESTIÓN ANTISOBORNO</a:t>
            </a:r>
          </a:p>
        </p:txBody>
      </p:sp>
      <p:grpSp>
        <p:nvGrpSpPr>
          <p:cNvPr id="6" name="Grupo 51">
            <a:extLst>
              <a:ext uri="{FF2B5EF4-FFF2-40B4-BE49-F238E27FC236}">
                <a16:creationId xmlns:a16="http://schemas.microsoft.com/office/drawing/2014/main" id="{7E694ACD-00D5-4382-AB16-4AA89E16E44E}"/>
              </a:ext>
            </a:extLst>
          </p:cNvPr>
          <p:cNvGrpSpPr/>
          <p:nvPr/>
        </p:nvGrpSpPr>
        <p:grpSpPr>
          <a:xfrm>
            <a:off x="938676" y="1399922"/>
            <a:ext cx="10383061" cy="4288778"/>
            <a:chOff x="1222707" y="692696"/>
            <a:chExt cx="9527144" cy="4567324"/>
          </a:xfrm>
        </p:grpSpPr>
        <p:grpSp>
          <p:nvGrpSpPr>
            <p:cNvPr id="7" name="Grupo 3">
              <a:extLst>
                <a:ext uri="{FF2B5EF4-FFF2-40B4-BE49-F238E27FC236}">
                  <a16:creationId xmlns:a16="http://schemas.microsoft.com/office/drawing/2014/main" id="{12F55CD2-04C4-488B-8BC7-28BDBA1A8E03}"/>
                </a:ext>
              </a:extLst>
            </p:cNvPr>
            <p:cNvGrpSpPr/>
            <p:nvPr/>
          </p:nvGrpSpPr>
          <p:grpSpPr>
            <a:xfrm>
              <a:off x="1222707" y="692696"/>
              <a:ext cx="9527144" cy="4567324"/>
              <a:chOff x="727352" y="1805719"/>
              <a:chExt cx="7823748" cy="3720266"/>
            </a:xfrm>
          </p:grpSpPr>
          <p:cxnSp>
            <p:nvCxnSpPr>
              <p:cNvPr id="13" name="Straight Connector 8">
                <a:extLst>
                  <a:ext uri="{FF2B5EF4-FFF2-40B4-BE49-F238E27FC236}">
                    <a16:creationId xmlns:a16="http://schemas.microsoft.com/office/drawing/2014/main" id="{27479B04-561D-4013-8C43-83213BEF8BF5}"/>
                  </a:ext>
                </a:extLst>
              </p:cNvPr>
              <p:cNvCxnSpPr/>
              <p:nvPr/>
            </p:nvCxnSpPr>
            <p:spPr>
              <a:xfrm>
                <a:off x="4562725" y="1853577"/>
                <a:ext cx="18551" cy="3672408"/>
              </a:xfrm>
              <a:prstGeom prst="line">
                <a:avLst/>
              </a:prstGeom>
              <a:ln w="19050">
                <a:solidFill>
                  <a:srgbClr val="BFBFBF"/>
                </a:solidFill>
                <a:prstDash val="sysDash"/>
                <a:bevel/>
              </a:ln>
            </p:spPr>
          </p:cxnSp>
          <p:sp>
            <p:nvSpPr>
              <p:cNvPr id="14" name="Oval 17">
                <a:extLst>
                  <a:ext uri="{FF2B5EF4-FFF2-40B4-BE49-F238E27FC236}">
                    <a16:creationId xmlns:a16="http://schemas.microsoft.com/office/drawing/2014/main" id="{4077D068-6DC4-4E83-92FB-A31D0C6A41DB}"/>
                  </a:ext>
                </a:extLst>
              </p:cNvPr>
              <p:cNvSpPr/>
              <p:nvPr/>
            </p:nvSpPr>
            <p:spPr>
              <a:xfrm>
                <a:off x="4274583" y="1805719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8">
                <a:extLst>
                  <a:ext uri="{FF2B5EF4-FFF2-40B4-BE49-F238E27FC236}">
                    <a16:creationId xmlns:a16="http://schemas.microsoft.com/office/drawing/2014/main" id="{AD09E08A-24FE-470F-9CB6-5EC88DD3C513}"/>
                  </a:ext>
                </a:extLst>
              </p:cNvPr>
              <p:cNvSpPr/>
              <p:nvPr/>
            </p:nvSpPr>
            <p:spPr>
              <a:xfrm>
                <a:off x="4274583" y="2540269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9">
                <a:extLst>
                  <a:ext uri="{FF2B5EF4-FFF2-40B4-BE49-F238E27FC236}">
                    <a16:creationId xmlns:a16="http://schemas.microsoft.com/office/drawing/2014/main" id="{452EDEB3-11A3-473B-873D-6B3242DD2270}"/>
                  </a:ext>
                </a:extLst>
              </p:cNvPr>
              <p:cNvSpPr/>
              <p:nvPr/>
            </p:nvSpPr>
            <p:spPr>
              <a:xfrm>
                <a:off x="4274583" y="3274818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C28C0550-9CCD-4B2F-AC1C-8A7767E784A1}"/>
                  </a:ext>
                </a:extLst>
              </p:cNvPr>
              <p:cNvSpPr/>
              <p:nvPr/>
            </p:nvSpPr>
            <p:spPr>
              <a:xfrm>
                <a:off x="4274583" y="4009367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1D037331-1743-48BD-AB28-2E34B63AAB21}"/>
                  </a:ext>
                </a:extLst>
              </p:cNvPr>
              <p:cNvSpPr/>
              <p:nvPr/>
            </p:nvSpPr>
            <p:spPr>
              <a:xfrm>
                <a:off x="4274583" y="4741562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2">
                <a:extLst>
                  <a:ext uri="{FF2B5EF4-FFF2-40B4-BE49-F238E27FC236}">
                    <a16:creationId xmlns:a16="http://schemas.microsoft.com/office/drawing/2014/main" id="{2BC6E363-5FE9-451F-A5C2-61744E82E8F3}"/>
                  </a:ext>
                </a:extLst>
              </p:cNvPr>
              <p:cNvSpPr/>
              <p:nvPr/>
            </p:nvSpPr>
            <p:spPr>
              <a:xfrm>
                <a:off x="4322440" y="1853577"/>
                <a:ext cx="499121" cy="49912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9F6A3088-3F52-43CE-BE34-D1AF3BE54B46}"/>
                  </a:ext>
                </a:extLst>
              </p:cNvPr>
              <p:cNvSpPr/>
              <p:nvPr/>
            </p:nvSpPr>
            <p:spPr>
              <a:xfrm>
                <a:off x="4322440" y="2588126"/>
                <a:ext cx="499121" cy="4991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4">
                <a:extLst>
                  <a:ext uri="{FF2B5EF4-FFF2-40B4-BE49-F238E27FC236}">
                    <a16:creationId xmlns:a16="http://schemas.microsoft.com/office/drawing/2014/main" id="{F5651EA2-C872-451C-A47E-D514663DF885}"/>
                  </a:ext>
                </a:extLst>
              </p:cNvPr>
              <p:cNvSpPr/>
              <p:nvPr/>
            </p:nvSpPr>
            <p:spPr>
              <a:xfrm>
                <a:off x="4322440" y="3322675"/>
                <a:ext cx="499121" cy="49912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5">
                <a:extLst>
                  <a:ext uri="{FF2B5EF4-FFF2-40B4-BE49-F238E27FC236}">
                    <a16:creationId xmlns:a16="http://schemas.microsoft.com/office/drawing/2014/main" id="{0314EB06-3616-46FF-BAE8-AA108305C1B3}"/>
                  </a:ext>
                </a:extLst>
              </p:cNvPr>
              <p:cNvSpPr/>
              <p:nvPr/>
            </p:nvSpPr>
            <p:spPr>
              <a:xfrm>
                <a:off x="4322440" y="4057225"/>
                <a:ext cx="499121" cy="49912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6">
                <a:extLst>
                  <a:ext uri="{FF2B5EF4-FFF2-40B4-BE49-F238E27FC236}">
                    <a16:creationId xmlns:a16="http://schemas.microsoft.com/office/drawing/2014/main" id="{322D776C-648B-4568-92A4-422F16C27565}"/>
                  </a:ext>
                </a:extLst>
              </p:cNvPr>
              <p:cNvSpPr/>
              <p:nvPr/>
            </p:nvSpPr>
            <p:spPr>
              <a:xfrm>
                <a:off x="4322440" y="4789419"/>
                <a:ext cx="499121" cy="4991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4" name="Straight Connector 25">
                <a:extLst>
                  <a:ext uri="{FF2B5EF4-FFF2-40B4-BE49-F238E27FC236}">
                    <a16:creationId xmlns:a16="http://schemas.microsoft.com/office/drawing/2014/main" id="{DE8449A5-0DEE-4189-9972-B58613532F80}"/>
                  </a:ext>
                </a:extLst>
              </p:cNvPr>
              <p:cNvCxnSpPr/>
              <p:nvPr/>
            </p:nvCxnSpPr>
            <p:spPr>
              <a:xfrm>
                <a:off x="5056413" y="2078354"/>
                <a:ext cx="3437366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6">
                <a:extLst>
                  <a:ext uri="{FF2B5EF4-FFF2-40B4-BE49-F238E27FC236}">
                    <a16:creationId xmlns:a16="http://schemas.microsoft.com/office/drawing/2014/main" id="{AE9DB324-FF4F-4137-8B29-84FD17BCAB22}"/>
                  </a:ext>
                </a:extLst>
              </p:cNvPr>
              <p:cNvCxnSpPr/>
              <p:nvPr/>
            </p:nvCxnSpPr>
            <p:spPr>
              <a:xfrm>
                <a:off x="5056413" y="3572235"/>
                <a:ext cx="3437366" cy="0"/>
              </a:xfrm>
              <a:prstGeom prst="line">
                <a:avLst/>
              </a:prstGeom>
              <a:ln w="3175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7">
                <a:extLst>
                  <a:ext uri="{FF2B5EF4-FFF2-40B4-BE49-F238E27FC236}">
                    <a16:creationId xmlns:a16="http://schemas.microsoft.com/office/drawing/2014/main" id="{9E40E094-F4F9-4A16-A5DB-D502EABB02B8}"/>
                  </a:ext>
                </a:extLst>
              </p:cNvPr>
              <p:cNvCxnSpPr/>
              <p:nvPr/>
            </p:nvCxnSpPr>
            <p:spPr>
              <a:xfrm>
                <a:off x="5056413" y="5038979"/>
                <a:ext cx="3437366" cy="0"/>
              </a:xfrm>
              <a:prstGeom prst="line">
                <a:avLst/>
              </a:prstGeom>
              <a:ln w="3175">
                <a:solidFill>
                  <a:schemeClr val="accent2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1">
                <a:extLst>
                  <a:ext uri="{FF2B5EF4-FFF2-40B4-BE49-F238E27FC236}">
                    <a16:creationId xmlns:a16="http://schemas.microsoft.com/office/drawing/2014/main" id="{236E66EA-8D56-496F-B47D-1AE0B211295F}"/>
                  </a:ext>
                </a:extLst>
              </p:cNvPr>
              <p:cNvCxnSpPr/>
              <p:nvPr/>
            </p:nvCxnSpPr>
            <p:spPr>
              <a:xfrm rot="10800000">
                <a:off x="727352" y="2720793"/>
                <a:ext cx="3437366" cy="0"/>
              </a:xfrm>
              <a:prstGeom prst="line">
                <a:avLst/>
              </a:prstGeom>
              <a:ln w="3175">
                <a:solidFill>
                  <a:schemeClr val="accent3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2">
                <a:extLst>
                  <a:ext uri="{FF2B5EF4-FFF2-40B4-BE49-F238E27FC236}">
                    <a16:creationId xmlns:a16="http://schemas.microsoft.com/office/drawing/2014/main" id="{1A0BD37D-B2EB-4EAF-B22C-22A024EC3447}"/>
                  </a:ext>
                </a:extLst>
              </p:cNvPr>
              <p:cNvCxnSpPr/>
              <p:nvPr/>
            </p:nvCxnSpPr>
            <p:spPr>
              <a:xfrm rot="10800000">
                <a:off x="758310" y="4309048"/>
                <a:ext cx="3437366" cy="0"/>
              </a:xfrm>
              <a:prstGeom prst="line">
                <a:avLst/>
              </a:prstGeom>
              <a:ln w="3175">
                <a:solidFill>
                  <a:schemeClr val="accent5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57">
                <a:extLst>
                  <a:ext uri="{FF2B5EF4-FFF2-40B4-BE49-F238E27FC236}">
                    <a16:creationId xmlns:a16="http://schemas.microsoft.com/office/drawing/2014/main" id="{F7039DA3-696E-4F4C-A362-1D0B1E44BF99}"/>
                  </a:ext>
                </a:extLst>
              </p:cNvPr>
              <p:cNvSpPr txBox="1"/>
              <p:nvPr/>
            </p:nvSpPr>
            <p:spPr>
              <a:xfrm>
                <a:off x="5220072" y="5098997"/>
                <a:ext cx="3331028" cy="32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Shape 2554">
                <a:extLst>
                  <a:ext uri="{FF2B5EF4-FFF2-40B4-BE49-F238E27FC236}">
                    <a16:creationId xmlns:a16="http://schemas.microsoft.com/office/drawing/2014/main" id="{ADA7B416-3734-4ED4-A596-3D7F51A020F0}"/>
                  </a:ext>
                </a:extLst>
              </p:cNvPr>
              <p:cNvSpPr/>
              <p:nvPr/>
            </p:nvSpPr>
            <p:spPr>
              <a:xfrm>
                <a:off x="4442228" y="4893937"/>
                <a:ext cx="278094" cy="25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31" name="Shape 2587">
                <a:extLst>
                  <a:ext uri="{FF2B5EF4-FFF2-40B4-BE49-F238E27FC236}">
                    <a16:creationId xmlns:a16="http://schemas.microsoft.com/office/drawing/2014/main" id="{B20B8312-B19B-4629-95C0-6178D40EF504}"/>
                  </a:ext>
                </a:extLst>
              </p:cNvPr>
              <p:cNvSpPr/>
              <p:nvPr/>
            </p:nvSpPr>
            <p:spPr>
              <a:xfrm>
                <a:off x="4476883" y="1986597"/>
                <a:ext cx="208786" cy="20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32" name="Shape 2545">
                <a:extLst>
                  <a:ext uri="{FF2B5EF4-FFF2-40B4-BE49-F238E27FC236}">
                    <a16:creationId xmlns:a16="http://schemas.microsoft.com/office/drawing/2014/main" id="{05B08EA1-38AF-40EA-B1B0-39AE39CE8580}"/>
                  </a:ext>
                </a:extLst>
              </p:cNvPr>
              <p:cNvSpPr/>
              <p:nvPr/>
            </p:nvSpPr>
            <p:spPr>
              <a:xfrm>
                <a:off x="4453912" y="2710322"/>
                <a:ext cx="254728" cy="254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9"/>
                    </a:moveTo>
                    <a:cubicBezTo>
                      <a:pt x="5377" y="20619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3336" y="982"/>
                      <a:pt x="15638" y="1950"/>
                      <a:pt x="17377" y="3529"/>
                    </a:cubicBezTo>
                    <a:lnTo>
                      <a:pt x="10453" y="10453"/>
                    </a:lnTo>
                    <a:cubicBezTo>
                      <a:pt x="10364" y="10542"/>
                      <a:pt x="10309" y="10665"/>
                      <a:pt x="10309" y="10800"/>
                    </a:cubicBezTo>
                    <a:cubicBezTo>
                      <a:pt x="10309" y="11072"/>
                      <a:pt x="10529" y="11291"/>
                      <a:pt x="10800" y="11291"/>
                    </a:cubicBezTo>
                    <a:lnTo>
                      <a:pt x="20594" y="11291"/>
                    </a:lnTo>
                    <a:cubicBezTo>
                      <a:pt x="20336" y="16484"/>
                      <a:pt x="16057" y="20619"/>
                      <a:pt x="10800" y="20619"/>
                    </a:cubicBezTo>
                    <a:moveTo>
                      <a:pt x="20594" y="10309"/>
                    </a:moveTo>
                    <a:lnTo>
                      <a:pt x="11985" y="10309"/>
                    </a:lnTo>
                    <a:lnTo>
                      <a:pt x="18071" y="4223"/>
                    </a:lnTo>
                    <a:cubicBezTo>
                      <a:pt x="19541" y="5852"/>
                      <a:pt x="20477" y="7971"/>
                      <a:pt x="20594" y="10309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33" name="Shape 2604">
                <a:extLst>
                  <a:ext uri="{FF2B5EF4-FFF2-40B4-BE49-F238E27FC236}">
                    <a16:creationId xmlns:a16="http://schemas.microsoft.com/office/drawing/2014/main" id="{73DE6396-276A-482F-A35C-C27E3151C5E2}"/>
                  </a:ext>
                </a:extLst>
              </p:cNvPr>
              <p:cNvSpPr/>
              <p:nvPr/>
            </p:nvSpPr>
            <p:spPr>
              <a:xfrm>
                <a:off x="4467981" y="4195327"/>
                <a:ext cx="226589" cy="185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9600"/>
                    </a:moveTo>
                    <a:lnTo>
                      <a:pt x="17673" y="9600"/>
                    </a:lnTo>
                    <a:lnTo>
                      <a:pt x="17673" y="8400"/>
                    </a:lnTo>
                    <a:cubicBezTo>
                      <a:pt x="17673" y="7738"/>
                      <a:pt x="17233" y="7200"/>
                      <a:pt x="16691" y="7200"/>
                    </a:cubicBezTo>
                    <a:lnTo>
                      <a:pt x="14727" y="7200"/>
                    </a:lnTo>
                    <a:cubicBezTo>
                      <a:pt x="14186" y="7200"/>
                      <a:pt x="13745" y="7738"/>
                      <a:pt x="13745" y="8400"/>
                    </a:cubicBezTo>
                    <a:lnTo>
                      <a:pt x="13745" y="9600"/>
                    </a:lnTo>
                    <a:lnTo>
                      <a:pt x="7855" y="9600"/>
                    </a:lnTo>
                    <a:lnTo>
                      <a:pt x="7855" y="8400"/>
                    </a:lnTo>
                    <a:cubicBezTo>
                      <a:pt x="7855" y="7738"/>
                      <a:pt x="7414" y="7200"/>
                      <a:pt x="6873" y="7200"/>
                    </a:cubicBezTo>
                    <a:lnTo>
                      <a:pt x="4909" y="7200"/>
                    </a:lnTo>
                    <a:cubicBezTo>
                      <a:pt x="4367" y="7200"/>
                      <a:pt x="3927" y="7738"/>
                      <a:pt x="3927" y="8400"/>
                    </a:cubicBezTo>
                    <a:lnTo>
                      <a:pt x="3927" y="9600"/>
                    </a:lnTo>
                    <a:lnTo>
                      <a:pt x="982" y="9600"/>
                    </a:lnTo>
                    <a:lnTo>
                      <a:pt x="982" y="3601"/>
                    </a:lnTo>
                    <a:lnTo>
                      <a:pt x="20618" y="3601"/>
                    </a:lnTo>
                    <a:cubicBezTo>
                      <a:pt x="20618" y="3601"/>
                      <a:pt x="20618" y="9600"/>
                      <a:pt x="20618" y="9600"/>
                    </a:cubicBezTo>
                    <a:close/>
                    <a:moveTo>
                      <a:pt x="14727" y="8400"/>
                    </a:moveTo>
                    <a:lnTo>
                      <a:pt x="16691" y="8400"/>
                    </a:lnTo>
                    <a:lnTo>
                      <a:pt x="16691" y="12001"/>
                    </a:lnTo>
                    <a:lnTo>
                      <a:pt x="14727" y="12001"/>
                    </a:lnTo>
                    <a:cubicBezTo>
                      <a:pt x="14727" y="12001"/>
                      <a:pt x="14727" y="8400"/>
                      <a:pt x="14727" y="8400"/>
                    </a:cubicBezTo>
                    <a:close/>
                    <a:moveTo>
                      <a:pt x="4909" y="8400"/>
                    </a:moveTo>
                    <a:lnTo>
                      <a:pt x="6873" y="8400"/>
                    </a:lnTo>
                    <a:lnTo>
                      <a:pt x="6873" y="12001"/>
                    </a:lnTo>
                    <a:lnTo>
                      <a:pt x="4909" y="12001"/>
                    </a:lnTo>
                    <a:cubicBezTo>
                      <a:pt x="4909" y="12001"/>
                      <a:pt x="4909" y="8400"/>
                      <a:pt x="4909" y="8400"/>
                    </a:cubicBezTo>
                    <a:close/>
                    <a:moveTo>
                      <a:pt x="19636" y="20400"/>
                    </a:moveTo>
                    <a:lnTo>
                      <a:pt x="1964" y="20400"/>
                    </a:lnTo>
                    <a:lnTo>
                      <a:pt x="1964" y="10800"/>
                    </a:lnTo>
                    <a:lnTo>
                      <a:pt x="3927" y="10800"/>
                    </a:lnTo>
                    <a:lnTo>
                      <a:pt x="3927" y="12001"/>
                    </a:lnTo>
                    <a:cubicBezTo>
                      <a:pt x="3927" y="12662"/>
                      <a:pt x="4367" y="13200"/>
                      <a:pt x="4909" y="13200"/>
                    </a:cubicBezTo>
                    <a:lnTo>
                      <a:pt x="6873" y="13200"/>
                    </a:lnTo>
                    <a:cubicBezTo>
                      <a:pt x="7414" y="13200"/>
                      <a:pt x="7855" y="12662"/>
                      <a:pt x="7855" y="12001"/>
                    </a:cubicBezTo>
                    <a:lnTo>
                      <a:pt x="7855" y="10800"/>
                    </a:lnTo>
                    <a:lnTo>
                      <a:pt x="13745" y="10800"/>
                    </a:lnTo>
                    <a:lnTo>
                      <a:pt x="13745" y="12001"/>
                    </a:lnTo>
                    <a:cubicBezTo>
                      <a:pt x="13745" y="12662"/>
                      <a:pt x="14186" y="13200"/>
                      <a:pt x="14727" y="13200"/>
                    </a:cubicBezTo>
                    <a:lnTo>
                      <a:pt x="16691" y="13200"/>
                    </a:lnTo>
                    <a:cubicBezTo>
                      <a:pt x="17233" y="13200"/>
                      <a:pt x="17673" y="12662"/>
                      <a:pt x="17673" y="12001"/>
                    </a:cubicBezTo>
                    <a:lnTo>
                      <a:pt x="17673" y="10800"/>
                    </a:lnTo>
                    <a:lnTo>
                      <a:pt x="19636" y="10800"/>
                    </a:lnTo>
                    <a:cubicBezTo>
                      <a:pt x="19636" y="10800"/>
                      <a:pt x="19636" y="20400"/>
                      <a:pt x="19636" y="20400"/>
                    </a:cubicBezTo>
                    <a:close/>
                    <a:moveTo>
                      <a:pt x="8836" y="1200"/>
                    </a:moveTo>
                    <a:lnTo>
                      <a:pt x="12764" y="1200"/>
                    </a:lnTo>
                    <a:cubicBezTo>
                      <a:pt x="13305" y="1200"/>
                      <a:pt x="13745" y="1738"/>
                      <a:pt x="13745" y="2400"/>
                    </a:cubicBezTo>
                    <a:lnTo>
                      <a:pt x="7855" y="2400"/>
                    </a:lnTo>
                    <a:cubicBezTo>
                      <a:pt x="7855" y="1738"/>
                      <a:pt x="8295" y="1200"/>
                      <a:pt x="8836" y="1200"/>
                    </a:cubicBezTo>
                    <a:moveTo>
                      <a:pt x="20618" y="2400"/>
                    </a:moveTo>
                    <a:lnTo>
                      <a:pt x="14727" y="2400"/>
                    </a:lnTo>
                    <a:cubicBezTo>
                      <a:pt x="14727" y="1075"/>
                      <a:pt x="13848" y="0"/>
                      <a:pt x="12764" y="0"/>
                    </a:cubicBezTo>
                    <a:lnTo>
                      <a:pt x="8836" y="0"/>
                    </a:lnTo>
                    <a:cubicBezTo>
                      <a:pt x="7752" y="0"/>
                      <a:pt x="6873" y="1075"/>
                      <a:pt x="6873" y="2400"/>
                    </a:cubicBezTo>
                    <a:lnTo>
                      <a:pt x="982" y="2400"/>
                    </a:lnTo>
                    <a:cubicBezTo>
                      <a:pt x="440" y="2400"/>
                      <a:pt x="0" y="2938"/>
                      <a:pt x="0" y="3601"/>
                    </a:cubicBezTo>
                    <a:lnTo>
                      <a:pt x="0" y="9600"/>
                    </a:lnTo>
                    <a:cubicBezTo>
                      <a:pt x="0" y="10262"/>
                      <a:pt x="440" y="10800"/>
                      <a:pt x="982" y="10800"/>
                    </a:cubicBezTo>
                    <a:lnTo>
                      <a:pt x="982" y="20400"/>
                    </a:lnTo>
                    <a:cubicBezTo>
                      <a:pt x="982" y="21062"/>
                      <a:pt x="1422" y="21600"/>
                      <a:pt x="1964" y="21600"/>
                    </a:cubicBezTo>
                    <a:lnTo>
                      <a:pt x="19636" y="21600"/>
                    </a:lnTo>
                    <a:cubicBezTo>
                      <a:pt x="20178" y="21600"/>
                      <a:pt x="20618" y="21062"/>
                      <a:pt x="20618" y="20400"/>
                    </a:cubicBezTo>
                    <a:lnTo>
                      <a:pt x="20618" y="10800"/>
                    </a:lnTo>
                    <a:cubicBezTo>
                      <a:pt x="21160" y="10800"/>
                      <a:pt x="21600" y="10262"/>
                      <a:pt x="21600" y="9600"/>
                    </a:cubicBezTo>
                    <a:lnTo>
                      <a:pt x="21600" y="3601"/>
                    </a:lnTo>
                    <a:cubicBezTo>
                      <a:pt x="21600" y="2938"/>
                      <a:pt x="21160" y="2400"/>
                      <a:pt x="20618" y="24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34" name="Shape 2525">
                <a:extLst>
                  <a:ext uri="{FF2B5EF4-FFF2-40B4-BE49-F238E27FC236}">
                    <a16:creationId xmlns:a16="http://schemas.microsoft.com/office/drawing/2014/main" id="{93ED7CB7-97A6-48F4-816F-0A014F3A3690}"/>
                  </a:ext>
                </a:extLst>
              </p:cNvPr>
              <p:cNvSpPr/>
              <p:nvPr/>
            </p:nvSpPr>
            <p:spPr>
              <a:xfrm>
                <a:off x="4471234" y="3443430"/>
                <a:ext cx="220085" cy="220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  <p:pic>
          <p:nvPicPr>
            <p:cNvPr id="8" name="Imagen 40" descr="Imagen relacionada">
              <a:extLst>
                <a:ext uri="{FF2B5EF4-FFF2-40B4-BE49-F238E27FC236}">
                  <a16:creationId xmlns:a16="http://schemas.microsoft.com/office/drawing/2014/main" id="{C17CCC2A-FC84-4D29-9573-BF9A355E0B9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89" t="1773" r="2338" b="65346"/>
            <a:stretch/>
          </p:blipFill>
          <p:spPr bwMode="auto">
            <a:xfrm>
              <a:off x="5658756" y="2586920"/>
              <a:ext cx="513911" cy="559559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41" descr="Resultado de imagen para iconos de finanzas">
              <a:extLst>
                <a:ext uri="{FF2B5EF4-FFF2-40B4-BE49-F238E27FC236}">
                  <a16:creationId xmlns:a16="http://schemas.microsoft.com/office/drawing/2014/main" id="{AB0E5988-6F3E-4DA0-9E95-16967785BE89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2617" r="2514" b="68029"/>
            <a:stretch/>
          </p:blipFill>
          <p:spPr bwMode="auto">
            <a:xfrm>
              <a:off x="5600522" y="1631918"/>
              <a:ext cx="607790" cy="631618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42" descr="Resultado de imagen para iconos de finanzas">
              <a:extLst>
                <a:ext uri="{FF2B5EF4-FFF2-40B4-BE49-F238E27FC236}">
                  <a16:creationId xmlns:a16="http://schemas.microsoft.com/office/drawing/2014/main" id="{41414C46-2658-4373-A9D7-0DD9A422A14B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8" t="68055" r="3312" b="2214"/>
            <a:stretch/>
          </p:blipFill>
          <p:spPr bwMode="auto">
            <a:xfrm>
              <a:off x="5612864" y="3431136"/>
              <a:ext cx="624587" cy="643443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43" descr="Resultado de imagen para iconos de finanzas">
              <a:extLst>
                <a:ext uri="{FF2B5EF4-FFF2-40B4-BE49-F238E27FC236}">
                  <a16:creationId xmlns:a16="http://schemas.microsoft.com/office/drawing/2014/main" id="{DBB1CB42-FB9D-47ED-81AE-9441546A4035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6" t="-551" r="75385" b="77559"/>
            <a:stretch/>
          </p:blipFill>
          <p:spPr bwMode="auto">
            <a:xfrm>
              <a:off x="5584609" y="4391793"/>
              <a:ext cx="639616" cy="540672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44" descr="Resultado de imagen para iconos de finanzas">
              <a:extLst>
                <a:ext uri="{FF2B5EF4-FFF2-40B4-BE49-F238E27FC236}">
                  <a16:creationId xmlns:a16="http://schemas.microsoft.com/office/drawing/2014/main" id="{C47F304D-6D90-4875-AF01-B4CA9697A7C4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" t="69169" r="66918" b="3539"/>
            <a:stretch/>
          </p:blipFill>
          <p:spPr bwMode="auto">
            <a:xfrm>
              <a:off x="5607079" y="754291"/>
              <a:ext cx="589001" cy="607082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Rectángulo 1">
            <a:extLst>
              <a:ext uri="{FF2B5EF4-FFF2-40B4-BE49-F238E27FC236}">
                <a16:creationId xmlns:a16="http://schemas.microsoft.com/office/drawing/2014/main" id="{DEBF600E-63E0-4639-A563-8F78DD736997}"/>
              </a:ext>
            </a:extLst>
          </p:cNvPr>
          <p:cNvSpPr/>
          <p:nvPr/>
        </p:nvSpPr>
        <p:spPr>
          <a:xfrm>
            <a:off x="6677624" y="1835623"/>
            <a:ext cx="4998500" cy="144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500" dirty="0">
                <a:solidFill>
                  <a:srgbClr val="000000"/>
                </a:solidFill>
              </a:rPr>
              <a:t>El comité </a:t>
            </a:r>
            <a:r>
              <a:rPr lang="es-EC" sz="1500" b="1" dirty="0">
                <a:solidFill>
                  <a:schemeClr val="accent6">
                    <a:lumMod val="75000"/>
                  </a:schemeClr>
                </a:solidFill>
              </a:rPr>
              <a:t>International </a:t>
            </a:r>
            <a:r>
              <a:rPr lang="es-EC" sz="1500" b="1" dirty="0" err="1">
                <a:solidFill>
                  <a:schemeClr val="accent6">
                    <a:lumMod val="75000"/>
                  </a:schemeClr>
                </a:solidFill>
              </a:rPr>
              <a:t>Organization</a:t>
            </a:r>
            <a:r>
              <a:rPr lang="es-EC" sz="1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500" b="1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C" sz="1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500" b="1" dirty="0" err="1">
                <a:solidFill>
                  <a:schemeClr val="accent6">
                    <a:lumMod val="75000"/>
                  </a:schemeClr>
                </a:solidFill>
              </a:rPr>
              <a:t>Standardization</a:t>
            </a:r>
            <a:r>
              <a:rPr lang="es-EC" sz="1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5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C" sz="1500" b="1" dirty="0">
                <a:solidFill>
                  <a:schemeClr val="accent6">
                    <a:lumMod val="75000"/>
                  </a:schemeClr>
                </a:solidFill>
              </a:rPr>
              <a:t>ISO</a:t>
            </a:r>
            <a:r>
              <a:rPr lang="es-EC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s-EC" sz="1500" dirty="0">
                <a:solidFill>
                  <a:srgbClr val="000000"/>
                </a:solidFill>
              </a:rPr>
              <a:t>Comenzó a desarrollarse en 2013 con la participación de profesionales de más de 30 países y más de 20 en calidad de observadores.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ángulo 2">
            <a:extLst>
              <a:ext uri="{FF2B5EF4-FFF2-40B4-BE49-F238E27FC236}">
                <a16:creationId xmlns:a16="http://schemas.microsoft.com/office/drawing/2014/main" id="{FA2E7A69-37B9-44DC-B32A-FAC12E841559}"/>
              </a:ext>
            </a:extLst>
          </p:cNvPr>
          <p:cNvSpPr/>
          <p:nvPr/>
        </p:nvSpPr>
        <p:spPr>
          <a:xfrm>
            <a:off x="6702638" y="3718390"/>
            <a:ext cx="4577613" cy="10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500" dirty="0">
                <a:solidFill>
                  <a:schemeClr val="tx2"/>
                </a:solidFill>
              </a:rPr>
              <a:t>Los </a:t>
            </a:r>
            <a:r>
              <a:rPr lang="es-EC" sz="1500" b="1" dirty="0">
                <a:solidFill>
                  <a:schemeClr val="accent4"/>
                </a:solidFill>
              </a:rPr>
              <a:t>escándalos de corrupción </a:t>
            </a:r>
            <a:r>
              <a:rPr lang="es-EC" sz="1500" dirty="0">
                <a:solidFill>
                  <a:schemeClr val="tx2"/>
                </a:solidFill>
              </a:rPr>
              <a:t>que se han hecho públicos en los últimos años, aumentándose así la preocupación a escala mundial.</a:t>
            </a:r>
            <a:endParaRPr lang="es-ES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ángulo 21">
            <a:extLst>
              <a:ext uri="{FF2B5EF4-FFF2-40B4-BE49-F238E27FC236}">
                <a16:creationId xmlns:a16="http://schemas.microsoft.com/office/drawing/2014/main" id="{EFBF7DBD-EC9C-45B3-8470-7E9CE1EF31F6}"/>
              </a:ext>
            </a:extLst>
          </p:cNvPr>
          <p:cNvSpPr/>
          <p:nvPr/>
        </p:nvSpPr>
        <p:spPr>
          <a:xfrm>
            <a:off x="588495" y="4283187"/>
            <a:ext cx="4592425" cy="138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dirty="0">
              <a:solidFill>
                <a:srgbClr val="F2F2F2">
                  <a:lumMod val="10000"/>
                </a:srgb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500" dirty="0">
                <a:solidFill>
                  <a:schemeClr val="accent6"/>
                </a:solidFill>
              </a:rPr>
              <a:t>Las actuales prácticas </a:t>
            </a:r>
            <a:r>
              <a:rPr lang="es-EC" sz="1500" dirty="0" err="1">
                <a:solidFill>
                  <a:schemeClr val="accent6"/>
                </a:solidFill>
              </a:rPr>
              <a:t>anti-soborno</a:t>
            </a:r>
            <a:r>
              <a:rPr lang="es-EC" sz="1500" dirty="0">
                <a:solidFill>
                  <a:schemeClr val="accent6"/>
                </a:solidFill>
              </a:rPr>
              <a:t> son </a:t>
            </a:r>
            <a:r>
              <a:rPr lang="es-EC" sz="1500" b="1" dirty="0">
                <a:solidFill>
                  <a:srgbClr val="FF0000"/>
                </a:solidFill>
              </a:rPr>
              <a:t>estrategia poco sostenible y muy</a:t>
            </a:r>
            <a:r>
              <a:rPr lang="es-EC" sz="1500" b="1" dirty="0">
                <a:solidFill>
                  <a:schemeClr val="accent6"/>
                </a:solidFill>
              </a:rPr>
              <a:t> </a:t>
            </a:r>
            <a:r>
              <a:rPr lang="es-EC" sz="1500" b="1" dirty="0">
                <a:solidFill>
                  <a:srgbClr val="FF0000"/>
                </a:solidFill>
              </a:rPr>
              <a:t>costosa a medio-largo plazo</a:t>
            </a:r>
            <a:endParaRPr lang="es-E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ctángulo 22">
            <a:extLst>
              <a:ext uri="{FF2B5EF4-FFF2-40B4-BE49-F238E27FC236}">
                <a16:creationId xmlns:a16="http://schemas.microsoft.com/office/drawing/2014/main" id="{0C8710FF-82E6-4CFD-97FD-620B5208BD96}"/>
              </a:ext>
            </a:extLst>
          </p:cNvPr>
          <p:cNvSpPr/>
          <p:nvPr/>
        </p:nvSpPr>
        <p:spPr>
          <a:xfrm>
            <a:off x="651702" y="2578413"/>
            <a:ext cx="5134598" cy="143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500" b="1" dirty="0">
                <a:solidFill>
                  <a:schemeClr val="accent3"/>
                </a:solidFill>
              </a:rPr>
              <a:t>Modelo de Gestión </a:t>
            </a:r>
            <a:r>
              <a:rPr lang="es-EC" sz="1500" dirty="0">
                <a:solidFill>
                  <a:srgbClr val="000000"/>
                </a:solidFill>
              </a:rPr>
              <a:t>que estableciera guías, recomendaciones y requisitos para que las organizaciones públicas, privadas o de cualquier sector puedan implementar y someter a auditoría externa.</a:t>
            </a:r>
          </a:p>
        </p:txBody>
      </p:sp>
      <p:sp>
        <p:nvSpPr>
          <p:cNvPr id="41" name="Rectángulo 21">
            <a:extLst>
              <a:ext uri="{FF2B5EF4-FFF2-40B4-BE49-F238E27FC236}">
                <a16:creationId xmlns:a16="http://schemas.microsoft.com/office/drawing/2014/main" id="{AE2AAAF3-57B5-42A1-8CB9-866E1F5DADCD}"/>
              </a:ext>
            </a:extLst>
          </p:cNvPr>
          <p:cNvSpPr/>
          <p:nvPr/>
        </p:nvSpPr>
        <p:spPr>
          <a:xfrm>
            <a:off x="651702" y="1626439"/>
            <a:ext cx="4592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200" b="1" i="1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Antecedentes</a:t>
            </a:r>
            <a:endParaRPr lang="es-ES" sz="22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DF65D761-69E5-46D8-9DC1-EABC6FBDA0C4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3088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0EFCAD-9979-4864-BB35-65F3DF654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664220"/>
              </p:ext>
            </p:extLst>
          </p:nvPr>
        </p:nvGraphicFramePr>
        <p:xfrm>
          <a:off x="588522" y="1627765"/>
          <a:ext cx="5497180" cy="3467069"/>
        </p:xfrm>
        <a:graphic>
          <a:graphicData uri="http://schemas.openxmlformats.org/drawingml/2006/table">
            <a:tbl>
              <a:tblPr firstRow="1" firstCol="1" bandRow="1"/>
              <a:tblGrid>
                <a:gridCol w="274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Alcance</a:t>
                      </a:r>
                    </a:p>
                  </a:txBody>
                  <a:tcPr marL="98057" marR="98057" marT="0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Contexto de la Organización</a:t>
                      </a:r>
                    </a:p>
                  </a:txBody>
                  <a:tcPr marL="98057" marR="9805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1" dirty="0">
                          <a:latin typeface="+mj-lt"/>
                        </a:rPr>
                        <a:t>Soporte</a:t>
                      </a:r>
                      <a:endParaRPr lang="es-PE" sz="1800" b="0" i="1" dirty="0">
                        <a:effectLst/>
                        <a:latin typeface="+mj-lt"/>
                      </a:endParaRPr>
                    </a:p>
                  </a:txBody>
                  <a:tcPr marL="98057" marR="98057" marT="0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232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Operación</a:t>
                      </a:r>
                    </a:p>
                  </a:txBody>
                  <a:tcPr marL="98057" marR="9805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2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reeform 4831">
            <a:extLst>
              <a:ext uri="{FF2B5EF4-FFF2-40B4-BE49-F238E27FC236}">
                <a16:creationId xmlns:a16="http://schemas.microsoft.com/office/drawing/2014/main" id="{F61C7153-CA3F-448F-BB76-9BD6AFF2935C}"/>
              </a:ext>
            </a:extLst>
          </p:cNvPr>
          <p:cNvSpPr>
            <a:spLocks noEditPoints="1"/>
          </p:cNvSpPr>
          <p:nvPr/>
        </p:nvSpPr>
        <p:spPr bwMode="auto">
          <a:xfrm>
            <a:off x="1558042" y="2032211"/>
            <a:ext cx="805403" cy="519349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0396EF-D249-4B2E-B0E8-9C0D3E0FC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844037"/>
              </p:ext>
            </p:extLst>
          </p:nvPr>
        </p:nvGraphicFramePr>
        <p:xfrm>
          <a:off x="6107804" y="1627764"/>
          <a:ext cx="5497180" cy="3467069"/>
        </p:xfrm>
        <a:graphic>
          <a:graphicData uri="http://schemas.openxmlformats.org/drawingml/2006/table">
            <a:tbl>
              <a:tblPr firstRow="1" firstCol="1" bandRow="1"/>
              <a:tblGrid>
                <a:gridCol w="274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i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Liderazgo</a:t>
                      </a:r>
                    </a:p>
                  </a:txBody>
                  <a:tcPr marL="98057" marR="98057" marT="0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6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Planificación</a:t>
                      </a:r>
                    </a:p>
                  </a:txBody>
                  <a:tcPr marL="98057" marR="9805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effectLst/>
                          <a:latin typeface="+mj-lt"/>
                        </a:rPr>
                        <a:t>Evaluación del desempeño</a:t>
                      </a:r>
                      <a:endParaRPr lang="es-PE" sz="18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57" marR="98057" marT="0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0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800" b="0" i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Mejora</a:t>
                      </a:r>
                    </a:p>
                  </a:txBody>
                  <a:tcPr marL="98057" marR="9805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reeform 4959">
            <a:extLst>
              <a:ext uri="{FF2B5EF4-FFF2-40B4-BE49-F238E27FC236}">
                <a16:creationId xmlns:a16="http://schemas.microsoft.com/office/drawing/2014/main" id="{77BDF865-FB9D-4F4D-B8DC-2EB6006269FE}"/>
              </a:ext>
            </a:extLst>
          </p:cNvPr>
          <p:cNvSpPr>
            <a:spLocks noEditPoints="1"/>
          </p:cNvSpPr>
          <p:nvPr/>
        </p:nvSpPr>
        <p:spPr bwMode="auto">
          <a:xfrm>
            <a:off x="4380641" y="1954769"/>
            <a:ext cx="707533" cy="596791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8" name="Freeform 5014">
            <a:extLst>
              <a:ext uri="{FF2B5EF4-FFF2-40B4-BE49-F238E27FC236}">
                <a16:creationId xmlns:a16="http://schemas.microsoft.com/office/drawing/2014/main" id="{E43864AD-2081-4FA2-B197-FEC237DB5A50}"/>
              </a:ext>
            </a:extLst>
          </p:cNvPr>
          <p:cNvSpPr>
            <a:spLocks noEditPoints="1"/>
          </p:cNvSpPr>
          <p:nvPr/>
        </p:nvSpPr>
        <p:spPr bwMode="auto">
          <a:xfrm>
            <a:off x="9918289" y="1955392"/>
            <a:ext cx="637812" cy="559564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Freeform 4960">
            <a:extLst>
              <a:ext uri="{FF2B5EF4-FFF2-40B4-BE49-F238E27FC236}">
                <a16:creationId xmlns:a16="http://schemas.microsoft.com/office/drawing/2014/main" id="{DC48D89A-BEC1-4EE6-A635-E10DCD172B7D}"/>
              </a:ext>
            </a:extLst>
          </p:cNvPr>
          <p:cNvSpPr>
            <a:spLocks noEditPoints="1"/>
          </p:cNvSpPr>
          <p:nvPr/>
        </p:nvSpPr>
        <p:spPr bwMode="auto">
          <a:xfrm>
            <a:off x="9918289" y="3770415"/>
            <a:ext cx="805403" cy="412720"/>
          </a:xfrm>
          <a:custGeom>
            <a:avLst/>
            <a:gdLst>
              <a:gd name="T0" fmla="*/ 242 w 350"/>
              <a:gd name="T1" fmla="*/ 32 h 184"/>
              <a:gd name="T2" fmla="*/ 236 w 350"/>
              <a:gd name="T3" fmla="*/ 42 h 184"/>
              <a:gd name="T4" fmla="*/ 78 w 350"/>
              <a:gd name="T5" fmla="*/ 42 h 184"/>
              <a:gd name="T6" fmla="*/ 68 w 350"/>
              <a:gd name="T7" fmla="*/ 36 h 184"/>
              <a:gd name="T8" fmla="*/ 68 w 350"/>
              <a:gd name="T9" fmla="*/ 10 h 184"/>
              <a:gd name="T10" fmla="*/ 74 w 350"/>
              <a:gd name="T11" fmla="*/ 0 h 184"/>
              <a:gd name="T12" fmla="*/ 232 w 350"/>
              <a:gd name="T13" fmla="*/ 0 h 184"/>
              <a:gd name="T14" fmla="*/ 242 w 350"/>
              <a:gd name="T15" fmla="*/ 6 h 184"/>
              <a:gd name="T16" fmla="*/ 34 w 350"/>
              <a:gd name="T17" fmla="*/ 0 h 184"/>
              <a:gd name="T18" fmla="*/ 6 w 350"/>
              <a:gd name="T19" fmla="*/ 0 h 184"/>
              <a:gd name="T20" fmla="*/ 0 w 350"/>
              <a:gd name="T21" fmla="*/ 10 h 184"/>
              <a:gd name="T22" fmla="*/ 0 w 350"/>
              <a:gd name="T23" fmla="*/ 36 h 184"/>
              <a:gd name="T24" fmla="*/ 10 w 350"/>
              <a:gd name="T25" fmla="*/ 42 h 184"/>
              <a:gd name="T26" fmla="*/ 38 w 350"/>
              <a:gd name="T27" fmla="*/ 42 h 184"/>
              <a:gd name="T28" fmla="*/ 44 w 350"/>
              <a:gd name="T29" fmla="*/ 32 h 184"/>
              <a:gd name="T30" fmla="*/ 42 w 350"/>
              <a:gd name="T31" fmla="*/ 6 h 184"/>
              <a:gd name="T32" fmla="*/ 34 w 350"/>
              <a:gd name="T33" fmla="*/ 0 h 184"/>
              <a:gd name="T34" fmla="*/ 174 w 350"/>
              <a:gd name="T35" fmla="*/ 114 h 184"/>
              <a:gd name="T36" fmla="*/ 78 w 350"/>
              <a:gd name="T37" fmla="*/ 70 h 184"/>
              <a:gd name="T38" fmla="*/ 70 w 350"/>
              <a:gd name="T39" fmla="*/ 72 h 184"/>
              <a:gd name="T40" fmla="*/ 68 w 350"/>
              <a:gd name="T41" fmla="*/ 104 h 184"/>
              <a:gd name="T42" fmla="*/ 70 w 350"/>
              <a:gd name="T43" fmla="*/ 110 h 184"/>
              <a:gd name="T44" fmla="*/ 78 w 350"/>
              <a:gd name="T45" fmla="*/ 114 h 184"/>
              <a:gd name="T46" fmla="*/ 10 w 350"/>
              <a:gd name="T47" fmla="*/ 140 h 184"/>
              <a:gd name="T48" fmla="*/ 0 w 350"/>
              <a:gd name="T49" fmla="*/ 146 h 184"/>
              <a:gd name="T50" fmla="*/ 0 w 350"/>
              <a:gd name="T51" fmla="*/ 174 h 184"/>
              <a:gd name="T52" fmla="*/ 6 w 350"/>
              <a:gd name="T53" fmla="*/ 184 h 184"/>
              <a:gd name="T54" fmla="*/ 34 w 350"/>
              <a:gd name="T55" fmla="*/ 184 h 184"/>
              <a:gd name="T56" fmla="*/ 42 w 350"/>
              <a:gd name="T57" fmla="*/ 178 h 184"/>
              <a:gd name="T58" fmla="*/ 44 w 350"/>
              <a:gd name="T59" fmla="*/ 150 h 184"/>
              <a:gd name="T60" fmla="*/ 38 w 350"/>
              <a:gd name="T61" fmla="*/ 142 h 184"/>
              <a:gd name="T62" fmla="*/ 188 w 350"/>
              <a:gd name="T63" fmla="*/ 140 h 184"/>
              <a:gd name="T64" fmla="*/ 74 w 350"/>
              <a:gd name="T65" fmla="*/ 142 h 184"/>
              <a:gd name="T66" fmla="*/ 68 w 350"/>
              <a:gd name="T67" fmla="*/ 150 h 184"/>
              <a:gd name="T68" fmla="*/ 68 w 350"/>
              <a:gd name="T69" fmla="*/ 178 h 184"/>
              <a:gd name="T70" fmla="*/ 78 w 350"/>
              <a:gd name="T71" fmla="*/ 184 h 184"/>
              <a:gd name="T72" fmla="*/ 34 w 350"/>
              <a:gd name="T73" fmla="*/ 70 h 184"/>
              <a:gd name="T74" fmla="*/ 6 w 350"/>
              <a:gd name="T75" fmla="*/ 70 h 184"/>
              <a:gd name="T76" fmla="*/ 0 w 350"/>
              <a:gd name="T77" fmla="*/ 80 h 184"/>
              <a:gd name="T78" fmla="*/ 0 w 350"/>
              <a:gd name="T79" fmla="*/ 108 h 184"/>
              <a:gd name="T80" fmla="*/ 10 w 350"/>
              <a:gd name="T81" fmla="*/ 114 h 184"/>
              <a:gd name="T82" fmla="*/ 38 w 350"/>
              <a:gd name="T83" fmla="*/ 112 h 184"/>
              <a:gd name="T84" fmla="*/ 44 w 350"/>
              <a:gd name="T85" fmla="*/ 104 h 184"/>
              <a:gd name="T86" fmla="*/ 42 w 350"/>
              <a:gd name="T87" fmla="*/ 76 h 184"/>
              <a:gd name="T88" fmla="*/ 34 w 350"/>
              <a:gd name="T89" fmla="*/ 70 h 184"/>
              <a:gd name="T90" fmla="*/ 312 w 350"/>
              <a:gd name="T91" fmla="*/ 0 h 184"/>
              <a:gd name="T92" fmla="*/ 184 w 350"/>
              <a:gd name="T93" fmla="*/ 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0" h="184">
                <a:moveTo>
                  <a:pt x="242" y="10"/>
                </a:moveTo>
                <a:lnTo>
                  <a:pt x="242" y="32"/>
                </a:lnTo>
                <a:lnTo>
                  <a:pt x="242" y="32"/>
                </a:lnTo>
                <a:lnTo>
                  <a:pt x="242" y="36"/>
                </a:lnTo>
                <a:lnTo>
                  <a:pt x="240" y="40"/>
                </a:lnTo>
                <a:lnTo>
                  <a:pt x="236" y="42"/>
                </a:lnTo>
                <a:lnTo>
                  <a:pt x="232" y="42"/>
                </a:lnTo>
                <a:lnTo>
                  <a:pt x="78" y="42"/>
                </a:lnTo>
                <a:lnTo>
                  <a:pt x="78" y="42"/>
                </a:lnTo>
                <a:lnTo>
                  <a:pt x="74" y="42"/>
                </a:lnTo>
                <a:lnTo>
                  <a:pt x="70" y="40"/>
                </a:lnTo>
                <a:lnTo>
                  <a:pt x="68" y="36"/>
                </a:lnTo>
                <a:lnTo>
                  <a:pt x="68" y="32"/>
                </a:lnTo>
                <a:lnTo>
                  <a:pt x="68" y="10"/>
                </a:lnTo>
                <a:lnTo>
                  <a:pt x="68" y="10"/>
                </a:lnTo>
                <a:lnTo>
                  <a:pt x="68" y="6"/>
                </a:lnTo>
                <a:lnTo>
                  <a:pt x="70" y="2"/>
                </a:lnTo>
                <a:lnTo>
                  <a:pt x="74" y="0"/>
                </a:lnTo>
                <a:lnTo>
                  <a:pt x="78" y="0"/>
                </a:lnTo>
                <a:lnTo>
                  <a:pt x="232" y="0"/>
                </a:lnTo>
                <a:lnTo>
                  <a:pt x="232" y="0"/>
                </a:lnTo>
                <a:lnTo>
                  <a:pt x="236" y="0"/>
                </a:lnTo>
                <a:lnTo>
                  <a:pt x="240" y="2"/>
                </a:lnTo>
                <a:lnTo>
                  <a:pt x="242" y="6"/>
                </a:lnTo>
                <a:lnTo>
                  <a:pt x="242" y="10"/>
                </a:lnTo>
                <a:lnTo>
                  <a:pt x="242" y="10"/>
                </a:lnTo>
                <a:close/>
                <a:moveTo>
                  <a:pt x="34" y="0"/>
                </a:move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32"/>
                </a:lnTo>
                <a:lnTo>
                  <a:pt x="0" y="32"/>
                </a:lnTo>
                <a:lnTo>
                  <a:pt x="0" y="36"/>
                </a:lnTo>
                <a:lnTo>
                  <a:pt x="2" y="40"/>
                </a:lnTo>
                <a:lnTo>
                  <a:pt x="6" y="42"/>
                </a:lnTo>
                <a:lnTo>
                  <a:pt x="10" y="42"/>
                </a:lnTo>
                <a:lnTo>
                  <a:pt x="34" y="42"/>
                </a:lnTo>
                <a:lnTo>
                  <a:pt x="34" y="42"/>
                </a:lnTo>
                <a:lnTo>
                  <a:pt x="38" y="42"/>
                </a:lnTo>
                <a:lnTo>
                  <a:pt x="40" y="40"/>
                </a:lnTo>
                <a:lnTo>
                  <a:pt x="42" y="36"/>
                </a:lnTo>
                <a:lnTo>
                  <a:pt x="44" y="32"/>
                </a:lnTo>
                <a:lnTo>
                  <a:pt x="44" y="10"/>
                </a:lnTo>
                <a:lnTo>
                  <a:pt x="44" y="10"/>
                </a:lnTo>
                <a:lnTo>
                  <a:pt x="42" y="6"/>
                </a:lnTo>
                <a:lnTo>
                  <a:pt x="40" y="2"/>
                </a:lnTo>
                <a:lnTo>
                  <a:pt x="38" y="0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78" y="114"/>
                </a:moveTo>
                <a:lnTo>
                  <a:pt x="174" y="114"/>
                </a:lnTo>
                <a:lnTo>
                  <a:pt x="156" y="80"/>
                </a:lnTo>
                <a:lnTo>
                  <a:pt x="150" y="70"/>
                </a:lnTo>
                <a:lnTo>
                  <a:pt x="78" y="70"/>
                </a:lnTo>
                <a:lnTo>
                  <a:pt x="78" y="70"/>
                </a:lnTo>
                <a:lnTo>
                  <a:pt x="74" y="70"/>
                </a:lnTo>
                <a:lnTo>
                  <a:pt x="70" y="72"/>
                </a:lnTo>
                <a:lnTo>
                  <a:pt x="68" y="76"/>
                </a:lnTo>
                <a:lnTo>
                  <a:pt x="68" y="80"/>
                </a:lnTo>
                <a:lnTo>
                  <a:pt x="68" y="104"/>
                </a:lnTo>
                <a:lnTo>
                  <a:pt x="68" y="104"/>
                </a:lnTo>
                <a:lnTo>
                  <a:pt x="68" y="108"/>
                </a:lnTo>
                <a:lnTo>
                  <a:pt x="70" y="110"/>
                </a:lnTo>
                <a:lnTo>
                  <a:pt x="74" y="112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34" y="140"/>
                </a:moveTo>
                <a:lnTo>
                  <a:pt x="10" y="140"/>
                </a:lnTo>
                <a:lnTo>
                  <a:pt x="10" y="140"/>
                </a:lnTo>
                <a:lnTo>
                  <a:pt x="6" y="142"/>
                </a:lnTo>
                <a:lnTo>
                  <a:pt x="2" y="144"/>
                </a:lnTo>
                <a:lnTo>
                  <a:pt x="0" y="146"/>
                </a:lnTo>
                <a:lnTo>
                  <a:pt x="0" y="150"/>
                </a:lnTo>
                <a:lnTo>
                  <a:pt x="0" y="174"/>
                </a:lnTo>
                <a:lnTo>
                  <a:pt x="0" y="174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10" y="184"/>
                </a:lnTo>
                <a:lnTo>
                  <a:pt x="34" y="184"/>
                </a:lnTo>
                <a:lnTo>
                  <a:pt x="34" y="184"/>
                </a:lnTo>
                <a:lnTo>
                  <a:pt x="38" y="184"/>
                </a:lnTo>
                <a:lnTo>
                  <a:pt x="40" y="182"/>
                </a:lnTo>
                <a:lnTo>
                  <a:pt x="42" y="178"/>
                </a:lnTo>
                <a:lnTo>
                  <a:pt x="44" y="174"/>
                </a:lnTo>
                <a:lnTo>
                  <a:pt x="44" y="150"/>
                </a:lnTo>
                <a:lnTo>
                  <a:pt x="44" y="150"/>
                </a:lnTo>
                <a:lnTo>
                  <a:pt x="42" y="146"/>
                </a:lnTo>
                <a:lnTo>
                  <a:pt x="40" y="144"/>
                </a:lnTo>
                <a:lnTo>
                  <a:pt x="38" y="142"/>
                </a:lnTo>
                <a:lnTo>
                  <a:pt x="34" y="140"/>
                </a:lnTo>
                <a:lnTo>
                  <a:pt x="34" y="140"/>
                </a:lnTo>
                <a:close/>
                <a:moveTo>
                  <a:pt x="188" y="140"/>
                </a:moveTo>
                <a:lnTo>
                  <a:pt x="78" y="140"/>
                </a:lnTo>
                <a:lnTo>
                  <a:pt x="78" y="140"/>
                </a:lnTo>
                <a:lnTo>
                  <a:pt x="74" y="142"/>
                </a:lnTo>
                <a:lnTo>
                  <a:pt x="70" y="144"/>
                </a:lnTo>
                <a:lnTo>
                  <a:pt x="68" y="146"/>
                </a:lnTo>
                <a:lnTo>
                  <a:pt x="68" y="150"/>
                </a:lnTo>
                <a:lnTo>
                  <a:pt x="68" y="174"/>
                </a:lnTo>
                <a:lnTo>
                  <a:pt x="68" y="174"/>
                </a:lnTo>
                <a:lnTo>
                  <a:pt x="68" y="178"/>
                </a:lnTo>
                <a:lnTo>
                  <a:pt x="70" y="182"/>
                </a:lnTo>
                <a:lnTo>
                  <a:pt x="74" y="184"/>
                </a:lnTo>
                <a:lnTo>
                  <a:pt x="78" y="184"/>
                </a:lnTo>
                <a:lnTo>
                  <a:pt x="212" y="184"/>
                </a:lnTo>
                <a:lnTo>
                  <a:pt x="188" y="140"/>
                </a:lnTo>
                <a:close/>
                <a:moveTo>
                  <a:pt x="34" y="70"/>
                </a:moveTo>
                <a:lnTo>
                  <a:pt x="10" y="70"/>
                </a:lnTo>
                <a:lnTo>
                  <a:pt x="10" y="70"/>
                </a:lnTo>
                <a:lnTo>
                  <a:pt x="6" y="70"/>
                </a:lnTo>
                <a:lnTo>
                  <a:pt x="2" y="72"/>
                </a:lnTo>
                <a:lnTo>
                  <a:pt x="0" y="76"/>
                </a:lnTo>
                <a:lnTo>
                  <a:pt x="0" y="80"/>
                </a:lnTo>
                <a:lnTo>
                  <a:pt x="0" y="104"/>
                </a:lnTo>
                <a:lnTo>
                  <a:pt x="0" y="104"/>
                </a:lnTo>
                <a:lnTo>
                  <a:pt x="0" y="108"/>
                </a:lnTo>
                <a:lnTo>
                  <a:pt x="2" y="110"/>
                </a:lnTo>
                <a:lnTo>
                  <a:pt x="6" y="112"/>
                </a:lnTo>
                <a:lnTo>
                  <a:pt x="10" y="114"/>
                </a:lnTo>
                <a:lnTo>
                  <a:pt x="34" y="114"/>
                </a:lnTo>
                <a:lnTo>
                  <a:pt x="34" y="114"/>
                </a:lnTo>
                <a:lnTo>
                  <a:pt x="38" y="112"/>
                </a:lnTo>
                <a:lnTo>
                  <a:pt x="40" y="110"/>
                </a:lnTo>
                <a:lnTo>
                  <a:pt x="42" y="108"/>
                </a:lnTo>
                <a:lnTo>
                  <a:pt x="44" y="104"/>
                </a:lnTo>
                <a:lnTo>
                  <a:pt x="44" y="80"/>
                </a:lnTo>
                <a:lnTo>
                  <a:pt x="44" y="80"/>
                </a:lnTo>
                <a:lnTo>
                  <a:pt x="42" y="76"/>
                </a:lnTo>
                <a:lnTo>
                  <a:pt x="40" y="72"/>
                </a:lnTo>
                <a:lnTo>
                  <a:pt x="38" y="70"/>
                </a:lnTo>
                <a:lnTo>
                  <a:pt x="34" y="70"/>
                </a:lnTo>
                <a:lnTo>
                  <a:pt x="34" y="70"/>
                </a:lnTo>
                <a:close/>
                <a:moveTo>
                  <a:pt x="350" y="0"/>
                </a:moveTo>
                <a:lnTo>
                  <a:pt x="312" y="0"/>
                </a:lnTo>
                <a:lnTo>
                  <a:pt x="248" y="116"/>
                </a:lnTo>
                <a:lnTo>
                  <a:pt x="220" y="66"/>
                </a:lnTo>
                <a:lnTo>
                  <a:pt x="184" y="66"/>
                </a:lnTo>
                <a:lnTo>
                  <a:pt x="248" y="184"/>
                </a:lnTo>
                <a:lnTo>
                  <a:pt x="3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Freeform 4969">
            <a:extLst>
              <a:ext uri="{FF2B5EF4-FFF2-40B4-BE49-F238E27FC236}">
                <a16:creationId xmlns:a16="http://schemas.microsoft.com/office/drawing/2014/main" id="{84A8CF52-B290-44AF-BA08-76A9A5E9F008}"/>
              </a:ext>
            </a:extLst>
          </p:cNvPr>
          <p:cNvSpPr>
            <a:spLocks noEditPoints="1"/>
          </p:cNvSpPr>
          <p:nvPr/>
        </p:nvSpPr>
        <p:spPr bwMode="auto">
          <a:xfrm>
            <a:off x="4459150" y="3701095"/>
            <a:ext cx="550514" cy="424003"/>
          </a:xfrm>
          <a:custGeom>
            <a:avLst/>
            <a:gdLst>
              <a:gd name="T0" fmla="*/ 374 w 390"/>
              <a:gd name="T1" fmla="*/ 118 h 352"/>
              <a:gd name="T2" fmla="*/ 388 w 390"/>
              <a:gd name="T3" fmla="*/ 174 h 352"/>
              <a:gd name="T4" fmla="*/ 388 w 390"/>
              <a:gd name="T5" fmla="*/ 218 h 352"/>
              <a:gd name="T6" fmla="*/ 370 w 390"/>
              <a:gd name="T7" fmla="*/ 282 h 352"/>
              <a:gd name="T8" fmla="*/ 332 w 390"/>
              <a:gd name="T9" fmla="*/ 336 h 352"/>
              <a:gd name="T10" fmla="*/ 270 w 390"/>
              <a:gd name="T11" fmla="*/ 352 h 352"/>
              <a:gd name="T12" fmla="*/ 292 w 390"/>
              <a:gd name="T13" fmla="*/ 314 h 352"/>
              <a:gd name="T14" fmla="*/ 304 w 390"/>
              <a:gd name="T15" fmla="*/ 268 h 352"/>
              <a:gd name="T16" fmla="*/ 306 w 390"/>
              <a:gd name="T17" fmla="*/ 236 h 352"/>
              <a:gd name="T18" fmla="*/ 300 w 390"/>
              <a:gd name="T19" fmla="*/ 186 h 352"/>
              <a:gd name="T20" fmla="*/ 284 w 390"/>
              <a:gd name="T21" fmla="*/ 144 h 352"/>
              <a:gd name="T22" fmla="*/ 270 w 390"/>
              <a:gd name="T23" fmla="*/ 118 h 352"/>
              <a:gd name="T24" fmla="*/ 266 w 390"/>
              <a:gd name="T25" fmla="*/ 310 h 352"/>
              <a:gd name="T26" fmla="*/ 282 w 390"/>
              <a:gd name="T27" fmla="*/ 254 h 352"/>
              <a:gd name="T28" fmla="*/ 282 w 390"/>
              <a:gd name="T29" fmla="*/ 214 h 352"/>
              <a:gd name="T30" fmla="*/ 264 w 390"/>
              <a:gd name="T31" fmla="*/ 156 h 352"/>
              <a:gd name="T32" fmla="*/ 216 w 390"/>
              <a:gd name="T33" fmla="*/ 146 h 352"/>
              <a:gd name="T34" fmla="*/ 174 w 390"/>
              <a:gd name="T35" fmla="*/ 104 h 352"/>
              <a:gd name="T36" fmla="*/ 150 w 390"/>
              <a:gd name="T37" fmla="*/ 48 h 352"/>
              <a:gd name="T38" fmla="*/ 146 w 390"/>
              <a:gd name="T39" fmla="*/ 22 h 352"/>
              <a:gd name="T40" fmla="*/ 128 w 390"/>
              <a:gd name="T41" fmla="*/ 2 h 352"/>
              <a:gd name="T42" fmla="*/ 116 w 390"/>
              <a:gd name="T43" fmla="*/ 0 h 352"/>
              <a:gd name="T44" fmla="*/ 96 w 390"/>
              <a:gd name="T45" fmla="*/ 10 h 352"/>
              <a:gd name="T46" fmla="*/ 88 w 390"/>
              <a:gd name="T47" fmla="*/ 32 h 352"/>
              <a:gd name="T48" fmla="*/ 96 w 390"/>
              <a:gd name="T49" fmla="*/ 80 h 352"/>
              <a:gd name="T50" fmla="*/ 114 w 390"/>
              <a:gd name="T51" fmla="*/ 124 h 352"/>
              <a:gd name="T52" fmla="*/ 114 w 390"/>
              <a:gd name="T53" fmla="*/ 130 h 352"/>
              <a:gd name="T54" fmla="*/ 102 w 390"/>
              <a:gd name="T55" fmla="*/ 144 h 352"/>
              <a:gd name="T56" fmla="*/ 16 w 390"/>
              <a:gd name="T57" fmla="*/ 146 h 352"/>
              <a:gd name="T58" fmla="*/ 0 w 390"/>
              <a:gd name="T59" fmla="*/ 170 h 352"/>
              <a:gd name="T60" fmla="*/ 8 w 390"/>
              <a:gd name="T61" fmla="*/ 190 h 352"/>
              <a:gd name="T62" fmla="*/ 24 w 390"/>
              <a:gd name="T63" fmla="*/ 198 h 352"/>
              <a:gd name="T64" fmla="*/ 2 w 390"/>
              <a:gd name="T65" fmla="*/ 214 h 352"/>
              <a:gd name="T66" fmla="*/ 2 w 390"/>
              <a:gd name="T67" fmla="*/ 236 h 352"/>
              <a:gd name="T68" fmla="*/ 26 w 390"/>
              <a:gd name="T69" fmla="*/ 252 h 352"/>
              <a:gd name="T70" fmla="*/ 20 w 390"/>
              <a:gd name="T71" fmla="*/ 256 h 352"/>
              <a:gd name="T72" fmla="*/ 6 w 390"/>
              <a:gd name="T73" fmla="*/ 280 h 352"/>
              <a:gd name="T74" fmla="*/ 14 w 390"/>
              <a:gd name="T75" fmla="*/ 298 h 352"/>
              <a:gd name="T76" fmla="*/ 44 w 390"/>
              <a:gd name="T77" fmla="*/ 306 h 352"/>
              <a:gd name="T78" fmla="*/ 34 w 390"/>
              <a:gd name="T79" fmla="*/ 320 h 352"/>
              <a:gd name="T80" fmla="*/ 36 w 390"/>
              <a:gd name="T81" fmla="*/ 334 h 352"/>
              <a:gd name="T82" fmla="*/ 58 w 390"/>
              <a:gd name="T83" fmla="*/ 350 h 352"/>
              <a:gd name="T84" fmla="*/ 144 w 390"/>
              <a:gd name="T85" fmla="*/ 350 h 352"/>
              <a:gd name="T86" fmla="*/ 148 w 390"/>
              <a:gd name="T87" fmla="*/ 350 h 352"/>
              <a:gd name="T88" fmla="*/ 182 w 390"/>
              <a:gd name="T89" fmla="*/ 344 h 352"/>
              <a:gd name="T90" fmla="*/ 212 w 390"/>
              <a:gd name="T91" fmla="*/ 326 h 352"/>
              <a:gd name="T92" fmla="*/ 228 w 390"/>
              <a:gd name="T93" fmla="*/ 31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0" h="352">
                <a:moveTo>
                  <a:pt x="270" y="118"/>
                </a:moveTo>
                <a:lnTo>
                  <a:pt x="374" y="118"/>
                </a:lnTo>
                <a:lnTo>
                  <a:pt x="374" y="118"/>
                </a:lnTo>
                <a:lnTo>
                  <a:pt x="380" y="136"/>
                </a:lnTo>
                <a:lnTo>
                  <a:pt x="386" y="156"/>
                </a:lnTo>
                <a:lnTo>
                  <a:pt x="388" y="174"/>
                </a:lnTo>
                <a:lnTo>
                  <a:pt x="390" y="194"/>
                </a:lnTo>
                <a:lnTo>
                  <a:pt x="390" y="194"/>
                </a:lnTo>
                <a:lnTo>
                  <a:pt x="388" y="218"/>
                </a:lnTo>
                <a:lnTo>
                  <a:pt x="384" y="240"/>
                </a:lnTo>
                <a:lnTo>
                  <a:pt x="378" y="262"/>
                </a:lnTo>
                <a:lnTo>
                  <a:pt x="370" y="282"/>
                </a:lnTo>
                <a:lnTo>
                  <a:pt x="358" y="302"/>
                </a:lnTo>
                <a:lnTo>
                  <a:pt x="346" y="320"/>
                </a:lnTo>
                <a:lnTo>
                  <a:pt x="332" y="336"/>
                </a:lnTo>
                <a:lnTo>
                  <a:pt x="316" y="352"/>
                </a:lnTo>
                <a:lnTo>
                  <a:pt x="270" y="352"/>
                </a:lnTo>
                <a:lnTo>
                  <a:pt x="270" y="352"/>
                </a:lnTo>
                <a:lnTo>
                  <a:pt x="278" y="340"/>
                </a:lnTo>
                <a:lnTo>
                  <a:pt x="284" y="326"/>
                </a:lnTo>
                <a:lnTo>
                  <a:pt x="292" y="314"/>
                </a:lnTo>
                <a:lnTo>
                  <a:pt x="296" y="298"/>
                </a:lnTo>
                <a:lnTo>
                  <a:pt x="300" y="284"/>
                </a:lnTo>
                <a:lnTo>
                  <a:pt x="304" y="268"/>
                </a:lnTo>
                <a:lnTo>
                  <a:pt x="306" y="252"/>
                </a:lnTo>
                <a:lnTo>
                  <a:pt x="306" y="236"/>
                </a:lnTo>
                <a:lnTo>
                  <a:pt x="306" y="236"/>
                </a:lnTo>
                <a:lnTo>
                  <a:pt x="306" y="218"/>
                </a:lnTo>
                <a:lnTo>
                  <a:pt x="304" y="202"/>
                </a:lnTo>
                <a:lnTo>
                  <a:pt x="300" y="186"/>
                </a:lnTo>
                <a:lnTo>
                  <a:pt x="296" y="172"/>
                </a:lnTo>
                <a:lnTo>
                  <a:pt x="292" y="158"/>
                </a:lnTo>
                <a:lnTo>
                  <a:pt x="284" y="144"/>
                </a:lnTo>
                <a:lnTo>
                  <a:pt x="278" y="130"/>
                </a:lnTo>
                <a:lnTo>
                  <a:pt x="270" y="118"/>
                </a:lnTo>
                <a:lnTo>
                  <a:pt x="270" y="118"/>
                </a:lnTo>
                <a:close/>
                <a:moveTo>
                  <a:pt x="228" y="310"/>
                </a:moveTo>
                <a:lnTo>
                  <a:pt x="266" y="310"/>
                </a:lnTo>
                <a:lnTo>
                  <a:pt x="266" y="310"/>
                </a:lnTo>
                <a:lnTo>
                  <a:pt x="274" y="292"/>
                </a:lnTo>
                <a:lnTo>
                  <a:pt x="278" y="274"/>
                </a:lnTo>
                <a:lnTo>
                  <a:pt x="282" y="254"/>
                </a:lnTo>
                <a:lnTo>
                  <a:pt x="282" y="236"/>
                </a:lnTo>
                <a:lnTo>
                  <a:pt x="282" y="236"/>
                </a:lnTo>
                <a:lnTo>
                  <a:pt x="282" y="214"/>
                </a:lnTo>
                <a:lnTo>
                  <a:pt x="278" y="194"/>
                </a:lnTo>
                <a:lnTo>
                  <a:pt x="272" y="174"/>
                </a:lnTo>
                <a:lnTo>
                  <a:pt x="264" y="156"/>
                </a:lnTo>
                <a:lnTo>
                  <a:pt x="236" y="156"/>
                </a:lnTo>
                <a:lnTo>
                  <a:pt x="236" y="156"/>
                </a:lnTo>
                <a:lnTo>
                  <a:pt x="216" y="146"/>
                </a:lnTo>
                <a:lnTo>
                  <a:pt x="200" y="134"/>
                </a:lnTo>
                <a:lnTo>
                  <a:pt x="186" y="120"/>
                </a:lnTo>
                <a:lnTo>
                  <a:pt x="174" y="104"/>
                </a:lnTo>
                <a:lnTo>
                  <a:pt x="164" y="88"/>
                </a:lnTo>
                <a:lnTo>
                  <a:pt x="156" y="68"/>
                </a:lnTo>
                <a:lnTo>
                  <a:pt x="150" y="48"/>
                </a:lnTo>
                <a:lnTo>
                  <a:pt x="148" y="28"/>
                </a:lnTo>
                <a:lnTo>
                  <a:pt x="148" y="28"/>
                </a:lnTo>
                <a:lnTo>
                  <a:pt x="146" y="22"/>
                </a:lnTo>
                <a:lnTo>
                  <a:pt x="144" y="16"/>
                </a:lnTo>
                <a:lnTo>
                  <a:pt x="138" y="8"/>
                </a:lnTo>
                <a:lnTo>
                  <a:pt x="128" y="2"/>
                </a:lnTo>
                <a:lnTo>
                  <a:pt x="122" y="0"/>
                </a:lnTo>
                <a:lnTo>
                  <a:pt x="116" y="0"/>
                </a:lnTo>
                <a:lnTo>
                  <a:pt x="116" y="0"/>
                </a:lnTo>
                <a:lnTo>
                  <a:pt x="110" y="0"/>
                </a:lnTo>
                <a:lnTo>
                  <a:pt x="104" y="2"/>
                </a:lnTo>
                <a:lnTo>
                  <a:pt x="96" y="10"/>
                </a:lnTo>
                <a:lnTo>
                  <a:pt x="90" y="20"/>
                </a:lnTo>
                <a:lnTo>
                  <a:pt x="88" y="24"/>
                </a:lnTo>
                <a:lnTo>
                  <a:pt x="88" y="32"/>
                </a:lnTo>
                <a:lnTo>
                  <a:pt x="88" y="32"/>
                </a:lnTo>
                <a:lnTo>
                  <a:pt x="90" y="56"/>
                </a:lnTo>
                <a:lnTo>
                  <a:pt x="96" y="80"/>
                </a:lnTo>
                <a:lnTo>
                  <a:pt x="104" y="102"/>
                </a:lnTo>
                <a:lnTo>
                  <a:pt x="114" y="124"/>
                </a:lnTo>
                <a:lnTo>
                  <a:pt x="114" y="124"/>
                </a:lnTo>
                <a:lnTo>
                  <a:pt x="114" y="124"/>
                </a:lnTo>
                <a:lnTo>
                  <a:pt x="114" y="124"/>
                </a:lnTo>
                <a:lnTo>
                  <a:pt x="114" y="130"/>
                </a:lnTo>
                <a:lnTo>
                  <a:pt x="112" y="136"/>
                </a:lnTo>
                <a:lnTo>
                  <a:pt x="108" y="140"/>
                </a:lnTo>
                <a:lnTo>
                  <a:pt x="102" y="144"/>
                </a:lnTo>
                <a:lnTo>
                  <a:pt x="28" y="144"/>
                </a:lnTo>
                <a:lnTo>
                  <a:pt x="28" y="144"/>
                </a:lnTo>
                <a:lnTo>
                  <a:pt x="16" y="146"/>
                </a:lnTo>
                <a:lnTo>
                  <a:pt x="8" y="152"/>
                </a:lnTo>
                <a:lnTo>
                  <a:pt x="2" y="160"/>
                </a:lnTo>
                <a:lnTo>
                  <a:pt x="0" y="170"/>
                </a:lnTo>
                <a:lnTo>
                  <a:pt x="0" y="170"/>
                </a:lnTo>
                <a:lnTo>
                  <a:pt x="2" y="180"/>
                </a:lnTo>
                <a:lnTo>
                  <a:pt x="8" y="190"/>
                </a:lnTo>
                <a:lnTo>
                  <a:pt x="16" y="194"/>
                </a:lnTo>
                <a:lnTo>
                  <a:pt x="24" y="198"/>
                </a:lnTo>
                <a:lnTo>
                  <a:pt x="24" y="198"/>
                </a:lnTo>
                <a:lnTo>
                  <a:pt x="14" y="200"/>
                </a:lnTo>
                <a:lnTo>
                  <a:pt x="6" y="206"/>
                </a:lnTo>
                <a:lnTo>
                  <a:pt x="2" y="214"/>
                </a:lnTo>
                <a:lnTo>
                  <a:pt x="0" y="224"/>
                </a:lnTo>
                <a:lnTo>
                  <a:pt x="0" y="224"/>
                </a:lnTo>
                <a:lnTo>
                  <a:pt x="2" y="236"/>
                </a:lnTo>
                <a:lnTo>
                  <a:pt x="8" y="244"/>
                </a:lnTo>
                <a:lnTo>
                  <a:pt x="16" y="250"/>
                </a:lnTo>
                <a:lnTo>
                  <a:pt x="26" y="252"/>
                </a:lnTo>
                <a:lnTo>
                  <a:pt x="28" y="252"/>
                </a:lnTo>
                <a:lnTo>
                  <a:pt x="28" y="252"/>
                </a:lnTo>
                <a:lnTo>
                  <a:pt x="20" y="256"/>
                </a:lnTo>
                <a:lnTo>
                  <a:pt x="12" y="262"/>
                </a:lnTo>
                <a:lnTo>
                  <a:pt x="8" y="270"/>
                </a:lnTo>
                <a:lnTo>
                  <a:pt x="6" y="280"/>
                </a:lnTo>
                <a:lnTo>
                  <a:pt x="6" y="280"/>
                </a:lnTo>
                <a:lnTo>
                  <a:pt x="8" y="290"/>
                </a:lnTo>
                <a:lnTo>
                  <a:pt x="14" y="298"/>
                </a:lnTo>
                <a:lnTo>
                  <a:pt x="22" y="304"/>
                </a:lnTo>
                <a:lnTo>
                  <a:pt x="32" y="306"/>
                </a:lnTo>
                <a:lnTo>
                  <a:pt x="44" y="306"/>
                </a:lnTo>
                <a:lnTo>
                  <a:pt x="44" y="306"/>
                </a:lnTo>
                <a:lnTo>
                  <a:pt x="36" y="314"/>
                </a:lnTo>
                <a:lnTo>
                  <a:pt x="34" y="320"/>
                </a:lnTo>
                <a:lnTo>
                  <a:pt x="34" y="326"/>
                </a:lnTo>
                <a:lnTo>
                  <a:pt x="34" y="326"/>
                </a:lnTo>
                <a:lnTo>
                  <a:pt x="36" y="334"/>
                </a:lnTo>
                <a:lnTo>
                  <a:pt x="42" y="342"/>
                </a:lnTo>
                <a:lnTo>
                  <a:pt x="48" y="348"/>
                </a:lnTo>
                <a:lnTo>
                  <a:pt x="58" y="350"/>
                </a:lnTo>
                <a:lnTo>
                  <a:pt x="142" y="350"/>
                </a:lnTo>
                <a:lnTo>
                  <a:pt x="142" y="350"/>
                </a:lnTo>
                <a:lnTo>
                  <a:pt x="144" y="350"/>
                </a:lnTo>
                <a:lnTo>
                  <a:pt x="144" y="350"/>
                </a:lnTo>
                <a:lnTo>
                  <a:pt x="148" y="350"/>
                </a:lnTo>
                <a:lnTo>
                  <a:pt x="148" y="350"/>
                </a:lnTo>
                <a:lnTo>
                  <a:pt x="160" y="348"/>
                </a:lnTo>
                <a:lnTo>
                  <a:pt x="172" y="346"/>
                </a:lnTo>
                <a:lnTo>
                  <a:pt x="182" y="344"/>
                </a:lnTo>
                <a:lnTo>
                  <a:pt x="194" y="338"/>
                </a:lnTo>
                <a:lnTo>
                  <a:pt x="204" y="332"/>
                </a:lnTo>
                <a:lnTo>
                  <a:pt x="212" y="326"/>
                </a:lnTo>
                <a:lnTo>
                  <a:pt x="220" y="318"/>
                </a:lnTo>
                <a:lnTo>
                  <a:pt x="228" y="310"/>
                </a:lnTo>
                <a:lnTo>
                  <a:pt x="228" y="3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Freeform 4888">
            <a:extLst>
              <a:ext uri="{FF2B5EF4-FFF2-40B4-BE49-F238E27FC236}">
                <a16:creationId xmlns:a16="http://schemas.microsoft.com/office/drawing/2014/main" id="{4C9258B7-45AE-4890-B5DE-C8C2727850B5}"/>
              </a:ext>
            </a:extLst>
          </p:cNvPr>
          <p:cNvSpPr>
            <a:spLocks noEditPoints="1"/>
          </p:cNvSpPr>
          <p:nvPr/>
        </p:nvSpPr>
        <p:spPr bwMode="auto">
          <a:xfrm>
            <a:off x="7217606" y="3701095"/>
            <a:ext cx="716639" cy="473948"/>
          </a:xfrm>
          <a:custGeom>
            <a:avLst/>
            <a:gdLst>
              <a:gd name="T0" fmla="*/ 190 w 380"/>
              <a:gd name="T1" fmla="*/ 0 h 232"/>
              <a:gd name="T2" fmla="*/ 130 w 380"/>
              <a:gd name="T3" fmla="*/ 8 h 232"/>
              <a:gd name="T4" fmla="*/ 78 w 380"/>
              <a:gd name="T5" fmla="*/ 32 h 232"/>
              <a:gd name="T6" fmla="*/ 34 w 380"/>
              <a:gd name="T7" fmla="*/ 68 h 232"/>
              <a:gd name="T8" fmla="*/ 0 w 380"/>
              <a:gd name="T9" fmla="*/ 116 h 232"/>
              <a:gd name="T10" fmla="*/ 16 w 380"/>
              <a:gd name="T11" fmla="*/ 140 h 232"/>
              <a:gd name="T12" fmla="*/ 54 w 380"/>
              <a:gd name="T13" fmla="*/ 184 h 232"/>
              <a:gd name="T14" fmla="*/ 102 w 380"/>
              <a:gd name="T15" fmla="*/ 214 h 232"/>
              <a:gd name="T16" fmla="*/ 160 w 380"/>
              <a:gd name="T17" fmla="*/ 230 h 232"/>
              <a:gd name="T18" fmla="*/ 190 w 380"/>
              <a:gd name="T19" fmla="*/ 232 h 232"/>
              <a:gd name="T20" fmla="*/ 250 w 380"/>
              <a:gd name="T21" fmla="*/ 224 h 232"/>
              <a:gd name="T22" fmla="*/ 302 w 380"/>
              <a:gd name="T23" fmla="*/ 200 h 232"/>
              <a:gd name="T24" fmla="*/ 346 w 380"/>
              <a:gd name="T25" fmla="*/ 164 h 232"/>
              <a:gd name="T26" fmla="*/ 380 w 380"/>
              <a:gd name="T27" fmla="*/ 116 h 232"/>
              <a:gd name="T28" fmla="*/ 364 w 380"/>
              <a:gd name="T29" fmla="*/ 92 h 232"/>
              <a:gd name="T30" fmla="*/ 326 w 380"/>
              <a:gd name="T31" fmla="*/ 48 h 232"/>
              <a:gd name="T32" fmla="*/ 278 w 380"/>
              <a:gd name="T33" fmla="*/ 18 h 232"/>
              <a:gd name="T34" fmla="*/ 220 w 380"/>
              <a:gd name="T35" fmla="*/ 2 h 232"/>
              <a:gd name="T36" fmla="*/ 190 w 380"/>
              <a:gd name="T37" fmla="*/ 0 h 232"/>
              <a:gd name="T38" fmla="*/ 190 w 380"/>
              <a:gd name="T39" fmla="*/ 212 h 232"/>
              <a:gd name="T40" fmla="*/ 152 w 380"/>
              <a:gd name="T41" fmla="*/ 204 h 232"/>
              <a:gd name="T42" fmla="*/ 122 w 380"/>
              <a:gd name="T43" fmla="*/ 184 h 232"/>
              <a:gd name="T44" fmla="*/ 102 w 380"/>
              <a:gd name="T45" fmla="*/ 154 h 232"/>
              <a:gd name="T46" fmla="*/ 94 w 380"/>
              <a:gd name="T47" fmla="*/ 116 h 232"/>
              <a:gd name="T48" fmla="*/ 96 w 380"/>
              <a:gd name="T49" fmla="*/ 96 h 232"/>
              <a:gd name="T50" fmla="*/ 110 w 380"/>
              <a:gd name="T51" fmla="*/ 62 h 232"/>
              <a:gd name="T52" fmla="*/ 136 w 380"/>
              <a:gd name="T53" fmla="*/ 36 h 232"/>
              <a:gd name="T54" fmla="*/ 170 w 380"/>
              <a:gd name="T55" fmla="*/ 22 h 232"/>
              <a:gd name="T56" fmla="*/ 190 w 380"/>
              <a:gd name="T57" fmla="*/ 20 h 232"/>
              <a:gd name="T58" fmla="*/ 228 w 380"/>
              <a:gd name="T59" fmla="*/ 28 h 232"/>
              <a:gd name="T60" fmla="*/ 258 w 380"/>
              <a:gd name="T61" fmla="*/ 48 h 232"/>
              <a:gd name="T62" fmla="*/ 278 w 380"/>
              <a:gd name="T63" fmla="*/ 78 h 232"/>
              <a:gd name="T64" fmla="*/ 286 w 380"/>
              <a:gd name="T65" fmla="*/ 116 h 232"/>
              <a:gd name="T66" fmla="*/ 284 w 380"/>
              <a:gd name="T67" fmla="*/ 136 h 232"/>
              <a:gd name="T68" fmla="*/ 270 w 380"/>
              <a:gd name="T69" fmla="*/ 170 h 232"/>
              <a:gd name="T70" fmla="*/ 244 w 380"/>
              <a:gd name="T71" fmla="*/ 196 h 232"/>
              <a:gd name="T72" fmla="*/ 210 w 380"/>
              <a:gd name="T73" fmla="*/ 210 h 232"/>
              <a:gd name="T74" fmla="*/ 190 w 380"/>
              <a:gd name="T75" fmla="*/ 212 h 232"/>
              <a:gd name="T76" fmla="*/ 242 w 380"/>
              <a:gd name="T77" fmla="*/ 116 h 232"/>
              <a:gd name="T78" fmla="*/ 238 w 380"/>
              <a:gd name="T79" fmla="*/ 136 h 232"/>
              <a:gd name="T80" fmla="*/ 228 w 380"/>
              <a:gd name="T81" fmla="*/ 154 h 232"/>
              <a:gd name="T82" fmla="*/ 210 w 380"/>
              <a:gd name="T83" fmla="*/ 164 h 232"/>
              <a:gd name="T84" fmla="*/ 190 w 380"/>
              <a:gd name="T85" fmla="*/ 168 h 232"/>
              <a:gd name="T86" fmla="*/ 180 w 380"/>
              <a:gd name="T87" fmla="*/ 168 h 232"/>
              <a:gd name="T88" fmla="*/ 160 w 380"/>
              <a:gd name="T89" fmla="*/ 160 h 232"/>
              <a:gd name="T90" fmla="*/ 146 w 380"/>
              <a:gd name="T91" fmla="*/ 146 h 232"/>
              <a:gd name="T92" fmla="*/ 138 w 380"/>
              <a:gd name="T93" fmla="*/ 126 h 232"/>
              <a:gd name="T94" fmla="*/ 138 w 380"/>
              <a:gd name="T95" fmla="*/ 116 h 232"/>
              <a:gd name="T96" fmla="*/ 142 w 380"/>
              <a:gd name="T97" fmla="*/ 96 h 232"/>
              <a:gd name="T98" fmla="*/ 152 w 380"/>
              <a:gd name="T99" fmla="*/ 78 h 232"/>
              <a:gd name="T100" fmla="*/ 170 w 380"/>
              <a:gd name="T101" fmla="*/ 68 h 232"/>
              <a:gd name="T102" fmla="*/ 190 w 380"/>
              <a:gd name="T103" fmla="*/ 64 h 232"/>
              <a:gd name="T104" fmla="*/ 200 w 380"/>
              <a:gd name="T105" fmla="*/ 64 h 232"/>
              <a:gd name="T106" fmla="*/ 220 w 380"/>
              <a:gd name="T107" fmla="*/ 72 h 232"/>
              <a:gd name="T108" fmla="*/ 234 w 380"/>
              <a:gd name="T109" fmla="*/ 86 h 232"/>
              <a:gd name="T110" fmla="*/ 242 w 380"/>
              <a:gd name="T111" fmla="*/ 106 h 232"/>
              <a:gd name="T112" fmla="*/ 242 w 380"/>
              <a:gd name="T113" fmla="*/ 1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0" h="232">
                <a:moveTo>
                  <a:pt x="190" y="0"/>
                </a:moveTo>
                <a:lnTo>
                  <a:pt x="190" y="0"/>
                </a:lnTo>
                <a:lnTo>
                  <a:pt x="160" y="2"/>
                </a:lnTo>
                <a:lnTo>
                  <a:pt x="130" y="8"/>
                </a:lnTo>
                <a:lnTo>
                  <a:pt x="102" y="18"/>
                </a:lnTo>
                <a:lnTo>
                  <a:pt x="78" y="32"/>
                </a:lnTo>
                <a:lnTo>
                  <a:pt x="54" y="48"/>
                </a:lnTo>
                <a:lnTo>
                  <a:pt x="34" y="68"/>
                </a:lnTo>
                <a:lnTo>
                  <a:pt x="16" y="92"/>
                </a:lnTo>
                <a:lnTo>
                  <a:pt x="0" y="116"/>
                </a:lnTo>
                <a:lnTo>
                  <a:pt x="0" y="116"/>
                </a:lnTo>
                <a:lnTo>
                  <a:pt x="16" y="140"/>
                </a:lnTo>
                <a:lnTo>
                  <a:pt x="34" y="164"/>
                </a:lnTo>
                <a:lnTo>
                  <a:pt x="54" y="184"/>
                </a:lnTo>
                <a:lnTo>
                  <a:pt x="78" y="200"/>
                </a:lnTo>
                <a:lnTo>
                  <a:pt x="102" y="214"/>
                </a:lnTo>
                <a:lnTo>
                  <a:pt x="130" y="224"/>
                </a:lnTo>
                <a:lnTo>
                  <a:pt x="160" y="230"/>
                </a:lnTo>
                <a:lnTo>
                  <a:pt x="190" y="232"/>
                </a:lnTo>
                <a:lnTo>
                  <a:pt x="190" y="232"/>
                </a:lnTo>
                <a:lnTo>
                  <a:pt x="220" y="230"/>
                </a:lnTo>
                <a:lnTo>
                  <a:pt x="250" y="224"/>
                </a:lnTo>
                <a:lnTo>
                  <a:pt x="278" y="214"/>
                </a:lnTo>
                <a:lnTo>
                  <a:pt x="302" y="200"/>
                </a:lnTo>
                <a:lnTo>
                  <a:pt x="326" y="184"/>
                </a:lnTo>
                <a:lnTo>
                  <a:pt x="346" y="164"/>
                </a:lnTo>
                <a:lnTo>
                  <a:pt x="364" y="140"/>
                </a:lnTo>
                <a:lnTo>
                  <a:pt x="380" y="116"/>
                </a:lnTo>
                <a:lnTo>
                  <a:pt x="380" y="116"/>
                </a:lnTo>
                <a:lnTo>
                  <a:pt x="364" y="92"/>
                </a:lnTo>
                <a:lnTo>
                  <a:pt x="346" y="68"/>
                </a:lnTo>
                <a:lnTo>
                  <a:pt x="326" y="48"/>
                </a:lnTo>
                <a:lnTo>
                  <a:pt x="302" y="32"/>
                </a:lnTo>
                <a:lnTo>
                  <a:pt x="278" y="18"/>
                </a:lnTo>
                <a:lnTo>
                  <a:pt x="250" y="8"/>
                </a:lnTo>
                <a:lnTo>
                  <a:pt x="220" y="2"/>
                </a:lnTo>
                <a:lnTo>
                  <a:pt x="190" y="0"/>
                </a:lnTo>
                <a:lnTo>
                  <a:pt x="190" y="0"/>
                </a:lnTo>
                <a:close/>
                <a:moveTo>
                  <a:pt x="190" y="212"/>
                </a:moveTo>
                <a:lnTo>
                  <a:pt x="190" y="212"/>
                </a:lnTo>
                <a:lnTo>
                  <a:pt x="170" y="210"/>
                </a:lnTo>
                <a:lnTo>
                  <a:pt x="152" y="204"/>
                </a:lnTo>
                <a:lnTo>
                  <a:pt x="136" y="196"/>
                </a:lnTo>
                <a:lnTo>
                  <a:pt x="122" y="184"/>
                </a:lnTo>
                <a:lnTo>
                  <a:pt x="110" y="170"/>
                </a:lnTo>
                <a:lnTo>
                  <a:pt x="102" y="154"/>
                </a:lnTo>
                <a:lnTo>
                  <a:pt x="96" y="136"/>
                </a:lnTo>
                <a:lnTo>
                  <a:pt x="94" y="116"/>
                </a:lnTo>
                <a:lnTo>
                  <a:pt x="94" y="116"/>
                </a:lnTo>
                <a:lnTo>
                  <a:pt x="96" y="96"/>
                </a:lnTo>
                <a:lnTo>
                  <a:pt x="102" y="78"/>
                </a:lnTo>
                <a:lnTo>
                  <a:pt x="110" y="62"/>
                </a:lnTo>
                <a:lnTo>
                  <a:pt x="122" y="48"/>
                </a:lnTo>
                <a:lnTo>
                  <a:pt x="136" y="36"/>
                </a:lnTo>
                <a:lnTo>
                  <a:pt x="152" y="28"/>
                </a:lnTo>
                <a:lnTo>
                  <a:pt x="170" y="22"/>
                </a:lnTo>
                <a:lnTo>
                  <a:pt x="190" y="20"/>
                </a:lnTo>
                <a:lnTo>
                  <a:pt x="190" y="20"/>
                </a:lnTo>
                <a:lnTo>
                  <a:pt x="210" y="22"/>
                </a:lnTo>
                <a:lnTo>
                  <a:pt x="228" y="28"/>
                </a:lnTo>
                <a:lnTo>
                  <a:pt x="244" y="36"/>
                </a:lnTo>
                <a:lnTo>
                  <a:pt x="258" y="48"/>
                </a:lnTo>
                <a:lnTo>
                  <a:pt x="270" y="62"/>
                </a:lnTo>
                <a:lnTo>
                  <a:pt x="278" y="78"/>
                </a:lnTo>
                <a:lnTo>
                  <a:pt x="284" y="96"/>
                </a:lnTo>
                <a:lnTo>
                  <a:pt x="286" y="116"/>
                </a:lnTo>
                <a:lnTo>
                  <a:pt x="286" y="116"/>
                </a:lnTo>
                <a:lnTo>
                  <a:pt x="284" y="136"/>
                </a:lnTo>
                <a:lnTo>
                  <a:pt x="278" y="154"/>
                </a:lnTo>
                <a:lnTo>
                  <a:pt x="270" y="170"/>
                </a:lnTo>
                <a:lnTo>
                  <a:pt x="258" y="184"/>
                </a:lnTo>
                <a:lnTo>
                  <a:pt x="244" y="196"/>
                </a:lnTo>
                <a:lnTo>
                  <a:pt x="228" y="204"/>
                </a:lnTo>
                <a:lnTo>
                  <a:pt x="210" y="210"/>
                </a:lnTo>
                <a:lnTo>
                  <a:pt x="190" y="212"/>
                </a:lnTo>
                <a:lnTo>
                  <a:pt x="190" y="212"/>
                </a:lnTo>
                <a:close/>
                <a:moveTo>
                  <a:pt x="242" y="116"/>
                </a:moveTo>
                <a:lnTo>
                  <a:pt x="242" y="116"/>
                </a:lnTo>
                <a:lnTo>
                  <a:pt x="242" y="126"/>
                </a:lnTo>
                <a:lnTo>
                  <a:pt x="238" y="136"/>
                </a:lnTo>
                <a:lnTo>
                  <a:pt x="234" y="146"/>
                </a:lnTo>
                <a:lnTo>
                  <a:pt x="228" y="154"/>
                </a:lnTo>
                <a:lnTo>
                  <a:pt x="220" y="160"/>
                </a:lnTo>
                <a:lnTo>
                  <a:pt x="210" y="164"/>
                </a:lnTo>
                <a:lnTo>
                  <a:pt x="200" y="168"/>
                </a:lnTo>
                <a:lnTo>
                  <a:pt x="190" y="168"/>
                </a:lnTo>
                <a:lnTo>
                  <a:pt x="190" y="168"/>
                </a:lnTo>
                <a:lnTo>
                  <a:pt x="180" y="168"/>
                </a:lnTo>
                <a:lnTo>
                  <a:pt x="170" y="164"/>
                </a:lnTo>
                <a:lnTo>
                  <a:pt x="160" y="160"/>
                </a:lnTo>
                <a:lnTo>
                  <a:pt x="152" y="154"/>
                </a:lnTo>
                <a:lnTo>
                  <a:pt x="146" y="146"/>
                </a:lnTo>
                <a:lnTo>
                  <a:pt x="142" y="136"/>
                </a:lnTo>
                <a:lnTo>
                  <a:pt x="138" y="126"/>
                </a:lnTo>
                <a:lnTo>
                  <a:pt x="138" y="116"/>
                </a:lnTo>
                <a:lnTo>
                  <a:pt x="138" y="116"/>
                </a:lnTo>
                <a:lnTo>
                  <a:pt x="138" y="106"/>
                </a:lnTo>
                <a:lnTo>
                  <a:pt x="142" y="96"/>
                </a:lnTo>
                <a:lnTo>
                  <a:pt x="146" y="86"/>
                </a:lnTo>
                <a:lnTo>
                  <a:pt x="152" y="78"/>
                </a:lnTo>
                <a:lnTo>
                  <a:pt x="160" y="72"/>
                </a:lnTo>
                <a:lnTo>
                  <a:pt x="170" y="68"/>
                </a:lnTo>
                <a:lnTo>
                  <a:pt x="180" y="64"/>
                </a:lnTo>
                <a:lnTo>
                  <a:pt x="190" y="64"/>
                </a:lnTo>
                <a:lnTo>
                  <a:pt x="190" y="64"/>
                </a:lnTo>
                <a:lnTo>
                  <a:pt x="200" y="64"/>
                </a:lnTo>
                <a:lnTo>
                  <a:pt x="210" y="68"/>
                </a:lnTo>
                <a:lnTo>
                  <a:pt x="220" y="72"/>
                </a:lnTo>
                <a:lnTo>
                  <a:pt x="228" y="78"/>
                </a:lnTo>
                <a:lnTo>
                  <a:pt x="234" y="86"/>
                </a:lnTo>
                <a:lnTo>
                  <a:pt x="238" y="96"/>
                </a:lnTo>
                <a:lnTo>
                  <a:pt x="242" y="106"/>
                </a:lnTo>
                <a:lnTo>
                  <a:pt x="242" y="116"/>
                </a:lnTo>
                <a:lnTo>
                  <a:pt x="242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4848">
            <a:extLst>
              <a:ext uri="{FF2B5EF4-FFF2-40B4-BE49-F238E27FC236}">
                <a16:creationId xmlns:a16="http://schemas.microsoft.com/office/drawing/2014/main" id="{BD49D93C-7A48-429E-8B9C-19E1692C7B89}"/>
              </a:ext>
            </a:extLst>
          </p:cNvPr>
          <p:cNvSpPr>
            <a:spLocks noEditPoints="1"/>
          </p:cNvSpPr>
          <p:nvPr/>
        </p:nvSpPr>
        <p:spPr bwMode="auto">
          <a:xfrm>
            <a:off x="1558042" y="3631888"/>
            <a:ext cx="639150" cy="543155"/>
          </a:xfrm>
          <a:custGeom>
            <a:avLst/>
            <a:gdLst>
              <a:gd name="T0" fmla="*/ 198 w 354"/>
              <a:gd name="T1" fmla="*/ 12 h 314"/>
              <a:gd name="T2" fmla="*/ 194 w 354"/>
              <a:gd name="T3" fmla="*/ 8 h 314"/>
              <a:gd name="T4" fmla="*/ 184 w 354"/>
              <a:gd name="T5" fmla="*/ 0 h 314"/>
              <a:gd name="T6" fmla="*/ 178 w 354"/>
              <a:gd name="T7" fmla="*/ 0 h 314"/>
              <a:gd name="T8" fmla="*/ 166 w 354"/>
              <a:gd name="T9" fmla="*/ 4 h 314"/>
              <a:gd name="T10" fmla="*/ 158 w 354"/>
              <a:gd name="T11" fmla="*/ 12 h 314"/>
              <a:gd name="T12" fmla="*/ 4 w 354"/>
              <a:gd name="T13" fmla="*/ 278 h 314"/>
              <a:gd name="T14" fmla="*/ 0 w 354"/>
              <a:gd name="T15" fmla="*/ 290 h 314"/>
              <a:gd name="T16" fmla="*/ 4 w 354"/>
              <a:gd name="T17" fmla="*/ 302 h 314"/>
              <a:gd name="T18" fmla="*/ 8 w 354"/>
              <a:gd name="T19" fmla="*/ 306 h 314"/>
              <a:gd name="T20" fmla="*/ 18 w 354"/>
              <a:gd name="T21" fmla="*/ 312 h 314"/>
              <a:gd name="T22" fmla="*/ 330 w 354"/>
              <a:gd name="T23" fmla="*/ 314 h 314"/>
              <a:gd name="T24" fmla="*/ 338 w 354"/>
              <a:gd name="T25" fmla="*/ 312 h 314"/>
              <a:gd name="T26" fmla="*/ 348 w 354"/>
              <a:gd name="T27" fmla="*/ 306 h 314"/>
              <a:gd name="T28" fmla="*/ 352 w 354"/>
              <a:gd name="T29" fmla="*/ 302 h 314"/>
              <a:gd name="T30" fmla="*/ 354 w 354"/>
              <a:gd name="T31" fmla="*/ 290 h 314"/>
              <a:gd name="T32" fmla="*/ 352 w 354"/>
              <a:gd name="T33" fmla="*/ 278 h 314"/>
              <a:gd name="T34" fmla="*/ 42 w 354"/>
              <a:gd name="T35" fmla="*/ 280 h 314"/>
              <a:gd name="T36" fmla="*/ 314 w 354"/>
              <a:gd name="T37" fmla="*/ 280 h 314"/>
              <a:gd name="T38" fmla="*/ 160 w 354"/>
              <a:gd name="T39" fmla="*/ 142 h 314"/>
              <a:gd name="T40" fmla="*/ 158 w 354"/>
              <a:gd name="T41" fmla="*/ 132 h 314"/>
              <a:gd name="T42" fmla="*/ 160 w 354"/>
              <a:gd name="T43" fmla="*/ 126 h 314"/>
              <a:gd name="T44" fmla="*/ 164 w 354"/>
              <a:gd name="T45" fmla="*/ 122 h 314"/>
              <a:gd name="T46" fmla="*/ 178 w 354"/>
              <a:gd name="T47" fmla="*/ 118 h 314"/>
              <a:gd name="T48" fmla="*/ 186 w 354"/>
              <a:gd name="T49" fmla="*/ 118 h 314"/>
              <a:gd name="T50" fmla="*/ 192 w 354"/>
              <a:gd name="T51" fmla="*/ 122 h 314"/>
              <a:gd name="T52" fmla="*/ 198 w 354"/>
              <a:gd name="T53" fmla="*/ 132 h 314"/>
              <a:gd name="T54" fmla="*/ 196 w 354"/>
              <a:gd name="T55" fmla="*/ 142 h 314"/>
              <a:gd name="T56" fmla="*/ 172 w 354"/>
              <a:gd name="T57" fmla="*/ 206 h 314"/>
              <a:gd name="T58" fmla="*/ 178 w 354"/>
              <a:gd name="T59" fmla="*/ 218 h 314"/>
              <a:gd name="T60" fmla="*/ 186 w 354"/>
              <a:gd name="T61" fmla="*/ 220 h 314"/>
              <a:gd name="T62" fmla="*/ 190 w 354"/>
              <a:gd name="T63" fmla="*/ 224 h 314"/>
              <a:gd name="T64" fmla="*/ 194 w 354"/>
              <a:gd name="T65" fmla="*/ 230 h 314"/>
              <a:gd name="T66" fmla="*/ 196 w 354"/>
              <a:gd name="T67" fmla="*/ 238 h 314"/>
              <a:gd name="T68" fmla="*/ 194 w 354"/>
              <a:gd name="T69" fmla="*/ 244 h 314"/>
              <a:gd name="T70" fmla="*/ 190 w 354"/>
              <a:gd name="T71" fmla="*/ 250 h 314"/>
              <a:gd name="T72" fmla="*/ 186 w 354"/>
              <a:gd name="T73" fmla="*/ 254 h 314"/>
              <a:gd name="T74" fmla="*/ 178 w 354"/>
              <a:gd name="T75" fmla="*/ 256 h 314"/>
              <a:gd name="T76" fmla="*/ 170 w 354"/>
              <a:gd name="T77" fmla="*/ 254 h 314"/>
              <a:gd name="T78" fmla="*/ 166 w 354"/>
              <a:gd name="T79" fmla="*/ 250 h 314"/>
              <a:gd name="T80" fmla="*/ 162 w 354"/>
              <a:gd name="T81" fmla="*/ 244 h 314"/>
              <a:gd name="T82" fmla="*/ 160 w 354"/>
              <a:gd name="T83" fmla="*/ 238 h 314"/>
              <a:gd name="T84" fmla="*/ 162 w 354"/>
              <a:gd name="T85" fmla="*/ 230 h 314"/>
              <a:gd name="T86" fmla="*/ 166 w 354"/>
              <a:gd name="T87" fmla="*/ 224 h 314"/>
              <a:gd name="T88" fmla="*/ 178 w 354"/>
              <a:gd name="T89" fmla="*/ 218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4" h="314">
                <a:moveTo>
                  <a:pt x="352" y="278"/>
                </a:moveTo>
                <a:lnTo>
                  <a:pt x="198" y="12"/>
                </a:lnTo>
                <a:lnTo>
                  <a:pt x="198" y="12"/>
                </a:lnTo>
                <a:lnTo>
                  <a:pt x="194" y="8"/>
                </a:lnTo>
                <a:lnTo>
                  <a:pt x="190" y="4"/>
                </a:lnTo>
                <a:lnTo>
                  <a:pt x="184" y="0"/>
                </a:lnTo>
                <a:lnTo>
                  <a:pt x="178" y="0"/>
                </a:lnTo>
                <a:lnTo>
                  <a:pt x="178" y="0"/>
                </a:lnTo>
                <a:lnTo>
                  <a:pt x="172" y="0"/>
                </a:lnTo>
                <a:lnTo>
                  <a:pt x="166" y="4"/>
                </a:lnTo>
                <a:lnTo>
                  <a:pt x="162" y="8"/>
                </a:lnTo>
                <a:lnTo>
                  <a:pt x="158" y="12"/>
                </a:lnTo>
                <a:lnTo>
                  <a:pt x="4" y="278"/>
                </a:lnTo>
                <a:lnTo>
                  <a:pt x="4" y="278"/>
                </a:lnTo>
                <a:lnTo>
                  <a:pt x="2" y="282"/>
                </a:lnTo>
                <a:lnTo>
                  <a:pt x="0" y="290"/>
                </a:lnTo>
                <a:lnTo>
                  <a:pt x="2" y="296"/>
                </a:lnTo>
                <a:lnTo>
                  <a:pt x="4" y="302"/>
                </a:lnTo>
                <a:lnTo>
                  <a:pt x="4" y="302"/>
                </a:lnTo>
                <a:lnTo>
                  <a:pt x="8" y="306"/>
                </a:lnTo>
                <a:lnTo>
                  <a:pt x="12" y="310"/>
                </a:lnTo>
                <a:lnTo>
                  <a:pt x="18" y="312"/>
                </a:lnTo>
                <a:lnTo>
                  <a:pt x="26" y="314"/>
                </a:lnTo>
                <a:lnTo>
                  <a:pt x="330" y="314"/>
                </a:lnTo>
                <a:lnTo>
                  <a:pt x="330" y="314"/>
                </a:lnTo>
                <a:lnTo>
                  <a:pt x="338" y="312"/>
                </a:lnTo>
                <a:lnTo>
                  <a:pt x="342" y="310"/>
                </a:lnTo>
                <a:lnTo>
                  <a:pt x="348" y="306"/>
                </a:lnTo>
                <a:lnTo>
                  <a:pt x="352" y="302"/>
                </a:lnTo>
                <a:lnTo>
                  <a:pt x="352" y="302"/>
                </a:lnTo>
                <a:lnTo>
                  <a:pt x="354" y="296"/>
                </a:lnTo>
                <a:lnTo>
                  <a:pt x="354" y="290"/>
                </a:lnTo>
                <a:lnTo>
                  <a:pt x="354" y="282"/>
                </a:lnTo>
                <a:lnTo>
                  <a:pt x="352" y="278"/>
                </a:lnTo>
                <a:lnTo>
                  <a:pt x="352" y="278"/>
                </a:lnTo>
                <a:close/>
                <a:moveTo>
                  <a:pt x="42" y="280"/>
                </a:moveTo>
                <a:lnTo>
                  <a:pt x="178" y="44"/>
                </a:lnTo>
                <a:lnTo>
                  <a:pt x="314" y="280"/>
                </a:lnTo>
                <a:lnTo>
                  <a:pt x="42" y="280"/>
                </a:lnTo>
                <a:close/>
                <a:moveTo>
                  <a:pt x="160" y="142"/>
                </a:moveTo>
                <a:lnTo>
                  <a:pt x="160" y="142"/>
                </a:lnTo>
                <a:lnTo>
                  <a:pt x="158" y="132"/>
                </a:lnTo>
                <a:lnTo>
                  <a:pt x="158" y="132"/>
                </a:lnTo>
                <a:lnTo>
                  <a:pt x="160" y="126"/>
                </a:lnTo>
                <a:lnTo>
                  <a:pt x="164" y="122"/>
                </a:lnTo>
                <a:lnTo>
                  <a:pt x="164" y="122"/>
                </a:lnTo>
                <a:lnTo>
                  <a:pt x="170" y="118"/>
                </a:lnTo>
                <a:lnTo>
                  <a:pt x="178" y="118"/>
                </a:lnTo>
                <a:lnTo>
                  <a:pt x="178" y="118"/>
                </a:lnTo>
                <a:lnTo>
                  <a:pt x="186" y="118"/>
                </a:lnTo>
                <a:lnTo>
                  <a:pt x="192" y="122"/>
                </a:lnTo>
                <a:lnTo>
                  <a:pt x="192" y="122"/>
                </a:lnTo>
                <a:lnTo>
                  <a:pt x="196" y="126"/>
                </a:lnTo>
                <a:lnTo>
                  <a:pt x="198" y="132"/>
                </a:lnTo>
                <a:lnTo>
                  <a:pt x="198" y="132"/>
                </a:lnTo>
                <a:lnTo>
                  <a:pt x="196" y="142"/>
                </a:lnTo>
                <a:lnTo>
                  <a:pt x="184" y="206"/>
                </a:lnTo>
                <a:lnTo>
                  <a:pt x="172" y="206"/>
                </a:lnTo>
                <a:lnTo>
                  <a:pt x="160" y="142"/>
                </a:lnTo>
                <a:close/>
                <a:moveTo>
                  <a:pt x="178" y="218"/>
                </a:moveTo>
                <a:lnTo>
                  <a:pt x="178" y="218"/>
                </a:lnTo>
                <a:lnTo>
                  <a:pt x="186" y="220"/>
                </a:lnTo>
                <a:lnTo>
                  <a:pt x="186" y="220"/>
                </a:lnTo>
                <a:lnTo>
                  <a:pt x="190" y="224"/>
                </a:lnTo>
                <a:lnTo>
                  <a:pt x="190" y="224"/>
                </a:lnTo>
                <a:lnTo>
                  <a:pt x="194" y="230"/>
                </a:lnTo>
                <a:lnTo>
                  <a:pt x="194" y="230"/>
                </a:lnTo>
                <a:lnTo>
                  <a:pt x="196" y="238"/>
                </a:lnTo>
                <a:lnTo>
                  <a:pt x="196" y="238"/>
                </a:lnTo>
                <a:lnTo>
                  <a:pt x="194" y="244"/>
                </a:lnTo>
                <a:lnTo>
                  <a:pt x="194" y="244"/>
                </a:lnTo>
                <a:lnTo>
                  <a:pt x="190" y="250"/>
                </a:lnTo>
                <a:lnTo>
                  <a:pt x="190" y="250"/>
                </a:lnTo>
                <a:lnTo>
                  <a:pt x="186" y="254"/>
                </a:lnTo>
                <a:lnTo>
                  <a:pt x="186" y="254"/>
                </a:lnTo>
                <a:lnTo>
                  <a:pt x="178" y="256"/>
                </a:lnTo>
                <a:lnTo>
                  <a:pt x="178" y="256"/>
                </a:lnTo>
                <a:lnTo>
                  <a:pt x="170" y="254"/>
                </a:lnTo>
                <a:lnTo>
                  <a:pt x="170" y="254"/>
                </a:lnTo>
                <a:lnTo>
                  <a:pt x="166" y="250"/>
                </a:lnTo>
                <a:lnTo>
                  <a:pt x="166" y="250"/>
                </a:lnTo>
                <a:lnTo>
                  <a:pt x="162" y="244"/>
                </a:lnTo>
                <a:lnTo>
                  <a:pt x="162" y="244"/>
                </a:lnTo>
                <a:lnTo>
                  <a:pt x="160" y="238"/>
                </a:lnTo>
                <a:lnTo>
                  <a:pt x="160" y="238"/>
                </a:lnTo>
                <a:lnTo>
                  <a:pt x="162" y="230"/>
                </a:lnTo>
                <a:lnTo>
                  <a:pt x="166" y="224"/>
                </a:lnTo>
                <a:lnTo>
                  <a:pt x="166" y="224"/>
                </a:lnTo>
                <a:lnTo>
                  <a:pt x="170" y="220"/>
                </a:lnTo>
                <a:lnTo>
                  <a:pt x="178" y="218"/>
                </a:lnTo>
                <a:lnTo>
                  <a:pt x="178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8886F382-02E6-4BCC-BB8C-E0B81F45F4AE}"/>
              </a:ext>
            </a:extLst>
          </p:cNvPr>
          <p:cNvSpPr/>
          <p:nvPr/>
        </p:nvSpPr>
        <p:spPr bwMode="ltGray">
          <a:xfrm>
            <a:off x="6804123" y="2242211"/>
            <a:ext cx="1045467" cy="444137"/>
          </a:xfrm>
          <a:prstGeom prst="cube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3B19582A-2210-4EC7-A701-3E90298F4E14}"/>
              </a:ext>
            </a:extLst>
          </p:cNvPr>
          <p:cNvSpPr/>
          <p:nvPr/>
        </p:nvSpPr>
        <p:spPr bwMode="ltGray">
          <a:xfrm>
            <a:off x="7253423" y="1869373"/>
            <a:ext cx="250710" cy="459485"/>
          </a:xfrm>
          <a:prstGeom prst="flowChartMagneticDisk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EA18AFAD-40E5-43F9-B3FE-937791C3CDAD}"/>
              </a:ext>
            </a:extLst>
          </p:cNvPr>
          <p:cNvSpPr/>
          <p:nvPr/>
        </p:nvSpPr>
        <p:spPr bwMode="ltGray">
          <a:xfrm rot="16200000">
            <a:off x="7142884" y="2351922"/>
            <a:ext cx="277501" cy="342692"/>
          </a:xfrm>
          <a:prstGeom prst="flowChartDelay">
            <a:avLst/>
          </a:prstGeom>
          <a:solidFill>
            <a:srgbClr val="DC69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92C16720-7273-4C39-A188-30F1A0C2F069}"/>
              </a:ext>
            </a:extLst>
          </p:cNvPr>
          <p:cNvSpPr/>
          <p:nvPr/>
        </p:nvSpPr>
        <p:spPr bwMode="ltGray">
          <a:xfrm>
            <a:off x="7745845" y="2375456"/>
            <a:ext cx="218056" cy="271555"/>
          </a:xfrm>
          <a:prstGeom prst="cube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343AF84A-DA5B-4115-89A2-94DBD4961253}"/>
              </a:ext>
            </a:extLst>
          </p:cNvPr>
          <p:cNvSpPr/>
          <p:nvPr/>
        </p:nvSpPr>
        <p:spPr bwMode="ltGray">
          <a:xfrm>
            <a:off x="7527749" y="1856305"/>
            <a:ext cx="250710" cy="459485"/>
          </a:xfrm>
          <a:prstGeom prst="flowChartMagneticDisk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42387-AA83-4505-836B-737C383F35AA}"/>
              </a:ext>
            </a:extLst>
          </p:cNvPr>
          <p:cNvSpPr/>
          <p:nvPr/>
        </p:nvSpPr>
        <p:spPr>
          <a:xfrm>
            <a:off x="661697" y="5342208"/>
            <a:ext cx="2520091" cy="38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PE" i="1" dirty="0">
                <a:solidFill>
                  <a:srgbClr val="FFFFFF"/>
                </a:solidFill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Creando valor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CA2F970-BF09-4CF2-A97C-416C340457C4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771C8E9-3A20-4D20-8991-7DD27D20A0DE}"/>
              </a:ext>
            </a:extLst>
          </p:cNvPr>
          <p:cNvSpPr txBox="1">
            <a:spLocks/>
          </p:cNvSpPr>
          <p:nvPr/>
        </p:nvSpPr>
        <p:spPr>
          <a:xfrm>
            <a:off x="3435743" y="1054046"/>
            <a:ext cx="10515600" cy="5765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800" kern="0" dirty="0">
                <a:solidFill>
                  <a:schemeClr val="tx2"/>
                </a:solidFill>
              </a:rPr>
              <a:t>ESTRUCTURA DE LA NORMA</a:t>
            </a:r>
          </a:p>
        </p:txBody>
      </p:sp>
    </p:spTree>
    <p:extLst>
      <p:ext uri="{BB962C8B-B14F-4D97-AF65-F5344CB8AC3E}">
        <p14:creationId xmlns:p14="http://schemas.microsoft.com/office/powerpoint/2010/main" val="21873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442;p54">
            <a:extLst>
              <a:ext uri="{FF2B5EF4-FFF2-40B4-BE49-F238E27FC236}">
                <a16:creationId xmlns:a16="http://schemas.microsoft.com/office/drawing/2014/main" id="{D02CFAF8-B54F-453B-ABC5-CAB9DB0B432C}"/>
              </a:ext>
            </a:extLst>
          </p:cNvPr>
          <p:cNvGrpSpPr/>
          <p:nvPr/>
        </p:nvGrpSpPr>
        <p:grpSpPr>
          <a:xfrm>
            <a:off x="5545999" y="961682"/>
            <a:ext cx="3884169" cy="4018717"/>
            <a:chOff x="4663" y="580"/>
            <a:chExt cx="850" cy="916"/>
          </a:xfrm>
        </p:grpSpPr>
        <p:sp>
          <p:nvSpPr>
            <p:cNvPr id="12" name="Google Shape;443;p54">
              <a:extLst>
                <a:ext uri="{FF2B5EF4-FFF2-40B4-BE49-F238E27FC236}">
                  <a16:creationId xmlns:a16="http://schemas.microsoft.com/office/drawing/2014/main" id="{FE5E515C-99B2-4C5F-A615-DDB60E7AC92A}"/>
                </a:ext>
              </a:extLst>
            </p:cNvPr>
            <p:cNvSpPr/>
            <p:nvPr/>
          </p:nvSpPr>
          <p:spPr>
            <a:xfrm>
              <a:off x="4886" y="1080"/>
              <a:ext cx="409" cy="264"/>
            </a:xfrm>
            <a:custGeom>
              <a:avLst/>
              <a:gdLst/>
              <a:ahLst/>
              <a:cxnLst/>
              <a:rect l="l" t="t" r="r" b="b"/>
              <a:pathLst>
                <a:path w="315" h="203" extrusionOk="0">
                  <a:moveTo>
                    <a:pt x="0" y="91"/>
                  </a:moveTo>
                  <a:cubicBezTo>
                    <a:pt x="15" y="116"/>
                    <a:pt x="37" y="138"/>
                    <a:pt x="64" y="153"/>
                  </a:cubicBezTo>
                  <a:cubicBezTo>
                    <a:pt x="151" y="203"/>
                    <a:pt x="262" y="175"/>
                    <a:pt x="315" y="9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44;p54">
              <a:extLst>
                <a:ext uri="{FF2B5EF4-FFF2-40B4-BE49-F238E27FC236}">
                  <a16:creationId xmlns:a16="http://schemas.microsoft.com/office/drawing/2014/main" id="{97FB0A89-4589-4114-9780-6050A17FEBD9}"/>
                </a:ext>
              </a:extLst>
            </p:cNvPr>
            <p:cNvSpPr/>
            <p:nvPr/>
          </p:nvSpPr>
          <p:spPr>
            <a:xfrm>
              <a:off x="5099" y="828"/>
              <a:ext cx="265" cy="355"/>
            </a:xfrm>
            <a:custGeom>
              <a:avLst/>
              <a:gdLst/>
              <a:ahLst/>
              <a:cxnLst/>
              <a:rect l="l" t="t" r="r" b="b"/>
              <a:pathLst>
                <a:path w="204" h="273" extrusionOk="0">
                  <a:moveTo>
                    <a:pt x="158" y="273"/>
                  </a:moveTo>
                  <a:cubicBezTo>
                    <a:pt x="204" y="185"/>
                    <a:pt x="173" y="75"/>
                    <a:pt x="86" y="25"/>
                  </a:cubicBezTo>
                  <a:cubicBezTo>
                    <a:pt x="59" y="9"/>
                    <a:pt x="30" y="1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lnTo>
                    <a:pt x="158" y="27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45;p54">
              <a:extLst>
                <a:ext uri="{FF2B5EF4-FFF2-40B4-BE49-F238E27FC236}">
                  <a16:creationId xmlns:a16="http://schemas.microsoft.com/office/drawing/2014/main" id="{10AD9F27-2D25-422E-AF4D-9F7AFD81FE10}"/>
                </a:ext>
              </a:extLst>
            </p:cNvPr>
            <p:cNvSpPr/>
            <p:nvPr/>
          </p:nvSpPr>
          <p:spPr>
            <a:xfrm>
              <a:off x="4838" y="828"/>
              <a:ext cx="243" cy="355"/>
            </a:xfrm>
            <a:custGeom>
              <a:avLst/>
              <a:gdLst/>
              <a:ahLst/>
              <a:cxnLst/>
              <a:rect l="l" t="t" r="r" b="b"/>
              <a:pathLst>
                <a:path w="187" h="273" extrusionOk="0">
                  <a:moveTo>
                    <a:pt x="187" y="0"/>
                  </a:moveTo>
                  <a:cubicBezTo>
                    <a:pt x="125" y="3"/>
                    <a:pt x="66" y="36"/>
                    <a:pt x="33" y="93"/>
                  </a:cubicBezTo>
                  <a:cubicBezTo>
                    <a:pt x="0" y="150"/>
                    <a:pt x="1" y="218"/>
                    <a:pt x="29" y="273"/>
                  </a:cubicBezTo>
                  <a:cubicBezTo>
                    <a:pt x="187" y="182"/>
                    <a:pt x="187" y="182"/>
                    <a:pt x="187" y="182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46;p54">
              <a:extLst>
                <a:ext uri="{FF2B5EF4-FFF2-40B4-BE49-F238E27FC236}">
                  <a16:creationId xmlns:a16="http://schemas.microsoft.com/office/drawing/2014/main" id="{205FFF0C-F6B3-4279-813D-81DFCBB12C40}"/>
                </a:ext>
              </a:extLst>
            </p:cNvPr>
            <p:cNvSpPr/>
            <p:nvPr/>
          </p:nvSpPr>
          <p:spPr>
            <a:xfrm>
              <a:off x="4663" y="580"/>
              <a:ext cx="529" cy="637"/>
            </a:xfrm>
            <a:custGeom>
              <a:avLst/>
              <a:gdLst/>
              <a:ahLst/>
              <a:cxnLst/>
              <a:rect l="l" t="t" r="r" b="b"/>
              <a:pathLst>
                <a:path w="365" h="437" extrusionOk="0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47;p54">
              <a:extLst>
                <a:ext uri="{FF2B5EF4-FFF2-40B4-BE49-F238E27FC236}">
                  <a16:creationId xmlns:a16="http://schemas.microsoft.com/office/drawing/2014/main" id="{063419D7-A547-402D-A531-8A54EA4CFCC9}"/>
                </a:ext>
              </a:extLst>
            </p:cNvPr>
            <p:cNvSpPr/>
            <p:nvPr/>
          </p:nvSpPr>
          <p:spPr>
            <a:xfrm>
              <a:off x="4672" y="1152"/>
              <a:ext cx="742" cy="344"/>
            </a:xfrm>
            <a:custGeom>
              <a:avLst/>
              <a:gdLst/>
              <a:ahLst/>
              <a:cxnLst/>
              <a:rect l="l" t="t" r="r" b="b"/>
              <a:pathLst>
                <a:path w="512" h="236" extrusionOk="0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48;p54">
              <a:extLst>
                <a:ext uri="{FF2B5EF4-FFF2-40B4-BE49-F238E27FC236}">
                  <a16:creationId xmlns:a16="http://schemas.microsoft.com/office/drawing/2014/main" id="{D425C0D9-DDAC-4F67-BB26-3D32DAF4DDC1}"/>
                </a:ext>
              </a:extLst>
            </p:cNvPr>
            <p:cNvSpPr/>
            <p:nvPr/>
          </p:nvSpPr>
          <p:spPr>
            <a:xfrm>
              <a:off x="5147" y="649"/>
              <a:ext cx="366" cy="685"/>
            </a:xfrm>
            <a:custGeom>
              <a:avLst/>
              <a:gdLst/>
              <a:ahLst/>
              <a:cxnLst/>
              <a:rect l="l" t="t" r="r" b="b"/>
              <a:pathLst>
                <a:path w="252" h="470" extrusionOk="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" name="Google Shape;1805;p270">
            <a:extLst>
              <a:ext uri="{FF2B5EF4-FFF2-40B4-BE49-F238E27FC236}">
                <a16:creationId xmlns:a16="http://schemas.microsoft.com/office/drawing/2014/main" id="{6F4EE095-6A4E-42B3-8BC0-A94A896D3CF9}"/>
              </a:ext>
            </a:extLst>
          </p:cNvPr>
          <p:cNvCxnSpPr>
            <a:cxnSpLocks/>
          </p:cNvCxnSpPr>
          <p:nvPr/>
        </p:nvCxnSpPr>
        <p:spPr>
          <a:xfrm>
            <a:off x="4244415" y="1264402"/>
            <a:ext cx="3042606" cy="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5" name="Google Shape;1805;p270">
            <a:extLst>
              <a:ext uri="{FF2B5EF4-FFF2-40B4-BE49-F238E27FC236}">
                <a16:creationId xmlns:a16="http://schemas.microsoft.com/office/drawing/2014/main" id="{DE6AD965-58FB-4A4D-BAD6-6E17F737EA2E}"/>
              </a:ext>
            </a:extLst>
          </p:cNvPr>
          <p:cNvCxnSpPr>
            <a:cxnSpLocks/>
          </p:cNvCxnSpPr>
          <p:nvPr/>
        </p:nvCxnSpPr>
        <p:spPr>
          <a:xfrm>
            <a:off x="9288417" y="3918069"/>
            <a:ext cx="2639243" cy="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6" name="Google Shape;1805;p270">
            <a:extLst>
              <a:ext uri="{FF2B5EF4-FFF2-40B4-BE49-F238E27FC236}">
                <a16:creationId xmlns:a16="http://schemas.microsoft.com/office/drawing/2014/main" id="{47436E4E-BCCD-467D-BB3A-F7E14EB68F46}"/>
              </a:ext>
            </a:extLst>
          </p:cNvPr>
          <p:cNvCxnSpPr>
            <a:cxnSpLocks/>
          </p:cNvCxnSpPr>
          <p:nvPr/>
        </p:nvCxnSpPr>
        <p:spPr>
          <a:xfrm>
            <a:off x="3950055" y="4910722"/>
            <a:ext cx="3042606" cy="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FE079DF-6748-49AD-9121-0D0002F66BD8}"/>
              </a:ext>
            </a:extLst>
          </p:cNvPr>
          <p:cNvSpPr txBox="1"/>
          <p:nvPr/>
        </p:nvSpPr>
        <p:spPr>
          <a:xfrm>
            <a:off x="4173498" y="933839"/>
            <a:ext cx="246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tx2"/>
                </a:solidFill>
              </a:rPr>
              <a:t>•Gestión de la Calidad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F80320-0C87-4AE7-B22C-01FE7C90A2DD}"/>
              </a:ext>
            </a:extLst>
          </p:cNvPr>
          <p:cNvSpPr txBox="1"/>
          <p:nvPr/>
        </p:nvSpPr>
        <p:spPr>
          <a:xfrm>
            <a:off x="3861727" y="4910722"/>
            <a:ext cx="2703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tx2"/>
                </a:solidFill>
              </a:rPr>
              <a:t>• Gestión de Cumplimiento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1A4D3C-D673-477E-A54A-130CDC942B65}"/>
              </a:ext>
            </a:extLst>
          </p:cNvPr>
          <p:cNvSpPr txBox="1"/>
          <p:nvPr/>
        </p:nvSpPr>
        <p:spPr>
          <a:xfrm>
            <a:off x="9442165" y="3333294"/>
            <a:ext cx="249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tx2"/>
                </a:solidFill>
              </a:rPr>
              <a:t>• Gestión de la Responsabilidad Social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5B16D-29B8-4D81-B0F4-A196A1E23774}"/>
              </a:ext>
            </a:extLst>
          </p:cNvPr>
          <p:cNvSpPr txBox="1"/>
          <p:nvPr/>
        </p:nvSpPr>
        <p:spPr>
          <a:xfrm>
            <a:off x="6804922" y="2827609"/>
            <a:ext cx="149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>
                <a:solidFill>
                  <a:schemeClr val="tx2"/>
                </a:solidFill>
              </a:rPr>
              <a:t>GESTIÓN DEL RIESGO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8E9C4-1683-4302-A8CC-73F1CA8DCB1B}"/>
              </a:ext>
            </a:extLst>
          </p:cNvPr>
          <p:cNvSpPr txBox="1"/>
          <p:nvPr/>
        </p:nvSpPr>
        <p:spPr>
          <a:xfrm>
            <a:off x="590436" y="1882697"/>
            <a:ext cx="3455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>
                <a:solidFill>
                  <a:schemeClr val="tx2"/>
                </a:solidFill>
              </a:rPr>
              <a:t>Estatales, privadas o sin fines de lucro</a:t>
            </a:r>
          </a:p>
        </p:txBody>
      </p:sp>
      <p:grpSp>
        <p:nvGrpSpPr>
          <p:cNvPr id="38" name="Group 114">
            <a:extLst>
              <a:ext uri="{FF2B5EF4-FFF2-40B4-BE49-F238E27FC236}">
                <a16:creationId xmlns:a16="http://schemas.microsoft.com/office/drawing/2014/main" id="{1E070503-6B9C-4EE9-9753-42748D446C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58" y="1777501"/>
            <a:ext cx="523086" cy="523008"/>
            <a:chOff x="986" y="0"/>
            <a:chExt cx="6709" cy="6708"/>
          </a:xfrm>
          <a:solidFill>
            <a:srgbClr val="464646"/>
          </a:solidFill>
        </p:grpSpPr>
        <p:sp>
          <p:nvSpPr>
            <p:cNvPr id="39" name="Freeform 115">
              <a:extLst>
                <a:ext uri="{FF2B5EF4-FFF2-40B4-BE49-F238E27FC236}">
                  <a16:creationId xmlns:a16="http://schemas.microsoft.com/office/drawing/2014/main" id="{66A371F6-3D47-4D97-AA40-832C45D9C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09" cy="6708"/>
            </a:xfrm>
            <a:custGeom>
              <a:avLst/>
              <a:gdLst>
                <a:gd name="T0" fmla="*/ 0 w 6709"/>
                <a:gd name="T1" fmla="*/ 0 h 6708"/>
                <a:gd name="T2" fmla="*/ 0 w 6709"/>
                <a:gd name="T3" fmla="*/ 6708 h 6708"/>
                <a:gd name="T4" fmla="*/ 6709 w 6709"/>
                <a:gd name="T5" fmla="*/ 6708 h 6708"/>
                <a:gd name="T6" fmla="*/ 6709 w 6709"/>
                <a:gd name="T7" fmla="*/ 0 h 6708"/>
                <a:gd name="T8" fmla="*/ 0 w 6709"/>
                <a:gd name="T9" fmla="*/ 0 h 6708"/>
                <a:gd name="T10" fmla="*/ 6423 w 6709"/>
                <a:gd name="T11" fmla="*/ 6422 h 6708"/>
                <a:gd name="T12" fmla="*/ 286 w 6709"/>
                <a:gd name="T13" fmla="*/ 6422 h 6708"/>
                <a:gd name="T14" fmla="*/ 286 w 6709"/>
                <a:gd name="T15" fmla="*/ 286 h 6708"/>
                <a:gd name="T16" fmla="*/ 6423 w 6709"/>
                <a:gd name="T17" fmla="*/ 286 h 6708"/>
                <a:gd name="T18" fmla="*/ 6423 w 6709"/>
                <a:gd name="T19" fmla="*/ 6422 h 6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9" h="6708">
                  <a:moveTo>
                    <a:pt x="0" y="0"/>
                  </a:moveTo>
                  <a:lnTo>
                    <a:pt x="0" y="6708"/>
                  </a:lnTo>
                  <a:lnTo>
                    <a:pt x="6709" y="6708"/>
                  </a:lnTo>
                  <a:lnTo>
                    <a:pt x="6709" y="0"/>
                  </a:lnTo>
                  <a:lnTo>
                    <a:pt x="0" y="0"/>
                  </a:lnTo>
                  <a:close/>
                  <a:moveTo>
                    <a:pt x="6423" y="6422"/>
                  </a:moveTo>
                  <a:lnTo>
                    <a:pt x="286" y="6422"/>
                  </a:lnTo>
                  <a:lnTo>
                    <a:pt x="286" y="286"/>
                  </a:lnTo>
                  <a:lnTo>
                    <a:pt x="6423" y="286"/>
                  </a:lnTo>
                  <a:lnTo>
                    <a:pt x="6423" y="6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Rectangle 116">
              <a:extLst>
                <a:ext uri="{FF2B5EF4-FFF2-40B4-BE49-F238E27FC236}">
                  <a16:creationId xmlns:a16="http://schemas.microsoft.com/office/drawing/2014/main" id="{64B08870-EEC4-4315-A0CE-CC3E85CA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5576"/>
              <a:ext cx="4957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94970785-E44B-44BD-A0D0-32A6AC4A5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926"/>
              <a:ext cx="4957" cy="1734"/>
            </a:xfrm>
            <a:custGeom>
              <a:avLst/>
              <a:gdLst>
                <a:gd name="T0" fmla="*/ 4957 w 4957"/>
                <a:gd name="T1" fmla="*/ 1448 h 1734"/>
                <a:gd name="T2" fmla="*/ 2661 w 4957"/>
                <a:gd name="T3" fmla="*/ 1448 h 1734"/>
                <a:gd name="T4" fmla="*/ 2661 w 4957"/>
                <a:gd name="T5" fmla="*/ 1010 h 1734"/>
                <a:gd name="T6" fmla="*/ 3175 w 4957"/>
                <a:gd name="T7" fmla="*/ 1010 h 1734"/>
                <a:gd name="T8" fmla="*/ 3175 w 4957"/>
                <a:gd name="T9" fmla="*/ 1278 h 1734"/>
                <a:gd name="T10" fmla="*/ 4051 w 4957"/>
                <a:gd name="T11" fmla="*/ 1278 h 1734"/>
                <a:gd name="T12" fmla="*/ 4051 w 4957"/>
                <a:gd name="T13" fmla="*/ 342 h 1734"/>
                <a:gd name="T14" fmla="*/ 3461 w 4957"/>
                <a:gd name="T15" fmla="*/ 342 h 1734"/>
                <a:gd name="T16" fmla="*/ 3461 w 4957"/>
                <a:gd name="T17" fmla="*/ 0 h 1734"/>
                <a:gd name="T18" fmla="*/ 2374 w 4957"/>
                <a:gd name="T19" fmla="*/ 0 h 1734"/>
                <a:gd name="T20" fmla="*/ 2374 w 4957"/>
                <a:gd name="T21" fmla="*/ 1448 h 1734"/>
                <a:gd name="T22" fmla="*/ 0 w 4957"/>
                <a:gd name="T23" fmla="*/ 1448 h 1734"/>
                <a:gd name="T24" fmla="*/ 0 w 4957"/>
                <a:gd name="T25" fmla="*/ 1734 h 1734"/>
                <a:gd name="T26" fmla="*/ 4957 w 4957"/>
                <a:gd name="T27" fmla="*/ 1734 h 1734"/>
                <a:gd name="T28" fmla="*/ 4957 w 4957"/>
                <a:gd name="T29" fmla="*/ 1448 h 1734"/>
                <a:gd name="T30" fmla="*/ 3765 w 4957"/>
                <a:gd name="T31" fmla="*/ 630 h 1734"/>
                <a:gd name="T32" fmla="*/ 3765 w 4957"/>
                <a:gd name="T33" fmla="*/ 990 h 1734"/>
                <a:gd name="T34" fmla="*/ 3461 w 4957"/>
                <a:gd name="T35" fmla="*/ 990 h 1734"/>
                <a:gd name="T36" fmla="*/ 3461 w 4957"/>
                <a:gd name="T37" fmla="*/ 630 h 1734"/>
                <a:gd name="T38" fmla="*/ 3765 w 4957"/>
                <a:gd name="T39" fmla="*/ 630 h 1734"/>
                <a:gd name="T40" fmla="*/ 2661 w 4957"/>
                <a:gd name="T41" fmla="*/ 286 h 1734"/>
                <a:gd name="T42" fmla="*/ 3175 w 4957"/>
                <a:gd name="T43" fmla="*/ 286 h 1734"/>
                <a:gd name="T44" fmla="*/ 3175 w 4957"/>
                <a:gd name="T45" fmla="*/ 342 h 1734"/>
                <a:gd name="T46" fmla="*/ 3175 w 4957"/>
                <a:gd name="T47" fmla="*/ 724 h 1734"/>
                <a:gd name="T48" fmla="*/ 2661 w 4957"/>
                <a:gd name="T49" fmla="*/ 724 h 1734"/>
                <a:gd name="T50" fmla="*/ 2661 w 4957"/>
                <a:gd name="T51" fmla="*/ 286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57" h="1734">
                  <a:moveTo>
                    <a:pt x="4957" y="1448"/>
                  </a:moveTo>
                  <a:lnTo>
                    <a:pt x="2661" y="1448"/>
                  </a:lnTo>
                  <a:lnTo>
                    <a:pt x="2661" y="1010"/>
                  </a:lnTo>
                  <a:lnTo>
                    <a:pt x="3175" y="1010"/>
                  </a:lnTo>
                  <a:lnTo>
                    <a:pt x="3175" y="1278"/>
                  </a:lnTo>
                  <a:lnTo>
                    <a:pt x="4051" y="1278"/>
                  </a:lnTo>
                  <a:lnTo>
                    <a:pt x="4051" y="342"/>
                  </a:lnTo>
                  <a:lnTo>
                    <a:pt x="3461" y="342"/>
                  </a:lnTo>
                  <a:lnTo>
                    <a:pt x="3461" y="0"/>
                  </a:lnTo>
                  <a:lnTo>
                    <a:pt x="2374" y="0"/>
                  </a:lnTo>
                  <a:lnTo>
                    <a:pt x="2374" y="1448"/>
                  </a:lnTo>
                  <a:lnTo>
                    <a:pt x="0" y="1448"/>
                  </a:lnTo>
                  <a:lnTo>
                    <a:pt x="0" y="1734"/>
                  </a:lnTo>
                  <a:lnTo>
                    <a:pt x="4957" y="1734"/>
                  </a:lnTo>
                  <a:lnTo>
                    <a:pt x="4957" y="1448"/>
                  </a:lnTo>
                  <a:close/>
                  <a:moveTo>
                    <a:pt x="3765" y="630"/>
                  </a:moveTo>
                  <a:lnTo>
                    <a:pt x="3765" y="990"/>
                  </a:lnTo>
                  <a:lnTo>
                    <a:pt x="3461" y="990"/>
                  </a:lnTo>
                  <a:lnTo>
                    <a:pt x="3461" y="630"/>
                  </a:lnTo>
                  <a:lnTo>
                    <a:pt x="3765" y="630"/>
                  </a:lnTo>
                  <a:close/>
                  <a:moveTo>
                    <a:pt x="2661" y="286"/>
                  </a:moveTo>
                  <a:lnTo>
                    <a:pt x="3175" y="286"/>
                  </a:lnTo>
                  <a:lnTo>
                    <a:pt x="3175" y="342"/>
                  </a:lnTo>
                  <a:lnTo>
                    <a:pt x="3175" y="724"/>
                  </a:lnTo>
                  <a:lnTo>
                    <a:pt x="2661" y="724"/>
                  </a:lnTo>
                  <a:lnTo>
                    <a:pt x="2661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Freeform 118">
              <a:extLst>
                <a:ext uri="{FF2B5EF4-FFF2-40B4-BE49-F238E27FC236}">
                  <a16:creationId xmlns:a16="http://schemas.microsoft.com/office/drawing/2014/main" id="{E535FBA3-5B4A-4EC7-B1BF-7CD15C10E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6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Freeform 119">
              <a:extLst>
                <a:ext uri="{FF2B5EF4-FFF2-40B4-BE49-F238E27FC236}">
                  <a16:creationId xmlns:a16="http://schemas.microsoft.com/office/drawing/2014/main" id="{B27FF686-E910-4500-8785-3FB23CA87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8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Freeform 120">
              <a:extLst>
                <a:ext uri="{FF2B5EF4-FFF2-40B4-BE49-F238E27FC236}">
                  <a16:creationId xmlns:a16="http://schemas.microsoft.com/office/drawing/2014/main" id="{B8F07893-EF43-489E-AC7B-4A683E822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1" y="2832"/>
              <a:ext cx="856" cy="2572"/>
            </a:xfrm>
            <a:custGeom>
              <a:avLst/>
              <a:gdLst>
                <a:gd name="T0" fmla="*/ 856 w 856"/>
                <a:gd name="T1" fmla="*/ 2572 h 2572"/>
                <a:gd name="T2" fmla="*/ 856 w 856"/>
                <a:gd name="T3" fmla="*/ 0 h 2572"/>
                <a:gd name="T4" fmla="*/ 0 w 856"/>
                <a:gd name="T5" fmla="*/ 0 h 2572"/>
                <a:gd name="T6" fmla="*/ 0 w 856"/>
                <a:gd name="T7" fmla="*/ 2572 h 2572"/>
                <a:gd name="T8" fmla="*/ 856 w 856"/>
                <a:gd name="T9" fmla="*/ 2572 h 2572"/>
                <a:gd name="T10" fmla="*/ 286 w 856"/>
                <a:gd name="T11" fmla="*/ 286 h 2572"/>
                <a:gd name="T12" fmla="*/ 570 w 856"/>
                <a:gd name="T13" fmla="*/ 286 h 2572"/>
                <a:gd name="T14" fmla="*/ 570 w 856"/>
                <a:gd name="T15" fmla="*/ 2286 h 2572"/>
                <a:gd name="T16" fmla="*/ 286 w 856"/>
                <a:gd name="T17" fmla="*/ 2286 h 2572"/>
                <a:gd name="T18" fmla="*/ 286 w 856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" h="2572">
                  <a:moveTo>
                    <a:pt x="856" y="2572"/>
                  </a:moveTo>
                  <a:lnTo>
                    <a:pt x="856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6" y="2572"/>
                  </a:lnTo>
                  <a:close/>
                  <a:moveTo>
                    <a:pt x="286" y="286"/>
                  </a:moveTo>
                  <a:lnTo>
                    <a:pt x="570" y="286"/>
                  </a:lnTo>
                  <a:lnTo>
                    <a:pt x="570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B9CC85AF-1E32-425C-A528-E2440D5E1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87282BB-BC6C-41A1-A197-AE1DA9F165A1}"/>
              </a:ext>
            </a:extLst>
          </p:cNvPr>
          <p:cNvSpPr txBox="1"/>
          <p:nvPr/>
        </p:nvSpPr>
        <p:spPr>
          <a:xfrm>
            <a:off x="595859" y="2460600"/>
            <a:ext cx="3649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>
                <a:solidFill>
                  <a:schemeClr val="tx2"/>
                </a:solidFill>
              </a:rPr>
              <a:t>Representantes, socios del negocio y personal contratado directa o indirectamente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395566-9AC0-4084-AF30-CA221E07231C}"/>
              </a:ext>
            </a:extLst>
          </p:cNvPr>
          <p:cNvGrpSpPr/>
          <p:nvPr/>
        </p:nvGrpSpPr>
        <p:grpSpPr>
          <a:xfrm>
            <a:off x="89012" y="2554538"/>
            <a:ext cx="523087" cy="523008"/>
            <a:chOff x="4325112" y="2272755"/>
            <a:chExt cx="720108" cy="720000"/>
          </a:xfrm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7506E2C4-B775-4C8D-A69F-5103BD000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5DF9FE65-2510-4697-87A8-E54967B76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82480992-8867-45C0-8172-1AE5CB78B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7BF65AD-77F7-4C9D-AE41-A9FD3BD374AB}"/>
              </a:ext>
            </a:extLst>
          </p:cNvPr>
          <p:cNvSpPr txBox="1"/>
          <p:nvPr/>
        </p:nvSpPr>
        <p:spPr>
          <a:xfrm>
            <a:off x="613094" y="3293202"/>
            <a:ext cx="273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>
                <a:solidFill>
                  <a:schemeClr val="tx2"/>
                </a:solidFill>
              </a:rPr>
              <a:t>Tipo, tamaño y naturaleza </a:t>
            </a:r>
          </a:p>
        </p:txBody>
      </p:sp>
      <p:grpSp>
        <p:nvGrpSpPr>
          <p:cNvPr id="52" name="Group 134">
            <a:extLst>
              <a:ext uri="{FF2B5EF4-FFF2-40B4-BE49-F238E27FC236}">
                <a16:creationId xmlns:a16="http://schemas.microsoft.com/office/drawing/2014/main" id="{ADD3D892-8816-4553-837C-754C1DE66B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905" y="3201323"/>
            <a:ext cx="464060" cy="523008"/>
            <a:chOff x="1255" y="0"/>
            <a:chExt cx="5920" cy="6672"/>
          </a:xfrm>
          <a:solidFill>
            <a:srgbClr val="464646"/>
          </a:solidFill>
        </p:grpSpPr>
        <p:sp>
          <p:nvSpPr>
            <p:cNvPr id="53" name="Freeform 135">
              <a:extLst>
                <a:ext uri="{FF2B5EF4-FFF2-40B4-BE49-F238E27FC236}">
                  <a16:creationId xmlns:a16="http://schemas.microsoft.com/office/drawing/2014/main" id="{6E6B4942-4651-4C46-A4A6-84178C676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7" y="3906"/>
              <a:ext cx="1023" cy="1020"/>
            </a:xfrm>
            <a:custGeom>
              <a:avLst/>
              <a:gdLst>
                <a:gd name="T0" fmla="*/ 0 w 1023"/>
                <a:gd name="T1" fmla="*/ 1020 h 1020"/>
                <a:gd name="T2" fmla="*/ 1023 w 1023"/>
                <a:gd name="T3" fmla="*/ 1020 h 1020"/>
                <a:gd name="T4" fmla="*/ 1023 w 1023"/>
                <a:gd name="T5" fmla="*/ 0 h 1020"/>
                <a:gd name="T6" fmla="*/ 0 w 1023"/>
                <a:gd name="T7" fmla="*/ 0 h 1020"/>
                <a:gd name="T8" fmla="*/ 0 w 1023"/>
                <a:gd name="T9" fmla="*/ 1020 h 1020"/>
                <a:gd name="T10" fmla="*/ 254 w 1023"/>
                <a:gd name="T11" fmla="*/ 252 h 1020"/>
                <a:gd name="T12" fmla="*/ 768 w 1023"/>
                <a:gd name="T13" fmla="*/ 252 h 1020"/>
                <a:gd name="T14" fmla="*/ 768 w 1023"/>
                <a:gd name="T15" fmla="*/ 768 h 1020"/>
                <a:gd name="T16" fmla="*/ 254 w 1023"/>
                <a:gd name="T17" fmla="*/ 768 h 1020"/>
                <a:gd name="T18" fmla="*/ 254 w 1023"/>
                <a:gd name="T19" fmla="*/ 25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3" h="1020">
                  <a:moveTo>
                    <a:pt x="0" y="1020"/>
                  </a:moveTo>
                  <a:lnTo>
                    <a:pt x="1023" y="1020"/>
                  </a:lnTo>
                  <a:lnTo>
                    <a:pt x="1023" y="0"/>
                  </a:lnTo>
                  <a:lnTo>
                    <a:pt x="0" y="0"/>
                  </a:lnTo>
                  <a:lnTo>
                    <a:pt x="0" y="1020"/>
                  </a:lnTo>
                  <a:close/>
                  <a:moveTo>
                    <a:pt x="254" y="252"/>
                  </a:moveTo>
                  <a:lnTo>
                    <a:pt x="768" y="252"/>
                  </a:lnTo>
                  <a:lnTo>
                    <a:pt x="768" y="768"/>
                  </a:lnTo>
                  <a:lnTo>
                    <a:pt x="254" y="768"/>
                  </a:lnTo>
                  <a:lnTo>
                    <a:pt x="254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Freeform 136">
              <a:extLst>
                <a:ext uri="{FF2B5EF4-FFF2-40B4-BE49-F238E27FC236}">
                  <a16:creationId xmlns:a16="http://schemas.microsoft.com/office/drawing/2014/main" id="{FCF5EA50-1504-4F7C-94F3-637487241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2" y="3906"/>
              <a:ext cx="1022" cy="1020"/>
            </a:xfrm>
            <a:custGeom>
              <a:avLst/>
              <a:gdLst>
                <a:gd name="T0" fmla="*/ 0 w 1022"/>
                <a:gd name="T1" fmla="*/ 1020 h 1020"/>
                <a:gd name="T2" fmla="*/ 1022 w 1022"/>
                <a:gd name="T3" fmla="*/ 1020 h 1020"/>
                <a:gd name="T4" fmla="*/ 1022 w 1022"/>
                <a:gd name="T5" fmla="*/ 0 h 1020"/>
                <a:gd name="T6" fmla="*/ 0 w 1022"/>
                <a:gd name="T7" fmla="*/ 0 h 1020"/>
                <a:gd name="T8" fmla="*/ 0 w 1022"/>
                <a:gd name="T9" fmla="*/ 1020 h 1020"/>
                <a:gd name="T10" fmla="*/ 254 w 1022"/>
                <a:gd name="T11" fmla="*/ 252 h 1020"/>
                <a:gd name="T12" fmla="*/ 768 w 1022"/>
                <a:gd name="T13" fmla="*/ 252 h 1020"/>
                <a:gd name="T14" fmla="*/ 768 w 1022"/>
                <a:gd name="T15" fmla="*/ 768 h 1020"/>
                <a:gd name="T16" fmla="*/ 254 w 1022"/>
                <a:gd name="T17" fmla="*/ 768 h 1020"/>
                <a:gd name="T18" fmla="*/ 254 w 1022"/>
                <a:gd name="T19" fmla="*/ 25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2" h="1020">
                  <a:moveTo>
                    <a:pt x="0" y="1020"/>
                  </a:moveTo>
                  <a:lnTo>
                    <a:pt x="1022" y="1020"/>
                  </a:lnTo>
                  <a:lnTo>
                    <a:pt x="1022" y="0"/>
                  </a:lnTo>
                  <a:lnTo>
                    <a:pt x="0" y="0"/>
                  </a:lnTo>
                  <a:lnTo>
                    <a:pt x="0" y="1020"/>
                  </a:lnTo>
                  <a:close/>
                  <a:moveTo>
                    <a:pt x="254" y="252"/>
                  </a:moveTo>
                  <a:lnTo>
                    <a:pt x="768" y="252"/>
                  </a:lnTo>
                  <a:lnTo>
                    <a:pt x="768" y="768"/>
                  </a:lnTo>
                  <a:lnTo>
                    <a:pt x="254" y="768"/>
                  </a:lnTo>
                  <a:lnTo>
                    <a:pt x="254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Freeform 137">
              <a:extLst>
                <a:ext uri="{FF2B5EF4-FFF2-40B4-BE49-F238E27FC236}">
                  <a16:creationId xmlns:a16="http://schemas.microsoft.com/office/drawing/2014/main" id="{502FAB2E-D26A-47BF-B914-1DF5F6F12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6" y="3906"/>
              <a:ext cx="1023" cy="1020"/>
            </a:xfrm>
            <a:custGeom>
              <a:avLst/>
              <a:gdLst>
                <a:gd name="T0" fmla="*/ 0 w 1023"/>
                <a:gd name="T1" fmla="*/ 1020 h 1020"/>
                <a:gd name="T2" fmla="*/ 1023 w 1023"/>
                <a:gd name="T3" fmla="*/ 1020 h 1020"/>
                <a:gd name="T4" fmla="*/ 1023 w 1023"/>
                <a:gd name="T5" fmla="*/ 0 h 1020"/>
                <a:gd name="T6" fmla="*/ 0 w 1023"/>
                <a:gd name="T7" fmla="*/ 0 h 1020"/>
                <a:gd name="T8" fmla="*/ 0 w 1023"/>
                <a:gd name="T9" fmla="*/ 1020 h 1020"/>
                <a:gd name="T10" fmla="*/ 254 w 1023"/>
                <a:gd name="T11" fmla="*/ 252 h 1020"/>
                <a:gd name="T12" fmla="*/ 769 w 1023"/>
                <a:gd name="T13" fmla="*/ 252 h 1020"/>
                <a:gd name="T14" fmla="*/ 769 w 1023"/>
                <a:gd name="T15" fmla="*/ 768 h 1020"/>
                <a:gd name="T16" fmla="*/ 254 w 1023"/>
                <a:gd name="T17" fmla="*/ 768 h 1020"/>
                <a:gd name="T18" fmla="*/ 254 w 1023"/>
                <a:gd name="T19" fmla="*/ 25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3" h="1020">
                  <a:moveTo>
                    <a:pt x="0" y="1020"/>
                  </a:moveTo>
                  <a:lnTo>
                    <a:pt x="1023" y="1020"/>
                  </a:lnTo>
                  <a:lnTo>
                    <a:pt x="1023" y="0"/>
                  </a:lnTo>
                  <a:lnTo>
                    <a:pt x="0" y="0"/>
                  </a:lnTo>
                  <a:lnTo>
                    <a:pt x="0" y="1020"/>
                  </a:lnTo>
                  <a:close/>
                  <a:moveTo>
                    <a:pt x="254" y="252"/>
                  </a:moveTo>
                  <a:lnTo>
                    <a:pt x="769" y="252"/>
                  </a:lnTo>
                  <a:lnTo>
                    <a:pt x="769" y="768"/>
                  </a:lnTo>
                  <a:lnTo>
                    <a:pt x="254" y="768"/>
                  </a:lnTo>
                  <a:lnTo>
                    <a:pt x="254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Freeform 138">
              <a:extLst>
                <a:ext uri="{FF2B5EF4-FFF2-40B4-BE49-F238E27FC236}">
                  <a16:creationId xmlns:a16="http://schemas.microsoft.com/office/drawing/2014/main" id="{76BA0480-E046-4033-9279-57E6ED7FA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" y="0"/>
              <a:ext cx="5920" cy="6672"/>
            </a:xfrm>
            <a:custGeom>
              <a:avLst/>
              <a:gdLst>
                <a:gd name="T0" fmla="*/ 5414 w 5920"/>
                <a:gd name="T1" fmla="*/ 2836 h 6672"/>
                <a:gd name="T2" fmla="*/ 5414 w 5920"/>
                <a:gd name="T3" fmla="*/ 958 h 6672"/>
                <a:gd name="T4" fmla="*/ 5720 w 5920"/>
                <a:gd name="T5" fmla="*/ 958 h 6672"/>
                <a:gd name="T6" fmla="*/ 5720 w 5920"/>
                <a:gd name="T7" fmla="*/ 0 h 6672"/>
                <a:gd name="T8" fmla="*/ 4215 w 5920"/>
                <a:gd name="T9" fmla="*/ 0 h 6672"/>
                <a:gd name="T10" fmla="*/ 4215 w 5920"/>
                <a:gd name="T11" fmla="*/ 958 h 6672"/>
                <a:gd name="T12" fmla="*/ 4442 w 5920"/>
                <a:gd name="T13" fmla="*/ 958 h 6672"/>
                <a:gd name="T14" fmla="*/ 4442 w 5920"/>
                <a:gd name="T15" fmla="*/ 2836 h 6672"/>
                <a:gd name="T16" fmla="*/ 3701 w 5920"/>
                <a:gd name="T17" fmla="*/ 2836 h 6672"/>
                <a:gd name="T18" fmla="*/ 3701 w 5920"/>
                <a:gd name="T19" fmla="*/ 598 h 6672"/>
                <a:gd name="T20" fmla="*/ 2567 w 5920"/>
                <a:gd name="T21" fmla="*/ 1612 h 6672"/>
                <a:gd name="T22" fmla="*/ 2567 w 5920"/>
                <a:gd name="T23" fmla="*/ 754 h 6672"/>
                <a:gd name="T24" fmla="*/ 0 w 5920"/>
                <a:gd name="T25" fmla="*/ 754 h 6672"/>
                <a:gd name="T26" fmla="*/ 0 w 5920"/>
                <a:gd name="T27" fmla="*/ 6672 h 6672"/>
                <a:gd name="T28" fmla="*/ 5920 w 5920"/>
                <a:gd name="T29" fmla="*/ 6672 h 6672"/>
                <a:gd name="T30" fmla="*/ 5920 w 5920"/>
                <a:gd name="T31" fmla="*/ 2836 h 6672"/>
                <a:gd name="T32" fmla="*/ 5414 w 5920"/>
                <a:gd name="T33" fmla="*/ 2836 h 6672"/>
                <a:gd name="T34" fmla="*/ 4468 w 5920"/>
                <a:gd name="T35" fmla="*/ 252 h 6672"/>
                <a:gd name="T36" fmla="*/ 5468 w 5920"/>
                <a:gd name="T37" fmla="*/ 252 h 6672"/>
                <a:gd name="T38" fmla="*/ 5468 w 5920"/>
                <a:gd name="T39" fmla="*/ 706 h 6672"/>
                <a:gd name="T40" fmla="*/ 5414 w 5920"/>
                <a:gd name="T41" fmla="*/ 706 h 6672"/>
                <a:gd name="T42" fmla="*/ 4468 w 5920"/>
                <a:gd name="T43" fmla="*/ 706 h 6672"/>
                <a:gd name="T44" fmla="*/ 4468 w 5920"/>
                <a:gd name="T45" fmla="*/ 252 h 6672"/>
                <a:gd name="T46" fmla="*/ 5668 w 5920"/>
                <a:gd name="T47" fmla="*/ 6420 h 6672"/>
                <a:gd name="T48" fmla="*/ 252 w 5920"/>
                <a:gd name="T49" fmla="*/ 6420 h 6672"/>
                <a:gd name="T50" fmla="*/ 252 w 5920"/>
                <a:gd name="T51" fmla="*/ 1006 h 6672"/>
                <a:gd name="T52" fmla="*/ 2315 w 5920"/>
                <a:gd name="T53" fmla="*/ 1006 h 6672"/>
                <a:gd name="T54" fmla="*/ 2315 w 5920"/>
                <a:gd name="T55" fmla="*/ 2176 h 6672"/>
                <a:gd name="T56" fmla="*/ 3449 w 5920"/>
                <a:gd name="T57" fmla="*/ 1162 h 6672"/>
                <a:gd name="T58" fmla="*/ 3449 w 5920"/>
                <a:gd name="T59" fmla="*/ 3088 h 6672"/>
                <a:gd name="T60" fmla="*/ 4694 w 5920"/>
                <a:gd name="T61" fmla="*/ 3088 h 6672"/>
                <a:gd name="T62" fmla="*/ 4694 w 5920"/>
                <a:gd name="T63" fmla="*/ 958 h 6672"/>
                <a:gd name="T64" fmla="*/ 5162 w 5920"/>
                <a:gd name="T65" fmla="*/ 958 h 6672"/>
                <a:gd name="T66" fmla="*/ 5162 w 5920"/>
                <a:gd name="T67" fmla="*/ 3088 h 6672"/>
                <a:gd name="T68" fmla="*/ 5668 w 5920"/>
                <a:gd name="T69" fmla="*/ 3088 h 6672"/>
                <a:gd name="T70" fmla="*/ 5668 w 5920"/>
                <a:gd name="T71" fmla="*/ 6420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20" h="6672">
                  <a:moveTo>
                    <a:pt x="5414" y="2836"/>
                  </a:moveTo>
                  <a:lnTo>
                    <a:pt x="5414" y="958"/>
                  </a:lnTo>
                  <a:lnTo>
                    <a:pt x="5720" y="958"/>
                  </a:lnTo>
                  <a:lnTo>
                    <a:pt x="5720" y="0"/>
                  </a:lnTo>
                  <a:lnTo>
                    <a:pt x="4215" y="0"/>
                  </a:lnTo>
                  <a:lnTo>
                    <a:pt x="4215" y="958"/>
                  </a:lnTo>
                  <a:lnTo>
                    <a:pt x="4442" y="958"/>
                  </a:lnTo>
                  <a:lnTo>
                    <a:pt x="4442" y="2836"/>
                  </a:lnTo>
                  <a:lnTo>
                    <a:pt x="3701" y="2836"/>
                  </a:lnTo>
                  <a:lnTo>
                    <a:pt x="3701" y="598"/>
                  </a:lnTo>
                  <a:lnTo>
                    <a:pt x="2567" y="1612"/>
                  </a:lnTo>
                  <a:lnTo>
                    <a:pt x="2567" y="754"/>
                  </a:lnTo>
                  <a:lnTo>
                    <a:pt x="0" y="754"/>
                  </a:lnTo>
                  <a:lnTo>
                    <a:pt x="0" y="6672"/>
                  </a:lnTo>
                  <a:lnTo>
                    <a:pt x="5920" y="6672"/>
                  </a:lnTo>
                  <a:lnTo>
                    <a:pt x="5920" y="2836"/>
                  </a:lnTo>
                  <a:lnTo>
                    <a:pt x="5414" y="2836"/>
                  </a:lnTo>
                  <a:close/>
                  <a:moveTo>
                    <a:pt x="4468" y="252"/>
                  </a:moveTo>
                  <a:lnTo>
                    <a:pt x="5468" y="252"/>
                  </a:lnTo>
                  <a:lnTo>
                    <a:pt x="5468" y="706"/>
                  </a:lnTo>
                  <a:lnTo>
                    <a:pt x="5414" y="706"/>
                  </a:lnTo>
                  <a:lnTo>
                    <a:pt x="4468" y="706"/>
                  </a:lnTo>
                  <a:lnTo>
                    <a:pt x="4468" y="252"/>
                  </a:lnTo>
                  <a:close/>
                  <a:moveTo>
                    <a:pt x="5668" y="6420"/>
                  </a:moveTo>
                  <a:lnTo>
                    <a:pt x="252" y="6420"/>
                  </a:lnTo>
                  <a:lnTo>
                    <a:pt x="252" y="1006"/>
                  </a:lnTo>
                  <a:lnTo>
                    <a:pt x="2315" y="1006"/>
                  </a:lnTo>
                  <a:lnTo>
                    <a:pt x="2315" y="2176"/>
                  </a:lnTo>
                  <a:lnTo>
                    <a:pt x="3449" y="1162"/>
                  </a:lnTo>
                  <a:lnTo>
                    <a:pt x="3449" y="3088"/>
                  </a:lnTo>
                  <a:lnTo>
                    <a:pt x="4694" y="3088"/>
                  </a:lnTo>
                  <a:lnTo>
                    <a:pt x="4694" y="958"/>
                  </a:lnTo>
                  <a:lnTo>
                    <a:pt x="5162" y="958"/>
                  </a:lnTo>
                  <a:lnTo>
                    <a:pt x="5162" y="3088"/>
                  </a:lnTo>
                  <a:lnTo>
                    <a:pt x="5668" y="3088"/>
                  </a:lnTo>
                  <a:lnTo>
                    <a:pt x="5668" y="6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8" name="Título 1">
            <a:extLst>
              <a:ext uri="{FF2B5EF4-FFF2-40B4-BE49-F238E27FC236}">
                <a16:creationId xmlns:a16="http://schemas.microsoft.com/office/drawing/2014/main" id="{8E7FBE7B-D7B2-4E93-B9BA-7CD8E5E773AA}"/>
              </a:ext>
            </a:extLst>
          </p:cNvPr>
          <p:cNvSpPr txBox="1">
            <a:spLocks/>
          </p:cNvSpPr>
          <p:nvPr/>
        </p:nvSpPr>
        <p:spPr>
          <a:xfrm>
            <a:off x="121131" y="1241825"/>
            <a:ext cx="2096088" cy="42907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600" kern="0" dirty="0">
                <a:solidFill>
                  <a:srgbClr val="FF0000"/>
                </a:solidFill>
              </a:rPr>
              <a:t>Alcance </a:t>
            </a: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BB06061F-237C-40A2-9F3F-41957E5BCA6A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463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2717E-C7BC-4973-9F06-356D874C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4" y="109085"/>
            <a:ext cx="10972800" cy="50060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 GENERAL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A4428F7-99C3-49CF-97FE-3F510CC8A202}"/>
              </a:ext>
            </a:extLst>
          </p:cNvPr>
          <p:cNvSpPr txBox="1">
            <a:spLocks/>
          </p:cNvSpPr>
          <p:nvPr/>
        </p:nvSpPr>
        <p:spPr>
          <a:xfrm>
            <a:off x="558866" y="1392079"/>
            <a:ext cx="11306175" cy="4073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30250" indent="-730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208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46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lang="es-EC" i="1" dirty="0">
                <a:solidFill>
                  <a:srgbClr val="000000"/>
                </a:solidFill>
                <a:latin typeface="Arial"/>
              </a:rPr>
              <a:t>Introducción</a:t>
            </a: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Objetivos	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Marco Teórico	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Marco Referencial	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lang="es-EC" i="1" dirty="0">
                <a:solidFill>
                  <a:srgbClr val="000000"/>
                </a:solidFill>
                <a:latin typeface="Arial"/>
              </a:rPr>
              <a:t>Marco Metodológico</a:t>
            </a: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lang="es-EC" i="1" dirty="0">
                <a:solidFill>
                  <a:srgbClr val="000000"/>
                </a:solidFill>
                <a:latin typeface="Arial"/>
              </a:rPr>
              <a:t>Conclusiones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Recomendaciones	</a:t>
            </a:r>
          </a:p>
        </p:txBody>
      </p:sp>
    </p:spTree>
    <p:extLst>
      <p:ext uri="{BB962C8B-B14F-4D97-AF65-F5344CB8AC3E}">
        <p14:creationId xmlns:p14="http://schemas.microsoft.com/office/powerpoint/2010/main" val="16590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48;p56">
            <a:extLst>
              <a:ext uri="{FF2B5EF4-FFF2-40B4-BE49-F238E27FC236}">
                <a16:creationId xmlns:a16="http://schemas.microsoft.com/office/drawing/2014/main" id="{AA34B7D3-BAC7-4485-AF0E-D35A0EC93451}"/>
              </a:ext>
            </a:extLst>
          </p:cNvPr>
          <p:cNvGrpSpPr/>
          <p:nvPr/>
        </p:nvGrpSpPr>
        <p:grpSpPr>
          <a:xfrm>
            <a:off x="332137" y="1114047"/>
            <a:ext cx="10244153" cy="4469457"/>
            <a:chOff x="421998" y="2388669"/>
            <a:chExt cx="8483170" cy="2987078"/>
          </a:xfrm>
        </p:grpSpPr>
        <p:grpSp>
          <p:nvGrpSpPr>
            <p:cNvPr id="5" name="Google Shape;549;p56">
              <a:extLst>
                <a:ext uri="{FF2B5EF4-FFF2-40B4-BE49-F238E27FC236}">
                  <a16:creationId xmlns:a16="http://schemas.microsoft.com/office/drawing/2014/main" id="{E8653007-A728-4140-B58F-6A4C348D49A2}"/>
                </a:ext>
              </a:extLst>
            </p:cNvPr>
            <p:cNvGrpSpPr/>
            <p:nvPr/>
          </p:nvGrpSpPr>
          <p:grpSpPr>
            <a:xfrm>
              <a:off x="421998" y="2388669"/>
              <a:ext cx="8483170" cy="2987078"/>
              <a:chOff x="772481" y="2564042"/>
              <a:chExt cx="9441480" cy="3493250"/>
            </a:xfrm>
          </p:grpSpPr>
          <p:grpSp>
            <p:nvGrpSpPr>
              <p:cNvPr id="21" name="Google Shape;550;p56">
                <a:extLst>
                  <a:ext uri="{FF2B5EF4-FFF2-40B4-BE49-F238E27FC236}">
                    <a16:creationId xmlns:a16="http://schemas.microsoft.com/office/drawing/2014/main" id="{0470CF72-067A-4F42-A8F1-7A2121E3D6FE}"/>
                  </a:ext>
                </a:extLst>
              </p:cNvPr>
              <p:cNvGrpSpPr/>
              <p:nvPr/>
            </p:nvGrpSpPr>
            <p:grpSpPr>
              <a:xfrm>
                <a:off x="772481" y="3417892"/>
                <a:ext cx="9337068" cy="1800000"/>
                <a:chOff x="772481" y="3417892"/>
                <a:chExt cx="9337068" cy="1800000"/>
              </a:xfrm>
            </p:grpSpPr>
            <p:sp>
              <p:nvSpPr>
                <p:cNvPr id="34" name="Google Shape;551;p56">
                  <a:extLst>
                    <a:ext uri="{FF2B5EF4-FFF2-40B4-BE49-F238E27FC236}">
                      <a16:creationId xmlns:a16="http://schemas.microsoft.com/office/drawing/2014/main" id="{05F37C1C-B47E-4AE2-A517-88C8D14AF610}"/>
                    </a:ext>
                  </a:extLst>
                </p:cNvPr>
                <p:cNvSpPr/>
                <p:nvPr/>
              </p:nvSpPr>
              <p:spPr>
                <a:xfrm rot="5400000">
                  <a:off x="1136620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909090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552;p56">
                  <a:extLst>
                    <a:ext uri="{FF2B5EF4-FFF2-40B4-BE49-F238E27FC236}">
                      <a16:creationId xmlns:a16="http://schemas.microsoft.com/office/drawing/2014/main" id="{1C605CBC-39BF-4DEE-AA0F-C16DE70E12F7}"/>
                    </a:ext>
                  </a:extLst>
                </p:cNvPr>
                <p:cNvSpPr/>
                <p:nvPr/>
              </p:nvSpPr>
              <p:spPr>
                <a:xfrm rot="5400000">
                  <a:off x="2584798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B1B1B1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553;p56">
                  <a:extLst>
                    <a:ext uri="{FF2B5EF4-FFF2-40B4-BE49-F238E27FC236}">
                      <a16:creationId xmlns:a16="http://schemas.microsoft.com/office/drawing/2014/main" id="{354991EE-4FA0-4757-9590-5486BFB646D1}"/>
                    </a:ext>
                  </a:extLst>
                </p:cNvPr>
                <p:cNvSpPr/>
                <p:nvPr/>
              </p:nvSpPr>
              <p:spPr>
                <a:xfrm rot="5400000">
                  <a:off x="4032975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ED8075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554;p56">
                  <a:extLst>
                    <a:ext uri="{FF2B5EF4-FFF2-40B4-BE49-F238E27FC236}">
                      <a16:creationId xmlns:a16="http://schemas.microsoft.com/office/drawing/2014/main" id="{6E6942AB-5CE6-478B-BBBD-7E3AEC0F6AE5}"/>
                    </a:ext>
                  </a:extLst>
                </p:cNvPr>
                <p:cNvSpPr/>
                <p:nvPr/>
              </p:nvSpPr>
              <p:spPr>
                <a:xfrm rot="5400000">
                  <a:off x="5481153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E996A4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555;p56">
                  <a:extLst>
                    <a:ext uri="{FF2B5EF4-FFF2-40B4-BE49-F238E27FC236}">
                      <a16:creationId xmlns:a16="http://schemas.microsoft.com/office/drawing/2014/main" id="{308AFDC0-F718-4968-B27C-08094BE61DAA}"/>
                    </a:ext>
                  </a:extLst>
                </p:cNvPr>
                <p:cNvSpPr/>
                <p:nvPr/>
              </p:nvSpPr>
              <p:spPr>
                <a:xfrm rot="5400000">
                  <a:off x="6929331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FD894B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556;p56">
                  <a:extLst>
                    <a:ext uri="{FF2B5EF4-FFF2-40B4-BE49-F238E27FC236}">
                      <a16:creationId xmlns:a16="http://schemas.microsoft.com/office/drawing/2014/main" id="{A351A4F3-7F10-4D5B-9F11-698662EB2ED9}"/>
                    </a:ext>
                  </a:extLst>
                </p:cNvPr>
                <p:cNvSpPr/>
                <p:nvPr/>
              </p:nvSpPr>
              <p:spPr>
                <a:xfrm rot="5400000">
                  <a:off x="8377510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FFBC5A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557;p56">
                  <a:extLst>
                    <a:ext uri="{FF2B5EF4-FFF2-40B4-BE49-F238E27FC236}">
                      <a16:creationId xmlns:a16="http://schemas.microsoft.com/office/drawing/2014/main" id="{C680F709-DFF1-4DD1-88BD-B0DA95B330C5}"/>
                    </a:ext>
                  </a:extLst>
                </p:cNvPr>
                <p:cNvSpPr/>
                <p:nvPr/>
              </p:nvSpPr>
              <p:spPr>
                <a:xfrm>
                  <a:off x="2220658" y="3417892"/>
                  <a:ext cx="1080000" cy="1800000"/>
                </a:xfrm>
                <a:prstGeom prst="rect">
                  <a:avLst/>
                </a:prstGeom>
                <a:solidFill>
                  <a:srgbClr val="7D7D7D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558;p56">
                  <a:extLst>
                    <a:ext uri="{FF2B5EF4-FFF2-40B4-BE49-F238E27FC236}">
                      <a16:creationId xmlns:a16="http://schemas.microsoft.com/office/drawing/2014/main" id="{50B88860-DDDF-4595-B8D1-AA333045DA80}"/>
                    </a:ext>
                  </a:extLst>
                </p:cNvPr>
                <p:cNvSpPr/>
                <p:nvPr/>
              </p:nvSpPr>
              <p:spPr>
                <a:xfrm>
                  <a:off x="3668836" y="3417892"/>
                  <a:ext cx="1080000" cy="1800000"/>
                </a:xfrm>
                <a:prstGeom prst="rect">
                  <a:avLst/>
                </a:prstGeom>
                <a:solidFill>
                  <a:srgbClr val="E030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559;p56">
                  <a:extLst>
                    <a:ext uri="{FF2B5EF4-FFF2-40B4-BE49-F238E27FC236}">
                      <a16:creationId xmlns:a16="http://schemas.microsoft.com/office/drawing/2014/main" id="{083E09BD-C9D3-4E90-80FF-8DCD19005477}"/>
                    </a:ext>
                  </a:extLst>
                </p:cNvPr>
                <p:cNvSpPr/>
                <p:nvPr/>
              </p:nvSpPr>
              <p:spPr>
                <a:xfrm>
                  <a:off x="5117013" y="3417892"/>
                  <a:ext cx="1080000" cy="1800000"/>
                </a:xfrm>
                <a:prstGeom prst="rect">
                  <a:avLst/>
                </a:prstGeom>
                <a:solidFill>
                  <a:srgbClr val="DB536A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560;p56">
                  <a:extLst>
                    <a:ext uri="{FF2B5EF4-FFF2-40B4-BE49-F238E27FC236}">
                      <a16:creationId xmlns:a16="http://schemas.microsoft.com/office/drawing/2014/main" id="{2149FE6F-63DA-487B-84BE-8B06C703D290}"/>
                    </a:ext>
                  </a:extLst>
                </p:cNvPr>
                <p:cNvSpPr/>
                <p:nvPr/>
              </p:nvSpPr>
              <p:spPr>
                <a:xfrm>
                  <a:off x="6565191" y="3417892"/>
                  <a:ext cx="1080000" cy="1800000"/>
                </a:xfrm>
                <a:prstGeom prst="rect">
                  <a:avLst/>
                </a:pr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561;p56">
                  <a:extLst>
                    <a:ext uri="{FF2B5EF4-FFF2-40B4-BE49-F238E27FC236}">
                      <a16:creationId xmlns:a16="http://schemas.microsoft.com/office/drawing/2014/main" id="{2C6E019D-9329-4827-98CE-7FDE942B6B46}"/>
                    </a:ext>
                  </a:extLst>
                </p:cNvPr>
                <p:cNvSpPr/>
                <p:nvPr/>
              </p:nvSpPr>
              <p:spPr>
                <a:xfrm>
                  <a:off x="8013370" y="3417892"/>
                  <a:ext cx="1080000" cy="1800000"/>
                </a:xfrm>
                <a:prstGeom prst="rect">
                  <a:avLst/>
                </a:prstGeom>
                <a:solidFill>
                  <a:srgbClr val="EB8C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562;p56">
                  <a:extLst>
                    <a:ext uri="{FF2B5EF4-FFF2-40B4-BE49-F238E27FC236}">
                      <a16:creationId xmlns:a16="http://schemas.microsoft.com/office/drawing/2014/main" id="{DFFA9CBD-A7D2-4775-ACAB-D350D9BC8047}"/>
                    </a:ext>
                  </a:extLst>
                </p:cNvPr>
                <p:cNvSpPr/>
                <p:nvPr/>
              </p:nvSpPr>
              <p:spPr>
                <a:xfrm rot="-5400000">
                  <a:off x="413101" y="3778512"/>
                  <a:ext cx="1798761" cy="10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800" h="1080000" extrusionOk="0">
                      <a:moveTo>
                        <a:pt x="0" y="0"/>
                      </a:moveTo>
                      <a:lnTo>
                        <a:pt x="1807800" y="0"/>
                      </a:lnTo>
                      <a:lnTo>
                        <a:pt x="1807800" y="1080000"/>
                      </a:lnTo>
                      <a:lnTo>
                        <a:pt x="0" y="1080000"/>
                      </a:lnTo>
                      <a:lnTo>
                        <a:pt x="384070" y="54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563;p56">
                  <a:extLst>
                    <a:ext uri="{FF2B5EF4-FFF2-40B4-BE49-F238E27FC236}">
                      <a16:creationId xmlns:a16="http://schemas.microsoft.com/office/drawing/2014/main" id="{3EE03BE0-89F9-4A49-A41E-C7B40C2E5BF1}"/>
                    </a:ext>
                  </a:extLst>
                </p:cNvPr>
                <p:cNvSpPr/>
                <p:nvPr/>
              </p:nvSpPr>
              <p:spPr>
                <a:xfrm rot="5400000">
                  <a:off x="8885549" y="3993892"/>
                  <a:ext cx="1800000" cy="648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B6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" name="Google Shape;564;p56">
                <a:extLst>
                  <a:ext uri="{FF2B5EF4-FFF2-40B4-BE49-F238E27FC236}">
                    <a16:creationId xmlns:a16="http://schemas.microsoft.com/office/drawing/2014/main" id="{3EBED34B-675A-450C-BEA9-C2E0FFF752A3}"/>
                  </a:ext>
                </a:extLst>
              </p:cNvPr>
              <p:cNvSpPr/>
              <p:nvPr/>
            </p:nvSpPr>
            <p:spPr>
              <a:xfrm>
                <a:off x="861648" y="2564042"/>
                <a:ext cx="2536421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000" b="1" kern="0" dirty="0">
                    <a:solidFill>
                      <a:srgbClr val="464646"/>
                    </a:solidFill>
                    <a:ea typeface="Arial"/>
                    <a:cs typeface="Arial"/>
                    <a:sym typeface="Arial"/>
                  </a:rPr>
                  <a:t>Contexto de la Organización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•Comprensión de la organización y su 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contexto 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kumimoji="0" lang="es-EC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Determin</a:t>
                </a:r>
                <a:r>
                  <a:rPr lang="es-EC" sz="1100" kern="0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ación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del alcance del sistema en la organización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kumimoji="0" lang="es-EC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Evaluación del riesgo del soborno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" name="Google Shape;565;p56">
                <a:extLst>
                  <a:ext uri="{FF2B5EF4-FFF2-40B4-BE49-F238E27FC236}">
                    <a16:creationId xmlns:a16="http://schemas.microsoft.com/office/drawing/2014/main" id="{4A5C710B-A145-41F0-898B-ABC7B47B1F5B}"/>
                  </a:ext>
                </a:extLst>
              </p:cNvPr>
              <p:cNvCxnSpPr>
                <a:endCxn id="45" idx="1"/>
              </p:cNvCxnSpPr>
              <p:nvPr/>
            </p:nvCxnSpPr>
            <p:spPr>
              <a:xfrm>
                <a:off x="780870" y="2579435"/>
                <a:ext cx="0" cy="838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6464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566;p56">
                <a:extLst>
                  <a:ext uri="{FF2B5EF4-FFF2-40B4-BE49-F238E27FC236}">
                    <a16:creationId xmlns:a16="http://schemas.microsoft.com/office/drawing/2014/main" id="{EB58A74F-2995-4E94-9A3E-B305E7A34935}"/>
                  </a:ext>
                </a:extLst>
              </p:cNvPr>
              <p:cNvSpPr/>
              <p:nvPr/>
            </p:nvSpPr>
            <p:spPr>
              <a:xfrm>
                <a:off x="2404899" y="5312873"/>
                <a:ext cx="2571158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Liderazgo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kumimoji="0" lang="es-EC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Liderazgo y compromiso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Política antisoborno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kumimoji="0" lang="es-EC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Roles, y responsabilidades y autoridades en la organización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" name="Google Shape;567;p56">
                <a:extLst>
                  <a:ext uri="{FF2B5EF4-FFF2-40B4-BE49-F238E27FC236}">
                    <a16:creationId xmlns:a16="http://schemas.microsoft.com/office/drawing/2014/main" id="{EE3A292F-739A-4E86-AF7C-5C3A1875C07C}"/>
                  </a:ext>
                </a:extLst>
              </p:cNvPr>
              <p:cNvCxnSpPr/>
              <p:nvPr/>
            </p:nvCxnSpPr>
            <p:spPr>
              <a:xfrm rot="10800000">
                <a:off x="2232166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D7D7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" name="Google Shape;568;p56">
                <a:extLst>
                  <a:ext uri="{FF2B5EF4-FFF2-40B4-BE49-F238E27FC236}">
                    <a16:creationId xmlns:a16="http://schemas.microsoft.com/office/drawing/2014/main" id="{08C01E9E-CC66-4CDB-A98F-0F8A4C4C3641}"/>
                  </a:ext>
                </a:extLst>
              </p:cNvPr>
              <p:cNvSpPr/>
              <p:nvPr/>
            </p:nvSpPr>
            <p:spPr>
              <a:xfrm>
                <a:off x="3847804" y="2564042"/>
                <a:ext cx="2684366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100" b="1" kern="0" dirty="0">
                    <a:solidFill>
                      <a:srgbClr val="E0301E"/>
                    </a:solidFill>
                    <a:ea typeface="Arial"/>
                    <a:cs typeface="Arial"/>
                    <a:sym typeface="Arial"/>
                  </a:rPr>
                  <a:t>Planificación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0301E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Acciones para tratar riesgos y oportunidades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Objetivos antisoborno y planificación para lograrlo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" name="Google Shape;569;p56">
                <a:extLst>
                  <a:ext uri="{FF2B5EF4-FFF2-40B4-BE49-F238E27FC236}">
                    <a16:creationId xmlns:a16="http://schemas.microsoft.com/office/drawing/2014/main" id="{EEF91CAB-871B-4DD2-8114-BE0E81BEC17E}"/>
                  </a:ext>
                </a:extLst>
              </p:cNvPr>
              <p:cNvCxnSpPr/>
              <p:nvPr/>
            </p:nvCxnSpPr>
            <p:spPr>
              <a:xfrm>
                <a:off x="3683604" y="2579435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E030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" name="Google Shape;570;p56">
                <a:extLst>
                  <a:ext uri="{FF2B5EF4-FFF2-40B4-BE49-F238E27FC236}">
                    <a16:creationId xmlns:a16="http://schemas.microsoft.com/office/drawing/2014/main" id="{464D9B81-2617-42C5-9C1E-806C7C4712F9}"/>
                  </a:ext>
                </a:extLst>
              </p:cNvPr>
              <p:cNvSpPr/>
              <p:nvPr/>
            </p:nvSpPr>
            <p:spPr>
              <a:xfrm>
                <a:off x="5276674" y="5312873"/>
                <a:ext cx="2252407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Soporte</a:t>
                </a: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Recursos 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Competencia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Toma de conciencia y formación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Información documentada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" name="Google Shape;571;p56">
                <a:extLst>
                  <a:ext uri="{FF2B5EF4-FFF2-40B4-BE49-F238E27FC236}">
                    <a16:creationId xmlns:a16="http://schemas.microsoft.com/office/drawing/2014/main" id="{AEDA0852-A0B2-4D31-802D-7D1FBDA79CBC}"/>
                  </a:ext>
                </a:extLst>
              </p:cNvPr>
              <p:cNvCxnSpPr/>
              <p:nvPr/>
            </p:nvCxnSpPr>
            <p:spPr>
              <a:xfrm rot="10800000">
                <a:off x="5126367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B53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" name="Google Shape;572;p56">
                <a:extLst>
                  <a:ext uri="{FF2B5EF4-FFF2-40B4-BE49-F238E27FC236}">
                    <a16:creationId xmlns:a16="http://schemas.microsoft.com/office/drawing/2014/main" id="{BAF2376D-6F22-4481-AE69-504BBC57EB28}"/>
                  </a:ext>
                </a:extLst>
              </p:cNvPr>
              <p:cNvSpPr/>
              <p:nvPr/>
            </p:nvSpPr>
            <p:spPr>
              <a:xfrm>
                <a:off x="6727968" y="2564042"/>
                <a:ext cx="2121180" cy="609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O</a:t>
                </a:r>
                <a:r>
                  <a:rPr kumimoji="0" lang="es-EC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peración</a:t>
                </a: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Planificación y control operacional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Control financiero y no financiero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 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Diligencia debida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" name="Google Shape;573;p56">
                <a:extLst>
                  <a:ext uri="{FF2B5EF4-FFF2-40B4-BE49-F238E27FC236}">
                    <a16:creationId xmlns:a16="http://schemas.microsoft.com/office/drawing/2014/main" id="{9EED7112-0BA3-49BA-B443-E71088AFFBC6}"/>
                  </a:ext>
                </a:extLst>
              </p:cNvPr>
              <p:cNvCxnSpPr/>
              <p:nvPr/>
            </p:nvCxnSpPr>
            <p:spPr>
              <a:xfrm>
                <a:off x="6569130" y="2579435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" name="Google Shape;574;p56">
                <a:extLst>
                  <a:ext uri="{FF2B5EF4-FFF2-40B4-BE49-F238E27FC236}">
                    <a16:creationId xmlns:a16="http://schemas.microsoft.com/office/drawing/2014/main" id="{7EB4AAF2-5D3D-48FF-89E0-6346570E0CD5}"/>
                  </a:ext>
                </a:extLst>
              </p:cNvPr>
              <p:cNvSpPr/>
              <p:nvPr/>
            </p:nvSpPr>
            <p:spPr>
              <a:xfrm>
                <a:off x="8170873" y="5312873"/>
                <a:ext cx="2043088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s-EC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Evalución</a:t>
                </a: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del desempeño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Seguimiento, medición, análisis y evaluación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Revisión del sistema por la dirección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C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Revisión por la función de cumplimiento antisoborno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" name="Google Shape;575;p56">
                <a:extLst>
                  <a:ext uri="{FF2B5EF4-FFF2-40B4-BE49-F238E27FC236}">
                    <a16:creationId xmlns:a16="http://schemas.microsoft.com/office/drawing/2014/main" id="{BDD1E7D5-8A4E-41BC-B225-2318988C08E7}"/>
                  </a:ext>
                </a:extLst>
              </p:cNvPr>
              <p:cNvCxnSpPr/>
              <p:nvPr/>
            </p:nvCxnSpPr>
            <p:spPr>
              <a:xfrm rot="10800000">
                <a:off x="8020568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EB8C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" name="Google Shape;576;p56">
              <a:extLst>
                <a:ext uri="{FF2B5EF4-FFF2-40B4-BE49-F238E27FC236}">
                  <a16:creationId xmlns:a16="http://schemas.microsoft.com/office/drawing/2014/main" id="{A7C92CA4-96F8-4695-962E-E49A2443D31F}"/>
                </a:ext>
              </a:extLst>
            </p:cNvPr>
            <p:cNvGrpSpPr/>
            <p:nvPr/>
          </p:nvGrpSpPr>
          <p:grpSpPr>
            <a:xfrm>
              <a:off x="599666" y="3280834"/>
              <a:ext cx="642621" cy="643871"/>
              <a:chOff x="991" y="0"/>
              <a:chExt cx="6682" cy="6695"/>
            </a:xfrm>
          </p:grpSpPr>
          <p:sp>
            <p:nvSpPr>
              <p:cNvPr id="19" name="Google Shape;577;p56">
                <a:extLst>
                  <a:ext uri="{FF2B5EF4-FFF2-40B4-BE49-F238E27FC236}">
                    <a16:creationId xmlns:a16="http://schemas.microsoft.com/office/drawing/2014/main" id="{9406354A-15B2-4499-ABFF-4E74B8D6C230}"/>
                  </a:ext>
                </a:extLst>
              </p:cNvPr>
              <p:cNvSpPr/>
              <p:nvPr/>
            </p:nvSpPr>
            <p:spPr>
              <a:xfrm>
                <a:off x="991" y="0"/>
                <a:ext cx="6682" cy="6695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6695" extrusionOk="0">
                    <a:moveTo>
                      <a:pt x="1656" y="12"/>
                    </a:moveTo>
                    <a:lnTo>
                      <a:pt x="1656" y="0"/>
                    </a:lnTo>
                    <a:lnTo>
                      <a:pt x="1372" y="0"/>
                    </a:lnTo>
                    <a:lnTo>
                      <a:pt x="1372" y="12"/>
                    </a:lnTo>
                    <a:lnTo>
                      <a:pt x="0" y="12"/>
                    </a:lnTo>
                    <a:lnTo>
                      <a:pt x="0" y="6695"/>
                    </a:lnTo>
                    <a:lnTo>
                      <a:pt x="6682" y="6695"/>
                    </a:lnTo>
                    <a:lnTo>
                      <a:pt x="6682" y="12"/>
                    </a:lnTo>
                    <a:lnTo>
                      <a:pt x="1656" y="12"/>
                    </a:lnTo>
                    <a:close/>
                    <a:moveTo>
                      <a:pt x="284" y="6411"/>
                    </a:moveTo>
                    <a:lnTo>
                      <a:pt x="284" y="298"/>
                    </a:lnTo>
                    <a:lnTo>
                      <a:pt x="1372" y="298"/>
                    </a:lnTo>
                    <a:lnTo>
                      <a:pt x="1372" y="1956"/>
                    </a:lnTo>
                    <a:lnTo>
                      <a:pt x="628" y="2384"/>
                    </a:lnTo>
                    <a:lnTo>
                      <a:pt x="628" y="3326"/>
                    </a:lnTo>
                    <a:lnTo>
                      <a:pt x="914" y="3326"/>
                    </a:lnTo>
                    <a:lnTo>
                      <a:pt x="914" y="2550"/>
                    </a:lnTo>
                    <a:lnTo>
                      <a:pt x="1514" y="2202"/>
                    </a:lnTo>
                    <a:lnTo>
                      <a:pt x="2115" y="2550"/>
                    </a:lnTo>
                    <a:lnTo>
                      <a:pt x="2115" y="3326"/>
                    </a:lnTo>
                    <a:lnTo>
                      <a:pt x="2399" y="3326"/>
                    </a:lnTo>
                    <a:lnTo>
                      <a:pt x="2399" y="2384"/>
                    </a:lnTo>
                    <a:lnTo>
                      <a:pt x="1656" y="1956"/>
                    </a:lnTo>
                    <a:lnTo>
                      <a:pt x="1656" y="298"/>
                    </a:lnTo>
                    <a:lnTo>
                      <a:pt x="6398" y="298"/>
                    </a:lnTo>
                    <a:lnTo>
                      <a:pt x="6398" y="5369"/>
                    </a:lnTo>
                    <a:lnTo>
                      <a:pt x="6098" y="5369"/>
                    </a:lnTo>
                    <a:lnTo>
                      <a:pt x="6098" y="4201"/>
                    </a:lnTo>
                    <a:lnTo>
                      <a:pt x="4651" y="4201"/>
                    </a:lnTo>
                    <a:lnTo>
                      <a:pt x="4651" y="5369"/>
                    </a:lnTo>
                    <a:lnTo>
                      <a:pt x="4401" y="5369"/>
                    </a:lnTo>
                    <a:lnTo>
                      <a:pt x="4401" y="4201"/>
                    </a:lnTo>
                    <a:lnTo>
                      <a:pt x="2953" y="4201"/>
                    </a:lnTo>
                    <a:lnTo>
                      <a:pt x="2953" y="5369"/>
                    </a:lnTo>
                    <a:lnTo>
                      <a:pt x="2085" y="5369"/>
                    </a:lnTo>
                    <a:lnTo>
                      <a:pt x="2085" y="5655"/>
                    </a:lnTo>
                    <a:lnTo>
                      <a:pt x="6398" y="5655"/>
                    </a:lnTo>
                    <a:lnTo>
                      <a:pt x="6398" y="6411"/>
                    </a:lnTo>
                    <a:lnTo>
                      <a:pt x="284" y="6411"/>
                    </a:lnTo>
                    <a:close/>
                    <a:moveTo>
                      <a:pt x="5826" y="5369"/>
                    </a:moveTo>
                    <a:lnTo>
                      <a:pt x="4923" y="5369"/>
                    </a:lnTo>
                    <a:lnTo>
                      <a:pt x="4923" y="4471"/>
                    </a:lnTo>
                    <a:lnTo>
                      <a:pt x="5826" y="4471"/>
                    </a:lnTo>
                    <a:lnTo>
                      <a:pt x="5826" y="5369"/>
                    </a:lnTo>
                    <a:close/>
                    <a:moveTo>
                      <a:pt x="4129" y="5369"/>
                    </a:moveTo>
                    <a:lnTo>
                      <a:pt x="3223" y="5369"/>
                    </a:lnTo>
                    <a:lnTo>
                      <a:pt x="3223" y="4471"/>
                    </a:lnTo>
                    <a:lnTo>
                      <a:pt x="4129" y="4471"/>
                    </a:lnTo>
                    <a:lnTo>
                      <a:pt x="4129" y="53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78;p56">
                <a:extLst>
                  <a:ext uri="{FF2B5EF4-FFF2-40B4-BE49-F238E27FC236}">
                    <a16:creationId xmlns:a16="http://schemas.microsoft.com/office/drawing/2014/main" id="{4EF4D569-AADC-4D8E-A931-95AB8933A0C3}"/>
                  </a:ext>
                </a:extLst>
              </p:cNvPr>
              <p:cNvSpPr/>
              <p:nvPr/>
            </p:nvSpPr>
            <p:spPr>
              <a:xfrm>
                <a:off x="1483" y="3206"/>
                <a:ext cx="2045" cy="204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7" extrusionOk="0">
                    <a:moveTo>
                      <a:pt x="1022" y="0"/>
                    </a:moveTo>
                    <a:lnTo>
                      <a:pt x="0" y="1023"/>
                    </a:lnTo>
                    <a:lnTo>
                      <a:pt x="1022" y="2047"/>
                    </a:lnTo>
                    <a:lnTo>
                      <a:pt x="2045" y="1023"/>
                    </a:lnTo>
                    <a:lnTo>
                      <a:pt x="1022" y="0"/>
                    </a:lnTo>
                    <a:close/>
                    <a:moveTo>
                      <a:pt x="382" y="1023"/>
                    </a:moveTo>
                    <a:lnTo>
                      <a:pt x="1022" y="383"/>
                    </a:lnTo>
                    <a:lnTo>
                      <a:pt x="1661" y="1023"/>
                    </a:lnTo>
                    <a:lnTo>
                      <a:pt x="1022" y="1663"/>
                    </a:lnTo>
                    <a:lnTo>
                      <a:pt x="382" y="1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79;p56">
              <a:extLst>
                <a:ext uri="{FF2B5EF4-FFF2-40B4-BE49-F238E27FC236}">
                  <a16:creationId xmlns:a16="http://schemas.microsoft.com/office/drawing/2014/main" id="{A7D1A9BE-28FD-4DAF-B4BF-5389B520EC8D}"/>
                </a:ext>
              </a:extLst>
            </p:cNvPr>
            <p:cNvGrpSpPr/>
            <p:nvPr/>
          </p:nvGrpSpPr>
          <p:grpSpPr>
            <a:xfrm>
              <a:off x="1897839" y="3280834"/>
              <a:ext cx="643967" cy="643871"/>
              <a:chOff x="986" y="0"/>
              <a:chExt cx="6714" cy="6713"/>
            </a:xfrm>
          </p:grpSpPr>
          <p:sp>
            <p:nvSpPr>
              <p:cNvPr id="14" name="Google Shape;580;p56">
                <a:extLst>
                  <a:ext uri="{FF2B5EF4-FFF2-40B4-BE49-F238E27FC236}">
                    <a16:creationId xmlns:a16="http://schemas.microsoft.com/office/drawing/2014/main" id="{A07BAFC7-B45F-4593-8D73-A427D3B753AC}"/>
                  </a:ext>
                </a:extLst>
              </p:cNvPr>
              <p:cNvSpPr/>
              <p:nvPr/>
            </p:nvSpPr>
            <p:spPr>
              <a:xfrm>
                <a:off x="986" y="0"/>
                <a:ext cx="6714" cy="6713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713" extrusionOk="0">
                    <a:moveTo>
                      <a:pt x="0" y="0"/>
                    </a:moveTo>
                    <a:lnTo>
                      <a:pt x="0" y="6713"/>
                    </a:lnTo>
                    <a:lnTo>
                      <a:pt x="6714" y="6713"/>
                    </a:lnTo>
                    <a:lnTo>
                      <a:pt x="6714" y="0"/>
                    </a:lnTo>
                    <a:lnTo>
                      <a:pt x="0" y="0"/>
                    </a:lnTo>
                    <a:close/>
                    <a:moveTo>
                      <a:pt x="6428" y="6427"/>
                    </a:moveTo>
                    <a:lnTo>
                      <a:pt x="286" y="6427"/>
                    </a:lnTo>
                    <a:lnTo>
                      <a:pt x="286" y="286"/>
                    </a:lnTo>
                    <a:lnTo>
                      <a:pt x="6428" y="286"/>
                    </a:lnTo>
                    <a:lnTo>
                      <a:pt x="6428" y="64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81;p56">
                <a:extLst>
                  <a:ext uri="{FF2B5EF4-FFF2-40B4-BE49-F238E27FC236}">
                    <a16:creationId xmlns:a16="http://schemas.microsoft.com/office/drawing/2014/main" id="{EFB62E0D-5E08-4E2D-9C47-AE9FBF8881BD}"/>
                  </a:ext>
                </a:extLst>
              </p:cNvPr>
              <p:cNvSpPr/>
              <p:nvPr/>
            </p:nvSpPr>
            <p:spPr>
              <a:xfrm>
                <a:off x="2624" y="902"/>
                <a:ext cx="344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916" extrusionOk="0">
                    <a:moveTo>
                      <a:pt x="1719" y="286"/>
                    </a:moveTo>
                    <a:lnTo>
                      <a:pt x="1719" y="286"/>
                    </a:lnTo>
                    <a:lnTo>
                      <a:pt x="1773" y="288"/>
                    </a:lnTo>
                    <a:lnTo>
                      <a:pt x="1827" y="290"/>
                    </a:lnTo>
                    <a:lnTo>
                      <a:pt x="1879" y="292"/>
                    </a:lnTo>
                    <a:lnTo>
                      <a:pt x="1933" y="298"/>
                    </a:lnTo>
                    <a:lnTo>
                      <a:pt x="1985" y="304"/>
                    </a:lnTo>
                    <a:lnTo>
                      <a:pt x="2037" y="310"/>
                    </a:lnTo>
                    <a:lnTo>
                      <a:pt x="2089" y="318"/>
                    </a:lnTo>
                    <a:lnTo>
                      <a:pt x="2141" y="328"/>
                    </a:lnTo>
                    <a:lnTo>
                      <a:pt x="2193" y="338"/>
                    </a:lnTo>
                    <a:lnTo>
                      <a:pt x="2243" y="352"/>
                    </a:lnTo>
                    <a:lnTo>
                      <a:pt x="2295" y="364"/>
                    </a:lnTo>
                    <a:lnTo>
                      <a:pt x="2345" y="378"/>
                    </a:lnTo>
                    <a:lnTo>
                      <a:pt x="2395" y="394"/>
                    </a:lnTo>
                    <a:lnTo>
                      <a:pt x="2443" y="412"/>
                    </a:lnTo>
                    <a:lnTo>
                      <a:pt x="2493" y="430"/>
                    </a:lnTo>
                    <a:lnTo>
                      <a:pt x="2541" y="450"/>
                    </a:lnTo>
                    <a:lnTo>
                      <a:pt x="2589" y="470"/>
                    </a:lnTo>
                    <a:lnTo>
                      <a:pt x="2635" y="492"/>
                    </a:lnTo>
                    <a:lnTo>
                      <a:pt x="2683" y="514"/>
                    </a:lnTo>
                    <a:lnTo>
                      <a:pt x="2729" y="538"/>
                    </a:lnTo>
                    <a:lnTo>
                      <a:pt x="2775" y="564"/>
                    </a:lnTo>
                    <a:lnTo>
                      <a:pt x="2821" y="590"/>
                    </a:lnTo>
                    <a:lnTo>
                      <a:pt x="2865" y="618"/>
                    </a:lnTo>
                    <a:lnTo>
                      <a:pt x="2909" y="646"/>
                    </a:lnTo>
                    <a:lnTo>
                      <a:pt x="2953" y="676"/>
                    </a:lnTo>
                    <a:lnTo>
                      <a:pt x="2995" y="706"/>
                    </a:lnTo>
                    <a:lnTo>
                      <a:pt x="3037" y="738"/>
                    </a:lnTo>
                    <a:lnTo>
                      <a:pt x="3077" y="772"/>
                    </a:lnTo>
                    <a:lnTo>
                      <a:pt x="3119" y="806"/>
                    </a:lnTo>
                    <a:lnTo>
                      <a:pt x="3159" y="842"/>
                    </a:lnTo>
                    <a:lnTo>
                      <a:pt x="3197" y="878"/>
                    </a:lnTo>
                    <a:lnTo>
                      <a:pt x="3235" y="916"/>
                    </a:lnTo>
                    <a:lnTo>
                      <a:pt x="3440" y="712"/>
                    </a:lnTo>
                    <a:lnTo>
                      <a:pt x="3440" y="712"/>
                    </a:lnTo>
                    <a:lnTo>
                      <a:pt x="3395" y="670"/>
                    </a:lnTo>
                    <a:lnTo>
                      <a:pt x="3351" y="628"/>
                    </a:lnTo>
                    <a:lnTo>
                      <a:pt x="3305" y="588"/>
                    </a:lnTo>
                    <a:lnTo>
                      <a:pt x="3259" y="550"/>
                    </a:lnTo>
                    <a:lnTo>
                      <a:pt x="3213" y="512"/>
                    </a:lnTo>
                    <a:lnTo>
                      <a:pt x="3165" y="476"/>
                    </a:lnTo>
                    <a:lnTo>
                      <a:pt x="3117" y="442"/>
                    </a:lnTo>
                    <a:lnTo>
                      <a:pt x="3067" y="408"/>
                    </a:lnTo>
                    <a:lnTo>
                      <a:pt x="3017" y="376"/>
                    </a:lnTo>
                    <a:lnTo>
                      <a:pt x="2967" y="344"/>
                    </a:lnTo>
                    <a:lnTo>
                      <a:pt x="2915" y="314"/>
                    </a:lnTo>
                    <a:lnTo>
                      <a:pt x="2863" y="286"/>
                    </a:lnTo>
                    <a:lnTo>
                      <a:pt x="2811" y="258"/>
                    </a:lnTo>
                    <a:lnTo>
                      <a:pt x="2759" y="232"/>
                    </a:lnTo>
                    <a:lnTo>
                      <a:pt x="2705" y="208"/>
                    </a:lnTo>
                    <a:lnTo>
                      <a:pt x="2651" y="184"/>
                    </a:lnTo>
                    <a:lnTo>
                      <a:pt x="2595" y="162"/>
                    </a:lnTo>
                    <a:lnTo>
                      <a:pt x="2541" y="142"/>
                    </a:lnTo>
                    <a:lnTo>
                      <a:pt x="2485" y="122"/>
                    </a:lnTo>
                    <a:lnTo>
                      <a:pt x="2427" y="104"/>
                    </a:lnTo>
                    <a:lnTo>
                      <a:pt x="2371" y="88"/>
                    </a:lnTo>
                    <a:lnTo>
                      <a:pt x="2313" y="74"/>
                    </a:lnTo>
                    <a:lnTo>
                      <a:pt x="2255" y="60"/>
                    </a:lnTo>
                    <a:lnTo>
                      <a:pt x="2197" y="48"/>
                    </a:lnTo>
                    <a:lnTo>
                      <a:pt x="2139" y="36"/>
                    </a:lnTo>
                    <a:lnTo>
                      <a:pt x="2079" y="28"/>
                    </a:lnTo>
                    <a:lnTo>
                      <a:pt x="2021" y="20"/>
                    </a:lnTo>
                    <a:lnTo>
                      <a:pt x="1961" y="12"/>
                    </a:lnTo>
                    <a:lnTo>
                      <a:pt x="1901" y="8"/>
                    </a:lnTo>
                    <a:lnTo>
                      <a:pt x="1841" y="4"/>
                    </a:lnTo>
                    <a:lnTo>
                      <a:pt x="1781" y="2"/>
                    </a:lnTo>
                    <a:lnTo>
                      <a:pt x="1719" y="0"/>
                    </a:lnTo>
                    <a:lnTo>
                      <a:pt x="1719" y="0"/>
                    </a:lnTo>
                    <a:lnTo>
                      <a:pt x="1659" y="2"/>
                    </a:lnTo>
                    <a:lnTo>
                      <a:pt x="1599" y="4"/>
                    </a:lnTo>
                    <a:lnTo>
                      <a:pt x="1539" y="8"/>
                    </a:lnTo>
                    <a:lnTo>
                      <a:pt x="1479" y="12"/>
                    </a:lnTo>
                    <a:lnTo>
                      <a:pt x="1419" y="20"/>
                    </a:lnTo>
                    <a:lnTo>
                      <a:pt x="1359" y="28"/>
                    </a:lnTo>
                    <a:lnTo>
                      <a:pt x="1301" y="36"/>
                    </a:lnTo>
                    <a:lnTo>
                      <a:pt x="1241" y="48"/>
                    </a:lnTo>
                    <a:lnTo>
                      <a:pt x="1183" y="60"/>
                    </a:lnTo>
                    <a:lnTo>
                      <a:pt x="1125" y="74"/>
                    </a:lnTo>
                    <a:lnTo>
                      <a:pt x="1069" y="88"/>
                    </a:lnTo>
                    <a:lnTo>
                      <a:pt x="1011" y="104"/>
                    </a:lnTo>
                    <a:lnTo>
                      <a:pt x="955" y="122"/>
                    </a:lnTo>
                    <a:lnTo>
                      <a:pt x="899" y="142"/>
                    </a:lnTo>
                    <a:lnTo>
                      <a:pt x="843" y="162"/>
                    </a:lnTo>
                    <a:lnTo>
                      <a:pt x="789" y="184"/>
                    </a:lnTo>
                    <a:lnTo>
                      <a:pt x="735" y="208"/>
                    </a:lnTo>
                    <a:lnTo>
                      <a:pt x="681" y="232"/>
                    </a:lnTo>
                    <a:lnTo>
                      <a:pt x="627" y="258"/>
                    </a:lnTo>
                    <a:lnTo>
                      <a:pt x="575" y="286"/>
                    </a:lnTo>
                    <a:lnTo>
                      <a:pt x="523" y="314"/>
                    </a:lnTo>
                    <a:lnTo>
                      <a:pt x="473" y="344"/>
                    </a:lnTo>
                    <a:lnTo>
                      <a:pt x="421" y="376"/>
                    </a:lnTo>
                    <a:lnTo>
                      <a:pt x="371" y="408"/>
                    </a:lnTo>
                    <a:lnTo>
                      <a:pt x="323" y="442"/>
                    </a:lnTo>
                    <a:lnTo>
                      <a:pt x="275" y="476"/>
                    </a:lnTo>
                    <a:lnTo>
                      <a:pt x="227" y="512"/>
                    </a:lnTo>
                    <a:lnTo>
                      <a:pt x="179" y="550"/>
                    </a:lnTo>
                    <a:lnTo>
                      <a:pt x="133" y="588"/>
                    </a:lnTo>
                    <a:lnTo>
                      <a:pt x="89" y="628"/>
                    </a:lnTo>
                    <a:lnTo>
                      <a:pt x="45" y="670"/>
                    </a:lnTo>
                    <a:lnTo>
                      <a:pt x="0" y="712"/>
                    </a:lnTo>
                    <a:lnTo>
                      <a:pt x="203" y="916"/>
                    </a:lnTo>
                    <a:lnTo>
                      <a:pt x="203" y="916"/>
                    </a:lnTo>
                    <a:lnTo>
                      <a:pt x="241" y="878"/>
                    </a:lnTo>
                    <a:lnTo>
                      <a:pt x="281" y="842"/>
                    </a:lnTo>
                    <a:lnTo>
                      <a:pt x="321" y="806"/>
                    </a:lnTo>
                    <a:lnTo>
                      <a:pt x="361" y="772"/>
                    </a:lnTo>
                    <a:lnTo>
                      <a:pt x="403" y="738"/>
                    </a:lnTo>
                    <a:lnTo>
                      <a:pt x="445" y="706"/>
                    </a:lnTo>
                    <a:lnTo>
                      <a:pt x="487" y="676"/>
                    </a:lnTo>
                    <a:lnTo>
                      <a:pt x="531" y="646"/>
                    </a:lnTo>
                    <a:lnTo>
                      <a:pt x="575" y="618"/>
                    </a:lnTo>
                    <a:lnTo>
                      <a:pt x="619" y="590"/>
                    </a:lnTo>
                    <a:lnTo>
                      <a:pt x="665" y="564"/>
                    </a:lnTo>
                    <a:lnTo>
                      <a:pt x="711" y="538"/>
                    </a:lnTo>
                    <a:lnTo>
                      <a:pt x="757" y="514"/>
                    </a:lnTo>
                    <a:lnTo>
                      <a:pt x="803" y="492"/>
                    </a:lnTo>
                    <a:lnTo>
                      <a:pt x="851" y="470"/>
                    </a:lnTo>
                    <a:lnTo>
                      <a:pt x="899" y="450"/>
                    </a:lnTo>
                    <a:lnTo>
                      <a:pt x="947" y="430"/>
                    </a:lnTo>
                    <a:lnTo>
                      <a:pt x="995" y="412"/>
                    </a:lnTo>
                    <a:lnTo>
                      <a:pt x="1045" y="394"/>
                    </a:lnTo>
                    <a:lnTo>
                      <a:pt x="1095" y="378"/>
                    </a:lnTo>
                    <a:lnTo>
                      <a:pt x="1145" y="364"/>
                    </a:lnTo>
                    <a:lnTo>
                      <a:pt x="1195" y="352"/>
                    </a:lnTo>
                    <a:lnTo>
                      <a:pt x="1247" y="338"/>
                    </a:lnTo>
                    <a:lnTo>
                      <a:pt x="1297" y="328"/>
                    </a:lnTo>
                    <a:lnTo>
                      <a:pt x="1349" y="318"/>
                    </a:lnTo>
                    <a:lnTo>
                      <a:pt x="1401" y="310"/>
                    </a:lnTo>
                    <a:lnTo>
                      <a:pt x="1453" y="304"/>
                    </a:lnTo>
                    <a:lnTo>
                      <a:pt x="1507" y="298"/>
                    </a:lnTo>
                    <a:lnTo>
                      <a:pt x="1559" y="292"/>
                    </a:lnTo>
                    <a:lnTo>
                      <a:pt x="1613" y="290"/>
                    </a:lnTo>
                    <a:lnTo>
                      <a:pt x="1667" y="288"/>
                    </a:lnTo>
                    <a:lnTo>
                      <a:pt x="1719" y="286"/>
                    </a:lnTo>
                    <a:lnTo>
                      <a:pt x="17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82;p56">
                <a:extLst>
                  <a:ext uri="{FF2B5EF4-FFF2-40B4-BE49-F238E27FC236}">
                    <a16:creationId xmlns:a16="http://schemas.microsoft.com/office/drawing/2014/main" id="{15DE2C80-1BEB-47A6-8E53-B9362AB95F8D}"/>
                  </a:ext>
                </a:extLst>
              </p:cNvPr>
              <p:cNvSpPr/>
              <p:nvPr/>
            </p:nvSpPr>
            <p:spPr>
              <a:xfrm>
                <a:off x="3175" y="1682"/>
                <a:ext cx="2336" cy="686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86" extrusionOk="0">
                    <a:moveTo>
                      <a:pt x="2336" y="484"/>
                    </a:moveTo>
                    <a:lnTo>
                      <a:pt x="2336" y="484"/>
                    </a:lnTo>
                    <a:lnTo>
                      <a:pt x="2276" y="424"/>
                    </a:lnTo>
                    <a:lnTo>
                      <a:pt x="2212" y="370"/>
                    </a:lnTo>
                    <a:lnTo>
                      <a:pt x="2146" y="320"/>
                    </a:lnTo>
                    <a:lnTo>
                      <a:pt x="2078" y="272"/>
                    </a:lnTo>
                    <a:lnTo>
                      <a:pt x="2008" y="228"/>
                    </a:lnTo>
                    <a:lnTo>
                      <a:pt x="1938" y="188"/>
                    </a:lnTo>
                    <a:lnTo>
                      <a:pt x="1864" y="154"/>
                    </a:lnTo>
                    <a:lnTo>
                      <a:pt x="1790" y="120"/>
                    </a:lnTo>
                    <a:lnTo>
                      <a:pt x="1716" y="92"/>
                    </a:lnTo>
                    <a:lnTo>
                      <a:pt x="1640" y="68"/>
                    </a:lnTo>
                    <a:lnTo>
                      <a:pt x="1562" y="48"/>
                    </a:lnTo>
                    <a:lnTo>
                      <a:pt x="1484" y="30"/>
                    </a:lnTo>
                    <a:lnTo>
                      <a:pt x="1406" y="18"/>
                    </a:lnTo>
                    <a:lnTo>
                      <a:pt x="1328" y="8"/>
                    </a:lnTo>
                    <a:lnTo>
                      <a:pt x="1248" y="2"/>
                    </a:lnTo>
                    <a:lnTo>
                      <a:pt x="1168" y="0"/>
                    </a:lnTo>
                    <a:lnTo>
                      <a:pt x="1090" y="2"/>
                    </a:lnTo>
                    <a:lnTo>
                      <a:pt x="1010" y="8"/>
                    </a:lnTo>
                    <a:lnTo>
                      <a:pt x="932" y="18"/>
                    </a:lnTo>
                    <a:lnTo>
                      <a:pt x="852" y="30"/>
                    </a:lnTo>
                    <a:lnTo>
                      <a:pt x="776" y="48"/>
                    </a:lnTo>
                    <a:lnTo>
                      <a:pt x="698" y="68"/>
                    </a:lnTo>
                    <a:lnTo>
                      <a:pt x="622" y="92"/>
                    </a:lnTo>
                    <a:lnTo>
                      <a:pt x="546" y="120"/>
                    </a:lnTo>
                    <a:lnTo>
                      <a:pt x="472" y="154"/>
                    </a:lnTo>
                    <a:lnTo>
                      <a:pt x="400" y="188"/>
                    </a:lnTo>
                    <a:lnTo>
                      <a:pt x="328" y="228"/>
                    </a:lnTo>
                    <a:lnTo>
                      <a:pt x="260" y="272"/>
                    </a:lnTo>
                    <a:lnTo>
                      <a:pt x="192" y="320"/>
                    </a:lnTo>
                    <a:lnTo>
                      <a:pt x="126" y="370"/>
                    </a:lnTo>
                    <a:lnTo>
                      <a:pt x="62" y="424"/>
                    </a:lnTo>
                    <a:lnTo>
                      <a:pt x="0" y="484"/>
                    </a:lnTo>
                    <a:lnTo>
                      <a:pt x="202" y="686"/>
                    </a:lnTo>
                    <a:lnTo>
                      <a:pt x="202" y="686"/>
                    </a:lnTo>
                    <a:lnTo>
                      <a:pt x="254" y="638"/>
                    </a:lnTo>
                    <a:lnTo>
                      <a:pt x="306" y="592"/>
                    </a:lnTo>
                    <a:lnTo>
                      <a:pt x="360" y="550"/>
                    </a:lnTo>
                    <a:lnTo>
                      <a:pt x="416" y="510"/>
                    </a:lnTo>
                    <a:lnTo>
                      <a:pt x="474" y="476"/>
                    </a:lnTo>
                    <a:lnTo>
                      <a:pt x="534" y="442"/>
                    </a:lnTo>
                    <a:lnTo>
                      <a:pt x="594" y="412"/>
                    </a:lnTo>
                    <a:lnTo>
                      <a:pt x="654" y="386"/>
                    </a:lnTo>
                    <a:lnTo>
                      <a:pt x="716" y="362"/>
                    </a:lnTo>
                    <a:lnTo>
                      <a:pt x="780" y="342"/>
                    </a:lnTo>
                    <a:lnTo>
                      <a:pt x="844" y="326"/>
                    </a:lnTo>
                    <a:lnTo>
                      <a:pt x="908" y="312"/>
                    </a:lnTo>
                    <a:lnTo>
                      <a:pt x="972" y="300"/>
                    </a:lnTo>
                    <a:lnTo>
                      <a:pt x="1038" y="292"/>
                    </a:lnTo>
                    <a:lnTo>
                      <a:pt x="1104" y="288"/>
                    </a:lnTo>
                    <a:lnTo>
                      <a:pt x="1168" y="286"/>
                    </a:lnTo>
                    <a:lnTo>
                      <a:pt x="1234" y="288"/>
                    </a:lnTo>
                    <a:lnTo>
                      <a:pt x="1300" y="292"/>
                    </a:lnTo>
                    <a:lnTo>
                      <a:pt x="1364" y="300"/>
                    </a:lnTo>
                    <a:lnTo>
                      <a:pt x="1430" y="312"/>
                    </a:lnTo>
                    <a:lnTo>
                      <a:pt x="1494" y="326"/>
                    </a:lnTo>
                    <a:lnTo>
                      <a:pt x="1558" y="342"/>
                    </a:lnTo>
                    <a:lnTo>
                      <a:pt x="1620" y="362"/>
                    </a:lnTo>
                    <a:lnTo>
                      <a:pt x="1682" y="386"/>
                    </a:lnTo>
                    <a:lnTo>
                      <a:pt x="1744" y="412"/>
                    </a:lnTo>
                    <a:lnTo>
                      <a:pt x="1804" y="442"/>
                    </a:lnTo>
                    <a:lnTo>
                      <a:pt x="1862" y="476"/>
                    </a:lnTo>
                    <a:lnTo>
                      <a:pt x="1920" y="510"/>
                    </a:lnTo>
                    <a:lnTo>
                      <a:pt x="1976" y="550"/>
                    </a:lnTo>
                    <a:lnTo>
                      <a:pt x="2030" y="592"/>
                    </a:lnTo>
                    <a:lnTo>
                      <a:pt x="2084" y="638"/>
                    </a:lnTo>
                    <a:lnTo>
                      <a:pt x="2134" y="686"/>
                    </a:lnTo>
                    <a:lnTo>
                      <a:pt x="2336" y="4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83;p56">
                <a:extLst>
                  <a:ext uri="{FF2B5EF4-FFF2-40B4-BE49-F238E27FC236}">
                    <a16:creationId xmlns:a16="http://schemas.microsoft.com/office/drawing/2014/main" id="{7FE8AE3A-3275-45C1-B0FF-A0180BCA8FA5}"/>
                  </a:ext>
                </a:extLst>
              </p:cNvPr>
              <p:cNvSpPr/>
              <p:nvPr/>
            </p:nvSpPr>
            <p:spPr>
              <a:xfrm>
                <a:off x="3711" y="2440"/>
                <a:ext cx="1264" cy="46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464" extrusionOk="0">
                    <a:moveTo>
                      <a:pt x="204" y="464"/>
                    </a:moveTo>
                    <a:lnTo>
                      <a:pt x="204" y="464"/>
                    </a:lnTo>
                    <a:lnTo>
                      <a:pt x="226" y="442"/>
                    </a:lnTo>
                    <a:lnTo>
                      <a:pt x="250" y="422"/>
                    </a:lnTo>
                    <a:lnTo>
                      <a:pt x="274" y="404"/>
                    </a:lnTo>
                    <a:lnTo>
                      <a:pt x="298" y="386"/>
                    </a:lnTo>
                    <a:lnTo>
                      <a:pt x="324" y="370"/>
                    </a:lnTo>
                    <a:lnTo>
                      <a:pt x="350" y="356"/>
                    </a:lnTo>
                    <a:lnTo>
                      <a:pt x="376" y="342"/>
                    </a:lnTo>
                    <a:lnTo>
                      <a:pt x="404" y="330"/>
                    </a:lnTo>
                    <a:lnTo>
                      <a:pt x="432" y="320"/>
                    </a:lnTo>
                    <a:lnTo>
                      <a:pt x="460" y="312"/>
                    </a:lnTo>
                    <a:lnTo>
                      <a:pt x="488" y="304"/>
                    </a:lnTo>
                    <a:lnTo>
                      <a:pt x="516" y="298"/>
                    </a:lnTo>
                    <a:lnTo>
                      <a:pt x="546" y="292"/>
                    </a:lnTo>
                    <a:lnTo>
                      <a:pt x="574" y="290"/>
                    </a:lnTo>
                    <a:lnTo>
                      <a:pt x="604" y="288"/>
                    </a:lnTo>
                    <a:lnTo>
                      <a:pt x="632" y="286"/>
                    </a:lnTo>
                    <a:lnTo>
                      <a:pt x="662" y="288"/>
                    </a:lnTo>
                    <a:lnTo>
                      <a:pt x="690" y="290"/>
                    </a:lnTo>
                    <a:lnTo>
                      <a:pt x="720" y="292"/>
                    </a:lnTo>
                    <a:lnTo>
                      <a:pt x="748" y="298"/>
                    </a:lnTo>
                    <a:lnTo>
                      <a:pt x="778" y="304"/>
                    </a:lnTo>
                    <a:lnTo>
                      <a:pt x="806" y="312"/>
                    </a:lnTo>
                    <a:lnTo>
                      <a:pt x="834" y="320"/>
                    </a:lnTo>
                    <a:lnTo>
                      <a:pt x="862" y="330"/>
                    </a:lnTo>
                    <a:lnTo>
                      <a:pt x="888" y="342"/>
                    </a:lnTo>
                    <a:lnTo>
                      <a:pt x="916" y="356"/>
                    </a:lnTo>
                    <a:lnTo>
                      <a:pt x="942" y="370"/>
                    </a:lnTo>
                    <a:lnTo>
                      <a:pt x="966" y="386"/>
                    </a:lnTo>
                    <a:lnTo>
                      <a:pt x="992" y="404"/>
                    </a:lnTo>
                    <a:lnTo>
                      <a:pt x="1016" y="422"/>
                    </a:lnTo>
                    <a:lnTo>
                      <a:pt x="1040" y="442"/>
                    </a:lnTo>
                    <a:lnTo>
                      <a:pt x="1062" y="464"/>
                    </a:lnTo>
                    <a:lnTo>
                      <a:pt x="1264" y="262"/>
                    </a:lnTo>
                    <a:lnTo>
                      <a:pt x="1264" y="262"/>
                    </a:lnTo>
                    <a:lnTo>
                      <a:pt x="1232" y="230"/>
                    </a:lnTo>
                    <a:lnTo>
                      <a:pt x="1196" y="200"/>
                    </a:lnTo>
                    <a:lnTo>
                      <a:pt x="1160" y="172"/>
                    </a:lnTo>
                    <a:lnTo>
                      <a:pt x="1124" y="148"/>
                    </a:lnTo>
                    <a:lnTo>
                      <a:pt x="1086" y="124"/>
                    </a:lnTo>
                    <a:lnTo>
                      <a:pt x="1048" y="102"/>
                    </a:lnTo>
                    <a:lnTo>
                      <a:pt x="1008" y="84"/>
                    </a:lnTo>
                    <a:lnTo>
                      <a:pt x="968" y="66"/>
                    </a:lnTo>
                    <a:lnTo>
                      <a:pt x="928" y="50"/>
                    </a:lnTo>
                    <a:lnTo>
                      <a:pt x="888" y="38"/>
                    </a:lnTo>
                    <a:lnTo>
                      <a:pt x="846" y="26"/>
                    </a:lnTo>
                    <a:lnTo>
                      <a:pt x="804" y="16"/>
                    </a:lnTo>
                    <a:lnTo>
                      <a:pt x="760" y="10"/>
                    </a:lnTo>
                    <a:lnTo>
                      <a:pt x="718" y="4"/>
                    </a:lnTo>
                    <a:lnTo>
                      <a:pt x="676" y="2"/>
                    </a:lnTo>
                    <a:lnTo>
                      <a:pt x="632" y="0"/>
                    </a:lnTo>
                    <a:lnTo>
                      <a:pt x="590" y="2"/>
                    </a:lnTo>
                    <a:lnTo>
                      <a:pt x="546" y="4"/>
                    </a:lnTo>
                    <a:lnTo>
                      <a:pt x="504" y="10"/>
                    </a:lnTo>
                    <a:lnTo>
                      <a:pt x="462" y="16"/>
                    </a:lnTo>
                    <a:lnTo>
                      <a:pt x="420" y="26"/>
                    </a:lnTo>
                    <a:lnTo>
                      <a:pt x="378" y="38"/>
                    </a:lnTo>
                    <a:lnTo>
                      <a:pt x="336" y="50"/>
                    </a:lnTo>
                    <a:lnTo>
                      <a:pt x="296" y="66"/>
                    </a:lnTo>
                    <a:lnTo>
                      <a:pt x="256" y="84"/>
                    </a:lnTo>
                    <a:lnTo>
                      <a:pt x="216" y="102"/>
                    </a:lnTo>
                    <a:lnTo>
                      <a:pt x="178" y="124"/>
                    </a:lnTo>
                    <a:lnTo>
                      <a:pt x="140" y="148"/>
                    </a:lnTo>
                    <a:lnTo>
                      <a:pt x="104" y="172"/>
                    </a:lnTo>
                    <a:lnTo>
                      <a:pt x="68" y="200"/>
                    </a:lnTo>
                    <a:lnTo>
                      <a:pt x="34" y="230"/>
                    </a:lnTo>
                    <a:lnTo>
                      <a:pt x="0" y="262"/>
                    </a:lnTo>
                    <a:lnTo>
                      <a:pt x="204" y="4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84;p56">
                <a:extLst>
                  <a:ext uri="{FF2B5EF4-FFF2-40B4-BE49-F238E27FC236}">
                    <a16:creationId xmlns:a16="http://schemas.microsoft.com/office/drawing/2014/main" id="{6FDA03DD-879C-4D21-BCE9-BC936E7E3744}"/>
                  </a:ext>
                </a:extLst>
              </p:cNvPr>
              <p:cNvSpPr/>
              <p:nvPr/>
            </p:nvSpPr>
            <p:spPr>
              <a:xfrm>
                <a:off x="1712" y="3587"/>
                <a:ext cx="5264" cy="2576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2576" extrusionOk="0">
                    <a:moveTo>
                      <a:pt x="1181" y="2576"/>
                    </a:moveTo>
                    <a:lnTo>
                      <a:pt x="1181" y="2576"/>
                    </a:lnTo>
                    <a:lnTo>
                      <a:pt x="1209" y="2576"/>
                    </a:lnTo>
                    <a:lnTo>
                      <a:pt x="1237" y="2574"/>
                    </a:lnTo>
                    <a:lnTo>
                      <a:pt x="1265" y="2570"/>
                    </a:lnTo>
                    <a:lnTo>
                      <a:pt x="1293" y="2566"/>
                    </a:lnTo>
                    <a:lnTo>
                      <a:pt x="1321" y="2560"/>
                    </a:lnTo>
                    <a:lnTo>
                      <a:pt x="1347" y="2554"/>
                    </a:lnTo>
                    <a:lnTo>
                      <a:pt x="1401" y="2538"/>
                    </a:lnTo>
                    <a:lnTo>
                      <a:pt x="1451" y="2518"/>
                    </a:lnTo>
                    <a:lnTo>
                      <a:pt x="1499" y="2492"/>
                    </a:lnTo>
                    <a:lnTo>
                      <a:pt x="1545" y="2464"/>
                    </a:lnTo>
                    <a:lnTo>
                      <a:pt x="1587" y="2432"/>
                    </a:lnTo>
                    <a:lnTo>
                      <a:pt x="1629" y="2396"/>
                    </a:lnTo>
                    <a:lnTo>
                      <a:pt x="1665" y="2358"/>
                    </a:lnTo>
                    <a:lnTo>
                      <a:pt x="1699" y="2316"/>
                    </a:lnTo>
                    <a:lnTo>
                      <a:pt x="1729" y="2272"/>
                    </a:lnTo>
                    <a:lnTo>
                      <a:pt x="1757" y="2224"/>
                    </a:lnTo>
                    <a:lnTo>
                      <a:pt x="1779" y="2174"/>
                    </a:lnTo>
                    <a:lnTo>
                      <a:pt x="1799" y="2124"/>
                    </a:lnTo>
                    <a:lnTo>
                      <a:pt x="1813" y="2070"/>
                    </a:lnTo>
                    <a:lnTo>
                      <a:pt x="2849" y="2070"/>
                    </a:lnTo>
                    <a:lnTo>
                      <a:pt x="2849" y="2070"/>
                    </a:lnTo>
                    <a:lnTo>
                      <a:pt x="2863" y="2124"/>
                    </a:lnTo>
                    <a:lnTo>
                      <a:pt x="2883" y="2174"/>
                    </a:lnTo>
                    <a:lnTo>
                      <a:pt x="2905" y="2224"/>
                    </a:lnTo>
                    <a:lnTo>
                      <a:pt x="2933" y="2272"/>
                    </a:lnTo>
                    <a:lnTo>
                      <a:pt x="2963" y="2316"/>
                    </a:lnTo>
                    <a:lnTo>
                      <a:pt x="2997" y="2358"/>
                    </a:lnTo>
                    <a:lnTo>
                      <a:pt x="3033" y="2396"/>
                    </a:lnTo>
                    <a:lnTo>
                      <a:pt x="3075" y="2432"/>
                    </a:lnTo>
                    <a:lnTo>
                      <a:pt x="3117" y="2464"/>
                    </a:lnTo>
                    <a:lnTo>
                      <a:pt x="3163" y="2492"/>
                    </a:lnTo>
                    <a:lnTo>
                      <a:pt x="3211" y="2518"/>
                    </a:lnTo>
                    <a:lnTo>
                      <a:pt x="3261" y="2538"/>
                    </a:lnTo>
                    <a:lnTo>
                      <a:pt x="3315" y="2554"/>
                    </a:lnTo>
                    <a:lnTo>
                      <a:pt x="3341" y="2560"/>
                    </a:lnTo>
                    <a:lnTo>
                      <a:pt x="3369" y="2566"/>
                    </a:lnTo>
                    <a:lnTo>
                      <a:pt x="3397" y="2570"/>
                    </a:lnTo>
                    <a:lnTo>
                      <a:pt x="3425" y="2574"/>
                    </a:lnTo>
                    <a:lnTo>
                      <a:pt x="3453" y="2576"/>
                    </a:lnTo>
                    <a:lnTo>
                      <a:pt x="3481" y="2576"/>
                    </a:lnTo>
                    <a:lnTo>
                      <a:pt x="3481" y="2576"/>
                    </a:lnTo>
                    <a:lnTo>
                      <a:pt x="3511" y="2576"/>
                    </a:lnTo>
                    <a:lnTo>
                      <a:pt x="3539" y="2574"/>
                    </a:lnTo>
                    <a:lnTo>
                      <a:pt x="3567" y="2570"/>
                    </a:lnTo>
                    <a:lnTo>
                      <a:pt x="3595" y="2566"/>
                    </a:lnTo>
                    <a:lnTo>
                      <a:pt x="3623" y="2560"/>
                    </a:lnTo>
                    <a:lnTo>
                      <a:pt x="3649" y="2554"/>
                    </a:lnTo>
                    <a:lnTo>
                      <a:pt x="3701" y="2538"/>
                    </a:lnTo>
                    <a:lnTo>
                      <a:pt x="3751" y="2518"/>
                    </a:lnTo>
                    <a:lnTo>
                      <a:pt x="3801" y="2492"/>
                    </a:lnTo>
                    <a:lnTo>
                      <a:pt x="3845" y="2464"/>
                    </a:lnTo>
                    <a:lnTo>
                      <a:pt x="3889" y="2432"/>
                    </a:lnTo>
                    <a:lnTo>
                      <a:pt x="3929" y="2396"/>
                    </a:lnTo>
                    <a:lnTo>
                      <a:pt x="3967" y="2358"/>
                    </a:lnTo>
                    <a:lnTo>
                      <a:pt x="4001" y="2316"/>
                    </a:lnTo>
                    <a:lnTo>
                      <a:pt x="4031" y="2272"/>
                    </a:lnTo>
                    <a:lnTo>
                      <a:pt x="4057" y="2224"/>
                    </a:lnTo>
                    <a:lnTo>
                      <a:pt x="4081" y="2174"/>
                    </a:lnTo>
                    <a:lnTo>
                      <a:pt x="4099" y="2124"/>
                    </a:lnTo>
                    <a:lnTo>
                      <a:pt x="4115" y="2070"/>
                    </a:lnTo>
                    <a:lnTo>
                      <a:pt x="5264" y="2070"/>
                    </a:lnTo>
                    <a:lnTo>
                      <a:pt x="5264" y="1200"/>
                    </a:lnTo>
                    <a:lnTo>
                      <a:pt x="3907" y="770"/>
                    </a:lnTo>
                    <a:lnTo>
                      <a:pt x="3415" y="0"/>
                    </a:lnTo>
                    <a:lnTo>
                      <a:pt x="608" y="0"/>
                    </a:lnTo>
                    <a:lnTo>
                      <a:pt x="0" y="844"/>
                    </a:lnTo>
                    <a:lnTo>
                      <a:pt x="0" y="2070"/>
                    </a:lnTo>
                    <a:lnTo>
                      <a:pt x="546" y="2070"/>
                    </a:lnTo>
                    <a:lnTo>
                      <a:pt x="546" y="2070"/>
                    </a:lnTo>
                    <a:lnTo>
                      <a:pt x="562" y="2124"/>
                    </a:lnTo>
                    <a:lnTo>
                      <a:pt x="580" y="2174"/>
                    </a:lnTo>
                    <a:lnTo>
                      <a:pt x="602" y="2224"/>
                    </a:lnTo>
                    <a:lnTo>
                      <a:pt x="630" y="2272"/>
                    </a:lnTo>
                    <a:lnTo>
                      <a:pt x="660" y="2316"/>
                    </a:lnTo>
                    <a:lnTo>
                      <a:pt x="694" y="2358"/>
                    </a:lnTo>
                    <a:lnTo>
                      <a:pt x="732" y="2396"/>
                    </a:lnTo>
                    <a:lnTo>
                      <a:pt x="772" y="2432"/>
                    </a:lnTo>
                    <a:lnTo>
                      <a:pt x="816" y="2464"/>
                    </a:lnTo>
                    <a:lnTo>
                      <a:pt x="860" y="2492"/>
                    </a:lnTo>
                    <a:lnTo>
                      <a:pt x="910" y="2518"/>
                    </a:lnTo>
                    <a:lnTo>
                      <a:pt x="961" y="2538"/>
                    </a:lnTo>
                    <a:lnTo>
                      <a:pt x="1013" y="2554"/>
                    </a:lnTo>
                    <a:lnTo>
                      <a:pt x="1039" y="2560"/>
                    </a:lnTo>
                    <a:lnTo>
                      <a:pt x="1067" y="2566"/>
                    </a:lnTo>
                    <a:lnTo>
                      <a:pt x="1095" y="2570"/>
                    </a:lnTo>
                    <a:lnTo>
                      <a:pt x="1123" y="2574"/>
                    </a:lnTo>
                    <a:lnTo>
                      <a:pt x="1151" y="2576"/>
                    </a:lnTo>
                    <a:lnTo>
                      <a:pt x="1181" y="2576"/>
                    </a:lnTo>
                    <a:lnTo>
                      <a:pt x="1181" y="2576"/>
                    </a:lnTo>
                    <a:close/>
                    <a:moveTo>
                      <a:pt x="1181" y="2290"/>
                    </a:moveTo>
                    <a:lnTo>
                      <a:pt x="1181" y="2290"/>
                    </a:lnTo>
                    <a:lnTo>
                      <a:pt x="1143" y="2288"/>
                    </a:lnTo>
                    <a:lnTo>
                      <a:pt x="1107" y="2282"/>
                    </a:lnTo>
                    <a:lnTo>
                      <a:pt x="1073" y="2274"/>
                    </a:lnTo>
                    <a:lnTo>
                      <a:pt x="1039" y="2262"/>
                    </a:lnTo>
                    <a:lnTo>
                      <a:pt x="1007" y="2246"/>
                    </a:lnTo>
                    <a:lnTo>
                      <a:pt x="977" y="2228"/>
                    </a:lnTo>
                    <a:lnTo>
                      <a:pt x="948" y="2206"/>
                    </a:lnTo>
                    <a:lnTo>
                      <a:pt x="922" y="2184"/>
                    </a:lnTo>
                    <a:lnTo>
                      <a:pt x="900" y="2158"/>
                    </a:lnTo>
                    <a:lnTo>
                      <a:pt x="878" y="2130"/>
                    </a:lnTo>
                    <a:lnTo>
                      <a:pt x="860" y="2100"/>
                    </a:lnTo>
                    <a:lnTo>
                      <a:pt x="846" y="2068"/>
                    </a:lnTo>
                    <a:lnTo>
                      <a:pt x="832" y="2034"/>
                    </a:lnTo>
                    <a:lnTo>
                      <a:pt x="824" y="2000"/>
                    </a:lnTo>
                    <a:lnTo>
                      <a:pt x="818" y="1964"/>
                    </a:lnTo>
                    <a:lnTo>
                      <a:pt x="816" y="1928"/>
                    </a:lnTo>
                    <a:lnTo>
                      <a:pt x="816" y="1928"/>
                    </a:lnTo>
                    <a:lnTo>
                      <a:pt x="818" y="1890"/>
                    </a:lnTo>
                    <a:lnTo>
                      <a:pt x="824" y="1854"/>
                    </a:lnTo>
                    <a:lnTo>
                      <a:pt x="832" y="1820"/>
                    </a:lnTo>
                    <a:lnTo>
                      <a:pt x="846" y="1786"/>
                    </a:lnTo>
                    <a:lnTo>
                      <a:pt x="860" y="1754"/>
                    </a:lnTo>
                    <a:lnTo>
                      <a:pt x="878" y="1724"/>
                    </a:lnTo>
                    <a:lnTo>
                      <a:pt x="900" y="1696"/>
                    </a:lnTo>
                    <a:lnTo>
                      <a:pt x="922" y="1670"/>
                    </a:lnTo>
                    <a:lnTo>
                      <a:pt x="948" y="1648"/>
                    </a:lnTo>
                    <a:lnTo>
                      <a:pt x="977" y="1626"/>
                    </a:lnTo>
                    <a:lnTo>
                      <a:pt x="1007" y="1608"/>
                    </a:lnTo>
                    <a:lnTo>
                      <a:pt x="1039" y="1592"/>
                    </a:lnTo>
                    <a:lnTo>
                      <a:pt x="1073" y="1580"/>
                    </a:lnTo>
                    <a:lnTo>
                      <a:pt x="1107" y="1572"/>
                    </a:lnTo>
                    <a:lnTo>
                      <a:pt x="1143" y="1566"/>
                    </a:lnTo>
                    <a:lnTo>
                      <a:pt x="1181" y="1564"/>
                    </a:lnTo>
                    <a:lnTo>
                      <a:pt x="1181" y="1564"/>
                    </a:lnTo>
                    <a:lnTo>
                      <a:pt x="1217" y="1566"/>
                    </a:lnTo>
                    <a:lnTo>
                      <a:pt x="1253" y="1572"/>
                    </a:lnTo>
                    <a:lnTo>
                      <a:pt x="1289" y="1580"/>
                    </a:lnTo>
                    <a:lnTo>
                      <a:pt x="1321" y="1592"/>
                    </a:lnTo>
                    <a:lnTo>
                      <a:pt x="1353" y="1608"/>
                    </a:lnTo>
                    <a:lnTo>
                      <a:pt x="1383" y="1626"/>
                    </a:lnTo>
                    <a:lnTo>
                      <a:pt x="1411" y="1648"/>
                    </a:lnTo>
                    <a:lnTo>
                      <a:pt x="1437" y="1670"/>
                    </a:lnTo>
                    <a:lnTo>
                      <a:pt x="1461" y="1696"/>
                    </a:lnTo>
                    <a:lnTo>
                      <a:pt x="1481" y="1724"/>
                    </a:lnTo>
                    <a:lnTo>
                      <a:pt x="1499" y="1754"/>
                    </a:lnTo>
                    <a:lnTo>
                      <a:pt x="1515" y="1786"/>
                    </a:lnTo>
                    <a:lnTo>
                      <a:pt x="1527" y="1820"/>
                    </a:lnTo>
                    <a:lnTo>
                      <a:pt x="1535" y="1854"/>
                    </a:lnTo>
                    <a:lnTo>
                      <a:pt x="1541" y="1890"/>
                    </a:lnTo>
                    <a:lnTo>
                      <a:pt x="1543" y="1928"/>
                    </a:lnTo>
                    <a:lnTo>
                      <a:pt x="1543" y="1928"/>
                    </a:lnTo>
                    <a:lnTo>
                      <a:pt x="1541" y="1964"/>
                    </a:lnTo>
                    <a:lnTo>
                      <a:pt x="1535" y="2000"/>
                    </a:lnTo>
                    <a:lnTo>
                      <a:pt x="1527" y="2034"/>
                    </a:lnTo>
                    <a:lnTo>
                      <a:pt x="1515" y="2068"/>
                    </a:lnTo>
                    <a:lnTo>
                      <a:pt x="1499" y="2100"/>
                    </a:lnTo>
                    <a:lnTo>
                      <a:pt x="1481" y="2130"/>
                    </a:lnTo>
                    <a:lnTo>
                      <a:pt x="1461" y="2158"/>
                    </a:lnTo>
                    <a:lnTo>
                      <a:pt x="1437" y="2184"/>
                    </a:lnTo>
                    <a:lnTo>
                      <a:pt x="1411" y="2206"/>
                    </a:lnTo>
                    <a:lnTo>
                      <a:pt x="1383" y="2228"/>
                    </a:lnTo>
                    <a:lnTo>
                      <a:pt x="1353" y="2246"/>
                    </a:lnTo>
                    <a:lnTo>
                      <a:pt x="1321" y="2262"/>
                    </a:lnTo>
                    <a:lnTo>
                      <a:pt x="1289" y="2274"/>
                    </a:lnTo>
                    <a:lnTo>
                      <a:pt x="1253" y="2282"/>
                    </a:lnTo>
                    <a:lnTo>
                      <a:pt x="1217" y="2288"/>
                    </a:lnTo>
                    <a:lnTo>
                      <a:pt x="1181" y="2290"/>
                    </a:lnTo>
                    <a:lnTo>
                      <a:pt x="1181" y="2290"/>
                    </a:lnTo>
                    <a:close/>
                    <a:moveTo>
                      <a:pt x="3481" y="2290"/>
                    </a:moveTo>
                    <a:lnTo>
                      <a:pt x="3481" y="2290"/>
                    </a:lnTo>
                    <a:lnTo>
                      <a:pt x="3445" y="2288"/>
                    </a:lnTo>
                    <a:lnTo>
                      <a:pt x="3409" y="2282"/>
                    </a:lnTo>
                    <a:lnTo>
                      <a:pt x="3373" y="2274"/>
                    </a:lnTo>
                    <a:lnTo>
                      <a:pt x="3341" y="2262"/>
                    </a:lnTo>
                    <a:lnTo>
                      <a:pt x="3309" y="2246"/>
                    </a:lnTo>
                    <a:lnTo>
                      <a:pt x="3279" y="2228"/>
                    </a:lnTo>
                    <a:lnTo>
                      <a:pt x="3251" y="2206"/>
                    </a:lnTo>
                    <a:lnTo>
                      <a:pt x="3225" y="2184"/>
                    </a:lnTo>
                    <a:lnTo>
                      <a:pt x="3201" y="2158"/>
                    </a:lnTo>
                    <a:lnTo>
                      <a:pt x="3181" y="2130"/>
                    </a:lnTo>
                    <a:lnTo>
                      <a:pt x="3163" y="2100"/>
                    </a:lnTo>
                    <a:lnTo>
                      <a:pt x="3147" y="2068"/>
                    </a:lnTo>
                    <a:lnTo>
                      <a:pt x="3135" y="2034"/>
                    </a:lnTo>
                    <a:lnTo>
                      <a:pt x="3127" y="2000"/>
                    </a:lnTo>
                    <a:lnTo>
                      <a:pt x="3121" y="1964"/>
                    </a:lnTo>
                    <a:lnTo>
                      <a:pt x="3119" y="1928"/>
                    </a:lnTo>
                    <a:lnTo>
                      <a:pt x="3119" y="1928"/>
                    </a:lnTo>
                    <a:lnTo>
                      <a:pt x="3121" y="1890"/>
                    </a:lnTo>
                    <a:lnTo>
                      <a:pt x="3127" y="1854"/>
                    </a:lnTo>
                    <a:lnTo>
                      <a:pt x="3135" y="1820"/>
                    </a:lnTo>
                    <a:lnTo>
                      <a:pt x="3147" y="1786"/>
                    </a:lnTo>
                    <a:lnTo>
                      <a:pt x="3163" y="1754"/>
                    </a:lnTo>
                    <a:lnTo>
                      <a:pt x="3181" y="1724"/>
                    </a:lnTo>
                    <a:lnTo>
                      <a:pt x="3201" y="1696"/>
                    </a:lnTo>
                    <a:lnTo>
                      <a:pt x="3225" y="1670"/>
                    </a:lnTo>
                    <a:lnTo>
                      <a:pt x="3251" y="1648"/>
                    </a:lnTo>
                    <a:lnTo>
                      <a:pt x="3279" y="1626"/>
                    </a:lnTo>
                    <a:lnTo>
                      <a:pt x="3309" y="1608"/>
                    </a:lnTo>
                    <a:lnTo>
                      <a:pt x="3341" y="1592"/>
                    </a:lnTo>
                    <a:lnTo>
                      <a:pt x="3373" y="1580"/>
                    </a:lnTo>
                    <a:lnTo>
                      <a:pt x="3409" y="1572"/>
                    </a:lnTo>
                    <a:lnTo>
                      <a:pt x="3445" y="1566"/>
                    </a:lnTo>
                    <a:lnTo>
                      <a:pt x="3481" y="1564"/>
                    </a:lnTo>
                    <a:lnTo>
                      <a:pt x="3481" y="1564"/>
                    </a:lnTo>
                    <a:lnTo>
                      <a:pt x="3519" y="1566"/>
                    </a:lnTo>
                    <a:lnTo>
                      <a:pt x="3555" y="1572"/>
                    </a:lnTo>
                    <a:lnTo>
                      <a:pt x="3589" y="1580"/>
                    </a:lnTo>
                    <a:lnTo>
                      <a:pt x="3623" y="1592"/>
                    </a:lnTo>
                    <a:lnTo>
                      <a:pt x="3655" y="1608"/>
                    </a:lnTo>
                    <a:lnTo>
                      <a:pt x="3685" y="1626"/>
                    </a:lnTo>
                    <a:lnTo>
                      <a:pt x="3713" y="1648"/>
                    </a:lnTo>
                    <a:lnTo>
                      <a:pt x="3739" y="1670"/>
                    </a:lnTo>
                    <a:lnTo>
                      <a:pt x="3761" y="1696"/>
                    </a:lnTo>
                    <a:lnTo>
                      <a:pt x="3783" y="1724"/>
                    </a:lnTo>
                    <a:lnTo>
                      <a:pt x="3801" y="1754"/>
                    </a:lnTo>
                    <a:lnTo>
                      <a:pt x="3815" y="1786"/>
                    </a:lnTo>
                    <a:lnTo>
                      <a:pt x="3829" y="1820"/>
                    </a:lnTo>
                    <a:lnTo>
                      <a:pt x="3837" y="1854"/>
                    </a:lnTo>
                    <a:lnTo>
                      <a:pt x="3843" y="1890"/>
                    </a:lnTo>
                    <a:lnTo>
                      <a:pt x="3845" y="1928"/>
                    </a:lnTo>
                    <a:lnTo>
                      <a:pt x="3845" y="1928"/>
                    </a:lnTo>
                    <a:lnTo>
                      <a:pt x="3843" y="1964"/>
                    </a:lnTo>
                    <a:lnTo>
                      <a:pt x="3837" y="2000"/>
                    </a:lnTo>
                    <a:lnTo>
                      <a:pt x="3829" y="2034"/>
                    </a:lnTo>
                    <a:lnTo>
                      <a:pt x="3815" y="2068"/>
                    </a:lnTo>
                    <a:lnTo>
                      <a:pt x="3801" y="2100"/>
                    </a:lnTo>
                    <a:lnTo>
                      <a:pt x="3783" y="2130"/>
                    </a:lnTo>
                    <a:lnTo>
                      <a:pt x="3761" y="2158"/>
                    </a:lnTo>
                    <a:lnTo>
                      <a:pt x="3739" y="2184"/>
                    </a:lnTo>
                    <a:lnTo>
                      <a:pt x="3713" y="2206"/>
                    </a:lnTo>
                    <a:lnTo>
                      <a:pt x="3685" y="2228"/>
                    </a:lnTo>
                    <a:lnTo>
                      <a:pt x="3655" y="2246"/>
                    </a:lnTo>
                    <a:lnTo>
                      <a:pt x="3623" y="2262"/>
                    </a:lnTo>
                    <a:lnTo>
                      <a:pt x="3589" y="2274"/>
                    </a:lnTo>
                    <a:lnTo>
                      <a:pt x="3555" y="2282"/>
                    </a:lnTo>
                    <a:lnTo>
                      <a:pt x="3519" y="2288"/>
                    </a:lnTo>
                    <a:lnTo>
                      <a:pt x="3481" y="2290"/>
                    </a:lnTo>
                    <a:lnTo>
                      <a:pt x="3481" y="2290"/>
                    </a:lnTo>
                    <a:close/>
                    <a:moveTo>
                      <a:pt x="286" y="936"/>
                    </a:moveTo>
                    <a:lnTo>
                      <a:pt x="754" y="288"/>
                    </a:lnTo>
                    <a:lnTo>
                      <a:pt x="3259" y="288"/>
                    </a:lnTo>
                    <a:lnTo>
                      <a:pt x="3721" y="1012"/>
                    </a:lnTo>
                    <a:lnTo>
                      <a:pt x="4978" y="1410"/>
                    </a:lnTo>
                    <a:lnTo>
                      <a:pt x="4978" y="1784"/>
                    </a:lnTo>
                    <a:lnTo>
                      <a:pt x="4115" y="1784"/>
                    </a:lnTo>
                    <a:lnTo>
                      <a:pt x="4115" y="1784"/>
                    </a:lnTo>
                    <a:lnTo>
                      <a:pt x="4099" y="1730"/>
                    </a:lnTo>
                    <a:lnTo>
                      <a:pt x="4081" y="1680"/>
                    </a:lnTo>
                    <a:lnTo>
                      <a:pt x="4057" y="1630"/>
                    </a:lnTo>
                    <a:lnTo>
                      <a:pt x="4031" y="1582"/>
                    </a:lnTo>
                    <a:lnTo>
                      <a:pt x="4001" y="1538"/>
                    </a:lnTo>
                    <a:lnTo>
                      <a:pt x="3967" y="1496"/>
                    </a:lnTo>
                    <a:lnTo>
                      <a:pt x="3929" y="1458"/>
                    </a:lnTo>
                    <a:lnTo>
                      <a:pt x="3889" y="1422"/>
                    </a:lnTo>
                    <a:lnTo>
                      <a:pt x="3845" y="1390"/>
                    </a:lnTo>
                    <a:lnTo>
                      <a:pt x="3801" y="1362"/>
                    </a:lnTo>
                    <a:lnTo>
                      <a:pt x="3751" y="1338"/>
                    </a:lnTo>
                    <a:lnTo>
                      <a:pt x="3701" y="1316"/>
                    </a:lnTo>
                    <a:lnTo>
                      <a:pt x="3649" y="1300"/>
                    </a:lnTo>
                    <a:lnTo>
                      <a:pt x="3623" y="1294"/>
                    </a:lnTo>
                    <a:lnTo>
                      <a:pt x="3595" y="1288"/>
                    </a:lnTo>
                    <a:lnTo>
                      <a:pt x="3567" y="1284"/>
                    </a:lnTo>
                    <a:lnTo>
                      <a:pt x="3539" y="1280"/>
                    </a:lnTo>
                    <a:lnTo>
                      <a:pt x="3511" y="1278"/>
                    </a:lnTo>
                    <a:lnTo>
                      <a:pt x="3481" y="1278"/>
                    </a:lnTo>
                    <a:lnTo>
                      <a:pt x="3481" y="1278"/>
                    </a:lnTo>
                    <a:lnTo>
                      <a:pt x="3453" y="1278"/>
                    </a:lnTo>
                    <a:lnTo>
                      <a:pt x="3425" y="1280"/>
                    </a:lnTo>
                    <a:lnTo>
                      <a:pt x="3397" y="1284"/>
                    </a:lnTo>
                    <a:lnTo>
                      <a:pt x="3369" y="1288"/>
                    </a:lnTo>
                    <a:lnTo>
                      <a:pt x="3341" y="1294"/>
                    </a:lnTo>
                    <a:lnTo>
                      <a:pt x="3315" y="1300"/>
                    </a:lnTo>
                    <a:lnTo>
                      <a:pt x="3261" y="1316"/>
                    </a:lnTo>
                    <a:lnTo>
                      <a:pt x="3211" y="1338"/>
                    </a:lnTo>
                    <a:lnTo>
                      <a:pt x="3163" y="1362"/>
                    </a:lnTo>
                    <a:lnTo>
                      <a:pt x="3117" y="1390"/>
                    </a:lnTo>
                    <a:lnTo>
                      <a:pt x="3075" y="1422"/>
                    </a:lnTo>
                    <a:lnTo>
                      <a:pt x="3033" y="1458"/>
                    </a:lnTo>
                    <a:lnTo>
                      <a:pt x="2997" y="1496"/>
                    </a:lnTo>
                    <a:lnTo>
                      <a:pt x="2963" y="1538"/>
                    </a:lnTo>
                    <a:lnTo>
                      <a:pt x="2933" y="1582"/>
                    </a:lnTo>
                    <a:lnTo>
                      <a:pt x="2905" y="1630"/>
                    </a:lnTo>
                    <a:lnTo>
                      <a:pt x="2883" y="1680"/>
                    </a:lnTo>
                    <a:lnTo>
                      <a:pt x="2863" y="1730"/>
                    </a:lnTo>
                    <a:lnTo>
                      <a:pt x="2849" y="1784"/>
                    </a:lnTo>
                    <a:lnTo>
                      <a:pt x="1813" y="1784"/>
                    </a:lnTo>
                    <a:lnTo>
                      <a:pt x="1813" y="1784"/>
                    </a:lnTo>
                    <a:lnTo>
                      <a:pt x="1799" y="1730"/>
                    </a:lnTo>
                    <a:lnTo>
                      <a:pt x="1779" y="1680"/>
                    </a:lnTo>
                    <a:lnTo>
                      <a:pt x="1757" y="1630"/>
                    </a:lnTo>
                    <a:lnTo>
                      <a:pt x="1729" y="1582"/>
                    </a:lnTo>
                    <a:lnTo>
                      <a:pt x="1699" y="1538"/>
                    </a:lnTo>
                    <a:lnTo>
                      <a:pt x="1665" y="1496"/>
                    </a:lnTo>
                    <a:lnTo>
                      <a:pt x="1629" y="1458"/>
                    </a:lnTo>
                    <a:lnTo>
                      <a:pt x="1587" y="1422"/>
                    </a:lnTo>
                    <a:lnTo>
                      <a:pt x="1545" y="1390"/>
                    </a:lnTo>
                    <a:lnTo>
                      <a:pt x="1499" y="1362"/>
                    </a:lnTo>
                    <a:lnTo>
                      <a:pt x="1451" y="1338"/>
                    </a:lnTo>
                    <a:lnTo>
                      <a:pt x="1401" y="1316"/>
                    </a:lnTo>
                    <a:lnTo>
                      <a:pt x="1347" y="1300"/>
                    </a:lnTo>
                    <a:lnTo>
                      <a:pt x="1321" y="1294"/>
                    </a:lnTo>
                    <a:lnTo>
                      <a:pt x="1293" y="1288"/>
                    </a:lnTo>
                    <a:lnTo>
                      <a:pt x="1265" y="1284"/>
                    </a:lnTo>
                    <a:lnTo>
                      <a:pt x="1237" y="1280"/>
                    </a:lnTo>
                    <a:lnTo>
                      <a:pt x="1209" y="1278"/>
                    </a:lnTo>
                    <a:lnTo>
                      <a:pt x="1181" y="1278"/>
                    </a:lnTo>
                    <a:lnTo>
                      <a:pt x="1181" y="1278"/>
                    </a:lnTo>
                    <a:lnTo>
                      <a:pt x="1151" y="1278"/>
                    </a:lnTo>
                    <a:lnTo>
                      <a:pt x="1123" y="1280"/>
                    </a:lnTo>
                    <a:lnTo>
                      <a:pt x="1095" y="1284"/>
                    </a:lnTo>
                    <a:lnTo>
                      <a:pt x="1067" y="1288"/>
                    </a:lnTo>
                    <a:lnTo>
                      <a:pt x="1039" y="1294"/>
                    </a:lnTo>
                    <a:lnTo>
                      <a:pt x="1013" y="1300"/>
                    </a:lnTo>
                    <a:lnTo>
                      <a:pt x="961" y="1316"/>
                    </a:lnTo>
                    <a:lnTo>
                      <a:pt x="910" y="1338"/>
                    </a:lnTo>
                    <a:lnTo>
                      <a:pt x="860" y="1362"/>
                    </a:lnTo>
                    <a:lnTo>
                      <a:pt x="816" y="1390"/>
                    </a:lnTo>
                    <a:lnTo>
                      <a:pt x="772" y="1422"/>
                    </a:lnTo>
                    <a:lnTo>
                      <a:pt x="732" y="1458"/>
                    </a:lnTo>
                    <a:lnTo>
                      <a:pt x="694" y="1496"/>
                    </a:lnTo>
                    <a:lnTo>
                      <a:pt x="660" y="1538"/>
                    </a:lnTo>
                    <a:lnTo>
                      <a:pt x="630" y="1582"/>
                    </a:lnTo>
                    <a:lnTo>
                      <a:pt x="602" y="1630"/>
                    </a:lnTo>
                    <a:lnTo>
                      <a:pt x="580" y="1680"/>
                    </a:lnTo>
                    <a:lnTo>
                      <a:pt x="562" y="1730"/>
                    </a:lnTo>
                    <a:lnTo>
                      <a:pt x="546" y="1784"/>
                    </a:lnTo>
                    <a:lnTo>
                      <a:pt x="286" y="1784"/>
                    </a:lnTo>
                    <a:lnTo>
                      <a:pt x="286" y="9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585;p56">
              <a:extLst>
                <a:ext uri="{FF2B5EF4-FFF2-40B4-BE49-F238E27FC236}">
                  <a16:creationId xmlns:a16="http://schemas.microsoft.com/office/drawing/2014/main" id="{0145A9DE-2601-4132-90E9-52D40C25299E}"/>
                </a:ext>
              </a:extLst>
            </p:cNvPr>
            <p:cNvSpPr/>
            <p:nvPr/>
          </p:nvSpPr>
          <p:spPr>
            <a:xfrm>
              <a:off x="3197357" y="3280834"/>
              <a:ext cx="643975" cy="643878"/>
            </a:xfrm>
            <a:custGeom>
              <a:avLst/>
              <a:gdLst/>
              <a:ahLst/>
              <a:cxnLst/>
              <a:rect l="l" t="t" r="r" b="b"/>
              <a:pathLst>
                <a:path w="6687" h="6686" extrusionOk="0">
                  <a:moveTo>
                    <a:pt x="0" y="0"/>
                  </a:moveTo>
                  <a:lnTo>
                    <a:pt x="0" y="6686"/>
                  </a:lnTo>
                  <a:lnTo>
                    <a:pt x="6687" y="6686"/>
                  </a:lnTo>
                  <a:lnTo>
                    <a:pt x="6687" y="0"/>
                  </a:lnTo>
                  <a:lnTo>
                    <a:pt x="0" y="0"/>
                  </a:lnTo>
                  <a:close/>
                  <a:moveTo>
                    <a:pt x="2224" y="2196"/>
                  </a:moveTo>
                  <a:lnTo>
                    <a:pt x="2224" y="2196"/>
                  </a:lnTo>
                  <a:lnTo>
                    <a:pt x="2300" y="2120"/>
                  </a:lnTo>
                  <a:lnTo>
                    <a:pt x="2376" y="2048"/>
                  </a:lnTo>
                  <a:lnTo>
                    <a:pt x="2454" y="1978"/>
                  </a:lnTo>
                  <a:lnTo>
                    <a:pt x="2532" y="1908"/>
                  </a:lnTo>
                  <a:lnTo>
                    <a:pt x="2610" y="1842"/>
                  </a:lnTo>
                  <a:lnTo>
                    <a:pt x="2688" y="1778"/>
                  </a:lnTo>
                  <a:lnTo>
                    <a:pt x="2768" y="1714"/>
                  </a:lnTo>
                  <a:lnTo>
                    <a:pt x="2848" y="1652"/>
                  </a:lnTo>
                  <a:lnTo>
                    <a:pt x="2848" y="3624"/>
                  </a:lnTo>
                  <a:lnTo>
                    <a:pt x="1818" y="4654"/>
                  </a:lnTo>
                  <a:lnTo>
                    <a:pt x="1818" y="2646"/>
                  </a:lnTo>
                  <a:lnTo>
                    <a:pt x="1818" y="2646"/>
                  </a:lnTo>
                  <a:lnTo>
                    <a:pt x="1914" y="2530"/>
                  </a:lnTo>
                  <a:lnTo>
                    <a:pt x="2012" y="2418"/>
                  </a:lnTo>
                  <a:lnTo>
                    <a:pt x="2116" y="2306"/>
                  </a:lnTo>
                  <a:lnTo>
                    <a:pt x="2224" y="2196"/>
                  </a:lnTo>
                  <a:lnTo>
                    <a:pt x="2224" y="2196"/>
                  </a:lnTo>
                  <a:close/>
                  <a:moveTo>
                    <a:pt x="6149" y="322"/>
                  </a:moveTo>
                  <a:lnTo>
                    <a:pt x="4447" y="2024"/>
                  </a:lnTo>
                  <a:lnTo>
                    <a:pt x="4447" y="762"/>
                  </a:lnTo>
                  <a:lnTo>
                    <a:pt x="4447" y="762"/>
                  </a:lnTo>
                  <a:lnTo>
                    <a:pt x="4577" y="712"/>
                  </a:lnTo>
                  <a:lnTo>
                    <a:pt x="4705" y="666"/>
                  </a:lnTo>
                  <a:lnTo>
                    <a:pt x="4831" y="624"/>
                  </a:lnTo>
                  <a:lnTo>
                    <a:pt x="4955" y="584"/>
                  </a:lnTo>
                  <a:lnTo>
                    <a:pt x="5075" y="548"/>
                  </a:lnTo>
                  <a:lnTo>
                    <a:pt x="5193" y="516"/>
                  </a:lnTo>
                  <a:lnTo>
                    <a:pt x="5307" y="486"/>
                  </a:lnTo>
                  <a:lnTo>
                    <a:pt x="5417" y="458"/>
                  </a:lnTo>
                  <a:lnTo>
                    <a:pt x="5525" y="432"/>
                  </a:lnTo>
                  <a:lnTo>
                    <a:pt x="5627" y="410"/>
                  </a:lnTo>
                  <a:lnTo>
                    <a:pt x="5727" y="390"/>
                  </a:lnTo>
                  <a:lnTo>
                    <a:pt x="5821" y="372"/>
                  </a:lnTo>
                  <a:lnTo>
                    <a:pt x="5995" y="344"/>
                  </a:lnTo>
                  <a:lnTo>
                    <a:pt x="6149" y="322"/>
                  </a:lnTo>
                  <a:lnTo>
                    <a:pt x="6149" y="322"/>
                  </a:lnTo>
                  <a:close/>
                  <a:moveTo>
                    <a:pt x="4161" y="2308"/>
                  </a:moveTo>
                  <a:lnTo>
                    <a:pt x="3134" y="3338"/>
                  </a:lnTo>
                  <a:lnTo>
                    <a:pt x="3134" y="1448"/>
                  </a:lnTo>
                  <a:lnTo>
                    <a:pt x="3134" y="1448"/>
                  </a:lnTo>
                  <a:lnTo>
                    <a:pt x="3262" y="1362"/>
                  </a:lnTo>
                  <a:lnTo>
                    <a:pt x="3391" y="1282"/>
                  </a:lnTo>
                  <a:lnTo>
                    <a:pt x="3521" y="1206"/>
                  </a:lnTo>
                  <a:lnTo>
                    <a:pt x="3649" y="1134"/>
                  </a:lnTo>
                  <a:lnTo>
                    <a:pt x="3779" y="1064"/>
                  </a:lnTo>
                  <a:lnTo>
                    <a:pt x="3907" y="1000"/>
                  </a:lnTo>
                  <a:lnTo>
                    <a:pt x="4035" y="938"/>
                  </a:lnTo>
                  <a:lnTo>
                    <a:pt x="4161" y="882"/>
                  </a:lnTo>
                  <a:lnTo>
                    <a:pt x="4161" y="2308"/>
                  </a:lnTo>
                  <a:close/>
                  <a:moveTo>
                    <a:pt x="1532" y="4938"/>
                  </a:moveTo>
                  <a:lnTo>
                    <a:pt x="326" y="6146"/>
                  </a:lnTo>
                  <a:lnTo>
                    <a:pt x="326" y="6146"/>
                  </a:lnTo>
                  <a:lnTo>
                    <a:pt x="344" y="6020"/>
                  </a:lnTo>
                  <a:lnTo>
                    <a:pt x="368" y="5880"/>
                  </a:lnTo>
                  <a:lnTo>
                    <a:pt x="398" y="5726"/>
                  </a:lnTo>
                  <a:lnTo>
                    <a:pt x="432" y="5560"/>
                  </a:lnTo>
                  <a:lnTo>
                    <a:pt x="474" y="5384"/>
                  </a:lnTo>
                  <a:lnTo>
                    <a:pt x="498" y="5292"/>
                  </a:lnTo>
                  <a:lnTo>
                    <a:pt x="524" y="5198"/>
                  </a:lnTo>
                  <a:lnTo>
                    <a:pt x="552" y="5100"/>
                  </a:lnTo>
                  <a:lnTo>
                    <a:pt x="582" y="5002"/>
                  </a:lnTo>
                  <a:lnTo>
                    <a:pt x="612" y="4902"/>
                  </a:lnTo>
                  <a:lnTo>
                    <a:pt x="646" y="4798"/>
                  </a:lnTo>
                  <a:lnTo>
                    <a:pt x="682" y="4694"/>
                  </a:lnTo>
                  <a:lnTo>
                    <a:pt x="720" y="4590"/>
                  </a:lnTo>
                  <a:lnTo>
                    <a:pt x="760" y="4482"/>
                  </a:lnTo>
                  <a:lnTo>
                    <a:pt x="804" y="4374"/>
                  </a:lnTo>
                  <a:lnTo>
                    <a:pt x="850" y="4264"/>
                  </a:lnTo>
                  <a:lnTo>
                    <a:pt x="898" y="4154"/>
                  </a:lnTo>
                  <a:lnTo>
                    <a:pt x="948" y="4042"/>
                  </a:lnTo>
                  <a:lnTo>
                    <a:pt x="1000" y="3930"/>
                  </a:lnTo>
                  <a:lnTo>
                    <a:pt x="1058" y="3818"/>
                  </a:lnTo>
                  <a:lnTo>
                    <a:pt x="1116" y="3704"/>
                  </a:lnTo>
                  <a:lnTo>
                    <a:pt x="1178" y="3590"/>
                  </a:lnTo>
                  <a:lnTo>
                    <a:pt x="1242" y="3476"/>
                  </a:lnTo>
                  <a:lnTo>
                    <a:pt x="1310" y="3362"/>
                  </a:lnTo>
                  <a:lnTo>
                    <a:pt x="1382" y="3250"/>
                  </a:lnTo>
                  <a:lnTo>
                    <a:pt x="1456" y="3136"/>
                  </a:lnTo>
                  <a:lnTo>
                    <a:pt x="1532" y="3022"/>
                  </a:lnTo>
                  <a:lnTo>
                    <a:pt x="1532" y="4938"/>
                  </a:lnTo>
                  <a:close/>
                  <a:moveTo>
                    <a:pt x="1734" y="5140"/>
                  </a:moveTo>
                  <a:lnTo>
                    <a:pt x="3693" y="5140"/>
                  </a:lnTo>
                  <a:lnTo>
                    <a:pt x="3693" y="5140"/>
                  </a:lnTo>
                  <a:lnTo>
                    <a:pt x="3577" y="5222"/>
                  </a:lnTo>
                  <a:lnTo>
                    <a:pt x="3459" y="5300"/>
                  </a:lnTo>
                  <a:lnTo>
                    <a:pt x="3344" y="5374"/>
                  </a:lnTo>
                  <a:lnTo>
                    <a:pt x="3226" y="5444"/>
                  </a:lnTo>
                  <a:lnTo>
                    <a:pt x="3110" y="5512"/>
                  </a:lnTo>
                  <a:lnTo>
                    <a:pt x="2994" y="5576"/>
                  </a:lnTo>
                  <a:lnTo>
                    <a:pt x="2876" y="5636"/>
                  </a:lnTo>
                  <a:lnTo>
                    <a:pt x="2762" y="5694"/>
                  </a:lnTo>
                  <a:lnTo>
                    <a:pt x="2646" y="5750"/>
                  </a:lnTo>
                  <a:lnTo>
                    <a:pt x="2532" y="5802"/>
                  </a:lnTo>
                  <a:lnTo>
                    <a:pt x="2418" y="5850"/>
                  </a:lnTo>
                  <a:lnTo>
                    <a:pt x="2306" y="5898"/>
                  </a:lnTo>
                  <a:lnTo>
                    <a:pt x="2194" y="5940"/>
                  </a:lnTo>
                  <a:lnTo>
                    <a:pt x="2084" y="5982"/>
                  </a:lnTo>
                  <a:lnTo>
                    <a:pt x="1976" y="6020"/>
                  </a:lnTo>
                  <a:lnTo>
                    <a:pt x="1870" y="6056"/>
                  </a:lnTo>
                  <a:lnTo>
                    <a:pt x="1764" y="6090"/>
                  </a:lnTo>
                  <a:lnTo>
                    <a:pt x="1662" y="6122"/>
                  </a:lnTo>
                  <a:lnTo>
                    <a:pt x="1562" y="6152"/>
                  </a:lnTo>
                  <a:lnTo>
                    <a:pt x="1462" y="6178"/>
                  </a:lnTo>
                  <a:lnTo>
                    <a:pt x="1366" y="6204"/>
                  </a:lnTo>
                  <a:lnTo>
                    <a:pt x="1272" y="6228"/>
                  </a:lnTo>
                  <a:lnTo>
                    <a:pt x="1094" y="6268"/>
                  </a:lnTo>
                  <a:lnTo>
                    <a:pt x="926" y="6302"/>
                  </a:lnTo>
                  <a:lnTo>
                    <a:pt x="772" y="6330"/>
                  </a:lnTo>
                  <a:lnTo>
                    <a:pt x="632" y="6352"/>
                  </a:lnTo>
                  <a:lnTo>
                    <a:pt x="506" y="6368"/>
                  </a:lnTo>
                  <a:lnTo>
                    <a:pt x="1734" y="5140"/>
                  </a:lnTo>
                  <a:close/>
                  <a:moveTo>
                    <a:pt x="4063" y="4856"/>
                  </a:moveTo>
                  <a:lnTo>
                    <a:pt x="2020" y="4856"/>
                  </a:lnTo>
                  <a:lnTo>
                    <a:pt x="3050" y="3826"/>
                  </a:lnTo>
                  <a:lnTo>
                    <a:pt x="5037" y="3826"/>
                  </a:lnTo>
                  <a:lnTo>
                    <a:pt x="5037" y="3826"/>
                  </a:lnTo>
                  <a:lnTo>
                    <a:pt x="4971" y="3910"/>
                  </a:lnTo>
                  <a:lnTo>
                    <a:pt x="4905" y="3996"/>
                  </a:lnTo>
                  <a:lnTo>
                    <a:pt x="4837" y="4080"/>
                  </a:lnTo>
                  <a:lnTo>
                    <a:pt x="4767" y="4162"/>
                  </a:lnTo>
                  <a:lnTo>
                    <a:pt x="4693" y="4246"/>
                  </a:lnTo>
                  <a:lnTo>
                    <a:pt x="4619" y="4328"/>
                  </a:lnTo>
                  <a:lnTo>
                    <a:pt x="4541" y="4410"/>
                  </a:lnTo>
                  <a:lnTo>
                    <a:pt x="4463" y="4490"/>
                  </a:lnTo>
                  <a:lnTo>
                    <a:pt x="4463" y="4490"/>
                  </a:lnTo>
                  <a:lnTo>
                    <a:pt x="4363" y="4586"/>
                  </a:lnTo>
                  <a:lnTo>
                    <a:pt x="4265" y="4680"/>
                  </a:lnTo>
                  <a:lnTo>
                    <a:pt x="4163" y="4768"/>
                  </a:lnTo>
                  <a:lnTo>
                    <a:pt x="4063" y="4856"/>
                  </a:lnTo>
                  <a:lnTo>
                    <a:pt x="4063" y="4856"/>
                  </a:lnTo>
                  <a:close/>
                  <a:moveTo>
                    <a:pt x="5237" y="3540"/>
                  </a:moveTo>
                  <a:lnTo>
                    <a:pt x="3334" y="3540"/>
                  </a:lnTo>
                  <a:lnTo>
                    <a:pt x="4363" y="2510"/>
                  </a:lnTo>
                  <a:lnTo>
                    <a:pt x="5799" y="2510"/>
                  </a:lnTo>
                  <a:lnTo>
                    <a:pt x="5799" y="2510"/>
                  </a:lnTo>
                  <a:lnTo>
                    <a:pt x="5741" y="2638"/>
                  </a:lnTo>
                  <a:lnTo>
                    <a:pt x="5681" y="2764"/>
                  </a:lnTo>
                  <a:lnTo>
                    <a:pt x="5617" y="2894"/>
                  </a:lnTo>
                  <a:lnTo>
                    <a:pt x="5549" y="3022"/>
                  </a:lnTo>
                  <a:lnTo>
                    <a:pt x="5477" y="3152"/>
                  </a:lnTo>
                  <a:lnTo>
                    <a:pt x="5401" y="3282"/>
                  </a:lnTo>
                  <a:lnTo>
                    <a:pt x="5321" y="3410"/>
                  </a:lnTo>
                  <a:lnTo>
                    <a:pt x="5237" y="3540"/>
                  </a:lnTo>
                  <a:lnTo>
                    <a:pt x="5237" y="3540"/>
                  </a:lnTo>
                  <a:close/>
                  <a:moveTo>
                    <a:pt x="5917" y="2226"/>
                  </a:moveTo>
                  <a:lnTo>
                    <a:pt x="4649" y="2226"/>
                  </a:lnTo>
                  <a:lnTo>
                    <a:pt x="6365" y="510"/>
                  </a:lnTo>
                  <a:lnTo>
                    <a:pt x="6365" y="510"/>
                  </a:lnTo>
                  <a:lnTo>
                    <a:pt x="6341" y="662"/>
                  </a:lnTo>
                  <a:lnTo>
                    <a:pt x="6311" y="836"/>
                  </a:lnTo>
                  <a:lnTo>
                    <a:pt x="6293" y="932"/>
                  </a:lnTo>
                  <a:lnTo>
                    <a:pt x="6273" y="1032"/>
                  </a:lnTo>
                  <a:lnTo>
                    <a:pt x="6251" y="1134"/>
                  </a:lnTo>
                  <a:lnTo>
                    <a:pt x="6225" y="1242"/>
                  </a:lnTo>
                  <a:lnTo>
                    <a:pt x="6197" y="1354"/>
                  </a:lnTo>
                  <a:lnTo>
                    <a:pt x="6167" y="1470"/>
                  </a:lnTo>
                  <a:lnTo>
                    <a:pt x="6133" y="1588"/>
                  </a:lnTo>
                  <a:lnTo>
                    <a:pt x="6097" y="1710"/>
                  </a:lnTo>
                  <a:lnTo>
                    <a:pt x="6057" y="1836"/>
                  </a:lnTo>
                  <a:lnTo>
                    <a:pt x="6013" y="1964"/>
                  </a:lnTo>
                  <a:lnTo>
                    <a:pt x="5967" y="2094"/>
                  </a:lnTo>
                  <a:lnTo>
                    <a:pt x="5917" y="2226"/>
                  </a:lnTo>
                  <a:lnTo>
                    <a:pt x="5917" y="2226"/>
                  </a:lnTo>
                  <a:close/>
                  <a:moveTo>
                    <a:pt x="4939" y="284"/>
                  </a:moveTo>
                  <a:lnTo>
                    <a:pt x="4939" y="284"/>
                  </a:lnTo>
                  <a:lnTo>
                    <a:pt x="4771" y="336"/>
                  </a:lnTo>
                  <a:lnTo>
                    <a:pt x="4601" y="394"/>
                  </a:lnTo>
                  <a:lnTo>
                    <a:pt x="4427" y="458"/>
                  </a:lnTo>
                  <a:lnTo>
                    <a:pt x="4337" y="492"/>
                  </a:lnTo>
                  <a:lnTo>
                    <a:pt x="4247" y="528"/>
                  </a:lnTo>
                  <a:lnTo>
                    <a:pt x="4157" y="566"/>
                  </a:lnTo>
                  <a:lnTo>
                    <a:pt x="4067" y="604"/>
                  </a:lnTo>
                  <a:lnTo>
                    <a:pt x="3975" y="646"/>
                  </a:lnTo>
                  <a:lnTo>
                    <a:pt x="3883" y="688"/>
                  </a:lnTo>
                  <a:lnTo>
                    <a:pt x="3789" y="734"/>
                  </a:lnTo>
                  <a:lnTo>
                    <a:pt x="3697" y="780"/>
                  </a:lnTo>
                  <a:lnTo>
                    <a:pt x="3603" y="830"/>
                  </a:lnTo>
                  <a:lnTo>
                    <a:pt x="3509" y="880"/>
                  </a:lnTo>
                  <a:lnTo>
                    <a:pt x="3415" y="932"/>
                  </a:lnTo>
                  <a:lnTo>
                    <a:pt x="3322" y="988"/>
                  </a:lnTo>
                  <a:lnTo>
                    <a:pt x="3228" y="1044"/>
                  </a:lnTo>
                  <a:lnTo>
                    <a:pt x="3132" y="1104"/>
                  </a:lnTo>
                  <a:lnTo>
                    <a:pt x="3038" y="1164"/>
                  </a:lnTo>
                  <a:lnTo>
                    <a:pt x="2944" y="1228"/>
                  </a:lnTo>
                  <a:lnTo>
                    <a:pt x="2850" y="1294"/>
                  </a:lnTo>
                  <a:lnTo>
                    <a:pt x="2756" y="1362"/>
                  </a:lnTo>
                  <a:lnTo>
                    <a:pt x="2662" y="1432"/>
                  </a:lnTo>
                  <a:lnTo>
                    <a:pt x="2570" y="1504"/>
                  </a:lnTo>
                  <a:lnTo>
                    <a:pt x="2476" y="1580"/>
                  </a:lnTo>
                  <a:lnTo>
                    <a:pt x="2384" y="1658"/>
                  </a:lnTo>
                  <a:lnTo>
                    <a:pt x="2292" y="1738"/>
                  </a:lnTo>
                  <a:lnTo>
                    <a:pt x="2202" y="1820"/>
                  </a:lnTo>
                  <a:lnTo>
                    <a:pt x="2112" y="1906"/>
                  </a:lnTo>
                  <a:lnTo>
                    <a:pt x="2022" y="1994"/>
                  </a:lnTo>
                  <a:lnTo>
                    <a:pt x="2022" y="1994"/>
                  </a:lnTo>
                  <a:lnTo>
                    <a:pt x="1958" y="2058"/>
                  </a:lnTo>
                  <a:lnTo>
                    <a:pt x="1894" y="2124"/>
                  </a:lnTo>
                  <a:lnTo>
                    <a:pt x="1834" y="2190"/>
                  </a:lnTo>
                  <a:lnTo>
                    <a:pt x="1774" y="2258"/>
                  </a:lnTo>
                  <a:lnTo>
                    <a:pt x="1714" y="2324"/>
                  </a:lnTo>
                  <a:lnTo>
                    <a:pt x="1656" y="2390"/>
                  </a:lnTo>
                  <a:lnTo>
                    <a:pt x="1546" y="2526"/>
                  </a:lnTo>
                  <a:lnTo>
                    <a:pt x="1532" y="2526"/>
                  </a:lnTo>
                  <a:lnTo>
                    <a:pt x="1532" y="2542"/>
                  </a:lnTo>
                  <a:lnTo>
                    <a:pt x="1532" y="2542"/>
                  </a:lnTo>
                  <a:lnTo>
                    <a:pt x="1472" y="2620"/>
                  </a:lnTo>
                  <a:lnTo>
                    <a:pt x="1412" y="2698"/>
                  </a:lnTo>
                  <a:lnTo>
                    <a:pt x="1356" y="2776"/>
                  </a:lnTo>
                  <a:lnTo>
                    <a:pt x="1300" y="2854"/>
                  </a:lnTo>
                  <a:lnTo>
                    <a:pt x="1244" y="2932"/>
                  </a:lnTo>
                  <a:lnTo>
                    <a:pt x="1192" y="3010"/>
                  </a:lnTo>
                  <a:lnTo>
                    <a:pt x="1140" y="3090"/>
                  </a:lnTo>
                  <a:lnTo>
                    <a:pt x="1090" y="3168"/>
                  </a:lnTo>
                  <a:lnTo>
                    <a:pt x="1042" y="3246"/>
                  </a:lnTo>
                  <a:lnTo>
                    <a:pt x="996" y="3326"/>
                  </a:lnTo>
                  <a:lnTo>
                    <a:pt x="906" y="3482"/>
                  </a:lnTo>
                  <a:lnTo>
                    <a:pt x="822" y="3640"/>
                  </a:lnTo>
                  <a:lnTo>
                    <a:pt x="742" y="3796"/>
                  </a:lnTo>
                  <a:lnTo>
                    <a:pt x="670" y="3950"/>
                  </a:lnTo>
                  <a:lnTo>
                    <a:pt x="600" y="4104"/>
                  </a:lnTo>
                  <a:lnTo>
                    <a:pt x="536" y="4254"/>
                  </a:lnTo>
                  <a:lnTo>
                    <a:pt x="478" y="4404"/>
                  </a:lnTo>
                  <a:lnTo>
                    <a:pt x="424" y="4550"/>
                  </a:lnTo>
                  <a:lnTo>
                    <a:pt x="374" y="4694"/>
                  </a:lnTo>
                  <a:lnTo>
                    <a:pt x="326" y="4836"/>
                  </a:lnTo>
                  <a:lnTo>
                    <a:pt x="284" y="4972"/>
                  </a:lnTo>
                  <a:lnTo>
                    <a:pt x="284" y="284"/>
                  </a:lnTo>
                  <a:lnTo>
                    <a:pt x="4939" y="284"/>
                  </a:lnTo>
                  <a:close/>
                  <a:moveTo>
                    <a:pt x="1748" y="6402"/>
                  </a:moveTo>
                  <a:lnTo>
                    <a:pt x="1748" y="6402"/>
                  </a:lnTo>
                  <a:lnTo>
                    <a:pt x="1914" y="6350"/>
                  </a:lnTo>
                  <a:lnTo>
                    <a:pt x="2084" y="6292"/>
                  </a:lnTo>
                  <a:lnTo>
                    <a:pt x="2260" y="6228"/>
                  </a:lnTo>
                  <a:lnTo>
                    <a:pt x="2348" y="6194"/>
                  </a:lnTo>
                  <a:lnTo>
                    <a:pt x="2438" y="6158"/>
                  </a:lnTo>
                  <a:lnTo>
                    <a:pt x="2528" y="6120"/>
                  </a:lnTo>
                  <a:lnTo>
                    <a:pt x="2620" y="6082"/>
                  </a:lnTo>
                  <a:lnTo>
                    <a:pt x="2712" y="6040"/>
                  </a:lnTo>
                  <a:lnTo>
                    <a:pt x="2804" y="5998"/>
                  </a:lnTo>
                  <a:lnTo>
                    <a:pt x="2896" y="5952"/>
                  </a:lnTo>
                  <a:lnTo>
                    <a:pt x="2990" y="5906"/>
                  </a:lnTo>
                  <a:lnTo>
                    <a:pt x="3084" y="5856"/>
                  </a:lnTo>
                  <a:lnTo>
                    <a:pt x="3176" y="5806"/>
                  </a:lnTo>
                  <a:lnTo>
                    <a:pt x="3270" y="5754"/>
                  </a:lnTo>
                  <a:lnTo>
                    <a:pt x="3365" y="5698"/>
                  </a:lnTo>
                  <a:lnTo>
                    <a:pt x="3459" y="5642"/>
                  </a:lnTo>
                  <a:lnTo>
                    <a:pt x="3553" y="5582"/>
                  </a:lnTo>
                  <a:lnTo>
                    <a:pt x="3647" y="5522"/>
                  </a:lnTo>
                  <a:lnTo>
                    <a:pt x="3741" y="5458"/>
                  </a:lnTo>
                  <a:lnTo>
                    <a:pt x="3835" y="5392"/>
                  </a:lnTo>
                  <a:lnTo>
                    <a:pt x="3929" y="5324"/>
                  </a:lnTo>
                  <a:lnTo>
                    <a:pt x="4023" y="5254"/>
                  </a:lnTo>
                  <a:lnTo>
                    <a:pt x="4117" y="5182"/>
                  </a:lnTo>
                  <a:lnTo>
                    <a:pt x="4209" y="5106"/>
                  </a:lnTo>
                  <a:lnTo>
                    <a:pt x="4301" y="5028"/>
                  </a:lnTo>
                  <a:lnTo>
                    <a:pt x="4393" y="4948"/>
                  </a:lnTo>
                  <a:lnTo>
                    <a:pt x="4483" y="4866"/>
                  </a:lnTo>
                  <a:lnTo>
                    <a:pt x="4575" y="4780"/>
                  </a:lnTo>
                  <a:lnTo>
                    <a:pt x="4663" y="4692"/>
                  </a:lnTo>
                  <a:lnTo>
                    <a:pt x="4663" y="4692"/>
                  </a:lnTo>
                  <a:lnTo>
                    <a:pt x="4753" y="4602"/>
                  </a:lnTo>
                  <a:lnTo>
                    <a:pt x="4841" y="4510"/>
                  </a:lnTo>
                  <a:lnTo>
                    <a:pt x="4925" y="4416"/>
                  </a:lnTo>
                  <a:lnTo>
                    <a:pt x="5005" y="4322"/>
                  </a:lnTo>
                  <a:lnTo>
                    <a:pt x="5085" y="4228"/>
                  </a:lnTo>
                  <a:lnTo>
                    <a:pt x="5161" y="4134"/>
                  </a:lnTo>
                  <a:lnTo>
                    <a:pt x="5235" y="4038"/>
                  </a:lnTo>
                  <a:lnTo>
                    <a:pt x="5307" y="3942"/>
                  </a:lnTo>
                  <a:lnTo>
                    <a:pt x="5377" y="3848"/>
                  </a:lnTo>
                  <a:lnTo>
                    <a:pt x="5443" y="3750"/>
                  </a:lnTo>
                  <a:lnTo>
                    <a:pt x="5507" y="3654"/>
                  </a:lnTo>
                  <a:lnTo>
                    <a:pt x="5571" y="3558"/>
                  </a:lnTo>
                  <a:lnTo>
                    <a:pt x="5631" y="3462"/>
                  </a:lnTo>
                  <a:lnTo>
                    <a:pt x="5687" y="3364"/>
                  </a:lnTo>
                  <a:lnTo>
                    <a:pt x="5743" y="3268"/>
                  </a:lnTo>
                  <a:lnTo>
                    <a:pt x="5797" y="3172"/>
                  </a:lnTo>
                  <a:lnTo>
                    <a:pt x="5849" y="3076"/>
                  </a:lnTo>
                  <a:lnTo>
                    <a:pt x="5899" y="2980"/>
                  </a:lnTo>
                  <a:lnTo>
                    <a:pt x="5945" y="2886"/>
                  </a:lnTo>
                  <a:lnTo>
                    <a:pt x="5991" y="2790"/>
                  </a:lnTo>
                  <a:lnTo>
                    <a:pt x="6035" y="2696"/>
                  </a:lnTo>
                  <a:lnTo>
                    <a:pt x="6077" y="2602"/>
                  </a:lnTo>
                  <a:lnTo>
                    <a:pt x="6117" y="2510"/>
                  </a:lnTo>
                  <a:lnTo>
                    <a:pt x="6155" y="2416"/>
                  </a:lnTo>
                  <a:lnTo>
                    <a:pt x="6191" y="2326"/>
                  </a:lnTo>
                  <a:lnTo>
                    <a:pt x="6225" y="2234"/>
                  </a:lnTo>
                  <a:lnTo>
                    <a:pt x="6291" y="2056"/>
                  </a:lnTo>
                  <a:lnTo>
                    <a:pt x="6349" y="1882"/>
                  </a:lnTo>
                  <a:lnTo>
                    <a:pt x="6401" y="1714"/>
                  </a:lnTo>
                  <a:lnTo>
                    <a:pt x="6401" y="6402"/>
                  </a:lnTo>
                  <a:lnTo>
                    <a:pt x="1748" y="6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86;p56">
              <a:extLst>
                <a:ext uri="{FF2B5EF4-FFF2-40B4-BE49-F238E27FC236}">
                  <a16:creationId xmlns:a16="http://schemas.microsoft.com/office/drawing/2014/main" id="{7281DC1C-7C2C-4139-BF96-B2EB5A672380}"/>
                </a:ext>
              </a:extLst>
            </p:cNvPr>
            <p:cNvSpPr/>
            <p:nvPr/>
          </p:nvSpPr>
          <p:spPr>
            <a:xfrm>
              <a:off x="4496877" y="3280834"/>
              <a:ext cx="643963" cy="643867"/>
            </a:xfrm>
            <a:custGeom>
              <a:avLst/>
              <a:gdLst/>
              <a:ahLst/>
              <a:cxnLst/>
              <a:rect l="l" t="t" r="r" b="b"/>
              <a:pathLst>
                <a:path w="6709" h="6708" extrusionOk="0">
                  <a:moveTo>
                    <a:pt x="6709" y="0"/>
                  </a:moveTo>
                  <a:lnTo>
                    <a:pt x="0" y="0"/>
                  </a:lnTo>
                  <a:lnTo>
                    <a:pt x="0" y="6708"/>
                  </a:lnTo>
                  <a:lnTo>
                    <a:pt x="6709" y="6708"/>
                  </a:lnTo>
                  <a:lnTo>
                    <a:pt x="6709" y="6708"/>
                  </a:lnTo>
                  <a:lnTo>
                    <a:pt x="6709" y="0"/>
                  </a:lnTo>
                  <a:lnTo>
                    <a:pt x="6709" y="0"/>
                  </a:lnTo>
                  <a:close/>
                  <a:moveTo>
                    <a:pt x="1574" y="4746"/>
                  </a:moveTo>
                  <a:lnTo>
                    <a:pt x="1618" y="4708"/>
                  </a:lnTo>
                  <a:lnTo>
                    <a:pt x="2926" y="5432"/>
                  </a:lnTo>
                  <a:lnTo>
                    <a:pt x="2530" y="5772"/>
                  </a:lnTo>
                  <a:lnTo>
                    <a:pt x="2530" y="5772"/>
                  </a:lnTo>
                  <a:lnTo>
                    <a:pt x="2520" y="5780"/>
                  </a:lnTo>
                  <a:lnTo>
                    <a:pt x="2508" y="5788"/>
                  </a:lnTo>
                  <a:lnTo>
                    <a:pt x="2496" y="5794"/>
                  </a:lnTo>
                  <a:lnTo>
                    <a:pt x="2484" y="5798"/>
                  </a:lnTo>
                  <a:lnTo>
                    <a:pt x="2470" y="5802"/>
                  </a:lnTo>
                  <a:lnTo>
                    <a:pt x="2456" y="5804"/>
                  </a:lnTo>
                  <a:lnTo>
                    <a:pt x="2444" y="5806"/>
                  </a:lnTo>
                  <a:lnTo>
                    <a:pt x="2430" y="5806"/>
                  </a:lnTo>
                  <a:lnTo>
                    <a:pt x="2430" y="5806"/>
                  </a:lnTo>
                  <a:lnTo>
                    <a:pt x="2416" y="5804"/>
                  </a:lnTo>
                  <a:lnTo>
                    <a:pt x="2402" y="5800"/>
                  </a:lnTo>
                  <a:lnTo>
                    <a:pt x="2390" y="5796"/>
                  </a:lnTo>
                  <a:lnTo>
                    <a:pt x="2376" y="5790"/>
                  </a:lnTo>
                  <a:lnTo>
                    <a:pt x="2364" y="5784"/>
                  </a:lnTo>
                  <a:lnTo>
                    <a:pt x="2352" y="5774"/>
                  </a:lnTo>
                  <a:lnTo>
                    <a:pt x="2342" y="5764"/>
                  </a:lnTo>
                  <a:lnTo>
                    <a:pt x="2330" y="5752"/>
                  </a:lnTo>
                  <a:lnTo>
                    <a:pt x="1560" y="4940"/>
                  </a:lnTo>
                  <a:lnTo>
                    <a:pt x="1560" y="4940"/>
                  </a:lnTo>
                  <a:lnTo>
                    <a:pt x="1552" y="4930"/>
                  </a:lnTo>
                  <a:lnTo>
                    <a:pt x="1544" y="4918"/>
                  </a:lnTo>
                  <a:lnTo>
                    <a:pt x="1538" y="4906"/>
                  </a:lnTo>
                  <a:lnTo>
                    <a:pt x="1534" y="4892"/>
                  </a:lnTo>
                  <a:lnTo>
                    <a:pt x="1530" y="4880"/>
                  </a:lnTo>
                  <a:lnTo>
                    <a:pt x="1528" y="4866"/>
                  </a:lnTo>
                  <a:lnTo>
                    <a:pt x="1526" y="4854"/>
                  </a:lnTo>
                  <a:lnTo>
                    <a:pt x="1528" y="4840"/>
                  </a:lnTo>
                  <a:lnTo>
                    <a:pt x="1528" y="4828"/>
                  </a:lnTo>
                  <a:lnTo>
                    <a:pt x="1532" y="4814"/>
                  </a:lnTo>
                  <a:lnTo>
                    <a:pt x="1536" y="4802"/>
                  </a:lnTo>
                  <a:lnTo>
                    <a:pt x="1540" y="4790"/>
                  </a:lnTo>
                  <a:lnTo>
                    <a:pt x="1548" y="4778"/>
                  </a:lnTo>
                  <a:lnTo>
                    <a:pt x="1554" y="4766"/>
                  </a:lnTo>
                  <a:lnTo>
                    <a:pt x="1564" y="4756"/>
                  </a:lnTo>
                  <a:lnTo>
                    <a:pt x="1574" y="4746"/>
                  </a:lnTo>
                  <a:lnTo>
                    <a:pt x="1574" y="4746"/>
                  </a:lnTo>
                  <a:close/>
                  <a:moveTo>
                    <a:pt x="1658" y="4404"/>
                  </a:moveTo>
                  <a:lnTo>
                    <a:pt x="1658" y="4404"/>
                  </a:lnTo>
                  <a:lnTo>
                    <a:pt x="1630" y="4386"/>
                  </a:lnTo>
                  <a:lnTo>
                    <a:pt x="1602" y="4368"/>
                  </a:lnTo>
                  <a:lnTo>
                    <a:pt x="1576" y="4348"/>
                  </a:lnTo>
                  <a:lnTo>
                    <a:pt x="1550" y="4326"/>
                  </a:lnTo>
                  <a:lnTo>
                    <a:pt x="1526" y="4304"/>
                  </a:lnTo>
                  <a:lnTo>
                    <a:pt x="1504" y="4280"/>
                  </a:lnTo>
                  <a:lnTo>
                    <a:pt x="1484" y="4254"/>
                  </a:lnTo>
                  <a:lnTo>
                    <a:pt x="1464" y="4228"/>
                  </a:lnTo>
                  <a:lnTo>
                    <a:pt x="1446" y="4202"/>
                  </a:lnTo>
                  <a:lnTo>
                    <a:pt x="1428" y="4174"/>
                  </a:lnTo>
                  <a:lnTo>
                    <a:pt x="1414" y="4144"/>
                  </a:lnTo>
                  <a:lnTo>
                    <a:pt x="1400" y="4114"/>
                  </a:lnTo>
                  <a:lnTo>
                    <a:pt x="1388" y="4084"/>
                  </a:lnTo>
                  <a:lnTo>
                    <a:pt x="1378" y="4052"/>
                  </a:lnTo>
                  <a:lnTo>
                    <a:pt x="1368" y="4020"/>
                  </a:lnTo>
                  <a:lnTo>
                    <a:pt x="1362" y="3988"/>
                  </a:lnTo>
                  <a:lnTo>
                    <a:pt x="1238" y="3310"/>
                  </a:lnTo>
                  <a:lnTo>
                    <a:pt x="286" y="2752"/>
                  </a:lnTo>
                  <a:lnTo>
                    <a:pt x="286" y="1148"/>
                  </a:lnTo>
                  <a:lnTo>
                    <a:pt x="1868" y="2096"/>
                  </a:lnTo>
                  <a:lnTo>
                    <a:pt x="2494" y="1794"/>
                  </a:lnTo>
                  <a:lnTo>
                    <a:pt x="2494" y="1794"/>
                  </a:lnTo>
                  <a:lnTo>
                    <a:pt x="2532" y="1776"/>
                  </a:lnTo>
                  <a:lnTo>
                    <a:pt x="2570" y="1762"/>
                  </a:lnTo>
                  <a:lnTo>
                    <a:pt x="2608" y="1752"/>
                  </a:lnTo>
                  <a:lnTo>
                    <a:pt x="2646" y="1742"/>
                  </a:lnTo>
                  <a:lnTo>
                    <a:pt x="2684" y="1736"/>
                  </a:lnTo>
                  <a:lnTo>
                    <a:pt x="2724" y="1730"/>
                  </a:lnTo>
                  <a:lnTo>
                    <a:pt x="2764" y="1728"/>
                  </a:lnTo>
                  <a:lnTo>
                    <a:pt x="2802" y="1730"/>
                  </a:lnTo>
                  <a:lnTo>
                    <a:pt x="2842" y="1732"/>
                  </a:lnTo>
                  <a:lnTo>
                    <a:pt x="2880" y="1738"/>
                  </a:lnTo>
                  <a:lnTo>
                    <a:pt x="2918" y="1744"/>
                  </a:lnTo>
                  <a:lnTo>
                    <a:pt x="2958" y="1754"/>
                  </a:lnTo>
                  <a:lnTo>
                    <a:pt x="2994" y="1766"/>
                  </a:lnTo>
                  <a:lnTo>
                    <a:pt x="3032" y="1782"/>
                  </a:lnTo>
                  <a:lnTo>
                    <a:pt x="3068" y="1798"/>
                  </a:lnTo>
                  <a:lnTo>
                    <a:pt x="3104" y="1818"/>
                  </a:lnTo>
                  <a:lnTo>
                    <a:pt x="3162" y="1850"/>
                  </a:lnTo>
                  <a:lnTo>
                    <a:pt x="1732" y="3102"/>
                  </a:lnTo>
                  <a:lnTo>
                    <a:pt x="1732" y="3102"/>
                  </a:lnTo>
                  <a:lnTo>
                    <a:pt x="1698" y="3134"/>
                  </a:lnTo>
                  <a:lnTo>
                    <a:pt x="1666" y="3172"/>
                  </a:lnTo>
                  <a:lnTo>
                    <a:pt x="1638" y="3212"/>
                  </a:lnTo>
                  <a:lnTo>
                    <a:pt x="1616" y="3254"/>
                  </a:lnTo>
                  <a:lnTo>
                    <a:pt x="1596" y="3296"/>
                  </a:lnTo>
                  <a:lnTo>
                    <a:pt x="1582" y="3342"/>
                  </a:lnTo>
                  <a:lnTo>
                    <a:pt x="1572" y="3390"/>
                  </a:lnTo>
                  <a:lnTo>
                    <a:pt x="1566" y="3438"/>
                  </a:lnTo>
                  <a:lnTo>
                    <a:pt x="1566" y="3438"/>
                  </a:lnTo>
                  <a:lnTo>
                    <a:pt x="1564" y="3488"/>
                  </a:lnTo>
                  <a:lnTo>
                    <a:pt x="1568" y="3536"/>
                  </a:lnTo>
                  <a:lnTo>
                    <a:pt x="1578" y="3582"/>
                  </a:lnTo>
                  <a:lnTo>
                    <a:pt x="1590" y="3628"/>
                  </a:lnTo>
                  <a:lnTo>
                    <a:pt x="1608" y="3674"/>
                  </a:lnTo>
                  <a:lnTo>
                    <a:pt x="1630" y="3716"/>
                  </a:lnTo>
                  <a:lnTo>
                    <a:pt x="1656" y="3756"/>
                  </a:lnTo>
                  <a:lnTo>
                    <a:pt x="1686" y="3794"/>
                  </a:lnTo>
                  <a:lnTo>
                    <a:pt x="1686" y="3794"/>
                  </a:lnTo>
                  <a:lnTo>
                    <a:pt x="1704" y="3814"/>
                  </a:lnTo>
                  <a:lnTo>
                    <a:pt x="1722" y="3832"/>
                  </a:lnTo>
                  <a:lnTo>
                    <a:pt x="1740" y="3848"/>
                  </a:lnTo>
                  <a:lnTo>
                    <a:pt x="1760" y="3862"/>
                  </a:lnTo>
                  <a:lnTo>
                    <a:pt x="1778" y="3878"/>
                  </a:lnTo>
                  <a:lnTo>
                    <a:pt x="1800" y="3890"/>
                  </a:lnTo>
                  <a:lnTo>
                    <a:pt x="1842" y="3914"/>
                  </a:lnTo>
                  <a:lnTo>
                    <a:pt x="1886" y="3932"/>
                  </a:lnTo>
                  <a:lnTo>
                    <a:pt x="1930" y="3946"/>
                  </a:lnTo>
                  <a:lnTo>
                    <a:pt x="1978" y="3956"/>
                  </a:lnTo>
                  <a:lnTo>
                    <a:pt x="2024" y="3962"/>
                  </a:lnTo>
                  <a:lnTo>
                    <a:pt x="2072" y="3962"/>
                  </a:lnTo>
                  <a:lnTo>
                    <a:pt x="2118" y="3958"/>
                  </a:lnTo>
                  <a:lnTo>
                    <a:pt x="2166" y="3950"/>
                  </a:lnTo>
                  <a:lnTo>
                    <a:pt x="2212" y="3938"/>
                  </a:lnTo>
                  <a:lnTo>
                    <a:pt x="2256" y="3920"/>
                  </a:lnTo>
                  <a:lnTo>
                    <a:pt x="2278" y="3910"/>
                  </a:lnTo>
                  <a:lnTo>
                    <a:pt x="2300" y="3898"/>
                  </a:lnTo>
                  <a:lnTo>
                    <a:pt x="2320" y="3886"/>
                  </a:lnTo>
                  <a:lnTo>
                    <a:pt x="2342" y="3872"/>
                  </a:lnTo>
                  <a:lnTo>
                    <a:pt x="2362" y="3856"/>
                  </a:lnTo>
                  <a:lnTo>
                    <a:pt x="2382" y="3840"/>
                  </a:lnTo>
                  <a:lnTo>
                    <a:pt x="2882" y="3398"/>
                  </a:lnTo>
                  <a:lnTo>
                    <a:pt x="2882" y="3398"/>
                  </a:lnTo>
                  <a:lnTo>
                    <a:pt x="2928" y="3360"/>
                  </a:lnTo>
                  <a:lnTo>
                    <a:pt x="2976" y="3326"/>
                  </a:lnTo>
                  <a:lnTo>
                    <a:pt x="3024" y="3296"/>
                  </a:lnTo>
                  <a:lnTo>
                    <a:pt x="3074" y="3272"/>
                  </a:lnTo>
                  <a:lnTo>
                    <a:pt x="3122" y="3252"/>
                  </a:lnTo>
                  <a:lnTo>
                    <a:pt x="3148" y="3244"/>
                  </a:lnTo>
                  <a:lnTo>
                    <a:pt x="3172" y="3238"/>
                  </a:lnTo>
                  <a:lnTo>
                    <a:pt x="3198" y="3232"/>
                  </a:lnTo>
                  <a:lnTo>
                    <a:pt x="3222" y="3228"/>
                  </a:lnTo>
                  <a:lnTo>
                    <a:pt x="3248" y="3226"/>
                  </a:lnTo>
                  <a:lnTo>
                    <a:pt x="3274" y="3224"/>
                  </a:lnTo>
                  <a:lnTo>
                    <a:pt x="3298" y="3222"/>
                  </a:lnTo>
                  <a:lnTo>
                    <a:pt x="3324" y="3224"/>
                  </a:lnTo>
                  <a:lnTo>
                    <a:pt x="3377" y="3228"/>
                  </a:lnTo>
                  <a:lnTo>
                    <a:pt x="3429" y="3238"/>
                  </a:lnTo>
                  <a:lnTo>
                    <a:pt x="3483" y="3254"/>
                  </a:lnTo>
                  <a:lnTo>
                    <a:pt x="3537" y="3272"/>
                  </a:lnTo>
                  <a:lnTo>
                    <a:pt x="3591" y="3298"/>
                  </a:lnTo>
                  <a:lnTo>
                    <a:pt x="3645" y="3326"/>
                  </a:lnTo>
                  <a:lnTo>
                    <a:pt x="3701" y="3360"/>
                  </a:lnTo>
                  <a:lnTo>
                    <a:pt x="5341" y="4200"/>
                  </a:lnTo>
                  <a:lnTo>
                    <a:pt x="5341" y="4200"/>
                  </a:lnTo>
                  <a:lnTo>
                    <a:pt x="5349" y="4204"/>
                  </a:lnTo>
                  <a:lnTo>
                    <a:pt x="5357" y="4210"/>
                  </a:lnTo>
                  <a:lnTo>
                    <a:pt x="5365" y="4224"/>
                  </a:lnTo>
                  <a:lnTo>
                    <a:pt x="5371" y="4236"/>
                  </a:lnTo>
                  <a:lnTo>
                    <a:pt x="5373" y="4246"/>
                  </a:lnTo>
                  <a:lnTo>
                    <a:pt x="5373" y="4246"/>
                  </a:lnTo>
                  <a:lnTo>
                    <a:pt x="5373" y="4258"/>
                  </a:lnTo>
                  <a:lnTo>
                    <a:pt x="5373" y="4270"/>
                  </a:lnTo>
                  <a:lnTo>
                    <a:pt x="5367" y="4284"/>
                  </a:lnTo>
                  <a:lnTo>
                    <a:pt x="5363" y="4292"/>
                  </a:lnTo>
                  <a:lnTo>
                    <a:pt x="5359" y="4298"/>
                  </a:lnTo>
                  <a:lnTo>
                    <a:pt x="3997" y="5540"/>
                  </a:lnTo>
                  <a:lnTo>
                    <a:pt x="3985" y="5558"/>
                  </a:lnTo>
                  <a:lnTo>
                    <a:pt x="3985" y="5558"/>
                  </a:lnTo>
                  <a:lnTo>
                    <a:pt x="3979" y="5568"/>
                  </a:lnTo>
                  <a:lnTo>
                    <a:pt x="3971" y="5578"/>
                  </a:lnTo>
                  <a:lnTo>
                    <a:pt x="3953" y="5594"/>
                  </a:lnTo>
                  <a:lnTo>
                    <a:pt x="3933" y="5606"/>
                  </a:lnTo>
                  <a:lnTo>
                    <a:pt x="3911" y="5614"/>
                  </a:lnTo>
                  <a:lnTo>
                    <a:pt x="3889" y="5616"/>
                  </a:lnTo>
                  <a:lnTo>
                    <a:pt x="3865" y="5616"/>
                  </a:lnTo>
                  <a:lnTo>
                    <a:pt x="3841" y="5610"/>
                  </a:lnTo>
                  <a:lnTo>
                    <a:pt x="3831" y="5604"/>
                  </a:lnTo>
                  <a:lnTo>
                    <a:pt x="3819" y="5598"/>
                  </a:lnTo>
                  <a:lnTo>
                    <a:pt x="1658" y="4404"/>
                  </a:lnTo>
                  <a:close/>
                  <a:moveTo>
                    <a:pt x="5231" y="3404"/>
                  </a:moveTo>
                  <a:lnTo>
                    <a:pt x="5215" y="3814"/>
                  </a:lnTo>
                  <a:lnTo>
                    <a:pt x="3851" y="3116"/>
                  </a:lnTo>
                  <a:lnTo>
                    <a:pt x="3851" y="3116"/>
                  </a:lnTo>
                  <a:lnTo>
                    <a:pt x="3813" y="3092"/>
                  </a:lnTo>
                  <a:lnTo>
                    <a:pt x="3775" y="3070"/>
                  </a:lnTo>
                  <a:lnTo>
                    <a:pt x="3737" y="3050"/>
                  </a:lnTo>
                  <a:lnTo>
                    <a:pt x="3699" y="3032"/>
                  </a:lnTo>
                  <a:lnTo>
                    <a:pt x="3661" y="3014"/>
                  </a:lnTo>
                  <a:lnTo>
                    <a:pt x="3623" y="2998"/>
                  </a:lnTo>
                  <a:lnTo>
                    <a:pt x="3585" y="2986"/>
                  </a:lnTo>
                  <a:lnTo>
                    <a:pt x="3547" y="2974"/>
                  </a:lnTo>
                  <a:lnTo>
                    <a:pt x="3511" y="2962"/>
                  </a:lnTo>
                  <a:lnTo>
                    <a:pt x="3473" y="2954"/>
                  </a:lnTo>
                  <a:lnTo>
                    <a:pt x="3435" y="2946"/>
                  </a:lnTo>
                  <a:lnTo>
                    <a:pt x="3399" y="2942"/>
                  </a:lnTo>
                  <a:lnTo>
                    <a:pt x="3361" y="2938"/>
                  </a:lnTo>
                  <a:lnTo>
                    <a:pt x="3324" y="2936"/>
                  </a:lnTo>
                  <a:lnTo>
                    <a:pt x="3286" y="2936"/>
                  </a:lnTo>
                  <a:lnTo>
                    <a:pt x="3250" y="2936"/>
                  </a:lnTo>
                  <a:lnTo>
                    <a:pt x="3214" y="2940"/>
                  </a:lnTo>
                  <a:lnTo>
                    <a:pt x="3178" y="2944"/>
                  </a:lnTo>
                  <a:lnTo>
                    <a:pt x="3142" y="2950"/>
                  </a:lnTo>
                  <a:lnTo>
                    <a:pt x="3106" y="2958"/>
                  </a:lnTo>
                  <a:lnTo>
                    <a:pt x="3070" y="2968"/>
                  </a:lnTo>
                  <a:lnTo>
                    <a:pt x="3034" y="2980"/>
                  </a:lnTo>
                  <a:lnTo>
                    <a:pt x="2998" y="2992"/>
                  </a:lnTo>
                  <a:lnTo>
                    <a:pt x="2964" y="3006"/>
                  </a:lnTo>
                  <a:lnTo>
                    <a:pt x="2930" y="3024"/>
                  </a:lnTo>
                  <a:lnTo>
                    <a:pt x="2894" y="3042"/>
                  </a:lnTo>
                  <a:lnTo>
                    <a:pt x="2860" y="3060"/>
                  </a:lnTo>
                  <a:lnTo>
                    <a:pt x="2826" y="3082"/>
                  </a:lnTo>
                  <a:lnTo>
                    <a:pt x="2792" y="3106"/>
                  </a:lnTo>
                  <a:lnTo>
                    <a:pt x="2758" y="3130"/>
                  </a:lnTo>
                  <a:lnTo>
                    <a:pt x="2726" y="3156"/>
                  </a:lnTo>
                  <a:lnTo>
                    <a:pt x="2692" y="3184"/>
                  </a:lnTo>
                  <a:lnTo>
                    <a:pt x="2192" y="3626"/>
                  </a:lnTo>
                  <a:lnTo>
                    <a:pt x="2192" y="3626"/>
                  </a:lnTo>
                  <a:lnTo>
                    <a:pt x="2176" y="3638"/>
                  </a:lnTo>
                  <a:lnTo>
                    <a:pt x="2158" y="3650"/>
                  </a:lnTo>
                  <a:lnTo>
                    <a:pt x="2140" y="3660"/>
                  </a:lnTo>
                  <a:lnTo>
                    <a:pt x="2122" y="3666"/>
                  </a:lnTo>
                  <a:lnTo>
                    <a:pt x="2102" y="3672"/>
                  </a:lnTo>
                  <a:lnTo>
                    <a:pt x="2082" y="3676"/>
                  </a:lnTo>
                  <a:lnTo>
                    <a:pt x="2062" y="3676"/>
                  </a:lnTo>
                  <a:lnTo>
                    <a:pt x="2042" y="3676"/>
                  </a:lnTo>
                  <a:lnTo>
                    <a:pt x="2024" y="3674"/>
                  </a:lnTo>
                  <a:lnTo>
                    <a:pt x="2004" y="3670"/>
                  </a:lnTo>
                  <a:lnTo>
                    <a:pt x="1984" y="3664"/>
                  </a:lnTo>
                  <a:lnTo>
                    <a:pt x="1966" y="3656"/>
                  </a:lnTo>
                  <a:lnTo>
                    <a:pt x="1948" y="3646"/>
                  </a:lnTo>
                  <a:lnTo>
                    <a:pt x="1932" y="3634"/>
                  </a:lnTo>
                  <a:lnTo>
                    <a:pt x="1916" y="3622"/>
                  </a:lnTo>
                  <a:lnTo>
                    <a:pt x="1902" y="3606"/>
                  </a:lnTo>
                  <a:lnTo>
                    <a:pt x="1902" y="3606"/>
                  </a:lnTo>
                  <a:lnTo>
                    <a:pt x="1888" y="3590"/>
                  </a:lnTo>
                  <a:lnTo>
                    <a:pt x="1878" y="3574"/>
                  </a:lnTo>
                  <a:lnTo>
                    <a:pt x="1868" y="3556"/>
                  </a:lnTo>
                  <a:lnTo>
                    <a:pt x="1862" y="3538"/>
                  </a:lnTo>
                  <a:lnTo>
                    <a:pt x="1856" y="3518"/>
                  </a:lnTo>
                  <a:lnTo>
                    <a:pt x="1852" y="3498"/>
                  </a:lnTo>
                  <a:lnTo>
                    <a:pt x="1850" y="3478"/>
                  </a:lnTo>
                  <a:lnTo>
                    <a:pt x="1852" y="3458"/>
                  </a:lnTo>
                  <a:lnTo>
                    <a:pt x="1852" y="3458"/>
                  </a:lnTo>
                  <a:lnTo>
                    <a:pt x="1854" y="3438"/>
                  </a:lnTo>
                  <a:lnTo>
                    <a:pt x="1858" y="3418"/>
                  </a:lnTo>
                  <a:lnTo>
                    <a:pt x="1864" y="3398"/>
                  </a:lnTo>
                  <a:lnTo>
                    <a:pt x="1872" y="3380"/>
                  </a:lnTo>
                  <a:lnTo>
                    <a:pt x="1882" y="3362"/>
                  </a:lnTo>
                  <a:lnTo>
                    <a:pt x="1894" y="3346"/>
                  </a:lnTo>
                  <a:lnTo>
                    <a:pt x="1906" y="3330"/>
                  </a:lnTo>
                  <a:lnTo>
                    <a:pt x="1920" y="3316"/>
                  </a:lnTo>
                  <a:lnTo>
                    <a:pt x="3359" y="2060"/>
                  </a:lnTo>
                  <a:lnTo>
                    <a:pt x="3359" y="2060"/>
                  </a:lnTo>
                  <a:lnTo>
                    <a:pt x="3383" y="2038"/>
                  </a:lnTo>
                  <a:lnTo>
                    <a:pt x="3409" y="2020"/>
                  </a:lnTo>
                  <a:lnTo>
                    <a:pt x="3437" y="2004"/>
                  </a:lnTo>
                  <a:lnTo>
                    <a:pt x="3465" y="1990"/>
                  </a:lnTo>
                  <a:lnTo>
                    <a:pt x="3493" y="1978"/>
                  </a:lnTo>
                  <a:lnTo>
                    <a:pt x="3523" y="1970"/>
                  </a:lnTo>
                  <a:lnTo>
                    <a:pt x="3553" y="1962"/>
                  </a:lnTo>
                  <a:lnTo>
                    <a:pt x="3583" y="1956"/>
                  </a:lnTo>
                  <a:lnTo>
                    <a:pt x="3615" y="1954"/>
                  </a:lnTo>
                  <a:lnTo>
                    <a:pt x="3645" y="1952"/>
                  </a:lnTo>
                  <a:lnTo>
                    <a:pt x="3677" y="1954"/>
                  </a:lnTo>
                  <a:lnTo>
                    <a:pt x="3707" y="1956"/>
                  </a:lnTo>
                  <a:lnTo>
                    <a:pt x="3739" y="1962"/>
                  </a:lnTo>
                  <a:lnTo>
                    <a:pt x="3769" y="1970"/>
                  </a:lnTo>
                  <a:lnTo>
                    <a:pt x="3799" y="1982"/>
                  </a:lnTo>
                  <a:lnTo>
                    <a:pt x="3829" y="1994"/>
                  </a:lnTo>
                  <a:lnTo>
                    <a:pt x="4333" y="2234"/>
                  </a:lnTo>
                  <a:lnTo>
                    <a:pt x="6423" y="464"/>
                  </a:lnTo>
                  <a:lnTo>
                    <a:pt x="6423" y="2402"/>
                  </a:lnTo>
                  <a:lnTo>
                    <a:pt x="5231" y="3404"/>
                  </a:lnTo>
                  <a:close/>
                  <a:moveTo>
                    <a:pt x="6191" y="286"/>
                  </a:moveTo>
                  <a:lnTo>
                    <a:pt x="4289" y="1896"/>
                  </a:lnTo>
                  <a:lnTo>
                    <a:pt x="3951" y="1736"/>
                  </a:lnTo>
                  <a:lnTo>
                    <a:pt x="3951" y="1736"/>
                  </a:lnTo>
                  <a:lnTo>
                    <a:pt x="3921" y="1722"/>
                  </a:lnTo>
                  <a:lnTo>
                    <a:pt x="3891" y="1710"/>
                  </a:lnTo>
                  <a:lnTo>
                    <a:pt x="3861" y="1700"/>
                  </a:lnTo>
                  <a:lnTo>
                    <a:pt x="3831" y="1690"/>
                  </a:lnTo>
                  <a:lnTo>
                    <a:pt x="3799" y="1684"/>
                  </a:lnTo>
                  <a:lnTo>
                    <a:pt x="3769" y="1678"/>
                  </a:lnTo>
                  <a:lnTo>
                    <a:pt x="3737" y="1672"/>
                  </a:lnTo>
                  <a:lnTo>
                    <a:pt x="3705" y="1670"/>
                  </a:lnTo>
                  <a:lnTo>
                    <a:pt x="3675" y="1668"/>
                  </a:lnTo>
                  <a:lnTo>
                    <a:pt x="3643" y="1666"/>
                  </a:lnTo>
                  <a:lnTo>
                    <a:pt x="3611" y="1668"/>
                  </a:lnTo>
                  <a:lnTo>
                    <a:pt x="3579" y="1670"/>
                  </a:lnTo>
                  <a:lnTo>
                    <a:pt x="3549" y="1674"/>
                  </a:lnTo>
                  <a:lnTo>
                    <a:pt x="3517" y="1678"/>
                  </a:lnTo>
                  <a:lnTo>
                    <a:pt x="3487" y="1684"/>
                  </a:lnTo>
                  <a:lnTo>
                    <a:pt x="3457" y="1692"/>
                  </a:lnTo>
                  <a:lnTo>
                    <a:pt x="3248" y="1570"/>
                  </a:lnTo>
                  <a:lnTo>
                    <a:pt x="3248" y="1570"/>
                  </a:lnTo>
                  <a:lnTo>
                    <a:pt x="3196" y="1542"/>
                  </a:lnTo>
                  <a:lnTo>
                    <a:pt x="3144" y="1518"/>
                  </a:lnTo>
                  <a:lnTo>
                    <a:pt x="3092" y="1498"/>
                  </a:lnTo>
                  <a:lnTo>
                    <a:pt x="3036" y="1480"/>
                  </a:lnTo>
                  <a:lnTo>
                    <a:pt x="2982" y="1466"/>
                  </a:lnTo>
                  <a:lnTo>
                    <a:pt x="2926" y="1454"/>
                  </a:lnTo>
                  <a:lnTo>
                    <a:pt x="2870" y="1448"/>
                  </a:lnTo>
                  <a:lnTo>
                    <a:pt x="2814" y="1444"/>
                  </a:lnTo>
                  <a:lnTo>
                    <a:pt x="2758" y="1442"/>
                  </a:lnTo>
                  <a:lnTo>
                    <a:pt x="2700" y="1446"/>
                  </a:lnTo>
                  <a:lnTo>
                    <a:pt x="2644" y="1452"/>
                  </a:lnTo>
                  <a:lnTo>
                    <a:pt x="2588" y="1462"/>
                  </a:lnTo>
                  <a:lnTo>
                    <a:pt x="2532" y="1476"/>
                  </a:lnTo>
                  <a:lnTo>
                    <a:pt x="2478" y="1492"/>
                  </a:lnTo>
                  <a:lnTo>
                    <a:pt x="2424" y="1512"/>
                  </a:lnTo>
                  <a:lnTo>
                    <a:pt x="2370" y="1536"/>
                  </a:lnTo>
                  <a:lnTo>
                    <a:pt x="1884" y="1770"/>
                  </a:lnTo>
                  <a:lnTo>
                    <a:pt x="286" y="814"/>
                  </a:lnTo>
                  <a:lnTo>
                    <a:pt x="286" y="286"/>
                  </a:lnTo>
                  <a:lnTo>
                    <a:pt x="6191" y="286"/>
                  </a:lnTo>
                  <a:close/>
                  <a:moveTo>
                    <a:pt x="286" y="6422"/>
                  </a:moveTo>
                  <a:lnTo>
                    <a:pt x="286" y="3084"/>
                  </a:lnTo>
                  <a:lnTo>
                    <a:pt x="980" y="3492"/>
                  </a:lnTo>
                  <a:lnTo>
                    <a:pt x="1080" y="4038"/>
                  </a:lnTo>
                  <a:lnTo>
                    <a:pt x="1080" y="4038"/>
                  </a:lnTo>
                  <a:lnTo>
                    <a:pt x="1088" y="4076"/>
                  </a:lnTo>
                  <a:lnTo>
                    <a:pt x="1096" y="4112"/>
                  </a:lnTo>
                  <a:lnTo>
                    <a:pt x="1108" y="4148"/>
                  </a:lnTo>
                  <a:lnTo>
                    <a:pt x="1120" y="4184"/>
                  </a:lnTo>
                  <a:lnTo>
                    <a:pt x="1134" y="4218"/>
                  </a:lnTo>
                  <a:lnTo>
                    <a:pt x="1148" y="4252"/>
                  </a:lnTo>
                  <a:lnTo>
                    <a:pt x="1164" y="4286"/>
                  </a:lnTo>
                  <a:lnTo>
                    <a:pt x="1182" y="4318"/>
                  </a:lnTo>
                  <a:lnTo>
                    <a:pt x="1202" y="4350"/>
                  </a:lnTo>
                  <a:lnTo>
                    <a:pt x="1222" y="4382"/>
                  </a:lnTo>
                  <a:lnTo>
                    <a:pt x="1244" y="4412"/>
                  </a:lnTo>
                  <a:lnTo>
                    <a:pt x="1266" y="4440"/>
                  </a:lnTo>
                  <a:lnTo>
                    <a:pt x="1290" y="4468"/>
                  </a:lnTo>
                  <a:lnTo>
                    <a:pt x="1316" y="4496"/>
                  </a:lnTo>
                  <a:lnTo>
                    <a:pt x="1342" y="4522"/>
                  </a:lnTo>
                  <a:lnTo>
                    <a:pt x="1370" y="4548"/>
                  </a:lnTo>
                  <a:lnTo>
                    <a:pt x="1370" y="4548"/>
                  </a:lnTo>
                  <a:lnTo>
                    <a:pt x="1342" y="4578"/>
                  </a:lnTo>
                  <a:lnTo>
                    <a:pt x="1318" y="4610"/>
                  </a:lnTo>
                  <a:lnTo>
                    <a:pt x="1296" y="4644"/>
                  </a:lnTo>
                  <a:lnTo>
                    <a:pt x="1278" y="4680"/>
                  </a:lnTo>
                  <a:lnTo>
                    <a:pt x="1264" y="4716"/>
                  </a:lnTo>
                  <a:lnTo>
                    <a:pt x="1254" y="4754"/>
                  </a:lnTo>
                  <a:lnTo>
                    <a:pt x="1246" y="4794"/>
                  </a:lnTo>
                  <a:lnTo>
                    <a:pt x="1242" y="4832"/>
                  </a:lnTo>
                  <a:lnTo>
                    <a:pt x="1244" y="4872"/>
                  </a:lnTo>
                  <a:lnTo>
                    <a:pt x="1246" y="4912"/>
                  </a:lnTo>
                  <a:lnTo>
                    <a:pt x="1254" y="4950"/>
                  </a:lnTo>
                  <a:lnTo>
                    <a:pt x="1266" y="4988"/>
                  </a:lnTo>
                  <a:lnTo>
                    <a:pt x="1280" y="5026"/>
                  </a:lnTo>
                  <a:lnTo>
                    <a:pt x="1300" y="5062"/>
                  </a:lnTo>
                  <a:lnTo>
                    <a:pt x="1322" y="5098"/>
                  </a:lnTo>
                  <a:lnTo>
                    <a:pt x="1348" y="5132"/>
                  </a:lnTo>
                  <a:lnTo>
                    <a:pt x="2118" y="5944"/>
                  </a:lnTo>
                  <a:lnTo>
                    <a:pt x="2118" y="5944"/>
                  </a:lnTo>
                  <a:lnTo>
                    <a:pt x="2146" y="5976"/>
                  </a:lnTo>
                  <a:lnTo>
                    <a:pt x="2178" y="6002"/>
                  </a:lnTo>
                  <a:lnTo>
                    <a:pt x="2212" y="6026"/>
                  </a:lnTo>
                  <a:lnTo>
                    <a:pt x="2248" y="6046"/>
                  </a:lnTo>
                  <a:lnTo>
                    <a:pt x="2286" y="6064"/>
                  </a:lnTo>
                  <a:lnTo>
                    <a:pt x="2326" y="6076"/>
                  </a:lnTo>
                  <a:lnTo>
                    <a:pt x="2368" y="6086"/>
                  </a:lnTo>
                  <a:lnTo>
                    <a:pt x="2410" y="6090"/>
                  </a:lnTo>
                  <a:lnTo>
                    <a:pt x="2410" y="6090"/>
                  </a:lnTo>
                  <a:lnTo>
                    <a:pt x="2440" y="6092"/>
                  </a:lnTo>
                  <a:lnTo>
                    <a:pt x="2440" y="6092"/>
                  </a:lnTo>
                  <a:lnTo>
                    <a:pt x="2478" y="6090"/>
                  </a:lnTo>
                  <a:lnTo>
                    <a:pt x="2516" y="6086"/>
                  </a:lnTo>
                  <a:lnTo>
                    <a:pt x="2552" y="6076"/>
                  </a:lnTo>
                  <a:lnTo>
                    <a:pt x="2588" y="6066"/>
                  </a:lnTo>
                  <a:lnTo>
                    <a:pt x="2622" y="6050"/>
                  </a:lnTo>
                  <a:lnTo>
                    <a:pt x="2656" y="6032"/>
                  </a:lnTo>
                  <a:lnTo>
                    <a:pt x="2688" y="6012"/>
                  </a:lnTo>
                  <a:lnTo>
                    <a:pt x="2718" y="5988"/>
                  </a:lnTo>
                  <a:lnTo>
                    <a:pt x="3194" y="5580"/>
                  </a:lnTo>
                  <a:lnTo>
                    <a:pt x="3677" y="5848"/>
                  </a:lnTo>
                  <a:lnTo>
                    <a:pt x="3677" y="5848"/>
                  </a:lnTo>
                  <a:lnTo>
                    <a:pt x="3701" y="5860"/>
                  </a:lnTo>
                  <a:lnTo>
                    <a:pt x="3727" y="5872"/>
                  </a:lnTo>
                  <a:lnTo>
                    <a:pt x="3751" y="5882"/>
                  </a:lnTo>
                  <a:lnTo>
                    <a:pt x="3777" y="5890"/>
                  </a:lnTo>
                  <a:lnTo>
                    <a:pt x="3803" y="5896"/>
                  </a:lnTo>
                  <a:lnTo>
                    <a:pt x="3829" y="5900"/>
                  </a:lnTo>
                  <a:lnTo>
                    <a:pt x="3855" y="5902"/>
                  </a:lnTo>
                  <a:lnTo>
                    <a:pt x="3881" y="5904"/>
                  </a:lnTo>
                  <a:lnTo>
                    <a:pt x="3881" y="5904"/>
                  </a:lnTo>
                  <a:lnTo>
                    <a:pt x="3907" y="5902"/>
                  </a:lnTo>
                  <a:lnTo>
                    <a:pt x="3931" y="5900"/>
                  </a:lnTo>
                  <a:lnTo>
                    <a:pt x="3955" y="5896"/>
                  </a:lnTo>
                  <a:lnTo>
                    <a:pt x="3979" y="5892"/>
                  </a:lnTo>
                  <a:lnTo>
                    <a:pt x="4003" y="5886"/>
                  </a:lnTo>
                  <a:lnTo>
                    <a:pt x="4025" y="5878"/>
                  </a:lnTo>
                  <a:lnTo>
                    <a:pt x="4049" y="5868"/>
                  </a:lnTo>
                  <a:lnTo>
                    <a:pt x="4071" y="5858"/>
                  </a:lnTo>
                  <a:lnTo>
                    <a:pt x="4093" y="5846"/>
                  </a:lnTo>
                  <a:lnTo>
                    <a:pt x="4113" y="5832"/>
                  </a:lnTo>
                  <a:lnTo>
                    <a:pt x="4133" y="5816"/>
                  </a:lnTo>
                  <a:lnTo>
                    <a:pt x="4153" y="5800"/>
                  </a:lnTo>
                  <a:lnTo>
                    <a:pt x="4171" y="5784"/>
                  </a:lnTo>
                  <a:lnTo>
                    <a:pt x="4187" y="5766"/>
                  </a:lnTo>
                  <a:lnTo>
                    <a:pt x="4203" y="5746"/>
                  </a:lnTo>
                  <a:lnTo>
                    <a:pt x="4219" y="5724"/>
                  </a:lnTo>
                  <a:lnTo>
                    <a:pt x="5555" y="4506"/>
                  </a:lnTo>
                  <a:lnTo>
                    <a:pt x="5555" y="4506"/>
                  </a:lnTo>
                  <a:lnTo>
                    <a:pt x="5583" y="4476"/>
                  </a:lnTo>
                  <a:lnTo>
                    <a:pt x="5607" y="4442"/>
                  </a:lnTo>
                  <a:lnTo>
                    <a:pt x="5625" y="4408"/>
                  </a:lnTo>
                  <a:lnTo>
                    <a:pt x="5641" y="4370"/>
                  </a:lnTo>
                  <a:lnTo>
                    <a:pt x="5651" y="4332"/>
                  </a:lnTo>
                  <a:lnTo>
                    <a:pt x="5659" y="4292"/>
                  </a:lnTo>
                  <a:lnTo>
                    <a:pt x="5659" y="4252"/>
                  </a:lnTo>
                  <a:lnTo>
                    <a:pt x="5657" y="4210"/>
                  </a:lnTo>
                  <a:lnTo>
                    <a:pt x="5657" y="4210"/>
                  </a:lnTo>
                  <a:lnTo>
                    <a:pt x="5651" y="4172"/>
                  </a:lnTo>
                  <a:lnTo>
                    <a:pt x="5639" y="4136"/>
                  </a:lnTo>
                  <a:lnTo>
                    <a:pt x="5625" y="4102"/>
                  </a:lnTo>
                  <a:lnTo>
                    <a:pt x="5605" y="4068"/>
                  </a:lnTo>
                  <a:lnTo>
                    <a:pt x="5583" y="4038"/>
                  </a:lnTo>
                  <a:lnTo>
                    <a:pt x="5559" y="4010"/>
                  </a:lnTo>
                  <a:lnTo>
                    <a:pt x="5529" y="3984"/>
                  </a:lnTo>
                  <a:lnTo>
                    <a:pt x="5497" y="3960"/>
                  </a:lnTo>
                  <a:lnTo>
                    <a:pt x="5513" y="3540"/>
                  </a:lnTo>
                  <a:lnTo>
                    <a:pt x="6423" y="2774"/>
                  </a:lnTo>
                  <a:lnTo>
                    <a:pt x="6423" y="6422"/>
                  </a:lnTo>
                  <a:lnTo>
                    <a:pt x="286" y="6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587;p56">
              <a:extLst>
                <a:ext uri="{FF2B5EF4-FFF2-40B4-BE49-F238E27FC236}">
                  <a16:creationId xmlns:a16="http://schemas.microsoft.com/office/drawing/2014/main" id="{E7B1BD41-CC74-4954-9FBD-37198F018E0C}"/>
                </a:ext>
              </a:extLst>
            </p:cNvPr>
            <p:cNvGrpSpPr/>
            <p:nvPr/>
          </p:nvGrpSpPr>
          <p:grpSpPr>
            <a:xfrm>
              <a:off x="5796396" y="3280834"/>
              <a:ext cx="643968" cy="643871"/>
              <a:chOff x="986" y="0"/>
              <a:chExt cx="6673" cy="6672"/>
            </a:xfrm>
          </p:grpSpPr>
          <p:sp>
            <p:nvSpPr>
              <p:cNvPr id="12" name="Google Shape;588;p56">
                <a:extLst>
                  <a:ext uri="{FF2B5EF4-FFF2-40B4-BE49-F238E27FC236}">
                    <a16:creationId xmlns:a16="http://schemas.microsoft.com/office/drawing/2014/main" id="{998A3BFC-74F8-4668-B031-0464E697FB6B}"/>
                  </a:ext>
                </a:extLst>
              </p:cNvPr>
              <p:cNvSpPr/>
              <p:nvPr/>
            </p:nvSpPr>
            <p:spPr>
              <a:xfrm>
                <a:off x="986" y="0"/>
                <a:ext cx="6673" cy="6672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6672" extrusionOk="0">
                    <a:moveTo>
                      <a:pt x="0" y="0"/>
                    </a:moveTo>
                    <a:lnTo>
                      <a:pt x="0" y="6672"/>
                    </a:lnTo>
                    <a:lnTo>
                      <a:pt x="6673" y="6672"/>
                    </a:lnTo>
                    <a:lnTo>
                      <a:pt x="6673" y="0"/>
                    </a:lnTo>
                    <a:lnTo>
                      <a:pt x="0" y="0"/>
                    </a:lnTo>
                    <a:close/>
                    <a:moveTo>
                      <a:pt x="6389" y="6386"/>
                    </a:moveTo>
                    <a:lnTo>
                      <a:pt x="284" y="6386"/>
                    </a:lnTo>
                    <a:lnTo>
                      <a:pt x="284" y="286"/>
                    </a:lnTo>
                    <a:lnTo>
                      <a:pt x="6389" y="286"/>
                    </a:lnTo>
                    <a:lnTo>
                      <a:pt x="6389" y="63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89;p56">
                <a:extLst>
                  <a:ext uri="{FF2B5EF4-FFF2-40B4-BE49-F238E27FC236}">
                    <a16:creationId xmlns:a16="http://schemas.microsoft.com/office/drawing/2014/main" id="{94650D4A-CD8A-4DC7-83EB-07669B26191C}"/>
                  </a:ext>
                </a:extLst>
              </p:cNvPr>
              <p:cNvSpPr/>
              <p:nvPr/>
            </p:nvSpPr>
            <p:spPr>
              <a:xfrm>
                <a:off x="1700" y="674"/>
                <a:ext cx="5287" cy="528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5284" extrusionOk="0">
                    <a:moveTo>
                      <a:pt x="202" y="5284"/>
                    </a:moveTo>
                    <a:lnTo>
                      <a:pt x="1846" y="3641"/>
                    </a:lnTo>
                    <a:lnTo>
                      <a:pt x="1846" y="3641"/>
                    </a:lnTo>
                    <a:lnTo>
                      <a:pt x="1918" y="3701"/>
                    </a:lnTo>
                    <a:lnTo>
                      <a:pt x="1992" y="3757"/>
                    </a:lnTo>
                    <a:lnTo>
                      <a:pt x="2068" y="3811"/>
                    </a:lnTo>
                    <a:lnTo>
                      <a:pt x="2148" y="3859"/>
                    </a:lnTo>
                    <a:lnTo>
                      <a:pt x="2228" y="3905"/>
                    </a:lnTo>
                    <a:lnTo>
                      <a:pt x="2310" y="3947"/>
                    </a:lnTo>
                    <a:lnTo>
                      <a:pt x="2394" y="3985"/>
                    </a:lnTo>
                    <a:lnTo>
                      <a:pt x="2480" y="4019"/>
                    </a:lnTo>
                    <a:lnTo>
                      <a:pt x="2566" y="4051"/>
                    </a:lnTo>
                    <a:lnTo>
                      <a:pt x="2657" y="4077"/>
                    </a:lnTo>
                    <a:lnTo>
                      <a:pt x="2745" y="4099"/>
                    </a:lnTo>
                    <a:lnTo>
                      <a:pt x="2837" y="4119"/>
                    </a:lnTo>
                    <a:lnTo>
                      <a:pt x="2929" y="4133"/>
                    </a:lnTo>
                    <a:lnTo>
                      <a:pt x="3021" y="4143"/>
                    </a:lnTo>
                    <a:lnTo>
                      <a:pt x="3115" y="4149"/>
                    </a:lnTo>
                    <a:lnTo>
                      <a:pt x="3211" y="4151"/>
                    </a:lnTo>
                    <a:lnTo>
                      <a:pt x="3211" y="4151"/>
                    </a:lnTo>
                    <a:lnTo>
                      <a:pt x="3263" y="4151"/>
                    </a:lnTo>
                    <a:lnTo>
                      <a:pt x="3315" y="4149"/>
                    </a:lnTo>
                    <a:lnTo>
                      <a:pt x="3365" y="4145"/>
                    </a:lnTo>
                    <a:lnTo>
                      <a:pt x="3417" y="4141"/>
                    </a:lnTo>
                    <a:lnTo>
                      <a:pt x="3467" y="4135"/>
                    </a:lnTo>
                    <a:lnTo>
                      <a:pt x="3519" y="4129"/>
                    </a:lnTo>
                    <a:lnTo>
                      <a:pt x="3569" y="4121"/>
                    </a:lnTo>
                    <a:lnTo>
                      <a:pt x="3619" y="4111"/>
                    </a:lnTo>
                    <a:lnTo>
                      <a:pt x="3669" y="4101"/>
                    </a:lnTo>
                    <a:lnTo>
                      <a:pt x="3717" y="4089"/>
                    </a:lnTo>
                    <a:lnTo>
                      <a:pt x="3767" y="4077"/>
                    </a:lnTo>
                    <a:lnTo>
                      <a:pt x="3815" y="4063"/>
                    </a:lnTo>
                    <a:lnTo>
                      <a:pt x="3863" y="4047"/>
                    </a:lnTo>
                    <a:lnTo>
                      <a:pt x="3911" y="4031"/>
                    </a:lnTo>
                    <a:lnTo>
                      <a:pt x="3959" y="4013"/>
                    </a:lnTo>
                    <a:lnTo>
                      <a:pt x="4005" y="3995"/>
                    </a:lnTo>
                    <a:lnTo>
                      <a:pt x="4053" y="3975"/>
                    </a:lnTo>
                    <a:lnTo>
                      <a:pt x="4099" y="3953"/>
                    </a:lnTo>
                    <a:lnTo>
                      <a:pt x="4143" y="3931"/>
                    </a:lnTo>
                    <a:lnTo>
                      <a:pt x="4189" y="3909"/>
                    </a:lnTo>
                    <a:lnTo>
                      <a:pt x="4233" y="3883"/>
                    </a:lnTo>
                    <a:lnTo>
                      <a:pt x="4277" y="3859"/>
                    </a:lnTo>
                    <a:lnTo>
                      <a:pt x="4319" y="3831"/>
                    </a:lnTo>
                    <a:lnTo>
                      <a:pt x="4363" y="3803"/>
                    </a:lnTo>
                    <a:lnTo>
                      <a:pt x="4405" y="3775"/>
                    </a:lnTo>
                    <a:lnTo>
                      <a:pt x="4445" y="3745"/>
                    </a:lnTo>
                    <a:lnTo>
                      <a:pt x="4487" y="3715"/>
                    </a:lnTo>
                    <a:lnTo>
                      <a:pt x="4527" y="3683"/>
                    </a:lnTo>
                    <a:lnTo>
                      <a:pt x="4565" y="3649"/>
                    </a:lnTo>
                    <a:lnTo>
                      <a:pt x="4603" y="3615"/>
                    </a:lnTo>
                    <a:lnTo>
                      <a:pt x="4641" y="3579"/>
                    </a:lnTo>
                    <a:lnTo>
                      <a:pt x="4679" y="3543"/>
                    </a:lnTo>
                    <a:lnTo>
                      <a:pt x="4679" y="3543"/>
                    </a:lnTo>
                    <a:lnTo>
                      <a:pt x="4717" y="3505"/>
                    </a:lnTo>
                    <a:lnTo>
                      <a:pt x="4753" y="3465"/>
                    </a:lnTo>
                    <a:lnTo>
                      <a:pt x="4787" y="3427"/>
                    </a:lnTo>
                    <a:lnTo>
                      <a:pt x="4821" y="3385"/>
                    </a:lnTo>
                    <a:lnTo>
                      <a:pt x="4853" y="3345"/>
                    </a:lnTo>
                    <a:lnTo>
                      <a:pt x="4885" y="3303"/>
                    </a:lnTo>
                    <a:lnTo>
                      <a:pt x="4915" y="3261"/>
                    </a:lnTo>
                    <a:lnTo>
                      <a:pt x="4945" y="3217"/>
                    </a:lnTo>
                    <a:lnTo>
                      <a:pt x="4973" y="3175"/>
                    </a:lnTo>
                    <a:lnTo>
                      <a:pt x="4999" y="3131"/>
                    </a:lnTo>
                    <a:lnTo>
                      <a:pt x="5025" y="3085"/>
                    </a:lnTo>
                    <a:lnTo>
                      <a:pt x="5049" y="3041"/>
                    </a:lnTo>
                    <a:lnTo>
                      <a:pt x="5073" y="2995"/>
                    </a:lnTo>
                    <a:lnTo>
                      <a:pt x="5095" y="2949"/>
                    </a:lnTo>
                    <a:lnTo>
                      <a:pt x="5115" y="2903"/>
                    </a:lnTo>
                    <a:lnTo>
                      <a:pt x="5135" y="2857"/>
                    </a:lnTo>
                    <a:lnTo>
                      <a:pt x="5153" y="2809"/>
                    </a:lnTo>
                    <a:lnTo>
                      <a:pt x="5169" y="2763"/>
                    </a:lnTo>
                    <a:lnTo>
                      <a:pt x="5185" y="2715"/>
                    </a:lnTo>
                    <a:lnTo>
                      <a:pt x="5201" y="2667"/>
                    </a:lnTo>
                    <a:lnTo>
                      <a:pt x="5215" y="2619"/>
                    </a:lnTo>
                    <a:lnTo>
                      <a:pt x="5227" y="2569"/>
                    </a:lnTo>
                    <a:lnTo>
                      <a:pt x="5239" y="2521"/>
                    </a:lnTo>
                    <a:lnTo>
                      <a:pt x="5249" y="2471"/>
                    </a:lnTo>
                    <a:lnTo>
                      <a:pt x="5265" y="2373"/>
                    </a:lnTo>
                    <a:lnTo>
                      <a:pt x="5277" y="2275"/>
                    </a:lnTo>
                    <a:lnTo>
                      <a:pt x="5283" y="2175"/>
                    </a:lnTo>
                    <a:lnTo>
                      <a:pt x="5287" y="2075"/>
                    </a:lnTo>
                    <a:lnTo>
                      <a:pt x="5283" y="1975"/>
                    </a:lnTo>
                    <a:lnTo>
                      <a:pt x="5277" y="1875"/>
                    </a:lnTo>
                    <a:lnTo>
                      <a:pt x="5265" y="1777"/>
                    </a:lnTo>
                    <a:lnTo>
                      <a:pt x="5249" y="1679"/>
                    </a:lnTo>
                    <a:lnTo>
                      <a:pt x="5239" y="1629"/>
                    </a:lnTo>
                    <a:lnTo>
                      <a:pt x="5227" y="1581"/>
                    </a:lnTo>
                    <a:lnTo>
                      <a:pt x="5215" y="1531"/>
                    </a:lnTo>
                    <a:lnTo>
                      <a:pt x="5201" y="1483"/>
                    </a:lnTo>
                    <a:lnTo>
                      <a:pt x="5185" y="1435"/>
                    </a:lnTo>
                    <a:lnTo>
                      <a:pt x="5169" y="1387"/>
                    </a:lnTo>
                    <a:lnTo>
                      <a:pt x="5153" y="1341"/>
                    </a:lnTo>
                    <a:lnTo>
                      <a:pt x="5135" y="1293"/>
                    </a:lnTo>
                    <a:lnTo>
                      <a:pt x="5115" y="1247"/>
                    </a:lnTo>
                    <a:lnTo>
                      <a:pt x="5095" y="1201"/>
                    </a:lnTo>
                    <a:lnTo>
                      <a:pt x="5073" y="1155"/>
                    </a:lnTo>
                    <a:lnTo>
                      <a:pt x="5049" y="1109"/>
                    </a:lnTo>
                    <a:lnTo>
                      <a:pt x="5025" y="1063"/>
                    </a:lnTo>
                    <a:lnTo>
                      <a:pt x="4999" y="1019"/>
                    </a:lnTo>
                    <a:lnTo>
                      <a:pt x="4973" y="976"/>
                    </a:lnTo>
                    <a:lnTo>
                      <a:pt x="4945" y="934"/>
                    </a:lnTo>
                    <a:lnTo>
                      <a:pt x="4915" y="890"/>
                    </a:lnTo>
                    <a:lnTo>
                      <a:pt x="4885" y="848"/>
                    </a:lnTo>
                    <a:lnTo>
                      <a:pt x="4853" y="806"/>
                    </a:lnTo>
                    <a:lnTo>
                      <a:pt x="4821" y="766"/>
                    </a:lnTo>
                    <a:lnTo>
                      <a:pt x="4787" y="724"/>
                    </a:lnTo>
                    <a:lnTo>
                      <a:pt x="4753" y="684"/>
                    </a:lnTo>
                    <a:lnTo>
                      <a:pt x="4717" y="646"/>
                    </a:lnTo>
                    <a:lnTo>
                      <a:pt x="4679" y="608"/>
                    </a:lnTo>
                    <a:lnTo>
                      <a:pt x="4679" y="608"/>
                    </a:lnTo>
                    <a:lnTo>
                      <a:pt x="4641" y="572"/>
                    </a:lnTo>
                    <a:lnTo>
                      <a:pt x="4603" y="536"/>
                    </a:lnTo>
                    <a:lnTo>
                      <a:pt x="4565" y="502"/>
                    </a:lnTo>
                    <a:lnTo>
                      <a:pt x="4527" y="468"/>
                    </a:lnTo>
                    <a:lnTo>
                      <a:pt x="4487" y="436"/>
                    </a:lnTo>
                    <a:lnTo>
                      <a:pt x="4445" y="406"/>
                    </a:lnTo>
                    <a:lnTo>
                      <a:pt x="4405" y="376"/>
                    </a:lnTo>
                    <a:lnTo>
                      <a:pt x="4363" y="348"/>
                    </a:lnTo>
                    <a:lnTo>
                      <a:pt x="4319" y="320"/>
                    </a:lnTo>
                    <a:lnTo>
                      <a:pt x="4277" y="292"/>
                    </a:lnTo>
                    <a:lnTo>
                      <a:pt x="4233" y="268"/>
                    </a:lnTo>
                    <a:lnTo>
                      <a:pt x="4189" y="242"/>
                    </a:lnTo>
                    <a:lnTo>
                      <a:pt x="4143" y="220"/>
                    </a:lnTo>
                    <a:lnTo>
                      <a:pt x="4099" y="198"/>
                    </a:lnTo>
                    <a:lnTo>
                      <a:pt x="4053" y="176"/>
                    </a:lnTo>
                    <a:lnTo>
                      <a:pt x="4005" y="156"/>
                    </a:lnTo>
                    <a:lnTo>
                      <a:pt x="3959" y="138"/>
                    </a:lnTo>
                    <a:lnTo>
                      <a:pt x="3911" y="120"/>
                    </a:lnTo>
                    <a:lnTo>
                      <a:pt x="3863" y="104"/>
                    </a:lnTo>
                    <a:lnTo>
                      <a:pt x="3815" y="88"/>
                    </a:lnTo>
                    <a:lnTo>
                      <a:pt x="3767" y="74"/>
                    </a:lnTo>
                    <a:lnTo>
                      <a:pt x="3717" y="62"/>
                    </a:lnTo>
                    <a:lnTo>
                      <a:pt x="3669" y="50"/>
                    </a:lnTo>
                    <a:lnTo>
                      <a:pt x="3619" y="40"/>
                    </a:lnTo>
                    <a:lnTo>
                      <a:pt x="3569" y="30"/>
                    </a:lnTo>
                    <a:lnTo>
                      <a:pt x="3519" y="22"/>
                    </a:lnTo>
                    <a:lnTo>
                      <a:pt x="3467" y="16"/>
                    </a:lnTo>
                    <a:lnTo>
                      <a:pt x="3417" y="10"/>
                    </a:lnTo>
                    <a:lnTo>
                      <a:pt x="3365" y="6"/>
                    </a:lnTo>
                    <a:lnTo>
                      <a:pt x="3315" y="2"/>
                    </a:lnTo>
                    <a:lnTo>
                      <a:pt x="3263" y="0"/>
                    </a:lnTo>
                    <a:lnTo>
                      <a:pt x="3211" y="0"/>
                    </a:lnTo>
                    <a:lnTo>
                      <a:pt x="3211" y="0"/>
                    </a:lnTo>
                    <a:lnTo>
                      <a:pt x="3159" y="0"/>
                    </a:lnTo>
                    <a:lnTo>
                      <a:pt x="3107" y="2"/>
                    </a:lnTo>
                    <a:lnTo>
                      <a:pt x="3055" y="6"/>
                    </a:lnTo>
                    <a:lnTo>
                      <a:pt x="3005" y="10"/>
                    </a:lnTo>
                    <a:lnTo>
                      <a:pt x="2953" y="16"/>
                    </a:lnTo>
                    <a:lnTo>
                      <a:pt x="2903" y="22"/>
                    </a:lnTo>
                    <a:lnTo>
                      <a:pt x="2853" y="30"/>
                    </a:lnTo>
                    <a:lnTo>
                      <a:pt x="2803" y="40"/>
                    </a:lnTo>
                    <a:lnTo>
                      <a:pt x="2753" y="50"/>
                    </a:lnTo>
                    <a:lnTo>
                      <a:pt x="2703" y="62"/>
                    </a:lnTo>
                    <a:lnTo>
                      <a:pt x="2655" y="74"/>
                    </a:lnTo>
                    <a:lnTo>
                      <a:pt x="2604" y="88"/>
                    </a:lnTo>
                    <a:lnTo>
                      <a:pt x="2556" y="104"/>
                    </a:lnTo>
                    <a:lnTo>
                      <a:pt x="2508" y="120"/>
                    </a:lnTo>
                    <a:lnTo>
                      <a:pt x="2462" y="138"/>
                    </a:lnTo>
                    <a:lnTo>
                      <a:pt x="2414" y="156"/>
                    </a:lnTo>
                    <a:lnTo>
                      <a:pt x="2368" y="176"/>
                    </a:lnTo>
                    <a:lnTo>
                      <a:pt x="2322" y="198"/>
                    </a:lnTo>
                    <a:lnTo>
                      <a:pt x="2276" y="220"/>
                    </a:lnTo>
                    <a:lnTo>
                      <a:pt x="2232" y="242"/>
                    </a:lnTo>
                    <a:lnTo>
                      <a:pt x="2188" y="268"/>
                    </a:lnTo>
                    <a:lnTo>
                      <a:pt x="2144" y="292"/>
                    </a:lnTo>
                    <a:lnTo>
                      <a:pt x="2100" y="320"/>
                    </a:lnTo>
                    <a:lnTo>
                      <a:pt x="2058" y="348"/>
                    </a:lnTo>
                    <a:lnTo>
                      <a:pt x="2016" y="376"/>
                    </a:lnTo>
                    <a:lnTo>
                      <a:pt x="1974" y="406"/>
                    </a:lnTo>
                    <a:lnTo>
                      <a:pt x="1934" y="436"/>
                    </a:lnTo>
                    <a:lnTo>
                      <a:pt x="1894" y="468"/>
                    </a:lnTo>
                    <a:lnTo>
                      <a:pt x="1854" y="502"/>
                    </a:lnTo>
                    <a:lnTo>
                      <a:pt x="1816" y="536"/>
                    </a:lnTo>
                    <a:lnTo>
                      <a:pt x="1778" y="572"/>
                    </a:lnTo>
                    <a:lnTo>
                      <a:pt x="1742" y="608"/>
                    </a:lnTo>
                    <a:lnTo>
                      <a:pt x="1742" y="608"/>
                    </a:lnTo>
                    <a:lnTo>
                      <a:pt x="1706" y="644"/>
                    </a:lnTo>
                    <a:lnTo>
                      <a:pt x="1670" y="682"/>
                    </a:lnTo>
                    <a:lnTo>
                      <a:pt x="1638" y="720"/>
                    </a:lnTo>
                    <a:lnTo>
                      <a:pt x="1604" y="758"/>
                    </a:lnTo>
                    <a:lnTo>
                      <a:pt x="1574" y="798"/>
                    </a:lnTo>
                    <a:lnTo>
                      <a:pt x="1542" y="838"/>
                    </a:lnTo>
                    <a:lnTo>
                      <a:pt x="1514" y="878"/>
                    </a:lnTo>
                    <a:lnTo>
                      <a:pt x="1486" y="918"/>
                    </a:lnTo>
                    <a:lnTo>
                      <a:pt x="1432" y="1001"/>
                    </a:lnTo>
                    <a:lnTo>
                      <a:pt x="1384" y="1087"/>
                    </a:lnTo>
                    <a:lnTo>
                      <a:pt x="1338" y="1173"/>
                    </a:lnTo>
                    <a:lnTo>
                      <a:pt x="1298" y="1261"/>
                    </a:lnTo>
                    <a:lnTo>
                      <a:pt x="1264" y="1351"/>
                    </a:lnTo>
                    <a:lnTo>
                      <a:pt x="1232" y="1443"/>
                    </a:lnTo>
                    <a:lnTo>
                      <a:pt x="1204" y="1535"/>
                    </a:lnTo>
                    <a:lnTo>
                      <a:pt x="1182" y="1629"/>
                    </a:lnTo>
                    <a:lnTo>
                      <a:pt x="1164" y="1723"/>
                    </a:lnTo>
                    <a:lnTo>
                      <a:pt x="1150" y="1817"/>
                    </a:lnTo>
                    <a:lnTo>
                      <a:pt x="1140" y="1913"/>
                    </a:lnTo>
                    <a:lnTo>
                      <a:pt x="1136" y="2009"/>
                    </a:lnTo>
                    <a:lnTo>
                      <a:pt x="1134" y="2103"/>
                    </a:lnTo>
                    <a:lnTo>
                      <a:pt x="1138" y="2199"/>
                    </a:lnTo>
                    <a:lnTo>
                      <a:pt x="1146" y="2295"/>
                    </a:lnTo>
                    <a:lnTo>
                      <a:pt x="1158" y="2389"/>
                    </a:lnTo>
                    <a:lnTo>
                      <a:pt x="1174" y="2483"/>
                    </a:lnTo>
                    <a:lnTo>
                      <a:pt x="1196" y="2577"/>
                    </a:lnTo>
                    <a:lnTo>
                      <a:pt x="1220" y="2669"/>
                    </a:lnTo>
                    <a:lnTo>
                      <a:pt x="1250" y="2761"/>
                    </a:lnTo>
                    <a:lnTo>
                      <a:pt x="1284" y="2853"/>
                    </a:lnTo>
                    <a:lnTo>
                      <a:pt x="1322" y="2941"/>
                    </a:lnTo>
                    <a:lnTo>
                      <a:pt x="1366" y="3029"/>
                    </a:lnTo>
                    <a:lnTo>
                      <a:pt x="1412" y="3115"/>
                    </a:lnTo>
                    <a:lnTo>
                      <a:pt x="1464" y="3199"/>
                    </a:lnTo>
                    <a:lnTo>
                      <a:pt x="1520" y="3281"/>
                    </a:lnTo>
                    <a:lnTo>
                      <a:pt x="1550" y="3321"/>
                    </a:lnTo>
                    <a:lnTo>
                      <a:pt x="1580" y="3361"/>
                    </a:lnTo>
                    <a:lnTo>
                      <a:pt x="1612" y="3401"/>
                    </a:lnTo>
                    <a:lnTo>
                      <a:pt x="1644" y="3439"/>
                    </a:lnTo>
                    <a:lnTo>
                      <a:pt x="0" y="5082"/>
                    </a:lnTo>
                    <a:lnTo>
                      <a:pt x="202" y="5284"/>
                    </a:lnTo>
                    <a:close/>
                    <a:moveTo>
                      <a:pt x="4477" y="3343"/>
                    </a:moveTo>
                    <a:lnTo>
                      <a:pt x="4477" y="3343"/>
                    </a:lnTo>
                    <a:lnTo>
                      <a:pt x="4413" y="3403"/>
                    </a:lnTo>
                    <a:lnTo>
                      <a:pt x="4345" y="3461"/>
                    </a:lnTo>
                    <a:lnTo>
                      <a:pt x="4277" y="3517"/>
                    </a:lnTo>
                    <a:lnTo>
                      <a:pt x="4205" y="3567"/>
                    </a:lnTo>
                    <a:lnTo>
                      <a:pt x="4131" y="3613"/>
                    </a:lnTo>
                    <a:lnTo>
                      <a:pt x="4055" y="3657"/>
                    </a:lnTo>
                    <a:lnTo>
                      <a:pt x="3977" y="3697"/>
                    </a:lnTo>
                    <a:lnTo>
                      <a:pt x="3897" y="3731"/>
                    </a:lnTo>
                    <a:lnTo>
                      <a:pt x="3815" y="3763"/>
                    </a:lnTo>
                    <a:lnTo>
                      <a:pt x="3733" y="3791"/>
                    </a:lnTo>
                    <a:lnTo>
                      <a:pt x="3649" y="3813"/>
                    </a:lnTo>
                    <a:lnTo>
                      <a:pt x="3563" y="3833"/>
                    </a:lnTo>
                    <a:lnTo>
                      <a:pt x="3477" y="3847"/>
                    </a:lnTo>
                    <a:lnTo>
                      <a:pt x="3389" y="3859"/>
                    </a:lnTo>
                    <a:lnTo>
                      <a:pt x="3301" y="3865"/>
                    </a:lnTo>
                    <a:lnTo>
                      <a:pt x="3211" y="3867"/>
                    </a:lnTo>
                    <a:lnTo>
                      <a:pt x="3211" y="3867"/>
                    </a:lnTo>
                    <a:lnTo>
                      <a:pt x="3121" y="3865"/>
                    </a:lnTo>
                    <a:lnTo>
                      <a:pt x="3033" y="3859"/>
                    </a:lnTo>
                    <a:lnTo>
                      <a:pt x="2945" y="3847"/>
                    </a:lnTo>
                    <a:lnTo>
                      <a:pt x="2859" y="3833"/>
                    </a:lnTo>
                    <a:lnTo>
                      <a:pt x="2773" y="3813"/>
                    </a:lnTo>
                    <a:lnTo>
                      <a:pt x="2689" y="3791"/>
                    </a:lnTo>
                    <a:lnTo>
                      <a:pt x="2604" y="3763"/>
                    </a:lnTo>
                    <a:lnTo>
                      <a:pt x="2524" y="3731"/>
                    </a:lnTo>
                    <a:lnTo>
                      <a:pt x="2444" y="3697"/>
                    </a:lnTo>
                    <a:lnTo>
                      <a:pt x="2366" y="3657"/>
                    </a:lnTo>
                    <a:lnTo>
                      <a:pt x="2290" y="3613"/>
                    </a:lnTo>
                    <a:lnTo>
                      <a:pt x="2216" y="3567"/>
                    </a:lnTo>
                    <a:lnTo>
                      <a:pt x="2144" y="3517"/>
                    </a:lnTo>
                    <a:lnTo>
                      <a:pt x="2074" y="3461"/>
                    </a:lnTo>
                    <a:lnTo>
                      <a:pt x="2008" y="3403"/>
                    </a:lnTo>
                    <a:lnTo>
                      <a:pt x="1942" y="3343"/>
                    </a:lnTo>
                    <a:lnTo>
                      <a:pt x="1942" y="3343"/>
                    </a:lnTo>
                    <a:lnTo>
                      <a:pt x="1910" y="3307"/>
                    </a:lnTo>
                    <a:lnTo>
                      <a:pt x="1876" y="3273"/>
                    </a:lnTo>
                    <a:lnTo>
                      <a:pt x="1846" y="3237"/>
                    </a:lnTo>
                    <a:lnTo>
                      <a:pt x="1816" y="3201"/>
                    </a:lnTo>
                    <a:lnTo>
                      <a:pt x="1788" y="3165"/>
                    </a:lnTo>
                    <a:lnTo>
                      <a:pt x="1760" y="3127"/>
                    </a:lnTo>
                    <a:lnTo>
                      <a:pt x="1706" y="3051"/>
                    </a:lnTo>
                    <a:lnTo>
                      <a:pt x="1962" y="3051"/>
                    </a:lnTo>
                    <a:lnTo>
                      <a:pt x="2707" y="3051"/>
                    </a:lnTo>
                    <a:lnTo>
                      <a:pt x="2993" y="3051"/>
                    </a:lnTo>
                    <a:lnTo>
                      <a:pt x="3453" y="3051"/>
                    </a:lnTo>
                    <a:lnTo>
                      <a:pt x="3737" y="3051"/>
                    </a:lnTo>
                    <a:lnTo>
                      <a:pt x="4483" y="3051"/>
                    </a:lnTo>
                    <a:lnTo>
                      <a:pt x="4713" y="3051"/>
                    </a:lnTo>
                    <a:lnTo>
                      <a:pt x="4713" y="3051"/>
                    </a:lnTo>
                    <a:lnTo>
                      <a:pt x="4661" y="3127"/>
                    </a:lnTo>
                    <a:lnTo>
                      <a:pt x="4633" y="3165"/>
                    </a:lnTo>
                    <a:lnTo>
                      <a:pt x="4605" y="3201"/>
                    </a:lnTo>
                    <a:lnTo>
                      <a:pt x="4575" y="3237"/>
                    </a:lnTo>
                    <a:lnTo>
                      <a:pt x="4543" y="3273"/>
                    </a:lnTo>
                    <a:lnTo>
                      <a:pt x="4511" y="3307"/>
                    </a:lnTo>
                    <a:lnTo>
                      <a:pt x="4477" y="3343"/>
                    </a:lnTo>
                    <a:lnTo>
                      <a:pt x="4477" y="3343"/>
                    </a:lnTo>
                    <a:close/>
                    <a:moveTo>
                      <a:pt x="2993" y="1481"/>
                    </a:moveTo>
                    <a:lnTo>
                      <a:pt x="2993" y="1201"/>
                    </a:lnTo>
                    <a:lnTo>
                      <a:pt x="3453" y="1201"/>
                    </a:lnTo>
                    <a:lnTo>
                      <a:pt x="3453" y="1867"/>
                    </a:lnTo>
                    <a:lnTo>
                      <a:pt x="3453" y="2765"/>
                    </a:lnTo>
                    <a:lnTo>
                      <a:pt x="2993" y="2765"/>
                    </a:lnTo>
                    <a:lnTo>
                      <a:pt x="2993" y="1481"/>
                    </a:lnTo>
                    <a:close/>
                    <a:moveTo>
                      <a:pt x="4197" y="2765"/>
                    </a:moveTo>
                    <a:lnTo>
                      <a:pt x="3737" y="2765"/>
                    </a:lnTo>
                    <a:lnTo>
                      <a:pt x="3737" y="2151"/>
                    </a:lnTo>
                    <a:lnTo>
                      <a:pt x="4197" y="2151"/>
                    </a:lnTo>
                    <a:lnTo>
                      <a:pt x="4197" y="2765"/>
                    </a:lnTo>
                    <a:close/>
                    <a:moveTo>
                      <a:pt x="2707" y="2765"/>
                    </a:moveTo>
                    <a:lnTo>
                      <a:pt x="2246" y="2765"/>
                    </a:lnTo>
                    <a:lnTo>
                      <a:pt x="2246" y="1765"/>
                    </a:lnTo>
                    <a:lnTo>
                      <a:pt x="2707" y="1765"/>
                    </a:lnTo>
                    <a:lnTo>
                      <a:pt x="2707" y="2765"/>
                    </a:lnTo>
                    <a:close/>
                    <a:moveTo>
                      <a:pt x="1942" y="808"/>
                    </a:moveTo>
                    <a:lnTo>
                      <a:pt x="1942" y="808"/>
                    </a:lnTo>
                    <a:lnTo>
                      <a:pt x="2008" y="748"/>
                    </a:lnTo>
                    <a:lnTo>
                      <a:pt x="2074" y="690"/>
                    </a:lnTo>
                    <a:lnTo>
                      <a:pt x="2144" y="634"/>
                    </a:lnTo>
                    <a:lnTo>
                      <a:pt x="2216" y="584"/>
                    </a:lnTo>
                    <a:lnTo>
                      <a:pt x="2290" y="538"/>
                    </a:lnTo>
                    <a:lnTo>
                      <a:pt x="2366" y="494"/>
                    </a:lnTo>
                    <a:lnTo>
                      <a:pt x="2444" y="454"/>
                    </a:lnTo>
                    <a:lnTo>
                      <a:pt x="2524" y="420"/>
                    </a:lnTo>
                    <a:lnTo>
                      <a:pt x="2604" y="388"/>
                    </a:lnTo>
                    <a:lnTo>
                      <a:pt x="2689" y="360"/>
                    </a:lnTo>
                    <a:lnTo>
                      <a:pt x="2773" y="338"/>
                    </a:lnTo>
                    <a:lnTo>
                      <a:pt x="2859" y="318"/>
                    </a:lnTo>
                    <a:lnTo>
                      <a:pt x="2945" y="304"/>
                    </a:lnTo>
                    <a:lnTo>
                      <a:pt x="3033" y="292"/>
                    </a:lnTo>
                    <a:lnTo>
                      <a:pt x="3121" y="286"/>
                    </a:lnTo>
                    <a:lnTo>
                      <a:pt x="3211" y="284"/>
                    </a:lnTo>
                    <a:lnTo>
                      <a:pt x="3211" y="284"/>
                    </a:lnTo>
                    <a:lnTo>
                      <a:pt x="3301" y="286"/>
                    </a:lnTo>
                    <a:lnTo>
                      <a:pt x="3389" y="292"/>
                    </a:lnTo>
                    <a:lnTo>
                      <a:pt x="3477" y="304"/>
                    </a:lnTo>
                    <a:lnTo>
                      <a:pt x="3563" y="318"/>
                    </a:lnTo>
                    <a:lnTo>
                      <a:pt x="3649" y="338"/>
                    </a:lnTo>
                    <a:lnTo>
                      <a:pt x="3733" y="360"/>
                    </a:lnTo>
                    <a:lnTo>
                      <a:pt x="3815" y="388"/>
                    </a:lnTo>
                    <a:lnTo>
                      <a:pt x="3897" y="420"/>
                    </a:lnTo>
                    <a:lnTo>
                      <a:pt x="3977" y="454"/>
                    </a:lnTo>
                    <a:lnTo>
                      <a:pt x="4055" y="494"/>
                    </a:lnTo>
                    <a:lnTo>
                      <a:pt x="4131" y="538"/>
                    </a:lnTo>
                    <a:lnTo>
                      <a:pt x="4205" y="584"/>
                    </a:lnTo>
                    <a:lnTo>
                      <a:pt x="4277" y="634"/>
                    </a:lnTo>
                    <a:lnTo>
                      <a:pt x="4345" y="690"/>
                    </a:lnTo>
                    <a:lnTo>
                      <a:pt x="4413" y="748"/>
                    </a:lnTo>
                    <a:lnTo>
                      <a:pt x="4477" y="808"/>
                    </a:lnTo>
                    <a:lnTo>
                      <a:pt x="4477" y="808"/>
                    </a:lnTo>
                    <a:lnTo>
                      <a:pt x="4527" y="860"/>
                    </a:lnTo>
                    <a:lnTo>
                      <a:pt x="4573" y="910"/>
                    </a:lnTo>
                    <a:lnTo>
                      <a:pt x="4615" y="964"/>
                    </a:lnTo>
                    <a:lnTo>
                      <a:pt x="4657" y="1017"/>
                    </a:lnTo>
                    <a:lnTo>
                      <a:pt x="4697" y="1073"/>
                    </a:lnTo>
                    <a:lnTo>
                      <a:pt x="4733" y="1129"/>
                    </a:lnTo>
                    <a:lnTo>
                      <a:pt x="4767" y="1187"/>
                    </a:lnTo>
                    <a:lnTo>
                      <a:pt x="4799" y="1245"/>
                    </a:lnTo>
                    <a:lnTo>
                      <a:pt x="4829" y="1305"/>
                    </a:lnTo>
                    <a:lnTo>
                      <a:pt x="4855" y="1365"/>
                    </a:lnTo>
                    <a:lnTo>
                      <a:pt x="4881" y="1427"/>
                    </a:lnTo>
                    <a:lnTo>
                      <a:pt x="4903" y="1489"/>
                    </a:lnTo>
                    <a:lnTo>
                      <a:pt x="4923" y="1551"/>
                    </a:lnTo>
                    <a:lnTo>
                      <a:pt x="4941" y="1613"/>
                    </a:lnTo>
                    <a:lnTo>
                      <a:pt x="4957" y="1677"/>
                    </a:lnTo>
                    <a:lnTo>
                      <a:pt x="4971" y="1741"/>
                    </a:lnTo>
                    <a:lnTo>
                      <a:pt x="4981" y="1805"/>
                    </a:lnTo>
                    <a:lnTo>
                      <a:pt x="4989" y="1869"/>
                    </a:lnTo>
                    <a:lnTo>
                      <a:pt x="4995" y="1935"/>
                    </a:lnTo>
                    <a:lnTo>
                      <a:pt x="4999" y="1999"/>
                    </a:lnTo>
                    <a:lnTo>
                      <a:pt x="5001" y="2065"/>
                    </a:lnTo>
                    <a:lnTo>
                      <a:pt x="5001" y="2129"/>
                    </a:lnTo>
                    <a:lnTo>
                      <a:pt x="4997" y="2195"/>
                    </a:lnTo>
                    <a:lnTo>
                      <a:pt x="4991" y="2259"/>
                    </a:lnTo>
                    <a:lnTo>
                      <a:pt x="4983" y="2325"/>
                    </a:lnTo>
                    <a:lnTo>
                      <a:pt x="4973" y="2389"/>
                    </a:lnTo>
                    <a:lnTo>
                      <a:pt x="4961" y="2453"/>
                    </a:lnTo>
                    <a:lnTo>
                      <a:pt x="4947" y="2517"/>
                    </a:lnTo>
                    <a:lnTo>
                      <a:pt x="4929" y="2579"/>
                    </a:lnTo>
                    <a:lnTo>
                      <a:pt x="4909" y="2643"/>
                    </a:lnTo>
                    <a:lnTo>
                      <a:pt x="4887" y="2705"/>
                    </a:lnTo>
                    <a:lnTo>
                      <a:pt x="4863" y="2765"/>
                    </a:lnTo>
                    <a:lnTo>
                      <a:pt x="4483" y="2765"/>
                    </a:lnTo>
                    <a:lnTo>
                      <a:pt x="4483" y="1867"/>
                    </a:lnTo>
                    <a:lnTo>
                      <a:pt x="3737" y="1867"/>
                    </a:lnTo>
                    <a:lnTo>
                      <a:pt x="3737" y="916"/>
                    </a:lnTo>
                    <a:lnTo>
                      <a:pt x="2707" y="916"/>
                    </a:lnTo>
                    <a:lnTo>
                      <a:pt x="2707" y="1481"/>
                    </a:lnTo>
                    <a:lnTo>
                      <a:pt x="1962" y="1481"/>
                    </a:lnTo>
                    <a:lnTo>
                      <a:pt x="1962" y="2765"/>
                    </a:lnTo>
                    <a:lnTo>
                      <a:pt x="1558" y="2765"/>
                    </a:lnTo>
                    <a:lnTo>
                      <a:pt x="1558" y="2765"/>
                    </a:lnTo>
                    <a:lnTo>
                      <a:pt x="1532" y="2705"/>
                    </a:lnTo>
                    <a:lnTo>
                      <a:pt x="1510" y="2643"/>
                    </a:lnTo>
                    <a:lnTo>
                      <a:pt x="1492" y="2579"/>
                    </a:lnTo>
                    <a:lnTo>
                      <a:pt x="1474" y="2517"/>
                    </a:lnTo>
                    <a:lnTo>
                      <a:pt x="1460" y="2453"/>
                    </a:lnTo>
                    <a:lnTo>
                      <a:pt x="1446" y="2389"/>
                    </a:lnTo>
                    <a:lnTo>
                      <a:pt x="1436" y="2325"/>
                    </a:lnTo>
                    <a:lnTo>
                      <a:pt x="1428" y="2259"/>
                    </a:lnTo>
                    <a:lnTo>
                      <a:pt x="1424" y="2195"/>
                    </a:lnTo>
                    <a:lnTo>
                      <a:pt x="1420" y="2129"/>
                    </a:lnTo>
                    <a:lnTo>
                      <a:pt x="1420" y="2065"/>
                    </a:lnTo>
                    <a:lnTo>
                      <a:pt x="1420" y="1999"/>
                    </a:lnTo>
                    <a:lnTo>
                      <a:pt x="1424" y="1935"/>
                    </a:lnTo>
                    <a:lnTo>
                      <a:pt x="1430" y="1869"/>
                    </a:lnTo>
                    <a:lnTo>
                      <a:pt x="1440" y="1805"/>
                    </a:lnTo>
                    <a:lnTo>
                      <a:pt x="1450" y="1741"/>
                    </a:lnTo>
                    <a:lnTo>
                      <a:pt x="1464" y="1677"/>
                    </a:lnTo>
                    <a:lnTo>
                      <a:pt x="1478" y="1613"/>
                    </a:lnTo>
                    <a:lnTo>
                      <a:pt x="1496" y="1551"/>
                    </a:lnTo>
                    <a:lnTo>
                      <a:pt x="1516" y="1489"/>
                    </a:lnTo>
                    <a:lnTo>
                      <a:pt x="1540" y="1427"/>
                    </a:lnTo>
                    <a:lnTo>
                      <a:pt x="1564" y="1365"/>
                    </a:lnTo>
                    <a:lnTo>
                      <a:pt x="1592" y="1305"/>
                    </a:lnTo>
                    <a:lnTo>
                      <a:pt x="1622" y="1245"/>
                    </a:lnTo>
                    <a:lnTo>
                      <a:pt x="1654" y="1187"/>
                    </a:lnTo>
                    <a:lnTo>
                      <a:pt x="1688" y="1129"/>
                    </a:lnTo>
                    <a:lnTo>
                      <a:pt x="1724" y="1073"/>
                    </a:lnTo>
                    <a:lnTo>
                      <a:pt x="1764" y="1017"/>
                    </a:lnTo>
                    <a:lnTo>
                      <a:pt x="1804" y="964"/>
                    </a:lnTo>
                    <a:lnTo>
                      <a:pt x="1848" y="910"/>
                    </a:lnTo>
                    <a:lnTo>
                      <a:pt x="1894" y="860"/>
                    </a:lnTo>
                    <a:lnTo>
                      <a:pt x="1942" y="808"/>
                    </a:lnTo>
                    <a:lnTo>
                      <a:pt x="1942" y="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590;p56">
              <a:extLst>
                <a:ext uri="{FF2B5EF4-FFF2-40B4-BE49-F238E27FC236}">
                  <a16:creationId xmlns:a16="http://schemas.microsoft.com/office/drawing/2014/main" id="{66587C10-9A80-42F3-B10A-E71B5FAE67F3}"/>
                </a:ext>
              </a:extLst>
            </p:cNvPr>
            <p:cNvSpPr/>
            <p:nvPr/>
          </p:nvSpPr>
          <p:spPr>
            <a:xfrm>
              <a:off x="7088249" y="3280834"/>
              <a:ext cx="643961" cy="643865"/>
            </a:xfrm>
            <a:custGeom>
              <a:avLst/>
              <a:gdLst/>
              <a:ahLst/>
              <a:cxnLst/>
              <a:rect l="l" t="t" r="r" b="b"/>
              <a:pathLst>
                <a:path w="6682" h="6681" extrusionOk="0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4023" y="4797"/>
                  </a:moveTo>
                  <a:lnTo>
                    <a:pt x="4023" y="4797"/>
                  </a:lnTo>
                  <a:lnTo>
                    <a:pt x="4013" y="4751"/>
                  </a:lnTo>
                  <a:lnTo>
                    <a:pt x="3997" y="4705"/>
                  </a:lnTo>
                  <a:lnTo>
                    <a:pt x="3979" y="4661"/>
                  </a:lnTo>
                  <a:lnTo>
                    <a:pt x="3959" y="4617"/>
                  </a:lnTo>
                  <a:lnTo>
                    <a:pt x="3935" y="4577"/>
                  </a:lnTo>
                  <a:lnTo>
                    <a:pt x="3907" y="4537"/>
                  </a:lnTo>
                  <a:lnTo>
                    <a:pt x="3877" y="4499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19" y="4441"/>
                  </a:lnTo>
                  <a:lnTo>
                    <a:pt x="3793" y="4419"/>
                  </a:lnTo>
                  <a:lnTo>
                    <a:pt x="3767" y="4397"/>
                  </a:lnTo>
                  <a:lnTo>
                    <a:pt x="3741" y="4379"/>
                  </a:lnTo>
                  <a:lnTo>
                    <a:pt x="3713" y="4361"/>
                  </a:lnTo>
                  <a:lnTo>
                    <a:pt x="3683" y="4345"/>
                  </a:lnTo>
                  <a:lnTo>
                    <a:pt x="3655" y="4331"/>
                  </a:lnTo>
                  <a:lnTo>
                    <a:pt x="3625" y="4319"/>
                  </a:lnTo>
                  <a:lnTo>
                    <a:pt x="3595" y="4307"/>
                  </a:lnTo>
                  <a:lnTo>
                    <a:pt x="3565" y="4297"/>
                  </a:lnTo>
                  <a:lnTo>
                    <a:pt x="3533" y="4289"/>
                  </a:lnTo>
                  <a:lnTo>
                    <a:pt x="3503" y="4283"/>
                  </a:lnTo>
                  <a:lnTo>
                    <a:pt x="3471" y="4277"/>
                  </a:lnTo>
                  <a:lnTo>
                    <a:pt x="3439" y="4273"/>
                  </a:lnTo>
                  <a:lnTo>
                    <a:pt x="3409" y="4271"/>
                  </a:lnTo>
                  <a:lnTo>
                    <a:pt x="3377" y="4271"/>
                  </a:lnTo>
                  <a:lnTo>
                    <a:pt x="3345" y="4271"/>
                  </a:lnTo>
                  <a:lnTo>
                    <a:pt x="3313" y="4273"/>
                  </a:lnTo>
                  <a:lnTo>
                    <a:pt x="3281" y="4277"/>
                  </a:lnTo>
                  <a:lnTo>
                    <a:pt x="3249" y="4283"/>
                  </a:lnTo>
                  <a:lnTo>
                    <a:pt x="3219" y="4289"/>
                  </a:lnTo>
                  <a:lnTo>
                    <a:pt x="3187" y="4297"/>
                  </a:lnTo>
                  <a:lnTo>
                    <a:pt x="3157" y="4307"/>
                  </a:lnTo>
                  <a:lnTo>
                    <a:pt x="3127" y="4319"/>
                  </a:lnTo>
                  <a:lnTo>
                    <a:pt x="3097" y="4331"/>
                  </a:lnTo>
                  <a:lnTo>
                    <a:pt x="3069" y="4345"/>
                  </a:lnTo>
                  <a:lnTo>
                    <a:pt x="3041" y="4361"/>
                  </a:lnTo>
                  <a:lnTo>
                    <a:pt x="3013" y="4379"/>
                  </a:lnTo>
                  <a:lnTo>
                    <a:pt x="2985" y="4397"/>
                  </a:lnTo>
                  <a:lnTo>
                    <a:pt x="2959" y="4419"/>
                  </a:lnTo>
                  <a:lnTo>
                    <a:pt x="2933" y="4441"/>
                  </a:lnTo>
                  <a:lnTo>
                    <a:pt x="2909" y="4463"/>
                  </a:lnTo>
                  <a:lnTo>
                    <a:pt x="2909" y="4463"/>
                  </a:lnTo>
                  <a:lnTo>
                    <a:pt x="2875" y="4499"/>
                  </a:lnTo>
                  <a:lnTo>
                    <a:pt x="2845" y="4537"/>
                  </a:lnTo>
                  <a:lnTo>
                    <a:pt x="2817" y="4577"/>
                  </a:lnTo>
                  <a:lnTo>
                    <a:pt x="2793" y="4617"/>
                  </a:lnTo>
                  <a:lnTo>
                    <a:pt x="2773" y="4661"/>
                  </a:lnTo>
                  <a:lnTo>
                    <a:pt x="2755" y="4705"/>
                  </a:lnTo>
                  <a:lnTo>
                    <a:pt x="2741" y="4751"/>
                  </a:lnTo>
                  <a:lnTo>
                    <a:pt x="2729" y="4797"/>
                  </a:lnTo>
                  <a:lnTo>
                    <a:pt x="284" y="4797"/>
                  </a:lnTo>
                  <a:lnTo>
                    <a:pt x="284" y="3483"/>
                  </a:lnTo>
                  <a:lnTo>
                    <a:pt x="4199" y="3483"/>
                  </a:lnTo>
                  <a:lnTo>
                    <a:pt x="4199" y="3483"/>
                  </a:lnTo>
                  <a:lnTo>
                    <a:pt x="4209" y="3529"/>
                  </a:lnTo>
                  <a:lnTo>
                    <a:pt x="4225" y="3573"/>
                  </a:lnTo>
                  <a:lnTo>
                    <a:pt x="4243" y="3617"/>
                  </a:lnTo>
                  <a:lnTo>
                    <a:pt x="4263" y="3659"/>
                  </a:lnTo>
                  <a:lnTo>
                    <a:pt x="4287" y="3699"/>
                  </a:lnTo>
                  <a:lnTo>
                    <a:pt x="4313" y="3737"/>
                  </a:lnTo>
                  <a:lnTo>
                    <a:pt x="4343" y="3775"/>
                  </a:lnTo>
                  <a:lnTo>
                    <a:pt x="4377" y="3809"/>
                  </a:lnTo>
                  <a:lnTo>
                    <a:pt x="4377" y="3809"/>
                  </a:lnTo>
                  <a:lnTo>
                    <a:pt x="4401" y="3833"/>
                  </a:lnTo>
                  <a:lnTo>
                    <a:pt x="4425" y="3855"/>
                  </a:lnTo>
                  <a:lnTo>
                    <a:pt x="4451" y="3875"/>
                  </a:lnTo>
                  <a:lnTo>
                    <a:pt x="4477" y="3893"/>
                  </a:lnTo>
                  <a:lnTo>
                    <a:pt x="4505" y="3911"/>
                  </a:lnTo>
                  <a:lnTo>
                    <a:pt x="4533" y="3927"/>
                  </a:lnTo>
                  <a:lnTo>
                    <a:pt x="4561" y="3941"/>
                  </a:lnTo>
                  <a:lnTo>
                    <a:pt x="4591" y="3953"/>
                  </a:lnTo>
                  <a:lnTo>
                    <a:pt x="4621" y="3965"/>
                  </a:lnTo>
                  <a:lnTo>
                    <a:pt x="4651" y="3975"/>
                  </a:lnTo>
                  <a:lnTo>
                    <a:pt x="4683" y="3983"/>
                  </a:lnTo>
                  <a:lnTo>
                    <a:pt x="4715" y="3991"/>
                  </a:lnTo>
                  <a:lnTo>
                    <a:pt x="4747" y="3997"/>
                  </a:lnTo>
                  <a:lnTo>
                    <a:pt x="4779" y="4001"/>
                  </a:lnTo>
                  <a:lnTo>
                    <a:pt x="4811" y="4003"/>
                  </a:lnTo>
                  <a:lnTo>
                    <a:pt x="4845" y="4003"/>
                  </a:lnTo>
                  <a:lnTo>
                    <a:pt x="4845" y="4003"/>
                  </a:lnTo>
                  <a:lnTo>
                    <a:pt x="4891" y="4003"/>
                  </a:lnTo>
                  <a:lnTo>
                    <a:pt x="4939" y="3997"/>
                  </a:lnTo>
                  <a:lnTo>
                    <a:pt x="4985" y="3989"/>
                  </a:lnTo>
                  <a:lnTo>
                    <a:pt x="5032" y="3977"/>
                  </a:lnTo>
                  <a:lnTo>
                    <a:pt x="5076" y="3963"/>
                  </a:lnTo>
                  <a:lnTo>
                    <a:pt x="5118" y="3945"/>
                  </a:lnTo>
                  <a:lnTo>
                    <a:pt x="5160" y="3923"/>
                  </a:lnTo>
                  <a:lnTo>
                    <a:pt x="5200" y="3899"/>
                  </a:lnTo>
                  <a:lnTo>
                    <a:pt x="5568" y="4267"/>
                  </a:lnTo>
                  <a:lnTo>
                    <a:pt x="5770" y="4065"/>
                  </a:lnTo>
                  <a:lnTo>
                    <a:pt x="5402" y="3699"/>
                  </a:lnTo>
                  <a:lnTo>
                    <a:pt x="5402" y="3699"/>
                  </a:lnTo>
                  <a:lnTo>
                    <a:pt x="5418" y="3673"/>
                  </a:lnTo>
                  <a:lnTo>
                    <a:pt x="5432" y="3647"/>
                  </a:lnTo>
                  <a:lnTo>
                    <a:pt x="5444" y="3621"/>
                  </a:lnTo>
                  <a:lnTo>
                    <a:pt x="5456" y="3593"/>
                  </a:lnTo>
                  <a:lnTo>
                    <a:pt x="5466" y="3567"/>
                  </a:lnTo>
                  <a:lnTo>
                    <a:pt x="5476" y="3539"/>
                  </a:lnTo>
                  <a:lnTo>
                    <a:pt x="5484" y="3511"/>
                  </a:lnTo>
                  <a:lnTo>
                    <a:pt x="5490" y="3483"/>
                  </a:lnTo>
                  <a:lnTo>
                    <a:pt x="6396" y="3483"/>
                  </a:lnTo>
                  <a:lnTo>
                    <a:pt x="6396" y="4797"/>
                  </a:lnTo>
                  <a:lnTo>
                    <a:pt x="4023" y="4797"/>
                  </a:lnTo>
                  <a:close/>
                  <a:moveTo>
                    <a:pt x="3377" y="5307"/>
                  </a:moveTo>
                  <a:lnTo>
                    <a:pt x="3377" y="5307"/>
                  </a:lnTo>
                  <a:lnTo>
                    <a:pt x="3339" y="5305"/>
                  </a:lnTo>
                  <a:lnTo>
                    <a:pt x="3303" y="5301"/>
                  </a:lnTo>
                  <a:lnTo>
                    <a:pt x="3267" y="5291"/>
                  </a:lnTo>
                  <a:lnTo>
                    <a:pt x="3233" y="5279"/>
                  </a:lnTo>
                  <a:lnTo>
                    <a:pt x="3199" y="5263"/>
                  </a:lnTo>
                  <a:lnTo>
                    <a:pt x="3167" y="5245"/>
                  </a:lnTo>
                  <a:lnTo>
                    <a:pt x="3137" y="5223"/>
                  </a:lnTo>
                  <a:lnTo>
                    <a:pt x="3111" y="5197"/>
                  </a:lnTo>
                  <a:lnTo>
                    <a:pt x="3111" y="5197"/>
                  </a:lnTo>
                  <a:lnTo>
                    <a:pt x="3085" y="5169"/>
                  </a:lnTo>
                  <a:lnTo>
                    <a:pt x="3063" y="5139"/>
                  </a:lnTo>
                  <a:lnTo>
                    <a:pt x="3043" y="5109"/>
                  </a:lnTo>
                  <a:lnTo>
                    <a:pt x="3029" y="5075"/>
                  </a:lnTo>
                  <a:lnTo>
                    <a:pt x="3015" y="5041"/>
                  </a:lnTo>
                  <a:lnTo>
                    <a:pt x="3007" y="5005"/>
                  </a:lnTo>
                  <a:lnTo>
                    <a:pt x="3001" y="4969"/>
                  </a:lnTo>
                  <a:lnTo>
                    <a:pt x="2999" y="4931"/>
                  </a:lnTo>
                  <a:lnTo>
                    <a:pt x="2999" y="4931"/>
                  </a:lnTo>
                  <a:lnTo>
                    <a:pt x="3001" y="4893"/>
                  </a:lnTo>
                  <a:lnTo>
                    <a:pt x="3007" y="4857"/>
                  </a:lnTo>
                  <a:lnTo>
                    <a:pt x="3015" y="4821"/>
                  </a:lnTo>
                  <a:lnTo>
                    <a:pt x="3029" y="4787"/>
                  </a:lnTo>
                  <a:lnTo>
                    <a:pt x="3043" y="4753"/>
                  </a:lnTo>
                  <a:lnTo>
                    <a:pt x="3063" y="4723"/>
                  </a:lnTo>
                  <a:lnTo>
                    <a:pt x="3085" y="4693"/>
                  </a:lnTo>
                  <a:lnTo>
                    <a:pt x="3111" y="4665"/>
                  </a:lnTo>
                  <a:lnTo>
                    <a:pt x="3111" y="4665"/>
                  </a:lnTo>
                  <a:lnTo>
                    <a:pt x="3139" y="4639"/>
                  </a:lnTo>
                  <a:lnTo>
                    <a:pt x="3169" y="4617"/>
                  </a:lnTo>
                  <a:lnTo>
                    <a:pt x="3201" y="4597"/>
                  </a:lnTo>
                  <a:lnTo>
                    <a:pt x="3235" y="4583"/>
                  </a:lnTo>
                  <a:lnTo>
                    <a:pt x="3269" y="4571"/>
                  </a:lnTo>
                  <a:lnTo>
                    <a:pt x="3305" y="4561"/>
                  </a:lnTo>
                  <a:lnTo>
                    <a:pt x="3341" y="4557"/>
                  </a:lnTo>
                  <a:lnTo>
                    <a:pt x="3377" y="4555"/>
                  </a:lnTo>
                  <a:lnTo>
                    <a:pt x="3377" y="4555"/>
                  </a:lnTo>
                  <a:lnTo>
                    <a:pt x="3413" y="4557"/>
                  </a:lnTo>
                  <a:lnTo>
                    <a:pt x="3449" y="4561"/>
                  </a:lnTo>
                  <a:lnTo>
                    <a:pt x="3483" y="4571"/>
                  </a:lnTo>
                  <a:lnTo>
                    <a:pt x="3519" y="4583"/>
                  </a:lnTo>
                  <a:lnTo>
                    <a:pt x="3551" y="4597"/>
                  </a:lnTo>
                  <a:lnTo>
                    <a:pt x="3583" y="4617"/>
                  </a:lnTo>
                  <a:lnTo>
                    <a:pt x="3613" y="4639"/>
                  </a:lnTo>
                  <a:lnTo>
                    <a:pt x="3643" y="4665"/>
                  </a:lnTo>
                  <a:lnTo>
                    <a:pt x="3643" y="4665"/>
                  </a:lnTo>
                  <a:lnTo>
                    <a:pt x="3667" y="4693"/>
                  </a:lnTo>
                  <a:lnTo>
                    <a:pt x="3689" y="4723"/>
                  </a:lnTo>
                  <a:lnTo>
                    <a:pt x="3709" y="4753"/>
                  </a:lnTo>
                  <a:lnTo>
                    <a:pt x="3725" y="4787"/>
                  </a:lnTo>
                  <a:lnTo>
                    <a:pt x="3737" y="4821"/>
                  </a:lnTo>
                  <a:lnTo>
                    <a:pt x="3745" y="4857"/>
                  </a:lnTo>
                  <a:lnTo>
                    <a:pt x="3751" y="4893"/>
                  </a:lnTo>
                  <a:lnTo>
                    <a:pt x="3753" y="4931"/>
                  </a:lnTo>
                  <a:lnTo>
                    <a:pt x="3753" y="4931"/>
                  </a:lnTo>
                  <a:lnTo>
                    <a:pt x="3751" y="4969"/>
                  </a:lnTo>
                  <a:lnTo>
                    <a:pt x="3745" y="5005"/>
                  </a:lnTo>
                  <a:lnTo>
                    <a:pt x="3737" y="5041"/>
                  </a:lnTo>
                  <a:lnTo>
                    <a:pt x="3725" y="5075"/>
                  </a:lnTo>
                  <a:lnTo>
                    <a:pt x="3709" y="5109"/>
                  </a:lnTo>
                  <a:lnTo>
                    <a:pt x="3689" y="5139"/>
                  </a:lnTo>
                  <a:lnTo>
                    <a:pt x="3667" y="5169"/>
                  </a:lnTo>
                  <a:lnTo>
                    <a:pt x="3643" y="5197"/>
                  </a:lnTo>
                  <a:lnTo>
                    <a:pt x="3643" y="5197"/>
                  </a:lnTo>
                  <a:lnTo>
                    <a:pt x="3615" y="5223"/>
                  </a:lnTo>
                  <a:lnTo>
                    <a:pt x="3585" y="5245"/>
                  </a:lnTo>
                  <a:lnTo>
                    <a:pt x="3553" y="5263"/>
                  </a:lnTo>
                  <a:lnTo>
                    <a:pt x="3521" y="5279"/>
                  </a:lnTo>
                  <a:lnTo>
                    <a:pt x="3485" y="5291"/>
                  </a:lnTo>
                  <a:lnTo>
                    <a:pt x="3451" y="5301"/>
                  </a:lnTo>
                  <a:lnTo>
                    <a:pt x="3413" y="5305"/>
                  </a:lnTo>
                  <a:lnTo>
                    <a:pt x="3377" y="5307"/>
                  </a:lnTo>
                  <a:lnTo>
                    <a:pt x="3377" y="5307"/>
                  </a:lnTo>
                  <a:close/>
                  <a:moveTo>
                    <a:pt x="5112" y="3609"/>
                  </a:moveTo>
                  <a:lnTo>
                    <a:pt x="5112" y="3609"/>
                  </a:lnTo>
                  <a:lnTo>
                    <a:pt x="5084" y="3633"/>
                  </a:lnTo>
                  <a:lnTo>
                    <a:pt x="5054" y="3655"/>
                  </a:lnTo>
                  <a:lnTo>
                    <a:pt x="5022" y="3675"/>
                  </a:lnTo>
                  <a:lnTo>
                    <a:pt x="4989" y="3691"/>
                  </a:lnTo>
                  <a:lnTo>
                    <a:pt x="4953" y="3703"/>
                  </a:lnTo>
                  <a:lnTo>
                    <a:pt x="4919" y="3711"/>
                  </a:lnTo>
                  <a:lnTo>
                    <a:pt x="4881" y="3717"/>
                  </a:lnTo>
                  <a:lnTo>
                    <a:pt x="4845" y="3719"/>
                  </a:lnTo>
                  <a:lnTo>
                    <a:pt x="4845" y="3719"/>
                  </a:lnTo>
                  <a:lnTo>
                    <a:pt x="4807" y="3717"/>
                  </a:lnTo>
                  <a:lnTo>
                    <a:pt x="4771" y="3711"/>
                  </a:lnTo>
                  <a:lnTo>
                    <a:pt x="4735" y="3703"/>
                  </a:lnTo>
                  <a:lnTo>
                    <a:pt x="4701" y="3691"/>
                  </a:lnTo>
                  <a:lnTo>
                    <a:pt x="4667" y="3675"/>
                  </a:lnTo>
                  <a:lnTo>
                    <a:pt x="4635" y="3655"/>
                  </a:lnTo>
                  <a:lnTo>
                    <a:pt x="4605" y="3633"/>
                  </a:lnTo>
                  <a:lnTo>
                    <a:pt x="4579" y="3609"/>
                  </a:lnTo>
                  <a:lnTo>
                    <a:pt x="4579" y="3609"/>
                  </a:lnTo>
                  <a:lnTo>
                    <a:pt x="4553" y="3581"/>
                  </a:lnTo>
                  <a:lnTo>
                    <a:pt x="4531" y="3551"/>
                  </a:lnTo>
                  <a:lnTo>
                    <a:pt x="4511" y="3519"/>
                  </a:lnTo>
                  <a:lnTo>
                    <a:pt x="4497" y="3487"/>
                  </a:lnTo>
                  <a:lnTo>
                    <a:pt x="4483" y="3453"/>
                  </a:lnTo>
                  <a:lnTo>
                    <a:pt x="4475" y="3417"/>
                  </a:lnTo>
                  <a:lnTo>
                    <a:pt x="4469" y="3379"/>
                  </a:lnTo>
                  <a:lnTo>
                    <a:pt x="4467" y="3343"/>
                  </a:lnTo>
                  <a:lnTo>
                    <a:pt x="4467" y="3343"/>
                  </a:lnTo>
                  <a:lnTo>
                    <a:pt x="4469" y="3306"/>
                  </a:lnTo>
                  <a:lnTo>
                    <a:pt x="4475" y="3270"/>
                  </a:lnTo>
                  <a:lnTo>
                    <a:pt x="4483" y="3234"/>
                  </a:lnTo>
                  <a:lnTo>
                    <a:pt x="4497" y="3200"/>
                  </a:lnTo>
                  <a:lnTo>
                    <a:pt x="4511" y="3166"/>
                  </a:lnTo>
                  <a:lnTo>
                    <a:pt x="4531" y="3134"/>
                  </a:lnTo>
                  <a:lnTo>
                    <a:pt x="4553" y="3104"/>
                  </a:lnTo>
                  <a:lnTo>
                    <a:pt x="4579" y="3078"/>
                  </a:lnTo>
                  <a:lnTo>
                    <a:pt x="4579" y="3078"/>
                  </a:lnTo>
                  <a:lnTo>
                    <a:pt x="4607" y="3052"/>
                  </a:lnTo>
                  <a:lnTo>
                    <a:pt x="4637" y="3030"/>
                  </a:lnTo>
                  <a:lnTo>
                    <a:pt x="4669" y="3010"/>
                  </a:lnTo>
                  <a:lnTo>
                    <a:pt x="4703" y="2994"/>
                  </a:lnTo>
                  <a:lnTo>
                    <a:pt x="4737" y="2982"/>
                  </a:lnTo>
                  <a:lnTo>
                    <a:pt x="4773" y="2974"/>
                  </a:lnTo>
                  <a:lnTo>
                    <a:pt x="4809" y="2968"/>
                  </a:lnTo>
                  <a:lnTo>
                    <a:pt x="4845" y="2968"/>
                  </a:lnTo>
                  <a:lnTo>
                    <a:pt x="4845" y="2968"/>
                  </a:lnTo>
                  <a:lnTo>
                    <a:pt x="4881" y="2968"/>
                  </a:lnTo>
                  <a:lnTo>
                    <a:pt x="4917" y="2974"/>
                  </a:lnTo>
                  <a:lnTo>
                    <a:pt x="4951" y="2982"/>
                  </a:lnTo>
                  <a:lnTo>
                    <a:pt x="4985" y="2994"/>
                  </a:lnTo>
                  <a:lnTo>
                    <a:pt x="5020" y="3010"/>
                  </a:lnTo>
                  <a:lnTo>
                    <a:pt x="5052" y="3028"/>
                  </a:lnTo>
                  <a:lnTo>
                    <a:pt x="5082" y="3052"/>
                  </a:lnTo>
                  <a:lnTo>
                    <a:pt x="5112" y="3078"/>
                  </a:lnTo>
                  <a:lnTo>
                    <a:pt x="5112" y="3078"/>
                  </a:lnTo>
                  <a:lnTo>
                    <a:pt x="5138" y="3106"/>
                  </a:lnTo>
                  <a:lnTo>
                    <a:pt x="5160" y="3136"/>
                  </a:lnTo>
                  <a:lnTo>
                    <a:pt x="5178" y="3168"/>
                  </a:lnTo>
                  <a:lnTo>
                    <a:pt x="5194" y="3202"/>
                  </a:lnTo>
                  <a:lnTo>
                    <a:pt x="5206" y="3236"/>
                  </a:lnTo>
                  <a:lnTo>
                    <a:pt x="5214" y="3272"/>
                  </a:lnTo>
                  <a:lnTo>
                    <a:pt x="5220" y="3308"/>
                  </a:lnTo>
                  <a:lnTo>
                    <a:pt x="5222" y="3343"/>
                  </a:lnTo>
                  <a:lnTo>
                    <a:pt x="5220" y="3379"/>
                  </a:lnTo>
                  <a:lnTo>
                    <a:pt x="5214" y="3415"/>
                  </a:lnTo>
                  <a:lnTo>
                    <a:pt x="5206" y="3449"/>
                  </a:lnTo>
                  <a:lnTo>
                    <a:pt x="5194" y="3485"/>
                  </a:lnTo>
                  <a:lnTo>
                    <a:pt x="5178" y="3517"/>
                  </a:lnTo>
                  <a:lnTo>
                    <a:pt x="5160" y="3549"/>
                  </a:lnTo>
                  <a:lnTo>
                    <a:pt x="5138" y="3581"/>
                  </a:lnTo>
                  <a:lnTo>
                    <a:pt x="5112" y="3609"/>
                  </a:lnTo>
                  <a:lnTo>
                    <a:pt x="5112" y="3609"/>
                  </a:lnTo>
                  <a:close/>
                  <a:moveTo>
                    <a:pt x="5490" y="3198"/>
                  </a:moveTo>
                  <a:lnTo>
                    <a:pt x="5490" y="3198"/>
                  </a:lnTo>
                  <a:lnTo>
                    <a:pt x="5478" y="3154"/>
                  </a:lnTo>
                  <a:lnTo>
                    <a:pt x="5464" y="3112"/>
                  </a:lnTo>
                  <a:lnTo>
                    <a:pt x="5446" y="3068"/>
                  </a:lnTo>
                  <a:lnTo>
                    <a:pt x="5426" y="3028"/>
                  </a:lnTo>
                  <a:lnTo>
                    <a:pt x="5402" y="2988"/>
                  </a:lnTo>
                  <a:lnTo>
                    <a:pt x="5376" y="2948"/>
                  </a:lnTo>
                  <a:lnTo>
                    <a:pt x="5346" y="2912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288" y="2852"/>
                  </a:lnTo>
                  <a:lnTo>
                    <a:pt x="5262" y="2830"/>
                  </a:lnTo>
                  <a:lnTo>
                    <a:pt x="5236" y="2810"/>
                  </a:lnTo>
                  <a:lnTo>
                    <a:pt x="5210" y="2792"/>
                  </a:lnTo>
                  <a:lnTo>
                    <a:pt x="5182" y="2774"/>
                  </a:lnTo>
                  <a:lnTo>
                    <a:pt x="5152" y="2758"/>
                  </a:lnTo>
                  <a:lnTo>
                    <a:pt x="5124" y="2744"/>
                  </a:lnTo>
                  <a:lnTo>
                    <a:pt x="5094" y="2730"/>
                  </a:lnTo>
                  <a:lnTo>
                    <a:pt x="5064" y="2720"/>
                  </a:lnTo>
                  <a:lnTo>
                    <a:pt x="5034" y="2710"/>
                  </a:lnTo>
                  <a:lnTo>
                    <a:pt x="5001" y="2702"/>
                  </a:lnTo>
                  <a:lnTo>
                    <a:pt x="4971" y="2694"/>
                  </a:lnTo>
                  <a:lnTo>
                    <a:pt x="4939" y="2690"/>
                  </a:lnTo>
                  <a:lnTo>
                    <a:pt x="4907" y="2686"/>
                  </a:lnTo>
                  <a:lnTo>
                    <a:pt x="4875" y="2684"/>
                  </a:lnTo>
                  <a:lnTo>
                    <a:pt x="4845" y="2682"/>
                  </a:lnTo>
                  <a:lnTo>
                    <a:pt x="4813" y="2684"/>
                  </a:lnTo>
                  <a:lnTo>
                    <a:pt x="4781" y="2686"/>
                  </a:lnTo>
                  <a:lnTo>
                    <a:pt x="4749" y="2690"/>
                  </a:lnTo>
                  <a:lnTo>
                    <a:pt x="4717" y="2694"/>
                  </a:lnTo>
                  <a:lnTo>
                    <a:pt x="4687" y="2702"/>
                  </a:lnTo>
                  <a:lnTo>
                    <a:pt x="4655" y="2710"/>
                  </a:lnTo>
                  <a:lnTo>
                    <a:pt x="4625" y="2720"/>
                  </a:lnTo>
                  <a:lnTo>
                    <a:pt x="4595" y="2730"/>
                  </a:lnTo>
                  <a:lnTo>
                    <a:pt x="4565" y="2744"/>
                  </a:lnTo>
                  <a:lnTo>
                    <a:pt x="4537" y="2758"/>
                  </a:lnTo>
                  <a:lnTo>
                    <a:pt x="4509" y="2774"/>
                  </a:lnTo>
                  <a:lnTo>
                    <a:pt x="4481" y="2792"/>
                  </a:lnTo>
                  <a:lnTo>
                    <a:pt x="4453" y="2810"/>
                  </a:lnTo>
                  <a:lnTo>
                    <a:pt x="4427" y="2830"/>
                  </a:lnTo>
                  <a:lnTo>
                    <a:pt x="4401" y="2852"/>
                  </a:lnTo>
                  <a:lnTo>
                    <a:pt x="4377" y="2876"/>
                  </a:lnTo>
                  <a:lnTo>
                    <a:pt x="4377" y="2876"/>
                  </a:lnTo>
                  <a:lnTo>
                    <a:pt x="4345" y="2910"/>
                  </a:lnTo>
                  <a:lnTo>
                    <a:pt x="4315" y="2948"/>
                  </a:lnTo>
                  <a:lnTo>
                    <a:pt x="4289" y="2986"/>
                  </a:lnTo>
                  <a:lnTo>
                    <a:pt x="4265" y="3026"/>
                  </a:lnTo>
                  <a:lnTo>
                    <a:pt x="4243" y="3066"/>
                  </a:lnTo>
                  <a:lnTo>
                    <a:pt x="4225" y="3110"/>
                  </a:lnTo>
                  <a:lnTo>
                    <a:pt x="4211" y="3154"/>
                  </a:lnTo>
                  <a:lnTo>
                    <a:pt x="4199" y="3198"/>
                  </a:lnTo>
                  <a:lnTo>
                    <a:pt x="284" y="3198"/>
                  </a:lnTo>
                  <a:lnTo>
                    <a:pt x="284" y="1884"/>
                  </a:lnTo>
                  <a:lnTo>
                    <a:pt x="1014" y="1884"/>
                  </a:lnTo>
                  <a:lnTo>
                    <a:pt x="1014" y="1884"/>
                  </a:lnTo>
                  <a:lnTo>
                    <a:pt x="1024" y="1930"/>
                  </a:lnTo>
                  <a:lnTo>
                    <a:pt x="1040" y="1976"/>
                  </a:lnTo>
                  <a:lnTo>
                    <a:pt x="1058" y="2018"/>
                  </a:lnTo>
                  <a:lnTo>
                    <a:pt x="1078" y="2060"/>
                  </a:lnTo>
                  <a:lnTo>
                    <a:pt x="1102" y="2102"/>
                  </a:lnTo>
                  <a:lnTo>
                    <a:pt x="1130" y="2140"/>
                  </a:lnTo>
                  <a:lnTo>
                    <a:pt x="1160" y="2178"/>
                  </a:lnTo>
                  <a:lnTo>
                    <a:pt x="1192" y="2212"/>
                  </a:lnTo>
                  <a:lnTo>
                    <a:pt x="1192" y="2212"/>
                  </a:lnTo>
                  <a:lnTo>
                    <a:pt x="1216" y="2236"/>
                  </a:lnTo>
                  <a:lnTo>
                    <a:pt x="1242" y="2258"/>
                  </a:lnTo>
                  <a:lnTo>
                    <a:pt x="1268" y="2278"/>
                  </a:lnTo>
                  <a:lnTo>
                    <a:pt x="1296" y="2298"/>
                  </a:lnTo>
                  <a:lnTo>
                    <a:pt x="1324" y="2314"/>
                  </a:lnTo>
                  <a:lnTo>
                    <a:pt x="1352" y="2330"/>
                  </a:lnTo>
                  <a:lnTo>
                    <a:pt x="1380" y="2344"/>
                  </a:lnTo>
                  <a:lnTo>
                    <a:pt x="1410" y="2358"/>
                  </a:lnTo>
                  <a:lnTo>
                    <a:pt x="1440" y="2370"/>
                  </a:lnTo>
                  <a:lnTo>
                    <a:pt x="1472" y="2378"/>
                  </a:lnTo>
                  <a:lnTo>
                    <a:pt x="1502" y="2388"/>
                  </a:lnTo>
                  <a:lnTo>
                    <a:pt x="1534" y="2394"/>
                  </a:lnTo>
                  <a:lnTo>
                    <a:pt x="1564" y="2400"/>
                  </a:lnTo>
                  <a:lnTo>
                    <a:pt x="1596" y="2404"/>
                  </a:lnTo>
                  <a:lnTo>
                    <a:pt x="1628" y="2406"/>
                  </a:lnTo>
                  <a:lnTo>
                    <a:pt x="1660" y="2406"/>
                  </a:lnTo>
                  <a:lnTo>
                    <a:pt x="1660" y="2406"/>
                  </a:lnTo>
                  <a:lnTo>
                    <a:pt x="1707" y="2404"/>
                  </a:lnTo>
                  <a:lnTo>
                    <a:pt x="1753" y="2400"/>
                  </a:lnTo>
                  <a:lnTo>
                    <a:pt x="1799" y="2392"/>
                  </a:lnTo>
                  <a:lnTo>
                    <a:pt x="1845" y="2380"/>
                  </a:lnTo>
                  <a:lnTo>
                    <a:pt x="1889" y="2366"/>
                  </a:lnTo>
                  <a:lnTo>
                    <a:pt x="1933" y="2348"/>
                  </a:lnTo>
                  <a:lnTo>
                    <a:pt x="1975" y="2326"/>
                  </a:lnTo>
                  <a:lnTo>
                    <a:pt x="2017" y="2302"/>
                  </a:lnTo>
                  <a:lnTo>
                    <a:pt x="2383" y="2670"/>
                  </a:lnTo>
                  <a:lnTo>
                    <a:pt x="2585" y="2468"/>
                  </a:lnTo>
                  <a:lnTo>
                    <a:pt x="2217" y="2100"/>
                  </a:lnTo>
                  <a:lnTo>
                    <a:pt x="2217" y="2100"/>
                  </a:lnTo>
                  <a:lnTo>
                    <a:pt x="2233" y="2076"/>
                  </a:lnTo>
                  <a:lnTo>
                    <a:pt x="2247" y="2050"/>
                  </a:lnTo>
                  <a:lnTo>
                    <a:pt x="2261" y="2024"/>
                  </a:lnTo>
                  <a:lnTo>
                    <a:pt x="2273" y="1996"/>
                  </a:lnTo>
                  <a:lnTo>
                    <a:pt x="2283" y="1970"/>
                  </a:lnTo>
                  <a:lnTo>
                    <a:pt x="2291" y="1942"/>
                  </a:lnTo>
                  <a:lnTo>
                    <a:pt x="2299" y="1914"/>
                  </a:lnTo>
                  <a:lnTo>
                    <a:pt x="2307" y="1884"/>
                  </a:lnTo>
                  <a:lnTo>
                    <a:pt x="6396" y="1884"/>
                  </a:lnTo>
                  <a:lnTo>
                    <a:pt x="6396" y="3198"/>
                  </a:lnTo>
                  <a:lnTo>
                    <a:pt x="5490" y="3198"/>
                  </a:lnTo>
                  <a:close/>
                  <a:moveTo>
                    <a:pt x="1927" y="2012"/>
                  </a:moveTo>
                  <a:lnTo>
                    <a:pt x="1927" y="2012"/>
                  </a:lnTo>
                  <a:lnTo>
                    <a:pt x="1899" y="2038"/>
                  </a:lnTo>
                  <a:lnTo>
                    <a:pt x="1867" y="2060"/>
                  </a:lnTo>
                  <a:lnTo>
                    <a:pt x="1835" y="2078"/>
                  </a:lnTo>
                  <a:lnTo>
                    <a:pt x="1803" y="2094"/>
                  </a:lnTo>
                  <a:lnTo>
                    <a:pt x="1767" y="2106"/>
                  </a:lnTo>
                  <a:lnTo>
                    <a:pt x="1733" y="2114"/>
                  </a:lnTo>
                  <a:lnTo>
                    <a:pt x="1697" y="2120"/>
                  </a:lnTo>
                  <a:lnTo>
                    <a:pt x="1660" y="2122"/>
                  </a:lnTo>
                  <a:lnTo>
                    <a:pt x="1624" y="2120"/>
                  </a:lnTo>
                  <a:lnTo>
                    <a:pt x="1588" y="2114"/>
                  </a:lnTo>
                  <a:lnTo>
                    <a:pt x="1552" y="2106"/>
                  </a:lnTo>
                  <a:lnTo>
                    <a:pt x="1518" y="2094"/>
                  </a:lnTo>
                  <a:lnTo>
                    <a:pt x="1484" y="2078"/>
                  </a:lnTo>
                  <a:lnTo>
                    <a:pt x="1452" y="2060"/>
                  </a:lnTo>
                  <a:lnTo>
                    <a:pt x="1422" y="2038"/>
                  </a:lnTo>
                  <a:lnTo>
                    <a:pt x="1394" y="2012"/>
                  </a:lnTo>
                  <a:lnTo>
                    <a:pt x="1394" y="2012"/>
                  </a:lnTo>
                  <a:lnTo>
                    <a:pt x="1368" y="1984"/>
                  </a:lnTo>
                  <a:lnTo>
                    <a:pt x="1346" y="1954"/>
                  </a:lnTo>
                  <a:lnTo>
                    <a:pt x="1328" y="1922"/>
                  </a:lnTo>
                  <a:lnTo>
                    <a:pt x="1312" y="1890"/>
                  </a:lnTo>
                  <a:lnTo>
                    <a:pt x="1300" y="1854"/>
                  </a:lnTo>
                  <a:lnTo>
                    <a:pt x="1290" y="1820"/>
                  </a:lnTo>
                  <a:lnTo>
                    <a:pt x="1284" y="1782"/>
                  </a:lnTo>
                  <a:lnTo>
                    <a:pt x="1284" y="1746"/>
                  </a:lnTo>
                  <a:lnTo>
                    <a:pt x="1284" y="1746"/>
                  </a:lnTo>
                  <a:lnTo>
                    <a:pt x="1284" y="1708"/>
                  </a:lnTo>
                  <a:lnTo>
                    <a:pt x="1290" y="1672"/>
                  </a:lnTo>
                  <a:lnTo>
                    <a:pt x="1300" y="1636"/>
                  </a:lnTo>
                  <a:lnTo>
                    <a:pt x="1312" y="1600"/>
                  </a:lnTo>
                  <a:lnTo>
                    <a:pt x="1328" y="1568"/>
                  </a:lnTo>
                  <a:lnTo>
                    <a:pt x="1346" y="1536"/>
                  </a:lnTo>
                  <a:lnTo>
                    <a:pt x="1368" y="1506"/>
                  </a:lnTo>
                  <a:lnTo>
                    <a:pt x="1394" y="1478"/>
                  </a:lnTo>
                  <a:lnTo>
                    <a:pt x="1394" y="1478"/>
                  </a:lnTo>
                  <a:lnTo>
                    <a:pt x="1422" y="1454"/>
                  </a:lnTo>
                  <a:lnTo>
                    <a:pt x="1452" y="1430"/>
                  </a:lnTo>
                  <a:lnTo>
                    <a:pt x="1484" y="1412"/>
                  </a:lnTo>
                  <a:lnTo>
                    <a:pt x="1518" y="1396"/>
                  </a:lnTo>
                  <a:lnTo>
                    <a:pt x="1552" y="1384"/>
                  </a:lnTo>
                  <a:lnTo>
                    <a:pt x="1588" y="1376"/>
                  </a:lnTo>
                  <a:lnTo>
                    <a:pt x="1624" y="1370"/>
                  </a:lnTo>
                  <a:lnTo>
                    <a:pt x="1660" y="1368"/>
                  </a:lnTo>
                  <a:lnTo>
                    <a:pt x="1660" y="1368"/>
                  </a:lnTo>
                  <a:lnTo>
                    <a:pt x="1697" y="1370"/>
                  </a:lnTo>
                  <a:lnTo>
                    <a:pt x="1733" y="1376"/>
                  </a:lnTo>
                  <a:lnTo>
                    <a:pt x="1767" y="1384"/>
                  </a:lnTo>
                  <a:lnTo>
                    <a:pt x="1803" y="1396"/>
                  </a:lnTo>
                  <a:lnTo>
                    <a:pt x="1835" y="1412"/>
                  </a:lnTo>
                  <a:lnTo>
                    <a:pt x="1867" y="1430"/>
                  </a:lnTo>
                  <a:lnTo>
                    <a:pt x="1899" y="1454"/>
                  </a:lnTo>
                  <a:lnTo>
                    <a:pt x="1927" y="1478"/>
                  </a:lnTo>
                  <a:lnTo>
                    <a:pt x="1927" y="1478"/>
                  </a:lnTo>
                  <a:lnTo>
                    <a:pt x="1951" y="1506"/>
                  </a:lnTo>
                  <a:lnTo>
                    <a:pt x="1975" y="1536"/>
                  </a:lnTo>
                  <a:lnTo>
                    <a:pt x="1993" y="1568"/>
                  </a:lnTo>
                  <a:lnTo>
                    <a:pt x="2009" y="1600"/>
                  </a:lnTo>
                  <a:lnTo>
                    <a:pt x="2021" y="1636"/>
                  </a:lnTo>
                  <a:lnTo>
                    <a:pt x="2029" y="1672"/>
                  </a:lnTo>
                  <a:lnTo>
                    <a:pt x="2035" y="1708"/>
                  </a:lnTo>
                  <a:lnTo>
                    <a:pt x="2037" y="1746"/>
                  </a:lnTo>
                  <a:lnTo>
                    <a:pt x="2037" y="1746"/>
                  </a:lnTo>
                  <a:lnTo>
                    <a:pt x="2035" y="1782"/>
                  </a:lnTo>
                  <a:lnTo>
                    <a:pt x="2029" y="1820"/>
                  </a:lnTo>
                  <a:lnTo>
                    <a:pt x="2021" y="1854"/>
                  </a:lnTo>
                  <a:lnTo>
                    <a:pt x="2009" y="1890"/>
                  </a:lnTo>
                  <a:lnTo>
                    <a:pt x="1993" y="1922"/>
                  </a:lnTo>
                  <a:lnTo>
                    <a:pt x="1975" y="1954"/>
                  </a:lnTo>
                  <a:lnTo>
                    <a:pt x="1951" y="1984"/>
                  </a:lnTo>
                  <a:lnTo>
                    <a:pt x="1927" y="2012"/>
                  </a:lnTo>
                  <a:lnTo>
                    <a:pt x="1927" y="2012"/>
                  </a:lnTo>
                  <a:close/>
                  <a:moveTo>
                    <a:pt x="6396" y="286"/>
                  </a:moveTo>
                  <a:lnTo>
                    <a:pt x="6396" y="1600"/>
                  </a:lnTo>
                  <a:lnTo>
                    <a:pt x="2305" y="1600"/>
                  </a:lnTo>
                  <a:lnTo>
                    <a:pt x="2305" y="1600"/>
                  </a:lnTo>
                  <a:lnTo>
                    <a:pt x="2293" y="1554"/>
                  </a:lnTo>
                  <a:lnTo>
                    <a:pt x="2279" y="1512"/>
                  </a:lnTo>
                  <a:lnTo>
                    <a:pt x="2261" y="1468"/>
                  </a:lnTo>
                  <a:lnTo>
                    <a:pt x="2241" y="1426"/>
                  </a:lnTo>
                  <a:lnTo>
                    <a:pt x="2217" y="1386"/>
                  </a:lnTo>
                  <a:lnTo>
                    <a:pt x="2191" y="1348"/>
                  </a:lnTo>
                  <a:lnTo>
                    <a:pt x="2161" y="1312"/>
                  </a:lnTo>
                  <a:lnTo>
                    <a:pt x="2129" y="1278"/>
                  </a:lnTo>
                  <a:lnTo>
                    <a:pt x="2129" y="1278"/>
                  </a:lnTo>
                  <a:lnTo>
                    <a:pt x="2103" y="1254"/>
                  </a:lnTo>
                  <a:lnTo>
                    <a:pt x="2079" y="1232"/>
                  </a:lnTo>
                  <a:lnTo>
                    <a:pt x="2051" y="1212"/>
                  </a:lnTo>
                  <a:lnTo>
                    <a:pt x="2025" y="1192"/>
                  </a:lnTo>
                  <a:lnTo>
                    <a:pt x="1997" y="1176"/>
                  </a:lnTo>
                  <a:lnTo>
                    <a:pt x="1969" y="1160"/>
                  </a:lnTo>
                  <a:lnTo>
                    <a:pt x="1939" y="1146"/>
                  </a:lnTo>
                  <a:lnTo>
                    <a:pt x="1909" y="1132"/>
                  </a:lnTo>
                  <a:lnTo>
                    <a:pt x="1879" y="1122"/>
                  </a:lnTo>
                  <a:lnTo>
                    <a:pt x="1849" y="1112"/>
                  </a:lnTo>
                  <a:lnTo>
                    <a:pt x="1819" y="1102"/>
                  </a:lnTo>
                  <a:lnTo>
                    <a:pt x="1787" y="1096"/>
                  </a:lnTo>
                  <a:lnTo>
                    <a:pt x="1755" y="1090"/>
                  </a:lnTo>
                  <a:lnTo>
                    <a:pt x="1725" y="1088"/>
                  </a:lnTo>
                  <a:lnTo>
                    <a:pt x="1693" y="1084"/>
                  </a:lnTo>
                  <a:lnTo>
                    <a:pt x="1660" y="1084"/>
                  </a:lnTo>
                  <a:lnTo>
                    <a:pt x="1628" y="1084"/>
                  </a:lnTo>
                  <a:lnTo>
                    <a:pt x="1596" y="1088"/>
                  </a:lnTo>
                  <a:lnTo>
                    <a:pt x="1564" y="1090"/>
                  </a:lnTo>
                  <a:lnTo>
                    <a:pt x="1534" y="1096"/>
                  </a:lnTo>
                  <a:lnTo>
                    <a:pt x="1502" y="1102"/>
                  </a:lnTo>
                  <a:lnTo>
                    <a:pt x="1472" y="1112"/>
                  </a:lnTo>
                  <a:lnTo>
                    <a:pt x="1440" y="1122"/>
                  </a:lnTo>
                  <a:lnTo>
                    <a:pt x="1410" y="1132"/>
                  </a:lnTo>
                  <a:lnTo>
                    <a:pt x="1380" y="1146"/>
                  </a:lnTo>
                  <a:lnTo>
                    <a:pt x="1352" y="1160"/>
                  </a:lnTo>
                  <a:lnTo>
                    <a:pt x="1324" y="1176"/>
                  </a:lnTo>
                  <a:lnTo>
                    <a:pt x="1296" y="1192"/>
                  </a:lnTo>
                  <a:lnTo>
                    <a:pt x="1268" y="1212"/>
                  </a:lnTo>
                  <a:lnTo>
                    <a:pt x="1242" y="1232"/>
                  </a:lnTo>
                  <a:lnTo>
                    <a:pt x="1216" y="1254"/>
                  </a:lnTo>
                  <a:lnTo>
                    <a:pt x="1192" y="1278"/>
                  </a:lnTo>
                  <a:lnTo>
                    <a:pt x="1192" y="1278"/>
                  </a:lnTo>
                  <a:lnTo>
                    <a:pt x="1160" y="1312"/>
                  </a:lnTo>
                  <a:lnTo>
                    <a:pt x="1130" y="1348"/>
                  </a:lnTo>
                  <a:lnTo>
                    <a:pt x="1104" y="1386"/>
                  </a:lnTo>
                  <a:lnTo>
                    <a:pt x="1080" y="1426"/>
                  </a:lnTo>
                  <a:lnTo>
                    <a:pt x="1058" y="1468"/>
                  </a:lnTo>
                  <a:lnTo>
                    <a:pt x="1042" y="1512"/>
                  </a:lnTo>
                  <a:lnTo>
                    <a:pt x="1026" y="1554"/>
                  </a:lnTo>
                  <a:lnTo>
                    <a:pt x="1014" y="1600"/>
                  </a:lnTo>
                  <a:lnTo>
                    <a:pt x="284" y="1600"/>
                  </a:lnTo>
                  <a:lnTo>
                    <a:pt x="284" y="286"/>
                  </a:lnTo>
                  <a:lnTo>
                    <a:pt x="6396" y="286"/>
                  </a:lnTo>
                  <a:close/>
                  <a:moveTo>
                    <a:pt x="284" y="6395"/>
                  </a:moveTo>
                  <a:lnTo>
                    <a:pt x="284" y="5081"/>
                  </a:lnTo>
                  <a:lnTo>
                    <a:pt x="2733" y="5081"/>
                  </a:lnTo>
                  <a:lnTo>
                    <a:pt x="2733" y="5081"/>
                  </a:lnTo>
                  <a:lnTo>
                    <a:pt x="2745" y="5125"/>
                  </a:lnTo>
                  <a:lnTo>
                    <a:pt x="2759" y="5169"/>
                  </a:lnTo>
                  <a:lnTo>
                    <a:pt x="2777" y="5211"/>
                  </a:lnTo>
                  <a:lnTo>
                    <a:pt x="2797" y="5251"/>
                  </a:lnTo>
                  <a:lnTo>
                    <a:pt x="2821" y="5291"/>
                  </a:lnTo>
                  <a:lnTo>
                    <a:pt x="2847" y="5329"/>
                  </a:lnTo>
                  <a:lnTo>
                    <a:pt x="2877" y="5365"/>
                  </a:lnTo>
                  <a:lnTo>
                    <a:pt x="2909" y="5399"/>
                  </a:lnTo>
                  <a:lnTo>
                    <a:pt x="2909" y="5399"/>
                  </a:lnTo>
                  <a:lnTo>
                    <a:pt x="2933" y="5421"/>
                  </a:lnTo>
                  <a:lnTo>
                    <a:pt x="2957" y="5443"/>
                  </a:lnTo>
                  <a:lnTo>
                    <a:pt x="2983" y="5463"/>
                  </a:lnTo>
                  <a:lnTo>
                    <a:pt x="3009" y="5481"/>
                  </a:lnTo>
                  <a:lnTo>
                    <a:pt x="3037" y="5499"/>
                  </a:lnTo>
                  <a:lnTo>
                    <a:pt x="3065" y="5515"/>
                  </a:lnTo>
                  <a:lnTo>
                    <a:pt x="3093" y="5529"/>
                  </a:lnTo>
                  <a:lnTo>
                    <a:pt x="3123" y="5543"/>
                  </a:lnTo>
                  <a:lnTo>
                    <a:pt x="3153" y="5555"/>
                  </a:lnTo>
                  <a:lnTo>
                    <a:pt x="3183" y="5565"/>
                  </a:lnTo>
                  <a:lnTo>
                    <a:pt x="3215" y="5573"/>
                  </a:lnTo>
                  <a:lnTo>
                    <a:pt x="3247" y="5579"/>
                  </a:lnTo>
                  <a:lnTo>
                    <a:pt x="3279" y="5585"/>
                  </a:lnTo>
                  <a:lnTo>
                    <a:pt x="3311" y="5589"/>
                  </a:lnTo>
                  <a:lnTo>
                    <a:pt x="3343" y="5591"/>
                  </a:lnTo>
                  <a:lnTo>
                    <a:pt x="3377" y="5593"/>
                  </a:lnTo>
                  <a:lnTo>
                    <a:pt x="3377" y="5593"/>
                  </a:lnTo>
                  <a:lnTo>
                    <a:pt x="3425" y="5591"/>
                  </a:lnTo>
                  <a:lnTo>
                    <a:pt x="3471" y="5585"/>
                  </a:lnTo>
                  <a:lnTo>
                    <a:pt x="3517" y="5577"/>
                  </a:lnTo>
                  <a:lnTo>
                    <a:pt x="3563" y="5565"/>
                  </a:lnTo>
                  <a:lnTo>
                    <a:pt x="3607" y="5551"/>
                  </a:lnTo>
                  <a:lnTo>
                    <a:pt x="3651" y="5533"/>
                  </a:lnTo>
                  <a:lnTo>
                    <a:pt x="3691" y="5513"/>
                  </a:lnTo>
                  <a:lnTo>
                    <a:pt x="3733" y="5489"/>
                  </a:lnTo>
                  <a:lnTo>
                    <a:pt x="4099" y="5855"/>
                  </a:lnTo>
                  <a:lnTo>
                    <a:pt x="4301" y="5655"/>
                  </a:lnTo>
                  <a:lnTo>
                    <a:pt x="3933" y="5287"/>
                  </a:lnTo>
                  <a:lnTo>
                    <a:pt x="3933" y="5287"/>
                  </a:lnTo>
                  <a:lnTo>
                    <a:pt x="3949" y="5263"/>
                  </a:lnTo>
                  <a:lnTo>
                    <a:pt x="3961" y="5239"/>
                  </a:lnTo>
                  <a:lnTo>
                    <a:pt x="3975" y="5213"/>
                  </a:lnTo>
                  <a:lnTo>
                    <a:pt x="3985" y="5187"/>
                  </a:lnTo>
                  <a:lnTo>
                    <a:pt x="4005" y="5135"/>
                  </a:lnTo>
                  <a:lnTo>
                    <a:pt x="4019" y="5081"/>
                  </a:lnTo>
                  <a:lnTo>
                    <a:pt x="6396" y="5081"/>
                  </a:lnTo>
                  <a:lnTo>
                    <a:pt x="6396" y="6395"/>
                  </a:lnTo>
                  <a:lnTo>
                    <a:pt x="284" y="6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572;p56">
            <a:extLst>
              <a:ext uri="{FF2B5EF4-FFF2-40B4-BE49-F238E27FC236}">
                <a16:creationId xmlns:a16="http://schemas.microsoft.com/office/drawing/2014/main" id="{1E83E499-36DB-49DC-B6FD-9CE63201803C}"/>
              </a:ext>
            </a:extLst>
          </p:cNvPr>
          <p:cNvSpPr/>
          <p:nvPr/>
        </p:nvSpPr>
        <p:spPr>
          <a:xfrm>
            <a:off x="10576290" y="3143232"/>
            <a:ext cx="1454414" cy="135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Mejora Continua</a:t>
            </a:r>
            <a:endParaRPr kumimoji="0" lang="en" sz="1100" b="0" i="0" u="none" strike="noStrike" kern="0" cap="none" spc="0" normalizeH="0" baseline="0" noProof="0" dirty="0">
              <a:ln>
                <a:noFill/>
              </a:ln>
              <a:solidFill>
                <a:srgbClr val="D04A02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en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•</a:t>
            </a:r>
            <a:r>
              <a:rPr lang="es-EC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 conformidad y acciones correctivas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DFB28A58-F254-4F9B-B197-5A26F767547E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2599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494;p55">
            <a:extLst>
              <a:ext uri="{FF2B5EF4-FFF2-40B4-BE49-F238E27FC236}">
                <a16:creationId xmlns:a16="http://schemas.microsoft.com/office/drawing/2014/main" id="{6FCC2651-933F-4175-8187-1B8042439E9E}"/>
              </a:ext>
            </a:extLst>
          </p:cNvPr>
          <p:cNvSpPr/>
          <p:nvPr/>
        </p:nvSpPr>
        <p:spPr>
          <a:xfrm>
            <a:off x="1560578" y="2053244"/>
            <a:ext cx="8811900" cy="526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495;p55">
            <a:extLst>
              <a:ext uri="{FF2B5EF4-FFF2-40B4-BE49-F238E27FC236}">
                <a16:creationId xmlns:a16="http://schemas.microsoft.com/office/drawing/2014/main" id="{A7B733DC-3146-4B72-B951-28961E0580FB}"/>
              </a:ext>
            </a:extLst>
          </p:cNvPr>
          <p:cNvSpPr/>
          <p:nvPr/>
        </p:nvSpPr>
        <p:spPr>
          <a:xfrm>
            <a:off x="2454332" y="2145835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C" sz="1200" b="1" dirty="0">
                <a:solidFill>
                  <a:schemeClr val="accent6"/>
                </a:solidFill>
              </a:rPr>
              <a:t>IDENTIFICAR Y EVALUAR </a:t>
            </a:r>
            <a:r>
              <a:rPr lang="es-EC" sz="1200" dirty="0">
                <a:solidFill>
                  <a:schemeClr val="accent6"/>
                </a:solidFill>
              </a:rPr>
              <a:t>las actividades donde mayor </a:t>
            </a:r>
            <a:r>
              <a:rPr lang="es-EC" sz="1200" b="1" dirty="0">
                <a:solidFill>
                  <a:schemeClr val="accent6"/>
                </a:solidFill>
              </a:rPr>
              <a:t>RIESGO </a:t>
            </a:r>
            <a:r>
              <a:rPr lang="es-EC" sz="1200" dirty="0">
                <a:solidFill>
                  <a:schemeClr val="accent6"/>
                </a:solidFill>
              </a:rPr>
              <a:t>de sobornos existe y</a:t>
            </a:r>
          </a:p>
          <a:p>
            <a:r>
              <a:rPr lang="es-EC" sz="1200" dirty="0">
                <a:solidFill>
                  <a:schemeClr val="accent6"/>
                </a:solidFill>
              </a:rPr>
              <a:t>tomar las medidas y acciones necesarias para eliminarlos o minimizarlos.</a:t>
            </a:r>
            <a:endParaRPr sz="1200" kern="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" name="Google Shape;496;p55">
            <a:extLst>
              <a:ext uri="{FF2B5EF4-FFF2-40B4-BE49-F238E27FC236}">
                <a16:creationId xmlns:a16="http://schemas.microsoft.com/office/drawing/2014/main" id="{5B39B5F1-AFD9-41EB-ACAC-72BA9B131A98}"/>
              </a:ext>
            </a:extLst>
          </p:cNvPr>
          <p:cNvSpPr/>
          <p:nvPr/>
        </p:nvSpPr>
        <p:spPr>
          <a:xfrm>
            <a:off x="1901976" y="2053244"/>
            <a:ext cx="526500" cy="5265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497;p55">
            <a:extLst>
              <a:ext uri="{FF2B5EF4-FFF2-40B4-BE49-F238E27FC236}">
                <a16:creationId xmlns:a16="http://schemas.microsoft.com/office/drawing/2014/main" id="{49930D19-B6F6-42F8-B748-7B707750746A}"/>
              </a:ext>
            </a:extLst>
          </p:cNvPr>
          <p:cNvSpPr/>
          <p:nvPr/>
        </p:nvSpPr>
        <p:spPr>
          <a:xfrm>
            <a:off x="2018941" y="2105828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498;p55">
            <a:extLst>
              <a:ext uri="{FF2B5EF4-FFF2-40B4-BE49-F238E27FC236}">
                <a16:creationId xmlns:a16="http://schemas.microsoft.com/office/drawing/2014/main" id="{FA036B58-EB7C-479D-B5A4-CA58F4CDB21B}"/>
              </a:ext>
            </a:extLst>
          </p:cNvPr>
          <p:cNvSpPr txBox="1"/>
          <p:nvPr/>
        </p:nvSpPr>
        <p:spPr>
          <a:xfrm>
            <a:off x="1908192" y="2198051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2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499;p55">
            <a:extLst>
              <a:ext uri="{FF2B5EF4-FFF2-40B4-BE49-F238E27FC236}">
                <a16:creationId xmlns:a16="http://schemas.microsoft.com/office/drawing/2014/main" id="{8FCECB29-899E-40C3-A5D7-72FAA030C52A}"/>
              </a:ext>
            </a:extLst>
          </p:cNvPr>
          <p:cNvGrpSpPr/>
          <p:nvPr/>
        </p:nvGrpSpPr>
        <p:grpSpPr>
          <a:xfrm>
            <a:off x="9935694" y="2141688"/>
            <a:ext cx="349824" cy="349779"/>
            <a:chOff x="590920" y="2274258"/>
            <a:chExt cx="720099" cy="720007"/>
          </a:xfrm>
        </p:grpSpPr>
        <p:sp>
          <p:nvSpPr>
            <p:cNvPr id="94" name="Google Shape;500;p55">
              <a:extLst>
                <a:ext uri="{FF2B5EF4-FFF2-40B4-BE49-F238E27FC236}">
                  <a16:creationId xmlns:a16="http://schemas.microsoft.com/office/drawing/2014/main" id="{2A8A6B42-C44F-4C2A-A353-25B204F36D85}"/>
                </a:ext>
              </a:extLst>
            </p:cNvPr>
            <p:cNvSpPr/>
            <p:nvPr/>
          </p:nvSpPr>
          <p:spPr>
            <a:xfrm>
              <a:off x="590920" y="2274258"/>
              <a:ext cx="720099" cy="720007"/>
            </a:xfrm>
            <a:custGeom>
              <a:avLst/>
              <a:gdLst/>
              <a:ahLst/>
              <a:cxnLst/>
              <a:rect l="l" t="t" r="r" b="b"/>
              <a:pathLst>
                <a:path w="6628" h="6627" extrusionOk="0">
                  <a:moveTo>
                    <a:pt x="6628" y="5435"/>
                  </a:moveTo>
                  <a:lnTo>
                    <a:pt x="6628" y="0"/>
                  </a:lnTo>
                  <a:lnTo>
                    <a:pt x="0" y="0"/>
                  </a:lnTo>
                  <a:lnTo>
                    <a:pt x="0" y="5435"/>
                  </a:lnTo>
                  <a:lnTo>
                    <a:pt x="2061" y="5435"/>
                  </a:lnTo>
                  <a:lnTo>
                    <a:pt x="2061" y="6343"/>
                  </a:lnTo>
                  <a:lnTo>
                    <a:pt x="1118" y="6343"/>
                  </a:lnTo>
                  <a:lnTo>
                    <a:pt x="1118" y="6627"/>
                  </a:lnTo>
                  <a:lnTo>
                    <a:pt x="5508" y="6627"/>
                  </a:lnTo>
                  <a:lnTo>
                    <a:pt x="5508" y="6343"/>
                  </a:lnTo>
                  <a:lnTo>
                    <a:pt x="4565" y="6343"/>
                  </a:lnTo>
                  <a:lnTo>
                    <a:pt x="4565" y="5435"/>
                  </a:lnTo>
                  <a:lnTo>
                    <a:pt x="6628" y="5435"/>
                  </a:lnTo>
                  <a:close/>
                  <a:moveTo>
                    <a:pt x="282" y="282"/>
                  </a:moveTo>
                  <a:lnTo>
                    <a:pt x="6344" y="282"/>
                  </a:lnTo>
                  <a:lnTo>
                    <a:pt x="6344" y="5153"/>
                  </a:lnTo>
                  <a:lnTo>
                    <a:pt x="282" y="5153"/>
                  </a:lnTo>
                  <a:lnTo>
                    <a:pt x="282" y="282"/>
                  </a:lnTo>
                  <a:close/>
                  <a:moveTo>
                    <a:pt x="4283" y="6343"/>
                  </a:moveTo>
                  <a:lnTo>
                    <a:pt x="2343" y="6343"/>
                  </a:lnTo>
                  <a:lnTo>
                    <a:pt x="2343" y="5435"/>
                  </a:lnTo>
                  <a:lnTo>
                    <a:pt x="4283" y="5435"/>
                  </a:lnTo>
                  <a:lnTo>
                    <a:pt x="4283" y="6343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501;p55">
              <a:extLst>
                <a:ext uri="{FF2B5EF4-FFF2-40B4-BE49-F238E27FC236}">
                  <a16:creationId xmlns:a16="http://schemas.microsoft.com/office/drawing/2014/main" id="{DE59C4CE-E14D-44C1-B2C1-81C90ADAD679}"/>
                </a:ext>
              </a:extLst>
            </p:cNvPr>
            <p:cNvSpPr/>
            <p:nvPr/>
          </p:nvSpPr>
          <p:spPr>
            <a:xfrm>
              <a:off x="699566" y="2428536"/>
              <a:ext cx="191324" cy="315186"/>
            </a:xfrm>
            <a:custGeom>
              <a:avLst/>
              <a:gdLst/>
              <a:ahLst/>
              <a:cxnLst/>
              <a:rect l="l" t="t" r="r" b="b"/>
              <a:pathLst>
                <a:path w="1761" h="2901" extrusionOk="0">
                  <a:moveTo>
                    <a:pt x="1579" y="698"/>
                  </a:moveTo>
                  <a:lnTo>
                    <a:pt x="1579" y="698"/>
                  </a:lnTo>
                  <a:lnTo>
                    <a:pt x="1579" y="662"/>
                  </a:lnTo>
                  <a:lnTo>
                    <a:pt x="1575" y="626"/>
                  </a:lnTo>
                  <a:lnTo>
                    <a:pt x="1571" y="592"/>
                  </a:lnTo>
                  <a:lnTo>
                    <a:pt x="1565" y="558"/>
                  </a:lnTo>
                  <a:lnTo>
                    <a:pt x="1557" y="524"/>
                  </a:lnTo>
                  <a:lnTo>
                    <a:pt x="1549" y="490"/>
                  </a:lnTo>
                  <a:lnTo>
                    <a:pt x="1537" y="458"/>
                  </a:lnTo>
                  <a:lnTo>
                    <a:pt x="1525" y="426"/>
                  </a:lnTo>
                  <a:lnTo>
                    <a:pt x="1511" y="396"/>
                  </a:lnTo>
                  <a:lnTo>
                    <a:pt x="1495" y="366"/>
                  </a:lnTo>
                  <a:lnTo>
                    <a:pt x="1479" y="336"/>
                  </a:lnTo>
                  <a:lnTo>
                    <a:pt x="1461" y="308"/>
                  </a:lnTo>
                  <a:lnTo>
                    <a:pt x="1441" y="280"/>
                  </a:lnTo>
                  <a:lnTo>
                    <a:pt x="1419" y="254"/>
                  </a:lnTo>
                  <a:lnTo>
                    <a:pt x="1397" y="228"/>
                  </a:lnTo>
                  <a:lnTo>
                    <a:pt x="1375" y="204"/>
                  </a:lnTo>
                  <a:lnTo>
                    <a:pt x="1351" y="182"/>
                  </a:lnTo>
                  <a:lnTo>
                    <a:pt x="1325" y="160"/>
                  </a:lnTo>
                  <a:lnTo>
                    <a:pt x="1299" y="138"/>
                  </a:lnTo>
                  <a:lnTo>
                    <a:pt x="1271" y="118"/>
                  </a:lnTo>
                  <a:lnTo>
                    <a:pt x="1243" y="100"/>
                  </a:lnTo>
                  <a:lnTo>
                    <a:pt x="1213" y="84"/>
                  </a:lnTo>
                  <a:lnTo>
                    <a:pt x="1183" y="68"/>
                  </a:lnTo>
                  <a:lnTo>
                    <a:pt x="1153" y="54"/>
                  </a:lnTo>
                  <a:lnTo>
                    <a:pt x="1121" y="42"/>
                  </a:lnTo>
                  <a:lnTo>
                    <a:pt x="1089" y="30"/>
                  </a:lnTo>
                  <a:lnTo>
                    <a:pt x="1055" y="22"/>
                  </a:lnTo>
                  <a:lnTo>
                    <a:pt x="1021" y="14"/>
                  </a:lnTo>
                  <a:lnTo>
                    <a:pt x="987" y="8"/>
                  </a:lnTo>
                  <a:lnTo>
                    <a:pt x="953" y="4"/>
                  </a:lnTo>
                  <a:lnTo>
                    <a:pt x="91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9" y="4"/>
                  </a:lnTo>
                  <a:lnTo>
                    <a:pt x="775" y="8"/>
                  </a:lnTo>
                  <a:lnTo>
                    <a:pt x="741" y="14"/>
                  </a:lnTo>
                  <a:lnTo>
                    <a:pt x="707" y="22"/>
                  </a:lnTo>
                  <a:lnTo>
                    <a:pt x="673" y="30"/>
                  </a:lnTo>
                  <a:lnTo>
                    <a:pt x="640" y="42"/>
                  </a:lnTo>
                  <a:lnTo>
                    <a:pt x="608" y="54"/>
                  </a:lnTo>
                  <a:lnTo>
                    <a:pt x="578" y="68"/>
                  </a:lnTo>
                  <a:lnTo>
                    <a:pt x="548" y="84"/>
                  </a:lnTo>
                  <a:lnTo>
                    <a:pt x="518" y="100"/>
                  </a:lnTo>
                  <a:lnTo>
                    <a:pt x="490" y="118"/>
                  </a:lnTo>
                  <a:lnTo>
                    <a:pt x="462" y="138"/>
                  </a:lnTo>
                  <a:lnTo>
                    <a:pt x="436" y="160"/>
                  </a:lnTo>
                  <a:lnTo>
                    <a:pt x="410" y="182"/>
                  </a:lnTo>
                  <a:lnTo>
                    <a:pt x="386" y="204"/>
                  </a:lnTo>
                  <a:lnTo>
                    <a:pt x="364" y="228"/>
                  </a:lnTo>
                  <a:lnTo>
                    <a:pt x="342" y="254"/>
                  </a:lnTo>
                  <a:lnTo>
                    <a:pt x="320" y="280"/>
                  </a:lnTo>
                  <a:lnTo>
                    <a:pt x="302" y="308"/>
                  </a:lnTo>
                  <a:lnTo>
                    <a:pt x="282" y="336"/>
                  </a:lnTo>
                  <a:lnTo>
                    <a:pt x="266" y="366"/>
                  </a:lnTo>
                  <a:lnTo>
                    <a:pt x="250" y="396"/>
                  </a:lnTo>
                  <a:lnTo>
                    <a:pt x="236" y="426"/>
                  </a:lnTo>
                  <a:lnTo>
                    <a:pt x="224" y="458"/>
                  </a:lnTo>
                  <a:lnTo>
                    <a:pt x="214" y="490"/>
                  </a:lnTo>
                  <a:lnTo>
                    <a:pt x="204" y="524"/>
                  </a:lnTo>
                  <a:lnTo>
                    <a:pt x="196" y="558"/>
                  </a:lnTo>
                  <a:lnTo>
                    <a:pt x="190" y="592"/>
                  </a:lnTo>
                  <a:lnTo>
                    <a:pt x="186" y="626"/>
                  </a:lnTo>
                  <a:lnTo>
                    <a:pt x="182" y="662"/>
                  </a:lnTo>
                  <a:lnTo>
                    <a:pt x="182" y="698"/>
                  </a:lnTo>
                  <a:lnTo>
                    <a:pt x="182" y="948"/>
                  </a:lnTo>
                  <a:lnTo>
                    <a:pt x="0" y="948"/>
                  </a:lnTo>
                  <a:lnTo>
                    <a:pt x="0" y="2901"/>
                  </a:lnTo>
                  <a:lnTo>
                    <a:pt x="1761" y="2901"/>
                  </a:lnTo>
                  <a:lnTo>
                    <a:pt x="1761" y="948"/>
                  </a:lnTo>
                  <a:lnTo>
                    <a:pt x="1585" y="948"/>
                  </a:lnTo>
                  <a:lnTo>
                    <a:pt x="1579" y="698"/>
                  </a:lnTo>
                  <a:close/>
                  <a:moveTo>
                    <a:pt x="464" y="698"/>
                  </a:moveTo>
                  <a:lnTo>
                    <a:pt x="464" y="698"/>
                  </a:lnTo>
                  <a:lnTo>
                    <a:pt x="466" y="656"/>
                  </a:lnTo>
                  <a:lnTo>
                    <a:pt x="472" y="614"/>
                  </a:lnTo>
                  <a:lnTo>
                    <a:pt x="482" y="574"/>
                  </a:lnTo>
                  <a:lnTo>
                    <a:pt x="496" y="536"/>
                  </a:lnTo>
                  <a:lnTo>
                    <a:pt x="514" y="500"/>
                  </a:lnTo>
                  <a:lnTo>
                    <a:pt x="536" y="466"/>
                  </a:lnTo>
                  <a:lnTo>
                    <a:pt x="560" y="434"/>
                  </a:lnTo>
                  <a:lnTo>
                    <a:pt x="586" y="404"/>
                  </a:lnTo>
                  <a:lnTo>
                    <a:pt x="616" y="378"/>
                  </a:lnTo>
                  <a:lnTo>
                    <a:pt x="648" y="354"/>
                  </a:lnTo>
                  <a:lnTo>
                    <a:pt x="683" y="332"/>
                  </a:lnTo>
                  <a:lnTo>
                    <a:pt x="719" y="314"/>
                  </a:lnTo>
                  <a:lnTo>
                    <a:pt x="757" y="300"/>
                  </a:lnTo>
                  <a:lnTo>
                    <a:pt x="797" y="290"/>
                  </a:lnTo>
                  <a:lnTo>
                    <a:pt x="839" y="284"/>
                  </a:lnTo>
                  <a:lnTo>
                    <a:pt x="881" y="282"/>
                  </a:lnTo>
                  <a:lnTo>
                    <a:pt x="881" y="282"/>
                  </a:lnTo>
                  <a:lnTo>
                    <a:pt x="923" y="284"/>
                  </a:lnTo>
                  <a:lnTo>
                    <a:pt x="965" y="290"/>
                  </a:lnTo>
                  <a:lnTo>
                    <a:pt x="1005" y="300"/>
                  </a:lnTo>
                  <a:lnTo>
                    <a:pt x="1043" y="314"/>
                  </a:lnTo>
                  <a:lnTo>
                    <a:pt x="1079" y="332"/>
                  </a:lnTo>
                  <a:lnTo>
                    <a:pt x="1113" y="354"/>
                  </a:lnTo>
                  <a:lnTo>
                    <a:pt x="1145" y="378"/>
                  </a:lnTo>
                  <a:lnTo>
                    <a:pt x="1175" y="404"/>
                  </a:lnTo>
                  <a:lnTo>
                    <a:pt x="1201" y="434"/>
                  </a:lnTo>
                  <a:lnTo>
                    <a:pt x="1225" y="466"/>
                  </a:lnTo>
                  <a:lnTo>
                    <a:pt x="1247" y="502"/>
                  </a:lnTo>
                  <a:lnTo>
                    <a:pt x="1265" y="538"/>
                  </a:lnTo>
                  <a:lnTo>
                    <a:pt x="1279" y="576"/>
                  </a:lnTo>
                  <a:lnTo>
                    <a:pt x="1289" y="616"/>
                  </a:lnTo>
                  <a:lnTo>
                    <a:pt x="1295" y="658"/>
                  </a:lnTo>
                  <a:lnTo>
                    <a:pt x="1297" y="702"/>
                  </a:lnTo>
                  <a:lnTo>
                    <a:pt x="1303" y="948"/>
                  </a:lnTo>
                  <a:lnTo>
                    <a:pt x="464" y="948"/>
                  </a:lnTo>
                  <a:lnTo>
                    <a:pt x="464" y="698"/>
                  </a:lnTo>
                  <a:close/>
                  <a:moveTo>
                    <a:pt x="1479" y="2619"/>
                  </a:moveTo>
                  <a:lnTo>
                    <a:pt x="282" y="2619"/>
                  </a:lnTo>
                  <a:lnTo>
                    <a:pt x="282" y="1230"/>
                  </a:lnTo>
                  <a:lnTo>
                    <a:pt x="1479" y="1230"/>
                  </a:lnTo>
                  <a:lnTo>
                    <a:pt x="1479" y="2619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502;p55">
              <a:extLst>
                <a:ext uri="{FF2B5EF4-FFF2-40B4-BE49-F238E27FC236}">
                  <a16:creationId xmlns:a16="http://schemas.microsoft.com/office/drawing/2014/main" id="{7FF3AE9E-AE53-404B-BC6A-C883A98F90AA}"/>
                </a:ext>
              </a:extLst>
            </p:cNvPr>
            <p:cNvSpPr/>
            <p:nvPr/>
          </p:nvSpPr>
          <p:spPr>
            <a:xfrm>
              <a:off x="750413" y="2577816"/>
              <a:ext cx="89632" cy="120053"/>
            </a:xfrm>
            <a:custGeom>
              <a:avLst/>
              <a:gdLst/>
              <a:ahLst/>
              <a:cxnLst/>
              <a:rect l="l" t="t" r="r" b="b"/>
              <a:pathLst>
                <a:path w="825" h="1105" extrusionOk="0">
                  <a:moveTo>
                    <a:pt x="271" y="797"/>
                  </a:moveTo>
                  <a:lnTo>
                    <a:pt x="271" y="1105"/>
                  </a:lnTo>
                  <a:lnTo>
                    <a:pt x="555" y="1105"/>
                  </a:lnTo>
                  <a:lnTo>
                    <a:pt x="555" y="797"/>
                  </a:lnTo>
                  <a:lnTo>
                    <a:pt x="555" y="797"/>
                  </a:lnTo>
                  <a:lnTo>
                    <a:pt x="583" y="785"/>
                  </a:lnTo>
                  <a:lnTo>
                    <a:pt x="611" y="771"/>
                  </a:lnTo>
                  <a:lnTo>
                    <a:pt x="637" y="755"/>
                  </a:lnTo>
                  <a:lnTo>
                    <a:pt x="663" y="739"/>
                  </a:lnTo>
                  <a:lnTo>
                    <a:pt x="687" y="719"/>
                  </a:lnTo>
                  <a:lnTo>
                    <a:pt x="709" y="697"/>
                  </a:lnTo>
                  <a:lnTo>
                    <a:pt x="729" y="675"/>
                  </a:lnTo>
                  <a:lnTo>
                    <a:pt x="749" y="649"/>
                  </a:lnTo>
                  <a:lnTo>
                    <a:pt x="765" y="625"/>
                  </a:lnTo>
                  <a:lnTo>
                    <a:pt x="781" y="597"/>
                  </a:lnTo>
                  <a:lnTo>
                    <a:pt x="793" y="569"/>
                  </a:lnTo>
                  <a:lnTo>
                    <a:pt x="805" y="539"/>
                  </a:lnTo>
                  <a:lnTo>
                    <a:pt x="813" y="508"/>
                  </a:lnTo>
                  <a:lnTo>
                    <a:pt x="819" y="476"/>
                  </a:lnTo>
                  <a:lnTo>
                    <a:pt x="823" y="444"/>
                  </a:lnTo>
                  <a:lnTo>
                    <a:pt x="825" y="412"/>
                  </a:lnTo>
                  <a:lnTo>
                    <a:pt x="825" y="412"/>
                  </a:lnTo>
                  <a:lnTo>
                    <a:pt x="823" y="370"/>
                  </a:lnTo>
                  <a:lnTo>
                    <a:pt x="817" y="328"/>
                  </a:lnTo>
                  <a:lnTo>
                    <a:pt x="807" y="290"/>
                  </a:lnTo>
                  <a:lnTo>
                    <a:pt x="793" y="252"/>
                  </a:lnTo>
                  <a:lnTo>
                    <a:pt x="775" y="216"/>
                  </a:lnTo>
                  <a:lnTo>
                    <a:pt x="755" y="182"/>
                  </a:lnTo>
                  <a:lnTo>
                    <a:pt x="731" y="150"/>
                  </a:lnTo>
                  <a:lnTo>
                    <a:pt x="705" y="120"/>
                  </a:lnTo>
                  <a:lnTo>
                    <a:pt x="675" y="94"/>
                  </a:lnTo>
                  <a:lnTo>
                    <a:pt x="643" y="70"/>
                  </a:lnTo>
                  <a:lnTo>
                    <a:pt x="609" y="50"/>
                  </a:lnTo>
                  <a:lnTo>
                    <a:pt x="573" y="32"/>
                  </a:lnTo>
                  <a:lnTo>
                    <a:pt x="535" y="18"/>
                  </a:lnTo>
                  <a:lnTo>
                    <a:pt x="495" y="8"/>
                  </a:lnTo>
                  <a:lnTo>
                    <a:pt x="455" y="2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71" y="2"/>
                  </a:lnTo>
                  <a:lnTo>
                    <a:pt x="331" y="8"/>
                  </a:lnTo>
                  <a:lnTo>
                    <a:pt x="291" y="18"/>
                  </a:lnTo>
                  <a:lnTo>
                    <a:pt x="253" y="32"/>
                  </a:lnTo>
                  <a:lnTo>
                    <a:pt x="217" y="50"/>
                  </a:lnTo>
                  <a:lnTo>
                    <a:pt x="182" y="70"/>
                  </a:lnTo>
                  <a:lnTo>
                    <a:pt x="150" y="94"/>
                  </a:lnTo>
                  <a:lnTo>
                    <a:pt x="122" y="120"/>
                  </a:lnTo>
                  <a:lnTo>
                    <a:pt x="94" y="150"/>
                  </a:lnTo>
                  <a:lnTo>
                    <a:pt x="70" y="182"/>
                  </a:lnTo>
                  <a:lnTo>
                    <a:pt x="50" y="216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28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44"/>
                  </a:lnTo>
                  <a:lnTo>
                    <a:pt x="6" y="476"/>
                  </a:lnTo>
                  <a:lnTo>
                    <a:pt x="12" y="508"/>
                  </a:lnTo>
                  <a:lnTo>
                    <a:pt x="20" y="539"/>
                  </a:lnTo>
                  <a:lnTo>
                    <a:pt x="32" y="569"/>
                  </a:lnTo>
                  <a:lnTo>
                    <a:pt x="44" y="597"/>
                  </a:lnTo>
                  <a:lnTo>
                    <a:pt x="60" y="625"/>
                  </a:lnTo>
                  <a:lnTo>
                    <a:pt x="76" y="649"/>
                  </a:lnTo>
                  <a:lnTo>
                    <a:pt x="96" y="675"/>
                  </a:lnTo>
                  <a:lnTo>
                    <a:pt x="116" y="697"/>
                  </a:lnTo>
                  <a:lnTo>
                    <a:pt x="138" y="719"/>
                  </a:lnTo>
                  <a:lnTo>
                    <a:pt x="162" y="739"/>
                  </a:lnTo>
                  <a:lnTo>
                    <a:pt x="188" y="755"/>
                  </a:lnTo>
                  <a:lnTo>
                    <a:pt x="215" y="771"/>
                  </a:lnTo>
                  <a:lnTo>
                    <a:pt x="243" y="785"/>
                  </a:lnTo>
                  <a:lnTo>
                    <a:pt x="271" y="797"/>
                  </a:lnTo>
                  <a:lnTo>
                    <a:pt x="271" y="797"/>
                  </a:lnTo>
                  <a:close/>
                  <a:moveTo>
                    <a:pt x="413" y="282"/>
                  </a:moveTo>
                  <a:lnTo>
                    <a:pt x="413" y="282"/>
                  </a:lnTo>
                  <a:lnTo>
                    <a:pt x="427" y="284"/>
                  </a:lnTo>
                  <a:lnTo>
                    <a:pt x="439" y="286"/>
                  </a:lnTo>
                  <a:lnTo>
                    <a:pt x="451" y="288"/>
                  </a:lnTo>
                  <a:lnTo>
                    <a:pt x="463" y="292"/>
                  </a:lnTo>
                  <a:lnTo>
                    <a:pt x="475" y="298"/>
                  </a:lnTo>
                  <a:lnTo>
                    <a:pt x="485" y="304"/>
                  </a:lnTo>
                  <a:lnTo>
                    <a:pt x="505" y="320"/>
                  </a:lnTo>
                  <a:lnTo>
                    <a:pt x="521" y="340"/>
                  </a:lnTo>
                  <a:lnTo>
                    <a:pt x="527" y="350"/>
                  </a:lnTo>
                  <a:lnTo>
                    <a:pt x="533" y="362"/>
                  </a:lnTo>
                  <a:lnTo>
                    <a:pt x="537" y="374"/>
                  </a:lnTo>
                  <a:lnTo>
                    <a:pt x="539" y="386"/>
                  </a:lnTo>
                  <a:lnTo>
                    <a:pt x="541" y="398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24"/>
                  </a:lnTo>
                  <a:lnTo>
                    <a:pt x="539" y="438"/>
                  </a:lnTo>
                  <a:lnTo>
                    <a:pt x="537" y="450"/>
                  </a:lnTo>
                  <a:lnTo>
                    <a:pt x="533" y="462"/>
                  </a:lnTo>
                  <a:lnTo>
                    <a:pt x="527" y="474"/>
                  </a:lnTo>
                  <a:lnTo>
                    <a:pt x="521" y="484"/>
                  </a:lnTo>
                  <a:lnTo>
                    <a:pt x="505" y="502"/>
                  </a:lnTo>
                  <a:lnTo>
                    <a:pt x="485" y="518"/>
                  </a:lnTo>
                  <a:lnTo>
                    <a:pt x="475" y="527"/>
                  </a:lnTo>
                  <a:lnTo>
                    <a:pt x="463" y="531"/>
                  </a:lnTo>
                  <a:lnTo>
                    <a:pt x="451" y="535"/>
                  </a:lnTo>
                  <a:lnTo>
                    <a:pt x="439" y="539"/>
                  </a:lnTo>
                  <a:lnTo>
                    <a:pt x="427" y="541"/>
                  </a:lnTo>
                  <a:lnTo>
                    <a:pt x="413" y="541"/>
                  </a:lnTo>
                  <a:lnTo>
                    <a:pt x="413" y="541"/>
                  </a:lnTo>
                  <a:lnTo>
                    <a:pt x="399" y="541"/>
                  </a:lnTo>
                  <a:lnTo>
                    <a:pt x="387" y="539"/>
                  </a:lnTo>
                  <a:lnTo>
                    <a:pt x="375" y="535"/>
                  </a:lnTo>
                  <a:lnTo>
                    <a:pt x="363" y="531"/>
                  </a:lnTo>
                  <a:lnTo>
                    <a:pt x="351" y="527"/>
                  </a:lnTo>
                  <a:lnTo>
                    <a:pt x="341" y="518"/>
                  </a:lnTo>
                  <a:lnTo>
                    <a:pt x="321" y="502"/>
                  </a:lnTo>
                  <a:lnTo>
                    <a:pt x="307" y="484"/>
                  </a:lnTo>
                  <a:lnTo>
                    <a:pt x="299" y="474"/>
                  </a:lnTo>
                  <a:lnTo>
                    <a:pt x="295" y="462"/>
                  </a:lnTo>
                  <a:lnTo>
                    <a:pt x="289" y="450"/>
                  </a:lnTo>
                  <a:lnTo>
                    <a:pt x="287" y="438"/>
                  </a:lnTo>
                  <a:lnTo>
                    <a:pt x="285" y="424"/>
                  </a:lnTo>
                  <a:lnTo>
                    <a:pt x="283" y="412"/>
                  </a:lnTo>
                  <a:lnTo>
                    <a:pt x="283" y="412"/>
                  </a:lnTo>
                  <a:lnTo>
                    <a:pt x="285" y="398"/>
                  </a:lnTo>
                  <a:lnTo>
                    <a:pt x="287" y="386"/>
                  </a:lnTo>
                  <a:lnTo>
                    <a:pt x="289" y="374"/>
                  </a:lnTo>
                  <a:lnTo>
                    <a:pt x="295" y="362"/>
                  </a:lnTo>
                  <a:lnTo>
                    <a:pt x="299" y="350"/>
                  </a:lnTo>
                  <a:lnTo>
                    <a:pt x="307" y="340"/>
                  </a:lnTo>
                  <a:lnTo>
                    <a:pt x="321" y="320"/>
                  </a:lnTo>
                  <a:lnTo>
                    <a:pt x="341" y="304"/>
                  </a:lnTo>
                  <a:lnTo>
                    <a:pt x="351" y="298"/>
                  </a:lnTo>
                  <a:lnTo>
                    <a:pt x="363" y="292"/>
                  </a:lnTo>
                  <a:lnTo>
                    <a:pt x="375" y="288"/>
                  </a:lnTo>
                  <a:lnTo>
                    <a:pt x="387" y="286"/>
                  </a:lnTo>
                  <a:lnTo>
                    <a:pt x="399" y="284"/>
                  </a:lnTo>
                  <a:lnTo>
                    <a:pt x="413" y="282"/>
                  </a:lnTo>
                  <a:lnTo>
                    <a:pt x="413" y="282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503;p55">
              <a:extLst>
                <a:ext uri="{FF2B5EF4-FFF2-40B4-BE49-F238E27FC236}">
                  <a16:creationId xmlns:a16="http://schemas.microsoft.com/office/drawing/2014/main" id="{3DC71810-BA50-472C-A4B0-DC5BC5E3855F}"/>
                </a:ext>
              </a:extLst>
            </p:cNvPr>
            <p:cNvSpPr/>
            <p:nvPr/>
          </p:nvSpPr>
          <p:spPr>
            <a:xfrm>
              <a:off x="928049" y="2466780"/>
              <a:ext cx="226959" cy="186765"/>
            </a:xfrm>
            <a:custGeom>
              <a:avLst/>
              <a:gdLst/>
              <a:ahLst/>
              <a:cxnLst/>
              <a:rect l="l" t="t" r="r" b="b"/>
              <a:pathLst>
                <a:path w="2089" h="1719" extrusionOk="0">
                  <a:moveTo>
                    <a:pt x="1818" y="796"/>
                  </a:moveTo>
                  <a:lnTo>
                    <a:pt x="1818" y="796"/>
                  </a:lnTo>
                  <a:lnTo>
                    <a:pt x="1846" y="784"/>
                  </a:lnTo>
                  <a:lnTo>
                    <a:pt x="1875" y="770"/>
                  </a:lnTo>
                  <a:lnTo>
                    <a:pt x="1903" y="754"/>
                  </a:lnTo>
                  <a:lnTo>
                    <a:pt x="1927" y="738"/>
                  </a:lnTo>
                  <a:lnTo>
                    <a:pt x="1951" y="718"/>
                  </a:lnTo>
                  <a:lnTo>
                    <a:pt x="1973" y="696"/>
                  </a:lnTo>
                  <a:lnTo>
                    <a:pt x="1995" y="674"/>
                  </a:lnTo>
                  <a:lnTo>
                    <a:pt x="2013" y="648"/>
                  </a:lnTo>
                  <a:lnTo>
                    <a:pt x="2031" y="624"/>
                  </a:lnTo>
                  <a:lnTo>
                    <a:pt x="2045" y="596"/>
                  </a:lnTo>
                  <a:lnTo>
                    <a:pt x="2059" y="568"/>
                  </a:lnTo>
                  <a:lnTo>
                    <a:pt x="2069" y="538"/>
                  </a:lnTo>
                  <a:lnTo>
                    <a:pt x="2077" y="508"/>
                  </a:lnTo>
                  <a:lnTo>
                    <a:pt x="2085" y="476"/>
                  </a:lnTo>
                  <a:lnTo>
                    <a:pt x="2087" y="444"/>
                  </a:lnTo>
                  <a:lnTo>
                    <a:pt x="2089" y="412"/>
                  </a:lnTo>
                  <a:lnTo>
                    <a:pt x="2089" y="412"/>
                  </a:lnTo>
                  <a:lnTo>
                    <a:pt x="2087" y="370"/>
                  </a:lnTo>
                  <a:lnTo>
                    <a:pt x="2081" y="328"/>
                  </a:lnTo>
                  <a:lnTo>
                    <a:pt x="2071" y="290"/>
                  </a:lnTo>
                  <a:lnTo>
                    <a:pt x="2057" y="252"/>
                  </a:lnTo>
                  <a:lnTo>
                    <a:pt x="2039" y="216"/>
                  </a:lnTo>
                  <a:lnTo>
                    <a:pt x="2019" y="182"/>
                  </a:lnTo>
                  <a:lnTo>
                    <a:pt x="1995" y="150"/>
                  </a:lnTo>
                  <a:lnTo>
                    <a:pt x="1969" y="120"/>
                  </a:lnTo>
                  <a:lnTo>
                    <a:pt x="1939" y="94"/>
                  </a:lnTo>
                  <a:lnTo>
                    <a:pt x="1907" y="70"/>
                  </a:lnTo>
                  <a:lnTo>
                    <a:pt x="1873" y="50"/>
                  </a:lnTo>
                  <a:lnTo>
                    <a:pt x="1836" y="32"/>
                  </a:lnTo>
                  <a:lnTo>
                    <a:pt x="1798" y="18"/>
                  </a:lnTo>
                  <a:lnTo>
                    <a:pt x="1760" y="8"/>
                  </a:lnTo>
                  <a:lnTo>
                    <a:pt x="1718" y="2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34" y="2"/>
                  </a:lnTo>
                  <a:lnTo>
                    <a:pt x="1594" y="8"/>
                  </a:lnTo>
                  <a:lnTo>
                    <a:pt x="1554" y="18"/>
                  </a:lnTo>
                  <a:lnTo>
                    <a:pt x="1516" y="32"/>
                  </a:lnTo>
                  <a:lnTo>
                    <a:pt x="1480" y="50"/>
                  </a:lnTo>
                  <a:lnTo>
                    <a:pt x="1446" y="70"/>
                  </a:lnTo>
                  <a:lnTo>
                    <a:pt x="1414" y="94"/>
                  </a:lnTo>
                  <a:lnTo>
                    <a:pt x="1386" y="120"/>
                  </a:lnTo>
                  <a:lnTo>
                    <a:pt x="1358" y="150"/>
                  </a:lnTo>
                  <a:lnTo>
                    <a:pt x="1336" y="182"/>
                  </a:lnTo>
                  <a:lnTo>
                    <a:pt x="1314" y="216"/>
                  </a:lnTo>
                  <a:lnTo>
                    <a:pt x="1298" y="252"/>
                  </a:lnTo>
                  <a:lnTo>
                    <a:pt x="1284" y="290"/>
                  </a:lnTo>
                  <a:lnTo>
                    <a:pt x="1274" y="328"/>
                  </a:lnTo>
                  <a:lnTo>
                    <a:pt x="1266" y="370"/>
                  </a:lnTo>
                  <a:lnTo>
                    <a:pt x="1264" y="412"/>
                  </a:lnTo>
                  <a:lnTo>
                    <a:pt x="1264" y="412"/>
                  </a:lnTo>
                  <a:lnTo>
                    <a:pt x="1266" y="444"/>
                  </a:lnTo>
                  <a:lnTo>
                    <a:pt x="1270" y="476"/>
                  </a:lnTo>
                  <a:lnTo>
                    <a:pt x="1276" y="508"/>
                  </a:lnTo>
                  <a:lnTo>
                    <a:pt x="1284" y="538"/>
                  </a:lnTo>
                  <a:lnTo>
                    <a:pt x="1296" y="568"/>
                  </a:lnTo>
                  <a:lnTo>
                    <a:pt x="1308" y="596"/>
                  </a:lnTo>
                  <a:lnTo>
                    <a:pt x="1324" y="624"/>
                  </a:lnTo>
                  <a:lnTo>
                    <a:pt x="1342" y="648"/>
                  </a:lnTo>
                  <a:lnTo>
                    <a:pt x="1360" y="674"/>
                  </a:lnTo>
                  <a:lnTo>
                    <a:pt x="1380" y="696"/>
                  </a:lnTo>
                  <a:lnTo>
                    <a:pt x="1402" y="718"/>
                  </a:lnTo>
                  <a:lnTo>
                    <a:pt x="1426" y="738"/>
                  </a:lnTo>
                  <a:lnTo>
                    <a:pt x="1452" y="754"/>
                  </a:lnTo>
                  <a:lnTo>
                    <a:pt x="1478" y="770"/>
                  </a:lnTo>
                  <a:lnTo>
                    <a:pt x="1506" y="784"/>
                  </a:lnTo>
                  <a:lnTo>
                    <a:pt x="1536" y="796"/>
                  </a:lnTo>
                  <a:lnTo>
                    <a:pt x="1536" y="1436"/>
                  </a:lnTo>
                  <a:lnTo>
                    <a:pt x="0" y="1436"/>
                  </a:lnTo>
                  <a:lnTo>
                    <a:pt x="0" y="1719"/>
                  </a:lnTo>
                  <a:lnTo>
                    <a:pt x="1818" y="1719"/>
                  </a:lnTo>
                  <a:lnTo>
                    <a:pt x="1818" y="796"/>
                  </a:lnTo>
                  <a:close/>
                  <a:moveTo>
                    <a:pt x="1676" y="282"/>
                  </a:moveTo>
                  <a:lnTo>
                    <a:pt x="1676" y="282"/>
                  </a:lnTo>
                  <a:lnTo>
                    <a:pt x="1690" y="284"/>
                  </a:lnTo>
                  <a:lnTo>
                    <a:pt x="1702" y="286"/>
                  </a:lnTo>
                  <a:lnTo>
                    <a:pt x="1714" y="288"/>
                  </a:lnTo>
                  <a:lnTo>
                    <a:pt x="1726" y="292"/>
                  </a:lnTo>
                  <a:lnTo>
                    <a:pt x="1738" y="298"/>
                  </a:lnTo>
                  <a:lnTo>
                    <a:pt x="1748" y="304"/>
                  </a:lnTo>
                  <a:lnTo>
                    <a:pt x="1768" y="320"/>
                  </a:lnTo>
                  <a:lnTo>
                    <a:pt x="1784" y="340"/>
                  </a:lnTo>
                  <a:lnTo>
                    <a:pt x="1790" y="350"/>
                  </a:lnTo>
                  <a:lnTo>
                    <a:pt x="1796" y="362"/>
                  </a:lnTo>
                  <a:lnTo>
                    <a:pt x="1800" y="374"/>
                  </a:lnTo>
                  <a:lnTo>
                    <a:pt x="1804" y="386"/>
                  </a:lnTo>
                  <a:lnTo>
                    <a:pt x="1806" y="398"/>
                  </a:lnTo>
                  <a:lnTo>
                    <a:pt x="1806" y="412"/>
                  </a:lnTo>
                  <a:lnTo>
                    <a:pt x="1806" y="412"/>
                  </a:lnTo>
                  <a:lnTo>
                    <a:pt x="1806" y="424"/>
                  </a:lnTo>
                  <a:lnTo>
                    <a:pt x="1804" y="438"/>
                  </a:lnTo>
                  <a:lnTo>
                    <a:pt x="1800" y="450"/>
                  </a:lnTo>
                  <a:lnTo>
                    <a:pt x="1796" y="462"/>
                  </a:lnTo>
                  <a:lnTo>
                    <a:pt x="1790" y="474"/>
                  </a:lnTo>
                  <a:lnTo>
                    <a:pt x="1784" y="484"/>
                  </a:lnTo>
                  <a:lnTo>
                    <a:pt x="1768" y="502"/>
                  </a:lnTo>
                  <a:lnTo>
                    <a:pt x="1748" y="518"/>
                  </a:lnTo>
                  <a:lnTo>
                    <a:pt x="1738" y="526"/>
                  </a:lnTo>
                  <a:lnTo>
                    <a:pt x="1726" y="530"/>
                  </a:lnTo>
                  <a:lnTo>
                    <a:pt x="1714" y="534"/>
                  </a:lnTo>
                  <a:lnTo>
                    <a:pt x="1702" y="538"/>
                  </a:lnTo>
                  <a:lnTo>
                    <a:pt x="1690" y="540"/>
                  </a:lnTo>
                  <a:lnTo>
                    <a:pt x="1676" y="540"/>
                  </a:lnTo>
                  <a:lnTo>
                    <a:pt x="1676" y="540"/>
                  </a:lnTo>
                  <a:lnTo>
                    <a:pt x="1664" y="540"/>
                  </a:lnTo>
                  <a:lnTo>
                    <a:pt x="1650" y="538"/>
                  </a:lnTo>
                  <a:lnTo>
                    <a:pt x="1638" y="534"/>
                  </a:lnTo>
                  <a:lnTo>
                    <a:pt x="1626" y="530"/>
                  </a:lnTo>
                  <a:lnTo>
                    <a:pt x="1616" y="526"/>
                  </a:lnTo>
                  <a:lnTo>
                    <a:pt x="1604" y="518"/>
                  </a:lnTo>
                  <a:lnTo>
                    <a:pt x="1586" y="502"/>
                  </a:lnTo>
                  <a:lnTo>
                    <a:pt x="1570" y="484"/>
                  </a:lnTo>
                  <a:lnTo>
                    <a:pt x="1564" y="474"/>
                  </a:lnTo>
                  <a:lnTo>
                    <a:pt x="1558" y="462"/>
                  </a:lnTo>
                  <a:lnTo>
                    <a:pt x="1554" y="450"/>
                  </a:lnTo>
                  <a:lnTo>
                    <a:pt x="1550" y="438"/>
                  </a:lnTo>
                  <a:lnTo>
                    <a:pt x="1548" y="424"/>
                  </a:lnTo>
                  <a:lnTo>
                    <a:pt x="1548" y="412"/>
                  </a:lnTo>
                  <a:lnTo>
                    <a:pt x="1548" y="412"/>
                  </a:lnTo>
                  <a:lnTo>
                    <a:pt x="1548" y="398"/>
                  </a:lnTo>
                  <a:lnTo>
                    <a:pt x="1550" y="386"/>
                  </a:lnTo>
                  <a:lnTo>
                    <a:pt x="1554" y="374"/>
                  </a:lnTo>
                  <a:lnTo>
                    <a:pt x="1558" y="362"/>
                  </a:lnTo>
                  <a:lnTo>
                    <a:pt x="1564" y="350"/>
                  </a:lnTo>
                  <a:lnTo>
                    <a:pt x="1570" y="340"/>
                  </a:lnTo>
                  <a:lnTo>
                    <a:pt x="1586" y="320"/>
                  </a:lnTo>
                  <a:lnTo>
                    <a:pt x="1604" y="304"/>
                  </a:lnTo>
                  <a:lnTo>
                    <a:pt x="1616" y="298"/>
                  </a:lnTo>
                  <a:lnTo>
                    <a:pt x="1626" y="292"/>
                  </a:lnTo>
                  <a:lnTo>
                    <a:pt x="1638" y="288"/>
                  </a:lnTo>
                  <a:lnTo>
                    <a:pt x="1650" y="286"/>
                  </a:lnTo>
                  <a:lnTo>
                    <a:pt x="1664" y="284"/>
                  </a:lnTo>
                  <a:lnTo>
                    <a:pt x="1676" y="282"/>
                  </a:lnTo>
                  <a:lnTo>
                    <a:pt x="1676" y="282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504;p55">
              <a:extLst>
                <a:ext uri="{FF2B5EF4-FFF2-40B4-BE49-F238E27FC236}">
                  <a16:creationId xmlns:a16="http://schemas.microsoft.com/office/drawing/2014/main" id="{CE533D9C-07DB-4F3B-BF82-23D4EA63160F}"/>
                </a:ext>
              </a:extLst>
            </p:cNvPr>
            <p:cNvSpPr/>
            <p:nvPr/>
          </p:nvSpPr>
          <p:spPr>
            <a:xfrm>
              <a:off x="928049" y="2570863"/>
              <a:ext cx="311051" cy="164384"/>
            </a:xfrm>
            <a:custGeom>
              <a:avLst/>
              <a:gdLst/>
              <a:ahLst/>
              <a:cxnLst/>
              <a:rect l="l" t="t" r="r" b="b"/>
              <a:pathLst>
                <a:path w="2863" h="1513" extrusionOk="0">
                  <a:moveTo>
                    <a:pt x="2451" y="0"/>
                  </a:moveTo>
                  <a:lnTo>
                    <a:pt x="2451" y="0"/>
                  </a:lnTo>
                  <a:lnTo>
                    <a:pt x="2409" y="2"/>
                  </a:lnTo>
                  <a:lnTo>
                    <a:pt x="2369" y="8"/>
                  </a:lnTo>
                  <a:lnTo>
                    <a:pt x="2329" y="18"/>
                  </a:lnTo>
                  <a:lnTo>
                    <a:pt x="2291" y="32"/>
                  </a:lnTo>
                  <a:lnTo>
                    <a:pt x="2255" y="50"/>
                  </a:lnTo>
                  <a:lnTo>
                    <a:pt x="2221" y="70"/>
                  </a:lnTo>
                  <a:lnTo>
                    <a:pt x="2191" y="94"/>
                  </a:lnTo>
                  <a:lnTo>
                    <a:pt x="2161" y="120"/>
                  </a:lnTo>
                  <a:lnTo>
                    <a:pt x="2135" y="150"/>
                  </a:lnTo>
                  <a:lnTo>
                    <a:pt x="2111" y="182"/>
                  </a:lnTo>
                  <a:lnTo>
                    <a:pt x="2091" y="216"/>
                  </a:lnTo>
                  <a:lnTo>
                    <a:pt x="2073" y="252"/>
                  </a:lnTo>
                  <a:lnTo>
                    <a:pt x="2059" y="290"/>
                  </a:lnTo>
                  <a:lnTo>
                    <a:pt x="2049" y="328"/>
                  </a:lnTo>
                  <a:lnTo>
                    <a:pt x="2043" y="370"/>
                  </a:lnTo>
                  <a:lnTo>
                    <a:pt x="2041" y="412"/>
                  </a:lnTo>
                  <a:lnTo>
                    <a:pt x="2041" y="412"/>
                  </a:lnTo>
                  <a:lnTo>
                    <a:pt x="2041" y="442"/>
                  </a:lnTo>
                  <a:lnTo>
                    <a:pt x="2045" y="474"/>
                  </a:lnTo>
                  <a:lnTo>
                    <a:pt x="2051" y="504"/>
                  </a:lnTo>
                  <a:lnTo>
                    <a:pt x="2059" y="532"/>
                  </a:lnTo>
                  <a:lnTo>
                    <a:pt x="2069" y="560"/>
                  </a:lnTo>
                  <a:lnTo>
                    <a:pt x="2081" y="589"/>
                  </a:lnTo>
                  <a:lnTo>
                    <a:pt x="2093" y="615"/>
                  </a:lnTo>
                  <a:lnTo>
                    <a:pt x="2109" y="641"/>
                  </a:lnTo>
                  <a:lnTo>
                    <a:pt x="2127" y="663"/>
                  </a:lnTo>
                  <a:lnTo>
                    <a:pt x="2145" y="687"/>
                  </a:lnTo>
                  <a:lnTo>
                    <a:pt x="2165" y="707"/>
                  </a:lnTo>
                  <a:lnTo>
                    <a:pt x="2187" y="727"/>
                  </a:lnTo>
                  <a:lnTo>
                    <a:pt x="2211" y="745"/>
                  </a:lnTo>
                  <a:lnTo>
                    <a:pt x="2235" y="761"/>
                  </a:lnTo>
                  <a:lnTo>
                    <a:pt x="2261" y="777"/>
                  </a:lnTo>
                  <a:lnTo>
                    <a:pt x="2287" y="789"/>
                  </a:lnTo>
                  <a:lnTo>
                    <a:pt x="2287" y="1229"/>
                  </a:lnTo>
                  <a:lnTo>
                    <a:pt x="0" y="1229"/>
                  </a:lnTo>
                  <a:lnTo>
                    <a:pt x="0" y="1513"/>
                  </a:lnTo>
                  <a:lnTo>
                    <a:pt x="2569" y="1513"/>
                  </a:lnTo>
                  <a:lnTo>
                    <a:pt x="2569" y="805"/>
                  </a:lnTo>
                  <a:lnTo>
                    <a:pt x="2569" y="805"/>
                  </a:lnTo>
                  <a:lnTo>
                    <a:pt x="2601" y="795"/>
                  </a:lnTo>
                  <a:lnTo>
                    <a:pt x="2631" y="781"/>
                  </a:lnTo>
                  <a:lnTo>
                    <a:pt x="2659" y="767"/>
                  </a:lnTo>
                  <a:lnTo>
                    <a:pt x="2687" y="749"/>
                  </a:lnTo>
                  <a:lnTo>
                    <a:pt x="2713" y="729"/>
                  </a:lnTo>
                  <a:lnTo>
                    <a:pt x="2737" y="707"/>
                  </a:lnTo>
                  <a:lnTo>
                    <a:pt x="2759" y="685"/>
                  </a:lnTo>
                  <a:lnTo>
                    <a:pt x="2781" y="659"/>
                  </a:lnTo>
                  <a:lnTo>
                    <a:pt x="2799" y="633"/>
                  </a:lnTo>
                  <a:lnTo>
                    <a:pt x="2815" y="605"/>
                  </a:lnTo>
                  <a:lnTo>
                    <a:pt x="2829" y="574"/>
                  </a:lnTo>
                  <a:lnTo>
                    <a:pt x="2841" y="544"/>
                  </a:lnTo>
                  <a:lnTo>
                    <a:pt x="2851" y="512"/>
                  </a:lnTo>
                  <a:lnTo>
                    <a:pt x="2859" y="480"/>
                  </a:lnTo>
                  <a:lnTo>
                    <a:pt x="2863" y="446"/>
                  </a:lnTo>
                  <a:lnTo>
                    <a:pt x="2863" y="412"/>
                  </a:lnTo>
                  <a:lnTo>
                    <a:pt x="2863" y="412"/>
                  </a:lnTo>
                  <a:lnTo>
                    <a:pt x="2861" y="370"/>
                  </a:lnTo>
                  <a:lnTo>
                    <a:pt x="2855" y="328"/>
                  </a:lnTo>
                  <a:lnTo>
                    <a:pt x="2845" y="290"/>
                  </a:lnTo>
                  <a:lnTo>
                    <a:pt x="2831" y="252"/>
                  </a:lnTo>
                  <a:lnTo>
                    <a:pt x="2813" y="216"/>
                  </a:lnTo>
                  <a:lnTo>
                    <a:pt x="2793" y="182"/>
                  </a:lnTo>
                  <a:lnTo>
                    <a:pt x="2769" y="150"/>
                  </a:lnTo>
                  <a:lnTo>
                    <a:pt x="2743" y="120"/>
                  </a:lnTo>
                  <a:lnTo>
                    <a:pt x="2713" y="94"/>
                  </a:lnTo>
                  <a:lnTo>
                    <a:pt x="2683" y="70"/>
                  </a:lnTo>
                  <a:lnTo>
                    <a:pt x="2649" y="50"/>
                  </a:lnTo>
                  <a:lnTo>
                    <a:pt x="2613" y="32"/>
                  </a:lnTo>
                  <a:lnTo>
                    <a:pt x="2575" y="18"/>
                  </a:lnTo>
                  <a:lnTo>
                    <a:pt x="2535" y="8"/>
                  </a:lnTo>
                  <a:lnTo>
                    <a:pt x="2495" y="2"/>
                  </a:lnTo>
                  <a:lnTo>
                    <a:pt x="2451" y="0"/>
                  </a:lnTo>
                  <a:lnTo>
                    <a:pt x="2451" y="0"/>
                  </a:lnTo>
                  <a:close/>
                  <a:moveTo>
                    <a:pt x="2451" y="540"/>
                  </a:moveTo>
                  <a:lnTo>
                    <a:pt x="2451" y="540"/>
                  </a:lnTo>
                  <a:lnTo>
                    <a:pt x="2439" y="540"/>
                  </a:lnTo>
                  <a:lnTo>
                    <a:pt x="2425" y="538"/>
                  </a:lnTo>
                  <a:lnTo>
                    <a:pt x="2413" y="536"/>
                  </a:lnTo>
                  <a:lnTo>
                    <a:pt x="2401" y="530"/>
                  </a:lnTo>
                  <a:lnTo>
                    <a:pt x="2391" y="526"/>
                  </a:lnTo>
                  <a:lnTo>
                    <a:pt x="2379" y="518"/>
                  </a:lnTo>
                  <a:lnTo>
                    <a:pt x="2361" y="504"/>
                  </a:lnTo>
                  <a:lnTo>
                    <a:pt x="2345" y="484"/>
                  </a:lnTo>
                  <a:lnTo>
                    <a:pt x="2339" y="474"/>
                  </a:lnTo>
                  <a:lnTo>
                    <a:pt x="2333" y="462"/>
                  </a:lnTo>
                  <a:lnTo>
                    <a:pt x="2329" y="450"/>
                  </a:lnTo>
                  <a:lnTo>
                    <a:pt x="2325" y="438"/>
                  </a:lnTo>
                  <a:lnTo>
                    <a:pt x="2323" y="424"/>
                  </a:lnTo>
                  <a:lnTo>
                    <a:pt x="2323" y="412"/>
                  </a:lnTo>
                  <a:lnTo>
                    <a:pt x="2323" y="412"/>
                  </a:lnTo>
                  <a:lnTo>
                    <a:pt x="2323" y="398"/>
                  </a:lnTo>
                  <a:lnTo>
                    <a:pt x="2325" y="386"/>
                  </a:lnTo>
                  <a:lnTo>
                    <a:pt x="2329" y="374"/>
                  </a:lnTo>
                  <a:lnTo>
                    <a:pt x="2333" y="362"/>
                  </a:lnTo>
                  <a:lnTo>
                    <a:pt x="2339" y="350"/>
                  </a:lnTo>
                  <a:lnTo>
                    <a:pt x="2345" y="340"/>
                  </a:lnTo>
                  <a:lnTo>
                    <a:pt x="2361" y="320"/>
                  </a:lnTo>
                  <a:lnTo>
                    <a:pt x="2379" y="304"/>
                  </a:lnTo>
                  <a:lnTo>
                    <a:pt x="2391" y="298"/>
                  </a:lnTo>
                  <a:lnTo>
                    <a:pt x="2401" y="292"/>
                  </a:lnTo>
                  <a:lnTo>
                    <a:pt x="2413" y="288"/>
                  </a:lnTo>
                  <a:lnTo>
                    <a:pt x="2425" y="286"/>
                  </a:lnTo>
                  <a:lnTo>
                    <a:pt x="2439" y="284"/>
                  </a:lnTo>
                  <a:lnTo>
                    <a:pt x="2451" y="282"/>
                  </a:lnTo>
                  <a:lnTo>
                    <a:pt x="2451" y="282"/>
                  </a:lnTo>
                  <a:lnTo>
                    <a:pt x="2465" y="284"/>
                  </a:lnTo>
                  <a:lnTo>
                    <a:pt x="2477" y="286"/>
                  </a:lnTo>
                  <a:lnTo>
                    <a:pt x="2491" y="288"/>
                  </a:lnTo>
                  <a:lnTo>
                    <a:pt x="2503" y="292"/>
                  </a:lnTo>
                  <a:lnTo>
                    <a:pt x="2513" y="298"/>
                  </a:lnTo>
                  <a:lnTo>
                    <a:pt x="2525" y="304"/>
                  </a:lnTo>
                  <a:lnTo>
                    <a:pt x="2543" y="320"/>
                  </a:lnTo>
                  <a:lnTo>
                    <a:pt x="2559" y="340"/>
                  </a:lnTo>
                  <a:lnTo>
                    <a:pt x="2565" y="350"/>
                  </a:lnTo>
                  <a:lnTo>
                    <a:pt x="2571" y="362"/>
                  </a:lnTo>
                  <a:lnTo>
                    <a:pt x="2575" y="374"/>
                  </a:lnTo>
                  <a:lnTo>
                    <a:pt x="2579" y="386"/>
                  </a:lnTo>
                  <a:lnTo>
                    <a:pt x="2581" y="398"/>
                  </a:lnTo>
                  <a:lnTo>
                    <a:pt x="2581" y="412"/>
                  </a:lnTo>
                  <a:lnTo>
                    <a:pt x="2581" y="412"/>
                  </a:lnTo>
                  <a:lnTo>
                    <a:pt x="2581" y="424"/>
                  </a:lnTo>
                  <a:lnTo>
                    <a:pt x="2579" y="438"/>
                  </a:lnTo>
                  <a:lnTo>
                    <a:pt x="2575" y="450"/>
                  </a:lnTo>
                  <a:lnTo>
                    <a:pt x="2571" y="462"/>
                  </a:lnTo>
                  <a:lnTo>
                    <a:pt x="2565" y="474"/>
                  </a:lnTo>
                  <a:lnTo>
                    <a:pt x="2559" y="484"/>
                  </a:lnTo>
                  <a:lnTo>
                    <a:pt x="2543" y="504"/>
                  </a:lnTo>
                  <a:lnTo>
                    <a:pt x="2525" y="518"/>
                  </a:lnTo>
                  <a:lnTo>
                    <a:pt x="2513" y="526"/>
                  </a:lnTo>
                  <a:lnTo>
                    <a:pt x="2503" y="530"/>
                  </a:lnTo>
                  <a:lnTo>
                    <a:pt x="2491" y="536"/>
                  </a:lnTo>
                  <a:lnTo>
                    <a:pt x="2477" y="538"/>
                  </a:lnTo>
                  <a:lnTo>
                    <a:pt x="2465" y="540"/>
                  </a:lnTo>
                  <a:lnTo>
                    <a:pt x="2451" y="540"/>
                  </a:lnTo>
                  <a:lnTo>
                    <a:pt x="2451" y="54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505;p55">
            <a:extLst>
              <a:ext uri="{FF2B5EF4-FFF2-40B4-BE49-F238E27FC236}">
                <a16:creationId xmlns:a16="http://schemas.microsoft.com/office/drawing/2014/main" id="{DB768BF8-6F3A-4F9C-9835-64AFB19DDAE8}"/>
              </a:ext>
            </a:extLst>
          </p:cNvPr>
          <p:cNvSpPr/>
          <p:nvPr/>
        </p:nvSpPr>
        <p:spPr>
          <a:xfrm>
            <a:off x="1560578" y="1455499"/>
            <a:ext cx="8811900" cy="526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506;p55">
            <a:extLst>
              <a:ext uri="{FF2B5EF4-FFF2-40B4-BE49-F238E27FC236}">
                <a16:creationId xmlns:a16="http://schemas.microsoft.com/office/drawing/2014/main" id="{D1B7F966-2FF3-4352-85A1-644076D4A845}"/>
              </a:ext>
            </a:extLst>
          </p:cNvPr>
          <p:cNvSpPr/>
          <p:nvPr/>
        </p:nvSpPr>
        <p:spPr>
          <a:xfrm>
            <a:off x="2454332" y="1548090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C" sz="1200" dirty="0">
                <a:solidFill>
                  <a:srgbClr val="000000"/>
                </a:solidFill>
              </a:rPr>
              <a:t>Definición y comunicación de la </a:t>
            </a:r>
            <a:r>
              <a:rPr lang="es-EC" sz="1200" b="1" dirty="0" err="1">
                <a:solidFill>
                  <a:srgbClr val="000000"/>
                </a:solidFill>
              </a:rPr>
              <a:t>POLITICA</a:t>
            </a:r>
            <a:r>
              <a:rPr lang="es-EC" sz="1200" b="1" dirty="0">
                <a:solidFill>
                  <a:srgbClr val="000000"/>
                </a:solidFill>
              </a:rPr>
              <a:t> </a:t>
            </a:r>
            <a:r>
              <a:rPr lang="es-EC" sz="1200" dirty="0">
                <a:solidFill>
                  <a:srgbClr val="000000"/>
                </a:solidFill>
              </a:rPr>
              <a:t>de lucha contra el soborno al personal de la</a:t>
            </a:r>
          </a:p>
          <a:p>
            <a:r>
              <a:rPr lang="es-EC" sz="1200" dirty="0">
                <a:solidFill>
                  <a:srgbClr val="000000"/>
                </a:solidFill>
              </a:rPr>
              <a:t>organización y a los socios de negocios que planteen el mayor riesgo de soborno</a:t>
            </a:r>
            <a:r>
              <a:rPr lang="en" sz="9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1" name="Google Shape;507;p55">
            <a:extLst>
              <a:ext uri="{FF2B5EF4-FFF2-40B4-BE49-F238E27FC236}">
                <a16:creationId xmlns:a16="http://schemas.microsoft.com/office/drawing/2014/main" id="{BF6BCD29-DD1D-4342-8600-5EC6F9C99558}"/>
              </a:ext>
            </a:extLst>
          </p:cNvPr>
          <p:cNvSpPr/>
          <p:nvPr/>
        </p:nvSpPr>
        <p:spPr>
          <a:xfrm>
            <a:off x="1901976" y="1455499"/>
            <a:ext cx="526500" cy="5265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508;p55">
            <a:extLst>
              <a:ext uri="{FF2B5EF4-FFF2-40B4-BE49-F238E27FC236}">
                <a16:creationId xmlns:a16="http://schemas.microsoft.com/office/drawing/2014/main" id="{7B350085-C0CA-486B-B404-AC536B6743DC}"/>
              </a:ext>
            </a:extLst>
          </p:cNvPr>
          <p:cNvSpPr/>
          <p:nvPr/>
        </p:nvSpPr>
        <p:spPr>
          <a:xfrm>
            <a:off x="2018941" y="1508083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509;p55">
            <a:extLst>
              <a:ext uri="{FF2B5EF4-FFF2-40B4-BE49-F238E27FC236}">
                <a16:creationId xmlns:a16="http://schemas.microsoft.com/office/drawing/2014/main" id="{CDE1002C-4A85-4DA9-BC8A-6C8CB4444CDF}"/>
              </a:ext>
            </a:extLst>
          </p:cNvPr>
          <p:cNvSpPr txBox="1"/>
          <p:nvPr/>
        </p:nvSpPr>
        <p:spPr>
          <a:xfrm>
            <a:off x="1908192" y="1600306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1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510;p55">
            <a:extLst>
              <a:ext uri="{FF2B5EF4-FFF2-40B4-BE49-F238E27FC236}">
                <a16:creationId xmlns:a16="http://schemas.microsoft.com/office/drawing/2014/main" id="{79907913-F26F-4B85-8F81-26E774F4F564}"/>
              </a:ext>
            </a:extLst>
          </p:cNvPr>
          <p:cNvGrpSpPr/>
          <p:nvPr/>
        </p:nvGrpSpPr>
        <p:grpSpPr>
          <a:xfrm>
            <a:off x="9935827" y="1543942"/>
            <a:ext cx="349827" cy="349775"/>
            <a:chOff x="4325112" y="2272755"/>
            <a:chExt cx="720105" cy="719997"/>
          </a:xfrm>
        </p:grpSpPr>
        <p:sp>
          <p:nvSpPr>
            <p:cNvPr id="105" name="Google Shape;511;p55">
              <a:extLst>
                <a:ext uri="{FF2B5EF4-FFF2-40B4-BE49-F238E27FC236}">
                  <a16:creationId xmlns:a16="http://schemas.microsoft.com/office/drawing/2014/main" id="{CF2FD786-7EF4-4D5F-95F5-6E27502C5584}"/>
                </a:ext>
              </a:extLst>
            </p:cNvPr>
            <p:cNvSpPr/>
            <p:nvPr/>
          </p:nvSpPr>
          <p:spPr>
            <a:xfrm>
              <a:off x="4325112" y="2272755"/>
              <a:ext cx="720105" cy="719997"/>
            </a:xfrm>
            <a:custGeom>
              <a:avLst/>
              <a:gdLst/>
              <a:ahLst/>
              <a:cxnLst/>
              <a:rect l="l" t="t" r="r" b="b"/>
              <a:pathLst>
                <a:path w="6696" h="6695" extrusionOk="0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512;p55">
              <a:extLst>
                <a:ext uri="{FF2B5EF4-FFF2-40B4-BE49-F238E27FC236}">
                  <a16:creationId xmlns:a16="http://schemas.microsoft.com/office/drawing/2014/main" id="{F0477F59-BAD0-4A27-A8E0-9E4E0809B929}"/>
                </a:ext>
              </a:extLst>
            </p:cNvPr>
            <p:cNvSpPr/>
            <p:nvPr/>
          </p:nvSpPr>
          <p:spPr>
            <a:xfrm>
              <a:off x="4402113" y="2345454"/>
              <a:ext cx="570405" cy="570298"/>
            </a:xfrm>
            <a:custGeom>
              <a:avLst/>
              <a:gdLst/>
              <a:ahLst/>
              <a:cxnLst/>
              <a:rect l="l" t="t" r="r" b="b"/>
              <a:pathLst>
                <a:path w="5304" h="5303" extrusionOk="0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513;p55">
              <a:extLst>
                <a:ext uri="{FF2B5EF4-FFF2-40B4-BE49-F238E27FC236}">
                  <a16:creationId xmlns:a16="http://schemas.microsoft.com/office/drawing/2014/main" id="{FC37E00E-E6FD-464A-AF1F-AB6B03C31625}"/>
                </a:ext>
              </a:extLst>
            </p:cNvPr>
            <p:cNvSpPr/>
            <p:nvPr/>
          </p:nvSpPr>
          <p:spPr>
            <a:xfrm>
              <a:off x="4671185" y="2414927"/>
              <a:ext cx="154431" cy="208848"/>
            </a:xfrm>
            <a:custGeom>
              <a:avLst/>
              <a:gdLst/>
              <a:ahLst/>
              <a:cxnLst/>
              <a:rect l="l" t="t" r="r" b="b"/>
              <a:pathLst>
                <a:path w="1436" h="1942" extrusionOk="0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514;p55">
            <a:extLst>
              <a:ext uri="{FF2B5EF4-FFF2-40B4-BE49-F238E27FC236}">
                <a16:creationId xmlns:a16="http://schemas.microsoft.com/office/drawing/2014/main" id="{F7BE97AF-E28C-49CC-9716-468DBD52B414}"/>
              </a:ext>
            </a:extLst>
          </p:cNvPr>
          <p:cNvSpPr/>
          <p:nvPr/>
        </p:nvSpPr>
        <p:spPr>
          <a:xfrm>
            <a:off x="1560578" y="2650989"/>
            <a:ext cx="8811900" cy="526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B8C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515;p55">
            <a:extLst>
              <a:ext uri="{FF2B5EF4-FFF2-40B4-BE49-F238E27FC236}">
                <a16:creationId xmlns:a16="http://schemas.microsoft.com/office/drawing/2014/main" id="{F09A7C0A-082F-4313-81DC-01BC60CCF549}"/>
              </a:ext>
            </a:extLst>
          </p:cNvPr>
          <p:cNvSpPr/>
          <p:nvPr/>
        </p:nvSpPr>
        <p:spPr>
          <a:xfrm>
            <a:off x="2454332" y="2743580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1200" dirty="0">
                <a:solidFill>
                  <a:schemeClr val="accent6"/>
                </a:solidFill>
              </a:rPr>
              <a:t>Registro de </a:t>
            </a:r>
            <a:r>
              <a:rPr lang="es-EC" sz="1200" b="1" dirty="0">
                <a:solidFill>
                  <a:schemeClr val="accent6"/>
                </a:solidFill>
              </a:rPr>
              <a:t>FORMACIÓN/SENSIBILIZACIÓN </a:t>
            </a:r>
            <a:r>
              <a:rPr lang="es-EC" sz="1200" dirty="0">
                <a:solidFill>
                  <a:schemeClr val="accent6"/>
                </a:solidFill>
              </a:rPr>
              <a:t>contra el soborno</a:t>
            </a:r>
            <a:r>
              <a:rPr lang="en" sz="9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516;p55">
            <a:extLst>
              <a:ext uri="{FF2B5EF4-FFF2-40B4-BE49-F238E27FC236}">
                <a16:creationId xmlns:a16="http://schemas.microsoft.com/office/drawing/2014/main" id="{071DC285-DFFF-4245-B098-69201CD5C498}"/>
              </a:ext>
            </a:extLst>
          </p:cNvPr>
          <p:cNvSpPr/>
          <p:nvPr/>
        </p:nvSpPr>
        <p:spPr>
          <a:xfrm>
            <a:off x="1901976" y="2650989"/>
            <a:ext cx="526500" cy="52650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517;p55">
            <a:extLst>
              <a:ext uri="{FF2B5EF4-FFF2-40B4-BE49-F238E27FC236}">
                <a16:creationId xmlns:a16="http://schemas.microsoft.com/office/drawing/2014/main" id="{CAA5F4F5-AB5D-4F57-9DF9-C7C59B00EF84}"/>
              </a:ext>
            </a:extLst>
          </p:cNvPr>
          <p:cNvSpPr/>
          <p:nvPr/>
        </p:nvSpPr>
        <p:spPr>
          <a:xfrm>
            <a:off x="2018941" y="2703573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518;p55">
            <a:extLst>
              <a:ext uri="{FF2B5EF4-FFF2-40B4-BE49-F238E27FC236}">
                <a16:creationId xmlns:a16="http://schemas.microsoft.com/office/drawing/2014/main" id="{C88EC827-21D2-4564-ACBE-29B63F7995C6}"/>
              </a:ext>
            </a:extLst>
          </p:cNvPr>
          <p:cNvSpPr txBox="1"/>
          <p:nvPr/>
        </p:nvSpPr>
        <p:spPr>
          <a:xfrm>
            <a:off x="1908192" y="2795796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3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519;p55">
            <a:extLst>
              <a:ext uri="{FF2B5EF4-FFF2-40B4-BE49-F238E27FC236}">
                <a16:creationId xmlns:a16="http://schemas.microsoft.com/office/drawing/2014/main" id="{2234F8DC-F816-45F1-87D3-A9A5E5F4AC3B}"/>
              </a:ext>
            </a:extLst>
          </p:cNvPr>
          <p:cNvGrpSpPr/>
          <p:nvPr/>
        </p:nvGrpSpPr>
        <p:grpSpPr>
          <a:xfrm>
            <a:off x="9935673" y="2739352"/>
            <a:ext cx="349803" cy="349750"/>
            <a:chOff x="986" y="0"/>
            <a:chExt cx="6673" cy="6672"/>
          </a:xfrm>
        </p:grpSpPr>
        <p:sp>
          <p:nvSpPr>
            <p:cNvPr id="114" name="Google Shape;520;p55">
              <a:extLst>
                <a:ext uri="{FF2B5EF4-FFF2-40B4-BE49-F238E27FC236}">
                  <a16:creationId xmlns:a16="http://schemas.microsoft.com/office/drawing/2014/main" id="{898C3E8C-FC56-4983-BAF3-6EC352802DB5}"/>
                </a:ext>
              </a:extLst>
            </p:cNvPr>
            <p:cNvSpPr/>
            <p:nvPr/>
          </p:nvSpPr>
          <p:spPr>
            <a:xfrm>
              <a:off x="986" y="0"/>
              <a:ext cx="6673" cy="6672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521;p55">
              <a:extLst>
                <a:ext uri="{FF2B5EF4-FFF2-40B4-BE49-F238E27FC236}">
                  <a16:creationId xmlns:a16="http://schemas.microsoft.com/office/drawing/2014/main" id="{B31253AA-7423-49FE-8F9A-F549607C80E1}"/>
                </a:ext>
              </a:extLst>
            </p:cNvPr>
            <p:cNvSpPr/>
            <p:nvPr/>
          </p:nvSpPr>
          <p:spPr>
            <a:xfrm>
              <a:off x="1700" y="674"/>
              <a:ext cx="5287" cy="5284"/>
            </a:xfrm>
            <a:custGeom>
              <a:avLst/>
              <a:gdLst/>
              <a:ahLst/>
              <a:cxnLst/>
              <a:rect l="l" t="t" r="r" b="b"/>
              <a:pathLst>
                <a:path w="5287" h="5284" extrusionOk="0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522;p55">
            <a:extLst>
              <a:ext uri="{FF2B5EF4-FFF2-40B4-BE49-F238E27FC236}">
                <a16:creationId xmlns:a16="http://schemas.microsoft.com/office/drawing/2014/main" id="{2A83502D-D7A8-4DA4-BE88-9E40DCD3748D}"/>
              </a:ext>
            </a:extLst>
          </p:cNvPr>
          <p:cNvSpPr/>
          <p:nvPr/>
        </p:nvSpPr>
        <p:spPr>
          <a:xfrm>
            <a:off x="1560578" y="3248732"/>
            <a:ext cx="8811900" cy="526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B8C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523;p55">
            <a:extLst>
              <a:ext uri="{FF2B5EF4-FFF2-40B4-BE49-F238E27FC236}">
                <a16:creationId xmlns:a16="http://schemas.microsoft.com/office/drawing/2014/main" id="{2D88F088-3590-4710-94EE-68D3AD7D6253}"/>
              </a:ext>
            </a:extLst>
          </p:cNvPr>
          <p:cNvSpPr/>
          <p:nvPr/>
        </p:nvSpPr>
        <p:spPr>
          <a:xfrm>
            <a:off x="2454332" y="3341324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C" sz="1200" dirty="0">
                <a:solidFill>
                  <a:schemeClr val="accent6"/>
                </a:solidFill>
              </a:rPr>
              <a:t>Establecer </a:t>
            </a:r>
            <a:r>
              <a:rPr lang="es-EC" sz="1200" b="1" dirty="0">
                <a:solidFill>
                  <a:schemeClr val="accent6"/>
                </a:solidFill>
              </a:rPr>
              <a:t>CONTROLES FINANCIEROS</a:t>
            </a:r>
            <a:r>
              <a:rPr lang="es-EC" sz="1200" dirty="0">
                <a:solidFill>
                  <a:schemeClr val="accent6"/>
                </a:solidFill>
              </a:rPr>
              <a:t>, por ejemplo requerir dos firmas para la</a:t>
            </a:r>
          </a:p>
          <a:p>
            <a:r>
              <a:rPr lang="es-EC" sz="1200" dirty="0">
                <a:solidFill>
                  <a:schemeClr val="accent6"/>
                </a:solidFill>
              </a:rPr>
              <a:t>aprobación de un pago.</a:t>
            </a:r>
            <a:endParaRPr sz="1200" kern="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8" name="Google Shape;524;p55">
            <a:extLst>
              <a:ext uri="{FF2B5EF4-FFF2-40B4-BE49-F238E27FC236}">
                <a16:creationId xmlns:a16="http://schemas.microsoft.com/office/drawing/2014/main" id="{C3796298-2A3F-4A2F-B59B-6A7A921528C3}"/>
              </a:ext>
            </a:extLst>
          </p:cNvPr>
          <p:cNvSpPr/>
          <p:nvPr/>
        </p:nvSpPr>
        <p:spPr>
          <a:xfrm>
            <a:off x="1901976" y="3248732"/>
            <a:ext cx="526500" cy="5265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525;p55">
            <a:extLst>
              <a:ext uri="{FF2B5EF4-FFF2-40B4-BE49-F238E27FC236}">
                <a16:creationId xmlns:a16="http://schemas.microsoft.com/office/drawing/2014/main" id="{81414D21-547F-47F5-9850-BB159FB279A2}"/>
              </a:ext>
            </a:extLst>
          </p:cNvPr>
          <p:cNvSpPr/>
          <p:nvPr/>
        </p:nvSpPr>
        <p:spPr>
          <a:xfrm>
            <a:off x="2018941" y="3301316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526;p55">
            <a:extLst>
              <a:ext uri="{FF2B5EF4-FFF2-40B4-BE49-F238E27FC236}">
                <a16:creationId xmlns:a16="http://schemas.microsoft.com/office/drawing/2014/main" id="{514B3934-D757-4271-9963-D3EF93673A03}"/>
              </a:ext>
            </a:extLst>
          </p:cNvPr>
          <p:cNvSpPr txBox="1"/>
          <p:nvPr/>
        </p:nvSpPr>
        <p:spPr>
          <a:xfrm>
            <a:off x="1908192" y="3393539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4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527;p55">
            <a:extLst>
              <a:ext uri="{FF2B5EF4-FFF2-40B4-BE49-F238E27FC236}">
                <a16:creationId xmlns:a16="http://schemas.microsoft.com/office/drawing/2014/main" id="{791900F6-57A6-47C9-9354-B905F0C895EF}"/>
              </a:ext>
            </a:extLst>
          </p:cNvPr>
          <p:cNvGrpSpPr/>
          <p:nvPr/>
        </p:nvGrpSpPr>
        <p:grpSpPr>
          <a:xfrm>
            <a:off x="9935673" y="3337095"/>
            <a:ext cx="349803" cy="349750"/>
            <a:chOff x="986" y="0"/>
            <a:chExt cx="6673" cy="6672"/>
          </a:xfrm>
        </p:grpSpPr>
        <p:sp>
          <p:nvSpPr>
            <p:cNvPr id="122" name="Google Shape;528;p55">
              <a:extLst>
                <a:ext uri="{FF2B5EF4-FFF2-40B4-BE49-F238E27FC236}">
                  <a16:creationId xmlns:a16="http://schemas.microsoft.com/office/drawing/2014/main" id="{45C583EE-0137-4D07-BE9D-B8D76761FB63}"/>
                </a:ext>
              </a:extLst>
            </p:cNvPr>
            <p:cNvSpPr/>
            <p:nvPr/>
          </p:nvSpPr>
          <p:spPr>
            <a:xfrm>
              <a:off x="986" y="0"/>
              <a:ext cx="6673" cy="6672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8"/>
                  </a:moveTo>
                  <a:lnTo>
                    <a:pt x="284" y="6388"/>
                  </a:lnTo>
                  <a:lnTo>
                    <a:pt x="284" y="284"/>
                  </a:lnTo>
                  <a:lnTo>
                    <a:pt x="6389" y="284"/>
                  </a:lnTo>
                  <a:lnTo>
                    <a:pt x="6389" y="6388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529;p55">
              <a:extLst>
                <a:ext uri="{FF2B5EF4-FFF2-40B4-BE49-F238E27FC236}">
                  <a16:creationId xmlns:a16="http://schemas.microsoft.com/office/drawing/2014/main" id="{833A40D2-B1E2-4F13-AB27-AA93468E463C}"/>
                </a:ext>
              </a:extLst>
            </p:cNvPr>
            <p:cNvSpPr/>
            <p:nvPr/>
          </p:nvSpPr>
          <p:spPr>
            <a:xfrm>
              <a:off x="1882" y="896"/>
              <a:ext cx="4879" cy="4878"/>
            </a:xfrm>
            <a:custGeom>
              <a:avLst/>
              <a:gdLst/>
              <a:ahLst/>
              <a:cxnLst/>
              <a:rect l="l" t="t" r="r" b="b"/>
              <a:pathLst>
                <a:path w="4879" h="4878" extrusionOk="0">
                  <a:moveTo>
                    <a:pt x="2441" y="4878"/>
                  </a:moveTo>
                  <a:lnTo>
                    <a:pt x="2441" y="4878"/>
                  </a:lnTo>
                  <a:lnTo>
                    <a:pt x="2503" y="4878"/>
                  </a:lnTo>
                  <a:lnTo>
                    <a:pt x="2565" y="4876"/>
                  </a:lnTo>
                  <a:lnTo>
                    <a:pt x="2627" y="4872"/>
                  </a:lnTo>
                  <a:lnTo>
                    <a:pt x="2689" y="4866"/>
                  </a:lnTo>
                  <a:lnTo>
                    <a:pt x="2751" y="4860"/>
                  </a:lnTo>
                  <a:lnTo>
                    <a:pt x="2811" y="4850"/>
                  </a:lnTo>
                  <a:lnTo>
                    <a:pt x="2871" y="4840"/>
                  </a:lnTo>
                  <a:lnTo>
                    <a:pt x="2931" y="4830"/>
                  </a:lnTo>
                  <a:lnTo>
                    <a:pt x="2991" y="4816"/>
                  </a:lnTo>
                  <a:lnTo>
                    <a:pt x="3049" y="4802"/>
                  </a:lnTo>
                  <a:lnTo>
                    <a:pt x="3107" y="4786"/>
                  </a:lnTo>
                  <a:lnTo>
                    <a:pt x="3165" y="4770"/>
                  </a:lnTo>
                  <a:lnTo>
                    <a:pt x="3223" y="4750"/>
                  </a:lnTo>
                  <a:lnTo>
                    <a:pt x="3279" y="4730"/>
                  </a:lnTo>
                  <a:lnTo>
                    <a:pt x="3335" y="4710"/>
                  </a:lnTo>
                  <a:lnTo>
                    <a:pt x="3389" y="4686"/>
                  </a:lnTo>
                  <a:lnTo>
                    <a:pt x="3443" y="4664"/>
                  </a:lnTo>
                  <a:lnTo>
                    <a:pt x="3497" y="4638"/>
                  </a:lnTo>
                  <a:lnTo>
                    <a:pt x="3551" y="4612"/>
                  </a:lnTo>
                  <a:lnTo>
                    <a:pt x="3603" y="4584"/>
                  </a:lnTo>
                  <a:lnTo>
                    <a:pt x="3653" y="4556"/>
                  </a:lnTo>
                  <a:lnTo>
                    <a:pt x="3705" y="4526"/>
                  </a:lnTo>
                  <a:lnTo>
                    <a:pt x="3755" y="4494"/>
                  </a:lnTo>
                  <a:lnTo>
                    <a:pt x="3803" y="4462"/>
                  </a:lnTo>
                  <a:lnTo>
                    <a:pt x="3851" y="4428"/>
                  </a:lnTo>
                  <a:lnTo>
                    <a:pt x="3899" y="4394"/>
                  </a:lnTo>
                  <a:lnTo>
                    <a:pt x="3945" y="4358"/>
                  </a:lnTo>
                  <a:lnTo>
                    <a:pt x="3991" y="4322"/>
                  </a:lnTo>
                  <a:lnTo>
                    <a:pt x="4035" y="4284"/>
                  </a:lnTo>
                  <a:lnTo>
                    <a:pt x="4079" y="4244"/>
                  </a:lnTo>
                  <a:lnTo>
                    <a:pt x="4123" y="4204"/>
                  </a:lnTo>
                  <a:lnTo>
                    <a:pt x="4165" y="4164"/>
                  </a:lnTo>
                  <a:lnTo>
                    <a:pt x="4205" y="4122"/>
                  </a:lnTo>
                  <a:lnTo>
                    <a:pt x="4245" y="4078"/>
                  </a:lnTo>
                  <a:lnTo>
                    <a:pt x="4285" y="4036"/>
                  </a:lnTo>
                  <a:lnTo>
                    <a:pt x="4323" y="3990"/>
                  </a:lnTo>
                  <a:lnTo>
                    <a:pt x="4359" y="3944"/>
                  </a:lnTo>
                  <a:lnTo>
                    <a:pt x="4395" y="3898"/>
                  </a:lnTo>
                  <a:lnTo>
                    <a:pt x="4429" y="3850"/>
                  </a:lnTo>
                  <a:lnTo>
                    <a:pt x="4463" y="3802"/>
                  </a:lnTo>
                  <a:lnTo>
                    <a:pt x="4495" y="3754"/>
                  </a:lnTo>
                  <a:lnTo>
                    <a:pt x="4527" y="3704"/>
                  </a:lnTo>
                  <a:lnTo>
                    <a:pt x="4557" y="3652"/>
                  </a:lnTo>
                  <a:lnTo>
                    <a:pt x="4585" y="3602"/>
                  </a:lnTo>
                  <a:lnTo>
                    <a:pt x="4613" y="3550"/>
                  </a:lnTo>
                  <a:lnTo>
                    <a:pt x="4639" y="3496"/>
                  </a:lnTo>
                  <a:lnTo>
                    <a:pt x="4663" y="3442"/>
                  </a:lnTo>
                  <a:lnTo>
                    <a:pt x="4687" y="3388"/>
                  </a:lnTo>
                  <a:lnTo>
                    <a:pt x="4711" y="3334"/>
                  </a:lnTo>
                  <a:lnTo>
                    <a:pt x="4731" y="3278"/>
                  </a:lnTo>
                  <a:lnTo>
                    <a:pt x="4751" y="3222"/>
                  </a:lnTo>
                  <a:lnTo>
                    <a:pt x="4769" y="3164"/>
                  </a:lnTo>
                  <a:lnTo>
                    <a:pt x="4787" y="3106"/>
                  </a:lnTo>
                  <a:lnTo>
                    <a:pt x="4803" y="3048"/>
                  </a:lnTo>
                  <a:lnTo>
                    <a:pt x="4817" y="2990"/>
                  </a:lnTo>
                  <a:lnTo>
                    <a:pt x="4831" y="2930"/>
                  </a:lnTo>
                  <a:lnTo>
                    <a:pt x="4841" y="2872"/>
                  </a:lnTo>
                  <a:lnTo>
                    <a:pt x="4851" y="2810"/>
                  </a:lnTo>
                  <a:lnTo>
                    <a:pt x="4861" y="2750"/>
                  </a:lnTo>
                  <a:lnTo>
                    <a:pt x="4867" y="2688"/>
                  </a:lnTo>
                  <a:lnTo>
                    <a:pt x="4873" y="2628"/>
                  </a:lnTo>
                  <a:lnTo>
                    <a:pt x="4877" y="2566"/>
                  </a:lnTo>
                  <a:lnTo>
                    <a:pt x="4879" y="2502"/>
                  </a:lnTo>
                  <a:lnTo>
                    <a:pt x="4879" y="2440"/>
                  </a:lnTo>
                  <a:lnTo>
                    <a:pt x="4879" y="2440"/>
                  </a:lnTo>
                  <a:lnTo>
                    <a:pt x="4879" y="2376"/>
                  </a:lnTo>
                  <a:lnTo>
                    <a:pt x="4877" y="2314"/>
                  </a:lnTo>
                  <a:lnTo>
                    <a:pt x="4873" y="2252"/>
                  </a:lnTo>
                  <a:lnTo>
                    <a:pt x="4867" y="2190"/>
                  </a:lnTo>
                  <a:lnTo>
                    <a:pt x="4861" y="2130"/>
                  </a:lnTo>
                  <a:lnTo>
                    <a:pt x="4851" y="2068"/>
                  </a:lnTo>
                  <a:lnTo>
                    <a:pt x="4841" y="2008"/>
                  </a:lnTo>
                  <a:lnTo>
                    <a:pt x="4831" y="1948"/>
                  </a:lnTo>
                  <a:lnTo>
                    <a:pt x="4817" y="1890"/>
                  </a:lnTo>
                  <a:lnTo>
                    <a:pt x="4803" y="1830"/>
                  </a:lnTo>
                  <a:lnTo>
                    <a:pt x="4787" y="1772"/>
                  </a:lnTo>
                  <a:lnTo>
                    <a:pt x="4769" y="1716"/>
                  </a:lnTo>
                  <a:lnTo>
                    <a:pt x="4751" y="1658"/>
                  </a:lnTo>
                  <a:lnTo>
                    <a:pt x="4731" y="1602"/>
                  </a:lnTo>
                  <a:lnTo>
                    <a:pt x="4711" y="1546"/>
                  </a:lnTo>
                  <a:lnTo>
                    <a:pt x="4687" y="1492"/>
                  </a:lnTo>
                  <a:lnTo>
                    <a:pt x="4663" y="1436"/>
                  </a:lnTo>
                  <a:lnTo>
                    <a:pt x="4639" y="1384"/>
                  </a:lnTo>
                  <a:lnTo>
                    <a:pt x="4613" y="1330"/>
                  </a:lnTo>
                  <a:lnTo>
                    <a:pt x="4585" y="1278"/>
                  </a:lnTo>
                  <a:lnTo>
                    <a:pt x="4557" y="1226"/>
                  </a:lnTo>
                  <a:lnTo>
                    <a:pt x="4527" y="1176"/>
                  </a:lnTo>
                  <a:lnTo>
                    <a:pt x="4495" y="1126"/>
                  </a:lnTo>
                  <a:lnTo>
                    <a:pt x="4463" y="1078"/>
                  </a:lnTo>
                  <a:lnTo>
                    <a:pt x="4429" y="1028"/>
                  </a:lnTo>
                  <a:lnTo>
                    <a:pt x="4395" y="982"/>
                  </a:lnTo>
                  <a:lnTo>
                    <a:pt x="4359" y="934"/>
                  </a:lnTo>
                  <a:lnTo>
                    <a:pt x="4323" y="890"/>
                  </a:lnTo>
                  <a:lnTo>
                    <a:pt x="4285" y="844"/>
                  </a:lnTo>
                  <a:lnTo>
                    <a:pt x="4245" y="800"/>
                  </a:lnTo>
                  <a:lnTo>
                    <a:pt x="4205" y="758"/>
                  </a:lnTo>
                  <a:lnTo>
                    <a:pt x="4165" y="716"/>
                  </a:lnTo>
                  <a:lnTo>
                    <a:pt x="4123" y="676"/>
                  </a:lnTo>
                  <a:lnTo>
                    <a:pt x="4079" y="636"/>
                  </a:lnTo>
                  <a:lnTo>
                    <a:pt x="4035" y="596"/>
                  </a:lnTo>
                  <a:lnTo>
                    <a:pt x="3991" y="558"/>
                  </a:lnTo>
                  <a:lnTo>
                    <a:pt x="3945" y="522"/>
                  </a:lnTo>
                  <a:lnTo>
                    <a:pt x="3899" y="486"/>
                  </a:lnTo>
                  <a:lnTo>
                    <a:pt x="3851" y="452"/>
                  </a:lnTo>
                  <a:lnTo>
                    <a:pt x="3803" y="418"/>
                  </a:lnTo>
                  <a:lnTo>
                    <a:pt x="3755" y="386"/>
                  </a:lnTo>
                  <a:lnTo>
                    <a:pt x="3705" y="354"/>
                  </a:lnTo>
                  <a:lnTo>
                    <a:pt x="3653" y="324"/>
                  </a:lnTo>
                  <a:lnTo>
                    <a:pt x="3603" y="296"/>
                  </a:lnTo>
                  <a:lnTo>
                    <a:pt x="3551" y="268"/>
                  </a:lnTo>
                  <a:lnTo>
                    <a:pt x="3497" y="242"/>
                  </a:lnTo>
                  <a:lnTo>
                    <a:pt x="3443" y="216"/>
                  </a:lnTo>
                  <a:lnTo>
                    <a:pt x="3389" y="192"/>
                  </a:lnTo>
                  <a:lnTo>
                    <a:pt x="3335" y="170"/>
                  </a:lnTo>
                  <a:lnTo>
                    <a:pt x="3279" y="150"/>
                  </a:lnTo>
                  <a:lnTo>
                    <a:pt x="3223" y="130"/>
                  </a:lnTo>
                  <a:lnTo>
                    <a:pt x="3165" y="110"/>
                  </a:lnTo>
                  <a:lnTo>
                    <a:pt x="3107" y="94"/>
                  </a:lnTo>
                  <a:lnTo>
                    <a:pt x="3049" y="78"/>
                  </a:lnTo>
                  <a:lnTo>
                    <a:pt x="2991" y="64"/>
                  </a:lnTo>
                  <a:lnTo>
                    <a:pt x="2931" y="50"/>
                  </a:lnTo>
                  <a:lnTo>
                    <a:pt x="2871" y="38"/>
                  </a:lnTo>
                  <a:lnTo>
                    <a:pt x="2811" y="28"/>
                  </a:lnTo>
                  <a:lnTo>
                    <a:pt x="2751" y="20"/>
                  </a:lnTo>
                  <a:lnTo>
                    <a:pt x="2689" y="14"/>
                  </a:lnTo>
                  <a:lnTo>
                    <a:pt x="2627" y="8"/>
                  </a:lnTo>
                  <a:lnTo>
                    <a:pt x="2565" y="4"/>
                  </a:lnTo>
                  <a:lnTo>
                    <a:pt x="2503" y="2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376" y="2"/>
                  </a:lnTo>
                  <a:lnTo>
                    <a:pt x="2314" y="4"/>
                  </a:lnTo>
                  <a:lnTo>
                    <a:pt x="2252" y="8"/>
                  </a:lnTo>
                  <a:lnTo>
                    <a:pt x="2190" y="14"/>
                  </a:lnTo>
                  <a:lnTo>
                    <a:pt x="2130" y="20"/>
                  </a:lnTo>
                  <a:lnTo>
                    <a:pt x="2068" y="28"/>
                  </a:lnTo>
                  <a:lnTo>
                    <a:pt x="2008" y="38"/>
                  </a:lnTo>
                  <a:lnTo>
                    <a:pt x="1948" y="50"/>
                  </a:lnTo>
                  <a:lnTo>
                    <a:pt x="1890" y="64"/>
                  </a:lnTo>
                  <a:lnTo>
                    <a:pt x="1830" y="78"/>
                  </a:lnTo>
                  <a:lnTo>
                    <a:pt x="1772" y="94"/>
                  </a:lnTo>
                  <a:lnTo>
                    <a:pt x="1716" y="110"/>
                  </a:lnTo>
                  <a:lnTo>
                    <a:pt x="1658" y="130"/>
                  </a:lnTo>
                  <a:lnTo>
                    <a:pt x="1602" y="150"/>
                  </a:lnTo>
                  <a:lnTo>
                    <a:pt x="1546" y="170"/>
                  </a:lnTo>
                  <a:lnTo>
                    <a:pt x="1492" y="192"/>
                  </a:lnTo>
                  <a:lnTo>
                    <a:pt x="1436" y="216"/>
                  </a:lnTo>
                  <a:lnTo>
                    <a:pt x="1384" y="242"/>
                  </a:lnTo>
                  <a:lnTo>
                    <a:pt x="1330" y="268"/>
                  </a:lnTo>
                  <a:lnTo>
                    <a:pt x="1278" y="296"/>
                  </a:lnTo>
                  <a:lnTo>
                    <a:pt x="1226" y="324"/>
                  </a:lnTo>
                  <a:lnTo>
                    <a:pt x="1176" y="354"/>
                  </a:lnTo>
                  <a:lnTo>
                    <a:pt x="1126" y="386"/>
                  </a:lnTo>
                  <a:lnTo>
                    <a:pt x="1076" y="418"/>
                  </a:lnTo>
                  <a:lnTo>
                    <a:pt x="1028" y="452"/>
                  </a:lnTo>
                  <a:lnTo>
                    <a:pt x="982" y="486"/>
                  </a:lnTo>
                  <a:lnTo>
                    <a:pt x="934" y="522"/>
                  </a:lnTo>
                  <a:lnTo>
                    <a:pt x="890" y="558"/>
                  </a:lnTo>
                  <a:lnTo>
                    <a:pt x="844" y="596"/>
                  </a:lnTo>
                  <a:lnTo>
                    <a:pt x="800" y="636"/>
                  </a:lnTo>
                  <a:lnTo>
                    <a:pt x="758" y="676"/>
                  </a:lnTo>
                  <a:lnTo>
                    <a:pt x="716" y="716"/>
                  </a:lnTo>
                  <a:lnTo>
                    <a:pt x="674" y="758"/>
                  </a:lnTo>
                  <a:lnTo>
                    <a:pt x="634" y="800"/>
                  </a:lnTo>
                  <a:lnTo>
                    <a:pt x="596" y="844"/>
                  </a:lnTo>
                  <a:lnTo>
                    <a:pt x="558" y="890"/>
                  </a:lnTo>
                  <a:lnTo>
                    <a:pt x="522" y="934"/>
                  </a:lnTo>
                  <a:lnTo>
                    <a:pt x="486" y="982"/>
                  </a:lnTo>
                  <a:lnTo>
                    <a:pt x="452" y="1028"/>
                  </a:lnTo>
                  <a:lnTo>
                    <a:pt x="418" y="1078"/>
                  </a:lnTo>
                  <a:lnTo>
                    <a:pt x="386" y="1126"/>
                  </a:lnTo>
                  <a:lnTo>
                    <a:pt x="354" y="1176"/>
                  </a:lnTo>
                  <a:lnTo>
                    <a:pt x="324" y="1226"/>
                  </a:lnTo>
                  <a:lnTo>
                    <a:pt x="296" y="1278"/>
                  </a:lnTo>
                  <a:lnTo>
                    <a:pt x="268" y="1330"/>
                  </a:lnTo>
                  <a:lnTo>
                    <a:pt x="242" y="1384"/>
                  </a:lnTo>
                  <a:lnTo>
                    <a:pt x="216" y="1436"/>
                  </a:lnTo>
                  <a:lnTo>
                    <a:pt x="192" y="1492"/>
                  </a:lnTo>
                  <a:lnTo>
                    <a:pt x="170" y="1546"/>
                  </a:lnTo>
                  <a:lnTo>
                    <a:pt x="148" y="1602"/>
                  </a:lnTo>
                  <a:lnTo>
                    <a:pt x="128" y="1658"/>
                  </a:lnTo>
                  <a:lnTo>
                    <a:pt x="110" y="1716"/>
                  </a:lnTo>
                  <a:lnTo>
                    <a:pt x="94" y="1772"/>
                  </a:lnTo>
                  <a:lnTo>
                    <a:pt x="78" y="1830"/>
                  </a:lnTo>
                  <a:lnTo>
                    <a:pt x="64" y="1890"/>
                  </a:lnTo>
                  <a:lnTo>
                    <a:pt x="50" y="1948"/>
                  </a:lnTo>
                  <a:lnTo>
                    <a:pt x="38" y="2008"/>
                  </a:lnTo>
                  <a:lnTo>
                    <a:pt x="28" y="2068"/>
                  </a:lnTo>
                  <a:lnTo>
                    <a:pt x="20" y="2130"/>
                  </a:lnTo>
                  <a:lnTo>
                    <a:pt x="14" y="2190"/>
                  </a:lnTo>
                  <a:lnTo>
                    <a:pt x="8" y="2252"/>
                  </a:lnTo>
                  <a:lnTo>
                    <a:pt x="4" y="2314"/>
                  </a:lnTo>
                  <a:lnTo>
                    <a:pt x="2" y="2376"/>
                  </a:lnTo>
                  <a:lnTo>
                    <a:pt x="0" y="2440"/>
                  </a:lnTo>
                  <a:lnTo>
                    <a:pt x="0" y="2440"/>
                  </a:lnTo>
                  <a:lnTo>
                    <a:pt x="2" y="2502"/>
                  </a:lnTo>
                  <a:lnTo>
                    <a:pt x="4" y="2566"/>
                  </a:lnTo>
                  <a:lnTo>
                    <a:pt x="8" y="2628"/>
                  </a:lnTo>
                  <a:lnTo>
                    <a:pt x="14" y="2688"/>
                  </a:lnTo>
                  <a:lnTo>
                    <a:pt x="20" y="2750"/>
                  </a:lnTo>
                  <a:lnTo>
                    <a:pt x="28" y="2810"/>
                  </a:lnTo>
                  <a:lnTo>
                    <a:pt x="38" y="2872"/>
                  </a:lnTo>
                  <a:lnTo>
                    <a:pt x="50" y="2930"/>
                  </a:lnTo>
                  <a:lnTo>
                    <a:pt x="64" y="2990"/>
                  </a:lnTo>
                  <a:lnTo>
                    <a:pt x="78" y="3048"/>
                  </a:lnTo>
                  <a:lnTo>
                    <a:pt x="94" y="3106"/>
                  </a:lnTo>
                  <a:lnTo>
                    <a:pt x="110" y="3164"/>
                  </a:lnTo>
                  <a:lnTo>
                    <a:pt x="128" y="3222"/>
                  </a:lnTo>
                  <a:lnTo>
                    <a:pt x="148" y="3278"/>
                  </a:lnTo>
                  <a:lnTo>
                    <a:pt x="170" y="3334"/>
                  </a:lnTo>
                  <a:lnTo>
                    <a:pt x="192" y="3388"/>
                  </a:lnTo>
                  <a:lnTo>
                    <a:pt x="216" y="3442"/>
                  </a:lnTo>
                  <a:lnTo>
                    <a:pt x="242" y="3496"/>
                  </a:lnTo>
                  <a:lnTo>
                    <a:pt x="268" y="3550"/>
                  </a:lnTo>
                  <a:lnTo>
                    <a:pt x="296" y="3602"/>
                  </a:lnTo>
                  <a:lnTo>
                    <a:pt x="324" y="3652"/>
                  </a:lnTo>
                  <a:lnTo>
                    <a:pt x="354" y="3704"/>
                  </a:lnTo>
                  <a:lnTo>
                    <a:pt x="386" y="3754"/>
                  </a:lnTo>
                  <a:lnTo>
                    <a:pt x="418" y="3802"/>
                  </a:lnTo>
                  <a:lnTo>
                    <a:pt x="452" y="3850"/>
                  </a:lnTo>
                  <a:lnTo>
                    <a:pt x="486" y="3898"/>
                  </a:lnTo>
                  <a:lnTo>
                    <a:pt x="522" y="3944"/>
                  </a:lnTo>
                  <a:lnTo>
                    <a:pt x="558" y="3990"/>
                  </a:lnTo>
                  <a:lnTo>
                    <a:pt x="596" y="4036"/>
                  </a:lnTo>
                  <a:lnTo>
                    <a:pt x="634" y="4078"/>
                  </a:lnTo>
                  <a:lnTo>
                    <a:pt x="674" y="4122"/>
                  </a:lnTo>
                  <a:lnTo>
                    <a:pt x="716" y="4164"/>
                  </a:lnTo>
                  <a:lnTo>
                    <a:pt x="758" y="4204"/>
                  </a:lnTo>
                  <a:lnTo>
                    <a:pt x="800" y="4244"/>
                  </a:lnTo>
                  <a:lnTo>
                    <a:pt x="844" y="4284"/>
                  </a:lnTo>
                  <a:lnTo>
                    <a:pt x="890" y="4322"/>
                  </a:lnTo>
                  <a:lnTo>
                    <a:pt x="934" y="4358"/>
                  </a:lnTo>
                  <a:lnTo>
                    <a:pt x="982" y="4394"/>
                  </a:lnTo>
                  <a:lnTo>
                    <a:pt x="1028" y="4428"/>
                  </a:lnTo>
                  <a:lnTo>
                    <a:pt x="1076" y="4462"/>
                  </a:lnTo>
                  <a:lnTo>
                    <a:pt x="1126" y="4494"/>
                  </a:lnTo>
                  <a:lnTo>
                    <a:pt x="1176" y="4526"/>
                  </a:lnTo>
                  <a:lnTo>
                    <a:pt x="1226" y="4556"/>
                  </a:lnTo>
                  <a:lnTo>
                    <a:pt x="1278" y="4584"/>
                  </a:lnTo>
                  <a:lnTo>
                    <a:pt x="1330" y="4612"/>
                  </a:lnTo>
                  <a:lnTo>
                    <a:pt x="1384" y="4638"/>
                  </a:lnTo>
                  <a:lnTo>
                    <a:pt x="1436" y="4664"/>
                  </a:lnTo>
                  <a:lnTo>
                    <a:pt x="1492" y="4686"/>
                  </a:lnTo>
                  <a:lnTo>
                    <a:pt x="1546" y="4710"/>
                  </a:lnTo>
                  <a:lnTo>
                    <a:pt x="1602" y="4730"/>
                  </a:lnTo>
                  <a:lnTo>
                    <a:pt x="1658" y="4750"/>
                  </a:lnTo>
                  <a:lnTo>
                    <a:pt x="1716" y="4770"/>
                  </a:lnTo>
                  <a:lnTo>
                    <a:pt x="1772" y="4786"/>
                  </a:lnTo>
                  <a:lnTo>
                    <a:pt x="1830" y="4802"/>
                  </a:lnTo>
                  <a:lnTo>
                    <a:pt x="1890" y="4816"/>
                  </a:lnTo>
                  <a:lnTo>
                    <a:pt x="1948" y="4830"/>
                  </a:lnTo>
                  <a:lnTo>
                    <a:pt x="2008" y="4840"/>
                  </a:lnTo>
                  <a:lnTo>
                    <a:pt x="2068" y="4850"/>
                  </a:lnTo>
                  <a:lnTo>
                    <a:pt x="2130" y="4860"/>
                  </a:lnTo>
                  <a:lnTo>
                    <a:pt x="2190" y="4866"/>
                  </a:lnTo>
                  <a:lnTo>
                    <a:pt x="2252" y="4872"/>
                  </a:lnTo>
                  <a:lnTo>
                    <a:pt x="2314" y="4876"/>
                  </a:lnTo>
                  <a:lnTo>
                    <a:pt x="2376" y="4878"/>
                  </a:lnTo>
                  <a:lnTo>
                    <a:pt x="2441" y="4878"/>
                  </a:lnTo>
                  <a:lnTo>
                    <a:pt x="2441" y="4878"/>
                  </a:lnTo>
                  <a:close/>
                  <a:moveTo>
                    <a:pt x="716" y="3730"/>
                  </a:moveTo>
                  <a:lnTo>
                    <a:pt x="1206" y="3730"/>
                  </a:lnTo>
                  <a:lnTo>
                    <a:pt x="1206" y="3730"/>
                  </a:lnTo>
                  <a:lnTo>
                    <a:pt x="1244" y="3830"/>
                  </a:lnTo>
                  <a:lnTo>
                    <a:pt x="1284" y="3924"/>
                  </a:lnTo>
                  <a:lnTo>
                    <a:pt x="1328" y="4016"/>
                  </a:lnTo>
                  <a:lnTo>
                    <a:pt x="1374" y="4104"/>
                  </a:lnTo>
                  <a:lnTo>
                    <a:pt x="1422" y="4188"/>
                  </a:lnTo>
                  <a:lnTo>
                    <a:pt x="1472" y="4268"/>
                  </a:lnTo>
                  <a:lnTo>
                    <a:pt x="1526" y="4344"/>
                  </a:lnTo>
                  <a:lnTo>
                    <a:pt x="1580" y="4416"/>
                  </a:lnTo>
                  <a:lnTo>
                    <a:pt x="1580" y="4416"/>
                  </a:lnTo>
                  <a:lnTo>
                    <a:pt x="1516" y="4386"/>
                  </a:lnTo>
                  <a:lnTo>
                    <a:pt x="1454" y="4354"/>
                  </a:lnTo>
                  <a:lnTo>
                    <a:pt x="1392" y="4322"/>
                  </a:lnTo>
                  <a:lnTo>
                    <a:pt x="1332" y="4286"/>
                  </a:lnTo>
                  <a:lnTo>
                    <a:pt x="1272" y="4250"/>
                  </a:lnTo>
                  <a:lnTo>
                    <a:pt x="1214" y="4210"/>
                  </a:lnTo>
                  <a:lnTo>
                    <a:pt x="1158" y="4170"/>
                  </a:lnTo>
                  <a:lnTo>
                    <a:pt x="1102" y="4128"/>
                  </a:lnTo>
                  <a:lnTo>
                    <a:pt x="1048" y="4084"/>
                  </a:lnTo>
                  <a:lnTo>
                    <a:pt x="996" y="4038"/>
                  </a:lnTo>
                  <a:lnTo>
                    <a:pt x="946" y="3990"/>
                  </a:lnTo>
                  <a:lnTo>
                    <a:pt x="896" y="3942"/>
                  </a:lnTo>
                  <a:lnTo>
                    <a:pt x="848" y="3892"/>
                  </a:lnTo>
                  <a:lnTo>
                    <a:pt x="802" y="3840"/>
                  </a:lnTo>
                  <a:lnTo>
                    <a:pt x="758" y="3786"/>
                  </a:lnTo>
                  <a:lnTo>
                    <a:pt x="716" y="3730"/>
                  </a:lnTo>
                  <a:lnTo>
                    <a:pt x="716" y="3730"/>
                  </a:lnTo>
                  <a:close/>
                  <a:moveTo>
                    <a:pt x="852" y="1434"/>
                  </a:moveTo>
                  <a:lnTo>
                    <a:pt x="852" y="1434"/>
                  </a:lnTo>
                  <a:lnTo>
                    <a:pt x="864" y="1480"/>
                  </a:lnTo>
                  <a:lnTo>
                    <a:pt x="880" y="1526"/>
                  </a:lnTo>
                  <a:lnTo>
                    <a:pt x="900" y="1568"/>
                  </a:lnTo>
                  <a:lnTo>
                    <a:pt x="924" y="1608"/>
                  </a:lnTo>
                  <a:lnTo>
                    <a:pt x="952" y="1648"/>
                  </a:lnTo>
                  <a:lnTo>
                    <a:pt x="982" y="1682"/>
                  </a:lnTo>
                  <a:lnTo>
                    <a:pt x="1016" y="1716"/>
                  </a:lnTo>
                  <a:lnTo>
                    <a:pt x="1052" y="1746"/>
                  </a:lnTo>
                  <a:lnTo>
                    <a:pt x="1052" y="1746"/>
                  </a:lnTo>
                  <a:lnTo>
                    <a:pt x="1040" y="1812"/>
                  </a:lnTo>
                  <a:lnTo>
                    <a:pt x="1030" y="1880"/>
                  </a:lnTo>
                  <a:lnTo>
                    <a:pt x="1014" y="2018"/>
                  </a:lnTo>
                  <a:lnTo>
                    <a:pt x="1002" y="2158"/>
                  </a:lnTo>
                  <a:lnTo>
                    <a:pt x="998" y="2228"/>
                  </a:lnTo>
                  <a:lnTo>
                    <a:pt x="996" y="2298"/>
                  </a:lnTo>
                  <a:lnTo>
                    <a:pt x="290" y="2298"/>
                  </a:lnTo>
                  <a:lnTo>
                    <a:pt x="290" y="2298"/>
                  </a:lnTo>
                  <a:lnTo>
                    <a:pt x="294" y="2240"/>
                  </a:lnTo>
                  <a:lnTo>
                    <a:pt x="302" y="2182"/>
                  </a:lnTo>
                  <a:lnTo>
                    <a:pt x="308" y="2124"/>
                  </a:lnTo>
                  <a:lnTo>
                    <a:pt x="318" y="2068"/>
                  </a:lnTo>
                  <a:lnTo>
                    <a:pt x="328" y="2012"/>
                  </a:lnTo>
                  <a:lnTo>
                    <a:pt x="340" y="1956"/>
                  </a:lnTo>
                  <a:lnTo>
                    <a:pt x="354" y="1902"/>
                  </a:lnTo>
                  <a:lnTo>
                    <a:pt x="368" y="1848"/>
                  </a:lnTo>
                  <a:lnTo>
                    <a:pt x="384" y="1794"/>
                  </a:lnTo>
                  <a:lnTo>
                    <a:pt x="402" y="1740"/>
                  </a:lnTo>
                  <a:lnTo>
                    <a:pt x="422" y="1688"/>
                  </a:lnTo>
                  <a:lnTo>
                    <a:pt x="442" y="1636"/>
                  </a:lnTo>
                  <a:lnTo>
                    <a:pt x="464" y="1584"/>
                  </a:lnTo>
                  <a:lnTo>
                    <a:pt x="486" y="1534"/>
                  </a:lnTo>
                  <a:lnTo>
                    <a:pt x="510" y="1484"/>
                  </a:lnTo>
                  <a:lnTo>
                    <a:pt x="536" y="1434"/>
                  </a:lnTo>
                  <a:lnTo>
                    <a:pt x="852" y="1434"/>
                  </a:lnTo>
                  <a:close/>
                  <a:moveTo>
                    <a:pt x="4589" y="2298"/>
                  </a:moveTo>
                  <a:lnTo>
                    <a:pt x="4253" y="2298"/>
                  </a:lnTo>
                  <a:lnTo>
                    <a:pt x="4253" y="2298"/>
                  </a:lnTo>
                  <a:lnTo>
                    <a:pt x="4241" y="2266"/>
                  </a:lnTo>
                  <a:lnTo>
                    <a:pt x="4225" y="2236"/>
                  </a:lnTo>
                  <a:lnTo>
                    <a:pt x="4209" y="2206"/>
                  </a:lnTo>
                  <a:lnTo>
                    <a:pt x="4191" y="2178"/>
                  </a:lnTo>
                  <a:lnTo>
                    <a:pt x="4171" y="2152"/>
                  </a:lnTo>
                  <a:lnTo>
                    <a:pt x="4149" y="2126"/>
                  </a:lnTo>
                  <a:lnTo>
                    <a:pt x="4125" y="2102"/>
                  </a:lnTo>
                  <a:lnTo>
                    <a:pt x="4101" y="2080"/>
                  </a:lnTo>
                  <a:lnTo>
                    <a:pt x="4075" y="2058"/>
                  </a:lnTo>
                  <a:lnTo>
                    <a:pt x="4049" y="2040"/>
                  </a:lnTo>
                  <a:lnTo>
                    <a:pt x="4019" y="2022"/>
                  </a:lnTo>
                  <a:lnTo>
                    <a:pt x="3989" y="2006"/>
                  </a:lnTo>
                  <a:lnTo>
                    <a:pt x="3959" y="1992"/>
                  </a:lnTo>
                  <a:lnTo>
                    <a:pt x="3927" y="1980"/>
                  </a:lnTo>
                  <a:lnTo>
                    <a:pt x="3895" y="1970"/>
                  </a:lnTo>
                  <a:lnTo>
                    <a:pt x="3861" y="1962"/>
                  </a:lnTo>
                  <a:lnTo>
                    <a:pt x="3861" y="1962"/>
                  </a:lnTo>
                  <a:lnTo>
                    <a:pt x="3853" y="1894"/>
                  </a:lnTo>
                  <a:lnTo>
                    <a:pt x="3843" y="1824"/>
                  </a:lnTo>
                  <a:lnTo>
                    <a:pt x="3831" y="1758"/>
                  </a:lnTo>
                  <a:lnTo>
                    <a:pt x="3819" y="1690"/>
                  </a:lnTo>
                  <a:lnTo>
                    <a:pt x="3807" y="1626"/>
                  </a:lnTo>
                  <a:lnTo>
                    <a:pt x="3793" y="1560"/>
                  </a:lnTo>
                  <a:lnTo>
                    <a:pt x="3779" y="1496"/>
                  </a:lnTo>
                  <a:lnTo>
                    <a:pt x="3763" y="1434"/>
                  </a:lnTo>
                  <a:lnTo>
                    <a:pt x="4345" y="1434"/>
                  </a:lnTo>
                  <a:lnTo>
                    <a:pt x="4345" y="1434"/>
                  </a:lnTo>
                  <a:lnTo>
                    <a:pt x="4371" y="1484"/>
                  </a:lnTo>
                  <a:lnTo>
                    <a:pt x="4395" y="1534"/>
                  </a:lnTo>
                  <a:lnTo>
                    <a:pt x="4417" y="1584"/>
                  </a:lnTo>
                  <a:lnTo>
                    <a:pt x="4439" y="1636"/>
                  </a:lnTo>
                  <a:lnTo>
                    <a:pt x="4459" y="1688"/>
                  </a:lnTo>
                  <a:lnTo>
                    <a:pt x="4477" y="1740"/>
                  </a:lnTo>
                  <a:lnTo>
                    <a:pt x="4495" y="1794"/>
                  </a:lnTo>
                  <a:lnTo>
                    <a:pt x="4511" y="1848"/>
                  </a:lnTo>
                  <a:lnTo>
                    <a:pt x="4527" y="1902"/>
                  </a:lnTo>
                  <a:lnTo>
                    <a:pt x="4539" y="1956"/>
                  </a:lnTo>
                  <a:lnTo>
                    <a:pt x="4551" y="2012"/>
                  </a:lnTo>
                  <a:lnTo>
                    <a:pt x="4563" y="2068"/>
                  </a:lnTo>
                  <a:lnTo>
                    <a:pt x="4571" y="2124"/>
                  </a:lnTo>
                  <a:lnTo>
                    <a:pt x="4579" y="2182"/>
                  </a:lnTo>
                  <a:lnTo>
                    <a:pt x="4585" y="2240"/>
                  </a:lnTo>
                  <a:lnTo>
                    <a:pt x="4589" y="2298"/>
                  </a:lnTo>
                  <a:lnTo>
                    <a:pt x="4589" y="2298"/>
                  </a:lnTo>
                  <a:close/>
                  <a:moveTo>
                    <a:pt x="1884" y="1434"/>
                  </a:moveTo>
                  <a:lnTo>
                    <a:pt x="2298" y="1434"/>
                  </a:lnTo>
                  <a:lnTo>
                    <a:pt x="2298" y="2298"/>
                  </a:lnTo>
                  <a:lnTo>
                    <a:pt x="1280" y="2298"/>
                  </a:lnTo>
                  <a:lnTo>
                    <a:pt x="1280" y="2298"/>
                  </a:lnTo>
                  <a:lnTo>
                    <a:pt x="1286" y="2184"/>
                  </a:lnTo>
                  <a:lnTo>
                    <a:pt x="1294" y="2070"/>
                  </a:lnTo>
                  <a:lnTo>
                    <a:pt x="1308" y="1960"/>
                  </a:lnTo>
                  <a:lnTo>
                    <a:pt x="1322" y="1850"/>
                  </a:lnTo>
                  <a:lnTo>
                    <a:pt x="1322" y="1850"/>
                  </a:lnTo>
                  <a:lnTo>
                    <a:pt x="1368" y="1852"/>
                  </a:lnTo>
                  <a:lnTo>
                    <a:pt x="1368" y="1852"/>
                  </a:lnTo>
                  <a:lnTo>
                    <a:pt x="1414" y="1850"/>
                  </a:lnTo>
                  <a:lnTo>
                    <a:pt x="1460" y="1844"/>
                  </a:lnTo>
                  <a:lnTo>
                    <a:pt x="1504" y="1834"/>
                  </a:lnTo>
                  <a:lnTo>
                    <a:pt x="1548" y="1820"/>
                  </a:lnTo>
                  <a:lnTo>
                    <a:pt x="1590" y="1802"/>
                  </a:lnTo>
                  <a:lnTo>
                    <a:pt x="1628" y="1782"/>
                  </a:lnTo>
                  <a:lnTo>
                    <a:pt x="1666" y="1758"/>
                  </a:lnTo>
                  <a:lnTo>
                    <a:pt x="1702" y="1732"/>
                  </a:lnTo>
                  <a:lnTo>
                    <a:pt x="1734" y="1702"/>
                  </a:lnTo>
                  <a:lnTo>
                    <a:pt x="1764" y="1670"/>
                  </a:lnTo>
                  <a:lnTo>
                    <a:pt x="1792" y="1636"/>
                  </a:lnTo>
                  <a:lnTo>
                    <a:pt x="1818" y="1600"/>
                  </a:lnTo>
                  <a:lnTo>
                    <a:pt x="1838" y="1560"/>
                  </a:lnTo>
                  <a:lnTo>
                    <a:pt x="1858" y="1520"/>
                  </a:lnTo>
                  <a:lnTo>
                    <a:pt x="1872" y="1478"/>
                  </a:lnTo>
                  <a:lnTo>
                    <a:pt x="1884" y="1434"/>
                  </a:lnTo>
                  <a:lnTo>
                    <a:pt x="1884" y="1434"/>
                  </a:lnTo>
                  <a:close/>
                  <a:moveTo>
                    <a:pt x="2298" y="2582"/>
                  </a:moveTo>
                  <a:lnTo>
                    <a:pt x="2298" y="3054"/>
                  </a:lnTo>
                  <a:lnTo>
                    <a:pt x="2298" y="3054"/>
                  </a:lnTo>
                  <a:lnTo>
                    <a:pt x="2264" y="3064"/>
                  </a:lnTo>
                  <a:lnTo>
                    <a:pt x="2230" y="3078"/>
                  </a:lnTo>
                  <a:lnTo>
                    <a:pt x="2200" y="3094"/>
                  </a:lnTo>
                  <a:lnTo>
                    <a:pt x="2168" y="3112"/>
                  </a:lnTo>
                  <a:lnTo>
                    <a:pt x="2140" y="3130"/>
                  </a:lnTo>
                  <a:lnTo>
                    <a:pt x="2112" y="3152"/>
                  </a:lnTo>
                  <a:lnTo>
                    <a:pt x="2086" y="3174"/>
                  </a:lnTo>
                  <a:lnTo>
                    <a:pt x="2062" y="3200"/>
                  </a:lnTo>
                  <a:lnTo>
                    <a:pt x="2038" y="3226"/>
                  </a:lnTo>
                  <a:lnTo>
                    <a:pt x="2018" y="3254"/>
                  </a:lnTo>
                  <a:lnTo>
                    <a:pt x="1998" y="3282"/>
                  </a:lnTo>
                  <a:lnTo>
                    <a:pt x="1980" y="3312"/>
                  </a:lnTo>
                  <a:lnTo>
                    <a:pt x="1966" y="3344"/>
                  </a:lnTo>
                  <a:lnTo>
                    <a:pt x="1952" y="3378"/>
                  </a:lnTo>
                  <a:lnTo>
                    <a:pt x="1940" y="3412"/>
                  </a:lnTo>
                  <a:lnTo>
                    <a:pt x="1932" y="3446"/>
                  </a:lnTo>
                  <a:lnTo>
                    <a:pt x="1416" y="3446"/>
                  </a:lnTo>
                  <a:lnTo>
                    <a:pt x="1416" y="3446"/>
                  </a:lnTo>
                  <a:lnTo>
                    <a:pt x="1388" y="3346"/>
                  </a:lnTo>
                  <a:lnTo>
                    <a:pt x="1364" y="3244"/>
                  </a:lnTo>
                  <a:lnTo>
                    <a:pt x="1342" y="3138"/>
                  </a:lnTo>
                  <a:lnTo>
                    <a:pt x="1324" y="3032"/>
                  </a:lnTo>
                  <a:lnTo>
                    <a:pt x="1308" y="2922"/>
                  </a:lnTo>
                  <a:lnTo>
                    <a:pt x="1296" y="2810"/>
                  </a:lnTo>
                  <a:lnTo>
                    <a:pt x="1286" y="2698"/>
                  </a:lnTo>
                  <a:lnTo>
                    <a:pt x="1280" y="2582"/>
                  </a:lnTo>
                  <a:lnTo>
                    <a:pt x="2298" y="2582"/>
                  </a:lnTo>
                  <a:close/>
                  <a:moveTo>
                    <a:pt x="2447" y="3802"/>
                  </a:moveTo>
                  <a:lnTo>
                    <a:pt x="2447" y="3802"/>
                  </a:lnTo>
                  <a:lnTo>
                    <a:pt x="2422" y="3802"/>
                  </a:lnTo>
                  <a:lnTo>
                    <a:pt x="2398" y="3798"/>
                  </a:lnTo>
                  <a:lnTo>
                    <a:pt x="2374" y="3792"/>
                  </a:lnTo>
                  <a:lnTo>
                    <a:pt x="2352" y="3784"/>
                  </a:lnTo>
                  <a:lnTo>
                    <a:pt x="2332" y="3774"/>
                  </a:lnTo>
                  <a:lnTo>
                    <a:pt x="2312" y="3760"/>
                  </a:lnTo>
                  <a:lnTo>
                    <a:pt x="2292" y="3746"/>
                  </a:lnTo>
                  <a:lnTo>
                    <a:pt x="2276" y="3732"/>
                  </a:lnTo>
                  <a:lnTo>
                    <a:pt x="2260" y="3714"/>
                  </a:lnTo>
                  <a:lnTo>
                    <a:pt x="2246" y="3696"/>
                  </a:lnTo>
                  <a:lnTo>
                    <a:pt x="2234" y="3676"/>
                  </a:lnTo>
                  <a:lnTo>
                    <a:pt x="2222" y="3654"/>
                  </a:lnTo>
                  <a:lnTo>
                    <a:pt x="2214" y="3632"/>
                  </a:lnTo>
                  <a:lnTo>
                    <a:pt x="2208" y="3608"/>
                  </a:lnTo>
                  <a:lnTo>
                    <a:pt x="2206" y="3584"/>
                  </a:lnTo>
                  <a:lnTo>
                    <a:pt x="2204" y="3560"/>
                  </a:lnTo>
                  <a:lnTo>
                    <a:pt x="2204" y="3560"/>
                  </a:lnTo>
                  <a:lnTo>
                    <a:pt x="2206" y="3534"/>
                  </a:lnTo>
                  <a:lnTo>
                    <a:pt x="2208" y="3510"/>
                  </a:lnTo>
                  <a:lnTo>
                    <a:pt x="2214" y="3488"/>
                  </a:lnTo>
                  <a:lnTo>
                    <a:pt x="2222" y="3464"/>
                  </a:lnTo>
                  <a:lnTo>
                    <a:pt x="2234" y="3444"/>
                  </a:lnTo>
                  <a:lnTo>
                    <a:pt x="2246" y="3424"/>
                  </a:lnTo>
                  <a:lnTo>
                    <a:pt x="2260" y="3404"/>
                  </a:lnTo>
                  <a:lnTo>
                    <a:pt x="2276" y="3388"/>
                  </a:lnTo>
                  <a:lnTo>
                    <a:pt x="2292" y="3372"/>
                  </a:lnTo>
                  <a:lnTo>
                    <a:pt x="2312" y="3358"/>
                  </a:lnTo>
                  <a:lnTo>
                    <a:pt x="2332" y="3346"/>
                  </a:lnTo>
                  <a:lnTo>
                    <a:pt x="2352" y="3336"/>
                  </a:lnTo>
                  <a:lnTo>
                    <a:pt x="2374" y="3328"/>
                  </a:lnTo>
                  <a:lnTo>
                    <a:pt x="2398" y="3322"/>
                  </a:lnTo>
                  <a:lnTo>
                    <a:pt x="2422" y="3318"/>
                  </a:lnTo>
                  <a:lnTo>
                    <a:pt x="2447" y="3316"/>
                  </a:lnTo>
                  <a:lnTo>
                    <a:pt x="2447" y="3316"/>
                  </a:lnTo>
                  <a:lnTo>
                    <a:pt x="2473" y="3318"/>
                  </a:lnTo>
                  <a:lnTo>
                    <a:pt x="2497" y="3322"/>
                  </a:lnTo>
                  <a:lnTo>
                    <a:pt x="2521" y="3328"/>
                  </a:lnTo>
                  <a:lnTo>
                    <a:pt x="2543" y="3336"/>
                  </a:lnTo>
                  <a:lnTo>
                    <a:pt x="2563" y="3346"/>
                  </a:lnTo>
                  <a:lnTo>
                    <a:pt x="2583" y="3358"/>
                  </a:lnTo>
                  <a:lnTo>
                    <a:pt x="2603" y="3372"/>
                  </a:lnTo>
                  <a:lnTo>
                    <a:pt x="2619" y="3388"/>
                  </a:lnTo>
                  <a:lnTo>
                    <a:pt x="2635" y="3404"/>
                  </a:lnTo>
                  <a:lnTo>
                    <a:pt x="2649" y="3424"/>
                  </a:lnTo>
                  <a:lnTo>
                    <a:pt x="2661" y="3444"/>
                  </a:lnTo>
                  <a:lnTo>
                    <a:pt x="2673" y="3464"/>
                  </a:lnTo>
                  <a:lnTo>
                    <a:pt x="2681" y="3488"/>
                  </a:lnTo>
                  <a:lnTo>
                    <a:pt x="2687" y="3510"/>
                  </a:lnTo>
                  <a:lnTo>
                    <a:pt x="2689" y="3534"/>
                  </a:lnTo>
                  <a:lnTo>
                    <a:pt x="2691" y="3560"/>
                  </a:lnTo>
                  <a:lnTo>
                    <a:pt x="2691" y="3560"/>
                  </a:lnTo>
                  <a:lnTo>
                    <a:pt x="2689" y="3584"/>
                  </a:lnTo>
                  <a:lnTo>
                    <a:pt x="2687" y="3608"/>
                  </a:lnTo>
                  <a:lnTo>
                    <a:pt x="2681" y="3632"/>
                  </a:lnTo>
                  <a:lnTo>
                    <a:pt x="2673" y="3654"/>
                  </a:lnTo>
                  <a:lnTo>
                    <a:pt x="2661" y="3676"/>
                  </a:lnTo>
                  <a:lnTo>
                    <a:pt x="2649" y="3696"/>
                  </a:lnTo>
                  <a:lnTo>
                    <a:pt x="2635" y="3714"/>
                  </a:lnTo>
                  <a:lnTo>
                    <a:pt x="2619" y="3732"/>
                  </a:lnTo>
                  <a:lnTo>
                    <a:pt x="2603" y="3746"/>
                  </a:lnTo>
                  <a:lnTo>
                    <a:pt x="2583" y="3760"/>
                  </a:lnTo>
                  <a:lnTo>
                    <a:pt x="2563" y="3774"/>
                  </a:lnTo>
                  <a:lnTo>
                    <a:pt x="2543" y="3784"/>
                  </a:lnTo>
                  <a:lnTo>
                    <a:pt x="2521" y="3792"/>
                  </a:lnTo>
                  <a:lnTo>
                    <a:pt x="2497" y="3798"/>
                  </a:lnTo>
                  <a:lnTo>
                    <a:pt x="2473" y="3802"/>
                  </a:lnTo>
                  <a:lnTo>
                    <a:pt x="2447" y="3802"/>
                  </a:lnTo>
                  <a:lnTo>
                    <a:pt x="2447" y="3802"/>
                  </a:lnTo>
                  <a:close/>
                  <a:moveTo>
                    <a:pt x="1948" y="3730"/>
                  </a:moveTo>
                  <a:lnTo>
                    <a:pt x="1948" y="3730"/>
                  </a:lnTo>
                  <a:lnTo>
                    <a:pt x="1960" y="3760"/>
                  </a:lnTo>
                  <a:lnTo>
                    <a:pt x="1972" y="3788"/>
                  </a:lnTo>
                  <a:lnTo>
                    <a:pt x="1988" y="3816"/>
                  </a:lnTo>
                  <a:lnTo>
                    <a:pt x="2004" y="3844"/>
                  </a:lnTo>
                  <a:lnTo>
                    <a:pt x="2020" y="3870"/>
                  </a:lnTo>
                  <a:lnTo>
                    <a:pt x="2040" y="3894"/>
                  </a:lnTo>
                  <a:lnTo>
                    <a:pt x="2060" y="3918"/>
                  </a:lnTo>
                  <a:lnTo>
                    <a:pt x="2082" y="3940"/>
                  </a:lnTo>
                  <a:lnTo>
                    <a:pt x="2106" y="3960"/>
                  </a:lnTo>
                  <a:lnTo>
                    <a:pt x="2130" y="3980"/>
                  </a:lnTo>
                  <a:lnTo>
                    <a:pt x="2156" y="3998"/>
                  </a:lnTo>
                  <a:lnTo>
                    <a:pt x="2182" y="4014"/>
                  </a:lnTo>
                  <a:lnTo>
                    <a:pt x="2210" y="4030"/>
                  </a:lnTo>
                  <a:lnTo>
                    <a:pt x="2238" y="4044"/>
                  </a:lnTo>
                  <a:lnTo>
                    <a:pt x="2268" y="4056"/>
                  </a:lnTo>
                  <a:lnTo>
                    <a:pt x="2298" y="4066"/>
                  </a:lnTo>
                  <a:lnTo>
                    <a:pt x="2298" y="4576"/>
                  </a:lnTo>
                  <a:lnTo>
                    <a:pt x="2298" y="4576"/>
                  </a:lnTo>
                  <a:lnTo>
                    <a:pt x="2268" y="4570"/>
                  </a:lnTo>
                  <a:lnTo>
                    <a:pt x="2238" y="4560"/>
                  </a:lnTo>
                  <a:lnTo>
                    <a:pt x="2210" y="4550"/>
                  </a:lnTo>
                  <a:lnTo>
                    <a:pt x="2182" y="4538"/>
                  </a:lnTo>
                  <a:lnTo>
                    <a:pt x="2152" y="4524"/>
                  </a:lnTo>
                  <a:lnTo>
                    <a:pt x="2124" y="4510"/>
                  </a:lnTo>
                  <a:lnTo>
                    <a:pt x="2096" y="4494"/>
                  </a:lnTo>
                  <a:lnTo>
                    <a:pt x="2068" y="4476"/>
                  </a:lnTo>
                  <a:lnTo>
                    <a:pt x="2014" y="4438"/>
                  </a:lnTo>
                  <a:lnTo>
                    <a:pt x="1962" y="4396"/>
                  </a:lnTo>
                  <a:lnTo>
                    <a:pt x="1910" y="4348"/>
                  </a:lnTo>
                  <a:lnTo>
                    <a:pt x="1858" y="4296"/>
                  </a:lnTo>
                  <a:lnTo>
                    <a:pt x="1810" y="4238"/>
                  </a:lnTo>
                  <a:lnTo>
                    <a:pt x="1762" y="4178"/>
                  </a:lnTo>
                  <a:lnTo>
                    <a:pt x="1716" y="4112"/>
                  </a:lnTo>
                  <a:lnTo>
                    <a:pt x="1672" y="4044"/>
                  </a:lnTo>
                  <a:lnTo>
                    <a:pt x="1630" y="3970"/>
                  </a:lnTo>
                  <a:lnTo>
                    <a:pt x="1590" y="3894"/>
                  </a:lnTo>
                  <a:lnTo>
                    <a:pt x="1552" y="3814"/>
                  </a:lnTo>
                  <a:lnTo>
                    <a:pt x="1516" y="3730"/>
                  </a:lnTo>
                  <a:lnTo>
                    <a:pt x="1948" y="3730"/>
                  </a:lnTo>
                  <a:close/>
                  <a:moveTo>
                    <a:pt x="2583" y="4576"/>
                  </a:moveTo>
                  <a:lnTo>
                    <a:pt x="2583" y="4068"/>
                  </a:lnTo>
                  <a:lnTo>
                    <a:pt x="2583" y="4068"/>
                  </a:lnTo>
                  <a:lnTo>
                    <a:pt x="2615" y="4060"/>
                  </a:lnTo>
                  <a:lnTo>
                    <a:pt x="2645" y="4048"/>
                  </a:lnTo>
                  <a:lnTo>
                    <a:pt x="2675" y="4036"/>
                  </a:lnTo>
                  <a:lnTo>
                    <a:pt x="2703" y="4020"/>
                  </a:lnTo>
                  <a:lnTo>
                    <a:pt x="2731" y="4004"/>
                  </a:lnTo>
                  <a:lnTo>
                    <a:pt x="2757" y="3986"/>
                  </a:lnTo>
                  <a:lnTo>
                    <a:pt x="2783" y="3966"/>
                  </a:lnTo>
                  <a:lnTo>
                    <a:pt x="2807" y="3944"/>
                  </a:lnTo>
                  <a:lnTo>
                    <a:pt x="2831" y="3922"/>
                  </a:lnTo>
                  <a:lnTo>
                    <a:pt x="2851" y="3898"/>
                  </a:lnTo>
                  <a:lnTo>
                    <a:pt x="2871" y="3874"/>
                  </a:lnTo>
                  <a:lnTo>
                    <a:pt x="2889" y="3846"/>
                  </a:lnTo>
                  <a:lnTo>
                    <a:pt x="2907" y="3820"/>
                  </a:lnTo>
                  <a:lnTo>
                    <a:pt x="2921" y="3790"/>
                  </a:lnTo>
                  <a:lnTo>
                    <a:pt x="2935" y="3762"/>
                  </a:lnTo>
                  <a:lnTo>
                    <a:pt x="2947" y="3730"/>
                  </a:lnTo>
                  <a:lnTo>
                    <a:pt x="3365" y="3730"/>
                  </a:lnTo>
                  <a:lnTo>
                    <a:pt x="3365" y="3730"/>
                  </a:lnTo>
                  <a:lnTo>
                    <a:pt x="3329" y="3814"/>
                  </a:lnTo>
                  <a:lnTo>
                    <a:pt x="3289" y="3894"/>
                  </a:lnTo>
                  <a:lnTo>
                    <a:pt x="3249" y="3972"/>
                  </a:lnTo>
                  <a:lnTo>
                    <a:pt x="3207" y="4044"/>
                  </a:lnTo>
                  <a:lnTo>
                    <a:pt x="3163" y="4114"/>
                  </a:lnTo>
                  <a:lnTo>
                    <a:pt x="3117" y="4178"/>
                  </a:lnTo>
                  <a:lnTo>
                    <a:pt x="3069" y="4238"/>
                  </a:lnTo>
                  <a:lnTo>
                    <a:pt x="3019" y="4296"/>
                  </a:lnTo>
                  <a:lnTo>
                    <a:pt x="2969" y="4348"/>
                  </a:lnTo>
                  <a:lnTo>
                    <a:pt x="2917" y="4394"/>
                  </a:lnTo>
                  <a:lnTo>
                    <a:pt x="2863" y="4438"/>
                  </a:lnTo>
                  <a:lnTo>
                    <a:pt x="2809" y="4476"/>
                  </a:lnTo>
                  <a:lnTo>
                    <a:pt x="2783" y="4492"/>
                  </a:lnTo>
                  <a:lnTo>
                    <a:pt x="2755" y="4508"/>
                  </a:lnTo>
                  <a:lnTo>
                    <a:pt x="2727" y="4522"/>
                  </a:lnTo>
                  <a:lnTo>
                    <a:pt x="2697" y="4536"/>
                  </a:lnTo>
                  <a:lnTo>
                    <a:pt x="2669" y="4548"/>
                  </a:lnTo>
                  <a:lnTo>
                    <a:pt x="2641" y="4558"/>
                  </a:lnTo>
                  <a:lnTo>
                    <a:pt x="2611" y="4568"/>
                  </a:lnTo>
                  <a:lnTo>
                    <a:pt x="2583" y="4576"/>
                  </a:lnTo>
                  <a:lnTo>
                    <a:pt x="2583" y="4576"/>
                  </a:lnTo>
                  <a:close/>
                  <a:moveTo>
                    <a:pt x="2963" y="3446"/>
                  </a:moveTo>
                  <a:lnTo>
                    <a:pt x="2963" y="3446"/>
                  </a:lnTo>
                  <a:lnTo>
                    <a:pt x="2953" y="3410"/>
                  </a:lnTo>
                  <a:lnTo>
                    <a:pt x="2943" y="3376"/>
                  </a:lnTo>
                  <a:lnTo>
                    <a:pt x="2929" y="3342"/>
                  </a:lnTo>
                  <a:lnTo>
                    <a:pt x="2913" y="3310"/>
                  </a:lnTo>
                  <a:lnTo>
                    <a:pt x="2895" y="3278"/>
                  </a:lnTo>
                  <a:lnTo>
                    <a:pt x="2875" y="3250"/>
                  </a:lnTo>
                  <a:lnTo>
                    <a:pt x="2853" y="3220"/>
                  </a:lnTo>
                  <a:lnTo>
                    <a:pt x="2829" y="3194"/>
                  </a:lnTo>
                  <a:lnTo>
                    <a:pt x="2803" y="3170"/>
                  </a:lnTo>
                  <a:lnTo>
                    <a:pt x="2775" y="3146"/>
                  </a:lnTo>
                  <a:lnTo>
                    <a:pt x="2747" y="3126"/>
                  </a:lnTo>
                  <a:lnTo>
                    <a:pt x="2717" y="3106"/>
                  </a:lnTo>
                  <a:lnTo>
                    <a:pt x="2685" y="3088"/>
                  </a:lnTo>
                  <a:lnTo>
                    <a:pt x="2651" y="3074"/>
                  </a:lnTo>
                  <a:lnTo>
                    <a:pt x="2617" y="3060"/>
                  </a:lnTo>
                  <a:lnTo>
                    <a:pt x="2583" y="3050"/>
                  </a:lnTo>
                  <a:lnTo>
                    <a:pt x="2583" y="2582"/>
                  </a:lnTo>
                  <a:lnTo>
                    <a:pt x="3241" y="2582"/>
                  </a:lnTo>
                  <a:lnTo>
                    <a:pt x="3241" y="2582"/>
                  </a:lnTo>
                  <a:lnTo>
                    <a:pt x="3249" y="2616"/>
                  </a:lnTo>
                  <a:lnTo>
                    <a:pt x="3259" y="2648"/>
                  </a:lnTo>
                  <a:lnTo>
                    <a:pt x="3269" y="2678"/>
                  </a:lnTo>
                  <a:lnTo>
                    <a:pt x="3283" y="2708"/>
                  </a:lnTo>
                  <a:lnTo>
                    <a:pt x="3299" y="2738"/>
                  </a:lnTo>
                  <a:lnTo>
                    <a:pt x="3315" y="2766"/>
                  </a:lnTo>
                  <a:lnTo>
                    <a:pt x="3335" y="2794"/>
                  </a:lnTo>
                  <a:lnTo>
                    <a:pt x="3355" y="2818"/>
                  </a:lnTo>
                  <a:lnTo>
                    <a:pt x="3377" y="2844"/>
                  </a:lnTo>
                  <a:lnTo>
                    <a:pt x="3399" y="2866"/>
                  </a:lnTo>
                  <a:lnTo>
                    <a:pt x="3425" y="2888"/>
                  </a:lnTo>
                  <a:lnTo>
                    <a:pt x="3451" y="2908"/>
                  </a:lnTo>
                  <a:lnTo>
                    <a:pt x="3477" y="2926"/>
                  </a:lnTo>
                  <a:lnTo>
                    <a:pt x="3505" y="2942"/>
                  </a:lnTo>
                  <a:lnTo>
                    <a:pt x="3535" y="2958"/>
                  </a:lnTo>
                  <a:lnTo>
                    <a:pt x="3565" y="2970"/>
                  </a:lnTo>
                  <a:lnTo>
                    <a:pt x="3565" y="2970"/>
                  </a:lnTo>
                  <a:lnTo>
                    <a:pt x="3547" y="3094"/>
                  </a:lnTo>
                  <a:lnTo>
                    <a:pt x="3523" y="3216"/>
                  </a:lnTo>
                  <a:lnTo>
                    <a:pt x="3495" y="3332"/>
                  </a:lnTo>
                  <a:lnTo>
                    <a:pt x="3465" y="3446"/>
                  </a:lnTo>
                  <a:lnTo>
                    <a:pt x="2963" y="3446"/>
                  </a:lnTo>
                  <a:close/>
                  <a:moveTo>
                    <a:pt x="3759" y="2236"/>
                  </a:moveTo>
                  <a:lnTo>
                    <a:pt x="3759" y="2236"/>
                  </a:lnTo>
                  <a:lnTo>
                    <a:pt x="3783" y="2238"/>
                  </a:lnTo>
                  <a:lnTo>
                    <a:pt x="3807" y="2242"/>
                  </a:lnTo>
                  <a:lnTo>
                    <a:pt x="3831" y="2248"/>
                  </a:lnTo>
                  <a:lnTo>
                    <a:pt x="3853" y="2256"/>
                  </a:lnTo>
                  <a:lnTo>
                    <a:pt x="3875" y="2266"/>
                  </a:lnTo>
                  <a:lnTo>
                    <a:pt x="3895" y="2278"/>
                  </a:lnTo>
                  <a:lnTo>
                    <a:pt x="3913" y="2292"/>
                  </a:lnTo>
                  <a:lnTo>
                    <a:pt x="3931" y="2308"/>
                  </a:lnTo>
                  <a:lnTo>
                    <a:pt x="3947" y="2326"/>
                  </a:lnTo>
                  <a:lnTo>
                    <a:pt x="3961" y="2344"/>
                  </a:lnTo>
                  <a:lnTo>
                    <a:pt x="3973" y="2364"/>
                  </a:lnTo>
                  <a:lnTo>
                    <a:pt x="3983" y="2386"/>
                  </a:lnTo>
                  <a:lnTo>
                    <a:pt x="3991" y="2408"/>
                  </a:lnTo>
                  <a:lnTo>
                    <a:pt x="3997" y="2432"/>
                  </a:lnTo>
                  <a:lnTo>
                    <a:pt x="4001" y="2456"/>
                  </a:lnTo>
                  <a:lnTo>
                    <a:pt x="4001" y="2480"/>
                  </a:lnTo>
                  <a:lnTo>
                    <a:pt x="4001" y="2480"/>
                  </a:lnTo>
                  <a:lnTo>
                    <a:pt x="4001" y="2504"/>
                  </a:lnTo>
                  <a:lnTo>
                    <a:pt x="3997" y="2528"/>
                  </a:lnTo>
                  <a:lnTo>
                    <a:pt x="3991" y="2552"/>
                  </a:lnTo>
                  <a:lnTo>
                    <a:pt x="3983" y="2574"/>
                  </a:lnTo>
                  <a:lnTo>
                    <a:pt x="3973" y="2596"/>
                  </a:lnTo>
                  <a:lnTo>
                    <a:pt x="3961" y="2616"/>
                  </a:lnTo>
                  <a:lnTo>
                    <a:pt x="3947" y="2634"/>
                  </a:lnTo>
                  <a:lnTo>
                    <a:pt x="3931" y="2652"/>
                  </a:lnTo>
                  <a:lnTo>
                    <a:pt x="3913" y="2668"/>
                  </a:lnTo>
                  <a:lnTo>
                    <a:pt x="3895" y="2682"/>
                  </a:lnTo>
                  <a:lnTo>
                    <a:pt x="3875" y="2694"/>
                  </a:lnTo>
                  <a:lnTo>
                    <a:pt x="3853" y="2704"/>
                  </a:lnTo>
                  <a:lnTo>
                    <a:pt x="3831" y="2712"/>
                  </a:lnTo>
                  <a:lnTo>
                    <a:pt x="3807" y="2718"/>
                  </a:lnTo>
                  <a:lnTo>
                    <a:pt x="3783" y="2722"/>
                  </a:lnTo>
                  <a:lnTo>
                    <a:pt x="3759" y="2724"/>
                  </a:lnTo>
                  <a:lnTo>
                    <a:pt x="3759" y="2724"/>
                  </a:lnTo>
                  <a:lnTo>
                    <a:pt x="3733" y="2722"/>
                  </a:lnTo>
                  <a:lnTo>
                    <a:pt x="3709" y="2718"/>
                  </a:lnTo>
                  <a:lnTo>
                    <a:pt x="3687" y="2712"/>
                  </a:lnTo>
                  <a:lnTo>
                    <a:pt x="3663" y="2704"/>
                  </a:lnTo>
                  <a:lnTo>
                    <a:pt x="3643" y="2694"/>
                  </a:lnTo>
                  <a:lnTo>
                    <a:pt x="3623" y="2682"/>
                  </a:lnTo>
                  <a:lnTo>
                    <a:pt x="3603" y="2668"/>
                  </a:lnTo>
                  <a:lnTo>
                    <a:pt x="3587" y="2652"/>
                  </a:lnTo>
                  <a:lnTo>
                    <a:pt x="3571" y="2634"/>
                  </a:lnTo>
                  <a:lnTo>
                    <a:pt x="3557" y="2616"/>
                  </a:lnTo>
                  <a:lnTo>
                    <a:pt x="3545" y="2596"/>
                  </a:lnTo>
                  <a:lnTo>
                    <a:pt x="3535" y="2574"/>
                  </a:lnTo>
                  <a:lnTo>
                    <a:pt x="3527" y="2552"/>
                  </a:lnTo>
                  <a:lnTo>
                    <a:pt x="3521" y="2528"/>
                  </a:lnTo>
                  <a:lnTo>
                    <a:pt x="3517" y="2504"/>
                  </a:lnTo>
                  <a:lnTo>
                    <a:pt x="3515" y="2480"/>
                  </a:lnTo>
                  <a:lnTo>
                    <a:pt x="3515" y="2480"/>
                  </a:lnTo>
                  <a:lnTo>
                    <a:pt x="3517" y="2456"/>
                  </a:lnTo>
                  <a:lnTo>
                    <a:pt x="3521" y="2432"/>
                  </a:lnTo>
                  <a:lnTo>
                    <a:pt x="3527" y="2408"/>
                  </a:lnTo>
                  <a:lnTo>
                    <a:pt x="3535" y="2386"/>
                  </a:lnTo>
                  <a:lnTo>
                    <a:pt x="3545" y="2364"/>
                  </a:lnTo>
                  <a:lnTo>
                    <a:pt x="3557" y="2344"/>
                  </a:lnTo>
                  <a:lnTo>
                    <a:pt x="3571" y="2326"/>
                  </a:lnTo>
                  <a:lnTo>
                    <a:pt x="3587" y="2308"/>
                  </a:lnTo>
                  <a:lnTo>
                    <a:pt x="3603" y="2292"/>
                  </a:lnTo>
                  <a:lnTo>
                    <a:pt x="3623" y="2278"/>
                  </a:lnTo>
                  <a:lnTo>
                    <a:pt x="3643" y="2266"/>
                  </a:lnTo>
                  <a:lnTo>
                    <a:pt x="3663" y="2256"/>
                  </a:lnTo>
                  <a:lnTo>
                    <a:pt x="3687" y="2248"/>
                  </a:lnTo>
                  <a:lnTo>
                    <a:pt x="3709" y="2242"/>
                  </a:lnTo>
                  <a:lnTo>
                    <a:pt x="3733" y="2238"/>
                  </a:lnTo>
                  <a:lnTo>
                    <a:pt x="3759" y="2236"/>
                  </a:lnTo>
                  <a:lnTo>
                    <a:pt x="3759" y="2236"/>
                  </a:lnTo>
                  <a:close/>
                  <a:moveTo>
                    <a:pt x="3851" y="3000"/>
                  </a:moveTo>
                  <a:lnTo>
                    <a:pt x="3851" y="3000"/>
                  </a:lnTo>
                  <a:lnTo>
                    <a:pt x="3889" y="2990"/>
                  </a:lnTo>
                  <a:lnTo>
                    <a:pt x="3929" y="2980"/>
                  </a:lnTo>
                  <a:lnTo>
                    <a:pt x="3965" y="2964"/>
                  </a:lnTo>
                  <a:lnTo>
                    <a:pt x="4001" y="2948"/>
                  </a:lnTo>
                  <a:lnTo>
                    <a:pt x="4035" y="2928"/>
                  </a:lnTo>
                  <a:lnTo>
                    <a:pt x="4069" y="2906"/>
                  </a:lnTo>
                  <a:lnTo>
                    <a:pt x="4099" y="2882"/>
                  </a:lnTo>
                  <a:lnTo>
                    <a:pt x="4127" y="2856"/>
                  </a:lnTo>
                  <a:lnTo>
                    <a:pt x="4155" y="2828"/>
                  </a:lnTo>
                  <a:lnTo>
                    <a:pt x="4179" y="2798"/>
                  </a:lnTo>
                  <a:lnTo>
                    <a:pt x="4201" y="2766"/>
                  </a:lnTo>
                  <a:lnTo>
                    <a:pt x="4223" y="2732"/>
                  </a:lnTo>
                  <a:lnTo>
                    <a:pt x="4239" y="2696"/>
                  </a:lnTo>
                  <a:lnTo>
                    <a:pt x="4255" y="2660"/>
                  </a:lnTo>
                  <a:lnTo>
                    <a:pt x="4267" y="2622"/>
                  </a:lnTo>
                  <a:lnTo>
                    <a:pt x="4277" y="2582"/>
                  </a:lnTo>
                  <a:lnTo>
                    <a:pt x="4589" y="2582"/>
                  </a:lnTo>
                  <a:lnTo>
                    <a:pt x="4589" y="2582"/>
                  </a:lnTo>
                  <a:lnTo>
                    <a:pt x="4585" y="2640"/>
                  </a:lnTo>
                  <a:lnTo>
                    <a:pt x="4579" y="2698"/>
                  </a:lnTo>
                  <a:lnTo>
                    <a:pt x="4571" y="2754"/>
                  </a:lnTo>
                  <a:lnTo>
                    <a:pt x="4563" y="2812"/>
                  </a:lnTo>
                  <a:lnTo>
                    <a:pt x="4551" y="2868"/>
                  </a:lnTo>
                  <a:lnTo>
                    <a:pt x="4539" y="2924"/>
                  </a:lnTo>
                  <a:lnTo>
                    <a:pt x="4527" y="2978"/>
                  </a:lnTo>
                  <a:lnTo>
                    <a:pt x="4511" y="3032"/>
                  </a:lnTo>
                  <a:lnTo>
                    <a:pt x="4495" y="3086"/>
                  </a:lnTo>
                  <a:lnTo>
                    <a:pt x="4477" y="3140"/>
                  </a:lnTo>
                  <a:lnTo>
                    <a:pt x="4459" y="3192"/>
                  </a:lnTo>
                  <a:lnTo>
                    <a:pt x="4439" y="3244"/>
                  </a:lnTo>
                  <a:lnTo>
                    <a:pt x="4417" y="3296"/>
                  </a:lnTo>
                  <a:lnTo>
                    <a:pt x="4395" y="3346"/>
                  </a:lnTo>
                  <a:lnTo>
                    <a:pt x="4371" y="3396"/>
                  </a:lnTo>
                  <a:lnTo>
                    <a:pt x="4345" y="3446"/>
                  </a:lnTo>
                  <a:lnTo>
                    <a:pt x="3761" y="3446"/>
                  </a:lnTo>
                  <a:lnTo>
                    <a:pt x="3761" y="3446"/>
                  </a:lnTo>
                  <a:lnTo>
                    <a:pt x="3787" y="3338"/>
                  </a:lnTo>
                  <a:lnTo>
                    <a:pt x="3811" y="3228"/>
                  </a:lnTo>
                  <a:lnTo>
                    <a:pt x="3833" y="3114"/>
                  </a:lnTo>
                  <a:lnTo>
                    <a:pt x="3851" y="3000"/>
                  </a:lnTo>
                  <a:lnTo>
                    <a:pt x="3851" y="3000"/>
                  </a:lnTo>
                  <a:close/>
                  <a:moveTo>
                    <a:pt x="3577" y="1986"/>
                  </a:moveTo>
                  <a:lnTo>
                    <a:pt x="3577" y="1986"/>
                  </a:lnTo>
                  <a:lnTo>
                    <a:pt x="3549" y="1996"/>
                  </a:lnTo>
                  <a:lnTo>
                    <a:pt x="3523" y="2008"/>
                  </a:lnTo>
                  <a:lnTo>
                    <a:pt x="3499" y="2022"/>
                  </a:lnTo>
                  <a:lnTo>
                    <a:pt x="3475" y="2036"/>
                  </a:lnTo>
                  <a:lnTo>
                    <a:pt x="3451" y="2052"/>
                  </a:lnTo>
                  <a:lnTo>
                    <a:pt x="3429" y="2070"/>
                  </a:lnTo>
                  <a:lnTo>
                    <a:pt x="3407" y="2088"/>
                  </a:lnTo>
                  <a:lnTo>
                    <a:pt x="3387" y="2108"/>
                  </a:lnTo>
                  <a:lnTo>
                    <a:pt x="3367" y="2128"/>
                  </a:lnTo>
                  <a:lnTo>
                    <a:pt x="3349" y="2150"/>
                  </a:lnTo>
                  <a:lnTo>
                    <a:pt x="3331" y="2172"/>
                  </a:lnTo>
                  <a:lnTo>
                    <a:pt x="3315" y="2196"/>
                  </a:lnTo>
                  <a:lnTo>
                    <a:pt x="3301" y="2220"/>
                  </a:lnTo>
                  <a:lnTo>
                    <a:pt x="3287" y="2244"/>
                  </a:lnTo>
                  <a:lnTo>
                    <a:pt x="3275" y="2270"/>
                  </a:lnTo>
                  <a:lnTo>
                    <a:pt x="3263" y="2298"/>
                  </a:lnTo>
                  <a:lnTo>
                    <a:pt x="2583" y="2298"/>
                  </a:lnTo>
                  <a:lnTo>
                    <a:pt x="2583" y="1434"/>
                  </a:lnTo>
                  <a:lnTo>
                    <a:pt x="3467" y="1434"/>
                  </a:lnTo>
                  <a:lnTo>
                    <a:pt x="3467" y="1434"/>
                  </a:lnTo>
                  <a:lnTo>
                    <a:pt x="3485" y="1498"/>
                  </a:lnTo>
                  <a:lnTo>
                    <a:pt x="3501" y="1564"/>
                  </a:lnTo>
                  <a:lnTo>
                    <a:pt x="3517" y="1632"/>
                  </a:lnTo>
                  <a:lnTo>
                    <a:pt x="3531" y="1700"/>
                  </a:lnTo>
                  <a:lnTo>
                    <a:pt x="3545" y="1770"/>
                  </a:lnTo>
                  <a:lnTo>
                    <a:pt x="3557" y="1840"/>
                  </a:lnTo>
                  <a:lnTo>
                    <a:pt x="3567" y="1912"/>
                  </a:lnTo>
                  <a:lnTo>
                    <a:pt x="3577" y="1986"/>
                  </a:lnTo>
                  <a:lnTo>
                    <a:pt x="3577" y="1986"/>
                  </a:lnTo>
                  <a:close/>
                  <a:moveTo>
                    <a:pt x="2583" y="1150"/>
                  </a:moveTo>
                  <a:lnTo>
                    <a:pt x="2583" y="302"/>
                  </a:lnTo>
                  <a:lnTo>
                    <a:pt x="2583" y="302"/>
                  </a:lnTo>
                  <a:lnTo>
                    <a:pt x="2613" y="310"/>
                  </a:lnTo>
                  <a:lnTo>
                    <a:pt x="2641" y="320"/>
                  </a:lnTo>
                  <a:lnTo>
                    <a:pt x="2671" y="330"/>
                  </a:lnTo>
                  <a:lnTo>
                    <a:pt x="2699" y="342"/>
                  </a:lnTo>
                  <a:lnTo>
                    <a:pt x="2727" y="354"/>
                  </a:lnTo>
                  <a:lnTo>
                    <a:pt x="2757" y="368"/>
                  </a:lnTo>
                  <a:lnTo>
                    <a:pt x="2785" y="384"/>
                  </a:lnTo>
                  <a:lnTo>
                    <a:pt x="2813" y="402"/>
                  </a:lnTo>
                  <a:lnTo>
                    <a:pt x="2867" y="440"/>
                  </a:lnTo>
                  <a:lnTo>
                    <a:pt x="2921" y="482"/>
                  </a:lnTo>
                  <a:lnTo>
                    <a:pt x="2973" y="530"/>
                  </a:lnTo>
                  <a:lnTo>
                    <a:pt x="3023" y="582"/>
                  </a:lnTo>
                  <a:lnTo>
                    <a:pt x="3073" y="638"/>
                  </a:lnTo>
                  <a:lnTo>
                    <a:pt x="3121" y="700"/>
                  </a:lnTo>
                  <a:lnTo>
                    <a:pt x="3167" y="764"/>
                  </a:lnTo>
                  <a:lnTo>
                    <a:pt x="3211" y="834"/>
                  </a:lnTo>
                  <a:lnTo>
                    <a:pt x="3253" y="908"/>
                  </a:lnTo>
                  <a:lnTo>
                    <a:pt x="3293" y="984"/>
                  </a:lnTo>
                  <a:lnTo>
                    <a:pt x="3331" y="1064"/>
                  </a:lnTo>
                  <a:lnTo>
                    <a:pt x="3367" y="1150"/>
                  </a:lnTo>
                  <a:lnTo>
                    <a:pt x="2583" y="1150"/>
                  </a:lnTo>
                  <a:close/>
                  <a:moveTo>
                    <a:pt x="2298" y="302"/>
                  </a:moveTo>
                  <a:lnTo>
                    <a:pt x="2298" y="1150"/>
                  </a:lnTo>
                  <a:lnTo>
                    <a:pt x="1866" y="1150"/>
                  </a:lnTo>
                  <a:lnTo>
                    <a:pt x="1866" y="1150"/>
                  </a:lnTo>
                  <a:lnTo>
                    <a:pt x="1848" y="1108"/>
                  </a:lnTo>
                  <a:lnTo>
                    <a:pt x="1828" y="1068"/>
                  </a:lnTo>
                  <a:lnTo>
                    <a:pt x="1804" y="1030"/>
                  </a:lnTo>
                  <a:lnTo>
                    <a:pt x="1778" y="994"/>
                  </a:lnTo>
                  <a:lnTo>
                    <a:pt x="1750" y="960"/>
                  </a:lnTo>
                  <a:lnTo>
                    <a:pt x="1718" y="930"/>
                  </a:lnTo>
                  <a:lnTo>
                    <a:pt x="1684" y="902"/>
                  </a:lnTo>
                  <a:lnTo>
                    <a:pt x="1646" y="876"/>
                  </a:lnTo>
                  <a:lnTo>
                    <a:pt x="1646" y="876"/>
                  </a:lnTo>
                  <a:lnTo>
                    <a:pt x="1682" y="818"/>
                  </a:lnTo>
                  <a:lnTo>
                    <a:pt x="1716" y="764"/>
                  </a:lnTo>
                  <a:lnTo>
                    <a:pt x="1754" y="712"/>
                  </a:lnTo>
                  <a:lnTo>
                    <a:pt x="1790" y="662"/>
                  </a:lnTo>
                  <a:lnTo>
                    <a:pt x="1830" y="614"/>
                  </a:lnTo>
                  <a:lnTo>
                    <a:pt x="1868" y="572"/>
                  </a:lnTo>
                  <a:lnTo>
                    <a:pt x="1908" y="530"/>
                  </a:lnTo>
                  <a:lnTo>
                    <a:pt x="1950" y="492"/>
                  </a:lnTo>
                  <a:lnTo>
                    <a:pt x="1992" y="458"/>
                  </a:lnTo>
                  <a:lnTo>
                    <a:pt x="2034" y="426"/>
                  </a:lnTo>
                  <a:lnTo>
                    <a:pt x="2076" y="398"/>
                  </a:lnTo>
                  <a:lnTo>
                    <a:pt x="2120" y="372"/>
                  </a:lnTo>
                  <a:lnTo>
                    <a:pt x="2164" y="350"/>
                  </a:lnTo>
                  <a:lnTo>
                    <a:pt x="2208" y="330"/>
                  </a:lnTo>
                  <a:lnTo>
                    <a:pt x="2252" y="316"/>
                  </a:lnTo>
                  <a:lnTo>
                    <a:pt x="2298" y="302"/>
                  </a:lnTo>
                  <a:lnTo>
                    <a:pt x="2298" y="302"/>
                  </a:lnTo>
                  <a:close/>
                  <a:moveTo>
                    <a:pt x="1368" y="1080"/>
                  </a:moveTo>
                  <a:lnTo>
                    <a:pt x="1368" y="1080"/>
                  </a:lnTo>
                  <a:lnTo>
                    <a:pt x="1392" y="1082"/>
                  </a:lnTo>
                  <a:lnTo>
                    <a:pt x="1416" y="1086"/>
                  </a:lnTo>
                  <a:lnTo>
                    <a:pt x="1440" y="1092"/>
                  </a:lnTo>
                  <a:lnTo>
                    <a:pt x="1462" y="1100"/>
                  </a:lnTo>
                  <a:lnTo>
                    <a:pt x="1484" y="1110"/>
                  </a:lnTo>
                  <a:lnTo>
                    <a:pt x="1504" y="1122"/>
                  </a:lnTo>
                  <a:lnTo>
                    <a:pt x="1522" y="1136"/>
                  </a:lnTo>
                  <a:lnTo>
                    <a:pt x="1540" y="1152"/>
                  </a:lnTo>
                  <a:lnTo>
                    <a:pt x="1556" y="1168"/>
                  </a:lnTo>
                  <a:lnTo>
                    <a:pt x="1570" y="1188"/>
                  </a:lnTo>
                  <a:lnTo>
                    <a:pt x="1582" y="1208"/>
                  </a:lnTo>
                  <a:lnTo>
                    <a:pt x="1592" y="1230"/>
                  </a:lnTo>
                  <a:lnTo>
                    <a:pt x="1600" y="1252"/>
                  </a:lnTo>
                  <a:lnTo>
                    <a:pt x="1606" y="1274"/>
                  </a:lnTo>
                  <a:lnTo>
                    <a:pt x="1610" y="1298"/>
                  </a:lnTo>
                  <a:lnTo>
                    <a:pt x="1610" y="1324"/>
                  </a:lnTo>
                  <a:lnTo>
                    <a:pt x="1610" y="1324"/>
                  </a:lnTo>
                  <a:lnTo>
                    <a:pt x="1610" y="1348"/>
                  </a:lnTo>
                  <a:lnTo>
                    <a:pt x="1606" y="1372"/>
                  </a:lnTo>
                  <a:lnTo>
                    <a:pt x="1600" y="1396"/>
                  </a:lnTo>
                  <a:lnTo>
                    <a:pt x="1592" y="1418"/>
                  </a:lnTo>
                  <a:lnTo>
                    <a:pt x="1582" y="1440"/>
                  </a:lnTo>
                  <a:lnTo>
                    <a:pt x="1570" y="1460"/>
                  </a:lnTo>
                  <a:lnTo>
                    <a:pt x="1556" y="1478"/>
                  </a:lnTo>
                  <a:lnTo>
                    <a:pt x="1540" y="1496"/>
                  </a:lnTo>
                  <a:lnTo>
                    <a:pt x="1522" y="1512"/>
                  </a:lnTo>
                  <a:lnTo>
                    <a:pt x="1504" y="1526"/>
                  </a:lnTo>
                  <a:lnTo>
                    <a:pt x="1484" y="1538"/>
                  </a:lnTo>
                  <a:lnTo>
                    <a:pt x="1462" y="1548"/>
                  </a:lnTo>
                  <a:lnTo>
                    <a:pt x="1440" y="1556"/>
                  </a:lnTo>
                  <a:lnTo>
                    <a:pt x="1416" y="1562"/>
                  </a:lnTo>
                  <a:lnTo>
                    <a:pt x="1392" y="1566"/>
                  </a:lnTo>
                  <a:lnTo>
                    <a:pt x="1368" y="1566"/>
                  </a:lnTo>
                  <a:lnTo>
                    <a:pt x="1368" y="1566"/>
                  </a:lnTo>
                  <a:lnTo>
                    <a:pt x="1342" y="1566"/>
                  </a:lnTo>
                  <a:lnTo>
                    <a:pt x="1318" y="1562"/>
                  </a:lnTo>
                  <a:lnTo>
                    <a:pt x="1296" y="1556"/>
                  </a:lnTo>
                  <a:lnTo>
                    <a:pt x="1274" y="1548"/>
                  </a:lnTo>
                  <a:lnTo>
                    <a:pt x="1252" y="1538"/>
                  </a:lnTo>
                  <a:lnTo>
                    <a:pt x="1232" y="1526"/>
                  </a:lnTo>
                  <a:lnTo>
                    <a:pt x="1214" y="1512"/>
                  </a:lnTo>
                  <a:lnTo>
                    <a:pt x="1196" y="1496"/>
                  </a:lnTo>
                  <a:lnTo>
                    <a:pt x="1180" y="1478"/>
                  </a:lnTo>
                  <a:lnTo>
                    <a:pt x="1166" y="1460"/>
                  </a:lnTo>
                  <a:lnTo>
                    <a:pt x="1154" y="1440"/>
                  </a:lnTo>
                  <a:lnTo>
                    <a:pt x="1144" y="1418"/>
                  </a:lnTo>
                  <a:lnTo>
                    <a:pt x="1136" y="1396"/>
                  </a:lnTo>
                  <a:lnTo>
                    <a:pt x="1130" y="1372"/>
                  </a:lnTo>
                  <a:lnTo>
                    <a:pt x="1126" y="1348"/>
                  </a:lnTo>
                  <a:lnTo>
                    <a:pt x="1124" y="1324"/>
                  </a:lnTo>
                  <a:lnTo>
                    <a:pt x="1124" y="1324"/>
                  </a:lnTo>
                  <a:lnTo>
                    <a:pt x="1126" y="1298"/>
                  </a:lnTo>
                  <a:lnTo>
                    <a:pt x="1130" y="1274"/>
                  </a:lnTo>
                  <a:lnTo>
                    <a:pt x="1136" y="1252"/>
                  </a:lnTo>
                  <a:lnTo>
                    <a:pt x="1144" y="1230"/>
                  </a:lnTo>
                  <a:lnTo>
                    <a:pt x="1154" y="1208"/>
                  </a:lnTo>
                  <a:lnTo>
                    <a:pt x="1166" y="1188"/>
                  </a:lnTo>
                  <a:lnTo>
                    <a:pt x="1180" y="1168"/>
                  </a:lnTo>
                  <a:lnTo>
                    <a:pt x="1196" y="1152"/>
                  </a:lnTo>
                  <a:lnTo>
                    <a:pt x="1214" y="1136"/>
                  </a:lnTo>
                  <a:lnTo>
                    <a:pt x="1232" y="1122"/>
                  </a:lnTo>
                  <a:lnTo>
                    <a:pt x="1252" y="1110"/>
                  </a:lnTo>
                  <a:lnTo>
                    <a:pt x="1274" y="1100"/>
                  </a:lnTo>
                  <a:lnTo>
                    <a:pt x="1296" y="1092"/>
                  </a:lnTo>
                  <a:lnTo>
                    <a:pt x="1318" y="1086"/>
                  </a:lnTo>
                  <a:lnTo>
                    <a:pt x="1342" y="1082"/>
                  </a:lnTo>
                  <a:lnTo>
                    <a:pt x="1368" y="1080"/>
                  </a:lnTo>
                  <a:lnTo>
                    <a:pt x="1368" y="1080"/>
                  </a:lnTo>
                  <a:close/>
                  <a:moveTo>
                    <a:pt x="994" y="2582"/>
                  </a:moveTo>
                  <a:lnTo>
                    <a:pt x="994" y="2582"/>
                  </a:lnTo>
                  <a:lnTo>
                    <a:pt x="1000" y="2696"/>
                  </a:lnTo>
                  <a:lnTo>
                    <a:pt x="1008" y="2810"/>
                  </a:lnTo>
                  <a:lnTo>
                    <a:pt x="1020" y="2920"/>
                  </a:lnTo>
                  <a:lnTo>
                    <a:pt x="1034" y="3030"/>
                  </a:lnTo>
                  <a:lnTo>
                    <a:pt x="1050" y="3138"/>
                  </a:lnTo>
                  <a:lnTo>
                    <a:pt x="1070" y="3242"/>
                  </a:lnTo>
                  <a:lnTo>
                    <a:pt x="1092" y="3346"/>
                  </a:lnTo>
                  <a:lnTo>
                    <a:pt x="1116" y="3446"/>
                  </a:lnTo>
                  <a:lnTo>
                    <a:pt x="536" y="3446"/>
                  </a:lnTo>
                  <a:lnTo>
                    <a:pt x="536" y="3446"/>
                  </a:lnTo>
                  <a:lnTo>
                    <a:pt x="510" y="3396"/>
                  </a:lnTo>
                  <a:lnTo>
                    <a:pt x="486" y="3346"/>
                  </a:lnTo>
                  <a:lnTo>
                    <a:pt x="464" y="3296"/>
                  </a:lnTo>
                  <a:lnTo>
                    <a:pt x="442" y="3244"/>
                  </a:lnTo>
                  <a:lnTo>
                    <a:pt x="422" y="3192"/>
                  </a:lnTo>
                  <a:lnTo>
                    <a:pt x="402" y="3140"/>
                  </a:lnTo>
                  <a:lnTo>
                    <a:pt x="384" y="3086"/>
                  </a:lnTo>
                  <a:lnTo>
                    <a:pt x="368" y="3032"/>
                  </a:lnTo>
                  <a:lnTo>
                    <a:pt x="354" y="2978"/>
                  </a:lnTo>
                  <a:lnTo>
                    <a:pt x="340" y="2924"/>
                  </a:lnTo>
                  <a:lnTo>
                    <a:pt x="328" y="2868"/>
                  </a:lnTo>
                  <a:lnTo>
                    <a:pt x="318" y="2812"/>
                  </a:lnTo>
                  <a:lnTo>
                    <a:pt x="308" y="2754"/>
                  </a:lnTo>
                  <a:lnTo>
                    <a:pt x="302" y="2698"/>
                  </a:lnTo>
                  <a:lnTo>
                    <a:pt x="294" y="2640"/>
                  </a:lnTo>
                  <a:lnTo>
                    <a:pt x="290" y="2582"/>
                  </a:lnTo>
                  <a:lnTo>
                    <a:pt x="994" y="2582"/>
                  </a:lnTo>
                  <a:close/>
                  <a:moveTo>
                    <a:pt x="3287" y="4422"/>
                  </a:moveTo>
                  <a:lnTo>
                    <a:pt x="3287" y="4422"/>
                  </a:lnTo>
                  <a:lnTo>
                    <a:pt x="3343" y="4350"/>
                  </a:lnTo>
                  <a:lnTo>
                    <a:pt x="3397" y="4274"/>
                  </a:lnTo>
                  <a:lnTo>
                    <a:pt x="3449" y="4192"/>
                  </a:lnTo>
                  <a:lnTo>
                    <a:pt x="3499" y="4108"/>
                  </a:lnTo>
                  <a:lnTo>
                    <a:pt x="3545" y="4020"/>
                  </a:lnTo>
                  <a:lnTo>
                    <a:pt x="3589" y="3928"/>
                  </a:lnTo>
                  <a:lnTo>
                    <a:pt x="3631" y="3830"/>
                  </a:lnTo>
                  <a:lnTo>
                    <a:pt x="3671" y="3730"/>
                  </a:lnTo>
                  <a:lnTo>
                    <a:pt x="4165" y="3730"/>
                  </a:lnTo>
                  <a:lnTo>
                    <a:pt x="4165" y="3730"/>
                  </a:lnTo>
                  <a:lnTo>
                    <a:pt x="4121" y="3786"/>
                  </a:lnTo>
                  <a:lnTo>
                    <a:pt x="4077" y="3840"/>
                  </a:lnTo>
                  <a:lnTo>
                    <a:pt x="4029" y="3894"/>
                  </a:lnTo>
                  <a:lnTo>
                    <a:pt x="3981" y="3944"/>
                  </a:lnTo>
                  <a:lnTo>
                    <a:pt x="3931" y="3994"/>
                  </a:lnTo>
                  <a:lnTo>
                    <a:pt x="3879" y="4042"/>
                  </a:lnTo>
                  <a:lnTo>
                    <a:pt x="3827" y="4088"/>
                  </a:lnTo>
                  <a:lnTo>
                    <a:pt x="3773" y="4132"/>
                  </a:lnTo>
                  <a:lnTo>
                    <a:pt x="3717" y="4176"/>
                  </a:lnTo>
                  <a:lnTo>
                    <a:pt x="3659" y="4216"/>
                  </a:lnTo>
                  <a:lnTo>
                    <a:pt x="3599" y="4256"/>
                  </a:lnTo>
                  <a:lnTo>
                    <a:pt x="3539" y="4292"/>
                  </a:lnTo>
                  <a:lnTo>
                    <a:pt x="3479" y="4328"/>
                  </a:lnTo>
                  <a:lnTo>
                    <a:pt x="3415" y="4360"/>
                  </a:lnTo>
                  <a:lnTo>
                    <a:pt x="3351" y="4392"/>
                  </a:lnTo>
                  <a:lnTo>
                    <a:pt x="3287" y="4422"/>
                  </a:lnTo>
                  <a:lnTo>
                    <a:pt x="3287" y="4422"/>
                  </a:lnTo>
                  <a:close/>
                  <a:moveTo>
                    <a:pt x="4165" y="1150"/>
                  </a:moveTo>
                  <a:lnTo>
                    <a:pt x="3673" y="1150"/>
                  </a:lnTo>
                  <a:lnTo>
                    <a:pt x="3673" y="1150"/>
                  </a:lnTo>
                  <a:lnTo>
                    <a:pt x="3635" y="1050"/>
                  </a:lnTo>
                  <a:lnTo>
                    <a:pt x="3593" y="954"/>
                  </a:lnTo>
                  <a:lnTo>
                    <a:pt x="3549" y="862"/>
                  </a:lnTo>
                  <a:lnTo>
                    <a:pt x="3503" y="774"/>
                  </a:lnTo>
                  <a:lnTo>
                    <a:pt x="3455" y="690"/>
                  </a:lnTo>
                  <a:lnTo>
                    <a:pt x="3403" y="610"/>
                  </a:lnTo>
                  <a:lnTo>
                    <a:pt x="3349" y="534"/>
                  </a:lnTo>
                  <a:lnTo>
                    <a:pt x="3295" y="462"/>
                  </a:lnTo>
                  <a:lnTo>
                    <a:pt x="3295" y="462"/>
                  </a:lnTo>
                  <a:lnTo>
                    <a:pt x="3359" y="492"/>
                  </a:lnTo>
                  <a:lnTo>
                    <a:pt x="3423" y="522"/>
                  </a:lnTo>
                  <a:lnTo>
                    <a:pt x="3485" y="556"/>
                  </a:lnTo>
                  <a:lnTo>
                    <a:pt x="3545" y="590"/>
                  </a:lnTo>
                  <a:lnTo>
                    <a:pt x="3605" y="628"/>
                  </a:lnTo>
                  <a:lnTo>
                    <a:pt x="3663" y="666"/>
                  </a:lnTo>
                  <a:lnTo>
                    <a:pt x="3719" y="708"/>
                  </a:lnTo>
                  <a:lnTo>
                    <a:pt x="3775" y="750"/>
                  </a:lnTo>
                  <a:lnTo>
                    <a:pt x="3829" y="794"/>
                  </a:lnTo>
                  <a:lnTo>
                    <a:pt x="3883" y="840"/>
                  </a:lnTo>
                  <a:lnTo>
                    <a:pt x="3933" y="888"/>
                  </a:lnTo>
                  <a:lnTo>
                    <a:pt x="3983" y="936"/>
                  </a:lnTo>
                  <a:lnTo>
                    <a:pt x="4031" y="988"/>
                  </a:lnTo>
                  <a:lnTo>
                    <a:pt x="4077" y="1040"/>
                  </a:lnTo>
                  <a:lnTo>
                    <a:pt x="4121" y="1094"/>
                  </a:lnTo>
                  <a:lnTo>
                    <a:pt x="4165" y="1150"/>
                  </a:lnTo>
                  <a:lnTo>
                    <a:pt x="4165" y="1150"/>
                  </a:lnTo>
                  <a:close/>
                  <a:moveTo>
                    <a:pt x="1588" y="462"/>
                  </a:moveTo>
                  <a:lnTo>
                    <a:pt x="1588" y="462"/>
                  </a:lnTo>
                  <a:lnTo>
                    <a:pt x="1558" y="498"/>
                  </a:lnTo>
                  <a:lnTo>
                    <a:pt x="1528" y="538"/>
                  </a:lnTo>
                  <a:lnTo>
                    <a:pt x="1500" y="578"/>
                  </a:lnTo>
                  <a:lnTo>
                    <a:pt x="1472" y="618"/>
                  </a:lnTo>
                  <a:lnTo>
                    <a:pt x="1444" y="660"/>
                  </a:lnTo>
                  <a:lnTo>
                    <a:pt x="1418" y="704"/>
                  </a:lnTo>
                  <a:lnTo>
                    <a:pt x="1392" y="750"/>
                  </a:lnTo>
                  <a:lnTo>
                    <a:pt x="1366" y="796"/>
                  </a:lnTo>
                  <a:lnTo>
                    <a:pt x="1366" y="796"/>
                  </a:lnTo>
                  <a:lnTo>
                    <a:pt x="1324" y="798"/>
                  </a:lnTo>
                  <a:lnTo>
                    <a:pt x="1282" y="802"/>
                  </a:lnTo>
                  <a:lnTo>
                    <a:pt x="1240" y="812"/>
                  </a:lnTo>
                  <a:lnTo>
                    <a:pt x="1202" y="822"/>
                  </a:lnTo>
                  <a:lnTo>
                    <a:pt x="1164" y="838"/>
                  </a:lnTo>
                  <a:lnTo>
                    <a:pt x="1128" y="854"/>
                  </a:lnTo>
                  <a:lnTo>
                    <a:pt x="1092" y="874"/>
                  </a:lnTo>
                  <a:lnTo>
                    <a:pt x="1060" y="896"/>
                  </a:lnTo>
                  <a:lnTo>
                    <a:pt x="1028" y="920"/>
                  </a:lnTo>
                  <a:lnTo>
                    <a:pt x="998" y="948"/>
                  </a:lnTo>
                  <a:lnTo>
                    <a:pt x="970" y="976"/>
                  </a:lnTo>
                  <a:lnTo>
                    <a:pt x="946" y="1008"/>
                  </a:lnTo>
                  <a:lnTo>
                    <a:pt x="924" y="1040"/>
                  </a:lnTo>
                  <a:lnTo>
                    <a:pt x="902" y="1076"/>
                  </a:lnTo>
                  <a:lnTo>
                    <a:pt x="886" y="1112"/>
                  </a:lnTo>
                  <a:lnTo>
                    <a:pt x="870" y="1150"/>
                  </a:lnTo>
                  <a:lnTo>
                    <a:pt x="716" y="1150"/>
                  </a:lnTo>
                  <a:lnTo>
                    <a:pt x="716" y="1150"/>
                  </a:lnTo>
                  <a:lnTo>
                    <a:pt x="758" y="1094"/>
                  </a:lnTo>
                  <a:lnTo>
                    <a:pt x="804" y="1040"/>
                  </a:lnTo>
                  <a:lnTo>
                    <a:pt x="850" y="988"/>
                  </a:lnTo>
                  <a:lnTo>
                    <a:pt x="898" y="936"/>
                  </a:lnTo>
                  <a:lnTo>
                    <a:pt x="948" y="888"/>
                  </a:lnTo>
                  <a:lnTo>
                    <a:pt x="998" y="840"/>
                  </a:lnTo>
                  <a:lnTo>
                    <a:pt x="1052" y="794"/>
                  </a:lnTo>
                  <a:lnTo>
                    <a:pt x="1106" y="750"/>
                  </a:lnTo>
                  <a:lnTo>
                    <a:pt x="1162" y="706"/>
                  </a:lnTo>
                  <a:lnTo>
                    <a:pt x="1218" y="666"/>
                  </a:lnTo>
                  <a:lnTo>
                    <a:pt x="1276" y="628"/>
                  </a:lnTo>
                  <a:lnTo>
                    <a:pt x="1336" y="590"/>
                  </a:lnTo>
                  <a:lnTo>
                    <a:pt x="1398" y="554"/>
                  </a:lnTo>
                  <a:lnTo>
                    <a:pt x="1460" y="522"/>
                  </a:lnTo>
                  <a:lnTo>
                    <a:pt x="1522" y="490"/>
                  </a:lnTo>
                  <a:lnTo>
                    <a:pt x="1588" y="462"/>
                  </a:lnTo>
                  <a:lnTo>
                    <a:pt x="1588" y="462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530;p55">
            <a:extLst>
              <a:ext uri="{FF2B5EF4-FFF2-40B4-BE49-F238E27FC236}">
                <a16:creationId xmlns:a16="http://schemas.microsoft.com/office/drawing/2014/main" id="{2C40FD64-0801-4739-9DE2-7E44CA21B3FE}"/>
              </a:ext>
            </a:extLst>
          </p:cNvPr>
          <p:cNvSpPr/>
          <p:nvPr/>
        </p:nvSpPr>
        <p:spPr>
          <a:xfrm>
            <a:off x="1560578" y="3847975"/>
            <a:ext cx="8811900" cy="526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B8C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531;p55">
            <a:extLst>
              <a:ext uri="{FF2B5EF4-FFF2-40B4-BE49-F238E27FC236}">
                <a16:creationId xmlns:a16="http://schemas.microsoft.com/office/drawing/2014/main" id="{6FEC1094-7C59-4D95-BD43-63B63830A413}"/>
              </a:ext>
            </a:extLst>
          </p:cNvPr>
          <p:cNvSpPr/>
          <p:nvPr/>
        </p:nvSpPr>
        <p:spPr>
          <a:xfrm>
            <a:off x="2454332" y="3940567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C" sz="1200" dirty="0">
                <a:solidFill>
                  <a:schemeClr val="accent6"/>
                </a:solidFill>
              </a:rPr>
              <a:t>Establecer </a:t>
            </a:r>
            <a:r>
              <a:rPr lang="es-EC" sz="1200" b="1" dirty="0">
                <a:solidFill>
                  <a:schemeClr val="accent6"/>
                </a:solidFill>
              </a:rPr>
              <a:t>CONTROLES NO FINANCIEROS</a:t>
            </a:r>
            <a:r>
              <a:rPr lang="es-EC" sz="1200" dirty="0">
                <a:solidFill>
                  <a:schemeClr val="accent6"/>
                </a:solidFill>
              </a:rPr>
              <a:t>, por ejemplo en la selección de</a:t>
            </a:r>
          </a:p>
          <a:p>
            <a:r>
              <a:rPr lang="es-EC" sz="1200" dirty="0">
                <a:solidFill>
                  <a:schemeClr val="accent6"/>
                </a:solidFill>
              </a:rPr>
              <a:t>subcontratistas haya una sistemática de </a:t>
            </a:r>
            <a:r>
              <a:rPr lang="es-EC" sz="1200" dirty="0" err="1">
                <a:solidFill>
                  <a:schemeClr val="accent6"/>
                </a:solidFill>
              </a:rPr>
              <a:t>pre-selección</a:t>
            </a:r>
            <a:r>
              <a:rPr lang="es-EC" sz="1200" dirty="0">
                <a:solidFill>
                  <a:schemeClr val="accent6"/>
                </a:solidFill>
              </a:rPr>
              <a:t> y unos criterios establecidos.</a:t>
            </a:r>
            <a:endParaRPr sz="1200" kern="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6" name="Google Shape;532;p55">
            <a:extLst>
              <a:ext uri="{FF2B5EF4-FFF2-40B4-BE49-F238E27FC236}">
                <a16:creationId xmlns:a16="http://schemas.microsoft.com/office/drawing/2014/main" id="{20BEF683-652B-4233-8B4E-3ED5B6D4BFA7}"/>
              </a:ext>
            </a:extLst>
          </p:cNvPr>
          <p:cNvSpPr/>
          <p:nvPr/>
        </p:nvSpPr>
        <p:spPr>
          <a:xfrm>
            <a:off x="1901976" y="3847975"/>
            <a:ext cx="526500" cy="526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533;p55">
            <a:extLst>
              <a:ext uri="{FF2B5EF4-FFF2-40B4-BE49-F238E27FC236}">
                <a16:creationId xmlns:a16="http://schemas.microsoft.com/office/drawing/2014/main" id="{41CEF183-FFBE-438E-87FA-C0D8008A730A}"/>
              </a:ext>
            </a:extLst>
          </p:cNvPr>
          <p:cNvSpPr/>
          <p:nvPr/>
        </p:nvSpPr>
        <p:spPr>
          <a:xfrm>
            <a:off x="2018941" y="3900559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534;p55">
            <a:extLst>
              <a:ext uri="{FF2B5EF4-FFF2-40B4-BE49-F238E27FC236}">
                <a16:creationId xmlns:a16="http://schemas.microsoft.com/office/drawing/2014/main" id="{C3EED3E9-95AF-48D2-AC90-67EB05EA7144}"/>
              </a:ext>
            </a:extLst>
          </p:cNvPr>
          <p:cNvSpPr txBox="1"/>
          <p:nvPr/>
        </p:nvSpPr>
        <p:spPr>
          <a:xfrm>
            <a:off x="1908192" y="3992783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5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9" name="Google Shape;535;p55">
            <a:extLst>
              <a:ext uri="{FF2B5EF4-FFF2-40B4-BE49-F238E27FC236}">
                <a16:creationId xmlns:a16="http://schemas.microsoft.com/office/drawing/2014/main" id="{AAB14300-AE79-4E5B-9637-F7CFFA256E20}"/>
              </a:ext>
            </a:extLst>
          </p:cNvPr>
          <p:cNvSpPr/>
          <p:nvPr/>
        </p:nvSpPr>
        <p:spPr>
          <a:xfrm>
            <a:off x="9935673" y="3936338"/>
            <a:ext cx="349807" cy="349755"/>
          </a:xfrm>
          <a:custGeom>
            <a:avLst/>
            <a:gdLst/>
            <a:ahLst/>
            <a:cxnLst/>
            <a:rect l="l" t="t" r="r" b="b"/>
            <a:pathLst>
              <a:path w="6709" h="6708" extrusionOk="0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rgbClr val="7D7D7D"/>
          </a:solidFill>
          <a:ln>
            <a:noFill/>
          </a:ln>
        </p:spPr>
        <p:txBody>
          <a:bodyPr spcFirstLastPara="1" wrap="square" lIns="64650" tIns="32325" rIns="64650" bIns="323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30" name="Google Shape;536;p55">
            <a:extLst>
              <a:ext uri="{FF2B5EF4-FFF2-40B4-BE49-F238E27FC236}">
                <a16:creationId xmlns:a16="http://schemas.microsoft.com/office/drawing/2014/main" id="{351CF060-E276-49F9-A41B-0A08DC7C64C6}"/>
              </a:ext>
            </a:extLst>
          </p:cNvPr>
          <p:cNvSpPr/>
          <p:nvPr/>
        </p:nvSpPr>
        <p:spPr>
          <a:xfrm>
            <a:off x="1560578" y="4440907"/>
            <a:ext cx="8811900" cy="69728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EB8C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537;p55">
            <a:extLst>
              <a:ext uri="{FF2B5EF4-FFF2-40B4-BE49-F238E27FC236}">
                <a16:creationId xmlns:a16="http://schemas.microsoft.com/office/drawing/2014/main" id="{DB743EBE-25A4-497E-8104-73BB2E30A1D5}"/>
              </a:ext>
            </a:extLst>
          </p:cNvPr>
          <p:cNvSpPr/>
          <p:nvPr/>
        </p:nvSpPr>
        <p:spPr>
          <a:xfrm>
            <a:off x="2454332" y="4533498"/>
            <a:ext cx="739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C" sz="1200" dirty="0">
                <a:solidFill>
                  <a:schemeClr val="accent6"/>
                </a:solidFill>
              </a:rPr>
              <a:t>Establecer procedimientos y canales para que cualquier </a:t>
            </a:r>
            <a:r>
              <a:rPr lang="es-EC" sz="1200" b="1" dirty="0">
                <a:solidFill>
                  <a:schemeClr val="accent6"/>
                </a:solidFill>
              </a:rPr>
              <a:t>SOSPECHA </a:t>
            </a:r>
            <a:r>
              <a:rPr lang="es-EC" sz="1200" dirty="0">
                <a:solidFill>
                  <a:schemeClr val="accent6"/>
                </a:solidFill>
              </a:rPr>
              <a:t>que pueda haber</a:t>
            </a:r>
          </a:p>
          <a:p>
            <a:r>
              <a:rPr lang="es-EC" sz="1200" dirty="0">
                <a:solidFill>
                  <a:schemeClr val="accent6"/>
                </a:solidFill>
              </a:rPr>
              <a:t>en cualquier nivel de la organización pueda ser comunicada, por ejemplo permitir la</a:t>
            </a:r>
          </a:p>
          <a:p>
            <a:r>
              <a:rPr lang="es-EC" sz="1200" dirty="0">
                <a:solidFill>
                  <a:schemeClr val="accent6"/>
                </a:solidFill>
              </a:rPr>
              <a:t>denuncia anónima.</a:t>
            </a:r>
            <a:endParaRPr sz="1200" kern="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2" name="Google Shape;538;p55">
            <a:extLst>
              <a:ext uri="{FF2B5EF4-FFF2-40B4-BE49-F238E27FC236}">
                <a16:creationId xmlns:a16="http://schemas.microsoft.com/office/drawing/2014/main" id="{CE6AFE55-A014-4024-98AB-937FF5ED4ED9}"/>
              </a:ext>
            </a:extLst>
          </p:cNvPr>
          <p:cNvSpPr/>
          <p:nvPr/>
        </p:nvSpPr>
        <p:spPr>
          <a:xfrm>
            <a:off x="1901976" y="4465183"/>
            <a:ext cx="526500" cy="673006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539;p55">
            <a:extLst>
              <a:ext uri="{FF2B5EF4-FFF2-40B4-BE49-F238E27FC236}">
                <a16:creationId xmlns:a16="http://schemas.microsoft.com/office/drawing/2014/main" id="{0099C6D4-AF7B-40A5-A274-712DD57345F5}"/>
              </a:ext>
            </a:extLst>
          </p:cNvPr>
          <p:cNvSpPr/>
          <p:nvPr/>
        </p:nvSpPr>
        <p:spPr>
          <a:xfrm>
            <a:off x="2018941" y="4574411"/>
            <a:ext cx="342600" cy="4212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540;p55">
            <a:extLst>
              <a:ext uri="{FF2B5EF4-FFF2-40B4-BE49-F238E27FC236}">
                <a16:creationId xmlns:a16="http://schemas.microsoft.com/office/drawing/2014/main" id="{D576E0D7-BB4A-449F-84B5-525DF33DB964}"/>
              </a:ext>
            </a:extLst>
          </p:cNvPr>
          <p:cNvSpPr txBox="1"/>
          <p:nvPr/>
        </p:nvSpPr>
        <p:spPr>
          <a:xfrm>
            <a:off x="1908192" y="4658542"/>
            <a:ext cx="529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kern="0">
                <a:solidFill>
                  <a:srgbClr val="464646"/>
                </a:solidFill>
                <a:ea typeface="Arial"/>
                <a:cs typeface="Arial"/>
                <a:sym typeface="Arial"/>
              </a:rPr>
              <a:t>6</a:t>
            </a:r>
            <a:endParaRPr sz="11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5" name="Google Shape;541;p55">
            <a:extLst>
              <a:ext uri="{FF2B5EF4-FFF2-40B4-BE49-F238E27FC236}">
                <a16:creationId xmlns:a16="http://schemas.microsoft.com/office/drawing/2014/main" id="{3A41DA1A-1802-4208-BE6A-4FB05C046CFF}"/>
              </a:ext>
            </a:extLst>
          </p:cNvPr>
          <p:cNvSpPr/>
          <p:nvPr/>
        </p:nvSpPr>
        <p:spPr>
          <a:xfrm>
            <a:off x="9939176" y="4533498"/>
            <a:ext cx="346312" cy="346260"/>
          </a:xfrm>
          <a:custGeom>
            <a:avLst/>
            <a:gdLst/>
            <a:ahLst/>
            <a:cxnLst/>
            <a:rect l="l" t="t" r="r" b="b"/>
            <a:pathLst>
              <a:path w="6673" h="6672" extrusionOk="0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rgbClr val="7D7D7D"/>
          </a:solidFill>
          <a:ln>
            <a:noFill/>
          </a:ln>
        </p:spPr>
        <p:txBody>
          <a:bodyPr spcFirstLastPara="1" wrap="square" lIns="58625" tIns="29300" rIns="58625" bIns="293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12E17A9-7C16-44D1-A460-302AD5C9E3EA}"/>
              </a:ext>
            </a:extLst>
          </p:cNvPr>
          <p:cNvSpPr txBox="1">
            <a:spLocks/>
          </p:cNvSpPr>
          <p:nvPr/>
        </p:nvSpPr>
        <p:spPr>
          <a:xfrm>
            <a:off x="3443837" y="849698"/>
            <a:ext cx="6091978" cy="5765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800" kern="0" dirty="0">
                <a:solidFill>
                  <a:schemeClr val="tx2"/>
                </a:solidFill>
              </a:rPr>
              <a:t>Recomendaciones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C6CE7433-B8E3-41B1-92DA-56E57FD217F9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32663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843;p62">
            <a:extLst>
              <a:ext uri="{FF2B5EF4-FFF2-40B4-BE49-F238E27FC236}">
                <a16:creationId xmlns:a16="http://schemas.microsoft.com/office/drawing/2014/main" id="{28D4776F-4F11-4CF1-AB81-2353977AD0EB}"/>
              </a:ext>
            </a:extLst>
          </p:cNvPr>
          <p:cNvGrpSpPr/>
          <p:nvPr/>
        </p:nvGrpSpPr>
        <p:grpSpPr>
          <a:xfrm>
            <a:off x="499307" y="1053062"/>
            <a:ext cx="10683365" cy="4360409"/>
            <a:chOff x="313427" y="2340471"/>
            <a:chExt cx="10025587" cy="4364477"/>
          </a:xfrm>
        </p:grpSpPr>
        <p:grpSp>
          <p:nvGrpSpPr>
            <p:cNvPr id="41" name="Google Shape;845;p62">
              <a:extLst>
                <a:ext uri="{FF2B5EF4-FFF2-40B4-BE49-F238E27FC236}">
                  <a16:creationId xmlns:a16="http://schemas.microsoft.com/office/drawing/2014/main" id="{556191E5-2A93-49CF-A3A8-2918329C5F3C}"/>
                </a:ext>
              </a:extLst>
            </p:cNvPr>
            <p:cNvGrpSpPr/>
            <p:nvPr/>
          </p:nvGrpSpPr>
          <p:grpSpPr>
            <a:xfrm>
              <a:off x="2667664" y="2340471"/>
              <a:ext cx="2607028" cy="1467823"/>
              <a:chOff x="4317121" y="2340471"/>
              <a:chExt cx="2607028" cy="1467823"/>
            </a:xfrm>
          </p:grpSpPr>
          <p:sp>
            <p:nvSpPr>
              <p:cNvPr id="71" name="Google Shape;846;p62">
                <a:extLst>
                  <a:ext uri="{FF2B5EF4-FFF2-40B4-BE49-F238E27FC236}">
                    <a16:creationId xmlns:a16="http://schemas.microsoft.com/office/drawing/2014/main" id="{9815A71A-F767-4EB2-A058-2B9F51BAF3DE}"/>
                  </a:ext>
                </a:extLst>
              </p:cNvPr>
              <p:cNvSpPr/>
              <p:nvPr/>
            </p:nvSpPr>
            <p:spPr>
              <a:xfrm>
                <a:off x="4317121" y="2364813"/>
                <a:ext cx="1017496" cy="343222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82" extrusionOk="0">
                    <a:moveTo>
                      <a:pt x="0" y="282"/>
                    </a:moveTo>
                    <a:lnTo>
                      <a:pt x="836" y="282"/>
                    </a:lnTo>
                    <a:lnTo>
                      <a:pt x="836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2" y="2"/>
                    </a:lnTo>
                    <a:lnTo>
                      <a:pt x="242" y="4"/>
                    </a:lnTo>
                    <a:lnTo>
                      <a:pt x="228" y="8"/>
                    </a:lnTo>
                    <a:lnTo>
                      <a:pt x="210" y="14"/>
                    </a:lnTo>
                    <a:lnTo>
                      <a:pt x="192" y="22"/>
                    </a:lnTo>
                    <a:lnTo>
                      <a:pt x="172" y="32"/>
                    </a:lnTo>
                    <a:lnTo>
                      <a:pt x="152" y="48"/>
                    </a:lnTo>
                    <a:lnTo>
                      <a:pt x="130" y="66"/>
                    </a:lnTo>
                    <a:lnTo>
                      <a:pt x="108" y="88"/>
                    </a:lnTo>
                    <a:lnTo>
                      <a:pt x="84" y="116"/>
                    </a:lnTo>
                    <a:lnTo>
                      <a:pt x="62" y="148"/>
                    </a:lnTo>
                    <a:lnTo>
                      <a:pt x="40" y="186"/>
                    </a:lnTo>
                    <a:lnTo>
                      <a:pt x="20" y="230"/>
                    </a:lnTo>
                    <a:lnTo>
                      <a:pt x="0" y="282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47;p62">
                <a:extLst>
                  <a:ext uri="{FF2B5EF4-FFF2-40B4-BE49-F238E27FC236}">
                    <a16:creationId xmlns:a16="http://schemas.microsoft.com/office/drawing/2014/main" id="{D150FEA6-5190-49D0-9AC8-3F5A7BF07587}"/>
                  </a:ext>
                </a:extLst>
              </p:cNvPr>
              <p:cNvSpPr/>
              <p:nvPr/>
            </p:nvSpPr>
            <p:spPr>
              <a:xfrm>
                <a:off x="4533765" y="2340471"/>
                <a:ext cx="2390384" cy="146782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206" extrusionOk="0">
                    <a:moveTo>
                      <a:pt x="1964" y="1116"/>
                    </a:moveTo>
                    <a:lnTo>
                      <a:pt x="1962" y="394"/>
                    </a:lnTo>
                    <a:lnTo>
                      <a:pt x="1962" y="394"/>
                    </a:lnTo>
                    <a:lnTo>
                      <a:pt x="1960" y="384"/>
                    </a:lnTo>
                    <a:lnTo>
                      <a:pt x="1958" y="376"/>
                    </a:lnTo>
                    <a:lnTo>
                      <a:pt x="1954" y="368"/>
                    </a:lnTo>
                    <a:lnTo>
                      <a:pt x="1948" y="362"/>
                    </a:lnTo>
                    <a:lnTo>
                      <a:pt x="1948" y="362"/>
                    </a:lnTo>
                    <a:lnTo>
                      <a:pt x="1940" y="354"/>
                    </a:lnTo>
                    <a:lnTo>
                      <a:pt x="1932" y="350"/>
                    </a:lnTo>
                    <a:lnTo>
                      <a:pt x="1922" y="348"/>
                    </a:lnTo>
                    <a:lnTo>
                      <a:pt x="1912" y="346"/>
                    </a:lnTo>
                    <a:lnTo>
                      <a:pt x="1904" y="348"/>
                    </a:lnTo>
                    <a:lnTo>
                      <a:pt x="1894" y="350"/>
                    </a:lnTo>
                    <a:lnTo>
                      <a:pt x="1884" y="354"/>
                    </a:lnTo>
                    <a:lnTo>
                      <a:pt x="1876" y="360"/>
                    </a:lnTo>
                    <a:lnTo>
                      <a:pt x="1782" y="456"/>
                    </a:lnTo>
                    <a:lnTo>
                      <a:pt x="1738" y="410"/>
                    </a:lnTo>
                    <a:lnTo>
                      <a:pt x="1738" y="410"/>
                    </a:lnTo>
                    <a:lnTo>
                      <a:pt x="1444" y="116"/>
                    </a:lnTo>
                    <a:lnTo>
                      <a:pt x="1444" y="116"/>
                    </a:lnTo>
                    <a:lnTo>
                      <a:pt x="1402" y="76"/>
                    </a:lnTo>
                    <a:lnTo>
                      <a:pt x="1380" y="58"/>
                    </a:lnTo>
                    <a:lnTo>
                      <a:pt x="1356" y="40"/>
                    </a:lnTo>
                    <a:lnTo>
                      <a:pt x="1332" y="26"/>
                    </a:lnTo>
                    <a:lnTo>
                      <a:pt x="1310" y="14"/>
                    </a:lnTo>
                    <a:lnTo>
                      <a:pt x="1286" y="6"/>
                    </a:lnTo>
                    <a:lnTo>
                      <a:pt x="1276" y="4"/>
                    </a:lnTo>
                    <a:lnTo>
                      <a:pt x="1264" y="4"/>
                    </a:lnTo>
                    <a:lnTo>
                      <a:pt x="1264" y="4"/>
                    </a:lnTo>
                    <a:lnTo>
                      <a:pt x="716" y="2"/>
                    </a:lnTo>
                    <a:lnTo>
                      <a:pt x="334" y="0"/>
                    </a:lnTo>
                    <a:lnTo>
                      <a:pt x="200" y="0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14" y="4"/>
                    </a:lnTo>
                    <a:lnTo>
                      <a:pt x="92" y="8"/>
                    </a:lnTo>
                    <a:lnTo>
                      <a:pt x="74" y="12"/>
                    </a:lnTo>
                    <a:lnTo>
                      <a:pt x="58" y="18"/>
                    </a:lnTo>
                    <a:lnTo>
                      <a:pt x="42" y="26"/>
                    </a:lnTo>
                    <a:lnTo>
                      <a:pt x="28" y="3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6" y="44"/>
                    </a:lnTo>
                    <a:lnTo>
                      <a:pt x="36" y="36"/>
                    </a:lnTo>
                    <a:lnTo>
                      <a:pt x="54" y="30"/>
                    </a:lnTo>
                    <a:lnTo>
                      <a:pt x="74" y="28"/>
                    </a:lnTo>
                    <a:lnTo>
                      <a:pt x="92" y="26"/>
                    </a:lnTo>
                    <a:lnTo>
                      <a:pt x="112" y="26"/>
                    </a:lnTo>
                    <a:lnTo>
                      <a:pt x="132" y="28"/>
                    </a:lnTo>
                    <a:lnTo>
                      <a:pt x="152" y="32"/>
                    </a:lnTo>
                    <a:lnTo>
                      <a:pt x="172" y="38"/>
                    </a:lnTo>
                    <a:lnTo>
                      <a:pt x="194" y="44"/>
                    </a:lnTo>
                    <a:lnTo>
                      <a:pt x="214" y="54"/>
                    </a:lnTo>
                    <a:lnTo>
                      <a:pt x="234" y="66"/>
                    </a:lnTo>
                    <a:lnTo>
                      <a:pt x="256" y="80"/>
                    </a:lnTo>
                    <a:lnTo>
                      <a:pt x="276" y="94"/>
                    </a:lnTo>
                    <a:lnTo>
                      <a:pt x="298" y="112"/>
                    </a:lnTo>
                    <a:lnTo>
                      <a:pt x="318" y="132"/>
                    </a:lnTo>
                    <a:lnTo>
                      <a:pt x="1212" y="1026"/>
                    </a:lnTo>
                    <a:lnTo>
                      <a:pt x="1120" y="1118"/>
                    </a:lnTo>
                    <a:lnTo>
                      <a:pt x="1120" y="1118"/>
                    </a:lnTo>
                    <a:lnTo>
                      <a:pt x="1114" y="1126"/>
                    </a:lnTo>
                    <a:lnTo>
                      <a:pt x="1108" y="1136"/>
                    </a:lnTo>
                    <a:lnTo>
                      <a:pt x="1106" y="1146"/>
                    </a:lnTo>
                    <a:lnTo>
                      <a:pt x="1104" y="1154"/>
                    </a:lnTo>
                    <a:lnTo>
                      <a:pt x="1106" y="1164"/>
                    </a:lnTo>
                    <a:lnTo>
                      <a:pt x="1108" y="1174"/>
                    </a:lnTo>
                    <a:lnTo>
                      <a:pt x="1112" y="1182"/>
                    </a:lnTo>
                    <a:lnTo>
                      <a:pt x="1118" y="1190"/>
                    </a:lnTo>
                    <a:lnTo>
                      <a:pt x="1118" y="1190"/>
                    </a:lnTo>
                    <a:lnTo>
                      <a:pt x="1126" y="1194"/>
                    </a:lnTo>
                    <a:lnTo>
                      <a:pt x="1134" y="1200"/>
                    </a:lnTo>
                    <a:lnTo>
                      <a:pt x="1142" y="1202"/>
                    </a:lnTo>
                    <a:lnTo>
                      <a:pt x="1152" y="1204"/>
                    </a:lnTo>
                    <a:lnTo>
                      <a:pt x="1874" y="1206"/>
                    </a:lnTo>
                    <a:lnTo>
                      <a:pt x="1874" y="1206"/>
                    </a:lnTo>
                    <a:lnTo>
                      <a:pt x="1892" y="1206"/>
                    </a:lnTo>
                    <a:lnTo>
                      <a:pt x="1910" y="1202"/>
                    </a:lnTo>
                    <a:lnTo>
                      <a:pt x="1926" y="1194"/>
                    </a:lnTo>
                    <a:lnTo>
                      <a:pt x="1940" y="1182"/>
                    </a:lnTo>
                    <a:lnTo>
                      <a:pt x="1940" y="1182"/>
                    </a:lnTo>
                    <a:lnTo>
                      <a:pt x="1952" y="1168"/>
                    </a:lnTo>
                    <a:lnTo>
                      <a:pt x="1960" y="1152"/>
                    </a:lnTo>
                    <a:lnTo>
                      <a:pt x="1964" y="1134"/>
                    </a:lnTo>
                    <a:lnTo>
                      <a:pt x="1964" y="1116"/>
                    </a:lnTo>
                    <a:lnTo>
                      <a:pt x="1964" y="1116"/>
                    </a:lnTo>
                    <a:close/>
                  </a:path>
                </a:pathLst>
              </a:cu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848;p62">
                <a:extLst>
                  <a:ext uri="{FF2B5EF4-FFF2-40B4-BE49-F238E27FC236}">
                    <a16:creationId xmlns:a16="http://schemas.microsoft.com/office/drawing/2014/main" id="{9E2EA27B-35A3-4D23-8EBF-FCB61721E23C}"/>
                  </a:ext>
                </a:extLst>
              </p:cNvPr>
              <p:cNvSpPr/>
              <p:nvPr/>
            </p:nvSpPr>
            <p:spPr>
              <a:xfrm rot="2676984">
                <a:off x="5252586" y="2653195"/>
                <a:ext cx="1584238" cy="540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lang="en" sz="900" b="1" kern="0" dirty="0">
                    <a:solidFill>
                      <a:srgbClr val="FFFFFF"/>
                    </a:solidFill>
                    <a:ea typeface="Arial"/>
                    <a:cs typeface="Arial"/>
                    <a:sym typeface="Arial"/>
                  </a:rPr>
                  <a:t>0</a:t>
                </a:r>
                <a:r>
                  <a:rPr kumimoji="0" lang="e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1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s-EC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Sistematización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849;p62">
              <a:extLst>
                <a:ext uri="{FF2B5EF4-FFF2-40B4-BE49-F238E27FC236}">
                  <a16:creationId xmlns:a16="http://schemas.microsoft.com/office/drawing/2014/main" id="{5D127AFC-B16A-4423-804A-79E8906D93D7}"/>
                </a:ext>
              </a:extLst>
            </p:cNvPr>
            <p:cNvGrpSpPr/>
            <p:nvPr/>
          </p:nvGrpSpPr>
          <p:grpSpPr>
            <a:xfrm>
              <a:off x="5346700" y="5103287"/>
              <a:ext cx="2592422" cy="1601661"/>
              <a:chOff x="3832716" y="5103287"/>
              <a:chExt cx="2592422" cy="1601661"/>
            </a:xfrm>
          </p:grpSpPr>
          <p:sp>
            <p:nvSpPr>
              <p:cNvPr id="68" name="Google Shape;850;p62">
                <a:extLst>
                  <a:ext uri="{FF2B5EF4-FFF2-40B4-BE49-F238E27FC236}">
                    <a16:creationId xmlns:a16="http://schemas.microsoft.com/office/drawing/2014/main" id="{32B11E20-D52A-40B2-84B0-23519E04D92F}"/>
                  </a:ext>
                </a:extLst>
              </p:cNvPr>
              <p:cNvSpPr/>
              <p:nvPr/>
            </p:nvSpPr>
            <p:spPr>
              <a:xfrm>
                <a:off x="5407642" y="6203545"/>
                <a:ext cx="1017496" cy="340788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80" extrusionOk="0">
                    <a:moveTo>
                      <a:pt x="836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566" y="280"/>
                    </a:lnTo>
                    <a:lnTo>
                      <a:pt x="566" y="280"/>
                    </a:lnTo>
                    <a:lnTo>
                      <a:pt x="574" y="280"/>
                    </a:lnTo>
                    <a:lnTo>
                      <a:pt x="594" y="276"/>
                    </a:lnTo>
                    <a:lnTo>
                      <a:pt x="608" y="274"/>
                    </a:lnTo>
                    <a:lnTo>
                      <a:pt x="624" y="268"/>
                    </a:lnTo>
                    <a:lnTo>
                      <a:pt x="644" y="260"/>
                    </a:lnTo>
                    <a:lnTo>
                      <a:pt x="662" y="248"/>
                    </a:lnTo>
                    <a:lnTo>
                      <a:pt x="684" y="234"/>
                    </a:lnTo>
                    <a:lnTo>
                      <a:pt x="706" y="216"/>
                    </a:lnTo>
                    <a:lnTo>
                      <a:pt x="728" y="192"/>
                    </a:lnTo>
                    <a:lnTo>
                      <a:pt x="750" y="166"/>
                    </a:lnTo>
                    <a:lnTo>
                      <a:pt x="774" y="132"/>
                    </a:lnTo>
                    <a:lnTo>
                      <a:pt x="796" y="94"/>
                    </a:lnTo>
                    <a:lnTo>
                      <a:pt x="816" y="50"/>
                    </a:lnTo>
                    <a:lnTo>
                      <a:pt x="836" y="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51;p62">
                <a:extLst>
                  <a:ext uri="{FF2B5EF4-FFF2-40B4-BE49-F238E27FC236}">
                    <a16:creationId xmlns:a16="http://schemas.microsoft.com/office/drawing/2014/main" id="{050CF714-15F4-4B87-A5FE-60AB9743B3DC}"/>
                  </a:ext>
                </a:extLst>
              </p:cNvPr>
              <p:cNvSpPr/>
              <p:nvPr/>
            </p:nvSpPr>
            <p:spPr>
              <a:xfrm>
                <a:off x="3832716" y="5103287"/>
                <a:ext cx="2390384" cy="146782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206" extrusionOk="0">
                    <a:moveTo>
                      <a:pt x="0" y="90"/>
                    </a:moveTo>
                    <a:lnTo>
                      <a:pt x="2" y="812"/>
                    </a:lnTo>
                    <a:lnTo>
                      <a:pt x="2" y="812"/>
                    </a:lnTo>
                    <a:lnTo>
                      <a:pt x="4" y="820"/>
                    </a:lnTo>
                    <a:lnTo>
                      <a:pt x="6" y="830"/>
                    </a:lnTo>
                    <a:lnTo>
                      <a:pt x="10" y="838"/>
                    </a:lnTo>
                    <a:lnTo>
                      <a:pt x="16" y="844"/>
                    </a:lnTo>
                    <a:lnTo>
                      <a:pt x="16" y="844"/>
                    </a:lnTo>
                    <a:lnTo>
                      <a:pt x="24" y="850"/>
                    </a:lnTo>
                    <a:lnTo>
                      <a:pt x="32" y="854"/>
                    </a:lnTo>
                    <a:lnTo>
                      <a:pt x="42" y="858"/>
                    </a:lnTo>
                    <a:lnTo>
                      <a:pt x="52" y="858"/>
                    </a:lnTo>
                    <a:lnTo>
                      <a:pt x="60" y="858"/>
                    </a:lnTo>
                    <a:lnTo>
                      <a:pt x="70" y="854"/>
                    </a:lnTo>
                    <a:lnTo>
                      <a:pt x="80" y="850"/>
                    </a:lnTo>
                    <a:lnTo>
                      <a:pt x="88" y="844"/>
                    </a:lnTo>
                    <a:lnTo>
                      <a:pt x="180" y="750"/>
                    </a:lnTo>
                    <a:lnTo>
                      <a:pt x="226" y="794"/>
                    </a:lnTo>
                    <a:lnTo>
                      <a:pt x="226" y="794"/>
                    </a:lnTo>
                    <a:lnTo>
                      <a:pt x="520" y="1090"/>
                    </a:lnTo>
                    <a:lnTo>
                      <a:pt x="520" y="1090"/>
                    </a:lnTo>
                    <a:lnTo>
                      <a:pt x="562" y="1128"/>
                    </a:lnTo>
                    <a:lnTo>
                      <a:pt x="584" y="1148"/>
                    </a:lnTo>
                    <a:lnTo>
                      <a:pt x="608" y="1164"/>
                    </a:lnTo>
                    <a:lnTo>
                      <a:pt x="632" y="1180"/>
                    </a:lnTo>
                    <a:lnTo>
                      <a:pt x="654" y="1190"/>
                    </a:lnTo>
                    <a:lnTo>
                      <a:pt x="678" y="1198"/>
                    </a:lnTo>
                    <a:lnTo>
                      <a:pt x="688" y="1200"/>
                    </a:lnTo>
                    <a:lnTo>
                      <a:pt x="700" y="1202"/>
                    </a:lnTo>
                    <a:lnTo>
                      <a:pt x="700" y="1202"/>
                    </a:lnTo>
                    <a:lnTo>
                      <a:pt x="1248" y="1204"/>
                    </a:lnTo>
                    <a:lnTo>
                      <a:pt x="1630" y="1206"/>
                    </a:lnTo>
                    <a:lnTo>
                      <a:pt x="1764" y="1204"/>
                    </a:lnTo>
                    <a:lnTo>
                      <a:pt x="1826" y="1204"/>
                    </a:lnTo>
                    <a:lnTo>
                      <a:pt x="1826" y="1204"/>
                    </a:lnTo>
                    <a:lnTo>
                      <a:pt x="1850" y="1202"/>
                    </a:lnTo>
                    <a:lnTo>
                      <a:pt x="1872" y="1198"/>
                    </a:lnTo>
                    <a:lnTo>
                      <a:pt x="1890" y="1192"/>
                    </a:lnTo>
                    <a:lnTo>
                      <a:pt x="1906" y="1186"/>
                    </a:lnTo>
                    <a:lnTo>
                      <a:pt x="1922" y="1180"/>
                    </a:lnTo>
                    <a:lnTo>
                      <a:pt x="1936" y="1172"/>
                    </a:lnTo>
                    <a:lnTo>
                      <a:pt x="1964" y="1154"/>
                    </a:lnTo>
                    <a:lnTo>
                      <a:pt x="1964" y="1154"/>
                    </a:lnTo>
                    <a:lnTo>
                      <a:pt x="1946" y="1162"/>
                    </a:lnTo>
                    <a:lnTo>
                      <a:pt x="1928" y="1168"/>
                    </a:lnTo>
                    <a:lnTo>
                      <a:pt x="1910" y="1174"/>
                    </a:lnTo>
                    <a:lnTo>
                      <a:pt x="1890" y="1178"/>
                    </a:lnTo>
                    <a:lnTo>
                      <a:pt x="1872" y="1180"/>
                    </a:lnTo>
                    <a:lnTo>
                      <a:pt x="1852" y="1180"/>
                    </a:lnTo>
                    <a:lnTo>
                      <a:pt x="1832" y="1178"/>
                    </a:lnTo>
                    <a:lnTo>
                      <a:pt x="1812" y="1174"/>
                    </a:lnTo>
                    <a:lnTo>
                      <a:pt x="1792" y="1168"/>
                    </a:lnTo>
                    <a:lnTo>
                      <a:pt x="1770" y="1160"/>
                    </a:lnTo>
                    <a:lnTo>
                      <a:pt x="1750" y="1150"/>
                    </a:lnTo>
                    <a:lnTo>
                      <a:pt x="1730" y="1140"/>
                    </a:lnTo>
                    <a:lnTo>
                      <a:pt x="1708" y="1126"/>
                    </a:lnTo>
                    <a:lnTo>
                      <a:pt x="1688" y="1110"/>
                    </a:lnTo>
                    <a:lnTo>
                      <a:pt x="1666" y="1092"/>
                    </a:lnTo>
                    <a:lnTo>
                      <a:pt x="1646" y="1074"/>
                    </a:lnTo>
                    <a:lnTo>
                      <a:pt x="752" y="178"/>
                    </a:lnTo>
                    <a:lnTo>
                      <a:pt x="844" y="86"/>
                    </a:lnTo>
                    <a:lnTo>
                      <a:pt x="844" y="86"/>
                    </a:lnTo>
                    <a:lnTo>
                      <a:pt x="850" y="78"/>
                    </a:lnTo>
                    <a:lnTo>
                      <a:pt x="856" y="70"/>
                    </a:lnTo>
                    <a:lnTo>
                      <a:pt x="858" y="60"/>
                    </a:lnTo>
                    <a:lnTo>
                      <a:pt x="860" y="50"/>
                    </a:lnTo>
                    <a:lnTo>
                      <a:pt x="858" y="42"/>
                    </a:lnTo>
                    <a:lnTo>
                      <a:pt x="856" y="32"/>
                    </a:lnTo>
                    <a:lnTo>
                      <a:pt x="852" y="24"/>
                    </a:lnTo>
                    <a:lnTo>
                      <a:pt x="846" y="16"/>
                    </a:lnTo>
                    <a:lnTo>
                      <a:pt x="846" y="16"/>
                    </a:lnTo>
                    <a:lnTo>
                      <a:pt x="838" y="10"/>
                    </a:lnTo>
                    <a:lnTo>
                      <a:pt x="830" y="6"/>
                    </a:lnTo>
                    <a:lnTo>
                      <a:pt x="822" y="2"/>
                    </a:lnTo>
                    <a:lnTo>
                      <a:pt x="812" y="2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4"/>
                    </a:lnTo>
                    <a:lnTo>
                      <a:pt x="38" y="1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2" y="36"/>
                    </a:lnTo>
                    <a:lnTo>
                      <a:pt x="4" y="52"/>
                    </a:lnTo>
                    <a:lnTo>
                      <a:pt x="0" y="7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52;p62">
                <a:extLst>
                  <a:ext uri="{FF2B5EF4-FFF2-40B4-BE49-F238E27FC236}">
                    <a16:creationId xmlns:a16="http://schemas.microsoft.com/office/drawing/2014/main" id="{79F9EC27-6E35-4700-AF28-7D71EB5DEB41}"/>
                  </a:ext>
                </a:extLst>
              </p:cNvPr>
              <p:cNvSpPr/>
              <p:nvPr/>
            </p:nvSpPr>
            <p:spPr>
              <a:xfrm rot="2623577">
                <a:off x="3934831" y="5691568"/>
                <a:ext cx="1584169" cy="540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04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lang="es-EC" sz="900" kern="0" dirty="0">
                    <a:solidFill>
                      <a:srgbClr val="FFFFFF"/>
                    </a:solidFill>
                    <a:ea typeface="Arial"/>
                    <a:cs typeface="Arial"/>
                    <a:sym typeface="Arial"/>
                  </a:rPr>
                  <a:t>Documentación soporte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853;p62">
              <a:extLst>
                <a:ext uri="{FF2B5EF4-FFF2-40B4-BE49-F238E27FC236}">
                  <a16:creationId xmlns:a16="http://schemas.microsoft.com/office/drawing/2014/main" id="{22B432A2-FF86-497B-A841-EBD74F79205E}"/>
                </a:ext>
              </a:extLst>
            </p:cNvPr>
            <p:cNvGrpSpPr/>
            <p:nvPr/>
          </p:nvGrpSpPr>
          <p:grpSpPr>
            <a:xfrm flipH="1">
              <a:off x="5346700" y="2342426"/>
              <a:ext cx="2607028" cy="1467823"/>
              <a:chOff x="4317121" y="2340471"/>
              <a:chExt cx="2607028" cy="1467823"/>
            </a:xfrm>
          </p:grpSpPr>
          <p:sp>
            <p:nvSpPr>
              <p:cNvPr id="65" name="Google Shape;854;p62">
                <a:extLst>
                  <a:ext uri="{FF2B5EF4-FFF2-40B4-BE49-F238E27FC236}">
                    <a16:creationId xmlns:a16="http://schemas.microsoft.com/office/drawing/2014/main" id="{25F4C812-6B94-40D7-AA0A-F9A08CF0CAC6}"/>
                  </a:ext>
                </a:extLst>
              </p:cNvPr>
              <p:cNvSpPr/>
              <p:nvPr/>
            </p:nvSpPr>
            <p:spPr>
              <a:xfrm>
                <a:off x="4317121" y="2364813"/>
                <a:ext cx="1017496" cy="343222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82" extrusionOk="0">
                    <a:moveTo>
                      <a:pt x="0" y="282"/>
                    </a:moveTo>
                    <a:lnTo>
                      <a:pt x="836" y="282"/>
                    </a:lnTo>
                    <a:lnTo>
                      <a:pt x="836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2" y="2"/>
                    </a:lnTo>
                    <a:lnTo>
                      <a:pt x="242" y="4"/>
                    </a:lnTo>
                    <a:lnTo>
                      <a:pt x="228" y="8"/>
                    </a:lnTo>
                    <a:lnTo>
                      <a:pt x="210" y="14"/>
                    </a:lnTo>
                    <a:lnTo>
                      <a:pt x="192" y="22"/>
                    </a:lnTo>
                    <a:lnTo>
                      <a:pt x="172" y="32"/>
                    </a:lnTo>
                    <a:lnTo>
                      <a:pt x="152" y="48"/>
                    </a:lnTo>
                    <a:lnTo>
                      <a:pt x="130" y="66"/>
                    </a:lnTo>
                    <a:lnTo>
                      <a:pt x="108" y="88"/>
                    </a:lnTo>
                    <a:lnTo>
                      <a:pt x="84" y="116"/>
                    </a:lnTo>
                    <a:lnTo>
                      <a:pt x="62" y="148"/>
                    </a:lnTo>
                    <a:lnTo>
                      <a:pt x="40" y="186"/>
                    </a:lnTo>
                    <a:lnTo>
                      <a:pt x="20" y="230"/>
                    </a:lnTo>
                    <a:lnTo>
                      <a:pt x="0" y="282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55;p62">
                <a:extLst>
                  <a:ext uri="{FF2B5EF4-FFF2-40B4-BE49-F238E27FC236}">
                    <a16:creationId xmlns:a16="http://schemas.microsoft.com/office/drawing/2014/main" id="{A39105D5-3454-4750-83FC-4AA7E4DC2CA3}"/>
                  </a:ext>
                </a:extLst>
              </p:cNvPr>
              <p:cNvSpPr/>
              <p:nvPr/>
            </p:nvSpPr>
            <p:spPr>
              <a:xfrm>
                <a:off x="4533765" y="2340471"/>
                <a:ext cx="2390384" cy="146782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206" extrusionOk="0">
                    <a:moveTo>
                      <a:pt x="1964" y="1116"/>
                    </a:moveTo>
                    <a:lnTo>
                      <a:pt x="1962" y="394"/>
                    </a:lnTo>
                    <a:lnTo>
                      <a:pt x="1962" y="394"/>
                    </a:lnTo>
                    <a:lnTo>
                      <a:pt x="1960" y="384"/>
                    </a:lnTo>
                    <a:lnTo>
                      <a:pt x="1958" y="376"/>
                    </a:lnTo>
                    <a:lnTo>
                      <a:pt x="1954" y="368"/>
                    </a:lnTo>
                    <a:lnTo>
                      <a:pt x="1948" y="362"/>
                    </a:lnTo>
                    <a:lnTo>
                      <a:pt x="1948" y="362"/>
                    </a:lnTo>
                    <a:lnTo>
                      <a:pt x="1940" y="354"/>
                    </a:lnTo>
                    <a:lnTo>
                      <a:pt x="1932" y="350"/>
                    </a:lnTo>
                    <a:lnTo>
                      <a:pt x="1922" y="348"/>
                    </a:lnTo>
                    <a:lnTo>
                      <a:pt x="1912" y="346"/>
                    </a:lnTo>
                    <a:lnTo>
                      <a:pt x="1904" y="348"/>
                    </a:lnTo>
                    <a:lnTo>
                      <a:pt x="1894" y="350"/>
                    </a:lnTo>
                    <a:lnTo>
                      <a:pt x="1884" y="354"/>
                    </a:lnTo>
                    <a:lnTo>
                      <a:pt x="1876" y="360"/>
                    </a:lnTo>
                    <a:lnTo>
                      <a:pt x="1782" y="456"/>
                    </a:lnTo>
                    <a:lnTo>
                      <a:pt x="1738" y="410"/>
                    </a:lnTo>
                    <a:lnTo>
                      <a:pt x="1738" y="410"/>
                    </a:lnTo>
                    <a:lnTo>
                      <a:pt x="1444" y="116"/>
                    </a:lnTo>
                    <a:lnTo>
                      <a:pt x="1444" y="116"/>
                    </a:lnTo>
                    <a:lnTo>
                      <a:pt x="1402" y="76"/>
                    </a:lnTo>
                    <a:lnTo>
                      <a:pt x="1380" y="58"/>
                    </a:lnTo>
                    <a:lnTo>
                      <a:pt x="1356" y="40"/>
                    </a:lnTo>
                    <a:lnTo>
                      <a:pt x="1332" y="26"/>
                    </a:lnTo>
                    <a:lnTo>
                      <a:pt x="1310" y="14"/>
                    </a:lnTo>
                    <a:lnTo>
                      <a:pt x="1286" y="6"/>
                    </a:lnTo>
                    <a:lnTo>
                      <a:pt x="1276" y="4"/>
                    </a:lnTo>
                    <a:lnTo>
                      <a:pt x="1264" y="4"/>
                    </a:lnTo>
                    <a:lnTo>
                      <a:pt x="1264" y="4"/>
                    </a:lnTo>
                    <a:lnTo>
                      <a:pt x="716" y="2"/>
                    </a:lnTo>
                    <a:lnTo>
                      <a:pt x="334" y="0"/>
                    </a:lnTo>
                    <a:lnTo>
                      <a:pt x="200" y="0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14" y="4"/>
                    </a:lnTo>
                    <a:lnTo>
                      <a:pt x="92" y="8"/>
                    </a:lnTo>
                    <a:lnTo>
                      <a:pt x="74" y="12"/>
                    </a:lnTo>
                    <a:lnTo>
                      <a:pt x="58" y="18"/>
                    </a:lnTo>
                    <a:lnTo>
                      <a:pt x="42" y="26"/>
                    </a:lnTo>
                    <a:lnTo>
                      <a:pt x="28" y="3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6" y="44"/>
                    </a:lnTo>
                    <a:lnTo>
                      <a:pt x="36" y="36"/>
                    </a:lnTo>
                    <a:lnTo>
                      <a:pt x="54" y="30"/>
                    </a:lnTo>
                    <a:lnTo>
                      <a:pt x="74" y="28"/>
                    </a:lnTo>
                    <a:lnTo>
                      <a:pt x="92" y="26"/>
                    </a:lnTo>
                    <a:lnTo>
                      <a:pt x="112" y="26"/>
                    </a:lnTo>
                    <a:lnTo>
                      <a:pt x="132" y="28"/>
                    </a:lnTo>
                    <a:lnTo>
                      <a:pt x="152" y="32"/>
                    </a:lnTo>
                    <a:lnTo>
                      <a:pt x="172" y="38"/>
                    </a:lnTo>
                    <a:lnTo>
                      <a:pt x="194" y="44"/>
                    </a:lnTo>
                    <a:lnTo>
                      <a:pt x="214" y="54"/>
                    </a:lnTo>
                    <a:lnTo>
                      <a:pt x="234" y="66"/>
                    </a:lnTo>
                    <a:lnTo>
                      <a:pt x="256" y="80"/>
                    </a:lnTo>
                    <a:lnTo>
                      <a:pt x="276" y="94"/>
                    </a:lnTo>
                    <a:lnTo>
                      <a:pt x="298" y="112"/>
                    </a:lnTo>
                    <a:lnTo>
                      <a:pt x="318" y="132"/>
                    </a:lnTo>
                    <a:lnTo>
                      <a:pt x="1212" y="1026"/>
                    </a:lnTo>
                    <a:lnTo>
                      <a:pt x="1120" y="1118"/>
                    </a:lnTo>
                    <a:lnTo>
                      <a:pt x="1120" y="1118"/>
                    </a:lnTo>
                    <a:lnTo>
                      <a:pt x="1114" y="1126"/>
                    </a:lnTo>
                    <a:lnTo>
                      <a:pt x="1108" y="1136"/>
                    </a:lnTo>
                    <a:lnTo>
                      <a:pt x="1106" y="1146"/>
                    </a:lnTo>
                    <a:lnTo>
                      <a:pt x="1104" y="1154"/>
                    </a:lnTo>
                    <a:lnTo>
                      <a:pt x="1106" y="1164"/>
                    </a:lnTo>
                    <a:lnTo>
                      <a:pt x="1108" y="1174"/>
                    </a:lnTo>
                    <a:lnTo>
                      <a:pt x="1112" y="1182"/>
                    </a:lnTo>
                    <a:lnTo>
                      <a:pt x="1118" y="1190"/>
                    </a:lnTo>
                    <a:lnTo>
                      <a:pt x="1118" y="1190"/>
                    </a:lnTo>
                    <a:lnTo>
                      <a:pt x="1126" y="1194"/>
                    </a:lnTo>
                    <a:lnTo>
                      <a:pt x="1134" y="1200"/>
                    </a:lnTo>
                    <a:lnTo>
                      <a:pt x="1142" y="1202"/>
                    </a:lnTo>
                    <a:lnTo>
                      <a:pt x="1152" y="1204"/>
                    </a:lnTo>
                    <a:lnTo>
                      <a:pt x="1874" y="1206"/>
                    </a:lnTo>
                    <a:lnTo>
                      <a:pt x="1874" y="1206"/>
                    </a:lnTo>
                    <a:lnTo>
                      <a:pt x="1892" y="1206"/>
                    </a:lnTo>
                    <a:lnTo>
                      <a:pt x="1910" y="1202"/>
                    </a:lnTo>
                    <a:lnTo>
                      <a:pt x="1926" y="1194"/>
                    </a:lnTo>
                    <a:lnTo>
                      <a:pt x="1940" y="1182"/>
                    </a:lnTo>
                    <a:lnTo>
                      <a:pt x="1940" y="1182"/>
                    </a:lnTo>
                    <a:lnTo>
                      <a:pt x="1952" y="1168"/>
                    </a:lnTo>
                    <a:lnTo>
                      <a:pt x="1960" y="1152"/>
                    </a:lnTo>
                    <a:lnTo>
                      <a:pt x="1964" y="1134"/>
                    </a:lnTo>
                    <a:lnTo>
                      <a:pt x="1964" y="1116"/>
                    </a:lnTo>
                    <a:lnTo>
                      <a:pt x="1964" y="1116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56;p62">
                <a:extLst>
                  <a:ext uri="{FF2B5EF4-FFF2-40B4-BE49-F238E27FC236}">
                    <a16:creationId xmlns:a16="http://schemas.microsoft.com/office/drawing/2014/main" id="{451CDEB1-5B80-49CC-8FDD-469FC4C8FF36}"/>
                  </a:ext>
                </a:extLst>
              </p:cNvPr>
              <p:cNvSpPr/>
              <p:nvPr/>
            </p:nvSpPr>
            <p:spPr>
              <a:xfrm rot="2676984">
                <a:off x="5279373" y="2651240"/>
                <a:ext cx="1584238" cy="540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02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s-EC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Seguridad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857;p62">
              <a:extLst>
                <a:ext uri="{FF2B5EF4-FFF2-40B4-BE49-F238E27FC236}">
                  <a16:creationId xmlns:a16="http://schemas.microsoft.com/office/drawing/2014/main" id="{895ED504-12FD-491C-B53E-F6B2199BE7E3}"/>
                </a:ext>
              </a:extLst>
            </p:cNvPr>
            <p:cNvGrpSpPr/>
            <p:nvPr/>
          </p:nvGrpSpPr>
          <p:grpSpPr>
            <a:xfrm flipH="1">
              <a:off x="2682270" y="5103287"/>
              <a:ext cx="2592422" cy="1601661"/>
              <a:chOff x="3832716" y="5103287"/>
              <a:chExt cx="2592422" cy="1601661"/>
            </a:xfrm>
          </p:grpSpPr>
          <p:sp>
            <p:nvSpPr>
              <p:cNvPr id="62" name="Google Shape;858;p62">
                <a:extLst>
                  <a:ext uri="{FF2B5EF4-FFF2-40B4-BE49-F238E27FC236}">
                    <a16:creationId xmlns:a16="http://schemas.microsoft.com/office/drawing/2014/main" id="{03D38902-AA73-43B0-A279-6BB1742C8DA4}"/>
                  </a:ext>
                </a:extLst>
              </p:cNvPr>
              <p:cNvSpPr/>
              <p:nvPr/>
            </p:nvSpPr>
            <p:spPr>
              <a:xfrm>
                <a:off x="5407642" y="6203545"/>
                <a:ext cx="1017496" cy="340788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80" extrusionOk="0">
                    <a:moveTo>
                      <a:pt x="836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566" y="280"/>
                    </a:lnTo>
                    <a:lnTo>
                      <a:pt x="566" y="280"/>
                    </a:lnTo>
                    <a:lnTo>
                      <a:pt x="574" y="280"/>
                    </a:lnTo>
                    <a:lnTo>
                      <a:pt x="594" y="276"/>
                    </a:lnTo>
                    <a:lnTo>
                      <a:pt x="608" y="274"/>
                    </a:lnTo>
                    <a:lnTo>
                      <a:pt x="624" y="268"/>
                    </a:lnTo>
                    <a:lnTo>
                      <a:pt x="644" y="260"/>
                    </a:lnTo>
                    <a:lnTo>
                      <a:pt x="662" y="248"/>
                    </a:lnTo>
                    <a:lnTo>
                      <a:pt x="684" y="234"/>
                    </a:lnTo>
                    <a:lnTo>
                      <a:pt x="706" y="216"/>
                    </a:lnTo>
                    <a:lnTo>
                      <a:pt x="728" y="192"/>
                    </a:lnTo>
                    <a:lnTo>
                      <a:pt x="750" y="166"/>
                    </a:lnTo>
                    <a:lnTo>
                      <a:pt x="774" y="132"/>
                    </a:lnTo>
                    <a:lnTo>
                      <a:pt x="796" y="94"/>
                    </a:lnTo>
                    <a:lnTo>
                      <a:pt x="816" y="50"/>
                    </a:lnTo>
                    <a:lnTo>
                      <a:pt x="836" y="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859;p62">
                <a:extLst>
                  <a:ext uri="{FF2B5EF4-FFF2-40B4-BE49-F238E27FC236}">
                    <a16:creationId xmlns:a16="http://schemas.microsoft.com/office/drawing/2014/main" id="{860E1BB2-20F2-4EFA-B8A1-6317ED3DAF52}"/>
                  </a:ext>
                </a:extLst>
              </p:cNvPr>
              <p:cNvSpPr/>
              <p:nvPr/>
            </p:nvSpPr>
            <p:spPr>
              <a:xfrm>
                <a:off x="3832716" y="5103287"/>
                <a:ext cx="2390384" cy="146782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206" extrusionOk="0">
                    <a:moveTo>
                      <a:pt x="0" y="90"/>
                    </a:moveTo>
                    <a:lnTo>
                      <a:pt x="2" y="812"/>
                    </a:lnTo>
                    <a:lnTo>
                      <a:pt x="2" y="812"/>
                    </a:lnTo>
                    <a:lnTo>
                      <a:pt x="4" y="820"/>
                    </a:lnTo>
                    <a:lnTo>
                      <a:pt x="6" y="830"/>
                    </a:lnTo>
                    <a:lnTo>
                      <a:pt x="10" y="838"/>
                    </a:lnTo>
                    <a:lnTo>
                      <a:pt x="16" y="844"/>
                    </a:lnTo>
                    <a:lnTo>
                      <a:pt x="16" y="844"/>
                    </a:lnTo>
                    <a:lnTo>
                      <a:pt x="24" y="850"/>
                    </a:lnTo>
                    <a:lnTo>
                      <a:pt x="32" y="854"/>
                    </a:lnTo>
                    <a:lnTo>
                      <a:pt x="42" y="858"/>
                    </a:lnTo>
                    <a:lnTo>
                      <a:pt x="52" y="858"/>
                    </a:lnTo>
                    <a:lnTo>
                      <a:pt x="60" y="858"/>
                    </a:lnTo>
                    <a:lnTo>
                      <a:pt x="70" y="854"/>
                    </a:lnTo>
                    <a:lnTo>
                      <a:pt x="80" y="850"/>
                    </a:lnTo>
                    <a:lnTo>
                      <a:pt x="88" y="844"/>
                    </a:lnTo>
                    <a:lnTo>
                      <a:pt x="180" y="750"/>
                    </a:lnTo>
                    <a:lnTo>
                      <a:pt x="226" y="794"/>
                    </a:lnTo>
                    <a:lnTo>
                      <a:pt x="226" y="794"/>
                    </a:lnTo>
                    <a:lnTo>
                      <a:pt x="520" y="1090"/>
                    </a:lnTo>
                    <a:lnTo>
                      <a:pt x="520" y="1090"/>
                    </a:lnTo>
                    <a:lnTo>
                      <a:pt x="562" y="1128"/>
                    </a:lnTo>
                    <a:lnTo>
                      <a:pt x="584" y="1148"/>
                    </a:lnTo>
                    <a:lnTo>
                      <a:pt x="608" y="1164"/>
                    </a:lnTo>
                    <a:lnTo>
                      <a:pt x="632" y="1180"/>
                    </a:lnTo>
                    <a:lnTo>
                      <a:pt x="654" y="1190"/>
                    </a:lnTo>
                    <a:lnTo>
                      <a:pt x="678" y="1198"/>
                    </a:lnTo>
                    <a:lnTo>
                      <a:pt x="688" y="1200"/>
                    </a:lnTo>
                    <a:lnTo>
                      <a:pt x="700" y="1202"/>
                    </a:lnTo>
                    <a:lnTo>
                      <a:pt x="700" y="1202"/>
                    </a:lnTo>
                    <a:lnTo>
                      <a:pt x="1248" y="1204"/>
                    </a:lnTo>
                    <a:lnTo>
                      <a:pt x="1630" y="1206"/>
                    </a:lnTo>
                    <a:lnTo>
                      <a:pt x="1764" y="1204"/>
                    </a:lnTo>
                    <a:lnTo>
                      <a:pt x="1826" y="1204"/>
                    </a:lnTo>
                    <a:lnTo>
                      <a:pt x="1826" y="1204"/>
                    </a:lnTo>
                    <a:lnTo>
                      <a:pt x="1850" y="1202"/>
                    </a:lnTo>
                    <a:lnTo>
                      <a:pt x="1872" y="1198"/>
                    </a:lnTo>
                    <a:lnTo>
                      <a:pt x="1890" y="1192"/>
                    </a:lnTo>
                    <a:lnTo>
                      <a:pt x="1906" y="1186"/>
                    </a:lnTo>
                    <a:lnTo>
                      <a:pt x="1922" y="1180"/>
                    </a:lnTo>
                    <a:lnTo>
                      <a:pt x="1936" y="1172"/>
                    </a:lnTo>
                    <a:lnTo>
                      <a:pt x="1964" y="1154"/>
                    </a:lnTo>
                    <a:lnTo>
                      <a:pt x="1964" y="1154"/>
                    </a:lnTo>
                    <a:lnTo>
                      <a:pt x="1946" y="1162"/>
                    </a:lnTo>
                    <a:lnTo>
                      <a:pt x="1928" y="1168"/>
                    </a:lnTo>
                    <a:lnTo>
                      <a:pt x="1910" y="1174"/>
                    </a:lnTo>
                    <a:lnTo>
                      <a:pt x="1890" y="1178"/>
                    </a:lnTo>
                    <a:lnTo>
                      <a:pt x="1872" y="1180"/>
                    </a:lnTo>
                    <a:lnTo>
                      <a:pt x="1852" y="1180"/>
                    </a:lnTo>
                    <a:lnTo>
                      <a:pt x="1832" y="1178"/>
                    </a:lnTo>
                    <a:lnTo>
                      <a:pt x="1812" y="1174"/>
                    </a:lnTo>
                    <a:lnTo>
                      <a:pt x="1792" y="1168"/>
                    </a:lnTo>
                    <a:lnTo>
                      <a:pt x="1770" y="1160"/>
                    </a:lnTo>
                    <a:lnTo>
                      <a:pt x="1750" y="1150"/>
                    </a:lnTo>
                    <a:lnTo>
                      <a:pt x="1730" y="1140"/>
                    </a:lnTo>
                    <a:lnTo>
                      <a:pt x="1708" y="1126"/>
                    </a:lnTo>
                    <a:lnTo>
                      <a:pt x="1688" y="1110"/>
                    </a:lnTo>
                    <a:lnTo>
                      <a:pt x="1666" y="1092"/>
                    </a:lnTo>
                    <a:lnTo>
                      <a:pt x="1646" y="1074"/>
                    </a:lnTo>
                    <a:lnTo>
                      <a:pt x="752" y="178"/>
                    </a:lnTo>
                    <a:lnTo>
                      <a:pt x="844" y="86"/>
                    </a:lnTo>
                    <a:lnTo>
                      <a:pt x="844" y="86"/>
                    </a:lnTo>
                    <a:lnTo>
                      <a:pt x="850" y="78"/>
                    </a:lnTo>
                    <a:lnTo>
                      <a:pt x="856" y="70"/>
                    </a:lnTo>
                    <a:lnTo>
                      <a:pt x="858" y="60"/>
                    </a:lnTo>
                    <a:lnTo>
                      <a:pt x="860" y="50"/>
                    </a:lnTo>
                    <a:lnTo>
                      <a:pt x="858" y="42"/>
                    </a:lnTo>
                    <a:lnTo>
                      <a:pt x="856" y="32"/>
                    </a:lnTo>
                    <a:lnTo>
                      <a:pt x="852" y="24"/>
                    </a:lnTo>
                    <a:lnTo>
                      <a:pt x="846" y="16"/>
                    </a:lnTo>
                    <a:lnTo>
                      <a:pt x="846" y="16"/>
                    </a:lnTo>
                    <a:lnTo>
                      <a:pt x="838" y="10"/>
                    </a:lnTo>
                    <a:lnTo>
                      <a:pt x="830" y="6"/>
                    </a:lnTo>
                    <a:lnTo>
                      <a:pt x="822" y="2"/>
                    </a:lnTo>
                    <a:lnTo>
                      <a:pt x="812" y="2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4"/>
                    </a:lnTo>
                    <a:lnTo>
                      <a:pt x="38" y="1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2" y="36"/>
                    </a:lnTo>
                    <a:lnTo>
                      <a:pt x="4" y="52"/>
                    </a:lnTo>
                    <a:lnTo>
                      <a:pt x="0" y="7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60;p62">
                <a:extLst>
                  <a:ext uri="{FF2B5EF4-FFF2-40B4-BE49-F238E27FC236}">
                    <a16:creationId xmlns:a16="http://schemas.microsoft.com/office/drawing/2014/main" id="{6E622AFD-D856-4B5E-991C-6E5D9C2C5285}"/>
                  </a:ext>
                </a:extLst>
              </p:cNvPr>
              <p:cNvSpPr/>
              <p:nvPr/>
            </p:nvSpPr>
            <p:spPr>
              <a:xfrm rot="2623577">
                <a:off x="3958432" y="5691568"/>
                <a:ext cx="1584169" cy="540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03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s-EC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Confianza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" name="Google Shape;861;p62">
              <a:extLst>
                <a:ext uri="{FF2B5EF4-FFF2-40B4-BE49-F238E27FC236}">
                  <a16:creationId xmlns:a16="http://schemas.microsoft.com/office/drawing/2014/main" id="{05929732-912F-4DCC-866B-30E705195A88}"/>
                </a:ext>
              </a:extLst>
            </p:cNvPr>
            <p:cNvSpPr txBox="1"/>
            <p:nvPr/>
          </p:nvSpPr>
          <p:spPr>
            <a:xfrm>
              <a:off x="7242714" y="2736047"/>
              <a:ext cx="628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1" i="0" u="none" strike="noStrike" kern="0" cap="none" spc="0" normalizeH="0" baseline="0" noProof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02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Google Shape;862;p62">
              <a:extLst>
                <a:ext uri="{FF2B5EF4-FFF2-40B4-BE49-F238E27FC236}">
                  <a16:creationId xmlns:a16="http://schemas.microsoft.com/office/drawing/2014/main" id="{C2980813-5F8E-47B0-8FDB-A0C34352C2C6}"/>
                </a:ext>
              </a:extLst>
            </p:cNvPr>
            <p:cNvCxnSpPr/>
            <p:nvPr/>
          </p:nvCxnSpPr>
          <p:spPr>
            <a:xfrm rot="10800000">
              <a:off x="7146900" y="2862996"/>
              <a:ext cx="0" cy="936000"/>
            </a:xfrm>
            <a:prstGeom prst="straightConnector1">
              <a:avLst/>
            </a:prstGeom>
            <a:noFill/>
            <a:ln w="12700" cap="sq" cmpd="sng">
              <a:solidFill>
                <a:srgbClr val="DEDED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" name="Google Shape;864;p62">
              <a:extLst>
                <a:ext uri="{FF2B5EF4-FFF2-40B4-BE49-F238E27FC236}">
                  <a16:creationId xmlns:a16="http://schemas.microsoft.com/office/drawing/2014/main" id="{82344AFE-84F2-44D8-B716-E801F5FD38D8}"/>
                </a:ext>
              </a:extLst>
            </p:cNvPr>
            <p:cNvSpPr/>
            <p:nvPr/>
          </p:nvSpPr>
          <p:spPr>
            <a:xfrm>
              <a:off x="7242714" y="3119173"/>
              <a:ext cx="30963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EC" sz="1400" dirty="0">
                  <a:solidFill>
                    <a:srgbClr val="000000"/>
                  </a:solidFill>
                </a:rPr>
                <a:t>Seguridad, ya que se evidencia el</a:t>
              </a:r>
            </a:p>
            <a:p>
              <a:r>
                <a:rPr lang="es-EC" sz="1400" dirty="0">
                  <a:solidFill>
                    <a:srgbClr val="000000"/>
                  </a:solidFill>
                </a:rPr>
                <a:t>cumplimiento mediante evaluación externa e interna.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65;p62">
              <a:extLst>
                <a:ext uri="{FF2B5EF4-FFF2-40B4-BE49-F238E27FC236}">
                  <a16:creationId xmlns:a16="http://schemas.microsoft.com/office/drawing/2014/main" id="{168EB044-F54E-4FD7-B676-534DD43061C4}"/>
                </a:ext>
              </a:extLst>
            </p:cNvPr>
            <p:cNvSpPr txBox="1"/>
            <p:nvPr/>
          </p:nvSpPr>
          <p:spPr>
            <a:xfrm>
              <a:off x="7242714" y="5007407"/>
              <a:ext cx="628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1" i="0" u="none" strike="noStrike" kern="0" cap="none" spc="0" normalizeH="0" baseline="0" noProof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04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" name="Google Shape;866;p62">
              <a:extLst>
                <a:ext uri="{FF2B5EF4-FFF2-40B4-BE49-F238E27FC236}">
                  <a16:creationId xmlns:a16="http://schemas.microsoft.com/office/drawing/2014/main" id="{43B20548-71AE-4602-A9CA-D429FF0640CE}"/>
                </a:ext>
              </a:extLst>
            </p:cNvPr>
            <p:cNvCxnSpPr/>
            <p:nvPr/>
          </p:nvCxnSpPr>
          <p:spPr>
            <a:xfrm rot="10800000">
              <a:off x="7146900" y="5112582"/>
              <a:ext cx="0" cy="936000"/>
            </a:xfrm>
            <a:prstGeom prst="straightConnector1">
              <a:avLst/>
            </a:prstGeom>
            <a:noFill/>
            <a:ln w="12700" cap="sq" cmpd="sng">
              <a:solidFill>
                <a:srgbClr val="DEDED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" name="Google Shape;868;p62">
              <a:extLst>
                <a:ext uri="{FF2B5EF4-FFF2-40B4-BE49-F238E27FC236}">
                  <a16:creationId xmlns:a16="http://schemas.microsoft.com/office/drawing/2014/main" id="{7B4CA5CE-1355-4762-8A32-FA996843FFF1}"/>
                </a:ext>
              </a:extLst>
            </p:cNvPr>
            <p:cNvSpPr/>
            <p:nvPr/>
          </p:nvSpPr>
          <p:spPr>
            <a:xfrm>
              <a:off x="7242714" y="5403780"/>
              <a:ext cx="30963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EC" sz="1400" dirty="0">
                  <a:solidFill>
                    <a:srgbClr val="000000"/>
                  </a:solidFill>
                </a:rPr>
                <a:t>Sirve de defensa frente a fiscales y</a:t>
              </a:r>
            </a:p>
            <a:p>
              <a:r>
                <a:rPr lang="es-EC" sz="1400" dirty="0">
                  <a:solidFill>
                    <a:srgbClr val="000000"/>
                  </a:solidFill>
                </a:rPr>
                <a:t>tribunales, mostrando evidencia de que la organización ha tomado medidas para prevenir el soborno.</a:t>
              </a: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69;p62">
              <a:extLst>
                <a:ext uri="{FF2B5EF4-FFF2-40B4-BE49-F238E27FC236}">
                  <a16:creationId xmlns:a16="http://schemas.microsoft.com/office/drawing/2014/main" id="{6FAE2AB6-1607-4DA1-8574-C4DD7D8FF828}"/>
                </a:ext>
              </a:extLst>
            </p:cNvPr>
            <p:cNvSpPr/>
            <p:nvPr/>
          </p:nvSpPr>
          <p:spPr>
            <a:xfrm>
              <a:off x="4306220" y="4237007"/>
              <a:ext cx="2016300" cy="2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lang="en" sz="1600" b="1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Beneficios para la organización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" name="Google Shape;870;p62">
              <a:extLst>
                <a:ext uri="{FF2B5EF4-FFF2-40B4-BE49-F238E27FC236}">
                  <a16:creationId xmlns:a16="http://schemas.microsoft.com/office/drawing/2014/main" id="{42802233-2CFF-4804-A7D8-95C7C3AFC7D4}"/>
                </a:ext>
              </a:extLst>
            </p:cNvPr>
            <p:cNvCxnSpPr/>
            <p:nvPr/>
          </p:nvCxnSpPr>
          <p:spPr>
            <a:xfrm rot="10800000">
              <a:off x="3488854" y="2862996"/>
              <a:ext cx="0" cy="936000"/>
            </a:xfrm>
            <a:prstGeom prst="straightConnector1">
              <a:avLst/>
            </a:prstGeom>
            <a:noFill/>
            <a:ln w="12700" cap="sq" cmpd="sng">
              <a:solidFill>
                <a:srgbClr val="DEDED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" name="Google Shape;872;p62">
              <a:extLst>
                <a:ext uri="{FF2B5EF4-FFF2-40B4-BE49-F238E27FC236}">
                  <a16:creationId xmlns:a16="http://schemas.microsoft.com/office/drawing/2014/main" id="{970060BB-F90B-43B7-AAED-8EE5A0ADCA84}"/>
                </a:ext>
              </a:extLst>
            </p:cNvPr>
            <p:cNvSpPr/>
            <p:nvPr/>
          </p:nvSpPr>
          <p:spPr>
            <a:xfrm>
              <a:off x="431025" y="3069867"/>
              <a:ext cx="30735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EC" sz="1400" dirty="0">
                  <a:solidFill>
                    <a:srgbClr val="000000"/>
                  </a:solidFill>
                </a:rPr>
                <a:t>Ayuda a sistematizar su sistema de gestión contra el soborno estableciendo y/o mejorando los controles existentes.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73;p62">
              <a:extLst>
                <a:ext uri="{FF2B5EF4-FFF2-40B4-BE49-F238E27FC236}">
                  <a16:creationId xmlns:a16="http://schemas.microsoft.com/office/drawing/2014/main" id="{AE771A5D-473C-4680-AFA5-A3C916AB68A5}"/>
                </a:ext>
              </a:extLst>
            </p:cNvPr>
            <p:cNvSpPr txBox="1"/>
            <p:nvPr/>
          </p:nvSpPr>
          <p:spPr>
            <a:xfrm>
              <a:off x="2726888" y="5007407"/>
              <a:ext cx="628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1" i="0" u="none" strike="noStrike" kern="0" cap="none" spc="0" normalizeH="0" baseline="0" noProof="0">
                  <a:ln>
                    <a:noFill/>
                  </a:ln>
                  <a:solidFill>
                    <a:srgbClr val="D04A02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03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" name="Google Shape;874;p62">
              <a:extLst>
                <a:ext uri="{FF2B5EF4-FFF2-40B4-BE49-F238E27FC236}">
                  <a16:creationId xmlns:a16="http://schemas.microsoft.com/office/drawing/2014/main" id="{860B2F63-87C8-4A47-A476-5A9955F16204}"/>
                </a:ext>
              </a:extLst>
            </p:cNvPr>
            <p:cNvCxnSpPr/>
            <p:nvPr/>
          </p:nvCxnSpPr>
          <p:spPr>
            <a:xfrm rot="10800000">
              <a:off x="3488854" y="5112582"/>
              <a:ext cx="0" cy="936000"/>
            </a:xfrm>
            <a:prstGeom prst="straightConnector1">
              <a:avLst/>
            </a:prstGeom>
            <a:noFill/>
            <a:ln w="12700" cap="sq" cmpd="sng">
              <a:solidFill>
                <a:srgbClr val="DEDED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" name="Google Shape;876;p62">
              <a:extLst>
                <a:ext uri="{FF2B5EF4-FFF2-40B4-BE49-F238E27FC236}">
                  <a16:creationId xmlns:a16="http://schemas.microsoft.com/office/drawing/2014/main" id="{B520FAF6-F9A9-4920-BFA0-6085A25E0FC3}"/>
                </a:ext>
              </a:extLst>
            </p:cNvPr>
            <p:cNvSpPr/>
            <p:nvPr/>
          </p:nvSpPr>
          <p:spPr>
            <a:xfrm>
              <a:off x="313427" y="5365353"/>
              <a:ext cx="30735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s-EC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Genera confianza en sus propietarios , inversionistas clientes y otros socios comerciales, al implementarse controles de calidad internacional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77;p62">
              <a:extLst>
                <a:ext uri="{FF2B5EF4-FFF2-40B4-BE49-F238E27FC236}">
                  <a16:creationId xmlns:a16="http://schemas.microsoft.com/office/drawing/2014/main" id="{B7B4E437-5794-4890-8C0C-8F58BDB052FE}"/>
                </a:ext>
              </a:extLst>
            </p:cNvPr>
            <p:cNvSpPr txBox="1"/>
            <p:nvPr/>
          </p:nvSpPr>
          <p:spPr>
            <a:xfrm>
              <a:off x="2726888" y="2736047"/>
              <a:ext cx="628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1" i="0" u="none" strike="noStrike" kern="0" cap="none" spc="0" normalizeH="0" baseline="0" noProof="0">
                  <a:ln>
                    <a:noFill/>
                  </a:ln>
                  <a:solidFill>
                    <a:srgbClr val="EB8C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01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94AA1478-94AB-4138-95BF-84349012C53D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1830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2;p53">
            <a:extLst>
              <a:ext uri="{FF2B5EF4-FFF2-40B4-BE49-F238E27FC236}">
                <a16:creationId xmlns:a16="http://schemas.microsoft.com/office/drawing/2014/main" id="{4CF545D5-F8D9-4DDD-AB0E-5F4835CFA0AB}"/>
              </a:ext>
            </a:extLst>
          </p:cNvPr>
          <p:cNvSpPr/>
          <p:nvPr/>
        </p:nvSpPr>
        <p:spPr>
          <a:xfrm>
            <a:off x="6218625" y="1955365"/>
            <a:ext cx="4883648" cy="57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1300" b="1" kern="0" dirty="0">
                <a:solidFill>
                  <a:srgbClr val="DB536A"/>
                </a:solidFill>
                <a:ea typeface="Arial"/>
                <a:cs typeface="Arial"/>
                <a:sym typeface="Arial"/>
              </a:rPr>
              <a:t>Marco Internacional</a:t>
            </a:r>
            <a:endParaRPr sz="1300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r>
              <a:rPr lang="es-EC" sz="1300" dirty="0">
                <a:solidFill>
                  <a:srgbClr val="000000"/>
                </a:solidFill>
              </a:rPr>
              <a:t>Establecimiento de unas </a:t>
            </a:r>
            <a:r>
              <a:rPr lang="es-EC" sz="1300" b="1" dirty="0">
                <a:solidFill>
                  <a:srgbClr val="000000"/>
                </a:solidFill>
              </a:rPr>
              <a:t>reglas internacionalmente aceptadas, </a:t>
            </a:r>
            <a:r>
              <a:rPr lang="es-EC" sz="1300" dirty="0">
                <a:solidFill>
                  <a:srgbClr val="000000"/>
                </a:solidFill>
              </a:rPr>
              <a:t>que impidan el incremento de costos de hacer negocios.</a:t>
            </a:r>
            <a:endParaRPr sz="13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Google Shape;393;p53">
            <a:extLst>
              <a:ext uri="{FF2B5EF4-FFF2-40B4-BE49-F238E27FC236}">
                <a16:creationId xmlns:a16="http://schemas.microsoft.com/office/drawing/2014/main" id="{188B72A1-D5FF-47B1-8846-786C3D21F7C1}"/>
              </a:ext>
            </a:extLst>
          </p:cNvPr>
          <p:cNvSpPr/>
          <p:nvPr/>
        </p:nvSpPr>
        <p:spPr>
          <a:xfrm>
            <a:off x="6218624" y="2674429"/>
            <a:ext cx="4778451" cy="57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13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Transparencia</a:t>
            </a:r>
            <a:endParaRPr sz="1300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r>
              <a:rPr lang="es-EC" sz="1300" dirty="0">
                <a:solidFill>
                  <a:srgbClr val="000000"/>
                </a:solidFill>
              </a:rPr>
              <a:t>Organizaciones más comprometidas y transparentes</a:t>
            </a:r>
            <a:r>
              <a:rPr lang="es-EC" sz="1400" dirty="0">
                <a:solidFill>
                  <a:srgbClr val="000000"/>
                </a:solidFill>
              </a:rPr>
              <a:t>.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394;p53">
            <a:extLst>
              <a:ext uri="{FF2B5EF4-FFF2-40B4-BE49-F238E27FC236}">
                <a16:creationId xmlns:a16="http://schemas.microsoft.com/office/drawing/2014/main" id="{71EF4CD9-4E7F-4388-8F7D-30BC5F43115B}"/>
              </a:ext>
            </a:extLst>
          </p:cNvPr>
          <p:cNvSpPr/>
          <p:nvPr/>
        </p:nvSpPr>
        <p:spPr>
          <a:xfrm>
            <a:off x="6218624" y="3408012"/>
            <a:ext cx="4665163" cy="57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1300" b="1" kern="0" dirty="0">
                <a:solidFill>
                  <a:srgbClr val="D04A02"/>
                </a:solidFill>
                <a:ea typeface="Arial"/>
                <a:cs typeface="Arial"/>
                <a:sym typeface="Arial"/>
              </a:rPr>
              <a:t>Mitiga Incertidumbre</a:t>
            </a:r>
            <a:endParaRPr sz="1300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r>
              <a:rPr lang="es-EC" sz="1300" dirty="0">
                <a:solidFill>
                  <a:srgbClr val="000000"/>
                </a:solidFill>
              </a:rPr>
              <a:t>Minoriza la incertidumbre en las transacciones comerciales.</a:t>
            </a:r>
            <a:endParaRPr sz="13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395;p53">
            <a:extLst>
              <a:ext uri="{FF2B5EF4-FFF2-40B4-BE49-F238E27FC236}">
                <a16:creationId xmlns:a16="http://schemas.microsoft.com/office/drawing/2014/main" id="{1CB847DB-60AE-4EA2-A971-D8854650B883}"/>
              </a:ext>
            </a:extLst>
          </p:cNvPr>
          <p:cNvSpPr/>
          <p:nvPr/>
        </p:nvSpPr>
        <p:spPr>
          <a:xfrm>
            <a:off x="6218625" y="4127077"/>
            <a:ext cx="4883648" cy="57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1300" b="1" kern="0" dirty="0">
                <a:solidFill>
                  <a:srgbClr val="7D7D7D"/>
                </a:solidFill>
                <a:ea typeface="Arial"/>
                <a:cs typeface="Arial"/>
                <a:sym typeface="Arial"/>
              </a:rPr>
              <a:t>Cofianza</a:t>
            </a:r>
            <a:endParaRPr sz="1300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r>
              <a:rPr lang="es-EC" sz="1300" dirty="0">
                <a:solidFill>
                  <a:srgbClr val="000000"/>
                </a:solidFill>
              </a:rPr>
              <a:t>Genera confianza en las instituciones</a:t>
            </a:r>
            <a:endParaRPr sz="13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396;p53">
            <a:extLst>
              <a:ext uri="{FF2B5EF4-FFF2-40B4-BE49-F238E27FC236}">
                <a16:creationId xmlns:a16="http://schemas.microsoft.com/office/drawing/2014/main" id="{3A88E57E-3EBB-4812-902B-AB11209277A4}"/>
              </a:ext>
            </a:extLst>
          </p:cNvPr>
          <p:cNvGrpSpPr/>
          <p:nvPr/>
        </p:nvGrpSpPr>
        <p:grpSpPr>
          <a:xfrm>
            <a:off x="534474" y="1120131"/>
            <a:ext cx="5146135" cy="4600939"/>
            <a:chOff x="2032083" y="1828065"/>
            <a:chExt cx="3985782" cy="3992717"/>
          </a:xfrm>
        </p:grpSpPr>
        <p:sp>
          <p:nvSpPr>
            <p:cNvPr id="9" name="Google Shape;397;p53">
              <a:extLst>
                <a:ext uri="{FF2B5EF4-FFF2-40B4-BE49-F238E27FC236}">
                  <a16:creationId xmlns:a16="http://schemas.microsoft.com/office/drawing/2014/main" id="{CE631C59-595B-45FD-AE87-AB337ED9F039}"/>
                </a:ext>
              </a:extLst>
            </p:cNvPr>
            <p:cNvSpPr/>
            <p:nvPr/>
          </p:nvSpPr>
          <p:spPr>
            <a:xfrm>
              <a:off x="2032083" y="2878263"/>
              <a:ext cx="1885122" cy="1885121"/>
            </a:xfrm>
            <a:custGeom>
              <a:avLst/>
              <a:gdLst/>
              <a:ahLst/>
              <a:cxnLst/>
              <a:rect l="l" t="t" r="r" b="b"/>
              <a:pathLst>
                <a:path w="2204821" h="2204820" extrusionOk="0">
                  <a:moveTo>
                    <a:pt x="1929219" y="976671"/>
                  </a:moveTo>
                  <a:lnTo>
                    <a:pt x="2204821" y="976671"/>
                  </a:lnTo>
                  <a:lnTo>
                    <a:pt x="2204821" y="2204820"/>
                  </a:lnTo>
                  <a:lnTo>
                    <a:pt x="1503767" y="2204820"/>
                  </a:lnTo>
                  <a:lnTo>
                    <a:pt x="1503767" y="1929218"/>
                  </a:lnTo>
                  <a:lnTo>
                    <a:pt x="1929219" y="1929218"/>
                  </a:lnTo>
                  <a:lnTo>
                    <a:pt x="1929219" y="976671"/>
                  </a:lnTo>
                  <a:close/>
                  <a:moveTo>
                    <a:pt x="0" y="0"/>
                  </a:moveTo>
                  <a:lnTo>
                    <a:pt x="2204821" y="0"/>
                  </a:lnTo>
                  <a:lnTo>
                    <a:pt x="2204821" y="701068"/>
                  </a:lnTo>
                  <a:lnTo>
                    <a:pt x="1929219" y="701068"/>
                  </a:lnTo>
                  <a:lnTo>
                    <a:pt x="1929219" y="275603"/>
                  </a:lnTo>
                  <a:lnTo>
                    <a:pt x="275603" y="275603"/>
                  </a:lnTo>
                  <a:lnTo>
                    <a:pt x="275603" y="1929218"/>
                  </a:lnTo>
                  <a:lnTo>
                    <a:pt x="1228165" y="1929218"/>
                  </a:lnTo>
                  <a:lnTo>
                    <a:pt x="1228165" y="2204820"/>
                  </a:lnTo>
                  <a:lnTo>
                    <a:pt x="0" y="220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98;p53">
              <a:extLst>
                <a:ext uri="{FF2B5EF4-FFF2-40B4-BE49-F238E27FC236}">
                  <a16:creationId xmlns:a16="http://schemas.microsoft.com/office/drawing/2014/main" id="{5F29EECB-4331-42D0-B171-2D3DA614453C}"/>
                </a:ext>
              </a:extLst>
            </p:cNvPr>
            <p:cNvSpPr/>
            <p:nvPr/>
          </p:nvSpPr>
          <p:spPr>
            <a:xfrm>
              <a:off x="3082292" y="1828065"/>
              <a:ext cx="1885123" cy="1885122"/>
            </a:xfrm>
            <a:custGeom>
              <a:avLst/>
              <a:gdLst/>
              <a:ahLst/>
              <a:cxnLst/>
              <a:rect l="l" t="t" r="r" b="b"/>
              <a:pathLst>
                <a:path w="2204822" h="2204821" extrusionOk="0">
                  <a:moveTo>
                    <a:pt x="1" y="1503754"/>
                  </a:moveTo>
                  <a:lnTo>
                    <a:pt x="275604" y="1503754"/>
                  </a:lnTo>
                  <a:lnTo>
                    <a:pt x="275604" y="1929219"/>
                  </a:lnTo>
                  <a:lnTo>
                    <a:pt x="1228165" y="1929218"/>
                  </a:lnTo>
                  <a:lnTo>
                    <a:pt x="1228165" y="2204820"/>
                  </a:lnTo>
                  <a:lnTo>
                    <a:pt x="1" y="2204821"/>
                  </a:lnTo>
                  <a:lnTo>
                    <a:pt x="1" y="1503754"/>
                  </a:lnTo>
                  <a:close/>
                  <a:moveTo>
                    <a:pt x="0" y="0"/>
                  </a:moveTo>
                  <a:lnTo>
                    <a:pt x="2204822" y="0"/>
                  </a:lnTo>
                  <a:lnTo>
                    <a:pt x="2204822" y="1228150"/>
                  </a:lnTo>
                  <a:lnTo>
                    <a:pt x="2204821" y="1228150"/>
                  </a:lnTo>
                  <a:lnTo>
                    <a:pt x="2204821" y="1228151"/>
                  </a:lnTo>
                  <a:cubicBezTo>
                    <a:pt x="2204821" y="1553708"/>
                    <a:pt x="2204822" y="1879264"/>
                    <a:pt x="2204822" y="2204821"/>
                  </a:cubicBezTo>
                  <a:lnTo>
                    <a:pt x="1503768" y="2204821"/>
                  </a:lnTo>
                  <a:lnTo>
                    <a:pt x="1503768" y="1929219"/>
                  </a:lnTo>
                  <a:lnTo>
                    <a:pt x="1929220" y="1929219"/>
                  </a:lnTo>
                  <a:lnTo>
                    <a:pt x="1929220" y="275603"/>
                  </a:lnTo>
                  <a:lnTo>
                    <a:pt x="275603" y="275603"/>
                  </a:lnTo>
                  <a:lnTo>
                    <a:pt x="275603" y="1228150"/>
                  </a:lnTo>
                  <a:lnTo>
                    <a:pt x="0" y="122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9;p53">
              <a:extLst>
                <a:ext uri="{FF2B5EF4-FFF2-40B4-BE49-F238E27FC236}">
                  <a16:creationId xmlns:a16="http://schemas.microsoft.com/office/drawing/2014/main" id="{27DE01B4-108A-4DA4-B38D-F45BF7EBEF43}"/>
                </a:ext>
              </a:extLst>
            </p:cNvPr>
            <p:cNvSpPr/>
            <p:nvPr/>
          </p:nvSpPr>
          <p:spPr>
            <a:xfrm>
              <a:off x="3615129" y="1880681"/>
              <a:ext cx="861900" cy="1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3427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lang="es-EC" sz="11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Transparencia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0;p53">
              <a:extLst>
                <a:ext uri="{FF2B5EF4-FFF2-40B4-BE49-F238E27FC236}">
                  <a16:creationId xmlns:a16="http://schemas.microsoft.com/office/drawing/2014/main" id="{5033C2B8-796D-48FA-B221-D3BA33515C32}"/>
                </a:ext>
              </a:extLst>
            </p:cNvPr>
            <p:cNvSpPr/>
            <p:nvPr/>
          </p:nvSpPr>
          <p:spPr>
            <a:xfrm rot="16200000">
              <a:off x="1583515" y="3686795"/>
              <a:ext cx="1153262" cy="20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3427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s-EC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Mitiga Incertidumbre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1;p53">
              <a:extLst>
                <a:ext uri="{FF2B5EF4-FFF2-40B4-BE49-F238E27FC236}">
                  <a16:creationId xmlns:a16="http://schemas.microsoft.com/office/drawing/2014/main" id="{87EE836E-ADA6-48B7-88D8-2DC838A90CC9}"/>
                </a:ext>
              </a:extLst>
            </p:cNvPr>
            <p:cNvSpPr/>
            <p:nvPr/>
          </p:nvSpPr>
          <p:spPr>
            <a:xfrm rot="5400000">
              <a:off x="3082529" y="3928465"/>
              <a:ext cx="1885121" cy="1885124"/>
            </a:xfrm>
            <a:custGeom>
              <a:avLst/>
              <a:gdLst/>
              <a:ahLst/>
              <a:cxnLst/>
              <a:rect l="l" t="t" r="r" b="b"/>
              <a:pathLst>
                <a:path w="2204820" h="2204823" extrusionOk="0">
                  <a:moveTo>
                    <a:pt x="0" y="2204822"/>
                  </a:moveTo>
                  <a:lnTo>
                    <a:pt x="0" y="1503767"/>
                  </a:lnTo>
                  <a:lnTo>
                    <a:pt x="275603" y="1503767"/>
                  </a:lnTo>
                  <a:lnTo>
                    <a:pt x="275603" y="1929219"/>
                  </a:lnTo>
                  <a:lnTo>
                    <a:pt x="1929218" y="1929220"/>
                  </a:lnTo>
                  <a:lnTo>
                    <a:pt x="1929218" y="275602"/>
                  </a:lnTo>
                  <a:lnTo>
                    <a:pt x="976669" y="275602"/>
                  </a:lnTo>
                  <a:lnTo>
                    <a:pt x="976669" y="0"/>
                  </a:lnTo>
                  <a:lnTo>
                    <a:pt x="2204820" y="0"/>
                  </a:lnTo>
                  <a:lnTo>
                    <a:pt x="2204820" y="2204823"/>
                  </a:lnTo>
                  <a:lnTo>
                    <a:pt x="0" y="2204822"/>
                  </a:lnTo>
                  <a:close/>
                  <a:moveTo>
                    <a:pt x="0" y="1228166"/>
                  </a:moveTo>
                  <a:lnTo>
                    <a:pt x="0" y="0"/>
                  </a:lnTo>
                  <a:lnTo>
                    <a:pt x="701067" y="0"/>
                  </a:lnTo>
                  <a:lnTo>
                    <a:pt x="701067" y="275602"/>
                  </a:lnTo>
                  <a:lnTo>
                    <a:pt x="275603" y="275602"/>
                  </a:lnTo>
                  <a:lnTo>
                    <a:pt x="275603" y="1228166"/>
                  </a:lnTo>
                  <a:lnTo>
                    <a:pt x="0" y="1228166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2;p53">
              <a:extLst>
                <a:ext uri="{FF2B5EF4-FFF2-40B4-BE49-F238E27FC236}">
                  <a16:creationId xmlns:a16="http://schemas.microsoft.com/office/drawing/2014/main" id="{E9154B2B-23F6-4E1F-97D3-693566E97EE0}"/>
                </a:ext>
              </a:extLst>
            </p:cNvPr>
            <p:cNvSpPr/>
            <p:nvPr/>
          </p:nvSpPr>
          <p:spPr>
            <a:xfrm rot="5400000">
              <a:off x="4132742" y="2878262"/>
              <a:ext cx="1885122" cy="1885124"/>
            </a:xfrm>
            <a:custGeom>
              <a:avLst/>
              <a:gdLst/>
              <a:ahLst/>
              <a:cxnLst/>
              <a:rect l="l" t="t" r="r" b="b"/>
              <a:pathLst>
                <a:path w="2204821" h="2204823" extrusionOk="0">
                  <a:moveTo>
                    <a:pt x="1" y="1228165"/>
                  </a:moveTo>
                  <a:lnTo>
                    <a:pt x="1" y="0"/>
                  </a:lnTo>
                  <a:lnTo>
                    <a:pt x="2204821" y="0"/>
                  </a:lnTo>
                  <a:lnTo>
                    <a:pt x="2204821" y="2204823"/>
                  </a:lnTo>
                  <a:lnTo>
                    <a:pt x="1503755" y="2204823"/>
                  </a:lnTo>
                  <a:lnTo>
                    <a:pt x="1503755" y="1929220"/>
                  </a:lnTo>
                  <a:lnTo>
                    <a:pt x="1929219" y="1929220"/>
                  </a:lnTo>
                  <a:lnTo>
                    <a:pt x="1929219" y="275602"/>
                  </a:lnTo>
                  <a:lnTo>
                    <a:pt x="275604" y="275602"/>
                  </a:lnTo>
                  <a:lnTo>
                    <a:pt x="275604" y="1228165"/>
                  </a:lnTo>
                  <a:lnTo>
                    <a:pt x="1" y="1228165"/>
                  </a:lnTo>
                  <a:close/>
                  <a:moveTo>
                    <a:pt x="0" y="2204823"/>
                  </a:moveTo>
                  <a:cubicBezTo>
                    <a:pt x="0" y="1971138"/>
                    <a:pt x="1" y="1737452"/>
                    <a:pt x="1" y="1503767"/>
                  </a:cubicBezTo>
                  <a:lnTo>
                    <a:pt x="275604" y="1503767"/>
                  </a:lnTo>
                  <a:cubicBezTo>
                    <a:pt x="275604" y="1645585"/>
                    <a:pt x="275603" y="1787402"/>
                    <a:pt x="275603" y="1929220"/>
                  </a:cubicBezTo>
                  <a:lnTo>
                    <a:pt x="1228153" y="1929220"/>
                  </a:lnTo>
                  <a:lnTo>
                    <a:pt x="1228153" y="2204823"/>
                  </a:lnTo>
                  <a:lnTo>
                    <a:pt x="0" y="220482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3;p53">
              <a:extLst>
                <a:ext uri="{FF2B5EF4-FFF2-40B4-BE49-F238E27FC236}">
                  <a16:creationId xmlns:a16="http://schemas.microsoft.com/office/drawing/2014/main" id="{F76E593F-9F72-4608-A69F-EE02D5C75534}"/>
                </a:ext>
              </a:extLst>
            </p:cNvPr>
            <p:cNvSpPr/>
            <p:nvPr/>
          </p:nvSpPr>
          <p:spPr>
            <a:xfrm>
              <a:off x="3615129" y="5621582"/>
              <a:ext cx="861900" cy="1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3427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s-EC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Confianza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4;p53">
              <a:extLst>
                <a:ext uri="{FF2B5EF4-FFF2-40B4-BE49-F238E27FC236}">
                  <a16:creationId xmlns:a16="http://schemas.microsoft.com/office/drawing/2014/main" id="{69933968-E92C-4AC0-8C5E-DD64FD0B5537}"/>
                </a:ext>
              </a:extLst>
            </p:cNvPr>
            <p:cNvSpPr/>
            <p:nvPr/>
          </p:nvSpPr>
          <p:spPr>
            <a:xfrm rot="5400000">
              <a:off x="5269152" y="3730570"/>
              <a:ext cx="1217158" cy="179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3427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s-EC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Marco Internacional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0E9D2FD4-2AE1-41AE-B30A-1FEC830681C0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</p:spTree>
    <p:extLst>
      <p:ext uri="{BB962C8B-B14F-4D97-AF65-F5344CB8AC3E}">
        <p14:creationId xmlns:p14="http://schemas.microsoft.com/office/powerpoint/2010/main" val="4683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87DED22-68EF-48D6-B740-B9A5370A9D5D}"/>
              </a:ext>
            </a:extLst>
          </p:cNvPr>
          <p:cNvSpPr txBox="1">
            <a:spLocks/>
          </p:cNvSpPr>
          <p:nvPr/>
        </p:nvSpPr>
        <p:spPr>
          <a:xfrm>
            <a:off x="202096" y="171508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45E074-099D-47B7-A6C0-D78E6C97B451}"/>
              </a:ext>
            </a:extLst>
          </p:cNvPr>
          <p:cNvSpPr txBox="1">
            <a:spLocks/>
          </p:cNvSpPr>
          <p:nvPr/>
        </p:nvSpPr>
        <p:spPr>
          <a:xfrm>
            <a:off x="838200" y="814267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AUDITORIA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3E35A-3C46-4759-A261-6006D5D18EEC}"/>
              </a:ext>
            </a:extLst>
          </p:cNvPr>
          <p:cNvSpPr/>
          <p:nvPr/>
        </p:nvSpPr>
        <p:spPr>
          <a:xfrm>
            <a:off x="0" y="1974456"/>
            <a:ext cx="6096000" cy="11895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7200A-CE36-4CD7-8176-45077C6DF7E6}"/>
              </a:ext>
            </a:extLst>
          </p:cNvPr>
          <p:cNvSpPr/>
          <p:nvPr/>
        </p:nvSpPr>
        <p:spPr>
          <a:xfrm>
            <a:off x="5478380" y="4438987"/>
            <a:ext cx="6721784" cy="12502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5444D-93BF-4E8B-87DE-B5629D410902}"/>
              </a:ext>
            </a:extLst>
          </p:cNvPr>
          <p:cNvSpPr/>
          <p:nvPr/>
        </p:nvSpPr>
        <p:spPr>
          <a:xfrm>
            <a:off x="0" y="4009603"/>
            <a:ext cx="4523446" cy="118953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E6818-CA45-458A-A812-CE2D1AC8B36A}"/>
              </a:ext>
            </a:extLst>
          </p:cNvPr>
          <p:cNvSpPr/>
          <p:nvPr/>
        </p:nvSpPr>
        <p:spPr>
          <a:xfrm>
            <a:off x="6862046" y="2419518"/>
            <a:ext cx="5329954" cy="118953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841B7C1D-8457-4E4E-90EC-DB96ECF908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77384" y="2665611"/>
            <a:ext cx="697448" cy="697344"/>
          </a:xfrm>
          <a:custGeom>
            <a:avLst/>
            <a:gdLst>
              <a:gd name="T0" fmla="*/ 6709 w 6709"/>
              <a:gd name="T1" fmla="*/ 0 h 6708"/>
              <a:gd name="T2" fmla="*/ 2508 w 6709"/>
              <a:gd name="T3" fmla="*/ 5788 h 6708"/>
              <a:gd name="T4" fmla="*/ 2430 w 6709"/>
              <a:gd name="T5" fmla="*/ 5806 h 6708"/>
              <a:gd name="T6" fmla="*/ 2342 w 6709"/>
              <a:gd name="T7" fmla="*/ 5764 h 6708"/>
              <a:gd name="T8" fmla="*/ 1534 w 6709"/>
              <a:gd name="T9" fmla="*/ 4892 h 6708"/>
              <a:gd name="T10" fmla="*/ 1536 w 6709"/>
              <a:gd name="T11" fmla="*/ 4802 h 6708"/>
              <a:gd name="T12" fmla="*/ 1658 w 6709"/>
              <a:gd name="T13" fmla="*/ 4404 h 6708"/>
              <a:gd name="T14" fmla="*/ 1504 w 6709"/>
              <a:gd name="T15" fmla="*/ 4280 h 6708"/>
              <a:gd name="T16" fmla="*/ 1388 w 6709"/>
              <a:gd name="T17" fmla="*/ 4084 h 6708"/>
              <a:gd name="T18" fmla="*/ 1868 w 6709"/>
              <a:gd name="T19" fmla="*/ 2096 h 6708"/>
              <a:gd name="T20" fmla="*/ 2684 w 6709"/>
              <a:gd name="T21" fmla="*/ 1736 h 6708"/>
              <a:gd name="T22" fmla="*/ 2958 w 6709"/>
              <a:gd name="T23" fmla="*/ 1754 h 6708"/>
              <a:gd name="T24" fmla="*/ 1732 w 6709"/>
              <a:gd name="T25" fmla="*/ 3102 h 6708"/>
              <a:gd name="T26" fmla="*/ 1572 w 6709"/>
              <a:gd name="T27" fmla="*/ 3390 h 6708"/>
              <a:gd name="T28" fmla="*/ 1608 w 6709"/>
              <a:gd name="T29" fmla="*/ 3674 h 6708"/>
              <a:gd name="T30" fmla="*/ 1740 w 6709"/>
              <a:gd name="T31" fmla="*/ 3848 h 6708"/>
              <a:gd name="T32" fmla="*/ 1978 w 6709"/>
              <a:gd name="T33" fmla="*/ 3956 h 6708"/>
              <a:gd name="T34" fmla="*/ 2278 w 6709"/>
              <a:gd name="T35" fmla="*/ 3910 h 6708"/>
              <a:gd name="T36" fmla="*/ 2882 w 6709"/>
              <a:gd name="T37" fmla="*/ 3398 h 6708"/>
              <a:gd name="T38" fmla="*/ 3172 w 6709"/>
              <a:gd name="T39" fmla="*/ 3238 h 6708"/>
              <a:gd name="T40" fmla="*/ 3377 w 6709"/>
              <a:gd name="T41" fmla="*/ 3228 h 6708"/>
              <a:gd name="T42" fmla="*/ 5341 w 6709"/>
              <a:gd name="T43" fmla="*/ 4200 h 6708"/>
              <a:gd name="T44" fmla="*/ 5373 w 6709"/>
              <a:gd name="T45" fmla="*/ 4246 h 6708"/>
              <a:gd name="T46" fmla="*/ 3985 w 6709"/>
              <a:gd name="T47" fmla="*/ 5558 h 6708"/>
              <a:gd name="T48" fmla="*/ 3889 w 6709"/>
              <a:gd name="T49" fmla="*/ 5616 h 6708"/>
              <a:gd name="T50" fmla="*/ 5215 w 6709"/>
              <a:gd name="T51" fmla="*/ 3814 h 6708"/>
              <a:gd name="T52" fmla="*/ 3661 w 6709"/>
              <a:gd name="T53" fmla="*/ 3014 h 6708"/>
              <a:gd name="T54" fmla="*/ 3399 w 6709"/>
              <a:gd name="T55" fmla="*/ 2942 h 6708"/>
              <a:gd name="T56" fmla="*/ 3142 w 6709"/>
              <a:gd name="T57" fmla="*/ 2950 h 6708"/>
              <a:gd name="T58" fmla="*/ 2894 w 6709"/>
              <a:gd name="T59" fmla="*/ 3042 h 6708"/>
              <a:gd name="T60" fmla="*/ 2192 w 6709"/>
              <a:gd name="T61" fmla="*/ 3626 h 6708"/>
              <a:gd name="T62" fmla="*/ 2082 w 6709"/>
              <a:gd name="T63" fmla="*/ 3676 h 6708"/>
              <a:gd name="T64" fmla="*/ 1948 w 6709"/>
              <a:gd name="T65" fmla="*/ 3646 h 6708"/>
              <a:gd name="T66" fmla="*/ 1868 w 6709"/>
              <a:gd name="T67" fmla="*/ 3556 h 6708"/>
              <a:gd name="T68" fmla="*/ 1854 w 6709"/>
              <a:gd name="T69" fmla="*/ 3438 h 6708"/>
              <a:gd name="T70" fmla="*/ 1920 w 6709"/>
              <a:gd name="T71" fmla="*/ 3316 h 6708"/>
              <a:gd name="T72" fmla="*/ 3493 w 6709"/>
              <a:gd name="T73" fmla="*/ 1978 h 6708"/>
              <a:gd name="T74" fmla="*/ 3707 w 6709"/>
              <a:gd name="T75" fmla="*/ 1956 h 6708"/>
              <a:gd name="T76" fmla="*/ 6423 w 6709"/>
              <a:gd name="T77" fmla="*/ 2402 h 6708"/>
              <a:gd name="T78" fmla="*/ 3891 w 6709"/>
              <a:gd name="T79" fmla="*/ 1710 h 6708"/>
              <a:gd name="T80" fmla="*/ 3675 w 6709"/>
              <a:gd name="T81" fmla="*/ 1668 h 6708"/>
              <a:gd name="T82" fmla="*/ 3457 w 6709"/>
              <a:gd name="T83" fmla="*/ 1692 h 6708"/>
              <a:gd name="T84" fmla="*/ 2982 w 6709"/>
              <a:gd name="T85" fmla="*/ 1466 h 6708"/>
              <a:gd name="T86" fmla="*/ 2588 w 6709"/>
              <a:gd name="T87" fmla="*/ 1462 h 6708"/>
              <a:gd name="T88" fmla="*/ 286 w 6709"/>
              <a:gd name="T89" fmla="*/ 286 h 6708"/>
              <a:gd name="T90" fmla="*/ 1088 w 6709"/>
              <a:gd name="T91" fmla="*/ 4076 h 6708"/>
              <a:gd name="T92" fmla="*/ 1182 w 6709"/>
              <a:gd name="T93" fmla="*/ 4318 h 6708"/>
              <a:gd name="T94" fmla="*/ 1342 w 6709"/>
              <a:gd name="T95" fmla="*/ 4522 h 6708"/>
              <a:gd name="T96" fmla="*/ 1264 w 6709"/>
              <a:gd name="T97" fmla="*/ 4716 h 6708"/>
              <a:gd name="T98" fmla="*/ 1266 w 6709"/>
              <a:gd name="T99" fmla="*/ 4988 h 6708"/>
              <a:gd name="T100" fmla="*/ 2146 w 6709"/>
              <a:gd name="T101" fmla="*/ 5976 h 6708"/>
              <a:gd name="T102" fmla="*/ 2410 w 6709"/>
              <a:gd name="T103" fmla="*/ 6090 h 6708"/>
              <a:gd name="T104" fmla="*/ 2588 w 6709"/>
              <a:gd name="T105" fmla="*/ 6066 h 6708"/>
              <a:gd name="T106" fmla="*/ 3677 w 6709"/>
              <a:gd name="T107" fmla="*/ 5848 h 6708"/>
              <a:gd name="T108" fmla="*/ 3855 w 6709"/>
              <a:gd name="T109" fmla="*/ 5902 h 6708"/>
              <a:gd name="T110" fmla="*/ 4003 w 6709"/>
              <a:gd name="T111" fmla="*/ 5886 h 6708"/>
              <a:gd name="T112" fmla="*/ 4153 w 6709"/>
              <a:gd name="T113" fmla="*/ 5800 h 6708"/>
              <a:gd name="T114" fmla="*/ 5583 w 6709"/>
              <a:gd name="T115" fmla="*/ 4476 h 6708"/>
              <a:gd name="T116" fmla="*/ 5657 w 6709"/>
              <a:gd name="T117" fmla="*/ 4210 h 6708"/>
              <a:gd name="T118" fmla="*/ 5559 w 6709"/>
              <a:gd name="T119" fmla="*/ 4010 h 6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09" h="6708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9E398BC-07B5-46B4-82BF-67438DCAF7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2096" y="4255696"/>
            <a:ext cx="697449" cy="697344"/>
          </a:xfrm>
          <a:custGeom>
            <a:avLst/>
            <a:gdLst>
              <a:gd name="T0" fmla="*/ 0 w 6669"/>
              <a:gd name="T1" fmla="*/ 6668 h 6668"/>
              <a:gd name="T2" fmla="*/ 6669 w 6669"/>
              <a:gd name="T3" fmla="*/ 0 h 6668"/>
              <a:gd name="T4" fmla="*/ 6385 w 6669"/>
              <a:gd name="T5" fmla="*/ 2273 h 6668"/>
              <a:gd name="T6" fmla="*/ 5987 w 6669"/>
              <a:gd name="T7" fmla="*/ 1861 h 6668"/>
              <a:gd name="T8" fmla="*/ 4877 w 6669"/>
              <a:gd name="T9" fmla="*/ 2273 h 6668"/>
              <a:gd name="T10" fmla="*/ 4199 w 6669"/>
              <a:gd name="T11" fmla="*/ 1825 h 6668"/>
              <a:gd name="T12" fmla="*/ 4611 w 6669"/>
              <a:gd name="T13" fmla="*/ 718 h 6668"/>
              <a:gd name="T14" fmla="*/ 4199 w 6669"/>
              <a:gd name="T15" fmla="*/ 284 h 6668"/>
              <a:gd name="T16" fmla="*/ 6385 w 6669"/>
              <a:gd name="T17" fmla="*/ 2273 h 6668"/>
              <a:gd name="T18" fmla="*/ 5703 w 6669"/>
              <a:gd name="T19" fmla="*/ 2685 h 6668"/>
              <a:gd name="T20" fmla="*/ 5161 w 6669"/>
              <a:gd name="T21" fmla="*/ 2145 h 6668"/>
              <a:gd name="T22" fmla="*/ 5289 w 6669"/>
              <a:gd name="T23" fmla="*/ 5950 h 6668"/>
              <a:gd name="T24" fmla="*/ 2824 w 6669"/>
              <a:gd name="T25" fmla="*/ 6384 h 6668"/>
              <a:gd name="T26" fmla="*/ 3236 w 6669"/>
              <a:gd name="T27" fmla="*/ 5950 h 6668"/>
              <a:gd name="T28" fmla="*/ 4877 w 6669"/>
              <a:gd name="T29" fmla="*/ 5538 h 6668"/>
              <a:gd name="T30" fmla="*/ 5289 w 6669"/>
              <a:gd name="T31" fmla="*/ 5950 h 6668"/>
              <a:gd name="T32" fmla="*/ 5161 w 6669"/>
              <a:gd name="T33" fmla="*/ 5126 h 6668"/>
              <a:gd name="T34" fmla="*/ 5703 w 6669"/>
              <a:gd name="T35" fmla="*/ 5666 h 6668"/>
              <a:gd name="T36" fmla="*/ 2952 w 6669"/>
              <a:gd name="T37" fmla="*/ 5126 h 6668"/>
              <a:gd name="T38" fmla="*/ 2412 w 6669"/>
              <a:gd name="T39" fmla="*/ 5666 h 6668"/>
              <a:gd name="T40" fmla="*/ 2952 w 6669"/>
              <a:gd name="T41" fmla="*/ 5126 h 6668"/>
              <a:gd name="T42" fmla="*/ 3236 w 6669"/>
              <a:gd name="T43" fmla="*/ 4843 h 6668"/>
              <a:gd name="T44" fmla="*/ 2824 w 6669"/>
              <a:gd name="T45" fmla="*/ 3701 h 6668"/>
              <a:gd name="T46" fmla="*/ 3503 w 6669"/>
              <a:gd name="T47" fmla="*/ 4113 h 6668"/>
              <a:gd name="T48" fmla="*/ 3915 w 6669"/>
              <a:gd name="T49" fmla="*/ 5254 h 6668"/>
              <a:gd name="T50" fmla="*/ 3787 w 6669"/>
              <a:gd name="T51" fmla="*/ 3829 h 6668"/>
              <a:gd name="T52" fmla="*/ 4327 w 6669"/>
              <a:gd name="T53" fmla="*/ 3289 h 6668"/>
              <a:gd name="T54" fmla="*/ 3787 w 6669"/>
              <a:gd name="T55" fmla="*/ 3829 h 6668"/>
              <a:gd name="T56" fmla="*/ 3503 w 6669"/>
              <a:gd name="T57" fmla="*/ 3417 h 6668"/>
              <a:gd name="T58" fmla="*/ 1860 w 6669"/>
              <a:gd name="T59" fmla="*/ 3005 h 6668"/>
              <a:gd name="T60" fmla="*/ 1448 w 6669"/>
              <a:gd name="T61" fmla="*/ 1825 h 6668"/>
              <a:gd name="T62" fmla="*/ 1860 w 6669"/>
              <a:gd name="T63" fmla="*/ 718 h 6668"/>
              <a:gd name="T64" fmla="*/ 1448 w 6669"/>
              <a:gd name="T65" fmla="*/ 284 h 6668"/>
              <a:gd name="T66" fmla="*/ 3915 w 6669"/>
              <a:gd name="T67" fmla="*/ 718 h 6668"/>
              <a:gd name="T68" fmla="*/ 3503 w 6669"/>
              <a:gd name="T69" fmla="*/ 1825 h 6668"/>
              <a:gd name="T70" fmla="*/ 3915 w 6669"/>
              <a:gd name="T71" fmla="*/ 3005 h 6668"/>
              <a:gd name="T72" fmla="*/ 1576 w 6669"/>
              <a:gd name="T73" fmla="*/ 3289 h 6668"/>
              <a:gd name="T74" fmla="*/ 1036 w 6669"/>
              <a:gd name="T75" fmla="*/ 3829 h 6668"/>
              <a:gd name="T76" fmla="*/ 1576 w 6669"/>
              <a:gd name="T77" fmla="*/ 3289 h 6668"/>
              <a:gd name="T78" fmla="*/ 1576 w 6669"/>
              <a:gd name="T79" fmla="*/ 1542 h 6668"/>
              <a:gd name="T80" fmla="*/ 1036 w 6669"/>
              <a:gd name="T81" fmla="*/ 1002 h 6668"/>
              <a:gd name="T82" fmla="*/ 3787 w 6669"/>
              <a:gd name="T83" fmla="*/ 1542 h 6668"/>
              <a:gd name="T84" fmla="*/ 4327 w 6669"/>
              <a:gd name="T85" fmla="*/ 1002 h 6668"/>
              <a:gd name="T86" fmla="*/ 3787 w 6669"/>
              <a:gd name="T87" fmla="*/ 1542 h 6668"/>
              <a:gd name="T88" fmla="*/ 1164 w 6669"/>
              <a:gd name="T89" fmla="*/ 284 h 6668"/>
              <a:gd name="T90" fmla="*/ 752 w 6669"/>
              <a:gd name="T91" fmla="*/ 718 h 6668"/>
              <a:gd name="T92" fmla="*/ 1164 w 6669"/>
              <a:gd name="T93" fmla="*/ 1825 h 6668"/>
              <a:gd name="T94" fmla="*/ 752 w 6669"/>
              <a:gd name="T95" fmla="*/ 3005 h 6668"/>
              <a:gd name="T96" fmla="*/ 1860 w 6669"/>
              <a:gd name="T97" fmla="*/ 4113 h 6668"/>
              <a:gd name="T98" fmla="*/ 2540 w 6669"/>
              <a:gd name="T99" fmla="*/ 3701 h 6668"/>
              <a:gd name="T100" fmla="*/ 2128 w 6669"/>
              <a:gd name="T101" fmla="*/ 4843 h 6668"/>
              <a:gd name="T102" fmla="*/ 2540 w 6669"/>
              <a:gd name="T103" fmla="*/ 5950 h 6668"/>
              <a:gd name="T104" fmla="*/ 286 w 6669"/>
              <a:gd name="T105" fmla="*/ 6384 h 6668"/>
              <a:gd name="T106" fmla="*/ 5575 w 6669"/>
              <a:gd name="T107" fmla="*/ 6384 h 6668"/>
              <a:gd name="T108" fmla="*/ 5987 w 6669"/>
              <a:gd name="T109" fmla="*/ 5950 h 6668"/>
              <a:gd name="T110" fmla="*/ 4877 w 6669"/>
              <a:gd name="T111" fmla="*/ 4843 h 6668"/>
              <a:gd name="T112" fmla="*/ 4199 w 6669"/>
              <a:gd name="T113" fmla="*/ 5254 h 6668"/>
              <a:gd name="T114" fmla="*/ 4611 w 6669"/>
              <a:gd name="T115" fmla="*/ 4113 h 6668"/>
              <a:gd name="T116" fmla="*/ 4199 w 6669"/>
              <a:gd name="T117" fmla="*/ 3005 h 6668"/>
              <a:gd name="T118" fmla="*/ 4877 w 6669"/>
              <a:gd name="T119" fmla="*/ 2557 h 6668"/>
              <a:gd name="T120" fmla="*/ 5987 w 6669"/>
              <a:gd name="T121" fmla="*/ 2969 h 6668"/>
              <a:gd name="T122" fmla="*/ 6385 w 6669"/>
              <a:gd name="T123" fmla="*/ 2557 h 6668"/>
              <a:gd name="T124" fmla="*/ 5575 w 6669"/>
              <a:gd name="T125" fmla="*/ 6384 h 6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69" h="6668">
                <a:moveTo>
                  <a:pt x="0" y="0"/>
                </a:moveTo>
                <a:lnTo>
                  <a:pt x="0" y="6668"/>
                </a:lnTo>
                <a:lnTo>
                  <a:pt x="6669" y="6668"/>
                </a:lnTo>
                <a:lnTo>
                  <a:pt x="6669" y="0"/>
                </a:lnTo>
                <a:lnTo>
                  <a:pt x="0" y="0"/>
                </a:lnTo>
                <a:close/>
                <a:moveTo>
                  <a:pt x="6385" y="2273"/>
                </a:moveTo>
                <a:lnTo>
                  <a:pt x="5987" y="2273"/>
                </a:lnTo>
                <a:lnTo>
                  <a:pt x="5987" y="1861"/>
                </a:lnTo>
                <a:lnTo>
                  <a:pt x="4877" y="1861"/>
                </a:lnTo>
                <a:lnTo>
                  <a:pt x="4877" y="2273"/>
                </a:lnTo>
                <a:lnTo>
                  <a:pt x="4199" y="2273"/>
                </a:lnTo>
                <a:lnTo>
                  <a:pt x="4199" y="1825"/>
                </a:lnTo>
                <a:lnTo>
                  <a:pt x="4611" y="1825"/>
                </a:lnTo>
                <a:lnTo>
                  <a:pt x="4611" y="718"/>
                </a:lnTo>
                <a:lnTo>
                  <a:pt x="4199" y="718"/>
                </a:lnTo>
                <a:lnTo>
                  <a:pt x="4199" y="284"/>
                </a:lnTo>
                <a:lnTo>
                  <a:pt x="6385" y="284"/>
                </a:lnTo>
                <a:lnTo>
                  <a:pt x="6385" y="2273"/>
                </a:lnTo>
                <a:close/>
                <a:moveTo>
                  <a:pt x="5703" y="2145"/>
                </a:moveTo>
                <a:lnTo>
                  <a:pt x="5703" y="2685"/>
                </a:lnTo>
                <a:lnTo>
                  <a:pt x="5161" y="2685"/>
                </a:lnTo>
                <a:lnTo>
                  <a:pt x="5161" y="2145"/>
                </a:lnTo>
                <a:lnTo>
                  <a:pt x="5703" y="2145"/>
                </a:lnTo>
                <a:close/>
                <a:moveTo>
                  <a:pt x="5289" y="5950"/>
                </a:moveTo>
                <a:lnTo>
                  <a:pt x="5289" y="6384"/>
                </a:lnTo>
                <a:lnTo>
                  <a:pt x="2824" y="6384"/>
                </a:lnTo>
                <a:lnTo>
                  <a:pt x="2824" y="5950"/>
                </a:lnTo>
                <a:lnTo>
                  <a:pt x="3236" y="5950"/>
                </a:lnTo>
                <a:lnTo>
                  <a:pt x="3236" y="5538"/>
                </a:lnTo>
                <a:lnTo>
                  <a:pt x="4877" y="5538"/>
                </a:lnTo>
                <a:lnTo>
                  <a:pt x="4877" y="5950"/>
                </a:lnTo>
                <a:lnTo>
                  <a:pt x="5289" y="5950"/>
                </a:lnTo>
                <a:close/>
                <a:moveTo>
                  <a:pt x="5161" y="5666"/>
                </a:moveTo>
                <a:lnTo>
                  <a:pt x="5161" y="5126"/>
                </a:lnTo>
                <a:lnTo>
                  <a:pt x="5703" y="5126"/>
                </a:lnTo>
                <a:lnTo>
                  <a:pt x="5703" y="5666"/>
                </a:lnTo>
                <a:lnTo>
                  <a:pt x="5161" y="5666"/>
                </a:lnTo>
                <a:close/>
                <a:moveTo>
                  <a:pt x="2952" y="5126"/>
                </a:moveTo>
                <a:lnTo>
                  <a:pt x="2952" y="5666"/>
                </a:lnTo>
                <a:lnTo>
                  <a:pt x="2412" y="5666"/>
                </a:lnTo>
                <a:lnTo>
                  <a:pt x="2412" y="5126"/>
                </a:lnTo>
                <a:lnTo>
                  <a:pt x="2952" y="5126"/>
                </a:lnTo>
                <a:close/>
                <a:moveTo>
                  <a:pt x="3236" y="5254"/>
                </a:moveTo>
                <a:lnTo>
                  <a:pt x="3236" y="4843"/>
                </a:lnTo>
                <a:lnTo>
                  <a:pt x="2824" y="4843"/>
                </a:lnTo>
                <a:lnTo>
                  <a:pt x="2824" y="3701"/>
                </a:lnTo>
                <a:lnTo>
                  <a:pt x="3503" y="3701"/>
                </a:lnTo>
                <a:lnTo>
                  <a:pt x="3503" y="4113"/>
                </a:lnTo>
                <a:lnTo>
                  <a:pt x="3915" y="4113"/>
                </a:lnTo>
                <a:lnTo>
                  <a:pt x="3915" y="5254"/>
                </a:lnTo>
                <a:lnTo>
                  <a:pt x="3236" y="5254"/>
                </a:lnTo>
                <a:close/>
                <a:moveTo>
                  <a:pt x="3787" y="3829"/>
                </a:moveTo>
                <a:lnTo>
                  <a:pt x="3787" y="3289"/>
                </a:lnTo>
                <a:lnTo>
                  <a:pt x="4327" y="3289"/>
                </a:lnTo>
                <a:lnTo>
                  <a:pt x="4327" y="3829"/>
                </a:lnTo>
                <a:lnTo>
                  <a:pt x="3787" y="3829"/>
                </a:lnTo>
                <a:close/>
                <a:moveTo>
                  <a:pt x="3503" y="3005"/>
                </a:moveTo>
                <a:lnTo>
                  <a:pt x="3503" y="3417"/>
                </a:lnTo>
                <a:lnTo>
                  <a:pt x="1860" y="3417"/>
                </a:lnTo>
                <a:lnTo>
                  <a:pt x="1860" y="3005"/>
                </a:lnTo>
                <a:lnTo>
                  <a:pt x="1448" y="3005"/>
                </a:lnTo>
                <a:lnTo>
                  <a:pt x="1448" y="1825"/>
                </a:lnTo>
                <a:lnTo>
                  <a:pt x="1860" y="1825"/>
                </a:lnTo>
                <a:lnTo>
                  <a:pt x="1860" y="718"/>
                </a:lnTo>
                <a:lnTo>
                  <a:pt x="1448" y="718"/>
                </a:lnTo>
                <a:lnTo>
                  <a:pt x="1448" y="284"/>
                </a:lnTo>
                <a:lnTo>
                  <a:pt x="3915" y="284"/>
                </a:lnTo>
                <a:lnTo>
                  <a:pt x="3915" y="718"/>
                </a:lnTo>
                <a:lnTo>
                  <a:pt x="3503" y="718"/>
                </a:lnTo>
                <a:lnTo>
                  <a:pt x="3503" y="1825"/>
                </a:lnTo>
                <a:lnTo>
                  <a:pt x="3915" y="1825"/>
                </a:lnTo>
                <a:lnTo>
                  <a:pt x="3915" y="3005"/>
                </a:lnTo>
                <a:lnTo>
                  <a:pt x="3503" y="3005"/>
                </a:lnTo>
                <a:close/>
                <a:moveTo>
                  <a:pt x="1576" y="3289"/>
                </a:moveTo>
                <a:lnTo>
                  <a:pt x="1576" y="3829"/>
                </a:lnTo>
                <a:lnTo>
                  <a:pt x="1036" y="3829"/>
                </a:lnTo>
                <a:lnTo>
                  <a:pt x="1036" y="3289"/>
                </a:lnTo>
                <a:lnTo>
                  <a:pt x="1576" y="3289"/>
                </a:lnTo>
                <a:close/>
                <a:moveTo>
                  <a:pt x="1576" y="1002"/>
                </a:moveTo>
                <a:lnTo>
                  <a:pt x="1576" y="1542"/>
                </a:lnTo>
                <a:lnTo>
                  <a:pt x="1036" y="1542"/>
                </a:lnTo>
                <a:lnTo>
                  <a:pt x="1036" y="1002"/>
                </a:lnTo>
                <a:lnTo>
                  <a:pt x="1576" y="1002"/>
                </a:lnTo>
                <a:close/>
                <a:moveTo>
                  <a:pt x="3787" y="1542"/>
                </a:moveTo>
                <a:lnTo>
                  <a:pt x="3787" y="1002"/>
                </a:lnTo>
                <a:lnTo>
                  <a:pt x="4327" y="1002"/>
                </a:lnTo>
                <a:lnTo>
                  <a:pt x="4327" y="1542"/>
                </a:lnTo>
                <a:lnTo>
                  <a:pt x="3787" y="1542"/>
                </a:lnTo>
                <a:close/>
                <a:moveTo>
                  <a:pt x="286" y="284"/>
                </a:moveTo>
                <a:lnTo>
                  <a:pt x="1164" y="284"/>
                </a:lnTo>
                <a:lnTo>
                  <a:pt x="1164" y="718"/>
                </a:lnTo>
                <a:lnTo>
                  <a:pt x="752" y="718"/>
                </a:lnTo>
                <a:lnTo>
                  <a:pt x="752" y="1825"/>
                </a:lnTo>
                <a:lnTo>
                  <a:pt x="1164" y="1825"/>
                </a:lnTo>
                <a:lnTo>
                  <a:pt x="1164" y="3005"/>
                </a:lnTo>
                <a:lnTo>
                  <a:pt x="752" y="3005"/>
                </a:lnTo>
                <a:lnTo>
                  <a:pt x="752" y="4113"/>
                </a:lnTo>
                <a:lnTo>
                  <a:pt x="1860" y="4113"/>
                </a:lnTo>
                <a:lnTo>
                  <a:pt x="1860" y="3701"/>
                </a:lnTo>
                <a:lnTo>
                  <a:pt x="2540" y="3701"/>
                </a:lnTo>
                <a:lnTo>
                  <a:pt x="2540" y="4843"/>
                </a:lnTo>
                <a:lnTo>
                  <a:pt x="2128" y="4843"/>
                </a:lnTo>
                <a:lnTo>
                  <a:pt x="2128" y="5950"/>
                </a:lnTo>
                <a:lnTo>
                  <a:pt x="2540" y="5950"/>
                </a:lnTo>
                <a:lnTo>
                  <a:pt x="2540" y="6384"/>
                </a:lnTo>
                <a:lnTo>
                  <a:pt x="286" y="6384"/>
                </a:lnTo>
                <a:lnTo>
                  <a:pt x="286" y="284"/>
                </a:lnTo>
                <a:close/>
                <a:moveTo>
                  <a:pt x="5575" y="6384"/>
                </a:moveTo>
                <a:lnTo>
                  <a:pt x="5575" y="5950"/>
                </a:lnTo>
                <a:lnTo>
                  <a:pt x="5987" y="5950"/>
                </a:lnTo>
                <a:lnTo>
                  <a:pt x="5987" y="4843"/>
                </a:lnTo>
                <a:lnTo>
                  <a:pt x="4877" y="4843"/>
                </a:lnTo>
                <a:lnTo>
                  <a:pt x="4877" y="5254"/>
                </a:lnTo>
                <a:lnTo>
                  <a:pt x="4199" y="5254"/>
                </a:lnTo>
                <a:lnTo>
                  <a:pt x="4199" y="4113"/>
                </a:lnTo>
                <a:lnTo>
                  <a:pt x="4611" y="4113"/>
                </a:lnTo>
                <a:lnTo>
                  <a:pt x="4611" y="3005"/>
                </a:lnTo>
                <a:lnTo>
                  <a:pt x="4199" y="3005"/>
                </a:lnTo>
                <a:lnTo>
                  <a:pt x="4199" y="2557"/>
                </a:lnTo>
                <a:lnTo>
                  <a:pt x="4877" y="2557"/>
                </a:lnTo>
                <a:lnTo>
                  <a:pt x="4877" y="2969"/>
                </a:lnTo>
                <a:lnTo>
                  <a:pt x="5987" y="2969"/>
                </a:lnTo>
                <a:lnTo>
                  <a:pt x="5987" y="2557"/>
                </a:lnTo>
                <a:lnTo>
                  <a:pt x="6385" y="2557"/>
                </a:lnTo>
                <a:lnTo>
                  <a:pt x="6385" y="6384"/>
                </a:lnTo>
                <a:lnTo>
                  <a:pt x="5575" y="638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14" name="Group 187">
            <a:extLst>
              <a:ext uri="{FF2B5EF4-FFF2-40B4-BE49-F238E27FC236}">
                <a16:creationId xmlns:a16="http://schemas.microsoft.com/office/drawing/2014/main" id="{4B68883D-749B-4E32-A9D6-79FB452800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096" y="2217568"/>
            <a:ext cx="697449" cy="697344"/>
            <a:chOff x="986" y="0"/>
            <a:chExt cx="6696" cy="6695"/>
          </a:xfrm>
          <a:solidFill>
            <a:schemeClr val="accent6"/>
          </a:solidFill>
        </p:grpSpPr>
        <p:sp>
          <p:nvSpPr>
            <p:cNvPr id="15" name="Freeform 188">
              <a:extLst>
                <a:ext uri="{FF2B5EF4-FFF2-40B4-BE49-F238E27FC236}">
                  <a16:creationId xmlns:a16="http://schemas.microsoft.com/office/drawing/2014/main" id="{FA3F2392-11AB-48B6-B473-04E4F6CC2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96" cy="6695"/>
            </a:xfrm>
            <a:custGeom>
              <a:avLst/>
              <a:gdLst>
                <a:gd name="T0" fmla="*/ 1044 w 6696"/>
                <a:gd name="T1" fmla="*/ 6695 h 6695"/>
                <a:gd name="T2" fmla="*/ 1254 w 6696"/>
                <a:gd name="T3" fmla="*/ 5147 h 6695"/>
                <a:gd name="T4" fmla="*/ 1320 w 6696"/>
                <a:gd name="T5" fmla="*/ 5017 h 6695"/>
                <a:gd name="T6" fmla="*/ 1406 w 6696"/>
                <a:gd name="T7" fmla="*/ 4901 h 6695"/>
                <a:gd name="T8" fmla="*/ 1510 w 6696"/>
                <a:gd name="T9" fmla="*/ 4801 h 6695"/>
                <a:gd name="T10" fmla="*/ 1630 w 6696"/>
                <a:gd name="T11" fmla="*/ 4721 h 6695"/>
                <a:gd name="T12" fmla="*/ 1767 w 6696"/>
                <a:gd name="T13" fmla="*/ 4661 h 6695"/>
                <a:gd name="T14" fmla="*/ 2777 w 6696"/>
                <a:gd name="T15" fmla="*/ 4319 h 6695"/>
                <a:gd name="T16" fmla="*/ 2801 w 6696"/>
                <a:gd name="T17" fmla="*/ 4329 h 6695"/>
                <a:gd name="T18" fmla="*/ 2903 w 6696"/>
                <a:gd name="T19" fmla="*/ 4433 h 6695"/>
                <a:gd name="T20" fmla="*/ 2979 w 6696"/>
                <a:gd name="T21" fmla="*/ 4495 h 6695"/>
                <a:gd name="T22" fmla="*/ 3063 w 6696"/>
                <a:gd name="T23" fmla="*/ 4543 h 6695"/>
                <a:gd name="T24" fmla="*/ 3153 w 6696"/>
                <a:gd name="T25" fmla="*/ 4579 h 6695"/>
                <a:gd name="T26" fmla="*/ 3249 w 6696"/>
                <a:gd name="T27" fmla="*/ 4601 h 6695"/>
                <a:gd name="T28" fmla="*/ 3347 w 6696"/>
                <a:gd name="T29" fmla="*/ 4607 h 6695"/>
                <a:gd name="T30" fmla="*/ 3413 w 6696"/>
                <a:gd name="T31" fmla="*/ 4605 h 6695"/>
                <a:gd name="T32" fmla="*/ 3509 w 6696"/>
                <a:gd name="T33" fmla="*/ 4587 h 6695"/>
                <a:gd name="T34" fmla="*/ 3601 w 6696"/>
                <a:gd name="T35" fmla="*/ 4557 h 6695"/>
                <a:gd name="T36" fmla="*/ 3687 w 6696"/>
                <a:gd name="T37" fmla="*/ 4513 h 6695"/>
                <a:gd name="T38" fmla="*/ 3767 w 6696"/>
                <a:gd name="T39" fmla="*/ 4455 h 6695"/>
                <a:gd name="T40" fmla="*/ 3893 w 6696"/>
                <a:gd name="T41" fmla="*/ 4329 h 6695"/>
                <a:gd name="T42" fmla="*/ 3909 w 6696"/>
                <a:gd name="T43" fmla="*/ 4321 h 6695"/>
                <a:gd name="T44" fmla="*/ 4929 w 6696"/>
                <a:gd name="T45" fmla="*/ 4661 h 6695"/>
                <a:gd name="T46" fmla="*/ 5019 w 6696"/>
                <a:gd name="T47" fmla="*/ 4699 h 6695"/>
                <a:gd name="T48" fmla="*/ 5146 w 6696"/>
                <a:gd name="T49" fmla="*/ 4773 h 6695"/>
                <a:gd name="T50" fmla="*/ 5256 w 6696"/>
                <a:gd name="T51" fmla="*/ 4865 h 6695"/>
                <a:gd name="T52" fmla="*/ 5350 w 6696"/>
                <a:gd name="T53" fmla="*/ 4977 h 6695"/>
                <a:gd name="T54" fmla="*/ 5422 w 6696"/>
                <a:gd name="T55" fmla="*/ 5103 h 6695"/>
                <a:gd name="T56" fmla="*/ 5650 w 6696"/>
                <a:gd name="T57" fmla="*/ 6695 h 6695"/>
                <a:gd name="T58" fmla="*/ 0 w 6696"/>
                <a:gd name="T59" fmla="*/ 0 h 6695"/>
                <a:gd name="T60" fmla="*/ 5740 w 6696"/>
                <a:gd name="T61" fmla="*/ 5145 h 6695"/>
                <a:gd name="T62" fmla="*/ 5712 w 6696"/>
                <a:gd name="T63" fmla="*/ 5057 h 6695"/>
                <a:gd name="T64" fmla="*/ 5626 w 6696"/>
                <a:gd name="T65" fmla="*/ 4879 h 6695"/>
                <a:gd name="T66" fmla="*/ 5510 w 6696"/>
                <a:gd name="T67" fmla="*/ 4719 h 6695"/>
                <a:gd name="T68" fmla="*/ 5368 w 6696"/>
                <a:gd name="T69" fmla="*/ 4583 h 6695"/>
                <a:gd name="T70" fmla="*/ 5204 w 6696"/>
                <a:gd name="T71" fmla="*/ 4471 h 6695"/>
                <a:gd name="T72" fmla="*/ 5021 w 6696"/>
                <a:gd name="T73" fmla="*/ 4391 h 6695"/>
                <a:gd name="T74" fmla="*/ 3997 w 6696"/>
                <a:gd name="T75" fmla="*/ 4045 h 6695"/>
                <a:gd name="T76" fmla="*/ 3931 w 6696"/>
                <a:gd name="T77" fmla="*/ 4035 h 6695"/>
                <a:gd name="T78" fmla="*/ 3865 w 6696"/>
                <a:gd name="T79" fmla="*/ 4039 h 6695"/>
                <a:gd name="T80" fmla="*/ 3801 w 6696"/>
                <a:gd name="T81" fmla="*/ 4057 h 6695"/>
                <a:gd name="T82" fmla="*/ 3741 w 6696"/>
                <a:gd name="T83" fmla="*/ 4087 h 6695"/>
                <a:gd name="T84" fmla="*/ 3689 w 6696"/>
                <a:gd name="T85" fmla="*/ 4131 h 6695"/>
                <a:gd name="T86" fmla="*/ 3583 w 6696"/>
                <a:gd name="T87" fmla="*/ 4237 h 6695"/>
                <a:gd name="T88" fmla="*/ 3491 w 6696"/>
                <a:gd name="T89" fmla="*/ 4293 h 6695"/>
                <a:gd name="T90" fmla="*/ 3385 w 6696"/>
                <a:gd name="T91" fmla="*/ 4321 h 6695"/>
                <a:gd name="T92" fmla="*/ 3311 w 6696"/>
                <a:gd name="T93" fmla="*/ 4321 h 6695"/>
                <a:gd name="T94" fmla="*/ 3205 w 6696"/>
                <a:gd name="T95" fmla="*/ 4293 h 6695"/>
                <a:gd name="T96" fmla="*/ 3111 w 6696"/>
                <a:gd name="T97" fmla="*/ 4237 h 6695"/>
                <a:gd name="T98" fmla="*/ 3005 w 6696"/>
                <a:gd name="T99" fmla="*/ 4131 h 6695"/>
                <a:gd name="T100" fmla="*/ 2953 w 6696"/>
                <a:gd name="T101" fmla="*/ 4087 h 6695"/>
                <a:gd name="T102" fmla="*/ 2895 w 6696"/>
                <a:gd name="T103" fmla="*/ 4057 h 6695"/>
                <a:gd name="T104" fmla="*/ 2831 w 6696"/>
                <a:gd name="T105" fmla="*/ 4039 h 6695"/>
                <a:gd name="T106" fmla="*/ 2763 w 6696"/>
                <a:gd name="T107" fmla="*/ 4035 h 6695"/>
                <a:gd name="T108" fmla="*/ 2697 w 6696"/>
                <a:gd name="T109" fmla="*/ 4045 h 6695"/>
                <a:gd name="T110" fmla="*/ 1675 w 6696"/>
                <a:gd name="T111" fmla="*/ 4391 h 6695"/>
                <a:gd name="T112" fmla="*/ 1490 w 6696"/>
                <a:gd name="T113" fmla="*/ 4471 h 6695"/>
                <a:gd name="T114" fmla="*/ 1328 w 6696"/>
                <a:gd name="T115" fmla="*/ 4583 h 6695"/>
                <a:gd name="T116" fmla="*/ 1186 w 6696"/>
                <a:gd name="T117" fmla="*/ 4719 h 6695"/>
                <a:gd name="T118" fmla="*/ 1070 w 6696"/>
                <a:gd name="T119" fmla="*/ 4879 h 6695"/>
                <a:gd name="T120" fmla="*/ 982 w 6696"/>
                <a:gd name="T121" fmla="*/ 5057 h 6695"/>
                <a:gd name="T122" fmla="*/ 284 w 6696"/>
                <a:gd name="T123" fmla="*/ 6411 h 6695"/>
                <a:gd name="T124" fmla="*/ 6410 w 6696"/>
                <a:gd name="T125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1044" y="6695"/>
                  </a:lnTo>
                  <a:lnTo>
                    <a:pt x="1236" y="5193"/>
                  </a:lnTo>
                  <a:lnTo>
                    <a:pt x="1236" y="5193"/>
                  </a:lnTo>
                  <a:lnTo>
                    <a:pt x="1254" y="5147"/>
                  </a:lnTo>
                  <a:lnTo>
                    <a:pt x="1272" y="5103"/>
                  </a:lnTo>
                  <a:lnTo>
                    <a:pt x="1294" y="5059"/>
                  </a:lnTo>
                  <a:lnTo>
                    <a:pt x="1320" y="5017"/>
                  </a:lnTo>
                  <a:lnTo>
                    <a:pt x="1346" y="4977"/>
                  </a:lnTo>
                  <a:lnTo>
                    <a:pt x="1374" y="4939"/>
                  </a:lnTo>
                  <a:lnTo>
                    <a:pt x="1406" y="4901"/>
                  </a:lnTo>
                  <a:lnTo>
                    <a:pt x="1438" y="4865"/>
                  </a:lnTo>
                  <a:lnTo>
                    <a:pt x="1474" y="4833"/>
                  </a:lnTo>
                  <a:lnTo>
                    <a:pt x="1510" y="4801"/>
                  </a:lnTo>
                  <a:lnTo>
                    <a:pt x="1548" y="4773"/>
                  </a:lnTo>
                  <a:lnTo>
                    <a:pt x="1588" y="4745"/>
                  </a:lnTo>
                  <a:lnTo>
                    <a:pt x="1630" y="4721"/>
                  </a:lnTo>
                  <a:lnTo>
                    <a:pt x="1675" y="4699"/>
                  </a:lnTo>
                  <a:lnTo>
                    <a:pt x="1719" y="4679"/>
                  </a:lnTo>
                  <a:lnTo>
                    <a:pt x="1767" y="4661"/>
                  </a:lnTo>
                  <a:lnTo>
                    <a:pt x="2767" y="4321"/>
                  </a:lnTo>
                  <a:lnTo>
                    <a:pt x="2767" y="4321"/>
                  </a:lnTo>
                  <a:lnTo>
                    <a:pt x="2777" y="4319"/>
                  </a:lnTo>
                  <a:lnTo>
                    <a:pt x="2785" y="4321"/>
                  </a:lnTo>
                  <a:lnTo>
                    <a:pt x="2793" y="4323"/>
                  </a:lnTo>
                  <a:lnTo>
                    <a:pt x="2801" y="4329"/>
                  </a:lnTo>
                  <a:lnTo>
                    <a:pt x="2879" y="4409"/>
                  </a:lnTo>
                  <a:lnTo>
                    <a:pt x="2879" y="4409"/>
                  </a:lnTo>
                  <a:lnTo>
                    <a:pt x="2903" y="4433"/>
                  </a:lnTo>
                  <a:lnTo>
                    <a:pt x="2927" y="4455"/>
                  </a:lnTo>
                  <a:lnTo>
                    <a:pt x="2953" y="4475"/>
                  </a:lnTo>
                  <a:lnTo>
                    <a:pt x="2979" y="4495"/>
                  </a:lnTo>
                  <a:lnTo>
                    <a:pt x="3007" y="4513"/>
                  </a:lnTo>
                  <a:lnTo>
                    <a:pt x="3035" y="4529"/>
                  </a:lnTo>
                  <a:lnTo>
                    <a:pt x="3063" y="4543"/>
                  </a:lnTo>
                  <a:lnTo>
                    <a:pt x="3093" y="4557"/>
                  </a:lnTo>
                  <a:lnTo>
                    <a:pt x="3123" y="4569"/>
                  </a:lnTo>
                  <a:lnTo>
                    <a:pt x="3153" y="4579"/>
                  </a:lnTo>
                  <a:lnTo>
                    <a:pt x="3185" y="4587"/>
                  </a:lnTo>
                  <a:lnTo>
                    <a:pt x="3217" y="4595"/>
                  </a:lnTo>
                  <a:lnTo>
                    <a:pt x="3249" y="4601"/>
                  </a:lnTo>
                  <a:lnTo>
                    <a:pt x="3281" y="4605"/>
                  </a:lnTo>
                  <a:lnTo>
                    <a:pt x="3315" y="4607"/>
                  </a:lnTo>
                  <a:lnTo>
                    <a:pt x="3347" y="4607"/>
                  </a:lnTo>
                  <a:lnTo>
                    <a:pt x="3347" y="4607"/>
                  </a:lnTo>
                  <a:lnTo>
                    <a:pt x="3381" y="4607"/>
                  </a:lnTo>
                  <a:lnTo>
                    <a:pt x="3413" y="4605"/>
                  </a:lnTo>
                  <a:lnTo>
                    <a:pt x="3447" y="4601"/>
                  </a:lnTo>
                  <a:lnTo>
                    <a:pt x="3479" y="4595"/>
                  </a:lnTo>
                  <a:lnTo>
                    <a:pt x="3509" y="4587"/>
                  </a:lnTo>
                  <a:lnTo>
                    <a:pt x="3541" y="4579"/>
                  </a:lnTo>
                  <a:lnTo>
                    <a:pt x="3571" y="4569"/>
                  </a:lnTo>
                  <a:lnTo>
                    <a:pt x="3601" y="4557"/>
                  </a:lnTo>
                  <a:lnTo>
                    <a:pt x="3631" y="4543"/>
                  </a:lnTo>
                  <a:lnTo>
                    <a:pt x="3659" y="4529"/>
                  </a:lnTo>
                  <a:lnTo>
                    <a:pt x="3687" y="4513"/>
                  </a:lnTo>
                  <a:lnTo>
                    <a:pt x="3715" y="4495"/>
                  </a:lnTo>
                  <a:lnTo>
                    <a:pt x="3741" y="4475"/>
                  </a:lnTo>
                  <a:lnTo>
                    <a:pt x="3767" y="4455"/>
                  </a:lnTo>
                  <a:lnTo>
                    <a:pt x="3791" y="4433"/>
                  </a:lnTo>
                  <a:lnTo>
                    <a:pt x="3815" y="4409"/>
                  </a:lnTo>
                  <a:lnTo>
                    <a:pt x="3893" y="4329"/>
                  </a:lnTo>
                  <a:lnTo>
                    <a:pt x="3893" y="4329"/>
                  </a:lnTo>
                  <a:lnTo>
                    <a:pt x="3901" y="4323"/>
                  </a:lnTo>
                  <a:lnTo>
                    <a:pt x="3909" y="4321"/>
                  </a:lnTo>
                  <a:lnTo>
                    <a:pt x="3919" y="4319"/>
                  </a:lnTo>
                  <a:lnTo>
                    <a:pt x="3927" y="4321"/>
                  </a:lnTo>
                  <a:lnTo>
                    <a:pt x="4929" y="4661"/>
                  </a:lnTo>
                  <a:lnTo>
                    <a:pt x="4929" y="4661"/>
                  </a:lnTo>
                  <a:lnTo>
                    <a:pt x="4975" y="4679"/>
                  </a:lnTo>
                  <a:lnTo>
                    <a:pt x="5019" y="4699"/>
                  </a:lnTo>
                  <a:lnTo>
                    <a:pt x="5064" y="4721"/>
                  </a:lnTo>
                  <a:lnTo>
                    <a:pt x="5106" y="4745"/>
                  </a:lnTo>
                  <a:lnTo>
                    <a:pt x="5146" y="4773"/>
                  </a:lnTo>
                  <a:lnTo>
                    <a:pt x="5184" y="4801"/>
                  </a:lnTo>
                  <a:lnTo>
                    <a:pt x="5222" y="4833"/>
                  </a:lnTo>
                  <a:lnTo>
                    <a:pt x="5256" y="4865"/>
                  </a:lnTo>
                  <a:lnTo>
                    <a:pt x="5290" y="4901"/>
                  </a:lnTo>
                  <a:lnTo>
                    <a:pt x="5320" y="4939"/>
                  </a:lnTo>
                  <a:lnTo>
                    <a:pt x="5350" y="4977"/>
                  </a:lnTo>
                  <a:lnTo>
                    <a:pt x="5376" y="5017"/>
                  </a:lnTo>
                  <a:lnTo>
                    <a:pt x="5400" y="5059"/>
                  </a:lnTo>
                  <a:lnTo>
                    <a:pt x="5422" y="5103"/>
                  </a:lnTo>
                  <a:lnTo>
                    <a:pt x="5442" y="5147"/>
                  </a:lnTo>
                  <a:lnTo>
                    <a:pt x="5458" y="5193"/>
                  </a:lnTo>
                  <a:lnTo>
                    <a:pt x="565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5902" y="6411"/>
                  </a:lnTo>
                  <a:lnTo>
                    <a:pt x="5740" y="5145"/>
                  </a:lnTo>
                  <a:lnTo>
                    <a:pt x="5734" y="5121"/>
                  </a:lnTo>
                  <a:lnTo>
                    <a:pt x="5734" y="5121"/>
                  </a:lnTo>
                  <a:lnTo>
                    <a:pt x="5712" y="5057"/>
                  </a:lnTo>
                  <a:lnTo>
                    <a:pt x="5686" y="4995"/>
                  </a:lnTo>
                  <a:lnTo>
                    <a:pt x="5658" y="4935"/>
                  </a:lnTo>
                  <a:lnTo>
                    <a:pt x="5626" y="4879"/>
                  </a:lnTo>
                  <a:lnTo>
                    <a:pt x="5590" y="4823"/>
                  </a:lnTo>
                  <a:lnTo>
                    <a:pt x="5552" y="4769"/>
                  </a:lnTo>
                  <a:lnTo>
                    <a:pt x="5510" y="4719"/>
                  </a:lnTo>
                  <a:lnTo>
                    <a:pt x="5464" y="4671"/>
                  </a:lnTo>
                  <a:lnTo>
                    <a:pt x="5418" y="4625"/>
                  </a:lnTo>
                  <a:lnTo>
                    <a:pt x="5368" y="4583"/>
                  </a:lnTo>
                  <a:lnTo>
                    <a:pt x="5316" y="4543"/>
                  </a:lnTo>
                  <a:lnTo>
                    <a:pt x="5260" y="4505"/>
                  </a:lnTo>
                  <a:lnTo>
                    <a:pt x="5204" y="4471"/>
                  </a:lnTo>
                  <a:lnTo>
                    <a:pt x="5146" y="4441"/>
                  </a:lnTo>
                  <a:lnTo>
                    <a:pt x="5084" y="4415"/>
                  </a:lnTo>
                  <a:lnTo>
                    <a:pt x="5021" y="4391"/>
                  </a:lnTo>
                  <a:lnTo>
                    <a:pt x="4019" y="4051"/>
                  </a:lnTo>
                  <a:lnTo>
                    <a:pt x="4019" y="4051"/>
                  </a:lnTo>
                  <a:lnTo>
                    <a:pt x="3997" y="4045"/>
                  </a:lnTo>
                  <a:lnTo>
                    <a:pt x="3975" y="4039"/>
                  </a:lnTo>
                  <a:lnTo>
                    <a:pt x="3953" y="4037"/>
                  </a:lnTo>
                  <a:lnTo>
                    <a:pt x="3931" y="4035"/>
                  </a:lnTo>
                  <a:lnTo>
                    <a:pt x="3909" y="4035"/>
                  </a:lnTo>
                  <a:lnTo>
                    <a:pt x="3887" y="4035"/>
                  </a:lnTo>
                  <a:lnTo>
                    <a:pt x="3865" y="4039"/>
                  </a:lnTo>
                  <a:lnTo>
                    <a:pt x="3843" y="4043"/>
                  </a:lnTo>
                  <a:lnTo>
                    <a:pt x="3821" y="4049"/>
                  </a:lnTo>
                  <a:lnTo>
                    <a:pt x="3801" y="4057"/>
                  </a:lnTo>
                  <a:lnTo>
                    <a:pt x="3781" y="4065"/>
                  </a:lnTo>
                  <a:lnTo>
                    <a:pt x="3761" y="4075"/>
                  </a:lnTo>
                  <a:lnTo>
                    <a:pt x="3741" y="4087"/>
                  </a:lnTo>
                  <a:lnTo>
                    <a:pt x="3723" y="4101"/>
                  </a:lnTo>
                  <a:lnTo>
                    <a:pt x="3705" y="4115"/>
                  </a:lnTo>
                  <a:lnTo>
                    <a:pt x="3689" y="4131"/>
                  </a:lnTo>
                  <a:lnTo>
                    <a:pt x="3611" y="4211"/>
                  </a:lnTo>
                  <a:lnTo>
                    <a:pt x="3611" y="4211"/>
                  </a:lnTo>
                  <a:lnTo>
                    <a:pt x="3583" y="4237"/>
                  </a:lnTo>
                  <a:lnTo>
                    <a:pt x="3555" y="4259"/>
                  </a:lnTo>
                  <a:lnTo>
                    <a:pt x="3523" y="4277"/>
                  </a:lnTo>
                  <a:lnTo>
                    <a:pt x="3491" y="4293"/>
                  </a:lnTo>
                  <a:lnTo>
                    <a:pt x="3457" y="4305"/>
                  </a:lnTo>
                  <a:lnTo>
                    <a:pt x="3421" y="4315"/>
                  </a:lnTo>
                  <a:lnTo>
                    <a:pt x="3385" y="4321"/>
                  </a:lnTo>
                  <a:lnTo>
                    <a:pt x="3347" y="4323"/>
                  </a:lnTo>
                  <a:lnTo>
                    <a:pt x="3347" y="4323"/>
                  </a:lnTo>
                  <a:lnTo>
                    <a:pt x="3311" y="4321"/>
                  </a:lnTo>
                  <a:lnTo>
                    <a:pt x="3273" y="4315"/>
                  </a:lnTo>
                  <a:lnTo>
                    <a:pt x="3239" y="4305"/>
                  </a:lnTo>
                  <a:lnTo>
                    <a:pt x="3205" y="4293"/>
                  </a:lnTo>
                  <a:lnTo>
                    <a:pt x="3171" y="4277"/>
                  </a:lnTo>
                  <a:lnTo>
                    <a:pt x="3141" y="4259"/>
                  </a:lnTo>
                  <a:lnTo>
                    <a:pt x="3111" y="4237"/>
                  </a:lnTo>
                  <a:lnTo>
                    <a:pt x="3083" y="4211"/>
                  </a:lnTo>
                  <a:lnTo>
                    <a:pt x="3005" y="4131"/>
                  </a:lnTo>
                  <a:lnTo>
                    <a:pt x="3005" y="4131"/>
                  </a:lnTo>
                  <a:lnTo>
                    <a:pt x="2989" y="4115"/>
                  </a:lnTo>
                  <a:lnTo>
                    <a:pt x="2971" y="4101"/>
                  </a:lnTo>
                  <a:lnTo>
                    <a:pt x="2953" y="4087"/>
                  </a:lnTo>
                  <a:lnTo>
                    <a:pt x="2935" y="4075"/>
                  </a:lnTo>
                  <a:lnTo>
                    <a:pt x="2915" y="4065"/>
                  </a:lnTo>
                  <a:lnTo>
                    <a:pt x="2895" y="4057"/>
                  </a:lnTo>
                  <a:lnTo>
                    <a:pt x="2873" y="4049"/>
                  </a:lnTo>
                  <a:lnTo>
                    <a:pt x="2853" y="4043"/>
                  </a:lnTo>
                  <a:lnTo>
                    <a:pt x="2831" y="4039"/>
                  </a:lnTo>
                  <a:lnTo>
                    <a:pt x="2809" y="4035"/>
                  </a:lnTo>
                  <a:lnTo>
                    <a:pt x="2787" y="4035"/>
                  </a:lnTo>
                  <a:lnTo>
                    <a:pt x="2763" y="4035"/>
                  </a:lnTo>
                  <a:lnTo>
                    <a:pt x="2741" y="4037"/>
                  </a:lnTo>
                  <a:lnTo>
                    <a:pt x="2719" y="4039"/>
                  </a:lnTo>
                  <a:lnTo>
                    <a:pt x="2697" y="4045"/>
                  </a:lnTo>
                  <a:lnTo>
                    <a:pt x="2675" y="405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1610" y="4415"/>
                  </a:lnTo>
                  <a:lnTo>
                    <a:pt x="1550" y="4441"/>
                  </a:lnTo>
                  <a:lnTo>
                    <a:pt x="1490" y="4471"/>
                  </a:lnTo>
                  <a:lnTo>
                    <a:pt x="1434" y="4505"/>
                  </a:lnTo>
                  <a:lnTo>
                    <a:pt x="1380" y="4543"/>
                  </a:lnTo>
                  <a:lnTo>
                    <a:pt x="1328" y="4583"/>
                  </a:lnTo>
                  <a:lnTo>
                    <a:pt x="1278" y="4625"/>
                  </a:lnTo>
                  <a:lnTo>
                    <a:pt x="1230" y="4671"/>
                  </a:lnTo>
                  <a:lnTo>
                    <a:pt x="1186" y="4719"/>
                  </a:lnTo>
                  <a:lnTo>
                    <a:pt x="1144" y="4769"/>
                  </a:lnTo>
                  <a:lnTo>
                    <a:pt x="1106" y="4823"/>
                  </a:lnTo>
                  <a:lnTo>
                    <a:pt x="1070" y="4879"/>
                  </a:lnTo>
                  <a:lnTo>
                    <a:pt x="1038" y="4935"/>
                  </a:lnTo>
                  <a:lnTo>
                    <a:pt x="1008" y="4995"/>
                  </a:lnTo>
                  <a:lnTo>
                    <a:pt x="982" y="5057"/>
                  </a:lnTo>
                  <a:lnTo>
                    <a:pt x="960" y="5121"/>
                  </a:lnTo>
                  <a:lnTo>
                    <a:pt x="794" y="6411"/>
                  </a:ln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Freeform 189">
              <a:extLst>
                <a:ext uri="{FF2B5EF4-FFF2-40B4-BE49-F238E27FC236}">
                  <a16:creationId xmlns:a16="http://schemas.microsoft.com/office/drawing/2014/main" id="{0841A689-E4C0-42AA-B44F-B8CBA3150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" y="1416"/>
              <a:ext cx="1810" cy="2483"/>
            </a:xfrm>
            <a:custGeom>
              <a:avLst/>
              <a:gdLst>
                <a:gd name="T0" fmla="*/ 1050 w 1810"/>
                <a:gd name="T1" fmla="*/ 2467 h 2483"/>
                <a:gd name="T2" fmla="*/ 1248 w 1810"/>
                <a:gd name="T3" fmla="*/ 2383 h 2483"/>
                <a:gd name="T4" fmla="*/ 1414 w 1810"/>
                <a:gd name="T5" fmla="*/ 2245 h 2483"/>
                <a:gd name="T6" fmla="*/ 1578 w 1810"/>
                <a:gd name="T7" fmla="*/ 2055 h 2483"/>
                <a:gd name="T8" fmla="*/ 1714 w 1810"/>
                <a:gd name="T9" fmla="*/ 1758 h 2483"/>
                <a:gd name="T10" fmla="*/ 1790 w 1810"/>
                <a:gd name="T11" fmla="*/ 1370 h 2483"/>
                <a:gd name="T12" fmla="*/ 1810 w 1810"/>
                <a:gd name="T13" fmla="*/ 996 h 2483"/>
                <a:gd name="T14" fmla="*/ 1780 w 1810"/>
                <a:gd name="T15" fmla="*/ 748 h 2483"/>
                <a:gd name="T16" fmla="*/ 1700 w 1810"/>
                <a:gd name="T17" fmla="*/ 522 h 2483"/>
                <a:gd name="T18" fmla="*/ 1574 w 1810"/>
                <a:gd name="T19" fmla="*/ 328 h 2483"/>
                <a:gd name="T20" fmla="*/ 1410 w 1810"/>
                <a:gd name="T21" fmla="*/ 170 h 2483"/>
                <a:gd name="T22" fmla="*/ 1216 w 1810"/>
                <a:gd name="T23" fmla="*/ 62 h 2483"/>
                <a:gd name="T24" fmla="*/ 996 w 1810"/>
                <a:gd name="T25" fmla="*/ 6 h 2483"/>
                <a:gd name="T26" fmla="*/ 812 w 1810"/>
                <a:gd name="T27" fmla="*/ 6 h 2483"/>
                <a:gd name="T28" fmla="*/ 594 w 1810"/>
                <a:gd name="T29" fmla="*/ 62 h 2483"/>
                <a:gd name="T30" fmla="*/ 400 w 1810"/>
                <a:gd name="T31" fmla="*/ 170 h 2483"/>
                <a:gd name="T32" fmla="*/ 236 w 1810"/>
                <a:gd name="T33" fmla="*/ 328 h 2483"/>
                <a:gd name="T34" fmla="*/ 110 w 1810"/>
                <a:gd name="T35" fmla="*/ 522 h 2483"/>
                <a:gd name="T36" fmla="*/ 28 w 1810"/>
                <a:gd name="T37" fmla="*/ 748 h 2483"/>
                <a:gd name="T38" fmla="*/ 0 w 1810"/>
                <a:gd name="T39" fmla="*/ 996 h 2483"/>
                <a:gd name="T40" fmla="*/ 18 w 1810"/>
                <a:gd name="T41" fmla="*/ 1370 h 2483"/>
                <a:gd name="T42" fmla="*/ 96 w 1810"/>
                <a:gd name="T43" fmla="*/ 1758 h 2483"/>
                <a:gd name="T44" fmla="*/ 232 w 1810"/>
                <a:gd name="T45" fmla="*/ 2055 h 2483"/>
                <a:gd name="T46" fmla="*/ 396 w 1810"/>
                <a:gd name="T47" fmla="*/ 2245 h 2483"/>
                <a:gd name="T48" fmla="*/ 560 w 1810"/>
                <a:gd name="T49" fmla="*/ 2383 h 2483"/>
                <a:gd name="T50" fmla="*/ 760 w 1810"/>
                <a:gd name="T51" fmla="*/ 2467 h 2483"/>
                <a:gd name="T52" fmla="*/ 904 w 1810"/>
                <a:gd name="T53" fmla="*/ 286 h 2483"/>
                <a:gd name="T54" fmla="*/ 1030 w 1810"/>
                <a:gd name="T55" fmla="*/ 300 h 2483"/>
                <a:gd name="T56" fmla="*/ 1172 w 1810"/>
                <a:gd name="T57" fmla="*/ 356 h 2483"/>
                <a:gd name="T58" fmla="*/ 1298 w 1810"/>
                <a:gd name="T59" fmla="*/ 448 h 2483"/>
                <a:gd name="T60" fmla="*/ 1400 w 1810"/>
                <a:gd name="T61" fmla="*/ 572 h 2483"/>
                <a:gd name="T62" fmla="*/ 1474 w 1810"/>
                <a:gd name="T63" fmla="*/ 720 h 2483"/>
                <a:gd name="T64" fmla="*/ 1516 w 1810"/>
                <a:gd name="T65" fmla="*/ 888 h 2483"/>
                <a:gd name="T66" fmla="*/ 1522 w 1810"/>
                <a:gd name="T67" fmla="*/ 1080 h 2483"/>
                <a:gd name="T68" fmla="*/ 1490 w 1810"/>
                <a:gd name="T69" fmla="*/ 1454 h 2483"/>
                <a:gd name="T70" fmla="*/ 1412 w 1810"/>
                <a:gd name="T71" fmla="*/ 1750 h 2483"/>
                <a:gd name="T72" fmla="*/ 1294 w 1810"/>
                <a:gd name="T73" fmla="*/ 1955 h 2483"/>
                <a:gd name="T74" fmla="*/ 1132 w 1810"/>
                <a:gd name="T75" fmla="*/ 2115 h 2483"/>
                <a:gd name="T76" fmla="*/ 1020 w 1810"/>
                <a:gd name="T77" fmla="*/ 2179 h 2483"/>
                <a:gd name="T78" fmla="*/ 904 w 1810"/>
                <a:gd name="T79" fmla="*/ 2197 h 2483"/>
                <a:gd name="T80" fmla="*/ 810 w 1810"/>
                <a:gd name="T81" fmla="*/ 2187 h 2483"/>
                <a:gd name="T82" fmla="*/ 700 w 1810"/>
                <a:gd name="T83" fmla="*/ 2133 h 2483"/>
                <a:gd name="T84" fmla="*/ 516 w 1810"/>
                <a:gd name="T85" fmla="*/ 1955 h 2483"/>
                <a:gd name="T86" fmla="*/ 416 w 1810"/>
                <a:gd name="T87" fmla="*/ 1798 h 2483"/>
                <a:gd name="T88" fmla="*/ 330 w 1810"/>
                <a:gd name="T89" fmla="*/ 1520 h 2483"/>
                <a:gd name="T90" fmla="*/ 290 w 1810"/>
                <a:gd name="T91" fmla="*/ 1160 h 2483"/>
                <a:gd name="T92" fmla="*/ 288 w 1810"/>
                <a:gd name="T93" fmla="*/ 924 h 2483"/>
                <a:gd name="T94" fmla="*/ 322 w 1810"/>
                <a:gd name="T95" fmla="*/ 752 h 2483"/>
                <a:gd name="T96" fmla="*/ 392 w 1810"/>
                <a:gd name="T97" fmla="*/ 600 h 2483"/>
                <a:gd name="T98" fmla="*/ 488 w 1810"/>
                <a:gd name="T99" fmla="*/ 470 h 2483"/>
                <a:gd name="T100" fmla="*/ 610 w 1810"/>
                <a:gd name="T101" fmla="*/ 372 h 2483"/>
                <a:gd name="T102" fmla="*/ 750 w 1810"/>
                <a:gd name="T103" fmla="*/ 308 h 2483"/>
                <a:gd name="T104" fmla="*/ 904 w 1810"/>
                <a:gd name="T105" fmla="*/ 286 h 2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0" h="2483">
                  <a:moveTo>
                    <a:pt x="904" y="2483"/>
                  </a:moveTo>
                  <a:lnTo>
                    <a:pt x="904" y="2483"/>
                  </a:lnTo>
                  <a:lnTo>
                    <a:pt x="956" y="2481"/>
                  </a:lnTo>
                  <a:lnTo>
                    <a:pt x="1004" y="2477"/>
                  </a:lnTo>
                  <a:lnTo>
                    <a:pt x="1050" y="2467"/>
                  </a:lnTo>
                  <a:lnTo>
                    <a:pt x="1092" y="2457"/>
                  </a:lnTo>
                  <a:lnTo>
                    <a:pt x="1134" y="2443"/>
                  </a:lnTo>
                  <a:lnTo>
                    <a:pt x="1174" y="2425"/>
                  </a:lnTo>
                  <a:lnTo>
                    <a:pt x="1212" y="2405"/>
                  </a:lnTo>
                  <a:lnTo>
                    <a:pt x="1248" y="2383"/>
                  </a:lnTo>
                  <a:lnTo>
                    <a:pt x="1284" y="2359"/>
                  </a:lnTo>
                  <a:lnTo>
                    <a:pt x="1318" y="2333"/>
                  </a:lnTo>
                  <a:lnTo>
                    <a:pt x="1350" y="2305"/>
                  </a:lnTo>
                  <a:lnTo>
                    <a:pt x="1382" y="2277"/>
                  </a:lnTo>
                  <a:lnTo>
                    <a:pt x="1414" y="2245"/>
                  </a:lnTo>
                  <a:lnTo>
                    <a:pt x="1446" y="2213"/>
                  </a:lnTo>
                  <a:lnTo>
                    <a:pt x="1506" y="2145"/>
                  </a:lnTo>
                  <a:lnTo>
                    <a:pt x="1506" y="2145"/>
                  </a:lnTo>
                  <a:lnTo>
                    <a:pt x="1544" y="2101"/>
                  </a:lnTo>
                  <a:lnTo>
                    <a:pt x="1578" y="2055"/>
                  </a:lnTo>
                  <a:lnTo>
                    <a:pt x="1610" y="2003"/>
                  </a:lnTo>
                  <a:lnTo>
                    <a:pt x="1638" y="1947"/>
                  </a:lnTo>
                  <a:lnTo>
                    <a:pt x="1666" y="1888"/>
                  </a:lnTo>
                  <a:lnTo>
                    <a:pt x="1690" y="1824"/>
                  </a:lnTo>
                  <a:lnTo>
                    <a:pt x="1714" y="1758"/>
                  </a:lnTo>
                  <a:lnTo>
                    <a:pt x="1734" y="1688"/>
                  </a:lnTo>
                  <a:lnTo>
                    <a:pt x="1750" y="1614"/>
                  </a:lnTo>
                  <a:lnTo>
                    <a:pt x="1766" y="1536"/>
                  </a:lnTo>
                  <a:lnTo>
                    <a:pt x="1780" y="1456"/>
                  </a:lnTo>
                  <a:lnTo>
                    <a:pt x="1790" y="1370"/>
                  </a:lnTo>
                  <a:lnTo>
                    <a:pt x="1798" y="1282"/>
                  </a:lnTo>
                  <a:lnTo>
                    <a:pt x="1804" y="1190"/>
                  </a:lnTo>
                  <a:lnTo>
                    <a:pt x="1808" y="1096"/>
                  </a:lnTo>
                  <a:lnTo>
                    <a:pt x="1810" y="996"/>
                  </a:lnTo>
                  <a:lnTo>
                    <a:pt x="1810" y="996"/>
                  </a:lnTo>
                  <a:lnTo>
                    <a:pt x="1808" y="946"/>
                  </a:lnTo>
                  <a:lnTo>
                    <a:pt x="1804" y="894"/>
                  </a:lnTo>
                  <a:lnTo>
                    <a:pt x="1798" y="844"/>
                  </a:lnTo>
                  <a:lnTo>
                    <a:pt x="1790" y="796"/>
                  </a:lnTo>
                  <a:lnTo>
                    <a:pt x="1780" y="748"/>
                  </a:lnTo>
                  <a:lnTo>
                    <a:pt x="1768" y="700"/>
                  </a:lnTo>
                  <a:lnTo>
                    <a:pt x="1754" y="654"/>
                  </a:lnTo>
                  <a:lnTo>
                    <a:pt x="1738" y="610"/>
                  </a:lnTo>
                  <a:lnTo>
                    <a:pt x="1720" y="564"/>
                  </a:lnTo>
                  <a:lnTo>
                    <a:pt x="1700" y="522"/>
                  </a:lnTo>
                  <a:lnTo>
                    <a:pt x="1678" y="480"/>
                  </a:lnTo>
                  <a:lnTo>
                    <a:pt x="1654" y="440"/>
                  </a:lnTo>
                  <a:lnTo>
                    <a:pt x="1630" y="400"/>
                  </a:lnTo>
                  <a:lnTo>
                    <a:pt x="1602" y="364"/>
                  </a:lnTo>
                  <a:lnTo>
                    <a:pt x="1574" y="328"/>
                  </a:lnTo>
                  <a:lnTo>
                    <a:pt x="1544" y="292"/>
                  </a:lnTo>
                  <a:lnTo>
                    <a:pt x="1512" y="260"/>
                  </a:lnTo>
                  <a:lnTo>
                    <a:pt x="1480" y="228"/>
                  </a:lnTo>
                  <a:lnTo>
                    <a:pt x="1446" y="198"/>
                  </a:lnTo>
                  <a:lnTo>
                    <a:pt x="1410" y="170"/>
                  </a:lnTo>
                  <a:lnTo>
                    <a:pt x="1374" y="144"/>
                  </a:lnTo>
                  <a:lnTo>
                    <a:pt x="1336" y="120"/>
                  </a:lnTo>
                  <a:lnTo>
                    <a:pt x="1296" y="98"/>
                  </a:lnTo>
                  <a:lnTo>
                    <a:pt x="1256" y="78"/>
                  </a:lnTo>
                  <a:lnTo>
                    <a:pt x="1216" y="62"/>
                  </a:lnTo>
                  <a:lnTo>
                    <a:pt x="1174" y="46"/>
                  </a:lnTo>
                  <a:lnTo>
                    <a:pt x="1130" y="32"/>
                  </a:lnTo>
                  <a:lnTo>
                    <a:pt x="1086" y="20"/>
                  </a:lnTo>
                  <a:lnTo>
                    <a:pt x="1042" y="12"/>
                  </a:lnTo>
                  <a:lnTo>
                    <a:pt x="996" y="6"/>
                  </a:lnTo>
                  <a:lnTo>
                    <a:pt x="950" y="2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858" y="2"/>
                  </a:lnTo>
                  <a:lnTo>
                    <a:pt x="812" y="6"/>
                  </a:lnTo>
                  <a:lnTo>
                    <a:pt x="766" y="12"/>
                  </a:lnTo>
                  <a:lnTo>
                    <a:pt x="722" y="20"/>
                  </a:lnTo>
                  <a:lnTo>
                    <a:pt x="678" y="32"/>
                  </a:lnTo>
                  <a:lnTo>
                    <a:pt x="636" y="46"/>
                  </a:lnTo>
                  <a:lnTo>
                    <a:pt x="594" y="62"/>
                  </a:lnTo>
                  <a:lnTo>
                    <a:pt x="552" y="78"/>
                  </a:lnTo>
                  <a:lnTo>
                    <a:pt x="512" y="98"/>
                  </a:lnTo>
                  <a:lnTo>
                    <a:pt x="474" y="120"/>
                  </a:lnTo>
                  <a:lnTo>
                    <a:pt x="436" y="144"/>
                  </a:lnTo>
                  <a:lnTo>
                    <a:pt x="400" y="170"/>
                  </a:lnTo>
                  <a:lnTo>
                    <a:pt x="364" y="198"/>
                  </a:lnTo>
                  <a:lnTo>
                    <a:pt x="330" y="228"/>
                  </a:lnTo>
                  <a:lnTo>
                    <a:pt x="296" y="260"/>
                  </a:lnTo>
                  <a:lnTo>
                    <a:pt x="266" y="292"/>
                  </a:lnTo>
                  <a:lnTo>
                    <a:pt x="236" y="328"/>
                  </a:lnTo>
                  <a:lnTo>
                    <a:pt x="206" y="364"/>
                  </a:lnTo>
                  <a:lnTo>
                    <a:pt x="180" y="400"/>
                  </a:lnTo>
                  <a:lnTo>
                    <a:pt x="154" y="440"/>
                  </a:lnTo>
                  <a:lnTo>
                    <a:pt x="130" y="480"/>
                  </a:lnTo>
                  <a:lnTo>
                    <a:pt x="110" y="522"/>
                  </a:lnTo>
                  <a:lnTo>
                    <a:pt x="90" y="564"/>
                  </a:lnTo>
                  <a:lnTo>
                    <a:pt x="72" y="610"/>
                  </a:lnTo>
                  <a:lnTo>
                    <a:pt x="54" y="654"/>
                  </a:lnTo>
                  <a:lnTo>
                    <a:pt x="40" y="700"/>
                  </a:lnTo>
                  <a:lnTo>
                    <a:pt x="28" y="748"/>
                  </a:lnTo>
                  <a:lnTo>
                    <a:pt x="18" y="796"/>
                  </a:lnTo>
                  <a:lnTo>
                    <a:pt x="10" y="844"/>
                  </a:lnTo>
                  <a:lnTo>
                    <a:pt x="4" y="894"/>
                  </a:lnTo>
                  <a:lnTo>
                    <a:pt x="2" y="946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2" y="1096"/>
                  </a:lnTo>
                  <a:lnTo>
                    <a:pt x="4" y="1190"/>
                  </a:lnTo>
                  <a:lnTo>
                    <a:pt x="10" y="1282"/>
                  </a:lnTo>
                  <a:lnTo>
                    <a:pt x="18" y="1370"/>
                  </a:lnTo>
                  <a:lnTo>
                    <a:pt x="30" y="1456"/>
                  </a:lnTo>
                  <a:lnTo>
                    <a:pt x="42" y="1536"/>
                  </a:lnTo>
                  <a:lnTo>
                    <a:pt x="58" y="1614"/>
                  </a:lnTo>
                  <a:lnTo>
                    <a:pt x="76" y="1688"/>
                  </a:lnTo>
                  <a:lnTo>
                    <a:pt x="96" y="1758"/>
                  </a:lnTo>
                  <a:lnTo>
                    <a:pt x="118" y="1824"/>
                  </a:lnTo>
                  <a:lnTo>
                    <a:pt x="144" y="1888"/>
                  </a:lnTo>
                  <a:lnTo>
                    <a:pt x="170" y="1947"/>
                  </a:lnTo>
                  <a:lnTo>
                    <a:pt x="200" y="2003"/>
                  </a:lnTo>
                  <a:lnTo>
                    <a:pt x="232" y="2055"/>
                  </a:lnTo>
                  <a:lnTo>
                    <a:pt x="266" y="2101"/>
                  </a:lnTo>
                  <a:lnTo>
                    <a:pt x="302" y="2145"/>
                  </a:lnTo>
                  <a:lnTo>
                    <a:pt x="302" y="2145"/>
                  </a:lnTo>
                  <a:lnTo>
                    <a:pt x="364" y="2213"/>
                  </a:lnTo>
                  <a:lnTo>
                    <a:pt x="396" y="2245"/>
                  </a:lnTo>
                  <a:lnTo>
                    <a:pt x="426" y="2277"/>
                  </a:lnTo>
                  <a:lnTo>
                    <a:pt x="458" y="2305"/>
                  </a:lnTo>
                  <a:lnTo>
                    <a:pt x="492" y="2333"/>
                  </a:lnTo>
                  <a:lnTo>
                    <a:pt x="526" y="2359"/>
                  </a:lnTo>
                  <a:lnTo>
                    <a:pt x="560" y="2383"/>
                  </a:lnTo>
                  <a:lnTo>
                    <a:pt x="598" y="2405"/>
                  </a:lnTo>
                  <a:lnTo>
                    <a:pt x="636" y="2425"/>
                  </a:lnTo>
                  <a:lnTo>
                    <a:pt x="674" y="2443"/>
                  </a:lnTo>
                  <a:lnTo>
                    <a:pt x="716" y="2457"/>
                  </a:lnTo>
                  <a:lnTo>
                    <a:pt x="760" y="2467"/>
                  </a:lnTo>
                  <a:lnTo>
                    <a:pt x="806" y="2477"/>
                  </a:lnTo>
                  <a:lnTo>
                    <a:pt x="854" y="2481"/>
                  </a:lnTo>
                  <a:lnTo>
                    <a:pt x="904" y="2483"/>
                  </a:lnTo>
                  <a:lnTo>
                    <a:pt x="904" y="2483"/>
                  </a:lnTo>
                  <a:close/>
                  <a:moveTo>
                    <a:pt x="904" y="286"/>
                  </a:moveTo>
                  <a:lnTo>
                    <a:pt x="904" y="286"/>
                  </a:lnTo>
                  <a:lnTo>
                    <a:pt x="936" y="288"/>
                  </a:lnTo>
                  <a:lnTo>
                    <a:pt x="968" y="290"/>
                  </a:lnTo>
                  <a:lnTo>
                    <a:pt x="998" y="294"/>
                  </a:lnTo>
                  <a:lnTo>
                    <a:pt x="1030" y="300"/>
                  </a:lnTo>
                  <a:lnTo>
                    <a:pt x="1060" y="308"/>
                  </a:lnTo>
                  <a:lnTo>
                    <a:pt x="1088" y="318"/>
                  </a:lnTo>
                  <a:lnTo>
                    <a:pt x="1118" y="330"/>
                  </a:lnTo>
                  <a:lnTo>
                    <a:pt x="1146" y="342"/>
                  </a:lnTo>
                  <a:lnTo>
                    <a:pt x="1172" y="356"/>
                  </a:lnTo>
                  <a:lnTo>
                    <a:pt x="1200" y="372"/>
                  </a:lnTo>
                  <a:lnTo>
                    <a:pt x="1226" y="390"/>
                  </a:lnTo>
                  <a:lnTo>
                    <a:pt x="1250" y="408"/>
                  </a:lnTo>
                  <a:lnTo>
                    <a:pt x="1274" y="428"/>
                  </a:lnTo>
                  <a:lnTo>
                    <a:pt x="1298" y="448"/>
                  </a:lnTo>
                  <a:lnTo>
                    <a:pt x="1320" y="470"/>
                  </a:lnTo>
                  <a:lnTo>
                    <a:pt x="1342" y="494"/>
                  </a:lnTo>
                  <a:lnTo>
                    <a:pt x="1362" y="518"/>
                  </a:lnTo>
                  <a:lnTo>
                    <a:pt x="1382" y="544"/>
                  </a:lnTo>
                  <a:lnTo>
                    <a:pt x="1400" y="572"/>
                  </a:lnTo>
                  <a:lnTo>
                    <a:pt x="1418" y="600"/>
                  </a:lnTo>
                  <a:lnTo>
                    <a:pt x="1434" y="628"/>
                  </a:lnTo>
                  <a:lnTo>
                    <a:pt x="1448" y="658"/>
                  </a:lnTo>
                  <a:lnTo>
                    <a:pt x="1462" y="688"/>
                  </a:lnTo>
                  <a:lnTo>
                    <a:pt x="1474" y="720"/>
                  </a:lnTo>
                  <a:lnTo>
                    <a:pt x="1486" y="752"/>
                  </a:lnTo>
                  <a:lnTo>
                    <a:pt x="1496" y="786"/>
                  </a:lnTo>
                  <a:lnTo>
                    <a:pt x="1504" y="818"/>
                  </a:lnTo>
                  <a:lnTo>
                    <a:pt x="1512" y="854"/>
                  </a:lnTo>
                  <a:lnTo>
                    <a:pt x="1516" y="888"/>
                  </a:lnTo>
                  <a:lnTo>
                    <a:pt x="1520" y="924"/>
                  </a:lnTo>
                  <a:lnTo>
                    <a:pt x="1522" y="960"/>
                  </a:lnTo>
                  <a:lnTo>
                    <a:pt x="1524" y="996"/>
                  </a:lnTo>
                  <a:lnTo>
                    <a:pt x="1524" y="996"/>
                  </a:lnTo>
                  <a:lnTo>
                    <a:pt x="1522" y="1080"/>
                  </a:lnTo>
                  <a:lnTo>
                    <a:pt x="1520" y="1160"/>
                  </a:lnTo>
                  <a:lnTo>
                    <a:pt x="1516" y="1238"/>
                  </a:lnTo>
                  <a:lnTo>
                    <a:pt x="1508" y="1314"/>
                  </a:lnTo>
                  <a:lnTo>
                    <a:pt x="1500" y="1386"/>
                  </a:lnTo>
                  <a:lnTo>
                    <a:pt x="1490" y="1454"/>
                  </a:lnTo>
                  <a:lnTo>
                    <a:pt x="1478" y="1520"/>
                  </a:lnTo>
                  <a:lnTo>
                    <a:pt x="1464" y="1582"/>
                  </a:lnTo>
                  <a:lnTo>
                    <a:pt x="1448" y="1642"/>
                  </a:lnTo>
                  <a:lnTo>
                    <a:pt x="1432" y="1698"/>
                  </a:lnTo>
                  <a:lnTo>
                    <a:pt x="1412" y="1750"/>
                  </a:lnTo>
                  <a:lnTo>
                    <a:pt x="1392" y="1798"/>
                  </a:lnTo>
                  <a:lnTo>
                    <a:pt x="1370" y="1844"/>
                  </a:lnTo>
                  <a:lnTo>
                    <a:pt x="1346" y="1884"/>
                  </a:lnTo>
                  <a:lnTo>
                    <a:pt x="1320" y="1922"/>
                  </a:lnTo>
                  <a:lnTo>
                    <a:pt x="1294" y="1955"/>
                  </a:lnTo>
                  <a:lnTo>
                    <a:pt x="1294" y="1955"/>
                  </a:lnTo>
                  <a:lnTo>
                    <a:pt x="1234" y="2021"/>
                  </a:lnTo>
                  <a:lnTo>
                    <a:pt x="1180" y="2073"/>
                  </a:lnTo>
                  <a:lnTo>
                    <a:pt x="1156" y="2097"/>
                  </a:lnTo>
                  <a:lnTo>
                    <a:pt x="1132" y="2115"/>
                  </a:lnTo>
                  <a:lnTo>
                    <a:pt x="1108" y="2133"/>
                  </a:lnTo>
                  <a:lnTo>
                    <a:pt x="1086" y="2147"/>
                  </a:lnTo>
                  <a:lnTo>
                    <a:pt x="1064" y="2161"/>
                  </a:lnTo>
                  <a:lnTo>
                    <a:pt x="1042" y="2171"/>
                  </a:lnTo>
                  <a:lnTo>
                    <a:pt x="1020" y="2179"/>
                  </a:lnTo>
                  <a:lnTo>
                    <a:pt x="998" y="2187"/>
                  </a:lnTo>
                  <a:lnTo>
                    <a:pt x="976" y="2191"/>
                  </a:lnTo>
                  <a:lnTo>
                    <a:pt x="954" y="2195"/>
                  </a:lnTo>
                  <a:lnTo>
                    <a:pt x="930" y="2197"/>
                  </a:lnTo>
                  <a:lnTo>
                    <a:pt x="904" y="2197"/>
                  </a:lnTo>
                  <a:lnTo>
                    <a:pt x="904" y="2197"/>
                  </a:lnTo>
                  <a:lnTo>
                    <a:pt x="880" y="2197"/>
                  </a:lnTo>
                  <a:lnTo>
                    <a:pt x="856" y="2195"/>
                  </a:lnTo>
                  <a:lnTo>
                    <a:pt x="832" y="2191"/>
                  </a:lnTo>
                  <a:lnTo>
                    <a:pt x="810" y="2187"/>
                  </a:lnTo>
                  <a:lnTo>
                    <a:pt x="788" y="2179"/>
                  </a:lnTo>
                  <a:lnTo>
                    <a:pt x="766" y="2171"/>
                  </a:lnTo>
                  <a:lnTo>
                    <a:pt x="744" y="2161"/>
                  </a:lnTo>
                  <a:lnTo>
                    <a:pt x="722" y="2147"/>
                  </a:lnTo>
                  <a:lnTo>
                    <a:pt x="700" y="2133"/>
                  </a:lnTo>
                  <a:lnTo>
                    <a:pt x="676" y="2115"/>
                  </a:lnTo>
                  <a:lnTo>
                    <a:pt x="654" y="2097"/>
                  </a:lnTo>
                  <a:lnTo>
                    <a:pt x="628" y="2073"/>
                  </a:lnTo>
                  <a:lnTo>
                    <a:pt x="574" y="2021"/>
                  </a:lnTo>
                  <a:lnTo>
                    <a:pt x="516" y="1955"/>
                  </a:lnTo>
                  <a:lnTo>
                    <a:pt x="516" y="1955"/>
                  </a:lnTo>
                  <a:lnTo>
                    <a:pt x="488" y="1922"/>
                  </a:lnTo>
                  <a:lnTo>
                    <a:pt x="462" y="1884"/>
                  </a:lnTo>
                  <a:lnTo>
                    <a:pt x="438" y="1844"/>
                  </a:lnTo>
                  <a:lnTo>
                    <a:pt x="416" y="1798"/>
                  </a:lnTo>
                  <a:lnTo>
                    <a:pt x="396" y="1750"/>
                  </a:lnTo>
                  <a:lnTo>
                    <a:pt x="378" y="1698"/>
                  </a:lnTo>
                  <a:lnTo>
                    <a:pt x="360" y="1642"/>
                  </a:lnTo>
                  <a:lnTo>
                    <a:pt x="344" y="1582"/>
                  </a:lnTo>
                  <a:lnTo>
                    <a:pt x="330" y="1520"/>
                  </a:lnTo>
                  <a:lnTo>
                    <a:pt x="318" y="1454"/>
                  </a:lnTo>
                  <a:lnTo>
                    <a:pt x="308" y="1386"/>
                  </a:lnTo>
                  <a:lnTo>
                    <a:pt x="300" y="1314"/>
                  </a:lnTo>
                  <a:lnTo>
                    <a:pt x="294" y="1238"/>
                  </a:lnTo>
                  <a:lnTo>
                    <a:pt x="290" y="1160"/>
                  </a:lnTo>
                  <a:lnTo>
                    <a:pt x="286" y="1080"/>
                  </a:lnTo>
                  <a:lnTo>
                    <a:pt x="286" y="996"/>
                  </a:lnTo>
                  <a:lnTo>
                    <a:pt x="286" y="996"/>
                  </a:lnTo>
                  <a:lnTo>
                    <a:pt x="286" y="960"/>
                  </a:lnTo>
                  <a:lnTo>
                    <a:pt x="288" y="924"/>
                  </a:lnTo>
                  <a:lnTo>
                    <a:pt x="292" y="888"/>
                  </a:lnTo>
                  <a:lnTo>
                    <a:pt x="298" y="854"/>
                  </a:lnTo>
                  <a:lnTo>
                    <a:pt x="304" y="818"/>
                  </a:lnTo>
                  <a:lnTo>
                    <a:pt x="314" y="786"/>
                  </a:lnTo>
                  <a:lnTo>
                    <a:pt x="322" y="752"/>
                  </a:lnTo>
                  <a:lnTo>
                    <a:pt x="334" y="720"/>
                  </a:lnTo>
                  <a:lnTo>
                    <a:pt x="346" y="688"/>
                  </a:lnTo>
                  <a:lnTo>
                    <a:pt x="360" y="658"/>
                  </a:lnTo>
                  <a:lnTo>
                    <a:pt x="376" y="628"/>
                  </a:lnTo>
                  <a:lnTo>
                    <a:pt x="392" y="600"/>
                  </a:lnTo>
                  <a:lnTo>
                    <a:pt x="408" y="572"/>
                  </a:lnTo>
                  <a:lnTo>
                    <a:pt x="426" y="544"/>
                  </a:lnTo>
                  <a:lnTo>
                    <a:pt x="446" y="518"/>
                  </a:lnTo>
                  <a:lnTo>
                    <a:pt x="466" y="494"/>
                  </a:lnTo>
                  <a:lnTo>
                    <a:pt x="488" y="470"/>
                  </a:lnTo>
                  <a:lnTo>
                    <a:pt x="510" y="448"/>
                  </a:lnTo>
                  <a:lnTo>
                    <a:pt x="534" y="428"/>
                  </a:lnTo>
                  <a:lnTo>
                    <a:pt x="558" y="408"/>
                  </a:lnTo>
                  <a:lnTo>
                    <a:pt x="584" y="390"/>
                  </a:lnTo>
                  <a:lnTo>
                    <a:pt x="610" y="372"/>
                  </a:lnTo>
                  <a:lnTo>
                    <a:pt x="636" y="356"/>
                  </a:lnTo>
                  <a:lnTo>
                    <a:pt x="664" y="342"/>
                  </a:lnTo>
                  <a:lnTo>
                    <a:pt x="692" y="330"/>
                  </a:lnTo>
                  <a:lnTo>
                    <a:pt x="720" y="318"/>
                  </a:lnTo>
                  <a:lnTo>
                    <a:pt x="750" y="308"/>
                  </a:lnTo>
                  <a:lnTo>
                    <a:pt x="780" y="300"/>
                  </a:lnTo>
                  <a:lnTo>
                    <a:pt x="810" y="294"/>
                  </a:lnTo>
                  <a:lnTo>
                    <a:pt x="842" y="290"/>
                  </a:lnTo>
                  <a:lnTo>
                    <a:pt x="872" y="288"/>
                  </a:lnTo>
                  <a:lnTo>
                    <a:pt x="904" y="286"/>
                  </a:lnTo>
                  <a:lnTo>
                    <a:pt x="904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7" name="Group 169">
            <a:extLst>
              <a:ext uri="{FF2B5EF4-FFF2-40B4-BE49-F238E27FC236}">
                <a16:creationId xmlns:a16="http://schemas.microsoft.com/office/drawing/2014/main" id="{D3952E74-1372-4D3F-8D60-8C063F6360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12104" y="4715424"/>
            <a:ext cx="697449" cy="697344"/>
            <a:chOff x="986" y="0"/>
            <a:chExt cx="6682" cy="6681"/>
          </a:xfrm>
          <a:solidFill>
            <a:schemeClr val="accent6"/>
          </a:solidFill>
        </p:grpSpPr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75DBF4E9-A79C-499F-8EF1-89E1E2DC4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82" cy="6681"/>
            </a:xfrm>
            <a:custGeom>
              <a:avLst/>
              <a:gdLst>
                <a:gd name="T0" fmla="*/ 0 w 6682"/>
                <a:gd name="T1" fmla="*/ 0 h 6681"/>
                <a:gd name="T2" fmla="*/ 0 w 6682"/>
                <a:gd name="T3" fmla="*/ 6681 h 6681"/>
                <a:gd name="T4" fmla="*/ 6682 w 6682"/>
                <a:gd name="T5" fmla="*/ 6681 h 6681"/>
                <a:gd name="T6" fmla="*/ 6682 w 6682"/>
                <a:gd name="T7" fmla="*/ 0 h 6681"/>
                <a:gd name="T8" fmla="*/ 0 w 6682"/>
                <a:gd name="T9" fmla="*/ 0 h 6681"/>
                <a:gd name="T10" fmla="*/ 1774 w 6682"/>
                <a:gd name="T11" fmla="*/ 286 h 6681"/>
                <a:gd name="T12" fmla="*/ 1774 w 6682"/>
                <a:gd name="T13" fmla="*/ 2846 h 6681"/>
                <a:gd name="T14" fmla="*/ 286 w 6682"/>
                <a:gd name="T15" fmla="*/ 2846 h 6681"/>
                <a:gd name="T16" fmla="*/ 286 w 6682"/>
                <a:gd name="T17" fmla="*/ 286 h 6681"/>
                <a:gd name="T18" fmla="*/ 1774 w 6682"/>
                <a:gd name="T19" fmla="*/ 286 h 6681"/>
                <a:gd name="T20" fmla="*/ 286 w 6682"/>
                <a:gd name="T21" fmla="*/ 4989 h 6681"/>
                <a:gd name="T22" fmla="*/ 486 w 6682"/>
                <a:gd name="T23" fmla="*/ 4989 h 6681"/>
                <a:gd name="T24" fmla="*/ 486 w 6682"/>
                <a:gd name="T25" fmla="*/ 4703 h 6681"/>
                <a:gd name="T26" fmla="*/ 286 w 6682"/>
                <a:gd name="T27" fmla="*/ 4703 h 6681"/>
                <a:gd name="T28" fmla="*/ 286 w 6682"/>
                <a:gd name="T29" fmla="*/ 3132 h 6681"/>
                <a:gd name="T30" fmla="*/ 2060 w 6682"/>
                <a:gd name="T31" fmla="*/ 3132 h 6681"/>
                <a:gd name="T32" fmla="*/ 2060 w 6682"/>
                <a:gd name="T33" fmla="*/ 286 h 6681"/>
                <a:gd name="T34" fmla="*/ 6396 w 6682"/>
                <a:gd name="T35" fmla="*/ 286 h 6681"/>
                <a:gd name="T36" fmla="*/ 6396 w 6682"/>
                <a:gd name="T37" fmla="*/ 3539 h 6681"/>
                <a:gd name="T38" fmla="*/ 4724 w 6682"/>
                <a:gd name="T39" fmla="*/ 3539 h 6681"/>
                <a:gd name="T40" fmla="*/ 4724 w 6682"/>
                <a:gd name="T41" fmla="*/ 6397 h 6681"/>
                <a:gd name="T42" fmla="*/ 286 w 6682"/>
                <a:gd name="T43" fmla="*/ 6397 h 6681"/>
                <a:gd name="T44" fmla="*/ 286 w 6682"/>
                <a:gd name="T45" fmla="*/ 4989 h 6681"/>
                <a:gd name="T46" fmla="*/ 5008 w 6682"/>
                <a:gd name="T47" fmla="*/ 6397 h 6681"/>
                <a:gd name="T48" fmla="*/ 5008 w 6682"/>
                <a:gd name="T49" fmla="*/ 3825 h 6681"/>
                <a:gd name="T50" fmla="*/ 6396 w 6682"/>
                <a:gd name="T51" fmla="*/ 3825 h 6681"/>
                <a:gd name="T52" fmla="*/ 6396 w 6682"/>
                <a:gd name="T53" fmla="*/ 6397 h 6681"/>
                <a:gd name="T54" fmla="*/ 5008 w 6682"/>
                <a:gd name="T55" fmla="*/ 6397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82" h="6681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1774" y="286"/>
                  </a:moveTo>
                  <a:lnTo>
                    <a:pt x="1774" y="2846"/>
                  </a:lnTo>
                  <a:lnTo>
                    <a:pt x="286" y="2846"/>
                  </a:lnTo>
                  <a:lnTo>
                    <a:pt x="286" y="286"/>
                  </a:lnTo>
                  <a:lnTo>
                    <a:pt x="1774" y="286"/>
                  </a:lnTo>
                  <a:close/>
                  <a:moveTo>
                    <a:pt x="286" y="4989"/>
                  </a:moveTo>
                  <a:lnTo>
                    <a:pt x="486" y="4989"/>
                  </a:lnTo>
                  <a:lnTo>
                    <a:pt x="486" y="4703"/>
                  </a:lnTo>
                  <a:lnTo>
                    <a:pt x="286" y="4703"/>
                  </a:lnTo>
                  <a:lnTo>
                    <a:pt x="286" y="3132"/>
                  </a:lnTo>
                  <a:lnTo>
                    <a:pt x="2060" y="3132"/>
                  </a:lnTo>
                  <a:lnTo>
                    <a:pt x="2060" y="286"/>
                  </a:lnTo>
                  <a:lnTo>
                    <a:pt x="6396" y="286"/>
                  </a:lnTo>
                  <a:lnTo>
                    <a:pt x="6396" y="3539"/>
                  </a:lnTo>
                  <a:lnTo>
                    <a:pt x="4724" y="3539"/>
                  </a:lnTo>
                  <a:lnTo>
                    <a:pt x="4724" y="6397"/>
                  </a:lnTo>
                  <a:lnTo>
                    <a:pt x="286" y="6397"/>
                  </a:lnTo>
                  <a:lnTo>
                    <a:pt x="286" y="4989"/>
                  </a:lnTo>
                  <a:close/>
                  <a:moveTo>
                    <a:pt x="5008" y="6397"/>
                  </a:moveTo>
                  <a:lnTo>
                    <a:pt x="5008" y="3825"/>
                  </a:lnTo>
                  <a:lnTo>
                    <a:pt x="6396" y="3825"/>
                  </a:lnTo>
                  <a:lnTo>
                    <a:pt x="6396" y="6397"/>
                  </a:lnTo>
                  <a:lnTo>
                    <a:pt x="5008" y="6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" name="Rectangle 171">
              <a:extLst>
                <a:ext uri="{FF2B5EF4-FFF2-40B4-BE49-F238E27FC236}">
                  <a16:creationId xmlns:a16="http://schemas.microsoft.com/office/drawing/2014/main" id="{FE2E527D-98D1-4B64-823F-534EB5530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72">
              <a:extLst>
                <a:ext uri="{FF2B5EF4-FFF2-40B4-BE49-F238E27FC236}">
                  <a16:creationId xmlns:a16="http://schemas.microsoft.com/office/drawing/2014/main" id="{E869DA06-7380-4AF8-A15E-84FC12C5A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" name="Rectangle 173">
              <a:extLst>
                <a:ext uri="{FF2B5EF4-FFF2-40B4-BE49-F238E27FC236}">
                  <a16:creationId xmlns:a16="http://schemas.microsoft.com/office/drawing/2014/main" id="{8C590F70-A026-49BF-9611-72426D6B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470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174">
              <a:extLst>
                <a:ext uri="{FF2B5EF4-FFF2-40B4-BE49-F238E27FC236}">
                  <a16:creationId xmlns:a16="http://schemas.microsoft.com/office/drawing/2014/main" id="{DBD7B228-B073-44E0-BA26-AE6D3E77C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Rectangle 175">
              <a:extLst>
                <a:ext uri="{FF2B5EF4-FFF2-40B4-BE49-F238E27FC236}">
                  <a16:creationId xmlns:a16="http://schemas.microsoft.com/office/drawing/2014/main" id="{7FCE8EF2-F9D0-4467-8940-9CF0A0F9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" name="Rectangle 176">
              <a:extLst>
                <a:ext uri="{FF2B5EF4-FFF2-40B4-BE49-F238E27FC236}">
                  <a16:creationId xmlns:a16="http://schemas.microsoft.com/office/drawing/2014/main" id="{E3B0076B-3028-4DB7-82C8-740CCDBA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604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" name="Rectangle 177">
              <a:extLst>
                <a:ext uri="{FF2B5EF4-FFF2-40B4-BE49-F238E27FC236}">
                  <a16:creationId xmlns:a16="http://schemas.microsoft.com/office/drawing/2014/main" id="{81ECFBE6-321D-4BDC-A0C7-D725010B2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34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178">
              <a:extLst>
                <a:ext uri="{FF2B5EF4-FFF2-40B4-BE49-F238E27FC236}">
                  <a16:creationId xmlns:a16="http://schemas.microsoft.com/office/drawing/2014/main" id="{275438F7-C715-4123-BC7A-A8561501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179">
              <a:extLst>
                <a:ext uri="{FF2B5EF4-FFF2-40B4-BE49-F238E27FC236}">
                  <a16:creationId xmlns:a16="http://schemas.microsoft.com/office/drawing/2014/main" id="{55D29E09-B805-4413-AB3C-39B2DB8D6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470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180">
              <a:extLst>
                <a:ext uri="{FF2B5EF4-FFF2-40B4-BE49-F238E27FC236}">
                  <a16:creationId xmlns:a16="http://schemas.microsoft.com/office/drawing/2014/main" id="{2CC2F9A0-8A3F-48ED-9E6F-8F42E9BD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" name="Rectangle 181">
              <a:extLst>
                <a:ext uri="{FF2B5EF4-FFF2-40B4-BE49-F238E27FC236}">
                  <a16:creationId xmlns:a16="http://schemas.microsoft.com/office/drawing/2014/main" id="{8A563580-6E01-43B2-B6E0-8E9696F60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745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182">
              <a:extLst>
                <a:ext uri="{FF2B5EF4-FFF2-40B4-BE49-F238E27FC236}">
                  <a16:creationId xmlns:a16="http://schemas.microsoft.com/office/drawing/2014/main" id="{EFA650EB-7EC2-4ADF-A974-B16FFBA3B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174"/>
              <a:ext cx="286" cy="2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" name="Rectangle 183">
              <a:extLst>
                <a:ext uri="{FF2B5EF4-FFF2-40B4-BE49-F238E27FC236}">
                  <a16:creationId xmlns:a16="http://schemas.microsoft.com/office/drawing/2014/main" id="{50419730-BB68-4B48-B016-5112D44D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431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33" name="Freeform 184">
              <a:extLst>
                <a:ext uri="{FF2B5EF4-FFF2-40B4-BE49-F238E27FC236}">
                  <a16:creationId xmlns:a16="http://schemas.microsoft.com/office/drawing/2014/main" id="{41F5D0BB-9002-4C08-8CA1-BD7B9A67D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" y="1166"/>
              <a:ext cx="910" cy="1404"/>
            </a:xfrm>
            <a:custGeom>
              <a:avLst/>
              <a:gdLst>
                <a:gd name="T0" fmla="*/ 202 w 910"/>
                <a:gd name="T1" fmla="*/ 1404 h 1404"/>
                <a:gd name="T2" fmla="*/ 910 w 910"/>
                <a:gd name="T3" fmla="*/ 696 h 1404"/>
                <a:gd name="T4" fmla="*/ 214 w 910"/>
                <a:gd name="T5" fmla="*/ 0 h 1404"/>
                <a:gd name="T6" fmla="*/ 14 w 910"/>
                <a:gd name="T7" fmla="*/ 202 h 1404"/>
                <a:gd name="T8" fmla="*/ 340 w 910"/>
                <a:gd name="T9" fmla="*/ 528 h 1404"/>
                <a:gd name="T10" fmla="*/ 198 w 910"/>
                <a:gd name="T11" fmla="*/ 528 h 1404"/>
                <a:gd name="T12" fmla="*/ 198 w 910"/>
                <a:gd name="T13" fmla="*/ 812 h 1404"/>
                <a:gd name="T14" fmla="*/ 390 w 910"/>
                <a:gd name="T15" fmla="*/ 812 h 1404"/>
                <a:gd name="T16" fmla="*/ 0 w 910"/>
                <a:gd name="T17" fmla="*/ 1202 h 1404"/>
                <a:gd name="T18" fmla="*/ 202 w 910"/>
                <a:gd name="T19" fmla="*/ 1404 h 1404"/>
                <a:gd name="T20" fmla="*/ 482 w 910"/>
                <a:gd name="T21" fmla="*/ 670 h 1404"/>
                <a:gd name="T22" fmla="*/ 508 w 910"/>
                <a:gd name="T23" fmla="*/ 696 h 1404"/>
                <a:gd name="T24" fmla="*/ 482 w 910"/>
                <a:gd name="T25" fmla="*/ 720 h 1404"/>
                <a:gd name="T26" fmla="*/ 482 w 910"/>
                <a:gd name="T27" fmla="*/ 67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1404">
                  <a:moveTo>
                    <a:pt x="202" y="1404"/>
                  </a:moveTo>
                  <a:lnTo>
                    <a:pt x="910" y="696"/>
                  </a:lnTo>
                  <a:lnTo>
                    <a:pt x="214" y="0"/>
                  </a:lnTo>
                  <a:lnTo>
                    <a:pt x="14" y="202"/>
                  </a:lnTo>
                  <a:lnTo>
                    <a:pt x="340" y="528"/>
                  </a:lnTo>
                  <a:lnTo>
                    <a:pt x="198" y="528"/>
                  </a:lnTo>
                  <a:lnTo>
                    <a:pt x="198" y="812"/>
                  </a:lnTo>
                  <a:lnTo>
                    <a:pt x="390" y="812"/>
                  </a:lnTo>
                  <a:lnTo>
                    <a:pt x="0" y="1202"/>
                  </a:lnTo>
                  <a:lnTo>
                    <a:pt x="202" y="1404"/>
                  </a:lnTo>
                  <a:close/>
                  <a:moveTo>
                    <a:pt x="482" y="670"/>
                  </a:moveTo>
                  <a:lnTo>
                    <a:pt x="508" y="696"/>
                  </a:lnTo>
                  <a:lnTo>
                    <a:pt x="482" y="720"/>
                  </a:lnTo>
                  <a:lnTo>
                    <a:pt x="482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1EC519B3-98F1-4D2D-9BAE-63CBA96C8D5A}"/>
              </a:ext>
            </a:extLst>
          </p:cNvPr>
          <p:cNvSpPr txBox="1">
            <a:spLocks/>
          </p:cNvSpPr>
          <p:nvPr/>
        </p:nvSpPr>
        <p:spPr>
          <a:xfrm>
            <a:off x="1463065" y="2294621"/>
            <a:ext cx="3861494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chemeClr val="bg1"/>
                </a:solidFill>
              </a:rPr>
              <a:t>No se limita al examen de los estados financieros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072F0FB4-9D56-40C2-8786-585B77C2C151}"/>
              </a:ext>
            </a:extLst>
          </p:cNvPr>
          <p:cNvSpPr txBox="1">
            <a:spLocks/>
          </p:cNvSpPr>
          <p:nvPr/>
        </p:nvSpPr>
        <p:spPr>
          <a:xfrm>
            <a:off x="923551" y="4363383"/>
            <a:ext cx="3861494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chemeClr val="bg1"/>
                </a:solidFill>
              </a:rPr>
              <a:t>Aumenta la confianza de los </a:t>
            </a:r>
            <a:r>
              <a:rPr lang="es-EC" sz="3600" b="0" kern="0" dirty="0" err="1">
                <a:solidFill>
                  <a:schemeClr val="bg1"/>
                </a:solidFill>
              </a:rPr>
              <a:t>stakeholders</a:t>
            </a:r>
            <a:endParaRPr lang="es-EC" sz="3600" b="0" kern="0" dirty="0">
              <a:solidFill>
                <a:schemeClr val="bg1"/>
              </a:solidFill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A79EF009-2DA3-4A63-8E93-F604E3D88F56}"/>
              </a:ext>
            </a:extLst>
          </p:cNvPr>
          <p:cNvSpPr txBox="1">
            <a:spLocks/>
          </p:cNvSpPr>
          <p:nvPr/>
        </p:nvSpPr>
        <p:spPr>
          <a:xfrm>
            <a:off x="8128410" y="2715231"/>
            <a:ext cx="3861494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chemeClr val="bg1"/>
                </a:solidFill>
              </a:rPr>
              <a:t>Obliga a las empresas a ordenar y mejorar sus proceso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E8818384-2F49-498F-A450-EB093DE60405}"/>
              </a:ext>
            </a:extLst>
          </p:cNvPr>
          <p:cNvSpPr txBox="1">
            <a:spLocks/>
          </p:cNvSpPr>
          <p:nvPr/>
        </p:nvSpPr>
        <p:spPr>
          <a:xfrm>
            <a:off x="7107077" y="4751444"/>
            <a:ext cx="3861494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chemeClr val="bg1"/>
                </a:solidFill>
              </a:rPr>
              <a:t>Es la base para la 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16754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B2CB3AD-A803-4C6F-B8A2-F105400723D2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RESPONSABILIDADES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7A90C-3DE9-4A42-8D8F-C784CE9DD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9" t="15746" r="-1182" b="651"/>
          <a:stretch/>
        </p:blipFill>
        <p:spPr>
          <a:xfrm>
            <a:off x="6983425" y="651164"/>
            <a:ext cx="5008971" cy="51897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87DED22-68EF-48D6-B740-B9A5370A9D5D}"/>
              </a:ext>
            </a:extLst>
          </p:cNvPr>
          <p:cNvSpPr txBox="1">
            <a:spLocks/>
          </p:cNvSpPr>
          <p:nvPr/>
        </p:nvSpPr>
        <p:spPr>
          <a:xfrm>
            <a:off x="202096" y="171508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5011213-41AC-4E25-8906-6E8BEBC74A84}"/>
              </a:ext>
            </a:extLst>
          </p:cNvPr>
          <p:cNvSpPr txBox="1">
            <a:spLocks/>
          </p:cNvSpPr>
          <p:nvPr/>
        </p:nvSpPr>
        <p:spPr>
          <a:xfrm>
            <a:off x="-365642" y="1882922"/>
            <a:ext cx="7125671" cy="23380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algn="just">
              <a:buNone/>
            </a:pPr>
            <a:r>
              <a:rPr lang="es-EC" i="1" dirty="0">
                <a:solidFill>
                  <a:srgbClr val="000000"/>
                </a:solidFill>
              </a:rPr>
              <a:t>El auditor tiene la responsabilidad de diseñar y expresar una opinión sobre los estados financieros, la responsabilidad por la preparación y presentación de los mismos, de conformidad con el marco referencial de información financiera aplicable a cada empresa, es de la administración de la entidad, con la vigilancia y evaluación de los encargados del gobierno corporativo (Mendoza, 2009). </a:t>
            </a:r>
            <a:endParaRPr lang="es-EC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787;p59">
            <a:extLst>
              <a:ext uri="{FF2B5EF4-FFF2-40B4-BE49-F238E27FC236}">
                <a16:creationId xmlns:a16="http://schemas.microsoft.com/office/drawing/2014/main" id="{1948E93C-F188-41D5-B4F1-3348492DF9A7}"/>
              </a:ext>
            </a:extLst>
          </p:cNvPr>
          <p:cNvSpPr/>
          <p:nvPr/>
        </p:nvSpPr>
        <p:spPr>
          <a:xfrm>
            <a:off x="5809868" y="833049"/>
            <a:ext cx="6044963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C" sz="1000" b="1" i="0" u="none" strike="noStrike" kern="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Procedimientos de Auditoria para la evaluación del Riesgo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900"/>
              <a:defRPr/>
            </a:pPr>
            <a:r>
              <a:rPr lang="es-EC" sz="900" kern="0" dirty="0" err="1"/>
              <a:t>NIA</a:t>
            </a:r>
            <a:r>
              <a:rPr lang="es-EC" sz="900" kern="0" dirty="0"/>
              <a:t> 315 – Establecer procedimientos de identificación, evaluación y valoración de riesgo de  la entendimiento de la entidad y su entorno y el control interno  </a:t>
            </a:r>
            <a:endParaRPr lang="es-EC" sz="1100" kern="0" dirty="0"/>
          </a:p>
        </p:txBody>
      </p:sp>
      <p:sp>
        <p:nvSpPr>
          <p:cNvPr id="84" name="Google Shape;788;p59">
            <a:extLst>
              <a:ext uri="{FF2B5EF4-FFF2-40B4-BE49-F238E27FC236}">
                <a16:creationId xmlns:a16="http://schemas.microsoft.com/office/drawing/2014/main" id="{196A01C2-5930-4304-BCA2-CF7B4E690A0D}"/>
              </a:ext>
            </a:extLst>
          </p:cNvPr>
          <p:cNvSpPr/>
          <p:nvPr/>
        </p:nvSpPr>
        <p:spPr>
          <a:xfrm>
            <a:off x="5809868" y="1531309"/>
            <a:ext cx="610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s-EC" sz="1000" b="1" kern="0" dirty="0">
                <a:solidFill>
                  <a:srgbClr val="DB536A"/>
                </a:solidFill>
              </a:rPr>
              <a:t>Valoración de los riesgos de incorrección material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900"/>
              <a:defRPr/>
            </a:pPr>
            <a:r>
              <a:rPr lang="es-EC" sz="900" kern="0" dirty="0" err="1"/>
              <a:t>NIA</a:t>
            </a:r>
            <a:r>
              <a:rPr lang="es-EC" sz="900" kern="0" dirty="0"/>
              <a:t> 315 - Valoración del riesgo de incorreción material en estados financieros e afirmaciones </a:t>
            </a:r>
            <a:endParaRPr lang="es-EC" sz="1100" kern="0" dirty="0"/>
          </a:p>
        </p:txBody>
      </p:sp>
      <p:sp>
        <p:nvSpPr>
          <p:cNvPr id="85" name="Google Shape;789;p59">
            <a:extLst>
              <a:ext uri="{FF2B5EF4-FFF2-40B4-BE49-F238E27FC236}">
                <a16:creationId xmlns:a16="http://schemas.microsoft.com/office/drawing/2014/main" id="{AF8B6BF4-C1E0-45E8-828D-8938869EB887}"/>
              </a:ext>
            </a:extLst>
          </p:cNvPr>
          <p:cNvSpPr/>
          <p:nvPr/>
        </p:nvSpPr>
        <p:spPr>
          <a:xfrm>
            <a:off x="5809868" y="2229569"/>
            <a:ext cx="6109699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s-EC" sz="1000" b="1" kern="0" dirty="0">
                <a:solidFill>
                  <a:srgbClr val="EB8C00"/>
                </a:solidFill>
              </a:rPr>
              <a:t>Identificación del Riesgo de Fraude</a:t>
            </a:r>
            <a:r>
              <a:rPr lang="en" sz="1000" b="1" kern="0" dirty="0">
                <a:solidFill>
                  <a:srgbClr val="EB8C00"/>
                </a:solidFill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900"/>
              <a:defRPr/>
            </a:pPr>
            <a:r>
              <a:rPr lang="es-EC" sz="900" kern="0" dirty="0"/>
              <a:t> </a:t>
            </a:r>
            <a:r>
              <a:rPr lang="es-EC" sz="900" kern="0" dirty="0" err="1"/>
              <a:t>NIA</a:t>
            </a:r>
            <a:r>
              <a:rPr lang="es-EC" sz="900" kern="0" dirty="0"/>
              <a:t> 240 – Incorrecciones debidas a información financiera fraudulenta y debida a apropiación indebida de activos</a:t>
            </a:r>
            <a:endParaRPr lang="es-EC" sz="1100" kern="0" dirty="0"/>
          </a:p>
        </p:txBody>
      </p:sp>
      <p:sp>
        <p:nvSpPr>
          <p:cNvPr id="86" name="Google Shape;790;p59">
            <a:extLst>
              <a:ext uri="{FF2B5EF4-FFF2-40B4-BE49-F238E27FC236}">
                <a16:creationId xmlns:a16="http://schemas.microsoft.com/office/drawing/2014/main" id="{06F8941B-C6A5-4E4B-8C72-182908DADAF3}"/>
              </a:ext>
            </a:extLst>
          </p:cNvPr>
          <p:cNvSpPr/>
          <p:nvPr/>
        </p:nvSpPr>
        <p:spPr>
          <a:xfrm>
            <a:off x="5809869" y="2927830"/>
            <a:ext cx="6109698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s-EC" sz="1000" b="1" kern="0" dirty="0">
                <a:solidFill>
                  <a:srgbClr val="D04A02"/>
                </a:solidFill>
              </a:rPr>
              <a:t>Respuesta de riesgos valorados de incorrección material debido a fraude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900"/>
              <a:defRPr/>
            </a:pPr>
            <a:r>
              <a:rPr lang="es-EC" sz="900" kern="0" dirty="0" err="1"/>
              <a:t>NIA</a:t>
            </a:r>
            <a:r>
              <a:rPr lang="es-EC" sz="900" kern="0" dirty="0"/>
              <a:t> 330 - Respuestas globales</a:t>
            </a:r>
          </a:p>
          <a:p>
            <a:r>
              <a:rPr lang="es-EC" sz="900" dirty="0"/>
              <a:t>Procedimientos de auditoría en respuesta a riesgos de incorrección material debido a fraude en las afirmaciones.</a:t>
            </a:r>
          </a:p>
          <a:p>
            <a:r>
              <a:rPr lang="es-EC" sz="900" dirty="0"/>
              <a:t>Pruebas de controles y sustantivas</a:t>
            </a:r>
          </a:p>
          <a:p>
            <a:r>
              <a:rPr lang="es-EC" sz="900" dirty="0"/>
              <a:t>Procedimientos de auditoría en respuesta a riesgos relacionados con la elusión de los controles por parte de la dirección </a:t>
            </a:r>
          </a:p>
        </p:txBody>
      </p:sp>
      <p:sp>
        <p:nvSpPr>
          <p:cNvPr id="87" name="Google Shape;791;p59">
            <a:extLst>
              <a:ext uri="{FF2B5EF4-FFF2-40B4-BE49-F238E27FC236}">
                <a16:creationId xmlns:a16="http://schemas.microsoft.com/office/drawing/2014/main" id="{BB2FB10B-9C01-4333-8948-71668F79E0F9}"/>
              </a:ext>
            </a:extLst>
          </p:cNvPr>
          <p:cNvSpPr/>
          <p:nvPr/>
        </p:nvSpPr>
        <p:spPr>
          <a:xfrm>
            <a:off x="5809869" y="3745530"/>
            <a:ext cx="6044962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s-EC" sz="1000" b="1" kern="0" dirty="0">
                <a:solidFill>
                  <a:srgbClr val="7D7D7D"/>
                </a:solidFill>
              </a:rPr>
              <a:t>Imposibilidad del auditor para continuar con el encargo </a:t>
            </a: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900"/>
            </a:pPr>
            <a:r>
              <a:rPr lang="es-EC" sz="900" dirty="0"/>
              <a:t>En caso de que, el auditor se encuentre con circunstancias excepcionales, debido a fraude o indicios de fraude, que pongan en duda la capacidad del auditor de seguir con el encargo</a:t>
            </a:r>
          </a:p>
          <a:p>
            <a:pPr lvl="0">
              <a:buSzPts val="900"/>
            </a:pPr>
            <a:r>
              <a:rPr lang="es-EC" sz="900" dirty="0"/>
              <a:t>Determinar las responsabilidades profesionales, dimitir el encargo con las bases legales y discusión del motivo  </a:t>
            </a:r>
            <a:endParaRPr lang="es-EC" sz="900" kern="0" dirty="0"/>
          </a:p>
          <a:p>
            <a:endParaRPr lang="es-EC" sz="1000" dirty="0"/>
          </a:p>
          <a:p>
            <a:endParaRPr lang="es-EC" sz="1000" dirty="0"/>
          </a:p>
          <a:p>
            <a:r>
              <a:rPr lang="es-EC" sz="1000" dirty="0"/>
              <a:t> </a:t>
            </a:r>
          </a:p>
          <a:p>
            <a:endParaRPr lang="es-EC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792;p59">
            <a:extLst>
              <a:ext uri="{FF2B5EF4-FFF2-40B4-BE49-F238E27FC236}">
                <a16:creationId xmlns:a16="http://schemas.microsoft.com/office/drawing/2014/main" id="{E7E4B44F-353D-4C4B-9ED9-D715243EFC08}"/>
              </a:ext>
            </a:extLst>
          </p:cNvPr>
          <p:cNvSpPr/>
          <p:nvPr/>
        </p:nvSpPr>
        <p:spPr>
          <a:xfrm>
            <a:off x="5537427" y="798328"/>
            <a:ext cx="200700" cy="200700"/>
          </a:xfrm>
          <a:prstGeom prst="ellipse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793;p59">
            <a:extLst>
              <a:ext uri="{FF2B5EF4-FFF2-40B4-BE49-F238E27FC236}">
                <a16:creationId xmlns:a16="http://schemas.microsoft.com/office/drawing/2014/main" id="{1F2E5B8F-6D8A-427E-A0BE-22891DA1564E}"/>
              </a:ext>
            </a:extLst>
          </p:cNvPr>
          <p:cNvSpPr/>
          <p:nvPr/>
        </p:nvSpPr>
        <p:spPr>
          <a:xfrm>
            <a:off x="5537427" y="1492827"/>
            <a:ext cx="200700" cy="200700"/>
          </a:xfrm>
          <a:prstGeom prst="ellipse">
            <a:avLst/>
          </a:prstGeom>
          <a:solidFill>
            <a:srgbClr val="DB536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02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794;p59">
            <a:extLst>
              <a:ext uri="{FF2B5EF4-FFF2-40B4-BE49-F238E27FC236}">
                <a16:creationId xmlns:a16="http://schemas.microsoft.com/office/drawing/2014/main" id="{02065DBE-2560-4D80-96AB-724AFBC5CECE}"/>
              </a:ext>
            </a:extLst>
          </p:cNvPr>
          <p:cNvSpPr/>
          <p:nvPr/>
        </p:nvSpPr>
        <p:spPr>
          <a:xfrm>
            <a:off x="5537427" y="2200619"/>
            <a:ext cx="200700" cy="200700"/>
          </a:xfrm>
          <a:prstGeom prst="ellipse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03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795;p59">
            <a:extLst>
              <a:ext uri="{FF2B5EF4-FFF2-40B4-BE49-F238E27FC236}">
                <a16:creationId xmlns:a16="http://schemas.microsoft.com/office/drawing/2014/main" id="{ACF55F61-341B-4E79-9185-65F793208D5E}"/>
              </a:ext>
            </a:extLst>
          </p:cNvPr>
          <p:cNvSpPr/>
          <p:nvPr/>
        </p:nvSpPr>
        <p:spPr>
          <a:xfrm>
            <a:off x="5537427" y="2903587"/>
            <a:ext cx="200700" cy="200700"/>
          </a:xfrm>
          <a:prstGeom prst="ellipse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796;p59">
            <a:extLst>
              <a:ext uri="{FF2B5EF4-FFF2-40B4-BE49-F238E27FC236}">
                <a16:creationId xmlns:a16="http://schemas.microsoft.com/office/drawing/2014/main" id="{39113528-23C4-4E8A-B283-5B58D3E00A5A}"/>
              </a:ext>
            </a:extLst>
          </p:cNvPr>
          <p:cNvSpPr/>
          <p:nvPr/>
        </p:nvSpPr>
        <p:spPr>
          <a:xfrm>
            <a:off x="5537427" y="3753714"/>
            <a:ext cx="200700" cy="200700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787;p59">
            <a:extLst>
              <a:ext uri="{FF2B5EF4-FFF2-40B4-BE49-F238E27FC236}">
                <a16:creationId xmlns:a16="http://schemas.microsoft.com/office/drawing/2014/main" id="{49B0FF11-7331-4405-9761-7D56BD9F5F5C}"/>
              </a:ext>
            </a:extLst>
          </p:cNvPr>
          <p:cNvSpPr/>
          <p:nvPr/>
        </p:nvSpPr>
        <p:spPr>
          <a:xfrm>
            <a:off x="5809868" y="4551926"/>
            <a:ext cx="6232453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900"/>
            </a:pPr>
            <a:r>
              <a:rPr kumimoji="0" lang="es-EC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sym typeface="Arial"/>
              </a:rPr>
              <a:t>Manifestaciones escritas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sym typeface="Arial"/>
            </a:endParaRPr>
          </a:p>
          <a:p>
            <a:pPr lvl="0">
              <a:buSzPts val="900"/>
            </a:pPr>
            <a:r>
              <a:rPr lang="es-EC" sz="900" kern="0" dirty="0" err="1"/>
              <a:t>NIA</a:t>
            </a:r>
            <a:r>
              <a:rPr lang="es-EC" sz="900" kern="0" dirty="0"/>
              <a:t> 240 - </a:t>
            </a:r>
            <a:r>
              <a:rPr lang="es-EC" sz="900" dirty="0"/>
              <a:t>El auditor obtendrá de la dirección y cuando proceda, de los responsables del gobierno de la entidad manifestaciones escritas tales como cartas de representación </a:t>
            </a:r>
            <a:endParaRPr lang="es-EC" sz="900" kern="0" dirty="0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52F6C6BA-4F96-473E-8D13-0B1F1E3D3C6F}"/>
              </a:ext>
            </a:extLst>
          </p:cNvPr>
          <p:cNvSpPr txBox="1">
            <a:spLocks/>
          </p:cNvSpPr>
          <p:nvPr/>
        </p:nvSpPr>
        <p:spPr>
          <a:xfrm>
            <a:off x="202096" y="171508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37" name="Google Shape;794;p59">
            <a:extLst>
              <a:ext uri="{FF2B5EF4-FFF2-40B4-BE49-F238E27FC236}">
                <a16:creationId xmlns:a16="http://schemas.microsoft.com/office/drawing/2014/main" id="{D7DD7E56-B5F1-4E06-B3CA-8BEBAC772C40}"/>
              </a:ext>
            </a:extLst>
          </p:cNvPr>
          <p:cNvSpPr/>
          <p:nvPr/>
        </p:nvSpPr>
        <p:spPr>
          <a:xfrm>
            <a:off x="5537427" y="4576840"/>
            <a:ext cx="200700" cy="200700"/>
          </a:xfrm>
          <a:prstGeom prst="ellipse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06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00;p55">
            <a:extLst>
              <a:ext uri="{FF2B5EF4-FFF2-40B4-BE49-F238E27FC236}">
                <a16:creationId xmlns:a16="http://schemas.microsoft.com/office/drawing/2014/main" id="{614B69A1-4C3B-4E73-91A1-B3A1556F3D14}"/>
              </a:ext>
            </a:extLst>
          </p:cNvPr>
          <p:cNvGrpSpPr/>
          <p:nvPr/>
        </p:nvGrpSpPr>
        <p:grpSpPr>
          <a:xfrm>
            <a:off x="670937" y="999028"/>
            <a:ext cx="3958213" cy="3842393"/>
            <a:chOff x="6359401" y="5211564"/>
            <a:chExt cx="1560512" cy="1439862"/>
          </a:xfrm>
        </p:grpSpPr>
        <p:sp>
          <p:nvSpPr>
            <p:cNvPr id="52" name="Google Shape;501;p55">
              <a:extLst>
                <a:ext uri="{FF2B5EF4-FFF2-40B4-BE49-F238E27FC236}">
                  <a16:creationId xmlns:a16="http://schemas.microsoft.com/office/drawing/2014/main" id="{21FFACD6-2254-421F-B0B7-EB05881D2F6D}"/>
                </a:ext>
              </a:extLst>
            </p:cNvPr>
            <p:cNvSpPr/>
            <p:nvPr/>
          </p:nvSpPr>
          <p:spPr>
            <a:xfrm>
              <a:off x="6721351" y="5959276"/>
              <a:ext cx="400050" cy="428625"/>
            </a:xfrm>
            <a:custGeom>
              <a:avLst/>
              <a:gdLst/>
              <a:ahLst/>
              <a:cxnLst/>
              <a:rect l="l" t="t" r="r" b="b"/>
              <a:pathLst>
                <a:path w="150" h="174" extrusionOk="0">
                  <a:moveTo>
                    <a:pt x="0" y="87"/>
                  </a:moveTo>
                  <a:cubicBezTo>
                    <a:pt x="15" y="112"/>
                    <a:pt x="37" y="134"/>
                    <a:pt x="64" y="149"/>
                  </a:cubicBezTo>
                  <a:cubicBezTo>
                    <a:pt x="91" y="165"/>
                    <a:pt x="121" y="173"/>
                    <a:pt x="150" y="174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02;p55">
              <a:extLst>
                <a:ext uri="{FF2B5EF4-FFF2-40B4-BE49-F238E27FC236}">
                  <a16:creationId xmlns:a16="http://schemas.microsoft.com/office/drawing/2014/main" id="{C1C6B5D4-693F-4DD3-AF8F-2774CEF5E297}"/>
                </a:ext>
              </a:extLst>
            </p:cNvPr>
            <p:cNvSpPr/>
            <p:nvPr/>
          </p:nvSpPr>
          <p:spPr>
            <a:xfrm>
              <a:off x="7157913" y="5471914"/>
              <a:ext cx="400050" cy="427037"/>
            </a:xfrm>
            <a:custGeom>
              <a:avLst/>
              <a:gdLst/>
              <a:ahLst/>
              <a:cxnLst/>
              <a:rect l="l" t="t" r="r" b="b"/>
              <a:pathLst>
                <a:path w="150" h="173" extrusionOk="0">
                  <a:moveTo>
                    <a:pt x="150" y="87"/>
                  </a:moveTo>
                  <a:cubicBezTo>
                    <a:pt x="135" y="62"/>
                    <a:pt x="113" y="41"/>
                    <a:pt x="86" y="25"/>
                  </a:cubicBezTo>
                  <a:cubicBezTo>
                    <a:pt x="59" y="9"/>
                    <a:pt x="30" y="1"/>
                    <a:pt x="0" y="0"/>
                  </a:cubicBezTo>
                  <a:cubicBezTo>
                    <a:pt x="0" y="173"/>
                    <a:pt x="0" y="173"/>
                    <a:pt x="0" y="173"/>
                  </a:cubicBezTo>
                  <a:lnTo>
                    <a:pt x="150" y="8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03;p55">
              <a:extLst>
                <a:ext uri="{FF2B5EF4-FFF2-40B4-BE49-F238E27FC236}">
                  <a16:creationId xmlns:a16="http://schemas.microsoft.com/office/drawing/2014/main" id="{85B75F1A-1F39-49BC-8B8F-50FAE84E2099}"/>
                </a:ext>
              </a:extLst>
            </p:cNvPr>
            <p:cNvSpPr/>
            <p:nvPr/>
          </p:nvSpPr>
          <p:spPr>
            <a:xfrm>
              <a:off x="7180138" y="5716389"/>
              <a:ext cx="476250" cy="428625"/>
            </a:xfrm>
            <a:custGeom>
              <a:avLst/>
              <a:gdLst/>
              <a:ahLst/>
              <a:cxnLst/>
              <a:rect l="l" t="t" r="r" b="b"/>
              <a:pathLst>
                <a:path w="179" h="174" extrusionOk="0">
                  <a:moveTo>
                    <a:pt x="150" y="174"/>
                  </a:moveTo>
                  <a:cubicBezTo>
                    <a:pt x="179" y="118"/>
                    <a:pt x="177" y="53"/>
                    <a:pt x="150" y="0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50" y="174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04;p55">
              <a:extLst>
                <a:ext uri="{FF2B5EF4-FFF2-40B4-BE49-F238E27FC236}">
                  <a16:creationId xmlns:a16="http://schemas.microsoft.com/office/drawing/2014/main" id="{9E798CB4-4ED3-4D72-B56B-C37DC4978DA6}"/>
                </a:ext>
              </a:extLst>
            </p:cNvPr>
            <p:cNvSpPr/>
            <p:nvPr/>
          </p:nvSpPr>
          <p:spPr>
            <a:xfrm>
              <a:off x="7157913" y="5959276"/>
              <a:ext cx="401638" cy="428625"/>
            </a:xfrm>
            <a:custGeom>
              <a:avLst/>
              <a:gdLst/>
              <a:ahLst/>
              <a:cxnLst/>
              <a:rect l="l" t="t" r="r" b="b"/>
              <a:pathLst>
                <a:path w="151" h="174" extrusionOk="0">
                  <a:moveTo>
                    <a:pt x="0" y="174"/>
                  </a:moveTo>
                  <a:cubicBezTo>
                    <a:pt x="60" y="172"/>
                    <a:pt x="117" y="141"/>
                    <a:pt x="151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05;p55">
              <a:extLst>
                <a:ext uri="{FF2B5EF4-FFF2-40B4-BE49-F238E27FC236}">
                  <a16:creationId xmlns:a16="http://schemas.microsoft.com/office/drawing/2014/main" id="{906C4F71-B32A-45DB-9F75-3AE1DA44F55C}"/>
                </a:ext>
              </a:extLst>
            </p:cNvPr>
            <p:cNvSpPr/>
            <p:nvPr/>
          </p:nvSpPr>
          <p:spPr>
            <a:xfrm>
              <a:off x="6721351" y="5471914"/>
              <a:ext cx="400050" cy="427037"/>
            </a:xfrm>
            <a:custGeom>
              <a:avLst/>
              <a:gdLst/>
              <a:ahLst/>
              <a:cxnLst/>
              <a:rect l="l" t="t" r="r" b="b"/>
              <a:pathLst>
                <a:path w="150" h="173" extrusionOk="0">
                  <a:moveTo>
                    <a:pt x="150" y="0"/>
                  </a:moveTo>
                  <a:cubicBezTo>
                    <a:pt x="91" y="3"/>
                    <a:pt x="34" y="33"/>
                    <a:pt x="0" y="87"/>
                  </a:cubicBezTo>
                  <a:cubicBezTo>
                    <a:pt x="150" y="173"/>
                    <a:pt x="150" y="173"/>
                    <a:pt x="150" y="173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06;p55">
              <a:extLst>
                <a:ext uri="{FF2B5EF4-FFF2-40B4-BE49-F238E27FC236}">
                  <a16:creationId xmlns:a16="http://schemas.microsoft.com/office/drawing/2014/main" id="{FF091651-07A1-4845-A510-1D00F837CB81}"/>
                </a:ext>
              </a:extLst>
            </p:cNvPr>
            <p:cNvSpPr/>
            <p:nvPr/>
          </p:nvSpPr>
          <p:spPr>
            <a:xfrm>
              <a:off x="6622926" y="5716389"/>
              <a:ext cx="479425" cy="428625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30" y="0"/>
                  </a:moveTo>
                  <a:cubicBezTo>
                    <a:pt x="0" y="56"/>
                    <a:pt x="2" y="121"/>
                    <a:pt x="30" y="174"/>
                  </a:cubicBezTo>
                  <a:cubicBezTo>
                    <a:pt x="180" y="87"/>
                    <a:pt x="180" y="87"/>
                    <a:pt x="180" y="8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07;p55">
              <a:extLst>
                <a:ext uri="{FF2B5EF4-FFF2-40B4-BE49-F238E27FC236}">
                  <a16:creationId xmlns:a16="http://schemas.microsoft.com/office/drawing/2014/main" id="{28385E13-F859-4B92-A9A1-D7F0B14F1925}"/>
                </a:ext>
              </a:extLst>
            </p:cNvPr>
            <p:cNvSpPr/>
            <p:nvPr/>
          </p:nvSpPr>
          <p:spPr>
            <a:xfrm>
              <a:off x="7157913" y="6187876"/>
              <a:ext cx="646113" cy="463550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0" y="93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03" y="185"/>
                    <a:pt x="193" y="130"/>
                    <a:pt x="243" y="48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25" y="58"/>
                    <a:pt x="64" y="91"/>
                    <a:pt x="0" y="93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08;p55">
              <a:extLst>
                <a:ext uri="{FF2B5EF4-FFF2-40B4-BE49-F238E27FC236}">
                  <a16:creationId xmlns:a16="http://schemas.microsoft.com/office/drawing/2014/main" id="{816C90D0-C0DA-4A4E-B1F4-59DBFEED46A4}"/>
                </a:ext>
              </a:extLst>
            </p:cNvPr>
            <p:cNvSpPr/>
            <p:nvPr/>
          </p:nvSpPr>
          <p:spPr>
            <a:xfrm>
              <a:off x="6475288" y="5211564"/>
              <a:ext cx="646113" cy="460375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43" y="94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140" y="2"/>
                    <a:pt x="51" y="57"/>
                    <a:pt x="0" y="139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118" y="129"/>
                    <a:pt x="179" y="96"/>
                    <a:pt x="243" y="94"/>
                  </a:cubicBez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09;p55">
              <a:extLst>
                <a:ext uri="{FF2B5EF4-FFF2-40B4-BE49-F238E27FC236}">
                  <a16:creationId xmlns:a16="http://schemas.microsoft.com/office/drawing/2014/main" id="{DCE68FD3-7903-4F6D-83FB-FC6137225C72}"/>
                </a:ext>
              </a:extLst>
            </p:cNvPr>
            <p:cNvSpPr/>
            <p:nvPr/>
          </p:nvSpPr>
          <p:spPr>
            <a:xfrm>
              <a:off x="7157913" y="5211564"/>
              <a:ext cx="646113" cy="460375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92" y="120"/>
                  </a:moveTo>
                  <a:cubicBezTo>
                    <a:pt x="121" y="137"/>
                    <a:pt x="145" y="160"/>
                    <a:pt x="161" y="187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193" y="57"/>
                    <a:pt x="103" y="2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2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10;p55">
              <a:extLst>
                <a:ext uri="{FF2B5EF4-FFF2-40B4-BE49-F238E27FC236}">
                  <a16:creationId xmlns:a16="http://schemas.microsoft.com/office/drawing/2014/main" id="{B2813846-D5E1-4E33-A941-8A623B1B8B9B}"/>
                </a:ext>
              </a:extLst>
            </p:cNvPr>
            <p:cNvSpPr/>
            <p:nvPr/>
          </p:nvSpPr>
          <p:spPr>
            <a:xfrm>
              <a:off x="6359401" y="5586214"/>
              <a:ext cx="314325" cy="687387"/>
            </a:xfrm>
            <a:custGeom>
              <a:avLst/>
              <a:gdLst/>
              <a:ahLst/>
              <a:cxnLst/>
              <a:rect l="l" t="t" r="r" b="b"/>
              <a:pathLst>
                <a:path w="118" h="280" extrusionOk="0">
                  <a:moveTo>
                    <a:pt x="118" y="4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3" y="41"/>
                    <a:pt x="0" y="89"/>
                    <a:pt x="0" y="140"/>
                  </a:cubicBezTo>
                  <a:cubicBezTo>
                    <a:pt x="0" y="191"/>
                    <a:pt x="13" y="239"/>
                    <a:pt x="36" y="280"/>
                  </a:cubicBezTo>
                  <a:cubicBezTo>
                    <a:pt x="118" y="233"/>
                    <a:pt x="118" y="233"/>
                    <a:pt x="118" y="233"/>
                  </a:cubicBezTo>
                  <a:cubicBezTo>
                    <a:pt x="88" y="177"/>
                    <a:pt x="86" y="107"/>
                    <a:pt x="118" y="47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11;p55">
              <a:extLst>
                <a:ext uri="{FF2B5EF4-FFF2-40B4-BE49-F238E27FC236}">
                  <a16:creationId xmlns:a16="http://schemas.microsoft.com/office/drawing/2014/main" id="{DFB80A5D-10A6-486F-95AE-84B86F175BE9}"/>
                </a:ext>
              </a:extLst>
            </p:cNvPr>
            <p:cNvSpPr/>
            <p:nvPr/>
          </p:nvSpPr>
          <p:spPr>
            <a:xfrm>
              <a:off x="6475288" y="6187876"/>
              <a:ext cx="646113" cy="463550"/>
            </a:xfrm>
            <a:custGeom>
              <a:avLst/>
              <a:gdLst/>
              <a:ahLst/>
              <a:cxnLst/>
              <a:rect l="l" t="t" r="r" b="b"/>
              <a:pathLst>
                <a:path w="243" h="188" extrusionOk="0">
                  <a:moveTo>
                    <a:pt x="151" y="67"/>
                  </a:moveTo>
                  <a:cubicBezTo>
                    <a:pt x="122" y="50"/>
                    <a:pt x="98" y="27"/>
                    <a:pt x="82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0" y="130"/>
                    <a:pt x="140" y="186"/>
                    <a:pt x="243" y="188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12" y="92"/>
                    <a:pt x="180" y="84"/>
                    <a:pt x="151" y="67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12;p55">
              <a:extLst>
                <a:ext uri="{FF2B5EF4-FFF2-40B4-BE49-F238E27FC236}">
                  <a16:creationId xmlns:a16="http://schemas.microsoft.com/office/drawing/2014/main" id="{AC8753A5-2E82-4754-80EA-B7D5E7F59DFE}"/>
                </a:ext>
              </a:extLst>
            </p:cNvPr>
            <p:cNvSpPr/>
            <p:nvPr/>
          </p:nvSpPr>
          <p:spPr>
            <a:xfrm>
              <a:off x="7604001" y="5586214"/>
              <a:ext cx="315912" cy="687387"/>
            </a:xfrm>
            <a:custGeom>
              <a:avLst/>
              <a:gdLst/>
              <a:ahLst/>
              <a:cxnLst/>
              <a:rect l="l" t="t" r="r" b="b"/>
              <a:pathLst>
                <a:path w="118" h="280" extrusionOk="0">
                  <a:moveTo>
                    <a:pt x="1" y="233"/>
                  </a:moveTo>
                  <a:cubicBezTo>
                    <a:pt x="82" y="280"/>
                    <a:pt x="82" y="280"/>
                    <a:pt x="82" y="280"/>
                  </a:cubicBezTo>
                  <a:cubicBezTo>
                    <a:pt x="105" y="239"/>
                    <a:pt x="118" y="191"/>
                    <a:pt x="118" y="140"/>
                  </a:cubicBezTo>
                  <a:cubicBezTo>
                    <a:pt x="118" y="89"/>
                    <a:pt x="105" y="42"/>
                    <a:pt x="82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0" y="103"/>
                    <a:pt x="32" y="173"/>
                    <a:pt x="1" y="233"/>
                  </a:cubicBez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792;p59">
            <a:extLst>
              <a:ext uri="{FF2B5EF4-FFF2-40B4-BE49-F238E27FC236}">
                <a16:creationId xmlns:a16="http://schemas.microsoft.com/office/drawing/2014/main" id="{3B3882AB-7200-4F0B-8E3A-C164AF3FD7B4}"/>
              </a:ext>
            </a:extLst>
          </p:cNvPr>
          <p:cNvSpPr/>
          <p:nvPr/>
        </p:nvSpPr>
        <p:spPr>
          <a:xfrm>
            <a:off x="1662240" y="2753010"/>
            <a:ext cx="200700" cy="200700"/>
          </a:xfrm>
          <a:prstGeom prst="ellipse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01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793;p59">
            <a:extLst>
              <a:ext uri="{FF2B5EF4-FFF2-40B4-BE49-F238E27FC236}">
                <a16:creationId xmlns:a16="http://schemas.microsoft.com/office/drawing/2014/main" id="{ADE9A736-3564-447F-8E34-3C923165F87A}"/>
              </a:ext>
            </a:extLst>
          </p:cNvPr>
          <p:cNvSpPr/>
          <p:nvPr/>
        </p:nvSpPr>
        <p:spPr>
          <a:xfrm>
            <a:off x="3320962" y="2813519"/>
            <a:ext cx="200700" cy="200700"/>
          </a:xfrm>
          <a:prstGeom prst="ellipse">
            <a:avLst/>
          </a:prstGeom>
          <a:solidFill>
            <a:srgbClr val="DB536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02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794;p59">
            <a:extLst>
              <a:ext uri="{FF2B5EF4-FFF2-40B4-BE49-F238E27FC236}">
                <a16:creationId xmlns:a16="http://schemas.microsoft.com/office/drawing/2014/main" id="{9A74EA1B-33A2-4D0B-BC5A-2A860ED99526}"/>
              </a:ext>
            </a:extLst>
          </p:cNvPr>
          <p:cNvSpPr/>
          <p:nvPr/>
        </p:nvSpPr>
        <p:spPr>
          <a:xfrm>
            <a:off x="2136644" y="2198833"/>
            <a:ext cx="200700" cy="200700"/>
          </a:xfrm>
          <a:prstGeom prst="ellipse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03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795;p59">
            <a:extLst>
              <a:ext uri="{FF2B5EF4-FFF2-40B4-BE49-F238E27FC236}">
                <a16:creationId xmlns:a16="http://schemas.microsoft.com/office/drawing/2014/main" id="{B2A8C67D-880D-488D-8A73-988887B7A315}"/>
              </a:ext>
            </a:extLst>
          </p:cNvPr>
          <p:cNvSpPr/>
          <p:nvPr/>
        </p:nvSpPr>
        <p:spPr>
          <a:xfrm>
            <a:off x="2924694" y="2215608"/>
            <a:ext cx="200700" cy="200700"/>
          </a:xfrm>
          <a:prstGeom prst="ellipse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796;p59">
            <a:extLst>
              <a:ext uri="{FF2B5EF4-FFF2-40B4-BE49-F238E27FC236}">
                <a16:creationId xmlns:a16="http://schemas.microsoft.com/office/drawing/2014/main" id="{CE7A8A0E-A397-46DA-8820-D58AF491846B}"/>
              </a:ext>
            </a:extLst>
          </p:cNvPr>
          <p:cNvSpPr/>
          <p:nvPr/>
        </p:nvSpPr>
        <p:spPr>
          <a:xfrm>
            <a:off x="2136644" y="3441025"/>
            <a:ext cx="200700" cy="200700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794;p59">
            <a:extLst>
              <a:ext uri="{FF2B5EF4-FFF2-40B4-BE49-F238E27FC236}">
                <a16:creationId xmlns:a16="http://schemas.microsoft.com/office/drawing/2014/main" id="{C5441020-D740-40E1-94FD-DC95C293DCB3}"/>
              </a:ext>
            </a:extLst>
          </p:cNvPr>
          <p:cNvSpPr/>
          <p:nvPr/>
        </p:nvSpPr>
        <p:spPr>
          <a:xfrm>
            <a:off x="2919567" y="3441025"/>
            <a:ext cx="200700" cy="200700"/>
          </a:xfrm>
          <a:prstGeom prst="ellipse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06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1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CC49D-065F-4692-9C5F-26C45CD6ED35}"/>
              </a:ext>
            </a:extLst>
          </p:cNvPr>
          <p:cNvPicPr/>
          <p:nvPr/>
        </p:nvPicPr>
        <p:blipFill rotWithShape="1">
          <a:blip r:embed="rId2"/>
          <a:srcRect l="5241"/>
          <a:stretch/>
        </p:blipFill>
        <p:spPr>
          <a:xfrm>
            <a:off x="7646973" y="1690687"/>
            <a:ext cx="3843186" cy="347662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E0048D5-B937-457A-BA85-B979887B6EFF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42DDA3-BD79-446D-83E2-52B5CC6B290B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C690F3-C86C-45BD-84DF-65A420EAC2AF}"/>
              </a:ext>
            </a:extLst>
          </p:cNvPr>
          <p:cNvSpPr txBox="1">
            <a:spLocks/>
          </p:cNvSpPr>
          <p:nvPr/>
        </p:nvSpPr>
        <p:spPr>
          <a:xfrm>
            <a:off x="278501" y="988289"/>
            <a:ext cx="6857324" cy="9105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Procedimientos de la Auditoria para la evaluación del Riesgo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125C04-9AC5-413B-B606-88FC720F966D}"/>
              </a:ext>
            </a:extLst>
          </p:cNvPr>
          <p:cNvGrpSpPr/>
          <p:nvPr/>
        </p:nvGrpSpPr>
        <p:grpSpPr>
          <a:xfrm>
            <a:off x="936361" y="2693368"/>
            <a:ext cx="4898941" cy="771951"/>
            <a:chOff x="537157" y="2332335"/>
            <a:chExt cx="4898941" cy="620416"/>
          </a:xfrm>
        </p:grpSpPr>
        <p:sp>
          <p:nvSpPr>
            <p:cNvPr id="10" name="Flowchart: Manual Input 2">
              <a:extLst>
                <a:ext uri="{FF2B5EF4-FFF2-40B4-BE49-F238E27FC236}">
                  <a16:creationId xmlns:a16="http://schemas.microsoft.com/office/drawing/2014/main" id="{9BD78602-8134-4D15-84D1-CF0A926048D6}"/>
                </a:ext>
              </a:extLst>
            </p:cNvPr>
            <p:cNvSpPr/>
            <p:nvPr/>
          </p:nvSpPr>
          <p:spPr bwMode="ltGray">
            <a:xfrm rot="5400000">
              <a:off x="760248" y="2169955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1" name="Flowchart: Manual Input 35">
              <a:extLst>
                <a:ext uri="{FF2B5EF4-FFF2-40B4-BE49-F238E27FC236}">
                  <a16:creationId xmlns:a16="http://schemas.microsoft.com/office/drawing/2014/main" id="{976C513A-9069-41F1-9053-E3EFF257A675}"/>
                </a:ext>
              </a:extLst>
            </p:cNvPr>
            <p:cNvSpPr/>
            <p:nvPr/>
          </p:nvSpPr>
          <p:spPr bwMode="ltGray">
            <a:xfrm rot="16200000">
              <a:off x="2909772" y="426425"/>
              <a:ext cx="620416" cy="44322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0301E"/>
            </a:solidFill>
            <a:ln w="3175" cap="flat" cmpd="sng" algn="ctr">
              <a:solidFill>
                <a:srgbClr val="DB536A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8471D-F86E-4842-BD5A-A72F13565EAA}"/>
                </a:ext>
              </a:extLst>
            </p:cNvPr>
            <p:cNvSpPr/>
            <p:nvPr/>
          </p:nvSpPr>
          <p:spPr>
            <a:xfrm>
              <a:off x="666804" y="2359477"/>
              <a:ext cx="200376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i="1" kern="0" dirty="0">
                  <a:solidFill>
                    <a:srgbClr val="E0301E"/>
                  </a:solidFill>
                  <a:latin typeface="Georgia" pitchFamily="18" charset="0"/>
                </a:rPr>
                <a:t>1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89946-9C8C-43F7-8F5E-4B8B533EF870}"/>
                </a:ext>
              </a:extLst>
            </p:cNvPr>
            <p:cNvSpPr/>
            <p:nvPr/>
          </p:nvSpPr>
          <p:spPr>
            <a:xfrm>
              <a:off x="1529267" y="2425244"/>
              <a:ext cx="3787500" cy="1731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lang="es-EC" sz="1400" dirty="0">
                  <a:solidFill>
                    <a:schemeClr val="bg1"/>
                  </a:solidFill>
                </a:rPr>
                <a:t>Entendimiento de la entidad y su entorno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41BD0-5A1A-4A26-BC31-F2250A1A16DC}"/>
              </a:ext>
            </a:extLst>
          </p:cNvPr>
          <p:cNvGrpSpPr/>
          <p:nvPr/>
        </p:nvGrpSpPr>
        <p:grpSpPr>
          <a:xfrm>
            <a:off x="2748034" y="4078669"/>
            <a:ext cx="4898939" cy="771950"/>
            <a:chOff x="537157" y="3107362"/>
            <a:chExt cx="4898939" cy="620415"/>
          </a:xfrm>
        </p:grpSpPr>
        <p:sp>
          <p:nvSpPr>
            <p:cNvPr id="15" name="Flowchart: Manual Input 2">
              <a:extLst>
                <a:ext uri="{FF2B5EF4-FFF2-40B4-BE49-F238E27FC236}">
                  <a16:creationId xmlns:a16="http://schemas.microsoft.com/office/drawing/2014/main" id="{ECBB1A10-68D2-4E92-A0C6-258506E928EB}"/>
                </a:ext>
              </a:extLst>
            </p:cNvPr>
            <p:cNvSpPr/>
            <p:nvPr/>
          </p:nvSpPr>
          <p:spPr bwMode="ltGray">
            <a:xfrm rot="5400000">
              <a:off x="760248" y="2937458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6" name="Flowchart: Manual Input 35">
              <a:extLst>
                <a:ext uri="{FF2B5EF4-FFF2-40B4-BE49-F238E27FC236}">
                  <a16:creationId xmlns:a16="http://schemas.microsoft.com/office/drawing/2014/main" id="{555A5BA3-2F16-46A5-B3C9-B5E63404B2C7}"/>
                </a:ext>
              </a:extLst>
            </p:cNvPr>
            <p:cNvSpPr/>
            <p:nvPr/>
          </p:nvSpPr>
          <p:spPr bwMode="ltGray">
            <a:xfrm rot="16200000">
              <a:off x="2909771" y="1201452"/>
              <a:ext cx="620415" cy="443223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B8C00"/>
            </a:solidFill>
            <a:ln w="3175" cap="flat" cmpd="sng" algn="ctr">
              <a:solidFill>
                <a:srgbClr val="EB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75C8B9-8B59-48E6-86CB-DD4C032134BB}"/>
                </a:ext>
              </a:extLst>
            </p:cNvPr>
            <p:cNvSpPr/>
            <p:nvPr/>
          </p:nvSpPr>
          <p:spPr>
            <a:xfrm>
              <a:off x="666804" y="3112383"/>
              <a:ext cx="256480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i="1" kern="0" dirty="0">
                  <a:solidFill>
                    <a:srgbClr val="EB8C00"/>
                  </a:solidFill>
                  <a:latin typeface="Georgia" pitchFamily="18" charset="0"/>
                </a:rPr>
                <a:t>2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61F008-8EE9-47FA-A76C-0625A7B05DF4}"/>
                </a:ext>
              </a:extLst>
            </p:cNvPr>
            <p:cNvSpPr/>
            <p:nvPr/>
          </p:nvSpPr>
          <p:spPr>
            <a:xfrm>
              <a:off x="1533847" y="3236843"/>
              <a:ext cx="3787500" cy="1731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kumimoji="0" lang="es-EC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Entendimiento del control Interno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6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0048D5-B937-457A-BA85-B979887B6EFF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42DDA3-BD79-446D-83E2-52B5CC6B290B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C690F3-C86C-45BD-84DF-65A420EAC2AF}"/>
              </a:ext>
            </a:extLst>
          </p:cNvPr>
          <p:cNvSpPr txBox="1">
            <a:spLocks/>
          </p:cNvSpPr>
          <p:nvPr/>
        </p:nvSpPr>
        <p:spPr>
          <a:xfrm>
            <a:off x="278501" y="988289"/>
            <a:ext cx="6857324" cy="9105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Valoración del riesgo de incorrección material </a:t>
            </a:r>
          </a:p>
        </p:txBody>
      </p:sp>
      <p:grpSp>
        <p:nvGrpSpPr>
          <p:cNvPr id="19" name="Google Shape;1716;p267">
            <a:extLst>
              <a:ext uri="{FF2B5EF4-FFF2-40B4-BE49-F238E27FC236}">
                <a16:creationId xmlns:a16="http://schemas.microsoft.com/office/drawing/2014/main" id="{F7245BD3-A059-4F1A-AFCB-8E763E414E52}"/>
              </a:ext>
            </a:extLst>
          </p:cNvPr>
          <p:cNvGrpSpPr/>
          <p:nvPr/>
        </p:nvGrpSpPr>
        <p:grpSpPr>
          <a:xfrm>
            <a:off x="662859" y="2377506"/>
            <a:ext cx="749712" cy="708333"/>
            <a:chOff x="3314701" y="2632075"/>
            <a:chExt cx="966788" cy="966788"/>
          </a:xfrm>
        </p:grpSpPr>
        <p:sp>
          <p:nvSpPr>
            <p:cNvPr id="20" name="Google Shape;1717;p267">
              <a:extLst>
                <a:ext uri="{FF2B5EF4-FFF2-40B4-BE49-F238E27FC236}">
                  <a16:creationId xmlns:a16="http://schemas.microsoft.com/office/drawing/2014/main" id="{5485A2C7-8E79-4345-8C46-B6871915A93D}"/>
                </a:ext>
              </a:extLst>
            </p:cNvPr>
            <p:cNvSpPr/>
            <p:nvPr/>
          </p:nvSpPr>
          <p:spPr>
            <a:xfrm>
              <a:off x="3314701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18;p267">
              <a:extLst>
                <a:ext uri="{FF2B5EF4-FFF2-40B4-BE49-F238E27FC236}">
                  <a16:creationId xmlns:a16="http://schemas.microsoft.com/office/drawing/2014/main" id="{8AE3549E-294F-4B8B-9AA5-FD69A9E0CE76}"/>
                </a:ext>
              </a:extLst>
            </p:cNvPr>
            <p:cNvSpPr/>
            <p:nvPr/>
          </p:nvSpPr>
          <p:spPr>
            <a:xfrm>
              <a:off x="3335338" y="2652713"/>
              <a:ext cx="277813" cy="431800"/>
            </a:xfrm>
            <a:custGeom>
              <a:avLst/>
              <a:gdLst/>
              <a:ahLst/>
              <a:cxnLst/>
              <a:rect l="l" t="t" r="r" b="b"/>
              <a:pathLst>
                <a:path w="175" h="272" extrusionOk="0">
                  <a:moveTo>
                    <a:pt x="175" y="272"/>
                  </a:moveTo>
                  <a:lnTo>
                    <a:pt x="0" y="272"/>
                  </a:lnTo>
                  <a:lnTo>
                    <a:pt x="0" y="247"/>
                  </a:lnTo>
                  <a:lnTo>
                    <a:pt x="149" y="247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175" y="272"/>
                  </a:lnTo>
                  <a:lnTo>
                    <a:pt x="175" y="272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19;p267">
              <a:extLst>
                <a:ext uri="{FF2B5EF4-FFF2-40B4-BE49-F238E27FC236}">
                  <a16:creationId xmlns:a16="http://schemas.microsoft.com/office/drawing/2014/main" id="{0FAF8443-D7EE-42D1-9185-5209E09DE464}"/>
                </a:ext>
              </a:extLst>
            </p:cNvPr>
            <p:cNvSpPr/>
            <p:nvPr/>
          </p:nvSpPr>
          <p:spPr>
            <a:xfrm>
              <a:off x="3998913" y="3144838"/>
              <a:ext cx="261938" cy="433388"/>
            </a:xfrm>
            <a:custGeom>
              <a:avLst/>
              <a:gdLst/>
              <a:ahLst/>
              <a:cxnLst/>
              <a:rect l="l" t="t" r="r" b="b"/>
              <a:pathLst>
                <a:path w="165" h="273" extrusionOk="0">
                  <a:moveTo>
                    <a:pt x="26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5"/>
                  </a:lnTo>
                  <a:lnTo>
                    <a:pt x="26" y="25"/>
                  </a:lnTo>
                  <a:lnTo>
                    <a:pt x="26" y="273"/>
                  </a:lnTo>
                  <a:lnTo>
                    <a:pt x="26" y="27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20;p267">
              <a:extLst>
                <a:ext uri="{FF2B5EF4-FFF2-40B4-BE49-F238E27FC236}">
                  <a16:creationId xmlns:a16="http://schemas.microsoft.com/office/drawing/2014/main" id="{A5F34D7A-F09E-4B23-BF0F-FC4FE771D760}"/>
                </a:ext>
              </a:extLst>
            </p:cNvPr>
            <p:cNvSpPr/>
            <p:nvPr/>
          </p:nvSpPr>
          <p:spPr>
            <a:xfrm>
              <a:off x="3343276" y="2878138"/>
              <a:ext cx="792163" cy="476250"/>
            </a:xfrm>
            <a:custGeom>
              <a:avLst/>
              <a:gdLst/>
              <a:ahLst/>
              <a:cxnLst/>
              <a:rect l="l" t="t" r="r" b="b"/>
              <a:pathLst>
                <a:path w="499" h="300" extrusionOk="0">
                  <a:moveTo>
                    <a:pt x="270" y="300"/>
                  </a:moveTo>
                  <a:lnTo>
                    <a:pt x="231" y="300"/>
                  </a:lnTo>
                  <a:lnTo>
                    <a:pt x="231" y="274"/>
                  </a:lnTo>
                  <a:lnTo>
                    <a:pt x="270" y="274"/>
                  </a:lnTo>
                  <a:lnTo>
                    <a:pt x="270" y="300"/>
                  </a:lnTo>
                  <a:lnTo>
                    <a:pt x="270" y="300"/>
                  </a:lnTo>
                  <a:close/>
                  <a:moveTo>
                    <a:pt x="193" y="300"/>
                  </a:moveTo>
                  <a:lnTo>
                    <a:pt x="154" y="300"/>
                  </a:lnTo>
                  <a:lnTo>
                    <a:pt x="154" y="274"/>
                  </a:lnTo>
                  <a:lnTo>
                    <a:pt x="193" y="274"/>
                  </a:lnTo>
                  <a:lnTo>
                    <a:pt x="193" y="300"/>
                  </a:lnTo>
                  <a:lnTo>
                    <a:pt x="193" y="300"/>
                  </a:lnTo>
                  <a:close/>
                  <a:moveTo>
                    <a:pt x="116" y="300"/>
                  </a:moveTo>
                  <a:lnTo>
                    <a:pt x="77" y="300"/>
                  </a:lnTo>
                  <a:lnTo>
                    <a:pt x="77" y="274"/>
                  </a:lnTo>
                  <a:lnTo>
                    <a:pt x="116" y="274"/>
                  </a:lnTo>
                  <a:lnTo>
                    <a:pt x="116" y="300"/>
                  </a:lnTo>
                  <a:lnTo>
                    <a:pt x="116" y="300"/>
                  </a:lnTo>
                  <a:close/>
                  <a:moveTo>
                    <a:pt x="39" y="300"/>
                  </a:moveTo>
                  <a:lnTo>
                    <a:pt x="0" y="300"/>
                  </a:lnTo>
                  <a:lnTo>
                    <a:pt x="0" y="274"/>
                  </a:lnTo>
                  <a:lnTo>
                    <a:pt x="39" y="274"/>
                  </a:lnTo>
                  <a:lnTo>
                    <a:pt x="39" y="300"/>
                  </a:lnTo>
                  <a:lnTo>
                    <a:pt x="39" y="300"/>
                  </a:lnTo>
                  <a:close/>
                  <a:moveTo>
                    <a:pt x="302" y="268"/>
                  </a:moveTo>
                  <a:lnTo>
                    <a:pt x="277" y="268"/>
                  </a:lnTo>
                  <a:lnTo>
                    <a:pt x="277" y="230"/>
                  </a:lnTo>
                  <a:lnTo>
                    <a:pt x="302" y="230"/>
                  </a:lnTo>
                  <a:lnTo>
                    <a:pt x="302" y="268"/>
                  </a:lnTo>
                  <a:lnTo>
                    <a:pt x="302" y="268"/>
                  </a:lnTo>
                  <a:close/>
                  <a:moveTo>
                    <a:pt x="302" y="191"/>
                  </a:moveTo>
                  <a:lnTo>
                    <a:pt x="277" y="191"/>
                  </a:lnTo>
                  <a:lnTo>
                    <a:pt x="277" y="153"/>
                  </a:lnTo>
                  <a:lnTo>
                    <a:pt x="302" y="153"/>
                  </a:lnTo>
                  <a:lnTo>
                    <a:pt x="302" y="191"/>
                  </a:lnTo>
                  <a:lnTo>
                    <a:pt x="302" y="191"/>
                  </a:lnTo>
                  <a:close/>
                  <a:moveTo>
                    <a:pt x="302" y="114"/>
                  </a:moveTo>
                  <a:lnTo>
                    <a:pt x="277" y="114"/>
                  </a:lnTo>
                  <a:lnTo>
                    <a:pt x="277" y="76"/>
                  </a:lnTo>
                  <a:lnTo>
                    <a:pt x="302" y="76"/>
                  </a:lnTo>
                  <a:lnTo>
                    <a:pt x="302" y="114"/>
                  </a:lnTo>
                  <a:lnTo>
                    <a:pt x="302" y="114"/>
                  </a:lnTo>
                  <a:close/>
                  <a:moveTo>
                    <a:pt x="302" y="37"/>
                  </a:moveTo>
                  <a:lnTo>
                    <a:pt x="277" y="37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03" y="25"/>
                  </a:lnTo>
                  <a:lnTo>
                    <a:pt x="302" y="25"/>
                  </a:ln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499" y="25"/>
                  </a:moveTo>
                  <a:lnTo>
                    <a:pt x="495" y="25"/>
                  </a:lnTo>
                  <a:lnTo>
                    <a:pt x="495" y="0"/>
                  </a:lnTo>
                  <a:lnTo>
                    <a:pt x="499" y="0"/>
                  </a:lnTo>
                  <a:lnTo>
                    <a:pt x="499" y="25"/>
                  </a:lnTo>
                  <a:lnTo>
                    <a:pt x="499" y="25"/>
                  </a:lnTo>
                  <a:close/>
                  <a:moveTo>
                    <a:pt x="457" y="25"/>
                  </a:moveTo>
                  <a:lnTo>
                    <a:pt x="418" y="25"/>
                  </a:lnTo>
                  <a:lnTo>
                    <a:pt x="418" y="0"/>
                  </a:lnTo>
                  <a:lnTo>
                    <a:pt x="457" y="0"/>
                  </a:lnTo>
                  <a:lnTo>
                    <a:pt x="457" y="25"/>
                  </a:lnTo>
                  <a:lnTo>
                    <a:pt x="457" y="25"/>
                  </a:lnTo>
                  <a:close/>
                  <a:moveTo>
                    <a:pt x="380" y="25"/>
                  </a:moveTo>
                  <a:lnTo>
                    <a:pt x="341" y="25"/>
                  </a:lnTo>
                  <a:lnTo>
                    <a:pt x="341" y="0"/>
                  </a:lnTo>
                  <a:lnTo>
                    <a:pt x="380" y="0"/>
                  </a:lnTo>
                  <a:lnTo>
                    <a:pt x="380" y="25"/>
                  </a:lnTo>
                  <a:lnTo>
                    <a:pt x="380" y="25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21;p267">
              <a:extLst>
                <a:ext uri="{FF2B5EF4-FFF2-40B4-BE49-F238E27FC236}">
                  <a16:creationId xmlns:a16="http://schemas.microsoft.com/office/drawing/2014/main" id="{E11158A9-0EE3-40A7-B38B-89FB464D91F8}"/>
                </a:ext>
              </a:extLst>
            </p:cNvPr>
            <p:cNvSpPr/>
            <p:nvPr/>
          </p:nvSpPr>
          <p:spPr>
            <a:xfrm>
              <a:off x="4035426" y="2800350"/>
              <a:ext cx="130175" cy="203200"/>
            </a:xfrm>
            <a:custGeom>
              <a:avLst/>
              <a:gdLst/>
              <a:ahLst/>
              <a:cxnLst/>
              <a:rect l="l" t="t" r="r" b="b"/>
              <a:pathLst>
                <a:path w="82" h="128" extrusionOk="0">
                  <a:moveTo>
                    <a:pt x="18" y="128"/>
                  </a:moveTo>
                  <a:lnTo>
                    <a:pt x="0" y="110"/>
                  </a:lnTo>
                  <a:lnTo>
                    <a:pt x="46" y="64"/>
                  </a:lnTo>
                  <a:lnTo>
                    <a:pt x="1" y="18"/>
                  </a:lnTo>
                  <a:lnTo>
                    <a:pt x="19" y="0"/>
                  </a:lnTo>
                  <a:lnTo>
                    <a:pt x="82" y="64"/>
                  </a:lnTo>
                  <a:lnTo>
                    <a:pt x="18" y="128"/>
                  </a:lnTo>
                  <a:lnTo>
                    <a:pt x="18" y="128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C245B1-220E-4970-8A93-55E29EAF45FA}"/>
              </a:ext>
            </a:extLst>
          </p:cNvPr>
          <p:cNvGrpSpPr/>
          <p:nvPr/>
        </p:nvGrpSpPr>
        <p:grpSpPr>
          <a:xfrm>
            <a:off x="723495" y="4595602"/>
            <a:ext cx="697449" cy="697344"/>
            <a:chOff x="4325112" y="2272755"/>
            <a:chExt cx="720108" cy="720000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27800AC-E862-4060-BA6A-FB5656630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187F7CC-A6F4-409A-B864-0DA4CFF3C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0F39EEFD-F894-4C20-A90B-583BB05DD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4A742C09-BB09-496C-86C5-2ED6E128265B}"/>
              </a:ext>
            </a:extLst>
          </p:cNvPr>
          <p:cNvSpPr txBox="1">
            <a:spLocks/>
          </p:cNvSpPr>
          <p:nvPr/>
        </p:nvSpPr>
        <p:spPr>
          <a:xfrm>
            <a:off x="1463065" y="2545473"/>
            <a:ext cx="5672760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rgbClr val="000000"/>
                </a:solidFill>
              </a:rPr>
              <a:t>Valoración del riesgo de incorreción material en estados financieros</a:t>
            </a:r>
            <a:endParaRPr lang="es-EC" sz="3600" b="0" kern="0" dirty="0">
              <a:solidFill>
                <a:srgbClr val="000000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9504BA2D-B131-4432-9762-E96AC314F23E}"/>
              </a:ext>
            </a:extLst>
          </p:cNvPr>
          <p:cNvSpPr txBox="1">
            <a:spLocks/>
          </p:cNvSpPr>
          <p:nvPr/>
        </p:nvSpPr>
        <p:spPr>
          <a:xfrm>
            <a:off x="1586760" y="4733601"/>
            <a:ext cx="5672760" cy="62029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rgbClr val="000000"/>
                </a:solidFill>
              </a:rPr>
              <a:t>Valoración del riesgo de incorreción material en aserciones</a:t>
            </a:r>
            <a:endParaRPr lang="es-EC" sz="3600" b="0" kern="0" dirty="0">
              <a:solidFill>
                <a:srgbClr val="000000"/>
              </a:solidFill>
            </a:endParaRPr>
          </a:p>
        </p:txBody>
      </p:sp>
      <p:pic>
        <p:nvPicPr>
          <p:cNvPr id="5122" name="Picture 2" descr="Diferencias entre analítica y analítica 2.0 - EUNCET Business School">
            <a:extLst>
              <a:ext uri="{FF2B5EF4-FFF2-40B4-BE49-F238E27FC236}">
                <a16:creationId xmlns:a16="http://schemas.microsoft.com/office/drawing/2014/main" id="{822178D5-44EE-4BB0-A2C1-1BC033E6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09" y="1435558"/>
            <a:ext cx="2130474" cy="21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0E586F-7479-423B-B208-B233753CB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520" y="3623025"/>
            <a:ext cx="1423452" cy="25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0048D5-B937-457A-BA85-B979887B6EFF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42DDA3-BD79-446D-83E2-52B5CC6B290B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C690F3-C86C-45BD-84DF-65A420EAC2AF}"/>
              </a:ext>
            </a:extLst>
          </p:cNvPr>
          <p:cNvSpPr txBox="1">
            <a:spLocks/>
          </p:cNvSpPr>
          <p:nvPr/>
        </p:nvSpPr>
        <p:spPr>
          <a:xfrm>
            <a:off x="278501" y="988289"/>
            <a:ext cx="6857324" cy="9105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Identificación de riesgo de fraude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48C39-8AAD-48DB-9893-02DA5C3F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910" y="1504950"/>
            <a:ext cx="4505325" cy="38481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DB742A-9611-4F5C-8C5E-9934546A3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541918"/>
              </p:ext>
            </p:extLst>
          </p:nvPr>
        </p:nvGraphicFramePr>
        <p:xfrm>
          <a:off x="524182" y="2387149"/>
          <a:ext cx="6523981" cy="275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6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INTRODUCCIÓN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>
                <a:solidFill>
                  <a:prstClr val="white"/>
                </a:solidFill>
                <a:effectLst/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46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0048D5-B937-457A-BA85-B979887B6EFF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42DDA3-BD79-446D-83E2-52B5CC6B290B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C690F3-C86C-45BD-84DF-65A420EAC2AF}"/>
              </a:ext>
            </a:extLst>
          </p:cNvPr>
          <p:cNvSpPr txBox="1">
            <a:spLocks/>
          </p:cNvSpPr>
          <p:nvPr/>
        </p:nvSpPr>
        <p:spPr>
          <a:xfrm>
            <a:off x="278501" y="988289"/>
            <a:ext cx="6857324" cy="91059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rgbClr val="D04A02"/>
                </a:solidFill>
              </a:rPr>
              <a:t>Respuesta de riesgos valorados de incorrección material debido a fraude</a:t>
            </a:r>
            <a:endParaRPr lang="es-EC" sz="3600" kern="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BFA6D1-B5FF-41C5-B644-3C717BBDE352}"/>
              </a:ext>
            </a:extLst>
          </p:cNvPr>
          <p:cNvGrpSpPr>
            <a:grpSpLocks/>
          </p:cNvGrpSpPr>
          <p:nvPr/>
        </p:nvGrpSpPr>
        <p:grpSpPr>
          <a:xfrm rot="5400000">
            <a:off x="4510377" y="1390829"/>
            <a:ext cx="4113731" cy="5148838"/>
            <a:chOff x="533398" y="1043730"/>
            <a:chExt cx="4114802" cy="48938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63F400-7B65-49A8-9FCE-13F1E43565E8}"/>
                </a:ext>
              </a:extLst>
            </p:cNvPr>
            <p:cNvGrpSpPr/>
            <p:nvPr/>
          </p:nvGrpSpPr>
          <p:grpSpPr>
            <a:xfrm>
              <a:off x="533398" y="1809749"/>
              <a:ext cx="4114802" cy="4114802"/>
              <a:chOff x="533398" y="1809749"/>
              <a:chExt cx="4114802" cy="4114802"/>
            </a:xfrm>
          </p:grpSpPr>
          <p:sp>
            <p:nvSpPr>
              <p:cNvPr id="20" name="AutoShape 2">
                <a:extLst>
                  <a:ext uri="{FF2B5EF4-FFF2-40B4-BE49-F238E27FC236}">
                    <a16:creationId xmlns:a16="http://schemas.microsoft.com/office/drawing/2014/main" id="{500E3123-CEEA-476D-A338-25FB32EB3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98" y="1809749"/>
                <a:ext cx="4114802" cy="395607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 sz="1600" dirty="0"/>
              </a:p>
            </p:txBody>
          </p:sp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1AE5F5D2-B48F-47C4-8549-12258B908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33398" y="1968480"/>
                <a:ext cx="4114802" cy="395607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ED987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rot="10800000" lIns="0" tIns="0" rIns="0" bIns="0" anchor="ctr"/>
              <a:lstStyle/>
              <a:p>
                <a:endParaRPr lang="en-GB" sz="16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895A64-8304-4734-AF1C-976A10F0C026}"/>
                </a:ext>
              </a:extLst>
            </p:cNvPr>
            <p:cNvGrpSpPr/>
            <p:nvPr/>
          </p:nvGrpSpPr>
          <p:grpSpPr>
            <a:xfrm>
              <a:off x="2189667" y="1043730"/>
              <a:ext cx="492572" cy="4893805"/>
              <a:chOff x="2189667" y="1043730"/>
              <a:chExt cx="492572" cy="4893805"/>
            </a:xfrm>
          </p:grpSpPr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59C48107-50BA-47DE-984A-226074C9EE9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16200000">
                <a:off x="1476218" y="4731513"/>
                <a:ext cx="1919472" cy="49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785577">
                  <a:buClr>
                    <a:schemeClr val="tx1"/>
                  </a:buClr>
                </a:pPr>
                <a:r>
                  <a:rPr lang="en-GB" sz="16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Respuestas</a:t>
                </a:r>
                <a:r>
                  <a:rPr lang="en-GB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a las </a:t>
                </a:r>
                <a:r>
                  <a:rPr lang="en-GB" sz="16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aserciones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7E7E4A17-7481-40CE-96C2-803B871605D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16200000">
                <a:off x="1590569" y="1642828"/>
                <a:ext cx="1690767" cy="49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785577">
                  <a:buClr>
                    <a:schemeClr val="tx1"/>
                  </a:buClr>
                </a:pPr>
                <a:r>
                  <a:rPr lang="en-GB" sz="16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Respuestas</a:t>
                </a:r>
                <a:r>
                  <a:rPr lang="en-GB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6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Globales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A07FE3AF-4AD8-44B0-BBB0-AF44ED088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208" y="3399559"/>
              <a:ext cx="935182" cy="93518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76020"/>
              <a:endParaRPr lang="en-GB" sz="1600" dirty="0"/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687B3053-CC4E-4065-ABB6-56D40B2DF409}"/>
              </a:ext>
            </a:extLst>
          </p:cNvPr>
          <p:cNvSpPr txBox="1">
            <a:spLocks/>
          </p:cNvSpPr>
          <p:nvPr/>
        </p:nvSpPr>
        <p:spPr>
          <a:xfrm>
            <a:off x="8502723" y="2785241"/>
            <a:ext cx="3813109" cy="22912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b="0" kern="0" dirty="0">
                <a:solidFill>
                  <a:srgbClr val="000000"/>
                </a:solidFill>
              </a:rPr>
              <a:t>*Personal con conocimientos aptos</a:t>
            </a:r>
          </a:p>
          <a:p>
            <a:pPr algn="l"/>
            <a:endParaRPr lang="es-EC" sz="2000" b="0" kern="0" dirty="0">
              <a:solidFill>
                <a:srgbClr val="000000"/>
              </a:solidFill>
            </a:endParaRPr>
          </a:p>
          <a:p>
            <a:pPr algn="l"/>
            <a:r>
              <a:rPr lang="es-EC" sz="2000" b="0" kern="0" dirty="0">
                <a:solidFill>
                  <a:srgbClr val="000000"/>
                </a:solidFill>
              </a:rPr>
              <a:t>*</a:t>
            </a:r>
            <a:r>
              <a:rPr lang="es-EC" sz="2000" b="0" kern="0" dirty="0" err="1">
                <a:solidFill>
                  <a:srgbClr val="000000"/>
                </a:solidFill>
              </a:rPr>
              <a:t>Politicas</a:t>
            </a:r>
            <a:r>
              <a:rPr lang="es-EC" sz="2000" b="0" kern="0" dirty="0">
                <a:solidFill>
                  <a:srgbClr val="000000"/>
                </a:solidFill>
              </a:rPr>
              <a:t> contables</a:t>
            </a:r>
          </a:p>
          <a:p>
            <a:pPr algn="l"/>
            <a:endParaRPr lang="es-EC" sz="2000" b="0" kern="0" dirty="0">
              <a:solidFill>
                <a:srgbClr val="000000"/>
              </a:solidFill>
            </a:endParaRPr>
          </a:p>
          <a:p>
            <a:pPr algn="l"/>
            <a:r>
              <a:rPr lang="es-EC" sz="2000" b="0" kern="0" dirty="0">
                <a:solidFill>
                  <a:srgbClr val="000000"/>
                </a:solidFill>
              </a:rPr>
              <a:t>*Aplicar pruebas de impredecibilidad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E2A6F434-D06C-4506-8C6C-AA6AD675DC8D}"/>
              </a:ext>
            </a:extLst>
          </p:cNvPr>
          <p:cNvSpPr txBox="1">
            <a:spLocks/>
          </p:cNvSpPr>
          <p:nvPr/>
        </p:nvSpPr>
        <p:spPr>
          <a:xfrm>
            <a:off x="374136" y="3115907"/>
            <a:ext cx="3896028" cy="20265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b="0" kern="0" dirty="0">
                <a:solidFill>
                  <a:srgbClr val="000000"/>
                </a:solidFill>
              </a:rPr>
              <a:t>*Efectividad de los controles</a:t>
            </a:r>
          </a:p>
          <a:p>
            <a:pPr algn="l"/>
            <a:endParaRPr lang="es-EC" sz="2000" b="0" kern="0" dirty="0">
              <a:solidFill>
                <a:srgbClr val="000000"/>
              </a:solidFill>
            </a:endParaRPr>
          </a:p>
          <a:p>
            <a:pPr algn="l"/>
            <a:endParaRPr lang="es-EC" sz="2000" b="0" kern="0" dirty="0">
              <a:solidFill>
                <a:srgbClr val="000000"/>
              </a:solidFill>
            </a:endParaRPr>
          </a:p>
          <a:p>
            <a:pPr algn="l"/>
            <a:r>
              <a:rPr lang="es-EC" sz="2000" b="0" kern="0" dirty="0">
                <a:solidFill>
                  <a:srgbClr val="000000"/>
                </a:solidFill>
              </a:rPr>
              <a:t>*Procedimientos sustantivos</a:t>
            </a:r>
          </a:p>
          <a:p>
            <a:pPr algn="l"/>
            <a:endParaRPr lang="es-EC" sz="2000" b="0" kern="0" dirty="0">
              <a:solidFill>
                <a:srgbClr val="000000"/>
              </a:solidFill>
            </a:endParaRPr>
          </a:p>
        </p:txBody>
      </p:sp>
      <p:cxnSp>
        <p:nvCxnSpPr>
          <p:cNvPr id="24" name="Google Shape;1805;p270">
            <a:extLst>
              <a:ext uri="{FF2B5EF4-FFF2-40B4-BE49-F238E27FC236}">
                <a16:creationId xmlns:a16="http://schemas.microsoft.com/office/drawing/2014/main" id="{D8555960-BED6-4E44-B255-F6C2B51D041E}"/>
              </a:ext>
            </a:extLst>
          </p:cNvPr>
          <p:cNvCxnSpPr>
            <a:cxnSpLocks/>
          </p:cNvCxnSpPr>
          <p:nvPr/>
        </p:nvCxnSpPr>
        <p:spPr>
          <a:xfrm>
            <a:off x="278501" y="4617201"/>
            <a:ext cx="3894986" cy="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5" name="Google Shape;1805;p270">
            <a:extLst>
              <a:ext uri="{FF2B5EF4-FFF2-40B4-BE49-F238E27FC236}">
                <a16:creationId xmlns:a16="http://schemas.microsoft.com/office/drawing/2014/main" id="{7EF05722-B42C-476E-9A61-D31BEABA0BD8}"/>
              </a:ext>
            </a:extLst>
          </p:cNvPr>
          <p:cNvCxnSpPr>
            <a:cxnSpLocks/>
          </p:cNvCxnSpPr>
          <p:nvPr/>
        </p:nvCxnSpPr>
        <p:spPr>
          <a:xfrm>
            <a:off x="7598956" y="2415283"/>
            <a:ext cx="3894986" cy="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ys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44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F705B3A-50B0-40DD-82A6-55DFF8251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3" r="18137" b="14026"/>
          <a:stretch/>
        </p:blipFill>
        <p:spPr>
          <a:xfrm>
            <a:off x="7497871" y="997951"/>
            <a:ext cx="4488568" cy="4634967"/>
          </a:xfrm>
          <a:prstGeom prst="ellipse">
            <a:avLst/>
          </a:prstGeom>
          <a:solidFill>
            <a:schemeClr val="bg1"/>
          </a:solidFill>
          <a:effectLst>
            <a:glow rad="127000">
              <a:schemeClr val="accent1">
                <a:alpha val="7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softEdge rad="110490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E0048D5-B937-457A-BA85-B979887B6EFF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REFERENCIAL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42DDA3-BD79-446D-83E2-52B5CC6B290B}"/>
              </a:ext>
            </a:extLst>
          </p:cNvPr>
          <p:cNvSpPr txBox="1">
            <a:spLocks/>
          </p:cNvSpPr>
          <p:nvPr/>
        </p:nvSpPr>
        <p:spPr>
          <a:xfrm>
            <a:off x="126101" y="835889"/>
            <a:ext cx="6857324" cy="9105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C690F3-C86C-45BD-84DF-65A420EAC2AF}"/>
              </a:ext>
            </a:extLst>
          </p:cNvPr>
          <p:cNvSpPr txBox="1">
            <a:spLocks/>
          </p:cNvSpPr>
          <p:nvPr/>
        </p:nvSpPr>
        <p:spPr>
          <a:xfrm>
            <a:off x="278500" y="988289"/>
            <a:ext cx="8560699" cy="9105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2"/>
                </a:solidFill>
              </a:rPr>
              <a:t>Imposibilidad del auditor para continuar con el encargo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FD88A3-B79F-4205-917F-02B54A5EF1E7}"/>
              </a:ext>
            </a:extLst>
          </p:cNvPr>
          <p:cNvSpPr txBox="1">
            <a:spLocks/>
          </p:cNvSpPr>
          <p:nvPr/>
        </p:nvSpPr>
        <p:spPr>
          <a:xfrm>
            <a:off x="1463065" y="2545473"/>
            <a:ext cx="5672760" cy="6202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rgbClr val="000000"/>
                </a:solidFill>
              </a:rPr>
              <a:t>Determinar responsabilidades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367732C-A44D-42D7-A6B9-FA1155791A11}"/>
              </a:ext>
            </a:extLst>
          </p:cNvPr>
          <p:cNvSpPr txBox="1">
            <a:spLocks/>
          </p:cNvSpPr>
          <p:nvPr/>
        </p:nvSpPr>
        <p:spPr>
          <a:xfrm>
            <a:off x="3370693" y="3455663"/>
            <a:ext cx="5672760" cy="62029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rgbClr val="000000"/>
                </a:solidFill>
              </a:rPr>
              <a:t>Necesidad de dimitir al encargo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2577773-97F6-4EF9-8170-0A31B4F20669}"/>
              </a:ext>
            </a:extLst>
          </p:cNvPr>
          <p:cNvSpPr txBox="1">
            <a:spLocks/>
          </p:cNvSpPr>
          <p:nvPr/>
        </p:nvSpPr>
        <p:spPr>
          <a:xfrm>
            <a:off x="5304596" y="4426822"/>
            <a:ext cx="5672760" cy="62029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b="0" kern="0" dirty="0">
                <a:solidFill>
                  <a:srgbClr val="000000"/>
                </a:solidFill>
              </a:rPr>
              <a:t>Discutir los motivos de la renuncia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B966D0-8FA2-4F5C-AF8F-8AD5E8DEE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3" t="5452" r="9767" b="-2456"/>
          <a:stretch/>
        </p:blipFill>
        <p:spPr>
          <a:xfrm>
            <a:off x="4513548" y="4288220"/>
            <a:ext cx="946348" cy="794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BFD25-D189-4CDF-A77C-ACDD545C7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18" y="3375283"/>
            <a:ext cx="866775" cy="781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FA8212-050F-4935-8A28-709D8BC3F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9"/>
          <a:stretch/>
        </p:blipFill>
        <p:spPr>
          <a:xfrm>
            <a:off x="462940" y="2459421"/>
            <a:ext cx="1000125" cy="8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MARCO METODOLÓGICO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003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985EEE9-8EAF-428C-8A19-52BF125FB3D9}"/>
              </a:ext>
            </a:extLst>
          </p:cNvPr>
          <p:cNvSpPr txBox="1">
            <a:spLocks/>
          </p:cNvSpPr>
          <p:nvPr/>
        </p:nvSpPr>
        <p:spPr>
          <a:xfrm>
            <a:off x="348018" y="191182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5. MARCO METODOLÓGICO</a:t>
            </a:r>
          </a:p>
        </p:txBody>
      </p:sp>
      <p:sp>
        <p:nvSpPr>
          <p:cNvPr id="25" name="Google Shape;1794;p270">
            <a:extLst>
              <a:ext uri="{FF2B5EF4-FFF2-40B4-BE49-F238E27FC236}">
                <a16:creationId xmlns:a16="http://schemas.microsoft.com/office/drawing/2014/main" id="{CE261FE0-B1D8-425E-A8DE-50480DCBBF05}"/>
              </a:ext>
            </a:extLst>
          </p:cNvPr>
          <p:cNvSpPr txBox="1"/>
          <p:nvPr/>
        </p:nvSpPr>
        <p:spPr>
          <a:xfrm>
            <a:off x="8893152" y="4868268"/>
            <a:ext cx="3298848" cy="87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67" tIns="0" rIns="0" bIns="0" anchor="b" anchorCtr="0">
            <a:noAutofit/>
          </a:bodyPr>
          <a:lstStyle/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Población: empresas que emitieron y registraron papeles en bolsa en 2019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31 preguntas cerradas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 Escala de Likert 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secciones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6095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Google Shape;1795;p270">
            <a:extLst>
              <a:ext uri="{FF2B5EF4-FFF2-40B4-BE49-F238E27FC236}">
                <a16:creationId xmlns:a16="http://schemas.microsoft.com/office/drawing/2014/main" id="{1BAB02C3-A6DB-4206-B39F-3D88B06E2E7E}"/>
              </a:ext>
            </a:extLst>
          </p:cNvPr>
          <p:cNvSpPr txBox="1"/>
          <p:nvPr/>
        </p:nvSpPr>
        <p:spPr>
          <a:xfrm>
            <a:off x="6784230" y="1174741"/>
            <a:ext cx="376776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67" tIns="0" rIns="0" bIns="0" anchor="t" anchorCtr="0">
            <a:noAutofit/>
          </a:bodyPr>
          <a:lstStyle/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Aplicación del chi-cuadrado 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Prueba de libre distribución que mide la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</a:t>
            </a:r>
            <a:r>
              <a:rPr lang="es-EC" sz="1200" kern="0" dirty="0" err="1">
                <a:solidFill>
                  <a:srgbClr val="000000"/>
                </a:solidFill>
              </a:rPr>
              <a:t>crepancia</a:t>
            </a:r>
            <a:r>
              <a:rPr lang="es-EC" sz="1200" kern="0" dirty="0">
                <a:solidFill>
                  <a:srgbClr val="000000"/>
                </a:solidFill>
              </a:rPr>
              <a:t> entre la frecuencia esperada y observada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Google Shape;1796;p270">
            <a:extLst>
              <a:ext uri="{FF2B5EF4-FFF2-40B4-BE49-F238E27FC236}">
                <a16:creationId xmlns:a16="http://schemas.microsoft.com/office/drawing/2014/main" id="{7460477A-9F89-4C74-BE50-5CC4E3341536}"/>
              </a:ext>
            </a:extLst>
          </p:cNvPr>
          <p:cNvSpPr txBox="1"/>
          <p:nvPr/>
        </p:nvSpPr>
        <p:spPr>
          <a:xfrm>
            <a:off x="4458717" y="4965027"/>
            <a:ext cx="377896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67" tIns="0" rIns="0" bIns="0" anchor="b" anchorCtr="0">
            <a:noAutofit/>
          </a:bodyPr>
          <a:lstStyle/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endParaRPr lang="es-EC" sz="1200" kern="0" dirty="0">
              <a:solidFill>
                <a:srgbClr val="000000"/>
              </a:solidFill>
            </a:endParaRP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endParaRPr lang="es-EC" sz="1200" kern="0" dirty="0">
              <a:solidFill>
                <a:srgbClr val="000000"/>
              </a:solidFill>
            </a:endParaRP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endParaRPr lang="es-EC" sz="1200" kern="0" dirty="0">
              <a:solidFill>
                <a:srgbClr val="000000"/>
              </a:solidFill>
            </a:endParaRP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endParaRPr lang="es-EC" sz="1200" kern="0" dirty="0">
              <a:solidFill>
                <a:srgbClr val="000000"/>
              </a:solidFill>
            </a:endParaRP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Población: Expertos en cumplimiento, Auditoria y consultores especialistas en normas anticorrupción de PwC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Estructura: Encuesta Business Alliance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Secure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Preguntas abiertas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Google Shape;1797;p270">
            <a:extLst>
              <a:ext uri="{FF2B5EF4-FFF2-40B4-BE49-F238E27FC236}">
                <a16:creationId xmlns:a16="http://schemas.microsoft.com/office/drawing/2014/main" id="{3223E1D3-21E0-4300-9620-396C2E3D2E9B}"/>
              </a:ext>
            </a:extLst>
          </p:cNvPr>
          <p:cNvSpPr txBox="1"/>
          <p:nvPr/>
        </p:nvSpPr>
        <p:spPr>
          <a:xfrm>
            <a:off x="2504319" y="1174741"/>
            <a:ext cx="336509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Revisión bibliográfica 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Recolección de información a</a:t>
            </a:r>
            <a:r>
              <a:rPr lang="es-EC" sz="1200" kern="0" dirty="0">
                <a:solidFill>
                  <a:srgbClr val="000000"/>
                </a:solidFill>
              </a:rPr>
              <a:t> profesionales capacitados</a:t>
            </a:r>
          </a:p>
        </p:txBody>
      </p:sp>
      <p:sp>
        <p:nvSpPr>
          <p:cNvPr id="29" name="Google Shape;1798;p270">
            <a:extLst>
              <a:ext uri="{FF2B5EF4-FFF2-40B4-BE49-F238E27FC236}">
                <a16:creationId xmlns:a16="http://schemas.microsoft.com/office/drawing/2014/main" id="{B2D1CF71-A9DC-4EC3-937C-83D68A5D7D17}"/>
              </a:ext>
            </a:extLst>
          </p:cNvPr>
          <p:cNvSpPr txBox="1"/>
          <p:nvPr/>
        </p:nvSpPr>
        <p:spPr>
          <a:xfrm>
            <a:off x="241737" y="4374307"/>
            <a:ext cx="3100400" cy="1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67" tIns="0" rIns="0" bIns="0" anchor="b" anchorCtr="0">
            <a:noAutofit/>
          </a:bodyPr>
          <a:lstStyle/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Conjunto de procesos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Sistemáticos y empíricos</a:t>
            </a:r>
          </a:p>
          <a:p>
            <a:pPr marL="609585" marR="0" lvl="0" indent="-38099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  <a:tabLst/>
              <a:defRPr/>
            </a:pPr>
            <a:r>
              <a:rPr lang="es-EC" sz="1200" kern="0" dirty="0">
                <a:solidFill>
                  <a:srgbClr val="000000"/>
                </a:solidFill>
              </a:rPr>
              <a:t>Recolección e información</a:t>
            </a:r>
            <a:endParaRPr kumimoji="0" lang="es-EC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Google Shape;1799;p270">
            <a:extLst>
              <a:ext uri="{FF2B5EF4-FFF2-40B4-BE49-F238E27FC236}">
                <a16:creationId xmlns:a16="http://schemas.microsoft.com/office/drawing/2014/main" id="{70E5ACDA-FA1E-48FC-8A23-42D2C13AFB34}"/>
              </a:ext>
            </a:extLst>
          </p:cNvPr>
          <p:cNvSpPr/>
          <p:nvPr/>
        </p:nvSpPr>
        <p:spPr>
          <a:xfrm>
            <a:off x="2457368" y="2517317"/>
            <a:ext cx="2596000" cy="1762400"/>
          </a:xfrm>
          <a:prstGeom prst="chevron">
            <a:avLst>
              <a:gd name="adj" fmla="val 31595"/>
            </a:avLst>
          </a:prstGeom>
          <a:solidFill>
            <a:srgbClr val="DB536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31" name="Google Shape;1801;p270">
            <a:extLst>
              <a:ext uri="{FF2B5EF4-FFF2-40B4-BE49-F238E27FC236}">
                <a16:creationId xmlns:a16="http://schemas.microsoft.com/office/drawing/2014/main" id="{4A6719B5-F842-40F5-92CA-A9D04EE0AB6A}"/>
              </a:ext>
            </a:extLst>
          </p:cNvPr>
          <p:cNvSpPr/>
          <p:nvPr/>
        </p:nvSpPr>
        <p:spPr>
          <a:xfrm>
            <a:off x="232899" y="2529331"/>
            <a:ext cx="2657600" cy="1750400"/>
          </a:xfrm>
          <a:prstGeom prst="homePlate">
            <a:avLst>
              <a:gd name="adj" fmla="val 31469"/>
            </a:avLst>
          </a:prstGeom>
          <a:solidFill>
            <a:srgbClr val="7D7D7D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32" name="Google Shape;1802;p270">
            <a:extLst>
              <a:ext uri="{FF2B5EF4-FFF2-40B4-BE49-F238E27FC236}">
                <a16:creationId xmlns:a16="http://schemas.microsoft.com/office/drawing/2014/main" id="{F2324136-713F-4ADE-BAB2-385B3B7B4399}"/>
              </a:ext>
            </a:extLst>
          </p:cNvPr>
          <p:cNvSpPr/>
          <p:nvPr/>
        </p:nvSpPr>
        <p:spPr>
          <a:xfrm>
            <a:off x="4620233" y="2517317"/>
            <a:ext cx="2596000" cy="1762400"/>
          </a:xfrm>
          <a:prstGeom prst="chevron">
            <a:avLst>
              <a:gd name="adj" fmla="val 31595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33" name="Google Shape;1803;p270">
            <a:extLst>
              <a:ext uri="{FF2B5EF4-FFF2-40B4-BE49-F238E27FC236}">
                <a16:creationId xmlns:a16="http://schemas.microsoft.com/office/drawing/2014/main" id="{437B50B3-66DA-4923-B34E-7BAF2292EC1B}"/>
              </a:ext>
            </a:extLst>
          </p:cNvPr>
          <p:cNvSpPr/>
          <p:nvPr/>
        </p:nvSpPr>
        <p:spPr>
          <a:xfrm>
            <a:off x="6797565" y="2517317"/>
            <a:ext cx="2596000" cy="1762400"/>
          </a:xfrm>
          <a:prstGeom prst="chevron">
            <a:avLst>
              <a:gd name="adj" fmla="val 31595"/>
            </a:avLst>
          </a:prstGeom>
          <a:solidFill>
            <a:srgbClr val="EB8C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34" name="Google Shape;1804;p270">
            <a:extLst>
              <a:ext uri="{FF2B5EF4-FFF2-40B4-BE49-F238E27FC236}">
                <a16:creationId xmlns:a16="http://schemas.microsoft.com/office/drawing/2014/main" id="{E248C7D5-76AB-48EA-B54D-F94FF1409D6D}"/>
              </a:ext>
            </a:extLst>
          </p:cNvPr>
          <p:cNvSpPr/>
          <p:nvPr/>
        </p:nvSpPr>
        <p:spPr>
          <a:xfrm>
            <a:off x="8974897" y="2517317"/>
            <a:ext cx="2596000" cy="1762400"/>
          </a:xfrm>
          <a:prstGeom prst="chevron">
            <a:avLst>
              <a:gd name="adj" fmla="val 31595"/>
            </a:avLst>
          </a:prstGeom>
          <a:solidFill>
            <a:srgbClr val="E0301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1805;p270">
            <a:extLst>
              <a:ext uri="{FF2B5EF4-FFF2-40B4-BE49-F238E27FC236}">
                <a16:creationId xmlns:a16="http://schemas.microsoft.com/office/drawing/2014/main" id="{05D58966-5AF7-4729-8349-6C0F8FC9D475}"/>
              </a:ext>
            </a:extLst>
          </p:cNvPr>
          <p:cNvCxnSpPr/>
          <p:nvPr/>
        </p:nvCxnSpPr>
        <p:spPr>
          <a:xfrm rot="10800000">
            <a:off x="2420892" y="1174741"/>
            <a:ext cx="0" cy="1260000"/>
          </a:xfrm>
          <a:prstGeom prst="straightConnector1">
            <a:avLst/>
          </a:prstGeom>
          <a:noFill/>
          <a:ln w="9525" cap="flat" cmpd="sng">
            <a:solidFill>
              <a:srgbClr val="DB53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1806;p270">
            <a:extLst>
              <a:ext uri="{FF2B5EF4-FFF2-40B4-BE49-F238E27FC236}">
                <a16:creationId xmlns:a16="http://schemas.microsoft.com/office/drawing/2014/main" id="{7B6C19BF-8544-42ED-9206-F76A48F743C9}"/>
              </a:ext>
            </a:extLst>
          </p:cNvPr>
          <p:cNvSpPr txBox="1"/>
          <p:nvPr/>
        </p:nvSpPr>
        <p:spPr>
          <a:xfrm>
            <a:off x="3093037" y="3079285"/>
            <a:ext cx="172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67" tIns="76967" rIns="61567" bIns="7696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Investigación cualitativa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1807;p270">
            <a:extLst>
              <a:ext uri="{FF2B5EF4-FFF2-40B4-BE49-F238E27FC236}">
                <a16:creationId xmlns:a16="http://schemas.microsoft.com/office/drawing/2014/main" id="{B501B4A2-38EF-42EB-B8AF-781C1F225ADB}"/>
              </a:ext>
            </a:extLst>
          </p:cNvPr>
          <p:cNvCxnSpPr/>
          <p:nvPr/>
        </p:nvCxnSpPr>
        <p:spPr>
          <a:xfrm rot="10800000">
            <a:off x="4594284" y="4382791"/>
            <a:ext cx="0" cy="1260000"/>
          </a:xfrm>
          <a:prstGeom prst="straightConnector1">
            <a:avLst/>
          </a:prstGeom>
          <a:noFill/>
          <a:ln w="9525" cap="flat" cmpd="sng">
            <a:solidFill>
              <a:srgbClr val="D04A0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1808;p270">
            <a:extLst>
              <a:ext uri="{FF2B5EF4-FFF2-40B4-BE49-F238E27FC236}">
                <a16:creationId xmlns:a16="http://schemas.microsoft.com/office/drawing/2014/main" id="{9819962D-5B52-4580-88E9-977951170D24}"/>
              </a:ext>
            </a:extLst>
          </p:cNvPr>
          <p:cNvCxnSpPr/>
          <p:nvPr/>
        </p:nvCxnSpPr>
        <p:spPr>
          <a:xfrm rot="10800000">
            <a:off x="6784231" y="1174741"/>
            <a:ext cx="0" cy="1260000"/>
          </a:xfrm>
          <a:prstGeom prst="straightConnector1">
            <a:avLst/>
          </a:prstGeom>
          <a:noFill/>
          <a:ln w="9525" cap="flat" cmpd="sng">
            <a:solidFill>
              <a:srgbClr val="EB8C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809;p270">
            <a:extLst>
              <a:ext uri="{FF2B5EF4-FFF2-40B4-BE49-F238E27FC236}">
                <a16:creationId xmlns:a16="http://schemas.microsoft.com/office/drawing/2014/main" id="{455374FB-C6C2-4C35-8894-DD531B6B018E}"/>
              </a:ext>
            </a:extLst>
          </p:cNvPr>
          <p:cNvCxnSpPr/>
          <p:nvPr/>
        </p:nvCxnSpPr>
        <p:spPr>
          <a:xfrm rot="10800000">
            <a:off x="231312" y="4382791"/>
            <a:ext cx="0" cy="126000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810;p270">
            <a:extLst>
              <a:ext uri="{FF2B5EF4-FFF2-40B4-BE49-F238E27FC236}">
                <a16:creationId xmlns:a16="http://schemas.microsoft.com/office/drawing/2014/main" id="{B3931460-C60E-4BCB-8CFB-F9CE865C0DE0}"/>
              </a:ext>
            </a:extLst>
          </p:cNvPr>
          <p:cNvCxnSpPr/>
          <p:nvPr/>
        </p:nvCxnSpPr>
        <p:spPr>
          <a:xfrm rot="10800000">
            <a:off x="8974177" y="4382791"/>
            <a:ext cx="0" cy="1260000"/>
          </a:xfrm>
          <a:prstGeom prst="straightConnector1">
            <a:avLst/>
          </a:prstGeom>
          <a:noFill/>
          <a:ln w="9525" cap="flat" cmpd="sng">
            <a:solidFill>
              <a:srgbClr val="E0301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1811;p270">
            <a:extLst>
              <a:ext uri="{FF2B5EF4-FFF2-40B4-BE49-F238E27FC236}">
                <a16:creationId xmlns:a16="http://schemas.microsoft.com/office/drawing/2014/main" id="{001693EB-F023-4B2F-8518-2AAEBEA076B8}"/>
              </a:ext>
            </a:extLst>
          </p:cNvPr>
          <p:cNvSpPr txBox="1"/>
          <p:nvPr/>
        </p:nvSpPr>
        <p:spPr>
          <a:xfrm>
            <a:off x="5253713" y="3079285"/>
            <a:ext cx="172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67" tIns="76967" rIns="61567" bIns="7696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es-EC" sz="1467" kern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Instrumento: Entrevistas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2" name="Google Shape;1812;p270">
            <a:extLst>
              <a:ext uri="{FF2B5EF4-FFF2-40B4-BE49-F238E27FC236}">
                <a16:creationId xmlns:a16="http://schemas.microsoft.com/office/drawing/2014/main" id="{9BA6A1BC-F9BD-4682-B3D6-82D1B7DBA9C2}"/>
              </a:ext>
            </a:extLst>
          </p:cNvPr>
          <p:cNvSpPr txBox="1"/>
          <p:nvPr/>
        </p:nvSpPr>
        <p:spPr>
          <a:xfrm>
            <a:off x="7428871" y="3105868"/>
            <a:ext cx="172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67" tIns="76967" rIns="61567" bIns="7696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Investigación cuantitativa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3" name="Google Shape;1813;p270">
            <a:extLst>
              <a:ext uri="{FF2B5EF4-FFF2-40B4-BE49-F238E27FC236}">
                <a16:creationId xmlns:a16="http://schemas.microsoft.com/office/drawing/2014/main" id="{B9F3FA6B-818F-4A16-B169-73BEB1F590CA}"/>
              </a:ext>
            </a:extLst>
          </p:cNvPr>
          <p:cNvSpPr txBox="1"/>
          <p:nvPr/>
        </p:nvSpPr>
        <p:spPr>
          <a:xfrm>
            <a:off x="410845" y="3079285"/>
            <a:ext cx="188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67" tIns="76967" rIns="61567" bIns="7696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Enfoque de Investigación: Mixto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4" name="Google Shape;1814;p270">
            <a:extLst>
              <a:ext uri="{FF2B5EF4-FFF2-40B4-BE49-F238E27FC236}">
                <a16:creationId xmlns:a16="http://schemas.microsoft.com/office/drawing/2014/main" id="{8119D206-CA47-46F4-8E8D-C8C33C293251}"/>
              </a:ext>
            </a:extLst>
          </p:cNvPr>
          <p:cNvSpPr txBox="1"/>
          <p:nvPr/>
        </p:nvSpPr>
        <p:spPr>
          <a:xfrm>
            <a:off x="9603999" y="3079285"/>
            <a:ext cx="172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67" tIns="76967" rIns="61567" bIns="7696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Instrumento: Encuesta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9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5E4323-E0A1-45FC-8277-BFD5DA39D564}"/>
              </a:ext>
            </a:extLst>
          </p:cNvPr>
          <p:cNvSpPr txBox="1">
            <a:spLocks/>
          </p:cNvSpPr>
          <p:nvPr/>
        </p:nvSpPr>
        <p:spPr>
          <a:xfrm>
            <a:off x="615056" y="21228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5. MARCO METODOLÓGICO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271854-2BE3-4484-B54F-286046F8F6CF}"/>
              </a:ext>
            </a:extLst>
          </p:cNvPr>
          <p:cNvGrpSpPr/>
          <p:nvPr/>
        </p:nvGrpSpPr>
        <p:grpSpPr>
          <a:xfrm>
            <a:off x="2878450" y="1225021"/>
            <a:ext cx="4898939" cy="771951"/>
            <a:chOff x="537157" y="1564311"/>
            <a:chExt cx="4898939" cy="620416"/>
          </a:xfrm>
        </p:grpSpPr>
        <p:sp>
          <p:nvSpPr>
            <p:cNvPr id="28" name="Flowchart: Manual Input 2">
              <a:extLst>
                <a:ext uri="{FF2B5EF4-FFF2-40B4-BE49-F238E27FC236}">
                  <a16:creationId xmlns:a16="http://schemas.microsoft.com/office/drawing/2014/main" id="{F8E08AC1-4587-4BE8-B221-86EF200CF507}"/>
                </a:ext>
              </a:extLst>
            </p:cNvPr>
            <p:cNvSpPr/>
            <p:nvPr/>
          </p:nvSpPr>
          <p:spPr bwMode="ltGray">
            <a:xfrm rot="5400000">
              <a:off x="760248" y="1394407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9" name="Flowchart: Manual Input 35">
              <a:extLst>
                <a:ext uri="{FF2B5EF4-FFF2-40B4-BE49-F238E27FC236}">
                  <a16:creationId xmlns:a16="http://schemas.microsoft.com/office/drawing/2014/main" id="{406C10B0-DB2F-43BE-969D-3FD01283537D}"/>
                </a:ext>
              </a:extLst>
            </p:cNvPr>
            <p:cNvSpPr/>
            <p:nvPr/>
          </p:nvSpPr>
          <p:spPr bwMode="ltGray">
            <a:xfrm rot="16200000">
              <a:off x="2909771" y="-341599"/>
              <a:ext cx="620416" cy="443223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464646"/>
            </a:solidFill>
            <a:ln w="12700" cap="sq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3EE2F5-0195-4FAA-A05A-D86FC9A2A68C}"/>
                </a:ext>
              </a:extLst>
            </p:cNvPr>
            <p:cNvSpPr/>
            <p:nvPr/>
          </p:nvSpPr>
          <p:spPr>
            <a:xfrm>
              <a:off x="718100" y="1632052"/>
              <a:ext cx="200376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Georgia" pitchFamily="18" charset="0"/>
                </a:rPr>
                <a:t>1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AD7992-D437-4E95-9F47-69D30D61DFFE}"/>
                </a:ext>
              </a:extLst>
            </p:cNvPr>
            <p:cNvSpPr/>
            <p:nvPr/>
          </p:nvSpPr>
          <p:spPr>
            <a:xfrm>
              <a:off x="1533847" y="1712843"/>
              <a:ext cx="3787500" cy="3463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lang="es-EC" sz="1400" dirty="0">
                  <a:solidFill>
                    <a:schemeClr val="bg1"/>
                  </a:solidFill>
                </a:rPr>
                <a:t>Experiencia en la realización de juicios y toma de decisiones basada en evidencia o experticia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059E00-96BC-4E3E-8604-7B827984743F}"/>
              </a:ext>
            </a:extLst>
          </p:cNvPr>
          <p:cNvGrpSpPr/>
          <p:nvPr/>
        </p:nvGrpSpPr>
        <p:grpSpPr>
          <a:xfrm>
            <a:off x="2878450" y="2078373"/>
            <a:ext cx="4898941" cy="771951"/>
            <a:chOff x="537157" y="2332335"/>
            <a:chExt cx="4898941" cy="620416"/>
          </a:xfrm>
        </p:grpSpPr>
        <p:sp>
          <p:nvSpPr>
            <p:cNvPr id="33" name="Flowchart: Manual Input 2">
              <a:extLst>
                <a:ext uri="{FF2B5EF4-FFF2-40B4-BE49-F238E27FC236}">
                  <a16:creationId xmlns:a16="http://schemas.microsoft.com/office/drawing/2014/main" id="{3F373BFD-1453-40D7-A37B-555DC25C0885}"/>
                </a:ext>
              </a:extLst>
            </p:cNvPr>
            <p:cNvSpPr/>
            <p:nvPr/>
          </p:nvSpPr>
          <p:spPr bwMode="ltGray">
            <a:xfrm rot="5400000">
              <a:off x="760248" y="2169955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4" name="Flowchart: Manual Input 35">
              <a:extLst>
                <a:ext uri="{FF2B5EF4-FFF2-40B4-BE49-F238E27FC236}">
                  <a16:creationId xmlns:a16="http://schemas.microsoft.com/office/drawing/2014/main" id="{024010C8-445B-44F5-8DF2-027C1438B149}"/>
                </a:ext>
              </a:extLst>
            </p:cNvPr>
            <p:cNvSpPr/>
            <p:nvPr/>
          </p:nvSpPr>
          <p:spPr bwMode="ltGray">
            <a:xfrm rot="16200000">
              <a:off x="2909772" y="426425"/>
              <a:ext cx="620416" cy="44322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0301E"/>
            </a:solidFill>
            <a:ln w="3175" cap="flat" cmpd="sng" algn="ctr">
              <a:solidFill>
                <a:srgbClr val="DB536A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3E2D78-DF03-43DA-A2CB-35E533D97D99}"/>
                </a:ext>
              </a:extLst>
            </p:cNvPr>
            <p:cNvSpPr/>
            <p:nvPr/>
          </p:nvSpPr>
          <p:spPr>
            <a:xfrm>
              <a:off x="666804" y="2359477"/>
              <a:ext cx="256480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E0301E"/>
                  </a:solidFill>
                  <a:effectLst/>
                  <a:uLnTx/>
                  <a:uFillTx/>
                  <a:latin typeface="Georgia" pitchFamily="18" charset="0"/>
                </a:rPr>
                <a:t>2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E1B689-4F1B-4789-A1A8-59C27B7F75F1}"/>
                </a:ext>
              </a:extLst>
            </p:cNvPr>
            <p:cNvSpPr/>
            <p:nvPr/>
          </p:nvSpPr>
          <p:spPr>
            <a:xfrm>
              <a:off x="1529267" y="2425244"/>
              <a:ext cx="3787500" cy="1731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lang="es-EC" sz="1400" dirty="0">
                  <a:solidFill>
                    <a:schemeClr val="bg1"/>
                  </a:solidFill>
                </a:rPr>
                <a:t>Reputación en la comunidad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52CDC6-BE24-45F1-80A6-BA2B872F922B}"/>
              </a:ext>
            </a:extLst>
          </p:cNvPr>
          <p:cNvGrpSpPr/>
          <p:nvPr/>
        </p:nvGrpSpPr>
        <p:grpSpPr>
          <a:xfrm>
            <a:off x="2878450" y="2997418"/>
            <a:ext cx="4898939" cy="771950"/>
            <a:chOff x="537157" y="3107362"/>
            <a:chExt cx="4898939" cy="620415"/>
          </a:xfrm>
        </p:grpSpPr>
        <p:sp>
          <p:nvSpPr>
            <p:cNvPr id="38" name="Flowchart: Manual Input 2">
              <a:extLst>
                <a:ext uri="{FF2B5EF4-FFF2-40B4-BE49-F238E27FC236}">
                  <a16:creationId xmlns:a16="http://schemas.microsoft.com/office/drawing/2014/main" id="{553138AE-A053-4DA5-8110-2EA152C09CCC}"/>
                </a:ext>
              </a:extLst>
            </p:cNvPr>
            <p:cNvSpPr/>
            <p:nvPr/>
          </p:nvSpPr>
          <p:spPr bwMode="ltGray">
            <a:xfrm rot="5400000">
              <a:off x="760248" y="2937458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9" name="Flowchart: Manual Input 35">
              <a:extLst>
                <a:ext uri="{FF2B5EF4-FFF2-40B4-BE49-F238E27FC236}">
                  <a16:creationId xmlns:a16="http://schemas.microsoft.com/office/drawing/2014/main" id="{CB978F82-EA37-4339-9F79-8ED6A76997EF}"/>
                </a:ext>
              </a:extLst>
            </p:cNvPr>
            <p:cNvSpPr/>
            <p:nvPr/>
          </p:nvSpPr>
          <p:spPr bwMode="ltGray">
            <a:xfrm rot="16200000">
              <a:off x="2909771" y="1201452"/>
              <a:ext cx="620415" cy="443223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B8C00"/>
            </a:solidFill>
            <a:ln w="3175" cap="flat" cmpd="sng" algn="ctr">
              <a:solidFill>
                <a:srgbClr val="EB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01F083-8E85-49FF-A3C8-077AF3E60272}"/>
                </a:ext>
              </a:extLst>
            </p:cNvPr>
            <p:cNvSpPr/>
            <p:nvPr/>
          </p:nvSpPr>
          <p:spPr>
            <a:xfrm>
              <a:off x="666804" y="3112383"/>
              <a:ext cx="256480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EB8C00"/>
                  </a:solidFill>
                  <a:effectLst/>
                  <a:uLnTx/>
                  <a:uFillTx/>
                  <a:latin typeface="Georgia" pitchFamily="18" charset="0"/>
                </a:rPr>
                <a:t>3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F417B3-3964-40A6-9E70-96595C411009}"/>
                </a:ext>
              </a:extLst>
            </p:cNvPr>
            <p:cNvSpPr/>
            <p:nvPr/>
          </p:nvSpPr>
          <p:spPr>
            <a:xfrm>
              <a:off x="1533847" y="3236843"/>
              <a:ext cx="3787500" cy="1731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lang="es-EC" sz="1400" dirty="0">
                  <a:solidFill>
                    <a:schemeClr val="bg1"/>
                  </a:solidFill>
                </a:rPr>
                <a:t>Disponibilidad y motivación para participar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C44C45-018A-4DAF-AA39-71627D5803D1}"/>
              </a:ext>
            </a:extLst>
          </p:cNvPr>
          <p:cNvGrpSpPr/>
          <p:nvPr/>
        </p:nvGrpSpPr>
        <p:grpSpPr>
          <a:xfrm>
            <a:off x="2878450" y="3909456"/>
            <a:ext cx="4898941" cy="777004"/>
            <a:chOff x="537157" y="3875385"/>
            <a:chExt cx="4898941" cy="624477"/>
          </a:xfrm>
        </p:grpSpPr>
        <p:sp>
          <p:nvSpPr>
            <p:cNvPr id="43" name="Flowchart: Manual Input 2">
              <a:extLst>
                <a:ext uri="{FF2B5EF4-FFF2-40B4-BE49-F238E27FC236}">
                  <a16:creationId xmlns:a16="http://schemas.microsoft.com/office/drawing/2014/main" id="{0F0CA233-FCE7-4311-AC5C-5A84D7FE9343}"/>
                </a:ext>
              </a:extLst>
            </p:cNvPr>
            <p:cNvSpPr/>
            <p:nvPr/>
          </p:nvSpPr>
          <p:spPr bwMode="ltGray">
            <a:xfrm rot="5400000">
              <a:off x="760248" y="3713006"/>
              <a:ext cx="524967" cy="9711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32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33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EAE8E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4" name="Flowchart: Manual Input 35">
              <a:extLst>
                <a:ext uri="{FF2B5EF4-FFF2-40B4-BE49-F238E27FC236}">
                  <a16:creationId xmlns:a16="http://schemas.microsoft.com/office/drawing/2014/main" id="{B9F976D0-2214-4893-BE6E-BD59689E3043}"/>
                </a:ext>
              </a:extLst>
            </p:cNvPr>
            <p:cNvSpPr/>
            <p:nvPr/>
          </p:nvSpPr>
          <p:spPr bwMode="ltGray">
            <a:xfrm rot="16200000">
              <a:off x="2909772" y="1969475"/>
              <a:ext cx="620415" cy="44322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FFB6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8437CD-4702-4E04-AD26-4E8A11BC1DE5}"/>
                </a:ext>
              </a:extLst>
            </p:cNvPr>
            <p:cNvSpPr/>
            <p:nvPr/>
          </p:nvSpPr>
          <p:spPr>
            <a:xfrm>
              <a:off x="666804" y="3895452"/>
              <a:ext cx="266098" cy="3957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Georgia" pitchFamily="18" charset="0"/>
                </a:rPr>
                <a:t>4</a:t>
              </a:r>
              <a:endPara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A35AEF-48EB-491E-AA0F-768CBB4442C9}"/>
                </a:ext>
              </a:extLst>
            </p:cNvPr>
            <p:cNvSpPr/>
            <p:nvPr/>
          </p:nvSpPr>
          <p:spPr>
            <a:xfrm>
              <a:off x="1529267" y="3980407"/>
              <a:ext cx="3787500" cy="5194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018824">
                <a:spcAft>
                  <a:spcPts val="600"/>
                </a:spcAft>
              </a:pPr>
              <a:r>
                <a:rPr lang="es-EC" sz="1400" dirty="0">
                  <a:solidFill>
                    <a:schemeClr val="bg1"/>
                  </a:solidFill>
                </a:rPr>
                <a:t>Imparcialidad y cualidades inherentes como confianza en sí mismo y adaptabilidad (</a:t>
              </a:r>
              <a:r>
                <a:rPr lang="es-EC" sz="1400" dirty="0" err="1">
                  <a:solidFill>
                    <a:schemeClr val="bg1"/>
                  </a:solidFill>
                </a:rPr>
                <a:t>Skjong</a:t>
              </a:r>
              <a:r>
                <a:rPr lang="es-EC" sz="1400" dirty="0">
                  <a:solidFill>
                    <a:schemeClr val="bg1"/>
                  </a:solidFill>
                </a:rPr>
                <a:t> &amp; </a:t>
              </a:r>
              <a:r>
                <a:rPr lang="es-EC" sz="1400" dirty="0" err="1">
                  <a:solidFill>
                    <a:schemeClr val="bg1"/>
                  </a:solidFill>
                </a:rPr>
                <a:t>Wenworth</a:t>
              </a:r>
              <a:r>
                <a:rPr lang="es-EC" sz="1400" dirty="0">
                  <a:solidFill>
                    <a:schemeClr val="bg1"/>
                  </a:solidFill>
                </a:rPr>
                <a:t>, 2000). 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7" name="Google Shape;2137;p283">
            <a:extLst>
              <a:ext uri="{FF2B5EF4-FFF2-40B4-BE49-F238E27FC236}">
                <a16:creationId xmlns:a16="http://schemas.microsoft.com/office/drawing/2014/main" id="{57B64739-EA11-4B45-86B9-456EAEE10E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5816" y="623086"/>
            <a:ext cx="4296183" cy="52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ítulo 1">
            <a:extLst>
              <a:ext uri="{FF2B5EF4-FFF2-40B4-BE49-F238E27FC236}">
                <a16:creationId xmlns:a16="http://schemas.microsoft.com/office/drawing/2014/main" id="{7DAC9CA3-C24D-4706-AA35-ECD2E09204D6}"/>
              </a:ext>
            </a:extLst>
          </p:cNvPr>
          <p:cNvSpPr txBox="1">
            <a:spLocks/>
          </p:cNvSpPr>
          <p:nvPr/>
        </p:nvSpPr>
        <p:spPr>
          <a:xfrm>
            <a:off x="699752" y="586276"/>
            <a:ext cx="5328544" cy="5458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kern="0" dirty="0">
                <a:solidFill>
                  <a:schemeClr val="tx1"/>
                </a:solidFill>
              </a:rPr>
              <a:t>Determinación Muestra - Entrevista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4FD9-DA75-4B6A-AD17-D3D10BF6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04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8DF0295-3D9E-42A8-B02C-11773EBF1D9E}"/>
              </a:ext>
            </a:extLst>
          </p:cNvPr>
          <p:cNvSpPr txBox="1">
            <a:spLocks/>
          </p:cNvSpPr>
          <p:nvPr/>
        </p:nvSpPr>
        <p:spPr>
          <a:xfrm>
            <a:off x="615056" y="21228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5. MARCO METODOLÓGICO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6097DF7-6169-4127-9BA7-303FFB608BCD}"/>
              </a:ext>
            </a:extLst>
          </p:cNvPr>
          <p:cNvSpPr txBox="1">
            <a:spLocks/>
          </p:cNvSpPr>
          <p:nvPr/>
        </p:nvSpPr>
        <p:spPr>
          <a:xfrm>
            <a:off x="699752" y="586276"/>
            <a:ext cx="5328544" cy="5458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kern="0" dirty="0">
                <a:solidFill>
                  <a:schemeClr val="tx1"/>
                </a:solidFill>
              </a:rPr>
              <a:t>Determinación Muestra - Encuesta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48083-A178-4111-A447-637F10A77B4D}"/>
                  </a:ext>
                </a:extLst>
              </p:cNvPr>
              <p:cNvSpPr/>
              <p:nvPr/>
            </p:nvSpPr>
            <p:spPr>
              <a:xfrm>
                <a:off x="6535740" y="1304728"/>
                <a:ext cx="3187796" cy="70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48083-A178-4111-A447-637F10A77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40" y="1304728"/>
                <a:ext cx="3187796" cy="704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6DDB44-CA8E-4917-8BC3-720E6914A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7615"/>
              </p:ext>
            </p:extLst>
          </p:nvPr>
        </p:nvGraphicFramePr>
        <p:xfrm>
          <a:off x="6604117" y="2276658"/>
          <a:ext cx="4698775" cy="15194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3812">
                  <a:extLst>
                    <a:ext uri="{9D8B030D-6E8A-4147-A177-3AD203B41FA5}">
                      <a16:colId xmlns:a16="http://schemas.microsoft.com/office/drawing/2014/main" val="4243548431"/>
                    </a:ext>
                  </a:extLst>
                </a:gridCol>
                <a:gridCol w="3781942">
                  <a:extLst>
                    <a:ext uri="{9D8B030D-6E8A-4147-A177-3AD203B41FA5}">
                      <a16:colId xmlns:a16="http://schemas.microsoft.com/office/drawing/2014/main" val="2423889637"/>
                    </a:ext>
                  </a:extLst>
                </a:gridCol>
                <a:gridCol w="573021">
                  <a:extLst>
                    <a:ext uri="{9D8B030D-6E8A-4147-A177-3AD203B41FA5}">
                      <a16:colId xmlns:a16="http://schemas.microsoft.com/office/drawing/2014/main" val="1518529657"/>
                    </a:ext>
                  </a:extLst>
                </a:gridCol>
              </a:tblGrid>
              <a:tr h="2616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DATOS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38110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Tamaño de población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9030473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Z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Nivel de confianza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1.96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3989213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p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Probabilidad de éxito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0.5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5150309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q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Probabilidad de fracaso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0.5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552228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</a:rPr>
                        <a:t>d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Error de estimación </a:t>
                      </a:r>
                      <a:r>
                        <a:rPr lang="es-EC" sz="1000" u="none" strike="noStrike" dirty="0" err="1">
                          <a:effectLst/>
                        </a:rPr>
                        <a:t>maximo</a:t>
                      </a:r>
                      <a:r>
                        <a:rPr lang="es-EC" sz="1000" u="none" strike="noStrike" dirty="0">
                          <a:effectLst/>
                        </a:rPr>
                        <a:t> admisible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0.15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80822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FEE45F-0D46-46AF-8747-F0240CFF1D3B}"/>
                  </a:ext>
                </a:extLst>
              </p:cNvPr>
              <p:cNvSpPr/>
              <p:nvPr/>
            </p:nvSpPr>
            <p:spPr>
              <a:xfrm>
                <a:off x="6544497" y="4330501"/>
                <a:ext cx="4289059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106∗</m:t>
                          </m:r>
                          <m:sSup>
                            <m:s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106−1</m:t>
                              </m:r>
                            </m:e>
                          </m:d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FEE45F-0D46-46AF-8747-F0240CFF1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97" y="4330501"/>
                <a:ext cx="4289059" cy="687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A24478-9008-46EE-94B5-63A52ADD208C}"/>
                  </a:ext>
                </a:extLst>
              </p:cNvPr>
              <p:cNvSpPr/>
              <p:nvPr/>
            </p:nvSpPr>
            <p:spPr>
              <a:xfrm>
                <a:off x="6544497" y="5086607"/>
                <a:ext cx="95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A24478-9008-46EE-94B5-63A52ADD2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97" y="5086607"/>
                <a:ext cx="9557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76">
            <a:extLst>
              <a:ext uri="{FF2B5EF4-FFF2-40B4-BE49-F238E27FC236}">
                <a16:creationId xmlns:a16="http://schemas.microsoft.com/office/drawing/2014/main" id="{0C879E05-AA5C-45F4-84BE-2F163BC9B6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8465" y="5138703"/>
            <a:ext cx="386032" cy="385974"/>
            <a:chOff x="986" y="0"/>
            <a:chExt cx="6673" cy="6672"/>
          </a:xfrm>
          <a:solidFill>
            <a:schemeClr val="accent6"/>
          </a:solidFill>
        </p:grpSpPr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id="{6B4BA6EB-92CC-4C85-B103-4E9453DE5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73" cy="6672"/>
            </a:xfrm>
            <a:custGeom>
              <a:avLst/>
              <a:gdLst>
                <a:gd name="T0" fmla="*/ 0 w 6673"/>
                <a:gd name="T1" fmla="*/ 0 h 6672"/>
                <a:gd name="T2" fmla="*/ 0 w 6673"/>
                <a:gd name="T3" fmla="*/ 6672 h 6672"/>
                <a:gd name="T4" fmla="*/ 6673 w 6673"/>
                <a:gd name="T5" fmla="*/ 6672 h 6672"/>
                <a:gd name="T6" fmla="*/ 6673 w 6673"/>
                <a:gd name="T7" fmla="*/ 0 h 6672"/>
                <a:gd name="T8" fmla="*/ 0 w 6673"/>
                <a:gd name="T9" fmla="*/ 0 h 6672"/>
                <a:gd name="T10" fmla="*/ 6389 w 6673"/>
                <a:gd name="T11" fmla="*/ 6386 h 6672"/>
                <a:gd name="T12" fmla="*/ 284 w 6673"/>
                <a:gd name="T13" fmla="*/ 6386 h 6672"/>
                <a:gd name="T14" fmla="*/ 284 w 6673"/>
                <a:gd name="T15" fmla="*/ 286 h 6672"/>
                <a:gd name="T16" fmla="*/ 6389 w 6673"/>
                <a:gd name="T17" fmla="*/ 286 h 6672"/>
                <a:gd name="T18" fmla="*/ 6389 w 6673"/>
                <a:gd name="T19" fmla="*/ 6386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3" h="6672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5CF02804-DC43-4602-9B88-0450020AF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" y="674"/>
              <a:ext cx="5287" cy="5284"/>
            </a:xfrm>
            <a:custGeom>
              <a:avLst/>
              <a:gdLst>
                <a:gd name="T0" fmla="*/ 2148 w 5287"/>
                <a:gd name="T1" fmla="*/ 3859 h 5284"/>
                <a:gd name="T2" fmla="*/ 2745 w 5287"/>
                <a:gd name="T3" fmla="*/ 4099 h 5284"/>
                <a:gd name="T4" fmla="*/ 3263 w 5287"/>
                <a:gd name="T5" fmla="*/ 4151 h 5284"/>
                <a:gd name="T6" fmla="*/ 3619 w 5287"/>
                <a:gd name="T7" fmla="*/ 4111 h 5284"/>
                <a:gd name="T8" fmla="*/ 3959 w 5287"/>
                <a:gd name="T9" fmla="*/ 4013 h 5284"/>
                <a:gd name="T10" fmla="*/ 4277 w 5287"/>
                <a:gd name="T11" fmla="*/ 3859 h 5284"/>
                <a:gd name="T12" fmla="*/ 4565 w 5287"/>
                <a:gd name="T13" fmla="*/ 3649 h 5284"/>
                <a:gd name="T14" fmla="*/ 4787 w 5287"/>
                <a:gd name="T15" fmla="*/ 3427 h 5284"/>
                <a:gd name="T16" fmla="*/ 4999 w 5287"/>
                <a:gd name="T17" fmla="*/ 3131 h 5284"/>
                <a:gd name="T18" fmla="*/ 5153 w 5287"/>
                <a:gd name="T19" fmla="*/ 2809 h 5284"/>
                <a:gd name="T20" fmla="*/ 5249 w 5287"/>
                <a:gd name="T21" fmla="*/ 2471 h 5284"/>
                <a:gd name="T22" fmla="*/ 5265 w 5287"/>
                <a:gd name="T23" fmla="*/ 1777 h 5284"/>
                <a:gd name="T24" fmla="*/ 5169 w 5287"/>
                <a:gd name="T25" fmla="*/ 1387 h 5284"/>
                <a:gd name="T26" fmla="*/ 5025 w 5287"/>
                <a:gd name="T27" fmla="*/ 1063 h 5284"/>
                <a:gd name="T28" fmla="*/ 4821 w 5287"/>
                <a:gd name="T29" fmla="*/ 766 h 5284"/>
                <a:gd name="T30" fmla="*/ 4603 w 5287"/>
                <a:gd name="T31" fmla="*/ 536 h 5284"/>
                <a:gd name="T32" fmla="*/ 4319 w 5287"/>
                <a:gd name="T33" fmla="*/ 320 h 5284"/>
                <a:gd name="T34" fmla="*/ 4005 w 5287"/>
                <a:gd name="T35" fmla="*/ 156 h 5284"/>
                <a:gd name="T36" fmla="*/ 3669 w 5287"/>
                <a:gd name="T37" fmla="*/ 50 h 5284"/>
                <a:gd name="T38" fmla="*/ 3315 w 5287"/>
                <a:gd name="T39" fmla="*/ 2 h 5284"/>
                <a:gd name="T40" fmla="*/ 3005 w 5287"/>
                <a:gd name="T41" fmla="*/ 10 h 5284"/>
                <a:gd name="T42" fmla="*/ 2655 w 5287"/>
                <a:gd name="T43" fmla="*/ 74 h 5284"/>
                <a:gd name="T44" fmla="*/ 2322 w 5287"/>
                <a:gd name="T45" fmla="*/ 198 h 5284"/>
                <a:gd name="T46" fmla="*/ 2016 w 5287"/>
                <a:gd name="T47" fmla="*/ 376 h 5284"/>
                <a:gd name="T48" fmla="*/ 1742 w 5287"/>
                <a:gd name="T49" fmla="*/ 608 h 5284"/>
                <a:gd name="T50" fmla="*/ 1542 w 5287"/>
                <a:gd name="T51" fmla="*/ 838 h 5284"/>
                <a:gd name="T52" fmla="*/ 1264 w 5287"/>
                <a:gd name="T53" fmla="*/ 1351 h 5284"/>
                <a:gd name="T54" fmla="*/ 1136 w 5287"/>
                <a:gd name="T55" fmla="*/ 2009 h 5284"/>
                <a:gd name="T56" fmla="*/ 1220 w 5287"/>
                <a:gd name="T57" fmla="*/ 2669 h 5284"/>
                <a:gd name="T58" fmla="*/ 1520 w 5287"/>
                <a:gd name="T59" fmla="*/ 3281 h 5284"/>
                <a:gd name="T60" fmla="*/ 4477 w 5287"/>
                <a:gd name="T61" fmla="*/ 3343 h 5284"/>
                <a:gd name="T62" fmla="*/ 4055 w 5287"/>
                <a:gd name="T63" fmla="*/ 3657 h 5284"/>
                <a:gd name="T64" fmla="*/ 3477 w 5287"/>
                <a:gd name="T65" fmla="*/ 3847 h 5284"/>
                <a:gd name="T66" fmla="*/ 2945 w 5287"/>
                <a:gd name="T67" fmla="*/ 3847 h 5284"/>
                <a:gd name="T68" fmla="*/ 2366 w 5287"/>
                <a:gd name="T69" fmla="*/ 3657 h 5284"/>
                <a:gd name="T70" fmla="*/ 1942 w 5287"/>
                <a:gd name="T71" fmla="*/ 3343 h 5284"/>
                <a:gd name="T72" fmla="*/ 1706 w 5287"/>
                <a:gd name="T73" fmla="*/ 3051 h 5284"/>
                <a:gd name="T74" fmla="*/ 4713 w 5287"/>
                <a:gd name="T75" fmla="*/ 3051 h 5284"/>
                <a:gd name="T76" fmla="*/ 4511 w 5287"/>
                <a:gd name="T77" fmla="*/ 3307 h 5284"/>
                <a:gd name="T78" fmla="*/ 3453 w 5287"/>
                <a:gd name="T79" fmla="*/ 2765 h 5284"/>
                <a:gd name="T80" fmla="*/ 4197 w 5287"/>
                <a:gd name="T81" fmla="*/ 2765 h 5284"/>
                <a:gd name="T82" fmla="*/ 1942 w 5287"/>
                <a:gd name="T83" fmla="*/ 808 h 5284"/>
                <a:gd name="T84" fmla="*/ 2444 w 5287"/>
                <a:gd name="T85" fmla="*/ 454 h 5284"/>
                <a:gd name="T86" fmla="*/ 3033 w 5287"/>
                <a:gd name="T87" fmla="*/ 292 h 5284"/>
                <a:gd name="T88" fmla="*/ 3563 w 5287"/>
                <a:gd name="T89" fmla="*/ 318 h 5284"/>
                <a:gd name="T90" fmla="*/ 4131 w 5287"/>
                <a:gd name="T91" fmla="*/ 538 h 5284"/>
                <a:gd name="T92" fmla="*/ 4527 w 5287"/>
                <a:gd name="T93" fmla="*/ 860 h 5284"/>
                <a:gd name="T94" fmla="*/ 4799 w 5287"/>
                <a:gd name="T95" fmla="*/ 1245 h 5284"/>
                <a:gd name="T96" fmla="*/ 4957 w 5287"/>
                <a:gd name="T97" fmla="*/ 1677 h 5284"/>
                <a:gd name="T98" fmla="*/ 5001 w 5287"/>
                <a:gd name="T99" fmla="*/ 2129 h 5284"/>
                <a:gd name="T100" fmla="*/ 4929 w 5287"/>
                <a:gd name="T101" fmla="*/ 2579 h 5284"/>
                <a:gd name="T102" fmla="*/ 3737 w 5287"/>
                <a:gd name="T103" fmla="*/ 916 h 5284"/>
                <a:gd name="T104" fmla="*/ 1532 w 5287"/>
                <a:gd name="T105" fmla="*/ 2705 h 5284"/>
                <a:gd name="T106" fmla="*/ 1428 w 5287"/>
                <a:gd name="T107" fmla="*/ 2259 h 5284"/>
                <a:gd name="T108" fmla="*/ 1440 w 5287"/>
                <a:gd name="T109" fmla="*/ 1805 h 5284"/>
                <a:gd name="T110" fmla="*/ 1564 w 5287"/>
                <a:gd name="T111" fmla="*/ 1365 h 5284"/>
                <a:gd name="T112" fmla="*/ 1804 w 5287"/>
                <a:gd name="T113" fmla="*/ 964 h 5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87" h="5284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</p:grpSp>
      <p:pic>
        <p:nvPicPr>
          <p:cNvPr id="16" name="2 Imagen">
            <a:extLst>
              <a:ext uri="{FF2B5EF4-FFF2-40B4-BE49-F238E27FC236}">
                <a16:creationId xmlns:a16="http://schemas.microsoft.com/office/drawing/2014/main" id="{BD87AC8C-E8DB-48B8-A1C7-0D94F4E6E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4" y="1460014"/>
            <a:ext cx="1065340" cy="6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616FC3-3CE6-49A5-B17E-6790D669FF2E}"/>
              </a:ext>
            </a:extLst>
          </p:cNvPr>
          <p:cNvSpPr txBox="1"/>
          <p:nvPr/>
        </p:nvSpPr>
        <p:spPr>
          <a:xfrm>
            <a:off x="1690364" y="1643772"/>
            <a:ext cx="327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/>
              <a:t>Delimitación de la población</a:t>
            </a:r>
          </a:p>
        </p:txBody>
      </p:sp>
      <p:grpSp>
        <p:nvGrpSpPr>
          <p:cNvPr id="25" name="Google Shape;1728;p267">
            <a:extLst>
              <a:ext uri="{FF2B5EF4-FFF2-40B4-BE49-F238E27FC236}">
                <a16:creationId xmlns:a16="http://schemas.microsoft.com/office/drawing/2014/main" id="{104992B5-4127-4741-93E1-AE9A904BE6C3}"/>
              </a:ext>
            </a:extLst>
          </p:cNvPr>
          <p:cNvGrpSpPr/>
          <p:nvPr/>
        </p:nvGrpSpPr>
        <p:grpSpPr>
          <a:xfrm>
            <a:off x="587836" y="2518204"/>
            <a:ext cx="749712" cy="708333"/>
            <a:chOff x="442913" y="2632075"/>
            <a:chExt cx="966788" cy="966788"/>
          </a:xfrm>
        </p:grpSpPr>
        <p:sp>
          <p:nvSpPr>
            <p:cNvPr id="26" name="Google Shape;1729;p267">
              <a:extLst>
                <a:ext uri="{FF2B5EF4-FFF2-40B4-BE49-F238E27FC236}">
                  <a16:creationId xmlns:a16="http://schemas.microsoft.com/office/drawing/2014/main" id="{A166C825-C73F-4C53-A48A-F217F422D4D7}"/>
                </a:ext>
              </a:extLst>
            </p:cNvPr>
            <p:cNvSpPr/>
            <p:nvPr/>
          </p:nvSpPr>
          <p:spPr>
            <a:xfrm>
              <a:off x="442913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4" y="583"/>
                  </a:lnTo>
                  <a:lnTo>
                    <a:pt x="584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30;p267">
              <a:extLst>
                <a:ext uri="{FF2B5EF4-FFF2-40B4-BE49-F238E27FC236}">
                  <a16:creationId xmlns:a16="http://schemas.microsoft.com/office/drawing/2014/main" id="{709DBCAB-C58F-4760-82F3-993C9FA300FC}"/>
                </a:ext>
              </a:extLst>
            </p:cNvPr>
            <p:cNvSpPr/>
            <p:nvPr/>
          </p:nvSpPr>
          <p:spPr>
            <a:xfrm>
              <a:off x="463551" y="2863850"/>
              <a:ext cx="923925" cy="41275"/>
            </a:xfrm>
            <a:custGeom>
              <a:avLst/>
              <a:gdLst/>
              <a:ahLst/>
              <a:cxnLst/>
              <a:rect l="l" t="t" r="r" b="b"/>
              <a:pathLst>
                <a:path w="582" h="26" extrusionOk="0">
                  <a:moveTo>
                    <a:pt x="582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582" y="0"/>
                  </a:lnTo>
                  <a:lnTo>
                    <a:pt x="582" y="26"/>
                  </a:lnTo>
                  <a:lnTo>
                    <a:pt x="582" y="2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731;p267">
              <a:extLst>
                <a:ext uri="{FF2B5EF4-FFF2-40B4-BE49-F238E27FC236}">
                  <a16:creationId xmlns:a16="http://schemas.microsoft.com/office/drawing/2014/main" id="{C005348A-97FA-478A-A08B-AC75B9AA8EFC}"/>
                </a:ext>
              </a:extLst>
            </p:cNvPr>
            <p:cNvSpPr/>
            <p:nvPr/>
          </p:nvSpPr>
          <p:spPr>
            <a:xfrm>
              <a:off x="466726" y="3095625"/>
              <a:ext cx="922338" cy="39688"/>
            </a:xfrm>
            <a:custGeom>
              <a:avLst/>
              <a:gdLst/>
              <a:ahLst/>
              <a:cxnLst/>
              <a:rect l="l" t="t" r="r" b="b"/>
              <a:pathLst>
                <a:path w="581" h="25" extrusionOk="0">
                  <a:moveTo>
                    <a:pt x="581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581" y="25"/>
                  </a:lnTo>
                  <a:lnTo>
                    <a:pt x="581" y="25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732;p267">
              <a:extLst>
                <a:ext uri="{FF2B5EF4-FFF2-40B4-BE49-F238E27FC236}">
                  <a16:creationId xmlns:a16="http://schemas.microsoft.com/office/drawing/2014/main" id="{CED44BA1-4EE2-45C2-8136-9A2696508ADD}"/>
                </a:ext>
              </a:extLst>
            </p:cNvPr>
            <p:cNvSpPr/>
            <p:nvPr/>
          </p:nvSpPr>
          <p:spPr>
            <a:xfrm>
              <a:off x="466726" y="3327400"/>
              <a:ext cx="922338" cy="39688"/>
            </a:xfrm>
            <a:custGeom>
              <a:avLst/>
              <a:gdLst/>
              <a:ahLst/>
              <a:cxnLst/>
              <a:rect l="l" t="t" r="r" b="b"/>
              <a:pathLst>
                <a:path w="581" h="25" extrusionOk="0">
                  <a:moveTo>
                    <a:pt x="581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581" y="25"/>
                  </a:lnTo>
                  <a:lnTo>
                    <a:pt x="581" y="25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33;p267">
              <a:extLst>
                <a:ext uri="{FF2B5EF4-FFF2-40B4-BE49-F238E27FC236}">
                  <a16:creationId xmlns:a16="http://schemas.microsoft.com/office/drawing/2014/main" id="{43D1604F-860B-4D4B-B9FC-AF9CCC7154B1}"/>
                </a:ext>
              </a:extLst>
            </p:cNvPr>
            <p:cNvSpPr/>
            <p:nvPr/>
          </p:nvSpPr>
          <p:spPr>
            <a:xfrm>
              <a:off x="449263" y="3348038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18" y="154"/>
                  </a:moveTo>
                  <a:lnTo>
                    <a:pt x="0" y="136"/>
                  </a:lnTo>
                  <a:lnTo>
                    <a:pt x="27" y="109"/>
                  </a:lnTo>
                  <a:lnTo>
                    <a:pt x="45" y="127"/>
                  </a:lnTo>
                  <a:lnTo>
                    <a:pt x="18" y="154"/>
                  </a:lnTo>
                  <a:lnTo>
                    <a:pt x="18" y="154"/>
                  </a:lnTo>
                  <a:close/>
                  <a:moveTo>
                    <a:pt x="72" y="100"/>
                  </a:moveTo>
                  <a:lnTo>
                    <a:pt x="54" y="81"/>
                  </a:lnTo>
                  <a:lnTo>
                    <a:pt x="82" y="54"/>
                  </a:lnTo>
                  <a:lnTo>
                    <a:pt x="100" y="73"/>
                  </a:lnTo>
                  <a:lnTo>
                    <a:pt x="72" y="100"/>
                  </a:lnTo>
                  <a:lnTo>
                    <a:pt x="72" y="100"/>
                  </a:lnTo>
                  <a:close/>
                  <a:moveTo>
                    <a:pt x="127" y="46"/>
                  </a:moveTo>
                  <a:lnTo>
                    <a:pt x="109" y="27"/>
                  </a:lnTo>
                  <a:lnTo>
                    <a:pt x="136" y="0"/>
                  </a:lnTo>
                  <a:lnTo>
                    <a:pt x="154" y="18"/>
                  </a:lnTo>
                  <a:lnTo>
                    <a:pt x="127" y="46"/>
                  </a:lnTo>
                  <a:lnTo>
                    <a:pt x="127" y="4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734;p267">
              <a:extLst>
                <a:ext uri="{FF2B5EF4-FFF2-40B4-BE49-F238E27FC236}">
                  <a16:creationId xmlns:a16="http://schemas.microsoft.com/office/drawing/2014/main" id="{5F24A301-F838-4C03-888D-66A3E289B36B}"/>
                </a:ext>
              </a:extLst>
            </p:cNvPr>
            <p:cNvSpPr/>
            <p:nvPr/>
          </p:nvSpPr>
          <p:spPr>
            <a:xfrm>
              <a:off x="798513" y="2874963"/>
              <a:ext cx="611188" cy="487363"/>
            </a:xfrm>
            <a:custGeom>
              <a:avLst/>
              <a:gdLst/>
              <a:ahLst/>
              <a:cxnLst/>
              <a:rect l="l" t="t" r="r" b="b"/>
              <a:pathLst>
                <a:path w="385" h="307" extrusionOk="0">
                  <a:moveTo>
                    <a:pt x="18" y="307"/>
                  </a:moveTo>
                  <a:lnTo>
                    <a:pt x="0" y="289"/>
                  </a:lnTo>
                  <a:lnTo>
                    <a:pt x="27" y="262"/>
                  </a:lnTo>
                  <a:lnTo>
                    <a:pt x="45" y="280"/>
                  </a:lnTo>
                  <a:lnTo>
                    <a:pt x="18" y="307"/>
                  </a:lnTo>
                  <a:lnTo>
                    <a:pt x="18" y="307"/>
                  </a:lnTo>
                  <a:close/>
                  <a:moveTo>
                    <a:pt x="72" y="253"/>
                  </a:moveTo>
                  <a:lnTo>
                    <a:pt x="54" y="235"/>
                  </a:lnTo>
                  <a:lnTo>
                    <a:pt x="81" y="208"/>
                  </a:lnTo>
                  <a:lnTo>
                    <a:pt x="100" y="226"/>
                  </a:lnTo>
                  <a:lnTo>
                    <a:pt x="72" y="253"/>
                  </a:lnTo>
                  <a:lnTo>
                    <a:pt x="72" y="253"/>
                  </a:lnTo>
                  <a:close/>
                  <a:moveTo>
                    <a:pt x="127" y="198"/>
                  </a:moveTo>
                  <a:lnTo>
                    <a:pt x="108" y="180"/>
                  </a:lnTo>
                  <a:lnTo>
                    <a:pt x="136" y="153"/>
                  </a:lnTo>
                  <a:lnTo>
                    <a:pt x="154" y="171"/>
                  </a:lnTo>
                  <a:lnTo>
                    <a:pt x="127" y="198"/>
                  </a:lnTo>
                  <a:lnTo>
                    <a:pt x="127" y="198"/>
                  </a:lnTo>
                  <a:close/>
                  <a:moveTo>
                    <a:pt x="217" y="164"/>
                  </a:moveTo>
                  <a:lnTo>
                    <a:pt x="179" y="164"/>
                  </a:lnTo>
                  <a:lnTo>
                    <a:pt x="179" y="138"/>
                  </a:lnTo>
                  <a:lnTo>
                    <a:pt x="217" y="138"/>
                  </a:lnTo>
                  <a:lnTo>
                    <a:pt x="217" y="164"/>
                  </a:lnTo>
                  <a:lnTo>
                    <a:pt x="217" y="164"/>
                  </a:lnTo>
                  <a:close/>
                  <a:moveTo>
                    <a:pt x="259" y="145"/>
                  </a:moveTo>
                  <a:lnTo>
                    <a:pt x="240" y="127"/>
                  </a:lnTo>
                  <a:lnTo>
                    <a:pt x="267" y="100"/>
                  </a:lnTo>
                  <a:lnTo>
                    <a:pt x="285" y="118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313" y="90"/>
                  </a:moveTo>
                  <a:lnTo>
                    <a:pt x="294" y="72"/>
                  </a:lnTo>
                  <a:lnTo>
                    <a:pt x="321" y="45"/>
                  </a:lnTo>
                  <a:lnTo>
                    <a:pt x="340" y="63"/>
                  </a:lnTo>
                  <a:lnTo>
                    <a:pt x="313" y="90"/>
                  </a:lnTo>
                  <a:lnTo>
                    <a:pt x="313" y="90"/>
                  </a:lnTo>
                  <a:close/>
                  <a:moveTo>
                    <a:pt x="367" y="36"/>
                  </a:moveTo>
                  <a:lnTo>
                    <a:pt x="348" y="18"/>
                  </a:lnTo>
                  <a:lnTo>
                    <a:pt x="366" y="0"/>
                  </a:lnTo>
                  <a:lnTo>
                    <a:pt x="385" y="18"/>
                  </a:lnTo>
                  <a:lnTo>
                    <a:pt x="367" y="36"/>
                  </a:lnTo>
                  <a:lnTo>
                    <a:pt x="367" y="36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1716;p267">
            <a:extLst>
              <a:ext uri="{FF2B5EF4-FFF2-40B4-BE49-F238E27FC236}">
                <a16:creationId xmlns:a16="http://schemas.microsoft.com/office/drawing/2014/main" id="{3E2E02B1-7E23-423D-9279-83DB3BF22605}"/>
              </a:ext>
            </a:extLst>
          </p:cNvPr>
          <p:cNvGrpSpPr/>
          <p:nvPr/>
        </p:nvGrpSpPr>
        <p:grpSpPr>
          <a:xfrm>
            <a:off x="603840" y="3478809"/>
            <a:ext cx="749712" cy="708333"/>
            <a:chOff x="3314701" y="2632075"/>
            <a:chExt cx="966788" cy="966788"/>
          </a:xfrm>
        </p:grpSpPr>
        <p:sp>
          <p:nvSpPr>
            <p:cNvPr id="33" name="Google Shape;1717;p267">
              <a:extLst>
                <a:ext uri="{FF2B5EF4-FFF2-40B4-BE49-F238E27FC236}">
                  <a16:creationId xmlns:a16="http://schemas.microsoft.com/office/drawing/2014/main" id="{B47DDA25-3519-4E5F-A769-1ADAA7FF217A}"/>
                </a:ext>
              </a:extLst>
            </p:cNvPr>
            <p:cNvSpPr/>
            <p:nvPr/>
          </p:nvSpPr>
          <p:spPr>
            <a:xfrm>
              <a:off x="3314701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718;p267">
              <a:extLst>
                <a:ext uri="{FF2B5EF4-FFF2-40B4-BE49-F238E27FC236}">
                  <a16:creationId xmlns:a16="http://schemas.microsoft.com/office/drawing/2014/main" id="{1043624B-71A0-49B2-B4F4-DEBBA1984E0B}"/>
                </a:ext>
              </a:extLst>
            </p:cNvPr>
            <p:cNvSpPr/>
            <p:nvPr/>
          </p:nvSpPr>
          <p:spPr>
            <a:xfrm>
              <a:off x="3335338" y="2652713"/>
              <a:ext cx="277813" cy="431800"/>
            </a:xfrm>
            <a:custGeom>
              <a:avLst/>
              <a:gdLst/>
              <a:ahLst/>
              <a:cxnLst/>
              <a:rect l="l" t="t" r="r" b="b"/>
              <a:pathLst>
                <a:path w="175" h="272" extrusionOk="0">
                  <a:moveTo>
                    <a:pt x="175" y="272"/>
                  </a:moveTo>
                  <a:lnTo>
                    <a:pt x="0" y="272"/>
                  </a:lnTo>
                  <a:lnTo>
                    <a:pt x="0" y="247"/>
                  </a:lnTo>
                  <a:lnTo>
                    <a:pt x="149" y="247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175" y="272"/>
                  </a:lnTo>
                  <a:lnTo>
                    <a:pt x="175" y="272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719;p267">
              <a:extLst>
                <a:ext uri="{FF2B5EF4-FFF2-40B4-BE49-F238E27FC236}">
                  <a16:creationId xmlns:a16="http://schemas.microsoft.com/office/drawing/2014/main" id="{EA258D7D-0D91-4C88-A699-6B1F539B56B4}"/>
                </a:ext>
              </a:extLst>
            </p:cNvPr>
            <p:cNvSpPr/>
            <p:nvPr/>
          </p:nvSpPr>
          <p:spPr>
            <a:xfrm>
              <a:off x="3998913" y="3144838"/>
              <a:ext cx="261938" cy="433388"/>
            </a:xfrm>
            <a:custGeom>
              <a:avLst/>
              <a:gdLst/>
              <a:ahLst/>
              <a:cxnLst/>
              <a:rect l="l" t="t" r="r" b="b"/>
              <a:pathLst>
                <a:path w="165" h="273" extrusionOk="0">
                  <a:moveTo>
                    <a:pt x="26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5"/>
                  </a:lnTo>
                  <a:lnTo>
                    <a:pt x="26" y="25"/>
                  </a:lnTo>
                  <a:lnTo>
                    <a:pt x="26" y="273"/>
                  </a:lnTo>
                  <a:lnTo>
                    <a:pt x="26" y="27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720;p267">
              <a:extLst>
                <a:ext uri="{FF2B5EF4-FFF2-40B4-BE49-F238E27FC236}">
                  <a16:creationId xmlns:a16="http://schemas.microsoft.com/office/drawing/2014/main" id="{4E0ABD73-C9D5-41A0-8030-8D73442A1343}"/>
                </a:ext>
              </a:extLst>
            </p:cNvPr>
            <p:cNvSpPr/>
            <p:nvPr/>
          </p:nvSpPr>
          <p:spPr>
            <a:xfrm>
              <a:off x="3343276" y="2878138"/>
              <a:ext cx="792163" cy="476250"/>
            </a:xfrm>
            <a:custGeom>
              <a:avLst/>
              <a:gdLst/>
              <a:ahLst/>
              <a:cxnLst/>
              <a:rect l="l" t="t" r="r" b="b"/>
              <a:pathLst>
                <a:path w="499" h="300" extrusionOk="0">
                  <a:moveTo>
                    <a:pt x="270" y="300"/>
                  </a:moveTo>
                  <a:lnTo>
                    <a:pt x="231" y="300"/>
                  </a:lnTo>
                  <a:lnTo>
                    <a:pt x="231" y="274"/>
                  </a:lnTo>
                  <a:lnTo>
                    <a:pt x="270" y="274"/>
                  </a:lnTo>
                  <a:lnTo>
                    <a:pt x="270" y="300"/>
                  </a:lnTo>
                  <a:lnTo>
                    <a:pt x="270" y="300"/>
                  </a:lnTo>
                  <a:close/>
                  <a:moveTo>
                    <a:pt x="193" y="300"/>
                  </a:moveTo>
                  <a:lnTo>
                    <a:pt x="154" y="300"/>
                  </a:lnTo>
                  <a:lnTo>
                    <a:pt x="154" y="274"/>
                  </a:lnTo>
                  <a:lnTo>
                    <a:pt x="193" y="274"/>
                  </a:lnTo>
                  <a:lnTo>
                    <a:pt x="193" y="300"/>
                  </a:lnTo>
                  <a:lnTo>
                    <a:pt x="193" y="300"/>
                  </a:lnTo>
                  <a:close/>
                  <a:moveTo>
                    <a:pt x="116" y="300"/>
                  </a:moveTo>
                  <a:lnTo>
                    <a:pt x="77" y="300"/>
                  </a:lnTo>
                  <a:lnTo>
                    <a:pt x="77" y="274"/>
                  </a:lnTo>
                  <a:lnTo>
                    <a:pt x="116" y="274"/>
                  </a:lnTo>
                  <a:lnTo>
                    <a:pt x="116" y="300"/>
                  </a:lnTo>
                  <a:lnTo>
                    <a:pt x="116" y="300"/>
                  </a:lnTo>
                  <a:close/>
                  <a:moveTo>
                    <a:pt x="39" y="300"/>
                  </a:moveTo>
                  <a:lnTo>
                    <a:pt x="0" y="300"/>
                  </a:lnTo>
                  <a:lnTo>
                    <a:pt x="0" y="274"/>
                  </a:lnTo>
                  <a:lnTo>
                    <a:pt x="39" y="274"/>
                  </a:lnTo>
                  <a:lnTo>
                    <a:pt x="39" y="300"/>
                  </a:lnTo>
                  <a:lnTo>
                    <a:pt x="39" y="300"/>
                  </a:lnTo>
                  <a:close/>
                  <a:moveTo>
                    <a:pt x="302" y="268"/>
                  </a:moveTo>
                  <a:lnTo>
                    <a:pt x="277" y="268"/>
                  </a:lnTo>
                  <a:lnTo>
                    <a:pt x="277" y="230"/>
                  </a:lnTo>
                  <a:lnTo>
                    <a:pt x="302" y="230"/>
                  </a:lnTo>
                  <a:lnTo>
                    <a:pt x="302" y="268"/>
                  </a:lnTo>
                  <a:lnTo>
                    <a:pt x="302" y="268"/>
                  </a:lnTo>
                  <a:close/>
                  <a:moveTo>
                    <a:pt x="302" y="191"/>
                  </a:moveTo>
                  <a:lnTo>
                    <a:pt x="277" y="191"/>
                  </a:lnTo>
                  <a:lnTo>
                    <a:pt x="277" y="153"/>
                  </a:lnTo>
                  <a:lnTo>
                    <a:pt x="302" y="153"/>
                  </a:lnTo>
                  <a:lnTo>
                    <a:pt x="302" y="191"/>
                  </a:lnTo>
                  <a:lnTo>
                    <a:pt x="302" y="191"/>
                  </a:lnTo>
                  <a:close/>
                  <a:moveTo>
                    <a:pt x="302" y="114"/>
                  </a:moveTo>
                  <a:lnTo>
                    <a:pt x="277" y="114"/>
                  </a:lnTo>
                  <a:lnTo>
                    <a:pt x="277" y="76"/>
                  </a:lnTo>
                  <a:lnTo>
                    <a:pt x="302" y="76"/>
                  </a:lnTo>
                  <a:lnTo>
                    <a:pt x="302" y="114"/>
                  </a:lnTo>
                  <a:lnTo>
                    <a:pt x="302" y="114"/>
                  </a:lnTo>
                  <a:close/>
                  <a:moveTo>
                    <a:pt x="302" y="37"/>
                  </a:moveTo>
                  <a:lnTo>
                    <a:pt x="277" y="37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03" y="25"/>
                  </a:lnTo>
                  <a:lnTo>
                    <a:pt x="302" y="25"/>
                  </a:ln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499" y="25"/>
                  </a:moveTo>
                  <a:lnTo>
                    <a:pt x="495" y="25"/>
                  </a:lnTo>
                  <a:lnTo>
                    <a:pt x="495" y="0"/>
                  </a:lnTo>
                  <a:lnTo>
                    <a:pt x="499" y="0"/>
                  </a:lnTo>
                  <a:lnTo>
                    <a:pt x="499" y="25"/>
                  </a:lnTo>
                  <a:lnTo>
                    <a:pt x="499" y="25"/>
                  </a:lnTo>
                  <a:close/>
                  <a:moveTo>
                    <a:pt x="457" y="25"/>
                  </a:moveTo>
                  <a:lnTo>
                    <a:pt x="418" y="25"/>
                  </a:lnTo>
                  <a:lnTo>
                    <a:pt x="418" y="0"/>
                  </a:lnTo>
                  <a:lnTo>
                    <a:pt x="457" y="0"/>
                  </a:lnTo>
                  <a:lnTo>
                    <a:pt x="457" y="25"/>
                  </a:lnTo>
                  <a:lnTo>
                    <a:pt x="457" y="25"/>
                  </a:lnTo>
                  <a:close/>
                  <a:moveTo>
                    <a:pt x="380" y="25"/>
                  </a:moveTo>
                  <a:lnTo>
                    <a:pt x="341" y="25"/>
                  </a:lnTo>
                  <a:lnTo>
                    <a:pt x="341" y="0"/>
                  </a:lnTo>
                  <a:lnTo>
                    <a:pt x="380" y="0"/>
                  </a:lnTo>
                  <a:lnTo>
                    <a:pt x="380" y="25"/>
                  </a:lnTo>
                  <a:lnTo>
                    <a:pt x="380" y="25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721;p267">
              <a:extLst>
                <a:ext uri="{FF2B5EF4-FFF2-40B4-BE49-F238E27FC236}">
                  <a16:creationId xmlns:a16="http://schemas.microsoft.com/office/drawing/2014/main" id="{D5C862CA-F1ED-4A34-BCB7-9BCD05308EAB}"/>
                </a:ext>
              </a:extLst>
            </p:cNvPr>
            <p:cNvSpPr/>
            <p:nvPr/>
          </p:nvSpPr>
          <p:spPr>
            <a:xfrm>
              <a:off x="4035426" y="2800350"/>
              <a:ext cx="130175" cy="203200"/>
            </a:xfrm>
            <a:custGeom>
              <a:avLst/>
              <a:gdLst/>
              <a:ahLst/>
              <a:cxnLst/>
              <a:rect l="l" t="t" r="r" b="b"/>
              <a:pathLst>
                <a:path w="82" h="128" extrusionOk="0">
                  <a:moveTo>
                    <a:pt x="18" y="128"/>
                  </a:moveTo>
                  <a:lnTo>
                    <a:pt x="0" y="110"/>
                  </a:lnTo>
                  <a:lnTo>
                    <a:pt x="46" y="64"/>
                  </a:lnTo>
                  <a:lnTo>
                    <a:pt x="1" y="18"/>
                  </a:lnTo>
                  <a:lnTo>
                    <a:pt x="19" y="0"/>
                  </a:lnTo>
                  <a:lnTo>
                    <a:pt x="82" y="64"/>
                  </a:lnTo>
                  <a:lnTo>
                    <a:pt x="18" y="128"/>
                  </a:lnTo>
                  <a:lnTo>
                    <a:pt x="18" y="128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1715;p267">
            <a:extLst>
              <a:ext uri="{FF2B5EF4-FFF2-40B4-BE49-F238E27FC236}">
                <a16:creationId xmlns:a16="http://schemas.microsoft.com/office/drawing/2014/main" id="{DDA9BB60-9AF7-42F6-912C-BFCE8DFDF47B}"/>
              </a:ext>
            </a:extLst>
          </p:cNvPr>
          <p:cNvSpPr txBox="1">
            <a:spLocks/>
          </p:cNvSpPr>
          <p:nvPr/>
        </p:nvSpPr>
        <p:spPr>
          <a:xfrm>
            <a:off x="1578834" y="2771268"/>
            <a:ext cx="4320259" cy="256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s-EC" dirty="0">
                <a:solidFill>
                  <a:schemeClr val="tx1"/>
                </a:solidFill>
                <a:latin typeface="Arial"/>
              </a:rPr>
              <a:t>Registrados dentro de la Bolsa de Valores de Quito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Google Shape;1715;p267">
            <a:extLst>
              <a:ext uri="{FF2B5EF4-FFF2-40B4-BE49-F238E27FC236}">
                <a16:creationId xmlns:a16="http://schemas.microsoft.com/office/drawing/2014/main" id="{E847A90E-6C0E-44E7-B216-EB7767E29ADD}"/>
              </a:ext>
            </a:extLst>
          </p:cNvPr>
          <p:cNvSpPr txBox="1">
            <a:spLocks/>
          </p:cNvSpPr>
          <p:nvPr/>
        </p:nvSpPr>
        <p:spPr>
          <a:xfrm>
            <a:off x="1561302" y="3643856"/>
            <a:ext cx="4320259" cy="256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s-EC" dirty="0">
                <a:solidFill>
                  <a:schemeClr val="tx1"/>
                </a:solidFill>
                <a:latin typeface="Arial"/>
              </a:rPr>
              <a:t>Emitidos durante el periodo 2019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6" name="Google Shape;1723;p267">
            <a:extLst>
              <a:ext uri="{FF2B5EF4-FFF2-40B4-BE49-F238E27FC236}">
                <a16:creationId xmlns:a16="http://schemas.microsoft.com/office/drawing/2014/main" id="{902CCE3D-B0AA-4820-91E6-512CDEF0B012}"/>
              </a:ext>
            </a:extLst>
          </p:cNvPr>
          <p:cNvGrpSpPr/>
          <p:nvPr/>
        </p:nvGrpSpPr>
        <p:grpSpPr>
          <a:xfrm>
            <a:off x="587220" y="4439671"/>
            <a:ext cx="749712" cy="708333"/>
            <a:chOff x="9048751" y="2632075"/>
            <a:chExt cx="966788" cy="966788"/>
          </a:xfrm>
        </p:grpSpPr>
        <p:sp>
          <p:nvSpPr>
            <p:cNvPr id="47" name="Google Shape;1724;p267">
              <a:extLst>
                <a:ext uri="{FF2B5EF4-FFF2-40B4-BE49-F238E27FC236}">
                  <a16:creationId xmlns:a16="http://schemas.microsoft.com/office/drawing/2014/main" id="{88922C40-61E8-4CDA-BEBD-A425FA039E9D}"/>
                </a:ext>
              </a:extLst>
            </p:cNvPr>
            <p:cNvSpPr/>
            <p:nvPr/>
          </p:nvSpPr>
          <p:spPr>
            <a:xfrm>
              <a:off x="9048751" y="2632075"/>
              <a:ext cx="966788" cy="966788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725;p267">
              <a:extLst>
                <a:ext uri="{FF2B5EF4-FFF2-40B4-BE49-F238E27FC236}">
                  <a16:creationId xmlns:a16="http://schemas.microsoft.com/office/drawing/2014/main" id="{287D72D2-B6DB-4326-B2F9-E82CFE1E4BC4}"/>
                </a:ext>
              </a:extLst>
            </p:cNvPr>
            <p:cNvSpPr/>
            <p:nvPr/>
          </p:nvSpPr>
          <p:spPr>
            <a:xfrm>
              <a:off x="9207501" y="2822575"/>
              <a:ext cx="215900" cy="214313"/>
            </a:xfrm>
            <a:custGeom>
              <a:avLst/>
              <a:gdLst/>
              <a:ahLst/>
              <a:cxnLst/>
              <a:rect l="l" t="t" r="r" b="b"/>
              <a:pathLst>
                <a:path w="460" h="459" extrusionOk="0">
                  <a:moveTo>
                    <a:pt x="230" y="459"/>
                  </a:moveTo>
                  <a:cubicBezTo>
                    <a:pt x="103" y="459"/>
                    <a:pt x="0" y="356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7" y="0"/>
                    <a:pt x="460" y="103"/>
                    <a:pt x="460" y="230"/>
                  </a:cubicBezTo>
                  <a:cubicBezTo>
                    <a:pt x="460" y="356"/>
                    <a:pt x="357" y="459"/>
                    <a:pt x="230" y="459"/>
                  </a:cubicBezTo>
                  <a:close/>
                  <a:moveTo>
                    <a:pt x="230" y="88"/>
                  </a:moveTo>
                  <a:cubicBezTo>
                    <a:pt x="152" y="88"/>
                    <a:pt x="88" y="151"/>
                    <a:pt x="88" y="230"/>
                  </a:cubicBezTo>
                  <a:cubicBezTo>
                    <a:pt x="88" y="308"/>
                    <a:pt x="152" y="372"/>
                    <a:pt x="230" y="372"/>
                  </a:cubicBezTo>
                  <a:cubicBezTo>
                    <a:pt x="309" y="372"/>
                    <a:pt x="372" y="308"/>
                    <a:pt x="372" y="230"/>
                  </a:cubicBezTo>
                  <a:cubicBezTo>
                    <a:pt x="372" y="151"/>
                    <a:pt x="309" y="88"/>
                    <a:pt x="230" y="88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726;p267">
              <a:extLst>
                <a:ext uri="{FF2B5EF4-FFF2-40B4-BE49-F238E27FC236}">
                  <a16:creationId xmlns:a16="http://schemas.microsoft.com/office/drawing/2014/main" id="{D3B3BE73-9F22-4DA8-8D03-1ECA2590AF49}"/>
                </a:ext>
              </a:extLst>
            </p:cNvPr>
            <p:cNvSpPr/>
            <p:nvPr/>
          </p:nvSpPr>
          <p:spPr>
            <a:xfrm>
              <a:off x="9602788" y="3217863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459" h="460" extrusionOk="0">
                  <a:moveTo>
                    <a:pt x="229" y="460"/>
                  </a:move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29" y="0"/>
                  </a:cubicBezTo>
                  <a:cubicBezTo>
                    <a:pt x="356" y="0"/>
                    <a:pt x="459" y="103"/>
                    <a:pt x="459" y="230"/>
                  </a:cubicBezTo>
                  <a:cubicBezTo>
                    <a:pt x="459" y="357"/>
                    <a:pt x="356" y="460"/>
                    <a:pt x="229" y="460"/>
                  </a:cubicBezTo>
                  <a:close/>
                  <a:moveTo>
                    <a:pt x="229" y="88"/>
                  </a:moveTo>
                  <a:cubicBezTo>
                    <a:pt x="151" y="88"/>
                    <a:pt x="87" y="152"/>
                    <a:pt x="87" y="230"/>
                  </a:cubicBezTo>
                  <a:cubicBezTo>
                    <a:pt x="87" y="308"/>
                    <a:pt x="151" y="372"/>
                    <a:pt x="229" y="372"/>
                  </a:cubicBezTo>
                  <a:cubicBezTo>
                    <a:pt x="308" y="372"/>
                    <a:pt x="372" y="308"/>
                    <a:pt x="372" y="230"/>
                  </a:cubicBezTo>
                  <a:cubicBezTo>
                    <a:pt x="372" y="152"/>
                    <a:pt x="308" y="88"/>
                    <a:pt x="229" y="88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727;p267">
              <a:extLst>
                <a:ext uri="{FF2B5EF4-FFF2-40B4-BE49-F238E27FC236}">
                  <a16:creationId xmlns:a16="http://schemas.microsoft.com/office/drawing/2014/main" id="{E31FBE8E-0BD9-4E66-8929-C85E8DA8737F}"/>
                </a:ext>
              </a:extLst>
            </p:cNvPr>
            <p:cNvSpPr/>
            <p:nvPr/>
          </p:nvSpPr>
          <p:spPr>
            <a:xfrm>
              <a:off x="9055101" y="2638425"/>
              <a:ext cx="954088" cy="954088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18" y="601"/>
                  </a:moveTo>
                  <a:lnTo>
                    <a:pt x="0" y="583"/>
                  </a:lnTo>
                  <a:lnTo>
                    <a:pt x="583" y="0"/>
                  </a:lnTo>
                  <a:lnTo>
                    <a:pt x="601" y="18"/>
                  </a:lnTo>
                  <a:lnTo>
                    <a:pt x="18" y="601"/>
                  </a:lnTo>
                  <a:lnTo>
                    <a:pt x="18" y="60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1715;p267">
            <a:extLst>
              <a:ext uri="{FF2B5EF4-FFF2-40B4-BE49-F238E27FC236}">
                <a16:creationId xmlns:a16="http://schemas.microsoft.com/office/drawing/2014/main" id="{7F55359D-B044-46A2-8EFE-876C33794A9A}"/>
              </a:ext>
            </a:extLst>
          </p:cNvPr>
          <p:cNvSpPr txBox="1">
            <a:spLocks/>
          </p:cNvSpPr>
          <p:nvPr/>
        </p:nvSpPr>
        <p:spPr>
          <a:xfrm>
            <a:off x="1578833" y="4623925"/>
            <a:ext cx="4320259" cy="256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s-EC" dirty="0">
                <a:solidFill>
                  <a:schemeClr val="tx1"/>
                </a:solidFill>
                <a:latin typeface="Arial"/>
              </a:rPr>
              <a:t>Correspondientes al sector privado no financiero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FF18D6-BA9F-4E52-A931-9ACD34D28DB4}"/>
              </a:ext>
            </a:extLst>
          </p:cNvPr>
          <p:cNvCxnSpPr/>
          <p:nvPr/>
        </p:nvCxnSpPr>
        <p:spPr>
          <a:xfrm>
            <a:off x="5793628" y="1068149"/>
            <a:ext cx="0" cy="48228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DE6E529-5E44-45CD-8138-589FE3CC18C9}"/>
              </a:ext>
            </a:extLst>
          </p:cNvPr>
          <p:cNvSpPr txBox="1">
            <a:spLocks/>
          </p:cNvSpPr>
          <p:nvPr/>
        </p:nvSpPr>
        <p:spPr>
          <a:xfrm>
            <a:off x="615056" y="84289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rgbClr val="000000"/>
                </a:solidFill>
              </a:rPr>
              <a:t>5. MARCO METODOLÓGICO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451C36-E8C6-408D-94F9-BC9E1224E33E}"/>
              </a:ext>
            </a:extLst>
          </p:cNvPr>
          <p:cNvSpPr txBox="1">
            <a:spLocks/>
          </p:cNvSpPr>
          <p:nvPr/>
        </p:nvSpPr>
        <p:spPr>
          <a:xfrm>
            <a:off x="4735724" y="1090773"/>
            <a:ext cx="5328544" cy="545895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000" kern="0" dirty="0" err="1">
                <a:solidFill>
                  <a:srgbClr val="000000"/>
                </a:solidFill>
              </a:rPr>
              <a:t>HIPÓTESIS</a:t>
            </a:r>
            <a:endParaRPr lang="es-EC" sz="3000" kern="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7BB4C-7B22-4B4F-87BF-B9E1EF195441}"/>
              </a:ext>
            </a:extLst>
          </p:cNvPr>
          <p:cNvSpPr/>
          <p:nvPr/>
        </p:nvSpPr>
        <p:spPr>
          <a:xfrm>
            <a:off x="798786" y="2217683"/>
            <a:ext cx="4414345" cy="28483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/>
              <a:t>H0: </a:t>
            </a:r>
            <a:r>
              <a:rPr lang="es-EC"/>
              <a:t>La evaluación del riesgo de fraude genera impacto sin considerar la implementación de la norma ISO 37001 Sistemas de Gestión Antisoborno. </a:t>
            </a:r>
            <a:endParaRPr lang="es-EC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A23E2-1402-459E-865E-4D7AD06BEFDE}"/>
              </a:ext>
            </a:extLst>
          </p:cNvPr>
          <p:cNvSpPr/>
          <p:nvPr/>
        </p:nvSpPr>
        <p:spPr>
          <a:xfrm>
            <a:off x="6532179" y="2217682"/>
            <a:ext cx="4414345" cy="28483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H1: </a:t>
            </a:r>
            <a:r>
              <a:rPr lang="es-EC" dirty="0"/>
              <a:t>La implementación de la norma ISO 37001 Sistemas de Gestión Antisoborno generan impacto en la evaluación del riesgo de fraude. </a:t>
            </a:r>
          </a:p>
        </p:txBody>
      </p:sp>
    </p:spTree>
    <p:extLst>
      <p:ext uri="{BB962C8B-B14F-4D97-AF65-F5344CB8AC3E}">
        <p14:creationId xmlns:p14="http://schemas.microsoft.com/office/powerpoint/2010/main" val="32810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RESULTADOS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408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985EEE9-8EAF-428C-8A19-52BF125FB3D9}"/>
              </a:ext>
            </a:extLst>
          </p:cNvPr>
          <p:cNvSpPr txBox="1">
            <a:spLocks/>
          </p:cNvSpPr>
          <p:nvPr/>
        </p:nvSpPr>
        <p:spPr>
          <a:xfrm>
            <a:off x="348018" y="191182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 - ENTREVISTAS</a:t>
            </a:r>
          </a:p>
        </p:txBody>
      </p:sp>
      <p:grpSp>
        <p:nvGrpSpPr>
          <p:cNvPr id="18" name="Google Shape;437;p54">
            <a:extLst>
              <a:ext uri="{FF2B5EF4-FFF2-40B4-BE49-F238E27FC236}">
                <a16:creationId xmlns:a16="http://schemas.microsoft.com/office/drawing/2014/main" id="{CB390405-C2B1-4B12-AA96-F4E85B999A1B}"/>
              </a:ext>
            </a:extLst>
          </p:cNvPr>
          <p:cNvGrpSpPr/>
          <p:nvPr/>
        </p:nvGrpSpPr>
        <p:grpSpPr>
          <a:xfrm>
            <a:off x="890124" y="670570"/>
            <a:ext cx="10953848" cy="3878080"/>
            <a:chOff x="6599030" y="1805574"/>
            <a:chExt cx="3609215" cy="3559694"/>
          </a:xfrm>
        </p:grpSpPr>
        <p:grpSp>
          <p:nvGrpSpPr>
            <p:cNvPr id="19" name="Google Shape;438;p54">
              <a:extLst>
                <a:ext uri="{FF2B5EF4-FFF2-40B4-BE49-F238E27FC236}">
                  <a16:creationId xmlns:a16="http://schemas.microsoft.com/office/drawing/2014/main" id="{92A5E303-BFB8-424F-80FC-A5572C4203FE}"/>
                </a:ext>
              </a:extLst>
            </p:cNvPr>
            <p:cNvGrpSpPr/>
            <p:nvPr/>
          </p:nvGrpSpPr>
          <p:grpSpPr>
            <a:xfrm>
              <a:off x="6796949" y="1826790"/>
              <a:ext cx="3411296" cy="3538478"/>
              <a:chOff x="5706736" y="1692400"/>
              <a:chExt cx="4392605" cy="4138079"/>
            </a:xfrm>
          </p:grpSpPr>
          <p:sp>
            <p:nvSpPr>
              <p:cNvPr id="24" name="Google Shape;439;p54">
                <a:extLst>
                  <a:ext uri="{FF2B5EF4-FFF2-40B4-BE49-F238E27FC236}">
                    <a16:creationId xmlns:a16="http://schemas.microsoft.com/office/drawing/2014/main" id="{BF24FAAD-24A5-4FB1-A724-AF7370000282}"/>
                  </a:ext>
                </a:extLst>
              </p:cNvPr>
              <p:cNvSpPr/>
              <p:nvPr/>
            </p:nvSpPr>
            <p:spPr>
              <a:xfrm>
                <a:off x="5706741" y="2323124"/>
                <a:ext cx="4392600" cy="406200"/>
              </a:xfrm>
              <a:prstGeom prst="parallelogram">
                <a:avLst>
                  <a:gd name="adj" fmla="val 112453"/>
                </a:avLst>
              </a:prstGeom>
              <a:solidFill>
                <a:srgbClr val="FFD6C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40;p54">
                <a:extLst>
                  <a:ext uri="{FF2B5EF4-FFF2-40B4-BE49-F238E27FC236}">
                    <a16:creationId xmlns:a16="http://schemas.microsoft.com/office/drawing/2014/main" id="{649B45A9-B4CF-4E22-B505-6E44CBE50342}"/>
                  </a:ext>
                </a:extLst>
              </p:cNvPr>
              <p:cNvSpPr/>
              <p:nvPr/>
            </p:nvSpPr>
            <p:spPr>
              <a:xfrm>
                <a:off x="5706736" y="3336513"/>
                <a:ext cx="4392600" cy="406200"/>
              </a:xfrm>
              <a:prstGeom prst="parallelogram">
                <a:avLst>
                  <a:gd name="adj" fmla="val 112453"/>
                </a:avLst>
              </a:prstGeom>
              <a:solidFill>
                <a:srgbClr val="F7DBE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41;p54">
                <a:extLst>
                  <a:ext uri="{FF2B5EF4-FFF2-40B4-BE49-F238E27FC236}">
                    <a16:creationId xmlns:a16="http://schemas.microsoft.com/office/drawing/2014/main" id="{785F94BB-80CE-41B2-8140-D31EBBA26D54}"/>
                  </a:ext>
                </a:extLst>
              </p:cNvPr>
              <p:cNvSpPr/>
              <p:nvPr/>
            </p:nvSpPr>
            <p:spPr>
              <a:xfrm>
                <a:off x="5706736" y="4434632"/>
                <a:ext cx="4392600" cy="406200"/>
              </a:xfrm>
              <a:prstGeom prst="parallelogram">
                <a:avLst>
                  <a:gd name="adj" fmla="val 112453"/>
                </a:avLst>
              </a:pr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kumimoji="0" lang="es-EC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v</a:t>
                </a:r>
                <a:endParaRPr kumimoji="0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42;p54">
                <a:extLst>
                  <a:ext uri="{FF2B5EF4-FFF2-40B4-BE49-F238E27FC236}">
                    <a16:creationId xmlns:a16="http://schemas.microsoft.com/office/drawing/2014/main" id="{85E37B22-35CA-462D-A4CB-2281C891C1A2}"/>
                  </a:ext>
                </a:extLst>
              </p:cNvPr>
              <p:cNvSpPr/>
              <p:nvPr/>
            </p:nvSpPr>
            <p:spPr>
              <a:xfrm>
                <a:off x="5706741" y="1692400"/>
                <a:ext cx="4392600" cy="618916"/>
              </a:xfrm>
              <a:prstGeom prst="rect">
                <a:avLst/>
              </a:pr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68575" tIns="46175" rIns="68575" bIns="461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r>
                  <a:rPr lang="es-EC" sz="1400" kern="0" dirty="0">
                    <a:solidFill>
                      <a:srgbClr val="FFFFFF"/>
                    </a:solidFill>
                    <a:ea typeface="Arial"/>
                    <a:cs typeface="Arial"/>
                    <a:sym typeface="Arial"/>
                  </a:rPr>
                  <a:t>Los delitos económicos en Ecuador no han podido ser sancionados en su totalidad debido a ineficiencia del Estado, falta de legislación pública y liderazgo político para luchar contra la corrupción y el soborno.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endParaRPr kumimoji="0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43;p54">
                <a:extLst>
                  <a:ext uri="{FF2B5EF4-FFF2-40B4-BE49-F238E27FC236}">
                    <a16:creationId xmlns:a16="http://schemas.microsoft.com/office/drawing/2014/main" id="{33EEB82E-7BFB-4986-BB41-7907BBF8425C}"/>
                  </a:ext>
                </a:extLst>
              </p:cNvPr>
              <p:cNvSpPr/>
              <p:nvPr/>
            </p:nvSpPr>
            <p:spPr>
              <a:xfrm>
                <a:off x="5706740" y="3696746"/>
                <a:ext cx="4392600" cy="725058"/>
              </a:xfrm>
              <a:prstGeom prst="rect">
                <a:avLst/>
              </a:pr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68575" tIns="46175" rIns="68575" bIns="4617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600"/>
                </a:pPr>
                <a:r>
                  <a:rPr kumimoji="0" lang="es-EC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La norma</a:t>
                </a:r>
                <a:r>
                  <a:rPr lang="es-EC" dirty="0"/>
                  <a:t> </a:t>
                </a:r>
                <a:r>
                  <a:rPr lang="es-EC" sz="1400" kern="0" dirty="0">
                    <a:solidFill>
                      <a:srgbClr val="FFFFFF"/>
                    </a:solidFill>
                    <a:cs typeface="Arial"/>
                  </a:rPr>
                  <a:t>ISO 37001: Sistema de gestión Anti-Sobornos contribuye a la organización a crear una cultura antisoborno enfocado en la mejora y monitoreo continuo de los controles existentes asociados a riesgos por delitos económicos.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44;p54">
                <a:extLst>
                  <a:ext uri="{FF2B5EF4-FFF2-40B4-BE49-F238E27FC236}">
                    <a16:creationId xmlns:a16="http://schemas.microsoft.com/office/drawing/2014/main" id="{3AA0E7C3-DA54-4DB3-84EC-38B72083B1BA}"/>
                  </a:ext>
                </a:extLst>
              </p:cNvPr>
              <p:cNvSpPr/>
              <p:nvPr/>
            </p:nvSpPr>
            <p:spPr>
              <a:xfrm>
                <a:off x="5706741" y="2738006"/>
                <a:ext cx="4392600" cy="589825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75" tIns="46175" rIns="68575" bIns="46175" anchor="t" anchorCtr="0">
                <a:noAutofit/>
              </a:bodyPr>
              <a:lstStyle/>
              <a:p>
                <a:pPr lvl="0">
                  <a:buClr>
                    <a:srgbClr val="000000"/>
                  </a:buClr>
                  <a:buSzPts val="600"/>
                  <a:defRPr/>
                </a:pPr>
                <a:r>
                  <a:rPr lang="es-EC" sz="1400" kern="0" dirty="0">
                    <a:solidFill>
                      <a:srgbClr val="FFFFFF"/>
                    </a:solidFill>
                    <a:ea typeface="Arial"/>
                    <a:cs typeface="Arial"/>
                    <a:sym typeface="Arial"/>
                  </a:rPr>
                  <a:t>La respuesta adecuada contra estos riesgos </a:t>
                </a:r>
                <a:r>
                  <a:rPr lang="es-EC" sz="1400" kern="0" dirty="0">
                    <a:solidFill>
                      <a:srgbClr val="FFFFFF"/>
                    </a:solidFill>
                    <a:cs typeface="Arial"/>
                  </a:rPr>
                  <a:t>es la implementación de marcos metodológicos orientados en la Seguridad y Resiliencia Organizacional tal como la norma ISO 22316:2017. </a:t>
                </a:r>
                <a:endParaRPr lang="es-EC" sz="1400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445;p54">
                <a:extLst>
                  <a:ext uri="{FF2B5EF4-FFF2-40B4-BE49-F238E27FC236}">
                    <a16:creationId xmlns:a16="http://schemas.microsoft.com/office/drawing/2014/main" id="{E0855883-5677-4DAE-BC76-1ECA190219E0}"/>
                  </a:ext>
                </a:extLst>
              </p:cNvPr>
              <p:cNvSpPr/>
              <p:nvPr/>
            </p:nvSpPr>
            <p:spPr>
              <a:xfrm>
                <a:off x="5706739" y="4846582"/>
                <a:ext cx="4392600" cy="983897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75" tIns="46175" rIns="68575" bIns="46175" anchor="t" anchorCtr="0">
                <a:noAutofit/>
              </a:bodyPr>
              <a:lstStyle/>
              <a:p>
                <a:pPr lvl="0">
                  <a:buClr>
                    <a:srgbClr val="000000"/>
                  </a:buClr>
                  <a:buSzPts val="600"/>
                </a:pPr>
                <a:r>
                  <a:rPr lang="es-EC" sz="1400" dirty="0">
                    <a:solidFill>
                      <a:schemeClr val="bg1"/>
                    </a:solidFill>
                  </a:rPr>
                  <a:t>Parte de los procedimientos que se realizan en la auditoría es conocer sobre el entorno de la entidad y el control interno, por lo tanto, si el estándar ISO 37001: Sistema de Gestión Antisoborno contribuye a la mejora de la evaluación de riesgos y la aplicación de actividades que mitiguen dichos riesgos, el auditor podrá apalancarse de la implementación de estas actividades de control para una auditoría mas eficiente.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446;p54">
              <a:extLst>
                <a:ext uri="{FF2B5EF4-FFF2-40B4-BE49-F238E27FC236}">
                  <a16:creationId xmlns:a16="http://schemas.microsoft.com/office/drawing/2014/main" id="{E9AC5334-0DC1-4B77-B282-EF12766E9A5D}"/>
                </a:ext>
              </a:extLst>
            </p:cNvPr>
            <p:cNvSpPr txBox="1"/>
            <p:nvPr/>
          </p:nvSpPr>
          <p:spPr>
            <a:xfrm>
              <a:off x="6599030" y="1805574"/>
              <a:ext cx="176038" cy="442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EB8C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01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47;p54">
              <a:extLst>
                <a:ext uri="{FF2B5EF4-FFF2-40B4-BE49-F238E27FC236}">
                  <a16:creationId xmlns:a16="http://schemas.microsoft.com/office/drawing/2014/main" id="{48FB00DB-918F-4028-BB31-64791BC7A880}"/>
                </a:ext>
              </a:extLst>
            </p:cNvPr>
            <p:cNvSpPr txBox="1"/>
            <p:nvPr/>
          </p:nvSpPr>
          <p:spPr>
            <a:xfrm>
              <a:off x="6599030" y="2793548"/>
              <a:ext cx="176038" cy="359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D04A02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02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48;p54">
              <a:extLst>
                <a:ext uri="{FF2B5EF4-FFF2-40B4-BE49-F238E27FC236}">
                  <a16:creationId xmlns:a16="http://schemas.microsoft.com/office/drawing/2014/main" id="{76AE9669-73C4-49A4-8A78-8530A0D452EA}"/>
                </a:ext>
              </a:extLst>
            </p:cNvPr>
            <p:cNvSpPr txBox="1"/>
            <p:nvPr/>
          </p:nvSpPr>
          <p:spPr>
            <a:xfrm>
              <a:off x="6599030" y="3635309"/>
              <a:ext cx="176038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03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9;p54">
              <a:extLst>
                <a:ext uri="{FF2B5EF4-FFF2-40B4-BE49-F238E27FC236}">
                  <a16:creationId xmlns:a16="http://schemas.microsoft.com/office/drawing/2014/main" id="{F839D45C-761F-486F-A112-C068E7620588}"/>
                </a:ext>
              </a:extLst>
            </p:cNvPr>
            <p:cNvSpPr txBox="1"/>
            <p:nvPr/>
          </p:nvSpPr>
          <p:spPr>
            <a:xfrm>
              <a:off x="6599030" y="4757223"/>
              <a:ext cx="176038" cy="37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04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441;p54">
            <a:extLst>
              <a:ext uri="{FF2B5EF4-FFF2-40B4-BE49-F238E27FC236}">
                <a16:creationId xmlns:a16="http://schemas.microsoft.com/office/drawing/2014/main" id="{63601428-C26D-4C13-A185-1904AFEE4BFE}"/>
              </a:ext>
            </a:extLst>
          </p:cNvPr>
          <p:cNvSpPr/>
          <p:nvPr/>
        </p:nvSpPr>
        <p:spPr>
          <a:xfrm>
            <a:off x="1490800" y="4565957"/>
            <a:ext cx="10353160" cy="378408"/>
          </a:xfrm>
          <a:prstGeom prst="parallelogram">
            <a:avLst>
              <a:gd name="adj" fmla="val 112453"/>
            </a:avLst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s-EC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v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32" name="Google Shape;444;p54">
            <a:extLst>
              <a:ext uri="{FF2B5EF4-FFF2-40B4-BE49-F238E27FC236}">
                <a16:creationId xmlns:a16="http://schemas.microsoft.com/office/drawing/2014/main" id="{51235040-3958-489B-B349-D02F44C4DB82}"/>
              </a:ext>
            </a:extLst>
          </p:cNvPr>
          <p:cNvSpPr/>
          <p:nvPr/>
        </p:nvSpPr>
        <p:spPr>
          <a:xfrm>
            <a:off x="1490800" y="4929514"/>
            <a:ext cx="10353160" cy="8384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46175" rIns="68575" bIns="46175" anchor="t" anchorCtr="0">
            <a:noAutofit/>
          </a:bodyPr>
          <a:lstStyle/>
          <a:p>
            <a:pPr lvl="0">
              <a:buClr>
                <a:srgbClr val="000000"/>
              </a:buClr>
              <a:buSzPts val="600"/>
              <a:defRPr/>
            </a:pPr>
            <a:r>
              <a:rPr lang="es-EC" sz="1400" dirty="0">
                <a:solidFill>
                  <a:schemeClr val="bg1"/>
                </a:solidFill>
              </a:rPr>
              <a:t>El estándar ISO 37001: Sistema de Gestión antisoborno no se enfoca directamente la evaluación de riesgos cibernéticos como lo es el estándar ISO 27001: Seguridad de la información la cual garantiza la confiabilidad e integridad de los sistemas utilizados por la administración. </a:t>
            </a:r>
            <a:r>
              <a:rPr lang="es-EC" sz="1400" kern="0" dirty="0">
                <a:solidFill>
                  <a:srgbClr val="FFFFFF"/>
                </a:solidFill>
                <a:cs typeface="Arial"/>
              </a:rPr>
              <a:t> </a:t>
            </a:r>
            <a:endParaRPr lang="es-EC" sz="14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3" name="Google Shape;449;p54">
            <a:extLst>
              <a:ext uri="{FF2B5EF4-FFF2-40B4-BE49-F238E27FC236}">
                <a16:creationId xmlns:a16="http://schemas.microsoft.com/office/drawing/2014/main" id="{3D816D41-8684-4363-912D-043196CA24EB}"/>
              </a:ext>
            </a:extLst>
          </p:cNvPr>
          <p:cNvSpPr txBox="1"/>
          <p:nvPr/>
        </p:nvSpPr>
        <p:spPr>
          <a:xfrm>
            <a:off x="891062" y="5047425"/>
            <a:ext cx="534270" cy="40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902A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05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902A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1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EE0317-0729-495B-9392-8B9EAF4F3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77538"/>
              </p:ext>
            </p:extLst>
          </p:nvPr>
        </p:nvGraphicFramePr>
        <p:xfrm>
          <a:off x="1676400" y="1037551"/>
          <a:ext cx="9538137" cy="4417319"/>
        </p:xfrm>
        <a:graphic>
          <a:graphicData uri="http://schemas.openxmlformats.org/drawingml/2006/table">
            <a:tbl>
              <a:tblPr/>
              <a:tblGrid>
                <a:gridCol w="1574872">
                  <a:extLst>
                    <a:ext uri="{9D8B030D-6E8A-4147-A177-3AD203B41FA5}">
                      <a16:colId xmlns:a16="http://schemas.microsoft.com/office/drawing/2014/main" val="4023577778"/>
                    </a:ext>
                  </a:extLst>
                </a:gridCol>
                <a:gridCol w="1574872">
                  <a:extLst>
                    <a:ext uri="{9D8B030D-6E8A-4147-A177-3AD203B41FA5}">
                      <a16:colId xmlns:a16="http://schemas.microsoft.com/office/drawing/2014/main" val="3612903275"/>
                    </a:ext>
                  </a:extLst>
                </a:gridCol>
                <a:gridCol w="1574872">
                  <a:extLst>
                    <a:ext uri="{9D8B030D-6E8A-4147-A177-3AD203B41FA5}">
                      <a16:colId xmlns:a16="http://schemas.microsoft.com/office/drawing/2014/main" val="114349145"/>
                    </a:ext>
                  </a:extLst>
                </a:gridCol>
                <a:gridCol w="609628">
                  <a:extLst>
                    <a:ext uri="{9D8B030D-6E8A-4147-A177-3AD203B41FA5}">
                      <a16:colId xmlns:a16="http://schemas.microsoft.com/office/drawing/2014/main" val="2275887705"/>
                    </a:ext>
                  </a:extLst>
                </a:gridCol>
                <a:gridCol w="952543">
                  <a:extLst>
                    <a:ext uri="{9D8B030D-6E8A-4147-A177-3AD203B41FA5}">
                      <a16:colId xmlns:a16="http://schemas.microsoft.com/office/drawing/2014/main" val="1301535696"/>
                    </a:ext>
                  </a:extLst>
                </a:gridCol>
                <a:gridCol w="1320861">
                  <a:extLst>
                    <a:ext uri="{9D8B030D-6E8A-4147-A177-3AD203B41FA5}">
                      <a16:colId xmlns:a16="http://schemas.microsoft.com/office/drawing/2014/main" val="1857112838"/>
                    </a:ext>
                  </a:extLst>
                </a:gridCol>
                <a:gridCol w="1320861">
                  <a:extLst>
                    <a:ext uri="{9D8B030D-6E8A-4147-A177-3AD203B41FA5}">
                      <a16:colId xmlns:a16="http://schemas.microsoft.com/office/drawing/2014/main" val="2534470523"/>
                    </a:ext>
                  </a:extLst>
                </a:gridCol>
                <a:gridCol w="609628">
                  <a:extLst>
                    <a:ext uri="{9D8B030D-6E8A-4147-A177-3AD203B41FA5}">
                      <a16:colId xmlns:a16="http://schemas.microsoft.com/office/drawing/2014/main" val="2491582613"/>
                    </a:ext>
                  </a:extLst>
                </a:gridCol>
              </a:tblGrid>
              <a:tr h="395411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EVALUACIÓN DEL RIESGO DE FRAUDE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6424"/>
                  </a:ext>
                </a:extLst>
              </a:tr>
              <a:tr h="444838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Rara Vez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veces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menudo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Frecuentemente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74239"/>
                  </a:ext>
                </a:extLst>
              </a:tr>
              <a:tr h="225950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GESTIÓN ANTI-SOBORNO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Rara Vez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09473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 esperado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17508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del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952837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veces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38043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 esperado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8171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del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52755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menudo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88914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 esperado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52091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del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9187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Frecuentemente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34027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 esperado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56060"/>
                  </a:ext>
                </a:extLst>
              </a:tr>
              <a:tr h="225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del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8778"/>
                  </a:ext>
                </a:extLst>
              </a:tr>
              <a:tr h="225950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88934"/>
                  </a:ext>
                </a:extLst>
              </a:tr>
              <a:tr h="22595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Recuento esperado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77885"/>
                  </a:ext>
                </a:extLst>
              </a:tr>
              <a:tr h="41377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del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373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30697018-A5C6-42B0-8784-AB39582F8B9C}"/>
              </a:ext>
            </a:extLst>
          </p:cNvPr>
          <p:cNvSpPr txBox="1">
            <a:spLocks/>
          </p:cNvSpPr>
          <p:nvPr/>
        </p:nvSpPr>
        <p:spPr>
          <a:xfrm>
            <a:off x="348018" y="191182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RESULTADOS- ENCUESTAS</a:t>
            </a:r>
          </a:p>
        </p:txBody>
      </p:sp>
    </p:spTree>
    <p:extLst>
      <p:ext uri="{BB962C8B-B14F-4D97-AF65-F5344CB8AC3E}">
        <p14:creationId xmlns:p14="http://schemas.microsoft.com/office/powerpoint/2010/main" val="3686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330DFF-8396-4C59-96A3-EB21CB42E353}"/>
              </a:ext>
            </a:extLst>
          </p:cNvPr>
          <p:cNvSpPr txBox="1">
            <a:spLocks/>
          </p:cNvSpPr>
          <p:nvPr/>
        </p:nvSpPr>
        <p:spPr>
          <a:xfrm>
            <a:off x="442914" y="2274570"/>
            <a:ext cx="9540366" cy="38976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3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3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Cuando no tomas una postura en contra de la corrupción, tácitamente la apoyas.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Kamal</a:t>
            </a: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Hassan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7AD362-50EC-4B9B-872E-196A4E1C3A01}"/>
              </a:ext>
            </a:extLst>
          </p:cNvPr>
          <p:cNvSpPr txBox="1">
            <a:spLocks/>
          </p:cNvSpPr>
          <p:nvPr/>
        </p:nvSpPr>
        <p:spPr>
          <a:xfrm>
            <a:off x="442914" y="1314450"/>
            <a:ext cx="9540366" cy="1191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3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673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44B28A-9EDD-4635-B6C1-A05FD0ABB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43083"/>
              </p:ext>
            </p:extLst>
          </p:nvPr>
        </p:nvGraphicFramePr>
        <p:xfrm>
          <a:off x="2309047" y="1547192"/>
          <a:ext cx="6908800" cy="1813560"/>
        </p:xfrm>
        <a:graphic>
          <a:graphicData uri="http://schemas.openxmlformats.org/drawingml/2006/table">
            <a:tbl>
              <a:tblPr/>
              <a:tblGrid>
                <a:gridCol w="3035685">
                  <a:extLst>
                    <a:ext uri="{9D8B030D-6E8A-4147-A177-3AD203B41FA5}">
                      <a16:colId xmlns:a16="http://schemas.microsoft.com/office/drawing/2014/main" val="2298444168"/>
                    </a:ext>
                  </a:extLst>
                </a:gridCol>
                <a:gridCol w="1203806">
                  <a:extLst>
                    <a:ext uri="{9D8B030D-6E8A-4147-A177-3AD203B41FA5}">
                      <a16:colId xmlns:a16="http://schemas.microsoft.com/office/drawing/2014/main" val="1957159714"/>
                    </a:ext>
                  </a:extLst>
                </a:gridCol>
                <a:gridCol w="1622521">
                  <a:extLst>
                    <a:ext uri="{9D8B030D-6E8A-4147-A177-3AD203B41FA5}">
                      <a16:colId xmlns:a16="http://schemas.microsoft.com/office/drawing/2014/main" val="3295792567"/>
                    </a:ext>
                  </a:extLst>
                </a:gridCol>
                <a:gridCol w="418715">
                  <a:extLst>
                    <a:ext uri="{9D8B030D-6E8A-4147-A177-3AD203B41FA5}">
                      <a16:colId xmlns:a16="http://schemas.microsoft.com/office/drawing/2014/main" val="2856610809"/>
                    </a:ext>
                  </a:extLst>
                </a:gridCol>
                <a:gridCol w="628073">
                  <a:extLst>
                    <a:ext uri="{9D8B030D-6E8A-4147-A177-3AD203B41FA5}">
                      <a16:colId xmlns:a16="http://schemas.microsoft.com/office/drawing/2014/main" val="295636695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Significación asintótica (bilateral)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87504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Chi-cuadrado de Pearson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26,834</a:t>
                      </a:r>
                      <a:r>
                        <a:rPr lang="es-EC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94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Razón de verosimilitud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730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lineal por lineal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6878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de casos válidos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47134"/>
                  </a:ext>
                </a:extLst>
              </a:tr>
              <a:tr h="1968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a. 16 casillas (100,0%) han esperado un recuento menor que 5. El recuento mínimo esperado es ,97.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0574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A132D6-0369-4735-8D37-031CAFD07B52}"/>
              </a:ext>
            </a:extLst>
          </p:cNvPr>
          <p:cNvSpPr/>
          <p:nvPr/>
        </p:nvSpPr>
        <p:spPr>
          <a:xfrm>
            <a:off x="987972" y="3962399"/>
            <a:ext cx="10237076" cy="1671145"/>
          </a:xfrm>
          <a:prstGeom prst="rect">
            <a:avLst/>
          </a:prstGeom>
          <a:solidFill>
            <a:srgbClr val="DE7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 acuerdo con la prueba de chi-cuadrado el nivel de significancia (valor crítico observado) es de 0,001 menor a 0,05 por lo tanto se rechaza la </a:t>
            </a:r>
            <a:r>
              <a:rPr lang="es-EC" dirty="0" err="1"/>
              <a:t>hipótesis</a:t>
            </a:r>
            <a:r>
              <a:rPr lang="es-EC" dirty="0"/>
              <a:t> nula y se acepta la </a:t>
            </a:r>
            <a:r>
              <a:rPr lang="es-EC" dirty="0" err="1"/>
              <a:t>hipótesis</a:t>
            </a:r>
            <a:r>
              <a:rPr lang="es-EC" dirty="0"/>
              <a:t> alternativa, es decir que la implementación del ISO 37001 Sistemas de Gestión Antisoborno genera impacto en la evaluación del riesgo de fraude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2A6F566-3E3D-4076-8C6E-EB787A134BF4}"/>
              </a:ext>
            </a:extLst>
          </p:cNvPr>
          <p:cNvSpPr txBox="1">
            <a:spLocks/>
          </p:cNvSpPr>
          <p:nvPr/>
        </p:nvSpPr>
        <p:spPr>
          <a:xfrm>
            <a:off x="348018" y="191182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RESULTADOS- ENCUESTAS</a:t>
            </a:r>
          </a:p>
        </p:txBody>
      </p:sp>
    </p:spTree>
    <p:extLst>
      <p:ext uri="{BB962C8B-B14F-4D97-AF65-F5344CB8AC3E}">
        <p14:creationId xmlns:p14="http://schemas.microsoft.com/office/powerpoint/2010/main" val="3157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B9E886-1A22-45B5-A5A9-EEEC31313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222937"/>
              </p:ext>
            </p:extLst>
          </p:nvPr>
        </p:nvGraphicFramePr>
        <p:xfrm>
          <a:off x="230515" y="1944377"/>
          <a:ext cx="6348310" cy="380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EABC53-7C4C-4E54-BBBB-99B9F2F5C4AD}"/>
              </a:ext>
            </a:extLst>
          </p:cNvPr>
          <p:cNvSpPr txBox="1"/>
          <p:nvPr/>
        </p:nvSpPr>
        <p:spPr>
          <a:xfrm>
            <a:off x="279067" y="1205713"/>
            <a:ext cx="56158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dirty="0"/>
              <a:t>La empresa cuenta con la información documentada al respecto de la identificación, análisis, evaluación y priorización de los riesgos de soborno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96E38-B9B7-476C-A933-E546F120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0675"/>
            <a:ext cx="4940295" cy="4213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A2B6D-6433-4430-BB18-441518BF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475" y="5762926"/>
            <a:ext cx="2582539" cy="160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8B1881-2931-43A6-81D6-B01E420E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1235494"/>
            <a:ext cx="5753100" cy="4572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7B8737-75F1-410A-852E-FCAFCFEF3837}"/>
              </a:ext>
            </a:extLst>
          </p:cNvPr>
          <p:cNvSpPr txBox="1">
            <a:spLocks/>
          </p:cNvSpPr>
          <p:nvPr/>
        </p:nvSpPr>
        <p:spPr>
          <a:xfrm>
            <a:off x="348018" y="191182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RESULTADOS- ENCUESTAS</a:t>
            </a:r>
          </a:p>
        </p:txBody>
      </p:sp>
    </p:spTree>
    <p:extLst>
      <p:ext uri="{BB962C8B-B14F-4D97-AF65-F5344CB8AC3E}">
        <p14:creationId xmlns:p14="http://schemas.microsoft.com/office/powerpoint/2010/main" val="40752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EABC53-7C4C-4E54-BBBB-99B9F2F5C4AD}"/>
              </a:ext>
            </a:extLst>
          </p:cNvPr>
          <p:cNvSpPr txBox="1"/>
          <p:nvPr/>
        </p:nvSpPr>
        <p:spPr>
          <a:xfrm>
            <a:off x="279067" y="1205713"/>
            <a:ext cx="56158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dirty="0"/>
              <a:t>La organización realiza evaluaciones de riesgo de fraude en toda la empresa, que le permita identificar sus escenarios de riesgos y vulnerabilidades al fraude.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A2B6D-6433-4430-BB18-441518BF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76035"/>
            <a:ext cx="2582539" cy="16060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42B92D-BE83-4EED-9203-2D819A67F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70675"/>
              </p:ext>
            </p:extLst>
          </p:nvPr>
        </p:nvGraphicFramePr>
        <p:xfrm>
          <a:off x="39003" y="2018467"/>
          <a:ext cx="6096000" cy="374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59D8CDD-A001-4776-87FD-B2D7B586B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657"/>
          <a:stretch/>
        </p:blipFill>
        <p:spPr>
          <a:xfrm>
            <a:off x="6977912" y="1950215"/>
            <a:ext cx="3800680" cy="2957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184FF-6FD1-462C-8B60-1047CF31B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85" y="1259242"/>
            <a:ext cx="6324600" cy="381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BD0F532-5B8F-48EF-9997-43102E428A63}"/>
              </a:ext>
            </a:extLst>
          </p:cNvPr>
          <p:cNvSpPr txBox="1">
            <a:spLocks/>
          </p:cNvSpPr>
          <p:nvPr/>
        </p:nvSpPr>
        <p:spPr>
          <a:xfrm>
            <a:off x="348018" y="199274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RESULTADOS- ENCUESTAS</a:t>
            </a:r>
          </a:p>
        </p:txBody>
      </p:sp>
    </p:spTree>
    <p:extLst>
      <p:ext uri="{BB962C8B-B14F-4D97-AF65-F5344CB8AC3E}">
        <p14:creationId xmlns:p14="http://schemas.microsoft.com/office/powerpoint/2010/main" val="22286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EABC53-7C4C-4E54-BBBB-99B9F2F5C4AD}"/>
              </a:ext>
            </a:extLst>
          </p:cNvPr>
          <p:cNvSpPr txBox="1"/>
          <p:nvPr/>
        </p:nvSpPr>
        <p:spPr>
          <a:xfrm>
            <a:off x="51300" y="1193966"/>
            <a:ext cx="5615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dirty="0"/>
              <a:t>La administración evalúa constantemente las actividades para mitigar el fraude, los roles y responsabilidades de los cargos de la alta gerencia, así como los potenciales riesgos asociados con su poder de decisión y la posible capacidad de saltarse los controles internos existentes.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A2B6D-6433-4430-BB18-441518BF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67" y="5228282"/>
            <a:ext cx="2582539" cy="16060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28ACFB-BB3B-4504-905F-BA7AB2420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044713"/>
              </p:ext>
            </p:extLst>
          </p:nvPr>
        </p:nvGraphicFramePr>
        <p:xfrm>
          <a:off x="-42040" y="2098264"/>
          <a:ext cx="6442839" cy="369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7D22E69-6AB0-4B1A-AA8A-62427D75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46" y="1840944"/>
            <a:ext cx="3677278" cy="3237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DEB42-A70F-4BC4-8D9E-B506B6362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013" y="1583769"/>
            <a:ext cx="4791075" cy="25717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4BB2E14-D519-45A9-93AD-733B1CD3C46C}"/>
              </a:ext>
            </a:extLst>
          </p:cNvPr>
          <p:cNvSpPr txBox="1">
            <a:spLocks/>
          </p:cNvSpPr>
          <p:nvPr/>
        </p:nvSpPr>
        <p:spPr>
          <a:xfrm>
            <a:off x="348018" y="199274"/>
            <a:ext cx="10515600" cy="5765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3600" kern="0" dirty="0">
                <a:solidFill>
                  <a:schemeClr val="tx1"/>
                </a:solidFill>
              </a:rPr>
              <a:t>6. RESULTADOS- ENCUESTAS</a:t>
            </a:r>
          </a:p>
        </p:txBody>
      </p:sp>
    </p:spTree>
    <p:extLst>
      <p:ext uri="{BB962C8B-B14F-4D97-AF65-F5344CB8AC3E}">
        <p14:creationId xmlns:p14="http://schemas.microsoft.com/office/powerpoint/2010/main" val="752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CONCLUSIONES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44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1060075" y="1471904"/>
            <a:ext cx="1010652" cy="1590112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2284252" y="1487704"/>
            <a:ext cx="7940083" cy="2247517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2187506" y="3352399"/>
            <a:ext cx="8023293" cy="2360577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1060075" y="3346030"/>
            <a:ext cx="1010652" cy="166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id="{E706B9BB-727E-4FFF-82EF-F7E83F12E5F9}"/>
              </a:ext>
            </a:extLst>
          </p:cNvPr>
          <p:cNvSpPr txBox="1"/>
          <p:nvPr/>
        </p:nvSpPr>
        <p:spPr>
          <a:xfrm>
            <a:off x="1052872" y="183693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4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4AA4EEA0-1563-4FE4-966F-F75611D0FEA6}"/>
              </a:ext>
            </a:extLst>
          </p:cNvPr>
          <p:cNvSpPr txBox="1"/>
          <p:nvPr/>
        </p:nvSpPr>
        <p:spPr>
          <a:xfrm>
            <a:off x="1060964" y="380007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2</a:t>
            </a:r>
            <a:endParaRPr lang="en-GB" sz="4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2368843" y="1560059"/>
            <a:ext cx="761517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300" dirty="0">
                <a:solidFill>
                  <a:srgbClr val="000000"/>
                </a:solidFill>
              </a:rPr>
              <a:t>De acuerdo con la conclusión obtenida de la </a:t>
            </a:r>
            <a:r>
              <a:rPr lang="es-EC" sz="1300" dirty="0" err="1">
                <a:solidFill>
                  <a:srgbClr val="000000"/>
                </a:solidFill>
              </a:rPr>
              <a:t>hipótesis</a:t>
            </a:r>
            <a:r>
              <a:rPr lang="es-EC" sz="1300" dirty="0">
                <a:solidFill>
                  <a:srgbClr val="000000"/>
                </a:solidFill>
              </a:rPr>
              <a:t> alternativa, se considera que la implementación del ISO 37001: Sistema de Gestión Antisoborno impacta en los programas de evaluación del riesgo de fraude efectuados por las administraciones. De igual forma, las entidades a través del programa de cumplimiento acordes con la norma ISO 37001: Sistema de Gestión Antisoborno mitigan la vulnerabilidad del control interno implementados por el gobierno corporativo, así como establecen acciones que promueve a la organización a prevenir, detectar y enfrentar delitos económicos.</a:t>
            </a:r>
          </a:p>
          <a:p>
            <a:pPr algn="just">
              <a:defRPr/>
            </a:pPr>
            <a:endParaRPr lang="en-GB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9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2234127" y="3735221"/>
            <a:ext cx="77498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300" dirty="0">
                <a:solidFill>
                  <a:srgbClr val="000000"/>
                </a:solidFill>
              </a:rPr>
              <a:t>Aquellas empresas que establecen programas de cumplimiento acordes con la norma ISO 37001: Sistema de Gestión Antisoborno realizan y mantienen evaluaciones periódicas de riesgo asociados a delitos económicos que puedan afectar, económica o </a:t>
            </a:r>
            <a:r>
              <a:rPr lang="es-EC" sz="1300" dirty="0" err="1">
                <a:solidFill>
                  <a:srgbClr val="000000"/>
                </a:solidFill>
              </a:rPr>
              <a:t>reputacionalmente</a:t>
            </a:r>
            <a:r>
              <a:rPr lang="es-EC" sz="1300" dirty="0">
                <a:solidFill>
                  <a:srgbClr val="000000"/>
                </a:solidFill>
              </a:rPr>
              <a:t>, al contexto de la organización. Igualmente, dichas empresas refuerzan y reafirman el sistema en políticas sólidas y mecanismos de denuncia sobre posibles materializaciones de delitos económicos lo que promueve a varios socios de negocio tales como clientes o proveedores a contar con programas similares.</a:t>
            </a: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10341114" y="1482888"/>
            <a:ext cx="1010652" cy="155618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10341114" y="3357015"/>
            <a:ext cx="1010652" cy="15791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58">
            <a:extLst>
              <a:ext uri="{FF2B5EF4-FFF2-40B4-BE49-F238E27FC236}">
                <a16:creationId xmlns:a16="http://schemas.microsoft.com/office/drawing/2014/main" id="{4C3A6E16-4F48-4435-A4B1-89B548E4BBD7}"/>
              </a:ext>
            </a:extLst>
          </p:cNvPr>
          <p:cNvGrpSpPr/>
          <p:nvPr/>
        </p:nvGrpSpPr>
        <p:grpSpPr>
          <a:xfrm>
            <a:off x="10524670" y="3708126"/>
            <a:ext cx="643540" cy="643382"/>
            <a:chOff x="2700338" y="8651875"/>
            <a:chExt cx="6545262" cy="6543675"/>
          </a:xfrm>
          <a:solidFill>
            <a:srgbClr val="FFFFFF"/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1B2EBD5-508F-4673-BD31-4D06BEC7C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0A691365-FBC9-4A7C-9ED6-71BB29BB6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551D7CB-7BF3-4148-A48A-1A8197A7A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B85FEF13-9965-4B6A-9843-61BB8101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93D0B664-A0E7-4626-A928-0B025AF263CD}"/>
              </a:ext>
            </a:extLst>
          </p:cNvPr>
          <p:cNvGrpSpPr/>
          <p:nvPr/>
        </p:nvGrpSpPr>
        <p:grpSpPr>
          <a:xfrm>
            <a:off x="10559828" y="1852776"/>
            <a:ext cx="515056" cy="628234"/>
            <a:chOff x="7931851" y="2464731"/>
            <a:chExt cx="1002842" cy="1223210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EACAD809-3AB1-4E02-B5B8-7E62F7073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3D48BD60-F297-4C86-86B2-0836C324B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D7BB3DB9-4753-44B0-83E8-1B0313E8D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BCCC7F9A-3340-49BF-8DFA-BA2E37B24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D95B15AB-E4CA-4AAC-8C55-8FFD2AA31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40122F90-2351-43F8-A6AF-F8965FB61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95D02ED-84AE-479C-A557-2AF72A6A3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AE87451-ECD3-48B9-BFE4-94EC670A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326D089A-5895-4FC5-B78F-53F0708C1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348A755B-B6BC-4E2C-849A-42F06B7F3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E26803A5-355C-4684-AF90-E0E46D00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7C3E016-E1A9-405A-8451-E65D10C72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679CE96-0D59-4C36-BB74-715AF9243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9A8C8CC8-A714-4887-BDF9-3CF8DFC0C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6" name="Título 1">
            <a:extLst>
              <a:ext uri="{FF2B5EF4-FFF2-40B4-BE49-F238E27FC236}">
                <a16:creationId xmlns:a16="http://schemas.microsoft.com/office/drawing/2014/main" id="{947E76B5-084E-4A14-A1E6-A5880ACB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96"/>
            <a:ext cx="10515600" cy="453741"/>
          </a:xfrm>
        </p:spPr>
        <p:txBody>
          <a:bodyPr>
            <a:normAutofit fontScale="90000"/>
          </a:bodyPr>
          <a:lstStyle/>
          <a:p>
            <a:pPr algn="l"/>
            <a:r>
              <a:rPr lang="es-EC" sz="4000" b="1" dirty="0">
                <a:solidFill>
                  <a:schemeClr val="tx1"/>
                </a:solidFill>
              </a:rPr>
              <a:t>7.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7193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15">
            <a:extLst>
              <a:ext uri="{FF2B5EF4-FFF2-40B4-BE49-F238E27FC236}">
                <a16:creationId xmlns:a16="http://schemas.microsoft.com/office/drawing/2014/main" id="{1033C80E-A86A-4A87-BBBD-66563BF0F751}"/>
              </a:ext>
            </a:extLst>
          </p:cNvPr>
          <p:cNvSpPr>
            <a:spLocks/>
          </p:cNvSpPr>
          <p:nvPr/>
        </p:nvSpPr>
        <p:spPr bwMode="auto">
          <a:xfrm>
            <a:off x="2167841" y="3511695"/>
            <a:ext cx="8180523" cy="1634840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2167841" y="1651727"/>
            <a:ext cx="8180523" cy="1847919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1035800" y="1651728"/>
            <a:ext cx="1010652" cy="130473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34">
            <a:extLst>
              <a:ext uri="{FF2B5EF4-FFF2-40B4-BE49-F238E27FC236}">
                <a16:creationId xmlns:a16="http://schemas.microsoft.com/office/drawing/2014/main" id="{5849F47D-18E5-499D-80DF-2D51A3FDA800}"/>
              </a:ext>
            </a:extLst>
          </p:cNvPr>
          <p:cNvSpPr/>
          <p:nvPr/>
        </p:nvSpPr>
        <p:spPr>
          <a:xfrm>
            <a:off x="1035800" y="3522595"/>
            <a:ext cx="1010652" cy="16348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39">
            <a:extLst>
              <a:ext uri="{FF2B5EF4-FFF2-40B4-BE49-F238E27FC236}">
                <a16:creationId xmlns:a16="http://schemas.microsoft.com/office/drawing/2014/main" id="{6CF2BCA6-E21C-4F9B-9098-BE583FBBB905}"/>
              </a:ext>
            </a:extLst>
          </p:cNvPr>
          <p:cNvSpPr txBox="1"/>
          <p:nvPr/>
        </p:nvSpPr>
        <p:spPr>
          <a:xfrm>
            <a:off x="1028597" y="199270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lang="en-GB" sz="4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40">
            <a:extLst>
              <a:ext uri="{FF2B5EF4-FFF2-40B4-BE49-F238E27FC236}">
                <a16:creationId xmlns:a16="http://schemas.microsoft.com/office/drawing/2014/main" id="{F281CB12-5739-49B2-BB21-C4360A59260C}"/>
              </a:ext>
            </a:extLst>
          </p:cNvPr>
          <p:cNvSpPr txBox="1"/>
          <p:nvPr/>
        </p:nvSpPr>
        <p:spPr>
          <a:xfrm>
            <a:off x="1028597" y="407261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lang="en-GB" sz="4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id="{C3E62F1D-74E4-4B10-A569-DD2CAFE642AA}"/>
              </a:ext>
            </a:extLst>
          </p:cNvPr>
          <p:cNvSpPr txBox="1"/>
          <p:nvPr/>
        </p:nvSpPr>
        <p:spPr>
          <a:xfrm>
            <a:off x="2339005" y="1881485"/>
            <a:ext cx="77443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300" dirty="0"/>
              <a:t>La implementación de modelos de prevención de delitos económicos tales como la norma ISO 37001: Sistema de Gestión Antisoborno no garantiza la eliminación de hechos fraudulentos en su totalidad dentro de las empresas debido a que dichos delitos se encuentran asociados principalmente al factor humano y en la mayoría de casos los delitos económicos más robustos se han generado por los altos mandos de la organización.</a:t>
            </a:r>
          </a:p>
        </p:txBody>
      </p:sp>
      <p:sp>
        <p:nvSpPr>
          <p:cNvPr id="71" name="TextBox 44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2321670" y="3600298"/>
            <a:ext cx="7765697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endParaRPr lang="es-EC" sz="1300" dirty="0"/>
          </a:p>
          <a:p>
            <a:pPr lvl="0" algn="just"/>
            <a:r>
              <a:rPr lang="es-EC" sz="1300" dirty="0"/>
              <a:t>La efectividad en la implementación de la norma ISO 37001: Sistema de Gestión Antisoborno depende de la complejidad, tamaño de la organización, giro del negocio y montos que maneja la empresa en cada transacción por lo que los esfuerzo para el adecuado funcionamiento debe ser enfocado y medido de acuerdo con cada empresa.</a:t>
            </a:r>
          </a:p>
          <a:p>
            <a:pPr algn="just">
              <a:defRPr/>
            </a:pPr>
            <a:endParaRPr lang="en-GB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4" name="Rectangle 47">
            <a:extLst>
              <a:ext uri="{FF2B5EF4-FFF2-40B4-BE49-F238E27FC236}">
                <a16:creationId xmlns:a16="http://schemas.microsoft.com/office/drawing/2014/main" id="{F142877E-6473-4754-AF49-0AE2815393A5}"/>
              </a:ext>
            </a:extLst>
          </p:cNvPr>
          <p:cNvSpPr/>
          <p:nvPr/>
        </p:nvSpPr>
        <p:spPr>
          <a:xfrm>
            <a:off x="10469753" y="1632497"/>
            <a:ext cx="1010652" cy="130473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48">
            <a:extLst>
              <a:ext uri="{FF2B5EF4-FFF2-40B4-BE49-F238E27FC236}">
                <a16:creationId xmlns:a16="http://schemas.microsoft.com/office/drawing/2014/main" id="{FB385F95-B667-4C6C-AC8D-2F87BD2350AF}"/>
              </a:ext>
            </a:extLst>
          </p:cNvPr>
          <p:cNvSpPr/>
          <p:nvPr/>
        </p:nvSpPr>
        <p:spPr>
          <a:xfrm>
            <a:off x="10478679" y="3533580"/>
            <a:ext cx="1010652" cy="15644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" name="Group 88">
            <a:extLst>
              <a:ext uri="{FF2B5EF4-FFF2-40B4-BE49-F238E27FC236}">
                <a16:creationId xmlns:a16="http://schemas.microsoft.com/office/drawing/2014/main" id="{FDEB4A94-CB62-4E64-BD6B-54DB2C8596A6}"/>
              </a:ext>
            </a:extLst>
          </p:cNvPr>
          <p:cNvGrpSpPr/>
          <p:nvPr/>
        </p:nvGrpSpPr>
        <p:grpSpPr>
          <a:xfrm>
            <a:off x="10683631" y="2060772"/>
            <a:ext cx="576564" cy="515366"/>
            <a:chOff x="5418138" y="4568825"/>
            <a:chExt cx="568325" cy="508001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3C04B194-F1BA-4216-A8AE-ED6E45F4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CA3637B6-5680-4FDE-A174-7187CA1AE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F3765078-5E0B-4671-8870-D7233E1C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611C5A16-086F-46D9-BA1E-7CF2B469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1" name="Group 63">
            <a:extLst>
              <a:ext uri="{FF2B5EF4-FFF2-40B4-BE49-F238E27FC236}">
                <a16:creationId xmlns:a16="http://schemas.microsoft.com/office/drawing/2014/main" id="{93D0B664-A0E7-4626-A928-0B025AF263CD}"/>
              </a:ext>
            </a:extLst>
          </p:cNvPr>
          <p:cNvGrpSpPr/>
          <p:nvPr/>
        </p:nvGrpSpPr>
        <p:grpSpPr>
          <a:xfrm>
            <a:off x="10683857" y="3726074"/>
            <a:ext cx="515056" cy="628234"/>
            <a:chOff x="7931851" y="2464731"/>
            <a:chExt cx="1002842" cy="1223210"/>
          </a:xfrm>
        </p:grpSpPr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EACAD809-3AB1-4E02-B5B8-7E62F7073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3D48BD60-F297-4C86-86B2-0836C324B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D7BB3DB9-4753-44B0-83E8-1B0313E8D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BCCC7F9A-3340-49BF-8DFA-BA2E37B24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D95B15AB-E4CA-4AAC-8C55-8FFD2AA31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40122F90-2351-43F8-A6AF-F8965FB61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195D02ED-84AE-479C-A557-2AF72A6A3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FAE87451-ECD3-48B9-BFE4-94EC670A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326D089A-5895-4FC5-B78F-53F0708C1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348A755B-B6BC-4E2C-849A-42F06B7F3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E26803A5-355C-4684-AF90-E0E46D00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E7C3E016-E1A9-405A-8451-E65D10C72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6679CE96-0D59-4C36-BB74-715AF9243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9A8C8CC8-A714-4887-BDF9-3CF8DFC0C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6" name="Título 1">
            <a:extLst>
              <a:ext uri="{FF2B5EF4-FFF2-40B4-BE49-F238E27FC236}">
                <a16:creationId xmlns:a16="http://schemas.microsoft.com/office/drawing/2014/main" id="{947E76B5-084E-4A14-A1E6-A5880ACB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96"/>
            <a:ext cx="10515600" cy="453741"/>
          </a:xfrm>
        </p:spPr>
        <p:txBody>
          <a:bodyPr>
            <a:normAutofit fontScale="90000"/>
          </a:bodyPr>
          <a:lstStyle/>
          <a:p>
            <a:pPr algn="l"/>
            <a:r>
              <a:rPr lang="es-EC" sz="4000" b="1" dirty="0">
                <a:solidFill>
                  <a:schemeClr val="tx1"/>
                </a:solidFill>
              </a:rPr>
              <a:t>7. CONCLUSIONES</a:t>
            </a:r>
          </a:p>
        </p:txBody>
      </p:sp>
    </p:spTree>
    <p:extLst>
      <p:ext uri="{BB962C8B-B14F-4D97-AF65-F5344CB8AC3E}">
        <p14:creationId xmlns:p14="http://schemas.microsoft.com/office/powerpoint/2010/main" val="36684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2744924"/>
            <a:ext cx="6208482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RECOMENDACIONES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6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58;p52">
            <a:extLst>
              <a:ext uri="{FF2B5EF4-FFF2-40B4-BE49-F238E27FC236}">
                <a16:creationId xmlns:a16="http://schemas.microsoft.com/office/drawing/2014/main" id="{7D498C4F-8E21-42C3-BF45-60F8F8138F18}"/>
              </a:ext>
            </a:extLst>
          </p:cNvPr>
          <p:cNvGrpSpPr/>
          <p:nvPr/>
        </p:nvGrpSpPr>
        <p:grpSpPr>
          <a:xfrm>
            <a:off x="1626499" y="631178"/>
            <a:ext cx="9160184" cy="5174071"/>
            <a:chOff x="522164" y="2199902"/>
            <a:chExt cx="4676775" cy="3181350"/>
          </a:xfrm>
        </p:grpSpPr>
        <p:sp>
          <p:nvSpPr>
            <p:cNvPr id="14" name="Google Shape;359;p52">
              <a:extLst>
                <a:ext uri="{FF2B5EF4-FFF2-40B4-BE49-F238E27FC236}">
                  <a16:creationId xmlns:a16="http://schemas.microsoft.com/office/drawing/2014/main" id="{CC5EFBAD-546C-4DDB-B46D-AB40BE3CD90A}"/>
                </a:ext>
              </a:extLst>
            </p:cNvPr>
            <p:cNvSpPr/>
            <p:nvPr/>
          </p:nvSpPr>
          <p:spPr>
            <a:xfrm>
              <a:off x="2971677" y="3598490"/>
              <a:ext cx="2227263" cy="1782763"/>
            </a:xfrm>
            <a:custGeom>
              <a:avLst/>
              <a:gdLst/>
              <a:ahLst/>
              <a:cxnLst/>
              <a:rect l="l" t="t" r="r" b="b"/>
              <a:pathLst>
                <a:path w="1403" h="1123" extrusionOk="0">
                  <a:moveTo>
                    <a:pt x="1402" y="1122"/>
                  </a:moveTo>
                  <a:lnTo>
                    <a:pt x="1402" y="162"/>
                  </a:lnTo>
                  <a:lnTo>
                    <a:pt x="795" y="162"/>
                  </a:lnTo>
                  <a:lnTo>
                    <a:pt x="700" y="0"/>
                  </a:lnTo>
                  <a:lnTo>
                    <a:pt x="614" y="162"/>
                  </a:lnTo>
                  <a:lnTo>
                    <a:pt x="0" y="162"/>
                  </a:lnTo>
                  <a:lnTo>
                    <a:pt x="0" y="1122"/>
                  </a:lnTo>
                  <a:lnTo>
                    <a:pt x="1402" y="1122"/>
                  </a:lnTo>
                </a:path>
              </a:pathLst>
            </a:custGeom>
            <a:solidFill>
              <a:srgbClr val="EB8C00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0;p52">
              <a:extLst>
                <a:ext uri="{FF2B5EF4-FFF2-40B4-BE49-F238E27FC236}">
                  <a16:creationId xmlns:a16="http://schemas.microsoft.com/office/drawing/2014/main" id="{89200D2E-BEEF-47D5-9462-C7E77A98A920}"/>
                </a:ext>
              </a:extLst>
            </p:cNvPr>
            <p:cNvSpPr/>
            <p:nvPr/>
          </p:nvSpPr>
          <p:spPr>
            <a:xfrm>
              <a:off x="522164" y="3868365"/>
              <a:ext cx="2551113" cy="1512888"/>
            </a:xfrm>
            <a:custGeom>
              <a:avLst/>
              <a:gdLst/>
              <a:ahLst/>
              <a:cxnLst/>
              <a:rect l="l" t="t" r="r" b="b"/>
              <a:pathLst>
                <a:path w="1607" h="953" extrusionOk="0">
                  <a:moveTo>
                    <a:pt x="0" y="0"/>
                  </a:moveTo>
                  <a:lnTo>
                    <a:pt x="0" y="952"/>
                  </a:lnTo>
                  <a:lnTo>
                    <a:pt x="1401" y="952"/>
                  </a:lnTo>
                  <a:lnTo>
                    <a:pt x="1401" y="556"/>
                  </a:lnTo>
                  <a:lnTo>
                    <a:pt x="1606" y="472"/>
                  </a:lnTo>
                  <a:lnTo>
                    <a:pt x="1401" y="395"/>
                  </a:lnTo>
                  <a:lnTo>
                    <a:pt x="1401" y="0"/>
                  </a:lnTo>
                  <a:lnTo>
                    <a:pt x="0" y="0"/>
                  </a:lnTo>
                </a:path>
              </a:pathLst>
            </a:custGeom>
            <a:solidFill>
              <a:srgbClr val="DB536A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1;p52">
              <a:extLst>
                <a:ext uri="{FF2B5EF4-FFF2-40B4-BE49-F238E27FC236}">
                  <a16:creationId xmlns:a16="http://schemas.microsoft.com/office/drawing/2014/main" id="{F6842BCF-BF2F-4DCF-B898-E6B7CB512855}"/>
                </a:ext>
              </a:extLst>
            </p:cNvPr>
            <p:cNvSpPr/>
            <p:nvPr/>
          </p:nvSpPr>
          <p:spPr>
            <a:xfrm>
              <a:off x="522164" y="2199902"/>
              <a:ext cx="2225675" cy="1781175"/>
            </a:xfrm>
            <a:custGeom>
              <a:avLst/>
              <a:gdLst/>
              <a:ahLst/>
              <a:cxnLst/>
              <a:rect l="l" t="t" r="r" b="b"/>
              <a:pathLst>
                <a:path w="1402" h="1122" extrusionOk="0">
                  <a:moveTo>
                    <a:pt x="0" y="0"/>
                  </a:moveTo>
                  <a:lnTo>
                    <a:pt x="0" y="958"/>
                  </a:lnTo>
                  <a:lnTo>
                    <a:pt x="606" y="958"/>
                  </a:lnTo>
                  <a:lnTo>
                    <a:pt x="700" y="1121"/>
                  </a:lnTo>
                  <a:lnTo>
                    <a:pt x="786" y="958"/>
                  </a:lnTo>
                  <a:lnTo>
                    <a:pt x="1401" y="958"/>
                  </a:lnTo>
                  <a:lnTo>
                    <a:pt x="1401" y="0"/>
                  </a:lnTo>
                  <a:lnTo>
                    <a:pt x="0" y="0"/>
                  </a:lnTo>
                </a:path>
              </a:pathLst>
            </a:custGeom>
            <a:solidFill>
              <a:srgbClr val="7D7D7D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2;p52">
              <a:extLst>
                <a:ext uri="{FF2B5EF4-FFF2-40B4-BE49-F238E27FC236}">
                  <a16:creationId xmlns:a16="http://schemas.microsoft.com/office/drawing/2014/main" id="{45BA7AE5-CB3D-48B2-8825-7E00CD29A111}"/>
                </a:ext>
              </a:extLst>
            </p:cNvPr>
            <p:cNvSpPr/>
            <p:nvPr/>
          </p:nvSpPr>
          <p:spPr>
            <a:xfrm>
              <a:off x="2646239" y="2199902"/>
              <a:ext cx="2552700" cy="1514475"/>
            </a:xfrm>
            <a:custGeom>
              <a:avLst/>
              <a:gdLst/>
              <a:ahLst/>
              <a:cxnLst/>
              <a:rect l="l" t="t" r="r" b="b"/>
              <a:pathLst>
                <a:path w="1608" h="954" extrusionOk="0">
                  <a:moveTo>
                    <a:pt x="1607" y="0"/>
                  </a:moveTo>
                  <a:lnTo>
                    <a:pt x="1607" y="951"/>
                  </a:lnTo>
                  <a:lnTo>
                    <a:pt x="946" y="953"/>
                  </a:lnTo>
                  <a:lnTo>
                    <a:pt x="905" y="873"/>
                  </a:lnTo>
                  <a:lnTo>
                    <a:pt x="867" y="953"/>
                  </a:lnTo>
                  <a:lnTo>
                    <a:pt x="204" y="951"/>
                  </a:lnTo>
                  <a:lnTo>
                    <a:pt x="204" y="556"/>
                  </a:lnTo>
                  <a:lnTo>
                    <a:pt x="0" y="472"/>
                  </a:lnTo>
                  <a:lnTo>
                    <a:pt x="204" y="394"/>
                  </a:lnTo>
                  <a:lnTo>
                    <a:pt x="204" y="0"/>
                  </a:lnTo>
                  <a:lnTo>
                    <a:pt x="1607" y="0"/>
                  </a:lnTo>
                </a:path>
              </a:pathLst>
            </a:custGeom>
            <a:solidFill>
              <a:srgbClr val="D04A02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3;p52">
              <a:extLst>
                <a:ext uri="{FF2B5EF4-FFF2-40B4-BE49-F238E27FC236}">
                  <a16:creationId xmlns:a16="http://schemas.microsoft.com/office/drawing/2014/main" id="{3AB9FD58-7304-4CCA-8CC6-78045D424EFD}"/>
                </a:ext>
              </a:extLst>
            </p:cNvPr>
            <p:cNvSpPr/>
            <p:nvPr/>
          </p:nvSpPr>
          <p:spPr>
            <a:xfrm>
              <a:off x="547563" y="2230065"/>
              <a:ext cx="2089200" cy="1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025" tIns="29525" rIns="58025" bIns="29525" anchor="t" anchorCtr="0">
              <a:no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s-EC" sz="1300" dirty="0">
                  <a:solidFill>
                    <a:schemeClr val="bg1"/>
                  </a:solidFill>
                </a:rPr>
                <a:t>Las organizaciones y sus proveedores y clientes deberían implementar modelos de prevención de delitos tales como la norma ISO 37001: Sistema de Gestión Antisoborno, debido a que este modelo de prevención permite a las empresas mejorar su capacidad para prevenir la materialización de riesgos asociados a delitos económicos como soborno, fraude, lavado de activos y cuyo caso dicho riesgo se materialice pueda ser identificado y corregido por la administración.</a:t>
              </a:r>
              <a:r>
                <a:rPr lang="es-EC" sz="1300" kern="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</a:p>
            <a:p>
              <a:pPr>
                <a:buClr>
                  <a:srgbClr val="000000"/>
                </a:buClr>
                <a:buSzPts val="900"/>
                <a:buFont typeface="Arial"/>
                <a:buNone/>
              </a:pPr>
              <a:endParaRPr lang="es-EC" sz="1300" dirty="0"/>
            </a:p>
          </p:txBody>
        </p:sp>
        <p:sp>
          <p:nvSpPr>
            <p:cNvPr id="19" name="Google Shape;364;p52">
              <a:extLst>
                <a:ext uri="{FF2B5EF4-FFF2-40B4-BE49-F238E27FC236}">
                  <a16:creationId xmlns:a16="http://schemas.microsoft.com/office/drawing/2014/main" id="{82C6F9A1-7F22-4354-AC20-8385E0B88AF9}"/>
                </a:ext>
              </a:extLst>
            </p:cNvPr>
            <p:cNvSpPr/>
            <p:nvPr/>
          </p:nvSpPr>
          <p:spPr>
            <a:xfrm>
              <a:off x="2995489" y="2222127"/>
              <a:ext cx="2052600" cy="1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025" tIns="29525" rIns="58025" bIns="29525" anchor="t" anchorCtr="0">
              <a:no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s-EC" sz="1400" dirty="0">
                  <a:solidFill>
                    <a:schemeClr val="bg1"/>
                  </a:solidFill>
                </a:rPr>
                <a:t>Se recomienda a las empresas que mantienen implementados modelos de prevención de delitos económicos tales como la norma ISO 37001: Sistema de Gestión Antisoborno, realizar un adecuado seguimiento al compromiso que mantiene el gobierno corporativo y la gerencia para la implementación del sistema dentro de toda la organización debido a que los altos mandos son los principales elementos en la eficacia que tendrá dicho modelo sobre la organización.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5;p52">
              <a:extLst>
                <a:ext uri="{FF2B5EF4-FFF2-40B4-BE49-F238E27FC236}">
                  <a16:creationId xmlns:a16="http://schemas.microsoft.com/office/drawing/2014/main" id="{B8FB864A-B3BF-4D9A-8C70-A617239688D9}"/>
                </a:ext>
              </a:extLst>
            </p:cNvPr>
            <p:cNvSpPr/>
            <p:nvPr/>
          </p:nvSpPr>
          <p:spPr>
            <a:xfrm>
              <a:off x="547563" y="3908052"/>
              <a:ext cx="2163900" cy="1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025" tIns="29525" rIns="58025" bIns="29525" anchor="t" anchorCtr="0">
              <a:no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s-EC" sz="1400" dirty="0">
                  <a:solidFill>
                    <a:schemeClr val="bg1"/>
                  </a:solidFill>
                </a:rPr>
                <a:t>Las empresas deberían hacer un análisis detallado sobre las posibles diferencias y brechas que existen entre el sistema de gestión de riesgo asociado principalmente a delitos económicos ejecutado por la administración actualmente y los beneficios que promueve modelos de prevención de delitos económicos tales como la norma ISO 37001: Sistema de Gestión Antisoborno.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6;p52">
              <a:extLst>
                <a:ext uri="{FF2B5EF4-FFF2-40B4-BE49-F238E27FC236}">
                  <a16:creationId xmlns:a16="http://schemas.microsoft.com/office/drawing/2014/main" id="{EF80F894-72F8-4806-9572-7DF34A7B2D93}"/>
                </a:ext>
              </a:extLst>
            </p:cNvPr>
            <p:cNvSpPr/>
            <p:nvPr/>
          </p:nvSpPr>
          <p:spPr>
            <a:xfrm>
              <a:off x="2995489" y="3908052"/>
              <a:ext cx="2003400" cy="1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025" tIns="29525" rIns="58025" bIns="29525" anchor="t" anchorCtr="0">
              <a:no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s-EC" sz="1400" dirty="0">
                  <a:solidFill>
                    <a:schemeClr val="bg1"/>
                  </a:solidFill>
                </a:rPr>
                <a:t>Se sugiere someter a evaluaciones, por terceros, los procesos realizados por la administración para la gestión del riesgo y la implementación de modelos de prevención de delitos económicos tales como la norma ISO 37001: Sistema de Gestión Antisoborno para evaluar las debilidades dentro de la implementación del modelo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711648CE-9651-48EF-A3B1-CA6B409CEAD1}"/>
              </a:ext>
            </a:extLst>
          </p:cNvPr>
          <p:cNvSpPr txBox="1">
            <a:spLocks/>
          </p:cNvSpPr>
          <p:nvPr/>
        </p:nvSpPr>
        <p:spPr>
          <a:xfrm>
            <a:off x="393139" y="-82402"/>
            <a:ext cx="10515600" cy="767639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kern="0" dirty="0">
                <a:solidFill>
                  <a:schemeClr val="tx1"/>
                </a:solidFill>
              </a:rPr>
              <a:t>8. RECOMENDACIONES</a:t>
            </a:r>
          </a:p>
        </p:txBody>
      </p:sp>
      <p:grpSp>
        <p:nvGrpSpPr>
          <p:cNvPr id="27" name="Group 76">
            <a:extLst>
              <a:ext uri="{FF2B5EF4-FFF2-40B4-BE49-F238E27FC236}">
                <a16:creationId xmlns:a16="http://schemas.microsoft.com/office/drawing/2014/main" id="{F70CED56-3BF6-4259-97AE-031C063A71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6154" y="2465124"/>
            <a:ext cx="523087" cy="523008"/>
            <a:chOff x="986" y="0"/>
            <a:chExt cx="6673" cy="6672"/>
          </a:xfrm>
          <a:solidFill>
            <a:srgbClr val="464646"/>
          </a:solidFill>
        </p:grpSpPr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id="{3C45AA65-B2D8-4911-9529-F7BAAF407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73" cy="6672"/>
            </a:xfrm>
            <a:custGeom>
              <a:avLst/>
              <a:gdLst>
                <a:gd name="T0" fmla="*/ 0 w 6673"/>
                <a:gd name="T1" fmla="*/ 0 h 6672"/>
                <a:gd name="T2" fmla="*/ 0 w 6673"/>
                <a:gd name="T3" fmla="*/ 6672 h 6672"/>
                <a:gd name="T4" fmla="*/ 6673 w 6673"/>
                <a:gd name="T5" fmla="*/ 6672 h 6672"/>
                <a:gd name="T6" fmla="*/ 6673 w 6673"/>
                <a:gd name="T7" fmla="*/ 0 h 6672"/>
                <a:gd name="T8" fmla="*/ 0 w 6673"/>
                <a:gd name="T9" fmla="*/ 0 h 6672"/>
                <a:gd name="T10" fmla="*/ 6389 w 6673"/>
                <a:gd name="T11" fmla="*/ 6386 h 6672"/>
                <a:gd name="T12" fmla="*/ 284 w 6673"/>
                <a:gd name="T13" fmla="*/ 6386 h 6672"/>
                <a:gd name="T14" fmla="*/ 284 w 6673"/>
                <a:gd name="T15" fmla="*/ 286 h 6672"/>
                <a:gd name="T16" fmla="*/ 6389 w 6673"/>
                <a:gd name="T17" fmla="*/ 286 h 6672"/>
                <a:gd name="T18" fmla="*/ 6389 w 6673"/>
                <a:gd name="T19" fmla="*/ 6386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3" h="6672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id="{8762FE80-AA66-403B-A72B-D3733CDB8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" y="674"/>
              <a:ext cx="5287" cy="5284"/>
            </a:xfrm>
            <a:custGeom>
              <a:avLst/>
              <a:gdLst>
                <a:gd name="T0" fmla="*/ 2148 w 5287"/>
                <a:gd name="T1" fmla="*/ 3859 h 5284"/>
                <a:gd name="T2" fmla="*/ 2745 w 5287"/>
                <a:gd name="T3" fmla="*/ 4099 h 5284"/>
                <a:gd name="T4" fmla="*/ 3263 w 5287"/>
                <a:gd name="T5" fmla="*/ 4151 h 5284"/>
                <a:gd name="T6" fmla="*/ 3619 w 5287"/>
                <a:gd name="T7" fmla="*/ 4111 h 5284"/>
                <a:gd name="T8" fmla="*/ 3959 w 5287"/>
                <a:gd name="T9" fmla="*/ 4013 h 5284"/>
                <a:gd name="T10" fmla="*/ 4277 w 5287"/>
                <a:gd name="T11" fmla="*/ 3859 h 5284"/>
                <a:gd name="T12" fmla="*/ 4565 w 5287"/>
                <a:gd name="T13" fmla="*/ 3649 h 5284"/>
                <a:gd name="T14" fmla="*/ 4787 w 5287"/>
                <a:gd name="T15" fmla="*/ 3427 h 5284"/>
                <a:gd name="T16" fmla="*/ 4999 w 5287"/>
                <a:gd name="T17" fmla="*/ 3131 h 5284"/>
                <a:gd name="T18" fmla="*/ 5153 w 5287"/>
                <a:gd name="T19" fmla="*/ 2809 h 5284"/>
                <a:gd name="T20" fmla="*/ 5249 w 5287"/>
                <a:gd name="T21" fmla="*/ 2471 h 5284"/>
                <a:gd name="T22" fmla="*/ 5265 w 5287"/>
                <a:gd name="T23" fmla="*/ 1777 h 5284"/>
                <a:gd name="T24" fmla="*/ 5169 w 5287"/>
                <a:gd name="T25" fmla="*/ 1387 h 5284"/>
                <a:gd name="T26" fmla="*/ 5025 w 5287"/>
                <a:gd name="T27" fmla="*/ 1063 h 5284"/>
                <a:gd name="T28" fmla="*/ 4821 w 5287"/>
                <a:gd name="T29" fmla="*/ 766 h 5284"/>
                <a:gd name="T30" fmla="*/ 4603 w 5287"/>
                <a:gd name="T31" fmla="*/ 536 h 5284"/>
                <a:gd name="T32" fmla="*/ 4319 w 5287"/>
                <a:gd name="T33" fmla="*/ 320 h 5284"/>
                <a:gd name="T34" fmla="*/ 4005 w 5287"/>
                <a:gd name="T35" fmla="*/ 156 h 5284"/>
                <a:gd name="T36" fmla="*/ 3669 w 5287"/>
                <a:gd name="T37" fmla="*/ 50 h 5284"/>
                <a:gd name="T38" fmla="*/ 3315 w 5287"/>
                <a:gd name="T39" fmla="*/ 2 h 5284"/>
                <a:gd name="T40" fmla="*/ 3005 w 5287"/>
                <a:gd name="T41" fmla="*/ 10 h 5284"/>
                <a:gd name="T42" fmla="*/ 2655 w 5287"/>
                <a:gd name="T43" fmla="*/ 74 h 5284"/>
                <a:gd name="T44" fmla="*/ 2322 w 5287"/>
                <a:gd name="T45" fmla="*/ 198 h 5284"/>
                <a:gd name="T46" fmla="*/ 2016 w 5287"/>
                <a:gd name="T47" fmla="*/ 376 h 5284"/>
                <a:gd name="T48" fmla="*/ 1742 w 5287"/>
                <a:gd name="T49" fmla="*/ 608 h 5284"/>
                <a:gd name="T50" fmla="*/ 1542 w 5287"/>
                <a:gd name="T51" fmla="*/ 838 h 5284"/>
                <a:gd name="T52" fmla="*/ 1264 w 5287"/>
                <a:gd name="T53" fmla="*/ 1351 h 5284"/>
                <a:gd name="T54" fmla="*/ 1136 w 5287"/>
                <a:gd name="T55" fmla="*/ 2009 h 5284"/>
                <a:gd name="T56" fmla="*/ 1220 w 5287"/>
                <a:gd name="T57" fmla="*/ 2669 h 5284"/>
                <a:gd name="T58" fmla="*/ 1520 w 5287"/>
                <a:gd name="T59" fmla="*/ 3281 h 5284"/>
                <a:gd name="T60" fmla="*/ 4477 w 5287"/>
                <a:gd name="T61" fmla="*/ 3343 h 5284"/>
                <a:gd name="T62" fmla="*/ 4055 w 5287"/>
                <a:gd name="T63" fmla="*/ 3657 h 5284"/>
                <a:gd name="T64" fmla="*/ 3477 w 5287"/>
                <a:gd name="T65" fmla="*/ 3847 h 5284"/>
                <a:gd name="T66" fmla="*/ 2945 w 5287"/>
                <a:gd name="T67" fmla="*/ 3847 h 5284"/>
                <a:gd name="T68" fmla="*/ 2366 w 5287"/>
                <a:gd name="T69" fmla="*/ 3657 h 5284"/>
                <a:gd name="T70" fmla="*/ 1942 w 5287"/>
                <a:gd name="T71" fmla="*/ 3343 h 5284"/>
                <a:gd name="T72" fmla="*/ 1706 w 5287"/>
                <a:gd name="T73" fmla="*/ 3051 h 5284"/>
                <a:gd name="T74" fmla="*/ 4713 w 5287"/>
                <a:gd name="T75" fmla="*/ 3051 h 5284"/>
                <a:gd name="T76" fmla="*/ 4511 w 5287"/>
                <a:gd name="T77" fmla="*/ 3307 h 5284"/>
                <a:gd name="T78" fmla="*/ 3453 w 5287"/>
                <a:gd name="T79" fmla="*/ 2765 h 5284"/>
                <a:gd name="T80" fmla="*/ 4197 w 5287"/>
                <a:gd name="T81" fmla="*/ 2765 h 5284"/>
                <a:gd name="T82" fmla="*/ 1942 w 5287"/>
                <a:gd name="T83" fmla="*/ 808 h 5284"/>
                <a:gd name="T84" fmla="*/ 2444 w 5287"/>
                <a:gd name="T85" fmla="*/ 454 h 5284"/>
                <a:gd name="T86" fmla="*/ 3033 w 5287"/>
                <a:gd name="T87" fmla="*/ 292 h 5284"/>
                <a:gd name="T88" fmla="*/ 3563 w 5287"/>
                <a:gd name="T89" fmla="*/ 318 h 5284"/>
                <a:gd name="T90" fmla="*/ 4131 w 5287"/>
                <a:gd name="T91" fmla="*/ 538 h 5284"/>
                <a:gd name="T92" fmla="*/ 4527 w 5287"/>
                <a:gd name="T93" fmla="*/ 860 h 5284"/>
                <a:gd name="T94" fmla="*/ 4799 w 5287"/>
                <a:gd name="T95" fmla="*/ 1245 h 5284"/>
                <a:gd name="T96" fmla="*/ 4957 w 5287"/>
                <a:gd name="T97" fmla="*/ 1677 h 5284"/>
                <a:gd name="T98" fmla="*/ 5001 w 5287"/>
                <a:gd name="T99" fmla="*/ 2129 h 5284"/>
                <a:gd name="T100" fmla="*/ 4929 w 5287"/>
                <a:gd name="T101" fmla="*/ 2579 h 5284"/>
                <a:gd name="T102" fmla="*/ 3737 w 5287"/>
                <a:gd name="T103" fmla="*/ 916 h 5284"/>
                <a:gd name="T104" fmla="*/ 1532 w 5287"/>
                <a:gd name="T105" fmla="*/ 2705 h 5284"/>
                <a:gd name="T106" fmla="*/ 1428 w 5287"/>
                <a:gd name="T107" fmla="*/ 2259 h 5284"/>
                <a:gd name="T108" fmla="*/ 1440 w 5287"/>
                <a:gd name="T109" fmla="*/ 1805 h 5284"/>
                <a:gd name="T110" fmla="*/ 1564 w 5287"/>
                <a:gd name="T111" fmla="*/ 1365 h 5284"/>
                <a:gd name="T112" fmla="*/ 1804 w 5287"/>
                <a:gd name="T113" fmla="*/ 964 h 5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87" h="5284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4059A17A-313A-4E49-95AE-EA8E8DEE73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93476" y="5159492"/>
            <a:ext cx="523087" cy="523008"/>
            <a:chOff x="986" y="0"/>
            <a:chExt cx="6696" cy="6695"/>
          </a:xfrm>
          <a:solidFill>
            <a:srgbClr val="464646"/>
          </a:solidFill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F9813B7-A673-4656-9A9D-E8AC2E00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96" cy="6695"/>
            </a:xfrm>
            <a:custGeom>
              <a:avLst/>
              <a:gdLst>
                <a:gd name="T0" fmla="*/ 6412 w 6696"/>
                <a:gd name="T1" fmla="*/ 286 h 6695"/>
                <a:gd name="T2" fmla="*/ 6098 w 6696"/>
                <a:gd name="T3" fmla="*/ 2802 h 6695"/>
                <a:gd name="T4" fmla="*/ 5586 w 6696"/>
                <a:gd name="T5" fmla="*/ 2326 h 6695"/>
                <a:gd name="T6" fmla="*/ 5234 w 6696"/>
                <a:gd name="T7" fmla="*/ 2058 h 6695"/>
                <a:gd name="T8" fmla="*/ 4811 w 6696"/>
                <a:gd name="T9" fmla="*/ 1792 h 6695"/>
                <a:gd name="T10" fmla="*/ 4387 w 6696"/>
                <a:gd name="T11" fmla="*/ 1592 h 6695"/>
                <a:gd name="T12" fmla="*/ 3965 w 6696"/>
                <a:gd name="T13" fmla="*/ 1456 h 6695"/>
                <a:gd name="T14" fmla="*/ 3551 w 6696"/>
                <a:gd name="T15" fmla="*/ 1388 h 6695"/>
                <a:gd name="T16" fmla="*/ 3213 w 6696"/>
                <a:gd name="T17" fmla="*/ 1384 h 6695"/>
                <a:gd name="T18" fmla="*/ 2801 w 6696"/>
                <a:gd name="T19" fmla="*/ 1440 h 6695"/>
                <a:gd name="T20" fmla="*/ 2381 w 6696"/>
                <a:gd name="T21" fmla="*/ 1564 h 6695"/>
                <a:gd name="T22" fmla="*/ 1957 w 6696"/>
                <a:gd name="T23" fmla="*/ 1754 h 6695"/>
                <a:gd name="T24" fmla="*/ 1532 w 6696"/>
                <a:gd name="T25" fmla="*/ 2008 h 6695"/>
                <a:gd name="T26" fmla="*/ 1110 w 6696"/>
                <a:gd name="T27" fmla="*/ 2326 h 6695"/>
                <a:gd name="T28" fmla="*/ 708 w 6696"/>
                <a:gd name="T29" fmla="*/ 2690 h 6695"/>
                <a:gd name="T30" fmla="*/ 286 w 6696"/>
                <a:gd name="T31" fmla="*/ 286 h 6695"/>
                <a:gd name="T32" fmla="*/ 5948 w 6696"/>
                <a:gd name="T33" fmla="*/ 3633 h 6695"/>
                <a:gd name="T34" fmla="*/ 5534 w 6696"/>
                <a:gd name="T35" fmla="*/ 4035 h 6695"/>
                <a:gd name="T36" fmla="*/ 4987 w 6696"/>
                <a:gd name="T37" fmla="*/ 4459 h 6695"/>
                <a:gd name="T38" fmla="*/ 4393 w 6696"/>
                <a:gd name="T39" fmla="*/ 4791 h 6695"/>
                <a:gd name="T40" fmla="*/ 4039 w 6696"/>
                <a:gd name="T41" fmla="*/ 4923 h 6695"/>
                <a:gd name="T42" fmla="*/ 3667 w 6696"/>
                <a:gd name="T43" fmla="*/ 5005 h 6695"/>
                <a:gd name="T44" fmla="*/ 3349 w 6696"/>
                <a:gd name="T45" fmla="*/ 5029 h 6695"/>
                <a:gd name="T46" fmla="*/ 2965 w 6696"/>
                <a:gd name="T47" fmla="*/ 4995 h 6695"/>
                <a:gd name="T48" fmla="*/ 2597 w 6696"/>
                <a:gd name="T49" fmla="*/ 4905 h 6695"/>
                <a:gd name="T50" fmla="*/ 2247 w 6696"/>
                <a:gd name="T51" fmla="*/ 4765 h 6695"/>
                <a:gd name="T52" fmla="*/ 1608 w 6696"/>
                <a:gd name="T53" fmla="*/ 4391 h 6695"/>
                <a:gd name="T54" fmla="*/ 1082 w 6696"/>
                <a:gd name="T55" fmla="*/ 3963 h 6695"/>
                <a:gd name="T56" fmla="*/ 644 w 6696"/>
                <a:gd name="T57" fmla="*/ 3521 h 6695"/>
                <a:gd name="T58" fmla="*/ 748 w 6696"/>
                <a:gd name="T59" fmla="*/ 3062 h 6695"/>
                <a:gd name="T60" fmla="*/ 1160 w 6696"/>
                <a:gd name="T61" fmla="*/ 2660 h 6695"/>
                <a:gd name="T62" fmla="*/ 1709 w 6696"/>
                <a:gd name="T63" fmla="*/ 2236 h 6695"/>
                <a:gd name="T64" fmla="*/ 2303 w 6696"/>
                <a:gd name="T65" fmla="*/ 1904 h 6695"/>
                <a:gd name="T66" fmla="*/ 2657 w 6696"/>
                <a:gd name="T67" fmla="*/ 1772 h 6695"/>
                <a:gd name="T68" fmla="*/ 3029 w 6696"/>
                <a:gd name="T69" fmla="*/ 1688 h 6695"/>
                <a:gd name="T70" fmla="*/ 3349 w 6696"/>
                <a:gd name="T71" fmla="*/ 1666 h 6695"/>
                <a:gd name="T72" fmla="*/ 3731 w 6696"/>
                <a:gd name="T73" fmla="*/ 1698 h 6695"/>
                <a:gd name="T74" fmla="*/ 4099 w 6696"/>
                <a:gd name="T75" fmla="*/ 1790 h 6695"/>
                <a:gd name="T76" fmla="*/ 4449 w 6696"/>
                <a:gd name="T77" fmla="*/ 1930 h 6695"/>
                <a:gd name="T78" fmla="*/ 5088 w 6696"/>
                <a:gd name="T79" fmla="*/ 2304 h 6695"/>
                <a:gd name="T80" fmla="*/ 5614 w 6696"/>
                <a:gd name="T81" fmla="*/ 2732 h 6695"/>
                <a:gd name="T82" fmla="*/ 6052 w 6696"/>
                <a:gd name="T83" fmla="*/ 3174 h 6695"/>
                <a:gd name="T84" fmla="*/ 286 w 6696"/>
                <a:gd name="T85" fmla="*/ 3541 h 6695"/>
                <a:gd name="T86" fmla="*/ 832 w 6696"/>
                <a:gd name="T87" fmla="*/ 4123 h 6695"/>
                <a:gd name="T88" fmla="*/ 1180 w 6696"/>
                <a:gd name="T89" fmla="*/ 4427 h 6695"/>
                <a:gd name="T90" fmla="*/ 1602 w 6696"/>
                <a:gd name="T91" fmla="*/ 4733 h 6695"/>
                <a:gd name="T92" fmla="*/ 2027 w 6696"/>
                <a:gd name="T93" fmla="*/ 4977 h 6695"/>
                <a:gd name="T94" fmla="*/ 2451 w 6696"/>
                <a:gd name="T95" fmla="*/ 5155 h 6695"/>
                <a:gd name="T96" fmla="*/ 2869 w 6696"/>
                <a:gd name="T97" fmla="*/ 5267 h 6695"/>
                <a:gd name="T98" fmla="*/ 3281 w 6696"/>
                <a:gd name="T99" fmla="*/ 5313 h 6695"/>
                <a:gd name="T100" fmla="*/ 3621 w 6696"/>
                <a:gd name="T101" fmla="*/ 5299 h 6695"/>
                <a:gd name="T102" fmla="*/ 4035 w 6696"/>
                <a:gd name="T103" fmla="*/ 5219 h 6695"/>
                <a:gd name="T104" fmla="*/ 4457 w 6696"/>
                <a:gd name="T105" fmla="*/ 5073 h 6695"/>
                <a:gd name="T106" fmla="*/ 4881 w 6696"/>
                <a:gd name="T107" fmla="*/ 4863 h 6695"/>
                <a:gd name="T108" fmla="*/ 5306 w 6696"/>
                <a:gd name="T109" fmla="*/ 4587 h 6695"/>
                <a:gd name="T110" fmla="*/ 5660 w 6696"/>
                <a:gd name="T111" fmla="*/ 4307 h 6695"/>
                <a:gd name="T112" fmla="*/ 6196 w 6696"/>
                <a:gd name="T113" fmla="*/ 3787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2" y="286"/>
                  </a:moveTo>
                  <a:lnTo>
                    <a:pt x="6412" y="3154"/>
                  </a:lnTo>
                  <a:lnTo>
                    <a:pt x="6412" y="3154"/>
                  </a:lnTo>
                  <a:lnTo>
                    <a:pt x="6354" y="3084"/>
                  </a:lnTo>
                  <a:lnTo>
                    <a:pt x="6282" y="3002"/>
                  </a:lnTo>
                  <a:lnTo>
                    <a:pt x="6196" y="2906"/>
                  </a:lnTo>
                  <a:lnTo>
                    <a:pt x="6098" y="2802"/>
                  </a:lnTo>
                  <a:lnTo>
                    <a:pt x="5988" y="2690"/>
                  </a:lnTo>
                  <a:lnTo>
                    <a:pt x="5864" y="2572"/>
                  </a:lnTo>
                  <a:lnTo>
                    <a:pt x="5800" y="2512"/>
                  </a:lnTo>
                  <a:lnTo>
                    <a:pt x="5730" y="2450"/>
                  </a:lnTo>
                  <a:lnTo>
                    <a:pt x="5660" y="2388"/>
                  </a:lnTo>
                  <a:lnTo>
                    <a:pt x="5586" y="2326"/>
                  </a:lnTo>
                  <a:lnTo>
                    <a:pt x="5586" y="2326"/>
                  </a:lnTo>
                  <a:lnTo>
                    <a:pt x="5516" y="2268"/>
                  </a:lnTo>
                  <a:lnTo>
                    <a:pt x="5446" y="2212"/>
                  </a:lnTo>
                  <a:lnTo>
                    <a:pt x="5376" y="2160"/>
                  </a:lnTo>
                  <a:lnTo>
                    <a:pt x="5306" y="2108"/>
                  </a:lnTo>
                  <a:lnTo>
                    <a:pt x="5234" y="2058"/>
                  </a:lnTo>
                  <a:lnTo>
                    <a:pt x="5164" y="2008"/>
                  </a:lnTo>
                  <a:lnTo>
                    <a:pt x="5094" y="1962"/>
                  </a:lnTo>
                  <a:lnTo>
                    <a:pt x="5024" y="1916"/>
                  </a:lnTo>
                  <a:lnTo>
                    <a:pt x="4951" y="1874"/>
                  </a:lnTo>
                  <a:lnTo>
                    <a:pt x="4881" y="1832"/>
                  </a:lnTo>
                  <a:lnTo>
                    <a:pt x="4811" y="1792"/>
                  </a:lnTo>
                  <a:lnTo>
                    <a:pt x="4739" y="1754"/>
                  </a:lnTo>
                  <a:lnTo>
                    <a:pt x="4669" y="1718"/>
                  </a:lnTo>
                  <a:lnTo>
                    <a:pt x="4599" y="1684"/>
                  </a:lnTo>
                  <a:lnTo>
                    <a:pt x="4527" y="1652"/>
                  </a:lnTo>
                  <a:lnTo>
                    <a:pt x="4457" y="1620"/>
                  </a:lnTo>
                  <a:lnTo>
                    <a:pt x="4387" y="1592"/>
                  </a:lnTo>
                  <a:lnTo>
                    <a:pt x="4315" y="1564"/>
                  </a:lnTo>
                  <a:lnTo>
                    <a:pt x="4245" y="1540"/>
                  </a:lnTo>
                  <a:lnTo>
                    <a:pt x="4175" y="1516"/>
                  </a:lnTo>
                  <a:lnTo>
                    <a:pt x="4105" y="1494"/>
                  </a:lnTo>
                  <a:lnTo>
                    <a:pt x="4035" y="1474"/>
                  </a:lnTo>
                  <a:lnTo>
                    <a:pt x="3965" y="1456"/>
                  </a:lnTo>
                  <a:lnTo>
                    <a:pt x="3897" y="1440"/>
                  </a:lnTo>
                  <a:lnTo>
                    <a:pt x="3827" y="1426"/>
                  </a:lnTo>
                  <a:lnTo>
                    <a:pt x="3757" y="1414"/>
                  </a:lnTo>
                  <a:lnTo>
                    <a:pt x="3689" y="1404"/>
                  </a:lnTo>
                  <a:lnTo>
                    <a:pt x="3621" y="1396"/>
                  </a:lnTo>
                  <a:lnTo>
                    <a:pt x="3551" y="1388"/>
                  </a:lnTo>
                  <a:lnTo>
                    <a:pt x="3483" y="1384"/>
                  </a:lnTo>
                  <a:lnTo>
                    <a:pt x="3415" y="1380"/>
                  </a:lnTo>
                  <a:lnTo>
                    <a:pt x="3349" y="1380"/>
                  </a:lnTo>
                  <a:lnTo>
                    <a:pt x="3349" y="1380"/>
                  </a:lnTo>
                  <a:lnTo>
                    <a:pt x="3281" y="1380"/>
                  </a:lnTo>
                  <a:lnTo>
                    <a:pt x="3213" y="1384"/>
                  </a:lnTo>
                  <a:lnTo>
                    <a:pt x="3145" y="1388"/>
                  </a:lnTo>
                  <a:lnTo>
                    <a:pt x="3077" y="1396"/>
                  </a:lnTo>
                  <a:lnTo>
                    <a:pt x="3007" y="1404"/>
                  </a:lnTo>
                  <a:lnTo>
                    <a:pt x="2939" y="1414"/>
                  </a:lnTo>
                  <a:lnTo>
                    <a:pt x="2869" y="1426"/>
                  </a:lnTo>
                  <a:lnTo>
                    <a:pt x="2801" y="1440"/>
                  </a:lnTo>
                  <a:lnTo>
                    <a:pt x="2731" y="1456"/>
                  </a:lnTo>
                  <a:lnTo>
                    <a:pt x="2661" y="1474"/>
                  </a:lnTo>
                  <a:lnTo>
                    <a:pt x="2591" y="1494"/>
                  </a:lnTo>
                  <a:lnTo>
                    <a:pt x="2521" y="1516"/>
                  </a:lnTo>
                  <a:lnTo>
                    <a:pt x="2451" y="1540"/>
                  </a:lnTo>
                  <a:lnTo>
                    <a:pt x="2381" y="1564"/>
                  </a:lnTo>
                  <a:lnTo>
                    <a:pt x="2311" y="1592"/>
                  </a:lnTo>
                  <a:lnTo>
                    <a:pt x="2239" y="1620"/>
                  </a:lnTo>
                  <a:lnTo>
                    <a:pt x="2169" y="1652"/>
                  </a:lnTo>
                  <a:lnTo>
                    <a:pt x="2099" y="1684"/>
                  </a:lnTo>
                  <a:lnTo>
                    <a:pt x="2027" y="1718"/>
                  </a:lnTo>
                  <a:lnTo>
                    <a:pt x="1957" y="1754"/>
                  </a:lnTo>
                  <a:lnTo>
                    <a:pt x="1887" y="1792"/>
                  </a:lnTo>
                  <a:lnTo>
                    <a:pt x="1815" y="1832"/>
                  </a:lnTo>
                  <a:lnTo>
                    <a:pt x="1745" y="1874"/>
                  </a:lnTo>
                  <a:lnTo>
                    <a:pt x="1675" y="1916"/>
                  </a:lnTo>
                  <a:lnTo>
                    <a:pt x="1602" y="1962"/>
                  </a:lnTo>
                  <a:lnTo>
                    <a:pt x="1532" y="2008"/>
                  </a:lnTo>
                  <a:lnTo>
                    <a:pt x="1462" y="2058"/>
                  </a:lnTo>
                  <a:lnTo>
                    <a:pt x="1392" y="2108"/>
                  </a:lnTo>
                  <a:lnTo>
                    <a:pt x="1320" y="2160"/>
                  </a:lnTo>
                  <a:lnTo>
                    <a:pt x="1250" y="2212"/>
                  </a:lnTo>
                  <a:lnTo>
                    <a:pt x="1180" y="2268"/>
                  </a:lnTo>
                  <a:lnTo>
                    <a:pt x="1110" y="2326"/>
                  </a:lnTo>
                  <a:lnTo>
                    <a:pt x="1110" y="2326"/>
                  </a:lnTo>
                  <a:lnTo>
                    <a:pt x="1036" y="2388"/>
                  </a:lnTo>
                  <a:lnTo>
                    <a:pt x="966" y="2450"/>
                  </a:lnTo>
                  <a:lnTo>
                    <a:pt x="898" y="2512"/>
                  </a:lnTo>
                  <a:lnTo>
                    <a:pt x="832" y="2572"/>
                  </a:lnTo>
                  <a:lnTo>
                    <a:pt x="708" y="2690"/>
                  </a:lnTo>
                  <a:lnTo>
                    <a:pt x="598" y="2802"/>
                  </a:lnTo>
                  <a:lnTo>
                    <a:pt x="500" y="2906"/>
                  </a:lnTo>
                  <a:lnTo>
                    <a:pt x="414" y="3002"/>
                  </a:lnTo>
                  <a:lnTo>
                    <a:pt x="342" y="3084"/>
                  </a:lnTo>
                  <a:lnTo>
                    <a:pt x="286" y="3154"/>
                  </a:lnTo>
                  <a:lnTo>
                    <a:pt x="286" y="286"/>
                  </a:lnTo>
                  <a:lnTo>
                    <a:pt x="6412" y="286"/>
                  </a:lnTo>
                  <a:close/>
                  <a:moveTo>
                    <a:pt x="6200" y="3348"/>
                  </a:moveTo>
                  <a:lnTo>
                    <a:pt x="6200" y="3348"/>
                  </a:lnTo>
                  <a:lnTo>
                    <a:pt x="6136" y="3423"/>
                  </a:lnTo>
                  <a:lnTo>
                    <a:pt x="6052" y="3521"/>
                  </a:lnTo>
                  <a:lnTo>
                    <a:pt x="5948" y="3633"/>
                  </a:lnTo>
                  <a:lnTo>
                    <a:pt x="5890" y="3695"/>
                  </a:lnTo>
                  <a:lnTo>
                    <a:pt x="5826" y="3759"/>
                  </a:lnTo>
                  <a:lnTo>
                    <a:pt x="5760" y="3825"/>
                  </a:lnTo>
                  <a:lnTo>
                    <a:pt x="5688" y="3893"/>
                  </a:lnTo>
                  <a:lnTo>
                    <a:pt x="5614" y="3963"/>
                  </a:lnTo>
                  <a:lnTo>
                    <a:pt x="5534" y="4035"/>
                  </a:lnTo>
                  <a:lnTo>
                    <a:pt x="5452" y="4105"/>
                  </a:lnTo>
                  <a:lnTo>
                    <a:pt x="5366" y="4177"/>
                  </a:lnTo>
                  <a:lnTo>
                    <a:pt x="5276" y="4249"/>
                  </a:lnTo>
                  <a:lnTo>
                    <a:pt x="5184" y="4321"/>
                  </a:lnTo>
                  <a:lnTo>
                    <a:pt x="5088" y="4391"/>
                  </a:lnTo>
                  <a:lnTo>
                    <a:pt x="4987" y="4459"/>
                  </a:lnTo>
                  <a:lnTo>
                    <a:pt x="4885" y="4525"/>
                  </a:lnTo>
                  <a:lnTo>
                    <a:pt x="4781" y="4589"/>
                  </a:lnTo>
                  <a:lnTo>
                    <a:pt x="4673" y="4651"/>
                  </a:lnTo>
                  <a:lnTo>
                    <a:pt x="4563" y="4711"/>
                  </a:lnTo>
                  <a:lnTo>
                    <a:pt x="4449" y="4765"/>
                  </a:lnTo>
                  <a:lnTo>
                    <a:pt x="4393" y="4791"/>
                  </a:lnTo>
                  <a:lnTo>
                    <a:pt x="4335" y="4815"/>
                  </a:lnTo>
                  <a:lnTo>
                    <a:pt x="4277" y="4839"/>
                  </a:lnTo>
                  <a:lnTo>
                    <a:pt x="4217" y="4863"/>
                  </a:lnTo>
                  <a:lnTo>
                    <a:pt x="4159" y="4883"/>
                  </a:lnTo>
                  <a:lnTo>
                    <a:pt x="4099" y="4905"/>
                  </a:lnTo>
                  <a:lnTo>
                    <a:pt x="4039" y="4923"/>
                  </a:lnTo>
                  <a:lnTo>
                    <a:pt x="3977" y="4941"/>
                  </a:lnTo>
                  <a:lnTo>
                    <a:pt x="3917" y="4957"/>
                  </a:lnTo>
                  <a:lnTo>
                    <a:pt x="3855" y="4971"/>
                  </a:lnTo>
                  <a:lnTo>
                    <a:pt x="3793" y="4985"/>
                  </a:lnTo>
                  <a:lnTo>
                    <a:pt x="3731" y="4995"/>
                  </a:lnTo>
                  <a:lnTo>
                    <a:pt x="3667" y="5005"/>
                  </a:lnTo>
                  <a:lnTo>
                    <a:pt x="3605" y="5015"/>
                  </a:lnTo>
                  <a:lnTo>
                    <a:pt x="3541" y="5021"/>
                  </a:lnTo>
                  <a:lnTo>
                    <a:pt x="3477" y="5025"/>
                  </a:lnTo>
                  <a:lnTo>
                    <a:pt x="3413" y="5029"/>
                  </a:lnTo>
                  <a:lnTo>
                    <a:pt x="3349" y="5029"/>
                  </a:lnTo>
                  <a:lnTo>
                    <a:pt x="3349" y="5029"/>
                  </a:lnTo>
                  <a:lnTo>
                    <a:pt x="3283" y="5029"/>
                  </a:lnTo>
                  <a:lnTo>
                    <a:pt x="3219" y="5025"/>
                  </a:lnTo>
                  <a:lnTo>
                    <a:pt x="3155" y="5021"/>
                  </a:lnTo>
                  <a:lnTo>
                    <a:pt x="3093" y="5015"/>
                  </a:lnTo>
                  <a:lnTo>
                    <a:pt x="3029" y="5005"/>
                  </a:lnTo>
                  <a:lnTo>
                    <a:pt x="2965" y="4995"/>
                  </a:lnTo>
                  <a:lnTo>
                    <a:pt x="2903" y="4985"/>
                  </a:lnTo>
                  <a:lnTo>
                    <a:pt x="2841" y="4971"/>
                  </a:lnTo>
                  <a:lnTo>
                    <a:pt x="2779" y="4957"/>
                  </a:lnTo>
                  <a:lnTo>
                    <a:pt x="2719" y="4941"/>
                  </a:lnTo>
                  <a:lnTo>
                    <a:pt x="2657" y="4923"/>
                  </a:lnTo>
                  <a:lnTo>
                    <a:pt x="2597" y="4905"/>
                  </a:lnTo>
                  <a:lnTo>
                    <a:pt x="2537" y="4883"/>
                  </a:lnTo>
                  <a:lnTo>
                    <a:pt x="2479" y="4863"/>
                  </a:lnTo>
                  <a:lnTo>
                    <a:pt x="2419" y="4839"/>
                  </a:lnTo>
                  <a:lnTo>
                    <a:pt x="2361" y="4815"/>
                  </a:lnTo>
                  <a:lnTo>
                    <a:pt x="2303" y="4791"/>
                  </a:lnTo>
                  <a:lnTo>
                    <a:pt x="2247" y="4765"/>
                  </a:lnTo>
                  <a:lnTo>
                    <a:pt x="2133" y="4709"/>
                  </a:lnTo>
                  <a:lnTo>
                    <a:pt x="2023" y="4651"/>
                  </a:lnTo>
                  <a:lnTo>
                    <a:pt x="1917" y="4589"/>
                  </a:lnTo>
                  <a:lnTo>
                    <a:pt x="1811" y="4525"/>
                  </a:lnTo>
                  <a:lnTo>
                    <a:pt x="1709" y="4459"/>
                  </a:lnTo>
                  <a:lnTo>
                    <a:pt x="1608" y="4391"/>
                  </a:lnTo>
                  <a:lnTo>
                    <a:pt x="1512" y="4321"/>
                  </a:lnTo>
                  <a:lnTo>
                    <a:pt x="1420" y="4249"/>
                  </a:lnTo>
                  <a:lnTo>
                    <a:pt x="1330" y="4177"/>
                  </a:lnTo>
                  <a:lnTo>
                    <a:pt x="1244" y="4105"/>
                  </a:lnTo>
                  <a:lnTo>
                    <a:pt x="1162" y="4035"/>
                  </a:lnTo>
                  <a:lnTo>
                    <a:pt x="1082" y="3963"/>
                  </a:lnTo>
                  <a:lnTo>
                    <a:pt x="1008" y="3893"/>
                  </a:lnTo>
                  <a:lnTo>
                    <a:pt x="936" y="3825"/>
                  </a:lnTo>
                  <a:lnTo>
                    <a:pt x="870" y="3759"/>
                  </a:lnTo>
                  <a:lnTo>
                    <a:pt x="806" y="3695"/>
                  </a:lnTo>
                  <a:lnTo>
                    <a:pt x="748" y="3633"/>
                  </a:lnTo>
                  <a:lnTo>
                    <a:pt x="644" y="3521"/>
                  </a:lnTo>
                  <a:lnTo>
                    <a:pt x="560" y="3423"/>
                  </a:lnTo>
                  <a:lnTo>
                    <a:pt x="496" y="3348"/>
                  </a:lnTo>
                  <a:lnTo>
                    <a:pt x="496" y="3348"/>
                  </a:lnTo>
                  <a:lnTo>
                    <a:pt x="560" y="3270"/>
                  </a:lnTo>
                  <a:lnTo>
                    <a:pt x="644" y="3174"/>
                  </a:lnTo>
                  <a:lnTo>
                    <a:pt x="748" y="3062"/>
                  </a:lnTo>
                  <a:lnTo>
                    <a:pt x="806" y="3000"/>
                  </a:lnTo>
                  <a:lnTo>
                    <a:pt x="868" y="2936"/>
                  </a:lnTo>
                  <a:lnTo>
                    <a:pt x="936" y="2870"/>
                  </a:lnTo>
                  <a:lnTo>
                    <a:pt x="1006" y="2800"/>
                  </a:lnTo>
                  <a:lnTo>
                    <a:pt x="1082" y="2732"/>
                  </a:lnTo>
                  <a:lnTo>
                    <a:pt x="1160" y="2660"/>
                  </a:lnTo>
                  <a:lnTo>
                    <a:pt x="1244" y="2588"/>
                  </a:lnTo>
                  <a:lnTo>
                    <a:pt x="1330" y="2516"/>
                  </a:lnTo>
                  <a:lnTo>
                    <a:pt x="1418" y="2446"/>
                  </a:lnTo>
                  <a:lnTo>
                    <a:pt x="1512" y="2374"/>
                  </a:lnTo>
                  <a:lnTo>
                    <a:pt x="1608" y="2304"/>
                  </a:lnTo>
                  <a:lnTo>
                    <a:pt x="1709" y="2236"/>
                  </a:lnTo>
                  <a:lnTo>
                    <a:pt x="1811" y="2168"/>
                  </a:lnTo>
                  <a:lnTo>
                    <a:pt x="1915" y="2104"/>
                  </a:lnTo>
                  <a:lnTo>
                    <a:pt x="2023" y="2042"/>
                  </a:lnTo>
                  <a:lnTo>
                    <a:pt x="2133" y="1984"/>
                  </a:lnTo>
                  <a:lnTo>
                    <a:pt x="2245" y="1930"/>
                  </a:lnTo>
                  <a:lnTo>
                    <a:pt x="2303" y="1904"/>
                  </a:lnTo>
                  <a:lnTo>
                    <a:pt x="2361" y="1878"/>
                  </a:lnTo>
                  <a:lnTo>
                    <a:pt x="2419" y="1854"/>
                  </a:lnTo>
                  <a:lnTo>
                    <a:pt x="2477" y="1832"/>
                  </a:lnTo>
                  <a:lnTo>
                    <a:pt x="2537" y="1810"/>
                  </a:lnTo>
                  <a:lnTo>
                    <a:pt x="2597" y="1790"/>
                  </a:lnTo>
                  <a:lnTo>
                    <a:pt x="2657" y="1772"/>
                  </a:lnTo>
                  <a:lnTo>
                    <a:pt x="2717" y="1754"/>
                  </a:lnTo>
                  <a:lnTo>
                    <a:pt x="2779" y="1738"/>
                  </a:lnTo>
                  <a:lnTo>
                    <a:pt x="2841" y="1724"/>
                  </a:lnTo>
                  <a:lnTo>
                    <a:pt x="2903" y="1710"/>
                  </a:lnTo>
                  <a:lnTo>
                    <a:pt x="2965" y="1698"/>
                  </a:lnTo>
                  <a:lnTo>
                    <a:pt x="3029" y="1688"/>
                  </a:lnTo>
                  <a:lnTo>
                    <a:pt x="3091" y="1680"/>
                  </a:lnTo>
                  <a:lnTo>
                    <a:pt x="3155" y="1674"/>
                  </a:lnTo>
                  <a:lnTo>
                    <a:pt x="3219" y="1670"/>
                  </a:lnTo>
                  <a:lnTo>
                    <a:pt x="3283" y="1666"/>
                  </a:lnTo>
                  <a:lnTo>
                    <a:pt x="3349" y="1666"/>
                  </a:lnTo>
                  <a:lnTo>
                    <a:pt x="3349" y="1666"/>
                  </a:lnTo>
                  <a:lnTo>
                    <a:pt x="3413" y="1666"/>
                  </a:lnTo>
                  <a:lnTo>
                    <a:pt x="3477" y="1670"/>
                  </a:lnTo>
                  <a:lnTo>
                    <a:pt x="3541" y="1674"/>
                  </a:lnTo>
                  <a:lnTo>
                    <a:pt x="3605" y="1680"/>
                  </a:lnTo>
                  <a:lnTo>
                    <a:pt x="3667" y="1688"/>
                  </a:lnTo>
                  <a:lnTo>
                    <a:pt x="3731" y="1698"/>
                  </a:lnTo>
                  <a:lnTo>
                    <a:pt x="3793" y="1710"/>
                  </a:lnTo>
                  <a:lnTo>
                    <a:pt x="3855" y="1724"/>
                  </a:lnTo>
                  <a:lnTo>
                    <a:pt x="3917" y="1738"/>
                  </a:lnTo>
                  <a:lnTo>
                    <a:pt x="3977" y="1754"/>
                  </a:lnTo>
                  <a:lnTo>
                    <a:pt x="4039" y="1772"/>
                  </a:lnTo>
                  <a:lnTo>
                    <a:pt x="4099" y="1790"/>
                  </a:lnTo>
                  <a:lnTo>
                    <a:pt x="4159" y="1810"/>
                  </a:lnTo>
                  <a:lnTo>
                    <a:pt x="4217" y="1832"/>
                  </a:lnTo>
                  <a:lnTo>
                    <a:pt x="4277" y="1854"/>
                  </a:lnTo>
                  <a:lnTo>
                    <a:pt x="4335" y="1878"/>
                  </a:lnTo>
                  <a:lnTo>
                    <a:pt x="4393" y="1904"/>
                  </a:lnTo>
                  <a:lnTo>
                    <a:pt x="4449" y="1930"/>
                  </a:lnTo>
                  <a:lnTo>
                    <a:pt x="4563" y="1984"/>
                  </a:lnTo>
                  <a:lnTo>
                    <a:pt x="4673" y="2042"/>
                  </a:lnTo>
                  <a:lnTo>
                    <a:pt x="4781" y="2104"/>
                  </a:lnTo>
                  <a:lnTo>
                    <a:pt x="4885" y="2168"/>
                  </a:lnTo>
                  <a:lnTo>
                    <a:pt x="4987" y="2236"/>
                  </a:lnTo>
                  <a:lnTo>
                    <a:pt x="5088" y="2304"/>
                  </a:lnTo>
                  <a:lnTo>
                    <a:pt x="5184" y="2374"/>
                  </a:lnTo>
                  <a:lnTo>
                    <a:pt x="5276" y="2446"/>
                  </a:lnTo>
                  <a:lnTo>
                    <a:pt x="5366" y="2516"/>
                  </a:lnTo>
                  <a:lnTo>
                    <a:pt x="5452" y="2588"/>
                  </a:lnTo>
                  <a:lnTo>
                    <a:pt x="5534" y="2660"/>
                  </a:lnTo>
                  <a:lnTo>
                    <a:pt x="5614" y="2732"/>
                  </a:lnTo>
                  <a:lnTo>
                    <a:pt x="5688" y="2802"/>
                  </a:lnTo>
                  <a:lnTo>
                    <a:pt x="5760" y="2870"/>
                  </a:lnTo>
                  <a:lnTo>
                    <a:pt x="5826" y="2936"/>
                  </a:lnTo>
                  <a:lnTo>
                    <a:pt x="5890" y="3000"/>
                  </a:lnTo>
                  <a:lnTo>
                    <a:pt x="5948" y="3062"/>
                  </a:lnTo>
                  <a:lnTo>
                    <a:pt x="6052" y="3174"/>
                  </a:lnTo>
                  <a:lnTo>
                    <a:pt x="6136" y="3270"/>
                  </a:lnTo>
                  <a:lnTo>
                    <a:pt x="6200" y="3348"/>
                  </a:lnTo>
                  <a:lnTo>
                    <a:pt x="6200" y="3348"/>
                  </a:lnTo>
                  <a:close/>
                  <a:moveTo>
                    <a:pt x="286" y="6409"/>
                  </a:moveTo>
                  <a:lnTo>
                    <a:pt x="286" y="3541"/>
                  </a:lnTo>
                  <a:lnTo>
                    <a:pt x="286" y="3541"/>
                  </a:lnTo>
                  <a:lnTo>
                    <a:pt x="342" y="3611"/>
                  </a:lnTo>
                  <a:lnTo>
                    <a:pt x="414" y="3693"/>
                  </a:lnTo>
                  <a:lnTo>
                    <a:pt x="500" y="3787"/>
                  </a:lnTo>
                  <a:lnTo>
                    <a:pt x="598" y="3891"/>
                  </a:lnTo>
                  <a:lnTo>
                    <a:pt x="708" y="4005"/>
                  </a:lnTo>
                  <a:lnTo>
                    <a:pt x="832" y="4123"/>
                  </a:lnTo>
                  <a:lnTo>
                    <a:pt x="898" y="4183"/>
                  </a:lnTo>
                  <a:lnTo>
                    <a:pt x="966" y="4245"/>
                  </a:lnTo>
                  <a:lnTo>
                    <a:pt x="1036" y="4307"/>
                  </a:lnTo>
                  <a:lnTo>
                    <a:pt x="1110" y="4369"/>
                  </a:lnTo>
                  <a:lnTo>
                    <a:pt x="1110" y="4369"/>
                  </a:lnTo>
                  <a:lnTo>
                    <a:pt x="1180" y="4427"/>
                  </a:lnTo>
                  <a:lnTo>
                    <a:pt x="1250" y="4481"/>
                  </a:lnTo>
                  <a:lnTo>
                    <a:pt x="1320" y="4535"/>
                  </a:lnTo>
                  <a:lnTo>
                    <a:pt x="1392" y="4587"/>
                  </a:lnTo>
                  <a:lnTo>
                    <a:pt x="1462" y="4637"/>
                  </a:lnTo>
                  <a:lnTo>
                    <a:pt x="1532" y="4685"/>
                  </a:lnTo>
                  <a:lnTo>
                    <a:pt x="1602" y="4733"/>
                  </a:lnTo>
                  <a:lnTo>
                    <a:pt x="1675" y="4777"/>
                  </a:lnTo>
                  <a:lnTo>
                    <a:pt x="1745" y="4821"/>
                  </a:lnTo>
                  <a:lnTo>
                    <a:pt x="1815" y="4863"/>
                  </a:lnTo>
                  <a:lnTo>
                    <a:pt x="1887" y="4903"/>
                  </a:lnTo>
                  <a:lnTo>
                    <a:pt x="1957" y="4941"/>
                  </a:lnTo>
                  <a:lnTo>
                    <a:pt x="2027" y="4977"/>
                  </a:lnTo>
                  <a:lnTo>
                    <a:pt x="2099" y="5011"/>
                  </a:lnTo>
                  <a:lnTo>
                    <a:pt x="2169" y="5043"/>
                  </a:lnTo>
                  <a:lnTo>
                    <a:pt x="2239" y="5073"/>
                  </a:lnTo>
                  <a:lnTo>
                    <a:pt x="2311" y="5103"/>
                  </a:lnTo>
                  <a:lnTo>
                    <a:pt x="2381" y="5129"/>
                  </a:lnTo>
                  <a:lnTo>
                    <a:pt x="2451" y="5155"/>
                  </a:lnTo>
                  <a:lnTo>
                    <a:pt x="2521" y="5179"/>
                  </a:lnTo>
                  <a:lnTo>
                    <a:pt x="2591" y="5201"/>
                  </a:lnTo>
                  <a:lnTo>
                    <a:pt x="2661" y="5219"/>
                  </a:lnTo>
                  <a:lnTo>
                    <a:pt x="2731" y="5237"/>
                  </a:lnTo>
                  <a:lnTo>
                    <a:pt x="2801" y="5253"/>
                  </a:lnTo>
                  <a:lnTo>
                    <a:pt x="2869" y="5267"/>
                  </a:lnTo>
                  <a:lnTo>
                    <a:pt x="2939" y="5281"/>
                  </a:lnTo>
                  <a:lnTo>
                    <a:pt x="3007" y="5291"/>
                  </a:lnTo>
                  <a:lnTo>
                    <a:pt x="3077" y="5299"/>
                  </a:lnTo>
                  <a:lnTo>
                    <a:pt x="3145" y="5305"/>
                  </a:lnTo>
                  <a:lnTo>
                    <a:pt x="3213" y="5311"/>
                  </a:lnTo>
                  <a:lnTo>
                    <a:pt x="3281" y="5313"/>
                  </a:lnTo>
                  <a:lnTo>
                    <a:pt x="3349" y="5315"/>
                  </a:lnTo>
                  <a:lnTo>
                    <a:pt x="3349" y="5315"/>
                  </a:lnTo>
                  <a:lnTo>
                    <a:pt x="3415" y="5313"/>
                  </a:lnTo>
                  <a:lnTo>
                    <a:pt x="3483" y="5311"/>
                  </a:lnTo>
                  <a:lnTo>
                    <a:pt x="3551" y="5305"/>
                  </a:lnTo>
                  <a:lnTo>
                    <a:pt x="3621" y="5299"/>
                  </a:lnTo>
                  <a:lnTo>
                    <a:pt x="3689" y="5291"/>
                  </a:lnTo>
                  <a:lnTo>
                    <a:pt x="3757" y="5281"/>
                  </a:lnTo>
                  <a:lnTo>
                    <a:pt x="3827" y="5267"/>
                  </a:lnTo>
                  <a:lnTo>
                    <a:pt x="3897" y="5253"/>
                  </a:lnTo>
                  <a:lnTo>
                    <a:pt x="3965" y="5237"/>
                  </a:lnTo>
                  <a:lnTo>
                    <a:pt x="4035" y="5219"/>
                  </a:lnTo>
                  <a:lnTo>
                    <a:pt x="4105" y="5201"/>
                  </a:lnTo>
                  <a:lnTo>
                    <a:pt x="4175" y="5179"/>
                  </a:lnTo>
                  <a:lnTo>
                    <a:pt x="4245" y="5155"/>
                  </a:lnTo>
                  <a:lnTo>
                    <a:pt x="4315" y="5129"/>
                  </a:lnTo>
                  <a:lnTo>
                    <a:pt x="4387" y="5103"/>
                  </a:lnTo>
                  <a:lnTo>
                    <a:pt x="4457" y="5073"/>
                  </a:lnTo>
                  <a:lnTo>
                    <a:pt x="4527" y="5043"/>
                  </a:lnTo>
                  <a:lnTo>
                    <a:pt x="4599" y="5011"/>
                  </a:lnTo>
                  <a:lnTo>
                    <a:pt x="4669" y="4977"/>
                  </a:lnTo>
                  <a:lnTo>
                    <a:pt x="4739" y="4941"/>
                  </a:lnTo>
                  <a:lnTo>
                    <a:pt x="4811" y="4903"/>
                  </a:lnTo>
                  <a:lnTo>
                    <a:pt x="4881" y="4863"/>
                  </a:lnTo>
                  <a:lnTo>
                    <a:pt x="4951" y="4821"/>
                  </a:lnTo>
                  <a:lnTo>
                    <a:pt x="5024" y="4777"/>
                  </a:lnTo>
                  <a:lnTo>
                    <a:pt x="5094" y="4733"/>
                  </a:lnTo>
                  <a:lnTo>
                    <a:pt x="5164" y="4685"/>
                  </a:lnTo>
                  <a:lnTo>
                    <a:pt x="5234" y="4637"/>
                  </a:lnTo>
                  <a:lnTo>
                    <a:pt x="5306" y="4587"/>
                  </a:lnTo>
                  <a:lnTo>
                    <a:pt x="5376" y="4535"/>
                  </a:lnTo>
                  <a:lnTo>
                    <a:pt x="5446" y="4481"/>
                  </a:lnTo>
                  <a:lnTo>
                    <a:pt x="5516" y="4427"/>
                  </a:lnTo>
                  <a:lnTo>
                    <a:pt x="5586" y="4369"/>
                  </a:lnTo>
                  <a:lnTo>
                    <a:pt x="5586" y="4369"/>
                  </a:lnTo>
                  <a:lnTo>
                    <a:pt x="5660" y="4307"/>
                  </a:lnTo>
                  <a:lnTo>
                    <a:pt x="5730" y="4245"/>
                  </a:lnTo>
                  <a:lnTo>
                    <a:pt x="5800" y="4183"/>
                  </a:lnTo>
                  <a:lnTo>
                    <a:pt x="5864" y="4123"/>
                  </a:lnTo>
                  <a:lnTo>
                    <a:pt x="5988" y="4003"/>
                  </a:lnTo>
                  <a:lnTo>
                    <a:pt x="6098" y="3891"/>
                  </a:lnTo>
                  <a:lnTo>
                    <a:pt x="6196" y="3787"/>
                  </a:lnTo>
                  <a:lnTo>
                    <a:pt x="6282" y="3693"/>
                  </a:lnTo>
                  <a:lnTo>
                    <a:pt x="6354" y="3611"/>
                  </a:lnTo>
                  <a:lnTo>
                    <a:pt x="6412" y="3541"/>
                  </a:lnTo>
                  <a:lnTo>
                    <a:pt x="6412" y="6409"/>
                  </a:lnTo>
                  <a:lnTo>
                    <a:pt x="286" y="6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7FC770BE-5753-40C4-BEE6-F26ECBFEA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" y="1856"/>
              <a:ext cx="2984" cy="2983"/>
            </a:xfrm>
            <a:custGeom>
              <a:avLst/>
              <a:gdLst>
                <a:gd name="T0" fmla="*/ 1264 w 2984"/>
                <a:gd name="T1" fmla="*/ 16 h 2983"/>
                <a:gd name="T2" fmla="*/ 910 w 2984"/>
                <a:gd name="T3" fmla="*/ 118 h 2983"/>
                <a:gd name="T4" fmla="*/ 600 w 2984"/>
                <a:gd name="T5" fmla="*/ 296 h 2983"/>
                <a:gd name="T6" fmla="*/ 340 w 2984"/>
                <a:gd name="T7" fmla="*/ 544 h 2983"/>
                <a:gd name="T8" fmla="*/ 146 w 2984"/>
                <a:gd name="T9" fmla="*/ 846 h 2983"/>
                <a:gd name="T10" fmla="*/ 30 w 2984"/>
                <a:gd name="T11" fmla="*/ 1192 h 2983"/>
                <a:gd name="T12" fmla="*/ 0 w 2984"/>
                <a:gd name="T13" fmla="*/ 1492 h 2983"/>
                <a:gd name="T14" fmla="*/ 46 w 2984"/>
                <a:gd name="T15" fmla="*/ 1863 h 2983"/>
                <a:gd name="T16" fmla="*/ 180 w 2984"/>
                <a:gd name="T17" fmla="*/ 2201 h 2983"/>
                <a:gd name="T18" fmla="*/ 388 w 2984"/>
                <a:gd name="T19" fmla="*/ 2493 h 2983"/>
                <a:gd name="T20" fmla="*/ 658 w 2984"/>
                <a:gd name="T21" fmla="*/ 2727 h 2983"/>
                <a:gd name="T22" fmla="*/ 978 w 2984"/>
                <a:gd name="T23" fmla="*/ 2893 h 2983"/>
                <a:gd name="T24" fmla="*/ 1338 w 2984"/>
                <a:gd name="T25" fmla="*/ 2975 h 2983"/>
                <a:gd name="T26" fmla="*/ 1644 w 2984"/>
                <a:gd name="T27" fmla="*/ 2975 h 2983"/>
                <a:gd name="T28" fmla="*/ 2004 w 2984"/>
                <a:gd name="T29" fmla="*/ 2893 h 2983"/>
                <a:gd name="T30" fmla="*/ 2324 w 2984"/>
                <a:gd name="T31" fmla="*/ 2727 h 2983"/>
                <a:gd name="T32" fmla="*/ 2596 w 2984"/>
                <a:gd name="T33" fmla="*/ 2493 h 2983"/>
                <a:gd name="T34" fmla="*/ 2802 w 2984"/>
                <a:gd name="T35" fmla="*/ 2201 h 2983"/>
                <a:gd name="T36" fmla="*/ 2936 w 2984"/>
                <a:gd name="T37" fmla="*/ 1863 h 2983"/>
                <a:gd name="T38" fmla="*/ 2984 w 2984"/>
                <a:gd name="T39" fmla="*/ 1492 h 2983"/>
                <a:gd name="T40" fmla="*/ 2952 w 2984"/>
                <a:gd name="T41" fmla="*/ 1192 h 2983"/>
                <a:gd name="T42" fmla="*/ 2836 w 2984"/>
                <a:gd name="T43" fmla="*/ 846 h 2983"/>
                <a:gd name="T44" fmla="*/ 2642 w 2984"/>
                <a:gd name="T45" fmla="*/ 544 h 2983"/>
                <a:gd name="T46" fmla="*/ 2384 w 2984"/>
                <a:gd name="T47" fmla="*/ 296 h 2983"/>
                <a:gd name="T48" fmla="*/ 2072 w 2984"/>
                <a:gd name="T49" fmla="*/ 118 h 2983"/>
                <a:gd name="T50" fmla="*/ 1718 w 2984"/>
                <a:gd name="T51" fmla="*/ 16 h 2983"/>
                <a:gd name="T52" fmla="*/ 2688 w 2984"/>
                <a:gd name="T53" fmla="*/ 1348 h 2983"/>
                <a:gd name="T54" fmla="*/ 1736 w 2984"/>
                <a:gd name="T55" fmla="*/ 312 h 2983"/>
                <a:gd name="T56" fmla="*/ 1976 w 2984"/>
                <a:gd name="T57" fmla="*/ 388 h 2983"/>
                <a:gd name="T58" fmla="*/ 2192 w 2984"/>
                <a:gd name="T59" fmla="*/ 512 h 2983"/>
                <a:gd name="T60" fmla="*/ 2378 w 2984"/>
                <a:gd name="T61" fmla="*/ 676 h 2983"/>
                <a:gd name="T62" fmla="*/ 2526 w 2984"/>
                <a:gd name="T63" fmla="*/ 874 h 2983"/>
                <a:gd name="T64" fmla="*/ 2632 w 2984"/>
                <a:gd name="T65" fmla="*/ 1100 h 2983"/>
                <a:gd name="T66" fmla="*/ 2688 w 2984"/>
                <a:gd name="T67" fmla="*/ 1348 h 2983"/>
                <a:gd name="T68" fmla="*/ 294 w 2984"/>
                <a:gd name="T69" fmla="*/ 1348 h 2983"/>
                <a:gd name="T70" fmla="*/ 350 w 2984"/>
                <a:gd name="T71" fmla="*/ 1100 h 2983"/>
                <a:gd name="T72" fmla="*/ 456 w 2984"/>
                <a:gd name="T73" fmla="*/ 874 h 2983"/>
                <a:gd name="T74" fmla="*/ 604 w 2984"/>
                <a:gd name="T75" fmla="*/ 676 h 2983"/>
                <a:gd name="T76" fmla="*/ 790 w 2984"/>
                <a:gd name="T77" fmla="*/ 512 h 2983"/>
                <a:gd name="T78" fmla="*/ 1006 w 2984"/>
                <a:gd name="T79" fmla="*/ 388 h 2983"/>
                <a:gd name="T80" fmla="*/ 1246 w 2984"/>
                <a:gd name="T81" fmla="*/ 312 h 2983"/>
                <a:gd name="T82" fmla="*/ 1348 w 2984"/>
                <a:gd name="T83" fmla="*/ 1633 h 2983"/>
                <a:gd name="T84" fmla="*/ 1196 w 2984"/>
                <a:gd name="T85" fmla="*/ 2661 h 2983"/>
                <a:gd name="T86" fmla="*/ 960 w 2984"/>
                <a:gd name="T87" fmla="*/ 2573 h 2983"/>
                <a:gd name="T88" fmla="*/ 750 w 2984"/>
                <a:gd name="T89" fmla="*/ 2441 h 2983"/>
                <a:gd name="T90" fmla="*/ 572 w 2984"/>
                <a:gd name="T91" fmla="*/ 2271 h 2983"/>
                <a:gd name="T92" fmla="*/ 432 w 2984"/>
                <a:gd name="T93" fmla="*/ 2065 h 2983"/>
                <a:gd name="T94" fmla="*/ 336 w 2984"/>
                <a:gd name="T95" fmla="*/ 1835 h 2983"/>
                <a:gd name="T96" fmla="*/ 294 w 2984"/>
                <a:gd name="T97" fmla="*/ 1633 h 2983"/>
                <a:gd name="T98" fmla="*/ 2682 w 2984"/>
                <a:gd name="T99" fmla="*/ 1685 h 2983"/>
                <a:gd name="T100" fmla="*/ 2614 w 2984"/>
                <a:gd name="T101" fmla="*/ 1929 h 2983"/>
                <a:gd name="T102" fmla="*/ 2500 w 2984"/>
                <a:gd name="T103" fmla="*/ 2151 h 2983"/>
                <a:gd name="T104" fmla="*/ 2344 w 2984"/>
                <a:gd name="T105" fmla="*/ 2343 h 2983"/>
                <a:gd name="T106" fmla="*/ 2152 w 2984"/>
                <a:gd name="T107" fmla="*/ 2499 h 2983"/>
                <a:gd name="T108" fmla="*/ 1930 w 2984"/>
                <a:gd name="T109" fmla="*/ 2613 h 2983"/>
                <a:gd name="T110" fmla="*/ 1686 w 2984"/>
                <a:gd name="T111" fmla="*/ 2681 h 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4" h="2983">
                  <a:moveTo>
                    <a:pt x="1492" y="0"/>
                  </a:moveTo>
                  <a:lnTo>
                    <a:pt x="1492" y="0"/>
                  </a:lnTo>
                  <a:lnTo>
                    <a:pt x="1414" y="2"/>
                  </a:lnTo>
                  <a:lnTo>
                    <a:pt x="1338" y="8"/>
                  </a:lnTo>
                  <a:lnTo>
                    <a:pt x="1264" y="16"/>
                  </a:lnTo>
                  <a:lnTo>
                    <a:pt x="1190" y="30"/>
                  </a:lnTo>
                  <a:lnTo>
                    <a:pt x="1118" y="46"/>
                  </a:lnTo>
                  <a:lnTo>
                    <a:pt x="1048" y="66"/>
                  </a:lnTo>
                  <a:lnTo>
                    <a:pt x="978" y="90"/>
                  </a:lnTo>
                  <a:lnTo>
                    <a:pt x="910" y="118"/>
                  </a:lnTo>
                  <a:lnTo>
                    <a:pt x="844" y="148"/>
                  </a:lnTo>
                  <a:lnTo>
                    <a:pt x="780" y="180"/>
                  </a:lnTo>
                  <a:lnTo>
                    <a:pt x="718" y="216"/>
                  </a:lnTo>
                  <a:lnTo>
                    <a:pt x="658" y="254"/>
                  </a:lnTo>
                  <a:lnTo>
                    <a:pt x="600" y="296"/>
                  </a:lnTo>
                  <a:lnTo>
                    <a:pt x="542" y="340"/>
                  </a:lnTo>
                  <a:lnTo>
                    <a:pt x="488" y="388"/>
                  </a:lnTo>
                  <a:lnTo>
                    <a:pt x="436" y="438"/>
                  </a:lnTo>
                  <a:lnTo>
                    <a:pt x="388" y="490"/>
                  </a:lnTo>
                  <a:lnTo>
                    <a:pt x="340" y="544"/>
                  </a:lnTo>
                  <a:lnTo>
                    <a:pt x="296" y="600"/>
                  </a:lnTo>
                  <a:lnTo>
                    <a:pt x="254" y="658"/>
                  </a:lnTo>
                  <a:lnTo>
                    <a:pt x="216" y="718"/>
                  </a:lnTo>
                  <a:lnTo>
                    <a:pt x="180" y="782"/>
                  </a:lnTo>
                  <a:lnTo>
                    <a:pt x="146" y="846"/>
                  </a:lnTo>
                  <a:lnTo>
                    <a:pt x="116" y="912"/>
                  </a:lnTo>
                  <a:lnTo>
                    <a:pt x="90" y="980"/>
                  </a:lnTo>
                  <a:lnTo>
                    <a:pt x="66" y="1048"/>
                  </a:lnTo>
                  <a:lnTo>
                    <a:pt x="46" y="1120"/>
                  </a:lnTo>
                  <a:lnTo>
                    <a:pt x="30" y="1192"/>
                  </a:lnTo>
                  <a:lnTo>
                    <a:pt x="16" y="1264"/>
                  </a:lnTo>
                  <a:lnTo>
                    <a:pt x="6" y="1340"/>
                  </a:lnTo>
                  <a:lnTo>
                    <a:pt x="2" y="1416"/>
                  </a:lnTo>
                  <a:lnTo>
                    <a:pt x="0" y="1492"/>
                  </a:lnTo>
                  <a:lnTo>
                    <a:pt x="0" y="1492"/>
                  </a:lnTo>
                  <a:lnTo>
                    <a:pt x="2" y="1567"/>
                  </a:lnTo>
                  <a:lnTo>
                    <a:pt x="6" y="1643"/>
                  </a:lnTo>
                  <a:lnTo>
                    <a:pt x="16" y="1717"/>
                  </a:lnTo>
                  <a:lnTo>
                    <a:pt x="30" y="1791"/>
                  </a:lnTo>
                  <a:lnTo>
                    <a:pt x="46" y="1863"/>
                  </a:lnTo>
                  <a:lnTo>
                    <a:pt x="66" y="1933"/>
                  </a:lnTo>
                  <a:lnTo>
                    <a:pt x="90" y="2003"/>
                  </a:lnTo>
                  <a:lnTo>
                    <a:pt x="116" y="2071"/>
                  </a:lnTo>
                  <a:lnTo>
                    <a:pt x="146" y="2137"/>
                  </a:lnTo>
                  <a:lnTo>
                    <a:pt x="180" y="2201"/>
                  </a:lnTo>
                  <a:lnTo>
                    <a:pt x="216" y="2263"/>
                  </a:lnTo>
                  <a:lnTo>
                    <a:pt x="254" y="2325"/>
                  </a:lnTo>
                  <a:lnTo>
                    <a:pt x="296" y="2383"/>
                  </a:lnTo>
                  <a:lnTo>
                    <a:pt x="340" y="2439"/>
                  </a:lnTo>
                  <a:lnTo>
                    <a:pt x="388" y="2493"/>
                  </a:lnTo>
                  <a:lnTo>
                    <a:pt x="436" y="2545"/>
                  </a:lnTo>
                  <a:lnTo>
                    <a:pt x="488" y="2595"/>
                  </a:lnTo>
                  <a:lnTo>
                    <a:pt x="542" y="2641"/>
                  </a:lnTo>
                  <a:lnTo>
                    <a:pt x="600" y="2687"/>
                  </a:lnTo>
                  <a:lnTo>
                    <a:pt x="658" y="2727"/>
                  </a:lnTo>
                  <a:lnTo>
                    <a:pt x="718" y="2767"/>
                  </a:lnTo>
                  <a:lnTo>
                    <a:pt x="780" y="2803"/>
                  </a:lnTo>
                  <a:lnTo>
                    <a:pt x="844" y="2835"/>
                  </a:lnTo>
                  <a:lnTo>
                    <a:pt x="910" y="2865"/>
                  </a:lnTo>
                  <a:lnTo>
                    <a:pt x="978" y="2893"/>
                  </a:lnTo>
                  <a:lnTo>
                    <a:pt x="1048" y="2915"/>
                  </a:lnTo>
                  <a:lnTo>
                    <a:pt x="1118" y="2935"/>
                  </a:lnTo>
                  <a:lnTo>
                    <a:pt x="1190" y="2953"/>
                  </a:lnTo>
                  <a:lnTo>
                    <a:pt x="1264" y="2965"/>
                  </a:lnTo>
                  <a:lnTo>
                    <a:pt x="1338" y="2975"/>
                  </a:lnTo>
                  <a:lnTo>
                    <a:pt x="1414" y="2981"/>
                  </a:lnTo>
                  <a:lnTo>
                    <a:pt x="1492" y="2983"/>
                  </a:lnTo>
                  <a:lnTo>
                    <a:pt x="1492" y="2983"/>
                  </a:lnTo>
                  <a:lnTo>
                    <a:pt x="1568" y="2981"/>
                  </a:lnTo>
                  <a:lnTo>
                    <a:pt x="1644" y="2975"/>
                  </a:lnTo>
                  <a:lnTo>
                    <a:pt x="1718" y="2965"/>
                  </a:lnTo>
                  <a:lnTo>
                    <a:pt x="1792" y="2953"/>
                  </a:lnTo>
                  <a:lnTo>
                    <a:pt x="1864" y="2935"/>
                  </a:lnTo>
                  <a:lnTo>
                    <a:pt x="1934" y="2915"/>
                  </a:lnTo>
                  <a:lnTo>
                    <a:pt x="2004" y="2893"/>
                  </a:lnTo>
                  <a:lnTo>
                    <a:pt x="2072" y="2865"/>
                  </a:lnTo>
                  <a:lnTo>
                    <a:pt x="2138" y="2835"/>
                  </a:lnTo>
                  <a:lnTo>
                    <a:pt x="2202" y="2803"/>
                  </a:lnTo>
                  <a:lnTo>
                    <a:pt x="2264" y="2767"/>
                  </a:lnTo>
                  <a:lnTo>
                    <a:pt x="2324" y="2727"/>
                  </a:lnTo>
                  <a:lnTo>
                    <a:pt x="2384" y="2687"/>
                  </a:lnTo>
                  <a:lnTo>
                    <a:pt x="2440" y="2641"/>
                  </a:lnTo>
                  <a:lnTo>
                    <a:pt x="2494" y="2595"/>
                  </a:lnTo>
                  <a:lnTo>
                    <a:pt x="2546" y="2545"/>
                  </a:lnTo>
                  <a:lnTo>
                    <a:pt x="2596" y="2493"/>
                  </a:lnTo>
                  <a:lnTo>
                    <a:pt x="2642" y="2439"/>
                  </a:lnTo>
                  <a:lnTo>
                    <a:pt x="2686" y="2383"/>
                  </a:lnTo>
                  <a:lnTo>
                    <a:pt x="2728" y="2325"/>
                  </a:lnTo>
                  <a:lnTo>
                    <a:pt x="2766" y="2263"/>
                  </a:lnTo>
                  <a:lnTo>
                    <a:pt x="2802" y="2201"/>
                  </a:lnTo>
                  <a:lnTo>
                    <a:pt x="2836" y="2137"/>
                  </a:lnTo>
                  <a:lnTo>
                    <a:pt x="2866" y="2071"/>
                  </a:lnTo>
                  <a:lnTo>
                    <a:pt x="2892" y="2003"/>
                  </a:lnTo>
                  <a:lnTo>
                    <a:pt x="2916" y="1933"/>
                  </a:lnTo>
                  <a:lnTo>
                    <a:pt x="2936" y="1863"/>
                  </a:lnTo>
                  <a:lnTo>
                    <a:pt x="2952" y="1791"/>
                  </a:lnTo>
                  <a:lnTo>
                    <a:pt x="2966" y="1717"/>
                  </a:lnTo>
                  <a:lnTo>
                    <a:pt x="2976" y="1643"/>
                  </a:lnTo>
                  <a:lnTo>
                    <a:pt x="2982" y="1567"/>
                  </a:lnTo>
                  <a:lnTo>
                    <a:pt x="2984" y="1492"/>
                  </a:lnTo>
                  <a:lnTo>
                    <a:pt x="2984" y="1492"/>
                  </a:lnTo>
                  <a:lnTo>
                    <a:pt x="2982" y="1416"/>
                  </a:lnTo>
                  <a:lnTo>
                    <a:pt x="2976" y="1340"/>
                  </a:lnTo>
                  <a:lnTo>
                    <a:pt x="2966" y="1264"/>
                  </a:lnTo>
                  <a:lnTo>
                    <a:pt x="2952" y="1192"/>
                  </a:lnTo>
                  <a:lnTo>
                    <a:pt x="2936" y="1120"/>
                  </a:lnTo>
                  <a:lnTo>
                    <a:pt x="2916" y="1048"/>
                  </a:lnTo>
                  <a:lnTo>
                    <a:pt x="2892" y="980"/>
                  </a:lnTo>
                  <a:lnTo>
                    <a:pt x="2866" y="912"/>
                  </a:lnTo>
                  <a:lnTo>
                    <a:pt x="2836" y="846"/>
                  </a:lnTo>
                  <a:lnTo>
                    <a:pt x="2802" y="782"/>
                  </a:lnTo>
                  <a:lnTo>
                    <a:pt x="2766" y="718"/>
                  </a:lnTo>
                  <a:lnTo>
                    <a:pt x="2728" y="658"/>
                  </a:lnTo>
                  <a:lnTo>
                    <a:pt x="2686" y="600"/>
                  </a:lnTo>
                  <a:lnTo>
                    <a:pt x="2642" y="544"/>
                  </a:lnTo>
                  <a:lnTo>
                    <a:pt x="2596" y="490"/>
                  </a:lnTo>
                  <a:lnTo>
                    <a:pt x="2546" y="438"/>
                  </a:lnTo>
                  <a:lnTo>
                    <a:pt x="2494" y="388"/>
                  </a:lnTo>
                  <a:lnTo>
                    <a:pt x="2440" y="340"/>
                  </a:lnTo>
                  <a:lnTo>
                    <a:pt x="2384" y="296"/>
                  </a:lnTo>
                  <a:lnTo>
                    <a:pt x="2324" y="254"/>
                  </a:lnTo>
                  <a:lnTo>
                    <a:pt x="2264" y="216"/>
                  </a:lnTo>
                  <a:lnTo>
                    <a:pt x="2202" y="180"/>
                  </a:lnTo>
                  <a:lnTo>
                    <a:pt x="2138" y="148"/>
                  </a:lnTo>
                  <a:lnTo>
                    <a:pt x="2072" y="118"/>
                  </a:lnTo>
                  <a:lnTo>
                    <a:pt x="2004" y="90"/>
                  </a:lnTo>
                  <a:lnTo>
                    <a:pt x="1934" y="66"/>
                  </a:lnTo>
                  <a:lnTo>
                    <a:pt x="1864" y="46"/>
                  </a:lnTo>
                  <a:lnTo>
                    <a:pt x="1792" y="30"/>
                  </a:lnTo>
                  <a:lnTo>
                    <a:pt x="1718" y="16"/>
                  </a:lnTo>
                  <a:lnTo>
                    <a:pt x="1644" y="8"/>
                  </a:lnTo>
                  <a:lnTo>
                    <a:pt x="1568" y="2"/>
                  </a:lnTo>
                  <a:lnTo>
                    <a:pt x="1492" y="0"/>
                  </a:lnTo>
                  <a:lnTo>
                    <a:pt x="1492" y="0"/>
                  </a:lnTo>
                  <a:close/>
                  <a:moveTo>
                    <a:pt x="2688" y="1348"/>
                  </a:moveTo>
                  <a:lnTo>
                    <a:pt x="1634" y="1348"/>
                  </a:lnTo>
                  <a:lnTo>
                    <a:pt x="1634" y="294"/>
                  </a:lnTo>
                  <a:lnTo>
                    <a:pt x="1634" y="294"/>
                  </a:lnTo>
                  <a:lnTo>
                    <a:pt x="1686" y="302"/>
                  </a:lnTo>
                  <a:lnTo>
                    <a:pt x="1736" y="312"/>
                  </a:lnTo>
                  <a:lnTo>
                    <a:pt x="1786" y="322"/>
                  </a:lnTo>
                  <a:lnTo>
                    <a:pt x="1834" y="336"/>
                  </a:lnTo>
                  <a:lnTo>
                    <a:pt x="1884" y="352"/>
                  </a:lnTo>
                  <a:lnTo>
                    <a:pt x="1930" y="368"/>
                  </a:lnTo>
                  <a:lnTo>
                    <a:pt x="1976" y="388"/>
                  </a:lnTo>
                  <a:lnTo>
                    <a:pt x="2022" y="410"/>
                  </a:lnTo>
                  <a:lnTo>
                    <a:pt x="2066" y="432"/>
                  </a:lnTo>
                  <a:lnTo>
                    <a:pt x="2110" y="456"/>
                  </a:lnTo>
                  <a:lnTo>
                    <a:pt x="2152" y="484"/>
                  </a:lnTo>
                  <a:lnTo>
                    <a:pt x="2192" y="512"/>
                  </a:lnTo>
                  <a:lnTo>
                    <a:pt x="2232" y="542"/>
                  </a:lnTo>
                  <a:lnTo>
                    <a:pt x="2270" y="572"/>
                  </a:lnTo>
                  <a:lnTo>
                    <a:pt x="2308" y="606"/>
                  </a:lnTo>
                  <a:lnTo>
                    <a:pt x="2344" y="640"/>
                  </a:lnTo>
                  <a:lnTo>
                    <a:pt x="2378" y="676"/>
                  </a:lnTo>
                  <a:lnTo>
                    <a:pt x="2410" y="712"/>
                  </a:lnTo>
                  <a:lnTo>
                    <a:pt x="2442" y="750"/>
                  </a:lnTo>
                  <a:lnTo>
                    <a:pt x="2472" y="790"/>
                  </a:lnTo>
                  <a:lnTo>
                    <a:pt x="2500" y="832"/>
                  </a:lnTo>
                  <a:lnTo>
                    <a:pt x="2526" y="874"/>
                  </a:lnTo>
                  <a:lnTo>
                    <a:pt x="2550" y="916"/>
                  </a:lnTo>
                  <a:lnTo>
                    <a:pt x="2574" y="960"/>
                  </a:lnTo>
                  <a:lnTo>
                    <a:pt x="2594" y="1006"/>
                  </a:lnTo>
                  <a:lnTo>
                    <a:pt x="2614" y="1052"/>
                  </a:lnTo>
                  <a:lnTo>
                    <a:pt x="2632" y="1100"/>
                  </a:lnTo>
                  <a:lnTo>
                    <a:pt x="2648" y="1148"/>
                  </a:lnTo>
                  <a:lnTo>
                    <a:pt x="2660" y="1198"/>
                  </a:lnTo>
                  <a:lnTo>
                    <a:pt x="2672" y="1248"/>
                  </a:lnTo>
                  <a:lnTo>
                    <a:pt x="2682" y="1298"/>
                  </a:lnTo>
                  <a:lnTo>
                    <a:pt x="2688" y="1348"/>
                  </a:lnTo>
                  <a:lnTo>
                    <a:pt x="2688" y="1348"/>
                  </a:lnTo>
                  <a:close/>
                  <a:moveTo>
                    <a:pt x="1348" y="294"/>
                  </a:moveTo>
                  <a:lnTo>
                    <a:pt x="1348" y="1348"/>
                  </a:lnTo>
                  <a:lnTo>
                    <a:pt x="294" y="1348"/>
                  </a:lnTo>
                  <a:lnTo>
                    <a:pt x="294" y="1348"/>
                  </a:lnTo>
                  <a:lnTo>
                    <a:pt x="302" y="1298"/>
                  </a:lnTo>
                  <a:lnTo>
                    <a:pt x="310" y="1248"/>
                  </a:lnTo>
                  <a:lnTo>
                    <a:pt x="322" y="1198"/>
                  </a:lnTo>
                  <a:lnTo>
                    <a:pt x="336" y="1148"/>
                  </a:lnTo>
                  <a:lnTo>
                    <a:pt x="350" y="1100"/>
                  </a:lnTo>
                  <a:lnTo>
                    <a:pt x="368" y="1052"/>
                  </a:lnTo>
                  <a:lnTo>
                    <a:pt x="388" y="1006"/>
                  </a:lnTo>
                  <a:lnTo>
                    <a:pt x="408" y="960"/>
                  </a:lnTo>
                  <a:lnTo>
                    <a:pt x="432" y="916"/>
                  </a:lnTo>
                  <a:lnTo>
                    <a:pt x="456" y="874"/>
                  </a:lnTo>
                  <a:lnTo>
                    <a:pt x="482" y="832"/>
                  </a:lnTo>
                  <a:lnTo>
                    <a:pt x="510" y="790"/>
                  </a:lnTo>
                  <a:lnTo>
                    <a:pt x="540" y="750"/>
                  </a:lnTo>
                  <a:lnTo>
                    <a:pt x="572" y="712"/>
                  </a:lnTo>
                  <a:lnTo>
                    <a:pt x="604" y="676"/>
                  </a:lnTo>
                  <a:lnTo>
                    <a:pt x="638" y="640"/>
                  </a:lnTo>
                  <a:lnTo>
                    <a:pt x="674" y="606"/>
                  </a:lnTo>
                  <a:lnTo>
                    <a:pt x="712" y="572"/>
                  </a:lnTo>
                  <a:lnTo>
                    <a:pt x="750" y="542"/>
                  </a:lnTo>
                  <a:lnTo>
                    <a:pt x="790" y="512"/>
                  </a:lnTo>
                  <a:lnTo>
                    <a:pt x="830" y="484"/>
                  </a:lnTo>
                  <a:lnTo>
                    <a:pt x="872" y="456"/>
                  </a:lnTo>
                  <a:lnTo>
                    <a:pt x="916" y="432"/>
                  </a:lnTo>
                  <a:lnTo>
                    <a:pt x="960" y="410"/>
                  </a:lnTo>
                  <a:lnTo>
                    <a:pt x="1006" y="388"/>
                  </a:lnTo>
                  <a:lnTo>
                    <a:pt x="1052" y="368"/>
                  </a:lnTo>
                  <a:lnTo>
                    <a:pt x="1100" y="352"/>
                  </a:lnTo>
                  <a:lnTo>
                    <a:pt x="1148" y="336"/>
                  </a:lnTo>
                  <a:lnTo>
                    <a:pt x="1196" y="322"/>
                  </a:lnTo>
                  <a:lnTo>
                    <a:pt x="1246" y="312"/>
                  </a:lnTo>
                  <a:lnTo>
                    <a:pt x="1298" y="302"/>
                  </a:lnTo>
                  <a:lnTo>
                    <a:pt x="1348" y="294"/>
                  </a:lnTo>
                  <a:lnTo>
                    <a:pt x="1348" y="294"/>
                  </a:lnTo>
                  <a:close/>
                  <a:moveTo>
                    <a:pt x="294" y="1633"/>
                  </a:moveTo>
                  <a:lnTo>
                    <a:pt x="1348" y="1633"/>
                  </a:lnTo>
                  <a:lnTo>
                    <a:pt x="1348" y="2689"/>
                  </a:lnTo>
                  <a:lnTo>
                    <a:pt x="1348" y="2689"/>
                  </a:lnTo>
                  <a:lnTo>
                    <a:pt x="1298" y="2681"/>
                  </a:lnTo>
                  <a:lnTo>
                    <a:pt x="1246" y="2671"/>
                  </a:lnTo>
                  <a:lnTo>
                    <a:pt x="1196" y="2661"/>
                  </a:lnTo>
                  <a:lnTo>
                    <a:pt x="1148" y="2647"/>
                  </a:lnTo>
                  <a:lnTo>
                    <a:pt x="1100" y="2631"/>
                  </a:lnTo>
                  <a:lnTo>
                    <a:pt x="1052" y="2613"/>
                  </a:lnTo>
                  <a:lnTo>
                    <a:pt x="1006" y="2595"/>
                  </a:lnTo>
                  <a:lnTo>
                    <a:pt x="960" y="2573"/>
                  </a:lnTo>
                  <a:lnTo>
                    <a:pt x="916" y="2551"/>
                  </a:lnTo>
                  <a:lnTo>
                    <a:pt x="872" y="2525"/>
                  </a:lnTo>
                  <a:lnTo>
                    <a:pt x="830" y="2499"/>
                  </a:lnTo>
                  <a:lnTo>
                    <a:pt x="790" y="2471"/>
                  </a:lnTo>
                  <a:lnTo>
                    <a:pt x="750" y="2441"/>
                  </a:lnTo>
                  <a:lnTo>
                    <a:pt x="712" y="2411"/>
                  </a:lnTo>
                  <a:lnTo>
                    <a:pt x="674" y="2377"/>
                  </a:lnTo>
                  <a:lnTo>
                    <a:pt x="638" y="2343"/>
                  </a:lnTo>
                  <a:lnTo>
                    <a:pt x="604" y="2307"/>
                  </a:lnTo>
                  <a:lnTo>
                    <a:pt x="572" y="2271"/>
                  </a:lnTo>
                  <a:lnTo>
                    <a:pt x="540" y="2231"/>
                  </a:lnTo>
                  <a:lnTo>
                    <a:pt x="510" y="2193"/>
                  </a:lnTo>
                  <a:lnTo>
                    <a:pt x="482" y="2151"/>
                  </a:lnTo>
                  <a:lnTo>
                    <a:pt x="456" y="2109"/>
                  </a:lnTo>
                  <a:lnTo>
                    <a:pt x="432" y="2065"/>
                  </a:lnTo>
                  <a:lnTo>
                    <a:pt x="408" y="2021"/>
                  </a:lnTo>
                  <a:lnTo>
                    <a:pt x="388" y="1977"/>
                  </a:lnTo>
                  <a:lnTo>
                    <a:pt x="368" y="1929"/>
                  </a:lnTo>
                  <a:lnTo>
                    <a:pt x="350" y="1883"/>
                  </a:lnTo>
                  <a:lnTo>
                    <a:pt x="336" y="1835"/>
                  </a:lnTo>
                  <a:lnTo>
                    <a:pt x="322" y="1785"/>
                  </a:lnTo>
                  <a:lnTo>
                    <a:pt x="310" y="1735"/>
                  </a:lnTo>
                  <a:lnTo>
                    <a:pt x="302" y="1685"/>
                  </a:lnTo>
                  <a:lnTo>
                    <a:pt x="294" y="1633"/>
                  </a:lnTo>
                  <a:lnTo>
                    <a:pt x="294" y="1633"/>
                  </a:lnTo>
                  <a:close/>
                  <a:moveTo>
                    <a:pt x="1634" y="2689"/>
                  </a:moveTo>
                  <a:lnTo>
                    <a:pt x="1634" y="1633"/>
                  </a:lnTo>
                  <a:lnTo>
                    <a:pt x="2688" y="1633"/>
                  </a:lnTo>
                  <a:lnTo>
                    <a:pt x="2688" y="1633"/>
                  </a:lnTo>
                  <a:lnTo>
                    <a:pt x="2682" y="1685"/>
                  </a:lnTo>
                  <a:lnTo>
                    <a:pt x="2672" y="1735"/>
                  </a:lnTo>
                  <a:lnTo>
                    <a:pt x="2660" y="1785"/>
                  </a:lnTo>
                  <a:lnTo>
                    <a:pt x="2648" y="1835"/>
                  </a:lnTo>
                  <a:lnTo>
                    <a:pt x="2632" y="1883"/>
                  </a:lnTo>
                  <a:lnTo>
                    <a:pt x="2614" y="1929"/>
                  </a:lnTo>
                  <a:lnTo>
                    <a:pt x="2594" y="1977"/>
                  </a:lnTo>
                  <a:lnTo>
                    <a:pt x="2574" y="2021"/>
                  </a:lnTo>
                  <a:lnTo>
                    <a:pt x="2550" y="2065"/>
                  </a:lnTo>
                  <a:lnTo>
                    <a:pt x="2526" y="2109"/>
                  </a:lnTo>
                  <a:lnTo>
                    <a:pt x="2500" y="2151"/>
                  </a:lnTo>
                  <a:lnTo>
                    <a:pt x="2472" y="2193"/>
                  </a:lnTo>
                  <a:lnTo>
                    <a:pt x="2442" y="2231"/>
                  </a:lnTo>
                  <a:lnTo>
                    <a:pt x="2410" y="2271"/>
                  </a:lnTo>
                  <a:lnTo>
                    <a:pt x="2378" y="2307"/>
                  </a:lnTo>
                  <a:lnTo>
                    <a:pt x="2344" y="2343"/>
                  </a:lnTo>
                  <a:lnTo>
                    <a:pt x="2308" y="2377"/>
                  </a:lnTo>
                  <a:lnTo>
                    <a:pt x="2270" y="2411"/>
                  </a:lnTo>
                  <a:lnTo>
                    <a:pt x="2232" y="2441"/>
                  </a:lnTo>
                  <a:lnTo>
                    <a:pt x="2192" y="2471"/>
                  </a:lnTo>
                  <a:lnTo>
                    <a:pt x="2152" y="2499"/>
                  </a:lnTo>
                  <a:lnTo>
                    <a:pt x="2110" y="2525"/>
                  </a:lnTo>
                  <a:lnTo>
                    <a:pt x="2066" y="2551"/>
                  </a:lnTo>
                  <a:lnTo>
                    <a:pt x="2022" y="2573"/>
                  </a:lnTo>
                  <a:lnTo>
                    <a:pt x="1976" y="2595"/>
                  </a:lnTo>
                  <a:lnTo>
                    <a:pt x="1930" y="2613"/>
                  </a:lnTo>
                  <a:lnTo>
                    <a:pt x="1884" y="2631"/>
                  </a:lnTo>
                  <a:lnTo>
                    <a:pt x="1834" y="2647"/>
                  </a:lnTo>
                  <a:lnTo>
                    <a:pt x="1786" y="2661"/>
                  </a:lnTo>
                  <a:lnTo>
                    <a:pt x="1736" y="2671"/>
                  </a:lnTo>
                  <a:lnTo>
                    <a:pt x="1686" y="2681"/>
                  </a:lnTo>
                  <a:lnTo>
                    <a:pt x="1634" y="2689"/>
                  </a:lnTo>
                  <a:lnTo>
                    <a:pt x="1634" y="2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F17CF4-55F9-4579-83FD-237E6C0964B4}"/>
              </a:ext>
            </a:extLst>
          </p:cNvPr>
          <p:cNvGrpSpPr/>
          <p:nvPr/>
        </p:nvGrpSpPr>
        <p:grpSpPr>
          <a:xfrm>
            <a:off x="5353197" y="5159492"/>
            <a:ext cx="523086" cy="523008"/>
            <a:chOff x="590920" y="2274258"/>
            <a:chExt cx="720107" cy="7200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5925607-93AE-407B-8F65-FE72AFC43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920" y="2274258"/>
              <a:ext cx="720107" cy="720000"/>
            </a:xfrm>
            <a:custGeom>
              <a:avLst/>
              <a:gdLst>
                <a:gd name="T0" fmla="*/ 6628 w 6628"/>
                <a:gd name="T1" fmla="*/ 5435 h 6627"/>
                <a:gd name="T2" fmla="*/ 6628 w 6628"/>
                <a:gd name="T3" fmla="*/ 0 h 6627"/>
                <a:gd name="T4" fmla="*/ 0 w 6628"/>
                <a:gd name="T5" fmla="*/ 0 h 6627"/>
                <a:gd name="T6" fmla="*/ 0 w 6628"/>
                <a:gd name="T7" fmla="*/ 5435 h 6627"/>
                <a:gd name="T8" fmla="*/ 2061 w 6628"/>
                <a:gd name="T9" fmla="*/ 5435 h 6627"/>
                <a:gd name="T10" fmla="*/ 2061 w 6628"/>
                <a:gd name="T11" fmla="*/ 6343 h 6627"/>
                <a:gd name="T12" fmla="*/ 1118 w 6628"/>
                <a:gd name="T13" fmla="*/ 6343 h 6627"/>
                <a:gd name="T14" fmla="*/ 1118 w 6628"/>
                <a:gd name="T15" fmla="*/ 6627 h 6627"/>
                <a:gd name="T16" fmla="*/ 5508 w 6628"/>
                <a:gd name="T17" fmla="*/ 6627 h 6627"/>
                <a:gd name="T18" fmla="*/ 5508 w 6628"/>
                <a:gd name="T19" fmla="*/ 6343 h 6627"/>
                <a:gd name="T20" fmla="*/ 4565 w 6628"/>
                <a:gd name="T21" fmla="*/ 6343 h 6627"/>
                <a:gd name="T22" fmla="*/ 4565 w 6628"/>
                <a:gd name="T23" fmla="*/ 5435 h 6627"/>
                <a:gd name="T24" fmla="*/ 6628 w 6628"/>
                <a:gd name="T25" fmla="*/ 5435 h 6627"/>
                <a:gd name="T26" fmla="*/ 282 w 6628"/>
                <a:gd name="T27" fmla="*/ 282 h 6627"/>
                <a:gd name="T28" fmla="*/ 6344 w 6628"/>
                <a:gd name="T29" fmla="*/ 282 h 6627"/>
                <a:gd name="T30" fmla="*/ 6344 w 6628"/>
                <a:gd name="T31" fmla="*/ 5153 h 6627"/>
                <a:gd name="T32" fmla="*/ 282 w 6628"/>
                <a:gd name="T33" fmla="*/ 5153 h 6627"/>
                <a:gd name="T34" fmla="*/ 282 w 6628"/>
                <a:gd name="T35" fmla="*/ 282 h 6627"/>
                <a:gd name="T36" fmla="*/ 4283 w 6628"/>
                <a:gd name="T37" fmla="*/ 6343 h 6627"/>
                <a:gd name="T38" fmla="*/ 2343 w 6628"/>
                <a:gd name="T39" fmla="*/ 6343 h 6627"/>
                <a:gd name="T40" fmla="*/ 2343 w 6628"/>
                <a:gd name="T41" fmla="*/ 5435 h 6627"/>
                <a:gd name="T42" fmla="*/ 4283 w 6628"/>
                <a:gd name="T43" fmla="*/ 5435 h 6627"/>
                <a:gd name="T44" fmla="*/ 4283 w 6628"/>
                <a:gd name="T45" fmla="*/ 6343 h 6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8" h="6627">
                  <a:moveTo>
                    <a:pt x="6628" y="5435"/>
                  </a:moveTo>
                  <a:lnTo>
                    <a:pt x="6628" y="0"/>
                  </a:lnTo>
                  <a:lnTo>
                    <a:pt x="0" y="0"/>
                  </a:lnTo>
                  <a:lnTo>
                    <a:pt x="0" y="5435"/>
                  </a:lnTo>
                  <a:lnTo>
                    <a:pt x="2061" y="5435"/>
                  </a:lnTo>
                  <a:lnTo>
                    <a:pt x="2061" y="6343"/>
                  </a:lnTo>
                  <a:lnTo>
                    <a:pt x="1118" y="6343"/>
                  </a:lnTo>
                  <a:lnTo>
                    <a:pt x="1118" y="6627"/>
                  </a:lnTo>
                  <a:lnTo>
                    <a:pt x="5508" y="6627"/>
                  </a:lnTo>
                  <a:lnTo>
                    <a:pt x="5508" y="6343"/>
                  </a:lnTo>
                  <a:lnTo>
                    <a:pt x="4565" y="6343"/>
                  </a:lnTo>
                  <a:lnTo>
                    <a:pt x="4565" y="5435"/>
                  </a:lnTo>
                  <a:lnTo>
                    <a:pt x="6628" y="5435"/>
                  </a:lnTo>
                  <a:close/>
                  <a:moveTo>
                    <a:pt x="282" y="282"/>
                  </a:moveTo>
                  <a:lnTo>
                    <a:pt x="6344" y="282"/>
                  </a:lnTo>
                  <a:lnTo>
                    <a:pt x="6344" y="5153"/>
                  </a:lnTo>
                  <a:lnTo>
                    <a:pt x="282" y="5153"/>
                  </a:lnTo>
                  <a:lnTo>
                    <a:pt x="282" y="282"/>
                  </a:lnTo>
                  <a:close/>
                  <a:moveTo>
                    <a:pt x="4283" y="6343"/>
                  </a:moveTo>
                  <a:lnTo>
                    <a:pt x="2343" y="6343"/>
                  </a:lnTo>
                  <a:lnTo>
                    <a:pt x="2343" y="5435"/>
                  </a:lnTo>
                  <a:lnTo>
                    <a:pt x="4283" y="5435"/>
                  </a:lnTo>
                  <a:lnTo>
                    <a:pt x="4283" y="634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0FCF373-0ECA-4CF1-BA5D-541A35C2F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566" y="2428536"/>
              <a:ext cx="191326" cy="315183"/>
            </a:xfrm>
            <a:custGeom>
              <a:avLst/>
              <a:gdLst>
                <a:gd name="T0" fmla="*/ 1579 w 1761"/>
                <a:gd name="T1" fmla="*/ 698 h 2901"/>
                <a:gd name="T2" fmla="*/ 1575 w 1761"/>
                <a:gd name="T3" fmla="*/ 626 h 2901"/>
                <a:gd name="T4" fmla="*/ 1565 w 1761"/>
                <a:gd name="T5" fmla="*/ 558 h 2901"/>
                <a:gd name="T6" fmla="*/ 1549 w 1761"/>
                <a:gd name="T7" fmla="*/ 490 h 2901"/>
                <a:gd name="T8" fmla="*/ 1525 w 1761"/>
                <a:gd name="T9" fmla="*/ 426 h 2901"/>
                <a:gd name="T10" fmla="*/ 1495 w 1761"/>
                <a:gd name="T11" fmla="*/ 366 h 2901"/>
                <a:gd name="T12" fmla="*/ 1461 w 1761"/>
                <a:gd name="T13" fmla="*/ 308 h 2901"/>
                <a:gd name="T14" fmla="*/ 1419 w 1761"/>
                <a:gd name="T15" fmla="*/ 254 h 2901"/>
                <a:gd name="T16" fmla="*/ 1375 w 1761"/>
                <a:gd name="T17" fmla="*/ 204 h 2901"/>
                <a:gd name="T18" fmla="*/ 1325 w 1761"/>
                <a:gd name="T19" fmla="*/ 160 h 2901"/>
                <a:gd name="T20" fmla="*/ 1271 w 1761"/>
                <a:gd name="T21" fmla="*/ 118 h 2901"/>
                <a:gd name="T22" fmla="*/ 1213 w 1761"/>
                <a:gd name="T23" fmla="*/ 84 h 2901"/>
                <a:gd name="T24" fmla="*/ 1153 w 1761"/>
                <a:gd name="T25" fmla="*/ 54 h 2901"/>
                <a:gd name="T26" fmla="*/ 1089 w 1761"/>
                <a:gd name="T27" fmla="*/ 30 h 2901"/>
                <a:gd name="T28" fmla="*/ 1021 w 1761"/>
                <a:gd name="T29" fmla="*/ 14 h 2901"/>
                <a:gd name="T30" fmla="*/ 953 w 1761"/>
                <a:gd name="T31" fmla="*/ 4 h 2901"/>
                <a:gd name="T32" fmla="*/ 881 w 1761"/>
                <a:gd name="T33" fmla="*/ 0 h 2901"/>
                <a:gd name="T34" fmla="*/ 845 w 1761"/>
                <a:gd name="T35" fmla="*/ 0 h 2901"/>
                <a:gd name="T36" fmla="*/ 775 w 1761"/>
                <a:gd name="T37" fmla="*/ 8 h 2901"/>
                <a:gd name="T38" fmla="*/ 707 w 1761"/>
                <a:gd name="T39" fmla="*/ 22 h 2901"/>
                <a:gd name="T40" fmla="*/ 640 w 1761"/>
                <a:gd name="T41" fmla="*/ 42 h 2901"/>
                <a:gd name="T42" fmla="*/ 578 w 1761"/>
                <a:gd name="T43" fmla="*/ 68 h 2901"/>
                <a:gd name="T44" fmla="*/ 518 w 1761"/>
                <a:gd name="T45" fmla="*/ 100 h 2901"/>
                <a:gd name="T46" fmla="*/ 462 w 1761"/>
                <a:gd name="T47" fmla="*/ 138 h 2901"/>
                <a:gd name="T48" fmla="*/ 410 w 1761"/>
                <a:gd name="T49" fmla="*/ 182 h 2901"/>
                <a:gd name="T50" fmla="*/ 364 w 1761"/>
                <a:gd name="T51" fmla="*/ 228 h 2901"/>
                <a:gd name="T52" fmla="*/ 320 w 1761"/>
                <a:gd name="T53" fmla="*/ 280 h 2901"/>
                <a:gd name="T54" fmla="*/ 282 w 1761"/>
                <a:gd name="T55" fmla="*/ 336 h 2901"/>
                <a:gd name="T56" fmla="*/ 250 w 1761"/>
                <a:gd name="T57" fmla="*/ 396 h 2901"/>
                <a:gd name="T58" fmla="*/ 224 w 1761"/>
                <a:gd name="T59" fmla="*/ 458 h 2901"/>
                <a:gd name="T60" fmla="*/ 204 w 1761"/>
                <a:gd name="T61" fmla="*/ 524 h 2901"/>
                <a:gd name="T62" fmla="*/ 190 w 1761"/>
                <a:gd name="T63" fmla="*/ 592 h 2901"/>
                <a:gd name="T64" fmla="*/ 182 w 1761"/>
                <a:gd name="T65" fmla="*/ 662 h 2901"/>
                <a:gd name="T66" fmla="*/ 182 w 1761"/>
                <a:gd name="T67" fmla="*/ 948 h 2901"/>
                <a:gd name="T68" fmla="*/ 0 w 1761"/>
                <a:gd name="T69" fmla="*/ 2901 h 2901"/>
                <a:gd name="T70" fmla="*/ 1761 w 1761"/>
                <a:gd name="T71" fmla="*/ 948 h 2901"/>
                <a:gd name="T72" fmla="*/ 1579 w 1761"/>
                <a:gd name="T73" fmla="*/ 698 h 2901"/>
                <a:gd name="T74" fmla="*/ 464 w 1761"/>
                <a:gd name="T75" fmla="*/ 698 h 2901"/>
                <a:gd name="T76" fmla="*/ 472 w 1761"/>
                <a:gd name="T77" fmla="*/ 614 h 2901"/>
                <a:gd name="T78" fmla="*/ 496 w 1761"/>
                <a:gd name="T79" fmla="*/ 536 h 2901"/>
                <a:gd name="T80" fmla="*/ 536 w 1761"/>
                <a:gd name="T81" fmla="*/ 466 h 2901"/>
                <a:gd name="T82" fmla="*/ 586 w 1761"/>
                <a:gd name="T83" fmla="*/ 404 h 2901"/>
                <a:gd name="T84" fmla="*/ 648 w 1761"/>
                <a:gd name="T85" fmla="*/ 354 h 2901"/>
                <a:gd name="T86" fmla="*/ 719 w 1761"/>
                <a:gd name="T87" fmla="*/ 314 h 2901"/>
                <a:gd name="T88" fmla="*/ 797 w 1761"/>
                <a:gd name="T89" fmla="*/ 290 h 2901"/>
                <a:gd name="T90" fmla="*/ 881 w 1761"/>
                <a:gd name="T91" fmla="*/ 282 h 2901"/>
                <a:gd name="T92" fmla="*/ 923 w 1761"/>
                <a:gd name="T93" fmla="*/ 284 h 2901"/>
                <a:gd name="T94" fmla="*/ 1005 w 1761"/>
                <a:gd name="T95" fmla="*/ 300 h 2901"/>
                <a:gd name="T96" fmla="*/ 1079 w 1761"/>
                <a:gd name="T97" fmla="*/ 332 h 2901"/>
                <a:gd name="T98" fmla="*/ 1145 w 1761"/>
                <a:gd name="T99" fmla="*/ 378 h 2901"/>
                <a:gd name="T100" fmla="*/ 1201 w 1761"/>
                <a:gd name="T101" fmla="*/ 434 h 2901"/>
                <a:gd name="T102" fmla="*/ 1247 w 1761"/>
                <a:gd name="T103" fmla="*/ 502 h 2901"/>
                <a:gd name="T104" fmla="*/ 1279 w 1761"/>
                <a:gd name="T105" fmla="*/ 576 h 2901"/>
                <a:gd name="T106" fmla="*/ 1295 w 1761"/>
                <a:gd name="T107" fmla="*/ 658 h 2901"/>
                <a:gd name="T108" fmla="*/ 1303 w 1761"/>
                <a:gd name="T109" fmla="*/ 948 h 2901"/>
                <a:gd name="T110" fmla="*/ 464 w 1761"/>
                <a:gd name="T111" fmla="*/ 698 h 2901"/>
                <a:gd name="T112" fmla="*/ 282 w 1761"/>
                <a:gd name="T113" fmla="*/ 2619 h 2901"/>
                <a:gd name="T114" fmla="*/ 1479 w 1761"/>
                <a:gd name="T115" fmla="*/ 123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1" h="2901">
                  <a:moveTo>
                    <a:pt x="1579" y="698"/>
                  </a:moveTo>
                  <a:lnTo>
                    <a:pt x="1579" y="698"/>
                  </a:lnTo>
                  <a:lnTo>
                    <a:pt x="1579" y="662"/>
                  </a:lnTo>
                  <a:lnTo>
                    <a:pt x="1575" y="626"/>
                  </a:lnTo>
                  <a:lnTo>
                    <a:pt x="1571" y="592"/>
                  </a:lnTo>
                  <a:lnTo>
                    <a:pt x="1565" y="558"/>
                  </a:lnTo>
                  <a:lnTo>
                    <a:pt x="1557" y="524"/>
                  </a:lnTo>
                  <a:lnTo>
                    <a:pt x="1549" y="490"/>
                  </a:lnTo>
                  <a:lnTo>
                    <a:pt x="1537" y="458"/>
                  </a:lnTo>
                  <a:lnTo>
                    <a:pt x="1525" y="426"/>
                  </a:lnTo>
                  <a:lnTo>
                    <a:pt x="1511" y="396"/>
                  </a:lnTo>
                  <a:lnTo>
                    <a:pt x="1495" y="366"/>
                  </a:lnTo>
                  <a:lnTo>
                    <a:pt x="1479" y="336"/>
                  </a:lnTo>
                  <a:lnTo>
                    <a:pt x="1461" y="308"/>
                  </a:lnTo>
                  <a:lnTo>
                    <a:pt x="1441" y="280"/>
                  </a:lnTo>
                  <a:lnTo>
                    <a:pt x="1419" y="254"/>
                  </a:lnTo>
                  <a:lnTo>
                    <a:pt x="1397" y="228"/>
                  </a:lnTo>
                  <a:lnTo>
                    <a:pt x="1375" y="204"/>
                  </a:lnTo>
                  <a:lnTo>
                    <a:pt x="1351" y="182"/>
                  </a:lnTo>
                  <a:lnTo>
                    <a:pt x="1325" y="160"/>
                  </a:lnTo>
                  <a:lnTo>
                    <a:pt x="1299" y="138"/>
                  </a:lnTo>
                  <a:lnTo>
                    <a:pt x="1271" y="118"/>
                  </a:lnTo>
                  <a:lnTo>
                    <a:pt x="1243" y="100"/>
                  </a:lnTo>
                  <a:lnTo>
                    <a:pt x="1213" y="84"/>
                  </a:lnTo>
                  <a:lnTo>
                    <a:pt x="1183" y="68"/>
                  </a:lnTo>
                  <a:lnTo>
                    <a:pt x="1153" y="54"/>
                  </a:lnTo>
                  <a:lnTo>
                    <a:pt x="1121" y="42"/>
                  </a:lnTo>
                  <a:lnTo>
                    <a:pt x="1089" y="30"/>
                  </a:lnTo>
                  <a:lnTo>
                    <a:pt x="1055" y="22"/>
                  </a:lnTo>
                  <a:lnTo>
                    <a:pt x="1021" y="14"/>
                  </a:lnTo>
                  <a:lnTo>
                    <a:pt x="987" y="8"/>
                  </a:lnTo>
                  <a:lnTo>
                    <a:pt x="953" y="4"/>
                  </a:lnTo>
                  <a:lnTo>
                    <a:pt x="91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9" y="4"/>
                  </a:lnTo>
                  <a:lnTo>
                    <a:pt x="775" y="8"/>
                  </a:lnTo>
                  <a:lnTo>
                    <a:pt x="741" y="14"/>
                  </a:lnTo>
                  <a:lnTo>
                    <a:pt x="707" y="22"/>
                  </a:lnTo>
                  <a:lnTo>
                    <a:pt x="673" y="30"/>
                  </a:lnTo>
                  <a:lnTo>
                    <a:pt x="640" y="42"/>
                  </a:lnTo>
                  <a:lnTo>
                    <a:pt x="608" y="54"/>
                  </a:lnTo>
                  <a:lnTo>
                    <a:pt x="578" y="68"/>
                  </a:lnTo>
                  <a:lnTo>
                    <a:pt x="548" y="84"/>
                  </a:lnTo>
                  <a:lnTo>
                    <a:pt x="518" y="100"/>
                  </a:lnTo>
                  <a:lnTo>
                    <a:pt x="490" y="118"/>
                  </a:lnTo>
                  <a:lnTo>
                    <a:pt x="462" y="138"/>
                  </a:lnTo>
                  <a:lnTo>
                    <a:pt x="436" y="160"/>
                  </a:lnTo>
                  <a:lnTo>
                    <a:pt x="410" y="182"/>
                  </a:lnTo>
                  <a:lnTo>
                    <a:pt x="386" y="204"/>
                  </a:lnTo>
                  <a:lnTo>
                    <a:pt x="364" y="228"/>
                  </a:lnTo>
                  <a:lnTo>
                    <a:pt x="342" y="254"/>
                  </a:lnTo>
                  <a:lnTo>
                    <a:pt x="320" y="280"/>
                  </a:lnTo>
                  <a:lnTo>
                    <a:pt x="302" y="308"/>
                  </a:lnTo>
                  <a:lnTo>
                    <a:pt x="282" y="336"/>
                  </a:lnTo>
                  <a:lnTo>
                    <a:pt x="266" y="366"/>
                  </a:lnTo>
                  <a:lnTo>
                    <a:pt x="250" y="396"/>
                  </a:lnTo>
                  <a:lnTo>
                    <a:pt x="236" y="426"/>
                  </a:lnTo>
                  <a:lnTo>
                    <a:pt x="224" y="458"/>
                  </a:lnTo>
                  <a:lnTo>
                    <a:pt x="214" y="490"/>
                  </a:lnTo>
                  <a:lnTo>
                    <a:pt x="204" y="524"/>
                  </a:lnTo>
                  <a:lnTo>
                    <a:pt x="196" y="558"/>
                  </a:lnTo>
                  <a:lnTo>
                    <a:pt x="190" y="592"/>
                  </a:lnTo>
                  <a:lnTo>
                    <a:pt x="186" y="626"/>
                  </a:lnTo>
                  <a:lnTo>
                    <a:pt x="182" y="662"/>
                  </a:lnTo>
                  <a:lnTo>
                    <a:pt x="182" y="698"/>
                  </a:lnTo>
                  <a:lnTo>
                    <a:pt x="182" y="948"/>
                  </a:lnTo>
                  <a:lnTo>
                    <a:pt x="0" y="948"/>
                  </a:lnTo>
                  <a:lnTo>
                    <a:pt x="0" y="2901"/>
                  </a:lnTo>
                  <a:lnTo>
                    <a:pt x="1761" y="2901"/>
                  </a:lnTo>
                  <a:lnTo>
                    <a:pt x="1761" y="948"/>
                  </a:lnTo>
                  <a:lnTo>
                    <a:pt x="1585" y="948"/>
                  </a:lnTo>
                  <a:lnTo>
                    <a:pt x="1579" y="698"/>
                  </a:lnTo>
                  <a:close/>
                  <a:moveTo>
                    <a:pt x="464" y="698"/>
                  </a:moveTo>
                  <a:lnTo>
                    <a:pt x="464" y="698"/>
                  </a:lnTo>
                  <a:lnTo>
                    <a:pt x="466" y="656"/>
                  </a:lnTo>
                  <a:lnTo>
                    <a:pt x="472" y="614"/>
                  </a:lnTo>
                  <a:lnTo>
                    <a:pt x="482" y="574"/>
                  </a:lnTo>
                  <a:lnTo>
                    <a:pt x="496" y="536"/>
                  </a:lnTo>
                  <a:lnTo>
                    <a:pt x="514" y="500"/>
                  </a:lnTo>
                  <a:lnTo>
                    <a:pt x="536" y="466"/>
                  </a:lnTo>
                  <a:lnTo>
                    <a:pt x="560" y="434"/>
                  </a:lnTo>
                  <a:lnTo>
                    <a:pt x="586" y="404"/>
                  </a:lnTo>
                  <a:lnTo>
                    <a:pt x="616" y="378"/>
                  </a:lnTo>
                  <a:lnTo>
                    <a:pt x="648" y="354"/>
                  </a:lnTo>
                  <a:lnTo>
                    <a:pt x="683" y="332"/>
                  </a:lnTo>
                  <a:lnTo>
                    <a:pt x="719" y="314"/>
                  </a:lnTo>
                  <a:lnTo>
                    <a:pt x="757" y="300"/>
                  </a:lnTo>
                  <a:lnTo>
                    <a:pt x="797" y="290"/>
                  </a:lnTo>
                  <a:lnTo>
                    <a:pt x="839" y="284"/>
                  </a:lnTo>
                  <a:lnTo>
                    <a:pt x="881" y="282"/>
                  </a:lnTo>
                  <a:lnTo>
                    <a:pt x="881" y="282"/>
                  </a:lnTo>
                  <a:lnTo>
                    <a:pt x="923" y="284"/>
                  </a:lnTo>
                  <a:lnTo>
                    <a:pt x="965" y="290"/>
                  </a:lnTo>
                  <a:lnTo>
                    <a:pt x="1005" y="300"/>
                  </a:lnTo>
                  <a:lnTo>
                    <a:pt x="1043" y="314"/>
                  </a:lnTo>
                  <a:lnTo>
                    <a:pt x="1079" y="332"/>
                  </a:lnTo>
                  <a:lnTo>
                    <a:pt x="1113" y="354"/>
                  </a:lnTo>
                  <a:lnTo>
                    <a:pt x="1145" y="378"/>
                  </a:lnTo>
                  <a:lnTo>
                    <a:pt x="1175" y="404"/>
                  </a:lnTo>
                  <a:lnTo>
                    <a:pt x="1201" y="434"/>
                  </a:lnTo>
                  <a:lnTo>
                    <a:pt x="1225" y="466"/>
                  </a:lnTo>
                  <a:lnTo>
                    <a:pt x="1247" y="502"/>
                  </a:lnTo>
                  <a:lnTo>
                    <a:pt x="1265" y="538"/>
                  </a:lnTo>
                  <a:lnTo>
                    <a:pt x="1279" y="576"/>
                  </a:lnTo>
                  <a:lnTo>
                    <a:pt x="1289" y="616"/>
                  </a:lnTo>
                  <a:lnTo>
                    <a:pt x="1295" y="658"/>
                  </a:lnTo>
                  <a:lnTo>
                    <a:pt x="1297" y="702"/>
                  </a:lnTo>
                  <a:lnTo>
                    <a:pt x="1303" y="948"/>
                  </a:lnTo>
                  <a:lnTo>
                    <a:pt x="464" y="948"/>
                  </a:lnTo>
                  <a:lnTo>
                    <a:pt x="464" y="698"/>
                  </a:lnTo>
                  <a:close/>
                  <a:moveTo>
                    <a:pt x="1479" y="2619"/>
                  </a:moveTo>
                  <a:lnTo>
                    <a:pt x="282" y="2619"/>
                  </a:lnTo>
                  <a:lnTo>
                    <a:pt x="282" y="1230"/>
                  </a:lnTo>
                  <a:lnTo>
                    <a:pt x="1479" y="1230"/>
                  </a:lnTo>
                  <a:lnTo>
                    <a:pt x="1479" y="261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9257F22-3BB6-4C77-95D3-4A563C77A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413" y="2577816"/>
              <a:ext cx="89633" cy="120054"/>
            </a:xfrm>
            <a:custGeom>
              <a:avLst/>
              <a:gdLst>
                <a:gd name="T0" fmla="*/ 555 w 825"/>
                <a:gd name="T1" fmla="*/ 1105 h 1105"/>
                <a:gd name="T2" fmla="*/ 583 w 825"/>
                <a:gd name="T3" fmla="*/ 785 h 1105"/>
                <a:gd name="T4" fmla="*/ 663 w 825"/>
                <a:gd name="T5" fmla="*/ 739 h 1105"/>
                <a:gd name="T6" fmla="*/ 729 w 825"/>
                <a:gd name="T7" fmla="*/ 675 h 1105"/>
                <a:gd name="T8" fmla="*/ 781 w 825"/>
                <a:gd name="T9" fmla="*/ 597 h 1105"/>
                <a:gd name="T10" fmla="*/ 813 w 825"/>
                <a:gd name="T11" fmla="*/ 508 h 1105"/>
                <a:gd name="T12" fmla="*/ 825 w 825"/>
                <a:gd name="T13" fmla="*/ 412 h 1105"/>
                <a:gd name="T14" fmla="*/ 817 w 825"/>
                <a:gd name="T15" fmla="*/ 328 h 1105"/>
                <a:gd name="T16" fmla="*/ 775 w 825"/>
                <a:gd name="T17" fmla="*/ 216 h 1105"/>
                <a:gd name="T18" fmla="*/ 705 w 825"/>
                <a:gd name="T19" fmla="*/ 120 h 1105"/>
                <a:gd name="T20" fmla="*/ 609 w 825"/>
                <a:gd name="T21" fmla="*/ 50 h 1105"/>
                <a:gd name="T22" fmla="*/ 495 w 825"/>
                <a:gd name="T23" fmla="*/ 8 h 1105"/>
                <a:gd name="T24" fmla="*/ 413 w 825"/>
                <a:gd name="T25" fmla="*/ 0 h 1105"/>
                <a:gd name="T26" fmla="*/ 291 w 825"/>
                <a:gd name="T27" fmla="*/ 18 h 1105"/>
                <a:gd name="T28" fmla="*/ 182 w 825"/>
                <a:gd name="T29" fmla="*/ 70 h 1105"/>
                <a:gd name="T30" fmla="*/ 94 w 825"/>
                <a:gd name="T31" fmla="*/ 150 h 1105"/>
                <a:gd name="T32" fmla="*/ 32 w 825"/>
                <a:gd name="T33" fmla="*/ 252 h 1105"/>
                <a:gd name="T34" fmla="*/ 2 w 825"/>
                <a:gd name="T35" fmla="*/ 370 h 1105"/>
                <a:gd name="T36" fmla="*/ 2 w 825"/>
                <a:gd name="T37" fmla="*/ 444 h 1105"/>
                <a:gd name="T38" fmla="*/ 20 w 825"/>
                <a:gd name="T39" fmla="*/ 539 h 1105"/>
                <a:gd name="T40" fmla="*/ 60 w 825"/>
                <a:gd name="T41" fmla="*/ 625 h 1105"/>
                <a:gd name="T42" fmla="*/ 116 w 825"/>
                <a:gd name="T43" fmla="*/ 697 h 1105"/>
                <a:gd name="T44" fmla="*/ 188 w 825"/>
                <a:gd name="T45" fmla="*/ 755 h 1105"/>
                <a:gd name="T46" fmla="*/ 271 w 825"/>
                <a:gd name="T47" fmla="*/ 797 h 1105"/>
                <a:gd name="T48" fmla="*/ 413 w 825"/>
                <a:gd name="T49" fmla="*/ 282 h 1105"/>
                <a:gd name="T50" fmla="*/ 451 w 825"/>
                <a:gd name="T51" fmla="*/ 288 h 1105"/>
                <a:gd name="T52" fmla="*/ 485 w 825"/>
                <a:gd name="T53" fmla="*/ 304 h 1105"/>
                <a:gd name="T54" fmla="*/ 527 w 825"/>
                <a:gd name="T55" fmla="*/ 350 h 1105"/>
                <a:gd name="T56" fmla="*/ 539 w 825"/>
                <a:gd name="T57" fmla="*/ 386 h 1105"/>
                <a:gd name="T58" fmla="*/ 543 w 825"/>
                <a:gd name="T59" fmla="*/ 412 h 1105"/>
                <a:gd name="T60" fmla="*/ 537 w 825"/>
                <a:gd name="T61" fmla="*/ 450 h 1105"/>
                <a:gd name="T62" fmla="*/ 521 w 825"/>
                <a:gd name="T63" fmla="*/ 484 h 1105"/>
                <a:gd name="T64" fmla="*/ 475 w 825"/>
                <a:gd name="T65" fmla="*/ 527 h 1105"/>
                <a:gd name="T66" fmla="*/ 439 w 825"/>
                <a:gd name="T67" fmla="*/ 539 h 1105"/>
                <a:gd name="T68" fmla="*/ 413 w 825"/>
                <a:gd name="T69" fmla="*/ 541 h 1105"/>
                <a:gd name="T70" fmla="*/ 375 w 825"/>
                <a:gd name="T71" fmla="*/ 535 h 1105"/>
                <a:gd name="T72" fmla="*/ 341 w 825"/>
                <a:gd name="T73" fmla="*/ 518 h 1105"/>
                <a:gd name="T74" fmla="*/ 299 w 825"/>
                <a:gd name="T75" fmla="*/ 474 h 1105"/>
                <a:gd name="T76" fmla="*/ 287 w 825"/>
                <a:gd name="T77" fmla="*/ 438 h 1105"/>
                <a:gd name="T78" fmla="*/ 283 w 825"/>
                <a:gd name="T79" fmla="*/ 412 h 1105"/>
                <a:gd name="T80" fmla="*/ 289 w 825"/>
                <a:gd name="T81" fmla="*/ 374 h 1105"/>
                <a:gd name="T82" fmla="*/ 307 w 825"/>
                <a:gd name="T83" fmla="*/ 340 h 1105"/>
                <a:gd name="T84" fmla="*/ 351 w 825"/>
                <a:gd name="T85" fmla="*/ 298 h 1105"/>
                <a:gd name="T86" fmla="*/ 387 w 825"/>
                <a:gd name="T87" fmla="*/ 286 h 1105"/>
                <a:gd name="T88" fmla="*/ 413 w 825"/>
                <a:gd name="T89" fmla="*/ 28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5" h="1105">
                  <a:moveTo>
                    <a:pt x="271" y="797"/>
                  </a:moveTo>
                  <a:lnTo>
                    <a:pt x="271" y="1105"/>
                  </a:lnTo>
                  <a:lnTo>
                    <a:pt x="555" y="1105"/>
                  </a:lnTo>
                  <a:lnTo>
                    <a:pt x="555" y="797"/>
                  </a:lnTo>
                  <a:lnTo>
                    <a:pt x="555" y="797"/>
                  </a:lnTo>
                  <a:lnTo>
                    <a:pt x="583" y="785"/>
                  </a:lnTo>
                  <a:lnTo>
                    <a:pt x="611" y="771"/>
                  </a:lnTo>
                  <a:lnTo>
                    <a:pt x="637" y="755"/>
                  </a:lnTo>
                  <a:lnTo>
                    <a:pt x="663" y="739"/>
                  </a:lnTo>
                  <a:lnTo>
                    <a:pt x="687" y="719"/>
                  </a:lnTo>
                  <a:lnTo>
                    <a:pt x="709" y="697"/>
                  </a:lnTo>
                  <a:lnTo>
                    <a:pt x="729" y="675"/>
                  </a:lnTo>
                  <a:lnTo>
                    <a:pt x="749" y="649"/>
                  </a:lnTo>
                  <a:lnTo>
                    <a:pt x="765" y="625"/>
                  </a:lnTo>
                  <a:lnTo>
                    <a:pt x="781" y="597"/>
                  </a:lnTo>
                  <a:lnTo>
                    <a:pt x="793" y="569"/>
                  </a:lnTo>
                  <a:lnTo>
                    <a:pt x="805" y="539"/>
                  </a:lnTo>
                  <a:lnTo>
                    <a:pt x="813" y="508"/>
                  </a:lnTo>
                  <a:lnTo>
                    <a:pt x="819" y="476"/>
                  </a:lnTo>
                  <a:lnTo>
                    <a:pt x="823" y="444"/>
                  </a:lnTo>
                  <a:lnTo>
                    <a:pt x="825" y="412"/>
                  </a:lnTo>
                  <a:lnTo>
                    <a:pt x="825" y="412"/>
                  </a:lnTo>
                  <a:lnTo>
                    <a:pt x="823" y="370"/>
                  </a:lnTo>
                  <a:lnTo>
                    <a:pt x="817" y="328"/>
                  </a:lnTo>
                  <a:lnTo>
                    <a:pt x="807" y="290"/>
                  </a:lnTo>
                  <a:lnTo>
                    <a:pt x="793" y="252"/>
                  </a:lnTo>
                  <a:lnTo>
                    <a:pt x="775" y="216"/>
                  </a:lnTo>
                  <a:lnTo>
                    <a:pt x="755" y="182"/>
                  </a:lnTo>
                  <a:lnTo>
                    <a:pt x="731" y="150"/>
                  </a:lnTo>
                  <a:lnTo>
                    <a:pt x="705" y="120"/>
                  </a:lnTo>
                  <a:lnTo>
                    <a:pt x="675" y="94"/>
                  </a:lnTo>
                  <a:lnTo>
                    <a:pt x="643" y="70"/>
                  </a:lnTo>
                  <a:lnTo>
                    <a:pt x="609" y="50"/>
                  </a:lnTo>
                  <a:lnTo>
                    <a:pt x="573" y="32"/>
                  </a:lnTo>
                  <a:lnTo>
                    <a:pt x="535" y="18"/>
                  </a:lnTo>
                  <a:lnTo>
                    <a:pt x="495" y="8"/>
                  </a:lnTo>
                  <a:lnTo>
                    <a:pt x="455" y="2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71" y="2"/>
                  </a:lnTo>
                  <a:lnTo>
                    <a:pt x="331" y="8"/>
                  </a:lnTo>
                  <a:lnTo>
                    <a:pt x="291" y="18"/>
                  </a:lnTo>
                  <a:lnTo>
                    <a:pt x="253" y="32"/>
                  </a:lnTo>
                  <a:lnTo>
                    <a:pt x="217" y="50"/>
                  </a:lnTo>
                  <a:lnTo>
                    <a:pt x="182" y="70"/>
                  </a:lnTo>
                  <a:lnTo>
                    <a:pt x="150" y="94"/>
                  </a:lnTo>
                  <a:lnTo>
                    <a:pt x="122" y="120"/>
                  </a:lnTo>
                  <a:lnTo>
                    <a:pt x="94" y="150"/>
                  </a:lnTo>
                  <a:lnTo>
                    <a:pt x="70" y="182"/>
                  </a:lnTo>
                  <a:lnTo>
                    <a:pt x="50" y="216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28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44"/>
                  </a:lnTo>
                  <a:lnTo>
                    <a:pt x="6" y="476"/>
                  </a:lnTo>
                  <a:lnTo>
                    <a:pt x="12" y="508"/>
                  </a:lnTo>
                  <a:lnTo>
                    <a:pt x="20" y="539"/>
                  </a:lnTo>
                  <a:lnTo>
                    <a:pt x="32" y="569"/>
                  </a:lnTo>
                  <a:lnTo>
                    <a:pt x="44" y="597"/>
                  </a:lnTo>
                  <a:lnTo>
                    <a:pt x="60" y="625"/>
                  </a:lnTo>
                  <a:lnTo>
                    <a:pt x="76" y="649"/>
                  </a:lnTo>
                  <a:lnTo>
                    <a:pt x="96" y="675"/>
                  </a:lnTo>
                  <a:lnTo>
                    <a:pt x="116" y="697"/>
                  </a:lnTo>
                  <a:lnTo>
                    <a:pt x="138" y="719"/>
                  </a:lnTo>
                  <a:lnTo>
                    <a:pt x="162" y="739"/>
                  </a:lnTo>
                  <a:lnTo>
                    <a:pt x="188" y="755"/>
                  </a:lnTo>
                  <a:lnTo>
                    <a:pt x="215" y="771"/>
                  </a:lnTo>
                  <a:lnTo>
                    <a:pt x="243" y="785"/>
                  </a:lnTo>
                  <a:lnTo>
                    <a:pt x="271" y="797"/>
                  </a:lnTo>
                  <a:lnTo>
                    <a:pt x="271" y="797"/>
                  </a:lnTo>
                  <a:close/>
                  <a:moveTo>
                    <a:pt x="413" y="282"/>
                  </a:moveTo>
                  <a:lnTo>
                    <a:pt x="413" y="282"/>
                  </a:lnTo>
                  <a:lnTo>
                    <a:pt x="427" y="284"/>
                  </a:lnTo>
                  <a:lnTo>
                    <a:pt x="439" y="286"/>
                  </a:lnTo>
                  <a:lnTo>
                    <a:pt x="451" y="288"/>
                  </a:lnTo>
                  <a:lnTo>
                    <a:pt x="463" y="292"/>
                  </a:lnTo>
                  <a:lnTo>
                    <a:pt x="475" y="298"/>
                  </a:lnTo>
                  <a:lnTo>
                    <a:pt x="485" y="304"/>
                  </a:lnTo>
                  <a:lnTo>
                    <a:pt x="505" y="320"/>
                  </a:lnTo>
                  <a:lnTo>
                    <a:pt x="521" y="340"/>
                  </a:lnTo>
                  <a:lnTo>
                    <a:pt x="527" y="350"/>
                  </a:lnTo>
                  <a:lnTo>
                    <a:pt x="533" y="362"/>
                  </a:lnTo>
                  <a:lnTo>
                    <a:pt x="537" y="374"/>
                  </a:lnTo>
                  <a:lnTo>
                    <a:pt x="539" y="386"/>
                  </a:lnTo>
                  <a:lnTo>
                    <a:pt x="541" y="398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24"/>
                  </a:lnTo>
                  <a:lnTo>
                    <a:pt x="539" y="438"/>
                  </a:lnTo>
                  <a:lnTo>
                    <a:pt x="537" y="450"/>
                  </a:lnTo>
                  <a:lnTo>
                    <a:pt x="533" y="462"/>
                  </a:lnTo>
                  <a:lnTo>
                    <a:pt x="527" y="474"/>
                  </a:lnTo>
                  <a:lnTo>
                    <a:pt x="521" y="484"/>
                  </a:lnTo>
                  <a:lnTo>
                    <a:pt x="505" y="502"/>
                  </a:lnTo>
                  <a:lnTo>
                    <a:pt x="485" y="518"/>
                  </a:lnTo>
                  <a:lnTo>
                    <a:pt x="475" y="527"/>
                  </a:lnTo>
                  <a:lnTo>
                    <a:pt x="463" y="531"/>
                  </a:lnTo>
                  <a:lnTo>
                    <a:pt x="451" y="535"/>
                  </a:lnTo>
                  <a:lnTo>
                    <a:pt x="439" y="539"/>
                  </a:lnTo>
                  <a:lnTo>
                    <a:pt x="427" y="541"/>
                  </a:lnTo>
                  <a:lnTo>
                    <a:pt x="413" y="541"/>
                  </a:lnTo>
                  <a:lnTo>
                    <a:pt x="413" y="541"/>
                  </a:lnTo>
                  <a:lnTo>
                    <a:pt x="399" y="541"/>
                  </a:lnTo>
                  <a:lnTo>
                    <a:pt x="387" y="539"/>
                  </a:lnTo>
                  <a:lnTo>
                    <a:pt x="375" y="535"/>
                  </a:lnTo>
                  <a:lnTo>
                    <a:pt x="363" y="531"/>
                  </a:lnTo>
                  <a:lnTo>
                    <a:pt x="351" y="527"/>
                  </a:lnTo>
                  <a:lnTo>
                    <a:pt x="341" y="518"/>
                  </a:lnTo>
                  <a:lnTo>
                    <a:pt x="321" y="502"/>
                  </a:lnTo>
                  <a:lnTo>
                    <a:pt x="307" y="484"/>
                  </a:lnTo>
                  <a:lnTo>
                    <a:pt x="299" y="474"/>
                  </a:lnTo>
                  <a:lnTo>
                    <a:pt x="295" y="462"/>
                  </a:lnTo>
                  <a:lnTo>
                    <a:pt x="289" y="450"/>
                  </a:lnTo>
                  <a:lnTo>
                    <a:pt x="287" y="438"/>
                  </a:lnTo>
                  <a:lnTo>
                    <a:pt x="285" y="424"/>
                  </a:lnTo>
                  <a:lnTo>
                    <a:pt x="283" y="412"/>
                  </a:lnTo>
                  <a:lnTo>
                    <a:pt x="283" y="412"/>
                  </a:lnTo>
                  <a:lnTo>
                    <a:pt x="285" y="398"/>
                  </a:lnTo>
                  <a:lnTo>
                    <a:pt x="287" y="386"/>
                  </a:lnTo>
                  <a:lnTo>
                    <a:pt x="289" y="374"/>
                  </a:lnTo>
                  <a:lnTo>
                    <a:pt x="295" y="362"/>
                  </a:lnTo>
                  <a:lnTo>
                    <a:pt x="299" y="350"/>
                  </a:lnTo>
                  <a:lnTo>
                    <a:pt x="307" y="340"/>
                  </a:lnTo>
                  <a:lnTo>
                    <a:pt x="321" y="320"/>
                  </a:lnTo>
                  <a:lnTo>
                    <a:pt x="341" y="304"/>
                  </a:lnTo>
                  <a:lnTo>
                    <a:pt x="351" y="298"/>
                  </a:lnTo>
                  <a:lnTo>
                    <a:pt x="363" y="292"/>
                  </a:lnTo>
                  <a:lnTo>
                    <a:pt x="375" y="288"/>
                  </a:lnTo>
                  <a:lnTo>
                    <a:pt x="387" y="286"/>
                  </a:lnTo>
                  <a:lnTo>
                    <a:pt x="399" y="284"/>
                  </a:lnTo>
                  <a:lnTo>
                    <a:pt x="413" y="282"/>
                  </a:lnTo>
                  <a:lnTo>
                    <a:pt x="413" y="28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C9274D7F-A703-42EC-8CE0-DDB5FD14F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049" y="2466780"/>
              <a:ext cx="226962" cy="186763"/>
            </a:xfrm>
            <a:custGeom>
              <a:avLst/>
              <a:gdLst>
                <a:gd name="T0" fmla="*/ 1846 w 2089"/>
                <a:gd name="T1" fmla="*/ 784 h 1719"/>
                <a:gd name="T2" fmla="*/ 1927 w 2089"/>
                <a:gd name="T3" fmla="*/ 738 h 1719"/>
                <a:gd name="T4" fmla="*/ 1995 w 2089"/>
                <a:gd name="T5" fmla="*/ 674 h 1719"/>
                <a:gd name="T6" fmla="*/ 2045 w 2089"/>
                <a:gd name="T7" fmla="*/ 596 h 1719"/>
                <a:gd name="T8" fmla="*/ 2077 w 2089"/>
                <a:gd name="T9" fmla="*/ 508 h 1719"/>
                <a:gd name="T10" fmla="*/ 2089 w 2089"/>
                <a:gd name="T11" fmla="*/ 412 h 1719"/>
                <a:gd name="T12" fmla="*/ 2081 w 2089"/>
                <a:gd name="T13" fmla="*/ 328 h 1719"/>
                <a:gd name="T14" fmla="*/ 2039 w 2089"/>
                <a:gd name="T15" fmla="*/ 216 h 1719"/>
                <a:gd name="T16" fmla="*/ 1969 w 2089"/>
                <a:gd name="T17" fmla="*/ 120 h 1719"/>
                <a:gd name="T18" fmla="*/ 1873 w 2089"/>
                <a:gd name="T19" fmla="*/ 50 h 1719"/>
                <a:gd name="T20" fmla="*/ 1760 w 2089"/>
                <a:gd name="T21" fmla="*/ 8 h 1719"/>
                <a:gd name="T22" fmla="*/ 1676 w 2089"/>
                <a:gd name="T23" fmla="*/ 0 h 1719"/>
                <a:gd name="T24" fmla="*/ 1554 w 2089"/>
                <a:gd name="T25" fmla="*/ 18 h 1719"/>
                <a:gd name="T26" fmla="*/ 1446 w 2089"/>
                <a:gd name="T27" fmla="*/ 70 h 1719"/>
                <a:gd name="T28" fmla="*/ 1358 w 2089"/>
                <a:gd name="T29" fmla="*/ 150 h 1719"/>
                <a:gd name="T30" fmla="*/ 1298 w 2089"/>
                <a:gd name="T31" fmla="*/ 252 h 1719"/>
                <a:gd name="T32" fmla="*/ 1266 w 2089"/>
                <a:gd name="T33" fmla="*/ 370 h 1719"/>
                <a:gd name="T34" fmla="*/ 1266 w 2089"/>
                <a:gd name="T35" fmla="*/ 444 h 1719"/>
                <a:gd name="T36" fmla="*/ 1284 w 2089"/>
                <a:gd name="T37" fmla="*/ 538 h 1719"/>
                <a:gd name="T38" fmla="*/ 1324 w 2089"/>
                <a:gd name="T39" fmla="*/ 624 h 1719"/>
                <a:gd name="T40" fmla="*/ 1380 w 2089"/>
                <a:gd name="T41" fmla="*/ 696 h 1719"/>
                <a:gd name="T42" fmla="*/ 1452 w 2089"/>
                <a:gd name="T43" fmla="*/ 754 h 1719"/>
                <a:gd name="T44" fmla="*/ 1536 w 2089"/>
                <a:gd name="T45" fmla="*/ 796 h 1719"/>
                <a:gd name="T46" fmla="*/ 0 w 2089"/>
                <a:gd name="T47" fmla="*/ 1719 h 1719"/>
                <a:gd name="T48" fmla="*/ 1676 w 2089"/>
                <a:gd name="T49" fmla="*/ 282 h 1719"/>
                <a:gd name="T50" fmla="*/ 1702 w 2089"/>
                <a:gd name="T51" fmla="*/ 286 h 1719"/>
                <a:gd name="T52" fmla="*/ 1738 w 2089"/>
                <a:gd name="T53" fmla="*/ 298 h 1719"/>
                <a:gd name="T54" fmla="*/ 1784 w 2089"/>
                <a:gd name="T55" fmla="*/ 340 h 1719"/>
                <a:gd name="T56" fmla="*/ 1800 w 2089"/>
                <a:gd name="T57" fmla="*/ 374 h 1719"/>
                <a:gd name="T58" fmla="*/ 1806 w 2089"/>
                <a:gd name="T59" fmla="*/ 412 h 1719"/>
                <a:gd name="T60" fmla="*/ 1804 w 2089"/>
                <a:gd name="T61" fmla="*/ 438 h 1719"/>
                <a:gd name="T62" fmla="*/ 1790 w 2089"/>
                <a:gd name="T63" fmla="*/ 474 h 1719"/>
                <a:gd name="T64" fmla="*/ 1748 w 2089"/>
                <a:gd name="T65" fmla="*/ 518 h 1719"/>
                <a:gd name="T66" fmla="*/ 1714 w 2089"/>
                <a:gd name="T67" fmla="*/ 534 h 1719"/>
                <a:gd name="T68" fmla="*/ 1676 w 2089"/>
                <a:gd name="T69" fmla="*/ 540 h 1719"/>
                <a:gd name="T70" fmla="*/ 1650 w 2089"/>
                <a:gd name="T71" fmla="*/ 538 h 1719"/>
                <a:gd name="T72" fmla="*/ 1616 w 2089"/>
                <a:gd name="T73" fmla="*/ 526 h 1719"/>
                <a:gd name="T74" fmla="*/ 1570 w 2089"/>
                <a:gd name="T75" fmla="*/ 484 h 1719"/>
                <a:gd name="T76" fmla="*/ 1554 w 2089"/>
                <a:gd name="T77" fmla="*/ 450 h 1719"/>
                <a:gd name="T78" fmla="*/ 1548 w 2089"/>
                <a:gd name="T79" fmla="*/ 412 h 1719"/>
                <a:gd name="T80" fmla="*/ 1550 w 2089"/>
                <a:gd name="T81" fmla="*/ 386 h 1719"/>
                <a:gd name="T82" fmla="*/ 1564 w 2089"/>
                <a:gd name="T83" fmla="*/ 350 h 1719"/>
                <a:gd name="T84" fmla="*/ 1604 w 2089"/>
                <a:gd name="T85" fmla="*/ 304 h 1719"/>
                <a:gd name="T86" fmla="*/ 1638 w 2089"/>
                <a:gd name="T87" fmla="*/ 288 h 1719"/>
                <a:gd name="T88" fmla="*/ 1676 w 2089"/>
                <a:gd name="T89" fmla="*/ 282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9" h="1719">
                  <a:moveTo>
                    <a:pt x="1818" y="796"/>
                  </a:moveTo>
                  <a:lnTo>
                    <a:pt x="1818" y="796"/>
                  </a:lnTo>
                  <a:lnTo>
                    <a:pt x="1846" y="784"/>
                  </a:lnTo>
                  <a:lnTo>
                    <a:pt x="1875" y="770"/>
                  </a:lnTo>
                  <a:lnTo>
                    <a:pt x="1903" y="754"/>
                  </a:lnTo>
                  <a:lnTo>
                    <a:pt x="1927" y="738"/>
                  </a:lnTo>
                  <a:lnTo>
                    <a:pt x="1951" y="718"/>
                  </a:lnTo>
                  <a:lnTo>
                    <a:pt x="1973" y="696"/>
                  </a:lnTo>
                  <a:lnTo>
                    <a:pt x="1995" y="674"/>
                  </a:lnTo>
                  <a:lnTo>
                    <a:pt x="2013" y="648"/>
                  </a:lnTo>
                  <a:lnTo>
                    <a:pt x="2031" y="624"/>
                  </a:lnTo>
                  <a:lnTo>
                    <a:pt x="2045" y="596"/>
                  </a:lnTo>
                  <a:lnTo>
                    <a:pt x="2059" y="568"/>
                  </a:lnTo>
                  <a:lnTo>
                    <a:pt x="2069" y="538"/>
                  </a:lnTo>
                  <a:lnTo>
                    <a:pt x="2077" y="508"/>
                  </a:lnTo>
                  <a:lnTo>
                    <a:pt x="2085" y="476"/>
                  </a:lnTo>
                  <a:lnTo>
                    <a:pt x="2087" y="444"/>
                  </a:lnTo>
                  <a:lnTo>
                    <a:pt x="2089" y="412"/>
                  </a:lnTo>
                  <a:lnTo>
                    <a:pt x="2089" y="412"/>
                  </a:lnTo>
                  <a:lnTo>
                    <a:pt x="2087" y="370"/>
                  </a:lnTo>
                  <a:lnTo>
                    <a:pt x="2081" y="328"/>
                  </a:lnTo>
                  <a:lnTo>
                    <a:pt x="2071" y="290"/>
                  </a:lnTo>
                  <a:lnTo>
                    <a:pt x="2057" y="252"/>
                  </a:lnTo>
                  <a:lnTo>
                    <a:pt x="2039" y="216"/>
                  </a:lnTo>
                  <a:lnTo>
                    <a:pt x="2019" y="182"/>
                  </a:lnTo>
                  <a:lnTo>
                    <a:pt x="1995" y="150"/>
                  </a:lnTo>
                  <a:lnTo>
                    <a:pt x="1969" y="120"/>
                  </a:lnTo>
                  <a:lnTo>
                    <a:pt x="1939" y="94"/>
                  </a:lnTo>
                  <a:lnTo>
                    <a:pt x="1907" y="70"/>
                  </a:lnTo>
                  <a:lnTo>
                    <a:pt x="1873" y="50"/>
                  </a:lnTo>
                  <a:lnTo>
                    <a:pt x="1836" y="32"/>
                  </a:lnTo>
                  <a:lnTo>
                    <a:pt x="1798" y="18"/>
                  </a:lnTo>
                  <a:lnTo>
                    <a:pt x="1760" y="8"/>
                  </a:lnTo>
                  <a:lnTo>
                    <a:pt x="1718" y="2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34" y="2"/>
                  </a:lnTo>
                  <a:lnTo>
                    <a:pt x="1594" y="8"/>
                  </a:lnTo>
                  <a:lnTo>
                    <a:pt x="1554" y="18"/>
                  </a:lnTo>
                  <a:lnTo>
                    <a:pt x="1516" y="32"/>
                  </a:lnTo>
                  <a:lnTo>
                    <a:pt x="1480" y="50"/>
                  </a:lnTo>
                  <a:lnTo>
                    <a:pt x="1446" y="70"/>
                  </a:lnTo>
                  <a:lnTo>
                    <a:pt x="1414" y="94"/>
                  </a:lnTo>
                  <a:lnTo>
                    <a:pt x="1386" y="120"/>
                  </a:lnTo>
                  <a:lnTo>
                    <a:pt x="1358" y="150"/>
                  </a:lnTo>
                  <a:lnTo>
                    <a:pt x="1336" y="182"/>
                  </a:lnTo>
                  <a:lnTo>
                    <a:pt x="1314" y="216"/>
                  </a:lnTo>
                  <a:lnTo>
                    <a:pt x="1298" y="252"/>
                  </a:lnTo>
                  <a:lnTo>
                    <a:pt x="1284" y="290"/>
                  </a:lnTo>
                  <a:lnTo>
                    <a:pt x="1274" y="328"/>
                  </a:lnTo>
                  <a:lnTo>
                    <a:pt x="1266" y="370"/>
                  </a:lnTo>
                  <a:lnTo>
                    <a:pt x="1264" y="412"/>
                  </a:lnTo>
                  <a:lnTo>
                    <a:pt x="1264" y="412"/>
                  </a:lnTo>
                  <a:lnTo>
                    <a:pt x="1266" y="444"/>
                  </a:lnTo>
                  <a:lnTo>
                    <a:pt x="1270" y="476"/>
                  </a:lnTo>
                  <a:lnTo>
                    <a:pt x="1276" y="508"/>
                  </a:lnTo>
                  <a:lnTo>
                    <a:pt x="1284" y="538"/>
                  </a:lnTo>
                  <a:lnTo>
                    <a:pt x="1296" y="568"/>
                  </a:lnTo>
                  <a:lnTo>
                    <a:pt x="1308" y="596"/>
                  </a:lnTo>
                  <a:lnTo>
                    <a:pt x="1324" y="624"/>
                  </a:lnTo>
                  <a:lnTo>
                    <a:pt x="1342" y="648"/>
                  </a:lnTo>
                  <a:lnTo>
                    <a:pt x="1360" y="674"/>
                  </a:lnTo>
                  <a:lnTo>
                    <a:pt x="1380" y="696"/>
                  </a:lnTo>
                  <a:lnTo>
                    <a:pt x="1402" y="718"/>
                  </a:lnTo>
                  <a:lnTo>
                    <a:pt x="1426" y="738"/>
                  </a:lnTo>
                  <a:lnTo>
                    <a:pt x="1452" y="754"/>
                  </a:lnTo>
                  <a:lnTo>
                    <a:pt x="1478" y="770"/>
                  </a:lnTo>
                  <a:lnTo>
                    <a:pt x="1506" y="784"/>
                  </a:lnTo>
                  <a:lnTo>
                    <a:pt x="1536" y="796"/>
                  </a:lnTo>
                  <a:lnTo>
                    <a:pt x="1536" y="1436"/>
                  </a:lnTo>
                  <a:lnTo>
                    <a:pt x="0" y="1436"/>
                  </a:lnTo>
                  <a:lnTo>
                    <a:pt x="0" y="1719"/>
                  </a:lnTo>
                  <a:lnTo>
                    <a:pt x="1818" y="1719"/>
                  </a:lnTo>
                  <a:lnTo>
                    <a:pt x="1818" y="796"/>
                  </a:lnTo>
                  <a:close/>
                  <a:moveTo>
                    <a:pt x="1676" y="282"/>
                  </a:moveTo>
                  <a:lnTo>
                    <a:pt x="1676" y="282"/>
                  </a:lnTo>
                  <a:lnTo>
                    <a:pt x="1690" y="284"/>
                  </a:lnTo>
                  <a:lnTo>
                    <a:pt x="1702" y="286"/>
                  </a:lnTo>
                  <a:lnTo>
                    <a:pt x="1714" y="288"/>
                  </a:lnTo>
                  <a:lnTo>
                    <a:pt x="1726" y="292"/>
                  </a:lnTo>
                  <a:lnTo>
                    <a:pt x="1738" y="298"/>
                  </a:lnTo>
                  <a:lnTo>
                    <a:pt x="1748" y="304"/>
                  </a:lnTo>
                  <a:lnTo>
                    <a:pt x="1768" y="320"/>
                  </a:lnTo>
                  <a:lnTo>
                    <a:pt x="1784" y="340"/>
                  </a:lnTo>
                  <a:lnTo>
                    <a:pt x="1790" y="350"/>
                  </a:lnTo>
                  <a:lnTo>
                    <a:pt x="1796" y="362"/>
                  </a:lnTo>
                  <a:lnTo>
                    <a:pt x="1800" y="374"/>
                  </a:lnTo>
                  <a:lnTo>
                    <a:pt x="1804" y="386"/>
                  </a:lnTo>
                  <a:lnTo>
                    <a:pt x="1806" y="398"/>
                  </a:lnTo>
                  <a:lnTo>
                    <a:pt x="1806" y="412"/>
                  </a:lnTo>
                  <a:lnTo>
                    <a:pt x="1806" y="412"/>
                  </a:lnTo>
                  <a:lnTo>
                    <a:pt x="1806" y="424"/>
                  </a:lnTo>
                  <a:lnTo>
                    <a:pt x="1804" y="438"/>
                  </a:lnTo>
                  <a:lnTo>
                    <a:pt x="1800" y="450"/>
                  </a:lnTo>
                  <a:lnTo>
                    <a:pt x="1796" y="462"/>
                  </a:lnTo>
                  <a:lnTo>
                    <a:pt x="1790" y="474"/>
                  </a:lnTo>
                  <a:lnTo>
                    <a:pt x="1784" y="484"/>
                  </a:lnTo>
                  <a:lnTo>
                    <a:pt x="1768" y="502"/>
                  </a:lnTo>
                  <a:lnTo>
                    <a:pt x="1748" y="518"/>
                  </a:lnTo>
                  <a:lnTo>
                    <a:pt x="1738" y="526"/>
                  </a:lnTo>
                  <a:lnTo>
                    <a:pt x="1726" y="530"/>
                  </a:lnTo>
                  <a:lnTo>
                    <a:pt x="1714" y="534"/>
                  </a:lnTo>
                  <a:lnTo>
                    <a:pt x="1702" y="538"/>
                  </a:lnTo>
                  <a:lnTo>
                    <a:pt x="1690" y="540"/>
                  </a:lnTo>
                  <a:lnTo>
                    <a:pt x="1676" y="540"/>
                  </a:lnTo>
                  <a:lnTo>
                    <a:pt x="1676" y="540"/>
                  </a:lnTo>
                  <a:lnTo>
                    <a:pt x="1664" y="540"/>
                  </a:lnTo>
                  <a:lnTo>
                    <a:pt x="1650" y="538"/>
                  </a:lnTo>
                  <a:lnTo>
                    <a:pt x="1638" y="534"/>
                  </a:lnTo>
                  <a:lnTo>
                    <a:pt x="1626" y="530"/>
                  </a:lnTo>
                  <a:lnTo>
                    <a:pt x="1616" y="526"/>
                  </a:lnTo>
                  <a:lnTo>
                    <a:pt x="1604" y="518"/>
                  </a:lnTo>
                  <a:lnTo>
                    <a:pt x="1586" y="502"/>
                  </a:lnTo>
                  <a:lnTo>
                    <a:pt x="1570" y="484"/>
                  </a:lnTo>
                  <a:lnTo>
                    <a:pt x="1564" y="474"/>
                  </a:lnTo>
                  <a:lnTo>
                    <a:pt x="1558" y="462"/>
                  </a:lnTo>
                  <a:lnTo>
                    <a:pt x="1554" y="450"/>
                  </a:lnTo>
                  <a:lnTo>
                    <a:pt x="1550" y="438"/>
                  </a:lnTo>
                  <a:lnTo>
                    <a:pt x="1548" y="424"/>
                  </a:lnTo>
                  <a:lnTo>
                    <a:pt x="1548" y="412"/>
                  </a:lnTo>
                  <a:lnTo>
                    <a:pt x="1548" y="412"/>
                  </a:lnTo>
                  <a:lnTo>
                    <a:pt x="1548" y="398"/>
                  </a:lnTo>
                  <a:lnTo>
                    <a:pt x="1550" y="386"/>
                  </a:lnTo>
                  <a:lnTo>
                    <a:pt x="1554" y="374"/>
                  </a:lnTo>
                  <a:lnTo>
                    <a:pt x="1558" y="362"/>
                  </a:lnTo>
                  <a:lnTo>
                    <a:pt x="1564" y="350"/>
                  </a:lnTo>
                  <a:lnTo>
                    <a:pt x="1570" y="340"/>
                  </a:lnTo>
                  <a:lnTo>
                    <a:pt x="1586" y="320"/>
                  </a:lnTo>
                  <a:lnTo>
                    <a:pt x="1604" y="304"/>
                  </a:lnTo>
                  <a:lnTo>
                    <a:pt x="1616" y="298"/>
                  </a:lnTo>
                  <a:lnTo>
                    <a:pt x="1626" y="292"/>
                  </a:lnTo>
                  <a:lnTo>
                    <a:pt x="1638" y="288"/>
                  </a:lnTo>
                  <a:lnTo>
                    <a:pt x="1650" y="286"/>
                  </a:lnTo>
                  <a:lnTo>
                    <a:pt x="1664" y="284"/>
                  </a:lnTo>
                  <a:lnTo>
                    <a:pt x="1676" y="282"/>
                  </a:lnTo>
                  <a:lnTo>
                    <a:pt x="1676" y="28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1D99487-E520-442A-8FC5-E49B1EFAA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049" y="2570863"/>
              <a:ext cx="311054" cy="164382"/>
            </a:xfrm>
            <a:custGeom>
              <a:avLst/>
              <a:gdLst>
                <a:gd name="T0" fmla="*/ 2409 w 2863"/>
                <a:gd name="T1" fmla="*/ 2 h 1513"/>
                <a:gd name="T2" fmla="*/ 2291 w 2863"/>
                <a:gd name="T3" fmla="*/ 32 h 1513"/>
                <a:gd name="T4" fmla="*/ 2191 w 2863"/>
                <a:gd name="T5" fmla="*/ 94 h 1513"/>
                <a:gd name="T6" fmla="*/ 2111 w 2863"/>
                <a:gd name="T7" fmla="*/ 182 h 1513"/>
                <a:gd name="T8" fmla="*/ 2059 w 2863"/>
                <a:gd name="T9" fmla="*/ 290 h 1513"/>
                <a:gd name="T10" fmla="*/ 2041 w 2863"/>
                <a:gd name="T11" fmla="*/ 412 h 1513"/>
                <a:gd name="T12" fmla="*/ 2045 w 2863"/>
                <a:gd name="T13" fmla="*/ 474 h 1513"/>
                <a:gd name="T14" fmla="*/ 2069 w 2863"/>
                <a:gd name="T15" fmla="*/ 560 h 1513"/>
                <a:gd name="T16" fmla="*/ 2109 w 2863"/>
                <a:gd name="T17" fmla="*/ 641 h 1513"/>
                <a:gd name="T18" fmla="*/ 2165 w 2863"/>
                <a:gd name="T19" fmla="*/ 707 h 1513"/>
                <a:gd name="T20" fmla="*/ 2235 w 2863"/>
                <a:gd name="T21" fmla="*/ 761 h 1513"/>
                <a:gd name="T22" fmla="*/ 2287 w 2863"/>
                <a:gd name="T23" fmla="*/ 1229 h 1513"/>
                <a:gd name="T24" fmla="*/ 2569 w 2863"/>
                <a:gd name="T25" fmla="*/ 1513 h 1513"/>
                <a:gd name="T26" fmla="*/ 2601 w 2863"/>
                <a:gd name="T27" fmla="*/ 795 h 1513"/>
                <a:gd name="T28" fmla="*/ 2687 w 2863"/>
                <a:gd name="T29" fmla="*/ 749 h 1513"/>
                <a:gd name="T30" fmla="*/ 2759 w 2863"/>
                <a:gd name="T31" fmla="*/ 685 h 1513"/>
                <a:gd name="T32" fmla="*/ 2815 w 2863"/>
                <a:gd name="T33" fmla="*/ 605 h 1513"/>
                <a:gd name="T34" fmla="*/ 2851 w 2863"/>
                <a:gd name="T35" fmla="*/ 512 h 1513"/>
                <a:gd name="T36" fmla="*/ 2863 w 2863"/>
                <a:gd name="T37" fmla="*/ 412 h 1513"/>
                <a:gd name="T38" fmla="*/ 2855 w 2863"/>
                <a:gd name="T39" fmla="*/ 328 h 1513"/>
                <a:gd name="T40" fmla="*/ 2813 w 2863"/>
                <a:gd name="T41" fmla="*/ 216 h 1513"/>
                <a:gd name="T42" fmla="*/ 2743 w 2863"/>
                <a:gd name="T43" fmla="*/ 120 h 1513"/>
                <a:gd name="T44" fmla="*/ 2649 w 2863"/>
                <a:gd name="T45" fmla="*/ 50 h 1513"/>
                <a:gd name="T46" fmla="*/ 2535 w 2863"/>
                <a:gd name="T47" fmla="*/ 8 h 1513"/>
                <a:gd name="T48" fmla="*/ 2451 w 2863"/>
                <a:gd name="T49" fmla="*/ 0 h 1513"/>
                <a:gd name="T50" fmla="*/ 2439 w 2863"/>
                <a:gd name="T51" fmla="*/ 540 h 1513"/>
                <a:gd name="T52" fmla="*/ 2401 w 2863"/>
                <a:gd name="T53" fmla="*/ 530 h 1513"/>
                <a:gd name="T54" fmla="*/ 2361 w 2863"/>
                <a:gd name="T55" fmla="*/ 504 h 1513"/>
                <a:gd name="T56" fmla="*/ 2333 w 2863"/>
                <a:gd name="T57" fmla="*/ 462 h 1513"/>
                <a:gd name="T58" fmla="*/ 2323 w 2863"/>
                <a:gd name="T59" fmla="*/ 424 h 1513"/>
                <a:gd name="T60" fmla="*/ 2323 w 2863"/>
                <a:gd name="T61" fmla="*/ 398 h 1513"/>
                <a:gd name="T62" fmla="*/ 2333 w 2863"/>
                <a:gd name="T63" fmla="*/ 362 h 1513"/>
                <a:gd name="T64" fmla="*/ 2361 w 2863"/>
                <a:gd name="T65" fmla="*/ 320 h 1513"/>
                <a:gd name="T66" fmla="*/ 2401 w 2863"/>
                <a:gd name="T67" fmla="*/ 292 h 1513"/>
                <a:gd name="T68" fmla="*/ 2439 w 2863"/>
                <a:gd name="T69" fmla="*/ 284 h 1513"/>
                <a:gd name="T70" fmla="*/ 2465 w 2863"/>
                <a:gd name="T71" fmla="*/ 284 h 1513"/>
                <a:gd name="T72" fmla="*/ 2503 w 2863"/>
                <a:gd name="T73" fmla="*/ 292 h 1513"/>
                <a:gd name="T74" fmla="*/ 2543 w 2863"/>
                <a:gd name="T75" fmla="*/ 320 h 1513"/>
                <a:gd name="T76" fmla="*/ 2571 w 2863"/>
                <a:gd name="T77" fmla="*/ 362 h 1513"/>
                <a:gd name="T78" fmla="*/ 2581 w 2863"/>
                <a:gd name="T79" fmla="*/ 398 h 1513"/>
                <a:gd name="T80" fmla="*/ 2581 w 2863"/>
                <a:gd name="T81" fmla="*/ 424 h 1513"/>
                <a:gd name="T82" fmla="*/ 2571 w 2863"/>
                <a:gd name="T83" fmla="*/ 462 h 1513"/>
                <a:gd name="T84" fmla="*/ 2543 w 2863"/>
                <a:gd name="T85" fmla="*/ 504 h 1513"/>
                <a:gd name="T86" fmla="*/ 2503 w 2863"/>
                <a:gd name="T87" fmla="*/ 530 h 1513"/>
                <a:gd name="T88" fmla="*/ 2465 w 2863"/>
                <a:gd name="T89" fmla="*/ 5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3" h="1513">
                  <a:moveTo>
                    <a:pt x="2451" y="0"/>
                  </a:moveTo>
                  <a:lnTo>
                    <a:pt x="2451" y="0"/>
                  </a:lnTo>
                  <a:lnTo>
                    <a:pt x="2409" y="2"/>
                  </a:lnTo>
                  <a:lnTo>
                    <a:pt x="2369" y="8"/>
                  </a:lnTo>
                  <a:lnTo>
                    <a:pt x="2329" y="18"/>
                  </a:lnTo>
                  <a:lnTo>
                    <a:pt x="2291" y="32"/>
                  </a:lnTo>
                  <a:lnTo>
                    <a:pt x="2255" y="50"/>
                  </a:lnTo>
                  <a:lnTo>
                    <a:pt x="2221" y="70"/>
                  </a:lnTo>
                  <a:lnTo>
                    <a:pt x="2191" y="94"/>
                  </a:lnTo>
                  <a:lnTo>
                    <a:pt x="2161" y="120"/>
                  </a:lnTo>
                  <a:lnTo>
                    <a:pt x="2135" y="150"/>
                  </a:lnTo>
                  <a:lnTo>
                    <a:pt x="2111" y="182"/>
                  </a:lnTo>
                  <a:lnTo>
                    <a:pt x="2091" y="216"/>
                  </a:lnTo>
                  <a:lnTo>
                    <a:pt x="2073" y="252"/>
                  </a:lnTo>
                  <a:lnTo>
                    <a:pt x="2059" y="290"/>
                  </a:lnTo>
                  <a:lnTo>
                    <a:pt x="2049" y="328"/>
                  </a:lnTo>
                  <a:lnTo>
                    <a:pt x="2043" y="370"/>
                  </a:lnTo>
                  <a:lnTo>
                    <a:pt x="2041" y="412"/>
                  </a:lnTo>
                  <a:lnTo>
                    <a:pt x="2041" y="412"/>
                  </a:lnTo>
                  <a:lnTo>
                    <a:pt x="2041" y="442"/>
                  </a:lnTo>
                  <a:lnTo>
                    <a:pt x="2045" y="474"/>
                  </a:lnTo>
                  <a:lnTo>
                    <a:pt x="2051" y="504"/>
                  </a:lnTo>
                  <a:lnTo>
                    <a:pt x="2059" y="532"/>
                  </a:lnTo>
                  <a:lnTo>
                    <a:pt x="2069" y="560"/>
                  </a:lnTo>
                  <a:lnTo>
                    <a:pt x="2081" y="589"/>
                  </a:lnTo>
                  <a:lnTo>
                    <a:pt x="2093" y="615"/>
                  </a:lnTo>
                  <a:lnTo>
                    <a:pt x="2109" y="641"/>
                  </a:lnTo>
                  <a:lnTo>
                    <a:pt x="2127" y="663"/>
                  </a:lnTo>
                  <a:lnTo>
                    <a:pt x="2145" y="687"/>
                  </a:lnTo>
                  <a:lnTo>
                    <a:pt x="2165" y="707"/>
                  </a:lnTo>
                  <a:lnTo>
                    <a:pt x="2187" y="727"/>
                  </a:lnTo>
                  <a:lnTo>
                    <a:pt x="2211" y="745"/>
                  </a:lnTo>
                  <a:lnTo>
                    <a:pt x="2235" y="761"/>
                  </a:lnTo>
                  <a:lnTo>
                    <a:pt x="2261" y="777"/>
                  </a:lnTo>
                  <a:lnTo>
                    <a:pt x="2287" y="789"/>
                  </a:lnTo>
                  <a:lnTo>
                    <a:pt x="2287" y="1229"/>
                  </a:lnTo>
                  <a:lnTo>
                    <a:pt x="0" y="1229"/>
                  </a:lnTo>
                  <a:lnTo>
                    <a:pt x="0" y="1513"/>
                  </a:lnTo>
                  <a:lnTo>
                    <a:pt x="2569" y="1513"/>
                  </a:lnTo>
                  <a:lnTo>
                    <a:pt x="2569" y="805"/>
                  </a:lnTo>
                  <a:lnTo>
                    <a:pt x="2569" y="805"/>
                  </a:lnTo>
                  <a:lnTo>
                    <a:pt x="2601" y="795"/>
                  </a:lnTo>
                  <a:lnTo>
                    <a:pt x="2631" y="781"/>
                  </a:lnTo>
                  <a:lnTo>
                    <a:pt x="2659" y="767"/>
                  </a:lnTo>
                  <a:lnTo>
                    <a:pt x="2687" y="749"/>
                  </a:lnTo>
                  <a:lnTo>
                    <a:pt x="2713" y="729"/>
                  </a:lnTo>
                  <a:lnTo>
                    <a:pt x="2737" y="707"/>
                  </a:lnTo>
                  <a:lnTo>
                    <a:pt x="2759" y="685"/>
                  </a:lnTo>
                  <a:lnTo>
                    <a:pt x="2781" y="659"/>
                  </a:lnTo>
                  <a:lnTo>
                    <a:pt x="2799" y="633"/>
                  </a:lnTo>
                  <a:lnTo>
                    <a:pt x="2815" y="605"/>
                  </a:lnTo>
                  <a:lnTo>
                    <a:pt x="2829" y="574"/>
                  </a:lnTo>
                  <a:lnTo>
                    <a:pt x="2841" y="544"/>
                  </a:lnTo>
                  <a:lnTo>
                    <a:pt x="2851" y="512"/>
                  </a:lnTo>
                  <a:lnTo>
                    <a:pt x="2859" y="480"/>
                  </a:lnTo>
                  <a:lnTo>
                    <a:pt x="2863" y="446"/>
                  </a:lnTo>
                  <a:lnTo>
                    <a:pt x="2863" y="412"/>
                  </a:lnTo>
                  <a:lnTo>
                    <a:pt x="2863" y="412"/>
                  </a:lnTo>
                  <a:lnTo>
                    <a:pt x="2861" y="370"/>
                  </a:lnTo>
                  <a:lnTo>
                    <a:pt x="2855" y="328"/>
                  </a:lnTo>
                  <a:lnTo>
                    <a:pt x="2845" y="290"/>
                  </a:lnTo>
                  <a:lnTo>
                    <a:pt x="2831" y="252"/>
                  </a:lnTo>
                  <a:lnTo>
                    <a:pt x="2813" y="216"/>
                  </a:lnTo>
                  <a:lnTo>
                    <a:pt x="2793" y="182"/>
                  </a:lnTo>
                  <a:lnTo>
                    <a:pt x="2769" y="150"/>
                  </a:lnTo>
                  <a:lnTo>
                    <a:pt x="2743" y="120"/>
                  </a:lnTo>
                  <a:lnTo>
                    <a:pt x="2713" y="94"/>
                  </a:lnTo>
                  <a:lnTo>
                    <a:pt x="2683" y="70"/>
                  </a:lnTo>
                  <a:lnTo>
                    <a:pt x="2649" y="50"/>
                  </a:lnTo>
                  <a:lnTo>
                    <a:pt x="2613" y="32"/>
                  </a:lnTo>
                  <a:lnTo>
                    <a:pt x="2575" y="18"/>
                  </a:lnTo>
                  <a:lnTo>
                    <a:pt x="2535" y="8"/>
                  </a:lnTo>
                  <a:lnTo>
                    <a:pt x="2495" y="2"/>
                  </a:lnTo>
                  <a:lnTo>
                    <a:pt x="2451" y="0"/>
                  </a:lnTo>
                  <a:lnTo>
                    <a:pt x="2451" y="0"/>
                  </a:lnTo>
                  <a:close/>
                  <a:moveTo>
                    <a:pt x="2451" y="540"/>
                  </a:moveTo>
                  <a:lnTo>
                    <a:pt x="2451" y="540"/>
                  </a:lnTo>
                  <a:lnTo>
                    <a:pt x="2439" y="540"/>
                  </a:lnTo>
                  <a:lnTo>
                    <a:pt x="2425" y="538"/>
                  </a:lnTo>
                  <a:lnTo>
                    <a:pt x="2413" y="536"/>
                  </a:lnTo>
                  <a:lnTo>
                    <a:pt x="2401" y="530"/>
                  </a:lnTo>
                  <a:lnTo>
                    <a:pt x="2391" y="526"/>
                  </a:lnTo>
                  <a:lnTo>
                    <a:pt x="2379" y="518"/>
                  </a:lnTo>
                  <a:lnTo>
                    <a:pt x="2361" y="504"/>
                  </a:lnTo>
                  <a:lnTo>
                    <a:pt x="2345" y="484"/>
                  </a:lnTo>
                  <a:lnTo>
                    <a:pt x="2339" y="474"/>
                  </a:lnTo>
                  <a:lnTo>
                    <a:pt x="2333" y="462"/>
                  </a:lnTo>
                  <a:lnTo>
                    <a:pt x="2329" y="450"/>
                  </a:lnTo>
                  <a:lnTo>
                    <a:pt x="2325" y="438"/>
                  </a:lnTo>
                  <a:lnTo>
                    <a:pt x="2323" y="424"/>
                  </a:lnTo>
                  <a:lnTo>
                    <a:pt x="2323" y="412"/>
                  </a:lnTo>
                  <a:lnTo>
                    <a:pt x="2323" y="412"/>
                  </a:lnTo>
                  <a:lnTo>
                    <a:pt x="2323" y="398"/>
                  </a:lnTo>
                  <a:lnTo>
                    <a:pt x="2325" y="386"/>
                  </a:lnTo>
                  <a:lnTo>
                    <a:pt x="2329" y="374"/>
                  </a:lnTo>
                  <a:lnTo>
                    <a:pt x="2333" y="362"/>
                  </a:lnTo>
                  <a:lnTo>
                    <a:pt x="2339" y="350"/>
                  </a:lnTo>
                  <a:lnTo>
                    <a:pt x="2345" y="340"/>
                  </a:lnTo>
                  <a:lnTo>
                    <a:pt x="2361" y="320"/>
                  </a:lnTo>
                  <a:lnTo>
                    <a:pt x="2379" y="304"/>
                  </a:lnTo>
                  <a:lnTo>
                    <a:pt x="2391" y="298"/>
                  </a:lnTo>
                  <a:lnTo>
                    <a:pt x="2401" y="292"/>
                  </a:lnTo>
                  <a:lnTo>
                    <a:pt x="2413" y="288"/>
                  </a:lnTo>
                  <a:lnTo>
                    <a:pt x="2425" y="286"/>
                  </a:lnTo>
                  <a:lnTo>
                    <a:pt x="2439" y="284"/>
                  </a:lnTo>
                  <a:lnTo>
                    <a:pt x="2451" y="282"/>
                  </a:lnTo>
                  <a:lnTo>
                    <a:pt x="2451" y="282"/>
                  </a:lnTo>
                  <a:lnTo>
                    <a:pt x="2465" y="284"/>
                  </a:lnTo>
                  <a:lnTo>
                    <a:pt x="2477" y="286"/>
                  </a:lnTo>
                  <a:lnTo>
                    <a:pt x="2491" y="288"/>
                  </a:lnTo>
                  <a:lnTo>
                    <a:pt x="2503" y="292"/>
                  </a:lnTo>
                  <a:lnTo>
                    <a:pt x="2513" y="298"/>
                  </a:lnTo>
                  <a:lnTo>
                    <a:pt x="2525" y="304"/>
                  </a:lnTo>
                  <a:lnTo>
                    <a:pt x="2543" y="320"/>
                  </a:lnTo>
                  <a:lnTo>
                    <a:pt x="2559" y="340"/>
                  </a:lnTo>
                  <a:lnTo>
                    <a:pt x="2565" y="350"/>
                  </a:lnTo>
                  <a:lnTo>
                    <a:pt x="2571" y="362"/>
                  </a:lnTo>
                  <a:lnTo>
                    <a:pt x="2575" y="374"/>
                  </a:lnTo>
                  <a:lnTo>
                    <a:pt x="2579" y="386"/>
                  </a:lnTo>
                  <a:lnTo>
                    <a:pt x="2581" y="398"/>
                  </a:lnTo>
                  <a:lnTo>
                    <a:pt x="2581" y="412"/>
                  </a:lnTo>
                  <a:lnTo>
                    <a:pt x="2581" y="412"/>
                  </a:lnTo>
                  <a:lnTo>
                    <a:pt x="2581" y="424"/>
                  </a:lnTo>
                  <a:lnTo>
                    <a:pt x="2579" y="438"/>
                  </a:lnTo>
                  <a:lnTo>
                    <a:pt x="2575" y="450"/>
                  </a:lnTo>
                  <a:lnTo>
                    <a:pt x="2571" y="462"/>
                  </a:lnTo>
                  <a:lnTo>
                    <a:pt x="2565" y="474"/>
                  </a:lnTo>
                  <a:lnTo>
                    <a:pt x="2559" y="484"/>
                  </a:lnTo>
                  <a:lnTo>
                    <a:pt x="2543" y="504"/>
                  </a:lnTo>
                  <a:lnTo>
                    <a:pt x="2525" y="518"/>
                  </a:lnTo>
                  <a:lnTo>
                    <a:pt x="2513" y="526"/>
                  </a:lnTo>
                  <a:lnTo>
                    <a:pt x="2503" y="530"/>
                  </a:lnTo>
                  <a:lnTo>
                    <a:pt x="2491" y="536"/>
                  </a:lnTo>
                  <a:lnTo>
                    <a:pt x="2477" y="538"/>
                  </a:lnTo>
                  <a:lnTo>
                    <a:pt x="2465" y="540"/>
                  </a:lnTo>
                  <a:lnTo>
                    <a:pt x="2451" y="540"/>
                  </a:lnTo>
                  <a:lnTo>
                    <a:pt x="2451" y="54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B25CF0-6CB2-43A1-8AB4-3C1F8B40C6BF}"/>
              </a:ext>
            </a:extLst>
          </p:cNvPr>
          <p:cNvGrpSpPr/>
          <p:nvPr/>
        </p:nvGrpSpPr>
        <p:grpSpPr>
          <a:xfrm>
            <a:off x="5384782" y="2490290"/>
            <a:ext cx="523087" cy="523008"/>
            <a:chOff x="4325112" y="2272755"/>
            <a:chExt cx="720108" cy="720000"/>
          </a:xfrm>
        </p:grpSpPr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2F7EDD82-0125-4033-B31B-91C7D2D57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BBD98496-2A14-436F-B433-00387D209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17A10DAC-26A4-4121-827B-18C3F2B5F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43" tIns="29322" rIns="58643" bIns="293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08" y="1213418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F7557-2ECF-4E81-A6DF-873F8A33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80"/>
            <a:ext cx="10515600" cy="382173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1. PLANTEAMIENTO DEL PROBLEMA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70708-1F0D-4A2F-A188-3D1DD140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382" y="1560315"/>
            <a:ext cx="6294426" cy="2135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D7B63-8F76-4A4B-AA31-AE9E655F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268" y="3695924"/>
            <a:ext cx="2582539" cy="160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98502-3EE0-4DE6-AB6B-C82573CB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496" y="1226632"/>
            <a:ext cx="5744122" cy="333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1E313-9CD2-496E-94B8-4437127A4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5" y="3552403"/>
            <a:ext cx="5676502" cy="2281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643D3-A9C2-4410-9B0A-CDBA9BD40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2" y="3305597"/>
            <a:ext cx="4362154" cy="28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22A29F-CF35-4AEC-8A69-522CD685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1" y="5864112"/>
            <a:ext cx="2582539" cy="160606"/>
          </a:xfrm>
          <a:prstGeom prst="rect">
            <a:avLst/>
          </a:prstGeom>
        </p:spPr>
      </p:pic>
      <p:grpSp>
        <p:nvGrpSpPr>
          <p:cNvPr id="9" name="Group 37">
            <a:extLst>
              <a:ext uri="{FF2B5EF4-FFF2-40B4-BE49-F238E27FC236}">
                <a16:creationId xmlns:a16="http://schemas.microsoft.com/office/drawing/2014/main" id="{25EC06B0-E54A-49E9-A6DE-1CC3D52FDB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14653" y="4142125"/>
            <a:ext cx="467606" cy="467536"/>
            <a:chOff x="986" y="0"/>
            <a:chExt cx="6687" cy="6686"/>
          </a:xfrm>
          <a:solidFill>
            <a:schemeClr val="accent6"/>
          </a:solidFill>
        </p:grpSpPr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65D0BC40-273F-4E47-8C91-C9C13564A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87" cy="6686"/>
            </a:xfrm>
            <a:custGeom>
              <a:avLst/>
              <a:gdLst>
                <a:gd name="T0" fmla="*/ 0 w 6687"/>
                <a:gd name="T1" fmla="*/ 0 h 6686"/>
                <a:gd name="T2" fmla="*/ 0 w 6687"/>
                <a:gd name="T3" fmla="*/ 6686 h 6686"/>
                <a:gd name="T4" fmla="*/ 6687 w 6687"/>
                <a:gd name="T5" fmla="*/ 6686 h 6686"/>
                <a:gd name="T6" fmla="*/ 6687 w 6687"/>
                <a:gd name="T7" fmla="*/ 0 h 6686"/>
                <a:gd name="T8" fmla="*/ 0 w 6687"/>
                <a:gd name="T9" fmla="*/ 0 h 6686"/>
                <a:gd name="T10" fmla="*/ 6403 w 6687"/>
                <a:gd name="T11" fmla="*/ 6402 h 6686"/>
                <a:gd name="T12" fmla="*/ 286 w 6687"/>
                <a:gd name="T13" fmla="*/ 6402 h 6686"/>
                <a:gd name="T14" fmla="*/ 286 w 6687"/>
                <a:gd name="T15" fmla="*/ 286 h 6686"/>
                <a:gd name="T16" fmla="*/ 6403 w 6687"/>
                <a:gd name="T17" fmla="*/ 286 h 6686"/>
                <a:gd name="T18" fmla="*/ 6403 w 6687"/>
                <a:gd name="T19" fmla="*/ 6402 h 6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87" h="6686">
                  <a:moveTo>
                    <a:pt x="0" y="0"/>
                  </a:moveTo>
                  <a:lnTo>
                    <a:pt x="0" y="6686"/>
                  </a:lnTo>
                  <a:lnTo>
                    <a:pt x="6687" y="6686"/>
                  </a:lnTo>
                  <a:lnTo>
                    <a:pt x="6687" y="0"/>
                  </a:lnTo>
                  <a:lnTo>
                    <a:pt x="0" y="0"/>
                  </a:lnTo>
                  <a:close/>
                  <a:moveTo>
                    <a:pt x="6403" y="6402"/>
                  </a:moveTo>
                  <a:lnTo>
                    <a:pt x="286" y="6402"/>
                  </a:lnTo>
                  <a:lnTo>
                    <a:pt x="286" y="286"/>
                  </a:lnTo>
                  <a:lnTo>
                    <a:pt x="6403" y="286"/>
                  </a:lnTo>
                  <a:lnTo>
                    <a:pt x="6403" y="6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9063A38C-347B-4739-A4A2-CC0AC3FA3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" y="2799"/>
              <a:ext cx="1842" cy="1822"/>
            </a:xfrm>
            <a:custGeom>
              <a:avLst/>
              <a:gdLst>
                <a:gd name="T0" fmla="*/ 922 w 1842"/>
                <a:gd name="T1" fmla="*/ 0 h 1822"/>
                <a:gd name="T2" fmla="*/ 0 w 1842"/>
                <a:gd name="T3" fmla="*/ 1822 h 1822"/>
                <a:gd name="T4" fmla="*/ 1842 w 1842"/>
                <a:gd name="T5" fmla="*/ 1822 h 1822"/>
                <a:gd name="T6" fmla="*/ 922 w 1842"/>
                <a:gd name="T7" fmla="*/ 0 h 1822"/>
                <a:gd name="T8" fmla="*/ 922 w 1842"/>
                <a:gd name="T9" fmla="*/ 632 h 1822"/>
                <a:gd name="T10" fmla="*/ 1378 w 1842"/>
                <a:gd name="T11" fmla="*/ 1536 h 1822"/>
                <a:gd name="T12" fmla="*/ 464 w 1842"/>
                <a:gd name="T13" fmla="*/ 1536 h 1822"/>
                <a:gd name="T14" fmla="*/ 922 w 1842"/>
                <a:gd name="T15" fmla="*/ 63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822">
                  <a:moveTo>
                    <a:pt x="922" y="0"/>
                  </a:moveTo>
                  <a:lnTo>
                    <a:pt x="0" y="1822"/>
                  </a:lnTo>
                  <a:lnTo>
                    <a:pt x="1842" y="1822"/>
                  </a:lnTo>
                  <a:lnTo>
                    <a:pt x="922" y="0"/>
                  </a:lnTo>
                  <a:close/>
                  <a:moveTo>
                    <a:pt x="922" y="632"/>
                  </a:moveTo>
                  <a:lnTo>
                    <a:pt x="1378" y="1536"/>
                  </a:lnTo>
                  <a:lnTo>
                    <a:pt x="464" y="1536"/>
                  </a:lnTo>
                  <a:lnTo>
                    <a:pt x="922" y="6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22CDC3D0-E83F-42FF-AE5B-A33E1FF1C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" y="1943"/>
              <a:ext cx="1842" cy="1822"/>
            </a:xfrm>
            <a:custGeom>
              <a:avLst/>
              <a:gdLst>
                <a:gd name="T0" fmla="*/ 0 w 1842"/>
                <a:gd name="T1" fmla="*/ 1822 h 1822"/>
                <a:gd name="T2" fmla="*/ 1842 w 1842"/>
                <a:gd name="T3" fmla="*/ 1822 h 1822"/>
                <a:gd name="T4" fmla="*/ 922 w 1842"/>
                <a:gd name="T5" fmla="*/ 0 h 1822"/>
                <a:gd name="T6" fmla="*/ 0 w 1842"/>
                <a:gd name="T7" fmla="*/ 1822 h 1822"/>
                <a:gd name="T8" fmla="*/ 464 w 1842"/>
                <a:gd name="T9" fmla="*/ 1536 h 1822"/>
                <a:gd name="T10" fmla="*/ 922 w 1842"/>
                <a:gd name="T11" fmla="*/ 632 h 1822"/>
                <a:gd name="T12" fmla="*/ 1378 w 1842"/>
                <a:gd name="T13" fmla="*/ 1536 h 1822"/>
                <a:gd name="T14" fmla="*/ 464 w 1842"/>
                <a:gd name="T15" fmla="*/ 1536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822">
                  <a:moveTo>
                    <a:pt x="0" y="1822"/>
                  </a:moveTo>
                  <a:lnTo>
                    <a:pt x="1842" y="1822"/>
                  </a:lnTo>
                  <a:lnTo>
                    <a:pt x="922" y="0"/>
                  </a:lnTo>
                  <a:lnTo>
                    <a:pt x="0" y="1822"/>
                  </a:lnTo>
                  <a:close/>
                  <a:moveTo>
                    <a:pt x="464" y="1536"/>
                  </a:moveTo>
                  <a:lnTo>
                    <a:pt x="922" y="632"/>
                  </a:lnTo>
                  <a:lnTo>
                    <a:pt x="1378" y="1536"/>
                  </a:lnTo>
                  <a:lnTo>
                    <a:pt x="464" y="1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70B4B2D3-B337-4B87-ABB9-C82467F35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2" y="828"/>
              <a:ext cx="4007" cy="5154"/>
            </a:xfrm>
            <a:custGeom>
              <a:avLst/>
              <a:gdLst>
                <a:gd name="T0" fmla="*/ 1312 w 4007"/>
                <a:gd name="T1" fmla="*/ 1001 h 5154"/>
                <a:gd name="T2" fmla="*/ 1376 w 4007"/>
                <a:gd name="T3" fmla="*/ 1127 h 5154"/>
                <a:gd name="T4" fmla="*/ 1460 w 4007"/>
                <a:gd name="T5" fmla="*/ 1239 h 5154"/>
                <a:gd name="T6" fmla="*/ 1562 w 4007"/>
                <a:gd name="T7" fmla="*/ 1331 h 5154"/>
                <a:gd name="T8" fmla="*/ 1682 w 4007"/>
                <a:gd name="T9" fmla="*/ 1405 h 5154"/>
                <a:gd name="T10" fmla="*/ 1814 w 4007"/>
                <a:gd name="T11" fmla="*/ 1453 h 5154"/>
                <a:gd name="T12" fmla="*/ 1004 w 4007"/>
                <a:gd name="T13" fmla="*/ 4868 h 5154"/>
                <a:gd name="T14" fmla="*/ 3071 w 4007"/>
                <a:gd name="T15" fmla="*/ 4868 h 5154"/>
                <a:gd name="T16" fmla="*/ 2145 w 4007"/>
                <a:gd name="T17" fmla="*/ 1465 h 5154"/>
                <a:gd name="T18" fmla="*/ 2239 w 4007"/>
                <a:gd name="T19" fmla="*/ 1439 h 5154"/>
                <a:gd name="T20" fmla="*/ 2327 w 4007"/>
                <a:gd name="T21" fmla="*/ 1403 h 5154"/>
                <a:gd name="T22" fmla="*/ 2409 w 4007"/>
                <a:gd name="T23" fmla="*/ 1357 h 5154"/>
                <a:gd name="T24" fmla="*/ 2483 w 4007"/>
                <a:gd name="T25" fmla="*/ 1301 h 5154"/>
                <a:gd name="T26" fmla="*/ 2551 w 4007"/>
                <a:gd name="T27" fmla="*/ 1235 h 5154"/>
                <a:gd name="T28" fmla="*/ 2609 w 4007"/>
                <a:gd name="T29" fmla="*/ 1161 h 5154"/>
                <a:gd name="T30" fmla="*/ 2659 w 4007"/>
                <a:gd name="T31" fmla="*/ 1081 h 5154"/>
                <a:gd name="T32" fmla="*/ 2697 w 4007"/>
                <a:gd name="T33" fmla="*/ 995 h 5154"/>
                <a:gd name="T34" fmla="*/ 2725 w 4007"/>
                <a:gd name="T35" fmla="*/ 903 h 5154"/>
                <a:gd name="T36" fmla="*/ 2739 w 4007"/>
                <a:gd name="T37" fmla="*/ 806 h 5154"/>
                <a:gd name="T38" fmla="*/ 2743 w 4007"/>
                <a:gd name="T39" fmla="*/ 740 h 5154"/>
                <a:gd name="T40" fmla="*/ 3721 w 4007"/>
                <a:gd name="T41" fmla="*/ 736 h 5154"/>
                <a:gd name="T42" fmla="*/ 2685 w 4007"/>
                <a:gd name="T43" fmla="*/ 456 h 5154"/>
                <a:gd name="T44" fmla="*/ 2637 w 4007"/>
                <a:gd name="T45" fmla="*/ 360 h 5154"/>
                <a:gd name="T46" fmla="*/ 2539 w 4007"/>
                <a:gd name="T47" fmla="*/ 232 h 5154"/>
                <a:gd name="T48" fmla="*/ 2417 w 4007"/>
                <a:gd name="T49" fmla="*/ 128 h 5154"/>
                <a:gd name="T50" fmla="*/ 2275 w 4007"/>
                <a:gd name="T51" fmla="*/ 52 h 5154"/>
                <a:gd name="T52" fmla="*/ 2115 w 4007"/>
                <a:gd name="T53" fmla="*/ 8 h 5154"/>
                <a:gd name="T54" fmla="*/ 2004 w 4007"/>
                <a:gd name="T55" fmla="*/ 0 h 5154"/>
                <a:gd name="T56" fmla="*/ 1894 w 4007"/>
                <a:gd name="T57" fmla="*/ 8 h 5154"/>
                <a:gd name="T58" fmla="*/ 1788 w 4007"/>
                <a:gd name="T59" fmla="*/ 32 h 5154"/>
                <a:gd name="T60" fmla="*/ 1688 w 4007"/>
                <a:gd name="T61" fmla="*/ 70 h 5154"/>
                <a:gd name="T62" fmla="*/ 1596 w 4007"/>
                <a:gd name="T63" fmla="*/ 122 h 5154"/>
                <a:gd name="T64" fmla="*/ 1514 w 4007"/>
                <a:gd name="T65" fmla="*/ 186 h 5154"/>
                <a:gd name="T66" fmla="*/ 1440 w 4007"/>
                <a:gd name="T67" fmla="*/ 262 h 5154"/>
                <a:gd name="T68" fmla="*/ 1378 w 4007"/>
                <a:gd name="T69" fmla="*/ 346 h 5154"/>
                <a:gd name="T70" fmla="*/ 1328 w 4007"/>
                <a:gd name="T71" fmla="*/ 440 h 5154"/>
                <a:gd name="T72" fmla="*/ 1292 w 4007"/>
                <a:gd name="T73" fmla="*/ 540 h 5154"/>
                <a:gd name="T74" fmla="*/ 1270 w 4007"/>
                <a:gd name="T75" fmla="*/ 646 h 5154"/>
                <a:gd name="T76" fmla="*/ 0 w 4007"/>
                <a:gd name="T77" fmla="*/ 953 h 5154"/>
                <a:gd name="T78" fmla="*/ 286 w 4007"/>
                <a:gd name="T79" fmla="*/ 1191 h 5154"/>
                <a:gd name="T80" fmla="*/ 2049 w 4007"/>
                <a:gd name="T81" fmla="*/ 288 h 5154"/>
                <a:gd name="T82" fmla="*/ 2179 w 4007"/>
                <a:gd name="T83" fmla="*/ 320 h 5154"/>
                <a:gd name="T84" fmla="*/ 2291 w 4007"/>
                <a:gd name="T85" fmla="*/ 390 h 5154"/>
                <a:gd name="T86" fmla="*/ 2379 w 4007"/>
                <a:gd name="T87" fmla="*/ 486 h 5154"/>
                <a:gd name="T88" fmla="*/ 2437 w 4007"/>
                <a:gd name="T89" fmla="*/ 604 h 5154"/>
                <a:gd name="T90" fmla="*/ 2457 w 4007"/>
                <a:gd name="T91" fmla="*/ 740 h 5154"/>
                <a:gd name="T92" fmla="*/ 2449 w 4007"/>
                <a:gd name="T93" fmla="*/ 832 h 5154"/>
                <a:gd name="T94" fmla="*/ 2403 w 4007"/>
                <a:gd name="T95" fmla="*/ 955 h 5154"/>
                <a:gd name="T96" fmla="*/ 2325 w 4007"/>
                <a:gd name="T97" fmla="*/ 1061 h 5154"/>
                <a:gd name="T98" fmla="*/ 2219 w 4007"/>
                <a:gd name="T99" fmla="*/ 1139 h 5154"/>
                <a:gd name="T100" fmla="*/ 2095 w 4007"/>
                <a:gd name="T101" fmla="*/ 1185 h 5154"/>
                <a:gd name="T102" fmla="*/ 2004 w 4007"/>
                <a:gd name="T103" fmla="*/ 1193 h 5154"/>
                <a:gd name="T104" fmla="*/ 1868 w 4007"/>
                <a:gd name="T105" fmla="*/ 1173 h 5154"/>
                <a:gd name="T106" fmla="*/ 1750 w 4007"/>
                <a:gd name="T107" fmla="*/ 1115 h 5154"/>
                <a:gd name="T108" fmla="*/ 1654 w 4007"/>
                <a:gd name="T109" fmla="*/ 1027 h 5154"/>
                <a:gd name="T110" fmla="*/ 1584 w 4007"/>
                <a:gd name="T111" fmla="*/ 915 h 5154"/>
                <a:gd name="T112" fmla="*/ 1552 w 4007"/>
                <a:gd name="T113" fmla="*/ 786 h 5154"/>
                <a:gd name="T114" fmla="*/ 1552 w 4007"/>
                <a:gd name="T115" fmla="*/ 694 h 5154"/>
                <a:gd name="T116" fmla="*/ 1584 w 4007"/>
                <a:gd name="T117" fmla="*/ 564 h 5154"/>
                <a:gd name="T118" fmla="*/ 1654 w 4007"/>
                <a:gd name="T119" fmla="*/ 450 h 5154"/>
                <a:gd name="T120" fmla="*/ 1750 w 4007"/>
                <a:gd name="T121" fmla="*/ 362 h 5154"/>
                <a:gd name="T122" fmla="*/ 1868 w 4007"/>
                <a:gd name="T123" fmla="*/ 306 h 5154"/>
                <a:gd name="T124" fmla="*/ 2004 w 4007"/>
                <a:gd name="T125" fmla="*/ 286 h 5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7" h="5154">
                  <a:moveTo>
                    <a:pt x="286" y="1191"/>
                  </a:moveTo>
                  <a:lnTo>
                    <a:pt x="1312" y="1001"/>
                  </a:lnTo>
                  <a:lnTo>
                    <a:pt x="1312" y="1001"/>
                  </a:lnTo>
                  <a:lnTo>
                    <a:pt x="1332" y="1045"/>
                  </a:lnTo>
                  <a:lnTo>
                    <a:pt x="1352" y="1087"/>
                  </a:lnTo>
                  <a:lnTo>
                    <a:pt x="1376" y="1127"/>
                  </a:lnTo>
                  <a:lnTo>
                    <a:pt x="1400" y="1165"/>
                  </a:lnTo>
                  <a:lnTo>
                    <a:pt x="1428" y="1203"/>
                  </a:lnTo>
                  <a:lnTo>
                    <a:pt x="1460" y="1239"/>
                  </a:lnTo>
                  <a:lnTo>
                    <a:pt x="1492" y="1271"/>
                  </a:lnTo>
                  <a:lnTo>
                    <a:pt x="1526" y="1303"/>
                  </a:lnTo>
                  <a:lnTo>
                    <a:pt x="1562" y="1331"/>
                  </a:lnTo>
                  <a:lnTo>
                    <a:pt x="1600" y="1359"/>
                  </a:lnTo>
                  <a:lnTo>
                    <a:pt x="1640" y="1383"/>
                  </a:lnTo>
                  <a:lnTo>
                    <a:pt x="1682" y="1405"/>
                  </a:lnTo>
                  <a:lnTo>
                    <a:pt x="1724" y="1423"/>
                  </a:lnTo>
                  <a:lnTo>
                    <a:pt x="1768" y="1441"/>
                  </a:lnTo>
                  <a:lnTo>
                    <a:pt x="1814" y="1453"/>
                  </a:lnTo>
                  <a:lnTo>
                    <a:pt x="1862" y="1465"/>
                  </a:lnTo>
                  <a:lnTo>
                    <a:pt x="1862" y="4868"/>
                  </a:lnTo>
                  <a:lnTo>
                    <a:pt x="1004" y="4868"/>
                  </a:lnTo>
                  <a:lnTo>
                    <a:pt x="1004" y="5154"/>
                  </a:lnTo>
                  <a:lnTo>
                    <a:pt x="3071" y="5154"/>
                  </a:lnTo>
                  <a:lnTo>
                    <a:pt x="3071" y="4868"/>
                  </a:lnTo>
                  <a:lnTo>
                    <a:pt x="2145" y="4868"/>
                  </a:lnTo>
                  <a:lnTo>
                    <a:pt x="2145" y="1465"/>
                  </a:lnTo>
                  <a:lnTo>
                    <a:pt x="2145" y="1465"/>
                  </a:lnTo>
                  <a:lnTo>
                    <a:pt x="2177" y="1457"/>
                  </a:lnTo>
                  <a:lnTo>
                    <a:pt x="2209" y="1449"/>
                  </a:lnTo>
                  <a:lnTo>
                    <a:pt x="2239" y="1439"/>
                  </a:lnTo>
                  <a:lnTo>
                    <a:pt x="2269" y="1429"/>
                  </a:lnTo>
                  <a:lnTo>
                    <a:pt x="2299" y="1417"/>
                  </a:lnTo>
                  <a:lnTo>
                    <a:pt x="2327" y="1403"/>
                  </a:lnTo>
                  <a:lnTo>
                    <a:pt x="2355" y="1389"/>
                  </a:lnTo>
                  <a:lnTo>
                    <a:pt x="2383" y="1373"/>
                  </a:lnTo>
                  <a:lnTo>
                    <a:pt x="2409" y="1357"/>
                  </a:lnTo>
                  <a:lnTo>
                    <a:pt x="2435" y="1339"/>
                  </a:lnTo>
                  <a:lnTo>
                    <a:pt x="2459" y="1321"/>
                  </a:lnTo>
                  <a:lnTo>
                    <a:pt x="2483" y="1301"/>
                  </a:lnTo>
                  <a:lnTo>
                    <a:pt x="2507" y="1279"/>
                  </a:lnTo>
                  <a:lnTo>
                    <a:pt x="2529" y="1257"/>
                  </a:lnTo>
                  <a:lnTo>
                    <a:pt x="2551" y="1235"/>
                  </a:lnTo>
                  <a:lnTo>
                    <a:pt x="2571" y="1211"/>
                  </a:lnTo>
                  <a:lnTo>
                    <a:pt x="2591" y="1187"/>
                  </a:lnTo>
                  <a:lnTo>
                    <a:pt x="2609" y="1161"/>
                  </a:lnTo>
                  <a:lnTo>
                    <a:pt x="2627" y="1135"/>
                  </a:lnTo>
                  <a:lnTo>
                    <a:pt x="2643" y="1109"/>
                  </a:lnTo>
                  <a:lnTo>
                    <a:pt x="2659" y="1081"/>
                  </a:lnTo>
                  <a:lnTo>
                    <a:pt x="2673" y="1053"/>
                  </a:lnTo>
                  <a:lnTo>
                    <a:pt x="2685" y="1023"/>
                  </a:lnTo>
                  <a:lnTo>
                    <a:pt x="2697" y="995"/>
                  </a:lnTo>
                  <a:lnTo>
                    <a:pt x="2707" y="965"/>
                  </a:lnTo>
                  <a:lnTo>
                    <a:pt x="2717" y="933"/>
                  </a:lnTo>
                  <a:lnTo>
                    <a:pt x="2725" y="903"/>
                  </a:lnTo>
                  <a:lnTo>
                    <a:pt x="2731" y="871"/>
                  </a:lnTo>
                  <a:lnTo>
                    <a:pt x="2737" y="840"/>
                  </a:lnTo>
                  <a:lnTo>
                    <a:pt x="2739" y="806"/>
                  </a:lnTo>
                  <a:lnTo>
                    <a:pt x="2743" y="774"/>
                  </a:lnTo>
                  <a:lnTo>
                    <a:pt x="2743" y="740"/>
                  </a:lnTo>
                  <a:lnTo>
                    <a:pt x="2743" y="740"/>
                  </a:lnTo>
                  <a:lnTo>
                    <a:pt x="2743" y="734"/>
                  </a:lnTo>
                  <a:lnTo>
                    <a:pt x="3721" y="554"/>
                  </a:lnTo>
                  <a:lnTo>
                    <a:pt x="3721" y="736"/>
                  </a:lnTo>
                  <a:lnTo>
                    <a:pt x="4007" y="736"/>
                  </a:lnTo>
                  <a:lnTo>
                    <a:pt x="4007" y="212"/>
                  </a:lnTo>
                  <a:lnTo>
                    <a:pt x="2685" y="456"/>
                  </a:lnTo>
                  <a:lnTo>
                    <a:pt x="2685" y="456"/>
                  </a:lnTo>
                  <a:lnTo>
                    <a:pt x="2663" y="406"/>
                  </a:lnTo>
                  <a:lnTo>
                    <a:pt x="2637" y="360"/>
                  </a:lnTo>
                  <a:lnTo>
                    <a:pt x="2607" y="314"/>
                  </a:lnTo>
                  <a:lnTo>
                    <a:pt x="2575" y="272"/>
                  </a:lnTo>
                  <a:lnTo>
                    <a:pt x="2539" y="232"/>
                  </a:lnTo>
                  <a:lnTo>
                    <a:pt x="2501" y="194"/>
                  </a:lnTo>
                  <a:lnTo>
                    <a:pt x="2461" y="160"/>
                  </a:lnTo>
                  <a:lnTo>
                    <a:pt x="2417" y="128"/>
                  </a:lnTo>
                  <a:lnTo>
                    <a:pt x="2373" y="98"/>
                  </a:lnTo>
                  <a:lnTo>
                    <a:pt x="2325" y="74"/>
                  </a:lnTo>
                  <a:lnTo>
                    <a:pt x="2275" y="52"/>
                  </a:lnTo>
                  <a:lnTo>
                    <a:pt x="2223" y="34"/>
                  </a:lnTo>
                  <a:lnTo>
                    <a:pt x="2171" y="20"/>
                  </a:lnTo>
                  <a:lnTo>
                    <a:pt x="2115" y="8"/>
                  </a:lnTo>
                  <a:lnTo>
                    <a:pt x="2059" y="2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1966" y="0"/>
                  </a:lnTo>
                  <a:lnTo>
                    <a:pt x="1930" y="4"/>
                  </a:lnTo>
                  <a:lnTo>
                    <a:pt x="1894" y="8"/>
                  </a:lnTo>
                  <a:lnTo>
                    <a:pt x="1858" y="14"/>
                  </a:lnTo>
                  <a:lnTo>
                    <a:pt x="1822" y="22"/>
                  </a:lnTo>
                  <a:lnTo>
                    <a:pt x="1788" y="32"/>
                  </a:lnTo>
                  <a:lnTo>
                    <a:pt x="1754" y="44"/>
                  </a:lnTo>
                  <a:lnTo>
                    <a:pt x="1720" y="56"/>
                  </a:lnTo>
                  <a:lnTo>
                    <a:pt x="1688" y="70"/>
                  </a:lnTo>
                  <a:lnTo>
                    <a:pt x="1656" y="86"/>
                  </a:lnTo>
                  <a:lnTo>
                    <a:pt x="1626" y="104"/>
                  </a:lnTo>
                  <a:lnTo>
                    <a:pt x="1596" y="122"/>
                  </a:lnTo>
                  <a:lnTo>
                    <a:pt x="1568" y="142"/>
                  </a:lnTo>
                  <a:lnTo>
                    <a:pt x="1540" y="164"/>
                  </a:lnTo>
                  <a:lnTo>
                    <a:pt x="1514" y="186"/>
                  </a:lnTo>
                  <a:lnTo>
                    <a:pt x="1488" y="210"/>
                  </a:lnTo>
                  <a:lnTo>
                    <a:pt x="1464" y="236"/>
                  </a:lnTo>
                  <a:lnTo>
                    <a:pt x="1440" y="262"/>
                  </a:lnTo>
                  <a:lnTo>
                    <a:pt x="1418" y="290"/>
                  </a:lnTo>
                  <a:lnTo>
                    <a:pt x="1398" y="318"/>
                  </a:lnTo>
                  <a:lnTo>
                    <a:pt x="1378" y="346"/>
                  </a:lnTo>
                  <a:lnTo>
                    <a:pt x="1360" y="376"/>
                  </a:lnTo>
                  <a:lnTo>
                    <a:pt x="1344" y="408"/>
                  </a:lnTo>
                  <a:lnTo>
                    <a:pt x="1328" y="440"/>
                  </a:lnTo>
                  <a:lnTo>
                    <a:pt x="1314" y="472"/>
                  </a:lnTo>
                  <a:lnTo>
                    <a:pt x="1302" y="506"/>
                  </a:lnTo>
                  <a:lnTo>
                    <a:pt x="1292" y="540"/>
                  </a:lnTo>
                  <a:lnTo>
                    <a:pt x="1284" y="576"/>
                  </a:lnTo>
                  <a:lnTo>
                    <a:pt x="1276" y="610"/>
                  </a:lnTo>
                  <a:lnTo>
                    <a:pt x="1270" y="646"/>
                  </a:lnTo>
                  <a:lnTo>
                    <a:pt x="1266" y="684"/>
                  </a:lnTo>
                  <a:lnTo>
                    <a:pt x="1266" y="720"/>
                  </a:lnTo>
                  <a:lnTo>
                    <a:pt x="0" y="953"/>
                  </a:lnTo>
                  <a:lnTo>
                    <a:pt x="0" y="1507"/>
                  </a:lnTo>
                  <a:lnTo>
                    <a:pt x="286" y="1507"/>
                  </a:lnTo>
                  <a:lnTo>
                    <a:pt x="286" y="1191"/>
                  </a:lnTo>
                  <a:close/>
                  <a:moveTo>
                    <a:pt x="2004" y="286"/>
                  </a:moveTo>
                  <a:lnTo>
                    <a:pt x="2004" y="286"/>
                  </a:lnTo>
                  <a:lnTo>
                    <a:pt x="2049" y="288"/>
                  </a:lnTo>
                  <a:lnTo>
                    <a:pt x="2095" y="294"/>
                  </a:lnTo>
                  <a:lnTo>
                    <a:pt x="2137" y="306"/>
                  </a:lnTo>
                  <a:lnTo>
                    <a:pt x="2179" y="320"/>
                  </a:lnTo>
                  <a:lnTo>
                    <a:pt x="2219" y="340"/>
                  </a:lnTo>
                  <a:lnTo>
                    <a:pt x="2257" y="362"/>
                  </a:lnTo>
                  <a:lnTo>
                    <a:pt x="2291" y="390"/>
                  </a:lnTo>
                  <a:lnTo>
                    <a:pt x="2325" y="418"/>
                  </a:lnTo>
                  <a:lnTo>
                    <a:pt x="2353" y="450"/>
                  </a:lnTo>
                  <a:lnTo>
                    <a:pt x="2379" y="486"/>
                  </a:lnTo>
                  <a:lnTo>
                    <a:pt x="2403" y="524"/>
                  </a:lnTo>
                  <a:lnTo>
                    <a:pt x="2421" y="564"/>
                  </a:lnTo>
                  <a:lnTo>
                    <a:pt x="2437" y="604"/>
                  </a:lnTo>
                  <a:lnTo>
                    <a:pt x="2449" y="648"/>
                  </a:lnTo>
                  <a:lnTo>
                    <a:pt x="2455" y="694"/>
                  </a:lnTo>
                  <a:lnTo>
                    <a:pt x="2457" y="740"/>
                  </a:lnTo>
                  <a:lnTo>
                    <a:pt x="2457" y="740"/>
                  </a:lnTo>
                  <a:lnTo>
                    <a:pt x="2455" y="786"/>
                  </a:lnTo>
                  <a:lnTo>
                    <a:pt x="2449" y="832"/>
                  </a:lnTo>
                  <a:lnTo>
                    <a:pt x="2437" y="873"/>
                  </a:lnTo>
                  <a:lnTo>
                    <a:pt x="2421" y="915"/>
                  </a:lnTo>
                  <a:lnTo>
                    <a:pt x="2403" y="955"/>
                  </a:lnTo>
                  <a:lnTo>
                    <a:pt x="2379" y="993"/>
                  </a:lnTo>
                  <a:lnTo>
                    <a:pt x="2353" y="1027"/>
                  </a:lnTo>
                  <a:lnTo>
                    <a:pt x="2325" y="1061"/>
                  </a:lnTo>
                  <a:lnTo>
                    <a:pt x="2291" y="1089"/>
                  </a:lnTo>
                  <a:lnTo>
                    <a:pt x="2257" y="1115"/>
                  </a:lnTo>
                  <a:lnTo>
                    <a:pt x="2219" y="1139"/>
                  </a:lnTo>
                  <a:lnTo>
                    <a:pt x="2179" y="1157"/>
                  </a:lnTo>
                  <a:lnTo>
                    <a:pt x="2137" y="1173"/>
                  </a:lnTo>
                  <a:lnTo>
                    <a:pt x="2095" y="1185"/>
                  </a:lnTo>
                  <a:lnTo>
                    <a:pt x="2049" y="1191"/>
                  </a:lnTo>
                  <a:lnTo>
                    <a:pt x="2004" y="1193"/>
                  </a:lnTo>
                  <a:lnTo>
                    <a:pt x="2004" y="1193"/>
                  </a:lnTo>
                  <a:lnTo>
                    <a:pt x="1958" y="1191"/>
                  </a:lnTo>
                  <a:lnTo>
                    <a:pt x="1912" y="1185"/>
                  </a:lnTo>
                  <a:lnTo>
                    <a:pt x="1868" y="1173"/>
                  </a:lnTo>
                  <a:lnTo>
                    <a:pt x="1828" y="1157"/>
                  </a:lnTo>
                  <a:lnTo>
                    <a:pt x="1788" y="1139"/>
                  </a:lnTo>
                  <a:lnTo>
                    <a:pt x="1750" y="1115"/>
                  </a:lnTo>
                  <a:lnTo>
                    <a:pt x="1714" y="1089"/>
                  </a:lnTo>
                  <a:lnTo>
                    <a:pt x="1682" y="1061"/>
                  </a:lnTo>
                  <a:lnTo>
                    <a:pt x="1654" y="1027"/>
                  </a:lnTo>
                  <a:lnTo>
                    <a:pt x="1626" y="993"/>
                  </a:lnTo>
                  <a:lnTo>
                    <a:pt x="1604" y="955"/>
                  </a:lnTo>
                  <a:lnTo>
                    <a:pt x="1584" y="915"/>
                  </a:lnTo>
                  <a:lnTo>
                    <a:pt x="1570" y="873"/>
                  </a:lnTo>
                  <a:lnTo>
                    <a:pt x="1558" y="832"/>
                  </a:lnTo>
                  <a:lnTo>
                    <a:pt x="1552" y="786"/>
                  </a:lnTo>
                  <a:lnTo>
                    <a:pt x="1550" y="740"/>
                  </a:lnTo>
                  <a:lnTo>
                    <a:pt x="1550" y="740"/>
                  </a:lnTo>
                  <a:lnTo>
                    <a:pt x="1552" y="694"/>
                  </a:lnTo>
                  <a:lnTo>
                    <a:pt x="1558" y="648"/>
                  </a:lnTo>
                  <a:lnTo>
                    <a:pt x="1570" y="604"/>
                  </a:lnTo>
                  <a:lnTo>
                    <a:pt x="1584" y="564"/>
                  </a:lnTo>
                  <a:lnTo>
                    <a:pt x="1604" y="524"/>
                  </a:lnTo>
                  <a:lnTo>
                    <a:pt x="1626" y="486"/>
                  </a:lnTo>
                  <a:lnTo>
                    <a:pt x="1654" y="450"/>
                  </a:lnTo>
                  <a:lnTo>
                    <a:pt x="1682" y="418"/>
                  </a:lnTo>
                  <a:lnTo>
                    <a:pt x="1714" y="390"/>
                  </a:lnTo>
                  <a:lnTo>
                    <a:pt x="1750" y="362"/>
                  </a:lnTo>
                  <a:lnTo>
                    <a:pt x="1788" y="340"/>
                  </a:lnTo>
                  <a:lnTo>
                    <a:pt x="1828" y="320"/>
                  </a:lnTo>
                  <a:lnTo>
                    <a:pt x="1868" y="306"/>
                  </a:lnTo>
                  <a:lnTo>
                    <a:pt x="1912" y="294"/>
                  </a:lnTo>
                  <a:lnTo>
                    <a:pt x="1958" y="288"/>
                  </a:lnTo>
                  <a:lnTo>
                    <a:pt x="2004" y="286"/>
                  </a:lnTo>
                  <a:lnTo>
                    <a:pt x="2004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4" name="Group 76">
            <a:extLst>
              <a:ext uri="{FF2B5EF4-FFF2-40B4-BE49-F238E27FC236}">
                <a16:creationId xmlns:a16="http://schemas.microsoft.com/office/drawing/2014/main" id="{81B4A131-CAA1-4707-ABD9-06E82E95CE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0820" y="4951465"/>
            <a:ext cx="491439" cy="491365"/>
            <a:chOff x="986" y="0"/>
            <a:chExt cx="6673" cy="6672"/>
          </a:xfrm>
          <a:solidFill>
            <a:schemeClr val="accent6"/>
          </a:solidFill>
        </p:grpSpPr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EEA177D7-9DD0-4029-9089-72444CD2C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673" cy="6672"/>
            </a:xfrm>
            <a:custGeom>
              <a:avLst/>
              <a:gdLst>
                <a:gd name="T0" fmla="*/ 0 w 6673"/>
                <a:gd name="T1" fmla="*/ 0 h 6672"/>
                <a:gd name="T2" fmla="*/ 0 w 6673"/>
                <a:gd name="T3" fmla="*/ 6672 h 6672"/>
                <a:gd name="T4" fmla="*/ 6673 w 6673"/>
                <a:gd name="T5" fmla="*/ 6672 h 6672"/>
                <a:gd name="T6" fmla="*/ 6673 w 6673"/>
                <a:gd name="T7" fmla="*/ 0 h 6672"/>
                <a:gd name="T8" fmla="*/ 0 w 6673"/>
                <a:gd name="T9" fmla="*/ 0 h 6672"/>
                <a:gd name="T10" fmla="*/ 6389 w 6673"/>
                <a:gd name="T11" fmla="*/ 6386 h 6672"/>
                <a:gd name="T12" fmla="*/ 284 w 6673"/>
                <a:gd name="T13" fmla="*/ 6386 h 6672"/>
                <a:gd name="T14" fmla="*/ 284 w 6673"/>
                <a:gd name="T15" fmla="*/ 286 h 6672"/>
                <a:gd name="T16" fmla="*/ 6389 w 6673"/>
                <a:gd name="T17" fmla="*/ 286 h 6672"/>
                <a:gd name="T18" fmla="*/ 6389 w 6673"/>
                <a:gd name="T19" fmla="*/ 6386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3" h="6672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44327C7B-6010-48AF-B1C9-8FF163480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" y="674"/>
              <a:ext cx="5287" cy="5284"/>
            </a:xfrm>
            <a:custGeom>
              <a:avLst/>
              <a:gdLst>
                <a:gd name="T0" fmla="*/ 2148 w 5287"/>
                <a:gd name="T1" fmla="*/ 3859 h 5284"/>
                <a:gd name="T2" fmla="*/ 2745 w 5287"/>
                <a:gd name="T3" fmla="*/ 4099 h 5284"/>
                <a:gd name="T4" fmla="*/ 3263 w 5287"/>
                <a:gd name="T5" fmla="*/ 4151 h 5284"/>
                <a:gd name="T6" fmla="*/ 3619 w 5287"/>
                <a:gd name="T7" fmla="*/ 4111 h 5284"/>
                <a:gd name="T8" fmla="*/ 3959 w 5287"/>
                <a:gd name="T9" fmla="*/ 4013 h 5284"/>
                <a:gd name="T10" fmla="*/ 4277 w 5287"/>
                <a:gd name="T11" fmla="*/ 3859 h 5284"/>
                <a:gd name="T12" fmla="*/ 4565 w 5287"/>
                <a:gd name="T13" fmla="*/ 3649 h 5284"/>
                <a:gd name="T14" fmla="*/ 4787 w 5287"/>
                <a:gd name="T15" fmla="*/ 3427 h 5284"/>
                <a:gd name="T16" fmla="*/ 4999 w 5287"/>
                <a:gd name="T17" fmla="*/ 3131 h 5284"/>
                <a:gd name="T18" fmla="*/ 5153 w 5287"/>
                <a:gd name="T19" fmla="*/ 2809 h 5284"/>
                <a:gd name="T20" fmla="*/ 5249 w 5287"/>
                <a:gd name="T21" fmla="*/ 2471 h 5284"/>
                <a:gd name="T22" fmla="*/ 5265 w 5287"/>
                <a:gd name="T23" fmla="*/ 1777 h 5284"/>
                <a:gd name="T24" fmla="*/ 5169 w 5287"/>
                <a:gd name="T25" fmla="*/ 1387 h 5284"/>
                <a:gd name="T26" fmla="*/ 5025 w 5287"/>
                <a:gd name="T27" fmla="*/ 1063 h 5284"/>
                <a:gd name="T28" fmla="*/ 4821 w 5287"/>
                <a:gd name="T29" fmla="*/ 766 h 5284"/>
                <a:gd name="T30" fmla="*/ 4603 w 5287"/>
                <a:gd name="T31" fmla="*/ 536 h 5284"/>
                <a:gd name="T32" fmla="*/ 4319 w 5287"/>
                <a:gd name="T33" fmla="*/ 320 h 5284"/>
                <a:gd name="T34" fmla="*/ 4005 w 5287"/>
                <a:gd name="T35" fmla="*/ 156 h 5284"/>
                <a:gd name="T36" fmla="*/ 3669 w 5287"/>
                <a:gd name="T37" fmla="*/ 50 h 5284"/>
                <a:gd name="T38" fmla="*/ 3315 w 5287"/>
                <a:gd name="T39" fmla="*/ 2 h 5284"/>
                <a:gd name="T40" fmla="*/ 3005 w 5287"/>
                <a:gd name="T41" fmla="*/ 10 h 5284"/>
                <a:gd name="T42" fmla="*/ 2655 w 5287"/>
                <a:gd name="T43" fmla="*/ 74 h 5284"/>
                <a:gd name="T44" fmla="*/ 2322 w 5287"/>
                <a:gd name="T45" fmla="*/ 198 h 5284"/>
                <a:gd name="T46" fmla="*/ 2016 w 5287"/>
                <a:gd name="T47" fmla="*/ 376 h 5284"/>
                <a:gd name="T48" fmla="*/ 1742 w 5287"/>
                <a:gd name="T49" fmla="*/ 608 h 5284"/>
                <a:gd name="T50" fmla="*/ 1542 w 5287"/>
                <a:gd name="T51" fmla="*/ 838 h 5284"/>
                <a:gd name="T52" fmla="*/ 1264 w 5287"/>
                <a:gd name="T53" fmla="*/ 1351 h 5284"/>
                <a:gd name="T54" fmla="*/ 1136 w 5287"/>
                <a:gd name="T55" fmla="*/ 2009 h 5284"/>
                <a:gd name="T56" fmla="*/ 1220 w 5287"/>
                <a:gd name="T57" fmla="*/ 2669 h 5284"/>
                <a:gd name="T58" fmla="*/ 1520 w 5287"/>
                <a:gd name="T59" fmla="*/ 3281 h 5284"/>
                <a:gd name="T60" fmla="*/ 4477 w 5287"/>
                <a:gd name="T61" fmla="*/ 3343 h 5284"/>
                <a:gd name="T62" fmla="*/ 4055 w 5287"/>
                <a:gd name="T63" fmla="*/ 3657 h 5284"/>
                <a:gd name="T64" fmla="*/ 3477 w 5287"/>
                <a:gd name="T65" fmla="*/ 3847 h 5284"/>
                <a:gd name="T66" fmla="*/ 2945 w 5287"/>
                <a:gd name="T67" fmla="*/ 3847 h 5284"/>
                <a:gd name="T68" fmla="*/ 2366 w 5287"/>
                <a:gd name="T69" fmla="*/ 3657 h 5284"/>
                <a:gd name="T70" fmla="*/ 1942 w 5287"/>
                <a:gd name="T71" fmla="*/ 3343 h 5284"/>
                <a:gd name="T72" fmla="*/ 1706 w 5287"/>
                <a:gd name="T73" fmla="*/ 3051 h 5284"/>
                <a:gd name="T74" fmla="*/ 4713 w 5287"/>
                <a:gd name="T75" fmla="*/ 3051 h 5284"/>
                <a:gd name="T76" fmla="*/ 4511 w 5287"/>
                <a:gd name="T77" fmla="*/ 3307 h 5284"/>
                <a:gd name="T78" fmla="*/ 3453 w 5287"/>
                <a:gd name="T79" fmla="*/ 2765 h 5284"/>
                <a:gd name="T80" fmla="*/ 4197 w 5287"/>
                <a:gd name="T81" fmla="*/ 2765 h 5284"/>
                <a:gd name="T82" fmla="*/ 1942 w 5287"/>
                <a:gd name="T83" fmla="*/ 808 h 5284"/>
                <a:gd name="T84" fmla="*/ 2444 w 5287"/>
                <a:gd name="T85" fmla="*/ 454 h 5284"/>
                <a:gd name="T86" fmla="*/ 3033 w 5287"/>
                <a:gd name="T87" fmla="*/ 292 h 5284"/>
                <a:gd name="T88" fmla="*/ 3563 w 5287"/>
                <a:gd name="T89" fmla="*/ 318 h 5284"/>
                <a:gd name="T90" fmla="*/ 4131 w 5287"/>
                <a:gd name="T91" fmla="*/ 538 h 5284"/>
                <a:gd name="T92" fmla="*/ 4527 w 5287"/>
                <a:gd name="T93" fmla="*/ 860 h 5284"/>
                <a:gd name="T94" fmla="*/ 4799 w 5287"/>
                <a:gd name="T95" fmla="*/ 1245 h 5284"/>
                <a:gd name="T96" fmla="*/ 4957 w 5287"/>
                <a:gd name="T97" fmla="*/ 1677 h 5284"/>
                <a:gd name="T98" fmla="*/ 5001 w 5287"/>
                <a:gd name="T99" fmla="*/ 2129 h 5284"/>
                <a:gd name="T100" fmla="*/ 4929 w 5287"/>
                <a:gd name="T101" fmla="*/ 2579 h 5284"/>
                <a:gd name="T102" fmla="*/ 3737 w 5287"/>
                <a:gd name="T103" fmla="*/ 916 h 5284"/>
                <a:gd name="T104" fmla="*/ 1532 w 5287"/>
                <a:gd name="T105" fmla="*/ 2705 h 5284"/>
                <a:gd name="T106" fmla="*/ 1428 w 5287"/>
                <a:gd name="T107" fmla="*/ 2259 h 5284"/>
                <a:gd name="T108" fmla="*/ 1440 w 5287"/>
                <a:gd name="T109" fmla="*/ 1805 h 5284"/>
                <a:gd name="T110" fmla="*/ 1564 w 5287"/>
                <a:gd name="T111" fmla="*/ 1365 h 5284"/>
                <a:gd name="T112" fmla="*/ 1804 w 5287"/>
                <a:gd name="T113" fmla="*/ 964 h 5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87" h="5284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C4C904-4A24-42A1-A29F-AD6DC14CD90C}"/>
              </a:ext>
            </a:extLst>
          </p:cNvPr>
          <p:cNvSpPr txBox="1"/>
          <p:nvPr/>
        </p:nvSpPr>
        <p:spPr>
          <a:xfrm>
            <a:off x="6409569" y="4247588"/>
            <a:ext cx="2209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/>
              <a:t>5000 Empresas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1D2D3-29ED-4F02-B9DA-389392332612}"/>
              </a:ext>
            </a:extLst>
          </p:cNvPr>
          <p:cNvSpPr txBox="1"/>
          <p:nvPr/>
        </p:nvSpPr>
        <p:spPr>
          <a:xfrm>
            <a:off x="6464865" y="4974520"/>
            <a:ext cx="2209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/>
              <a:t>99 países </a:t>
            </a:r>
          </a:p>
        </p:txBody>
      </p:sp>
    </p:spTree>
    <p:extLst>
      <p:ext uri="{BB962C8B-B14F-4D97-AF65-F5344CB8AC3E}">
        <p14:creationId xmlns:p14="http://schemas.microsoft.com/office/powerpoint/2010/main" val="3999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DE1FCD5-46DE-4E1D-AFB2-39997DB571C4}"/>
              </a:ext>
            </a:extLst>
          </p:cNvPr>
          <p:cNvSpPr txBox="1">
            <a:spLocks/>
          </p:cNvSpPr>
          <p:nvPr/>
        </p:nvSpPr>
        <p:spPr>
          <a:xfrm>
            <a:off x="442913" y="2095500"/>
            <a:ext cx="3529012" cy="13335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kern="0" dirty="0"/>
              <a:t>56%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4FD162-2D97-4557-9F20-744A8D906AF8}"/>
              </a:ext>
            </a:extLst>
          </p:cNvPr>
          <p:cNvSpPr txBox="1">
            <a:spLocks/>
          </p:cNvSpPr>
          <p:nvPr/>
        </p:nvSpPr>
        <p:spPr>
          <a:xfrm>
            <a:off x="595313" y="2247900"/>
            <a:ext cx="3529012" cy="13335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kern="0"/>
              <a:t>56%</a:t>
            </a:r>
            <a:endParaRPr lang="es-EC" kern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40912A-A989-45F7-8EAF-34B3D0B0EBD7}"/>
              </a:ext>
            </a:extLst>
          </p:cNvPr>
          <p:cNvSpPr txBox="1">
            <a:spLocks/>
          </p:cNvSpPr>
          <p:nvPr/>
        </p:nvSpPr>
        <p:spPr>
          <a:xfrm>
            <a:off x="442913" y="1278208"/>
            <a:ext cx="3529012" cy="1333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500" b="0" kern="1200" spc="-1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8500" b="0" i="0" u="none" strike="noStrike" kern="1200" cap="none" spc="-10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A898AD-90CF-4C60-8997-F7ABF66D19C0}"/>
              </a:ext>
            </a:extLst>
          </p:cNvPr>
          <p:cNvSpPr txBox="1">
            <a:spLocks/>
          </p:cNvSpPr>
          <p:nvPr/>
        </p:nvSpPr>
        <p:spPr>
          <a:xfrm>
            <a:off x="4327524" y="1278208"/>
            <a:ext cx="3533775" cy="1333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500" b="0" kern="1200" spc="-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8500" b="0" i="0" u="none" strike="noStrike" kern="1200" cap="none" spc="-10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40%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8E8E74-93C4-4610-9534-C15D35FF9F64}"/>
              </a:ext>
            </a:extLst>
          </p:cNvPr>
          <p:cNvSpPr txBox="1">
            <a:spLocks/>
          </p:cNvSpPr>
          <p:nvPr/>
        </p:nvSpPr>
        <p:spPr>
          <a:xfrm>
            <a:off x="442913" y="2782250"/>
            <a:ext cx="3529012" cy="257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dirty="0">
                <a:solidFill>
                  <a:srgbClr val="E0301E"/>
                </a:solidFill>
                <a:latin typeface="Arial"/>
              </a:rPr>
              <a:t>Actores Internos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E0301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24% de los actos denunciados fueron cometidos por la alta dirección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093DACF-0531-42AB-8303-95871D4DFE00}"/>
              </a:ext>
            </a:extLst>
          </p:cNvPr>
          <p:cNvSpPr txBox="1">
            <a:spLocks/>
          </p:cNvSpPr>
          <p:nvPr/>
        </p:nvSpPr>
        <p:spPr>
          <a:xfrm>
            <a:off x="4327525" y="2782250"/>
            <a:ext cx="3533775" cy="257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Actores externos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68% de los actores externos que cometieron fraude son vendedores, proveedores de servicios compartidos y clientes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6808BB-4D6C-47C2-9E25-5B3B2340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82945"/>
            <a:ext cx="5495925" cy="39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0BC1BD-F532-4436-B415-1880756A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7" y="4390550"/>
            <a:ext cx="2582539" cy="16060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043261D1-4F1F-452D-B7F6-98C3E102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40"/>
            <a:ext cx="10515600" cy="382173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1. PLANTEAMIENTO DEL PROBLEMA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5A7192-948F-4A8E-9254-69CC55DC7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9" t="15746" r="-1182" b="651"/>
          <a:stretch/>
        </p:blipFill>
        <p:spPr>
          <a:xfrm>
            <a:off x="8031577" y="607870"/>
            <a:ext cx="4160423" cy="53478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39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4;p94">
            <a:extLst>
              <a:ext uri="{FF2B5EF4-FFF2-40B4-BE49-F238E27FC236}">
                <a16:creationId xmlns:a16="http://schemas.microsoft.com/office/drawing/2014/main" id="{DED82312-BDC3-40FB-87E9-D99D7069FDD4}"/>
              </a:ext>
            </a:extLst>
          </p:cNvPr>
          <p:cNvSpPr txBox="1">
            <a:spLocks/>
          </p:cNvSpPr>
          <p:nvPr/>
        </p:nvSpPr>
        <p:spPr>
          <a:xfrm>
            <a:off x="429283" y="1002043"/>
            <a:ext cx="8479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tabLst/>
              <a:defRPr/>
            </a:pPr>
            <a:r>
              <a:rPr lang="es-EC" kern="0" dirty="0">
                <a:solidFill>
                  <a:srgbClr val="C00000"/>
                </a:solidFill>
                <a:latin typeface="+mj-lt"/>
              </a:rPr>
              <a:t>Delitos económicos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tabLst/>
              <a:defRPr/>
            </a:pPr>
            <a:r>
              <a:rPr lang="es-EC" sz="2000" i="1" kern="0" dirty="0">
                <a:solidFill>
                  <a:srgbClr val="000000"/>
                </a:solidFill>
                <a:latin typeface="+mj-lt"/>
              </a:rPr>
              <a:t>Mayores delitos económicos según varios segmentos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Georgia"/>
              </a:rPr>
            </a:br>
            <a:endParaRPr kumimoji="0" lang="es-EC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015;p94">
            <a:extLst>
              <a:ext uri="{FF2B5EF4-FFF2-40B4-BE49-F238E27FC236}">
                <a16:creationId xmlns:a16="http://schemas.microsoft.com/office/drawing/2014/main" id="{23E41941-2E0B-4C22-8BFD-564E5E7E15E1}"/>
              </a:ext>
            </a:extLst>
          </p:cNvPr>
          <p:cNvGrpSpPr/>
          <p:nvPr/>
        </p:nvGrpSpPr>
        <p:grpSpPr>
          <a:xfrm>
            <a:off x="4567442" y="1913433"/>
            <a:ext cx="3100482" cy="3194879"/>
            <a:chOff x="2811060" y="1743894"/>
            <a:chExt cx="4125175" cy="4061115"/>
          </a:xfrm>
        </p:grpSpPr>
        <p:sp>
          <p:nvSpPr>
            <p:cNvPr id="6" name="Google Shape;1016;p94">
              <a:extLst>
                <a:ext uri="{FF2B5EF4-FFF2-40B4-BE49-F238E27FC236}">
                  <a16:creationId xmlns:a16="http://schemas.microsoft.com/office/drawing/2014/main" id="{14ED4DDC-BA5B-4E65-B6C0-B030164D98F5}"/>
                </a:ext>
              </a:extLst>
            </p:cNvPr>
            <p:cNvSpPr/>
            <p:nvPr/>
          </p:nvSpPr>
          <p:spPr>
            <a:xfrm>
              <a:off x="2811060" y="3813039"/>
              <a:ext cx="2010130" cy="1991970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17;p94">
              <a:extLst>
                <a:ext uri="{FF2B5EF4-FFF2-40B4-BE49-F238E27FC236}">
                  <a16:creationId xmlns:a16="http://schemas.microsoft.com/office/drawing/2014/main" id="{8A53EAF2-D739-439F-99DE-C367D9CD8E28}"/>
                </a:ext>
              </a:extLst>
            </p:cNvPr>
            <p:cNvSpPr/>
            <p:nvPr/>
          </p:nvSpPr>
          <p:spPr>
            <a:xfrm>
              <a:off x="2811060" y="1743894"/>
              <a:ext cx="2010130" cy="1987473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18;p94">
              <a:extLst>
                <a:ext uri="{FF2B5EF4-FFF2-40B4-BE49-F238E27FC236}">
                  <a16:creationId xmlns:a16="http://schemas.microsoft.com/office/drawing/2014/main" id="{88957D48-16DD-4AEC-8ECC-7F2BBE5335E4}"/>
                </a:ext>
              </a:extLst>
            </p:cNvPr>
            <p:cNvSpPr/>
            <p:nvPr/>
          </p:nvSpPr>
          <p:spPr>
            <a:xfrm>
              <a:off x="4926105" y="1743894"/>
              <a:ext cx="2010130" cy="1987473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19;p94">
              <a:extLst>
                <a:ext uri="{FF2B5EF4-FFF2-40B4-BE49-F238E27FC236}">
                  <a16:creationId xmlns:a16="http://schemas.microsoft.com/office/drawing/2014/main" id="{2979B9C5-2990-4D5D-9369-F7780E31F868}"/>
                </a:ext>
              </a:extLst>
            </p:cNvPr>
            <p:cNvSpPr/>
            <p:nvPr/>
          </p:nvSpPr>
          <p:spPr>
            <a:xfrm>
              <a:off x="4926105" y="3813039"/>
              <a:ext cx="2010130" cy="1991970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20;p94">
            <a:extLst>
              <a:ext uri="{FF2B5EF4-FFF2-40B4-BE49-F238E27FC236}">
                <a16:creationId xmlns:a16="http://schemas.microsoft.com/office/drawing/2014/main" id="{9F95A536-B3E1-4A33-8693-0063F1FF03C8}"/>
              </a:ext>
            </a:extLst>
          </p:cNvPr>
          <p:cNvSpPr/>
          <p:nvPr/>
        </p:nvSpPr>
        <p:spPr>
          <a:xfrm>
            <a:off x="7684388" y="1860439"/>
            <a:ext cx="2673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1700" i="1" kern="0" dirty="0">
                <a:ea typeface="Arial"/>
                <a:cs typeface="Arial"/>
                <a:sym typeface="Arial"/>
              </a:rPr>
              <a:t>Apropiación indebida de activos de la empresa</a:t>
            </a:r>
          </a:p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4000" kern="0" dirty="0">
                <a:solidFill>
                  <a:srgbClr val="7D7D7D"/>
                </a:solidFill>
                <a:ea typeface="Arial"/>
                <a:cs typeface="Arial"/>
                <a:sym typeface="Arial"/>
              </a:rPr>
              <a:t>34%</a:t>
            </a:r>
          </a:p>
          <a:p>
            <a:pPr>
              <a:buClr>
                <a:srgbClr val="000000"/>
              </a:buClr>
              <a:buSzPts val="900"/>
              <a:buFont typeface="Arial"/>
              <a:buNone/>
            </a:pPr>
            <a:endParaRPr sz="15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021;p94">
            <a:extLst>
              <a:ext uri="{FF2B5EF4-FFF2-40B4-BE49-F238E27FC236}">
                <a16:creationId xmlns:a16="http://schemas.microsoft.com/office/drawing/2014/main" id="{26FE77FE-7AF1-4CE5-BD9B-1264798535FE}"/>
              </a:ext>
            </a:extLst>
          </p:cNvPr>
          <p:cNvSpPr/>
          <p:nvPr/>
        </p:nvSpPr>
        <p:spPr>
          <a:xfrm>
            <a:off x="1877756" y="1860439"/>
            <a:ext cx="2673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1700" i="1" kern="0" dirty="0">
                <a:ea typeface="Arial"/>
                <a:cs typeface="Arial"/>
                <a:sym typeface="Arial"/>
              </a:rPr>
              <a:t>Perpetrado por cliente</a:t>
            </a:r>
            <a:r>
              <a:rPr lang="es-EC" sz="1700" i="1" kern="0" dirty="0">
                <a:ea typeface="Arial"/>
                <a:cs typeface="Arial"/>
                <a:sym typeface="Arial"/>
              </a:rPr>
              <a:t>s</a:t>
            </a:r>
          </a:p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4000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31%</a:t>
            </a:r>
            <a:endParaRPr lang="en" sz="4000" kern="0" dirty="0">
              <a:solidFill>
                <a:srgbClr val="EB8C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1022;p94">
            <a:extLst>
              <a:ext uri="{FF2B5EF4-FFF2-40B4-BE49-F238E27FC236}">
                <a16:creationId xmlns:a16="http://schemas.microsoft.com/office/drawing/2014/main" id="{DE1C4DB0-2948-409C-967A-9E0A80B58FA3}"/>
              </a:ext>
            </a:extLst>
          </p:cNvPr>
          <p:cNvSpPr/>
          <p:nvPr/>
        </p:nvSpPr>
        <p:spPr>
          <a:xfrm flipH="1">
            <a:off x="1877346" y="1803410"/>
            <a:ext cx="3510410" cy="188983"/>
          </a:xfrm>
          <a:custGeom>
            <a:avLst/>
            <a:gdLst/>
            <a:ahLst/>
            <a:cxnLst/>
            <a:rect l="l" t="t" r="r" b="b"/>
            <a:pathLst>
              <a:path w="733245" h="198407" extrusionOk="0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>
            <a:solidFill>
              <a:srgbClr val="EB8C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700"/>
              <a:buFont typeface="Arial"/>
              <a:buNone/>
            </a:pPr>
            <a:endParaRPr sz="7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1023;p94">
            <a:extLst>
              <a:ext uri="{FF2B5EF4-FFF2-40B4-BE49-F238E27FC236}">
                <a16:creationId xmlns:a16="http://schemas.microsoft.com/office/drawing/2014/main" id="{B91A9B90-44F1-47CD-BD3D-E30176CA0ED4}"/>
              </a:ext>
            </a:extLst>
          </p:cNvPr>
          <p:cNvSpPr/>
          <p:nvPr/>
        </p:nvSpPr>
        <p:spPr>
          <a:xfrm rot="10800000">
            <a:off x="1877346" y="5061660"/>
            <a:ext cx="3510410" cy="188983"/>
          </a:xfrm>
          <a:custGeom>
            <a:avLst/>
            <a:gdLst/>
            <a:ahLst/>
            <a:cxnLst/>
            <a:rect l="l" t="t" r="r" b="b"/>
            <a:pathLst>
              <a:path w="733245" h="198407" extrusionOk="0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>
            <a:solidFill>
              <a:srgbClr val="D04A0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24;p94">
            <a:extLst>
              <a:ext uri="{FF2B5EF4-FFF2-40B4-BE49-F238E27FC236}">
                <a16:creationId xmlns:a16="http://schemas.microsoft.com/office/drawing/2014/main" id="{23CDA2C3-1B8F-4424-8A97-6E4FC1F68926}"/>
              </a:ext>
            </a:extLst>
          </p:cNvPr>
          <p:cNvSpPr/>
          <p:nvPr/>
        </p:nvSpPr>
        <p:spPr>
          <a:xfrm>
            <a:off x="1877756" y="4486904"/>
            <a:ext cx="2673000" cy="66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1700" i="1" kern="0" dirty="0">
                <a:ea typeface="Arial"/>
                <a:cs typeface="Arial"/>
                <a:sym typeface="Arial"/>
              </a:rPr>
              <a:t>Cibercrimen</a:t>
            </a:r>
          </a:p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" sz="4000" kern="0" dirty="0">
                <a:solidFill>
                  <a:srgbClr val="D04A02"/>
                </a:solidFill>
                <a:ea typeface="Arial"/>
                <a:cs typeface="Arial"/>
                <a:sym typeface="Arial"/>
              </a:rPr>
              <a:t>30%</a:t>
            </a:r>
          </a:p>
        </p:txBody>
      </p:sp>
      <p:sp>
        <p:nvSpPr>
          <p:cNvPr id="15" name="Google Shape;1025;p94">
            <a:extLst>
              <a:ext uri="{FF2B5EF4-FFF2-40B4-BE49-F238E27FC236}">
                <a16:creationId xmlns:a16="http://schemas.microsoft.com/office/drawing/2014/main" id="{8D895B9D-3036-4A2C-8020-8A9D1C03EF31}"/>
              </a:ext>
            </a:extLst>
          </p:cNvPr>
          <p:cNvSpPr/>
          <p:nvPr/>
        </p:nvSpPr>
        <p:spPr>
          <a:xfrm>
            <a:off x="6847388" y="1803411"/>
            <a:ext cx="3510410" cy="188983"/>
          </a:xfrm>
          <a:custGeom>
            <a:avLst/>
            <a:gdLst/>
            <a:ahLst/>
            <a:cxnLst/>
            <a:rect l="l" t="t" r="r" b="b"/>
            <a:pathLst>
              <a:path w="733245" h="198407" extrusionOk="0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26;p94">
            <a:extLst>
              <a:ext uri="{FF2B5EF4-FFF2-40B4-BE49-F238E27FC236}">
                <a16:creationId xmlns:a16="http://schemas.microsoft.com/office/drawing/2014/main" id="{69705099-CE89-4154-B4C6-743001BDE0F4}"/>
              </a:ext>
            </a:extLst>
          </p:cNvPr>
          <p:cNvSpPr/>
          <p:nvPr/>
        </p:nvSpPr>
        <p:spPr>
          <a:xfrm rot="10800000" flipH="1">
            <a:off x="6847388" y="5061660"/>
            <a:ext cx="3510410" cy="188983"/>
          </a:xfrm>
          <a:custGeom>
            <a:avLst/>
            <a:gdLst/>
            <a:ahLst/>
            <a:cxnLst/>
            <a:rect l="l" t="t" r="r" b="b"/>
            <a:pathLst>
              <a:path w="733245" h="198407" extrusionOk="0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>
            <a:solidFill>
              <a:srgbClr val="DB536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27;p94">
            <a:extLst>
              <a:ext uri="{FF2B5EF4-FFF2-40B4-BE49-F238E27FC236}">
                <a16:creationId xmlns:a16="http://schemas.microsoft.com/office/drawing/2014/main" id="{0B3E470B-AFC6-4C4A-82B6-7610E442592F}"/>
              </a:ext>
            </a:extLst>
          </p:cNvPr>
          <p:cNvSpPr/>
          <p:nvPr/>
        </p:nvSpPr>
        <p:spPr>
          <a:xfrm>
            <a:off x="7684388" y="4351422"/>
            <a:ext cx="2673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1700" i="1" kern="0" dirty="0">
                <a:ea typeface="Arial"/>
                <a:cs typeface="Arial"/>
                <a:sym typeface="Arial"/>
              </a:rPr>
              <a:t>Sobornos y corrupción</a:t>
            </a:r>
          </a:p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s-EC" sz="4000" kern="0" dirty="0">
                <a:solidFill>
                  <a:srgbClr val="DB536A"/>
                </a:solidFill>
                <a:ea typeface="Arial"/>
                <a:cs typeface="Arial"/>
                <a:sym typeface="Arial"/>
              </a:rPr>
              <a:t>30%</a:t>
            </a:r>
            <a:endParaRPr sz="4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BC3F03-48D4-4B12-AA1E-5B2553E86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3" r="18137" b="14026"/>
          <a:stretch/>
        </p:blipFill>
        <p:spPr>
          <a:xfrm>
            <a:off x="5073706" y="2433359"/>
            <a:ext cx="2063469" cy="2130771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A21656-98D0-494D-83E6-896FF68D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45" y="5404010"/>
            <a:ext cx="2582539" cy="16060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AB38C508-5D97-4EB2-BBE9-63D97B5F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40"/>
            <a:ext cx="10515600" cy="382173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1. 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6918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B0B1-7F63-4251-A67E-35556AC6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5943-BD8E-4DE4-A6CC-AAC773A9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C68C8-EB4E-4771-A4AA-C5957879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" y="631914"/>
            <a:ext cx="12175814" cy="62260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BF843F6-7462-4C6C-9175-B9FA2594D31E}"/>
              </a:ext>
            </a:extLst>
          </p:cNvPr>
          <p:cNvSpPr txBox="1">
            <a:spLocks/>
          </p:cNvSpPr>
          <p:nvPr/>
        </p:nvSpPr>
        <p:spPr>
          <a:xfrm>
            <a:off x="0" y="175192"/>
            <a:ext cx="10515600" cy="3821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>
                <a:solidFill>
                  <a:schemeClr val="tx1"/>
                </a:solidFill>
              </a:rPr>
              <a:t>1. PLANTEAMIENTO DEL PROBLEMA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57;p96">
            <a:extLst>
              <a:ext uri="{FF2B5EF4-FFF2-40B4-BE49-F238E27FC236}">
                <a16:creationId xmlns:a16="http://schemas.microsoft.com/office/drawing/2014/main" id="{781B0344-4D4C-488E-9A0B-7CFEA36CA172}"/>
              </a:ext>
            </a:extLst>
          </p:cNvPr>
          <p:cNvGrpSpPr/>
          <p:nvPr/>
        </p:nvGrpSpPr>
        <p:grpSpPr>
          <a:xfrm>
            <a:off x="568697" y="2055579"/>
            <a:ext cx="10649118" cy="3463023"/>
            <a:chOff x="390278" y="1989064"/>
            <a:chExt cx="10934827" cy="4483458"/>
          </a:xfrm>
        </p:grpSpPr>
        <p:sp>
          <p:nvSpPr>
            <p:cNvPr id="5" name="Google Shape;1058;p96">
              <a:extLst>
                <a:ext uri="{FF2B5EF4-FFF2-40B4-BE49-F238E27FC236}">
                  <a16:creationId xmlns:a16="http://schemas.microsoft.com/office/drawing/2014/main" id="{EC039DA0-970F-4678-9FA6-45A39EEF8527}"/>
                </a:ext>
              </a:extLst>
            </p:cNvPr>
            <p:cNvSpPr/>
            <p:nvPr/>
          </p:nvSpPr>
          <p:spPr>
            <a:xfrm>
              <a:off x="447804" y="1989064"/>
              <a:ext cx="10725211" cy="4483458"/>
            </a:xfrm>
            <a:custGeom>
              <a:avLst/>
              <a:gdLst/>
              <a:ahLst/>
              <a:cxnLst/>
              <a:rect l="l" t="t" r="r" b="b"/>
              <a:pathLst>
                <a:path w="13838" h="6349" extrusionOk="0">
                  <a:moveTo>
                    <a:pt x="0" y="2730"/>
                  </a:moveTo>
                  <a:lnTo>
                    <a:pt x="1380" y="2730"/>
                  </a:lnTo>
                  <a:lnTo>
                    <a:pt x="1380" y="2730"/>
                  </a:lnTo>
                  <a:lnTo>
                    <a:pt x="1416" y="2730"/>
                  </a:lnTo>
                  <a:lnTo>
                    <a:pt x="1452" y="2734"/>
                  </a:lnTo>
                  <a:lnTo>
                    <a:pt x="1488" y="2738"/>
                  </a:lnTo>
                  <a:lnTo>
                    <a:pt x="1522" y="2744"/>
                  </a:lnTo>
                  <a:lnTo>
                    <a:pt x="1556" y="2752"/>
                  </a:lnTo>
                  <a:lnTo>
                    <a:pt x="1590" y="2762"/>
                  </a:lnTo>
                  <a:lnTo>
                    <a:pt x="1622" y="2772"/>
                  </a:lnTo>
                  <a:lnTo>
                    <a:pt x="1654" y="2786"/>
                  </a:lnTo>
                  <a:lnTo>
                    <a:pt x="1686" y="2800"/>
                  </a:lnTo>
                  <a:lnTo>
                    <a:pt x="1716" y="2816"/>
                  </a:lnTo>
                  <a:lnTo>
                    <a:pt x="1746" y="2832"/>
                  </a:lnTo>
                  <a:lnTo>
                    <a:pt x="1774" y="2850"/>
                  </a:lnTo>
                  <a:lnTo>
                    <a:pt x="1802" y="2870"/>
                  </a:lnTo>
                  <a:lnTo>
                    <a:pt x="1830" y="2892"/>
                  </a:lnTo>
                  <a:lnTo>
                    <a:pt x="1854" y="2914"/>
                  </a:lnTo>
                  <a:lnTo>
                    <a:pt x="1880" y="2938"/>
                  </a:lnTo>
                  <a:lnTo>
                    <a:pt x="1902" y="2962"/>
                  </a:lnTo>
                  <a:lnTo>
                    <a:pt x="1924" y="2988"/>
                  </a:lnTo>
                  <a:lnTo>
                    <a:pt x="1946" y="3014"/>
                  </a:lnTo>
                  <a:lnTo>
                    <a:pt x="1966" y="3042"/>
                  </a:lnTo>
                  <a:lnTo>
                    <a:pt x="1984" y="3070"/>
                  </a:lnTo>
                  <a:lnTo>
                    <a:pt x="2002" y="3100"/>
                  </a:lnTo>
                  <a:lnTo>
                    <a:pt x="2016" y="3130"/>
                  </a:lnTo>
                  <a:lnTo>
                    <a:pt x="2032" y="3162"/>
                  </a:lnTo>
                  <a:lnTo>
                    <a:pt x="2044" y="3193"/>
                  </a:lnTo>
                  <a:lnTo>
                    <a:pt x="2054" y="3225"/>
                  </a:lnTo>
                  <a:lnTo>
                    <a:pt x="2064" y="3259"/>
                  </a:lnTo>
                  <a:lnTo>
                    <a:pt x="2072" y="3293"/>
                  </a:lnTo>
                  <a:lnTo>
                    <a:pt x="2078" y="3329"/>
                  </a:lnTo>
                  <a:lnTo>
                    <a:pt x="2084" y="3363"/>
                  </a:lnTo>
                  <a:lnTo>
                    <a:pt x="2086" y="3399"/>
                  </a:lnTo>
                  <a:lnTo>
                    <a:pt x="2086" y="3435"/>
                  </a:lnTo>
                  <a:lnTo>
                    <a:pt x="2086" y="5643"/>
                  </a:lnTo>
                  <a:lnTo>
                    <a:pt x="2086" y="5643"/>
                  </a:lnTo>
                  <a:lnTo>
                    <a:pt x="2088" y="5679"/>
                  </a:lnTo>
                  <a:lnTo>
                    <a:pt x="2090" y="5715"/>
                  </a:lnTo>
                  <a:lnTo>
                    <a:pt x="2096" y="5751"/>
                  </a:lnTo>
                  <a:lnTo>
                    <a:pt x="2102" y="5785"/>
                  </a:lnTo>
                  <a:lnTo>
                    <a:pt x="2110" y="5819"/>
                  </a:lnTo>
                  <a:lnTo>
                    <a:pt x="2118" y="5853"/>
                  </a:lnTo>
                  <a:lnTo>
                    <a:pt x="2130" y="5885"/>
                  </a:lnTo>
                  <a:lnTo>
                    <a:pt x="2142" y="5917"/>
                  </a:lnTo>
                  <a:lnTo>
                    <a:pt x="2156" y="5949"/>
                  </a:lnTo>
                  <a:lnTo>
                    <a:pt x="2172" y="5979"/>
                  </a:lnTo>
                  <a:lnTo>
                    <a:pt x="2190" y="6009"/>
                  </a:lnTo>
                  <a:lnTo>
                    <a:pt x="2208" y="6037"/>
                  </a:lnTo>
                  <a:lnTo>
                    <a:pt x="2228" y="6065"/>
                  </a:lnTo>
                  <a:lnTo>
                    <a:pt x="2248" y="6093"/>
                  </a:lnTo>
                  <a:lnTo>
                    <a:pt x="2272" y="6117"/>
                  </a:lnTo>
                  <a:lnTo>
                    <a:pt x="2294" y="6143"/>
                  </a:lnTo>
                  <a:lnTo>
                    <a:pt x="2320" y="6165"/>
                  </a:lnTo>
                  <a:lnTo>
                    <a:pt x="2344" y="6187"/>
                  </a:lnTo>
                  <a:lnTo>
                    <a:pt x="2372" y="6209"/>
                  </a:lnTo>
                  <a:lnTo>
                    <a:pt x="2400" y="6229"/>
                  </a:lnTo>
                  <a:lnTo>
                    <a:pt x="2428" y="6247"/>
                  </a:lnTo>
                  <a:lnTo>
                    <a:pt x="2458" y="6265"/>
                  </a:lnTo>
                  <a:lnTo>
                    <a:pt x="2488" y="6279"/>
                  </a:lnTo>
                  <a:lnTo>
                    <a:pt x="2520" y="6295"/>
                  </a:lnTo>
                  <a:lnTo>
                    <a:pt x="2552" y="6307"/>
                  </a:lnTo>
                  <a:lnTo>
                    <a:pt x="2584" y="6317"/>
                  </a:lnTo>
                  <a:lnTo>
                    <a:pt x="2618" y="6327"/>
                  </a:lnTo>
                  <a:lnTo>
                    <a:pt x="2652" y="6335"/>
                  </a:lnTo>
                  <a:lnTo>
                    <a:pt x="2686" y="6341"/>
                  </a:lnTo>
                  <a:lnTo>
                    <a:pt x="2722" y="6347"/>
                  </a:lnTo>
                  <a:lnTo>
                    <a:pt x="2758" y="6349"/>
                  </a:lnTo>
                  <a:lnTo>
                    <a:pt x="2794" y="6349"/>
                  </a:lnTo>
                  <a:lnTo>
                    <a:pt x="3840" y="6349"/>
                  </a:lnTo>
                  <a:lnTo>
                    <a:pt x="3840" y="6349"/>
                  </a:lnTo>
                  <a:lnTo>
                    <a:pt x="3876" y="6349"/>
                  </a:lnTo>
                  <a:lnTo>
                    <a:pt x="3912" y="6347"/>
                  </a:lnTo>
                  <a:lnTo>
                    <a:pt x="3948" y="6341"/>
                  </a:lnTo>
                  <a:lnTo>
                    <a:pt x="3982" y="6335"/>
                  </a:lnTo>
                  <a:lnTo>
                    <a:pt x="4016" y="6327"/>
                  </a:lnTo>
                  <a:lnTo>
                    <a:pt x="4050" y="6317"/>
                  </a:lnTo>
                  <a:lnTo>
                    <a:pt x="4082" y="6307"/>
                  </a:lnTo>
                  <a:lnTo>
                    <a:pt x="4114" y="6295"/>
                  </a:lnTo>
                  <a:lnTo>
                    <a:pt x="4146" y="6279"/>
                  </a:lnTo>
                  <a:lnTo>
                    <a:pt x="4176" y="6265"/>
                  </a:lnTo>
                  <a:lnTo>
                    <a:pt x="4206" y="6247"/>
                  </a:lnTo>
                  <a:lnTo>
                    <a:pt x="4234" y="6229"/>
                  </a:lnTo>
                  <a:lnTo>
                    <a:pt x="4262" y="6209"/>
                  </a:lnTo>
                  <a:lnTo>
                    <a:pt x="4290" y="6187"/>
                  </a:lnTo>
                  <a:lnTo>
                    <a:pt x="4314" y="6165"/>
                  </a:lnTo>
                  <a:lnTo>
                    <a:pt x="4340" y="6143"/>
                  </a:lnTo>
                  <a:lnTo>
                    <a:pt x="4362" y="6117"/>
                  </a:lnTo>
                  <a:lnTo>
                    <a:pt x="4386" y="6093"/>
                  </a:lnTo>
                  <a:lnTo>
                    <a:pt x="4406" y="6065"/>
                  </a:lnTo>
                  <a:lnTo>
                    <a:pt x="4426" y="6037"/>
                  </a:lnTo>
                  <a:lnTo>
                    <a:pt x="4444" y="6009"/>
                  </a:lnTo>
                  <a:lnTo>
                    <a:pt x="4462" y="5979"/>
                  </a:lnTo>
                  <a:lnTo>
                    <a:pt x="4478" y="5949"/>
                  </a:lnTo>
                  <a:lnTo>
                    <a:pt x="4492" y="5917"/>
                  </a:lnTo>
                  <a:lnTo>
                    <a:pt x="4504" y="5885"/>
                  </a:lnTo>
                  <a:lnTo>
                    <a:pt x="4516" y="5853"/>
                  </a:lnTo>
                  <a:lnTo>
                    <a:pt x="4524" y="5819"/>
                  </a:lnTo>
                  <a:lnTo>
                    <a:pt x="4532" y="5785"/>
                  </a:lnTo>
                  <a:lnTo>
                    <a:pt x="4538" y="5751"/>
                  </a:lnTo>
                  <a:lnTo>
                    <a:pt x="4544" y="5715"/>
                  </a:lnTo>
                  <a:lnTo>
                    <a:pt x="4546" y="5679"/>
                  </a:lnTo>
                  <a:lnTo>
                    <a:pt x="4548" y="5643"/>
                  </a:lnTo>
                  <a:lnTo>
                    <a:pt x="4548" y="1900"/>
                  </a:lnTo>
                  <a:lnTo>
                    <a:pt x="4548" y="1900"/>
                  </a:lnTo>
                  <a:lnTo>
                    <a:pt x="4548" y="1864"/>
                  </a:lnTo>
                  <a:lnTo>
                    <a:pt x="4550" y="1828"/>
                  </a:lnTo>
                  <a:lnTo>
                    <a:pt x="4556" y="1794"/>
                  </a:lnTo>
                  <a:lnTo>
                    <a:pt x="4562" y="1758"/>
                  </a:lnTo>
                  <a:lnTo>
                    <a:pt x="4570" y="1724"/>
                  </a:lnTo>
                  <a:lnTo>
                    <a:pt x="4578" y="1692"/>
                  </a:lnTo>
                  <a:lnTo>
                    <a:pt x="4590" y="1658"/>
                  </a:lnTo>
                  <a:lnTo>
                    <a:pt x="4602" y="1626"/>
                  </a:lnTo>
                  <a:lnTo>
                    <a:pt x="4618" y="1594"/>
                  </a:lnTo>
                  <a:lnTo>
                    <a:pt x="4632" y="1564"/>
                  </a:lnTo>
                  <a:lnTo>
                    <a:pt x="4650" y="1534"/>
                  </a:lnTo>
                  <a:lnTo>
                    <a:pt x="4668" y="1506"/>
                  </a:lnTo>
                  <a:lnTo>
                    <a:pt x="4688" y="1478"/>
                  </a:lnTo>
                  <a:lnTo>
                    <a:pt x="4708" y="1452"/>
                  </a:lnTo>
                  <a:lnTo>
                    <a:pt x="4732" y="1426"/>
                  </a:lnTo>
                  <a:lnTo>
                    <a:pt x="4754" y="1402"/>
                  </a:lnTo>
                  <a:lnTo>
                    <a:pt x="4780" y="1378"/>
                  </a:lnTo>
                  <a:lnTo>
                    <a:pt x="4804" y="1356"/>
                  </a:lnTo>
                  <a:lnTo>
                    <a:pt x="4832" y="1334"/>
                  </a:lnTo>
                  <a:lnTo>
                    <a:pt x="4860" y="1316"/>
                  </a:lnTo>
                  <a:lnTo>
                    <a:pt x="4888" y="1296"/>
                  </a:lnTo>
                  <a:lnTo>
                    <a:pt x="4918" y="1280"/>
                  </a:lnTo>
                  <a:lnTo>
                    <a:pt x="4948" y="1264"/>
                  </a:lnTo>
                  <a:lnTo>
                    <a:pt x="4980" y="1250"/>
                  </a:lnTo>
                  <a:lnTo>
                    <a:pt x="5012" y="1238"/>
                  </a:lnTo>
                  <a:lnTo>
                    <a:pt x="5044" y="1226"/>
                  </a:lnTo>
                  <a:lnTo>
                    <a:pt x="5078" y="1216"/>
                  </a:lnTo>
                  <a:lnTo>
                    <a:pt x="5112" y="1208"/>
                  </a:lnTo>
                  <a:lnTo>
                    <a:pt x="5146" y="1202"/>
                  </a:lnTo>
                  <a:lnTo>
                    <a:pt x="5182" y="1198"/>
                  </a:lnTo>
                  <a:lnTo>
                    <a:pt x="5218" y="1194"/>
                  </a:lnTo>
                  <a:lnTo>
                    <a:pt x="5254" y="1194"/>
                  </a:lnTo>
                  <a:lnTo>
                    <a:pt x="6258" y="1194"/>
                  </a:lnTo>
                  <a:lnTo>
                    <a:pt x="6258" y="1194"/>
                  </a:lnTo>
                  <a:lnTo>
                    <a:pt x="6294" y="1194"/>
                  </a:lnTo>
                  <a:lnTo>
                    <a:pt x="6330" y="1198"/>
                  </a:lnTo>
                  <a:lnTo>
                    <a:pt x="6364" y="1202"/>
                  </a:lnTo>
                  <a:lnTo>
                    <a:pt x="6400" y="1208"/>
                  </a:lnTo>
                  <a:lnTo>
                    <a:pt x="6434" y="1216"/>
                  </a:lnTo>
                  <a:lnTo>
                    <a:pt x="6468" y="1226"/>
                  </a:lnTo>
                  <a:lnTo>
                    <a:pt x="6500" y="1238"/>
                  </a:lnTo>
                  <a:lnTo>
                    <a:pt x="6532" y="1250"/>
                  </a:lnTo>
                  <a:lnTo>
                    <a:pt x="6564" y="1264"/>
                  </a:lnTo>
                  <a:lnTo>
                    <a:pt x="6594" y="1280"/>
                  </a:lnTo>
                  <a:lnTo>
                    <a:pt x="6624" y="1296"/>
                  </a:lnTo>
                  <a:lnTo>
                    <a:pt x="6652" y="1316"/>
                  </a:lnTo>
                  <a:lnTo>
                    <a:pt x="6680" y="1334"/>
                  </a:lnTo>
                  <a:lnTo>
                    <a:pt x="6706" y="1356"/>
                  </a:lnTo>
                  <a:lnTo>
                    <a:pt x="6732" y="1378"/>
                  </a:lnTo>
                  <a:lnTo>
                    <a:pt x="6756" y="1402"/>
                  </a:lnTo>
                  <a:lnTo>
                    <a:pt x="6780" y="1426"/>
                  </a:lnTo>
                  <a:lnTo>
                    <a:pt x="6802" y="1452"/>
                  </a:lnTo>
                  <a:lnTo>
                    <a:pt x="6824" y="1478"/>
                  </a:lnTo>
                  <a:lnTo>
                    <a:pt x="6844" y="1506"/>
                  </a:lnTo>
                  <a:lnTo>
                    <a:pt x="6862" y="1534"/>
                  </a:lnTo>
                  <a:lnTo>
                    <a:pt x="6878" y="1564"/>
                  </a:lnTo>
                  <a:lnTo>
                    <a:pt x="6894" y="1594"/>
                  </a:lnTo>
                  <a:lnTo>
                    <a:pt x="6908" y="1626"/>
                  </a:lnTo>
                  <a:lnTo>
                    <a:pt x="6922" y="1658"/>
                  </a:lnTo>
                  <a:lnTo>
                    <a:pt x="6932" y="1692"/>
                  </a:lnTo>
                  <a:lnTo>
                    <a:pt x="6942" y="1724"/>
                  </a:lnTo>
                  <a:lnTo>
                    <a:pt x="6950" y="1758"/>
                  </a:lnTo>
                  <a:lnTo>
                    <a:pt x="6956" y="1794"/>
                  </a:lnTo>
                  <a:lnTo>
                    <a:pt x="6960" y="1828"/>
                  </a:lnTo>
                  <a:lnTo>
                    <a:pt x="6964" y="1864"/>
                  </a:lnTo>
                  <a:lnTo>
                    <a:pt x="6964" y="1900"/>
                  </a:lnTo>
                  <a:lnTo>
                    <a:pt x="6964" y="4459"/>
                  </a:lnTo>
                  <a:lnTo>
                    <a:pt x="6964" y="4459"/>
                  </a:lnTo>
                  <a:lnTo>
                    <a:pt x="6966" y="4495"/>
                  </a:lnTo>
                  <a:lnTo>
                    <a:pt x="6968" y="4531"/>
                  </a:lnTo>
                  <a:lnTo>
                    <a:pt x="6972" y="4567"/>
                  </a:lnTo>
                  <a:lnTo>
                    <a:pt x="6978" y="4601"/>
                  </a:lnTo>
                  <a:lnTo>
                    <a:pt x="6986" y="4635"/>
                  </a:lnTo>
                  <a:lnTo>
                    <a:pt x="6996" y="4669"/>
                  </a:lnTo>
                  <a:lnTo>
                    <a:pt x="7008" y="4701"/>
                  </a:lnTo>
                  <a:lnTo>
                    <a:pt x="7020" y="4733"/>
                  </a:lnTo>
                  <a:lnTo>
                    <a:pt x="7034" y="4765"/>
                  </a:lnTo>
                  <a:lnTo>
                    <a:pt x="7050" y="4795"/>
                  </a:lnTo>
                  <a:lnTo>
                    <a:pt x="7068" y="4825"/>
                  </a:lnTo>
                  <a:lnTo>
                    <a:pt x="7086" y="4853"/>
                  </a:lnTo>
                  <a:lnTo>
                    <a:pt x="7106" y="4881"/>
                  </a:lnTo>
                  <a:lnTo>
                    <a:pt x="7126" y="4907"/>
                  </a:lnTo>
                  <a:lnTo>
                    <a:pt x="7148" y="4933"/>
                  </a:lnTo>
                  <a:lnTo>
                    <a:pt x="7172" y="4957"/>
                  </a:lnTo>
                  <a:lnTo>
                    <a:pt x="7196" y="4981"/>
                  </a:lnTo>
                  <a:lnTo>
                    <a:pt x="7222" y="5003"/>
                  </a:lnTo>
                  <a:lnTo>
                    <a:pt x="7248" y="5025"/>
                  </a:lnTo>
                  <a:lnTo>
                    <a:pt x="7276" y="5045"/>
                  </a:lnTo>
                  <a:lnTo>
                    <a:pt x="7306" y="5063"/>
                  </a:lnTo>
                  <a:lnTo>
                    <a:pt x="7334" y="5079"/>
                  </a:lnTo>
                  <a:lnTo>
                    <a:pt x="7366" y="5095"/>
                  </a:lnTo>
                  <a:lnTo>
                    <a:pt x="7396" y="5109"/>
                  </a:lnTo>
                  <a:lnTo>
                    <a:pt x="7428" y="5123"/>
                  </a:lnTo>
                  <a:lnTo>
                    <a:pt x="7462" y="5133"/>
                  </a:lnTo>
                  <a:lnTo>
                    <a:pt x="7496" y="5143"/>
                  </a:lnTo>
                  <a:lnTo>
                    <a:pt x="7530" y="5151"/>
                  </a:lnTo>
                  <a:lnTo>
                    <a:pt x="7564" y="5157"/>
                  </a:lnTo>
                  <a:lnTo>
                    <a:pt x="7600" y="5161"/>
                  </a:lnTo>
                  <a:lnTo>
                    <a:pt x="7634" y="5165"/>
                  </a:lnTo>
                  <a:lnTo>
                    <a:pt x="7672" y="5165"/>
                  </a:lnTo>
                  <a:lnTo>
                    <a:pt x="8704" y="5165"/>
                  </a:lnTo>
                  <a:lnTo>
                    <a:pt x="8704" y="5165"/>
                  </a:lnTo>
                  <a:lnTo>
                    <a:pt x="8740" y="5165"/>
                  </a:lnTo>
                  <a:lnTo>
                    <a:pt x="8776" y="5161"/>
                  </a:lnTo>
                  <a:lnTo>
                    <a:pt x="8812" y="5157"/>
                  </a:lnTo>
                  <a:lnTo>
                    <a:pt x="8846" y="5151"/>
                  </a:lnTo>
                  <a:lnTo>
                    <a:pt x="8880" y="5143"/>
                  </a:lnTo>
                  <a:lnTo>
                    <a:pt x="8914" y="5133"/>
                  </a:lnTo>
                  <a:lnTo>
                    <a:pt x="8946" y="5123"/>
                  </a:lnTo>
                  <a:lnTo>
                    <a:pt x="8978" y="5109"/>
                  </a:lnTo>
                  <a:lnTo>
                    <a:pt x="9010" y="5095"/>
                  </a:lnTo>
                  <a:lnTo>
                    <a:pt x="9040" y="5079"/>
                  </a:lnTo>
                  <a:lnTo>
                    <a:pt x="9070" y="5063"/>
                  </a:lnTo>
                  <a:lnTo>
                    <a:pt x="9098" y="5045"/>
                  </a:lnTo>
                  <a:lnTo>
                    <a:pt x="9126" y="5025"/>
                  </a:lnTo>
                  <a:lnTo>
                    <a:pt x="9154" y="5003"/>
                  </a:lnTo>
                  <a:lnTo>
                    <a:pt x="9178" y="4981"/>
                  </a:lnTo>
                  <a:lnTo>
                    <a:pt x="9204" y="4957"/>
                  </a:lnTo>
                  <a:lnTo>
                    <a:pt x="9226" y="4933"/>
                  </a:lnTo>
                  <a:lnTo>
                    <a:pt x="9250" y="4907"/>
                  </a:lnTo>
                  <a:lnTo>
                    <a:pt x="9270" y="4881"/>
                  </a:lnTo>
                  <a:lnTo>
                    <a:pt x="9290" y="4853"/>
                  </a:lnTo>
                  <a:lnTo>
                    <a:pt x="9308" y="4825"/>
                  </a:lnTo>
                  <a:lnTo>
                    <a:pt x="9326" y="4795"/>
                  </a:lnTo>
                  <a:lnTo>
                    <a:pt x="9340" y="4765"/>
                  </a:lnTo>
                  <a:lnTo>
                    <a:pt x="9356" y="4733"/>
                  </a:lnTo>
                  <a:lnTo>
                    <a:pt x="9368" y="4701"/>
                  </a:lnTo>
                  <a:lnTo>
                    <a:pt x="9378" y="4669"/>
                  </a:lnTo>
                  <a:lnTo>
                    <a:pt x="9388" y="4635"/>
                  </a:lnTo>
                  <a:lnTo>
                    <a:pt x="9396" y="4601"/>
                  </a:lnTo>
                  <a:lnTo>
                    <a:pt x="9402" y="4567"/>
                  </a:lnTo>
                  <a:lnTo>
                    <a:pt x="9408" y="4531"/>
                  </a:lnTo>
                  <a:lnTo>
                    <a:pt x="9410" y="4495"/>
                  </a:lnTo>
                  <a:lnTo>
                    <a:pt x="9410" y="4459"/>
                  </a:lnTo>
                  <a:lnTo>
                    <a:pt x="9410" y="706"/>
                  </a:lnTo>
                  <a:lnTo>
                    <a:pt x="9410" y="706"/>
                  </a:lnTo>
                  <a:lnTo>
                    <a:pt x="9412" y="670"/>
                  </a:lnTo>
                  <a:lnTo>
                    <a:pt x="9414" y="634"/>
                  </a:lnTo>
                  <a:lnTo>
                    <a:pt x="9420" y="598"/>
                  </a:lnTo>
                  <a:lnTo>
                    <a:pt x="9426" y="564"/>
                  </a:lnTo>
                  <a:lnTo>
                    <a:pt x="9434" y="530"/>
                  </a:lnTo>
                  <a:lnTo>
                    <a:pt x="9442" y="496"/>
                  </a:lnTo>
                  <a:lnTo>
                    <a:pt x="9454" y="464"/>
                  </a:lnTo>
                  <a:lnTo>
                    <a:pt x="9466" y="432"/>
                  </a:lnTo>
                  <a:lnTo>
                    <a:pt x="9480" y="400"/>
                  </a:lnTo>
                  <a:lnTo>
                    <a:pt x="9496" y="370"/>
                  </a:lnTo>
                  <a:lnTo>
                    <a:pt x="9514" y="340"/>
                  </a:lnTo>
                  <a:lnTo>
                    <a:pt x="9532" y="312"/>
                  </a:lnTo>
                  <a:lnTo>
                    <a:pt x="9552" y="284"/>
                  </a:lnTo>
                  <a:lnTo>
                    <a:pt x="9572" y="256"/>
                  </a:lnTo>
                  <a:lnTo>
                    <a:pt x="9596" y="232"/>
                  </a:lnTo>
                  <a:lnTo>
                    <a:pt x="9618" y="206"/>
                  </a:lnTo>
                  <a:lnTo>
                    <a:pt x="9644" y="184"/>
                  </a:lnTo>
                  <a:lnTo>
                    <a:pt x="9668" y="160"/>
                  </a:lnTo>
                  <a:lnTo>
                    <a:pt x="9696" y="140"/>
                  </a:lnTo>
                  <a:lnTo>
                    <a:pt x="9724" y="120"/>
                  </a:lnTo>
                  <a:lnTo>
                    <a:pt x="9752" y="102"/>
                  </a:lnTo>
                  <a:lnTo>
                    <a:pt x="9782" y="84"/>
                  </a:lnTo>
                  <a:lnTo>
                    <a:pt x="9812" y="68"/>
                  </a:lnTo>
                  <a:lnTo>
                    <a:pt x="9844" y="54"/>
                  </a:lnTo>
                  <a:lnTo>
                    <a:pt x="9876" y="42"/>
                  </a:lnTo>
                  <a:lnTo>
                    <a:pt x="9908" y="30"/>
                  </a:lnTo>
                  <a:lnTo>
                    <a:pt x="9942" y="22"/>
                  </a:lnTo>
                  <a:lnTo>
                    <a:pt x="9976" y="14"/>
                  </a:lnTo>
                  <a:lnTo>
                    <a:pt x="10010" y="8"/>
                  </a:lnTo>
                  <a:lnTo>
                    <a:pt x="10046" y="2"/>
                  </a:lnTo>
                  <a:lnTo>
                    <a:pt x="10082" y="0"/>
                  </a:lnTo>
                  <a:lnTo>
                    <a:pt x="10118" y="0"/>
                  </a:lnTo>
                  <a:lnTo>
                    <a:pt x="11108" y="0"/>
                  </a:lnTo>
                  <a:lnTo>
                    <a:pt x="11108" y="0"/>
                  </a:lnTo>
                  <a:lnTo>
                    <a:pt x="11144" y="0"/>
                  </a:lnTo>
                  <a:lnTo>
                    <a:pt x="11180" y="2"/>
                  </a:lnTo>
                  <a:lnTo>
                    <a:pt x="11216" y="8"/>
                  </a:lnTo>
                  <a:lnTo>
                    <a:pt x="11250" y="14"/>
                  </a:lnTo>
                  <a:lnTo>
                    <a:pt x="11284" y="22"/>
                  </a:lnTo>
                  <a:lnTo>
                    <a:pt x="11318" y="30"/>
                  </a:lnTo>
                  <a:lnTo>
                    <a:pt x="11350" y="42"/>
                  </a:lnTo>
                  <a:lnTo>
                    <a:pt x="11382" y="54"/>
                  </a:lnTo>
                  <a:lnTo>
                    <a:pt x="11414" y="68"/>
                  </a:lnTo>
                  <a:lnTo>
                    <a:pt x="11444" y="84"/>
                  </a:lnTo>
                  <a:lnTo>
                    <a:pt x="11474" y="102"/>
                  </a:lnTo>
                  <a:lnTo>
                    <a:pt x="11502" y="120"/>
                  </a:lnTo>
                  <a:lnTo>
                    <a:pt x="11530" y="140"/>
                  </a:lnTo>
                  <a:lnTo>
                    <a:pt x="11556" y="160"/>
                  </a:lnTo>
                  <a:lnTo>
                    <a:pt x="11582" y="184"/>
                  </a:lnTo>
                  <a:lnTo>
                    <a:pt x="11606" y="206"/>
                  </a:lnTo>
                  <a:lnTo>
                    <a:pt x="11630" y="232"/>
                  </a:lnTo>
                  <a:lnTo>
                    <a:pt x="11652" y="256"/>
                  </a:lnTo>
                  <a:lnTo>
                    <a:pt x="11674" y="284"/>
                  </a:lnTo>
                  <a:lnTo>
                    <a:pt x="11694" y="312"/>
                  </a:lnTo>
                  <a:lnTo>
                    <a:pt x="11712" y="340"/>
                  </a:lnTo>
                  <a:lnTo>
                    <a:pt x="11728" y="370"/>
                  </a:lnTo>
                  <a:lnTo>
                    <a:pt x="11744" y="400"/>
                  </a:lnTo>
                  <a:lnTo>
                    <a:pt x="11758" y="432"/>
                  </a:lnTo>
                  <a:lnTo>
                    <a:pt x="11772" y="464"/>
                  </a:lnTo>
                  <a:lnTo>
                    <a:pt x="11782" y="496"/>
                  </a:lnTo>
                  <a:lnTo>
                    <a:pt x="11792" y="530"/>
                  </a:lnTo>
                  <a:lnTo>
                    <a:pt x="11800" y="564"/>
                  </a:lnTo>
                  <a:lnTo>
                    <a:pt x="11806" y="598"/>
                  </a:lnTo>
                  <a:lnTo>
                    <a:pt x="11810" y="634"/>
                  </a:lnTo>
                  <a:lnTo>
                    <a:pt x="11814" y="670"/>
                  </a:lnTo>
                  <a:lnTo>
                    <a:pt x="11814" y="706"/>
                  </a:lnTo>
                  <a:lnTo>
                    <a:pt x="11814" y="2350"/>
                  </a:lnTo>
                  <a:lnTo>
                    <a:pt x="11814" y="2350"/>
                  </a:lnTo>
                  <a:lnTo>
                    <a:pt x="11816" y="2386"/>
                  </a:lnTo>
                  <a:lnTo>
                    <a:pt x="11818" y="2422"/>
                  </a:lnTo>
                  <a:lnTo>
                    <a:pt x="11822" y="2456"/>
                  </a:lnTo>
                  <a:lnTo>
                    <a:pt x="11828" y="2492"/>
                  </a:lnTo>
                  <a:lnTo>
                    <a:pt x="11836" y="2526"/>
                  </a:lnTo>
                  <a:lnTo>
                    <a:pt x="11846" y="2560"/>
                  </a:lnTo>
                  <a:lnTo>
                    <a:pt x="11858" y="2592"/>
                  </a:lnTo>
                  <a:lnTo>
                    <a:pt x="11870" y="2624"/>
                  </a:lnTo>
                  <a:lnTo>
                    <a:pt x="11884" y="2656"/>
                  </a:lnTo>
                  <a:lnTo>
                    <a:pt x="11900" y="2686"/>
                  </a:lnTo>
                  <a:lnTo>
                    <a:pt x="11918" y="2716"/>
                  </a:lnTo>
                  <a:lnTo>
                    <a:pt x="11936" y="2744"/>
                  </a:lnTo>
                  <a:lnTo>
                    <a:pt x="11956" y="2772"/>
                  </a:lnTo>
                  <a:lnTo>
                    <a:pt x="11976" y="2798"/>
                  </a:lnTo>
                  <a:lnTo>
                    <a:pt x="11998" y="2824"/>
                  </a:lnTo>
                  <a:lnTo>
                    <a:pt x="12022" y="2848"/>
                  </a:lnTo>
                  <a:lnTo>
                    <a:pt x="12046" y="2872"/>
                  </a:lnTo>
                  <a:lnTo>
                    <a:pt x="12072" y="2894"/>
                  </a:lnTo>
                  <a:lnTo>
                    <a:pt x="12100" y="2916"/>
                  </a:lnTo>
                  <a:lnTo>
                    <a:pt x="12126" y="2936"/>
                  </a:lnTo>
                  <a:lnTo>
                    <a:pt x="12156" y="2954"/>
                  </a:lnTo>
                  <a:lnTo>
                    <a:pt x="12186" y="2970"/>
                  </a:lnTo>
                  <a:lnTo>
                    <a:pt x="12216" y="2986"/>
                  </a:lnTo>
                  <a:lnTo>
                    <a:pt x="12246" y="3000"/>
                  </a:lnTo>
                  <a:lnTo>
                    <a:pt x="12278" y="3014"/>
                  </a:lnTo>
                  <a:lnTo>
                    <a:pt x="12312" y="3024"/>
                  </a:lnTo>
                  <a:lnTo>
                    <a:pt x="12346" y="3034"/>
                  </a:lnTo>
                  <a:lnTo>
                    <a:pt x="12380" y="3042"/>
                  </a:lnTo>
                  <a:lnTo>
                    <a:pt x="12414" y="3048"/>
                  </a:lnTo>
                  <a:lnTo>
                    <a:pt x="12450" y="3052"/>
                  </a:lnTo>
                  <a:lnTo>
                    <a:pt x="12486" y="3056"/>
                  </a:lnTo>
                  <a:lnTo>
                    <a:pt x="12522" y="3056"/>
                  </a:lnTo>
                  <a:lnTo>
                    <a:pt x="13838" y="3056"/>
                  </a:lnTo>
                </a:path>
              </a:pathLst>
            </a:custGeom>
            <a:noFill/>
            <a:ln w="762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9;p96">
              <a:extLst>
                <a:ext uri="{FF2B5EF4-FFF2-40B4-BE49-F238E27FC236}">
                  <a16:creationId xmlns:a16="http://schemas.microsoft.com/office/drawing/2014/main" id="{87EB571C-9E94-40EF-ADF5-D2A29EA931C0}"/>
                </a:ext>
              </a:extLst>
            </p:cNvPr>
            <p:cNvSpPr/>
            <p:nvPr/>
          </p:nvSpPr>
          <p:spPr>
            <a:xfrm>
              <a:off x="390278" y="3838973"/>
              <a:ext cx="152100" cy="152100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60;p96">
              <a:extLst>
                <a:ext uri="{FF2B5EF4-FFF2-40B4-BE49-F238E27FC236}">
                  <a16:creationId xmlns:a16="http://schemas.microsoft.com/office/drawing/2014/main" id="{FE01C59C-06A0-4778-8900-77C0A7259A71}"/>
                </a:ext>
              </a:extLst>
            </p:cNvPr>
            <p:cNvSpPr/>
            <p:nvPr/>
          </p:nvSpPr>
          <p:spPr>
            <a:xfrm>
              <a:off x="11173005" y="4071208"/>
              <a:ext cx="152100" cy="152100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061;p96">
            <a:extLst>
              <a:ext uri="{FF2B5EF4-FFF2-40B4-BE49-F238E27FC236}">
                <a16:creationId xmlns:a16="http://schemas.microsoft.com/office/drawing/2014/main" id="{39642A12-43A1-4AA3-BC96-A8AAB884D94F}"/>
              </a:ext>
            </a:extLst>
          </p:cNvPr>
          <p:cNvSpPr/>
          <p:nvPr/>
        </p:nvSpPr>
        <p:spPr>
          <a:xfrm>
            <a:off x="2429172" y="4046511"/>
            <a:ext cx="1522999" cy="97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Marzo - 2016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Condenan a 19 años a Marcelo Odebrecht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070;p96">
            <a:extLst>
              <a:ext uri="{FF2B5EF4-FFF2-40B4-BE49-F238E27FC236}">
                <a16:creationId xmlns:a16="http://schemas.microsoft.com/office/drawing/2014/main" id="{2CF5E150-CEED-466F-AE7F-2E1045F0416B}"/>
              </a:ext>
            </a:extLst>
          </p:cNvPr>
          <p:cNvGrpSpPr/>
          <p:nvPr/>
        </p:nvGrpSpPr>
        <p:grpSpPr>
          <a:xfrm>
            <a:off x="9852150" y="2738414"/>
            <a:ext cx="581260" cy="581605"/>
            <a:chOff x="988" y="0"/>
            <a:chExt cx="6700" cy="6704"/>
          </a:xfrm>
        </p:grpSpPr>
        <p:sp>
          <p:nvSpPr>
            <p:cNvPr id="18" name="Google Shape;1071;p96">
              <a:extLst>
                <a:ext uri="{FF2B5EF4-FFF2-40B4-BE49-F238E27FC236}">
                  <a16:creationId xmlns:a16="http://schemas.microsoft.com/office/drawing/2014/main" id="{C2A3DE67-50D4-401D-A995-5AC21E13E309}"/>
                </a:ext>
              </a:extLst>
            </p:cNvPr>
            <p:cNvSpPr/>
            <p:nvPr/>
          </p:nvSpPr>
          <p:spPr>
            <a:xfrm>
              <a:off x="988" y="0"/>
              <a:ext cx="6700" cy="6704"/>
            </a:xfrm>
            <a:custGeom>
              <a:avLst/>
              <a:gdLst/>
              <a:ahLst/>
              <a:cxnLst/>
              <a:rect l="l" t="t" r="r" b="b"/>
              <a:pathLst>
                <a:path w="6700" h="6704" extrusionOk="0">
                  <a:moveTo>
                    <a:pt x="0" y="0"/>
                  </a:moveTo>
                  <a:lnTo>
                    <a:pt x="0" y="6704"/>
                  </a:lnTo>
                  <a:lnTo>
                    <a:pt x="6700" y="6704"/>
                  </a:lnTo>
                  <a:lnTo>
                    <a:pt x="6700" y="0"/>
                  </a:lnTo>
                  <a:lnTo>
                    <a:pt x="0" y="0"/>
                  </a:lnTo>
                  <a:close/>
                  <a:moveTo>
                    <a:pt x="6414" y="6418"/>
                  </a:moveTo>
                  <a:lnTo>
                    <a:pt x="284" y="6418"/>
                  </a:lnTo>
                  <a:lnTo>
                    <a:pt x="284" y="286"/>
                  </a:lnTo>
                  <a:lnTo>
                    <a:pt x="6414" y="286"/>
                  </a:lnTo>
                  <a:lnTo>
                    <a:pt x="6414" y="6418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72;p96">
              <a:extLst>
                <a:ext uri="{FF2B5EF4-FFF2-40B4-BE49-F238E27FC236}">
                  <a16:creationId xmlns:a16="http://schemas.microsoft.com/office/drawing/2014/main" id="{87C848BF-B55A-4417-B35D-0AC5BB4A0059}"/>
                </a:ext>
              </a:extLst>
            </p:cNvPr>
            <p:cNvSpPr/>
            <p:nvPr/>
          </p:nvSpPr>
          <p:spPr>
            <a:xfrm>
              <a:off x="1910" y="790"/>
              <a:ext cx="4854" cy="5278"/>
            </a:xfrm>
            <a:custGeom>
              <a:avLst/>
              <a:gdLst/>
              <a:ahLst/>
              <a:cxnLst/>
              <a:rect l="l" t="t" r="r" b="b"/>
              <a:pathLst>
                <a:path w="4854" h="5278" extrusionOk="0">
                  <a:moveTo>
                    <a:pt x="930" y="2529"/>
                  </a:moveTo>
                  <a:lnTo>
                    <a:pt x="930" y="2529"/>
                  </a:lnTo>
                  <a:lnTo>
                    <a:pt x="950" y="2583"/>
                  </a:lnTo>
                  <a:lnTo>
                    <a:pt x="970" y="2637"/>
                  </a:lnTo>
                  <a:lnTo>
                    <a:pt x="994" y="2691"/>
                  </a:lnTo>
                  <a:lnTo>
                    <a:pt x="1018" y="2741"/>
                  </a:lnTo>
                  <a:lnTo>
                    <a:pt x="1044" y="2793"/>
                  </a:lnTo>
                  <a:lnTo>
                    <a:pt x="1072" y="2841"/>
                  </a:lnTo>
                  <a:lnTo>
                    <a:pt x="1102" y="2891"/>
                  </a:lnTo>
                  <a:lnTo>
                    <a:pt x="1134" y="2937"/>
                  </a:lnTo>
                  <a:lnTo>
                    <a:pt x="1168" y="2983"/>
                  </a:lnTo>
                  <a:lnTo>
                    <a:pt x="1202" y="3029"/>
                  </a:lnTo>
                  <a:lnTo>
                    <a:pt x="1238" y="3071"/>
                  </a:lnTo>
                  <a:lnTo>
                    <a:pt x="1276" y="3113"/>
                  </a:lnTo>
                  <a:lnTo>
                    <a:pt x="1316" y="3155"/>
                  </a:lnTo>
                  <a:lnTo>
                    <a:pt x="1356" y="3193"/>
                  </a:lnTo>
                  <a:lnTo>
                    <a:pt x="1398" y="3231"/>
                  </a:lnTo>
                  <a:lnTo>
                    <a:pt x="1442" y="3267"/>
                  </a:lnTo>
                  <a:lnTo>
                    <a:pt x="1486" y="3303"/>
                  </a:lnTo>
                  <a:lnTo>
                    <a:pt x="1532" y="3335"/>
                  </a:lnTo>
                  <a:lnTo>
                    <a:pt x="1580" y="3367"/>
                  </a:lnTo>
                  <a:lnTo>
                    <a:pt x="1628" y="3397"/>
                  </a:lnTo>
                  <a:lnTo>
                    <a:pt x="1678" y="3425"/>
                  </a:lnTo>
                  <a:lnTo>
                    <a:pt x="1728" y="3451"/>
                  </a:lnTo>
                  <a:lnTo>
                    <a:pt x="1780" y="3475"/>
                  </a:lnTo>
                  <a:lnTo>
                    <a:pt x="1832" y="3499"/>
                  </a:lnTo>
                  <a:lnTo>
                    <a:pt x="1886" y="3519"/>
                  </a:lnTo>
                  <a:lnTo>
                    <a:pt x="1940" y="3539"/>
                  </a:lnTo>
                  <a:lnTo>
                    <a:pt x="1996" y="3555"/>
                  </a:lnTo>
                  <a:lnTo>
                    <a:pt x="2052" y="3571"/>
                  </a:lnTo>
                  <a:lnTo>
                    <a:pt x="2110" y="3583"/>
                  </a:lnTo>
                  <a:lnTo>
                    <a:pt x="2166" y="3593"/>
                  </a:lnTo>
                  <a:lnTo>
                    <a:pt x="2226" y="3603"/>
                  </a:lnTo>
                  <a:lnTo>
                    <a:pt x="2284" y="3609"/>
                  </a:lnTo>
                  <a:lnTo>
                    <a:pt x="2284" y="4260"/>
                  </a:lnTo>
                  <a:lnTo>
                    <a:pt x="1222" y="4260"/>
                  </a:lnTo>
                  <a:lnTo>
                    <a:pt x="1222" y="5278"/>
                  </a:lnTo>
                  <a:lnTo>
                    <a:pt x="3632" y="5278"/>
                  </a:lnTo>
                  <a:lnTo>
                    <a:pt x="3632" y="4260"/>
                  </a:lnTo>
                  <a:lnTo>
                    <a:pt x="2570" y="4260"/>
                  </a:lnTo>
                  <a:lnTo>
                    <a:pt x="2570" y="3609"/>
                  </a:lnTo>
                  <a:lnTo>
                    <a:pt x="2570" y="3609"/>
                  </a:lnTo>
                  <a:lnTo>
                    <a:pt x="2630" y="3603"/>
                  </a:lnTo>
                  <a:lnTo>
                    <a:pt x="2688" y="3593"/>
                  </a:lnTo>
                  <a:lnTo>
                    <a:pt x="2746" y="3583"/>
                  </a:lnTo>
                  <a:lnTo>
                    <a:pt x="2804" y="3571"/>
                  </a:lnTo>
                  <a:lnTo>
                    <a:pt x="2860" y="3555"/>
                  </a:lnTo>
                  <a:lnTo>
                    <a:pt x="2914" y="3539"/>
                  </a:lnTo>
                  <a:lnTo>
                    <a:pt x="2970" y="3519"/>
                  </a:lnTo>
                  <a:lnTo>
                    <a:pt x="3024" y="3499"/>
                  </a:lnTo>
                  <a:lnTo>
                    <a:pt x="3076" y="3475"/>
                  </a:lnTo>
                  <a:lnTo>
                    <a:pt x="3128" y="3451"/>
                  </a:lnTo>
                  <a:lnTo>
                    <a:pt x="3178" y="3425"/>
                  </a:lnTo>
                  <a:lnTo>
                    <a:pt x="3228" y="3397"/>
                  </a:lnTo>
                  <a:lnTo>
                    <a:pt x="3276" y="3367"/>
                  </a:lnTo>
                  <a:lnTo>
                    <a:pt x="3324" y="3335"/>
                  </a:lnTo>
                  <a:lnTo>
                    <a:pt x="3370" y="3303"/>
                  </a:lnTo>
                  <a:lnTo>
                    <a:pt x="3414" y="3267"/>
                  </a:lnTo>
                  <a:lnTo>
                    <a:pt x="3458" y="3231"/>
                  </a:lnTo>
                  <a:lnTo>
                    <a:pt x="3500" y="3193"/>
                  </a:lnTo>
                  <a:lnTo>
                    <a:pt x="3540" y="3155"/>
                  </a:lnTo>
                  <a:lnTo>
                    <a:pt x="3580" y="3113"/>
                  </a:lnTo>
                  <a:lnTo>
                    <a:pt x="3618" y="3071"/>
                  </a:lnTo>
                  <a:lnTo>
                    <a:pt x="3654" y="3029"/>
                  </a:lnTo>
                  <a:lnTo>
                    <a:pt x="3688" y="2983"/>
                  </a:lnTo>
                  <a:lnTo>
                    <a:pt x="3722" y="2937"/>
                  </a:lnTo>
                  <a:lnTo>
                    <a:pt x="3752" y="2891"/>
                  </a:lnTo>
                  <a:lnTo>
                    <a:pt x="3782" y="2841"/>
                  </a:lnTo>
                  <a:lnTo>
                    <a:pt x="3810" y="2793"/>
                  </a:lnTo>
                  <a:lnTo>
                    <a:pt x="3838" y="2741"/>
                  </a:lnTo>
                  <a:lnTo>
                    <a:pt x="3862" y="2691"/>
                  </a:lnTo>
                  <a:lnTo>
                    <a:pt x="3884" y="2637"/>
                  </a:lnTo>
                  <a:lnTo>
                    <a:pt x="3906" y="2583"/>
                  </a:lnTo>
                  <a:lnTo>
                    <a:pt x="3924" y="2529"/>
                  </a:lnTo>
                  <a:lnTo>
                    <a:pt x="3924" y="2529"/>
                  </a:lnTo>
                  <a:lnTo>
                    <a:pt x="3972" y="2525"/>
                  </a:lnTo>
                  <a:lnTo>
                    <a:pt x="4020" y="2519"/>
                  </a:lnTo>
                  <a:lnTo>
                    <a:pt x="4068" y="2509"/>
                  </a:lnTo>
                  <a:lnTo>
                    <a:pt x="4114" y="2499"/>
                  </a:lnTo>
                  <a:lnTo>
                    <a:pt x="4158" y="2485"/>
                  </a:lnTo>
                  <a:lnTo>
                    <a:pt x="4202" y="2471"/>
                  </a:lnTo>
                  <a:lnTo>
                    <a:pt x="4246" y="2453"/>
                  </a:lnTo>
                  <a:lnTo>
                    <a:pt x="4288" y="2435"/>
                  </a:lnTo>
                  <a:lnTo>
                    <a:pt x="4330" y="2413"/>
                  </a:lnTo>
                  <a:lnTo>
                    <a:pt x="4370" y="2391"/>
                  </a:lnTo>
                  <a:lnTo>
                    <a:pt x="4408" y="2365"/>
                  </a:lnTo>
                  <a:lnTo>
                    <a:pt x="4446" y="2339"/>
                  </a:lnTo>
                  <a:lnTo>
                    <a:pt x="4482" y="2311"/>
                  </a:lnTo>
                  <a:lnTo>
                    <a:pt x="4518" y="2283"/>
                  </a:lnTo>
                  <a:lnTo>
                    <a:pt x="4552" y="2251"/>
                  </a:lnTo>
                  <a:lnTo>
                    <a:pt x="4584" y="2219"/>
                  </a:lnTo>
                  <a:lnTo>
                    <a:pt x="4614" y="2185"/>
                  </a:lnTo>
                  <a:lnTo>
                    <a:pt x="4644" y="2149"/>
                  </a:lnTo>
                  <a:lnTo>
                    <a:pt x="4672" y="2113"/>
                  </a:lnTo>
                  <a:lnTo>
                    <a:pt x="4696" y="2075"/>
                  </a:lnTo>
                  <a:lnTo>
                    <a:pt x="4720" y="2035"/>
                  </a:lnTo>
                  <a:lnTo>
                    <a:pt x="4744" y="1995"/>
                  </a:lnTo>
                  <a:lnTo>
                    <a:pt x="4764" y="1953"/>
                  </a:lnTo>
                  <a:lnTo>
                    <a:pt x="4782" y="1911"/>
                  </a:lnTo>
                  <a:lnTo>
                    <a:pt x="4798" y="1867"/>
                  </a:lnTo>
                  <a:lnTo>
                    <a:pt x="4814" y="1823"/>
                  </a:lnTo>
                  <a:lnTo>
                    <a:pt x="4826" y="1777"/>
                  </a:lnTo>
                  <a:lnTo>
                    <a:pt x="4836" y="1731"/>
                  </a:lnTo>
                  <a:lnTo>
                    <a:pt x="4844" y="1683"/>
                  </a:lnTo>
                  <a:lnTo>
                    <a:pt x="4850" y="1635"/>
                  </a:lnTo>
                  <a:lnTo>
                    <a:pt x="4854" y="1587"/>
                  </a:lnTo>
                  <a:lnTo>
                    <a:pt x="4854" y="1537"/>
                  </a:lnTo>
                  <a:lnTo>
                    <a:pt x="4854" y="1537"/>
                  </a:lnTo>
                  <a:lnTo>
                    <a:pt x="4854" y="1491"/>
                  </a:lnTo>
                  <a:lnTo>
                    <a:pt x="4850" y="1445"/>
                  </a:lnTo>
                  <a:lnTo>
                    <a:pt x="4844" y="1399"/>
                  </a:lnTo>
                  <a:lnTo>
                    <a:pt x="4838" y="1355"/>
                  </a:lnTo>
                  <a:lnTo>
                    <a:pt x="4828" y="1311"/>
                  </a:lnTo>
                  <a:lnTo>
                    <a:pt x="4818" y="1267"/>
                  </a:lnTo>
                  <a:lnTo>
                    <a:pt x="4804" y="1225"/>
                  </a:lnTo>
                  <a:lnTo>
                    <a:pt x="4788" y="1183"/>
                  </a:lnTo>
                  <a:lnTo>
                    <a:pt x="4772" y="1143"/>
                  </a:lnTo>
                  <a:lnTo>
                    <a:pt x="4754" y="1103"/>
                  </a:lnTo>
                  <a:lnTo>
                    <a:pt x="4734" y="1063"/>
                  </a:lnTo>
                  <a:lnTo>
                    <a:pt x="4712" y="1025"/>
                  </a:lnTo>
                  <a:lnTo>
                    <a:pt x="4688" y="989"/>
                  </a:lnTo>
                  <a:lnTo>
                    <a:pt x="4664" y="953"/>
                  </a:lnTo>
                  <a:lnTo>
                    <a:pt x="4636" y="919"/>
                  </a:lnTo>
                  <a:lnTo>
                    <a:pt x="4608" y="884"/>
                  </a:lnTo>
                  <a:lnTo>
                    <a:pt x="4580" y="852"/>
                  </a:lnTo>
                  <a:lnTo>
                    <a:pt x="4548" y="822"/>
                  </a:lnTo>
                  <a:lnTo>
                    <a:pt x="4516" y="792"/>
                  </a:lnTo>
                  <a:lnTo>
                    <a:pt x="4484" y="764"/>
                  </a:lnTo>
                  <a:lnTo>
                    <a:pt x="4450" y="738"/>
                  </a:lnTo>
                  <a:lnTo>
                    <a:pt x="4414" y="712"/>
                  </a:lnTo>
                  <a:lnTo>
                    <a:pt x="4376" y="688"/>
                  </a:lnTo>
                  <a:lnTo>
                    <a:pt x="4338" y="666"/>
                  </a:lnTo>
                  <a:lnTo>
                    <a:pt x="4300" y="646"/>
                  </a:lnTo>
                  <a:lnTo>
                    <a:pt x="4260" y="628"/>
                  </a:lnTo>
                  <a:lnTo>
                    <a:pt x="4220" y="610"/>
                  </a:lnTo>
                  <a:lnTo>
                    <a:pt x="4178" y="596"/>
                  </a:lnTo>
                  <a:lnTo>
                    <a:pt x="4134" y="582"/>
                  </a:lnTo>
                  <a:lnTo>
                    <a:pt x="4092" y="570"/>
                  </a:lnTo>
                  <a:lnTo>
                    <a:pt x="4048" y="562"/>
                  </a:lnTo>
                  <a:lnTo>
                    <a:pt x="4002" y="554"/>
                  </a:lnTo>
                  <a:lnTo>
                    <a:pt x="4002" y="0"/>
                  </a:lnTo>
                  <a:lnTo>
                    <a:pt x="852" y="0"/>
                  </a:lnTo>
                  <a:lnTo>
                    <a:pt x="852" y="554"/>
                  </a:lnTo>
                  <a:lnTo>
                    <a:pt x="852" y="554"/>
                  </a:lnTo>
                  <a:lnTo>
                    <a:pt x="808" y="562"/>
                  </a:lnTo>
                  <a:lnTo>
                    <a:pt x="764" y="570"/>
                  </a:lnTo>
                  <a:lnTo>
                    <a:pt x="720" y="582"/>
                  </a:lnTo>
                  <a:lnTo>
                    <a:pt x="678" y="596"/>
                  </a:lnTo>
                  <a:lnTo>
                    <a:pt x="636" y="610"/>
                  </a:lnTo>
                  <a:lnTo>
                    <a:pt x="596" y="628"/>
                  </a:lnTo>
                  <a:lnTo>
                    <a:pt x="556" y="646"/>
                  </a:lnTo>
                  <a:lnTo>
                    <a:pt x="516" y="666"/>
                  </a:lnTo>
                  <a:lnTo>
                    <a:pt x="478" y="688"/>
                  </a:lnTo>
                  <a:lnTo>
                    <a:pt x="442" y="712"/>
                  </a:lnTo>
                  <a:lnTo>
                    <a:pt x="406" y="738"/>
                  </a:lnTo>
                  <a:lnTo>
                    <a:pt x="372" y="764"/>
                  </a:lnTo>
                  <a:lnTo>
                    <a:pt x="338" y="792"/>
                  </a:lnTo>
                  <a:lnTo>
                    <a:pt x="306" y="822"/>
                  </a:lnTo>
                  <a:lnTo>
                    <a:pt x="276" y="852"/>
                  </a:lnTo>
                  <a:lnTo>
                    <a:pt x="246" y="884"/>
                  </a:lnTo>
                  <a:lnTo>
                    <a:pt x="218" y="919"/>
                  </a:lnTo>
                  <a:lnTo>
                    <a:pt x="192" y="953"/>
                  </a:lnTo>
                  <a:lnTo>
                    <a:pt x="166" y="989"/>
                  </a:lnTo>
                  <a:lnTo>
                    <a:pt x="144" y="1025"/>
                  </a:lnTo>
                  <a:lnTo>
                    <a:pt x="122" y="1063"/>
                  </a:lnTo>
                  <a:lnTo>
                    <a:pt x="102" y="1103"/>
                  </a:lnTo>
                  <a:lnTo>
                    <a:pt x="84" y="1143"/>
                  </a:lnTo>
                  <a:lnTo>
                    <a:pt x="66" y="1183"/>
                  </a:lnTo>
                  <a:lnTo>
                    <a:pt x="52" y="1225"/>
                  </a:lnTo>
                  <a:lnTo>
                    <a:pt x="38" y="1267"/>
                  </a:lnTo>
                  <a:lnTo>
                    <a:pt x="28" y="1311"/>
                  </a:lnTo>
                  <a:lnTo>
                    <a:pt x="18" y="1355"/>
                  </a:lnTo>
                  <a:lnTo>
                    <a:pt x="10" y="1399"/>
                  </a:lnTo>
                  <a:lnTo>
                    <a:pt x="6" y="1445"/>
                  </a:lnTo>
                  <a:lnTo>
                    <a:pt x="2" y="1491"/>
                  </a:lnTo>
                  <a:lnTo>
                    <a:pt x="0" y="1537"/>
                  </a:lnTo>
                  <a:lnTo>
                    <a:pt x="0" y="1537"/>
                  </a:lnTo>
                  <a:lnTo>
                    <a:pt x="2" y="1587"/>
                  </a:lnTo>
                  <a:lnTo>
                    <a:pt x="6" y="1635"/>
                  </a:lnTo>
                  <a:lnTo>
                    <a:pt x="12" y="1683"/>
                  </a:lnTo>
                  <a:lnTo>
                    <a:pt x="20" y="1731"/>
                  </a:lnTo>
                  <a:lnTo>
                    <a:pt x="30" y="1777"/>
                  </a:lnTo>
                  <a:lnTo>
                    <a:pt x="42" y="1823"/>
                  </a:lnTo>
                  <a:lnTo>
                    <a:pt x="56" y="1867"/>
                  </a:lnTo>
                  <a:lnTo>
                    <a:pt x="74" y="1911"/>
                  </a:lnTo>
                  <a:lnTo>
                    <a:pt x="92" y="1953"/>
                  </a:lnTo>
                  <a:lnTo>
                    <a:pt x="112" y="1995"/>
                  </a:lnTo>
                  <a:lnTo>
                    <a:pt x="134" y="2035"/>
                  </a:lnTo>
                  <a:lnTo>
                    <a:pt x="158" y="2075"/>
                  </a:lnTo>
                  <a:lnTo>
                    <a:pt x="184" y="2113"/>
                  </a:lnTo>
                  <a:lnTo>
                    <a:pt x="212" y="2149"/>
                  </a:lnTo>
                  <a:lnTo>
                    <a:pt x="240" y="2185"/>
                  </a:lnTo>
                  <a:lnTo>
                    <a:pt x="272" y="2219"/>
                  </a:lnTo>
                  <a:lnTo>
                    <a:pt x="304" y="2251"/>
                  </a:lnTo>
                  <a:lnTo>
                    <a:pt x="338" y="2283"/>
                  </a:lnTo>
                  <a:lnTo>
                    <a:pt x="372" y="2311"/>
                  </a:lnTo>
                  <a:lnTo>
                    <a:pt x="408" y="2339"/>
                  </a:lnTo>
                  <a:lnTo>
                    <a:pt x="446" y="2365"/>
                  </a:lnTo>
                  <a:lnTo>
                    <a:pt x="486" y="2391"/>
                  </a:lnTo>
                  <a:lnTo>
                    <a:pt x="526" y="2413"/>
                  </a:lnTo>
                  <a:lnTo>
                    <a:pt x="566" y="2435"/>
                  </a:lnTo>
                  <a:lnTo>
                    <a:pt x="610" y="2453"/>
                  </a:lnTo>
                  <a:lnTo>
                    <a:pt x="652" y="2471"/>
                  </a:lnTo>
                  <a:lnTo>
                    <a:pt x="696" y="2485"/>
                  </a:lnTo>
                  <a:lnTo>
                    <a:pt x="742" y="2499"/>
                  </a:lnTo>
                  <a:lnTo>
                    <a:pt x="788" y="2509"/>
                  </a:lnTo>
                  <a:lnTo>
                    <a:pt x="834" y="2519"/>
                  </a:lnTo>
                  <a:lnTo>
                    <a:pt x="882" y="2525"/>
                  </a:lnTo>
                  <a:lnTo>
                    <a:pt x="930" y="2529"/>
                  </a:lnTo>
                  <a:lnTo>
                    <a:pt x="930" y="2529"/>
                  </a:lnTo>
                  <a:close/>
                  <a:moveTo>
                    <a:pt x="3346" y="4992"/>
                  </a:moveTo>
                  <a:lnTo>
                    <a:pt x="1508" y="4992"/>
                  </a:lnTo>
                  <a:lnTo>
                    <a:pt x="1508" y="4546"/>
                  </a:lnTo>
                  <a:lnTo>
                    <a:pt x="3346" y="4546"/>
                  </a:lnTo>
                  <a:lnTo>
                    <a:pt x="3346" y="4992"/>
                  </a:lnTo>
                  <a:close/>
                  <a:moveTo>
                    <a:pt x="4568" y="1537"/>
                  </a:moveTo>
                  <a:lnTo>
                    <a:pt x="4568" y="1537"/>
                  </a:lnTo>
                  <a:lnTo>
                    <a:pt x="4568" y="1571"/>
                  </a:lnTo>
                  <a:lnTo>
                    <a:pt x="4566" y="1603"/>
                  </a:lnTo>
                  <a:lnTo>
                    <a:pt x="4562" y="1633"/>
                  </a:lnTo>
                  <a:lnTo>
                    <a:pt x="4558" y="1665"/>
                  </a:lnTo>
                  <a:lnTo>
                    <a:pt x="4552" y="1695"/>
                  </a:lnTo>
                  <a:lnTo>
                    <a:pt x="4544" y="1725"/>
                  </a:lnTo>
                  <a:lnTo>
                    <a:pt x="4534" y="1755"/>
                  </a:lnTo>
                  <a:lnTo>
                    <a:pt x="4524" y="1785"/>
                  </a:lnTo>
                  <a:lnTo>
                    <a:pt x="4514" y="1813"/>
                  </a:lnTo>
                  <a:lnTo>
                    <a:pt x="4500" y="1841"/>
                  </a:lnTo>
                  <a:lnTo>
                    <a:pt x="4488" y="1867"/>
                  </a:lnTo>
                  <a:lnTo>
                    <a:pt x="4472" y="1895"/>
                  </a:lnTo>
                  <a:lnTo>
                    <a:pt x="4456" y="1921"/>
                  </a:lnTo>
                  <a:lnTo>
                    <a:pt x="4440" y="1945"/>
                  </a:lnTo>
                  <a:lnTo>
                    <a:pt x="4422" y="1969"/>
                  </a:lnTo>
                  <a:lnTo>
                    <a:pt x="4402" y="1993"/>
                  </a:lnTo>
                  <a:lnTo>
                    <a:pt x="4382" y="2015"/>
                  </a:lnTo>
                  <a:lnTo>
                    <a:pt x="4362" y="2037"/>
                  </a:lnTo>
                  <a:lnTo>
                    <a:pt x="4340" y="2059"/>
                  </a:lnTo>
                  <a:lnTo>
                    <a:pt x="4318" y="2079"/>
                  </a:lnTo>
                  <a:lnTo>
                    <a:pt x="4294" y="2097"/>
                  </a:lnTo>
                  <a:lnTo>
                    <a:pt x="4270" y="2115"/>
                  </a:lnTo>
                  <a:lnTo>
                    <a:pt x="4244" y="2133"/>
                  </a:lnTo>
                  <a:lnTo>
                    <a:pt x="4218" y="2149"/>
                  </a:lnTo>
                  <a:lnTo>
                    <a:pt x="4192" y="2163"/>
                  </a:lnTo>
                  <a:lnTo>
                    <a:pt x="4166" y="2177"/>
                  </a:lnTo>
                  <a:lnTo>
                    <a:pt x="4138" y="2189"/>
                  </a:lnTo>
                  <a:lnTo>
                    <a:pt x="4110" y="2201"/>
                  </a:lnTo>
                  <a:lnTo>
                    <a:pt x="4080" y="2211"/>
                  </a:lnTo>
                  <a:lnTo>
                    <a:pt x="4050" y="2221"/>
                  </a:lnTo>
                  <a:lnTo>
                    <a:pt x="4020" y="2227"/>
                  </a:lnTo>
                  <a:lnTo>
                    <a:pt x="3990" y="2235"/>
                  </a:lnTo>
                  <a:lnTo>
                    <a:pt x="3990" y="2235"/>
                  </a:lnTo>
                  <a:lnTo>
                    <a:pt x="3996" y="2187"/>
                  </a:lnTo>
                  <a:lnTo>
                    <a:pt x="4000" y="2139"/>
                  </a:lnTo>
                  <a:lnTo>
                    <a:pt x="4002" y="2091"/>
                  </a:lnTo>
                  <a:lnTo>
                    <a:pt x="4002" y="2041"/>
                  </a:lnTo>
                  <a:lnTo>
                    <a:pt x="4002" y="842"/>
                  </a:lnTo>
                  <a:lnTo>
                    <a:pt x="4002" y="842"/>
                  </a:lnTo>
                  <a:lnTo>
                    <a:pt x="4032" y="850"/>
                  </a:lnTo>
                  <a:lnTo>
                    <a:pt x="4062" y="858"/>
                  </a:lnTo>
                  <a:lnTo>
                    <a:pt x="4092" y="866"/>
                  </a:lnTo>
                  <a:lnTo>
                    <a:pt x="4120" y="878"/>
                  </a:lnTo>
                  <a:lnTo>
                    <a:pt x="4148" y="891"/>
                  </a:lnTo>
                  <a:lnTo>
                    <a:pt x="4174" y="903"/>
                  </a:lnTo>
                  <a:lnTo>
                    <a:pt x="4202" y="917"/>
                  </a:lnTo>
                  <a:lnTo>
                    <a:pt x="4228" y="933"/>
                  </a:lnTo>
                  <a:lnTo>
                    <a:pt x="4252" y="949"/>
                  </a:lnTo>
                  <a:lnTo>
                    <a:pt x="4276" y="965"/>
                  </a:lnTo>
                  <a:lnTo>
                    <a:pt x="4300" y="983"/>
                  </a:lnTo>
                  <a:lnTo>
                    <a:pt x="4324" y="1003"/>
                  </a:lnTo>
                  <a:lnTo>
                    <a:pt x="4346" y="1023"/>
                  </a:lnTo>
                  <a:lnTo>
                    <a:pt x="4366" y="1043"/>
                  </a:lnTo>
                  <a:lnTo>
                    <a:pt x="4388" y="1065"/>
                  </a:lnTo>
                  <a:lnTo>
                    <a:pt x="4406" y="1087"/>
                  </a:lnTo>
                  <a:lnTo>
                    <a:pt x="4426" y="1111"/>
                  </a:lnTo>
                  <a:lnTo>
                    <a:pt x="4442" y="1135"/>
                  </a:lnTo>
                  <a:lnTo>
                    <a:pt x="4460" y="1159"/>
                  </a:lnTo>
                  <a:lnTo>
                    <a:pt x="4474" y="1185"/>
                  </a:lnTo>
                  <a:lnTo>
                    <a:pt x="4490" y="1211"/>
                  </a:lnTo>
                  <a:lnTo>
                    <a:pt x="4502" y="1239"/>
                  </a:lnTo>
                  <a:lnTo>
                    <a:pt x="4514" y="1267"/>
                  </a:lnTo>
                  <a:lnTo>
                    <a:pt x="4526" y="1295"/>
                  </a:lnTo>
                  <a:lnTo>
                    <a:pt x="4536" y="1323"/>
                  </a:lnTo>
                  <a:lnTo>
                    <a:pt x="4544" y="1353"/>
                  </a:lnTo>
                  <a:lnTo>
                    <a:pt x="4552" y="1383"/>
                  </a:lnTo>
                  <a:lnTo>
                    <a:pt x="4558" y="1413"/>
                  </a:lnTo>
                  <a:lnTo>
                    <a:pt x="4562" y="1443"/>
                  </a:lnTo>
                  <a:lnTo>
                    <a:pt x="4566" y="1475"/>
                  </a:lnTo>
                  <a:lnTo>
                    <a:pt x="4568" y="1507"/>
                  </a:lnTo>
                  <a:lnTo>
                    <a:pt x="4568" y="1537"/>
                  </a:lnTo>
                  <a:lnTo>
                    <a:pt x="4568" y="1537"/>
                  </a:lnTo>
                  <a:close/>
                  <a:moveTo>
                    <a:pt x="1138" y="286"/>
                  </a:moveTo>
                  <a:lnTo>
                    <a:pt x="3718" y="286"/>
                  </a:lnTo>
                  <a:lnTo>
                    <a:pt x="3718" y="2041"/>
                  </a:lnTo>
                  <a:lnTo>
                    <a:pt x="3718" y="2041"/>
                  </a:lnTo>
                  <a:lnTo>
                    <a:pt x="3716" y="2107"/>
                  </a:lnTo>
                  <a:lnTo>
                    <a:pt x="3710" y="2173"/>
                  </a:lnTo>
                  <a:lnTo>
                    <a:pt x="3702" y="2237"/>
                  </a:lnTo>
                  <a:lnTo>
                    <a:pt x="3690" y="2301"/>
                  </a:lnTo>
                  <a:lnTo>
                    <a:pt x="3676" y="2363"/>
                  </a:lnTo>
                  <a:lnTo>
                    <a:pt x="3658" y="2425"/>
                  </a:lnTo>
                  <a:lnTo>
                    <a:pt x="3638" y="2485"/>
                  </a:lnTo>
                  <a:lnTo>
                    <a:pt x="3616" y="2543"/>
                  </a:lnTo>
                  <a:lnTo>
                    <a:pt x="3590" y="2599"/>
                  </a:lnTo>
                  <a:lnTo>
                    <a:pt x="3562" y="2655"/>
                  </a:lnTo>
                  <a:lnTo>
                    <a:pt x="3530" y="2709"/>
                  </a:lnTo>
                  <a:lnTo>
                    <a:pt x="3496" y="2761"/>
                  </a:lnTo>
                  <a:lnTo>
                    <a:pt x="3460" y="2813"/>
                  </a:lnTo>
                  <a:lnTo>
                    <a:pt x="3422" y="2861"/>
                  </a:lnTo>
                  <a:lnTo>
                    <a:pt x="3382" y="2907"/>
                  </a:lnTo>
                  <a:lnTo>
                    <a:pt x="3338" y="2953"/>
                  </a:lnTo>
                  <a:lnTo>
                    <a:pt x="3294" y="2995"/>
                  </a:lnTo>
                  <a:lnTo>
                    <a:pt x="3248" y="3035"/>
                  </a:lnTo>
                  <a:lnTo>
                    <a:pt x="3198" y="3075"/>
                  </a:lnTo>
                  <a:lnTo>
                    <a:pt x="3148" y="3111"/>
                  </a:lnTo>
                  <a:lnTo>
                    <a:pt x="3096" y="3143"/>
                  </a:lnTo>
                  <a:lnTo>
                    <a:pt x="3042" y="3175"/>
                  </a:lnTo>
                  <a:lnTo>
                    <a:pt x="2986" y="3203"/>
                  </a:lnTo>
                  <a:lnTo>
                    <a:pt x="2930" y="3229"/>
                  </a:lnTo>
                  <a:lnTo>
                    <a:pt x="2870" y="3253"/>
                  </a:lnTo>
                  <a:lnTo>
                    <a:pt x="2810" y="3273"/>
                  </a:lnTo>
                  <a:lnTo>
                    <a:pt x="2750" y="3289"/>
                  </a:lnTo>
                  <a:lnTo>
                    <a:pt x="2688" y="3305"/>
                  </a:lnTo>
                  <a:lnTo>
                    <a:pt x="2624" y="3315"/>
                  </a:lnTo>
                  <a:lnTo>
                    <a:pt x="2560" y="3323"/>
                  </a:lnTo>
                  <a:lnTo>
                    <a:pt x="2494" y="3329"/>
                  </a:lnTo>
                  <a:lnTo>
                    <a:pt x="2428" y="3331"/>
                  </a:lnTo>
                  <a:lnTo>
                    <a:pt x="2428" y="3331"/>
                  </a:lnTo>
                  <a:lnTo>
                    <a:pt x="2362" y="3329"/>
                  </a:lnTo>
                  <a:lnTo>
                    <a:pt x="2296" y="3323"/>
                  </a:lnTo>
                  <a:lnTo>
                    <a:pt x="2232" y="3315"/>
                  </a:lnTo>
                  <a:lnTo>
                    <a:pt x="2168" y="3305"/>
                  </a:lnTo>
                  <a:lnTo>
                    <a:pt x="2106" y="3289"/>
                  </a:lnTo>
                  <a:lnTo>
                    <a:pt x="2044" y="3273"/>
                  </a:lnTo>
                  <a:lnTo>
                    <a:pt x="1984" y="3253"/>
                  </a:lnTo>
                  <a:lnTo>
                    <a:pt x="1926" y="3229"/>
                  </a:lnTo>
                  <a:lnTo>
                    <a:pt x="1870" y="3203"/>
                  </a:lnTo>
                  <a:lnTo>
                    <a:pt x="1814" y="3175"/>
                  </a:lnTo>
                  <a:lnTo>
                    <a:pt x="1760" y="3143"/>
                  </a:lnTo>
                  <a:lnTo>
                    <a:pt x="1708" y="3111"/>
                  </a:lnTo>
                  <a:lnTo>
                    <a:pt x="1656" y="3075"/>
                  </a:lnTo>
                  <a:lnTo>
                    <a:pt x="1608" y="3035"/>
                  </a:lnTo>
                  <a:lnTo>
                    <a:pt x="1562" y="2995"/>
                  </a:lnTo>
                  <a:lnTo>
                    <a:pt x="1516" y="2953"/>
                  </a:lnTo>
                  <a:lnTo>
                    <a:pt x="1474" y="2907"/>
                  </a:lnTo>
                  <a:lnTo>
                    <a:pt x="1434" y="2861"/>
                  </a:lnTo>
                  <a:lnTo>
                    <a:pt x="1394" y="2813"/>
                  </a:lnTo>
                  <a:lnTo>
                    <a:pt x="1358" y="2761"/>
                  </a:lnTo>
                  <a:lnTo>
                    <a:pt x="1326" y="2709"/>
                  </a:lnTo>
                  <a:lnTo>
                    <a:pt x="1294" y="2655"/>
                  </a:lnTo>
                  <a:lnTo>
                    <a:pt x="1266" y="2599"/>
                  </a:lnTo>
                  <a:lnTo>
                    <a:pt x="1240" y="2543"/>
                  </a:lnTo>
                  <a:lnTo>
                    <a:pt x="1216" y="2485"/>
                  </a:lnTo>
                  <a:lnTo>
                    <a:pt x="1196" y="2425"/>
                  </a:lnTo>
                  <a:lnTo>
                    <a:pt x="1178" y="2363"/>
                  </a:lnTo>
                  <a:lnTo>
                    <a:pt x="1164" y="2301"/>
                  </a:lnTo>
                  <a:lnTo>
                    <a:pt x="1154" y="2237"/>
                  </a:lnTo>
                  <a:lnTo>
                    <a:pt x="1144" y="2173"/>
                  </a:lnTo>
                  <a:lnTo>
                    <a:pt x="1140" y="2107"/>
                  </a:lnTo>
                  <a:lnTo>
                    <a:pt x="1138" y="2041"/>
                  </a:lnTo>
                  <a:lnTo>
                    <a:pt x="1138" y="286"/>
                  </a:lnTo>
                  <a:close/>
                  <a:moveTo>
                    <a:pt x="852" y="842"/>
                  </a:moveTo>
                  <a:lnTo>
                    <a:pt x="852" y="2041"/>
                  </a:lnTo>
                  <a:lnTo>
                    <a:pt x="852" y="2041"/>
                  </a:lnTo>
                  <a:lnTo>
                    <a:pt x="854" y="2091"/>
                  </a:lnTo>
                  <a:lnTo>
                    <a:pt x="856" y="2139"/>
                  </a:lnTo>
                  <a:lnTo>
                    <a:pt x="860" y="2187"/>
                  </a:lnTo>
                  <a:lnTo>
                    <a:pt x="866" y="2235"/>
                  </a:lnTo>
                  <a:lnTo>
                    <a:pt x="866" y="2235"/>
                  </a:lnTo>
                  <a:lnTo>
                    <a:pt x="834" y="2227"/>
                  </a:lnTo>
                  <a:lnTo>
                    <a:pt x="804" y="2221"/>
                  </a:lnTo>
                  <a:lnTo>
                    <a:pt x="776" y="2211"/>
                  </a:lnTo>
                  <a:lnTo>
                    <a:pt x="746" y="2201"/>
                  </a:lnTo>
                  <a:lnTo>
                    <a:pt x="718" y="2189"/>
                  </a:lnTo>
                  <a:lnTo>
                    <a:pt x="690" y="2177"/>
                  </a:lnTo>
                  <a:lnTo>
                    <a:pt x="662" y="2163"/>
                  </a:lnTo>
                  <a:lnTo>
                    <a:pt x="636" y="2149"/>
                  </a:lnTo>
                  <a:lnTo>
                    <a:pt x="610" y="2133"/>
                  </a:lnTo>
                  <a:lnTo>
                    <a:pt x="586" y="2115"/>
                  </a:lnTo>
                  <a:lnTo>
                    <a:pt x="562" y="2097"/>
                  </a:lnTo>
                  <a:lnTo>
                    <a:pt x="538" y="2079"/>
                  </a:lnTo>
                  <a:lnTo>
                    <a:pt x="516" y="2059"/>
                  </a:lnTo>
                  <a:lnTo>
                    <a:pt x="494" y="2037"/>
                  </a:lnTo>
                  <a:lnTo>
                    <a:pt x="472" y="2015"/>
                  </a:lnTo>
                  <a:lnTo>
                    <a:pt x="452" y="1993"/>
                  </a:lnTo>
                  <a:lnTo>
                    <a:pt x="434" y="1969"/>
                  </a:lnTo>
                  <a:lnTo>
                    <a:pt x="416" y="1945"/>
                  </a:lnTo>
                  <a:lnTo>
                    <a:pt x="398" y="1921"/>
                  </a:lnTo>
                  <a:lnTo>
                    <a:pt x="384" y="1895"/>
                  </a:lnTo>
                  <a:lnTo>
                    <a:pt x="368" y="1867"/>
                  </a:lnTo>
                  <a:lnTo>
                    <a:pt x="354" y="1841"/>
                  </a:lnTo>
                  <a:lnTo>
                    <a:pt x="342" y="1813"/>
                  </a:lnTo>
                  <a:lnTo>
                    <a:pt x="330" y="1785"/>
                  </a:lnTo>
                  <a:lnTo>
                    <a:pt x="320" y="1755"/>
                  </a:lnTo>
                  <a:lnTo>
                    <a:pt x="312" y="1725"/>
                  </a:lnTo>
                  <a:lnTo>
                    <a:pt x="304" y="1695"/>
                  </a:lnTo>
                  <a:lnTo>
                    <a:pt x="298" y="1665"/>
                  </a:lnTo>
                  <a:lnTo>
                    <a:pt x="294" y="1633"/>
                  </a:lnTo>
                  <a:lnTo>
                    <a:pt x="290" y="1603"/>
                  </a:lnTo>
                  <a:lnTo>
                    <a:pt x="288" y="1571"/>
                  </a:lnTo>
                  <a:lnTo>
                    <a:pt x="286" y="1537"/>
                  </a:lnTo>
                  <a:lnTo>
                    <a:pt x="286" y="1537"/>
                  </a:lnTo>
                  <a:lnTo>
                    <a:pt x="288" y="1507"/>
                  </a:lnTo>
                  <a:lnTo>
                    <a:pt x="290" y="1475"/>
                  </a:lnTo>
                  <a:lnTo>
                    <a:pt x="292" y="1443"/>
                  </a:lnTo>
                  <a:lnTo>
                    <a:pt x="298" y="1413"/>
                  </a:lnTo>
                  <a:lnTo>
                    <a:pt x="304" y="1383"/>
                  </a:lnTo>
                  <a:lnTo>
                    <a:pt x="312" y="1353"/>
                  </a:lnTo>
                  <a:lnTo>
                    <a:pt x="320" y="1323"/>
                  </a:lnTo>
                  <a:lnTo>
                    <a:pt x="330" y="1295"/>
                  </a:lnTo>
                  <a:lnTo>
                    <a:pt x="340" y="1267"/>
                  </a:lnTo>
                  <a:lnTo>
                    <a:pt x="352" y="1239"/>
                  </a:lnTo>
                  <a:lnTo>
                    <a:pt x="366" y="1211"/>
                  </a:lnTo>
                  <a:lnTo>
                    <a:pt x="380" y="1185"/>
                  </a:lnTo>
                  <a:lnTo>
                    <a:pt x="396" y="1159"/>
                  </a:lnTo>
                  <a:lnTo>
                    <a:pt x="412" y="1135"/>
                  </a:lnTo>
                  <a:lnTo>
                    <a:pt x="430" y="1111"/>
                  </a:lnTo>
                  <a:lnTo>
                    <a:pt x="448" y="1087"/>
                  </a:lnTo>
                  <a:lnTo>
                    <a:pt x="468" y="1065"/>
                  </a:lnTo>
                  <a:lnTo>
                    <a:pt x="488" y="1043"/>
                  </a:lnTo>
                  <a:lnTo>
                    <a:pt x="510" y="1023"/>
                  </a:lnTo>
                  <a:lnTo>
                    <a:pt x="532" y="1003"/>
                  </a:lnTo>
                  <a:lnTo>
                    <a:pt x="554" y="983"/>
                  </a:lnTo>
                  <a:lnTo>
                    <a:pt x="578" y="965"/>
                  </a:lnTo>
                  <a:lnTo>
                    <a:pt x="602" y="949"/>
                  </a:lnTo>
                  <a:lnTo>
                    <a:pt x="628" y="933"/>
                  </a:lnTo>
                  <a:lnTo>
                    <a:pt x="654" y="917"/>
                  </a:lnTo>
                  <a:lnTo>
                    <a:pt x="680" y="903"/>
                  </a:lnTo>
                  <a:lnTo>
                    <a:pt x="708" y="891"/>
                  </a:lnTo>
                  <a:lnTo>
                    <a:pt x="736" y="878"/>
                  </a:lnTo>
                  <a:lnTo>
                    <a:pt x="764" y="866"/>
                  </a:lnTo>
                  <a:lnTo>
                    <a:pt x="792" y="858"/>
                  </a:lnTo>
                  <a:lnTo>
                    <a:pt x="822" y="850"/>
                  </a:lnTo>
                  <a:lnTo>
                    <a:pt x="852" y="842"/>
                  </a:lnTo>
                  <a:lnTo>
                    <a:pt x="852" y="84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1073;p96">
            <a:extLst>
              <a:ext uri="{FF2B5EF4-FFF2-40B4-BE49-F238E27FC236}">
                <a16:creationId xmlns:a16="http://schemas.microsoft.com/office/drawing/2014/main" id="{40276159-63AA-4EAA-9547-A1480260E7B6}"/>
              </a:ext>
            </a:extLst>
          </p:cNvPr>
          <p:cNvGrpSpPr/>
          <p:nvPr/>
        </p:nvGrpSpPr>
        <p:grpSpPr>
          <a:xfrm>
            <a:off x="1236569" y="3840083"/>
            <a:ext cx="581693" cy="581605"/>
            <a:chOff x="986" y="0"/>
            <a:chExt cx="6696" cy="6695"/>
          </a:xfrm>
        </p:grpSpPr>
        <p:sp>
          <p:nvSpPr>
            <p:cNvPr id="21" name="Google Shape;1074;p96">
              <a:extLst>
                <a:ext uri="{FF2B5EF4-FFF2-40B4-BE49-F238E27FC236}">
                  <a16:creationId xmlns:a16="http://schemas.microsoft.com/office/drawing/2014/main" id="{E8FB1367-7BCE-4524-A3BC-9189F58D453B}"/>
                </a:ext>
              </a:extLst>
            </p:cNvPr>
            <p:cNvSpPr/>
            <p:nvPr/>
          </p:nvSpPr>
          <p:spPr>
            <a:xfrm>
              <a:off x="986" y="0"/>
              <a:ext cx="6696" cy="6695"/>
            </a:xfrm>
            <a:custGeom>
              <a:avLst/>
              <a:gdLst/>
              <a:ahLst/>
              <a:cxnLst/>
              <a:rect l="l" t="t" r="r" b="b"/>
              <a:pathLst>
                <a:path w="6696" h="6695" extrusionOk="0">
                  <a:moveTo>
                    <a:pt x="0" y="0"/>
                  </a:moveTo>
                  <a:lnTo>
                    <a:pt x="0" y="6695"/>
                  </a:lnTo>
                  <a:lnTo>
                    <a:pt x="1044" y="6695"/>
                  </a:lnTo>
                  <a:lnTo>
                    <a:pt x="1236" y="5193"/>
                  </a:lnTo>
                  <a:lnTo>
                    <a:pt x="1236" y="5193"/>
                  </a:lnTo>
                  <a:lnTo>
                    <a:pt x="1254" y="5147"/>
                  </a:lnTo>
                  <a:lnTo>
                    <a:pt x="1272" y="5103"/>
                  </a:lnTo>
                  <a:lnTo>
                    <a:pt x="1294" y="5059"/>
                  </a:lnTo>
                  <a:lnTo>
                    <a:pt x="1320" y="5017"/>
                  </a:lnTo>
                  <a:lnTo>
                    <a:pt x="1346" y="4977"/>
                  </a:lnTo>
                  <a:lnTo>
                    <a:pt x="1374" y="4939"/>
                  </a:lnTo>
                  <a:lnTo>
                    <a:pt x="1406" y="4901"/>
                  </a:lnTo>
                  <a:lnTo>
                    <a:pt x="1438" y="4865"/>
                  </a:lnTo>
                  <a:lnTo>
                    <a:pt x="1474" y="4833"/>
                  </a:lnTo>
                  <a:lnTo>
                    <a:pt x="1510" y="4801"/>
                  </a:lnTo>
                  <a:lnTo>
                    <a:pt x="1548" y="4773"/>
                  </a:lnTo>
                  <a:lnTo>
                    <a:pt x="1588" y="4745"/>
                  </a:lnTo>
                  <a:lnTo>
                    <a:pt x="1630" y="4721"/>
                  </a:lnTo>
                  <a:lnTo>
                    <a:pt x="1675" y="4699"/>
                  </a:lnTo>
                  <a:lnTo>
                    <a:pt x="1719" y="4679"/>
                  </a:lnTo>
                  <a:lnTo>
                    <a:pt x="1767" y="4661"/>
                  </a:lnTo>
                  <a:lnTo>
                    <a:pt x="2767" y="4321"/>
                  </a:lnTo>
                  <a:lnTo>
                    <a:pt x="2767" y="4321"/>
                  </a:lnTo>
                  <a:lnTo>
                    <a:pt x="2777" y="4319"/>
                  </a:lnTo>
                  <a:lnTo>
                    <a:pt x="2785" y="4321"/>
                  </a:lnTo>
                  <a:lnTo>
                    <a:pt x="2793" y="4323"/>
                  </a:lnTo>
                  <a:lnTo>
                    <a:pt x="2801" y="4329"/>
                  </a:lnTo>
                  <a:lnTo>
                    <a:pt x="2879" y="4409"/>
                  </a:lnTo>
                  <a:lnTo>
                    <a:pt x="2879" y="4409"/>
                  </a:lnTo>
                  <a:lnTo>
                    <a:pt x="2903" y="4433"/>
                  </a:lnTo>
                  <a:lnTo>
                    <a:pt x="2927" y="4455"/>
                  </a:lnTo>
                  <a:lnTo>
                    <a:pt x="2953" y="4475"/>
                  </a:lnTo>
                  <a:lnTo>
                    <a:pt x="2979" y="4495"/>
                  </a:lnTo>
                  <a:lnTo>
                    <a:pt x="3007" y="4513"/>
                  </a:lnTo>
                  <a:lnTo>
                    <a:pt x="3035" y="4529"/>
                  </a:lnTo>
                  <a:lnTo>
                    <a:pt x="3063" y="4543"/>
                  </a:lnTo>
                  <a:lnTo>
                    <a:pt x="3093" y="4557"/>
                  </a:lnTo>
                  <a:lnTo>
                    <a:pt x="3123" y="4569"/>
                  </a:lnTo>
                  <a:lnTo>
                    <a:pt x="3153" y="4579"/>
                  </a:lnTo>
                  <a:lnTo>
                    <a:pt x="3185" y="4587"/>
                  </a:lnTo>
                  <a:lnTo>
                    <a:pt x="3217" y="4595"/>
                  </a:lnTo>
                  <a:lnTo>
                    <a:pt x="3249" y="4601"/>
                  </a:lnTo>
                  <a:lnTo>
                    <a:pt x="3281" y="4605"/>
                  </a:lnTo>
                  <a:lnTo>
                    <a:pt x="3315" y="4607"/>
                  </a:lnTo>
                  <a:lnTo>
                    <a:pt x="3347" y="4607"/>
                  </a:lnTo>
                  <a:lnTo>
                    <a:pt x="3347" y="4607"/>
                  </a:lnTo>
                  <a:lnTo>
                    <a:pt x="3381" y="4607"/>
                  </a:lnTo>
                  <a:lnTo>
                    <a:pt x="3413" y="4605"/>
                  </a:lnTo>
                  <a:lnTo>
                    <a:pt x="3447" y="4601"/>
                  </a:lnTo>
                  <a:lnTo>
                    <a:pt x="3479" y="4595"/>
                  </a:lnTo>
                  <a:lnTo>
                    <a:pt x="3509" y="4587"/>
                  </a:lnTo>
                  <a:lnTo>
                    <a:pt x="3541" y="4579"/>
                  </a:lnTo>
                  <a:lnTo>
                    <a:pt x="3571" y="4569"/>
                  </a:lnTo>
                  <a:lnTo>
                    <a:pt x="3601" y="4557"/>
                  </a:lnTo>
                  <a:lnTo>
                    <a:pt x="3631" y="4543"/>
                  </a:lnTo>
                  <a:lnTo>
                    <a:pt x="3659" y="4529"/>
                  </a:lnTo>
                  <a:lnTo>
                    <a:pt x="3687" y="4513"/>
                  </a:lnTo>
                  <a:lnTo>
                    <a:pt x="3715" y="4495"/>
                  </a:lnTo>
                  <a:lnTo>
                    <a:pt x="3741" y="4475"/>
                  </a:lnTo>
                  <a:lnTo>
                    <a:pt x="3767" y="4455"/>
                  </a:lnTo>
                  <a:lnTo>
                    <a:pt x="3791" y="4433"/>
                  </a:lnTo>
                  <a:lnTo>
                    <a:pt x="3815" y="4409"/>
                  </a:lnTo>
                  <a:lnTo>
                    <a:pt x="3893" y="4329"/>
                  </a:lnTo>
                  <a:lnTo>
                    <a:pt x="3893" y="4329"/>
                  </a:lnTo>
                  <a:lnTo>
                    <a:pt x="3901" y="4323"/>
                  </a:lnTo>
                  <a:lnTo>
                    <a:pt x="3909" y="4321"/>
                  </a:lnTo>
                  <a:lnTo>
                    <a:pt x="3919" y="4319"/>
                  </a:lnTo>
                  <a:lnTo>
                    <a:pt x="3927" y="4321"/>
                  </a:lnTo>
                  <a:lnTo>
                    <a:pt x="4929" y="4661"/>
                  </a:lnTo>
                  <a:lnTo>
                    <a:pt x="4929" y="4661"/>
                  </a:lnTo>
                  <a:lnTo>
                    <a:pt x="4975" y="4679"/>
                  </a:lnTo>
                  <a:lnTo>
                    <a:pt x="5019" y="4699"/>
                  </a:lnTo>
                  <a:lnTo>
                    <a:pt x="5064" y="4721"/>
                  </a:lnTo>
                  <a:lnTo>
                    <a:pt x="5106" y="4745"/>
                  </a:lnTo>
                  <a:lnTo>
                    <a:pt x="5146" y="4773"/>
                  </a:lnTo>
                  <a:lnTo>
                    <a:pt x="5184" y="4801"/>
                  </a:lnTo>
                  <a:lnTo>
                    <a:pt x="5222" y="4833"/>
                  </a:lnTo>
                  <a:lnTo>
                    <a:pt x="5256" y="4865"/>
                  </a:lnTo>
                  <a:lnTo>
                    <a:pt x="5290" y="4901"/>
                  </a:lnTo>
                  <a:lnTo>
                    <a:pt x="5320" y="4939"/>
                  </a:lnTo>
                  <a:lnTo>
                    <a:pt x="5350" y="4977"/>
                  </a:lnTo>
                  <a:lnTo>
                    <a:pt x="5376" y="5017"/>
                  </a:lnTo>
                  <a:lnTo>
                    <a:pt x="5400" y="5059"/>
                  </a:lnTo>
                  <a:lnTo>
                    <a:pt x="5422" y="5103"/>
                  </a:lnTo>
                  <a:lnTo>
                    <a:pt x="5442" y="5147"/>
                  </a:lnTo>
                  <a:lnTo>
                    <a:pt x="5458" y="5193"/>
                  </a:lnTo>
                  <a:lnTo>
                    <a:pt x="565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5902" y="6411"/>
                  </a:lnTo>
                  <a:lnTo>
                    <a:pt x="5740" y="5145"/>
                  </a:lnTo>
                  <a:lnTo>
                    <a:pt x="5734" y="5121"/>
                  </a:lnTo>
                  <a:lnTo>
                    <a:pt x="5734" y="5121"/>
                  </a:lnTo>
                  <a:lnTo>
                    <a:pt x="5712" y="5057"/>
                  </a:lnTo>
                  <a:lnTo>
                    <a:pt x="5686" y="4995"/>
                  </a:lnTo>
                  <a:lnTo>
                    <a:pt x="5658" y="4935"/>
                  </a:lnTo>
                  <a:lnTo>
                    <a:pt x="5626" y="4879"/>
                  </a:lnTo>
                  <a:lnTo>
                    <a:pt x="5590" y="4823"/>
                  </a:lnTo>
                  <a:lnTo>
                    <a:pt x="5552" y="4769"/>
                  </a:lnTo>
                  <a:lnTo>
                    <a:pt x="5510" y="4719"/>
                  </a:lnTo>
                  <a:lnTo>
                    <a:pt x="5464" y="4671"/>
                  </a:lnTo>
                  <a:lnTo>
                    <a:pt x="5418" y="4625"/>
                  </a:lnTo>
                  <a:lnTo>
                    <a:pt x="5368" y="4583"/>
                  </a:lnTo>
                  <a:lnTo>
                    <a:pt x="5316" y="4543"/>
                  </a:lnTo>
                  <a:lnTo>
                    <a:pt x="5260" y="4505"/>
                  </a:lnTo>
                  <a:lnTo>
                    <a:pt x="5204" y="4471"/>
                  </a:lnTo>
                  <a:lnTo>
                    <a:pt x="5146" y="4441"/>
                  </a:lnTo>
                  <a:lnTo>
                    <a:pt x="5084" y="4415"/>
                  </a:lnTo>
                  <a:lnTo>
                    <a:pt x="5021" y="4391"/>
                  </a:lnTo>
                  <a:lnTo>
                    <a:pt x="4019" y="4051"/>
                  </a:lnTo>
                  <a:lnTo>
                    <a:pt x="4019" y="4051"/>
                  </a:lnTo>
                  <a:lnTo>
                    <a:pt x="3997" y="4045"/>
                  </a:lnTo>
                  <a:lnTo>
                    <a:pt x="3975" y="4039"/>
                  </a:lnTo>
                  <a:lnTo>
                    <a:pt x="3953" y="4037"/>
                  </a:lnTo>
                  <a:lnTo>
                    <a:pt x="3931" y="4035"/>
                  </a:lnTo>
                  <a:lnTo>
                    <a:pt x="3909" y="4035"/>
                  </a:lnTo>
                  <a:lnTo>
                    <a:pt x="3887" y="4035"/>
                  </a:lnTo>
                  <a:lnTo>
                    <a:pt x="3865" y="4039"/>
                  </a:lnTo>
                  <a:lnTo>
                    <a:pt x="3843" y="4043"/>
                  </a:lnTo>
                  <a:lnTo>
                    <a:pt x="3821" y="4049"/>
                  </a:lnTo>
                  <a:lnTo>
                    <a:pt x="3801" y="4057"/>
                  </a:lnTo>
                  <a:lnTo>
                    <a:pt x="3781" y="4065"/>
                  </a:lnTo>
                  <a:lnTo>
                    <a:pt x="3761" y="4075"/>
                  </a:lnTo>
                  <a:lnTo>
                    <a:pt x="3741" y="4087"/>
                  </a:lnTo>
                  <a:lnTo>
                    <a:pt x="3723" y="4101"/>
                  </a:lnTo>
                  <a:lnTo>
                    <a:pt x="3705" y="4115"/>
                  </a:lnTo>
                  <a:lnTo>
                    <a:pt x="3689" y="4131"/>
                  </a:lnTo>
                  <a:lnTo>
                    <a:pt x="3611" y="4211"/>
                  </a:lnTo>
                  <a:lnTo>
                    <a:pt x="3611" y="4211"/>
                  </a:lnTo>
                  <a:lnTo>
                    <a:pt x="3583" y="4237"/>
                  </a:lnTo>
                  <a:lnTo>
                    <a:pt x="3555" y="4259"/>
                  </a:lnTo>
                  <a:lnTo>
                    <a:pt x="3523" y="4277"/>
                  </a:lnTo>
                  <a:lnTo>
                    <a:pt x="3491" y="4293"/>
                  </a:lnTo>
                  <a:lnTo>
                    <a:pt x="3457" y="4305"/>
                  </a:lnTo>
                  <a:lnTo>
                    <a:pt x="3421" y="4315"/>
                  </a:lnTo>
                  <a:lnTo>
                    <a:pt x="3385" y="4321"/>
                  </a:lnTo>
                  <a:lnTo>
                    <a:pt x="3347" y="4323"/>
                  </a:lnTo>
                  <a:lnTo>
                    <a:pt x="3347" y="4323"/>
                  </a:lnTo>
                  <a:lnTo>
                    <a:pt x="3311" y="4321"/>
                  </a:lnTo>
                  <a:lnTo>
                    <a:pt x="3273" y="4315"/>
                  </a:lnTo>
                  <a:lnTo>
                    <a:pt x="3239" y="4305"/>
                  </a:lnTo>
                  <a:lnTo>
                    <a:pt x="3205" y="4293"/>
                  </a:lnTo>
                  <a:lnTo>
                    <a:pt x="3171" y="4277"/>
                  </a:lnTo>
                  <a:lnTo>
                    <a:pt x="3141" y="4259"/>
                  </a:lnTo>
                  <a:lnTo>
                    <a:pt x="3111" y="4237"/>
                  </a:lnTo>
                  <a:lnTo>
                    <a:pt x="3083" y="4211"/>
                  </a:lnTo>
                  <a:lnTo>
                    <a:pt x="3005" y="4131"/>
                  </a:lnTo>
                  <a:lnTo>
                    <a:pt x="3005" y="4131"/>
                  </a:lnTo>
                  <a:lnTo>
                    <a:pt x="2989" y="4115"/>
                  </a:lnTo>
                  <a:lnTo>
                    <a:pt x="2971" y="4101"/>
                  </a:lnTo>
                  <a:lnTo>
                    <a:pt x="2953" y="4087"/>
                  </a:lnTo>
                  <a:lnTo>
                    <a:pt x="2935" y="4075"/>
                  </a:lnTo>
                  <a:lnTo>
                    <a:pt x="2915" y="4065"/>
                  </a:lnTo>
                  <a:lnTo>
                    <a:pt x="2895" y="4057"/>
                  </a:lnTo>
                  <a:lnTo>
                    <a:pt x="2873" y="4049"/>
                  </a:lnTo>
                  <a:lnTo>
                    <a:pt x="2853" y="4043"/>
                  </a:lnTo>
                  <a:lnTo>
                    <a:pt x="2831" y="4039"/>
                  </a:lnTo>
                  <a:lnTo>
                    <a:pt x="2809" y="4035"/>
                  </a:lnTo>
                  <a:lnTo>
                    <a:pt x="2787" y="4035"/>
                  </a:lnTo>
                  <a:lnTo>
                    <a:pt x="2763" y="4035"/>
                  </a:lnTo>
                  <a:lnTo>
                    <a:pt x="2741" y="4037"/>
                  </a:lnTo>
                  <a:lnTo>
                    <a:pt x="2719" y="4039"/>
                  </a:lnTo>
                  <a:lnTo>
                    <a:pt x="2697" y="4045"/>
                  </a:lnTo>
                  <a:lnTo>
                    <a:pt x="2675" y="405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1610" y="4415"/>
                  </a:lnTo>
                  <a:lnTo>
                    <a:pt x="1550" y="4441"/>
                  </a:lnTo>
                  <a:lnTo>
                    <a:pt x="1490" y="4471"/>
                  </a:lnTo>
                  <a:lnTo>
                    <a:pt x="1434" y="4505"/>
                  </a:lnTo>
                  <a:lnTo>
                    <a:pt x="1380" y="4543"/>
                  </a:lnTo>
                  <a:lnTo>
                    <a:pt x="1328" y="4583"/>
                  </a:lnTo>
                  <a:lnTo>
                    <a:pt x="1278" y="4625"/>
                  </a:lnTo>
                  <a:lnTo>
                    <a:pt x="1230" y="4671"/>
                  </a:lnTo>
                  <a:lnTo>
                    <a:pt x="1186" y="4719"/>
                  </a:lnTo>
                  <a:lnTo>
                    <a:pt x="1144" y="4769"/>
                  </a:lnTo>
                  <a:lnTo>
                    <a:pt x="1106" y="4823"/>
                  </a:lnTo>
                  <a:lnTo>
                    <a:pt x="1070" y="4879"/>
                  </a:lnTo>
                  <a:lnTo>
                    <a:pt x="1038" y="4935"/>
                  </a:lnTo>
                  <a:lnTo>
                    <a:pt x="1008" y="4995"/>
                  </a:lnTo>
                  <a:lnTo>
                    <a:pt x="982" y="5057"/>
                  </a:lnTo>
                  <a:lnTo>
                    <a:pt x="960" y="5121"/>
                  </a:lnTo>
                  <a:lnTo>
                    <a:pt x="794" y="6411"/>
                  </a:ln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75;p96">
              <a:extLst>
                <a:ext uri="{FF2B5EF4-FFF2-40B4-BE49-F238E27FC236}">
                  <a16:creationId xmlns:a16="http://schemas.microsoft.com/office/drawing/2014/main" id="{7253A410-AA9A-4F5E-B75E-EDED0014B2FC}"/>
                </a:ext>
              </a:extLst>
            </p:cNvPr>
            <p:cNvSpPr/>
            <p:nvPr/>
          </p:nvSpPr>
          <p:spPr>
            <a:xfrm>
              <a:off x="3429" y="1416"/>
              <a:ext cx="1810" cy="2483"/>
            </a:xfrm>
            <a:custGeom>
              <a:avLst/>
              <a:gdLst/>
              <a:ahLst/>
              <a:cxnLst/>
              <a:rect l="l" t="t" r="r" b="b"/>
              <a:pathLst>
                <a:path w="1810" h="2483" extrusionOk="0">
                  <a:moveTo>
                    <a:pt x="904" y="2483"/>
                  </a:moveTo>
                  <a:lnTo>
                    <a:pt x="904" y="2483"/>
                  </a:lnTo>
                  <a:lnTo>
                    <a:pt x="956" y="2481"/>
                  </a:lnTo>
                  <a:lnTo>
                    <a:pt x="1004" y="2477"/>
                  </a:lnTo>
                  <a:lnTo>
                    <a:pt x="1050" y="2467"/>
                  </a:lnTo>
                  <a:lnTo>
                    <a:pt x="1092" y="2457"/>
                  </a:lnTo>
                  <a:lnTo>
                    <a:pt x="1134" y="2443"/>
                  </a:lnTo>
                  <a:lnTo>
                    <a:pt x="1174" y="2425"/>
                  </a:lnTo>
                  <a:lnTo>
                    <a:pt x="1212" y="2405"/>
                  </a:lnTo>
                  <a:lnTo>
                    <a:pt x="1248" y="2383"/>
                  </a:lnTo>
                  <a:lnTo>
                    <a:pt x="1284" y="2359"/>
                  </a:lnTo>
                  <a:lnTo>
                    <a:pt x="1318" y="2333"/>
                  </a:lnTo>
                  <a:lnTo>
                    <a:pt x="1350" y="2305"/>
                  </a:lnTo>
                  <a:lnTo>
                    <a:pt x="1382" y="2277"/>
                  </a:lnTo>
                  <a:lnTo>
                    <a:pt x="1414" y="2245"/>
                  </a:lnTo>
                  <a:lnTo>
                    <a:pt x="1446" y="2213"/>
                  </a:lnTo>
                  <a:lnTo>
                    <a:pt x="1506" y="2145"/>
                  </a:lnTo>
                  <a:lnTo>
                    <a:pt x="1506" y="2145"/>
                  </a:lnTo>
                  <a:lnTo>
                    <a:pt x="1544" y="2101"/>
                  </a:lnTo>
                  <a:lnTo>
                    <a:pt x="1578" y="2055"/>
                  </a:lnTo>
                  <a:lnTo>
                    <a:pt x="1610" y="2003"/>
                  </a:lnTo>
                  <a:lnTo>
                    <a:pt x="1638" y="1947"/>
                  </a:lnTo>
                  <a:lnTo>
                    <a:pt x="1666" y="1888"/>
                  </a:lnTo>
                  <a:lnTo>
                    <a:pt x="1690" y="1824"/>
                  </a:lnTo>
                  <a:lnTo>
                    <a:pt x="1714" y="1758"/>
                  </a:lnTo>
                  <a:lnTo>
                    <a:pt x="1734" y="1688"/>
                  </a:lnTo>
                  <a:lnTo>
                    <a:pt x="1750" y="1614"/>
                  </a:lnTo>
                  <a:lnTo>
                    <a:pt x="1766" y="1536"/>
                  </a:lnTo>
                  <a:lnTo>
                    <a:pt x="1780" y="1456"/>
                  </a:lnTo>
                  <a:lnTo>
                    <a:pt x="1790" y="1370"/>
                  </a:lnTo>
                  <a:lnTo>
                    <a:pt x="1798" y="1282"/>
                  </a:lnTo>
                  <a:lnTo>
                    <a:pt x="1804" y="1190"/>
                  </a:lnTo>
                  <a:lnTo>
                    <a:pt x="1808" y="1096"/>
                  </a:lnTo>
                  <a:lnTo>
                    <a:pt x="1810" y="996"/>
                  </a:lnTo>
                  <a:lnTo>
                    <a:pt x="1810" y="996"/>
                  </a:lnTo>
                  <a:lnTo>
                    <a:pt x="1808" y="946"/>
                  </a:lnTo>
                  <a:lnTo>
                    <a:pt x="1804" y="894"/>
                  </a:lnTo>
                  <a:lnTo>
                    <a:pt x="1798" y="844"/>
                  </a:lnTo>
                  <a:lnTo>
                    <a:pt x="1790" y="796"/>
                  </a:lnTo>
                  <a:lnTo>
                    <a:pt x="1780" y="748"/>
                  </a:lnTo>
                  <a:lnTo>
                    <a:pt x="1768" y="700"/>
                  </a:lnTo>
                  <a:lnTo>
                    <a:pt x="1754" y="654"/>
                  </a:lnTo>
                  <a:lnTo>
                    <a:pt x="1738" y="610"/>
                  </a:lnTo>
                  <a:lnTo>
                    <a:pt x="1720" y="564"/>
                  </a:lnTo>
                  <a:lnTo>
                    <a:pt x="1700" y="522"/>
                  </a:lnTo>
                  <a:lnTo>
                    <a:pt x="1678" y="480"/>
                  </a:lnTo>
                  <a:lnTo>
                    <a:pt x="1654" y="440"/>
                  </a:lnTo>
                  <a:lnTo>
                    <a:pt x="1630" y="400"/>
                  </a:lnTo>
                  <a:lnTo>
                    <a:pt x="1602" y="364"/>
                  </a:lnTo>
                  <a:lnTo>
                    <a:pt x="1574" y="328"/>
                  </a:lnTo>
                  <a:lnTo>
                    <a:pt x="1544" y="292"/>
                  </a:lnTo>
                  <a:lnTo>
                    <a:pt x="1512" y="260"/>
                  </a:lnTo>
                  <a:lnTo>
                    <a:pt x="1480" y="228"/>
                  </a:lnTo>
                  <a:lnTo>
                    <a:pt x="1446" y="198"/>
                  </a:lnTo>
                  <a:lnTo>
                    <a:pt x="1410" y="170"/>
                  </a:lnTo>
                  <a:lnTo>
                    <a:pt x="1374" y="144"/>
                  </a:lnTo>
                  <a:lnTo>
                    <a:pt x="1336" y="120"/>
                  </a:lnTo>
                  <a:lnTo>
                    <a:pt x="1296" y="98"/>
                  </a:lnTo>
                  <a:lnTo>
                    <a:pt x="1256" y="78"/>
                  </a:lnTo>
                  <a:lnTo>
                    <a:pt x="1216" y="62"/>
                  </a:lnTo>
                  <a:lnTo>
                    <a:pt x="1174" y="46"/>
                  </a:lnTo>
                  <a:lnTo>
                    <a:pt x="1130" y="32"/>
                  </a:lnTo>
                  <a:lnTo>
                    <a:pt x="1086" y="20"/>
                  </a:lnTo>
                  <a:lnTo>
                    <a:pt x="1042" y="12"/>
                  </a:lnTo>
                  <a:lnTo>
                    <a:pt x="996" y="6"/>
                  </a:lnTo>
                  <a:lnTo>
                    <a:pt x="950" y="2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858" y="2"/>
                  </a:lnTo>
                  <a:lnTo>
                    <a:pt x="812" y="6"/>
                  </a:lnTo>
                  <a:lnTo>
                    <a:pt x="766" y="12"/>
                  </a:lnTo>
                  <a:lnTo>
                    <a:pt x="722" y="20"/>
                  </a:lnTo>
                  <a:lnTo>
                    <a:pt x="678" y="32"/>
                  </a:lnTo>
                  <a:lnTo>
                    <a:pt x="636" y="46"/>
                  </a:lnTo>
                  <a:lnTo>
                    <a:pt x="594" y="62"/>
                  </a:lnTo>
                  <a:lnTo>
                    <a:pt x="552" y="78"/>
                  </a:lnTo>
                  <a:lnTo>
                    <a:pt x="512" y="98"/>
                  </a:lnTo>
                  <a:lnTo>
                    <a:pt x="474" y="120"/>
                  </a:lnTo>
                  <a:lnTo>
                    <a:pt x="436" y="144"/>
                  </a:lnTo>
                  <a:lnTo>
                    <a:pt x="400" y="170"/>
                  </a:lnTo>
                  <a:lnTo>
                    <a:pt x="364" y="198"/>
                  </a:lnTo>
                  <a:lnTo>
                    <a:pt x="330" y="228"/>
                  </a:lnTo>
                  <a:lnTo>
                    <a:pt x="296" y="260"/>
                  </a:lnTo>
                  <a:lnTo>
                    <a:pt x="266" y="292"/>
                  </a:lnTo>
                  <a:lnTo>
                    <a:pt x="236" y="328"/>
                  </a:lnTo>
                  <a:lnTo>
                    <a:pt x="206" y="364"/>
                  </a:lnTo>
                  <a:lnTo>
                    <a:pt x="180" y="400"/>
                  </a:lnTo>
                  <a:lnTo>
                    <a:pt x="154" y="440"/>
                  </a:lnTo>
                  <a:lnTo>
                    <a:pt x="130" y="480"/>
                  </a:lnTo>
                  <a:lnTo>
                    <a:pt x="110" y="522"/>
                  </a:lnTo>
                  <a:lnTo>
                    <a:pt x="90" y="564"/>
                  </a:lnTo>
                  <a:lnTo>
                    <a:pt x="72" y="610"/>
                  </a:lnTo>
                  <a:lnTo>
                    <a:pt x="54" y="654"/>
                  </a:lnTo>
                  <a:lnTo>
                    <a:pt x="40" y="700"/>
                  </a:lnTo>
                  <a:lnTo>
                    <a:pt x="28" y="748"/>
                  </a:lnTo>
                  <a:lnTo>
                    <a:pt x="18" y="796"/>
                  </a:lnTo>
                  <a:lnTo>
                    <a:pt x="10" y="844"/>
                  </a:lnTo>
                  <a:lnTo>
                    <a:pt x="4" y="894"/>
                  </a:lnTo>
                  <a:lnTo>
                    <a:pt x="2" y="946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2" y="1096"/>
                  </a:lnTo>
                  <a:lnTo>
                    <a:pt x="4" y="1190"/>
                  </a:lnTo>
                  <a:lnTo>
                    <a:pt x="10" y="1282"/>
                  </a:lnTo>
                  <a:lnTo>
                    <a:pt x="18" y="1370"/>
                  </a:lnTo>
                  <a:lnTo>
                    <a:pt x="30" y="1456"/>
                  </a:lnTo>
                  <a:lnTo>
                    <a:pt x="42" y="1536"/>
                  </a:lnTo>
                  <a:lnTo>
                    <a:pt x="58" y="1614"/>
                  </a:lnTo>
                  <a:lnTo>
                    <a:pt x="76" y="1688"/>
                  </a:lnTo>
                  <a:lnTo>
                    <a:pt x="96" y="1758"/>
                  </a:lnTo>
                  <a:lnTo>
                    <a:pt x="118" y="1824"/>
                  </a:lnTo>
                  <a:lnTo>
                    <a:pt x="144" y="1888"/>
                  </a:lnTo>
                  <a:lnTo>
                    <a:pt x="170" y="1947"/>
                  </a:lnTo>
                  <a:lnTo>
                    <a:pt x="200" y="2003"/>
                  </a:lnTo>
                  <a:lnTo>
                    <a:pt x="232" y="2055"/>
                  </a:lnTo>
                  <a:lnTo>
                    <a:pt x="266" y="2101"/>
                  </a:lnTo>
                  <a:lnTo>
                    <a:pt x="302" y="2145"/>
                  </a:lnTo>
                  <a:lnTo>
                    <a:pt x="302" y="2145"/>
                  </a:lnTo>
                  <a:lnTo>
                    <a:pt x="364" y="2213"/>
                  </a:lnTo>
                  <a:lnTo>
                    <a:pt x="396" y="2245"/>
                  </a:lnTo>
                  <a:lnTo>
                    <a:pt x="426" y="2277"/>
                  </a:lnTo>
                  <a:lnTo>
                    <a:pt x="458" y="2305"/>
                  </a:lnTo>
                  <a:lnTo>
                    <a:pt x="492" y="2333"/>
                  </a:lnTo>
                  <a:lnTo>
                    <a:pt x="526" y="2359"/>
                  </a:lnTo>
                  <a:lnTo>
                    <a:pt x="560" y="2383"/>
                  </a:lnTo>
                  <a:lnTo>
                    <a:pt x="598" y="2405"/>
                  </a:lnTo>
                  <a:lnTo>
                    <a:pt x="636" y="2425"/>
                  </a:lnTo>
                  <a:lnTo>
                    <a:pt x="674" y="2443"/>
                  </a:lnTo>
                  <a:lnTo>
                    <a:pt x="716" y="2457"/>
                  </a:lnTo>
                  <a:lnTo>
                    <a:pt x="760" y="2467"/>
                  </a:lnTo>
                  <a:lnTo>
                    <a:pt x="806" y="2477"/>
                  </a:lnTo>
                  <a:lnTo>
                    <a:pt x="854" y="2481"/>
                  </a:lnTo>
                  <a:lnTo>
                    <a:pt x="904" y="2483"/>
                  </a:lnTo>
                  <a:lnTo>
                    <a:pt x="904" y="2483"/>
                  </a:lnTo>
                  <a:close/>
                  <a:moveTo>
                    <a:pt x="904" y="286"/>
                  </a:moveTo>
                  <a:lnTo>
                    <a:pt x="904" y="286"/>
                  </a:lnTo>
                  <a:lnTo>
                    <a:pt x="936" y="288"/>
                  </a:lnTo>
                  <a:lnTo>
                    <a:pt x="968" y="290"/>
                  </a:lnTo>
                  <a:lnTo>
                    <a:pt x="998" y="294"/>
                  </a:lnTo>
                  <a:lnTo>
                    <a:pt x="1030" y="300"/>
                  </a:lnTo>
                  <a:lnTo>
                    <a:pt x="1060" y="308"/>
                  </a:lnTo>
                  <a:lnTo>
                    <a:pt x="1088" y="318"/>
                  </a:lnTo>
                  <a:lnTo>
                    <a:pt x="1118" y="330"/>
                  </a:lnTo>
                  <a:lnTo>
                    <a:pt x="1146" y="342"/>
                  </a:lnTo>
                  <a:lnTo>
                    <a:pt x="1172" y="356"/>
                  </a:lnTo>
                  <a:lnTo>
                    <a:pt x="1200" y="372"/>
                  </a:lnTo>
                  <a:lnTo>
                    <a:pt x="1226" y="390"/>
                  </a:lnTo>
                  <a:lnTo>
                    <a:pt x="1250" y="408"/>
                  </a:lnTo>
                  <a:lnTo>
                    <a:pt x="1274" y="428"/>
                  </a:lnTo>
                  <a:lnTo>
                    <a:pt x="1298" y="448"/>
                  </a:lnTo>
                  <a:lnTo>
                    <a:pt x="1320" y="470"/>
                  </a:lnTo>
                  <a:lnTo>
                    <a:pt x="1342" y="494"/>
                  </a:lnTo>
                  <a:lnTo>
                    <a:pt x="1362" y="518"/>
                  </a:lnTo>
                  <a:lnTo>
                    <a:pt x="1382" y="544"/>
                  </a:lnTo>
                  <a:lnTo>
                    <a:pt x="1400" y="572"/>
                  </a:lnTo>
                  <a:lnTo>
                    <a:pt x="1418" y="600"/>
                  </a:lnTo>
                  <a:lnTo>
                    <a:pt x="1434" y="628"/>
                  </a:lnTo>
                  <a:lnTo>
                    <a:pt x="1448" y="658"/>
                  </a:lnTo>
                  <a:lnTo>
                    <a:pt x="1462" y="688"/>
                  </a:lnTo>
                  <a:lnTo>
                    <a:pt x="1474" y="720"/>
                  </a:lnTo>
                  <a:lnTo>
                    <a:pt x="1486" y="752"/>
                  </a:lnTo>
                  <a:lnTo>
                    <a:pt x="1496" y="786"/>
                  </a:lnTo>
                  <a:lnTo>
                    <a:pt x="1504" y="818"/>
                  </a:lnTo>
                  <a:lnTo>
                    <a:pt x="1512" y="854"/>
                  </a:lnTo>
                  <a:lnTo>
                    <a:pt x="1516" y="888"/>
                  </a:lnTo>
                  <a:lnTo>
                    <a:pt x="1520" y="924"/>
                  </a:lnTo>
                  <a:lnTo>
                    <a:pt x="1522" y="960"/>
                  </a:lnTo>
                  <a:lnTo>
                    <a:pt x="1524" y="996"/>
                  </a:lnTo>
                  <a:lnTo>
                    <a:pt x="1524" y="996"/>
                  </a:lnTo>
                  <a:lnTo>
                    <a:pt x="1522" y="1080"/>
                  </a:lnTo>
                  <a:lnTo>
                    <a:pt x="1520" y="1160"/>
                  </a:lnTo>
                  <a:lnTo>
                    <a:pt x="1516" y="1238"/>
                  </a:lnTo>
                  <a:lnTo>
                    <a:pt x="1508" y="1314"/>
                  </a:lnTo>
                  <a:lnTo>
                    <a:pt x="1500" y="1386"/>
                  </a:lnTo>
                  <a:lnTo>
                    <a:pt x="1490" y="1454"/>
                  </a:lnTo>
                  <a:lnTo>
                    <a:pt x="1478" y="1520"/>
                  </a:lnTo>
                  <a:lnTo>
                    <a:pt x="1464" y="1582"/>
                  </a:lnTo>
                  <a:lnTo>
                    <a:pt x="1448" y="1642"/>
                  </a:lnTo>
                  <a:lnTo>
                    <a:pt x="1432" y="1698"/>
                  </a:lnTo>
                  <a:lnTo>
                    <a:pt x="1412" y="1750"/>
                  </a:lnTo>
                  <a:lnTo>
                    <a:pt x="1392" y="1798"/>
                  </a:lnTo>
                  <a:lnTo>
                    <a:pt x="1370" y="1844"/>
                  </a:lnTo>
                  <a:lnTo>
                    <a:pt x="1346" y="1884"/>
                  </a:lnTo>
                  <a:lnTo>
                    <a:pt x="1320" y="1922"/>
                  </a:lnTo>
                  <a:lnTo>
                    <a:pt x="1294" y="1955"/>
                  </a:lnTo>
                  <a:lnTo>
                    <a:pt x="1294" y="1955"/>
                  </a:lnTo>
                  <a:lnTo>
                    <a:pt x="1234" y="2021"/>
                  </a:lnTo>
                  <a:lnTo>
                    <a:pt x="1180" y="2073"/>
                  </a:lnTo>
                  <a:lnTo>
                    <a:pt x="1156" y="2097"/>
                  </a:lnTo>
                  <a:lnTo>
                    <a:pt x="1132" y="2115"/>
                  </a:lnTo>
                  <a:lnTo>
                    <a:pt x="1108" y="2133"/>
                  </a:lnTo>
                  <a:lnTo>
                    <a:pt x="1086" y="2147"/>
                  </a:lnTo>
                  <a:lnTo>
                    <a:pt x="1064" y="2161"/>
                  </a:lnTo>
                  <a:lnTo>
                    <a:pt x="1042" y="2171"/>
                  </a:lnTo>
                  <a:lnTo>
                    <a:pt x="1020" y="2179"/>
                  </a:lnTo>
                  <a:lnTo>
                    <a:pt x="998" y="2187"/>
                  </a:lnTo>
                  <a:lnTo>
                    <a:pt x="976" y="2191"/>
                  </a:lnTo>
                  <a:lnTo>
                    <a:pt x="954" y="2195"/>
                  </a:lnTo>
                  <a:lnTo>
                    <a:pt x="930" y="2197"/>
                  </a:lnTo>
                  <a:lnTo>
                    <a:pt x="904" y="2197"/>
                  </a:lnTo>
                  <a:lnTo>
                    <a:pt x="904" y="2197"/>
                  </a:lnTo>
                  <a:lnTo>
                    <a:pt x="880" y="2197"/>
                  </a:lnTo>
                  <a:lnTo>
                    <a:pt x="856" y="2195"/>
                  </a:lnTo>
                  <a:lnTo>
                    <a:pt x="832" y="2191"/>
                  </a:lnTo>
                  <a:lnTo>
                    <a:pt x="810" y="2187"/>
                  </a:lnTo>
                  <a:lnTo>
                    <a:pt x="788" y="2179"/>
                  </a:lnTo>
                  <a:lnTo>
                    <a:pt x="766" y="2171"/>
                  </a:lnTo>
                  <a:lnTo>
                    <a:pt x="744" y="2161"/>
                  </a:lnTo>
                  <a:lnTo>
                    <a:pt x="722" y="2147"/>
                  </a:lnTo>
                  <a:lnTo>
                    <a:pt x="700" y="2133"/>
                  </a:lnTo>
                  <a:lnTo>
                    <a:pt x="676" y="2115"/>
                  </a:lnTo>
                  <a:lnTo>
                    <a:pt x="654" y="2097"/>
                  </a:lnTo>
                  <a:lnTo>
                    <a:pt x="628" y="2073"/>
                  </a:lnTo>
                  <a:lnTo>
                    <a:pt x="574" y="2021"/>
                  </a:lnTo>
                  <a:lnTo>
                    <a:pt x="516" y="1955"/>
                  </a:lnTo>
                  <a:lnTo>
                    <a:pt x="516" y="1955"/>
                  </a:lnTo>
                  <a:lnTo>
                    <a:pt x="488" y="1922"/>
                  </a:lnTo>
                  <a:lnTo>
                    <a:pt x="462" y="1884"/>
                  </a:lnTo>
                  <a:lnTo>
                    <a:pt x="438" y="1844"/>
                  </a:lnTo>
                  <a:lnTo>
                    <a:pt x="416" y="1798"/>
                  </a:lnTo>
                  <a:lnTo>
                    <a:pt x="396" y="1750"/>
                  </a:lnTo>
                  <a:lnTo>
                    <a:pt x="378" y="1698"/>
                  </a:lnTo>
                  <a:lnTo>
                    <a:pt x="360" y="1642"/>
                  </a:lnTo>
                  <a:lnTo>
                    <a:pt x="344" y="1582"/>
                  </a:lnTo>
                  <a:lnTo>
                    <a:pt x="330" y="1520"/>
                  </a:lnTo>
                  <a:lnTo>
                    <a:pt x="318" y="1454"/>
                  </a:lnTo>
                  <a:lnTo>
                    <a:pt x="308" y="1386"/>
                  </a:lnTo>
                  <a:lnTo>
                    <a:pt x="300" y="1314"/>
                  </a:lnTo>
                  <a:lnTo>
                    <a:pt x="294" y="1238"/>
                  </a:lnTo>
                  <a:lnTo>
                    <a:pt x="290" y="1160"/>
                  </a:lnTo>
                  <a:lnTo>
                    <a:pt x="286" y="1080"/>
                  </a:lnTo>
                  <a:lnTo>
                    <a:pt x="286" y="996"/>
                  </a:lnTo>
                  <a:lnTo>
                    <a:pt x="286" y="996"/>
                  </a:lnTo>
                  <a:lnTo>
                    <a:pt x="286" y="960"/>
                  </a:lnTo>
                  <a:lnTo>
                    <a:pt x="288" y="924"/>
                  </a:lnTo>
                  <a:lnTo>
                    <a:pt x="292" y="888"/>
                  </a:lnTo>
                  <a:lnTo>
                    <a:pt x="298" y="854"/>
                  </a:lnTo>
                  <a:lnTo>
                    <a:pt x="304" y="818"/>
                  </a:lnTo>
                  <a:lnTo>
                    <a:pt x="314" y="786"/>
                  </a:lnTo>
                  <a:lnTo>
                    <a:pt x="322" y="752"/>
                  </a:lnTo>
                  <a:lnTo>
                    <a:pt x="334" y="720"/>
                  </a:lnTo>
                  <a:lnTo>
                    <a:pt x="346" y="688"/>
                  </a:lnTo>
                  <a:lnTo>
                    <a:pt x="360" y="658"/>
                  </a:lnTo>
                  <a:lnTo>
                    <a:pt x="376" y="628"/>
                  </a:lnTo>
                  <a:lnTo>
                    <a:pt x="392" y="600"/>
                  </a:lnTo>
                  <a:lnTo>
                    <a:pt x="408" y="572"/>
                  </a:lnTo>
                  <a:lnTo>
                    <a:pt x="426" y="544"/>
                  </a:lnTo>
                  <a:lnTo>
                    <a:pt x="446" y="518"/>
                  </a:lnTo>
                  <a:lnTo>
                    <a:pt x="466" y="494"/>
                  </a:lnTo>
                  <a:lnTo>
                    <a:pt x="488" y="470"/>
                  </a:lnTo>
                  <a:lnTo>
                    <a:pt x="510" y="448"/>
                  </a:lnTo>
                  <a:lnTo>
                    <a:pt x="534" y="428"/>
                  </a:lnTo>
                  <a:lnTo>
                    <a:pt x="558" y="408"/>
                  </a:lnTo>
                  <a:lnTo>
                    <a:pt x="584" y="390"/>
                  </a:lnTo>
                  <a:lnTo>
                    <a:pt x="610" y="372"/>
                  </a:lnTo>
                  <a:lnTo>
                    <a:pt x="636" y="356"/>
                  </a:lnTo>
                  <a:lnTo>
                    <a:pt x="664" y="342"/>
                  </a:lnTo>
                  <a:lnTo>
                    <a:pt x="692" y="330"/>
                  </a:lnTo>
                  <a:lnTo>
                    <a:pt x="720" y="318"/>
                  </a:lnTo>
                  <a:lnTo>
                    <a:pt x="750" y="308"/>
                  </a:lnTo>
                  <a:lnTo>
                    <a:pt x="780" y="300"/>
                  </a:lnTo>
                  <a:lnTo>
                    <a:pt x="810" y="294"/>
                  </a:lnTo>
                  <a:lnTo>
                    <a:pt x="842" y="290"/>
                  </a:lnTo>
                  <a:lnTo>
                    <a:pt x="872" y="288"/>
                  </a:lnTo>
                  <a:lnTo>
                    <a:pt x="904" y="286"/>
                  </a:lnTo>
                  <a:lnTo>
                    <a:pt x="904" y="286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076;p96">
            <a:extLst>
              <a:ext uri="{FF2B5EF4-FFF2-40B4-BE49-F238E27FC236}">
                <a16:creationId xmlns:a16="http://schemas.microsoft.com/office/drawing/2014/main" id="{FBBC6388-F508-4A9D-8AC8-AA69D2B34EC7}"/>
              </a:ext>
            </a:extLst>
          </p:cNvPr>
          <p:cNvGrpSpPr/>
          <p:nvPr/>
        </p:nvGrpSpPr>
        <p:grpSpPr>
          <a:xfrm rot="10800000" flipH="1">
            <a:off x="1491263" y="3346558"/>
            <a:ext cx="83419" cy="194645"/>
            <a:chOff x="1056677" y="3860957"/>
            <a:chExt cx="108000" cy="252000"/>
          </a:xfrm>
        </p:grpSpPr>
        <p:cxnSp>
          <p:nvCxnSpPr>
            <p:cNvPr id="24" name="Google Shape;1077;p96">
              <a:extLst>
                <a:ext uri="{FF2B5EF4-FFF2-40B4-BE49-F238E27FC236}">
                  <a16:creationId xmlns:a16="http://schemas.microsoft.com/office/drawing/2014/main" id="{46D4CEA1-7B3D-4078-B591-2A91DFBF1753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5" name="Google Shape;1078;p96">
              <a:extLst>
                <a:ext uri="{FF2B5EF4-FFF2-40B4-BE49-F238E27FC236}">
                  <a16:creationId xmlns:a16="http://schemas.microsoft.com/office/drawing/2014/main" id="{2AFED56E-06AB-469B-B6A6-11AEDB2F4631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1088;p96">
            <a:extLst>
              <a:ext uri="{FF2B5EF4-FFF2-40B4-BE49-F238E27FC236}">
                <a16:creationId xmlns:a16="http://schemas.microsoft.com/office/drawing/2014/main" id="{E628045E-AE2F-4206-BBD0-8EAB67703E08}"/>
              </a:ext>
            </a:extLst>
          </p:cNvPr>
          <p:cNvGrpSpPr/>
          <p:nvPr/>
        </p:nvGrpSpPr>
        <p:grpSpPr>
          <a:xfrm rot="-5400000" flipH="1">
            <a:off x="4115024" y="4008037"/>
            <a:ext cx="83419" cy="194645"/>
            <a:chOff x="1056677" y="3860957"/>
            <a:chExt cx="108000" cy="252000"/>
          </a:xfrm>
        </p:grpSpPr>
        <p:cxnSp>
          <p:nvCxnSpPr>
            <p:cNvPr id="36" name="Google Shape;1089;p96">
              <a:extLst>
                <a:ext uri="{FF2B5EF4-FFF2-40B4-BE49-F238E27FC236}">
                  <a16:creationId xmlns:a16="http://schemas.microsoft.com/office/drawing/2014/main" id="{27F6F5C1-C39A-48DB-8FB3-7A8C178605D5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1090;p96">
              <a:extLst>
                <a:ext uri="{FF2B5EF4-FFF2-40B4-BE49-F238E27FC236}">
                  <a16:creationId xmlns:a16="http://schemas.microsoft.com/office/drawing/2014/main" id="{158097CC-3C2E-42E9-9533-717739150FD8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1091;p96">
            <a:extLst>
              <a:ext uri="{FF2B5EF4-FFF2-40B4-BE49-F238E27FC236}">
                <a16:creationId xmlns:a16="http://schemas.microsoft.com/office/drawing/2014/main" id="{AC6B5C6A-1340-4003-A564-0B2EF993E12D}"/>
              </a:ext>
            </a:extLst>
          </p:cNvPr>
          <p:cNvGrpSpPr/>
          <p:nvPr/>
        </p:nvGrpSpPr>
        <p:grpSpPr>
          <a:xfrm rot="-5400000" flipH="1">
            <a:off x="9359615" y="3069655"/>
            <a:ext cx="83419" cy="194645"/>
            <a:chOff x="1056677" y="3860957"/>
            <a:chExt cx="108000" cy="252000"/>
          </a:xfrm>
        </p:grpSpPr>
        <p:cxnSp>
          <p:nvCxnSpPr>
            <p:cNvPr id="39" name="Google Shape;1092;p96">
              <a:extLst>
                <a:ext uri="{FF2B5EF4-FFF2-40B4-BE49-F238E27FC236}">
                  <a16:creationId xmlns:a16="http://schemas.microsoft.com/office/drawing/2014/main" id="{57EFC9A8-4C49-4D6B-A8AE-1381A00BD481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40" name="Google Shape;1093;p96">
              <a:extLst>
                <a:ext uri="{FF2B5EF4-FFF2-40B4-BE49-F238E27FC236}">
                  <a16:creationId xmlns:a16="http://schemas.microsoft.com/office/drawing/2014/main" id="{85153F9F-B6F4-4A73-9D94-DA286452EB56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1094;p96">
            <a:extLst>
              <a:ext uri="{FF2B5EF4-FFF2-40B4-BE49-F238E27FC236}">
                <a16:creationId xmlns:a16="http://schemas.microsoft.com/office/drawing/2014/main" id="{4A057793-2808-4BE2-B7A4-AC29A073D106}"/>
              </a:ext>
            </a:extLst>
          </p:cNvPr>
          <p:cNvGrpSpPr/>
          <p:nvPr/>
        </p:nvGrpSpPr>
        <p:grpSpPr>
          <a:xfrm rot="-5400000" flipH="1">
            <a:off x="7590549" y="3742760"/>
            <a:ext cx="83419" cy="194645"/>
            <a:chOff x="1056677" y="3860957"/>
            <a:chExt cx="108000" cy="252000"/>
          </a:xfrm>
        </p:grpSpPr>
        <p:cxnSp>
          <p:nvCxnSpPr>
            <p:cNvPr id="42" name="Google Shape;1095;p96">
              <a:extLst>
                <a:ext uri="{FF2B5EF4-FFF2-40B4-BE49-F238E27FC236}">
                  <a16:creationId xmlns:a16="http://schemas.microsoft.com/office/drawing/2014/main" id="{9AF18E5D-00CC-4B43-AA4E-BCE06D4C5D3D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43" name="Google Shape;1096;p96">
              <a:extLst>
                <a:ext uri="{FF2B5EF4-FFF2-40B4-BE49-F238E27FC236}">
                  <a16:creationId xmlns:a16="http://schemas.microsoft.com/office/drawing/2014/main" id="{6E18EAD9-CD54-4063-8F59-3D157CF8FEB8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1097;p96">
            <a:extLst>
              <a:ext uri="{FF2B5EF4-FFF2-40B4-BE49-F238E27FC236}">
                <a16:creationId xmlns:a16="http://schemas.microsoft.com/office/drawing/2014/main" id="{92982111-B1EC-4524-843D-251DA3A51611}"/>
              </a:ext>
            </a:extLst>
          </p:cNvPr>
          <p:cNvGrpSpPr/>
          <p:nvPr/>
        </p:nvGrpSpPr>
        <p:grpSpPr>
          <a:xfrm rot="-5400000" flipH="1">
            <a:off x="2247680" y="4324365"/>
            <a:ext cx="83419" cy="194645"/>
            <a:chOff x="1056677" y="3860957"/>
            <a:chExt cx="108000" cy="252000"/>
          </a:xfrm>
        </p:grpSpPr>
        <p:cxnSp>
          <p:nvCxnSpPr>
            <p:cNvPr id="45" name="Google Shape;1098;p96">
              <a:extLst>
                <a:ext uri="{FF2B5EF4-FFF2-40B4-BE49-F238E27FC236}">
                  <a16:creationId xmlns:a16="http://schemas.microsoft.com/office/drawing/2014/main" id="{C8B7F595-9592-4A31-B4ED-35640C8971E2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46" name="Google Shape;1099;p96">
              <a:extLst>
                <a:ext uri="{FF2B5EF4-FFF2-40B4-BE49-F238E27FC236}">
                  <a16:creationId xmlns:a16="http://schemas.microsoft.com/office/drawing/2014/main" id="{89E29A76-4F68-45AD-802B-40F09BAA058A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100;p96">
            <a:extLst>
              <a:ext uri="{FF2B5EF4-FFF2-40B4-BE49-F238E27FC236}">
                <a16:creationId xmlns:a16="http://schemas.microsoft.com/office/drawing/2014/main" id="{89989B71-CDC8-4B56-BEA7-5CFAE6C5B71E}"/>
              </a:ext>
            </a:extLst>
          </p:cNvPr>
          <p:cNvGrpSpPr/>
          <p:nvPr/>
        </p:nvGrpSpPr>
        <p:grpSpPr>
          <a:xfrm rot="10800000">
            <a:off x="4932825" y="2505883"/>
            <a:ext cx="83419" cy="194645"/>
            <a:chOff x="1056677" y="3860957"/>
            <a:chExt cx="108000" cy="252000"/>
          </a:xfrm>
        </p:grpSpPr>
        <p:cxnSp>
          <p:nvCxnSpPr>
            <p:cNvPr id="48" name="Google Shape;1101;p96">
              <a:extLst>
                <a:ext uri="{FF2B5EF4-FFF2-40B4-BE49-F238E27FC236}">
                  <a16:creationId xmlns:a16="http://schemas.microsoft.com/office/drawing/2014/main" id="{83B22E16-C060-4EA4-B52C-628E2091AE16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1102;p96">
              <a:extLst>
                <a:ext uri="{FF2B5EF4-FFF2-40B4-BE49-F238E27FC236}">
                  <a16:creationId xmlns:a16="http://schemas.microsoft.com/office/drawing/2014/main" id="{19BAA2CB-1F3A-4E97-B2E1-6EB37FD5DB5F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108;p96">
            <a:extLst>
              <a:ext uri="{FF2B5EF4-FFF2-40B4-BE49-F238E27FC236}">
                <a16:creationId xmlns:a16="http://schemas.microsoft.com/office/drawing/2014/main" id="{2C56CB7B-4992-4136-B5B5-072E0733438C}"/>
              </a:ext>
            </a:extLst>
          </p:cNvPr>
          <p:cNvGrpSpPr/>
          <p:nvPr/>
        </p:nvGrpSpPr>
        <p:grpSpPr>
          <a:xfrm rot="10800000">
            <a:off x="8560507" y="1878859"/>
            <a:ext cx="83419" cy="194645"/>
            <a:chOff x="1056677" y="3860957"/>
            <a:chExt cx="108000" cy="252000"/>
          </a:xfrm>
        </p:grpSpPr>
        <p:cxnSp>
          <p:nvCxnSpPr>
            <p:cNvPr id="56" name="Google Shape;1109;p96">
              <a:extLst>
                <a:ext uri="{FF2B5EF4-FFF2-40B4-BE49-F238E27FC236}">
                  <a16:creationId xmlns:a16="http://schemas.microsoft.com/office/drawing/2014/main" id="{B21AD5A3-A92B-4874-AD4B-3531E2A319F2}"/>
                </a:ext>
              </a:extLst>
            </p:cNvPr>
            <p:cNvCxnSpPr/>
            <p:nvPr/>
          </p:nvCxnSpPr>
          <p:spPr>
            <a:xfrm rot="10800000">
              <a:off x="1110677" y="3968957"/>
              <a:ext cx="0" cy="144000"/>
            </a:xfrm>
            <a:prstGeom prst="straightConnector1">
              <a:avLst/>
            </a:prstGeom>
            <a:noFill/>
            <a:ln w="19050" cap="rnd" cmpd="sng">
              <a:solidFill>
                <a:srgbClr val="464646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57" name="Google Shape;1110;p96">
              <a:extLst>
                <a:ext uri="{FF2B5EF4-FFF2-40B4-BE49-F238E27FC236}">
                  <a16:creationId xmlns:a16="http://schemas.microsoft.com/office/drawing/2014/main" id="{DF8181EE-955D-4DCB-813E-596FAC86AA44}"/>
                </a:ext>
              </a:extLst>
            </p:cNvPr>
            <p:cNvSpPr/>
            <p:nvPr/>
          </p:nvSpPr>
          <p:spPr>
            <a:xfrm>
              <a:off x="1056677" y="3860957"/>
              <a:ext cx="108000" cy="10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1111;p96">
            <a:extLst>
              <a:ext uri="{FF2B5EF4-FFF2-40B4-BE49-F238E27FC236}">
                <a16:creationId xmlns:a16="http://schemas.microsoft.com/office/drawing/2014/main" id="{909EA403-BB02-48F0-B14D-9DA00C9F89B5}"/>
              </a:ext>
            </a:extLst>
          </p:cNvPr>
          <p:cNvSpPr/>
          <p:nvPr/>
        </p:nvSpPr>
        <p:spPr>
          <a:xfrm>
            <a:off x="4734562" y="2917880"/>
            <a:ext cx="581701" cy="581614"/>
          </a:xfrm>
          <a:custGeom>
            <a:avLst/>
            <a:gdLst/>
            <a:ahLst/>
            <a:cxnLst/>
            <a:rect l="l" t="t" r="r" b="b"/>
            <a:pathLst>
              <a:path w="6682" h="6681" extrusionOk="0">
                <a:moveTo>
                  <a:pt x="0" y="0"/>
                </a:moveTo>
                <a:lnTo>
                  <a:pt x="0" y="6681"/>
                </a:lnTo>
                <a:lnTo>
                  <a:pt x="6682" y="6681"/>
                </a:lnTo>
                <a:lnTo>
                  <a:pt x="6682" y="0"/>
                </a:lnTo>
                <a:lnTo>
                  <a:pt x="0" y="0"/>
                </a:lnTo>
                <a:close/>
                <a:moveTo>
                  <a:pt x="4023" y="4797"/>
                </a:moveTo>
                <a:lnTo>
                  <a:pt x="4023" y="4797"/>
                </a:lnTo>
                <a:lnTo>
                  <a:pt x="4013" y="4751"/>
                </a:lnTo>
                <a:lnTo>
                  <a:pt x="3997" y="4705"/>
                </a:lnTo>
                <a:lnTo>
                  <a:pt x="3979" y="4661"/>
                </a:lnTo>
                <a:lnTo>
                  <a:pt x="3959" y="4617"/>
                </a:lnTo>
                <a:lnTo>
                  <a:pt x="3935" y="4577"/>
                </a:lnTo>
                <a:lnTo>
                  <a:pt x="3907" y="4537"/>
                </a:lnTo>
                <a:lnTo>
                  <a:pt x="3877" y="4499"/>
                </a:lnTo>
                <a:lnTo>
                  <a:pt x="3843" y="4463"/>
                </a:lnTo>
                <a:lnTo>
                  <a:pt x="3843" y="4463"/>
                </a:lnTo>
                <a:lnTo>
                  <a:pt x="3843" y="4463"/>
                </a:lnTo>
                <a:lnTo>
                  <a:pt x="3819" y="4441"/>
                </a:lnTo>
                <a:lnTo>
                  <a:pt x="3793" y="4419"/>
                </a:lnTo>
                <a:lnTo>
                  <a:pt x="3767" y="4397"/>
                </a:lnTo>
                <a:lnTo>
                  <a:pt x="3741" y="4379"/>
                </a:lnTo>
                <a:lnTo>
                  <a:pt x="3713" y="4361"/>
                </a:lnTo>
                <a:lnTo>
                  <a:pt x="3683" y="4345"/>
                </a:lnTo>
                <a:lnTo>
                  <a:pt x="3655" y="4331"/>
                </a:lnTo>
                <a:lnTo>
                  <a:pt x="3625" y="4319"/>
                </a:lnTo>
                <a:lnTo>
                  <a:pt x="3595" y="4307"/>
                </a:lnTo>
                <a:lnTo>
                  <a:pt x="3565" y="4297"/>
                </a:lnTo>
                <a:lnTo>
                  <a:pt x="3533" y="4289"/>
                </a:lnTo>
                <a:lnTo>
                  <a:pt x="3503" y="4283"/>
                </a:lnTo>
                <a:lnTo>
                  <a:pt x="3471" y="4277"/>
                </a:lnTo>
                <a:lnTo>
                  <a:pt x="3439" y="4273"/>
                </a:lnTo>
                <a:lnTo>
                  <a:pt x="3409" y="4271"/>
                </a:lnTo>
                <a:lnTo>
                  <a:pt x="3377" y="4271"/>
                </a:lnTo>
                <a:lnTo>
                  <a:pt x="3345" y="4271"/>
                </a:lnTo>
                <a:lnTo>
                  <a:pt x="3313" y="4273"/>
                </a:lnTo>
                <a:lnTo>
                  <a:pt x="3281" y="4277"/>
                </a:lnTo>
                <a:lnTo>
                  <a:pt x="3249" y="4283"/>
                </a:lnTo>
                <a:lnTo>
                  <a:pt x="3219" y="4289"/>
                </a:lnTo>
                <a:lnTo>
                  <a:pt x="3187" y="4297"/>
                </a:lnTo>
                <a:lnTo>
                  <a:pt x="3157" y="4307"/>
                </a:lnTo>
                <a:lnTo>
                  <a:pt x="3127" y="4319"/>
                </a:lnTo>
                <a:lnTo>
                  <a:pt x="3097" y="4331"/>
                </a:lnTo>
                <a:lnTo>
                  <a:pt x="3069" y="4345"/>
                </a:lnTo>
                <a:lnTo>
                  <a:pt x="3041" y="4361"/>
                </a:lnTo>
                <a:lnTo>
                  <a:pt x="3013" y="4379"/>
                </a:lnTo>
                <a:lnTo>
                  <a:pt x="2985" y="4397"/>
                </a:lnTo>
                <a:lnTo>
                  <a:pt x="2959" y="4419"/>
                </a:lnTo>
                <a:lnTo>
                  <a:pt x="2933" y="4441"/>
                </a:lnTo>
                <a:lnTo>
                  <a:pt x="2909" y="4463"/>
                </a:lnTo>
                <a:lnTo>
                  <a:pt x="2909" y="4463"/>
                </a:lnTo>
                <a:lnTo>
                  <a:pt x="2875" y="4499"/>
                </a:lnTo>
                <a:lnTo>
                  <a:pt x="2845" y="4537"/>
                </a:lnTo>
                <a:lnTo>
                  <a:pt x="2817" y="4577"/>
                </a:lnTo>
                <a:lnTo>
                  <a:pt x="2793" y="4617"/>
                </a:lnTo>
                <a:lnTo>
                  <a:pt x="2773" y="4661"/>
                </a:lnTo>
                <a:lnTo>
                  <a:pt x="2755" y="4705"/>
                </a:lnTo>
                <a:lnTo>
                  <a:pt x="2741" y="4751"/>
                </a:lnTo>
                <a:lnTo>
                  <a:pt x="2729" y="4797"/>
                </a:lnTo>
                <a:lnTo>
                  <a:pt x="284" y="4797"/>
                </a:lnTo>
                <a:lnTo>
                  <a:pt x="284" y="3483"/>
                </a:lnTo>
                <a:lnTo>
                  <a:pt x="4199" y="3483"/>
                </a:lnTo>
                <a:lnTo>
                  <a:pt x="4199" y="3483"/>
                </a:lnTo>
                <a:lnTo>
                  <a:pt x="4209" y="3529"/>
                </a:lnTo>
                <a:lnTo>
                  <a:pt x="4225" y="3573"/>
                </a:lnTo>
                <a:lnTo>
                  <a:pt x="4243" y="3617"/>
                </a:lnTo>
                <a:lnTo>
                  <a:pt x="4263" y="3659"/>
                </a:lnTo>
                <a:lnTo>
                  <a:pt x="4287" y="3699"/>
                </a:lnTo>
                <a:lnTo>
                  <a:pt x="4313" y="3737"/>
                </a:lnTo>
                <a:lnTo>
                  <a:pt x="4343" y="3775"/>
                </a:lnTo>
                <a:lnTo>
                  <a:pt x="4377" y="3809"/>
                </a:lnTo>
                <a:lnTo>
                  <a:pt x="4377" y="3809"/>
                </a:lnTo>
                <a:lnTo>
                  <a:pt x="4401" y="3833"/>
                </a:lnTo>
                <a:lnTo>
                  <a:pt x="4425" y="3855"/>
                </a:lnTo>
                <a:lnTo>
                  <a:pt x="4451" y="3875"/>
                </a:lnTo>
                <a:lnTo>
                  <a:pt x="4477" y="3893"/>
                </a:lnTo>
                <a:lnTo>
                  <a:pt x="4505" y="3911"/>
                </a:lnTo>
                <a:lnTo>
                  <a:pt x="4533" y="3927"/>
                </a:lnTo>
                <a:lnTo>
                  <a:pt x="4561" y="3941"/>
                </a:lnTo>
                <a:lnTo>
                  <a:pt x="4591" y="3953"/>
                </a:lnTo>
                <a:lnTo>
                  <a:pt x="4621" y="3965"/>
                </a:lnTo>
                <a:lnTo>
                  <a:pt x="4651" y="3975"/>
                </a:lnTo>
                <a:lnTo>
                  <a:pt x="4683" y="3983"/>
                </a:lnTo>
                <a:lnTo>
                  <a:pt x="4715" y="3991"/>
                </a:lnTo>
                <a:lnTo>
                  <a:pt x="4747" y="3997"/>
                </a:lnTo>
                <a:lnTo>
                  <a:pt x="4779" y="4001"/>
                </a:lnTo>
                <a:lnTo>
                  <a:pt x="4811" y="4003"/>
                </a:lnTo>
                <a:lnTo>
                  <a:pt x="4845" y="4003"/>
                </a:lnTo>
                <a:lnTo>
                  <a:pt x="4845" y="4003"/>
                </a:lnTo>
                <a:lnTo>
                  <a:pt x="4891" y="4003"/>
                </a:lnTo>
                <a:lnTo>
                  <a:pt x="4939" y="3997"/>
                </a:lnTo>
                <a:lnTo>
                  <a:pt x="4985" y="3989"/>
                </a:lnTo>
                <a:lnTo>
                  <a:pt x="5032" y="3977"/>
                </a:lnTo>
                <a:lnTo>
                  <a:pt x="5076" y="3963"/>
                </a:lnTo>
                <a:lnTo>
                  <a:pt x="5118" y="3945"/>
                </a:lnTo>
                <a:lnTo>
                  <a:pt x="5160" y="3923"/>
                </a:lnTo>
                <a:lnTo>
                  <a:pt x="5200" y="3899"/>
                </a:lnTo>
                <a:lnTo>
                  <a:pt x="5568" y="4267"/>
                </a:lnTo>
                <a:lnTo>
                  <a:pt x="5770" y="4065"/>
                </a:lnTo>
                <a:lnTo>
                  <a:pt x="5402" y="3699"/>
                </a:lnTo>
                <a:lnTo>
                  <a:pt x="5402" y="3699"/>
                </a:lnTo>
                <a:lnTo>
                  <a:pt x="5418" y="3673"/>
                </a:lnTo>
                <a:lnTo>
                  <a:pt x="5432" y="3647"/>
                </a:lnTo>
                <a:lnTo>
                  <a:pt x="5444" y="3621"/>
                </a:lnTo>
                <a:lnTo>
                  <a:pt x="5456" y="3593"/>
                </a:lnTo>
                <a:lnTo>
                  <a:pt x="5466" y="3567"/>
                </a:lnTo>
                <a:lnTo>
                  <a:pt x="5476" y="3539"/>
                </a:lnTo>
                <a:lnTo>
                  <a:pt x="5484" y="3511"/>
                </a:lnTo>
                <a:lnTo>
                  <a:pt x="5490" y="3483"/>
                </a:lnTo>
                <a:lnTo>
                  <a:pt x="6396" y="3483"/>
                </a:lnTo>
                <a:lnTo>
                  <a:pt x="6396" y="4797"/>
                </a:lnTo>
                <a:lnTo>
                  <a:pt x="4023" y="4797"/>
                </a:lnTo>
                <a:close/>
                <a:moveTo>
                  <a:pt x="3377" y="5307"/>
                </a:moveTo>
                <a:lnTo>
                  <a:pt x="3377" y="5307"/>
                </a:lnTo>
                <a:lnTo>
                  <a:pt x="3339" y="5305"/>
                </a:lnTo>
                <a:lnTo>
                  <a:pt x="3303" y="5301"/>
                </a:lnTo>
                <a:lnTo>
                  <a:pt x="3267" y="5291"/>
                </a:lnTo>
                <a:lnTo>
                  <a:pt x="3233" y="5279"/>
                </a:lnTo>
                <a:lnTo>
                  <a:pt x="3199" y="5263"/>
                </a:lnTo>
                <a:lnTo>
                  <a:pt x="3167" y="5245"/>
                </a:lnTo>
                <a:lnTo>
                  <a:pt x="3137" y="5223"/>
                </a:lnTo>
                <a:lnTo>
                  <a:pt x="3111" y="5197"/>
                </a:lnTo>
                <a:lnTo>
                  <a:pt x="3111" y="5197"/>
                </a:lnTo>
                <a:lnTo>
                  <a:pt x="3085" y="5169"/>
                </a:lnTo>
                <a:lnTo>
                  <a:pt x="3063" y="5139"/>
                </a:lnTo>
                <a:lnTo>
                  <a:pt x="3043" y="5109"/>
                </a:lnTo>
                <a:lnTo>
                  <a:pt x="3029" y="5075"/>
                </a:lnTo>
                <a:lnTo>
                  <a:pt x="3015" y="5041"/>
                </a:lnTo>
                <a:lnTo>
                  <a:pt x="3007" y="5005"/>
                </a:lnTo>
                <a:lnTo>
                  <a:pt x="3001" y="4969"/>
                </a:lnTo>
                <a:lnTo>
                  <a:pt x="2999" y="4931"/>
                </a:lnTo>
                <a:lnTo>
                  <a:pt x="2999" y="4931"/>
                </a:lnTo>
                <a:lnTo>
                  <a:pt x="3001" y="4893"/>
                </a:lnTo>
                <a:lnTo>
                  <a:pt x="3007" y="4857"/>
                </a:lnTo>
                <a:lnTo>
                  <a:pt x="3015" y="4821"/>
                </a:lnTo>
                <a:lnTo>
                  <a:pt x="3029" y="4787"/>
                </a:lnTo>
                <a:lnTo>
                  <a:pt x="3043" y="4753"/>
                </a:lnTo>
                <a:lnTo>
                  <a:pt x="3063" y="4723"/>
                </a:lnTo>
                <a:lnTo>
                  <a:pt x="3085" y="4693"/>
                </a:lnTo>
                <a:lnTo>
                  <a:pt x="3111" y="4665"/>
                </a:lnTo>
                <a:lnTo>
                  <a:pt x="3111" y="4665"/>
                </a:lnTo>
                <a:lnTo>
                  <a:pt x="3139" y="4639"/>
                </a:lnTo>
                <a:lnTo>
                  <a:pt x="3169" y="4617"/>
                </a:lnTo>
                <a:lnTo>
                  <a:pt x="3201" y="4597"/>
                </a:lnTo>
                <a:lnTo>
                  <a:pt x="3235" y="4583"/>
                </a:lnTo>
                <a:lnTo>
                  <a:pt x="3269" y="4571"/>
                </a:lnTo>
                <a:lnTo>
                  <a:pt x="3305" y="4561"/>
                </a:lnTo>
                <a:lnTo>
                  <a:pt x="3341" y="4557"/>
                </a:lnTo>
                <a:lnTo>
                  <a:pt x="3377" y="4555"/>
                </a:lnTo>
                <a:lnTo>
                  <a:pt x="3377" y="4555"/>
                </a:lnTo>
                <a:lnTo>
                  <a:pt x="3413" y="4557"/>
                </a:lnTo>
                <a:lnTo>
                  <a:pt x="3449" y="4561"/>
                </a:lnTo>
                <a:lnTo>
                  <a:pt x="3483" y="4571"/>
                </a:lnTo>
                <a:lnTo>
                  <a:pt x="3519" y="4583"/>
                </a:lnTo>
                <a:lnTo>
                  <a:pt x="3551" y="4597"/>
                </a:lnTo>
                <a:lnTo>
                  <a:pt x="3583" y="4617"/>
                </a:lnTo>
                <a:lnTo>
                  <a:pt x="3613" y="4639"/>
                </a:lnTo>
                <a:lnTo>
                  <a:pt x="3643" y="4665"/>
                </a:lnTo>
                <a:lnTo>
                  <a:pt x="3643" y="4665"/>
                </a:lnTo>
                <a:lnTo>
                  <a:pt x="3667" y="4693"/>
                </a:lnTo>
                <a:lnTo>
                  <a:pt x="3689" y="4723"/>
                </a:lnTo>
                <a:lnTo>
                  <a:pt x="3709" y="4753"/>
                </a:lnTo>
                <a:lnTo>
                  <a:pt x="3725" y="4787"/>
                </a:lnTo>
                <a:lnTo>
                  <a:pt x="3737" y="4821"/>
                </a:lnTo>
                <a:lnTo>
                  <a:pt x="3745" y="4857"/>
                </a:lnTo>
                <a:lnTo>
                  <a:pt x="3751" y="4893"/>
                </a:lnTo>
                <a:lnTo>
                  <a:pt x="3753" y="4931"/>
                </a:lnTo>
                <a:lnTo>
                  <a:pt x="3753" y="4931"/>
                </a:lnTo>
                <a:lnTo>
                  <a:pt x="3751" y="4969"/>
                </a:lnTo>
                <a:lnTo>
                  <a:pt x="3745" y="5005"/>
                </a:lnTo>
                <a:lnTo>
                  <a:pt x="3737" y="5041"/>
                </a:lnTo>
                <a:lnTo>
                  <a:pt x="3725" y="5075"/>
                </a:lnTo>
                <a:lnTo>
                  <a:pt x="3709" y="5109"/>
                </a:lnTo>
                <a:lnTo>
                  <a:pt x="3689" y="5139"/>
                </a:lnTo>
                <a:lnTo>
                  <a:pt x="3667" y="5169"/>
                </a:lnTo>
                <a:lnTo>
                  <a:pt x="3643" y="5197"/>
                </a:lnTo>
                <a:lnTo>
                  <a:pt x="3643" y="5197"/>
                </a:lnTo>
                <a:lnTo>
                  <a:pt x="3615" y="5223"/>
                </a:lnTo>
                <a:lnTo>
                  <a:pt x="3585" y="5245"/>
                </a:lnTo>
                <a:lnTo>
                  <a:pt x="3553" y="5263"/>
                </a:lnTo>
                <a:lnTo>
                  <a:pt x="3521" y="5279"/>
                </a:lnTo>
                <a:lnTo>
                  <a:pt x="3485" y="5291"/>
                </a:lnTo>
                <a:lnTo>
                  <a:pt x="3451" y="5301"/>
                </a:lnTo>
                <a:lnTo>
                  <a:pt x="3413" y="5305"/>
                </a:lnTo>
                <a:lnTo>
                  <a:pt x="3377" y="5307"/>
                </a:lnTo>
                <a:lnTo>
                  <a:pt x="3377" y="5307"/>
                </a:lnTo>
                <a:close/>
                <a:moveTo>
                  <a:pt x="5112" y="3609"/>
                </a:moveTo>
                <a:lnTo>
                  <a:pt x="5112" y="3609"/>
                </a:lnTo>
                <a:lnTo>
                  <a:pt x="5084" y="3633"/>
                </a:lnTo>
                <a:lnTo>
                  <a:pt x="5054" y="3655"/>
                </a:lnTo>
                <a:lnTo>
                  <a:pt x="5022" y="3675"/>
                </a:lnTo>
                <a:lnTo>
                  <a:pt x="4989" y="3691"/>
                </a:lnTo>
                <a:lnTo>
                  <a:pt x="4953" y="3703"/>
                </a:lnTo>
                <a:lnTo>
                  <a:pt x="4919" y="3711"/>
                </a:lnTo>
                <a:lnTo>
                  <a:pt x="4881" y="3717"/>
                </a:lnTo>
                <a:lnTo>
                  <a:pt x="4845" y="3719"/>
                </a:lnTo>
                <a:lnTo>
                  <a:pt x="4845" y="3719"/>
                </a:lnTo>
                <a:lnTo>
                  <a:pt x="4807" y="3717"/>
                </a:lnTo>
                <a:lnTo>
                  <a:pt x="4771" y="3711"/>
                </a:lnTo>
                <a:lnTo>
                  <a:pt x="4735" y="3703"/>
                </a:lnTo>
                <a:lnTo>
                  <a:pt x="4701" y="3691"/>
                </a:lnTo>
                <a:lnTo>
                  <a:pt x="4667" y="3675"/>
                </a:lnTo>
                <a:lnTo>
                  <a:pt x="4635" y="3655"/>
                </a:lnTo>
                <a:lnTo>
                  <a:pt x="4605" y="3633"/>
                </a:lnTo>
                <a:lnTo>
                  <a:pt x="4579" y="3609"/>
                </a:lnTo>
                <a:lnTo>
                  <a:pt x="4579" y="3609"/>
                </a:lnTo>
                <a:lnTo>
                  <a:pt x="4553" y="3581"/>
                </a:lnTo>
                <a:lnTo>
                  <a:pt x="4531" y="3551"/>
                </a:lnTo>
                <a:lnTo>
                  <a:pt x="4511" y="3519"/>
                </a:lnTo>
                <a:lnTo>
                  <a:pt x="4497" y="3487"/>
                </a:lnTo>
                <a:lnTo>
                  <a:pt x="4483" y="3453"/>
                </a:lnTo>
                <a:lnTo>
                  <a:pt x="4475" y="3417"/>
                </a:lnTo>
                <a:lnTo>
                  <a:pt x="4469" y="3379"/>
                </a:lnTo>
                <a:lnTo>
                  <a:pt x="4467" y="3343"/>
                </a:lnTo>
                <a:lnTo>
                  <a:pt x="4467" y="3343"/>
                </a:lnTo>
                <a:lnTo>
                  <a:pt x="4469" y="3306"/>
                </a:lnTo>
                <a:lnTo>
                  <a:pt x="4475" y="3270"/>
                </a:lnTo>
                <a:lnTo>
                  <a:pt x="4483" y="3234"/>
                </a:lnTo>
                <a:lnTo>
                  <a:pt x="4497" y="3200"/>
                </a:lnTo>
                <a:lnTo>
                  <a:pt x="4511" y="3166"/>
                </a:lnTo>
                <a:lnTo>
                  <a:pt x="4531" y="3134"/>
                </a:lnTo>
                <a:lnTo>
                  <a:pt x="4553" y="3104"/>
                </a:lnTo>
                <a:lnTo>
                  <a:pt x="4579" y="3078"/>
                </a:lnTo>
                <a:lnTo>
                  <a:pt x="4579" y="3078"/>
                </a:lnTo>
                <a:lnTo>
                  <a:pt x="4607" y="3052"/>
                </a:lnTo>
                <a:lnTo>
                  <a:pt x="4637" y="3030"/>
                </a:lnTo>
                <a:lnTo>
                  <a:pt x="4669" y="3010"/>
                </a:lnTo>
                <a:lnTo>
                  <a:pt x="4703" y="2994"/>
                </a:lnTo>
                <a:lnTo>
                  <a:pt x="4737" y="2982"/>
                </a:lnTo>
                <a:lnTo>
                  <a:pt x="4773" y="2974"/>
                </a:lnTo>
                <a:lnTo>
                  <a:pt x="4809" y="2968"/>
                </a:lnTo>
                <a:lnTo>
                  <a:pt x="4845" y="2968"/>
                </a:lnTo>
                <a:lnTo>
                  <a:pt x="4845" y="2968"/>
                </a:lnTo>
                <a:lnTo>
                  <a:pt x="4881" y="2968"/>
                </a:lnTo>
                <a:lnTo>
                  <a:pt x="4917" y="2974"/>
                </a:lnTo>
                <a:lnTo>
                  <a:pt x="4951" y="2982"/>
                </a:lnTo>
                <a:lnTo>
                  <a:pt x="4985" y="2994"/>
                </a:lnTo>
                <a:lnTo>
                  <a:pt x="5020" y="3010"/>
                </a:lnTo>
                <a:lnTo>
                  <a:pt x="5052" y="3028"/>
                </a:lnTo>
                <a:lnTo>
                  <a:pt x="5082" y="3052"/>
                </a:lnTo>
                <a:lnTo>
                  <a:pt x="5112" y="3078"/>
                </a:lnTo>
                <a:lnTo>
                  <a:pt x="5112" y="3078"/>
                </a:lnTo>
                <a:lnTo>
                  <a:pt x="5138" y="3106"/>
                </a:lnTo>
                <a:lnTo>
                  <a:pt x="5160" y="3136"/>
                </a:lnTo>
                <a:lnTo>
                  <a:pt x="5178" y="3168"/>
                </a:lnTo>
                <a:lnTo>
                  <a:pt x="5194" y="3202"/>
                </a:lnTo>
                <a:lnTo>
                  <a:pt x="5206" y="3236"/>
                </a:lnTo>
                <a:lnTo>
                  <a:pt x="5214" y="3272"/>
                </a:lnTo>
                <a:lnTo>
                  <a:pt x="5220" y="3308"/>
                </a:lnTo>
                <a:lnTo>
                  <a:pt x="5222" y="3343"/>
                </a:lnTo>
                <a:lnTo>
                  <a:pt x="5220" y="3379"/>
                </a:lnTo>
                <a:lnTo>
                  <a:pt x="5214" y="3415"/>
                </a:lnTo>
                <a:lnTo>
                  <a:pt x="5206" y="3449"/>
                </a:lnTo>
                <a:lnTo>
                  <a:pt x="5194" y="3485"/>
                </a:lnTo>
                <a:lnTo>
                  <a:pt x="5178" y="3517"/>
                </a:lnTo>
                <a:lnTo>
                  <a:pt x="5160" y="3549"/>
                </a:lnTo>
                <a:lnTo>
                  <a:pt x="5138" y="3581"/>
                </a:lnTo>
                <a:lnTo>
                  <a:pt x="5112" y="3609"/>
                </a:lnTo>
                <a:lnTo>
                  <a:pt x="5112" y="3609"/>
                </a:lnTo>
                <a:close/>
                <a:moveTo>
                  <a:pt x="5490" y="3198"/>
                </a:moveTo>
                <a:lnTo>
                  <a:pt x="5490" y="3198"/>
                </a:lnTo>
                <a:lnTo>
                  <a:pt x="5478" y="3154"/>
                </a:lnTo>
                <a:lnTo>
                  <a:pt x="5464" y="3112"/>
                </a:lnTo>
                <a:lnTo>
                  <a:pt x="5446" y="3068"/>
                </a:lnTo>
                <a:lnTo>
                  <a:pt x="5426" y="3028"/>
                </a:lnTo>
                <a:lnTo>
                  <a:pt x="5402" y="2988"/>
                </a:lnTo>
                <a:lnTo>
                  <a:pt x="5376" y="2948"/>
                </a:lnTo>
                <a:lnTo>
                  <a:pt x="5346" y="2912"/>
                </a:lnTo>
                <a:lnTo>
                  <a:pt x="5312" y="2876"/>
                </a:lnTo>
                <a:lnTo>
                  <a:pt x="5312" y="2876"/>
                </a:lnTo>
                <a:lnTo>
                  <a:pt x="5312" y="2876"/>
                </a:lnTo>
                <a:lnTo>
                  <a:pt x="5288" y="2852"/>
                </a:lnTo>
                <a:lnTo>
                  <a:pt x="5262" y="2830"/>
                </a:lnTo>
                <a:lnTo>
                  <a:pt x="5236" y="2810"/>
                </a:lnTo>
                <a:lnTo>
                  <a:pt x="5210" y="2792"/>
                </a:lnTo>
                <a:lnTo>
                  <a:pt x="5182" y="2774"/>
                </a:lnTo>
                <a:lnTo>
                  <a:pt x="5152" y="2758"/>
                </a:lnTo>
                <a:lnTo>
                  <a:pt x="5124" y="2744"/>
                </a:lnTo>
                <a:lnTo>
                  <a:pt x="5094" y="2730"/>
                </a:lnTo>
                <a:lnTo>
                  <a:pt x="5064" y="2720"/>
                </a:lnTo>
                <a:lnTo>
                  <a:pt x="5034" y="2710"/>
                </a:lnTo>
                <a:lnTo>
                  <a:pt x="5001" y="2702"/>
                </a:lnTo>
                <a:lnTo>
                  <a:pt x="4971" y="2694"/>
                </a:lnTo>
                <a:lnTo>
                  <a:pt x="4939" y="2690"/>
                </a:lnTo>
                <a:lnTo>
                  <a:pt x="4907" y="2686"/>
                </a:lnTo>
                <a:lnTo>
                  <a:pt x="4875" y="2684"/>
                </a:lnTo>
                <a:lnTo>
                  <a:pt x="4845" y="2682"/>
                </a:lnTo>
                <a:lnTo>
                  <a:pt x="4813" y="2684"/>
                </a:lnTo>
                <a:lnTo>
                  <a:pt x="4781" y="2686"/>
                </a:lnTo>
                <a:lnTo>
                  <a:pt x="4749" y="2690"/>
                </a:lnTo>
                <a:lnTo>
                  <a:pt x="4717" y="2694"/>
                </a:lnTo>
                <a:lnTo>
                  <a:pt x="4687" y="2702"/>
                </a:lnTo>
                <a:lnTo>
                  <a:pt x="4655" y="2710"/>
                </a:lnTo>
                <a:lnTo>
                  <a:pt x="4625" y="2720"/>
                </a:lnTo>
                <a:lnTo>
                  <a:pt x="4595" y="2730"/>
                </a:lnTo>
                <a:lnTo>
                  <a:pt x="4565" y="2744"/>
                </a:lnTo>
                <a:lnTo>
                  <a:pt x="4537" y="2758"/>
                </a:lnTo>
                <a:lnTo>
                  <a:pt x="4509" y="2774"/>
                </a:lnTo>
                <a:lnTo>
                  <a:pt x="4481" y="2792"/>
                </a:lnTo>
                <a:lnTo>
                  <a:pt x="4453" y="2810"/>
                </a:lnTo>
                <a:lnTo>
                  <a:pt x="4427" y="2830"/>
                </a:lnTo>
                <a:lnTo>
                  <a:pt x="4401" y="2852"/>
                </a:lnTo>
                <a:lnTo>
                  <a:pt x="4377" y="2876"/>
                </a:lnTo>
                <a:lnTo>
                  <a:pt x="4377" y="2876"/>
                </a:lnTo>
                <a:lnTo>
                  <a:pt x="4345" y="2910"/>
                </a:lnTo>
                <a:lnTo>
                  <a:pt x="4315" y="2948"/>
                </a:lnTo>
                <a:lnTo>
                  <a:pt x="4289" y="2986"/>
                </a:lnTo>
                <a:lnTo>
                  <a:pt x="4265" y="3026"/>
                </a:lnTo>
                <a:lnTo>
                  <a:pt x="4243" y="3066"/>
                </a:lnTo>
                <a:lnTo>
                  <a:pt x="4225" y="3110"/>
                </a:lnTo>
                <a:lnTo>
                  <a:pt x="4211" y="3154"/>
                </a:lnTo>
                <a:lnTo>
                  <a:pt x="4199" y="3198"/>
                </a:lnTo>
                <a:lnTo>
                  <a:pt x="284" y="3198"/>
                </a:lnTo>
                <a:lnTo>
                  <a:pt x="284" y="1884"/>
                </a:lnTo>
                <a:lnTo>
                  <a:pt x="1014" y="1884"/>
                </a:lnTo>
                <a:lnTo>
                  <a:pt x="1014" y="1884"/>
                </a:lnTo>
                <a:lnTo>
                  <a:pt x="1024" y="1930"/>
                </a:lnTo>
                <a:lnTo>
                  <a:pt x="1040" y="1976"/>
                </a:lnTo>
                <a:lnTo>
                  <a:pt x="1058" y="2018"/>
                </a:lnTo>
                <a:lnTo>
                  <a:pt x="1078" y="2060"/>
                </a:lnTo>
                <a:lnTo>
                  <a:pt x="1102" y="2102"/>
                </a:lnTo>
                <a:lnTo>
                  <a:pt x="1130" y="2140"/>
                </a:lnTo>
                <a:lnTo>
                  <a:pt x="1160" y="2178"/>
                </a:lnTo>
                <a:lnTo>
                  <a:pt x="1192" y="2212"/>
                </a:lnTo>
                <a:lnTo>
                  <a:pt x="1192" y="2212"/>
                </a:lnTo>
                <a:lnTo>
                  <a:pt x="1216" y="2236"/>
                </a:lnTo>
                <a:lnTo>
                  <a:pt x="1242" y="2258"/>
                </a:lnTo>
                <a:lnTo>
                  <a:pt x="1268" y="2278"/>
                </a:lnTo>
                <a:lnTo>
                  <a:pt x="1296" y="2298"/>
                </a:lnTo>
                <a:lnTo>
                  <a:pt x="1324" y="2314"/>
                </a:lnTo>
                <a:lnTo>
                  <a:pt x="1352" y="2330"/>
                </a:lnTo>
                <a:lnTo>
                  <a:pt x="1380" y="2344"/>
                </a:lnTo>
                <a:lnTo>
                  <a:pt x="1410" y="2358"/>
                </a:lnTo>
                <a:lnTo>
                  <a:pt x="1440" y="2370"/>
                </a:lnTo>
                <a:lnTo>
                  <a:pt x="1472" y="2378"/>
                </a:lnTo>
                <a:lnTo>
                  <a:pt x="1502" y="2388"/>
                </a:lnTo>
                <a:lnTo>
                  <a:pt x="1534" y="2394"/>
                </a:lnTo>
                <a:lnTo>
                  <a:pt x="1564" y="2400"/>
                </a:lnTo>
                <a:lnTo>
                  <a:pt x="1596" y="2404"/>
                </a:lnTo>
                <a:lnTo>
                  <a:pt x="1628" y="2406"/>
                </a:lnTo>
                <a:lnTo>
                  <a:pt x="1660" y="2406"/>
                </a:lnTo>
                <a:lnTo>
                  <a:pt x="1660" y="2406"/>
                </a:lnTo>
                <a:lnTo>
                  <a:pt x="1707" y="2404"/>
                </a:lnTo>
                <a:lnTo>
                  <a:pt x="1753" y="2400"/>
                </a:lnTo>
                <a:lnTo>
                  <a:pt x="1799" y="2392"/>
                </a:lnTo>
                <a:lnTo>
                  <a:pt x="1845" y="2380"/>
                </a:lnTo>
                <a:lnTo>
                  <a:pt x="1889" y="2366"/>
                </a:lnTo>
                <a:lnTo>
                  <a:pt x="1933" y="2348"/>
                </a:lnTo>
                <a:lnTo>
                  <a:pt x="1975" y="2326"/>
                </a:lnTo>
                <a:lnTo>
                  <a:pt x="2017" y="2302"/>
                </a:lnTo>
                <a:lnTo>
                  <a:pt x="2383" y="2670"/>
                </a:lnTo>
                <a:lnTo>
                  <a:pt x="2585" y="2468"/>
                </a:lnTo>
                <a:lnTo>
                  <a:pt x="2217" y="2100"/>
                </a:lnTo>
                <a:lnTo>
                  <a:pt x="2217" y="2100"/>
                </a:lnTo>
                <a:lnTo>
                  <a:pt x="2233" y="2076"/>
                </a:lnTo>
                <a:lnTo>
                  <a:pt x="2247" y="2050"/>
                </a:lnTo>
                <a:lnTo>
                  <a:pt x="2261" y="2024"/>
                </a:lnTo>
                <a:lnTo>
                  <a:pt x="2273" y="1996"/>
                </a:lnTo>
                <a:lnTo>
                  <a:pt x="2283" y="1970"/>
                </a:lnTo>
                <a:lnTo>
                  <a:pt x="2291" y="1942"/>
                </a:lnTo>
                <a:lnTo>
                  <a:pt x="2299" y="1914"/>
                </a:lnTo>
                <a:lnTo>
                  <a:pt x="2307" y="1884"/>
                </a:lnTo>
                <a:lnTo>
                  <a:pt x="6396" y="1884"/>
                </a:lnTo>
                <a:lnTo>
                  <a:pt x="6396" y="3198"/>
                </a:lnTo>
                <a:lnTo>
                  <a:pt x="5490" y="3198"/>
                </a:lnTo>
                <a:close/>
                <a:moveTo>
                  <a:pt x="1927" y="2012"/>
                </a:moveTo>
                <a:lnTo>
                  <a:pt x="1927" y="2012"/>
                </a:lnTo>
                <a:lnTo>
                  <a:pt x="1899" y="2038"/>
                </a:lnTo>
                <a:lnTo>
                  <a:pt x="1867" y="2060"/>
                </a:lnTo>
                <a:lnTo>
                  <a:pt x="1835" y="2078"/>
                </a:lnTo>
                <a:lnTo>
                  <a:pt x="1803" y="2094"/>
                </a:lnTo>
                <a:lnTo>
                  <a:pt x="1767" y="2106"/>
                </a:lnTo>
                <a:lnTo>
                  <a:pt x="1733" y="2114"/>
                </a:lnTo>
                <a:lnTo>
                  <a:pt x="1697" y="2120"/>
                </a:lnTo>
                <a:lnTo>
                  <a:pt x="1660" y="2122"/>
                </a:lnTo>
                <a:lnTo>
                  <a:pt x="1624" y="2120"/>
                </a:lnTo>
                <a:lnTo>
                  <a:pt x="1588" y="2114"/>
                </a:lnTo>
                <a:lnTo>
                  <a:pt x="1552" y="2106"/>
                </a:lnTo>
                <a:lnTo>
                  <a:pt x="1518" y="2094"/>
                </a:lnTo>
                <a:lnTo>
                  <a:pt x="1484" y="2078"/>
                </a:lnTo>
                <a:lnTo>
                  <a:pt x="1452" y="2060"/>
                </a:lnTo>
                <a:lnTo>
                  <a:pt x="1422" y="2038"/>
                </a:lnTo>
                <a:lnTo>
                  <a:pt x="1394" y="2012"/>
                </a:lnTo>
                <a:lnTo>
                  <a:pt x="1394" y="2012"/>
                </a:lnTo>
                <a:lnTo>
                  <a:pt x="1368" y="1984"/>
                </a:lnTo>
                <a:lnTo>
                  <a:pt x="1346" y="1954"/>
                </a:lnTo>
                <a:lnTo>
                  <a:pt x="1328" y="1922"/>
                </a:lnTo>
                <a:lnTo>
                  <a:pt x="1312" y="1890"/>
                </a:lnTo>
                <a:lnTo>
                  <a:pt x="1300" y="1854"/>
                </a:lnTo>
                <a:lnTo>
                  <a:pt x="1290" y="1820"/>
                </a:lnTo>
                <a:lnTo>
                  <a:pt x="1284" y="1782"/>
                </a:lnTo>
                <a:lnTo>
                  <a:pt x="1284" y="1746"/>
                </a:lnTo>
                <a:lnTo>
                  <a:pt x="1284" y="1746"/>
                </a:lnTo>
                <a:lnTo>
                  <a:pt x="1284" y="1708"/>
                </a:lnTo>
                <a:lnTo>
                  <a:pt x="1290" y="1672"/>
                </a:lnTo>
                <a:lnTo>
                  <a:pt x="1300" y="1636"/>
                </a:lnTo>
                <a:lnTo>
                  <a:pt x="1312" y="1600"/>
                </a:lnTo>
                <a:lnTo>
                  <a:pt x="1328" y="1568"/>
                </a:lnTo>
                <a:lnTo>
                  <a:pt x="1346" y="1536"/>
                </a:lnTo>
                <a:lnTo>
                  <a:pt x="1368" y="1506"/>
                </a:lnTo>
                <a:lnTo>
                  <a:pt x="1394" y="1478"/>
                </a:lnTo>
                <a:lnTo>
                  <a:pt x="1394" y="1478"/>
                </a:lnTo>
                <a:lnTo>
                  <a:pt x="1422" y="1454"/>
                </a:lnTo>
                <a:lnTo>
                  <a:pt x="1452" y="1430"/>
                </a:lnTo>
                <a:lnTo>
                  <a:pt x="1484" y="1412"/>
                </a:lnTo>
                <a:lnTo>
                  <a:pt x="1518" y="1396"/>
                </a:lnTo>
                <a:lnTo>
                  <a:pt x="1552" y="1384"/>
                </a:lnTo>
                <a:lnTo>
                  <a:pt x="1588" y="1376"/>
                </a:lnTo>
                <a:lnTo>
                  <a:pt x="1624" y="1370"/>
                </a:lnTo>
                <a:lnTo>
                  <a:pt x="1660" y="1368"/>
                </a:lnTo>
                <a:lnTo>
                  <a:pt x="1660" y="1368"/>
                </a:lnTo>
                <a:lnTo>
                  <a:pt x="1697" y="1370"/>
                </a:lnTo>
                <a:lnTo>
                  <a:pt x="1733" y="1376"/>
                </a:lnTo>
                <a:lnTo>
                  <a:pt x="1767" y="1384"/>
                </a:lnTo>
                <a:lnTo>
                  <a:pt x="1803" y="1396"/>
                </a:lnTo>
                <a:lnTo>
                  <a:pt x="1835" y="1412"/>
                </a:lnTo>
                <a:lnTo>
                  <a:pt x="1867" y="1430"/>
                </a:lnTo>
                <a:lnTo>
                  <a:pt x="1899" y="1454"/>
                </a:lnTo>
                <a:lnTo>
                  <a:pt x="1927" y="1478"/>
                </a:lnTo>
                <a:lnTo>
                  <a:pt x="1927" y="1478"/>
                </a:lnTo>
                <a:lnTo>
                  <a:pt x="1951" y="1506"/>
                </a:lnTo>
                <a:lnTo>
                  <a:pt x="1975" y="1536"/>
                </a:lnTo>
                <a:lnTo>
                  <a:pt x="1993" y="1568"/>
                </a:lnTo>
                <a:lnTo>
                  <a:pt x="2009" y="1600"/>
                </a:lnTo>
                <a:lnTo>
                  <a:pt x="2021" y="1636"/>
                </a:lnTo>
                <a:lnTo>
                  <a:pt x="2029" y="1672"/>
                </a:lnTo>
                <a:lnTo>
                  <a:pt x="2035" y="1708"/>
                </a:lnTo>
                <a:lnTo>
                  <a:pt x="2037" y="1746"/>
                </a:lnTo>
                <a:lnTo>
                  <a:pt x="2037" y="1746"/>
                </a:lnTo>
                <a:lnTo>
                  <a:pt x="2035" y="1782"/>
                </a:lnTo>
                <a:lnTo>
                  <a:pt x="2029" y="1820"/>
                </a:lnTo>
                <a:lnTo>
                  <a:pt x="2021" y="1854"/>
                </a:lnTo>
                <a:lnTo>
                  <a:pt x="2009" y="1890"/>
                </a:lnTo>
                <a:lnTo>
                  <a:pt x="1993" y="1922"/>
                </a:lnTo>
                <a:lnTo>
                  <a:pt x="1975" y="1954"/>
                </a:lnTo>
                <a:lnTo>
                  <a:pt x="1951" y="1984"/>
                </a:lnTo>
                <a:lnTo>
                  <a:pt x="1927" y="2012"/>
                </a:lnTo>
                <a:lnTo>
                  <a:pt x="1927" y="2012"/>
                </a:lnTo>
                <a:close/>
                <a:moveTo>
                  <a:pt x="6396" y="286"/>
                </a:moveTo>
                <a:lnTo>
                  <a:pt x="6396" y="1600"/>
                </a:lnTo>
                <a:lnTo>
                  <a:pt x="2305" y="1600"/>
                </a:lnTo>
                <a:lnTo>
                  <a:pt x="2305" y="1600"/>
                </a:lnTo>
                <a:lnTo>
                  <a:pt x="2293" y="1554"/>
                </a:lnTo>
                <a:lnTo>
                  <a:pt x="2279" y="1512"/>
                </a:lnTo>
                <a:lnTo>
                  <a:pt x="2261" y="1468"/>
                </a:lnTo>
                <a:lnTo>
                  <a:pt x="2241" y="1426"/>
                </a:lnTo>
                <a:lnTo>
                  <a:pt x="2217" y="1386"/>
                </a:lnTo>
                <a:lnTo>
                  <a:pt x="2191" y="1348"/>
                </a:lnTo>
                <a:lnTo>
                  <a:pt x="2161" y="1312"/>
                </a:lnTo>
                <a:lnTo>
                  <a:pt x="2129" y="1278"/>
                </a:lnTo>
                <a:lnTo>
                  <a:pt x="2129" y="1278"/>
                </a:lnTo>
                <a:lnTo>
                  <a:pt x="2103" y="1254"/>
                </a:lnTo>
                <a:lnTo>
                  <a:pt x="2079" y="1232"/>
                </a:lnTo>
                <a:lnTo>
                  <a:pt x="2051" y="1212"/>
                </a:lnTo>
                <a:lnTo>
                  <a:pt x="2025" y="1192"/>
                </a:lnTo>
                <a:lnTo>
                  <a:pt x="1997" y="1176"/>
                </a:lnTo>
                <a:lnTo>
                  <a:pt x="1969" y="1160"/>
                </a:lnTo>
                <a:lnTo>
                  <a:pt x="1939" y="1146"/>
                </a:lnTo>
                <a:lnTo>
                  <a:pt x="1909" y="1132"/>
                </a:lnTo>
                <a:lnTo>
                  <a:pt x="1879" y="1122"/>
                </a:lnTo>
                <a:lnTo>
                  <a:pt x="1849" y="1112"/>
                </a:lnTo>
                <a:lnTo>
                  <a:pt x="1819" y="1102"/>
                </a:lnTo>
                <a:lnTo>
                  <a:pt x="1787" y="1096"/>
                </a:lnTo>
                <a:lnTo>
                  <a:pt x="1755" y="1090"/>
                </a:lnTo>
                <a:lnTo>
                  <a:pt x="1725" y="1088"/>
                </a:lnTo>
                <a:lnTo>
                  <a:pt x="1693" y="1084"/>
                </a:lnTo>
                <a:lnTo>
                  <a:pt x="1660" y="1084"/>
                </a:lnTo>
                <a:lnTo>
                  <a:pt x="1628" y="1084"/>
                </a:lnTo>
                <a:lnTo>
                  <a:pt x="1596" y="1088"/>
                </a:lnTo>
                <a:lnTo>
                  <a:pt x="1564" y="1090"/>
                </a:lnTo>
                <a:lnTo>
                  <a:pt x="1534" y="1096"/>
                </a:lnTo>
                <a:lnTo>
                  <a:pt x="1502" y="1102"/>
                </a:lnTo>
                <a:lnTo>
                  <a:pt x="1472" y="1112"/>
                </a:lnTo>
                <a:lnTo>
                  <a:pt x="1440" y="1122"/>
                </a:lnTo>
                <a:lnTo>
                  <a:pt x="1410" y="1132"/>
                </a:lnTo>
                <a:lnTo>
                  <a:pt x="1380" y="1146"/>
                </a:lnTo>
                <a:lnTo>
                  <a:pt x="1352" y="1160"/>
                </a:lnTo>
                <a:lnTo>
                  <a:pt x="1324" y="1176"/>
                </a:lnTo>
                <a:lnTo>
                  <a:pt x="1296" y="1192"/>
                </a:lnTo>
                <a:lnTo>
                  <a:pt x="1268" y="1212"/>
                </a:lnTo>
                <a:lnTo>
                  <a:pt x="1242" y="1232"/>
                </a:lnTo>
                <a:lnTo>
                  <a:pt x="1216" y="1254"/>
                </a:lnTo>
                <a:lnTo>
                  <a:pt x="1192" y="1278"/>
                </a:lnTo>
                <a:lnTo>
                  <a:pt x="1192" y="1278"/>
                </a:lnTo>
                <a:lnTo>
                  <a:pt x="1160" y="1312"/>
                </a:lnTo>
                <a:lnTo>
                  <a:pt x="1130" y="1348"/>
                </a:lnTo>
                <a:lnTo>
                  <a:pt x="1104" y="1386"/>
                </a:lnTo>
                <a:lnTo>
                  <a:pt x="1080" y="1426"/>
                </a:lnTo>
                <a:lnTo>
                  <a:pt x="1058" y="1468"/>
                </a:lnTo>
                <a:lnTo>
                  <a:pt x="1042" y="1512"/>
                </a:lnTo>
                <a:lnTo>
                  <a:pt x="1026" y="1554"/>
                </a:lnTo>
                <a:lnTo>
                  <a:pt x="1014" y="1600"/>
                </a:lnTo>
                <a:lnTo>
                  <a:pt x="284" y="1600"/>
                </a:lnTo>
                <a:lnTo>
                  <a:pt x="284" y="286"/>
                </a:lnTo>
                <a:lnTo>
                  <a:pt x="6396" y="286"/>
                </a:lnTo>
                <a:close/>
                <a:moveTo>
                  <a:pt x="284" y="6395"/>
                </a:moveTo>
                <a:lnTo>
                  <a:pt x="284" y="5081"/>
                </a:lnTo>
                <a:lnTo>
                  <a:pt x="2733" y="5081"/>
                </a:lnTo>
                <a:lnTo>
                  <a:pt x="2733" y="5081"/>
                </a:lnTo>
                <a:lnTo>
                  <a:pt x="2745" y="5125"/>
                </a:lnTo>
                <a:lnTo>
                  <a:pt x="2759" y="5169"/>
                </a:lnTo>
                <a:lnTo>
                  <a:pt x="2777" y="5211"/>
                </a:lnTo>
                <a:lnTo>
                  <a:pt x="2797" y="5251"/>
                </a:lnTo>
                <a:lnTo>
                  <a:pt x="2821" y="5291"/>
                </a:lnTo>
                <a:lnTo>
                  <a:pt x="2847" y="5329"/>
                </a:lnTo>
                <a:lnTo>
                  <a:pt x="2877" y="5365"/>
                </a:lnTo>
                <a:lnTo>
                  <a:pt x="2909" y="5399"/>
                </a:lnTo>
                <a:lnTo>
                  <a:pt x="2909" y="5399"/>
                </a:lnTo>
                <a:lnTo>
                  <a:pt x="2933" y="5421"/>
                </a:lnTo>
                <a:lnTo>
                  <a:pt x="2957" y="5443"/>
                </a:lnTo>
                <a:lnTo>
                  <a:pt x="2983" y="5463"/>
                </a:lnTo>
                <a:lnTo>
                  <a:pt x="3009" y="5481"/>
                </a:lnTo>
                <a:lnTo>
                  <a:pt x="3037" y="5499"/>
                </a:lnTo>
                <a:lnTo>
                  <a:pt x="3065" y="5515"/>
                </a:lnTo>
                <a:lnTo>
                  <a:pt x="3093" y="5529"/>
                </a:lnTo>
                <a:lnTo>
                  <a:pt x="3123" y="5543"/>
                </a:lnTo>
                <a:lnTo>
                  <a:pt x="3153" y="5555"/>
                </a:lnTo>
                <a:lnTo>
                  <a:pt x="3183" y="5565"/>
                </a:lnTo>
                <a:lnTo>
                  <a:pt x="3215" y="5573"/>
                </a:lnTo>
                <a:lnTo>
                  <a:pt x="3247" y="5579"/>
                </a:lnTo>
                <a:lnTo>
                  <a:pt x="3279" y="5585"/>
                </a:lnTo>
                <a:lnTo>
                  <a:pt x="3311" y="5589"/>
                </a:lnTo>
                <a:lnTo>
                  <a:pt x="3343" y="5591"/>
                </a:lnTo>
                <a:lnTo>
                  <a:pt x="3377" y="5593"/>
                </a:lnTo>
                <a:lnTo>
                  <a:pt x="3377" y="5593"/>
                </a:lnTo>
                <a:lnTo>
                  <a:pt x="3425" y="5591"/>
                </a:lnTo>
                <a:lnTo>
                  <a:pt x="3471" y="5585"/>
                </a:lnTo>
                <a:lnTo>
                  <a:pt x="3517" y="5577"/>
                </a:lnTo>
                <a:lnTo>
                  <a:pt x="3563" y="5565"/>
                </a:lnTo>
                <a:lnTo>
                  <a:pt x="3607" y="5551"/>
                </a:lnTo>
                <a:lnTo>
                  <a:pt x="3651" y="5533"/>
                </a:lnTo>
                <a:lnTo>
                  <a:pt x="3691" y="5513"/>
                </a:lnTo>
                <a:lnTo>
                  <a:pt x="3733" y="5489"/>
                </a:lnTo>
                <a:lnTo>
                  <a:pt x="4099" y="5855"/>
                </a:lnTo>
                <a:lnTo>
                  <a:pt x="4301" y="5655"/>
                </a:lnTo>
                <a:lnTo>
                  <a:pt x="3933" y="5287"/>
                </a:lnTo>
                <a:lnTo>
                  <a:pt x="3933" y="5287"/>
                </a:lnTo>
                <a:lnTo>
                  <a:pt x="3949" y="5263"/>
                </a:lnTo>
                <a:lnTo>
                  <a:pt x="3961" y="5239"/>
                </a:lnTo>
                <a:lnTo>
                  <a:pt x="3975" y="5213"/>
                </a:lnTo>
                <a:lnTo>
                  <a:pt x="3985" y="5187"/>
                </a:lnTo>
                <a:lnTo>
                  <a:pt x="4005" y="5135"/>
                </a:lnTo>
                <a:lnTo>
                  <a:pt x="4019" y="5081"/>
                </a:lnTo>
                <a:lnTo>
                  <a:pt x="6396" y="5081"/>
                </a:lnTo>
                <a:lnTo>
                  <a:pt x="6396" y="6395"/>
                </a:lnTo>
                <a:lnTo>
                  <a:pt x="284" y="6395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58625" tIns="29300" rIns="58625" bIns="293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59" name="Google Shape;1112;p96">
            <a:extLst>
              <a:ext uri="{FF2B5EF4-FFF2-40B4-BE49-F238E27FC236}">
                <a16:creationId xmlns:a16="http://schemas.microsoft.com/office/drawing/2014/main" id="{7E479C76-10E8-49D1-B9B1-2C0447FF0135}"/>
              </a:ext>
            </a:extLst>
          </p:cNvPr>
          <p:cNvSpPr/>
          <p:nvPr/>
        </p:nvSpPr>
        <p:spPr>
          <a:xfrm>
            <a:off x="8368794" y="2210431"/>
            <a:ext cx="581704" cy="581617"/>
          </a:xfrm>
          <a:custGeom>
            <a:avLst/>
            <a:gdLst/>
            <a:ahLst/>
            <a:cxnLst/>
            <a:rect l="l" t="t" r="r" b="b"/>
            <a:pathLst>
              <a:path w="6709" h="6708" extrusionOk="0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58625" tIns="29300" rIns="58625" bIns="293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F4A4921D-EC5D-4230-B6E5-DDE8F5E9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" y="280388"/>
            <a:ext cx="10515600" cy="382173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1. PLANTEAMIENTO DEL PROBLEMA</a:t>
            </a:r>
          </a:p>
        </p:txBody>
      </p:sp>
      <p:sp>
        <p:nvSpPr>
          <p:cNvPr id="61" name="Google Shape;1061;p96">
            <a:extLst>
              <a:ext uri="{FF2B5EF4-FFF2-40B4-BE49-F238E27FC236}">
                <a16:creationId xmlns:a16="http://schemas.microsoft.com/office/drawing/2014/main" id="{9909DF5C-8E6A-4BD8-B226-954CEFFCD468}"/>
              </a:ext>
            </a:extLst>
          </p:cNvPr>
          <p:cNvSpPr/>
          <p:nvPr/>
        </p:nvSpPr>
        <p:spPr>
          <a:xfrm>
            <a:off x="993566" y="2605047"/>
            <a:ext cx="1420441" cy="8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Marzo - 2014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Brasil: Se destapa el escandalo de “Lava Jato”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Google Shape;1061;p96">
            <a:extLst>
              <a:ext uri="{FF2B5EF4-FFF2-40B4-BE49-F238E27FC236}">
                <a16:creationId xmlns:a16="http://schemas.microsoft.com/office/drawing/2014/main" id="{2D8B2E17-FBA8-40C9-BA5C-470E5991506E}"/>
              </a:ext>
            </a:extLst>
          </p:cNvPr>
          <p:cNvSpPr/>
          <p:nvPr/>
        </p:nvSpPr>
        <p:spPr>
          <a:xfrm>
            <a:off x="4263913" y="1822624"/>
            <a:ext cx="1522998" cy="7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Diciembre - 2017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Jorge Glas y otros seis acusado por asociación ilícita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" name="Google Shape;1061;p96">
            <a:extLst>
              <a:ext uri="{FF2B5EF4-FFF2-40B4-BE49-F238E27FC236}">
                <a16:creationId xmlns:a16="http://schemas.microsoft.com/office/drawing/2014/main" id="{31967CDA-079A-42FF-ACD0-7535EC052B6C}"/>
              </a:ext>
            </a:extLst>
          </p:cNvPr>
          <p:cNvSpPr/>
          <p:nvPr/>
        </p:nvSpPr>
        <p:spPr>
          <a:xfrm>
            <a:off x="4323837" y="3716846"/>
            <a:ext cx="1522998" cy="113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Diciembre - 2016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Empieza investigación en Ecuador a cargo de Galo Chiriboga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" name="Google Shape;1061;p96">
            <a:extLst>
              <a:ext uri="{FF2B5EF4-FFF2-40B4-BE49-F238E27FC236}">
                <a16:creationId xmlns:a16="http://schemas.microsoft.com/office/drawing/2014/main" id="{197EDE80-5799-4970-A22B-21608518BA43}"/>
              </a:ext>
            </a:extLst>
          </p:cNvPr>
          <p:cNvSpPr/>
          <p:nvPr/>
        </p:nvSpPr>
        <p:spPr>
          <a:xfrm>
            <a:off x="7840717" y="1030868"/>
            <a:ext cx="1522998" cy="7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Agosto - 2019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Fiscalía acusa formalmente a Rafael Correa y otras 21 personas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" name="Google Shape;1061;p96">
            <a:extLst>
              <a:ext uri="{FF2B5EF4-FFF2-40B4-BE49-F238E27FC236}">
                <a16:creationId xmlns:a16="http://schemas.microsoft.com/office/drawing/2014/main" id="{9A2F2646-7A39-4903-BD40-9B1BB959B09B}"/>
              </a:ext>
            </a:extLst>
          </p:cNvPr>
          <p:cNvSpPr/>
          <p:nvPr/>
        </p:nvSpPr>
        <p:spPr>
          <a:xfrm>
            <a:off x="8123821" y="2962076"/>
            <a:ext cx="1648167" cy="7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Abril - 2020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Declaración de culpabilidad de existencia de red de sobornos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6" name="Picture 10" descr="Resultado de imagen para fiscalia general del estado ecuador">
            <a:extLst>
              <a:ext uri="{FF2B5EF4-FFF2-40B4-BE49-F238E27FC236}">
                <a16:creationId xmlns:a16="http://schemas.microsoft.com/office/drawing/2014/main" id="{29F2260A-9FFB-4E16-8687-9D125CD9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04" y="4921288"/>
            <a:ext cx="1220581" cy="10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061;p96">
            <a:extLst>
              <a:ext uri="{FF2B5EF4-FFF2-40B4-BE49-F238E27FC236}">
                <a16:creationId xmlns:a16="http://schemas.microsoft.com/office/drawing/2014/main" id="{172364FB-621B-4107-8E9F-45D0D2F72B25}"/>
              </a:ext>
            </a:extLst>
          </p:cNvPr>
          <p:cNvSpPr/>
          <p:nvPr/>
        </p:nvSpPr>
        <p:spPr>
          <a:xfrm>
            <a:off x="6197310" y="3367971"/>
            <a:ext cx="1522998" cy="7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b="1" kern="0" dirty="0">
                <a:solidFill>
                  <a:srgbClr val="EB8C00"/>
                </a:solidFill>
                <a:ea typeface="Arial"/>
                <a:cs typeface="Arial"/>
                <a:sym typeface="Arial"/>
              </a:rPr>
              <a:t>Mayo - 2019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  <a:buSzPts val="700"/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Pagos para financiamiento de candidatura 2013</a:t>
            </a:r>
            <a:endParaRPr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8" name="Picture 2" descr="Resultado de imagen para ministerio de electricidad y energÃ­a renovable">
            <a:extLst>
              <a:ext uri="{FF2B5EF4-FFF2-40B4-BE49-F238E27FC236}">
                <a16:creationId xmlns:a16="http://schemas.microsoft.com/office/drawing/2014/main" id="{7E453EDB-D256-4482-9317-370819857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7905"/>
          <a:stretch/>
        </p:blipFill>
        <p:spPr bwMode="auto">
          <a:xfrm>
            <a:off x="4101120" y="890064"/>
            <a:ext cx="1407355" cy="6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Resultado de imagen para ministerio de transporte y obras publicas">
            <a:extLst>
              <a:ext uri="{FF2B5EF4-FFF2-40B4-BE49-F238E27FC236}">
                <a16:creationId xmlns:a16="http://schemas.microsoft.com/office/drawing/2014/main" id="{ED0DE24B-035C-47A4-93CB-98E0DD6E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09" y="799418"/>
            <a:ext cx="1044402" cy="8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Resultado de imagen para ministerio de hidrocarburos">
            <a:extLst>
              <a:ext uri="{FF2B5EF4-FFF2-40B4-BE49-F238E27FC236}">
                <a16:creationId xmlns:a16="http://schemas.microsoft.com/office/drawing/2014/main" id="{5F073388-EC4D-47A0-B3F4-C00E6705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8" y="867737"/>
            <a:ext cx="2351820" cy="8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B454E3AE-7B9B-4AEC-9993-80CD051788D8}"/>
              </a:ext>
            </a:extLst>
          </p:cNvPr>
          <p:cNvSpPr txBox="1">
            <a:spLocks/>
          </p:cNvSpPr>
          <p:nvPr/>
        </p:nvSpPr>
        <p:spPr>
          <a:xfrm>
            <a:off x="9489924" y="3727639"/>
            <a:ext cx="2506558" cy="11948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500" b="0" kern="1200" spc="-1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3500" b="0" u="none" strike="noStrike" kern="1200" cap="none" spc="-10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33.5 millones</a:t>
            </a:r>
          </a:p>
        </p:txBody>
      </p:sp>
      <p:pic>
        <p:nvPicPr>
          <p:cNvPr id="72" name="Imagen 2056">
            <a:extLst>
              <a:ext uri="{FF2B5EF4-FFF2-40B4-BE49-F238E27FC236}">
                <a16:creationId xmlns:a16="http://schemas.microsoft.com/office/drawing/2014/main" id="{6C3D4E2B-AB2E-4A74-82C2-3515F1FD5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060" y="5019730"/>
            <a:ext cx="911247" cy="11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heme/theme1.xml><?xml version="1.0" encoding="utf-8"?>
<a:theme xmlns:a="http://schemas.openxmlformats.org/drawingml/2006/main" name="Presentación tesi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tesis" id="{F6FDD223-B417-478A-A451-3D74941E709D}" vid="{CFD76FA8-B039-4D4B-9A7B-731C89994475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6856</TotalTime>
  <Words>3192</Words>
  <Application>Microsoft Office PowerPoint</Application>
  <PresentationFormat>Widescreen</PresentationFormat>
  <Paragraphs>561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Georgia</vt:lpstr>
      <vt:lpstr>Gill Sans</vt:lpstr>
      <vt:lpstr>Noto Sans</vt:lpstr>
      <vt:lpstr>Open Sans</vt:lpstr>
      <vt:lpstr>Times New Roman</vt:lpstr>
      <vt:lpstr>Presentación tesis</vt:lpstr>
      <vt:lpstr>Tema8</vt:lpstr>
      <vt:lpstr>CorelDRAW</vt:lpstr>
      <vt:lpstr>PowerPoint Presentation</vt:lpstr>
      <vt:lpstr>CONTENIDO GENERAL</vt:lpstr>
      <vt:lpstr>INTRODUCCIÓN</vt:lpstr>
      <vt:lpstr>PowerPoint Presentation</vt:lpstr>
      <vt:lpstr>1. PLANTEAMIENTO DEL PROBLEMA</vt:lpstr>
      <vt:lpstr>1. PLANTEAMIENTO DEL PROBLEMA</vt:lpstr>
      <vt:lpstr>1. PLANTEAMIENTO DEL PROBLEMA</vt:lpstr>
      <vt:lpstr>PowerPoint Presentation</vt:lpstr>
      <vt:lpstr>1. PLANTEAMIENTO DEL PROBLEMA</vt:lpstr>
      <vt:lpstr> JUSTIFICACIÓN</vt:lpstr>
      <vt:lpstr>OBJETIVOS</vt:lpstr>
      <vt:lpstr>2. OBJETIVOS DE LA INVESTIGACIÓN</vt:lpstr>
      <vt:lpstr>MARCO TEÓRICO</vt:lpstr>
      <vt:lpstr>TEORÍA RELACIONAL AL RIESGO </vt:lpstr>
      <vt:lpstr>MARCO  REFERENCIAL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MARCO METODOLÓGICO</vt:lpstr>
      <vt:lpstr>PowerPoint Presentation</vt:lpstr>
      <vt:lpstr>PowerPoint Presentation</vt:lpstr>
      <vt:lpstr>PowerPoint Presentation</vt:lpstr>
      <vt:lpstr>PowerPoint Presentation</vt:lpstr>
      <vt:lpstr>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CONCLUSIONES</vt:lpstr>
      <vt:lpstr>7. CONCLUSIONES</vt:lpstr>
      <vt:lpstr>7. CONCLUSIONES</vt:lpstr>
      <vt:lpstr>RECOMENDACIONES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Katyta Farías</dc:creator>
  <cp:lastModifiedBy>Victor Pillajo</cp:lastModifiedBy>
  <cp:revision>294</cp:revision>
  <dcterms:created xsi:type="dcterms:W3CDTF">2018-05-19T21:54:56Z</dcterms:created>
  <dcterms:modified xsi:type="dcterms:W3CDTF">2020-11-11T03:40:45Z</dcterms:modified>
</cp:coreProperties>
</file>