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notesMasterIdLst>
    <p:notesMasterId r:id="rId35"/>
  </p:notesMasterIdLst>
  <p:sldIdLst>
    <p:sldId id="333" r:id="rId2"/>
    <p:sldId id="334" r:id="rId3"/>
    <p:sldId id="389" r:id="rId4"/>
    <p:sldId id="390" r:id="rId5"/>
    <p:sldId id="387" r:id="rId6"/>
    <p:sldId id="392" r:id="rId7"/>
    <p:sldId id="391" r:id="rId8"/>
    <p:sldId id="336" r:id="rId9"/>
    <p:sldId id="338" r:id="rId10"/>
    <p:sldId id="393" r:id="rId11"/>
    <p:sldId id="394" r:id="rId12"/>
    <p:sldId id="395" r:id="rId13"/>
    <p:sldId id="396" r:id="rId14"/>
    <p:sldId id="397" r:id="rId15"/>
    <p:sldId id="398" r:id="rId16"/>
    <p:sldId id="399" r:id="rId17"/>
    <p:sldId id="400" r:id="rId18"/>
    <p:sldId id="401" r:id="rId19"/>
    <p:sldId id="402" r:id="rId20"/>
    <p:sldId id="404" r:id="rId21"/>
    <p:sldId id="403" r:id="rId22"/>
    <p:sldId id="406" r:id="rId23"/>
    <p:sldId id="405" r:id="rId24"/>
    <p:sldId id="407" r:id="rId25"/>
    <p:sldId id="408" r:id="rId26"/>
    <p:sldId id="410" r:id="rId27"/>
    <p:sldId id="409" r:id="rId28"/>
    <p:sldId id="411" r:id="rId29"/>
    <p:sldId id="412" r:id="rId30"/>
    <p:sldId id="413" r:id="rId31"/>
    <p:sldId id="414" r:id="rId32"/>
    <p:sldId id="415" r:id="rId33"/>
    <p:sldId id="370"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FF00"/>
    <a:srgbClr val="99FFCC"/>
    <a:srgbClr val="CCCCFF"/>
    <a:srgbClr val="FF9999"/>
    <a:srgbClr val="00FF99"/>
    <a:srgbClr val="CCFFFF"/>
    <a:srgbClr val="CCECFF"/>
    <a:srgbClr val="FFFF99"/>
    <a:srgbClr val="AAC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37" autoAdjust="0"/>
  </p:normalViewPr>
  <p:slideViewPr>
    <p:cSldViewPr>
      <p:cViewPr>
        <p:scale>
          <a:sx n="77" d="100"/>
          <a:sy n="77" d="100"/>
        </p:scale>
        <p:origin x="-120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t>30/09/2020</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t>‹Nº›</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688"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1002535" y="1068635"/>
            <a:ext cx="7973190" cy="6217087"/>
          </a:xfrm>
          <a:prstGeom prst="rect">
            <a:avLst/>
          </a:prstGeom>
          <a:noFill/>
          <a:ln w="9525">
            <a:noFill/>
            <a:miter lim="800000"/>
            <a:headEnd/>
            <a:tailEnd/>
          </a:ln>
        </p:spPr>
        <p:txBody>
          <a:bodyPr wrap="square">
            <a:spAutoFit/>
          </a:bodyPr>
          <a:lstStyle/>
          <a:p>
            <a:pPr algn="ctr"/>
            <a:r>
              <a:rPr lang="es-EC" sz="1600" b="1" dirty="0" smtClean="0"/>
              <a:t>Efecto de un inóculo de bacterias ácido-lácticas sobre la calidad nutricional y fermentativa de silo de avena (</a:t>
            </a:r>
            <a:r>
              <a:rPr lang="es-EC" sz="1600" b="1" i="1" dirty="0"/>
              <a:t>A</a:t>
            </a:r>
            <a:r>
              <a:rPr lang="es-EC" sz="1600" b="1" i="1" dirty="0" smtClean="0"/>
              <a:t>vena sativa</a:t>
            </a:r>
            <a:r>
              <a:rPr lang="es-EC" sz="1600" b="1" dirty="0" smtClean="0"/>
              <a:t>)</a:t>
            </a:r>
            <a:endParaRPr lang="es-EC" sz="1600" dirty="0" smtClean="0"/>
          </a:p>
          <a:p>
            <a:pPr algn="ctr"/>
            <a:endParaRPr lang="es-EC" sz="1600" b="1" dirty="0" smtClean="0"/>
          </a:p>
          <a:p>
            <a:pPr algn="ctr"/>
            <a:r>
              <a:rPr lang="es-EC" sz="1600" dirty="0" smtClean="0"/>
              <a:t>Tingo Jácome, Francisco Javier</a:t>
            </a:r>
          </a:p>
          <a:p>
            <a:pPr algn="ctr"/>
            <a:endParaRPr lang="es-EC" sz="1600" dirty="0" smtClean="0"/>
          </a:p>
          <a:p>
            <a:pPr algn="ctr"/>
            <a:r>
              <a:rPr lang="es-ES_tradnl" sz="1600" dirty="0" smtClean="0"/>
              <a:t>Vicerrectorado de Investigación Innovación y Transferencia De Tecnología</a:t>
            </a:r>
          </a:p>
          <a:p>
            <a:pPr algn="ctr"/>
            <a:endParaRPr lang="es-ES_tradnl" sz="1600" dirty="0" smtClean="0"/>
          </a:p>
          <a:p>
            <a:pPr algn="ctr"/>
            <a:r>
              <a:rPr lang="es-ES_tradnl" sz="1600" dirty="0" smtClean="0"/>
              <a:t>Centro de Posgrados</a:t>
            </a:r>
          </a:p>
          <a:p>
            <a:pPr algn="ctr"/>
            <a:endParaRPr lang="es-ES_tradnl" sz="1600" dirty="0"/>
          </a:p>
          <a:p>
            <a:pPr algn="ctr"/>
            <a:r>
              <a:rPr lang="es-EC" sz="1600" dirty="0"/>
              <a:t>Maestría </a:t>
            </a:r>
            <a:r>
              <a:rPr lang="es-EC" sz="1600" dirty="0" smtClean="0"/>
              <a:t>en </a:t>
            </a:r>
            <a:r>
              <a:rPr lang="es-EC" sz="1600" dirty="0"/>
              <a:t>Nutrición </a:t>
            </a:r>
            <a:r>
              <a:rPr lang="es-EC" sz="1600" dirty="0" smtClean="0"/>
              <a:t>y Producción </a:t>
            </a:r>
            <a:r>
              <a:rPr lang="es-EC" sz="1600" dirty="0"/>
              <a:t>Animal</a:t>
            </a:r>
            <a:endParaRPr lang="en-US" sz="1600" dirty="0"/>
          </a:p>
          <a:p>
            <a:pPr algn="ctr"/>
            <a:endParaRPr lang="es-EC" sz="1600" dirty="0"/>
          </a:p>
          <a:p>
            <a:pPr algn="ctr"/>
            <a:r>
              <a:rPr lang="es-ES_tradnl" sz="1600" dirty="0"/>
              <a:t> </a:t>
            </a:r>
            <a:r>
              <a:rPr lang="es-EC" sz="1600" dirty="0"/>
              <a:t>Trabajo de titulación previo a la obtención del título de Magíster en Nutrición y Producción </a:t>
            </a:r>
            <a:r>
              <a:rPr lang="es-EC" sz="1600" dirty="0" smtClean="0"/>
              <a:t>Animal</a:t>
            </a:r>
          </a:p>
          <a:p>
            <a:pPr algn="ctr"/>
            <a:endParaRPr lang="es-EC" sz="1600" dirty="0" smtClean="0"/>
          </a:p>
          <a:p>
            <a:pPr algn="ctr"/>
            <a:r>
              <a:rPr lang="es-EC" sz="1600" dirty="0" smtClean="0"/>
              <a:t>Ing. </a:t>
            </a:r>
            <a:r>
              <a:rPr lang="es-EC" sz="1600" dirty="0" err="1" smtClean="0"/>
              <a:t>Agp</a:t>
            </a:r>
            <a:r>
              <a:rPr lang="es-EC" sz="1600" dirty="0" smtClean="0"/>
              <a:t>. Gutiérrez León, Francisco Adolfo Mg.</a:t>
            </a:r>
          </a:p>
          <a:p>
            <a:pPr algn="ctr"/>
            <a:r>
              <a:rPr lang="es-EC" sz="1600" dirty="0"/>
              <a:t> </a:t>
            </a:r>
            <a:endParaRPr lang="en-US" sz="1600" dirty="0"/>
          </a:p>
          <a:p>
            <a:pPr algn="ctr"/>
            <a:r>
              <a:rPr lang="es-EC" sz="1600" dirty="0"/>
              <a:t> </a:t>
            </a:r>
            <a:r>
              <a:rPr lang="es-EC" sz="1600" dirty="0" smtClean="0"/>
              <a:t>18 </a:t>
            </a:r>
            <a:r>
              <a:rPr lang="es-EC" sz="1600" dirty="0"/>
              <a:t>De Agosto Del 2020</a:t>
            </a:r>
            <a:endParaRPr lang="en-US" sz="1600" dirty="0"/>
          </a:p>
          <a:p>
            <a:pPr algn="ctr"/>
            <a:endParaRPr lang="en-US" dirty="0"/>
          </a:p>
          <a:p>
            <a:pPr algn="ctr"/>
            <a:endParaRPr lang="es-ES_tradnl" dirty="0" smtClean="0"/>
          </a:p>
          <a:p>
            <a:pPr algn="ctr"/>
            <a:endParaRPr lang="es-EC" b="1" dirty="0" smtClean="0"/>
          </a:p>
          <a:p>
            <a:pPr algn="ctr"/>
            <a:endParaRPr lang="es-ES_tradnl" b="1" dirty="0" smtClean="0"/>
          </a:p>
          <a:p>
            <a:pPr algn="ctr"/>
            <a:endParaRPr lang="es-ES_tradnl" b="1" dirty="0"/>
          </a:p>
          <a:p>
            <a:pPr algn="ctr"/>
            <a:endParaRPr lang="es-ES_tradnl" b="1" dirty="0" smtClean="0"/>
          </a:p>
          <a:p>
            <a:pPr algn="ctr"/>
            <a:r>
              <a:rPr lang="es-ES_tradnl" b="1" dirty="0"/>
              <a:t> </a:t>
            </a:r>
            <a:endParaRPr lang="es-EC" sz="1600" dirty="0"/>
          </a:p>
        </p:txBody>
      </p:sp>
      <p:pic>
        <p:nvPicPr>
          <p:cNvPr id="5123" name="3 Imagen" descr="C:\Users\Tania\Desktop\Caratulas\LOGOESPE-1.png"/>
          <p:cNvPicPr>
            <a:picLocks noChangeAspect="1" noChangeArrowheads="1"/>
          </p:cNvPicPr>
          <p:nvPr/>
        </p:nvPicPr>
        <p:blipFill>
          <a:blip r:embed="rId2"/>
          <a:srcRect/>
          <a:stretch>
            <a:fillRect/>
          </a:stretch>
        </p:blipFill>
        <p:spPr bwMode="auto">
          <a:xfrm>
            <a:off x="0" y="150813"/>
            <a:ext cx="3786188" cy="857250"/>
          </a:xfrm>
          <a:prstGeom prst="rect">
            <a:avLst/>
          </a:prstGeom>
          <a:noFill/>
          <a:ln w="9525">
            <a:noFill/>
            <a:miter lim="800000"/>
            <a:headEnd/>
            <a:tailEnd/>
          </a:ln>
        </p:spPr>
      </p:pic>
    </p:spTree>
    <p:extLst>
      <p:ext uri="{BB962C8B-B14F-4D97-AF65-F5344CB8AC3E}">
        <p14:creationId xmlns:p14="http://schemas.microsoft.com/office/powerpoint/2010/main" val="2227634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p:spPr>
        <p:txBody>
          <a:bodyPr/>
          <a:lstStyle/>
          <a:p>
            <a:endParaRPr lang="es-EC" dirty="0" smtClean="0">
              <a:solidFill>
                <a:schemeClr val="tx1"/>
              </a:solidFill>
            </a:endParaRPr>
          </a:p>
          <a:p>
            <a:pPr marL="0" indent="0">
              <a:buNone/>
            </a:pPr>
            <a:r>
              <a:rPr lang="es-EC" b="1" dirty="0" smtClean="0">
                <a:solidFill>
                  <a:schemeClr val="tx1"/>
                </a:solidFill>
              </a:rPr>
              <a:t>Materiales, equipos y reactivos</a:t>
            </a:r>
          </a:p>
          <a:p>
            <a:pPr marL="0" indent="0">
              <a:buNone/>
            </a:pPr>
            <a:endParaRPr lang="es-EC" b="1" dirty="0">
              <a:solidFill>
                <a:schemeClr val="tx1"/>
              </a:solidFill>
            </a:endParaRPr>
          </a:p>
          <a:p>
            <a:r>
              <a:rPr lang="es-EC" dirty="0" smtClean="0">
                <a:solidFill>
                  <a:schemeClr val="tx1"/>
                </a:solidFill>
              </a:rPr>
              <a:t>Aislamiento de bacterias acido – lácticas epifitas (M y E de campo y de laboratorio, Reactivos)</a:t>
            </a:r>
          </a:p>
          <a:p>
            <a:pPr marL="0" indent="0">
              <a:buNone/>
            </a:pPr>
            <a:endParaRPr lang="es-EC" dirty="0" smtClean="0">
              <a:solidFill>
                <a:schemeClr val="tx1"/>
              </a:solidFill>
            </a:endParaRPr>
          </a:p>
          <a:p>
            <a:r>
              <a:rPr lang="es-EC" dirty="0" smtClean="0">
                <a:solidFill>
                  <a:schemeClr val="tx1"/>
                </a:solidFill>
              </a:rPr>
              <a:t>Implementación de tratamientos y evaluación nutricional y fermentativa de microsilios  (m y E y de laboratorio, Reactivos) </a:t>
            </a:r>
            <a:endParaRPr lang="es-EC" dirty="0">
              <a:solidFill>
                <a:schemeClr val="tx1"/>
              </a:solidFill>
            </a:endParaRPr>
          </a:p>
        </p:txBody>
      </p:sp>
    </p:spTree>
    <p:extLst>
      <p:ext uri="{BB962C8B-B14F-4D97-AF65-F5344CB8AC3E}">
        <p14:creationId xmlns:p14="http://schemas.microsoft.com/office/powerpoint/2010/main" val="313902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C" b="1" dirty="0" smtClean="0">
                <a:solidFill>
                  <a:schemeClr val="tx1"/>
                </a:solidFill>
              </a:rPr>
              <a:t>Factor de estudio </a:t>
            </a:r>
          </a:p>
          <a:p>
            <a:pPr marL="0" indent="0">
              <a:buNone/>
            </a:pPr>
            <a:endParaRPr lang="es-EC" dirty="0" smtClean="0">
              <a:solidFill>
                <a:schemeClr val="tx1"/>
              </a:solidFill>
            </a:endParaRPr>
          </a:p>
          <a:p>
            <a:r>
              <a:rPr lang="es-EC" dirty="0" smtClean="0">
                <a:solidFill>
                  <a:schemeClr val="tx1"/>
                </a:solidFill>
              </a:rPr>
              <a:t>El factor en estudio fue el efecto de diferentes concentraciones (UCF) de bacterias acido – lácticas (propias de silo de avena), sobre la calidad nutricional y fermentativa de </a:t>
            </a:r>
            <a:r>
              <a:rPr lang="es-EC" dirty="0" err="1" smtClean="0">
                <a:solidFill>
                  <a:schemeClr val="tx1"/>
                </a:solidFill>
              </a:rPr>
              <a:t>microsilos</a:t>
            </a:r>
            <a:r>
              <a:rPr lang="es-EC" dirty="0" smtClean="0">
                <a:solidFill>
                  <a:schemeClr val="tx1"/>
                </a:solidFill>
              </a:rPr>
              <a:t> de avena.</a:t>
            </a:r>
            <a:endParaRPr lang="es-EC" dirty="0">
              <a:solidFill>
                <a:schemeClr val="tx1"/>
              </a:solidFill>
            </a:endParaRPr>
          </a:p>
        </p:txBody>
      </p:sp>
    </p:spTree>
    <p:extLst>
      <p:ext uri="{BB962C8B-B14F-4D97-AF65-F5344CB8AC3E}">
        <p14:creationId xmlns:p14="http://schemas.microsoft.com/office/powerpoint/2010/main" val="43928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lstStyle/>
          <a:p>
            <a:pPr marL="0" indent="0">
              <a:buNone/>
            </a:pPr>
            <a:r>
              <a:rPr lang="es-EC" sz="2000" b="1" dirty="0" smtClean="0">
                <a:solidFill>
                  <a:schemeClr val="tx1"/>
                </a:solidFill>
              </a:rPr>
              <a:t>Diseño experimental </a:t>
            </a:r>
          </a:p>
          <a:p>
            <a:pPr marL="0" indent="0" algn="ctr">
              <a:buNone/>
            </a:pPr>
            <a:r>
              <a:rPr lang="es-EC" sz="2000" dirty="0" smtClean="0">
                <a:solidFill>
                  <a:schemeClr val="tx1"/>
                </a:solidFill>
              </a:rPr>
              <a:t>Se realizo DCA</a:t>
            </a:r>
          </a:p>
          <a:p>
            <a:pPr marL="0" indent="0" algn="ctr">
              <a:buNone/>
            </a:pPr>
            <a:endParaRPr lang="es-EC" sz="2000" dirty="0" smtClean="0">
              <a:solidFill>
                <a:schemeClr val="tx1"/>
              </a:solidFill>
            </a:endParaRPr>
          </a:p>
          <a:p>
            <a:pPr marL="0" indent="0" algn="ctr">
              <a:buNone/>
            </a:pPr>
            <a:r>
              <a:rPr lang="es-EC" sz="2000" dirty="0" smtClean="0">
                <a:solidFill>
                  <a:schemeClr val="tx1"/>
                </a:solidFill>
              </a:rPr>
              <a:t>5 tratamientos (incluido testigo absoluto)</a:t>
            </a:r>
          </a:p>
          <a:p>
            <a:pPr marL="0" indent="0" algn="ctr">
              <a:buNone/>
            </a:pPr>
            <a:r>
              <a:rPr lang="es-EC" sz="2000" dirty="0" smtClean="0">
                <a:solidFill>
                  <a:schemeClr val="tx1"/>
                </a:solidFill>
              </a:rPr>
              <a:t>3 repeticiones (obtener la media)</a:t>
            </a:r>
          </a:p>
          <a:p>
            <a:pPr marL="0" indent="0" algn="ctr">
              <a:buNone/>
            </a:pPr>
            <a:endParaRPr lang="es-EC" sz="2000" dirty="0" smtClean="0">
              <a:solidFill>
                <a:schemeClr val="tx1"/>
              </a:solidFill>
            </a:endParaRPr>
          </a:p>
          <a:p>
            <a:pPr marL="0" indent="0" algn="ctr">
              <a:buNone/>
            </a:pPr>
            <a:r>
              <a:rPr lang="es-EC" sz="2000" dirty="0" smtClean="0">
                <a:solidFill>
                  <a:schemeClr val="tx1"/>
                </a:solidFill>
              </a:rPr>
              <a:t>En las variables: temperatura, pH y acidez (% de acido láctico) se realizaron curvas de variación con nueve puntos de muestreo desde el día 2 hasta el día 40 de experimentación</a:t>
            </a:r>
          </a:p>
          <a:p>
            <a:pPr marL="0" indent="0">
              <a:buNone/>
            </a:pPr>
            <a:endParaRPr lang="es-EC" sz="2000" dirty="0">
              <a:solidFill>
                <a:schemeClr val="tx1"/>
              </a:solidFill>
            </a:endParaRPr>
          </a:p>
          <a:p>
            <a:pPr marL="0" indent="0" algn="ctr">
              <a:buNone/>
            </a:pPr>
            <a:r>
              <a:rPr lang="es-EC" sz="2000" dirty="0" smtClean="0">
                <a:solidFill>
                  <a:schemeClr val="tx1"/>
                </a:solidFill>
              </a:rPr>
              <a:t>Para las variables nutricionales ( PC, FDN y FDA) se realizaron histogramas para compara sus variaciones al principio y al final del proceso fermentativo</a:t>
            </a:r>
            <a:endParaRPr lang="es-EC" sz="2000" dirty="0">
              <a:solidFill>
                <a:schemeClr val="tx1"/>
              </a:solidFill>
            </a:endParaRPr>
          </a:p>
        </p:txBody>
      </p:sp>
      <p:cxnSp>
        <p:nvCxnSpPr>
          <p:cNvPr id="5" name="4 Conector recto de flecha"/>
          <p:cNvCxnSpPr/>
          <p:nvPr/>
        </p:nvCxnSpPr>
        <p:spPr>
          <a:xfrm>
            <a:off x="4716016" y="2852936"/>
            <a:ext cx="0" cy="36004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716016" y="4221088"/>
            <a:ext cx="0" cy="36004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angular"/>
          <p:cNvCxnSpPr/>
          <p:nvPr/>
        </p:nvCxnSpPr>
        <p:spPr>
          <a:xfrm>
            <a:off x="2195736" y="2420888"/>
            <a:ext cx="432048" cy="288032"/>
          </a:xfrm>
          <a:prstGeom prst="bentConnector3">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66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7315165" cy="370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043608" y="1196752"/>
            <a:ext cx="4903971" cy="369332"/>
          </a:xfrm>
          <a:prstGeom prst="rect">
            <a:avLst/>
          </a:prstGeom>
        </p:spPr>
        <p:txBody>
          <a:bodyPr wrap="none">
            <a:spAutoFit/>
          </a:bodyPr>
          <a:lstStyle/>
          <a:p>
            <a:r>
              <a:rPr lang="es-EC" b="1" dirty="0"/>
              <a:t>Tratamientos propuestos para este estudio</a:t>
            </a:r>
          </a:p>
        </p:txBody>
      </p:sp>
    </p:spTree>
    <p:extLst>
      <p:ext uri="{BB962C8B-B14F-4D97-AF65-F5344CB8AC3E}">
        <p14:creationId xmlns:p14="http://schemas.microsoft.com/office/powerpoint/2010/main" val="46357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064" y="1365753"/>
            <a:ext cx="3209856" cy="155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51520" y="764704"/>
            <a:ext cx="6192688" cy="369332"/>
          </a:xfrm>
          <a:prstGeom prst="rect">
            <a:avLst/>
          </a:prstGeom>
        </p:spPr>
        <p:txBody>
          <a:bodyPr wrap="square">
            <a:spAutoFit/>
          </a:bodyPr>
          <a:lstStyle/>
          <a:p>
            <a:r>
              <a:rPr lang="es-EC" b="1" dirty="0"/>
              <a:t>Características de las unidades experimentales</a:t>
            </a:r>
          </a:p>
        </p:txBody>
      </p:sp>
      <p:sp>
        <p:nvSpPr>
          <p:cNvPr id="5" name="4 CuadroTexto"/>
          <p:cNvSpPr txBox="1"/>
          <p:nvPr/>
        </p:nvSpPr>
        <p:spPr>
          <a:xfrm>
            <a:off x="4130763" y="1849179"/>
            <a:ext cx="4351811" cy="584775"/>
          </a:xfrm>
          <a:prstGeom prst="rect">
            <a:avLst/>
          </a:prstGeom>
          <a:noFill/>
        </p:spPr>
        <p:txBody>
          <a:bodyPr wrap="square" rtlCol="0">
            <a:spAutoFit/>
          </a:bodyPr>
          <a:lstStyle/>
          <a:p>
            <a:r>
              <a:rPr lang="es-EC" sz="1600" dirty="0" smtClean="0"/>
              <a:t>La unidad experimental fue un </a:t>
            </a:r>
            <a:r>
              <a:rPr lang="es-EC" sz="1600" dirty="0" err="1" smtClean="0"/>
              <a:t>microsilo</a:t>
            </a:r>
            <a:r>
              <a:rPr lang="es-EC" sz="1600" dirty="0" smtClean="0"/>
              <a:t> de PVC</a:t>
            </a:r>
            <a:endParaRPr lang="es-EC" sz="1600"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64" y="4221088"/>
            <a:ext cx="4245960" cy="176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39552" y="3475167"/>
            <a:ext cx="6174432" cy="369332"/>
          </a:xfrm>
          <a:prstGeom prst="rect">
            <a:avLst/>
          </a:prstGeom>
        </p:spPr>
        <p:txBody>
          <a:bodyPr wrap="square">
            <a:spAutoFit/>
          </a:bodyPr>
          <a:lstStyle/>
          <a:p>
            <a:r>
              <a:rPr lang="es-EC" b="1" dirty="0"/>
              <a:t>Caracterización de los grupos experimentales</a:t>
            </a:r>
            <a:endParaRPr lang="en-US" b="1" dirty="0"/>
          </a:p>
        </p:txBody>
      </p:sp>
    </p:spTree>
    <p:extLst>
      <p:ext uri="{BB962C8B-B14F-4D97-AF65-F5344CB8AC3E}">
        <p14:creationId xmlns:p14="http://schemas.microsoft.com/office/powerpoint/2010/main" val="291827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92696"/>
            <a:ext cx="8229600" cy="2592288"/>
          </a:xfrm>
        </p:spPr>
        <p:txBody>
          <a:bodyPr/>
          <a:lstStyle/>
          <a:p>
            <a:pPr marL="0" indent="0">
              <a:buNone/>
            </a:pPr>
            <a:r>
              <a:rPr lang="es-EC" b="1" dirty="0" smtClean="0">
                <a:solidFill>
                  <a:schemeClr val="tx1"/>
                </a:solidFill>
              </a:rPr>
              <a:t>Identificación de tratamientos</a:t>
            </a:r>
          </a:p>
          <a:p>
            <a:pPr marL="0" indent="0">
              <a:buNone/>
            </a:pPr>
            <a:endParaRPr lang="es-EC" dirty="0">
              <a:solidFill>
                <a:schemeClr val="tx1"/>
              </a:solidFill>
            </a:endParaRPr>
          </a:p>
          <a:p>
            <a:pPr marL="0" indent="0">
              <a:buNone/>
            </a:pPr>
            <a:r>
              <a:rPr lang="es-EC" dirty="0">
                <a:solidFill>
                  <a:schemeClr val="tx1"/>
                </a:solidFill>
              </a:rPr>
              <a:t>S</a:t>
            </a:r>
            <a:r>
              <a:rPr lang="es-EC" dirty="0" smtClean="0">
                <a:solidFill>
                  <a:schemeClr val="tx1"/>
                </a:solidFill>
              </a:rPr>
              <a:t>e </a:t>
            </a:r>
            <a:r>
              <a:rPr lang="es-EC" dirty="0">
                <a:solidFill>
                  <a:schemeClr val="tx1"/>
                </a:solidFill>
              </a:rPr>
              <a:t>asignó la letra mayúscula T seguida del número de tratamiento (T0, T1, T2, T3, T4) y cada repetición con la letra mayúscula R seguida del número de repetición (R1, R2, R3).</a:t>
            </a:r>
            <a:endParaRPr lang="es-EC" dirty="0" smtClean="0">
              <a:solidFill>
                <a:schemeClr val="tx1"/>
              </a:solidFill>
            </a:endParaRPr>
          </a:p>
          <a:p>
            <a:endParaRPr lang="es-EC" dirty="0">
              <a:solidFill>
                <a:schemeClr val="tx1"/>
              </a:solidFill>
            </a:endParaRPr>
          </a:p>
          <a:p>
            <a:endParaRPr lang="es-EC" dirty="0">
              <a:solidFill>
                <a:schemeClr val="tx1"/>
              </a:solidFill>
            </a:endParaRP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356992"/>
            <a:ext cx="4320480" cy="247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55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C" b="1" dirty="0" smtClean="0">
                <a:solidFill>
                  <a:schemeClr val="tx1"/>
                </a:solidFill>
              </a:rPr>
              <a:t>Análisis funcional</a:t>
            </a:r>
          </a:p>
          <a:p>
            <a:pPr marL="0" indent="0">
              <a:buNone/>
            </a:pPr>
            <a:endParaRPr lang="es-EC" b="1" dirty="0" smtClean="0">
              <a:solidFill>
                <a:schemeClr val="tx1"/>
              </a:solidFill>
            </a:endParaRPr>
          </a:p>
          <a:p>
            <a:pPr marL="0" indent="0">
              <a:buNone/>
            </a:pPr>
            <a:r>
              <a:rPr lang="es-EC" dirty="0" smtClean="0">
                <a:solidFill>
                  <a:schemeClr val="tx1"/>
                </a:solidFill>
              </a:rPr>
              <a:t>Todos </a:t>
            </a:r>
            <a:r>
              <a:rPr lang="es-EC" dirty="0">
                <a:solidFill>
                  <a:schemeClr val="tx1"/>
                </a:solidFill>
              </a:rPr>
              <a:t>los datos fueron evaluados estadísticamente con análisis de Varianza (ADEVA), para las variables con diferencia significativa (P&lt;0,05) se realizó la prueba de </a:t>
            </a:r>
            <a:r>
              <a:rPr lang="es-EC" dirty="0" err="1">
                <a:solidFill>
                  <a:schemeClr val="tx1"/>
                </a:solidFill>
              </a:rPr>
              <a:t>Tukey</a:t>
            </a:r>
            <a:r>
              <a:rPr lang="es-EC" dirty="0">
                <a:solidFill>
                  <a:schemeClr val="tx1"/>
                </a:solidFill>
              </a:rPr>
              <a:t> al 5% para establecer la diferencia entre sus medias.</a:t>
            </a:r>
            <a:endParaRPr lang="en-US" dirty="0">
              <a:solidFill>
                <a:schemeClr val="tx1"/>
              </a:solidFill>
            </a:endParaRPr>
          </a:p>
          <a:p>
            <a:endParaRPr lang="es-EC" dirty="0">
              <a:solidFill>
                <a:schemeClr val="tx1"/>
              </a:solidFill>
            </a:endParaRPr>
          </a:p>
        </p:txBody>
      </p:sp>
    </p:spTree>
    <p:extLst>
      <p:ext uri="{BB962C8B-B14F-4D97-AF65-F5344CB8AC3E}">
        <p14:creationId xmlns:p14="http://schemas.microsoft.com/office/powerpoint/2010/main" val="90791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pPr marL="0" indent="0">
              <a:buNone/>
            </a:pPr>
            <a:r>
              <a:rPr lang="es-EC" b="1" dirty="0" smtClean="0">
                <a:solidFill>
                  <a:schemeClr val="tx1"/>
                </a:solidFill>
              </a:rPr>
              <a:t>Métodos específicos del manejo del experimento</a:t>
            </a:r>
          </a:p>
          <a:p>
            <a:pPr marL="0" indent="0" algn="ctr">
              <a:buNone/>
            </a:pPr>
            <a:r>
              <a:rPr lang="es-EC" dirty="0">
                <a:solidFill>
                  <a:schemeClr val="tx1"/>
                </a:solidFill>
              </a:rPr>
              <a:t> </a:t>
            </a:r>
            <a:endParaRPr lang="es-EC" dirty="0" smtClean="0">
              <a:solidFill>
                <a:schemeClr val="tx1"/>
              </a:solidFill>
            </a:endParaRPr>
          </a:p>
          <a:p>
            <a:pPr marL="0" indent="0" algn="ctr">
              <a:buNone/>
            </a:pPr>
            <a:r>
              <a:rPr lang="es-EC" sz="2000" b="1" dirty="0" smtClean="0">
                <a:solidFill>
                  <a:schemeClr val="tx1"/>
                </a:solidFill>
              </a:rPr>
              <a:t>Aislamiento de bacterias</a:t>
            </a:r>
          </a:p>
          <a:p>
            <a:pPr marL="0" indent="0" algn="ctr">
              <a:buNone/>
            </a:pPr>
            <a:endParaRPr lang="es-EC" sz="2000" dirty="0" smtClean="0">
              <a:solidFill>
                <a:schemeClr val="tx1"/>
              </a:solidFill>
            </a:endParaRPr>
          </a:p>
          <a:p>
            <a:pPr marL="0" indent="0" algn="ctr">
              <a:buNone/>
            </a:pPr>
            <a:endParaRPr lang="es-EC" sz="2000" dirty="0">
              <a:solidFill>
                <a:schemeClr val="tx1"/>
              </a:solidFill>
            </a:endParaRPr>
          </a:p>
          <a:p>
            <a:pPr marL="0" indent="0" algn="ctr">
              <a:buNone/>
            </a:pPr>
            <a:r>
              <a:rPr lang="es-EC" sz="2000" dirty="0" smtClean="0">
                <a:solidFill>
                  <a:schemeClr val="tx1"/>
                </a:solidFill>
              </a:rPr>
              <a:t>Se realizo por el método de aislamiento en placa por diluciones sucesivas</a:t>
            </a:r>
          </a:p>
          <a:p>
            <a:pPr marL="0" indent="0" algn="ctr">
              <a:buNone/>
            </a:pPr>
            <a:endParaRPr lang="es-EC" sz="2000" dirty="0" smtClean="0">
              <a:solidFill>
                <a:schemeClr val="tx1"/>
              </a:solidFill>
            </a:endParaRPr>
          </a:p>
          <a:p>
            <a:pPr marL="0" indent="0" algn="ctr">
              <a:buNone/>
            </a:pPr>
            <a:endParaRPr lang="es-EC" sz="2000" dirty="0">
              <a:solidFill>
                <a:schemeClr val="tx1"/>
              </a:solidFill>
            </a:endParaRPr>
          </a:p>
          <a:p>
            <a:pPr marL="0" indent="0" algn="ctr">
              <a:buNone/>
            </a:pPr>
            <a:endParaRPr lang="es-EC" sz="2000" dirty="0" smtClean="0">
              <a:solidFill>
                <a:schemeClr val="tx1"/>
              </a:solidFill>
            </a:endParaRPr>
          </a:p>
          <a:p>
            <a:pPr marL="0" indent="0" algn="ctr">
              <a:buNone/>
            </a:pPr>
            <a:endParaRPr lang="es-EC" sz="2000" dirty="0">
              <a:solidFill>
                <a:schemeClr val="tx1"/>
              </a:solidFill>
            </a:endParaRPr>
          </a:p>
          <a:p>
            <a:pPr marL="0" indent="0" algn="ctr">
              <a:buNone/>
            </a:pPr>
            <a:endParaRPr lang="es-EC" sz="2000" dirty="0" smtClean="0">
              <a:solidFill>
                <a:schemeClr val="tx1"/>
              </a:solidFill>
            </a:endParaRPr>
          </a:p>
          <a:p>
            <a:pPr marL="0" indent="0" algn="ctr">
              <a:buNone/>
            </a:pPr>
            <a:endParaRPr lang="es-EC" sz="2000" dirty="0" smtClean="0">
              <a:solidFill>
                <a:schemeClr val="tx1"/>
              </a:solidFill>
            </a:endParaRPr>
          </a:p>
          <a:p>
            <a:pPr marL="0" indent="0" algn="ctr">
              <a:buNone/>
            </a:pPr>
            <a:r>
              <a:rPr lang="es-EC" sz="2000" dirty="0" smtClean="0">
                <a:solidFill>
                  <a:schemeClr val="tx1"/>
                </a:solidFill>
              </a:rPr>
              <a:t>Incubación 48h a 30 C en completa </a:t>
            </a:r>
            <a:r>
              <a:rPr lang="es-EC" sz="2000" dirty="0" err="1" smtClean="0">
                <a:solidFill>
                  <a:schemeClr val="tx1"/>
                </a:solidFill>
              </a:rPr>
              <a:t>anaerobi</a:t>
            </a:r>
            <a:r>
              <a:rPr lang="es-EC" sz="2000" dirty="0" err="1">
                <a:solidFill>
                  <a:schemeClr val="tx1"/>
                </a:solidFill>
              </a:rPr>
              <a:t>ó</a:t>
            </a:r>
            <a:r>
              <a:rPr lang="es-EC" sz="2000" dirty="0" err="1" smtClean="0">
                <a:solidFill>
                  <a:schemeClr val="tx1"/>
                </a:solidFill>
              </a:rPr>
              <a:t>sis</a:t>
            </a:r>
            <a:r>
              <a:rPr lang="es-EC" sz="2000" dirty="0" smtClean="0">
                <a:solidFill>
                  <a:schemeClr val="tx1"/>
                </a:solidFill>
              </a:rPr>
              <a:t> (atm</a:t>
            </a:r>
            <a:r>
              <a:rPr lang="es-EC" sz="2000" dirty="0">
                <a:solidFill>
                  <a:schemeClr val="tx1"/>
                </a:solidFill>
              </a:rPr>
              <a:t>ó</a:t>
            </a:r>
            <a:r>
              <a:rPr lang="es-EC" sz="2000" dirty="0" smtClean="0">
                <a:solidFill>
                  <a:schemeClr val="tx1"/>
                </a:solidFill>
              </a:rPr>
              <a:t>sfera de CO2)</a:t>
            </a:r>
          </a:p>
          <a:p>
            <a:pPr marL="0" indent="0" algn="ctr">
              <a:buNone/>
            </a:pPr>
            <a:endParaRPr lang="es-EC" dirty="0">
              <a:solidFill>
                <a:schemeClr val="tx1"/>
              </a:solidFill>
            </a:endParaRPr>
          </a:p>
        </p:txBody>
      </p:sp>
      <p:cxnSp>
        <p:nvCxnSpPr>
          <p:cNvPr id="5" name="4 Conector recto de flecha"/>
          <p:cNvCxnSpPr/>
          <p:nvPr/>
        </p:nvCxnSpPr>
        <p:spPr>
          <a:xfrm>
            <a:off x="4499992" y="1988840"/>
            <a:ext cx="0" cy="50405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286" y="3429000"/>
            <a:ext cx="4561409" cy="200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87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pPr marL="0" indent="0">
              <a:buNone/>
            </a:pPr>
            <a:r>
              <a:rPr lang="es-EC" b="1" dirty="0" smtClean="0">
                <a:solidFill>
                  <a:schemeClr val="tx1"/>
                </a:solidFill>
              </a:rPr>
              <a:t>Identificación del BAL</a:t>
            </a:r>
          </a:p>
          <a:p>
            <a:pPr marL="0" indent="0">
              <a:buNone/>
            </a:pPr>
            <a:endParaRPr lang="es-EC" b="1" dirty="0" smtClean="0">
              <a:solidFill>
                <a:schemeClr val="tx1"/>
              </a:solidFill>
            </a:endParaRPr>
          </a:p>
          <a:p>
            <a:r>
              <a:rPr lang="es-EC" sz="2000" dirty="0" smtClean="0">
                <a:solidFill>
                  <a:schemeClr val="tx1"/>
                </a:solidFill>
              </a:rPr>
              <a:t>Después </a:t>
            </a:r>
            <a:r>
              <a:rPr lang="es-EC" sz="2000" dirty="0">
                <a:solidFill>
                  <a:schemeClr val="tx1"/>
                </a:solidFill>
              </a:rPr>
              <a:t>de tres </a:t>
            </a:r>
            <a:r>
              <a:rPr lang="es-EC" sz="2000" dirty="0" err="1">
                <a:solidFill>
                  <a:schemeClr val="tx1"/>
                </a:solidFill>
              </a:rPr>
              <a:t>subcultivos</a:t>
            </a:r>
            <a:r>
              <a:rPr lang="es-EC" sz="2000" dirty="0">
                <a:solidFill>
                  <a:schemeClr val="tx1"/>
                </a:solidFill>
              </a:rPr>
              <a:t> se realizó la identificación de colonias de BAL, a través de las siguientes tinciones y pruebas bioquímicas</a:t>
            </a:r>
            <a:r>
              <a:rPr lang="es-EC" sz="2000" dirty="0" smtClean="0">
                <a:solidFill>
                  <a:schemeClr val="tx1"/>
                </a:solidFill>
              </a:rPr>
              <a:t>:</a:t>
            </a:r>
          </a:p>
          <a:p>
            <a:pPr marL="0" indent="0">
              <a:buNone/>
            </a:pPr>
            <a:r>
              <a:rPr lang="es-EC" sz="2000" dirty="0" smtClean="0">
                <a:solidFill>
                  <a:schemeClr val="tx1"/>
                </a:solidFill>
              </a:rPr>
              <a:t> </a:t>
            </a:r>
          </a:p>
          <a:p>
            <a:pPr marL="400050" lvl="1" indent="0">
              <a:buNone/>
            </a:pPr>
            <a:r>
              <a:rPr lang="es-EC" sz="2000" dirty="0" smtClean="0">
                <a:solidFill>
                  <a:schemeClr val="tx1"/>
                </a:solidFill>
              </a:rPr>
              <a:t>Tinción </a:t>
            </a:r>
            <a:r>
              <a:rPr lang="es-EC" sz="2000" dirty="0">
                <a:solidFill>
                  <a:schemeClr val="tx1"/>
                </a:solidFill>
              </a:rPr>
              <a:t>Gram – Prueba Catalasa Oxidasa– Pruebas Bioquímicas (Fermentación de azúcares) – Prueba de Oxidación Fermentación (O/F) – TSI – SIM – </a:t>
            </a:r>
            <a:r>
              <a:rPr lang="es-EC" sz="2000" dirty="0" err="1">
                <a:solidFill>
                  <a:schemeClr val="tx1"/>
                </a:solidFill>
              </a:rPr>
              <a:t>Simons</a:t>
            </a:r>
            <a:r>
              <a:rPr lang="es-EC" sz="2000" dirty="0">
                <a:solidFill>
                  <a:schemeClr val="tx1"/>
                </a:solidFill>
              </a:rPr>
              <a:t> Citrato</a:t>
            </a:r>
            <a:r>
              <a:rPr lang="es-EC" sz="2000" dirty="0" smtClean="0">
                <a:solidFill>
                  <a:schemeClr val="tx1"/>
                </a:solidFill>
              </a:rPr>
              <a:t>.</a:t>
            </a:r>
          </a:p>
          <a:p>
            <a:pPr marL="400050" lvl="1" indent="0">
              <a:buNone/>
            </a:pPr>
            <a:endParaRPr lang="en-US" sz="2000" dirty="0">
              <a:solidFill>
                <a:schemeClr val="tx1"/>
              </a:solidFill>
            </a:endParaRPr>
          </a:p>
          <a:p>
            <a:r>
              <a:rPr lang="es-EC" sz="2000" dirty="0">
                <a:solidFill>
                  <a:schemeClr val="tx1"/>
                </a:solidFill>
              </a:rPr>
              <a:t>Las reacciones observadas en estas pruebas bioquímicas del metabolismo bacteriano fueron interpretadas como positivas o negativas.</a:t>
            </a:r>
            <a:endParaRPr lang="en-US" sz="2000" dirty="0">
              <a:solidFill>
                <a:schemeClr val="tx1"/>
              </a:solidFill>
            </a:endParaRPr>
          </a:p>
          <a:p>
            <a:endParaRPr lang="es-EC" sz="2000" dirty="0">
              <a:solidFill>
                <a:schemeClr val="tx1"/>
              </a:solidFill>
            </a:endParaRPr>
          </a:p>
        </p:txBody>
      </p:sp>
    </p:spTree>
    <p:extLst>
      <p:ext uri="{BB962C8B-B14F-4D97-AF65-F5344CB8AC3E}">
        <p14:creationId xmlns:p14="http://schemas.microsoft.com/office/powerpoint/2010/main" val="259328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7607" y="692696"/>
            <a:ext cx="8229600" cy="5361459"/>
          </a:xfrm>
        </p:spPr>
        <p:txBody>
          <a:bodyPr/>
          <a:lstStyle/>
          <a:p>
            <a:pPr marL="0" indent="0">
              <a:buNone/>
            </a:pPr>
            <a:r>
              <a:rPr lang="es-EC" sz="2000" b="1" dirty="0" smtClean="0">
                <a:solidFill>
                  <a:schemeClr val="tx1"/>
                </a:solidFill>
              </a:rPr>
              <a:t>Preparación de tratamientos</a:t>
            </a:r>
          </a:p>
          <a:p>
            <a:pPr marL="457200" indent="-457200">
              <a:buFont typeface="+mj-lt"/>
              <a:buAutoNum type="alphaUcPeriod"/>
            </a:pPr>
            <a:r>
              <a:rPr lang="es-EC" sz="2000" dirty="0" smtClean="0">
                <a:solidFill>
                  <a:schemeClr val="tx1"/>
                </a:solidFill>
              </a:rPr>
              <a:t>Picado de forraje</a:t>
            </a:r>
          </a:p>
          <a:p>
            <a:pPr marL="457200" indent="-457200">
              <a:buFont typeface="+mj-lt"/>
              <a:buAutoNum type="alphaUcPeriod"/>
            </a:pPr>
            <a:r>
              <a:rPr lang="es-EC" sz="2000" dirty="0" smtClean="0">
                <a:solidFill>
                  <a:schemeClr val="tx1"/>
                </a:solidFill>
              </a:rPr>
              <a:t>Mezcla y homogenización de cada tratamiento</a:t>
            </a:r>
          </a:p>
          <a:p>
            <a:pPr marL="457200" indent="-457200">
              <a:buFont typeface="+mj-lt"/>
              <a:buAutoNum type="alphaUcPeriod"/>
            </a:pPr>
            <a:r>
              <a:rPr lang="es-EC" sz="2000" dirty="0" smtClean="0">
                <a:solidFill>
                  <a:schemeClr val="tx1"/>
                </a:solidFill>
              </a:rPr>
              <a:t>Preparación de unidades experimentales</a:t>
            </a:r>
          </a:p>
          <a:p>
            <a:pPr marL="457200" indent="-457200">
              <a:buFont typeface="+mj-lt"/>
              <a:buAutoNum type="alphaUcPeriod"/>
            </a:pPr>
            <a:endParaRPr lang="es-EC" sz="2000" dirty="0">
              <a:solidFill>
                <a:schemeClr val="tx1"/>
              </a:solidFill>
            </a:endParaRPr>
          </a:p>
          <a:p>
            <a:pPr marL="457200" indent="-457200">
              <a:buFont typeface="+mj-lt"/>
              <a:buAutoNum type="alphaUcPeriod"/>
            </a:pPr>
            <a:endParaRPr lang="es-EC" sz="2000" dirty="0" smtClean="0">
              <a:solidFill>
                <a:schemeClr val="tx1"/>
              </a:solidFill>
            </a:endParaRPr>
          </a:p>
          <a:p>
            <a:pPr marL="457200" indent="-457200">
              <a:buFont typeface="+mj-lt"/>
              <a:buAutoNum type="alphaUcPeriod"/>
            </a:pPr>
            <a:endParaRPr lang="es-EC" sz="2000" dirty="0" smtClean="0">
              <a:solidFill>
                <a:schemeClr val="tx1"/>
              </a:solidFill>
            </a:endParaRPr>
          </a:p>
          <a:p>
            <a:pPr marL="457200" indent="-457200">
              <a:buFont typeface="+mj-lt"/>
              <a:buAutoNum type="alphaUcPeriod"/>
            </a:pPr>
            <a:endParaRPr lang="es-EC" sz="2000" dirty="0">
              <a:solidFill>
                <a:schemeClr val="tx1"/>
              </a:solidFill>
            </a:endParaRPr>
          </a:p>
          <a:p>
            <a:pPr marL="457200" indent="-457200">
              <a:buFont typeface="+mj-lt"/>
              <a:buAutoNum type="alphaUcPeriod"/>
            </a:pPr>
            <a:endParaRPr lang="es-EC" sz="2000" dirty="0">
              <a:solidFill>
                <a:schemeClr val="tx1"/>
              </a:solidFill>
            </a:endParaRPr>
          </a:p>
          <a:p>
            <a:pPr marL="457200" indent="-457200">
              <a:buFont typeface="+mj-lt"/>
              <a:buAutoNum type="alphaUcPeriod"/>
            </a:pPr>
            <a:r>
              <a:rPr lang="es-EC" sz="2000" dirty="0" smtClean="0">
                <a:solidFill>
                  <a:schemeClr val="tx1"/>
                </a:solidFill>
              </a:rPr>
              <a:t>Sellado de </a:t>
            </a:r>
            <a:r>
              <a:rPr lang="es-EC" sz="2000" dirty="0" err="1" smtClean="0">
                <a:solidFill>
                  <a:schemeClr val="tx1"/>
                </a:solidFill>
              </a:rPr>
              <a:t>microsilos</a:t>
            </a:r>
            <a:r>
              <a:rPr lang="es-EC" sz="2000" dirty="0" smtClean="0">
                <a:solidFill>
                  <a:schemeClr val="tx1"/>
                </a:solidFill>
              </a:rPr>
              <a:t> a manera de 3 capas</a:t>
            </a:r>
          </a:p>
          <a:p>
            <a:pPr marL="457200" indent="-457200">
              <a:buFont typeface="+mj-lt"/>
              <a:buAutoNum type="alphaUcPeriod"/>
            </a:pPr>
            <a:r>
              <a:rPr lang="es-EC" sz="2000" dirty="0" smtClean="0">
                <a:solidFill>
                  <a:schemeClr val="tx1"/>
                </a:solidFill>
              </a:rPr>
              <a:t>Unidades experimentales identificadas y en proceso de ensilaje</a:t>
            </a:r>
            <a:endParaRPr lang="es-EC" sz="2000" dirty="0">
              <a:solidFill>
                <a:schemeClr val="tx1"/>
              </a:solidFill>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348880"/>
            <a:ext cx="6840761" cy="168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114" y="4869160"/>
            <a:ext cx="5040560" cy="168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05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i="0" dirty="0" smtClean="0">
                <a:solidFill>
                  <a:schemeClr val="tx1"/>
                </a:solidFill>
              </a:rPr>
              <a:t>SISTEMAS DE ALIMENTACION </a:t>
            </a:r>
            <a:endParaRPr lang="es-ES" dirty="0"/>
          </a:p>
        </p:txBody>
      </p:sp>
      <p:sp>
        <p:nvSpPr>
          <p:cNvPr id="3" name="2 Marcador de contenido"/>
          <p:cNvSpPr>
            <a:spLocks noGrp="1"/>
          </p:cNvSpPr>
          <p:nvPr>
            <p:ph idx="1"/>
          </p:nvPr>
        </p:nvSpPr>
        <p:spPr/>
        <p:txBody>
          <a:bodyPr/>
          <a:lstStyle/>
          <a:p>
            <a:pPr marL="0" indent="0">
              <a:buNone/>
            </a:pPr>
            <a:r>
              <a:rPr lang="es-EC" dirty="0" smtClean="0">
                <a:solidFill>
                  <a:schemeClr val="tx1"/>
                </a:solidFill>
              </a:rPr>
              <a:t>En la &gt; de las exportaciones </a:t>
            </a:r>
          </a:p>
          <a:p>
            <a:pPr marL="0" indent="0">
              <a:buNone/>
            </a:pPr>
            <a:r>
              <a:rPr lang="es-EC" dirty="0" smtClean="0">
                <a:solidFill>
                  <a:schemeClr val="tx1"/>
                </a:solidFill>
              </a:rPr>
              <a:t>ganaderas</a:t>
            </a:r>
          </a:p>
          <a:p>
            <a:pPr marL="0" indent="0">
              <a:buNone/>
            </a:pPr>
            <a:endParaRPr lang="es-EC" dirty="0">
              <a:solidFill>
                <a:schemeClr val="tx1"/>
              </a:solidFill>
            </a:endParaRPr>
          </a:p>
          <a:p>
            <a:pPr marL="0" indent="0">
              <a:buNone/>
            </a:pPr>
            <a:r>
              <a:rPr lang="es-EC" dirty="0" smtClean="0">
                <a:solidFill>
                  <a:schemeClr val="tx1"/>
                </a:solidFill>
              </a:rPr>
              <a:t>Dependen en alto grado del suministro de alimentos balanceados (dentro de su formulación incluyen materias primas de    valor económico)</a:t>
            </a:r>
          </a:p>
          <a:p>
            <a:pPr marL="0" indent="0">
              <a:buNone/>
            </a:pPr>
            <a:endParaRPr lang="es-EC" dirty="0" smtClean="0">
              <a:solidFill>
                <a:schemeClr val="tx1"/>
              </a:solidFill>
            </a:endParaRPr>
          </a:p>
          <a:p>
            <a:pPr marL="0" indent="0">
              <a:buNone/>
            </a:pPr>
            <a:endParaRPr lang="es-EC" dirty="0">
              <a:solidFill>
                <a:schemeClr val="tx1"/>
              </a:solidFill>
            </a:endParaRPr>
          </a:p>
          <a:p>
            <a:pPr marL="0" indent="0">
              <a:buNone/>
            </a:pPr>
            <a:r>
              <a:rPr lang="es-EC" dirty="0" smtClean="0">
                <a:solidFill>
                  <a:schemeClr val="tx1"/>
                </a:solidFill>
              </a:rPr>
              <a:t>Sistemas= poco sostenibles y de alto costo</a:t>
            </a:r>
          </a:p>
          <a:p>
            <a:pPr marL="0" indent="0">
              <a:buNone/>
            </a:pPr>
            <a:endParaRPr lang="es-EC" dirty="0" smtClean="0">
              <a:solidFill>
                <a:schemeClr val="tx1"/>
              </a:solidFill>
            </a:endParaRPr>
          </a:p>
          <a:p>
            <a:pPr marL="0" indent="0">
              <a:buNone/>
            </a:pPr>
            <a:endParaRPr lang="es-EC" dirty="0">
              <a:solidFill>
                <a:schemeClr val="tx1"/>
              </a:solidFill>
            </a:endParaRPr>
          </a:p>
        </p:txBody>
      </p:sp>
      <p:cxnSp>
        <p:nvCxnSpPr>
          <p:cNvPr id="6" name="5 Conector recto de flecha"/>
          <p:cNvCxnSpPr/>
          <p:nvPr/>
        </p:nvCxnSpPr>
        <p:spPr>
          <a:xfrm flipV="1">
            <a:off x="4572000" y="1665272"/>
            <a:ext cx="576064" cy="1440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567296" y="1895640"/>
            <a:ext cx="576064" cy="20764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247160" y="1433975"/>
            <a:ext cx="877163" cy="923330"/>
          </a:xfrm>
          <a:prstGeom prst="rect">
            <a:avLst/>
          </a:prstGeom>
          <a:noFill/>
        </p:spPr>
        <p:txBody>
          <a:bodyPr wrap="none" rtlCol="0">
            <a:spAutoFit/>
          </a:bodyPr>
          <a:lstStyle/>
          <a:p>
            <a:r>
              <a:rPr lang="es-EC" dirty="0" smtClean="0"/>
              <a:t>Carne </a:t>
            </a:r>
          </a:p>
          <a:p>
            <a:endParaRPr lang="es-EC" dirty="0"/>
          </a:p>
          <a:p>
            <a:r>
              <a:rPr lang="es-EC" dirty="0" smtClean="0"/>
              <a:t>Leche</a:t>
            </a:r>
            <a:endParaRPr lang="es-EC" dirty="0"/>
          </a:p>
        </p:txBody>
      </p:sp>
      <p:cxnSp>
        <p:nvCxnSpPr>
          <p:cNvPr id="14" name="13 Conector recto de flecha"/>
          <p:cNvCxnSpPr/>
          <p:nvPr/>
        </p:nvCxnSpPr>
        <p:spPr>
          <a:xfrm flipV="1">
            <a:off x="2051720" y="3645024"/>
            <a:ext cx="0" cy="36004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563888" y="4293096"/>
            <a:ext cx="0" cy="64807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024702"/>
            <a:ext cx="2439121" cy="168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167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249193" cy="416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88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40005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71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95" y="1574778"/>
            <a:ext cx="7632848" cy="199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60659" y="836712"/>
            <a:ext cx="7632848" cy="738664"/>
          </a:xfrm>
          <a:prstGeom prst="rect">
            <a:avLst/>
          </a:prstGeom>
        </p:spPr>
        <p:txBody>
          <a:bodyPr wrap="square">
            <a:spAutoFit/>
          </a:bodyPr>
          <a:lstStyle/>
          <a:p>
            <a:r>
              <a:rPr lang="es-EC" sz="1400" b="1" dirty="0"/>
              <a:t>Tabla 11</a:t>
            </a:r>
            <a:br>
              <a:rPr lang="es-EC" sz="1400" b="1" dirty="0"/>
            </a:br>
            <a:r>
              <a:rPr lang="es-EC" sz="1400" i="1" dirty="0"/>
              <a:t>Variación de la temperatura (ᵒC) en función de los días de fermentación del ensilaje en cada tratamiento</a:t>
            </a:r>
            <a:endParaRPr lang="en-US" sz="1400" i="1" dirty="0"/>
          </a:p>
        </p:txBody>
      </p:sp>
      <p:sp>
        <p:nvSpPr>
          <p:cNvPr id="6" name="5 Rectángulo"/>
          <p:cNvSpPr/>
          <p:nvPr/>
        </p:nvSpPr>
        <p:spPr>
          <a:xfrm>
            <a:off x="539552" y="270798"/>
            <a:ext cx="1411733" cy="338554"/>
          </a:xfrm>
          <a:prstGeom prst="rect">
            <a:avLst/>
          </a:prstGeom>
        </p:spPr>
        <p:txBody>
          <a:bodyPr wrap="none">
            <a:spAutoFit/>
          </a:bodyPr>
          <a:lstStyle/>
          <a:p>
            <a:r>
              <a:rPr lang="es-EC" sz="1600" b="1" dirty="0"/>
              <a:t>Temperatura</a:t>
            </a:r>
            <a:endParaRPr lang="es-EC" sz="1600" dirty="0"/>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55" y="3717032"/>
            <a:ext cx="4660612" cy="288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220072" y="4365104"/>
            <a:ext cx="3683931" cy="1169551"/>
          </a:xfrm>
          <a:prstGeom prst="rect">
            <a:avLst/>
          </a:prstGeom>
        </p:spPr>
        <p:txBody>
          <a:bodyPr wrap="square">
            <a:spAutoFit/>
          </a:bodyPr>
          <a:lstStyle/>
          <a:p>
            <a:pPr algn="just"/>
            <a:r>
              <a:rPr lang="es-EC" sz="1400" dirty="0"/>
              <a:t>Meléndez (2016) manifiesta que la temperatura ideal para un buen ensilaje es de 18 – 21º C, que coincide con los parámetros encontrados en esta investigación.</a:t>
            </a:r>
            <a:endParaRPr lang="en-US" sz="1400" dirty="0"/>
          </a:p>
        </p:txBody>
      </p:sp>
    </p:spTree>
    <p:extLst>
      <p:ext uri="{BB962C8B-B14F-4D97-AF65-F5344CB8AC3E}">
        <p14:creationId xmlns:p14="http://schemas.microsoft.com/office/powerpoint/2010/main" val="1734362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973418433"/>
              </p:ext>
            </p:extLst>
          </p:nvPr>
        </p:nvGraphicFramePr>
        <p:xfrm>
          <a:off x="179512" y="692696"/>
          <a:ext cx="5256584" cy="5328590"/>
        </p:xfrm>
        <a:graphic>
          <a:graphicData uri="http://schemas.openxmlformats.org/drawingml/2006/table">
            <a:tbl>
              <a:tblPr firstRow="1" firstCol="1" bandRow="1">
                <a:tableStyleId>{9D7B26C5-4107-4FEC-AEDC-1716B250A1EF}</a:tableStyleId>
              </a:tblPr>
              <a:tblGrid>
                <a:gridCol w="1319063"/>
                <a:gridCol w="1309229"/>
                <a:gridCol w="1314146"/>
                <a:gridCol w="1314146"/>
              </a:tblGrid>
              <a:tr h="472270">
                <a:tc>
                  <a:txBody>
                    <a:bodyPr/>
                    <a:lstStyle/>
                    <a:p>
                      <a:pPr marL="0" marR="0">
                        <a:spcBef>
                          <a:spcPts val="0"/>
                        </a:spcBef>
                        <a:spcAft>
                          <a:spcPts val="0"/>
                        </a:spcAft>
                      </a:pPr>
                      <a:r>
                        <a:rPr lang="es-EC" sz="900">
                          <a:effectLst/>
                        </a:rPr>
                        <a:t>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ITEMS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Pediococcus acidilactici</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Lactobacillus acidophilus</a:t>
                      </a:r>
                      <a:endParaRPr lang="en-US" sz="900">
                        <a:effectLst/>
                      </a:endParaRPr>
                    </a:p>
                    <a:p>
                      <a:pPr marL="0" marR="0">
                        <a:spcBef>
                          <a:spcPts val="0"/>
                        </a:spcBef>
                        <a:spcAft>
                          <a:spcPts val="0"/>
                        </a:spcAft>
                      </a:pPr>
                      <a:r>
                        <a:rPr lang="es-EC" sz="900">
                          <a:effectLst/>
                        </a:rPr>
                        <a:t> </a:t>
                      </a:r>
                      <a:endParaRPr lang="en-US" sz="900">
                        <a:effectLst/>
                        <a:latin typeface="Calibri"/>
                        <a:ea typeface="Calibri"/>
                        <a:cs typeface="Times New Roman"/>
                      </a:endParaRPr>
                    </a:p>
                  </a:txBody>
                  <a:tcPr marL="57860" marR="57860" marT="0" marB="0"/>
                </a:tc>
              </a:tr>
              <a:tr h="314847">
                <a:tc rowSpan="8">
                  <a:txBody>
                    <a:bodyPr/>
                    <a:lstStyle/>
                    <a:p>
                      <a:pPr marL="0" marR="0">
                        <a:spcBef>
                          <a:spcPts val="0"/>
                        </a:spcBef>
                        <a:spcAft>
                          <a:spcPts val="0"/>
                        </a:spcAft>
                      </a:pPr>
                      <a:r>
                        <a:rPr lang="es-EC" sz="900">
                          <a:effectLst/>
                        </a:rPr>
                        <a:t>Evaluación Macroscópica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Morfología colonias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Colonias pequeñas borde regular</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Colonias medianas con halo</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Forma colonias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Redondas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Redondas</a:t>
                      </a:r>
                      <a:endParaRPr lang="en-US" sz="900">
                        <a:effectLst/>
                        <a:latin typeface="Calibri"/>
                        <a:ea typeface="Calibri"/>
                        <a:cs typeface="Times New Roman"/>
                      </a:endParaRPr>
                    </a:p>
                  </a:txBody>
                  <a:tcPr marL="57860" marR="57860" marT="0" marB="0"/>
                </a:tc>
              </a:tr>
              <a:tr h="305327">
                <a:tc vMerge="1">
                  <a:txBody>
                    <a:bodyPr/>
                    <a:lstStyle/>
                    <a:p>
                      <a:endParaRPr lang="es-EC"/>
                    </a:p>
                  </a:txBody>
                  <a:tcPr/>
                </a:tc>
                <a:tc>
                  <a:txBody>
                    <a:bodyPr/>
                    <a:lstStyle/>
                    <a:p>
                      <a:pPr marL="0" marR="0">
                        <a:spcBef>
                          <a:spcPts val="0"/>
                        </a:spcBef>
                        <a:spcAft>
                          <a:spcPts val="0"/>
                        </a:spcAft>
                      </a:pPr>
                      <a:r>
                        <a:rPr lang="es-EC" sz="900">
                          <a:effectLst/>
                        </a:rPr>
                        <a:t>Tamaño colonias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Pequeñas - medianas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Medianas</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Superficie colonias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Lisa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Lisa</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Aspecto</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Cremosa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Cremosa</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Color</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Crema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Crema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Elevación</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Plana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Plana</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Densidad</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Mucoide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Mucoide - Brillante</a:t>
                      </a:r>
                      <a:endParaRPr lang="en-US" sz="900">
                        <a:effectLst/>
                        <a:latin typeface="Calibri"/>
                        <a:ea typeface="Calibri"/>
                        <a:cs typeface="Times New Roman"/>
                      </a:endParaRPr>
                    </a:p>
                  </a:txBody>
                  <a:tcPr marL="57860" marR="57860" marT="0" marB="0"/>
                </a:tc>
              </a:tr>
              <a:tr h="157423">
                <a:tc rowSpan="2">
                  <a:txBody>
                    <a:bodyPr/>
                    <a:lstStyle/>
                    <a:p>
                      <a:pPr marL="0" marR="0">
                        <a:spcBef>
                          <a:spcPts val="0"/>
                        </a:spcBef>
                        <a:spcAft>
                          <a:spcPts val="0"/>
                        </a:spcAft>
                      </a:pPr>
                      <a:r>
                        <a:rPr lang="es-EC" sz="900">
                          <a:effectLst/>
                        </a:rPr>
                        <a:t>Tinción y Evaluación Microscópica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Tinción Gram</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Gram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Gram +</a:t>
                      </a:r>
                      <a:endParaRPr lang="en-US" sz="900">
                        <a:effectLst/>
                        <a:latin typeface="Calibri"/>
                        <a:ea typeface="Calibri"/>
                        <a:cs typeface="Times New Roman"/>
                      </a:endParaRPr>
                    </a:p>
                  </a:txBody>
                  <a:tcPr marL="57860" marR="57860" marT="0" marB="0"/>
                </a:tc>
              </a:tr>
              <a:tr h="300568">
                <a:tc vMerge="1">
                  <a:txBody>
                    <a:bodyPr/>
                    <a:lstStyle/>
                    <a:p>
                      <a:endParaRPr lang="es-EC"/>
                    </a:p>
                  </a:txBody>
                  <a:tcPr/>
                </a:tc>
                <a:tc>
                  <a:txBody>
                    <a:bodyPr/>
                    <a:lstStyle/>
                    <a:p>
                      <a:pPr marL="0" marR="0">
                        <a:spcBef>
                          <a:spcPts val="0"/>
                        </a:spcBef>
                        <a:spcAft>
                          <a:spcPts val="0"/>
                        </a:spcAft>
                      </a:pPr>
                      <a:r>
                        <a:rPr lang="es-EC" sz="900">
                          <a:effectLst/>
                        </a:rPr>
                        <a:t>Morfología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Coco (Tetradas)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Bacilo (Alargados)</a:t>
                      </a:r>
                      <a:endParaRPr lang="en-US" sz="900">
                        <a:effectLst/>
                        <a:latin typeface="Calibri"/>
                        <a:ea typeface="Calibri"/>
                        <a:cs typeface="Times New Roman"/>
                      </a:endParaRPr>
                    </a:p>
                  </a:txBody>
                  <a:tcPr marL="57860" marR="57860" marT="0" marB="0"/>
                </a:tc>
              </a:tr>
              <a:tr h="157423">
                <a:tc rowSpan="9">
                  <a:txBody>
                    <a:bodyPr/>
                    <a:lstStyle/>
                    <a:p>
                      <a:pPr marL="0" marR="0">
                        <a:spcBef>
                          <a:spcPts val="0"/>
                        </a:spcBef>
                        <a:spcAft>
                          <a:spcPts val="0"/>
                        </a:spcAft>
                      </a:pPr>
                      <a:r>
                        <a:rPr lang="es-EC" sz="900">
                          <a:effectLst/>
                        </a:rPr>
                        <a:t>Características Bioquímicas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Catalasa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Oxidasa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r>
              <a:tr h="314847">
                <a:tc vMerge="1">
                  <a:txBody>
                    <a:bodyPr/>
                    <a:lstStyle/>
                    <a:p>
                      <a:endParaRPr lang="es-EC"/>
                    </a:p>
                  </a:txBody>
                  <a:tcPr/>
                </a:tc>
                <a:tc>
                  <a:txBody>
                    <a:bodyPr/>
                    <a:lstStyle/>
                    <a:p>
                      <a:pPr marL="0" marR="0">
                        <a:spcBef>
                          <a:spcPts val="0"/>
                        </a:spcBef>
                        <a:spcAft>
                          <a:spcPts val="0"/>
                        </a:spcAft>
                      </a:pPr>
                      <a:r>
                        <a:rPr lang="es-EC" sz="900">
                          <a:effectLst/>
                        </a:rPr>
                        <a:t>Triple Sugar Iron Agar (TSI)</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A/A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A/A (Gas)</a:t>
                      </a:r>
                      <a:endParaRPr lang="en-US" sz="900">
                        <a:effectLst/>
                        <a:latin typeface="Calibri"/>
                        <a:ea typeface="Calibri"/>
                        <a:cs typeface="Times New Roman"/>
                      </a:endParaRPr>
                    </a:p>
                  </a:txBody>
                  <a:tcPr marL="57860" marR="57860" marT="0" marB="0"/>
                </a:tc>
              </a:tr>
              <a:tr h="314847">
                <a:tc vMerge="1">
                  <a:txBody>
                    <a:bodyPr/>
                    <a:lstStyle/>
                    <a:p>
                      <a:endParaRPr lang="es-EC"/>
                    </a:p>
                  </a:txBody>
                  <a:tcPr/>
                </a:tc>
                <a:tc>
                  <a:txBody>
                    <a:bodyPr/>
                    <a:lstStyle/>
                    <a:p>
                      <a:pPr marL="0" marR="0">
                        <a:spcBef>
                          <a:spcPts val="0"/>
                        </a:spcBef>
                        <a:spcAft>
                          <a:spcPts val="0"/>
                        </a:spcAft>
                      </a:pPr>
                      <a:r>
                        <a:rPr lang="es-EC" sz="900">
                          <a:effectLst/>
                        </a:rPr>
                        <a:t>Agar Citrato de Simmons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Indol</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Movilidad</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Sulfuro</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Oxidación</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Negativo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Fermentación</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314847">
                <a:tc>
                  <a:txBody>
                    <a:bodyPr/>
                    <a:lstStyle/>
                    <a:p>
                      <a:pPr marL="0" marR="0">
                        <a:spcBef>
                          <a:spcPts val="0"/>
                        </a:spcBef>
                        <a:spcAft>
                          <a:spcPts val="0"/>
                        </a:spcAft>
                      </a:pPr>
                      <a:r>
                        <a:rPr lang="es-EC" sz="900">
                          <a:effectLst/>
                        </a:rPr>
                        <a:t>Características fisiológicas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Crecimiento a 37º C.</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157423">
                <a:tc rowSpan="5">
                  <a:txBody>
                    <a:bodyPr/>
                    <a:lstStyle/>
                    <a:p>
                      <a:pPr marL="0" marR="0">
                        <a:spcBef>
                          <a:spcPts val="0"/>
                        </a:spcBef>
                        <a:spcAft>
                          <a:spcPts val="0"/>
                        </a:spcAft>
                      </a:pPr>
                      <a:r>
                        <a:rPr lang="es-EC" sz="900">
                          <a:effectLst/>
                        </a:rPr>
                        <a:t>Fermentación de azucares</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L-Arabinosa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Galactosa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D-Fructosa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Lactosa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r>
              <a:tr h="157423">
                <a:tc vMerge="1">
                  <a:txBody>
                    <a:bodyPr/>
                    <a:lstStyle/>
                    <a:p>
                      <a:endParaRPr lang="es-EC"/>
                    </a:p>
                  </a:txBody>
                  <a:tcPr/>
                </a:tc>
                <a:tc>
                  <a:txBody>
                    <a:bodyPr/>
                    <a:lstStyle/>
                    <a:p>
                      <a:pPr marL="0" marR="0">
                        <a:spcBef>
                          <a:spcPts val="0"/>
                        </a:spcBef>
                        <a:spcAft>
                          <a:spcPts val="0"/>
                        </a:spcAft>
                      </a:pPr>
                      <a:r>
                        <a:rPr lang="es-EC" sz="900">
                          <a:effectLst/>
                        </a:rPr>
                        <a:t>Sacarosa</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a:effectLst/>
                        </a:rPr>
                        <a:t>Positivo (+)</a:t>
                      </a:r>
                      <a:endParaRPr lang="en-US" sz="900">
                        <a:effectLst/>
                        <a:latin typeface="Calibri"/>
                        <a:ea typeface="Calibri"/>
                        <a:cs typeface="Times New Roman"/>
                      </a:endParaRPr>
                    </a:p>
                  </a:txBody>
                  <a:tcPr marL="57860" marR="57860" marT="0" marB="0"/>
                </a:tc>
                <a:tc>
                  <a:txBody>
                    <a:bodyPr/>
                    <a:lstStyle/>
                    <a:p>
                      <a:pPr marL="0" marR="0">
                        <a:spcBef>
                          <a:spcPts val="0"/>
                        </a:spcBef>
                        <a:spcAft>
                          <a:spcPts val="0"/>
                        </a:spcAft>
                      </a:pPr>
                      <a:r>
                        <a:rPr lang="es-EC" sz="900" dirty="0">
                          <a:effectLst/>
                        </a:rPr>
                        <a:t>Positivo (+)</a:t>
                      </a:r>
                      <a:endParaRPr lang="en-US" sz="900" dirty="0">
                        <a:effectLst/>
                        <a:latin typeface="Calibri"/>
                        <a:ea typeface="Calibri"/>
                        <a:cs typeface="Times New Roman"/>
                      </a:endParaRPr>
                    </a:p>
                  </a:txBody>
                  <a:tcPr marL="57860" marR="57860" marT="0" marB="0"/>
                </a:tc>
              </a:tr>
            </a:tbl>
          </a:graphicData>
        </a:graphic>
      </p:graphicFrame>
      <p:sp>
        <p:nvSpPr>
          <p:cNvPr id="5" name="4 Rectángulo"/>
          <p:cNvSpPr/>
          <p:nvPr/>
        </p:nvSpPr>
        <p:spPr>
          <a:xfrm>
            <a:off x="5580112" y="692696"/>
            <a:ext cx="3312368" cy="1323439"/>
          </a:xfrm>
          <a:prstGeom prst="rect">
            <a:avLst/>
          </a:prstGeom>
        </p:spPr>
        <p:txBody>
          <a:bodyPr wrap="square">
            <a:spAutoFit/>
          </a:bodyPr>
          <a:lstStyle/>
          <a:p>
            <a:r>
              <a:rPr lang="es-EC" sz="1600" b="1" dirty="0" smtClean="0"/>
              <a:t>Bacterias acido lácticas identificadas</a:t>
            </a:r>
          </a:p>
          <a:p>
            <a:endParaRPr lang="es-EC" sz="1600" b="1" dirty="0" smtClean="0"/>
          </a:p>
          <a:p>
            <a:r>
              <a:rPr lang="es-EC" sz="1600" dirty="0" smtClean="0"/>
              <a:t>Características </a:t>
            </a:r>
            <a:r>
              <a:rPr lang="es-EC" sz="1600" dirty="0"/>
              <a:t>de colonias aisladas en agar MRS</a:t>
            </a:r>
            <a:endParaRPr lang="en-US" sz="1600" dirty="0"/>
          </a:p>
        </p:txBody>
      </p:sp>
      <p:pic>
        <p:nvPicPr>
          <p:cNvPr id="348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683" y="2708920"/>
            <a:ext cx="3376869" cy="231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83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276" y="538431"/>
            <a:ext cx="7344816" cy="313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338635" y="186555"/>
            <a:ext cx="2646878" cy="338554"/>
          </a:xfrm>
          <a:prstGeom prst="rect">
            <a:avLst/>
          </a:prstGeom>
        </p:spPr>
        <p:txBody>
          <a:bodyPr wrap="none">
            <a:spAutoFit/>
          </a:bodyPr>
          <a:lstStyle/>
          <a:p>
            <a:r>
              <a:rPr lang="es-EC" sz="1600" b="1" dirty="0"/>
              <a:t>pH (Potencial Hidrógeno)</a:t>
            </a:r>
            <a:endParaRPr lang="es-EC" sz="1600" dirty="0"/>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076997"/>
            <a:ext cx="4176464" cy="314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940152" y="3501008"/>
            <a:ext cx="3203848" cy="1785104"/>
          </a:xfrm>
          <a:prstGeom prst="rect">
            <a:avLst/>
          </a:prstGeom>
        </p:spPr>
        <p:txBody>
          <a:bodyPr wrap="square">
            <a:spAutoFit/>
          </a:bodyPr>
          <a:lstStyle/>
          <a:p>
            <a:pPr algn="just"/>
            <a:r>
              <a:rPr lang="es-EC" sz="1100" dirty="0"/>
              <a:t>El nivel de pH de un ensilaje es un indicador usado para determinar el índice de calidad, al estar relacionado con procesos de degradación de los forrajes durante el tiempo de conservación anaeróbica (Rodríguez, 2006). Siendo valores de pH de 3,5 a 4,2 ideales e indicadores de una buena fermentación láctica y a este nivel se inhibe toda actividad bioquímica, quedando en ese momento estabilizada la masa de silo (Soto, 2010).</a:t>
            </a:r>
            <a:endParaRPr lang="en-US" sz="1100" dirty="0"/>
          </a:p>
        </p:txBody>
      </p:sp>
    </p:spTree>
    <p:extLst>
      <p:ext uri="{BB962C8B-B14F-4D97-AF65-F5344CB8AC3E}">
        <p14:creationId xmlns:p14="http://schemas.microsoft.com/office/powerpoint/2010/main" val="180992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4" y="548680"/>
            <a:ext cx="81248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1614" y="32782"/>
            <a:ext cx="6322593" cy="369332"/>
          </a:xfrm>
          <a:prstGeom prst="rect">
            <a:avLst/>
          </a:prstGeom>
        </p:spPr>
        <p:txBody>
          <a:bodyPr wrap="square">
            <a:spAutoFit/>
          </a:bodyPr>
          <a:lstStyle/>
          <a:p>
            <a:r>
              <a:rPr lang="es-EC" b="1" dirty="0" smtClean="0"/>
              <a:t>Porcentaje </a:t>
            </a:r>
            <a:r>
              <a:rPr lang="es-EC" b="1" dirty="0"/>
              <a:t>de ácido láctico (Acidez </a:t>
            </a:r>
            <a:r>
              <a:rPr lang="es-EC" b="1" dirty="0" err="1"/>
              <a:t>Titulable</a:t>
            </a:r>
            <a:r>
              <a:rPr lang="es-EC" b="1" dirty="0"/>
              <a:t>)</a:t>
            </a:r>
            <a:endParaRPr lang="en-US" dirty="0"/>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2976"/>
            <a:ext cx="411513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228184" y="3739468"/>
            <a:ext cx="2833126" cy="1015663"/>
          </a:xfrm>
          <a:prstGeom prst="rect">
            <a:avLst/>
          </a:prstGeom>
        </p:spPr>
        <p:txBody>
          <a:bodyPr wrap="square">
            <a:spAutoFit/>
          </a:bodyPr>
          <a:lstStyle/>
          <a:p>
            <a:pPr algn="just"/>
            <a:r>
              <a:rPr lang="es-EC" sz="1200" dirty="0"/>
              <a:t>El ensilado de gramíneas para considerarse como buenos deben tener un valor de ácido láctico de 1.5 a 2.5 como porcentaje de la materia seca (Jiménez et al., 2005).</a:t>
            </a:r>
          </a:p>
        </p:txBody>
      </p:sp>
    </p:spTree>
    <p:extLst>
      <p:ext uri="{BB962C8B-B14F-4D97-AF65-F5344CB8AC3E}">
        <p14:creationId xmlns:p14="http://schemas.microsoft.com/office/powerpoint/2010/main" val="226421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204864"/>
            <a:ext cx="8229600" cy="1143000"/>
          </a:xfrm>
        </p:spPr>
        <p:txBody>
          <a:bodyPr/>
          <a:lstStyle/>
          <a:p>
            <a:r>
              <a:rPr lang="es-EC" dirty="0" smtClean="0">
                <a:solidFill>
                  <a:schemeClr val="tx1"/>
                </a:solidFill>
              </a:rPr>
              <a:t>Resultados y discusión</a:t>
            </a:r>
            <a:endParaRPr lang="es-EC" dirty="0">
              <a:solidFill>
                <a:schemeClr val="tx1"/>
              </a:solidFill>
            </a:endParaRPr>
          </a:p>
        </p:txBody>
      </p:sp>
    </p:spTree>
    <p:extLst>
      <p:ext uri="{BB962C8B-B14F-4D97-AF65-F5344CB8AC3E}">
        <p14:creationId xmlns:p14="http://schemas.microsoft.com/office/powerpoint/2010/main" val="2472596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260648"/>
            <a:ext cx="2313454" cy="369332"/>
          </a:xfrm>
          <a:prstGeom prst="rect">
            <a:avLst/>
          </a:prstGeom>
        </p:spPr>
        <p:txBody>
          <a:bodyPr wrap="none">
            <a:spAutoFit/>
          </a:bodyPr>
          <a:lstStyle/>
          <a:p>
            <a:r>
              <a:rPr lang="es-EC" b="1" dirty="0"/>
              <a:t>Proteína Bruta (PB)</a:t>
            </a:r>
            <a:endParaRPr lang="es-EC"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71" y="908720"/>
            <a:ext cx="51911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1560" y="4365104"/>
            <a:ext cx="7596336" cy="163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83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872" y="980728"/>
            <a:ext cx="50387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55576" y="332656"/>
            <a:ext cx="3518912" cy="369332"/>
          </a:xfrm>
          <a:prstGeom prst="rect">
            <a:avLst/>
          </a:prstGeom>
        </p:spPr>
        <p:txBody>
          <a:bodyPr wrap="none">
            <a:spAutoFit/>
          </a:bodyPr>
          <a:lstStyle/>
          <a:p>
            <a:r>
              <a:rPr lang="es-EC" b="1" dirty="0" smtClean="0"/>
              <a:t>Fibra </a:t>
            </a:r>
            <a:r>
              <a:rPr lang="es-EC" b="1" dirty="0"/>
              <a:t>Detergente Neutro (FDN)</a:t>
            </a:r>
            <a:endParaRPr lang="es-EC" dirty="0"/>
          </a:p>
        </p:txBody>
      </p:sp>
      <p:sp>
        <p:nvSpPr>
          <p:cNvPr id="5" name="4 Rectángulo"/>
          <p:cNvSpPr/>
          <p:nvPr/>
        </p:nvSpPr>
        <p:spPr>
          <a:xfrm>
            <a:off x="1020838" y="4149080"/>
            <a:ext cx="7128792" cy="954107"/>
          </a:xfrm>
          <a:prstGeom prst="rect">
            <a:avLst/>
          </a:prstGeom>
        </p:spPr>
        <p:txBody>
          <a:bodyPr wrap="square">
            <a:spAutoFit/>
          </a:bodyPr>
          <a:lstStyle/>
          <a:p>
            <a:pPr algn="just"/>
            <a:r>
              <a:rPr lang="es-EC" sz="1400" dirty="0"/>
              <a:t>La determinación de la fibra detergente neutro (FDN) nos permite estimar las fracciones de celulosa, </a:t>
            </a:r>
            <a:r>
              <a:rPr lang="es-EC" sz="1400" dirty="0" err="1"/>
              <a:t>hemicelulosa</a:t>
            </a:r>
            <a:r>
              <a:rPr lang="es-EC" sz="1400" dirty="0"/>
              <a:t> y lignina (paredes celulares) presentes en el forraje, las cuales se asocian negativamente con la ingestión de materia seca, cuando mayor es el porcentaje de FDN el consumo de forraje es menor.    </a:t>
            </a:r>
            <a:endParaRPr lang="en-US" sz="1400" dirty="0"/>
          </a:p>
        </p:txBody>
      </p:sp>
    </p:spTree>
    <p:extLst>
      <p:ext uri="{BB962C8B-B14F-4D97-AF65-F5344CB8AC3E}">
        <p14:creationId xmlns:p14="http://schemas.microsoft.com/office/powerpoint/2010/main" val="343754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2" y="980728"/>
            <a:ext cx="57054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142999" y="4359693"/>
            <a:ext cx="6858000" cy="1169551"/>
          </a:xfrm>
          <a:prstGeom prst="rect">
            <a:avLst/>
          </a:prstGeom>
        </p:spPr>
        <p:txBody>
          <a:bodyPr wrap="square">
            <a:spAutoFit/>
          </a:bodyPr>
          <a:lstStyle/>
          <a:p>
            <a:pPr algn="just"/>
            <a:r>
              <a:rPr lang="es-EC" sz="1400" dirty="0"/>
              <a:t>La determinación de fibra detergente acido (FDA) es importante ya que al estar constituida principalmente por fracciones de celulosa y lignina, puede afectar de manera negativa la nutrición de los animales, ya que tiene una relación inversamente proporcional con la digestibilidad y con el contenido energético del forraje (</a:t>
            </a:r>
            <a:r>
              <a:rPr lang="es-EC" sz="1400" dirty="0" err="1"/>
              <a:t>Calsamiglia</a:t>
            </a:r>
            <a:r>
              <a:rPr lang="es-EC" sz="1400" dirty="0"/>
              <a:t>, 1997).</a:t>
            </a:r>
            <a:endParaRPr lang="en-US" sz="1400" dirty="0"/>
          </a:p>
        </p:txBody>
      </p:sp>
      <p:sp>
        <p:nvSpPr>
          <p:cNvPr id="5" name="4 Rectángulo"/>
          <p:cNvSpPr/>
          <p:nvPr/>
        </p:nvSpPr>
        <p:spPr>
          <a:xfrm>
            <a:off x="611560" y="188640"/>
            <a:ext cx="3416320" cy="369332"/>
          </a:xfrm>
          <a:prstGeom prst="rect">
            <a:avLst/>
          </a:prstGeom>
        </p:spPr>
        <p:txBody>
          <a:bodyPr wrap="none">
            <a:spAutoFit/>
          </a:bodyPr>
          <a:lstStyle/>
          <a:p>
            <a:r>
              <a:rPr lang="es-EC" b="1" dirty="0"/>
              <a:t>Fibra Detergente Ácido (FDA)</a:t>
            </a:r>
            <a:endParaRPr lang="es-EC" dirty="0"/>
          </a:p>
        </p:txBody>
      </p:sp>
    </p:spTree>
    <p:extLst>
      <p:ext uri="{BB962C8B-B14F-4D97-AF65-F5344CB8AC3E}">
        <p14:creationId xmlns:p14="http://schemas.microsoft.com/office/powerpoint/2010/main" val="305000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i="0" dirty="0" smtClean="0">
                <a:solidFill>
                  <a:schemeClr val="tx1"/>
                </a:solidFill>
              </a:rPr>
              <a:t>Políticas económicas “de libre mercado”</a:t>
            </a:r>
            <a:endParaRPr lang="es-ES" dirty="0"/>
          </a:p>
        </p:txBody>
      </p:sp>
      <p:sp>
        <p:nvSpPr>
          <p:cNvPr id="3" name="2 Marcador de contenido"/>
          <p:cNvSpPr>
            <a:spLocks noGrp="1"/>
          </p:cNvSpPr>
          <p:nvPr>
            <p:ph idx="1"/>
          </p:nvPr>
        </p:nvSpPr>
        <p:spPr>
          <a:xfrm>
            <a:off x="261486" y="1280416"/>
            <a:ext cx="8701229" cy="4525963"/>
          </a:xfrm>
        </p:spPr>
        <p:txBody>
          <a:bodyPr/>
          <a:lstStyle/>
          <a:p>
            <a:pPr marL="0" indent="0">
              <a:buNone/>
            </a:pPr>
            <a:r>
              <a:rPr lang="es-EC" dirty="0" smtClean="0">
                <a:solidFill>
                  <a:schemeClr val="tx1"/>
                </a:solidFill>
              </a:rPr>
              <a:t>La mayoría de productores opten por mejorar las estrategias alimentares en sus hatos</a:t>
            </a:r>
          </a:p>
          <a:p>
            <a:pPr marL="0" indent="0">
              <a:buNone/>
            </a:pPr>
            <a:endParaRPr lang="es-EC" dirty="0">
              <a:solidFill>
                <a:schemeClr val="tx1"/>
              </a:solidFill>
            </a:endParaRPr>
          </a:p>
          <a:p>
            <a:pPr marL="0" indent="0">
              <a:buNone/>
            </a:pPr>
            <a:r>
              <a:rPr lang="es-EC" dirty="0" smtClean="0">
                <a:solidFill>
                  <a:schemeClr val="tx1"/>
                </a:solidFill>
              </a:rPr>
              <a:t>    Teniendo en cuenta: </a:t>
            </a:r>
          </a:p>
          <a:p>
            <a:pPr marL="0" indent="0">
              <a:buNone/>
            </a:pPr>
            <a:endParaRPr lang="es-EC" dirty="0">
              <a:solidFill>
                <a:schemeClr val="tx1"/>
              </a:solidFill>
            </a:endParaRPr>
          </a:p>
          <a:p>
            <a:pPr marL="0" indent="0">
              <a:buNone/>
            </a:pPr>
            <a:endParaRPr lang="es-EC" dirty="0" smtClean="0">
              <a:solidFill>
                <a:schemeClr val="tx1"/>
              </a:solidFill>
            </a:endParaRPr>
          </a:p>
          <a:p>
            <a:pPr marL="0" indent="0">
              <a:buNone/>
            </a:pPr>
            <a:endParaRPr lang="es-EC" dirty="0">
              <a:solidFill>
                <a:schemeClr val="tx1"/>
              </a:solidFill>
            </a:endParaRPr>
          </a:p>
          <a:p>
            <a:pPr marL="0" indent="0">
              <a:buNone/>
            </a:pPr>
            <a:r>
              <a:rPr lang="es-EC" dirty="0" smtClean="0">
                <a:solidFill>
                  <a:schemeClr val="tx1"/>
                </a:solidFill>
              </a:rPr>
              <a:t> Alternativa           Viable</a:t>
            </a:r>
          </a:p>
          <a:p>
            <a:pPr marL="0" indent="0">
              <a:buNone/>
            </a:pPr>
            <a:endParaRPr lang="es-EC" dirty="0" smtClean="0">
              <a:solidFill>
                <a:schemeClr val="tx1"/>
              </a:solidFill>
            </a:endParaRPr>
          </a:p>
          <a:p>
            <a:pPr marL="0" indent="0">
              <a:buNone/>
            </a:pPr>
            <a:endParaRPr lang="es-EC" dirty="0">
              <a:solidFill>
                <a:schemeClr val="tx1"/>
              </a:solidFill>
            </a:endParaRPr>
          </a:p>
          <a:p>
            <a:pPr marL="0" indent="0">
              <a:buNone/>
            </a:pPr>
            <a:r>
              <a:rPr lang="es-EC" dirty="0" smtClean="0">
                <a:solidFill>
                  <a:schemeClr val="tx1"/>
                </a:solidFill>
              </a:rPr>
              <a:t>La conservación de forrajes mediante el ensilado</a:t>
            </a:r>
          </a:p>
          <a:p>
            <a:pPr marL="0" indent="0">
              <a:buNone/>
            </a:pPr>
            <a:endParaRPr lang="es-EC" dirty="0">
              <a:solidFill>
                <a:schemeClr val="tx1"/>
              </a:solidFill>
            </a:endParaRPr>
          </a:p>
        </p:txBody>
      </p:sp>
      <p:cxnSp>
        <p:nvCxnSpPr>
          <p:cNvPr id="14" name="13 Conector recto de flecha"/>
          <p:cNvCxnSpPr/>
          <p:nvPr/>
        </p:nvCxnSpPr>
        <p:spPr>
          <a:xfrm>
            <a:off x="3595498" y="2907607"/>
            <a:ext cx="864096" cy="53620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3606539" y="2341607"/>
            <a:ext cx="864096" cy="45421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420082" y="1959223"/>
            <a:ext cx="4464496" cy="923330"/>
          </a:xfrm>
          <a:prstGeom prst="rect">
            <a:avLst/>
          </a:prstGeom>
          <a:noFill/>
        </p:spPr>
        <p:txBody>
          <a:bodyPr wrap="square" rtlCol="0">
            <a:spAutoFit/>
          </a:bodyPr>
          <a:lstStyle/>
          <a:p>
            <a:r>
              <a:rPr lang="es-EC" dirty="0" smtClean="0"/>
              <a:t>Poco vulnerables a las condiciones de periodos prolongados de sequia o de lluvia</a:t>
            </a:r>
            <a:endParaRPr lang="es-EC" dirty="0"/>
          </a:p>
        </p:txBody>
      </p:sp>
      <p:sp>
        <p:nvSpPr>
          <p:cNvPr id="12" name="11 CuadroTexto"/>
          <p:cNvSpPr txBox="1"/>
          <p:nvPr/>
        </p:nvSpPr>
        <p:spPr>
          <a:xfrm>
            <a:off x="4474023" y="3175707"/>
            <a:ext cx="4248472" cy="923330"/>
          </a:xfrm>
          <a:prstGeom prst="rect">
            <a:avLst/>
          </a:prstGeom>
          <a:noFill/>
        </p:spPr>
        <p:txBody>
          <a:bodyPr wrap="square" rtlCol="0">
            <a:spAutoFit/>
          </a:bodyPr>
          <a:lstStyle/>
          <a:p>
            <a:r>
              <a:rPr lang="es-EC" dirty="0" smtClean="0"/>
              <a:t>Que aporten suficiente cantidad y calidad de nutrientes a un costo relativamente &lt; en épocas de escases</a:t>
            </a:r>
            <a:endParaRPr lang="es-EC" dirty="0"/>
          </a:p>
        </p:txBody>
      </p:sp>
      <p:cxnSp>
        <p:nvCxnSpPr>
          <p:cNvPr id="22" name="21 Conector recto de flecha"/>
          <p:cNvCxnSpPr/>
          <p:nvPr/>
        </p:nvCxnSpPr>
        <p:spPr>
          <a:xfrm>
            <a:off x="467544" y="2152786"/>
            <a:ext cx="0" cy="204584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p:nvPr/>
        </p:nvCxnSpPr>
        <p:spPr>
          <a:xfrm rot="16200000" flipH="1">
            <a:off x="1871700" y="4833157"/>
            <a:ext cx="1008112" cy="504056"/>
          </a:xfrm>
          <a:prstGeom prst="bentConnector3">
            <a:avLst>
              <a:gd name="adj1" fmla="val -148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946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101" y="4352795"/>
            <a:ext cx="1966088" cy="123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01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r>
              <a:rPr lang="en-US" dirty="0">
                <a:solidFill>
                  <a:schemeClr val="tx1"/>
                </a:solidFill>
              </a:rPr>
              <a:t/>
            </a:r>
            <a:br>
              <a:rPr lang="en-US" dirty="0">
                <a:solidFill>
                  <a:schemeClr val="tx1"/>
                </a:solidFill>
              </a:rPr>
            </a:br>
            <a:endParaRPr lang="es-EC" dirty="0"/>
          </a:p>
        </p:txBody>
      </p:sp>
      <p:sp>
        <p:nvSpPr>
          <p:cNvPr id="3" name="2 Marcador de contenido"/>
          <p:cNvSpPr>
            <a:spLocks noGrp="1"/>
          </p:cNvSpPr>
          <p:nvPr>
            <p:ph idx="1"/>
          </p:nvPr>
        </p:nvSpPr>
        <p:spPr>
          <a:xfrm>
            <a:off x="539552" y="1052736"/>
            <a:ext cx="8229600" cy="4525963"/>
          </a:xfrm>
        </p:spPr>
        <p:txBody>
          <a:bodyPr/>
          <a:lstStyle/>
          <a:p>
            <a:r>
              <a:rPr lang="es-EC" sz="1600" dirty="0" smtClean="0">
                <a:solidFill>
                  <a:schemeClr val="tx1"/>
                </a:solidFill>
              </a:rPr>
              <a:t>Las </a:t>
            </a:r>
            <a:r>
              <a:rPr lang="es-EC" sz="1600" dirty="0">
                <a:solidFill>
                  <a:schemeClr val="tx1"/>
                </a:solidFill>
              </a:rPr>
              <a:t>bacterias acido lácticas aisladas e identificadas de avena forrajera (epifitas) en este estudio fueron: </a:t>
            </a:r>
            <a:r>
              <a:rPr lang="es-EC" sz="1600" i="1" dirty="0" err="1">
                <a:solidFill>
                  <a:schemeClr val="tx1"/>
                </a:solidFill>
              </a:rPr>
              <a:t>Lactobacillus</a:t>
            </a:r>
            <a:r>
              <a:rPr lang="es-EC" sz="1600" i="1" dirty="0">
                <a:solidFill>
                  <a:schemeClr val="tx1"/>
                </a:solidFill>
              </a:rPr>
              <a:t> </a:t>
            </a:r>
            <a:r>
              <a:rPr lang="es-EC" sz="1600" i="1" dirty="0" err="1">
                <a:solidFill>
                  <a:schemeClr val="tx1"/>
                </a:solidFill>
              </a:rPr>
              <a:t>acidophilus</a:t>
            </a:r>
            <a:r>
              <a:rPr lang="es-EC" sz="1600" dirty="0">
                <a:solidFill>
                  <a:schemeClr val="tx1"/>
                </a:solidFill>
              </a:rPr>
              <a:t> y </a:t>
            </a:r>
            <a:r>
              <a:rPr lang="es-EC" sz="1600" i="1" dirty="0" err="1">
                <a:solidFill>
                  <a:schemeClr val="tx1"/>
                </a:solidFill>
              </a:rPr>
              <a:t>Pediococcus</a:t>
            </a:r>
            <a:r>
              <a:rPr lang="es-EC" sz="1600" i="1" dirty="0">
                <a:solidFill>
                  <a:schemeClr val="tx1"/>
                </a:solidFill>
              </a:rPr>
              <a:t> </a:t>
            </a:r>
            <a:r>
              <a:rPr lang="es-EC" sz="1600" i="1" dirty="0" err="1">
                <a:solidFill>
                  <a:schemeClr val="tx1"/>
                </a:solidFill>
              </a:rPr>
              <a:t>acidilactici</a:t>
            </a:r>
            <a:r>
              <a:rPr lang="es-EC" sz="1600" dirty="0">
                <a:solidFill>
                  <a:schemeClr val="tx1"/>
                </a:solidFill>
              </a:rPr>
              <a:t>, estas son </a:t>
            </a:r>
            <a:r>
              <a:rPr lang="es-EC" sz="1600" dirty="0" err="1">
                <a:solidFill>
                  <a:schemeClr val="tx1"/>
                </a:solidFill>
              </a:rPr>
              <a:t>homofermentativas</a:t>
            </a:r>
            <a:r>
              <a:rPr lang="es-EC" sz="1600" dirty="0">
                <a:solidFill>
                  <a:schemeClr val="tx1"/>
                </a:solidFill>
              </a:rPr>
              <a:t> y específicas para ser usadas en este pasto donde presentan un efecto positivo mayor</a:t>
            </a:r>
            <a:r>
              <a:rPr lang="es-EC" sz="1600" dirty="0" smtClean="0">
                <a:solidFill>
                  <a:schemeClr val="tx1"/>
                </a:solidFill>
              </a:rPr>
              <a:t>.</a:t>
            </a:r>
          </a:p>
          <a:p>
            <a:pPr marL="0" indent="0">
              <a:buNone/>
            </a:pPr>
            <a:endParaRPr lang="en-US" sz="1600" dirty="0">
              <a:solidFill>
                <a:schemeClr val="tx1"/>
              </a:solidFill>
            </a:endParaRPr>
          </a:p>
          <a:p>
            <a:r>
              <a:rPr lang="es-EC" sz="1600" dirty="0">
                <a:solidFill>
                  <a:schemeClr val="tx1"/>
                </a:solidFill>
              </a:rPr>
              <a:t>El uso de un inóculo de bacterias acido lácticas propias de silo de avena no tienen un efecto marcado sobre la variable temperatura ya que esta se mantiene estable en todos los tratamientos experimentales, independientemente de la concentración de bacterias usadas (UFC / ml</a:t>
            </a:r>
            <a:r>
              <a:rPr lang="es-EC" sz="1600" dirty="0" smtClean="0">
                <a:solidFill>
                  <a:schemeClr val="tx1"/>
                </a:solidFill>
              </a:rPr>
              <a:t>).</a:t>
            </a:r>
          </a:p>
          <a:p>
            <a:pPr marL="0" indent="0">
              <a:buNone/>
            </a:pPr>
            <a:endParaRPr lang="en-US" sz="1600" dirty="0">
              <a:solidFill>
                <a:schemeClr val="tx1"/>
              </a:solidFill>
            </a:endParaRPr>
          </a:p>
          <a:p>
            <a:r>
              <a:rPr lang="es-EC" sz="1600" dirty="0">
                <a:solidFill>
                  <a:schemeClr val="tx1"/>
                </a:solidFill>
              </a:rPr>
              <a:t>Las bacterias propias de ensilaje de avena tienen un efecto positivo sobre la variable pH ya que en todos los tratamientos se evidencio una disminución de este valor por debajo de los intervalos clasificados como excelentes (&lt; 4,2 pH), siendo el tratamiento 4 el que más bajo pH presento</a:t>
            </a:r>
            <a:r>
              <a:rPr lang="es-EC" sz="1600" dirty="0" smtClean="0">
                <a:solidFill>
                  <a:schemeClr val="tx1"/>
                </a:solidFill>
              </a:rPr>
              <a:t>.</a:t>
            </a:r>
          </a:p>
          <a:p>
            <a:pPr marL="0" indent="0">
              <a:buNone/>
            </a:pPr>
            <a:endParaRPr lang="es-EC" sz="1600" dirty="0" smtClean="0">
              <a:solidFill>
                <a:schemeClr val="tx1"/>
              </a:solidFill>
            </a:endParaRPr>
          </a:p>
          <a:p>
            <a:r>
              <a:rPr lang="es-EC" sz="1600" dirty="0">
                <a:solidFill>
                  <a:schemeClr val="tx1"/>
                </a:solidFill>
              </a:rPr>
              <a:t>El porcentaje de ácido láctico en el tratamiento uno (0,5x10</a:t>
            </a:r>
            <a:r>
              <a:rPr lang="es-EC" sz="1600" baseline="30000" dirty="0">
                <a:solidFill>
                  <a:schemeClr val="tx1"/>
                </a:solidFill>
              </a:rPr>
              <a:t>6 </a:t>
            </a:r>
            <a:r>
              <a:rPr lang="es-EC" sz="1600" dirty="0">
                <a:solidFill>
                  <a:schemeClr val="tx1"/>
                </a:solidFill>
              </a:rPr>
              <a:t>UFC / ml) es el más alto, seguido por el testigo (0 UFC / ml) y el valor más bajo se encontró en el tratamiento T4, pese a tener un mayor número de unidades formadoras de colonias por mililitro; evidenciándose que el balance adecuado de UFC por ml es de 0,5x10</a:t>
            </a:r>
            <a:r>
              <a:rPr lang="es-EC" sz="1600" baseline="30000" dirty="0">
                <a:solidFill>
                  <a:schemeClr val="tx1"/>
                </a:solidFill>
              </a:rPr>
              <a:t>6</a:t>
            </a:r>
            <a:r>
              <a:rPr lang="es-EC" sz="1600" dirty="0">
                <a:solidFill>
                  <a:schemeClr val="tx1"/>
                </a:solidFill>
              </a:rPr>
              <a:t>. </a:t>
            </a:r>
          </a:p>
          <a:p>
            <a:endParaRPr lang="en-US" sz="1600" dirty="0">
              <a:solidFill>
                <a:schemeClr val="tx1"/>
              </a:solidFill>
            </a:endParaRPr>
          </a:p>
          <a:p>
            <a:endParaRPr lang="es-EC" sz="1600" dirty="0">
              <a:solidFill>
                <a:schemeClr val="tx1"/>
              </a:solidFill>
            </a:endParaRPr>
          </a:p>
        </p:txBody>
      </p:sp>
    </p:spTree>
    <p:extLst>
      <p:ext uri="{BB962C8B-B14F-4D97-AF65-F5344CB8AC3E}">
        <p14:creationId xmlns:p14="http://schemas.microsoft.com/office/powerpoint/2010/main" val="229882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92696"/>
            <a:ext cx="8229600" cy="5289451"/>
          </a:xfrm>
        </p:spPr>
        <p:txBody>
          <a:bodyPr/>
          <a:lstStyle/>
          <a:p>
            <a:pPr marL="0" indent="0">
              <a:buNone/>
            </a:pPr>
            <a:endParaRPr lang="en-US" sz="1600" dirty="0">
              <a:solidFill>
                <a:schemeClr val="tx1"/>
              </a:solidFill>
            </a:endParaRPr>
          </a:p>
          <a:p>
            <a:r>
              <a:rPr lang="es-EC" sz="1600" dirty="0">
                <a:solidFill>
                  <a:schemeClr val="tx1"/>
                </a:solidFill>
              </a:rPr>
              <a:t>La evaluación del porcentaje de proteína bruta transcurridos 40 días de proceso fermentativo y en comparación con el punto inicial (día cero) dio como mejor resultado al tratamiento uno con una concentración de 0,5x10</a:t>
            </a:r>
            <a:r>
              <a:rPr lang="es-EC" sz="1600" baseline="30000" dirty="0">
                <a:solidFill>
                  <a:schemeClr val="tx1"/>
                </a:solidFill>
              </a:rPr>
              <a:t>6</a:t>
            </a:r>
            <a:r>
              <a:rPr lang="es-EC" sz="1600" dirty="0">
                <a:solidFill>
                  <a:schemeClr val="tx1"/>
                </a:solidFill>
              </a:rPr>
              <a:t> UFC/ml., ya que en este existió menor perdida de nutrientes, mientras que en el tratamiento 4 existió mayor pérdida de PB seguido por el tratamiento en el que no se usó el inóculo de bacterias; evidenciado el efecto positivo del inóculo bacteriano</a:t>
            </a:r>
            <a:r>
              <a:rPr lang="es-EC" sz="1600" dirty="0" smtClean="0">
                <a:solidFill>
                  <a:schemeClr val="tx1"/>
                </a:solidFill>
              </a:rPr>
              <a:t>.</a:t>
            </a:r>
          </a:p>
          <a:p>
            <a:pPr marL="0" indent="0">
              <a:buNone/>
            </a:pPr>
            <a:endParaRPr lang="en-US" sz="1600" dirty="0">
              <a:solidFill>
                <a:schemeClr val="tx1"/>
              </a:solidFill>
            </a:endParaRPr>
          </a:p>
          <a:p>
            <a:r>
              <a:rPr lang="es-EC" sz="1600" dirty="0">
                <a:solidFill>
                  <a:schemeClr val="tx1"/>
                </a:solidFill>
              </a:rPr>
              <a:t>La determinación de FDN mostro que el tratamiento uno presenta el porcentaje más bajo (51,36%) relacionándose positivamente con el consumo. </a:t>
            </a:r>
            <a:endParaRPr lang="es-EC" sz="1600" dirty="0" smtClean="0">
              <a:solidFill>
                <a:schemeClr val="tx1"/>
              </a:solidFill>
            </a:endParaRPr>
          </a:p>
          <a:p>
            <a:pPr marL="0" indent="0">
              <a:buNone/>
            </a:pPr>
            <a:endParaRPr lang="en-US" sz="1600" dirty="0">
              <a:solidFill>
                <a:schemeClr val="tx1"/>
              </a:solidFill>
            </a:endParaRPr>
          </a:p>
          <a:p>
            <a:r>
              <a:rPr lang="es-EC" sz="1600" dirty="0">
                <a:solidFill>
                  <a:schemeClr val="tx1"/>
                </a:solidFill>
              </a:rPr>
              <a:t>Los porcentajes de FDA evidencian el menor porcentaje en el tratamiento uno y el más alto en el tratamiento experimental 4, guardando una relación inversa con la digestibilidad y el contenido energético del forraje</a:t>
            </a:r>
            <a:r>
              <a:rPr lang="es-EC" sz="1600" dirty="0" smtClean="0">
                <a:solidFill>
                  <a:schemeClr val="tx1"/>
                </a:solidFill>
              </a:rPr>
              <a:t>.</a:t>
            </a:r>
          </a:p>
          <a:p>
            <a:pPr marL="0" indent="0">
              <a:buNone/>
            </a:pPr>
            <a:endParaRPr lang="en-US" sz="1600" dirty="0">
              <a:solidFill>
                <a:schemeClr val="tx1"/>
              </a:solidFill>
            </a:endParaRPr>
          </a:p>
          <a:p>
            <a:r>
              <a:rPr lang="es-EC" sz="1600" dirty="0">
                <a:solidFill>
                  <a:schemeClr val="tx1"/>
                </a:solidFill>
              </a:rPr>
              <a:t>El uso de bacterias </a:t>
            </a:r>
            <a:r>
              <a:rPr lang="es-EC" sz="1600" dirty="0" err="1">
                <a:solidFill>
                  <a:schemeClr val="tx1"/>
                </a:solidFill>
              </a:rPr>
              <a:t>homofermentativas</a:t>
            </a:r>
            <a:r>
              <a:rPr lang="es-EC" sz="1600" dirty="0">
                <a:solidFill>
                  <a:schemeClr val="tx1"/>
                </a:solidFill>
              </a:rPr>
              <a:t> muestra un efecto positivo sobre la mayoría de las variables de calidad nutricional y fermentativa del ensilaje de avena.</a:t>
            </a:r>
            <a:endParaRPr lang="en-US" sz="1600" dirty="0">
              <a:solidFill>
                <a:schemeClr val="tx1"/>
              </a:solidFill>
            </a:endParaRPr>
          </a:p>
          <a:p>
            <a:endParaRPr lang="es-EC" sz="1600" dirty="0">
              <a:solidFill>
                <a:schemeClr val="tx1"/>
              </a:solidFill>
            </a:endParaRPr>
          </a:p>
        </p:txBody>
      </p:sp>
    </p:spTree>
    <p:extLst>
      <p:ext uri="{BB962C8B-B14F-4D97-AF65-F5344CB8AC3E}">
        <p14:creationId xmlns:p14="http://schemas.microsoft.com/office/powerpoint/2010/main" val="4087921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Recomendaciones</a:t>
            </a:r>
            <a:r>
              <a:rPr lang="en-US" dirty="0">
                <a:solidFill>
                  <a:schemeClr val="tx1"/>
                </a:solidFill>
              </a:rPr>
              <a:t/>
            </a:r>
            <a:br>
              <a:rPr lang="en-US" dirty="0">
                <a:solidFill>
                  <a:schemeClr val="tx1"/>
                </a:solidFill>
              </a:rPr>
            </a:br>
            <a:endParaRPr lang="es-EC" dirty="0"/>
          </a:p>
        </p:txBody>
      </p:sp>
      <p:sp>
        <p:nvSpPr>
          <p:cNvPr id="3" name="2 Marcador de contenido"/>
          <p:cNvSpPr>
            <a:spLocks noGrp="1"/>
          </p:cNvSpPr>
          <p:nvPr>
            <p:ph idx="1"/>
          </p:nvPr>
        </p:nvSpPr>
        <p:spPr>
          <a:xfrm>
            <a:off x="539552" y="1124744"/>
            <a:ext cx="8229600" cy="4525963"/>
          </a:xfrm>
        </p:spPr>
        <p:txBody>
          <a:bodyPr/>
          <a:lstStyle/>
          <a:p>
            <a:r>
              <a:rPr lang="es-EC" sz="1600" dirty="0" smtClean="0">
                <a:solidFill>
                  <a:schemeClr val="tx1"/>
                </a:solidFill>
              </a:rPr>
              <a:t>Se </a:t>
            </a:r>
            <a:r>
              <a:rPr lang="es-EC" sz="1600" dirty="0">
                <a:solidFill>
                  <a:schemeClr val="tx1"/>
                </a:solidFill>
              </a:rPr>
              <a:t>recomienda usar concentraciones de bacterias ácido-lácticas de 0,5x106 UFC/ml, por los resultados obtenidos en las variables nutricionales y fermentativas en esta investigación.</a:t>
            </a:r>
            <a:endParaRPr lang="en-US" sz="1600" dirty="0">
              <a:solidFill>
                <a:schemeClr val="tx1"/>
              </a:solidFill>
            </a:endParaRPr>
          </a:p>
          <a:p>
            <a:r>
              <a:rPr lang="es-EC" sz="1600" dirty="0">
                <a:solidFill>
                  <a:schemeClr val="tx1"/>
                </a:solidFill>
              </a:rPr>
              <a:t>El uso de inóculos bacterianos para ensilajes deben ser específicos para cada forraje (gramíneas - leguminosas), ya que no todas las bacterias ejercen el mismo efecto en todos los pastos y deben ser aplicados para ensilar pastos con alta humedad y en los que el proceso de picado no sea óptimo.</a:t>
            </a:r>
            <a:endParaRPr lang="en-US" sz="1600" dirty="0">
              <a:solidFill>
                <a:schemeClr val="tx1"/>
              </a:solidFill>
            </a:endParaRPr>
          </a:p>
          <a:p>
            <a:r>
              <a:rPr lang="es-EC" sz="1600" dirty="0">
                <a:solidFill>
                  <a:schemeClr val="tx1"/>
                </a:solidFill>
              </a:rPr>
              <a:t>Llevar acabo un estricto control durante el proceso del ensilado para asegurar que la compactación y por ende la exclusión de oxígeno sea la adecuada, para evitar el deterioro temprano del ensilaje.</a:t>
            </a:r>
            <a:endParaRPr lang="en-US" sz="1600" dirty="0">
              <a:solidFill>
                <a:schemeClr val="tx1"/>
              </a:solidFill>
            </a:endParaRPr>
          </a:p>
          <a:p>
            <a:r>
              <a:rPr lang="es-EC" sz="1600" dirty="0">
                <a:solidFill>
                  <a:schemeClr val="tx1"/>
                </a:solidFill>
              </a:rPr>
              <a:t>Se debe tener cuidado con el manejo de los microorganismos a usarse ya que son susceptibles a condiciones adversar del ambiente, en los que su efecto podría verse anulado.</a:t>
            </a:r>
            <a:endParaRPr lang="en-US" sz="1600" dirty="0">
              <a:solidFill>
                <a:schemeClr val="tx1"/>
              </a:solidFill>
            </a:endParaRPr>
          </a:p>
          <a:p>
            <a:r>
              <a:rPr lang="es-EC" sz="1600" dirty="0">
                <a:solidFill>
                  <a:schemeClr val="tx1"/>
                </a:solidFill>
              </a:rPr>
              <a:t>La aplicación de inóculos de bacterias </a:t>
            </a:r>
            <a:r>
              <a:rPr lang="es-EC" sz="1600" dirty="0" err="1">
                <a:solidFill>
                  <a:schemeClr val="tx1"/>
                </a:solidFill>
              </a:rPr>
              <a:t>homofermentativas</a:t>
            </a:r>
            <a:r>
              <a:rPr lang="es-EC" sz="1600" dirty="0">
                <a:solidFill>
                  <a:schemeClr val="tx1"/>
                </a:solidFill>
              </a:rPr>
              <a:t> o/y </a:t>
            </a:r>
            <a:r>
              <a:rPr lang="es-EC" sz="1600" dirty="0" err="1">
                <a:solidFill>
                  <a:schemeClr val="tx1"/>
                </a:solidFill>
              </a:rPr>
              <a:t>heterofermentativas</a:t>
            </a:r>
            <a:r>
              <a:rPr lang="es-EC" sz="1600" dirty="0">
                <a:solidFill>
                  <a:schemeClr val="tx1"/>
                </a:solidFill>
              </a:rPr>
              <a:t> para ensilajes están ligados a los diferentes efectos que presentan, por lo que se recomienda continuar con investigaciones en los que se compare estos efectos positivos con parámetros productivos.</a:t>
            </a:r>
            <a:endParaRPr lang="en-US" sz="1600" dirty="0">
              <a:solidFill>
                <a:schemeClr val="tx1"/>
              </a:solidFill>
            </a:endParaRPr>
          </a:p>
          <a:p>
            <a:endParaRPr lang="es-EC" sz="1600" dirty="0">
              <a:solidFill>
                <a:schemeClr val="tx1"/>
              </a:solidFill>
            </a:endParaRPr>
          </a:p>
        </p:txBody>
      </p:sp>
    </p:spTree>
    <p:extLst>
      <p:ext uri="{BB962C8B-B14F-4D97-AF65-F5344CB8AC3E}">
        <p14:creationId xmlns:p14="http://schemas.microsoft.com/office/powerpoint/2010/main" val="79649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75456"/>
            <a:ext cx="8229600" cy="360040"/>
          </a:xfrm>
        </p:spPr>
        <p:txBody>
          <a:bodyPr/>
          <a:lstStyle/>
          <a:p>
            <a:endParaRPr lang="es-ES" dirty="0"/>
          </a:p>
        </p:txBody>
      </p:sp>
      <p:sp>
        <p:nvSpPr>
          <p:cNvPr id="5" name="4 Rectángulo"/>
          <p:cNvSpPr/>
          <p:nvPr/>
        </p:nvSpPr>
        <p:spPr>
          <a:xfrm>
            <a:off x="107504" y="-171400"/>
            <a:ext cx="4320480" cy="2123658"/>
          </a:xfrm>
          <a:prstGeom prst="rect">
            <a:avLst/>
          </a:prstGeom>
          <a:noFill/>
        </p:spPr>
        <p:txBody>
          <a:bodyPr wrap="square">
            <a:spAutoFit/>
          </a:bodyPr>
          <a:lstStyle/>
          <a:p>
            <a:pPr lvl="0" algn="ctr" fontAlgn="auto">
              <a:spcBef>
                <a:spcPts val="0"/>
              </a:spcBef>
              <a:spcAft>
                <a:spcPts val="0"/>
              </a:spcAft>
            </a:pPr>
            <a:r>
              <a:rPr lang="es-ES" sz="6600" b="1" spc="100" dirty="0" smtClean="0">
                <a:ln w="18000">
                  <a:solidFill>
                    <a:srgbClr val="FE8637">
                      <a:satMod val="200000"/>
                      <a:tint val="72000"/>
                    </a:srgbClr>
                  </a:solidFill>
                  <a:prstDash val="solid"/>
                </a:ln>
                <a:solidFill>
                  <a:srgbClr val="FE8637">
                    <a:satMod val="280000"/>
                    <a:tint val="100000"/>
                    <a:alpha val="5700"/>
                  </a:srgbClr>
                </a:solidFill>
                <a:effectLst>
                  <a:outerShdw blurRad="25000" dist="20000" dir="16020000" algn="tl">
                    <a:srgbClr val="FE8637">
                      <a:satMod val="200000"/>
                      <a:shade val="1000"/>
                      <a:alpha val="60000"/>
                    </a:srgbClr>
                  </a:outerShdw>
                </a:effectLst>
                <a:latin typeface="Century Schoolbook"/>
              </a:rPr>
              <a:t> </a:t>
            </a:r>
            <a:endParaRPr lang="es-ES" sz="6600" b="1" spc="100" dirty="0">
              <a:ln w="18000">
                <a:solidFill>
                  <a:srgbClr val="FE8637">
                    <a:satMod val="200000"/>
                    <a:tint val="72000"/>
                  </a:srgbClr>
                </a:solidFill>
                <a:prstDash val="solid"/>
              </a:ln>
              <a:solidFill>
                <a:srgbClr val="FE8637">
                  <a:satMod val="280000"/>
                  <a:tint val="100000"/>
                  <a:alpha val="5700"/>
                </a:srgbClr>
              </a:solidFill>
              <a:effectLst>
                <a:outerShdw blurRad="25000" dist="20000" dir="16020000" algn="tl">
                  <a:srgbClr val="FE8637">
                    <a:satMod val="200000"/>
                    <a:shade val="1000"/>
                    <a:alpha val="60000"/>
                  </a:srgbClr>
                </a:outerShdw>
              </a:effectLst>
              <a:latin typeface="Century Schoolbook"/>
            </a:endParaRPr>
          </a:p>
          <a:p>
            <a:pPr lvl="0" algn="ctr" fontAlgn="auto">
              <a:spcBef>
                <a:spcPts val="0"/>
              </a:spcBef>
              <a:spcAft>
                <a:spcPts val="0"/>
              </a:spcAft>
            </a:pPr>
            <a:r>
              <a:rPr lang="es-ES" sz="6600" b="1" spc="100" dirty="0">
                <a:ln w="18000">
                  <a:solidFill>
                    <a:srgbClr val="FE8637">
                      <a:satMod val="200000"/>
                      <a:tint val="72000"/>
                    </a:srgbClr>
                  </a:solidFill>
                  <a:prstDash val="solid"/>
                </a:ln>
                <a:solidFill>
                  <a:schemeClr val="tx1">
                    <a:alpha val="5700"/>
                  </a:schemeClr>
                </a:solidFill>
                <a:effectLst>
                  <a:outerShdw blurRad="25000" dist="20000" dir="16020000" algn="tl">
                    <a:srgbClr val="FE8637">
                      <a:satMod val="200000"/>
                      <a:shade val="1000"/>
                      <a:alpha val="60000"/>
                    </a:srgbClr>
                  </a:outerShdw>
                </a:effectLst>
                <a:latin typeface="Century Schoolbook"/>
              </a:rPr>
              <a:t>GRACIAS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772816"/>
            <a:ext cx="4048457" cy="4076571"/>
          </a:xfrm>
          <a:prstGeom prst="rect">
            <a:avLst/>
          </a:prstGeom>
        </p:spPr>
      </p:pic>
    </p:spTree>
    <p:extLst>
      <p:ext uri="{BB962C8B-B14F-4D97-AF65-F5344CB8AC3E}">
        <p14:creationId xmlns:p14="http://schemas.microsoft.com/office/powerpoint/2010/main" val="34967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8229600" cy="1143000"/>
          </a:xfrm>
        </p:spPr>
        <p:txBody>
          <a:bodyPr/>
          <a:lstStyle/>
          <a:p>
            <a:r>
              <a:rPr lang="es-ES" sz="2800" i="0" dirty="0" smtClean="0">
                <a:solidFill>
                  <a:schemeClr val="tx1"/>
                </a:solidFill>
              </a:rPr>
              <a:t>Ensilaje</a:t>
            </a:r>
            <a:endParaRPr lang="es-ES" dirty="0"/>
          </a:p>
        </p:txBody>
      </p:sp>
      <p:sp>
        <p:nvSpPr>
          <p:cNvPr id="3" name="2 Marcador de contenido"/>
          <p:cNvSpPr>
            <a:spLocks noGrp="1"/>
          </p:cNvSpPr>
          <p:nvPr>
            <p:ph idx="1"/>
          </p:nvPr>
        </p:nvSpPr>
        <p:spPr>
          <a:xfrm>
            <a:off x="261486" y="1052736"/>
            <a:ext cx="8701229" cy="4753643"/>
          </a:xfrm>
        </p:spPr>
        <p:txBody>
          <a:bodyPr/>
          <a:lstStyle/>
          <a:p>
            <a:pPr marL="0" indent="0">
              <a:buNone/>
            </a:pPr>
            <a:r>
              <a:rPr lang="es-EC" dirty="0" smtClean="0">
                <a:solidFill>
                  <a:schemeClr val="tx1"/>
                </a:solidFill>
              </a:rPr>
              <a:t>Método de conservación de forraje (con cierto porcentaje de humedad)</a:t>
            </a:r>
          </a:p>
          <a:p>
            <a:pPr marL="0" indent="0">
              <a:buNone/>
            </a:pPr>
            <a:r>
              <a:rPr lang="es-EC" dirty="0" smtClean="0">
                <a:solidFill>
                  <a:schemeClr val="tx1"/>
                </a:solidFill>
              </a:rPr>
              <a:t>Basado en fermentación       acido lácticas bajo condiciones anaeróbicas</a:t>
            </a:r>
          </a:p>
          <a:p>
            <a:pPr marL="0" indent="0">
              <a:buNone/>
            </a:pPr>
            <a:r>
              <a:rPr lang="es-EC" dirty="0" smtClean="0">
                <a:solidFill>
                  <a:schemeClr val="tx1"/>
                </a:solidFill>
              </a:rPr>
              <a:t>      </a:t>
            </a:r>
          </a:p>
          <a:p>
            <a:pPr marL="0" indent="0">
              <a:buNone/>
            </a:pPr>
            <a:r>
              <a:rPr lang="es-EC" dirty="0">
                <a:solidFill>
                  <a:schemeClr val="tx1"/>
                </a:solidFill>
              </a:rPr>
              <a:t> </a:t>
            </a:r>
            <a:r>
              <a:rPr lang="es-EC" dirty="0" smtClean="0">
                <a:solidFill>
                  <a:schemeClr val="tx1"/>
                </a:solidFill>
              </a:rPr>
              <a:t>      Favoreciendo la proliferación de BAL (epifitas)</a:t>
            </a:r>
          </a:p>
          <a:p>
            <a:pPr marL="0" indent="0">
              <a:buNone/>
            </a:pPr>
            <a:r>
              <a:rPr lang="es-EC" dirty="0">
                <a:solidFill>
                  <a:schemeClr val="tx1"/>
                </a:solidFill>
              </a:rPr>
              <a:t> </a:t>
            </a:r>
            <a:r>
              <a:rPr lang="es-EC" dirty="0" smtClean="0">
                <a:solidFill>
                  <a:schemeClr val="tx1"/>
                </a:solidFill>
              </a:rPr>
              <a:t>           </a:t>
            </a:r>
          </a:p>
          <a:p>
            <a:pPr marL="0" indent="0">
              <a:buNone/>
            </a:pPr>
            <a:r>
              <a:rPr lang="es-EC" dirty="0">
                <a:solidFill>
                  <a:schemeClr val="tx1"/>
                </a:solidFill>
              </a:rPr>
              <a:t> </a:t>
            </a:r>
            <a:r>
              <a:rPr lang="es-EC" dirty="0" smtClean="0">
                <a:solidFill>
                  <a:schemeClr val="tx1"/>
                </a:solidFill>
              </a:rPr>
              <a:t>          Fermentan: carbohidratos solubles</a:t>
            </a:r>
          </a:p>
          <a:p>
            <a:pPr marL="0" indent="0">
              <a:buNone/>
            </a:pPr>
            <a:endParaRPr lang="es-EC" dirty="0">
              <a:solidFill>
                <a:schemeClr val="tx1"/>
              </a:solidFill>
            </a:endParaRPr>
          </a:p>
          <a:p>
            <a:pPr marL="0" indent="0">
              <a:buNone/>
            </a:pPr>
            <a:endParaRPr lang="es-EC" dirty="0" smtClean="0">
              <a:solidFill>
                <a:schemeClr val="tx1"/>
              </a:solidFill>
            </a:endParaRPr>
          </a:p>
          <a:p>
            <a:pPr marL="0" indent="0">
              <a:buNone/>
            </a:pPr>
            <a:r>
              <a:rPr lang="es-EC" dirty="0" smtClean="0">
                <a:solidFill>
                  <a:schemeClr val="tx1"/>
                </a:solidFill>
              </a:rPr>
              <a:t>                 Controlando el crecimiento de patógenos  </a:t>
            </a:r>
            <a:endParaRPr lang="es-EC" dirty="0">
              <a:solidFill>
                <a:schemeClr val="tx1"/>
              </a:solidFill>
            </a:endParaRPr>
          </a:p>
        </p:txBody>
      </p:sp>
      <p:cxnSp>
        <p:nvCxnSpPr>
          <p:cNvPr id="14" name="13 Conector recto de flecha"/>
          <p:cNvCxnSpPr/>
          <p:nvPr/>
        </p:nvCxnSpPr>
        <p:spPr>
          <a:xfrm>
            <a:off x="6099973" y="4221088"/>
            <a:ext cx="488251" cy="27687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V="1">
            <a:off x="6171981" y="3933056"/>
            <a:ext cx="488251" cy="30254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580829" y="3717032"/>
            <a:ext cx="2116454" cy="369332"/>
          </a:xfrm>
          <a:prstGeom prst="rect">
            <a:avLst/>
          </a:prstGeom>
          <a:noFill/>
        </p:spPr>
        <p:txBody>
          <a:bodyPr wrap="square" rtlCol="0">
            <a:spAutoFit/>
          </a:bodyPr>
          <a:lstStyle/>
          <a:p>
            <a:r>
              <a:rPr lang="es-EC" dirty="0" smtClean="0"/>
              <a:t>Ac. Láctico (+ %)</a:t>
            </a:r>
            <a:endParaRPr lang="es-EC" dirty="0"/>
          </a:p>
        </p:txBody>
      </p:sp>
      <p:sp>
        <p:nvSpPr>
          <p:cNvPr id="12" name="11 CuadroTexto"/>
          <p:cNvSpPr txBox="1"/>
          <p:nvPr/>
        </p:nvSpPr>
        <p:spPr>
          <a:xfrm>
            <a:off x="6588224" y="4366845"/>
            <a:ext cx="4248472" cy="646331"/>
          </a:xfrm>
          <a:prstGeom prst="rect">
            <a:avLst/>
          </a:prstGeom>
          <a:noFill/>
        </p:spPr>
        <p:txBody>
          <a:bodyPr wrap="square" rtlCol="0">
            <a:spAutoFit/>
          </a:bodyPr>
          <a:lstStyle/>
          <a:p>
            <a:r>
              <a:rPr lang="es-EC" dirty="0" smtClean="0"/>
              <a:t>Ac. Acético (-%)</a:t>
            </a:r>
          </a:p>
          <a:p>
            <a:endParaRPr lang="es-EC" dirty="0"/>
          </a:p>
        </p:txBody>
      </p:sp>
      <p:cxnSp>
        <p:nvCxnSpPr>
          <p:cNvPr id="22" name="21 Conector recto de flecha"/>
          <p:cNvCxnSpPr/>
          <p:nvPr/>
        </p:nvCxnSpPr>
        <p:spPr>
          <a:xfrm>
            <a:off x="3995936" y="4509120"/>
            <a:ext cx="0" cy="81959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3779912" y="2132856"/>
            <a:ext cx="432048"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80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pPr marL="0" indent="0">
              <a:buNone/>
            </a:pPr>
            <a:r>
              <a:rPr lang="es-EC" dirty="0" smtClean="0">
                <a:solidFill>
                  <a:schemeClr val="tx1"/>
                </a:solidFill>
              </a:rPr>
              <a:t>Durante la conservación y almacenamiento </a:t>
            </a:r>
          </a:p>
          <a:p>
            <a:pPr marL="0" indent="0">
              <a:buNone/>
            </a:pPr>
            <a:r>
              <a:rPr lang="es-EC" dirty="0">
                <a:solidFill>
                  <a:schemeClr val="tx1"/>
                </a:solidFill>
              </a:rPr>
              <a:t> </a:t>
            </a:r>
            <a:r>
              <a:rPr lang="es-EC" dirty="0" smtClean="0">
                <a:solidFill>
                  <a:schemeClr val="tx1"/>
                </a:solidFill>
              </a:rPr>
              <a:t>                                                 Inevitable</a:t>
            </a:r>
          </a:p>
          <a:p>
            <a:pPr marL="0" indent="0">
              <a:buNone/>
            </a:pPr>
            <a:endParaRPr lang="es-EC" dirty="0">
              <a:solidFill>
                <a:schemeClr val="tx1"/>
              </a:solidFill>
            </a:endParaRPr>
          </a:p>
          <a:p>
            <a:pPr marL="0" indent="0">
              <a:buNone/>
            </a:pPr>
            <a:r>
              <a:rPr lang="es-EC" dirty="0" smtClean="0">
                <a:solidFill>
                  <a:schemeClr val="tx1"/>
                </a:solidFill>
              </a:rPr>
              <a:t>Perdida de nutrientes altamente digestibles (azucares, proteínas, grasas)</a:t>
            </a:r>
          </a:p>
          <a:p>
            <a:pPr marL="0" indent="0">
              <a:buNone/>
            </a:pPr>
            <a:r>
              <a:rPr lang="es-EC" dirty="0" smtClean="0">
                <a:solidFill>
                  <a:schemeClr val="tx1"/>
                </a:solidFill>
              </a:rPr>
              <a:t>                                                  Sin embargo</a:t>
            </a:r>
          </a:p>
          <a:p>
            <a:pPr marL="0" indent="0">
              <a:buNone/>
            </a:pPr>
            <a:endParaRPr lang="es-EC" dirty="0">
              <a:solidFill>
                <a:schemeClr val="tx1"/>
              </a:solidFill>
            </a:endParaRPr>
          </a:p>
          <a:p>
            <a:pPr marL="0" indent="0">
              <a:buNone/>
            </a:pPr>
            <a:r>
              <a:rPr lang="es-EC" dirty="0" smtClean="0">
                <a:solidFill>
                  <a:schemeClr val="tx1"/>
                </a:solidFill>
              </a:rPr>
              <a:t>Con el uso de aditivos se puede disminuir estas perdidas</a:t>
            </a:r>
          </a:p>
          <a:p>
            <a:pPr marL="0" indent="0">
              <a:buNone/>
            </a:pPr>
            <a:r>
              <a:rPr lang="es-EC" dirty="0" smtClean="0">
                <a:solidFill>
                  <a:schemeClr val="tx1"/>
                </a:solidFill>
              </a:rPr>
              <a:t>Inóculos bacterianos opción viable</a:t>
            </a:r>
          </a:p>
          <a:p>
            <a:pPr marL="0" indent="0">
              <a:buNone/>
            </a:pPr>
            <a:endParaRPr lang="es-EC" dirty="0" smtClean="0">
              <a:solidFill>
                <a:schemeClr val="tx1"/>
              </a:solidFill>
            </a:endParaRPr>
          </a:p>
          <a:p>
            <a:pPr marL="0" indent="0">
              <a:buNone/>
            </a:pPr>
            <a:endParaRPr lang="es-EC" dirty="0">
              <a:solidFill>
                <a:schemeClr val="tx1"/>
              </a:solidFill>
            </a:endParaRPr>
          </a:p>
          <a:p>
            <a:pPr marL="0" indent="0">
              <a:buNone/>
            </a:pPr>
            <a:r>
              <a:rPr lang="es-EC" dirty="0" smtClean="0">
                <a:solidFill>
                  <a:schemeClr val="tx1"/>
                </a:solidFill>
              </a:rPr>
              <a:t>Inóculos bacterianos opción viable</a:t>
            </a:r>
            <a:endParaRPr lang="es-EC" dirty="0">
              <a:solidFill>
                <a:schemeClr val="tx1"/>
              </a:solidFill>
            </a:endParaRPr>
          </a:p>
        </p:txBody>
      </p:sp>
      <p:cxnSp>
        <p:nvCxnSpPr>
          <p:cNvPr id="5" name="4 Conector recto de flecha"/>
          <p:cNvCxnSpPr/>
          <p:nvPr/>
        </p:nvCxnSpPr>
        <p:spPr>
          <a:xfrm>
            <a:off x="4067944" y="980728"/>
            <a:ext cx="0" cy="7920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067944" y="2492896"/>
            <a:ext cx="0" cy="7920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067944" y="4437112"/>
            <a:ext cx="0" cy="7920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72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lstStyle/>
          <a:p>
            <a:pPr marL="0" indent="0" algn="just">
              <a:buNone/>
            </a:pPr>
            <a:r>
              <a:rPr lang="es-EC" dirty="0" smtClean="0">
                <a:solidFill>
                  <a:schemeClr val="tx1"/>
                </a:solidFill>
              </a:rPr>
              <a:t>Tomando estas referencias como punto de partida esta investigación pretende identificar microorganismos propios de avena forrajera y determinar las asociaciones mas eficientes que mejoren la fermentación anaeróbica</a:t>
            </a:r>
          </a:p>
          <a:p>
            <a:pPr marL="0" indent="0">
              <a:buNone/>
            </a:pPr>
            <a:endParaRPr lang="es-EC" dirty="0">
              <a:solidFill>
                <a:schemeClr val="tx1"/>
              </a:solidFill>
            </a:endParaRPr>
          </a:p>
          <a:p>
            <a:pPr marL="0" indent="0">
              <a:buNone/>
            </a:pPr>
            <a:r>
              <a:rPr lang="es-EC" dirty="0" smtClean="0">
                <a:solidFill>
                  <a:schemeClr val="tx1"/>
                </a:solidFill>
              </a:rPr>
              <a:t>                             Acortar el tiempo del ensilaje</a:t>
            </a:r>
          </a:p>
          <a:p>
            <a:pPr marL="0" indent="0">
              <a:buNone/>
            </a:pPr>
            <a:r>
              <a:rPr lang="es-EC" dirty="0" smtClean="0">
                <a:solidFill>
                  <a:schemeClr val="tx1"/>
                </a:solidFill>
              </a:rPr>
              <a:t>                              Prevenir el deterioro aeróbico</a:t>
            </a:r>
          </a:p>
          <a:p>
            <a:pPr marL="0" indent="0">
              <a:buNone/>
            </a:pPr>
            <a:endParaRPr lang="es-EC" dirty="0">
              <a:solidFill>
                <a:schemeClr val="tx1"/>
              </a:solidFill>
            </a:endParaRPr>
          </a:p>
          <a:p>
            <a:pPr marL="0" indent="0" algn="ctr">
              <a:buNone/>
            </a:pPr>
            <a:r>
              <a:rPr lang="es-EC" dirty="0" smtClean="0">
                <a:solidFill>
                  <a:schemeClr val="tx1"/>
                </a:solidFill>
              </a:rPr>
              <a:t>Obtener un alimento alternativo con alto valor nutricional para épocas de escases </a:t>
            </a:r>
          </a:p>
          <a:p>
            <a:pPr marL="0" indent="0">
              <a:buNone/>
            </a:pPr>
            <a:endParaRPr lang="es-EC" dirty="0" smtClean="0">
              <a:solidFill>
                <a:schemeClr val="tx1"/>
              </a:solidFill>
            </a:endParaRPr>
          </a:p>
          <a:p>
            <a:pPr marL="0" indent="0">
              <a:buNone/>
            </a:pPr>
            <a:endParaRPr lang="es-EC" sz="2000" dirty="0" smtClean="0">
              <a:solidFill>
                <a:schemeClr val="tx1"/>
              </a:solidFill>
            </a:endParaRPr>
          </a:p>
          <a:p>
            <a:pPr marL="0" indent="0" algn="ctr">
              <a:buNone/>
            </a:pPr>
            <a:r>
              <a:rPr lang="es-EC" sz="2000" dirty="0" smtClean="0">
                <a:solidFill>
                  <a:schemeClr val="tx1"/>
                </a:solidFill>
              </a:rPr>
              <a:t>Mejorar parámetros productivos - disminuir costos – mejorar ingresos</a:t>
            </a:r>
            <a:endParaRPr lang="es-EC" sz="2000" dirty="0">
              <a:solidFill>
                <a:schemeClr val="tx1"/>
              </a:solidFill>
            </a:endParaRPr>
          </a:p>
        </p:txBody>
      </p:sp>
      <p:cxnSp>
        <p:nvCxnSpPr>
          <p:cNvPr id="5" name="4 Conector recto de flecha"/>
          <p:cNvCxnSpPr/>
          <p:nvPr/>
        </p:nvCxnSpPr>
        <p:spPr>
          <a:xfrm>
            <a:off x="4644008" y="2060848"/>
            <a:ext cx="0" cy="59980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643570" y="3356992"/>
            <a:ext cx="0" cy="59980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643570" y="4797152"/>
            <a:ext cx="0" cy="59980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73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8229600" cy="4525963"/>
          </a:xfrm>
        </p:spPr>
        <p:txBody>
          <a:bodyPr/>
          <a:lstStyle/>
          <a:p>
            <a:pPr marL="0" indent="0">
              <a:buNone/>
            </a:pPr>
            <a:r>
              <a:rPr lang="es-EC" dirty="0" smtClean="0">
                <a:solidFill>
                  <a:schemeClr val="tx1"/>
                </a:solidFill>
              </a:rPr>
              <a:t>                                           inoculantes</a:t>
            </a:r>
          </a:p>
          <a:p>
            <a:pPr marL="0" indent="0">
              <a:buNone/>
            </a:pPr>
            <a:r>
              <a:rPr lang="es-EC" dirty="0" smtClean="0">
                <a:solidFill>
                  <a:schemeClr val="tx1"/>
                </a:solidFill>
              </a:rPr>
              <a:t>En el mercado actual </a:t>
            </a:r>
            <a:endParaRPr lang="es-EC" dirty="0">
              <a:solidFill>
                <a:schemeClr val="tx1"/>
              </a:solidFill>
            </a:endParaRPr>
          </a:p>
          <a:p>
            <a:pPr marL="0" indent="0">
              <a:buNone/>
            </a:pPr>
            <a:endParaRPr lang="es-EC" dirty="0" smtClean="0">
              <a:solidFill>
                <a:schemeClr val="tx1"/>
              </a:solidFill>
            </a:endParaRPr>
          </a:p>
          <a:p>
            <a:pPr marL="0" indent="0">
              <a:buNone/>
            </a:pPr>
            <a:endParaRPr lang="es-EC" dirty="0">
              <a:solidFill>
                <a:schemeClr val="tx1"/>
              </a:solidFill>
            </a:endParaRPr>
          </a:p>
          <a:p>
            <a:pPr marL="0" indent="0">
              <a:buNone/>
            </a:pPr>
            <a:r>
              <a:rPr lang="es-EC" dirty="0" smtClean="0">
                <a:solidFill>
                  <a:schemeClr val="tx1"/>
                </a:solidFill>
              </a:rPr>
              <a:t>            Efecto de inclusión ha sido variable</a:t>
            </a:r>
          </a:p>
          <a:p>
            <a:pPr marL="0" indent="0">
              <a:buNone/>
            </a:pPr>
            <a:endParaRPr lang="es-EC" dirty="0">
              <a:solidFill>
                <a:schemeClr val="tx1"/>
              </a:solidFill>
            </a:endParaRPr>
          </a:p>
          <a:p>
            <a:pPr marL="0" indent="0">
              <a:buNone/>
            </a:pPr>
            <a:endParaRPr lang="es-EC" dirty="0" smtClean="0">
              <a:solidFill>
                <a:schemeClr val="tx1"/>
              </a:solidFill>
            </a:endParaRPr>
          </a:p>
          <a:p>
            <a:pPr marL="0" indent="0">
              <a:buNone/>
            </a:pPr>
            <a:r>
              <a:rPr lang="es-EC" dirty="0" smtClean="0">
                <a:solidFill>
                  <a:schemeClr val="tx1"/>
                </a:solidFill>
              </a:rPr>
              <a:t>Composición química                 Microbiológica   </a:t>
            </a:r>
            <a:endParaRPr lang="es-EC" dirty="0">
              <a:solidFill>
                <a:schemeClr val="tx1"/>
              </a:solidFill>
            </a:endParaRPr>
          </a:p>
        </p:txBody>
      </p:sp>
      <p:sp>
        <p:nvSpPr>
          <p:cNvPr id="4" name="3 CuadroTexto"/>
          <p:cNvSpPr txBox="1"/>
          <p:nvPr/>
        </p:nvSpPr>
        <p:spPr>
          <a:xfrm>
            <a:off x="6592058" y="1068189"/>
            <a:ext cx="2518638" cy="923330"/>
          </a:xfrm>
          <a:prstGeom prst="rect">
            <a:avLst/>
          </a:prstGeom>
          <a:noFill/>
        </p:spPr>
        <p:txBody>
          <a:bodyPr wrap="none" rtlCol="0">
            <a:spAutoFit/>
          </a:bodyPr>
          <a:lstStyle/>
          <a:p>
            <a:pPr marL="0" indent="0">
              <a:buNone/>
            </a:pPr>
            <a:r>
              <a:rPr lang="es-EC" dirty="0"/>
              <a:t>Diferentes </a:t>
            </a:r>
            <a:r>
              <a:rPr lang="es-EC" dirty="0" smtClean="0"/>
              <a:t> especies </a:t>
            </a:r>
            <a:r>
              <a:rPr lang="es-EC" dirty="0"/>
              <a:t>y </a:t>
            </a:r>
          </a:p>
          <a:p>
            <a:pPr marL="0" indent="0">
              <a:buNone/>
            </a:pPr>
            <a:r>
              <a:rPr lang="es-EC" dirty="0" smtClean="0"/>
              <a:t>cepas bacterianas</a:t>
            </a:r>
            <a:endParaRPr lang="es-EC" dirty="0"/>
          </a:p>
          <a:p>
            <a:endParaRPr lang="es-EC" dirty="0"/>
          </a:p>
        </p:txBody>
      </p:sp>
      <p:cxnSp>
        <p:nvCxnSpPr>
          <p:cNvPr id="9" name="8 Conector recto de flecha"/>
          <p:cNvCxnSpPr/>
          <p:nvPr/>
        </p:nvCxnSpPr>
        <p:spPr>
          <a:xfrm flipH="1">
            <a:off x="6119038" y="1717589"/>
            <a:ext cx="1122021" cy="77530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2987824" y="3031672"/>
            <a:ext cx="905998" cy="77530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4499993" y="3031672"/>
            <a:ext cx="792087" cy="77530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124744"/>
            <a:ext cx="2771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365104"/>
            <a:ext cx="21050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036" y="4365104"/>
            <a:ext cx="2066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17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09328"/>
          </a:xfrm>
        </p:spPr>
        <p:txBody>
          <a:bodyPr/>
          <a:lstStyle/>
          <a:p>
            <a:pPr algn="ctr"/>
            <a:r>
              <a:rPr lang="es-ES" sz="3000" i="0" kern="1200" cap="small" dirty="0" smtClean="0">
                <a:solidFill>
                  <a:srgbClr val="575F6D"/>
                </a:solidFill>
                <a:effectLst>
                  <a:outerShdw blurRad="38100" dist="38100" dir="2700000" algn="tl">
                    <a:srgbClr val="000000">
                      <a:alpha val="43137"/>
                    </a:srgbClr>
                  </a:outerShdw>
                </a:effectLst>
                <a:latin typeface="Century Schoolbook"/>
              </a:rPr>
              <a:t>OBJETIVOS</a:t>
            </a:r>
            <a:endParaRPr lang="es-ES"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836712"/>
            <a:ext cx="8229600" cy="4525963"/>
          </a:xfrm>
        </p:spPr>
        <p:txBody>
          <a:bodyPr/>
          <a:lstStyle/>
          <a:p>
            <a:pPr marL="0" lvl="0" indent="0" algn="just">
              <a:buNone/>
            </a:pPr>
            <a:r>
              <a:rPr lang="es-EC" sz="2000" b="1" dirty="0" smtClean="0">
                <a:solidFill>
                  <a:schemeClr val="tx1"/>
                </a:solidFill>
              </a:rPr>
              <a:t>Objetivo general</a:t>
            </a:r>
          </a:p>
          <a:p>
            <a:pPr marL="0" lvl="0" indent="0" algn="just">
              <a:buNone/>
            </a:pPr>
            <a:endParaRPr lang="es-EC" sz="2000" b="1" dirty="0" smtClean="0">
              <a:solidFill>
                <a:schemeClr val="tx1"/>
              </a:solidFill>
            </a:endParaRPr>
          </a:p>
          <a:p>
            <a:pPr lvl="0" algn="just"/>
            <a:r>
              <a:rPr lang="es-EC" sz="2000" dirty="0" smtClean="0">
                <a:solidFill>
                  <a:schemeClr val="tx1"/>
                </a:solidFill>
              </a:rPr>
              <a:t>Caracterizar </a:t>
            </a:r>
            <a:r>
              <a:rPr lang="es-EC" sz="2000" dirty="0">
                <a:solidFill>
                  <a:schemeClr val="tx1"/>
                </a:solidFill>
              </a:rPr>
              <a:t>y seleccionar un inóculo de bacterias acido lácticas proveniente de silo de avena, para mejorar parámetros nutricionales y fermentativos en </a:t>
            </a:r>
            <a:r>
              <a:rPr lang="es-EC" sz="2000" dirty="0" err="1">
                <a:solidFill>
                  <a:schemeClr val="tx1"/>
                </a:solidFill>
              </a:rPr>
              <a:t>microsilos</a:t>
            </a:r>
            <a:r>
              <a:rPr lang="es-EC" sz="2000" dirty="0">
                <a:solidFill>
                  <a:schemeClr val="tx1"/>
                </a:solidFill>
              </a:rPr>
              <a:t> de avena</a:t>
            </a:r>
            <a:r>
              <a:rPr lang="es-EC" sz="2000" dirty="0" smtClean="0">
                <a:solidFill>
                  <a:schemeClr val="tx1"/>
                </a:solidFill>
              </a:rPr>
              <a:t>.</a:t>
            </a:r>
          </a:p>
          <a:p>
            <a:pPr marL="0" lvl="0" indent="0" algn="just">
              <a:buNone/>
            </a:pPr>
            <a:endParaRPr lang="es-EC" sz="2000" dirty="0" smtClean="0">
              <a:solidFill>
                <a:schemeClr val="tx1"/>
              </a:solidFill>
            </a:endParaRPr>
          </a:p>
          <a:p>
            <a:pPr marL="0" lvl="0" indent="0" algn="just">
              <a:buNone/>
            </a:pPr>
            <a:r>
              <a:rPr lang="es-EC" sz="2000" b="1" dirty="0" smtClean="0">
                <a:solidFill>
                  <a:schemeClr val="tx1"/>
                </a:solidFill>
              </a:rPr>
              <a:t>Objetivos específicos </a:t>
            </a:r>
          </a:p>
          <a:p>
            <a:pPr marL="0" lvl="0" indent="0" algn="just">
              <a:buNone/>
            </a:pPr>
            <a:endParaRPr lang="en-US" sz="2000" b="1" dirty="0">
              <a:solidFill>
                <a:schemeClr val="tx1"/>
              </a:solidFill>
            </a:endParaRPr>
          </a:p>
          <a:p>
            <a:pPr lvl="0" algn="just"/>
            <a:r>
              <a:rPr lang="es-EC" sz="2000" dirty="0">
                <a:solidFill>
                  <a:schemeClr val="tx1"/>
                </a:solidFill>
              </a:rPr>
              <a:t>Aislar, seleccionar, purificar y cuantificar grupos de bacterias acido lácticas presentes en un silo de avena.</a:t>
            </a:r>
            <a:endParaRPr lang="en-US" sz="2000" dirty="0">
              <a:solidFill>
                <a:schemeClr val="tx1"/>
              </a:solidFill>
            </a:endParaRPr>
          </a:p>
          <a:p>
            <a:pPr lvl="0" algn="just"/>
            <a:r>
              <a:rPr lang="es-EC" sz="2000" dirty="0">
                <a:solidFill>
                  <a:schemeClr val="tx1"/>
                </a:solidFill>
              </a:rPr>
              <a:t>Evaluar el efecto de un inóculo bacteriano sobre la calidad nutricional de </a:t>
            </a:r>
            <a:r>
              <a:rPr lang="es-EC" sz="2000" dirty="0" err="1">
                <a:solidFill>
                  <a:schemeClr val="tx1"/>
                </a:solidFill>
              </a:rPr>
              <a:t>microsilos</a:t>
            </a:r>
            <a:r>
              <a:rPr lang="es-EC" sz="2000" dirty="0">
                <a:solidFill>
                  <a:schemeClr val="tx1"/>
                </a:solidFill>
              </a:rPr>
              <a:t> de avena. </a:t>
            </a:r>
            <a:endParaRPr lang="en-US" sz="2000" dirty="0">
              <a:solidFill>
                <a:schemeClr val="tx1"/>
              </a:solidFill>
            </a:endParaRPr>
          </a:p>
          <a:p>
            <a:pPr lvl="0" algn="just"/>
            <a:r>
              <a:rPr lang="es-EC" sz="2000" dirty="0">
                <a:solidFill>
                  <a:schemeClr val="tx1"/>
                </a:solidFill>
              </a:rPr>
              <a:t>Determinar el efecto de las bacterias acido lácticas sobre el proceso fermentativo de ensilaje de avena. </a:t>
            </a:r>
            <a:endParaRPr lang="en-US" sz="2000" dirty="0">
              <a:solidFill>
                <a:schemeClr val="tx1"/>
              </a:solidFill>
            </a:endParaRPr>
          </a:p>
          <a:p>
            <a:pPr algn="just"/>
            <a:endParaRPr lang="es-EC" sz="2000" dirty="0">
              <a:solidFill>
                <a:schemeClr val="tx1"/>
              </a:solidFill>
            </a:endParaRPr>
          </a:p>
        </p:txBody>
      </p:sp>
    </p:spTree>
    <p:extLst>
      <p:ext uri="{BB962C8B-B14F-4D97-AF65-F5344CB8AC3E}">
        <p14:creationId xmlns:p14="http://schemas.microsoft.com/office/powerpoint/2010/main" val="118459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576064"/>
          </a:xfrm>
        </p:spPr>
        <p:txBody>
          <a:bodyPr/>
          <a:lstStyle/>
          <a:p>
            <a:pPr algn="ctr"/>
            <a:r>
              <a:rPr lang="es-ES" sz="3000" i="0" kern="1200" cap="small" dirty="0">
                <a:solidFill>
                  <a:srgbClr val="575F6D"/>
                </a:solidFill>
                <a:effectLst>
                  <a:outerShdw blurRad="38100" dist="38100" dir="2700000" algn="tl">
                    <a:srgbClr val="000000">
                      <a:alpha val="43137"/>
                    </a:srgbClr>
                  </a:outerShdw>
                </a:effectLst>
                <a:latin typeface="Century Schoolbook"/>
              </a:rPr>
              <a:t>METODOLOGÍA</a:t>
            </a:r>
            <a:endParaRPr lang="es-ES" i="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291264" cy="4525963"/>
          </a:xfrm>
        </p:spPr>
        <p:txBody>
          <a:bodyPr/>
          <a:lstStyle/>
          <a:p>
            <a:pPr marL="0" indent="0">
              <a:buNone/>
            </a:pPr>
            <a:r>
              <a:rPr lang="es-EC" b="1" dirty="0" smtClean="0">
                <a:solidFill>
                  <a:schemeClr val="tx1"/>
                </a:solidFill>
              </a:rPr>
              <a:t>Ubicación del lugar de investigación</a:t>
            </a:r>
          </a:p>
          <a:p>
            <a:pPr marL="0" indent="0">
              <a:buNone/>
            </a:pPr>
            <a:endParaRPr lang="es-EC" dirty="0" smtClean="0">
              <a:solidFill>
                <a:schemeClr val="tx1"/>
              </a:solidFill>
            </a:endParaRPr>
          </a:p>
          <a:p>
            <a:r>
              <a:rPr lang="es-EC" dirty="0" smtClean="0">
                <a:solidFill>
                  <a:schemeClr val="tx1"/>
                </a:solidFill>
              </a:rPr>
              <a:t>Laboratorio de microbiología – Centro de Biología</a:t>
            </a:r>
          </a:p>
          <a:p>
            <a:endParaRPr lang="es-EC" dirty="0">
              <a:solidFill>
                <a:schemeClr val="tx1"/>
              </a:solidFill>
            </a:endParaRPr>
          </a:p>
          <a:p>
            <a:r>
              <a:rPr lang="es-EC" dirty="0" smtClean="0">
                <a:solidFill>
                  <a:schemeClr val="tx1"/>
                </a:solidFill>
              </a:rPr>
              <a:t>Laboratorio de Nutrición Animal – F. Ciencias Agropecuarias</a:t>
            </a:r>
            <a:endParaRPr lang="es-EC" dirty="0">
              <a:solidFill>
                <a:schemeClr val="tx1"/>
              </a:solidFill>
            </a:endParaRPr>
          </a:p>
        </p:txBody>
      </p:sp>
    </p:spTree>
    <p:extLst>
      <p:ext uri="{BB962C8B-B14F-4D97-AF65-F5344CB8AC3E}">
        <p14:creationId xmlns:p14="http://schemas.microsoft.com/office/powerpoint/2010/main" val="537234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29595</TotalTime>
  <Words>1858</Words>
  <Application>Microsoft Office PowerPoint</Application>
  <PresentationFormat>Presentación en pantalla (4:3)</PresentationFormat>
  <Paragraphs>288</Paragraphs>
  <Slides>33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Diseño predeterminado</vt:lpstr>
      <vt:lpstr>CorelDRAW</vt:lpstr>
      <vt:lpstr>Presentación de PowerPoint</vt:lpstr>
      <vt:lpstr>SISTEMAS DE ALIMENTACION </vt:lpstr>
      <vt:lpstr>Políticas económicas “de libre mercado”</vt:lpstr>
      <vt:lpstr>Ensilaje</vt:lpstr>
      <vt:lpstr>Presentación de PowerPoint</vt:lpstr>
      <vt:lpstr>Presentación de PowerPoint</vt:lpstr>
      <vt:lpstr>Presentación de PowerPoint</vt:lpstr>
      <vt:lpstr>OBJETIVOS</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y discusión</vt:lpstr>
      <vt:lpstr>Presentación de PowerPoint</vt:lpstr>
      <vt:lpstr>Presentación de PowerPoint</vt:lpstr>
      <vt:lpstr>Presentación de PowerPoint</vt:lpstr>
      <vt:lpstr>Conclusiones </vt:lpstr>
      <vt:lpstr>Presentación de PowerPoint</vt:lpstr>
      <vt:lpstr>Recomendaciones </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Siomary</cp:lastModifiedBy>
  <cp:revision>510</cp:revision>
  <dcterms:created xsi:type="dcterms:W3CDTF">2008-02-13T16:07:44Z</dcterms:created>
  <dcterms:modified xsi:type="dcterms:W3CDTF">2020-10-01T00:59:40Z</dcterms:modified>
</cp:coreProperties>
</file>