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77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E7594"/>
    <a:srgbClr val="95D15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svg"/><Relationship Id="rId4" Type="http://schemas.openxmlformats.org/officeDocument/2006/relationships/image" Target="../media/image12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19935" algn="l"/>
              </a:tabLst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ESTABILIDAD Y ROTACIÓN EN EL </a:t>
            </a: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PASES DEL EJÉRCITO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19935" algn="l"/>
              </a:tabLst>
            </a:pP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SU AFECTACIÓN EN EL PERSONAL MILITAR</a:t>
            </a:r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2635399" y="1367742"/>
            <a:ext cx="746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ESTRATEGIA MILITAR TERRESTRE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090386" y="4277918"/>
            <a:ext cx="10986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ÁLVARO ARAGÓN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 TCRN DE E.M  GIOVANNI MERIZALDE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TCRN. E.M ROBERT GAONA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VARIABLE INDEPENDIENTE Y DEPENDIENTE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86108" y="1116701"/>
            <a:ext cx="4027590" cy="4031457"/>
            <a:chOff x="1260350" y="291063"/>
            <a:chExt cx="4027590" cy="4031457"/>
          </a:xfrm>
        </p:grpSpPr>
        <p:sp>
          <p:nvSpPr>
            <p:cNvPr id="4" name="CuadroTexto 1"/>
            <p:cNvSpPr txBox="1"/>
            <p:nvPr/>
          </p:nvSpPr>
          <p:spPr>
            <a:xfrm>
              <a:off x="1260350" y="291063"/>
              <a:ext cx="4027590" cy="842784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anchor="b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s-ES" sz="3200" b="1" i="1" dirty="0">
                  <a:solidFill>
                    <a:schemeClr val="bg1"/>
                  </a:solidFill>
                </a:rPr>
                <a:t>VARIABLE INDEPENDIENTE</a:t>
              </a:r>
            </a:p>
          </p:txBody>
        </p:sp>
        <p:sp>
          <p:nvSpPr>
            <p:cNvPr id="5" name="CuadroTexto 1"/>
            <p:cNvSpPr txBox="1"/>
            <p:nvPr/>
          </p:nvSpPr>
          <p:spPr>
            <a:xfrm>
              <a:off x="1864440" y="1687295"/>
              <a:ext cx="2839189" cy="64698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EC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Estabilidad y rotación del personal militar</a:t>
              </a:r>
              <a:endPara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1807444" y="2813236"/>
              <a:ext cx="283918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Dependencia de las necesidades institucionales</a:t>
              </a:r>
            </a:p>
          </p:txBody>
        </p:sp>
        <p:cxnSp>
          <p:nvCxnSpPr>
            <p:cNvPr id="8" name="9 Conector recto de flecha"/>
            <p:cNvCxnSpPr/>
            <p:nvPr/>
          </p:nvCxnSpPr>
          <p:spPr>
            <a:xfrm flipH="1">
              <a:off x="3219496" y="2386306"/>
              <a:ext cx="1" cy="393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9 Conector recto de flecha"/>
            <p:cNvCxnSpPr/>
            <p:nvPr/>
          </p:nvCxnSpPr>
          <p:spPr>
            <a:xfrm>
              <a:off x="3227038" y="1193007"/>
              <a:ext cx="3725" cy="4393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4"/>
            <p:cNvSpPr/>
            <p:nvPr/>
          </p:nvSpPr>
          <p:spPr>
            <a:xfrm>
              <a:off x="1799901" y="3737745"/>
              <a:ext cx="283918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Periodos de tiempo, regionalización</a:t>
              </a:r>
            </a:p>
          </p:txBody>
        </p:sp>
        <p:cxnSp>
          <p:nvCxnSpPr>
            <p:cNvPr id="11" name="9 Conector recto de flecha"/>
            <p:cNvCxnSpPr/>
            <p:nvPr/>
          </p:nvCxnSpPr>
          <p:spPr>
            <a:xfrm flipH="1">
              <a:off x="3235417" y="3334127"/>
              <a:ext cx="1" cy="393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6910637" y="1102430"/>
            <a:ext cx="4027590" cy="4132966"/>
            <a:chOff x="6936394" y="291063"/>
            <a:chExt cx="4027590" cy="4132966"/>
          </a:xfrm>
        </p:grpSpPr>
        <p:sp>
          <p:nvSpPr>
            <p:cNvPr id="13" name="CuadroTexto 1"/>
            <p:cNvSpPr txBox="1"/>
            <p:nvPr/>
          </p:nvSpPr>
          <p:spPr>
            <a:xfrm>
              <a:off x="6936394" y="291063"/>
              <a:ext cx="4027590" cy="842784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anchor="b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s-ES" sz="3200" b="1" i="1" dirty="0">
                  <a:solidFill>
                    <a:schemeClr val="bg1"/>
                  </a:solidFill>
                </a:rPr>
                <a:t>VARIABLE DEPENDIENTE</a:t>
              </a:r>
            </a:p>
          </p:txBody>
        </p:sp>
        <p:sp>
          <p:nvSpPr>
            <p:cNvPr id="14" name="CuadroTexto 1"/>
            <p:cNvSpPr txBox="1"/>
            <p:nvPr/>
          </p:nvSpPr>
          <p:spPr>
            <a:xfrm>
              <a:off x="7701575" y="1668909"/>
              <a:ext cx="2839189" cy="64698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EC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afectación laboral del personal militar</a:t>
              </a:r>
              <a:endPara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9 Conector recto de flecha"/>
            <p:cNvCxnSpPr/>
            <p:nvPr/>
          </p:nvCxnSpPr>
          <p:spPr>
            <a:xfrm>
              <a:off x="9097866" y="1167983"/>
              <a:ext cx="3725" cy="4393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4"/>
            <p:cNvSpPr/>
            <p:nvPr/>
          </p:nvSpPr>
          <p:spPr>
            <a:xfrm>
              <a:off x="7746509" y="2711707"/>
              <a:ext cx="2839189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Incertidumbre a causa de la rotación de pases y también familiar</a:t>
              </a:r>
            </a:p>
          </p:txBody>
        </p:sp>
        <p:cxnSp>
          <p:nvCxnSpPr>
            <p:cNvPr id="17" name="9 Conector recto de flecha"/>
            <p:cNvCxnSpPr/>
            <p:nvPr/>
          </p:nvCxnSpPr>
          <p:spPr>
            <a:xfrm flipH="1">
              <a:off x="9117620" y="2350710"/>
              <a:ext cx="1" cy="393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4"/>
            <p:cNvSpPr/>
            <p:nvPr/>
          </p:nvSpPr>
          <p:spPr>
            <a:xfrm>
              <a:off x="7748782" y="3839254"/>
              <a:ext cx="283918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Afectación al compromiso institucional</a:t>
              </a:r>
            </a:p>
          </p:txBody>
        </p:sp>
        <p:cxnSp>
          <p:nvCxnSpPr>
            <p:cNvPr id="19" name="9 Conector recto de flecha"/>
            <p:cNvCxnSpPr/>
            <p:nvPr/>
          </p:nvCxnSpPr>
          <p:spPr>
            <a:xfrm flipH="1">
              <a:off x="9133537" y="3476722"/>
              <a:ext cx="1" cy="393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43" y="5158592"/>
            <a:ext cx="1624619" cy="121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50" y="5226977"/>
            <a:ext cx="1624619" cy="126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OPERACIONALIZACIÓN DE LAS VARIABLES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1952654" y="1306228"/>
            <a:ext cx="2839189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2000" b="1" i="1" dirty="0" smtClean="0"/>
              <a:t>VARIABLE </a:t>
            </a:r>
          </a:p>
          <a:p>
            <a:pPr algn="ctr">
              <a:defRPr/>
            </a:pPr>
            <a:r>
              <a:rPr lang="es-ES" sz="2000" b="1" i="1" dirty="0" smtClean="0"/>
              <a:t>DEPENDIENTE</a:t>
            </a:r>
            <a:endParaRPr lang="es-ES" sz="2000" b="1" i="1" dirty="0"/>
          </a:p>
        </p:txBody>
      </p:sp>
      <p:sp>
        <p:nvSpPr>
          <p:cNvPr id="5" name="CuadroTexto 1"/>
          <p:cNvSpPr txBox="1"/>
          <p:nvPr/>
        </p:nvSpPr>
        <p:spPr>
          <a:xfrm>
            <a:off x="7602924" y="1306228"/>
            <a:ext cx="3082928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2000" b="1" i="1" dirty="0" smtClean="0"/>
              <a:t>VARIABLE </a:t>
            </a:r>
          </a:p>
          <a:p>
            <a:pPr algn="ctr">
              <a:defRPr/>
            </a:pPr>
            <a:r>
              <a:rPr lang="es-ES" sz="2000" b="1" i="1" dirty="0" smtClean="0"/>
              <a:t>INDEPENDIENTE</a:t>
            </a:r>
            <a:endParaRPr lang="es-ES" sz="2000" b="1" i="1" dirty="0"/>
          </a:p>
        </p:txBody>
      </p:sp>
      <p:sp>
        <p:nvSpPr>
          <p:cNvPr id="7" name="Rectangle 2"/>
          <p:cNvSpPr/>
          <p:nvPr/>
        </p:nvSpPr>
        <p:spPr>
          <a:xfrm>
            <a:off x="1120461" y="3816428"/>
            <a:ext cx="454624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0113" indent="-900113"/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2.2.2.1.	</a:t>
            </a:r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rotación de los recursos humanos: causas,   efectos y tipología.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/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2.2.2.2.	</a:t>
            </a:r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Concepciones del clima organizacional en la estabilidad y rotación del personal militar del Ejército en el sistema de pases.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516709" y="3803342"/>
            <a:ext cx="5468127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0113" indent="-900113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2.2.2.3.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Constitución Política del Estado y Ley de personal de las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FFAA.</a:t>
            </a:r>
          </a:p>
          <a:p>
            <a:pPr marL="900113" lvl="3" indent="-900113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2.2.2.4.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Directiva N°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FT-DGTH-2019-001-DIR-fopt: procedimientos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y responsabilidades para la elaboración de pases del personal militar correspondiente al año 2019</a:t>
            </a:r>
          </a:p>
          <a:p>
            <a:pPr marL="900113" indent="-900113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2.2.2.5.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Organización militar para las diferentes acciones en apoyo a otras instituciones del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Estado.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9 Conector recto de flecha"/>
          <p:cNvCxnSpPr/>
          <p:nvPr/>
        </p:nvCxnSpPr>
        <p:spPr>
          <a:xfrm flipH="1">
            <a:off x="3262611" y="2137632"/>
            <a:ext cx="1" cy="393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3267199" y="3178545"/>
            <a:ext cx="1" cy="393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/>
          <p:nvPr/>
        </p:nvSpPr>
        <p:spPr>
          <a:xfrm>
            <a:off x="6997706" y="2852561"/>
            <a:ext cx="496580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administrativo, entrenamiento y capacitación </a:t>
            </a:r>
          </a:p>
        </p:txBody>
      </p:sp>
      <p:cxnSp>
        <p:nvCxnSpPr>
          <p:cNvPr id="12" name="9 Conector recto de flecha"/>
          <p:cNvCxnSpPr/>
          <p:nvPr/>
        </p:nvCxnSpPr>
        <p:spPr>
          <a:xfrm>
            <a:off x="9260298" y="2128058"/>
            <a:ext cx="0" cy="346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9 Conector recto de flecha"/>
          <p:cNvCxnSpPr/>
          <p:nvPr/>
        </p:nvCxnSpPr>
        <p:spPr>
          <a:xfrm>
            <a:off x="9289096" y="3163035"/>
            <a:ext cx="0" cy="346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005385" y="2830417"/>
            <a:ext cx="50906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Salud, cumplimiento de objetivos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36017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OBJETO DE ESTUDIO Y CAMPO DE ACCIÓN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1102599" y="1974300"/>
            <a:ext cx="322675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37763" y="4557021"/>
            <a:ext cx="426243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DE ACCIÓN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4411114" y="1652597"/>
            <a:ext cx="309804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nuestra investigación analizaremos específicamente la estabilidad y rotación del personal militar del Ejército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4138159" y="4218467"/>
            <a:ext cx="364395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la delimitación contextual de la estabilidad y rotación de pases, especialmente en el campo laboral del personal militar del Ejército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757251" y="1107451"/>
            <a:ext cx="2306471" cy="2167510"/>
            <a:chOff x="4992728" y="1285374"/>
            <a:chExt cx="5570639" cy="5192080"/>
          </a:xfrm>
        </p:grpSpPr>
        <p:pic>
          <p:nvPicPr>
            <p:cNvPr id="9" name="Picture 2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728" y="1285374"/>
              <a:ext cx="5570639" cy="51920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echa curvada hacia abajo 9"/>
            <p:cNvSpPr/>
            <p:nvPr/>
          </p:nvSpPr>
          <p:spPr>
            <a:xfrm rot="2124507">
              <a:off x="7048035" y="2085464"/>
              <a:ext cx="1999529" cy="491498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1" name="Flecha curvada hacia abajo 10"/>
            <p:cNvSpPr/>
            <p:nvPr/>
          </p:nvSpPr>
          <p:spPr>
            <a:xfrm rot="12390968">
              <a:off x="5741449" y="3759182"/>
              <a:ext cx="2552130" cy="617203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2" name="Flecha curvada hacia abajo 11"/>
            <p:cNvSpPr/>
            <p:nvPr/>
          </p:nvSpPr>
          <p:spPr>
            <a:xfrm rot="9826761">
              <a:off x="6856074" y="2659323"/>
              <a:ext cx="945546" cy="379726"/>
            </a:xfrm>
            <a:prstGeom prst="curved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3" name="Flecha curvada hacia abajo 12"/>
            <p:cNvSpPr/>
            <p:nvPr/>
          </p:nvSpPr>
          <p:spPr>
            <a:xfrm rot="17327830">
              <a:off x="4824056" y="3654252"/>
              <a:ext cx="2798369" cy="1181469"/>
            </a:xfrm>
            <a:prstGeom prst="curved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4" name="Flecha curvada hacia la izquierda 13"/>
            <p:cNvSpPr/>
            <p:nvPr/>
          </p:nvSpPr>
          <p:spPr>
            <a:xfrm rot="530732">
              <a:off x="7344573" y="2141667"/>
              <a:ext cx="577250" cy="3659169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3761659"/>
            <a:ext cx="3821373" cy="2111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8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8456512" y="2248670"/>
            <a:ext cx="3643950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TIPO DE INVESTIGACIÓN</a:t>
            </a:r>
          </a:p>
          <a:p>
            <a:pPr algn="ctr"/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Descriptiva y </a:t>
            </a:r>
            <a:r>
              <a:rPr lang="es-BO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correlacional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44" y="2022994"/>
            <a:ext cx="2979306" cy="2485686"/>
          </a:xfrm>
          <a:prstGeom prst="ellipse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236422" y="1169601"/>
            <a:ext cx="3643950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</a:p>
          <a:p>
            <a:pPr algn="ctr"/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Cualitativo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8789082" y="3480984"/>
            <a:ext cx="3643950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POBLACIÓN Y MUESTRA</a:t>
            </a:r>
          </a:p>
          <a:p>
            <a:r>
              <a:rPr lang="es-BO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Población:</a:t>
            </a:r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alumnos de la A.G.E</a:t>
            </a:r>
          </a:p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informantes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claves (46)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7058397" y="4752360"/>
            <a:ext cx="2148725" cy="14157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Empírico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B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2630692" y="4490750"/>
            <a:ext cx="316058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RECOLECCIÓN DE DATOS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Fuentes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primarias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Fuentes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1420164" y="3099803"/>
            <a:ext cx="4148580" cy="1138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 DE RECOLECCIÓN DE DATOS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2271754" y="1634888"/>
            <a:ext cx="3160583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ANÁLISIS E INTERPRETACIÓN DE DATOS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8946" y="2646622"/>
            <a:ext cx="3889420" cy="2291579"/>
            <a:chOff x="356994" y="1560946"/>
            <a:chExt cx="3831774" cy="1967345"/>
          </a:xfrm>
        </p:grpSpPr>
        <p:sp>
          <p:nvSpPr>
            <p:cNvPr id="4" name="Freeform: Shape 24"/>
            <p:cNvSpPr/>
            <p:nvPr/>
          </p:nvSpPr>
          <p:spPr>
            <a:xfrm>
              <a:off x="838200" y="1560946"/>
              <a:ext cx="3350568" cy="1967345"/>
            </a:xfrm>
            <a:custGeom>
              <a:avLst/>
              <a:gdLst/>
              <a:ahLst/>
              <a:cxnLst/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213681" y="1730432"/>
                  </a:lnTo>
                  <a:lnTo>
                    <a:pt x="213681" y="220347"/>
                  </a:lnTo>
                  <a:lnTo>
                    <a:pt x="181530" y="220347"/>
                  </a:lnTo>
                  <a:lnTo>
                    <a:pt x="0" y="28313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Elaborar los </a:t>
              </a:r>
              <a:r>
                <a:rPr lang="es-ES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referentes teóricos </a:t>
              </a:r>
              <a:r>
                <a:rPr lang="es-ES" sz="16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</a:t>
              </a:r>
              <a:r>
                <a:rPr lang="es-ES" sz="1600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sustenten </a:t>
              </a:r>
              <a:r>
                <a:rPr lang="es-ES_tradnl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estabilidad y rotación del personal militar </a:t>
              </a:r>
              <a:r>
                <a:rPr lang="es-BO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 </a:t>
              </a:r>
              <a:r>
                <a:rPr lang="es-ES_tradnl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sistema de pases.</a:t>
              </a:r>
              <a:endParaRPr lang="es-EC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15"/>
            <p:cNvSpPr/>
            <p:nvPr/>
          </p:nvSpPr>
          <p:spPr>
            <a:xfrm>
              <a:off x="356994" y="1781293"/>
              <a:ext cx="694888" cy="1510085"/>
            </a:xfrm>
            <a:custGeom>
              <a:avLst/>
              <a:gdLst/>
              <a:ahLst/>
              <a:cxnLst/>
              <a:rect l="l" t="t" r="r" b="b"/>
              <a:pathLst>
                <a:path w="694888" h="1510085">
                  <a:moveTo>
                    <a:pt x="662737" y="0"/>
                  </a:moveTo>
                  <a:lnTo>
                    <a:pt x="694888" y="0"/>
                  </a:lnTo>
                  <a:lnTo>
                    <a:pt x="694888" y="1510085"/>
                  </a:lnTo>
                  <a:lnTo>
                    <a:pt x="344333" y="1510085"/>
                  </a:lnTo>
                  <a:lnTo>
                    <a:pt x="344333" y="394116"/>
                  </a:lnTo>
                  <a:lnTo>
                    <a:pt x="0" y="494719"/>
                  </a:lnTo>
                  <a:lnTo>
                    <a:pt x="0" y="229209"/>
                  </a:lnTo>
                  <a:lnTo>
                    <a:pt x="662737" y="0"/>
                  </a:lnTo>
                  <a:close/>
                </a:path>
              </a:pathLst>
            </a:custGeom>
            <a:solidFill>
              <a:schemeClr val="tx1"/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283232" y="1452165"/>
            <a:ext cx="630775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 y análisis de instituciones similares al Ejército, basada en referencia teórica científica de autores.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283232" y="2665105"/>
            <a:ext cx="6307754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del hecho: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investigación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influye la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rotación de los recursos humanos, sus causas, efectos y tipología a nivel internacional y en el contexto ecuatoriano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283232" y="4210154"/>
            <a:ext cx="630775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Análisis: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apoyado en el estudio de la base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legal, normativas y directivas vigentes, elaborar estrategias.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283232" y="5447427"/>
            <a:ext cx="6307754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Conclusiones: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Existen estudios tanto dentro de nuestro país como de otros países que dan sustentabilidad a nuestro objetivo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79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71976" y="2084716"/>
            <a:ext cx="3245478" cy="1967345"/>
            <a:chOff x="188708" y="889434"/>
            <a:chExt cx="3177513" cy="1967345"/>
          </a:xfrm>
        </p:grpSpPr>
        <p:sp>
          <p:nvSpPr>
            <p:cNvPr id="4" name="Freeform: Shape 42"/>
            <p:cNvSpPr/>
            <p:nvPr/>
          </p:nvSpPr>
          <p:spPr>
            <a:xfrm>
              <a:off x="681903" y="889434"/>
              <a:ext cx="2684318" cy="1967345"/>
            </a:xfrm>
            <a:custGeom>
              <a:avLst/>
              <a:gdLst>
                <a:gd name="connsiteX0" fmla="*/ 0 w 2684318"/>
                <a:gd name="connsiteY0" fmla="*/ 0 h 1967345"/>
                <a:gd name="connsiteX1" fmla="*/ 2684318 w 2684318"/>
                <a:gd name="connsiteY1" fmla="*/ 0 h 1967345"/>
                <a:gd name="connsiteX2" fmla="*/ 2684318 w 2684318"/>
                <a:gd name="connsiteY2" fmla="*/ 1967345 h 1967345"/>
                <a:gd name="connsiteX3" fmla="*/ 0 w 2684318"/>
                <a:gd name="connsiteY3" fmla="*/ 1967345 h 1967345"/>
                <a:gd name="connsiteX4" fmla="*/ 0 w 2684318"/>
                <a:gd name="connsiteY4" fmla="*/ 1730432 h 1967345"/>
                <a:gd name="connsiteX5" fmla="*/ 591659 w 2684318"/>
                <a:gd name="connsiteY5" fmla="*/ 1730432 h 1967345"/>
                <a:gd name="connsiteX6" fmla="*/ 591659 w 2684318"/>
                <a:gd name="connsiteY6" fmla="*/ 1460774 h 1967345"/>
                <a:gd name="connsiteX7" fmla="*/ 0 w 2684318"/>
                <a:gd name="connsiteY7" fmla="*/ 1460774 h 1967345"/>
                <a:gd name="connsiteX8" fmla="*/ 0 w 2684318"/>
                <a:gd name="connsiteY8" fmla="*/ 1457742 h 1967345"/>
                <a:gd name="connsiteX9" fmla="*/ 192357 w 2684318"/>
                <a:gd name="connsiteY9" fmla="*/ 1235713 h 1967345"/>
                <a:gd name="connsiteX10" fmla="*/ 417937 w 2684318"/>
                <a:gd name="connsiteY10" fmla="*/ 987317 h 1967345"/>
                <a:gd name="connsiteX11" fmla="*/ 521133 w 2684318"/>
                <a:gd name="connsiteY11" fmla="*/ 809965 h 1967345"/>
                <a:gd name="connsiteX12" fmla="*/ 554321 w 2684318"/>
                <a:gd name="connsiteY12" fmla="*/ 636243 h 1967345"/>
                <a:gd name="connsiteX13" fmla="*/ 422085 w 2684318"/>
                <a:gd name="connsiteY13" fmla="*/ 311616 h 1967345"/>
                <a:gd name="connsiteX14" fmla="*/ 45083 w 2684318"/>
                <a:gd name="connsiteY14" fmla="*/ 198567 h 1967345"/>
                <a:gd name="connsiteX15" fmla="*/ 0 w 2684318"/>
                <a:gd name="connsiteY15" fmla="*/ 201080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591659" y="1730432"/>
                  </a:lnTo>
                  <a:lnTo>
                    <a:pt x="591659" y="1460774"/>
                  </a:lnTo>
                  <a:lnTo>
                    <a:pt x="0" y="1460774"/>
                  </a:lnTo>
                  <a:lnTo>
                    <a:pt x="0" y="1457742"/>
                  </a:lnTo>
                  <a:lnTo>
                    <a:pt x="192357" y="1235713"/>
                  </a:lnTo>
                  <a:cubicBezTo>
                    <a:pt x="296072" y="1131998"/>
                    <a:pt x="371265" y="1049200"/>
                    <a:pt x="417937" y="987317"/>
                  </a:cubicBezTo>
                  <a:cubicBezTo>
                    <a:pt x="464608" y="925433"/>
                    <a:pt x="499007" y="866316"/>
                    <a:pt x="521133" y="809965"/>
                  </a:cubicBezTo>
                  <a:cubicBezTo>
                    <a:pt x="543258" y="753613"/>
                    <a:pt x="554321" y="695706"/>
                    <a:pt x="554321" y="636243"/>
                  </a:cubicBezTo>
                  <a:cubicBezTo>
                    <a:pt x="554321" y="495191"/>
                    <a:pt x="510243" y="386982"/>
                    <a:pt x="422085" y="311616"/>
                  </a:cubicBezTo>
                  <a:cubicBezTo>
                    <a:pt x="333928" y="236250"/>
                    <a:pt x="208260" y="198567"/>
                    <a:pt x="45083" y="198567"/>
                  </a:cubicBezTo>
                  <a:lnTo>
                    <a:pt x="0" y="201080"/>
                  </a:lnTo>
                  <a:close/>
                </a:path>
              </a:pathLst>
            </a:cu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0">
                <a:lnSpc>
                  <a:spcPts val="2000"/>
                </a:lnSpc>
              </a:pPr>
              <a:r>
                <a:rPr lang="es-ES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Establecer la influencia de la </a:t>
              </a:r>
              <a:r>
                <a:rPr lang="es-ES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estabilidad y rotación </a:t>
              </a:r>
              <a:r>
                <a:rPr lang="es-ES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personal militar </a:t>
              </a:r>
              <a:r>
                <a:rPr lang="es-BO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 </a:t>
              </a:r>
              <a:r>
                <a:rPr lang="es-ES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sistema de pases</a:t>
              </a:r>
              <a:endParaRPr lang="es-EC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43"/>
            <p:cNvSpPr/>
            <p:nvPr/>
          </p:nvSpPr>
          <p:spPr>
            <a:xfrm>
              <a:off x="188708" y="1088001"/>
              <a:ext cx="1084855" cy="1531865"/>
            </a:xfrm>
            <a:custGeom>
              <a:avLst/>
              <a:gdLst/>
              <a:ahLst/>
              <a:cxnLst/>
              <a:rect l="l" t="t" r="r" b="b"/>
              <a:pathLst>
                <a:path w="1084855" h="1531865">
                  <a:moveTo>
                    <a:pt x="538279" y="0"/>
                  </a:moveTo>
                  <a:cubicBezTo>
                    <a:pt x="701456" y="0"/>
                    <a:pt x="827124" y="37683"/>
                    <a:pt x="915281" y="113049"/>
                  </a:cubicBezTo>
                  <a:cubicBezTo>
                    <a:pt x="1003439" y="188415"/>
                    <a:pt x="1047517" y="296624"/>
                    <a:pt x="1047517" y="437676"/>
                  </a:cubicBezTo>
                  <a:cubicBezTo>
                    <a:pt x="1047517" y="497139"/>
                    <a:pt x="1036454" y="555046"/>
                    <a:pt x="1014329" y="611398"/>
                  </a:cubicBezTo>
                  <a:cubicBezTo>
                    <a:pt x="992203" y="667749"/>
                    <a:pt x="957804" y="726866"/>
                    <a:pt x="911133" y="788750"/>
                  </a:cubicBezTo>
                  <a:cubicBezTo>
                    <a:pt x="864461" y="850633"/>
                    <a:pt x="789268" y="933431"/>
                    <a:pt x="685553" y="1037146"/>
                  </a:cubicBezTo>
                  <a:lnTo>
                    <a:pt x="490570" y="1262207"/>
                  </a:lnTo>
                  <a:lnTo>
                    <a:pt x="1084855" y="1262207"/>
                  </a:lnTo>
                  <a:lnTo>
                    <a:pt x="1084855" y="1531865"/>
                  </a:lnTo>
                  <a:lnTo>
                    <a:pt x="31114" y="1531865"/>
                  </a:lnTo>
                  <a:lnTo>
                    <a:pt x="31114" y="1303693"/>
                  </a:lnTo>
                  <a:lnTo>
                    <a:pt x="516499" y="793417"/>
                  </a:lnTo>
                  <a:cubicBezTo>
                    <a:pt x="636116" y="657205"/>
                    <a:pt x="695925" y="548996"/>
                    <a:pt x="695925" y="468790"/>
                  </a:cubicBezTo>
                  <a:cubicBezTo>
                    <a:pt x="695925" y="403796"/>
                    <a:pt x="681750" y="354358"/>
                    <a:pt x="653402" y="320478"/>
                  </a:cubicBezTo>
                  <a:cubicBezTo>
                    <a:pt x="625053" y="286598"/>
                    <a:pt x="583913" y="269658"/>
                    <a:pt x="529981" y="269658"/>
                  </a:cubicBezTo>
                  <a:cubicBezTo>
                    <a:pt x="476741" y="269658"/>
                    <a:pt x="433527" y="292302"/>
                    <a:pt x="400338" y="337591"/>
                  </a:cubicBezTo>
                  <a:cubicBezTo>
                    <a:pt x="367149" y="382880"/>
                    <a:pt x="350555" y="439404"/>
                    <a:pt x="350555" y="507164"/>
                  </a:cubicBezTo>
                  <a:lnTo>
                    <a:pt x="0" y="507164"/>
                  </a:lnTo>
                  <a:cubicBezTo>
                    <a:pt x="0" y="414513"/>
                    <a:pt x="23163" y="328948"/>
                    <a:pt x="69489" y="250471"/>
                  </a:cubicBezTo>
                  <a:cubicBezTo>
                    <a:pt x="115814" y="171993"/>
                    <a:pt x="180117" y="110629"/>
                    <a:pt x="262398" y="66377"/>
                  </a:cubicBezTo>
                  <a:cubicBezTo>
                    <a:pt x="344678" y="22126"/>
                    <a:pt x="436638" y="0"/>
                    <a:pt x="538279" y="0"/>
                  </a:cubicBezTo>
                  <a:close/>
                </a:path>
              </a:pathLst>
            </a:custGeom>
            <a:solidFill>
              <a:srgbClr val="F36F13">
                <a:lumMod val="50000"/>
              </a:srgb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370486" y="906065"/>
            <a:ext cx="593930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estableceremos la influencia de la estabilidad y rotación en el comportamiento laboral del personal militar.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370486" y="2030727"/>
            <a:ext cx="593930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del hecho: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nuevas amenazas que afectan a la estabilidad laboral de nuestro personal, asignación de presupuestos bajos.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370485" y="3105192"/>
            <a:ext cx="593930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Análisis: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de instrumentos nos permitieron obtener información valiosa de la situación actual de la influencia de la estabilidad del sistema de pases.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370485" y="4510820"/>
            <a:ext cx="593930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Ejército optimiza sus recursos tanto humanos como materiales.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223695" y="1921729"/>
            <a:ext cx="3489972" cy="2251026"/>
            <a:chOff x="8064856" y="1560946"/>
            <a:chExt cx="4038594" cy="1967345"/>
          </a:xfrm>
        </p:grpSpPr>
        <p:sp>
          <p:nvSpPr>
            <p:cNvPr id="4" name="Freeform: Shape 33"/>
            <p:cNvSpPr/>
            <p:nvPr/>
          </p:nvSpPr>
          <p:spPr>
            <a:xfrm>
              <a:off x="8569463" y="1560946"/>
              <a:ext cx="3533987" cy="1967345"/>
            </a:xfrm>
            <a:custGeom>
              <a:avLst/>
              <a:gdLst>
                <a:gd name="connsiteX0" fmla="*/ 0 w 2684318"/>
                <a:gd name="connsiteY0" fmla="*/ 0 h 1967345"/>
                <a:gd name="connsiteX1" fmla="*/ 2684318 w 2684318"/>
                <a:gd name="connsiteY1" fmla="*/ 0 h 1967345"/>
                <a:gd name="connsiteX2" fmla="*/ 2684318 w 2684318"/>
                <a:gd name="connsiteY2" fmla="*/ 1967345 h 1967345"/>
                <a:gd name="connsiteX3" fmla="*/ 0 w 2684318"/>
                <a:gd name="connsiteY3" fmla="*/ 1967345 h 1967345"/>
                <a:gd name="connsiteX4" fmla="*/ 0 w 2684318"/>
                <a:gd name="connsiteY4" fmla="*/ 1746670 h 1967345"/>
                <a:gd name="connsiteX5" fmla="*/ 48905 w 2684318"/>
                <a:gd name="connsiteY5" fmla="*/ 1743591 h 1967345"/>
                <a:gd name="connsiteX6" fmla="*/ 337102 w 2684318"/>
                <a:gd name="connsiteY6" fmla="*/ 1629829 h 1967345"/>
                <a:gd name="connsiteX7" fmla="*/ 492674 w 2684318"/>
                <a:gd name="connsiteY7" fmla="*/ 1306239 h 1967345"/>
                <a:gd name="connsiteX8" fmla="*/ 424222 w 2684318"/>
                <a:gd name="connsiteY8" fmla="*/ 1086883 h 1967345"/>
                <a:gd name="connsiteX9" fmla="*/ 235461 w 2684318"/>
                <a:gd name="connsiteY9" fmla="*/ 954646 h 1967345"/>
                <a:gd name="connsiteX10" fmla="*/ 409183 w 2684318"/>
                <a:gd name="connsiteY10" fmla="*/ 814113 h 1967345"/>
                <a:gd name="connsiteX11" fmla="*/ 468819 w 2684318"/>
                <a:gd name="connsiteY11" fmla="*/ 630020 h 1967345"/>
                <a:gd name="connsiteX12" fmla="*/ 324656 w 2684318"/>
                <a:gd name="connsiteY12" fmla="*/ 313690 h 1967345"/>
                <a:gd name="connsiteX13" fmla="*/ 47738 w 2684318"/>
                <a:gd name="connsiteY13" fmla="*/ 205762 h 1967345"/>
                <a:gd name="connsiteX14" fmla="*/ 0 w 2684318"/>
                <a:gd name="connsiteY14" fmla="*/ 202882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46670"/>
                  </a:lnTo>
                  <a:lnTo>
                    <a:pt x="48905" y="1743591"/>
                  </a:lnTo>
                  <a:cubicBezTo>
                    <a:pt x="163250" y="1728422"/>
                    <a:pt x="259316" y="1690502"/>
                    <a:pt x="337102" y="1629829"/>
                  </a:cubicBezTo>
                  <a:cubicBezTo>
                    <a:pt x="440816" y="1548931"/>
                    <a:pt x="492674" y="1441068"/>
                    <a:pt x="492674" y="1306239"/>
                  </a:cubicBezTo>
                  <a:cubicBezTo>
                    <a:pt x="492674" y="1219119"/>
                    <a:pt x="469856" y="1146000"/>
                    <a:pt x="424222" y="1086883"/>
                  </a:cubicBezTo>
                  <a:cubicBezTo>
                    <a:pt x="378587" y="1027765"/>
                    <a:pt x="315667" y="983687"/>
                    <a:pt x="235461" y="954646"/>
                  </a:cubicBezTo>
                  <a:cubicBezTo>
                    <a:pt x="311519" y="918692"/>
                    <a:pt x="369426" y="871848"/>
                    <a:pt x="409183" y="814113"/>
                  </a:cubicBezTo>
                  <a:cubicBezTo>
                    <a:pt x="448941" y="756379"/>
                    <a:pt x="468819" y="695014"/>
                    <a:pt x="468819" y="630020"/>
                  </a:cubicBezTo>
                  <a:cubicBezTo>
                    <a:pt x="468819" y="495882"/>
                    <a:pt x="420765" y="390439"/>
                    <a:pt x="324656" y="313690"/>
                  </a:cubicBezTo>
                  <a:cubicBezTo>
                    <a:pt x="252574" y="256129"/>
                    <a:pt x="160268" y="220153"/>
                    <a:pt x="47738" y="205762"/>
                  </a:cubicBezTo>
                  <a:lnTo>
                    <a:pt x="0" y="202882"/>
                  </a:lnTo>
                  <a:close/>
                </a:path>
              </a:pathLst>
            </a:custGeom>
            <a:solidFill>
              <a:srgbClr val="0D95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600" b="1" i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Determinar los fundamentos para elaborar una estrategia que sustenten la estabilidad y rotación del personal militar del Ejército en el sistema de pases </a:t>
              </a:r>
            </a:p>
          </p:txBody>
        </p:sp>
        <p:sp>
          <p:nvSpPr>
            <p:cNvPr id="5" name="Freeform: Shape 34"/>
            <p:cNvSpPr/>
            <p:nvPr/>
          </p:nvSpPr>
          <p:spPr>
            <a:xfrm>
              <a:off x="8064856" y="1759513"/>
              <a:ext cx="1097301" cy="1552608"/>
            </a:xfrm>
            <a:custGeom>
              <a:avLst/>
              <a:gdLst/>
              <a:ahLst/>
              <a:cxnLst/>
              <a:rect l="l" t="t" r="r" b="b"/>
              <a:pathLst>
                <a:path w="1097301" h="1552608">
                  <a:moveTo>
                    <a:pt x="533093" y="0"/>
                  </a:moveTo>
                  <a:cubicBezTo>
                    <a:pt x="701111" y="0"/>
                    <a:pt x="833174" y="38374"/>
                    <a:pt x="929283" y="115123"/>
                  </a:cubicBezTo>
                  <a:cubicBezTo>
                    <a:pt x="1025392" y="191872"/>
                    <a:pt x="1073446" y="297315"/>
                    <a:pt x="1073446" y="431453"/>
                  </a:cubicBezTo>
                  <a:cubicBezTo>
                    <a:pt x="1073446" y="496447"/>
                    <a:pt x="1053568" y="557812"/>
                    <a:pt x="1013810" y="615546"/>
                  </a:cubicBezTo>
                  <a:cubicBezTo>
                    <a:pt x="974053" y="673281"/>
                    <a:pt x="916146" y="720125"/>
                    <a:pt x="840088" y="756079"/>
                  </a:cubicBezTo>
                  <a:cubicBezTo>
                    <a:pt x="920294" y="785120"/>
                    <a:pt x="983214" y="829198"/>
                    <a:pt x="1028849" y="888316"/>
                  </a:cubicBezTo>
                  <a:cubicBezTo>
                    <a:pt x="1074483" y="947433"/>
                    <a:pt x="1097301" y="1020552"/>
                    <a:pt x="1097301" y="1107672"/>
                  </a:cubicBezTo>
                  <a:cubicBezTo>
                    <a:pt x="1097301" y="1242501"/>
                    <a:pt x="1045443" y="1350364"/>
                    <a:pt x="941729" y="1431262"/>
                  </a:cubicBezTo>
                  <a:cubicBezTo>
                    <a:pt x="838014" y="1512159"/>
                    <a:pt x="701802" y="1552608"/>
                    <a:pt x="533093" y="1552608"/>
                  </a:cubicBezTo>
                  <a:cubicBezTo>
                    <a:pt x="434219" y="1552608"/>
                    <a:pt x="342431" y="1533766"/>
                    <a:pt x="257731" y="1496083"/>
                  </a:cubicBezTo>
                  <a:cubicBezTo>
                    <a:pt x="173031" y="1458400"/>
                    <a:pt x="108900" y="1406197"/>
                    <a:pt x="65340" y="1339474"/>
                  </a:cubicBezTo>
                  <a:cubicBezTo>
                    <a:pt x="21780" y="1272751"/>
                    <a:pt x="0" y="1196867"/>
                    <a:pt x="0" y="1111821"/>
                  </a:cubicBezTo>
                  <a:lnTo>
                    <a:pt x="351593" y="1111821"/>
                  </a:lnTo>
                  <a:cubicBezTo>
                    <a:pt x="351593" y="1158146"/>
                    <a:pt x="370261" y="1198249"/>
                    <a:pt x="407598" y="1232130"/>
                  </a:cubicBezTo>
                  <a:cubicBezTo>
                    <a:pt x="444936" y="1266010"/>
                    <a:pt x="490916" y="1282950"/>
                    <a:pt x="545539" y="1282950"/>
                  </a:cubicBezTo>
                  <a:cubicBezTo>
                    <a:pt x="607076" y="1282950"/>
                    <a:pt x="656168" y="1265837"/>
                    <a:pt x="692814" y="1231611"/>
                  </a:cubicBezTo>
                  <a:cubicBezTo>
                    <a:pt x="729459" y="1197385"/>
                    <a:pt x="747782" y="1153652"/>
                    <a:pt x="747782" y="1100412"/>
                  </a:cubicBezTo>
                  <a:cubicBezTo>
                    <a:pt x="747782" y="1024355"/>
                    <a:pt x="728768" y="970423"/>
                    <a:pt x="690739" y="938617"/>
                  </a:cubicBezTo>
                  <a:cubicBezTo>
                    <a:pt x="652711" y="906811"/>
                    <a:pt x="600162" y="890908"/>
                    <a:pt x="533093" y="890908"/>
                  </a:cubicBezTo>
                  <a:lnTo>
                    <a:pt x="363001" y="890908"/>
                  </a:lnTo>
                  <a:lnTo>
                    <a:pt x="363001" y="630585"/>
                  </a:lnTo>
                  <a:lnTo>
                    <a:pt x="527907" y="630585"/>
                  </a:lnTo>
                  <a:cubicBezTo>
                    <a:pt x="658588" y="630585"/>
                    <a:pt x="723928" y="566627"/>
                    <a:pt x="723928" y="438713"/>
                  </a:cubicBezTo>
                  <a:cubicBezTo>
                    <a:pt x="723928" y="388930"/>
                    <a:pt x="708371" y="348308"/>
                    <a:pt x="677256" y="316848"/>
                  </a:cubicBezTo>
                  <a:cubicBezTo>
                    <a:pt x="646142" y="285388"/>
                    <a:pt x="602236" y="269658"/>
                    <a:pt x="545539" y="269658"/>
                  </a:cubicBezTo>
                  <a:cubicBezTo>
                    <a:pt x="499213" y="269658"/>
                    <a:pt x="458937" y="283141"/>
                    <a:pt x="424711" y="310107"/>
                  </a:cubicBezTo>
                  <a:cubicBezTo>
                    <a:pt x="390486" y="337072"/>
                    <a:pt x="373373" y="370607"/>
                    <a:pt x="373373" y="410710"/>
                  </a:cubicBezTo>
                  <a:lnTo>
                    <a:pt x="23854" y="410710"/>
                  </a:lnTo>
                  <a:cubicBezTo>
                    <a:pt x="23854" y="331195"/>
                    <a:pt x="45980" y="260324"/>
                    <a:pt x="90232" y="198095"/>
                  </a:cubicBezTo>
                  <a:cubicBezTo>
                    <a:pt x="134483" y="135866"/>
                    <a:pt x="195848" y="87293"/>
                    <a:pt x="274325" y="52376"/>
                  </a:cubicBezTo>
                  <a:cubicBezTo>
                    <a:pt x="352803" y="17459"/>
                    <a:pt x="439059" y="0"/>
                    <a:pt x="533093" y="0"/>
                  </a:cubicBezTo>
                  <a:close/>
                </a:path>
              </a:pathLst>
            </a:custGeom>
            <a:solidFill>
              <a:srgbClr val="0D95BC">
                <a:lumMod val="50000"/>
              </a:srgb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589431" y="711270"/>
            <a:ext cx="5904069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 nos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han ayudado desarrollar nuestra investigación,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basándonos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en aspectos técnicos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experiencia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organizaciones.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589431" y="2195942"/>
            <a:ext cx="590406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del hecho: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nos ha permitido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procesos básicos en esta investigación: la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satisfacción laboral y otro que analiza el ambiente de trabajo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589431" y="3473049"/>
            <a:ext cx="5904069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fundamentación se basa en directivas existentes, Ley de Personal de las FF.AA y leyes vigentes relacionadas a las misiones.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589431" y="4854747"/>
            <a:ext cx="5904069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 la documentación teórica que le da viabilidad a la propuesta en base adicionalmente a los resultados de los instrumentos aplicados.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679582" y="429162"/>
            <a:ext cx="571231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que orienten la elaboración de una estrategia que sustenten la estabilidad y rotación del personal militar de la Fuerza Terrestre en el sistema de pases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679582" y="1951105"/>
            <a:ext cx="571231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del hecho: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factores que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validan la estrategia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, que motivarán al personal militar para tener una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estabilidad, que puede ser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la remuneración, capacitación, beneficios sociales, crecimiento profesional, rendimiento,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679582" y="3473050"/>
            <a:ext cx="571231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Análisis: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estos aspectos que validan nuestra investigación pueden ser positivos o negativos.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5679584" y="4809188"/>
            <a:ext cx="5712316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Conclusiones: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es un tema a debate que puede ser resuelto por la vía del conocimiento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 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y contribuir así a </a:t>
            </a:r>
            <a:r>
              <a:rPr lang="es-ES_trad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minimizar </a:t>
            </a:r>
            <a:r>
              <a:rPr lang="es-ES_tradnl" sz="1600" i="1" dirty="0">
                <a:latin typeface="Arial" panose="020B0604020202020204" pitchFamily="34" charset="0"/>
                <a:cs typeface="Arial" panose="020B0604020202020204" pitchFamily="34" charset="0"/>
              </a:rPr>
              <a:t>la afectación en el ambiente laboral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1080392" y="1951105"/>
            <a:ext cx="4122672" cy="2660072"/>
            <a:chOff x="0" y="156692"/>
            <a:chExt cx="3991431" cy="1967345"/>
          </a:xfrm>
        </p:grpSpPr>
        <p:sp>
          <p:nvSpPr>
            <p:cNvPr id="9" name="Freeform: Shape 27"/>
            <p:cNvSpPr/>
            <p:nvPr/>
          </p:nvSpPr>
          <p:spPr>
            <a:xfrm>
              <a:off x="571497" y="156692"/>
              <a:ext cx="3419934" cy="1967345"/>
            </a:xfrm>
            <a:custGeom>
              <a:avLst/>
              <a:gdLst/>
              <a:ahLst/>
              <a:cxnLst/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196175" y="1730432"/>
                  </a:lnTo>
                  <a:lnTo>
                    <a:pt x="196175" y="1409954"/>
                  </a:lnTo>
                  <a:lnTo>
                    <a:pt x="349673" y="1409954"/>
                  </a:lnTo>
                  <a:lnTo>
                    <a:pt x="349673" y="1140296"/>
                  </a:lnTo>
                  <a:lnTo>
                    <a:pt x="196175" y="1140296"/>
                  </a:lnTo>
                  <a:lnTo>
                    <a:pt x="196175" y="220347"/>
                  </a:lnTo>
                  <a:lnTo>
                    <a:pt x="0" y="220347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600" b="1" i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Determinar los resultados en la validación de la estrategia que sustentan la estabilidad y rotación del personal militar del Ejército en el sistema </a:t>
              </a:r>
            </a:p>
          </p:txBody>
        </p:sp>
        <p:sp>
          <p:nvSpPr>
            <p:cNvPr id="10" name="Freeform: Shape 13"/>
            <p:cNvSpPr/>
            <p:nvPr/>
          </p:nvSpPr>
          <p:spPr>
            <a:xfrm>
              <a:off x="0" y="377039"/>
              <a:ext cx="1107672" cy="1510085"/>
            </a:xfrm>
            <a:custGeom>
              <a:avLst/>
              <a:gdLst/>
              <a:ahLst/>
              <a:cxnLst/>
              <a:rect l="l" t="t" r="r" b="b"/>
              <a:pathLst>
                <a:path w="1107672" h="1510085">
                  <a:moveTo>
                    <a:pt x="604656" y="0"/>
                  </a:moveTo>
                  <a:lnTo>
                    <a:pt x="954174" y="0"/>
                  </a:lnTo>
                  <a:lnTo>
                    <a:pt x="954174" y="919949"/>
                  </a:lnTo>
                  <a:lnTo>
                    <a:pt x="1107672" y="919949"/>
                  </a:lnTo>
                  <a:lnTo>
                    <a:pt x="1107672" y="1189607"/>
                  </a:lnTo>
                  <a:lnTo>
                    <a:pt x="954174" y="1189607"/>
                  </a:lnTo>
                  <a:lnTo>
                    <a:pt x="954174" y="1510085"/>
                  </a:lnTo>
                  <a:lnTo>
                    <a:pt x="604656" y="1510085"/>
                  </a:lnTo>
                  <a:lnTo>
                    <a:pt x="604656" y="1189607"/>
                  </a:lnTo>
                  <a:lnTo>
                    <a:pt x="20743" y="1189607"/>
                  </a:lnTo>
                  <a:lnTo>
                    <a:pt x="0" y="975955"/>
                  </a:lnTo>
                  <a:lnTo>
                    <a:pt x="604656" y="3112"/>
                  </a:lnTo>
                  <a:lnTo>
                    <a:pt x="604656" y="0"/>
                  </a:lnTo>
                  <a:close/>
                  <a:moveTo>
                    <a:pt x="604656" y="455307"/>
                  </a:moveTo>
                  <a:lnTo>
                    <a:pt x="582876" y="490570"/>
                  </a:lnTo>
                  <a:lnTo>
                    <a:pt x="332924" y="919949"/>
                  </a:lnTo>
                  <a:lnTo>
                    <a:pt x="604656" y="919949"/>
                  </a:lnTo>
                  <a:lnTo>
                    <a:pt x="604656" y="455307"/>
                  </a:lnTo>
                  <a:close/>
                </a:path>
              </a:pathLst>
            </a:custGeom>
            <a:solidFill>
              <a:srgbClr val="EBCB38">
                <a:lumMod val="50000"/>
              </a:srgb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PROPUESTA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970912" y="1035618"/>
            <a:ext cx="2896531" cy="2695950"/>
            <a:chOff x="1418489" y="1297379"/>
            <a:chExt cx="2896531" cy="2695950"/>
          </a:xfrm>
        </p:grpSpPr>
        <p:sp>
          <p:nvSpPr>
            <p:cNvPr id="20" name="CuadroTexto 1"/>
            <p:cNvSpPr txBox="1"/>
            <p:nvPr/>
          </p:nvSpPr>
          <p:spPr>
            <a:xfrm>
              <a:off x="1596982" y="1297379"/>
              <a:ext cx="2318197" cy="374571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EC" sz="16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EJECUCIÓN</a:t>
              </a:r>
              <a:endPara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1420837" y="1671950"/>
              <a:ext cx="1349311" cy="1856697"/>
              <a:chOff x="1403797" y="1572638"/>
              <a:chExt cx="1366351" cy="2533567"/>
            </a:xfrm>
          </p:grpSpPr>
          <p:cxnSp>
            <p:nvCxnSpPr>
              <p:cNvPr id="28" name="Conector recto 27"/>
              <p:cNvCxnSpPr>
                <a:stCxn id="20" idx="2"/>
              </p:cNvCxnSpPr>
              <p:nvPr/>
            </p:nvCxnSpPr>
            <p:spPr>
              <a:xfrm>
                <a:off x="2755903" y="1572638"/>
                <a:ext cx="177" cy="5523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flipH="1">
                <a:off x="1417865" y="2125014"/>
                <a:ext cx="13522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1403797" y="2110946"/>
                <a:ext cx="14068" cy="19952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4"/>
            <p:cNvSpPr/>
            <p:nvPr/>
          </p:nvSpPr>
          <p:spPr>
            <a:xfrm>
              <a:off x="1742020" y="2305663"/>
              <a:ext cx="257300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Creación de los talleres, base de la propuesta.</a:t>
              </a:r>
              <a:endPara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4"/>
            <p:cNvSpPr/>
            <p:nvPr/>
          </p:nvSpPr>
          <p:spPr>
            <a:xfrm>
              <a:off x="1742020" y="3039222"/>
              <a:ext cx="2573000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BO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 de los proyectos producto de los talleres y retroalimentar la información de la etapa I.</a:t>
              </a:r>
              <a:endPara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1420837" y="2447778"/>
              <a:ext cx="268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1418489" y="3528647"/>
              <a:ext cx="268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1568542" y="1035695"/>
            <a:ext cx="2898878" cy="3933845"/>
            <a:chOff x="1416142" y="1024964"/>
            <a:chExt cx="2898878" cy="3933845"/>
          </a:xfrm>
        </p:grpSpPr>
        <p:sp>
          <p:nvSpPr>
            <p:cNvPr id="33" name="CuadroTexto 1"/>
            <p:cNvSpPr txBox="1"/>
            <p:nvPr/>
          </p:nvSpPr>
          <p:spPr>
            <a:xfrm>
              <a:off x="1596982" y="1024964"/>
              <a:ext cx="2318197" cy="919401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EC" sz="16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PROCESAMIENTO DE LA INFORMACIÓN</a:t>
              </a:r>
              <a:endPara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1420837" y="1944366"/>
              <a:ext cx="1349311" cy="2585432"/>
              <a:chOff x="1403797" y="1944365"/>
              <a:chExt cx="1366351" cy="3527967"/>
            </a:xfrm>
          </p:grpSpPr>
          <p:cxnSp>
            <p:nvCxnSpPr>
              <p:cNvPr id="41" name="Conector recto 40"/>
              <p:cNvCxnSpPr>
                <a:stCxn id="33" idx="2"/>
              </p:cNvCxnSpPr>
              <p:nvPr/>
            </p:nvCxnSpPr>
            <p:spPr>
              <a:xfrm flipH="1">
                <a:off x="2756080" y="1944365"/>
                <a:ext cx="1" cy="1806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flipH="1">
                <a:off x="1417865" y="2125014"/>
                <a:ext cx="13522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>
                <a:off x="1403797" y="2110946"/>
                <a:ext cx="12879" cy="3361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4"/>
            <p:cNvSpPr/>
            <p:nvPr/>
          </p:nvSpPr>
          <p:spPr>
            <a:xfrm>
              <a:off x="1742020" y="2305663"/>
              <a:ext cx="257300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la información obtenida. </a:t>
              </a:r>
              <a:endPara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4"/>
            <p:cNvSpPr/>
            <p:nvPr/>
          </p:nvSpPr>
          <p:spPr>
            <a:xfrm>
              <a:off x="1742020" y="3039222"/>
              <a:ext cx="2573000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BO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Identificación </a:t>
              </a:r>
              <a:r>
                <a:rPr lang="es-BO" sz="1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los requerimientos de las necesidades individuales que tiene el personal </a:t>
              </a:r>
              <a:r>
                <a:rPr lang="es-BO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militar.</a:t>
              </a:r>
              <a:endPara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"/>
            <p:cNvSpPr/>
            <p:nvPr/>
          </p:nvSpPr>
          <p:spPr>
            <a:xfrm>
              <a:off x="1689715" y="4220145"/>
              <a:ext cx="2573000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BO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Realización </a:t>
              </a:r>
              <a:r>
                <a:rPr lang="es-BO" sz="1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un diagnóstico que permita corroborar el estado </a:t>
              </a:r>
              <a:r>
                <a:rPr lang="es-BO" sz="14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actual. </a:t>
              </a:r>
              <a:endPara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1420837" y="2447778"/>
              <a:ext cx="268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1418489" y="3528647"/>
              <a:ext cx="268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1416142" y="4539175"/>
              <a:ext cx="268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"/>
          <p:cNvSpPr/>
          <p:nvPr/>
        </p:nvSpPr>
        <p:spPr>
          <a:xfrm>
            <a:off x="8576190" y="4079301"/>
            <a:ext cx="29908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BO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laboral individual y </a:t>
            </a:r>
            <a:r>
              <a:rPr lang="es-BO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 (condiciones óptimas, disciplina, compromiso)</a:t>
            </a:r>
            <a:r>
              <a:rPr lang="es-E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laboral (</a:t>
            </a:r>
            <a:r>
              <a:rPr lang="es-BO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 de dirección, las políticas y planes de gestión, sistemas de selección, rotación del personal, nuevas </a:t>
            </a:r>
            <a:r>
              <a:rPr lang="es-BO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plazas)</a:t>
            </a:r>
            <a:endParaRPr lang="es-E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8307312" y="1023830"/>
            <a:ext cx="3404717" cy="3225315"/>
            <a:chOff x="8307312" y="882161"/>
            <a:chExt cx="3404717" cy="3225315"/>
          </a:xfrm>
        </p:grpSpPr>
        <p:grpSp>
          <p:nvGrpSpPr>
            <p:cNvPr id="18" name="Grupo 17"/>
            <p:cNvGrpSpPr/>
            <p:nvPr/>
          </p:nvGrpSpPr>
          <p:grpSpPr>
            <a:xfrm>
              <a:off x="8307312" y="1536467"/>
              <a:ext cx="3404717" cy="2571009"/>
              <a:chOff x="1416142" y="1671951"/>
              <a:chExt cx="3404717" cy="2571009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1420837" y="1671951"/>
                <a:ext cx="1349311" cy="2571009"/>
                <a:chOff x="1403797" y="1572638"/>
                <a:chExt cx="1366351" cy="3508286"/>
              </a:xfrm>
            </p:grpSpPr>
            <p:cxnSp>
              <p:nvCxnSpPr>
                <p:cNvPr id="4" name="Conector recto 3"/>
                <p:cNvCxnSpPr/>
                <p:nvPr/>
              </p:nvCxnSpPr>
              <p:spPr>
                <a:xfrm>
                  <a:off x="2755903" y="1572638"/>
                  <a:ext cx="177" cy="5523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recto 6"/>
                <p:cNvCxnSpPr/>
                <p:nvPr/>
              </p:nvCxnSpPr>
              <p:spPr>
                <a:xfrm flipH="1">
                  <a:off x="1417865" y="2125014"/>
                  <a:ext cx="135228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recto 8"/>
                <p:cNvCxnSpPr/>
                <p:nvPr/>
              </p:nvCxnSpPr>
              <p:spPr>
                <a:xfrm>
                  <a:off x="1403797" y="2110945"/>
                  <a:ext cx="13891" cy="296997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4"/>
              <p:cNvSpPr/>
              <p:nvPr/>
            </p:nvSpPr>
            <p:spPr>
              <a:xfrm>
                <a:off x="1767598" y="2087063"/>
                <a:ext cx="3053261" cy="9541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BO" sz="14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Valorar </a:t>
                </a:r>
                <a:r>
                  <a:rPr lang="es-BO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 resultados obtenidos en la aplicación de la estrategia a partir de los indicadores de satisfacción y ambiente laboral</a:t>
                </a:r>
                <a:r>
                  <a:rPr lang="es-ES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" name="Rectangle 4"/>
              <p:cNvSpPr/>
              <p:nvPr/>
            </p:nvSpPr>
            <p:spPr>
              <a:xfrm>
                <a:off x="1767597" y="3057741"/>
                <a:ext cx="2990811" cy="7386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Procesamiento y análisis de los resultados según los indicadores </a:t>
                </a:r>
                <a:r>
                  <a:rPr lang="es-ES" sz="14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establecidos.</a:t>
                </a:r>
                <a:endParaRPr lang="es-ES" sz="1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Conector recto 14"/>
              <p:cNvCxnSpPr/>
              <p:nvPr/>
            </p:nvCxnSpPr>
            <p:spPr>
              <a:xfrm>
                <a:off x="1420837" y="2447778"/>
                <a:ext cx="2688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>
                <a:off x="1418489" y="3412742"/>
                <a:ext cx="2688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>
                <a:off x="1416142" y="4242959"/>
                <a:ext cx="26887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1"/>
            <p:cNvSpPr txBox="1"/>
            <p:nvPr/>
          </p:nvSpPr>
          <p:spPr>
            <a:xfrm>
              <a:off x="8502219" y="882161"/>
              <a:ext cx="2318197" cy="646986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s-EC" sz="16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VALORACIÓN DE LOS RESULTADOS</a:t>
              </a:r>
              <a:endPara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1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153916" y="-12848"/>
            <a:ext cx="3519748" cy="1569660"/>
            <a:chOff x="5623745" y="695459"/>
            <a:chExt cx="3519748" cy="1569660"/>
          </a:xfrm>
        </p:grpSpPr>
        <p:sp>
          <p:nvSpPr>
            <p:cNvPr id="2" name="Rectángulo 1"/>
            <p:cNvSpPr/>
            <p:nvPr/>
          </p:nvSpPr>
          <p:spPr>
            <a:xfrm>
              <a:off x="5623745" y="695459"/>
              <a:ext cx="1478397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ES" sz="96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558788" y="941289"/>
              <a:ext cx="2584705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BO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Enlistar los beneficios que tiene el personal militar de la F.T en el sistema de pases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7717740" y="717605"/>
            <a:ext cx="3681468" cy="1569660"/>
            <a:chOff x="5462025" y="731361"/>
            <a:chExt cx="3681468" cy="1569660"/>
          </a:xfrm>
        </p:grpSpPr>
        <p:sp>
          <p:nvSpPr>
            <p:cNvPr id="79" name="Rectángulo 78"/>
            <p:cNvSpPr/>
            <p:nvPr/>
          </p:nvSpPr>
          <p:spPr>
            <a:xfrm>
              <a:off x="5462025" y="731361"/>
              <a:ext cx="1478397" cy="1569660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ES" sz="96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6558788" y="941289"/>
              <a:ext cx="2584705" cy="1261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BO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las compensaciones para el servicio público al prestar servicios en diferentes sectores del País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8069511" y="2837412"/>
            <a:ext cx="3678259" cy="1569660"/>
            <a:chOff x="5465234" y="824193"/>
            <a:chExt cx="3678259" cy="1569660"/>
          </a:xfrm>
        </p:grpSpPr>
        <p:sp>
          <p:nvSpPr>
            <p:cNvPr id="82" name="Rectángulo 81"/>
            <p:cNvSpPr/>
            <p:nvPr/>
          </p:nvSpPr>
          <p:spPr>
            <a:xfrm>
              <a:off x="5465234" y="824193"/>
              <a:ext cx="1478397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rgbClr val="95D15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ES" sz="9600" b="0" cap="none" spc="0" dirty="0">
                <a:ln w="0"/>
                <a:solidFill>
                  <a:srgbClr val="95D1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6558788" y="941289"/>
              <a:ext cx="2584705" cy="12618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BO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el tiempo de  permanencia del personal militar en las diferentes regiones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6514565" y="4750141"/>
            <a:ext cx="3688564" cy="1569660"/>
            <a:chOff x="5454929" y="695459"/>
            <a:chExt cx="3688564" cy="1569660"/>
          </a:xfrm>
        </p:grpSpPr>
        <p:sp>
          <p:nvSpPr>
            <p:cNvPr id="85" name="Rectángulo 84"/>
            <p:cNvSpPr/>
            <p:nvPr/>
          </p:nvSpPr>
          <p:spPr>
            <a:xfrm>
              <a:off x="5454929" y="695459"/>
              <a:ext cx="147839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s-ES" sz="96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6558788" y="941289"/>
              <a:ext cx="2584705" cy="12618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BO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las mejoras en los servicios que prestan las unidades militares en los diferentes sectores del País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2576537" y="4770953"/>
            <a:ext cx="3961394" cy="1569660"/>
            <a:chOff x="5182099" y="882102"/>
            <a:chExt cx="3961394" cy="1569660"/>
          </a:xfrm>
        </p:grpSpPr>
        <p:sp>
          <p:nvSpPr>
            <p:cNvPr id="88" name="Rectángulo 87"/>
            <p:cNvSpPr/>
            <p:nvPr/>
          </p:nvSpPr>
          <p:spPr>
            <a:xfrm>
              <a:off x="5182099" y="882102"/>
              <a:ext cx="147839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s-ES" sz="96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6263162" y="941289"/>
              <a:ext cx="2880331" cy="14773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BO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la actualización de los costos de las asignaciones de rancho y otras especificidades de beneficio individual y colectivo respecto a la vida cotidiana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583119" y="3011973"/>
            <a:ext cx="3684828" cy="1569660"/>
            <a:chOff x="5458665" y="753826"/>
            <a:chExt cx="3684828" cy="1569660"/>
          </a:xfrm>
        </p:grpSpPr>
        <p:sp>
          <p:nvSpPr>
            <p:cNvPr id="91" name="Rectángulo 90"/>
            <p:cNvSpPr/>
            <p:nvPr/>
          </p:nvSpPr>
          <p:spPr>
            <a:xfrm>
              <a:off x="5458665" y="753826"/>
              <a:ext cx="1478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rgbClr val="5E75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s-ES" sz="9600" b="0" cap="none" spc="0" dirty="0">
                <a:ln w="0"/>
                <a:solidFill>
                  <a:srgbClr val="5E75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6558788" y="941289"/>
              <a:ext cx="2584705" cy="1261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001">
              <a:schemeClr val="dk2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B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Analizar </a:t>
              </a:r>
              <a:r>
                <a:rPr lang="es-E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las horas laborables diarias, obteniendo propuestas para la optimización de estas horas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852014" y="1144299"/>
            <a:ext cx="3688564" cy="1569660"/>
            <a:chOff x="5454929" y="695459"/>
            <a:chExt cx="3688564" cy="1569660"/>
          </a:xfrm>
        </p:grpSpPr>
        <p:sp>
          <p:nvSpPr>
            <p:cNvPr id="94" name="Rectángulo 93"/>
            <p:cNvSpPr/>
            <p:nvPr/>
          </p:nvSpPr>
          <p:spPr>
            <a:xfrm>
              <a:off x="5454929" y="695459"/>
              <a:ext cx="147839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600" dirty="0" smtClean="0">
                  <a:ln w="0"/>
                  <a:solidFill>
                    <a:srgbClr val="4D4D4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s-ES" sz="9600" b="0" cap="none" spc="0" dirty="0">
                <a:ln w="0"/>
                <a:solidFill>
                  <a:srgbClr val="4D4D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CuadroTexto 94"/>
            <p:cNvSpPr txBox="1"/>
            <p:nvPr/>
          </p:nvSpPr>
          <p:spPr>
            <a:xfrm>
              <a:off x="6558788" y="941289"/>
              <a:ext cx="2584705" cy="126188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002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BO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</a:t>
              </a:r>
              <a:r>
                <a:rPr lang="es-BO" sz="2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E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Discutir las ideas en beneficio de la rotación del personal militar y su sistema de pases, aprobación de los acuerdos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CuadroTexto 98"/>
          <p:cNvSpPr txBox="1"/>
          <p:nvPr/>
        </p:nvSpPr>
        <p:spPr>
          <a:xfrm>
            <a:off x="5722477" y="3014770"/>
            <a:ext cx="15841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BO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3437503" y="1277699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</a:t>
            </a: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  <a:endParaRPr kumimoji="0" lang="es-EC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1836789" y="1122323"/>
            <a:ext cx="3169982" cy="45686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b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s-ES" sz="3200" b="1" i="1" dirty="0" smtClean="0">
                <a:solidFill>
                  <a:schemeClr val="bg1"/>
                </a:solidFill>
              </a:rPr>
              <a:t>CONCLUSIONES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629219" y="2056626"/>
            <a:ext cx="4443211" cy="919401"/>
          </a:xfrm>
          <a:prstGeom prst="round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C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F.T es jerarquizada basada empleo del recurso humano alineados en leyes, valores, ética militar y respeto a los DD.HH y D.I.H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661375" y="3042854"/>
            <a:ext cx="363501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resultados abalizarán la pertinencia de la propuesta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6881383" y="1116420"/>
            <a:ext cx="4027590" cy="48807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b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s-ES" sz="3200" b="1" i="1" dirty="0" smtClean="0">
                <a:solidFill>
                  <a:schemeClr val="bg1"/>
                </a:solidFill>
              </a:rPr>
              <a:t>RECOMENDACIONES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1659072" y="3876637"/>
            <a:ext cx="433972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minimizará los efectos del sistema de pases, punto de partida la gestión del conocimiento científico  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1"/>
          <p:cNvSpPr txBox="1"/>
          <p:nvPr/>
        </p:nvSpPr>
        <p:spPr>
          <a:xfrm>
            <a:off x="1540690" y="4914843"/>
            <a:ext cx="4443211" cy="119181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C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propuesta es flexible e imparcial, posibilidad de llegar a las particularidades en la designación de pases y asimismo tiene una visión general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414078" y="1579186"/>
            <a:ext cx="2011702" cy="2632050"/>
            <a:chOff x="1414078" y="1579186"/>
            <a:chExt cx="2011702" cy="2632050"/>
          </a:xfrm>
        </p:grpSpPr>
        <p:cxnSp>
          <p:nvCxnSpPr>
            <p:cNvPr id="29" name="Conector recto 28"/>
            <p:cNvCxnSpPr>
              <a:stCxn id="4" idx="2"/>
            </p:cNvCxnSpPr>
            <p:nvPr/>
          </p:nvCxnSpPr>
          <p:spPr>
            <a:xfrm>
              <a:off x="3421780" y="1579186"/>
              <a:ext cx="4000" cy="366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flipH="1">
              <a:off x="1422121" y="1945214"/>
              <a:ext cx="20036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1422121" y="1945214"/>
              <a:ext cx="0" cy="22660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1422121" y="2418735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1422121" y="3292352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1414078" y="4207983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/>
          <p:cNvGrpSpPr/>
          <p:nvPr/>
        </p:nvGrpSpPr>
        <p:grpSpPr>
          <a:xfrm>
            <a:off x="6978535" y="1617162"/>
            <a:ext cx="2025770" cy="3297681"/>
            <a:chOff x="1400010" y="1579186"/>
            <a:chExt cx="2025770" cy="3297681"/>
          </a:xfrm>
        </p:grpSpPr>
        <p:cxnSp>
          <p:nvCxnSpPr>
            <p:cNvPr id="41" name="Conector recto 40"/>
            <p:cNvCxnSpPr/>
            <p:nvPr/>
          </p:nvCxnSpPr>
          <p:spPr>
            <a:xfrm>
              <a:off x="3421780" y="1579186"/>
              <a:ext cx="4000" cy="366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>
              <a:off x="1422121" y="1945214"/>
              <a:ext cx="20036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1414078" y="1945214"/>
              <a:ext cx="8043" cy="29316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1422121" y="2418735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1422121" y="3672177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1400010" y="4876867"/>
              <a:ext cx="2392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adroTexto 1"/>
          <p:cNvSpPr txBox="1"/>
          <p:nvPr/>
        </p:nvSpPr>
        <p:spPr>
          <a:xfrm>
            <a:off x="7239899" y="1960620"/>
            <a:ext cx="4693525" cy="1191816"/>
          </a:xfrm>
          <a:prstGeom prst="round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y susceptible a cualquier actualización,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las afectaciones en la estabilidad y rotación del sistema de pases de la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F.T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personal militar</a:t>
            </a:r>
          </a:p>
        </p:txBody>
      </p:sp>
      <p:sp>
        <p:nvSpPr>
          <p:cNvPr id="48" name="CuadroTexto 1"/>
          <p:cNvSpPr txBox="1"/>
          <p:nvPr/>
        </p:nvSpPr>
        <p:spPr>
          <a:xfrm>
            <a:off x="7239898" y="3125796"/>
            <a:ext cx="4693526" cy="1191816"/>
          </a:xfrm>
          <a:prstGeom prst="round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propuesta puede ser aplicada con 6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iniciales, pero al ser flexible puede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acoplarse a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disponibilidad de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participantes,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perder las características de los resultados</a:t>
            </a:r>
          </a:p>
        </p:txBody>
      </p:sp>
      <p:sp>
        <p:nvSpPr>
          <p:cNvPr id="49" name="CuadroTexto 1"/>
          <p:cNvSpPr txBox="1"/>
          <p:nvPr/>
        </p:nvSpPr>
        <p:spPr>
          <a:xfrm>
            <a:off x="7217789" y="4317612"/>
            <a:ext cx="4693526" cy="1464231"/>
          </a:xfrm>
          <a:prstGeom prst="round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que realizar un análisis periódico, a fin de determinar un diagnóstico desde donde debemos partir, para detectar las posibles irregularidades y necesidades y tomar las decisiones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correctas.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25677" y="1821115"/>
            <a:ext cx="625581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 </a:t>
            </a:r>
          </a:p>
          <a:p>
            <a:pPr algn="ctr"/>
            <a:r>
              <a:rPr lang="es-ES" sz="6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 SU </a:t>
            </a:r>
          </a:p>
          <a:p>
            <a:pPr algn="ctr"/>
            <a:r>
              <a:rPr lang="es-ES" sz="6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ATENCIÓN</a:t>
            </a:r>
            <a:endParaRPr lang="es-ES" sz="6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lnSpc>
                <a:spcPct val="130000"/>
              </a:lnSpc>
              <a:buFontTx/>
              <a:buAutoNum type="arabicPeriod"/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258360" y="1651998"/>
            <a:ext cx="294314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laboral es importante en la Institución</a:t>
            </a:r>
          </a:p>
          <a:p>
            <a:pPr marR="0" lvl="0" algn="ctr"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11"/>
          <p:cNvSpPr/>
          <p:nvPr/>
        </p:nvSpPr>
        <p:spPr>
          <a:xfrm rot="16200000">
            <a:off x="3075796" y="3887805"/>
            <a:ext cx="435324" cy="1037376"/>
          </a:xfrm>
          <a:prstGeom prst="downArrow">
            <a:avLst/>
          </a:prstGeom>
          <a:gradFill flip="none" rotWithShape="1">
            <a:gsLst>
              <a:gs pos="800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9"/>
          <p:cNvSpPr/>
          <p:nvPr/>
        </p:nvSpPr>
        <p:spPr>
          <a:xfrm>
            <a:off x="1879412" y="3193354"/>
            <a:ext cx="367632" cy="761912"/>
          </a:xfrm>
          <a:prstGeom prst="downArrow">
            <a:avLst/>
          </a:prstGeom>
          <a:gradFill flip="none" rotWithShape="1">
            <a:gsLst>
              <a:gs pos="800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22"/>
          <p:cNvSpPr/>
          <p:nvPr/>
        </p:nvSpPr>
        <p:spPr>
          <a:xfrm>
            <a:off x="4594998" y="2910625"/>
            <a:ext cx="1573982" cy="865763"/>
          </a:xfrm>
          <a:prstGeom prst="bentArrow">
            <a:avLst>
              <a:gd name="adj1" fmla="val 31722"/>
              <a:gd name="adj2" fmla="val 25000"/>
              <a:gd name="adj3" fmla="val 25000"/>
              <a:gd name="adj4" fmla="val 47111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00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35"/>
          <p:cNvSpPr/>
          <p:nvPr/>
        </p:nvSpPr>
        <p:spPr>
          <a:xfrm rot="16200000" flipV="1">
            <a:off x="8879160" y="4479130"/>
            <a:ext cx="1484115" cy="2033461"/>
          </a:xfrm>
          <a:prstGeom prst="bentArrow">
            <a:avLst>
              <a:gd name="adj1" fmla="val 21581"/>
              <a:gd name="adj2" fmla="val 25000"/>
              <a:gd name="adj3" fmla="val 25000"/>
              <a:gd name="adj4" fmla="val 47111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00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59" y="2267615"/>
            <a:ext cx="1475249" cy="7878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7" y="4087342"/>
            <a:ext cx="1438222" cy="7761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867" y="3819488"/>
            <a:ext cx="1436189" cy="1311836"/>
          </a:xfrm>
          <a:prstGeom prst="rect">
            <a:avLst/>
          </a:prstGeom>
        </p:spPr>
      </p:pic>
      <p:pic>
        <p:nvPicPr>
          <p:cNvPr id="15" name="Picture 2" descr="Image result for imagen de Hernandez de la universidad mayor san marcos de Lim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37317"/>
          <a:stretch/>
        </p:blipFill>
        <p:spPr bwMode="auto">
          <a:xfrm>
            <a:off x="6270631" y="1897920"/>
            <a:ext cx="1857206" cy="23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519" y="2910625"/>
            <a:ext cx="2148234" cy="1693226"/>
          </a:xfrm>
          <a:prstGeom prst="rect">
            <a:avLst/>
          </a:prstGeom>
        </p:spPr>
      </p:pic>
      <p:sp>
        <p:nvSpPr>
          <p:cNvPr id="17" name="Rectangle 10"/>
          <p:cNvSpPr/>
          <p:nvPr/>
        </p:nvSpPr>
        <p:spPr>
          <a:xfrm>
            <a:off x="1258360" y="4961788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motivado</a:t>
            </a:r>
            <a:endParaRPr lang="es-ES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3765671" y="5111099"/>
            <a:ext cx="1903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 costos </a:t>
            </a:r>
          </a:p>
          <a:p>
            <a:pPr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Operacionales</a:t>
            </a:r>
          </a:p>
          <a:p>
            <a:pPr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</a:p>
        </p:txBody>
      </p:sp>
      <p:sp>
        <p:nvSpPr>
          <p:cNvPr id="19" name="Rectangle 21"/>
          <p:cNvSpPr/>
          <p:nvPr/>
        </p:nvSpPr>
        <p:spPr>
          <a:xfrm>
            <a:off x="6000998" y="4412702"/>
            <a:ext cx="2446688" cy="58477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buena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metal de sus trabajadores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6000998" y="5576833"/>
            <a:ext cx="2446688" cy="10188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Calidad y Calidez.</a:t>
            </a:r>
          </a:p>
          <a:p>
            <a:pPr>
              <a:lnSpc>
                <a:spcPts val="1800"/>
              </a:lnSpc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laboral e Institucional positivo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8735321" y="1274672"/>
            <a:ext cx="29366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los efectos de la rotación pases,</a:t>
            </a:r>
          </a:p>
          <a:p>
            <a:pPr>
              <a:lnSpc>
                <a:spcPts val="1800"/>
              </a:lnSpc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ubicar de acuerdo a competencias, alcanzando los objetivos institucionales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ENUNCIADO </a:t>
            </a: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PROBLEMA</a:t>
            </a:r>
          </a:p>
        </p:txBody>
      </p:sp>
      <p:sp>
        <p:nvSpPr>
          <p:cNvPr id="4" name="Down Arrow 27"/>
          <p:cNvSpPr/>
          <p:nvPr/>
        </p:nvSpPr>
        <p:spPr>
          <a:xfrm rot="16200000">
            <a:off x="6430287" y="4097491"/>
            <a:ext cx="703802" cy="189632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26"/>
          <p:cNvSpPr/>
          <p:nvPr/>
        </p:nvSpPr>
        <p:spPr>
          <a:xfrm>
            <a:off x="3739797" y="1907095"/>
            <a:ext cx="703802" cy="123299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/>
          <p:nvPr/>
        </p:nvSpPr>
        <p:spPr>
          <a:xfrm>
            <a:off x="1315447" y="1293055"/>
            <a:ext cx="5354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minimizar la afectación del sistema de pases del 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 estabilidad o rotación?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2716052" y="3169354"/>
            <a:ext cx="3569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da cumplimiento a la Directiva de pases vigente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8323636" y="4562062"/>
            <a:ext cx="260939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laboral.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familiar.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(emocional)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6328064" y="4458730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7" y="3005307"/>
            <a:ext cx="1766740" cy="166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323" y="1542039"/>
            <a:ext cx="3272025" cy="22966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15" y="3877239"/>
            <a:ext cx="2496026" cy="25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PREGUNTAS DE INVESTIGACIÓN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rma en L 3"/>
          <p:cNvSpPr/>
          <p:nvPr/>
        </p:nvSpPr>
        <p:spPr>
          <a:xfrm rot="5400000">
            <a:off x="1397367" y="3405687"/>
            <a:ext cx="1483493" cy="198232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riángulo isósceles 4"/>
          <p:cNvSpPr/>
          <p:nvPr/>
        </p:nvSpPr>
        <p:spPr>
          <a:xfrm>
            <a:off x="3165873" y="2865175"/>
            <a:ext cx="359070" cy="42735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5">
              <a:hueOff val="-1225557"/>
              <a:satOff val="-1705"/>
              <a:lumOff val="-654"/>
              <a:alphaOff val="0"/>
            </a:schemeClr>
          </a:lnRef>
          <a:fillRef idx="1">
            <a:schemeClr val="accent5">
              <a:hueOff val="-1225557"/>
              <a:satOff val="-1705"/>
              <a:lumOff val="-654"/>
              <a:alphaOff val="0"/>
            </a:schemeClr>
          </a:fillRef>
          <a:effectRef idx="0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en L 6"/>
          <p:cNvSpPr/>
          <p:nvPr/>
        </p:nvSpPr>
        <p:spPr>
          <a:xfrm rot="5400000">
            <a:off x="4028292" y="2589919"/>
            <a:ext cx="1507742" cy="2107956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-2451115"/>
              <a:satOff val="-3409"/>
              <a:lumOff val="-1307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riángulo isósceles 7"/>
          <p:cNvSpPr/>
          <p:nvPr/>
        </p:nvSpPr>
        <p:spPr>
          <a:xfrm>
            <a:off x="5916465" y="2155501"/>
            <a:ext cx="359070" cy="42735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5">
              <a:hueOff val="-3676672"/>
              <a:satOff val="-5114"/>
              <a:lumOff val="-1961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rma en L 8"/>
          <p:cNvSpPr/>
          <p:nvPr/>
        </p:nvSpPr>
        <p:spPr>
          <a:xfrm rot="5400000">
            <a:off x="6811041" y="1841275"/>
            <a:ext cx="1507742" cy="2107956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-4902230"/>
              <a:satOff val="-6819"/>
              <a:lumOff val="-2615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riángulo isósceles 9"/>
          <p:cNvSpPr/>
          <p:nvPr/>
        </p:nvSpPr>
        <p:spPr>
          <a:xfrm>
            <a:off x="8673341" y="1435366"/>
            <a:ext cx="359070" cy="42735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5">
              <a:hueOff val="-6127787"/>
              <a:satOff val="-8523"/>
              <a:lumOff val="-3268"/>
              <a:alphaOff val="0"/>
            </a:schemeClr>
          </a:lnRef>
          <a:fillRef idx="1">
            <a:schemeClr val="accent5">
              <a:hueOff val="-6127787"/>
              <a:satOff val="-8523"/>
              <a:lumOff val="-3268"/>
              <a:alphaOff val="0"/>
            </a:schemeClr>
          </a:fillRef>
          <a:effectRef idx="0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orma en L 10"/>
          <p:cNvSpPr/>
          <p:nvPr/>
        </p:nvSpPr>
        <p:spPr>
          <a:xfrm rot="5400000">
            <a:off x="9464650" y="1135260"/>
            <a:ext cx="1507743" cy="2107956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-7353344"/>
              <a:satOff val="-10228"/>
              <a:lumOff val="-3922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upo 11"/>
          <p:cNvGrpSpPr/>
          <p:nvPr/>
        </p:nvGrpSpPr>
        <p:grpSpPr>
          <a:xfrm>
            <a:off x="1407220" y="3891841"/>
            <a:ext cx="2291626" cy="2059742"/>
            <a:chOff x="454980" y="2395305"/>
            <a:chExt cx="2477686" cy="2059742"/>
          </a:xfrm>
        </p:grpSpPr>
        <p:sp>
          <p:nvSpPr>
            <p:cNvPr id="13" name="Rectángulo 12"/>
            <p:cNvSpPr/>
            <p:nvPr/>
          </p:nvSpPr>
          <p:spPr>
            <a:xfrm>
              <a:off x="582860" y="2395305"/>
              <a:ext cx="2349806" cy="20597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454980" y="2395305"/>
              <a:ext cx="2349806" cy="205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los referentes teóricos que sustentan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estabilidad y rotación del personal militar </a:t>
              </a:r>
              <a:r>
                <a:rPr lang="es-BO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sistema de pases</a:t>
              </a: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983814" y="3078855"/>
            <a:ext cx="2591654" cy="2166259"/>
            <a:chOff x="3217634" y="1683482"/>
            <a:chExt cx="2591654" cy="2166259"/>
          </a:xfrm>
        </p:grpSpPr>
        <p:sp>
          <p:nvSpPr>
            <p:cNvPr id="16" name="Rectángulo 15"/>
            <p:cNvSpPr/>
            <p:nvPr/>
          </p:nvSpPr>
          <p:spPr>
            <a:xfrm>
              <a:off x="3459482" y="1683482"/>
              <a:ext cx="2349806" cy="20597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3217634" y="1789999"/>
              <a:ext cx="2349806" cy="205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¿Cómo  influye a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estabilidad y rotación del personal militar </a:t>
              </a:r>
              <a:r>
                <a:rPr lang="es-BO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el sistema de pases</a:t>
              </a: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862140" y="2396020"/>
            <a:ext cx="2624488" cy="2060292"/>
            <a:chOff x="6061421" y="971659"/>
            <a:chExt cx="2624488" cy="2060292"/>
          </a:xfrm>
        </p:grpSpPr>
        <p:sp>
          <p:nvSpPr>
            <p:cNvPr id="19" name="Rectángulo 18"/>
            <p:cNvSpPr/>
            <p:nvPr/>
          </p:nvSpPr>
          <p:spPr>
            <a:xfrm>
              <a:off x="6336103" y="971659"/>
              <a:ext cx="2349806" cy="20597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6061421" y="972209"/>
              <a:ext cx="2349806" cy="205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los fundamentos para elaborar una estrategia que sustente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estabilidad y rotación del personal militar </a:t>
              </a:r>
              <a:r>
                <a:rPr lang="es-BO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sistema de pases</a:t>
              </a: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458954" y="1652534"/>
            <a:ext cx="2695853" cy="2562709"/>
            <a:chOff x="8866678" y="-243130"/>
            <a:chExt cx="2695853" cy="2562709"/>
          </a:xfrm>
        </p:grpSpPr>
        <p:sp>
          <p:nvSpPr>
            <p:cNvPr id="22" name="Rectángulo 21"/>
            <p:cNvSpPr/>
            <p:nvPr/>
          </p:nvSpPr>
          <p:spPr>
            <a:xfrm>
              <a:off x="9212725" y="259837"/>
              <a:ext cx="2349806" cy="20597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8866678" y="-243130"/>
              <a:ext cx="2349806" cy="205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los resultados en la validación de la estrategia que sustente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estabilidad y rotación del personal militar </a:t>
              </a:r>
              <a:r>
                <a:rPr lang="es-BO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Ejército </a:t>
              </a:r>
              <a:r>
                <a:rPr lang="es-ES_tradnl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sistema de pases</a:t>
              </a:r>
              <a:r>
                <a:rPr lang="es-ES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7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JUSTIFICACIÓN </a:t>
            </a: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807981" y="949635"/>
            <a:ext cx="8607024" cy="1324220"/>
            <a:chOff x="3244851" y="1906877"/>
            <a:chExt cx="8607024" cy="1324220"/>
          </a:xfrm>
        </p:grpSpPr>
        <p:sp>
          <p:nvSpPr>
            <p:cNvPr id="4" name="Rounded Rectangle 10"/>
            <p:cNvSpPr/>
            <p:nvPr/>
          </p:nvSpPr>
          <p:spPr>
            <a:xfrm>
              <a:off x="3764279" y="2446953"/>
              <a:ext cx="8059710" cy="7841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6"/>
            <p:cNvSpPr/>
            <p:nvPr/>
          </p:nvSpPr>
          <p:spPr>
            <a:xfrm>
              <a:off x="3244851" y="1906877"/>
              <a:ext cx="5532438" cy="1120776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3629025" y="1906877"/>
              <a:ext cx="8222850" cy="5449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Freeform: Shape 73"/>
          <p:cNvSpPr/>
          <p:nvPr/>
        </p:nvSpPr>
        <p:spPr>
          <a:xfrm>
            <a:off x="10193244" y="949635"/>
            <a:ext cx="415637" cy="1193594"/>
          </a:xfrm>
          <a:custGeom>
            <a:avLst/>
            <a:gdLst>
              <a:gd name="connsiteX0" fmla="*/ 192520 w 415637"/>
              <a:gd name="connsiteY0" fmla="*/ 0 h 886429"/>
              <a:gd name="connsiteX1" fmla="*/ 231079 w 415637"/>
              <a:gd name="connsiteY1" fmla="*/ 3887 h 886429"/>
              <a:gd name="connsiteX2" fmla="*/ 415637 w 415637"/>
              <a:gd name="connsiteY2" fmla="*/ 230332 h 886429"/>
              <a:gd name="connsiteX3" fmla="*/ 415637 w 415637"/>
              <a:gd name="connsiteY3" fmla="*/ 656097 h 886429"/>
              <a:gd name="connsiteX4" fmla="*/ 231079 w 415637"/>
              <a:gd name="connsiteY4" fmla="*/ 882542 h 886429"/>
              <a:gd name="connsiteX5" fmla="*/ 192520 w 415637"/>
              <a:gd name="connsiteY5" fmla="*/ 886429 h 886429"/>
              <a:gd name="connsiteX6" fmla="*/ 192520 w 415637"/>
              <a:gd name="connsiteY6" fmla="*/ 650557 h 886429"/>
              <a:gd name="connsiteX7" fmla="*/ 192520 w 415637"/>
              <a:gd name="connsiteY7" fmla="*/ 616489 h 886429"/>
              <a:gd name="connsiteX8" fmla="*/ 37643 w 415637"/>
              <a:gd name="connsiteY8" fmla="*/ 426462 h 886429"/>
              <a:gd name="connsiteX9" fmla="*/ 0 w 415637"/>
              <a:gd name="connsiteY9" fmla="*/ 422667 h 886429"/>
              <a:gd name="connsiteX10" fmla="*/ 0 w 415637"/>
              <a:gd name="connsiteY10" fmla="*/ 223489 h 886429"/>
              <a:gd name="connsiteX11" fmla="*/ 192520 w 415637"/>
              <a:gd name="connsiteY11" fmla="*/ 223489 h 8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637" h="886429">
                <a:moveTo>
                  <a:pt x="192520" y="0"/>
                </a:moveTo>
                <a:lnTo>
                  <a:pt x="231079" y="3887"/>
                </a:lnTo>
                <a:cubicBezTo>
                  <a:pt x="336406" y="25440"/>
                  <a:pt x="415637" y="118633"/>
                  <a:pt x="415637" y="230332"/>
                </a:cubicBezTo>
                <a:lnTo>
                  <a:pt x="415637" y="656097"/>
                </a:lnTo>
                <a:cubicBezTo>
                  <a:pt x="415637" y="767796"/>
                  <a:pt x="336406" y="860989"/>
                  <a:pt x="231079" y="882542"/>
                </a:cubicBezTo>
                <a:lnTo>
                  <a:pt x="192520" y="886429"/>
                </a:lnTo>
                <a:lnTo>
                  <a:pt x="192520" y="650557"/>
                </a:lnTo>
                <a:lnTo>
                  <a:pt x="192520" y="616489"/>
                </a:lnTo>
                <a:cubicBezTo>
                  <a:pt x="192520" y="522754"/>
                  <a:pt x="126032" y="444549"/>
                  <a:pt x="37643" y="426462"/>
                </a:cubicBezTo>
                <a:lnTo>
                  <a:pt x="0" y="422667"/>
                </a:lnTo>
                <a:lnTo>
                  <a:pt x="0" y="223489"/>
                </a:lnTo>
                <a:lnTo>
                  <a:pt x="192520" y="2234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5" descr="Handshak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9038" y="1052990"/>
            <a:ext cx="914400" cy="914400"/>
          </a:xfrm>
          <a:prstGeom prst="rect">
            <a:avLst/>
          </a:prstGeom>
        </p:spPr>
      </p:pic>
      <p:sp>
        <p:nvSpPr>
          <p:cNvPr id="10" name="Rectangle 33"/>
          <p:cNvSpPr/>
          <p:nvPr/>
        </p:nvSpPr>
        <p:spPr>
          <a:xfrm>
            <a:off x="3168462" y="931528"/>
            <a:ext cx="1641027" cy="461665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r>
              <a:rPr lang="da-DK" sz="2400" b="1" i="1" dirty="0">
                <a:solidFill>
                  <a:schemeClr val="bg1"/>
                </a:solidFill>
              </a:rPr>
              <a:t>Importancia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3021319" y="1407109"/>
            <a:ext cx="7381797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estabilidad y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rotación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personal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permitirá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superar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evidenciados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Group 41"/>
          <p:cNvGrpSpPr/>
          <p:nvPr/>
        </p:nvGrpSpPr>
        <p:grpSpPr>
          <a:xfrm>
            <a:off x="1829001" y="2370502"/>
            <a:ext cx="8607024" cy="1324220"/>
            <a:chOff x="3244851" y="1906877"/>
            <a:chExt cx="8607024" cy="1324220"/>
          </a:xfrm>
        </p:grpSpPr>
        <p:sp>
          <p:nvSpPr>
            <p:cNvPr id="13" name="Rounded Rectangle 42"/>
            <p:cNvSpPr/>
            <p:nvPr/>
          </p:nvSpPr>
          <p:spPr>
            <a:xfrm>
              <a:off x="3764279" y="2446953"/>
              <a:ext cx="8059710" cy="78414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46"/>
            <p:cNvSpPr/>
            <p:nvPr/>
          </p:nvSpPr>
          <p:spPr>
            <a:xfrm>
              <a:off x="3244851" y="1906877"/>
              <a:ext cx="5532438" cy="1120776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4"/>
            <p:cNvSpPr/>
            <p:nvPr/>
          </p:nvSpPr>
          <p:spPr>
            <a:xfrm>
              <a:off x="3629025" y="1906877"/>
              <a:ext cx="8222850" cy="5449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: Shape 73"/>
          <p:cNvSpPr/>
          <p:nvPr/>
        </p:nvSpPr>
        <p:spPr>
          <a:xfrm>
            <a:off x="10214264" y="2370502"/>
            <a:ext cx="415637" cy="1193594"/>
          </a:xfrm>
          <a:custGeom>
            <a:avLst/>
            <a:gdLst>
              <a:gd name="connsiteX0" fmla="*/ 192520 w 415637"/>
              <a:gd name="connsiteY0" fmla="*/ 0 h 886429"/>
              <a:gd name="connsiteX1" fmla="*/ 231079 w 415637"/>
              <a:gd name="connsiteY1" fmla="*/ 3887 h 886429"/>
              <a:gd name="connsiteX2" fmla="*/ 415637 w 415637"/>
              <a:gd name="connsiteY2" fmla="*/ 230332 h 886429"/>
              <a:gd name="connsiteX3" fmla="*/ 415637 w 415637"/>
              <a:gd name="connsiteY3" fmla="*/ 656097 h 886429"/>
              <a:gd name="connsiteX4" fmla="*/ 231079 w 415637"/>
              <a:gd name="connsiteY4" fmla="*/ 882542 h 886429"/>
              <a:gd name="connsiteX5" fmla="*/ 192520 w 415637"/>
              <a:gd name="connsiteY5" fmla="*/ 886429 h 886429"/>
              <a:gd name="connsiteX6" fmla="*/ 192520 w 415637"/>
              <a:gd name="connsiteY6" fmla="*/ 650557 h 886429"/>
              <a:gd name="connsiteX7" fmla="*/ 192520 w 415637"/>
              <a:gd name="connsiteY7" fmla="*/ 616489 h 886429"/>
              <a:gd name="connsiteX8" fmla="*/ 37643 w 415637"/>
              <a:gd name="connsiteY8" fmla="*/ 426462 h 886429"/>
              <a:gd name="connsiteX9" fmla="*/ 0 w 415637"/>
              <a:gd name="connsiteY9" fmla="*/ 422667 h 886429"/>
              <a:gd name="connsiteX10" fmla="*/ 0 w 415637"/>
              <a:gd name="connsiteY10" fmla="*/ 223489 h 886429"/>
              <a:gd name="connsiteX11" fmla="*/ 192520 w 415637"/>
              <a:gd name="connsiteY11" fmla="*/ 223489 h 8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637" h="886429">
                <a:moveTo>
                  <a:pt x="192520" y="0"/>
                </a:moveTo>
                <a:lnTo>
                  <a:pt x="231079" y="3887"/>
                </a:lnTo>
                <a:cubicBezTo>
                  <a:pt x="336406" y="25440"/>
                  <a:pt x="415637" y="118633"/>
                  <a:pt x="415637" y="230332"/>
                </a:cubicBezTo>
                <a:lnTo>
                  <a:pt x="415637" y="656097"/>
                </a:lnTo>
                <a:cubicBezTo>
                  <a:pt x="415637" y="767796"/>
                  <a:pt x="336406" y="860989"/>
                  <a:pt x="231079" y="882542"/>
                </a:cubicBezTo>
                <a:lnTo>
                  <a:pt x="192520" y="886429"/>
                </a:lnTo>
                <a:lnTo>
                  <a:pt x="192520" y="650557"/>
                </a:lnTo>
                <a:lnTo>
                  <a:pt x="192520" y="616489"/>
                </a:lnTo>
                <a:cubicBezTo>
                  <a:pt x="192520" y="522754"/>
                  <a:pt x="126032" y="444549"/>
                  <a:pt x="37643" y="426462"/>
                </a:cubicBezTo>
                <a:lnTo>
                  <a:pt x="0" y="422667"/>
                </a:lnTo>
                <a:lnTo>
                  <a:pt x="0" y="223489"/>
                </a:lnTo>
                <a:lnTo>
                  <a:pt x="192520" y="2234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7"/>
          <p:cNvSpPr/>
          <p:nvPr/>
        </p:nvSpPr>
        <p:spPr>
          <a:xfrm>
            <a:off x="3189482" y="2352395"/>
            <a:ext cx="1460464" cy="461665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r>
              <a:rPr lang="da-DK" sz="2400" b="1" i="1" dirty="0">
                <a:solidFill>
                  <a:schemeClr val="bg1"/>
                </a:solidFill>
              </a:rPr>
              <a:t>Relevancia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8" name="Rectangle 48"/>
          <p:cNvSpPr/>
          <p:nvPr/>
        </p:nvSpPr>
        <p:spPr>
          <a:xfrm>
            <a:off x="3189482" y="2821550"/>
            <a:ext cx="7381797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Permitirá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designación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alcancen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optimizando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49"/>
          <p:cNvGrpSpPr/>
          <p:nvPr/>
        </p:nvGrpSpPr>
        <p:grpSpPr>
          <a:xfrm>
            <a:off x="1801115" y="3804037"/>
            <a:ext cx="8607024" cy="1324220"/>
            <a:chOff x="3244851" y="1906877"/>
            <a:chExt cx="8607024" cy="1324220"/>
          </a:xfrm>
        </p:grpSpPr>
        <p:sp>
          <p:nvSpPr>
            <p:cNvPr id="20" name="Rounded Rectangle 50"/>
            <p:cNvSpPr/>
            <p:nvPr/>
          </p:nvSpPr>
          <p:spPr>
            <a:xfrm>
              <a:off x="3764279" y="2446953"/>
              <a:ext cx="8059710" cy="78414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/>
            </a:p>
          </p:txBody>
        </p:sp>
        <p:sp>
          <p:nvSpPr>
            <p:cNvPr id="21" name="Freeform: Shape 46"/>
            <p:cNvSpPr/>
            <p:nvPr/>
          </p:nvSpPr>
          <p:spPr>
            <a:xfrm>
              <a:off x="3244851" y="1906877"/>
              <a:ext cx="5532438" cy="1120776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/>
            </a:p>
          </p:txBody>
        </p:sp>
        <p:sp>
          <p:nvSpPr>
            <p:cNvPr id="22" name="Rectangle 52"/>
            <p:cNvSpPr/>
            <p:nvPr/>
          </p:nvSpPr>
          <p:spPr>
            <a:xfrm>
              <a:off x="3629025" y="1906877"/>
              <a:ext cx="8222850" cy="544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i="1"/>
            </a:p>
          </p:txBody>
        </p:sp>
      </p:grpSp>
      <p:sp>
        <p:nvSpPr>
          <p:cNvPr id="23" name="Freeform: Shape 73"/>
          <p:cNvSpPr/>
          <p:nvPr/>
        </p:nvSpPr>
        <p:spPr>
          <a:xfrm>
            <a:off x="10214264" y="4022589"/>
            <a:ext cx="415637" cy="1193594"/>
          </a:xfrm>
          <a:custGeom>
            <a:avLst/>
            <a:gdLst>
              <a:gd name="connsiteX0" fmla="*/ 192520 w 415637"/>
              <a:gd name="connsiteY0" fmla="*/ 0 h 886429"/>
              <a:gd name="connsiteX1" fmla="*/ 231079 w 415637"/>
              <a:gd name="connsiteY1" fmla="*/ 3887 h 886429"/>
              <a:gd name="connsiteX2" fmla="*/ 415637 w 415637"/>
              <a:gd name="connsiteY2" fmla="*/ 230332 h 886429"/>
              <a:gd name="connsiteX3" fmla="*/ 415637 w 415637"/>
              <a:gd name="connsiteY3" fmla="*/ 656097 h 886429"/>
              <a:gd name="connsiteX4" fmla="*/ 231079 w 415637"/>
              <a:gd name="connsiteY4" fmla="*/ 882542 h 886429"/>
              <a:gd name="connsiteX5" fmla="*/ 192520 w 415637"/>
              <a:gd name="connsiteY5" fmla="*/ 886429 h 886429"/>
              <a:gd name="connsiteX6" fmla="*/ 192520 w 415637"/>
              <a:gd name="connsiteY6" fmla="*/ 650557 h 886429"/>
              <a:gd name="connsiteX7" fmla="*/ 192520 w 415637"/>
              <a:gd name="connsiteY7" fmla="*/ 616489 h 886429"/>
              <a:gd name="connsiteX8" fmla="*/ 37643 w 415637"/>
              <a:gd name="connsiteY8" fmla="*/ 426462 h 886429"/>
              <a:gd name="connsiteX9" fmla="*/ 0 w 415637"/>
              <a:gd name="connsiteY9" fmla="*/ 422667 h 886429"/>
              <a:gd name="connsiteX10" fmla="*/ 0 w 415637"/>
              <a:gd name="connsiteY10" fmla="*/ 223489 h 886429"/>
              <a:gd name="connsiteX11" fmla="*/ 192520 w 415637"/>
              <a:gd name="connsiteY11" fmla="*/ 223489 h 8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637" h="886429">
                <a:moveTo>
                  <a:pt x="192520" y="0"/>
                </a:moveTo>
                <a:lnTo>
                  <a:pt x="231079" y="3887"/>
                </a:lnTo>
                <a:cubicBezTo>
                  <a:pt x="336406" y="25440"/>
                  <a:pt x="415637" y="118633"/>
                  <a:pt x="415637" y="230332"/>
                </a:cubicBezTo>
                <a:lnTo>
                  <a:pt x="415637" y="656097"/>
                </a:lnTo>
                <a:cubicBezTo>
                  <a:pt x="415637" y="767796"/>
                  <a:pt x="336406" y="860989"/>
                  <a:pt x="231079" y="882542"/>
                </a:cubicBezTo>
                <a:lnTo>
                  <a:pt x="192520" y="886429"/>
                </a:lnTo>
                <a:lnTo>
                  <a:pt x="192520" y="650557"/>
                </a:lnTo>
                <a:lnTo>
                  <a:pt x="192520" y="616489"/>
                </a:lnTo>
                <a:cubicBezTo>
                  <a:pt x="192520" y="522754"/>
                  <a:pt x="126032" y="444549"/>
                  <a:pt x="37643" y="426462"/>
                </a:cubicBezTo>
                <a:lnTo>
                  <a:pt x="0" y="422667"/>
                </a:lnTo>
                <a:lnTo>
                  <a:pt x="0" y="223489"/>
                </a:lnTo>
                <a:lnTo>
                  <a:pt x="192520" y="22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55"/>
          <p:cNvSpPr/>
          <p:nvPr/>
        </p:nvSpPr>
        <p:spPr>
          <a:xfrm>
            <a:off x="3189482" y="3827058"/>
            <a:ext cx="1679306" cy="461665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r>
              <a:rPr lang="da-DK" sz="2400" b="1" i="1" dirty="0">
                <a:solidFill>
                  <a:schemeClr val="bg1"/>
                </a:solidFill>
              </a:rPr>
              <a:t>Originalidad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5" name="Rectangle 56"/>
          <p:cNvSpPr/>
          <p:nvPr/>
        </p:nvSpPr>
        <p:spPr>
          <a:xfrm>
            <a:off x="3039354" y="4268917"/>
            <a:ext cx="7381797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desafío para la administración de los recursos humanos del Ejército, está en tener </a:t>
            </a:r>
            <a:r>
              <a:rPr lang="es-EC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eficientes y productivos</a:t>
            </a:r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áreas operativas y administrativas, como en los resultados que cada una obtiene.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57"/>
          <p:cNvGrpSpPr/>
          <p:nvPr/>
        </p:nvGrpSpPr>
        <p:grpSpPr>
          <a:xfrm>
            <a:off x="1829001" y="5252402"/>
            <a:ext cx="8607024" cy="1324220"/>
            <a:chOff x="3244851" y="1906877"/>
            <a:chExt cx="8607024" cy="1324220"/>
          </a:xfrm>
        </p:grpSpPr>
        <p:sp>
          <p:nvSpPr>
            <p:cNvPr id="27" name="Rounded Rectangle 58"/>
            <p:cNvSpPr/>
            <p:nvPr/>
          </p:nvSpPr>
          <p:spPr>
            <a:xfrm>
              <a:off x="3764279" y="2446953"/>
              <a:ext cx="8059710" cy="78414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46"/>
            <p:cNvSpPr/>
            <p:nvPr/>
          </p:nvSpPr>
          <p:spPr>
            <a:xfrm>
              <a:off x="3244851" y="1906877"/>
              <a:ext cx="5532438" cy="1120776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0"/>
            <p:cNvSpPr/>
            <p:nvPr/>
          </p:nvSpPr>
          <p:spPr>
            <a:xfrm>
              <a:off x="3629025" y="1906877"/>
              <a:ext cx="8222850" cy="5449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Freeform: Shape 73"/>
          <p:cNvSpPr/>
          <p:nvPr/>
        </p:nvSpPr>
        <p:spPr>
          <a:xfrm>
            <a:off x="10214264" y="5252402"/>
            <a:ext cx="415637" cy="1193594"/>
          </a:xfrm>
          <a:custGeom>
            <a:avLst/>
            <a:gdLst>
              <a:gd name="connsiteX0" fmla="*/ 192520 w 415637"/>
              <a:gd name="connsiteY0" fmla="*/ 0 h 886429"/>
              <a:gd name="connsiteX1" fmla="*/ 231079 w 415637"/>
              <a:gd name="connsiteY1" fmla="*/ 3887 h 886429"/>
              <a:gd name="connsiteX2" fmla="*/ 415637 w 415637"/>
              <a:gd name="connsiteY2" fmla="*/ 230332 h 886429"/>
              <a:gd name="connsiteX3" fmla="*/ 415637 w 415637"/>
              <a:gd name="connsiteY3" fmla="*/ 656097 h 886429"/>
              <a:gd name="connsiteX4" fmla="*/ 231079 w 415637"/>
              <a:gd name="connsiteY4" fmla="*/ 882542 h 886429"/>
              <a:gd name="connsiteX5" fmla="*/ 192520 w 415637"/>
              <a:gd name="connsiteY5" fmla="*/ 886429 h 886429"/>
              <a:gd name="connsiteX6" fmla="*/ 192520 w 415637"/>
              <a:gd name="connsiteY6" fmla="*/ 650557 h 886429"/>
              <a:gd name="connsiteX7" fmla="*/ 192520 w 415637"/>
              <a:gd name="connsiteY7" fmla="*/ 616489 h 886429"/>
              <a:gd name="connsiteX8" fmla="*/ 37643 w 415637"/>
              <a:gd name="connsiteY8" fmla="*/ 426462 h 886429"/>
              <a:gd name="connsiteX9" fmla="*/ 0 w 415637"/>
              <a:gd name="connsiteY9" fmla="*/ 422667 h 886429"/>
              <a:gd name="connsiteX10" fmla="*/ 0 w 415637"/>
              <a:gd name="connsiteY10" fmla="*/ 223489 h 886429"/>
              <a:gd name="connsiteX11" fmla="*/ 192520 w 415637"/>
              <a:gd name="connsiteY11" fmla="*/ 223489 h 8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637" h="886429">
                <a:moveTo>
                  <a:pt x="192520" y="0"/>
                </a:moveTo>
                <a:lnTo>
                  <a:pt x="231079" y="3887"/>
                </a:lnTo>
                <a:cubicBezTo>
                  <a:pt x="336406" y="25440"/>
                  <a:pt x="415637" y="118633"/>
                  <a:pt x="415637" y="230332"/>
                </a:cubicBezTo>
                <a:lnTo>
                  <a:pt x="415637" y="656097"/>
                </a:lnTo>
                <a:cubicBezTo>
                  <a:pt x="415637" y="767796"/>
                  <a:pt x="336406" y="860989"/>
                  <a:pt x="231079" y="882542"/>
                </a:cubicBezTo>
                <a:lnTo>
                  <a:pt x="192520" y="886429"/>
                </a:lnTo>
                <a:lnTo>
                  <a:pt x="192520" y="650557"/>
                </a:lnTo>
                <a:lnTo>
                  <a:pt x="192520" y="616489"/>
                </a:lnTo>
                <a:cubicBezTo>
                  <a:pt x="192520" y="522754"/>
                  <a:pt x="126032" y="444549"/>
                  <a:pt x="37643" y="426462"/>
                </a:cubicBezTo>
                <a:lnTo>
                  <a:pt x="0" y="422667"/>
                </a:lnTo>
                <a:lnTo>
                  <a:pt x="0" y="223489"/>
                </a:lnTo>
                <a:lnTo>
                  <a:pt x="192520" y="2234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3"/>
          <p:cNvSpPr/>
          <p:nvPr/>
        </p:nvSpPr>
        <p:spPr>
          <a:xfrm>
            <a:off x="3189482" y="5234295"/>
            <a:ext cx="1561902" cy="461665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r>
              <a:rPr lang="da-DK" sz="2400" b="1" i="1" dirty="0">
                <a:solidFill>
                  <a:schemeClr val="bg1"/>
                </a:solidFill>
              </a:rPr>
              <a:t>Factibilidad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32" name="Graphic 17" descr="Bar ch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222" y="2461593"/>
            <a:ext cx="914400" cy="914400"/>
          </a:xfrm>
          <a:prstGeom prst="rect">
            <a:avLst/>
          </a:prstGeom>
        </p:spPr>
      </p:pic>
      <p:pic>
        <p:nvPicPr>
          <p:cNvPr id="33" name="Graphic 19" descr="Bullsey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5748" y="4105465"/>
            <a:ext cx="914400" cy="914400"/>
          </a:xfrm>
          <a:prstGeom prst="rect">
            <a:avLst/>
          </a:prstGeom>
        </p:spPr>
      </p:pic>
      <p:pic>
        <p:nvPicPr>
          <p:cNvPr id="34" name="Graphic 21" descr="Lightbulb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0249" y="5289488"/>
            <a:ext cx="914400" cy="914400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2947916" y="5691113"/>
            <a:ext cx="752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recurso humano es el </a:t>
            </a:r>
            <a:r>
              <a:rPr lang="es-EC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esencial </a:t>
            </a:r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Institución, nuestro Ejército tiene personal con gran diversidad regional, por lo que es factible aplicar nuestro estudio para lograr </a:t>
            </a:r>
            <a:r>
              <a:rPr lang="es-EC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</a:t>
            </a:r>
            <a:r>
              <a:rPr lang="es-EC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afectación en la rotación de pases. </a:t>
            </a:r>
          </a:p>
        </p:txBody>
      </p:sp>
    </p:spTree>
    <p:extLst>
      <p:ext uri="{BB962C8B-B14F-4D97-AF65-F5344CB8AC3E}">
        <p14:creationId xmlns:p14="http://schemas.microsoft.com/office/powerpoint/2010/main" val="2955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OBJETIVO GENERAL Y ESPECÍFICOS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479" y="3138935"/>
            <a:ext cx="4090753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estrategia que sustente 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estabilidad y rotación del 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 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sistema de pases,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contribuya en minimizar la afectación en el ambiente laboral.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5689632" y="2081952"/>
            <a:ext cx="6387161" cy="969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5689632" y="3314420"/>
            <a:ext cx="6387161" cy="969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5689632" y="4546888"/>
            <a:ext cx="6387161" cy="969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5689632" y="5779357"/>
            <a:ext cx="6387161" cy="969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5578795" y="1984986"/>
            <a:ext cx="6400799" cy="969818"/>
            <a:chOff x="3925455" y="1191491"/>
            <a:chExt cx="6400799" cy="969818"/>
          </a:xfrm>
        </p:grpSpPr>
        <p:sp>
          <p:nvSpPr>
            <p:cNvPr id="11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3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  <p:sp>
            <p:nvSpPr>
              <p:cNvPr id="14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7"/>
          <p:cNvGrpSpPr/>
          <p:nvPr/>
        </p:nvGrpSpPr>
        <p:grpSpPr>
          <a:xfrm>
            <a:off x="5578795" y="3217377"/>
            <a:ext cx="6400799" cy="969818"/>
            <a:chOff x="3925455" y="1191491"/>
            <a:chExt cx="6400799" cy="969818"/>
          </a:xfrm>
        </p:grpSpPr>
        <p:sp>
          <p:nvSpPr>
            <p:cNvPr id="16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8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19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22"/>
          <p:cNvGrpSpPr/>
          <p:nvPr/>
        </p:nvGrpSpPr>
        <p:grpSpPr>
          <a:xfrm>
            <a:off x="5578795" y="4449768"/>
            <a:ext cx="6400799" cy="969818"/>
            <a:chOff x="3925455" y="1191491"/>
            <a:chExt cx="6400799" cy="969818"/>
          </a:xfrm>
        </p:grpSpPr>
        <p:sp>
          <p:nvSpPr>
            <p:cNvPr id="21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3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</a:p>
            </p:txBody>
          </p:sp>
          <p:sp>
            <p:nvSpPr>
              <p:cNvPr id="24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7"/>
          <p:cNvGrpSpPr/>
          <p:nvPr/>
        </p:nvGrpSpPr>
        <p:grpSpPr>
          <a:xfrm>
            <a:off x="5578795" y="5682158"/>
            <a:ext cx="6400799" cy="969818"/>
            <a:chOff x="3925455" y="1191491"/>
            <a:chExt cx="6400799" cy="969818"/>
          </a:xfrm>
        </p:grpSpPr>
        <p:sp>
          <p:nvSpPr>
            <p:cNvPr id="26" name="Rectangle 2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8" name="Rectangle 3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</a:p>
            </p:txBody>
          </p:sp>
          <p:sp>
            <p:nvSpPr>
              <p:cNvPr id="29" name="Isosceles Triangle 3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37"/>
          <p:cNvSpPr txBox="1"/>
          <p:nvPr/>
        </p:nvSpPr>
        <p:spPr>
          <a:xfrm>
            <a:off x="6827295" y="3247752"/>
            <a:ext cx="5005201" cy="60529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indent="0">
              <a:lnSpc>
                <a:spcPts val="2000"/>
              </a:lnSpc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el </a:t>
            </a:r>
            <a:r>
              <a:rPr lang="es-E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y rotación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 </a:t>
            </a: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pases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6863550" y="4462374"/>
            <a:ext cx="5116044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R="0" lv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los fundamentos para elaborar una </a:t>
            </a:r>
            <a:r>
              <a: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sustenten la estabilidad y rotación del 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sistema de pases 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43"/>
          <p:cNvSpPr txBox="1"/>
          <p:nvPr/>
        </p:nvSpPr>
        <p:spPr>
          <a:xfrm>
            <a:off x="6863550" y="5726948"/>
            <a:ext cx="4968946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R="0" lv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los resultados en la validación de la estrategia que </a:t>
            </a:r>
            <a:r>
              <a: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sustentan la estabilidad y rotación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 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sistema 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1"/>
          <p:cNvSpPr txBox="1"/>
          <p:nvPr/>
        </p:nvSpPr>
        <p:spPr>
          <a:xfrm>
            <a:off x="1127214" y="2360890"/>
            <a:ext cx="4077510" cy="54128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ES" sz="3200" b="1" i="1" dirty="0" smtClean="0">
                <a:solidFill>
                  <a:schemeClr val="bg1"/>
                </a:solidFill>
              </a:rPr>
              <a:t>OBJETIVO GENERAL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34" name="CuadroTexto 1"/>
          <p:cNvSpPr txBox="1"/>
          <p:nvPr/>
        </p:nvSpPr>
        <p:spPr>
          <a:xfrm>
            <a:off x="6310648" y="1196615"/>
            <a:ext cx="4829577" cy="54128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ES" sz="3200" b="1" i="1" dirty="0" smtClean="0">
                <a:solidFill>
                  <a:schemeClr val="bg1"/>
                </a:solidFill>
              </a:rPr>
              <a:t>OBJETIVOS ESPECÍFICOS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800647" y="1916034"/>
            <a:ext cx="517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los </a:t>
            </a:r>
            <a:r>
              <a:rPr lang="es-E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referentes teóricos </a:t>
            </a: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sustentan 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estabilidad y rotación del personal militar </a:t>
            </a:r>
            <a:r>
              <a:rPr lang="es-BO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 </a:t>
            </a:r>
            <a:r>
              <a:rPr lang="es-ES_tradnl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sistema de pases.</a:t>
            </a: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TEÓRICA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24" y="2214362"/>
            <a:ext cx="2133275" cy="11341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79" y="2665524"/>
            <a:ext cx="2733675" cy="1666875"/>
          </a:xfrm>
          <a:prstGeom prst="rect">
            <a:avLst/>
          </a:prstGeom>
        </p:spPr>
      </p:pic>
      <p:sp>
        <p:nvSpPr>
          <p:cNvPr id="7" name="Down Arrow 26"/>
          <p:cNvSpPr/>
          <p:nvPr/>
        </p:nvSpPr>
        <p:spPr>
          <a:xfrm>
            <a:off x="2633098" y="1930462"/>
            <a:ext cx="391438" cy="64292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461979" y="4540449"/>
            <a:ext cx="2943142" cy="58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Insatisfacción laboral</a:t>
            </a:r>
            <a:endParaRPr lang="es-E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C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357245" y="1310761"/>
            <a:ext cx="294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índice de movimiento de personal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ent Arrow 35"/>
          <p:cNvSpPr/>
          <p:nvPr/>
        </p:nvSpPr>
        <p:spPr>
          <a:xfrm flipV="1">
            <a:off x="2633098" y="4909012"/>
            <a:ext cx="2093448" cy="1225144"/>
          </a:xfrm>
          <a:prstGeom prst="bentArrow">
            <a:avLst>
              <a:gd name="adj1" fmla="val 21581"/>
              <a:gd name="adj2" fmla="val 25000"/>
              <a:gd name="adj3" fmla="val 25000"/>
              <a:gd name="adj4" fmla="val 47111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00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4195654" y="5656475"/>
            <a:ext cx="294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especial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76" y="4414664"/>
            <a:ext cx="1208557" cy="9749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4538120"/>
            <a:ext cx="1157530" cy="8909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38" y="4831554"/>
            <a:ext cx="1825045" cy="972557"/>
          </a:xfrm>
          <a:prstGeom prst="rect">
            <a:avLst/>
          </a:prstGeom>
        </p:spPr>
      </p:pic>
      <p:sp>
        <p:nvSpPr>
          <p:cNvPr id="16" name="Down Arrow 26"/>
          <p:cNvSpPr/>
          <p:nvPr/>
        </p:nvSpPr>
        <p:spPr>
          <a:xfrm rot="16200000">
            <a:off x="7791963" y="4540683"/>
            <a:ext cx="391438" cy="169776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26"/>
          <p:cNvSpPr/>
          <p:nvPr/>
        </p:nvSpPr>
        <p:spPr>
          <a:xfrm rot="10800000">
            <a:off x="9933041" y="3451540"/>
            <a:ext cx="391438" cy="12568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8461470" y="1505623"/>
            <a:ext cx="294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cambio y transformación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HIPÓTESIS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9F954383-DC95-43FD-BB9E-28062BBBAC7E}"/>
              </a:ext>
            </a:extLst>
          </p:cNvPr>
          <p:cNvSpPr txBox="1"/>
          <p:nvPr/>
        </p:nvSpPr>
        <p:spPr>
          <a:xfrm>
            <a:off x="2912155" y="4108124"/>
            <a:ext cx="7175321" cy="13542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aplica una </a:t>
            </a:r>
            <a:r>
              <a:rPr lang="es-BO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lang="es-B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sustente la estabilidad y rotación en el sistema de pases, se </a:t>
            </a:r>
            <a:r>
              <a:rPr lang="es-BO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mejorará</a:t>
            </a:r>
            <a:r>
              <a:rPr lang="es-B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significativamente el </a:t>
            </a:r>
            <a:r>
              <a:rPr lang="es-BO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laboral </a:t>
            </a:r>
            <a:r>
              <a:rPr lang="es-B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personal militar </a:t>
            </a:r>
            <a:r>
              <a:rPr lang="es-ES_tradnl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Ejército</a:t>
            </a:r>
            <a:endParaRPr lang="es-EC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32" y="1712102"/>
            <a:ext cx="3905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1717</Words>
  <Application>Microsoft Office PowerPoint</Application>
  <PresentationFormat>Personalizado</PresentationFormat>
  <Paragraphs>188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BIMOT21</cp:lastModifiedBy>
  <cp:revision>51</cp:revision>
  <dcterms:created xsi:type="dcterms:W3CDTF">2020-09-15T21:54:46Z</dcterms:created>
  <dcterms:modified xsi:type="dcterms:W3CDTF">2020-09-21T23:31:14Z</dcterms:modified>
</cp:coreProperties>
</file>