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 id="2147483678" r:id="rId3"/>
    <p:sldMasterId id="2147483676" r:id="rId4"/>
  </p:sldMasterIdLst>
  <p:notesMasterIdLst>
    <p:notesMasterId r:id="rId24"/>
  </p:notesMasterIdLst>
  <p:handoutMasterIdLst>
    <p:handoutMasterId r:id="rId25"/>
  </p:handoutMasterIdLst>
  <p:sldIdLst>
    <p:sldId id="259" r:id="rId5"/>
    <p:sldId id="1048" r:id="rId6"/>
    <p:sldId id="1049" r:id="rId7"/>
    <p:sldId id="1050" r:id="rId8"/>
    <p:sldId id="1051" r:id="rId9"/>
    <p:sldId id="1073" r:id="rId10"/>
    <p:sldId id="1055" r:id="rId11"/>
    <p:sldId id="1057" r:id="rId12"/>
    <p:sldId id="1060" r:id="rId13"/>
    <p:sldId id="1074" r:id="rId14"/>
    <p:sldId id="1062" r:id="rId15"/>
    <p:sldId id="1075" r:id="rId16"/>
    <p:sldId id="1076" r:id="rId17"/>
    <p:sldId id="1077" r:id="rId18"/>
    <p:sldId id="1078" r:id="rId19"/>
    <p:sldId id="1079" r:id="rId20"/>
    <p:sldId id="1065" r:id="rId21"/>
    <p:sldId id="260" r:id="rId22"/>
    <p:sldId id="1071" r:id="rId23"/>
  </p:sldIdLst>
  <p:sldSz cx="12190413"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C12"/>
    <a:srgbClr val="FF3300"/>
    <a:srgbClr val="CC3300"/>
    <a:srgbClr val="FFFF00"/>
    <a:srgbClr val="99FF33"/>
    <a:srgbClr val="CC0000"/>
    <a:srgbClr val="2C3E50"/>
    <a:srgbClr val="1F608B"/>
    <a:srgbClr val="2980B9"/>
    <a:srgbClr val="74B5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09" autoAdjust="0"/>
    <p:restoredTop sz="94484" autoAdjust="0"/>
  </p:normalViewPr>
  <p:slideViewPr>
    <p:cSldViewPr>
      <p:cViewPr varScale="1">
        <p:scale>
          <a:sx n="41" d="100"/>
          <a:sy n="41" d="100"/>
        </p:scale>
        <p:origin x="576" y="54"/>
      </p:cViewPr>
      <p:guideLst>
        <p:guide orient="horz" pos="2160"/>
        <p:guide pos="3840"/>
      </p:guideLst>
    </p:cSldViewPr>
  </p:slideViewPr>
  <p:outlineViewPr>
    <p:cViewPr>
      <p:scale>
        <a:sx n="33" d="100"/>
        <a:sy n="33" d="100"/>
      </p:scale>
      <p:origin x="0" y="-5032"/>
    </p:cViewPr>
  </p:outlineViewPr>
  <p:notesTextViewPr>
    <p:cViewPr>
      <p:scale>
        <a:sx n="3" d="2"/>
        <a:sy n="3" d="2"/>
      </p:scale>
      <p:origin x="0" y="0"/>
    </p:cViewPr>
  </p:notesTextViewPr>
  <p:sorterViewPr>
    <p:cViewPr>
      <p:scale>
        <a:sx n="100" d="100"/>
        <a:sy n="100" d="100"/>
      </p:scale>
      <p:origin x="0" y="-17540"/>
    </p:cViewPr>
  </p:sorterViewPr>
  <p:notesViewPr>
    <p:cSldViewPr>
      <p:cViewPr varScale="1">
        <p:scale>
          <a:sx n="51" d="100"/>
          <a:sy n="51" d="100"/>
        </p:scale>
        <p:origin x="2692"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72661-A656-49C5-A31A-987951CCC7BE}" type="doc">
      <dgm:prSet loTypeId="urn:microsoft.com/office/officeart/2008/layout/RadialCluster" loCatId="relationship" qsTypeId="urn:microsoft.com/office/officeart/2005/8/quickstyle/simple3" qsCatId="simple" csTypeId="urn:microsoft.com/office/officeart/2005/8/colors/colorful3" csCatId="colorful" phldr="1"/>
      <dgm:spPr/>
      <dgm:t>
        <a:bodyPr/>
        <a:lstStyle/>
        <a:p>
          <a:endParaRPr lang="es-EC"/>
        </a:p>
      </dgm:t>
    </dgm:pt>
    <dgm:pt modelId="{D868C17A-3941-48AE-BF09-BABC5030BC22}">
      <dgm:prSet phldrT="[Texto]" custT="1"/>
      <dgm:spPr/>
      <dgm:t>
        <a:bodyPr/>
        <a:lstStyle/>
        <a:p>
          <a:r>
            <a:rPr lang="es-EC" sz="2000" dirty="0">
              <a:solidFill>
                <a:schemeClr val="accent6"/>
              </a:solidFill>
            </a:rPr>
            <a:t>Sector</a:t>
          </a:r>
        </a:p>
        <a:p>
          <a:r>
            <a:rPr lang="es-EC" sz="2000" dirty="0">
              <a:solidFill>
                <a:schemeClr val="accent6"/>
              </a:solidFill>
            </a:rPr>
            <a:t>Reciclaje</a:t>
          </a:r>
        </a:p>
      </dgm:t>
    </dgm:pt>
    <dgm:pt modelId="{E221257E-A7FF-4834-924E-819BEE0AFD00}" type="parTrans" cxnId="{29755CAB-BC22-4577-8C5A-6DB374F49B67}">
      <dgm:prSet/>
      <dgm:spPr/>
      <dgm:t>
        <a:bodyPr/>
        <a:lstStyle/>
        <a:p>
          <a:endParaRPr lang="es-EC"/>
        </a:p>
      </dgm:t>
    </dgm:pt>
    <dgm:pt modelId="{6F5ADF19-6517-44B5-BF06-6A039FEB20AF}" type="sibTrans" cxnId="{29755CAB-BC22-4577-8C5A-6DB374F49B67}">
      <dgm:prSet/>
      <dgm:spPr/>
      <dgm:t>
        <a:bodyPr/>
        <a:lstStyle/>
        <a:p>
          <a:endParaRPr lang="es-EC"/>
        </a:p>
      </dgm:t>
    </dgm:pt>
    <dgm:pt modelId="{579DB95C-8FD3-4177-A724-FBE8E4B3B821}">
      <dgm:prSet phldrT="[Texto]" custT="1"/>
      <dgm:spPr/>
      <dgm:t>
        <a:bodyPr/>
        <a:lstStyle/>
        <a:p>
          <a:r>
            <a:rPr lang="es-EC" sz="2000" dirty="0">
              <a:solidFill>
                <a:schemeClr val="accent6"/>
              </a:solidFill>
            </a:rPr>
            <a:t>EPS</a:t>
          </a:r>
        </a:p>
      </dgm:t>
    </dgm:pt>
    <dgm:pt modelId="{583A103C-BFAE-4A19-9F18-945FC58E2FA3}" type="parTrans" cxnId="{1823055F-30AC-4E27-BA76-AE6AB0A3571F}">
      <dgm:prSet/>
      <dgm:spPr/>
      <dgm:t>
        <a:bodyPr/>
        <a:lstStyle/>
        <a:p>
          <a:endParaRPr lang="es-EC"/>
        </a:p>
      </dgm:t>
    </dgm:pt>
    <dgm:pt modelId="{ED1855D4-DA3E-43C3-BFEA-D2A072931980}" type="sibTrans" cxnId="{1823055F-30AC-4E27-BA76-AE6AB0A3571F}">
      <dgm:prSet/>
      <dgm:spPr/>
      <dgm:t>
        <a:bodyPr/>
        <a:lstStyle/>
        <a:p>
          <a:endParaRPr lang="es-EC"/>
        </a:p>
      </dgm:t>
    </dgm:pt>
    <dgm:pt modelId="{07A53F7B-70DB-4958-8C9A-FC2401E46ABD}">
      <dgm:prSet phldrT="[Texto]" custT="1"/>
      <dgm:spPr/>
      <dgm:t>
        <a:bodyPr/>
        <a:lstStyle/>
        <a:p>
          <a:r>
            <a:rPr lang="es-EC" sz="2000" dirty="0">
              <a:solidFill>
                <a:schemeClr val="accent6"/>
              </a:solidFill>
            </a:rPr>
            <a:t>Sostenibilidad</a:t>
          </a:r>
        </a:p>
      </dgm:t>
    </dgm:pt>
    <dgm:pt modelId="{6BAEBC23-8CA3-4965-AAEA-AB6C6D57744A}" type="parTrans" cxnId="{9E27280D-3D45-4BA6-9F55-CB0D3C8D20A8}">
      <dgm:prSet/>
      <dgm:spPr/>
      <dgm:t>
        <a:bodyPr/>
        <a:lstStyle/>
        <a:p>
          <a:endParaRPr lang="es-EC"/>
        </a:p>
      </dgm:t>
    </dgm:pt>
    <dgm:pt modelId="{15DE30FA-0922-48F3-970C-04E252475E17}" type="sibTrans" cxnId="{9E27280D-3D45-4BA6-9F55-CB0D3C8D20A8}">
      <dgm:prSet/>
      <dgm:spPr/>
      <dgm:t>
        <a:bodyPr/>
        <a:lstStyle/>
        <a:p>
          <a:endParaRPr lang="es-EC"/>
        </a:p>
      </dgm:t>
    </dgm:pt>
    <dgm:pt modelId="{37E93AFD-4D3A-4FD6-8779-0AF5B7369F93}" type="pres">
      <dgm:prSet presAssocID="{AB072661-A656-49C5-A31A-987951CCC7BE}" presName="Name0" presStyleCnt="0">
        <dgm:presLayoutVars>
          <dgm:chMax val="1"/>
          <dgm:chPref val="1"/>
          <dgm:dir/>
          <dgm:animOne val="branch"/>
          <dgm:animLvl val="lvl"/>
        </dgm:presLayoutVars>
      </dgm:prSet>
      <dgm:spPr/>
    </dgm:pt>
    <dgm:pt modelId="{5E435464-BC5E-4F63-BF97-1458862A611B}" type="pres">
      <dgm:prSet presAssocID="{D868C17A-3941-48AE-BF09-BABC5030BC22}" presName="singleCycle" presStyleCnt="0"/>
      <dgm:spPr/>
    </dgm:pt>
    <dgm:pt modelId="{13934693-538F-419D-95F0-122BE948884F}" type="pres">
      <dgm:prSet presAssocID="{D868C17A-3941-48AE-BF09-BABC5030BC22}" presName="singleCenter" presStyleLbl="node1" presStyleIdx="0" presStyleCnt="3" custScaleX="109427" custScaleY="76127">
        <dgm:presLayoutVars>
          <dgm:chMax val="7"/>
          <dgm:chPref val="7"/>
        </dgm:presLayoutVars>
      </dgm:prSet>
      <dgm:spPr/>
    </dgm:pt>
    <dgm:pt modelId="{EFD84008-E153-4F21-A560-AAB64A1625E3}" type="pres">
      <dgm:prSet presAssocID="{583A103C-BFAE-4A19-9F18-945FC58E2FA3}" presName="Name56" presStyleLbl="parChTrans1D2" presStyleIdx="0" presStyleCnt="2"/>
      <dgm:spPr/>
    </dgm:pt>
    <dgm:pt modelId="{006C611A-FEA6-4A36-900C-42667703B7B6}" type="pres">
      <dgm:prSet presAssocID="{579DB95C-8FD3-4177-A724-FBE8E4B3B821}" presName="text0" presStyleLbl="node1" presStyleIdx="1" presStyleCnt="3" custScaleX="188111" custScaleY="100671">
        <dgm:presLayoutVars>
          <dgm:bulletEnabled val="1"/>
        </dgm:presLayoutVars>
      </dgm:prSet>
      <dgm:spPr/>
    </dgm:pt>
    <dgm:pt modelId="{AD266F74-B109-403A-9EE7-A4FD83BA65CA}" type="pres">
      <dgm:prSet presAssocID="{6BAEBC23-8CA3-4965-AAEA-AB6C6D57744A}" presName="Name56" presStyleLbl="parChTrans1D2" presStyleIdx="1" presStyleCnt="2"/>
      <dgm:spPr/>
    </dgm:pt>
    <dgm:pt modelId="{F0E2E03A-1EA0-4AFB-BB2F-8F630DA68861}" type="pres">
      <dgm:prSet presAssocID="{07A53F7B-70DB-4958-8C9A-FC2401E46ABD}" presName="text0" presStyleLbl="node1" presStyleIdx="2" presStyleCnt="3" custScaleX="205729" custScaleY="96648">
        <dgm:presLayoutVars>
          <dgm:bulletEnabled val="1"/>
        </dgm:presLayoutVars>
      </dgm:prSet>
      <dgm:spPr/>
    </dgm:pt>
  </dgm:ptLst>
  <dgm:cxnLst>
    <dgm:cxn modelId="{9E27280D-3D45-4BA6-9F55-CB0D3C8D20A8}" srcId="{D868C17A-3941-48AE-BF09-BABC5030BC22}" destId="{07A53F7B-70DB-4958-8C9A-FC2401E46ABD}" srcOrd="1" destOrd="0" parTransId="{6BAEBC23-8CA3-4965-AAEA-AB6C6D57744A}" sibTransId="{15DE30FA-0922-48F3-970C-04E252475E17}"/>
    <dgm:cxn modelId="{D75F8F19-1067-42EB-AE0F-0ABECF443C34}" type="presOf" srcId="{583A103C-BFAE-4A19-9F18-945FC58E2FA3}" destId="{EFD84008-E153-4F21-A560-AAB64A1625E3}" srcOrd="0" destOrd="0" presId="urn:microsoft.com/office/officeart/2008/layout/RadialCluster"/>
    <dgm:cxn modelId="{4F148525-53FA-4674-88C8-CF91F73643C1}" type="presOf" srcId="{D868C17A-3941-48AE-BF09-BABC5030BC22}" destId="{13934693-538F-419D-95F0-122BE948884F}" srcOrd="0" destOrd="0" presId="urn:microsoft.com/office/officeart/2008/layout/RadialCluster"/>
    <dgm:cxn modelId="{1823055F-30AC-4E27-BA76-AE6AB0A3571F}" srcId="{D868C17A-3941-48AE-BF09-BABC5030BC22}" destId="{579DB95C-8FD3-4177-A724-FBE8E4B3B821}" srcOrd="0" destOrd="0" parTransId="{583A103C-BFAE-4A19-9F18-945FC58E2FA3}" sibTransId="{ED1855D4-DA3E-43C3-BFEA-D2A072931980}"/>
    <dgm:cxn modelId="{4FA58F60-F390-4992-B5F8-6FB6D7B93978}" type="presOf" srcId="{AB072661-A656-49C5-A31A-987951CCC7BE}" destId="{37E93AFD-4D3A-4FD6-8779-0AF5B7369F93}" srcOrd="0" destOrd="0" presId="urn:microsoft.com/office/officeart/2008/layout/RadialCluster"/>
    <dgm:cxn modelId="{BD610279-5FE5-4D46-81C3-7ACD65F32862}" type="presOf" srcId="{579DB95C-8FD3-4177-A724-FBE8E4B3B821}" destId="{006C611A-FEA6-4A36-900C-42667703B7B6}" srcOrd="0" destOrd="0" presId="urn:microsoft.com/office/officeart/2008/layout/RadialCluster"/>
    <dgm:cxn modelId="{EEDF7E80-3F15-458B-8590-382E3F5EF40E}" type="presOf" srcId="{6BAEBC23-8CA3-4965-AAEA-AB6C6D57744A}" destId="{AD266F74-B109-403A-9EE7-A4FD83BA65CA}" srcOrd="0" destOrd="0" presId="urn:microsoft.com/office/officeart/2008/layout/RadialCluster"/>
    <dgm:cxn modelId="{29755CAB-BC22-4577-8C5A-6DB374F49B67}" srcId="{AB072661-A656-49C5-A31A-987951CCC7BE}" destId="{D868C17A-3941-48AE-BF09-BABC5030BC22}" srcOrd="0" destOrd="0" parTransId="{E221257E-A7FF-4834-924E-819BEE0AFD00}" sibTransId="{6F5ADF19-6517-44B5-BF06-6A039FEB20AF}"/>
    <dgm:cxn modelId="{0F900DF9-F083-4471-B153-9C085CDB866B}" type="presOf" srcId="{07A53F7B-70DB-4958-8C9A-FC2401E46ABD}" destId="{F0E2E03A-1EA0-4AFB-BB2F-8F630DA68861}" srcOrd="0" destOrd="0" presId="urn:microsoft.com/office/officeart/2008/layout/RadialCluster"/>
    <dgm:cxn modelId="{8C45829D-CD29-4116-B3AE-0E142E6075A5}" type="presParOf" srcId="{37E93AFD-4D3A-4FD6-8779-0AF5B7369F93}" destId="{5E435464-BC5E-4F63-BF97-1458862A611B}" srcOrd="0" destOrd="0" presId="urn:microsoft.com/office/officeart/2008/layout/RadialCluster"/>
    <dgm:cxn modelId="{FBE66666-C7B2-4ECB-ABC1-17E36264BDDF}" type="presParOf" srcId="{5E435464-BC5E-4F63-BF97-1458862A611B}" destId="{13934693-538F-419D-95F0-122BE948884F}" srcOrd="0" destOrd="0" presId="urn:microsoft.com/office/officeart/2008/layout/RadialCluster"/>
    <dgm:cxn modelId="{4CC262D8-14AD-4B77-992F-C5167DE55C72}" type="presParOf" srcId="{5E435464-BC5E-4F63-BF97-1458862A611B}" destId="{EFD84008-E153-4F21-A560-AAB64A1625E3}" srcOrd="1" destOrd="0" presId="urn:microsoft.com/office/officeart/2008/layout/RadialCluster"/>
    <dgm:cxn modelId="{4CCADEEE-C270-4E8E-9B6E-89D6B06D0600}" type="presParOf" srcId="{5E435464-BC5E-4F63-BF97-1458862A611B}" destId="{006C611A-FEA6-4A36-900C-42667703B7B6}" srcOrd="2" destOrd="0" presId="urn:microsoft.com/office/officeart/2008/layout/RadialCluster"/>
    <dgm:cxn modelId="{B71BECBC-A675-42E7-B04E-45924C131742}" type="presParOf" srcId="{5E435464-BC5E-4F63-BF97-1458862A611B}" destId="{AD266F74-B109-403A-9EE7-A4FD83BA65CA}" srcOrd="3" destOrd="0" presId="urn:microsoft.com/office/officeart/2008/layout/RadialCluster"/>
    <dgm:cxn modelId="{BF1D15A4-94B1-4055-87BA-2FBCA56A1F7A}" type="presParOf" srcId="{5E435464-BC5E-4F63-BF97-1458862A611B}" destId="{F0E2E03A-1EA0-4AFB-BB2F-8F630DA68861}" srcOrd="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730CE6-D29B-4844-8D5C-4072423D8F4E}" type="doc">
      <dgm:prSet loTypeId="urn:microsoft.com/office/officeart/2005/8/layout/cycle3" loCatId="cycle" qsTypeId="urn:microsoft.com/office/officeart/2005/8/quickstyle/3d4" qsCatId="3D" csTypeId="urn:microsoft.com/office/officeart/2005/8/colors/colorful4" csCatId="colorful" phldr="1"/>
      <dgm:spPr/>
    </dgm:pt>
    <dgm:pt modelId="{B61FB074-52EF-42BA-8F3B-9EA498EB2A1E}">
      <dgm:prSet phldrT="[Texto]" custT="1"/>
      <dgm:spPr/>
      <dgm:t>
        <a:bodyPr/>
        <a:lstStyle/>
        <a:p>
          <a:r>
            <a:rPr lang="es-EC" sz="1800" dirty="0">
              <a:solidFill>
                <a:schemeClr val="accent6">
                  <a:lumMod val="50000"/>
                </a:schemeClr>
              </a:solidFill>
            </a:rPr>
            <a:t>1</a:t>
          </a:r>
        </a:p>
        <a:p>
          <a:r>
            <a:rPr lang="es-EC" sz="1800" dirty="0">
              <a:solidFill>
                <a:schemeClr val="accent6">
                  <a:lumMod val="50000"/>
                </a:schemeClr>
              </a:solidFill>
            </a:rPr>
            <a:t>Insostenibilidad</a:t>
          </a:r>
        </a:p>
        <a:p>
          <a:endParaRPr lang="es-EC" sz="1800" dirty="0">
            <a:solidFill>
              <a:schemeClr val="accent6">
                <a:lumMod val="50000"/>
              </a:schemeClr>
            </a:solidFill>
          </a:endParaRPr>
        </a:p>
      </dgm:t>
    </dgm:pt>
    <dgm:pt modelId="{63AAD4C7-E78F-41BE-8728-80447C048608}" type="parTrans" cxnId="{3B327204-6351-46D2-B9BF-6F0633FF988B}">
      <dgm:prSet/>
      <dgm:spPr/>
      <dgm:t>
        <a:bodyPr/>
        <a:lstStyle/>
        <a:p>
          <a:endParaRPr lang="es-EC"/>
        </a:p>
      </dgm:t>
    </dgm:pt>
    <dgm:pt modelId="{E842FE08-96DA-4EF5-8E75-0421AAD802A3}" type="sibTrans" cxnId="{3B327204-6351-46D2-B9BF-6F0633FF988B}">
      <dgm:prSet/>
      <dgm:spPr/>
      <dgm:t>
        <a:bodyPr/>
        <a:lstStyle/>
        <a:p>
          <a:endParaRPr lang="es-EC"/>
        </a:p>
      </dgm:t>
    </dgm:pt>
    <dgm:pt modelId="{C06F9E77-4DAC-4020-AE1A-9D9B1E9789B0}">
      <dgm:prSet phldrT="[Texto]" custT="1"/>
      <dgm:spPr/>
      <dgm:t>
        <a:bodyPr/>
        <a:lstStyle/>
        <a:p>
          <a:endParaRPr lang="es-EC" sz="1800" dirty="0">
            <a:solidFill>
              <a:schemeClr val="accent6">
                <a:lumMod val="50000"/>
              </a:schemeClr>
            </a:solidFill>
          </a:endParaRPr>
        </a:p>
        <a:p>
          <a:r>
            <a:rPr lang="es-EC" sz="1800" dirty="0">
              <a:solidFill>
                <a:schemeClr val="accent6">
                  <a:lumMod val="50000"/>
                </a:schemeClr>
              </a:solidFill>
            </a:rPr>
            <a:t>2</a:t>
          </a:r>
        </a:p>
        <a:p>
          <a:r>
            <a:rPr lang="es-EC" sz="1800" dirty="0">
              <a:solidFill>
                <a:schemeClr val="accent6">
                  <a:lumMod val="50000"/>
                </a:schemeClr>
              </a:solidFill>
            </a:rPr>
            <a:t>Carencia de Información</a:t>
          </a:r>
        </a:p>
      </dgm:t>
    </dgm:pt>
    <dgm:pt modelId="{8A91232E-5DC9-4601-9BDD-489F2D314A46}" type="parTrans" cxnId="{69E9B140-8C72-41EF-B339-D8458D9AAEA4}">
      <dgm:prSet/>
      <dgm:spPr/>
      <dgm:t>
        <a:bodyPr/>
        <a:lstStyle/>
        <a:p>
          <a:endParaRPr lang="es-EC"/>
        </a:p>
      </dgm:t>
    </dgm:pt>
    <dgm:pt modelId="{F0A18428-5FEF-45AA-AC93-059AF732D30F}" type="sibTrans" cxnId="{69E9B140-8C72-41EF-B339-D8458D9AAEA4}">
      <dgm:prSet/>
      <dgm:spPr/>
      <dgm:t>
        <a:bodyPr/>
        <a:lstStyle/>
        <a:p>
          <a:endParaRPr lang="es-EC"/>
        </a:p>
      </dgm:t>
    </dgm:pt>
    <dgm:pt modelId="{F6E4CB84-E0A2-4B56-A872-7D28FDF17D1F}">
      <dgm:prSet phldrT="[Texto]" custT="1"/>
      <dgm:spPr/>
      <dgm:t>
        <a:bodyPr/>
        <a:lstStyle/>
        <a:p>
          <a:r>
            <a:rPr lang="es-EC" sz="1800" dirty="0">
              <a:solidFill>
                <a:schemeClr val="accent6">
                  <a:lumMod val="50000"/>
                </a:schemeClr>
              </a:solidFill>
            </a:rPr>
            <a:t>3</a:t>
          </a:r>
        </a:p>
        <a:p>
          <a:r>
            <a:rPr lang="es-EC" sz="1800" dirty="0">
              <a:solidFill>
                <a:schemeClr val="accent6">
                  <a:lumMod val="50000"/>
                </a:schemeClr>
              </a:solidFill>
            </a:rPr>
            <a:t>Reducción de la productividad</a:t>
          </a:r>
        </a:p>
      </dgm:t>
    </dgm:pt>
    <dgm:pt modelId="{0CF6C93E-B6C4-43D9-A5B7-D8265DA63043}" type="sibTrans" cxnId="{80F7EB18-81E1-4A14-9E7B-4640E47A1D0C}">
      <dgm:prSet/>
      <dgm:spPr/>
      <dgm:t>
        <a:bodyPr/>
        <a:lstStyle/>
        <a:p>
          <a:endParaRPr lang="es-EC"/>
        </a:p>
      </dgm:t>
    </dgm:pt>
    <dgm:pt modelId="{1D7C3B4A-8F88-4C2B-84F2-9A75879AFEFD}" type="parTrans" cxnId="{80F7EB18-81E1-4A14-9E7B-4640E47A1D0C}">
      <dgm:prSet/>
      <dgm:spPr/>
      <dgm:t>
        <a:bodyPr/>
        <a:lstStyle/>
        <a:p>
          <a:endParaRPr lang="es-EC"/>
        </a:p>
      </dgm:t>
    </dgm:pt>
    <dgm:pt modelId="{494DEC03-6346-47B5-82FF-15A61B9745B0}" type="pres">
      <dgm:prSet presAssocID="{6F730CE6-D29B-4844-8D5C-4072423D8F4E}" presName="Name0" presStyleCnt="0">
        <dgm:presLayoutVars>
          <dgm:dir/>
          <dgm:resizeHandles val="exact"/>
        </dgm:presLayoutVars>
      </dgm:prSet>
      <dgm:spPr/>
    </dgm:pt>
    <dgm:pt modelId="{84C41A6C-71DF-4A49-B78B-2D094BD9507B}" type="pres">
      <dgm:prSet presAssocID="{6F730CE6-D29B-4844-8D5C-4072423D8F4E}" presName="cycle" presStyleCnt="0"/>
      <dgm:spPr/>
    </dgm:pt>
    <dgm:pt modelId="{1B6F9934-6B28-40D4-A0D6-B4B1B7F7FEB3}" type="pres">
      <dgm:prSet presAssocID="{B61FB074-52EF-42BA-8F3B-9EA498EB2A1E}" presName="nodeFirstNode" presStyleLbl="node1" presStyleIdx="0" presStyleCnt="3">
        <dgm:presLayoutVars>
          <dgm:bulletEnabled val="1"/>
        </dgm:presLayoutVars>
      </dgm:prSet>
      <dgm:spPr/>
    </dgm:pt>
    <dgm:pt modelId="{CDBC865E-CA7E-4498-BC8F-EB2531E189C8}" type="pres">
      <dgm:prSet presAssocID="{E842FE08-96DA-4EF5-8E75-0421AAD802A3}" presName="sibTransFirstNode" presStyleLbl="bgShp" presStyleIdx="0" presStyleCnt="1"/>
      <dgm:spPr/>
    </dgm:pt>
    <dgm:pt modelId="{FAAC10FE-25C6-42B8-9C63-F274DE51F463}" type="pres">
      <dgm:prSet presAssocID="{C06F9E77-4DAC-4020-AE1A-9D9B1E9789B0}" presName="nodeFollowingNodes" presStyleLbl="node1" presStyleIdx="1" presStyleCnt="3">
        <dgm:presLayoutVars>
          <dgm:bulletEnabled val="1"/>
        </dgm:presLayoutVars>
      </dgm:prSet>
      <dgm:spPr/>
    </dgm:pt>
    <dgm:pt modelId="{6E1C1B70-01F1-4038-8FC8-4E9BB8925707}" type="pres">
      <dgm:prSet presAssocID="{F6E4CB84-E0A2-4B56-A872-7D28FDF17D1F}" presName="nodeFollowingNodes" presStyleLbl="node1" presStyleIdx="2" presStyleCnt="3">
        <dgm:presLayoutVars>
          <dgm:bulletEnabled val="1"/>
        </dgm:presLayoutVars>
      </dgm:prSet>
      <dgm:spPr/>
    </dgm:pt>
  </dgm:ptLst>
  <dgm:cxnLst>
    <dgm:cxn modelId="{3B327204-6351-46D2-B9BF-6F0633FF988B}" srcId="{6F730CE6-D29B-4844-8D5C-4072423D8F4E}" destId="{B61FB074-52EF-42BA-8F3B-9EA498EB2A1E}" srcOrd="0" destOrd="0" parTransId="{63AAD4C7-E78F-41BE-8728-80447C048608}" sibTransId="{E842FE08-96DA-4EF5-8E75-0421AAD802A3}"/>
    <dgm:cxn modelId="{80F7EB18-81E1-4A14-9E7B-4640E47A1D0C}" srcId="{6F730CE6-D29B-4844-8D5C-4072423D8F4E}" destId="{F6E4CB84-E0A2-4B56-A872-7D28FDF17D1F}" srcOrd="2" destOrd="0" parTransId="{1D7C3B4A-8F88-4C2B-84F2-9A75879AFEFD}" sibTransId="{0CF6C93E-B6C4-43D9-A5B7-D8265DA63043}"/>
    <dgm:cxn modelId="{2D0FB82F-AB01-4DBC-9923-765FFEB76792}" type="presOf" srcId="{B61FB074-52EF-42BA-8F3B-9EA498EB2A1E}" destId="{1B6F9934-6B28-40D4-A0D6-B4B1B7F7FEB3}" srcOrd="0" destOrd="0" presId="urn:microsoft.com/office/officeart/2005/8/layout/cycle3"/>
    <dgm:cxn modelId="{69E9B140-8C72-41EF-B339-D8458D9AAEA4}" srcId="{6F730CE6-D29B-4844-8D5C-4072423D8F4E}" destId="{C06F9E77-4DAC-4020-AE1A-9D9B1E9789B0}" srcOrd="1" destOrd="0" parTransId="{8A91232E-5DC9-4601-9BDD-489F2D314A46}" sibTransId="{F0A18428-5FEF-45AA-AC93-059AF732D30F}"/>
    <dgm:cxn modelId="{CA763F57-6EBD-4442-B98F-CB4480E93D8A}" type="presOf" srcId="{C06F9E77-4DAC-4020-AE1A-9D9B1E9789B0}" destId="{FAAC10FE-25C6-42B8-9C63-F274DE51F463}" srcOrd="0" destOrd="0" presId="urn:microsoft.com/office/officeart/2005/8/layout/cycle3"/>
    <dgm:cxn modelId="{9DFAAAD2-9859-477C-8E08-5CA5DE2E9795}" type="presOf" srcId="{6F730CE6-D29B-4844-8D5C-4072423D8F4E}" destId="{494DEC03-6346-47B5-82FF-15A61B9745B0}" srcOrd="0" destOrd="0" presId="urn:microsoft.com/office/officeart/2005/8/layout/cycle3"/>
    <dgm:cxn modelId="{DBB127DF-0D77-41CB-82FB-F055C6168138}" type="presOf" srcId="{F6E4CB84-E0A2-4B56-A872-7D28FDF17D1F}" destId="{6E1C1B70-01F1-4038-8FC8-4E9BB8925707}" srcOrd="0" destOrd="0" presId="urn:microsoft.com/office/officeart/2005/8/layout/cycle3"/>
    <dgm:cxn modelId="{10CAB2FE-C8FC-42CA-8C65-90FE17CBC179}" type="presOf" srcId="{E842FE08-96DA-4EF5-8E75-0421AAD802A3}" destId="{CDBC865E-CA7E-4498-BC8F-EB2531E189C8}" srcOrd="0" destOrd="0" presId="urn:microsoft.com/office/officeart/2005/8/layout/cycle3"/>
    <dgm:cxn modelId="{A3BE7B90-ED15-4451-9C05-4FD8C90A30D7}" type="presParOf" srcId="{494DEC03-6346-47B5-82FF-15A61B9745B0}" destId="{84C41A6C-71DF-4A49-B78B-2D094BD9507B}" srcOrd="0" destOrd="0" presId="urn:microsoft.com/office/officeart/2005/8/layout/cycle3"/>
    <dgm:cxn modelId="{1E0A70E9-B4F6-4951-99DB-F05C692248AE}" type="presParOf" srcId="{84C41A6C-71DF-4A49-B78B-2D094BD9507B}" destId="{1B6F9934-6B28-40D4-A0D6-B4B1B7F7FEB3}" srcOrd="0" destOrd="0" presId="urn:microsoft.com/office/officeart/2005/8/layout/cycle3"/>
    <dgm:cxn modelId="{941796E1-2CD7-41F3-921F-157F63D9D169}" type="presParOf" srcId="{84C41A6C-71DF-4A49-B78B-2D094BD9507B}" destId="{CDBC865E-CA7E-4498-BC8F-EB2531E189C8}" srcOrd="1" destOrd="0" presId="urn:microsoft.com/office/officeart/2005/8/layout/cycle3"/>
    <dgm:cxn modelId="{B7FBDE90-8A85-406D-92CC-B19388DC5E90}" type="presParOf" srcId="{84C41A6C-71DF-4A49-B78B-2D094BD9507B}" destId="{FAAC10FE-25C6-42B8-9C63-F274DE51F463}" srcOrd="2" destOrd="0" presId="urn:microsoft.com/office/officeart/2005/8/layout/cycle3"/>
    <dgm:cxn modelId="{B914D17D-6424-485C-B616-7122D34216C3}" type="presParOf" srcId="{84C41A6C-71DF-4A49-B78B-2D094BD9507B}" destId="{6E1C1B70-01F1-4038-8FC8-4E9BB8925707}"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740BB7-C254-45C1-9C61-D77B7DFFD812}" type="doc">
      <dgm:prSet loTypeId="urn:microsoft.com/office/officeart/2005/8/layout/hList3" loCatId="list" qsTypeId="urn:microsoft.com/office/officeart/2005/8/quickstyle/simple1" qsCatId="simple" csTypeId="urn:microsoft.com/office/officeart/2005/8/colors/accent3_1" csCatId="accent3" phldr="1"/>
      <dgm:spPr/>
      <dgm:t>
        <a:bodyPr/>
        <a:lstStyle/>
        <a:p>
          <a:endParaRPr lang="es-EC"/>
        </a:p>
      </dgm:t>
    </dgm:pt>
    <dgm:pt modelId="{E7EA7AB0-CF24-44D2-83C8-05E1AA83CB50}">
      <dgm:prSet phldrT="[Texto]" custT="1"/>
      <dgm:spPr/>
      <dgm:t>
        <a:bodyPr/>
        <a:lstStyle/>
        <a:p>
          <a:pPr algn="l"/>
          <a:r>
            <a:rPr lang="es-EC" sz="1800" b="1"/>
            <a:t>General.-</a:t>
          </a:r>
        </a:p>
        <a:p>
          <a:pPr algn="ctr"/>
          <a:r>
            <a:rPr lang="es-ES" sz="1800"/>
            <a:t>Analizar los factores que inciden en la actitud de los actores de las organizaciones de economía solidaria frente a la divulgación de información sobre sostenibilidad en el sector de reciclaje localizadas en el DMQ, desde la perspectiva de la teoría de los stakeholders. </a:t>
          </a:r>
          <a:endParaRPr lang="es-EC" sz="1800" dirty="0"/>
        </a:p>
      </dgm:t>
    </dgm:pt>
    <dgm:pt modelId="{75F9A6E1-18C4-4148-9680-2E5324DD165E}" type="parTrans" cxnId="{83E17942-490A-42E4-9865-ECDF265C12D0}">
      <dgm:prSet/>
      <dgm:spPr/>
      <dgm:t>
        <a:bodyPr/>
        <a:lstStyle/>
        <a:p>
          <a:endParaRPr lang="es-EC"/>
        </a:p>
      </dgm:t>
    </dgm:pt>
    <dgm:pt modelId="{700EFA4B-FD20-43D4-B74B-1B92581692A8}" type="sibTrans" cxnId="{83E17942-490A-42E4-9865-ECDF265C12D0}">
      <dgm:prSet/>
      <dgm:spPr/>
      <dgm:t>
        <a:bodyPr/>
        <a:lstStyle/>
        <a:p>
          <a:endParaRPr lang="es-EC"/>
        </a:p>
      </dgm:t>
    </dgm:pt>
    <dgm:pt modelId="{68A47592-3922-415D-AD02-C747D9412AA1}">
      <dgm:prSet phldrT="[Texto]" custT="1"/>
      <dgm:spPr/>
      <dgm:t>
        <a:bodyPr/>
        <a:lstStyle/>
        <a:p>
          <a:r>
            <a:rPr lang="es-EC" sz="1600" b="1"/>
            <a:t>E.01</a:t>
          </a:r>
          <a:endParaRPr lang="es-EC" sz="1800" b="1"/>
        </a:p>
        <a:p>
          <a:r>
            <a:rPr lang="es-ES" sz="1600"/>
            <a:t>Describir desde el enfoque de desarrollo sostenible la gestión en las organizaciones de reciclaje del sector de economía solidaria. </a:t>
          </a:r>
          <a:endParaRPr lang="es-EC" sz="1600" dirty="0"/>
        </a:p>
      </dgm:t>
    </dgm:pt>
    <dgm:pt modelId="{5DFEFADC-CC36-4BD4-AA17-40CAB42E3E02}" type="parTrans" cxnId="{0D45A63A-CE71-4C83-8DD5-FF318934D0B5}">
      <dgm:prSet/>
      <dgm:spPr/>
      <dgm:t>
        <a:bodyPr/>
        <a:lstStyle/>
        <a:p>
          <a:endParaRPr lang="es-EC"/>
        </a:p>
      </dgm:t>
    </dgm:pt>
    <dgm:pt modelId="{0A6D1406-816E-44AC-AEE6-E798160E85AC}" type="sibTrans" cxnId="{0D45A63A-CE71-4C83-8DD5-FF318934D0B5}">
      <dgm:prSet/>
      <dgm:spPr/>
      <dgm:t>
        <a:bodyPr/>
        <a:lstStyle/>
        <a:p>
          <a:endParaRPr lang="es-EC"/>
        </a:p>
      </dgm:t>
    </dgm:pt>
    <dgm:pt modelId="{77C7CEA5-2A8E-41B6-A95C-2B9CA07A05E6}">
      <dgm:prSet phldrT="[Texto]" custT="1"/>
      <dgm:spPr/>
      <dgm:t>
        <a:bodyPr/>
        <a:lstStyle/>
        <a:p>
          <a:endParaRPr lang="es-EC" sz="1600"/>
        </a:p>
        <a:p>
          <a:r>
            <a:rPr lang="es-EC" sz="1600" b="1"/>
            <a:t>E.02</a:t>
          </a:r>
        </a:p>
        <a:p>
          <a:r>
            <a:rPr lang="es-ES" sz="1600"/>
            <a:t>Aplicar el modelo teórico de Ullmann para el análisis de los factores de sostenibilidad en la Red Nacional de Recicladores del Ecuador.</a:t>
          </a:r>
          <a:endParaRPr lang="es-EC" sz="1800"/>
        </a:p>
        <a:p>
          <a:endParaRPr lang="es-EC" sz="1800" dirty="0"/>
        </a:p>
      </dgm:t>
    </dgm:pt>
    <dgm:pt modelId="{EE2E9BF8-2A09-4FC8-A162-F565C0E06DEF}" type="parTrans" cxnId="{9B25EA57-C1C9-4B88-A489-932144214E8A}">
      <dgm:prSet/>
      <dgm:spPr/>
      <dgm:t>
        <a:bodyPr/>
        <a:lstStyle/>
        <a:p>
          <a:endParaRPr lang="es-EC"/>
        </a:p>
      </dgm:t>
    </dgm:pt>
    <dgm:pt modelId="{0CCC0764-C2E6-4CE1-BCB2-8C6B4A2A9929}" type="sibTrans" cxnId="{9B25EA57-C1C9-4B88-A489-932144214E8A}">
      <dgm:prSet/>
      <dgm:spPr/>
      <dgm:t>
        <a:bodyPr/>
        <a:lstStyle/>
        <a:p>
          <a:endParaRPr lang="es-EC"/>
        </a:p>
      </dgm:t>
    </dgm:pt>
    <dgm:pt modelId="{1B150907-1CDE-4B93-B938-AF9A11052CDC}">
      <dgm:prSet phldrT="[Texto]" custT="1"/>
      <dgm:spPr/>
      <dgm:t>
        <a:bodyPr/>
        <a:lstStyle/>
        <a:p>
          <a:r>
            <a:rPr lang="es-EC" sz="1600" b="1"/>
            <a:t>E.03</a:t>
          </a:r>
        </a:p>
        <a:p>
          <a:r>
            <a:rPr lang="es-ES" sz="1600"/>
            <a:t>Descubrir el mecanismo de los stakeholders, el nivel de facilitación de recursos hacia las organizaciones, la rentabilidad económica y la postura estratégica que toman las entidades que forman parte de RENAREC</a:t>
          </a:r>
          <a:endParaRPr lang="es-EC" sz="1600" dirty="0"/>
        </a:p>
      </dgm:t>
    </dgm:pt>
    <dgm:pt modelId="{826032F1-7119-4E94-9021-856402FB6EA6}" type="parTrans" cxnId="{D8EDDBDC-06E1-4685-9F76-DA1E684CD2E4}">
      <dgm:prSet/>
      <dgm:spPr/>
      <dgm:t>
        <a:bodyPr/>
        <a:lstStyle/>
        <a:p>
          <a:endParaRPr lang="es-EC"/>
        </a:p>
      </dgm:t>
    </dgm:pt>
    <dgm:pt modelId="{A2F3CC89-3C93-4520-AB56-1C91E7127A20}" type="sibTrans" cxnId="{D8EDDBDC-06E1-4685-9F76-DA1E684CD2E4}">
      <dgm:prSet/>
      <dgm:spPr/>
      <dgm:t>
        <a:bodyPr/>
        <a:lstStyle/>
        <a:p>
          <a:endParaRPr lang="es-EC"/>
        </a:p>
      </dgm:t>
    </dgm:pt>
    <dgm:pt modelId="{CF2F65D3-C011-4134-8C67-F7642FEAAF8E}">
      <dgm:prSet phldrT="[Texto]" custT="1"/>
      <dgm:spPr/>
      <dgm:t>
        <a:bodyPr/>
        <a:lstStyle/>
        <a:p>
          <a:r>
            <a:rPr lang="es-EC" sz="1600" b="1"/>
            <a:t>E.04</a:t>
          </a:r>
        </a:p>
        <a:p>
          <a:r>
            <a:rPr lang="es-ES" sz="1600"/>
            <a:t>Determinar el tamaño, actitud, dependencia que influyen en una mayor emisión de información social voluntaria en las organizaciones que forman parte de RENAREC.</a:t>
          </a:r>
          <a:endParaRPr lang="es-EC" sz="1600" dirty="0"/>
        </a:p>
      </dgm:t>
    </dgm:pt>
    <dgm:pt modelId="{153EE45F-0CA3-4E08-80A4-0BB85C42F9CC}" type="parTrans" cxnId="{2D98BCDD-7C8F-42C4-A79F-9CEF1C70A98A}">
      <dgm:prSet/>
      <dgm:spPr/>
      <dgm:t>
        <a:bodyPr/>
        <a:lstStyle/>
        <a:p>
          <a:endParaRPr lang="es-EC"/>
        </a:p>
      </dgm:t>
    </dgm:pt>
    <dgm:pt modelId="{8B42E53F-CAB2-4EA9-BA70-A00440F023CC}" type="sibTrans" cxnId="{2D98BCDD-7C8F-42C4-A79F-9CEF1C70A98A}">
      <dgm:prSet/>
      <dgm:spPr/>
      <dgm:t>
        <a:bodyPr/>
        <a:lstStyle/>
        <a:p>
          <a:endParaRPr lang="es-EC"/>
        </a:p>
      </dgm:t>
    </dgm:pt>
    <dgm:pt modelId="{346B86C5-9389-4A6F-9D11-4A879EB9065B}" type="pres">
      <dgm:prSet presAssocID="{E1740BB7-C254-45C1-9C61-D77B7DFFD812}" presName="composite" presStyleCnt="0">
        <dgm:presLayoutVars>
          <dgm:chMax val="1"/>
          <dgm:dir/>
          <dgm:resizeHandles val="exact"/>
        </dgm:presLayoutVars>
      </dgm:prSet>
      <dgm:spPr/>
    </dgm:pt>
    <dgm:pt modelId="{FC34D44F-7AA3-4561-87B2-899066A6782F}" type="pres">
      <dgm:prSet presAssocID="{E7EA7AB0-CF24-44D2-83C8-05E1AA83CB50}" presName="roof" presStyleLbl="dkBgShp" presStyleIdx="0" presStyleCnt="2" custScaleY="129165" custLinFactNeighborY="794"/>
      <dgm:spPr/>
    </dgm:pt>
    <dgm:pt modelId="{D171CCDE-806C-4797-B5CD-F612B388935A}" type="pres">
      <dgm:prSet presAssocID="{E7EA7AB0-CF24-44D2-83C8-05E1AA83CB50}" presName="pillars" presStyleCnt="0"/>
      <dgm:spPr/>
    </dgm:pt>
    <dgm:pt modelId="{8C378EC8-47AB-42DB-8836-5654F11860FC}" type="pres">
      <dgm:prSet presAssocID="{E7EA7AB0-CF24-44D2-83C8-05E1AA83CB50}" presName="pillar1" presStyleLbl="node1" presStyleIdx="0" presStyleCnt="4">
        <dgm:presLayoutVars>
          <dgm:bulletEnabled val="1"/>
        </dgm:presLayoutVars>
      </dgm:prSet>
      <dgm:spPr/>
    </dgm:pt>
    <dgm:pt modelId="{6A4C5D9A-39BD-4369-9D35-68BC851E5EC7}" type="pres">
      <dgm:prSet presAssocID="{77C7CEA5-2A8E-41B6-A95C-2B9CA07A05E6}" presName="pillarX" presStyleLbl="node1" presStyleIdx="1" presStyleCnt="4" custLinFactNeighborX="-554" custLinFactNeighborY="151">
        <dgm:presLayoutVars>
          <dgm:bulletEnabled val="1"/>
        </dgm:presLayoutVars>
      </dgm:prSet>
      <dgm:spPr/>
    </dgm:pt>
    <dgm:pt modelId="{2B4698E8-15F9-4ECB-A7F8-343B44349AC5}" type="pres">
      <dgm:prSet presAssocID="{1B150907-1CDE-4B93-B938-AF9A11052CDC}" presName="pillarX" presStyleLbl="node1" presStyleIdx="2" presStyleCnt="4">
        <dgm:presLayoutVars>
          <dgm:bulletEnabled val="1"/>
        </dgm:presLayoutVars>
      </dgm:prSet>
      <dgm:spPr/>
    </dgm:pt>
    <dgm:pt modelId="{7563C137-7A86-481A-86F5-3C1EEC52EB30}" type="pres">
      <dgm:prSet presAssocID="{CF2F65D3-C011-4134-8C67-F7642FEAAF8E}" presName="pillarX" presStyleLbl="node1" presStyleIdx="3" presStyleCnt="4" custLinFactNeighborX="-554" custLinFactNeighborY="151">
        <dgm:presLayoutVars>
          <dgm:bulletEnabled val="1"/>
        </dgm:presLayoutVars>
      </dgm:prSet>
      <dgm:spPr/>
    </dgm:pt>
    <dgm:pt modelId="{2E7B7C56-BCC3-4413-BF30-7D78D387EC83}" type="pres">
      <dgm:prSet presAssocID="{E7EA7AB0-CF24-44D2-83C8-05E1AA83CB50}" presName="base" presStyleLbl="dkBgShp" presStyleIdx="1" presStyleCnt="2"/>
      <dgm:spPr/>
    </dgm:pt>
  </dgm:ptLst>
  <dgm:cxnLst>
    <dgm:cxn modelId="{3D74611D-C4D3-43EC-B85D-0FFF168FCF7D}" type="presOf" srcId="{E7EA7AB0-CF24-44D2-83C8-05E1AA83CB50}" destId="{FC34D44F-7AA3-4561-87B2-899066A6782F}" srcOrd="0" destOrd="0" presId="urn:microsoft.com/office/officeart/2005/8/layout/hList3"/>
    <dgm:cxn modelId="{0D45A63A-CE71-4C83-8DD5-FF318934D0B5}" srcId="{E7EA7AB0-CF24-44D2-83C8-05E1AA83CB50}" destId="{68A47592-3922-415D-AD02-C747D9412AA1}" srcOrd="0" destOrd="0" parTransId="{5DFEFADC-CC36-4BD4-AA17-40CAB42E3E02}" sibTransId="{0A6D1406-816E-44AC-AEE6-E798160E85AC}"/>
    <dgm:cxn modelId="{83E17942-490A-42E4-9865-ECDF265C12D0}" srcId="{E1740BB7-C254-45C1-9C61-D77B7DFFD812}" destId="{E7EA7AB0-CF24-44D2-83C8-05E1AA83CB50}" srcOrd="0" destOrd="0" parTransId="{75F9A6E1-18C4-4148-9680-2E5324DD165E}" sibTransId="{700EFA4B-FD20-43D4-B74B-1B92581692A8}"/>
    <dgm:cxn modelId="{FA776568-36F1-4072-A661-C55114DDCB70}" type="presOf" srcId="{1B150907-1CDE-4B93-B938-AF9A11052CDC}" destId="{2B4698E8-15F9-4ECB-A7F8-343B44349AC5}" srcOrd="0" destOrd="0" presId="urn:microsoft.com/office/officeart/2005/8/layout/hList3"/>
    <dgm:cxn modelId="{C07A546A-B4C0-4AB8-927A-4AF811C1A44B}" type="presOf" srcId="{77C7CEA5-2A8E-41B6-A95C-2B9CA07A05E6}" destId="{6A4C5D9A-39BD-4369-9D35-68BC851E5EC7}" srcOrd="0" destOrd="0" presId="urn:microsoft.com/office/officeart/2005/8/layout/hList3"/>
    <dgm:cxn modelId="{9B25EA57-C1C9-4B88-A489-932144214E8A}" srcId="{E7EA7AB0-CF24-44D2-83C8-05E1AA83CB50}" destId="{77C7CEA5-2A8E-41B6-A95C-2B9CA07A05E6}" srcOrd="1" destOrd="0" parTransId="{EE2E9BF8-2A09-4FC8-A162-F565C0E06DEF}" sibTransId="{0CCC0764-C2E6-4CE1-BCB2-8C6B4A2A9929}"/>
    <dgm:cxn modelId="{ECB229CC-2504-4E1C-8101-FB7FEB010BA7}" type="presOf" srcId="{E1740BB7-C254-45C1-9C61-D77B7DFFD812}" destId="{346B86C5-9389-4A6F-9D11-4A879EB9065B}" srcOrd="0" destOrd="0" presId="urn:microsoft.com/office/officeart/2005/8/layout/hList3"/>
    <dgm:cxn modelId="{7D09A3D4-46F6-4770-845A-54508B5C0C13}" type="presOf" srcId="{CF2F65D3-C011-4134-8C67-F7642FEAAF8E}" destId="{7563C137-7A86-481A-86F5-3C1EEC52EB30}" srcOrd="0" destOrd="0" presId="urn:microsoft.com/office/officeart/2005/8/layout/hList3"/>
    <dgm:cxn modelId="{D8EDDBDC-06E1-4685-9F76-DA1E684CD2E4}" srcId="{E7EA7AB0-CF24-44D2-83C8-05E1AA83CB50}" destId="{1B150907-1CDE-4B93-B938-AF9A11052CDC}" srcOrd="2" destOrd="0" parTransId="{826032F1-7119-4E94-9021-856402FB6EA6}" sibTransId="{A2F3CC89-3C93-4520-AB56-1C91E7127A20}"/>
    <dgm:cxn modelId="{2D98BCDD-7C8F-42C4-A79F-9CEF1C70A98A}" srcId="{E7EA7AB0-CF24-44D2-83C8-05E1AA83CB50}" destId="{CF2F65D3-C011-4134-8C67-F7642FEAAF8E}" srcOrd="3" destOrd="0" parTransId="{153EE45F-0CA3-4E08-80A4-0BB85C42F9CC}" sibTransId="{8B42E53F-CAB2-4EA9-BA70-A00440F023CC}"/>
    <dgm:cxn modelId="{F6AEC7F8-82CE-45FB-A291-9903832316C9}" type="presOf" srcId="{68A47592-3922-415D-AD02-C747D9412AA1}" destId="{8C378EC8-47AB-42DB-8836-5654F11860FC}" srcOrd="0" destOrd="0" presId="urn:microsoft.com/office/officeart/2005/8/layout/hList3"/>
    <dgm:cxn modelId="{781718F4-3DE0-4E9B-82F0-D7272DF2124F}" type="presParOf" srcId="{346B86C5-9389-4A6F-9D11-4A879EB9065B}" destId="{FC34D44F-7AA3-4561-87B2-899066A6782F}" srcOrd="0" destOrd="0" presId="urn:microsoft.com/office/officeart/2005/8/layout/hList3"/>
    <dgm:cxn modelId="{56A24CE7-D52A-4C47-8199-AB406B12339C}" type="presParOf" srcId="{346B86C5-9389-4A6F-9D11-4A879EB9065B}" destId="{D171CCDE-806C-4797-B5CD-F612B388935A}" srcOrd="1" destOrd="0" presId="urn:microsoft.com/office/officeart/2005/8/layout/hList3"/>
    <dgm:cxn modelId="{7FFC07A0-85FF-4250-82E7-DC10576BEB72}" type="presParOf" srcId="{D171CCDE-806C-4797-B5CD-F612B388935A}" destId="{8C378EC8-47AB-42DB-8836-5654F11860FC}" srcOrd="0" destOrd="0" presId="urn:microsoft.com/office/officeart/2005/8/layout/hList3"/>
    <dgm:cxn modelId="{24278B9A-9076-4E90-B562-E7889E0FA580}" type="presParOf" srcId="{D171CCDE-806C-4797-B5CD-F612B388935A}" destId="{6A4C5D9A-39BD-4369-9D35-68BC851E5EC7}" srcOrd="1" destOrd="0" presId="urn:microsoft.com/office/officeart/2005/8/layout/hList3"/>
    <dgm:cxn modelId="{D8E06903-41B2-47DE-8F1B-55D5DBBD2670}" type="presParOf" srcId="{D171CCDE-806C-4797-B5CD-F612B388935A}" destId="{2B4698E8-15F9-4ECB-A7F8-343B44349AC5}" srcOrd="2" destOrd="0" presId="urn:microsoft.com/office/officeart/2005/8/layout/hList3"/>
    <dgm:cxn modelId="{EE751D8F-A181-40A9-8C56-94319294B3DB}" type="presParOf" srcId="{D171CCDE-806C-4797-B5CD-F612B388935A}" destId="{7563C137-7A86-481A-86F5-3C1EEC52EB30}" srcOrd="3" destOrd="0" presId="urn:microsoft.com/office/officeart/2005/8/layout/hList3"/>
    <dgm:cxn modelId="{6D13D7BC-1BA3-425A-97F1-50C667D0F289}" type="presParOf" srcId="{346B86C5-9389-4A6F-9D11-4A879EB9065B}" destId="{2E7B7C56-BCC3-4413-BF30-7D78D387EC83}" srcOrd="2" destOrd="0" presId="urn:microsoft.com/office/officeart/2005/8/layout/hList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2BBEBB-6B3F-43D9-A69E-B85FE7ED5185}"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s-ES"/>
        </a:p>
      </dgm:t>
    </dgm:pt>
    <dgm:pt modelId="{AD116081-D3C2-43A3-88A1-DCBA8574D1EA}">
      <dgm:prSet phldrT="[Texto]" custT="1"/>
      <dgm:spPr/>
      <dgm:t>
        <a:bodyPr/>
        <a:lstStyle/>
        <a:p>
          <a:r>
            <a:rPr lang="es-ES" sz="1800" dirty="0">
              <a:solidFill>
                <a:schemeClr val="bg2">
                  <a:lumMod val="10000"/>
                </a:schemeClr>
              </a:solidFill>
              <a:latin typeface="Times New Roman" panose="02020603050405020304" pitchFamily="18" charset="0"/>
              <a:cs typeface="Times New Roman" panose="02020603050405020304" pitchFamily="18" charset="0"/>
            </a:rPr>
            <a:t>Poder de los grupos de interés</a:t>
          </a:r>
        </a:p>
      </dgm:t>
    </dgm:pt>
    <dgm:pt modelId="{1FC42A20-4EBF-4049-87A9-7C13409248CC}" type="parTrans" cxnId="{CE4D6A3C-9558-440C-8936-8258B3F8B4DD}">
      <dgm:prSet/>
      <dgm:spPr/>
      <dgm:t>
        <a:bodyPr/>
        <a:lstStyle/>
        <a:p>
          <a:endParaRPr lang="es-ES"/>
        </a:p>
      </dgm:t>
    </dgm:pt>
    <dgm:pt modelId="{632585E0-664D-43EE-A01E-A18D7123A56A}" type="sibTrans" cxnId="{CE4D6A3C-9558-440C-8936-8258B3F8B4DD}">
      <dgm:prSet/>
      <dgm:spPr/>
      <dgm:t>
        <a:bodyPr/>
        <a:lstStyle/>
        <a:p>
          <a:endParaRPr lang="es-ES"/>
        </a:p>
      </dgm:t>
    </dgm:pt>
    <dgm:pt modelId="{1C36962D-B81C-4EE1-BC6A-16B6F6B80ADE}">
      <dgm:prSet phldrT="[Texto]" custT="1"/>
      <dgm:spPr/>
      <dgm:t>
        <a:bodyPr/>
        <a:lstStyle/>
        <a:p>
          <a:r>
            <a:rPr lang="es-ES" sz="1600" dirty="0">
              <a:solidFill>
                <a:schemeClr val="bg2">
                  <a:lumMod val="10000"/>
                </a:schemeClr>
              </a:solidFill>
              <a:latin typeface="Times New Roman" panose="02020603050405020304" pitchFamily="18" charset="0"/>
              <a:cs typeface="Times New Roman" panose="02020603050405020304" pitchFamily="18" charset="0"/>
            </a:rPr>
            <a:t>Dependencia de recursos por los </a:t>
          </a:r>
          <a:r>
            <a:rPr lang="es-ES" sz="1600" dirty="0" err="1">
              <a:solidFill>
                <a:schemeClr val="bg2">
                  <a:lumMod val="10000"/>
                </a:schemeClr>
              </a:solidFill>
              <a:latin typeface="Times New Roman" panose="02020603050405020304" pitchFamily="18" charset="0"/>
              <a:cs typeface="Times New Roman" panose="02020603050405020304" pitchFamily="18" charset="0"/>
            </a:rPr>
            <a:t>Stakeholders</a:t>
          </a:r>
          <a:endParaRPr lang="es-ES" sz="1600" dirty="0">
            <a:solidFill>
              <a:schemeClr val="bg2">
                <a:lumMod val="10000"/>
              </a:schemeClr>
            </a:solidFill>
            <a:latin typeface="Times New Roman" panose="02020603050405020304" pitchFamily="18" charset="0"/>
            <a:cs typeface="Times New Roman" panose="02020603050405020304" pitchFamily="18" charset="0"/>
          </a:endParaRPr>
        </a:p>
      </dgm:t>
    </dgm:pt>
    <dgm:pt modelId="{2273B083-34BD-49C5-BA7C-604FC0E8767E}" type="parTrans" cxnId="{B09C28A4-91D9-4462-B014-550E9777A35F}">
      <dgm:prSet/>
      <dgm:spPr/>
      <dgm:t>
        <a:bodyPr/>
        <a:lstStyle/>
        <a:p>
          <a:endParaRPr lang="es-ES"/>
        </a:p>
      </dgm:t>
    </dgm:pt>
    <dgm:pt modelId="{249FDEA8-7BF1-468B-8336-C67359CD19F0}" type="sibTrans" cxnId="{B09C28A4-91D9-4462-B014-550E9777A35F}">
      <dgm:prSet/>
      <dgm:spPr/>
      <dgm:t>
        <a:bodyPr/>
        <a:lstStyle/>
        <a:p>
          <a:endParaRPr lang="es-ES"/>
        </a:p>
      </dgm:t>
    </dgm:pt>
    <dgm:pt modelId="{BBF38186-B5C6-4753-9EC6-02D1D9B9A2B4}">
      <dgm:prSet phldrT="[Texto]" custT="1"/>
      <dgm:spPr/>
      <dgm:t>
        <a:bodyPr/>
        <a:lstStyle/>
        <a:p>
          <a:r>
            <a:rPr lang="es-ES" sz="1800" dirty="0">
              <a:solidFill>
                <a:schemeClr val="bg2">
                  <a:lumMod val="10000"/>
                </a:schemeClr>
              </a:solidFill>
              <a:latin typeface="Times New Roman" panose="02020603050405020304" pitchFamily="18" charset="0"/>
              <a:cs typeface="Times New Roman" panose="02020603050405020304" pitchFamily="18" charset="0"/>
            </a:rPr>
            <a:t>Postura </a:t>
          </a:r>
          <a:r>
            <a:rPr lang="es-ES" sz="1600" dirty="0">
              <a:solidFill>
                <a:schemeClr val="bg2">
                  <a:lumMod val="10000"/>
                </a:schemeClr>
              </a:solidFill>
              <a:latin typeface="Times New Roman" panose="02020603050405020304" pitchFamily="18" charset="0"/>
              <a:cs typeface="Times New Roman" panose="02020603050405020304" pitchFamily="18" charset="0"/>
            </a:rPr>
            <a:t>Estratégica</a:t>
          </a:r>
        </a:p>
      </dgm:t>
    </dgm:pt>
    <dgm:pt modelId="{66A081C7-C620-4147-A974-8D73367F7175}" type="parTrans" cxnId="{5DB9B20B-4269-4272-B654-11D6B85ED43D}">
      <dgm:prSet/>
      <dgm:spPr/>
      <dgm:t>
        <a:bodyPr/>
        <a:lstStyle/>
        <a:p>
          <a:endParaRPr lang="es-ES"/>
        </a:p>
      </dgm:t>
    </dgm:pt>
    <dgm:pt modelId="{86CD569D-CD87-4923-83EF-20E52691115B}" type="sibTrans" cxnId="{5DB9B20B-4269-4272-B654-11D6B85ED43D}">
      <dgm:prSet/>
      <dgm:spPr/>
      <dgm:t>
        <a:bodyPr/>
        <a:lstStyle/>
        <a:p>
          <a:endParaRPr lang="es-ES"/>
        </a:p>
      </dgm:t>
    </dgm:pt>
    <dgm:pt modelId="{4F620B71-E09B-47CB-9265-4FC8DD9EA2A5}">
      <dgm:prSet phldrT="[Texto]" custT="1"/>
      <dgm:spPr/>
      <dgm:t>
        <a:bodyPr/>
        <a:lstStyle/>
        <a:p>
          <a:r>
            <a:rPr lang="es-ES" sz="1600" dirty="0">
              <a:solidFill>
                <a:schemeClr val="bg2">
                  <a:lumMod val="10000"/>
                </a:schemeClr>
              </a:solidFill>
              <a:latin typeface="Times New Roman" panose="02020603050405020304" pitchFamily="18" charset="0"/>
              <a:cs typeface="Times New Roman" panose="02020603050405020304" pitchFamily="18" charset="0"/>
            </a:rPr>
            <a:t>Actitud en la integración de la demanda</a:t>
          </a:r>
        </a:p>
      </dgm:t>
    </dgm:pt>
    <dgm:pt modelId="{EB2B7C50-A07E-4793-B796-67B650F73C01}" type="parTrans" cxnId="{7EF7C48C-A07E-41F4-AC90-990918A86E34}">
      <dgm:prSet/>
      <dgm:spPr/>
      <dgm:t>
        <a:bodyPr/>
        <a:lstStyle/>
        <a:p>
          <a:endParaRPr lang="es-ES"/>
        </a:p>
      </dgm:t>
    </dgm:pt>
    <dgm:pt modelId="{ED1FB458-24E5-41B4-B6CD-A05E08C03105}" type="sibTrans" cxnId="{7EF7C48C-A07E-41F4-AC90-990918A86E34}">
      <dgm:prSet/>
      <dgm:spPr/>
      <dgm:t>
        <a:bodyPr/>
        <a:lstStyle/>
        <a:p>
          <a:endParaRPr lang="es-ES"/>
        </a:p>
      </dgm:t>
    </dgm:pt>
    <dgm:pt modelId="{CB10E728-1A67-4565-93C0-C95180C923B8}">
      <dgm:prSet phldrT="[Texto]" custT="1"/>
      <dgm:spPr/>
      <dgm:t>
        <a:bodyPr/>
        <a:lstStyle/>
        <a:p>
          <a:r>
            <a:rPr lang="es-ES" sz="1600" dirty="0">
              <a:solidFill>
                <a:schemeClr val="bg2">
                  <a:lumMod val="10000"/>
                </a:schemeClr>
              </a:solidFill>
              <a:latin typeface="Times New Roman" panose="02020603050405020304" pitchFamily="18" charset="0"/>
              <a:cs typeface="Times New Roman" panose="02020603050405020304" pitchFamily="18" charset="0"/>
            </a:rPr>
            <a:t>Desempeño Económico</a:t>
          </a:r>
        </a:p>
      </dgm:t>
    </dgm:pt>
    <dgm:pt modelId="{D83EEE0A-135C-4B1D-BEA2-8DA22C54BACA}" type="parTrans" cxnId="{1AC266BA-14F9-4277-8A34-D02CCBA04C0A}">
      <dgm:prSet/>
      <dgm:spPr/>
      <dgm:t>
        <a:bodyPr/>
        <a:lstStyle/>
        <a:p>
          <a:endParaRPr lang="es-ES"/>
        </a:p>
      </dgm:t>
    </dgm:pt>
    <dgm:pt modelId="{3C93843D-3CAF-4021-A2F0-A8F7AB98D24F}" type="sibTrans" cxnId="{1AC266BA-14F9-4277-8A34-D02CCBA04C0A}">
      <dgm:prSet/>
      <dgm:spPr/>
      <dgm:t>
        <a:bodyPr/>
        <a:lstStyle/>
        <a:p>
          <a:endParaRPr lang="es-ES"/>
        </a:p>
      </dgm:t>
    </dgm:pt>
    <dgm:pt modelId="{561D1E28-D266-4E1E-9EA5-A07AE2C06FDC}">
      <dgm:prSet phldrT="[Texto]" custT="1"/>
      <dgm:spPr/>
      <dgm:t>
        <a:bodyPr/>
        <a:lstStyle/>
        <a:p>
          <a:r>
            <a:rPr lang="es-ES" sz="1600" dirty="0">
              <a:solidFill>
                <a:schemeClr val="bg2">
                  <a:lumMod val="10000"/>
                </a:schemeClr>
              </a:solidFill>
              <a:latin typeface="Times New Roman" panose="02020603050405020304" pitchFamily="18" charset="0"/>
              <a:cs typeface="Times New Roman" panose="02020603050405020304" pitchFamily="18" charset="0"/>
            </a:rPr>
            <a:t>Tamaño, ámbito, forma organizativa. </a:t>
          </a:r>
        </a:p>
      </dgm:t>
    </dgm:pt>
    <dgm:pt modelId="{1A753AB4-A6A6-4FE4-B0FC-103BBBE62CAF}" type="parTrans" cxnId="{DF332502-E8A6-4BCB-9BE9-0B9D71F37D9E}">
      <dgm:prSet/>
      <dgm:spPr/>
      <dgm:t>
        <a:bodyPr/>
        <a:lstStyle/>
        <a:p>
          <a:endParaRPr lang="es-ES"/>
        </a:p>
      </dgm:t>
    </dgm:pt>
    <dgm:pt modelId="{CF5AD4BC-735C-4AC8-9825-8AB66DFFC760}" type="sibTrans" cxnId="{DF332502-E8A6-4BCB-9BE9-0B9D71F37D9E}">
      <dgm:prSet/>
      <dgm:spPr/>
      <dgm:t>
        <a:bodyPr/>
        <a:lstStyle/>
        <a:p>
          <a:endParaRPr lang="es-ES"/>
        </a:p>
      </dgm:t>
    </dgm:pt>
    <dgm:pt modelId="{81614840-72C3-4710-8559-EB51A2721595}" type="pres">
      <dgm:prSet presAssocID="{062BBEBB-6B3F-43D9-A69E-B85FE7ED5185}" presName="compositeShape" presStyleCnt="0">
        <dgm:presLayoutVars>
          <dgm:chMax val="7"/>
          <dgm:dir/>
          <dgm:resizeHandles val="exact"/>
        </dgm:presLayoutVars>
      </dgm:prSet>
      <dgm:spPr/>
    </dgm:pt>
    <dgm:pt modelId="{9766F8E0-9B89-4061-9D93-58A0934B617F}" type="pres">
      <dgm:prSet presAssocID="{AD116081-D3C2-43A3-88A1-DCBA8574D1EA}" presName="circ1" presStyleLbl="vennNode1" presStyleIdx="0" presStyleCnt="3"/>
      <dgm:spPr/>
    </dgm:pt>
    <dgm:pt modelId="{A0F3CB00-5D88-43EE-A5FE-B4E5EB2DE7D0}" type="pres">
      <dgm:prSet presAssocID="{AD116081-D3C2-43A3-88A1-DCBA8574D1EA}" presName="circ1Tx" presStyleLbl="revTx" presStyleIdx="0" presStyleCnt="0">
        <dgm:presLayoutVars>
          <dgm:chMax val="0"/>
          <dgm:chPref val="0"/>
          <dgm:bulletEnabled val="1"/>
        </dgm:presLayoutVars>
      </dgm:prSet>
      <dgm:spPr/>
    </dgm:pt>
    <dgm:pt modelId="{5E8DF576-A3D8-496B-B943-D64D5D4BEDA1}" type="pres">
      <dgm:prSet presAssocID="{BBF38186-B5C6-4753-9EC6-02D1D9B9A2B4}" presName="circ2" presStyleLbl="vennNode1" presStyleIdx="1" presStyleCnt="3"/>
      <dgm:spPr/>
    </dgm:pt>
    <dgm:pt modelId="{E8866D98-5DEA-41FF-B92B-AAFF3E1BF71D}" type="pres">
      <dgm:prSet presAssocID="{BBF38186-B5C6-4753-9EC6-02D1D9B9A2B4}" presName="circ2Tx" presStyleLbl="revTx" presStyleIdx="0" presStyleCnt="0">
        <dgm:presLayoutVars>
          <dgm:chMax val="0"/>
          <dgm:chPref val="0"/>
          <dgm:bulletEnabled val="1"/>
        </dgm:presLayoutVars>
      </dgm:prSet>
      <dgm:spPr/>
    </dgm:pt>
    <dgm:pt modelId="{E259D2E1-9BFB-4E03-BA7A-F4C87500B7DD}" type="pres">
      <dgm:prSet presAssocID="{CB10E728-1A67-4565-93C0-C95180C923B8}" presName="circ3" presStyleLbl="vennNode1" presStyleIdx="2" presStyleCnt="3"/>
      <dgm:spPr/>
    </dgm:pt>
    <dgm:pt modelId="{DB4F44D5-7FC0-497A-A56F-99C28FD31403}" type="pres">
      <dgm:prSet presAssocID="{CB10E728-1A67-4565-93C0-C95180C923B8}" presName="circ3Tx" presStyleLbl="revTx" presStyleIdx="0" presStyleCnt="0">
        <dgm:presLayoutVars>
          <dgm:chMax val="0"/>
          <dgm:chPref val="0"/>
          <dgm:bulletEnabled val="1"/>
        </dgm:presLayoutVars>
      </dgm:prSet>
      <dgm:spPr/>
    </dgm:pt>
  </dgm:ptLst>
  <dgm:cxnLst>
    <dgm:cxn modelId="{DF332502-E8A6-4BCB-9BE9-0B9D71F37D9E}" srcId="{CB10E728-1A67-4565-93C0-C95180C923B8}" destId="{561D1E28-D266-4E1E-9EA5-A07AE2C06FDC}" srcOrd="0" destOrd="0" parTransId="{1A753AB4-A6A6-4FE4-B0FC-103BBBE62CAF}" sibTransId="{CF5AD4BC-735C-4AC8-9825-8AB66DFFC760}"/>
    <dgm:cxn modelId="{5DB9B20B-4269-4272-B654-11D6B85ED43D}" srcId="{062BBEBB-6B3F-43D9-A69E-B85FE7ED5185}" destId="{BBF38186-B5C6-4753-9EC6-02D1D9B9A2B4}" srcOrd="1" destOrd="0" parTransId="{66A081C7-C620-4147-A974-8D73367F7175}" sibTransId="{86CD569D-CD87-4923-83EF-20E52691115B}"/>
    <dgm:cxn modelId="{78891912-322E-452B-83E1-F818753250CC}" type="presOf" srcId="{CB10E728-1A67-4565-93C0-C95180C923B8}" destId="{DB4F44D5-7FC0-497A-A56F-99C28FD31403}" srcOrd="1" destOrd="0" presId="urn:microsoft.com/office/officeart/2005/8/layout/venn1"/>
    <dgm:cxn modelId="{40365412-94FD-4B3E-AFFD-F930C99626B8}" type="presOf" srcId="{BBF38186-B5C6-4753-9EC6-02D1D9B9A2B4}" destId="{E8866D98-5DEA-41FF-B92B-AAFF3E1BF71D}" srcOrd="1" destOrd="0" presId="urn:microsoft.com/office/officeart/2005/8/layout/venn1"/>
    <dgm:cxn modelId="{B9BFAA13-9C05-4D9D-A71B-8EEF8CD06991}" type="presOf" srcId="{062BBEBB-6B3F-43D9-A69E-B85FE7ED5185}" destId="{81614840-72C3-4710-8559-EB51A2721595}" srcOrd="0" destOrd="0" presId="urn:microsoft.com/office/officeart/2005/8/layout/venn1"/>
    <dgm:cxn modelId="{24231F21-BC8F-444E-BADC-2CBB033619F8}" type="presOf" srcId="{561D1E28-D266-4E1E-9EA5-A07AE2C06FDC}" destId="{E259D2E1-9BFB-4E03-BA7A-F4C87500B7DD}" srcOrd="0" destOrd="1" presId="urn:microsoft.com/office/officeart/2005/8/layout/venn1"/>
    <dgm:cxn modelId="{F1C94534-4B6D-4DFA-B4CB-F29590EBCF45}" type="presOf" srcId="{BBF38186-B5C6-4753-9EC6-02D1D9B9A2B4}" destId="{5E8DF576-A3D8-496B-B943-D64D5D4BEDA1}" srcOrd="0" destOrd="0" presId="urn:microsoft.com/office/officeart/2005/8/layout/venn1"/>
    <dgm:cxn modelId="{CE4D6A3C-9558-440C-8936-8258B3F8B4DD}" srcId="{062BBEBB-6B3F-43D9-A69E-B85FE7ED5185}" destId="{AD116081-D3C2-43A3-88A1-DCBA8574D1EA}" srcOrd="0" destOrd="0" parTransId="{1FC42A20-4EBF-4049-87A9-7C13409248CC}" sibTransId="{632585E0-664D-43EE-A01E-A18D7123A56A}"/>
    <dgm:cxn modelId="{3FAFB23D-ADC9-42C7-8700-AB8AD081FB55}" type="presOf" srcId="{AD116081-D3C2-43A3-88A1-DCBA8574D1EA}" destId="{A0F3CB00-5D88-43EE-A5FE-B4E5EB2DE7D0}" srcOrd="1" destOrd="0" presId="urn:microsoft.com/office/officeart/2005/8/layout/venn1"/>
    <dgm:cxn modelId="{483B6557-1FAA-4F70-91EC-987DBE436CFA}" type="presOf" srcId="{561D1E28-D266-4E1E-9EA5-A07AE2C06FDC}" destId="{DB4F44D5-7FC0-497A-A56F-99C28FD31403}" srcOrd="1" destOrd="1" presId="urn:microsoft.com/office/officeart/2005/8/layout/venn1"/>
    <dgm:cxn modelId="{87BB2078-E586-4B50-9D4F-7D4B347EC723}" type="presOf" srcId="{CB10E728-1A67-4565-93C0-C95180C923B8}" destId="{E259D2E1-9BFB-4E03-BA7A-F4C87500B7DD}" srcOrd="0" destOrd="0" presId="urn:microsoft.com/office/officeart/2005/8/layout/venn1"/>
    <dgm:cxn modelId="{29363A84-F1E0-4E3B-8331-A95C8B75D199}" type="presOf" srcId="{4F620B71-E09B-47CB-9265-4FC8DD9EA2A5}" destId="{E8866D98-5DEA-41FF-B92B-AAFF3E1BF71D}" srcOrd="1" destOrd="1" presId="urn:microsoft.com/office/officeart/2005/8/layout/venn1"/>
    <dgm:cxn modelId="{7EF7C48C-A07E-41F4-AC90-990918A86E34}" srcId="{BBF38186-B5C6-4753-9EC6-02D1D9B9A2B4}" destId="{4F620B71-E09B-47CB-9265-4FC8DD9EA2A5}" srcOrd="0" destOrd="0" parTransId="{EB2B7C50-A07E-4793-B796-67B650F73C01}" sibTransId="{ED1FB458-24E5-41B4-B6CD-A05E08C03105}"/>
    <dgm:cxn modelId="{B09C28A4-91D9-4462-B014-550E9777A35F}" srcId="{AD116081-D3C2-43A3-88A1-DCBA8574D1EA}" destId="{1C36962D-B81C-4EE1-BC6A-16B6F6B80ADE}" srcOrd="0" destOrd="0" parTransId="{2273B083-34BD-49C5-BA7C-604FC0E8767E}" sibTransId="{249FDEA8-7BF1-468B-8336-C67359CD19F0}"/>
    <dgm:cxn modelId="{1AC266BA-14F9-4277-8A34-D02CCBA04C0A}" srcId="{062BBEBB-6B3F-43D9-A69E-B85FE7ED5185}" destId="{CB10E728-1A67-4565-93C0-C95180C923B8}" srcOrd="2" destOrd="0" parTransId="{D83EEE0A-135C-4B1D-BEA2-8DA22C54BACA}" sibTransId="{3C93843D-3CAF-4021-A2F0-A8F7AB98D24F}"/>
    <dgm:cxn modelId="{DCAEDBD2-AB2B-43F2-B01A-F2512C7828A6}" type="presOf" srcId="{AD116081-D3C2-43A3-88A1-DCBA8574D1EA}" destId="{9766F8E0-9B89-4061-9D93-58A0934B617F}" srcOrd="0" destOrd="0" presId="urn:microsoft.com/office/officeart/2005/8/layout/venn1"/>
    <dgm:cxn modelId="{E26098D5-3974-4414-A7B3-42C641AE4144}" type="presOf" srcId="{1C36962D-B81C-4EE1-BC6A-16B6F6B80ADE}" destId="{9766F8E0-9B89-4061-9D93-58A0934B617F}" srcOrd="0" destOrd="1" presId="urn:microsoft.com/office/officeart/2005/8/layout/venn1"/>
    <dgm:cxn modelId="{99229EE1-FC98-4136-898A-87A5F992606E}" type="presOf" srcId="{4F620B71-E09B-47CB-9265-4FC8DD9EA2A5}" destId="{5E8DF576-A3D8-496B-B943-D64D5D4BEDA1}" srcOrd="0" destOrd="1" presId="urn:microsoft.com/office/officeart/2005/8/layout/venn1"/>
    <dgm:cxn modelId="{D587ABEE-C03B-498B-83DB-5F61427992F1}" type="presOf" srcId="{1C36962D-B81C-4EE1-BC6A-16B6F6B80ADE}" destId="{A0F3CB00-5D88-43EE-A5FE-B4E5EB2DE7D0}" srcOrd="1" destOrd="1" presId="urn:microsoft.com/office/officeart/2005/8/layout/venn1"/>
    <dgm:cxn modelId="{BE540F17-B6E9-43E5-8B7C-4D7C3D73A18F}" type="presParOf" srcId="{81614840-72C3-4710-8559-EB51A2721595}" destId="{9766F8E0-9B89-4061-9D93-58A0934B617F}" srcOrd="0" destOrd="0" presId="urn:microsoft.com/office/officeart/2005/8/layout/venn1"/>
    <dgm:cxn modelId="{8F65D7FD-A64A-4E37-A0A5-4ED82F4E34EF}" type="presParOf" srcId="{81614840-72C3-4710-8559-EB51A2721595}" destId="{A0F3CB00-5D88-43EE-A5FE-B4E5EB2DE7D0}" srcOrd="1" destOrd="0" presId="urn:microsoft.com/office/officeart/2005/8/layout/venn1"/>
    <dgm:cxn modelId="{BFFDAB10-446F-4E03-8553-29EF853F323B}" type="presParOf" srcId="{81614840-72C3-4710-8559-EB51A2721595}" destId="{5E8DF576-A3D8-496B-B943-D64D5D4BEDA1}" srcOrd="2" destOrd="0" presId="urn:microsoft.com/office/officeart/2005/8/layout/venn1"/>
    <dgm:cxn modelId="{3D405E54-8976-468B-9BA2-74800723A22C}" type="presParOf" srcId="{81614840-72C3-4710-8559-EB51A2721595}" destId="{E8866D98-5DEA-41FF-B92B-AAFF3E1BF71D}" srcOrd="3" destOrd="0" presId="urn:microsoft.com/office/officeart/2005/8/layout/venn1"/>
    <dgm:cxn modelId="{AAF2BACF-92B7-4A4B-9606-052E9D3072F1}" type="presParOf" srcId="{81614840-72C3-4710-8559-EB51A2721595}" destId="{E259D2E1-9BFB-4E03-BA7A-F4C87500B7DD}" srcOrd="4" destOrd="0" presId="urn:microsoft.com/office/officeart/2005/8/layout/venn1"/>
    <dgm:cxn modelId="{CC52843E-04FC-4DAC-A81F-61EEA09FF82A}" type="presParOf" srcId="{81614840-72C3-4710-8559-EB51A2721595}" destId="{DB4F44D5-7FC0-497A-A56F-99C28FD3140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77AA53-97FB-4179-B2A8-2B7C7BC37E74}" type="doc">
      <dgm:prSet loTypeId="urn:microsoft.com/office/officeart/2005/8/layout/gear1" loCatId="relationship" qsTypeId="urn:microsoft.com/office/officeart/2005/8/quickstyle/simple1" qsCatId="simple" csTypeId="urn:microsoft.com/office/officeart/2005/8/colors/colorful3" csCatId="colorful" phldr="1"/>
      <dgm:spPr/>
      <dgm:t>
        <a:bodyPr/>
        <a:lstStyle/>
        <a:p>
          <a:endParaRPr lang="es-EC"/>
        </a:p>
      </dgm:t>
    </dgm:pt>
    <dgm:pt modelId="{818F102C-36B0-433B-9B0D-ADE4BC2B7B5E}">
      <dgm:prSet phldrT="[Texto]" custT="1"/>
      <dgm:spPr/>
      <dgm:t>
        <a:bodyPr/>
        <a:lstStyle/>
        <a:p>
          <a:r>
            <a:rPr lang="es-EC" sz="1400" b="1" dirty="0">
              <a:solidFill>
                <a:schemeClr val="tx2">
                  <a:lumMod val="50000"/>
                </a:schemeClr>
              </a:solidFill>
            </a:rPr>
            <a:t>Tipología de la investigación</a:t>
          </a:r>
        </a:p>
        <a:p>
          <a:r>
            <a:rPr lang="es-EC" sz="1400" b="0" dirty="0">
              <a:solidFill>
                <a:schemeClr val="tx2">
                  <a:lumMod val="50000"/>
                </a:schemeClr>
              </a:solidFill>
            </a:rPr>
            <a:t>no experimental transaccional de tipo correlacional</a:t>
          </a:r>
          <a:endParaRPr lang="es-EC" sz="1400" b="1" dirty="0">
            <a:solidFill>
              <a:schemeClr val="tx2">
                <a:lumMod val="50000"/>
              </a:schemeClr>
            </a:solidFill>
          </a:endParaRPr>
        </a:p>
      </dgm:t>
    </dgm:pt>
    <dgm:pt modelId="{794A90B0-7B97-47DC-9D99-120898FCDD98}" type="parTrans" cxnId="{A1197E60-268E-4E08-8A9D-EC0FD8195F02}">
      <dgm:prSet/>
      <dgm:spPr/>
      <dgm:t>
        <a:bodyPr/>
        <a:lstStyle/>
        <a:p>
          <a:endParaRPr lang="es-EC"/>
        </a:p>
      </dgm:t>
    </dgm:pt>
    <dgm:pt modelId="{62DD63C6-E9AF-4DF7-B0AF-187CDC50A9B7}" type="sibTrans" cxnId="{A1197E60-268E-4E08-8A9D-EC0FD8195F02}">
      <dgm:prSet/>
      <dgm:spPr/>
      <dgm:t>
        <a:bodyPr/>
        <a:lstStyle/>
        <a:p>
          <a:endParaRPr lang="es-EC"/>
        </a:p>
      </dgm:t>
    </dgm:pt>
    <dgm:pt modelId="{7D7A1390-9A8F-470A-81CF-7E3DC5DEFF2E}">
      <dgm:prSet phldrT="[Texto]" custT="1"/>
      <dgm:spPr/>
      <dgm:t>
        <a:bodyPr/>
        <a:lstStyle/>
        <a:p>
          <a:r>
            <a:rPr lang="es-EC" sz="1400" b="1" dirty="0">
              <a:solidFill>
                <a:schemeClr val="tx2">
                  <a:lumMod val="50000"/>
                </a:schemeClr>
              </a:solidFill>
            </a:rPr>
            <a:t>Fuentes de información</a:t>
          </a:r>
        </a:p>
        <a:p>
          <a:r>
            <a:rPr lang="es-EC" sz="1400" b="0" dirty="0">
              <a:solidFill>
                <a:schemeClr val="tx2">
                  <a:lumMod val="50000"/>
                </a:schemeClr>
              </a:solidFill>
            </a:rPr>
            <a:t>Primarias</a:t>
          </a:r>
        </a:p>
        <a:p>
          <a:r>
            <a:rPr lang="es-EC" sz="1400" b="0" dirty="0">
              <a:solidFill>
                <a:schemeClr val="tx2">
                  <a:lumMod val="50000"/>
                </a:schemeClr>
              </a:solidFill>
            </a:rPr>
            <a:t>Secundarias</a:t>
          </a:r>
        </a:p>
      </dgm:t>
    </dgm:pt>
    <dgm:pt modelId="{E6FA7F91-E68D-42C7-BF45-A8210C22FBDD}" type="parTrans" cxnId="{553E30A4-E6A4-4ED3-B644-46872F97AD90}">
      <dgm:prSet/>
      <dgm:spPr/>
      <dgm:t>
        <a:bodyPr/>
        <a:lstStyle/>
        <a:p>
          <a:endParaRPr lang="es-EC"/>
        </a:p>
      </dgm:t>
    </dgm:pt>
    <dgm:pt modelId="{2BA804E1-9357-4759-9FA1-46FAEBDDF168}" type="sibTrans" cxnId="{553E30A4-E6A4-4ED3-B644-46872F97AD90}">
      <dgm:prSet/>
      <dgm:spPr/>
      <dgm:t>
        <a:bodyPr/>
        <a:lstStyle/>
        <a:p>
          <a:endParaRPr lang="es-EC"/>
        </a:p>
      </dgm:t>
    </dgm:pt>
    <dgm:pt modelId="{E66DDB7F-4FA5-437C-AE8C-40116A9354C5}">
      <dgm:prSet phldrT="[Texto]" custT="1"/>
      <dgm:spPr/>
      <dgm:t>
        <a:bodyPr/>
        <a:lstStyle/>
        <a:p>
          <a:r>
            <a:rPr lang="es-EC" sz="1400" b="1" dirty="0">
              <a:solidFill>
                <a:schemeClr val="tx2">
                  <a:lumMod val="50000"/>
                </a:schemeClr>
              </a:solidFill>
            </a:rPr>
            <a:t>Enfoque de la investigación</a:t>
          </a:r>
        </a:p>
        <a:p>
          <a:endParaRPr lang="es-EC" sz="1400" b="1" dirty="0">
            <a:solidFill>
              <a:schemeClr val="tx2">
                <a:lumMod val="50000"/>
              </a:schemeClr>
            </a:solidFill>
          </a:endParaRPr>
        </a:p>
        <a:p>
          <a:r>
            <a:rPr lang="es-EC" sz="1400" b="0" dirty="0">
              <a:solidFill>
                <a:schemeClr val="tx2">
                  <a:lumMod val="50000"/>
                </a:schemeClr>
              </a:solidFill>
            </a:rPr>
            <a:t>Cuantitativo</a:t>
          </a:r>
          <a:endParaRPr lang="es-EC" sz="1600" dirty="0"/>
        </a:p>
      </dgm:t>
    </dgm:pt>
    <dgm:pt modelId="{CA9D414F-BAB5-45C1-B0B2-90253F37341E}" type="parTrans" cxnId="{F9CE117F-45A4-4C61-AE32-D381B645836C}">
      <dgm:prSet/>
      <dgm:spPr/>
      <dgm:t>
        <a:bodyPr/>
        <a:lstStyle/>
        <a:p>
          <a:endParaRPr lang="es-EC"/>
        </a:p>
      </dgm:t>
    </dgm:pt>
    <dgm:pt modelId="{94389F01-60D6-4E06-9D72-F93319C248C2}" type="sibTrans" cxnId="{F9CE117F-45A4-4C61-AE32-D381B645836C}">
      <dgm:prSet/>
      <dgm:spPr/>
      <dgm:t>
        <a:bodyPr/>
        <a:lstStyle/>
        <a:p>
          <a:endParaRPr lang="es-EC"/>
        </a:p>
      </dgm:t>
    </dgm:pt>
    <dgm:pt modelId="{546250B4-6574-45F0-BE78-592924B69D10}">
      <dgm:prSet phldrT="[Texto]" custT="1"/>
      <dgm:spPr/>
    </dgm:pt>
    <dgm:pt modelId="{27AC4717-5714-4D47-94E2-568BE6B0EF01}" type="parTrans" cxnId="{C075D7FB-B4A4-4E03-B052-016679474CEF}">
      <dgm:prSet/>
      <dgm:spPr/>
      <dgm:t>
        <a:bodyPr/>
        <a:lstStyle/>
        <a:p>
          <a:endParaRPr lang="es-EC"/>
        </a:p>
      </dgm:t>
    </dgm:pt>
    <dgm:pt modelId="{2A58BD17-B1ED-46F3-AA9D-12F0B49A1EB4}" type="sibTrans" cxnId="{C075D7FB-B4A4-4E03-B052-016679474CEF}">
      <dgm:prSet/>
      <dgm:spPr/>
      <dgm:t>
        <a:bodyPr/>
        <a:lstStyle/>
        <a:p>
          <a:endParaRPr lang="es-EC"/>
        </a:p>
      </dgm:t>
    </dgm:pt>
    <dgm:pt modelId="{F5DDF237-43D5-49DB-91D7-A90D5F0F2D6A}" type="pres">
      <dgm:prSet presAssocID="{6477AA53-97FB-4179-B2A8-2B7C7BC37E74}" presName="composite" presStyleCnt="0">
        <dgm:presLayoutVars>
          <dgm:chMax val="3"/>
          <dgm:animLvl val="lvl"/>
          <dgm:resizeHandles val="exact"/>
        </dgm:presLayoutVars>
      </dgm:prSet>
      <dgm:spPr/>
    </dgm:pt>
    <dgm:pt modelId="{1BB1C0E6-001D-4947-B94E-4733A5F62ADE}" type="pres">
      <dgm:prSet presAssocID="{818F102C-36B0-433B-9B0D-ADE4BC2B7B5E}" presName="gear1" presStyleLbl="node1" presStyleIdx="0" presStyleCnt="3">
        <dgm:presLayoutVars>
          <dgm:chMax val="1"/>
          <dgm:bulletEnabled val="1"/>
        </dgm:presLayoutVars>
      </dgm:prSet>
      <dgm:spPr/>
    </dgm:pt>
    <dgm:pt modelId="{81987648-3577-41C9-AEEA-1902050EA04A}" type="pres">
      <dgm:prSet presAssocID="{818F102C-36B0-433B-9B0D-ADE4BC2B7B5E}" presName="gear1srcNode" presStyleLbl="node1" presStyleIdx="0" presStyleCnt="3"/>
      <dgm:spPr/>
    </dgm:pt>
    <dgm:pt modelId="{AFE21A52-2C97-4A5F-8006-F5E54D1128BC}" type="pres">
      <dgm:prSet presAssocID="{818F102C-36B0-433B-9B0D-ADE4BC2B7B5E}" presName="gear1dstNode" presStyleLbl="node1" presStyleIdx="0" presStyleCnt="3"/>
      <dgm:spPr/>
    </dgm:pt>
    <dgm:pt modelId="{E55A63B9-AF20-4CE4-95F3-EB1CE02847ED}" type="pres">
      <dgm:prSet presAssocID="{7D7A1390-9A8F-470A-81CF-7E3DC5DEFF2E}" presName="gear2" presStyleLbl="node1" presStyleIdx="1" presStyleCnt="3" custScaleX="112307">
        <dgm:presLayoutVars>
          <dgm:chMax val="1"/>
          <dgm:bulletEnabled val="1"/>
        </dgm:presLayoutVars>
      </dgm:prSet>
      <dgm:spPr/>
    </dgm:pt>
    <dgm:pt modelId="{E2F47A4B-3D03-498A-B34B-11EAE9E5482A}" type="pres">
      <dgm:prSet presAssocID="{7D7A1390-9A8F-470A-81CF-7E3DC5DEFF2E}" presName="gear2srcNode" presStyleLbl="node1" presStyleIdx="1" presStyleCnt="3"/>
      <dgm:spPr/>
    </dgm:pt>
    <dgm:pt modelId="{A1955A59-6BFC-4CAE-A852-9BB1A8D712BE}" type="pres">
      <dgm:prSet presAssocID="{7D7A1390-9A8F-470A-81CF-7E3DC5DEFF2E}" presName="gear2dstNode" presStyleLbl="node1" presStyleIdx="1" presStyleCnt="3"/>
      <dgm:spPr/>
    </dgm:pt>
    <dgm:pt modelId="{4E58C335-2258-4D0F-A812-7F771D130DB0}" type="pres">
      <dgm:prSet presAssocID="{E66DDB7F-4FA5-437C-AE8C-40116A9354C5}" presName="gear3" presStyleLbl="node1" presStyleIdx="2" presStyleCnt="3" custScaleX="119687" custScaleY="107249"/>
      <dgm:spPr/>
    </dgm:pt>
    <dgm:pt modelId="{D76A7426-3C13-474E-AB54-FE2368473D75}" type="pres">
      <dgm:prSet presAssocID="{E66DDB7F-4FA5-437C-AE8C-40116A9354C5}" presName="gear3tx" presStyleLbl="node1" presStyleIdx="2" presStyleCnt="3">
        <dgm:presLayoutVars>
          <dgm:chMax val="1"/>
          <dgm:bulletEnabled val="1"/>
        </dgm:presLayoutVars>
      </dgm:prSet>
      <dgm:spPr/>
    </dgm:pt>
    <dgm:pt modelId="{413BCC5E-0139-4179-8D1A-C28F78C5C30F}" type="pres">
      <dgm:prSet presAssocID="{E66DDB7F-4FA5-437C-AE8C-40116A9354C5}" presName="gear3srcNode" presStyleLbl="node1" presStyleIdx="2" presStyleCnt="3"/>
      <dgm:spPr/>
    </dgm:pt>
    <dgm:pt modelId="{8BEF1A21-860A-4311-8A60-800CB42AFF7E}" type="pres">
      <dgm:prSet presAssocID="{E66DDB7F-4FA5-437C-AE8C-40116A9354C5}" presName="gear3dstNode" presStyleLbl="node1" presStyleIdx="2" presStyleCnt="3"/>
      <dgm:spPr/>
    </dgm:pt>
    <dgm:pt modelId="{15F8F18E-5B67-46A5-B309-639F23F177AA}" type="pres">
      <dgm:prSet presAssocID="{62DD63C6-E9AF-4DF7-B0AF-187CDC50A9B7}" presName="connector1" presStyleLbl="sibTrans2D1" presStyleIdx="0" presStyleCnt="3"/>
      <dgm:spPr/>
    </dgm:pt>
    <dgm:pt modelId="{8564F3A8-5CA8-4D1E-9272-4E507D010BBA}" type="pres">
      <dgm:prSet presAssocID="{2BA804E1-9357-4759-9FA1-46FAEBDDF168}" presName="connector2" presStyleLbl="sibTrans2D1" presStyleIdx="1" presStyleCnt="3"/>
      <dgm:spPr/>
    </dgm:pt>
    <dgm:pt modelId="{692BBDBE-49BF-4AAA-896B-33503F432E0B}" type="pres">
      <dgm:prSet presAssocID="{94389F01-60D6-4E06-9D72-F93319C248C2}" presName="connector3" presStyleLbl="sibTrans2D1" presStyleIdx="2" presStyleCnt="3"/>
      <dgm:spPr/>
    </dgm:pt>
  </dgm:ptLst>
  <dgm:cxnLst>
    <dgm:cxn modelId="{4082800B-D37B-4D9E-BA75-586733B256E2}" type="presOf" srcId="{E66DDB7F-4FA5-437C-AE8C-40116A9354C5}" destId="{8BEF1A21-860A-4311-8A60-800CB42AFF7E}" srcOrd="3" destOrd="0" presId="urn:microsoft.com/office/officeart/2005/8/layout/gear1"/>
    <dgm:cxn modelId="{915AA30F-89FE-49CF-A482-3288E8B5C70E}" type="presOf" srcId="{94389F01-60D6-4E06-9D72-F93319C248C2}" destId="{692BBDBE-49BF-4AAA-896B-33503F432E0B}" srcOrd="0" destOrd="0" presId="urn:microsoft.com/office/officeart/2005/8/layout/gear1"/>
    <dgm:cxn modelId="{D0F6052C-A47F-4534-AA4E-7C0067C4DB18}" type="presOf" srcId="{E66DDB7F-4FA5-437C-AE8C-40116A9354C5}" destId="{4E58C335-2258-4D0F-A812-7F771D130DB0}" srcOrd="0" destOrd="0" presId="urn:microsoft.com/office/officeart/2005/8/layout/gear1"/>
    <dgm:cxn modelId="{D3F63838-2FB5-418D-908C-597F040817F2}" type="presOf" srcId="{2BA804E1-9357-4759-9FA1-46FAEBDDF168}" destId="{8564F3A8-5CA8-4D1E-9272-4E507D010BBA}" srcOrd="0" destOrd="0" presId="urn:microsoft.com/office/officeart/2005/8/layout/gear1"/>
    <dgm:cxn modelId="{A1197E60-268E-4E08-8A9D-EC0FD8195F02}" srcId="{6477AA53-97FB-4179-B2A8-2B7C7BC37E74}" destId="{818F102C-36B0-433B-9B0D-ADE4BC2B7B5E}" srcOrd="0" destOrd="0" parTransId="{794A90B0-7B97-47DC-9D99-120898FCDD98}" sibTransId="{62DD63C6-E9AF-4DF7-B0AF-187CDC50A9B7}"/>
    <dgm:cxn modelId="{3DF92D52-63DB-4922-8BEA-2F9E9E9DEDE6}" type="presOf" srcId="{62DD63C6-E9AF-4DF7-B0AF-187CDC50A9B7}" destId="{15F8F18E-5B67-46A5-B309-639F23F177AA}" srcOrd="0" destOrd="0" presId="urn:microsoft.com/office/officeart/2005/8/layout/gear1"/>
    <dgm:cxn modelId="{7F08B874-9286-4A48-8E77-BC709B503486}" type="presOf" srcId="{6477AA53-97FB-4179-B2A8-2B7C7BC37E74}" destId="{F5DDF237-43D5-49DB-91D7-A90D5F0F2D6A}" srcOrd="0" destOrd="0" presId="urn:microsoft.com/office/officeart/2005/8/layout/gear1"/>
    <dgm:cxn modelId="{F9CE117F-45A4-4C61-AE32-D381B645836C}" srcId="{6477AA53-97FB-4179-B2A8-2B7C7BC37E74}" destId="{E66DDB7F-4FA5-437C-AE8C-40116A9354C5}" srcOrd="2" destOrd="0" parTransId="{CA9D414F-BAB5-45C1-B0B2-90253F37341E}" sibTransId="{94389F01-60D6-4E06-9D72-F93319C248C2}"/>
    <dgm:cxn modelId="{701BE582-F594-4AE3-82EE-591D36B0E8DD}" type="presOf" srcId="{E66DDB7F-4FA5-437C-AE8C-40116A9354C5}" destId="{D76A7426-3C13-474E-AB54-FE2368473D75}" srcOrd="1" destOrd="0" presId="urn:microsoft.com/office/officeart/2005/8/layout/gear1"/>
    <dgm:cxn modelId="{553E30A4-E6A4-4ED3-B644-46872F97AD90}" srcId="{6477AA53-97FB-4179-B2A8-2B7C7BC37E74}" destId="{7D7A1390-9A8F-470A-81CF-7E3DC5DEFF2E}" srcOrd="1" destOrd="0" parTransId="{E6FA7F91-E68D-42C7-BF45-A8210C22FBDD}" sibTransId="{2BA804E1-9357-4759-9FA1-46FAEBDDF168}"/>
    <dgm:cxn modelId="{552BB8B5-7AEB-4674-B5F3-3E548C8CD70E}" type="presOf" srcId="{818F102C-36B0-433B-9B0D-ADE4BC2B7B5E}" destId="{1BB1C0E6-001D-4947-B94E-4733A5F62ADE}" srcOrd="0" destOrd="0" presId="urn:microsoft.com/office/officeart/2005/8/layout/gear1"/>
    <dgm:cxn modelId="{E80F3CDE-38D0-4D4F-9904-1193F12FF965}" type="presOf" srcId="{7D7A1390-9A8F-470A-81CF-7E3DC5DEFF2E}" destId="{A1955A59-6BFC-4CAE-A852-9BB1A8D712BE}" srcOrd="2" destOrd="0" presId="urn:microsoft.com/office/officeart/2005/8/layout/gear1"/>
    <dgm:cxn modelId="{44A170DE-4608-4EE3-BD7B-B54512608004}" type="presOf" srcId="{818F102C-36B0-433B-9B0D-ADE4BC2B7B5E}" destId="{81987648-3577-41C9-AEEA-1902050EA04A}" srcOrd="1" destOrd="0" presId="urn:microsoft.com/office/officeart/2005/8/layout/gear1"/>
    <dgm:cxn modelId="{768A1CEB-B6FF-41BD-92A0-633D87DFFE71}" type="presOf" srcId="{7D7A1390-9A8F-470A-81CF-7E3DC5DEFF2E}" destId="{E2F47A4B-3D03-498A-B34B-11EAE9E5482A}" srcOrd="1" destOrd="0" presId="urn:microsoft.com/office/officeart/2005/8/layout/gear1"/>
    <dgm:cxn modelId="{FB9D4AEB-D96A-42EB-AD7E-7258292DD31B}" type="presOf" srcId="{7D7A1390-9A8F-470A-81CF-7E3DC5DEFF2E}" destId="{E55A63B9-AF20-4CE4-95F3-EB1CE02847ED}" srcOrd="0" destOrd="0" presId="urn:microsoft.com/office/officeart/2005/8/layout/gear1"/>
    <dgm:cxn modelId="{0D50BFEB-D20A-41C1-A8D2-51A3AE4CE97A}" type="presOf" srcId="{818F102C-36B0-433B-9B0D-ADE4BC2B7B5E}" destId="{AFE21A52-2C97-4A5F-8006-F5E54D1128BC}" srcOrd="2" destOrd="0" presId="urn:microsoft.com/office/officeart/2005/8/layout/gear1"/>
    <dgm:cxn modelId="{8A71F8EC-F727-484E-AF8D-9CC88942CD68}" type="presOf" srcId="{E66DDB7F-4FA5-437C-AE8C-40116A9354C5}" destId="{413BCC5E-0139-4179-8D1A-C28F78C5C30F}" srcOrd="2" destOrd="0" presId="urn:microsoft.com/office/officeart/2005/8/layout/gear1"/>
    <dgm:cxn modelId="{C075D7FB-B4A4-4E03-B052-016679474CEF}" srcId="{6477AA53-97FB-4179-B2A8-2B7C7BC37E74}" destId="{546250B4-6574-45F0-BE78-592924B69D10}" srcOrd="3" destOrd="0" parTransId="{27AC4717-5714-4D47-94E2-568BE6B0EF01}" sibTransId="{2A58BD17-B1ED-46F3-AA9D-12F0B49A1EB4}"/>
    <dgm:cxn modelId="{AF35B24F-3B42-4726-A9F1-F9602D280A8B}" type="presParOf" srcId="{F5DDF237-43D5-49DB-91D7-A90D5F0F2D6A}" destId="{1BB1C0E6-001D-4947-B94E-4733A5F62ADE}" srcOrd="0" destOrd="0" presId="urn:microsoft.com/office/officeart/2005/8/layout/gear1"/>
    <dgm:cxn modelId="{415C288B-A47A-4B83-8D3E-9B984B83F83B}" type="presParOf" srcId="{F5DDF237-43D5-49DB-91D7-A90D5F0F2D6A}" destId="{81987648-3577-41C9-AEEA-1902050EA04A}" srcOrd="1" destOrd="0" presId="urn:microsoft.com/office/officeart/2005/8/layout/gear1"/>
    <dgm:cxn modelId="{2479CB9D-7854-4274-8E73-E4ECC84C36CC}" type="presParOf" srcId="{F5DDF237-43D5-49DB-91D7-A90D5F0F2D6A}" destId="{AFE21A52-2C97-4A5F-8006-F5E54D1128BC}" srcOrd="2" destOrd="0" presId="urn:microsoft.com/office/officeart/2005/8/layout/gear1"/>
    <dgm:cxn modelId="{E1F588EA-5A5C-4E30-99B3-C54F47E3A4F8}" type="presParOf" srcId="{F5DDF237-43D5-49DB-91D7-A90D5F0F2D6A}" destId="{E55A63B9-AF20-4CE4-95F3-EB1CE02847ED}" srcOrd="3" destOrd="0" presId="urn:microsoft.com/office/officeart/2005/8/layout/gear1"/>
    <dgm:cxn modelId="{F04DE64D-9B7A-4D56-AFA5-BF26867F0FCB}" type="presParOf" srcId="{F5DDF237-43D5-49DB-91D7-A90D5F0F2D6A}" destId="{E2F47A4B-3D03-498A-B34B-11EAE9E5482A}" srcOrd="4" destOrd="0" presId="urn:microsoft.com/office/officeart/2005/8/layout/gear1"/>
    <dgm:cxn modelId="{893311E8-142B-41C3-A0EA-42B257CB8624}" type="presParOf" srcId="{F5DDF237-43D5-49DB-91D7-A90D5F0F2D6A}" destId="{A1955A59-6BFC-4CAE-A852-9BB1A8D712BE}" srcOrd="5" destOrd="0" presId="urn:microsoft.com/office/officeart/2005/8/layout/gear1"/>
    <dgm:cxn modelId="{44CDB024-0DCF-4CA8-8C2F-E4C5FB31A119}" type="presParOf" srcId="{F5DDF237-43D5-49DB-91D7-A90D5F0F2D6A}" destId="{4E58C335-2258-4D0F-A812-7F771D130DB0}" srcOrd="6" destOrd="0" presId="urn:microsoft.com/office/officeart/2005/8/layout/gear1"/>
    <dgm:cxn modelId="{01EE4F8B-FF89-4C8F-B564-A5A49AFBA5A2}" type="presParOf" srcId="{F5DDF237-43D5-49DB-91D7-A90D5F0F2D6A}" destId="{D76A7426-3C13-474E-AB54-FE2368473D75}" srcOrd="7" destOrd="0" presId="urn:microsoft.com/office/officeart/2005/8/layout/gear1"/>
    <dgm:cxn modelId="{3565F8CE-73FD-4BF4-82F7-F03AAF421D3E}" type="presParOf" srcId="{F5DDF237-43D5-49DB-91D7-A90D5F0F2D6A}" destId="{413BCC5E-0139-4179-8D1A-C28F78C5C30F}" srcOrd="8" destOrd="0" presId="urn:microsoft.com/office/officeart/2005/8/layout/gear1"/>
    <dgm:cxn modelId="{779BE37A-D68E-47E9-8D28-A1C7346F5FEA}" type="presParOf" srcId="{F5DDF237-43D5-49DB-91D7-A90D5F0F2D6A}" destId="{8BEF1A21-860A-4311-8A60-800CB42AFF7E}" srcOrd="9" destOrd="0" presId="urn:microsoft.com/office/officeart/2005/8/layout/gear1"/>
    <dgm:cxn modelId="{B3BAA00A-7E3C-4C50-B4B0-5BF24425DF3F}" type="presParOf" srcId="{F5DDF237-43D5-49DB-91D7-A90D5F0F2D6A}" destId="{15F8F18E-5B67-46A5-B309-639F23F177AA}" srcOrd="10" destOrd="0" presId="urn:microsoft.com/office/officeart/2005/8/layout/gear1"/>
    <dgm:cxn modelId="{E90BB716-E1BA-4C86-A97F-533FBDD6F0FC}" type="presParOf" srcId="{F5DDF237-43D5-49DB-91D7-A90D5F0F2D6A}" destId="{8564F3A8-5CA8-4D1E-9272-4E507D010BBA}" srcOrd="11" destOrd="0" presId="urn:microsoft.com/office/officeart/2005/8/layout/gear1"/>
    <dgm:cxn modelId="{10461417-3B46-41C8-8F18-F1BFA6B44169}" type="presParOf" srcId="{F5DDF237-43D5-49DB-91D7-A90D5F0F2D6A}" destId="{692BBDBE-49BF-4AAA-896B-33503F432E0B}"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934693-538F-419D-95F0-122BE948884F}">
      <dsp:nvSpPr>
        <dsp:cNvPr id="0" name=""/>
        <dsp:cNvSpPr/>
      </dsp:nvSpPr>
      <dsp:spPr>
        <a:xfrm>
          <a:off x="3287873" y="1832580"/>
          <a:ext cx="1551194" cy="1079146"/>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s-EC" sz="2000" kern="1200" dirty="0">
              <a:solidFill>
                <a:schemeClr val="accent6"/>
              </a:solidFill>
            </a:rPr>
            <a:t>Sector</a:t>
          </a:r>
        </a:p>
        <a:p>
          <a:pPr marL="0" lvl="0" indent="0" algn="ctr" defTabSz="889000">
            <a:lnSpc>
              <a:spcPct val="90000"/>
            </a:lnSpc>
            <a:spcBef>
              <a:spcPct val="0"/>
            </a:spcBef>
            <a:spcAft>
              <a:spcPct val="35000"/>
            </a:spcAft>
            <a:buNone/>
          </a:pPr>
          <a:r>
            <a:rPr lang="es-EC" sz="2000" kern="1200" dirty="0">
              <a:solidFill>
                <a:schemeClr val="accent6"/>
              </a:solidFill>
            </a:rPr>
            <a:t>Reciclaje</a:t>
          </a:r>
        </a:p>
      </dsp:txBody>
      <dsp:txXfrm>
        <a:off x="3340553" y="1885260"/>
        <a:ext cx="1445834" cy="973786"/>
      </dsp:txXfrm>
    </dsp:sp>
    <dsp:sp modelId="{EFD84008-E153-4F21-A560-AAB64A1625E3}">
      <dsp:nvSpPr>
        <dsp:cNvPr id="0" name=""/>
        <dsp:cNvSpPr/>
      </dsp:nvSpPr>
      <dsp:spPr>
        <a:xfrm rot="16200000">
          <a:off x="3628635" y="1397745"/>
          <a:ext cx="869670" cy="0"/>
        </a:xfrm>
        <a:custGeom>
          <a:avLst/>
          <a:gdLst/>
          <a:ahLst/>
          <a:cxnLst/>
          <a:rect l="0" t="0" r="0" b="0"/>
          <a:pathLst>
            <a:path>
              <a:moveTo>
                <a:pt x="0" y="0"/>
              </a:moveTo>
              <a:lnTo>
                <a:pt x="869670"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6C611A-FEA6-4A36-900C-42667703B7B6}">
      <dsp:nvSpPr>
        <dsp:cNvPr id="0" name=""/>
        <dsp:cNvSpPr/>
      </dsp:nvSpPr>
      <dsp:spPr>
        <a:xfrm>
          <a:off x="3170163" y="6771"/>
          <a:ext cx="1786614" cy="956138"/>
        </a:xfrm>
        <a:prstGeom prst="roundRect">
          <a:avLst/>
        </a:prstGeom>
        <a:gradFill rotWithShape="0">
          <a:gsLst>
            <a:gs pos="0">
              <a:schemeClr val="accent3">
                <a:hueOff val="-1283756"/>
                <a:satOff val="24240"/>
                <a:lumOff val="-1471"/>
                <a:alphaOff val="0"/>
                <a:tint val="50000"/>
                <a:satMod val="300000"/>
              </a:schemeClr>
            </a:gs>
            <a:gs pos="35000">
              <a:schemeClr val="accent3">
                <a:hueOff val="-1283756"/>
                <a:satOff val="24240"/>
                <a:lumOff val="-1471"/>
                <a:alphaOff val="0"/>
                <a:tint val="37000"/>
                <a:satMod val="300000"/>
              </a:schemeClr>
            </a:gs>
            <a:gs pos="100000">
              <a:schemeClr val="accent3">
                <a:hueOff val="-1283756"/>
                <a:satOff val="24240"/>
                <a:lumOff val="-1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s-EC" sz="2000" kern="1200" dirty="0">
              <a:solidFill>
                <a:schemeClr val="accent6"/>
              </a:solidFill>
            </a:rPr>
            <a:t>EPS</a:t>
          </a:r>
        </a:p>
      </dsp:txBody>
      <dsp:txXfrm>
        <a:off x="3216838" y="53446"/>
        <a:ext cx="1693264" cy="862788"/>
      </dsp:txXfrm>
    </dsp:sp>
    <dsp:sp modelId="{AD266F74-B109-403A-9EE7-A4FD83BA65CA}">
      <dsp:nvSpPr>
        <dsp:cNvPr id="0" name=""/>
        <dsp:cNvSpPr/>
      </dsp:nvSpPr>
      <dsp:spPr>
        <a:xfrm rot="5400000">
          <a:off x="3619083" y="3356114"/>
          <a:ext cx="888774" cy="0"/>
        </a:xfrm>
        <a:custGeom>
          <a:avLst/>
          <a:gdLst/>
          <a:ahLst/>
          <a:cxnLst/>
          <a:rect l="0" t="0" r="0" b="0"/>
          <a:pathLst>
            <a:path>
              <a:moveTo>
                <a:pt x="0" y="0"/>
              </a:moveTo>
              <a:lnTo>
                <a:pt x="888774" y="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E2E03A-1EA0-4AFB-BB2F-8F630DA68861}">
      <dsp:nvSpPr>
        <dsp:cNvPr id="0" name=""/>
        <dsp:cNvSpPr/>
      </dsp:nvSpPr>
      <dsp:spPr>
        <a:xfrm>
          <a:off x="3086498" y="3800502"/>
          <a:ext cx="1953944" cy="917929"/>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s-EC" sz="2000" kern="1200" dirty="0">
              <a:solidFill>
                <a:schemeClr val="accent6"/>
              </a:solidFill>
            </a:rPr>
            <a:t>Sostenibilidad</a:t>
          </a:r>
        </a:p>
      </dsp:txBody>
      <dsp:txXfrm>
        <a:off x="3131308" y="3845312"/>
        <a:ext cx="1864324" cy="828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BC865E-CA7E-4498-BC8F-EB2531E189C8}">
      <dsp:nvSpPr>
        <dsp:cNvPr id="0" name=""/>
        <dsp:cNvSpPr/>
      </dsp:nvSpPr>
      <dsp:spPr>
        <a:xfrm>
          <a:off x="796542" y="549451"/>
          <a:ext cx="3590200" cy="3590200"/>
        </a:xfrm>
        <a:prstGeom prst="circularArrow">
          <a:avLst>
            <a:gd name="adj1" fmla="val 5689"/>
            <a:gd name="adj2" fmla="val 340510"/>
            <a:gd name="adj3" fmla="val 12544186"/>
            <a:gd name="adj4" fmla="val 18183006"/>
            <a:gd name="adj5" fmla="val 5908"/>
          </a:avLst>
        </a:prstGeom>
        <a:solidFill>
          <a:schemeClr val="accent4">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1B6F9934-6B28-40D4-A0D6-B4B1B7F7FEB3}">
      <dsp:nvSpPr>
        <dsp:cNvPr id="0" name=""/>
        <dsp:cNvSpPr/>
      </dsp:nvSpPr>
      <dsp:spPr>
        <a:xfrm>
          <a:off x="1361624" y="726868"/>
          <a:ext cx="2460036" cy="1230018"/>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chemeClr val="accent6">
                  <a:lumMod val="50000"/>
                </a:schemeClr>
              </a:solidFill>
            </a:rPr>
            <a:t>1</a:t>
          </a:r>
        </a:p>
        <a:p>
          <a:pPr marL="0" lvl="0" indent="0" algn="ctr" defTabSz="800100">
            <a:lnSpc>
              <a:spcPct val="90000"/>
            </a:lnSpc>
            <a:spcBef>
              <a:spcPct val="0"/>
            </a:spcBef>
            <a:spcAft>
              <a:spcPct val="35000"/>
            </a:spcAft>
            <a:buNone/>
          </a:pPr>
          <a:r>
            <a:rPr lang="es-EC" sz="1800" kern="1200" dirty="0">
              <a:solidFill>
                <a:schemeClr val="accent6">
                  <a:lumMod val="50000"/>
                </a:schemeClr>
              </a:solidFill>
            </a:rPr>
            <a:t>Insostenibilidad</a:t>
          </a:r>
        </a:p>
        <a:p>
          <a:pPr marL="0" lvl="0" indent="0" algn="ctr" defTabSz="800100">
            <a:lnSpc>
              <a:spcPct val="90000"/>
            </a:lnSpc>
            <a:spcBef>
              <a:spcPct val="0"/>
            </a:spcBef>
            <a:spcAft>
              <a:spcPct val="35000"/>
            </a:spcAft>
            <a:buNone/>
          </a:pPr>
          <a:endParaRPr lang="es-EC" sz="1800" kern="1200" dirty="0">
            <a:solidFill>
              <a:schemeClr val="accent6">
                <a:lumMod val="50000"/>
              </a:schemeClr>
            </a:solidFill>
          </a:endParaRPr>
        </a:p>
      </dsp:txBody>
      <dsp:txXfrm>
        <a:off x="1421669" y="786913"/>
        <a:ext cx="2339946" cy="1109928"/>
      </dsp:txXfrm>
    </dsp:sp>
    <dsp:sp modelId="{FAAC10FE-25C6-42B8-9C63-F274DE51F463}">
      <dsp:nvSpPr>
        <dsp:cNvPr id="0" name=""/>
        <dsp:cNvSpPr/>
      </dsp:nvSpPr>
      <dsp:spPr>
        <a:xfrm>
          <a:off x="2722327" y="3083673"/>
          <a:ext cx="2460036" cy="1230018"/>
        </a:xfrm>
        <a:prstGeom prst="roundRect">
          <a:avLst/>
        </a:prstGeom>
        <a:solidFill>
          <a:schemeClr val="accent4">
            <a:hueOff val="-934845"/>
            <a:satOff val="-13479"/>
            <a:lumOff val="-254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s-EC" sz="1800" kern="1200" dirty="0">
            <a:solidFill>
              <a:schemeClr val="accent6">
                <a:lumMod val="50000"/>
              </a:schemeClr>
            </a:solidFill>
          </a:endParaRPr>
        </a:p>
        <a:p>
          <a:pPr marL="0" lvl="0" indent="0" algn="ctr" defTabSz="800100">
            <a:lnSpc>
              <a:spcPct val="90000"/>
            </a:lnSpc>
            <a:spcBef>
              <a:spcPct val="0"/>
            </a:spcBef>
            <a:spcAft>
              <a:spcPct val="35000"/>
            </a:spcAft>
            <a:buNone/>
          </a:pPr>
          <a:r>
            <a:rPr lang="es-EC" sz="1800" kern="1200" dirty="0">
              <a:solidFill>
                <a:schemeClr val="accent6">
                  <a:lumMod val="50000"/>
                </a:schemeClr>
              </a:solidFill>
            </a:rPr>
            <a:t>2</a:t>
          </a:r>
        </a:p>
        <a:p>
          <a:pPr marL="0" lvl="0" indent="0" algn="ctr" defTabSz="800100">
            <a:lnSpc>
              <a:spcPct val="90000"/>
            </a:lnSpc>
            <a:spcBef>
              <a:spcPct val="0"/>
            </a:spcBef>
            <a:spcAft>
              <a:spcPct val="35000"/>
            </a:spcAft>
            <a:buNone/>
          </a:pPr>
          <a:r>
            <a:rPr lang="es-EC" sz="1800" kern="1200" dirty="0">
              <a:solidFill>
                <a:schemeClr val="accent6">
                  <a:lumMod val="50000"/>
                </a:schemeClr>
              </a:solidFill>
            </a:rPr>
            <a:t>Carencia de Información</a:t>
          </a:r>
        </a:p>
      </dsp:txBody>
      <dsp:txXfrm>
        <a:off x="2782372" y="3143718"/>
        <a:ext cx="2339946" cy="1109928"/>
      </dsp:txXfrm>
    </dsp:sp>
    <dsp:sp modelId="{6E1C1B70-01F1-4038-8FC8-4E9BB8925707}">
      <dsp:nvSpPr>
        <dsp:cNvPr id="0" name=""/>
        <dsp:cNvSpPr/>
      </dsp:nvSpPr>
      <dsp:spPr>
        <a:xfrm>
          <a:off x="922" y="3083673"/>
          <a:ext cx="2460036" cy="1230018"/>
        </a:xfrm>
        <a:prstGeom prst="roundRect">
          <a:avLst/>
        </a:prstGeom>
        <a:solidFill>
          <a:schemeClr val="accent4">
            <a:hueOff val="-1869691"/>
            <a:satOff val="-26958"/>
            <a:lumOff val="-509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kern="1200" dirty="0">
              <a:solidFill>
                <a:schemeClr val="accent6">
                  <a:lumMod val="50000"/>
                </a:schemeClr>
              </a:solidFill>
            </a:rPr>
            <a:t>3</a:t>
          </a:r>
        </a:p>
        <a:p>
          <a:pPr marL="0" lvl="0" indent="0" algn="ctr" defTabSz="800100">
            <a:lnSpc>
              <a:spcPct val="90000"/>
            </a:lnSpc>
            <a:spcBef>
              <a:spcPct val="0"/>
            </a:spcBef>
            <a:spcAft>
              <a:spcPct val="35000"/>
            </a:spcAft>
            <a:buNone/>
          </a:pPr>
          <a:r>
            <a:rPr lang="es-EC" sz="1800" kern="1200" dirty="0">
              <a:solidFill>
                <a:schemeClr val="accent6">
                  <a:lumMod val="50000"/>
                </a:schemeClr>
              </a:solidFill>
            </a:rPr>
            <a:t>Reducción de la productividad</a:t>
          </a:r>
        </a:p>
      </dsp:txBody>
      <dsp:txXfrm>
        <a:off x="60967" y="3143718"/>
        <a:ext cx="2339946" cy="11099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4D44F-7AA3-4561-87B2-899066A6782F}">
      <dsp:nvSpPr>
        <dsp:cNvPr id="0" name=""/>
        <dsp:cNvSpPr/>
      </dsp:nvSpPr>
      <dsp:spPr>
        <a:xfrm>
          <a:off x="0" y="-107597"/>
          <a:ext cx="8640960" cy="2139034"/>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EC" sz="1800" b="1" kern="1200"/>
            <a:t>General.-</a:t>
          </a:r>
        </a:p>
        <a:p>
          <a:pPr marL="0" lvl="0" indent="0" algn="ctr" defTabSz="800100">
            <a:lnSpc>
              <a:spcPct val="90000"/>
            </a:lnSpc>
            <a:spcBef>
              <a:spcPct val="0"/>
            </a:spcBef>
            <a:spcAft>
              <a:spcPct val="35000"/>
            </a:spcAft>
            <a:buNone/>
          </a:pPr>
          <a:r>
            <a:rPr lang="es-ES" sz="1800" kern="1200"/>
            <a:t>Analizar los factores que inciden en la actitud de los actores de las organizaciones de economía solidaria frente a la divulgación de información sobre sostenibilidad en el sector de reciclaje localizadas en el DMQ, desde la perspectiva de la teoría de los stakeholders. </a:t>
          </a:r>
          <a:endParaRPr lang="es-EC" sz="1800" kern="1200" dirty="0"/>
        </a:p>
      </dsp:txBody>
      <dsp:txXfrm>
        <a:off x="0" y="-107597"/>
        <a:ext cx="8640960" cy="2139034"/>
      </dsp:txXfrm>
    </dsp:sp>
    <dsp:sp modelId="{8C378EC8-47AB-42DB-8836-5654F11860FC}">
      <dsp:nvSpPr>
        <dsp:cNvPr id="0" name=""/>
        <dsp:cNvSpPr/>
      </dsp:nvSpPr>
      <dsp:spPr>
        <a:xfrm>
          <a:off x="0" y="1776794"/>
          <a:ext cx="2160240" cy="347770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b="1" kern="1200"/>
            <a:t>E.01</a:t>
          </a:r>
          <a:endParaRPr lang="es-EC" sz="1800" b="1" kern="1200"/>
        </a:p>
        <a:p>
          <a:pPr marL="0" lvl="0" indent="0" algn="ctr" defTabSz="711200">
            <a:lnSpc>
              <a:spcPct val="90000"/>
            </a:lnSpc>
            <a:spcBef>
              <a:spcPct val="0"/>
            </a:spcBef>
            <a:spcAft>
              <a:spcPct val="35000"/>
            </a:spcAft>
            <a:buNone/>
          </a:pPr>
          <a:r>
            <a:rPr lang="es-ES" sz="1600" kern="1200"/>
            <a:t>Describir desde el enfoque de desarrollo sostenible la gestión en las organizaciones de reciclaje del sector de economía solidaria. </a:t>
          </a:r>
          <a:endParaRPr lang="es-EC" sz="1600" kern="1200" dirty="0"/>
        </a:p>
      </dsp:txBody>
      <dsp:txXfrm>
        <a:off x="0" y="1776794"/>
        <a:ext cx="2160240" cy="3477701"/>
      </dsp:txXfrm>
    </dsp:sp>
    <dsp:sp modelId="{6A4C5D9A-39BD-4369-9D35-68BC851E5EC7}">
      <dsp:nvSpPr>
        <dsp:cNvPr id="0" name=""/>
        <dsp:cNvSpPr/>
      </dsp:nvSpPr>
      <dsp:spPr>
        <a:xfrm>
          <a:off x="2148272" y="1782046"/>
          <a:ext cx="2160240" cy="347770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s-EC" sz="1600" kern="1200"/>
        </a:p>
        <a:p>
          <a:pPr marL="0" lvl="0" indent="0" algn="ctr" defTabSz="711200">
            <a:lnSpc>
              <a:spcPct val="90000"/>
            </a:lnSpc>
            <a:spcBef>
              <a:spcPct val="0"/>
            </a:spcBef>
            <a:spcAft>
              <a:spcPct val="35000"/>
            </a:spcAft>
            <a:buNone/>
          </a:pPr>
          <a:r>
            <a:rPr lang="es-EC" sz="1600" b="1" kern="1200"/>
            <a:t>E.02</a:t>
          </a:r>
        </a:p>
        <a:p>
          <a:pPr marL="0" lvl="0" indent="0" algn="ctr" defTabSz="711200">
            <a:lnSpc>
              <a:spcPct val="90000"/>
            </a:lnSpc>
            <a:spcBef>
              <a:spcPct val="0"/>
            </a:spcBef>
            <a:spcAft>
              <a:spcPct val="35000"/>
            </a:spcAft>
            <a:buNone/>
          </a:pPr>
          <a:r>
            <a:rPr lang="es-ES" sz="1600" kern="1200"/>
            <a:t>Aplicar el modelo teórico de Ullmann para el análisis de los factores de sostenibilidad en la Red Nacional de Recicladores del Ecuador.</a:t>
          </a:r>
          <a:endParaRPr lang="es-EC" sz="1800" kern="1200"/>
        </a:p>
        <a:p>
          <a:pPr marL="0" lvl="0" indent="0" algn="ctr" defTabSz="711200">
            <a:lnSpc>
              <a:spcPct val="90000"/>
            </a:lnSpc>
            <a:spcBef>
              <a:spcPct val="0"/>
            </a:spcBef>
            <a:spcAft>
              <a:spcPct val="35000"/>
            </a:spcAft>
            <a:buNone/>
          </a:pPr>
          <a:endParaRPr lang="es-EC" sz="1800" kern="1200" dirty="0"/>
        </a:p>
      </dsp:txBody>
      <dsp:txXfrm>
        <a:off x="2148272" y="1782046"/>
        <a:ext cx="2160240" cy="3477701"/>
      </dsp:txXfrm>
    </dsp:sp>
    <dsp:sp modelId="{2B4698E8-15F9-4ECB-A7F8-343B44349AC5}">
      <dsp:nvSpPr>
        <dsp:cNvPr id="0" name=""/>
        <dsp:cNvSpPr/>
      </dsp:nvSpPr>
      <dsp:spPr>
        <a:xfrm>
          <a:off x="4320480" y="1776794"/>
          <a:ext cx="2160240" cy="347770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b="1" kern="1200"/>
            <a:t>E.03</a:t>
          </a:r>
        </a:p>
        <a:p>
          <a:pPr marL="0" lvl="0" indent="0" algn="ctr" defTabSz="711200">
            <a:lnSpc>
              <a:spcPct val="90000"/>
            </a:lnSpc>
            <a:spcBef>
              <a:spcPct val="0"/>
            </a:spcBef>
            <a:spcAft>
              <a:spcPct val="35000"/>
            </a:spcAft>
            <a:buNone/>
          </a:pPr>
          <a:r>
            <a:rPr lang="es-ES" sz="1600" kern="1200"/>
            <a:t>Descubrir el mecanismo de los stakeholders, el nivel de facilitación de recursos hacia las organizaciones, la rentabilidad económica y la postura estratégica que toman las entidades que forman parte de RENAREC</a:t>
          </a:r>
          <a:endParaRPr lang="es-EC" sz="1600" kern="1200" dirty="0"/>
        </a:p>
      </dsp:txBody>
      <dsp:txXfrm>
        <a:off x="4320480" y="1776794"/>
        <a:ext cx="2160240" cy="3477701"/>
      </dsp:txXfrm>
    </dsp:sp>
    <dsp:sp modelId="{7563C137-7A86-481A-86F5-3C1EEC52EB30}">
      <dsp:nvSpPr>
        <dsp:cNvPr id="0" name=""/>
        <dsp:cNvSpPr/>
      </dsp:nvSpPr>
      <dsp:spPr>
        <a:xfrm>
          <a:off x="6468752" y="1782046"/>
          <a:ext cx="2160240" cy="3477701"/>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b="1" kern="1200"/>
            <a:t>E.04</a:t>
          </a:r>
        </a:p>
        <a:p>
          <a:pPr marL="0" lvl="0" indent="0" algn="ctr" defTabSz="711200">
            <a:lnSpc>
              <a:spcPct val="90000"/>
            </a:lnSpc>
            <a:spcBef>
              <a:spcPct val="0"/>
            </a:spcBef>
            <a:spcAft>
              <a:spcPct val="35000"/>
            </a:spcAft>
            <a:buNone/>
          </a:pPr>
          <a:r>
            <a:rPr lang="es-ES" sz="1600" kern="1200"/>
            <a:t>Determinar el tamaño, actitud, dependencia que influyen en una mayor emisión de información social voluntaria en las organizaciones que forman parte de RENAREC.</a:t>
          </a:r>
          <a:endParaRPr lang="es-EC" sz="1600" kern="1200" dirty="0"/>
        </a:p>
      </dsp:txBody>
      <dsp:txXfrm>
        <a:off x="6468752" y="1782046"/>
        <a:ext cx="2160240" cy="3477701"/>
      </dsp:txXfrm>
    </dsp:sp>
    <dsp:sp modelId="{2E7B7C56-BCC3-4413-BF30-7D78D387EC83}">
      <dsp:nvSpPr>
        <dsp:cNvPr id="0" name=""/>
        <dsp:cNvSpPr/>
      </dsp:nvSpPr>
      <dsp:spPr>
        <a:xfrm>
          <a:off x="0" y="5254496"/>
          <a:ext cx="8640960" cy="386411"/>
        </a:xfrm>
        <a:prstGeom prst="rect">
          <a:avLst/>
        </a:prstGeom>
        <a:solidFill>
          <a:schemeClr val="accent3">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6F8E0-9B89-4061-9D93-58A0934B617F}">
      <dsp:nvSpPr>
        <dsp:cNvPr id="0" name=""/>
        <dsp:cNvSpPr/>
      </dsp:nvSpPr>
      <dsp:spPr>
        <a:xfrm>
          <a:off x="2163346" y="120787"/>
          <a:ext cx="2499050" cy="249905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800100">
            <a:lnSpc>
              <a:spcPct val="90000"/>
            </a:lnSpc>
            <a:spcBef>
              <a:spcPct val="0"/>
            </a:spcBef>
            <a:spcAft>
              <a:spcPct val="35000"/>
            </a:spcAft>
            <a:buNone/>
          </a:pPr>
          <a:r>
            <a:rPr lang="es-ES" sz="1800" kern="1200" dirty="0">
              <a:solidFill>
                <a:schemeClr val="bg2">
                  <a:lumMod val="10000"/>
                </a:schemeClr>
              </a:solidFill>
              <a:latin typeface="Times New Roman" panose="02020603050405020304" pitchFamily="18" charset="0"/>
              <a:cs typeface="Times New Roman" panose="02020603050405020304" pitchFamily="18" charset="0"/>
            </a:rPr>
            <a:t>Poder de los grupos de interés</a:t>
          </a:r>
        </a:p>
        <a:p>
          <a:pPr marL="171450" lvl="1" indent="-171450" algn="l" defTabSz="711200">
            <a:lnSpc>
              <a:spcPct val="90000"/>
            </a:lnSpc>
            <a:spcBef>
              <a:spcPct val="0"/>
            </a:spcBef>
            <a:spcAft>
              <a:spcPct val="15000"/>
            </a:spcAft>
            <a:buChar char="•"/>
          </a:pPr>
          <a:r>
            <a:rPr lang="es-ES" sz="1600" kern="1200" dirty="0">
              <a:solidFill>
                <a:schemeClr val="bg2">
                  <a:lumMod val="10000"/>
                </a:schemeClr>
              </a:solidFill>
              <a:latin typeface="Times New Roman" panose="02020603050405020304" pitchFamily="18" charset="0"/>
              <a:cs typeface="Times New Roman" panose="02020603050405020304" pitchFamily="18" charset="0"/>
            </a:rPr>
            <a:t>Dependencia de recursos por los </a:t>
          </a:r>
          <a:r>
            <a:rPr lang="es-ES" sz="1600" kern="1200" dirty="0" err="1">
              <a:solidFill>
                <a:schemeClr val="bg2">
                  <a:lumMod val="10000"/>
                </a:schemeClr>
              </a:solidFill>
              <a:latin typeface="Times New Roman" panose="02020603050405020304" pitchFamily="18" charset="0"/>
              <a:cs typeface="Times New Roman" panose="02020603050405020304" pitchFamily="18" charset="0"/>
            </a:rPr>
            <a:t>Stakeholders</a:t>
          </a:r>
          <a:endParaRPr lang="es-ES" sz="1600" kern="1200" dirty="0">
            <a:solidFill>
              <a:schemeClr val="bg2">
                <a:lumMod val="10000"/>
              </a:schemeClr>
            </a:solidFill>
            <a:latin typeface="Times New Roman" panose="02020603050405020304" pitchFamily="18" charset="0"/>
            <a:cs typeface="Times New Roman" panose="02020603050405020304" pitchFamily="18" charset="0"/>
          </a:endParaRPr>
        </a:p>
      </dsp:txBody>
      <dsp:txXfrm>
        <a:off x="2496552" y="558121"/>
        <a:ext cx="1832637" cy="1124572"/>
      </dsp:txXfrm>
    </dsp:sp>
    <dsp:sp modelId="{5E8DF576-A3D8-496B-B943-D64D5D4BEDA1}">
      <dsp:nvSpPr>
        <dsp:cNvPr id="0" name=""/>
        <dsp:cNvSpPr/>
      </dsp:nvSpPr>
      <dsp:spPr>
        <a:xfrm>
          <a:off x="3065086" y="1682694"/>
          <a:ext cx="2499050" cy="2499050"/>
        </a:xfrm>
        <a:prstGeom prst="ellipse">
          <a:avLst/>
        </a:prstGeom>
        <a:solidFill>
          <a:schemeClr val="accent5">
            <a:alpha val="50000"/>
            <a:hueOff val="8580830"/>
            <a:satOff val="-17187"/>
            <a:lumOff val="-108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800100">
            <a:lnSpc>
              <a:spcPct val="90000"/>
            </a:lnSpc>
            <a:spcBef>
              <a:spcPct val="0"/>
            </a:spcBef>
            <a:spcAft>
              <a:spcPct val="35000"/>
            </a:spcAft>
            <a:buNone/>
          </a:pPr>
          <a:r>
            <a:rPr lang="es-ES" sz="1800" kern="1200" dirty="0">
              <a:solidFill>
                <a:schemeClr val="bg2">
                  <a:lumMod val="10000"/>
                </a:schemeClr>
              </a:solidFill>
              <a:latin typeface="Times New Roman" panose="02020603050405020304" pitchFamily="18" charset="0"/>
              <a:cs typeface="Times New Roman" panose="02020603050405020304" pitchFamily="18" charset="0"/>
            </a:rPr>
            <a:t>Postura </a:t>
          </a:r>
          <a:r>
            <a:rPr lang="es-ES" sz="1600" kern="1200" dirty="0">
              <a:solidFill>
                <a:schemeClr val="bg2">
                  <a:lumMod val="10000"/>
                </a:schemeClr>
              </a:solidFill>
              <a:latin typeface="Times New Roman" panose="02020603050405020304" pitchFamily="18" charset="0"/>
              <a:cs typeface="Times New Roman" panose="02020603050405020304" pitchFamily="18" charset="0"/>
            </a:rPr>
            <a:t>Estratégica</a:t>
          </a:r>
        </a:p>
        <a:p>
          <a:pPr marL="171450" lvl="1" indent="-171450" algn="l" defTabSz="711200">
            <a:lnSpc>
              <a:spcPct val="90000"/>
            </a:lnSpc>
            <a:spcBef>
              <a:spcPct val="0"/>
            </a:spcBef>
            <a:spcAft>
              <a:spcPct val="15000"/>
            </a:spcAft>
            <a:buChar char="•"/>
          </a:pPr>
          <a:r>
            <a:rPr lang="es-ES" sz="1600" kern="1200" dirty="0">
              <a:solidFill>
                <a:schemeClr val="bg2">
                  <a:lumMod val="10000"/>
                </a:schemeClr>
              </a:solidFill>
              <a:latin typeface="Times New Roman" panose="02020603050405020304" pitchFamily="18" charset="0"/>
              <a:cs typeface="Times New Roman" panose="02020603050405020304" pitchFamily="18" charset="0"/>
            </a:rPr>
            <a:t>Actitud en la integración de la demanda</a:t>
          </a:r>
        </a:p>
      </dsp:txBody>
      <dsp:txXfrm>
        <a:off x="3829379" y="2328282"/>
        <a:ext cx="1499430" cy="1374477"/>
      </dsp:txXfrm>
    </dsp:sp>
    <dsp:sp modelId="{E259D2E1-9BFB-4E03-BA7A-F4C87500B7DD}">
      <dsp:nvSpPr>
        <dsp:cNvPr id="0" name=""/>
        <dsp:cNvSpPr/>
      </dsp:nvSpPr>
      <dsp:spPr>
        <a:xfrm>
          <a:off x="1261605" y="1682694"/>
          <a:ext cx="2499050" cy="2499050"/>
        </a:xfrm>
        <a:prstGeom prst="ellipse">
          <a:avLst/>
        </a:prstGeom>
        <a:solidFill>
          <a:schemeClr val="accent5">
            <a:alpha val="50000"/>
            <a:hueOff val="17161661"/>
            <a:satOff val="-34374"/>
            <a:lumOff val="-217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marL="0" lvl="0" indent="0" algn="l" defTabSz="711200">
            <a:lnSpc>
              <a:spcPct val="90000"/>
            </a:lnSpc>
            <a:spcBef>
              <a:spcPct val="0"/>
            </a:spcBef>
            <a:spcAft>
              <a:spcPct val="35000"/>
            </a:spcAft>
            <a:buNone/>
          </a:pPr>
          <a:r>
            <a:rPr lang="es-ES" sz="1600" kern="1200" dirty="0">
              <a:solidFill>
                <a:schemeClr val="bg2">
                  <a:lumMod val="10000"/>
                </a:schemeClr>
              </a:solidFill>
              <a:latin typeface="Times New Roman" panose="02020603050405020304" pitchFamily="18" charset="0"/>
              <a:cs typeface="Times New Roman" panose="02020603050405020304" pitchFamily="18" charset="0"/>
            </a:rPr>
            <a:t>Desempeño Económico</a:t>
          </a:r>
        </a:p>
        <a:p>
          <a:pPr marL="171450" lvl="1" indent="-171450" algn="l" defTabSz="711200">
            <a:lnSpc>
              <a:spcPct val="90000"/>
            </a:lnSpc>
            <a:spcBef>
              <a:spcPct val="0"/>
            </a:spcBef>
            <a:spcAft>
              <a:spcPct val="15000"/>
            </a:spcAft>
            <a:buChar char="•"/>
          </a:pPr>
          <a:r>
            <a:rPr lang="es-ES" sz="1600" kern="1200" dirty="0">
              <a:solidFill>
                <a:schemeClr val="bg2">
                  <a:lumMod val="10000"/>
                </a:schemeClr>
              </a:solidFill>
              <a:latin typeface="Times New Roman" panose="02020603050405020304" pitchFamily="18" charset="0"/>
              <a:cs typeface="Times New Roman" panose="02020603050405020304" pitchFamily="18" charset="0"/>
            </a:rPr>
            <a:t>Tamaño, ámbito, forma organizativa. </a:t>
          </a:r>
        </a:p>
      </dsp:txBody>
      <dsp:txXfrm>
        <a:off x="1496932" y="2328282"/>
        <a:ext cx="1499430" cy="1374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B1C0E6-001D-4947-B94E-4733A5F62ADE}">
      <dsp:nvSpPr>
        <dsp:cNvPr id="0" name=""/>
        <dsp:cNvSpPr/>
      </dsp:nvSpPr>
      <dsp:spPr>
        <a:xfrm>
          <a:off x="3480718" y="2419152"/>
          <a:ext cx="2900669" cy="2900669"/>
        </a:xfrm>
        <a:prstGeom prst="gear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chemeClr val="tx2">
                  <a:lumMod val="50000"/>
                </a:schemeClr>
              </a:solidFill>
            </a:rPr>
            <a:t>Tipología de la investigación</a:t>
          </a:r>
        </a:p>
        <a:p>
          <a:pPr marL="0" lvl="0" indent="0" algn="ctr" defTabSz="622300">
            <a:lnSpc>
              <a:spcPct val="90000"/>
            </a:lnSpc>
            <a:spcBef>
              <a:spcPct val="0"/>
            </a:spcBef>
            <a:spcAft>
              <a:spcPct val="35000"/>
            </a:spcAft>
            <a:buNone/>
          </a:pPr>
          <a:r>
            <a:rPr lang="es-EC" sz="1400" b="0" kern="1200" dirty="0">
              <a:solidFill>
                <a:schemeClr val="tx2">
                  <a:lumMod val="50000"/>
                </a:schemeClr>
              </a:solidFill>
            </a:rPr>
            <a:t>no experimental transaccional de tipo correlacional</a:t>
          </a:r>
          <a:endParaRPr lang="es-EC" sz="1400" b="1" kern="1200" dirty="0">
            <a:solidFill>
              <a:schemeClr val="tx2">
                <a:lumMod val="50000"/>
              </a:schemeClr>
            </a:solidFill>
          </a:endParaRPr>
        </a:p>
      </dsp:txBody>
      <dsp:txXfrm>
        <a:off x="4063882" y="3098620"/>
        <a:ext cx="1734341" cy="1491004"/>
      </dsp:txXfrm>
    </dsp:sp>
    <dsp:sp modelId="{E55A63B9-AF20-4CE4-95F3-EB1CE02847ED}">
      <dsp:nvSpPr>
        <dsp:cNvPr id="0" name=""/>
        <dsp:cNvSpPr/>
      </dsp:nvSpPr>
      <dsp:spPr>
        <a:xfrm>
          <a:off x="1663243" y="1733539"/>
          <a:ext cx="2369203" cy="2109578"/>
        </a:xfrm>
        <a:prstGeom prst="gear6">
          <a:avLst/>
        </a:prstGeom>
        <a:solidFill>
          <a:schemeClr val="accent3">
            <a:hueOff val="-1283756"/>
            <a:satOff val="24240"/>
            <a:lumOff val="-1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chemeClr val="tx2">
                  <a:lumMod val="50000"/>
                </a:schemeClr>
              </a:solidFill>
            </a:rPr>
            <a:t>Fuentes de información</a:t>
          </a:r>
        </a:p>
        <a:p>
          <a:pPr marL="0" lvl="0" indent="0" algn="ctr" defTabSz="622300">
            <a:lnSpc>
              <a:spcPct val="90000"/>
            </a:lnSpc>
            <a:spcBef>
              <a:spcPct val="0"/>
            </a:spcBef>
            <a:spcAft>
              <a:spcPct val="35000"/>
            </a:spcAft>
            <a:buNone/>
          </a:pPr>
          <a:r>
            <a:rPr lang="es-EC" sz="1400" b="0" kern="1200" dirty="0">
              <a:solidFill>
                <a:schemeClr val="tx2">
                  <a:lumMod val="50000"/>
                </a:schemeClr>
              </a:solidFill>
            </a:rPr>
            <a:t>Primarias</a:t>
          </a:r>
        </a:p>
        <a:p>
          <a:pPr marL="0" lvl="0" indent="0" algn="ctr" defTabSz="622300">
            <a:lnSpc>
              <a:spcPct val="90000"/>
            </a:lnSpc>
            <a:spcBef>
              <a:spcPct val="0"/>
            </a:spcBef>
            <a:spcAft>
              <a:spcPct val="35000"/>
            </a:spcAft>
            <a:buNone/>
          </a:pPr>
          <a:r>
            <a:rPr lang="es-EC" sz="1400" b="0" kern="1200" dirty="0">
              <a:solidFill>
                <a:schemeClr val="tx2">
                  <a:lumMod val="50000"/>
                </a:schemeClr>
              </a:solidFill>
            </a:rPr>
            <a:t>Secundarias</a:t>
          </a:r>
        </a:p>
      </dsp:txBody>
      <dsp:txXfrm>
        <a:off x="2232075" y="2267841"/>
        <a:ext cx="1231539" cy="1040974"/>
      </dsp:txXfrm>
    </dsp:sp>
    <dsp:sp modelId="{4E58C335-2258-4D0F-A812-7F771D130DB0}">
      <dsp:nvSpPr>
        <dsp:cNvPr id="0" name=""/>
        <dsp:cNvSpPr/>
      </dsp:nvSpPr>
      <dsp:spPr>
        <a:xfrm rot="20700000">
          <a:off x="2724124" y="250279"/>
          <a:ext cx="2567978" cy="2122688"/>
        </a:xfrm>
        <a:prstGeom prst="gear6">
          <a:avLst/>
        </a:prstGeom>
        <a:solidFill>
          <a:schemeClr val="accent3">
            <a:hueOff val="-2567512"/>
            <a:satOff val="48481"/>
            <a:lumOff val="-294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C" sz="1400" b="1" kern="1200" dirty="0">
              <a:solidFill>
                <a:schemeClr val="tx2">
                  <a:lumMod val="50000"/>
                </a:schemeClr>
              </a:solidFill>
            </a:rPr>
            <a:t>Enfoque de la investigación</a:t>
          </a:r>
        </a:p>
        <a:p>
          <a:pPr marL="0" lvl="0" indent="0" algn="ctr" defTabSz="622300">
            <a:lnSpc>
              <a:spcPct val="90000"/>
            </a:lnSpc>
            <a:spcBef>
              <a:spcPct val="0"/>
            </a:spcBef>
            <a:spcAft>
              <a:spcPct val="35000"/>
            </a:spcAft>
            <a:buNone/>
          </a:pPr>
          <a:endParaRPr lang="es-EC" sz="1400" b="1" kern="1200" dirty="0">
            <a:solidFill>
              <a:schemeClr val="tx2">
                <a:lumMod val="50000"/>
              </a:schemeClr>
            </a:solidFill>
          </a:endParaRPr>
        </a:p>
        <a:p>
          <a:pPr marL="0" lvl="0" indent="0" algn="ctr" defTabSz="622300">
            <a:lnSpc>
              <a:spcPct val="90000"/>
            </a:lnSpc>
            <a:spcBef>
              <a:spcPct val="0"/>
            </a:spcBef>
            <a:spcAft>
              <a:spcPct val="35000"/>
            </a:spcAft>
            <a:buNone/>
          </a:pPr>
          <a:r>
            <a:rPr lang="es-EC" sz="1400" b="0" kern="1200" dirty="0">
              <a:solidFill>
                <a:schemeClr val="tx2">
                  <a:lumMod val="50000"/>
                </a:schemeClr>
              </a:solidFill>
            </a:rPr>
            <a:t>Cuantitativo</a:t>
          </a:r>
          <a:endParaRPr lang="es-EC" sz="1600" kern="1200" dirty="0"/>
        </a:p>
      </dsp:txBody>
      <dsp:txXfrm rot="-20700000">
        <a:off x="3313768" y="689435"/>
        <a:ext cx="1388689" cy="1244375"/>
      </dsp:txXfrm>
    </dsp:sp>
    <dsp:sp modelId="{15F8F18E-5B67-46A5-B309-639F23F177AA}">
      <dsp:nvSpPr>
        <dsp:cNvPr id="0" name=""/>
        <dsp:cNvSpPr/>
      </dsp:nvSpPr>
      <dsp:spPr>
        <a:xfrm>
          <a:off x="3269710" y="1974568"/>
          <a:ext cx="3712857" cy="3712857"/>
        </a:xfrm>
        <a:prstGeom prst="circularArrow">
          <a:avLst>
            <a:gd name="adj1" fmla="val 4687"/>
            <a:gd name="adj2" fmla="val 299029"/>
            <a:gd name="adj3" fmla="val 2537070"/>
            <a:gd name="adj4" fmla="val 15816958"/>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64F3A8-5CA8-4D1E-9272-4E507D010BBA}">
      <dsp:nvSpPr>
        <dsp:cNvPr id="0" name=""/>
        <dsp:cNvSpPr/>
      </dsp:nvSpPr>
      <dsp:spPr>
        <a:xfrm>
          <a:off x="1419454" y="1262136"/>
          <a:ext cx="2697622" cy="2697622"/>
        </a:xfrm>
        <a:prstGeom prst="leftCircularArrow">
          <a:avLst>
            <a:gd name="adj1" fmla="val 6452"/>
            <a:gd name="adj2" fmla="val 429999"/>
            <a:gd name="adj3" fmla="val 10489124"/>
            <a:gd name="adj4" fmla="val 14837806"/>
            <a:gd name="adj5" fmla="val 7527"/>
          </a:avLst>
        </a:prstGeom>
        <a:solidFill>
          <a:schemeClr val="accent3">
            <a:hueOff val="-1283756"/>
            <a:satOff val="24240"/>
            <a:lumOff val="-1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2BBDBE-49BF-4AAA-896B-33503F432E0B}">
      <dsp:nvSpPr>
        <dsp:cNvPr id="0" name=""/>
        <dsp:cNvSpPr/>
      </dsp:nvSpPr>
      <dsp:spPr>
        <a:xfrm>
          <a:off x="2496527" y="-179228"/>
          <a:ext cx="2908580" cy="2908580"/>
        </a:xfrm>
        <a:prstGeom prst="circularArrow">
          <a:avLst>
            <a:gd name="adj1" fmla="val 5984"/>
            <a:gd name="adj2" fmla="val 394124"/>
            <a:gd name="adj3" fmla="val 13313824"/>
            <a:gd name="adj4" fmla="val 10508221"/>
            <a:gd name="adj5" fmla="val 6981"/>
          </a:avLst>
        </a:prstGeom>
        <a:solidFill>
          <a:schemeClr val="accent3">
            <a:hueOff val="-2567512"/>
            <a:satOff val="48481"/>
            <a:lumOff val="-2941"/>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629F2-306B-4A20-96E8-D3E115596636}" type="datetimeFigureOut">
              <a:rPr lang="es-EC" smtClean="0"/>
              <a:t>16/11/2020</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3B2AF9-0E1D-48A7-A1EA-8B873B6407C9}" type="slidenum">
              <a:rPr lang="es-EC" smtClean="0"/>
              <a:t>‹Nº›</a:t>
            </a:fld>
            <a:endParaRPr lang="es-EC"/>
          </a:p>
        </p:txBody>
      </p:sp>
    </p:spTree>
    <p:extLst>
      <p:ext uri="{BB962C8B-B14F-4D97-AF65-F5344CB8AC3E}">
        <p14:creationId xmlns:p14="http://schemas.microsoft.com/office/powerpoint/2010/main" val="1918396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86944-9B6F-4A5E-B2B2-72C93A9D583A}" type="datetimeFigureOut">
              <a:rPr lang="es-EC" smtClean="0"/>
              <a:t>16/11/2020</a:t>
            </a:fld>
            <a:endParaRPr lang="es-EC"/>
          </a:p>
        </p:txBody>
      </p:sp>
      <p:sp>
        <p:nvSpPr>
          <p:cNvPr id="4" name="3 Marcador de imagen de diapositiva"/>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3D4E0-B7EB-4029-984B-1D49C8B1074E}" type="slidenum">
              <a:rPr lang="es-EC" smtClean="0"/>
              <a:t>‹Nº›</a:t>
            </a:fld>
            <a:endParaRPr lang="es-EC"/>
          </a:p>
        </p:txBody>
      </p:sp>
    </p:spTree>
    <p:extLst>
      <p:ext uri="{BB962C8B-B14F-4D97-AF65-F5344CB8AC3E}">
        <p14:creationId xmlns:p14="http://schemas.microsoft.com/office/powerpoint/2010/main" val="33746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t>2</a:t>
            </a:fld>
            <a:endParaRPr lang="es-EC"/>
          </a:p>
        </p:txBody>
      </p:sp>
    </p:spTree>
    <p:extLst>
      <p:ext uri="{BB962C8B-B14F-4D97-AF65-F5344CB8AC3E}">
        <p14:creationId xmlns:p14="http://schemas.microsoft.com/office/powerpoint/2010/main" val="23093794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0" y="981075"/>
          <a:ext cx="12190413" cy="5616575"/>
        </p:xfrm>
        <a:graphic>
          <a:graphicData uri="http://schemas.openxmlformats.org/presentationml/2006/ole">
            <mc:AlternateContent xmlns:mc="http://schemas.openxmlformats.org/markup-compatibility/2006">
              <mc:Choice xmlns:v="urn:schemas-microsoft-com:vml" Requires="v">
                <p:oleObj spid="_x0000_s1592" name="CorelDRAW" r:id="rId3" imgW="9151920" imgH="5621400" progId="">
                  <p:embed/>
                </p:oleObj>
              </mc:Choice>
              <mc:Fallback>
                <p:oleObj name="CorelDRAW" r:id="rId3" imgW="9151920" imgH="5621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12190413"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20" y="6245225"/>
            <a:ext cx="2844430" cy="476250"/>
          </a:xfrm>
          <a:prstGeom prst="rect">
            <a:avLst/>
          </a:prstGeom>
          <a:noFill/>
          <a:ln w="9525">
            <a:noFill/>
            <a:miter lim="800000"/>
            <a:headEnd/>
            <a:tailEnd/>
          </a:ln>
          <a:effectLst/>
        </p:spPr>
        <p:txBody>
          <a:bodyPr/>
          <a:lstStyle/>
          <a:p>
            <a:endParaRPr lang="es-ES" sz="1400" dirty="0"/>
          </a:p>
        </p:txBody>
      </p:sp>
      <p:sp>
        <p:nvSpPr>
          <p:cNvPr id="17433" name="Rectangle 25"/>
          <p:cNvSpPr>
            <a:spLocks noChangeArrowheads="1"/>
          </p:cNvSpPr>
          <p:nvPr/>
        </p:nvSpPr>
        <p:spPr bwMode="auto">
          <a:xfrm>
            <a:off x="4165058" y="6245225"/>
            <a:ext cx="3860297" cy="476250"/>
          </a:xfrm>
          <a:prstGeom prst="rect">
            <a:avLst/>
          </a:prstGeom>
          <a:noFill/>
          <a:ln w="9525">
            <a:noFill/>
            <a:miter lim="800000"/>
            <a:headEnd/>
            <a:tailEnd/>
          </a:ln>
          <a:effectLst/>
        </p:spPr>
        <p:txBody>
          <a:bodyPr/>
          <a:lstStyle/>
          <a:p>
            <a:pPr algn="ctr"/>
            <a:endParaRPr lang="es-ES" sz="1400" dirty="0"/>
          </a:p>
        </p:txBody>
      </p:sp>
      <p:sp>
        <p:nvSpPr>
          <p:cNvPr id="17434" name="Rectangle 26"/>
          <p:cNvSpPr>
            <a:spLocks noChangeArrowheads="1"/>
          </p:cNvSpPr>
          <p:nvPr/>
        </p:nvSpPr>
        <p:spPr bwMode="auto">
          <a:xfrm>
            <a:off x="609520" y="6245225"/>
            <a:ext cx="2844430" cy="476250"/>
          </a:xfrm>
          <a:prstGeom prst="rect">
            <a:avLst/>
          </a:prstGeom>
          <a:noFill/>
          <a:ln w="9525">
            <a:noFill/>
            <a:miter lim="800000"/>
            <a:headEnd/>
            <a:tailEnd/>
          </a:ln>
          <a:effectLst/>
        </p:spPr>
        <p:txBody>
          <a:bodyPr/>
          <a:lstStyle/>
          <a:p>
            <a:endParaRPr lang="es-ES" sz="1400" dirty="0"/>
          </a:p>
        </p:txBody>
      </p:sp>
      <p:sp>
        <p:nvSpPr>
          <p:cNvPr id="17435" name="Rectangle 27"/>
          <p:cNvSpPr>
            <a:spLocks noChangeArrowheads="1"/>
          </p:cNvSpPr>
          <p:nvPr/>
        </p:nvSpPr>
        <p:spPr bwMode="auto">
          <a:xfrm>
            <a:off x="4165058" y="6245225"/>
            <a:ext cx="3860297" cy="476250"/>
          </a:xfrm>
          <a:prstGeom prst="rect">
            <a:avLst/>
          </a:prstGeom>
          <a:noFill/>
          <a:ln w="9525">
            <a:noFill/>
            <a:miter lim="800000"/>
            <a:headEnd/>
            <a:tailEnd/>
          </a:ln>
          <a:effectLst/>
        </p:spPr>
        <p:txBody>
          <a:bodyPr/>
          <a:lstStyle/>
          <a:p>
            <a:pPr algn="ctr"/>
            <a:endParaRPr lang="es-ES" sz="1400" dirty="0"/>
          </a:p>
        </p:txBody>
      </p:sp>
      <p:pic>
        <p:nvPicPr>
          <p:cNvPr id="17456" name="Picture 48" descr="bannner 2"/>
          <p:cNvPicPr>
            <a:picLocks noChangeAspect="1" noChangeArrowheads="1"/>
          </p:cNvPicPr>
          <p:nvPr/>
        </p:nvPicPr>
        <p:blipFill>
          <a:blip r:embed="rId5" cstate="print"/>
          <a:srcRect/>
          <a:stretch>
            <a:fillRect/>
          </a:stretch>
        </p:blipFill>
        <p:spPr bwMode="auto">
          <a:xfrm>
            <a:off x="0" y="5722938"/>
            <a:ext cx="12190413" cy="1135062"/>
          </a:xfrm>
          <a:prstGeom prst="rect">
            <a:avLst/>
          </a:prstGeom>
          <a:noFill/>
        </p:spPr>
      </p:pic>
      <p:sp>
        <p:nvSpPr>
          <p:cNvPr id="17458" name="Oval 50"/>
          <p:cNvSpPr>
            <a:spLocks noChangeArrowheads="1"/>
          </p:cNvSpPr>
          <p:nvPr/>
        </p:nvSpPr>
        <p:spPr bwMode="auto">
          <a:xfrm>
            <a:off x="289946" y="260351"/>
            <a:ext cx="1056079" cy="792163"/>
          </a:xfrm>
          <a:prstGeom prst="ellipse">
            <a:avLst/>
          </a:prstGeom>
          <a:solidFill>
            <a:schemeClr val="bg1"/>
          </a:solidFill>
          <a:ln w="9525">
            <a:noFill/>
            <a:round/>
            <a:headEnd/>
            <a:tailEnd/>
          </a:ln>
          <a:effectLst/>
        </p:spPr>
        <p:txBody>
          <a:bodyPr wrap="none" anchor="ctr"/>
          <a:lstStyle/>
          <a:p>
            <a:endParaRPr lang="es-ES" dirty="0"/>
          </a:p>
        </p:txBody>
      </p:sp>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38806" b="30597"/>
          <a:stretch/>
        </p:blipFill>
        <p:spPr bwMode="auto">
          <a:xfrm>
            <a:off x="47749" y="188640"/>
            <a:ext cx="3839500" cy="624924"/>
          </a:xfrm>
          <a:prstGeom prst="rect">
            <a:avLst/>
          </a:prstGeom>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521" y="1600201"/>
            <a:ext cx="10971372"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8049" y="274639"/>
            <a:ext cx="2742843"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521" y="274639"/>
            <a:ext cx="8025355"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887248" y="620688"/>
            <a:ext cx="7693644" cy="288032"/>
          </a:xfrm>
        </p:spPr>
        <p:txBody>
          <a:bodyPr anchor="ctr">
            <a:noAutofit/>
          </a:bodyPr>
          <a:lstStyle>
            <a:lvl1pPr marL="0" indent="0" algn="r">
              <a:buNone/>
              <a:defRPr sz="1600" cap="small" baseline="0">
                <a:solidFill>
                  <a:srgbClr val="1D263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endParaRPr lang="en-US" dirty="0"/>
          </a:p>
        </p:txBody>
      </p:sp>
      <p:sp>
        <p:nvSpPr>
          <p:cNvPr id="7" name="Espace réservé du titre 1"/>
          <p:cNvSpPr>
            <a:spLocks noGrp="1"/>
          </p:cNvSpPr>
          <p:nvPr>
            <p:ph type="title"/>
          </p:nvPr>
        </p:nvSpPr>
        <p:spPr>
          <a:xfrm>
            <a:off x="3887248" y="3076"/>
            <a:ext cx="7693644" cy="617612"/>
          </a:xfrm>
          <a:prstGeom prst="rect">
            <a:avLst/>
          </a:prstGeom>
        </p:spPr>
        <p:txBody>
          <a:bodyPr vert="horz" lIns="91440" tIns="45720" rIns="91440" bIns="45720" rtlCol="0" anchor="ctr">
            <a:normAutofit/>
          </a:bodyPr>
          <a:lstStyle/>
          <a:p>
            <a:r>
              <a:rPr lang="fr-FR" dirty="0"/>
              <a:t>Modifiez le style du titre</a:t>
            </a:r>
            <a:endParaRPr lang="en-US" dirty="0"/>
          </a:p>
        </p:txBody>
      </p:sp>
      <p:pic>
        <p:nvPicPr>
          <p:cNvPr id="4"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0477" y="71414"/>
            <a:ext cx="1714246" cy="532258"/>
          </a:xfrm>
          <a:prstGeom prst="rect">
            <a:avLst/>
          </a:prstGeom>
        </p:spPr>
      </p:pic>
    </p:spTree>
    <p:extLst>
      <p:ext uri="{BB962C8B-B14F-4D97-AF65-F5344CB8AC3E}">
        <p14:creationId xmlns:p14="http://schemas.microsoft.com/office/powerpoint/2010/main" val="4061215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091" y="6356351"/>
            <a:ext cx="2742843" cy="365125"/>
          </a:xfrm>
          <a:prstGeom prst="rect">
            <a:avLst/>
          </a:prstGeom>
        </p:spPr>
        <p:txBody>
          <a:bodyPr/>
          <a:lstStyle/>
          <a:p>
            <a:fld id="{778F2D3C-F386-4926-8BA4-D794BB63D66A}" type="datetimeFigureOut">
              <a:rPr lang="en-US" smtClean="0"/>
              <a:t>11/16/2020</a:t>
            </a:fld>
            <a:endParaRPr lang="en-US"/>
          </a:p>
        </p:txBody>
      </p:sp>
      <p:sp>
        <p:nvSpPr>
          <p:cNvPr id="3" name="Footer Placeholder 2"/>
          <p:cNvSpPr>
            <a:spLocks noGrp="1"/>
          </p:cNvSpPr>
          <p:nvPr>
            <p:ph type="ftr" sz="quarter" idx="11"/>
          </p:nvPr>
        </p:nvSpPr>
        <p:spPr>
          <a:xfrm>
            <a:off x="4038075" y="6356351"/>
            <a:ext cx="4114264"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09479" y="6356351"/>
            <a:ext cx="2742843" cy="365125"/>
          </a:xfrm>
          <a:prstGeom prst="rect">
            <a:avLst/>
          </a:prstGeom>
        </p:spPr>
        <p:txBody>
          <a:bodyPr/>
          <a:lstStyle/>
          <a:p>
            <a:fld id="{17137775-5AB8-4F87-B985-DD2D3166EF79}" type="slidenum">
              <a:rPr lang="en-US" smtClean="0"/>
              <a:t>‹Nº›</a:t>
            </a:fld>
            <a:endParaRPr lang="en-US"/>
          </a:p>
        </p:txBody>
      </p:sp>
    </p:spTree>
    <p:extLst>
      <p:ext uri="{BB962C8B-B14F-4D97-AF65-F5344CB8AC3E}">
        <p14:creationId xmlns:p14="http://schemas.microsoft.com/office/powerpoint/2010/main" val="2456308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65721A-8A95-49BC-9703-C5D27BE8A814}"/>
              </a:ext>
            </a:extLst>
          </p:cNvPr>
          <p:cNvSpPr>
            <a:spLocks noGrp="1"/>
          </p:cNvSpPr>
          <p:nvPr>
            <p:ph type="title"/>
          </p:nvPr>
        </p:nvSpPr>
        <p:spPr/>
        <p:txBody>
          <a:bodyPr/>
          <a:lstStyle/>
          <a:p>
            <a:r>
              <a:rPr lang="es-ES"/>
              <a:t>Haga clic para modificar el estilo de título del patrón</a:t>
            </a:r>
            <a:endParaRPr lang="es-EC"/>
          </a:p>
        </p:txBody>
      </p:sp>
    </p:spTree>
    <p:extLst>
      <p:ext uri="{BB962C8B-B14F-4D97-AF65-F5344CB8AC3E}">
        <p14:creationId xmlns:p14="http://schemas.microsoft.com/office/powerpoint/2010/main" val="1791524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2A9820-FE36-4D89-AAC3-4D34C2EEA2FD}"/>
              </a:ext>
            </a:extLst>
          </p:cNvPr>
          <p:cNvSpPr>
            <a:spLocks noGrp="1"/>
          </p:cNvSpPr>
          <p:nvPr>
            <p:ph type="ctrTitle"/>
          </p:nvPr>
        </p:nvSpPr>
        <p:spPr>
          <a:xfrm>
            <a:off x="1524000" y="1122363"/>
            <a:ext cx="9142413"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79942C92-F7AA-4D03-AAF7-A0A907ED8D51}"/>
              </a:ext>
            </a:extLst>
          </p:cNvPr>
          <p:cNvSpPr>
            <a:spLocks noGrp="1"/>
          </p:cNvSpPr>
          <p:nvPr>
            <p:ph type="subTitle" idx="1"/>
          </p:nvPr>
        </p:nvSpPr>
        <p:spPr>
          <a:xfrm>
            <a:off x="1524000" y="3602038"/>
            <a:ext cx="914241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FB901FF-553A-4D89-853A-18A121531220}"/>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FA8D50C1-F1FC-4D52-8436-45993F5A18B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D86F525-BB15-4B2C-ABDA-1DC345111285}"/>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8592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7CEE5B-0BB9-4567-BA7D-9CB925293DBF}"/>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CCE7C63D-E45C-4FC8-9851-981A3F485472}"/>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36F5CAFF-93E2-43F3-AF85-3079C37E6BCF}"/>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3A20463B-89E0-423D-A60F-4E72CBD2195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907D017C-D571-40C6-AB74-AD6E8927DAC6}"/>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994508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181ED1-EC56-4A55-B2A7-FCCD58E91224}"/>
              </a:ext>
            </a:extLst>
          </p:cNvPr>
          <p:cNvSpPr>
            <a:spLocks noGrp="1"/>
          </p:cNvSpPr>
          <p:nvPr>
            <p:ph type="title"/>
          </p:nvPr>
        </p:nvSpPr>
        <p:spPr>
          <a:xfrm>
            <a:off x="831850" y="1709738"/>
            <a:ext cx="10514013"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462CC689-4ECE-4B93-BDED-6AAA986674C1}"/>
              </a:ext>
            </a:extLst>
          </p:cNvPr>
          <p:cNvSpPr>
            <a:spLocks noGrp="1"/>
          </p:cNvSpPr>
          <p:nvPr>
            <p:ph type="body" idx="1"/>
          </p:nvPr>
        </p:nvSpPr>
        <p:spPr>
          <a:xfrm>
            <a:off x="831850" y="4589463"/>
            <a:ext cx="1051401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6BDA59D-E984-4E73-A16C-FBD74E6E75A3}"/>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8661F8C0-BCF1-4F44-9B64-D9ECF6F2B97D}"/>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50EB534-6CAA-4641-9DE2-46E47B65F41D}"/>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3963760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3D2B08-6D56-4CE4-B9CF-6EA3A1DA5550}"/>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E76EBD5-692F-44B0-A97E-EC08D8B298AA}"/>
              </a:ext>
            </a:extLst>
          </p:cNvPr>
          <p:cNvSpPr>
            <a:spLocks noGrp="1"/>
          </p:cNvSpPr>
          <p:nvPr>
            <p:ph sz="half" idx="1"/>
          </p:nvPr>
        </p:nvSpPr>
        <p:spPr>
          <a:xfrm>
            <a:off x="838200" y="1825625"/>
            <a:ext cx="5180013"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CFFC3145-8DEA-498D-804A-EB758283610E}"/>
              </a:ext>
            </a:extLst>
          </p:cNvPr>
          <p:cNvSpPr>
            <a:spLocks noGrp="1"/>
          </p:cNvSpPr>
          <p:nvPr>
            <p:ph sz="half" idx="2"/>
          </p:nvPr>
        </p:nvSpPr>
        <p:spPr>
          <a:xfrm>
            <a:off x="6170613"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8836ECBD-8565-415F-B5C8-89DD3BD96F49}"/>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6" name="Marcador de pie de página 5">
            <a:extLst>
              <a:ext uri="{FF2B5EF4-FFF2-40B4-BE49-F238E27FC236}">
                <a16:creationId xmlns:a16="http://schemas.microsoft.com/office/drawing/2014/main" id="{6FC895B4-4C07-4B7B-8462-B38F99442FB7}"/>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81DEE38-0DA8-4911-90F9-527E0D2B39C4}"/>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720126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31CB2-4082-473F-A7F5-A047B4FFF78B}"/>
              </a:ext>
            </a:extLst>
          </p:cNvPr>
          <p:cNvSpPr>
            <a:spLocks noGrp="1"/>
          </p:cNvSpPr>
          <p:nvPr>
            <p:ph type="title"/>
          </p:nvPr>
        </p:nvSpPr>
        <p:spPr>
          <a:xfrm>
            <a:off x="839788" y="365125"/>
            <a:ext cx="10514012"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C8B6945-3706-4E15-9E31-FB075B66E3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EFD4B61-925F-4D8E-B94E-C285965BBF94}"/>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2A623F9C-9AF8-43FA-8F42-57809BE0056A}"/>
              </a:ext>
            </a:extLst>
          </p:cNvPr>
          <p:cNvSpPr>
            <a:spLocks noGrp="1"/>
          </p:cNvSpPr>
          <p:nvPr>
            <p:ph type="body" sz="quarter" idx="3"/>
          </p:nvPr>
        </p:nvSpPr>
        <p:spPr>
          <a:xfrm>
            <a:off x="6170613"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BB34AB6C-5309-41EF-830F-2EEAD8000657}"/>
              </a:ext>
            </a:extLst>
          </p:cNvPr>
          <p:cNvSpPr>
            <a:spLocks noGrp="1"/>
          </p:cNvSpPr>
          <p:nvPr>
            <p:ph sz="quarter" idx="4"/>
          </p:nvPr>
        </p:nvSpPr>
        <p:spPr>
          <a:xfrm>
            <a:off x="6170613" y="2505075"/>
            <a:ext cx="51831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CEAD11BE-E647-4EA8-BA4C-5B985703A88F}"/>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8" name="Marcador de pie de página 7">
            <a:extLst>
              <a:ext uri="{FF2B5EF4-FFF2-40B4-BE49-F238E27FC236}">
                <a16:creationId xmlns:a16="http://schemas.microsoft.com/office/drawing/2014/main" id="{A5DD1D3B-6807-4B25-B929-1FF4645EF8DB}"/>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8F58094E-8A55-493F-9BD5-E7FF819002F4}"/>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421407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11" y="1556793"/>
            <a:ext cx="10971372"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422D8-0B46-4047-BA62-984CDB36117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1DBD3BFD-D45B-4393-BAF2-47B70241776B}"/>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4" name="Marcador de pie de página 3">
            <a:extLst>
              <a:ext uri="{FF2B5EF4-FFF2-40B4-BE49-F238E27FC236}">
                <a16:creationId xmlns:a16="http://schemas.microsoft.com/office/drawing/2014/main" id="{F7C07A62-1143-4E37-BA31-288BBC1712B7}"/>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7BEA33BE-938C-4D91-A494-9968B1971BD9}"/>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9754327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3A7BF13-630A-410E-A4CB-A6B29E2BDA99}"/>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3" name="Marcador de pie de página 2">
            <a:extLst>
              <a:ext uri="{FF2B5EF4-FFF2-40B4-BE49-F238E27FC236}">
                <a16:creationId xmlns:a16="http://schemas.microsoft.com/office/drawing/2014/main" id="{C588CFF9-E993-4A5B-895C-295946D26883}"/>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5AEBFB6E-3706-48BB-AAE5-6FC13374B598}"/>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3080348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10B56-0308-4D52-99B0-FA2D695F692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25CEBE44-6714-4CB0-82BB-F722C5E070D9}"/>
              </a:ext>
            </a:extLst>
          </p:cNvPr>
          <p:cNvSpPr>
            <a:spLocks noGrp="1"/>
          </p:cNvSpPr>
          <p:nvPr>
            <p:ph idx="1"/>
          </p:nvPr>
        </p:nvSpPr>
        <p:spPr>
          <a:xfrm>
            <a:off x="5183188" y="987425"/>
            <a:ext cx="61706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7FEB61BD-9413-46C3-B271-D59A479FC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99032DF-FB1C-472D-BC19-489116F315DD}"/>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6" name="Marcador de pie de página 5">
            <a:extLst>
              <a:ext uri="{FF2B5EF4-FFF2-40B4-BE49-F238E27FC236}">
                <a16:creationId xmlns:a16="http://schemas.microsoft.com/office/drawing/2014/main" id="{D58E88A1-828F-43D2-9024-3DDE49112EA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1752C7F-0CF3-4A33-B5BE-C823F3BF3BB7}"/>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359173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8BB015-9921-4572-8969-2B4AB9B637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41E74A9E-141C-4D5A-92DD-D06574A21924}"/>
              </a:ext>
            </a:extLst>
          </p:cNvPr>
          <p:cNvSpPr>
            <a:spLocks noGrp="1"/>
          </p:cNvSpPr>
          <p:nvPr>
            <p:ph type="pic" idx="1"/>
          </p:nvPr>
        </p:nvSpPr>
        <p:spPr>
          <a:xfrm>
            <a:off x="5183188" y="987425"/>
            <a:ext cx="61706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A3CA396A-DFEE-4857-BDB2-66787F684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2EF2079-B415-4BBB-879A-3F6EA39C4B81}"/>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6" name="Marcador de pie de página 5">
            <a:extLst>
              <a:ext uri="{FF2B5EF4-FFF2-40B4-BE49-F238E27FC236}">
                <a16:creationId xmlns:a16="http://schemas.microsoft.com/office/drawing/2014/main" id="{6D516617-DBDF-4711-B85B-5000A987C3BD}"/>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EEBF0928-4399-43B5-9130-32C866B67098}"/>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704089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4BC424-06EC-47CE-8FC2-2A8BBFAF3F9D}"/>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93E0EC7E-C664-4B64-B75E-DFAE8741EB01}"/>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7E3E0210-6206-410B-A83C-30337A779E6F}"/>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CE9763A2-C4EB-4036-8C19-247393230B1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3AEF207-4B87-4CFB-99F5-DE3682B763A4}"/>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1580923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AC6561-F6D6-465D-ABD6-AB9A0629F814}"/>
              </a:ext>
            </a:extLst>
          </p:cNvPr>
          <p:cNvSpPr>
            <a:spLocks noGrp="1"/>
          </p:cNvSpPr>
          <p:nvPr>
            <p:ph type="title" orient="vert"/>
          </p:nvPr>
        </p:nvSpPr>
        <p:spPr>
          <a:xfrm>
            <a:off x="8724900" y="365125"/>
            <a:ext cx="2627313"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C40CB27-461F-4ADE-96B9-2F4B52C235D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BB7B068A-466F-4F42-AF02-9FAFE69CC181}"/>
              </a:ext>
            </a:extLst>
          </p:cNvPr>
          <p:cNvSpPr>
            <a:spLocks noGrp="1"/>
          </p:cNvSpPr>
          <p:nvPr>
            <p:ph type="dt" sz="half" idx="10"/>
          </p:nvPr>
        </p:nvSpPr>
        <p:spPr/>
        <p:txBody>
          <a:body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DA3B0502-F094-4D49-A559-217510F0260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30A5DDD-CA7F-4E26-82B8-F0D0C331B015}"/>
              </a:ext>
            </a:extLst>
          </p:cNvPr>
          <p:cNvSpPr>
            <a:spLocks noGrp="1"/>
          </p:cNvSpPr>
          <p:nvPr>
            <p:ph type="sldNum" sz="quarter" idx="12"/>
          </p:nvPr>
        </p:nvSpPr>
        <p:spPr/>
        <p:txBody>
          <a:bodyPr/>
          <a:lstStyle/>
          <a:p>
            <a:fld id="{BACC06BD-742F-4CE3-8844-71C56B5F0A5D}" type="slidenum">
              <a:rPr lang="es-EC" smtClean="0"/>
              <a:t>‹Nº›</a:t>
            </a:fld>
            <a:endParaRPr lang="es-EC"/>
          </a:p>
        </p:txBody>
      </p:sp>
    </p:spTree>
    <p:extLst>
      <p:ext uri="{BB962C8B-B14F-4D97-AF65-F5344CB8AC3E}">
        <p14:creationId xmlns:p14="http://schemas.microsoft.com/office/powerpoint/2010/main" val="20585416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FA1CE-C640-4CE1-8D0A-EAE11EE28272}" type="datetimeFigureOut">
              <a:rPr lang="en-US" smtClean="0">
                <a:solidFill>
                  <a:prstClr val="black">
                    <a:tint val="75000"/>
                  </a:prstClr>
                </a:solidFill>
              </a:rPr>
              <a:pPr/>
              <a:t>11/16/2020</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D44786E5-36B4-4750-9BD9-353AA4FBC168}"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659877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959" y="4406901"/>
            <a:ext cx="10361851"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2959" y="2906713"/>
            <a:ext cx="10361851"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521" y="1600201"/>
            <a:ext cx="538409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6793" y="1600201"/>
            <a:ext cx="5384099"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521" y="1535113"/>
            <a:ext cx="5386216"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521" y="2174875"/>
            <a:ext cx="5386216"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2561" y="1535113"/>
            <a:ext cx="5388332"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2561" y="2174875"/>
            <a:ext cx="5388332"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4638"/>
            <a:ext cx="10971372" cy="1143000"/>
          </a:xfrm>
          <a:prstGeom prst="rect">
            <a:avLst/>
          </a:prstGeom>
        </p:spPr>
        <p:txBody>
          <a:bodyPr/>
          <a:lstStyle/>
          <a:p>
            <a:r>
              <a:rPr lang="es-ES"/>
              <a:t>Haga clic para modificar el estilo de título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1" y="273050"/>
            <a:ext cx="4010562"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113" y="273051"/>
            <a:ext cx="681477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521" y="1435101"/>
            <a:ext cx="4010562"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406" y="4800600"/>
            <a:ext cx="7314248"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406" y="612775"/>
            <a:ext cx="731424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ES" dirty="0"/>
          </a:p>
        </p:txBody>
      </p:sp>
      <p:sp>
        <p:nvSpPr>
          <p:cNvPr id="4" name="3 Marcador de texto"/>
          <p:cNvSpPr>
            <a:spLocks noGrp="1"/>
          </p:cNvSpPr>
          <p:nvPr>
            <p:ph type="body" sz="half" idx="2"/>
          </p:nvPr>
        </p:nvSpPr>
        <p:spPr>
          <a:xfrm>
            <a:off x="2389406" y="5367338"/>
            <a:ext cx="731424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12190413"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5" name="Rectangle 21"/>
          <p:cNvSpPr>
            <a:spLocks noChangeArrowheads="1"/>
          </p:cNvSpPr>
          <p:nvPr/>
        </p:nvSpPr>
        <p:spPr bwMode="auto">
          <a:xfrm rot="10800000">
            <a:off x="1" y="6308726"/>
            <a:ext cx="10512115"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dirty="0"/>
          </a:p>
        </p:txBody>
      </p:sp>
      <p:sp>
        <p:nvSpPr>
          <p:cNvPr id="1047" name="Line 23"/>
          <p:cNvSpPr>
            <a:spLocks noChangeShapeType="1"/>
          </p:cNvSpPr>
          <p:nvPr/>
        </p:nvSpPr>
        <p:spPr bwMode="auto">
          <a:xfrm rot="10800000" flipH="1">
            <a:off x="33863" y="6296025"/>
            <a:ext cx="8878262" cy="0"/>
          </a:xfrm>
          <a:prstGeom prst="line">
            <a:avLst/>
          </a:prstGeom>
          <a:noFill/>
          <a:ln w="38100">
            <a:solidFill>
              <a:srgbClr val="FF0000"/>
            </a:solidFill>
            <a:round/>
            <a:headEnd/>
            <a:tailEnd/>
          </a:ln>
          <a:effectLst/>
        </p:spPr>
        <p:txBody>
          <a:bodyPr/>
          <a:lstStyle/>
          <a:p>
            <a:endParaRPr lang="es-ES" dirty="0"/>
          </a:p>
        </p:txBody>
      </p:sp>
      <p:sp>
        <p:nvSpPr>
          <p:cNvPr id="1048" name="Line 24"/>
          <p:cNvSpPr>
            <a:spLocks noChangeShapeType="1"/>
          </p:cNvSpPr>
          <p:nvPr/>
        </p:nvSpPr>
        <p:spPr bwMode="auto">
          <a:xfrm rot="10800000" flipH="1">
            <a:off x="33863" y="6245225"/>
            <a:ext cx="8878262" cy="0"/>
          </a:xfrm>
          <a:prstGeom prst="line">
            <a:avLst/>
          </a:prstGeom>
          <a:noFill/>
          <a:ln w="38100">
            <a:solidFill>
              <a:srgbClr val="006600"/>
            </a:solidFill>
            <a:round/>
            <a:headEnd/>
            <a:tailEnd/>
          </a:ln>
          <a:effectLst/>
        </p:spPr>
        <p:txBody>
          <a:bodyPr/>
          <a:lstStyle/>
          <a:p>
            <a:endParaRPr lang="es-ES"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7594" t="38806" r="7258" b="30597"/>
          <a:stretch/>
        </p:blipFill>
        <p:spPr bwMode="auto">
          <a:xfrm>
            <a:off x="8879154" y="5906861"/>
            <a:ext cx="3269288" cy="62492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12190413" cy="6858000"/>
          </a:xfrm>
          <a:prstGeom prst="rect">
            <a:avLst/>
          </a:prstGeom>
          <a:gradFill flip="none" rotWithShape="1">
            <a:gsLst>
              <a:gs pos="0">
                <a:schemeClr val="bg1"/>
              </a:gs>
              <a:gs pos="100000">
                <a:srgbClr val="DBDBDB"/>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2" name="Espace réservé du titre 1"/>
          <p:cNvSpPr>
            <a:spLocks noGrp="1"/>
          </p:cNvSpPr>
          <p:nvPr>
            <p:ph type="title"/>
          </p:nvPr>
        </p:nvSpPr>
        <p:spPr>
          <a:xfrm>
            <a:off x="3887248" y="3076"/>
            <a:ext cx="7693644" cy="61761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5" name="Rectangle 14"/>
          <p:cNvSpPr/>
          <p:nvPr/>
        </p:nvSpPr>
        <p:spPr>
          <a:xfrm rot="5400000">
            <a:off x="11603056"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1755676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0" r:id="rId3"/>
  </p:sldLayoutIdLst>
  <p:txStyles>
    <p:titleStyle>
      <a:lvl1pPr algn="r" defTabSz="914400" rtl="0" eaLnBrk="1" latinLnBrk="0" hangingPunct="1">
        <a:spcBef>
          <a:spcPct val="0"/>
        </a:spcBef>
        <a:buNone/>
        <a:defRPr sz="2000" b="1" kern="1200" cap="small" normalizeH="0" baseline="0">
          <a:solidFill>
            <a:schemeClr val="accent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357271E-C187-43B6-A6B9-3C2B5B28E622}"/>
              </a:ext>
            </a:extLst>
          </p:cNvPr>
          <p:cNvSpPr>
            <a:spLocks noGrp="1"/>
          </p:cNvSpPr>
          <p:nvPr>
            <p:ph type="title"/>
          </p:nvPr>
        </p:nvSpPr>
        <p:spPr>
          <a:xfrm>
            <a:off x="838200" y="365125"/>
            <a:ext cx="10514013"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46F28861-06A3-47DB-8153-00581448B9A5}"/>
              </a:ext>
            </a:extLst>
          </p:cNvPr>
          <p:cNvSpPr>
            <a:spLocks noGrp="1"/>
          </p:cNvSpPr>
          <p:nvPr>
            <p:ph type="body" idx="1"/>
          </p:nvPr>
        </p:nvSpPr>
        <p:spPr>
          <a:xfrm>
            <a:off x="838200" y="1825625"/>
            <a:ext cx="10514013" cy="4351338"/>
          </a:xfrm>
          <a:prstGeom prst="rect">
            <a:avLst/>
          </a:prstGeom>
        </p:spPr>
        <p:txBody>
          <a:bodyPr vert="horz" lIns="91440" tIns="45720" rIns="91440" bIns="45720" rtlCol="0">
            <a:normAutofit/>
          </a:body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EC" dirty="0"/>
          </a:p>
        </p:txBody>
      </p:sp>
      <p:sp>
        <p:nvSpPr>
          <p:cNvPr id="4" name="Marcador de fecha 3">
            <a:extLst>
              <a:ext uri="{FF2B5EF4-FFF2-40B4-BE49-F238E27FC236}">
                <a16:creationId xmlns:a16="http://schemas.microsoft.com/office/drawing/2014/main" id="{E29558B3-192E-4D5F-A16D-4E984FFFB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014C2-014A-4B71-9F90-F5E5B7B66F46}" type="datetimeFigureOut">
              <a:rPr lang="es-EC" smtClean="0"/>
              <a:t>16/11/2020</a:t>
            </a:fld>
            <a:endParaRPr lang="es-EC"/>
          </a:p>
        </p:txBody>
      </p:sp>
      <p:sp>
        <p:nvSpPr>
          <p:cNvPr id="5" name="Marcador de pie de página 4">
            <a:extLst>
              <a:ext uri="{FF2B5EF4-FFF2-40B4-BE49-F238E27FC236}">
                <a16:creationId xmlns:a16="http://schemas.microsoft.com/office/drawing/2014/main" id="{2FB76A65-38CB-45F0-BAAD-952076896F52}"/>
              </a:ext>
            </a:extLst>
          </p:cNvPr>
          <p:cNvSpPr>
            <a:spLocks noGrp="1"/>
          </p:cNvSpPr>
          <p:nvPr>
            <p:ph type="ftr" sz="quarter" idx="3"/>
          </p:nvPr>
        </p:nvSpPr>
        <p:spPr>
          <a:xfrm>
            <a:off x="4038600" y="6356350"/>
            <a:ext cx="4113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226DA035-A1C7-4EB1-A904-4CA799B68895}"/>
              </a:ext>
            </a:extLst>
          </p:cNvPr>
          <p:cNvSpPr>
            <a:spLocks noGrp="1"/>
          </p:cNvSpPr>
          <p:nvPr>
            <p:ph type="sldNum" sz="quarter" idx="4"/>
          </p:nvPr>
        </p:nvSpPr>
        <p:spPr>
          <a:xfrm>
            <a:off x="8609013"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C06BD-742F-4CE3-8844-71C56B5F0A5D}" type="slidenum">
              <a:rPr lang="es-EC" smtClean="0"/>
              <a:t>‹Nº›</a:t>
            </a:fld>
            <a:endParaRPr lang="es-EC"/>
          </a:p>
        </p:txBody>
      </p:sp>
    </p:spTree>
    <p:extLst>
      <p:ext uri="{BB962C8B-B14F-4D97-AF65-F5344CB8AC3E}">
        <p14:creationId xmlns:p14="http://schemas.microsoft.com/office/powerpoint/2010/main" val="6805448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Espace réservé du texte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FR" dirty="0"/>
          </a:p>
        </p:txBody>
      </p:sp>
      <p:sp>
        <p:nvSpPr>
          <p:cNvPr id="4" name="Espace réservé de la date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FA1CE-C640-4CE1-8D0A-EAE11EE28272}" type="datetimeFigureOut">
              <a:rPr lang="en-US" smtClean="0">
                <a:solidFill>
                  <a:prstClr val="black">
                    <a:tint val="75000"/>
                  </a:prstClr>
                </a:solidFill>
              </a:rPr>
              <a:pPr/>
              <a:t>11/16/2020</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a:t>
            </a:r>
          </a:p>
        </p:txBody>
      </p:sp>
      <p:sp>
        <p:nvSpPr>
          <p:cNvPr id="6" name="Espace réservé du numéro de diapositive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786E5-36B4-4750-9BD9-353AA4FBC168}" type="slidenum">
              <a:rPr lang="en-US" smtClean="0">
                <a:solidFill>
                  <a:prstClr val="black">
                    <a:tint val="75000"/>
                  </a:prstClr>
                </a:solidFill>
              </a:rPr>
              <a:pPr/>
              <a:t>‹Nº›</a:t>
            </a:fld>
            <a:endParaRPr lang="en-US">
              <a:solidFill>
                <a:prstClr val="black">
                  <a:tint val="75000"/>
                </a:prstClr>
              </a:solidFill>
            </a:endParaRPr>
          </a:p>
        </p:txBody>
      </p:sp>
      <p:sp>
        <p:nvSpPr>
          <p:cNvPr id="8" name="Rectangle 7"/>
          <p:cNvSpPr/>
          <p:nvPr/>
        </p:nvSpPr>
        <p:spPr>
          <a:xfrm rot="5400000">
            <a:off x="11603056" y="5799923"/>
            <a:ext cx="1839158" cy="276999"/>
          </a:xfrm>
          <a:prstGeom prst="rect">
            <a:avLst/>
          </a:prstGeom>
        </p:spPr>
        <p:txBody>
          <a:bodyPr wrap="non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prstClr val="black"/>
                </a:solidFill>
              </a:rPr>
              <a:t>© Copyright Showeet.com</a:t>
            </a:r>
          </a:p>
        </p:txBody>
      </p:sp>
    </p:spTree>
    <p:extLst>
      <p:ext uri="{BB962C8B-B14F-4D97-AF65-F5344CB8AC3E}">
        <p14:creationId xmlns:p14="http://schemas.microsoft.com/office/powerpoint/2010/main" val="1660114707"/>
      </p:ext>
    </p:extLst>
  </p:cSld>
  <p:clrMap bg1="lt1" tx1="dk1" bg2="lt2" tx2="dk2" accent1="accent1" accent2="accent2" accent3="accent3" accent4="accent4" accent5="accent5" accent6="accent6" hlink="hlink" folHlink="folHlink"/>
  <p:sldLayoutIdLst>
    <p:sldLayoutId id="214748367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2" Type="http://schemas.openxmlformats.org/officeDocument/2006/relationships/image" Target="../media/image23.tmp"/><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emf"/><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639272" y="3172326"/>
            <a:ext cx="72958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dirty="0">
              <a:ln>
                <a:noFill/>
              </a:ln>
              <a:solidFill>
                <a:schemeClr val="tx1"/>
              </a:solidFill>
              <a:effectLst/>
              <a:latin typeface="Arial" pitchFamily="34" charset="0"/>
              <a:cs typeface="Arial" pitchFamily="34" charset="0"/>
            </a:endParaRPr>
          </a:p>
        </p:txBody>
      </p:sp>
      <p:sp>
        <p:nvSpPr>
          <p:cNvPr id="7" name="2 Subtítulo"/>
          <p:cNvSpPr txBox="1">
            <a:spLocks/>
          </p:cNvSpPr>
          <p:nvPr/>
        </p:nvSpPr>
        <p:spPr>
          <a:xfrm>
            <a:off x="1150624" y="732249"/>
            <a:ext cx="11039789" cy="5001007"/>
          </a:xfrm>
          <a:prstGeom prst="rect">
            <a:avLst/>
          </a:prstGeom>
        </p:spPr>
        <p:txBody>
          <a:bodyPr/>
          <a:lstStyle>
            <a:lvl1pPr marL="342900" indent="-342900" algn="l" rtl="0" eaLnBrk="1" fontAlgn="base" hangingPunct="1">
              <a:spcBef>
                <a:spcPct val="20000"/>
              </a:spcBef>
              <a:spcAft>
                <a:spcPct val="0"/>
              </a:spcAft>
              <a:buChar char="•"/>
              <a:defRPr sz="24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400">
                <a:solidFill>
                  <a:schemeClr val="bg1"/>
                </a:solidFill>
                <a:latin typeface="+mn-lt"/>
              </a:defRPr>
            </a:lvl4pPr>
            <a:lvl5pPr marL="2057400" indent="-228600" algn="l" rtl="0" eaLnBrk="1" fontAlgn="base" hangingPunct="1">
              <a:spcBef>
                <a:spcPct val="20000"/>
              </a:spcBef>
              <a:spcAft>
                <a:spcPct val="0"/>
              </a:spcAft>
              <a:buChar char="»"/>
              <a:defRPr sz="2400">
                <a:solidFill>
                  <a:schemeClr val="bg1"/>
                </a:solidFill>
                <a:latin typeface="+mn-lt"/>
              </a:defRPr>
            </a:lvl5pPr>
            <a:lvl6pPr marL="2514600" indent="-228600" algn="l" rtl="0" eaLnBrk="1" fontAlgn="base" hangingPunct="1">
              <a:spcBef>
                <a:spcPct val="20000"/>
              </a:spcBef>
              <a:spcAft>
                <a:spcPct val="0"/>
              </a:spcAft>
              <a:buChar char="»"/>
              <a:defRPr sz="2400">
                <a:solidFill>
                  <a:schemeClr val="bg1"/>
                </a:solidFill>
                <a:latin typeface="+mn-lt"/>
              </a:defRPr>
            </a:lvl6pPr>
            <a:lvl7pPr marL="2971800" indent="-228600" algn="l" rtl="0" eaLnBrk="1" fontAlgn="base" hangingPunct="1">
              <a:spcBef>
                <a:spcPct val="20000"/>
              </a:spcBef>
              <a:spcAft>
                <a:spcPct val="0"/>
              </a:spcAft>
              <a:buChar char="»"/>
              <a:defRPr sz="2400">
                <a:solidFill>
                  <a:schemeClr val="bg1"/>
                </a:solidFill>
                <a:latin typeface="+mn-lt"/>
              </a:defRPr>
            </a:lvl7pPr>
            <a:lvl8pPr marL="3429000" indent="-228600" algn="l" rtl="0" eaLnBrk="1" fontAlgn="base" hangingPunct="1">
              <a:spcBef>
                <a:spcPct val="20000"/>
              </a:spcBef>
              <a:spcAft>
                <a:spcPct val="0"/>
              </a:spcAft>
              <a:buChar char="»"/>
              <a:defRPr sz="2400">
                <a:solidFill>
                  <a:schemeClr val="bg1"/>
                </a:solidFill>
                <a:latin typeface="+mn-lt"/>
              </a:defRPr>
            </a:lvl8pPr>
            <a:lvl9pPr marL="3886200" indent="-228600" algn="l" rtl="0" eaLnBrk="1" fontAlgn="base" hangingPunct="1">
              <a:spcBef>
                <a:spcPct val="20000"/>
              </a:spcBef>
              <a:spcAft>
                <a:spcPct val="0"/>
              </a:spcAft>
              <a:buChar char="»"/>
              <a:defRPr sz="2400">
                <a:solidFill>
                  <a:schemeClr val="bg1"/>
                </a:solidFill>
                <a:latin typeface="+mn-lt"/>
              </a:defRPr>
            </a:lvl9pPr>
          </a:lstStyle>
          <a:p>
            <a:pPr marL="0" indent="0" algn="ctr">
              <a:buNone/>
            </a:pPr>
            <a:endParaRPr lang="es-EC" sz="1600" kern="0"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DEPARTAMENTO DE CIENCIAS ECONÓMICAS, ADMINISTRATIVAS Y DEL COMERCIO</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CARRERA DE INGENIERÍA COMERCIAL</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TRABAJO DE TITULACIÓN, PREVIO A LA OBTENCIÓN DEL TÍTULO DE INGENIERA  COMERCIAL</a:t>
            </a:r>
            <a:endParaRPr lang="es-EC" sz="1600"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AUTORA:</a:t>
            </a: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CARRILLO NIETO,MAYRA CRISTINA</a:t>
            </a:r>
            <a:endParaRPr lang="es-EC" sz="1600" dirty="0">
              <a:solidFill>
                <a:srgbClr val="000000"/>
              </a:solidFill>
              <a:latin typeface="Times New Roman" panose="02020603050405020304" pitchFamily="18" charset="0"/>
              <a:cs typeface="Times New Roman" panose="02020603050405020304" pitchFamily="18" charset="0"/>
            </a:endParaRPr>
          </a:p>
          <a:p>
            <a:pPr marL="0" indent="0" algn="ctr">
              <a:buNone/>
            </a:pPr>
            <a:br>
              <a:rPr lang="es-EC" sz="1600" b="1" dirty="0">
                <a:solidFill>
                  <a:srgbClr val="000000"/>
                </a:solidFill>
                <a:latin typeface="Times New Roman" panose="02020603050405020304" pitchFamily="18" charset="0"/>
                <a:cs typeface="Times New Roman" panose="02020603050405020304" pitchFamily="18" charset="0"/>
              </a:rPr>
            </a:br>
            <a:r>
              <a:rPr lang="es-EC" sz="1600" b="1" dirty="0">
                <a:solidFill>
                  <a:srgbClr val="000000"/>
                </a:solidFill>
                <a:latin typeface="Times New Roman" panose="02020603050405020304" pitchFamily="18" charset="0"/>
                <a:cs typeface="Times New Roman" panose="02020603050405020304" pitchFamily="18" charset="0"/>
              </a:rPr>
              <a:t>“</a:t>
            </a:r>
            <a:r>
              <a:rPr lang="es-ES" sz="1600" b="1" dirty="0">
                <a:solidFill>
                  <a:srgbClr val="000000"/>
                </a:solidFill>
                <a:latin typeface="Times New Roman" panose="02020603050405020304" pitchFamily="18" charset="0"/>
                <a:cs typeface="Times New Roman" panose="02020603050405020304" pitchFamily="18" charset="0"/>
              </a:rPr>
              <a:t>LA ACTITUD DE LOS ACTORES DE LAS ORGANIZACIONES DE ECONOMÍA SOLIDARIA FRENTE A LA INFORMACIÓN SOBRE SOSTENIBILIDAD EN EL SECTOR DE RECICLAJE DEL DMQ (PERSPECTIVA DE LA TEORÍA DE LOS STAKEHOLDERS)</a:t>
            </a:r>
            <a:r>
              <a:rPr lang="es-EC" sz="1600" b="1" dirty="0">
                <a:solidFill>
                  <a:srgbClr val="000000"/>
                </a:solidFill>
                <a:latin typeface="Times New Roman" panose="02020603050405020304" pitchFamily="18" charset="0"/>
                <a:cs typeface="Times New Roman" panose="02020603050405020304" pitchFamily="18" charset="0"/>
              </a:rPr>
              <a:t>”</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r>
              <a:rPr lang="es-EC" sz="1600" b="1" dirty="0">
                <a:solidFill>
                  <a:srgbClr val="000000"/>
                </a:solidFill>
                <a:latin typeface="Times New Roman" panose="02020603050405020304" pitchFamily="18" charset="0"/>
                <a:cs typeface="Times New Roman" panose="02020603050405020304" pitchFamily="18" charset="0"/>
              </a:rPr>
              <a:t>ECON. MARÍA FERNANDA MERCHÁN, </a:t>
            </a:r>
            <a:r>
              <a:rPr lang="es-EC" sz="1600" b="1" dirty="0" err="1">
                <a:solidFill>
                  <a:srgbClr val="000000"/>
                </a:solidFill>
                <a:latin typeface="Times New Roman" panose="02020603050405020304" pitchFamily="18" charset="0"/>
                <a:cs typeface="Times New Roman" panose="02020603050405020304" pitchFamily="18" charset="0"/>
              </a:rPr>
              <a:t>Mgs</a:t>
            </a:r>
            <a:r>
              <a:rPr lang="es-EC" sz="1600" b="1" dirty="0">
                <a:solidFill>
                  <a:srgbClr val="000000"/>
                </a:solidFill>
                <a:latin typeface="Times New Roman" panose="02020603050405020304" pitchFamily="18" charset="0"/>
                <a:cs typeface="Times New Roman" panose="02020603050405020304" pitchFamily="18" charset="0"/>
              </a:rPr>
              <a:t>.</a:t>
            </a:r>
            <a:br>
              <a:rPr lang="es-EC" sz="1600" b="1" dirty="0">
                <a:solidFill>
                  <a:srgbClr val="000000"/>
                </a:solidFill>
                <a:latin typeface="Times New Roman" panose="02020603050405020304" pitchFamily="18" charset="0"/>
                <a:cs typeface="Times New Roman" panose="02020603050405020304" pitchFamily="18" charset="0"/>
              </a:rPr>
            </a:br>
            <a:r>
              <a:rPr lang="es-EC" sz="1600" b="1" dirty="0">
                <a:solidFill>
                  <a:srgbClr val="000000"/>
                </a:solidFill>
                <a:latin typeface="Times New Roman" panose="02020603050405020304" pitchFamily="18" charset="0"/>
                <a:cs typeface="Times New Roman" panose="02020603050405020304" pitchFamily="18" charset="0"/>
              </a:rPr>
              <a:t>DIRECTORA</a:t>
            </a:r>
          </a:p>
          <a:p>
            <a:pPr marL="0" indent="0" algn="ctr">
              <a:buNone/>
            </a:pPr>
            <a:endParaRPr lang="es-EC" sz="1600" b="1" dirty="0">
              <a:solidFill>
                <a:srgbClr val="000000"/>
              </a:solidFill>
              <a:latin typeface="Times New Roman" panose="02020603050405020304" pitchFamily="18" charset="0"/>
              <a:cs typeface="Times New Roman" panose="02020603050405020304" pitchFamily="18" charset="0"/>
            </a:endParaRPr>
          </a:p>
          <a:p>
            <a:pPr marL="0" indent="0" algn="ctr">
              <a:buNone/>
            </a:pPr>
            <a:endParaRPr lang="es-EC" sz="1600" b="1" kern="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85160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a:solidFill>
                  <a:schemeClr val="tx2">
                    <a:lumMod val="50000"/>
                  </a:schemeClr>
                </a:solidFill>
              </a:rPr>
              <a:t>Hallazgos</a:t>
            </a:r>
            <a:endParaRPr lang="es-EC" dirty="0">
              <a:solidFill>
                <a:schemeClr val="tx2">
                  <a:lumMod val="50000"/>
                </a:schemeClr>
              </a:solidFill>
            </a:endParaRPr>
          </a:p>
        </p:txBody>
      </p:sp>
      <p:sp>
        <p:nvSpPr>
          <p:cNvPr id="3" name="Marcador de contenido 2"/>
          <p:cNvSpPr>
            <a:spLocks noGrp="1"/>
          </p:cNvSpPr>
          <p:nvPr>
            <p:ph idx="1"/>
          </p:nvPr>
        </p:nvSpPr>
        <p:spPr>
          <a:xfrm>
            <a:off x="623311" y="908721"/>
            <a:ext cx="10971372" cy="5174036"/>
          </a:xfrm>
        </p:spPr>
        <p:txBody>
          <a:bodyPr/>
          <a:lstStyle/>
          <a:p>
            <a:pPr marL="0" indent="0">
              <a:buNone/>
            </a:pPr>
            <a:r>
              <a:rPr lang="es-EC" b="1" dirty="0">
                <a:solidFill>
                  <a:schemeClr val="tx2">
                    <a:lumMod val="50000"/>
                  </a:schemeClr>
                </a:solidFill>
              </a:rPr>
              <a:t>Estadística Descriptiva</a:t>
            </a:r>
          </a:p>
          <a:p>
            <a:pPr marL="0" indent="0">
              <a:buNone/>
            </a:pPr>
            <a:endParaRPr lang="es-EC" b="1" dirty="0">
              <a:solidFill>
                <a:schemeClr val="tx2">
                  <a:lumMod val="50000"/>
                </a:schemeClr>
              </a:solidFill>
            </a:endParaRPr>
          </a:p>
          <a:p>
            <a:pPr marL="0" indent="0">
              <a:buNone/>
            </a:pPr>
            <a:endParaRPr lang="es-EC" b="1" dirty="0">
              <a:solidFill>
                <a:schemeClr val="tx2">
                  <a:lumMod val="50000"/>
                </a:schemeClr>
              </a:solidFill>
            </a:endParaRPr>
          </a:p>
        </p:txBody>
      </p:sp>
      <p:pic>
        <p:nvPicPr>
          <p:cNvPr id="5" name="Imagen 4">
            <a:extLst>
              <a:ext uri="{FF2B5EF4-FFF2-40B4-BE49-F238E27FC236}">
                <a16:creationId xmlns:a16="http://schemas.microsoft.com/office/drawing/2014/main" id="{0A4DBB3B-C8FF-47E6-BB3B-169A0369F953}"/>
              </a:ext>
            </a:extLst>
          </p:cNvPr>
          <p:cNvPicPr/>
          <p:nvPr/>
        </p:nvPicPr>
        <p:blipFill>
          <a:blip r:embed="rId2"/>
          <a:stretch>
            <a:fillRect/>
          </a:stretch>
        </p:blipFill>
        <p:spPr>
          <a:xfrm>
            <a:off x="406574" y="1628800"/>
            <a:ext cx="4680520" cy="3888432"/>
          </a:xfrm>
          <a:prstGeom prst="rect">
            <a:avLst/>
          </a:prstGeom>
        </p:spPr>
      </p:pic>
      <p:pic>
        <p:nvPicPr>
          <p:cNvPr id="11" name="Imagen 10">
            <a:extLst>
              <a:ext uri="{FF2B5EF4-FFF2-40B4-BE49-F238E27FC236}">
                <a16:creationId xmlns:a16="http://schemas.microsoft.com/office/drawing/2014/main" id="{EC71DD14-7363-43E8-A835-B42A62C9A594}"/>
              </a:ext>
            </a:extLst>
          </p:cNvPr>
          <p:cNvPicPr/>
          <p:nvPr/>
        </p:nvPicPr>
        <p:blipFill>
          <a:blip r:embed="rId3"/>
          <a:stretch>
            <a:fillRect/>
          </a:stretch>
        </p:blipFill>
        <p:spPr>
          <a:xfrm>
            <a:off x="6083781" y="1628800"/>
            <a:ext cx="5483321" cy="3888432"/>
          </a:xfrm>
          <a:prstGeom prst="rect">
            <a:avLst/>
          </a:prstGeom>
        </p:spPr>
      </p:pic>
    </p:spTree>
    <p:extLst>
      <p:ext uri="{BB962C8B-B14F-4D97-AF65-F5344CB8AC3E}">
        <p14:creationId xmlns:p14="http://schemas.microsoft.com/office/powerpoint/2010/main" val="41431531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Hallazgos</a:t>
            </a:r>
          </a:p>
        </p:txBody>
      </p:sp>
      <p:sp>
        <p:nvSpPr>
          <p:cNvPr id="3" name="Marcador de contenido 2"/>
          <p:cNvSpPr>
            <a:spLocks noGrp="1"/>
          </p:cNvSpPr>
          <p:nvPr>
            <p:ph idx="1"/>
          </p:nvPr>
        </p:nvSpPr>
        <p:spPr>
          <a:xfrm>
            <a:off x="623311" y="908721"/>
            <a:ext cx="10971372" cy="5174036"/>
          </a:xfrm>
        </p:spPr>
        <p:txBody>
          <a:bodyPr/>
          <a:lstStyle/>
          <a:p>
            <a:pPr marL="0" indent="0">
              <a:buNone/>
            </a:pPr>
            <a:r>
              <a:rPr lang="es-EC" b="1" dirty="0">
                <a:solidFill>
                  <a:schemeClr val="tx2">
                    <a:lumMod val="50000"/>
                  </a:schemeClr>
                </a:solidFill>
              </a:rPr>
              <a:t>Aplicación del Modelo-</a:t>
            </a:r>
            <a:r>
              <a:rPr lang="es-ES" b="1" dirty="0">
                <a:solidFill>
                  <a:schemeClr val="tx2">
                    <a:lumMod val="50000"/>
                  </a:schemeClr>
                </a:solidFill>
              </a:rPr>
              <a:t>Análisis de la postura estratégica </a:t>
            </a:r>
            <a:endParaRPr lang="es-EC" b="1" dirty="0">
              <a:solidFill>
                <a:schemeClr val="tx2">
                  <a:lumMod val="50000"/>
                </a:schemeClr>
              </a:solidFill>
            </a:endParaRPr>
          </a:p>
          <a:p>
            <a:pPr marL="0" indent="0">
              <a:buNone/>
            </a:pPr>
            <a:endParaRPr lang="es-EC" b="1" dirty="0">
              <a:solidFill>
                <a:schemeClr val="tx2">
                  <a:lumMod val="50000"/>
                </a:schemeClr>
              </a:solidFill>
            </a:endParaRPr>
          </a:p>
          <a:p>
            <a:endParaRPr lang="es-EC" dirty="0"/>
          </a:p>
        </p:txBody>
      </p:sp>
      <p:sp>
        <p:nvSpPr>
          <p:cNvPr id="7" name="Elipse 6">
            <a:extLst>
              <a:ext uri="{FF2B5EF4-FFF2-40B4-BE49-F238E27FC236}">
                <a16:creationId xmlns:a16="http://schemas.microsoft.com/office/drawing/2014/main" id="{317D1AA4-61ED-4EF6-A8B1-18ABEA596F64}"/>
              </a:ext>
            </a:extLst>
          </p:cNvPr>
          <p:cNvSpPr/>
          <p:nvPr/>
        </p:nvSpPr>
        <p:spPr>
          <a:xfrm>
            <a:off x="10847922" y="3235229"/>
            <a:ext cx="648072"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C" dirty="0"/>
          </a:p>
        </p:txBody>
      </p:sp>
      <p:pic>
        <p:nvPicPr>
          <p:cNvPr id="13" name="Imagen 12">
            <a:extLst>
              <a:ext uri="{FF2B5EF4-FFF2-40B4-BE49-F238E27FC236}">
                <a16:creationId xmlns:a16="http://schemas.microsoft.com/office/drawing/2014/main" id="{71A5F823-CFB1-4AFA-9049-BA2CDA054772}"/>
              </a:ext>
            </a:extLst>
          </p:cNvPr>
          <p:cNvPicPr>
            <a:picLocks noChangeAspect="1"/>
          </p:cNvPicPr>
          <p:nvPr/>
        </p:nvPicPr>
        <p:blipFill>
          <a:blip r:embed="rId2"/>
          <a:stretch>
            <a:fillRect/>
          </a:stretch>
        </p:blipFill>
        <p:spPr>
          <a:xfrm>
            <a:off x="6092330" y="1552639"/>
            <a:ext cx="5759330" cy="3934927"/>
          </a:xfrm>
          <a:prstGeom prst="rect">
            <a:avLst/>
          </a:prstGeom>
        </p:spPr>
      </p:pic>
      <p:sp>
        <p:nvSpPr>
          <p:cNvPr id="17" name="Elipse 16">
            <a:extLst>
              <a:ext uri="{FF2B5EF4-FFF2-40B4-BE49-F238E27FC236}">
                <a16:creationId xmlns:a16="http://schemas.microsoft.com/office/drawing/2014/main" id="{F5186FC3-EC7A-415A-8F07-77A226277FAC}"/>
              </a:ext>
            </a:extLst>
          </p:cNvPr>
          <p:cNvSpPr/>
          <p:nvPr/>
        </p:nvSpPr>
        <p:spPr>
          <a:xfrm>
            <a:off x="4849871" y="3151173"/>
            <a:ext cx="648072" cy="36004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EC" dirty="0"/>
          </a:p>
        </p:txBody>
      </p:sp>
      <p:pic>
        <p:nvPicPr>
          <p:cNvPr id="15" name="Imagen 14">
            <a:extLst>
              <a:ext uri="{FF2B5EF4-FFF2-40B4-BE49-F238E27FC236}">
                <a16:creationId xmlns:a16="http://schemas.microsoft.com/office/drawing/2014/main" id="{D34DE3AA-FFFB-42B8-BD5A-C104C6B005FB}"/>
              </a:ext>
            </a:extLst>
          </p:cNvPr>
          <p:cNvPicPr>
            <a:picLocks noChangeAspect="1"/>
          </p:cNvPicPr>
          <p:nvPr/>
        </p:nvPicPr>
        <p:blipFill>
          <a:blip r:embed="rId3"/>
          <a:stretch>
            <a:fillRect/>
          </a:stretch>
        </p:blipFill>
        <p:spPr>
          <a:xfrm>
            <a:off x="-27826" y="1552639"/>
            <a:ext cx="5763260" cy="3886200"/>
          </a:xfrm>
          <a:prstGeom prst="rect">
            <a:avLst/>
          </a:prstGeom>
        </p:spPr>
      </p:pic>
    </p:spTree>
    <p:extLst>
      <p:ext uri="{BB962C8B-B14F-4D97-AF65-F5344CB8AC3E}">
        <p14:creationId xmlns:p14="http://schemas.microsoft.com/office/powerpoint/2010/main" val="39896810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Hallazgos</a:t>
            </a:r>
          </a:p>
        </p:txBody>
      </p:sp>
      <p:sp>
        <p:nvSpPr>
          <p:cNvPr id="3" name="Marcador de contenido 2"/>
          <p:cNvSpPr>
            <a:spLocks noGrp="1"/>
          </p:cNvSpPr>
          <p:nvPr>
            <p:ph idx="1"/>
          </p:nvPr>
        </p:nvSpPr>
        <p:spPr>
          <a:xfrm>
            <a:off x="623311" y="908721"/>
            <a:ext cx="10971372" cy="634082"/>
          </a:xfrm>
        </p:spPr>
        <p:txBody>
          <a:bodyPr/>
          <a:lstStyle/>
          <a:p>
            <a:pPr marL="0" indent="0">
              <a:buNone/>
            </a:pPr>
            <a:r>
              <a:rPr lang="es-EC" b="1" dirty="0">
                <a:solidFill>
                  <a:schemeClr val="tx2">
                    <a:lumMod val="50000"/>
                  </a:schemeClr>
                </a:solidFill>
              </a:rPr>
              <a:t>Aplicación del Modelo-</a:t>
            </a:r>
            <a:r>
              <a:rPr lang="es-ES" b="1" dirty="0">
                <a:solidFill>
                  <a:schemeClr val="tx2">
                    <a:lumMod val="50000"/>
                  </a:schemeClr>
                </a:solidFill>
              </a:rPr>
              <a:t>Análisis de la postura estratégica </a:t>
            </a:r>
            <a:endParaRPr lang="es-EC" b="1" dirty="0">
              <a:solidFill>
                <a:schemeClr val="tx2">
                  <a:lumMod val="50000"/>
                </a:schemeClr>
              </a:solidFill>
            </a:endParaRPr>
          </a:p>
          <a:p>
            <a:pPr marL="0" indent="0">
              <a:buNone/>
            </a:pPr>
            <a:endParaRPr lang="es-EC" b="1" dirty="0">
              <a:solidFill>
                <a:schemeClr val="tx2">
                  <a:lumMod val="50000"/>
                </a:schemeClr>
              </a:solidFill>
            </a:endParaRPr>
          </a:p>
          <a:p>
            <a:endParaRPr lang="es-EC" dirty="0"/>
          </a:p>
        </p:txBody>
      </p:sp>
      <p:sp>
        <p:nvSpPr>
          <p:cNvPr id="7" name="Elipse 6">
            <a:extLst>
              <a:ext uri="{FF2B5EF4-FFF2-40B4-BE49-F238E27FC236}">
                <a16:creationId xmlns:a16="http://schemas.microsoft.com/office/drawing/2014/main" id="{317D1AA4-61ED-4EF6-A8B1-18ABEA596F64}"/>
              </a:ext>
            </a:extLst>
          </p:cNvPr>
          <p:cNvSpPr/>
          <p:nvPr/>
        </p:nvSpPr>
        <p:spPr>
          <a:xfrm>
            <a:off x="10703718" y="3861048"/>
            <a:ext cx="648072" cy="36004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dirty="0"/>
          </a:p>
        </p:txBody>
      </p:sp>
      <p:sp>
        <p:nvSpPr>
          <p:cNvPr id="17" name="Elipse 16">
            <a:extLst>
              <a:ext uri="{FF2B5EF4-FFF2-40B4-BE49-F238E27FC236}">
                <a16:creationId xmlns:a16="http://schemas.microsoft.com/office/drawing/2014/main" id="{F5186FC3-EC7A-415A-8F07-77A226277FAC}"/>
              </a:ext>
            </a:extLst>
          </p:cNvPr>
          <p:cNvSpPr/>
          <p:nvPr/>
        </p:nvSpPr>
        <p:spPr>
          <a:xfrm>
            <a:off x="4727054" y="3138831"/>
            <a:ext cx="648072"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C" dirty="0"/>
          </a:p>
        </p:txBody>
      </p:sp>
      <p:pic>
        <p:nvPicPr>
          <p:cNvPr id="5" name="Imagen 4">
            <a:extLst>
              <a:ext uri="{FF2B5EF4-FFF2-40B4-BE49-F238E27FC236}">
                <a16:creationId xmlns:a16="http://schemas.microsoft.com/office/drawing/2014/main" id="{AD06555D-9015-433C-A02A-075D3C501138}"/>
              </a:ext>
            </a:extLst>
          </p:cNvPr>
          <p:cNvPicPr>
            <a:picLocks noChangeAspect="1"/>
          </p:cNvPicPr>
          <p:nvPr/>
        </p:nvPicPr>
        <p:blipFill>
          <a:blip r:embed="rId2"/>
          <a:stretch>
            <a:fillRect/>
          </a:stretch>
        </p:blipFill>
        <p:spPr>
          <a:xfrm>
            <a:off x="-241498" y="1942119"/>
            <a:ext cx="5763260" cy="3512820"/>
          </a:xfrm>
          <a:prstGeom prst="rect">
            <a:avLst/>
          </a:prstGeom>
        </p:spPr>
      </p:pic>
      <p:pic>
        <p:nvPicPr>
          <p:cNvPr id="8" name="Imagen 7">
            <a:extLst>
              <a:ext uri="{FF2B5EF4-FFF2-40B4-BE49-F238E27FC236}">
                <a16:creationId xmlns:a16="http://schemas.microsoft.com/office/drawing/2014/main" id="{928FF3F3-0DB4-4DC8-9530-40067F7F3ED7}"/>
              </a:ext>
            </a:extLst>
          </p:cNvPr>
          <p:cNvPicPr>
            <a:picLocks noChangeAspect="1"/>
          </p:cNvPicPr>
          <p:nvPr/>
        </p:nvPicPr>
        <p:blipFill>
          <a:blip r:embed="rId3"/>
          <a:stretch>
            <a:fillRect/>
          </a:stretch>
        </p:blipFill>
        <p:spPr>
          <a:xfrm>
            <a:off x="5066973" y="1942119"/>
            <a:ext cx="6434146" cy="4724400"/>
          </a:xfrm>
          <a:prstGeom prst="rect">
            <a:avLst/>
          </a:prstGeom>
        </p:spPr>
      </p:pic>
      <p:sp>
        <p:nvSpPr>
          <p:cNvPr id="14" name="CuadroTexto 13">
            <a:extLst>
              <a:ext uri="{FF2B5EF4-FFF2-40B4-BE49-F238E27FC236}">
                <a16:creationId xmlns:a16="http://schemas.microsoft.com/office/drawing/2014/main" id="{7DF9ADB0-7622-4AA2-8270-CF49F0AC721A}"/>
              </a:ext>
            </a:extLst>
          </p:cNvPr>
          <p:cNvSpPr txBox="1"/>
          <p:nvPr/>
        </p:nvSpPr>
        <p:spPr>
          <a:xfrm>
            <a:off x="334566" y="5420264"/>
            <a:ext cx="4248472" cy="61407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180340">
              <a:lnSpc>
                <a:spcPct val="200000"/>
              </a:lnSpc>
              <a:spcBef>
                <a:spcPts val="600"/>
              </a:spcBef>
              <a:spcAft>
                <a:spcPts val="600"/>
              </a:spcAft>
            </a:pPr>
            <a:r>
              <a:rPr lang="es-ES" sz="2000" dirty="0">
                <a:solidFill>
                  <a:srgbClr val="CC3300"/>
                </a:solidFill>
                <a:latin typeface="Times New Roman" panose="02020603050405020304" pitchFamily="18" charset="0"/>
                <a:ea typeface="Calibri" panose="020F0502020204030204" pitchFamily="34" charset="0"/>
                <a:cs typeface="Times New Roman" panose="02020603050405020304" pitchFamily="18" charset="0"/>
              </a:rPr>
              <a:t>V</a:t>
            </a:r>
            <a:r>
              <a:rPr lang="es-ES" sz="2000" dirty="0">
                <a:solidFill>
                  <a:srgbClr val="CC3300"/>
                </a:solidFill>
                <a:effectLst/>
                <a:latin typeface="Times New Roman" panose="02020603050405020304" pitchFamily="18" charset="0"/>
                <a:ea typeface="Calibri" panose="020F0502020204030204" pitchFamily="34" charset="0"/>
                <a:cs typeface="Times New Roman" panose="02020603050405020304" pitchFamily="18" charset="0"/>
              </a:rPr>
              <a:t>ariable postura estratégica </a:t>
            </a:r>
            <a:r>
              <a:rPr lang="es-ES" sz="2000" i="1" dirty="0">
                <a:solidFill>
                  <a:srgbClr val="CC33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pasiva</a:t>
            </a:r>
            <a:r>
              <a:rPr lang="es-ES" sz="2000" b="1" dirty="0">
                <a:solidFill>
                  <a:srgbClr val="CC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s-EC" sz="2000" dirty="0">
              <a:solidFill>
                <a:srgbClr val="CC33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35975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Hallazgos</a:t>
            </a:r>
          </a:p>
        </p:txBody>
      </p:sp>
      <p:sp>
        <p:nvSpPr>
          <p:cNvPr id="3" name="Marcador de contenido 2"/>
          <p:cNvSpPr>
            <a:spLocks noGrp="1"/>
          </p:cNvSpPr>
          <p:nvPr>
            <p:ph idx="1"/>
          </p:nvPr>
        </p:nvSpPr>
        <p:spPr>
          <a:xfrm>
            <a:off x="623311" y="908721"/>
            <a:ext cx="10971372" cy="634082"/>
          </a:xfrm>
        </p:spPr>
        <p:txBody>
          <a:bodyPr/>
          <a:lstStyle/>
          <a:p>
            <a:pPr marL="0" indent="0">
              <a:buNone/>
            </a:pPr>
            <a:r>
              <a:rPr lang="es-EC" b="1" dirty="0">
                <a:solidFill>
                  <a:schemeClr val="tx2">
                    <a:lumMod val="50000"/>
                  </a:schemeClr>
                </a:solidFill>
              </a:rPr>
              <a:t>Aplicación del Modelo-</a:t>
            </a:r>
            <a:r>
              <a:rPr lang="es-ES" b="1" dirty="0">
                <a:solidFill>
                  <a:schemeClr val="tx2">
                    <a:lumMod val="50000"/>
                  </a:schemeClr>
                </a:solidFill>
              </a:rPr>
              <a:t>Análisis del poder de los grupos de interés.</a:t>
            </a:r>
            <a:endParaRPr lang="es-EC" b="1" dirty="0">
              <a:solidFill>
                <a:schemeClr val="tx2">
                  <a:lumMod val="50000"/>
                </a:schemeClr>
              </a:solidFill>
            </a:endParaRPr>
          </a:p>
          <a:p>
            <a:pPr marL="0" indent="0">
              <a:buNone/>
            </a:pPr>
            <a:endParaRPr lang="es-EC" b="1" dirty="0">
              <a:solidFill>
                <a:schemeClr val="tx2">
                  <a:lumMod val="50000"/>
                </a:schemeClr>
              </a:solidFill>
            </a:endParaRPr>
          </a:p>
          <a:p>
            <a:endParaRPr lang="es-EC" dirty="0"/>
          </a:p>
        </p:txBody>
      </p:sp>
      <p:sp>
        <p:nvSpPr>
          <p:cNvPr id="7" name="Elipse 6">
            <a:extLst>
              <a:ext uri="{FF2B5EF4-FFF2-40B4-BE49-F238E27FC236}">
                <a16:creationId xmlns:a16="http://schemas.microsoft.com/office/drawing/2014/main" id="{317D1AA4-61ED-4EF6-A8B1-18ABEA596F64}"/>
              </a:ext>
            </a:extLst>
          </p:cNvPr>
          <p:cNvSpPr/>
          <p:nvPr/>
        </p:nvSpPr>
        <p:spPr>
          <a:xfrm>
            <a:off x="10596063" y="2952834"/>
            <a:ext cx="648072" cy="36004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C" dirty="0"/>
          </a:p>
        </p:txBody>
      </p:sp>
      <p:sp>
        <p:nvSpPr>
          <p:cNvPr id="17" name="Elipse 16">
            <a:extLst>
              <a:ext uri="{FF2B5EF4-FFF2-40B4-BE49-F238E27FC236}">
                <a16:creationId xmlns:a16="http://schemas.microsoft.com/office/drawing/2014/main" id="{F5186FC3-EC7A-415A-8F07-77A226277FAC}"/>
              </a:ext>
            </a:extLst>
          </p:cNvPr>
          <p:cNvSpPr/>
          <p:nvPr/>
        </p:nvSpPr>
        <p:spPr>
          <a:xfrm>
            <a:off x="4799062" y="3162181"/>
            <a:ext cx="648072" cy="3600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C" dirty="0"/>
          </a:p>
        </p:txBody>
      </p:sp>
      <p:pic>
        <p:nvPicPr>
          <p:cNvPr id="6" name="Imagen 5">
            <a:extLst>
              <a:ext uri="{FF2B5EF4-FFF2-40B4-BE49-F238E27FC236}">
                <a16:creationId xmlns:a16="http://schemas.microsoft.com/office/drawing/2014/main" id="{8C33BC0A-0546-43AB-BC02-BAEF91429265}"/>
              </a:ext>
            </a:extLst>
          </p:cNvPr>
          <p:cNvPicPr>
            <a:picLocks noChangeAspect="1"/>
          </p:cNvPicPr>
          <p:nvPr/>
        </p:nvPicPr>
        <p:blipFill>
          <a:blip r:embed="rId2"/>
          <a:stretch>
            <a:fillRect/>
          </a:stretch>
        </p:blipFill>
        <p:spPr>
          <a:xfrm>
            <a:off x="-92183" y="1721221"/>
            <a:ext cx="5841667" cy="3679039"/>
          </a:xfrm>
          <a:prstGeom prst="rect">
            <a:avLst/>
          </a:prstGeom>
        </p:spPr>
      </p:pic>
      <p:pic>
        <p:nvPicPr>
          <p:cNvPr id="10" name="Imagen 9">
            <a:extLst>
              <a:ext uri="{FF2B5EF4-FFF2-40B4-BE49-F238E27FC236}">
                <a16:creationId xmlns:a16="http://schemas.microsoft.com/office/drawing/2014/main" id="{B22CD651-BBE2-496A-95F3-EC873730889F}"/>
              </a:ext>
            </a:extLst>
          </p:cNvPr>
          <p:cNvPicPr>
            <a:picLocks noChangeAspect="1"/>
          </p:cNvPicPr>
          <p:nvPr/>
        </p:nvPicPr>
        <p:blipFill>
          <a:blip r:embed="rId3"/>
          <a:stretch>
            <a:fillRect/>
          </a:stretch>
        </p:blipFill>
        <p:spPr>
          <a:xfrm>
            <a:off x="5736314" y="1778352"/>
            <a:ext cx="5507821" cy="3301295"/>
          </a:xfrm>
          <a:prstGeom prst="rect">
            <a:avLst/>
          </a:prstGeom>
        </p:spPr>
      </p:pic>
    </p:spTree>
    <p:extLst>
      <p:ext uri="{BB962C8B-B14F-4D97-AF65-F5344CB8AC3E}">
        <p14:creationId xmlns:p14="http://schemas.microsoft.com/office/powerpoint/2010/main" val="3144990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Hallazgos</a:t>
            </a:r>
          </a:p>
        </p:txBody>
      </p:sp>
      <p:sp>
        <p:nvSpPr>
          <p:cNvPr id="3" name="Marcador de contenido 2"/>
          <p:cNvSpPr>
            <a:spLocks noGrp="1"/>
          </p:cNvSpPr>
          <p:nvPr>
            <p:ph idx="1"/>
          </p:nvPr>
        </p:nvSpPr>
        <p:spPr>
          <a:xfrm>
            <a:off x="623311" y="908721"/>
            <a:ext cx="10971372" cy="634082"/>
          </a:xfrm>
        </p:spPr>
        <p:txBody>
          <a:bodyPr/>
          <a:lstStyle/>
          <a:p>
            <a:pPr marL="0" indent="0">
              <a:buNone/>
            </a:pPr>
            <a:r>
              <a:rPr lang="es-EC" b="1" dirty="0">
                <a:solidFill>
                  <a:schemeClr val="tx2">
                    <a:lumMod val="50000"/>
                  </a:schemeClr>
                </a:solidFill>
              </a:rPr>
              <a:t>Aplicación del Modelo-</a:t>
            </a:r>
            <a:r>
              <a:rPr lang="es-ES" b="1" dirty="0">
                <a:solidFill>
                  <a:schemeClr val="tx2">
                    <a:lumMod val="50000"/>
                  </a:schemeClr>
                </a:solidFill>
              </a:rPr>
              <a:t>Análisis del poder de los grupos de interés.</a:t>
            </a:r>
            <a:endParaRPr lang="es-EC" b="1" dirty="0">
              <a:solidFill>
                <a:schemeClr val="tx2">
                  <a:lumMod val="50000"/>
                </a:schemeClr>
              </a:solidFill>
            </a:endParaRPr>
          </a:p>
          <a:p>
            <a:pPr marL="0" indent="0">
              <a:buNone/>
            </a:pPr>
            <a:endParaRPr lang="es-EC" b="1" dirty="0">
              <a:solidFill>
                <a:schemeClr val="tx2">
                  <a:lumMod val="50000"/>
                </a:schemeClr>
              </a:solidFill>
            </a:endParaRPr>
          </a:p>
          <a:p>
            <a:endParaRPr lang="es-EC" dirty="0"/>
          </a:p>
        </p:txBody>
      </p:sp>
      <p:sp>
        <p:nvSpPr>
          <p:cNvPr id="17" name="Elipse 16">
            <a:extLst>
              <a:ext uri="{FF2B5EF4-FFF2-40B4-BE49-F238E27FC236}">
                <a16:creationId xmlns:a16="http://schemas.microsoft.com/office/drawing/2014/main" id="{F5186FC3-EC7A-415A-8F07-77A226277FAC}"/>
              </a:ext>
            </a:extLst>
          </p:cNvPr>
          <p:cNvSpPr/>
          <p:nvPr/>
        </p:nvSpPr>
        <p:spPr>
          <a:xfrm>
            <a:off x="5486649" y="2924944"/>
            <a:ext cx="648072" cy="36004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C" dirty="0"/>
          </a:p>
        </p:txBody>
      </p:sp>
      <p:pic>
        <p:nvPicPr>
          <p:cNvPr id="14" name="Imagen 13">
            <a:extLst>
              <a:ext uri="{FF2B5EF4-FFF2-40B4-BE49-F238E27FC236}">
                <a16:creationId xmlns:a16="http://schemas.microsoft.com/office/drawing/2014/main" id="{7DF100D2-6E6F-4330-82AD-37D72E267331}"/>
              </a:ext>
            </a:extLst>
          </p:cNvPr>
          <p:cNvPicPr>
            <a:picLocks noChangeAspect="1"/>
          </p:cNvPicPr>
          <p:nvPr/>
        </p:nvPicPr>
        <p:blipFill>
          <a:blip r:embed="rId2"/>
          <a:stretch>
            <a:fillRect/>
          </a:stretch>
        </p:blipFill>
        <p:spPr>
          <a:xfrm>
            <a:off x="406574" y="1665299"/>
            <a:ext cx="6048672" cy="3625471"/>
          </a:xfrm>
          <a:prstGeom prst="rect">
            <a:avLst/>
          </a:prstGeom>
        </p:spPr>
      </p:pic>
      <p:sp>
        <p:nvSpPr>
          <p:cNvPr id="18" name="CuadroTexto 17">
            <a:extLst>
              <a:ext uri="{FF2B5EF4-FFF2-40B4-BE49-F238E27FC236}">
                <a16:creationId xmlns:a16="http://schemas.microsoft.com/office/drawing/2014/main" id="{1DDB8779-B1C5-4F11-B79A-C6BCFCBE1757}"/>
              </a:ext>
            </a:extLst>
          </p:cNvPr>
          <p:cNvSpPr txBox="1"/>
          <p:nvPr/>
        </p:nvSpPr>
        <p:spPr>
          <a:xfrm>
            <a:off x="6599262" y="3429000"/>
            <a:ext cx="4693599" cy="61407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indent="180340">
              <a:lnSpc>
                <a:spcPct val="200000"/>
              </a:lnSpc>
              <a:spcBef>
                <a:spcPts val="600"/>
              </a:spcBef>
              <a:spcAft>
                <a:spcPts val="600"/>
              </a:spcAft>
            </a:pPr>
            <a:r>
              <a:rPr lang="es-ES" sz="2000" dirty="0">
                <a:solidFill>
                  <a:srgbClr val="CC3300"/>
                </a:solidFill>
                <a:latin typeface="Times New Roman" panose="02020603050405020304" pitchFamily="18" charset="0"/>
                <a:ea typeface="Calibri" panose="020F0502020204030204" pitchFamily="34" charset="0"/>
                <a:cs typeface="Times New Roman" panose="02020603050405020304" pitchFamily="18" charset="0"/>
              </a:rPr>
              <a:t>L</a:t>
            </a:r>
            <a:r>
              <a:rPr lang="es-ES" sz="2000" dirty="0">
                <a:solidFill>
                  <a:srgbClr val="CC3300"/>
                </a:solidFill>
                <a:effectLst/>
                <a:latin typeface="Times New Roman" panose="02020603050405020304" pitchFamily="18" charset="0"/>
                <a:ea typeface="Calibri" panose="020F0502020204030204" pitchFamily="34" charset="0"/>
                <a:cs typeface="Times New Roman" panose="02020603050405020304" pitchFamily="18" charset="0"/>
              </a:rPr>
              <a:t>a postura de </a:t>
            </a:r>
            <a:r>
              <a:rPr lang="es-ES" sz="2000" dirty="0">
                <a:solidFill>
                  <a:srgbClr val="CC3300"/>
                </a:solidFill>
                <a:latin typeface="Times New Roman" panose="02020603050405020304" pitchFamily="18" charset="0"/>
                <a:ea typeface="Calibri" panose="020F0502020204030204" pitchFamily="34" charset="0"/>
                <a:cs typeface="Times New Roman" panose="02020603050405020304" pitchFamily="18" charset="0"/>
              </a:rPr>
              <a:t>los grupos de interés:</a:t>
            </a:r>
            <a:r>
              <a:rPr lang="es-ES" sz="2000" dirty="0">
                <a:solidFill>
                  <a:srgbClr val="CC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000" i="1" dirty="0">
                <a:solidFill>
                  <a:srgbClr val="CC33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bajo</a:t>
            </a:r>
            <a:r>
              <a:rPr lang="es-ES" sz="1800" i="1" dirty="0">
                <a:solidFill>
                  <a:srgbClr val="CC33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es-EC" sz="1800" i="1" dirty="0">
              <a:solidFill>
                <a:srgbClr val="CC33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1466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Hallazgos</a:t>
            </a:r>
          </a:p>
        </p:txBody>
      </p:sp>
      <p:sp>
        <p:nvSpPr>
          <p:cNvPr id="3" name="Marcador de contenido 2"/>
          <p:cNvSpPr>
            <a:spLocks noGrp="1"/>
          </p:cNvSpPr>
          <p:nvPr>
            <p:ph idx="1"/>
          </p:nvPr>
        </p:nvSpPr>
        <p:spPr>
          <a:xfrm>
            <a:off x="623311" y="908721"/>
            <a:ext cx="10971372" cy="634082"/>
          </a:xfrm>
        </p:spPr>
        <p:txBody>
          <a:bodyPr/>
          <a:lstStyle/>
          <a:p>
            <a:pPr marL="0" indent="0">
              <a:buNone/>
            </a:pPr>
            <a:r>
              <a:rPr lang="es-EC" b="1" dirty="0">
                <a:solidFill>
                  <a:schemeClr val="tx2">
                    <a:lumMod val="50000"/>
                  </a:schemeClr>
                </a:solidFill>
              </a:rPr>
              <a:t>Aplicación del Modelo-</a:t>
            </a:r>
            <a:r>
              <a:rPr lang="es-ES" b="1" dirty="0">
                <a:solidFill>
                  <a:schemeClr val="tx2">
                    <a:lumMod val="50000"/>
                  </a:schemeClr>
                </a:solidFill>
              </a:rPr>
              <a:t>Análisis de rentabilidad económica.</a:t>
            </a:r>
            <a:endParaRPr lang="es-EC" b="1" dirty="0">
              <a:solidFill>
                <a:schemeClr val="tx2">
                  <a:lumMod val="50000"/>
                </a:schemeClr>
              </a:solidFill>
            </a:endParaRPr>
          </a:p>
          <a:p>
            <a:pPr marL="0" indent="0">
              <a:buNone/>
            </a:pPr>
            <a:endParaRPr lang="es-EC" b="1" dirty="0">
              <a:solidFill>
                <a:schemeClr val="tx2">
                  <a:lumMod val="50000"/>
                </a:schemeClr>
              </a:solidFill>
            </a:endParaRPr>
          </a:p>
          <a:p>
            <a:endParaRPr lang="es-EC" dirty="0"/>
          </a:p>
        </p:txBody>
      </p:sp>
      <p:sp>
        <p:nvSpPr>
          <p:cNvPr id="7" name="Elipse 6">
            <a:extLst>
              <a:ext uri="{FF2B5EF4-FFF2-40B4-BE49-F238E27FC236}">
                <a16:creationId xmlns:a16="http://schemas.microsoft.com/office/drawing/2014/main" id="{317D1AA4-61ED-4EF6-A8B1-18ABEA596F64}"/>
              </a:ext>
            </a:extLst>
          </p:cNvPr>
          <p:cNvSpPr/>
          <p:nvPr/>
        </p:nvSpPr>
        <p:spPr>
          <a:xfrm>
            <a:off x="10868355" y="3068960"/>
            <a:ext cx="648072" cy="3600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C" dirty="0"/>
          </a:p>
        </p:txBody>
      </p:sp>
      <p:sp>
        <p:nvSpPr>
          <p:cNvPr id="17" name="Elipse 16">
            <a:extLst>
              <a:ext uri="{FF2B5EF4-FFF2-40B4-BE49-F238E27FC236}">
                <a16:creationId xmlns:a16="http://schemas.microsoft.com/office/drawing/2014/main" id="{F5186FC3-EC7A-415A-8F07-77A226277FAC}"/>
              </a:ext>
            </a:extLst>
          </p:cNvPr>
          <p:cNvSpPr/>
          <p:nvPr/>
        </p:nvSpPr>
        <p:spPr>
          <a:xfrm>
            <a:off x="5087094" y="3068960"/>
            <a:ext cx="648072"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pic>
        <p:nvPicPr>
          <p:cNvPr id="9" name="Imagen 8">
            <a:extLst>
              <a:ext uri="{FF2B5EF4-FFF2-40B4-BE49-F238E27FC236}">
                <a16:creationId xmlns:a16="http://schemas.microsoft.com/office/drawing/2014/main" id="{13AD97F9-9C7B-48E9-A8F6-14883BFB8977}"/>
              </a:ext>
            </a:extLst>
          </p:cNvPr>
          <p:cNvPicPr>
            <a:picLocks noChangeAspect="1"/>
          </p:cNvPicPr>
          <p:nvPr/>
        </p:nvPicPr>
        <p:blipFill>
          <a:blip r:embed="rId2"/>
          <a:stretch>
            <a:fillRect/>
          </a:stretch>
        </p:blipFill>
        <p:spPr>
          <a:xfrm>
            <a:off x="118542" y="1899621"/>
            <a:ext cx="5780264" cy="3512820"/>
          </a:xfrm>
          <a:prstGeom prst="rect">
            <a:avLst/>
          </a:prstGeom>
        </p:spPr>
      </p:pic>
      <p:pic>
        <p:nvPicPr>
          <p:cNvPr id="12" name="Imagen 11">
            <a:extLst>
              <a:ext uri="{FF2B5EF4-FFF2-40B4-BE49-F238E27FC236}">
                <a16:creationId xmlns:a16="http://schemas.microsoft.com/office/drawing/2014/main" id="{0198ECE2-381C-4BF2-B612-C8053C26E620}"/>
              </a:ext>
            </a:extLst>
          </p:cNvPr>
          <p:cNvPicPr>
            <a:picLocks noChangeAspect="1"/>
          </p:cNvPicPr>
          <p:nvPr/>
        </p:nvPicPr>
        <p:blipFill>
          <a:blip r:embed="rId3"/>
          <a:stretch>
            <a:fillRect/>
          </a:stretch>
        </p:blipFill>
        <p:spPr>
          <a:xfrm>
            <a:off x="5898805" y="1610200"/>
            <a:ext cx="5941657" cy="3802241"/>
          </a:xfrm>
          <a:prstGeom prst="rect">
            <a:avLst/>
          </a:prstGeom>
        </p:spPr>
      </p:pic>
      <p:sp>
        <p:nvSpPr>
          <p:cNvPr id="15" name="CuadroTexto 14">
            <a:extLst>
              <a:ext uri="{FF2B5EF4-FFF2-40B4-BE49-F238E27FC236}">
                <a16:creationId xmlns:a16="http://schemas.microsoft.com/office/drawing/2014/main" id="{D234B140-6003-4B3D-88F1-C36DF98F6D2F}"/>
              </a:ext>
            </a:extLst>
          </p:cNvPr>
          <p:cNvSpPr txBox="1"/>
          <p:nvPr/>
        </p:nvSpPr>
        <p:spPr>
          <a:xfrm>
            <a:off x="2775811" y="5479838"/>
            <a:ext cx="483156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ES" dirty="0">
                <a:solidFill>
                  <a:srgbClr val="00B050"/>
                </a:solidFill>
              </a:rPr>
              <a:t>La variable rentabilidad económica se tiene la caracterización de </a:t>
            </a:r>
            <a:r>
              <a:rPr lang="es-ES" b="1" i="1" dirty="0">
                <a:solidFill>
                  <a:srgbClr val="00B050"/>
                </a:solidFill>
                <a:effectLst>
                  <a:outerShdw blurRad="38100" dist="38100" dir="2700000" algn="tl">
                    <a:srgbClr val="000000">
                      <a:alpha val="43137"/>
                    </a:srgbClr>
                  </a:outerShdw>
                </a:effectLst>
              </a:rPr>
              <a:t>favorable.</a:t>
            </a:r>
            <a:endParaRPr lang="es-EC" b="1" i="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19599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0" y="144612"/>
            <a:ext cx="10971372" cy="634082"/>
          </a:xfrm>
        </p:spPr>
        <p:txBody>
          <a:bodyPr/>
          <a:lstStyle/>
          <a:p>
            <a:pPr algn="l"/>
            <a:r>
              <a:rPr lang="es-EC" dirty="0">
                <a:solidFill>
                  <a:schemeClr val="tx2">
                    <a:lumMod val="50000"/>
                  </a:schemeClr>
                </a:solidFill>
              </a:rPr>
              <a:t>Hallazgos</a:t>
            </a:r>
          </a:p>
        </p:txBody>
      </p:sp>
      <p:pic>
        <p:nvPicPr>
          <p:cNvPr id="5" name="Imagen 4" descr="Captura de pantalla de un celular con texto&#10;&#10;Descripción generada automáticamente">
            <a:extLst>
              <a:ext uri="{FF2B5EF4-FFF2-40B4-BE49-F238E27FC236}">
                <a16:creationId xmlns:a16="http://schemas.microsoft.com/office/drawing/2014/main" id="{6F1A0FEB-93CA-4417-B0EF-AB6CB846D7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574" y="1026735"/>
            <a:ext cx="7920880" cy="5112568"/>
          </a:xfrm>
          <a:prstGeom prst="rect">
            <a:avLst/>
          </a:prstGeom>
        </p:spPr>
      </p:pic>
      <p:sp>
        <p:nvSpPr>
          <p:cNvPr id="6" name="Rectángulo 5">
            <a:extLst>
              <a:ext uri="{FF2B5EF4-FFF2-40B4-BE49-F238E27FC236}">
                <a16:creationId xmlns:a16="http://schemas.microsoft.com/office/drawing/2014/main" id="{5E25820A-0331-4B0E-9515-F7CBFC7F131F}"/>
              </a:ext>
            </a:extLst>
          </p:cNvPr>
          <p:cNvSpPr/>
          <p:nvPr/>
        </p:nvSpPr>
        <p:spPr>
          <a:xfrm>
            <a:off x="394205" y="5085184"/>
            <a:ext cx="7920880" cy="432048"/>
          </a:xfrm>
          <a:prstGeom prst="rect">
            <a:avLst/>
          </a:prstGeom>
          <a:noFill/>
          <a:ln w="57150">
            <a:solidFill>
              <a:srgbClr val="FF3300"/>
            </a:solidFill>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a:p>
        </p:txBody>
      </p:sp>
      <p:sp>
        <p:nvSpPr>
          <p:cNvPr id="3" name="Marcador de contenido 2"/>
          <p:cNvSpPr>
            <a:spLocks noGrp="1"/>
          </p:cNvSpPr>
          <p:nvPr>
            <p:ph idx="1"/>
          </p:nvPr>
        </p:nvSpPr>
        <p:spPr>
          <a:xfrm>
            <a:off x="593056" y="620688"/>
            <a:ext cx="10971372" cy="634082"/>
          </a:xfrm>
        </p:spPr>
        <p:txBody>
          <a:bodyPr/>
          <a:lstStyle/>
          <a:p>
            <a:pPr marL="0" indent="0">
              <a:buNone/>
            </a:pPr>
            <a:r>
              <a:rPr lang="es-ES" b="1" dirty="0">
                <a:solidFill>
                  <a:schemeClr val="tx2">
                    <a:lumMod val="50000"/>
                  </a:schemeClr>
                </a:solidFill>
              </a:rPr>
              <a:t>Situación en  la tabla de contingencia</a:t>
            </a:r>
            <a:endParaRPr lang="es-EC" b="1" dirty="0">
              <a:solidFill>
                <a:schemeClr val="tx2">
                  <a:lumMod val="50000"/>
                </a:schemeClr>
              </a:solidFill>
            </a:endParaRPr>
          </a:p>
          <a:p>
            <a:endParaRPr lang="es-EC" dirty="0"/>
          </a:p>
        </p:txBody>
      </p:sp>
      <p:sp>
        <p:nvSpPr>
          <p:cNvPr id="13" name="CuadroTexto 12">
            <a:extLst>
              <a:ext uri="{FF2B5EF4-FFF2-40B4-BE49-F238E27FC236}">
                <a16:creationId xmlns:a16="http://schemas.microsoft.com/office/drawing/2014/main" id="{E2B5A792-D960-462F-962F-62D76C1D4414}"/>
              </a:ext>
            </a:extLst>
          </p:cNvPr>
          <p:cNvSpPr txBox="1"/>
          <p:nvPr/>
        </p:nvSpPr>
        <p:spPr>
          <a:xfrm>
            <a:off x="8831509" y="1730846"/>
            <a:ext cx="2952329" cy="3139321"/>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s-ES" dirty="0">
                <a:solidFill>
                  <a:schemeClr val="bg2">
                    <a:lumMod val="10000"/>
                  </a:schemeClr>
                </a:solidFill>
              </a:rPr>
              <a:t>No existe una correlación significativa entre la administración  de la postura estratégica en términos de los grupos de interés, dando como resultado la ubicación de la Red Nacional de Recicladores en la situación 7 del modelo empleado</a:t>
            </a:r>
            <a:endParaRPr lang="es-EC" dirty="0">
              <a:solidFill>
                <a:schemeClr val="bg2">
                  <a:lumMod val="10000"/>
                </a:schemeClr>
              </a:solidFill>
            </a:endParaRPr>
          </a:p>
        </p:txBody>
      </p:sp>
    </p:spTree>
    <p:extLst>
      <p:ext uri="{BB962C8B-B14F-4D97-AF65-F5344CB8AC3E}">
        <p14:creationId xmlns:p14="http://schemas.microsoft.com/office/powerpoint/2010/main" val="161230529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764704"/>
            <a:ext cx="10971372" cy="652934"/>
          </a:xfrm>
        </p:spPr>
        <p:txBody>
          <a:bodyPr/>
          <a:lstStyle/>
          <a:p>
            <a:pPr algn="l"/>
            <a:r>
              <a:rPr lang="es-EC" dirty="0">
                <a:solidFill>
                  <a:schemeClr val="tx2">
                    <a:lumMod val="50000"/>
                  </a:schemeClr>
                </a:solidFill>
              </a:rPr>
              <a:t>CONCLUSIONES</a:t>
            </a:r>
            <a:br>
              <a:rPr lang="es-EC" dirty="0"/>
            </a:br>
            <a:endParaRPr lang="es-EC" dirty="0"/>
          </a:p>
        </p:txBody>
      </p:sp>
      <p:sp>
        <p:nvSpPr>
          <p:cNvPr id="9" name="CuadroTexto 8">
            <a:extLst>
              <a:ext uri="{FF2B5EF4-FFF2-40B4-BE49-F238E27FC236}">
                <a16:creationId xmlns:a16="http://schemas.microsoft.com/office/drawing/2014/main" id="{36A91D65-3E05-4236-985D-585F38E12365}"/>
              </a:ext>
            </a:extLst>
          </p:cNvPr>
          <p:cNvSpPr txBox="1"/>
          <p:nvPr/>
        </p:nvSpPr>
        <p:spPr>
          <a:xfrm>
            <a:off x="262558" y="1556792"/>
            <a:ext cx="6093822" cy="258532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S" sz="1800" dirty="0">
                <a:solidFill>
                  <a:sysClr val="windowText" lastClr="000000"/>
                </a:solidFill>
                <a:effectLst/>
                <a:latin typeface="Times New Roman" panose="02020603050405020304" pitchFamily="18" charset="0"/>
                <a:ea typeface="Calibri" panose="020F0502020204030204" pitchFamily="34" charset="0"/>
              </a:rPr>
              <a:t>El sector del reciclaje ha ido creciendo y formalizándose en los últimos años, generando en las personas que viven  del reciclaje un sentimiento de compromiso, los recicladores ya no ven a esta actividad como un trabajo informal donde buscaban entre los escombros los productos para vender a un intermediario, sino todo lo contrario, lo ven como un trabajo digno, con una estructura laboral que les permite ayudar a la comunidad y al medio ambiente, obteniendo beneficios económicos para mejorar su calidad de vida</a:t>
            </a:r>
            <a:endParaRPr lang="es-EC" dirty="0">
              <a:solidFill>
                <a:sysClr val="windowText" lastClr="000000"/>
              </a:solidFill>
            </a:endParaRPr>
          </a:p>
        </p:txBody>
      </p:sp>
      <p:sp>
        <p:nvSpPr>
          <p:cNvPr id="11" name="CuadroTexto 10">
            <a:extLst>
              <a:ext uri="{FF2B5EF4-FFF2-40B4-BE49-F238E27FC236}">
                <a16:creationId xmlns:a16="http://schemas.microsoft.com/office/drawing/2014/main" id="{86A3A022-3533-407E-9380-EFDE993D74EB}"/>
              </a:ext>
            </a:extLst>
          </p:cNvPr>
          <p:cNvSpPr txBox="1"/>
          <p:nvPr/>
        </p:nvSpPr>
        <p:spPr>
          <a:xfrm>
            <a:off x="6527254" y="1556792"/>
            <a:ext cx="5184576" cy="273921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180340">
              <a:spcBef>
                <a:spcPts val="600"/>
              </a:spcBef>
              <a:spcAft>
                <a:spcPts val="600"/>
              </a:spcAft>
            </a:pPr>
            <a:r>
              <a:rPr lang="es-ES" dirty="0">
                <a:solidFill>
                  <a:sysClr val="windowText" lastClr="000000"/>
                </a:solidFill>
                <a:latin typeface="Times New Roman" panose="02020603050405020304" pitchFamily="18" charset="0"/>
              </a:rPr>
              <a:t>Mediante la aplicación del Modelo de Ullmann, se pudo comprobar que en cuánto menor sea el poder de los grupos de interés, dependiendo del nivel en el que proporcionan los recursos importantes para la red, y en cuanto peor sea la rentabilidad económica y la postura estratégica tienda a ser pasiva, la organización esperaría menores niveles de gestión social y sostenibilidad por falta de información voluntaria.</a:t>
            </a:r>
          </a:p>
          <a:p>
            <a:pPr indent="180340">
              <a:spcBef>
                <a:spcPts val="600"/>
              </a:spcBef>
              <a:spcAft>
                <a:spcPts val="600"/>
              </a:spcAft>
            </a:pPr>
            <a:endParaRPr lang="es-EC" dirty="0">
              <a:solidFill>
                <a:sysClr val="windowText" lastClr="000000"/>
              </a:solidFill>
              <a:latin typeface="Times New Roman" panose="02020603050405020304" pitchFamily="18" charset="0"/>
            </a:endParaRPr>
          </a:p>
        </p:txBody>
      </p:sp>
      <p:sp>
        <p:nvSpPr>
          <p:cNvPr id="13" name="CuadroTexto 12">
            <a:extLst>
              <a:ext uri="{FF2B5EF4-FFF2-40B4-BE49-F238E27FC236}">
                <a16:creationId xmlns:a16="http://schemas.microsoft.com/office/drawing/2014/main" id="{3D8DDA03-890B-4B21-B319-46967EDDC316}"/>
              </a:ext>
            </a:extLst>
          </p:cNvPr>
          <p:cNvSpPr txBox="1"/>
          <p:nvPr/>
        </p:nvSpPr>
        <p:spPr>
          <a:xfrm>
            <a:off x="118542" y="4435157"/>
            <a:ext cx="11593288"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s-ES" dirty="0">
                <a:solidFill>
                  <a:sysClr val="windowText" lastClr="000000"/>
                </a:solidFill>
                <a:latin typeface="Times New Roman" panose="02020603050405020304" pitchFamily="18" charset="0"/>
                <a:cs typeface="Times New Roman" panose="02020603050405020304" pitchFamily="18" charset="0"/>
              </a:rPr>
              <a:t>Se identifica que el descontento radica en la falta de información respecto al apoyo que brinda la SEPS y la comunicación que se transmite a todos los niveles de la red, ya que los miembros de la red de reciclaje no sienten ningún tipo de apoyo recibido para el desarrollo y estabilidad de los recicladores inclusivos pese a que la SEPS efectivamente aporte al desarrollo y formalidad de este sector que cada vez va ganando más importancia en el sector social y ambiental de las ciudades.</a:t>
            </a:r>
            <a:endParaRPr lang="es-EC" dirty="0">
              <a:solidFill>
                <a:sysClr val="windowText" lastClr="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32802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ángulo 39">
            <a:extLst>
              <a:ext uri="{FF2B5EF4-FFF2-40B4-BE49-F238E27FC236}">
                <a16:creationId xmlns:a16="http://schemas.microsoft.com/office/drawing/2014/main" id="{522A2A4F-37CB-4E9B-8565-A9EA6A8B7365}"/>
              </a:ext>
            </a:extLst>
          </p:cNvPr>
          <p:cNvSpPr/>
          <p:nvPr/>
        </p:nvSpPr>
        <p:spPr>
          <a:xfrm>
            <a:off x="265391" y="620688"/>
            <a:ext cx="3914854" cy="523220"/>
          </a:xfrm>
          <a:prstGeom prst="rect">
            <a:avLst/>
          </a:prstGeom>
        </p:spPr>
        <p:txBody>
          <a:bodyPr wrap="none">
            <a:spAutoFit/>
          </a:bodyPr>
          <a:lstStyle/>
          <a:p>
            <a:pPr lvl="0" algn="ctr"/>
            <a:r>
              <a:rPr lang="es-EC" sz="2800" b="1" dirty="0">
                <a:solidFill>
                  <a:srgbClr val="000000"/>
                </a:solidFill>
                <a:latin typeface="+mj-lt"/>
                <a:cs typeface="Times New Roman" panose="02020603050405020304" pitchFamily="18" charset="0"/>
              </a:rPr>
              <a:t>RECOMENDACIONES</a:t>
            </a:r>
          </a:p>
        </p:txBody>
      </p:sp>
      <p:sp>
        <p:nvSpPr>
          <p:cNvPr id="41" name="Rectangle 30">
            <a:extLst>
              <a:ext uri="{FF2B5EF4-FFF2-40B4-BE49-F238E27FC236}">
                <a16:creationId xmlns:a16="http://schemas.microsoft.com/office/drawing/2014/main" id="{CF7FD57A-4E82-4A3E-8A3C-1016C07775CC}"/>
              </a:ext>
            </a:extLst>
          </p:cNvPr>
          <p:cNvSpPr/>
          <p:nvPr/>
        </p:nvSpPr>
        <p:spPr>
          <a:xfrm>
            <a:off x="4006974" y="3068960"/>
            <a:ext cx="1920200" cy="2554545"/>
          </a:xfrm>
          <a:prstGeom prst="rect">
            <a:avLst/>
          </a:prstGeom>
        </p:spPr>
        <p:txBody>
          <a:bodyPr wrap="square">
            <a:spAutoFit/>
          </a:bodyPr>
          <a:lstStyle/>
          <a:p>
            <a:pPr algn="ctr"/>
            <a:r>
              <a:rPr lang="es-EC" sz="1600" dirty="0">
                <a:solidFill>
                  <a:schemeClr val="bg1"/>
                </a:solidFill>
                <a:latin typeface="Maiandra GD" panose="020E0502030308020204" pitchFamily="34" charset="0"/>
                <a:cs typeface="Times New Roman" panose="02020603050405020304" pitchFamily="18" charset="0"/>
              </a:rPr>
              <a:t>Implementar adecuadamente estrategias administrativas que ayuden a perfeccionar las áreas fundamentales de un modelo de gestión </a:t>
            </a:r>
            <a:endParaRPr lang="en-US" sz="1600" dirty="0">
              <a:solidFill>
                <a:schemeClr val="bg1"/>
              </a:solidFill>
              <a:latin typeface="Maiandra GD" panose="020E0502030308020204" pitchFamily="34" charset="0"/>
              <a:cs typeface="Times New Roman" panose="02020603050405020304" pitchFamily="18" charset="0"/>
            </a:endParaRPr>
          </a:p>
        </p:txBody>
      </p:sp>
      <p:sp>
        <p:nvSpPr>
          <p:cNvPr id="42" name="Rectangle 30">
            <a:extLst>
              <a:ext uri="{FF2B5EF4-FFF2-40B4-BE49-F238E27FC236}">
                <a16:creationId xmlns:a16="http://schemas.microsoft.com/office/drawing/2014/main" id="{4E7AA0CE-BC6E-4313-9178-B7002FCD27D8}"/>
              </a:ext>
            </a:extLst>
          </p:cNvPr>
          <p:cNvSpPr/>
          <p:nvPr/>
        </p:nvSpPr>
        <p:spPr>
          <a:xfrm>
            <a:off x="8471470" y="3645024"/>
            <a:ext cx="2269409" cy="1815882"/>
          </a:xfrm>
          <a:prstGeom prst="rect">
            <a:avLst/>
          </a:prstGeom>
        </p:spPr>
        <p:txBody>
          <a:bodyPr wrap="square">
            <a:spAutoFit/>
          </a:bodyPr>
          <a:lstStyle/>
          <a:p>
            <a:pPr algn="ctr"/>
            <a:r>
              <a:rPr lang="es-EC" sz="1600" dirty="0">
                <a:solidFill>
                  <a:schemeClr val="bg1"/>
                </a:solidFill>
                <a:latin typeface="Maiandra GD" panose="020E0502030308020204" pitchFamily="34" charset="0"/>
                <a:cs typeface="Times New Roman" panose="02020603050405020304" pitchFamily="18" charset="0"/>
              </a:rPr>
              <a:t>Crear valor agregado mediante la oferta de servicios innovadores como los seguros para mascotas con el fin de brindar tranquilidad a los dueños.</a:t>
            </a:r>
            <a:endParaRPr lang="en-US" sz="1600" dirty="0">
              <a:solidFill>
                <a:schemeClr val="bg1"/>
              </a:solidFill>
              <a:latin typeface="Maiandra GD" panose="020E0502030308020204" pitchFamily="34" charset="0"/>
              <a:cs typeface="Times New Roman" panose="02020603050405020304" pitchFamily="18" charset="0"/>
            </a:endParaRPr>
          </a:p>
        </p:txBody>
      </p:sp>
      <p:sp>
        <p:nvSpPr>
          <p:cNvPr id="43" name="Rectangle 30">
            <a:extLst>
              <a:ext uri="{FF2B5EF4-FFF2-40B4-BE49-F238E27FC236}">
                <a16:creationId xmlns:a16="http://schemas.microsoft.com/office/drawing/2014/main" id="{4708C40F-60D3-44B8-B835-3B09C44A22F8}"/>
              </a:ext>
            </a:extLst>
          </p:cNvPr>
          <p:cNvSpPr/>
          <p:nvPr/>
        </p:nvSpPr>
        <p:spPr>
          <a:xfrm>
            <a:off x="6263510" y="3489976"/>
            <a:ext cx="2010500" cy="2062103"/>
          </a:xfrm>
          <a:prstGeom prst="rect">
            <a:avLst/>
          </a:prstGeom>
        </p:spPr>
        <p:txBody>
          <a:bodyPr wrap="square">
            <a:spAutoFit/>
          </a:bodyPr>
          <a:lstStyle/>
          <a:p>
            <a:pPr lvl="0" algn="ctr"/>
            <a:r>
              <a:rPr lang="es-EC" sz="1600" dirty="0">
                <a:solidFill>
                  <a:schemeClr val="bg1"/>
                </a:solidFill>
                <a:latin typeface="Maiandra GD" panose="020E0502030308020204" pitchFamily="34" charset="0"/>
                <a:cs typeface="Times New Roman" panose="02020603050405020304" pitchFamily="18" charset="0"/>
              </a:rPr>
              <a:t>Implementar la propuesta de modelo planteado que permita el seguimiento de metas, objetivos y medición de resultados.</a:t>
            </a:r>
          </a:p>
        </p:txBody>
      </p:sp>
      <p:sp>
        <p:nvSpPr>
          <p:cNvPr id="8" name="CuadroTexto 7">
            <a:extLst>
              <a:ext uri="{FF2B5EF4-FFF2-40B4-BE49-F238E27FC236}">
                <a16:creationId xmlns:a16="http://schemas.microsoft.com/office/drawing/2014/main" id="{2BD686E4-E0AD-43E6-9E7B-55C324DAEF3A}"/>
              </a:ext>
            </a:extLst>
          </p:cNvPr>
          <p:cNvSpPr txBox="1"/>
          <p:nvPr/>
        </p:nvSpPr>
        <p:spPr>
          <a:xfrm>
            <a:off x="134964" y="1340768"/>
            <a:ext cx="5846323" cy="286232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indent="180340">
              <a:spcBef>
                <a:spcPts val="600"/>
              </a:spcBef>
              <a:spcAft>
                <a:spcPts val="600"/>
              </a:spcAft>
            </a:pPr>
            <a:r>
              <a:rPr lang="es-ES" dirty="0">
                <a:solidFill>
                  <a:schemeClr val="bg2">
                    <a:lumMod val="10000"/>
                  </a:schemeClr>
                </a:solidFill>
                <a:latin typeface="Times New Roman" panose="02020603050405020304" pitchFamily="18" charset="0"/>
                <a:ea typeface="Calibri" panose="020F0502020204030204" pitchFamily="34" charset="0"/>
                <a:cs typeface="Times New Roman" panose="02020603050405020304" pitchFamily="18" charset="0"/>
              </a:rPr>
              <a:t>A</a:t>
            </a:r>
            <a:r>
              <a:rPr lang="es-ES" sz="18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umentar el número de cursos y organizar jornadas de capacitaciones para mantener actualizados a los recicladores de las mejores prácticas de reciclaje y por otro lado trabajar en el aspecto social del sector, con el objetivo de  no disminuir el nivel de motivación que tienen los recicladores al formar parte de este trabajo digno. Además de introducirlos en procesos estandarizados para que la curva de aprendizaje de nuevos integrantes sea óptima, siendo ellos quienes impulsen la sostenibilidad y crecimiento de la organización de reciclaje inclusivo</a:t>
            </a:r>
            <a:r>
              <a:rPr lang="es-E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EC"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CuadroTexto 9">
            <a:extLst>
              <a:ext uri="{FF2B5EF4-FFF2-40B4-BE49-F238E27FC236}">
                <a16:creationId xmlns:a16="http://schemas.microsoft.com/office/drawing/2014/main" id="{0B06CFC3-3882-404A-9979-4F4E426A6A76}"/>
              </a:ext>
            </a:extLst>
          </p:cNvPr>
          <p:cNvSpPr txBox="1"/>
          <p:nvPr/>
        </p:nvSpPr>
        <p:spPr>
          <a:xfrm>
            <a:off x="6097725" y="1756266"/>
            <a:ext cx="5846323" cy="203132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sz="1800" dirty="0">
                <a:solidFill>
                  <a:sysClr val="windowText" lastClr="000000"/>
                </a:solidFill>
                <a:effectLst/>
                <a:latin typeface="Times New Roman" panose="02020603050405020304" pitchFamily="18" charset="0"/>
                <a:ea typeface="Calibri" panose="020F0502020204030204" pitchFamily="34" charset="0"/>
              </a:rPr>
              <a:t>Mejorar y aumentar la divulgación de la información de los ingresos y aportes que provienen de los grupos de interés, como  el apoyo de la administración por parte de la SEPS que podría ser categorizada como un grupo de interés dominante. Así mismo, que la SEPS pueda aportar a la red con campañas de reciclaje en la sociedad, siendo un apoyo para el desarrollo y crecimiento ordenado del sector</a:t>
            </a:r>
            <a:endParaRPr lang="es-EC" dirty="0">
              <a:solidFill>
                <a:sysClr val="windowText" lastClr="000000"/>
              </a:solidFill>
            </a:endParaRPr>
          </a:p>
        </p:txBody>
      </p:sp>
      <p:sp>
        <p:nvSpPr>
          <p:cNvPr id="12" name="CuadroTexto 11">
            <a:extLst>
              <a:ext uri="{FF2B5EF4-FFF2-40B4-BE49-F238E27FC236}">
                <a16:creationId xmlns:a16="http://schemas.microsoft.com/office/drawing/2014/main" id="{07991AB7-6E1E-4307-A4D1-D859B4949019}"/>
              </a:ext>
            </a:extLst>
          </p:cNvPr>
          <p:cNvSpPr txBox="1"/>
          <p:nvPr/>
        </p:nvSpPr>
        <p:spPr>
          <a:xfrm>
            <a:off x="406574" y="4426007"/>
            <a:ext cx="10225136" cy="123880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180340">
              <a:spcBef>
                <a:spcPts val="600"/>
              </a:spcBef>
              <a:spcAft>
                <a:spcPts val="600"/>
              </a:spcAft>
            </a:pPr>
            <a:r>
              <a:rPr lang="es-ES" sz="18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Aumentar la participación de los miembros de la Red Nacional de Recicladores en la información y ayuda por parte de la SEPS, porque a mayor tamaño de información mayor es la actitud activa que podrían tomar los recicladores y esto permitiría a los miembros valorar los principales impactos económicos y sociales.</a:t>
            </a:r>
            <a:r>
              <a:rPr lang="es-ES" sz="105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s-EC" sz="1800" dirty="0">
              <a:solidFill>
                <a:schemeClr val="bg2">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180340">
              <a:spcBef>
                <a:spcPts val="600"/>
              </a:spcBef>
              <a:spcAft>
                <a:spcPts val="600"/>
              </a:spcAft>
            </a:pPr>
            <a:r>
              <a:rPr lang="es-ES" sz="105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EC"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0280648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Imagen que contiene dibujo&#10;&#10;Descripción generada automáticamente">
            <a:extLst>
              <a:ext uri="{FF2B5EF4-FFF2-40B4-BE49-F238E27FC236}">
                <a16:creationId xmlns:a16="http://schemas.microsoft.com/office/drawing/2014/main" id="{E49AF5CF-3670-4CA7-9F7F-6B1D1F4DC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4766" y="1963133"/>
            <a:ext cx="7264343" cy="2931733"/>
          </a:xfrm>
          <a:prstGeom prst="rect">
            <a:avLst/>
          </a:prstGeom>
        </p:spPr>
      </p:pic>
    </p:spTree>
    <p:extLst>
      <p:ext uri="{BB962C8B-B14F-4D97-AF65-F5344CB8AC3E}">
        <p14:creationId xmlns:p14="http://schemas.microsoft.com/office/powerpoint/2010/main" val="8306951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369" y="0"/>
            <a:ext cx="10971372" cy="1143000"/>
          </a:xfrm>
        </p:spPr>
        <p:txBody>
          <a:bodyPr/>
          <a:lstStyle/>
          <a:p>
            <a:pPr algn="l"/>
            <a:br>
              <a:rPr lang="es-EC" dirty="0">
                <a:solidFill>
                  <a:schemeClr val="accent6">
                    <a:lumMod val="50000"/>
                  </a:schemeClr>
                </a:solidFill>
              </a:rPr>
            </a:br>
            <a:r>
              <a:rPr lang="es-EC" dirty="0">
                <a:solidFill>
                  <a:schemeClr val="accent6">
                    <a:lumMod val="50000"/>
                  </a:schemeClr>
                </a:solidFill>
              </a:rPr>
              <a:t>PREÁMBULO-JUSTIFICACIÓN</a:t>
            </a:r>
          </a:p>
        </p:txBody>
      </p:sp>
      <p:graphicFrame>
        <p:nvGraphicFramePr>
          <p:cNvPr id="3" name="Diagrama 2">
            <a:extLst>
              <a:ext uri="{FF2B5EF4-FFF2-40B4-BE49-F238E27FC236}">
                <a16:creationId xmlns:a16="http://schemas.microsoft.com/office/drawing/2014/main" id="{F8730458-E773-4D9A-84C1-6C8D7985E9F0}"/>
              </a:ext>
            </a:extLst>
          </p:cNvPr>
          <p:cNvGraphicFramePr/>
          <p:nvPr>
            <p:extLst>
              <p:ext uri="{D42A27DB-BD31-4B8C-83A1-F6EECF244321}">
                <p14:modId xmlns:p14="http://schemas.microsoft.com/office/powerpoint/2010/main" val="2882607321"/>
              </p:ext>
            </p:extLst>
          </p:nvPr>
        </p:nvGraphicFramePr>
        <p:xfrm>
          <a:off x="622598" y="1412776"/>
          <a:ext cx="8126942" cy="4725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lamada con línea 2 (barra de énfasis) 7">
            <a:extLst>
              <a:ext uri="{FF2B5EF4-FFF2-40B4-BE49-F238E27FC236}">
                <a16:creationId xmlns:a16="http://schemas.microsoft.com/office/drawing/2014/main" id="{A67D4072-20A4-45ED-B577-364DFF2137A8}"/>
              </a:ext>
            </a:extLst>
          </p:cNvPr>
          <p:cNvSpPr/>
          <p:nvPr/>
        </p:nvSpPr>
        <p:spPr>
          <a:xfrm>
            <a:off x="8859969" y="1259632"/>
            <a:ext cx="3027473" cy="1809328"/>
          </a:xfrm>
          <a:prstGeom prst="accentCallout2">
            <a:avLst>
              <a:gd name="adj1" fmla="val 18750"/>
              <a:gd name="adj2" fmla="val -8333"/>
              <a:gd name="adj3" fmla="val 18750"/>
              <a:gd name="adj4" fmla="val -16667"/>
              <a:gd name="adj5" fmla="val 45611"/>
              <a:gd name="adj6" fmla="val -39116"/>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C" dirty="0">
                <a:solidFill>
                  <a:schemeClr val="tx2">
                    <a:lumMod val="50000"/>
                  </a:schemeClr>
                </a:solidFill>
              </a:rPr>
              <a:t>Conciencia del desarrollo económico</a:t>
            </a:r>
          </a:p>
          <a:p>
            <a:pPr marL="285750" indent="-285750">
              <a:buFont typeface="Arial" panose="020B0604020202020204" pitchFamily="34" charset="0"/>
              <a:buChar char="•"/>
            </a:pPr>
            <a:r>
              <a:rPr lang="es-EC" dirty="0">
                <a:solidFill>
                  <a:schemeClr val="tx2">
                    <a:lumMod val="50000"/>
                  </a:schemeClr>
                </a:solidFill>
              </a:rPr>
              <a:t>Aseguramiento sostenible</a:t>
            </a:r>
          </a:p>
        </p:txBody>
      </p:sp>
      <p:pic>
        <p:nvPicPr>
          <p:cNvPr id="4" name="Imagen 3">
            <a:extLst>
              <a:ext uri="{FF2B5EF4-FFF2-40B4-BE49-F238E27FC236}">
                <a16:creationId xmlns:a16="http://schemas.microsoft.com/office/drawing/2014/main" id="{99749098-AB43-4A37-A0F0-382BA4DF3CD1}"/>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6959302" y="3338736"/>
            <a:ext cx="4947381" cy="2474992"/>
          </a:xfrm>
          <a:prstGeom prst="rect">
            <a:avLst/>
          </a:prstGeom>
          <a:noFill/>
          <a:ln>
            <a:noFill/>
          </a:ln>
        </p:spPr>
      </p:pic>
      <p:sp>
        <p:nvSpPr>
          <p:cNvPr id="9" name="CuadroTexto 8">
            <a:extLst>
              <a:ext uri="{FF2B5EF4-FFF2-40B4-BE49-F238E27FC236}">
                <a16:creationId xmlns:a16="http://schemas.microsoft.com/office/drawing/2014/main" id="{2D052A18-5F5C-408F-84FC-266A907108DE}"/>
              </a:ext>
            </a:extLst>
          </p:cNvPr>
          <p:cNvSpPr txBox="1"/>
          <p:nvPr/>
        </p:nvSpPr>
        <p:spPr>
          <a:xfrm>
            <a:off x="6455246" y="5584915"/>
            <a:ext cx="6443332" cy="457626"/>
          </a:xfrm>
          <a:prstGeom prst="rect">
            <a:avLst/>
          </a:prstGeom>
          <a:noFill/>
        </p:spPr>
        <p:txBody>
          <a:bodyPr wrap="square">
            <a:spAutoFit/>
          </a:bodyPr>
          <a:lstStyle/>
          <a:p>
            <a:pPr marL="457200">
              <a:lnSpc>
                <a:spcPct val="200000"/>
              </a:lnSpc>
              <a:spcBef>
                <a:spcPts val="600"/>
              </a:spcBef>
              <a:spcAft>
                <a:spcPts val="600"/>
              </a:spcAft>
            </a:pP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Fuente: </a:t>
            </a: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(Marcillo &amp; Salcedo, 2010)</a:t>
            </a:r>
            <a:r>
              <a:rPr lang="es-E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Elaborado por: La autora</a:t>
            </a:r>
            <a:endParaRPr lang="es-EC"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25693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6574" y="116632"/>
            <a:ext cx="10971372" cy="1143000"/>
          </a:xfrm>
        </p:spPr>
        <p:txBody>
          <a:bodyPr/>
          <a:lstStyle/>
          <a:p>
            <a:pPr algn="l"/>
            <a:br>
              <a:rPr lang="es-EC" b="0" dirty="0"/>
            </a:br>
            <a:r>
              <a:rPr lang="es-EC" dirty="0">
                <a:solidFill>
                  <a:schemeClr val="accent6">
                    <a:lumMod val="50000"/>
                  </a:schemeClr>
                </a:solidFill>
              </a:rPr>
              <a:t>PLANTEAMIENTO DEL PROBLEMA</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65831257"/>
              </p:ext>
            </p:extLst>
          </p:nvPr>
        </p:nvGraphicFramePr>
        <p:xfrm>
          <a:off x="2753969" y="1261964"/>
          <a:ext cx="518328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lamada con línea 2 (barra de énfasis) 7"/>
          <p:cNvSpPr/>
          <p:nvPr/>
        </p:nvSpPr>
        <p:spPr>
          <a:xfrm>
            <a:off x="8859969" y="1259632"/>
            <a:ext cx="3027473" cy="1809328"/>
          </a:xfrm>
          <a:prstGeom prst="accentCallout2">
            <a:avLst>
              <a:gd name="adj1" fmla="val 18750"/>
              <a:gd name="adj2" fmla="val -8333"/>
              <a:gd name="adj3" fmla="val 18750"/>
              <a:gd name="adj4" fmla="val -16667"/>
              <a:gd name="adj5" fmla="val 45611"/>
              <a:gd name="adj6" fmla="val -39116"/>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CuadroTexto 8"/>
          <p:cNvSpPr txBox="1"/>
          <p:nvPr/>
        </p:nvSpPr>
        <p:spPr>
          <a:xfrm>
            <a:off x="8614196" y="1239634"/>
            <a:ext cx="3414125" cy="1846659"/>
          </a:xfrm>
          <a:prstGeom prst="rect">
            <a:avLst/>
          </a:prstGeom>
          <a:noFill/>
        </p:spPr>
        <p:txBody>
          <a:bodyPr wrap="square" rtlCol="0">
            <a:spAutoFit/>
          </a:bodyPr>
          <a:lstStyle/>
          <a:p>
            <a:endParaRPr lang="es-EC" sz="1600" b="1" u="sng" dirty="0">
              <a:solidFill>
                <a:schemeClr val="accent6">
                  <a:lumMod val="50000"/>
                </a:schemeClr>
              </a:solidFill>
            </a:endParaRPr>
          </a:p>
          <a:p>
            <a:r>
              <a:rPr lang="es-EC" sz="1600" b="1" u="sng" dirty="0">
                <a:solidFill>
                  <a:schemeClr val="accent6">
                    <a:lumMod val="50000"/>
                  </a:schemeClr>
                </a:solidFill>
              </a:rPr>
              <a:t>¿Por qué se desintegran a corto plazo?</a:t>
            </a:r>
          </a:p>
          <a:p>
            <a:endParaRPr lang="es-EC" sz="1600" b="1" u="sng" dirty="0">
              <a:solidFill>
                <a:schemeClr val="accent6">
                  <a:lumMod val="50000"/>
                </a:schemeClr>
              </a:solidFill>
            </a:endParaRPr>
          </a:p>
          <a:p>
            <a:r>
              <a:rPr lang="es-EC" sz="1600" b="1" u="sng" dirty="0">
                <a:solidFill>
                  <a:schemeClr val="accent6">
                    <a:lumMod val="50000"/>
                  </a:schemeClr>
                </a:solidFill>
              </a:rPr>
              <a:t>¿Cumplen con los principios de EPS?</a:t>
            </a:r>
          </a:p>
          <a:p>
            <a:endParaRPr lang="es-EC" dirty="0"/>
          </a:p>
        </p:txBody>
      </p:sp>
    </p:spTree>
    <p:extLst>
      <p:ext uri="{BB962C8B-B14F-4D97-AF65-F5344CB8AC3E}">
        <p14:creationId xmlns:p14="http://schemas.microsoft.com/office/powerpoint/2010/main" val="4653425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9188"/>
            <a:ext cx="10971372" cy="1143000"/>
          </a:xfrm>
        </p:spPr>
        <p:txBody>
          <a:bodyPr/>
          <a:lstStyle/>
          <a:p>
            <a:pPr algn="l"/>
            <a:br>
              <a:rPr lang="es-EC" dirty="0">
                <a:solidFill>
                  <a:schemeClr val="accent6">
                    <a:lumMod val="50000"/>
                  </a:schemeClr>
                </a:solidFill>
              </a:rPr>
            </a:br>
            <a:r>
              <a:rPr lang="es-EC" dirty="0">
                <a:solidFill>
                  <a:schemeClr val="accent6">
                    <a:lumMod val="50000"/>
                  </a:schemeClr>
                </a:solidFill>
              </a:rPr>
              <a:t>OBJETIVOS</a:t>
            </a:r>
          </a:p>
        </p:txBody>
      </p:sp>
      <p:graphicFrame>
        <p:nvGraphicFramePr>
          <p:cNvPr id="7" name="Diagrama 6"/>
          <p:cNvGraphicFramePr/>
          <p:nvPr>
            <p:extLst>
              <p:ext uri="{D42A27DB-BD31-4B8C-83A1-F6EECF244321}">
                <p14:modId xmlns:p14="http://schemas.microsoft.com/office/powerpoint/2010/main" val="3306870329"/>
              </p:ext>
            </p:extLst>
          </p:nvPr>
        </p:nvGraphicFramePr>
        <p:xfrm>
          <a:off x="118542" y="1288651"/>
          <a:ext cx="8640960" cy="5520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Llamada con línea 2 (borde y barra de énfasis) 8"/>
          <p:cNvSpPr/>
          <p:nvPr/>
        </p:nvSpPr>
        <p:spPr>
          <a:xfrm>
            <a:off x="9309411" y="620688"/>
            <a:ext cx="2762460" cy="2608829"/>
          </a:xfrm>
          <a:prstGeom prst="accentBorderCallout2">
            <a:avLst>
              <a:gd name="adj1" fmla="val 18750"/>
              <a:gd name="adj2" fmla="val -8333"/>
              <a:gd name="adj3" fmla="val 18750"/>
              <a:gd name="adj4" fmla="val -16667"/>
              <a:gd name="adj5" fmla="val 49410"/>
              <a:gd name="adj6" fmla="val -45139"/>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rgbClr val="00B050"/>
              </a:solidFill>
            </a:endParaRPr>
          </a:p>
        </p:txBody>
      </p:sp>
      <p:sp>
        <p:nvSpPr>
          <p:cNvPr id="10" name="CuadroTexto 9"/>
          <p:cNvSpPr txBox="1"/>
          <p:nvPr/>
        </p:nvSpPr>
        <p:spPr>
          <a:xfrm>
            <a:off x="9309411" y="801717"/>
            <a:ext cx="2762460" cy="2492990"/>
          </a:xfrm>
          <a:prstGeom prst="rect">
            <a:avLst/>
          </a:prstGeom>
          <a:noFill/>
        </p:spPr>
        <p:txBody>
          <a:bodyPr wrap="square" rtlCol="0">
            <a:spAutoFit/>
          </a:bodyPr>
          <a:lstStyle/>
          <a:p>
            <a:r>
              <a:rPr lang="es-EC" sz="1600" b="1" dirty="0">
                <a:solidFill>
                  <a:schemeClr val="accent6">
                    <a:lumMod val="50000"/>
                  </a:schemeClr>
                </a:solidFill>
              </a:rPr>
              <a:t>Hipótesis de la Investigación</a:t>
            </a:r>
          </a:p>
          <a:p>
            <a:endParaRPr lang="es-EC" sz="1600" b="1" dirty="0">
              <a:solidFill>
                <a:schemeClr val="accent6">
                  <a:lumMod val="50000"/>
                </a:schemeClr>
              </a:solidFill>
            </a:endParaRPr>
          </a:p>
          <a:p>
            <a:r>
              <a:rPr lang="es-EC" sz="1200" dirty="0">
                <a:solidFill>
                  <a:schemeClr val="accent6">
                    <a:lumMod val="50000"/>
                  </a:schemeClr>
                </a:solidFill>
              </a:rPr>
              <a:t>¿</a:t>
            </a:r>
            <a:r>
              <a:rPr lang="es-ES" sz="1200" dirty="0">
                <a:solidFill>
                  <a:schemeClr val="accent6">
                    <a:lumMod val="50000"/>
                  </a:schemeClr>
                </a:solidFill>
              </a:rPr>
              <a:t>La proporción de poder de los grupos de interés, depende del nivel en que brindan recursos vitales para los recicladores, cuando mejor sea la rentabilidad económica y la dimensión estratégica sea más activa, se espera mayores niveles de gestión social y divulgación de información voluntaria.</a:t>
            </a:r>
            <a:r>
              <a:rPr lang="es-EC" sz="1200" dirty="0">
                <a:solidFill>
                  <a:schemeClr val="accent6">
                    <a:lumMod val="50000"/>
                  </a:schemeClr>
                </a:solidFill>
              </a:rPr>
              <a:t>?</a:t>
            </a:r>
          </a:p>
        </p:txBody>
      </p:sp>
    </p:spTree>
    <p:extLst>
      <p:ext uri="{BB962C8B-B14F-4D97-AF65-F5344CB8AC3E}">
        <p14:creationId xmlns:p14="http://schemas.microsoft.com/office/powerpoint/2010/main" val="181293564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1029" y="92494"/>
            <a:ext cx="10971372" cy="1058018"/>
          </a:xfrm>
        </p:spPr>
        <p:txBody>
          <a:bodyPr/>
          <a:lstStyle/>
          <a:p>
            <a:pPr algn="l"/>
            <a:br>
              <a:rPr lang="es-EC" dirty="0"/>
            </a:br>
            <a:r>
              <a:rPr lang="es-EC" dirty="0">
                <a:solidFill>
                  <a:schemeClr val="accent6">
                    <a:lumMod val="50000"/>
                  </a:schemeClr>
                </a:solidFill>
              </a:rPr>
              <a:t>MARCO TEÓRICO</a:t>
            </a:r>
            <a:br>
              <a:rPr lang="es-EC" dirty="0"/>
            </a:br>
            <a:endParaRPr lang="es-EC" dirty="0"/>
          </a:p>
        </p:txBody>
      </p:sp>
      <p:sp>
        <p:nvSpPr>
          <p:cNvPr id="5" name="CuadroTexto 4"/>
          <p:cNvSpPr txBox="1"/>
          <p:nvPr/>
        </p:nvSpPr>
        <p:spPr>
          <a:xfrm>
            <a:off x="0" y="1615904"/>
            <a:ext cx="4856645" cy="369332"/>
          </a:xfrm>
          <a:prstGeom prst="rect">
            <a:avLst/>
          </a:prstGeom>
          <a:noFill/>
        </p:spPr>
        <p:txBody>
          <a:bodyPr wrap="square" rtlCol="0">
            <a:spAutoFit/>
          </a:bodyPr>
          <a:lstStyle/>
          <a:p>
            <a:pPr algn="ctr"/>
            <a:r>
              <a:rPr lang="es-ES" b="1" i="1" dirty="0">
                <a:solidFill>
                  <a:schemeClr val="accent6">
                    <a:lumMod val="50000"/>
                  </a:schemeClr>
                </a:solidFill>
              </a:rPr>
              <a:t>La sostenibilidad y responsabilidad social</a:t>
            </a:r>
            <a:endParaRPr lang="es-EC" b="1" i="1" dirty="0">
              <a:solidFill>
                <a:schemeClr val="accent6">
                  <a:lumMod val="50000"/>
                </a:schemeClr>
              </a:solidFill>
            </a:endParaRPr>
          </a:p>
        </p:txBody>
      </p:sp>
      <p:sp>
        <p:nvSpPr>
          <p:cNvPr id="9" name="CuadroTexto 8"/>
          <p:cNvSpPr txBox="1"/>
          <p:nvPr/>
        </p:nvSpPr>
        <p:spPr>
          <a:xfrm>
            <a:off x="7340169" y="1754404"/>
            <a:ext cx="3901509" cy="369332"/>
          </a:xfrm>
          <a:prstGeom prst="rect">
            <a:avLst/>
          </a:prstGeom>
          <a:noFill/>
        </p:spPr>
        <p:txBody>
          <a:bodyPr wrap="square" rtlCol="0">
            <a:spAutoFit/>
          </a:bodyPr>
          <a:lstStyle/>
          <a:p>
            <a:pPr algn="ctr"/>
            <a:r>
              <a:rPr lang="es-EC" b="1" i="1" dirty="0">
                <a:solidFill>
                  <a:schemeClr val="accent6">
                    <a:lumMod val="50000"/>
                  </a:schemeClr>
                </a:solidFill>
              </a:rPr>
              <a:t>Grupos de interés</a:t>
            </a:r>
          </a:p>
        </p:txBody>
      </p:sp>
      <p:sp>
        <p:nvSpPr>
          <p:cNvPr id="8" name="CuadroTexto 7"/>
          <p:cNvSpPr txBox="1"/>
          <p:nvPr/>
        </p:nvSpPr>
        <p:spPr>
          <a:xfrm>
            <a:off x="277327" y="2450628"/>
            <a:ext cx="4392488" cy="4216539"/>
          </a:xfrm>
          <a:prstGeom prst="rect">
            <a:avLst/>
          </a:prstGeom>
          <a:noFill/>
        </p:spPr>
        <p:txBody>
          <a:bodyPr wrap="square" rtlCol="0">
            <a:spAutoFit/>
          </a:bodyPr>
          <a:lstStyle/>
          <a:p>
            <a:r>
              <a:rPr lang="es-EC" sz="1400" b="1" dirty="0">
                <a:solidFill>
                  <a:schemeClr val="accent5">
                    <a:lumMod val="60000"/>
                    <a:lumOff val="40000"/>
                  </a:schemeClr>
                </a:solidFill>
              </a:rPr>
              <a:t>Informe de Brundtland 1987</a:t>
            </a:r>
          </a:p>
          <a:p>
            <a:r>
              <a:rPr lang="es-EC" sz="1400" dirty="0">
                <a:solidFill>
                  <a:schemeClr val="accent6"/>
                </a:solidFill>
              </a:rPr>
              <a:t> Gro Harlem Brundtland.</a:t>
            </a:r>
          </a:p>
          <a:p>
            <a:pPr marL="285750" indent="-285750">
              <a:buFont typeface="Arial" panose="020B0604020202020204" pitchFamily="34" charset="0"/>
              <a:buChar char="•"/>
            </a:pPr>
            <a:r>
              <a:rPr lang="es-EC" sz="1400" dirty="0">
                <a:solidFill>
                  <a:schemeClr val="accent6"/>
                </a:solidFill>
              </a:rPr>
              <a:t>Solidaridad intergeneracional.</a:t>
            </a:r>
          </a:p>
          <a:p>
            <a:endParaRPr lang="es-EC" sz="1400" dirty="0">
              <a:solidFill>
                <a:schemeClr val="accent6"/>
              </a:solidFill>
            </a:endParaRPr>
          </a:p>
          <a:p>
            <a:r>
              <a:rPr lang="es-EC" sz="1400" b="1" dirty="0">
                <a:solidFill>
                  <a:schemeClr val="accent6">
                    <a:lumMod val="60000"/>
                    <a:lumOff val="40000"/>
                  </a:schemeClr>
                </a:solidFill>
              </a:rPr>
              <a:t>Teoría de economía verde</a:t>
            </a:r>
          </a:p>
          <a:p>
            <a:r>
              <a:rPr lang="es-EC" sz="1400" dirty="0">
                <a:solidFill>
                  <a:schemeClr val="accent6"/>
                </a:solidFill>
              </a:rPr>
              <a:t>Diana Ortiz &amp; Nancy Arévalo, 2014</a:t>
            </a:r>
          </a:p>
          <a:p>
            <a:pPr marL="285750" indent="-285750">
              <a:buFont typeface="Arial" panose="020B0604020202020204" pitchFamily="34" charset="0"/>
              <a:buChar char="•"/>
            </a:pPr>
            <a:r>
              <a:rPr lang="es-ES" sz="1400" dirty="0">
                <a:solidFill>
                  <a:schemeClr val="accent6"/>
                </a:solidFill>
              </a:rPr>
              <a:t>Protección de procesos ambientales y bioquímicos</a:t>
            </a:r>
          </a:p>
          <a:p>
            <a:endParaRPr lang="es-EC" sz="1400" dirty="0">
              <a:solidFill>
                <a:schemeClr val="bg2">
                  <a:lumMod val="10000"/>
                </a:schemeClr>
              </a:solidFill>
            </a:endParaRPr>
          </a:p>
          <a:p>
            <a:r>
              <a:rPr lang="es-EC" sz="1400" b="1" dirty="0">
                <a:solidFill>
                  <a:schemeClr val="accent1">
                    <a:lumMod val="75000"/>
                  </a:schemeClr>
                </a:solidFill>
              </a:rPr>
              <a:t>Responsabilidad Social</a:t>
            </a:r>
          </a:p>
          <a:p>
            <a:r>
              <a:rPr lang="es-EC" sz="1400" dirty="0">
                <a:solidFill>
                  <a:schemeClr val="accent6"/>
                </a:solidFill>
              </a:rPr>
              <a:t>Emili Villaescusa, 2017</a:t>
            </a:r>
          </a:p>
          <a:p>
            <a:r>
              <a:rPr lang="es-ES" sz="1400" dirty="0">
                <a:solidFill>
                  <a:schemeClr val="accent6"/>
                </a:solidFill>
              </a:rPr>
              <a:t>•    La población está por encima del capital.</a:t>
            </a:r>
          </a:p>
          <a:p>
            <a:r>
              <a:rPr lang="es-ES" sz="1400" dirty="0">
                <a:solidFill>
                  <a:schemeClr val="accent6"/>
                </a:solidFill>
              </a:rPr>
              <a:t>•    Reparto de los beneficios de manera equitativa hacia el colectivo.</a:t>
            </a:r>
          </a:p>
          <a:p>
            <a:r>
              <a:rPr lang="es-ES" sz="1400" dirty="0">
                <a:solidFill>
                  <a:schemeClr val="accent6"/>
                </a:solidFill>
              </a:rPr>
              <a:t>•    Democracia organizacional.</a:t>
            </a:r>
          </a:p>
          <a:p>
            <a:r>
              <a:rPr lang="es-ES" sz="1400" dirty="0">
                <a:solidFill>
                  <a:schemeClr val="accent6"/>
                </a:solidFill>
              </a:rPr>
              <a:t>•    Solidaridad y cooperación dentro de la cohesión social </a:t>
            </a:r>
          </a:p>
          <a:p>
            <a:endParaRPr lang="es-EC" sz="1400" b="1" dirty="0">
              <a:solidFill>
                <a:schemeClr val="accent1">
                  <a:lumMod val="75000"/>
                </a:schemeClr>
              </a:solidFill>
            </a:endParaRPr>
          </a:p>
          <a:p>
            <a:endParaRPr lang="es-EC" sz="1600" b="1" dirty="0">
              <a:solidFill>
                <a:schemeClr val="accent3">
                  <a:lumMod val="75000"/>
                </a:schemeClr>
              </a:solidFill>
            </a:endParaRPr>
          </a:p>
        </p:txBody>
      </p:sp>
      <p:sp>
        <p:nvSpPr>
          <p:cNvPr id="11" name="CuadroTexto 10"/>
          <p:cNvSpPr txBox="1"/>
          <p:nvPr/>
        </p:nvSpPr>
        <p:spPr>
          <a:xfrm>
            <a:off x="7355873" y="2450628"/>
            <a:ext cx="4896544" cy="2893100"/>
          </a:xfrm>
          <a:prstGeom prst="rect">
            <a:avLst/>
          </a:prstGeom>
          <a:noFill/>
        </p:spPr>
        <p:txBody>
          <a:bodyPr wrap="square" rtlCol="0">
            <a:spAutoFit/>
          </a:bodyPr>
          <a:lstStyle/>
          <a:p>
            <a:r>
              <a:rPr lang="es-EC" sz="1400" b="1" dirty="0">
                <a:solidFill>
                  <a:srgbClr val="FFC000"/>
                </a:solidFill>
              </a:rPr>
              <a:t>Teoría de los </a:t>
            </a:r>
            <a:r>
              <a:rPr lang="es-EC" sz="1400" b="1" dirty="0" err="1">
                <a:solidFill>
                  <a:srgbClr val="FFC000"/>
                </a:solidFill>
              </a:rPr>
              <a:t>Stakeholders</a:t>
            </a:r>
            <a:endParaRPr lang="es-EC" sz="1400" b="1" dirty="0">
              <a:solidFill>
                <a:srgbClr val="FFC000"/>
              </a:solidFill>
            </a:endParaRPr>
          </a:p>
          <a:p>
            <a:r>
              <a:rPr lang="es-EC" sz="1400" dirty="0">
                <a:solidFill>
                  <a:schemeClr val="bg2">
                    <a:lumMod val="10000"/>
                  </a:schemeClr>
                </a:solidFill>
              </a:rPr>
              <a:t> Edward Freeman 1984</a:t>
            </a:r>
          </a:p>
          <a:p>
            <a:pPr marL="285750" indent="-285750">
              <a:buFont typeface="Arial" panose="020B0604020202020204" pitchFamily="34" charset="0"/>
              <a:buChar char="•"/>
            </a:pPr>
            <a:r>
              <a:rPr lang="es-ES" sz="1400" dirty="0">
                <a:solidFill>
                  <a:schemeClr val="bg2">
                    <a:lumMod val="10000"/>
                  </a:schemeClr>
                </a:solidFill>
              </a:rPr>
              <a:t>Cada uno de ellos tendrá unas expectativas determinadas, así como diferentes niveles de poder e influencia estratégica o económica.</a:t>
            </a:r>
            <a:endParaRPr lang="es-EC" sz="1400" dirty="0">
              <a:solidFill>
                <a:schemeClr val="bg2">
                  <a:lumMod val="10000"/>
                </a:schemeClr>
              </a:solidFill>
            </a:endParaRPr>
          </a:p>
          <a:p>
            <a:r>
              <a:rPr lang="es-EC" sz="1400" b="1" dirty="0">
                <a:solidFill>
                  <a:schemeClr val="accent5">
                    <a:lumMod val="60000"/>
                    <a:lumOff val="40000"/>
                  </a:schemeClr>
                </a:solidFill>
              </a:rPr>
              <a:t>Características de los </a:t>
            </a:r>
            <a:r>
              <a:rPr lang="es-EC" sz="1400" b="1" dirty="0" err="1">
                <a:solidFill>
                  <a:schemeClr val="accent5">
                    <a:lumMod val="60000"/>
                    <a:lumOff val="40000"/>
                  </a:schemeClr>
                </a:solidFill>
              </a:rPr>
              <a:t>stakeholders</a:t>
            </a:r>
            <a:endParaRPr lang="es-EC" sz="1400" b="1" dirty="0">
              <a:solidFill>
                <a:schemeClr val="accent5">
                  <a:lumMod val="60000"/>
                  <a:lumOff val="40000"/>
                </a:schemeClr>
              </a:solidFill>
            </a:endParaRPr>
          </a:p>
          <a:p>
            <a:r>
              <a:rPr lang="es-EC" sz="1400" dirty="0">
                <a:solidFill>
                  <a:schemeClr val="tx2">
                    <a:lumMod val="50000"/>
                  </a:schemeClr>
                </a:solidFill>
              </a:rPr>
              <a:t>Ana Bajo &amp; Fernández </a:t>
            </a:r>
            <a:r>
              <a:rPr lang="es-EC" sz="1400" dirty="0" err="1">
                <a:solidFill>
                  <a:schemeClr val="tx2">
                    <a:lumMod val="50000"/>
                  </a:schemeClr>
                </a:solidFill>
              </a:rPr>
              <a:t>Fernández</a:t>
            </a:r>
            <a:r>
              <a:rPr lang="es-EC" sz="1400" dirty="0">
                <a:solidFill>
                  <a:schemeClr val="tx2">
                    <a:lumMod val="50000"/>
                  </a:schemeClr>
                </a:solidFill>
              </a:rPr>
              <a:t> (2012)</a:t>
            </a:r>
          </a:p>
          <a:p>
            <a:pPr marL="285750" indent="-285750">
              <a:buFont typeface="Arial" panose="020B0604020202020204" pitchFamily="34" charset="0"/>
              <a:buChar char="•"/>
            </a:pPr>
            <a:r>
              <a:rPr lang="es-ES" sz="1400" dirty="0">
                <a:solidFill>
                  <a:schemeClr val="bg2">
                    <a:lumMod val="10000"/>
                  </a:schemeClr>
                </a:solidFill>
              </a:rPr>
              <a:t>La organización debe ser entendida y conceptualizada como un conjunto en red, el cual interactúe entre sí de forma constante y dinámica.</a:t>
            </a:r>
            <a:endParaRPr lang="es-EC" sz="1400" dirty="0">
              <a:solidFill>
                <a:schemeClr val="bg2">
                  <a:lumMod val="10000"/>
                </a:schemeClr>
              </a:solidFill>
            </a:endParaRPr>
          </a:p>
          <a:p>
            <a:r>
              <a:rPr lang="es-EC" sz="1400" b="1" dirty="0">
                <a:solidFill>
                  <a:srgbClr val="00B0F0"/>
                </a:solidFill>
              </a:rPr>
              <a:t>Tipos de </a:t>
            </a:r>
            <a:r>
              <a:rPr lang="es-EC" sz="1400" b="1" dirty="0" err="1">
                <a:solidFill>
                  <a:srgbClr val="00B0F0"/>
                </a:solidFill>
              </a:rPr>
              <a:t>stakeholders</a:t>
            </a:r>
            <a:endParaRPr lang="es-EC" sz="1400" b="1" dirty="0">
              <a:solidFill>
                <a:srgbClr val="00B0F0"/>
              </a:solidFill>
            </a:endParaRPr>
          </a:p>
          <a:p>
            <a:pPr marL="285750" indent="-285750">
              <a:buFont typeface="Arial" panose="020B0604020202020204" pitchFamily="34" charset="0"/>
              <a:buChar char="•"/>
            </a:pPr>
            <a:r>
              <a:rPr lang="es-EC" sz="1400" dirty="0">
                <a:solidFill>
                  <a:schemeClr val="bg2">
                    <a:lumMod val="10000"/>
                  </a:schemeClr>
                </a:solidFill>
              </a:rPr>
              <a:t>Primarios.</a:t>
            </a:r>
          </a:p>
          <a:p>
            <a:pPr marL="285750" indent="-285750">
              <a:buFont typeface="Arial" panose="020B0604020202020204" pitchFamily="34" charset="0"/>
              <a:buChar char="•"/>
            </a:pPr>
            <a:r>
              <a:rPr lang="es-EC" sz="1400" dirty="0">
                <a:solidFill>
                  <a:schemeClr val="bg2">
                    <a:lumMod val="10000"/>
                  </a:schemeClr>
                </a:solidFill>
              </a:rPr>
              <a:t>Secundarios.</a:t>
            </a:r>
          </a:p>
        </p:txBody>
      </p:sp>
    </p:spTree>
    <p:extLst>
      <p:ext uri="{BB962C8B-B14F-4D97-AF65-F5344CB8AC3E}">
        <p14:creationId xmlns:p14="http://schemas.microsoft.com/office/powerpoint/2010/main" val="271031267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622" y="84234"/>
            <a:ext cx="10971372" cy="652934"/>
          </a:xfrm>
        </p:spPr>
        <p:txBody>
          <a:bodyPr/>
          <a:lstStyle/>
          <a:p>
            <a:pPr algn="ctr"/>
            <a:r>
              <a:rPr lang="es-EC" dirty="0">
                <a:solidFill>
                  <a:schemeClr val="tx2">
                    <a:lumMod val="50000"/>
                  </a:schemeClr>
                </a:solidFill>
              </a:rPr>
              <a:t>Modelo teórico</a:t>
            </a:r>
          </a:p>
        </p:txBody>
      </p:sp>
      <p:sp>
        <p:nvSpPr>
          <p:cNvPr id="8" name="CuadroTexto 7"/>
          <p:cNvSpPr txBox="1"/>
          <p:nvPr/>
        </p:nvSpPr>
        <p:spPr>
          <a:xfrm>
            <a:off x="190550" y="588113"/>
            <a:ext cx="11521280" cy="338554"/>
          </a:xfrm>
          <a:prstGeom prst="rect">
            <a:avLst/>
          </a:prstGeom>
          <a:noFill/>
        </p:spPr>
        <p:txBody>
          <a:bodyPr wrap="square" rtlCol="0">
            <a:spAutoFit/>
          </a:bodyPr>
          <a:lstStyle/>
          <a:p>
            <a:r>
              <a:rPr lang="es-ES" sz="1600" b="1" dirty="0">
                <a:solidFill>
                  <a:schemeClr val="tx2"/>
                </a:solidFill>
              </a:rPr>
              <a:t>Modelo empírico  </a:t>
            </a:r>
            <a:r>
              <a:rPr lang="es-ES" sz="1600" b="1" dirty="0" err="1">
                <a:solidFill>
                  <a:schemeClr val="tx2"/>
                </a:solidFill>
              </a:rPr>
              <a:t>Arieh</a:t>
            </a:r>
            <a:r>
              <a:rPr lang="es-ES" sz="1600" b="1" dirty="0">
                <a:solidFill>
                  <a:schemeClr val="tx2"/>
                </a:solidFill>
              </a:rPr>
              <a:t> Ullmann (1985)</a:t>
            </a:r>
            <a:endParaRPr lang="es-EC" sz="1600" b="1" dirty="0">
              <a:solidFill>
                <a:schemeClr val="tx2"/>
              </a:solidFill>
            </a:endParaRPr>
          </a:p>
        </p:txBody>
      </p:sp>
      <p:graphicFrame>
        <p:nvGraphicFramePr>
          <p:cNvPr id="9" name="Diagrama 8">
            <a:extLst>
              <a:ext uri="{FF2B5EF4-FFF2-40B4-BE49-F238E27FC236}">
                <a16:creationId xmlns:a16="http://schemas.microsoft.com/office/drawing/2014/main" id="{7368EC9D-4BD7-4AC2-AB82-7F95150BC21C}"/>
              </a:ext>
            </a:extLst>
          </p:cNvPr>
          <p:cNvGraphicFramePr/>
          <p:nvPr>
            <p:extLst>
              <p:ext uri="{D42A27DB-BD31-4B8C-83A1-F6EECF244321}">
                <p14:modId xmlns:p14="http://schemas.microsoft.com/office/powerpoint/2010/main" val="1695617891"/>
              </p:ext>
            </p:extLst>
          </p:nvPr>
        </p:nvGraphicFramePr>
        <p:xfrm>
          <a:off x="-899336" y="989196"/>
          <a:ext cx="6825743" cy="4302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CuadroTexto 17">
            <a:extLst>
              <a:ext uri="{FF2B5EF4-FFF2-40B4-BE49-F238E27FC236}">
                <a16:creationId xmlns:a16="http://schemas.microsoft.com/office/drawing/2014/main" id="{3D62FCB7-E2A7-43B3-BCAB-BC53CDC302D7}"/>
              </a:ext>
            </a:extLst>
          </p:cNvPr>
          <p:cNvSpPr txBox="1"/>
          <p:nvPr/>
        </p:nvSpPr>
        <p:spPr>
          <a:xfrm>
            <a:off x="175469" y="5733256"/>
            <a:ext cx="6093822" cy="369332"/>
          </a:xfrm>
          <a:prstGeom prst="rect">
            <a:avLst/>
          </a:prstGeom>
          <a:noFill/>
        </p:spPr>
        <p:txBody>
          <a:bodyPr wrap="square">
            <a:spAutoFit/>
          </a:bodyPr>
          <a:lstStyle/>
          <a:p>
            <a:r>
              <a:rPr lang="es-ES" sz="1800" dirty="0">
                <a:solidFill>
                  <a:schemeClr val="bg2">
                    <a:lumMod val="10000"/>
                  </a:schemeClr>
                </a:solidFill>
                <a:effectLst/>
                <a:latin typeface="Times New Roman" panose="02020603050405020304" pitchFamily="18" charset="0"/>
                <a:ea typeface="Calibri" panose="020F0502020204030204" pitchFamily="34" charset="0"/>
              </a:rPr>
              <a:t>Fuente: Ullmann (1985)</a:t>
            </a:r>
            <a:endParaRPr lang="es-EC" dirty="0">
              <a:solidFill>
                <a:schemeClr val="bg2">
                  <a:lumMod val="10000"/>
                </a:schemeClr>
              </a:solidFill>
            </a:endParaRPr>
          </a:p>
        </p:txBody>
      </p:sp>
      <p:pic>
        <p:nvPicPr>
          <p:cNvPr id="20" name="Imagen 19">
            <a:extLst>
              <a:ext uri="{FF2B5EF4-FFF2-40B4-BE49-F238E27FC236}">
                <a16:creationId xmlns:a16="http://schemas.microsoft.com/office/drawing/2014/main" id="{44D06DFA-B628-470A-B470-8D0986F87808}"/>
              </a:ext>
            </a:extLst>
          </p:cNvPr>
          <p:cNvPicPr>
            <a:picLocks noChangeAspect="1"/>
          </p:cNvPicPr>
          <p:nvPr/>
        </p:nvPicPr>
        <p:blipFill>
          <a:blip r:embed="rId7"/>
          <a:stretch>
            <a:fillRect/>
          </a:stretch>
        </p:blipFill>
        <p:spPr>
          <a:xfrm>
            <a:off x="4727054" y="755412"/>
            <a:ext cx="6825743" cy="5586863"/>
          </a:xfrm>
          <a:prstGeom prst="rect">
            <a:avLst/>
          </a:prstGeom>
        </p:spPr>
      </p:pic>
    </p:spTree>
    <p:extLst>
      <p:ext uri="{BB962C8B-B14F-4D97-AF65-F5344CB8AC3E}">
        <p14:creationId xmlns:p14="http://schemas.microsoft.com/office/powerpoint/2010/main" val="13085701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dirty="0">
                <a:solidFill>
                  <a:schemeClr val="tx2">
                    <a:lumMod val="50000"/>
                  </a:schemeClr>
                </a:solidFill>
              </a:rPr>
              <a:t>MARCO METODOLÓGICO</a:t>
            </a:r>
          </a:p>
        </p:txBody>
      </p:sp>
      <p:graphicFrame>
        <p:nvGraphicFramePr>
          <p:cNvPr id="4" name="Diagrama 3"/>
          <p:cNvGraphicFramePr/>
          <p:nvPr>
            <p:extLst>
              <p:ext uri="{D42A27DB-BD31-4B8C-83A1-F6EECF244321}">
                <p14:modId xmlns:p14="http://schemas.microsoft.com/office/powerpoint/2010/main" val="161195393"/>
              </p:ext>
            </p:extLst>
          </p:nvPr>
        </p:nvGraphicFramePr>
        <p:xfrm>
          <a:off x="406574" y="908720"/>
          <a:ext cx="7488832" cy="5273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lamada con línea 1 (barra de énfasis) 4"/>
          <p:cNvSpPr/>
          <p:nvPr/>
        </p:nvSpPr>
        <p:spPr>
          <a:xfrm>
            <a:off x="9047534" y="908720"/>
            <a:ext cx="2897490" cy="1332728"/>
          </a:xfrm>
          <a:prstGeom prst="accentCallout1">
            <a:avLst>
              <a:gd name="adj1" fmla="val 18751"/>
              <a:gd name="adj2" fmla="val -8333"/>
              <a:gd name="adj3" fmla="val 92746"/>
              <a:gd name="adj4" fmla="val -73627"/>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CuadroTexto 6"/>
          <p:cNvSpPr txBox="1"/>
          <p:nvPr/>
        </p:nvSpPr>
        <p:spPr>
          <a:xfrm>
            <a:off x="9047534" y="764704"/>
            <a:ext cx="2808312" cy="2831544"/>
          </a:xfrm>
          <a:prstGeom prst="rect">
            <a:avLst/>
          </a:prstGeom>
          <a:noFill/>
        </p:spPr>
        <p:txBody>
          <a:bodyPr wrap="square" rtlCol="0">
            <a:spAutoFit/>
          </a:bodyPr>
          <a:lstStyle/>
          <a:p>
            <a:pPr algn="ctr"/>
            <a:endParaRPr lang="es-EC" sz="1600" b="1" dirty="0">
              <a:solidFill>
                <a:schemeClr val="tx2">
                  <a:lumMod val="50000"/>
                </a:schemeClr>
              </a:solidFill>
            </a:endParaRPr>
          </a:p>
          <a:p>
            <a:pPr algn="ctr"/>
            <a:r>
              <a:rPr lang="es-EC" sz="1600" b="1" dirty="0">
                <a:solidFill>
                  <a:schemeClr val="tx2">
                    <a:lumMod val="50000"/>
                  </a:schemeClr>
                </a:solidFill>
              </a:rPr>
              <a:t>Instrumentos de recolección de datos</a:t>
            </a:r>
          </a:p>
          <a:p>
            <a:pPr algn="ctr"/>
            <a:endParaRPr lang="es-EC" sz="1600" b="1" dirty="0">
              <a:solidFill>
                <a:schemeClr val="tx2">
                  <a:lumMod val="50000"/>
                </a:schemeClr>
              </a:solidFill>
            </a:endParaRPr>
          </a:p>
          <a:p>
            <a:pPr marL="342900" indent="-342900">
              <a:buAutoNum type="arabicPeriod"/>
            </a:pPr>
            <a:r>
              <a:rPr lang="es-EC" sz="1400" b="1" i="1" dirty="0">
                <a:solidFill>
                  <a:schemeClr val="tx2">
                    <a:lumMod val="50000"/>
                  </a:schemeClr>
                </a:solidFill>
              </a:rPr>
              <a:t>Encuestas</a:t>
            </a:r>
          </a:p>
          <a:p>
            <a:pPr marL="285750" indent="-285750">
              <a:buFont typeface="Arial" panose="020B0604020202020204" pitchFamily="34" charset="0"/>
              <a:buChar char="•"/>
            </a:pPr>
            <a:r>
              <a:rPr lang="es-EC" sz="1400" dirty="0">
                <a:solidFill>
                  <a:schemeClr val="tx2">
                    <a:lumMod val="50000"/>
                  </a:schemeClr>
                </a:solidFill>
              </a:rPr>
              <a:t>Cuestionarios aplicado integrantes de RENAREC</a:t>
            </a:r>
          </a:p>
          <a:p>
            <a:endParaRPr lang="es-EC" sz="1400" dirty="0">
              <a:solidFill>
                <a:schemeClr val="tx2">
                  <a:lumMod val="50000"/>
                </a:schemeClr>
              </a:solidFill>
            </a:endParaRPr>
          </a:p>
          <a:p>
            <a:r>
              <a:rPr lang="es-EC" sz="1400" b="1" i="1" dirty="0">
                <a:solidFill>
                  <a:schemeClr val="tx2">
                    <a:lumMod val="50000"/>
                  </a:schemeClr>
                </a:solidFill>
              </a:rPr>
              <a:t>2. Bibliografía</a:t>
            </a:r>
          </a:p>
          <a:p>
            <a:pPr marL="285750" indent="-285750">
              <a:buFont typeface="Arial" panose="020B0604020202020204" pitchFamily="34" charset="0"/>
              <a:buChar char="•"/>
            </a:pPr>
            <a:r>
              <a:rPr lang="es-EC" sz="1400" dirty="0">
                <a:solidFill>
                  <a:schemeClr val="tx2">
                    <a:lumMod val="50000"/>
                  </a:schemeClr>
                </a:solidFill>
              </a:rPr>
              <a:t>Instituto Nacional de estadísticas y censos, 2015.</a:t>
            </a:r>
          </a:p>
          <a:p>
            <a:pPr algn="ctr"/>
            <a:endParaRPr lang="es-EC" sz="1600" b="1" dirty="0">
              <a:solidFill>
                <a:schemeClr val="tx2">
                  <a:lumMod val="50000"/>
                </a:schemeClr>
              </a:solidFill>
            </a:endParaRPr>
          </a:p>
        </p:txBody>
      </p:sp>
    </p:spTree>
    <p:extLst>
      <p:ext uri="{BB962C8B-B14F-4D97-AF65-F5344CB8AC3E}">
        <p14:creationId xmlns:p14="http://schemas.microsoft.com/office/powerpoint/2010/main" val="4488421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44351"/>
            <a:ext cx="10971372" cy="1143000"/>
          </a:xfrm>
        </p:spPr>
        <p:txBody>
          <a:bodyPr/>
          <a:lstStyle/>
          <a:p>
            <a:pPr algn="l"/>
            <a:br>
              <a:rPr lang="es-EC" dirty="0">
                <a:solidFill>
                  <a:schemeClr val="tx2">
                    <a:lumMod val="50000"/>
                  </a:schemeClr>
                </a:solidFill>
              </a:rPr>
            </a:br>
            <a:r>
              <a:rPr lang="es-EC" dirty="0">
                <a:solidFill>
                  <a:schemeClr val="tx2">
                    <a:lumMod val="50000"/>
                  </a:schemeClr>
                </a:solidFill>
              </a:rPr>
              <a:t>POBLACIÓN Y MUESTRA</a:t>
            </a:r>
          </a:p>
        </p:txBody>
      </p:sp>
      <p:sp>
        <p:nvSpPr>
          <p:cNvPr id="9" name="CuadroTexto 8"/>
          <p:cNvSpPr txBox="1"/>
          <p:nvPr/>
        </p:nvSpPr>
        <p:spPr>
          <a:xfrm>
            <a:off x="-95130" y="3136611"/>
            <a:ext cx="4464496" cy="584775"/>
          </a:xfrm>
          <a:prstGeom prst="rect">
            <a:avLst/>
          </a:prstGeom>
          <a:noFill/>
        </p:spPr>
        <p:txBody>
          <a:bodyPr wrap="square" rtlCol="0">
            <a:spAutoFit/>
          </a:bodyPr>
          <a:lstStyle/>
          <a:p>
            <a:pPr algn="ctr"/>
            <a:r>
              <a:rPr lang="es-ES" sz="1600" b="1" dirty="0">
                <a:solidFill>
                  <a:schemeClr val="accent5">
                    <a:lumMod val="60000"/>
                    <a:lumOff val="40000"/>
                  </a:schemeClr>
                </a:solidFill>
              </a:rPr>
              <a:t>Muestreo no probabilístico por conveniencia</a:t>
            </a:r>
            <a:endParaRPr lang="es-EC" sz="1600" b="1" dirty="0">
              <a:solidFill>
                <a:schemeClr val="accent5">
                  <a:lumMod val="60000"/>
                  <a:lumOff val="40000"/>
                </a:schemeClr>
              </a:solidFill>
            </a:endParaRPr>
          </a:p>
        </p:txBody>
      </p:sp>
      <p:pic>
        <p:nvPicPr>
          <p:cNvPr id="19" name="Imagen 18">
            <a:extLst>
              <a:ext uri="{FF2B5EF4-FFF2-40B4-BE49-F238E27FC236}">
                <a16:creationId xmlns:a16="http://schemas.microsoft.com/office/drawing/2014/main" id="{1B2F960F-B638-40A6-BF59-2EE4947E6826}"/>
              </a:ext>
            </a:extLst>
          </p:cNvPr>
          <p:cNvPicPr>
            <a:picLocks noChangeAspect="1"/>
          </p:cNvPicPr>
          <p:nvPr/>
        </p:nvPicPr>
        <p:blipFill>
          <a:blip r:embed="rId2"/>
          <a:stretch>
            <a:fillRect/>
          </a:stretch>
        </p:blipFill>
        <p:spPr>
          <a:xfrm>
            <a:off x="5305190" y="1577491"/>
            <a:ext cx="5416685" cy="1856740"/>
          </a:xfrm>
          <a:prstGeom prst="rect">
            <a:avLst/>
          </a:prstGeom>
        </p:spPr>
      </p:pic>
      <p:pic>
        <p:nvPicPr>
          <p:cNvPr id="22" name="Imagen 21">
            <a:extLst>
              <a:ext uri="{FF2B5EF4-FFF2-40B4-BE49-F238E27FC236}">
                <a16:creationId xmlns:a16="http://schemas.microsoft.com/office/drawing/2014/main" id="{18FCF6F5-690B-473A-A3E6-0BBA9089CC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635843" y="3434231"/>
            <a:ext cx="2722790" cy="1142999"/>
          </a:xfrm>
          <a:prstGeom prst="rect">
            <a:avLst/>
          </a:prstGeom>
          <a:noFill/>
          <a:ln>
            <a:noFill/>
          </a:ln>
        </p:spPr>
      </p:pic>
      <p:sp>
        <p:nvSpPr>
          <p:cNvPr id="24" name="CuadroTexto 23">
            <a:extLst>
              <a:ext uri="{FF2B5EF4-FFF2-40B4-BE49-F238E27FC236}">
                <a16:creationId xmlns:a16="http://schemas.microsoft.com/office/drawing/2014/main" id="{B18D7847-EE5F-4AAB-8BD4-120EE80ADD0C}"/>
              </a:ext>
            </a:extLst>
          </p:cNvPr>
          <p:cNvSpPr txBox="1"/>
          <p:nvPr/>
        </p:nvSpPr>
        <p:spPr>
          <a:xfrm>
            <a:off x="5305190" y="4947428"/>
            <a:ext cx="6106886" cy="523220"/>
          </a:xfrm>
          <a:prstGeom prst="rect">
            <a:avLst/>
          </a:prstGeom>
          <a:noFill/>
        </p:spPr>
        <p:txBody>
          <a:bodyPr wrap="square">
            <a:spAutoFit/>
          </a:bodyPr>
          <a:lstStyle/>
          <a:p>
            <a:r>
              <a:rPr lang="es-ES" sz="1400" b="1" dirty="0">
                <a:solidFill>
                  <a:srgbClr val="FFC000"/>
                </a:solidFill>
              </a:rPr>
              <a:t>Con ello se determina una muestra de 341 encuestas a realizarse en el Quito en RENAREC</a:t>
            </a:r>
            <a:endParaRPr lang="es-EC" sz="1400" b="1" dirty="0">
              <a:solidFill>
                <a:srgbClr val="FFC000"/>
              </a:solidFill>
            </a:endParaRPr>
          </a:p>
        </p:txBody>
      </p:sp>
      <p:sp>
        <p:nvSpPr>
          <p:cNvPr id="25" name="Abrir llave 24">
            <a:extLst>
              <a:ext uri="{FF2B5EF4-FFF2-40B4-BE49-F238E27FC236}">
                <a16:creationId xmlns:a16="http://schemas.microsoft.com/office/drawing/2014/main" id="{8201EA03-A270-48A3-BB4A-F62908681454}"/>
              </a:ext>
            </a:extLst>
          </p:cNvPr>
          <p:cNvSpPr/>
          <p:nvPr/>
        </p:nvSpPr>
        <p:spPr>
          <a:xfrm>
            <a:off x="4222998" y="1387351"/>
            <a:ext cx="504056" cy="4417913"/>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18777290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521" y="274638"/>
            <a:ext cx="10971372" cy="634082"/>
          </a:xfrm>
        </p:spPr>
        <p:txBody>
          <a:bodyPr/>
          <a:lstStyle/>
          <a:p>
            <a:pPr algn="l"/>
            <a:r>
              <a:rPr lang="es-EC">
                <a:solidFill>
                  <a:schemeClr val="tx2">
                    <a:lumMod val="50000"/>
                  </a:schemeClr>
                </a:solidFill>
              </a:rPr>
              <a:t>Hallazgos</a:t>
            </a:r>
            <a:endParaRPr lang="es-EC" dirty="0">
              <a:solidFill>
                <a:schemeClr val="tx2">
                  <a:lumMod val="50000"/>
                </a:schemeClr>
              </a:solidFill>
            </a:endParaRPr>
          </a:p>
        </p:txBody>
      </p:sp>
      <p:sp>
        <p:nvSpPr>
          <p:cNvPr id="3" name="Marcador de contenido 2"/>
          <p:cNvSpPr>
            <a:spLocks noGrp="1"/>
          </p:cNvSpPr>
          <p:nvPr>
            <p:ph idx="1"/>
          </p:nvPr>
        </p:nvSpPr>
        <p:spPr>
          <a:xfrm>
            <a:off x="623311" y="908721"/>
            <a:ext cx="10971372" cy="5174036"/>
          </a:xfrm>
        </p:spPr>
        <p:txBody>
          <a:bodyPr/>
          <a:lstStyle/>
          <a:p>
            <a:pPr marL="0" indent="0">
              <a:buNone/>
            </a:pPr>
            <a:r>
              <a:rPr lang="es-EC" b="1">
                <a:solidFill>
                  <a:schemeClr val="tx2">
                    <a:lumMod val="50000"/>
                  </a:schemeClr>
                </a:solidFill>
              </a:rPr>
              <a:t>Estadística Descriptiva</a:t>
            </a:r>
          </a:p>
          <a:p>
            <a:pPr marL="0" indent="0">
              <a:buNone/>
            </a:pPr>
            <a:endParaRPr lang="es-EC" b="1">
              <a:solidFill>
                <a:schemeClr val="tx2">
                  <a:lumMod val="50000"/>
                </a:schemeClr>
              </a:solidFill>
            </a:endParaRPr>
          </a:p>
          <a:p>
            <a:pPr marL="0" indent="0">
              <a:buNone/>
            </a:pPr>
            <a:endParaRPr lang="es-EC" b="1" dirty="0">
              <a:solidFill>
                <a:schemeClr val="tx2">
                  <a:lumMod val="50000"/>
                </a:schemeClr>
              </a:solidFill>
            </a:endParaRPr>
          </a:p>
        </p:txBody>
      </p:sp>
      <p:pic>
        <p:nvPicPr>
          <p:cNvPr id="4" name="Imagen 3">
            <a:extLst>
              <a:ext uri="{FF2B5EF4-FFF2-40B4-BE49-F238E27FC236}">
                <a16:creationId xmlns:a16="http://schemas.microsoft.com/office/drawing/2014/main" id="{295DB7F7-B590-4221-8BB3-D163CD2BF1D7}"/>
              </a:ext>
            </a:extLst>
          </p:cNvPr>
          <p:cNvPicPr/>
          <p:nvPr/>
        </p:nvPicPr>
        <p:blipFill>
          <a:blip r:embed="rId2"/>
          <a:stretch>
            <a:fillRect/>
          </a:stretch>
        </p:blipFill>
        <p:spPr>
          <a:xfrm>
            <a:off x="595730" y="1927860"/>
            <a:ext cx="4752528" cy="3589372"/>
          </a:xfrm>
          <a:prstGeom prst="rect">
            <a:avLst/>
          </a:prstGeom>
        </p:spPr>
      </p:pic>
      <p:pic>
        <p:nvPicPr>
          <p:cNvPr id="8" name="Imagen 7">
            <a:extLst>
              <a:ext uri="{FF2B5EF4-FFF2-40B4-BE49-F238E27FC236}">
                <a16:creationId xmlns:a16="http://schemas.microsoft.com/office/drawing/2014/main" id="{1CEC36F7-75C9-45CB-A383-9B92A6ED9C2A}"/>
              </a:ext>
            </a:extLst>
          </p:cNvPr>
          <p:cNvPicPr/>
          <p:nvPr/>
        </p:nvPicPr>
        <p:blipFill>
          <a:blip r:embed="rId3"/>
          <a:stretch>
            <a:fillRect/>
          </a:stretch>
        </p:blipFill>
        <p:spPr>
          <a:xfrm>
            <a:off x="5856612" y="1927860"/>
            <a:ext cx="4919114" cy="3589372"/>
          </a:xfrm>
          <a:prstGeom prst="rect">
            <a:avLst/>
          </a:prstGeom>
        </p:spPr>
      </p:pic>
    </p:spTree>
    <p:extLst>
      <p:ext uri="{BB962C8B-B14F-4D97-AF65-F5344CB8AC3E}">
        <p14:creationId xmlns:p14="http://schemas.microsoft.com/office/powerpoint/2010/main" val="41221187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Tema8">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howeet theme (white grey bkgd)">
  <a:themeElements>
    <a:clrScheme name="Showeet theme">
      <a:dk1>
        <a:sysClr val="windowText" lastClr="000000"/>
      </a:dk1>
      <a:lt1>
        <a:sysClr val="window" lastClr="FFFFFF"/>
      </a:lt1>
      <a:dk2>
        <a:srgbClr val="1D2631"/>
      </a:dk2>
      <a:lt2>
        <a:srgbClr val="EEECE1"/>
      </a:lt2>
      <a:accent1>
        <a:srgbClr val="3F4855"/>
      </a:accent1>
      <a:accent2>
        <a:srgbClr val="F1A138"/>
      </a:accent2>
      <a:accent3>
        <a:srgbClr val="CBDB23"/>
      </a:accent3>
      <a:accent4>
        <a:srgbClr val="590B4E"/>
      </a:accent4>
      <a:accent5>
        <a:srgbClr val="2CA3FC"/>
      </a:accent5>
      <a:accent6>
        <a:srgbClr val="9EB31C"/>
      </a:accent6>
      <a:hlink>
        <a:srgbClr val="B8CCE4"/>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Tema8</Template>
  <TotalTime>14297</TotalTime>
  <Words>1281</Words>
  <Application>Microsoft Office PowerPoint</Application>
  <PresentationFormat>Personalizado</PresentationFormat>
  <Paragraphs>135</Paragraphs>
  <Slides>19</Slides>
  <Notes>1</Notes>
  <HiddenSlides>0</HiddenSlides>
  <MMClips>0</MMClips>
  <ScaleCrop>false</ScaleCrop>
  <HeadingPairs>
    <vt:vector size="8" baseType="variant">
      <vt:variant>
        <vt:lpstr>Fuentes usadas</vt:lpstr>
      </vt:variant>
      <vt:variant>
        <vt:i4>6</vt:i4>
      </vt:variant>
      <vt:variant>
        <vt:lpstr>Tema</vt:lpstr>
      </vt:variant>
      <vt:variant>
        <vt:i4>4</vt:i4>
      </vt:variant>
      <vt:variant>
        <vt:lpstr>Servidores OLE incrustados</vt:lpstr>
      </vt:variant>
      <vt:variant>
        <vt:i4>1</vt:i4>
      </vt:variant>
      <vt:variant>
        <vt:lpstr>Títulos de diapositiva</vt:lpstr>
      </vt:variant>
      <vt:variant>
        <vt:i4>19</vt:i4>
      </vt:variant>
    </vt:vector>
  </HeadingPairs>
  <TitlesOfParts>
    <vt:vector size="30" baseType="lpstr">
      <vt:lpstr>Arial</vt:lpstr>
      <vt:lpstr>Calibri</vt:lpstr>
      <vt:lpstr>Calibri Light</vt:lpstr>
      <vt:lpstr>Maiandra GD</vt:lpstr>
      <vt:lpstr>Times New Roman</vt:lpstr>
      <vt:lpstr>Verdana</vt:lpstr>
      <vt:lpstr>Tema8</vt:lpstr>
      <vt:lpstr>Showeet theme (white grey bkgd)</vt:lpstr>
      <vt:lpstr>Diseño personalizado</vt:lpstr>
      <vt:lpstr>Blank</vt:lpstr>
      <vt:lpstr>CorelDRAW</vt:lpstr>
      <vt:lpstr>Presentación de PowerPoint</vt:lpstr>
      <vt:lpstr> PREÁMBULO-JUSTIFICACIÓN</vt:lpstr>
      <vt:lpstr> PLANTEAMIENTO DEL PROBLEMA</vt:lpstr>
      <vt:lpstr> OBJETIVOS</vt:lpstr>
      <vt:lpstr> MARCO TEÓRICO </vt:lpstr>
      <vt:lpstr>Modelo teórico</vt:lpstr>
      <vt:lpstr>MARCO METODOLÓGICO</vt:lpstr>
      <vt:lpstr> POBLACIÓN Y MUESTRA</vt:lpstr>
      <vt:lpstr>Hallazgos</vt:lpstr>
      <vt:lpstr>Hallazgos</vt:lpstr>
      <vt:lpstr>Hallazgos</vt:lpstr>
      <vt:lpstr>Hallazgos</vt:lpstr>
      <vt:lpstr>Hallazgos</vt:lpstr>
      <vt:lpstr>Hallazgos</vt:lpstr>
      <vt:lpstr>Hallazgos</vt:lpstr>
      <vt:lpstr>Hallazgos</vt:lpstr>
      <vt:lpstr>CONCLUSIONES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Ingrith Arroyo</dc:creator>
  <cp:lastModifiedBy>JOSE ANTONIO CARRILLO NIETO</cp:lastModifiedBy>
  <cp:revision>619</cp:revision>
  <dcterms:created xsi:type="dcterms:W3CDTF">2018-06-18T02:07:28Z</dcterms:created>
  <dcterms:modified xsi:type="dcterms:W3CDTF">2020-11-16T17:35:00Z</dcterms:modified>
</cp:coreProperties>
</file>