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65" r:id="rId2"/>
    <p:sldMasterId id="2147483687" r:id="rId3"/>
    <p:sldMasterId id="2147483710" r:id="rId4"/>
  </p:sldMasterIdLst>
  <p:notesMasterIdLst>
    <p:notesMasterId r:id="rId34"/>
  </p:notesMasterIdLst>
  <p:sldIdLst>
    <p:sldId id="256" r:id="rId5"/>
    <p:sldId id="523" r:id="rId6"/>
    <p:sldId id="748" r:id="rId7"/>
    <p:sldId id="534" r:id="rId8"/>
    <p:sldId id="791" r:id="rId9"/>
    <p:sldId id="785" r:id="rId10"/>
    <p:sldId id="749" r:id="rId11"/>
    <p:sldId id="786" r:id="rId12"/>
    <p:sldId id="787" r:id="rId13"/>
    <p:sldId id="700" r:id="rId14"/>
    <p:sldId id="532" r:id="rId15"/>
    <p:sldId id="780" r:id="rId16"/>
    <p:sldId id="751" r:id="rId17"/>
    <p:sldId id="620" r:id="rId18"/>
    <p:sldId id="636" r:id="rId19"/>
    <p:sldId id="531" r:id="rId20"/>
    <p:sldId id="644" r:id="rId21"/>
    <p:sldId id="645" r:id="rId22"/>
    <p:sldId id="779" r:id="rId23"/>
    <p:sldId id="773" r:id="rId24"/>
    <p:sldId id="595" r:id="rId25"/>
    <p:sldId id="756" r:id="rId26"/>
    <p:sldId id="643" r:id="rId27"/>
    <p:sldId id="770" r:id="rId28"/>
    <p:sldId id="788" r:id="rId29"/>
    <p:sldId id="546" r:id="rId30"/>
    <p:sldId id="789" r:id="rId31"/>
    <p:sldId id="790" r:id="rId32"/>
    <p:sldId id="746" r:id="rId33"/>
  </p:sldIdLst>
  <p:sldSz cx="9906000" cy="6858000" type="A4"/>
  <p:notesSz cx="6858000" cy="9144000"/>
  <p:embeddedFontLst>
    <p:embeddedFont>
      <p:font typeface="Calibri Light" panose="020F0302020204030204" pitchFamily="34" charset="0"/>
      <p:regular r:id="rId35"/>
      <p:italic r:id="rId36"/>
    </p:embeddedFont>
    <p:embeddedFont>
      <p:font typeface="Lucida Console" panose="020B0609040504020204" pitchFamily="49" charset="0"/>
      <p:regular r:id="rId37"/>
    </p:embeddedFont>
    <p:embeddedFont>
      <p:font typeface="Roboto" panose="020B0604020202020204" charset="0"/>
      <p:regular r:id="rId38"/>
      <p:bold r:id="rId39"/>
      <p:italic r:id="rId40"/>
      <p:boldItalic r:id="rId41"/>
    </p:embeddedFont>
    <p:embeddedFont>
      <p:font typeface="Cambria Math" panose="02040503050406030204" pitchFamily="18" charset="0"/>
      <p:regular r:id="rId42"/>
    </p:embeddedFont>
    <p:embeddedFont>
      <p:font typeface="Century Gothic" panose="020B0502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맑은 고딕" panose="020B0503020000020004" pitchFamily="34" charset="-127"/>
      <p:regular r:id="rId51"/>
      <p:bold r:id="rId52"/>
    </p:embeddedFont>
    <p:embeddedFont>
      <p:font typeface="Roboto Condensed" panose="020B0604020202020204" charset="0"/>
      <p:regular r:id="rId53"/>
      <p:bold r:id="rId54"/>
      <p:italic r:id="rId55"/>
      <p:boldItalic r:id="rId56"/>
    </p:embeddedFont>
    <p:embeddedFont>
      <p:font typeface="Open Sans" panose="020B0604020202020204" charset="0"/>
      <p:regular r:id="rId57"/>
      <p:bold r:id="rId58"/>
      <p:italic r:id="rId59"/>
      <p:boldItalic r:id="rId6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956"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4BE"/>
    <a:srgbClr val="A755F9"/>
    <a:srgbClr val="0616AA"/>
    <a:srgbClr val="071AD1"/>
    <a:srgbClr val="00CC66"/>
    <a:srgbClr val="00CC99"/>
    <a:srgbClr val="FFFFFF"/>
    <a:srgbClr val="FFE07D"/>
    <a:srgbClr val="4182DA"/>
    <a:srgbClr val="447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0C9A2-E6B9-45A3-B6EE-CE02DAA294B2}">
  <a:tblStyle styleId="{2CB0C9A2-E6B9-45A3-B6EE-CE02DAA294B2}" styleName="Table_0">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A329960D-3635-4F3D-9AF5-6413F0F25CED}" styleName="Table_1">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6EF6885D-87F0-46AD-86AF-ACFD9C747DA9}" styleName="Table_2">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93CB1E7-A873-4F92-85C7-C0AF6B24162E}" styleName="Table_3">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6F1A1DA-08AD-4FDA-8453-7FE9BE2F857B}" styleName="Table_4">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B6E1FD33-5BD5-4E77-810B-D7123B9C15E7}" styleName="Table_5">
    <a:wholeTbl>
      <a:tcTxStyle b="off" i="off">
        <a:font>
          <a:latin typeface="Roboto Condensed"/>
          <a:ea typeface="Roboto Condensed"/>
          <a:cs typeface="Roboto Condense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FF1"/>
          </a:solidFill>
        </a:fill>
      </a:tcStyle>
    </a:wholeTbl>
    <a:band1H>
      <a:tcStyle>
        <a:tcBdr/>
        <a:fill>
          <a:solidFill>
            <a:srgbClr val="CDDFE2"/>
          </a:solidFill>
        </a:fill>
      </a:tcStyle>
    </a:band1H>
    <a:band1V>
      <a:tcStyle>
        <a:tcBdr/>
        <a:fill>
          <a:solidFill>
            <a:srgbClr val="CDDFE2"/>
          </a:solidFill>
        </a:fill>
      </a:tcStyle>
    </a:band1V>
    <a:lastCol>
      <a:tcTxStyle b="on" i="off">
        <a:font>
          <a:latin typeface="Roboto Condensed"/>
          <a:ea typeface="Roboto Condensed"/>
          <a:cs typeface="Roboto Condensed"/>
        </a:font>
        <a:schemeClr val="lt1"/>
      </a:tcTxStyle>
      <a:tcStyle>
        <a:tcBdr/>
        <a:fill>
          <a:solidFill>
            <a:schemeClr val="accent1"/>
          </a:solidFill>
        </a:fill>
      </a:tcStyle>
    </a:lastCol>
    <a:firstCol>
      <a:tcTxStyle b="on" i="off">
        <a:font>
          <a:latin typeface="Roboto Condensed"/>
          <a:ea typeface="Roboto Condensed"/>
          <a:cs typeface="Roboto Condensed"/>
        </a:font>
        <a:schemeClr val="lt1"/>
      </a:tcTxStyle>
      <a:tcStyle>
        <a:tcBdr/>
        <a:fill>
          <a:solidFill>
            <a:schemeClr val="accent1"/>
          </a:solidFill>
        </a:fill>
      </a:tcStyle>
    </a:firstCol>
    <a:lastRow>
      <a:tcTxStyle b="on" i="off">
        <a:font>
          <a:latin typeface="Roboto Condensed"/>
          <a:ea typeface="Roboto Condensed"/>
          <a:cs typeface="Roboto Condense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Roboto Condensed"/>
          <a:ea typeface="Roboto Condensed"/>
          <a:cs typeface="Roboto Condense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80136" autoAdjust="0"/>
  </p:normalViewPr>
  <p:slideViewPr>
    <p:cSldViewPr snapToGrid="0">
      <p:cViewPr varScale="1">
        <p:scale>
          <a:sx n="74" d="100"/>
          <a:sy n="74"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4" name="Shape 4"/>
          <p:cNvSpPr>
            <a:spLocks noGrp="1" noRot="1" noChangeAspect="1"/>
          </p:cNvSpPr>
          <p:nvPr>
            <p:ph type="sldImg" idx="3"/>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‹Nº›</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94418250"/>
      </p:ext>
    </p:extLst>
  </p:cSld>
  <p:clrMap bg1="lt1" tx1="dk1" bg2="dk2" tx2="lt2" accent1="accent1" accent2="accent2" accent3="accent3" accent4="accent4" accent5="accent5" accent6="accent6" hlink="hlink" folHlink="folHlink"/>
  <p:notesStyle>
    <a:lvl1pPr marL="0" algn="l" defTabSz="1277234" rtl="0" eaLnBrk="1" latinLnBrk="0" hangingPunct="1">
      <a:defRPr sz="1676" kern="1200">
        <a:solidFill>
          <a:schemeClr val="tx1"/>
        </a:solidFill>
        <a:latin typeface="+mn-lt"/>
        <a:ea typeface="+mn-ea"/>
        <a:cs typeface="+mn-cs"/>
      </a:defRPr>
    </a:lvl1pPr>
    <a:lvl2pPr marL="638617" algn="l" defTabSz="1277234" rtl="0" eaLnBrk="1" latinLnBrk="0" hangingPunct="1">
      <a:defRPr sz="1676" kern="1200">
        <a:solidFill>
          <a:schemeClr val="tx1"/>
        </a:solidFill>
        <a:latin typeface="+mn-lt"/>
        <a:ea typeface="+mn-ea"/>
        <a:cs typeface="+mn-cs"/>
      </a:defRPr>
    </a:lvl2pPr>
    <a:lvl3pPr marL="1277234" algn="l" defTabSz="1277234" rtl="0" eaLnBrk="1" latinLnBrk="0" hangingPunct="1">
      <a:defRPr sz="1676" kern="1200">
        <a:solidFill>
          <a:schemeClr val="tx1"/>
        </a:solidFill>
        <a:latin typeface="+mn-lt"/>
        <a:ea typeface="+mn-ea"/>
        <a:cs typeface="+mn-cs"/>
      </a:defRPr>
    </a:lvl3pPr>
    <a:lvl4pPr marL="1915851" algn="l" defTabSz="1277234" rtl="0" eaLnBrk="1" latinLnBrk="0" hangingPunct="1">
      <a:defRPr sz="1676" kern="1200">
        <a:solidFill>
          <a:schemeClr val="tx1"/>
        </a:solidFill>
        <a:latin typeface="+mn-lt"/>
        <a:ea typeface="+mn-ea"/>
        <a:cs typeface="+mn-cs"/>
      </a:defRPr>
    </a:lvl4pPr>
    <a:lvl5pPr marL="2554468" algn="l" defTabSz="1277234" rtl="0" eaLnBrk="1" latinLnBrk="0" hangingPunct="1">
      <a:defRPr sz="1676" kern="1200">
        <a:solidFill>
          <a:schemeClr val="tx1"/>
        </a:solidFill>
        <a:latin typeface="+mn-lt"/>
        <a:ea typeface="+mn-ea"/>
        <a:cs typeface="+mn-cs"/>
      </a:defRPr>
    </a:lvl5pPr>
    <a:lvl6pPr marL="3193085" algn="l" defTabSz="1277234" rtl="0" eaLnBrk="1" latinLnBrk="0" hangingPunct="1">
      <a:defRPr sz="1676" kern="1200">
        <a:solidFill>
          <a:schemeClr val="tx1"/>
        </a:solidFill>
        <a:latin typeface="+mn-lt"/>
        <a:ea typeface="+mn-ea"/>
        <a:cs typeface="+mn-cs"/>
      </a:defRPr>
    </a:lvl6pPr>
    <a:lvl7pPr marL="3831702" algn="l" defTabSz="1277234" rtl="0" eaLnBrk="1" latinLnBrk="0" hangingPunct="1">
      <a:defRPr sz="1676" kern="1200">
        <a:solidFill>
          <a:schemeClr val="tx1"/>
        </a:solidFill>
        <a:latin typeface="+mn-lt"/>
        <a:ea typeface="+mn-ea"/>
        <a:cs typeface="+mn-cs"/>
      </a:defRPr>
    </a:lvl7pPr>
    <a:lvl8pPr marL="4470319" algn="l" defTabSz="1277234" rtl="0" eaLnBrk="1" latinLnBrk="0" hangingPunct="1">
      <a:defRPr sz="1676" kern="1200">
        <a:solidFill>
          <a:schemeClr val="tx1"/>
        </a:solidFill>
        <a:latin typeface="+mn-lt"/>
        <a:ea typeface="+mn-ea"/>
        <a:cs typeface="+mn-cs"/>
      </a:defRPr>
    </a:lvl8pPr>
    <a:lvl9pPr marL="5108936" algn="l" defTabSz="1277234"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puterworld.com.ec/actualidad/tendencias/95-telemedicina,-el-nuevo-camino-de-las-tic.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veris.com.ec/verisonline/" TargetMode="External"/><Relationship Id="rId4" Type="http://schemas.openxmlformats.org/officeDocument/2006/relationships/hyperlink" Target="https://www.saludsa.com/drsaluds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puterworld.com.ec/actualidad/tendencias/95-telemedicina,-el-nuevo-camino-de-las-tic.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veris.com.ec/verisonline/" TargetMode="External"/><Relationship Id="rId4" Type="http://schemas.openxmlformats.org/officeDocument/2006/relationships/hyperlink" Target="https://www.saludsa.com/drsaluds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omputerworld.com.ec/actualidad/tendencias/95-telemedicina,-el-nuevo-camino-de-las-tic.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veris.com.ec/verisonline/" TargetMode="External"/><Relationship Id="rId4" Type="http://schemas.openxmlformats.org/officeDocument/2006/relationships/hyperlink" Target="https://www.saludsa.com/drsaludsa"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8146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Shape 1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s-EC" sz="1200" b="0" i="0" u="none" strike="noStrike" kern="1200" cap="none" baseline="0" dirty="0">
                <a:solidFill>
                  <a:schemeClr val="dk1"/>
                </a:solidFill>
                <a:latin typeface="Calibri"/>
                <a:ea typeface="Calibri"/>
                <a:cs typeface="Calibri"/>
                <a:sym typeface="Calibri"/>
              </a:rPr>
              <a:t>CONTA: en cuanto a la gestión de convenios, productos, ventas, producción, liquidación, registro contable; además de que pueda integrarse con terceras soluciones tales como: portales, facilidades de inteligencia de negocio, ERP, CRM, entre otros. </a:t>
            </a:r>
          </a:p>
          <a:p>
            <a:pPr>
              <a:spcBef>
                <a:spcPts val="0"/>
              </a:spcBef>
              <a:buNone/>
            </a:pPr>
            <a:endParaRPr dirty="0">
              <a:latin typeface="Century Gothic" panose="020B0502020202020204" pitchFamily="34" charset="0"/>
            </a:endParaRPr>
          </a:p>
        </p:txBody>
      </p:sp>
      <p:sp>
        <p:nvSpPr>
          <p:cNvPr id="1165" name="Shape 116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0459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7254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S" altLang="ko-KR" sz="1200" dirty="0">
                <a:solidFill>
                  <a:schemeClr val="tx1">
                    <a:lumMod val="75000"/>
                    <a:lumOff val="25000"/>
                  </a:schemeClr>
                </a:solidFill>
                <a:latin typeface="Century Gothic" panose="020B0502020202020204" pitchFamily="34" charset="0"/>
                <a:cs typeface="Arial" pitchFamily="34" charset="0"/>
              </a:rPr>
              <a:t>sin salir de la casa u oficina, y con profesionales calificados.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3"/>
              </a:rPr>
              <a:t>https://computerworld.com.ec/actualidad/tendencias/95-telemedicina,-el-nuevo-camino-de-las-tic.html</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4"/>
              </a:rPr>
              <a:t>https://www.saludsa.com/drsaludsa</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5"/>
              </a:rPr>
              <a:t>https://www.veris.com.ec/verisonline/</a:t>
            </a:r>
            <a:endParaRPr lang="en-US" altLang="ko-KR" sz="1200" dirty="0">
              <a:solidFill>
                <a:schemeClr val="tx1">
                  <a:lumMod val="75000"/>
                  <a:lumOff val="25000"/>
                </a:schemeClr>
              </a:solidFill>
              <a:latin typeface="Century Gothic" panose="020B0502020202020204" pitchFamily="34" charset="0"/>
              <a:cs typeface="Arial" pitchFamily="34" charset="0"/>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algn="l" defTabSz="914400" rtl="0" eaLnBrk="1" latinLnBrk="1" hangingPunct="1"/>
            <a:endParaRPr lang="ko-KR" altLang="en-US" sz="1200" b="1" i="1" dirty="0">
              <a:solidFill>
                <a:schemeClr val="bg1"/>
              </a:solidFill>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37324-3276-4269-A08A-7EE752CC5FA3}"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80655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C" dirty="0"/>
              <a:t>Propone avances significativos en las tecnologías y</a:t>
            </a:r>
            <a:r>
              <a:rPr lang="es-EC" baseline="0" dirty="0"/>
              <a:t> sua principales </a:t>
            </a:r>
            <a:r>
              <a:rPr lang="es-EC" sz="1200" b="1" i="0" u="none" strike="noStrike" kern="1200" cap="none" baseline="0" dirty="0">
                <a:solidFill>
                  <a:schemeClr val="dk1"/>
                </a:solidFill>
                <a:effectLst/>
                <a:latin typeface="Calibri"/>
                <a:ea typeface="Calibri"/>
                <a:cs typeface="Calibri"/>
                <a:sym typeface="Calibri"/>
              </a:rPr>
              <a:t>aplicaciones son en: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s-EC" sz="1200" b="1" i="0" u="none" strike="noStrike" kern="1200" cap="none" baseline="0" dirty="0">
              <a:solidFill>
                <a:schemeClr val="dk1"/>
              </a:solidFill>
              <a:effectLst/>
              <a:latin typeface="Calibri"/>
              <a:cs typeface="Calibri"/>
              <a:sym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s-EC" baseline="0" dirty="0"/>
              <a:t>Las gafas de Microsoft Hololens. Permite a </a:t>
            </a:r>
            <a:r>
              <a:rPr lang="es-EC" sz="1200" b="0" i="0" u="none" strike="noStrike" kern="1200" cap="none" baseline="0" dirty="0">
                <a:solidFill>
                  <a:schemeClr val="dk1"/>
                </a:solidFill>
                <a:effectLst/>
                <a:latin typeface="Calibri"/>
                <a:ea typeface="Calibri"/>
                <a:cs typeface="Calibri"/>
                <a:sym typeface="Calibri"/>
              </a:rPr>
              <a:t>Los cirujanos, ensayar los procedimientos y realizar pasos precisos que les permitirán realizar operaciones más rápido y con un daño mínimo a los tejidos en situaciones reales. Para que sean aplicados en la vida real.</a:t>
            </a:r>
            <a:endParaRPr lang="es-EC" dirty="0"/>
          </a:p>
        </p:txBody>
      </p:sp>
      <p:sp>
        <p:nvSpPr>
          <p:cNvPr id="248" name="Shape 24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794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indent="0" algn="l" defTabSz="1277234" rtl="0" eaLnBrk="1" fontAlgn="auto" latinLnBrk="0" hangingPunct="1">
              <a:lnSpc>
                <a:spcPct val="100000"/>
              </a:lnSpc>
              <a:spcBef>
                <a:spcPts val="0"/>
              </a:spcBef>
              <a:spcAft>
                <a:spcPts val="0"/>
              </a:spcAft>
              <a:buClrTx/>
              <a:buSzTx/>
              <a:buFontTx/>
              <a:buNone/>
              <a:tabLst/>
              <a:defRPr/>
            </a:pPr>
            <a:r>
              <a:rPr lang="es-EC" sz="1200" b="0" i="0" u="none" strike="noStrike" kern="1200" cap="none" baseline="0" dirty="0">
                <a:solidFill>
                  <a:schemeClr val="dk1"/>
                </a:solidFill>
                <a:effectLst/>
                <a:latin typeface="Calibri"/>
                <a:ea typeface="Calibri"/>
                <a:cs typeface="Calibri"/>
                <a:sym typeface="Calibri"/>
              </a:rPr>
              <a:t>Para 2020, se  prevé que se implementen hasta 30 mil millones de dispositivos IoMT en todo el mundo.</a:t>
            </a:r>
            <a:endParaRPr lang="es-ES" altLang="ko-KR" sz="1200" b="0" i="0" u="none" strike="noStrike" kern="1200" cap="none" baseline="0" dirty="0">
              <a:solidFill>
                <a:schemeClr val="tx1"/>
              </a:solidFill>
              <a:latin typeface="Calibri"/>
              <a:ea typeface="Calibri"/>
              <a:cs typeface="Calibri"/>
              <a:sym typeface="Calibri"/>
            </a:endParaRPr>
          </a:p>
          <a:p>
            <a:pPr marL="0" marR="0" indent="0" algn="l" defTabSz="1277234" rtl="0" eaLnBrk="1" fontAlgn="auto" latinLnBrk="0" hangingPunct="1">
              <a:lnSpc>
                <a:spcPct val="100000"/>
              </a:lnSpc>
              <a:spcBef>
                <a:spcPts val="0"/>
              </a:spcBef>
              <a:spcAft>
                <a:spcPts val="0"/>
              </a:spcAft>
              <a:buClrTx/>
              <a:buSzTx/>
              <a:buFontTx/>
              <a:buNone/>
              <a:tabLst/>
              <a:defRPr/>
            </a:pPr>
            <a:r>
              <a:rPr lang="es-ES" altLang="ko-KR" sz="1200" b="0" i="0" u="none" strike="noStrike" kern="1200" cap="none" baseline="0" dirty="0">
                <a:solidFill>
                  <a:schemeClr val="tx1"/>
                </a:solidFill>
                <a:latin typeface="Calibri"/>
                <a:ea typeface="Calibri"/>
                <a:cs typeface="Calibri"/>
                <a:sym typeface="Calibri"/>
              </a:rPr>
              <a:t>Ejemplo es Apple Watch series 5 </a:t>
            </a:r>
            <a:r>
              <a:rPr lang="es-EC" sz="1200" b="1" i="0" u="none" strike="noStrike" kern="1200" cap="none" baseline="0" dirty="0">
                <a:solidFill>
                  <a:schemeClr val="dk1"/>
                </a:solidFill>
                <a:effectLst/>
                <a:latin typeface="Calibri"/>
                <a:ea typeface="Calibri"/>
                <a:cs typeface="Calibri"/>
                <a:sym typeface="Calibri"/>
              </a:rPr>
              <a:t>Sigue tu salud de cerca. 	</a:t>
            </a:r>
          </a:p>
          <a:p>
            <a:pPr marL="0" marR="0" indent="0" algn="l" defTabSz="1277234" rtl="0" eaLnBrk="1" fontAlgn="auto" latinLnBrk="0" hangingPunct="1">
              <a:lnSpc>
                <a:spcPct val="100000"/>
              </a:lnSpc>
              <a:spcBef>
                <a:spcPts val="0"/>
              </a:spcBef>
              <a:spcAft>
                <a:spcPts val="0"/>
              </a:spcAft>
              <a:buClrTx/>
              <a:buSzTx/>
              <a:buFontTx/>
              <a:buNone/>
              <a:tabLst/>
              <a:defRPr/>
            </a:pPr>
            <a:r>
              <a:rPr lang="es-EC" sz="1200" b="1" i="0" u="none" strike="noStrike" kern="1200" cap="none" baseline="0" dirty="0">
                <a:solidFill>
                  <a:schemeClr val="dk1"/>
                </a:solidFill>
                <a:effectLst/>
                <a:latin typeface="Calibri"/>
                <a:ea typeface="Calibri"/>
                <a:cs typeface="Calibri"/>
                <a:sym typeface="Calibri"/>
              </a:rPr>
              <a:t>	</a:t>
            </a:r>
            <a:r>
              <a:rPr lang="es-EC" sz="1200" b="0" i="0" u="none" strike="noStrike" kern="1200" cap="none" baseline="0" dirty="0">
                <a:solidFill>
                  <a:schemeClr val="dk1"/>
                </a:solidFill>
                <a:effectLst/>
                <a:latin typeface="Calibri"/>
                <a:ea typeface="Calibri"/>
                <a:cs typeface="Calibri"/>
                <a:sym typeface="Calibri"/>
              </a:rPr>
              <a:t>Si sufres una caída, el Apple Watch Series 5 lo detecta y activa una alerta. Si no es nada grave, puedes cancelarla. Y si lo necesitas, puedes llamar a los servicios de emergencia enseguida. Si no haces nada, al cabo de 60 segundos el Apple Watch hace la llamada automáticamente y envía un mensaje con tu ubicación a tus contactos de emergencia.</a:t>
            </a:r>
          </a:p>
          <a:p>
            <a:pPr marL="0" marR="0" indent="0" algn="l" defTabSz="1277234" rtl="0" eaLnBrk="1" fontAlgn="auto" latinLnBrk="0" hangingPunct="1">
              <a:lnSpc>
                <a:spcPct val="100000"/>
              </a:lnSpc>
              <a:spcBef>
                <a:spcPts val="0"/>
              </a:spcBef>
              <a:spcAft>
                <a:spcPts val="0"/>
              </a:spcAft>
              <a:buClrTx/>
              <a:buSzTx/>
              <a:buFontTx/>
              <a:buNone/>
              <a:tabLst/>
              <a:defRPr/>
            </a:pPr>
            <a:endParaRPr lang="es-EC" dirty="0"/>
          </a:p>
        </p:txBody>
      </p:sp>
      <p:sp>
        <p:nvSpPr>
          <p:cNvPr id="248" name="Shape 24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68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Shape 1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algn="l" defTabSz="914400" rtl="0" eaLnBrk="1" latinLnBrk="1" hangingPunct="1"/>
            <a:r>
              <a:rPr lang="es-EC" altLang="ko-KR" sz="1200" b="0" dirty="0">
                <a:solidFill>
                  <a:schemeClr val="bg1"/>
                </a:solidFill>
                <a:cs typeface="Arial" pitchFamily="34" charset="0"/>
              </a:rPr>
              <a:t>Dentro de Normativas y Regulaciones de las EMP: </a:t>
            </a:r>
          </a:p>
          <a:p>
            <a:pPr marL="0" algn="l" defTabSz="914400" rtl="0" eaLnBrk="1" latinLnBrk="1" hangingPunct="1"/>
            <a:r>
              <a:rPr lang="es-EC" altLang="ko-KR" sz="1200" b="0" dirty="0">
                <a:solidFill>
                  <a:schemeClr val="bg1"/>
                </a:solidFill>
                <a:cs typeface="Arial" pitchFamily="34" charset="0"/>
              </a:rPr>
              <a:t>1. Tenemos el Árticulo 25 de la Ley Orgánica de Discapacidades donde dispone que la SB es el ente controlador.</a:t>
            </a:r>
          </a:p>
          <a:p>
            <a:pPr marL="0" algn="l" defTabSz="914400" rtl="0" eaLnBrk="1" latinLnBrk="1" hangingPunct="1"/>
            <a:r>
              <a:rPr lang="es-EC" altLang="ko-KR" sz="1200" b="0" dirty="0">
                <a:solidFill>
                  <a:schemeClr val="bg1"/>
                </a:solidFill>
                <a:cs typeface="Arial" pitchFamily="34" charset="0"/>
              </a:rPr>
              <a:t>2. </a:t>
            </a:r>
            <a:r>
              <a:rPr lang="es-EC" dirty="0"/>
              <a:t>la Ley Orgánica de Salud. </a:t>
            </a:r>
            <a:r>
              <a:rPr lang="es-EC" altLang="ko-KR" sz="1200" b="0" dirty="0">
                <a:solidFill>
                  <a:schemeClr val="bg1"/>
                </a:solidFill>
                <a:cs typeface="Arial" pitchFamily="34" charset="0"/>
              </a:rPr>
              <a:t>El MP que </a:t>
            </a:r>
            <a:r>
              <a:rPr lang="es-EC" dirty="0"/>
              <a:t>"La autoridad sanitaria nacional es el Ministerio de Salud Pública,</a:t>
            </a:r>
          </a:p>
          <a:p>
            <a:pPr marL="0" algn="l" defTabSz="914400" rtl="0" eaLnBrk="1" latinLnBrk="1" hangingPunct="1"/>
            <a:r>
              <a:rPr lang="es-EC" altLang="ko-KR" sz="1200" b="0" dirty="0">
                <a:solidFill>
                  <a:schemeClr val="bg1"/>
                </a:solidFill>
                <a:cs typeface="Arial" pitchFamily="34" charset="0"/>
              </a:rPr>
              <a:t>3. Se crea</a:t>
            </a:r>
            <a:r>
              <a:rPr lang="es-EC" altLang="ko-KR" sz="1200" b="0" baseline="0" dirty="0">
                <a:solidFill>
                  <a:schemeClr val="bg1"/>
                </a:solidFill>
                <a:cs typeface="Arial" pitchFamily="34" charset="0"/>
              </a:rPr>
              <a:t> la Agencia de Aseguramiento de la Calidad de los</a:t>
            </a:r>
          </a:p>
          <a:p>
            <a:pPr marL="0" algn="l" defTabSz="914400" rtl="0" eaLnBrk="1" latinLnBrk="1" hangingPunct="1"/>
            <a:r>
              <a:rPr lang="es-EC" altLang="ko-KR" sz="1200" b="0" baseline="0" dirty="0">
                <a:solidFill>
                  <a:schemeClr val="bg1"/>
                </a:solidFill>
                <a:cs typeface="Arial" pitchFamily="34" charset="0"/>
              </a:rPr>
              <a:t>Servicios de Salud y Medicina Prepagada, </a:t>
            </a:r>
          </a:p>
          <a:p>
            <a:pPr marL="0" algn="l" defTabSz="914400" rtl="0" eaLnBrk="1" latinLnBrk="1" hangingPunct="1"/>
            <a:r>
              <a:rPr lang="es-EC" altLang="ko-KR" sz="1200" b="0" baseline="0" dirty="0">
                <a:solidFill>
                  <a:schemeClr val="bg1"/>
                </a:solidFill>
                <a:cs typeface="Arial" pitchFamily="34" charset="0"/>
              </a:rPr>
              <a:t>4. </a:t>
            </a:r>
            <a:r>
              <a:rPr lang="es-EC" altLang="ko-KR" sz="1200" b="0" dirty="0">
                <a:solidFill>
                  <a:schemeClr val="bg1"/>
                </a:solidFill>
                <a:cs typeface="Arial" pitchFamily="34" charset="0"/>
              </a:rPr>
              <a:t>Y también tenemos el Registro oficial con la Ley Organica que regula a las compañías que financian los Serv. de Atención integral de salud prepagada</a:t>
            </a:r>
            <a:endParaRPr lang="ko-KR" altLang="en-US" sz="1200" b="0" dirty="0">
              <a:solidFill>
                <a:schemeClr val="bg1"/>
              </a:solidFill>
              <a:cs typeface="Arial" pitchFamily="34" charset="0"/>
            </a:endParaRPr>
          </a:p>
        </p:txBody>
      </p:sp>
      <p:sp>
        <p:nvSpPr>
          <p:cNvPr id="1247" name="Shape 1247"/>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931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Shape 15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r>
              <a:rPr lang="es-CO" altLang="ko-KR" sz="1200" b="1" dirty="0">
                <a:solidFill>
                  <a:schemeClr val="tx1">
                    <a:lumMod val="75000"/>
                    <a:lumOff val="25000"/>
                  </a:schemeClr>
                </a:solidFill>
                <a:latin typeface="Arial" panose="020B0604020202020204" pitchFamily="34" charset="0"/>
                <a:cs typeface="Arial" panose="020B0604020202020204" pitchFamily="34" charset="0"/>
              </a:rPr>
              <a:t>BIMO:</a:t>
            </a:r>
            <a:r>
              <a:rPr lang="es-CO" altLang="ko-KR" sz="1200" b="1" baseline="0" dirty="0">
                <a:solidFill>
                  <a:schemeClr val="tx1">
                    <a:lumMod val="75000"/>
                    <a:lumOff val="25000"/>
                  </a:schemeClr>
                </a:solidFill>
                <a:latin typeface="Arial" panose="020B0604020202020204" pitchFamily="34" charset="0"/>
                <a:cs typeface="Arial" panose="020B0604020202020204" pitchFamily="34" charset="0"/>
              </a:rPr>
              <a:t> </a:t>
            </a:r>
            <a:r>
              <a:rPr lang="es-EC" sz="1200" b="0" i="0" u="none" strike="noStrike" kern="1200" cap="none" baseline="0" dirty="0">
                <a:solidFill>
                  <a:schemeClr val="dk1"/>
                </a:solidFill>
                <a:effectLst/>
                <a:latin typeface="Calibri"/>
                <a:ea typeface="Calibri"/>
                <a:cs typeface="Calibri"/>
                <a:sym typeface="Calibri"/>
              </a:rPr>
              <a:t>El dinero se transfiere de una cuenta bancaria a otra sin importar la institución de manera instantánea, fácil y segura.</a:t>
            </a:r>
          </a:p>
          <a:p>
            <a:pPr marL="0" marR="0" lvl="0" indent="0" algn="l" defTabSz="1277234" rtl="0" eaLnBrk="1" fontAlgn="auto" latinLnBrk="0" hangingPunct="1">
              <a:lnSpc>
                <a:spcPct val="100000"/>
              </a:lnSpc>
              <a:spcBef>
                <a:spcPts val="0"/>
              </a:spcBef>
              <a:spcAft>
                <a:spcPts val="0"/>
              </a:spcAft>
              <a:buClr>
                <a:schemeClr val="dk1"/>
              </a:buClr>
              <a:buSzTx/>
              <a:buFont typeface="Calibri"/>
              <a:buNone/>
              <a:tabLst/>
              <a:defRPr/>
            </a:pPr>
            <a:endParaRPr lang="es-CO" altLang="ko-KR" sz="1200" b="1"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l" defTabSz="1277234" rtl="0" eaLnBrk="1" fontAlgn="auto" latinLnBrk="0" hangingPunct="1">
              <a:lnSpc>
                <a:spcPct val="100000"/>
              </a:lnSpc>
              <a:spcBef>
                <a:spcPts val="0"/>
              </a:spcBef>
              <a:spcAft>
                <a:spcPts val="0"/>
              </a:spcAft>
              <a:buClr>
                <a:schemeClr val="dk1"/>
              </a:buClr>
              <a:buSzTx/>
              <a:buFont typeface="Calibri"/>
              <a:buNone/>
              <a:tabLst/>
              <a:defRPr/>
            </a:pPr>
            <a:r>
              <a:rPr lang="es-CO" altLang="ko-KR" sz="1200" b="1" dirty="0">
                <a:solidFill>
                  <a:schemeClr val="tx1">
                    <a:lumMod val="75000"/>
                    <a:lumOff val="25000"/>
                  </a:schemeClr>
                </a:solidFill>
                <a:latin typeface="Arial" panose="020B0604020202020204" pitchFamily="34" charset="0"/>
                <a:cs typeface="Arial" panose="020B0604020202020204" pitchFamily="34" charset="0"/>
              </a:rPr>
              <a:t>Inclusión de IA</a:t>
            </a:r>
            <a:r>
              <a:rPr lang="es-CO" altLang="ko-KR" sz="1200" b="1" baseline="0" dirty="0">
                <a:solidFill>
                  <a:schemeClr val="tx1">
                    <a:lumMod val="75000"/>
                    <a:lumOff val="25000"/>
                  </a:schemeClr>
                </a:solidFill>
                <a:latin typeface="Arial" panose="020B0604020202020204" pitchFamily="34" charset="0"/>
                <a:cs typeface="Arial" panose="020B0604020202020204" pitchFamily="34" charset="0"/>
              </a:rPr>
              <a:t> y robótica es común: </a:t>
            </a:r>
            <a:r>
              <a:rPr lang="es-CO" altLang="ko-KR" sz="1200" b="1" dirty="0">
                <a:solidFill>
                  <a:schemeClr val="tx1">
                    <a:lumMod val="75000"/>
                    <a:lumOff val="25000"/>
                  </a:schemeClr>
                </a:solidFill>
                <a:latin typeface="Arial" panose="020B0604020202020204" pitchFamily="34" charset="0"/>
                <a:cs typeface="Arial" panose="020B0604020202020204" pitchFamily="34" charset="0"/>
              </a:rPr>
              <a:t>BBVA Bancomer MEDIANTE</a:t>
            </a:r>
            <a:r>
              <a:rPr lang="es-CO" altLang="ko-KR" sz="1200" b="1" baseline="0" dirty="0">
                <a:solidFill>
                  <a:schemeClr val="tx1">
                    <a:lumMod val="75000"/>
                    <a:lumOff val="25000"/>
                  </a:schemeClr>
                </a:solidFill>
                <a:latin typeface="Arial" panose="020B0604020202020204" pitchFamily="34" charset="0"/>
                <a:cs typeface="Arial" panose="020B0604020202020204" pitchFamily="34" charset="0"/>
              </a:rPr>
              <a:t> SU PLATAFORMA DE ASISTENCIA permite un mejor e</a:t>
            </a:r>
            <a:r>
              <a:rPr lang="es-CO" altLang="ko-KR" sz="1200" dirty="0">
                <a:solidFill>
                  <a:schemeClr val="tx1">
                    <a:lumMod val="75000"/>
                    <a:lumOff val="25000"/>
                  </a:schemeClr>
                </a:solidFill>
                <a:latin typeface="Arial" panose="020B0604020202020204" pitchFamily="34" charset="0"/>
                <a:cs typeface="Arial" panose="020B0604020202020204" pitchFamily="34" charset="0"/>
              </a:rPr>
              <a:t>ntendimiento y aprendizaje en atención consultas de clientes nos </a:t>
            </a:r>
            <a:r>
              <a:rPr lang="es-CO" altLang="ko-KR" sz="1200" dirty="0" err="1">
                <a:solidFill>
                  <a:schemeClr val="tx1">
                    <a:lumMod val="75000"/>
                    <a:lumOff val="25000"/>
                  </a:schemeClr>
                </a:solidFill>
                <a:latin typeface="Arial" panose="020B0604020202020204" pitchFamily="34" charset="0"/>
                <a:cs typeface="Arial" panose="020B0604020202020204" pitchFamily="34" charset="0"/>
              </a:rPr>
              <a:t>brinada</a:t>
            </a:r>
            <a:r>
              <a:rPr lang="es-CO" altLang="ko-KR" sz="1200" dirty="0">
                <a:solidFill>
                  <a:schemeClr val="tx1">
                    <a:lumMod val="75000"/>
                    <a:lumOff val="25000"/>
                  </a:schemeClr>
                </a:solidFill>
                <a:latin typeface="Arial" panose="020B0604020202020204" pitchFamily="34" charset="0"/>
                <a:cs typeface="Arial" panose="020B0604020202020204" pitchFamily="34" charset="0"/>
              </a:rPr>
              <a:t> asistencia para consultar gastos y maneras de ahorrar. Mejora estos </a:t>
            </a:r>
            <a:r>
              <a:rPr lang="es-CO" altLang="ko-KR" sz="1200" dirty="0" err="1">
                <a:solidFill>
                  <a:schemeClr val="tx1">
                    <a:lumMod val="75000"/>
                    <a:lumOff val="25000"/>
                  </a:schemeClr>
                </a:solidFill>
                <a:latin typeface="Arial" panose="020B0604020202020204" pitchFamily="34" charset="0"/>
                <a:cs typeface="Arial" panose="020B0604020202020204" pitchFamily="34" charset="0"/>
              </a:rPr>
              <a:t>bots</a:t>
            </a:r>
            <a:endParaRPr lang="es-CO" altLang="ko-KR" sz="120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73" name="Shape 157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073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indent="0" algn="l" defTabSz="1277234" rtl="0" eaLnBrk="1" fontAlgn="auto" latinLnBrk="0" hangingPunct="1">
              <a:lnSpc>
                <a:spcPct val="100000"/>
              </a:lnSpc>
              <a:spcBef>
                <a:spcPts val="0"/>
              </a:spcBef>
              <a:spcAft>
                <a:spcPts val="0"/>
              </a:spcAft>
              <a:buClrTx/>
              <a:buSzTx/>
              <a:buFontTx/>
              <a:buNone/>
              <a:tabLst/>
              <a:defRPr/>
            </a:pPr>
            <a:r>
              <a:rPr lang="es-EC" dirty="0"/>
              <a:t>Tenemos los 7 problemas de UH</a:t>
            </a:r>
          </a:p>
        </p:txBody>
      </p:sp>
      <p:sp>
        <p:nvSpPr>
          <p:cNvPr id="248" name="Shape 24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809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Los problemas serán evaluados en una</a:t>
            </a:r>
            <a:r>
              <a:rPr lang="es-EC" baseline="0" dirty="0"/>
              <a:t> matriz de priorización.  Basados en la Gestión de </a:t>
            </a:r>
            <a:r>
              <a:rPr lang="es-EC" dirty="0"/>
              <a:t>Proyectos del PMI donde se evalua se</a:t>
            </a:r>
            <a:r>
              <a:rPr lang="es-EC" baseline="0" dirty="0"/>
              <a:t> evalúa </a:t>
            </a:r>
            <a:r>
              <a:rPr lang="es-EC" dirty="0"/>
              <a:t>impacto costo y tiempo, a</a:t>
            </a:r>
            <a:r>
              <a:rPr lang="es-EC" baseline="0" dirty="0"/>
              <a:t> través de dar una prioridad de alto medio y bajo </a:t>
            </a:r>
          </a:p>
          <a:p>
            <a:r>
              <a:rPr lang="es-EC" baseline="0" dirty="0"/>
              <a:t>En el cual podemos ver que el principal problema que tiene UH ES EL 2</a:t>
            </a:r>
            <a:endParaRPr lang="es-EC" dirty="0"/>
          </a:p>
          <a:p>
            <a:endParaRPr lang="es-EC" dirty="0"/>
          </a:p>
          <a:p>
            <a:pPr marL="0" lvl="0" indent="0" algn="l" rtl="0">
              <a:spcBef>
                <a:spcPts val="0"/>
              </a:spcBef>
              <a:spcAft>
                <a:spcPts val="0"/>
              </a:spcAft>
              <a:buNone/>
            </a:pPr>
            <a:r>
              <a:rPr lang="es-EC" dirty="0"/>
              <a:t>Estabilidad operativa: sistema core desarrollado In-house desde haces 10 años.</a:t>
            </a:r>
          </a:p>
          <a:p>
            <a:pPr marL="0" lvl="0" indent="0" algn="l" rtl="0">
              <a:spcBef>
                <a:spcPts val="0"/>
              </a:spcBef>
              <a:spcAft>
                <a:spcPts val="0"/>
              </a:spcAft>
              <a:buNone/>
            </a:pPr>
            <a:r>
              <a:rPr lang="es-EC" dirty="0"/>
              <a:t>IN: alto ya que no permite trabajar a la organización ya que existe interrupciones del sistema.</a:t>
            </a:r>
          </a:p>
          <a:p>
            <a:pPr marL="0" lvl="0" indent="0" algn="l" rtl="0">
              <a:spcBef>
                <a:spcPts val="0"/>
              </a:spcBef>
              <a:spcAft>
                <a:spcPts val="0"/>
              </a:spcAft>
              <a:buNone/>
            </a:pPr>
            <a:r>
              <a:rPr lang="es-EC" dirty="0"/>
              <a:t>C: alto ya que por la inestabilidad del sistema no genera valor en la organización y ello se traduce en costos.</a:t>
            </a:r>
          </a:p>
          <a:p>
            <a:pPr marL="0" lvl="0" indent="0" algn="l" rtl="0">
              <a:spcBef>
                <a:spcPts val="0"/>
              </a:spcBef>
              <a:spcAft>
                <a:spcPts val="0"/>
              </a:spcAft>
              <a:buNone/>
            </a:pPr>
            <a:r>
              <a:rPr lang="es-EC" dirty="0"/>
              <a:t>T: medio ya que tiene un impacto significativo en la funcionalidad general del sistema.</a:t>
            </a:r>
          </a:p>
          <a:p>
            <a:pPr marL="0" lvl="0" indent="0" algn="l" rtl="0">
              <a:spcBef>
                <a:spcPts val="0"/>
              </a:spcBef>
              <a:spcAft>
                <a:spcPts val="0"/>
              </a:spcAft>
              <a:buNone/>
            </a:pPr>
            <a:endParaRPr lang="es-EC" dirty="0"/>
          </a:p>
          <a:p>
            <a:pPr marL="0" lvl="0" indent="0" algn="l" rtl="0">
              <a:spcBef>
                <a:spcPts val="0"/>
              </a:spcBef>
              <a:spcAft>
                <a:spcPts val="0"/>
              </a:spcAft>
              <a:buNone/>
            </a:pPr>
            <a:r>
              <a:rPr lang="es-EC" dirty="0"/>
              <a:t>Estos problemas van a ser mapeados y priorizados de acuerdo a los requerimientos de la compañía, en base a la guía del PMBOOK  en su capitulo de gestión de riesgos  donde habla de una metodología para poder priorizar los problemas mediante la valoración bajo…..</a:t>
            </a:r>
          </a:p>
          <a:p>
            <a:pPr marL="0" lvl="0" indent="0" algn="l" rtl="0">
              <a:spcBef>
                <a:spcPts val="0"/>
              </a:spcBef>
              <a:spcAft>
                <a:spcPts val="0"/>
              </a:spcAft>
              <a:buNone/>
            </a:pPr>
            <a:r>
              <a:rPr lang="es-EC" dirty="0"/>
              <a:t>Donde se da prioridad al problema de estabilidad operativa del sistema.</a:t>
            </a:r>
          </a:p>
          <a:p>
            <a:endParaRPr lang="es-EC"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37324-3276-4269-A08A-7EE752CC5FA3}"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8068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S" altLang="ko-KR" sz="1200" dirty="0">
                <a:solidFill>
                  <a:schemeClr val="tx1">
                    <a:lumMod val="75000"/>
                    <a:lumOff val="25000"/>
                  </a:schemeClr>
                </a:solidFill>
                <a:latin typeface="Century Gothic" panose="020B0502020202020204" pitchFamily="34" charset="0"/>
                <a:cs typeface="Arial" pitchFamily="34" charset="0"/>
              </a:rPr>
              <a:t>sin salir de la casa u oficina, y con profesionales calificados.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3"/>
              </a:rPr>
              <a:t>https://computerworld.com.ec/actualidad/tendencias/95-telemedicina,-el-nuevo-camino-de-las-tic.html</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4"/>
              </a:rPr>
              <a:t>https://www.saludsa.com/drsaludsa</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5"/>
              </a:rPr>
              <a:t>https://www.veris.com.ec/verisonline/</a:t>
            </a:r>
            <a:endParaRPr lang="en-US" altLang="ko-KR" sz="1200" dirty="0">
              <a:solidFill>
                <a:schemeClr val="tx1">
                  <a:lumMod val="75000"/>
                  <a:lumOff val="25000"/>
                </a:schemeClr>
              </a:solidFill>
              <a:latin typeface="Century Gothic" panose="020B0502020202020204" pitchFamily="34" charset="0"/>
              <a:cs typeface="Arial" pitchFamily="34" charset="0"/>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marR="0" indent="0" algn="l" defTabSz="914400" rtl="0" eaLnBrk="1" fontAlgn="auto" latinLnBrk="1" hangingPunct="1">
              <a:lnSpc>
                <a:spcPct val="100000"/>
              </a:lnSpc>
              <a:spcBef>
                <a:spcPts val="0"/>
              </a:spcBef>
              <a:spcAft>
                <a:spcPts val="0"/>
              </a:spcAft>
              <a:buClrTx/>
              <a:buSzTx/>
              <a:buFontTx/>
              <a:buNone/>
              <a:tabLst/>
              <a:defRPr/>
            </a:pPr>
            <a:r>
              <a:rPr lang="es-ES" altLang="ko-KR" sz="1200" b="1" dirty="0">
                <a:solidFill>
                  <a:schemeClr val="tx1">
                    <a:lumMod val="75000"/>
                    <a:lumOff val="25000"/>
                  </a:schemeClr>
                </a:solidFill>
                <a:latin typeface="Century Gothic" panose="020B0502020202020204" pitchFamily="34" charset="0"/>
                <a:cs typeface="Arial" pitchFamily="34" charset="0"/>
              </a:rPr>
              <a:t>Salud S.A.</a:t>
            </a:r>
            <a:r>
              <a:rPr lang="es-ES" altLang="ko-KR" sz="1200" dirty="0">
                <a:solidFill>
                  <a:schemeClr val="tx1">
                    <a:lumMod val="75000"/>
                    <a:lumOff val="25000"/>
                  </a:schemeClr>
                </a:solidFill>
                <a:latin typeface="Century Gothic" panose="020B0502020202020204" pitchFamily="34" charset="0"/>
                <a:cs typeface="Arial" pitchFamily="34" charset="0"/>
              </a:rPr>
              <a:t> ha implementado “</a:t>
            </a:r>
            <a:r>
              <a:rPr lang="es-ES" altLang="ko-KR" sz="1200" b="1" dirty="0" err="1">
                <a:solidFill>
                  <a:schemeClr val="tx1">
                    <a:lumMod val="75000"/>
                    <a:lumOff val="25000"/>
                  </a:schemeClr>
                </a:solidFill>
                <a:latin typeface="Century Gothic" panose="020B0502020202020204" pitchFamily="34" charset="0"/>
                <a:cs typeface="Arial" pitchFamily="34" charset="0"/>
              </a:rPr>
              <a:t>DrSaludsa</a:t>
            </a:r>
            <a:r>
              <a:rPr lang="es-ES" altLang="ko-KR" sz="1200" b="1" dirty="0">
                <a:solidFill>
                  <a:schemeClr val="tx1">
                    <a:lumMod val="75000"/>
                    <a:lumOff val="25000"/>
                  </a:schemeClr>
                </a:solidFill>
                <a:latin typeface="Century Gothic" panose="020B0502020202020204" pitchFamily="34" charset="0"/>
                <a:cs typeface="Arial" pitchFamily="34" charset="0"/>
              </a:rPr>
              <a:t> en línea</a:t>
            </a:r>
            <a:r>
              <a:rPr lang="es-ES" altLang="ko-KR" sz="1200" dirty="0">
                <a:solidFill>
                  <a:schemeClr val="tx1">
                    <a:lumMod val="75000"/>
                    <a:lumOff val="25000"/>
                  </a:schemeClr>
                </a:solidFill>
                <a:latin typeface="Century Gothic" panose="020B0502020202020204" pitchFamily="34" charset="0"/>
                <a:cs typeface="Arial" pitchFamily="34" charset="0"/>
              </a:rPr>
              <a:t>”, un servicio que procura </a:t>
            </a:r>
            <a:r>
              <a:rPr lang="es-ES" altLang="ko-KR" sz="1200" b="1" dirty="0">
                <a:solidFill>
                  <a:schemeClr val="tx1">
                    <a:lumMod val="75000"/>
                    <a:lumOff val="25000"/>
                  </a:schemeClr>
                </a:solidFill>
                <a:latin typeface="Century Gothic" panose="020B0502020202020204" pitchFamily="34" charset="0"/>
                <a:cs typeface="Arial" pitchFamily="34" charset="0"/>
              </a:rPr>
              <a:t>consulta médica en línea.</a:t>
            </a:r>
            <a:endParaRPr lang="en-US" altLang="ko-KR" sz="1200" dirty="0">
              <a:solidFill>
                <a:schemeClr val="tx1">
                  <a:lumMod val="75000"/>
                  <a:lumOff val="25000"/>
                </a:schemeClr>
              </a:solidFill>
              <a:latin typeface="Century Gothic" panose="020B0502020202020204" pitchFamily="34" charset="0"/>
              <a:cs typeface="Arial" pitchFamily="34" charset="0"/>
            </a:endParaRPr>
          </a:p>
          <a:p>
            <a:pPr marL="0" algn="l" defTabSz="914400" rtl="0" eaLnBrk="1" latinLnBrk="1" hangingPunct="1"/>
            <a:endParaRPr lang="ko-KR" altLang="en-US" sz="1200" b="1" i="1" dirty="0">
              <a:solidFill>
                <a:schemeClr val="bg1"/>
              </a:solidFill>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37324-3276-4269-A08A-7EE752CC5FA3}"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83258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Shape 27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70" name="Shape 277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203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EC" dirty="0"/>
              <a:t>El comportamiento también es un catalizador clave del buen gobierno y la gestión empresarial. Se establece al más alto nivel (liderando mediante el ejemplo) y es, por tanto, una interacción importante entre el gobierno y la gestión.</a:t>
            </a:r>
          </a:p>
          <a:p>
            <a:endParaRPr lang="es-EC" dirty="0"/>
          </a:p>
        </p:txBody>
      </p:sp>
      <p:sp>
        <p:nvSpPr>
          <p:cNvPr id="4" name="Marcador de número de diapositiva 3"/>
          <p:cNvSpPr>
            <a:spLocks noGrp="1"/>
          </p:cNvSpPr>
          <p:nvPr>
            <p:ph type="sldNum" sz="quarter" idx="10"/>
          </p:nvPr>
        </p:nvSpPr>
        <p:spPr/>
        <p:txBody>
          <a:bodyPr/>
          <a:lstStyle/>
          <a:p>
            <a:fld id="{BFA37324-3276-4269-A08A-7EE752CC5FA3}" type="slidenum">
              <a:rPr lang="ko-KR" altLang="en-US" smtClean="0"/>
              <a:t>20</a:t>
            </a:fld>
            <a:endParaRPr lang="ko-KR" altLang="en-US"/>
          </a:p>
        </p:txBody>
      </p:sp>
    </p:spTree>
    <p:extLst>
      <p:ext uri="{BB962C8B-B14F-4D97-AF65-F5344CB8AC3E}">
        <p14:creationId xmlns:p14="http://schemas.microsoft.com/office/powerpoint/2010/main" val="118437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Todo va no  los principales preparación y contrato:</a:t>
            </a:r>
          </a:p>
          <a:p>
            <a:endParaRPr lang="es-EC" dirty="0"/>
          </a:p>
          <a:p>
            <a:endParaRPr lang="es-EC"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21</a:t>
            </a:fld>
            <a:endParaRPr lang="ko-KR" altLang="en-US"/>
          </a:p>
        </p:txBody>
      </p:sp>
    </p:spTree>
    <p:extLst>
      <p:ext uri="{BB962C8B-B14F-4D97-AF65-F5344CB8AC3E}">
        <p14:creationId xmlns:p14="http://schemas.microsoft.com/office/powerpoint/2010/main" val="30553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Shape 1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algn="l" defTabSz="914400" rtl="0" eaLnBrk="1" latinLnBrk="1" hangingPunct="1"/>
            <a:r>
              <a:rPr lang="es-EC" altLang="ko-KR" sz="1200" b="0" dirty="0">
                <a:solidFill>
                  <a:schemeClr val="bg1"/>
                </a:solidFill>
                <a:cs typeface="Arial" pitchFamily="34" charset="0"/>
              </a:rPr>
              <a:t>Como tal en esta estructura se puede visualizar la Ley de MP Oct 2016 donde su art. + importante o su modificación más importante es que deben reembolsar al IESS y al MS cuando se atienden en centros médicos estatales.</a:t>
            </a:r>
          </a:p>
          <a:p>
            <a:pPr marL="0" algn="l" defTabSz="914400" rtl="0" eaLnBrk="1" latinLnBrk="1" hangingPunct="1"/>
            <a:r>
              <a:rPr lang="es-EC" altLang="ko-KR" sz="1200" b="0" dirty="0">
                <a:solidFill>
                  <a:schemeClr val="bg1"/>
                </a:solidFill>
                <a:cs typeface="Arial" pitchFamily="34" charset="0"/>
              </a:rPr>
              <a:t>También tenemos la Ley Orgánica de Salud de Abr 2017 donde indica que la autoridad sanitaria nacional, regulará y aprobará las tarifas de serv. y planes de salud.</a:t>
            </a:r>
          </a:p>
          <a:p>
            <a:pPr marL="0" algn="l" defTabSz="914400" rtl="0" eaLnBrk="1" latinLnBrk="1" hangingPunct="1"/>
            <a:r>
              <a:rPr lang="es-EC" altLang="ko-KR" sz="1200" b="0" dirty="0">
                <a:solidFill>
                  <a:schemeClr val="bg1"/>
                </a:solidFill>
                <a:cs typeface="Arial" pitchFamily="34" charset="0"/>
              </a:rPr>
              <a:t>También dentro de la Ley Orgánica de Movilidad Humana Ago 2017 nos indica que las personas extranjeras deben contar con un seguro público o privado.</a:t>
            </a:r>
            <a:endParaRPr lang="ko-KR" altLang="en-US" sz="1200" b="0" dirty="0">
              <a:solidFill>
                <a:schemeClr val="bg1"/>
              </a:solidFill>
              <a:cs typeface="Arial" pitchFamily="34" charset="0"/>
            </a:endParaRPr>
          </a:p>
        </p:txBody>
      </p:sp>
      <p:sp>
        <p:nvSpPr>
          <p:cNvPr id="1247" name="Shape 1247"/>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470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Cuenta con multiples problemas por lo que se detalla una</a:t>
            </a:r>
            <a:r>
              <a:rPr lang="es-EC" baseline="0" dirty="0"/>
              <a:t> ruta a seguir.</a:t>
            </a:r>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23</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82132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24</a:t>
            </a:fld>
            <a:endParaRPr lang="ko-KR" altLang="en-US"/>
          </a:p>
        </p:txBody>
      </p:sp>
    </p:spTree>
    <p:extLst>
      <p:ext uri="{BB962C8B-B14F-4D97-AF65-F5344CB8AC3E}">
        <p14:creationId xmlns:p14="http://schemas.microsoft.com/office/powerpoint/2010/main" val="3540597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S" altLang="ko-KR" sz="1200" dirty="0">
                <a:solidFill>
                  <a:schemeClr val="tx1">
                    <a:lumMod val="75000"/>
                    <a:lumOff val="25000"/>
                  </a:schemeClr>
                </a:solidFill>
                <a:latin typeface="Century Gothic" panose="020B0502020202020204" pitchFamily="34" charset="0"/>
                <a:cs typeface="Arial" pitchFamily="34" charset="0"/>
              </a:rPr>
              <a:t>sin salir de la casa u oficina, y con profesionales calificados.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3"/>
              </a:rPr>
              <a:t>https://computerworld.com.ec/actualidad/tendencias/95-telemedicina,-el-nuevo-camino-de-las-tic.html</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4"/>
              </a:rPr>
              <a:t>https://www.saludsa.com/drsaludsa</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hlinkClick r:id="rId5"/>
              </a:rPr>
              <a:t>https://www.veris.com.ec/verisonline/</a:t>
            </a:r>
            <a:endParaRPr lang="en-US" altLang="ko-KR" sz="1200" dirty="0">
              <a:solidFill>
                <a:schemeClr val="tx1">
                  <a:lumMod val="75000"/>
                  <a:lumOff val="25000"/>
                </a:schemeClr>
              </a:solidFill>
              <a:latin typeface="Century Gothic" panose="020B0502020202020204" pitchFamily="34" charset="0"/>
              <a:cs typeface="Arial" pitchFamily="34" charset="0"/>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algn="l" defTabSz="914400" rtl="0" eaLnBrk="1" latinLnBrk="1" hangingPunct="1"/>
            <a:endParaRPr lang="es-EC" altLang="ko-KR" sz="1200" b="0" i="1" u="none" strike="noStrike" kern="1200" cap="none" baseline="0" dirty="0">
              <a:solidFill>
                <a:schemeClr val="tx1"/>
              </a:solidFill>
              <a:effectLst/>
              <a:latin typeface="Calibri"/>
              <a:cs typeface="Calibri"/>
              <a:sym typeface="Calibri"/>
            </a:endParaRPr>
          </a:p>
          <a:p>
            <a:pPr marL="0" marR="0" indent="0" algn="l" defTabSz="914400" rtl="0" eaLnBrk="1" fontAlgn="auto" latinLnBrk="1" hangingPunct="1">
              <a:lnSpc>
                <a:spcPct val="100000"/>
              </a:lnSpc>
              <a:spcBef>
                <a:spcPts val="0"/>
              </a:spcBef>
              <a:spcAft>
                <a:spcPts val="0"/>
              </a:spcAft>
              <a:buClrTx/>
              <a:buSzTx/>
              <a:buFontTx/>
              <a:buNone/>
              <a:tabLst/>
              <a:defRPr/>
            </a:pPr>
            <a:r>
              <a:rPr lang="es-ES" altLang="ko-KR" sz="1200" b="1" dirty="0">
                <a:solidFill>
                  <a:schemeClr val="tx1">
                    <a:lumMod val="75000"/>
                    <a:lumOff val="25000"/>
                  </a:schemeClr>
                </a:solidFill>
                <a:latin typeface="Century Gothic" panose="020B0502020202020204" pitchFamily="34" charset="0"/>
                <a:cs typeface="Arial" pitchFamily="34" charset="0"/>
              </a:rPr>
              <a:t>Salud S.A.</a:t>
            </a:r>
            <a:r>
              <a:rPr lang="es-ES" altLang="ko-KR" sz="1200" dirty="0">
                <a:solidFill>
                  <a:schemeClr val="tx1">
                    <a:lumMod val="75000"/>
                    <a:lumOff val="25000"/>
                  </a:schemeClr>
                </a:solidFill>
                <a:latin typeface="Century Gothic" panose="020B0502020202020204" pitchFamily="34" charset="0"/>
                <a:cs typeface="Arial" pitchFamily="34" charset="0"/>
              </a:rPr>
              <a:t> ha implementado “</a:t>
            </a:r>
            <a:r>
              <a:rPr lang="es-ES" altLang="ko-KR" sz="1200" b="1" dirty="0" err="1">
                <a:solidFill>
                  <a:schemeClr val="tx1">
                    <a:lumMod val="75000"/>
                    <a:lumOff val="25000"/>
                  </a:schemeClr>
                </a:solidFill>
                <a:latin typeface="Century Gothic" panose="020B0502020202020204" pitchFamily="34" charset="0"/>
                <a:cs typeface="Arial" pitchFamily="34" charset="0"/>
              </a:rPr>
              <a:t>DrSaludsa</a:t>
            </a:r>
            <a:r>
              <a:rPr lang="es-ES" altLang="ko-KR" sz="1200" b="1" dirty="0">
                <a:solidFill>
                  <a:schemeClr val="tx1">
                    <a:lumMod val="75000"/>
                    <a:lumOff val="25000"/>
                  </a:schemeClr>
                </a:solidFill>
                <a:latin typeface="Century Gothic" panose="020B0502020202020204" pitchFamily="34" charset="0"/>
                <a:cs typeface="Arial" pitchFamily="34" charset="0"/>
              </a:rPr>
              <a:t> en línea</a:t>
            </a:r>
            <a:r>
              <a:rPr lang="es-ES" altLang="ko-KR" sz="1200" dirty="0">
                <a:solidFill>
                  <a:schemeClr val="tx1">
                    <a:lumMod val="75000"/>
                    <a:lumOff val="25000"/>
                  </a:schemeClr>
                </a:solidFill>
                <a:latin typeface="Century Gothic" panose="020B0502020202020204" pitchFamily="34" charset="0"/>
                <a:cs typeface="Arial" pitchFamily="34" charset="0"/>
              </a:rPr>
              <a:t>”, un servicio que procura </a:t>
            </a:r>
            <a:r>
              <a:rPr lang="es-ES" altLang="ko-KR" sz="1200" b="1" dirty="0">
                <a:solidFill>
                  <a:schemeClr val="tx1">
                    <a:lumMod val="75000"/>
                    <a:lumOff val="25000"/>
                  </a:schemeClr>
                </a:solidFill>
                <a:latin typeface="Century Gothic" panose="020B0502020202020204" pitchFamily="34" charset="0"/>
                <a:cs typeface="Arial" pitchFamily="34" charset="0"/>
              </a:rPr>
              <a:t>consulta médica en línea.</a:t>
            </a:r>
            <a:endParaRPr lang="en-US" altLang="ko-KR" sz="1200" dirty="0">
              <a:solidFill>
                <a:schemeClr val="tx1">
                  <a:lumMod val="75000"/>
                  <a:lumOff val="25000"/>
                </a:schemeClr>
              </a:solidFill>
              <a:latin typeface="Century Gothic" panose="020B0502020202020204" pitchFamily="34" charset="0"/>
              <a:cs typeface="Arial" pitchFamily="34" charset="0"/>
            </a:endParaRPr>
          </a:p>
          <a:p>
            <a:pPr marL="0" algn="l" defTabSz="914400" rtl="0" eaLnBrk="1" latinLnBrk="1" hangingPunct="1"/>
            <a:endParaRPr lang="ko-KR" altLang="en-US" sz="1200" b="1" i="1" dirty="0">
              <a:solidFill>
                <a:schemeClr val="bg1"/>
              </a:solidFill>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37324-3276-4269-A08A-7EE752CC5FA3}"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61645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cap="none" baseline="0" dirty="0">
                <a:solidFill>
                  <a:schemeClr val="dk1"/>
                </a:solidFill>
                <a:latin typeface="Calibri"/>
                <a:ea typeface="Calibri"/>
                <a:cs typeface="Calibri"/>
                <a:sym typeface="Calibri"/>
              </a:rPr>
              <a:t>Reconoce al sector financiero</a:t>
            </a:r>
            <a:endParaRPr sz="1200" b="0" i="0" u="none" strike="noStrike" cap="none" baseline="0" dirty="0">
              <a:solidFill>
                <a:schemeClr val="dk1"/>
              </a:solidFill>
              <a:latin typeface="Calibri"/>
              <a:ea typeface="Calibri"/>
              <a:cs typeface="Calibri"/>
              <a:sym typeface="Calibri"/>
            </a:endParaRPr>
          </a:p>
        </p:txBody>
      </p:sp>
      <p:sp>
        <p:nvSpPr>
          <p:cNvPr id="80" name="Shape 8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769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cap="none" baseline="0" dirty="0">
                <a:solidFill>
                  <a:schemeClr val="dk1"/>
                </a:solidFill>
                <a:latin typeface="Calibri"/>
                <a:ea typeface="Calibri"/>
                <a:cs typeface="Calibri"/>
                <a:sym typeface="Calibri"/>
              </a:rPr>
              <a:t>Reconoce al sector financiero</a:t>
            </a:r>
            <a:endParaRPr sz="1200" b="0" i="0" u="none" strike="noStrike" cap="none" baseline="0" dirty="0">
              <a:solidFill>
                <a:schemeClr val="dk1"/>
              </a:solidFill>
              <a:latin typeface="Calibri"/>
              <a:ea typeface="Calibri"/>
              <a:cs typeface="Calibri"/>
              <a:sym typeface="Calibri"/>
            </a:endParaRPr>
          </a:p>
        </p:txBody>
      </p:sp>
      <p:sp>
        <p:nvSpPr>
          <p:cNvPr id="80" name="Shape 8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9346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cap="none" baseline="0" dirty="0">
                <a:solidFill>
                  <a:schemeClr val="dk1"/>
                </a:solidFill>
                <a:latin typeface="Calibri"/>
                <a:ea typeface="Calibri"/>
                <a:cs typeface="Calibri"/>
                <a:sym typeface="Calibri"/>
              </a:rPr>
              <a:t>Reconoce al sector financiero</a:t>
            </a:r>
            <a:endParaRPr sz="1200" b="0" i="0" u="none" strike="noStrike" cap="none" baseline="0" dirty="0">
              <a:solidFill>
                <a:schemeClr val="dk1"/>
              </a:solidFill>
              <a:latin typeface="Calibri"/>
              <a:ea typeface="Calibri"/>
              <a:cs typeface="Calibri"/>
              <a:sym typeface="Calibri"/>
            </a:endParaRPr>
          </a:p>
        </p:txBody>
      </p:sp>
      <p:sp>
        <p:nvSpPr>
          <p:cNvPr id="80" name="Shape 8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183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10720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287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4"/>
        <p:cNvGrpSpPr/>
        <p:nvPr/>
      </p:nvGrpSpPr>
      <p:grpSpPr>
        <a:xfrm>
          <a:off x="0" y="0"/>
          <a:ext cx="0" cy="0"/>
          <a:chOff x="0" y="0"/>
          <a:chExt cx="0" cy="0"/>
        </a:xfrm>
      </p:grpSpPr>
      <p:sp>
        <p:nvSpPr>
          <p:cNvPr id="5995" name="Shape 59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1277234" rtl="0" eaLnBrk="1" fontAlgn="auto" latinLnBrk="0" hangingPunct="1">
              <a:lnSpc>
                <a:spcPct val="100000"/>
              </a:lnSpc>
              <a:spcBef>
                <a:spcPts val="0"/>
              </a:spcBef>
              <a:spcAft>
                <a:spcPts val="0"/>
              </a:spcAft>
              <a:buClrTx/>
              <a:buSzTx/>
              <a:buFontTx/>
              <a:buNone/>
              <a:tabLst/>
              <a:defRPr/>
            </a:pPr>
            <a:r>
              <a:rPr lang="es-EC" dirty="0"/>
              <a:t>Sector</a:t>
            </a:r>
            <a:r>
              <a:rPr lang="es-EC" baseline="0" dirty="0"/>
              <a:t> de </a:t>
            </a:r>
            <a:r>
              <a:rPr lang="es-EC" dirty="0"/>
              <a:t>EPS: </a:t>
            </a:r>
            <a:r>
              <a:rPr lang="es-EC" dirty="0" err="1"/>
              <a:t>Economia</a:t>
            </a:r>
            <a:r>
              <a:rPr lang="es-EC" dirty="0"/>
              <a:t> popular y </a:t>
            </a:r>
            <a:r>
              <a:rPr lang="es-EC" dirty="0" err="1"/>
              <a:t>cuidadana</a:t>
            </a:r>
            <a:endParaRPr lang="es-EC" dirty="0"/>
          </a:p>
          <a:p>
            <a:pPr marL="0" marR="0" indent="0" algn="l" defTabSz="1277234" rtl="0" eaLnBrk="1" fontAlgn="auto" latinLnBrk="0" hangingPunct="1">
              <a:lnSpc>
                <a:spcPct val="100000"/>
              </a:lnSpc>
              <a:spcBef>
                <a:spcPts val="0"/>
              </a:spcBef>
              <a:spcAft>
                <a:spcPts val="0"/>
              </a:spcAft>
              <a:buClrTx/>
              <a:buSzTx/>
              <a:buFontTx/>
              <a:buNone/>
              <a:tabLst/>
              <a:defRPr/>
            </a:pPr>
            <a:r>
              <a:rPr lang="es-EC" dirty="0"/>
              <a:t>Necesita implementar la resolución  279</a:t>
            </a:r>
          </a:p>
          <a:p>
            <a:pPr marL="0" marR="0" indent="0" algn="l" defTabSz="1277234" rtl="0" eaLnBrk="1" fontAlgn="auto" latinLnBrk="0" hangingPunct="1">
              <a:lnSpc>
                <a:spcPct val="100000"/>
              </a:lnSpc>
              <a:spcBef>
                <a:spcPts val="0"/>
              </a:spcBef>
              <a:spcAft>
                <a:spcPts val="0"/>
              </a:spcAft>
              <a:buClrTx/>
              <a:buSzTx/>
              <a:buFontTx/>
              <a:buNone/>
              <a:tabLst/>
              <a:defRPr/>
            </a:pPr>
            <a:r>
              <a:rPr lang="es-EC" dirty="0"/>
              <a:t>Cumplimento obligatorio de la resolución</a:t>
            </a:r>
          </a:p>
          <a:p>
            <a:pPr marL="0" marR="0" indent="0" algn="l" defTabSz="1277234" rtl="0" eaLnBrk="1" fontAlgn="auto" latinLnBrk="0" hangingPunct="1">
              <a:lnSpc>
                <a:spcPct val="100000"/>
              </a:lnSpc>
              <a:spcBef>
                <a:spcPts val="0"/>
              </a:spcBef>
              <a:spcAft>
                <a:spcPts val="0"/>
              </a:spcAft>
              <a:buClrTx/>
              <a:buSzTx/>
              <a:buFontTx/>
              <a:buNone/>
              <a:tabLst/>
              <a:defRPr/>
            </a:pPr>
            <a:r>
              <a:rPr lang="es-EC" dirty="0"/>
              <a:t>Están consientes que la mayoría de artículos son nuevos para la entidad</a:t>
            </a:r>
          </a:p>
          <a:p>
            <a:pPr marL="0" marR="0" indent="0" algn="l" defTabSz="1277234" rtl="0" eaLnBrk="1" fontAlgn="auto" latinLnBrk="0" hangingPunct="1">
              <a:lnSpc>
                <a:spcPct val="100000"/>
              </a:lnSpc>
              <a:spcBef>
                <a:spcPts val="0"/>
              </a:spcBef>
              <a:spcAft>
                <a:spcPts val="0"/>
              </a:spcAft>
              <a:buClrTx/>
              <a:buSzTx/>
              <a:buFontTx/>
              <a:buNone/>
              <a:tabLst/>
              <a:defRPr/>
            </a:pPr>
            <a:r>
              <a:rPr lang="es-EC" dirty="0"/>
              <a:t>Lo que necesitan es un despliegue a la norma y la determinación de brechas</a:t>
            </a:r>
          </a:p>
          <a:p>
            <a:pPr>
              <a:spcBef>
                <a:spcPts val="0"/>
              </a:spcBef>
              <a:buNone/>
            </a:pPr>
            <a:endParaRPr dirty="0"/>
          </a:p>
        </p:txBody>
      </p:sp>
      <p:sp>
        <p:nvSpPr>
          <p:cNvPr id="5996" name="Shape 599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652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418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s-EC" sz="1200" b="0" i="0" u="none" strike="noStrike" kern="1200" cap="none" baseline="0" dirty="0">
                <a:solidFill>
                  <a:schemeClr val="dk1"/>
                </a:solidFill>
                <a:effectLst/>
                <a:latin typeface="Calibri"/>
                <a:ea typeface="Calibri"/>
                <a:cs typeface="Calibri"/>
                <a:sym typeface="Calibri"/>
              </a:rPr>
              <a:t>La telemedicina mejora la atención médica al facilitar el acceso de los pacientes a especialistas.</a:t>
            </a:r>
          </a:p>
          <a:p>
            <a:pPr marL="0" marR="0" indent="0" algn="l" defTabSz="1277234" rtl="0" eaLnBrk="1" fontAlgn="auto" latinLnBrk="0" hangingPunct="1">
              <a:lnSpc>
                <a:spcPct val="100000"/>
              </a:lnSpc>
              <a:spcBef>
                <a:spcPts val="0"/>
              </a:spcBef>
              <a:spcAft>
                <a:spcPts val="0"/>
              </a:spcAft>
              <a:buClrTx/>
              <a:buSzTx/>
              <a:buFontTx/>
              <a:buNone/>
              <a:tabLst/>
              <a:defRPr/>
            </a:pPr>
            <a:r>
              <a:rPr lang="es-EC" sz="1200" b="0" i="0" u="none" strike="noStrike" kern="1200" cap="none" baseline="0" dirty="0">
                <a:solidFill>
                  <a:schemeClr val="dk1"/>
                </a:solidFill>
                <a:effectLst/>
                <a:latin typeface="Calibri"/>
                <a:cs typeface="Calibri"/>
                <a:sym typeface="Calibri"/>
              </a:rPr>
              <a:t>Los pacientes </a:t>
            </a:r>
            <a:r>
              <a:rPr lang="es-EC" sz="1200" b="0" i="0" u="none" strike="noStrike" kern="1200" cap="none" baseline="0" dirty="0">
                <a:solidFill>
                  <a:schemeClr val="dk1"/>
                </a:solidFill>
                <a:effectLst/>
                <a:latin typeface="Calibri"/>
                <a:ea typeface="Calibri"/>
                <a:cs typeface="Calibri"/>
                <a:sym typeface="Calibri"/>
              </a:rPr>
              <a:t>tienen videollamadas con médico a través de Internet, lo que les permite no solo describir los síntomas sino también mostrar síntomas visibles. </a:t>
            </a:r>
          </a:p>
          <a:p>
            <a:endParaRPr lang="es-EC" dirty="0"/>
          </a:p>
          <a:p>
            <a:pPr marL="0" marR="0" indent="0" algn="l" defTabSz="1277234" rtl="0" eaLnBrk="1" fontAlgn="auto" latinLnBrk="0" hangingPunct="1">
              <a:lnSpc>
                <a:spcPct val="100000"/>
              </a:lnSpc>
              <a:spcBef>
                <a:spcPts val="0"/>
              </a:spcBef>
              <a:spcAft>
                <a:spcPts val="0"/>
              </a:spcAft>
              <a:buClrTx/>
              <a:buSzTx/>
              <a:buFontTx/>
              <a:buNone/>
              <a:tabLst/>
              <a:defRPr/>
            </a:pPr>
            <a:r>
              <a:rPr lang="es-EC" b="1" dirty="0"/>
              <a:t>EJEMPLO </a:t>
            </a:r>
            <a:r>
              <a:rPr lang="es-EC" sz="1200" b="0" i="0" u="none" strike="noStrike" kern="1200" cap="none" baseline="0" dirty="0">
                <a:solidFill>
                  <a:schemeClr val="dk1"/>
                </a:solidFill>
                <a:effectLst/>
                <a:latin typeface="Calibri"/>
                <a:ea typeface="Calibri"/>
                <a:cs typeface="Calibri"/>
                <a:sym typeface="Calibri"/>
              </a:rPr>
              <a:t>Su servicio NowClinic brinda una atención virtual 24/7 para que los clientes tengan una cita virtual con un médico, con un tiempo de espera generalmente de menos de 10 minutos. La aplicación está disponible para dispositivos iOS y Android. También nos da la facilidad de que nos avisan cuando podamos tener una cita</a:t>
            </a:r>
          </a:p>
          <a:p>
            <a:pPr marL="0" marR="0" indent="0" algn="l" defTabSz="1277234" rtl="0" eaLnBrk="1" fontAlgn="auto" latinLnBrk="0" hangingPunct="1">
              <a:lnSpc>
                <a:spcPct val="100000"/>
              </a:lnSpc>
              <a:spcBef>
                <a:spcPts val="0"/>
              </a:spcBef>
              <a:spcAft>
                <a:spcPts val="0"/>
              </a:spcAft>
              <a:buClrTx/>
              <a:buSzTx/>
              <a:buFontTx/>
              <a:buNone/>
              <a:tabLst/>
              <a:defRPr/>
            </a:pPr>
            <a:endParaRPr lang="es-EC" b="1" dirty="0"/>
          </a:p>
          <a:p>
            <a:pPr marL="0" marR="0" indent="0" algn="l" defTabSz="1277234" rtl="0" eaLnBrk="1" fontAlgn="auto" latinLnBrk="0" hangingPunct="1">
              <a:lnSpc>
                <a:spcPct val="100000"/>
              </a:lnSpc>
              <a:spcBef>
                <a:spcPts val="0"/>
              </a:spcBef>
              <a:spcAft>
                <a:spcPts val="0"/>
              </a:spcAft>
              <a:buClrTx/>
              <a:buSzTx/>
              <a:buFontTx/>
              <a:buNone/>
              <a:tabLst/>
              <a:defRPr/>
            </a:pPr>
            <a:r>
              <a:rPr lang="es-EC" sz="1200" b="0" i="0" u="none" strike="noStrike" kern="1200" cap="none" baseline="0" dirty="0">
                <a:solidFill>
                  <a:schemeClr val="dk1"/>
                </a:solidFill>
                <a:effectLst/>
                <a:latin typeface="Calibri"/>
                <a:ea typeface="Calibri"/>
                <a:cs typeface="Calibri"/>
                <a:sym typeface="Calibri"/>
              </a:rPr>
              <a:t>Las empresas también se benefician de la telemedicina. Por lo tanto, Adecco, una compañía global de personal, en asociación con American Well (empresa de telemedicina), ha puesto en práctica servicios de telemedicina para su personal. En el cual  44% de los empleados de Adeccolo que ha proporciado un ahorro a la compañia</a:t>
            </a:r>
          </a:p>
          <a:p>
            <a:endParaRPr lang="es-EC" b="1" dirty="0"/>
          </a:p>
        </p:txBody>
      </p:sp>
      <p:sp>
        <p:nvSpPr>
          <p:cNvPr id="248" name="Shape 24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794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kern="1200" cap="none" baseline="0" dirty="0">
                <a:solidFill>
                  <a:schemeClr val="dk1"/>
                </a:solidFill>
                <a:effectLst/>
                <a:latin typeface="Calibri"/>
                <a:ea typeface="Calibri"/>
                <a:cs typeface="Calibri"/>
                <a:sym typeface="Calibri"/>
              </a:rPr>
              <a:t>Un plan de medicina dispone de distintos tipos de coberturas como por ejemplo:</a:t>
            </a:r>
            <a:endParaRPr sz="1200" b="0" i="0" u="none" strike="noStrike" cap="none" baseline="0" dirty="0">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721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cap="none" baseline="0" dirty="0">
                <a:solidFill>
                  <a:schemeClr val="dk1"/>
                </a:solidFill>
                <a:latin typeface="Calibri"/>
                <a:ea typeface="Calibri"/>
                <a:cs typeface="Calibri"/>
                <a:sym typeface="Calibri"/>
              </a:rPr>
              <a:t>PARA EL 2019 SOLO ESTA DISPONIBLE LA INFORMACIÓN HASTA EL PROMER TRIMETRES</a:t>
            </a:r>
            <a:endParaRPr sz="1200" b="0" i="0" u="none" strike="noStrike" cap="none" baseline="0"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150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s-EC" sz="1200" b="0" i="0" u="none" strike="noStrike" cap="none" baseline="0" dirty="0">
                <a:solidFill>
                  <a:schemeClr val="dk1"/>
                </a:solidFill>
                <a:latin typeface="Calibri"/>
                <a:ea typeface="Calibri"/>
                <a:cs typeface="Calibri"/>
                <a:sym typeface="Calibri"/>
              </a:rPr>
              <a:t>PARA EL 2019 SOLO ESTA DISPONIBLE LA INFORMACIÓN HASTA EL PROMER TRIMETRES</a:t>
            </a:r>
            <a:endParaRPr sz="1200" b="0" i="0" u="none" strike="noStrike" cap="none" baseline="0"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0841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_plank">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72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56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7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64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8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0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9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382692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4229604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394132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reak section">
    <p:spTree>
      <p:nvGrpSpPr>
        <p:cNvPr id="1" name="Shape 10"/>
        <p:cNvGrpSpPr/>
        <p:nvPr/>
      </p:nvGrpSpPr>
      <p:grpSpPr>
        <a:xfrm>
          <a:off x="0" y="0"/>
          <a:ext cx="0" cy="0"/>
          <a:chOff x="0" y="0"/>
          <a:chExt cx="0" cy="0"/>
        </a:xfrm>
      </p:grpSpPr>
      <p:grpSp>
        <p:nvGrpSpPr>
          <p:cNvPr id="11" name="Shape 11"/>
          <p:cNvGrpSpPr/>
          <p:nvPr/>
        </p:nvGrpSpPr>
        <p:grpSpPr>
          <a:xfrm>
            <a:off x="1" y="6591053"/>
            <a:ext cx="9909361" cy="279080"/>
            <a:chOff x="0" y="5019576"/>
            <a:chExt cx="7309107" cy="133199"/>
          </a:xfrm>
        </p:grpSpPr>
        <p:sp>
          <p:nvSpPr>
            <p:cNvPr id="12" name="Shape 12"/>
            <p:cNvSpPr/>
            <p:nvPr/>
          </p:nvSpPr>
          <p:spPr>
            <a:xfrm>
              <a:off x="0" y="5019576"/>
              <a:ext cx="1219199" cy="1331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13" name="Shape 13"/>
            <p:cNvSpPr/>
            <p:nvPr/>
          </p:nvSpPr>
          <p:spPr>
            <a:xfrm>
              <a:off x="1219983" y="5019576"/>
              <a:ext cx="1219199" cy="133199"/>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14" name="Shape 14"/>
            <p:cNvSpPr/>
            <p:nvPr/>
          </p:nvSpPr>
          <p:spPr>
            <a:xfrm>
              <a:off x="2438400" y="5019576"/>
              <a:ext cx="1219199" cy="133199"/>
            </a:xfrm>
            <a:prstGeom prst="rect">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15" name="Shape 15"/>
            <p:cNvSpPr/>
            <p:nvPr/>
          </p:nvSpPr>
          <p:spPr>
            <a:xfrm>
              <a:off x="3653307" y="5019576"/>
              <a:ext cx="1219199" cy="133199"/>
            </a:xfrm>
            <a:prstGeom prst="rect">
              <a:avLst/>
            </a:prstGeom>
            <a:solidFill>
              <a:schemeClr val="accent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16" name="Shape 16"/>
            <p:cNvSpPr/>
            <p:nvPr/>
          </p:nvSpPr>
          <p:spPr>
            <a:xfrm>
              <a:off x="4870939" y="5019576"/>
              <a:ext cx="1219199" cy="133199"/>
            </a:xfrm>
            <a:prstGeom prst="rect">
              <a:avLst/>
            </a:prstGeom>
            <a:solidFill>
              <a:schemeClr val="accent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17" name="Shape 17"/>
            <p:cNvSpPr/>
            <p:nvPr/>
          </p:nvSpPr>
          <p:spPr>
            <a:xfrm>
              <a:off x="6089907" y="5019576"/>
              <a:ext cx="1219199" cy="133199"/>
            </a:xfrm>
            <a:prstGeom prst="rect">
              <a:avLst/>
            </a:prstGeom>
            <a:solidFill>
              <a:schemeClr val="accent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xmlns="" id="{C984BCAE-4751-4016-9AB6-7BECCAEB5EE6}"/>
              </a:ext>
            </a:extLst>
          </p:cNvPr>
          <p:cNvSpPr>
            <a:spLocks noGrp="1"/>
          </p:cNvSpPr>
          <p:nvPr>
            <p:ph type="pic" idx="16" hasCustomPrompt="1"/>
          </p:nvPr>
        </p:nvSpPr>
        <p:spPr>
          <a:xfrm>
            <a:off x="4599919" y="0"/>
            <a:ext cx="5306083"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75">
                <a:latin typeface="Arial" pitchFamily="34" charset="0"/>
                <a:cs typeface="Arial" pitchFamily="34" charset="0"/>
              </a:defRPr>
            </a:lvl1pPr>
            <a:lvl2pPr marL="371455" indent="0">
              <a:buNone/>
              <a:defRPr sz="2275"/>
            </a:lvl2pPr>
            <a:lvl3pPr marL="742909" indent="0">
              <a:buNone/>
              <a:defRPr sz="1950"/>
            </a:lvl3pPr>
            <a:lvl4pPr marL="1114364" indent="0">
              <a:buNone/>
              <a:defRPr sz="1625"/>
            </a:lvl4pPr>
            <a:lvl5pPr marL="1485817" indent="0">
              <a:buNone/>
              <a:defRPr sz="1625"/>
            </a:lvl5pPr>
            <a:lvl6pPr marL="1857271" indent="0">
              <a:buNone/>
              <a:defRPr sz="1625"/>
            </a:lvl6pPr>
            <a:lvl7pPr marL="2228725" indent="0">
              <a:buNone/>
              <a:defRPr sz="1625"/>
            </a:lvl7pPr>
            <a:lvl8pPr marL="2600180" indent="0">
              <a:buNone/>
              <a:defRPr sz="1625"/>
            </a:lvl8pPr>
            <a:lvl9pPr marL="2971635"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310309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xmlns="" id="{C2ABD529-FE83-4068-B43D-09D8C61354D1}"/>
              </a:ext>
            </a:extLst>
          </p:cNvPr>
          <p:cNvSpPr>
            <a:spLocks noGrp="1"/>
          </p:cNvSpPr>
          <p:nvPr>
            <p:ph type="pic" idx="11" hasCustomPrompt="1"/>
          </p:nvPr>
        </p:nvSpPr>
        <p:spPr>
          <a:xfrm>
            <a:off x="1842333" y="846035"/>
            <a:ext cx="4493117"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975">
                <a:latin typeface="+mn-lt"/>
                <a:cs typeface="Arial" pitchFamily="34" charset="0"/>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3851956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xmlns="" id="{9724905C-0466-437C-B401-0D9138D8404B}"/>
              </a:ext>
            </a:extLst>
          </p:cNvPr>
          <p:cNvSpPr>
            <a:spLocks noGrp="1"/>
          </p:cNvSpPr>
          <p:nvPr>
            <p:ph type="pic" sz="quarter" idx="11" hasCustomPrompt="1"/>
          </p:nvPr>
        </p:nvSpPr>
        <p:spPr>
          <a:xfrm>
            <a:off x="4393196"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xmlns="" id="{07F0600E-0EC8-4BFF-B37B-C982DE03E9B0}"/>
              </a:ext>
            </a:extLst>
          </p:cNvPr>
          <p:cNvSpPr>
            <a:spLocks noGrp="1"/>
          </p:cNvSpPr>
          <p:nvPr>
            <p:ph type="pic" sz="quarter" idx="12" hasCustomPrompt="1"/>
          </p:nvPr>
        </p:nvSpPr>
        <p:spPr>
          <a:xfrm>
            <a:off x="6162537"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xmlns="" id="{D49170B7-DADE-4D0A-8BF8-230A982B746F}"/>
              </a:ext>
            </a:extLst>
          </p:cNvPr>
          <p:cNvSpPr>
            <a:spLocks noGrp="1"/>
          </p:cNvSpPr>
          <p:nvPr>
            <p:ph type="pic" sz="quarter" idx="13" hasCustomPrompt="1"/>
          </p:nvPr>
        </p:nvSpPr>
        <p:spPr>
          <a:xfrm>
            <a:off x="7931877"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50445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4D42F50A-D54B-4085-9B51-D4561AE43789}"/>
              </a:ext>
            </a:extLst>
          </p:cNvPr>
          <p:cNvSpPr>
            <a:spLocks noGrp="1"/>
          </p:cNvSpPr>
          <p:nvPr>
            <p:ph type="pic" sz="quarter" idx="11" hasCustomPrompt="1"/>
          </p:nvPr>
        </p:nvSpPr>
        <p:spPr>
          <a:xfrm>
            <a:off x="2695762" y="659466"/>
            <a:ext cx="4514479"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625">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87438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2ADD304-27A2-4440-9E8E-8F11D3F9CA18}"/>
              </a:ext>
            </a:extLst>
          </p:cNvPr>
          <p:cNvSpPr>
            <a:spLocks noGrp="1"/>
          </p:cNvSpPr>
          <p:nvPr>
            <p:ph type="pic" idx="16" hasCustomPrompt="1"/>
          </p:nvPr>
        </p:nvSpPr>
        <p:spPr>
          <a:xfrm>
            <a:off x="1" y="0"/>
            <a:ext cx="6715721"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975">
                <a:latin typeface="Arial" pitchFamily="34" charset="0"/>
                <a:cs typeface="Arial" pitchFamily="34" charset="0"/>
              </a:defRPr>
            </a:lvl1pPr>
            <a:lvl2pPr marL="371482" indent="0">
              <a:buNone/>
              <a:defRPr sz="2275"/>
            </a:lvl2pPr>
            <a:lvl3pPr marL="742965" indent="0">
              <a:buNone/>
              <a:defRPr sz="1950"/>
            </a:lvl3pPr>
            <a:lvl4pPr marL="1114447" indent="0">
              <a:buNone/>
              <a:defRPr sz="1625"/>
            </a:lvl4pPr>
            <a:lvl5pPr marL="1485928" indent="0">
              <a:buNone/>
              <a:defRPr sz="1625"/>
            </a:lvl5pPr>
            <a:lvl6pPr marL="1857411" indent="0">
              <a:buNone/>
              <a:defRPr sz="1625"/>
            </a:lvl6pPr>
            <a:lvl7pPr marL="2228893" indent="0">
              <a:buNone/>
              <a:defRPr sz="1625"/>
            </a:lvl7pPr>
            <a:lvl8pPr marL="2600375" indent="0">
              <a:buNone/>
              <a:defRPr sz="1625"/>
            </a:lvl8pPr>
            <a:lvl9pPr marL="2971857"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3550474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678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646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083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007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3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asic">
    <p:spTree>
      <p:nvGrpSpPr>
        <p:cNvPr id="1" name="Shape 18"/>
        <p:cNvGrpSpPr/>
        <p:nvPr/>
      </p:nvGrpSpPr>
      <p:grpSpPr>
        <a:xfrm>
          <a:off x="0" y="0"/>
          <a:ext cx="0" cy="0"/>
          <a:chOff x="0" y="0"/>
          <a:chExt cx="0" cy="0"/>
        </a:xfrm>
      </p:grpSpPr>
      <p:sp>
        <p:nvSpPr>
          <p:cNvPr id="19" name="Shape 19"/>
          <p:cNvSpPr/>
          <p:nvPr/>
        </p:nvSpPr>
        <p:spPr>
          <a:xfrm rot="5400000">
            <a:off x="9285162" y="384299"/>
            <a:ext cx="457199" cy="536467"/>
          </a:xfrm>
          <a:prstGeom prst="homePlate">
            <a:avLst>
              <a:gd name="adj" fmla="val 31901"/>
            </a:avLst>
          </a:prstGeom>
          <a:solidFill>
            <a:srgbClr val="BFBFBF"/>
          </a:solid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dirty="0">
              <a:solidFill>
                <a:schemeClr val="lt1"/>
              </a:solidFill>
              <a:latin typeface="Roboto Condensed"/>
              <a:ea typeface="Roboto Condensed"/>
              <a:cs typeface="Roboto Condensed"/>
              <a:sym typeface="Roboto Condensed"/>
            </a:endParaRPr>
          </a:p>
        </p:txBody>
      </p:sp>
      <p:sp>
        <p:nvSpPr>
          <p:cNvPr id="20" name="Shape 20"/>
          <p:cNvSpPr txBox="1"/>
          <p:nvPr/>
        </p:nvSpPr>
        <p:spPr>
          <a:xfrm>
            <a:off x="9217756" y="332474"/>
            <a:ext cx="591933" cy="538399"/>
          </a:xfrm>
          <a:prstGeom prst="rect">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3F3F3F"/>
              </a:buClr>
              <a:buSzPct val="25000"/>
              <a:buFont typeface="Roboto Condensed"/>
              <a:buNone/>
            </a:pPr>
            <a:fld id="{00000000-1234-1234-1234-123412341234}" type="slidenum">
              <a:rPr lang="en-US" sz="900" b="1" i="0" u="none" strike="noStrike" cap="none" baseline="0">
                <a:solidFill>
                  <a:srgbClr val="3F3F3F"/>
                </a:solidFill>
                <a:latin typeface="Roboto Condensed"/>
                <a:ea typeface="Roboto Condensed"/>
                <a:cs typeface="Roboto Condensed"/>
                <a:sym typeface="Roboto Condensed"/>
              </a:rPr>
              <a:pPr marL="0" marR="0" lvl="0" indent="0" algn="ctr" rtl="0">
                <a:lnSpc>
                  <a:spcPct val="100000"/>
                </a:lnSpc>
                <a:spcBef>
                  <a:spcPts val="0"/>
                </a:spcBef>
                <a:spcAft>
                  <a:spcPts val="0"/>
                </a:spcAft>
                <a:buClr>
                  <a:srgbClr val="3F3F3F"/>
                </a:buClr>
                <a:buSzPct val="25000"/>
                <a:buFont typeface="Roboto Condensed"/>
                <a:buNone/>
              </a:pPr>
              <a:t>‹Nº›</a:t>
            </a:fld>
            <a:endParaRPr lang="en-US" sz="900" b="1" i="0" u="none" strike="noStrike" cap="none" baseline="0" dirty="0">
              <a:solidFill>
                <a:srgbClr val="3F3F3F"/>
              </a:solidFill>
              <a:latin typeface="Roboto Condensed"/>
              <a:ea typeface="Roboto Condensed"/>
              <a:cs typeface="Roboto Condensed"/>
              <a:sym typeface="Roboto Condensed"/>
            </a:endParaRPr>
          </a:p>
        </p:txBody>
      </p:sp>
      <p:sp>
        <p:nvSpPr>
          <p:cNvPr id="21" name="Shape 21"/>
          <p:cNvSpPr txBox="1">
            <a:spLocks noGrp="1"/>
          </p:cNvSpPr>
          <p:nvPr>
            <p:ph type="title"/>
          </p:nvPr>
        </p:nvSpPr>
        <p:spPr>
          <a:xfrm>
            <a:off x="914226" y="226978"/>
            <a:ext cx="8077332" cy="381199"/>
          </a:xfrm>
          <a:prstGeom prst="rect">
            <a:avLst/>
          </a:prstGeom>
          <a:noFill/>
          <a:ln>
            <a:noFill/>
          </a:ln>
        </p:spPr>
        <p:txBody>
          <a:bodyPr lIns="91425" tIns="91425" rIns="91425" bIns="91425" anchor="ctr" anchorCtr="0"/>
          <a:lstStyle>
            <a:lvl1pPr algn="ctr" rtl="0">
              <a:spcBef>
                <a:spcPts val="0"/>
              </a:spcBef>
              <a:buClr>
                <a:srgbClr val="666666"/>
              </a:buClr>
              <a:buFont typeface="Roboto"/>
              <a:buNone/>
              <a:defRPr sz="2100" b="1">
                <a:solidFill>
                  <a:srgbClr val="666666"/>
                </a:solidFill>
                <a:latin typeface="Roboto"/>
                <a:ea typeface="Roboto"/>
                <a:cs typeface="Roboto"/>
                <a:sym typeface="Roboto"/>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endParaRPr/>
          </a:p>
        </p:txBody>
      </p:sp>
      <p:sp>
        <p:nvSpPr>
          <p:cNvPr id="22" name="Shape 22"/>
          <p:cNvSpPr txBox="1">
            <a:spLocks noGrp="1"/>
          </p:cNvSpPr>
          <p:nvPr>
            <p:ph type="subTitle" idx="1"/>
          </p:nvPr>
        </p:nvSpPr>
        <p:spPr>
          <a:xfrm>
            <a:off x="914225" y="653681"/>
            <a:ext cx="7995433" cy="3811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666666"/>
              </a:buClr>
              <a:buFont typeface="Roboto"/>
              <a:buNone/>
              <a:defRPr sz="1350" b="0" i="0" u="none" strike="noStrike" cap="none" baseline="0">
                <a:solidFill>
                  <a:srgbClr val="666666"/>
                </a:solidFill>
                <a:latin typeface="Roboto"/>
                <a:ea typeface="Roboto"/>
                <a:cs typeface="Roboto"/>
                <a:sym typeface="Roboto"/>
              </a:defRPr>
            </a:lvl1pPr>
            <a:lvl2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2pPr>
            <a:lvl3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3pPr>
            <a:lvl4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4pPr>
            <a:lvl5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5pPr>
            <a:lvl6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6pPr>
            <a:lvl7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7pPr>
            <a:lvl8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8pPr>
            <a:lvl9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753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10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7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141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552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80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6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2850894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2346271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6E16425B-2A42-409E-BD07-64554C49ED28}"/>
              </a:ext>
            </a:extLst>
          </p:cNvPr>
          <p:cNvSpPr>
            <a:spLocks noGrp="1"/>
          </p:cNvSpPr>
          <p:nvPr>
            <p:ph type="pic" sz="quarter" idx="13"/>
          </p:nvPr>
        </p:nvSpPr>
        <p:spPr>
          <a:xfrm>
            <a:off x="0" y="0"/>
            <a:ext cx="9906000" cy="6858000"/>
          </a:xfr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3054350" y="3945599"/>
            <a:ext cx="6356350" cy="1380476"/>
          </a:xfrm>
        </p:spPr>
        <p:txBody>
          <a:bodyPr lIns="0" rIns="0" anchor="b">
            <a:noAutofit/>
          </a:bodyPr>
          <a:lstStyle>
            <a:lvl1pPr algn="r">
              <a:defRPr lang="en-US" sz="65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4718913" y="5651650"/>
            <a:ext cx="4691788" cy="440388"/>
          </a:xfrm>
        </p:spPr>
        <p:txBody>
          <a:bodyPr lIns="0" rIns="0">
            <a:normAutofit/>
          </a:bodyPr>
          <a:lstStyle>
            <a:lvl1pPr marL="0" indent="0" algn="r">
              <a:buNone/>
              <a:defRPr lang="en-US" sz="195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5178" indent="0" algn="ctr">
              <a:buNone/>
              <a:defRPr>
                <a:solidFill>
                  <a:schemeClr val="tx1">
                    <a:tint val="75000"/>
                  </a:schemeClr>
                </a:solidFill>
              </a:defRPr>
            </a:lvl2pPr>
            <a:lvl3pPr marL="990355" indent="0" algn="ctr">
              <a:buNone/>
              <a:defRPr>
                <a:solidFill>
                  <a:schemeClr val="tx1">
                    <a:tint val="75000"/>
                  </a:schemeClr>
                </a:solidFill>
              </a:defRPr>
            </a:lvl3pPr>
            <a:lvl4pPr marL="1485533" indent="0" algn="ctr">
              <a:buNone/>
              <a:defRPr>
                <a:solidFill>
                  <a:schemeClr val="tx1">
                    <a:tint val="75000"/>
                  </a:schemeClr>
                </a:solidFill>
              </a:defRPr>
            </a:lvl4pPr>
            <a:lvl5pPr marL="1980710" indent="0" algn="ctr">
              <a:buNone/>
              <a:defRPr>
                <a:solidFill>
                  <a:schemeClr val="tx1">
                    <a:tint val="75000"/>
                  </a:schemeClr>
                </a:solidFill>
              </a:defRPr>
            </a:lvl5pPr>
            <a:lvl6pPr marL="2475888" indent="0" algn="ctr">
              <a:buNone/>
              <a:defRPr>
                <a:solidFill>
                  <a:schemeClr val="tx1">
                    <a:tint val="75000"/>
                  </a:schemeClr>
                </a:solidFill>
              </a:defRPr>
            </a:lvl6pPr>
            <a:lvl7pPr marL="2971065" indent="0" algn="ctr">
              <a:buNone/>
              <a:defRPr>
                <a:solidFill>
                  <a:schemeClr val="tx1">
                    <a:tint val="75000"/>
                  </a:schemeClr>
                </a:solidFill>
              </a:defRPr>
            </a:lvl7pPr>
            <a:lvl8pPr marL="3466242" indent="0" algn="ctr">
              <a:buNone/>
              <a:defRPr>
                <a:solidFill>
                  <a:schemeClr val="tx1">
                    <a:tint val="75000"/>
                  </a:schemeClr>
                </a:solidFill>
              </a:defRPr>
            </a:lvl8pPr>
            <a:lvl9pPr marL="396142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icture Placeholder 11">
            <a:extLst>
              <a:ext uri="{FF2B5EF4-FFF2-40B4-BE49-F238E27FC236}">
                <a16:creationId xmlns:a16="http://schemas.microsoft.com/office/drawing/2014/main" xmlns="" id="{A44978E7-8DCC-4370-A827-019C0A465DB1}"/>
              </a:ext>
            </a:extLst>
          </p:cNvPr>
          <p:cNvSpPr>
            <a:spLocks noGrp="1"/>
          </p:cNvSpPr>
          <p:nvPr>
            <p:ph type="pic" sz="quarter" idx="14"/>
          </p:nvPr>
        </p:nvSpPr>
        <p:spPr>
          <a:xfrm>
            <a:off x="132890" y="1543725"/>
            <a:ext cx="3251661" cy="3991888"/>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2275">
                <a:solidFill>
                  <a:schemeClr val="bg1"/>
                </a:solidFill>
              </a:defRPr>
            </a:lvl1pPr>
          </a:lstStyle>
          <a:p>
            <a:endParaRPr lang="en-IN" dirty="0"/>
          </a:p>
        </p:txBody>
      </p:sp>
    </p:spTree>
    <p:extLst>
      <p:ext uri="{BB962C8B-B14F-4D97-AF65-F5344CB8AC3E}">
        <p14:creationId xmlns:p14="http://schemas.microsoft.com/office/powerpoint/2010/main" val="418388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7"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Shape 4">
            <a:extLst>
              <a:ext uri="{FF2B5EF4-FFF2-40B4-BE49-F238E27FC236}">
                <a16:creationId xmlns:a16="http://schemas.microsoft.com/office/drawing/2014/main" xmlns="" id="{468F6418-2F54-45D4-A57F-70F7C2212E90}"/>
              </a:ext>
            </a:extLst>
          </p:cNvPr>
          <p:cNvSpPr/>
          <p:nvPr userDrawn="1"/>
        </p:nvSpPr>
        <p:spPr>
          <a:xfrm>
            <a:off x="-16294" y="5839007"/>
            <a:ext cx="992229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sz="1462" dirty="0"/>
          </a:p>
        </p:txBody>
      </p:sp>
    </p:spTree>
    <p:extLst>
      <p:ext uri="{BB962C8B-B14F-4D97-AF65-F5344CB8AC3E}">
        <p14:creationId xmlns:p14="http://schemas.microsoft.com/office/powerpoint/2010/main" val="677825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xmlns="" id="{C984BCAE-4751-4016-9AB6-7BECCAEB5EE6}"/>
              </a:ext>
            </a:extLst>
          </p:cNvPr>
          <p:cNvSpPr>
            <a:spLocks noGrp="1"/>
          </p:cNvSpPr>
          <p:nvPr>
            <p:ph type="pic" idx="16" hasCustomPrompt="1"/>
          </p:nvPr>
        </p:nvSpPr>
        <p:spPr>
          <a:xfrm>
            <a:off x="4599919" y="0"/>
            <a:ext cx="5306083"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75">
                <a:latin typeface="Arial" pitchFamily="34" charset="0"/>
                <a:cs typeface="Arial" pitchFamily="34" charset="0"/>
              </a:defRPr>
            </a:lvl1pPr>
            <a:lvl2pPr marL="371455" indent="0">
              <a:buNone/>
              <a:defRPr sz="2275"/>
            </a:lvl2pPr>
            <a:lvl3pPr marL="742909" indent="0">
              <a:buNone/>
              <a:defRPr sz="1950"/>
            </a:lvl3pPr>
            <a:lvl4pPr marL="1114364" indent="0">
              <a:buNone/>
              <a:defRPr sz="1625"/>
            </a:lvl4pPr>
            <a:lvl5pPr marL="1485817" indent="0">
              <a:buNone/>
              <a:defRPr sz="1625"/>
            </a:lvl5pPr>
            <a:lvl6pPr marL="1857271" indent="0">
              <a:buNone/>
              <a:defRPr sz="1625"/>
            </a:lvl6pPr>
            <a:lvl7pPr marL="2228725" indent="0">
              <a:buNone/>
              <a:defRPr sz="1625"/>
            </a:lvl7pPr>
            <a:lvl8pPr marL="2600180" indent="0">
              <a:buNone/>
              <a:defRPr sz="1625"/>
            </a:lvl8pPr>
            <a:lvl9pPr marL="2971635"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1471505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mages and Contents Layout">
    <p:bg>
      <p:bgPr>
        <a:solidFill>
          <a:schemeClr val="accent2"/>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822425" y="0"/>
            <a:ext cx="2300705" cy="4293096"/>
          </a:xfrm>
          <a:prstGeom prst="rect">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7605295" y="2564904"/>
            <a:ext cx="2300705" cy="4293096"/>
          </a:xfrm>
          <a:prstGeom prst="rect">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Tree>
    <p:extLst>
      <p:ext uri="{BB962C8B-B14F-4D97-AF65-F5344CB8AC3E}">
        <p14:creationId xmlns:p14="http://schemas.microsoft.com/office/powerpoint/2010/main" val="1100556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xmlns="" id="{C2ABD529-FE83-4068-B43D-09D8C61354D1}"/>
              </a:ext>
            </a:extLst>
          </p:cNvPr>
          <p:cNvSpPr>
            <a:spLocks noGrp="1"/>
          </p:cNvSpPr>
          <p:nvPr>
            <p:ph type="pic" idx="11" hasCustomPrompt="1"/>
          </p:nvPr>
        </p:nvSpPr>
        <p:spPr>
          <a:xfrm>
            <a:off x="1842333" y="846035"/>
            <a:ext cx="4493117"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975">
                <a:latin typeface="+mn-lt"/>
                <a:cs typeface="Arial" pitchFamily="34" charset="0"/>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3467061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xmlns="" id="{9724905C-0466-437C-B401-0D9138D8404B}"/>
              </a:ext>
            </a:extLst>
          </p:cNvPr>
          <p:cNvSpPr>
            <a:spLocks noGrp="1"/>
          </p:cNvSpPr>
          <p:nvPr>
            <p:ph type="pic" sz="quarter" idx="11" hasCustomPrompt="1"/>
          </p:nvPr>
        </p:nvSpPr>
        <p:spPr>
          <a:xfrm>
            <a:off x="4393196"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xmlns="" id="{07F0600E-0EC8-4BFF-B37B-C982DE03E9B0}"/>
              </a:ext>
            </a:extLst>
          </p:cNvPr>
          <p:cNvSpPr>
            <a:spLocks noGrp="1"/>
          </p:cNvSpPr>
          <p:nvPr>
            <p:ph type="pic" sz="quarter" idx="12" hasCustomPrompt="1"/>
          </p:nvPr>
        </p:nvSpPr>
        <p:spPr>
          <a:xfrm>
            <a:off x="6162537"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xmlns="" id="{D49170B7-DADE-4D0A-8BF8-230A982B746F}"/>
              </a:ext>
            </a:extLst>
          </p:cNvPr>
          <p:cNvSpPr>
            <a:spLocks noGrp="1"/>
          </p:cNvSpPr>
          <p:nvPr>
            <p:ph type="pic" sz="quarter" idx="13" hasCustomPrompt="1"/>
          </p:nvPr>
        </p:nvSpPr>
        <p:spPr>
          <a:xfrm>
            <a:off x="7931877" y="2578730"/>
            <a:ext cx="1451345" cy="1786271"/>
          </a:xfrm>
          <a:prstGeom prst="ellipse">
            <a:avLst/>
          </a:prstGeom>
          <a:solidFill>
            <a:schemeClr val="bg1">
              <a:lumMod val="95000"/>
            </a:schemeClr>
          </a:solidFill>
        </p:spPr>
        <p:txBody>
          <a:bodyPr lIns="144000" tIns="0" anchor="ctr"/>
          <a:lstStyle>
            <a:lvl1pPr marL="0" indent="0" algn="ctr">
              <a:buNone/>
              <a:defRPr sz="975"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28008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4D42F50A-D54B-4085-9B51-D4561AE43789}"/>
              </a:ext>
            </a:extLst>
          </p:cNvPr>
          <p:cNvSpPr>
            <a:spLocks noGrp="1"/>
          </p:cNvSpPr>
          <p:nvPr>
            <p:ph type="pic" sz="quarter" idx="11" hasCustomPrompt="1"/>
          </p:nvPr>
        </p:nvSpPr>
        <p:spPr>
          <a:xfrm>
            <a:off x="2695762" y="659466"/>
            <a:ext cx="4514479"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625">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29207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2ADD304-27A2-4440-9E8E-8F11D3F9CA18}"/>
              </a:ext>
            </a:extLst>
          </p:cNvPr>
          <p:cNvSpPr>
            <a:spLocks noGrp="1"/>
          </p:cNvSpPr>
          <p:nvPr>
            <p:ph type="pic" idx="16" hasCustomPrompt="1"/>
          </p:nvPr>
        </p:nvSpPr>
        <p:spPr>
          <a:xfrm>
            <a:off x="1" y="0"/>
            <a:ext cx="6715721"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975">
                <a:latin typeface="Arial" pitchFamily="34" charset="0"/>
                <a:cs typeface="Arial" pitchFamily="34" charset="0"/>
              </a:defRPr>
            </a:lvl1pPr>
            <a:lvl2pPr marL="371482" indent="0">
              <a:buNone/>
              <a:defRPr sz="2275"/>
            </a:lvl2pPr>
            <a:lvl3pPr marL="742965" indent="0">
              <a:buNone/>
              <a:defRPr sz="1950"/>
            </a:lvl3pPr>
            <a:lvl4pPr marL="1114447" indent="0">
              <a:buNone/>
              <a:defRPr sz="1625"/>
            </a:lvl4pPr>
            <a:lvl5pPr marL="1485928" indent="0">
              <a:buNone/>
              <a:defRPr sz="1625"/>
            </a:lvl5pPr>
            <a:lvl6pPr marL="1857411" indent="0">
              <a:buNone/>
              <a:defRPr sz="1625"/>
            </a:lvl6pPr>
            <a:lvl7pPr marL="2228893" indent="0">
              <a:buNone/>
              <a:defRPr sz="1625"/>
            </a:lvl7pPr>
            <a:lvl8pPr marL="2600375" indent="0">
              <a:buNone/>
              <a:defRPr sz="1625"/>
            </a:lvl8pPr>
            <a:lvl9pPr marL="2971857"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3252940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09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empty_p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933670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reak section">
    <p:spTree>
      <p:nvGrpSpPr>
        <p:cNvPr id="1" name="Shape 10"/>
        <p:cNvGrpSpPr/>
        <p:nvPr/>
      </p:nvGrpSpPr>
      <p:grpSpPr>
        <a:xfrm>
          <a:off x="0" y="0"/>
          <a:ext cx="0" cy="0"/>
          <a:chOff x="0" y="0"/>
          <a:chExt cx="0" cy="0"/>
        </a:xfrm>
      </p:grpSpPr>
      <p:grpSp>
        <p:nvGrpSpPr>
          <p:cNvPr id="11" name="Shape 11"/>
          <p:cNvGrpSpPr/>
          <p:nvPr/>
        </p:nvGrpSpPr>
        <p:grpSpPr>
          <a:xfrm>
            <a:off x="1" y="6591053"/>
            <a:ext cx="9909361" cy="279080"/>
            <a:chOff x="0" y="5019576"/>
            <a:chExt cx="7309107" cy="133199"/>
          </a:xfrm>
        </p:grpSpPr>
        <p:sp>
          <p:nvSpPr>
            <p:cNvPr id="12" name="Shape 12"/>
            <p:cNvSpPr/>
            <p:nvPr/>
          </p:nvSpPr>
          <p:spPr>
            <a:xfrm>
              <a:off x="0" y="5019576"/>
              <a:ext cx="1219199" cy="1331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13" name="Shape 13"/>
            <p:cNvSpPr/>
            <p:nvPr/>
          </p:nvSpPr>
          <p:spPr>
            <a:xfrm>
              <a:off x="1219983" y="5019576"/>
              <a:ext cx="1219199" cy="133199"/>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14" name="Shape 14"/>
            <p:cNvSpPr/>
            <p:nvPr/>
          </p:nvSpPr>
          <p:spPr>
            <a:xfrm>
              <a:off x="2438400" y="5019576"/>
              <a:ext cx="1219199" cy="133199"/>
            </a:xfrm>
            <a:prstGeom prst="rect">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15" name="Shape 15"/>
            <p:cNvSpPr/>
            <p:nvPr/>
          </p:nvSpPr>
          <p:spPr>
            <a:xfrm>
              <a:off x="3653307" y="5019576"/>
              <a:ext cx="1219199" cy="133199"/>
            </a:xfrm>
            <a:prstGeom prst="rect">
              <a:avLst/>
            </a:prstGeom>
            <a:solidFill>
              <a:schemeClr val="accent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16" name="Shape 16"/>
            <p:cNvSpPr/>
            <p:nvPr/>
          </p:nvSpPr>
          <p:spPr>
            <a:xfrm>
              <a:off x="4870939" y="5019576"/>
              <a:ext cx="1219199" cy="133199"/>
            </a:xfrm>
            <a:prstGeom prst="rect">
              <a:avLst/>
            </a:prstGeom>
            <a:solidFill>
              <a:schemeClr val="accent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17" name="Shape 17"/>
            <p:cNvSpPr/>
            <p:nvPr/>
          </p:nvSpPr>
          <p:spPr>
            <a:xfrm>
              <a:off x="6089907" y="5019576"/>
              <a:ext cx="1219199" cy="133199"/>
            </a:xfrm>
            <a:prstGeom prst="rect">
              <a:avLst/>
            </a:prstGeom>
            <a:solidFill>
              <a:schemeClr val="accent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26312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asic">
    <p:spTree>
      <p:nvGrpSpPr>
        <p:cNvPr id="1" name="Shape 18"/>
        <p:cNvGrpSpPr/>
        <p:nvPr/>
      </p:nvGrpSpPr>
      <p:grpSpPr>
        <a:xfrm>
          <a:off x="0" y="0"/>
          <a:ext cx="0" cy="0"/>
          <a:chOff x="0" y="0"/>
          <a:chExt cx="0" cy="0"/>
        </a:xfrm>
      </p:grpSpPr>
      <p:sp>
        <p:nvSpPr>
          <p:cNvPr id="19" name="Shape 19"/>
          <p:cNvSpPr/>
          <p:nvPr/>
        </p:nvSpPr>
        <p:spPr>
          <a:xfrm rot="5400000">
            <a:off x="9285162" y="384299"/>
            <a:ext cx="457199" cy="536467"/>
          </a:xfrm>
          <a:prstGeom prst="homePlate">
            <a:avLst>
              <a:gd name="adj" fmla="val 31901"/>
            </a:avLst>
          </a:prstGeom>
          <a:solidFill>
            <a:srgbClr val="BFBFBF"/>
          </a:solid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baseline="0">
              <a:solidFill>
                <a:schemeClr val="lt1"/>
              </a:solidFill>
              <a:latin typeface="Roboto Condensed"/>
              <a:ea typeface="Roboto Condensed"/>
              <a:cs typeface="Roboto Condensed"/>
              <a:sym typeface="Roboto Condensed"/>
            </a:endParaRPr>
          </a:p>
        </p:txBody>
      </p:sp>
      <p:sp>
        <p:nvSpPr>
          <p:cNvPr id="20" name="Shape 20"/>
          <p:cNvSpPr txBox="1"/>
          <p:nvPr/>
        </p:nvSpPr>
        <p:spPr>
          <a:xfrm>
            <a:off x="9217756" y="332474"/>
            <a:ext cx="591933" cy="538399"/>
          </a:xfrm>
          <a:prstGeom prst="rect">
            <a:avLst/>
          </a:prstGeom>
          <a:noFill/>
          <a:ln>
            <a:noFill/>
          </a:ln>
        </p:spPr>
        <p:txBody>
          <a:bodyPr lIns="68550" tIns="34275" rIns="68550" bIns="34275" anchor="ctr" anchorCtr="0">
            <a:noAutofit/>
          </a:bodyPr>
          <a:lstStyle/>
          <a:p>
            <a:pPr marL="0" marR="0" lvl="0" indent="0" algn="ctr" rtl="0">
              <a:lnSpc>
                <a:spcPct val="100000"/>
              </a:lnSpc>
              <a:spcBef>
                <a:spcPts val="0"/>
              </a:spcBef>
              <a:spcAft>
                <a:spcPts val="0"/>
              </a:spcAft>
              <a:buClr>
                <a:srgbClr val="3F3F3F"/>
              </a:buClr>
              <a:buSzPct val="25000"/>
              <a:buFont typeface="Roboto Condensed"/>
              <a:buNone/>
            </a:pPr>
            <a:fld id="{00000000-1234-1234-1234-123412341234}" type="slidenum">
              <a:rPr lang="en-US" sz="900" b="1" i="0" u="none" strike="noStrike" cap="none" baseline="0">
                <a:solidFill>
                  <a:srgbClr val="3F3F3F"/>
                </a:solidFill>
                <a:latin typeface="Roboto Condensed"/>
                <a:ea typeface="Roboto Condensed"/>
                <a:cs typeface="Roboto Condensed"/>
                <a:sym typeface="Roboto Condensed"/>
              </a:rPr>
              <a:pPr marL="0" marR="0" lvl="0" indent="0" algn="ctr" rtl="0">
                <a:lnSpc>
                  <a:spcPct val="100000"/>
                </a:lnSpc>
                <a:spcBef>
                  <a:spcPts val="0"/>
                </a:spcBef>
                <a:spcAft>
                  <a:spcPts val="0"/>
                </a:spcAft>
                <a:buClr>
                  <a:srgbClr val="3F3F3F"/>
                </a:buClr>
                <a:buSzPct val="25000"/>
                <a:buFont typeface="Roboto Condensed"/>
                <a:buNone/>
              </a:pPr>
              <a:t>‹Nº›</a:t>
            </a:fld>
            <a:endParaRPr lang="en-US" sz="900" b="1" i="0" u="none" strike="noStrike" cap="none" baseline="0">
              <a:solidFill>
                <a:srgbClr val="3F3F3F"/>
              </a:solidFill>
              <a:latin typeface="Roboto Condensed"/>
              <a:ea typeface="Roboto Condensed"/>
              <a:cs typeface="Roboto Condensed"/>
              <a:sym typeface="Roboto Condensed"/>
            </a:endParaRPr>
          </a:p>
        </p:txBody>
      </p:sp>
      <p:sp>
        <p:nvSpPr>
          <p:cNvPr id="21" name="Shape 21"/>
          <p:cNvSpPr txBox="1">
            <a:spLocks noGrp="1"/>
          </p:cNvSpPr>
          <p:nvPr>
            <p:ph type="title"/>
          </p:nvPr>
        </p:nvSpPr>
        <p:spPr>
          <a:xfrm>
            <a:off x="914226" y="226978"/>
            <a:ext cx="8077332" cy="381199"/>
          </a:xfrm>
          <a:prstGeom prst="rect">
            <a:avLst/>
          </a:prstGeom>
          <a:noFill/>
          <a:ln>
            <a:noFill/>
          </a:ln>
        </p:spPr>
        <p:txBody>
          <a:bodyPr lIns="91425" tIns="91425" rIns="91425" bIns="91425" anchor="ctr" anchorCtr="0"/>
          <a:lstStyle>
            <a:lvl1pPr algn="ctr" rtl="0">
              <a:spcBef>
                <a:spcPts val="0"/>
              </a:spcBef>
              <a:buClr>
                <a:srgbClr val="666666"/>
              </a:buClr>
              <a:buFont typeface="Roboto"/>
              <a:buNone/>
              <a:defRPr sz="2100" b="1">
                <a:solidFill>
                  <a:srgbClr val="666666"/>
                </a:solidFill>
                <a:latin typeface="Roboto"/>
                <a:ea typeface="Roboto"/>
                <a:cs typeface="Roboto"/>
                <a:sym typeface="Roboto"/>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endParaRPr/>
          </a:p>
        </p:txBody>
      </p:sp>
      <p:sp>
        <p:nvSpPr>
          <p:cNvPr id="22" name="Shape 22"/>
          <p:cNvSpPr txBox="1">
            <a:spLocks noGrp="1"/>
          </p:cNvSpPr>
          <p:nvPr>
            <p:ph type="subTitle" idx="1"/>
          </p:nvPr>
        </p:nvSpPr>
        <p:spPr>
          <a:xfrm>
            <a:off x="914225" y="653681"/>
            <a:ext cx="7995433" cy="3811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666666"/>
              </a:buClr>
              <a:buFont typeface="Roboto"/>
              <a:buNone/>
              <a:defRPr sz="1350" b="0" i="0" u="none" strike="noStrike" cap="none" baseline="0">
                <a:solidFill>
                  <a:srgbClr val="666666"/>
                </a:solidFill>
                <a:latin typeface="Roboto"/>
                <a:ea typeface="Roboto"/>
                <a:cs typeface="Roboto"/>
                <a:sym typeface="Roboto"/>
              </a:defRPr>
            </a:lvl1pPr>
            <a:lvl2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2pPr>
            <a:lvl3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3pPr>
            <a:lvl4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4pPr>
            <a:lvl5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5pPr>
            <a:lvl6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6pPr>
            <a:lvl7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7pPr>
            <a:lvl8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8pPr>
            <a:lvl9pPr marL="0" marR="0" indent="0" algn="ctr" rtl="0">
              <a:lnSpc>
                <a:spcPct val="100000"/>
              </a:lnSpc>
              <a:spcBef>
                <a:spcPts val="0"/>
              </a:spcBef>
              <a:spcAft>
                <a:spcPts val="0"/>
              </a:spcAft>
              <a:buClr>
                <a:srgbClr val="999999"/>
              </a:buClr>
              <a:buFont typeface="Roboto"/>
              <a:buNone/>
              <a:defRPr sz="1350" b="0" i="0" u="none" strike="noStrike" cap="none" baseline="0">
                <a:solidFill>
                  <a:srgbClr val="999999"/>
                </a:solidFill>
                <a:latin typeface="Roboto"/>
                <a:ea typeface="Roboto"/>
                <a:cs typeface="Roboto"/>
                <a:sym typeface="Roboto"/>
              </a:defRPr>
            </a:lvl9pPr>
          </a:lstStyle>
          <a:p>
            <a:endParaRPr/>
          </a:p>
        </p:txBody>
      </p:sp>
    </p:spTree>
    <p:extLst>
      <p:ext uri="{BB962C8B-B14F-4D97-AF65-F5344CB8AC3E}">
        <p14:creationId xmlns:p14="http://schemas.microsoft.com/office/powerpoint/2010/main" val="68750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16463" y="0"/>
            <a:ext cx="9789537" cy="1179288"/>
          </a:xfrm>
          <a:prstGeom prst="rect">
            <a:avLst/>
          </a:prstGeom>
        </p:spPr>
        <p:txBody>
          <a:bodyPr anchor="ctr"/>
          <a:lstStyle>
            <a:lvl1pPr algn="l">
              <a:defRPr sz="39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066444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3891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DDF6DC-1026-40FB-A7E8-667A60931372}" type="datetimeFigureOut">
              <a:rPr lang="en-GB" smtClean="0">
                <a:solidFill>
                  <a:prstClr val="black">
                    <a:tint val="75000"/>
                  </a:prstClr>
                </a:solidFill>
              </a:rPr>
              <a:pPr/>
              <a:t>17/12/2020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90C975-2027-4A68-83BC-B9392315CE1D}" type="slidenum">
              <a:rPr lang="en-GB" smtClean="0">
                <a:solidFill>
                  <a:prstClr val="black">
                    <a:tint val="75000"/>
                  </a:prstClr>
                </a:solidFill>
              </a:rPr>
              <a:pPr/>
              <a:t>‹Nº›</a:t>
            </a:fld>
            <a:endParaRPr lang="en-GB" dirty="0">
              <a:solidFill>
                <a:prstClr val="black">
                  <a:tint val="75000"/>
                </a:prstClr>
              </a:solidFill>
            </a:endParaRPr>
          </a:p>
        </p:txBody>
      </p:sp>
    </p:spTree>
    <p:extLst>
      <p:ext uri="{BB962C8B-B14F-4D97-AF65-F5344CB8AC3E}">
        <p14:creationId xmlns:p14="http://schemas.microsoft.com/office/powerpoint/2010/main" val="4005153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DDF6DC-1026-40FB-A7E8-667A60931372}" type="datetimeFigureOut">
              <a:rPr lang="en-GB" smtClean="0">
                <a:solidFill>
                  <a:prstClr val="black">
                    <a:tint val="75000"/>
                  </a:prstClr>
                </a:solidFill>
              </a:rPr>
              <a:pPr/>
              <a:t>17/12/2020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90C975-2027-4A68-83BC-B9392315CE1D}" type="slidenum">
              <a:rPr lang="en-GB" smtClean="0">
                <a:solidFill>
                  <a:prstClr val="black">
                    <a:tint val="75000"/>
                  </a:prstClr>
                </a:solidFill>
              </a:rPr>
              <a:pPr/>
              <a:t>‹Nº›</a:t>
            </a:fld>
            <a:endParaRPr lang="en-GB" dirty="0">
              <a:solidFill>
                <a:prstClr val="black">
                  <a:tint val="75000"/>
                </a:prstClr>
              </a:solidFill>
            </a:endParaRPr>
          </a:p>
        </p:txBody>
      </p:sp>
    </p:spTree>
    <p:extLst>
      <p:ext uri="{BB962C8B-B14F-4D97-AF65-F5344CB8AC3E}">
        <p14:creationId xmlns:p14="http://schemas.microsoft.com/office/powerpoint/2010/main" val="69423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34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5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38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8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0456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2" r:id="rId16"/>
    <p:sldLayoutId id="2147483683" r:id="rId17"/>
    <p:sldLayoutId id="2147483684" r:id="rId18"/>
    <p:sldLayoutId id="2147483685" r:id="rId19"/>
    <p:sldLayoutId id="21474836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CA0E298-683E-4907-8349-59ADC4D9B498}"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EE9786-43DF-4DDD-A078-57D4037F22D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7165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356657494"/>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6" r:id="rId5"/>
    <p:sldLayoutId id="2147483717"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tm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tm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tmp"/><Relationship Id="rId4" Type="http://schemas.openxmlformats.org/officeDocument/2006/relationships/image" Target="../media/image7.png"/><Relationship Id="rId9" Type="http://schemas.openxmlformats.org/officeDocument/2006/relationships/image" Target="../media/image37.gi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45.tmp"/><Relationship Id="rId5" Type="http://schemas.openxmlformats.org/officeDocument/2006/relationships/image" Target="../media/image430.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9.png"/><Relationship Id="rId7" Type="http://schemas.openxmlformats.org/officeDocument/2006/relationships/image" Target="../media/image52.e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54.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64.jpe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31.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74.png"/><Relationship Id="rId4" Type="http://schemas.openxmlformats.org/officeDocument/2006/relationships/image" Target="../media/image70.tmp"/></Relationships>
</file>

<file path=ppt/slides/_rels/slide2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7.png"/><Relationship Id="rId7"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27.tmp"/><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image" Target="../media/image28.tmp"/><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32" name="Shape 32"/>
          <p:cNvSpPr/>
          <p:nvPr/>
        </p:nvSpPr>
        <p:spPr>
          <a:xfrm>
            <a:off x="283465" y="1475551"/>
            <a:ext cx="4718831" cy="4197975"/>
          </a:xfrm>
          <a:prstGeom prst="rect">
            <a:avLst/>
          </a:prstGeom>
          <a:noFill/>
          <a:ln>
            <a:noFill/>
          </a:ln>
        </p:spPr>
        <p:txBody>
          <a:bodyPr lIns="68550" tIns="34275" rIns="68550" bIns="34275" anchor="t" anchorCtr="0">
            <a:noAutofit/>
          </a:bodyPr>
          <a:lstStyle/>
          <a:p>
            <a:pPr lvl="0">
              <a:buClr>
                <a:schemeClr val="lt1"/>
              </a:buClr>
              <a:buSzPct val="25000"/>
            </a:pPr>
            <a:endParaRPr lang="en-US" sz="5400" b="1" dirty="0">
              <a:solidFill>
                <a:schemeClr val="accent1"/>
              </a:solidFill>
              <a:latin typeface="Century Gothic" panose="020B0502020202020204" pitchFamily="34" charset="0"/>
              <a:ea typeface="Roboto Condensed"/>
              <a:cs typeface="Roboto Condensed"/>
              <a:sym typeface="Roboto Condensed"/>
            </a:endParaRPr>
          </a:p>
          <a:p>
            <a:pPr lvl="0" algn="ctr">
              <a:buClr>
                <a:schemeClr val="lt1"/>
              </a:buClr>
              <a:buSzPct val="25000"/>
            </a:pPr>
            <a:r>
              <a:rPr lang="en-US" sz="4400" b="1" dirty="0">
                <a:solidFill>
                  <a:schemeClr val="accent1"/>
                </a:solidFill>
                <a:latin typeface="Century Gothic" panose="020B0502020202020204" pitchFamily="34" charset="0"/>
                <a:ea typeface="Roboto Condensed"/>
                <a:cs typeface="Roboto Condensed"/>
                <a:sym typeface="Roboto Condensed"/>
              </a:rPr>
              <a:t>ANÁLISIS DE LA DEMANDA DE CRÉDITO EN EL ECUADOR</a:t>
            </a:r>
          </a:p>
          <a:p>
            <a:pPr lvl="0" algn="ctr">
              <a:buClr>
                <a:schemeClr val="lt1"/>
              </a:buClr>
              <a:buSzPct val="25000"/>
            </a:pPr>
            <a:r>
              <a:rPr lang="en-US" sz="4000" b="1" dirty="0">
                <a:solidFill>
                  <a:schemeClr val="accent1"/>
                </a:solidFill>
                <a:latin typeface="Century Gothic" panose="020B0502020202020204" pitchFamily="34" charset="0"/>
                <a:ea typeface="Roboto Condensed"/>
                <a:cs typeface="Roboto Condensed"/>
                <a:sym typeface="Roboto Condensed"/>
              </a:rPr>
              <a:t>Periodo 2006-2014</a:t>
            </a:r>
          </a:p>
          <a:p>
            <a:pPr lvl="0">
              <a:buClr>
                <a:schemeClr val="lt1"/>
              </a:buClr>
              <a:buSzPct val="25000"/>
            </a:pPr>
            <a:endParaRPr lang="en-US" sz="5400" b="1" dirty="0">
              <a:solidFill>
                <a:schemeClr val="accent1"/>
              </a:solidFill>
              <a:latin typeface="Century Gothic" panose="020B0502020202020204" pitchFamily="34" charset="0"/>
              <a:ea typeface="Roboto Condensed"/>
              <a:cs typeface="Roboto Condensed"/>
              <a:sym typeface="Roboto Condensed"/>
            </a:endParaRPr>
          </a:p>
        </p:txBody>
      </p:sp>
      <p:pic>
        <p:nvPicPr>
          <p:cNvPr id="1026" name="Picture 2" descr="Patrocinadores de la revista">
            <a:extLst>
              <a:ext uri="{FF2B5EF4-FFF2-40B4-BE49-F238E27FC236}">
                <a16:creationId xmlns:a16="http://schemas.microsoft.com/office/drawing/2014/main" xmlns="" id="{BDA0C0BD-6084-4612-8277-98E684F65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026" y="192157"/>
            <a:ext cx="2859943" cy="196132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FC8F74A3-80C1-49BC-80AA-1AA4EDD58F83}"/>
              </a:ext>
            </a:extLst>
          </p:cNvPr>
          <p:cNvSpPr txBox="1"/>
          <p:nvPr/>
        </p:nvSpPr>
        <p:spPr>
          <a:xfrm>
            <a:off x="748231" y="5673526"/>
            <a:ext cx="4019632" cy="88575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ea typeface="Roboto Condensed"/>
                <a:cs typeface="Roboto Condensed"/>
                <a:sym typeface="Roboto Condensed"/>
              </a:rPr>
              <a:t>Marisol Sarmiento </a:t>
            </a:r>
          </a:p>
          <a:p>
            <a:endParaRPr lang="es-EC" dirty="0"/>
          </a:p>
        </p:txBody>
      </p:sp>
      <p:pic>
        <p:nvPicPr>
          <p:cNvPr id="2050" name="Picture 2" descr="Se estima que 30 de cada 100 hondureños acceden a Internet y gran parte lo utiliza para los servicios financieros que ofrece la banca.">
            <a:extLst>
              <a:ext uri="{FF2B5EF4-FFF2-40B4-BE49-F238E27FC236}">
                <a16:creationId xmlns:a16="http://schemas.microsoft.com/office/drawing/2014/main" xmlns="" id="{72D8B315-BF91-4BC3-8798-5B3A8BE5C8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144"/>
          <a:stretch/>
        </p:blipFill>
        <p:spPr bwMode="auto">
          <a:xfrm>
            <a:off x="5047516" y="1371488"/>
            <a:ext cx="4575019" cy="44061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82">
            <a:extLst>
              <a:ext uri="{FF2B5EF4-FFF2-40B4-BE49-F238E27FC236}">
                <a16:creationId xmlns:a16="http://schemas.microsoft.com/office/drawing/2014/main" xmlns="" id="{E65607BF-A606-446A-A6B5-A2BB0AA29225}"/>
              </a:ext>
            </a:extLst>
          </p:cNvPr>
          <p:cNvSpPr/>
          <p:nvPr/>
        </p:nvSpPr>
        <p:spPr>
          <a:xfrm>
            <a:off x="172278" y="192157"/>
            <a:ext cx="9581322" cy="6390624"/>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8250"/>
                                  </p:stCondLst>
                                  <p:childTnLst>
                                    <p:set>
                                      <p:cBhvr>
                                        <p:cTn id="10" dur="1" fill="hold">
                                          <p:stCondLst>
                                            <p:cond delay="0"/>
                                          </p:stCondLst>
                                        </p:cTn>
                                        <p:tgtEl>
                                          <p:spTgt spid="32"/>
                                        </p:tgtEl>
                                        <p:attrNameLst>
                                          <p:attrName>style.visibility</p:attrName>
                                        </p:attrNameLst>
                                      </p:cBhvr>
                                      <p:to>
                                        <p:strVal val="visible"/>
                                      </p:to>
                                    </p:set>
                                    <p:animEffect transition="in" filter="wheel(1)">
                                      <p:cBhvr>
                                        <p:cTn id="11" dur="2000"/>
                                        <p:tgtEl>
                                          <p:spTgt spid="32"/>
                                        </p:tgtEl>
                                      </p:cBhvr>
                                    </p:animEffect>
                                  </p:childTnLst>
                                </p:cTn>
                              </p:par>
                            </p:childTnLst>
                          </p:cTn>
                        </p:par>
                        <p:par>
                          <p:cTn id="12" fill="hold">
                            <p:stCondLst>
                              <p:cond delay="12250"/>
                            </p:stCondLst>
                            <p:childTnLst>
                              <p:par>
                                <p:cTn id="13" presetID="55"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strVal val="#ppt_w*0.70"/>
                                          </p:val>
                                        </p:tav>
                                        <p:tav tm="100000">
                                          <p:val>
                                            <p:strVal val="#ppt_w"/>
                                          </p:val>
                                        </p:tav>
                                      </p:tavLst>
                                    </p:anim>
                                    <p:anim calcmode="lin" valueType="num">
                                      <p:cBhvr>
                                        <p:cTn id="16" dur="1000" fill="hold"/>
                                        <p:tgtEl>
                                          <p:spTgt spid="2050"/>
                                        </p:tgtEl>
                                        <p:attrNameLst>
                                          <p:attrName>ppt_h</p:attrName>
                                        </p:attrNameLst>
                                      </p:cBhvr>
                                      <p:tavLst>
                                        <p:tav tm="0">
                                          <p:val>
                                            <p:strVal val="#ppt_h"/>
                                          </p:val>
                                        </p:tav>
                                        <p:tav tm="100000">
                                          <p:val>
                                            <p:strVal val="#ppt_h"/>
                                          </p:val>
                                        </p:tav>
                                      </p:tavLst>
                                    </p:anim>
                                    <p:animEffect transition="in" filter="fade">
                                      <p:cBhvr>
                                        <p:cTn id="17" dur="1000"/>
                                        <p:tgtEl>
                                          <p:spTgt spid="2050"/>
                                        </p:tgtEl>
                                      </p:cBhvr>
                                    </p:animEffect>
                                  </p:childTnLst>
                                </p:cTn>
                              </p:par>
                              <p:par>
                                <p:cTn id="18" presetID="42" presetClass="entr" presetSubtype="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23" name="Shape 244"/>
          <p:cNvSpPr txBox="1">
            <a:spLocks/>
          </p:cNvSpPr>
          <p:nvPr/>
        </p:nvSpPr>
        <p:spPr>
          <a:xfrm>
            <a:off x="3850910" y="749994"/>
            <a:ext cx="4323496" cy="1303530"/>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buSzPct val="25000"/>
            </a:pPr>
            <a:r>
              <a:rPr lang="en-US" sz="4000" b="1" dirty="0">
                <a:solidFill>
                  <a:schemeClr val="accent1"/>
                </a:solidFill>
                <a:latin typeface="Century Gothic" panose="020B0502020202020204" pitchFamily="34" charset="0"/>
                <a:ea typeface="Roboto Condensed"/>
                <a:cs typeface="Roboto Condensed"/>
                <a:sym typeface="Roboto Condensed"/>
              </a:rPr>
              <a:t>BASE DE DATOS</a:t>
            </a:r>
            <a:endParaRPr lang="es-EC" sz="4000" b="1" dirty="0">
              <a:solidFill>
                <a:schemeClr val="accent3"/>
              </a:solidFill>
              <a:latin typeface="Century Gothic" panose="020B0502020202020204" pitchFamily="34" charset="0"/>
              <a:ea typeface="Roboto Condensed"/>
              <a:cs typeface="Roboto Condensed"/>
              <a:sym typeface="Roboto Condensed"/>
            </a:endParaRPr>
          </a:p>
        </p:txBody>
      </p:sp>
      <p:grpSp>
        <p:nvGrpSpPr>
          <p:cNvPr id="24" name="Shape 2731"/>
          <p:cNvGrpSpPr/>
          <p:nvPr/>
        </p:nvGrpSpPr>
        <p:grpSpPr>
          <a:xfrm>
            <a:off x="505867" y="356938"/>
            <a:ext cx="863310" cy="800916"/>
            <a:chOff x="5391005" y="2096175"/>
            <a:chExt cx="813122" cy="800916"/>
          </a:xfrm>
        </p:grpSpPr>
        <p:sp>
          <p:nvSpPr>
            <p:cNvPr id="25" name="Shape 2732"/>
            <p:cNvSpPr/>
            <p:nvPr/>
          </p:nvSpPr>
          <p:spPr>
            <a:xfrm>
              <a:off x="5623751" y="2096175"/>
              <a:ext cx="580376" cy="800916"/>
            </a:xfrm>
            <a:prstGeom prst="chevron">
              <a:avLst>
                <a:gd name="adj" fmla="val 65938"/>
              </a:avLst>
            </a:prstGeom>
            <a:solidFill>
              <a:schemeClr val="accent2"/>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26" name="Shape 2733"/>
            <p:cNvSpPr/>
            <p:nvPr/>
          </p:nvSpPr>
          <p:spPr>
            <a:xfrm flipH="1">
              <a:off x="5391005" y="2214791"/>
              <a:ext cx="563687" cy="563687"/>
            </a:xfrm>
            <a:prstGeom prst="diamond">
              <a:avLst/>
            </a:prstGeom>
            <a:solidFill>
              <a:schemeClr val="accent2"/>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7" name="Shape 2734"/>
            <p:cNvSpPr/>
            <p:nvPr/>
          </p:nvSpPr>
          <p:spPr>
            <a:xfrm rot="-2580000" flipH="1">
              <a:off x="5562700" y="2121020"/>
              <a:ext cx="120126" cy="120126"/>
            </a:xfrm>
            <a:prstGeom prst="rtTriangle">
              <a:avLst/>
            </a:prstGeom>
            <a:solidFill>
              <a:schemeClr val="accent2">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8" name="Shape 2735"/>
            <p:cNvSpPr/>
            <p:nvPr/>
          </p:nvSpPr>
          <p:spPr>
            <a:xfrm rot="-8220000">
              <a:off x="5562700" y="2752738"/>
              <a:ext cx="120126" cy="120126"/>
            </a:xfrm>
            <a:prstGeom prst="rtTriangle">
              <a:avLst/>
            </a:prstGeom>
            <a:solidFill>
              <a:schemeClr val="accent2">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9" name="Shape 2736"/>
            <p:cNvSpPr txBox="1"/>
            <p:nvPr/>
          </p:nvSpPr>
          <p:spPr>
            <a:xfrm>
              <a:off x="5453075" y="2296580"/>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02</a:t>
              </a:r>
            </a:p>
          </p:txBody>
        </p:sp>
      </p:grpSp>
      <p:pic>
        <p:nvPicPr>
          <p:cNvPr id="33" name="Imagen 32"/>
          <p:cNvPicPr>
            <a:picLocks noChangeAspect="1"/>
          </p:cNvPicPr>
          <p:nvPr/>
        </p:nvPicPr>
        <p:blipFill rotWithShape="1">
          <a:blip r:embed="rId3"/>
          <a:srcRect t="861" r="6854"/>
          <a:stretch/>
        </p:blipFill>
        <p:spPr>
          <a:xfrm>
            <a:off x="9151889" y="377916"/>
            <a:ext cx="647203" cy="570432"/>
          </a:xfrm>
          <a:prstGeom prst="rect">
            <a:avLst/>
          </a:prstGeom>
        </p:spPr>
      </p:pic>
      <p:pic>
        <p:nvPicPr>
          <p:cNvPr id="44" name="Shape 1158"/>
          <p:cNvPicPr preferRelativeResize="0"/>
          <p:nvPr/>
        </p:nvPicPr>
        <p:blipFill>
          <a:blip r:embed="rId4">
            <a:extLst>
              <a:ext uri="{28A0092B-C50C-407E-A947-70E740481C1C}">
                <a14:useLocalDpi xmlns:a14="http://schemas.microsoft.com/office/drawing/2010/main" val="0"/>
              </a:ext>
            </a:extLst>
          </a:blip>
          <a:stretch>
            <a:fillRect/>
          </a:stretch>
        </p:blipFill>
        <p:spPr>
          <a:xfrm>
            <a:off x="1020742" y="1116496"/>
            <a:ext cx="2357633" cy="1773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Shape 1148"/>
          <p:cNvSpPr txBox="1"/>
          <p:nvPr/>
        </p:nvSpPr>
        <p:spPr>
          <a:xfrm>
            <a:off x="106620" y="3094003"/>
            <a:ext cx="4024749" cy="920987"/>
          </a:xfrm>
          <a:prstGeom prst="rect">
            <a:avLst/>
          </a:prstGeom>
          <a:noFill/>
          <a:ln>
            <a:noFill/>
          </a:ln>
        </p:spPr>
        <p:txBody>
          <a:bodyPr lIns="91425" tIns="45700" rIns="91425" bIns="45700" anchor="t" anchorCtr="0">
            <a:noAutofit/>
          </a:bodyPr>
          <a:lstStyle/>
          <a:p>
            <a:pPr algn="ctr"/>
            <a:r>
              <a:rPr lang="es-EC" altLang="ko-KR" sz="2400" b="1" u="sng" dirty="0">
                <a:solidFill>
                  <a:schemeClr val="accent1"/>
                </a:solidFill>
                <a:latin typeface="Century Gothic" panose="020B0502020202020204" pitchFamily="34" charset="0"/>
                <a:cs typeface="Arial" pitchFamily="34" charset="0"/>
              </a:rPr>
              <a:t>BANCO DEL PICHINCHA</a:t>
            </a:r>
          </a:p>
          <a:p>
            <a:pPr algn="ctr"/>
            <a:r>
              <a:rPr lang="es-EC" altLang="ko-KR" sz="2400" b="1" dirty="0">
                <a:solidFill>
                  <a:schemeClr val="accent1"/>
                </a:solidFill>
                <a:latin typeface="Century Gothic" panose="020B0502020202020204" pitchFamily="34" charset="0"/>
                <a:cs typeface="Arial" pitchFamily="34" charset="0"/>
              </a:rPr>
              <a:t>Crédito comercial </a:t>
            </a:r>
          </a:p>
        </p:txBody>
      </p:sp>
      <p:sp>
        <p:nvSpPr>
          <p:cNvPr id="46" name="Shape 1149"/>
          <p:cNvSpPr txBox="1"/>
          <p:nvPr/>
        </p:nvSpPr>
        <p:spPr>
          <a:xfrm>
            <a:off x="4352109" y="2978317"/>
            <a:ext cx="5058768" cy="1104918"/>
          </a:xfrm>
          <a:prstGeom prst="rect">
            <a:avLst/>
          </a:prstGeom>
          <a:noFill/>
          <a:ln>
            <a:noFill/>
          </a:ln>
        </p:spPr>
        <p:txBody>
          <a:bodyPr lIns="0" tIns="0" rIns="0" bIns="0" anchor="t" anchorCtr="0">
            <a:noAutofit/>
          </a:bodyPr>
          <a:lstStyle/>
          <a:p>
            <a:pPr algn="just"/>
            <a:r>
              <a:rPr lang="es-EC" sz="1800" b="1" dirty="0">
                <a:solidFill>
                  <a:schemeClr val="accent3"/>
                </a:solidFill>
                <a:latin typeface="Century Gothic" panose="020B0502020202020204" pitchFamily="34" charset="0"/>
                <a:ea typeface="Roboto Condensed"/>
                <a:cs typeface="Roboto Condensed"/>
                <a:sym typeface="Roboto Condensed"/>
              </a:rPr>
              <a:t>Volumen de Crédito:  comercial, consumo, microcrédito  y  vivienda </a:t>
            </a:r>
          </a:p>
          <a:p>
            <a:pPr algn="just"/>
            <a:r>
              <a:rPr lang="es-EC" sz="1800" b="1" dirty="0">
                <a:solidFill>
                  <a:schemeClr val="accent3"/>
                </a:solidFill>
                <a:latin typeface="Century Gothic" panose="020B0502020202020204" pitchFamily="34" charset="0"/>
                <a:ea typeface="Roboto Condensed"/>
                <a:cs typeface="Roboto Condensed"/>
                <a:sym typeface="Roboto Condensed"/>
              </a:rPr>
              <a:t>Crédito de mayor importancia…</a:t>
            </a:r>
          </a:p>
          <a:p>
            <a:pPr algn="just"/>
            <a:r>
              <a:rPr lang="es-EC" sz="1800" b="1" dirty="0">
                <a:solidFill>
                  <a:schemeClr val="accent3"/>
                </a:solidFill>
                <a:latin typeface="Century Gothic" panose="020B0502020202020204" pitchFamily="34" charset="0"/>
                <a:ea typeface="Roboto Condensed"/>
                <a:cs typeface="Roboto Condensed"/>
                <a:sym typeface="Roboto Condensed"/>
              </a:rPr>
              <a:t>CRÉDITO COMERCIAL </a:t>
            </a:r>
          </a:p>
          <a:p>
            <a:pPr algn="just"/>
            <a:endParaRPr lang="es-EC" sz="1600" dirty="0">
              <a:solidFill>
                <a:schemeClr val="tx1"/>
              </a:solidFill>
              <a:latin typeface="Century Gothic" panose="020B0502020202020204" pitchFamily="34" charset="0"/>
              <a:ea typeface="Roboto Condensed"/>
              <a:cs typeface="Roboto Condensed"/>
              <a:sym typeface="Roboto Condensed"/>
            </a:endParaRPr>
          </a:p>
        </p:txBody>
      </p:sp>
      <p:sp>
        <p:nvSpPr>
          <p:cNvPr id="47" name="Shape 1150"/>
          <p:cNvSpPr/>
          <p:nvPr/>
        </p:nvSpPr>
        <p:spPr>
          <a:xfrm>
            <a:off x="3850910" y="3006632"/>
            <a:ext cx="317794" cy="334017"/>
          </a:xfrm>
          <a:custGeom>
            <a:avLst/>
            <a:gdLst/>
            <a:ahLst/>
            <a:cxnLst/>
            <a:rect l="0" t="0" r="0" b="0"/>
            <a:pathLst>
              <a:path w="120000" h="120000" extrusionOk="0">
                <a:moveTo>
                  <a:pt x="58909" y="120000"/>
                </a:moveTo>
                <a:cubicBezTo>
                  <a:pt x="26181" y="120000"/>
                  <a:pt x="0" y="91636"/>
                  <a:pt x="0" y="58909"/>
                </a:cubicBezTo>
                <a:cubicBezTo>
                  <a:pt x="0" y="26181"/>
                  <a:pt x="26181" y="0"/>
                  <a:pt x="58909" y="0"/>
                </a:cubicBezTo>
                <a:cubicBezTo>
                  <a:pt x="91636" y="0"/>
                  <a:pt x="120000" y="26181"/>
                  <a:pt x="120000" y="58909"/>
                </a:cubicBezTo>
                <a:cubicBezTo>
                  <a:pt x="120000" y="91636"/>
                  <a:pt x="91636" y="120000"/>
                  <a:pt x="58909" y="120000"/>
                </a:cubicBezTo>
                <a:close/>
                <a:moveTo>
                  <a:pt x="98181" y="43636"/>
                </a:moveTo>
                <a:cubicBezTo>
                  <a:pt x="91636" y="37090"/>
                  <a:pt x="91636" y="37090"/>
                  <a:pt x="91636" y="37090"/>
                </a:cubicBezTo>
                <a:cubicBezTo>
                  <a:pt x="89454" y="34909"/>
                  <a:pt x="89454" y="34909"/>
                  <a:pt x="87272" y="34909"/>
                </a:cubicBezTo>
                <a:cubicBezTo>
                  <a:pt x="85090" y="34909"/>
                  <a:pt x="85090" y="34909"/>
                  <a:pt x="82909" y="37090"/>
                </a:cubicBezTo>
                <a:cubicBezTo>
                  <a:pt x="52363" y="67636"/>
                  <a:pt x="52363" y="67636"/>
                  <a:pt x="52363" y="67636"/>
                </a:cubicBezTo>
                <a:cubicBezTo>
                  <a:pt x="34909" y="50181"/>
                  <a:pt x="34909" y="50181"/>
                  <a:pt x="34909" y="50181"/>
                </a:cubicBezTo>
                <a:cubicBezTo>
                  <a:pt x="32727" y="50181"/>
                  <a:pt x="32727" y="48000"/>
                  <a:pt x="30545" y="48000"/>
                </a:cubicBezTo>
                <a:cubicBezTo>
                  <a:pt x="30545" y="48000"/>
                  <a:pt x="28363" y="50181"/>
                  <a:pt x="28363" y="50181"/>
                </a:cubicBezTo>
                <a:cubicBezTo>
                  <a:pt x="19636" y="56727"/>
                  <a:pt x="19636" y="56727"/>
                  <a:pt x="19636" y="56727"/>
                </a:cubicBezTo>
                <a:cubicBezTo>
                  <a:pt x="19636" y="58909"/>
                  <a:pt x="19636" y="58909"/>
                  <a:pt x="19636" y="61090"/>
                </a:cubicBezTo>
                <a:cubicBezTo>
                  <a:pt x="19636" y="63272"/>
                  <a:pt x="19636" y="63272"/>
                  <a:pt x="19636" y="65454"/>
                </a:cubicBezTo>
                <a:cubicBezTo>
                  <a:pt x="48000" y="93818"/>
                  <a:pt x="48000" y="93818"/>
                  <a:pt x="48000" y="93818"/>
                </a:cubicBezTo>
                <a:cubicBezTo>
                  <a:pt x="50181" y="93818"/>
                  <a:pt x="50181" y="93818"/>
                  <a:pt x="52363" y="93818"/>
                </a:cubicBezTo>
                <a:cubicBezTo>
                  <a:pt x="54545" y="93818"/>
                  <a:pt x="54545" y="93818"/>
                  <a:pt x="56727" y="93818"/>
                </a:cubicBezTo>
                <a:cubicBezTo>
                  <a:pt x="98181" y="50181"/>
                  <a:pt x="98181" y="50181"/>
                  <a:pt x="98181" y="50181"/>
                </a:cubicBezTo>
                <a:cubicBezTo>
                  <a:pt x="98181" y="50181"/>
                  <a:pt x="100363" y="48000"/>
                  <a:pt x="100363" y="48000"/>
                </a:cubicBezTo>
                <a:cubicBezTo>
                  <a:pt x="100363" y="45818"/>
                  <a:pt x="98181" y="43636"/>
                  <a:pt x="98181" y="43636"/>
                </a:cubicBezTo>
                <a:close/>
              </a:path>
            </a:pathLst>
          </a:custGeom>
          <a:solidFill>
            <a:schemeClr val="accent2"/>
          </a:solidFill>
          <a:ln>
            <a:noFill/>
          </a:ln>
        </p:spPr>
        <p:txBody>
          <a:bodyPr lIns="91425" tIns="45700" rIns="91425" bIns="45700" anchor="t" anchorCtr="0">
            <a:noAutofit/>
          </a:bodyPr>
          <a:lstStyle/>
          <a:p>
            <a:pPr algn="just"/>
            <a:endParaRPr sz="2000" dirty="0">
              <a:solidFill>
                <a:schemeClr val="dk1"/>
              </a:solidFill>
              <a:latin typeface="Century Gothic" panose="020B0502020202020204" pitchFamily="34" charset="0"/>
              <a:ea typeface="Roboto Condensed"/>
              <a:cs typeface="Roboto Condensed"/>
              <a:sym typeface="Roboto Condensed"/>
            </a:endParaRPr>
          </a:p>
        </p:txBody>
      </p:sp>
      <p:sp>
        <p:nvSpPr>
          <p:cNvPr id="48" name="Shape 1151"/>
          <p:cNvSpPr txBox="1"/>
          <p:nvPr/>
        </p:nvSpPr>
        <p:spPr>
          <a:xfrm>
            <a:off x="4375940" y="4236753"/>
            <a:ext cx="5058768" cy="545481"/>
          </a:xfrm>
          <a:prstGeom prst="rect">
            <a:avLst/>
          </a:prstGeom>
          <a:noFill/>
          <a:ln>
            <a:noFill/>
          </a:ln>
        </p:spPr>
        <p:txBody>
          <a:bodyPr lIns="0" tIns="0" rIns="0" bIns="0" anchor="t" anchorCtr="0">
            <a:noAutofit/>
          </a:bodyPr>
          <a:lstStyle/>
          <a:p>
            <a:pPr lvl="0" algn="just">
              <a:buClr>
                <a:srgbClr val="7F7F7F"/>
              </a:buClr>
              <a:buSzPct val="25000"/>
            </a:pPr>
            <a:r>
              <a:rPr lang="es-ES" sz="1800" b="1" dirty="0">
                <a:solidFill>
                  <a:schemeClr val="accent3"/>
                </a:solidFill>
                <a:latin typeface="Century Gothic" panose="020B0502020202020204" pitchFamily="34" charset="0"/>
                <a:ea typeface="Roboto Condensed"/>
                <a:cs typeface="Roboto Condensed"/>
                <a:sym typeface="Roboto Condensed"/>
              </a:rPr>
              <a:t>Indicadores financieros: Activos, liquidez </a:t>
            </a:r>
            <a:endParaRPr lang="es-EC" sz="1800" b="1" dirty="0">
              <a:solidFill>
                <a:schemeClr val="accent3"/>
              </a:solidFill>
              <a:latin typeface="Century Gothic" panose="020B0502020202020204" pitchFamily="34" charset="0"/>
              <a:ea typeface="Roboto Condensed"/>
              <a:cs typeface="Roboto Condensed"/>
              <a:sym typeface="Roboto Condensed"/>
            </a:endParaRPr>
          </a:p>
        </p:txBody>
      </p:sp>
      <p:sp>
        <p:nvSpPr>
          <p:cNvPr id="49" name="Shape 1152"/>
          <p:cNvSpPr/>
          <p:nvPr/>
        </p:nvSpPr>
        <p:spPr>
          <a:xfrm>
            <a:off x="3871706" y="4199623"/>
            <a:ext cx="317795" cy="310968"/>
          </a:xfrm>
          <a:custGeom>
            <a:avLst/>
            <a:gdLst/>
            <a:ahLst/>
            <a:cxnLst/>
            <a:rect l="0" t="0" r="0" b="0"/>
            <a:pathLst>
              <a:path w="120000" h="120000" extrusionOk="0">
                <a:moveTo>
                  <a:pt x="58909" y="120000"/>
                </a:moveTo>
                <a:cubicBezTo>
                  <a:pt x="26181" y="120000"/>
                  <a:pt x="0" y="91636"/>
                  <a:pt x="0" y="58909"/>
                </a:cubicBezTo>
                <a:cubicBezTo>
                  <a:pt x="0" y="26181"/>
                  <a:pt x="26181" y="0"/>
                  <a:pt x="58909" y="0"/>
                </a:cubicBezTo>
                <a:cubicBezTo>
                  <a:pt x="91636" y="0"/>
                  <a:pt x="120000" y="26181"/>
                  <a:pt x="120000" y="58909"/>
                </a:cubicBezTo>
                <a:cubicBezTo>
                  <a:pt x="120000" y="91636"/>
                  <a:pt x="91636" y="120000"/>
                  <a:pt x="58909" y="120000"/>
                </a:cubicBezTo>
                <a:close/>
                <a:moveTo>
                  <a:pt x="98181" y="43636"/>
                </a:moveTo>
                <a:cubicBezTo>
                  <a:pt x="91636" y="37090"/>
                  <a:pt x="91636" y="37090"/>
                  <a:pt x="91636" y="37090"/>
                </a:cubicBezTo>
                <a:cubicBezTo>
                  <a:pt x="89454" y="34909"/>
                  <a:pt x="89454" y="34909"/>
                  <a:pt x="87272" y="34909"/>
                </a:cubicBezTo>
                <a:cubicBezTo>
                  <a:pt x="85090" y="34909"/>
                  <a:pt x="85090" y="34909"/>
                  <a:pt x="82909" y="37090"/>
                </a:cubicBezTo>
                <a:cubicBezTo>
                  <a:pt x="52363" y="67636"/>
                  <a:pt x="52363" y="67636"/>
                  <a:pt x="52363" y="67636"/>
                </a:cubicBezTo>
                <a:cubicBezTo>
                  <a:pt x="34909" y="50181"/>
                  <a:pt x="34909" y="50181"/>
                  <a:pt x="34909" y="50181"/>
                </a:cubicBezTo>
                <a:cubicBezTo>
                  <a:pt x="32727" y="50181"/>
                  <a:pt x="32727" y="48000"/>
                  <a:pt x="30545" y="48000"/>
                </a:cubicBezTo>
                <a:cubicBezTo>
                  <a:pt x="30545" y="48000"/>
                  <a:pt x="28363" y="50181"/>
                  <a:pt x="28363" y="50181"/>
                </a:cubicBezTo>
                <a:cubicBezTo>
                  <a:pt x="19636" y="56727"/>
                  <a:pt x="19636" y="56727"/>
                  <a:pt x="19636" y="56727"/>
                </a:cubicBezTo>
                <a:cubicBezTo>
                  <a:pt x="19636" y="58909"/>
                  <a:pt x="19636" y="58909"/>
                  <a:pt x="19636" y="61090"/>
                </a:cubicBezTo>
                <a:cubicBezTo>
                  <a:pt x="19636" y="63272"/>
                  <a:pt x="19636" y="63272"/>
                  <a:pt x="19636" y="65454"/>
                </a:cubicBezTo>
                <a:cubicBezTo>
                  <a:pt x="48000" y="93818"/>
                  <a:pt x="48000" y="93818"/>
                  <a:pt x="48000" y="93818"/>
                </a:cubicBezTo>
                <a:cubicBezTo>
                  <a:pt x="50181" y="93818"/>
                  <a:pt x="50181" y="93818"/>
                  <a:pt x="52363" y="93818"/>
                </a:cubicBezTo>
                <a:cubicBezTo>
                  <a:pt x="54545" y="93818"/>
                  <a:pt x="54545" y="93818"/>
                  <a:pt x="56727" y="93818"/>
                </a:cubicBezTo>
                <a:cubicBezTo>
                  <a:pt x="98181" y="50181"/>
                  <a:pt x="98181" y="50181"/>
                  <a:pt x="98181" y="50181"/>
                </a:cubicBezTo>
                <a:cubicBezTo>
                  <a:pt x="98181" y="50181"/>
                  <a:pt x="100363" y="48000"/>
                  <a:pt x="100363" y="48000"/>
                </a:cubicBezTo>
                <a:cubicBezTo>
                  <a:pt x="100363" y="45818"/>
                  <a:pt x="98181" y="43636"/>
                  <a:pt x="98181" y="43636"/>
                </a:cubicBezTo>
                <a:close/>
              </a:path>
            </a:pathLst>
          </a:custGeom>
          <a:solidFill>
            <a:schemeClr val="accent3"/>
          </a:solidFill>
          <a:ln>
            <a:noFill/>
          </a:ln>
        </p:spPr>
        <p:txBody>
          <a:bodyPr lIns="91425" tIns="45700" rIns="91425" bIns="45700" anchor="t" anchorCtr="0">
            <a:noAutofit/>
          </a:bodyPr>
          <a:lstStyle/>
          <a:p>
            <a:pPr algn="just"/>
            <a:endParaRPr sz="2000" dirty="0">
              <a:solidFill>
                <a:schemeClr val="dk1"/>
              </a:solidFill>
              <a:latin typeface="Century Gothic" panose="020B0502020202020204" pitchFamily="34" charset="0"/>
              <a:ea typeface="Roboto Condensed"/>
              <a:cs typeface="Roboto Condensed"/>
              <a:sym typeface="Roboto Condensed"/>
            </a:endParaRPr>
          </a:p>
        </p:txBody>
      </p:sp>
      <p:sp>
        <p:nvSpPr>
          <p:cNvPr id="50" name="Shape 1153"/>
          <p:cNvSpPr txBox="1"/>
          <p:nvPr/>
        </p:nvSpPr>
        <p:spPr>
          <a:xfrm>
            <a:off x="4334115" y="4797842"/>
            <a:ext cx="5191564" cy="1153394"/>
          </a:xfrm>
          <a:prstGeom prst="rect">
            <a:avLst/>
          </a:prstGeom>
          <a:noFill/>
          <a:ln>
            <a:noFill/>
          </a:ln>
        </p:spPr>
        <p:txBody>
          <a:bodyPr lIns="0" tIns="0" rIns="0" bIns="0" anchor="t" anchorCtr="0">
            <a:noAutofit/>
          </a:bodyPr>
          <a:lstStyle/>
          <a:p>
            <a:pPr>
              <a:buClr>
                <a:srgbClr val="7F7F7F"/>
              </a:buClr>
              <a:buSzPct val="25000"/>
            </a:pPr>
            <a:r>
              <a:rPr lang="es-ES" sz="1800" b="1" dirty="0">
                <a:solidFill>
                  <a:schemeClr val="accent3"/>
                </a:solidFill>
                <a:latin typeface="Century Gothic" panose="020B0502020202020204" pitchFamily="34" charset="0"/>
                <a:ea typeface="Roboto Condensed"/>
                <a:cs typeface="Roboto Condensed"/>
                <a:sym typeface="Roboto Condensed"/>
              </a:rPr>
              <a:t>Indicadores macroeconómicos :PIB, inflación,  desocupación, balanza comercial, precio petróleo,  salario.</a:t>
            </a:r>
            <a:endParaRPr lang="es-EC" sz="1800" b="1" dirty="0">
              <a:solidFill>
                <a:schemeClr val="accent3"/>
              </a:solidFill>
              <a:latin typeface="Century Gothic" panose="020B0502020202020204" pitchFamily="34" charset="0"/>
              <a:ea typeface="Roboto Condensed"/>
              <a:cs typeface="Roboto Condensed"/>
              <a:sym typeface="Roboto Condensed"/>
            </a:endParaRPr>
          </a:p>
        </p:txBody>
      </p:sp>
      <p:sp>
        <p:nvSpPr>
          <p:cNvPr id="51" name="Shape 1154"/>
          <p:cNvSpPr/>
          <p:nvPr/>
        </p:nvSpPr>
        <p:spPr>
          <a:xfrm>
            <a:off x="3920851" y="4889227"/>
            <a:ext cx="317795" cy="310968"/>
          </a:xfrm>
          <a:custGeom>
            <a:avLst/>
            <a:gdLst/>
            <a:ahLst/>
            <a:cxnLst/>
            <a:rect l="0" t="0" r="0" b="0"/>
            <a:pathLst>
              <a:path w="120000" h="120000" extrusionOk="0">
                <a:moveTo>
                  <a:pt x="58909" y="120000"/>
                </a:moveTo>
                <a:cubicBezTo>
                  <a:pt x="26181" y="120000"/>
                  <a:pt x="0" y="91636"/>
                  <a:pt x="0" y="58909"/>
                </a:cubicBezTo>
                <a:cubicBezTo>
                  <a:pt x="0" y="26181"/>
                  <a:pt x="26181" y="0"/>
                  <a:pt x="58909" y="0"/>
                </a:cubicBezTo>
                <a:cubicBezTo>
                  <a:pt x="91636" y="0"/>
                  <a:pt x="120000" y="26181"/>
                  <a:pt x="120000" y="58909"/>
                </a:cubicBezTo>
                <a:cubicBezTo>
                  <a:pt x="120000" y="91636"/>
                  <a:pt x="91636" y="120000"/>
                  <a:pt x="58909" y="120000"/>
                </a:cubicBezTo>
                <a:close/>
                <a:moveTo>
                  <a:pt x="98181" y="43636"/>
                </a:moveTo>
                <a:cubicBezTo>
                  <a:pt x="91636" y="37090"/>
                  <a:pt x="91636" y="37090"/>
                  <a:pt x="91636" y="37090"/>
                </a:cubicBezTo>
                <a:cubicBezTo>
                  <a:pt x="89454" y="34909"/>
                  <a:pt x="89454" y="34909"/>
                  <a:pt x="87272" y="34909"/>
                </a:cubicBezTo>
                <a:cubicBezTo>
                  <a:pt x="85090" y="34909"/>
                  <a:pt x="85090" y="34909"/>
                  <a:pt x="82909" y="37090"/>
                </a:cubicBezTo>
                <a:cubicBezTo>
                  <a:pt x="52363" y="67636"/>
                  <a:pt x="52363" y="67636"/>
                  <a:pt x="52363" y="67636"/>
                </a:cubicBezTo>
                <a:cubicBezTo>
                  <a:pt x="34909" y="50181"/>
                  <a:pt x="34909" y="50181"/>
                  <a:pt x="34909" y="50181"/>
                </a:cubicBezTo>
                <a:cubicBezTo>
                  <a:pt x="32727" y="50181"/>
                  <a:pt x="32727" y="48000"/>
                  <a:pt x="30545" y="48000"/>
                </a:cubicBezTo>
                <a:cubicBezTo>
                  <a:pt x="30545" y="48000"/>
                  <a:pt x="28363" y="50181"/>
                  <a:pt x="28363" y="50181"/>
                </a:cubicBezTo>
                <a:cubicBezTo>
                  <a:pt x="19636" y="56727"/>
                  <a:pt x="19636" y="56727"/>
                  <a:pt x="19636" y="56727"/>
                </a:cubicBezTo>
                <a:cubicBezTo>
                  <a:pt x="19636" y="58909"/>
                  <a:pt x="19636" y="58909"/>
                  <a:pt x="19636" y="61090"/>
                </a:cubicBezTo>
                <a:cubicBezTo>
                  <a:pt x="19636" y="63272"/>
                  <a:pt x="19636" y="63272"/>
                  <a:pt x="19636" y="65454"/>
                </a:cubicBezTo>
                <a:cubicBezTo>
                  <a:pt x="48000" y="93818"/>
                  <a:pt x="48000" y="93818"/>
                  <a:pt x="48000" y="93818"/>
                </a:cubicBezTo>
                <a:cubicBezTo>
                  <a:pt x="50181" y="93818"/>
                  <a:pt x="50181" y="93818"/>
                  <a:pt x="52363" y="93818"/>
                </a:cubicBezTo>
                <a:cubicBezTo>
                  <a:pt x="54545" y="93818"/>
                  <a:pt x="54545" y="93818"/>
                  <a:pt x="56727" y="93818"/>
                </a:cubicBezTo>
                <a:cubicBezTo>
                  <a:pt x="98181" y="50181"/>
                  <a:pt x="98181" y="50181"/>
                  <a:pt x="98181" y="50181"/>
                </a:cubicBezTo>
                <a:cubicBezTo>
                  <a:pt x="98181" y="50181"/>
                  <a:pt x="100363" y="48000"/>
                  <a:pt x="100363" y="48000"/>
                </a:cubicBezTo>
                <a:cubicBezTo>
                  <a:pt x="100363" y="45818"/>
                  <a:pt x="98181" y="43636"/>
                  <a:pt x="98181" y="43636"/>
                </a:cubicBezTo>
                <a:close/>
              </a:path>
            </a:pathLst>
          </a:custGeom>
          <a:solidFill>
            <a:schemeClr val="accent4"/>
          </a:solidFill>
          <a:ln>
            <a:noFill/>
          </a:ln>
        </p:spPr>
        <p:txBody>
          <a:bodyPr lIns="91425" tIns="45700" rIns="91425" bIns="45700" anchor="t" anchorCtr="0">
            <a:noAutofit/>
          </a:bodyPr>
          <a:lstStyle/>
          <a:p>
            <a:pPr algn="just"/>
            <a:endParaRPr sz="2000" dirty="0">
              <a:solidFill>
                <a:schemeClr val="dk1"/>
              </a:solidFill>
              <a:latin typeface="Century Gothic" panose="020B0502020202020204" pitchFamily="34" charset="0"/>
              <a:ea typeface="Roboto Condensed"/>
              <a:cs typeface="Roboto Condensed"/>
              <a:sym typeface="Roboto Condensed"/>
            </a:endParaRPr>
          </a:p>
        </p:txBody>
      </p:sp>
      <p:sp>
        <p:nvSpPr>
          <p:cNvPr id="52" name="Shape 1155"/>
          <p:cNvSpPr txBox="1"/>
          <p:nvPr/>
        </p:nvSpPr>
        <p:spPr>
          <a:xfrm>
            <a:off x="4315666" y="2222116"/>
            <a:ext cx="5058768" cy="494635"/>
          </a:xfrm>
          <a:prstGeom prst="rect">
            <a:avLst/>
          </a:prstGeom>
          <a:noFill/>
          <a:ln>
            <a:noFill/>
          </a:ln>
        </p:spPr>
        <p:txBody>
          <a:bodyPr lIns="0" tIns="0" rIns="0" bIns="0" anchor="t" anchorCtr="0">
            <a:noAutofit/>
          </a:bodyPr>
          <a:lstStyle/>
          <a:p>
            <a:pPr algn="just"/>
            <a:r>
              <a:rPr lang="es-EC" sz="1800" b="1" dirty="0">
                <a:solidFill>
                  <a:schemeClr val="accent3"/>
                </a:solidFill>
                <a:latin typeface="Century Gothic" panose="020B0502020202020204" pitchFamily="34" charset="0"/>
                <a:ea typeface="Roboto Condensed"/>
                <a:cs typeface="Roboto Condensed"/>
                <a:sym typeface="Roboto Condensed"/>
              </a:rPr>
              <a:t>Datos completos-serie temporal mensual. Enero 2006-Diciembre 2014 </a:t>
            </a:r>
          </a:p>
          <a:p>
            <a:pPr algn="just"/>
            <a:endParaRPr lang="en-US" sz="1600" dirty="0">
              <a:solidFill>
                <a:schemeClr val="tx1"/>
              </a:solidFill>
              <a:latin typeface="Century Gothic" panose="020B0502020202020204" pitchFamily="34" charset="0"/>
              <a:ea typeface="Roboto Condensed"/>
              <a:cs typeface="Roboto Condensed"/>
              <a:sym typeface="Roboto Condensed"/>
            </a:endParaRPr>
          </a:p>
        </p:txBody>
      </p:sp>
      <p:sp>
        <p:nvSpPr>
          <p:cNvPr id="53" name="Shape 1156"/>
          <p:cNvSpPr/>
          <p:nvPr/>
        </p:nvSpPr>
        <p:spPr>
          <a:xfrm>
            <a:off x="3838974" y="2212101"/>
            <a:ext cx="317795" cy="310968"/>
          </a:xfrm>
          <a:custGeom>
            <a:avLst/>
            <a:gdLst/>
            <a:ahLst/>
            <a:cxnLst/>
            <a:rect l="0" t="0" r="0" b="0"/>
            <a:pathLst>
              <a:path w="120000" h="120000" extrusionOk="0">
                <a:moveTo>
                  <a:pt x="58909" y="120000"/>
                </a:moveTo>
                <a:cubicBezTo>
                  <a:pt x="26181" y="120000"/>
                  <a:pt x="0" y="91636"/>
                  <a:pt x="0" y="58909"/>
                </a:cubicBezTo>
                <a:cubicBezTo>
                  <a:pt x="0" y="26181"/>
                  <a:pt x="26181" y="0"/>
                  <a:pt x="58909" y="0"/>
                </a:cubicBezTo>
                <a:cubicBezTo>
                  <a:pt x="91636" y="0"/>
                  <a:pt x="120000" y="26181"/>
                  <a:pt x="120000" y="58909"/>
                </a:cubicBezTo>
                <a:cubicBezTo>
                  <a:pt x="120000" y="91636"/>
                  <a:pt x="91636" y="120000"/>
                  <a:pt x="58909" y="120000"/>
                </a:cubicBezTo>
                <a:close/>
                <a:moveTo>
                  <a:pt x="98181" y="43636"/>
                </a:moveTo>
                <a:cubicBezTo>
                  <a:pt x="91636" y="37090"/>
                  <a:pt x="91636" y="37090"/>
                  <a:pt x="91636" y="37090"/>
                </a:cubicBezTo>
                <a:cubicBezTo>
                  <a:pt x="89454" y="34909"/>
                  <a:pt x="89454" y="34909"/>
                  <a:pt x="87272" y="34909"/>
                </a:cubicBezTo>
                <a:cubicBezTo>
                  <a:pt x="85090" y="34909"/>
                  <a:pt x="85090" y="34909"/>
                  <a:pt x="82909" y="37090"/>
                </a:cubicBezTo>
                <a:cubicBezTo>
                  <a:pt x="52363" y="67636"/>
                  <a:pt x="52363" y="67636"/>
                  <a:pt x="52363" y="67636"/>
                </a:cubicBezTo>
                <a:cubicBezTo>
                  <a:pt x="34909" y="50181"/>
                  <a:pt x="34909" y="50181"/>
                  <a:pt x="34909" y="50181"/>
                </a:cubicBezTo>
                <a:cubicBezTo>
                  <a:pt x="32727" y="50181"/>
                  <a:pt x="32727" y="48000"/>
                  <a:pt x="30545" y="48000"/>
                </a:cubicBezTo>
                <a:cubicBezTo>
                  <a:pt x="30545" y="48000"/>
                  <a:pt x="28363" y="50181"/>
                  <a:pt x="28363" y="50181"/>
                </a:cubicBezTo>
                <a:cubicBezTo>
                  <a:pt x="19636" y="56727"/>
                  <a:pt x="19636" y="56727"/>
                  <a:pt x="19636" y="56727"/>
                </a:cubicBezTo>
                <a:cubicBezTo>
                  <a:pt x="19636" y="58909"/>
                  <a:pt x="19636" y="58909"/>
                  <a:pt x="19636" y="61090"/>
                </a:cubicBezTo>
                <a:cubicBezTo>
                  <a:pt x="19636" y="63272"/>
                  <a:pt x="19636" y="63272"/>
                  <a:pt x="19636" y="65454"/>
                </a:cubicBezTo>
                <a:cubicBezTo>
                  <a:pt x="48000" y="93818"/>
                  <a:pt x="48000" y="93818"/>
                  <a:pt x="48000" y="93818"/>
                </a:cubicBezTo>
                <a:cubicBezTo>
                  <a:pt x="50181" y="93818"/>
                  <a:pt x="50181" y="93818"/>
                  <a:pt x="52363" y="93818"/>
                </a:cubicBezTo>
                <a:cubicBezTo>
                  <a:pt x="54545" y="93818"/>
                  <a:pt x="54545" y="93818"/>
                  <a:pt x="56727" y="93818"/>
                </a:cubicBezTo>
                <a:cubicBezTo>
                  <a:pt x="98181" y="50181"/>
                  <a:pt x="98181" y="50181"/>
                  <a:pt x="98181" y="50181"/>
                </a:cubicBezTo>
                <a:cubicBezTo>
                  <a:pt x="98181" y="50181"/>
                  <a:pt x="100363" y="48000"/>
                  <a:pt x="100363" y="48000"/>
                </a:cubicBezTo>
                <a:cubicBezTo>
                  <a:pt x="100363" y="45818"/>
                  <a:pt x="98181" y="43636"/>
                  <a:pt x="98181" y="43636"/>
                </a:cubicBezTo>
                <a:close/>
              </a:path>
            </a:pathLst>
          </a:custGeom>
          <a:solidFill>
            <a:schemeClr val="accent1"/>
          </a:solidFill>
          <a:ln>
            <a:noFill/>
          </a:ln>
        </p:spPr>
        <p:txBody>
          <a:bodyPr lIns="91425" tIns="45700" rIns="91425" bIns="45700" anchor="t" anchorCtr="0">
            <a:noAutofit/>
          </a:bodyPr>
          <a:lstStyle/>
          <a:p>
            <a:pPr algn="just"/>
            <a:endParaRPr sz="2000" dirty="0">
              <a:solidFill>
                <a:schemeClr val="dk1"/>
              </a:solidFill>
              <a:latin typeface="Century Gothic" panose="020B0502020202020204" pitchFamily="34" charset="0"/>
              <a:ea typeface="Roboto Condensed"/>
              <a:cs typeface="Roboto Condensed"/>
              <a:sym typeface="Roboto Condensed"/>
            </a:endParaRPr>
          </a:p>
        </p:txBody>
      </p:sp>
      <p:sp>
        <p:nvSpPr>
          <p:cNvPr id="32" name="Shape 82">
            <a:extLst>
              <a:ext uri="{FF2B5EF4-FFF2-40B4-BE49-F238E27FC236}">
                <a16:creationId xmlns:a16="http://schemas.microsoft.com/office/drawing/2014/main" xmlns="" id="{D30E31CF-9B47-4F70-9E37-CE6042D4FB95}"/>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34" name="Imagen 33" descr="Tabla&#10;&#10;Descripción generada automáticamente">
            <a:extLst>
              <a:ext uri="{FF2B5EF4-FFF2-40B4-BE49-F238E27FC236}">
                <a16:creationId xmlns:a16="http://schemas.microsoft.com/office/drawing/2014/main" xmlns="" id="{74EE84AC-65F7-41C4-971F-9BB0F5C9DAC4}"/>
              </a:ext>
            </a:extLst>
          </p:cNvPr>
          <p:cNvPicPr/>
          <p:nvPr/>
        </p:nvPicPr>
        <p:blipFill rotWithShape="1">
          <a:blip r:embed="rId5">
            <a:extLst>
              <a:ext uri="{28A0092B-C50C-407E-A947-70E740481C1C}">
                <a14:useLocalDpi xmlns:a14="http://schemas.microsoft.com/office/drawing/2010/main" val="0"/>
              </a:ext>
            </a:extLst>
          </a:blip>
          <a:srcRect t="2926"/>
          <a:stretch/>
        </p:blipFill>
        <p:spPr bwMode="auto">
          <a:xfrm>
            <a:off x="445749" y="3933160"/>
            <a:ext cx="3271070" cy="2141273"/>
          </a:xfrm>
          <a:prstGeom prst="rect">
            <a:avLst/>
          </a:prstGeom>
          <a:ln>
            <a:noFill/>
          </a:ln>
          <a:extLst>
            <a:ext uri="{53640926-AAD7-44D8-BBD7-CCE9431645EC}">
              <a14:shadowObscured xmlns:a14="http://schemas.microsoft.com/office/drawing/2010/main"/>
            </a:ext>
          </a:extLst>
        </p:spPr>
      </p:pic>
      <p:pic>
        <p:nvPicPr>
          <p:cNvPr id="2" name="Picture 2" descr="Nueva imagen de un banco genera críticas en las redes sociales de Ecuador">
            <a:extLst>
              <a:ext uri="{FF2B5EF4-FFF2-40B4-BE49-F238E27FC236}">
                <a16:creationId xmlns:a16="http://schemas.microsoft.com/office/drawing/2014/main" xmlns="" id="{2674C765-BE2A-4584-A62B-061B8E3172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26" r="22778"/>
          <a:stretch/>
        </p:blipFill>
        <p:spPr bwMode="auto">
          <a:xfrm>
            <a:off x="7752522" y="648797"/>
            <a:ext cx="1537248" cy="14303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AADC0203-2708-4BFE-B4EB-E6EB2387EEC0}"/>
              </a:ext>
            </a:extLst>
          </p:cNvPr>
          <p:cNvPicPr>
            <a:picLocks noChangeAspect="1"/>
          </p:cNvPicPr>
          <p:nvPr/>
        </p:nvPicPr>
        <p:blipFill rotWithShape="1">
          <a:blip r:embed="rId7">
            <a:extLst>
              <a:ext uri="{28A0092B-C50C-407E-A947-70E740481C1C}">
                <a14:useLocalDpi xmlns:a14="http://schemas.microsoft.com/office/drawing/2010/main" val="0"/>
              </a:ext>
            </a:extLst>
          </a:blip>
          <a:srcRect b="18690"/>
          <a:stretch/>
        </p:blipFill>
        <p:spPr>
          <a:xfrm>
            <a:off x="7551145" y="5374539"/>
            <a:ext cx="1438557" cy="1178572"/>
          </a:xfrm>
          <a:prstGeom prst="rect">
            <a:avLst/>
          </a:prstGeom>
        </p:spPr>
      </p:pic>
    </p:spTree>
    <p:extLst>
      <p:ext uri="{BB962C8B-B14F-4D97-AF65-F5344CB8AC3E}">
        <p14:creationId xmlns:p14="http://schemas.microsoft.com/office/powerpoint/2010/main" val="274392830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500"/>
                                        <p:tgtEl>
                                          <p:spTgt spid="44"/>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500"/>
                                        <p:tgtEl>
                                          <p:spTgt spid="53"/>
                                        </p:tgtEl>
                                        <p:attrNameLst>
                                          <p:attrName>ppt_w</p:attrName>
                                        </p:attrNameLst>
                                      </p:cBhvr>
                                      <p:tavLst>
                                        <p:tav tm="0">
                                          <p:val>
                                            <p:strVal val="0"/>
                                          </p:val>
                                        </p:tav>
                                        <p:tav tm="100000">
                                          <p:val>
                                            <p:strVal val="#ppt_w"/>
                                          </p:val>
                                        </p:tav>
                                      </p:tavLst>
                                    </p:anim>
                                    <p:anim calcmode="lin" valueType="num">
                                      <p:cBhvr additive="base">
                                        <p:cTn id="19" dur="500"/>
                                        <p:tgtEl>
                                          <p:spTgt spid="53"/>
                                        </p:tgtEl>
                                        <p:attrNameLst>
                                          <p:attrName>ppt_h</p:attrName>
                                        </p:attrNameLst>
                                      </p:cBhvr>
                                      <p:tavLst>
                                        <p:tav tm="0">
                                          <p:val>
                                            <p:strVal val="0"/>
                                          </p:val>
                                        </p:tav>
                                        <p:tav tm="100000">
                                          <p:val>
                                            <p:strVal val="#ppt_h"/>
                                          </p:val>
                                        </p:tav>
                                      </p:tavLst>
                                    </p:anim>
                                  </p:childTnLst>
                                </p:cTn>
                              </p:par>
                              <p:par>
                                <p:cTn id="20" presetID="2" presetClass="entr" presetSubtype="4"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p:tgtEl>
                                          <p:spTgt spid="47"/>
                                        </p:tgtEl>
                                        <p:attrNameLst>
                                          <p:attrName>ppt_w</p:attrName>
                                        </p:attrNameLst>
                                      </p:cBhvr>
                                      <p:tavLst>
                                        <p:tav tm="0">
                                          <p:val>
                                            <p:strVal val="0"/>
                                          </p:val>
                                        </p:tav>
                                        <p:tav tm="100000">
                                          <p:val>
                                            <p:strVal val="#ppt_w"/>
                                          </p:val>
                                        </p:tav>
                                      </p:tavLst>
                                    </p:anim>
                                    <p:anim calcmode="lin" valueType="num">
                                      <p:cBhvr additive="base">
                                        <p:cTn id="27" dur="500"/>
                                        <p:tgtEl>
                                          <p:spTgt spid="47"/>
                                        </p:tgtEl>
                                        <p:attrNameLst>
                                          <p:attrName>ppt_h</p:attrName>
                                        </p:attrNameLst>
                                      </p:cBhvr>
                                      <p:tavLst>
                                        <p:tav tm="0">
                                          <p:val>
                                            <p:strVal val="0"/>
                                          </p:val>
                                        </p:tav>
                                        <p:tav tm="100000">
                                          <p:val>
                                            <p:strVal val="#ppt_h"/>
                                          </p:val>
                                        </p:tav>
                                      </p:tavLst>
                                    </p:anim>
                                  </p:childTnLst>
                                </p:cTn>
                              </p:par>
                              <p:par>
                                <p:cTn id="28" presetID="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1500"/>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p:tgtEl>
                                          <p:spTgt spid="49"/>
                                        </p:tgtEl>
                                        <p:attrNameLst>
                                          <p:attrName>ppt_w</p:attrName>
                                        </p:attrNameLst>
                                      </p:cBhvr>
                                      <p:tavLst>
                                        <p:tav tm="0">
                                          <p:val>
                                            <p:strVal val="0"/>
                                          </p:val>
                                        </p:tav>
                                        <p:tav tm="100000">
                                          <p:val>
                                            <p:strVal val="#ppt_w"/>
                                          </p:val>
                                        </p:tav>
                                      </p:tavLst>
                                    </p:anim>
                                    <p:anim calcmode="lin" valueType="num">
                                      <p:cBhvr additive="base">
                                        <p:cTn id="35" dur="500"/>
                                        <p:tgtEl>
                                          <p:spTgt spid="49"/>
                                        </p:tgtEl>
                                        <p:attrNameLst>
                                          <p:attrName>ppt_h</p:attrName>
                                        </p:attrNameLst>
                                      </p:cBhvr>
                                      <p:tavLst>
                                        <p:tav tm="0">
                                          <p:val>
                                            <p:strVal val="0"/>
                                          </p:val>
                                        </p:tav>
                                        <p:tav tm="100000">
                                          <p:val>
                                            <p:strVal val="#ppt_h"/>
                                          </p:val>
                                        </p:tav>
                                      </p:tavLst>
                                    </p:anim>
                                  </p:childTnLst>
                                </p:cTn>
                              </p:par>
                              <p:par>
                                <p:cTn id="36" presetID="2" presetClass="entr" presetSubtype="4"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1250"/>
                                        <p:tgtEl>
                                          <p:spTgt spid="4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3" presetClass="entr" presetSubtype="16"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p:tgtEl>
                                          <p:spTgt spid="51"/>
                                        </p:tgtEl>
                                        <p:attrNameLst>
                                          <p:attrName>ppt_w</p:attrName>
                                        </p:attrNameLst>
                                      </p:cBhvr>
                                      <p:tavLst>
                                        <p:tav tm="0">
                                          <p:val>
                                            <p:strVal val="0"/>
                                          </p:val>
                                        </p:tav>
                                        <p:tav tm="100000">
                                          <p:val>
                                            <p:strVal val="#ppt_w"/>
                                          </p:val>
                                        </p:tav>
                                      </p:tavLst>
                                    </p:anim>
                                    <p:anim calcmode="lin" valueType="num">
                                      <p:cBhvr additive="base">
                                        <p:cTn id="43" dur="500"/>
                                        <p:tgtEl>
                                          <p:spTgt spid="51"/>
                                        </p:tgtEl>
                                        <p:attrNameLst>
                                          <p:attrName>ppt_h</p:attrName>
                                        </p:attrNameLst>
                                      </p:cBhvr>
                                      <p:tavLst>
                                        <p:tav tm="0">
                                          <p:val>
                                            <p:strVal val="0"/>
                                          </p:val>
                                        </p:tav>
                                        <p:tav tm="100000">
                                          <p:val>
                                            <p:strVal val="#ppt_h"/>
                                          </p:val>
                                        </p:tav>
                                      </p:tavLst>
                                    </p:anim>
                                  </p:childTnLst>
                                </p:cTn>
                              </p:par>
                              <p:par>
                                <p:cTn id="44" presetID="2" presetClass="entr" presetSubtype="4"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1500"/>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2" name="Shape 1142"/>
          <p:cNvSpPr txBox="1">
            <a:spLocks/>
          </p:cNvSpPr>
          <p:nvPr/>
        </p:nvSpPr>
        <p:spPr>
          <a:xfrm>
            <a:off x="1501466" y="1105081"/>
            <a:ext cx="6849700" cy="750746"/>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800" b="0" i="0" u="none" strike="noStrike" cap="none" baseline="0">
                <a:solidFill>
                  <a:srgbClr val="666666"/>
                </a:solidFill>
                <a:latin typeface="Roboto"/>
                <a:ea typeface="Roboto"/>
                <a:cs typeface="Roboto"/>
                <a:sym typeface="Roboto"/>
                <a:rtl val="0"/>
              </a:defRPr>
            </a:lvl1pPr>
            <a:lvl2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2pPr>
            <a:lvl3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3pPr>
            <a:lvl4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4pPr>
            <a:lvl5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5pPr>
            <a:lvl6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6pPr>
            <a:lvl7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7pPr>
            <a:lvl8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8pPr>
            <a:lvl9pPr marR="0" algn="ctr" rtl="0">
              <a:lnSpc>
                <a:spcPct val="100000"/>
              </a:lnSpc>
              <a:spcBef>
                <a:spcPts val="0"/>
              </a:spcBef>
              <a:spcAft>
                <a:spcPts val="0"/>
              </a:spcAft>
              <a:buNone/>
              <a:defRPr sz="1800" b="0" i="0" u="none" strike="noStrike" cap="none" baseline="0">
                <a:solidFill>
                  <a:srgbClr val="999999"/>
                </a:solidFill>
                <a:latin typeface="Roboto"/>
                <a:ea typeface="Roboto"/>
                <a:cs typeface="Roboto"/>
                <a:sym typeface="Roboto"/>
                <a:rtl val="0"/>
              </a:defRPr>
            </a:lvl9pPr>
          </a:lstStyle>
          <a:p>
            <a:r>
              <a:rPr lang="en-US" sz="2000" b="1" dirty="0">
                <a:solidFill>
                  <a:srgbClr val="FFC000"/>
                </a:solidFill>
                <a:latin typeface="Century Gothic" panose="020B0502020202020204" pitchFamily="34" charset="0"/>
              </a:rPr>
              <a:t> </a:t>
            </a:r>
          </a:p>
          <a:p>
            <a:r>
              <a:rPr lang="es-EC" sz="3600" b="1" u="sng" dirty="0">
                <a:solidFill>
                  <a:schemeClr val="accent3"/>
                </a:solidFill>
                <a:latin typeface="Century Gothic" panose="020B0502020202020204" pitchFamily="34" charset="0"/>
              </a:rPr>
              <a:t>Series temporales</a:t>
            </a:r>
            <a:endParaRPr lang="en-US" sz="3600" u="sng" dirty="0">
              <a:solidFill>
                <a:srgbClr val="FFC000"/>
              </a:solidFill>
              <a:latin typeface="Century Gothic" panose="020B0502020202020204" pitchFamily="34" charset="0"/>
            </a:endParaRPr>
          </a:p>
        </p:txBody>
      </p:sp>
      <p:sp>
        <p:nvSpPr>
          <p:cNvPr id="37" name="Shape 211"/>
          <p:cNvSpPr txBox="1">
            <a:spLocks/>
          </p:cNvSpPr>
          <p:nvPr/>
        </p:nvSpPr>
        <p:spPr>
          <a:xfrm>
            <a:off x="1103601" y="374300"/>
            <a:ext cx="8419490" cy="659555"/>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s-ES" sz="4800" dirty="0">
                <a:solidFill>
                  <a:schemeClr val="accent1"/>
                </a:solidFill>
                <a:latin typeface="Century Gothic" panose="020B0502020202020204" pitchFamily="34" charset="0"/>
              </a:rPr>
              <a:t>MODELOS ESTADÍSTICOS </a:t>
            </a:r>
            <a:endParaRPr lang="es-EC" sz="3600" dirty="0">
              <a:solidFill>
                <a:schemeClr val="accent1"/>
              </a:solidFill>
              <a:latin typeface="Century Gothic" panose="020B0502020202020204" pitchFamily="34" charset="0"/>
            </a:endParaRPr>
          </a:p>
        </p:txBody>
      </p:sp>
      <p:grpSp>
        <p:nvGrpSpPr>
          <p:cNvPr id="38" name="Shape 2725"/>
          <p:cNvGrpSpPr/>
          <p:nvPr/>
        </p:nvGrpSpPr>
        <p:grpSpPr>
          <a:xfrm>
            <a:off x="675609" y="394870"/>
            <a:ext cx="837606" cy="750746"/>
            <a:chOff x="5416470" y="1238591"/>
            <a:chExt cx="762185" cy="750746"/>
          </a:xfrm>
        </p:grpSpPr>
        <p:sp>
          <p:nvSpPr>
            <p:cNvPr id="39"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40"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41"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42"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43"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3</a:t>
              </a:r>
            </a:p>
          </p:txBody>
        </p:sp>
      </p:grpSp>
      <p:pic>
        <p:nvPicPr>
          <p:cNvPr id="44" name="Picture 12" descr="Resultado de imagen para map png">
            <a:extLst>
              <a:ext uri="{FF2B5EF4-FFF2-40B4-BE49-F238E27FC236}">
                <a16:creationId xmlns:a16="http://schemas.microsoft.com/office/drawing/2014/main" xmlns="" id="{D359941B-5642-4A7D-BC10-A0BF95FB5EA6}"/>
              </a:ext>
            </a:extLst>
          </p:cNvPr>
          <p:cNvPicPr>
            <a:picLocks noChangeAspect="1" noChangeArrowheads="1"/>
          </p:cNvPicPr>
          <p:nvPr/>
        </p:nvPicPr>
        <p:blipFill>
          <a:blip r:embed="rId3" cstate="print">
            <a:alphaModFix amt="25000"/>
            <a:extLst>
              <a:ext uri="{28A0092B-C50C-407E-A947-70E740481C1C}">
                <a14:useLocalDpi xmlns:a14="http://schemas.microsoft.com/office/drawing/2010/main" val="0"/>
              </a:ext>
            </a:extLst>
          </a:blip>
          <a:srcRect/>
          <a:stretch>
            <a:fillRect/>
          </a:stretch>
        </p:blipFill>
        <p:spPr bwMode="auto">
          <a:xfrm>
            <a:off x="379183" y="2134638"/>
            <a:ext cx="8865717" cy="4328492"/>
          </a:xfrm>
          <a:prstGeom prst="rect">
            <a:avLst/>
          </a:prstGeom>
          <a:noFill/>
          <a:extLst>
            <a:ext uri="{909E8E84-426E-40DD-AFC4-6F175D3DCCD1}">
              <a14:hiddenFill xmlns:a14="http://schemas.microsoft.com/office/drawing/2010/main">
                <a:solidFill>
                  <a:srgbClr val="FFFFFF"/>
                </a:solidFill>
              </a14:hiddenFill>
            </a:ext>
          </a:extLst>
        </p:spPr>
      </p:pic>
      <p:sp>
        <p:nvSpPr>
          <p:cNvPr id="46" name="Arc 50">
            <a:extLst>
              <a:ext uri="{FF2B5EF4-FFF2-40B4-BE49-F238E27FC236}">
                <a16:creationId xmlns:a16="http://schemas.microsoft.com/office/drawing/2014/main" xmlns="" id="{C869B50F-8D11-4E03-A2F2-4A16C0E4E192}"/>
              </a:ext>
            </a:extLst>
          </p:cNvPr>
          <p:cNvSpPr/>
          <p:nvPr/>
        </p:nvSpPr>
        <p:spPr>
          <a:xfrm flipH="1">
            <a:off x="6122543" y="2435857"/>
            <a:ext cx="3225747" cy="3225747"/>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94" dirty="0">
              <a:latin typeface="Century Gothic" panose="020B0502020202020204" pitchFamily="34" charset="0"/>
            </a:endParaRPr>
          </a:p>
        </p:txBody>
      </p:sp>
      <p:sp>
        <p:nvSpPr>
          <p:cNvPr id="47" name="Oval 52">
            <a:extLst>
              <a:ext uri="{FF2B5EF4-FFF2-40B4-BE49-F238E27FC236}">
                <a16:creationId xmlns:a16="http://schemas.microsoft.com/office/drawing/2014/main" xmlns="" id="{3E934E23-3F73-4976-A171-89CA3A635DAF}"/>
              </a:ext>
            </a:extLst>
          </p:cNvPr>
          <p:cNvSpPr/>
          <p:nvPr/>
        </p:nvSpPr>
        <p:spPr>
          <a:xfrm flipH="1">
            <a:off x="6638847" y="2755412"/>
            <a:ext cx="175596" cy="175596"/>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latin typeface="Century Gothic" panose="020B0502020202020204" pitchFamily="34" charset="0"/>
            </a:endParaRPr>
          </a:p>
        </p:txBody>
      </p:sp>
      <p:sp>
        <p:nvSpPr>
          <p:cNvPr id="48" name="Oval 53">
            <a:extLst>
              <a:ext uri="{FF2B5EF4-FFF2-40B4-BE49-F238E27FC236}">
                <a16:creationId xmlns:a16="http://schemas.microsoft.com/office/drawing/2014/main" xmlns="" id="{3BA7D8CA-F5D6-4CF1-AAA8-E7D8FD7979CC}"/>
              </a:ext>
            </a:extLst>
          </p:cNvPr>
          <p:cNvSpPr/>
          <p:nvPr/>
        </p:nvSpPr>
        <p:spPr>
          <a:xfrm flipH="1">
            <a:off x="4891983" y="2543832"/>
            <a:ext cx="446561" cy="446561"/>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tx2"/>
                </a:solidFill>
                <a:latin typeface="Century Gothic" panose="020B0502020202020204" pitchFamily="34" charset="0"/>
              </a:rPr>
              <a:t>1</a:t>
            </a:r>
          </a:p>
        </p:txBody>
      </p:sp>
      <p:sp>
        <p:nvSpPr>
          <p:cNvPr id="49" name="Oval 54">
            <a:extLst>
              <a:ext uri="{FF2B5EF4-FFF2-40B4-BE49-F238E27FC236}">
                <a16:creationId xmlns:a16="http://schemas.microsoft.com/office/drawing/2014/main" xmlns="" id="{36E33B74-3838-442A-B6AD-271B6F538857}"/>
              </a:ext>
            </a:extLst>
          </p:cNvPr>
          <p:cNvSpPr/>
          <p:nvPr/>
        </p:nvSpPr>
        <p:spPr>
          <a:xfrm flipH="1">
            <a:off x="4365481" y="4093846"/>
            <a:ext cx="446561" cy="4465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tx2"/>
                </a:solidFill>
                <a:latin typeface="Century Gothic" panose="020B0502020202020204" pitchFamily="34" charset="0"/>
              </a:rPr>
              <a:t>3</a:t>
            </a:r>
          </a:p>
        </p:txBody>
      </p:sp>
      <p:sp>
        <p:nvSpPr>
          <p:cNvPr id="50" name="Oval 55">
            <a:extLst>
              <a:ext uri="{FF2B5EF4-FFF2-40B4-BE49-F238E27FC236}">
                <a16:creationId xmlns:a16="http://schemas.microsoft.com/office/drawing/2014/main" xmlns="" id="{EAC82F2B-0DF7-47FD-A3CD-A28B2E7D1594}"/>
              </a:ext>
            </a:extLst>
          </p:cNvPr>
          <p:cNvSpPr/>
          <p:nvPr/>
        </p:nvSpPr>
        <p:spPr>
          <a:xfrm flipH="1">
            <a:off x="5128054" y="5458300"/>
            <a:ext cx="446561" cy="44656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tx2"/>
                </a:solidFill>
                <a:latin typeface="Century Gothic" panose="020B0502020202020204" pitchFamily="34" charset="0"/>
              </a:rPr>
              <a:t>5</a:t>
            </a:r>
          </a:p>
        </p:txBody>
      </p:sp>
      <p:sp>
        <p:nvSpPr>
          <p:cNvPr id="51" name="Oval 56">
            <a:extLst>
              <a:ext uri="{FF2B5EF4-FFF2-40B4-BE49-F238E27FC236}">
                <a16:creationId xmlns:a16="http://schemas.microsoft.com/office/drawing/2014/main" xmlns="" id="{42280756-9955-4E8A-BB82-F91B02B5785F}"/>
              </a:ext>
            </a:extLst>
          </p:cNvPr>
          <p:cNvSpPr/>
          <p:nvPr/>
        </p:nvSpPr>
        <p:spPr>
          <a:xfrm flipH="1">
            <a:off x="4419875" y="3310462"/>
            <a:ext cx="446561" cy="4465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tx2"/>
                </a:solidFill>
                <a:latin typeface="Century Gothic" panose="020B0502020202020204" pitchFamily="34" charset="0"/>
              </a:rPr>
              <a:t>2</a:t>
            </a:r>
          </a:p>
        </p:txBody>
      </p:sp>
      <p:sp>
        <p:nvSpPr>
          <p:cNvPr id="52" name="Oval 57">
            <a:extLst>
              <a:ext uri="{FF2B5EF4-FFF2-40B4-BE49-F238E27FC236}">
                <a16:creationId xmlns:a16="http://schemas.microsoft.com/office/drawing/2014/main" xmlns="" id="{6B2D24FA-B353-4CE4-8C57-2389EAA63FC8}"/>
              </a:ext>
            </a:extLst>
          </p:cNvPr>
          <p:cNvSpPr/>
          <p:nvPr/>
        </p:nvSpPr>
        <p:spPr>
          <a:xfrm flipH="1">
            <a:off x="4639389" y="4789662"/>
            <a:ext cx="446561" cy="446561"/>
          </a:xfrm>
          <a:prstGeom prst="ellipse">
            <a:avLst/>
          </a:prstGeom>
          <a:solidFill>
            <a:srgbClr val="60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tx2"/>
                </a:solidFill>
                <a:latin typeface="Century Gothic" panose="020B0502020202020204" pitchFamily="34" charset="0"/>
              </a:rPr>
              <a:t>4</a:t>
            </a:r>
          </a:p>
        </p:txBody>
      </p:sp>
      <p:sp>
        <p:nvSpPr>
          <p:cNvPr id="53" name="Oval 58">
            <a:extLst>
              <a:ext uri="{FF2B5EF4-FFF2-40B4-BE49-F238E27FC236}">
                <a16:creationId xmlns:a16="http://schemas.microsoft.com/office/drawing/2014/main" xmlns="" id="{4B5D17AB-4AF7-4D08-B653-3EBFC82E48C7}"/>
              </a:ext>
            </a:extLst>
          </p:cNvPr>
          <p:cNvSpPr/>
          <p:nvPr/>
        </p:nvSpPr>
        <p:spPr>
          <a:xfrm flipH="1">
            <a:off x="6206424" y="3402792"/>
            <a:ext cx="175596" cy="17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latin typeface="Century Gothic" panose="020B0502020202020204" pitchFamily="34" charset="0"/>
            </a:endParaRPr>
          </a:p>
        </p:txBody>
      </p:sp>
      <p:sp>
        <p:nvSpPr>
          <p:cNvPr id="54" name="Oval 59">
            <a:extLst>
              <a:ext uri="{FF2B5EF4-FFF2-40B4-BE49-F238E27FC236}">
                <a16:creationId xmlns:a16="http://schemas.microsoft.com/office/drawing/2014/main" xmlns="" id="{0699A4CE-08D6-44CF-A87D-341A9DDEF3BD}"/>
              </a:ext>
            </a:extLst>
          </p:cNvPr>
          <p:cNvSpPr/>
          <p:nvPr/>
        </p:nvSpPr>
        <p:spPr>
          <a:xfrm flipH="1">
            <a:off x="6103643" y="4054160"/>
            <a:ext cx="175596" cy="17559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latin typeface="Century Gothic" panose="020B0502020202020204" pitchFamily="34" charset="0"/>
            </a:endParaRPr>
          </a:p>
        </p:txBody>
      </p:sp>
      <p:sp>
        <p:nvSpPr>
          <p:cNvPr id="55" name="Oval 60">
            <a:extLst>
              <a:ext uri="{FF2B5EF4-FFF2-40B4-BE49-F238E27FC236}">
                <a16:creationId xmlns:a16="http://schemas.microsoft.com/office/drawing/2014/main" xmlns="" id="{493F0AFC-3763-4812-B1FC-0EC08F3D0CB2}"/>
              </a:ext>
            </a:extLst>
          </p:cNvPr>
          <p:cNvSpPr/>
          <p:nvPr/>
        </p:nvSpPr>
        <p:spPr>
          <a:xfrm flipH="1">
            <a:off x="6315300" y="4759957"/>
            <a:ext cx="175596" cy="175596"/>
          </a:xfrm>
          <a:prstGeom prst="ellipse">
            <a:avLst/>
          </a:prstGeom>
          <a:solidFill>
            <a:srgbClr val="60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latin typeface="Century Gothic" panose="020B0502020202020204" pitchFamily="34" charset="0"/>
            </a:endParaRPr>
          </a:p>
        </p:txBody>
      </p:sp>
      <p:sp>
        <p:nvSpPr>
          <p:cNvPr id="56" name="Oval 72">
            <a:extLst>
              <a:ext uri="{FF2B5EF4-FFF2-40B4-BE49-F238E27FC236}">
                <a16:creationId xmlns:a16="http://schemas.microsoft.com/office/drawing/2014/main" xmlns="" id="{47C07DE0-2B36-49D0-8E26-067662D131DF}"/>
              </a:ext>
            </a:extLst>
          </p:cNvPr>
          <p:cNvSpPr/>
          <p:nvPr/>
        </p:nvSpPr>
        <p:spPr>
          <a:xfrm flipH="1">
            <a:off x="7046528" y="5532144"/>
            <a:ext cx="175596" cy="175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latin typeface="Century Gothic" panose="020B0502020202020204" pitchFamily="34" charset="0"/>
            </a:endParaRPr>
          </a:p>
        </p:txBody>
      </p:sp>
      <p:cxnSp>
        <p:nvCxnSpPr>
          <p:cNvPr id="57" name="Straight Connector 73">
            <a:extLst>
              <a:ext uri="{FF2B5EF4-FFF2-40B4-BE49-F238E27FC236}">
                <a16:creationId xmlns:a16="http://schemas.microsoft.com/office/drawing/2014/main" xmlns="" id="{95ED3E3E-39B5-41AF-BBBC-4FC1742E324B}"/>
              </a:ext>
            </a:extLst>
          </p:cNvPr>
          <p:cNvCxnSpPr>
            <a:cxnSpLocks/>
          </p:cNvCxnSpPr>
          <p:nvPr/>
        </p:nvCxnSpPr>
        <p:spPr>
          <a:xfrm flipH="1">
            <a:off x="5329602" y="2806629"/>
            <a:ext cx="877882"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5">
            <a:extLst>
              <a:ext uri="{FF2B5EF4-FFF2-40B4-BE49-F238E27FC236}">
                <a16:creationId xmlns:a16="http://schemas.microsoft.com/office/drawing/2014/main" xmlns="" id="{47D408A8-CB42-4041-9541-F68BCC95AE85}"/>
              </a:ext>
            </a:extLst>
          </p:cNvPr>
          <p:cNvCxnSpPr>
            <a:cxnSpLocks/>
          </p:cNvCxnSpPr>
          <p:nvPr/>
        </p:nvCxnSpPr>
        <p:spPr>
          <a:xfrm flipH="1">
            <a:off x="5094713" y="3563382"/>
            <a:ext cx="877882"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6">
            <a:extLst>
              <a:ext uri="{FF2B5EF4-FFF2-40B4-BE49-F238E27FC236}">
                <a16:creationId xmlns:a16="http://schemas.microsoft.com/office/drawing/2014/main" xmlns="" id="{2749777E-29C4-4509-ADC1-6A2F61DFF3FA}"/>
              </a:ext>
            </a:extLst>
          </p:cNvPr>
          <p:cNvCxnSpPr>
            <a:cxnSpLocks/>
          </p:cNvCxnSpPr>
          <p:nvPr/>
        </p:nvCxnSpPr>
        <p:spPr>
          <a:xfrm flipH="1">
            <a:off x="5040533" y="4192344"/>
            <a:ext cx="877882"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07">
            <a:extLst>
              <a:ext uri="{FF2B5EF4-FFF2-40B4-BE49-F238E27FC236}">
                <a16:creationId xmlns:a16="http://schemas.microsoft.com/office/drawing/2014/main" xmlns="" id="{828A2967-1D3E-4A85-98C0-CE3D3A7AAE34}"/>
              </a:ext>
            </a:extLst>
          </p:cNvPr>
          <p:cNvCxnSpPr>
            <a:cxnSpLocks/>
          </p:cNvCxnSpPr>
          <p:nvPr/>
        </p:nvCxnSpPr>
        <p:spPr>
          <a:xfrm flipH="1">
            <a:off x="5215719" y="4888005"/>
            <a:ext cx="877882"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111">
            <a:extLst>
              <a:ext uri="{FF2B5EF4-FFF2-40B4-BE49-F238E27FC236}">
                <a16:creationId xmlns:a16="http://schemas.microsoft.com/office/drawing/2014/main" xmlns="" id="{8A0C0517-E52E-4113-AAAC-7E3D6D9717AC}"/>
              </a:ext>
            </a:extLst>
          </p:cNvPr>
          <p:cNvCxnSpPr>
            <a:cxnSpLocks/>
          </p:cNvCxnSpPr>
          <p:nvPr/>
        </p:nvCxnSpPr>
        <p:spPr>
          <a:xfrm flipH="1">
            <a:off x="5630961" y="5721738"/>
            <a:ext cx="877882"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3" name="Group 117">
            <a:extLst>
              <a:ext uri="{FF2B5EF4-FFF2-40B4-BE49-F238E27FC236}">
                <a16:creationId xmlns:a16="http://schemas.microsoft.com/office/drawing/2014/main" xmlns="" id="{B65C46F3-DF7F-440C-9CA4-A2C9BB3D61C0}"/>
              </a:ext>
            </a:extLst>
          </p:cNvPr>
          <p:cNvGrpSpPr/>
          <p:nvPr/>
        </p:nvGrpSpPr>
        <p:grpSpPr>
          <a:xfrm flipH="1">
            <a:off x="7300292" y="3398044"/>
            <a:ext cx="1358786" cy="711930"/>
            <a:chOff x="8984974" y="3390900"/>
            <a:chExt cx="1672352" cy="876221"/>
          </a:xfrm>
        </p:grpSpPr>
        <p:sp>
          <p:nvSpPr>
            <p:cNvPr id="64" name="TextBox 118">
              <a:extLst>
                <a:ext uri="{FF2B5EF4-FFF2-40B4-BE49-F238E27FC236}">
                  <a16:creationId xmlns:a16="http://schemas.microsoft.com/office/drawing/2014/main" xmlns="" id="{3E56F6F2-0B5D-45A2-B6BB-24BAD01D8103}"/>
                </a:ext>
              </a:extLst>
            </p:cNvPr>
            <p:cNvSpPr txBox="1"/>
            <p:nvPr/>
          </p:nvSpPr>
          <p:spPr>
            <a:xfrm flipH="1">
              <a:off x="8999735" y="4025752"/>
              <a:ext cx="1657591" cy="241369"/>
            </a:xfrm>
            <a:custGeom>
              <a:avLst/>
              <a:gdLst>
                <a:gd name="connsiteX0" fmla="*/ 1217399 w 4438231"/>
                <a:gd name="connsiteY0" fmla="*/ 148169 h 646270"/>
                <a:gd name="connsiteX1" fmla="*/ 1217399 w 4438231"/>
                <a:gd name="connsiteY1" fmla="*/ 496301 h 646270"/>
                <a:gd name="connsiteX2" fmla="*/ 1253957 w 4438231"/>
                <a:gd name="connsiteY2" fmla="*/ 496301 h 646270"/>
                <a:gd name="connsiteX3" fmla="*/ 1395216 w 4438231"/>
                <a:gd name="connsiteY3" fmla="*/ 433537 h 646270"/>
                <a:gd name="connsiteX4" fmla="*/ 1430872 w 4438231"/>
                <a:gd name="connsiteY4" fmla="*/ 322009 h 646270"/>
                <a:gd name="connsiteX5" fmla="*/ 1395216 w 4438231"/>
                <a:gd name="connsiteY5" fmla="*/ 210933 h 646270"/>
                <a:gd name="connsiteX6" fmla="*/ 1253957 w 4438231"/>
                <a:gd name="connsiteY6" fmla="*/ 148169 h 646270"/>
                <a:gd name="connsiteX7" fmla="*/ 3484816 w 4438231"/>
                <a:gd name="connsiteY7" fmla="*/ 136461 h 646270"/>
                <a:gd name="connsiteX8" fmla="*/ 3484816 w 4438231"/>
                <a:gd name="connsiteY8" fmla="*/ 289583 h 646270"/>
                <a:gd name="connsiteX9" fmla="*/ 3514647 w 4438231"/>
                <a:gd name="connsiteY9" fmla="*/ 289583 h 646270"/>
                <a:gd name="connsiteX10" fmla="*/ 3587415 w 4438231"/>
                <a:gd name="connsiteY10" fmla="*/ 268481 h 646270"/>
                <a:gd name="connsiteX11" fmla="*/ 3611369 w 4438231"/>
                <a:gd name="connsiteY11" fmla="*/ 212797 h 646270"/>
                <a:gd name="connsiteX12" fmla="*/ 3587415 w 4438231"/>
                <a:gd name="connsiteY12" fmla="*/ 157564 h 646270"/>
                <a:gd name="connsiteX13" fmla="*/ 3514647 w 4438231"/>
                <a:gd name="connsiteY13" fmla="*/ 136461 h 646270"/>
                <a:gd name="connsiteX14" fmla="*/ 3825741 w 4438231"/>
                <a:gd name="connsiteY14" fmla="*/ 14864 h 646270"/>
                <a:gd name="connsiteX15" fmla="*/ 4016693 w 4438231"/>
                <a:gd name="connsiteY15" fmla="*/ 14864 h 646270"/>
                <a:gd name="connsiteX16" fmla="*/ 4132887 w 4438231"/>
                <a:gd name="connsiteY16" fmla="*/ 182398 h 646270"/>
                <a:gd name="connsiteX17" fmla="*/ 4244577 w 4438231"/>
                <a:gd name="connsiteY17" fmla="*/ 14864 h 646270"/>
                <a:gd name="connsiteX18" fmla="*/ 4438231 w 4438231"/>
                <a:gd name="connsiteY18" fmla="*/ 14864 h 646270"/>
                <a:gd name="connsiteX19" fmla="*/ 4208098 w 4438231"/>
                <a:gd name="connsiteY19" fmla="*/ 334171 h 646270"/>
                <a:gd name="connsiteX20" fmla="*/ 4208098 w 4438231"/>
                <a:gd name="connsiteY20" fmla="*/ 629607 h 646270"/>
                <a:gd name="connsiteX21" fmla="*/ 4048218 w 4438231"/>
                <a:gd name="connsiteY21" fmla="*/ 629607 h 646270"/>
                <a:gd name="connsiteX22" fmla="*/ 4048218 w 4438231"/>
                <a:gd name="connsiteY22" fmla="*/ 334171 h 646270"/>
                <a:gd name="connsiteX23" fmla="*/ 3324939 w 4438231"/>
                <a:gd name="connsiteY23" fmla="*/ 14864 h 646270"/>
                <a:gd name="connsiteX24" fmla="*/ 3573538 w 4438231"/>
                <a:gd name="connsiteY24" fmla="*/ 14864 h 646270"/>
                <a:gd name="connsiteX25" fmla="*/ 3734768 w 4438231"/>
                <a:gd name="connsiteY25" fmla="*/ 80165 h 646270"/>
                <a:gd name="connsiteX26" fmla="*/ 3777103 w 4438231"/>
                <a:gd name="connsiteY26" fmla="*/ 204014 h 646270"/>
                <a:gd name="connsiteX27" fmla="*/ 3728463 w 4438231"/>
                <a:gd name="connsiteY27" fmla="*/ 334171 h 646270"/>
                <a:gd name="connsiteX28" fmla="*/ 3642893 w 4438231"/>
                <a:gd name="connsiteY28" fmla="*/ 377405 h 646270"/>
                <a:gd name="connsiteX29" fmla="*/ 3836099 w 4438231"/>
                <a:gd name="connsiteY29" fmla="*/ 629607 h 646270"/>
                <a:gd name="connsiteX30" fmla="*/ 3637490 w 4438231"/>
                <a:gd name="connsiteY30" fmla="*/ 629607 h 646270"/>
                <a:gd name="connsiteX31" fmla="*/ 3484816 w 4438231"/>
                <a:gd name="connsiteY31" fmla="*/ 393618 h 646270"/>
                <a:gd name="connsiteX32" fmla="*/ 3484816 w 4438231"/>
                <a:gd name="connsiteY32" fmla="*/ 629607 h 646270"/>
                <a:gd name="connsiteX33" fmla="*/ 3324939 w 4438231"/>
                <a:gd name="connsiteY33" fmla="*/ 629607 h 646270"/>
                <a:gd name="connsiteX34" fmla="*/ 2831294 w 4438231"/>
                <a:gd name="connsiteY34" fmla="*/ 14864 h 646270"/>
                <a:gd name="connsiteX35" fmla="*/ 3253732 w 4438231"/>
                <a:gd name="connsiteY35" fmla="*/ 14864 h 646270"/>
                <a:gd name="connsiteX36" fmla="*/ 3253732 w 4438231"/>
                <a:gd name="connsiteY36" fmla="*/ 148169 h 646270"/>
                <a:gd name="connsiteX37" fmla="*/ 3121325 w 4438231"/>
                <a:gd name="connsiteY37" fmla="*/ 148169 h 646270"/>
                <a:gd name="connsiteX38" fmla="*/ 3121325 w 4438231"/>
                <a:gd name="connsiteY38" fmla="*/ 629607 h 646270"/>
                <a:gd name="connsiteX39" fmla="*/ 2961448 w 4438231"/>
                <a:gd name="connsiteY39" fmla="*/ 629607 h 646270"/>
                <a:gd name="connsiteX40" fmla="*/ 2961448 w 4438231"/>
                <a:gd name="connsiteY40" fmla="*/ 148169 h 646270"/>
                <a:gd name="connsiteX41" fmla="*/ 2831294 w 4438231"/>
                <a:gd name="connsiteY41" fmla="*/ 148169 h 646270"/>
                <a:gd name="connsiteX42" fmla="*/ 1698036 w 4438231"/>
                <a:gd name="connsiteY42" fmla="*/ 14864 h 646270"/>
                <a:gd name="connsiteX43" fmla="*/ 1857913 w 4438231"/>
                <a:gd name="connsiteY43" fmla="*/ 14864 h 646270"/>
                <a:gd name="connsiteX44" fmla="*/ 1857913 w 4438231"/>
                <a:gd name="connsiteY44" fmla="*/ 347379 h 646270"/>
                <a:gd name="connsiteX45" fmla="*/ 1859265 w 4438231"/>
                <a:gd name="connsiteY45" fmla="*/ 407220 h 646270"/>
                <a:gd name="connsiteX46" fmla="*/ 1916460 w 4438231"/>
                <a:gd name="connsiteY46" fmla="*/ 494505 h 646270"/>
                <a:gd name="connsiteX47" fmla="*/ 1964197 w 4438231"/>
                <a:gd name="connsiteY47" fmla="*/ 504857 h 646270"/>
                <a:gd name="connsiteX48" fmla="*/ 2052468 w 4438231"/>
                <a:gd name="connsiteY48" fmla="*/ 463910 h 646270"/>
                <a:gd name="connsiteX49" fmla="*/ 2074537 w 4438231"/>
                <a:gd name="connsiteY49" fmla="*/ 347379 h 646270"/>
                <a:gd name="connsiteX50" fmla="*/ 2074537 w 4438231"/>
                <a:gd name="connsiteY50" fmla="*/ 14864 h 646270"/>
                <a:gd name="connsiteX51" fmla="*/ 2234415 w 4438231"/>
                <a:gd name="connsiteY51" fmla="*/ 14864 h 646270"/>
                <a:gd name="connsiteX52" fmla="*/ 2234415 w 4438231"/>
                <a:gd name="connsiteY52" fmla="*/ 369298 h 646270"/>
                <a:gd name="connsiteX53" fmla="*/ 2225409 w 4438231"/>
                <a:gd name="connsiteY53" fmla="*/ 463874 h 646270"/>
                <a:gd name="connsiteX54" fmla="*/ 2158754 w 4438231"/>
                <a:gd name="connsiteY54" fmla="*/ 574664 h 646270"/>
                <a:gd name="connsiteX55" fmla="*/ 1958795 w 4438231"/>
                <a:gd name="connsiteY55" fmla="*/ 645369 h 646270"/>
                <a:gd name="connsiteX56" fmla="*/ 1759734 w 4438231"/>
                <a:gd name="connsiteY56" fmla="*/ 573312 h 646270"/>
                <a:gd name="connsiteX57" fmla="*/ 1707944 w 4438231"/>
                <a:gd name="connsiteY57" fmla="*/ 478286 h 646270"/>
                <a:gd name="connsiteX58" fmla="*/ 1698036 w 4438231"/>
                <a:gd name="connsiteY58" fmla="*/ 369298 h 646270"/>
                <a:gd name="connsiteX59" fmla="*/ 1057522 w 4438231"/>
                <a:gd name="connsiteY59" fmla="*/ 14864 h 646270"/>
                <a:gd name="connsiteX60" fmla="*/ 1293511 w 4438231"/>
                <a:gd name="connsiteY60" fmla="*/ 14864 h 646270"/>
                <a:gd name="connsiteX61" fmla="*/ 1453840 w 4438231"/>
                <a:gd name="connsiteY61" fmla="*/ 63050 h 646270"/>
                <a:gd name="connsiteX62" fmla="*/ 1565079 w 4438231"/>
                <a:gd name="connsiteY62" fmla="*/ 188252 h 646270"/>
                <a:gd name="connsiteX63" fmla="*/ 1596604 w 4438231"/>
                <a:gd name="connsiteY63" fmla="*/ 322009 h 646270"/>
                <a:gd name="connsiteX64" fmla="*/ 1538732 w 4438231"/>
                <a:gd name="connsiteY64" fmla="*/ 499678 h 646270"/>
                <a:gd name="connsiteX65" fmla="*/ 1390789 w 4438231"/>
                <a:gd name="connsiteY65" fmla="*/ 612944 h 646270"/>
                <a:gd name="connsiteX66" fmla="*/ 1293511 w 4438231"/>
                <a:gd name="connsiteY66" fmla="*/ 629607 h 646270"/>
                <a:gd name="connsiteX67" fmla="*/ 1057522 w 4438231"/>
                <a:gd name="connsiteY67" fmla="*/ 629607 h 646270"/>
                <a:gd name="connsiteX68" fmla="*/ 294637 w 4438231"/>
                <a:gd name="connsiteY68" fmla="*/ 13238 h 646270"/>
                <a:gd name="connsiteX69" fmla="*/ 454515 w 4438231"/>
                <a:gd name="connsiteY69" fmla="*/ 13238 h 646270"/>
                <a:gd name="connsiteX70" fmla="*/ 748600 w 4438231"/>
                <a:gd name="connsiteY70" fmla="*/ 389290 h 646270"/>
                <a:gd name="connsiteX71" fmla="*/ 748600 w 4438231"/>
                <a:gd name="connsiteY71" fmla="*/ 13238 h 646270"/>
                <a:gd name="connsiteX72" fmla="*/ 908479 w 4438231"/>
                <a:gd name="connsiteY72" fmla="*/ 13238 h 646270"/>
                <a:gd name="connsiteX73" fmla="*/ 908479 w 4438231"/>
                <a:gd name="connsiteY73" fmla="*/ 627982 h 646270"/>
                <a:gd name="connsiteX74" fmla="*/ 748600 w 4438231"/>
                <a:gd name="connsiteY74" fmla="*/ 627982 h 646270"/>
                <a:gd name="connsiteX75" fmla="*/ 454515 w 4438231"/>
                <a:gd name="connsiteY75" fmla="*/ 251478 h 646270"/>
                <a:gd name="connsiteX76" fmla="*/ 454515 w 4438231"/>
                <a:gd name="connsiteY76" fmla="*/ 627982 h 646270"/>
                <a:gd name="connsiteX77" fmla="*/ 294637 w 4438231"/>
                <a:gd name="connsiteY77" fmla="*/ 627982 h 646270"/>
                <a:gd name="connsiteX78" fmla="*/ 0 w 4438231"/>
                <a:gd name="connsiteY78" fmla="*/ 13238 h 646270"/>
                <a:gd name="connsiteX79" fmla="*/ 159879 w 4438231"/>
                <a:gd name="connsiteY79" fmla="*/ 13238 h 646270"/>
                <a:gd name="connsiteX80" fmla="*/ 159879 w 4438231"/>
                <a:gd name="connsiteY80" fmla="*/ 627982 h 646270"/>
                <a:gd name="connsiteX81" fmla="*/ 0 w 4438231"/>
                <a:gd name="connsiteY81" fmla="*/ 627982 h 646270"/>
                <a:gd name="connsiteX82" fmla="*/ 2570434 w 4438231"/>
                <a:gd name="connsiteY82" fmla="*/ 0 h 646270"/>
                <a:gd name="connsiteX83" fmla="*/ 2765440 w 4438231"/>
                <a:gd name="connsiteY83" fmla="*/ 49991 h 646270"/>
                <a:gd name="connsiteX84" fmla="*/ 2701489 w 4438231"/>
                <a:gd name="connsiteY84" fmla="*/ 174291 h 646270"/>
                <a:gd name="connsiteX85" fmla="*/ 2595830 w 4438231"/>
                <a:gd name="connsiteY85" fmla="*/ 133309 h 646270"/>
                <a:gd name="connsiteX86" fmla="*/ 2549773 w 4438231"/>
                <a:gd name="connsiteY86" fmla="*/ 146417 h 646270"/>
                <a:gd name="connsiteX87" fmla="*/ 2526751 w 4438231"/>
                <a:gd name="connsiteY87" fmla="*/ 186197 h 646270"/>
                <a:gd name="connsiteX88" fmla="*/ 2556973 w 4438231"/>
                <a:gd name="connsiteY88" fmla="*/ 228228 h 646270"/>
                <a:gd name="connsiteX89" fmla="*/ 2638178 w 4438231"/>
                <a:gd name="connsiteY89" fmla="*/ 256255 h 646270"/>
                <a:gd name="connsiteX90" fmla="*/ 2759080 w 4438231"/>
                <a:gd name="connsiteY90" fmla="*/ 326598 h 646270"/>
                <a:gd name="connsiteX91" fmla="*/ 2790212 w 4438231"/>
                <a:gd name="connsiteY91" fmla="*/ 426239 h 646270"/>
                <a:gd name="connsiteX92" fmla="*/ 2653300 w 4438231"/>
                <a:gd name="connsiteY92" fmla="*/ 629586 h 646270"/>
                <a:gd name="connsiteX93" fmla="*/ 2550619 w 4438231"/>
                <a:gd name="connsiteY93" fmla="*/ 646270 h 646270"/>
                <a:gd name="connsiteX94" fmla="*/ 2336697 w 4438231"/>
                <a:gd name="connsiteY94" fmla="*/ 576465 h 646270"/>
                <a:gd name="connsiteX95" fmla="*/ 2405151 w 4438231"/>
                <a:gd name="connsiteY95" fmla="*/ 447660 h 646270"/>
                <a:gd name="connsiteX96" fmla="*/ 2546403 w 4438231"/>
                <a:gd name="connsiteY96" fmla="*/ 512964 h 646270"/>
                <a:gd name="connsiteX97" fmla="*/ 2599209 w 4438231"/>
                <a:gd name="connsiteY97" fmla="*/ 498404 h 646270"/>
                <a:gd name="connsiteX98" fmla="*/ 2624478 w 4438231"/>
                <a:gd name="connsiteY98" fmla="*/ 452004 h 646270"/>
                <a:gd name="connsiteX99" fmla="*/ 2596506 w 4438231"/>
                <a:gd name="connsiteY99" fmla="*/ 406508 h 646270"/>
                <a:gd name="connsiteX100" fmla="*/ 2526580 w 4438231"/>
                <a:gd name="connsiteY100" fmla="*/ 378754 h 646270"/>
                <a:gd name="connsiteX101" fmla="*/ 2451694 w 4438231"/>
                <a:gd name="connsiteY101" fmla="*/ 354465 h 646270"/>
                <a:gd name="connsiteX102" fmla="*/ 2410191 w 4438231"/>
                <a:gd name="connsiteY102" fmla="*/ 330171 h 646270"/>
                <a:gd name="connsiteX103" fmla="*/ 2361016 w 4438231"/>
                <a:gd name="connsiteY103" fmla="*/ 207821 h 646270"/>
                <a:gd name="connsiteX104" fmla="*/ 2411907 w 4438231"/>
                <a:gd name="connsiteY104" fmla="*/ 66127 h 646270"/>
                <a:gd name="connsiteX105" fmla="*/ 2570434 w 4438231"/>
                <a:gd name="connsiteY105" fmla="*/ 0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38231" h="646270">
                  <a:moveTo>
                    <a:pt x="1217399" y="148169"/>
                  </a:moveTo>
                  <a:lnTo>
                    <a:pt x="1217399" y="496301"/>
                  </a:lnTo>
                  <a:lnTo>
                    <a:pt x="1253957" y="496301"/>
                  </a:lnTo>
                  <a:cubicBezTo>
                    <a:pt x="1316838" y="496301"/>
                    <a:pt x="1363925" y="475380"/>
                    <a:pt x="1395216" y="433537"/>
                  </a:cubicBezTo>
                  <a:cubicBezTo>
                    <a:pt x="1418986" y="401628"/>
                    <a:pt x="1430872" y="364452"/>
                    <a:pt x="1430872" y="322009"/>
                  </a:cubicBezTo>
                  <a:cubicBezTo>
                    <a:pt x="1430872" y="279568"/>
                    <a:pt x="1418986" y="242542"/>
                    <a:pt x="1395216" y="210933"/>
                  </a:cubicBezTo>
                  <a:cubicBezTo>
                    <a:pt x="1363625" y="169091"/>
                    <a:pt x="1316538" y="148169"/>
                    <a:pt x="1253957" y="148169"/>
                  </a:cubicBezTo>
                  <a:close/>
                  <a:moveTo>
                    <a:pt x="3484816" y="136461"/>
                  </a:moveTo>
                  <a:lnTo>
                    <a:pt x="3484816" y="289583"/>
                  </a:lnTo>
                  <a:lnTo>
                    <a:pt x="3514647" y="289583"/>
                  </a:lnTo>
                  <a:cubicBezTo>
                    <a:pt x="3548395" y="289583"/>
                    <a:pt x="3572651" y="282550"/>
                    <a:pt x="3587415" y="268481"/>
                  </a:cubicBezTo>
                  <a:cubicBezTo>
                    <a:pt x="3603385" y="253209"/>
                    <a:pt x="3611369" y="234650"/>
                    <a:pt x="3611369" y="212797"/>
                  </a:cubicBezTo>
                  <a:cubicBezTo>
                    <a:pt x="3611369" y="190945"/>
                    <a:pt x="3603385" y="172534"/>
                    <a:pt x="3587415" y="157564"/>
                  </a:cubicBezTo>
                  <a:cubicBezTo>
                    <a:pt x="3572347" y="143495"/>
                    <a:pt x="3548091" y="136461"/>
                    <a:pt x="3514647" y="136461"/>
                  </a:cubicBezTo>
                  <a:close/>
                  <a:moveTo>
                    <a:pt x="3825741" y="14864"/>
                  </a:moveTo>
                  <a:lnTo>
                    <a:pt x="4016693" y="14864"/>
                  </a:lnTo>
                  <a:lnTo>
                    <a:pt x="4132887" y="182398"/>
                  </a:lnTo>
                  <a:lnTo>
                    <a:pt x="4244577" y="14864"/>
                  </a:lnTo>
                  <a:lnTo>
                    <a:pt x="4438231" y="14864"/>
                  </a:lnTo>
                  <a:lnTo>
                    <a:pt x="4208098" y="334171"/>
                  </a:lnTo>
                  <a:lnTo>
                    <a:pt x="4208098" y="629607"/>
                  </a:lnTo>
                  <a:lnTo>
                    <a:pt x="4048218" y="629607"/>
                  </a:lnTo>
                  <a:lnTo>
                    <a:pt x="4048218" y="334171"/>
                  </a:lnTo>
                  <a:close/>
                  <a:moveTo>
                    <a:pt x="3324939" y="14864"/>
                  </a:moveTo>
                  <a:lnTo>
                    <a:pt x="3573538" y="14864"/>
                  </a:lnTo>
                  <a:cubicBezTo>
                    <a:pt x="3646198" y="14864"/>
                    <a:pt x="3699939" y="36630"/>
                    <a:pt x="3734768" y="80165"/>
                  </a:cubicBezTo>
                  <a:cubicBezTo>
                    <a:pt x="3762990" y="115293"/>
                    <a:pt x="3777103" y="156577"/>
                    <a:pt x="3777103" y="204014"/>
                  </a:cubicBezTo>
                  <a:cubicBezTo>
                    <a:pt x="3777103" y="258358"/>
                    <a:pt x="3760890" y="301744"/>
                    <a:pt x="3728463" y="334171"/>
                  </a:cubicBezTo>
                  <a:cubicBezTo>
                    <a:pt x="3707747" y="354886"/>
                    <a:pt x="3679224" y="369298"/>
                    <a:pt x="3642893" y="377405"/>
                  </a:cubicBezTo>
                  <a:lnTo>
                    <a:pt x="3836099" y="629607"/>
                  </a:lnTo>
                  <a:lnTo>
                    <a:pt x="3637490" y="629607"/>
                  </a:lnTo>
                  <a:lnTo>
                    <a:pt x="3484816" y="393618"/>
                  </a:lnTo>
                  <a:lnTo>
                    <a:pt x="3484816" y="629607"/>
                  </a:lnTo>
                  <a:lnTo>
                    <a:pt x="3324939" y="629607"/>
                  </a:lnTo>
                  <a:close/>
                  <a:moveTo>
                    <a:pt x="2831294" y="14864"/>
                  </a:moveTo>
                  <a:lnTo>
                    <a:pt x="3253732" y="14864"/>
                  </a:lnTo>
                  <a:lnTo>
                    <a:pt x="3253732" y="148169"/>
                  </a:lnTo>
                  <a:lnTo>
                    <a:pt x="3121325" y="148169"/>
                  </a:lnTo>
                  <a:lnTo>
                    <a:pt x="3121325" y="629607"/>
                  </a:lnTo>
                  <a:lnTo>
                    <a:pt x="2961448" y="629607"/>
                  </a:lnTo>
                  <a:lnTo>
                    <a:pt x="2961448" y="148169"/>
                  </a:lnTo>
                  <a:lnTo>
                    <a:pt x="2831294" y="148169"/>
                  </a:lnTo>
                  <a:close/>
                  <a:moveTo>
                    <a:pt x="1698036" y="14864"/>
                  </a:moveTo>
                  <a:lnTo>
                    <a:pt x="1857913" y="14864"/>
                  </a:lnTo>
                  <a:lnTo>
                    <a:pt x="1857913" y="347379"/>
                  </a:lnTo>
                  <a:cubicBezTo>
                    <a:pt x="1857913" y="374071"/>
                    <a:pt x="1858364" y="394018"/>
                    <a:pt x="1859265" y="407220"/>
                  </a:cubicBezTo>
                  <a:cubicBezTo>
                    <a:pt x="1862267" y="448915"/>
                    <a:pt x="1881332" y="478011"/>
                    <a:pt x="1916460" y="494505"/>
                  </a:cubicBezTo>
                  <a:cubicBezTo>
                    <a:pt x="1930871" y="501406"/>
                    <a:pt x="1946784" y="504857"/>
                    <a:pt x="1964197" y="504857"/>
                  </a:cubicBezTo>
                  <a:cubicBezTo>
                    <a:pt x="2003230" y="504857"/>
                    <a:pt x="2032653" y="491207"/>
                    <a:pt x="2052468" y="463910"/>
                  </a:cubicBezTo>
                  <a:cubicBezTo>
                    <a:pt x="2067181" y="443812"/>
                    <a:pt x="2074537" y="404967"/>
                    <a:pt x="2074537" y="347379"/>
                  </a:cubicBezTo>
                  <a:lnTo>
                    <a:pt x="2074537" y="14864"/>
                  </a:lnTo>
                  <a:lnTo>
                    <a:pt x="2234415" y="14864"/>
                  </a:lnTo>
                  <a:lnTo>
                    <a:pt x="2234415" y="369298"/>
                  </a:lnTo>
                  <a:cubicBezTo>
                    <a:pt x="2234415" y="406228"/>
                    <a:pt x="2231413" y="437752"/>
                    <a:pt x="2225409" y="463874"/>
                  </a:cubicBezTo>
                  <a:cubicBezTo>
                    <a:pt x="2216101" y="504406"/>
                    <a:pt x="2193883" y="541337"/>
                    <a:pt x="2158754" y="574664"/>
                  </a:cubicBezTo>
                  <a:cubicBezTo>
                    <a:pt x="2108914" y="621801"/>
                    <a:pt x="2042261" y="645369"/>
                    <a:pt x="1958795" y="645369"/>
                  </a:cubicBezTo>
                  <a:cubicBezTo>
                    <a:pt x="1873826" y="645369"/>
                    <a:pt x="1807473" y="621350"/>
                    <a:pt x="1759734" y="573312"/>
                  </a:cubicBezTo>
                  <a:cubicBezTo>
                    <a:pt x="1734515" y="548091"/>
                    <a:pt x="1717250" y="516416"/>
                    <a:pt x="1707944" y="478286"/>
                  </a:cubicBezTo>
                  <a:cubicBezTo>
                    <a:pt x="1701338" y="451264"/>
                    <a:pt x="1698036" y="414934"/>
                    <a:pt x="1698036" y="369298"/>
                  </a:cubicBezTo>
                  <a:close/>
                  <a:moveTo>
                    <a:pt x="1057522" y="14864"/>
                  </a:moveTo>
                  <a:lnTo>
                    <a:pt x="1293511" y="14864"/>
                  </a:lnTo>
                  <a:cubicBezTo>
                    <a:pt x="1351157" y="14864"/>
                    <a:pt x="1404601" y="30924"/>
                    <a:pt x="1453840" y="63050"/>
                  </a:cubicBezTo>
                  <a:cubicBezTo>
                    <a:pt x="1502179" y="94276"/>
                    <a:pt x="1539258" y="136011"/>
                    <a:pt x="1565079" y="188252"/>
                  </a:cubicBezTo>
                  <a:cubicBezTo>
                    <a:pt x="1586097" y="231486"/>
                    <a:pt x="1596604" y="276072"/>
                    <a:pt x="1596604" y="322009"/>
                  </a:cubicBezTo>
                  <a:cubicBezTo>
                    <a:pt x="1596604" y="385961"/>
                    <a:pt x="1577313" y="445185"/>
                    <a:pt x="1538732" y="499678"/>
                  </a:cubicBezTo>
                  <a:cubicBezTo>
                    <a:pt x="1500153" y="554171"/>
                    <a:pt x="1450836" y="591926"/>
                    <a:pt x="1390789" y="612944"/>
                  </a:cubicBezTo>
                  <a:cubicBezTo>
                    <a:pt x="1358964" y="624052"/>
                    <a:pt x="1326538" y="629607"/>
                    <a:pt x="1293511" y="629607"/>
                  </a:cubicBezTo>
                  <a:lnTo>
                    <a:pt x="1057522" y="629607"/>
                  </a:lnTo>
                  <a:close/>
                  <a:moveTo>
                    <a:pt x="294637" y="13238"/>
                  </a:moveTo>
                  <a:lnTo>
                    <a:pt x="454515" y="13238"/>
                  </a:lnTo>
                  <a:lnTo>
                    <a:pt x="748600" y="389290"/>
                  </a:lnTo>
                  <a:lnTo>
                    <a:pt x="748600" y="13238"/>
                  </a:lnTo>
                  <a:lnTo>
                    <a:pt x="908479" y="13238"/>
                  </a:lnTo>
                  <a:lnTo>
                    <a:pt x="908479" y="627982"/>
                  </a:lnTo>
                  <a:lnTo>
                    <a:pt x="748600" y="627982"/>
                  </a:lnTo>
                  <a:lnTo>
                    <a:pt x="454515" y="251478"/>
                  </a:lnTo>
                  <a:lnTo>
                    <a:pt x="454515" y="627982"/>
                  </a:lnTo>
                  <a:lnTo>
                    <a:pt x="294637" y="627982"/>
                  </a:lnTo>
                  <a:close/>
                  <a:moveTo>
                    <a:pt x="0" y="13238"/>
                  </a:moveTo>
                  <a:lnTo>
                    <a:pt x="159879" y="13238"/>
                  </a:lnTo>
                  <a:lnTo>
                    <a:pt x="159879" y="627982"/>
                  </a:lnTo>
                  <a:lnTo>
                    <a:pt x="0" y="627982"/>
                  </a:lnTo>
                  <a:close/>
                  <a:moveTo>
                    <a:pt x="2570434" y="0"/>
                  </a:moveTo>
                  <a:cubicBezTo>
                    <a:pt x="2636788" y="0"/>
                    <a:pt x="2701790" y="16663"/>
                    <a:pt x="2765440" y="49991"/>
                  </a:cubicBezTo>
                  <a:lnTo>
                    <a:pt x="2701489" y="174291"/>
                  </a:lnTo>
                  <a:cubicBezTo>
                    <a:pt x="2666572" y="146968"/>
                    <a:pt x="2631352" y="133309"/>
                    <a:pt x="2595830" y="133309"/>
                  </a:cubicBezTo>
                  <a:cubicBezTo>
                    <a:pt x="2578675" y="133309"/>
                    <a:pt x="2563322" y="137678"/>
                    <a:pt x="2549773" y="146417"/>
                  </a:cubicBezTo>
                  <a:cubicBezTo>
                    <a:pt x="2534424" y="156363"/>
                    <a:pt x="2526751" y="169624"/>
                    <a:pt x="2526751" y="186197"/>
                  </a:cubicBezTo>
                  <a:cubicBezTo>
                    <a:pt x="2526751" y="202467"/>
                    <a:pt x="2536823" y="216477"/>
                    <a:pt x="2556973" y="228228"/>
                  </a:cubicBezTo>
                  <a:cubicBezTo>
                    <a:pt x="2565998" y="233657"/>
                    <a:pt x="2593069" y="242999"/>
                    <a:pt x="2638178" y="256255"/>
                  </a:cubicBezTo>
                  <a:cubicBezTo>
                    <a:pt x="2694723" y="272790"/>
                    <a:pt x="2735022" y="296237"/>
                    <a:pt x="2759080" y="326598"/>
                  </a:cubicBezTo>
                  <a:cubicBezTo>
                    <a:pt x="2779834" y="352448"/>
                    <a:pt x="2790212" y="385661"/>
                    <a:pt x="2790212" y="426239"/>
                  </a:cubicBezTo>
                  <a:cubicBezTo>
                    <a:pt x="2790212" y="530241"/>
                    <a:pt x="2744575" y="598023"/>
                    <a:pt x="2653300" y="629586"/>
                  </a:cubicBezTo>
                  <a:cubicBezTo>
                    <a:pt x="2621475" y="640709"/>
                    <a:pt x="2587247" y="646270"/>
                    <a:pt x="2550619" y="646270"/>
                  </a:cubicBezTo>
                  <a:cubicBezTo>
                    <a:pt x="2473756" y="646270"/>
                    <a:pt x="2402450" y="623003"/>
                    <a:pt x="2336697" y="576465"/>
                  </a:cubicBezTo>
                  <a:lnTo>
                    <a:pt x="2405151" y="447660"/>
                  </a:lnTo>
                  <a:cubicBezTo>
                    <a:pt x="2453288" y="491195"/>
                    <a:pt x="2500372" y="512964"/>
                    <a:pt x="2546403" y="512964"/>
                  </a:cubicBezTo>
                  <a:cubicBezTo>
                    <a:pt x="2567163" y="512964"/>
                    <a:pt x="2584764" y="508110"/>
                    <a:pt x="2599209" y="498404"/>
                  </a:cubicBezTo>
                  <a:cubicBezTo>
                    <a:pt x="2616055" y="487487"/>
                    <a:pt x="2624478" y="472021"/>
                    <a:pt x="2624478" y="452004"/>
                  </a:cubicBezTo>
                  <a:cubicBezTo>
                    <a:pt x="2624478" y="433804"/>
                    <a:pt x="2615154" y="418641"/>
                    <a:pt x="2596506" y="406508"/>
                  </a:cubicBezTo>
                  <a:cubicBezTo>
                    <a:pt x="2582672" y="397408"/>
                    <a:pt x="2559363" y="388157"/>
                    <a:pt x="2526580" y="378754"/>
                  </a:cubicBezTo>
                  <a:cubicBezTo>
                    <a:pt x="2486883" y="367060"/>
                    <a:pt x="2461921" y="358963"/>
                    <a:pt x="2451694" y="354465"/>
                  </a:cubicBezTo>
                  <a:cubicBezTo>
                    <a:pt x="2435452" y="347569"/>
                    <a:pt x="2421619" y="339470"/>
                    <a:pt x="2410191" y="330171"/>
                  </a:cubicBezTo>
                  <a:cubicBezTo>
                    <a:pt x="2377407" y="303183"/>
                    <a:pt x="2361016" y="262400"/>
                    <a:pt x="2361016" y="207821"/>
                  </a:cubicBezTo>
                  <a:cubicBezTo>
                    <a:pt x="2361016" y="150842"/>
                    <a:pt x="2377981" y="103609"/>
                    <a:pt x="2411907" y="66127"/>
                  </a:cubicBezTo>
                  <a:cubicBezTo>
                    <a:pt x="2451539" y="22042"/>
                    <a:pt x="2504382" y="0"/>
                    <a:pt x="2570434" y="0"/>
                  </a:cubicBezTo>
                  <a:close/>
                </a:path>
              </a:pathLst>
            </a:custGeom>
            <a:solidFill>
              <a:schemeClr val="bg1"/>
            </a:solidFill>
            <a:ln>
              <a:noFill/>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ko-KR" altLang="en-US" sz="4387" dirty="0">
                <a:solidFill>
                  <a:schemeClr val="bg1"/>
                </a:solidFill>
                <a:latin typeface="Century Gothic" panose="020B0502020202020204" pitchFamily="34" charset="0"/>
                <a:cs typeface="Aharoni" panose="02010803020104030203" pitchFamily="2" charset="-79"/>
              </a:endParaRPr>
            </a:p>
          </p:txBody>
        </p:sp>
        <p:grpSp>
          <p:nvGrpSpPr>
            <p:cNvPr id="66" name="Group 120">
              <a:extLst>
                <a:ext uri="{FF2B5EF4-FFF2-40B4-BE49-F238E27FC236}">
                  <a16:creationId xmlns:a16="http://schemas.microsoft.com/office/drawing/2014/main" xmlns="" id="{32D8BEE0-1E49-4DD9-A4BB-339C7D89F882}"/>
                </a:ext>
              </a:extLst>
            </p:cNvPr>
            <p:cNvGrpSpPr/>
            <p:nvPr/>
          </p:nvGrpSpPr>
          <p:grpSpPr>
            <a:xfrm flipH="1">
              <a:off x="8984974" y="3390900"/>
              <a:ext cx="534724" cy="533693"/>
              <a:chOff x="7167947" y="1624190"/>
              <a:chExt cx="2677920" cy="2672764"/>
            </a:xfrm>
            <a:solidFill>
              <a:schemeClr val="bg1"/>
            </a:solidFill>
          </p:grpSpPr>
          <p:sp>
            <p:nvSpPr>
              <p:cNvPr id="67" name="Freeform: Shape 121">
                <a:extLst>
                  <a:ext uri="{FF2B5EF4-FFF2-40B4-BE49-F238E27FC236}">
                    <a16:creationId xmlns:a16="http://schemas.microsoft.com/office/drawing/2014/main" xmlns="" id="{1947E4E2-EF02-4DFB-B4EF-57A2C9F6903D}"/>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sz="1462" dirty="0">
                  <a:solidFill>
                    <a:schemeClr val="bg1"/>
                  </a:solidFill>
                  <a:latin typeface="Century Gothic" panose="020B0502020202020204" pitchFamily="34" charset="0"/>
                </a:endParaRPr>
              </a:p>
            </p:txBody>
          </p:sp>
          <p:sp>
            <p:nvSpPr>
              <p:cNvPr id="68" name="Freeform: Shape 122">
                <a:extLst>
                  <a:ext uri="{FF2B5EF4-FFF2-40B4-BE49-F238E27FC236}">
                    <a16:creationId xmlns:a16="http://schemas.microsoft.com/office/drawing/2014/main" xmlns="" id="{8C7349F4-2A5B-4048-BD5B-D523699EFC83}"/>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sz="1462" dirty="0">
                  <a:solidFill>
                    <a:schemeClr val="bg1"/>
                  </a:solidFill>
                  <a:latin typeface="Century Gothic" panose="020B0502020202020204" pitchFamily="34" charset="0"/>
                </a:endParaRPr>
              </a:p>
            </p:txBody>
          </p:sp>
        </p:grpSp>
      </p:grpSp>
      <p:sp>
        <p:nvSpPr>
          <p:cNvPr id="72" name="Block Arc 20">
            <a:extLst>
              <a:ext uri="{FF2B5EF4-FFF2-40B4-BE49-F238E27FC236}">
                <a16:creationId xmlns:a16="http://schemas.microsoft.com/office/drawing/2014/main" xmlns="" id="{A06B2FA6-6B87-4083-A750-B5687CD98611}"/>
              </a:ext>
            </a:extLst>
          </p:cNvPr>
          <p:cNvSpPr>
            <a:spLocks noChangeAspect="1"/>
          </p:cNvSpPr>
          <p:nvPr/>
        </p:nvSpPr>
        <p:spPr>
          <a:xfrm rot="10800000">
            <a:off x="5246401" y="2212986"/>
            <a:ext cx="269183" cy="291877"/>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solidFill>
                <a:schemeClr val="tx1"/>
              </a:solidFill>
              <a:latin typeface="Century Gothic" panose="020B0502020202020204" pitchFamily="34" charset="0"/>
            </a:endParaRPr>
          </a:p>
        </p:txBody>
      </p:sp>
      <p:sp>
        <p:nvSpPr>
          <p:cNvPr id="77" name="TextBox 157">
            <a:extLst>
              <a:ext uri="{FF2B5EF4-FFF2-40B4-BE49-F238E27FC236}">
                <a16:creationId xmlns:a16="http://schemas.microsoft.com/office/drawing/2014/main" xmlns="" id="{9959BC04-E7CA-4AD2-ABC4-25A850B299A8}"/>
              </a:ext>
            </a:extLst>
          </p:cNvPr>
          <p:cNvSpPr txBox="1"/>
          <p:nvPr/>
        </p:nvSpPr>
        <p:spPr>
          <a:xfrm>
            <a:off x="450202" y="3710177"/>
            <a:ext cx="3588399" cy="338554"/>
          </a:xfrm>
          <a:prstGeom prst="rect">
            <a:avLst/>
          </a:prstGeom>
          <a:noFill/>
        </p:spPr>
        <p:txBody>
          <a:bodyPr wrap="square" rtlCol="0">
            <a:spAutoFit/>
          </a:bodyPr>
          <a:lstStyle/>
          <a:p>
            <a:pPr algn="r"/>
            <a:endParaRPr lang="ko-KR" altLang="en-US" sz="1600" dirty="0">
              <a:solidFill>
                <a:srgbClr val="666666"/>
              </a:solidFill>
              <a:latin typeface="Century Gothic" panose="020B0502020202020204" pitchFamily="34" charset="0"/>
              <a:cs typeface="Open Sans" panose="020B0606030504020204" pitchFamily="34" charset="0"/>
            </a:endParaRPr>
          </a:p>
        </p:txBody>
      </p:sp>
      <p:sp>
        <p:nvSpPr>
          <p:cNvPr id="80" name="TextBox 160">
            <a:extLst>
              <a:ext uri="{FF2B5EF4-FFF2-40B4-BE49-F238E27FC236}">
                <a16:creationId xmlns:a16="http://schemas.microsoft.com/office/drawing/2014/main" xmlns="" id="{8EEAB8DB-EAE6-4830-9825-A5F152B57C85}"/>
              </a:ext>
            </a:extLst>
          </p:cNvPr>
          <p:cNvSpPr txBox="1"/>
          <p:nvPr/>
        </p:nvSpPr>
        <p:spPr>
          <a:xfrm>
            <a:off x="695476" y="4516093"/>
            <a:ext cx="3588399" cy="338554"/>
          </a:xfrm>
          <a:prstGeom prst="rect">
            <a:avLst/>
          </a:prstGeom>
          <a:noFill/>
        </p:spPr>
        <p:txBody>
          <a:bodyPr wrap="square" rtlCol="0">
            <a:spAutoFit/>
          </a:bodyPr>
          <a:lstStyle/>
          <a:p>
            <a:pPr algn="r"/>
            <a:endParaRPr lang="ko-KR" altLang="en-US" sz="1600" dirty="0">
              <a:solidFill>
                <a:srgbClr val="666666"/>
              </a:solidFill>
              <a:latin typeface="Century Gothic" panose="020B0502020202020204" pitchFamily="34" charset="0"/>
              <a:cs typeface="Open Sans" panose="020B0606030504020204" pitchFamily="34" charset="0"/>
            </a:endParaRPr>
          </a:p>
        </p:txBody>
      </p:sp>
      <p:sp>
        <p:nvSpPr>
          <p:cNvPr id="89" name="Shape 241"/>
          <p:cNvSpPr txBox="1"/>
          <p:nvPr/>
        </p:nvSpPr>
        <p:spPr>
          <a:xfrm>
            <a:off x="691593" y="2672235"/>
            <a:ext cx="3547222" cy="341951"/>
          </a:xfrm>
          <a:prstGeom prst="rect">
            <a:avLst/>
          </a:prstGeom>
          <a:noFill/>
          <a:ln>
            <a:noFill/>
          </a:ln>
        </p:spPr>
        <p:txBody>
          <a:bodyPr lIns="0" tIns="0" rIns="0" bIns="0" anchor="ctr" anchorCtr="0">
            <a:noAutofit/>
          </a:bodyPr>
          <a:lstStyle/>
          <a:p>
            <a:pPr algn="r"/>
            <a:r>
              <a:rPr lang="es-ES" altLang="ko-KR" sz="2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Regresión lineal simple</a:t>
            </a: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sp>
        <p:nvSpPr>
          <p:cNvPr id="90" name="Shape 241"/>
          <p:cNvSpPr txBox="1"/>
          <p:nvPr/>
        </p:nvSpPr>
        <p:spPr>
          <a:xfrm>
            <a:off x="658247" y="3314440"/>
            <a:ext cx="3700249" cy="675082"/>
          </a:xfrm>
          <a:prstGeom prst="rect">
            <a:avLst/>
          </a:prstGeom>
          <a:noFill/>
          <a:ln>
            <a:noFill/>
          </a:ln>
        </p:spPr>
        <p:txBody>
          <a:bodyPr lIns="0" tIns="0" rIns="0" bIns="0" anchor="ctr" anchorCtr="0">
            <a:noAutofit/>
          </a:bodyPr>
          <a:lstStyle/>
          <a:p>
            <a:r>
              <a:rPr lang="es-ES" altLang="ko-KR" sz="2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Regresión lineal múltiple</a:t>
            </a: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sp>
        <p:nvSpPr>
          <p:cNvPr id="91" name="Shape 241"/>
          <p:cNvSpPr txBox="1"/>
          <p:nvPr/>
        </p:nvSpPr>
        <p:spPr>
          <a:xfrm>
            <a:off x="633031" y="4140346"/>
            <a:ext cx="3547222" cy="341951"/>
          </a:xfrm>
          <a:prstGeom prst="rect">
            <a:avLst/>
          </a:prstGeom>
          <a:noFill/>
          <a:ln>
            <a:noFill/>
          </a:ln>
        </p:spPr>
        <p:txBody>
          <a:bodyPr lIns="0" tIns="0" rIns="0" bIns="0" anchor="ctr" anchorCtr="0">
            <a:noAutofit/>
          </a:bodyPr>
          <a:lstStyle/>
          <a:p>
            <a:pPr algn="r"/>
            <a:r>
              <a:rPr lang="es-ES" altLang="ko-KR" sz="2400" b="1" dirty="0">
                <a:solidFill>
                  <a:schemeClr val="tx1">
                    <a:lumMod val="75000"/>
                    <a:lumOff val="25000"/>
                  </a:schemeClr>
                </a:solidFill>
                <a:latin typeface="Century Gothic" panose="020B0502020202020204" pitchFamily="34" charset="0"/>
                <a:cs typeface="Open Sans" panose="020B0606030504020204" pitchFamily="34" charset="0"/>
              </a:rPr>
              <a:t>Modelo arima </a:t>
            </a: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sp>
        <p:nvSpPr>
          <p:cNvPr id="92" name="Shape 241"/>
          <p:cNvSpPr txBox="1"/>
          <p:nvPr/>
        </p:nvSpPr>
        <p:spPr>
          <a:xfrm>
            <a:off x="1225116" y="4382012"/>
            <a:ext cx="3547222" cy="547635"/>
          </a:xfrm>
          <a:prstGeom prst="rect">
            <a:avLst/>
          </a:prstGeom>
          <a:noFill/>
          <a:ln>
            <a:noFill/>
          </a:ln>
        </p:spPr>
        <p:txBody>
          <a:bodyPr lIns="0" tIns="0" rIns="0" bIns="0" anchor="ctr" anchorCtr="0">
            <a:noAutofit/>
          </a:bodyPr>
          <a:lstStyle/>
          <a:p>
            <a:pPr algn="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sp>
        <p:nvSpPr>
          <p:cNvPr id="93" name="Shape 241"/>
          <p:cNvSpPr txBox="1"/>
          <p:nvPr/>
        </p:nvSpPr>
        <p:spPr>
          <a:xfrm>
            <a:off x="675609" y="4839348"/>
            <a:ext cx="3715755" cy="341951"/>
          </a:xfrm>
          <a:prstGeom prst="rect">
            <a:avLst/>
          </a:prstGeom>
          <a:noFill/>
          <a:ln>
            <a:noFill/>
          </a:ln>
        </p:spPr>
        <p:txBody>
          <a:bodyPr lIns="0" tIns="0" rIns="0" bIns="0" anchor="ctr" anchorCtr="0">
            <a:noAutofit/>
          </a:bodyPr>
          <a:lstStyle/>
          <a:p>
            <a:pPr algn="r"/>
            <a:r>
              <a:rPr lang="es-ES" altLang="ko-KR" sz="2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Modelo </a:t>
            </a:r>
            <a:r>
              <a:rPr lang="es-ES" altLang="ko-KR" sz="2400" b="1" dirty="0" err="1">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var</a:t>
            </a: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sp>
        <p:nvSpPr>
          <p:cNvPr id="94" name="Shape 241"/>
          <p:cNvSpPr txBox="1"/>
          <p:nvPr/>
        </p:nvSpPr>
        <p:spPr>
          <a:xfrm>
            <a:off x="2226180" y="5562910"/>
            <a:ext cx="2571262" cy="341951"/>
          </a:xfrm>
          <a:prstGeom prst="rect">
            <a:avLst/>
          </a:prstGeom>
          <a:noFill/>
          <a:ln>
            <a:noFill/>
          </a:ln>
        </p:spPr>
        <p:txBody>
          <a:bodyPr lIns="0" tIns="0" rIns="0" bIns="0" anchor="ctr" anchorCtr="0">
            <a:noAutofit/>
          </a:bodyPr>
          <a:lstStyle/>
          <a:p>
            <a:r>
              <a:rPr lang="es-ES" altLang="ko-KR" sz="2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Distribución Burr</a:t>
            </a:r>
            <a:endParaRPr lang="ko-KR" altLang="en-US" sz="2400" b="1" dirty="0">
              <a:solidFill>
                <a:schemeClr val="tx1">
                  <a:lumMod val="75000"/>
                  <a:lumOff val="25000"/>
                </a:schemeClr>
              </a:solidFill>
              <a:latin typeface="Century Gothic" panose="020B0502020202020204" pitchFamily="34" charset="0"/>
              <a:cs typeface="Open Sans" panose="020B0606030504020204" pitchFamily="34" charset="0"/>
            </a:endParaRPr>
          </a:p>
        </p:txBody>
      </p:sp>
      <p:pic>
        <p:nvPicPr>
          <p:cNvPr id="73" name="Imagen 72"/>
          <p:cNvPicPr>
            <a:picLocks noChangeAspect="1"/>
          </p:cNvPicPr>
          <p:nvPr/>
        </p:nvPicPr>
        <p:blipFill rotWithShape="1">
          <a:blip r:embed="rId4"/>
          <a:srcRect t="861" r="6854"/>
          <a:stretch/>
        </p:blipFill>
        <p:spPr>
          <a:xfrm>
            <a:off x="9151889" y="377916"/>
            <a:ext cx="647203" cy="570432"/>
          </a:xfrm>
          <a:prstGeom prst="rect">
            <a:avLst/>
          </a:prstGeom>
        </p:spPr>
      </p:pic>
      <p:pic>
        <p:nvPicPr>
          <p:cNvPr id="45" name="Imagen 44">
            <a:extLst>
              <a:ext uri="{FF2B5EF4-FFF2-40B4-BE49-F238E27FC236}">
                <a16:creationId xmlns:a16="http://schemas.microsoft.com/office/drawing/2014/main" xmlns="" id="{F3F95D74-7EEB-45F7-8FC7-019BE049CDB9}"/>
              </a:ext>
            </a:extLst>
          </p:cNvPr>
          <p:cNvPicPr/>
          <p:nvPr/>
        </p:nvPicPr>
        <p:blipFill rotWithShape="1">
          <a:blip r:embed="rId5">
            <a:extLst>
              <a:ext uri="{28A0092B-C50C-407E-A947-70E740481C1C}">
                <a14:useLocalDpi xmlns:a14="http://schemas.microsoft.com/office/drawing/2010/main" val="0"/>
              </a:ext>
            </a:extLst>
          </a:blip>
          <a:srcRect l="18521" t="22892" r="10043" b="23322"/>
          <a:stretch/>
        </p:blipFill>
        <p:spPr bwMode="auto">
          <a:xfrm>
            <a:off x="6550295" y="3793329"/>
            <a:ext cx="1243482" cy="723256"/>
          </a:xfrm>
          <a:prstGeom prst="rect">
            <a:avLst/>
          </a:prstGeom>
          <a:ln>
            <a:noFill/>
          </a:ln>
          <a:extLst>
            <a:ext uri="{53640926-AAD7-44D8-BBD7-CCE9431645EC}">
              <a14:shadowObscured xmlns:a14="http://schemas.microsoft.com/office/drawing/2010/main"/>
            </a:ext>
          </a:extLst>
        </p:spPr>
      </p:pic>
      <p:pic>
        <p:nvPicPr>
          <p:cNvPr id="15362" name="Picture 2" descr="Diagrama de dispersión - Calidad y ADR">
            <a:extLst>
              <a:ext uri="{FF2B5EF4-FFF2-40B4-BE49-F238E27FC236}">
                <a16:creationId xmlns:a16="http://schemas.microsoft.com/office/drawing/2014/main" xmlns="" id="{B96B14DB-4539-4C9A-8DC3-9E9A2DB323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01" t="12677" r="11775" b="21877"/>
          <a:stretch/>
        </p:blipFill>
        <p:spPr bwMode="auto">
          <a:xfrm>
            <a:off x="6503817" y="3053245"/>
            <a:ext cx="1261018" cy="963212"/>
          </a:xfrm>
          <a:prstGeom prst="rect">
            <a:avLst/>
          </a:prstGeom>
          <a:noFill/>
          <a:extLst>
            <a:ext uri="{909E8E84-426E-40DD-AFC4-6F175D3DCCD1}">
              <a14:hiddenFill xmlns:a14="http://schemas.microsoft.com/office/drawing/2010/main">
                <a:solidFill>
                  <a:srgbClr val="FFFFFF"/>
                </a:solidFill>
              </a14:hiddenFill>
            </a:ext>
          </a:extLst>
        </p:spPr>
      </p:pic>
      <p:pic>
        <p:nvPicPr>
          <p:cNvPr id="62" name="Imagen 61">
            <a:extLst>
              <a:ext uri="{FF2B5EF4-FFF2-40B4-BE49-F238E27FC236}">
                <a16:creationId xmlns:a16="http://schemas.microsoft.com/office/drawing/2014/main" xmlns="" id="{2BCDCBB4-2B92-448E-A15B-1CCC491CE4AD}"/>
              </a:ext>
            </a:extLst>
          </p:cNvPr>
          <p:cNvPicPr/>
          <p:nvPr/>
        </p:nvPicPr>
        <p:blipFill>
          <a:blip r:embed="rId7">
            <a:extLst>
              <a:ext uri="{28A0092B-C50C-407E-A947-70E740481C1C}">
                <a14:useLocalDpi xmlns:a14="http://schemas.microsoft.com/office/drawing/2010/main" val="0"/>
              </a:ext>
            </a:extLst>
          </a:blip>
          <a:stretch>
            <a:fillRect/>
          </a:stretch>
        </p:blipFill>
        <p:spPr>
          <a:xfrm>
            <a:off x="6720345" y="4464040"/>
            <a:ext cx="1134479" cy="1028510"/>
          </a:xfrm>
          <a:prstGeom prst="rect">
            <a:avLst/>
          </a:prstGeom>
        </p:spPr>
      </p:pic>
      <p:pic>
        <p:nvPicPr>
          <p:cNvPr id="17410" name="Picture 2" descr="Burr distribution - Wikipedia">
            <a:extLst>
              <a:ext uri="{FF2B5EF4-FFF2-40B4-BE49-F238E27FC236}">
                <a16:creationId xmlns:a16="http://schemas.microsoft.com/office/drawing/2014/main" xmlns="" id="{46133A14-22F2-4F43-B6D4-7B833D092F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2957"/>
          <a:stretch/>
        </p:blipFill>
        <p:spPr bwMode="auto">
          <a:xfrm>
            <a:off x="7321009" y="5438194"/>
            <a:ext cx="1215641" cy="68788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Técnicas de regresión: Regresión Lineal Múltiple">
            <a:extLst>
              <a:ext uri="{FF2B5EF4-FFF2-40B4-BE49-F238E27FC236}">
                <a16:creationId xmlns:a16="http://schemas.microsoft.com/office/drawing/2014/main" xmlns="" id="{12B1AD77-6386-41CD-BA3B-010AEF72104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275" t="43194" r="41487" b="28118"/>
          <a:stretch/>
        </p:blipFill>
        <p:spPr bwMode="auto">
          <a:xfrm>
            <a:off x="6928922" y="2362074"/>
            <a:ext cx="1172794" cy="610913"/>
          </a:xfrm>
          <a:prstGeom prst="rect">
            <a:avLst/>
          </a:prstGeom>
          <a:noFill/>
          <a:extLst>
            <a:ext uri="{909E8E84-426E-40DD-AFC4-6F175D3DCCD1}">
              <a14:hiddenFill xmlns:a14="http://schemas.microsoft.com/office/drawing/2010/main">
                <a:solidFill>
                  <a:srgbClr val="FFFFFF"/>
                </a:solidFill>
              </a14:hiddenFill>
            </a:ext>
          </a:extLst>
        </p:spPr>
      </p:pic>
      <p:sp>
        <p:nvSpPr>
          <p:cNvPr id="65" name="Shape 82">
            <a:extLst>
              <a:ext uri="{FF2B5EF4-FFF2-40B4-BE49-F238E27FC236}">
                <a16:creationId xmlns:a16="http://schemas.microsoft.com/office/drawing/2014/main" xmlns="" id="{937AF5DE-E8A2-409B-BB3C-B7EA0FF61A0F}"/>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190990981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1250"/>
                                        <p:tgtEl>
                                          <p:spTgt spid="89"/>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1000"/>
                                        <p:tgtEl>
                                          <p:spTgt spid="91"/>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childTnLst>
                          </p:cTn>
                        </p:par>
                        <p:par>
                          <p:cTn id="28" fill="hold">
                            <p:stCondLst>
                              <p:cond delay="5250"/>
                            </p:stCondLst>
                            <p:childTnLst>
                              <p:par>
                                <p:cTn id="29" presetID="1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
            <a:extLst>
              <a:ext uri="{FF2B5EF4-FFF2-40B4-BE49-F238E27FC236}">
                <a16:creationId xmlns:a16="http://schemas.microsoft.com/office/drawing/2014/main" xmlns="" id="{DC743ABC-FC23-4B84-BF8B-BE87B2CBC205}"/>
              </a:ext>
            </a:extLst>
          </p:cNvPr>
          <p:cNvSpPr/>
          <p:nvPr/>
        </p:nvSpPr>
        <p:spPr>
          <a:xfrm>
            <a:off x="318740" y="2433408"/>
            <a:ext cx="4383092" cy="38292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95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4" name="TextBox 33">
            <a:extLst>
              <a:ext uri="{FF2B5EF4-FFF2-40B4-BE49-F238E27FC236}">
                <a16:creationId xmlns:a16="http://schemas.microsoft.com/office/drawing/2014/main" xmlns="" id="{DEEE39B9-C302-48EC-B35F-D45447DEE007}"/>
              </a:ext>
            </a:extLst>
          </p:cNvPr>
          <p:cNvSpPr txBox="1"/>
          <p:nvPr/>
        </p:nvSpPr>
        <p:spPr>
          <a:xfrm>
            <a:off x="2166654" y="144180"/>
            <a:ext cx="6618708" cy="16619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ko-KR" sz="3400" b="1" kern="1200" noProof="0" dirty="0">
              <a:solidFill>
                <a:schemeClr val="accent1">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3400" b="1" kern="1200" noProof="0" dirty="0">
                <a:solidFill>
                  <a:schemeClr val="accent1">
                    <a:lumMod val="75000"/>
                  </a:schemeClr>
                </a:solidFill>
                <a:latin typeface="Century Gothic" panose="020B0502020202020204" pitchFamily="34" charset="0"/>
                <a:ea typeface="Open Sans" panose="020B0606030504020204" pitchFamily="34" charset="0"/>
                <a:cs typeface="Open Sans" panose="020B0606030504020204" pitchFamily="34" charset="0"/>
              </a:rPr>
              <a:t>REGRESIÓN LINEAL SIMPLE</a:t>
            </a:r>
            <a:endParaRPr kumimoji="0" lang="ko-KR" altLang="en-US" sz="34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34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22" name="Shape 1243"/>
          <p:cNvSpPr txBox="1">
            <a:spLocks/>
          </p:cNvSpPr>
          <p:nvPr/>
        </p:nvSpPr>
        <p:spPr>
          <a:xfrm>
            <a:off x="2424930" y="1121898"/>
            <a:ext cx="6347583" cy="1117585"/>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lvl="0" defTabSz="457200">
              <a:defRPr/>
            </a:pPr>
            <a:r>
              <a:rPr lang="es-ES" sz="2400" u="sng" kern="1200" dirty="0">
                <a:solidFill>
                  <a:srgbClr val="C00000"/>
                </a:solidFill>
                <a:latin typeface="Century Gothic" panose="020B0502020202020204" pitchFamily="34" charset="0"/>
                <a:ea typeface="Open Sans" panose="020B0606030504020204" pitchFamily="34" charset="0"/>
                <a:cs typeface="Open Sans" panose="020B0606030504020204" pitchFamily="34" charset="0"/>
              </a:rPr>
              <a:t>Técnica estadística para modelar la relación entre  2 variables</a:t>
            </a:r>
          </a:p>
        </p:txBody>
      </p:sp>
      <mc:AlternateContent xmlns:mc="http://schemas.openxmlformats.org/markup-compatibility/2006" xmlns:a14="http://schemas.microsoft.com/office/drawing/2010/main">
        <mc:Choice Requires="a14">
          <p:sp>
            <p:nvSpPr>
              <p:cNvPr id="25" name="TextBox 47">
                <a:extLst>
                  <a:ext uri="{FF2B5EF4-FFF2-40B4-BE49-F238E27FC236}">
                    <a16:creationId xmlns:a16="http://schemas.microsoft.com/office/drawing/2014/main" xmlns="" id="{C208E095-E6E1-4E0D-BF71-C57220AB0374}"/>
                  </a:ext>
                </a:extLst>
              </p:cNvPr>
              <p:cNvSpPr txBox="1"/>
              <p:nvPr/>
            </p:nvSpPr>
            <p:spPr>
              <a:xfrm>
                <a:off x="798128" y="2433408"/>
                <a:ext cx="3903704" cy="4311886"/>
              </a:xfrm>
              <a:prstGeom prst="rect">
                <a:avLst/>
              </a:prstGeom>
              <a:noFill/>
            </p:spPr>
            <p:txBody>
              <a:bodyPr wrap="square" lIns="87750" rIns="87750" rtlCol="0">
                <a:spAutoFit/>
              </a:bodyPr>
              <a:lstStyle/>
              <a:p>
                <a:pPr algn="just"/>
                <a14:m>
                  <m:oMath xmlns:m="http://schemas.openxmlformats.org/officeDocument/2006/math">
                    <m:acc>
                      <m:accPr>
                        <m:chr m:val="̂"/>
                        <m:ctrlPr>
                          <a:rPr lang="es-EC" sz="2800" b="1" i="1" smtClean="0">
                            <a:solidFill>
                              <a:schemeClr val="bg1"/>
                            </a:solidFill>
                            <a:latin typeface="Cambria Math" panose="02040503050406030204" pitchFamily="18" charset="0"/>
                            <a:cs typeface="Times New Roman" panose="02020603050405020304" pitchFamily="18" charset="0"/>
                          </a:rPr>
                        </m:ctrlPr>
                      </m:accPr>
                      <m:e>
                        <m:r>
                          <a:rPr lang="es-ES" sz="2800" b="1" i="1" smtClean="0">
                            <a:solidFill>
                              <a:schemeClr val="bg1"/>
                            </a:solidFill>
                            <a:latin typeface="Cambria Math" panose="02040503050406030204" pitchFamily="18" charset="0"/>
                            <a:cs typeface="Times New Roman" panose="02020603050405020304" pitchFamily="18" charset="0"/>
                          </a:rPr>
                          <m:t>𝒀</m:t>
                        </m:r>
                      </m:e>
                    </m:acc>
                    <m:r>
                      <a:rPr lang="es-EC" sz="28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800" b="1" i="1">
                            <a:solidFill>
                              <a:schemeClr val="bg1"/>
                            </a:solidFill>
                            <a:latin typeface="Cambria Math" panose="02040503050406030204" pitchFamily="18" charset="0"/>
                            <a:cs typeface="Times New Roman" panose="02020603050405020304" pitchFamily="18" charset="0"/>
                          </a:rPr>
                        </m:ctrlPr>
                      </m:sSubPr>
                      <m:e>
                        <m:r>
                          <a:rPr lang="en-US" sz="2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𝜷</m:t>
                        </m:r>
                      </m:e>
                      <m:sub>
                        <m:r>
                          <a:rPr lang="es-EC" sz="2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𝒐</m:t>
                        </m:r>
                      </m:sub>
                    </m:sSub>
                    <m:r>
                      <a:rPr lang="es-EC" sz="28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800" b="1" i="1">
                            <a:solidFill>
                              <a:schemeClr val="bg1"/>
                            </a:solidFill>
                            <a:latin typeface="Cambria Math" panose="02040503050406030204" pitchFamily="18" charset="0"/>
                            <a:cs typeface="Times New Roman" panose="02020603050405020304" pitchFamily="18" charset="0"/>
                          </a:rPr>
                        </m:ctrlPr>
                      </m:sSubPr>
                      <m:e>
                        <m:r>
                          <a:rPr lang="en-US" sz="2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𝜷</m:t>
                        </m:r>
                      </m:e>
                      <m:sub>
                        <m:r>
                          <a:rPr lang="es-EC" sz="28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s-ES" sz="2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𝐗</m:t>
                    </m:r>
                    <m:r>
                      <a:rPr lang="es-EC" sz="28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s-ES" sz="2800" b="1"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s-ES" sz="28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ℰ</m:t>
                    </m:r>
                  </m:oMath>
                </a14:m>
                <a:r>
                  <a:rPr lang="es-ES" altLang="ko-KR" sz="2800" b="1" dirty="0">
                    <a:solidFill>
                      <a:schemeClr val="bg1"/>
                    </a:solidFill>
                    <a:latin typeface="Century Gothic" panose="020B0502020202020204" pitchFamily="34" charset="0"/>
                    <a:cs typeface="Arial" pitchFamily="34" charset="0"/>
                  </a:rPr>
                  <a:t> </a:t>
                </a:r>
              </a:p>
              <a:p>
                <a:pPr marL="185732" indent="-185732" algn="just">
                  <a:buFont typeface="Arial" panose="020B0604020202020204" pitchFamily="34" charset="0"/>
                  <a:buChar char="•"/>
                </a:pPr>
                <a:endParaRPr lang="es-ES" altLang="ko-KR" sz="1600" dirty="0">
                  <a:solidFill>
                    <a:schemeClr val="bg1"/>
                  </a:solidFill>
                  <a:latin typeface="Century Gothic" panose="020B0502020202020204" pitchFamily="34" charset="0"/>
                  <a:cs typeface="Arial" pitchFamily="34" charset="0"/>
                </a:endParaRPr>
              </a:p>
              <a:p>
                <a:r>
                  <a:rPr lang="es-ES" altLang="ko-KR" sz="1800" b="1" dirty="0">
                    <a:solidFill>
                      <a:schemeClr val="bg1"/>
                    </a:solidFill>
                    <a:latin typeface="Century Gothic" panose="020B0502020202020204" pitchFamily="34" charset="0"/>
                    <a:cs typeface="Arial" pitchFamily="34" charset="0"/>
                  </a:rPr>
                  <a:t>Variable X,  explicativa o regresora. Y  variable que se desea estimar o de respuesta.</a:t>
                </a:r>
              </a:p>
              <a:p>
                <a:r>
                  <a:rPr lang="es-ES" altLang="ko-KR" sz="1800" b="1" dirty="0">
                    <a:solidFill>
                      <a:schemeClr val="bg1"/>
                    </a:solidFill>
                    <a:latin typeface="Century Gothic" panose="020B0502020202020204" pitchFamily="34" charset="0"/>
                    <a:cs typeface="Arial" pitchFamily="34" charset="0"/>
                  </a:rPr>
                  <a:t> </a:t>
                </a:r>
                <a14:m>
                  <m:oMath xmlns:m="http://schemas.openxmlformats.org/officeDocument/2006/math">
                    <m:r>
                      <a:rPr lang="en-US" sz="24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𝛆</m:t>
                    </m:r>
                  </m:oMath>
                </a14:m>
                <a:r>
                  <a:rPr lang="es-ES" altLang="ko-KR" sz="1800" b="1" dirty="0">
                    <a:solidFill>
                      <a:schemeClr val="bg1"/>
                    </a:solidFill>
                    <a:latin typeface="Century Gothic" panose="020B0502020202020204" pitchFamily="34" charset="0"/>
                    <a:cs typeface="Arial" pitchFamily="34" charset="0"/>
                  </a:rPr>
                  <a:t> es la fluctuación aleatoria del modelo, llamado error o residuo.</a:t>
                </a:r>
              </a:p>
              <a:p>
                <a:pPr algn="just"/>
                <a:endParaRPr lang="es-ES" altLang="ko-KR" sz="1600" dirty="0">
                  <a:solidFill>
                    <a:schemeClr val="bg1"/>
                  </a:solidFill>
                  <a:latin typeface="Century Gothic" panose="020B0502020202020204" pitchFamily="34" charset="0"/>
                  <a:cs typeface="Arial" pitchFamily="34" charset="0"/>
                </a:endParaRPr>
              </a:p>
              <a:p>
                <a:r>
                  <a:rPr lang="es-ES" altLang="ko-KR" sz="1800" b="1" dirty="0">
                    <a:solidFill>
                      <a:schemeClr val="bg1"/>
                    </a:solidFill>
                    <a:latin typeface="Century Gothic" panose="020B0502020202020204" pitchFamily="34" charset="0"/>
                    <a:cs typeface="Arial" pitchFamily="34" charset="0"/>
                  </a:rPr>
                  <a:t>Los residuos deben ser normales, de media cero, varianza constante e independientes. </a:t>
                </a:r>
              </a:p>
              <a:p>
                <a:pPr algn="just"/>
                <a:endParaRPr lang="es-ES" altLang="ko-KR" sz="1600" dirty="0">
                  <a:solidFill>
                    <a:schemeClr val="bg1"/>
                  </a:solidFill>
                  <a:latin typeface="Century Gothic" panose="020B0502020202020204" pitchFamily="34" charset="0"/>
                  <a:cs typeface="Arial" pitchFamily="34" charset="0"/>
                </a:endParaRPr>
              </a:p>
              <a:p>
                <a:pPr marL="185732" indent="-185732" algn="just">
                  <a:buFont typeface="Arial" panose="020B0604020202020204" pitchFamily="34" charset="0"/>
                  <a:buChar char="•"/>
                </a:pPr>
                <a:endParaRPr lang="es-ES" altLang="ko-KR" sz="1600" dirty="0">
                  <a:solidFill>
                    <a:schemeClr val="bg1"/>
                  </a:solidFill>
                  <a:latin typeface="Century Gothic" panose="020B0502020202020204" pitchFamily="34" charset="0"/>
                  <a:cs typeface="Arial" pitchFamily="34" charset="0"/>
                </a:endParaRPr>
              </a:p>
              <a:p>
                <a:pPr marL="185732" indent="-185732" algn="just">
                  <a:buFont typeface="Arial" panose="020B0604020202020204" pitchFamily="34" charset="0"/>
                  <a:buChar char="•"/>
                </a:pPr>
                <a:endParaRPr lang="es-ES" altLang="ko-KR" sz="1600" b="1" dirty="0">
                  <a:solidFill>
                    <a:schemeClr val="bg1"/>
                  </a:solidFill>
                  <a:latin typeface="Century Gothic" panose="020B0502020202020204" pitchFamily="34" charset="0"/>
                  <a:cs typeface="Arial" pitchFamily="34" charset="0"/>
                </a:endParaRPr>
              </a:p>
              <a:p>
                <a:pPr marL="185732" indent="-185732" algn="just">
                  <a:buFont typeface="Arial" panose="020B0604020202020204" pitchFamily="34" charset="0"/>
                  <a:buChar char="•"/>
                </a:pPr>
                <a:r>
                  <a:rPr lang="es-ES" altLang="ko-KR" sz="1600" b="1" dirty="0">
                    <a:solidFill>
                      <a:schemeClr val="bg1"/>
                    </a:solidFill>
                    <a:latin typeface="Century Gothic" panose="020B0502020202020204" pitchFamily="34" charset="0"/>
                    <a:cs typeface="Arial" pitchFamily="34" charset="0"/>
                  </a:rPr>
                  <a:t>Estéticas y livianas</a:t>
                </a:r>
                <a:r>
                  <a:rPr lang="es-ES" altLang="ko-KR" sz="1600" dirty="0">
                    <a:solidFill>
                      <a:schemeClr val="bg1"/>
                    </a:solidFill>
                    <a:latin typeface="Century Gothic" panose="020B0502020202020204" pitchFamily="34" charset="0"/>
                    <a:cs typeface="Arial" pitchFamily="34" charset="0"/>
                  </a:rPr>
                  <a:t>.</a:t>
                </a:r>
                <a:endParaRPr lang="en-US" altLang="ko-KR" sz="1600" dirty="0">
                  <a:solidFill>
                    <a:schemeClr val="bg1"/>
                  </a:solidFill>
                  <a:latin typeface="Century Gothic" panose="020B0502020202020204" pitchFamily="34" charset="0"/>
                  <a:cs typeface="Arial" pitchFamily="34" charset="0"/>
                </a:endParaRPr>
              </a:p>
            </p:txBody>
          </p:sp>
        </mc:Choice>
        <mc:Fallback xmlns="">
          <p:sp>
            <p:nvSpPr>
              <p:cNvPr id="25" name="TextBox 47">
                <a:extLst>
                  <a:ext uri="{FF2B5EF4-FFF2-40B4-BE49-F238E27FC236}">
                    <a16:creationId xmlns:a16="http://schemas.microsoft.com/office/drawing/2014/main" id="{C208E095-E6E1-4E0D-BF71-C57220AB0374}"/>
                  </a:ext>
                </a:extLst>
              </p:cNvPr>
              <p:cNvSpPr txBox="1">
                <a:spLocks noRot="1" noChangeAspect="1" noMove="1" noResize="1" noEditPoints="1" noAdjustHandles="1" noChangeArrowheads="1" noChangeShapeType="1" noTextEdit="1"/>
              </p:cNvSpPr>
              <p:nvPr/>
            </p:nvSpPr>
            <p:spPr>
              <a:xfrm>
                <a:off x="798128" y="2433408"/>
                <a:ext cx="3903704" cy="4311886"/>
              </a:xfrm>
              <a:prstGeom prst="rect">
                <a:avLst/>
              </a:prstGeom>
              <a:blipFill>
                <a:blip r:embed="rId3"/>
                <a:stretch>
                  <a:fillRect l="-1406" r="-938" b="-70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0" name="Shape 1906"/>
              <p:cNvSpPr txBox="1"/>
              <p:nvPr/>
            </p:nvSpPr>
            <p:spPr>
              <a:xfrm>
                <a:off x="4993383" y="5725594"/>
                <a:ext cx="4593877" cy="694293"/>
              </a:xfrm>
              <a:prstGeom prst="rect">
                <a:avLst/>
              </a:prstGeom>
              <a:noFill/>
              <a:ln>
                <a:noFill/>
              </a:ln>
            </p:spPr>
            <p:txBody>
              <a:bodyPr lIns="0" tIns="0" rIns="0" bIns="0" anchor="t" anchorCtr="0">
                <a:noAutofit/>
              </a:bodyPr>
              <a:lstStyle/>
              <a:p>
                <a:pPr>
                  <a:buClr>
                    <a:srgbClr val="52C3CB"/>
                  </a:buClr>
                  <a:buSzPct val="25000"/>
                </a:pPr>
                <a14:m>
                  <m:oMathPara xmlns:m="http://schemas.openxmlformats.org/officeDocument/2006/math">
                    <m:oMathParaPr>
                      <m:jc m:val="centerGroup"/>
                    </m:oMathParaPr>
                    <m:oMath xmlns:m="http://schemas.openxmlformats.org/officeDocument/2006/math">
                      <m:r>
                        <m:rPr>
                          <m:sty m:val="p"/>
                        </m:rPr>
                        <a:rPr lang="es-EC" smtClean="0">
                          <a:solidFill>
                            <a:srgbClr val="002060"/>
                          </a:solidFill>
                          <a:latin typeface="Cambria Math" panose="02040503050406030204" pitchFamily="18" charset="0"/>
                        </a:rPr>
                        <m:t>f</m:t>
                      </m:r>
                      <m:d>
                        <m:dPr>
                          <m:ctrlPr>
                            <a:rPr lang="es-EC" i="1">
                              <a:solidFill>
                                <a:srgbClr val="002060"/>
                              </a:solidFill>
                              <a:latin typeface="Cambria Math" panose="02040503050406030204" pitchFamily="18" charset="0"/>
                            </a:rPr>
                          </m:ctrlPr>
                        </m:dPr>
                        <m:e>
                          <m:r>
                            <m:rPr>
                              <m:sty m:val="p"/>
                            </m:rPr>
                            <a:rPr lang="es-EC">
                              <a:solidFill>
                                <a:srgbClr val="002060"/>
                              </a:solidFill>
                              <a:latin typeface="Cambria Math" panose="02040503050406030204" pitchFamily="18" charset="0"/>
                            </a:rPr>
                            <m:t>x</m:t>
                          </m:r>
                          <m:r>
                            <a:rPr lang="es-EC">
                              <a:latin typeface="Cambria Math" panose="02040503050406030204" pitchFamily="18" charset="0"/>
                            </a:rPr>
                            <m:t>,</m:t>
                          </m:r>
                          <m:r>
                            <m:rPr>
                              <m:sty m:val="p"/>
                            </m:rPr>
                            <a:rPr lang="en-US">
                              <a:latin typeface="Cambria Math" panose="02040503050406030204" pitchFamily="18" charset="0"/>
                            </a:rPr>
                            <m:t>μ</m:t>
                          </m:r>
                          <m:r>
                            <a:rPr lang="es-EC">
                              <a:latin typeface="Cambria Math" panose="02040503050406030204" pitchFamily="18" charset="0"/>
                            </a:rPr>
                            <m:t>,</m:t>
                          </m:r>
                          <m:sSup>
                            <m:sSupPr>
                              <m:ctrlPr>
                                <a:rPr lang="es-EC" i="1">
                                  <a:latin typeface="Cambria Math" panose="02040503050406030204" pitchFamily="18" charset="0"/>
                                </a:rPr>
                              </m:ctrlPr>
                            </m:sSupPr>
                            <m:e>
                              <m:r>
                                <m:rPr>
                                  <m:sty m:val="p"/>
                                </m:rPr>
                                <a:rPr lang="en-US">
                                  <a:latin typeface="Cambria Math" panose="02040503050406030204" pitchFamily="18" charset="0"/>
                                </a:rPr>
                                <m:t>σ</m:t>
                              </m:r>
                            </m:e>
                            <m:sup>
                              <m:r>
                                <a:rPr lang="es-EC">
                                  <a:latin typeface="Cambria Math" panose="02040503050406030204" pitchFamily="18" charset="0"/>
                                </a:rPr>
                                <m:t>2</m:t>
                              </m:r>
                            </m:sup>
                          </m:sSup>
                        </m:e>
                      </m:d>
                      <m:r>
                        <a:rPr lang="es-EC">
                          <a:solidFill>
                            <a:srgbClr val="002060"/>
                          </a:solidFill>
                          <a:latin typeface="Cambria Math" panose="02040503050406030204" pitchFamily="18" charset="0"/>
                        </a:rPr>
                        <m:t>= </m:t>
                      </m:r>
                      <m:f>
                        <m:fPr>
                          <m:ctrlPr>
                            <a:rPr lang="es-EC" i="1">
                              <a:solidFill>
                                <a:srgbClr val="002060"/>
                              </a:solidFill>
                              <a:latin typeface="Cambria Math" panose="02040503050406030204" pitchFamily="18" charset="0"/>
                            </a:rPr>
                          </m:ctrlPr>
                        </m:fPr>
                        <m:num>
                          <m:r>
                            <a:rPr lang="es-EC">
                              <a:solidFill>
                                <a:srgbClr val="002060"/>
                              </a:solidFill>
                              <a:latin typeface="Cambria Math" panose="02040503050406030204" pitchFamily="18" charset="0"/>
                            </a:rPr>
                            <m:t>1</m:t>
                          </m:r>
                        </m:num>
                        <m:den>
                          <m:r>
                            <m:rPr>
                              <m:sty m:val="p"/>
                            </m:rPr>
                            <a:rPr lang="en-US">
                              <a:solidFill>
                                <a:srgbClr val="002060"/>
                              </a:solidFill>
                              <a:latin typeface="Cambria Math" panose="02040503050406030204" pitchFamily="18" charset="0"/>
                            </a:rPr>
                            <m:t>σ</m:t>
                          </m:r>
                          <m:rad>
                            <m:radPr>
                              <m:degHide m:val="on"/>
                              <m:ctrlPr>
                                <a:rPr lang="es-EC" i="1">
                                  <a:solidFill>
                                    <a:srgbClr val="002060"/>
                                  </a:solidFill>
                                  <a:latin typeface="Cambria Math" panose="02040503050406030204" pitchFamily="18" charset="0"/>
                                </a:rPr>
                              </m:ctrlPr>
                            </m:radPr>
                            <m:deg/>
                            <m:e>
                              <m:r>
                                <a:rPr lang="es-EC">
                                  <a:solidFill>
                                    <a:srgbClr val="002060"/>
                                  </a:solidFill>
                                  <a:latin typeface="Cambria Math" panose="02040503050406030204" pitchFamily="18" charset="0"/>
                                </a:rPr>
                                <m:t>2</m:t>
                              </m:r>
                              <m:r>
                                <m:rPr>
                                  <m:sty m:val="p"/>
                                </m:rPr>
                                <a:rPr lang="en-US">
                                  <a:solidFill>
                                    <a:srgbClr val="002060"/>
                                  </a:solidFill>
                                  <a:latin typeface="Cambria Math" panose="02040503050406030204" pitchFamily="18" charset="0"/>
                                </a:rPr>
                                <m:t>π</m:t>
                              </m:r>
                            </m:e>
                          </m:rad>
                        </m:den>
                      </m:f>
                      <m:r>
                        <a:rPr lang="en-US">
                          <a:solidFill>
                            <a:srgbClr val="002060"/>
                          </a:solidFill>
                          <a:latin typeface="Cambria Math" panose="02040503050406030204" pitchFamily="18" charset="0"/>
                        </a:rPr>
                        <m:t> </m:t>
                      </m:r>
                      <m:sSup>
                        <m:sSupPr>
                          <m:ctrlPr>
                            <a:rPr lang="es-EC" i="1" smtClean="0">
                              <a:solidFill>
                                <a:srgbClr val="002060"/>
                              </a:solidFill>
                              <a:latin typeface="Cambria Math" panose="02040503050406030204" pitchFamily="18" charset="0"/>
                            </a:rPr>
                          </m:ctrlPr>
                        </m:sSupPr>
                        <m:e>
                          <m:r>
                            <m:rPr>
                              <m:sty m:val="p"/>
                            </m:rPr>
                            <a:rPr lang="es-EC">
                              <a:solidFill>
                                <a:srgbClr val="002060"/>
                              </a:solidFill>
                              <a:latin typeface="Cambria Math" panose="02040503050406030204" pitchFamily="18" charset="0"/>
                            </a:rPr>
                            <m:t>e</m:t>
                          </m:r>
                        </m:e>
                        <m:sup>
                          <m:sSup>
                            <m:sSupPr>
                              <m:ctrlPr>
                                <a:rPr lang="es-EC" i="1">
                                  <a:solidFill>
                                    <a:srgbClr val="002060"/>
                                  </a:solidFill>
                                  <a:latin typeface="Cambria Math" panose="02040503050406030204" pitchFamily="18" charset="0"/>
                                </a:rPr>
                              </m:ctrlPr>
                            </m:sSupPr>
                            <m:e>
                              <m:r>
                                <a:rPr lang="es-EC" i="1">
                                  <a:solidFill>
                                    <a:srgbClr val="002060"/>
                                  </a:solidFill>
                                  <a:latin typeface="Cambria Math" panose="02040503050406030204" pitchFamily="18" charset="0"/>
                                </a:rPr>
                                <m:t>−</m:t>
                              </m:r>
                              <m:f>
                                <m:fPr>
                                  <m:ctrlPr>
                                    <a:rPr lang="es-EC" i="1">
                                      <a:solidFill>
                                        <a:srgbClr val="002060"/>
                                      </a:solidFill>
                                      <a:latin typeface="Cambria Math" panose="02040503050406030204" pitchFamily="18" charset="0"/>
                                    </a:rPr>
                                  </m:ctrlPr>
                                </m:fPr>
                                <m:num>
                                  <m:r>
                                    <a:rPr lang="es-EC">
                                      <a:solidFill>
                                        <a:srgbClr val="002060"/>
                                      </a:solidFill>
                                      <a:latin typeface="Cambria Math" panose="02040503050406030204" pitchFamily="18" charset="0"/>
                                    </a:rPr>
                                    <m:t>1</m:t>
                                  </m:r>
                                </m:num>
                                <m:den>
                                  <m:r>
                                    <a:rPr lang="es-EC">
                                      <a:solidFill>
                                        <a:srgbClr val="002060"/>
                                      </a:solidFill>
                                      <a:latin typeface="Cambria Math" panose="02040503050406030204" pitchFamily="18" charset="0"/>
                                    </a:rPr>
                                    <m:t>2</m:t>
                                  </m:r>
                                </m:den>
                              </m:f>
                              <m:d>
                                <m:dPr>
                                  <m:ctrlPr>
                                    <a:rPr lang="es-EC" i="1">
                                      <a:solidFill>
                                        <a:srgbClr val="002060"/>
                                      </a:solidFill>
                                      <a:latin typeface="Cambria Math" panose="02040503050406030204" pitchFamily="18" charset="0"/>
                                    </a:rPr>
                                  </m:ctrlPr>
                                </m:dPr>
                                <m:e>
                                  <m:f>
                                    <m:fPr>
                                      <m:ctrlPr>
                                        <a:rPr lang="es-EC" i="1">
                                          <a:solidFill>
                                            <a:srgbClr val="002060"/>
                                          </a:solidFill>
                                          <a:latin typeface="Cambria Math" panose="02040503050406030204" pitchFamily="18" charset="0"/>
                                        </a:rPr>
                                      </m:ctrlPr>
                                    </m:fPr>
                                    <m:num>
                                      <m:r>
                                        <m:rPr>
                                          <m:sty m:val="p"/>
                                        </m:rPr>
                                        <a:rPr lang="es-EC">
                                          <a:solidFill>
                                            <a:srgbClr val="002060"/>
                                          </a:solidFill>
                                          <a:latin typeface="Cambria Math" panose="02040503050406030204" pitchFamily="18" charset="0"/>
                                        </a:rPr>
                                        <m:t>x</m:t>
                                      </m:r>
                                      <m:r>
                                        <a:rPr lang="es-EC" i="1">
                                          <a:solidFill>
                                            <a:srgbClr val="002060"/>
                                          </a:solidFill>
                                          <a:latin typeface="Cambria Math" panose="02040503050406030204" pitchFamily="18" charset="0"/>
                                        </a:rPr>
                                        <m:t>−</m:t>
                                      </m:r>
                                      <m:r>
                                        <m:rPr>
                                          <m:sty m:val="p"/>
                                        </m:rPr>
                                        <a:rPr lang="en-US">
                                          <a:solidFill>
                                            <a:srgbClr val="002060"/>
                                          </a:solidFill>
                                          <a:latin typeface="Cambria Math" panose="02040503050406030204" pitchFamily="18" charset="0"/>
                                        </a:rPr>
                                        <m:t>μ</m:t>
                                      </m:r>
                                    </m:num>
                                    <m:den>
                                      <m:r>
                                        <m:rPr>
                                          <m:sty m:val="p"/>
                                        </m:rPr>
                                        <a:rPr lang="en-US">
                                          <a:solidFill>
                                            <a:srgbClr val="002060"/>
                                          </a:solidFill>
                                          <a:latin typeface="Cambria Math" panose="02040503050406030204" pitchFamily="18" charset="0"/>
                                        </a:rPr>
                                        <m:t>σ</m:t>
                                      </m:r>
                                    </m:den>
                                  </m:f>
                                </m:e>
                              </m:d>
                            </m:e>
                            <m:sup>
                              <m:r>
                                <a:rPr lang="es-EC">
                                  <a:solidFill>
                                    <a:srgbClr val="002060"/>
                                  </a:solidFill>
                                  <a:latin typeface="Cambria Math" panose="02040503050406030204" pitchFamily="18" charset="0"/>
                                </a:rPr>
                                <m:t>2</m:t>
                              </m:r>
                            </m:sup>
                          </m:sSup>
                          <m:r>
                            <a:rPr lang="es-ES" b="0" i="1" smtClean="0">
                              <a:solidFill>
                                <a:srgbClr val="002060"/>
                              </a:solidFill>
                              <a:latin typeface="Cambria Math" panose="02040503050406030204" pitchFamily="18" charset="0"/>
                            </a:rPr>
                            <m:t> , </m:t>
                          </m:r>
                        </m:sup>
                      </m:sSup>
                      <m:r>
                        <a:rPr lang="es-ES" b="0" i="1" smtClean="0">
                          <a:solidFill>
                            <a:srgbClr val="002060"/>
                          </a:solidFill>
                          <a:latin typeface="Cambria Math" panose="02040503050406030204" pitchFamily="18" charset="0"/>
                        </a:rPr>
                        <m:t>𝑥</m:t>
                      </m:r>
                      <m:r>
                        <a:rPr lang="es-ES" b="0"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ℝ</m:t>
                      </m:r>
                    </m:oMath>
                  </m:oMathPara>
                </a14:m>
                <a:endParaRPr lang="en-US" sz="1400" b="1" dirty="0">
                  <a:solidFill>
                    <a:srgbClr val="52C3CB"/>
                  </a:solidFill>
                  <a:latin typeface="Century Gothic" panose="020B0502020202020204" pitchFamily="34" charset="0"/>
                  <a:ea typeface="Roboto Condensed"/>
                  <a:cs typeface="Roboto Condensed"/>
                  <a:sym typeface="Roboto Condensed"/>
                </a:endParaRPr>
              </a:p>
            </p:txBody>
          </p:sp>
        </mc:Choice>
        <mc:Fallback xmlns="">
          <p:sp>
            <p:nvSpPr>
              <p:cNvPr id="60" name="Shape 1906"/>
              <p:cNvSpPr txBox="1">
                <a:spLocks noRot="1" noChangeAspect="1" noMove="1" noResize="1" noEditPoints="1" noAdjustHandles="1" noChangeArrowheads="1" noChangeShapeType="1" noTextEdit="1"/>
              </p:cNvSpPr>
              <p:nvPr/>
            </p:nvSpPr>
            <p:spPr>
              <a:xfrm>
                <a:off x="4993383" y="5725594"/>
                <a:ext cx="4593877" cy="694293"/>
              </a:xfrm>
              <a:prstGeom prst="rect">
                <a:avLst/>
              </a:prstGeom>
              <a:blipFill>
                <a:blip r:embed="rId4"/>
                <a:stretch>
                  <a:fillRect/>
                </a:stretch>
              </a:blipFill>
              <a:ln>
                <a:noFill/>
              </a:ln>
            </p:spPr>
            <p:txBody>
              <a:bodyPr/>
              <a:lstStyle/>
              <a:p>
                <a:r>
                  <a:rPr lang="es-EC">
                    <a:noFill/>
                  </a:rPr>
                  <a:t> </a:t>
                </a:r>
              </a:p>
            </p:txBody>
          </p:sp>
        </mc:Fallback>
      </mc:AlternateContent>
      <p:sp>
        <p:nvSpPr>
          <p:cNvPr id="69" name="Oval 21">
            <a:extLst>
              <a:ext uri="{FF2B5EF4-FFF2-40B4-BE49-F238E27FC236}">
                <a16:creationId xmlns:a16="http://schemas.microsoft.com/office/drawing/2014/main" xmlns="" id="{B92F2676-D90E-40BF-8AC5-C623D6EC5932}"/>
              </a:ext>
            </a:extLst>
          </p:cNvPr>
          <p:cNvSpPr>
            <a:spLocks noChangeAspect="1"/>
          </p:cNvSpPr>
          <p:nvPr/>
        </p:nvSpPr>
        <p:spPr>
          <a:xfrm>
            <a:off x="318740" y="2573315"/>
            <a:ext cx="387506" cy="39074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p>
        </p:txBody>
      </p:sp>
      <p:grpSp>
        <p:nvGrpSpPr>
          <p:cNvPr id="17" name="Shape 2725">
            <a:extLst>
              <a:ext uri="{FF2B5EF4-FFF2-40B4-BE49-F238E27FC236}">
                <a16:creationId xmlns:a16="http://schemas.microsoft.com/office/drawing/2014/main" xmlns="" id="{7DFF21B5-F183-4B78-9E9E-212BDFBF5B20}"/>
              </a:ext>
            </a:extLst>
          </p:cNvPr>
          <p:cNvGrpSpPr/>
          <p:nvPr/>
        </p:nvGrpSpPr>
        <p:grpSpPr>
          <a:xfrm>
            <a:off x="745544" y="498017"/>
            <a:ext cx="837606" cy="750746"/>
            <a:chOff x="5416470" y="1238591"/>
            <a:chExt cx="762185" cy="750746"/>
          </a:xfrm>
        </p:grpSpPr>
        <p:sp>
          <p:nvSpPr>
            <p:cNvPr id="18" name="Shape 2726">
              <a:extLst>
                <a:ext uri="{FF2B5EF4-FFF2-40B4-BE49-F238E27FC236}">
                  <a16:creationId xmlns:a16="http://schemas.microsoft.com/office/drawing/2014/main" xmlns="" id="{DEE2A217-638F-4DEA-9BFE-BA3A9BF30EEE}"/>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19" name="Shape 2727">
              <a:extLst>
                <a:ext uri="{FF2B5EF4-FFF2-40B4-BE49-F238E27FC236}">
                  <a16:creationId xmlns:a16="http://schemas.microsoft.com/office/drawing/2014/main" xmlns="" id="{9782FDA7-2807-46A4-8D7E-B2DB4851ED9D}"/>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0" name="Shape 2728">
              <a:extLst>
                <a:ext uri="{FF2B5EF4-FFF2-40B4-BE49-F238E27FC236}">
                  <a16:creationId xmlns:a16="http://schemas.microsoft.com/office/drawing/2014/main" xmlns="" id="{9840EECD-3393-4E84-BAB6-CD5CF0F32D73}"/>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1" name="Shape 2729">
              <a:extLst>
                <a:ext uri="{FF2B5EF4-FFF2-40B4-BE49-F238E27FC236}">
                  <a16:creationId xmlns:a16="http://schemas.microsoft.com/office/drawing/2014/main" xmlns="" id="{C240D788-A7FB-4BAC-A675-C143C31C7392}"/>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3" name="Shape 2730">
              <a:extLst>
                <a:ext uri="{FF2B5EF4-FFF2-40B4-BE49-F238E27FC236}">
                  <a16:creationId xmlns:a16="http://schemas.microsoft.com/office/drawing/2014/main" xmlns="" id="{674474E5-1225-4ED0-AC71-3A798338935F}"/>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3</a:t>
              </a:r>
            </a:p>
          </p:txBody>
        </p:sp>
      </p:gr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42D53BBA-03CB-41C6-9289-364FC0B8D841}"/>
                  </a:ext>
                </a:extLst>
              </p:cNvPr>
              <p:cNvSpPr txBox="1"/>
              <p:nvPr/>
            </p:nvSpPr>
            <p:spPr>
              <a:xfrm>
                <a:off x="4750450" y="2433408"/>
                <a:ext cx="4949686" cy="3102131"/>
              </a:xfrm>
              <a:prstGeom prst="rect">
                <a:avLst/>
              </a:prstGeom>
              <a:noFill/>
            </p:spPr>
            <p:txBody>
              <a:bodyPr wrap="square">
                <a:spAutoFit/>
              </a:bodyPr>
              <a:lstStyle/>
              <a:p>
                <a:pPr algn="ctr"/>
                <a14:m>
                  <m:oMath xmlns:m="http://schemas.openxmlformats.org/officeDocument/2006/math">
                    <m:sSub>
                      <m:sSubPr>
                        <m:ctrlPr>
                          <a:rPr lang="es-EC" sz="2000" b="1" i="1">
                            <a:solidFill>
                              <a:srgbClr val="0070C0"/>
                            </a:solidFill>
                            <a:latin typeface="Cambria Math" panose="02040503050406030204" pitchFamily="18" charset="0"/>
                            <a:cs typeface="Times New Roman" panose="02020603050405020304" pitchFamily="18" charset="0"/>
                          </a:rPr>
                        </m:ctrlPr>
                      </m:sSubPr>
                      <m:e>
                        <m:r>
                          <a:rPr lang="en-US" sz="2000" b="1"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𝜷</m:t>
                        </m:r>
                      </m:e>
                      <m:sub>
                        <m:r>
                          <a:rPr lang="es-EC" sz="2000" b="1"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𝒐</m:t>
                        </m:r>
                      </m:sub>
                    </m:sSub>
                    <m:r>
                      <a:rPr lang="es-ES" sz="2000" b="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2000" b="1" i="1">
                            <a:solidFill>
                              <a:srgbClr val="0070C0"/>
                            </a:solidFill>
                            <a:latin typeface="Cambria Math" panose="02040503050406030204" pitchFamily="18" charset="0"/>
                            <a:cs typeface="Times New Roman" panose="02020603050405020304" pitchFamily="18" charset="0"/>
                          </a:rPr>
                        </m:ctrlPr>
                      </m:sSubPr>
                      <m:e>
                        <m:r>
                          <a:rPr lang="en-US" sz="2000" b="1"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𝜷</m:t>
                        </m:r>
                      </m:e>
                      <m:sub>
                        <m:r>
                          <a:rPr lang="es-EC" sz="2000" b="1"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𝟏</m:t>
                        </m:r>
                      </m:sub>
                    </m:sSub>
                  </m:oMath>
                </a14:m>
                <a:r>
                  <a:rPr lang="es-EC" dirty="0">
                    <a:solidFill>
                      <a:srgbClr val="0070C0"/>
                    </a:solidFill>
                  </a:rPr>
                  <a:t> coeficientes</a:t>
                </a:r>
              </a:p>
              <a:p>
                <a:r>
                  <a:rPr lang="es-EC" dirty="0">
                    <a:solidFill>
                      <a:srgbClr val="0070C0"/>
                    </a:solidFill>
                  </a:rPr>
                  <a:t>Método de Máxima Verosimilitud </a:t>
                </a:r>
              </a:p>
              <a:p>
                <a:endParaRPr lang="es-ES" b="0" i="1" dirty="0">
                  <a:solidFill>
                    <a:schemeClr val="accent5"/>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solidFill>
                            <a:schemeClr val="accent5"/>
                          </a:solidFill>
                          <a:latin typeface="Cambria Math" panose="02040503050406030204" pitchFamily="18" charset="0"/>
                        </a:rPr>
                        <m:t>𝐿𝑜𝑠</m:t>
                      </m:r>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𝑐𝑜𝑒𝑓𝑖𝑐𝑖𝑒𝑛𝑡𝑒𝑠</m:t>
                      </m:r>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𝑠𝑜𝑛</m:t>
                      </m:r>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𝑒𝑓𝑖𝑐𝑖𝑒𝑛𝑡𝑒𝑠</m:t>
                      </m:r>
                      <m:r>
                        <a:rPr lang="es-ES" b="0" i="1" smtClean="0">
                          <a:solidFill>
                            <a:schemeClr val="accent5"/>
                          </a:solidFill>
                          <a:latin typeface="Cambria Math" panose="02040503050406030204" pitchFamily="18" charset="0"/>
                        </a:rPr>
                        <m:t> </m:t>
                      </m:r>
                    </m:oMath>
                  </m:oMathPara>
                </a14:m>
                <a:endParaRPr lang="es-ES" b="0" i="1" dirty="0">
                  <a:solidFill>
                    <a:schemeClr val="accent5"/>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𝑡𝑖𝑒𝑛𝑒𝑛</m:t>
                      </m:r>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𝑚𝑒𝑛𝑜𝑟</m:t>
                      </m:r>
                      <m:r>
                        <a:rPr lang="es-ES" b="0" i="1" smtClean="0">
                          <a:solidFill>
                            <a:schemeClr val="accent5"/>
                          </a:solidFill>
                          <a:latin typeface="Cambria Math" panose="02040503050406030204" pitchFamily="18" charset="0"/>
                        </a:rPr>
                        <m:t> </m:t>
                      </m:r>
                      <m:r>
                        <a:rPr lang="es-ES" b="0" i="1" smtClean="0">
                          <a:solidFill>
                            <a:schemeClr val="accent5"/>
                          </a:solidFill>
                          <a:latin typeface="Cambria Math" panose="02040503050406030204" pitchFamily="18" charset="0"/>
                        </a:rPr>
                        <m:t>𝑣𝑎𝑟𝑖𝑎𝑛𝑧𝑎</m:t>
                      </m:r>
                      <m:r>
                        <a:rPr lang="es-ES" b="0" i="1" smtClean="0">
                          <a:solidFill>
                            <a:schemeClr val="accent5"/>
                          </a:solidFill>
                          <a:latin typeface="Cambria Math" panose="02040503050406030204" pitchFamily="18" charset="0"/>
                        </a:rPr>
                        <m:t> ) </m:t>
                      </m:r>
                    </m:oMath>
                  </m:oMathPara>
                </a14:m>
                <a:endParaRPr lang="es-ES" b="0" dirty="0">
                  <a:solidFill>
                    <a:schemeClr val="accent5"/>
                  </a:solidFill>
                </a:endParaRPr>
              </a:p>
              <a:p>
                <a:endParaRPr lang="es-ES" b="0" dirty="0"/>
              </a:p>
              <a:p>
                <a:pPr algn="ctr"/>
                <a:r>
                  <a:rPr lang="es-ES" dirty="0">
                    <a:solidFill>
                      <a:schemeClr val="accent6">
                        <a:lumMod val="75000"/>
                      </a:schemeClr>
                    </a:solidFill>
                  </a:rPr>
                  <a:t>Son más precisos , recomendados para muestras grandes, convergen en probabilidad al valor verdadero y son únicos</a:t>
                </a:r>
                <a:endParaRPr lang="es-ES" b="0" dirty="0">
                  <a:solidFill>
                    <a:schemeClr val="accent6">
                      <a:lumMod val="75000"/>
                    </a:schemeClr>
                  </a:solidFill>
                </a:endParaRPr>
              </a:p>
            </p:txBody>
          </p:sp>
        </mc:Choice>
        <mc:Fallback xmlns="">
          <p:sp>
            <p:nvSpPr>
              <p:cNvPr id="28" name="CuadroTexto 27">
                <a:extLst>
                  <a:ext uri="{FF2B5EF4-FFF2-40B4-BE49-F238E27FC236}">
                    <a16:creationId xmlns:a16="http://schemas.microsoft.com/office/drawing/2014/main" id="{42D53BBA-03CB-41C6-9289-364FC0B8D841}"/>
                  </a:ext>
                </a:extLst>
              </p:cNvPr>
              <p:cNvSpPr txBox="1">
                <a:spLocks noRot="1" noChangeAspect="1" noMove="1" noResize="1" noEditPoints="1" noAdjustHandles="1" noChangeArrowheads="1" noChangeShapeType="1" noTextEdit="1"/>
              </p:cNvSpPr>
              <p:nvPr/>
            </p:nvSpPr>
            <p:spPr>
              <a:xfrm>
                <a:off x="4750450" y="2433408"/>
                <a:ext cx="4949686" cy="3102131"/>
              </a:xfrm>
              <a:prstGeom prst="rect">
                <a:avLst/>
              </a:prstGeom>
              <a:blipFill>
                <a:blip r:embed="rId5"/>
                <a:stretch>
                  <a:fillRect l="-1232" t="-786" b="-2750"/>
                </a:stretch>
              </a:blipFill>
            </p:spPr>
            <p:txBody>
              <a:bodyPr/>
              <a:lstStyle/>
              <a:p>
                <a:r>
                  <a:rPr lang="es-EC">
                    <a:noFill/>
                  </a:rPr>
                  <a:t> </a:t>
                </a:r>
              </a:p>
            </p:txBody>
          </p:sp>
        </mc:Fallback>
      </mc:AlternateContent>
    </p:spTree>
    <p:extLst>
      <p:ext uri="{BB962C8B-B14F-4D97-AF65-F5344CB8AC3E}">
        <p14:creationId xmlns:p14="http://schemas.microsoft.com/office/powerpoint/2010/main" val="12347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9"/>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249"/>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6249"/>
                                          </p:stCondLst>
                                        </p:cTn>
                                        <p:tgtEl>
                                          <p:spTgt spid="64"/>
                                        </p:tgtEl>
                                        <p:attrNameLst>
                                          <p:attrName>style.visibility</p:attrName>
                                        </p:attrNameLst>
                                      </p:cBhvr>
                                      <p:to>
                                        <p:strVal val="visible"/>
                                      </p:to>
                                    </p:set>
                                  </p:childTnLst>
                                </p:cTn>
                              </p:par>
                            </p:childTnLst>
                          </p:cTn>
                        </p:par>
                        <p:par>
                          <p:cTn id="11" fill="hold">
                            <p:stCondLst>
                              <p:cond delay="10000"/>
                            </p:stCondLst>
                            <p:childTnLst>
                              <p:par>
                                <p:cTn id="12" presetID="1" presetClass="entr" presetSubtype="0" fill="hold" grpId="0" nodeType="afterEffect">
                                  <p:stCondLst>
                                    <p:cond delay="0"/>
                                  </p:stCondLst>
                                  <p:childTnLst>
                                    <p:set>
                                      <p:cBhvr>
                                        <p:cTn id="13" dur="1" fill="hold">
                                          <p:stCondLst>
                                            <p:cond delay="15499"/>
                                          </p:stCondLst>
                                        </p:cTn>
                                        <p:tgtEl>
                                          <p:spTgt spid="28"/>
                                        </p:tgtEl>
                                        <p:attrNameLst>
                                          <p:attrName>style.visibility</p:attrName>
                                        </p:attrNameLst>
                                      </p:cBhvr>
                                      <p:to>
                                        <p:strVal val="visible"/>
                                      </p:to>
                                    </p:set>
                                  </p:childTnLst>
                                </p:cTn>
                              </p:par>
                            </p:childTnLst>
                          </p:cTn>
                        </p:par>
                        <p:par>
                          <p:cTn id="14" fill="hold">
                            <p:stCondLst>
                              <p:cond delay="25500"/>
                            </p:stCondLst>
                            <p:childTnLst>
                              <p:par>
                                <p:cTn id="15" presetID="42" presetClass="entr" presetSubtype="0" fill="hold" grpId="0" nodeType="afterEffect">
                                  <p:stCondLst>
                                    <p:cond delay="10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3750"/>
                                        <p:tgtEl>
                                          <p:spTgt spid="60"/>
                                        </p:tgtEl>
                                      </p:cBhvr>
                                    </p:animEffect>
                                    <p:anim calcmode="lin" valueType="num">
                                      <p:cBhvr>
                                        <p:cTn id="18" dur="3750" fill="hold"/>
                                        <p:tgtEl>
                                          <p:spTgt spid="60"/>
                                        </p:tgtEl>
                                        <p:attrNameLst>
                                          <p:attrName>ppt_x</p:attrName>
                                        </p:attrNameLst>
                                      </p:cBhvr>
                                      <p:tavLst>
                                        <p:tav tm="0">
                                          <p:val>
                                            <p:strVal val="#ppt_x"/>
                                          </p:val>
                                        </p:tav>
                                        <p:tav tm="100000">
                                          <p:val>
                                            <p:strVal val="#ppt_x"/>
                                          </p:val>
                                        </p:tav>
                                      </p:tavLst>
                                    </p:anim>
                                    <p:anim calcmode="lin" valueType="num">
                                      <p:cBhvr>
                                        <p:cTn id="19" dur="37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2" grpId="0"/>
      <p:bldP spid="25" grpId="0"/>
      <p:bldP spid="60"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44" name="Shape 244"/>
          <p:cNvSpPr txBox="1">
            <a:spLocks noGrp="1"/>
          </p:cNvSpPr>
          <p:nvPr>
            <p:ph type="title"/>
          </p:nvPr>
        </p:nvSpPr>
        <p:spPr>
          <a:xfrm>
            <a:off x="3307767" y="914884"/>
            <a:ext cx="5591999" cy="769459"/>
          </a:xfrm>
          <a:prstGeom prst="rect">
            <a:avLst/>
          </a:prstGeom>
          <a:noFill/>
          <a:ln>
            <a:noFill/>
          </a:ln>
        </p:spPr>
        <p:txBody>
          <a:bodyPr lIns="68550" tIns="68550" rIns="68550" bIns="68550" anchor="ctr" anchorCtr="0">
            <a:noAutofit/>
          </a:bodyPr>
          <a:lstStyle/>
          <a:p>
            <a:pPr>
              <a:buSzPct val="25000"/>
            </a:pPr>
            <a:r>
              <a:rPr lang="en-US" sz="4000" dirty="0">
                <a:solidFill>
                  <a:schemeClr val="accent1"/>
                </a:solidFill>
                <a:latin typeface="Century Gothic" panose="020B0502020202020204" pitchFamily="34" charset="0"/>
                <a:ea typeface="Roboto Condensed"/>
                <a:cs typeface="Roboto Condensed"/>
                <a:sym typeface="Roboto Condensed"/>
              </a:rPr>
              <a:t/>
            </a:r>
            <a:br>
              <a:rPr lang="en-US" sz="4000" dirty="0">
                <a:solidFill>
                  <a:schemeClr val="accent1"/>
                </a:solidFill>
                <a:latin typeface="Century Gothic" panose="020B0502020202020204" pitchFamily="34" charset="0"/>
                <a:ea typeface="Roboto Condensed"/>
                <a:cs typeface="Roboto Condensed"/>
                <a:sym typeface="Roboto Condensed"/>
              </a:rPr>
            </a:br>
            <a:r>
              <a:rPr lang="en-US" sz="4000" dirty="0">
                <a:solidFill>
                  <a:schemeClr val="accent1"/>
                </a:solidFill>
                <a:latin typeface="Century Gothic" panose="020B0502020202020204" pitchFamily="34" charset="0"/>
                <a:ea typeface="Roboto Condensed"/>
                <a:cs typeface="Roboto Condensed"/>
                <a:sym typeface="Roboto Condensed"/>
              </a:rPr>
              <a:t/>
            </a:r>
            <a:br>
              <a:rPr lang="en-US" sz="4000" dirty="0">
                <a:solidFill>
                  <a:schemeClr val="accent1"/>
                </a:solidFill>
                <a:latin typeface="Century Gothic" panose="020B0502020202020204" pitchFamily="34" charset="0"/>
                <a:ea typeface="Roboto Condensed"/>
                <a:cs typeface="Roboto Condensed"/>
                <a:sym typeface="Roboto Condensed"/>
              </a:rPr>
            </a:br>
            <a:r>
              <a:rPr lang="en-US" sz="4000" dirty="0">
                <a:solidFill>
                  <a:schemeClr val="accent1"/>
                </a:solidFill>
                <a:latin typeface="Century Gothic" panose="020B0502020202020204" pitchFamily="34" charset="0"/>
                <a:ea typeface="Roboto Condensed"/>
                <a:cs typeface="Roboto Condensed"/>
                <a:sym typeface="Roboto Condensed"/>
              </a:rPr>
              <a:t>     </a:t>
            </a:r>
            <a:r>
              <a:rPr lang="es-ES" sz="2000" u="sng" kern="1200" dirty="0">
                <a:solidFill>
                  <a:srgbClr val="C00000"/>
                </a:solidFill>
                <a:latin typeface="Century Gothic" panose="020B0502020202020204" pitchFamily="34" charset="0"/>
                <a:ea typeface="Open Sans" panose="020B0606030504020204" pitchFamily="34" charset="0"/>
                <a:cs typeface="Open Sans" panose="020B0606030504020204" pitchFamily="34" charset="0"/>
                <a:sym typeface="Roboto Condensed"/>
              </a:rPr>
              <a:t>Dos o más variables independientes explican el comportamiento de la variable dependiente</a:t>
            </a:r>
            <a:r>
              <a:rPr lang="es-ES" sz="2000" u="sng" kern="1200" dirty="0">
                <a:solidFill>
                  <a:srgbClr val="C00000"/>
                </a:solidFill>
                <a:latin typeface="Century Gothic" panose="020B0502020202020204" pitchFamily="34" charset="0"/>
                <a:ea typeface="Open Sans" panose="020B0606030504020204" pitchFamily="34" charset="0"/>
                <a:cs typeface="Open Sans" panose="020B0606030504020204" pitchFamily="34" charset="0"/>
              </a:rPr>
              <a:t/>
            </a:r>
            <a:br>
              <a:rPr lang="es-ES" sz="2000" u="sng" kern="1200" dirty="0">
                <a:solidFill>
                  <a:srgbClr val="C00000"/>
                </a:solidFill>
                <a:latin typeface="Century Gothic" panose="020B0502020202020204" pitchFamily="34" charset="0"/>
                <a:ea typeface="Open Sans" panose="020B0606030504020204" pitchFamily="34" charset="0"/>
                <a:cs typeface="Open Sans" panose="020B0606030504020204" pitchFamily="34" charset="0"/>
              </a:rPr>
            </a:br>
            <a:endParaRPr lang="es-EC" sz="4000" u="sng" dirty="0">
              <a:solidFill>
                <a:schemeClr val="accent3"/>
              </a:solidFill>
              <a:latin typeface="Century Gothic" panose="020B0502020202020204" pitchFamily="34" charset="0"/>
              <a:ea typeface="Roboto Condensed"/>
              <a:cs typeface="Roboto Condensed"/>
              <a:sym typeface="Roboto Condensed"/>
            </a:endParaRPr>
          </a:p>
        </p:txBody>
      </p:sp>
      <p:sp>
        <p:nvSpPr>
          <p:cNvPr id="22" name="Shape 211"/>
          <p:cNvSpPr txBox="1">
            <a:spLocks/>
          </p:cNvSpPr>
          <p:nvPr/>
        </p:nvSpPr>
        <p:spPr>
          <a:xfrm>
            <a:off x="1416047" y="481189"/>
            <a:ext cx="7982876" cy="492922"/>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s-ES" sz="4800" dirty="0">
                <a:solidFill>
                  <a:schemeClr val="accent1"/>
                </a:solidFill>
                <a:latin typeface="Century Gothic" panose="020B0502020202020204" pitchFamily="34" charset="0"/>
              </a:rPr>
              <a:t>R</a:t>
            </a:r>
            <a:r>
              <a:rPr lang="es-EC" sz="4800" dirty="0">
                <a:solidFill>
                  <a:schemeClr val="accent1"/>
                </a:solidFill>
                <a:latin typeface="Century Gothic" panose="020B0502020202020204" pitchFamily="34" charset="0"/>
              </a:rPr>
              <a:t>egresión lineal múltiple</a:t>
            </a:r>
            <a:endParaRPr lang="es-EC" sz="3600" dirty="0">
              <a:solidFill>
                <a:schemeClr val="accent1"/>
              </a:solidFill>
              <a:latin typeface="Century Gothic" panose="020B0502020202020204" pitchFamily="34" charset="0"/>
            </a:endParaRPr>
          </a:p>
        </p:txBody>
      </p:sp>
      <p:grpSp>
        <p:nvGrpSpPr>
          <p:cNvPr id="24" name="Shape 2725"/>
          <p:cNvGrpSpPr/>
          <p:nvPr/>
        </p:nvGrpSpPr>
        <p:grpSpPr>
          <a:xfrm>
            <a:off x="690943" y="434208"/>
            <a:ext cx="837606" cy="750746"/>
            <a:chOff x="5416470" y="1238591"/>
            <a:chExt cx="762185" cy="750746"/>
          </a:xfrm>
        </p:grpSpPr>
        <p:sp>
          <p:nvSpPr>
            <p:cNvPr id="25"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26"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7"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8"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9"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3</a:t>
              </a:r>
            </a:p>
          </p:txBody>
        </p:sp>
      </p:grpSp>
      <p:pic>
        <p:nvPicPr>
          <p:cNvPr id="31" name="Imagen 30"/>
          <p:cNvPicPr>
            <a:picLocks noChangeAspect="1"/>
          </p:cNvPicPr>
          <p:nvPr/>
        </p:nvPicPr>
        <p:blipFill rotWithShape="1">
          <a:blip r:embed="rId3"/>
          <a:srcRect t="861" r="6854"/>
          <a:stretch/>
        </p:blipFill>
        <p:spPr>
          <a:xfrm>
            <a:off x="9151889" y="377916"/>
            <a:ext cx="647203" cy="570432"/>
          </a:xfrm>
          <a:prstGeom prst="rect">
            <a:avLst/>
          </a:prstGeom>
        </p:spPr>
      </p:pic>
      <p:sp>
        <p:nvSpPr>
          <p:cNvPr id="40" name="Oval 7">
            <a:extLst>
              <a:ext uri="{FF2B5EF4-FFF2-40B4-BE49-F238E27FC236}">
                <a16:creationId xmlns:a16="http://schemas.microsoft.com/office/drawing/2014/main" xmlns="" id="{DDF3AA20-0BC7-4B32-BDF6-E9D8D1E8B77E}"/>
              </a:ext>
            </a:extLst>
          </p:cNvPr>
          <p:cNvSpPr/>
          <p:nvPr/>
        </p:nvSpPr>
        <p:spPr>
          <a:xfrm>
            <a:off x="959296" y="2509814"/>
            <a:ext cx="573001" cy="57852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ko-KR" altLang="en-US" sz="1950" dirty="0">
              <a:latin typeface="Century Gothic" panose="020B0502020202020204" pitchFamily="34" charset="0"/>
              <a:cs typeface="Open Sans" panose="020B0606030504020204" pitchFamily="34" charset="0"/>
            </a:endParaRPr>
          </a:p>
        </p:txBody>
      </p:sp>
      <p:sp>
        <p:nvSpPr>
          <p:cNvPr id="42" name="TextBox 55">
            <a:extLst>
              <a:ext uri="{FF2B5EF4-FFF2-40B4-BE49-F238E27FC236}">
                <a16:creationId xmlns:a16="http://schemas.microsoft.com/office/drawing/2014/main" xmlns="" id="{A61D673A-31C4-4B43-862B-34E13336D55D}"/>
              </a:ext>
            </a:extLst>
          </p:cNvPr>
          <p:cNvSpPr txBox="1"/>
          <p:nvPr/>
        </p:nvSpPr>
        <p:spPr>
          <a:xfrm>
            <a:off x="357078" y="4634522"/>
            <a:ext cx="2117937" cy="1200329"/>
          </a:xfrm>
          <a:prstGeom prst="rect">
            <a:avLst/>
          </a:prstGeom>
          <a:noFill/>
        </p:spPr>
        <p:txBody>
          <a:bodyPr wrap="square" rtlCol="0">
            <a:spAutoFit/>
          </a:bodyPr>
          <a:lstStyle/>
          <a:p>
            <a:pPr algn="ctr"/>
            <a:r>
              <a:rPr lang="en-US" altLang="ko-KR" sz="1800" b="1" dirty="0">
                <a:solidFill>
                  <a:schemeClr val="accent1"/>
                </a:solidFill>
                <a:latin typeface="Century Gothic" panose="020B0502020202020204" pitchFamily="34" charset="0"/>
                <a:ea typeface="Open Sans" panose="020B0606030504020204" pitchFamily="34" charset="0"/>
                <a:cs typeface="Open Sans" panose="020B0606030504020204" pitchFamily="34" charset="0"/>
              </a:rPr>
              <a:t>X1, X2, Xk, variables independientes explicativas </a:t>
            </a:r>
            <a:endParaRPr lang="es-EC" altLang="ko-KR" sz="1800" b="1" dirty="0">
              <a:solidFill>
                <a:schemeClr val="accent1"/>
              </a:solidFill>
              <a:latin typeface="Century Gothic" panose="020B0502020202020204" pitchFamily="34" charset="0"/>
              <a:cs typeface="Open Sans" panose="020B0606030504020204" pitchFamily="34" charset="0"/>
            </a:endParaRPr>
          </a:p>
        </p:txBody>
      </p:sp>
      <p:sp>
        <p:nvSpPr>
          <p:cNvPr id="49" name="TextBox 56">
            <a:extLst>
              <a:ext uri="{FF2B5EF4-FFF2-40B4-BE49-F238E27FC236}">
                <a16:creationId xmlns:a16="http://schemas.microsoft.com/office/drawing/2014/main" xmlns="" id="{02912F2D-914A-4234-BB2A-4A51BAB2915B}"/>
              </a:ext>
            </a:extLst>
          </p:cNvPr>
          <p:cNvSpPr txBox="1"/>
          <p:nvPr/>
        </p:nvSpPr>
        <p:spPr>
          <a:xfrm>
            <a:off x="2631538" y="4850490"/>
            <a:ext cx="1680275" cy="646331"/>
          </a:xfrm>
          <a:prstGeom prst="rect">
            <a:avLst/>
          </a:prstGeom>
          <a:noFill/>
        </p:spPr>
        <p:txBody>
          <a:bodyPr wrap="square" rtlCol="0">
            <a:spAutoFit/>
          </a:bodyPr>
          <a:lstStyle/>
          <a:p>
            <a:pPr algn="ctr"/>
            <a:r>
              <a:rPr lang="es-ES" altLang="ko-KR" sz="1800" b="1" dirty="0">
                <a:solidFill>
                  <a:schemeClr val="accent3"/>
                </a:solidFill>
                <a:latin typeface="Century Gothic" panose="020B0502020202020204" pitchFamily="34" charset="0"/>
                <a:ea typeface="Open Sans" panose="020B0606030504020204" pitchFamily="34" charset="0"/>
                <a:cs typeface="Open Sans" panose="020B0606030504020204" pitchFamily="34" charset="0"/>
              </a:rPr>
              <a:t>Y</a:t>
            </a:r>
            <a:r>
              <a:rPr lang="es-EC" altLang="ko-KR" sz="1800" b="1" dirty="0">
                <a:solidFill>
                  <a:schemeClr val="accent3"/>
                </a:solidFill>
                <a:latin typeface="Century Gothic" panose="020B0502020202020204" pitchFamily="34" charset="0"/>
                <a:ea typeface="Open Sans" panose="020B0606030504020204" pitchFamily="34" charset="0"/>
                <a:cs typeface="Open Sans" panose="020B0606030504020204" pitchFamily="34" charset="0"/>
              </a:rPr>
              <a:t> variable respuesta</a:t>
            </a:r>
            <a:endParaRPr lang="es-EC" altLang="ko-KR" sz="1800" b="1" dirty="0">
              <a:solidFill>
                <a:schemeClr val="accent3"/>
              </a:solidFill>
              <a:latin typeface="Century Gothic" panose="020B0502020202020204" pitchFamily="34" charset="0"/>
              <a:cs typeface="Open Sans" panose="020B0606030504020204" pitchFamily="34" charset="0"/>
            </a:endParaRPr>
          </a:p>
        </p:txBody>
      </p:sp>
      <p:sp>
        <p:nvSpPr>
          <p:cNvPr id="50" name="TextBox 57">
            <a:extLst>
              <a:ext uri="{FF2B5EF4-FFF2-40B4-BE49-F238E27FC236}">
                <a16:creationId xmlns:a16="http://schemas.microsoft.com/office/drawing/2014/main" xmlns="" id="{3C66C836-DBD8-484C-A957-C64D406637C6}"/>
              </a:ext>
            </a:extLst>
          </p:cNvPr>
          <p:cNvSpPr txBox="1"/>
          <p:nvPr/>
        </p:nvSpPr>
        <p:spPr>
          <a:xfrm>
            <a:off x="1585405" y="2548270"/>
            <a:ext cx="1779218" cy="369332"/>
          </a:xfrm>
          <a:prstGeom prst="rect">
            <a:avLst/>
          </a:prstGeom>
          <a:noFill/>
        </p:spPr>
        <p:txBody>
          <a:bodyPr wrap="square" rtlCol="0">
            <a:spAutoFit/>
          </a:bodyPr>
          <a:lstStyle/>
          <a:p>
            <a:pPr algn="ctr"/>
            <a:r>
              <a:rPr lang="es-ES" altLang="ko-KR" sz="1800" b="1" dirty="0">
                <a:solidFill>
                  <a:schemeClr val="accent4">
                    <a:lumMod val="75000"/>
                  </a:schemeClr>
                </a:solidFill>
                <a:latin typeface="Century Gothic" panose="020B0502020202020204" pitchFamily="34" charset="0"/>
                <a:ea typeface="Open Sans" panose="020B0606030504020204" pitchFamily="34" charset="0"/>
                <a:cs typeface="Open Sans" panose="020B0606030504020204" pitchFamily="34" charset="0"/>
              </a:rPr>
              <a:t>E</a:t>
            </a:r>
            <a:r>
              <a:rPr lang="es-EC" altLang="ko-KR" sz="1800" b="1" dirty="0">
                <a:solidFill>
                  <a:schemeClr val="accent4">
                    <a:lumMod val="75000"/>
                  </a:schemeClr>
                </a:solidFill>
                <a:latin typeface="Century Gothic" panose="020B0502020202020204" pitchFamily="34" charset="0"/>
                <a:ea typeface="Open Sans" panose="020B0606030504020204" pitchFamily="34" charset="0"/>
                <a:cs typeface="Open Sans" panose="020B0606030504020204" pitchFamily="34" charset="0"/>
              </a:rPr>
              <a:t>cuación </a:t>
            </a:r>
            <a:endParaRPr lang="es-EC" altLang="ko-KR" sz="1400" b="1" dirty="0">
              <a:solidFill>
                <a:schemeClr val="accent4">
                  <a:lumMod val="75000"/>
                </a:schemeClr>
              </a:solidFill>
              <a:latin typeface="Century Gothic" panose="020B0502020202020204" pitchFamily="34" charset="0"/>
              <a:cs typeface="Open Sans" panose="020B0606030504020204" pitchFamily="34" charset="0"/>
            </a:endParaRPr>
          </a:p>
        </p:txBody>
      </p:sp>
      <p:sp>
        <p:nvSpPr>
          <p:cNvPr id="54" name="TextBox 68">
            <a:extLst>
              <a:ext uri="{FF2B5EF4-FFF2-40B4-BE49-F238E27FC236}">
                <a16:creationId xmlns:a16="http://schemas.microsoft.com/office/drawing/2014/main" xmlns="" id="{CED6BBA9-4599-42AE-82EC-A82F3D271DB6}"/>
              </a:ext>
            </a:extLst>
          </p:cNvPr>
          <p:cNvSpPr txBox="1"/>
          <p:nvPr/>
        </p:nvSpPr>
        <p:spPr>
          <a:xfrm>
            <a:off x="5342597" y="3269616"/>
            <a:ext cx="3578048" cy="923330"/>
          </a:xfrm>
          <a:prstGeom prst="rect">
            <a:avLst/>
          </a:prstGeom>
          <a:noFill/>
        </p:spPr>
        <p:txBody>
          <a:bodyPr wrap="square" rtlCol="0">
            <a:spAutoFit/>
          </a:bodyPr>
          <a:lstStyle/>
          <a:p>
            <a:pPr algn="ctr"/>
            <a:r>
              <a:rPr lang="es-ES" altLang="ko-KR" sz="1800" b="1" dirty="0">
                <a:solidFill>
                  <a:schemeClr val="accent5"/>
                </a:solidFill>
                <a:latin typeface="Century Gothic" panose="020B0502020202020204" pitchFamily="34" charset="0"/>
                <a:ea typeface="Open Sans" panose="020B0606030504020204" pitchFamily="34" charset="0"/>
                <a:cs typeface="Open Sans" panose="020B0606030504020204" pitchFamily="34" charset="0"/>
              </a:rPr>
              <a:t>C</a:t>
            </a:r>
            <a:r>
              <a:rPr lang="es-EC" altLang="ko-KR" sz="1800" b="1" dirty="0">
                <a:solidFill>
                  <a:schemeClr val="accent5"/>
                </a:solidFill>
                <a:latin typeface="Century Gothic" panose="020B0502020202020204" pitchFamily="34" charset="0"/>
                <a:ea typeface="Open Sans" panose="020B0606030504020204" pitchFamily="34" charset="0"/>
                <a:cs typeface="Open Sans" panose="020B0606030504020204" pitchFamily="34" charset="0"/>
              </a:rPr>
              <a:t>oeficiente de correlación (r) Medida que indica el nivel de asociación entre las variables</a:t>
            </a:r>
            <a:endParaRPr lang="es-EC" altLang="ko-KR" sz="1800" b="1" dirty="0">
              <a:solidFill>
                <a:schemeClr val="accent5"/>
              </a:solidFill>
              <a:latin typeface="Century Gothic" panose="020B0502020202020204" pitchFamily="34" charset="0"/>
              <a:cs typeface="Open Sans" panose="020B0606030504020204" pitchFamily="34" charset="0"/>
            </a:endParaRPr>
          </a:p>
        </p:txBody>
      </p:sp>
      <p:sp>
        <p:nvSpPr>
          <p:cNvPr id="55" name="TextBox 58">
            <a:extLst>
              <a:ext uri="{FF2B5EF4-FFF2-40B4-BE49-F238E27FC236}">
                <a16:creationId xmlns:a16="http://schemas.microsoft.com/office/drawing/2014/main" xmlns="" id="{06D2AEE5-114C-4C94-A33C-F29738B7588B}"/>
              </a:ext>
            </a:extLst>
          </p:cNvPr>
          <p:cNvSpPr txBox="1"/>
          <p:nvPr/>
        </p:nvSpPr>
        <p:spPr>
          <a:xfrm>
            <a:off x="5603958" y="2457017"/>
            <a:ext cx="2387102" cy="646331"/>
          </a:xfrm>
          <a:prstGeom prst="rect">
            <a:avLst/>
          </a:prstGeom>
          <a:noFill/>
        </p:spPr>
        <p:txBody>
          <a:bodyPr wrap="square" rtlCol="0">
            <a:spAutoFit/>
          </a:bodyPr>
          <a:lstStyle/>
          <a:p>
            <a:pPr algn="ctr"/>
            <a:r>
              <a:rPr lang="es-ES" altLang="ko-KR" sz="1800" b="1" u="sng" dirty="0">
                <a:solidFill>
                  <a:srgbClr val="92D050"/>
                </a:solidFill>
                <a:latin typeface="Century Gothic" panose="020B0502020202020204" pitchFamily="34" charset="0"/>
                <a:ea typeface="Open Sans" panose="020B0606030504020204" pitchFamily="34" charset="0"/>
                <a:cs typeface="Open Sans" panose="020B0606030504020204" pitchFamily="34" charset="0"/>
              </a:rPr>
              <a:t>Medidas fundamentales </a:t>
            </a:r>
            <a:endParaRPr lang="es-EC" altLang="ko-KR" sz="1800" b="1" u="sng" dirty="0">
              <a:solidFill>
                <a:srgbClr val="92D050"/>
              </a:solidFill>
              <a:latin typeface="Century Gothic" panose="020B0502020202020204" pitchFamily="34" charset="0"/>
              <a:cs typeface="Open Sans" panose="020B0606030504020204" pitchFamily="34" charset="0"/>
            </a:endParaRPr>
          </a:p>
        </p:txBody>
      </p:sp>
      <p:sp>
        <p:nvSpPr>
          <p:cNvPr id="56" name="TextBox 62">
            <a:extLst>
              <a:ext uri="{FF2B5EF4-FFF2-40B4-BE49-F238E27FC236}">
                <a16:creationId xmlns:a16="http://schemas.microsoft.com/office/drawing/2014/main" xmlns="" id="{39908143-0CCD-42F0-8811-C562B40BA181}"/>
              </a:ext>
            </a:extLst>
          </p:cNvPr>
          <p:cNvSpPr txBox="1"/>
          <p:nvPr/>
        </p:nvSpPr>
        <p:spPr>
          <a:xfrm>
            <a:off x="1799963" y="5808183"/>
            <a:ext cx="6612835" cy="830997"/>
          </a:xfrm>
          <a:prstGeom prst="rect">
            <a:avLst/>
          </a:prstGeom>
          <a:noFill/>
        </p:spPr>
        <p:txBody>
          <a:bodyPr wrap="square" rtlCol="0">
            <a:spAutoFit/>
          </a:bodyPr>
          <a:lstStyle/>
          <a:p>
            <a:pPr algn="just"/>
            <a:r>
              <a:rPr lang="es-ES" altLang="ko-KR" sz="1600" dirty="0">
                <a:latin typeface="Century Gothic" panose="020B0502020202020204" pitchFamily="34" charset="0"/>
                <a:ea typeface="Open Sans" panose="020B0606030504020204" pitchFamily="34" charset="0"/>
                <a:cs typeface="Open Sans" panose="020B0606030504020204" pitchFamily="34" charset="0"/>
              </a:rPr>
              <a:t>Los errores del modelo deben ser independientes y estar distribuidos de forma normal. La variabilidad en torno a la línea de regresión debe ser la misma (homocedasticidad) </a:t>
            </a:r>
            <a:endParaRPr lang="ko-KR" altLang="en-US" sz="1600" dirty="0">
              <a:latin typeface="Century Gothic" panose="020B0502020202020204" pitchFamily="34" charset="0"/>
              <a:cs typeface="Open Sans" panose="020B0606030504020204" pitchFamily="34" charset="0"/>
            </a:endParaRPr>
          </a:p>
        </p:txBody>
      </p:sp>
      <p:sp>
        <p:nvSpPr>
          <p:cNvPr id="58" name="Arrow: Right 2">
            <a:extLst>
              <a:ext uri="{FF2B5EF4-FFF2-40B4-BE49-F238E27FC236}">
                <a16:creationId xmlns:a16="http://schemas.microsoft.com/office/drawing/2014/main" xmlns="" id="{E38DBC7E-B827-4C91-9E5E-EAE86669F1BE}"/>
              </a:ext>
            </a:extLst>
          </p:cNvPr>
          <p:cNvSpPr/>
          <p:nvPr/>
        </p:nvSpPr>
        <p:spPr>
          <a:xfrm rot="5400000">
            <a:off x="2061962" y="3129633"/>
            <a:ext cx="826105" cy="59873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950"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xmlns="" id="{C0C49485-AF4C-4F2C-B78C-9E40F50CD5CF}"/>
                  </a:ext>
                </a:extLst>
              </p:cNvPr>
              <p:cNvSpPr txBox="1"/>
              <p:nvPr/>
            </p:nvSpPr>
            <p:spPr>
              <a:xfrm>
                <a:off x="156695" y="3913806"/>
                <a:ext cx="4949686" cy="393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Y</m:t>
                      </m:r>
                      <m:r>
                        <a:rPr lang="es-EC" i="0">
                          <a:latin typeface="Cambria Math" panose="02040503050406030204" pitchFamily="18" charset="0"/>
                        </a:rPr>
                        <m:t>= </m:t>
                      </m:r>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β</m:t>
                          </m:r>
                        </m:e>
                        <m:sub>
                          <m:r>
                            <a:rPr lang="es-EC" i="0">
                              <a:latin typeface="Cambria Math" panose="02040503050406030204" pitchFamily="18" charset="0"/>
                            </a:rPr>
                            <m:t>0</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β</m:t>
                          </m:r>
                        </m:e>
                        <m:sub>
                          <m:r>
                            <a:rPr lang="es-EC" i="0">
                              <a:latin typeface="Cambria Math" panose="02040503050406030204" pitchFamily="18" charset="0"/>
                            </a:rPr>
                            <m:t>1</m:t>
                          </m:r>
                        </m:sub>
                      </m:sSub>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X</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β</m:t>
                          </m:r>
                        </m:e>
                        <m:sub>
                          <m:r>
                            <a:rPr lang="es-EC" i="0">
                              <a:latin typeface="Cambria Math" panose="02040503050406030204" pitchFamily="18" charset="0"/>
                            </a:rPr>
                            <m:t>2</m:t>
                          </m:r>
                        </m:sub>
                      </m:sSub>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X</m:t>
                          </m:r>
                        </m:e>
                        <m:sub>
                          <m:r>
                            <a:rPr lang="es-EC" i="0">
                              <a:latin typeface="Cambria Math" panose="02040503050406030204" pitchFamily="18" charset="0"/>
                            </a:rPr>
                            <m:t>2</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β</m:t>
                          </m:r>
                        </m:e>
                        <m:sub>
                          <m:r>
                            <m:rPr>
                              <m:sty m:val="p"/>
                            </m:rPr>
                            <a:rPr lang="es-EC" i="0">
                              <a:latin typeface="Cambria Math" panose="02040503050406030204" pitchFamily="18" charset="0"/>
                            </a:rPr>
                            <m:t>k</m:t>
                          </m:r>
                        </m:sub>
                      </m:sSub>
                      <m:sSub>
                        <m:sSubPr>
                          <m:ctrlPr>
                            <a:rPr lang="es-EC" i="1">
                              <a:solidFill>
                                <a:srgbClr val="836967"/>
                              </a:solidFill>
                              <a:latin typeface="Cambria Math" panose="02040503050406030204" pitchFamily="18" charset="0"/>
                            </a:rPr>
                          </m:ctrlPr>
                        </m:sSubPr>
                        <m:e>
                          <m:r>
                            <m:rPr>
                              <m:sty m:val="p"/>
                            </m:rPr>
                            <a:rPr lang="es-EC" i="0">
                              <a:latin typeface="Cambria Math" panose="02040503050406030204" pitchFamily="18" charset="0"/>
                            </a:rPr>
                            <m:t>X</m:t>
                          </m:r>
                        </m:e>
                        <m:sub>
                          <m:r>
                            <m:rPr>
                              <m:sty m:val="p"/>
                            </m:rPr>
                            <a:rPr lang="es-EC" i="0">
                              <a:latin typeface="Cambria Math" panose="02040503050406030204" pitchFamily="18" charset="0"/>
                            </a:rPr>
                            <m:t>k</m:t>
                          </m:r>
                        </m:sub>
                      </m:sSub>
                      <m:r>
                        <a:rPr lang="es-EC" i="0">
                          <a:latin typeface="Cambria Math" panose="02040503050406030204" pitchFamily="18" charset="0"/>
                        </a:rPr>
                        <m:t>+</m:t>
                      </m:r>
                      <m:r>
                        <m:rPr>
                          <m:sty m:val="p"/>
                        </m:rPr>
                        <a:rPr lang="es-EC" i="0">
                          <a:latin typeface="Cambria Math" panose="02040503050406030204" pitchFamily="18" charset="0"/>
                        </a:rPr>
                        <m:t>ε</m:t>
                      </m:r>
                    </m:oMath>
                  </m:oMathPara>
                </a14:m>
                <a:endParaRPr lang="es-EC" dirty="0"/>
              </a:p>
            </p:txBody>
          </p:sp>
        </mc:Choice>
        <mc:Fallback xmlns="">
          <p:sp>
            <p:nvSpPr>
              <p:cNvPr id="30" name="CuadroTexto 29">
                <a:extLst>
                  <a:ext uri="{FF2B5EF4-FFF2-40B4-BE49-F238E27FC236}">
                    <a16:creationId xmlns:a16="http://schemas.microsoft.com/office/drawing/2014/main" id="{C0C49485-AF4C-4F2C-B78C-9E40F50CD5CF}"/>
                  </a:ext>
                </a:extLst>
              </p:cNvPr>
              <p:cNvSpPr txBox="1">
                <a:spLocks noRot="1" noChangeAspect="1" noMove="1" noResize="1" noEditPoints="1" noAdjustHandles="1" noChangeArrowheads="1" noChangeShapeType="1" noTextEdit="1"/>
              </p:cNvSpPr>
              <p:nvPr/>
            </p:nvSpPr>
            <p:spPr>
              <a:xfrm>
                <a:off x="156695" y="3913806"/>
                <a:ext cx="4949686" cy="393313"/>
              </a:xfrm>
              <a:prstGeom prst="rect">
                <a:avLst/>
              </a:prstGeom>
              <a:blipFill>
                <a:blip r:embed="rId4"/>
                <a:stretch>
                  <a:fillRect b="-1692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TextBox 68">
                <a:extLst>
                  <a:ext uri="{FF2B5EF4-FFF2-40B4-BE49-F238E27FC236}">
                    <a16:creationId xmlns:a16="http://schemas.microsoft.com/office/drawing/2014/main" xmlns="" id="{85BDFD56-4F01-427B-9296-7D908344FBB6}"/>
                  </a:ext>
                </a:extLst>
              </p:cNvPr>
              <p:cNvSpPr txBox="1"/>
              <p:nvPr/>
            </p:nvSpPr>
            <p:spPr>
              <a:xfrm>
                <a:off x="5106381" y="4311356"/>
                <a:ext cx="4045507" cy="1206549"/>
              </a:xfrm>
              <a:prstGeom prst="rect">
                <a:avLst/>
              </a:prstGeom>
              <a:noFill/>
            </p:spPr>
            <p:txBody>
              <a:bodyPr wrap="square" rtlCol="0">
                <a:spAutoFit/>
              </a:bodyPr>
              <a:lstStyle/>
              <a:p>
                <a:pPr algn="ctr"/>
                <a:r>
                  <a:rPr lang="es-ES" altLang="ko-KR" sz="1800" b="1" dirty="0">
                    <a:solidFill>
                      <a:schemeClr val="accent5"/>
                    </a:solidFill>
                    <a:latin typeface="Century Gothic" panose="020B0502020202020204" pitchFamily="34" charset="0"/>
                    <a:ea typeface="Open Sans" panose="020B0606030504020204" pitchFamily="34" charset="0"/>
                    <a:cs typeface="Open Sans" panose="020B0606030504020204" pitchFamily="34" charset="0"/>
                  </a:rPr>
                  <a:t>C</a:t>
                </a:r>
                <a:r>
                  <a:rPr lang="es-EC" altLang="ko-KR" sz="1800" b="1" dirty="0">
                    <a:solidFill>
                      <a:schemeClr val="accent5"/>
                    </a:solidFill>
                    <a:latin typeface="Century Gothic" panose="020B0502020202020204" pitchFamily="34" charset="0"/>
                    <a:ea typeface="Open Sans" panose="020B0606030504020204" pitchFamily="34" charset="0"/>
                    <a:cs typeface="Open Sans" panose="020B0606030504020204" pitchFamily="34" charset="0"/>
                  </a:rPr>
                  <a:t>oeficiente de determinación  </a:t>
                </a:r>
                <a14:m>
                  <m:oMath xmlns:m="http://schemas.openxmlformats.org/officeDocument/2006/math">
                    <m:sSup>
                      <m:sSupPr>
                        <m:ctrlPr>
                          <a:rPr lang="es-EC" altLang="ko-KR" sz="1800" b="1" i="1" smtClean="0">
                            <a:solidFill>
                              <a:schemeClr val="accent5"/>
                            </a:solidFill>
                            <a:latin typeface="Cambria Math" panose="02040503050406030204" pitchFamily="18" charset="0"/>
                            <a:ea typeface="Open Sans" panose="020B0606030504020204" pitchFamily="34" charset="0"/>
                            <a:cs typeface="Open Sans" panose="020B0606030504020204" pitchFamily="34" charset="0"/>
                          </a:rPr>
                        </m:ctrlPr>
                      </m:sSupPr>
                      <m:e>
                        <m:r>
                          <a:rPr lang="es-ES" altLang="ko-KR" sz="1800" b="1" i="1" smtClean="0">
                            <a:solidFill>
                              <a:schemeClr val="accent5"/>
                            </a:solidFill>
                            <a:latin typeface="Cambria Math" panose="02040503050406030204" pitchFamily="18" charset="0"/>
                            <a:ea typeface="Open Sans" panose="020B0606030504020204" pitchFamily="34" charset="0"/>
                            <a:cs typeface="Open Sans" panose="020B0606030504020204" pitchFamily="34" charset="0"/>
                          </a:rPr>
                          <m:t>𝒓</m:t>
                        </m:r>
                      </m:e>
                      <m:sup>
                        <m:r>
                          <a:rPr lang="es-ES" altLang="ko-KR" sz="1800" b="1" i="1" smtClean="0">
                            <a:solidFill>
                              <a:schemeClr val="accent5"/>
                            </a:solidFill>
                            <a:latin typeface="Cambria Math" panose="02040503050406030204" pitchFamily="18" charset="0"/>
                            <a:ea typeface="Open Sans" panose="020B0606030504020204" pitchFamily="34" charset="0"/>
                            <a:cs typeface="Open Sans" panose="020B0606030504020204" pitchFamily="34" charset="0"/>
                          </a:rPr>
                          <m:t>𝟐</m:t>
                        </m:r>
                      </m:sup>
                    </m:sSup>
                  </m:oMath>
                </a14:m>
                <a:r>
                  <a:rPr lang="es-EC" altLang="ko-KR" sz="1800" b="1" dirty="0">
                    <a:solidFill>
                      <a:schemeClr val="accent5"/>
                    </a:solidFill>
                    <a:latin typeface="Century Gothic" panose="020B0502020202020204" pitchFamily="34" charset="0"/>
                    <a:ea typeface="Open Sans" panose="020B0606030504020204" pitchFamily="34" charset="0"/>
                    <a:cs typeface="Open Sans" panose="020B0606030504020204" pitchFamily="34" charset="0"/>
                  </a:rPr>
                  <a:t> Medida que indica  porcentualmente cuánto explica la variable X a la variable Y</a:t>
                </a:r>
                <a:endParaRPr lang="es-EC" altLang="ko-KR" sz="1800" b="1" dirty="0">
                  <a:solidFill>
                    <a:schemeClr val="accent5"/>
                  </a:solidFill>
                  <a:latin typeface="Century Gothic" panose="020B0502020202020204" pitchFamily="34" charset="0"/>
                  <a:cs typeface="Open Sans" panose="020B0606030504020204" pitchFamily="34" charset="0"/>
                </a:endParaRPr>
              </a:p>
            </p:txBody>
          </p:sp>
        </mc:Choice>
        <mc:Fallback xmlns="">
          <p:sp>
            <p:nvSpPr>
              <p:cNvPr id="3" name="TextBox 68">
                <a:extLst>
                  <a:ext uri="{FF2B5EF4-FFF2-40B4-BE49-F238E27FC236}">
                    <a16:creationId xmlns:a16="http://schemas.microsoft.com/office/drawing/2014/main" id="{85BDFD56-4F01-427B-9296-7D908344FBB6}"/>
                  </a:ext>
                </a:extLst>
              </p:cNvPr>
              <p:cNvSpPr txBox="1">
                <a:spLocks noRot="1" noChangeAspect="1" noMove="1" noResize="1" noEditPoints="1" noAdjustHandles="1" noChangeArrowheads="1" noChangeShapeType="1" noTextEdit="1"/>
              </p:cNvSpPr>
              <p:nvPr/>
            </p:nvSpPr>
            <p:spPr>
              <a:xfrm>
                <a:off x="5106381" y="4311356"/>
                <a:ext cx="4045507" cy="1206549"/>
              </a:xfrm>
              <a:prstGeom prst="rect">
                <a:avLst/>
              </a:prstGeom>
              <a:blipFill>
                <a:blip r:embed="rId5"/>
                <a:stretch>
                  <a:fillRect t="-2020" r="-452" b="-7071"/>
                </a:stretch>
              </a:blipFill>
            </p:spPr>
            <p:txBody>
              <a:bodyPr/>
              <a:lstStyle/>
              <a:p>
                <a:r>
                  <a:rPr lang="es-EC">
                    <a:noFill/>
                  </a:rPr>
                  <a:t> </a:t>
                </a:r>
              </a:p>
            </p:txBody>
          </p:sp>
        </mc:Fallback>
      </mc:AlternateContent>
      <p:sp>
        <p:nvSpPr>
          <p:cNvPr id="34" name="Shape 82">
            <a:extLst>
              <a:ext uri="{FF2B5EF4-FFF2-40B4-BE49-F238E27FC236}">
                <a16:creationId xmlns:a16="http://schemas.microsoft.com/office/drawing/2014/main" xmlns="" id="{660B0120-D2E1-4BB5-AD7E-22B35DE791C1}"/>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90940734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1250"/>
                                        <p:tgtEl>
                                          <p:spTgt spid="58"/>
                                        </p:tgtEl>
                                      </p:cBhvr>
                                    </p:animEffect>
                                  </p:childTnLst>
                                </p:cTn>
                              </p:par>
                            </p:childTnLst>
                          </p:cTn>
                        </p:par>
                        <p:par>
                          <p:cTn id="12" fill="hold">
                            <p:stCondLst>
                              <p:cond delay="1750"/>
                            </p:stCondLst>
                            <p:childTnLst>
                              <p:par>
                                <p:cTn id="13" presetID="1" presetClass="entr" presetSubtype="0" fill="hold" grpId="0" nodeType="afterEffect">
                                  <p:stCondLst>
                                    <p:cond delay="0"/>
                                  </p:stCondLst>
                                  <p:childTnLst>
                                    <p:set>
                                      <p:cBhvr>
                                        <p:cTn id="14" dur="1" fill="hold">
                                          <p:stCondLst>
                                            <p:cond delay="1999"/>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249"/>
                                          </p:stCondLst>
                                        </p:cTn>
                                        <p:tgtEl>
                                          <p:spTgt spid="30"/>
                                        </p:tgtEl>
                                        <p:attrNameLst>
                                          <p:attrName>style.visibility</p:attrName>
                                        </p:attrNameLst>
                                      </p:cBhvr>
                                      <p:to>
                                        <p:strVal val="visible"/>
                                      </p:to>
                                    </p:set>
                                  </p:childTnLst>
                                </p:cTn>
                              </p:par>
                            </p:childTnLst>
                          </p:cTn>
                        </p:par>
                        <p:par>
                          <p:cTn id="17" fill="hold">
                            <p:stCondLst>
                              <p:cond delay="11000"/>
                            </p:stCondLst>
                            <p:childTnLst>
                              <p:par>
                                <p:cTn id="18" presetID="1" presetClass="entr" presetSubtype="0" fill="hold" grpId="0" nodeType="afterEffect">
                                  <p:stCondLst>
                                    <p:cond delay="0"/>
                                  </p:stCondLst>
                                  <p:childTnLst>
                                    <p:set>
                                      <p:cBhvr>
                                        <p:cTn id="19" dur="1" fill="hold">
                                          <p:stCondLst>
                                            <p:cond delay="5999"/>
                                          </p:stCondLst>
                                        </p:cTn>
                                        <p:tgtEl>
                                          <p:spTgt spid="42"/>
                                        </p:tgtEl>
                                        <p:attrNameLst>
                                          <p:attrName>style.visibility</p:attrName>
                                        </p:attrNameLst>
                                      </p:cBhvr>
                                      <p:to>
                                        <p:strVal val="visible"/>
                                      </p:to>
                                    </p:set>
                                  </p:childTnLst>
                                </p:cTn>
                              </p:par>
                            </p:childTnLst>
                          </p:cTn>
                        </p:par>
                        <p:par>
                          <p:cTn id="20" fill="hold">
                            <p:stCondLst>
                              <p:cond delay="17000"/>
                            </p:stCondLst>
                            <p:childTnLst>
                              <p:par>
                                <p:cTn id="21" presetID="1" presetClass="entr" presetSubtype="0" fill="hold" grpId="0" nodeType="afterEffect">
                                  <p:stCondLst>
                                    <p:cond delay="0"/>
                                  </p:stCondLst>
                                  <p:childTnLst>
                                    <p:set>
                                      <p:cBhvr>
                                        <p:cTn id="22" dur="1" fill="hold">
                                          <p:stCondLst>
                                            <p:cond delay="4999"/>
                                          </p:stCondLst>
                                        </p:cTn>
                                        <p:tgtEl>
                                          <p:spTgt spid="49"/>
                                        </p:tgtEl>
                                        <p:attrNameLst>
                                          <p:attrName>style.visibility</p:attrName>
                                        </p:attrNameLst>
                                      </p:cBhvr>
                                      <p:to>
                                        <p:strVal val="visible"/>
                                      </p:to>
                                    </p:set>
                                  </p:childTnLst>
                                </p:cTn>
                              </p:par>
                            </p:childTnLst>
                          </p:cTn>
                        </p:par>
                        <p:par>
                          <p:cTn id="23" fill="hold">
                            <p:stCondLst>
                              <p:cond delay="22000"/>
                            </p:stCondLst>
                            <p:childTnLst>
                              <p:par>
                                <p:cTn id="24" presetID="1" presetClass="entr" presetSubtype="0" fill="hold" nodeType="afterEffect">
                                  <p:stCondLst>
                                    <p:cond delay="0"/>
                                  </p:stCondLst>
                                  <p:childTnLst>
                                    <p:set>
                                      <p:cBhvr>
                                        <p:cTn id="25" dur="1" fill="hold">
                                          <p:stCondLst>
                                            <p:cond delay="4249"/>
                                          </p:stCondLst>
                                        </p:cTn>
                                        <p:tgtEl>
                                          <p:spTgt spid="55">
                                            <p:txEl>
                                              <p:pRg st="0" end="0"/>
                                            </p:txEl>
                                          </p:spTgt>
                                        </p:tgtEl>
                                        <p:attrNameLst>
                                          <p:attrName>style.visibility</p:attrName>
                                        </p:attrNameLst>
                                      </p:cBhvr>
                                      <p:to>
                                        <p:strVal val="visible"/>
                                      </p:to>
                                    </p:set>
                                  </p:childTnLst>
                                </p:cTn>
                              </p:par>
                            </p:childTnLst>
                          </p:cTn>
                        </p:par>
                        <p:par>
                          <p:cTn id="26" fill="hold">
                            <p:stCondLst>
                              <p:cond delay="26250"/>
                            </p:stCondLst>
                            <p:childTnLst>
                              <p:par>
                                <p:cTn id="27" presetID="1" presetClass="entr" presetSubtype="0" fill="hold" grpId="0" nodeType="afterEffect">
                                  <p:stCondLst>
                                    <p:cond delay="0"/>
                                  </p:stCondLst>
                                  <p:childTnLst>
                                    <p:set>
                                      <p:cBhvr>
                                        <p:cTn id="28" dur="1" fill="hold">
                                          <p:stCondLst>
                                            <p:cond delay="4249"/>
                                          </p:stCondLst>
                                        </p:cTn>
                                        <p:tgtEl>
                                          <p:spTgt spid="54"/>
                                        </p:tgtEl>
                                        <p:attrNameLst>
                                          <p:attrName>style.visibility</p:attrName>
                                        </p:attrNameLst>
                                      </p:cBhvr>
                                      <p:to>
                                        <p:strVal val="visible"/>
                                      </p:to>
                                    </p:set>
                                  </p:childTnLst>
                                </p:cTn>
                              </p:par>
                            </p:childTnLst>
                          </p:cTn>
                        </p:par>
                        <p:par>
                          <p:cTn id="29" fill="hold">
                            <p:stCondLst>
                              <p:cond delay="30500"/>
                            </p:stCondLst>
                            <p:childTnLst>
                              <p:par>
                                <p:cTn id="30" presetID="1" presetClass="entr" presetSubtype="0" fill="hold" grpId="0" nodeType="afterEffect">
                                  <p:stCondLst>
                                    <p:cond delay="0"/>
                                  </p:stCondLst>
                                  <p:childTnLst>
                                    <p:set>
                                      <p:cBhvr>
                                        <p:cTn id="31" dur="1" fill="hold">
                                          <p:stCondLst>
                                            <p:cond delay="9999"/>
                                          </p:stCondLst>
                                        </p:cTn>
                                        <p:tgtEl>
                                          <p:spTgt spid="3"/>
                                        </p:tgtEl>
                                        <p:attrNameLst>
                                          <p:attrName>style.visibility</p:attrName>
                                        </p:attrNameLst>
                                      </p:cBhvr>
                                      <p:to>
                                        <p:strVal val="visible"/>
                                      </p:to>
                                    </p:set>
                                  </p:childTnLst>
                                </p:cTn>
                              </p:par>
                            </p:childTnLst>
                          </p:cTn>
                        </p:par>
                        <p:par>
                          <p:cTn id="32" fill="hold">
                            <p:stCondLst>
                              <p:cond delay="40500"/>
                            </p:stCondLst>
                            <p:childTnLst>
                              <p:par>
                                <p:cTn id="33" presetID="1" presetClass="entr" presetSubtype="0" fill="hold" grpId="0" nodeType="afterEffect">
                                  <p:stCondLst>
                                    <p:cond delay="425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50" grpId="0"/>
      <p:bldP spid="54" grpId="0"/>
      <p:bldP spid="56" grpId="0"/>
      <p:bldP spid="58" grpId="0" animBg="1"/>
      <p:bldP spid="3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44" name="Shape 244"/>
          <p:cNvSpPr txBox="1">
            <a:spLocks noGrp="1"/>
          </p:cNvSpPr>
          <p:nvPr>
            <p:ph type="title"/>
          </p:nvPr>
        </p:nvSpPr>
        <p:spPr>
          <a:xfrm>
            <a:off x="564671" y="935656"/>
            <a:ext cx="8794049" cy="769459"/>
          </a:xfrm>
          <a:prstGeom prst="rect">
            <a:avLst/>
          </a:prstGeom>
          <a:noFill/>
          <a:ln>
            <a:noFill/>
          </a:ln>
        </p:spPr>
        <p:txBody>
          <a:bodyPr lIns="68550" tIns="68550" rIns="68550" bIns="68550" anchor="ctr" anchorCtr="0">
            <a:noAutofit/>
          </a:bodyPr>
          <a:lstStyle/>
          <a:p>
            <a:pPr lvl="0">
              <a:buSzPct val="25000"/>
            </a:pPr>
            <a:r>
              <a:rPr lang="en-US" sz="4000" dirty="0">
                <a:solidFill>
                  <a:schemeClr val="accent1"/>
                </a:solidFill>
                <a:latin typeface="Century Gothic" panose="020B0502020202020204" pitchFamily="34" charset="0"/>
                <a:ea typeface="Roboto Condensed"/>
                <a:cs typeface="Roboto Condensed"/>
                <a:sym typeface="Roboto Condensed"/>
              </a:rPr>
              <a:t/>
            </a:r>
            <a:br>
              <a:rPr lang="en-US" sz="4000" dirty="0">
                <a:solidFill>
                  <a:schemeClr val="accent1"/>
                </a:solidFill>
                <a:latin typeface="Century Gothic" panose="020B0502020202020204" pitchFamily="34" charset="0"/>
                <a:ea typeface="Roboto Condensed"/>
                <a:cs typeface="Roboto Condensed"/>
                <a:sym typeface="Roboto Condensed"/>
              </a:rPr>
            </a:br>
            <a:r>
              <a:rPr lang="es-EC" sz="3200" u="sng" dirty="0">
                <a:solidFill>
                  <a:schemeClr val="accent3"/>
                </a:solidFill>
                <a:latin typeface="Century Gothic" panose="020B0502020202020204" pitchFamily="34" charset="0"/>
                <a:ea typeface="Roboto Condensed"/>
                <a:cs typeface="Roboto Condensed"/>
                <a:sym typeface="Roboto Condensed"/>
              </a:rPr>
              <a:t>autoregresivo(AR) integrado(I) de medias móviles(MA) (</a:t>
            </a:r>
            <a:r>
              <a:rPr lang="es-EC" sz="3200" u="sng" dirty="0" err="1">
                <a:solidFill>
                  <a:schemeClr val="accent3"/>
                </a:solidFill>
                <a:latin typeface="Century Gothic" panose="020B0502020202020204" pitchFamily="34" charset="0"/>
                <a:ea typeface="Roboto Condensed"/>
                <a:cs typeface="Roboto Condensed"/>
                <a:sym typeface="Roboto Condensed"/>
              </a:rPr>
              <a:t>p,d,q</a:t>
            </a:r>
            <a:r>
              <a:rPr lang="es-EC" sz="3200" u="sng" dirty="0">
                <a:solidFill>
                  <a:schemeClr val="accent3"/>
                </a:solidFill>
                <a:latin typeface="Century Gothic" panose="020B0502020202020204" pitchFamily="34" charset="0"/>
                <a:ea typeface="Roboto Condensed"/>
                <a:cs typeface="Roboto Condensed"/>
                <a:sym typeface="Roboto Condensed"/>
              </a:rPr>
              <a:t>) </a:t>
            </a:r>
            <a:endParaRPr lang="es-EC" sz="4000" u="sng" dirty="0">
              <a:solidFill>
                <a:schemeClr val="accent3"/>
              </a:solidFill>
              <a:latin typeface="Century Gothic" panose="020B0502020202020204" pitchFamily="34" charset="0"/>
              <a:ea typeface="Roboto Condensed"/>
              <a:cs typeface="Roboto Condensed"/>
              <a:sym typeface="Roboto Condensed"/>
            </a:endParaRPr>
          </a:p>
        </p:txBody>
      </p:sp>
      <p:pic>
        <p:nvPicPr>
          <p:cNvPr id="21" name="Picture 12" descr="Resultado de imagen para map png">
            <a:extLst>
              <a:ext uri="{FF2B5EF4-FFF2-40B4-BE49-F238E27FC236}">
                <a16:creationId xmlns:a16="http://schemas.microsoft.com/office/drawing/2014/main" xmlns="" id="{118BF5D1-500A-40F7-B2BF-17656C1AA07E}"/>
              </a:ext>
            </a:extLst>
          </p:cNvPr>
          <p:cNvPicPr>
            <a:picLocks noChangeAspect="1" noChangeArrowheads="1"/>
          </p:cNvPicPr>
          <p:nvPr/>
        </p:nvPicPr>
        <p:blipFill>
          <a:blip r:embed="rId3" cstate="print">
            <a:alphaModFix amt="25000"/>
            <a:extLst>
              <a:ext uri="{28A0092B-C50C-407E-A947-70E740481C1C}">
                <a14:useLocalDpi xmlns:a14="http://schemas.microsoft.com/office/drawing/2010/main" val="0"/>
              </a:ext>
            </a:extLst>
          </a:blip>
          <a:srcRect/>
          <a:stretch>
            <a:fillRect/>
          </a:stretch>
        </p:blipFill>
        <p:spPr bwMode="auto">
          <a:xfrm>
            <a:off x="5154343" y="2377672"/>
            <a:ext cx="4345744" cy="42749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9">
            <a:extLst>
              <a:ext uri="{FF2B5EF4-FFF2-40B4-BE49-F238E27FC236}">
                <a16:creationId xmlns:a16="http://schemas.microsoft.com/office/drawing/2014/main" xmlns="" id="{E6ABD790-4F29-4B3E-A472-F107843E1D5A}"/>
              </a:ext>
            </a:extLst>
          </p:cNvPr>
          <p:cNvSpPr txBox="1"/>
          <p:nvPr/>
        </p:nvSpPr>
        <p:spPr>
          <a:xfrm>
            <a:off x="844460" y="2153022"/>
            <a:ext cx="8521114" cy="646331"/>
          </a:xfrm>
          <a:prstGeom prst="rect">
            <a:avLst/>
          </a:prstGeom>
          <a:noFill/>
        </p:spPr>
        <p:txBody>
          <a:bodyPr wrap="square" rtlCol="0">
            <a:spAutoFit/>
          </a:bodyPr>
          <a:lstStyle/>
          <a:p>
            <a:pPr algn="ctr"/>
            <a:r>
              <a:rPr lang="es-ES" altLang="ko-KR" sz="1800" dirty="0">
                <a:latin typeface="Century Gothic" panose="020B0502020202020204" pitchFamily="34" charset="0"/>
                <a:ea typeface="Open Sans" panose="020B0606030504020204" pitchFamily="34" charset="0"/>
                <a:cs typeface="Open Sans" panose="020B0606030504020204" pitchFamily="34" charset="0"/>
              </a:rPr>
              <a:t>LA VARIABLE DE UN PERIODO (t ) es explicada por las observaciones de ella misma correspondiente a periodos anteriores</a:t>
            </a:r>
            <a:endParaRPr lang="ko-KR" altLang="en-US" sz="1800" dirty="0">
              <a:latin typeface="Century Gothic" panose="020B0502020202020204" pitchFamily="34" charset="0"/>
              <a:cs typeface="Open Sans" panose="020B0606030504020204" pitchFamily="34" charset="0"/>
            </a:endParaRPr>
          </a:p>
        </p:txBody>
      </p:sp>
      <p:sp>
        <p:nvSpPr>
          <p:cNvPr id="26" name="TextBox 30">
            <a:extLst>
              <a:ext uri="{FF2B5EF4-FFF2-40B4-BE49-F238E27FC236}">
                <a16:creationId xmlns:a16="http://schemas.microsoft.com/office/drawing/2014/main" xmlns="" id="{B683ACE6-8C13-4D4B-AA0A-5B5BA52FFDAD}"/>
              </a:ext>
            </a:extLst>
          </p:cNvPr>
          <p:cNvSpPr txBox="1"/>
          <p:nvPr/>
        </p:nvSpPr>
        <p:spPr>
          <a:xfrm>
            <a:off x="4648265" y="2869563"/>
            <a:ext cx="4415701" cy="4031873"/>
          </a:xfrm>
          <a:prstGeom prst="rect">
            <a:avLst/>
          </a:prstGeom>
          <a:noFill/>
        </p:spPr>
        <p:txBody>
          <a:bodyPr wrap="square" rtlCol="0">
            <a:spAutoFit/>
          </a:bodyPr>
          <a:lstStyle/>
          <a:p>
            <a:pPr marL="185732" indent="-185732" algn="just">
              <a:buFont typeface="Wingdings" panose="05000000000000000000" pitchFamily="2" charset="2"/>
              <a:buChar char="§"/>
            </a:pPr>
            <a:r>
              <a:rPr lang="es-ES" altLang="ko-KR" sz="1600" dirty="0">
                <a:latin typeface="Century Gothic" panose="020B0502020202020204" pitchFamily="34" charset="0"/>
                <a:ea typeface="Open Sans" panose="020B0606030504020204" pitchFamily="34" charset="0"/>
                <a:cs typeface="Open Sans" panose="020B0606030504020204" pitchFamily="34" charset="0"/>
              </a:rPr>
              <a:t>La serie a modelar debe ser estacionaria, (media (0) ,  varianza constante, covarianza nula.  Método de Dickey Fuller para analizar la estacionaridad de la serie.</a:t>
            </a:r>
          </a:p>
          <a:p>
            <a:pPr algn="just"/>
            <a:endParaRPr lang="es-ES" altLang="ko-KR" sz="1600" dirty="0">
              <a:latin typeface="Century Gothic" panose="020B0502020202020204" pitchFamily="34" charset="0"/>
              <a:ea typeface="Open Sans" panose="020B0606030504020204" pitchFamily="34" charset="0"/>
              <a:cs typeface="Open Sans" panose="020B0606030504020204" pitchFamily="34" charset="0"/>
            </a:endParaRPr>
          </a:p>
          <a:p>
            <a:pPr marL="185732" indent="-185732" algn="just">
              <a:buFont typeface="Wingdings" panose="05000000000000000000" pitchFamily="2" charset="2"/>
              <a:buChar char="§"/>
            </a:pPr>
            <a:r>
              <a:rPr lang="es-ES" altLang="ko-KR" sz="1600" dirty="0">
                <a:latin typeface="Century Gothic" panose="020B0502020202020204" pitchFamily="34" charset="0"/>
                <a:ea typeface="Open Sans" panose="020B0606030504020204" pitchFamily="34" charset="0"/>
                <a:cs typeface="Open Sans" panose="020B0606030504020204" pitchFamily="34" charset="0"/>
              </a:rPr>
              <a:t>El error es conocido como ruido blanco (sucesión de variables aleatorias.-proceso estocástico.</a:t>
            </a:r>
          </a:p>
          <a:p>
            <a:pPr marL="185732" indent="-185732" algn="just">
              <a:buFont typeface="Wingdings" panose="05000000000000000000" pitchFamily="2" charset="2"/>
              <a:buChar char="§"/>
            </a:pPr>
            <a:endParaRPr lang="es-ES" altLang="ko-KR" sz="1600" dirty="0">
              <a:latin typeface="Century Gothic" panose="020B0502020202020204" pitchFamily="34" charset="0"/>
              <a:ea typeface="Open Sans" panose="020B0606030504020204" pitchFamily="34" charset="0"/>
              <a:cs typeface="Open Sans" panose="020B0606030504020204" pitchFamily="34" charset="0"/>
            </a:endParaRPr>
          </a:p>
          <a:p>
            <a:pPr marL="185732" indent="-185732" algn="just">
              <a:buFont typeface="Wingdings" panose="05000000000000000000" pitchFamily="2" charset="2"/>
              <a:buChar char="§"/>
            </a:pPr>
            <a:r>
              <a:rPr lang="es-ES" altLang="ko-KR" sz="1600" b="1" u="sng" dirty="0">
                <a:latin typeface="Century Gothic" panose="020B0502020202020204" pitchFamily="34" charset="0"/>
                <a:ea typeface="Open Sans" panose="020B0606030504020204" pitchFamily="34" charset="0"/>
                <a:cs typeface="Open Sans" panose="020B0606030504020204" pitchFamily="34" charset="0"/>
              </a:rPr>
              <a:t>Es una función lineal  de datos anteriores y errores debidos al azar</a:t>
            </a:r>
          </a:p>
          <a:p>
            <a:pPr marL="185732" indent="-185732" algn="just">
              <a:buFont typeface="Wingdings" panose="05000000000000000000" pitchFamily="2" charset="2"/>
              <a:buChar char="§"/>
            </a:pPr>
            <a:endParaRPr lang="es-ES" altLang="ko-KR" sz="1600" dirty="0">
              <a:latin typeface="Century Gothic" panose="020B0502020202020204" pitchFamily="34" charset="0"/>
              <a:ea typeface="Open Sans" panose="020B0606030504020204" pitchFamily="34" charset="0"/>
              <a:cs typeface="Open Sans" panose="020B0606030504020204" pitchFamily="34" charset="0"/>
            </a:endParaRPr>
          </a:p>
          <a:p>
            <a:pPr marL="185732" indent="-185732" algn="just">
              <a:buFont typeface="Wingdings" panose="05000000000000000000" pitchFamily="2" charset="2"/>
              <a:buChar char="§"/>
            </a:pPr>
            <a:r>
              <a:rPr lang="es-ES" altLang="ko-KR" sz="1600" dirty="0">
                <a:latin typeface="Century Gothic" panose="020B0502020202020204" pitchFamily="34" charset="0"/>
                <a:ea typeface="Open Sans" panose="020B0606030504020204" pitchFamily="34" charset="0"/>
                <a:cs typeface="Open Sans" panose="020B0606030504020204" pitchFamily="34" charset="0"/>
              </a:rPr>
              <a:t>La variable tiempo es fundamental</a:t>
            </a:r>
          </a:p>
          <a:p>
            <a:pPr algn="just"/>
            <a:endParaRPr lang="es-ES" altLang="ko-KR" sz="1600" dirty="0">
              <a:latin typeface="Century Gothic" panose="020B0502020202020204" pitchFamily="34" charset="0"/>
              <a:ea typeface="Open Sans" panose="020B0606030504020204" pitchFamily="34" charset="0"/>
              <a:cs typeface="Open Sans" panose="020B0606030504020204" pitchFamily="34" charset="0"/>
            </a:endParaRPr>
          </a:p>
          <a:p>
            <a:pPr algn="just"/>
            <a:endParaRPr lang="ko-KR" altLang="en-US" sz="1600" dirty="0">
              <a:latin typeface="Century Gothic" panose="020B0502020202020204" pitchFamily="34" charset="0"/>
              <a:cs typeface="Open Sans" panose="020B0606030504020204" pitchFamily="34" charset="0"/>
            </a:endParaRPr>
          </a:p>
        </p:txBody>
      </p:sp>
      <p:sp>
        <p:nvSpPr>
          <p:cNvPr id="14" name="Shape 211"/>
          <p:cNvSpPr txBox="1">
            <a:spLocks/>
          </p:cNvSpPr>
          <p:nvPr/>
        </p:nvSpPr>
        <p:spPr>
          <a:xfrm>
            <a:off x="271024" y="383955"/>
            <a:ext cx="9381342" cy="492922"/>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s-ES" sz="4800" dirty="0">
                <a:solidFill>
                  <a:schemeClr val="accent1"/>
                </a:solidFill>
                <a:latin typeface="Century Gothic" panose="020B0502020202020204" pitchFamily="34" charset="0"/>
              </a:rPr>
              <a:t>M</a:t>
            </a:r>
            <a:r>
              <a:rPr lang="es-EC" sz="4800" dirty="0">
                <a:solidFill>
                  <a:schemeClr val="accent1"/>
                </a:solidFill>
                <a:latin typeface="Century Gothic" panose="020B0502020202020204" pitchFamily="34" charset="0"/>
              </a:rPr>
              <a:t>odelo ARIMA</a:t>
            </a:r>
            <a:endParaRPr lang="es-EC" sz="3600" dirty="0">
              <a:solidFill>
                <a:schemeClr val="accent1"/>
              </a:solidFill>
              <a:latin typeface="Century Gothic" panose="020B0502020202020204" pitchFamily="34" charset="0"/>
            </a:endParaRPr>
          </a:p>
        </p:txBody>
      </p:sp>
      <p:grpSp>
        <p:nvGrpSpPr>
          <p:cNvPr id="15" name="Shape 2725"/>
          <p:cNvGrpSpPr/>
          <p:nvPr/>
        </p:nvGrpSpPr>
        <p:grpSpPr>
          <a:xfrm>
            <a:off x="533453" y="393786"/>
            <a:ext cx="837606" cy="750746"/>
            <a:chOff x="5416470" y="1238591"/>
            <a:chExt cx="762185" cy="750746"/>
          </a:xfrm>
        </p:grpSpPr>
        <p:sp>
          <p:nvSpPr>
            <p:cNvPr id="16"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17"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8"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9"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0"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3</a:t>
              </a:r>
            </a:p>
          </p:txBody>
        </p:sp>
      </p:grpSp>
      <p:sp>
        <p:nvSpPr>
          <p:cNvPr id="36" name="Arrow: Right 2">
            <a:extLst>
              <a:ext uri="{FF2B5EF4-FFF2-40B4-BE49-F238E27FC236}">
                <a16:creationId xmlns:a16="http://schemas.microsoft.com/office/drawing/2014/main" xmlns="" id="{E38DBC7E-B827-4C91-9E5E-EAE86669F1BE}"/>
              </a:ext>
            </a:extLst>
          </p:cNvPr>
          <p:cNvSpPr/>
          <p:nvPr/>
        </p:nvSpPr>
        <p:spPr>
          <a:xfrm rot="9849080">
            <a:off x="2917995" y="5151723"/>
            <a:ext cx="1065070" cy="6714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950" dirty="0"/>
          </a:p>
        </p:txBody>
      </p:sp>
      <p:sp>
        <p:nvSpPr>
          <p:cNvPr id="37" name="Oval 56">
            <a:extLst>
              <a:ext uri="{FF2B5EF4-FFF2-40B4-BE49-F238E27FC236}">
                <a16:creationId xmlns:a16="http://schemas.microsoft.com/office/drawing/2014/main" xmlns="" id="{42280756-9955-4E8A-BB82-F91B02B5785F}"/>
              </a:ext>
            </a:extLst>
          </p:cNvPr>
          <p:cNvSpPr/>
          <p:nvPr/>
        </p:nvSpPr>
        <p:spPr>
          <a:xfrm flipH="1">
            <a:off x="4107457" y="2915980"/>
            <a:ext cx="446561" cy="4465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latin typeface="Century Gothic" panose="020B0502020202020204" pitchFamily="34" charset="0"/>
            </a:endParaRPr>
          </a:p>
        </p:txBody>
      </p:sp>
      <p:sp>
        <p:nvSpPr>
          <p:cNvPr id="39" name="Oval 33">
            <a:extLst>
              <a:ext uri="{FF2B5EF4-FFF2-40B4-BE49-F238E27FC236}">
                <a16:creationId xmlns:a16="http://schemas.microsoft.com/office/drawing/2014/main" xmlns="" id="{17375193-AD1E-4480-905E-E1CCC86E4F91}"/>
              </a:ext>
            </a:extLst>
          </p:cNvPr>
          <p:cNvSpPr/>
          <p:nvPr/>
        </p:nvSpPr>
        <p:spPr>
          <a:xfrm>
            <a:off x="4082147" y="3976881"/>
            <a:ext cx="448152" cy="451586"/>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latin typeface="Century Gothic" panose="020B0502020202020204" pitchFamily="34" charset="0"/>
            </a:endParaRPr>
          </a:p>
        </p:txBody>
      </p:sp>
      <p:sp>
        <p:nvSpPr>
          <p:cNvPr id="41" name="Oval 54">
            <a:extLst>
              <a:ext uri="{FF2B5EF4-FFF2-40B4-BE49-F238E27FC236}">
                <a16:creationId xmlns:a16="http://schemas.microsoft.com/office/drawing/2014/main" xmlns="" id="{36E33B74-3838-442A-B6AD-271B6F538857}"/>
              </a:ext>
            </a:extLst>
          </p:cNvPr>
          <p:cNvSpPr/>
          <p:nvPr/>
        </p:nvSpPr>
        <p:spPr>
          <a:xfrm flipH="1">
            <a:off x="4107458" y="4934616"/>
            <a:ext cx="446561" cy="4465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latin typeface="Century Gothic" panose="020B0502020202020204" pitchFamily="34" charset="0"/>
            </a:endParaRPr>
          </a:p>
        </p:txBody>
      </p:sp>
      <p:sp>
        <p:nvSpPr>
          <p:cNvPr id="45" name="Oval 25">
            <a:extLst>
              <a:ext uri="{FF2B5EF4-FFF2-40B4-BE49-F238E27FC236}">
                <a16:creationId xmlns:a16="http://schemas.microsoft.com/office/drawing/2014/main" xmlns="" id="{577F908B-5F9E-4E3D-9307-4CB8E81794AD}"/>
              </a:ext>
            </a:extLst>
          </p:cNvPr>
          <p:cNvSpPr>
            <a:spLocks noChangeAspect="1"/>
          </p:cNvSpPr>
          <p:nvPr/>
        </p:nvSpPr>
        <p:spPr>
          <a:xfrm>
            <a:off x="4613855" y="3094774"/>
            <a:ext cx="304556" cy="304971"/>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pic>
        <p:nvPicPr>
          <p:cNvPr id="32" name="Imagen 31"/>
          <p:cNvPicPr>
            <a:picLocks noChangeAspect="1"/>
          </p:cNvPicPr>
          <p:nvPr/>
        </p:nvPicPr>
        <p:blipFill rotWithShape="1">
          <a:blip r:embed="rId4"/>
          <a:srcRect t="861" r="6854"/>
          <a:stretch/>
        </p:blipFill>
        <p:spPr>
          <a:xfrm>
            <a:off x="9151889" y="377916"/>
            <a:ext cx="647203" cy="570432"/>
          </a:xfrm>
          <a:prstGeom prst="rect">
            <a:avLst/>
          </a:prstGeom>
        </p:spPr>
      </p:pic>
      <p:sp>
        <p:nvSpPr>
          <p:cNvPr id="33" name="Oval 57">
            <a:extLst>
              <a:ext uri="{FF2B5EF4-FFF2-40B4-BE49-F238E27FC236}">
                <a16:creationId xmlns:a16="http://schemas.microsoft.com/office/drawing/2014/main" xmlns="" id="{6B2D24FA-B353-4CE4-8C57-2389EAA63FC8}"/>
              </a:ext>
            </a:extLst>
          </p:cNvPr>
          <p:cNvSpPr/>
          <p:nvPr/>
        </p:nvSpPr>
        <p:spPr>
          <a:xfrm flipH="1">
            <a:off x="4127338" y="5699063"/>
            <a:ext cx="446561" cy="4465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4" dirty="0">
                <a:solidFill>
                  <a:schemeClr val="bg1"/>
                </a:solidFill>
                <a:latin typeface="Century Gothic" panose="020B0502020202020204" pitchFamily="34" charset="0"/>
              </a:rPr>
              <a:t>t</a:t>
            </a:r>
          </a:p>
        </p:txBody>
      </p:sp>
      <p:sp>
        <p:nvSpPr>
          <p:cNvPr id="34" name="Isosceles Triangle 8">
            <a:extLst>
              <a:ext uri="{FF2B5EF4-FFF2-40B4-BE49-F238E27FC236}">
                <a16:creationId xmlns:a16="http://schemas.microsoft.com/office/drawing/2014/main" xmlns="" id="{FED1BF7A-7546-4AF8-89CC-3CEC8A5874C0}"/>
              </a:ext>
            </a:extLst>
          </p:cNvPr>
          <p:cNvSpPr/>
          <p:nvPr/>
        </p:nvSpPr>
        <p:spPr>
          <a:xfrm rot="16200000">
            <a:off x="4641985" y="3862518"/>
            <a:ext cx="286627" cy="27406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a:p>
        </p:txBody>
      </p:sp>
      <p:pic>
        <p:nvPicPr>
          <p:cNvPr id="1026" name="Picture 2" descr="Series estacionarias: Por qué son importantes para trabajar con modelos">
            <a:extLst>
              <a:ext uri="{FF2B5EF4-FFF2-40B4-BE49-F238E27FC236}">
                <a16:creationId xmlns:a16="http://schemas.microsoft.com/office/drawing/2014/main" xmlns="" id="{890FB8C8-E177-4FC5-99D8-85B3DB58C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28" y="3067008"/>
            <a:ext cx="3295016" cy="19779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xmlns="" id="{2C9AF325-1A9E-4451-9533-1B7FBC8E9B68}"/>
              </a:ext>
            </a:extLst>
          </p:cNvPr>
          <p:cNvCxnSpPr>
            <a:cxnSpLocks/>
          </p:cNvCxnSpPr>
          <p:nvPr/>
        </p:nvCxnSpPr>
        <p:spPr>
          <a:xfrm flipV="1">
            <a:off x="4128954" y="5075990"/>
            <a:ext cx="381164" cy="15788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xmlns="" id="{1C8690CA-F577-4993-89C8-1F6629078779}"/>
                  </a:ext>
                </a:extLst>
              </p:cNvPr>
              <p:cNvSpPr txBox="1"/>
              <p:nvPr/>
            </p:nvSpPr>
            <p:spPr>
              <a:xfrm>
                <a:off x="533859" y="5381177"/>
                <a:ext cx="2677759" cy="3933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𝑡</m:t>
                          </m:r>
                          <m:r>
                            <a:rPr lang="es-ES" b="0" i="1" smtClean="0">
                              <a:latin typeface="Cambria Math" panose="02040503050406030204" pitchFamily="18" charset="0"/>
                            </a:rPr>
                            <m:t>−1</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ℰ</m:t>
                          </m:r>
                        </m:e>
                        <m:sub>
                          <m:r>
                            <a:rPr lang="es-ES" b="0" i="1" smtClean="0">
                              <a:latin typeface="Cambria Math" panose="02040503050406030204" pitchFamily="18" charset="0"/>
                            </a:rPr>
                            <m:t>𝑡</m:t>
                          </m:r>
                        </m:sub>
                      </m:sSub>
                    </m:oMath>
                  </m:oMathPara>
                </a14:m>
                <a:endParaRPr lang="es-EC" dirty="0"/>
              </a:p>
            </p:txBody>
          </p:sp>
        </mc:Choice>
        <mc:Fallback xmlns="">
          <p:sp>
            <p:nvSpPr>
              <p:cNvPr id="5" name="CuadroTexto 4">
                <a:extLst>
                  <a:ext uri="{FF2B5EF4-FFF2-40B4-BE49-F238E27FC236}">
                    <a16:creationId xmlns:a16="http://schemas.microsoft.com/office/drawing/2014/main" id="{1C8690CA-F577-4993-89C8-1F6629078779}"/>
                  </a:ext>
                </a:extLst>
              </p:cNvPr>
              <p:cNvSpPr txBox="1">
                <a:spLocks noRot="1" noChangeAspect="1" noMove="1" noResize="1" noEditPoints="1" noAdjustHandles="1" noChangeArrowheads="1" noChangeShapeType="1" noTextEdit="1"/>
              </p:cNvSpPr>
              <p:nvPr/>
            </p:nvSpPr>
            <p:spPr>
              <a:xfrm>
                <a:off x="533859" y="5381177"/>
                <a:ext cx="2677759" cy="393313"/>
              </a:xfrm>
              <a:prstGeom prst="rect">
                <a:avLst/>
              </a:prstGeom>
              <a:blipFill>
                <a:blip r:embed="rId6"/>
                <a:stretch>
                  <a:fillRect b="-1563"/>
                </a:stretch>
              </a:blipFill>
            </p:spPr>
            <p:txBody>
              <a:bodyPr/>
              <a:lstStyle/>
              <a:p>
                <a:r>
                  <a:rPr lang="es-EC">
                    <a:noFill/>
                  </a:rPr>
                  <a:t> </a:t>
                </a:r>
              </a:p>
            </p:txBody>
          </p:sp>
        </mc:Fallback>
      </mc:AlternateContent>
      <p:sp>
        <p:nvSpPr>
          <p:cNvPr id="9" name="Isosceles Triangle 8">
            <a:extLst>
              <a:ext uri="{FF2B5EF4-FFF2-40B4-BE49-F238E27FC236}">
                <a16:creationId xmlns:a16="http://schemas.microsoft.com/office/drawing/2014/main" xmlns="" id="{7702E2F3-4E75-45B5-AC4D-1CE3DB4D11A1}"/>
              </a:ext>
            </a:extLst>
          </p:cNvPr>
          <p:cNvSpPr/>
          <p:nvPr/>
        </p:nvSpPr>
        <p:spPr>
          <a:xfrm rot="16363492">
            <a:off x="4176223" y="4068612"/>
            <a:ext cx="286627" cy="27406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a:p>
        </p:txBody>
      </p:sp>
      <p:sp>
        <p:nvSpPr>
          <p:cNvPr id="10" name="Forma libre: forma 9">
            <a:extLst>
              <a:ext uri="{FF2B5EF4-FFF2-40B4-BE49-F238E27FC236}">
                <a16:creationId xmlns:a16="http://schemas.microsoft.com/office/drawing/2014/main" xmlns="" id="{9C73E210-BF54-4ED1-8AEB-79590FE018B2}"/>
              </a:ext>
            </a:extLst>
          </p:cNvPr>
          <p:cNvSpPr/>
          <p:nvPr/>
        </p:nvSpPr>
        <p:spPr>
          <a:xfrm>
            <a:off x="4174435" y="3101009"/>
            <a:ext cx="278295" cy="176840"/>
          </a:xfrm>
          <a:custGeom>
            <a:avLst/>
            <a:gdLst>
              <a:gd name="connsiteX0" fmla="*/ 0 w 278295"/>
              <a:gd name="connsiteY0" fmla="*/ 119269 h 176840"/>
              <a:gd name="connsiteX1" fmla="*/ 39756 w 278295"/>
              <a:gd name="connsiteY1" fmla="*/ 53008 h 176840"/>
              <a:gd name="connsiteX2" fmla="*/ 53008 w 278295"/>
              <a:gd name="connsiteY2" fmla="*/ 13252 h 176840"/>
              <a:gd name="connsiteX3" fmla="*/ 79513 w 278295"/>
              <a:gd name="connsiteY3" fmla="*/ 39756 h 176840"/>
              <a:gd name="connsiteX4" fmla="*/ 92765 w 278295"/>
              <a:gd name="connsiteY4" fmla="*/ 172278 h 176840"/>
              <a:gd name="connsiteX5" fmla="*/ 106017 w 278295"/>
              <a:gd name="connsiteY5" fmla="*/ 92765 h 176840"/>
              <a:gd name="connsiteX6" fmla="*/ 132522 w 278295"/>
              <a:gd name="connsiteY6" fmla="*/ 13252 h 176840"/>
              <a:gd name="connsiteX7" fmla="*/ 185530 w 278295"/>
              <a:gd name="connsiteY7" fmla="*/ 132521 h 176840"/>
              <a:gd name="connsiteX8" fmla="*/ 198782 w 278295"/>
              <a:gd name="connsiteY8" fmla="*/ 172278 h 176840"/>
              <a:gd name="connsiteX9" fmla="*/ 225287 w 278295"/>
              <a:gd name="connsiteY9" fmla="*/ 145774 h 176840"/>
              <a:gd name="connsiteX10" fmla="*/ 251791 w 278295"/>
              <a:gd name="connsiteY10" fmla="*/ 0 h 176840"/>
              <a:gd name="connsiteX11" fmla="*/ 278295 w 278295"/>
              <a:gd name="connsiteY11" fmla="*/ 66261 h 1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295" h="176840">
                <a:moveTo>
                  <a:pt x="0" y="119269"/>
                </a:moveTo>
                <a:cubicBezTo>
                  <a:pt x="13252" y="97182"/>
                  <a:pt x="28237" y="76046"/>
                  <a:pt x="39756" y="53008"/>
                </a:cubicBezTo>
                <a:cubicBezTo>
                  <a:pt x="46003" y="40514"/>
                  <a:pt x="39756" y="17669"/>
                  <a:pt x="53008" y="13252"/>
                </a:cubicBezTo>
                <a:cubicBezTo>
                  <a:pt x="64861" y="9301"/>
                  <a:pt x="70678" y="30921"/>
                  <a:pt x="79513" y="39756"/>
                </a:cubicBezTo>
                <a:cubicBezTo>
                  <a:pt x="83930" y="83930"/>
                  <a:pt x="72912" y="132570"/>
                  <a:pt x="92765" y="172278"/>
                </a:cubicBezTo>
                <a:cubicBezTo>
                  <a:pt x="104781" y="196311"/>
                  <a:pt x="99500" y="118833"/>
                  <a:pt x="106017" y="92765"/>
                </a:cubicBezTo>
                <a:cubicBezTo>
                  <a:pt x="112793" y="65661"/>
                  <a:pt x="132522" y="13252"/>
                  <a:pt x="132522" y="13252"/>
                </a:cubicBezTo>
                <a:cubicBezTo>
                  <a:pt x="174523" y="76254"/>
                  <a:pt x="153990" y="37899"/>
                  <a:pt x="185530" y="132521"/>
                </a:cubicBezTo>
                <a:lnTo>
                  <a:pt x="198782" y="172278"/>
                </a:lnTo>
                <a:cubicBezTo>
                  <a:pt x="207617" y="163443"/>
                  <a:pt x="218859" y="156488"/>
                  <a:pt x="225287" y="145774"/>
                </a:cubicBezTo>
                <a:cubicBezTo>
                  <a:pt x="244640" y="113520"/>
                  <a:pt x="249964" y="14613"/>
                  <a:pt x="251791" y="0"/>
                </a:cubicBezTo>
                <a:cubicBezTo>
                  <a:pt x="268167" y="49127"/>
                  <a:pt x="258796" y="27262"/>
                  <a:pt x="278295" y="6626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Shape 82">
            <a:extLst>
              <a:ext uri="{FF2B5EF4-FFF2-40B4-BE49-F238E27FC236}">
                <a16:creationId xmlns:a16="http://schemas.microsoft.com/office/drawing/2014/main" xmlns="" id="{93A20797-5CF0-4013-9D6D-730CCE897748}"/>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33429020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026"/>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57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41" name="Shape 1241"/>
          <p:cNvSpPr txBox="1"/>
          <p:nvPr/>
        </p:nvSpPr>
        <p:spPr>
          <a:xfrm>
            <a:off x="5776047" y="5477453"/>
            <a:ext cx="1219199" cy="200745"/>
          </a:xfrm>
          <a:prstGeom prst="rect">
            <a:avLst/>
          </a:prstGeom>
          <a:noFill/>
          <a:ln>
            <a:noFill/>
          </a:ln>
        </p:spPr>
        <p:txBody>
          <a:bodyPr lIns="0" tIns="0" rIns="0" bIns="0" anchor="ctr" anchorCtr="0">
            <a:noAutofit/>
          </a:bodyPr>
          <a:lstStyle/>
          <a:p>
            <a:pPr>
              <a:buSzPct val="25000"/>
            </a:pPr>
            <a:r>
              <a:rPr lang="en-US" sz="1400" b="1" dirty="0">
                <a:solidFill>
                  <a:schemeClr val="lt1"/>
                </a:solidFill>
                <a:latin typeface="Roboto Condensed"/>
                <a:ea typeface="Roboto Condensed"/>
                <a:cs typeface="Roboto Condensed"/>
                <a:sym typeface="Roboto Condensed"/>
              </a:rPr>
              <a:t>Title Goes Here</a:t>
            </a:r>
          </a:p>
        </p:txBody>
      </p:sp>
      <p:sp>
        <p:nvSpPr>
          <p:cNvPr id="1243" name="Shape 1243"/>
          <p:cNvSpPr txBox="1">
            <a:spLocks noGrp="1"/>
          </p:cNvSpPr>
          <p:nvPr>
            <p:ph type="title"/>
          </p:nvPr>
        </p:nvSpPr>
        <p:spPr>
          <a:xfrm>
            <a:off x="862499" y="1050913"/>
            <a:ext cx="8686246" cy="844065"/>
          </a:xfrm>
          <a:prstGeom prst="rect">
            <a:avLst/>
          </a:prstGeom>
        </p:spPr>
        <p:txBody>
          <a:bodyPr lIns="91425" tIns="91425" rIns="91425" bIns="91425" anchor="ctr" anchorCtr="0">
            <a:noAutofit/>
          </a:bodyPr>
          <a:lstStyle/>
          <a:p>
            <a:r>
              <a:rPr lang="es-EC" altLang="ko-KR" sz="3200" dirty="0">
                <a:solidFill>
                  <a:schemeClr val="accent3"/>
                </a:solidFill>
                <a:latin typeface="Century Gothic" panose="020B0502020202020204" pitchFamily="34" charset="0"/>
                <a:ea typeface="Open Sans" panose="020B0606030504020204" pitchFamily="34" charset="0"/>
                <a:cs typeface="Open Sans" panose="020B0606030504020204" pitchFamily="34" charset="0"/>
              </a:rPr>
              <a:t>Vectores auto regresivos para análisis de series de tiempo económicas</a:t>
            </a:r>
            <a:endParaRPr lang="ko-KR" altLang="en-US" sz="3200" dirty="0">
              <a:solidFill>
                <a:schemeClr val="accent3"/>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23" name="TextBox 19">
            <a:extLst>
              <a:ext uri="{FF2B5EF4-FFF2-40B4-BE49-F238E27FC236}">
                <a16:creationId xmlns:a16="http://schemas.microsoft.com/office/drawing/2014/main" xmlns="" id="{25818C4A-CBFB-4B0B-8179-1FF22A0FBD2D}"/>
              </a:ext>
            </a:extLst>
          </p:cNvPr>
          <p:cNvSpPr txBox="1"/>
          <p:nvPr/>
        </p:nvSpPr>
        <p:spPr>
          <a:xfrm>
            <a:off x="288513" y="2934294"/>
            <a:ext cx="2305848" cy="2462213"/>
          </a:xfrm>
          <a:prstGeom prst="rect">
            <a:avLst/>
          </a:prstGeom>
          <a:noFill/>
        </p:spPr>
        <p:txBody>
          <a:bodyPr wrap="square" rtlCol="0" anchor="ctr">
            <a:spAutoFit/>
          </a:bodyPr>
          <a:lstStyle/>
          <a:p>
            <a:pPr algn="ct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EL MODELO VAR  es un proceso estocástico que permite hacer pronósticos en sistemas de variables de series de tiempo. </a:t>
            </a:r>
          </a:p>
          <a:p>
            <a:pPr algn="ct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Extensión de los modelos arima. </a:t>
            </a:r>
          </a:p>
          <a:p>
            <a:pPr algn="ctr"/>
            <a:r>
              <a:rPr lang="es-EC"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No hay variables independientes ni dependientes.  </a:t>
            </a:r>
            <a:endParaRPr lang="ko-KR" altLang="en-US" sz="1400" dirty="0">
              <a:solidFill>
                <a:schemeClr val="tx1"/>
              </a:solidFill>
              <a:latin typeface="Century Gothic" panose="020B0502020202020204" pitchFamily="34" charset="0"/>
              <a:cs typeface="Open Sans" panose="020B0606030504020204" pitchFamily="34" charset="0"/>
            </a:endParaRPr>
          </a:p>
        </p:txBody>
      </p:sp>
      <p:sp>
        <p:nvSpPr>
          <p:cNvPr id="24" name="TextBox 22">
            <a:extLst>
              <a:ext uri="{FF2B5EF4-FFF2-40B4-BE49-F238E27FC236}">
                <a16:creationId xmlns:a16="http://schemas.microsoft.com/office/drawing/2014/main" xmlns="" id="{DD733B7A-BFB6-46E4-8D38-757712BB49EF}"/>
              </a:ext>
            </a:extLst>
          </p:cNvPr>
          <p:cNvSpPr txBox="1"/>
          <p:nvPr/>
        </p:nvSpPr>
        <p:spPr>
          <a:xfrm>
            <a:off x="2663109" y="2598325"/>
            <a:ext cx="2213768" cy="2031325"/>
          </a:xfrm>
          <a:prstGeom prst="rect">
            <a:avLst/>
          </a:prstGeom>
          <a:noFill/>
        </p:spPr>
        <p:txBody>
          <a:bodyPr wrap="square" rtlCol="0" anchor="ctr">
            <a:spAutoFit/>
          </a:bodyPr>
          <a:lstStyle/>
          <a:p>
            <a:pPr algn="ctr"/>
            <a:r>
              <a:rPr lang="es-EC" altLang="ko-KR" sz="12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 </a:t>
            </a: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El modelo VAR emplea rezagos de la misma variable y de otra variable. Pueden ser dos variables, tres variables.</a:t>
            </a:r>
          </a:p>
          <a:p>
            <a:pPr algn="ctr"/>
            <a:r>
              <a:rPr lang="es-EC"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Realizan mejores  pronósticos</a:t>
            </a:r>
            <a:endPar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endParaRPr>
          </a:p>
          <a:p>
            <a:pPr algn="ctr"/>
            <a:endParaRPr lang="ko-KR" altLang="en-US"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25" name="TextBox 25">
            <a:extLst>
              <a:ext uri="{FF2B5EF4-FFF2-40B4-BE49-F238E27FC236}">
                <a16:creationId xmlns:a16="http://schemas.microsoft.com/office/drawing/2014/main" xmlns="" id="{38AFC1D4-64D3-4891-A96C-90A468406B17}"/>
              </a:ext>
            </a:extLst>
          </p:cNvPr>
          <p:cNvSpPr txBox="1"/>
          <p:nvPr/>
        </p:nvSpPr>
        <p:spPr>
          <a:xfrm>
            <a:off x="5019236" y="2731005"/>
            <a:ext cx="2211019" cy="3323987"/>
          </a:xfrm>
          <a:prstGeom prst="rect">
            <a:avLst/>
          </a:prstGeom>
          <a:noFill/>
        </p:spPr>
        <p:txBody>
          <a:bodyPr wrap="square" rtlCol="0" anchor="ctr">
            <a:spAutoFit/>
          </a:bodyPr>
          <a:lstStyle/>
          <a:p>
            <a:pPr algn="ct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El modelo VAR tienen orden p</a:t>
            </a:r>
          </a:p>
          <a:p>
            <a:pPr algn="ctr"/>
            <a:r>
              <a:rPr lang="es-EC"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Pueden ser  autoregresivo de orden 1, 2, 3 ..12</a:t>
            </a:r>
          </a:p>
          <a:p>
            <a:pPr algn="ctr"/>
            <a:endParaRPr lang="es-EC"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endParaRPr>
          </a:p>
          <a:p>
            <a:pPr algn="ctr"/>
            <a:r>
              <a:rPr lang="es-ES"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El análisis de residuos de las variables es</a:t>
            </a: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 indispensable </a:t>
            </a:r>
          </a:p>
          <a:p>
            <a:pPr algn="ctr"/>
            <a:r>
              <a:rPr lang="es-EC"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 </a:t>
            </a:r>
            <a:r>
              <a:rPr lang="es-EC"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Si estos son estables se puede presentar el modelo. Residuos con media cero y varianza constante, independentes e id.</a:t>
            </a:r>
          </a:p>
        </p:txBody>
      </p:sp>
      <p:sp>
        <p:nvSpPr>
          <p:cNvPr id="30" name="TextBox 22">
            <a:extLst>
              <a:ext uri="{FF2B5EF4-FFF2-40B4-BE49-F238E27FC236}">
                <a16:creationId xmlns:a16="http://schemas.microsoft.com/office/drawing/2014/main" xmlns="" id="{A17D00B0-8607-410C-8757-E9FFA3CB7950}"/>
              </a:ext>
            </a:extLst>
          </p:cNvPr>
          <p:cNvSpPr txBox="1"/>
          <p:nvPr/>
        </p:nvSpPr>
        <p:spPr>
          <a:xfrm>
            <a:off x="7343150" y="2462053"/>
            <a:ext cx="2090524" cy="2677656"/>
          </a:xfrm>
          <a:prstGeom prst="rect">
            <a:avLst/>
          </a:prstGeom>
          <a:noFill/>
        </p:spPr>
        <p:txBody>
          <a:bodyPr wrap="square" rtlCol="0" anchor="ctr">
            <a:spAutoFit/>
          </a:bodyPr>
          <a:lstStyle/>
          <a:p>
            <a:pPr algn="ctr"/>
            <a:r>
              <a:rPr lang="es-ES"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La serie temporal debe ser estacionaria. </a:t>
            </a:r>
            <a:r>
              <a:rPr lang="es-ES" altLang="ko-KR" sz="1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Se emplea la diferenciación y para verificar el método de Dickey Fuller</a:t>
            </a:r>
          </a:p>
          <a:p>
            <a:pPr algn="ctr"/>
            <a:r>
              <a:rPr lang="es-ES" altLang="ko-KR" sz="1400" b="1" dirty="0">
                <a:solidFill>
                  <a:srgbClr val="0070C0"/>
                </a:solidFill>
                <a:latin typeface="Century Gothic" panose="020B0502020202020204" pitchFamily="34" charset="0"/>
                <a:ea typeface="Open Sans" panose="020B0606030504020204" pitchFamily="34" charset="0"/>
                <a:cs typeface="Open Sans" panose="020B0606030504020204" pitchFamily="34" charset="0"/>
              </a:rPr>
              <a:t>Un modelo VAR es más preciso que una regresión para determinar la relación entre variables.</a:t>
            </a:r>
          </a:p>
        </p:txBody>
      </p:sp>
      <p:sp>
        <p:nvSpPr>
          <p:cNvPr id="31" name="Rectangle 26">
            <a:extLst>
              <a:ext uri="{FF2B5EF4-FFF2-40B4-BE49-F238E27FC236}">
                <a16:creationId xmlns:a16="http://schemas.microsoft.com/office/drawing/2014/main" xmlns="" id="{07E93971-97ED-4C03-A375-146690D7799A}"/>
              </a:ext>
            </a:extLst>
          </p:cNvPr>
          <p:cNvSpPr/>
          <p:nvPr/>
        </p:nvSpPr>
        <p:spPr>
          <a:xfrm>
            <a:off x="323026" y="2586094"/>
            <a:ext cx="2367165" cy="31272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sp>
        <p:nvSpPr>
          <p:cNvPr id="32" name="Rectangle 26">
            <a:extLst>
              <a:ext uri="{FF2B5EF4-FFF2-40B4-BE49-F238E27FC236}">
                <a16:creationId xmlns:a16="http://schemas.microsoft.com/office/drawing/2014/main" xmlns="" id="{19081740-E294-4DF8-A42D-EDE2E011024E}"/>
              </a:ext>
            </a:extLst>
          </p:cNvPr>
          <p:cNvSpPr/>
          <p:nvPr/>
        </p:nvSpPr>
        <p:spPr>
          <a:xfrm>
            <a:off x="2610405" y="2138972"/>
            <a:ext cx="2330019" cy="317328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sp>
        <p:nvSpPr>
          <p:cNvPr id="33" name="Rectangle 26">
            <a:extLst>
              <a:ext uri="{FF2B5EF4-FFF2-40B4-BE49-F238E27FC236}">
                <a16:creationId xmlns:a16="http://schemas.microsoft.com/office/drawing/2014/main" xmlns="" id="{2A53DAF4-9B0B-43FF-9621-BE1B2A51759F}"/>
              </a:ext>
            </a:extLst>
          </p:cNvPr>
          <p:cNvSpPr/>
          <p:nvPr/>
        </p:nvSpPr>
        <p:spPr>
          <a:xfrm>
            <a:off x="4840492" y="2598323"/>
            <a:ext cx="2502657" cy="349468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sp>
        <p:nvSpPr>
          <p:cNvPr id="34" name="Rectangle 26">
            <a:extLst>
              <a:ext uri="{FF2B5EF4-FFF2-40B4-BE49-F238E27FC236}">
                <a16:creationId xmlns:a16="http://schemas.microsoft.com/office/drawing/2014/main" xmlns="" id="{954D442E-3517-4EE9-B043-58B4DAAA6652}"/>
              </a:ext>
            </a:extLst>
          </p:cNvPr>
          <p:cNvSpPr/>
          <p:nvPr/>
        </p:nvSpPr>
        <p:spPr>
          <a:xfrm>
            <a:off x="7244609" y="2137176"/>
            <a:ext cx="2189065" cy="317508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pic>
        <p:nvPicPr>
          <p:cNvPr id="18" name="Imagen 17"/>
          <p:cNvPicPr>
            <a:picLocks noChangeAspect="1"/>
          </p:cNvPicPr>
          <p:nvPr/>
        </p:nvPicPr>
        <p:blipFill rotWithShape="1">
          <a:blip r:embed="rId3"/>
          <a:srcRect t="861" r="6854"/>
          <a:stretch/>
        </p:blipFill>
        <p:spPr>
          <a:xfrm>
            <a:off x="9151889" y="377916"/>
            <a:ext cx="647203" cy="570432"/>
          </a:xfrm>
          <a:prstGeom prst="rect">
            <a:avLst/>
          </a:prstGeom>
        </p:spPr>
      </p:pic>
      <p:sp>
        <p:nvSpPr>
          <p:cNvPr id="19" name="Shape 244"/>
          <p:cNvSpPr txBox="1">
            <a:spLocks/>
          </p:cNvSpPr>
          <p:nvPr/>
        </p:nvSpPr>
        <p:spPr>
          <a:xfrm>
            <a:off x="2013488" y="290017"/>
            <a:ext cx="6240666" cy="769459"/>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n-US" sz="4000" dirty="0">
                <a:solidFill>
                  <a:schemeClr val="accent1"/>
                </a:solidFill>
                <a:latin typeface="Century Gothic" panose="020B0502020202020204" pitchFamily="34" charset="0"/>
                <a:ea typeface="Roboto Condensed"/>
                <a:cs typeface="Roboto Condensed"/>
                <a:sym typeface="Roboto Condensed"/>
              </a:rPr>
              <a:t>MODELO VAR</a:t>
            </a:r>
            <a:endParaRPr lang="es-EC" sz="4000" dirty="0">
              <a:solidFill>
                <a:schemeClr val="accent3"/>
              </a:solidFill>
              <a:latin typeface="Century Gothic" panose="020B0502020202020204" pitchFamily="34" charset="0"/>
              <a:ea typeface="Roboto Condensed"/>
              <a:cs typeface="Roboto Condensed"/>
              <a:sym typeface="Roboto Condensed"/>
            </a:endParaRPr>
          </a:p>
        </p:txBody>
      </p:sp>
      <p:grpSp>
        <p:nvGrpSpPr>
          <p:cNvPr id="20" name="Shape 2725">
            <a:extLst>
              <a:ext uri="{FF2B5EF4-FFF2-40B4-BE49-F238E27FC236}">
                <a16:creationId xmlns:a16="http://schemas.microsoft.com/office/drawing/2014/main" xmlns="" id="{E5AE4657-E45F-482D-980D-8AAD74BB2FB3}"/>
              </a:ext>
            </a:extLst>
          </p:cNvPr>
          <p:cNvGrpSpPr/>
          <p:nvPr/>
        </p:nvGrpSpPr>
        <p:grpSpPr>
          <a:xfrm>
            <a:off x="572168" y="334390"/>
            <a:ext cx="837606" cy="750746"/>
            <a:chOff x="5416470" y="1238591"/>
            <a:chExt cx="762185" cy="750746"/>
          </a:xfrm>
        </p:grpSpPr>
        <p:sp>
          <p:nvSpPr>
            <p:cNvPr id="22" name="Shape 2726">
              <a:extLst>
                <a:ext uri="{FF2B5EF4-FFF2-40B4-BE49-F238E27FC236}">
                  <a16:creationId xmlns:a16="http://schemas.microsoft.com/office/drawing/2014/main" xmlns="" id="{D47B1287-5AF4-4273-AB96-6BBFABA6B39B}"/>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35" name="Shape 2727">
              <a:extLst>
                <a:ext uri="{FF2B5EF4-FFF2-40B4-BE49-F238E27FC236}">
                  <a16:creationId xmlns:a16="http://schemas.microsoft.com/office/drawing/2014/main" xmlns="" id="{BAAB9691-BC05-42CA-8DDE-41B802B652C2}"/>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36" name="Shape 2728">
              <a:extLst>
                <a:ext uri="{FF2B5EF4-FFF2-40B4-BE49-F238E27FC236}">
                  <a16:creationId xmlns:a16="http://schemas.microsoft.com/office/drawing/2014/main" xmlns="" id="{8C382EA7-9A2E-411A-9DBF-E7CCF7B6F39B}"/>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37" name="Shape 2729">
              <a:extLst>
                <a:ext uri="{FF2B5EF4-FFF2-40B4-BE49-F238E27FC236}">
                  <a16:creationId xmlns:a16="http://schemas.microsoft.com/office/drawing/2014/main" xmlns="" id="{E2BC2FC5-77B7-459C-A310-62F41BFB5442}"/>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38" name="Shape 2730">
              <a:extLst>
                <a:ext uri="{FF2B5EF4-FFF2-40B4-BE49-F238E27FC236}">
                  <a16:creationId xmlns:a16="http://schemas.microsoft.com/office/drawing/2014/main" xmlns="" id="{2E87F7A3-E503-4B61-804D-F6AA704D9D0F}"/>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3</a:t>
              </a:r>
            </a:p>
          </p:txBody>
        </p:sp>
      </p:grpSp>
      <p:sp>
        <p:nvSpPr>
          <p:cNvPr id="2" name="Shape 82">
            <a:extLst>
              <a:ext uri="{FF2B5EF4-FFF2-40B4-BE49-F238E27FC236}">
                <a16:creationId xmlns:a16="http://schemas.microsoft.com/office/drawing/2014/main" xmlns="" id="{B1239CC9-D2F3-4F3C-BB5D-92BAD14FFD43}"/>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xmlns="" id="{8BCAF7CE-FEC2-4B9A-842F-E474C70ADA29}"/>
                  </a:ext>
                </a:extLst>
              </p:cNvPr>
              <p:cNvSpPr txBox="1"/>
              <p:nvPr/>
            </p:nvSpPr>
            <p:spPr>
              <a:xfrm>
                <a:off x="727259" y="6003372"/>
                <a:ext cx="3941751" cy="423770"/>
              </a:xfrm>
              <a:prstGeom prst="rect">
                <a:avLst/>
              </a:prstGeom>
              <a:noFill/>
            </p:spPr>
            <p:txBody>
              <a:bodyPr wrap="square" rtlCol="0">
                <a:spAutoFit/>
              </a:bodyPr>
              <a:lstStyle/>
              <a:p>
                <a14:m>
                  <m:oMath xmlns:m="http://schemas.openxmlformats.org/officeDocument/2006/math">
                    <m:sSub>
                      <m:sSubPr>
                        <m:ctrlPr>
                          <a:rPr lang="es-EC" sz="2000" i="1" smtClean="0">
                            <a:latin typeface="Cambria Math" panose="02040503050406030204" pitchFamily="18" charset="0"/>
                          </a:rPr>
                        </m:ctrlPr>
                      </m:sSubPr>
                      <m:e>
                        <m:r>
                          <a:rPr lang="es-ES" sz="2000" b="0" i="1" smtClean="0">
                            <a:latin typeface="Cambria Math" panose="02040503050406030204" pitchFamily="18" charset="0"/>
                          </a:rPr>
                          <m:t>𝑌</m:t>
                        </m:r>
                      </m:e>
                      <m:sub>
                        <m:r>
                          <a:rPr lang="es-ES" sz="2000" b="0" i="1" smtClean="0">
                            <a:latin typeface="Cambria Math" panose="02040503050406030204" pitchFamily="18" charset="0"/>
                          </a:rPr>
                          <m:t>𝑡</m:t>
                        </m:r>
                      </m:sub>
                    </m:sSub>
                  </m:oMath>
                </a14:m>
                <a:r>
                  <a:rPr lang="es-EC" sz="2000" dirty="0"/>
                  <a:t>=</a:t>
                </a:r>
                <a14:m>
                  <m:oMath xmlns:m="http://schemas.openxmlformats.org/officeDocument/2006/math">
                    <m:r>
                      <m:rPr>
                        <m:sty m:val="p"/>
                      </m:rPr>
                      <a:rPr lang="el-GR" sz="2000" i="1" dirty="0" smtClean="0">
                        <a:latin typeface="Cambria Math" panose="02040503050406030204" pitchFamily="18" charset="0"/>
                        <a:ea typeface="Cambria Math" panose="02040503050406030204" pitchFamily="18" charset="0"/>
                      </a:rPr>
                      <m:t>δ</m:t>
                    </m:r>
                    <m:r>
                      <a:rPr lang="es-ES" sz="2000" b="0" i="1" dirty="0" smtClean="0">
                        <a:latin typeface="Cambria Math" panose="02040503050406030204" pitchFamily="18" charset="0"/>
                        <a:ea typeface="Cambria Math" panose="02040503050406030204" pitchFamily="18" charset="0"/>
                      </a:rPr>
                      <m:t>+</m:t>
                    </m:r>
                    <m:sSub>
                      <m:sSubPr>
                        <m:ctrlPr>
                          <a:rPr lang="es-EC" sz="2000" i="1" dirty="0" smtClean="0">
                            <a:latin typeface="Cambria Math" panose="02040503050406030204" pitchFamily="18" charset="0"/>
                          </a:rPr>
                        </m:ctrlPr>
                      </m:sSubPr>
                      <m:e>
                        <m:r>
                          <a:rPr lang="es-EC" sz="2000" i="1" dirty="0" smtClean="0">
                            <a:latin typeface="Cambria Math" panose="02040503050406030204" pitchFamily="18" charset="0"/>
                            <a:ea typeface="Cambria Math" panose="02040503050406030204" pitchFamily="18" charset="0"/>
                          </a:rPr>
                          <m:t>𝜙</m:t>
                        </m:r>
                      </m:e>
                      <m:sub>
                        <m:r>
                          <a:rPr lang="es-ES" sz="2000" b="0" i="1" dirty="0" smtClean="0">
                            <a:latin typeface="Cambria Math" panose="02040503050406030204" pitchFamily="18" charset="0"/>
                          </a:rPr>
                          <m:t>1</m:t>
                        </m:r>
                      </m:sub>
                    </m:sSub>
                    <m:sSub>
                      <m:sSubPr>
                        <m:ctrlPr>
                          <a:rPr lang="es-EC" sz="2000" i="1" dirty="0" smtClean="0">
                            <a:latin typeface="Cambria Math" panose="02040503050406030204" pitchFamily="18" charset="0"/>
                          </a:rPr>
                        </m:ctrlPr>
                      </m:sSubPr>
                      <m:e>
                        <m:r>
                          <a:rPr lang="es-ES" sz="2000" b="0" i="1" dirty="0" smtClean="0">
                            <a:latin typeface="Cambria Math" panose="02040503050406030204" pitchFamily="18" charset="0"/>
                          </a:rPr>
                          <m:t>𝑌</m:t>
                        </m:r>
                      </m:e>
                      <m:sub>
                        <m:r>
                          <a:rPr lang="es-ES" sz="2000" b="0" i="1" dirty="0" smtClean="0">
                            <a:latin typeface="Cambria Math" panose="02040503050406030204" pitchFamily="18" charset="0"/>
                          </a:rPr>
                          <m:t>𝑡</m:t>
                        </m:r>
                        <m:r>
                          <a:rPr lang="es-ES" sz="2000" b="0" i="1" dirty="0" smtClean="0">
                            <a:latin typeface="Cambria Math" panose="02040503050406030204" pitchFamily="18" charset="0"/>
                          </a:rPr>
                          <m:t>−1</m:t>
                        </m:r>
                      </m:sub>
                    </m:sSub>
                    <m:r>
                      <a:rPr lang="es-ES" sz="2000" b="0" i="1" dirty="0" smtClean="0">
                        <a:latin typeface="Cambria Math" panose="02040503050406030204" pitchFamily="18" charset="0"/>
                      </a:rPr>
                      <m:t>+…+</m:t>
                    </m:r>
                    <m:sSub>
                      <m:sSubPr>
                        <m:ctrlPr>
                          <a:rPr lang="es-ES" sz="2000" b="0" i="1" dirty="0" smtClean="0">
                            <a:latin typeface="Cambria Math" panose="02040503050406030204" pitchFamily="18" charset="0"/>
                          </a:rPr>
                        </m:ctrlPr>
                      </m:sSubPr>
                      <m:e>
                        <m:r>
                          <a:rPr lang="es-ES" sz="2000" b="0" i="1" dirty="0" smtClean="0">
                            <a:latin typeface="Cambria Math" panose="02040503050406030204" pitchFamily="18" charset="0"/>
                            <a:ea typeface="Cambria Math" panose="02040503050406030204" pitchFamily="18" charset="0"/>
                          </a:rPr>
                          <m:t>𝜙</m:t>
                        </m:r>
                      </m:e>
                      <m:sub>
                        <m:r>
                          <a:rPr lang="es-ES" sz="2000" b="0" i="1" dirty="0" smtClean="0">
                            <a:latin typeface="Cambria Math" panose="02040503050406030204" pitchFamily="18" charset="0"/>
                          </a:rPr>
                          <m:t>𝑝</m:t>
                        </m:r>
                      </m:sub>
                    </m:sSub>
                    <m:sSub>
                      <m:sSubPr>
                        <m:ctrlPr>
                          <a:rPr lang="es-ES" sz="2000" b="0" i="1" dirty="0" smtClean="0">
                            <a:latin typeface="Cambria Math" panose="02040503050406030204" pitchFamily="18" charset="0"/>
                          </a:rPr>
                        </m:ctrlPr>
                      </m:sSubPr>
                      <m:e>
                        <m:r>
                          <a:rPr lang="es-ES" sz="2000" b="0" i="1" dirty="0" smtClean="0">
                            <a:latin typeface="Cambria Math" panose="02040503050406030204" pitchFamily="18" charset="0"/>
                          </a:rPr>
                          <m:t>𝑌</m:t>
                        </m:r>
                      </m:e>
                      <m:sub>
                        <m:r>
                          <a:rPr lang="es-ES" sz="2000" b="0" i="1" dirty="0" smtClean="0">
                            <a:latin typeface="Cambria Math" panose="02040503050406030204" pitchFamily="18" charset="0"/>
                          </a:rPr>
                          <m:t>𝑡</m:t>
                        </m:r>
                        <m:r>
                          <a:rPr lang="es-ES" sz="2000" b="0" i="1" dirty="0" smtClean="0">
                            <a:latin typeface="Cambria Math" panose="02040503050406030204" pitchFamily="18" charset="0"/>
                          </a:rPr>
                          <m:t>−</m:t>
                        </m:r>
                        <m:r>
                          <a:rPr lang="es-ES" sz="2000" b="0" i="1" dirty="0" smtClean="0">
                            <a:latin typeface="Cambria Math" panose="02040503050406030204" pitchFamily="18" charset="0"/>
                          </a:rPr>
                          <m:t>𝑝</m:t>
                        </m:r>
                      </m:sub>
                    </m:sSub>
                    <m:r>
                      <a:rPr lang="es-ES" sz="2000" b="0" i="1" dirty="0" smtClean="0">
                        <a:latin typeface="Cambria Math" panose="02040503050406030204" pitchFamily="18" charset="0"/>
                      </a:rPr>
                      <m:t>+</m:t>
                    </m:r>
                    <m:sSub>
                      <m:sSubPr>
                        <m:ctrlPr>
                          <a:rPr lang="es-ES" sz="2000" b="0" i="1" dirty="0" smtClean="0">
                            <a:latin typeface="Cambria Math" panose="02040503050406030204" pitchFamily="18" charset="0"/>
                          </a:rPr>
                        </m:ctrlPr>
                      </m:sSubPr>
                      <m:e>
                        <m:r>
                          <a:rPr lang="es-ES" sz="2000" b="0" i="1" dirty="0" smtClean="0">
                            <a:latin typeface="Cambria Math" panose="02040503050406030204" pitchFamily="18" charset="0"/>
                            <a:ea typeface="Cambria Math" panose="02040503050406030204" pitchFamily="18" charset="0"/>
                          </a:rPr>
                          <m:t>𝜀</m:t>
                        </m:r>
                      </m:e>
                      <m:sub>
                        <m:r>
                          <a:rPr lang="es-ES" sz="2000" b="0" i="1" dirty="0" smtClean="0">
                            <a:latin typeface="Cambria Math" panose="02040503050406030204" pitchFamily="18" charset="0"/>
                          </a:rPr>
                          <m:t>𝑡</m:t>
                        </m:r>
                      </m:sub>
                    </m:sSub>
                  </m:oMath>
                </a14:m>
                <a:endParaRPr lang="es-EC" dirty="0"/>
              </a:p>
            </p:txBody>
          </p:sp>
        </mc:Choice>
        <mc:Fallback xmlns="">
          <p:sp>
            <p:nvSpPr>
              <p:cNvPr id="3" name="CuadroTexto 2">
                <a:extLst>
                  <a:ext uri="{FF2B5EF4-FFF2-40B4-BE49-F238E27FC236}">
                    <a16:creationId xmlns:a16="http://schemas.microsoft.com/office/drawing/2014/main" id="{8BCAF7CE-FEC2-4B9A-842F-E474C70ADA29}"/>
                  </a:ext>
                </a:extLst>
              </p:cNvPr>
              <p:cNvSpPr txBox="1">
                <a:spLocks noRot="1" noChangeAspect="1" noMove="1" noResize="1" noEditPoints="1" noAdjustHandles="1" noChangeArrowheads="1" noChangeShapeType="1" noTextEdit="1"/>
              </p:cNvSpPr>
              <p:nvPr/>
            </p:nvSpPr>
            <p:spPr>
              <a:xfrm>
                <a:off x="727259" y="6003372"/>
                <a:ext cx="3941751" cy="423770"/>
              </a:xfrm>
              <a:prstGeom prst="rect">
                <a:avLst/>
              </a:prstGeom>
              <a:blipFill>
                <a:blip r:embed="rId4"/>
                <a:stretch>
                  <a:fillRect t="-8696" b="-20290"/>
                </a:stretch>
              </a:blipFill>
            </p:spPr>
            <p:txBody>
              <a:bodyPr/>
              <a:lstStyle/>
              <a:p>
                <a:r>
                  <a:rPr lang="es-EC">
                    <a:noFill/>
                  </a:rPr>
                  <a:t> </a:t>
                </a:r>
              </a:p>
            </p:txBody>
          </p:sp>
        </mc:Fallback>
      </mc:AlternateContent>
      <p:pic>
        <p:nvPicPr>
          <p:cNvPr id="2050" name="Picture 2" descr="Computadora de escritorio - Wikipedia, la enciclopedia libre">
            <a:extLst>
              <a:ext uri="{FF2B5EF4-FFF2-40B4-BE49-F238E27FC236}">
                <a16:creationId xmlns:a16="http://schemas.microsoft.com/office/drawing/2014/main" xmlns="" id="{D48EA771-7A81-4521-93C6-B79FD7CF5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592381" y="5588685"/>
            <a:ext cx="1559508" cy="82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8118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1"/>
                                        </p:tgtEl>
                                        <p:attrNameLst>
                                          <p:attrName>style.visibility</p:attrName>
                                        </p:attrNameLst>
                                      </p:cBhvr>
                                      <p:to>
                                        <p:strVal val="visible"/>
                                      </p:to>
                                    </p:set>
                                    <p:animEffect transition="in" filter="fade">
                                      <p:cBhvr>
                                        <p:cTn id="7" dur="500"/>
                                        <p:tgtEl>
                                          <p:spTgt spid="124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10"/>
                                        <p:tgtEl>
                                          <p:spTgt spid="31"/>
                                        </p:tgtEl>
                                      </p:cBhvr>
                                    </p:animEffect>
                                  </p:childTnLst>
                                </p:cTn>
                              </p:par>
                            </p:childTnLst>
                          </p:cTn>
                        </p:par>
                        <p:par>
                          <p:cTn id="12" fill="hold">
                            <p:stCondLst>
                              <p:cond delay="510"/>
                            </p:stCondLst>
                            <p:childTnLst>
                              <p:par>
                                <p:cTn id="13" presetID="22" presetClass="entr" presetSubtype="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10"/>
                                        <p:tgtEl>
                                          <p:spTgt spid="23"/>
                                        </p:tgtEl>
                                      </p:cBhvr>
                                    </p:animEffect>
                                  </p:childTnLst>
                                </p:cTn>
                              </p:par>
                            </p:childTnLst>
                          </p:cTn>
                        </p:par>
                        <p:par>
                          <p:cTn id="16" fill="hold">
                            <p:stCondLst>
                              <p:cond delay="520"/>
                            </p:stCondLst>
                            <p:childTnLst>
                              <p:par>
                                <p:cTn id="17" presetID="2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par>
                          <p:cTn id="20" fill="hold">
                            <p:stCondLst>
                              <p:cond delay="1020"/>
                            </p:stCondLst>
                            <p:childTnLst>
                              <p:par>
                                <p:cTn id="21" presetID="2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500"/>
                                        <p:tgtEl>
                                          <p:spTgt spid="24"/>
                                        </p:tgtEl>
                                      </p:cBhvr>
                                    </p:animEffect>
                                  </p:childTnLst>
                                </p:cTn>
                              </p:par>
                            </p:childTnLst>
                          </p:cTn>
                        </p:par>
                        <p:par>
                          <p:cTn id="24" fill="hold">
                            <p:stCondLst>
                              <p:cond delay="1520"/>
                            </p:stCondLst>
                            <p:childTnLst>
                              <p:par>
                                <p:cTn id="25" presetID="22" presetClass="entr" presetSubtype="2"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par>
                          <p:cTn id="28" fill="hold">
                            <p:stCondLst>
                              <p:cond delay="2020"/>
                            </p:stCondLst>
                            <p:childTnLst>
                              <p:par>
                                <p:cTn id="29" presetID="22" presetClass="entr" presetSubtype="2"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par>
                          <p:cTn id="32" fill="hold">
                            <p:stCondLst>
                              <p:cond delay="2520"/>
                            </p:stCondLst>
                            <p:childTnLst>
                              <p:par>
                                <p:cTn id="33" presetID="2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childTnLst>
                          </p:cTn>
                        </p:par>
                        <p:par>
                          <p:cTn id="36" fill="hold">
                            <p:stCondLst>
                              <p:cond delay="3020"/>
                            </p:stCondLst>
                            <p:childTnLst>
                              <p:par>
                                <p:cTn id="37" presetID="22" presetClass="entr" presetSubtype="2"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par>
                          <p:cTn id="40" fill="hold">
                            <p:stCondLst>
                              <p:cond delay="3520"/>
                            </p:stCondLst>
                            <p:childTnLst>
                              <p:par>
                                <p:cTn id="41" presetID="31"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90"/>
                                          </p:val>
                                        </p:tav>
                                        <p:tav tm="100000">
                                          <p:val>
                                            <p:fltVal val="0"/>
                                          </p:val>
                                        </p:tav>
                                      </p:tavLst>
                                    </p:anim>
                                    <p:animEffect transition="in" filter="fade">
                                      <p:cBhvr>
                                        <p:cTn id="46" dur="1000"/>
                                        <p:tgtEl>
                                          <p:spTgt spid="3"/>
                                        </p:tgtEl>
                                      </p:cBhvr>
                                    </p:animEffect>
                                  </p:childTnLst>
                                </p:cTn>
                              </p:par>
                            </p:childTnLst>
                          </p:cTn>
                        </p:par>
                        <p:par>
                          <p:cTn id="47" fill="hold">
                            <p:stCondLst>
                              <p:cond delay="4520"/>
                            </p:stCondLst>
                            <p:childTnLst>
                              <p:par>
                                <p:cTn id="48" presetID="10" presetClass="entr" presetSubtype="0" fill="hold" nodeType="after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fade">
                                      <p:cBhvr>
                                        <p:cTn id="5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0" grpId="0"/>
      <p:bldP spid="31" grpId="0" animBg="1"/>
      <p:bldP spid="32" grpId="0" animBg="1"/>
      <p:bldP spid="33" grpId="0" animBg="1"/>
      <p:bldP spid="3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50" name="Shape 1550"/>
          <p:cNvSpPr/>
          <p:nvPr/>
        </p:nvSpPr>
        <p:spPr>
          <a:xfrm>
            <a:off x="879154" y="1580135"/>
            <a:ext cx="1509711" cy="1509712"/>
          </a:xfrm>
          <a:prstGeom prst="ellipse">
            <a:avLst/>
          </a:prstGeom>
          <a:solidFill>
            <a:schemeClr val="accent1"/>
          </a:solidFill>
          <a:ln>
            <a:no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1562" name="Shape 1562"/>
          <p:cNvSpPr txBox="1"/>
          <p:nvPr/>
        </p:nvSpPr>
        <p:spPr>
          <a:xfrm>
            <a:off x="2388865" y="1359601"/>
            <a:ext cx="6227946" cy="964435"/>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D7781"/>
              </a:buClr>
              <a:buSzPct val="25000"/>
              <a:buFontTx/>
              <a:buNone/>
              <a:tabLst/>
              <a:defRPr/>
            </a:pPr>
            <a:r>
              <a:rPr kumimoji="0" lang="en-US" sz="28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a:t>
            </a:r>
            <a:r>
              <a:rPr kumimoji="0" lang="en-US" sz="2800" b="1" i="0" u="sng" strike="noStrike" kern="0" cap="none" spc="0" normalizeH="0" baseline="0" noProof="0" dirty="0" err="1">
                <a:ln>
                  <a:noFill/>
                </a:ln>
                <a:solidFill>
                  <a:srgbClr val="165D8F"/>
                </a:solidFill>
                <a:effectLst/>
                <a:uLnTx/>
                <a:uFillTx/>
                <a:latin typeface="Century Gothic" panose="020B0502020202020204" pitchFamily="34" charset="0"/>
                <a:ea typeface="Roboto Condensed"/>
                <a:cs typeface="Roboto Condensed"/>
                <a:sym typeface="Roboto Condensed"/>
                <a:rtl val="0"/>
              </a:rPr>
              <a:t>distribución</a:t>
            </a:r>
            <a:r>
              <a:rPr kumimoji="0" lang="en-US" sz="28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de </a:t>
            </a:r>
            <a:r>
              <a:rPr kumimoji="0" lang="en-US" sz="2800" b="1" i="0" u="sng" strike="noStrike" kern="0" cap="none" spc="0" normalizeH="0" baseline="0" noProof="0" dirty="0" err="1">
                <a:ln>
                  <a:noFill/>
                </a:ln>
                <a:solidFill>
                  <a:srgbClr val="165D8F"/>
                </a:solidFill>
                <a:effectLst/>
                <a:uLnTx/>
                <a:uFillTx/>
                <a:latin typeface="Century Gothic" panose="020B0502020202020204" pitchFamily="34" charset="0"/>
                <a:ea typeface="Roboto Condensed"/>
                <a:cs typeface="Roboto Condensed"/>
                <a:sym typeface="Roboto Condensed"/>
                <a:rtl val="0"/>
              </a:rPr>
              <a:t>probabilidad</a:t>
            </a:r>
            <a:r>
              <a:rPr kumimoji="0" lang="en-US" sz="28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continua para </a:t>
            </a:r>
            <a:r>
              <a:rPr kumimoji="0" lang="en-US" sz="2800" b="1" i="0" u="sng" strike="noStrike" kern="0" cap="none" spc="0" normalizeH="0" baseline="0" noProof="0" dirty="0" err="1">
                <a:ln>
                  <a:noFill/>
                </a:ln>
                <a:solidFill>
                  <a:srgbClr val="165D8F"/>
                </a:solidFill>
                <a:effectLst/>
                <a:uLnTx/>
                <a:uFillTx/>
                <a:latin typeface="Century Gothic" panose="020B0502020202020204" pitchFamily="34" charset="0"/>
                <a:ea typeface="Roboto Condensed"/>
                <a:cs typeface="Roboto Condensed"/>
                <a:sym typeface="Roboto Condensed"/>
                <a:rtl val="0"/>
              </a:rPr>
              <a:t>v.a.</a:t>
            </a:r>
            <a:r>
              <a:rPr kumimoji="0" lang="en-US" sz="2800" b="1" i="0" u="sng" strike="noStrike" kern="0" cap="none" spc="0" normalizeH="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no </a:t>
            </a:r>
            <a:r>
              <a:rPr kumimoji="0" lang="en-US" sz="2800" b="1" i="0" u="sng" strike="noStrike" kern="0" cap="none" spc="0" normalizeH="0" noProof="0" dirty="0" err="1">
                <a:ln>
                  <a:noFill/>
                </a:ln>
                <a:solidFill>
                  <a:srgbClr val="165D8F"/>
                </a:solidFill>
                <a:effectLst/>
                <a:uLnTx/>
                <a:uFillTx/>
                <a:latin typeface="Century Gothic" panose="020B0502020202020204" pitchFamily="34" charset="0"/>
                <a:ea typeface="Roboto Condensed"/>
                <a:cs typeface="Roboto Condensed"/>
                <a:sym typeface="Roboto Condensed"/>
                <a:rtl val="0"/>
              </a:rPr>
              <a:t>negativas</a:t>
            </a:r>
            <a:r>
              <a:rPr kumimoji="0" lang="en-US" sz="28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a:t>
            </a:r>
            <a:endParaRPr kumimoji="0" lang="en-US" sz="20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endParaRPr>
          </a:p>
          <a:p>
            <a:pPr marL="0" marR="0" lvl="0" indent="0" algn="ctr" defTabSz="914400" rtl="0" eaLnBrk="1" fontAlgn="auto" latinLnBrk="0" hangingPunct="1">
              <a:lnSpc>
                <a:spcPct val="100000"/>
              </a:lnSpc>
              <a:spcBef>
                <a:spcPts val="0"/>
              </a:spcBef>
              <a:spcAft>
                <a:spcPts val="0"/>
              </a:spcAft>
              <a:buClr>
                <a:srgbClr val="2D7781"/>
              </a:buClr>
              <a:buSzPct val="25000"/>
              <a:buFontTx/>
              <a:buNone/>
              <a:tabLst/>
              <a:defRPr/>
            </a:pPr>
            <a:r>
              <a:rPr kumimoji="0" lang="en-US" sz="1400" b="1" i="0" u="sng"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a:t>
            </a:r>
          </a:p>
        </p:txBody>
      </p:sp>
      <p:sp>
        <p:nvSpPr>
          <p:cNvPr id="24" name="Shape 5992"/>
          <p:cNvSpPr txBox="1">
            <a:spLocks/>
          </p:cNvSpPr>
          <p:nvPr/>
        </p:nvSpPr>
        <p:spPr>
          <a:xfrm>
            <a:off x="2118083" y="485793"/>
            <a:ext cx="5813094" cy="467341"/>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marL="0" marR="0" lvl="0" indent="0" algn="ctr" defTabSz="914126" rtl="0" eaLnBrk="1" fontAlgn="auto" latinLnBrk="0" hangingPunct="1">
              <a:lnSpc>
                <a:spcPct val="100000"/>
              </a:lnSpc>
              <a:spcBef>
                <a:spcPts val="0"/>
              </a:spcBef>
              <a:spcAft>
                <a:spcPts val="0"/>
              </a:spcAft>
              <a:buClr>
                <a:srgbClr val="666666"/>
              </a:buClr>
              <a:buSzTx/>
              <a:buFont typeface="Roboto"/>
              <a:buNone/>
              <a:tabLst/>
              <a:defRPr/>
            </a:pPr>
            <a:r>
              <a:rPr lang="es-EC" sz="4400" dirty="0">
                <a:solidFill>
                  <a:srgbClr val="165D8F"/>
                </a:solidFill>
                <a:latin typeface="Century Gothic" panose="020B0502020202020204" pitchFamily="34" charset="0"/>
                <a:cs typeface="Arial" pitchFamily="34" charset="0"/>
              </a:rPr>
              <a:t>Distribución Burr</a:t>
            </a:r>
            <a:endParaRPr kumimoji="0" lang="es-EC" sz="4400" b="1" i="0" u="none" strike="noStrike" kern="0" cap="none" spc="0" normalizeH="0" baseline="0" noProof="0" dirty="0">
              <a:ln>
                <a:noFill/>
              </a:ln>
              <a:solidFill>
                <a:srgbClr val="165D8F"/>
              </a:solidFill>
              <a:uLnTx/>
              <a:uFillTx/>
              <a:latin typeface="Century Gothic" panose="020B0502020202020204" pitchFamily="34" charset="0"/>
              <a:cs typeface="Arial" pitchFamily="34" charset="0"/>
              <a:sym typeface="Roboto"/>
              <a:rtl val="0"/>
            </a:endParaRPr>
          </a:p>
        </p:txBody>
      </p:sp>
      <p:grpSp>
        <p:nvGrpSpPr>
          <p:cNvPr id="25" name="Shape 2725"/>
          <p:cNvGrpSpPr/>
          <p:nvPr/>
        </p:nvGrpSpPr>
        <p:grpSpPr>
          <a:xfrm>
            <a:off x="977300" y="457672"/>
            <a:ext cx="837606" cy="750746"/>
            <a:chOff x="5416470" y="1238591"/>
            <a:chExt cx="762185" cy="750746"/>
          </a:xfrm>
        </p:grpSpPr>
        <p:sp>
          <p:nvSpPr>
            <p:cNvPr id="26"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27"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8"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9"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0"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800" b="1" dirty="0">
                  <a:solidFill>
                    <a:prstClr val="white"/>
                  </a:solidFill>
                  <a:latin typeface="Century Gothic" panose="020B0502020202020204" pitchFamily="34" charset="0"/>
                  <a:ea typeface="Roboto Condensed"/>
                  <a:cs typeface="Roboto Condensed"/>
                  <a:sym typeface="Roboto Condensed"/>
                </a:rPr>
                <a:t>3</a:t>
              </a:r>
              <a:endPar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sp>
        <p:nvSpPr>
          <p:cNvPr id="35" name="Shape 1554"/>
          <p:cNvSpPr/>
          <p:nvPr/>
        </p:nvSpPr>
        <p:spPr>
          <a:xfrm>
            <a:off x="284852" y="3195861"/>
            <a:ext cx="2176791" cy="1509712"/>
          </a:xfrm>
          <a:prstGeom prst="ellipse">
            <a:avLst/>
          </a:prstGeom>
          <a:solidFill>
            <a:schemeClr val="accent2"/>
          </a:solidFill>
          <a:ln>
            <a:no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mc:AlternateContent xmlns:mc="http://schemas.openxmlformats.org/markup-compatibility/2006" xmlns:a14="http://schemas.microsoft.com/office/drawing/2010/main">
        <mc:Choice Requires="a14">
          <p:sp>
            <p:nvSpPr>
              <p:cNvPr id="46" name="Shape 1565"/>
              <p:cNvSpPr txBox="1"/>
              <p:nvPr/>
            </p:nvSpPr>
            <p:spPr>
              <a:xfrm>
                <a:off x="1958792" y="3851669"/>
                <a:ext cx="3678845" cy="1318368"/>
              </a:xfrm>
              <a:prstGeom prst="rect">
                <a:avLst/>
              </a:prstGeom>
              <a:noFill/>
              <a:ln>
                <a:noFill/>
              </a:ln>
            </p:spPr>
            <p:txBody>
              <a:bodyPr lIns="0" tIns="0" rIns="0" bIns="0" anchor="t" anchorCtr="0">
                <a:noAutofit/>
              </a:bodyPr>
              <a:lstStyle/>
              <a:p>
                <a:pPr lvl="0" algn="ctr">
                  <a:buClr>
                    <a:srgbClr val="595959"/>
                  </a:buClr>
                  <a:buSzPct val="25000"/>
                </a:pPr>
                <a:r>
                  <a:rPr lang="es-EC" b="1" dirty="0"/>
                  <a:t>f</a:t>
                </a:r>
                <a14:m>
                  <m:oMath xmlns:m="http://schemas.openxmlformats.org/officeDocument/2006/math">
                    <m:d>
                      <m:dPr>
                        <m:ctrlPr>
                          <a:rPr lang="es-EC" b="1" i="1">
                            <a:latin typeface="Cambria Math" panose="02040503050406030204" pitchFamily="18" charset="0"/>
                          </a:rPr>
                        </m:ctrlPr>
                      </m:dPr>
                      <m:e>
                        <m:r>
                          <a:rPr lang="en-US" b="1" i="1">
                            <a:latin typeface="Cambria Math" panose="02040503050406030204" pitchFamily="18" charset="0"/>
                          </a:rPr>
                          <m:t>𝐱</m:t>
                        </m:r>
                        <m:r>
                          <a:rPr lang="es-EC" b="1">
                            <a:latin typeface="Cambria Math" panose="02040503050406030204" pitchFamily="18" charset="0"/>
                          </a:rPr>
                          <m:t>/</m:t>
                        </m:r>
                        <m:r>
                          <a:rPr lang="en-US" b="1" i="1">
                            <a:latin typeface="Cambria Math" panose="02040503050406030204" pitchFamily="18" charset="0"/>
                          </a:rPr>
                          <m:t>𝐜</m:t>
                        </m:r>
                        <m:r>
                          <a:rPr lang="es-EC" b="1">
                            <a:latin typeface="Cambria Math" panose="02040503050406030204" pitchFamily="18" charset="0"/>
                          </a:rPr>
                          <m:t>,</m:t>
                        </m:r>
                        <m:r>
                          <a:rPr lang="en-US" b="1" i="1">
                            <a:latin typeface="Cambria Math" panose="02040503050406030204" pitchFamily="18" charset="0"/>
                          </a:rPr>
                          <m:t>𝐤</m:t>
                        </m:r>
                      </m:e>
                    </m:d>
                    <m:r>
                      <a:rPr lang="es-EC" b="1">
                        <a:latin typeface="Cambria Math" panose="02040503050406030204" pitchFamily="18" charset="0"/>
                      </a:rPr>
                      <m:t>=</m:t>
                    </m:r>
                    <m:r>
                      <a:rPr lang="en-US" b="1" i="1">
                        <a:latin typeface="Cambria Math" panose="02040503050406030204" pitchFamily="18" charset="0"/>
                      </a:rPr>
                      <m:t>𝐜𝐤</m:t>
                    </m:r>
                    <m:r>
                      <a:rPr lang="en-US" b="1">
                        <a:latin typeface="Cambria Math" panose="02040503050406030204" pitchFamily="18" charset="0"/>
                      </a:rPr>
                      <m:t> </m:t>
                    </m:r>
                    <m:f>
                      <m:fPr>
                        <m:ctrlPr>
                          <a:rPr lang="es-EC" b="1" i="1">
                            <a:latin typeface="Cambria Math" panose="02040503050406030204" pitchFamily="18" charset="0"/>
                          </a:rPr>
                        </m:ctrlPr>
                      </m:fPr>
                      <m:num>
                        <m:sSup>
                          <m:sSupPr>
                            <m:ctrlPr>
                              <a:rPr lang="es-EC" b="1" i="1">
                                <a:latin typeface="Cambria Math" panose="02040503050406030204" pitchFamily="18" charset="0"/>
                              </a:rPr>
                            </m:ctrlPr>
                          </m:sSupPr>
                          <m:e>
                            <m:r>
                              <a:rPr lang="en-US" b="1" i="1">
                                <a:latin typeface="Cambria Math" panose="02040503050406030204" pitchFamily="18" charset="0"/>
                              </a:rPr>
                              <m:t>𝐱</m:t>
                            </m:r>
                          </m:e>
                          <m:sup>
                            <m:r>
                              <a:rPr lang="en-US" b="1" i="1">
                                <a:latin typeface="Cambria Math" panose="02040503050406030204" pitchFamily="18" charset="0"/>
                              </a:rPr>
                              <m:t>𝐜</m:t>
                            </m:r>
                            <m:r>
                              <a:rPr lang="es-EC" b="1" i="1">
                                <a:latin typeface="Cambria Math" panose="02040503050406030204" pitchFamily="18" charset="0"/>
                              </a:rPr>
                              <m:t>−</m:t>
                            </m:r>
                            <m:r>
                              <a:rPr lang="en-US" b="1" i="1">
                                <a:latin typeface="Cambria Math" panose="02040503050406030204" pitchFamily="18" charset="0"/>
                              </a:rPr>
                              <m:t>𝟏</m:t>
                            </m:r>
                          </m:sup>
                        </m:sSup>
                      </m:num>
                      <m:den>
                        <m:sSup>
                          <m:sSupPr>
                            <m:ctrlPr>
                              <a:rPr lang="es-EC" b="1" i="1">
                                <a:latin typeface="Cambria Math" panose="02040503050406030204" pitchFamily="18" charset="0"/>
                              </a:rPr>
                            </m:ctrlPr>
                          </m:sSupPr>
                          <m:e>
                            <m:r>
                              <a:rPr lang="es-EC" b="1">
                                <a:latin typeface="Cambria Math" panose="02040503050406030204" pitchFamily="18" charset="0"/>
                              </a:rPr>
                              <m:t>(</m:t>
                            </m:r>
                            <m:r>
                              <a:rPr lang="en-US" b="1" i="1">
                                <a:latin typeface="Cambria Math" panose="02040503050406030204" pitchFamily="18" charset="0"/>
                              </a:rPr>
                              <m:t>𝟏</m:t>
                            </m:r>
                            <m:r>
                              <a:rPr lang="es-EC" b="1">
                                <a:latin typeface="Cambria Math" panose="02040503050406030204" pitchFamily="18" charset="0"/>
                              </a:rPr>
                              <m:t>+</m:t>
                            </m:r>
                            <m:sSup>
                              <m:sSupPr>
                                <m:ctrlPr>
                                  <a:rPr lang="es-EC" b="1" i="1">
                                    <a:latin typeface="Cambria Math" panose="02040503050406030204" pitchFamily="18" charset="0"/>
                                  </a:rPr>
                                </m:ctrlPr>
                              </m:sSupPr>
                              <m:e>
                                <m:r>
                                  <a:rPr lang="en-US" b="1" i="1">
                                    <a:latin typeface="Cambria Math" panose="02040503050406030204" pitchFamily="18" charset="0"/>
                                  </a:rPr>
                                  <m:t>𝐱</m:t>
                                </m:r>
                              </m:e>
                              <m:sup>
                                <m:r>
                                  <a:rPr lang="en-US" b="1" i="1">
                                    <a:latin typeface="Cambria Math" panose="02040503050406030204" pitchFamily="18" charset="0"/>
                                  </a:rPr>
                                  <m:t>𝐜</m:t>
                                </m:r>
                              </m:sup>
                            </m:sSup>
                            <m:r>
                              <a:rPr lang="es-EC" b="1">
                                <a:latin typeface="Cambria Math" panose="02040503050406030204" pitchFamily="18" charset="0"/>
                              </a:rPr>
                              <m:t>)</m:t>
                            </m:r>
                          </m:e>
                          <m:sup>
                            <m:r>
                              <a:rPr lang="en-US" b="1" i="1">
                                <a:latin typeface="Cambria Math" panose="02040503050406030204" pitchFamily="18" charset="0"/>
                              </a:rPr>
                              <m:t>𝐤</m:t>
                            </m:r>
                            <m:r>
                              <a:rPr lang="es-EC" b="1">
                                <a:latin typeface="Cambria Math" panose="02040503050406030204" pitchFamily="18" charset="0"/>
                              </a:rPr>
                              <m:t>+</m:t>
                            </m:r>
                            <m:r>
                              <a:rPr lang="en-US" b="1" i="1">
                                <a:latin typeface="Cambria Math" panose="02040503050406030204" pitchFamily="18" charset="0"/>
                              </a:rPr>
                              <m:t>𝟏</m:t>
                            </m:r>
                          </m:sup>
                        </m:sSup>
                      </m:den>
                    </m:f>
                  </m:oMath>
                </a14:m>
                <a:endParaRPr kumimoji="0" lang="es-EC" sz="1600" b="1" i="0" u="none" strike="noStrike" kern="0" cap="none" spc="0" normalizeH="0" baseline="0" noProof="0" dirty="0">
                  <a:ln>
                    <a:noFill/>
                  </a:ln>
                  <a:solidFill>
                    <a:srgbClr val="595959"/>
                  </a:solidFill>
                  <a:effectLst/>
                  <a:uLnTx/>
                  <a:uFillTx/>
                  <a:latin typeface="Century Gothic" panose="020B0502020202020204" pitchFamily="34" charset="0"/>
                  <a:ea typeface="Roboto Condensed"/>
                  <a:cs typeface="Roboto Condensed"/>
                  <a:sym typeface="Roboto Condensed"/>
                  <a:rtl val="0"/>
                </a:endParaRPr>
              </a:p>
              <a:p>
                <a:pPr lvl="0" algn="ctr">
                  <a:buClr>
                    <a:srgbClr val="595959"/>
                  </a:buClr>
                  <a:buSzPct val="25000"/>
                </a:pPr>
                <a:endParaRPr lang="es-EC" sz="1600" b="1" noProof="0" dirty="0">
                  <a:solidFill>
                    <a:srgbClr val="595959"/>
                  </a:solidFill>
                  <a:latin typeface="Century Gothic" panose="020B0502020202020204" pitchFamily="34" charset="0"/>
                  <a:ea typeface="Roboto Condensed"/>
                  <a:cs typeface="Roboto Condensed"/>
                  <a:sym typeface="Roboto Condensed"/>
                  <a:rtl val="0"/>
                </a:endParaRPr>
              </a:p>
              <a:p>
                <a:pPr lvl="0" algn="ctr">
                  <a:buClr>
                    <a:srgbClr val="595959"/>
                  </a:buClr>
                  <a:buSzPct val="25000"/>
                </a:pPr>
                <a:endParaRPr lang="es-EC" sz="1600" b="1" dirty="0">
                  <a:solidFill>
                    <a:srgbClr val="595959"/>
                  </a:solidFill>
                  <a:latin typeface="Century Gothic" panose="020B0502020202020204" pitchFamily="34" charset="0"/>
                  <a:ea typeface="Roboto Condensed"/>
                  <a:cs typeface="Roboto Condensed"/>
                  <a:sym typeface="Roboto Condensed"/>
                </a:endParaRPr>
              </a:p>
              <a:p>
                <a:pPr lvl="0" algn="ctr">
                  <a:buClr>
                    <a:srgbClr val="595959"/>
                  </a:buClr>
                  <a:buSzPct val="25000"/>
                </a:pPr>
                <a:r>
                  <a:rPr lang="es-EC" sz="1600" b="1" noProof="0" dirty="0">
                    <a:solidFill>
                      <a:srgbClr val="595959"/>
                    </a:solidFill>
                    <a:latin typeface="Century Gothic" panose="020B0502020202020204" pitchFamily="34" charset="0"/>
                    <a:ea typeface="Roboto Condensed"/>
                    <a:cs typeface="Roboto Condensed"/>
                    <a:sym typeface="Roboto Condensed"/>
                    <a:rtl val="0"/>
                  </a:rPr>
                  <a:t>X&gt;0, c&gt;0, k&gt;0 </a:t>
                </a:r>
                <a:endParaRPr kumimoji="0" lang="es-EC" sz="1600" b="1" i="0" u="none" strike="noStrike" kern="0" cap="none" spc="0" normalizeH="0" baseline="0" noProof="0" dirty="0">
                  <a:ln>
                    <a:noFill/>
                  </a:ln>
                  <a:solidFill>
                    <a:srgbClr val="595959"/>
                  </a:solidFill>
                  <a:effectLst/>
                  <a:uLnTx/>
                  <a:uFillTx/>
                  <a:latin typeface="Century Gothic" panose="020B0502020202020204" pitchFamily="34" charset="0"/>
                  <a:ea typeface="Roboto Condensed"/>
                  <a:cs typeface="Roboto Condensed"/>
                  <a:sym typeface="Roboto Condensed"/>
                  <a:rtl val="0"/>
                </a:endParaRPr>
              </a:p>
              <a:p>
                <a:pPr marL="0" marR="0" lvl="0" indent="0" algn="just" defTabSz="914400" rtl="0" eaLnBrk="1" fontAlgn="auto" latinLnBrk="0" hangingPunct="1">
                  <a:lnSpc>
                    <a:spcPct val="100000"/>
                  </a:lnSpc>
                  <a:spcBef>
                    <a:spcPts val="0"/>
                  </a:spcBef>
                  <a:spcAft>
                    <a:spcPts val="0"/>
                  </a:spcAft>
                  <a:buClr>
                    <a:srgbClr val="595959"/>
                  </a:buClr>
                  <a:buSzPct val="25000"/>
                  <a:buFontTx/>
                  <a:buNone/>
                  <a:tabLst/>
                  <a:defRPr/>
                </a:pPr>
                <a:endParaRPr kumimoji="0" lang="es-EC" sz="1600" b="1" i="0" u="none" strike="noStrike" kern="0" cap="none" spc="0" normalizeH="0" baseline="0" noProof="0" dirty="0">
                  <a:ln>
                    <a:noFill/>
                  </a:ln>
                  <a:solidFill>
                    <a:srgbClr val="595959"/>
                  </a:solidFill>
                  <a:effectLst/>
                  <a:uLnTx/>
                  <a:uFillTx/>
                  <a:latin typeface="Century Gothic" panose="020B0502020202020204" pitchFamily="34" charset="0"/>
                  <a:ea typeface="Roboto Condensed"/>
                  <a:cs typeface="Roboto Condensed"/>
                  <a:sym typeface="Roboto Condensed"/>
                  <a:rtl val="0"/>
                </a:endParaRPr>
              </a:p>
              <a:p>
                <a:pPr marL="0" marR="0" lvl="0" indent="0" algn="just" defTabSz="914400" rtl="0" eaLnBrk="1" fontAlgn="auto" latinLnBrk="0" hangingPunct="1">
                  <a:lnSpc>
                    <a:spcPct val="100000"/>
                  </a:lnSpc>
                  <a:spcBef>
                    <a:spcPts val="0"/>
                  </a:spcBef>
                  <a:spcAft>
                    <a:spcPts val="0"/>
                  </a:spcAft>
                  <a:buClr>
                    <a:srgbClr val="595959"/>
                  </a:buClr>
                  <a:buSzPct val="25000"/>
                  <a:buFontTx/>
                  <a:buNone/>
                  <a:tabLst/>
                  <a:defRPr/>
                </a:pPr>
                <a:endParaRPr kumimoji="0" lang="en-US" sz="1600" b="0" i="0" u="none" strike="noStrike" kern="0" cap="none" spc="0" normalizeH="0" baseline="0" noProof="0" dirty="0">
                  <a:ln>
                    <a:noFill/>
                  </a:ln>
                  <a:solidFill>
                    <a:srgbClr val="595959"/>
                  </a:solidFill>
                  <a:effectLst/>
                  <a:uLnTx/>
                  <a:uFillTx/>
                  <a:latin typeface="Roboto Condensed"/>
                  <a:ea typeface="Roboto Condensed"/>
                  <a:cs typeface="Roboto Condensed"/>
                  <a:sym typeface="Roboto Condensed"/>
                  <a:rtl val="0"/>
                </a:endParaRPr>
              </a:p>
            </p:txBody>
          </p:sp>
        </mc:Choice>
        <mc:Fallback xmlns="">
          <p:sp>
            <p:nvSpPr>
              <p:cNvPr id="46" name="Shape 1565"/>
              <p:cNvSpPr txBox="1">
                <a:spLocks noRot="1" noChangeAspect="1" noMove="1" noResize="1" noEditPoints="1" noAdjustHandles="1" noChangeArrowheads="1" noChangeShapeType="1" noTextEdit="1"/>
              </p:cNvSpPr>
              <p:nvPr/>
            </p:nvSpPr>
            <p:spPr>
              <a:xfrm>
                <a:off x="1958792" y="3851669"/>
                <a:ext cx="3678845" cy="1318368"/>
              </a:xfrm>
              <a:prstGeom prst="rect">
                <a:avLst/>
              </a:prstGeom>
              <a:blipFill>
                <a:blip r:embed="rId3"/>
                <a:stretch>
                  <a:fillRect b="-3704"/>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421892" y="4121560"/>
                <a:ext cx="3776190" cy="1569660"/>
              </a:xfrm>
              <a:prstGeom prst="rect">
                <a:avLst/>
              </a:prstGeom>
            </p:spPr>
            <p:txBody>
              <a:bodyPr wrap="square">
                <a:spAutoFit/>
              </a:bodyPr>
              <a:lstStyle/>
              <a:p>
                <a:pPr lvl="0">
                  <a:buSzPct val="25000"/>
                </a:pPr>
                <a:r>
                  <a:rPr lang="es-ES" sz="1600" dirty="0">
                    <a:solidFill>
                      <a:srgbClr val="165D8F"/>
                    </a:solidFill>
                    <a:latin typeface="Century Gothic" panose="020B0502020202020204" pitchFamily="34" charset="0"/>
                    <a:ea typeface="Roboto Condensed"/>
                    <a:cs typeface="Roboto Condensed"/>
                    <a:sym typeface="Roboto Condensed"/>
                  </a:rPr>
                  <a:t>Se aplica la función de máxima verosimilitud para buscar los parámetros</a:t>
                </a:r>
                <a:r>
                  <a:rPr lang="es-EC" sz="1600" dirty="0">
                    <a:solidFill>
                      <a:schemeClr val="accent1"/>
                    </a:solidFill>
                  </a:rPr>
                  <a:t> </a:t>
                </a:r>
                <a14:m>
                  <m:oMath xmlns:m="http://schemas.openxmlformats.org/officeDocument/2006/math">
                    <m:sSub>
                      <m:sSubPr>
                        <m:ctrlPr>
                          <a:rPr lang="es-EC" sz="1600" i="1">
                            <a:solidFill>
                              <a:schemeClr val="accent1"/>
                            </a:solidFill>
                            <a:latin typeface="Cambria Math" panose="02040503050406030204" pitchFamily="18" charset="0"/>
                          </a:rPr>
                        </m:ctrlPr>
                      </m:sSubPr>
                      <m:e>
                        <m:r>
                          <m:rPr>
                            <m:sty m:val="p"/>
                          </m:rPr>
                          <a:rPr lang="en-US" sz="1600">
                            <a:solidFill>
                              <a:schemeClr val="accent1"/>
                            </a:solidFill>
                            <a:latin typeface="Cambria Math" panose="02040503050406030204" pitchFamily="18" charset="0"/>
                          </a:rPr>
                          <m:t>β</m:t>
                        </m:r>
                      </m:e>
                      <m:sub>
                        <m:r>
                          <m:rPr>
                            <m:sty m:val="p"/>
                          </m:rPr>
                          <a:rPr lang="es-EC" sz="1600">
                            <a:solidFill>
                              <a:schemeClr val="accent1"/>
                            </a:solidFill>
                            <a:latin typeface="Cambria Math" panose="02040503050406030204" pitchFamily="18" charset="0"/>
                          </a:rPr>
                          <m:t>o</m:t>
                        </m:r>
                      </m:sub>
                    </m:sSub>
                    <m:r>
                      <a:rPr lang="es-ES" sz="1600" i="1">
                        <a:solidFill>
                          <a:schemeClr val="accent1"/>
                        </a:solidFill>
                        <a:latin typeface="Cambria Math" panose="02040503050406030204" pitchFamily="18" charset="0"/>
                      </a:rPr>
                      <m:t>, </m:t>
                    </m:r>
                    <m:sSub>
                      <m:sSubPr>
                        <m:ctrlPr>
                          <a:rPr lang="es-EC" sz="1600" i="1">
                            <a:solidFill>
                              <a:schemeClr val="accent1"/>
                            </a:solidFill>
                            <a:latin typeface="Cambria Math" panose="02040503050406030204" pitchFamily="18" charset="0"/>
                          </a:rPr>
                        </m:ctrlPr>
                      </m:sSubPr>
                      <m:e>
                        <m:r>
                          <m:rPr>
                            <m:sty m:val="p"/>
                          </m:rPr>
                          <a:rPr lang="en-US" sz="1600">
                            <a:solidFill>
                              <a:schemeClr val="accent1"/>
                            </a:solidFill>
                            <a:latin typeface="Cambria Math" panose="02040503050406030204" pitchFamily="18" charset="0"/>
                          </a:rPr>
                          <m:t>β</m:t>
                        </m:r>
                      </m:e>
                      <m:sub>
                        <m:r>
                          <a:rPr lang="es-EC" sz="1600">
                            <a:solidFill>
                              <a:schemeClr val="accent1"/>
                            </a:solidFill>
                            <a:latin typeface="Cambria Math" panose="02040503050406030204" pitchFamily="18" charset="0"/>
                          </a:rPr>
                          <m:t>1 </m:t>
                        </m:r>
                      </m:sub>
                    </m:sSub>
                  </m:oMath>
                </a14:m>
                <a:r>
                  <a:rPr lang="es-ES" sz="1600" dirty="0">
                    <a:solidFill>
                      <a:srgbClr val="165D8F"/>
                    </a:solidFill>
                    <a:latin typeface="Century Gothic" panose="020B0502020202020204" pitchFamily="34" charset="0"/>
                    <a:ea typeface="Roboto Condensed"/>
                    <a:cs typeface="Roboto Condensed"/>
                    <a:sym typeface="Roboto Condensed"/>
                  </a:rPr>
                  <a:t> </a:t>
                </a:r>
                <a14:m>
                  <m:oMath xmlns:m="http://schemas.openxmlformats.org/officeDocument/2006/math">
                    <m:r>
                      <m:rPr>
                        <m:sty m:val="p"/>
                      </m:rPr>
                      <a:rPr lang="es-ES" sz="1600" b="0" i="0" smtClean="0">
                        <a:solidFill>
                          <a:schemeClr val="accent1"/>
                        </a:solidFill>
                        <a:latin typeface="Cambria Math" panose="02040503050406030204" pitchFamily="18" charset="0"/>
                      </a:rPr>
                      <m:t>con</m:t>
                    </m:r>
                    <m:r>
                      <a:rPr lang="es-ES" sz="1600" b="0" i="0" smtClean="0">
                        <a:solidFill>
                          <a:schemeClr val="accent1"/>
                        </a:solidFill>
                        <a:latin typeface="Cambria Math" panose="02040503050406030204" pitchFamily="18" charset="0"/>
                      </a:rPr>
                      <m:t> </m:t>
                    </m:r>
                    <m:r>
                      <m:rPr>
                        <m:sty m:val="p"/>
                      </m:rPr>
                      <a:rPr lang="es-ES" sz="1600" b="0" i="0" smtClean="0">
                        <a:solidFill>
                          <a:schemeClr val="accent1"/>
                        </a:solidFill>
                        <a:latin typeface="Cambria Math" panose="02040503050406030204" pitchFamily="18" charset="0"/>
                      </a:rPr>
                      <m:t>la</m:t>
                    </m:r>
                    <m:r>
                      <a:rPr lang="es-ES" sz="1600" b="0" i="0" smtClean="0">
                        <a:solidFill>
                          <a:schemeClr val="accent1"/>
                        </a:solidFill>
                        <a:latin typeface="Cambria Math" panose="02040503050406030204" pitchFamily="18" charset="0"/>
                      </a:rPr>
                      <m:t> </m:t>
                    </m:r>
                    <m:r>
                      <m:rPr>
                        <m:sty m:val="p"/>
                      </m:rPr>
                      <a:rPr lang="es-ES" sz="1600" b="0" i="0" smtClean="0">
                        <a:solidFill>
                          <a:schemeClr val="accent1"/>
                        </a:solidFill>
                        <a:latin typeface="Cambria Math" panose="02040503050406030204" pitchFamily="18" charset="0"/>
                      </a:rPr>
                      <m:t>funci</m:t>
                    </m:r>
                    <m:r>
                      <a:rPr lang="es-ES" sz="1600" b="0" i="0" smtClean="0">
                        <a:solidFill>
                          <a:schemeClr val="accent1"/>
                        </a:solidFill>
                        <a:latin typeface="Cambria Math" panose="02040503050406030204" pitchFamily="18" charset="0"/>
                      </a:rPr>
                      <m:t>ó</m:t>
                    </m:r>
                    <m:r>
                      <m:rPr>
                        <m:sty m:val="p"/>
                      </m:rPr>
                      <a:rPr lang="es-ES" sz="1600" b="0" i="0" smtClean="0">
                        <a:solidFill>
                          <a:schemeClr val="accent1"/>
                        </a:solidFill>
                        <a:latin typeface="Cambria Math" panose="02040503050406030204" pitchFamily="18" charset="0"/>
                      </a:rPr>
                      <m:t>n</m:t>
                    </m:r>
                    <m:r>
                      <a:rPr lang="es-ES" sz="1600" b="0" i="0" smtClean="0">
                        <a:solidFill>
                          <a:schemeClr val="accent1"/>
                        </a:solidFill>
                        <a:latin typeface="Cambria Math" panose="02040503050406030204" pitchFamily="18" charset="0"/>
                      </a:rPr>
                      <m:t> </m:t>
                    </m:r>
                    <m:r>
                      <m:rPr>
                        <m:sty m:val="p"/>
                      </m:rPr>
                      <a:rPr lang="es-ES" sz="1600" b="0" i="0" smtClean="0">
                        <a:solidFill>
                          <a:schemeClr val="accent1"/>
                        </a:solidFill>
                        <a:latin typeface="Cambria Math" panose="02040503050406030204" pitchFamily="18" charset="0"/>
                      </a:rPr>
                      <m:t>m</m:t>
                    </m:r>
                    <m:r>
                      <a:rPr lang="es-ES" sz="1600" b="0" i="0" smtClean="0">
                        <a:solidFill>
                          <a:schemeClr val="accent1"/>
                        </a:solidFill>
                        <a:latin typeface="Cambria Math" panose="02040503050406030204" pitchFamily="18" charset="0"/>
                      </a:rPr>
                      <m:t>á</m:t>
                    </m:r>
                    <m:r>
                      <m:rPr>
                        <m:sty m:val="p"/>
                      </m:rPr>
                      <a:rPr lang="es-ES" sz="1600" b="0" i="0" smtClean="0">
                        <a:solidFill>
                          <a:schemeClr val="accent1"/>
                        </a:solidFill>
                        <a:latin typeface="Cambria Math" panose="02040503050406030204" pitchFamily="18" charset="0"/>
                      </a:rPr>
                      <m:t>s</m:t>
                    </m:r>
                    <m:r>
                      <a:rPr lang="es-ES" sz="1600" b="0" i="0" smtClean="0">
                        <a:solidFill>
                          <a:schemeClr val="accent1"/>
                        </a:solidFill>
                        <a:latin typeface="Cambria Math" panose="02040503050406030204" pitchFamily="18" charset="0"/>
                      </a:rPr>
                      <m:t> </m:t>
                    </m:r>
                    <m:r>
                      <m:rPr>
                        <m:sty m:val="p"/>
                      </m:rPr>
                      <a:rPr lang="es-ES" sz="1600" b="0" i="0" smtClean="0">
                        <a:solidFill>
                          <a:schemeClr val="accent1"/>
                        </a:solidFill>
                        <a:latin typeface="Cambria Math" panose="02040503050406030204" pitchFamily="18" charset="0"/>
                      </a:rPr>
                      <m:t>problabe</m:t>
                    </m:r>
                    <m:r>
                      <a:rPr lang="es-ES" sz="1600" b="0" i="0" smtClean="0">
                        <a:solidFill>
                          <a:schemeClr val="accent1"/>
                        </a:solidFill>
                        <a:latin typeface="Cambria Math" panose="02040503050406030204" pitchFamily="18" charset="0"/>
                      </a:rPr>
                      <m:t>.</m:t>
                    </m:r>
                  </m:oMath>
                </a14:m>
                <a:endParaRPr lang="es-ES" sz="1600" b="0" i="0" dirty="0">
                  <a:solidFill>
                    <a:schemeClr val="accent1"/>
                  </a:solidFill>
                  <a:latin typeface="Cambria Math" panose="02040503050406030204" pitchFamily="18" charset="0"/>
                </a:endParaRPr>
              </a:p>
              <a:p>
                <a:pPr lvl="0" algn="just">
                  <a:buSzPct val="25000"/>
                </a:pPr>
                <a:r>
                  <a:rPr kumimoji="0" lang="es-EC" sz="1600" b="0" i="0" u="none" strike="noStrike" kern="0" cap="none" spc="0" normalizeH="0" baseline="0" noProof="0" dirty="0">
                    <a:ln>
                      <a:noFill/>
                    </a:ln>
                    <a:solidFill>
                      <a:schemeClr val="accent1"/>
                    </a:solidFill>
                    <a:effectLst/>
                    <a:uLnTx/>
                    <a:uFillTx/>
                    <a:latin typeface="Century Gothic" panose="020B0502020202020204" pitchFamily="34" charset="0"/>
                    <a:ea typeface="Roboto Condensed"/>
                    <a:cs typeface="Roboto Condensed"/>
                    <a:sym typeface="Roboto Condensed"/>
                    <a:rtl val="0"/>
                  </a:rPr>
                  <a:t>   </a:t>
                </a:r>
              </a:p>
              <a:p>
                <a:pPr lvl="0" algn="just">
                  <a:buSzPct val="25000"/>
                </a:pPr>
                <a:endParaRPr kumimoji="0" lang="es-EC" sz="1600" b="0" i="0" u="none"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endParaRPr>
              </a:p>
            </p:txBody>
          </p:sp>
        </mc:Choice>
        <mc:Fallback xmlns="">
          <p:sp>
            <p:nvSpPr>
              <p:cNvPr id="3" name="Rectángulo 2"/>
              <p:cNvSpPr>
                <a:spLocks noRot="1" noChangeAspect="1" noMove="1" noResize="1" noEditPoints="1" noAdjustHandles="1" noChangeArrowheads="1" noChangeShapeType="1" noTextEdit="1"/>
              </p:cNvSpPr>
              <p:nvPr/>
            </p:nvSpPr>
            <p:spPr>
              <a:xfrm>
                <a:off x="5421892" y="4121560"/>
                <a:ext cx="3776190" cy="1569660"/>
              </a:xfrm>
              <a:prstGeom prst="rect">
                <a:avLst/>
              </a:prstGeom>
              <a:blipFill>
                <a:blip r:embed="rId4"/>
                <a:stretch>
                  <a:fillRect l="-806" t="-116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7" name="Rectángulo 46"/>
              <p:cNvSpPr/>
              <p:nvPr/>
            </p:nvSpPr>
            <p:spPr>
              <a:xfrm>
                <a:off x="5259988" y="2736440"/>
                <a:ext cx="4368738" cy="1308307"/>
              </a:xfrm>
              <a:prstGeom prst="rect">
                <a:avLst/>
              </a:prstGeom>
            </p:spPr>
            <p:txBody>
              <a:bodyPr wrap="square">
                <a:spAutoFit/>
              </a:bodyPr>
              <a:lstStyle/>
              <a:p>
                <a:pPr lvl="0" algn="just">
                  <a:buSzPct val="25000"/>
                </a:pPr>
                <a:r>
                  <a:rPr lang="es-EC" dirty="0"/>
                  <a:t>   Si  </a:t>
                </a:r>
                <a14:m>
                  <m:oMath xmlns:m="http://schemas.openxmlformats.org/officeDocument/2006/math">
                    <m:sSub>
                      <m:sSubPr>
                        <m:ctrlPr>
                          <a:rPr lang="es-EC" i="1">
                            <a:latin typeface="Cambria Math" panose="02040503050406030204" pitchFamily="18" charset="0"/>
                          </a:rPr>
                        </m:ctrlPr>
                      </m:sSubPr>
                      <m:e>
                        <m:r>
                          <m:rPr>
                            <m:sty m:val="p"/>
                          </m:rPr>
                          <a:rPr lang="en-US">
                            <a:latin typeface="Cambria Math" panose="02040503050406030204" pitchFamily="18" charset="0"/>
                          </a:rPr>
                          <m:t>ε</m:t>
                        </m:r>
                      </m:e>
                      <m:sub>
                        <m:r>
                          <m:rPr>
                            <m:sty m:val="p"/>
                          </m:rPr>
                          <a:rPr lang="es-EC">
                            <a:latin typeface="Cambria Math" panose="02040503050406030204" pitchFamily="18" charset="0"/>
                          </a:rPr>
                          <m:t>i</m:t>
                        </m:r>
                      </m:sub>
                    </m:sSub>
                    <m:r>
                      <a:rPr lang="es-EC">
                        <a:latin typeface="Cambria Math" panose="02040503050406030204" pitchFamily="18" charset="0"/>
                      </a:rPr>
                      <m:t>= </m:t>
                    </m:r>
                    <m:sSub>
                      <m:sSubPr>
                        <m:ctrlPr>
                          <a:rPr lang="es-EC" i="1">
                            <a:latin typeface="Cambria Math" panose="02040503050406030204" pitchFamily="18" charset="0"/>
                          </a:rPr>
                        </m:ctrlPr>
                      </m:sSubPr>
                      <m:e>
                        <m:r>
                          <m:rPr>
                            <m:sty m:val="p"/>
                          </m:rPr>
                          <a:rPr lang="es-EC">
                            <a:latin typeface="Cambria Math" panose="02040503050406030204" pitchFamily="18" charset="0"/>
                          </a:rPr>
                          <m:t>y</m:t>
                        </m:r>
                      </m:e>
                      <m:sub>
                        <m:r>
                          <m:rPr>
                            <m:sty m:val="p"/>
                          </m:rPr>
                          <a:rPr lang="es-EC">
                            <a:latin typeface="Cambria Math" panose="02040503050406030204" pitchFamily="18" charset="0"/>
                          </a:rPr>
                          <m:t>i</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m:rPr>
                            <m:sty m:val="p"/>
                          </m:rPr>
                          <a:rPr lang="es-EC">
                            <a:latin typeface="Cambria Math" panose="02040503050406030204" pitchFamily="18" charset="0"/>
                          </a:rPr>
                          <m:t>o</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a:rPr lang="es-EC">
                            <a:latin typeface="Cambria Math" panose="02040503050406030204" pitchFamily="18" charset="0"/>
                          </a:rPr>
                          <m:t>1 </m:t>
                        </m:r>
                      </m:sub>
                    </m:sSub>
                    <m:sSub>
                      <m:sSubPr>
                        <m:ctrlPr>
                          <a:rPr lang="es-EC" i="1">
                            <a:latin typeface="Cambria Math" panose="02040503050406030204" pitchFamily="18" charset="0"/>
                          </a:rPr>
                        </m:ctrlPr>
                      </m:sSubPr>
                      <m:e>
                        <m:r>
                          <m:rPr>
                            <m:sty m:val="p"/>
                          </m:rPr>
                          <a:rPr lang="es-EC">
                            <a:latin typeface="Cambria Math" panose="02040503050406030204" pitchFamily="18" charset="0"/>
                          </a:rPr>
                          <m:t>x</m:t>
                        </m:r>
                      </m:e>
                      <m:sub>
                        <m:r>
                          <m:rPr>
                            <m:sty m:val="p"/>
                          </m:rPr>
                          <a:rPr lang="es-EC">
                            <a:latin typeface="Cambria Math" panose="02040503050406030204" pitchFamily="18" charset="0"/>
                          </a:rPr>
                          <m:t>i</m:t>
                        </m:r>
                      </m:sub>
                    </m:sSub>
                  </m:oMath>
                </a14:m>
                <a:r>
                  <a:rPr kumimoji="0" lang="es-EC" sz="1600" b="0" i="0" u="none"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rPr>
                  <a:t>; se tiene, </a:t>
                </a:r>
              </a:p>
              <a:p>
                <a:pPr lvl="0" algn="just">
                  <a:buSzPct val="25000"/>
                </a:pPr>
                <a:endParaRPr kumimoji="0" lang="es-EC" sz="1600" b="0" i="0" u="none"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endParaRPr>
              </a:p>
              <a:p>
                <a:pPr lvl="0" algn="just">
                  <a:buSzPct val="25000"/>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f</m:t>
                          </m:r>
                          <m:r>
                            <a:rPr lang="es-EC">
                              <a:latin typeface="Cambria Math" panose="02040503050406030204" pitchFamily="18" charset="0"/>
                            </a:rPr>
                            <m:t>(</m:t>
                          </m:r>
                          <m:r>
                            <m:rPr>
                              <m:sty m:val="p"/>
                            </m:rPr>
                            <a:rPr lang="en-US">
                              <a:latin typeface="Cambria Math" panose="02040503050406030204" pitchFamily="18" charset="0"/>
                            </a:rPr>
                            <m:t>ε</m:t>
                          </m:r>
                        </m:e>
                        <m:sub>
                          <m:r>
                            <m:rPr>
                              <m:sty m:val="p"/>
                            </m:rPr>
                            <a:rPr lang="es-EC">
                              <a:latin typeface="Cambria Math" panose="02040503050406030204" pitchFamily="18" charset="0"/>
                            </a:rPr>
                            <m:t>i</m:t>
                          </m:r>
                        </m:sub>
                      </m:sSub>
                      <m:r>
                        <a:rPr lang="es-EC">
                          <a:latin typeface="Cambria Math" panose="02040503050406030204" pitchFamily="18" charset="0"/>
                        </a:rPr>
                        <m:t> ) =</m:t>
                      </m:r>
                      <m:r>
                        <m:rPr>
                          <m:sty m:val="p"/>
                        </m:rPr>
                        <a:rPr lang="es-EC">
                          <a:latin typeface="Cambria Math" panose="02040503050406030204" pitchFamily="18" charset="0"/>
                        </a:rPr>
                        <m:t>ck</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a:latin typeface="Cambria Math" panose="02040503050406030204" pitchFamily="18" charset="0"/>
                                </a:rPr>
                                <m:t>(</m:t>
                              </m:r>
                              <m:sSub>
                                <m:sSubPr>
                                  <m:ctrlPr>
                                    <a:rPr lang="es-EC" i="1">
                                      <a:latin typeface="Cambria Math" panose="02040503050406030204" pitchFamily="18" charset="0"/>
                                    </a:rPr>
                                  </m:ctrlPr>
                                </m:sSubPr>
                                <m:e>
                                  <m:r>
                                    <m:rPr>
                                      <m:sty m:val="p"/>
                                    </m:rPr>
                                    <a:rPr lang="es-EC">
                                      <a:latin typeface="Cambria Math" panose="02040503050406030204" pitchFamily="18" charset="0"/>
                                    </a:rPr>
                                    <m:t>y</m:t>
                                  </m:r>
                                </m:e>
                                <m:sub>
                                  <m:r>
                                    <m:rPr>
                                      <m:sty m:val="p"/>
                                    </m:rPr>
                                    <a:rPr lang="es-EC">
                                      <a:latin typeface="Cambria Math" panose="02040503050406030204" pitchFamily="18" charset="0"/>
                                    </a:rPr>
                                    <m:t>i</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m:rPr>
                                      <m:sty m:val="p"/>
                                    </m:rPr>
                                    <a:rPr lang="es-EC">
                                      <a:latin typeface="Cambria Math" panose="02040503050406030204" pitchFamily="18" charset="0"/>
                                    </a:rPr>
                                    <m:t>o</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a:rPr lang="es-EC">
                                      <a:latin typeface="Cambria Math" panose="02040503050406030204" pitchFamily="18" charset="0"/>
                                    </a:rPr>
                                    <m:t>1 </m:t>
                                  </m:r>
                                </m:sub>
                              </m:sSub>
                              <m:sSub>
                                <m:sSubPr>
                                  <m:ctrlPr>
                                    <a:rPr lang="es-EC" i="1">
                                      <a:latin typeface="Cambria Math" panose="02040503050406030204" pitchFamily="18" charset="0"/>
                                    </a:rPr>
                                  </m:ctrlPr>
                                </m:sSubPr>
                                <m:e>
                                  <m:r>
                                    <m:rPr>
                                      <m:sty m:val="p"/>
                                    </m:rPr>
                                    <a:rPr lang="es-EC">
                                      <a:latin typeface="Cambria Math" panose="02040503050406030204" pitchFamily="18" charset="0"/>
                                    </a:rPr>
                                    <m:t>x</m:t>
                                  </m:r>
                                </m:e>
                                <m:sub>
                                  <m:r>
                                    <m:rPr>
                                      <m:sty m:val="p"/>
                                    </m:rPr>
                                    <a:rPr lang="es-EC">
                                      <a:latin typeface="Cambria Math" panose="02040503050406030204" pitchFamily="18" charset="0"/>
                                    </a:rPr>
                                    <m:t>i</m:t>
                                  </m:r>
                                </m:sub>
                              </m:sSub>
                              <m:r>
                                <a:rPr lang="es-EC">
                                  <a:latin typeface="Cambria Math" panose="02040503050406030204" pitchFamily="18" charset="0"/>
                                </a:rPr>
                                <m:t>)</m:t>
                              </m:r>
                            </m:e>
                            <m:sup>
                              <m:r>
                                <m:rPr>
                                  <m:sty m:val="p"/>
                                </m:rPr>
                                <a:rPr lang="es-EC">
                                  <a:latin typeface="Cambria Math" panose="02040503050406030204" pitchFamily="18" charset="0"/>
                                </a:rPr>
                                <m:t>c</m:t>
                              </m:r>
                              <m:r>
                                <a:rPr lang="es-EC" i="1">
                                  <a:latin typeface="Cambria Math" panose="02040503050406030204" pitchFamily="18" charset="0"/>
                                </a:rPr>
                                <m:t>−</m:t>
                              </m:r>
                              <m:r>
                                <a:rPr lang="es-EC">
                                  <a:latin typeface="Cambria Math" panose="02040503050406030204" pitchFamily="18" charset="0"/>
                                </a:rPr>
                                <m:t>1</m:t>
                              </m:r>
                            </m:sup>
                          </m:sSup>
                        </m:num>
                        <m:den>
                          <m:r>
                            <a:rPr lang="es-EC">
                              <a:latin typeface="Cambria Math" panose="02040503050406030204" pitchFamily="18" charset="0"/>
                            </a:rPr>
                            <m:t>( 1+ </m:t>
                          </m:r>
                          <m:sSup>
                            <m:sSupPr>
                              <m:ctrlPr>
                                <a:rPr lang="es-EC" i="1">
                                  <a:latin typeface="Cambria Math" panose="02040503050406030204" pitchFamily="18" charset="0"/>
                                </a:rPr>
                              </m:ctrlPr>
                            </m:sSupPr>
                            <m:e>
                              <m:sSup>
                                <m:sSupPr>
                                  <m:ctrlPr>
                                    <a:rPr lang="es-EC" i="1">
                                      <a:latin typeface="Cambria Math" panose="02040503050406030204" pitchFamily="18" charset="0"/>
                                    </a:rPr>
                                  </m:ctrlPr>
                                </m:sSupPr>
                                <m:e>
                                  <m:r>
                                    <a:rPr lang="es-EC">
                                      <a:latin typeface="Cambria Math" panose="02040503050406030204" pitchFamily="18" charset="0"/>
                                    </a:rPr>
                                    <m:t>(</m:t>
                                  </m:r>
                                  <m:sSub>
                                    <m:sSubPr>
                                      <m:ctrlPr>
                                        <a:rPr lang="es-EC" i="1">
                                          <a:latin typeface="Cambria Math" panose="02040503050406030204" pitchFamily="18" charset="0"/>
                                        </a:rPr>
                                      </m:ctrlPr>
                                    </m:sSubPr>
                                    <m:e>
                                      <m:r>
                                        <m:rPr>
                                          <m:sty m:val="p"/>
                                        </m:rPr>
                                        <a:rPr lang="es-EC">
                                          <a:latin typeface="Cambria Math" panose="02040503050406030204" pitchFamily="18" charset="0"/>
                                        </a:rPr>
                                        <m:t>y</m:t>
                                      </m:r>
                                    </m:e>
                                    <m:sub>
                                      <m:r>
                                        <m:rPr>
                                          <m:sty m:val="p"/>
                                        </m:rPr>
                                        <a:rPr lang="es-EC">
                                          <a:latin typeface="Cambria Math" panose="02040503050406030204" pitchFamily="18" charset="0"/>
                                        </a:rPr>
                                        <m:t>i</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m:rPr>
                                          <m:sty m:val="p"/>
                                        </m:rPr>
                                        <a:rPr lang="es-EC">
                                          <a:latin typeface="Cambria Math" panose="02040503050406030204" pitchFamily="18" charset="0"/>
                                        </a:rPr>
                                        <m:t>o</m:t>
                                      </m:r>
                                    </m:sub>
                                  </m:sSub>
                                  <m:r>
                                    <a:rPr lang="es-EC" i="1">
                                      <a:latin typeface="Cambria Math" panose="02040503050406030204" pitchFamily="18" charset="0"/>
                                    </a:rPr>
                                    <m:t>−</m:t>
                                  </m:r>
                                  <m:sSub>
                                    <m:sSubPr>
                                      <m:ctrlPr>
                                        <a:rPr lang="es-EC" i="1">
                                          <a:latin typeface="Cambria Math" panose="02040503050406030204" pitchFamily="18" charset="0"/>
                                        </a:rPr>
                                      </m:ctrlPr>
                                    </m:sSubPr>
                                    <m:e>
                                      <m:r>
                                        <m:rPr>
                                          <m:sty m:val="p"/>
                                        </m:rPr>
                                        <a:rPr lang="en-US">
                                          <a:latin typeface="Cambria Math" panose="02040503050406030204" pitchFamily="18" charset="0"/>
                                        </a:rPr>
                                        <m:t>β</m:t>
                                      </m:r>
                                    </m:e>
                                    <m:sub>
                                      <m:r>
                                        <a:rPr lang="es-EC">
                                          <a:latin typeface="Cambria Math" panose="02040503050406030204" pitchFamily="18" charset="0"/>
                                        </a:rPr>
                                        <m:t>1 </m:t>
                                      </m:r>
                                    </m:sub>
                                  </m:sSub>
                                  <m:sSub>
                                    <m:sSubPr>
                                      <m:ctrlPr>
                                        <a:rPr lang="es-EC" i="1">
                                          <a:latin typeface="Cambria Math" panose="02040503050406030204" pitchFamily="18" charset="0"/>
                                        </a:rPr>
                                      </m:ctrlPr>
                                    </m:sSubPr>
                                    <m:e>
                                      <m:r>
                                        <m:rPr>
                                          <m:sty m:val="p"/>
                                        </m:rPr>
                                        <a:rPr lang="es-EC">
                                          <a:latin typeface="Cambria Math" panose="02040503050406030204" pitchFamily="18" charset="0"/>
                                        </a:rPr>
                                        <m:t>x</m:t>
                                      </m:r>
                                    </m:e>
                                    <m:sub>
                                      <m:r>
                                        <m:rPr>
                                          <m:sty m:val="p"/>
                                        </m:rPr>
                                        <a:rPr lang="es-EC">
                                          <a:latin typeface="Cambria Math" panose="02040503050406030204" pitchFamily="18" charset="0"/>
                                        </a:rPr>
                                        <m:t>i</m:t>
                                      </m:r>
                                    </m:sub>
                                  </m:sSub>
                                  <m:r>
                                    <a:rPr lang="es-EC">
                                      <a:latin typeface="Cambria Math" panose="02040503050406030204" pitchFamily="18" charset="0"/>
                                    </a:rPr>
                                    <m:t>)</m:t>
                                  </m:r>
                                </m:e>
                                <m:sup>
                                  <m:r>
                                    <m:rPr>
                                      <m:sty m:val="p"/>
                                    </m:rPr>
                                    <a:rPr lang="es-EC">
                                      <a:latin typeface="Cambria Math" panose="02040503050406030204" pitchFamily="18" charset="0"/>
                                    </a:rPr>
                                    <m:t>c</m:t>
                                  </m:r>
                                </m:sup>
                              </m:sSup>
                              <m:r>
                                <a:rPr lang="es-EC">
                                  <a:latin typeface="Cambria Math" panose="02040503050406030204" pitchFamily="18" charset="0"/>
                                </a:rPr>
                                <m:t>)</m:t>
                              </m:r>
                            </m:e>
                            <m:sup>
                              <m:r>
                                <m:rPr>
                                  <m:sty m:val="p"/>
                                </m:rPr>
                                <a:rPr lang="es-EC">
                                  <a:latin typeface="Cambria Math" panose="02040503050406030204" pitchFamily="18" charset="0"/>
                                </a:rPr>
                                <m:t>k</m:t>
                              </m:r>
                              <m:r>
                                <a:rPr lang="es-EC">
                                  <a:latin typeface="Cambria Math" panose="02040503050406030204" pitchFamily="18" charset="0"/>
                                </a:rPr>
                                <m:t>+1</m:t>
                              </m:r>
                            </m:sup>
                          </m:sSup>
                        </m:den>
                      </m:f>
                    </m:oMath>
                  </m:oMathPara>
                </a14:m>
                <a:endParaRPr kumimoji="0" lang="es-EC" sz="1600" b="0" i="0" u="none" strike="noStrike" kern="0" cap="none" spc="0" normalizeH="0" baseline="0" noProof="0" dirty="0">
                  <a:ln>
                    <a:noFill/>
                  </a:ln>
                  <a:solidFill>
                    <a:srgbClr val="165D8F"/>
                  </a:solidFill>
                  <a:effectLst/>
                  <a:uLnTx/>
                  <a:uFillTx/>
                  <a:latin typeface="Century Gothic" panose="020B0502020202020204" pitchFamily="34" charset="0"/>
                  <a:ea typeface="Roboto Condensed"/>
                  <a:cs typeface="Roboto Condensed"/>
                  <a:sym typeface="Roboto Condensed"/>
                  <a:rtl val="0"/>
                </a:endParaRPr>
              </a:p>
            </p:txBody>
          </p:sp>
        </mc:Choice>
        <mc:Fallback xmlns="">
          <p:sp>
            <p:nvSpPr>
              <p:cNvPr id="47" name="Rectángulo 46"/>
              <p:cNvSpPr>
                <a:spLocks noRot="1" noChangeAspect="1" noMove="1" noResize="1" noEditPoints="1" noAdjustHandles="1" noChangeArrowheads="1" noChangeShapeType="1" noTextEdit="1"/>
              </p:cNvSpPr>
              <p:nvPr/>
            </p:nvSpPr>
            <p:spPr>
              <a:xfrm>
                <a:off x="5259988" y="2736440"/>
                <a:ext cx="4368738" cy="1308307"/>
              </a:xfrm>
              <a:prstGeom prst="rect">
                <a:avLst/>
              </a:prstGeom>
              <a:blipFill>
                <a:blip r:embed="rId5"/>
                <a:stretch>
                  <a:fillRect t="-1860"/>
                </a:stretch>
              </a:blipFill>
            </p:spPr>
            <p:txBody>
              <a:bodyPr/>
              <a:lstStyle/>
              <a:p>
                <a:r>
                  <a:rPr lang="es-EC">
                    <a:noFill/>
                  </a:rPr>
                  <a:t> </a:t>
                </a:r>
              </a:p>
            </p:txBody>
          </p:sp>
        </mc:Fallback>
      </mc:AlternateContent>
      <p:sp>
        <p:nvSpPr>
          <p:cNvPr id="23" name="Shape 211"/>
          <p:cNvSpPr txBox="1">
            <a:spLocks/>
          </p:cNvSpPr>
          <p:nvPr/>
        </p:nvSpPr>
        <p:spPr>
          <a:xfrm>
            <a:off x="2461643" y="2519865"/>
            <a:ext cx="2960249" cy="1135975"/>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marL="0" marR="0" lvl="0" indent="0" algn="ctr" defTabSz="914400" rtl="0" eaLnBrk="1" fontAlgn="auto" latinLnBrk="0" hangingPunct="1">
              <a:lnSpc>
                <a:spcPct val="100000"/>
              </a:lnSpc>
              <a:spcBef>
                <a:spcPts val="0"/>
              </a:spcBef>
              <a:spcAft>
                <a:spcPts val="0"/>
              </a:spcAft>
              <a:buClr>
                <a:srgbClr val="666666"/>
              </a:buClr>
              <a:buSzTx/>
              <a:buFont typeface="Roboto"/>
              <a:buNone/>
              <a:tabLst/>
              <a:defRPr/>
            </a:pPr>
            <a:r>
              <a:rPr lang="es-ES" sz="2400" noProof="0" dirty="0">
                <a:solidFill>
                  <a:srgbClr val="FFC000"/>
                </a:solidFill>
                <a:latin typeface="Century Gothic" panose="020B0502020202020204" pitchFamily="34" charset="0"/>
                <a:rtl val="0"/>
              </a:rPr>
              <a:t>Es recomendada para muestras grandes</a:t>
            </a:r>
            <a:endParaRPr kumimoji="0" lang="es-EC" sz="2400" b="1" i="0" u="none" strike="noStrike" kern="0" cap="none" spc="0" normalizeH="0" baseline="0" noProof="0" dirty="0">
              <a:ln>
                <a:noFill/>
              </a:ln>
              <a:solidFill>
                <a:srgbClr val="FFC000"/>
              </a:solidFill>
              <a:effectLst/>
              <a:uLnTx/>
              <a:uFillTx/>
              <a:latin typeface="Century Gothic" panose="020B0502020202020204" pitchFamily="34" charset="0"/>
              <a:ea typeface="Roboto"/>
              <a:cs typeface="Roboto"/>
              <a:sym typeface="Roboto"/>
              <a:rtl val="0"/>
            </a:endParaRPr>
          </a:p>
        </p:txBody>
      </p:sp>
      <p:pic>
        <p:nvPicPr>
          <p:cNvPr id="31" name="Imagen 30" descr="Gráfico, Histograma&#10;&#10;Descripción generada automáticamente">
            <a:extLst>
              <a:ext uri="{FF2B5EF4-FFF2-40B4-BE49-F238E27FC236}">
                <a16:creationId xmlns:a16="http://schemas.microsoft.com/office/drawing/2014/main" xmlns="" id="{260A8EF6-3812-4631-B632-7FB8A1C95B6C}"/>
              </a:ext>
            </a:extLst>
          </p:cNvPr>
          <p:cNvPicPr/>
          <p:nvPr/>
        </p:nvPicPr>
        <p:blipFill rotWithShape="1">
          <a:blip r:embed="rId6">
            <a:extLst>
              <a:ext uri="{28A0092B-C50C-407E-A947-70E740481C1C}">
                <a14:useLocalDpi xmlns:a14="http://schemas.microsoft.com/office/drawing/2010/main" val="0"/>
              </a:ext>
            </a:extLst>
          </a:blip>
          <a:srcRect l="31092" t="37118" b="18340"/>
          <a:stretch/>
        </p:blipFill>
        <p:spPr bwMode="auto">
          <a:xfrm>
            <a:off x="1088204" y="1876543"/>
            <a:ext cx="1029879" cy="888727"/>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xmlns="" id="{3F446B75-2D28-40F3-9530-780E602D1CA1}"/>
              </a:ext>
            </a:extLst>
          </p:cNvPr>
          <p:cNvSpPr txBox="1"/>
          <p:nvPr/>
        </p:nvSpPr>
        <p:spPr>
          <a:xfrm>
            <a:off x="366221" y="3438939"/>
            <a:ext cx="1996086" cy="995272"/>
          </a:xfrm>
          <a:prstGeom prst="rect">
            <a:avLst/>
          </a:prstGeom>
          <a:noFill/>
        </p:spPr>
        <p:txBody>
          <a:bodyPr wrap="square" rtlCol="0">
            <a:spAutoFit/>
          </a:bodyPr>
          <a:lstStyle/>
          <a:p>
            <a:pPr algn="ctr"/>
            <a:r>
              <a:rPr lang="es-ES" dirty="0"/>
              <a:t>Función de</a:t>
            </a:r>
          </a:p>
          <a:p>
            <a:pPr algn="ctr"/>
            <a:r>
              <a:rPr lang="es-ES" dirty="0"/>
              <a:t>Distribución</a:t>
            </a:r>
          </a:p>
          <a:p>
            <a:pPr algn="ctr"/>
            <a:r>
              <a:rPr lang="es-ES" dirty="0"/>
              <a:t>de Probabilidad.</a:t>
            </a:r>
            <a:endParaRPr lang="es-EC" dirty="0"/>
          </a:p>
        </p:txBody>
      </p:sp>
      <p:sp>
        <p:nvSpPr>
          <p:cNvPr id="8" name="Flecha: a la derecha 7">
            <a:extLst>
              <a:ext uri="{FF2B5EF4-FFF2-40B4-BE49-F238E27FC236}">
                <a16:creationId xmlns:a16="http://schemas.microsoft.com/office/drawing/2014/main" xmlns="" id="{837AE140-CB19-498D-93F7-04CEDA192DC6}"/>
              </a:ext>
            </a:extLst>
          </p:cNvPr>
          <p:cNvSpPr/>
          <p:nvPr/>
        </p:nvSpPr>
        <p:spPr>
          <a:xfrm rot="8700709">
            <a:off x="7735516" y="5232636"/>
            <a:ext cx="10078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Shape 82">
            <a:extLst>
              <a:ext uri="{FF2B5EF4-FFF2-40B4-BE49-F238E27FC236}">
                <a16:creationId xmlns:a16="http://schemas.microsoft.com/office/drawing/2014/main" xmlns="" id="{17D290F8-DA10-4E19-B89B-87C356625642}"/>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3B6C1003-1DD7-411D-8AE6-B9C9E982A51A}"/>
                  </a:ext>
                </a:extLst>
              </p:cNvPr>
              <p:cNvSpPr txBox="1"/>
              <p:nvPr/>
            </p:nvSpPr>
            <p:spPr>
              <a:xfrm>
                <a:off x="1267631" y="5545581"/>
                <a:ext cx="7116787" cy="8470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m:t>
                      </m:r>
                      <m:d>
                        <m:dPr>
                          <m:ctrlPr>
                            <a:rPr lang="es-EC" sz="1800" i="1">
                              <a:solidFill>
                                <a:srgbClr val="000000"/>
                              </a:solidFill>
                              <a:effectLst/>
                              <a:latin typeface="Cambria Math" panose="02040503050406030204" pitchFamily="18" charset="0"/>
                              <a:cs typeface="Times New Roman" panose="02020603050405020304" pitchFamily="18" charset="0"/>
                            </a:rPr>
                          </m:ctrlPr>
                        </m:dPr>
                        <m:e>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s-EC" sz="1800" i="1">
                              <a:solidFill>
                                <a:srgbClr val="000000"/>
                              </a:solidFill>
                              <a:effectLst/>
                              <a:latin typeface="Cambria Math" panose="02040503050406030204" pitchFamily="18" charset="0"/>
                              <a:cs typeface="Times New Roman" panose="02020603050405020304" pitchFamily="18" charset="0"/>
                            </a:rPr>
                          </m:ctrlPr>
                        </m:naryPr>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i</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ck</m:t>
                          </m:r>
                          <m:f>
                            <m:fPr>
                              <m:ctrlPr>
                                <a:rPr lang="es-EC" sz="1800" i="1" smtClean="0">
                                  <a:solidFill>
                                    <a:srgbClr val="000000"/>
                                  </a:solidFill>
                                  <a:effectLst/>
                                  <a:latin typeface="Cambria Math" panose="02040503050406030204" pitchFamily="18" charset="0"/>
                                  <a:cs typeface="Times New Roman" panose="02020603050405020304" pitchFamily="18" charset="0"/>
                                </a:rPr>
                              </m:ctrlPr>
                            </m:fPr>
                            <m:num>
                              <m:sSup>
                                <m:sSupPr>
                                  <m:ctrlPr>
                                    <a:rPr lang="es-EC" sz="1800" i="1">
                                      <a:solidFill>
                                        <a:srgbClr val="000000"/>
                                      </a:solidFill>
                                      <a:effectLst/>
                                      <a:latin typeface="Cambria Math" panose="020405030504060302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800" i="1">
                                      <a:solidFill>
                                        <a:srgbClr val="000000"/>
                                      </a:solidFill>
                                      <a:effectLst/>
                                      <a:latin typeface="Cambria Math" panose="02040503050406030204" pitchFamily="18" charset="0"/>
                                      <a:ea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b>
                                  </m:sSub>
                                  <m:r>
                                    <a:rPr lang="en-US" sz="1800" i="1">
                                      <a:solidFill>
                                        <a:srgbClr val="000000"/>
                                      </a:solidFill>
                                      <a:effectLst/>
                                      <a:latin typeface="Cambria Math" panose="02040503050406030204" pitchFamily="18" charset="0"/>
                                      <a:ea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1 </m:t>
                                      </m:r>
                                    </m:sub>
                                  </m:sSub>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1800" i="1">
                                      <a:solidFill>
                                        <a:srgbClr val="000000"/>
                                      </a:solidFill>
                                      <a:effectLst/>
                                      <a:latin typeface="Cambria Math" panose="02040503050406030204" pitchFamily="18" charset="0"/>
                                      <a:ea typeface="Times New Roman" panose="02020603050405020304" pitchFamily="18" charset="0"/>
                                    </a:rPr>
                                    <m:t>−</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num>
                            <m:den>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 </m:t>
                              </m:r>
                              <m:sSup>
                                <m:sSupPr>
                                  <m:ctrlPr>
                                    <a:rPr lang="es-EC" sz="1800" i="1">
                                      <a:solidFill>
                                        <a:srgbClr val="000000"/>
                                      </a:solidFill>
                                      <a:effectLst/>
                                      <a:latin typeface="Cambria Math" panose="02040503050406030204" pitchFamily="18" charset="0"/>
                                      <a:cs typeface="Times New Roman" panose="02020603050405020304" pitchFamily="18" charset="0"/>
                                    </a:rPr>
                                  </m:ctrlPr>
                                </m:sSupPr>
                                <m:e>
                                  <m:sSup>
                                    <m:sSupPr>
                                      <m:ctrlPr>
                                        <a:rPr lang="es-EC" sz="1800" i="1">
                                          <a:solidFill>
                                            <a:srgbClr val="000000"/>
                                          </a:solidFill>
                                          <a:effectLst/>
                                          <a:latin typeface="Cambria Math" panose="02040503050406030204" pitchFamily="18" charset="0"/>
                                          <a:cs typeface="Times New Roman" panose="02020603050405020304" pitchFamily="18" charset="0"/>
                                        </a:rPr>
                                      </m:ctrlPr>
                                    </m:sSup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800" i="1">
                                          <a:solidFill>
                                            <a:srgbClr val="000000"/>
                                          </a:solidFill>
                                          <a:effectLst/>
                                          <a:latin typeface="Cambria Math" panose="02040503050406030204" pitchFamily="18" charset="0"/>
                                          <a:ea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b>
                                      </m:sSub>
                                      <m:r>
                                        <a:rPr lang="en-US" sz="1800" i="1">
                                          <a:solidFill>
                                            <a:srgbClr val="000000"/>
                                          </a:solidFill>
                                          <a:effectLst/>
                                          <a:latin typeface="Cambria Math" panose="02040503050406030204" pitchFamily="18" charset="0"/>
                                          <a:ea typeface="Times New Roman" panose="02020603050405020304" pitchFamily="18" charset="0"/>
                                        </a:rPr>
                                        <m:t>−</m:t>
                                      </m:r>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1 </m:t>
                                          </m:r>
                                        </m:sub>
                                      </m:sSub>
                                      <m:sSub>
                                        <m:sSubPr>
                                          <m:ctrlPr>
                                            <a:rPr lang="es-EC" sz="1800" i="1">
                                              <a:solidFill>
                                                <a:srgbClr val="000000"/>
                                              </a:solidFill>
                                              <a:effectLst/>
                                              <a:latin typeface="Cambria Math" panose="02040503050406030204" pitchFamily="18" charset="0"/>
                                              <a:cs typeface="Times New Roman" panose="02020603050405020304" pitchFamily="18" charset="0"/>
                                            </a:rPr>
                                          </m:ctrlPr>
                                        </m:sSub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sup>
                                  </m:sSup>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den>
                          </m:f>
                        </m:e>
                      </m:nary>
                    </m:oMath>
                  </m:oMathPara>
                </a14:m>
                <a:endParaRPr lang="es-EC" dirty="0"/>
              </a:p>
            </p:txBody>
          </p:sp>
        </mc:Choice>
        <mc:Fallback xmlns="">
          <p:sp>
            <p:nvSpPr>
              <p:cNvPr id="13" name="CuadroTexto 12">
                <a:extLst>
                  <a:ext uri="{FF2B5EF4-FFF2-40B4-BE49-F238E27FC236}">
                    <a16:creationId xmlns:a16="http://schemas.microsoft.com/office/drawing/2014/main" id="{3B6C1003-1DD7-411D-8AE6-B9C9E982A51A}"/>
                  </a:ext>
                </a:extLst>
              </p:cNvPr>
              <p:cNvSpPr txBox="1">
                <a:spLocks noRot="1" noChangeAspect="1" noMove="1" noResize="1" noEditPoints="1" noAdjustHandles="1" noChangeArrowheads="1" noChangeShapeType="1" noTextEdit="1"/>
              </p:cNvSpPr>
              <p:nvPr/>
            </p:nvSpPr>
            <p:spPr>
              <a:xfrm>
                <a:off x="1267631" y="5545581"/>
                <a:ext cx="7116787" cy="847027"/>
              </a:xfrm>
              <a:prstGeom prst="rect">
                <a:avLst/>
              </a:prstGeom>
              <a:blipFill>
                <a:blip r:embed="rId7"/>
                <a:stretch>
                  <a:fillRect/>
                </a:stretch>
              </a:blipFill>
            </p:spPr>
            <p:txBody>
              <a:bodyPr/>
              <a:lstStyle/>
              <a:p>
                <a:r>
                  <a:rPr lang="es-EC">
                    <a:noFill/>
                  </a:rPr>
                  <a:t> </a:t>
                </a:r>
              </a:p>
            </p:txBody>
          </p:sp>
        </mc:Fallback>
      </mc:AlternateContent>
      <p:sp>
        <p:nvSpPr>
          <p:cNvPr id="39" name="Shape 3014">
            <a:extLst>
              <a:ext uri="{FF2B5EF4-FFF2-40B4-BE49-F238E27FC236}">
                <a16:creationId xmlns:a16="http://schemas.microsoft.com/office/drawing/2014/main" xmlns="" id="{C0AADB7D-5AA4-459E-B380-4206A05860A5}"/>
              </a:ext>
            </a:extLst>
          </p:cNvPr>
          <p:cNvSpPr/>
          <p:nvPr/>
        </p:nvSpPr>
        <p:spPr>
          <a:xfrm rot="18825372" flipH="1">
            <a:off x="616887" y="5492074"/>
            <a:ext cx="1967223" cy="663555"/>
          </a:xfrm>
          <a:prstGeom prst="parallelogram">
            <a:avLst>
              <a:gd name="adj" fmla="val 51853"/>
            </a:avLst>
          </a:prstGeom>
          <a:solidFill>
            <a:schemeClr val="accent1"/>
          </a:solidFill>
          <a:ln>
            <a:noFill/>
          </a:ln>
        </p:spPr>
        <p:txBody>
          <a:bodyPr lIns="91425" tIns="45700" rIns="91425" bIns="45700" anchor="ctr" anchorCtr="0">
            <a:noAutofit/>
          </a:bodyPr>
          <a:lstStyle/>
          <a:p>
            <a:pPr algn="ctr"/>
            <a:r>
              <a:rPr lang="es-ES" sz="1800" dirty="0">
                <a:solidFill>
                  <a:schemeClr val="lt1"/>
                </a:solidFill>
                <a:highlight>
                  <a:srgbClr val="000080"/>
                </a:highlight>
                <a:latin typeface="Century Gothic" panose="020B0502020202020204" pitchFamily="34" charset="0"/>
                <a:ea typeface="Roboto Condensed"/>
                <a:cs typeface="Roboto Condensed"/>
                <a:sym typeface="Roboto Condensed"/>
              </a:rPr>
              <a:t>logaritmos</a:t>
            </a:r>
            <a:endParaRPr sz="1800" dirty="0">
              <a:solidFill>
                <a:schemeClr val="lt1"/>
              </a:solidFill>
              <a:highlight>
                <a:srgbClr val="000080"/>
              </a:highlight>
              <a:latin typeface="Century Gothic" panose="020B0502020202020204" pitchFamily="34" charset="0"/>
              <a:ea typeface="Roboto Condensed"/>
              <a:cs typeface="Roboto Condensed"/>
              <a:sym typeface="Roboto Condensed"/>
            </a:endParaRPr>
          </a:p>
        </p:txBody>
      </p:sp>
    </p:spTree>
    <p:extLst>
      <p:ext uri="{BB962C8B-B14F-4D97-AF65-F5344CB8AC3E}">
        <p14:creationId xmlns:p14="http://schemas.microsoft.com/office/powerpoint/2010/main" val="238869407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0"/>
                                        </p:tgtEl>
                                        <p:attrNameLst>
                                          <p:attrName>style.visibility</p:attrName>
                                        </p:attrNameLst>
                                      </p:cBhvr>
                                      <p:to>
                                        <p:strVal val="visible"/>
                                      </p:to>
                                    </p:set>
                                    <p:anim calcmode="lin" valueType="num">
                                      <p:cBhvr additive="base">
                                        <p:cTn id="7" dur="500"/>
                                        <p:tgtEl>
                                          <p:spTgt spid="1550"/>
                                        </p:tgtEl>
                                        <p:attrNameLst>
                                          <p:attrName>ppt_w</p:attrName>
                                        </p:attrNameLst>
                                      </p:cBhvr>
                                      <p:tavLst>
                                        <p:tav tm="0">
                                          <p:val>
                                            <p:strVal val="0"/>
                                          </p:val>
                                        </p:tav>
                                        <p:tav tm="100000">
                                          <p:val>
                                            <p:strVal val="#ppt_w"/>
                                          </p:val>
                                        </p:tav>
                                      </p:tavLst>
                                    </p:anim>
                                    <p:anim calcmode="lin" valueType="num">
                                      <p:cBhvr additive="base">
                                        <p:cTn id="8" dur="500"/>
                                        <p:tgtEl>
                                          <p:spTgt spid="155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p:tgtEl>
                                          <p:spTgt spid="35"/>
                                        </p:tgtEl>
                                        <p:attrNameLst>
                                          <p:attrName>ppt_w</p:attrName>
                                        </p:attrNameLst>
                                      </p:cBhvr>
                                      <p:tavLst>
                                        <p:tav tm="0">
                                          <p:val>
                                            <p:strVal val="0"/>
                                          </p:val>
                                        </p:tav>
                                        <p:tav tm="100000">
                                          <p:val>
                                            <p:strVal val="#ppt_w"/>
                                          </p:val>
                                        </p:tav>
                                      </p:tavLst>
                                    </p:anim>
                                    <p:anim calcmode="lin" valueType="num">
                                      <p:cBhvr additive="base">
                                        <p:cTn id="17" dur="500"/>
                                        <p:tgtEl>
                                          <p:spTgt spid="35"/>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500"/>
                            </p:stCondLst>
                            <p:childTnLst>
                              <p:par>
                                <p:cTn id="22" presetID="1" presetClass="entr" presetSubtype="0" fill="hold" grpId="0" nodeType="afterEffect">
                                  <p:stCondLst>
                                    <p:cond delay="250"/>
                                  </p:stCondLst>
                                  <p:childTnLst>
                                    <p:set>
                                      <p:cBhvr>
                                        <p:cTn id="23" dur="1" fill="hold">
                                          <p:stCondLst>
                                            <p:cond delay="0"/>
                                          </p:stCondLst>
                                        </p:cTn>
                                        <p:tgtEl>
                                          <p:spTgt spid="39"/>
                                        </p:tgtEl>
                                        <p:attrNameLst>
                                          <p:attrName>style.visibility</p:attrName>
                                        </p:attrNameLst>
                                      </p:cBhvr>
                                      <p:to>
                                        <p:strVal val="visible"/>
                                      </p:to>
                                    </p:set>
                                  </p:childTnLst>
                                </p:cTn>
                              </p:par>
                            </p:childTnLst>
                          </p:cTn>
                        </p:par>
                        <p:par>
                          <p:cTn id="24" fill="hold">
                            <p:stCondLst>
                              <p:cond delay="1750"/>
                            </p:stCondLst>
                            <p:childTnLst>
                              <p:par>
                                <p:cTn id="25" presetID="1" presetClass="entr" presetSubtype="0" fill="hold" grpId="0" nodeType="after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par>
                          <p:cTn id="27" fill="hold">
                            <p:stCondLst>
                              <p:cond delay="1760"/>
                            </p:stCondLst>
                            <p:childTnLst>
                              <p:par>
                                <p:cTn id="28" presetID="1" presetClass="entr" presetSubtype="0" fill="hold" nodeType="afterEffect">
                                  <p:stCondLst>
                                    <p:cond delay="0"/>
                                  </p:stCondLst>
                                  <p:childTnLst>
                                    <p:set>
                                      <p:cBhvr>
                                        <p:cTn id="29" dur="1" fill="hold">
                                          <p:stCondLst>
                                            <p:cond delay="0"/>
                                          </p:stCondLst>
                                        </p:cTn>
                                        <p:tgtEl>
                                          <p:spTgt spid="46">
                                            <p:txEl>
                                              <p:pRg st="0" end="0"/>
                                            </p:txEl>
                                          </p:spTgt>
                                        </p:tgtEl>
                                        <p:attrNameLst>
                                          <p:attrName>style.visibility</p:attrName>
                                        </p:attrNameLst>
                                      </p:cBhvr>
                                      <p:to>
                                        <p:strVal val="visible"/>
                                      </p:to>
                                    </p:set>
                                  </p:childTnLst>
                                </p:cTn>
                              </p:par>
                            </p:childTnLst>
                          </p:cTn>
                        </p:par>
                        <p:par>
                          <p:cTn id="30" fill="hold">
                            <p:stCondLst>
                              <p:cond delay="1760"/>
                            </p:stCondLst>
                            <p:childTnLst>
                              <p:par>
                                <p:cTn id="31" presetID="1" presetClass="entr" presetSubtype="0" fill="hold" nodeType="afterEffect">
                                  <p:stCondLst>
                                    <p:cond delay="0"/>
                                  </p:stCondLst>
                                  <p:childTnLst>
                                    <p:set>
                                      <p:cBhvr>
                                        <p:cTn id="32" dur="1" fill="hold">
                                          <p:stCondLst>
                                            <p:cond delay="0"/>
                                          </p:stCondLst>
                                        </p:cTn>
                                        <p:tgtEl>
                                          <p:spTgt spid="46">
                                            <p:txEl>
                                              <p:pRg st="3" end="3"/>
                                            </p:txEl>
                                          </p:spTgt>
                                        </p:tgtEl>
                                        <p:attrNameLst>
                                          <p:attrName>style.visibility</p:attrName>
                                        </p:attrNameLst>
                                      </p:cBhvr>
                                      <p:to>
                                        <p:strVal val="visible"/>
                                      </p:to>
                                    </p:set>
                                  </p:childTnLst>
                                </p:cTn>
                              </p:par>
                            </p:childTnLst>
                          </p:cTn>
                        </p:par>
                        <p:par>
                          <p:cTn id="33" fill="hold">
                            <p:stCondLst>
                              <p:cond delay="1760"/>
                            </p:stCondLst>
                            <p:childTnLst>
                              <p:par>
                                <p:cTn id="34" presetID="22" presetClass="entr" presetSubtype="4"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2000"/>
                                        <p:tgtEl>
                                          <p:spTgt spid="47"/>
                                        </p:tgtEl>
                                      </p:cBhvr>
                                    </p:animEffect>
                                  </p:childTnLst>
                                </p:cTn>
                              </p:par>
                            </p:childTnLst>
                          </p:cTn>
                        </p:par>
                        <p:par>
                          <p:cTn id="37" fill="hold">
                            <p:stCondLst>
                              <p:cond delay="376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500"/>
                                        <p:tgtEl>
                                          <p:spTgt spid="3"/>
                                        </p:tgtEl>
                                      </p:cBhvr>
                                    </p:animEffect>
                                  </p:childTnLst>
                                </p:cTn>
                              </p:par>
                            </p:childTnLst>
                          </p:cTn>
                        </p:par>
                        <p:par>
                          <p:cTn id="41" fill="hold">
                            <p:stCondLst>
                              <p:cond delay="6260"/>
                            </p:stCondLst>
                            <p:childTnLst>
                              <p:par>
                                <p:cTn id="42" presetID="2" presetClass="entr" presetSubtype="4"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676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fltVal val="0"/>
                                          </p:val>
                                        </p:tav>
                                        <p:tav tm="100000">
                                          <p:val>
                                            <p:strVal val="#ppt_w"/>
                                          </p:val>
                                        </p:tav>
                                      </p:tavLst>
                                    </p:anim>
                                    <p:anim calcmode="lin" valueType="num">
                                      <p:cBhvr>
                                        <p:cTn id="50" dur="2000" fill="hold"/>
                                        <p:tgtEl>
                                          <p:spTgt spid="13"/>
                                        </p:tgtEl>
                                        <p:attrNameLst>
                                          <p:attrName>ppt_h</p:attrName>
                                        </p:attrNameLst>
                                      </p:cBhvr>
                                      <p:tavLst>
                                        <p:tav tm="0">
                                          <p:val>
                                            <p:fltVal val="0"/>
                                          </p:val>
                                        </p:tav>
                                        <p:tav tm="100000">
                                          <p:val>
                                            <p:strVal val="#ppt_h"/>
                                          </p:val>
                                        </p:tav>
                                      </p:tavLst>
                                    </p:anim>
                                    <p:animEffect transition="in" filter="fade">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 grpId="0"/>
      <p:bldP spid="7" grpId="0"/>
      <p:bldP spid="8" grpId="0" animBg="1"/>
      <p:bldP spid="13"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Rectángulo 1"/>
          <p:cNvSpPr/>
          <p:nvPr/>
        </p:nvSpPr>
        <p:spPr>
          <a:xfrm>
            <a:off x="1569901" y="538053"/>
            <a:ext cx="184731" cy="707886"/>
          </a:xfrm>
          <a:prstGeom prst="rect">
            <a:avLst/>
          </a:prstGeom>
        </p:spPr>
        <p:txBody>
          <a:bodyPr wrap="none">
            <a:spAutoFit/>
          </a:bodyPr>
          <a:lstStyle/>
          <a:p>
            <a:endParaRPr lang="es-EC" altLang="ko-KR" sz="4000" b="1" dirty="0">
              <a:solidFill>
                <a:schemeClr val="accent1"/>
              </a:solidFill>
              <a:latin typeface="Century Gothic" panose="020B0502020202020204" pitchFamily="34" charset="0"/>
              <a:ea typeface="Open Sans" panose="020B0606030504020204" pitchFamily="34" charset="0"/>
              <a:cs typeface="Open Sans" panose="020B0606030504020204" pitchFamily="34" charset="0"/>
            </a:endParaRPr>
          </a:p>
        </p:txBody>
      </p:sp>
      <p:pic>
        <p:nvPicPr>
          <p:cNvPr id="50" name="Imagen 49"/>
          <p:cNvPicPr>
            <a:picLocks noChangeAspect="1"/>
          </p:cNvPicPr>
          <p:nvPr/>
        </p:nvPicPr>
        <p:blipFill rotWithShape="1">
          <a:blip r:embed="rId3"/>
          <a:srcRect t="861" r="6854"/>
          <a:stretch/>
        </p:blipFill>
        <p:spPr>
          <a:xfrm>
            <a:off x="9200734" y="394671"/>
            <a:ext cx="647203" cy="570432"/>
          </a:xfrm>
          <a:prstGeom prst="rect">
            <a:avLst/>
          </a:prstGeom>
        </p:spPr>
      </p:pic>
      <p:sp>
        <p:nvSpPr>
          <p:cNvPr id="4" name="Shape 82">
            <a:extLst>
              <a:ext uri="{FF2B5EF4-FFF2-40B4-BE49-F238E27FC236}">
                <a16:creationId xmlns:a16="http://schemas.microsoft.com/office/drawing/2014/main" xmlns="" id="{5F0102E3-C316-42BE-BB23-8E4EF6C627E2}"/>
              </a:ext>
            </a:extLst>
          </p:cNvPr>
          <p:cNvSpPr/>
          <p:nvPr/>
        </p:nvSpPr>
        <p:spPr>
          <a:xfrm>
            <a:off x="200170" y="212035"/>
            <a:ext cx="9505659" cy="6645965"/>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grpSp>
        <p:nvGrpSpPr>
          <p:cNvPr id="55" name="Shape 2725">
            <a:extLst>
              <a:ext uri="{FF2B5EF4-FFF2-40B4-BE49-F238E27FC236}">
                <a16:creationId xmlns:a16="http://schemas.microsoft.com/office/drawing/2014/main" xmlns="" id="{982DE969-5CAA-42DF-A692-FD20B5DC62D7}"/>
              </a:ext>
            </a:extLst>
          </p:cNvPr>
          <p:cNvGrpSpPr/>
          <p:nvPr/>
        </p:nvGrpSpPr>
        <p:grpSpPr>
          <a:xfrm>
            <a:off x="802575" y="391344"/>
            <a:ext cx="837606" cy="750746"/>
            <a:chOff x="5416470" y="1238591"/>
            <a:chExt cx="762185" cy="750746"/>
          </a:xfrm>
        </p:grpSpPr>
        <p:sp>
          <p:nvSpPr>
            <p:cNvPr id="56" name="Shape 2726">
              <a:extLst>
                <a:ext uri="{FF2B5EF4-FFF2-40B4-BE49-F238E27FC236}">
                  <a16:creationId xmlns:a16="http://schemas.microsoft.com/office/drawing/2014/main" xmlns="" id="{5BB9E1B5-BE59-4785-B11D-9956888F1D4E}"/>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57" name="Shape 2727">
              <a:extLst>
                <a:ext uri="{FF2B5EF4-FFF2-40B4-BE49-F238E27FC236}">
                  <a16:creationId xmlns:a16="http://schemas.microsoft.com/office/drawing/2014/main" xmlns="" id="{043C6423-AEBD-4E31-A929-71A703A423DE}"/>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9" name="Shape 2728">
              <a:extLst>
                <a:ext uri="{FF2B5EF4-FFF2-40B4-BE49-F238E27FC236}">
                  <a16:creationId xmlns:a16="http://schemas.microsoft.com/office/drawing/2014/main" xmlns="" id="{2C9A79FD-72BB-4205-84A6-EDAD85D00ACB}"/>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4" name="Shape 2729">
              <a:extLst>
                <a:ext uri="{FF2B5EF4-FFF2-40B4-BE49-F238E27FC236}">
                  <a16:creationId xmlns:a16="http://schemas.microsoft.com/office/drawing/2014/main" xmlns="" id="{395DEF5B-8957-41DF-BB10-E48301D72C65}"/>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5" name="Shape 2730">
              <a:extLst>
                <a:ext uri="{FF2B5EF4-FFF2-40B4-BE49-F238E27FC236}">
                  <a16:creationId xmlns:a16="http://schemas.microsoft.com/office/drawing/2014/main" xmlns="" id="{4426279C-51BA-4ECA-9AE5-0863E3C67742}"/>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66" name="Shape 2766">
            <a:extLst>
              <a:ext uri="{FF2B5EF4-FFF2-40B4-BE49-F238E27FC236}">
                <a16:creationId xmlns:a16="http://schemas.microsoft.com/office/drawing/2014/main" xmlns="" id="{BF8437E3-2C84-42DA-9DA4-C3F85709601B}"/>
              </a:ext>
            </a:extLst>
          </p:cNvPr>
          <p:cNvSpPr txBox="1">
            <a:spLocks noGrp="1"/>
          </p:cNvSpPr>
          <p:nvPr>
            <p:ph type="title"/>
          </p:nvPr>
        </p:nvSpPr>
        <p:spPr>
          <a:xfrm>
            <a:off x="1397623" y="441872"/>
            <a:ext cx="7456199" cy="656615"/>
          </a:xfrm>
          <a:prstGeom prst="rect">
            <a:avLst/>
          </a:prstGeom>
        </p:spPr>
        <p:txBody>
          <a:bodyPr lIns="91425" tIns="91425" rIns="91425" bIns="91425" anchor="ctr" anchorCtr="0">
            <a:noAutofit/>
          </a:bodyPr>
          <a:lstStyle/>
          <a:p>
            <a:r>
              <a:rPr lang="en-US" sz="5400" dirty="0">
                <a:solidFill>
                  <a:schemeClr val="accent1"/>
                </a:solidFill>
                <a:latin typeface="Century Gothic" panose="020B0502020202020204" pitchFamily="34" charset="0"/>
              </a:rPr>
              <a:t>RESULTADOS </a:t>
            </a:r>
          </a:p>
        </p:txBody>
      </p:sp>
      <p:pic>
        <p:nvPicPr>
          <p:cNvPr id="82" name="Imagen 81">
            <a:extLst>
              <a:ext uri="{FF2B5EF4-FFF2-40B4-BE49-F238E27FC236}">
                <a16:creationId xmlns:a16="http://schemas.microsoft.com/office/drawing/2014/main" xmlns="" id="{29BC658D-41F7-425C-A7E0-747C3C749D35}"/>
              </a:ext>
            </a:extLst>
          </p:cNvPr>
          <p:cNvPicPr/>
          <p:nvPr/>
        </p:nvPicPr>
        <p:blipFill>
          <a:blip r:embed="rId4" cstate="print"/>
          <a:srcRect/>
          <a:stretch>
            <a:fillRect/>
          </a:stretch>
        </p:blipFill>
        <p:spPr bwMode="auto">
          <a:xfrm>
            <a:off x="451407" y="1203689"/>
            <a:ext cx="9003185" cy="5234374"/>
          </a:xfrm>
          <a:prstGeom prst="rect">
            <a:avLst/>
          </a:prstGeom>
          <a:noFill/>
          <a:ln w="9525">
            <a:noFill/>
            <a:miter lim="800000"/>
            <a:headEnd/>
            <a:tailEnd/>
          </a:ln>
        </p:spPr>
      </p:pic>
      <p:sp>
        <p:nvSpPr>
          <p:cNvPr id="6" name="Rectángulo 5">
            <a:extLst>
              <a:ext uri="{FF2B5EF4-FFF2-40B4-BE49-F238E27FC236}">
                <a16:creationId xmlns:a16="http://schemas.microsoft.com/office/drawing/2014/main" xmlns="" id="{6E93466B-9525-448A-8430-EBE474F18EEC}"/>
              </a:ext>
            </a:extLst>
          </p:cNvPr>
          <p:cNvSpPr/>
          <p:nvPr/>
        </p:nvSpPr>
        <p:spPr>
          <a:xfrm>
            <a:off x="1854868" y="1218667"/>
            <a:ext cx="3749744" cy="400110"/>
          </a:xfrm>
          <a:prstGeom prst="rect">
            <a:avLst/>
          </a:prstGeom>
          <a:noFill/>
        </p:spPr>
        <p:txBody>
          <a:bodyPr wrap="none" lIns="91440" tIns="45720" rIns="91440" bIns="45720">
            <a:spAutoFit/>
          </a:bodyPr>
          <a:lstStyle/>
          <a:p>
            <a:pPr algn="ctr"/>
            <a:r>
              <a:rPr lang="es-E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REGRESIÓN LINEAL SIMPLE</a:t>
            </a:r>
          </a:p>
        </p:txBody>
      </p:sp>
      <p:pic>
        <p:nvPicPr>
          <p:cNvPr id="7" name="Picture 2" descr="Nueva imagen de un banco genera críticas en las redes sociales de Ecuador">
            <a:extLst>
              <a:ext uri="{FF2B5EF4-FFF2-40B4-BE49-F238E27FC236}">
                <a16:creationId xmlns:a16="http://schemas.microsoft.com/office/drawing/2014/main" xmlns="" id="{D38A2A9A-4AEF-4C92-A6AB-A52E781A8C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426" r="22778"/>
          <a:stretch/>
        </p:blipFill>
        <p:spPr bwMode="auto">
          <a:xfrm>
            <a:off x="7886449" y="387561"/>
            <a:ext cx="1078841" cy="100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7622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
            <a:extLst>
              <a:ext uri="{FF2B5EF4-FFF2-40B4-BE49-F238E27FC236}">
                <a16:creationId xmlns:a16="http://schemas.microsoft.com/office/drawing/2014/main" xmlns="" id="{0378D250-BAF8-404B-8786-5D108FE10CD6}"/>
              </a:ext>
            </a:extLst>
          </p:cNvPr>
          <p:cNvSpPr/>
          <p:nvPr/>
        </p:nvSpPr>
        <p:spPr>
          <a:xfrm rot="18805991">
            <a:off x="5854458" y="1498346"/>
            <a:ext cx="332185" cy="37559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950" b="0" i="0" u="none" strike="noStrike" kern="1200" cap="none" spc="0" normalizeH="0" baseline="0" noProof="0">
              <a:ln>
                <a:noFill/>
              </a:ln>
              <a:solidFill>
                <a:prstClr val="black"/>
              </a:solidFill>
              <a:effectLst/>
              <a:uLnTx/>
              <a:uFillTx/>
              <a:latin typeface="Century Gothic" panose="020B0502020202020204" pitchFamily="34" charset="0"/>
              <a:ea typeface="맑은 고딕" panose="020B0503020000020004" pitchFamily="34" charset="-127"/>
            </a:endParaRPr>
          </a:p>
        </p:txBody>
      </p:sp>
      <p:sp>
        <p:nvSpPr>
          <p:cNvPr id="19" name="Block Arc 11">
            <a:extLst>
              <a:ext uri="{FF2B5EF4-FFF2-40B4-BE49-F238E27FC236}">
                <a16:creationId xmlns:a16="http://schemas.microsoft.com/office/drawing/2014/main" xmlns="" id="{A52A988B-6D9D-4390-B485-B1792097BCE6}"/>
              </a:ext>
            </a:extLst>
          </p:cNvPr>
          <p:cNvSpPr/>
          <p:nvPr/>
        </p:nvSpPr>
        <p:spPr>
          <a:xfrm rot="10800000">
            <a:off x="4678483" y="1461246"/>
            <a:ext cx="117000" cy="1950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950" b="0" i="0" u="none" strike="noStrike" kern="1200" cap="none" spc="0" normalizeH="0" baseline="0" noProof="0">
              <a:ln>
                <a:noFill/>
              </a:ln>
              <a:solidFill>
                <a:prstClr val="black"/>
              </a:solidFill>
              <a:effectLst/>
              <a:uLnTx/>
              <a:uFillTx/>
              <a:latin typeface="Century Gothic" panose="020B0502020202020204" pitchFamily="34" charset="0"/>
              <a:ea typeface="맑은 고딕" panose="020B0503020000020004" pitchFamily="34" charset="-127"/>
            </a:endParaRPr>
          </a:p>
        </p:txBody>
      </p:sp>
      <p:sp>
        <p:nvSpPr>
          <p:cNvPr id="21" name="Rounded Rectangle 25">
            <a:extLst>
              <a:ext uri="{FF2B5EF4-FFF2-40B4-BE49-F238E27FC236}">
                <a16:creationId xmlns:a16="http://schemas.microsoft.com/office/drawing/2014/main" xmlns="" id="{6C848787-674F-43FD-AA41-F4B860C87DD6}"/>
              </a:ext>
            </a:extLst>
          </p:cNvPr>
          <p:cNvSpPr/>
          <p:nvPr/>
        </p:nvSpPr>
        <p:spPr>
          <a:xfrm>
            <a:off x="7249611" y="1528126"/>
            <a:ext cx="298941" cy="314377"/>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950" b="0" i="0" u="none" strike="noStrike" kern="1200" cap="none" spc="0" normalizeH="0" baseline="0" noProof="0">
              <a:ln>
                <a:noFill/>
              </a:ln>
              <a:solidFill>
                <a:prstClr val="white"/>
              </a:solidFill>
              <a:effectLst/>
              <a:uLnTx/>
              <a:uFillTx/>
              <a:latin typeface="Century Gothic" panose="020B0502020202020204" pitchFamily="34" charset="0"/>
              <a:ea typeface="맑은 고딕" panose="020B0503020000020004" pitchFamily="34" charset="-127"/>
            </a:endParaRPr>
          </a:p>
        </p:txBody>
      </p:sp>
      <p:sp>
        <p:nvSpPr>
          <p:cNvPr id="29" name="TextBox 28">
            <a:extLst>
              <a:ext uri="{FF2B5EF4-FFF2-40B4-BE49-F238E27FC236}">
                <a16:creationId xmlns:a16="http://schemas.microsoft.com/office/drawing/2014/main" xmlns="" id="{9E97F77A-265B-4958-B86A-BBD144C8198C}"/>
              </a:ext>
            </a:extLst>
          </p:cNvPr>
          <p:cNvSpPr txBox="1"/>
          <p:nvPr/>
        </p:nvSpPr>
        <p:spPr>
          <a:xfrm>
            <a:off x="1686070" y="382505"/>
            <a:ext cx="70043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rPr>
              <a:t>Regresión lineal simple</a:t>
            </a:r>
            <a:endParaRPr kumimoji="0" lang="es-EC"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grpSp>
        <p:nvGrpSpPr>
          <p:cNvPr id="23" name="Shape 2725">
            <a:extLst>
              <a:ext uri="{FF2B5EF4-FFF2-40B4-BE49-F238E27FC236}">
                <a16:creationId xmlns:a16="http://schemas.microsoft.com/office/drawing/2014/main" xmlns="" id="{E21D5C8C-D033-4E54-8028-26C5FF84182C}"/>
              </a:ext>
            </a:extLst>
          </p:cNvPr>
          <p:cNvGrpSpPr/>
          <p:nvPr/>
        </p:nvGrpSpPr>
        <p:grpSpPr>
          <a:xfrm>
            <a:off x="802575" y="391344"/>
            <a:ext cx="837606" cy="750746"/>
            <a:chOff x="5416470" y="1238591"/>
            <a:chExt cx="762185" cy="750746"/>
          </a:xfrm>
        </p:grpSpPr>
        <p:sp>
          <p:nvSpPr>
            <p:cNvPr id="24" name="Shape 2726">
              <a:extLst>
                <a:ext uri="{FF2B5EF4-FFF2-40B4-BE49-F238E27FC236}">
                  <a16:creationId xmlns:a16="http://schemas.microsoft.com/office/drawing/2014/main" xmlns="" id="{ACCCDD21-70D8-48D8-BFF4-D3AB286D3C7F}"/>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25" name="Shape 2727">
              <a:extLst>
                <a:ext uri="{FF2B5EF4-FFF2-40B4-BE49-F238E27FC236}">
                  <a16:creationId xmlns:a16="http://schemas.microsoft.com/office/drawing/2014/main" xmlns="" id="{D04D633A-72EC-4FC4-8EE5-1B700828DADD}"/>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6" name="Shape 2728">
              <a:extLst>
                <a:ext uri="{FF2B5EF4-FFF2-40B4-BE49-F238E27FC236}">
                  <a16:creationId xmlns:a16="http://schemas.microsoft.com/office/drawing/2014/main" xmlns="" id="{CCA4A5E0-A58B-4DCB-8805-F457D9CE285B}"/>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8" name="Shape 2729">
              <a:extLst>
                <a:ext uri="{FF2B5EF4-FFF2-40B4-BE49-F238E27FC236}">
                  <a16:creationId xmlns:a16="http://schemas.microsoft.com/office/drawing/2014/main" xmlns="" id="{08AEE6C1-7BCF-4932-8A94-78944C75D8EA}"/>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0" name="Shape 2730">
              <a:extLst>
                <a:ext uri="{FF2B5EF4-FFF2-40B4-BE49-F238E27FC236}">
                  <a16:creationId xmlns:a16="http://schemas.microsoft.com/office/drawing/2014/main" xmlns="" id="{8B5BDCC1-C17E-4823-B2A6-909FE12E8689}"/>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4" name="Shape 82">
            <a:extLst>
              <a:ext uri="{FF2B5EF4-FFF2-40B4-BE49-F238E27FC236}">
                <a16:creationId xmlns:a16="http://schemas.microsoft.com/office/drawing/2014/main" xmlns="" id="{D8ADEE50-8586-4F39-B95D-B000FEB3715C}"/>
              </a:ext>
            </a:extLst>
          </p:cNvPr>
          <p:cNvSpPr/>
          <p:nvPr/>
        </p:nvSpPr>
        <p:spPr>
          <a:xfrm>
            <a:off x="200170" y="212035"/>
            <a:ext cx="9505659" cy="6645965"/>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mc:AlternateContent xmlns:mc="http://schemas.openxmlformats.org/markup-compatibility/2006" xmlns:a14="http://schemas.microsoft.com/office/drawing/2010/main">
        <mc:Choice Requires="a14">
          <p:sp>
            <p:nvSpPr>
              <p:cNvPr id="3" name="TextBox 24">
                <a:extLst>
                  <a:ext uri="{FF2B5EF4-FFF2-40B4-BE49-F238E27FC236}">
                    <a16:creationId xmlns:a16="http://schemas.microsoft.com/office/drawing/2014/main" xmlns="" id="{3EBA8BF8-438C-4D46-B51E-12595E79F93C}"/>
                  </a:ext>
                </a:extLst>
              </p:cNvPr>
              <p:cNvSpPr txBox="1"/>
              <p:nvPr/>
            </p:nvSpPr>
            <p:spPr>
              <a:xfrm>
                <a:off x="1015770" y="1450263"/>
                <a:ext cx="5424786"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-5.464e+07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oMath>
                </a14:m>
                <a:r>
                  <a:rPr lang="es-EC" sz="1800" b="1" dirty="0">
                    <a:latin typeface="Century Gothic" panose="020B0502020202020204" pitchFamily="34" charset="0"/>
                  </a:rPr>
                  <a:t>5.543e+01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C" sz="1800" b="1" i="1">
                        <a:latin typeface="Cambria Math" panose="02040503050406030204" pitchFamily="18" charset="0"/>
                      </a:rPr>
                      <m:t>𝟔𝟎𝟖</m:t>
                    </m:r>
                  </m:oMath>
                </a14:m>
                <a:endParaRPr lang="es-ES" sz="1400" b="1" dirty="0">
                  <a:solidFill>
                    <a:schemeClr val="tx1"/>
                  </a:solidFill>
                  <a:latin typeface="Century Gothic" panose="020B0502020202020204" pitchFamily="34" charset="0"/>
                </a:endParaRPr>
              </a:p>
            </p:txBody>
          </p:sp>
        </mc:Choice>
        <mc:Fallback xmlns="">
          <p:sp>
            <p:nvSpPr>
              <p:cNvPr id="3" name="TextBox 24">
                <a:extLst>
                  <a:ext uri="{FF2B5EF4-FFF2-40B4-BE49-F238E27FC236}">
                    <a16:creationId xmlns:a16="http://schemas.microsoft.com/office/drawing/2014/main" id="{3EBA8BF8-438C-4D46-B51E-12595E79F93C}"/>
                  </a:ext>
                </a:extLst>
              </p:cNvPr>
              <p:cNvSpPr txBox="1">
                <a:spLocks noRot="1" noChangeAspect="1" noMove="1" noResize="1" noEditPoints="1" noAdjustHandles="1" noChangeArrowheads="1" noChangeShapeType="1" noTextEdit="1"/>
              </p:cNvSpPr>
              <p:nvPr/>
            </p:nvSpPr>
            <p:spPr>
              <a:xfrm>
                <a:off x="1015770" y="1450263"/>
                <a:ext cx="5424786" cy="375552"/>
              </a:xfrm>
              <a:prstGeom prst="rect">
                <a:avLst/>
              </a:prstGeom>
              <a:blipFill>
                <a:blip r:embed="rId3"/>
                <a:stretch>
                  <a:fillRect l="-337" t="-8065" b="-241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TextBox 24">
                <a:extLst>
                  <a:ext uri="{FF2B5EF4-FFF2-40B4-BE49-F238E27FC236}">
                    <a16:creationId xmlns:a16="http://schemas.microsoft.com/office/drawing/2014/main" xmlns="" id="{62A4DFED-D4F8-4CCE-A820-DE9698D54B4A}"/>
                  </a:ext>
                </a:extLst>
              </p:cNvPr>
              <p:cNvSpPr txBox="1"/>
              <p:nvPr/>
            </p:nvSpPr>
            <p:spPr>
              <a:xfrm>
                <a:off x="1041313" y="2173537"/>
                <a:ext cx="5433045"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𝟔𝟏𝟑𝟗𝟏𝟑𝟏</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m:t>
                    </m:r>
                    <m:r>
                      <a:rPr lang="es-ES" sz="1800" b="1" i="0" smtClean="0">
                        <a:latin typeface="Cambria Math" panose="02040503050406030204" pitchFamily="18" charset="0"/>
                      </a:rPr>
                      <m:t>𝟏𝟒𝟖𝟎𝟔𝟒𝟎𝟖</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𝟑𝟏𝟕𝟖</m:t>
                    </m:r>
                  </m:oMath>
                </a14:m>
                <a:endParaRPr lang="es-ES" sz="1400" b="1" dirty="0">
                  <a:solidFill>
                    <a:schemeClr val="tx1"/>
                  </a:solidFill>
                  <a:latin typeface="Century Gothic" panose="020B0502020202020204" pitchFamily="34" charset="0"/>
                </a:endParaRPr>
              </a:p>
            </p:txBody>
          </p:sp>
        </mc:Choice>
        <mc:Fallback xmlns="">
          <p:sp>
            <p:nvSpPr>
              <p:cNvPr id="6" name="TextBox 24">
                <a:extLst>
                  <a:ext uri="{FF2B5EF4-FFF2-40B4-BE49-F238E27FC236}">
                    <a16:creationId xmlns:a16="http://schemas.microsoft.com/office/drawing/2014/main" id="{62A4DFED-D4F8-4CCE-A820-DE9698D54B4A}"/>
                  </a:ext>
                </a:extLst>
              </p:cNvPr>
              <p:cNvSpPr txBox="1">
                <a:spLocks noRot="1" noChangeAspect="1" noMove="1" noResize="1" noEditPoints="1" noAdjustHandles="1" noChangeArrowheads="1" noChangeShapeType="1" noTextEdit="1"/>
              </p:cNvSpPr>
              <p:nvPr/>
            </p:nvSpPr>
            <p:spPr>
              <a:xfrm>
                <a:off x="1041313" y="2173537"/>
                <a:ext cx="5433045" cy="375552"/>
              </a:xfrm>
              <a:prstGeom prst="rect">
                <a:avLst/>
              </a:prstGeom>
              <a:blipFill>
                <a:blip r:embed="rId4"/>
                <a:stretch>
                  <a:fillRect l="-337"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TextBox 24">
                <a:extLst>
                  <a:ext uri="{FF2B5EF4-FFF2-40B4-BE49-F238E27FC236}">
                    <a16:creationId xmlns:a16="http://schemas.microsoft.com/office/drawing/2014/main" xmlns="" id="{B9B07AD8-861B-487C-8FF9-F38D7ADC5AED}"/>
                  </a:ext>
                </a:extLst>
              </p:cNvPr>
              <p:cNvSpPr txBox="1"/>
              <p:nvPr/>
            </p:nvSpPr>
            <p:spPr>
              <a:xfrm>
                <a:off x="1015770" y="2836203"/>
                <a:ext cx="5424786"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𝟐𝟓𝟎𝟗𝟑𝟒𝟓𝟎𝟏</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𝟕𝟒𝟓𝟑𝟐𝟏𝟏</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𝟎𝟎𝟏𝟗</m:t>
                    </m:r>
                  </m:oMath>
                </a14:m>
                <a:endParaRPr lang="es-ES" sz="1400" b="1" dirty="0">
                  <a:solidFill>
                    <a:schemeClr val="tx1"/>
                  </a:solidFill>
                  <a:latin typeface="Century Gothic" panose="020B0502020202020204" pitchFamily="34" charset="0"/>
                </a:endParaRPr>
              </a:p>
            </p:txBody>
          </p:sp>
        </mc:Choice>
        <mc:Fallback xmlns="">
          <p:sp>
            <p:nvSpPr>
              <p:cNvPr id="7" name="TextBox 24">
                <a:extLst>
                  <a:ext uri="{FF2B5EF4-FFF2-40B4-BE49-F238E27FC236}">
                    <a16:creationId xmlns:a16="http://schemas.microsoft.com/office/drawing/2014/main" id="{B9B07AD8-861B-487C-8FF9-F38D7ADC5AED}"/>
                  </a:ext>
                </a:extLst>
              </p:cNvPr>
              <p:cNvSpPr txBox="1">
                <a:spLocks noRot="1" noChangeAspect="1" noMove="1" noResize="1" noEditPoints="1" noAdjustHandles="1" noChangeArrowheads="1" noChangeShapeType="1" noTextEdit="1"/>
              </p:cNvSpPr>
              <p:nvPr/>
            </p:nvSpPr>
            <p:spPr>
              <a:xfrm>
                <a:off x="1015770" y="2836203"/>
                <a:ext cx="5424786" cy="375552"/>
              </a:xfrm>
              <a:prstGeom prst="rect">
                <a:avLst/>
              </a:prstGeom>
              <a:blipFill>
                <a:blip r:embed="rId5"/>
                <a:stretch>
                  <a:fillRect l="-337" b="-161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TextBox 24">
                <a:extLst>
                  <a:ext uri="{FF2B5EF4-FFF2-40B4-BE49-F238E27FC236}">
                    <a16:creationId xmlns:a16="http://schemas.microsoft.com/office/drawing/2014/main" xmlns="" id="{796CC950-B084-43C9-98CA-C3CEBDD78F51}"/>
                  </a:ext>
                </a:extLst>
              </p:cNvPr>
              <p:cNvSpPr txBox="1"/>
              <p:nvPr/>
            </p:nvSpPr>
            <p:spPr>
              <a:xfrm>
                <a:off x="1015770" y="3416833"/>
                <a:ext cx="5782595"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𝟐𝟕𝟏𝟎𝟖𝟓𝟔𝟕𝟎</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m:t>
                    </m:r>
                    <m:r>
                      <a:rPr lang="es-ES" sz="1800" b="1" i="0" smtClean="0">
                        <a:latin typeface="Cambria Math" panose="02040503050406030204" pitchFamily="18" charset="0"/>
                      </a:rPr>
                      <m:t>𝟑𝟓𝟏𝟎𝟎𝟐𝟔𝟗</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𝟎𝟎</m:t>
                    </m:r>
                    <m:r>
                      <a:rPr lang="es-EC" sz="1800" b="1" i="1">
                        <a:latin typeface="Cambria Math" panose="02040503050406030204" pitchFamily="18" charset="0"/>
                      </a:rPr>
                      <m:t>𝟔</m:t>
                    </m:r>
                    <m:r>
                      <a:rPr lang="es-ES" sz="1800" b="1" i="1" smtClean="0">
                        <a:latin typeface="Cambria Math" panose="02040503050406030204" pitchFamily="18" charset="0"/>
                      </a:rPr>
                      <m:t>𝟑</m:t>
                    </m:r>
                  </m:oMath>
                </a14:m>
                <a:endParaRPr lang="es-ES" sz="1400" b="1" dirty="0">
                  <a:solidFill>
                    <a:schemeClr val="tx1"/>
                  </a:solidFill>
                  <a:latin typeface="Century Gothic" panose="020B0502020202020204" pitchFamily="34" charset="0"/>
                </a:endParaRPr>
              </a:p>
            </p:txBody>
          </p:sp>
        </mc:Choice>
        <mc:Fallback xmlns="">
          <p:sp>
            <p:nvSpPr>
              <p:cNvPr id="8" name="TextBox 24">
                <a:extLst>
                  <a:ext uri="{FF2B5EF4-FFF2-40B4-BE49-F238E27FC236}">
                    <a16:creationId xmlns:a16="http://schemas.microsoft.com/office/drawing/2014/main" id="{796CC950-B084-43C9-98CA-C3CEBDD78F51}"/>
                  </a:ext>
                </a:extLst>
              </p:cNvPr>
              <p:cNvSpPr txBox="1">
                <a:spLocks noRot="1" noChangeAspect="1" noMove="1" noResize="1" noEditPoints="1" noAdjustHandles="1" noChangeArrowheads="1" noChangeShapeType="1" noTextEdit="1"/>
              </p:cNvSpPr>
              <p:nvPr/>
            </p:nvSpPr>
            <p:spPr>
              <a:xfrm>
                <a:off x="1015770" y="3416833"/>
                <a:ext cx="5782595" cy="375552"/>
              </a:xfrm>
              <a:prstGeom prst="rect">
                <a:avLst/>
              </a:prstGeom>
              <a:blipFill>
                <a:blip r:embed="rId6"/>
                <a:stretch>
                  <a:fillRect l="-316"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TextBox 24">
                <a:extLst>
                  <a:ext uri="{FF2B5EF4-FFF2-40B4-BE49-F238E27FC236}">
                    <a16:creationId xmlns:a16="http://schemas.microsoft.com/office/drawing/2014/main" xmlns="" id="{979B1002-2DDB-4C5B-8859-3AAD08B1D97D}"/>
                  </a:ext>
                </a:extLst>
              </p:cNvPr>
              <p:cNvSpPr txBox="1"/>
              <p:nvPr/>
            </p:nvSpPr>
            <p:spPr>
              <a:xfrm>
                <a:off x="1067363" y="4035506"/>
                <a:ext cx="5532219"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𝟏𝟎𝟓𝟕𝟐𝟎𝟑𝟗</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𝟑𝟒𝟗𝟒𝟒𝟏𝟏</m:t>
                    </m:r>
                    <m:r>
                      <a:rPr lang="es-ES" sz="1800" b="1" i="0" smtClean="0">
                        <a:latin typeface="Cambria Math" panose="02040503050406030204" pitchFamily="18" charset="0"/>
                      </a:rPr>
                      <m:t>   </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s-ES" sz="1800" b="1" i="1" smtClean="0">
                            <a:latin typeface="Cambria Math" panose="02040503050406030204" pitchFamily="18" charset="0"/>
                          </a:rPr>
                          <m:t> </m:t>
                        </m:r>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𝟐𝟒𝟖𝟖</m:t>
                    </m:r>
                  </m:oMath>
                </a14:m>
                <a:endParaRPr lang="es-ES" sz="1400" b="1" dirty="0">
                  <a:solidFill>
                    <a:schemeClr val="tx1"/>
                  </a:solidFill>
                  <a:latin typeface="Century Gothic" panose="020B0502020202020204" pitchFamily="34" charset="0"/>
                </a:endParaRPr>
              </a:p>
            </p:txBody>
          </p:sp>
        </mc:Choice>
        <mc:Fallback xmlns="">
          <p:sp>
            <p:nvSpPr>
              <p:cNvPr id="9" name="TextBox 24">
                <a:extLst>
                  <a:ext uri="{FF2B5EF4-FFF2-40B4-BE49-F238E27FC236}">
                    <a16:creationId xmlns:a16="http://schemas.microsoft.com/office/drawing/2014/main" id="{979B1002-2DDB-4C5B-8859-3AAD08B1D97D}"/>
                  </a:ext>
                </a:extLst>
              </p:cNvPr>
              <p:cNvSpPr txBox="1">
                <a:spLocks noRot="1" noChangeAspect="1" noMove="1" noResize="1" noEditPoints="1" noAdjustHandles="1" noChangeArrowheads="1" noChangeShapeType="1" noTextEdit="1"/>
              </p:cNvSpPr>
              <p:nvPr/>
            </p:nvSpPr>
            <p:spPr>
              <a:xfrm>
                <a:off x="1067363" y="4035506"/>
                <a:ext cx="5532219" cy="375552"/>
              </a:xfrm>
              <a:prstGeom prst="rect">
                <a:avLst/>
              </a:prstGeom>
              <a:blipFill>
                <a:blip r:embed="rId7"/>
                <a:stretch>
                  <a:fillRect l="-330" b="-1451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TextBox 24">
                <a:extLst>
                  <a:ext uri="{FF2B5EF4-FFF2-40B4-BE49-F238E27FC236}">
                    <a16:creationId xmlns:a16="http://schemas.microsoft.com/office/drawing/2014/main" xmlns="" id="{424EE523-D7C3-4178-9167-DD6778CB3E8C}"/>
                  </a:ext>
                </a:extLst>
              </p:cNvPr>
              <p:cNvSpPr txBox="1"/>
              <p:nvPr/>
            </p:nvSpPr>
            <p:spPr>
              <a:xfrm>
                <a:off x="1067363" y="4678912"/>
                <a:ext cx="5532219"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𝟔𝟔𝟗𝟗𝟐𝟐𝟕𝟐𝟏</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m:t>
                    </m:r>
                    <m:r>
                      <a:rPr lang="es-ES" sz="1800" b="1" i="0" smtClean="0">
                        <a:latin typeface="Cambria Math" panose="02040503050406030204" pitchFamily="18" charset="0"/>
                      </a:rPr>
                      <m:t>𝟓𝟖𝟒𝟖𝟔𝟏𝟖𝟕</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𝟓𝟒𝟑𝟑</m:t>
                    </m:r>
                  </m:oMath>
                </a14:m>
                <a:endParaRPr lang="es-ES" sz="1400" b="1" dirty="0">
                  <a:solidFill>
                    <a:schemeClr val="tx1"/>
                  </a:solidFill>
                  <a:latin typeface="Century Gothic" panose="020B0502020202020204" pitchFamily="34" charset="0"/>
                </a:endParaRPr>
              </a:p>
            </p:txBody>
          </p:sp>
        </mc:Choice>
        <mc:Fallback xmlns="">
          <p:sp>
            <p:nvSpPr>
              <p:cNvPr id="10" name="TextBox 24">
                <a:extLst>
                  <a:ext uri="{FF2B5EF4-FFF2-40B4-BE49-F238E27FC236}">
                    <a16:creationId xmlns:a16="http://schemas.microsoft.com/office/drawing/2014/main" id="{424EE523-D7C3-4178-9167-DD6778CB3E8C}"/>
                  </a:ext>
                </a:extLst>
              </p:cNvPr>
              <p:cNvSpPr txBox="1">
                <a:spLocks noRot="1" noChangeAspect="1" noMove="1" noResize="1" noEditPoints="1" noAdjustHandles="1" noChangeArrowheads="1" noChangeShapeType="1" noTextEdit="1"/>
              </p:cNvSpPr>
              <p:nvPr/>
            </p:nvSpPr>
            <p:spPr>
              <a:xfrm>
                <a:off x="1067363" y="4678912"/>
                <a:ext cx="5532219" cy="375552"/>
              </a:xfrm>
              <a:prstGeom prst="rect">
                <a:avLst/>
              </a:prstGeom>
              <a:blipFill>
                <a:blip r:embed="rId8"/>
                <a:stretch>
                  <a:fillRect l="-330"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TextBox 24">
                <a:extLst>
                  <a:ext uri="{FF2B5EF4-FFF2-40B4-BE49-F238E27FC236}">
                    <a16:creationId xmlns:a16="http://schemas.microsoft.com/office/drawing/2014/main" xmlns="" id="{DFC9E566-07C5-4FCE-80A1-B129A425B4BF}"/>
                  </a:ext>
                </a:extLst>
              </p:cNvPr>
              <p:cNvSpPr txBox="1"/>
              <p:nvPr/>
            </p:nvSpPr>
            <p:spPr>
              <a:xfrm>
                <a:off x="1067111" y="5318874"/>
                <a:ext cx="5782595"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𝟐𝟓𝟕𝟕𝟏𝟓𝟑𝟖𝟎</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m:t>
                    </m:r>
                    <m:r>
                      <a:rPr lang="es-ES" sz="1800" b="1" i="0" smtClean="0">
                        <a:latin typeface="Cambria Math" panose="02040503050406030204" pitchFamily="18" charset="0"/>
                      </a:rPr>
                      <m:t>𝟏𝟐𝟕𝟓𝟐𝟏</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C" sz="1800" b="1" i="1">
                        <a:latin typeface="Cambria Math" panose="02040503050406030204" pitchFamily="18" charset="0"/>
                      </a:rPr>
                      <m:t>𝟎</m:t>
                    </m:r>
                    <m:r>
                      <a:rPr lang="es-EC" sz="1800" b="1" i="1">
                        <a:latin typeface="Cambria Math" panose="02040503050406030204" pitchFamily="18" charset="0"/>
                      </a:rPr>
                      <m:t>.</m:t>
                    </m:r>
                    <m:r>
                      <a:rPr lang="es-ES" sz="1800" b="1" i="1" smtClean="0">
                        <a:latin typeface="Cambria Math" panose="02040503050406030204" pitchFamily="18" charset="0"/>
                      </a:rPr>
                      <m:t>𝟎𝟑𝟔𝟐𝟖</m:t>
                    </m:r>
                  </m:oMath>
                </a14:m>
                <a:endParaRPr lang="es-ES" sz="1400" b="1" dirty="0">
                  <a:solidFill>
                    <a:schemeClr val="tx1"/>
                  </a:solidFill>
                  <a:latin typeface="Century Gothic" panose="020B0502020202020204" pitchFamily="34" charset="0"/>
                </a:endParaRPr>
              </a:p>
            </p:txBody>
          </p:sp>
        </mc:Choice>
        <mc:Fallback xmlns="">
          <p:sp>
            <p:nvSpPr>
              <p:cNvPr id="11" name="TextBox 24">
                <a:extLst>
                  <a:ext uri="{FF2B5EF4-FFF2-40B4-BE49-F238E27FC236}">
                    <a16:creationId xmlns:a16="http://schemas.microsoft.com/office/drawing/2014/main" id="{DFC9E566-07C5-4FCE-80A1-B129A425B4BF}"/>
                  </a:ext>
                </a:extLst>
              </p:cNvPr>
              <p:cNvSpPr txBox="1">
                <a:spLocks noRot="1" noChangeAspect="1" noMove="1" noResize="1" noEditPoints="1" noAdjustHandles="1" noChangeArrowheads="1" noChangeShapeType="1" noTextEdit="1"/>
              </p:cNvSpPr>
              <p:nvPr/>
            </p:nvSpPr>
            <p:spPr>
              <a:xfrm>
                <a:off x="1067111" y="5318874"/>
                <a:ext cx="5782595" cy="375552"/>
              </a:xfrm>
              <a:prstGeom prst="rect">
                <a:avLst/>
              </a:prstGeom>
              <a:blipFill>
                <a:blip r:embed="rId9"/>
                <a:stretch>
                  <a:fillRect l="-316"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xmlns="" id="{F46AC9F5-1310-4432-AF1E-9372CF86F4D8}"/>
                  </a:ext>
                </a:extLst>
              </p:cNvPr>
              <p:cNvSpPr txBox="1"/>
              <p:nvPr/>
            </p:nvSpPr>
            <p:spPr>
              <a:xfrm>
                <a:off x="1067111" y="5962280"/>
                <a:ext cx="5757050" cy="375552"/>
              </a:xfrm>
              <a:prstGeom prst="rect">
                <a:avLst/>
              </a:prstGeom>
              <a:noFill/>
            </p:spPr>
            <p:txBody>
              <a:bodyPr wrap="square" rtlCol="0">
                <a:spAutoFit/>
              </a:bodyPr>
              <a:lstStyle/>
              <a:p>
                <a:pPr algn="just"/>
                <a14:m>
                  <m:oMath xmlns:m="http://schemas.openxmlformats.org/officeDocument/2006/math">
                    <m:sSub>
                      <m:sSubPr>
                        <m:ctrlPr>
                          <a:rPr lang="es-EC" sz="18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𝒐</m:t>
                        </m:r>
                      </m:sub>
                    </m:sSub>
                    <m:r>
                      <a:rPr lang="es-EC"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0" smtClean="0">
                        <a:effectLst/>
                        <a:latin typeface="Cambria Math" panose="02040503050406030204" pitchFamily="18" charset="0"/>
                        <a:ea typeface="Times New Roman" panose="02020603050405020304" pitchFamily="18" charset="0"/>
                        <a:cs typeface="Times New Roman" panose="02020603050405020304" pitchFamily="18" charset="0"/>
                      </a:rPr>
                      <m:t>𝟐𝟎𝟖𝟏𝟒𝟐𝟒𝟏𝟗</m:t>
                    </m:r>
                  </m:oMath>
                </a14:m>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800" b="1" i="1">
                            <a:latin typeface="Cambria Math" panose="02040503050406030204" pitchFamily="18" charset="0"/>
                          </a:rPr>
                        </m:ctrlPr>
                      </m:sSubPr>
                      <m:e>
                        <m:r>
                          <a:rPr lang="en-US" sz="1800" b="1" i="1">
                            <a:latin typeface="Cambria Math" panose="02040503050406030204" pitchFamily="18" charset="0"/>
                          </a:rPr>
                          <m:t>𝜷</m:t>
                        </m:r>
                      </m:e>
                      <m:sub>
                        <m:r>
                          <a:rPr lang="es-EC" sz="1800" b="1" i="1">
                            <a:latin typeface="Cambria Math" panose="02040503050406030204" pitchFamily="18" charset="0"/>
                          </a:rPr>
                          <m:t>𝟏</m:t>
                        </m:r>
                      </m:sub>
                    </m:sSub>
                    <m:r>
                      <a:rPr lang="es-EC" sz="1800" b="1" i="1">
                        <a:latin typeface="Cambria Math" panose="02040503050406030204" pitchFamily="18" charset="0"/>
                      </a:rPr>
                      <m:t>=</m:t>
                    </m:r>
                    <m:r>
                      <a:rPr lang="es-ES" sz="1800" b="1" i="0" smtClean="0">
                        <a:latin typeface="Cambria Math" panose="02040503050406030204" pitchFamily="18" charset="0"/>
                      </a:rPr>
                      <m:t>𝟏𝟖𝟖𝟓𝟔𝟑𝟏</m:t>
                    </m:r>
                  </m:oMath>
                </a14:m>
                <a:r>
                  <a:rPr lang="es-EC" sz="1800" b="1" dirty="0">
                    <a:latin typeface="Century Gothic" panose="020B0502020202020204" pitchFamily="34" charset="0"/>
                  </a:rPr>
                  <a:t>   </a:t>
                </a:r>
                <a14:m>
                  <m:oMath xmlns:m="http://schemas.openxmlformats.org/officeDocument/2006/math">
                    <m:sSup>
                      <m:sSupPr>
                        <m:ctrlPr>
                          <a:rPr lang="es-EC" sz="1800" b="1" i="1">
                            <a:latin typeface="Cambria Math" panose="02040503050406030204" pitchFamily="18" charset="0"/>
                          </a:rPr>
                        </m:ctrlPr>
                      </m:sSupPr>
                      <m:e>
                        <m:r>
                          <a:rPr lang="es-ES" sz="1800" b="1" i="1" smtClean="0">
                            <a:latin typeface="Cambria Math" panose="02040503050406030204" pitchFamily="18" charset="0"/>
                          </a:rPr>
                          <m:t>    </m:t>
                        </m:r>
                        <m:r>
                          <a:rPr lang="en-US" sz="1800" b="1" i="1">
                            <a:latin typeface="Cambria Math" panose="02040503050406030204" pitchFamily="18" charset="0"/>
                          </a:rPr>
                          <m:t>𝒓</m:t>
                        </m:r>
                      </m:e>
                      <m:sup>
                        <m:r>
                          <a:rPr lang="es-EC" sz="1800" b="1" i="1">
                            <a:latin typeface="Cambria Math" panose="02040503050406030204" pitchFamily="18" charset="0"/>
                          </a:rPr>
                          <m:t>𝟐</m:t>
                        </m:r>
                      </m:sup>
                    </m:sSup>
                    <m:r>
                      <a:rPr lang="es-EC" sz="1800" b="1" i="1">
                        <a:latin typeface="Cambria Math" panose="02040503050406030204" pitchFamily="18" charset="0"/>
                      </a:rPr>
                      <m:t>=</m:t>
                    </m:r>
                    <m:r>
                      <a:rPr lang="es-ES" sz="1800" b="1" i="1" smtClean="0">
                        <a:latin typeface="Cambria Math" panose="02040503050406030204" pitchFamily="18" charset="0"/>
                      </a:rPr>
                      <m:t>𝟎</m:t>
                    </m:r>
                    <m:r>
                      <a:rPr lang="es-ES" sz="1800" b="1" i="1" smtClean="0">
                        <a:latin typeface="Cambria Math" panose="02040503050406030204" pitchFamily="18" charset="0"/>
                      </a:rPr>
                      <m:t>.</m:t>
                    </m:r>
                    <m:r>
                      <a:rPr lang="es-ES" sz="1800" b="1" i="1" smtClean="0">
                        <a:latin typeface="Cambria Math" panose="02040503050406030204" pitchFamily="18" charset="0"/>
                      </a:rPr>
                      <m:t>𝟓𝟐𝟑𝟔</m:t>
                    </m:r>
                  </m:oMath>
                </a14:m>
                <a:endParaRPr lang="es-ES" sz="1400" b="1" dirty="0">
                  <a:solidFill>
                    <a:schemeClr val="tx1"/>
                  </a:solidFill>
                  <a:latin typeface="Century Gothic" panose="020B0502020202020204" pitchFamily="34" charset="0"/>
                </a:endParaRPr>
              </a:p>
            </p:txBody>
          </p:sp>
        </mc:Choice>
        <mc:Fallback xmlns="">
          <p:sp>
            <p:nvSpPr>
              <p:cNvPr id="12" name="TextBox 24">
                <a:extLst>
                  <a:ext uri="{FF2B5EF4-FFF2-40B4-BE49-F238E27FC236}">
                    <a16:creationId xmlns:a16="http://schemas.microsoft.com/office/drawing/2014/main" id="{F46AC9F5-1310-4432-AF1E-9372CF86F4D8}"/>
                  </a:ext>
                </a:extLst>
              </p:cNvPr>
              <p:cNvSpPr txBox="1">
                <a:spLocks noRot="1" noChangeAspect="1" noMove="1" noResize="1" noEditPoints="1" noAdjustHandles="1" noChangeArrowheads="1" noChangeShapeType="1" noTextEdit="1"/>
              </p:cNvSpPr>
              <p:nvPr/>
            </p:nvSpPr>
            <p:spPr>
              <a:xfrm>
                <a:off x="1067111" y="5962280"/>
                <a:ext cx="5757050" cy="375552"/>
              </a:xfrm>
              <a:prstGeom prst="rect">
                <a:avLst/>
              </a:prstGeom>
              <a:blipFill>
                <a:blip r:embed="rId10"/>
                <a:stretch>
                  <a:fillRect l="-318" b="-16129"/>
                </a:stretch>
              </a:blipFill>
            </p:spPr>
            <p:txBody>
              <a:bodyPr/>
              <a:lstStyle/>
              <a:p>
                <a:r>
                  <a:rPr lang="es-EC">
                    <a:noFill/>
                  </a:rPr>
                  <a:t> </a:t>
                </a:r>
              </a:p>
            </p:txBody>
          </p:sp>
        </mc:Fallback>
      </mc:AlternateContent>
      <p:sp>
        <p:nvSpPr>
          <p:cNvPr id="13" name="Rectángulo 12">
            <a:extLst>
              <a:ext uri="{FF2B5EF4-FFF2-40B4-BE49-F238E27FC236}">
                <a16:creationId xmlns:a16="http://schemas.microsoft.com/office/drawing/2014/main" xmlns="" id="{C5AE488A-3CC8-48FC-9FFB-0644DE94DF67}"/>
              </a:ext>
            </a:extLst>
          </p:cNvPr>
          <p:cNvSpPr/>
          <p:nvPr/>
        </p:nvSpPr>
        <p:spPr>
          <a:xfrm>
            <a:off x="7095071" y="1407263"/>
            <a:ext cx="1595309" cy="584775"/>
          </a:xfrm>
          <a:prstGeom prst="rect">
            <a:avLst/>
          </a:prstGeom>
          <a:noFill/>
        </p:spPr>
        <p:txBody>
          <a:bodyPr wrap="non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activos</a:t>
            </a:r>
          </a:p>
        </p:txBody>
      </p:sp>
      <p:sp>
        <p:nvSpPr>
          <p:cNvPr id="15" name="Rectángulo 14">
            <a:extLst>
              <a:ext uri="{FF2B5EF4-FFF2-40B4-BE49-F238E27FC236}">
                <a16:creationId xmlns:a16="http://schemas.microsoft.com/office/drawing/2014/main" xmlns="" id="{26381D04-BF3F-40BC-BD12-9E2FD11859E5}"/>
              </a:ext>
            </a:extLst>
          </p:cNvPr>
          <p:cNvSpPr/>
          <p:nvPr/>
        </p:nvSpPr>
        <p:spPr>
          <a:xfrm>
            <a:off x="7033040" y="2040228"/>
            <a:ext cx="1574469" cy="584775"/>
          </a:xfrm>
          <a:prstGeom prst="rect">
            <a:avLst/>
          </a:prstGeom>
          <a:noFill/>
        </p:spPr>
        <p:txBody>
          <a:bodyPr wrap="non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rPr>
              <a:t>liquidez</a:t>
            </a:r>
          </a:p>
        </p:txBody>
      </p:sp>
      <p:sp>
        <p:nvSpPr>
          <p:cNvPr id="16" name="Rectángulo 15">
            <a:extLst>
              <a:ext uri="{FF2B5EF4-FFF2-40B4-BE49-F238E27FC236}">
                <a16:creationId xmlns:a16="http://schemas.microsoft.com/office/drawing/2014/main" xmlns="" id="{C0DAF958-CAF2-4A78-AC72-EF98CD18E6E2}"/>
              </a:ext>
            </a:extLst>
          </p:cNvPr>
          <p:cNvSpPr/>
          <p:nvPr/>
        </p:nvSpPr>
        <p:spPr>
          <a:xfrm>
            <a:off x="7273776" y="2642940"/>
            <a:ext cx="846707" cy="584775"/>
          </a:xfrm>
          <a:prstGeom prst="rect">
            <a:avLst/>
          </a:prstGeom>
          <a:noFill/>
        </p:spPr>
        <p:txBody>
          <a:bodyPr wrap="non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rPr>
              <a:t>PIB</a:t>
            </a:r>
          </a:p>
        </p:txBody>
      </p:sp>
      <p:sp>
        <p:nvSpPr>
          <p:cNvPr id="39" name="Rectangle: Rounded Corners 4">
            <a:extLst>
              <a:ext uri="{FF2B5EF4-FFF2-40B4-BE49-F238E27FC236}">
                <a16:creationId xmlns:a16="http://schemas.microsoft.com/office/drawing/2014/main" xmlns="" id="{27518C6B-1EFD-4978-8D46-39E7CF18E60D}"/>
              </a:ext>
            </a:extLst>
          </p:cNvPr>
          <p:cNvSpPr/>
          <p:nvPr/>
        </p:nvSpPr>
        <p:spPr>
          <a:xfrm>
            <a:off x="6716751" y="1426685"/>
            <a:ext cx="2494672" cy="595606"/>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41" name="Rectangle: Rounded Corners 4">
            <a:extLst>
              <a:ext uri="{FF2B5EF4-FFF2-40B4-BE49-F238E27FC236}">
                <a16:creationId xmlns:a16="http://schemas.microsoft.com/office/drawing/2014/main" xmlns="" id="{30534CAA-DFE6-4B5F-A426-99523943F3A4}"/>
              </a:ext>
            </a:extLst>
          </p:cNvPr>
          <p:cNvSpPr/>
          <p:nvPr/>
        </p:nvSpPr>
        <p:spPr>
          <a:xfrm>
            <a:off x="6716751" y="2145151"/>
            <a:ext cx="2483242" cy="46679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43" name="Rectangle: Rounded Corners 4">
            <a:extLst>
              <a:ext uri="{FF2B5EF4-FFF2-40B4-BE49-F238E27FC236}">
                <a16:creationId xmlns:a16="http://schemas.microsoft.com/office/drawing/2014/main" xmlns="" id="{B041716F-DE23-44B6-BC9B-9AAC91EC12BC}"/>
              </a:ext>
            </a:extLst>
          </p:cNvPr>
          <p:cNvSpPr/>
          <p:nvPr/>
        </p:nvSpPr>
        <p:spPr>
          <a:xfrm>
            <a:off x="6716751" y="2739319"/>
            <a:ext cx="2483242" cy="46679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45" name="Rectangle: Rounded Corners 4">
            <a:extLst>
              <a:ext uri="{FF2B5EF4-FFF2-40B4-BE49-F238E27FC236}">
                <a16:creationId xmlns:a16="http://schemas.microsoft.com/office/drawing/2014/main" xmlns="" id="{7B62B0E9-414C-451C-A87D-49AD53C9A173}"/>
              </a:ext>
            </a:extLst>
          </p:cNvPr>
          <p:cNvSpPr/>
          <p:nvPr/>
        </p:nvSpPr>
        <p:spPr>
          <a:xfrm>
            <a:off x="6716751" y="3297620"/>
            <a:ext cx="2483242" cy="488713"/>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46" name="Rectángulo 45">
            <a:extLst>
              <a:ext uri="{FF2B5EF4-FFF2-40B4-BE49-F238E27FC236}">
                <a16:creationId xmlns:a16="http://schemas.microsoft.com/office/drawing/2014/main" xmlns="" id="{89DE964C-142C-4F49-82CE-ADF9A43B5DD6}"/>
              </a:ext>
            </a:extLst>
          </p:cNvPr>
          <p:cNvSpPr/>
          <p:nvPr/>
        </p:nvSpPr>
        <p:spPr>
          <a:xfrm>
            <a:off x="7019653" y="3188737"/>
            <a:ext cx="1877437"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inflación</a:t>
            </a:r>
          </a:p>
        </p:txBody>
      </p:sp>
      <p:sp>
        <p:nvSpPr>
          <p:cNvPr id="48" name="Rectangle: Rounded Corners 4">
            <a:extLst>
              <a:ext uri="{FF2B5EF4-FFF2-40B4-BE49-F238E27FC236}">
                <a16:creationId xmlns:a16="http://schemas.microsoft.com/office/drawing/2014/main" xmlns="" id="{45CAE0DB-68D5-4E20-AF6F-56F5A8337965}"/>
              </a:ext>
            </a:extLst>
          </p:cNvPr>
          <p:cNvSpPr/>
          <p:nvPr/>
        </p:nvSpPr>
        <p:spPr>
          <a:xfrm>
            <a:off x="6728181" y="3939014"/>
            <a:ext cx="2483242" cy="55450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51" name="Rectángulo 50">
            <a:extLst>
              <a:ext uri="{FF2B5EF4-FFF2-40B4-BE49-F238E27FC236}">
                <a16:creationId xmlns:a16="http://schemas.microsoft.com/office/drawing/2014/main" xmlns="" id="{C8755D1B-F8D1-4B95-870B-5F935E743D9C}"/>
              </a:ext>
            </a:extLst>
          </p:cNvPr>
          <p:cNvSpPr/>
          <p:nvPr/>
        </p:nvSpPr>
        <p:spPr>
          <a:xfrm>
            <a:off x="6752809" y="3974971"/>
            <a:ext cx="2165978" cy="584775"/>
          </a:xfrm>
          <a:prstGeom prst="rect">
            <a:avLst/>
          </a:prstGeom>
          <a:noFill/>
        </p:spPr>
        <p:txBody>
          <a:bodyPr wrap="none" lIns="91440" tIns="45720" rIns="91440" bIns="45720">
            <a:spAutoFit/>
          </a:bodyPr>
          <a:lstStyle/>
          <a:p>
            <a:pPr algn="ctr"/>
            <a:r>
              <a:rPr lang="es-ES" sz="3200" dirty="0">
                <a:ln w="0"/>
                <a:solidFill>
                  <a:schemeClr val="accent1"/>
                </a:solidFill>
                <a:effectLst>
                  <a:outerShdw blurRad="38100" dist="25400" dir="5400000" algn="ctr" rotWithShape="0">
                    <a:srgbClr val="6E747A">
                      <a:alpha val="43000"/>
                    </a:srgbClr>
                  </a:outerShdw>
                </a:effectLst>
              </a:rPr>
              <a:t>P</a:t>
            </a:r>
            <a:r>
              <a:rPr lang="es-ES" sz="3200" b="0" cap="none" spc="0" dirty="0">
                <a:ln w="0"/>
                <a:solidFill>
                  <a:schemeClr val="accent1"/>
                </a:solidFill>
                <a:effectLst>
                  <a:outerShdw blurRad="38100" dist="25400" dir="5400000" algn="ctr" rotWithShape="0">
                    <a:srgbClr val="6E747A">
                      <a:alpha val="43000"/>
                    </a:srgbClr>
                  </a:outerShdw>
                </a:effectLst>
              </a:rPr>
              <a:t>. petr</a:t>
            </a:r>
            <a:r>
              <a:rPr lang="es-ES" sz="3200" dirty="0">
                <a:ln w="0"/>
                <a:solidFill>
                  <a:schemeClr val="accent1"/>
                </a:solidFill>
                <a:effectLst>
                  <a:outerShdw blurRad="38100" dist="25400" dir="5400000" algn="ctr" rotWithShape="0">
                    <a:srgbClr val="6E747A">
                      <a:alpha val="43000"/>
                    </a:srgbClr>
                  </a:outerShdw>
                </a:effectLst>
              </a:rPr>
              <a:t>óleo</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sp>
        <p:nvSpPr>
          <p:cNvPr id="53" name="Rectangle: Rounded Corners 4">
            <a:extLst>
              <a:ext uri="{FF2B5EF4-FFF2-40B4-BE49-F238E27FC236}">
                <a16:creationId xmlns:a16="http://schemas.microsoft.com/office/drawing/2014/main" xmlns="" id="{49E6CD29-5900-467A-B02D-4BA945D07D18}"/>
              </a:ext>
            </a:extLst>
          </p:cNvPr>
          <p:cNvSpPr/>
          <p:nvPr/>
        </p:nvSpPr>
        <p:spPr>
          <a:xfrm>
            <a:off x="6798365" y="4565798"/>
            <a:ext cx="2483242" cy="55450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55" name="Rectangle: Rounded Corners 4">
            <a:extLst>
              <a:ext uri="{FF2B5EF4-FFF2-40B4-BE49-F238E27FC236}">
                <a16:creationId xmlns:a16="http://schemas.microsoft.com/office/drawing/2014/main" xmlns="" id="{AA70FAFB-4D84-4FD7-AD15-8EBA6B98821C}"/>
              </a:ext>
            </a:extLst>
          </p:cNvPr>
          <p:cNvSpPr/>
          <p:nvPr/>
        </p:nvSpPr>
        <p:spPr>
          <a:xfrm>
            <a:off x="6798365" y="5227805"/>
            <a:ext cx="2483242" cy="55450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57" name="Rectangle: Rounded Corners 4">
            <a:extLst>
              <a:ext uri="{FF2B5EF4-FFF2-40B4-BE49-F238E27FC236}">
                <a16:creationId xmlns:a16="http://schemas.microsoft.com/office/drawing/2014/main" xmlns="" id="{6D69B375-C30C-48E7-B5EE-16E0DA6BE1E2}"/>
              </a:ext>
            </a:extLst>
          </p:cNvPr>
          <p:cNvSpPr/>
          <p:nvPr/>
        </p:nvSpPr>
        <p:spPr>
          <a:xfrm>
            <a:off x="6824161" y="5879074"/>
            <a:ext cx="2483242" cy="554504"/>
          </a:xfrm>
          <a:prstGeom prst="roundRect">
            <a:avLst/>
          </a:prstGeom>
          <a:noFill/>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192" dirty="0">
              <a:solidFill>
                <a:schemeClr val="tx1"/>
              </a:solidFill>
              <a:latin typeface="Century Gothic" panose="020B0502020202020204" pitchFamily="34" charset="0"/>
            </a:endParaRPr>
          </a:p>
        </p:txBody>
      </p:sp>
      <p:sp>
        <p:nvSpPr>
          <p:cNvPr id="58" name="Rectángulo 57">
            <a:extLst>
              <a:ext uri="{FF2B5EF4-FFF2-40B4-BE49-F238E27FC236}">
                <a16:creationId xmlns:a16="http://schemas.microsoft.com/office/drawing/2014/main" xmlns="" id="{590C5A47-AE2B-420E-9A28-922A932045DE}"/>
              </a:ext>
            </a:extLst>
          </p:cNvPr>
          <p:cNvSpPr/>
          <p:nvPr/>
        </p:nvSpPr>
        <p:spPr>
          <a:xfrm>
            <a:off x="6753506" y="4609630"/>
            <a:ext cx="2603598" cy="523220"/>
          </a:xfrm>
          <a:prstGeom prst="rect">
            <a:avLst/>
          </a:prstGeom>
          <a:noFill/>
        </p:spPr>
        <p:txBody>
          <a:bodyPr wrap="non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rPr>
              <a:t>desocupación</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sp>
        <p:nvSpPr>
          <p:cNvPr id="59" name="Rectángulo 58">
            <a:extLst>
              <a:ext uri="{FF2B5EF4-FFF2-40B4-BE49-F238E27FC236}">
                <a16:creationId xmlns:a16="http://schemas.microsoft.com/office/drawing/2014/main" xmlns="" id="{48376B56-A8BC-4465-9148-4441BAAB0582}"/>
              </a:ext>
            </a:extLst>
          </p:cNvPr>
          <p:cNvSpPr/>
          <p:nvPr/>
        </p:nvSpPr>
        <p:spPr>
          <a:xfrm>
            <a:off x="7219536" y="5183279"/>
            <a:ext cx="1619353" cy="584775"/>
          </a:xfrm>
          <a:prstGeom prst="rect">
            <a:avLst/>
          </a:prstGeom>
          <a:noFill/>
        </p:spPr>
        <p:txBody>
          <a:bodyPr wrap="non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rPr>
              <a:t>balanza</a:t>
            </a:r>
          </a:p>
        </p:txBody>
      </p:sp>
      <p:sp>
        <p:nvSpPr>
          <p:cNvPr id="60" name="Rectángulo 59">
            <a:extLst>
              <a:ext uri="{FF2B5EF4-FFF2-40B4-BE49-F238E27FC236}">
                <a16:creationId xmlns:a16="http://schemas.microsoft.com/office/drawing/2014/main" xmlns="" id="{222608A3-BCB9-4932-ACF3-7DDE677B8085}"/>
              </a:ext>
            </a:extLst>
          </p:cNvPr>
          <p:cNvSpPr/>
          <p:nvPr/>
        </p:nvSpPr>
        <p:spPr>
          <a:xfrm>
            <a:off x="7313012" y="5816809"/>
            <a:ext cx="1505540" cy="584775"/>
          </a:xfrm>
          <a:prstGeom prst="rect">
            <a:avLst/>
          </a:prstGeom>
          <a:noFill/>
        </p:spPr>
        <p:txBody>
          <a:bodyPr wrap="non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salario</a:t>
            </a:r>
          </a:p>
        </p:txBody>
      </p:sp>
      <p:sp>
        <p:nvSpPr>
          <p:cNvPr id="61" name="CuadroTexto 60">
            <a:extLst>
              <a:ext uri="{FF2B5EF4-FFF2-40B4-BE49-F238E27FC236}">
                <a16:creationId xmlns:a16="http://schemas.microsoft.com/office/drawing/2014/main" xmlns="" id="{E0C31010-A02D-4B14-B3AA-3FB45774FBB2}"/>
              </a:ext>
            </a:extLst>
          </p:cNvPr>
          <p:cNvSpPr txBox="1"/>
          <p:nvPr/>
        </p:nvSpPr>
        <p:spPr>
          <a:xfrm>
            <a:off x="3429369" y="1008326"/>
            <a:ext cx="2841748" cy="393313"/>
          </a:xfrm>
          <a:prstGeom prst="rect">
            <a:avLst/>
          </a:prstGeom>
          <a:noFill/>
        </p:spPr>
        <p:txBody>
          <a:bodyPr wrap="square" rtlCol="0">
            <a:spAutoFit/>
          </a:bodyPr>
          <a:lstStyle/>
          <a:p>
            <a:r>
              <a:rPr lang="es-ES" dirty="0">
                <a:ln w="0"/>
                <a:solidFill>
                  <a:schemeClr val="accent1"/>
                </a:solidFill>
                <a:effectLst>
                  <a:outerShdw blurRad="38100" dist="25400" dir="5400000" algn="ctr" rotWithShape="0">
                    <a:srgbClr val="6E747A">
                      <a:alpha val="43000"/>
                    </a:srgbClr>
                  </a:outerShdw>
                </a:effectLst>
              </a:rPr>
              <a:t>Crédito COMERCIAL </a:t>
            </a:r>
            <a:endParaRPr lang="es-EC" dirty="0">
              <a:ln w="0"/>
              <a:solidFill>
                <a:schemeClr val="accent1"/>
              </a:solidFill>
              <a:effectLst>
                <a:outerShdw blurRad="38100" dist="25400" dir="5400000" algn="ctr" rotWithShape="0">
                  <a:srgbClr val="6E747A">
                    <a:alpha val="43000"/>
                  </a:srgbClr>
                </a:outerShdw>
              </a:effectLst>
            </a:endParaRPr>
          </a:p>
        </p:txBody>
      </p:sp>
      <p:sp>
        <p:nvSpPr>
          <p:cNvPr id="63" name="Flecha: a la derecha 62">
            <a:extLst>
              <a:ext uri="{FF2B5EF4-FFF2-40B4-BE49-F238E27FC236}">
                <a16:creationId xmlns:a16="http://schemas.microsoft.com/office/drawing/2014/main" xmlns="" id="{3DF30599-B421-4DFA-832C-29264787EB19}"/>
              </a:ext>
            </a:extLst>
          </p:cNvPr>
          <p:cNvSpPr/>
          <p:nvPr/>
        </p:nvSpPr>
        <p:spPr>
          <a:xfrm rot="1990339">
            <a:off x="5980009" y="1208709"/>
            <a:ext cx="582217" cy="225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28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1999"/>
                                          </p:stCondLst>
                                        </p:cTn>
                                        <p:tgtEl>
                                          <p:spTgt spid="13">
                                            <p:txEl>
                                              <p:pRg st="0" end="0"/>
                                            </p:txEl>
                                          </p:spTgt>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2499"/>
                                          </p:stCondLst>
                                        </p:cTn>
                                        <p:tgtEl>
                                          <p:spTgt spid="58">
                                            <p:txEl>
                                              <p:pRg st="0" end="0"/>
                                            </p:txEl>
                                          </p:spTgt>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2499"/>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DEEE39B9-C302-48EC-B35F-D45447DEE007}"/>
              </a:ext>
            </a:extLst>
          </p:cNvPr>
          <p:cNvSpPr txBox="1"/>
          <p:nvPr/>
        </p:nvSpPr>
        <p:spPr>
          <a:xfrm>
            <a:off x="1570944" y="505942"/>
            <a:ext cx="732433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4000" b="1" kern="1200" dirty="0">
                <a:solidFill>
                  <a:schemeClr val="accent1">
                    <a:lumMod val="75000"/>
                  </a:schemeClr>
                </a:solidFill>
                <a:latin typeface="Century Gothic" panose="020B0502020202020204" pitchFamily="34" charset="0"/>
                <a:ea typeface="Open Sans" panose="020B0606030504020204" pitchFamily="34" charset="0"/>
                <a:cs typeface="Open Sans" panose="020B0606030504020204" pitchFamily="34" charset="0"/>
              </a:rPr>
              <a:t>Regresión lineal múltiple</a:t>
            </a:r>
            <a:endParaRPr kumimoji="0" lang="ko-KR" altLang="en-US"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22" name="Shape 1243"/>
          <p:cNvSpPr txBox="1">
            <a:spLocks/>
          </p:cNvSpPr>
          <p:nvPr/>
        </p:nvSpPr>
        <p:spPr>
          <a:xfrm>
            <a:off x="1779208" y="1558764"/>
            <a:ext cx="6347583" cy="677112"/>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lvl="0" defTabSz="457200">
              <a:defRPr/>
            </a:pPr>
            <a:r>
              <a:rPr lang="es-EC" sz="2000" dirty="0">
                <a:solidFill>
                  <a:schemeClr val="accent2"/>
                </a:solidFill>
                <a:latin typeface="Century Gothic" panose="020B0502020202020204" pitchFamily="34" charset="0"/>
                <a:ea typeface="Times New Roman" panose="02020603050405020304" pitchFamily="18" charset="0"/>
              </a:rPr>
              <a:t>P</a:t>
            </a:r>
            <a:r>
              <a:rPr lang="es-EC" sz="2000" dirty="0">
                <a:solidFill>
                  <a:schemeClr val="accent2"/>
                </a:solidFill>
                <a:effectLst/>
                <a:latin typeface="Century Gothic" panose="020B0502020202020204" pitchFamily="34" charset="0"/>
                <a:ea typeface="Times New Roman" panose="02020603050405020304" pitchFamily="18" charset="0"/>
              </a:rPr>
              <a:t>rograma R,  código "step-regresión"</a:t>
            </a:r>
            <a:endParaRPr lang="es-ES" sz="4000" u="sng" kern="1200" dirty="0">
              <a:solidFill>
                <a:schemeClr val="accent2"/>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9" name="Shape 486"/>
          <p:cNvSpPr/>
          <p:nvPr/>
        </p:nvSpPr>
        <p:spPr>
          <a:xfrm>
            <a:off x="393666" y="2459731"/>
            <a:ext cx="9118668" cy="586309"/>
          </a:xfrm>
          <a:prstGeom prst="rect">
            <a:avLst/>
          </a:prstGeom>
          <a:gradFill>
            <a:gsLst>
              <a:gs pos="0">
                <a:srgbClr val="BABABA"/>
              </a:gs>
              <a:gs pos="35000">
                <a:srgbClr val="CFCFCF"/>
              </a:gs>
              <a:gs pos="100000">
                <a:srgbClr val="EDEDED"/>
              </a:gs>
            </a:gsLst>
            <a:lin ang="16200000" scaled="0"/>
          </a:gradFill>
          <a:ln>
            <a:noFill/>
          </a:ln>
        </p:spPr>
        <p:txBody>
          <a:bodyPr lIns="91400" tIns="45700" rIns="91400" bIns="45700" anchor="ctr" anchorCtr="0">
            <a:noAutofit/>
          </a:bodyPr>
          <a:lstStyle/>
          <a:p>
            <a:pPr algn="ctr">
              <a:buClr>
                <a:srgbClr val="000000"/>
              </a:buClr>
            </a:pP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36" name="Rounded Rectangle 40">
            <a:extLst>
              <a:ext uri="{FF2B5EF4-FFF2-40B4-BE49-F238E27FC236}">
                <a16:creationId xmlns:a16="http://schemas.microsoft.com/office/drawing/2014/main" xmlns="" id="{E399F027-42E2-4540-8650-0D908269D1C5}"/>
              </a:ext>
            </a:extLst>
          </p:cNvPr>
          <p:cNvSpPr/>
          <p:nvPr/>
        </p:nvSpPr>
        <p:spPr>
          <a:xfrm rot="2942052">
            <a:off x="4239573" y="3231189"/>
            <a:ext cx="484685" cy="387317"/>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19">
              <a:latin typeface="Century Gothic" panose="020B0502020202020204" pitchFamily="34" charset="0"/>
            </a:endParaRPr>
          </a:p>
        </p:txBody>
      </p:sp>
      <p:sp>
        <p:nvSpPr>
          <p:cNvPr id="24" name="TextBox 30">
            <a:extLst>
              <a:ext uri="{FF2B5EF4-FFF2-40B4-BE49-F238E27FC236}">
                <a16:creationId xmlns:a16="http://schemas.microsoft.com/office/drawing/2014/main" xmlns="" id="{B683ACE6-8C13-4D4B-AA0A-5B5BA52FFDAD}"/>
              </a:ext>
            </a:extLst>
          </p:cNvPr>
          <p:cNvSpPr txBox="1"/>
          <p:nvPr/>
        </p:nvSpPr>
        <p:spPr>
          <a:xfrm>
            <a:off x="2644237" y="3289601"/>
            <a:ext cx="3850465" cy="1446550"/>
          </a:xfrm>
          <a:prstGeom prst="rect">
            <a:avLst/>
          </a:prstGeom>
          <a:noFill/>
        </p:spPr>
        <p:txBody>
          <a:bodyPr wrap="square" rtlCol="0">
            <a:spAutoFit/>
          </a:bodyPr>
          <a:lstStyle/>
          <a:p>
            <a:r>
              <a:rPr lang="es-ES" altLang="ko-KR" sz="2400" dirty="0">
                <a:latin typeface="Century Gothic" panose="020B0502020202020204" pitchFamily="34" charset="0"/>
                <a:ea typeface="Open Sans" panose="020B0606030504020204" pitchFamily="34" charset="0"/>
                <a:cs typeface="Open Sans" panose="020B0606030504020204" pitchFamily="34" charset="0"/>
              </a:rPr>
              <a:t>ACTIVOS                     X1</a:t>
            </a:r>
          </a:p>
          <a:p>
            <a:pPr algn="just"/>
            <a:endParaRPr lang="es-EC" altLang="ko-KR" sz="2000" dirty="0">
              <a:latin typeface="Century Gothic" panose="020B0502020202020204" pitchFamily="34" charset="0"/>
              <a:ea typeface="Open Sans" panose="020B0606030504020204" pitchFamily="34" charset="0"/>
              <a:cs typeface="Open Sans" panose="020B0606030504020204" pitchFamily="34" charset="0"/>
            </a:endParaRPr>
          </a:p>
          <a:p>
            <a:pPr marL="185732" indent="-185732" algn="just">
              <a:buFont typeface="Wingdings" panose="05000000000000000000" pitchFamily="2" charset="2"/>
              <a:buChar char="§"/>
            </a:pPr>
            <a:endParaRPr lang="es-ES" altLang="ko-KR" sz="2000" dirty="0">
              <a:latin typeface="Century Gothic" panose="020B0502020202020204" pitchFamily="34" charset="0"/>
              <a:ea typeface="Open Sans" panose="020B0606030504020204" pitchFamily="34" charset="0"/>
              <a:cs typeface="Open Sans" panose="020B0606030504020204" pitchFamily="34" charset="0"/>
            </a:endParaRPr>
          </a:p>
          <a:p>
            <a:pPr algn="just"/>
            <a:r>
              <a:rPr lang="es-ES" altLang="ko-KR" sz="2400" dirty="0">
                <a:latin typeface="Century Gothic" panose="020B0502020202020204" pitchFamily="34" charset="0"/>
                <a:ea typeface="Open Sans" panose="020B0606030504020204" pitchFamily="34" charset="0"/>
                <a:cs typeface="Open Sans" panose="020B0606030504020204" pitchFamily="34" charset="0"/>
              </a:rPr>
              <a:t>DESOCUPACIÓN        X6</a:t>
            </a:r>
            <a:endParaRPr lang="es-ES" altLang="ko-KR" sz="1800" dirty="0">
              <a:latin typeface="Century Gothic" panose="020B0502020202020204" pitchFamily="34" charset="0"/>
              <a:ea typeface="Open Sans" panose="020B0606030504020204" pitchFamily="34" charset="0"/>
              <a:cs typeface="Open Sans" panose="020B0606030504020204" pitchFamily="34" charset="0"/>
            </a:endParaRPr>
          </a:p>
        </p:txBody>
      </p:sp>
      <p:sp>
        <p:nvSpPr>
          <p:cNvPr id="25" name="Oval 56">
            <a:extLst>
              <a:ext uri="{FF2B5EF4-FFF2-40B4-BE49-F238E27FC236}">
                <a16:creationId xmlns:a16="http://schemas.microsoft.com/office/drawing/2014/main" xmlns="" id="{42280756-9955-4E8A-BB82-F91B02B5785F}"/>
              </a:ext>
            </a:extLst>
          </p:cNvPr>
          <p:cNvSpPr/>
          <p:nvPr/>
        </p:nvSpPr>
        <p:spPr>
          <a:xfrm flipH="1">
            <a:off x="1512861" y="3303835"/>
            <a:ext cx="781370" cy="6399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latin typeface="Century Gothic" panose="020B0502020202020204" pitchFamily="34" charset="0"/>
            </a:endParaRPr>
          </a:p>
        </p:txBody>
      </p:sp>
      <p:sp>
        <p:nvSpPr>
          <p:cNvPr id="29" name="Oval 33">
            <a:extLst>
              <a:ext uri="{FF2B5EF4-FFF2-40B4-BE49-F238E27FC236}">
                <a16:creationId xmlns:a16="http://schemas.microsoft.com/office/drawing/2014/main" xmlns="" id="{17375193-AD1E-4480-905E-E1CCC86E4F91}"/>
              </a:ext>
            </a:extLst>
          </p:cNvPr>
          <p:cNvSpPr/>
          <p:nvPr/>
        </p:nvSpPr>
        <p:spPr>
          <a:xfrm>
            <a:off x="1534690" y="4277969"/>
            <a:ext cx="781369" cy="720320"/>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latin typeface="Century Gothic" panose="020B0502020202020204" pitchFamily="34" charset="0"/>
            </a:endParaRPr>
          </a:p>
        </p:txBody>
      </p:sp>
      <p:sp>
        <p:nvSpPr>
          <p:cNvPr id="50" name="Block Arc 11">
            <a:extLst>
              <a:ext uri="{FF2B5EF4-FFF2-40B4-BE49-F238E27FC236}">
                <a16:creationId xmlns:a16="http://schemas.microsoft.com/office/drawing/2014/main" xmlns="" id="{6237B46C-EE2F-45F5-A452-AEF5853F7D2C}"/>
              </a:ext>
            </a:extLst>
          </p:cNvPr>
          <p:cNvSpPr/>
          <p:nvPr/>
        </p:nvSpPr>
        <p:spPr>
          <a:xfrm rot="10800000">
            <a:off x="1780045" y="3462328"/>
            <a:ext cx="257000" cy="31340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solidFill>
                <a:schemeClr val="tx1"/>
              </a:solidFill>
            </a:endParaRPr>
          </a:p>
        </p:txBody>
      </p:sp>
      <p:sp>
        <p:nvSpPr>
          <p:cNvPr id="51" name="Parallelogram 15">
            <a:extLst>
              <a:ext uri="{FF2B5EF4-FFF2-40B4-BE49-F238E27FC236}">
                <a16:creationId xmlns:a16="http://schemas.microsoft.com/office/drawing/2014/main" xmlns="" id="{7A9FBE9D-EE5A-4F1B-8EDD-3D011F43183E}"/>
              </a:ext>
            </a:extLst>
          </p:cNvPr>
          <p:cNvSpPr/>
          <p:nvPr/>
        </p:nvSpPr>
        <p:spPr>
          <a:xfrm flipH="1">
            <a:off x="3151778" y="5651575"/>
            <a:ext cx="377401" cy="37740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a:p>
        </p:txBody>
      </p:sp>
      <p:pic>
        <p:nvPicPr>
          <p:cNvPr id="53" name="Shape 1557"/>
          <p:cNvPicPr preferRelativeResize="0"/>
          <p:nvPr/>
        </p:nvPicPr>
        <p:blipFill>
          <a:blip r:embed="rId3">
            <a:extLst>
              <a:ext uri="{28A0092B-C50C-407E-A947-70E740481C1C}">
                <a14:useLocalDpi xmlns:a14="http://schemas.microsoft.com/office/drawing/2010/main" val="0"/>
              </a:ext>
            </a:extLst>
          </a:blip>
          <a:stretch>
            <a:fillRect/>
          </a:stretch>
        </p:blipFill>
        <p:spPr>
          <a:xfrm flipH="1">
            <a:off x="1644483" y="4379715"/>
            <a:ext cx="518125" cy="497459"/>
          </a:xfrm>
          <a:prstGeom prst="ellipse">
            <a:avLst/>
          </a:prstGeom>
          <a:noFill/>
          <a:ln>
            <a:noFill/>
          </a:ln>
        </p:spPr>
      </p:pic>
      <p:sp>
        <p:nvSpPr>
          <p:cNvPr id="55" name="Shape 1554"/>
          <p:cNvSpPr/>
          <p:nvPr/>
        </p:nvSpPr>
        <p:spPr>
          <a:xfrm>
            <a:off x="7290973" y="3367788"/>
            <a:ext cx="1937326" cy="1775265"/>
          </a:xfrm>
          <a:prstGeom prst="ellipse">
            <a:avLst/>
          </a:prstGeom>
          <a:solidFill>
            <a:srgbClr val="00B0F0"/>
          </a:solidFill>
          <a:ln>
            <a:noFill/>
          </a:ln>
        </p:spPr>
        <p:txBody>
          <a:bodyPr lIns="91400" tIns="45700" rIns="91400" bIns="45700" anchor="ctr" anchorCtr="0">
            <a:noAutofit/>
          </a:bodyPr>
          <a:lstStyle/>
          <a:p>
            <a:pPr algn="ctr">
              <a:buClr>
                <a:srgbClr val="000000"/>
              </a:buClr>
            </a:pPr>
            <a:r>
              <a:rPr lang="es-ES" sz="2400" dirty="0">
                <a:solidFill>
                  <a:schemeClr val="lt1"/>
                </a:solidFill>
                <a:latin typeface="Roboto Condensed"/>
                <a:ea typeface="Roboto Condensed"/>
                <a:cs typeface="Roboto Condensed"/>
                <a:sym typeface="Roboto Condensed"/>
              </a:rPr>
              <a:t>Residuos normales</a:t>
            </a:r>
            <a:endParaRPr sz="2400" dirty="0">
              <a:solidFill>
                <a:schemeClr val="lt1"/>
              </a:solidFill>
              <a:latin typeface="Roboto Condensed"/>
              <a:ea typeface="Roboto Condensed"/>
              <a:cs typeface="Roboto Condensed"/>
              <a:sym typeface="Roboto Condensed"/>
            </a:endParaRPr>
          </a:p>
        </p:txBody>
      </p:sp>
      <p:grpSp>
        <p:nvGrpSpPr>
          <p:cNvPr id="30" name="Shape 2725">
            <a:extLst>
              <a:ext uri="{FF2B5EF4-FFF2-40B4-BE49-F238E27FC236}">
                <a16:creationId xmlns:a16="http://schemas.microsoft.com/office/drawing/2014/main" xmlns="" id="{F67D8230-0153-48B1-85A1-B81594E1CE2C}"/>
              </a:ext>
            </a:extLst>
          </p:cNvPr>
          <p:cNvGrpSpPr/>
          <p:nvPr/>
        </p:nvGrpSpPr>
        <p:grpSpPr>
          <a:xfrm>
            <a:off x="522686" y="437016"/>
            <a:ext cx="837606" cy="750746"/>
            <a:chOff x="5416470" y="1238591"/>
            <a:chExt cx="762185" cy="750746"/>
          </a:xfrm>
        </p:grpSpPr>
        <p:sp>
          <p:nvSpPr>
            <p:cNvPr id="32" name="Shape 2726">
              <a:extLst>
                <a:ext uri="{FF2B5EF4-FFF2-40B4-BE49-F238E27FC236}">
                  <a16:creationId xmlns:a16="http://schemas.microsoft.com/office/drawing/2014/main" xmlns="" id="{0BFD1E5F-A622-4402-ABBC-C71A99AA1B06}"/>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37" name="Shape 2727">
              <a:extLst>
                <a:ext uri="{FF2B5EF4-FFF2-40B4-BE49-F238E27FC236}">
                  <a16:creationId xmlns:a16="http://schemas.microsoft.com/office/drawing/2014/main" xmlns="" id="{A5B865EA-EA5C-4B98-8A03-F6D973B94C16}"/>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8" name="Shape 2728">
              <a:extLst>
                <a:ext uri="{FF2B5EF4-FFF2-40B4-BE49-F238E27FC236}">
                  <a16:creationId xmlns:a16="http://schemas.microsoft.com/office/drawing/2014/main" xmlns="" id="{429026D6-D163-4308-A1F3-50DBE03AD026}"/>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9" name="Shape 2729">
              <a:extLst>
                <a:ext uri="{FF2B5EF4-FFF2-40B4-BE49-F238E27FC236}">
                  <a16:creationId xmlns:a16="http://schemas.microsoft.com/office/drawing/2014/main" xmlns="" id="{F29B7028-3E54-4AD1-B6CF-BB5F08AB9754}"/>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40" name="Shape 2730">
              <a:extLst>
                <a:ext uri="{FF2B5EF4-FFF2-40B4-BE49-F238E27FC236}">
                  <a16:creationId xmlns:a16="http://schemas.microsoft.com/office/drawing/2014/main" xmlns="" id="{7DF72C31-0EC4-4EF9-9A40-8003B32C6280}"/>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41" name="Shape 82">
            <a:extLst>
              <a:ext uri="{FF2B5EF4-FFF2-40B4-BE49-F238E27FC236}">
                <a16:creationId xmlns:a16="http://schemas.microsoft.com/office/drawing/2014/main" xmlns="" id="{CA291459-C750-4C65-89C4-0EFECA266F7A}"/>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26" name="CuadroTexto 25">
            <a:extLst>
              <a:ext uri="{FF2B5EF4-FFF2-40B4-BE49-F238E27FC236}">
                <a16:creationId xmlns:a16="http://schemas.microsoft.com/office/drawing/2014/main" xmlns="" id="{CBBCF16D-7F92-4935-A982-D5DBE9912BD8}"/>
              </a:ext>
            </a:extLst>
          </p:cNvPr>
          <p:cNvSpPr txBox="1"/>
          <p:nvPr/>
        </p:nvSpPr>
        <p:spPr>
          <a:xfrm>
            <a:off x="5213660" y="2557624"/>
            <a:ext cx="4154626" cy="400110"/>
          </a:xfrm>
          <a:prstGeom prst="rect">
            <a:avLst/>
          </a:prstGeom>
          <a:noFill/>
        </p:spPr>
        <p:txBody>
          <a:bodyPr wrap="square">
            <a:spAutoFit/>
          </a:bodyPr>
          <a:lstStyle/>
          <a:p>
            <a:r>
              <a:rPr kumimoji="0" lang="es-EC" altLang="es-EC" sz="2000" b="0" i="0" u="none" strike="noStrike" cap="none" normalizeH="0" baseline="0" dirty="0">
                <a:ln>
                  <a:noFill/>
                </a:ln>
                <a:solidFill>
                  <a:srgbClr val="000000"/>
                </a:solidFill>
                <a:effectLst/>
                <a:latin typeface="Lucida Console" panose="020B0609040504020204" pitchFamily="49" charset="0"/>
                <a:ea typeface="Times New Roman" panose="02020603050405020304" pitchFamily="18" charset="0"/>
                <a:cs typeface="Courier New" panose="02070309020205020404" pitchFamily="49" charset="0"/>
              </a:rPr>
              <a:t>$DESOCUPACIÓN -5.185e+06 </a:t>
            </a:r>
            <a:endParaRPr lang="es-EC" dirty="0"/>
          </a:p>
        </p:txBody>
      </p:sp>
      <p:sp>
        <p:nvSpPr>
          <p:cNvPr id="28" name="CuadroTexto 27">
            <a:extLst>
              <a:ext uri="{FF2B5EF4-FFF2-40B4-BE49-F238E27FC236}">
                <a16:creationId xmlns:a16="http://schemas.microsoft.com/office/drawing/2014/main" xmlns="" id="{48D9B421-8F1F-4727-9959-C6273E3C40CA}"/>
              </a:ext>
            </a:extLst>
          </p:cNvPr>
          <p:cNvSpPr txBox="1"/>
          <p:nvPr/>
        </p:nvSpPr>
        <p:spPr>
          <a:xfrm>
            <a:off x="813017" y="2536183"/>
            <a:ext cx="5300868" cy="400110"/>
          </a:xfrm>
          <a:prstGeom prst="rect">
            <a:avLst/>
          </a:prstGeom>
          <a:noFill/>
        </p:spPr>
        <p:txBody>
          <a:bodyPr wrap="square">
            <a:spAutoFit/>
          </a:bodyPr>
          <a:lstStyle/>
          <a:p>
            <a:r>
              <a:rPr kumimoji="0" lang="es-EC" altLang="es-EC" sz="2000" b="0" i="0" u="none" strike="noStrike" cap="none" normalizeH="0" baseline="0" dirty="0">
                <a:ln>
                  <a:noFill/>
                </a:ln>
                <a:solidFill>
                  <a:srgbClr val="000000"/>
                </a:solidFill>
                <a:effectLst/>
                <a:latin typeface="Lucida Console" panose="020B0609040504020204" pitchFamily="49" charset="0"/>
                <a:ea typeface="Times New Roman" panose="02020603050405020304" pitchFamily="18" charset="0"/>
                <a:cs typeface="Courier New" panose="02070309020205020404" pitchFamily="49" charset="0"/>
              </a:rPr>
              <a:t>$ACTIVOS       5.209e+01 </a:t>
            </a:r>
            <a:endParaRPr lang="es-EC" dirty="0"/>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xmlns="" id="{CD1FDF1A-8813-43D6-A9DA-8B3175ED97E4}"/>
                  </a:ext>
                </a:extLst>
              </p:cNvPr>
              <p:cNvSpPr txBox="1"/>
              <p:nvPr/>
            </p:nvSpPr>
            <p:spPr>
              <a:xfrm>
                <a:off x="2530020" y="5592467"/>
                <a:ext cx="6047202" cy="4715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sz="2400" i="1" smtClean="0">
                              <a:solidFill>
                                <a:srgbClr val="836967"/>
                              </a:solidFill>
                              <a:latin typeface="Cambria Math" panose="02040503050406030204" pitchFamily="18" charset="0"/>
                            </a:rPr>
                          </m:ctrlPr>
                        </m:accPr>
                        <m:e>
                          <m:r>
                            <a:rPr lang="es-EC" sz="2400">
                              <a:latin typeface="Cambria Math" panose="02040503050406030204" pitchFamily="18" charset="0"/>
                            </a:rPr>
                            <m:t> </m:t>
                          </m:r>
                          <m:r>
                            <a:rPr lang="es-EC" sz="2400" b="1" i="0">
                              <a:latin typeface="Cambria Math" panose="02040503050406030204" pitchFamily="18" charset="0"/>
                            </a:rPr>
                            <m:t>𝐘</m:t>
                          </m:r>
                        </m:e>
                      </m:acc>
                      <m:r>
                        <a:rPr lang="es-EC" sz="2400" b="0" i="0">
                          <a:latin typeface="Cambria Math" panose="02040503050406030204" pitchFamily="18" charset="0"/>
                        </a:rPr>
                        <m:t>=</m:t>
                      </m:r>
                      <m:sSub>
                        <m:sSubPr>
                          <m:ctrlPr>
                            <a:rPr lang="es-EC" sz="2400" b="0" i="1">
                              <a:solidFill>
                                <a:srgbClr val="836967"/>
                              </a:solidFill>
                              <a:latin typeface="Cambria Math" panose="02040503050406030204" pitchFamily="18" charset="0"/>
                            </a:rPr>
                          </m:ctrlPr>
                        </m:sSubPr>
                        <m:e>
                          <m:r>
                            <a:rPr lang="es-EC" sz="2400" b="0" i="0">
                              <a:latin typeface="Cambria Math" panose="02040503050406030204" pitchFamily="18" charset="0"/>
                            </a:rPr>
                            <m:t>+5.209</m:t>
                          </m:r>
                          <m:r>
                            <a:rPr lang="es-EC" sz="2400" b="1" i="0">
                              <a:latin typeface="Cambria Math" panose="02040503050406030204" pitchFamily="18" charset="0"/>
                            </a:rPr>
                            <m:t>𝐞</m:t>
                          </m:r>
                          <m:r>
                            <a:rPr lang="es-EC" sz="2400" b="0" i="0">
                              <a:latin typeface="Cambria Math" panose="02040503050406030204" pitchFamily="18" charset="0"/>
                            </a:rPr>
                            <m:t>+01  </m:t>
                          </m:r>
                          <m:r>
                            <a:rPr lang="es-EC" sz="2400" b="1" i="0">
                              <a:latin typeface="Cambria Math" panose="02040503050406030204" pitchFamily="18" charset="0"/>
                            </a:rPr>
                            <m:t>𝐗</m:t>
                          </m:r>
                        </m:e>
                        <m:sub>
                          <m:r>
                            <a:rPr lang="es-EC" sz="2400" b="0" i="0">
                              <a:latin typeface="Cambria Math" panose="02040503050406030204" pitchFamily="18" charset="0"/>
                            </a:rPr>
                            <m:t>1</m:t>
                          </m:r>
                        </m:sub>
                      </m:sSub>
                      <m:r>
                        <a:rPr lang="es-EC" sz="2400" b="0" i="0">
                          <a:latin typeface="Cambria Math" panose="02040503050406030204" pitchFamily="18" charset="0"/>
                        </a:rPr>
                        <m:t> −5.185</m:t>
                      </m:r>
                      <m:r>
                        <a:rPr lang="es-EC" sz="2400" b="1" i="0">
                          <a:latin typeface="Cambria Math" panose="02040503050406030204" pitchFamily="18" charset="0"/>
                        </a:rPr>
                        <m:t>𝐞</m:t>
                      </m:r>
                      <m:r>
                        <a:rPr lang="es-EC" sz="2400" b="0" i="0">
                          <a:latin typeface="Cambria Math" panose="02040503050406030204" pitchFamily="18" charset="0"/>
                        </a:rPr>
                        <m:t>+06 </m:t>
                      </m:r>
                      <m:sSub>
                        <m:sSubPr>
                          <m:ctrlPr>
                            <a:rPr lang="es-EC" sz="2400" b="0" i="1">
                              <a:solidFill>
                                <a:srgbClr val="836967"/>
                              </a:solidFill>
                              <a:latin typeface="Cambria Math" panose="02040503050406030204" pitchFamily="18" charset="0"/>
                            </a:rPr>
                          </m:ctrlPr>
                        </m:sSubPr>
                        <m:e>
                          <m:r>
                            <a:rPr lang="es-EC" sz="2400" b="0" i="0">
                              <a:latin typeface="Cambria Math" panose="02040503050406030204" pitchFamily="18" charset="0"/>
                            </a:rPr>
                            <m:t> </m:t>
                          </m:r>
                          <m:r>
                            <a:rPr lang="es-EC" sz="2400" b="1" i="0">
                              <a:latin typeface="Cambria Math" panose="02040503050406030204" pitchFamily="18" charset="0"/>
                            </a:rPr>
                            <m:t>𝐗</m:t>
                          </m:r>
                        </m:e>
                        <m:sub>
                          <m:r>
                            <a:rPr lang="es-EC" sz="2400" b="0" i="0">
                              <a:latin typeface="Cambria Math" panose="02040503050406030204" pitchFamily="18" charset="0"/>
                            </a:rPr>
                            <m:t>6</m:t>
                          </m:r>
                        </m:sub>
                      </m:sSub>
                      <m:r>
                        <a:rPr lang="es-EC" sz="2400" b="0" i="0">
                          <a:latin typeface="Cambria Math" panose="02040503050406030204" pitchFamily="18" charset="0"/>
                        </a:rPr>
                        <m:t> </m:t>
                      </m:r>
                    </m:oMath>
                  </m:oMathPara>
                </a14:m>
                <a:endParaRPr lang="es-EC" dirty="0"/>
              </a:p>
            </p:txBody>
          </p:sp>
        </mc:Choice>
        <mc:Fallback xmlns="">
          <p:sp>
            <p:nvSpPr>
              <p:cNvPr id="33" name="CuadroTexto 32">
                <a:extLst>
                  <a:ext uri="{FF2B5EF4-FFF2-40B4-BE49-F238E27FC236}">
                    <a16:creationId xmlns:a16="http://schemas.microsoft.com/office/drawing/2014/main" id="{CD1FDF1A-8813-43D6-A9DA-8B3175ED97E4}"/>
                  </a:ext>
                </a:extLst>
              </p:cNvPr>
              <p:cNvSpPr txBox="1">
                <a:spLocks noRot="1" noChangeAspect="1" noMove="1" noResize="1" noEditPoints="1" noAdjustHandles="1" noChangeArrowheads="1" noChangeShapeType="1" noTextEdit="1"/>
              </p:cNvSpPr>
              <p:nvPr/>
            </p:nvSpPr>
            <p:spPr>
              <a:xfrm>
                <a:off x="2530020" y="5592467"/>
                <a:ext cx="6047202" cy="471539"/>
              </a:xfrm>
              <a:prstGeom prst="rect">
                <a:avLst/>
              </a:prstGeom>
              <a:blipFill>
                <a:blip r:embed="rId4"/>
                <a:stretch>
                  <a:fillRect t="-3846" b="-2564"/>
                </a:stretch>
              </a:blipFill>
            </p:spPr>
            <p:txBody>
              <a:bodyPr/>
              <a:lstStyle/>
              <a:p>
                <a:r>
                  <a:rPr lang="es-EC">
                    <a:noFill/>
                  </a:rPr>
                  <a:t> </a:t>
                </a:r>
              </a:p>
            </p:txBody>
          </p:sp>
        </mc:Fallback>
      </mc:AlternateContent>
      <p:sp>
        <p:nvSpPr>
          <p:cNvPr id="7" name="Rectángulo 6">
            <a:extLst>
              <a:ext uri="{FF2B5EF4-FFF2-40B4-BE49-F238E27FC236}">
                <a16:creationId xmlns:a16="http://schemas.microsoft.com/office/drawing/2014/main" xmlns="" id="{AEC30CAB-E240-496F-9359-2A95103A366F}"/>
              </a:ext>
            </a:extLst>
          </p:cNvPr>
          <p:cNvSpPr/>
          <p:nvPr/>
        </p:nvSpPr>
        <p:spPr>
          <a:xfrm rot="19638834">
            <a:off x="1467108" y="5314034"/>
            <a:ext cx="1697901"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modelo</a:t>
            </a:r>
          </a:p>
        </p:txBody>
      </p:sp>
    </p:spTree>
    <p:extLst>
      <p:ext uri="{BB962C8B-B14F-4D97-AF65-F5344CB8AC3E}">
        <p14:creationId xmlns:p14="http://schemas.microsoft.com/office/powerpoint/2010/main" val="10932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3" presetClass="entr" presetSubtype="16"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p:tgtEl>
                                          <p:spTgt spid="53"/>
                                        </p:tgtEl>
                                        <p:attrNameLst>
                                          <p:attrName>ppt_w</p:attrName>
                                        </p:attrNameLst>
                                      </p:cBhvr>
                                      <p:tavLst>
                                        <p:tav tm="0">
                                          <p:val>
                                            <p:strVal val="0"/>
                                          </p:val>
                                        </p:tav>
                                        <p:tav tm="100000">
                                          <p:val>
                                            <p:strVal val="#ppt_w"/>
                                          </p:val>
                                        </p:tav>
                                      </p:tavLst>
                                    </p:anim>
                                    <p:anim calcmode="lin" valueType="num">
                                      <p:cBhvr additive="base">
                                        <p:cTn id="16" dur="500"/>
                                        <p:tgtEl>
                                          <p:spTgt spid="53"/>
                                        </p:tgtEl>
                                        <p:attrNameLst>
                                          <p:attrName>ppt_h</p:attrName>
                                        </p:attrNameLst>
                                      </p:cBhvr>
                                      <p:tavLst>
                                        <p:tav tm="0">
                                          <p:val>
                                            <p:strVal val="0"/>
                                          </p:val>
                                        </p:tav>
                                        <p:tav tm="100000">
                                          <p:val>
                                            <p:strVal val="#ppt_h"/>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p:tgtEl>
                                          <p:spTgt spid="55"/>
                                        </p:tgtEl>
                                        <p:attrNameLst>
                                          <p:attrName>ppt_w</p:attrName>
                                        </p:attrNameLst>
                                      </p:cBhvr>
                                      <p:tavLst>
                                        <p:tav tm="0">
                                          <p:val>
                                            <p:strVal val="0"/>
                                          </p:val>
                                        </p:tav>
                                        <p:tav tm="100000">
                                          <p:val>
                                            <p:strVal val="#ppt_w"/>
                                          </p:val>
                                        </p:tav>
                                      </p:tavLst>
                                    </p:anim>
                                    <p:anim calcmode="lin" valueType="num">
                                      <p:cBhvr additive="base">
                                        <p:cTn id="21" dur="500"/>
                                        <p:tgtEl>
                                          <p:spTgt spid="55"/>
                                        </p:tgtEl>
                                        <p:attrNameLst>
                                          <p:attrName>ppt_h</p:attrName>
                                        </p:attrNameLst>
                                      </p:cBhvr>
                                      <p:tavLst>
                                        <p:tav tm="0">
                                          <p:val>
                                            <p:strVal val="0"/>
                                          </p:val>
                                        </p:tav>
                                        <p:tav tm="100000">
                                          <p:val>
                                            <p:strVal val="#ppt_h"/>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p:tgtEl>
                                          <p:spTgt spid="30"/>
                                        </p:tgtEl>
                                        <p:attrNameLst>
                                          <p:attrName>ppt_x</p:attrName>
                                        </p:attrNameLst>
                                      </p:cBhvr>
                                      <p:tavLst>
                                        <p:tav tm="0">
                                          <p:val>
                                            <p:strVal val="#ppt_x+1"/>
                                          </p:val>
                                        </p:tav>
                                        <p:tav tm="100000">
                                          <p:val>
                                            <p:strVal val="#ppt_x"/>
                                          </p:val>
                                        </p:tav>
                                      </p:tavLst>
                                    </p:anim>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999"/>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1750" fill="hold"/>
                                        <p:tgtEl>
                                          <p:spTgt spid="33">
                                            <p:txEl>
                                              <p:pRg st="0" end="0"/>
                                            </p:txEl>
                                          </p:spTgt>
                                        </p:tgtEl>
                                        <p:attrNameLst>
                                          <p:attrName>ppt_w</p:attrName>
                                        </p:attrNameLst>
                                      </p:cBhvr>
                                      <p:tavLst>
                                        <p:tav tm="0">
                                          <p:val>
                                            <p:fltVal val="0"/>
                                          </p:val>
                                        </p:tav>
                                        <p:tav tm="100000">
                                          <p:val>
                                            <p:strVal val="#ppt_w"/>
                                          </p:val>
                                        </p:tav>
                                      </p:tavLst>
                                    </p:anim>
                                    <p:anim calcmode="lin" valueType="num">
                                      <p:cBhvr>
                                        <p:cTn id="34" dur="1750" fill="hold"/>
                                        <p:tgtEl>
                                          <p:spTgt spid="33">
                                            <p:txEl>
                                              <p:pRg st="0" end="0"/>
                                            </p:txEl>
                                          </p:spTgt>
                                        </p:tgtEl>
                                        <p:attrNameLst>
                                          <p:attrName>ppt_h</p:attrName>
                                        </p:attrNameLst>
                                      </p:cBhvr>
                                      <p:tavLst>
                                        <p:tav tm="0">
                                          <p:val>
                                            <p:fltVal val="0"/>
                                          </p:val>
                                        </p:tav>
                                        <p:tav tm="100000">
                                          <p:val>
                                            <p:strVal val="#ppt_h"/>
                                          </p:val>
                                        </p:tav>
                                      </p:tavLst>
                                    </p:anim>
                                    <p:anim calcmode="lin" valueType="num">
                                      <p:cBhvr>
                                        <p:cTn id="35" dur="175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36" dur="175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48" name="Shape 82"/>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50" name="Shape 2766"/>
          <p:cNvSpPr txBox="1">
            <a:spLocks noGrp="1"/>
          </p:cNvSpPr>
          <p:nvPr>
            <p:ph type="title"/>
          </p:nvPr>
        </p:nvSpPr>
        <p:spPr>
          <a:xfrm>
            <a:off x="1324258" y="879635"/>
            <a:ext cx="7456199" cy="656615"/>
          </a:xfrm>
          <a:prstGeom prst="rect">
            <a:avLst/>
          </a:prstGeom>
        </p:spPr>
        <p:txBody>
          <a:bodyPr lIns="91425" tIns="91425" rIns="91425" bIns="91425" anchor="ctr" anchorCtr="0">
            <a:noAutofit/>
          </a:bodyPr>
          <a:lstStyle/>
          <a:p>
            <a:r>
              <a:rPr lang="en-US" sz="5400" dirty="0">
                <a:solidFill>
                  <a:schemeClr val="accent1"/>
                </a:solidFill>
                <a:latin typeface="Century Gothic" panose="020B0502020202020204" pitchFamily="34" charset="0"/>
              </a:rPr>
              <a:t>PRESENTACIÓN</a:t>
            </a:r>
          </a:p>
        </p:txBody>
      </p:sp>
      <p:pic>
        <p:nvPicPr>
          <p:cNvPr id="51" name="Imagen 50"/>
          <p:cNvPicPr>
            <a:picLocks noChangeAspect="1"/>
          </p:cNvPicPr>
          <p:nvPr/>
        </p:nvPicPr>
        <p:blipFill rotWithShape="1">
          <a:blip r:embed="rId3">
            <a:extLst>
              <a:ext uri="{28A0092B-C50C-407E-A947-70E740481C1C}">
                <a14:useLocalDpi xmlns:a14="http://schemas.microsoft.com/office/drawing/2010/main" val="0"/>
              </a:ext>
            </a:extLst>
          </a:blip>
          <a:srcRect b="18686"/>
          <a:stretch/>
        </p:blipFill>
        <p:spPr>
          <a:xfrm>
            <a:off x="284852" y="2480007"/>
            <a:ext cx="2678409" cy="2133600"/>
          </a:xfrm>
          <a:prstGeom prst="rect">
            <a:avLst/>
          </a:prstGeom>
        </p:spPr>
      </p:pic>
      <p:grpSp>
        <p:nvGrpSpPr>
          <p:cNvPr id="52" name="Shape 2709"/>
          <p:cNvGrpSpPr/>
          <p:nvPr/>
        </p:nvGrpSpPr>
        <p:grpSpPr>
          <a:xfrm>
            <a:off x="2830880" y="4311031"/>
            <a:ext cx="2539213" cy="1183754"/>
            <a:chOff x="1752833" y="3521992"/>
            <a:chExt cx="3799521" cy="1183754"/>
          </a:xfrm>
        </p:grpSpPr>
        <p:sp>
          <p:nvSpPr>
            <p:cNvPr id="53" name="Shape 2710"/>
            <p:cNvSpPr/>
            <p:nvPr/>
          </p:nvSpPr>
          <p:spPr>
            <a:xfrm rot="5400000">
              <a:off x="4477589" y="3630980"/>
              <a:ext cx="752727" cy="1396804"/>
            </a:xfrm>
            <a:prstGeom prst="rect">
              <a:avLst/>
            </a:prstGeom>
            <a:solidFill>
              <a:schemeClr val="accent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4" name="Shape 2711"/>
            <p:cNvSpPr/>
            <p:nvPr/>
          </p:nvSpPr>
          <p:spPr>
            <a:xfrm rot="10800000">
              <a:off x="2783513" y="3521993"/>
              <a:ext cx="1371824" cy="1183752"/>
            </a:xfrm>
            <a:custGeom>
              <a:avLst/>
              <a:gdLst/>
              <a:ahLst/>
              <a:cxnLst/>
              <a:rect l="0" t="0" r="0" b="0"/>
              <a:pathLst>
                <a:path w="120000" h="120000" extrusionOk="0">
                  <a:moveTo>
                    <a:pt x="0" y="0"/>
                  </a:moveTo>
                  <a:lnTo>
                    <a:pt x="120000" y="75203"/>
                  </a:lnTo>
                  <a:cubicBezTo>
                    <a:pt x="119957" y="90135"/>
                    <a:pt x="119915" y="105067"/>
                    <a:pt x="119873" y="119999"/>
                  </a:cubicBezTo>
                  <a:lnTo>
                    <a:pt x="0" y="76320"/>
                  </a:lnTo>
                  <a:lnTo>
                    <a:pt x="0" y="0"/>
                  </a:lnTo>
                  <a:close/>
                </a:path>
              </a:pathLst>
            </a:custGeom>
            <a:solidFill>
              <a:schemeClr val="accent4">
                <a:alpha val="80000"/>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5" name="Shape 2712"/>
            <p:cNvSpPr/>
            <p:nvPr/>
          </p:nvSpPr>
          <p:spPr>
            <a:xfrm rot="10800000">
              <a:off x="1752833" y="3521992"/>
              <a:ext cx="1033426" cy="442779"/>
            </a:xfrm>
            <a:prstGeom prst="rect">
              <a:avLst/>
            </a:prstGeom>
            <a:solidFill>
              <a:schemeClr val="accent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grpSp>
        <p:nvGrpSpPr>
          <p:cNvPr id="56" name="Shape 2713"/>
          <p:cNvGrpSpPr/>
          <p:nvPr/>
        </p:nvGrpSpPr>
        <p:grpSpPr>
          <a:xfrm>
            <a:off x="2830881" y="3777896"/>
            <a:ext cx="2539265" cy="837158"/>
            <a:chOff x="1753465" y="2988857"/>
            <a:chExt cx="3798964" cy="837158"/>
          </a:xfrm>
        </p:grpSpPr>
        <p:sp>
          <p:nvSpPr>
            <p:cNvPr id="57" name="Shape 2714"/>
            <p:cNvSpPr/>
            <p:nvPr/>
          </p:nvSpPr>
          <p:spPr>
            <a:xfrm rot="10800000">
              <a:off x="2783501" y="2989441"/>
              <a:ext cx="1379406" cy="835163"/>
            </a:xfrm>
            <a:custGeom>
              <a:avLst/>
              <a:gdLst/>
              <a:ahLst/>
              <a:cxnLst/>
              <a:rect l="0" t="0" r="0" b="0"/>
              <a:pathLst>
                <a:path w="120000" h="120000" extrusionOk="0">
                  <a:moveTo>
                    <a:pt x="0" y="0"/>
                  </a:moveTo>
                  <a:lnTo>
                    <a:pt x="119932" y="53264"/>
                  </a:lnTo>
                  <a:cubicBezTo>
                    <a:pt x="119891" y="75591"/>
                    <a:pt x="120034" y="97672"/>
                    <a:pt x="119992" y="120000"/>
                  </a:cubicBezTo>
                  <a:lnTo>
                    <a:pt x="0" y="114118"/>
                  </a:lnTo>
                  <a:lnTo>
                    <a:pt x="0" y="0"/>
                  </a:lnTo>
                  <a:close/>
                </a:path>
              </a:pathLst>
            </a:custGeom>
            <a:solidFill>
              <a:schemeClr val="accent3">
                <a:alpha val="80000"/>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8" name="Shape 2715"/>
            <p:cNvSpPr/>
            <p:nvPr/>
          </p:nvSpPr>
          <p:spPr>
            <a:xfrm rot="10800000">
              <a:off x="1753465" y="2988857"/>
              <a:ext cx="1032162" cy="467097"/>
            </a:xfrm>
            <a:prstGeom prst="rect">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9" name="Shape 2716"/>
            <p:cNvSpPr/>
            <p:nvPr/>
          </p:nvSpPr>
          <p:spPr>
            <a:xfrm rot="5400000">
              <a:off x="4459320" y="2732906"/>
              <a:ext cx="796697" cy="1389520"/>
            </a:xfrm>
            <a:prstGeom prst="rect">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grpSp>
        <p:nvGrpSpPr>
          <p:cNvPr id="60" name="Shape 2717"/>
          <p:cNvGrpSpPr/>
          <p:nvPr/>
        </p:nvGrpSpPr>
        <p:grpSpPr>
          <a:xfrm>
            <a:off x="2830881" y="2025490"/>
            <a:ext cx="2539068" cy="1183753"/>
            <a:chOff x="1752599" y="1236450"/>
            <a:chExt cx="3799551" cy="1183753"/>
          </a:xfrm>
        </p:grpSpPr>
        <p:sp>
          <p:nvSpPr>
            <p:cNvPr id="61" name="Shape 2718"/>
            <p:cNvSpPr/>
            <p:nvPr/>
          </p:nvSpPr>
          <p:spPr>
            <a:xfrm flipH="1">
              <a:off x="2783513" y="1236450"/>
              <a:ext cx="1371824" cy="1183752"/>
            </a:xfrm>
            <a:custGeom>
              <a:avLst/>
              <a:gdLst/>
              <a:ahLst/>
              <a:cxnLst/>
              <a:rect l="0" t="0" r="0" b="0"/>
              <a:pathLst>
                <a:path w="120000" h="120000" extrusionOk="0">
                  <a:moveTo>
                    <a:pt x="0" y="0"/>
                  </a:moveTo>
                  <a:lnTo>
                    <a:pt x="120000" y="75203"/>
                  </a:lnTo>
                  <a:cubicBezTo>
                    <a:pt x="119957" y="90135"/>
                    <a:pt x="119915" y="105067"/>
                    <a:pt x="119873" y="119999"/>
                  </a:cubicBezTo>
                  <a:lnTo>
                    <a:pt x="0" y="76320"/>
                  </a:lnTo>
                  <a:lnTo>
                    <a:pt x="0" y="0"/>
                  </a:lnTo>
                  <a:close/>
                </a:path>
              </a:pathLst>
            </a:custGeom>
            <a:solidFill>
              <a:schemeClr val="accent1">
                <a:alpha val="80000"/>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2" name="Shape 2719"/>
            <p:cNvSpPr/>
            <p:nvPr/>
          </p:nvSpPr>
          <p:spPr>
            <a:xfrm flipH="1">
              <a:off x="1752599" y="1977424"/>
              <a:ext cx="1033894" cy="442779"/>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3" name="Shape 2720"/>
            <p:cNvSpPr/>
            <p:nvPr/>
          </p:nvSpPr>
          <p:spPr>
            <a:xfrm rot="5400000">
              <a:off x="4477248" y="914549"/>
              <a:ext cx="753002" cy="1396804"/>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grpSp>
        <p:nvGrpSpPr>
          <p:cNvPr id="64" name="Shape 2721"/>
          <p:cNvGrpSpPr/>
          <p:nvPr/>
        </p:nvGrpSpPr>
        <p:grpSpPr>
          <a:xfrm>
            <a:off x="2815335" y="2886160"/>
            <a:ext cx="2550293" cy="836834"/>
            <a:chOff x="1753465" y="2097121"/>
            <a:chExt cx="3798968" cy="836834"/>
          </a:xfrm>
        </p:grpSpPr>
        <p:sp>
          <p:nvSpPr>
            <p:cNvPr id="65" name="Shape 2722"/>
            <p:cNvSpPr/>
            <p:nvPr/>
          </p:nvSpPr>
          <p:spPr>
            <a:xfrm flipH="1">
              <a:off x="2783501" y="2098207"/>
              <a:ext cx="1379406" cy="835163"/>
            </a:xfrm>
            <a:custGeom>
              <a:avLst/>
              <a:gdLst/>
              <a:ahLst/>
              <a:cxnLst/>
              <a:rect l="0" t="0" r="0" b="0"/>
              <a:pathLst>
                <a:path w="120000" h="120000" extrusionOk="0">
                  <a:moveTo>
                    <a:pt x="0" y="0"/>
                  </a:moveTo>
                  <a:lnTo>
                    <a:pt x="119932" y="53264"/>
                  </a:lnTo>
                  <a:cubicBezTo>
                    <a:pt x="119891" y="75591"/>
                    <a:pt x="120034" y="97672"/>
                    <a:pt x="119992" y="120000"/>
                  </a:cubicBezTo>
                  <a:lnTo>
                    <a:pt x="0" y="114118"/>
                  </a:lnTo>
                  <a:lnTo>
                    <a:pt x="0" y="0"/>
                  </a:lnTo>
                  <a:close/>
                </a:path>
              </a:pathLst>
            </a:custGeom>
            <a:solidFill>
              <a:schemeClr val="accent2">
                <a:alpha val="80000"/>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6" name="Shape 2723"/>
            <p:cNvSpPr/>
            <p:nvPr/>
          </p:nvSpPr>
          <p:spPr>
            <a:xfrm flipH="1">
              <a:off x="1753465" y="2466858"/>
              <a:ext cx="1032162" cy="467097"/>
            </a:xfrm>
            <a:prstGeom prst="rect">
              <a:avLst/>
            </a:prstGeom>
            <a:solidFill>
              <a:schemeClr val="accent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67" name="Shape 2724"/>
            <p:cNvSpPr/>
            <p:nvPr/>
          </p:nvSpPr>
          <p:spPr>
            <a:xfrm rot="5400000">
              <a:off x="4459516" y="1802705"/>
              <a:ext cx="798501" cy="1387333"/>
            </a:xfrm>
            <a:prstGeom prst="rect">
              <a:avLst/>
            </a:prstGeom>
            <a:solidFill>
              <a:schemeClr val="accent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grpSp>
        <p:nvGrpSpPr>
          <p:cNvPr id="68" name="Shape 2725"/>
          <p:cNvGrpSpPr/>
          <p:nvPr/>
        </p:nvGrpSpPr>
        <p:grpSpPr>
          <a:xfrm>
            <a:off x="5024165" y="2037992"/>
            <a:ext cx="837606" cy="750746"/>
            <a:chOff x="5416470" y="1238591"/>
            <a:chExt cx="762185" cy="750746"/>
          </a:xfrm>
        </p:grpSpPr>
        <p:sp>
          <p:nvSpPr>
            <p:cNvPr id="69"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70"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1"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2"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3"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1</a:t>
              </a:r>
            </a:p>
          </p:txBody>
        </p:sp>
      </p:grpSp>
      <p:grpSp>
        <p:nvGrpSpPr>
          <p:cNvPr id="74" name="Shape 2731"/>
          <p:cNvGrpSpPr/>
          <p:nvPr/>
        </p:nvGrpSpPr>
        <p:grpSpPr>
          <a:xfrm>
            <a:off x="4986455" y="2882691"/>
            <a:ext cx="863311" cy="800916"/>
            <a:chOff x="5391005" y="2096175"/>
            <a:chExt cx="813123" cy="800916"/>
          </a:xfrm>
        </p:grpSpPr>
        <p:sp>
          <p:nvSpPr>
            <p:cNvPr id="75" name="Shape 2732"/>
            <p:cNvSpPr/>
            <p:nvPr/>
          </p:nvSpPr>
          <p:spPr>
            <a:xfrm>
              <a:off x="5623753" y="2096175"/>
              <a:ext cx="580375" cy="800916"/>
            </a:xfrm>
            <a:prstGeom prst="chevron">
              <a:avLst>
                <a:gd name="adj" fmla="val 65938"/>
              </a:avLst>
            </a:prstGeom>
            <a:solidFill>
              <a:schemeClr val="accent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76" name="Shape 2733"/>
            <p:cNvSpPr/>
            <p:nvPr/>
          </p:nvSpPr>
          <p:spPr>
            <a:xfrm flipH="1">
              <a:off x="5391005" y="2214791"/>
              <a:ext cx="563687" cy="563687"/>
            </a:xfrm>
            <a:prstGeom prst="diamond">
              <a:avLst/>
            </a:prstGeom>
            <a:solidFill>
              <a:schemeClr val="accent2"/>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7" name="Shape 2734"/>
            <p:cNvSpPr/>
            <p:nvPr/>
          </p:nvSpPr>
          <p:spPr>
            <a:xfrm rot="-2580000" flipH="1">
              <a:off x="5562700" y="2121020"/>
              <a:ext cx="120126" cy="120126"/>
            </a:xfrm>
            <a:prstGeom prst="rtTriangle">
              <a:avLst/>
            </a:prstGeom>
            <a:solidFill>
              <a:schemeClr val="accent2">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8" name="Shape 2735"/>
            <p:cNvSpPr/>
            <p:nvPr/>
          </p:nvSpPr>
          <p:spPr>
            <a:xfrm rot="-8220000">
              <a:off x="5562700" y="2752738"/>
              <a:ext cx="120126" cy="120126"/>
            </a:xfrm>
            <a:prstGeom prst="rtTriangle">
              <a:avLst/>
            </a:prstGeom>
            <a:solidFill>
              <a:schemeClr val="accent2">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9" name="Shape 2736"/>
            <p:cNvSpPr txBox="1"/>
            <p:nvPr/>
          </p:nvSpPr>
          <p:spPr>
            <a:xfrm>
              <a:off x="5453077" y="2296580"/>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2</a:t>
              </a:r>
            </a:p>
          </p:txBody>
        </p:sp>
      </p:grpSp>
      <p:grpSp>
        <p:nvGrpSpPr>
          <p:cNvPr id="80" name="Shape 2737"/>
          <p:cNvGrpSpPr/>
          <p:nvPr/>
        </p:nvGrpSpPr>
        <p:grpSpPr>
          <a:xfrm>
            <a:off x="4998820" y="3812691"/>
            <a:ext cx="843371" cy="800916"/>
            <a:chOff x="5378796" y="3033098"/>
            <a:chExt cx="825329" cy="800916"/>
          </a:xfrm>
        </p:grpSpPr>
        <p:sp>
          <p:nvSpPr>
            <p:cNvPr id="81" name="Shape 2738"/>
            <p:cNvSpPr/>
            <p:nvPr/>
          </p:nvSpPr>
          <p:spPr>
            <a:xfrm>
              <a:off x="5623751" y="3033098"/>
              <a:ext cx="580374" cy="800916"/>
            </a:xfrm>
            <a:prstGeom prst="chevron">
              <a:avLst>
                <a:gd name="adj" fmla="val 65938"/>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82" name="Shape 2739"/>
            <p:cNvSpPr/>
            <p:nvPr/>
          </p:nvSpPr>
          <p:spPr>
            <a:xfrm flipH="1">
              <a:off x="5391005" y="3151713"/>
              <a:ext cx="563687" cy="563687"/>
            </a:xfrm>
            <a:prstGeom prst="diamond">
              <a:avLst/>
            </a:prstGeom>
            <a:solidFill>
              <a:schemeClr val="accent3"/>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3" name="Shape 2740"/>
            <p:cNvSpPr/>
            <p:nvPr/>
          </p:nvSpPr>
          <p:spPr>
            <a:xfrm rot="-2580000" flipH="1">
              <a:off x="5562700" y="3057942"/>
              <a:ext cx="120126" cy="120126"/>
            </a:xfrm>
            <a:prstGeom prst="rtTriangle">
              <a:avLst/>
            </a:prstGeom>
            <a:solidFill>
              <a:schemeClr val="accent3">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4" name="Shape 2741"/>
            <p:cNvSpPr/>
            <p:nvPr/>
          </p:nvSpPr>
          <p:spPr>
            <a:xfrm rot="-8220000">
              <a:off x="5562700" y="3689660"/>
              <a:ext cx="120126" cy="120126"/>
            </a:xfrm>
            <a:prstGeom prst="rtTriangle">
              <a:avLst/>
            </a:prstGeom>
            <a:solidFill>
              <a:schemeClr val="accent3">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5" name="Shape 2742"/>
            <p:cNvSpPr txBox="1"/>
            <p:nvPr/>
          </p:nvSpPr>
          <p:spPr>
            <a:xfrm>
              <a:off x="5378796" y="3253582"/>
              <a:ext cx="606775"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3</a:t>
              </a:r>
            </a:p>
          </p:txBody>
        </p:sp>
      </p:grpSp>
      <p:grpSp>
        <p:nvGrpSpPr>
          <p:cNvPr id="86" name="Shape 2743"/>
          <p:cNvGrpSpPr/>
          <p:nvPr/>
        </p:nvGrpSpPr>
        <p:grpSpPr>
          <a:xfrm>
            <a:off x="5042198" y="4740611"/>
            <a:ext cx="780690" cy="750746"/>
            <a:chOff x="5397679" y="3960953"/>
            <a:chExt cx="780978" cy="750746"/>
          </a:xfrm>
        </p:grpSpPr>
        <p:sp>
          <p:nvSpPr>
            <p:cNvPr id="87" name="Shape 2744"/>
            <p:cNvSpPr/>
            <p:nvPr/>
          </p:nvSpPr>
          <p:spPr>
            <a:xfrm>
              <a:off x="5634639" y="3960953"/>
              <a:ext cx="544018" cy="750746"/>
            </a:xfrm>
            <a:prstGeom prst="chevron">
              <a:avLst>
                <a:gd name="adj" fmla="val 65938"/>
              </a:avLst>
            </a:prstGeom>
            <a:solidFill>
              <a:schemeClr val="accent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88" name="Shape 2745"/>
            <p:cNvSpPr/>
            <p:nvPr/>
          </p:nvSpPr>
          <p:spPr>
            <a:xfrm flipH="1">
              <a:off x="5416471" y="4072137"/>
              <a:ext cx="528378" cy="528378"/>
            </a:xfrm>
            <a:prstGeom prst="diamond">
              <a:avLst/>
            </a:prstGeom>
            <a:solidFill>
              <a:schemeClr val="accent4"/>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9" name="Shape 2746"/>
            <p:cNvSpPr/>
            <p:nvPr/>
          </p:nvSpPr>
          <p:spPr>
            <a:xfrm rot="-2580000" flipH="1">
              <a:off x="5577412" y="3984242"/>
              <a:ext cx="112601" cy="112601"/>
            </a:xfrm>
            <a:prstGeom prst="rtTriangle">
              <a:avLst/>
            </a:prstGeom>
            <a:solidFill>
              <a:schemeClr val="accent4">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90" name="Shape 2747"/>
            <p:cNvSpPr/>
            <p:nvPr/>
          </p:nvSpPr>
          <p:spPr>
            <a:xfrm rot="-8220000">
              <a:off x="5577412" y="4576387"/>
              <a:ext cx="112601" cy="112601"/>
            </a:xfrm>
            <a:prstGeom prst="rtTriangle">
              <a:avLst/>
            </a:prstGeom>
            <a:solidFill>
              <a:schemeClr val="accent4">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91" name="Shape 2748"/>
            <p:cNvSpPr txBox="1"/>
            <p:nvPr/>
          </p:nvSpPr>
          <p:spPr>
            <a:xfrm>
              <a:off x="5397679" y="4136271"/>
              <a:ext cx="583733"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92" name="Shape 2756"/>
          <p:cNvSpPr txBox="1"/>
          <p:nvPr/>
        </p:nvSpPr>
        <p:spPr>
          <a:xfrm>
            <a:off x="5946700" y="2244660"/>
            <a:ext cx="2521439" cy="4616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7F7F7F"/>
                </a:solidFill>
                <a:effectLst/>
                <a:uLnTx/>
                <a:uFillTx/>
                <a:latin typeface="Century Gothic" panose="020B0502020202020204" pitchFamily="34" charset="0"/>
                <a:ea typeface="Roboto Condensed"/>
                <a:cs typeface="Roboto Condensed"/>
                <a:sym typeface="Roboto Condensed"/>
                <a:rtl val="0"/>
              </a:rPr>
              <a:t>OBJETIVOS</a:t>
            </a:r>
          </a:p>
        </p:txBody>
      </p:sp>
      <p:sp>
        <p:nvSpPr>
          <p:cNvPr id="93" name="Shape 2759"/>
          <p:cNvSpPr txBox="1"/>
          <p:nvPr/>
        </p:nvSpPr>
        <p:spPr>
          <a:xfrm>
            <a:off x="5879403" y="2994033"/>
            <a:ext cx="2606368" cy="745689"/>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s-EC" sz="2400" b="1" i="0" u="none" strike="noStrike" kern="0" cap="none" spc="0" normalizeH="0" baseline="0" noProof="0" dirty="0">
                <a:ln>
                  <a:noFill/>
                </a:ln>
                <a:solidFill>
                  <a:srgbClr val="7F7F7F"/>
                </a:solidFill>
                <a:effectLst/>
                <a:uLnTx/>
                <a:uFillTx/>
                <a:latin typeface="Century Gothic" panose="020B0502020202020204" pitchFamily="34" charset="0"/>
                <a:ea typeface="Roboto Condensed"/>
                <a:cs typeface="Roboto Condensed"/>
                <a:sym typeface="Roboto Condensed"/>
                <a:rtl val="0"/>
              </a:rPr>
              <a:t>LA BANCA  Y EL CRÉDITO</a:t>
            </a:r>
          </a:p>
        </p:txBody>
      </p:sp>
      <p:sp>
        <p:nvSpPr>
          <p:cNvPr id="94" name="Shape 2762"/>
          <p:cNvSpPr txBox="1"/>
          <p:nvPr/>
        </p:nvSpPr>
        <p:spPr>
          <a:xfrm>
            <a:off x="5927367" y="3931306"/>
            <a:ext cx="3011828" cy="673611"/>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7F7F7F"/>
                </a:solidFill>
                <a:effectLst/>
                <a:uLnTx/>
                <a:uFillTx/>
                <a:latin typeface="Century Gothic" panose="020B0502020202020204" pitchFamily="34" charset="0"/>
                <a:ea typeface="Roboto Condensed"/>
                <a:cs typeface="Roboto Condensed"/>
                <a:sym typeface="Roboto Condensed"/>
                <a:rtl val="0"/>
              </a:rPr>
              <a:t>MODELOS ESTADÍSTICOS</a:t>
            </a:r>
          </a:p>
        </p:txBody>
      </p:sp>
      <p:sp>
        <p:nvSpPr>
          <p:cNvPr id="95" name="Shape 2765"/>
          <p:cNvSpPr txBox="1"/>
          <p:nvPr/>
        </p:nvSpPr>
        <p:spPr>
          <a:xfrm>
            <a:off x="5894878" y="4961063"/>
            <a:ext cx="3011828" cy="4616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a:ln>
                  <a:noFill/>
                </a:ln>
                <a:solidFill>
                  <a:srgbClr val="7F7F7F"/>
                </a:solidFill>
                <a:effectLst/>
                <a:uLnTx/>
                <a:uFillTx/>
                <a:latin typeface="Century Gothic" panose="020B0502020202020204" pitchFamily="34" charset="0"/>
                <a:ea typeface="Roboto Condensed"/>
                <a:cs typeface="Roboto Condensed"/>
                <a:sym typeface="Roboto Condensed"/>
                <a:rtl val="0"/>
              </a:rPr>
              <a:t>ANÁLISIS DE DATOS </a:t>
            </a:r>
          </a:p>
        </p:txBody>
      </p:sp>
      <p:sp>
        <p:nvSpPr>
          <p:cNvPr id="2" name="CuadroTexto 1">
            <a:extLst>
              <a:ext uri="{FF2B5EF4-FFF2-40B4-BE49-F238E27FC236}">
                <a16:creationId xmlns:a16="http://schemas.microsoft.com/office/drawing/2014/main" xmlns="" id="{3BCFB7FD-F2CF-4886-B64C-D0390701762D}"/>
              </a:ext>
            </a:extLst>
          </p:cNvPr>
          <p:cNvSpPr txBox="1"/>
          <p:nvPr/>
        </p:nvSpPr>
        <p:spPr>
          <a:xfrm>
            <a:off x="2270404" y="5756501"/>
            <a:ext cx="5817704" cy="400110"/>
          </a:xfrm>
          <a:prstGeom prst="rect">
            <a:avLst/>
          </a:prstGeom>
          <a:noFill/>
        </p:spPr>
        <p:txBody>
          <a:bodyPr wrap="square" rtlCol="0">
            <a:spAutoFit/>
          </a:bodyPr>
          <a:lstStyle/>
          <a:p>
            <a:pPr algn="ctr"/>
            <a:r>
              <a:rPr lang="es-ES" sz="2000" b="1" dirty="0">
                <a:solidFill>
                  <a:schemeClr val="accent1"/>
                </a:solidFill>
                <a:latin typeface="Century Gothic" panose="020B0502020202020204" pitchFamily="34" charset="0"/>
              </a:rPr>
              <a:t>CONCLUSIONES Y RECOMENDACIONES  </a:t>
            </a:r>
            <a:endParaRPr lang="es-EC" sz="20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88157692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ppt_w</p:attrName>
                                        </p:attrNameLst>
                                      </p:cBhvr>
                                      <p:tavLst>
                                        <p:tav tm="0">
                                          <p:val>
                                            <p:strVal val="0"/>
                                          </p:val>
                                        </p:tav>
                                        <p:tav tm="100000">
                                          <p:val>
                                            <p:strVal val="#ppt_w"/>
                                          </p:val>
                                        </p:tav>
                                      </p:tavLst>
                                    </p:anim>
                                    <p:anim calcmode="lin" valueType="num">
                                      <p:cBhvr additive="base">
                                        <p:cTn id="8" dur="500"/>
                                        <p:tgtEl>
                                          <p:spTgt spid="4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p:tgtEl>
                                          <p:spTgt spid="68"/>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p:tgtEl>
                                          <p:spTgt spid="74"/>
                                        </p:tgtEl>
                                        <p:attrNameLst>
                                          <p:attrName>ppt_x</p:attrName>
                                        </p:attrNameLst>
                                      </p:cBhvr>
                                      <p:tavLst>
                                        <p:tav tm="0">
                                          <p:val>
                                            <p:strVal val="#ppt_x+1"/>
                                          </p:val>
                                        </p:tav>
                                        <p:tav tm="100000">
                                          <p:val>
                                            <p:strVal val="#ppt_x"/>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p:tgtEl>
                                          <p:spTgt spid="80"/>
                                        </p:tgtEl>
                                        <p:attrNameLst>
                                          <p:attrName>ppt_x</p:attrName>
                                        </p:attrNameLst>
                                      </p:cBhvr>
                                      <p:tavLst>
                                        <p:tav tm="0">
                                          <p:val>
                                            <p:strVal val="#ppt_x+1"/>
                                          </p:val>
                                        </p:tav>
                                        <p:tav tm="100000">
                                          <p:val>
                                            <p:strVal val="#ppt_x"/>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par>
                          <p:cTn id="37" fill="hold">
                            <p:stCondLst>
                              <p:cond delay="4000"/>
                            </p:stCondLst>
                            <p:childTnLst>
                              <p:par>
                                <p:cTn id="38" presetID="2" presetClass="entr" presetSubtype="2"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p:tgtEl>
                                          <p:spTgt spid="86"/>
                                        </p:tgtEl>
                                        <p:attrNameLst>
                                          <p:attrName>ppt_x</p:attrName>
                                        </p:attrNameLst>
                                      </p:cBhvr>
                                      <p:tavLst>
                                        <p:tav tm="0">
                                          <p:val>
                                            <p:strVal val="#ppt_x+1"/>
                                          </p:val>
                                        </p:tav>
                                        <p:tav tm="100000">
                                          <p:val>
                                            <p:strVal val="#ppt_x"/>
                                          </p:val>
                                        </p:tav>
                                      </p:tavLst>
                                    </p:anim>
                                  </p:childTnLst>
                                </p:cTn>
                              </p:par>
                            </p:childTnLst>
                          </p:cTn>
                        </p:par>
                        <p:par>
                          <p:cTn id="41" fill="hold">
                            <p:stCondLst>
                              <p:cond delay="4500"/>
                            </p:stCondLst>
                            <p:childTnLst>
                              <p:par>
                                <p:cTn id="42" presetID="31"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 calcmode="lin" valueType="num">
                                      <p:cBhvr>
                                        <p:cTn id="46" dur="1000" fill="hold"/>
                                        <p:tgtEl>
                                          <p:spTgt spid="2"/>
                                        </p:tgtEl>
                                        <p:attrNameLst>
                                          <p:attrName>style.rotation</p:attrName>
                                        </p:attrNameLst>
                                      </p:cBhvr>
                                      <p:tavLst>
                                        <p:tav tm="0">
                                          <p:val>
                                            <p:fltVal val="90"/>
                                          </p:val>
                                        </p:tav>
                                        <p:tav tm="100000">
                                          <p:val>
                                            <p:fltVal val="0"/>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1121" y="218232"/>
            <a:ext cx="6457030" cy="838607"/>
          </a:xfrm>
        </p:spPr>
        <p:txBody>
          <a:bodyPr/>
          <a:lstStyle/>
          <a:p>
            <a:pPr algn="ctr"/>
            <a:r>
              <a:rPr lang="en-US" altLang="ko-KR" dirty="0">
                <a:solidFill>
                  <a:schemeClr val="accent2"/>
                </a:solidFill>
                <a:latin typeface="Century Gothic" panose="020B0502020202020204" pitchFamily="34" charset="0"/>
              </a:rPr>
              <a:t/>
            </a:r>
            <a:br>
              <a:rPr lang="en-US" altLang="ko-KR" dirty="0">
                <a:solidFill>
                  <a:schemeClr val="accent2"/>
                </a:solidFill>
                <a:latin typeface="Century Gothic" panose="020B0502020202020204" pitchFamily="34" charset="0"/>
              </a:rPr>
            </a:br>
            <a:r>
              <a:rPr lang="en-US" altLang="ko-KR" sz="4000" dirty="0">
                <a:solidFill>
                  <a:schemeClr val="accent2"/>
                </a:solidFill>
                <a:latin typeface="Century Gothic" panose="020B0502020202020204" pitchFamily="34" charset="0"/>
              </a:rPr>
              <a:t>MODELO ARIMA</a:t>
            </a:r>
            <a:br>
              <a:rPr lang="en-US" altLang="ko-KR" sz="4000" dirty="0">
                <a:solidFill>
                  <a:schemeClr val="accent2"/>
                </a:solidFill>
                <a:latin typeface="Century Gothic" panose="020B0502020202020204" pitchFamily="34" charset="0"/>
              </a:rPr>
            </a:br>
            <a:endParaRPr lang="es-EC" altLang="ko-KR" dirty="0">
              <a:solidFill>
                <a:schemeClr val="accent1"/>
              </a:solidFill>
              <a:latin typeface="Century Gothic" panose="020B0502020202020204" pitchFamily="34" charset="0"/>
            </a:endParaRPr>
          </a:p>
        </p:txBody>
      </p:sp>
      <p:sp>
        <p:nvSpPr>
          <p:cNvPr id="36" name="Shape 1035"/>
          <p:cNvSpPr/>
          <p:nvPr/>
        </p:nvSpPr>
        <p:spPr>
          <a:xfrm>
            <a:off x="1526176" y="1387723"/>
            <a:ext cx="3174215"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37" name="Shape 1036"/>
          <p:cNvSpPr txBox="1"/>
          <p:nvPr/>
        </p:nvSpPr>
        <p:spPr>
          <a:xfrm>
            <a:off x="1716726" y="1486891"/>
            <a:ext cx="2649399" cy="806078"/>
          </a:xfrm>
          <a:prstGeom prst="rect">
            <a:avLst/>
          </a:prstGeom>
          <a:noFill/>
          <a:ln>
            <a:noFill/>
          </a:ln>
        </p:spPr>
        <p:txBody>
          <a:bodyPr lIns="0" tIns="0" rIns="0" bIns="0" anchor="t" anchorCtr="0">
            <a:noAutofit/>
          </a:bodyPr>
          <a:lstStyle/>
          <a:p>
            <a:pPr algn="ctr"/>
            <a:r>
              <a:rPr lang="es-EC" altLang="ko-KR" sz="1800" b="1" dirty="0">
                <a:solidFill>
                  <a:schemeClr val="tx1">
                    <a:lumMod val="75000"/>
                    <a:lumOff val="25000"/>
                  </a:schemeClr>
                </a:solidFill>
                <a:latin typeface="Century Gothic" panose="020B0502020202020204" pitchFamily="34" charset="0"/>
                <a:cs typeface="Arial" pitchFamily="34" charset="0"/>
              </a:rPr>
              <a:t>¿Qué problema existe? </a:t>
            </a:r>
          </a:p>
          <a:p>
            <a:pPr algn="ctr"/>
            <a:r>
              <a:rPr lang="es-ES" altLang="ko-KR" sz="1800" b="1" dirty="0">
                <a:solidFill>
                  <a:schemeClr val="tx1">
                    <a:lumMod val="75000"/>
                    <a:lumOff val="25000"/>
                  </a:schemeClr>
                </a:solidFill>
                <a:latin typeface="Century Gothic" panose="020B0502020202020204" pitchFamily="34" charset="0"/>
                <a:cs typeface="Arial" pitchFamily="34" charset="0"/>
              </a:rPr>
              <a:t>SERIE NO ESTACIONARIA</a:t>
            </a:r>
            <a:endParaRPr lang="ko-KR" altLang="en-US" sz="1800" b="1" dirty="0">
              <a:solidFill>
                <a:schemeClr val="tx1">
                  <a:lumMod val="75000"/>
                  <a:lumOff val="25000"/>
                </a:schemeClr>
              </a:solidFill>
              <a:latin typeface="Century Gothic" panose="020B0502020202020204" pitchFamily="34" charset="0"/>
              <a:cs typeface="Arial" pitchFamily="34" charset="0"/>
            </a:endParaRPr>
          </a:p>
          <a:p>
            <a:pPr>
              <a:buClr>
                <a:srgbClr val="3F3F3F"/>
              </a:buClr>
              <a:buSzPct val="25000"/>
            </a:pPr>
            <a:endParaRPr lang="en-US" sz="1800" b="1" dirty="0">
              <a:solidFill>
                <a:srgbClr val="3F3F3F"/>
              </a:solidFill>
              <a:latin typeface="Roboto Condensed"/>
              <a:ea typeface="Roboto Condensed"/>
              <a:cs typeface="Roboto Condensed"/>
              <a:sym typeface="Roboto Condensed"/>
            </a:endParaRPr>
          </a:p>
        </p:txBody>
      </p:sp>
      <p:sp>
        <p:nvSpPr>
          <p:cNvPr id="38" name="Shape 1037"/>
          <p:cNvSpPr/>
          <p:nvPr/>
        </p:nvSpPr>
        <p:spPr>
          <a:xfrm>
            <a:off x="5436313" y="1423943"/>
            <a:ext cx="3800477"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39" name="Shape 1038"/>
          <p:cNvSpPr txBox="1"/>
          <p:nvPr/>
        </p:nvSpPr>
        <p:spPr>
          <a:xfrm>
            <a:off x="5286298" y="1150893"/>
            <a:ext cx="3872810" cy="1364737"/>
          </a:xfrm>
          <a:prstGeom prst="rect">
            <a:avLst/>
          </a:prstGeom>
          <a:noFill/>
          <a:ln>
            <a:noFill/>
          </a:ln>
        </p:spPr>
        <p:txBody>
          <a:bodyPr lIns="0" tIns="0" rIns="0" bIns="0" anchor="t" anchorCtr="0">
            <a:noAutofit/>
          </a:bodyPr>
          <a:lstStyle/>
          <a:p>
            <a:pPr algn="ctr"/>
            <a:endParaRPr lang="es-EC" sz="1800" dirty="0">
              <a:latin typeface="Century Gothic" panose="020B0502020202020204" pitchFamily="34" charset="0"/>
            </a:endParaRPr>
          </a:p>
          <a:p>
            <a:pPr marL="309553" indent="-309553" algn="just">
              <a:buFont typeface="Arial" panose="020B0604020202020204" pitchFamily="34" charset="0"/>
              <a:buChar char="•"/>
            </a:pPr>
            <a:r>
              <a:rPr lang="es-EC" sz="1800" dirty="0">
                <a:latin typeface="Century Gothic" panose="020B0502020202020204" pitchFamily="34" charset="0"/>
              </a:rPr>
              <a:t>Se emplea el test de Dickey Fuller. p=0.2537&gt; 0.05 No se rechaza la Ho, la serie no es estacionaria.</a:t>
            </a:r>
          </a:p>
        </p:txBody>
      </p:sp>
      <p:sp>
        <p:nvSpPr>
          <p:cNvPr id="40" name="Shape 1039"/>
          <p:cNvSpPr/>
          <p:nvPr/>
        </p:nvSpPr>
        <p:spPr>
          <a:xfrm>
            <a:off x="1535117" y="2645318"/>
            <a:ext cx="2105761"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41" name="Shape 1040"/>
          <p:cNvSpPr txBox="1"/>
          <p:nvPr/>
        </p:nvSpPr>
        <p:spPr>
          <a:xfrm>
            <a:off x="1612963" y="2674732"/>
            <a:ext cx="2454187" cy="963379"/>
          </a:xfrm>
          <a:prstGeom prst="rect">
            <a:avLst/>
          </a:prstGeom>
          <a:noFill/>
          <a:ln>
            <a:noFill/>
          </a:ln>
        </p:spPr>
        <p:txBody>
          <a:bodyPr lIns="0" tIns="0" rIns="0" bIns="0" anchor="t" anchorCtr="0">
            <a:noAutofit/>
          </a:bodyPr>
          <a:lstStyle/>
          <a:p>
            <a:r>
              <a:rPr lang="es-ES" altLang="ko-KR" sz="1600" b="1" dirty="0">
                <a:solidFill>
                  <a:schemeClr val="tx1">
                    <a:lumMod val="75000"/>
                    <a:lumOff val="25000"/>
                  </a:schemeClr>
                </a:solidFill>
                <a:latin typeface="Century Gothic" panose="020B0502020202020204" pitchFamily="34" charset="0"/>
                <a:cs typeface="Arial" pitchFamily="34" charset="0"/>
              </a:rPr>
              <a:t>La serie debe diferenciarse(estabilizar la media) , se puede realizar ese proceso </a:t>
            </a:r>
            <a:endParaRPr lang="ko-KR" altLang="en-US" sz="1600" b="1" dirty="0">
              <a:solidFill>
                <a:schemeClr val="tx1">
                  <a:lumMod val="75000"/>
                  <a:lumOff val="25000"/>
                </a:schemeClr>
              </a:solidFill>
              <a:latin typeface="Century Gothic" panose="020B0502020202020204" pitchFamily="34" charset="0"/>
              <a:cs typeface="Arial" pitchFamily="34" charset="0"/>
            </a:endParaRPr>
          </a:p>
        </p:txBody>
      </p:sp>
      <p:sp>
        <p:nvSpPr>
          <p:cNvPr id="42" name="Shape 1041"/>
          <p:cNvSpPr/>
          <p:nvPr/>
        </p:nvSpPr>
        <p:spPr>
          <a:xfrm>
            <a:off x="4041056" y="2674604"/>
            <a:ext cx="571871"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grpSp>
        <p:nvGrpSpPr>
          <p:cNvPr id="50" name="Shape 1048"/>
          <p:cNvGrpSpPr/>
          <p:nvPr/>
        </p:nvGrpSpPr>
        <p:grpSpPr>
          <a:xfrm>
            <a:off x="212798" y="1373143"/>
            <a:ext cx="1338705" cy="1041397"/>
            <a:chOff x="1038225" y="1200150"/>
            <a:chExt cx="1143000" cy="1041398"/>
          </a:xfrm>
        </p:grpSpPr>
        <p:sp>
          <p:nvSpPr>
            <p:cNvPr id="52" name="Shape 1049"/>
            <p:cNvSpPr/>
            <p:nvPr/>
          </p:nvSpPr>
          <p:spPr>
            <a:xfrm>
              <a:off x="1038225" y="1250950"/>
              <a:ext cx="1143000" cy="990598"/>
            </a:xfrm>
            <a:prstGeom prst="rect">
              <a:avLst/>
            </a:prstGeom>
            <a:solidFill>
              <a:schemeClr val="accent1">
                <a:alpha val="80000"/>
              </a:schemeClr>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53" name="Shape 1050"/>
            <p:cNvSpPr/>
            <p:nvPr/>
          </p:nvSpPr>
          <p:spPr>
            <a:xfrm>
              <a:off x="1038225" y="1200150"/>
              <a:ext cx="1143000" cy="990598"/>
            </a:xfrm>
            <a:prstGeom prst="rect">
              <a:avLst/>
            </a:prstGeom>
            <a:solidFill>
              <a:schemeClr val="accent1"/>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grpSp>
      <p:grpSp>
        <p:nvGrpSpPr>
          <p:cNvPr id="62" name="Shape 1058"/>
          <p:cNvGrpSpPr/>
          <p:nvPr/>
        </p:nvGrpSpPr>
        <p:grpSpPr>
          <a:xfrm>
            <a:off x="157914" y="2647514"/>
            <a:ext cx="1368263" cy="1041397"/>
            <a:chOff x="1038225" y="2419350"/>
            <a:chExt cx="1143000" cy="1041398"/>
          </a:xfrm>
        </p:grpSpPr>
        <p:sp>
          <p:nvSpPr>
            <p:cNvPr id="64" name="Shape 1059"/>
            <p:cNvSpPr/>
            <p:nvPr/>
          </p:nvSpPr>
          <p:spPr>
            <a:xfrm>
              <a:off x="1038225" y="2470150"/>
              <a:ext cx="1143000" cy="990598"/>
            </a:xfrm>
            <a:prstGeom prst="rect">
              <a:avLst/>
            </a:prstGeom>
            <a:solidFill>
              <a:schemeClr val="accent3">
                <a:alpha val="80000"/>
              </a:schemeClr>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65" name="Shape 1060"/>
            <p:cNvSpPr/>
            <p:nvPr/>
          </p:nvSpPr>
          <p:spPr>
            <a:xfrm>
              <a:off x="1038225" y="2419350"/>
              <a:ext cx="1143000" cy="990598"/>
            </a:xfrm>
            <a:prstGeom prst="rect">
              <a:avLst/>
            </a:prstGeom>
            <a:solidFill>
              <a:schemeClr val="accent3"/>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grpSp>
      <p:grpSp>
        <p:nvGrpSpPr>
          <p:cNvPr id="77" name="Shape 1073"/>
          <p:cNvGrpSpPr/>
          <p:nvPr/>
        </p:nvGrpSpPr>
        <p:grpSpPr>
          <a:xfrm>
            <a:off x="4728705" y="2608357"/>
            <a:ext cx="1321840" cy="1041397"/>
            <a:chOff x="1038225" y="3638550"/>
            <a:chExt cx="1143000" cy="1041398"/>
          </a:xfrm>
        </p:grpSpPr>
        <p:sp>
          <p:nvSpPr>
            <p:cNvPr id="79" name="Shape 1074"/>
            <p:cNvSpPr/>
            <p:nvPr/>
          </p:nvSpPr>
          <p:spPr>
            <a:xfrm>
              <a:off x="1038225" y="3689350"/>
              <a:ext cx="1143000" cy="990598"/>
            </a:xfrm>
            <a:prstGeom prst="rect">
              <a:avLst/>
            </a:prstGeom>
            <a:solidFill>
              <a:schemeClr val="accent5">
                <a:alpha val="80000"/>
              </a:schemeClr>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80" name="Shape 1075"/>
            <p:cNvSpPr/>
            <p:nvPr/>
          </p:nvSpPr>
          <p:spPr>
            <a:xfrm>
              <a:off x="1038225" y="3638550"/>
              <a:ext cx="1143000" cy="990598"/>
            </a:xfrm>
            <a:prstGeom prst="rect">
              <a:avLst/>
            </a:prstGeom>
            <a:solidFill>
              <a:schemeClr val="accent5"/>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grpSp>
      <p:cxnSp>
        <p:nvCxnSpPr>
          <p:cNvPr id="5" name="Conector recto de flecha 4"/>
          <p:cNvCxnSpPr/>
          <p:nvPr/>
        </p:nvCxnSpPr>
        <p:spPr>
          <a:xfrm>
            <a:off x="4577993" y="1868440"/>
            <a:ext cx="666051"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7422" t="20117" r="25342" b="22754"/>
          <a:stretch/>
        </p:blipFill>
        <p:spPr>
          <a:xfrm>
            <a:off x="157915" y="2630341"/>
            <a:ext cx="1347126" cy="1045774"/>
          </a:xfrm>
          <a:prstGeom prst="ellipse">
            <a:avLst/>
          </a:prstGeom>
          <a:ln>
            <a:noFill/>
          </a:ln>
          <a:effectLst>
            <a:softEdge rad="112500"/>
          </a:effectLst>
        </p:spPr>
      </p:pic>
      <p:cxnSp>
        <p:nvCxnSpPr>
          <p:cNvPr id="85" name="Conector recto de flecha 84"/>
          <p:cNvCxnSpPr>
            <a:cxnSpLocks/>
          </p:cNvCxnSpPr>
          <p:nvPr/>
        </p:nvCxnSpPr>
        <p:spPr>
          <a:xfrm>
            <a:off x="3746305" y="3276970"/>
            <a:ext cx="831688"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8" name="Shape 1039"/>
          <p:cNvSpPr/>
          <p:nvPr/>
        </p:nvSpPr>
        <p:spPr>
          <a:xfrm>
            <a:off x="6019563" y="2614190"/>
            <a:ext cx="2105761"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89" name="Shape 1040"/>
          <p:cNvSpPr txBox="1"/>
          <p:nvPr/>
        </p:nvSpPr>
        <p:spPr>
          <a:xfrm>
            <a:off x="6119021" y="2799749"/>
            <a:ext cx="1999690" cy="677100"/>
          </a:xfrm>
          <a:prstGeom prst="rect">
            <a:avLst/>
          </a:prstGeom>
          <a:noFill/>
          <a:ln>
            <a:noFill/>
          </a:ln>
        </p:spPr>
        <p:txBody>
          <a:bodyPr lIns="0" tIns="0" rIns="0" bIns="0" anchor="t" anchorCtr="0">
            <a:noAutofit/>
          </a:bodyPr>
          <a:lstStyle/>
          <a:p>
            <a:pPr algn="ctr"/>
            <a:r>
              <a:rPr lang="es-EC" altLang="ko-KR" sz="1600" b="1" dirty="0">
                <a:solidFill>
                  <a:schemeClr val="tx1">
                    <a:lumMod val="75000"/>
                    <a:lumOff val="25000"/>
                  </a:schemeClr>
                </a:solidFill>
                <a:latin typeface="Century Gothic" panose="020B0502020202020204" pitchFamily="34" charset="0"/>
                <a:cs typeface="Arial" pitchFamily="34" charset="0"/>
              </a:rPr>
              <a:t>¿Es estacionaria?</a:t>
            </a:r>
            <a:endParaRPr lang="es-EC" altLang="ko-KR" sz="1800" b="1" dirty="0">
              <a:solidFill>
                <a:schemeClr val="tx1">
                  <a:lumMod val="75000"/>
                  <a:lumOff val="25000"/>
                </a:schemeClr>
              </a:solidFill>
              <a:latin typeface="Century Gothic" panose="020B0502020202020204" pitchFamily="34" charset="0"/>
              <a:cs typeface="Arial" pitchFamily="34" charset="0"/>
            </a:endParaRPr>
          </a:p>
          <a:p>
            <a:pPr algn="ctr"/>
            <a:r>
              <a:rPr lang="es-EC" altLang="ko-KR" sz="1800" b="1" dirty="0">
                <a:solidFill>
                  <a:schemeClr val="tx1">
                    <a:lumMod val="75000"/>
                    <a:lumOff val="25000"/>
                  </a:schemeClr>
                </a:solidFill>
                <a:latin typeface="Century Gothic" panose="020B0502020202020204" pitchFamily="34" charset="0"/>
                <a:cs typeface="Arial" pitchFamily="34" charset="0"/>
              </a:rPr>
              <a:t>p=0.01&lt;0.05 </a:t>
            </a:r>
          </a:p>
        </p:txBody>
      </p:sp>
      <p:sp>
        <p:nvSpPr>
          <p:cNvPr id="49" name="Shape 1043"/>
          <p:cNvSpPr/>
          <p:nvPr/>
        </p:nvSpPr>
        <p:spPr>
          <a:xfrm>
            <a:off x="8585565" y="2668498"/>
            <a:ext cx="651226"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51" name="Shape 1044"/>
          <p:cNvSpPr txBox="1"/>
          <p:nvPr/>
        </p:nvSpPr>
        <p:spPr>
          <a:xfrm>
            <a:off x="8763608" y="2944925"/>
            <a:ext cx="388181" cy="677100"/>
          </a:xfrm>
          <a:prstGeom prst="rect">
            <a:avLst/>
          </a:prstGeom>
          <a:noFill/>
          <a:ln>
            <a:noFill/>
          </a:ln>
        </p:spPr>
        <p:txBody>
          <a:bodyPr lIns="0" tIns="0" rIns="0" bIns="0" anchor="t" anchorCtr="0">
            <a:noAutofit/>
          </a:bodyPr>
          <a:lstStyle/>
          <a:p>
            <a:pPr>
              <a:buClr>
                <a:srgbClr val="3F3F3F"/>
              </a:buClr>
              <a:buSzPct val="25000"/>
            </a:pPr>
            <a:r>
              <a:rPr lang="en-US" sz="2400" dirty="0">
                <a:solidFill>
                  <a:srgbClr val="3F3F3F"/>
                </a:solidFill>
                <a:latin typeface="Century Gothic" panose="020B0502020202020204" pitchFamily="34" charset="0"/>
                <a:ea typeface="Roboto Condensed"/>
                <a:cs typeface="Roboto Condensed"/>
                <a:sym typeface="Roboto Condensed"/>
              </a:rPr>
              <a:t>SÍ</a:t>
            </a:r>
          </a:p>
        </p:txBody>
      </p:sp>
      <p:cxnSp>
        <p:nvCxnSpPr>
          <p:cNvPr id="54" name="Conector recto de flecha 53"/>
          <p:cNvCxnSpPr/>
          <p:nvPr/>
        </p:nvCxnSpPr>
        <p:spPr>
          <a:xfrm>
            <a:off x="8213431" y="3083311"/>
            <a:ext cx="372134" cy="1301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Shape 1045"/>
          <p:cNvSpPr/>
          <p:nvPr/>
        </p:nvSpPr>
        <p:spPr>
          <a:xfrm>
            <a:off x="1519294" y="3991736"/>
            <a:ext cx="3336573"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58" name="Shape 1046"/>
          <p:cNvSpPr txBox="1"/>
          <p:nvPr/>
        </p:nvSpPr>
        <p:spPr>
          <a:xfrm>
            <a:off x="1535117" y="4134303"/>
            <a:ext cx="3284640" cy="952721"/>
          </a:xfrm>
          <a:prstGeom prst="rect">
            <a:avLst/>
          </a:prstGeom>
          <a:noFill/>
          <a:ln>
            <a:noFill/>
          </a:ln>
        </p:spPr>
        <p:txBody>
          <a:bodyPr lIns="0" tIns="0" rIns="0" bIns="0" anchor="t" anchorCtr="0">
            <a:noAutofit/>
          </a:bodyPr>
          <a:lstStyle/>
          <a:p>
            <a:pPr algn="ctr"/>
            <a:r>
              <a:rPr lang="es-EC" altLang="ko-KR" sz="1600" b="1" dirty="0">
                <a:solidFill>
                  <a:schemeClr val="tx1">
                    <a:lumMod val="75000"/>
                    <a:lumOff val="25000"/>
                  </a:schemeClr>
                </a:solidFill>
                <a:latin typeface="Century Gothic" panose="020B0502020202020204" pitchFamily="34" charset="0"/>
                <a:cs typeface="Arial" pitchFamily="34" charset="0"/>
              </a:rPr>
              <a:t>De acuerdo al correlograma de autocorrelaciones  hay que añadir 1 retardo de media móvil</a:t>
            </a:r>
            <a:endParaRPr lang="ko-KR" altLang="en-US" sz="1600" b="1" dirty="0">
              <a:solidFill>
                <a:schemeClr val="tx1">
                  <a:lumMod val="75000"/>
                  <a:lumOff val="25000"/>
                </a:schemeClr>
              </a:solidFill>
              <a:latin typeface="Century Gothic" panose="020B0502020202020204" pitchFamily="34" charset="0"/>
              <a:cs typeface="Arial" pitchFamily="34" charset="0"/>
            </a:endParaRPr>
          </a:p>
          <a:p>
            <a:pPr>
              <a:spcBef>
                <a:spcPts val="200"/>
              </a:spcBef>
              <a:buClr>
                <a:srgbClr val="3F3F3F"/>
              </a:buClr>
              <a:buSzPct val="25000"/>
            </a:pPr>
            <a:endParaRPr lang="en-US" sz="1100" dirty="0">
              <a:solidFill>
                <a:srgbClr val="3F3F3F"/>
              </a:solidFill>
              <a:latin typeface="Roboto Condensed"/>
              <a:ea typeface="Roboto Condensed"/>
              <a:cs typeface="Roboto Condensed"/>
              <a:sym typeface="Roboto Condensed"/>
            </a:endParaRPr>
          </a:p>
        </p:txBody>
      </p:sp>
      <p:grpSp>
        <p:nvGrpSpPr>
          <p:cNvPr id="60" name="Shape 1063"/>
          <p:cNvGrpSpPr/>
          <p:nvPr/>
        </p:nvGrpSpPr>
        <p:grpSpPr>
          <a:xfrm>
            <a:off x="157915" y="3997637"/>
            <a:ext cx="1393588" cy="1082199"/>
            <a:chOff x="4676775" y="3638550"/>
            <a:chExt cx="1143000" cy="1041398"/>
          </a:xfrm>
        </p:grpSpPr>
        <p:sp>
          <p:nvSpPr>
            <p:cNvPr id="63" name="Shape 1064"/>
            <p:cNvSpPr/>
            <p:nvPr/>
          </p:nvSpPr>
          <p:spPr>
            <a:xfrm>
              <a:off x="4676775" y="3689350"/>
              <a:ext cx="1143000" cy="990598"/>
            </a:xfrm>
            <a:prstGeom prst="rect">
              <a:avLst/>
            </a:prstGeom>
            <a:solidFill>
              <a:schemeClr val="accent6">
                <a:alpha val="80000"/>
              </a:schemeClr>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71" name="Shape 1065"/>
            <p:cNvSpPr/>
            <p:nvPr/>
          </p:nvSpPr>
          <p:spPr>
            <a:xfrm>
              <a:off x="4676775" y="3638550"/>
              <a:ext cx="1143000" cy="990598"/>
            </a:xfrm>
            <a:prstGeom prst="rect">
              <a:avLst/>
            </a:prstGeom>
            <a:solidFill>
              <a:schemeClr val="accent6"/>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grpSp>
      <p:cxnSp>
        <p:nvCxnSpPr>
          <p:cNvPr id="74" name="Conector recto de flecha 73"/>
          <p:cNvCxnSpPr/>
          <p:nvPr/>
        </p:nvCxnSpPr>
        <p:spPr>
          <a:xfrm>
            <a:off x="4864900" y="5163590"/>
            <a:ext cx="666051"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0" name="Shape 2725">
            <a:extLst>
              <a:ext uri="{FF2B5EF4-FFF2-40B4-BE49-F238E27FC236}">
                <a16:creationId xmlns:a16="http://schemas.microsoft.com/office/drawing/2014/main" xmlns="" id="{243BEE5C-10FC-4C5D-85EF-6CA5C038ED38}"/>
              </a:ext>
            </a:extLst>
          </p:cNvPr>
          <p:cNvGrpSpPr/>
          <p:nvPr/>
        </p:nvGrpSpPr>
        <p:grpSpPr>
          <a:xfrm>
            <a:off x="642394" y="228550"/>
            <a:ext cx="837606" cy="750746"/>
            <a:chOff x="5416470" y="1238591"/>
            <a:chExt cx="762185" cy="750746"/>
          </a:xfrm>
        </p:grpSpPr>
        <p:sp>
          <p:nvSpPr>
            <p:cNvPr id="75" name="Shape 2726">
              <a:extLst>
                <a:ext uri="{FF2B5EF4-FFF2-40B4-BE49-F238E27FC236}">
                  <a16:creationId xmlns:a16="http://schemas.microsoft.com/office/drawing/2014/main" xmlns="" id="{69D9ED89-A60F-4DC7-A239-3A2438288BEF}"/>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76" name="Shape 2727">
              <a:extLst>
                <a:ext uri="{FF2B5EF4-FFF2-40B4-BE49-F238E27FC236}">
                  <a16:creationId xmlns:a16="http://schemas.microsoft.com/office/drawing/2014/main" xmlns="" id="{85EAC088-6351-44A5-97EF-FDD3C9EF2E02}"/>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78" name="Shape 2728">
              <a:extLst>
                <a:ext uri="{FF2B5EF4-FFF2-40B4-BE49-F238E27FC236}">
                  <a16:creationId xmlns:a16="http://schemas.microsoft.com/office/drawing/2014/main" xmlns="" id="{4454DC38-69EF-4D9A-8F09-7B7DB8C9AAB5}"/>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1" name="Shape 2729">
              <a:extLst>
                <a:ext uri="{FF2B5EF4-FFF2-40B4-BE49-F238E27FC236}">
                  <a16:creationId xmlns:a16="http://schemas.microsoft.com/office/drawing/2014/main" xmlns="" id="{A0C66792-D4EB-4FF4-8085-6EB1C8D8EAAF}"/>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82" name="Shape 2730">
              <a:extLst>
                <a:ext uri="{FF2B5EF4-FFF2-40B4-BE49-F238E27FC236}">
                  <a16:creationId xmlns:a16="http://schemas.microsoft.com/office/drawing/2014/main" xmlns="" id="{D20F05B6-0BF1-482C-AE2E-0975A58E18D7}"/>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pic>
        <p:nvPicPr>
          <p:cNvPr id="83" name="Imagen 82">
            <a:extLst>
              <a:ext uri="{FF2B5EF4-FFF2-40B4-BE49-F238E27FC236}">
                <a16:creationId xmlns:a16="http://schemas.microsoft.com/office/drawing/2014/main" xmlns="" id="{E94A8902-FC7D-47F4-B3CA-1C6C92BD7E90}"/>
              </a:ext>
            </a:extLst>
          </p:cNvPr>
          <p:cNvPicPr/>
          <p:nvPr/>
        </p:nvPicPr>
        <p:blipFill rotWithShape="1">
          <a:blip r:embed="rId4" cstate="print"/>
          <a:srcRect l="17911" t="17867" r="11045" b="22899"/>
          <a:stretch/>
        </p:blipFill>
        <p:spPr bwMode="auto">
          <a:xfrm>
            <a:off x="357462" y="1553456"/>
            <a:ext cx="1018877" cy="656723"/>
          </a:xfrm>
          <a:prstGeom prst="rect">
            <a:avLst/>
          </a:prstGeom>
          <a:noFill/>
          <a:ln w="9525">
            <a:noFill/>
            <a:miter lim="800000"/>
            <a:headEnd/>
            <a:tailEnd/>
          </a:ln>
        </p:spPr>
      </p:pic>
      <p:pic>
        <p:nvPicPr>
          <p:cNvPr id="84" name="Imagen 83">
            <a:extLst>
              <a:ext uri="{FF2B5EF4-FFF2-40B4-BE49-F238E27FC236}">
                <a16:creationId xmlns:a16="http://schemas.microsoft.com/office/drawing/2014/main" xmlns="" id="{F9AC85A4-37AF-46A7-B359-1445FC9C530B}"/>
              </a:ext>
            </a:extLst>
          </p:cNvPr>
          <p:cNvPicPr/>
          <p:nvPr/>
        </p:nvPicPr>
        <p:blipFill rotWithShape="1">
          <a:blip r:embed="rId5" cstate="print"/>
          <a:srcRect l="23182" t="22670" r="13105" b="21671"/>
          <a:stretch/>
        </p:blipFill>
        <p:spPr bwMode="auto">
          <a:xfrm>
            <a:off x="4864900" y="2747289"/>
            <a:ext cx="1066556" cy="782410"/>
          </a:xfrm>
          <a:prstGeom prst="rect">
            <a:avLst/>
          </a:prstGeom>
          <a:noFill/>
          <a:ln w="9525">
            <a:noFill/>
            <a:miter lim="800000"/>
            <a:headEnd/>
            <a:tailEnd/>
          </a:ln>
        </p:spPr>
      </p:pic>
      <p:pic>
        <p:nvPicPr>
          <p:cNvPr id="86" name="Picture 2" descr="Nueva imagen de un banco genera críticas en las redes sociales de Ecuador">
            <a:extLst>
              <a:ext uri="{FF2B5EF4-FFF2-40B4-BE49-F238E27FC236}">
                <a16:creationId xmlns:a16="http://schemas.microsoft.com/office/drawing/2014/main" xmlns="" id="{A0B72A6A-27C0-4188-AE92-5F7D7F19CD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26" r="25958"/>
          <a:stretch/>
        </p:blipFill>
        <p:spPr bwMode="auto">
          <a:xfrm>
            <a:off x="8512331" y="18748"/>
            <a:ext cx="1393669" cy="1209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49533243-8AA5-4687-987F-F456DC24A01E}"/>
              </a:ext>
            </a:extLst>
          </p:cNvPr>
          <p:cNvSpPr/>
          <p:nvPr/>
        </p:nvSpPr>
        <p:spPr>
          <a:xfrm rot="719935">
            <a:off x="7692124" y="580287"/>
            <a:ext cx="1944387" cy="584775"/>
          </a:xfrm>
          <a:prstGeom prst="rect">
            <a:avLst/>
          </a:prstGeom>
          <a:noFill/>
        </p:spPr>
        <p:txBody>
          <a:bodyPr wrap="square" lIns="91440" tIns="45720" rIns="91440" bIns="45720">
            <a:spAutoFit/>
          </a:bodyPr>
          <a:lstStyle/>
          <a:p>
            <a:pPr algn="ctr"/>
            <a:r>
              <a:rPr lang="es-ES" sz="3200" dirty="0">
                <a:ln w="0"/>
                <a:solidFill>
                  <a:schemeClr val="accent1"/>
                </a:solidFill>
                <a:effectLst>
                  <a:outerShdw blurRad="38100" dist="25400" dir="5400000" algn="ctr" rotWithShape="0">
                    <a:srgbClr val="6E747A">
                      <a:alpha val="43000"/>
                    </a:srgbClr>
                  </a:outerShdw>
                </a:effectLst>
              </a:rPr>
              <a:t>comercial</a:t>
            </a:r>
            <a:endParaRPr lang="es-ES" sz="3200" b="1" cap="none" spc="0" dirty="0">
              <a:ln w="22225">
                <a:solidFill>
                  <a:schemeClr val="accent2"/>
                </a:solidFill>
                <a:prstDash val="solid"/>
              </a:ln>
              <a:solidFill>
                <a:schemeClr val="accent2">
                  <a:lumMod val="40000"/>
                  <a:lumOff val="60000"/>
                </a:schemeClr>
              </a:solidFill>
              <a:effectLst/>
            </a:endParaRPr>
          </a:p>
        </p:txBody>
      </p:sp>
      <p:sp>
        <p:nvSpPr>
          <p:cNvPr id="8" name="Shape 1065">
            <a:extLst>
              <a:ext uri="{FF2B5EF4-FFF2-40B4-BE49-F238E27FC236}">
                <a16:creationId xmlns:a16="http://schemas.microsoft.com/office/drawing/2014/main" xmlns="" id="{546ACEF7-8B0A-446C-AFEE-91C837E4A77C}"/>
              </a:ext>
            </a:extLst>
          </p:cNvPr>
          <p:cNvSpPr/>
          <p:nvPr/>
        </p:nvSpPr>
        <p:spPr>
          <a:xfrm>
            <a:off x="176898" y="5249331"/>
            <a:ext cx="1393588" cy="1029409"/>
          </a:xfrm>
          <a:prstGeom prst="rect">
            <a:avLst/>
          </a:prstGeom>
          <a:solidFill>
            <a:schemeClr val="accent6"/>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90" name="Shape 1045">
            <a:extLst>
              <a:ext uri="{FF2B5EF4-FFF2-40B4-BE49-F238E27FC236}">
                <a16:creationId xmlns:a16="http://schemas.microsoft.com/office/drawing/2014/main" xmlns="" id="{9C76130D-55F4-4664-ADE2-FBAD56910705}"/>
              </a:ext>
            </a:extLst>
          </p:cNvPr>
          <p:cNvSpPr/>
          <p:nvPr/>
        </p:nvSpPr>
        <p:spPr>
          <a:xfrm>
            <a:off x="1644106" y="5240156"/>
            <a:ext cx="3336573" cy="1042499"/>
          </a:xfrm>
          <a:prstGeom prst="rect">
            <a:avLst/>
          </a:prstGeom>
          <a:solidFill>
            <a:srgbClr val="F2F2F2"/>
          </a:solidFill>
          <a:ln>
            <a:noFill/>
          </a:ln>
        </p:spPr>
        <p:txBody>
          <a:bodyPr lIns="91400" tIns="45700" rIns="91400" bIns="45700" anchor="ctr" anchorCtr="0">
            <a:noAutofit/>
          </a:bodyPr>
          <a:lstStyle/>
          <a:p>
            <a:pPr algn="ctr">
              <a:buClr>
                <a:srgbClr val="000000"/>
              </a:buClr>
            </a:pPr>
            <a:endParaRPr sz="1800" dirty="0">
              <a:solidFill>
                <a:schemeClr val="lt1"/>
              </a:solidFill>
              <a:latin typeface="Roboto Condensed"/>
              <a:ea typeface="Roboto Condensed"/>
              <a:cs typeface="Roboto Condensed"/>
              <a:sym typeface="Roboto Condensed"/>
            </a:endParaRPr>
          </a:p>
        </p:txBody>
      </p:sp>
      <p:sp>
        <p:nvSpPr>
          <p:cNvPr id="91" name="Shape 1046">
            <a:extLst>
              <a:ext uri="{FF2B5EF4-FFF2-40B4-BE49-F238E27FC236}">
                <a16:creationId xmlns:a16="http://schemas.microsoft.com/office/drawing/2014/main" xmlns="" id="{0CAB1B3F-664A-4AFF-ABD4-A4450F85F645}"/>
              </a:ext>
            </a:extLst>
          </p:cNvPr>
          <p:cNvSpPr txBox="1"/>
          <p:nvPr/>
        </p:nvSpPr>
        <p:spPr>
          <a:xfrm>
            <a:off x="1613842" y="5263172"/>
            <a:ext cx="3086549" cy="1065422"/>
          </a:xfrm>
          <a:prstGeom prst="rect">
            <a:avLst/>
          </a:prstGeom>
          <a:noFill/>
          <a:ln>
            <a:noFill/>
          </a:ln>
        </p:spPr>
        <p:txBody>
          <a:bodyPr lIns="0" tIns="0" rIns="0" bIns="0" anchor="t" anchorCtr="0">
            <a:noAutofit/>
          </a:bodyPr>
          <a:lstStyle/>
          <a:p>
            <a:pPr algn="ctr"/>
            <a:r>
              <a:rPr lang="es-EC" altLang="ko-KR" sz="1600" b="1" dirty="0">
                <a:solidFill>
                  <a:schemeClr val="tx1">
                    <a:lumMod val="75000"/>
                    <a:lumOff val="25000"/>
                  </a:schemeClr>
                </a:solidFill>
                <a:latin typeface="Century Gothic" panose="020B0502020202020204" pitchFamily="34" charset="0"/>
                <a:cs typeface="Arial" pitchFamily="34" charset="0"/>
              </a:rPr>
              <a:t>De acuerdo al correlograma de autocorrelaciones parciales  hay que añadir 1 retardo autoregresivo</a:t>
            </a:r>
            <a:endParaRPr lang="ko-KR" altLang="en-US" sz="1600" b="1" dirty="0">
              <a:solidFill>
                <a:schemeClr val="tx1">
                  <a:lumMod val="75000"/>
                  <a:lumOff val="25000"/>
                </a:schemeClr>
              </a:solidFill>
              <a:latin typeface="Century Gothic" panose="020B0502020202020204" pitchFamily="34" charset="0"/>
              <a:cs typeface="Arial" pitchFamily="34" charset="0"/>
            </a:endParaRPr>
          </a:p>
          <a:p>
            <a:pPr>
              <a:spcBef>
                <a:spcPts val="200"/>
              </a:spcBef>
              <a:buClr>
                <a:srgbClr val="3F3F3F"/>
              </a:buClr>
              <a:buSzPct val="25000"/>
            </a:pPr>
            <a:endParaRPr lang="en-US" sz="1100" dirty="0">
              <a:solidFill>
                <a:srgbClr val="3F3F3F"/>
              </a:solidFill>
              <a:latin typeface="Roboto Condensed"/>
              <a:ea typeface="Roboto Condensed"/>
              <a:cs typeface="Roboto Condensed"/>
              <a:sym typeface="Roboto Condensed"/>
            </a:endParaRPr>
          </a:p>
        </p:txBody>
      </p:sp>
      <p:pic>
        <p:nvPicPr>
          <p:cNvPr id="92" name="Imagen 91">
            <a:extLst>
              <a:ext uri="{FF2B5EF4-FFF2-40B4-BE49-F238E27FC236}">
                <a16:creationId xmlns:a16="http://schemas.microsoft.com/office/drawing/2014/main" xmlns="" id="{AAC3A305-F896-4E37-884B-7AF3736D55BA}"/>
              </a:ext>
            </a:extLst>
          </p:cNvPr>
          <p:cNvPicPr/>
          <p:nvPr/>
        </p:nvPicPr>
        <p:blipFill>
          <a:blip r:embed="rId7" cstate="print"/>
          <a:srcRect t="11959"/>
          <a:stretch>
            <a:fillRect/>
          </a:stretch>
        </p:blipFill>
        <p:spPr bwMode="auto">
          <a:xfrm>
            <a:off x="210313" y="4134303"/>
            <a:ext cx="1321841" cy="837030"/>
          </a:xfrm>
          <a:prstGeom prst="rect">
            <a:avLst/>
          </a:prstGeom>
          <a:noFill/>
          <a:ln w="9525">
            <a:noFill/>
            <a:miter lim="800000"/>
            <a:headEnd/>
            <a:tailEnd/>
          </a:ln>
        </p:spPr>
      </p:pic>
      <p:pic>
        <p:nvPicPr>
          <p:cNvPr id="93" name="Imagen 92">
            <a:extLst>
              <a:ext uri="{FF2B5EF4-FFF2-40B4-BE49-F238E27FC236}">
                <a16:creationId xmlns:a16="http://schemas.microsoft.com/office/drawing/2014/main" xmlns="" id="{A11E9DF8-E4EB-476D-9203-F0E7099A6BB7}"/>
              </a:ext>
            </a:extLst>
          </p:cNvPr>
          <p:cNvPicPr/>
          <p:nvPr/>
        </p:nvPicPr>
        <p:blipFill>
          <a:blip r:embed="rId8" cstate="print"/>
          <a:srcRect t="12577"/>
          <a:stretch>
            <a:fillRect/>
          </a:stretch>
        </p:blipFill>
        <p:spPr bwMode="auto">
          <a:xfrm>
            <a:off x="276827" y="5305270"/>
            <a:ext cx="1208902" cy="912269"/>
          </a:xfrm>
          <a:prstGeom prst="rect">
            <a:avLst/>
          </a:prstGeom>
          <a:noFill/>
          <a:ln w="9525">
            <a:noFill/>
            <a:miter lim="800000"/>
            <a:headEnd/>
            <a:tailEnd/>
          </a:ln>
        </p:spPr>
      </p:pic>
      <p:sp>
        <p:nvSpPr>
          <p:cNvPr id="94" name="Shape 1045">
            <a:extLst>
              <a:ext uri="{FF2B5EF4-FFF2-40B4-BE49-F238E27FC236}">
                <a16:creationId xmlns:a16="http://schemas.microsoft.com/office/drawing/2014/main" xmlns="" id="{D3550283-E290-43F2-BCC9-856F1B90ED0C}"/>
              </a:ext>
            </a:extLst>
          </p:cNvPr>
          <p:cNvSpPr/>
          <p:nvPr/>
        </p:nvSpPr>
        <p:spPr>
          <a:xfrm>
            <a:off x="5606316" y="3945309"/>
            <a:ext cx="3460469" cy="1711996"/>
          </a:xfrm>
          <a:prstGeom prst="rect">
            <a:avLst/>
          </a:prstGeom>
          <a:solidFill>
            <a:srgbClr val="F2F2F2"/>
          </a:solidFill>
          <a:ln>
            <a:noFill/>
          </a:ln>
        </p:spPr>
        <p:txBody>
          <a:bodyPr lIns="91400" tIns="45700" rIns="91400" bIns="45700" anchor="ctr" anchorCtr="0">
            <a:noAutofit/>
          </a:bodyPr>
          <a:lstStyle/>
          <a:p>
            <a:pPr algn="ctr"/>
            <a:r>
              <a:rPr lang="es-ES" altLang="ko-KR" sz="1800" b="1" dirty="0">
                <a:solidFill>
                  <a:schemeClr val="tx1">
                    <a:lumMod val="75000"/>
                    <a:lumOff val="25000"/>
                  </a:schemeClr>
                </a:solidFill>
                <a:latin typeface="Century Gothic" panose="020B0502020202020204" pitchFamily="34" charset="0"/>
                <a:cs typeface="Arial" pitchFamily="34" charset="0"/>
              </a:rPr>
              <a:t>MODELO ARIMA(1,1,1)</a:t>
            </a:r>
          </a:p>
          <a:p>
            <a:pPr algn="ctr"/>
            <a:endParaRPr lang="es-ES" altLang="ko-KR" sz="1800" b="1" dirty="0">
              <a:solidFill>
                <a:schemeClr val="tx1">
                  <a:lumMod val="75000"/>
                  <a:lumOff val="25000"/>
                </a:schemeClr>
              </a:solidFill>
              <a:latin typeface="Century Gothic" panose="020B0502020202020204" pitchFamily="34" charset="0"/>
              <a:cs typeface="Arial" pitchFamily="34" charset="0"/>
            </a:endParaRPr>
          </a:p>
          <a:p>
            <a:pPr algn="ctr" latinLnBrk="1">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600" dirty="0">
                <a:latin typeface="Lucida Console" panose="020B0609040504020204" pitchFamily="49" charset="0"/>
                <a:ea typeface="Times New Roman" panose="02020603050405020304" pitchFamily="18" charset="0"/>
                <a:cs typeface="Courier New" panose="02070309020205020404" pitchFamily="49" charset="0"/>
              </a:rPr>
              <a:t>ar1      ma1  intercept</a:t>
            </a:r>
            <a:endParaRPr lang="es-EC" sz="2000" dirty="0">
              <a:latin typeface="Calibri" panose="020F0502020204030204" pitchFamily="34" charset="0"/>
              <a:ea typeface="Times New Roman" panose="02020603050405020304" pitchFamily="18" charset="0"/>
              <a:cs typeface="Times New Roman" panose="02020603050405020304" pitchFamily="18" charset="0"/>
            </a:endParaRPr>
          </a:p>
          <a:p>
            <a:pPr algn="ctr" latinLnBrk="1">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600" dirty="0">
                <a:latin typeface="Lucida Console" panose="020B0609040504020204" pitchFamily="49" charset="0"/>
                <a:ea typeface="Times New Roman" panose="02020603050405020304" pitchFamily="18" charset="0"/>
                <a:cs typeface="Courier New" panose="02070309020205020404" pitchFamily="49" charset="0"/>
              </a:rPr>
              <a:t>0.0598  -0.7758    3048385</a:t>
            </a:r>
            <a:endParaRPr lang="es-EC" sz="20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s-ES" altLang="ko-KR" sz="1800" b="1" dirty="0">
                <a:solidFill>
                  <a:schemeClr val="tx1">
                    <a:lumMod val="75000"/>
                    <a:lumOff val="25000"/>
                  </a:schemeClr>
                </a:solidFill>
                <a:latin typeface="Century Gothic" panose="020B0502020202020204" pitchFamily="34" charset="0"/>
                <a:cs typeface="Arial" pitchFamily="34" charset="0"/>
              </a:rPr>
              <a:t> </a:t>
            </a:r>
            <a:endParaRPr lang="ko-KR" altLang="en-US" sz="1800" b="1" dirty="0">
              <a:solidFill>
                <a:schemeClr val="tx1">
                  <a:lumMod val="75000"/>
                  <a:lumOff val="25000"/>
                </a:schemeClr>
              </a:solidFill>
              <a:latin typeface="Century Gothic" panose="020B0502020202020204" pitchFamily="34" charset="0"/>
              <a:cs typeface="Arial" pitchFamily="34" charset="0"/>
            </a:endParaRPr>
          </a:p>
        </p:txBody>
      </p:sp>
      <mc:AlternateContent xmlns:mc="http://schemas.openxmlformats.org/markup-compatibility/2006" xmlns:a14="http://schemas.microsoft.com/office/drawing/2010/main">
        <mc:Choice Requires="a14">
          <p:sp>
            <p:nvSpPr>
              <p:cNvPr id="95" name="Shape 1045">
                <a:extLst>
                  <a:ext uri="{FF2B5EF4-FFF2-40B4-BE49-F238E27FC236}">
                    <a16:creationId xmlns:a16="http://schemas.microsoft.com/office/drawing/2014/main" xmlns="" id="{C6426DF7-5840-4799-BAF6-7D86EE3C9265}"/>
                  </a:ext>
                </a:extLst>
              </p:cNvPr>
              <p:cNvSpPr/>
              <p:nvPr/>
            </p:nvSpPr>
            <p:spPr>
              <a:xfrm>
                <a:off x="4326991" y="6010930"/>
                <a:ext cx="5535525" cy="762000"/>
              </a:xfrm>
              <a:prstGeom prst="rect">
                <a:avLst/>
              </a:prstGeom>
              <a:solidFill>
                <a:srgbClr val="F2F2F2"/>
              </a:solidFill>
              <a:ln>
                <a:noFill/>
              </a:ln>
            </p:spPr>
            <p:txBody>
              <a:bodyPr lIns="91400" tIns="45700" rIns="91400" bIns="45700" anchor="ctr" anchorCtr="0">
                <a:noAutofit/>
              </a:bodyPr>
              <a:lstStyle/>
              <a:p>
                <a14:m>
                  <m:oMath xmlns:m="http://schemas.openxmlformats.org/officeDocument/2006/math">
                    <m:sSub>
                      <m:sSubPr>
                        <m:ctrlPr>
                          <a:rPr lang="es-EC" sz="1600" b="1" i="1">
                            <a:latin typeface="Cambria Math" panose="02040503050406030204" pitchFamily="18" charset="0"/>
                          </a:rPr>
                        </m:ctrlPr>
                      </m:sSubPr>
                      <m:e>
                        <m:r>
                          <a:rPr lang="en-US" sz="1600" b="1" i="1">
                            <a:latin typeface="Cambria Math" panose="02040503050406030204" pitchFamily="18" charset="0"/>
                          </a:rPr>
                          <m:t>𝒀</m:t>
                        </m:r>
                      </m:e>
                      <m:sub>
                        <m:r>
                          <a:rPr lang="en-US" sz="1600" b="1" i="1">
                            <a:latin typeface="Cambria Math" panose="02040503050406030204" pitchFamily="18" charset="0"/>
                          </a:rPr>
                          <m:t>𝒕</m:t>
                        </m:r>
                      </m:sub>
                    </m:sSub>
                  </m:oMath>
                </a14:m>
                <a:r>
                  <a:rPr lang="es-EC" sz="1600" b="1" dirty="0"/>
                  <a:t>=</a:t>
                </a:r>
                <a14:m>
                  <m:oMath xmlns:m="http://schemas.openxmlformats.org/officeDocument/2006/math">
                    <m:r>
                      <a:rPr lang="es-EC" sz="1600" b="1" i="1">
                        <a:latin typeface="Cambria Math" panose="02040503050406030204" pitchFamily="18" charset="0"/>
                      </a:rPr>
                      <m:t>𝟑𝟎𝟒𝟖𝟑𝟖𝟓</m:t>
                    </m:r>
                    <m:r>
                      <a:rPr lang="es-EC" sz="1600" b="1" i="1">
                        <a:latin typeface="Cambria Math" panose="02040503050406030204" pitchFamily="18" charset="0"/>
                      </a:rPr>
                      <m:t>+</m:t>
                    </m:r>
                    <m:sSub>
                      <m:sSubPr>
                        <m:ctrlPr>
                          <a:rPr lang="es-EC" sz="1600" b="1" i="1">
                            <a:latin typeface="Cambria Math" panose="02040503050406030204" pitchFamily="18" charset="0"/>
                          </a:rPr>
                        </m:ctrlPr>
                      </m:sSubPr>
                      <m:e>
                        <m:r>
                          <a:rPr lang="en-US" sz="1600" b="1" i="1">
                            <a:latin typeface="Cambria Math" panose="02040503050406030204" pitchFamily="18" charset="0"/>
                          </a:rPr>
                          <m:t>𝒀</m:t>
                        </m:r>
                      </m:e>
                      <m:sub>
                        <m:r>
                          <a:rPr lang="en-US" sz="1600" b="1" i="1">
                            <a:latin typeface="Cambria Math" panose="02040503050406030204" pitchFamily="18" charset="0"/>
                          </a:rPr>
                          <m:t>𝒕</m:t>
                        </m:r>
                        <m:r>
                          <a:rPr lang="es-EC" sz="1600" b="1" i="1">
                            <a:latin typeface="Cambria Math" panose="02040503050406030204" pitchFamily="18" charset="0"/>
                          </a:rPr>
                          <m:t>−</m:t>
                        </m:r>
                        <m:r>
                          <a:rPr lang="es-EC" sz="1600" b="1" i="1">
                            <a:latin typeface="Cambria Math" panose="02040503050406030204" pitchFamily="18" charset="0"/>
                          </a:rPr>
                          <m:t>𝟏</m:t>
                        </m:r>
                      </m:sub>
                    </m:sSub>
                    <m:r>
                      <a:rPr lang="es-EC" sz="1600" b="1" i="1">
                        <a:latin typeface="Cambria Math" panose="02040503050406030204" pitchFamily="18" charset="0"/>
                      </a:rPr>
                      <m:t>+ </m:t>
                    </m:r>
                    <m:r>
                      <a:rPr lang="es-EC" sz="1600" b="1" i="1">
                        <a:latin typeface="Cambria Math" panose="02040503050406030204" pitchFamily="18" charset="0"/>
                      </a:rPr>
                      <m:t>𝟎</m:t>
                    </m:r>
                    <m:r>
                      <a:rPr lang="es-EC" sz="1600" b="1" i="1">
                        <a:latin typeface="Cambria Math" panose="02040503050406030204" pitchFamily="18" charset="0"/>
                      </a:rPr>
                      <m:t>.</m:t>
                    </m:r>
                    <m:r>
                      <a:rPr lang="es-EC" sz="1600" b="1" i="1">
                        <a:latin typeface="Cambria Math" panose="02040503050406030204" pitchFamily="18" charset="0"/>
                      </a:rPr>
                      <m:t>𝟎𝟓𝟗𝟖</m:t>
                    </m:r>
                    <m:r>
                      <a:rPr lang="es-EC" sz="1600" b="1" i="1">
                        <a:latin typeface="Cambria Math" panose="02040503050406030204" pitchFamily="18" charset="0"/>
                      </a:rPr>
                      <m:t>(</m:t>
                    </m:r>
                    <m:sSub>
                      <m:sSubPr>
                        <m:ctrlPr>
                          <a:rPr lang="es-EC" sz="1600" b="1" i="1">
                            <a:latin typeface="Cambria Math" panose="02040503050406030204" pitchFamily="18" charset="0"/>
                          </a:rPr>
                        </m:ctrlPr>
                      </m:sSubPr>
                      <m:e>
                        <m:r>
                          <a:rPr lang="en-US" sz="1600" b="1" i="1">
                            <a:latin typeface="Cambria Math" panose="02040503050406030204" pitchFamily="18" charset="0"/>
                          </a:rPr>
                          <m:t>𝒀</m:t>
                        </m:r>
                      </m:e>
                      <m:sub>
                        <m:r>
                          <a:rPr lang="en-US" sz="1600" b="1" i="1">
                            <a:latin typeface="Cambria Math" panose="02040503050406030204" pitchFamily="18" charset="0"/>
                          </a:rPr>
                          <m:t>𝒕</m:t>
                        </m:r>
                        <m:r>
                          <a:rPr lang="es-EC" sz="1600" b="1" i="1">
                            <a:latin typeface="Cambria Math" panose="02040503050406030204" pitchFamily="18" charset="0"/>
                          </a:rPr>
                          <m:t>−</m:t>
                        </m:r>
                        <m:r>
                          <a:rPr lang="es-EC" sz="1600" b="1" i="1">
                            <a:latin typeface="Cambria Math" panose="02040503050406030204" pitchFamily="18" charset="0"/>
                          </a:rPr>
                          <m:t>𝟏</m:t>
                        </m:r>
                      </m:sub>
                    </m:sSub>
                    <m:r>
                      <a:rPr lang="es-EC" sz="1600" b="1" i="1">
                        <a:latin typeface="Cambria Math" panose="02040503050406030204" pitchFamily="18" charset="0"/>
                      </a:rPr>
                      <m:t>−</m:t>
                    </m:r>
                    <m:sSub>
                      <m:sSubPr>
                        <m:ctrlPr>
                          <a:rPr lang="es-EC" sz="1600" b="1" i="1">
                            <a:latin typeface="Cambria Math" panose="02040503050406030204" pitchFamily="18" charset="0"/>
                          </a:rPr>
                        </m:ctrlPr>
                      </m:sSubPr>
                      <m:e>
                        <m:r>
                          <a:rPr lang="en-US" sz="1600" b="1" i="1">
                            <a:latin typeface="Cambria Math" panose="02040503050406030204" pitchFamily="18" charset="0"/>
                          </a:rPr>
                          <m:t>𝒀</m:t>
                        </m:r>
                      </m:e>
                      <m:sub>
                        <m:r>
                          <a:rPr lang="en-US" sz="1600" b="1" i="1">
                            <a:latin typeface="Cambria Math" panose="02040503050406030204" pitchFamily="18" charset="0"/>
                          </a:rPr>
                          <m:t>𝒕</m:t>
                        </m:r>
                        <m:r>
                          <a:rPr lang="es-EC" sz="1600" b="1" i="1">
                            <a:latin typeface="Cambria Math" panose="02040503050406030204" pitchFamily="18" charset="0"/>
                          </a:rPr>
                          <m:t>−</m:t>
                        </m:r>
                        <m:r>
                          <a:rPr lang="es-EC" sz="1600" b="1" i="1">
                            <a:latin typeface="Cambria Math" panose="02040503050406030204" pitchFamily="18" charset="0"/>
                          </a:rPr>
                          <m:t>𝟐</m:t>
                        </m:r>
                      </m:sub>
                    </m:sSub>
                    <m:r>
                      <a:rPr lang="es-EC" sz="1600" b="1" i="1">
                        <a:latin typeface="Cambria Math" panose="02040503050406030204" pitchFamily="18" charset="0"/>
                      </a:rPr>
                      <m:t>)−</m:t>
                    </m:r>
                  </m:oMath>
                </a14:m>
                <a:r>
                  <a:rPr lang="es-EC" sz="1600" b="1" dirty="0"/>
                  <a:t>0.7758</a:t>
                </a:r>
                <a14:m>
                  <m:oMath xmlns:m="http://schemas.openxmlformats.org/officeDocument/2006/math">
                    <m:sSub>
                      <m:sSubPr>
                        <m:ctrlPr>
                          <a:rPr lang="es-EC" sz="1600" b="1" i="1">
                            <a:latin typeface="Cambria Math" panose="02040503050406030204" pitchFamily="18" charset="0"/>
                          </a:rPr>
                        </m:ctrlPr>
                      </m:sSubPr>
                      <m:e>
                        <m:r>
                          <a:rPr lang="en-US" sz="1600" b="1" i="1">
                            <a:latin typeface="Cambria Math" panose="02040503050406030204" pitchFamily="18" charset="0"/>
                          </a:rPr>
                          <m:t> </m:t>
                        </m:r>
                        <m:r>
                          <a:rPr lang="en-US" sz="1600" b="1" i="1">
                            <a:latin typeface="Cambria Math" panose="02040503050406030204" pitchFamily="18" charset="0"/>
                          </a:rPr>
                          <m:t>𝜺</m:t>
                        </m:r>
                      </m:e>
                      <m:sub>
                        <m:r>
                          <a:rPr lang="en-US" sz="1600" b="1" i="1">
                            <a:latin typeface="Cambria Math" panose="02040503050406030204" pitchFamily="18" charset="0"/>
                          </a:rPr>
                          <m:t>𝒕</m:t>
                        </m:r>
                        <m:r>
                          <a:rPr lang="es-EC" sz="1600" b="1" i="1">
                            <a:latin typeface="Cambria Math" panose="02040503050406030204" pitchFamily="18" charset="0"/>
                          </a:rPr>
                          <m:t>−</m:t>
                        </m:r>
                        <m:r>
                          <a:rPr lang="es-EC" sz="1600" b="1" i="1">
                            <a:latin typeface="Cambria Math" panose="02040503050406030204" pitchFamily="18" charset="0"/>
                          </a:rPr>
                          <m:t>𝟏</m:t>
                        </m:r>
                      </m:sub>
                    </m:sSub>
                  </m:oMath>
                </a14:m>
                <a:endParaRPr lang="es-EC" sz="1600" dirty="0"/>
              </a:p>
            </p:txBody>
          </p:sp>
        </mc:Choice>
        <mc:Fallback xmlns="">
          <p:sp>
            <p:nvSpPr>
              <p:cNvPr id="95" name="Shape 1045">
                <a:extLst>
                  <a:ext uri="{FF2B5EF4-FFF2-40B4-BE49-F238E27FC236}">
                    <a16:creationId xmlns:a16="http://schemas.microsoft.com/office/drawing/2014/main" id="{C6426DF7-5840-4799-BAF6-7D86EE3C9265}"/>
                  </a:ext>
                </a:extLst>
              </p:cNvPr>
              <p:cNvSpPr>
                <a:spLocks noRot="1" noChangeAspect="1" noMove="1" noResize="1" noEditPoints="1" noAdjustHandles="1" noChangeArrowheads="1" noChangeShapeType="1" noTextEdit="1"/>
              </p:cNvSpPr>
              <p:nvPr/>
            </p:nvSpPr>
            <p:spPr>
              <a:xfrm>
                <a:off x="4326991" y="6010930"/>
                <a:ext cx="5535525" cy="762000"/>
              </a:xfrm>
              <a:prstGeom prst="rect">
                <a:avLst/>
              </a:prstGeom>
              <a:blipFill>
                <a:blip r:embed="rId9"/>
                <a:stretch>
                  <a:fillRect/>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34263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4750"/>
                                        <p:tgtEl>
                                          <p:spTgt spid="37"/>
                                        </p:tgtEl>
                                      </p:cBhvr>
                                    </p:animEffect>
                                  </p:childTnLst>
                                </p:cTn>
                              </p:par>
                            </p:childTnLst>
                          </p:cTn>
                        </p:par>
                        <p:par>
                          <p:cTn id="12" fill="hold">
                            <p:stCondLst>
                              <p:cond delay="525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575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3000"/>
                                        <p:tgtEl>
                                          <p:spTgt spid="39"/>
                                        </p:tgtEl>
                                      </p:cBhvr>
                                    </p:animEffect>
                                  </p:childTnLst>
                                </p:cTn>
                              </p:par>
                            </p:childTnLst>
                          </p:cTn>
                        </p:par>
                        <p:par>
                          <p:cTn id="20" fill="hold">
                            <p:stCondLst>
                              <p:cond delay="1875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1925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6250"/>
                                        <p:tgtEl>
                                          <p:spTgt spid="41"/>
                                        </p:tgtEl>
                                      </p:cBhvr>
                                    </p:animEffect>
                                  </p:childTnLst>
                                </p:cTn>
                              </p:par>
                            </p:childTnLst>
                          </p:cTn>
                        </p:par>
                        <p:par>
                          <p:cTn id="28" fill="hold">
                            <p:stCondLst>
                              <p:cond delay="255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26000"/>
                            </p:stCondLst>
                            <p:childTnLst>
                              <p:par>
                                <p:cTn id="33" presetID="10" presetClass="entr" presetSubtype="0"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4500"/>
                                        <p:tgtEl>
                                          <p:spTgt spid="88"/>
                                        </p:tgtEl>
                                      </p:cBhvr>
                                    </p:animEffect>
                                  </p:childTnLst>
                                </p:cTn>
                              </p:par>
                            </p:childTnLst>
                          </p:cTn>
                        </p:par>
                        <p:par>
                          <p:cTn id="36" fill="hold">
                            <p:stCondLst>
                              <p:cond delay="30500"/>
                            </p:stCondLst>
                            <p:childTnLst>
                              <p:par>
                                <p:cTn id="37" presetID="10" presetClass="entr" presetSubtype="0"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500"/>
                                        <p:tgtEl>
                                          <p:spTgt spid="89"/>
                                        </p:tgtEl>
                                      </p:cBhvr>
                                    </p:animEffect>
                                  </p:childTnLst>
                                </p:cTn>
                              </p:par>
                            </p:childTnLst>
                          </p:cTn>
                        </p:par>
                        <p:par>
                          <p:cTn id="40" fill="hold">
                            <p:stCondLst>
                              <p:cond delay="360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36500"/>
                            </p:stCondLst>
                            <p:childTnLst>
                              <p:par>
                                <p:cTn id="45" presetID="10" presetClass="entr" presetSubtype="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37000"/>
                            </p:stCondLst>
                            <p:childTnLst>
                              <p:par>
                                <p:cTn id="49" presetID="10" presetClass="entr" presetSubtype="0"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37500"/>
                            </p:stCondLst>
                            <p:childTnLst>
                              <p:par>
                                <p:cTn id="53" presetID="10"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8000"/>
                                        <p:tgtEl>
                                          <p:spTgt spid="58"/>
                                        </p:tgtEl>
                                      </p:cBhvr>
                                    </p:animEffect>
                                  </p:childTnLst>
                                </p:cTn>
                              </p:par>
                            </p:childTnLst>
                          </p:cTn>
                        </p:par>
                        <p:par>
                          <p:cTn id="56" fill="hold">
                            <p:stCondLst>
                              <p:cond delay="45500"/>
                            </p:stCondLst>
                            <p:childTnLst>
                              <p:par>
                                <p:cTn id="57" presetID="10" presetClass="entr" presetSubtype="0"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childTnLst>
                          </p:cTn>
                        </p:par>
                        <p:par>
                          <p:cTn id="60" fill="hold">
                            <p:stCondLst>
                              <p:cond delay="460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750"/>
                                        <p:tgtEl>
                                          <p:spTgt spid="91"/>
                                        </p:tgtEl>
                                      </p:cBhvr>
                                    </p:animEffect>
                                  </p:childTnLst>
                                </p:cTn>
                              </p:par>
                            </p:childTnLst>
                          </p:cTn>
                        </p:par>
                        <p:par>
                          <p:cTn id="64" fill="hold">
                            <p:stCondLst>
                              <p:cond delay="51750"/>
                            </p:stCondLst>
                            <p:childTnLst>
                              <p:par>
                                <p:cTn id="65" presetID="10" presetClass="entr" presetSubtype="0"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7250"/>
                                        <p:tgtEl>
                                          <p:spTgt spid="94"/>
                                        </p:tgtEl>
                                      </p:cBhvr>
                                    </p:animEffect>
                                  </p:childTnLst>
                                </p:cTn>
                              </p:par>
                            </p:childTnLst>
                          </p:cTn>
                        </p:par>
                        <p:par>
                          <p:cTn id="68" fill="hold">
                            <p:stCondLst>
                              <p:cond delay="59000"/>
                            </p:stCondLst>
                            <p:childTnLst>
                              <p:par>
                                <p:cTn id="69" presetID="10" presetClass="entr" presetSubtype="0" fill="hold" nodeType="after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3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3619" y="94742"/>
            <a:ext cx="4917853" cy="1041238"/>
          </a:xfrm>
        </p:spPr>
        <p:txBody>
          <a:bodyPr/>
          <a:lstStyle/>
          <a:p>
            <a:r>
              <a:rPr lang="es-EC" altLang="ko-KR" sz="4400" dirty="0">
                <a:solidFill>
                  <a:schemeClr val="accent2"/>
                </a:solidFill>
              </a:rPr>
              <a:t/>
            </a:r>
            <a:br>
              <a:rPr lang="es-EC" altLang="ko-KR" sz="4400" dirty="0">
                <a:solidFill>
                  <a:schemeClr val="accent2"/>
                </a:solidFill>
              </a:rPr>
            </a:br>
            <a:r>
              <a:rPr lang="es-EC" altLang="ko-KR" sz="4000" dirty="0">
                <a:solidFill>
                  <a:schemeClr val="accent2"/>
                </a:solidFill>
              </a:rPr>
              <a:t>MODELO ARIMA </a:t>
            </a:r>
            <a:br>
              <a:rPr lang="es-EC" altLang="ko-KR" sz="4000" dirty="0">
                <a:solidFill>
                  <a:schemeClr val="accent2"/>
                </a:solidFill>
              </a:rPr>
            </a:br>
            <a:r>
              <a:rPr lang="es-EC" altLang="ko-KR" sz="4000" dirty="0">
                <a:solidFill>
                  <a:schemeClr val="accent2"/>
                </a:solidFill>
              </a:rPr>
              <a:t> </a:t>
            </a:r>
            <a:endParaRPr lang="es-EC" altLang="ko-KR" sz="4400" dirty="0">
              <a:solidFill>
                <a:schemeClr val="accent2"/>
              </a:solidFill>
            </a:endParaRPr>
          </a:p>
        </p:txBody>
      </p:sp>
      <p:sp>
        <p:nvSpPr>
          <p:cNvPr id="7" name="Rectangle 6"/>
          <p:cNvSpPr/>
          <p:nvPr/>
        </p:nvSpPr>
        <p:spPr>
          <a:xfrm>
            <a:off x="300139" y="4868906"/>
            <a:ext cx="9166571" cy="154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ko-KR" altLang="en-US" sz="2119">
              <a:latin typeface="Century Gothic" panose="020B0502020202020204" pitchFamily="34" charset="0"/>
            </a:endParaRPr>
          </a:p>
        </p:txBody>
      </p:sp>
      <p:sp>
        <p:nvSpPr>
          <p:cNvPr id="23" name="TextBox 22"/>
          <p:cNvSpPr txBox="1"/>
          <p:nvPr/>
        </p:nvSpPr>
        <p:spPr>
          <a:xfrm>
            <a:off x="211691" y="4937656"/>
            <a:ext cx="4464020" cy="1754326"/>
          </a:xfrm>
          <a:prstGeom prst="rect">
            <a:avLst/>
          </a:prstGeom>
          <a:noFill/>
        </p:spPr>
        <p:txBody>
          <a:bodyPr wrap="square" rtlCol="0">
            <a:spAutoFit/>
          </a:bodyPr>
          <a:lstStyle/>
          <a:p>
            <a:pPr algn="ctr"/>
            <a:r>
              <a:rPr lang="es-ES" altLang="ko-KR" sz="1800" b="1" dirty="0">
                <a:solidFill>
                  <a:schemeClr val="bg1"/>
                </a:solidFill>
                <a:latin typeface="Century Gothic" panose="020B0502020202020204" pitchFamily="34" charset="0"/>
                <a:cs typeface="Calibri" pitchFamily="34" charset="0"/>
              </a:rPr>
              <a:t>Los</a:t>
            </a:r>
            <a:r>
              <a:rPr lang="es-EC" altLang="ko-KR" sz="1800" b="1" dirty="0">
                <a:solidFill>
                  <a:schemeClr val="bg1"/>
                </a:solidFill>
                <a:latin typeface="Century Gothic" panose="020B0502020202020204" pitchFamily="34" charset="0"/>
                <a:cs typeface="Calibri" pitchFamily="34" charset="0"/>
              </a:rPr>
              <a:t>  residuos  son un ruido  blanco.  Prueba de  Box-</a:t>
            </a:r>
            <a:r>
              <a:rPr lang="es-EC" altLang="ko-KR" sz="1800" b="1" dirty="0" err="1">
                <a:solidFill>
                  <a:schemeClr val="bg1"/>
                </a:solidFill>
                <a:latin typeface="Century Gothic" panose="020B0502020202020204" pitchFamily="34" charset="0"/>
                <a:cs typeface="Calibri" pitchFamily="34" charset="0"/>
              </a:rPr>
              <a:t>Ljung</a:t>
            </a:r>
            <a:r>
              <a:rPr lang="es-EC" altLang="ko-KR" sz="1800" b="1" dirty="0">
                <a:solidFill>
                  <a:schemeClr val="bg1"/>
                </a:solidFill>
                <a:latin typeface="Century Gothic" panose="020B0502020202020204" pitchFamily="34" charset="0"/>
                <a:cs typeface="Calibri" pitchFamily="34" charset="0"/>
              </a:rPr>
              <a:t> (ARIMA) p=0.906&gt;0.05</a:t>
            </a:r>
          </a:p>
          <a:p>
            <a:pPr algn="ctr"/>
            <a:r>
              <a:rPr lang="es-EC" altLang="ko-KR" sz="1800" b="1" dirty="0">
                <a:solidFill>
                  <a:schemeClr val="bg1"/>
                </a:solidFill>
                <a:latin typeface="Century Gothic" panose="020B0502020202020204" pitchFamily="34" charset="0"/>
                <a:cs typeface="Calibri" pitchFamily="34" charset="0"/>
              </a:rPr>
              <a:t>Aceptamos la Ho</a:t>
            </a:r>
          </a:p>
          <a:p>
            <a:pPr algn="ctr"/>
            <a:r>
              <a:rPr lang="es-EC" altLang="ko-KR" sz="1800" b="1" dirty="0">
                <a:solidFill>
                  <a:schemeClr val="bg1"/>
                </a:solidFill>
                <a:latin typeface="Century Gothic" panose="020B0502020202020204" pitchFamily="34" charset="0"/>
                <a:cs typeface="Calibri" pitchFamily="34" charset="0"/>
              </a:rPr>
              <a:t>Los  residuos son independientes.</a:t>
            </a:r>
          </a:p>
          <a:p>
            <a:pPr algn="ctr"/>
            <a:r>
              <a:rPr lang="es-EC" altLang="ko-KR" sz="1800" b="1" dirty="0">
                <a:solidFill>
                  <a:schemeClr val="bg1"/>
                </a:solidFill>
                <a:latin typeface="Century Gothic" panose="020B0502020202020204" pitchFamily="34" charset="0"/>
                <a:cs typeface="Calibri" pitchFamily="34" charset="0"/>
              </a:rPr>
              <a:t> </a:t>
            </a:r>
          </a:p>
        </p:txBody>
      </p:sp>
      <p:sp>
        <p:nvSpPr>
          <p:cNvPr id="29" name="TextBox 28"/>
          <p:cNvSpPr txBox="1"/>
          <p:nvPr/>
        </p:nvSpPr>
        <p:spPr>
          <a:xfrm>
            <a:off x="4677993" y="4980191"/>
            <a:ext cx="2266909" cy="1077218"/>
          </a:xfrm>
          <a:prstGeom prst="rect">
            <a:avLst/>
          </a:prstGeom>
          <a:noFill/>
        </p:spPr>
        <p:txBody>
          <a:bodyPr wrap="square" rtlCol="0">
            <a:spAutoFit/>
          </a:bodyPr>
          <a:lstStyle/>
          <a:p>
            <a:pPr algn="ctr"/>
            <a:r>
              <a:rPr lang="es-ES" altLang="ko-KR" sz="1600" b="1" dirty="0">
                <a:solidFill>
                  <a:schemeClr val="bg1"/>
                </a:solidFill>
                <a:latin typeface="Century Gothic" panose="020B0502020202020204" pitchFamily="34" charset="0"/>
                <a:cs typeface="Calibri" pitchFamily="34" charset="0"/>
              </a:rPr>
              <a:t>L</a:t>
            </a:r>
            <a:r>
              <a:rPr lang="es-EC" altLang="ko-KR" sz="1600" b="1" dirty="0">
                <a:solidFill>
                  <a:schemeClr val="bg1"/>
                </a:solidFill>
                <a:latin typeface="Century Gothic" panose="020B0502020202020204" pitchFamily="34" charset="0"/>
                <a:cs typeface="Calibri" pitchFamily="34" charset="0"/>
              </a:rPr>
              <a:t>os residuos se encuentran dentro de la banda de confianza</a:t>
            </a:r>
          </a:p>
        </p:txBody>
      </p:sp>
      <p:sp>
        <p:nvSpPr>
          <p:cNvPr id="32" name="TextBox 31"/>
          <p:cNvSpPr txBox="1"/>
          <p:nvPr/>
        </p:nvSpPr>
        <p:spPr>
          <a:xfrm>
            <a:off x="6944902" y="5166372"/>
            <a:ext cx="2555740" cy="830997"/>
          </a:xfrm>
          <a:prstGeom prst="rect">
            <a:avLst/>
          </a:prstGeom>
          <a:noFill/>
        </p:spPr>
        <p:txBody>
          <a:bodyPr wrap="square" rtlCol="0">
            <a:spAutoFit/>
          </a:bodyPr>
          <a:lstStyle/>
          <a:p>
            <a:pPr algn="ctr"/>
            <a:r>
              <a:rPr lang="es-EC" altLang="ko-KR" sz="1517" b="1" dirty="0">
                <a:solidFill>
                  <a:schemeClr val="bg1"/>
                </a:solidFill>
                <a:latin typeface="Century Gothic" panose="020B0502020202020204" pitchFamily="34" charset="0"/>
                <a:cs typeface="Calibri" pitchFamily="34" charset="0"/>
              </a:rPr>
              <a:t>•</a:t>
            </a:r>
            <a:r>
              <a:rPr lang="es-EC" altLang="ko-KR" sz="1600" b="1" dirty="0">
                <a:solidFill>
                  <a:schemeClr val="bg1"/>
                </a:solidFill>
                <a:latin typeface="Century Gothic" panose="020B0502020202020204" pitchFamily="34" charset="0"/>
                <a:cs typeface="Calibri" pitchFamily="34" charset="0"/>
              </a:rPr>
              <a:t> Se puede realizar pronósticos con el modelo</a:t>
            </a:r>
            <a:endParaRPr lang="ko-KR" altLang="en-US" sz="1517" b="1" dirty="0">
              <a:solidFill>
                <a:schemeClr val="bg1"/>
              </a:solidFill>
              <a:latin typeface="Century Gothic" panose="020B0502020202020204" pitchFamily="34" charset="0"/>
              <a:cs typeface="Calibri" pitchFamily="34" charset="0"/>
            </a:endParaRPr>
          </a:p>
        </p:txBody>
      </p:sp>
      <p:pic>
        <p:nvPicPr>
          <p:cNvPr id="3" name="Picture 2" descr="Nueva imagen de un banco genera críticas en las redes sociales de Ecuador">
            <a:extLst>
              <a:ext uri="{FF2B5EF4-FFF2-40B4-BE49-F238E27FC236}">
                <a16:creationId xmlns:a16="http://schemas.microsoft.com/office/drawing/2014/main" xmlns="" id="{91AD2419-5D35-4BE8-AD5D-50D9B6464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26" r="25958"/>
          <a:stretch/>
        </p:blipFill>
        <p:spPr bwMode="auto">
          <a:xfrm>
            <a:off x="8512331" y="18748"/>
            <a:ext cx="1393669" cy="12091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Shape 2725">
            <a:extLst>
              <a:ext uri="{FF2B5EF4-FFF2-40B4-BE49-F238E27FC236}">
                <a16:creationId xmlns:a16="http://schemas.microsoft.com/office/drawing/2014/main" xmlns="" id="{7C7DF720-A5A7-48A5-A3D0-400C4D7AA2FB}"/>
              </a:ext>
            </a:extLst>
          </p:cNvPr>
          <p:cNvGrpSpPr/>
          <p:nvPr/>
        </p:nvGrpSpPr>
        <p:grpSpPr>
          <a:xfrm>
            <a:off x="642394" y="228550"/>
            <a:ext cx="837606" cy="750746"/>
            <a:chOff x="5416470" y="1238591"/>
            <a:chExt cx="762185" cy="750746"/>
          </a:xfrm>
        </p:grpSpPr>
        <p:sp>
          <p:nvSpPr>
            <p:cNvPr id="15" name="Shape 2726">
              <a:extLst>
                <a:ext uri="{FF2B5EF4-FFF2-40B4-BE49-F238E27FC236}">
                  <a16:creationId xmlns:a16="http://schemas.microsoft.com/office/drawing/2014/main" xmlns="" id="{EBB09C84-789E-4ACD-8DF1-7D5BC2C19495}"/>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16" name="Shape 2727">
              <a:extLst>
                <a:ext uri="{FF2B5EF4-FFF2-40B4-BE49-F238E27FC236}">
                  <a16:creationId xmlns:a16="http://schemas.microsoft.com/office/drawing/2014/main" xmlns="" id="{2252E306-D580-40F4-AF5C-0A9302E5B727}"/>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7" name="Shape 2728">
              <a:extLst>
                <a:ext uri="{FF2B5EF4-FFF2-40B4-BE49-F238E27FC236}">
                  <a16:creationId xmlns:a16="http://schemas.microsoft.com/office/drawing/2014/main" xmlns="" id="{CA33F465-9E64-4122-B162-141E87DB59A3}"/>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8" name="Shape 2729">
              <a:extLst>
                <a:ext uri="{FF2B5EF4-FFF2-40B4-BE49-F238E27FC236}">
                  <a16:creationId xmlns:a16="http://schemas.microsoft.com/office/drawing/2014/main" xmlns="" id="{09D20834-674F-4512-A333-935F8253AB6B}"/>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9" name="Shape 2730">
              <a:extLst>
                <a:ext uri="{FF2B5EF4-FFF2-40B4-BE49-F238E27FC236}">
                  <a16:creationId xmlns:a16="http://schemas.microsoft.com/office/drawing/2014/main" xmlns="" id="{3DF3182D-89C8-4749-89EB-90F7FCE60CB4}"/>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pic>
        <p:nvPicPr>
          <p:cNvPr id="25" name="Imagen 24">
            <a:extLst>
              <a:ext uri="{FF2B5EF4-FFF2-40B4-BE49-F238E27FC236}">
                <a16:creationId xmlns:a16="http://schemas.microsoft.com/office/drawing/2014/main" xmlns="" id="{A3A7C23F-7F31-490E-9F55-A55B39C549E6}"/>
              </a:ext>
            </a:extLst>
          </p:cNvPr>
          <p:cNvPicPr/>
          <p:nvPr/>
        </p:nvPicPr>
        <p:blipFill rotWithShape="1">
          <a:blip r:embed="rId4" cstate="print"/>
          <a:srcRect b="73269"/>
          <a:stretch/>
        </p:blipFill>
        <p:spPr bwMode="auto">
          <a:xfrm>
            <a:off x="65225" y="2866724"/>
            <a:ext cx="4776788" cy="1762367"/>
          </a:xfrm>
          <a:prstGeom prst="rect">
            <a:avLst/>
          </a:prstGeom>
          <a:noFill/>
          <a:ln w="9525">
            <a:noFill/>
            <a:miter lim="800000"/>
            <a:headEnd/>
            <a:tailEnd/>
          </a:ln>
        </p:spPr>
      </p:pic>
      <p:pic>
        <p:nvPicPr>
          <p:cNvPr id="20" name="Imagen 19">
            <a:extLst>
              <a:ext uri="{FF2B5EF4-FFF2-40B4-BE49-F238E27FC236}">
                <a16:creationId xmlns:a16="http://schemas.microsoft.com/office/drawing/2014/main" xmlns="" id="{5242EBF0-4581-4252-81C2-22F1FCCE5D50}"/>
              </a:ext>
            </a:extLst>
          </p:cNvPr>
          <p:cNvPicPr/>
          <p:nvPr/>
        </p:nvPicPr>
        <p:blipFill rotWithShape="1">
          <a:blip r:embed="rId4" cstate="print"/>
          <a:srcRect t="34114" b="40276"/>
          <a:stretch/>
        </p:blipFill>
        <p:spPr bwMode="auto">
          <a:xfrm>
            <a:off x="99132" y="1197761"/>
            <a:ext cx="4493523" cy="1746537"/>
          </a:xfrm>
          <a:prstGeom prst="rect">
            <a:avLst/>
          </a:prstGeom>
          <a:noFill/>
          <a:ln w="9525">
            <a:noFill/>
            <a:miter lim="800000"/>
            <a:headEnd/>
            <a:tailEnd/>
          </a:ln>
        </p:spPr>
      </p:pic>
      <p:pic>
        <p:nvPicPr>
          <p:cNvPr id="22" name="Imagen 21">
            <a:extLst>
              <a:ext uri="{FF2B5EF4-FFF2-40B4-BE49-F238E27FC236}">
                <a16:creationId xmlns:a16="http://schemas.microsoft.com/office/drawing/2014/main" xmlns="" id="{54C01BEA-C1E0-4F25-B254-BA19C41AEC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26562" y="1661447"/>
            <a:ext cx="4811678" cy="3190685"/>
          </a:xfrm>
          <a:prstGeom prst="rect">
            <a:avLst/>
          </a:prstGeom>
          <a:noFill/>
          <a:ln>
            <a:noFill/>
          </a:ln>
        </p:spPr>
      </p:pic>
      <p:sp>
        <p:nvSpPr>
          <p:cNvPr id="4" name="Rectángulo 3">
            <a:extLst>
              <a:ext uri="{FF2B5EF4-FFF2-40B4-BE49-F238E27FC236}">
                <a16:creationId xmlns:a16="http://schemas.microsoft.com/office/drawing/2014/main" xmlns="" id="{E9F7A27A-5ED1-456A-B269-2C6FDC78A694}"/>
              </a:ext>
            </a:extLst>
          </p:cNvPr>
          <p:cNvSpPr/>
          <p:nvPr/>
        </p:nvSpPr>
        <p:spPr>
          <a:xfrm rot="719935">
            <a:off x="7279674" y="549643"/>
            <a:ext cx="1944387" cy="584775"/>
          </a:xfrm>
          <a:prstGeom prst="rect">
            <a:avLst/>
          </a:prstGeom>
          <a:noFill/>
        </p:spPr>
        <p:txBody>
          <a:bodyPr wrap="square" lIns="91440" tIns="45720" rIns="91440" bIns="45720">
            <a:spAutoFit/>
          </a:bodyPr>
          <a:lstStyle/>
          <a:p>
            <a:pPr algn="ctr"/>
            <a:r>
              <a:rPr lang="es-ES" sz="3200" dirty="0">
                <a:ln w="0"/>
                <a:solidFill>
                  <a:schemeClr val="accent1"/>
                </a:solidFill>
                <a:effectLst>
                  <a:outerShdw blurRad="38100" dist="25400" dir="5400000" algn="ctr" rotWithShape="0">
                    <a:srgbClr val="6E747A">
                      <a:alpha val="43000"/>
                    </a:srgbClr>
                  </a:outerShdw>
                </a:effectLst>
              </a:rPr>
              <a:t>comercial</a:t>
            </a:r>
            <a:endParaRPr lang="es-ES" sz="3200" b="1" cap="none" spc="0" dirty="0">
              <a:ln w="22225">
                <a:solidFill>
                  <a:schemeClr val="accent2"/>
                </a:solidFill>
                <a:prstDash val="solid"/>
              </a:ln>
              <a:solidFill>
                <a:schemeClr val="accent2">
                  <a:lumMod val="40000"/>
                  <a:lumOff val="60000"/>
                </a:schemeClr>
              </a:solidFill>
              <a:effectLst/>
            </a:endParaRPr>
          </a:p>
        </p:txBody>
      </p:sp>
      <p:sp>
        <p:nvSpPr>
          <p:cNvPr id="8" name="Rectángulo 7">
            <a:extLst>
              <a:ext uri="{FF2B5EF4-FFF2-40B4-BE49-F238E27FC236}">
                <a16:creationId xmlns:a16="http://schemas.microsoft.com/office/drawing/2014/main" xmlns="" id="{0E60CA42-CF4B-48EE-892D-E666ED1AAAAD}"/>
              </a:ext>
            </a:extLst>
          </p:cNvPr>
          <p:cNvSpPr/>
          <p:nvPr/>
        </p:nvSpPr>
        <p:spPr>
          <a:xfrm>
            <a:off x="4855033" y="1413840"/>
            <a:ext cx="4490332"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dirty="0">
                <a:ln/>
                <a:solidFill>
                  <a:schemeClr val="accent3"/>
                </a:solidFill>
              </a:rPr>
              <a:t>DIAGNÓSTICO DEL MODELO</a:t>
            </a:r>
          </a:p>
        </p:txBody>
      </p:sp>
    </p:spTree>
    <p:extLst>
      <p:ext uri="{BB962C8B-B14F-4D97-AF65-F5344CB8AC3E}">
        <p14:creationId xmlns:p14="http://schemas.microsoft.com/office/powerpoint/2010/main" val="4784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5499"/>
                                          </p:stCondLst>
                                        </p:cTn>
                                        <p:tgtEl>
                                          <p:spTgt spid="25"/>
                                        </p:tgtEl>
                                        <p:attrNameLst>
                                          <p:attrName>style.visibility</p:attrName>
                                        </p:attrNameLst>
                                      </p:cBhvr>
                                      <p:to>
                                        <p:strVal val="visible"/>
                                      </p:to>
                                    </p:set>
                                  </p:childTnLst>
                                </p:cTn>
                              </p:par>
                            </p:childTnLst>
                          </p:cTn>
                        </p:par>
                        <p:par>
                          <p:cTn id="7" fill="hold">
                            <p:stCondLst>
                              <p:cond delay="5500"/>
                            </p:stCondLst>
                            <p:childTnLst>
                              <p:par>
                                <p:cTn id="8" presetID="1" presetClass="entr" presetSubtype="0" fill="hold" grpId="0" nodeType="afterEffect">
                                  <p:stCondLst>
                                    <p:cond delay="0"/>
                                  </p:stCondLst>
                                  <p:childTnLst>
                                    <p:set>
                                      <p:cBhvr>
                                        <p:cTn id="9" dur="1" fill="hold">
                                          <p:stCondLst>
                                            <p:cond delay="10999"/>
                                          </p:stCondLst>
                                        </p:cTn>
                                        <p:tgtEl>
                                          <p:spTgt spid="23"/>
                                        </p:tgtEl>
                                        <p:attrNameLst>
                                          <p:attrName>style.visibility</p:attrName>
                                        </p:attrNameLst>
                                      </p:cBhvr>
                                      <p:to>
                                        <p:strVal val="visible"/>
                                      </p:to>
                                    </p:set>
                                  </p:childTnLst>
                                </p:cTn>
                              </p:par>
                            </p:childTnLst>
                          </p:cTn>
                        </p:par>
                        <p:par>
                          <p:cTn id="10" fill="hold">
                            <p:stCondLst>
                              <p:cond delay="16500"/>
                            </p:stCondLst>
                            <p:childTnLst>
                              <p:par>
                                <p:cTn id="11" presetID="1" presetClass="entr" presetSubtype="0" fill="hold" nodeType="afterEffect">
                                  <p:stCondLst>
                                    <p:cond delay="0"/>
                                  </p:stCondLst>
                                  <p:childTnLst>
                                    <p:set>
                                      <p:cBhvr>
                                        <p:cTn id="12" dur="1" fill="hold">
                                          <p:stCondLst>
                                            <p:cond delay="9999"/>
                                          </p:stCondLst>
                                        </p:cTn>
                                        <p:tgtEl>
                                          <p:spTgt spid="20"/>
                                        </p:tgtEl>
                                        <p:attrNameLst>
                                          <p:attrName>style.visibility</p:attrName>
                                        </p:attrNameLst>
                                      </p:cBhvr>
                                      <p:to>
                                        <p:strVal val="visible"/>
                                      </p:to>
                                    </p:set>
                                  </p:childTnLst>
                                </p:cTn>
                              </p:par>
                            </p:childTnLst>
                          </p:cTn>
                        </p:par>
                        <p:par>
                          <p:cTn id="13" fill="hold">
                            <p:stCondLst>
                              <p:cond delay="26500"/>
                            </p:stCondLst>
                            <p:childTnLst>
                              <p:par>
                                <p:cTn id="14" presetID="31"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6500" fill="hold"/>
                                        <p:tgtEl>
                                          <p:spTgt spid="29"/>
                                        </p:tgtEl>
                                        <p:attrNameLst>
                                          <p:attrName>ppt_w</p:attrName>
                                        </p:attrNameLst>
                                      </p:cBhvr>
                                      <p:tavLst>
                                        <p:tav tm="0">
                                          <p:val>
                                            <p:fltVal val="0"/>
                                          </p:val>
                                        </p:tav>
                                        <p:tav tm="100000">
                                          <p:val>
                                            <p:strVal val="#ppt_w"/>
                                          </p:val>
                                        </p:tav>
                                      </p:tavLst>
                                    </p:anim>
                                    <p:anim calcmode="lin" valueType="num">
                                      <p:cBhvr>
                                        <p:cTn id="17" dur="6500" fill="hold"/>
                                        <p:tgtEl>
                                          <p:spTgt spid="29"/>
                                        </p:tgtEl>
                                        <p:attrNameLst>
                                          <p:attrName>ppt_h</p:attrName>
                                        </p:attrNameLst>
                                      </p:cBhvr>
                                      <p:tavLst>
                                        <p:tav tm="0">
                                          <p:val>
                                            <p:fltVal val="0"/>
                                          </p:val>
                                        </p:tav>
                                        <p:tav tm="100000">
                                          <p:val>
                                            <p:strVal val="#ppt_h"/>
                                          </p:val>
                                        </p:tav>
                                      </p:tavLst>
                                    </p:anim>
                                    <p:anim calcmode="lin" valueType="num">
                                      <p:cBhvr>
                                        <p:cTn id="18" dur="6500" fill="hold"/>
                                        <p:tgtEl>
                                          <p:spTgt spid="29"/>
                                        </p:tgtEl>
                                        <p:attrNameLst>
                                          <p:attrName>style.rotation</p:attrName>
                                        </p:attrNameLst>
                                      </p:cBhvr>
                                      <p:tavLst>
                                        <p:tav tm="0">
                                          <p:val>
                                            <p:fltVal val="90"/>
                                          </p:val>
                                        </p:tav>
                                        <p:tav tm="100000">
                                          <p:val>
                                            <p:fltVal val="0"/>
                                          </p:val>
                                        </p:tav>
                                      </p:tavLst>
                                    </p:anim>
                                    <p:animEffect transition="in" filter="fade">
                                      <p:cBhvr>
                                        <p:cTn id="19" dur="6500"/>
                                        <p:tgtEl>
                                          <p:spTgt spid="29"/>
                                        </p:tgtEl>
                                      </p:cBhvr>
                                    </p:animEffect>
                                  </p:childTnLst>
                                </p:cTn>
                              </p:par>
                            </p:childTnLst>
                          </p:cTn>
                        </p:par>
                        <p:par>
                          <p:cTn id="20" fill="hold">
                            <p:stCondLst>
                              <p:cond delay="33000"/>
                            </p:stCondLst>
                            <p:childTnLst>
                              <p:par>
                                <p:cTn id="21" presetID="21"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3500"/>
                                        <p:tgtEl>
                                          <p:spTgt spid="32"/>
                                        </p:tgtEl>
                                      </p:cBhvr>
                                    </p:animEffect>
                                  </p:childTnLst>
                                </p:cTn>
                              </p:par>
                            </p:childTnLst>
                          </p:cTn>
                        </p:par>
                        <p:par>
                          <p:cTn id="24" fill="hold">
                            <p:stCondLst>
                              <p:cond delay="36500"/>
                            </p:stCondLst>
                            <p:childTnLst>
                              <p:par>
                                <p:cTn id="25" presetID="1"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43" name="Shape 1243"/>
          <p:cNvSpPr txBox="1">
            <a:spLocks noGrp="1"/>
          </p:cNvSpPr>
          <p:nvPr>
            <p:ph type="title"/>
          </p:nvPr>
        </p:nvSpPr>
        <p:spPr>
          <a:xfrm>
            <a:off x="1711976" y="831909"/>
            <a:ext cx="6799179" cy="677112"/>
          </a:xfrm>
          <a:prstGeom prst="rect">
            <a:avLst/>
          </a:prstGeom>
        </p:spPr>
        <p:txBody>
          <a:bodyPr lIns="91425" tIns="91425" rIns="91425" bIns="91425" anchor="ctr" anchorCtr="0">
            <a:noAutofit/>
          </a:bodyPr>
          <a:lstStyle/>
          <a:p>
            <a:r>
              <a:rPr lang="es-ES" altLang="ko-KR" sz="3600" dirty="0">
                <a:solidFill>
                  <a:schemeClr val="accent3"/>
                </a:solidFill>
                <a:latin typeface="Century Gothic" panose="020B0502020202020204" pitchFamily="34" charset="0"/>
                <a:ea typeface="Open Sans" panose="020B0606030504020204" pitchFamily="34" charset="0"/>
                <a:cs typeface="Open Sans" panose="020B0606030504020204" pitchFamily="34" charset="0"/>
              </a:rPr>
              <a:t>S</a:t>
            </a:r>
            <a:r>
              <a:rPr lang="es-EC" altLang="ko-KR" sz="3600" dirty="0">
                <a:solidFill>
                  <a:schemeClr val="accent3"/>
                </a:solidFill>
                <a:latin typeface="Century Gothic" panose="020B0502020202020204" pitchFamily="34" charset="0"/>
                <a:ea typeface="Open Sans" panose="020B0606030504020204" pitchFamily="34" charset="0"/>
                <a:cs typeface="Open Sans" panose="020B0606030504020204" pitchFamily="34" charset="0"/>
              </a:rPr>
              <a:t>ERIES DIFERENCIADAS </a:t>
            </a:r>
            <a:endParaRPr lang="ko-KR" altLang="en-US" sz="3600" dirty="0">
              <a:solidFill>
                <a:schemeClr val="accent3"/>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63" name="Rectangle 26">
            <a:extLst>
              <a:ext uri="{FF2B5EF4-FFF2-40B4-BE49-F238E27FC236}">
                <a16:creationId xmlns:a16="http://schemas.microsoft.com/office/drawing/2014/main" xmlns="" id="{07E93971-97ED-4C03-A375-146690D7799A}"/>
              </a:ext>
            </a:extLst>
          </p:cNvPr>
          <p:cNvSpPr/>
          <p:nvPr/>
        </p:nvSpPr>
        <p:spPr>
          <a:xfrm>
            <a:off x="624768" y="1517642"/>
            <a:ext cx="4757736" cy="88703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pic>
        <p:nvPicPr>
          <p:cNvPr id="35" name="Imagen 34"/>
          <p:cNvPicPr>
            <a:picLocks noChangeAspect="1"/>
          </p:cNvPicPr>
          <p:nvPr/>
        </p:nvPicPr>
        <p:blipFill rotWithShape="1">
          <a:blip r:embed="rId3"/>
          <a:srcRect t="861" r="6854"/>
          <a:stretch/>
        </p:blipFill>
        <p:spPr>
          <a:xfrm>
            <a:off x="9151889" y="377916"/>
            <a:ext cx="647203" cy="570432"/>
          </a:xfrm>
          <a:prstGeom prst="rect">
            <a:avLst/>
          </a:prstGeom>
        </p:spPr>
      </p:pic>
      <p:sp>
        <p:nvSpPr>
          <p:cNvPr id="42" name="Shape 244"/>
          <p:cNvSpPr txBox="1">
            <a:spLocks/>
          </p:cNvSpPr>
          <p:nvPr/>
        </p:nvSpPr>
        <p:spPr>
          <a:xfrm>
            <a:off x="1991233" y="197870"/>
            <a:ext cx="6240666" cy="769459"/>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n-US" sz="4000" dirty="0">
                <a:solidFill>
                  <a:schemeClr val="accent1"/>
                </a:solidFill>
                <a:latin typeface="Century Gothic" panose="020B0502020202020204" pitchFamily="34" charset="0"/>
                <a:ea typeface="Roboto Condensed"/>
                <a:cs typeface="Roboto Condensed"/>
                <a:sym typeface="Roboto Condensed"/>
              </a:rPr>
              <a:t>Modelo VAR</a:t>
            </a:r>
            <a:endParaRPr lang="es-EC" sz="4000" dirty="0">
              <a:solidFill>
                <a:schemeClr val="accent3"/>
              </a:solidFill>
              <a:latin typeface="Century Gothic" panose="020B0502020202020204" pitchFamily="34" charset="0"/>
              <a:ea typeface="Roboto Condensed"/>
              <a:cs typeface="Roboto Condensed"/>
              <a:sym typeface="Roboto Condensed"/>
            </a:endParaRPr>
          </a:p>
        </p:txBody>
      </p:sp>
      <p:sp>
        <p:nvSpPr>
          <p:cNvPr id="22" name="Rectangle 26">
            <a:extLst>
              <a:ext uri="{FF2B5EF4-FFF2-40B4-BE49-F238E27FC236}">
                <a16:creationId xmlns:a16="http://schemas.microsoft.com/office/drawing/2014/main" xmlns="" id="{19081740-E294-4DF8-A42D-EDE2E011024E}"/>
              </a:ext>
            </a:extLst>
          </p:cNvPr>
          <p:cNvSpPr/>
          <p:nvPr/>
        </p:nvSpPr>
        <p:spPr>
          <a:xfrm>
            <a:off x="5900411" y="1861820"/>
            <a:ext cx="3394780" cy="90065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sp>
        <p:nvSpPr>
          <p:cNvPr id="25" name="Rectángulo 24"/>
          <p:cNvSpPr/>
          <p:nvPr/>
        </p:nvSpPr>
        <p:spPr>
          <a:xfrm>
            <a:off x="6160436" y="1975342"/>
            <a:ext cx="3042173" cy="738664"/>
          </a:xfrm>
          <a:prstGeom prst="rect">
            <a:avLst/>
          </a:prstGeom>
        </p:spPr>
        <p:txBody>
          <a:bodyPr wrap="square">
            <a:spAutoFit/>
          </a:bodyPr>
          <a:lstStyle/>
          <a:p>
            <a:pPr algn="ctr"/>
            <a:r>
              <a:rPr lang="es-ES" altLang="ko-KR" sz="1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S</a:t>
            </a:r>
            <a:r>
              <a:rPr lang="es-EC" altLang="ko-KR" sz="1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ERIES DIFERENCIADAS -una vez –MEDIA CONSTANTE</a:t>
            </a:r>
          </a:p>
          <a:p>
            <a:pPr algn="ctr"/>
            <a:r>
              <a:rPr lang="es-EC" altLang="ko-KR" sz="1400" b="1" dirty="0">
                <a:solidFill>
                  <a:schemeClr val="tx1">
                    <a:lumMod val="75000"/>
                    <a:lumOff val="25000"/>
                  </a:schemeClr>
                </a:solidFill>
                <a:latin typeface="Century Gothic" panose="020B0502020202020204" pitchFamily="34" charset="0"/>
                <a:ea typeface="Open Sans" panose="020B0606030504020204" pitchFamily="34" charset="0"/>
                <a:cs typeface="Open Sans" panose="020B0606030504020204" pitchFamily="34" charset="0"/>
              </a:rPr>
              <a:t>ESTACIONARIAS</a:t>
            </a:r>
          </a:p>
        </p:txBody>
      </p:sp>
      <p:sp>
        <p:nvSpPr>
          <p:cNvPr id="26" name="TextBox 22">
            <a:extLst>
              <a:ext uri="{FF2B5EF4-FFF2-40B4-BE49-F238E27FC236}">
                <a16:creationId xmlns:a16="http://schemas.microsoft.com/office/drawing/2014/main" xmlns="" id="{A17D00B0-8607-410C-8757-E9FFA3CB7950}"/>
              </a:ext>
            </a:extLst>
          </p:cNvPr>
          <p:cNvSpPr txBox="1"/>
          <p:nvPr/>
        </p:nvSpPr>
        <p:spPr>
          <a:xfrm>
            <a:off x="6726713" y="3023673"/>
            <a:ext cx="2258261" cy="738664"/>
          </a:xfrm>
          <a:prstGeom prst="rect">
            <a:avLst/>
          </a:prstGeom>
          <a:noFill/>
        </p:spPr>
        <p:txBody>
          <a:bodyPr wrap="square" rtlCol="0" anchor="ctr">
            <a:spAutoFit/>
          </a:bodyPr>
          <a:lstStyle/>
          <a:p>
            <a:pPr algn="just"/>
            <a:r>
              <a:rPr lang="es-ES" sz="1400" dirty="0">
                <a:solidFill>
                  <a:schemeClr val="bg2"/>
                </a:solidFill>
                <a:latin typeface="Century Gothic" panose="020B0502020202020204" pitchFamily="34" charset="0"/>
              </a:rPr>
              <a:t>Test de Dickey Fuller.- </a:t>
            </a:r>
          </a:p>
          <a:p>
            <a:pPr algn="just"/>
            <a:r>
              <a:rPr lang="es-ES" sz="1400" dirty="0">
                <a:solidFill>
                  <a:schemeClr val="bg2"/>
                </a:solidFill>
                <a:latin typeface="Century Gothic" panose="020B0502020202020204" pitchFamily="34" charset="0"/>
              </a:rPr>
              <a:t>Todas tienen el valor  p= 0.01&lt;0.05</a:t>
            </a:r>
          </a:p>
        </p:txBody>
      </p:sp>
      <p:sp>
        <p:nvSpPr>
          <p:cNvPr id="27" name="Rectangle 26">
            <a:extLst>
              <a:ext uri="{FF2B5EF4-FFF2-40B4-BE49-F238E27FC236}">
                <a16:creationId xmlns:a16="http://schemas.microsoft.com/office/drawing/2014/main" xmlns="" id="{954D442E-3517-4EE9-B043-58B4DAAA6652}"/>
              </a:ext>
            </a:extLst>
          </p:cNvPr>
          <p:cNvSpPr/>
          <p:nvPr/>
        </p:nvSpPr>
        <p:spPr>
          <a:xfrm>
            <a:off x="5931280" y="2941568"/>
            <a:ext cx="3394780" cy="90065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sp>
        <p:nvSpPr>
          <p:cNvPr id="29" name="TextBox 30">
            <a:extLst>
              <a:ext uri="{FF2B5EF4-FFF2-40B4-BE49-F238E27FC236}">
                <a16:creationId xmlns:a16="http://schemas.microsoft.com/office/drawing/2014/main" xmlns="" id="{76DCF4AE-96BB-4FF4-BC3F-0FA43186FBED}"/>
              </a:ext>
            </a:extLst>
          </p:cNvPr>
          <p:cNvSpPr txBox="1"/>
          <p:nvPr/>
        </p:nvSpPr>
        <p:spPr>
          <a:xfrm>
            <a:off x="5931280" y="4519784"/>
            <a:ext cx="3508501" cy="307777"/>
          </a:xfrm>
          <a:prstGeom prst="rect">
            <a:avLst/>
          </a:prstGeom>
          <a:noFill/>
        </p:spPr>
        <p:txBody>
          <a:bodyPr wrap="square" rtlCol="0">
            <a:spAutoFit/>
          </a:bodyPr>
          <a:lstStyle/>
          <a:p>
            <a:pPr algn="just"/>
            <a:endParaRPr lang="ko-KR" altLang="en-US" sz="1400" dirty="0">
              <a:solidFill>
                <a:schemeClr val="bg2"/>
              </a:solidFill>
              <a:latin typeface="Century Gothic" panose="020B0502020202020204" pitchFamily="34" charset="0"/>
              <a:cs typeface="Open Sans" panose="020B0606030504020204" pitchFamily="34" charset="0"/>
            </a:endParaRPr>
          </a:p>
        </p:txBody>
      </p:sp>
      <p:grpSp>
        <p:nvGrpSpPr>
          <p:cNvPr id="17" name="Shape 2725">
            <a:extLst>
              <a:ext uri="{FF2B5EF4-FFF2-40B4-BE49-F238E27FC236}">
                <a16:creationId xmlns:a16="http://schemas.microsoft.com/office/drawing/2014/main" xmlns="" id="{5C9FAB5A-9E16-4674-997F-1B8A26B9580F}"/>
              </a:ext>
            </a:extLst>
          </p:cNvPr>
          <p:cNvGrpSpPr/>
          <p:nvPr/>
        </p:nvGrpSpPr>
        <p:grpSpPr>
          <a:xfrm>
            <a:off x="572168" y="430060"/>
            <a:ext cx="837606" cy="750746"/>
            <a:chOff x="5416470" y="1238591"/>
            <a:chExt cx="762185" cy="750746"/>
          </a:xfrm>
        </p:grpSpPr>
        <p:sp>
          <p:nvSpPr>
            <p:cNvPr id="18" name="Shape 2726">
              <a:extLst>
                <a:ext uri="{FF2B5EF4-FFF2-40B4-BE49-F238E27FC236}">
                  <a16:creationId xmlns:a16="http://schemas.microsoft.com/office/drawing/2014/main" xmlns="" id="{503317B8-3BD5-41E2-BCA2-CF52ED504911}"/>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19" name="Shape 2727">
              <a:extLst>
                <a:ext uri="{FF2B5EF4-FFF2-40B4-BE49-F238E27FC236}">
                  <a16:creationId xmlns:a16="http://schemas.microsoft.com/office/drawing/2014/main" xmlns="" id="{8CB57E9E-B740-4AE4-93F4-D71664B4BE08}"/>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0" name="Shape 2728">
              <a:extLst>
                <a:ext uri="{FF2B5EF4-FFF2-40B4-BE49-F238E27FC236}">
                  <a16:creationId xmlns:a16="http://schemas.microsoft.com/office/drawing/2014/main" xmlns="" id="{F69F2668-AD5B-42C5-8B36-0FF272ACAB5F}"/>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0" name="Shape 2729">
              <a:extLst>
                <a:ext uri="{FF2B5EF4-FFF2-40B4-BE49-F238E27FC236}">
                  <a16:creationId xmlns:a16="http://schemas.microsoft.com/office/drawing/2014/main" xmlns="" id="{E115391E-58DF-411E-84A8-045F4788A56F}"/>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1" name="Shape 2730">
              <a:extLst>
                <a:ext uri="{FF2B5EF4-FFF2-40B4-BE49-F238E27FC236}">
                  <a16:creationId xmlns:a16="http://schemas.microsoft.com/office/drawing/2014/main" xmlns="" id="{575BC93B-9DC6-4A5B-85E7-4CF877D92EA3}"/>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pic>
        <p:nvPicPr>
          <p:cNvPr id="32" name="Imagen 31">
            <a:extLst>
              <a:ext uri="{FF2B5EF4-FFF2-40B4-BE49-F238E27FC236}">
                <a16:creationId xmlns:a16="http://schemas.microsoft.com/office/drawing/2014/main" xmlns="" id="{88278F69-2D61-4522-B522-527BB9769BEE}"/>
              </a:ext>
            </a:extLst>
          </p:cNvPr>
          <p:cNvPicPr/>
          <p:nvPr/>
        </p:nvPicPr>
        <p:blipFill rotWithShape="1">
          <a:blip r:embed="rId4">
            <a:extLst>
              <a:ext uri="{28A0092B-C50C-407E-A947-70E740481C1C}">
                <a14:useLocalDpi xmlns:a14="http://schemas.microsoft.com/office/drawing/2010/main" val="0"/>
              </a:ext>
            </a:extLst>
          </a:blip>
          <a:srcRect t="6878"/>
          <a:stretch/>
        </p:blipFill>
        <p:spPr bwMode="auto">
          <a:xfrm>
            <a:off x="280989" y="2498910"/>
            <a:ext cx="5460909" cy="4322064"/>
          </a:xfrm>
          <a:prstGeom prst="rect">
            <a:avLst/>
          </a:prstGeom>
          <a:ln>
            <a:noFill/>
          </a:ln>
          <a:extLst>
            <a:ext uri="{53640926-AAD7-44D8-BBD7-CCE9431645EC}">
              <a14:shadowObscured xmlns:a14="http://schemas.microsoft.com/office/drawing/2010/main"/>
            </a:ext>
          </a:extLst>
        </p:spPr>
      </p:pic>
      <p:sp>
        <p:nvSpPr>
          <p:cNvPr id="33" name="CuadroTexto 32">
            <a:extLst>
              <a:ext uri="{FF2B5EF4-FFF2-40B4-BE49-F238E27FC236}">
                <a16:creationId xmlns:a16="http://schemas.microsoft.com/office/drawing/2014/main" xmlns="" id="{C5B41248-AC15-406E-A46C-FDD430BAF425}"/>
              </a:ext>
            </a:extLst>
          </p:cNvPr>
          <p:cNvSpPr txBox="1"/>
          <p:nvPr/>
        </p:nvSpPr>
        <p:spPr>
          <a:xfrm>
            <a:off x="703391" y="1841495"/>
            <a:ext cx="4949686" cy="925125"/>
          </a:xfrm>
          <a:prstGeom prst="rect">
            <a:avLst/>
          </a:prstGeom>
          <a:noFill/>
        </p:spPr>
        <p:txBody>
          <a:bodyPr wrap="square">
            <a:spAutoFit/>
          </a:bodyPr>
          <a:lstStyle/>
          <a:p>
            <a:pPr>
              <a:lnSpc>
                <a:spcPct val="115000"/>
              </a:lnSpc>
              <a:spcAft>
                <a:spcPts val="1000"/>
              </a:spcAft>
            </a:pPr>
            <a:r>
              <a:rPr lang="es-EC" sz="1600" dirty="0">
                <a:effectLst/>
                <a:latin typeface="Century Gothic" panose="020B0502020202020204" pitchFamily="34" charset="0"/>
                <a:ea typeface="Times New Roman" panose="02020603050405020304" pitchFamily="18" charset="0"/>
                <a:cs typeface="Times New Roman" panose="02020603050405020304" pitchFamily="18" charset="0"/>
              </a:rPr>
              <a:t>X1 Activos, X2 Liquidez, X3 Crédito Comercial, X4 PIB, X5 Inflación mensual, X6 Precio Petróleo, X7 Desocupación, X8 Balanza, X9 Salario.</a:t>
            </a:r>
          </a:p>
        </p:txBody>
      </p:sp>
      <p:pic>
        <p:nvPicPr>
          <p:cNvPr id="1026" name="Picture 2" descr="Test Super Community Manager | Digital Learning">
            <a:extLst>
              <a:ext uri="{FF2B5EF4-FFF2-40B4-BE49-F238E27FC236}">
                <a16:creationId xmlns:a16="http://schemas.microsoft.com/office/drawing/2014/main" xmlns="" id="{ECFBE044-C4E8-4AC5-83C4-9943FA781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074" y="3055043"/>
            <a:ext cx="664639" cy="7072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xmlns="" id="{17495C58-AE43-4F01-AFB7-0574995968B5}"/>
              </a:ext>
            </a:extLst>
          </p:cNvPr>
          <p:cNvGraphicFramePr/>
          <p:nvPr>
            <p:extLst>
              <p:ext uri="{D42A27DB-BD31-4B8C-83A1-F6EECF244321}">
                <p14:modId xmlns:p14="http://schemas.microsoft.com/office/powerpoint/2010/main" val="1438062126"/>
              </p:ext>
            </p:extLst>
          </p:nvPr>
        </p:nvGraphicFramePr>
        <p:xfrm>
          <a:off x="6063801" y="4080729"/>
          <a:ext cx="3129738" cy="2266722"/>
        </p:xfrm>
        <a:graphic>
          <a:graphicData uri="http://schemas.openxmlformats.org/drawingml/2006/table">
            <a:tbl>
              <a:tblPr firstRow="1" firstCol="1" bandRow="1">
                <a:tableStyleId>{E8B1032C-EA38-4F05-BA0D-38AFFFC7BED3}</a:tableStyleId>
              </a:tblPr>
              <a:tblGrid>
                <a:gridCol w="3129738">
                  <a:extLst>
                    <a:ext uri="{9D8B030D-6E8A-4147-A177-3AD203B41FA5}">
                      <a16:colId xmlns:a16="http://schemas.microsoft.com/office/drawing/2014/main" xmlns="" val="871650771"/>
                    </a:ext>
                  </a:extLst>
                </a:gridCol>
              </a:tblGrid>
              <a:tr h="2266722">
                <a:tc>
                  <a:txBody>
                    <a:bodyPr/>
                    <a:lstStyle/>
                    <a:p>
                      <a:pPr algn="ctr" fontAlgn="t">
                        <a:lnSpc>
                          <a:spcPct val="115000"/>
                        </a:lnSpc>
                        <a:spcBef>
                          <a:spcPts val="0"/>
                        </a:spcBef>
                        <a:spcAft>
                          <a:spcPts val="1000"/>
                        </a:spcAft>
                      </a:pPr>
                      <a:r>
                        <a:rPr lang="en-US" sz="1100" u="none" strike="noStrike" dirty="0">
                          <a:effectLst/>
                        </a:rPr>
                        <a:t> </a:t>
                      </a:r>
                      <a:endParaRPr lang="en-US" sz="2400" b="0" u="none" strike="noStrike" dirty="0">
                        <a:effectLst/>
                      </a:endParaRPr>
                    </a:p>
                    <a:p>
                      <a:pPr algn="ctr" fontAlgn="t">
                        <a:lnSpc>
                          <a:spcPct val="115000"/>
                        </a:lnSpc>
                        <a:spcBef>
                          <a:spcPts val="0"/>
                        </a:spcBef>
                        <a:spcAft>
                          <a:spcPts val="1000"/>
                        </a:spcAft>
                      </a:pPr>
                      <a:r>
                        <a:rPr lang="en-US" sz="1400" b="0" u="none" strike="noStrike" dirty="0">
                          <a:effectLst/>
                        </a:rPr>
                        <a:t>data:  Xd1- ACTIVOS </a:t>
                      </a:r>
                      <a:endParaRPr lang="en-US" sz="2400" b="0" u="none" strike="noStrike" dirty="0">
                        <a:effectLst/>
                      </a:endParaRPr>
                    </a:p>
                    <a:p>
                      <a:pPr algn="ctr" fontAlgn="t">
                        <a:lnSpc>
                          <a:spcPct val="115000"/>
                        </a:lnSpc>
                        <a:spcBef>
                          <a:spcPts val="0"/>
                        </a:spcBef>
                        <a:spcAft>
                          <a:spcPts val="1000"/>
                        </a:spcAft>
                      </a:pPr>
                      <a:r>
                        <a:rPr lang="en-US" sz="1400" b="0" u="none" strike="noStrike" dirty="0">
                          <a:effectLst/>
                        </a:rPr>
                        <a:t>Dickey-Fuller = -4.5197, </a:t>
                      </a:r>
                    </a:p>
                    <a:p>
                      <a:pPr algn="ctr" fontAlgn="t">
                        <a:lnSpc>
                          <a:spcPct val="115000"/>
                        </a:lnSpc>
                        <a:spcBef>
                          <a:spcPts val="0"/>
                        </a:spcBef>
                        <a:spcAft>
                          <a:spcPts val="1000"/>
                        </a:spcAft>
                      </a:pPr>
                      <a:r>
                        <a:rPr lang="en-US" sz="1400" b="0" u="none" strike="noStrike" dirty="0">
                          <a:effectLst/>
                        </a:rPr>
                        <a:t>Lag order = 4, </a:t>
                      </a:r>
                    </a:p>
                    <a:p>
                      <a:pPr algn="ctr" fontAlgn="t">
                        <a:lnSpc>
                          <a:spcPct val="115000"/>
                        </a:lnSpc>
                        <a:spcBef>
                          <a:spcPts val="0"/>
                        </a:spcBef>
                        <a:spcAft>
                          <a:spcPts val="1000"/>
                        </a:spcAft>
                      </a:pPr>
                      <a:r>
                        <a:rPr lang="en-US" sz="1400" b="0" u="none" strike="noStrike" dirty="0">
                          <a:effectLst/>
                        </a:rPr>
                        <a:t>p-value = 0.01</a:t>
                      </a:r>
                      <a:endParaRPr lang="en-US" sz="2400" b="0" u="none" strike="noStrike" dirty="0">
                        <a:effectLst/>
                      </a:endParaRPr>
                    </a:p>
                    <a:p>
                      <a:pPr algn="ctr" fontAlgn="t">
                        <a:lnSpc>
                          <a:spcPct val="115000"/>
                        </a:lnSpc>
                        <a:spcBef>
                          <a:spcPts val="0"/>
                        </a:spcBef>
                        <a:spcAft>
                          <a:spcPts val="1000"/>
                        </a:spcAft>
                      </a:pPr>
                      <a:r>
                        <a:rPr lang="en-US" sz="1400" b="0" u="none" strike="noStrike" dirty="0">
                          <a:effectLst/>
                        </a:rPr>
                        <a:t>alternative hypothesis: stationary</a:t>
                      </a:r>
                      <a:endParaRPr lang="en-US" sz="1800" b="0" i="0" u="none" strike="noStrike" dirty="0">
                        <a:effectLst/>
                        <a:latin typeface="Century Gothic" panose="020B0502020202020204" pitchFamily="34" charset="0"/>
                      </a:endParaRPr>
                    </a:p>
                  </a:txBody>
                  <a:tcPr marL="68580" marR="68580" marT="9525" marB="0"/>
                </a:tc>
                <a:extLst>
                  <a:ext uri="{0D108BD9-81ED-4DB2-BD59-A6C34878D82A}">
                    <a16:rowId xmlns:a16="http://schemas.microsoft.com/office/drawing/2014/main" xmlns="" val="2964315303"/>
                  </a:ext>
                </a:extLst>
              </a:tr>
            </a:tbl>
          </a:graphicData>
        </a:graphic>
      </p:graphicFrame>
      <p:sp>
        <p:nvSpPr>
          <p:cNvPr id="2" name="Shape 82">
            <a:extLst>
              <a:ext uri="{FF2B5EF4-FFF2-40B4-BE49-F238E27FC236}">
                <a16:creationId xmlns:a16="http://schemas.microsoft.com/office/drawing/2014/main" xmlns="" id="{5C50EBDF-F85B-465E-AAF1-6B777AF9EA5B}"/>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4" name="Picture 2" descr="Nueva imagen de un banco genera críticas en las redes sociales de Ecuador">
            <a:extLst>
              <a:ext uri="{FF2B5EF4-FFF2-40B4-BE49-F238E27FC236}">
                <a16:creationId xmlns:a16="http://schemas.microsoft.com/office/drawing/2014/main" xmlns="" id="{5B23F151-6627-45EB-B48D-BF19C386B0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26" r="25958"/>
          <a:stretch/>
        </p:blipFill>
        <p:spPr bwMode="auto">
          <a:xfrm>
            <a:off x="7648948" y="473543"/>
            <a:ext cx="1393669" cy="12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4981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500"/>
                                        <p:tgtEl>
                                          <p:spTgt spid="6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500"/>
                                        <p:tgtEl>
                                          <p:spTgt spid="2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2000"/>
                                        <p:tgtEl>
                                          <p:spTgt spid="27"/>
                                        </p:tgtEl>
                                      </p:cBhvr>
                                    </p:animEffect>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1"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par>
                          <p:cTn id="28" fill="hold">
                            <p:stCondLst>
                              <p:cond delay="4500"/>
                            </p:stCondLst>
                            <p:childTnLst>
                              <p:par>
                                <p:cTn id="29" presetID="3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2" grpId="0" animBg="1"/>
      <p:bldP spid="26" grpId="0"/>
      <p:bldP spid="27"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793108" y="580439"/>
            <a:ext cx="5678560" cy="724247"/>
          </a:xfrm>
          <a:prstGeom prst="rect">
            <a:avLst/>
          </a:prstGeom>
        </p:spPr>
        <p:txBody>
          <a:bodyPr/>
          <a:lstStyle/>
          <a:p>
            <a:r>
              <a:rPr lang="es-ES" b="1" dirty="0">
                <a:solidFill>
                  <a:schemeClr val="accent2"/>
                </a:solidFill>
                <a:latin typeface="Century Gothic" panose="020B0502020202020204" pitchFamily="34" charset="0"/>
              </a:rPr>
              <a:t>Modelo VAR</a:t>
            </a:r>
            <a:endParaRPr lang="en-US" b="1" dirty="0">
              <a:solidFill>
                <a:schemeClr val="accent2"/>
              </a:solidFill>
              <a:latin typeface="Century Gothic" panose="020B0502020202020204" pitchFamily="34" charset="0"/>
            </a:endParaRPr>
          </a:p>
        </p:txBody>
      </p:sp>
      <p:sp>
        <p:nvSpPr>
          <p:cNvPr id="72" name="TextBox 23">
            <a:extLst>
              <a:ext uri="{FF2B5EF4-FFF2-40B4-BE49-F238E27FC236}">
                <a16:creationId xmlns:a16="http://schemas.microsoft.com/office/drawing/2014/main" xmlns="" id="{7C62A227-E6AB-4F40-9AEB-5D4C656C751E}"/>
              </a:ext>
            </a:extLst>
          </p:cNvPr>
          <p:cNvSpPr txBox="1"/>
          <p:nvPr/>
        </p:nvSpPr>
        <p:spPr>
          <a:xfrm>
            <a:off x="4191185" y="5111089"/>
            <a:ext cx="5093069" cy="998373"/>
          </a:xfrm>
          <a:prstGeom prst="rect">
            <a:avLst/>
          </a:prstGeom>
          <a:noFill/>
        </p:spPr>
        <p:txBody>
          <a:bodyPr wrap="square" lIns="74318" tIns="37159" rIns="74318" bIns="37159" rtlCol="0">
            <a:spAutoFit/>
          </a:bodyPr>
          <a:lstStyle/>
          <a:p>
            <a:pPr algn="ctr"/>
            <a:r>
              <a:rPr lang="es-ES" sz="2000" b="1" dirty="0">
                <a:solidFill>
                  <a:srgbClr val="00B0F0"/>
                </a:solidFill>
                <a:latin typeface="Century Gothic" panose="020B0502020202020204" pitchFamily="34" charset="0"/>
                <a:cs typeface="Open Sans Light"/>
              </a:rPr>
              <a:t>ES IMPORTANTE EL </a:t>
            </a:r>
            <a:r>
              <a:rPr lang="es-EC" sz="2000" b="1" dirty="0">
                <a:solidFill>
                  <a:srgbClr val="00B0F0"/>
                </a:solidFill>
                <a:latin typeface="Century Gothic" panose="020B0502020202020204" pitchFamily="34" charset="0"/>
                <a:cs typeface="Open Sans Light"/>
              </a:rPr>
              <a:t>  REZAGO DE ORDEN 1 DE LA LIQUIDEZ Y EL PRECIO DEL PETRÓLEO</a:t>
            </a:r>
            <a:endParaRPr lang="en-US" sz="1400" b="1" dirty="0">
              <a:solidFill>
                <a:srgbClr val="00B0F0"/>
              </a:solidFill>
              <a:latin typeface="Century Gothic" panose="020B0502020202020204" pitchFamily="34" charset="0"/>
              <a:cs typeface="Open Sans Light"/>
            </a:endParaRPr>
          </a:p>
        </p:txBody>
      </p:sp>
      <p:sp>
        <p:nvSpPr>
          <p:cNvPr id="54" name="Arrow: Right 2">
            <a:extLst>
              <a:ext uri="{FF2B5EF4-FFF2-40B4-BE49-F238E27FC236}">
                <a16:creationId xmlns:a16="http://schemas.microsoft.com/office/drawing/2014/main" xmlns="" id="{E38DBC7E-B827-4C91-9E5E-EAE86669F1BE}"/>
              </a:ext>
            </a:extLst>
          </p:cNvPr>
          <p:cNvSpPr/>
          <p:nvPr/>
        </p:nvSpPr>
        <p:spPr>
          <a:xfrm rot="5400000">
            <a:off x="612812" y="1651877"/>
            <a:ext cx="724247" cy="6714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950" dirty="0"/>
          </a:p>
        </p:txBody>
      </p:sp>
      <p:sp>
        <p:nvSpPr>
          <p:cNvPr id="3" name="Rectangle 2">
            <a:extLst>
              <a:ext uri="{FF2B5EF4-FFF2-40B4-BE49-F238E27FC236}">
                <a16:creationId xmlns:a16="http://schemas.microsoft.com/office/drawing/2014/main" xmlns="" id="{94345ED0-C2FB-4603-A206-0AF3B202BD9E}"/>
              </a:ext>
            </a:extLst>
          </p:cNvPr>
          <p:cNvSpPr>
            <a:spLocks noChangeArrowheads="1"/>
          </p:cNvSpPr>
          <p:nvPr/>
        </p:nvSpPr>
        <p:spPr bwMode="auto">
          <a:xfrm>
            <a:off x="1491896" y="1603608"/>
            <a:ext cx="23191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800" b="0" i="0" u="none" strike="noStrike" cap="none" normalizeH="0" baseline="0" dirty="0">
                <a:ln>
                  <a:noFill/>
                </a:ln>
                <a:solidFill>
                  <a:schemeClr val="tx1"/>
                </a:solidFill>
                <a:effectLst/>
                <a:latin typeface="Arial" panose="020B0604020202020204" pitchFamily="34" charset="0"/>
              </a:rPr>
              <a:t>Diagramas de la serie y sus residuos </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xmlns="" id="{29E988CA-61D0-44BE-8A70-F6BDC73F9BF7}"/>
              </a:ext>
            </a:extLst>
          </p:cNvPr>
          <p:cNvSpPr txBox="1"/>
          <p:nvPr/>
        </p:nvSpPr>
        <p:spPr>
          <a:xfrm>
            <a:off x="4314691" y="1523858"/>
            <a:ext cx="4969564" cy="3458447"/>
          </a:xfrm>
          <a:prstGeom prst="rect">
            <a:avLst/>
          </a:prstGeom>
          <a:noFill/>
        </p:spPr>
        <p:txBody>
          <a:bodyPr wrap="square">
            <a:spAutoFit/>
          </a:bodyPr>
          <a:lstStyle/>
          <a:p>
            <a:pPr indent="450215" algn="just">
              <a:lnSpc>
                <a:spcPct val="150000"/>
              </a:lnSpc>
              <a:spcAft>
                <a:spcPts val="1000"/>
              </a:spcAft>
            </a:pPr>
            <a:r>
              <a:rPr lang="es-EC" sz="1800" dirty="0">
                <a:latin typeface="Century Gothic" panose="020B0502020202020204" pitchFamily="34" charset="0"/>
                <a:ea typeface="Times New Roman" panose="02020603050405020304" pitchFamily="18" charset="0"/>
                <a:cs typeface="Times New Roman" panose="02020603050405020304" pitchFamily="18" charset="0"/>
              </a:rPr>
              <a:t>Las </a:t>
            </a:r>
            <a:r>
              <a:rPr lang="es-EC" sz="1800" dirty="0">
                <a:effectLst/>
                <a:latin typeface="Century Gothic" panose="020B0502020202020204" pitchFamily="34" charset="0"/>
                <a:ea typeface="Times New Roman" panose="02020603050405020304" pitchFamily="18" charset="0"/>
                <a:cs typeface="Times New Roman" panose="02020603050405020304" pitchFamily="18" charset="0"/>
              </a:rPr>
              <a:t> variables que ayudan a pronosticar a las demás variables en función de su propio pasado y del pasado de las otras variables del sistema que interactúan con el crédito comercial y que mejor se ajustan al modelo son: </a:t>
            </a:r>
            <a:r>
              <a:rPr lang="es-EC" sz="2000" b="1" dirty="0">
                <a:solidFill>
                  <a:schemeClr val="accent1"/>
                </a:solidFill>
                <a:effectLst/>
                <a:latin typeface="Century Gothic" panose="020B0502020202020204" pitchFamily="34" charset="0"/>
                <a:ea typeface="Times New Roman" panose="02020603050405020304" pitchFamily="18" charset="0"/>
                <a:cs typeface="Times New Roman" panose="02020603050405020304" pitchFamily="18" charset="0"/>
              </a:rPr>
              <a:t>liquidez, PIB, inflación mensual, precio del petróleo y desocupación</a:t>
            </a:r>
            <a:r>
              <a:rPr lang="es-EC" sz="20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3" name="Shape 2725">
            <a:extLst>
              <a:ext uri="{FF2B5EF4-FFF2-40B4-BE49-F238E27FC236}">
                <a16:creationId xmlns:a16="http://schemas.microsoft.com/office/drawing/2014/main" xmlns="" id="{300A2C75-D235-4D43-916F-AC888DC879B6}"/>
              </a:ext>
            </a:extLst>
          </p:cNvPr>
          <p:cNvGrpSpPr/>
          <p:nvPr/>
        </p:nvGrpSpPr>
        <p:grpSpPr>
          <a:xfrm>
            <a:off x="502777" y="596414"/>
            <a:ext cx="837606" cy="750746"/>
            <a:chOff x="5416470" y="1238591"/>
            <a:chExt cx="762185" cy="750746"/>
          </a:xfrm>
        </p:grpSpPr>
        <p:sp>
          <p:nvSpPr>
            <p:cNvPr id="14" name="Shape 2726">
              <a:extLst>
                <a:ext uri="{FF2B5EF4-FFF2-40B4-BE49-F238E27FC236}">
                  <a16:creationId xmlns:a16="http://schemas.microsoft.com/office/drawing/2014/main" xmlns="" id="{85DC8006-9268-415D-AE63-DB9C9AFD4ADC}"/>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15" name="Shape 2727">
              <a:extLst>
                <a:ext uri="{FF2B5EF4-FFF2-40B4-BE49-F238E27FC236}">
                  <a16:creationId xmlns:a16="http://schemas.microsoft.com/office/drawing/2014/main" xmlns="" id="{E0576D77-6CDC-40C6-922C-AA4A0EB224D4}"/>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6" name="Shape 2728">
              <a:extLst>
                <a:ext uri="{FF2B5EF4-FFF2-40B4-BE49-F238E27FC236}">
                  <a16:creationId xmlns:a16="http://schemas.microsoft.com/office/drawing/2014/main" xmlns="" id="{69671918-C413-4D92-8FEC-4AEB8A60C2A5}"/>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7" name="Shape 2729">
              <a:extLst>
                <a:ext uri="{FF2B5EF4-FFF2-40B4-BE49-F238E27FC236}">
                  <a16:creationId xmlns:a16="http://schemas.microsoft.com/office/drawing/2014/main" xmlns="" id="{8BD12CD1-8645-4BAA-83CB-1CF7EDDE75B5}"/>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18" name="Shape 2730">
              <a:extLst>
                <a:ext uri="{FF2B5EF4-FFF2-40B4-BE49-F238E27FC236}">
                  <a16:creationId xmlns:a16="http://schemas.microsoft.com/office/drawing/2014/main" xmlns="" id="{0D7C216A-5B2D-4D19-BC15-C550F8A1B083}"/>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6" name="Shape 82">
            <a:extLst>
              <a:ext uri="{FF2B5EF4-FFF2-40B4-BE49-F238E27FC236}">
                <a16:creationId xmlns:a16="http://schemas.microsoft.com/office/drawing/2014/main" xmlns="" id="{E98F0127-9A74-4F57-ADE8-A6421E61455B}"/>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27" name="Rectangle 26">
            <a:extLst>
              <a:ext uri="{FF2B5EF4-FFF2-40B4-BE49-F238E27FC236}">
                <a16:creationId xmlns:a16="http://schemas.microsoft.com/office/drawing/2014/main" xmlns="" id="{7737E6F7-EAAB-4DCB-B91B-3B999DD827B8}"/>
              </a:ext>
            </a:extLst>
          </p:cNvPr>
          <p:cNvSpPr/>
          <p:nvPr/>
        </p:nvSpPr>
        <p:spPr>
          <a:xfrm>
            <a:off x="4271581" y="1425047"/>
            <a:ext cx="5003340" cy="35990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latin typeface="Century Gothic" panose="020B0502020202020204" pitchFamily="34" charset="0"/>
            </a:endParaRPr>
          </a:p>
        </p:txBody>
      </p:sp>
      <p:pic>
        <p:nvPicPr>
          <p:cNvPr id="10" name="Picture 2" descr="Nueva imagen de un banco genera críticas en las redes sociales de Ecuador">
            <a:extLst>
              <a:ext uri="{FF2B5EF4-FFF2-40B4-BE49-F238E27FC236}">
                <a16:creationId xmlns:a16="http://schemas.microsoft.com/office/drawing/2014/main" xmlns="" id="{1B9C346A-9671-467D-8B7F-EFC26BD9C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26" r="25958"/>
          <a:stretch/>
        </p:blipFill>
        <p:spPr bwMode="auto">
          <a:xfrm>
            <a:off x="7658212" y="283308"/>
            <a:ext cx="1393669" cy="120918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xmlns="" id="{EE017A2A-9704-473F-AA0F-8F31CDAE54C0}"/>
              </a:ext>
            </a:extLst>
          </p:cNvPr>
          <p:cNvPicPr/>
          <p:nvPr/>
        </p:nvPicPr>
        <p:blipFill>
          <a:blip r:embed="rId4" cstate="print"/>
          <a:srcRect/>
          <a:stretch>
            <a:fillRect/>
          </a:stretch>
        </p:blipFill>
        <p:spPr bwMode="auto">
          <a:xfrm>
            <a:off x="741515" y="2349713"/>
            <a:ext cx="3449671" cy="3562385"/>
          </a:xfrm>
          <a:prstGeom prst="rect">
            <a:avLst/>
          </a:prstGeom>
          <a:noFill/>
          <a:ln w="9525">
            <a:noFill/>
            <a:miter lim="800000"/>
            <a:headEnd/>
            <a:tailEnd/>
          </a:ln>
        </p:spPr>
      </p:pic>
    </p:spTree>
    <p:extLst>
      <p:ext uri="{BB962C8B-B14F-4D97-AF65-F5344CB8AC3E}">
        <p14:creationId xmlns:p14="http://schemas.microsoft.com/office/powerpoint/2010/main" val="15000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7935" y="134209"/>
            <a:ext cx="5036929" cy="975447"/>
          </a:xfrm>
        </p:spPr>
        <p:txBody>
          <a:bodyPr/>
          <a:lstStyle/>
          <a:p>
            <a:pPr algn="ctr"/>
            <a:r>
              <a:rPr lang="es-EC" altLang="ko-KR" b="0" dirty="0">
                <a:solidFill>
                  <a:srgbClr val="0DD2D9"/>
                </a:solidFill>
                <a:latin typeface="Century Gothic" panose="020B0502020202020204" pitchFamily="34" charset="0"/>
              </a:rPr>
              <a:t/>
            </a:r>
            <a:br>
              <a:rPr lang="es-EC" altLang="ko-KR" b="0" dirty="0">
                <a:solidFill>
                  <a:srgbClr val="0DD2D9"/>
                </a:solidFill>
                <a:latin typeface="Century Gothic" panose="020B0502020202020204" pitchFamily="34" charset="0"/>
              </a:rPr>
            </a:br>
            <a:r>
              <a:rPr lang="es-EC" altLang="ko-KR" dirty="0">
                <a:solidFill>
                  <a:schemeClr val="accent2"/>
                </a:solidFill>
                <a:latin typeface="Century Gothic" panose="020B0502020202020204" pitchFamily="34" charset="0"/>
              </a:rPr>
              <a:t>Modelo VAR </a:t>
            </a:r>
            <a:br>
              <a:rPr lang="es-EC" altLang="ko-KR" dirty="0">
                <a:solidFill>
                  <a:schemeClr val="accent2"/>
                </a:solidFill>
                <a:latin typeface="Century Gothic" panose="020B0502020202020204" pitchFamily="34" charset="0"/>
              </a:rPr>
            </a:br>
            <a:endParaRPr lang="es-EC" altLang="ko-KR" dirty="0">
              <a:solidFill>
                <a:schemeClr val="accent2"/>
              </a:solidFill>
              <a:latin typeface="Century Gothic" panose="020B0502020202020204" pitchFamily="34" charset="0"/>
            </a:endParaRPr>
          </a:p>
        </p:txBody>
      </p:sp>
      <p:sp>
        <p:nvSpPr>
          <p:cNvPr id="69" name="Shape 678"/>
          <p:cNvSpPr txBox="1"/>
          <p:nvPr/>
        </p:nvSpPr>
        <p:spPr>
          <a:xfrm>
            <a:off x="1652198" y="2540553"/>
            <a:ext cx="2181777" cy="592648"/>
          </a:xfrm>
          <a:prstGeom prst="rect">
            <a:avLst/>
          </a:prstGeom>
          <a:noFill/>
          <a:ln>
            <a:noFill/>
          </a:ln>
        </p:spPr>
        <p:txBody>
          <a:bodyPr lIns="0" tIns="0" rIns="0" bIns="0" anchor="ctr" anchorCtr="0">
            <a:noAutofit/>
          </a:bodyPr>
          <a:lstStyle/>
          <a:p>
            <a:pPr algn="ctr">
              <a:buClr>
                <a:schemeClr val="accent1"/>
              </a:buClr>
              <a:buSzPct val="25000"/>
            </a:pPr>
            <a:r>
              <a:rPr lang="en-US" sz="1800" b="1" dirty="0">
                <a:solidFill>
                  <a:schemeClr val="accent3"/>
                </a:solidFill>
                <a:latin typeface="Century Gothic" panose="020B0502020202020204" pitchFamily="34" charset="0"/>
                <a:ea typeface="Roboto Condensed"/>
                <a:cs typeface="Roboto Condensed"/>
                <a:sym typeface="Roboto Condensed"/>
              </a:rPr>
              <a:t>Errores  con varianza constante </a:t>
            </a:r>
          </a:p>
        </p:txBody>
      </p:sp>
      <p:sp>
        <p:nvSpPr>
          <p:cNvPr id="72" name="Shape 681"/>
          <p:cNvSpPr/>
          <p:nvPr/>
        </p:nvSpPr>
        <p:spPr>
          <a:xfrm>
            <a:off x="2287246" y="1403521"/>
            <a:ext cx="1071891" cy="1010109"/>
          </a:xfrm>
          <a:prstGeom prst="ellipse">
            <a:avLst/>
          </a:prstGeom>
          <a:noFill/>
          <a:ln w="25400" cap="flat" cmpd="sng">
            <a:solidFill>
              <a:schemeClr val="accent1"/>
            </a:solidFill>
            <a:prstDash val="solid"/>
            <a:round/>
            <a:headEnd type="none" w="med" len="med"/>
            <a:tailEnd type="none" w="med" len="med"/>
          </a:ln>
        </p:spPr>
        <p:txBody>
          <a:bodyPr lIns="91400" tIns="45700" rIns="91400" bIns="45700" anchor="ctr" anchorCtr="0">
            <a:noAutofit/>
          </a:bodyPr>
          <a:lstStyle/>
          <a:p>
            <a:pPr algn="ctr">
              <a:buClr>
                <a:srgbClr val="000000"/>
              </a:buClr>
            </a:pP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49" name="Shape 728"/>
          <p:cNvSpPr/>
          <p:nvPr/>
        </p:nvSpPr>
        <p:spPr>
          <a:xfrm>
            <a:off x="4617977" y="1421234"/>
            <a:ext cx="1071891" cy="1010109"/>
          </a:xfrm>
          <a:prstGeom prst="ellipse">
            <a:avLst/>
          </a:prstGeom>
          <a:noFill/>
          <a:ln w="25400" cap="flat" cmpd="sng">
            <a:solidFill>
              <a:schemeClr val="accent2"/>
            </a:solidFill>
            <a:prstDash val="solid"/>
            <a:round/>
            <a:headEnd type="none" w="med" len="med"/>
            <a:tailEnd type="none" w="med" len="med"/>
          </a:ln>
        </p:spPr>
        <p:txBody>
          <a:bodyPr lIns="91400" tIns="45700" rIns="91400" bIns="45700" anchor="ctr" anchorCtr="0">
            <a:noAutofit/>
          </a:bodyPr>
          <a:lstStyle/>
          <a:p>
            <a:pPr algn="ctr">
              <a:buClr>
                <a:srgbClr val="000000"/>
              </a:buClr>
            </a:pP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56" name="Shape 734"/>
          <p:cNvSpPr/>
          <p:nvPr/>
        </p:nvSpPr>
        <p:spPr>
          <a:xfrm>
            <a:off x="6948709" y="1404468"/>
            <a:ext cx="1071891" cy="1010109"/>
          </a:xfrm>
          <a:prstGeom prst="ellipse">
            <a:avLst/>
          </a:prstGeom>
          <a:noFill/>
          <a:ln w="25400" cap="flat" cmpd="sng">
            <a:solidFill>
              <a:schemeClr val="accent3"/>
            </a:solidFill>
            <a:prstDash val="solid"/>
            <a:round/>
            <a:headEnd type="none" w="med" len="med"/>
            <a:tailEnd type="none" w="med" len="med"/>
          </a:ln>
        </p:spPr>
        <p:txBody>
          <a:bodyPr lIns="91400" tIns="45700" rIns="91400" bIns="45700" anchor="ctr" anchorCtr="0">
            <a:noAutofit/>
          </a:bodyPr>
          <a:lstStyle/>
          <a:p>
            <a:pPr algn="ctr">
              <a:buClr>
                <a:srgbClr val="000000"/>
              </a:buClr>
            </a:pP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62" name="Shape 740"/>
          <p:cNvSpPr txBox="1"/>
          <p:nvPr/>
        </p:nvSpPr>
        <p:spPr>
          <a:xfrm>
            <a:off x="4328040" y="2453977"/>
            <a:ext cx="1660048" cy="709328"/>
          </a:xfrm>
          <a:prstGeom prst="rect">
            <a:avLst/>
          </a:prstGeom>
          <a:noFill/>
          <a:ln>
            <a:noFill/>
          </a:ln>
        </p:spPr>
        <p:txBody>
          <a:bodyPr lIns="0" tIns="0" rIns="0" bIns="0" anchor="ctr" anchorCtr="0">
            <a:noAutofit/>
          </a:bodyPr>
          <a:lstStyle/>
          <a:p>
            <a:pPr algn="ctr"/>
            <a:r>
              <a:rPr lang="es-ES" altLang="ko-KR" sz="1600" b="1" dirty="0">
                <a:solidFill>
                  <a:schemeClr val="accent3"/>
                </a:solidFill>
                <a:latin typeface="Century Gothic" panose="020B0502020202020204" pitchFamily="34" charset="0"/>
              </a:rPr>
              <a:t>L</a:t>
            </a:r>
            <a:r>
              <a:rPr lang="es-EC" altLang="ko-KR" sz="1600" b="1" dirty="0">
                <a:solidFill>
                  <a:schemeClr val="accent3"/>
                </a:solidFill>
                <a:latin typeface="Century Gothic" panose="020B0502020202020204" pitchFamily="34" charset="0"/>
              </a:rPr>
              <a:t>os errores  son normales </a:t>
            </a:r>
          </a:p>
        </p:txBody>
      </p:sp>
      <p:sp>
        <p:nvSpPr>
          <p:cNvPr id="165" name="Shape 743"/>
          <p:cNvSpPr txBox="1"/>
          <p:nvPr/>
        </p:nvSpPr>
        <p:spPr>
          <a:xfrm>
            <a:off x="6593651" y="2617035"/>
            <a:ext cx="2169236" cy="507963"/>
          </a:xfrm>
          <a:prstGeom prst="rect">
            <a:avLst/>
          </a:prstGeom>
          <a:noFill/>
          <a:ln>
            <a:noFill/>
          </a:ln>
        </p:spPr>
        <p:txBody>
          <a:bodyPr lIns="0" tIns="0" rIns="0" bIns="0" anchor="ctr" anchorCtr="0">
            <a:noAutofit/>
          </a:bodyPr>
          <a:lstStyle/>
          <a:p>
            <a:pPr algn="ctr"/>
            <a:r>
              <a:rPr lang="en-US" altLang="ko-KR" sz="1600" b="1" dirty="0">
                <a:solidFill>
                  <a:schemeClr val="accent3"/>
                </a:solidFill>
                <a:latin typeface="Century Gothic" panose="020B0502020202020204" pitchFamily="34" charset="0"/>
              </a:rPr>
              <a:t>El modelo sirve para predecir</a:t>
            </a:r>
          </a:p>
        </p:txBody>
      </p:sp>
      <p:pic>
        <p:nvPicPr>
          <p:cNvPr id="173" name="Imagen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525" y="1578224"/>
            <a:ext cx="603038" cy="603038"/>
          </a:xfrm>
          <a:prstGeom prst="rect">
            <a:avLst/>
          </a:prstGeom>
        </p:spPr>
      </p:pic>
      <p:cxnSp>
        <p:nvCxnSpPr>
          <p:cNvPr id="15" name="Conector recto de flecha 14"/>
          <p:cNvCxnSpPr/>
          <p:nvPr/>
        </p:nvCxnSpPr>
        <p:spPr>
          <a:xfrm flipV="1">
            <a:off x="3462639" y="1879743"/>
            <a:ext cx="1049561" cy="10825"/>
          </a:xfrm>
          <a:prstGeom prst="straightConnector1">
            <a:avLst/>
          </a:prstGeom>
          <a:ln w="76200">
            <a:solidFill>
              <a:srgbClr val="FFE07D"/>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Conector recto de flecha 192"/>
          <p:cNvCxnSpPr/>
          <p:nvPr/>
        </p:nvCxnSpPr>
        <p:spPr>
          <a:xfrm flipV="1">
            <a:off x="5792507" y="1889069"/>
            <a:ext cx="1049561" cy="10825"/>
          </a:xfrm>
          <a:prstGeom prst="straightConnector1">
            <a:avLst/>
          </a:prstGeom>
          <a:ln w="76200">
            <a:solidFill>
              <a:srgbClr val="FFE07D"/>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Conector recto 193"/>
          <p:cNvCxnSpPr/>
          <p:nvPr/>
        </p:nvCxnSpPr>
        <p:spPr>
          <a:xfrm flipV="1">
            <a:off x="8626240" y="1899895"/>
            <a:ext cx="903564" cy="8680"/>
          </a:xfrm>
          <a:prstGeom prst="line">
            <a:avLst/>
          </a:prstGeom>
          <a:ln w="88900">
            <a:solidFill>
              <a:srgbClr val="FFE07D"/>
            </a:solidFill>
          </a:ln>
        </p:spPr>
        <p:style>
          <a:lnRef idx="3">
            <a:schemeClr val="accent1"/>
          </a:lnRef>
          <a:fillRef idx="0">
            <a:schemeClr val="accent1"/>
          </a:fillRef>
          <a:effectRef idx="2">
            <a:schemeClr val="accent1"/>
          </a:effectRef>
          <a:fontRef idx="minor">
            <a:schemeClr val="tx1"/>
          </a:fontRef>
        </p:style>
      </p:cxnSp>
      <p:cxnSp>
        <p:nvCxnSpPr>
          <p:cNvPr id="195" name="Conector recto 194"/>
          <p:cNvCxnSpPr/>
          <p:nvPr/>
        </p:nvCxnSpPr>
        <p:spPr>
          <a:xfrm flipH="1">
            <a:off x="9505173" y="1879743"/>
            <a:ext cx="24632" cy="2922465"/>
          </a:xfrm>
          <a:prstGeom prst="line">
            <a:avLst/>
          </a:prstGeom>
          <a:ln w="88900">
            <a:solidFill>
              <a:srgbClr val="FFE07D"/>
            </a:solidFill>
          </a:ln>
        </p:spPr>
        <p:style>
          <a:lnRef idx="3">
            <a:schemeClr val="accent1"/>
          </a:lnRef>
          <a:fillRef idx="0">
            <a:schemeClr val="accent1"/>
          </a:fillRef>
          <a:effectRef idx="2">
            <a:schemeClr val="accent1"/>
          </a:effectRef>
          <a:fontRef idx="minor">
            <a:schemeClr val="tx1"/>
          </a:fontRef>
        </p:style>
      </p:cxnSp>
      <p:cxnSp>
        <p:nvCxnSpPr>
          <p:cNvPr id="196" name="Conector recto de flecha 195"/>
          <p:cNvCxnSpPr/>
          <p:nvPr/>
        </p:nvCxnSpPr>
        <p:spPr>
          <a:xfrm flipH="1">
            <a:off x="8862128" y="4759550"/>
            <a:ext cx="616183" cy="0"/>
          </a:xfrm>
          <a:prstGeom prst="straightConnector1">
            <a:avLst/>
          </a:prstGeom>
          <a:ln w="88900">
            <a:solidFill>
              <a:srgbClr val="FFE07D"/>
            </a:solidFill>
            <a:tailEnd type="triangle"/>
          </a:ln>
        </p:spPr>
        <p:style>
          <a:lnRef idx="3">
            <a:schemeClr val="accent5"/>
          </a:lnRef>
          <a:fillRef idx="0">
            <a:schemeClr val="accent5"/>
          </a:fillRef>
          <a:effectRef idx="2">
            <a:schemeClr val="accent5"/>
          </a:effectRef>
          <a:fontRef idx="minor">
            <a:schemeClr val="tx1"/>
          </a:fontRef>
        </p:style>
      </p:cxnSp>
      <p:pic>
        <p:nvPicPr>
          <p:cNvPr id="26" name="Imagen 25"/>
          <p:cNvPicPr>
            <a:picLocks noChangeAspect="1"/>
          </p:cNvPicPr>
          <p:nvPr/>
        </p:nvPicPr>
        <p:blipFill rotWithShape="1">
          <a:blip r:embed="rId4">
            <a:extLst>
              <a:ext uri="{28A0092B-C50C-407E-A947-70E740481C1C}">
                <a14:useLocalDpi xmlns:a14="http://schemas.microsoft.com/office/drawing/2010/main" val="0"/>
              </a:ext>
            </a:extLst>
          </a:blip>
          <a:srcRect l="5395" t="10469" r="9113" b="6451"/>
          <a:stretch/>
        </p:blipFill>
        <p:spPr>
          <a:xfrm>
            <a:off x="7143751" y="1528763"/>
            <a:ext cx="634772" cy="753622"/>
          </a:xfrm>
          <a:prstGeom prst="rect">
            <a:avLst/>
          </a:prstGeom>
        </p:spPr>
      </p:pic>
      <p:pic>
        <p:nvPicPr>
          <p:cNvPr id="2" name="Picture 2" descr="Nueva imagen de un banco genera críticas en las redes sociales de Ecuador">
            <a:extLst>
              <a:ext uri="{FF2B5EF4-FFF2-40B4-BE49-F238E27FC236}">
                <a16:creationId xmlns:a16="http://schemas.microsoft.com/office/drawing/2014/main" xmlns="" id="{B5CF7090-3232-48D3-B3E3-50441D58C0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426" r="25958"/>
          <a:stretch/>
        </p:blipFill>
        <p:spPr bwMode="auto">
          <a:xfrm>
            <a:off x="8512331" y="-17753"/>
            <a:ext cx="1393669" cy="120918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Shape 2725">
            <a:extLst>
              <a:ext uri="{FF2B5EF4-FFF2-40B4-BE49-F238E27FC236}">
                <a16:creationId xmlns:a16="http://schemas.microsoft.com/office/drawing/2014/main" xmlns="" id="{EE5A7B1C-3886-4801-876D-6945DE65B8D0}"/>
              </a:ext>
            </a:extLst>
          </p:cNvPr>
          <p:cNvGrpSpPr/>
          <p:nvPr/>
        </p:nvGrpSpPr>
        <p:grpSpPr>
          <a:xfrm>
            <a:off x="699874" y="279469"/>
            <a:ext cx="837606" cy="750746"/>
            <a:chOff x="5416470" y="1238591"/>
            <a:chExt cx="762185" cy="750746"/>
          </a:xfrm>
        </p:grpSpPr>
        <p:sp>
          <p:nvSpPr>
            <p:cNvPr id="48" name="Shape 2726">
              <a:extLst>
                <a:ext uri="{FF2B5EF4-FFF2-40B4-BE49-F238E27FC236}">
                  <a16:creationId xmlns:a16="http://schemas.microsoft.com/office/drawing/2014/main" xmlns="" id="{5E3CFC63-C6CE-478B-BCC0-33E2A8E0028A}"/>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51" name="Shape 2727">
              <a:extLst>
                <a:ext uri="{FF2B5EF4-FFF2-40B4-BE49-F238E27FC236}">
                  <a16:creationId xmlns:a16="http://schemas.microsoft.com/office/drawing/2014/main" xmlns="" id="{E4CF0466-0764-4B71-88EB-F60B12FAADD3}"/>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2" name="Shape 2728">
              <a:extLst>
                <a:ext uri="{FF2B5EF4-FFF2-40B4-BE49-F238E27FC236}">
                  <a16:creationId xmlns:a16="http://schemas.microsoft.com/office/drawing/2014/main" xmlns="" id="{BB3D238E-1020-4D60-B615-431FA5742CAB}"/>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3" name="Shape 2729">
              <a:extLst>
                <a:ext uri="{FF2B5EF4-FFF2-40B4-BE49-F238E27FC236}">
                  <a16:creationId xmlns:a16="http://schemas.microsoft.com/office/drawing/2014/main" xmlns="" id="{EAE6F748-9A5F-40FB-8A4F-F235CEAA1408}"/>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54" name="Shape 2730">
              <a:extLst>
                <a:ext uri="{FF2B5EF4-FFF2-40B4-BE49-F238E27FC236}">
                  <a16:creationId xmlns:a16="http://schemas.microsoft.com/office/drawing/2014/main" xmlns="" id="{A06BA394-4C9F-45B2-9ED3-E063763EA986}"/>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pic>
        <p:nvPicPr>
          <p:cNvPr id="57" name="Imagen 56">
            <a:extLst>
              <a:ext uri="{FF2B5EF4-FFF2-40B4-BE49-F238E27FC236}">
                <a16:creationId xmlns:a16="http://schemas.microsoft.com/office/drawing/2014/main" xmlns="" id="{DB68E093-82BD-4C90-965F-3626EE08BAFA}"/>
              </a:ext>
            </a:extLst>
          </p:cNvPr>
          <p:cNvPicPr/>
          <p:nvPr/>
        </p:nvPicPr>
        <p:blipFill rotWithShape="1">
          <a:blip r:embed="rId6"/>
          <a:srcRect t="8538"/>
          <a:stretch/>
        </p:blipFill>
        <p:spPr>
          <a:xfrm>
            <a:off x="779293" y="3579335"/>
            <a:ext cx="8014195" cy="3144456"/>
          </a:xfrm>
          <a:prstGeom prst="rect">
            <a:avLst/>
          </a:prstGeom>
        </p:spPr>
      </p:pic>
      <p:pic>
        <p:nvPicPr>
          <p:cNvPr id="25" name="Imagen 24">
            <a:extLst>
              <a:ext uri="{FF2B5EF4-FFF2-40B4-BE49-F238E27FC236}">
                <a16:creationId xmlns:a16="http://schemas.microsoft.com/office/drawing/2014/main" xmlns="" id="{A77C0EBB-38E5-4C63-89E1-F34802E76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852" y="1605937"/>
            <a:ext cx="598890" cy="603038"/>
          </a:xfrm>
          <a:prstGeom prst="rect">
            <a:avLst/>
          </a:prstGeom>
        </p:spPr>
      </p:pic>
    </p:spTree>
    <p:extLst>
      <p:ext uri="{BB962C8B-B14F-4D97-AF65-F5344CB8AC3E}">
        <p14:creationId xmlns:p14="http://schemas.microsoft.com/office/powerpoint/2010/main" val="25411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500"/>
                                        <p:tgtEl>
                                          <p:spTgt spid="57"/>
                                        </p:tgtEl>
                                      </p:cBhvr>
                                    </p:animEffec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DEEE39B9-C302-48EC-B35F-D45447DEE007}"/>
              </a:ext>
            </a:extLst>
          </p:cNvPr>
          <p:cNvSpPr txBox="1"/>
          <p:nvPr/>
        </p:nvSpPr>
        <p:spPr>
          <a:xfrm>
            <a:off x="1570944" y="505942"/>
            <a:ext cx="691044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4000" b="1" kern="1200" noProof="0" dirty="0">
                <a:solidFill>
                  <a:schemeClr val="accent1">
                    <a:lumMod val="75000"/>
                  </a:schemeClr>
                </a:solidFill>
                <a:latin typeface="Century Gothic" panose="020B0502020202020204" pitchFamily="34" charset="0"/>
                <a:ea typeface="Open Sans" panose="020B0606030504020204" pitchFamily="34" charset="0"/>
                <a:cs typeface="Open Sans" panose="020B0606030504020204" pitchFamily="34" charset="0"/>
              </a:rPr>
              <a:t>Distribución Burr</a:t>
            </a:r>
            <a:endParaRPr kumimoji="0" lang="ko-KR" altLang="en-US"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4000" b="1" i="0" u="none" strike="noStrike" kern="1200" cap="none" spc="0" normalizeH="0" baseline="0" noProof="0" dirty="0">
              <a:ln>
                <a:noFill/>
              </a:ln>
              <a:solidFill>
                <a:schemeClr val="accent1">
                  <a:lumMod val="75000"/>
                </a:schemeClr>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22" name="Shape 1243"/>
          <p:cNvSpPr txBox="1">
            <a:spLocks/>
          </p:cNvSpPr>
          <p:nvPr/>
        </p:nvSpPr>
        <p:spPr>
          <a:xfrm rot="623109">
            <a:off x="6492308" y="5533593"/>
            <a:ext cx="2779540" cy="677112"/>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lvl="0" defTabSz="457200">
              <a:defRPr/>
            </a:pPr>
            <a:r>
              <a:rPr lang="es-EC" sz="2000" dirty="0">
                <a:solidFill>
                  <a:schemeClr val="accent2"/>
                </a:solidFill>
                <a:latin typeface="Century Gothic" panose="020B0502020202020204" pitchFamily="34" charset="0"/>
                <a:ea typeface="Times New Roman" panose="02020603050405020304" pitchFamily="18" charset="0"/>
              </a:rPr>
              <a:t>P</a:t>
            </a:r>
            <a:r>
              <a:rPr lang="es-EC" sz="2000" dirty="0">
                <a:solidFill>
                  <a:schemeClr val="accent2"/>
                </a:solidFill>
                <a:effectLst/>
                <a:latin typeface="Century Gothic" panose="020B0502020202020204" pitchFamily="34" charset="0"/>
                <a:ea typeface="Times New Roman" panose="02020603050405020304" pitchFamily="18" charset="0"/>
              </a:rPr>
              <a:t>rograma R</a:t>
            </a:r>
            <a:endParaRPr lang="es-ES" sz="4000" u="sng" kern="1200" dirty="0">
              <a:solidFill>
                <a:schemeClr val="accent2"/>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9" name="Shape 486"/>
          <p:cNvSpPr/>
          <p:nvPr/>
        </p:nvSpPr>
        <p:spPr>
          <a:xfrm>
            <a:off x="344005" y="1512563"/>
            <a:ext cx="9118668" cy="586309"/>
          </a:xfrm>
          <a:prstGeom prst="rect">
            <a:avLst/>
          </a:prstGeom>
          <a:gradFill>
            <a:gsLst>
              <a:gs pos="0">
                <a:srgbClr val="BABABA"/>
              </a:gs>
              <a:gs pos="35000">
                <a:srgbClr val="CFCFCF"/>
              </a:gs>
              <a:gs pos="100000">
                <a:srgbClr val="EDEDED"/>
              </a:gs>
            </a:gsLst>
            <a:lin ang="16200000" scaled="0"/>
          </a:gradFill>
          <a:ln>
            <a:noFill/>
          </a:ln>
        </p:spPr>
        <p:txBody>
          <a:bodyPr lIns="91400" tIns="45700" rIns="91400" bIns="45700" anchor="ctr" anchorCtr="0">
            <a:noAutofit/>
          </a:bodyPr>
          <a:lstStyle/>
          <a:p>
            <a:pPr algn="ctr">
              <a:buClr>
                <a:srgbClr val="000000"/>
              </a:buClr>
            </a:pP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36" name="Rounded Rectangle 40">
            <a:extLst>
              <a:ext uri="{FF2B5EF4-FFF2-40B4-BE49-F238E27FC236}">
                <a16:creationId xmlns:a16="http://schemas.microsoft.com/office/drawing/2014/main" xmlns="" id="{E399F027-42E2-4540-8650-0D908269D1C5}"/>
              </a:ext>
            </a:extLst>
          </p:cNvPr>
          <p:cNvSpPr/>
          <p:nvPr/>
        </p:nvSpPr>
        <p:spPr>
          <a:xfrm rot="2942052">
            <a:off x="4239573" y="3231189"/>
            <a:ext cx="484685" cy="387317"/>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19">
              <a:latin typeface="Century Gothic" panose="020B0502020202020204" pitchFamily="34" charset="0"/>
            </a:endParaRPr>
          </a:p>
        </p:txBody>
      </p:sp>
      <p:sp>
        <p:nvSpPr>
          <p:cNvPr id="24" name="TextBox 30">
            <a:extLst>
              <a:ext uri="{FF2B5EF4-FFF2-40B4-BE49-F238E27FC236}">
                <a16:creationId xmlns:a16="http://schemas.microsoft.com/office/drawing/2014/main" xmlns="" id="{B683ACE6-8C13-4D4B-AA0A-5B5BA52FFDAD}"/>
              </a:ext>
            </a:extLst>
          </p:cNvPr>
          <p:cNvSpPr txBox="1"/>
          <p:nvPr/>
        </p:nvSpPr>
        <p:spPr>
          <a:xfrm>
            <a:off x="2644237" y="3289601"/>
            <a:ext cx="3850465" cy="369332"/>
          </a:xfrm>
          <a:prstGeom prst="rect">
            <a:avLst/>
          </a:prstGeom>
          <a:noFill/>
        </p:spPr>
        <p:txBody>
          <a:bodyPr wrap="square" rtlCol="0">
            <a:spAutoFit/>
          </a:bodyPr>
          <a:lstStyle/>
          <a:p>
            <a:endParaRPr lang="es-ES" altLang="ko-KR" sz="1800" dirty="0">
              <a:latin typeface="Century Gothic" panose="020B0502020202020204" pitchFamily="34" charset="0"/>
              <a:ea typeface="Open Sans" panose="020B0606030504020204" pitchFamily="34" charset="0"/>
              <a:cs typeface="Open Sans" panose="020B0606030504020204" pitchFamily="34" charset="0"/>
            </a:endParaRPr>
          </a:p>
        </p:txBody>
      </p:sp>
      <p:sp>
        <p:nvSpPr>
          <p:cNvPr id="25" name="Oval 56">
            <a:extLst>
              <a:ext uri="{FF2B5EF4-FFF2-40B4-BE49-F238E27FC236}">
                <a16:creationId xmlns:a16="http://schemas.microsoft.com/office/drawing/2014/main" xmlns="" id="{42280756-9955-4E8A-BB82-F91B02B5785F}"/>
              </a:ext>
            </a:extLst>
          </p:cNvPr>
          <p:cNvSpPr/>
          <p:nvPr/>
        </p:nvSpPr>
        <p:spPr>
          <a:xfrm flipH="1">
            <a:off x="865944" y="4753098"/>
            <a:ext cx="781370" cy="6399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latin typeface="Century Gothic" panose="020B0502020202020204" pitchFamily="34" charset="0"/>
            </a:endParaRPr>
          </a:p>
        </p:txBody>
      </p:sp>
      <p:sp>
        <p:nvSpPr>
          <p:cNvPr id="29" name="Oval 33">
            <a:extLst>
              <a:ext uri="{FF2B5EF4-FFF2-40B4-BE49-F238E27FC236}">
                <a16:creationId xmlns:a16="http://schemas.microsoft.com/office/drawing/2014/main" xmlns="" id="{17375193-AD1E-4480-905E-E1CCC86E4F91}"/>
              </a:ext>
            </a:extLst>
          </p:cNvPr>
          <p:cNvSpPr/>
          <p:nvPr/>
        </p:nvSpPr>
        <p:spPr>
          <a:xfrm>
            <a:off x="761424" y="2864642"/>
            <a:ext cx="781369" cy="720320"/>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latin typeface="Century Gothic" panose="020B0502020202020204" pitchFamily="34" charset="0"/>
            </a:endParaRPr>
          </a:p>
        </p:txBody>
      </p:sp>
      <p:sp>
        <p:nvSpPr>
          <p:cNvPr id="51" name="Parallelogram 15">
            <a:extLst>
              <a:ext uri="{FF2B5EF4-FFF2-40B4-BE49-F238E27FC236}">
                <a16:creationId xmlns:a16="http://schemas.microsoft.com/office/drawing/2014/main" xmlns="" id="{7A9FBE9D-EE5A-4F1B-8EDD-3D011F43183E}"/>
              </a:ext>
            </a:extLst>
          </p:cNvPr>
          <p:cNvSpPr/>
          <p:nvPr/>
        </p:nvSpPr>
        <p:spPr>
          <a:xfrm flipH="1">
            <a:off x="3151778" y="5651575"/>
            <a:ext cx="377401" cy="37740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a:p>
        </p:txBody>
      </p:sp>
      <p:grpSp>
        <p:nvGrpSpPr>
          <p:cNvPr id="30" name="Shape 2725">
            <a:extLst>
              <a:ext uri="{FF2B5EF4-FFF2-40B4-BE49-F238E27FC236}">
                <a16:creationId xmlns:a16="http://schemas.microsoft.com/office/drawing/2014/main" xmlns="" id="{F67D8230-0153-48B1-85A1-B81594E1CE2C}"/>
              </a:ext>
            </a:extLst>
          </p:cNvPr>
          <p:cNvGrpSpPr/>
          <p:nvPr/>
        </p:nvGrpSpPr>
        <p:grpSpPr>
          <a:xfrm>
            <a:off x="522686" y="437016"/>
            <a:ext cx="837606" cy="750746"/>
            <a:chOff x="5416470" y="1238591"/>
            <a:chExt cx="762185" cy="750746"/>
          </a:xfrm>
        </p:grpSpPr>
        <p:sp>
          <p:nvSpPr>
            <p:cNvPr id="32" name="Shape 2726">
              <a:extLst>
                <a:ext uri="{FF2B5EF4-FFF2-40B4-BE49-F238E27FC236}">
                  <a16:creationId xmlns:a16="http://schemas.microsoft.com/office/drawing/2014/main" xmlns="" id="{0BFD1E5F-A622-4402-ABBC-C71A99AA1B06}"/>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37" name="Shape 2727">
              <a:extLst>
                <a:ext uri="{FF2B5EF4-FFF2-40B4-BE49-F238E27FC236}">
                  <a16:creationId xmlns:a16="http://schemas.microsoft.com/office/drawing/2014/main" xmlns="" id="{A5B865EA-EA5C-4B98-8A03-F6D973B94C16}"/>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8" name="Shape 2728">
              <a:extLst>
                <a:ext uri="{FF2B5EF4-FFF2-40B4-BE49-F238E27FC236}">
                  <a16:creationId xmlns:a16="http://schemas.microsoft.com/office/drawing/2014/main" xmlns="" id="{429026D6-D163-4308-A1F3-50DBE03AD026}"/>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39" name="Shape 2729">
              <a:extLst>
                <a:ext uri="{FF2B5EF4-FFF2-40B4-BE49-F238E27FC236}">
                  <a16:creationId xmlns:a16="http://schemas.microsoft.com/office/drawing/2014/main" xmlns="" id="{F29B7028-3E54-4AD1-B6CF-BB5F08AB9754}"/>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40" name="Shape 2730">
              <a:extLst>
                <a:ext uri="{FF2B5EF4-FFF2-40B4-BE49-F238E27FC236}">
                  <a16:creationId xmlns:a16="http://schemas.microsoft.com/office/drawing/2014/main" xmlns="" id="{7DF72C31-0EC4-4EF9-9A40-8003B32C6280}"/>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rPr>
                <a:t>4</a:t>
              </a:r>
            </a:p>
          </p:txBody>
        </p:sp>
      </p:grpSp>
      <p:sp>
        <p:nvSpPr>
          <p:cNvPr id="41" name="Shape 82">
            <a:extLst>
              <a:ext uri="{FF2B5EF4-FFF2-40B4-BE49-F238E27FC236}">
                <a16:creationId xmlns:a16="http://schemas.microsoft.com/office/drawing/2014/main" xmlns="" id="{CA291459-C750-4C65-89C4-0EFECA266F7A}"/>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48D9B421-8F1F-4727-9959-C6273E3C40CA}"/>
                  </a:ext>
                </a:extLst>
              </p:cNvPr>
              <p:cNvSpPr txBox="1"/>
              <p:nvPr/>
            </p:nvSpPr>
            <p:spPr>
              <a:xfrm>
                <a:off x="1054542" y="1567553"/>
                <a:ext cx="8092444" cy="461665"/>
              </a:xfrm>
              <a:prstGeom prst="rect">
                <a:avLst/>
              </a:prstGeom>
              <a:noFill/>
            </p:spPr>
            <p:txBody>
              <a:bodyPr wrap="square">
                <a:spAutoFit/>
              </a:bodyPr>
              <a:lstStyle/>
              <a:p>
                <a14:m>
                  <m:oMath xmlns:m="http://schemas.openxmlformats.org/officeDocument/2006/math">
                    <m:sSub>
                      <m:sSubPr>
                        <m:ctrlPr>
                          <a:rPr lang="es-EC" sz="2400" i="1" smtClean="0">
                            <a:solidFill>
                              <a:srgbClr val="000000"/>
                            </a:solidFill>
                            <a:effectLst/>
                            <a:latin typeface="Cambria Math" panose="02040503050406030204" pitchFamily="18" charset="0"/>
                            <a:cs typeface="Times New Roman" panose="02020603050405020304" pitchFamily="18" charset="0"/>
                          </a:rPr>
                        </m:ctrlPr>
                      </m:sSubPr>
                      <m:e>
                        <m:r>
                          <m:rPr>
                            <m:sty m:val="p"/>
                          </m:rPr>
                          <a:rPr lang="es-ES" sz="2400" b="0" i="0" smtClean="0">
                            <a:solidFill>
                              <a:srgbClr val="000000"/>
                            </a:solidFill>
                            <a:effectLst/>
                            <a:latin typeface="Cambria Math" panose="02040503050406030204" pitchFamily="18" charset="0"/>
                            <a:cs typeface="Times New Roman" panose="02020603050405020304" pitchFamily="18" charset="0"/>
                          </a:rPr>
                          <m:t>Valores</m:t>
                        </m:r>
                        <m:r>
                          <a:rPr lang="es-ES" sz="2400" b="0" i="0" smtClean="0">
                            <a:solidFill>
                              <a:srgbClr val="000000"/>
                            </a:solidFill>
                            <a:effectLst/>
                            <a:latin typeface="Cambria Math" panose="02040503050406030204" pitchFamily="18" charset="0"/>
                            <a:cs typeface="Times New Roman" panose="02020603050405020304" pitchFamily="18" charset="0"/>
                          </a:rPr>
                          <m:t> </m:t>
                        </m:r>
                        <m:r>
                          <m:rPr>
                            <m:sty m:val="p"/>
                          </m:rPr>
                          <a:rPr lang="es-ES" sz="2400" b="0" i="0" smtClean="0">
                            <a:solidFill>
                              <a:srgbClr val="000000"/>
                            </a:solidFill>
                            <a:effectLst/>
                            <a:latin typeface="Cambria Math" panose="02040503050406030204" pitchFamily="18" charset="0"/>
                            <a:cs typeface="Times New Roman" panose="02020603050405020304" pitchFamily="18" charset="0"/>
                          </a:rPr>
                          <m:t>iniciales</m:t>
                        </m:r>
                        <m:r>
                          <a:rPr lang="es-ES" sz="2400" b="0" i="0" smtClean="0">
                            <a:solidFill>
                              <a:srgbClr val="000000"/>
                            </a:solidFill>
                            <a:effectLst/>
                            <a:latin typeface="Cambria Math" panose="02040503050406030204" pitchFamily="18" charset="0"/>
                            <a:cs typeface="Times New Roman" panose="02020603050405020304" pitchFamily="18" charset="0"/>
                          </a:rPr>
                          <m:t>   </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2400" dirty="0">
                    <a:solidFill>
                      <a:srgbClr val="000000"/>
                    </a:solidFill>
                    <a:effectLst/>
                    <a:latin typeface="Century Gothic" panose="020B0502020202020204" pitchFamily="34" charset="0"/>
                    <a:ea typeface="Times New Roman" panose="02020603050405020304" pitchFamily="18" charset="0"/>
                  </a:rPr>
                  <a:t> -5.464e+07 </a:t>
                </a:r>
                <a14:m>
                  <m:oMath xmlns:m="http://schemas.openxmlformats.org/officeDocument/2006/math">
                    <m:sSub>
                      <m:sSubPr>
                        <m:ctrlPr>
                          <a:rPr lang="es-EC" sz="2400" i="1">
                            <a:solidFill>
                              <a:srgbClr val="000000"/>
                            </a:solidFill>
                            <a:effectLst/>
                            <a:latin typeface="Cambria Math" panose="02040503050406030204" pitchFamily="18" charset="0"/>
                            <a:cs typeface="Times New Roman" panose="02020603050405020304" pitchFamily="18" charset="0"/>
                          </a:rPr>
                        </m:ctrlPr>
                      </m:sSubPr>
                      <m:e>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sz="2400" dirty="0">
                    <a:solidFill>
                      <a:srgbClr val="000000"/>
                    </a:solidFill>
                    <a:effectLst/>
                    <a:latin typeface="Century Gothic" panose="020B0502020202020204" pitchFamily="34" charset="0"/>
                    <a:ea typeface="Times New Roman" panose="02020603050405020304" pitchFamily="18" charset="0"/>
                  </a:rPr>
                  <a:t>5.543e+01</a:t>
                </a:r>
                <a:endParaRPr lang="es-EC" dirty="0">
                  <a:latin typeface="Century Gothic" panose="020B0502020202020204" pitchFamily="34" charset="0"/>
                </a:endParaRPr>
              </a:p>
            </p:txBody>
          </p:sp>
        </mc:Choice>
        <mc:Fallback xmlns="">
          <p:sp>
            <p:nvSpPr>
              <p:cNvPr id="28" name="CuadroTexto 27">
                <a:extLst>
                  <a:ext uri="{FF2B5EF4-FFF2-40B4-BE49-F238E27FC236}">
                    <a16:creationId xmlns:a16="http://schemas.microsoft.com/office/drawing/2014/main" id="{48D9B421-8F1F-4727-9959-C6273E3C40CA}"/>
                  </a:ext>
                </a:extLst>
              </p:cNvPr>
              <p:cNvSpPr txBox="1">
                <a:spLocks noRot="1" noChangeAspect="1" noMove="1" noResize="1" noEditPoints="1" noAdjustHandles="1" noChangeArrowheads="1" noChangeShapeType="1" noTextEdit="1"/>
              </p:cNvSpPr>
              <p:nvPr/>
            </p:nvSpPr>
            <p:spPr>
              <a:xfrm>
                <a:off x="1054542" y="1567553"/>
                <a:ext cx="8092444" cy="461665"/>
              </a:xfrm>
              <a:prstGeom prst="rect">
                <a:avLst/>
              </a:prstGeom>
              <a:blipFill>
                <a:blip r:embed="rId3"/>
                <a:stretch>
                  <a:fillRect l="-226" t="-10526" b="-28947"/>
                </a:stretch>
              </a:blipFill>
            </p:spPr>
            <p:txBody>
              <a:bodyPr/>
              <a:lstStyle/>
              <a:p>
                <a:r>
                  <a:rPr lang="es-EC">
                    <a:noFill/>
                  </a:rPr>
                  <a:t> </a:t>
                </a:r>
              </a:p>
            </p:txBody>
          </p:sp>
        </mc:Fallback>
      </mc:AlternateContent>
      <p:sp>
        <p:nvSpPr>
          <p:cNvPr id="7" name="Rectángulo 6">
            <a:extLst>
              <a:ext uri="{FF2B5EF4-FFF2-40B4-BE49-F238E27FC236}">
                <a16:creationId xmlns:a16="http://schemas.microsoft.com/office/drawing/2014/main" xmlns="" id="{AEC30CAB-E240-496F-9359-2A95103A366F}"/>
              </a:ext>
            </a:extLst>
          </p:cNvPr>
          <p:cNvSpPr/>
          <p:nvPr/>
        </p:nvSpPr>
        <p:spPr>
          <a:xfrm>
            <a:off x="1887128" y="3805566"/>
            <a:ext cx="6032421" cy="646331"/>
          </a:xfrm>
          <a:prstGeom prst="rect">
            <a:avLst/>
          </a:prstGeom>
          <a:noFill/>
        </p:spPr>
        <p:txBody>
          <a:bodyPr wrap="none" lIns="91440" tIns="45720" rIns="91440" bIns="45720">
            <a:spAutoFit/>
          </a:bodyPr>
          <a:lstStyle/>
          <a:p>
            <a:pPr algn="ctr"/>
            <a:r>
              <a:rPr lang="es-ES" sz="3600" dirty="0">
                <a:ln w="0"/>
                <a:solidFill>
                  <a:schemeClr val="accent1"/>
                </a:solidFill>
                <a:effectLst>
                  <a:outerShdw blurRad="38100" dist="25400" dir="5400000" algn="ctr" rotWithShape="0">
                    <a:srgbClr val="6E747A">
                      <a:alpha val="43000"/>
                    </a:srgbClr>
                  </a:outerShdw>
                </a:effectLst>
              </a:rPr>
              <a:t>Parámetros distribución Burr</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pic>
        <p:nvPicPr>
          <p:cNvPr id="26" name="Imagen 25">
            <a:extLst>
              <a:ext uri="{FF2B5EF4-FFF2-40B4-BE49-F238E27FC236}">
                <a16:creationId xmlns:a16="http://schemas.microsoft.com/office/drawing/2014/main" xmlns="" id="{26C4B688-DA9F-43AA-B156-9F22B43CE861}"/>
              </a:ext>
            </a:extLst>
          </p:cNvPr>
          <p:cNvPicPr/>
          <p:nvPr/>
        </p:nvPicPr>
        <p:blipFill>
          <a:blip r:embed="rId4">
            <a:extLst>
              <a:ext uri="{28A0092B-C50C-407E-A947-70E740481C1C}">
                <a14:useLocalDpi xmlns:a14="http://schemas.microsoft.com/office/drawing/2010/main" val="0"/>
              </a:ext>
            </a:extLst>
          </a:blip>
          <a:stretch>
            <a:fillRect/>
          </a:stretch>
        </p:blipFill>
        <p:spPr>
          <a:xfrm>
            <a:off x="1570944" y="2773212"/>
            <a:ext cx="7662577" cy="811750"/>
          </a:xfrm>
          <a:prstGeom prst="rect">
            <a:avLst/>
          </a:prstGeom>
        </p:spPr>
      </p:pic>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xmlns="" id="{3151541D-AB9D-43DE-9E51-95A3B8F65D12}"/>
                  </a:ext>
                </a:extLst>
              </p:cNvPr>
              <p:cNvSpPr txBox="1"/>
              <p:nvPr/>
            </p:nvSpPr>
            <p:spPr>
              <a:xfrm>
                <a:off x="1770819" y="4753098"/>
                <a:ext cx="7012800" cy="523220"/>
              </a:xfrm>
              <a:prstGeom prst="rect">
                <a:avLst/>
              </a:prstGeom>
              <a:noFill/>
            </p:spPr>
            <p:txBody>
              <a:bodyPr wrap="square">
                <a:spAutoFit/>
              </a:bodyPr>
              <a:lstStyle/>
              <a:p>
                <a14:m>
                  <m:oMath xmlns:m="http://schemas.openxmlformats.org/officeDocument/2006/math">
                    <m:sSub>
                      <m:sSubPr>
                        <m:ctrlPr>
                          <a:rPr lang="es-EC" sz="2800" i="1" smtClean="0">
                            <a:solidFill>
                              <a:srgbClr val="000000"/>
                            </a:solidFill>
                            <a:effectLst/>
                            <a:latin typeface="Cambria Math" panose="02040503050406030204" pitchFamily="18" charset="0"/>
                            <a:cs typeface="Times New Roman" panose="02020603050405020304" pitchFamily="18" charset="0"/>
                          </a:rPr>
                        </m:ctrlPr>
                      </m:sSub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C"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C"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2800" dirty="0">
                    <a:solidFill>
                      <a:srgbClr val="000000"/>
                    </a:solidFill>
                    <a:effectLst/>
                    <a:latin typeface="Times New Roman" panose="02020603050405020304" pitchFamily="18" charset="0"/>
                    <a:ea typeface="Times New Roman" panose="02020603050405020304" pitchFamily="18" charset="0"/>
                  </a:rPr>
                  <a:t>-5.415096e+07   </a:t>
                </a:r>
                <a14:m>
                  <m:oMath xmlns:m="http://schemas.openxmlformats.org/officeDocument/2006/math">
                    <m:sSub>
                      <m:sSubPr>
                        <m:ctrlPr>
                          <a:rPr lang="es-EC" sz="2800" i="1">
                            <a:solidFill>
                              <a:srgbClr val="000000"/>
                            </a:solidFill>
                            <a:effectLst/>
                            <a:latin typeface="Cambria Math" panose="02040503050406030204" pitchFamily="18" charset="0"/>
                            <a:cs typeface="Times New Roman" panose="02020603050405020304" pitchFamily="18" charset="0"/>
                          </a:rPr>
                        </m:ctrlPr>
                      </m:sSub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EC"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sz="2800" dirty="0">
                    <a:solidFill>
                      <a:srgbClr val="000000"/>
                    </a:solidFill>
                    <a:effectLst/>
                    <a:latin typeface="Times New Roman" panose="02020603050405020304" pitchFamily="18" charset="0"/>
                    <a:ea typeface="Times New Roman" panose="02020603050405020304" pitchFamily="18" charset="0"/>
                  </a:rPr>
                  <a:t>5.541651e+01 </a:t>
                </a:r>
                <a:endParaRPr lang="es-EC" dirty="0"/>
              </a:p>
            </p:txBody>
          </p:sp>
        </mc:Choice>
        <mc:Fallback xmlns="">
          <p:sp>
            <p:nvSpPr>
              <p:cNvPr id="27" name="CuadroTexto 26">
                <a:extLst>
                  <a:ext uri="{FF2B5EF4-FFF2-40B4-BE49-F238E27FC236}">
                    <a16:creationId xmlns:a16="http://schemas.microsoft.com/office/drawing/2014/main" id="{3151541D-AB9D-43DE-9E51-95A3B8F65D12}"/>
                  </a:ext>
                </a:extLst>
              </p:cNvPr>
              <p:cNvSpPr txBox="1">
                <a:spLocks noRot="1" noChangeAspect="1" noMove="1" noResize="1" noEditPoints="1" noAdjustHandles="1" noChangeArrowheads="1" noChangeShapeType="1" noTextEdit="1"/>
              </p:cNvSpPr>
              <p:nvPr/>
            </p:nvSpPr>
            <p:spPr>
              <a:xfrm>
                <a:off x="1770819" y="4753098"/>
                <a:ext cx="7012800" cy="523220"/>
              </a:xfrm>
              <a:prstGeom prst="rect">
                <a:avLst/>
              </a:prstGeom>
              <a:blipFill>
                <a:blip r:embed="rId5"/>
                <a:stretch>
                  <a:fillRect t="-12791" b="-31395"/>
                </a:stretch>
              </a:blipFill>
            </p:spPr>
            <p:txBody>
              <a:bodyPr/>
              <a:lstStyle/>
              <a:p>
                <a:r>
                  <a:rPr lang="es-EC">
                    <a:noFill/>
                  </a:rPr>
                  <a:t> </a:t>
                </a:r>
              </a:p>
            </p:txBody>
          </p:sp>
        </mc:Fallback>
      </mc:AlternateContent>
      <p:sp>
        <p:nvSpPr>
          <p:cNvPr id="31" name="CuadroTexto 30">
            <a:extLst>
              <a:ext uri="{FF2B5EF4-FFF2-40B4-BE49-F238E27FC236}">
                <a16:creationId xmlns:a16="http://schemas.microsoft.com/office/drawing/2014/main" xmlns="" id="{758C82A7-83D1-400C-9016-1EC4DBD44076}"/>
              </a:ext>
            </a:extLst>
          </p:cNvPr>
          <p:cNvSpPr txBox="1"/>
          <p:nvPr/>
        </p:nvSpPr>
        <p:spPr>
          <a:xfrm>
            <a:off x="2428496" y="2334207"/>
            <a:ext cx="4949686" cy="400110"/>
          </a:xfrm>
          <a:prstGeom prst="rect">
            <a:avLst/>
          </a:prstGeom>
          <a:noFill/>
        </p:spPr>
        <p:txBody>
          <a:bodyPr wrap="square">
            <a:spAutoFit/>
          </a:bodyPr>
          <a:lstStyle/>
          <a:p>
            <a:pPr algn="ctr"/>
            <a:r>
              <a:rPr lang="es-ES" sz="2000" b="0" cap="none" spc="0" dirty="0">
                <a:ln w="0"/>
                <a:solidFill>
                  <a:schemeClr val="accent1"/>
                </a:solidFill>
                <a:effectLst>
                  <a:outerShdw blurRad="38100" dist="25400" dir="5400000" algn="ctr" rotWithShape="0">
                    <a:srgbClr val="6E747A">
                      <a:alpha val="43000"/>
                    </a:srgbClr>
                  </a:outerShdw>
                </a:effectLst>
              </a:rPr>
              <a:t>Función </a:t>
            </a:r>
          </a:p>
        </p:txBody>
      </p:sp>
      <p:pic>
        <p:nvPicPr>
          <p:cNvPr id="5" name="Picture 2" descr="Nueva imagen de un banco genera críticas en las redes sociales de Ecuador">
            <a:extLst>
              <a:ext uri="{FF2B5EF4-FFF2-40B4-BE49-F238E27FC236}">
                <a16:creationId xmlns:a16="http://schemas.microsoft.com/office/drawing/2014/main" xmlns="" id="{CC4A5339-CB3E-44C6-BE31-05EE53768B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26" r="25958"/>
          <a:stretch/>
        </p:blipFill>
        <p:spPr bwMode="auto">
          <a:xfrm>
            <a:off x="7488895" y="312695"/>
            <a:ext cx="1393669" cy="12091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xmlns="" id="{43397966-84F7-44DB-9B43-CF620E984C66}"/>
              </a:ext>
            </a:extLst>
          </p:cNvPr>
          <p:cNvSpPr/>
          <p:nvPr/>
        </p:nvSpPr>
        <p:spPr>
          <a:xfrm rot="2201998">
            <a:off x="7367878" y="692583"/>
            <a:ext cx="1566454" cy="707886"/>
          </a:xfrm>
          <a:prstGeom prst="rect">
            <a:avLst/>
          </a:prstGeom>
          <a:noFill/>
        </p:spPr>
        <p:txBody>
          <a:bodyPr wrap="none" lIns="91440" tIns="45720" rIns="91440" bIns="45720">
            <a:spAutoFit/>
          </a:bodyPr>
          <a:lstStyle/>
          <a:p>
            <a:pPr algn="ctr"/>
            <a:r>
              <a:rPr lang="es-ES" sz="2000" b="1" cap="none" spc="0" dirty="0">
                <a:ln w="22225">
                  <a:solidFill>
                    <a:schemeClr val="accent2"/>
                  </a:solidFill>
                  <a:prstDash val="solid"/>
                </a:ln>
                <a:solidFill>
                  <a:schemeClr val="accent2">
                    <a:lumMod val="40000"/>
                    <a:lumOff val="60000"/>
                  </a:schemeClr>
                </a:solidFill>
                <a:effectLst/>
              </a:rPr>
              <a:t>Comercial</a:t>
            </a:r>
            <a:r>
              <a:rPr lang="es-ES" sz="40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15224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37" name="Shape 141"/>
          <p:cNvSpPr txBox="1">
            <a:spLocks noGrp="1"/>
          </p:cNvSpPr>
          <p:nvPr>
            <p:ph type="title"/>
          </p:nvPr>
        </p:nvSpPr>
        <p:spPr>
          <a:xfrm>
            <a:off x="1326234" y="624940"/>
            <a:ext cx="7748925" cy="648473"/>
          </a:xfrm>
          <a:prstGeom prst="rect">
            <a:avLst/>
          </a:prstGeom>
          <a:noFill/>
          <a:ln>
            <a:noFill/>
          </a:ln>
        </p:spPr>
        <p:txBody>
          <a:bodyPr lIns="68550" tIns="68550" rIns="68550" bIns="68550" anchor="ctr" anchorCtr="0">
            <a:noAutofit/>
          </a:bodyPr>
          <a:lstStyle/>
          <a:p>
            <a:pPr>
              <a:buSzPct val="25000"/>
            </a:pPr>
            <a:r>
              <a:rPr lang="es-ES" sz="4400" dirty="0">
                <a:solidFill>
                  <a:schemeClr val="accent1"/>
                </a:solidFill>
              </a:rPr>
              <a:t>CONCLUSIONES</a:t>
            </a:r>
            <a:r>
              <a:rPr lang="es-EC" sz="4400" dirty="0">
                <a:solidFill>
                  <a:schemeClr val="accent1"/>
                </a:solidFill>
              </a:rPr>
              <a:t> </a:t>
            </a:r>
          </a:p>
        </p:txBody>
      </p:sp>
      <p:grpSp>
        <p:nvGrpSpPr>
          <p:cNvPr id="38" name="Shape 46"/>
          <p:cNvGrpSpPr/>
          <p:nvPr/>
        </p:nvGrpSpPr>
        <p:grpSpPr>
          <a:xfrm>
            <a:off x="275397" y="1681183"/>
            <a:ext cx="860791" cy="844377"/>
            <a:chOff x="2384823" y="1443191"/>
            <a:chExt cx="811989" cy="856938"/>
          </a:xfrm>
        </p:grpSpPr>
        <p:sp>
          <p:nvSpPr>
            <p:cNvPr id="39" name="Shape 47"/>
            <p:cNvSpPr/>
            <p:nvPr/>
          </p:nvSpPr>
          <p:spPr>
            <a:xfrm rot="8076719">
              <a:off x="2503730" y="1607047"/>
              <a:ext cx="574175" cy="574175"/>
            </a:xfrm>
            <a:prstGeom prst="roundRect">
              <a:avLst>
                <a:gd name="adj" fmla="val 16667"/>
              </a:avLst>
            </a:prstGeom>
            <a:solidFill>
              <a:schemeClr val="accent1">
                <a:alpha val="80000"/>
              </a:schemeClr>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0" name="Shape 48"/>
            <p:cNvSpPr/>
            <p:nvPr/>
          </p:nvSpPr>
          <p:spPr>
            <a:xfrm rot="8076719">
              <a:off x="2503729" y="1562097"/>
              <a:ext cx="574175" cy="574175"/>
            </a:xfrm>
            <a:prstGeom prst="roundRect">
              <a:avLst>
                <a:gd name="adj" fmla="val 16667"/>
              </a:avLst>
            </a:prstGeom>
            <a:solidFill>
              <a:schemeClr val="accent1"/>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1" name="Shape 4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a:solidFill>
                    <a:schemeClr val="lt1"/>
                  </a:solidFill>
                  <a:latin typeface="Roboto Condensed"/>
                  <a:ea typeface="Roboto Condensed"/>
                  <a:cs typeface="Roboto Condensed"/>
                  <a:sym typeface="Roboto Condensed"/>
                </a:rPr>
                <a:t>01</a:t>
              </a:r>
            </a:p>
          </p:txBody>
        </p:sp>
      </p:grpSp>
      <p:sp>
        <p:nvSpPr>
          <p:cNvPr id="42" name="Shape 50"/>
          <p:cNvSpPr txBox="1"/>
          <p:nvPr/>
        </p:nvSpPr>
        <p:spPr>
          <a:xfrm flipH="1">
            <a:off x="3278517" y="1601289"/>
            <a:ext cx="5796642" cy="1014926"/>
          </a:xfrm>
          <a:prstGeom prst="rect">
            <a:avLst/>
          </a:prstGeom>
          <a:noFill/>
          <a:ln>
            <a:noFill/>
          </a:ln>
        </p:spPr>
        <p:txBody>
          <a:bodyPr lIns="0" tIns="0" rIns="0" bIns="0" anchor="t" anchorCtr="0">
            <a:noAutofit/>
          </a:bodyPr>
          <a:lstStyle/>
          <a:p>
            <a:pPr algn="just">
              <a:buClr>
                <a:schemeClr val="accent1"/>
              </a:buClr>
              <a:buSzPct val="25000"/>
            </a:pPr>
            <a:r>
              <a:rPr lang="es-EC" sz="2000" b="1" dirty="0">
                <a:solidFill>
                  <a:schemeClr val="accent1"/>
                </a:solidFill>
                <a:latin typeface="Century Gothic" panose="020B0502020202020204" pitchFamily="34" charset="0"/>
                <a:ea typeface="Roboto Condensed"/>
                <a:cs typeface="Roboto Condensed"/>
                <a:sym typeface="Roboto Condensed"/>
              </a:rPr>
              <a:t>Mal manejo del crédito</a:t>
            </a:r>
            <a:endParaRPr lang="en-US" sz="2000" b="1" dirty="0">
              <a:solidFill>
                <a:schemeClr val="accent1"/>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Falta de conocimientos técnicos científicos llevaron a la quiebra a grandes Bancos, poniendo en riesgo a banqueros, clientes y  naciones. </a:t>
            </a:r>
          </a:p>
        </p:txBody>
      </p:sp>
      <p:grpSp>
        <p:nvGrpSpPr>
          <p:cNvPr id="44" name="Shape 51"/>
          <p:cNvGrpSpPr/>
          <p:nvPr/>
        </p:nvGrpSpPr>
        <p:grpSpPr>
          <a:xfrm flipH="1">
            <a:off x="290469" y="2952687"/>
            <a:ext cx="815021" cy="808792"/>
            <a:chOff x="2384823" y="1443191"/>
            <a:chExt cx="811989" cy="856938"/>
          </a:xfrm>
        </p:grpSpPr>
        <p:sp>
          <p:nvSpPr>
            <p:cNvPr id="45" name="Shape 52"/>
            <p:cNvSpPr/>
            <p:nvPr/>
          </p:nvSpPr>
          <p:spPr>
            <a:xfrm rot="8076719">
              <a:off x="2503730" y="1607047"/>
              <a:ext cx="574175" cy="574175"/>
            </a:xfrm>
            <a:prstGeom prst="roundRect">
              <a:avLst>
                <a:gd name="adj" fmla="val 16667"/>
              </a:avLst>
            </a:prstGeom>
            <a:solidFill>
              <a:schemeClr val="accent2">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8" name="Shape 53"/>
            <p:cNvSpPr/>
            <p:nvPr/>
          </p:nvSpPr>
          <p:spPr>
            <a:xfrm rot="8076719">
              <a:off x="2503729" y="1562097"/>
              <a:ext cx="574175" cy="574175"/>
            </a:xfrm>
            <a:prstGeom prst="roundRect">
              <a:avLst>
                <a:gd name="adj" fmla="val 16667"/>
              </a:avLst>
            </a:prstGeom>
            <a:solidFill>
              <a:schemeClr val="accent2"/>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9" name="Shape 54"/>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02</a:t>
              </a:r>
            </a:p>
          </p:txBody>
        </p:sp>
      </p:grpSp>
      <p:sp>
        <p:nvSpPr>
          <p:cNvPr id="80" name="Shape 55"/>
          <p:cNvSpPr txBox="1"/>
          <p:nvPr/>
        </p:nvSpPr>
        <p:spPr>
          <a:xfrm>
            <a:off x="3278517" y="2818995"/>
            <a:ext cx="5796642" cy="1018684"/>
          </a:xfrm>
          <a:prstGeom prst="rect">
            <a:avLst/>
          </a:prstGeom>
          <a:noFill/>
          <a:ln>
            <a:noFill/>
          </a:ln>
        </p:spPr>
        <p:txBody>
          <a:bodyPr lIns="0" tIns="0" rIns="0" bIns="0" anchor="t" anchorCtr="0">
            <a:noAutofit/>
          </a:bodyPr>
          <a:lstStyle/>
          <a:p>
            <a:pPr>
              <a:buClr>
                <a:schemeClr val="accent2"/>
              </a:buClr>
              <a:buSzPct val="25000"/>
            </a:pPr>
            <a:r>
              <a:rPr lang="es-EC" sz="2000" b="1" dirty="0">
                <a:solidFill>
                  <a:schemeClr val="accent2"/>
                </a:solidFill>
                <a:latin typeface="Century Gothic" panose="020B0502020202020204" pitchFamily="34" charset="0"/>
                <a:ea typeface="Roboto Condensed"/>
                <a:cs typeface="Roboto Condensed"/>
                <a:sym typeface="Roboto Condensed"/>
              </a:rPr>
              <a:t>Mayor volumen de demanda de crédito</a:t>
            </a:r>
            <a:endParaRPr lang="en-US" sz="2000" b="1" dirty="0">
              <a:solidFill>
                <a:schemeClr val="accent2"/>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En el periodo 2006-2014 el mayor volumen fue para el crédito comercial. En diciembre del 2014, el crédito comercial representó el 78,63% del total demandado.</a:t>
            </a:r>
          </a:p>
          <a:p>
            <a:pPr>
              <a:spcBef>
                <a:spcPts val="150"/>
              </a:spcBef>
              <a:buClr>
                <a:srgbClr val="7F7F7F"/>
              </a:buClr>
              <a:buSzPct val="25000"/>
            </a:pPr>
            <a:endParaRPr lang="en-US" sz="1100" dirty="0">
              <a:solidFill>
                <a:srgbClr val="7F7F7F"/>
              </a:solidFill>
              <a:latin typeface="Roboto Condensed"/>
              <a:ea typeface="Roboto Condensed"/>
              <a:cs typeface="Roboto Condensed"/>
              <a:sym typeface="Roboto Condensed"/>
            </a:endParaRPr>
          </a:p>
        </p:txBody>
      </p:sp>
      <p:grpSp>
        <p:nvGrpSpPr>
          <p:cNvPr id="82" name="Shape 56"/>
          <p:cNvGrpSpPr/>
          <p:nvPr/>
        </p:nvGrpSpPr>
        <p:grpSpPr>
          <a:xfrm>
            <a:off x="302550" y="4187855"/>
            <a:ext cx="790860" cy="775730"/>
            <a:chOff x="2384823" y="1443191"/>
            <a:chExt cx="811989" cy="856938"/>
          </a:xfrm>
        </p:grpSpPr>
        <p:sp>
          <p:nvSpPr>
            <p:cNvPr id="83" name="Shape 57"/>
            <p:cNvSpPr/>
            <p:nvPr/>
          </p:nvSpPr>
          <p:spPr>
            <a:xfrm rot="8076719">
              <a:off x="2503730" y="1607047"/>
              <a:ext cx="574175" cy="574175"/>
            </a:xfrm>
            <a:prstGeom prst="roundRect">
              <a:avLst>
                <a:gd name="adj" fmla="val 16667"/>
              </a:avLst>
            </a:prstGeom>
            <a:solidFill>
              <a:schemeClr val="accent3">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4" name="Shape 58"/>
            <p:cNvSpPr/>
            <p:nvPr/>
          </p:nvSpPr>
          <p:spPr>
            <a:xfrm rot="8076719">
              <a:off x="2503729" y="1562097"/>
              <a:ext cx="574175" cy="574175"/>
            </a:xfrm>
            <a:prstGeom prst="roundRect">
              <a:avLst>
                <a:gd name="adj" fmla="val 16667"/>
              </a:avLst>
            </a:prstGeom>
            <a:solidFill>
              <a:schemeClr val="accent3"/>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5" name="Shape 5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03</a:t>
              </a:r>
            </a:p>
          </p:txBody>
        </p:sp>
      </p:grpSp>
      <p:sp>
        <p:nvSpPr>
          <p:cNvPr id="86" name="Shape 60"/>
          <p:cNvSpPr txBox="1"/>
          <p:nvPr/>
        </p:nvSpPr>
        <p:spPr>
          <a:xfrm flipH="1">
            <a:off x="3278516" y="3945549"/>
            <a:ext cx="6011257" cy="1362746"/>
          </a:xfrm>
          <a:prstGeom prst="rect">
            <a:avLst/>
          </a:prstGeom>
          <a:noFill/>
          <a:ln>
            <a:noFill/>
          </a:ln>
        </p:spPr>
        <p:txBody>
          <a:bodyPr lIns="0" tIns="0" rIns="0" bIns="0" anchor="t" anchorCtr="0">
            <a:noAutofit/>
          </a:bodyPr>
          <a:lstStyle/>
          <a:p>
            <a:pPr algn="just">
              <a:buClr>
                <a:schemeClr val="accent3"/>
              </a:buClr>
              <a:buSzPct val="25000"/>
            </a:pPr>
            <a:r>
              <a:rPr lang="es-EC" sz="2000" b="1" dirty="0">
                <a:solidFill>
                  <a:schemeClr val="accent3"/>
                </a:solidFill>
                <a:latin typeface="Century Gothic" panose="020B0502020202020204" pitchFamily="34" charset="0"/>
                <a:ea typeface="Roboto Condensed"/>
                <a:cs typeface="Roboto Condensed"/>
                <a:sym typeface="Roboto Condensed"/>
              </a:rPr>
              <a:t>Regresión lineal simple</a:t>
            </a:r>
            <a:endParaRPr lang="en-US" sz="2000" b="1" dirty="0">
              <a:solidFill>
                <a:schemeClr val="accent3"/>
              </a:solidFill>
              <a:latin typeface="Century Gothic" panose="020B0502020202020204" pitchFamily="34" charset="0"/>
              <a:ea typeface="Roboto Condensed"/>
              <a:cs typeface="Roboto Condensed"/>
              <a:sym typeface="Roboto Condensed"/>
            </a:endParaRPr>
          </a:p>
          <a:p>
            <a:pPr>
              <a:spcBef>
                <a:spcPts val="150"/>
              </a:spcBef>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Los factores que explican el crédito comercial son:  indicadores financieros: activos(60%)</a:t>
            </a:r>
          </a:p>
          <a:p>
            <a:pPr>
              <a:spcBef>
                <a:spcPts val="150"/>
              </a:spcBef>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indicadores macroeconómicos: desocupación(54%), salario(52%)</a:t>
            </a:r>
          </a:p>
          <a:p>
            <a:pPr algn="just">
              <a:spcBef>
                <a:spcPts val="150"/>
              </a:spcBef>
              <a:buClr>
                <a:srgbClr val="7F7F7F"/>
              </a:buClr>
              <a:buSzPct val="25000"/>
            </a:pPr>
            <a:r>
              <a:rPr lang="en-US" sz="1600" b="1" dirty="0">
                <a:solidFill>
                  <a:srgbClr val="7F7F7F"/>
                </a:solidFill>
                <a:latin typeface="Century Gothic" panose="020B0502020202020204" pitchFamily="34" charset="0"/>
                <a:ea typeface="Roboto Condensed"/>
                <a:cs typeface="Roboto Condensed"/>
                <a:sym typeface="Roboto Condensed"/>
              </a:rPr>
              <a:t>.</a:t>
            </a:r>
          </a:p>
        </p:txBody>
      </p:sp>
      <p:sp>
        <p:nvSpPr>
          <p:cNvPr id="87" name="Rectángulo: esquinas redondeadas 131">
            <a:extLst>
              <a:ext uri="{FF2B5EF4-FFF2-40B4-BE49-F238E27FC236}">
                <a16:creationId xmlns:a16="http://schemas.microsoft.com/office/drawing/2014/main" xmlns="" id="{8ECC2515-88F1-4447-A4E0-6B92F5A9A104}"/>
              </a:ext>
            </a:extLst>
          </p:cNvPr>
          <p:cNvSpPr/>
          <p:nvPr/>
        </p:nvSpPr>
        <p:spPr>
          <a:xfrm>
            <a:off x="1378409" y="1651311"/>
            <a:ext cx="1786848" cy="914882"/>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0" b="-20000"/>
            </a:stretch>
          </a:blipFill>
        </p:spPr>
        <p:style>
          <a:lnRef idx="0">
            <a:schemeClr val="accent1">
              <a:shade val="80000"/>
              <a:hueOff val="0"/>
              <a:satOff val="0"/>
              <a:lumOff val="0"/>
              <a:alphaOff val="0"/>
            </a:schemeClr>
          </a:lnRef>
          <a:fillRef idx="1">
            <a:scrgbClr r="0" g="0" b="0"/>
          </a:fillRef>
          <a:effectRef idx="3">
            <a:schemeClr val="accent1">
              <a:tint val="40000"/>
              <a:hueOff val="0"/>
              <a:satOff val="0"/>
              <a:lumOff val="0"/>
              <a:alphaOff val="0"/>
            </a:schemeClr>
          </a:effectRef>
          <a:fontRef idx="minor">
            <a:schemeClr val="lt1">
              <a:hueOff val="0"/>
              <a:satOff val="0"/>
              <a:lumOff val="0"/>
              <a:alphaOff val="0"/>
            </a:schemeClr>
          </a:fontRef>
        </p:style>
      </p:sp>
      <p:grpSp>
        <p:nvGrpSpPr>
          <p:cNvPr id="88" name="Shape 61"/>
          <p:cNvGrpSpPr/>
          <p:nvPr/>
        </p:nvGrpSpPr>
        <p:grpSpPr>
          <a:xfrm flipH="1">
            <a:off x="317719" y="5270227"/>
            <a:ext cx="776144" cy="830371"/>
            <a:chOff x="2384823" y="1443191"/>
            <a:chExt cx="811989" cy="856938"/>
          </a:xfrm>
        </p:grpSpPr>
        <p:sp>
          <p:nvSpPr>
            <p:cNvPr id="89" name="Shape 62"/>
            <p:cNvSpPr/>
            <p:nvPr/>
          </p:nvSpPr>
          <p:spPr>
            <a:xfrm rot="8076719">
              <a:off x="2503730" y="1607047"/>
              <a:ext cx="574175" cy="574175"/>
            </a:xfrm>
            <a:prstGeom prst="roundRect">
              <a:avLst>
                <a:gd name="adj" fmla="val 16667"/>
              </a:avLst>
            </a:prstGeom>
            <a:solidFill>
              <a:schemeClr val="accent4">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90" name="Shape 63"/>
            <p:cNvSpPr/>
            <p:nvPr/>
          </p:nvSpPr>
          <p:spPr>
            <a:xfrm rot="8076719">
              <a:off x="2503729" y="1562097"/>
              <a:ext cx="574175" cy="574175"/>
            </a:xfrm>
            <a:prstGeom prst="roundRect">
              <a:avLst>
                <a:gd name="adj" fmla="val 16667"/>
              </a:avLst>
            </a:prstGeom>
            <a:solidFill>
              <a:schemeClr val="accent4"/>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91" name="Shape 64"/>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a:solidFill>
                    <a:schemeClr val="lt1"/>
                  </a:solidFill>
                  <a:latin typeface="Roboto Condensed"/>
                  <a:ea typeface="Roboto Condensed"/>
                  <a:cs typeface="Roboto Condensed"/>
                  <a:sym typeface="Roboto Condensed"/>
                </a:rPr>
                <a:t>04</a:t>
              </a:r>
            </a:p>
          </p:txBody>
        </p:sp>
      </p:grpSp>
      <p:sp>
        <p:nvSpPr>
          <p:cNvPr id="92" name="Shape 65"/>
          <p:cNvSpPr txBox="1"/>
          <p:nvPr/>
        </p:nvSpPr>
        <p:spPr>
          <a:xfrm>
            <a:off x="3278516" y="5423590"/>
            <a:ext cx="6011257" cy="976349"/>
          </a:xfrm>
          <a:prstGeom prst="rect">
            <a:avLst/>
          </a:prstGeom>
          <a:noFill/>
          <a:ln>
            <a:noFill/>
          </a:ln>
        </p:spPr>
        <p:txBody>
          <a:bodyPr lIns="0" tIns="0" rIns="0" bIns="0" anchor="t" anchorCtr="0">
            <a:noAutofit/>
          </a:bodyPr>
          <a:lstStyle/>
          <a:p>
            <a:pPr algn="just">
              <a:buClr>
                <a:schemeClr val="accent4"/>
              </a:buClr>
              <a:buSzPct val="25000"/>
            </a:pPr>
            <a:r>
              <a:rPr lang="en-US" sz="2000" b="1" dirty="0">
                <a:solidFill>
                  <a:schemeClr val="accent4"/>
                </a:solidFill>
                <a:latin typeface="Century Gothic" panose="020B0502020202020204" pitchFamily="34" charset="0"/>
                <a:ea typeface="Roboto Condensed"/>
                <a:cs typeface="Roboto Condensed"/>
                <a:sym typeface="Roboto Condensed"/>
              </a:rPr>
              <a:t>Regresion lineal múltiple</a:t>
            </a:r>
          </a:p>
          <a:p>
            <a:pPr>
              <a:buClr>
                <a:schemeClr val="accent4"/>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Los factores  que explican el crédito comercial son:  ACTIVOS y DESOCUPACIÓN</a:t>
            </a:r>
            <a:endParaRPr lang="en-US" sz="1600" b="1" dirty="0">
              <a:solidFill>
                <a:schemeClr val="tx1"/>
              </a:solidFill>
              <a:latin typeface="Century Gothic" panose="020B0502020202020204" pitchFamily="34" charset="0"/>
              <a:ea typeface="Roboto Condensed"/>
              <a:cs typeface="Roboto Condensed"/>
              <a:sym typeface="Roboto Condensed"/>
            </a:endParaRPr>
          </a:p>
          <a:p>
            <a:pPr algn="just">
              <a:buClr>
                <a:schemeClr val="accent4"/>
              </a:buClr>
              <a:buSzPct val="25000"/>
            </a:pPr>
            <a:endParaRPr lang="en-US" sz="1600" b="1" dirty="0">
              <a:solidFill>
                <a:schemeClr val="accent4"/>
              </a:solidFill>
              <a:latin typeface="Century Gothic" panose="020B0502020202020204" pitchFamily="34" charset="0"/>
              <a:ea typeface="Roboto Condensed"/>
              <a:cs typeface="Roboto Condensed"/>
              <a:sym typeface="Roboto Condensed"/>
            </a:endParaRPr>
          </a:p>
          <a:p>
            <a:pPr algn="just">
              <a:buClr>
                <a:schemeClr val="accent4"/>
              </a:buClr>
              <a:buSzPct val="25000"/>
            </a:pPr>
            <a:endParaRPr lang="en-US" sz="1600" b="1" dirty="0">
              <a:solidFill>
                <a:schemeClr val="tx1"/>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endParaRPr lang="es-EC" sz="1200" b="1" dirty="0">
              <a:solidFill>
                <a:srgbClr val="7F7F7F"/>
              </a:solidFill>
              <a:latin typeface="Century Gothic" panose="020B0502020202020204" pitchFamily="34" charset="0"/>
              <a:ea typeface="Roboto Condensed"/>
              <a:cs typeface="Roboto Condensed"/>
              <a:sym typeface="Roboto Condensed"/>
            </a:endParaRPr>
          </a:p>
        </p:txBody>
      </p:sp>
      <p:pic>
        <p:nvPicPr>
          <p:cNvPr id="9218" name="Picture 2" descr="Set diseño plano iconos de comercio empresarial. Ilustración vectorial concepto Foto de archivo - 34278734">
            <a:extLst>
              <a:ext uri="{FF2B5EF4-FFF2-40B4-BE49-F238E27FC236}">
                <a16:creationId xmlns:a16="http://schemas.microsoft.com/office/drawing/2014/main" xmlns="" id="{81C5195F-C297-4F1E-AEC1-5D0F955608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00" t="67195" r="33536" b="-3182"/>
          <a:stretch/>
        </p:blipFill>
        <p:spPr bwMode="auto">
          <a:xfrm>
            <a:off x="1378409" y="4119459"/>
            <a:ext cx="1738042" cy="101492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El Comercio Internacional | Packers and movers, Import business, Logistics">
            <a:extLst>
              <a:ext uri="{FF2B5EF4-FFF2-40B4-BE49-F238E27FC236}">
                <a16:creationId xmlns:a16="http://schemas.microsoft.com/office/drawing/2014/main" xmlns="" id="{9610F865-F2A4-4974-90E2-23265353B9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061"/>
          <a:stretch/>
        </p:blipFill>
        <p:spPr bwMode="auto">
          <a:xfrm>
            <a:off x="1326235" y="2834540"/>
            <a:ext cx="1839022" cy="101492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10+ mejores imágenes de Desempleo | me despido de ti, buscar empleo,  anuncios de empleo">
            <a:extLst>
              <a:ext uri="{FF2B5EF4-FFF2-40B4-BE49-F238E27FC236}">
                <a16:creationId xmlns:a16="http://schemas.microsoft.com/office/drawing/2014/main" xmlns="" id="{B3944190-09A2-408E-B632-9FEF860C5E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234" y="5239793"/>
            <a:ext cx="1839023" cy="1031382"/>
          </a:xfrm>
          <a:prstGeom prst="rect">
            <a:avLst/>
          </a:prstGeom>
          <a:noFill/>
          <a:extLst>
            <a:ext uri="{909E8E84-426E-40DD-AFC4-6F175D3DCCD1}">
              <a14:hiddenFill xmlns:a14="http://schemas.microsoft.com/office/drawing/2010/main">
                <a:solidFill>
                  <a:srgbClr val="FFFFFF"/>
                </a:solidFill>
              </a14:hiddenFill>
            </a:ext>
          </a:extLst>
        </p:spPr>
      </p:pic>
      <p:sp>
        <p:nvSpPr>
          <p:cNvPr id="2" name="Shape 82">
            <a:extLst>
              <a:ext uri="{FF2B5EF4-FFF2-40B4-BE49-F238E27FC236}">
                <a16:creationId xmlns:a16="http://schemas.microsoft.com/office/drawing/2014/main" xmlns="" id="{7163BD75-B795-4CD4-996D-A0FE7F1B00C9}"/>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216300896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3000"/>
                                        <p:tgtEl>
                                          <p:spTgt spid="42"/>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3250"/>
                                        <p:tgtEl>
                                          <p:spTgt spid="80"/>
                                        </p:tgtEl>
                                      </p:cBhvr>
                                    </p:animEffect>
                                  </p:childTnLst>
                                </p:cTn>
                              </p:par>
                            </p:childTnLst>
                          </p:cTn>
                        </p:par>
                        <p:par>
                          <p:cTn id="20" fill="hold">
                            <p:stCondLst>
                              <p:cond delay="725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775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3500"/>
                                        <p:tgtEl>
                                          <p:spTgt spid="86"/>
                                        </p:tgtEl>
                                      </p:cBhvr>
                                    </p:animEffect>
                                  </p:childTnLst>
                                </p:cTn>
                              </p:par>
                            </p:childTnLst>
                          </p:cTn>
                        </p:par>
                        <p:par>
                          <p:cTn id="28" fill="hold">
                            <p:stCondLst>
                              <p:cond delay="11250"/>
                            </p:stCondLst>
                            <p:childTnLst>
                              <p:par>
                                <p:cTn id="29" presetID="10" presetClass="entr" presetSubtype="0"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1175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37" name="Shape 141"/>
          <p:cNvSpPr txBox="1">
            <a:spLocks noGrp="1"/>
          </p:cNvSpPr>
          <p:nvPr>
            <p:ph type="title"/>
          </p:nvPr>
        </p:nvSpPr>
        <p:spPr>
          <a:xfrm>
            <a:off x="1326234" y="624940"/>
            <a:ext cx="7748925" cy="648473"/>
          </a:xfrm>
          <a:prstGeom prst="rect">
            <a:avLst/>
          </a:prstGeom>
          <a:noFill/>
          <a:ln>
            <a:noFill/>
          </a:ln>
        </p:spPr>
        <p:txBody>
          <a:bodyPr lIns="68550" tIns="68550" rIns="68550" bIns="68550" anchor="ctr" anchorCtr="0">
            <a:noAutofit/>
          </a:bodyPr>
          <a:lstStyle/>
          <a:p>
            <a:pPr>
              <a:buSzPct val="25000"/>
            </a:pPr>
            <a:r>
              <a:rPr lang="es-ES" sz="4400" dirty="0">
                <a:solidFill>
                  <a:schemeClr val="accent1"/>
                </a:solidFill>
              </a:rPr>
              <a:t>CONCLUSIONES </a:t>
            </a:r>
            <a:endParaRPr lang="es-EC" sz="4400" dirty="0">
              <a:solidFill>
                <a:schemeClr val="accent1"/>
              </a:solidFill>
            </a:endParaRPr>
          </a:p>
        </p:txBody>
      </p:sp>
      <p:grpSp>
        <p:nvGrpSpPr>
          <p:cNvPr id="38" name="Shape 46"/>
          <p:cNvGrpSpPr/>
          <p:nvPr/>
        </p:nvGrpSpPr>
        <p:grpSpPr>
          <a:xfrm>
            <a:off x="275397" y="1681183"/>
            <a:ext cx="860791" cy="844377"/>
            <a:chOff x="2384823" y="1443191"/>
            <a:chExt cx="811989" cy="856938"/>
          </a:xfrm>
        </p:grpSpPr>
        <p:sp>
          <p:nvSpPr>
            <p:cNvPr id="39" name="Shape 47"/>
            <p:cNvSpPr/>
            <p:nvPr/>
          </p:nvSpPr>
          <p:spPr>
            <a:xfrm rot="8076719">
              <a:off x="2503730" y="1607047"/>
              <a:ext cx="574175" cy="574175"/>
            </a:xfrm>
            <a:prstGeom prst="roundRect">
              <a:avLst>
                <a:gd name="adj" fmla="val 16667"/>
              </a:avLst>
            </a:prstGeom>
            <a:solidFill>
              <a:schemeClr val="accent1">
                <a:alpha val="80000"/>
              </a:schemeClr>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0" name="Shape 48"/>
            <p:cNvSpPr/>
            <p:nvPr/>
          </p:nvSpPr>
          <p:spPr>
            <a:xfrm rot="8076719">
              <a:off x="2503729" y="1562097"/>
              <a:ext cx="574175" cy="574175"/>
            </a:xfrm>
            <a:prstGeom prst="roundRect">
              <a:avLst>
                <a:gd name="adj" fmla="val 16667"/>
              </a:avLst>
            </a:prstGeom>
            <a:solidFill>
              <a:schemeClr val="accent1"/>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1" name="Shape 4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5</a:t>
              </a:r>
            </a:p>
          </p:txBody>
        </p:sp>
      </p:grpSp>
      <p:sp>
        <p:nvSpPr>
          <p:cNvPr id="42" name="Shape 50"/>
          <p:cNvSpPr txBox="1"/>
          <p:nvPr/>
        </p:nvSpPr>
        <p:spPr>
          <a:xfrm flipH="1">
            <a:off x="3278516" y="1627390"/>
            <a:ext cx="5796642" cy="1355639"/>
          </a:xfrm>
          <a:prstGeom prst="rect">
            <a:avLst/>
          </a:prstGeom>
          <a:noFill/>
          <a:ln>
            <a:noFill/>
          </a:ln>
        </p:spPr>
        <p:txBody>
          <a:bodyPr lIns="0" tIns="0" rIns="0" bIns="0" anchor="t" anchorCtr="0">
            <a:noAutofit/>
          </a:bodyPr>
          <a:lstStyle/>
          <a:p>
            <a:pPr algn="just">
              <a:buClr>
                <a:schemeClr val="accent1"/>
              </a:buClr>
              <a:buSzPct val="25000"/>
            </a:pPr>
            <a:r>
              <a:rPr lang="es-EC" sz="2000" b="1" dirty="0">
                <a:solidFill>
                  <a:schemeClr val="accent1"/>
                </a:solidFill>
                <a:latin typeface="Century Gothic" panose="020B0502020202020204" pitchFamily="34" charset="0"/>
                <a:ea typeface="Roboto Condensed"/>
                <a:cs typeface="Roboto Condensed"/>
                <a:sym typeface="Roboto Condensed"/>
              </a:rPr>
              <a:t>Modelo ARIMA </a:t>
            </a:r>
          </a:p>
          <a:p>
            <a:pPr algn="just">
              <a:buClr>
                <a:schemeClr val="accent1"/>
              </a:buClr>
              <a:buSzPct val="25000"/>
            </a:pPr>
            <a:r>
              <a:rPr lang="es-EC" dirty="0"/>
              <a:t>La serie comercial del Banco del Pichincha puede ser modelada por un Modelo ARIMA (1,1,1).  Y puede ser empleado para realizar predicciones </a:t>
            </a:r>
            <a:endParaRPr lang="en-US" sz="2000" b="1" dirty="0">
              <a:solidFill>
                <a:schemeClr val="accent1"/>
              </a:solidFill>
              <a:latin typeface="Century Gothic" panose="020B0502020202020204" pitchFamily="34" charset="0"/>
              <a:ea typeface="Roboto Condensed"/>
              <a:cs typeface="Roboto Condensed"/>
              <a:sym typeface="Roboto Condensed"/>
            </a:endParaRPr>
          </a:p>
        </p:txBody>
      </p:sp>
      <p:grpSp>
        <p:nvGrpSpPr>
          <p:cNvPr id="44" name="Shape 51"/>
          <p:cNvGrpSpPr/>
          <p:nvPr/>
        </p:nvGrpSpPr>
        <p:grpSpPr>
          <a:xfrm flipH="1">
            <a:off x="357031" y="3034543"/>
            <a:ext cx="815021" cy="808792"/>
            <a:chOff x="2384823" y="1443191"/>
            <a:chExt cx="811989" cy="856938"/>
          </a:xfrm>
        </p:grpSpPr>
        <p:sp>
          <p:nvSpPr>
            <p:cNvPr id="45" name="Shape 52"/>
            <p:cNvSpPr/>
            <p:nvPr/>
          </p:nvSpPr>
          <p:spPr>
            <a:xfrm rot="8076719">
              <a:off x="2503730" y="1607047"/>
              <a:ext cx="574175" cy="574175"/>
            </a:xfrm>
            <a:prstGeom prst="roundRect">
              <a:avLst>
                <a:gd name="adj" fmla="val 16667"/>
              </a:avLst>
            </a:prstGeom>
            <a:solidFill>
              <a:schemeClr val="accent2">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8" name="Shape 53"/>
            <p:cNvSpPr/>
            <p:nvPr/>
          </p:nvSpPr>
          <p:spPr>
            <a:xfrm rot="8076719">
              <a:off x="2503729" y="1562097"/>
              <a:ext cx="574175" cy="574175"/>
            </a:xfrm>
            <a:prstGeom prst="roundRect">
              <a:avLst>
                <a:gd name="adj" fmla="val 16667"/>
              </a:avLst>
            </a:prstGeom>
            <a:solidFill>
              <a:schemeClr val="accent2"/>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9" name="Shape 54"/>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6</a:t>
              </a:r>
            </a:p>
          </p:txBody>
        </p:sp>
      </p:grpSp>
      <p:sp>
        <p:nvSpPr>
          <p:cNvPr id="80" name="Shape 55"/>
          <p:cNvSpPr txBox="1"/>
          <p:nvPr/>
        </p:nvSpPr>
        <p:spPr>
          <a:xfrm>
            <a:off x="3278514" y="2995002"/>
            <a:ext cx="5796642" cy="1258945"/>
          </a:xfrm>
          <a:prstGeom prst="rect">
            <a:avLst/>
          </a:prstGeom>
          <a:noFill/>
          <a:ln>
            <a:noFill/>
          </a:ln>
        </p:spPr>
        <p:txBody>
          <a:bodyPr lIns="0" tIns="0" rIns="0" bIns="0" anchor="t" anchorCtr="0">
            <a:noAutofit/>
          </a:bodyPr>
          <a:lstStyle/>
          <a:p>
            <a:pPr>
              <a:buClr>
                <a:schemeClr val="accent2"/>
              </a:buClr>
              <a:buSzPct val="25000"/>
            </a:pPr>
            <a:r>
              <a:rPr lang="es-EC" sz="2000" b="1" dirty="0">
                <a:solidFill>
                  <a:schemeClr val="accent2"/>
                </a:solidFill>
                <a:latin typeface="Century Gothic" panose="020B0502020202020204" pitchFamily="34" charset="0"/>
                <a:ea typeface="Roboto Condensed"/>
                <a:cs typeface="Roboto Condensed"/>
                <a:sym typeface="Roboto Condensed"/>
              </a:rPr>
              <a:t>Modelo VAR</a:t>
            </a:r>
          </a:p>
          <a:p>
            <a:pPr>
              <a:buClr>
                <a:schemeClr val="accent2"/>
              </a:buClr>
              <a:buSzPct val="25000"/>
            </a:pPr>
            <a:r>
              <a:rPr lang="es-EC" sz="2000" b="1" dirty="0">
                <a:solidFill>
                  <a:schemeClr val="tx1"/>
                </a:solidFill>
                <a:latin typeface="Century Gothic" panose="020B0502020202020204" pitchFamily="34" charset="0"/>
                <a:ea typeface="Roboto Condensed"/>
                <a:cs typeface="Roboto Condensed"/>
                <a:sym typeface="Roboto Condensed"/>
              </a:rPr>
              <a:t>Es importante considerar el rezago de la variable liquidez y precio del petróleo.</a:t>
            </a:r>
            <a:endParaRPr lang="en-US" sz="2000" b="1" dirty="0">
              <a:solidFill>
                <a:schemeClr val="tx1"/>
              </a:solidFill>
              <a:latin typeface="Century Gothic" panose="020B0502020202020204" pitchFamily="34" charset="0"/>
              <a:ea typeface="Roboto Condensed"/>
              <a:cs typeface="Roboto Condensed"/>
              <a:sym typeface="Roboto Condensed"/>
            </a:endParaRPr>
          </a:p>
          <a:p>
            <a:pPr>
              <a:spcBef>
                <a:spcPts val="150"/>
              </a:spcBef>
              <a:buClr>
                <a:srgbClr val="7F7F7F"/>
              </a:buClr>
              <a:buSzPct val="25000"/>
            </a:pPr>
            <a:endParaRPr lang="es-EC" sz="1600" b="1" dirty="0">
              <a:solidFill>
                <a:srgbClr val="7F7F7F"/>
              </a:solidFill>
              <a:latin typeface="Century Gothic" panose="020B0502020202020204" pitchFamily="34" charset="0"/>
              <a:ea typeface="Roboto Condensed"/>
              <a:cs typeface="Roboto Condensed"/>
              <a:sym typeface="Roboto Condensed"/>
            </a:endParaRPr>
          </a:p>
          <a:p>
            <a:pPr>
              <a:spcBef>
                <a:spcPts val="150"/>
              </a:spcBef>
              <a:buClr>
                <a:srgbClr val="7F7F7F"/>
              </a:buClr>
              <a:buSzPct val="25000"/>
            </a:pPr>
            <a:endParaRPr lang="en-US" sz="1100" dirty="0">
              <a:solidFill>
                <a:srgbClr val="7F7F7F"/>
              </a:solidFill>
              <a:latin typeface="Roboto Condensed"/>
              <a:ea typeface="Roboto Condensed"/>
              <a:cs typeface="Roboto Condensed"/>
              <a:sym typeface="Roboto Condensed"/>
            </a:endParaRPr>
          </a:p>
        </p:txBody>
      </p:sp>
      <p:grpSp>
        <p:nvGrpSpPr>
          <p:cNvPr id="82" name="Shape 56"/>
          <p:cNvGrpSpPr/>
          <p:nvPr/>
        </p:nvGrpSpPr>
        <p:grpSpPr>
          <a:xfrm>
            <a:off x="330254" y="4560800"/>
            <a:ext cx="790860" cy="775730"/>
            <a:chOff x="2384823" y="1443191"/>
            <a:chExt cx="811989" cy="856938"/>
          </a:xfrm>
        </p:grpSpPr>
        <p:sp>
          <p:nvSpPr>
            <p:cNvPr id="83" name="Shape 57"/>
            <p:cNvSpPr/>
            <p:nvPr/>
          </p:nvSpPr>
          <p:spPr>
            <a:xfrm rot="8076719">
              <a:off x="2503730" y="1607047"/>
              <a:ext cx="574175" cy="574175"/>
            </a:xfrm>
            <a:prstGeom prst="roundRect">
              <a:avLst>
                <a:gd name="adj" fmla="val 16667"/>
              </a:avLst>
            </a:prstGeom>
            <a:solidFill>
              <a:schemeClr val="accent3">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4" name="Shape 58"/>
            <p:cNvSpPr/>
            <p:nvPr/>
          </p:nvSpPr>
          <p:spPr>
            <a:xfrm rot="8076719">
              <a:off x="2503729" y="1562097"/>
              <a:ext cx="574175" cy="574175"/>
            </a:xfrm>
            <a:prstGeom prst="roundRect">
              <a:avLst>
                <a:gd name="adj" fmla="val 16667"/>
              </a:avLst>
            </a:prstGeom>
            <a:solidFill>
              <a:schemeClr val="accent3"/>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5" name="Shape 5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7</a:t>
              </a:r>
            </a:p>
          </p:txBody>
        </p:sp>
      </p:grpSp>
      <mc:AlternateContent xmlns:mc="http://schemas.openxmlformats.org/markup-compatibility/2006" xmlns:a14="http://schemas.microsoft.com/office/drawing/2010/main">
        <mc:Choice Requires="a14">
          <p:sp>
            <p:nvSpPr>
              <p:cNvPr id="86" name="Shape 60"/>
              <p:cNvSpPr txBox="1"/>
              <p:nvPr/>
            </p:nvSpPr>
            <p:spPr>
              <a:xfrm flipH="1">
                <a:off x="1326230" y="4462137"/>
                <a:ext cx="7748924" cy="1785619"/>
              </a:xfrm>
              <a:prstGeom prst="rect">
                <a:avLst/>
              </a:prstGeom>
              <a:noFill/>
              <a:ln>
                <a:noFill/>
              </a:ln>
            </p:spPr>
            <p:txBody>
              <a:bodyPr lIns="0" tIns="0" rIns="0" bIns="0" anchor="t" anchorCtr="0">
                <a:noAutofit/>
              </a:bodyPr>
              <a:lstStyle/>
              <a:p>
                <a:pPr algn="just">
                  <a:buClr>
                    <a:schemeClr val="accent3"/>
                  </a:buClr>
                  <a:buSzPct val="25000"/>
                </a:pPr>
                <a:r>
                  <a:rPr lang="es-EC" sz="2000" b="1" dirty="0">
                    <a:solidFill>
                      <a:schemeClr val="accent3"/>
                    </a:solidFill>
                    <a:latin typeface="Century Gothic" panose="020B0502020202020204" pitchFamily="34" charset="0"/>
                    <a:ea typeface="Roboto Condensed"/>
                    <a:cs typeface="Roboto Condensed"/>
                    <a:sym typeface="Roboto Condensed"/>
                  </a:rPr>
                  <a:t>Distribución Burr</a:t>
                </a:r>
              </a:p>
              <a:p>
                <a:pPr algn="just">
                  <a:buClr>
                    <a:schemeClr val="accent3"/>
                  </a:buClr>
                  <a:buSzPct val="25000"/>
                </a:pPr>
                <a:r>
                  <a:rPr lang="es-ES" sz="1800" b="1" dirty="0">
                    <a:solidFill>
                      <a:schemeClr val="tx1"/>
                    </a:solidFill>
                    <a:latin typeface="Century Gothic" panose="020B0502020202020204" pitchFamily="34" charset="0"/>
                  </a:rPr>
                  <a:t>Los parámetros de la regresión lineal que relacionan el volumen de crédito comercial con los activos, empleando la distribución Burr son </a:t>
                </a:r>
                <a14:m>
                  <m:oMath xmlns:m="http://schemas.openxmlformats.org/officeDocument/2006/math">
                    <m:sSub>
                      <m:sSubPr>
                        <m:ctrlPr>
                          <a:rPr lang="es-EC" sz="1800" b="1" i="1">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𝜷</m:t>
                        </m:r>
                      </m:e>
                      <m:sub>
                        <m:r>
                          <a:rPr lang="es-ES" sz="1800" b="1" i="1">
                            <a:solidFill>
                              <a:schemeClr val="tx1"/>
                            </a:solidFill>
                            <a:latin typeface="Cambria Math" panose="02040503050406030204" pitchFamily="18" charset="0"/>
                          </a:rPr>
                          <m:t>𝟎</m:t>
                        </m:r>
                      </m:sub>
                    </m:sSub>
                    <m:r>
                      <a:rPr lang="es-ES" sz="1800" b="1" i="1">
                        <a:solidFill>
                          <a:schemeClr val="tx1"/>
                        </a:solidFill>
                        <a:latin typeface="Cambria Math" panose="02040503050406030204" pitchFamily="18" charset="0"/>
                      </a:rPr>
                      <m:t>=  </m:t>
                    </m:r>
                  </m:oMath>
                </a14:m>
                <a:r>
                  <a:rPr lang="es-ES" sz="1800" b="1" dirty="0">
                    <a:solidFill>
                      <a:schemeClr val="tx1"/>
                    </a:solidFill>
                    <a:latin typeface="Century Gothic" panose="020B0502020202020204" pitchFamily="34" charset="0"/>
                  </a:rPr>
                  <a:t>-5.415096e+07   </a:t>
                </a:r>
                <a14:m>
                  <m:oMath xmlns:m="http://schemas.openxmlformats.org/officeDocument/2006/math">
                    <m:sSub>
                      <m:sSubPr>
                        <m:ctrlPr>
                          <a:rPr lang="es-EC" sz="1800" b="1" i="1">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𝑩</m:t>
                        </m:r>
                      </m:e>
                      <m:sub>
                        <m:r>
                          <a:rPr lang="es-ES" sz="1800" b="1" i="1">
                            <a:solidFill>
                              <a:schemeClr val="tx1"/>
                            </a:solidFill>
                            <a:latin typeface="Cambria Math" panose="02040503050406030204" pitchFamily="18" charset="0"/>
                          </a:rPr>
                          <m:t>𝟏</m:t>
                        </m:r>
                      </m:sub>
                    </m:sSub>
                    <m:r>
                      <a:rPr lang="es-ES" sz="1800" b="1" i="1">
                        <a:solidFill>
                          <a:schemeClr val="tx1"/>
                        </a:solidFill>
                        <a:latin typeface="Cambria Math" panose="02040503050406030204" pitchFamily="18" charset="0"/>
                      </a:rPr>
                      <m:t>=</m:t>
                    </m:r>
                  </m:oMath>
                </a14:m>
                <a:r>
                  <a:rPr lang="es-ES" sz="1800" b="1" dirty="0">
                    <a:solidFill>
                      <a:schemeClr val="tx1"/>
                    </a:solidFill>
                    <a:latin typeface="Century Gothic" panose="020B0502020202020204" pitchFamily="34" charset="0"/>
                  </a:rPr>
                  <a:t>5.541651e+01, lo cual indica que los datos se distribuyen Burr, por lo que existe evidencia de  valores extremos </a:t>
                </a:r>
                <a:endParaRPr lang="es-EC" sz="1800" b="1" dirty="0">
                  <a:solidFill>
                    <a:schemeClr val="tx1"/>
                  </a:solidFill>
                  <a:latin typeface="Century Gothic" panose="020B0502020202020204" pitchFamily="34" charset="0"/>
                  <a:ea typeface="Roboto Condensed"/>
                  <a:cs typeface="Roboto Condensed"/>
                  <a:sym typeface="Roboto Condensed"/>
                </a:endParaRPr>
              </a:p>
              <a:p>
                <a:pPr algn="just">
                  <a:buClr>
                    <a:schemeClr val="accent3"/>
                  </a:buClr>
                  <a:buSzPct val="25000"/>
                </a:pPr>
                <a:r>
                  <a:rPr lang="es-EC" sz="2000" b="1" dirty="0">
                    <a:solidFill>
                      <a:schemeClr val="tx1"/>
                    </a:solidFill>
                    <a:latin typeface="Century Gothic" panose="020B0502020202020204" pitchFamily="34" charset="0"/>
                    <a:ea typeface="Roboto Condensed"/>
                    <a:cs typeface="Roboto Condensed"/>
                    <a:sym typeface="Roboto Condensed"/>
                  </a:rPr>
                  <a:t>   </a:t>
                </a:r>
                <a:endParaRPr lang="en-US" sz="2000" b="1" dirty="0">
                  <a:solidFill>
                    <a:schemeClr val="tx1"/>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endParaRPr lang="es-EC" sz="1600" b="1" dirty="0">
                  <a:solidFill>
                    <a:schemeClr val="tx1"/>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r>
                  <a:rPr lang="en-US" sz="1600" b="1" dirty="0">
                    <a:solidFill>
                      <a:srgbClr val="7F7F7F"/>
                    </a:solidFill>
                    <a:latin typeface="Century Gothic" panose="020B0502020202020204" pitchFamily="34" charset="0"/>
                    <a:ea typeface="Roboto Condensed"/>
                    <a:cs typeface="Roboto Condensed"/>
                    <a:sym typeface="Roboto Condensed"/>
                  </a:rPr>
                  <a:t>.</a:t>
                </a:r>
              </a:p>
            </p:txBody>
          </p:sp>
        </mc:Choice>
        <mc:Fallback xmlns="">
          <p:sp>
            <p:nvSpPr>
              <p:cNvPr id="86" name="Shape 60"/>
              <p:cNvSpPr txBox="1">
                <a:spLocks noRot="1" noChangeAspect="1" noMove="1" noResize="1" noEditPoints="1" noAdjustHandles="1" noChangeArrowheads="1" noChangeShapeType="1" noTextEdit="1"/>
              </p:cNvSpPr>
              <p:nvPr/>
            </p:nvSpPr>
            <p:spPr>
              <a:xfrm flipH="1">
                <a:off x="1326230" y="4462137"/>
                <a:ext cx="7748924" cy="1785619"/>
              </a:xfrm>
              <a:prstGeom prst="rect">
                <a:avLst/>
              </a:prstGeom>
              <a:blipFill>
                <a:blip r:embed="rId3"/>
                <a:stretch>
                  <a:fillRect l="-2046" t="-4437" r="-1810" b="-32423"/>
                </a:stretch>
              </a:blipFill>
              <a:ln>
                <a:noFill/>
              </a:ln>
            </p:spPr>
            <p:txBody>
              <a:bodyPr/>
              <a:lstStyle/>
              <a:p>
                <a:r>
                  <a:rPr lang="es-EC">
                    <a:noFill/>
                  </a:rPr>
                  <a:t> </a:t>
                </a:r>
              </a:p>
            </p:txBody>
          </p:sp>
        </mc:Fallback>
      </mc:AlternateContent>
      <p:pic>
        <p:nvPicPr>
          <p:cNvPr id="9218" name="Picture 2" descr="Set diseño plano iconos de comercio empresarial. Ilustración vectorial concepto Foto de archivo - 34278734">
            <a:extLst>
              <a:ext uri="{FF2B5EF4-FFF2-40B4-BE49-F238E27FC236}">
                <a16:creationId xmlns:a16="http://schemas.microsoft.com/office/drawing/2014/main" xmlns="" id="{81C5195F-C297-4F1E-AEC1-5D0F955608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00" t="67195" r="33536" b="-3182"/>
          <a:stretch/>
        </p:blipFill>
        <p:spPr bwMode="auto">
          <a:xfrm>
            <a:off x="1309065" y="3199865"/>
            <a:ext cx="1738042" cy="101492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82">
            <a:extLst>
              <a:ext uri="{FF2B5EF4-FFF2-40B4-BE49-F238E27FC236}">
                <a16:creationId xmlns:a16="http://schemas.microsoft.com/office/drawing/2014/main" xmlns="" id="{A37113A2-2345-483D-93B0-D6109742D4FA}"/>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21" name="Imagen 20">
            <a:extLst>
              <a:ext uri="{FF2B5EF4-FFF2-40B4-BE49-F238E27FC236}">
                <a16:creationId xmlns:a16="http://schemas.microsoft.com/office/drawing/2014/main" xmlns="" id="{BCBBE1F1-F8E9-40B8-B551-E74FE6E883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00071" y="1494330"/>
            <a:ext cx="1654968" cy="1621757"/>
          </a:xfrm>
          <a:prstGeom prst="rect">
            <a:avLst/>
          </a:prstGeom>
          <a:noFill/>
          <a:ln>
            <a:noFill/>
          </a:ln>
        </p:spPr>
      </p:pic>
    </p:spTree>
    <p:extLst>
      <p:ext uri="{BB962C8B-B14F-4D97-AF65-F5344CB8AC3E}">
        <p14:creationId xmlns:p14="http://schemas.microsoft.com/office/powerpoint/2010/main" val="393382229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3250"/>
                                        <p:tgtEl>
                                          <p:spTgt spid="42"/>
                                        </p:tgtEl>
                                      </p:cBhvr>
                                    </p:animEffect>
                                  </p:childTnLst>
                                </p:cTn>
                              </p:par>
                            </p:childTnLst>
                          </p:cTn>
                        </p:par>
                        <p:par>
                          <p:cTn id="12" fill="hold">
                            <p:stCondLst>
                              <p:cond delay="375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425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3750"/>
                                        <p:tgtEl>
                                          <p:spTgt spid="8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4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37" name="Shape 141"/>
          <p:cNvSpPr txBox="1">
            <a:spLocks noGrp="1"/>
          </p:cNvSpPr>
          <p:nvPr>
            <p:ph type="title"/>
          </p:nvPr>
        </p:nvSpPr>
        <p:spPr>
          <a:xfrm>
            <a:off x="1326234" y="624940"/>
            <a:ext cx="7748925" cy="648473"/>
          </a:xfrm>
          <a:prstGeom prst="rect">
            <a:avLst/>
          </a:prstGeom>
          <a:noFill/>
          <a:ln>
            <a:noFill/>
          </a:ln>
        </p:spPr>
        <p:txBody>
          <a:bodyPr lIns="68550" tIns="68550" rIns="68550" bIns="68550" anchor="ctr" anchorCtr="0">
            <a:noAutofit/>
          </a:bodyPr>
          <a:lstStyle/>
          <a:p>
            <a:pPr>
              <a:buSzPct val="25000"/>
            </a:pPr>
            <a:r>
              <a:rPr lang="es-ES" sz="4400" dirty="0">
                <a:solidFill>
                  <a:schemeClr val="accent1"/>
                </a:solidFill>
              </a:rPr>
              <a:t>RECOMENDACIONES</a:t>
            </a:r>
            <a:r>
              <a:rPr lang="es-EC" sz="4400" dirty="0">
                <a:solidFill>
                  <a:schemeClr val="accent1"/>
                </a:solidFill>
              </a:rPr>
              <a:t> </a:t>
            </a:r>
          </a:p>
        </p:txBody>
      </p:sp>
      <p:grpSp>
        <p:nvGrpSpPr>
          <p:cNvPr id="38" name="Shape 46"/>
          <p:cNvGrpSpPr/>
          <p:nvPr/>
        </p:nvGrpSpPr>
        <p:grpSpPr>
          <a:xfrm>
            <a:off x="275397" y="1681183"/>
            <a:ext cx="860791" cy="844377"/>
            <a:chOff x="2384823" y="1443191"/>
            <a:chExt cx="811989" cy="856938"/>
          </a:xfrm>
        </p:grpSpPr>
        <p:sp>
          <p:nvSpPr>
            <p:cNvPr id="39" name="Shape 47"/>
            <p:cNvSpPr/>
            <p:nvPr/>
          </p:nvSpPr>
          <p:spPr>
            <a:xfrm rot="8076719">
              <a:off x="2503730" y="1607047"/>
              <a:ext cx="574175" cy="574175"/>
            </a:xfrm>
            <a:prstGeom prst="roundRect">
              <a:avLst>
                <a:gd name="adj" fmla="val 16667"/>
              </a:avLst>
            </a:prstGeom>
            <a:solidFill>
              <a:schemeClr val="accent1">
                <a:alpha val="80000"/>
              </a:schemeClr>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0" name="Shape 48"/>
            <p:cNvSpPr/>
            <p:nvPr/>
          </p:nvSpPr>
          <p:spPr>
            <a:xfrm rot="8076719">
              <a:off x="2503729" y="1562097"/>
              <a:ext cx="574175" cy="574175"/>
            </a:xfrm>
            <a:prstGeom prst="roundRect">
              <a:avLst>
                <a:gd name="adj" fmla="val 16667"/>
              </a:avLst>
            </a:prstGeom>
            <a:solidFill>
              <a:schemeClr val="accent1"/>
            </a:solidFill>
            <a:ln>
              <a:noFill/>
            </a:ln>
          </p:spPr>
          <p:txBody>
            <a:bodyPr lIns="68550" tIns="34275" rIns="68550" bIns="34275" anchor="ctr" anchorCtr="0">
              <a:noAutofit/>
            </a:bodyPr>
            <a:lstStyle/>
            <a:p>
              <a:pPr algn="ctr">
                <a:buClr>
                  <a:srgbClr val="000000"/>
                </a:buClr>
              </a:pPr>
              <a:endParaRPr sz="1350">
                <a:solidFill>
                  <a:schemeClr val="lt1"/>
                </a:solidFill>
                <a:latin typeface="Roboto Condensed"/>
                <a:ea typeface="Roboto Condensed"/>
                <a:cs typeface="Roboto Condensed"/>
                <a:sym typeface="Roboto Condensed"/>
              </a:endParaRPr>
            </a:p>
          </p:txBody>
        </p:sp>
        <p:sp>
          <p:nvSpPr>
            <p:cNvPr id="41" name="Shape 4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a:solidFill>
                    <a:schemeClr val="lt1"/>
                  </a:solidFill>
                  <a:latin typeface="Roboto Condensed"/>
                  <a:ea typeface="Roboto Condensed"/>
                  <a:cs typeface="Roboto Condensed"/>
                  <a:sym typeface="Roboto Condensed"/>
                </a:rPr>
                <a:t>01</a:t>
              </a:r>
            </a:p>
          </p:txBody>
        </p:sp>
      </p:grpSp>
      <p:sp>
        <p:nvSpPr>
          <p:cNvPr id="42" name="Shape 50"/>
          <p:cNvSpPr txBox="1"/>
          <p:nvPr/>
        </p:nvSpPr>
        <p:spPr>
          <a:xfrm flipH="1">
            <a:off x="3278516" y="1398204"/>
            <a:ext cx="5796642" cy="1257569"/>
          </a:xfrm>
          <a:prstGeom prst="rect">
            <a:avLst/>
          </a:prstGeom>
          <a:noFill/>
          <a:ln>
            <a:noFill/>
          </a:ln>
        </p:spPr>
        <p:txBody>
          <a:bodyPr lIns="0" tIns="0" rIns="0" bIns="0" anchor="t" anchorCtr="0">
            <a:noAutofit/>
          </a:bodyPr>
          <a:lstStyle/>
          <a:p>
            <a:pPr algn="just">
              <a:buClr>
                <a:schemeClr val="accent1"/>
              </a:buClr>
              <a:buSzPct val="25000"/>
            </a:pPr>
            <a:r>
              <a:rPr lang="es-EC" sz="2000" b="1" dirty="0">
                <a:solidFill>
                  <a:schemeClr val="accent1"/>
                </a:solidFill>
                <a:latin typeface="Century Gothic" panose="020B0502020202020204" pitchFamily="34" charset="0"/>
                <a:ea typeface="Roboto Condensed"/>
                <a:cs typeface="Roboto Condensed"/>
                <a:sym typeface="Roboto Condensed"/>
              </a:rPr>
              <a:t>Bancos.- </a:t>
            </a:r>
            <a:r>
              <a:rPr lang="es-EC" sz="1600" b="1" dirty="0">
                <a:solidFill>
                  <a:schemeClr val="tx1"/>
                </a:solidFill>
                <a:latin typeface="Century Gothic" panose="020B0502020202020204" pitchFamily="34" charset="0"/>
                <a:ea typeface="Roboto Condensed"/>
                <a:cs typeface="Roboto Condensed"/>
                <a:sym typeface="Roboto Condensed"/>
              </a:rPr>
              <a:t>Contar con información histórica y presente sobre asuntos políticos, sociales, económicos, científicos y tecnológicos, para que los bancos refresquen sus métodos y procedimientos en especial en temas crediticios.</a:t>
            </a:r>
          </a:p>
        </p:txBody>
      </p:sp>
      <p:grpSp>
        <p:nvGrpSpPr>
          <p:cNvPr id="44" name="Shape 51"/>
          <p:cNvGrpSpPr/>
          <p:nvPr/>
        </p:nvGrpSpPr>
        <p:grpSpPr>
          <a:xfrm flipH="1">
            <a:off x="290469" y="2952687"/>
            <a:ext cx="815021" cy="808792"/>
            <a:chOff x="2384823" y="1443191"/>
            <a:chExt cx="811989" cy="856938"/>
          </a:xfrm>
        </p:grpSpPr>
        <p:sp>
          <p:nvSpPr>
            <p:cNvPr id="45" name="Shape 52"/>
            <p:cNvSpPr/>
            <p:nvPr/>
          </p:nvSpPr>
          <p:spPr>
            <a:xfrm rot="8076719">
              <a:off x="2503730" y="1607047"/>
              <a:ext cx="574175" cy="574175"/>
            </a:xfrm>
            <a:prstGeom prst="roundRect">
              <a:avLst>
                <a:gd name="adj" fmla="val 16667"/>
              </a:avLst>
            </a:prstGeom>
            <a:solidFill>
              <a:schemeClr val="accent2">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8" name="Shape 53"/>
            <p:cNvSpPr/>
            <p:nvPr/>
          </p:nvSpPr>
          <p:spPr>
            <a:xfrm rot="8076719">
              <a:off x="2503729" y="1562097"/>
              <a:ext cx="574175" cy="574175"/>
            </a:xfrm>
            <a:prstGeom prst="roundRect">
              <a:avLst>
                <a:gd name="adj" fmla="val 16667"/>
              </a:avLst>
            </a:prstGeom>
            <a:solidFill>
              <a:schemeClr val="accent2"/>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79" name="Shape 54"/>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02</a:t>
              </a:r>
            </a:p>
          </p:txBody>
        </p:sp>
      </p:grpSp>
      <p:sp>
        <p:nvSpPr>
          <p:cNvPr id="80" name="Shape 55"/>
          <p:cNvSpPr txBox="1"/>
          <p:nvPr/>
        </p:nvSpPr>
        <p:spPr>
          <a:xfrm>
            <a:off x="3278517" y="2719179"/>
            <a:ext cx="5796642" cy="1018684"/>
          </a:xfrm>
          <a:prstGeom prst="rect">
            <a:avLst/>
          </a:prstGeom>
          <a:noFill/>
          <a:ln>
            <a:noFill/>
          </a:ln>
        </p:spPr>
        <p:txBody>
          <a:bodyPr lIns="0" tIns="0" rIns="0" bIns="0" anchor="t" anchorCtr="0">
            <a:noAutofit/>
          </a:bodyPr>
          <a:lstStyle/>
          <a:p>
            <a:pPr algn="just">
              <a:buClr>
                <a:schemeClr val="accent2"/>
              </a:buClr>
              <a:buSzPct val="25000"/>
            </a:pPr>
            <a:r>
              <a:rPr lang="es-EC" sz="2000" b="1" dirty="0">
                <a:solidFill>
                  <a:schemeClr val="accent2"/>
                </a:solidFill>
                <a:latin typeface="Century Gothic" panose="020B0502020202020204" pitchFamily="34" charset="0"/>
                <a:ea typeface="Roboto Condensed"/>
                <a:cs typeface="Roboto Condensed"/>
                <a:sym typeface="Roboto Condensed"/>
              </a:rPr>
              <a:t>Acuerdos.-</a:t>
            </a:r>
            <a:r>
              <a:rPr lang="es-EC" sz="1600" b="1" dirty="0">
                <a:solidFill>
                  <a:schemeClr val="tx1"/>
                </a:solidFill>
                <a:latin typeface="Century Gothic" panose="020B0502020202020204" pitchFamily="34" charset="0"/>
                <a:ea typeface="Roboto Condensed"/>
                <a:cs typeface="Roboto Condensed"/>
                <a:sym typeface="Roboto Condensed"/>
              </a:rPr>
              <a:t>Aceptar las sugerencias de los acuerdos de Basilea en lo que se refiere a la cantidad mínima de capital y la introducción de modelos matemáticos para afrontar riesgos de crédito</a:t>
            </a:r>
          </a:p>
          <a:p>
            <a:pPr>
              <a:spcBef>
                <a:spcPts val="150"/>
              </a:spcBef>
              <a:buClr>
                <a:srgbClr val="7F7F7F"/>
              </a:buClr>
              <a:buSzPct val="25000"/>
            </a:pPr>
            <a:endParaRPr lang="en-US" sz="1100" dirty="0">
              <a:solidFill>
                <a:srgbClr val="7F7F7F"/>
              </a:solidFill>
              <a:latin typeface="Roboto Condensed"/>
              <a:ea typeface="Roboto Condensed"/>
              <a:cs typeface="Roboto Condensed"/>
              <a:sym typeface="Roboto Condensed"/>
            </a:endParaRPr>
          </a:p>
        </p:txBody>
      </p:sp>
      <p:grpSp>
        <p:nvGrpSpPr>
          <p:cNvPr id="82" name="Shape 56"/>
          <p:cNvGrpSpPr/>
          <p:nvPr/>
        </p:nvGrpSpPr>
        <p:grpSpPr>
          <a:xfrm>
            <a:off x="302550" y="4187855"/>
            <a:ext cx="790860" cy="775730"/>
            <a:chOff x="2384823" y="1443191"/>
            <a:chExt cx="811989" cy="856938"/>
          </a:xfrm>
        </p:grpSpPr>
        <p:sp>
          <p:nvSpPr>
            <p:cNvPr id="83" name="Shape 57"/>
            <p:cNvSpPr/>
            <p:nvPr/>
          </p:nvSpPr>
          <p:spPr>
            <a:xfrm rot="8076719">
              <a:off x="2503730" y="1607047"/>
              <a:ext cx="574175" cy="574175"/>
            </a:xfrm>
            <a:prstGeom prst="roundRect">
              <a:avLst>
                <a:gd name="adj" fmla="val 16667"/>
              </a:avLst>
            </a:prstGeom>
            <a:solidFill>
              <a:schemeClr val="accent3">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4" name="Shape 58"/>
            <p:cNvSpPr/>
            <p:nvPr/>
          </p:nvSpPr>
          <p:spPr>
            <a:xfrm rot="8076719">
              <a:off x="2503729" y="1562097"/>
              <a:ext cx="574175" cy="574175"/>
            </a:xfrm>
            <a:prstGeom prst="roundRect">
              <a:avLst>
                <a:gd name="adj" fmla="val 16667"/>
              </a:avLst>
            </a:prstGeom>
            <a:solidFill>
              <a:schemeClr val="accent3"/>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85" name="Shape 59"/>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dirty="0">
                  <a:solidFill>
                    <a:schemeClr val="lt1"/>
                  </a:solidFill>
                  <a:latin typeface="Roboto Condensed"/>
                  <a:ea typeface="Roboto Condensed"/>
                  <a:cs typeface="Roboto Condensed"/>
                  <a:sym typeface="Roboto Condensed"/>
                </a:rPr>
                <a:t>03</a:t>
              </a:r>
            </a:p>
          </p:txBody>
        </p:sp>
      </p:grpSp>
      <p:sp>
        <p:nvSpPr>
          <p:cNvPr id="86" name="Shape 60"/>
          <p:cNvSpPr txBox="1"/>
          <p:nvPr/>
        </p:nvSpPr>
        <p:spPr>
          <a:xfrm flipH="1">
            <a:off x="3278516" y="3945549"/>
            <a:ext cx="6011257" cy="1362746"/>
          </a:xfrm>
          <a:prstGeom prst="rect">
            <a:avLst/>
          </a:prstGeom>
          <a:noFill/>
          <a:ln>
            <a:noFill/>
          </a:ln>
        </p:spPr>
        <p:txBody>
          <a:bodyPr lIns="0" tIns="0" rIns="0" bIns="0" anchor="t" anchorCtr="0">
            <a:noAutofit/>
          </a:bodyPr>
          <a:lstStyle/>
          <a:p>
            <a:pPr algn="just">
              <a:buClr>
                <a:schemeClr val="accent3"/>
              </a:buClr>
              <a:buSzPct val="25000"/>
            </a:pPr>
            <a:r>
              <a:rPr lang="es-EC" sz="2000" b="1" dirty="0">
                <a:solidFill>
                  <a:schemeClr val="accent3"/>
                </a:solidFill>
                <a:latin typeface="Century Gothic" panose="020B0502020202020204" pitchFamily="34" charset="0"/>
                <a:ea typeface="Roboto Condensed"/>
                <a:cs typeface="Roboto Condensed"/>
                <a:sym typeface="Roboto Condensed"/>
              </a:rPr>
              <a:t>Control </a:t>
            </a:r>
            <a:endParaRPr lang="en-US" sz="2000" b="1" dirty="0">
              <a:solidFill>
                <a:schemeClr val="accent3"/>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Los procesos y operaciones de los sistemas bancarios deben tener un control más estricto para evitar quiebras, salvatajes y feriados bancarios. La institución creada para este fin debe ser autónoma, transparente e insobornable </a:t>
            </a:r>
          </a:p>
          <a:p>
            <a:pPr algn="just">
              <a:spcBef>
                <a:spcPts val="150"/>
              </a:spcBef>
              <a:buClr>
                <a:srgbClr val="7F7F7F"/>
              </a:buClr>
              <a:buSzPct val="25000"/>
            </a:pPr>
            <a:r>
              <a:rPr lang="en-US" sz="1600" b="1" dirty="0">
                <a:solidFill>
                  <a:srgbClr val="7F7F7F"/>
                </a:solidFill>
                <a:latin typeface="Century Gothic" panose="020B0502020202020204" pitchFamily="34" charset="0"/>
                <a:ea typeface="Roboto Condensed"/>
                <a:cs typeface="Roboto Condensed"/>
                <a:sym typeface="Roboto Condensed"/>
              </a:rPr>
              <a:t>.</a:t>
            </a:r>
          </a:p>
        </p:txBody>
      </p:sp>
      <p:grpSp>
        <p:nvGrpSpPr>
          <p:cNvPr id="88" name="Shape 61"/>
          <p:cNvGrpSpPr/>
          <p:nvPr/>
        </p:nvGrpSpPr>
        <p:grpSpPr>
          <a:xfrm flipH="1">
            <a:off x="317719" y="5270227"/>
            <a:ext cx="776144" cy="830371"/>
            <a:chOff x="2384823" y="1443191"/>
            <a:chExt cx="811989" cy="856938"/>
          </a:xfrm>
        </p:grpSpPr>
        <p:sp>
          <p:nvSpPr>
            <p:cNvPr id="89" name="Shape 62"/>
            <p:cNvSpPr/>
            <p:nvPr/>
          </p:nvSpPr>
          <p:spPr>
            <a:xfrm rot="8076719">
              <a:off x="2503730" y="1607047"/>
              <a:ext cx="574175" cy="574175"/>
            </a:xfrm>
            <a:prstGeom prst="roundRect">
              <a:avLst>
                <a:gd name="adj" fmla="val 16667"/>
              </a:avLst>
            </a:prstGeom>
            <a:solidFill>
              <a:schemeClr val="accent4">
                <a:alpha val="80000"/>
              </a:schemeClr>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90" name="Shape 63"/>
            <p:cNvSpPr/>
            <p:nvPr/>
          </p:nvSpPr>
          <p:spPr>
            <a:xfrm rot="8076719">
              <a:off x="2503729" y="1562097"/>
              <a:ext cx="574175" cy="574175"/>
            </a:xfrm>
            <a:prstGeom prst="roundRect">
              <a:avLst>
                <a:gd name="adj" fmla="val 16667"/>
              </a:avLst>
            </a:prstGeom>
            <a:solidFill>
              <a:schemeClr val="accent4"/>
            </a:solidFill>
            <a:ln>
              <a:noFill/>
            </a:ln>
          </p:spPr>
          <p:txBody>
            <a:bodyPr lIns="68550" tIns="34275" rIns="68550" bIns="34275" anchor="ctr" anchorCtr="0">
              <a:noAutofit/>
            </a:bodyPr>
            <a:lstStyle/>
            <a:p>
              <a:pPr algn="ctr">
                <a:buClr>
                  <a:srgbClr val="000000"/>
                </a:buClr>
              </a:pPr>
              <a:endParaRPr sz="1500">
                <a:solidFill>
                  <a:schemeClr val="lt1"/>
                </a:solidFill>
                <a:latin typeface="Roboto Condensed"/>
                <a:ea typeface="Roboto Condensed"/>
                <a:cs typeface="Roboto Condensed"/>
                <a:sym typeface="Roboto Condensed"/>
              </a:endParaRPr>
            </a:p>
          </p:txBody>
        </p:sp>
        <p:sp>
          <p:nvSpPr>
            <p:cNvPr id="91" name="Shape 64"/>
            <p:cNvSpPr txBox="1"/>
            <p:nvPr/>
          </p:nvSpPr>
          <p:spPr>
            <a:xfrm>
              <a:off x="2545397" y="1618354"/>
              <a:ext cx="490840" cy="461664"/>
            </a:xfrm>
            <a:prstGeom prst="rect">
              <a:avLst/>
            </a:prstGeom>
            <a:noFill/>
            <a:ln>
              <a:noFill/>
            </a:ln>
          </p:spPr>
          <p:txBody>
            <a:bodyPr lIns="68550" tIns="34275" rIns="68550" bIns="34275" anchor="ctr" anchorCtr="0">
              <a:noAutofit/>
            </a:bodyPr>
            <a:lstStyle/>
            <a:p>
              <a:pPr algn="ctr">
                <a:buClr>
                  <a:schemeClr val="lt1"/>
                </a:buClr>
                <a:buSzPct val="25000"/>
              </a:pPr>
              <a:r>
                <a:rPr lang="en-US" sz="1500" b="1">
                  <a:solidFill>
                    <a:schemeClr val="lt1"/>
                  </a:solidFill>
                  <a:latin typeface="Roboto Condensed"/>
                  <a:ea typeface="Roboto Condensed"/>
                  <a:cs typeface="Roboto Condensed"/>
                  <a:sym typeface="Roboto Condensed"/>
                </a:rPr>
                <a:t>04</a:t>
              </a:r>
            </a:p>
          </p:txBody>
        </p:sp>
      </p:grpSp>
      <p:sp>
        <p:nvSpPr>
          <p:cNvPr id="92" name="Shape 65"/>
          <p:cNvSpPr txBox="1"/>
          <p:nvPr/>
        </p:nvSpPr>
        <p:spPr>
          <a:xfrm>
            <a:off x="3278516" y="5423590"/>
            <a:ext cx="6011257" cy="976349"/>
          </a:xfrm>
          <a:prstGeom prst="rect">
            <a:avLst/>
          </a:prstGeom>
          <a:noFill/>
          <a:ln>
            <a:noFill/>
          </a:ln>
        </p:spPr>
        <p:txBody>
          <a:bodyPr lIns="0" tIns="0" rIns="0" bIns="0" anchor="t" anchorCtr="0">
            <a:noAutofit/>
          </a:bodyPr>
          <a:lstStyle/>
          <a:p>
            <a:pPr algn="just">
              <a:buClr>
                <a:schemeClr val="accent4"/>
              </a:buClr>
              <a:buSzPct val="25000"/>
            </a:pPr>
            <a:r>
              <a:rPr lang="en-US" sz="2000" b="1" dirty="0">
                <a:solidFill>
                  <a:schemeClr val="accent4"/>
                </a:solidFill>
                <a:latin typeface="Century Gothic" panose="020B0502020202020204" pitchFamily="34" charset="0"/>
                <a:ea typeface="Roboto Condensed"/>
                <a:cs typeface="Roboto Condensed"/>
                <a:sym typeface="Roboto Condensed"/>
              </a:rPr>
              <a:t>Tesis</a:t>
            </a:r>
          </a:p>
          <a:p>
            <a:pPr algn="just">
              <a:buClr>
                <a:schemeClr val="accent4"/>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Profundizar en el estudio de la búsqueda de parámetros con  distribuciones cuyos residuos no sigan una distribución normal.</a:t>
            </a:r>
            <a:endParaRPr lang="en-US" sz="1600" b="1" dirty="0">
              <a:solidFill>
                <a:schemeClr val="tx1"/>
              </a:solidFill>
              <a:latin typeface="Century Gothic" panose="020B0502020202020204" pitchFamily="34" charset="0"/>
              <a:ea typeface="Roboto Condensed"/>
              <a:cs typeface="Roboto Condensed"/>
              <a:sym typeface="Roboto Condensed"/>
            </a:endParaRPr>
          </a:p>
          <a:p>
            <a:pPr algn="just">
              <a:buClr>
                <a:schemeClr val="accent4"/>
              </a:buClr>
              <a:buSzPct val="25000"/>
            </a:pPr>
            <a:endParaRPr lang="en-US" sz="1600" b="1" dirty="0">
              <a:solidFill>
                <a:schemeClr val="accent4"/>
              </a:solidFill>
              <a:latin typeface="Century Gothic" panose="020B0502020202020204" pitchFamily="34" charset="0"/>
              <a:ea typeface="Roboto Condensed"/>
              <a:cs typeface="Roboto Condensed"/>
              <a:sym typeface="Roboto Condensed"/>
            </a:endParaRPr>
          </a:p>
          <a:p>
            <a:pPr algn="just">
              <a:buClr>
                <a:schemeClr val="accent4"/>
              </a:buClr>
              <a:buSzPct val="25000"/>
            </a:pPr>
            <a:endParaRPr lang="en-US" sz="1600" b="1" dirty="0">
              <a:solidFill>
                <a:schemeClr val="tx1"/>
              </a:solidFill>
              <a:latin typeface="Century Gothic" panose="020B0502020202020204" pitchFamily="34" charset="0"/>
              <a:ea typeface="Roboto Condensed"/>
              <a:cs typeface="Roboto Condensed"/>
              <a:sym typeface="Roboto Condensed"/>
            </a:endParaRPr>
          </a:p>
          <a:p>
            <a:pPr algn="just">
              <a:spcBef>
                <a:spcPts val="150"/>
              </a:spcBef>
              <a:buClr>
                <a:srgbClr val="7F7F7F"/>
              </a:buClr>
              <a:buSzPct val="25000"/>
            </a:pPr>
            <a:endParaRPr lang="es-EC" sz="1200" b="1" dirty="0">
              <a:solidFill>
                <a:srgbClr val="7F7F7F"/>
              </a:solidFill>
              <a:latin typeface="Century Gothic" panose="020B0502020202020204" pitchFamily="34" charset="0"/>
              <a:ea typeface="Roboto Condensed"/>
              <a:cs typeface="Roboto Condensed"/>
              <a:sym typeface="Roboto Condensed"/>
            </a:endParaRPr>
          </a:p>
        </p:txBody>
      </p:sp>
      <p:sp>
        <p:nvSpPr>
          <p:cNvPr id="2" name="Shape 82">
            <a:extLst>
              <a:ext uri="{FF2B5EF4-FFF2-40B4-BE49-F238E27FC236}">
                <a16:creationId xmlns:a16="http://schemas.microsoft.com/office/drawing/2014/main" xmlns="" id="{7163BD75-B795-4CD4-996D-A0FE7F1B00C9}"/>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28" name="Imagen 27" descr="Imagen que contiene medidor, reloj&#10;&#10;Descripción generada automáticamente">
            <a:extLst>
              <a:ext uri="{FF2B5EF4-FFF2-40B4-BE49-F238E27FC236}">
                <a16:creationId xmlns:a16="http://schemas.microsoft.com/office/drawing/2014/main" xmlns="" id="{5AA54480-7AFD-4DF1-B8F5-D54A78899ED8}"/>
              </a:ext>
            </a:extLst>
          </p:cNvPr>
          <p:cNvPicPr/>
          <p:nvPr/>
        </p:nvPicPr>
        <p:blipFill>
          <a:blip r:embed="rId3">
            <a:extLst>
              <a:ext uri="{28A0092B-C50C-407E-A947-70E740481C1C}">
                <a14:useLocalDpi xmlns:a14="http://schemas.microsoft.com/office/drawing/2010/main" val="0"/>
              </a:ext>
            </a:extLst>
          </a:blip>
          <a:stretch>
            <a:fillRect/>
          </a:stretch>
        </p:blipFill>
        <p:spPr>
          <a:xfrm>
            <a:off x="1425770" y="4291808"/>
            <a:ext cx="1710211" cy="901541"/>
          </a:xfrm>
          <a:prstGeom prst="rect">
            <a:avLst/>
          </a:prstGeom>
        </p:spPr>
      </p:pic>
      <p:pic>
        <p:nvPicPr>
          <p:cNvPr id="4098" name="Picture 2" descr="TU MESA DE DINERO: QUE ES EL COMITÉ DE BASILEA">
            <a:extLst>
              <a:ext uri="{FF2B5EF4-FFF2-40B4-BE49-F238E27FC236}">
                <a16:creationId xmlns:a16="http://schemas.microsoft.com/office/drawing/2014/main" xmlns="" id="{DF74B6F7-C88A-4C3D-951D-58840875D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61" t="-5004" r="13070" b="24772"/>
          <a:stretch/>
        </p:blipFill>
        <p:spPr bwMode="auto">
          <a:xfrm>
            <a:off x="1425769" y="2596444"/>
            <a:ext cx="1703653" cy="154729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istanciamiento social genera largas colas en bancos : Noticias Loja : La  Hora Noticias de Ecuador, sus provincias y el mundo">
            <a:extLst>
              <a:ext uri="{FF2B5EF4-FFF2-40B4-BE49-F238E27FC236}">
                <a16:creationId xmlns:a16="http://schemas.microsoft.com/office/drawing/2014/main" xmlns="" id="{C14F2BB4-295D-44F1-9DC2-A5838EF0A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102" y="1398204"/>
            <a:ext cx="1853155" cy="12575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15 herramientas para buscar viejos tuits en Twitter">
            <a:extLst>
              <a:ext uri="{FF2B5EF4-FFF2-40B4-BE49-F238E27FC236}">
                <a16:creationId xmlns:a16="http://schemas.microsoft.com/office/drawing/2014/main" xmlns="" id="{F885A829-0415-4602-9C12-E915BCEAD6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769" y="5358950"/>
            <a:ext cx="1703653" cy="100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2271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1500"/>
                                        <p:tgtEl>
                                          <p:spTgt spid="42"/>
                                        </p:tgtEl>
                                      </p:cBhvr>
                                    </p:animEffect>
                                  </p:childTnLst>
                                </p:cTn>
                              </p:par>
                            </p:childTnLst>
                          </p:cTn>
                        </p:par>
                        <p:par>
                          <p:cTn id="12" fill="hold">
                            <p:stCondLst>
                              <p:cond delay="12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2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11000"/>
                                        <p:tgtEl>
                                          <p:spTgt spid="80"/>
                                        </p:tgtEl>
                                      </p:cBhvr>
                                    </p:animEffect>
                                  </p:childTnLst>
                                </p:cTn>
                              </p:par>
                            </p:childTnLst>
                          </p:cTn>
                        </p:par>
                        <p:par>
                          <p:cTn id="20" fill="hold">
                            <p:stCondLst>
                              <p:cond delay="2350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400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4000"/>
                                        <p:tgtEl>
                                          <p:spTgt spid="86"/>
                                        </p:tgtEl>
                                      </p:cBhvr>
                                    </p:animEffect>
                                  </p:childTnLst>
                                </p:cTn>
                              </p:par>
                            </p:childTnLst>
                          </p:cTn>
                        </p:par>
                        <p:par>
                          <p:cTn id="28" fill="hold">
                            <p:stCondLst>
                              <p:cond delay="38000"/>
                            </p:stCondLst>
                            <p:childTnLst>
                              <p:par>
                                <p:cTn id="29" presetID="10" presetClass="entr" presetSubtype="0"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850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grpSp>
        <p:nvGrpSpPr>
          <p:cNvPr id="34" name="Shape 34"/>
          <p:cNvGrpSpPr/>
          <p:nvPr/>
        </p:nvGrpSpPr>
        <p:grpSpPr>
          <a:xfrm>
            <a:off x="676840" y="4298796"/>
            <a:ext cx="671512" cy="671513"/>
            <a:chOff x="376237" y="3328987"/>
            <a:chExt cx="671513" cy="671513"/>
          </a:xfrm>
        </p:grpSpPr>
        <p:sp>
          <p:nvSpPr>
            <p:cNvPr id="35" name="Shape 35"/>
            <p:cNvSpPr/>
            <p:nvPr/>
          </p:nvSpPr>
          <p:spPr>
            <a:xfrm>
              <a:off x="492125" y="3449637"/>
              <a:ext cx="292100" cy="58738"/>
            </a:xfrm>
            <a:custGeom>
              <a:avLst/>
              <a:gdLst/>
              <a:ahLst/>
              <a:cxnLst/>
              <a:rect l="0" t="0" r="0" b="0"/>
              <a:pathLst>
                <a:path w="120000" h="120000" extrusionOk="0">
                  <a:moveTo>
                    <a:pt x="107076" y="0"/>
                  </a:moveTo>
                  <a:cubicBezTo>
                    <a:pt x="11076" y="0"/>
                    <a:pt x="11076" y="0"/>
                    <a:pt x="11076" y="0"/>
                  </a:cubicBezTo>
                  <a:cubicBezTo>
                    <a:pt x="5538" y="0"/>
                    <a:pt x="0" y="27692"/>
                    <a:pt x="0" y="64615"/>
                  </a:cubicBezTo>
                  <a:cubicBezTo>
                    <a:pt x="0" y="92307"/>
                    <a:pt x="5538" y="120000"/>
                    <a:pt x="11076" y="120000"/>
                  </a:cubicBezTo>
                  <a:cubicBezTo>
                    <a:pt x="107076" y="120000"/>
                    <a:pt x="107076" y="120000"/>
                    <a:pt x="107076" y="120000"/>
                  </a:cubicBezTo>
                  <a:cubicBezTo>
                    <a:pt x="114461" y="120000"/>
                    <a:pt x="120000" y="92307"/>
                    <a:pt x="120000" y="64615"/>
                  </a:cubicBezTo>
                  <a:cubicBezTo>
                    <a:pt x="120000" y="27692"/>
                    <a:pt x="114461" y="0"/>
                    <a:pt x="107076" y="0"/>
                  </a:cubicBezTo>
                  <a:close/>
                  <a:moveTo>
                    <a:pt x="107076" y="0"/>
                  </a:moveTo>
                  <a:cubicBezTo>
                    <a:pt x="107076" y="0"/>
                    <a:pt x="107076" y="0"/>
                    <a:pt x="107076" y="0"/>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sp>
          <p:nvSpPr>
            <p:cNvPr id="36" name="Shape 36"/>
            <p:cNvSpPr/>
            <p:nvPr/>
          </p:nvSpPr>
          <p:spPr>
            <a:xfrm>
              <a:off x="492125" y="3562350"/>
              <a:ext cx="292100" cy="61913"/>
            </a:xfrm>
            <a:custGeom>
              <a:avLst/>
              <a:gdLst/>
              <a:ahLst/>
              <a:cxnLst/>
              <a:rect l="0" t="0" r="0" b="0"/>
              <a:pathLst>
                <a:path w="120000" h="120000" extrusionOk="0">
                  <a:moveTo>
                    <a:pt x="120000" y="59999"/>
                  </a:moveTo>
                  <a:cubicBezTo>
                    <a:pt x="120000" y="25714"/>
                    <a:pt x="114461" y="0"/>
                    <a:pt x="107076" y="0"/>
                  </a:cubicBezTo>
                  <a:cubicBezTo>
                    <a:pt x="11076" y="0"/>
                    <a:pt x="11076" y="0"/>
                    <a:pt x="11076" y="0"/>
                  </a:cubicBezTo>
                  <a:cubicBezTo>
                    <a:pt x="5538" y="0"/>
                    <a:pt x="0" y="25714"/>
                    <a:pt x="0" y="59999"/>
                  </a:cubicBezTo>
                  <a:cubicBezTo>
                    <a:pt x="0" y="94285"/>
                    <a:pt x="5538" y="119999"/>
                    <a:pt x="11076" y="119999"/>
                  </a:cubicBezTo>
                  <a:cubicBezTo>
                    <a:pt x="107076" y="119999"/>
                    <a:pt x="107076" y="119999"/>
                    <a:pt x="107076" y="119999"/>
                  </a:cubicBezTo>
                  <a:cubicBezTo>
                    <a:pt x="114461" y="119999"/>
                    <a:pt x="120000" y="94285"/>
                    <a:pt x="120000" y="59999"/>
                  </a:cubicBezTo>
                  <a:close/>
                  <a:moveTo>
                    <a:pt x="120000" y="59999"/>
                  </a:moveTo>
                  <a:cubicBezTo>
                    <a:pt x="120000" y="59999"/>
                    <a:pt x="120000" y="59999"/>
                    <a:pt x="120000" y="59999"/>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sp>
          <p:nvSpPr>
            <p:cNvPr id="37" name="Shape 37"/>
            <p:cNvSpPr/>
            <p:nvPr/>
          </p:nvSpPr>
          <p:spPr>
            <a:xfrm>
              <a:off x="492125" y="3678237"/>
              <a:ext cx="174625" cy="63500"/>
            </a:xfrm>
            <a:custGeom>
              <a:avLst/>
              <a:gdLst/>
              <a:ahLst/>
              <a:cxnLst/>
              <a:rect l="0" t="0" r="0" b="0"/>
              <a:pathLst>
                <a:path w="120000" h="120000" extrusionOk="0">
                  <a:moveTo>
                    <a:pt x="98461" y="119999"/>
                  </a:moveTo>
                  <a:cubicBezTo>
                    <a:pt x="110769" y="119999"/>
                    <a:pt x="120000" y="94285"/>
                    <a:pt x="120000" y="59999"/>
                  </a:cubicBezTo>
                  <a:cubicBezTo>
                    <a:pt x="120000" y="25714"/>
                    <a:pt x="110769" y="0"/>
                    <a:pt x="98461" y="0"/>
                  </a:cubicBezTo>
                  <a:cubicBezTo>
                    <a:pt x="18461" y="0"/>
                    <a:pt x="18461" y="0"/>
                    <a:pt x="18461" y="0"/>
                  </a:cubicBezTo>
                  <a:cubicBezTo>
                    <a:pt x="9230" y="0"/>
                    <a:pt x="0" y="25714"/>
                    <a:pt x="0" y="59999"/>
                  </a:cubicBezTo>
                  <a:cubicBezTo>
                    <a:pt x="0" y="94285"/>
                    <a:pt x="9230" y="119999"/>
                    <a:pt x="18461" y="119999"/>
                  </a:cubicBezTo>
                  <a:lnTo>
                    <a:pt x="98461" y="119999"/>
                  </a:lnTo>
                  <a:close/>
                  <a:moveTo>
                    <a:pt x="98461" y="119999"/>
                  </a:moveTo>
                  <a:cubicBezTo>
                    <a:pt x="98461" y="119999"/>
                    <a:pt x="98461" y="119999"/>
                    <a:pt x="98461" y="119999"/>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sp>
          <p:nvSpPr>
            <p:cNvPr id="38" name="Shape 38"/>
            <p:cNvSpPr/>
            <p:nvPr/>
          </p:nvSpPr>
          <p:spPr>
            <a:xfrm>
              <a:off x="376237" y="3328987"/>
              <a:ext cx="519112" cy="671513"/>
            </a:xfrm>
            <a:custGeom>
              <a:avLst/>
              <a:gdLst/>
              <a:ahLst/>
              <a:cxnLst/>
              <a:rect l="0" t="0" r="0" b="0"/>
              <a:pathLst>
                <a:path w="120000" h="120000" extrusionOk="0">
                  <a:moveTo>
                    <a:pt x="113793" y="92000"/>
                  </a:moveTo>
                  <a:cubicBezTo>
                    <a:pt x="106551" y="96000"/>
                    <a:pt x="106551" y="96000"/>
                    <a:pt x="106551" y="96000"/>
                  </a:cubicBezTo>
                  <a:cubicBezTo>
                    <a:pt x="106551" y="109600"/>
                    <a:pt x="106551" y="109600"/>
                    <a:pt x="106551" y="109600"/>
                  </a:cubicBezTo>
                  <a:cubicBezTo>
                    <a:pt x="14482" y="109600"/>
                    <a:pt x="14482" y="109600"/>
                    <a:pt x="14482" y="109600"/>
                  </a:cubicBezTo>
                  <a:cubicBezTo>
                    <a:pt x="14482" y="11200"/>
                    <a:pt x="14482" y="11200"/>
                    <a:pt x="14482" y="11200"/>
                  </a:cubicBezTo>
                  <a:cubicBezTo>
                    <a:pt x="106551" y="11200"/>
                    <a:pt x="106551" y="11200"/>
                    <a:pt x="106551" y="11200"/>
                  </a:cubicBezTo>
                  <a:cubicBezTo>
                    <a:pt x="106551" y="32800"/>
                    <a:pt x="106551" y="32800"/>
                    <a:pt x="106551" y="32800"/>
                  </a:cubicBezTo>
                  <a:cubicBezTo>
                    <a:pt x="120000" y="13600"/>
                    <a:pt x="120000" y="13600"/>
                    <a:pt x="120000" y="13600"/>
                  </a:cubicBezTo>
                  <a:cubicBezTo>
                    <a:pt x="120000" y="5600"/>
                    <a:pt x="120000" y="5600"/>
                    <a:pt x="120000" y="5600"/>
                  </a:cubicBezTo>
                  <a:cubicBezTo>
                    <a:pt x="120000" y="2400"/>
                    <a:pt x="116896" y="0"/>
                    <a:pt x="112758" y="0"/>
                  </a:cubicBezTo>
                  <a:cubicBezTo>
                    <a:pt x="7241" y="0"/>
                    <a:pt x="7241" y="0"/>
                    <a:pt x="7241" y="0"/>
                  </a:cubicBezTo>
                  <a:cubicBezTo>
                    <a:pt x="3103" y="0"/>
                    <a:pt x="0" y="2400"/>
                    <a:pt x="0" y="5600"/>
                  </a:cubicBezTo>
                  <a:cubicBezTo>
                    <a:pt x="0" y="115200"/>
                    <a:pt x="0" y="115200"/>
                    <a:pt x="0" y="115200"/>
                  </a:cubicBezTo>
                  <a:cubicBezTo>
                    <a:pt x="0" y="117600"/>
                    <a:pt x="3103" y="120000"/>
                    <a:pt x="7241" y="120000"/>
                  </a:cubicBezTo>
                  <a:cubicBezTo>
                    <a:pt x="112758" y="120000"/>
                    <a:pt x="112758" y="120000"/>
                    <a:pt x="112758" y="120000"/>
                  </a:cubicBezTo>
                  <a:cubicBezTo>
                    <a:pt x="116896" y="120000"/>
                    <a:pt x="120000" y="117600"/>
                    <a:pt x="120000" y="115200"/>
                  </a:cubicBezTo>
                  <a:cubicBezTo>
                    <a:pt x="120000" y="84800"/>
                    <a:pt x="120000" y="84800"/>
                    <a:pt x="120000" y="84800"/>
                  </a:cubicBezTo>
                  <a:cubicBezTo>
                    <a:pt x="116896" y="89600"/>
                    <a:pt x="116896" y="89600"/>
                    <a:pt x="116896" y="89600"/>
                  </a:cubicBezTo>
                  <a:cubicBezTo>
                    <a:pt x="115862" y="90400"/>
                    <a:pt x="114827" y="91200"/>
                    <a:pt x="113793" y="92000"/>
                  </a:cubicBezTo>
                  <a:close/>
                  <a:moveTo>
                    <a:pt x="113793" y="92000"/>
                  </a:moveTo>
                  <a:cubicBezTo>
                    <a:pt x="113793" y="92000"/>
                    <a:pt x="113793" y="92000"/>
                    <a:pt x="113793" y="92000"/>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sp>
          <p:nvSpPr>
            <p:cNvPr id="39" name="Shape 39"/>
            <p:cNvSpPr/>
            <p:nvPr/>
          </p:nvSpPr>
          <p:spPr>
            <a:xfrm>
              <a:off x="725487" y="3395662"/>
              <a:ext cx="322263" cy="493713"/>
            </a:xfrm>
            <a:custGeom>
              <a:avLst/>
              <a:gdLst/>
              <a:ahLst/>
              <a:cxnLst/>
              <a:rect l="0" t="0" r="0" b="0"/>
              <a:pathLst>
                <a:path w="120000" h="120000" extrusionOk="0">
                  <a:moveTo>
                    <a:pt x="120000" y="18545"/>
                  </a:moveTo>
                  <a:cubicBezTo>
                    <a:pt x="120000" y="17454"/>
                    <a:pt x="118333" y="12000"/>
                    <a:pt x="103333" y="5454"/>
                  </a:cubicBezTo>
                  <a:cubicBezTo>
                    <a:pt x="88333" y="0"/>
                    <a:pt x="80000" y="2181"/>
                    <a:pt x="78333" y="2181"/>
                  </a:cubicBezTo>
                  <a:cubicBezTo>
                    <a:pt x="76666" y="2181"/>
                    <a:pt x="76666" y="3272"/>
                    <a:pt x="75000" y="4363"/>
                  </a:cubicBezTo>
                  <a:cubicBezTo>
                    <a:pt x="3333" y="85090"/>
                    <a:pt x="3333" y="85090"/>
                    <a:pt x="3333" y="85090"/>
                  </a:cubicBezTo>
                  <a:cubicBezTo>
                    <a:pt x="3333" y="85090"/>
                    <a:pt x="3333" y="86181"/>
                    <a:pt x="3333" y="86181"/>
                  </a:cubicBezTo>
                  <a:cubicBezTo>
                    <a:pt x="0" y="115636"/>
                    <a:pt x="0" y="115636"/>
                    <a:pt x="0" y="115636"/>
                  </a:cubicBezTo>
                  <a:cubicBezTo>
                    <a:pt x="0" y="116727"/>
                    <a:pt x="1666" y="117818"/>
                    <a:pt x="3333" y="118909"/>
                  </a:cubicBezTo>
                  <a:cubicBezTo>
                    <a:pt x="5000" y="120000"/>
                    <a:pt x="8333" y="120000"/>
                    <a:pt x="10000" y="118909"/>
                  </a:cubicBezTo>
                  <a:cubicBezTo>
                    <a:pt x="46666" y="102545"/>
                    <a:pt x="46666" y="102545"/>
                    <a:pt x="46666" y="102545"/>
                  </a:cubicBezTo>
                  <a:cubicBezTo>
                    <a:pt x="46666" y="102545"/>
                    <a:pt x="48333" y="102545"/>
                    <a:pt x="48333" y="101454"/>
                  </a:cubicBezTo>
                  <a:cubicBezTo>
                    <a:pt x="120000" y="20727"/>
                    <a:pt x="120000" y="20727"/>
                    <a:pt x="120000" y="20727"/>
                  </a:cubicBezTo>
                  <a:cubicBezTo>
                    <a:pt x="120000" y="19636"/>
                    <a:pt x="120000" y="18545"/>
                    <a:pt x="120000" y="18545"/>
                  </a:cubicBezTo>
                  <a:close/>
                  <a:moveTo>
                    <a:pt x="23333" y="105818"/>
                  </a:moveTo>
                  <a:cubicBezTo>
                    <a:pt x="21666" y="104727"/>
                    <a:pt x="20000" y="103636"/>
                    <a:pt x="16666" y="103636"/>
                  </a:cubicBezTo>
                  <a:cubicBezTo>
                    <a:pt x="15000" y="102545"/>
                    <a:pt x="13333" y="101454"/>
                    <a:pt x="10000" y="101454"/>
                  </a:cubicBezTo>
                  <a:cubicBezTo>
                    <a:pt x="11666" y="92727"/>
                    <a:pt x="11666" y="92727"/>
                    <a:pt x="11666" y="92727"/>
                  </a:cubicBezTo>
                  <a:cubicBezTo>
                    <a:pt x="15000" y="92727"/>
                    <a:pt x="18333" y="93818"/>
                    <a:pt x="25000" y="94909"/>
                  </a:cubicBezTo>
                  <a:cubicBezTo>
                    <a:pt x="30000" y="97090"/>
                    <a:pt x="33333" y="99272"/>
                    <a:pt x="35000" y="101454"/>
                  </a:cubicBezTo>
                  <a:lnTo>
                    <a:pt x="23333" y="105818"/>
                  </a:lnTo>
                  <a:close/>
                  <a:moveTo>
                    <a:pt x="23333" y="105818"/>
                  </a:moveTo>
                  <a:cubicBezTo>
                    <a:pt x="23333" y="105818"/>
                    <a:pt x="23333" y="105818"/>
                    <a:pt x="23333" y="105818"/>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sp>
          <p:nvSpPr>
            <p:cNvPr id="40" name="Shape 40"/>
            <p:cNvSpPr/>
            <p:nvPr/>
          </p:nvSpPr>
          <p:spPr>
            <a:xfrm>
              <a:off x="466725" y="3790950"/>
              <a:ext cx="246062" cy="128587"/>
            </a:xfrm>
            <a:custGeom>
              <a:avLst/>
              <a:gdLst/>
              <a:ahLst/>
              <a:cxnLst/>
              <a:rect l="0" t="0" r="0" b="0"/>
              <a:pathLst>
                <a:path w="120000" h="120000" extrusionOk="0">
                  <a:moveTo>
                    <a:pt x="61090" y="82758"/>
                  </a:moveTo>
                  <a:cubicBezTo>
                    <a:pt x="61090" y="91034"/>
                    <a:pt x="63272" y="91034"/>
                    <a:pt x="67636" y="95172"/>
                  </a:cubicBezTo>
                  <a:cubicBezTo>
                    <a:pt x="69818" y="95172"/>
                    <a:pt x="72000" y="91034"/>
                    <a:pt x="74181" y="91034"/>
                  </a:cubicBezTo>
                  <a:cubicBezTo>
                    <a:pt x="85090" y="78620"/>
                    <a:pt x="100363" y="91034"/>
                    <a:pt x="113454" y="91034"/>
                  </a:cubicBezTo>
                  <a:cubicBezTo>
                    <a:pt x="120000" y="91034"/>
                    <a:pt x="120000" y="70344"/>
                    <a:pt x="113454" y="70344"/>
                  </a:cubicBezTo>
                  <a:cubicBezTo>
                    <a:pt x="98181" y="70344"/>
                    <a:pt x="87272" y="62068"/>
                    <a:pt x="72000" y="66206"/>
                  </a:cubicBezTo>
                  <a:cubicBezTo>
                    <a:pt x="72000" y="66206"/>
                    <a:pt x="72000" y="66206"/>
                    <a:pt x="72000" y="62068"/>
                  </a:cubicBezTo>
                  <a:cubicBezTo>
                    <a:pt x="67636" y="53793"/>
                    <a:pt x="65454" y="49655"/>
                    <a:pt x="61090" y="53793"/>
                  </a:cubicBezTo>
                  <a:cubicBezTo>
                    <a:pt x="61090" y="49655"/>
                    <a:pt x="61090" y="49655"/>
                    <a:pt x="61090" y="49655"/>
                  </a:cubicBezTo>
                  <a:cubicBezTo>
                    <a:pt x="61090" y="45517"/>
                    <a:pt x="58909" y="45517"/>
                    <a:pt x="56727" y="45517"/>
                  </a:cubicBezTo>
                  <a:cubicBezTo>
                    <a:pt x="61090" y="33103"/>
                    <a:pt x="63272" y="16551"/>
                    <a:pt x="61090" y="4137"/>
                  </a:cubicBezTo>
                  <a:cubicBezTo>
                    <a:pt x="61090" y="4137"/>
                    <a:pt x="58909" y="0"/>
                    <a:pt x="56727" y="0"/>
                  </a:cubicBezTo>
                  <a:cubicBezTo>
                    <a:pt x="48000" y="0"/>
                    <a:pt x="43636" y="16551"/>
                    <a:pt x="37090" y="24827"/>
                  </a:cubicBezTo>
                  <a:cubicBezTo>
                    <a:pt x="26181" y="45517"/>
                    <a:pt x="15272" y="70344"/>
                    <a:pt x="4363" y="95172"/>
                  </a:cubicBezTo>
                  <a:cubicBezTo>
                    <a:pt x="0" y="107586"/>
                    <a:pt x="10909" y="120000"/>
                    <a:pt x="15272" y="107586"/>
                  </a:cubicBezTo>
                  <a:cubicBezTo>
                    <a:pt x="24000" y="86896"/>
                    <a:pt x="32727" y="62068"/>
                    <a:pt x="43636" y="41379"/>
                  </a:cubicBezTo>
                  <a:cubicBezTo>
                    <a:pt x="41454" y="49655"/>
                    <a:pt x="39272" y="57931"/>
                    <a:pt x="34909" y="66206"/>
                  </a:cubicBezTo>
                  <a:cubicBezTo>
                    <a:pt x="32727" y="78620"/>
                    <a:pt x="41454" y="86896"/>
                    <a:pt x="45818" y="78620"/>
                  </a:cubicBezTo>
                  <a:cubicBezTo>
                    <a:pt x="45818" y="74482"/>
                    <a:pt x="48000" y="70344"/>
                    <a:pt x="48000" y="70344"/>
                  </a:cubicBezTo>
                  <a:cubicBezTo>
                    <a:pt x="48000" y="70344"/>
                    <a:pt x="48000" y="74482"/>
                    <a:pt x="48000" y="74482"/>
                  </a:cubicBezTo>
                  <a:cubicBezTo>
                    <a:pt x="48000" y="74482"/>
                    <a:pt x="48000" y="74482"/>
                    <a:pt x="48000" y="74482"/>
                  </a:cubicBezTo>
                  <a:cubicBezTo>
                    <a:pt x="48000" y="74482"/>
                    <a:pt x="48000" y="74482"/>
                    <a:pt x="48000" y="78620"/>
                  </a:cubicBezTo>
                  <a:cubicBezTo>
                    <a:pt x="45818" y="86896"/>
                    <a:pt x="54545" y="95172"/>
                    <a:pt x="58909" y="82758"/>
                  </a:cubicBezTo>
                  <a:cubicBezTo>
                    <a:pt x="58909" y="82758"/>
                    <a:pt x="58909" y="78620"/>
                    <a:pt x="61090" y="78620"/>
                  </a:cubicBezTo>
                  <a:cubicBezTo>
                    <a:pt x="61090" y="78620"/>
                    <a:pt x="61090" y="82758"/>
                    <a:pt x="61090" y="82758"/>
                  </a:cubicBezTo>
                  <a:close/>
                  <a:moveTo>
                    <a:pt x="61090" y="82758"/>
                  </a:moveTo>
                  <a:cubicBezTo>
                    <a:pt x="61090" y="82758"/>
                    <a:pt x="61090" y="82758"/>
                    <a:pt x="61090" y="82758"/>
                  </a:cubicBezTo>
                </a:path>
              </a:pathLst>
            </a:custGeom>
            <a:solidFill>
              <a:schemeClr val="lt1"/>
            </a:solidFill>
            <a:ln>
              <a:noFill/>
            </a:ln>
          </p:spPr>
          <p:txBody>
            <a:bodyPr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262626"/>
                </a:solidFill>
                <a:effectLst/>
                <a:uLnTx/>
                <a:uFillTx/>
                <a:latin typeface="Roboto Condensed"/>
                <a:ea typeface="Roboto Condensed"/>
                <a:cs typeface="Roboto Condensed"/>
                <a:sym typeface="Roboto Condensed"/>
                <a:rtl val="0"/>
              </a:endParaRPr>
            </a:p>
          </p:txBody>
        </p:sp>
      </p:grpSp>
      <p:pic>
        <p:nvPicPr>
          <p:cNvPr id="4" name="Picture 2" descr="Patrocinadores de la revista">
            <a:extLst>
              <a:ext uri="{FF2B5EF4-FFF2-40B4-BE49-F238E27FC236}">
                <a16:creationId xmlns:a16="http://schemas.microsoft.com/office/drawing/2014/main" xmlns="" id="{D7ACA371-CB6D-455E-B5E0-7A33D10B4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352" y="972500"/>
            <a:ext cx="2675658" cy="1952412"/>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Tema 5. La economía familiar y personal. - Mind42: Free online mind mapping  software">
            <a:extLst>
              <a:ext uri="{FF2B5EF4-FFF2-40B4-BE49-F238E27FC236}">
                <a16:creationId xmlns:a16="http://schemas.microsoft.com/office/drawing/2014/main" xmlns="" id="{FB2BEA1F-7A58-414D-A8B1-30F875374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304" y="1664614"/>
            <a:ext cx="2675656" cy="263418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Reflejos de Luz: Salmo para dar gracias">
            <a:extLst>
              <a:ext uri="{FF2B5EF4-FFF2-40B4-BE49-F238E27FC236}">
                <a16:creationId xmlns:a16="http://schemas.microsoft.com/office/drawing/2014/main" xmlns="" id="{81D1206C-1722-477E-9068-21C755CC3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58" y="3887663"/>
            <a:ext cx="4652755" cy="174619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5C8BDCF5-596F-4F36-A8FD-15A68A2B23E9}"/>
              </a:ext>
            </a:extLst>
          </p:cNvPr>
          <p:cNvSpPr/>
          <p:nvPr/>
        </p:nvSpPr>
        <p:spPr>
          <a:xfrm>
            <a:off x="6350304" y="4580077"/>
            <a:ext cx="2916184"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Gracias </a:t>
            </a:r>
          </a:p>
        </p:txBody>
      </p:sp>
      <p:sp>
        <p:nvSpPr>
          <p:cNvPr id="16" name="Shape 82">
            <a:extLst>
              <a:ext uri="{FF2B5EF4-FFF2-40B4-BE49-F238E27FC236}">
                <a16:creationId xmlns:a16="http://schemas.microsoft.com/office/drawing/2014/main" xmlns="" id="{92D09DF3-6FD2-4217-962F-3C8A5F966376}"/>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118867781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ppt_w</p:attrName>
                                        </p:attrNameLst>
                                      </p:cBhvr>
                                      <p:tavLst>
                                        <p:tav tm="0">
                                          <p:val>
                                            <p:strVal val="0"/>
                                          </p:val>
                                        </p:tav>
                                        <p:tav tm="100000">
                                          <p:val>
                                            <p:strVal val="#ppt_w"/>
                                          </p:val>
                                        </p:tav>
                                      </p:tavLst>
                                    </p:anim>
                                    <p:anim calcmode="lin" valueType="num">
                                      <p:cBhvr additive="base">
                                        <p:cTn id="8" dur="500"/>
                                        <p:tgtEl>
                                          <p:spTgt spid="34"/>
                                        </p:tgtEl>
                                        <p:attrNameLst>
                                          <p:attrName>ppt_h</p:attrName>
                                        </p:attrNameLst>
                                      </p:cBhvr>
                                      <p:tavLst>
                                        <p:tav tm="0">
                                          <p:val>
                                            <p:strVal val="0"/>
                                          </p:val>
                                        </p:tav>
                                        <p:tav tm="100000">
                                          <p:val>
                                            <p:strVal val="#ppt_h"/>
                                          </p:val>
                                        </p:tav>
                                      </p:tavLst>
                                    </p:anim>
                                  </p:childTnLst>
                                </p:cTn>
                              </p:par>
                              <p:par>
                                <p:cTn id="9" presetID="17" presetClass="exit" presetSubtype="10" fill="hold" nodeType="withEffect">
                                  <p:stCondLst>
                                    <p:cond delay="0"/>
                                  </p:stCondLst>
                                  <p:childTnLst>
                                    <p:anim calcmode="lin" valueType="num">
                                      <p:cBhvr>
                                        <p:cTn id="10" dur="1750"/>
                                        <p:tgtEl>
                                          <p:spTgt spid="4"/>
                                        </p:tgtEl>
                                        <p:attrNameLst>
                                          <p:attrName>ppt_w</p:attrName>
                                        </p:attrNameLst>
                                      </p:cBhvr>
                                      <p:tavLst>
                                        <p:tav tm="0">
                                          <p:val>
                                            <p:strVal val="ppt_w"/>
                                          </p:val>
                                        </p:tav>
                                        <p:tav tm="100000">
                                          <p:val>
                                            <p:fltVal val="0"/>
                                          </p:val>
                                        </p:tav>
                                      </p:tavLst>
                                    </p:anim>
                                    <p:anim calcmode="lin" valueType="num">
                                      <p:cBhvr>
                                        <p:cTn id="11" dur="1750"/>
                                        <p:tgtEl>
                                          <p:spTgt spid="4"/>
                                        </p:tgtEl>
                                        <p:attrNameLst>
                                          <p:attrName>ppt_h</p:attrName>
                                        </p:attrNameLst>
                                      </p:cBhvr>
                                      <p:tavLst>
                                        <p:tav tm="0">
                                          <p:val>
                                            <p:strVal val="ppt_h"/>
                                          </p:val>
                                        </p:tav>
                                        <p:tav tm="100000">
                                          <p:val>
                                            <p:strVal val="ppt_h"/>
                                          </p:val>
                                        </p:tav>
                                      </p:tavLst>
                                    </p:anim>
                                    <p:set>
                                      <p:cBhvr>
                                        <p:cTn id="12" dur="1" fill="hold">
                                          <p:stCondLst>
                                            <p:cond delay="1749"/>
                                          </p:stCondLst>
                                        </p:cTn>
                                        <p:tgtEl>
                                          <p:spTgt spid="4"/>
                                        </p:tgtEl>
                                        <p:attrNameLst>
                                          <p:attrName>style.visibility</p:attrName>
                                        </p:attrNameLst>
                                      </p:cBhvr>
                                      <p:to>
                                        <p:strVal val="hidden"/>
                                      </p:to>
                                    </p:set>
                                  </p:childTnLst>
                                </p:cTn>
                              </p:par>
                            </p:childTnLst>
                          </p:cTn>
                        </p:par>
                        <p:par>
                          <p:cTn id="13" fill="hold">
                            <p:stCondLst>
                              <p:cond delay="1750"/>
                            </p:stCondLst>
                            <p:childTnLst>
                              <p:par>
                                <p:cTn id="14" presetID="6" presetClass="exit" presetSubtype="32" fill="hold" nodeType="afterEffect">
                                  <p:stCondLst>
                                    <p:cond delay="0"/>
                                  </p:stCondLst>
                                  <p:childTnLst>
                                    <p:animEffect transition="out" filter="circle(out)">
                                      <p:cBhvr>
                                        <p:cTn id="15" dur="3250"/>
                                        <p:tgtEl>
                                          <p:spTgt spid="19458"/>
                                        </p:tgtEl>
                                      </p:cBhvr>
                                    </p:animEffect>
                                    <p:set>
                                      <p:cBhvr>
                                        <p:cTn id="16" dur="1" fill="hold">
                                          <p:stCondLst>
                                            <p:cond delay="3249"/>
                                          </p:stCondLst>
                                        </p:cTn>
                                        <p:tgtEl>
                                          <p:spTgt spid="19458"/>
                                        </p:tgtEl>
                                        <p:attrNameLst>
                                          <p:attrName>style.visibility</p:attrName>
                                        </p:attrNameLst>
                                      </p:cBhvr>
                                      <p:to>
                                        <p:strVal val="hidden"/>
                                      </p:to>
                                    </p:set>
                                  </p:childTnLst>
                                </p:cTn>
                              </p:par>
                            </p:childTnLst>
                          </p:cTn>
                        </p:par>
                        <p:par>
                          <p:cTn id="17" fill="hold">
                            <p:stCondLst>
                              <p:cond delay="5000"/>
                            </p:stCondLst>
                            <p:childTnLst>
                              <p:par>
                                <p:cTn id="18" presetID="31" presetClass="exit" presetSubtype="0" fill="hold" nodeType="afterEffect">
                                  <p:stCondLst>
                                    <p:cond delay="0"/>
                                  </p:stCondLst>
                                  <p:childTnLst>
                                    <p:anim calcmode="lin" valueType="num">
                                      <p:cBhvr>
                                        <p:cTn id="19" dur="2750"/>
                                        <p:tgtEl>
                                          <p:spTgt spid="20482"/>
                                        </p:tgtEl>
                                        <p:attrNameLst>
                                          <p:attrName>ppt_w</p:attrName>
                                        </p:attrNameLst>
                                      </p:cBhvr>
                                      <p:tavLst>
                                        <p:tav tm="0">
                                          <p:val>
                                            <p:strVal val="ppt_w"/>
                                          </p:val>
                                        </p:tav>
                                        <p:tav tm="100000">
                                          <p:val>
                                            <p:fltVal val="0"/>
                                          </p:val>
                                        </p:tav>
                                      </p:tavLst>
                                    </p:anim>
                                    <p:anim calcmode="lin" valueType="num">
                                      <p:cBhvr>
                                        <p:cTn id="20" dur="2750"/>
                                        <p:tgtEl>
                                          <p:spTgt spid="20482"/>
                                        </p:tgtEl>
                                        <p:attrNameLst>
                                          <p:attrName>ppt_h</p:attrName>
                                        </p:attrNameLst>
                                      </p:cBhvr>
                                      <p:tavLst>
                                        <p:tav tm="0">
                                          <p:val>
                                            <p:strVal val="ppt_h"/>
                                          </p:val>
                                        </p:tav>
                                        <p:tav tm="100000">
                                          <p:val>
                                            <p:fltVal val="0"/>
                                          </p:val>
                                        </p:tav>
                                      </p:tavLst>
                                    </p:anim>
                                    <p:anim calcmode="lin" valueType="num">
                                      <p:cBhvr>
                                        <p:cTn id="21" dur="2750"/>
                                        <p:tgtEl>
                                          <p:spTgt spid="20482"/>
                                        </p:tgtEl>
                                        <p:attrNameLst>
                                          <p:attrName>style.rotation</p:attrName>
                                        </p:attrNameLst>
                                      </p:cBhvr>
                                      <p:tavLst>
                                        <p:tav tm="0">
                                          <p:val>
                                            <p:fltVal val="0"/>
                                          </p:val>
                                        </p:tav>
                                        <p:tav tm="100000">
                                          <p:val>
                                            <p:fltVal val="90"/>
                                          </p:val>
                                        </p:tav>
                                      </p:tavLst>
                                    </p:anim>
                                    <p:animEffect transition="out" filter="fade">
                                      <p:cBhvr>
                                        <p:cTn id="22" dur="2750"/>
                                        <p:tgtEl>
                                          <p:spTgt spid="20482"/>
                                        </p:tgtEl>
                                      </p:cBhvr>
                                    </p:animEffect>
                                    <p:set>
                                      <p:cBhvr>
                                        <p:cTn id="23" dur="1" fill="hold">
                                          <p:stCondLst>
                                            <p:cond delay="2749"/>
                                          </p:stCondLst>
                                        </p:cTn>
                                        <p:tgtEl>
                                          <p:spTgt spid="2048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2" name="Shape 3014">
            <a:extLst>
              <a:ext uri="{FF2B5EF4-FFF2-40B4-BE49-F238E27FC236}">
                <a16:creationId xmlns:a16="http://schemas.microsoft.com/office/drawing/2014/main" xmlns="" id="{02B0D63E-87FE-443C-BB07-307E9AFFCE92}"/>
              </a:ext>
            </a:extLst>
          </p:cNvPr>
          <p:cNvSpPr/>
          <p:nvPr/>
        </p:nvSpPr>
        <p:spPr>
          <a:xfrm flipH="1">
            <a:off x="1728364" y="4481403"/>
            <a:ext cx="2318569" cy="1062973"/>
          </a:xfrm>
          <a:prstGeom prst="parallelogram">
            <a:avLst>
              <a:gd name="adj" fmla="val 51853"/>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11" name="Shape 211"/>
          <p:cNvSpPr txBox="1">
            <a:spLocks noGrp="1"/>
          </p:cNvSpPr>
          <p:nvPr>
            <p:ph type="title"/>
          </p:nvPr>
        </p:nvSpPr>
        <p:spPr>
          <a:xfrm>
            <a:off x="2859199" y="415193"/>
            <a:ext cx="5591999" cy="625848"/>
          </a:xfrm>
          <a:prstGeom prst="rect">
            <a:avLst/>
          </a:prstGeom>
          <a:noFill/>
          <a:ln>
            <a:noFill/>
          </a:ln>
        </p:spPr>
        <p:txBody>
          <a:bodyPr lIns="68550" tIns="68550" rIns="68550" bIns="68550" anchor="ctr" anchorCtr="0">
            <a:noAutofit/>
          </a:bodyPr>
          <a:lstStyle/>
          <a:p>
            <a:pPr>
              <a:buSzPct val="25000"/>
            </a:pPr>
            <a:r>
              <a:rPr lang="es-ES" sz="5400" dirty="0">
                <a:solidFill>
                  <a:schemeClr val="accent1"/>
                </a:solidFill>
                <a:latin typeface="Century Gothic" panose="020B0502020202020204" pitchFamily="34" charset="0"/>
              </a:rPr>
              <a:t>O</a:t>
            </a:r>
            <a:r>
              <a:rPr lang="es-EC" sz="5400" dirty="0">
                <a:solidFill>
                  <a:schemeClr val="accent1"/>
                </a:solidFill>
                <a:latin typeface="Century Gothic" panose="020B0502020202020204" pitchFamily="34" charset="0"/>
              </a:rPr>
              <a:t>BJETIVOS</a:t>
            </a:r>
            <a:endParaRPr lang="es-EC" sz="3740" dirty="0">
              <a:solidFill>
                <a:schemeClr val="accent1"/>
              </a:solidFill>
              <a:latin typeface="Century Gothic" panose="020B0502020202020204" pitchFamily="34" charset="0"/>
            </a:endParaRPr>
          </a:p>
        </p:txBody>
      </p:sp>
      <p:grpSp>
        <p:nvGrpSpPr>
          <p:cNvPr id="8" name="Shape 2725"/>
          <p:cNvGrpSpPr/>
          <p:nvPr/>
        </p:nvGrpSpPr>
        <p:grpSpPr>
          <a:xfrm>
            <a:off x="2781807" y="379356"/>
            <a:ext cx="837606" cy="750746"/>
            <a:chOff x="5416470" y="1238591"/>
            <a:chExt cx="762185" cy="750746"/>
          </a:xfrm>
        </p:grpSpPr>
        <p:sp>
          <p:nvSpPr>
            <p:cNvPr id="9"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10"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1"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2"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3"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1</a:t>
              </a:r>
            </a:p>
          </p:txBody>
        </p:sp>
      </p:grpSp>
      <p:pic>
        <p:nvPicPr>
          <p:cNvPr id="2" name="Imagen 1"/>
          <p:cNvPicPr>
            <a:picLocks noChangeAspect="1"/>
          </p:cNvPicPr>
          <p:nvPr/>
        </p:nvPicPr>
        <p:blipFill rotWithShape="1">
          <a:blip r:embed="rId3"/>
          <a:srcRect t="861" r="6854"/>
          <a:stretch/>
        </p:blipFill>
        <p:spPr>
          <a:xfrm>
            <a:off x="9151889" y="377916"/>
            <a:ext cx="647203" cy="570432"/>
          </a:xfrm>
          <a:prstGeom prst="rect">
            <a:avLst/>
          </a:prstGeom>
        </p:spPr>
      </p:pic>
      <p:grpSp>
        <p:nvGrpSpPr>
          <p:cNvPr id="15" name="Shape 3009">
            <a:extLst>
              <a:ext uri="{FF2B5EF4-FFF2-40B4-BE49-F238E27FC236}">
                <a16:creationId xmlns:a16="http://schemas.microsoft.com/office/drawing/2014/main" xmlns="" id="{2D789E2B-8859-468A-81C4-32400F184475}"/>
              </a:ext>
            </a:extLst>
          </p:cNvPr>
          <p:cNvGrpSpPr/>
          <p:nvPr/>
        </p:nvGrpSpPr>
        <p:grpSpPr>
          <a:xfrm rot="5400000">
            <a:off x="865363" y="339604"/>
            <a:ext cx="1062972" cy="2241822"/>
            <a:chOff x="1580500" y="1212850"/>
            <a:chExt cx="1371599" cy="3524250"/>
          </a:xfrm>
        </p:grpSpPr>
        <p:sp>
          <p:nvSpPr>
            <p:cNvPr id="16" name="Shape 3010">
              <a:extLst>
                <a:ext uri="{FF2B5EF4-FFF2-40B4-BE49-F238E27FC236}">
                  <a16:creationId xmlns:a16="http://schemas.microsoft.com/office/drawing/2014/main" xmlns="" id="{E5D2A3D7-255D-461E-A920-2D1594FC459C}"/>
                </a:ext>
              </a:extLst>
            </p:cNvPr>
            <p:cNvSpPr/>
            <p:nvPr/>
          </p:nvSpPr>
          <p:spPr>
            <a:xfrm rot="-5400000">
              <a:off x="1275700" y="3060700"/>
              <a:ext cx="1981199" cy="1371599"/>
            </a:xfrm>
            <a:prstGeom prst="chevron">
              <a:avLst>
                <a:gd name="adj" fmla="val 3277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sp>
          <p:nvSpPr>
            <p:cNvPr id="18" name="Shape 3011">
              <a:extLst>
                <a:ext uri="{FF2B5EF4-FFF2-40B4-BE49-F238E27FC236}">
                  <a16:creationId xmlns:a16="http://schemas.microsoft.com/office/drawing/2014/main" xmlns="" id="{F8401BC8-3EED-4D92-B029-9AE53D95B927}"/>
                </a:ext>
              </a:extLst>
            </p:cNvPr>
            <p:cNvSpPr/>
            <p:nvPr/>
          </p:nvSpPr>
          <p:spPr>
            <a:xfrm rot="-5400000" flipH="1">
              <a:off x="767700" y="2025649"/>
              <a:ext cx="2997199" cy="1371599"/>
            </a:xfrm>
            <a:prstGeom prst="parallelogram">
              <a:avLst>
                <a:gd name="adj" fmla="val 51853"/>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sp>
        <p:nvSpPr>
          <p:cNvPr id="21" name="Shape 3013">
            <a:extLst>
              <a:ext uri="{FF2B5EF4-FFF2-40B4-BE49-F238E27FC236}">
                <a16:creationId xmlns:a16="http://schemas.microsoft.com/office/drawing/2014/main" xmlns="" id="{631AB50B-6C73-4DEC-963D-6A98AA70F457}"/>
              </a:ext>
            </a:extLst>
          </p:cNvPr>
          <p:cNvSpPr/>
          <p:nvPr/>
        </p:nvSpPr>
        <p:spPr>
          <a:xfrm flipH="1">
            <a:off x="514624" y="2088443"/>
            <a:ext cx="2318569" cy="1062973"/>
          </a:xfrm>
          <a:prstGeom prst="parallelogram">
            <a:avLst>
              <a:gd name="adj" fmla="val 51853"/>
            </a:avLst>
          </a:prstGeom>
          <a:solidFill>
            <a:schemeClr val="accent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2" name="Shape 3014">
            <a:extLst>
              <a:ext uri="{FF2B5EF4-FFF2-40B4-BE49-F238E27FC236}">
                <a16:creationId xmlns:a16="http://schemas.microsoft.com/office/drawing/2014/main" xmlns="" id="{B080DC99-434F-4268-B174-421C8B37FD10}"/>
              </a:ext>
            </a:extLst>
          </p:cNvPr>
          <p:cNvSpPr/>
          <p:nvPr/>
        </p:nvSpPr>
        <p:spPr>
          <a:xfrm flipH="1">
            <a:off x="1135289" y="3275701"/>
            <a:ext cx="2318569" cy="1062973"/>
          </a:xfrm>
          <a:prstGeom prst="parallelogram">
            <a:avLst>
              <a:gd name="adj" fmla="val 51853"/>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grpSp>
        <p:nvGrpSpPr>
          <p:cNvPr id="24" name="Shape 3017">
            <a:extLst>
              <a:ext uri="{FF2B5EF4-FFF2-40B4-BE49-F238E27FC236}">
                <a16:creationId xmlns:a16="http://schemas.microsoft.com/office/drawing/2014/main" xmlns="" id="{5D3FEC5D-92F0-4251-AF1B-0EAB5565294F}"/>
              </a:ext>
            </a:extLst>
          </p:cNvPr>
          <p:cNvGrpSpPr/>
          <p:nvPr/>
        </p:nvGrpSpPr>
        <p:grpSpPr>
          <a:xfrm>
            <a:off x="2313019" y="5702953"/>
            <a:ext cx="2330202" cy="1062973"/>
            <a:chOff x="6335139" y="4594682"/>
            <a:chExt cx="3006413" cy="1056682"/>
          </a:xfrm>
        </p:grpSpPr>
        <p:sp>
          <p:nvSpPr>
            <p:cNvPr id="25" name="Shape 3018">
              <a:extLst>
                <a:ext uri="{FF2B5EF4-FFF2-40B4-BE49-F238E27FC236}">
                  <a16:creationId xmlns:a16="http://schemas.microsoft.com/office/drawing/2014/main" xmlns="" id="{B218182D-A458-4FCF-B9D5-FE90036C98D4}"/>
                </a:ext>
              </a:extLst>
            </p:cNvPr>
            <p:cNvSpPr/>
            <p:nvPr/>
          </p:nvSpPr>
          <p:spPr>
            <a:xfrm flipH="1">
              <a:off x="6335139" y="4594682"/>
              <a:ext cx="1901375" cy="1056682"/>
            </a:xfrm>
            <a:prstGeom prst="parallelogram">
              <a:avLst>
                <a:gd name="adj" fmla="val 51853"/>
              </a:avLst>
            </a:prstGeom>
            <a:solidFill>
              <a:schemeClr val="accent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Century Gothic" panose="020B0502020202020204" pitchFamily="34" charset="0"/>
                <a:ea typeface="Roboto Condensed"/>
                <a:cs typeface="Roboto Condensed"/>
                <a:sym typeface="Roboto Condensed"/>
                <a:rtl val="0"/>
              </a:endParaRPr>
            </a:p>
          </p:txBody>
        </p:sp>
        <p:sp>
          <p:nvSpPr>
            <p:cNvPr id="26" name="Shape 3019">
              <a:extLst>
                <a:ext uri="{FF2B5EF4-FFF2-40B4-BE49-F238E27FC236}">
                  <a16:creationId xmlns:a16="http://schemas.microsoft.com/office/drawing/2014/main" xmlns="" id="{804B1A13-1D1A-47CA-BE13-D6074AF2E291}"/>
                </a:ext>
              </a:extLst>
            </p:cNvPr>
            <p:cNvSpPr/>
            <p:nvPr/>
          </p:nvSpPr>
          <p:spPr>
            <a:xfrm>
              <a:off x="7461815" y="4594932"/>
              <a:ext cx="1879738" cy="1054683"/>
            </a:xfrm>
            <a:prstGeom prst="chevron">
              <a:avLst>
                <a:gd name="adj" fmla="val 38889"/>
              </a:avLst>
            </a:prstGeom>
            <a:solidFill>
              <a:schemeClr val="accent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Roboto Condensed"/>
                <a:cs typeface="Roboto Condensed"/>
                <a:sym typeface="Roboto Condensed"/>
                <a:rtl val="0"/>
              </a:endParaRPr>
            </a:p>
          </p:txBody>
        </p:sp>
      </p:grpSp>
      <p:sp>
        <p:nvSpPr>
          <p:cNvPr id="27" name="Shape 3025">
            <a:extLst>
              <a:ext uri="{FF2B5EF4-FFF2-40B4-BE49-F238E27FC236}">
                <a16:creationId xmlns:a16="http://schemas.microsoft.com/office/drawing/2014/main" xmlns="" id="{5B05CDC9-BED9-48CE-98C0-B575D351B82F}"/>
              </a:ext>
            </a:extLst>
          </p:cNvPr>
          <p:cNvSpPr txBox="1"/>
          <p:nvPr/>
        </p:nvSpPr>
        <p:spPr>
          <a:xfrm>
            <a:off x="2757153" y="2430997"/>
            <a:ext cx="5880406" cy="927225"/>
          </a:xfrm>
          <a:prstGeom prst="rect">
            <a:avLst/>
          </a:prstGeom>
          <a:noFill/>
          <a:ln>
            <a:noFill/>
          </a:ln>
        </p:spPr>
        <p:txBody>
          <a:bodyPr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s-ES" sz="1400" b="1" dirty="0">
                <a:solidFill>
                  <a:schemeClr val="tx1"/>
                </a:solidFill>
                <a:latin typeface="Century Gothic" panose="020B0502020202020204" pitchFamily="34" charset="0"/>
                <a:ea typeface="Roboto Condensed"/>
                <a:cs typeface="Roboto Condensed"/>
                <a:sym typeface="Roboto Condensed"/>
              </a:rPr>
              <a:t>O</a:t>
            </a:r>
            <a:r>
              <a:rPr lang="es-EC" sz="1400" b="1" dirty="0">
                <a:solidFill>
                  <a:schemeClr val="tx1"/>
                </a:solidFill>
                <a:latin typeface="Century Gothic" panose="020B0502020202020204" pitchFamily="34" charset="0"/>
                <a:ea typeface="Roboto Condensed"/>
                <a:cs typeface="Roboto Condensed"/>
                <a:sym typeface="Roboto Condensed"/>
              </a:rPr>
              <a:t>BTENER INFORMACIÓN DE LA SUPERINTENDENCIA DE BANCOS Y DEL  BANCO CENTRAL  DEL ECUADOR,  SOBRE LA DEMANDA DE CRÉDITO  Y LOS  INDICADORES MACROECONÓMICOS Y FINANCIEROS.  </a:t>
            </a:r>
            <a:endParaRPr kumimoji="0" lang="es-EC"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endParaRPr>
          </a:p>
        </p:txBody>
      </p:sp>
      <p:sp>
        <p:nvSpPr>
          <p:cNvPr id="28" name="Shape 3028">
            <a:extLst>
              <a:ext uri="{FF2B5EF4-FFF2-40B4-BE49-F238E27FC236}">
                <a16:creationId xmlns:a16="http://schemas.microsoft.com/office/drawing/2014/main" xmlns="" id="{2BD25833-E016-40BB-9E93-D3C66F182538}"/>
              </a:ext>
            </a:extLst>
          </p:cNvPr>
          <p:cNvSpPr txBox="1"/>
          <p:nvPr/>
        </p:nvSpPr>
        <p:spPr>
          <a:xfrm>
            <a:off x="3435646" y="3411448"/>
            <a:ext cx="5776663" cy="927226"/>
          </a:xfrm>
          <a:prstGeom prst="rect">
            <a:avLst/>
          </a:prstGeom>
          <a:noFill/>
          <a:ln>
            <a:noFill/>
          </a:ln>
        </p:spPr>
        <p:txBody>
          <a:bodyPr lIns="0" tIns="0" rIns="0" bIns="0" anchor="t" anchorCtr="0">
            <a:noAutofit/>
          </a:bodyPr>
          <a:lstStyle/>
          <a:p>
            <a:pPr marL="0" marR="0" lvl="0" indent="0" algn="just" defTabSz="914400" rtl="0" eaLnBrk="1" fontAlgn="auto" latinLnBrk="0" hangingPunct="1">
              <a:lnSpc>
                <a:spcPct val="100000"/>
              </a:lnSpc>
              <a:spcBef>
                <a:spcPts val="0"/>
              </a:spcBef>
              <a:spcAft>
                <a:spcPts val="0"/>
              </a:spcAft>
              <a:buClrTx/>
              <a:buSzPct val="25000"/>
              <a:buFontTx/>
              <a:buNone/>
              <a:tabLst/>
              <a:defRPr/>
            </a:pPr>
            <a:r>
              <a:rPr lang="es-ES" sz="1400" b="1" dirty="0">
                <a:solidFill>
                  <a:schemeClr val="tx1"/>
                </a:solidFill>
                <a:latin typeface="Century Gothic" panose="020B0502020202020204" pitchFamily="34" charset="0"/>
                <a:ea typeface="Roboto Condensed"/>
                <a:cs typeface="Roboto Condensed"/>
                <a:sym typeface="Roboto Condensed"/>
              </a:rPr>
              <a:t>EMPLEAR LOS MODELOS DE REGRESIÓN LINEAL Y REGRESIÓN MÚLTIPLE, PARA CUANTIFICAR LA RELACIÓN QUE EXISTE ENTRE EL VOLUMEN DE CRÉDITO Y LOS INDICADORES MACROECONÓMICOS Y FINANCIEROS.</a:t>
            </a:r>
            <a:endParaRPr kumimoji="0" lang="es-EC"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endParaRPr>
          </a:p>
        </p:txBody>
      </p:sp>
      <p:sp>
        <p:nvSpPr>
          <p:cNvPr id="34" name="Shape 3022">
            <a:extLst>
              <a:ext uri="{FF2B5EF4-FFF2-40B4-BE49-F238E27FC236}">
                <a16:creationId xmlns:a16="http://schemas.microsoft.com/office/drawing/2014/main" xmlns="" id="{0BFD4552-2D8A-4F15-B065-7E1E83434BF4}"/>
              </a:ext>
            </a:extLst>
          </p:cNvPr>
          <p:cNvSpPr txBox="1"/>
          <p:nvPr/>
        </p:nvSpPr>
        <p:spPr>
          <a:xfrm>
            <a:off x="3880385" y="1277074"/>
            <a:ext cx="5591999" cy="652501"/>
          </a:xfrm>
          <a:prstGeom prst="rect">
            <a:avLst/>
          </a:prstGeom>
          <a:noFill/>
          <a:ln>
            <a:noFill/>
          </a:ln>
        </p:spPr>
        <p:txBody>
          <a:bodyPr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s-EC" sz="1400" b="1" dirty="0">
                <a:solidFill>
                  <a:schemeClr val="tx1"/>
                </a:solidFill>
                <a:latin typeface="Century Gothic" panose="020B0502020202020204" pitchFamily="34" charset="0"/>
                <a:ea typeface="Roboto Condensed"/>
                <a:cs typeface="Roboto Condensed"/>
                <a:sym typeface="Roboto Condensed"/>
              </a:rPr>
              <a:t>ANALIZAR LA DEMANDA DE CRÉDITO EN EL ECUADOR,PERIODO 2006-2014; MEDIANTE EL EMPLEO DE MODELOS ESTADÍSTICOS.</a:t>
            </a:r>
            <a:endParaRPr kumimoji="0" lang="es-EC"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1400" b="0" i="0" u="none" strike="noStrike" kern="0" cap="none" spc="0" normalizeH="0" baseline="0" noProof="0" dirty="0">
              <a:ln>
                <a:noFill/>
              </a:ln>
              <a:solidFill>
                <a:srgbClr val="7F7F7F"/>
              </a:solidFill>
              <a:effectLst/>
              <a:uLnTx/>
              <a:uFillTx/>
              <a:latin typeface="Century Gothic" panose="020B0502020202020204" pitchFamily="34" charset="0"/>
              <a:ea typeface="Roboto Condensed"/>
              <a:cs typeface="Roboto Condensed"/>
              <a:sym typeface="Roboto Condensed"/>
              <a:rtl val="0"/>
            </a:endParaRPr>
          </a:p>
        </p:txBody>
      </p:sp>
      <p:pic>
        <p:nvPicPr>
          <p:cNvPr id="35" name="Imagen 34">
            <a:extLst>
              <a:ext uri="{FF2B5EF4-FFF2-40B4-BE49-F238E27FC236}">
                <a16:creationId xmlns:a16="http://schemas.microsoft.com/office/drawing/2014/main" xmlns="" id="{58154C8F-A628-407B-AC78-FC657B6A702C}"/>
              </a:ext>
            </a:extLst>
          </p:cNvPr>
          <p:cNvPicPr>
            <a:picLocks noChangeAspect="1"/>
          </p:cNvPicPr>
          <p:nvPr/>
        </p:nvPicPr>
        <p:blipFill rotWithShape="1">
          <a:blip r:embed="rId4">
            <a:extLst>
              <a:ext uri="{28A0092B-C50C-407E-A947-70E740481C1C}">
                <a14:useLocalDpi xmlns:a14="http://schemas.microsoft.com/office/drawing/2010/main" val="0"/>
              </a:ext>
            </a:extLst>
          </a:blip>
          <a:srcRect l="6679" t="16022" r="15286" b="8239"/>
          <a:stretch/>
        </p:blipFill>
        <p:spPr>
          <a:xfrm>
            <a:off x="1090382" y="2133702"/>
            <a:ext cx="1091014" cy="1058925"/>
          </a:xfrm>
          <a:prstGeom prst="ellipse">
            <a:avLst/>
          </a:prstGeom>
          <a:ln>
            <a:noFill/>
          </a:ln>
          <a:effectLst>
            <a:softEdge rad="112500"/>
          </a:effectLst>
        </p:spPr>
      </p:pic>
      <p:pic>
        <p:nvPicPr>
          <p:cNvPr id="36" name="Imagen 35">
            <a:extLst>
              <a:ext uri="{FF2B5EF4-FFF2-40B4-BE49-F238E27FC236}">
                <a16:creationId xmlns:a16="http://schemas.microsoft.com/office/drawing/2014/main" xmlns="" id="{DD237066-7CDF-4AAA-8B21-9B015F0C2803}"/>
              </a:ext>
            </a:extLst>
          </p:cNvPr>
          <p:cNvPicPr>
            <a:picLocks noChangeAspect="1"/>
          </p:cNvPicPr>
          <p:nvPr/>
        </p:nvPicPr>
        <p:blipFill rotWithShape="1">
          <a:blip r:embed="rId5">
            <a:extLst>
              <a:ext uri="{28A0092B-C50C-407E-A947-70E740481C1C}">
                <a14:useLocalDpi xmlns:a14="http://schemas.microsoft.com/office/drawing/2010/main" val="0"/>
              </a:ext>
            </a:extLst>
          </a:blip>
          <a:srcRect l="13007" t="12749" r="9596" b="21706"/>
          <a:stretch/>
        </p:blipFill>
        <p:spPr>
          <a:xfrm>
            <a:off x="1605691" y="3260032"/>
            <a:ext cx="1289453" cy="1091996"/>
          </a:xfrm>
          <a:prstGeom prst="ellipse">
            <a:avLst/>
          </a:prstGeom>
          <a:ln>
            <a:noFill/>
          </a:ln>
          <a:effectLst>
            <a:softEdge rad="112500"/>
          </a:effectLst>
        </p:spPr>
      </p:pic>
      <p:pic>
        <p:nvPicPr>
          <p:cNvPr id="37" name="Imagen 36">
            <a:extLst>
              <a:ext uri="{FF2B5EF4-FFF2-40B4-BE49-F238E27FC236}">
                <a16:creationId xmlns:a16="http://schemas.microsoft.com/office/drawing/2014/main" xmlns="" id="{1693CF00-BC94-4396-96B1-2A2C322A1E50}"/>
              </a:ext>
            </a:extLst>
          </p:cNvPr>
          <p:cNvPicPr>
            <a:picLocks noChangeAspect="1"/>
          </p:cNvPicPr>
          <p:nvPr/>
        </p:nvPicPr>
        <p:blipFill rotWithShape="1">
          <a:blip r:embed="rId6">
            <a:extLst>
              <a:ext uri="{28A0092B-C50C-407E-A947-70E740481C1C}">
                <a14:useLocalDpi xmlns:a14="http://schemas.microsoft.com/office/drawing/2010/main" val="0"/>
              </a:ext>
            </a:extLst>
          </a:blip>
          <a:srcRect l="22375" t="7472" r="24148" b="12082"/>
          <a:stretch/>
        </p:blipFill>
        <p:spPr>
          <a:xfrm>
            <a:off x="756181" y="860306"/>
            <a:ext cx="1078539" cy="1253436"/>
          </a:xfrm>
          <a:prstGeom prst="ellipse">
            <a:avLst/>
          </a:prstGeom>
          <a:ln>
            <a:noFill/>
          </a:ln>
          <a:effectLst>
            <a:softEdge rad="112500"/>
          </a:effectLst>
        </p:spPr>
      </p:pic>
      <p:sp>
        <p:nvSpPr>
          <p:cNvPr id="6" name="Shape 3028">
            <a:extLst>
              <a:ext uri="{FF2B5EF4-FFF2-40B4-BE49-F238E27FC236}">
                <a16:creationId xmlns:a16="http://schemas.microsoft.com/office/drawing/2014/main" xmlns="" id="{716635C5-6850-4990-9AC5-A1D99857C0CA}"/>
              </a:ext>
            </a:extLst>
          </p:cNvPr>
          <p:cNvSpPr txBox="1"/>
          <p:nvPr/>
        </p:nvSpPr>
        <p:spPr>
          <a:xfrm>
            <a:off x="3723523" y="4847180"/>
            <a:ext cx="5905721" cy="570432"/>
          </a:xfrm>
          <a:prstGeom prst="rect">
            <a:avLst/>
          </a:prstGeom>
          <a:noFill/>
          <a:ln>
            <a:noFill/>
          </a:ln>
        </p:spPr>
        <p:txBody>
          <a:bodyPr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s-ES"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rPr>
              <a:t>APLICAR MODELOS ARIMA Y VAR  QUE PERMITAN DETERMINAR LA DEMANDA DE CRÉDITO EN FUNCIÓN DE SUS VALORES PASADOS.</a:t>
            </a:r>
            <a:endParaRPr kumimoji="0" lang="es-EC"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endParaRPr>
          </a:p>
        </p:txBody>
      </p:sp>
      <p:sp>
        <p:nvSpPr>
          <p:cNvPr id="7" name="Shape 3028">
            <a:extLst>
              <a:ext uri="{FF2B5EF4-FFF2-40B4-BE49-F238E27FC236}">
                <a16:creationId xmlns:a16="http://schemas.microsoft.com/office/drawing/2014/main" xmlns="" id="{35B34FA5-06A9-4CBC-9064-3DB3D1D335D5}"/>
              </a:ext>
            </a:extLst>
          </p:cNvPr>
          <p:cNvSpPr txBox="1"/>
          <p:nvPr/>
        </p:nvSpPr>
        <p:spPr>
          <a:xfrm>
            <a:off x="4659992" y="5945703"/>
            <a:ext cx="5003117" cy="652502"/>
          </a:xfrm>
          <a:prstGeom prst="rect">
            <a:avLst/>
          </a:prstGeom>
          <a:noFill/>
          <a:ln>
            <a:noFill/>
          </a:ln>
        </p:spPr>
        <p:txBody>
          <a:bodyPr lIns="0" tIns="0" rIns="0" bIns="0" anchor="t" anchorCtr="0">
            <a:noAutofit/>
          </a:bodyPr>
          <a:lstStyle/>
          <a:p>
            <a:pPr marL="0" marR="0" lvl="0" indent="0" algn="just" defTabSz="914400" rtl="0" eaLnBrk="1" fontAlgn="auto" latinLnBrk="0" hangingPunct="1">
              <a:lnSpc>
                <a:spcPct val="100000"/>
              </a:lnSpc>
              <a:spcBef>
                <a:spcPts val="0"/>
              </a:spcBef>
              <a:spcAft>
                <a:spcPts val="0"/>
              </a:spcAft>
              <a:buClrTx/>
              <a:buSzPct val="25000"/>
              <a:buFontTx/>
              <a:buNone/>
              <a:tabLst/>
              <a:defRPr/>
            </a:pPr>
            <a:r>
              <a:rPr kumimoji="0" lang="es-ES"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rPr>
              <a:t>EMPLEAR LA DISTRIBUCIÓN BURR PARA DETERMINAR           LA PRESENCIA DE VALORES EXTREMOS.</a:t>
            </a:r>
            <a:endParaRPr kumimoji="0" lang="es-EC" sz="1400" b="1" i="0" u="none" strike="noStrike" kern="0" cap="none" spc="0" normalizeH="0" baseline="0" noProof="0" dirty="0">
              <a:ln>
                <a:noFill/>
              </a:ln>
              <a:solidFill>
                <a:schemeClr val="tx1"/>
              </a:solidFill>
              <a:effectLst/>
              <a:uLnTx/>
              <a:uFillTx/>
              <a:latin typeface="Century Gothic" panose="020B0502020202020204" pitchFamily="34" charset="0"/>
              <a:ea typeface="Roboto Condensed"/>
              <a:cs typeface="Roboto Condensed"/>
              <a:sym typeface="Roboto Condensed"/>
              <a:rtl val="0"/>
            </a:endParaRPr>
          </a:p>
        </p:txBody>
      </p:sp>
      <p:sp>
        <p:nvSpPr>
          <p:cNvPr id="45" name="Rectángulo 44">
            <a:extLst>
              <a:ext uri="{FF2B5EF4-FFF2-40B4-BE49-F238E27FC236}">
                <a16:creationId xmlns:a16="http://schemas.microsoft.com/office/drawing/2014/main" xmlns="" id="{40C503B1-BF01-4649-B2DA-2602085BA538}"/>
              </a:ext>
            </a:extLst>
          </p:cNvPr>
          <p:cNvSpPr/>
          <p:nvPr/>
        </p:nvSpPr>
        <p:spPr>
          <a:xfrm>
            <a:off x="2133235" y="1223936"/>
            <a:ext cx="1906557" cy="461665"/>
          </a:xfrm>
          <a:prstGeom prst="rect">
            <a:avLst/>
          </a:prstGeom>
          <a:noFill/>
        </p:spPr>
        <p:txBody>
          <a:bodyPr wrap="square" lIns="91440" tIns="45720" rIns="91440" bIns="45720">
            <a:spAutoFit/>
          </a:bodyPr>
          <a:lstStyle/>
          <a:p>
            <a:pPr algn="ctr"/>
            <a:r>
              <a:rPr lang="es-EC"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ea typeface="Roboto Condensed"/>
                <a:cs typeface="Roboto Condensed"/>
                <a:sym typeface="Roboto Condensed"/>
              </a:rPr>
              <a:t>GENERAL</a:t>
            </a:r>
            <a:endParaRPr lang="es-EC"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7" name="Rectángulo 46">
            <a:extLst>
              <a:ext uri="{FF2B5EF4-FFF2-40B4-BE49-F238E27FC236}">
                <a16:creationId xmlns:a16="http://schemas.microsoft.com/office/drawing/2014/main" xmlns="" id="{8B700A74-8D68-4B7F-8724-D8C044620778}"/>
              </a:ext>
            </a:extLst>
          </p:cNvPr>
          <p:cNvSpPr/>
          <p:nvPr/>
        </p:nvSpPr>
        <p:spPr>
          <a:xfrm>
            <a:off x="2607827" y="1739207"/>
            <a:ext cx="2052165" cy="769441"/>
          </a:xfrm>
          <a:prstGeom prst="rect">
            <a:avLst/>
          </a:prstGeom>
          <a:noFill/>
        </p:spPr>
        <p:txBody>
          <a:bodyPr wrap="none" lIns="91440" tIns="45720" rIns="91440" bIns="45720">
            <a:spAutoFit/>
          </a:bodyPr>
          <a:lstStyle/>
          <a:p>
            <a:pPr algn="ctr"/>
            <a:r>
              <a:rPr lang="es-E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Específicos</a:t>
            </a:r>
            <a:r>
              <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pic>
        <p:nvPicPr>
          <p:cNvPr id="30" name="Imagen 29" descr="Imagen que contiene objeto, reloj&#10;&#10;Descripción generada automáticamente">
            <a:extLst>
              <a:ext uri="{FF2B5EF4-FFF2-40B4-BE49-F238E27FC236}">
                <a16:creationId xmlns:a16="http://schemas.microsoft.com/office/drawing/2014/main" xmlns="" id="{FF68F0C6-FE44-4734-86F9-A432B2F8A512}"/>
              </a:ext>
            </a:extLst>
          </p:cNvPr>
          <p:cNvPicPr/>
          <p:nvPr/>
        </p:nvPicPr>
        <p:blipFill>
          <a:blip r:embed="rId7">
            <a:extLst>
              <a:ext uri="{28A0092B-C50C-407E-A947-70E740481C1C}">
                <a14:useLocalDpi xmlns:a14="http://schemas.microsoft.com/office/drawing/2010/main" val="0"/>
              </a:ext>
            </a:extLst>
          </a:blip>
          <a:stretch>
            <a:fillRect/>
          </a:stretch>
        </p:blipFill>
        <p:spPr>
          <a:xfrm>
            <a:off x="2359503" y="4717587"/>
            <a:ext cx="929496" cy="625898"/>
          </a:xfrm>
          <a:prstGeom prst="rect">
            <a:avLst/>
          </a:prstGeom>
        </p:spPr>
      </p:pic>
      <p:pic>
        <p:nvPicPr>
          <p:cNvPr id="33" name="Imagen 32" descr="Gráfico, Histograma&#10;&#10;Descripción generada automáticamente">
            <a:extLst>
              <a:ext uri="{FF2B5EF4-FFF2-40B4-BE49-F238E27FC236}">
                <a16:creationId xmlns:a16="http://schemas.microsoft.com/office/drawing/2014/main" xmlns="" id="{3513BA07-8EB8-4240-9028-1B391DFDDAE3}"/>
              </a:ext>
            </a:extLst>
          </p:cNvPr>
          <p:cNvPicPr/>
          <p:nvPr/>
        </p:nvPicPr>
        <p:blipFill>
          <a:blip r:embed="rId8">
            <a:extLst>
              <a:ext uri="{28A0092B-C50C-407E-A947-70E740481C1C}">
                <a14:useLocalDpi xmlns:a14="http://schemas.microsoft.com/office/drawing/2010/main" val="0"/>
              </a:ext>
            </a:extLst>
          </a:blip>
          <a:stretch>
            <a:fillRect/>
          </a:stretch>
        </p:blipFill>
        <p:spPr>
          <a:xfrm>
            <a:off x="2969211" y="5845933"/>
            <a:ext cx="830510" cy="729947"/>
          </a:xfrm>
          <a:prstGeom prst="rect">
            <a:avLst/>
          </a:prstGeom>
        </p:spPr>
      </p:pic>
      <p:sp>
        <p:nvSpPr>
          <p:cNvPr id="38" name="Shape 82">
            <a:extLst>
              <a:ext uri="{FF2B5EF4-FFF2-40B4-BE49-F238E27FC236}">
                <a16:creationId xmlns:a16="http://schemas.microsoft.com/office/drawing/2014/main" xmlns="" id="{0031A030-EDBA-4A29-9BAF-8A365637FB1E}"/>
              </a:ext>
            </a:extLst>
          </p:cNvPr>
          <p:cNvSpPr/>
          <p:nvPr/>
        </p:nvSpPr>
        <p:spPr>
          <a:xfrm>
            <a:off x="106908" y="149804"/>
            <a:ext cx="9692184" cy="6708196"/>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4" name="Imagen 3">
            <a:extLst>
              <a:ext uri="{FF2B5EF4-FFF2-40B4-BE49-F238E27FC236}">
                <a16:creationId xmlns:a16="http://schemas.microsoft.com/office/drawing/2014/main" xmlns="" id="{E95FD39A-8E05-435C-881F-6932E9633F0E}"/>
              </a:ext>
            </a:extLst>
          </p:cNvPr>
          <p:cNvPicPr>
            <a:picLocks noChangeAspect="1"/>
          </p:cNvPicPr>
          <p:nvPr/>
        </p:nvPicPr>
        <p:blipFill rotWithShape="1">
          <a:blip r:embed="rId9">
            <a:extLst>
              <a:ext uri="{28A0092B-C50C-407E-A947-70E740481C1C}">
                <a14:useLocalDpi xmlns:a14="http://schemas.microsoft.com/office/drawing/2010/main" val="0"/>
              </a:ext>
            </a:extLst>
          </a:blip>
          <a:srcRect b="18690"/>
          <a:stretch/>
        </p:blipFill>
        <p:spPr>
          <a:xfrm>
            <a:off x="68850" y="4976865"/>
            <a:ext cx="2181567" cy="1787301"/>
          </a:xfrm>
          <a:prstGeom prst="rect">
            <a:avLst/>
          </a:prstGeom>
        </p:spPr>
      </p:pic>
    </p:spTree>
    <p:extLst>
      <p:ext uri="{BB962C8B-B14F-4D97-AF65-F5344CB8AC3E}">
        <p14:creationId xmlns:p14="http://schemas.microsoft.com/office/powerpoint/2010/main" val="173382539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 presetClass="entr" presetSubtype="0" fill="hold" nodeType="withEffect">
                                  <p:stCondLst>
                                    <p:cond delay="7500"/>
                                  </p:stCondLst>
                                  <p:childTnLst>
                                    <p:set>
                                      <p:cBhvr>
                                        <p:cTn id="28" dur="1" fill="hold">
                                          <p:stCondLst>
                                            <p:cond delay="0"/>
                                          </p:stCondLst>
                                        </p:cTn>
                                        <p:tgtEl>
                                          <p:spTgt spid="4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11999"/>
                                          </p:stCondLst>
                                        </p:cTn>
                                        <p:tgtEl>
                                          <p:spTgt spid="27"/>
                                        </p:tgtEl>
                                        <p:attrNameLst>
                                          <p:attrName>style.visibility</p:attrName>
                                        </p:attrNameLst>
                                      </p:cBhvr>
                                      <p:to>
                                        <p:strVal val="visible"/>
                                      </p:to>
                                    </p:set>
                                  </p:childTnLst>
                                </p:cTn>
                              </p:par>
                              <p:par>
                                <p:cTn id="31" presetID="1" presetClass="entr" presetSubtype="0" fill="hold" grpId="0" nodeType="withEffect">
                                  <p:stCondLst>
                                    <p:cond delay="8500"/>
                                  </p:stCondLst>
                                  <p:childTnLst>
                                    <p:set>
                                      <p:cBhvr>
                                        <p:cTn id="32" dur="1" fill="hold">
                                          <p:stCondLst>
                                            <p:cond delay="11999"/>
                                          </p:stCondLst>
                                        </p:cTn>
                                        <p:tgtEl>
                                          <p:spTgt spid="28"/>
                                        </p:tgtEl>
                                        <p:attrNameLst>
                                          <p:attrName>style.visibility</p:attrName>
                                        </p:attrNameLst>
                                      </p:cBhvr>
                                      <p:to>
                                        <p:strVal val="visible"/>
                                      </p:to>
                                    </p:set>
                                  </p:childTnLst>
                                </p:cTn>
                              </p:par>
                            </p:childTnLst>
                          </p:cTn>
                        </p:par>
                        <p:par>
                          <p:cTn id="33" fill="hold">
                            <p:stCondLst>
                              <p:cond delay="22500"/>
                            </p:stCondLst>
                            <p:childTnLst>
                              <p:par>
                                <p:cTn id="34" presetID="1" presetClass="entr" presetSubtype="0" fill="hold" grpId="0" nodeType="afterEffect">
                                  <p:stCondLst>
                                    <p:cond delay="0"/>
                                  </p:stCondLst>
                                  <p:childTnLst>
                                    <p:set>
                                      <p:cBhvr>
                                        <p:cTn id="35" dur="1" fill="hold">
                                          <p:stCondLst>
                                            <p:cond delay="10999"/>
                                          </p:stCondLst>
                                        </p:cTn>
                                        <p:tgtEl>
                                          <p:spTgt spid="6"/>
                                        </p:tgtEl>
                                        <p:attrNameLst>
                                          <p:attrName>style.visibility</p:attrName>
                                        </p:attrNameLst>
                                      </p:cBhvr>
                                      <p:to>
                                        <p:strVal val="visible"/>
                                      </p:to>
                                    </p:set>
                                  </p:childTnLst>
                                </p:cTn>
                              </p:par>
                            </p:childTnLst>
                          </p:cTn>
                        </p:par>
                        <p:par>
                          <p:cTn id="36" fill="hold">
                            <p:stCondLst>
                              <p:cond delay="33500"/>
                            </p:stCondLst>
                            <p:childTnLst>
                              <p:par>
                                <p:cTn id="37" presetID="1" presetClass="entr" presetSubtype="0" fill="hold" grpId="0" nodeType="afterEffect">
                                  <p:stCondLst>
                                    <p:cond delay="0"/>
                                  </p:stCondLst>
                                  <p:childTnLst>
                                    <p:set>
                                      <p:cBhvr>
                                        <p:cTn id="38" dur="1" fill="hold">
                                          <p:stCondLst>
                                            <p:cond delay="5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2"/>
        <p:cNvGrpSpPr/>
        <p:nvPr/>
      </p:nvGrpSpPr>
      <p:grpSpPr>
        <a:xfrm>
          <a:off x="0" y="0"/>
          <a:ext cx="0" cy="0"/>
          <a:chOff x="0" y="0"/>
          <a:chExt cx="0" cy="0"/>
        </a:xfrm>
      </p:grpSpPr>
      <p:sp>
        <p:nvSpPr>
          <p:cNvPr id="5992" name="Shape 5992"/>
          <p:cNvSpPr txBox="1">
            <a:spLocks noGrp="1"/>
          </p:cNvSpPr>
          <p:nvPr>
            <p:ph type="title"/>
          </p:nvPr>
        </p:nvSpPr>
        <p:spPr>
          <a:xfrm>
            <a:off x="3330906" y="440265"/>
            <a:ext cx="4394027" cy="467341"/>
          </a:xfrm>
          <a:prstGeom prst="rect">
            <a:avLst/>
          </a:prstGeom>
        </p:spPr>
        <p:txBody>
          <a:bodyPr lIns="91425" tIns="91425" rIns="91425" bIns="91425" anchor="ctr" anchorCtr="0">
            <a:noAutofit/>
          </a:bodyPr>
          <a:lstStyle/>
          <a:p>
            <a:pPr defTabSz="914126"/>
            <a:r>
              <a:rPr lang="es-ES" sz="5400" dirty="0">
                <a:solidFill>
                  <a:schemeClr val="accent1"/>
                </a:solidFill>
                <a:latin typeface="Century Gothic" panose="020B0502020202020204" pitchFamily="34" charset="0"/>
                <a:cs typeface="Arial" pitchFamily="34" charset="0"/>
              </a:rPr>
              <a:t>L</a:t>
            </a:r>
            <a:r>
              <a:rPr lang="es-EC" sz="5400" dirty="0">
                <a:solidFill>
                  <a:schemeClr val="accent1"/>
                </a:solidFill>
                <a:latin typeface="Century Gothic" panose="020B0502020202020204" pitchFamily="34" charset="0"/>
                <a:cs typeface="Arial" pitchFamily="34" charset="0"/>
              </a:rPr>
              <a:t>A BANCA </a:t>
            </a:r>
          </a:p>
        </p:txBody>
      </p:sp>
      <p:sp>
        <p:nvSpPr>
          <p:cNvPr id="32" name="Shape 5963"/>
          <p:cNvSpPr/>
          <p:nvPr/>
        </p:nvSpPr>
        <p:spPr>
          <a:xfrm>
            <a:off x="3824116" y="1385118"/>
            <a:ext cx="1330916" cy="831721"/>
          </a:xfrm>
          <a:prstGeom prst="roundRect">
            <a:avLst>
              <a:gd name="adj" fmla="val 16667"/>
            </a:avLst>
          </a:prstGeom>
          <a:solidFill>
            <a:schemeClr val="accent1"/>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33" name="Shape 5964"/>
          <p:cNvSpPr/>
          <p:nvPr/>
        </p:nvSpPr>
        <p:spPr>
          <a:xfrm>
            <a:off x="4849586" y="2488485"/>
            <a:ext cx="1444299" cy="837274"/>
          </a:xfrm>
          <a:prstGeom prst="roundRect">
            <a:avLst>
              <a:gd name="adj" fmla="val 16667"/>
            </a:avLst>
          </a:prstGeom>
          <a:solidFill>
            <a:schemeClr val="accent2"/>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39" name="Shape 5965"/>
          <p:cNvSpPr/>
          <p:nvPr/>
        </p:nvSpPr>
        <p:spPr>
          <a:xfrm rot="5400000">
            <a:off x="5622039" y="1398613"/>
            <a:ext cx="907143" cy="1841160"/>
          </a:xfrm>
          <a:prstGeom prst="uturnArrow">
            <a:avLst>
              <a:gd name="adj1" fmla="val 5745"/>
              <a:gd name="adj2" fmla="val 10237"/>
              <a:gd name="adj3" fmla="val 30046"/>
              <a:gd name="adj4" fmla="val 0"/>
              <a:gd name="adj5" fmla="val 43605"/>
            </a:avLst>
          </a:prstGeom>
          <a:solidFill>
            <a:schemeClr val="accent1"/>
          </a:solidFill>
          <a:ln>
            <a:noFill/>
          </a:ln>
        </p:spPr>
        <p:txBody>
          <a:bodyPr lIns="91425" tIns="45700" rIns="91425" bIns="45700" anchor="ctr" anchorCtr="0">
            <a:noAutofit/>
          </a:bodyPr>
          <a:lstStyle/>
          <a:p>
            <a:pPr algn="ctr"/>
            <a:endParaRPr sz="1800">
              <a:solidFill>
                <a:schemeClr val="dk1"/>
              </a:solidFill>
              <a:latin typeface="Century Gothic" panose="020B0502020202020204" pitchFamily="34" charset="0"/>
              <a:ea typeface="Roboto Condensed"/>
              <a:cs typeface="Roboto Condensed"/>
              <a:sym typeface="Roboto Condensed"/>
            </a:endParaRPr>
          </a:p>
        </p:txBody>
      </p:sp>
      <p:sp>
        <p:nvSpPr>
          <p:cNvPr id="40" name="Shape 5966"/>
          <p:cNvSpPr/>
          <p:nvPr/>
        </p:nvSpPr>
        <p:spPr>
          <a:xfrm rot="-5400000" flipH="1">
            <a:off x="4073169" y="2764461"/>
            <a:ext cx="907143" cy="1603594"/>
          </a:xfrm>
          <a:prstGeom prst="uturnArrow">
            <a:avLst>
              <a:gd name="adj1" fmla="val 5745"/>
              <a:gd name="adj2" fmla="val 10237"/>
              <a:gd name="adj3" fmla="val 30046"/>
              <a:gd name="adj4" fmla="val 0"/>
              <a:gd name="adj5" fmla="val 43605"/>
            </a:avLst>
          </a:prstGeom>
          <a:solidFill>
            <a:schemeClr val="accent2"/>
          </a:solidFill>
          <a:ln>
            <a:noFill/>
          </a:ln>
        </p:spPr>
        <p:txBody>
          <a:bodyPr lIns="91425" tIns="45700" rIns="91425" bIns="45700" anchor="ctr" anchorCtr="0">
            <a:noAutofit/>
          </a:bodyPr>
          <a:lstStyle/>
          <a:p>
            <a:pPr algn="ctr"/>
            <a:endParaRPr sz="1800">
              <a:solidFill>
                <a:schemeClr val="dk1"/>
              </a:solidFill>
              <a:latin typeface="Century Gothic" panose="020B0502020202020204" pitchFamily="34" charset="0"/>
              <a:ea typeface="Roboto Condensed"/>
              <a:cs typeface="Roboto Condensed"/>
              <a:sym typeface="Roboto Condensed"/>
            </a:endParaRPr>
          </a:p>
        </p:txBody>
      </p:sp>
      <p:sp>
        <p:nvSpPr>
          <p:cNvPr id="41" name="Shape 5967"/>
          <p:cNvSpPr/>
          <p:nvPr/>
        </p:nvSpPr>
        <p:spPr>
          <a:xfrm>
            <a:off x="4403009" y="3531153"/>
            <a:ext cx="1435825" cy="762075"/>
          </a:xfrm>
          <a:prstGeom prst="roundRect">
            <a:avLst>
              <a:gd name="adj" fmla="val 16667"/>
            </a:avLst>
          </a:prstGeom>
          <a:solidFill>
            <a:schemeClr val="accent3"/>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42" name="Shape 5968"/>
          <p:cNvSpPr/>
          <p:nvPr/>
        </p:nvSpPr>
        <p:spPr>
          <a:xfrm rot="5400000">
            <a:off x="5851218" y="3630120"/>
            <a:ext cx="907143" cy="1603594"/>
          </a:xfrm>
          <a:prstGeom prst="uturnArrow">
            <a:avLst>
              <a:gd name="adj1" fmla="val 5745"/>
              <a:gd name="adj2" fmla="val 10237"/>
              <a:gd name="adj3" fmla="val 30046"/>
              <a:gd name="adj4" fmla="val 0"/>
              <a:gd name="adj5" fmla="val 43605"/>
            </a:avLst>
          </a:prstGeom>
          <a:solidFill>
            <a:schemeClr val="accent3"/>
          </a:solidFill>
          <a:ln>
            <a:noFill/>
          </a:ln>
        </p:spPr>
        <p:txBody>
          <a:bodyPr lIns="91425" tIns="45700" rIns="91425" bIns="45700" anchor="ctr" anchorCtr="0">
            <a:noAutofit/>
          </a:bodyPr>
          <a:lstStyle/>
          <a:p>
            <a:pPr algn="ctr"/>
            <a:endParaRPr sz="1800">
              <a:solidFill>
                <a:schemeClr val="dk1"/>
              </a:solidFill>
              <a:latin typeface="Century Gothic" panose="020B0502020202020204" pitchFamily="34" charset="0"/>
              <a:ea typeface="Roboto Condensed"/>
              <a:cs typeface="Roboto Condensed"/>
              <a:sym typeface="Roboto Condensed"/>
            </a:endParaRPr>
          </a:p>
        </p:txBody>
      </p:sp>
      <p:sp>
        <p:nvSpPr>
          <p:cNvPr id="43" name="Shape 5969"/>
          <p:cNvSpPr/>
          <p:nvPr/>
        </p:nvSpPr>
        <p:spPr>
          <a:xfrm>
            <a:off x="5043762" y="4637037"/>
            <a:ext cx="1275389" cy="806810"/>
          </a:xfrm>
          <a:prstGeom prst="roundRect">
            <a:avLst>
              <a:gd name="adj" fmla="val 16667"/>
            </a:avLst>
          </a:prstGeom>
          <a:solidFill>
            <a:schemeClr val="accent4"/>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46" name="Shape 5987"/>
          <p:cNvSpPr txBox="1"/>
          <p:nvPr/>
        </p:nvSpPr>
        <p:spPr>
          <a:xfrm>
            <a:off x="7071654" y="1268819"/>
            <a:ext cx="2623185" cy="1673211"/>
          </a:xfrm>
          <a:prstGeom prst="rect">
            <a:avLst/>
          </a:prstGeom>
          <a:noFill/>
          <a:ln>
            <a:noFill/>
          </a:ln>
        </p:spPr>
        <p:txBody>
          <a:bodyPr lIns="0" tIns="0" rIns="0" bIns="0" anchor="t" anchorCtr="0">
            <a:noAutofit/>
          </a:bodyPr>
          <a:lstStyle/>
          <a:p>
            <a:pPr lvl="0">
              <a:buSzPct val="25000"/>
            </a:pPr>
            <a:r>
              <a:rPr lang="es-ES" sz="1800" b="1" dirty="0">
                <a:solidFill>
                  <a:schemeClr val="accent2"/>
                </a:solidFill>
                <a:latin typeface="Century Gothic" panose="020B0502020202020204" pitchFamily="34" charset="0"/>
                <a:ea typeface="Roboto Condensed"/>
                <a:cs typeface="Roboto Condensed"/>
                <a:sym typeface="Roboto Condensed"/>
              </a:rPr>
              <a:t>La Banca se encarga de TOMAR DINERO EN DEPÓSITO,DAR DINERO EN PRÉSTAMO, por un tiempo determinado, a un interés fijado, pero… </a:t>
            </a:r>
            <a:endParaRPr lang="es-EC" sz="1600" b="1" dirty="0">
              <a:solidFill>
                <a:schemeClr val="bg1">
                  <a:lumMod val="65000"/>
                </a:schemeClr>
              </a:solidFill>
              <a:latin typeface="Century Gothic" panose="020B0502020202020204" pitchFamily="34" charset="0"/>
              <a:ea typeface="Roboto Condensed"/>
              <a:cs typeface="Roboto Condensed"/>
              <a:sym typeface="Roboto Condensed"/>
            </a:endParaRPr>
          </a:p>
        </p:txBody>
      </p:sp>
      <p:sp>
        <p:nvSpPr>
          <p:cNvPr id="47" name="Shape 5988"/>
          <p:cNvSpPr txBox="1"/>
          <p:nvPr/>
        </p:nvSpPr>
        <p:spPr>
          <a:xfrm>
            <a:off x="882990" y="1302875"/>
            <a:ext cx="2993012" cy="1487257"/>
          </a:xfrm>
          <a:prstGeom prst="rect">
            <a:avLst/>
          </a:prstGeom>
          <a:noFill/>
          <a:ln>
            <a:noFill/>
          </a:ln>
        </p:spPr>
        <p:txBody>
          <a:bodyPr lIns="0" tIns="0" rIns="0" bIns="0" anchor="t" anchorCtr="0">
            <a:noAutofit/>
          </a:bodyPr>
          <a:lstStyle/>
          <a:p>
            <a:pPr lvl="0" algn="ctr">
              <a:buSzPct val="25000"/>
            </a:pPr>
            <a:r>
              <a:rPr lang="es-EC" sz="1800" b="1" dirty="0">
                <a:solidFill>
                  <a:schemeClr val="accent1"/>
                </a:solidFill>
                <a:latin typeface="Century Gothic" panose="020B0502020202020204" pitchFamily="34" charset="0"/>
                <a:ea typeface="Roboto Condensed"/>
                <a:cs typeface="Roboto Condensed"/>
                <a:sym typeface="Roboto Condensed"/>
              </a:rPr>
              <a:t>UN SISTEMA BANCARIO SANO Y FUERTE GENERA MAYOR EMPLEO, RIQUEZA Y BIENESTAR  SOCIAL EN CUALQUIER PAÍS </a:t>
            </a:r>
          </a:p>
          <a:p>
            <a:pPr algn="ctr">
              <a:buSzPct val="25000"/>
            </a:pPr>
            <a:endParaRPr lang="es-EC" sz="1800" b="1" dirty="0">
              <a:solidFill>
                <a:schemeClr val="bg1">
                  <a:lumMod val="65000"/>
                </a:schemeClr>
              </a:solidFill>
              <a:latin typeface="Century Gothic" panose="020B0502020202020204" pitchFamily="34" charset="0"/>
              <a:ea typeface="Roboto Condensed"/>
              <a:cs typeface="Roboto Condensed"/>
              <a:sym typeface="Roboto Condensed"/>
            </a:endParaRPr>
          </a:p>
          <a:p>
            <a:pPr algn="r">
              <a:spcBef>
                <a:spcPts val="200"/>
              </a:spcBef>
              <a:buSzPct val="25000"/>
            </a:pPr>
            <a:endParaRPr lang="en-US" sz="1800" dirty="0">
              <a:solidFill>
                <a:srgbClr val="7F7F7F"/>
              </a:solidFill>
              <a:latin typeface="Century Gothic" panose="020B0502020202020204" pitchFamily="34" charset="0"/>
              <a:ea typeface="Roboto Condensed"/>
              <a:cs typeface="Roboto Condensed"/>
              <a:sym typeface="Roboto Condensed"/>
            </a:endParaRPr>
          </a:p>
        </p:txBody>
      </p:sp>
      <p:sp>
        <p:nvSpPr>
          <p:cNvPr id="48" name="Shape 5989"/>
          <p:cNvSpPr txBox="1"/>
          <p:nvPr/>
        </p:nvSpPr>
        <p:spPr>
          <a:xfrm>
            <a:off x="420647" y="3165958"/>
            <a:ext cx="3254710" cy="1348344"/>
          </a:xfrm>
          <a:prstGeom prst="rect">
            <a:avLst/>
          </a:prstGeom>
          <a:noFill/>
          <a:ln>
            <a:noFill/>
          </a:ln>
        </p:spPr>
        <p:txBody>
          <a:bodyPr lIns="0" tIns="0" rIns="0" bIns="0" anchor="t" anchorCtr="0">
            <a:noAutofit/>
          </a:bodyPr>
          <a:lstStyle/>
          <a:p>
            <a:pPr lvl="0" algn="ctr">
              <a:buSzPct val="25000"/>
            </a:pPr>
            <a:r>
              <a:rPr lang="es-EC" sz="1800" b="1" dirty="0">
                <a:solidFill>
                  <a:schemeClr val="accent3"/>
                </a:solidFill>
                <a:latin typeface="Century Gothic" panose="020B0502020202020204" pitchFamily="34" charset="0"/>
                <a:ea typeface="Roboto Condensed"/>
                <a:cs typeface="Roboto Condensed"/>
                <a:sym typeface="Roboto Condensed"/>
              </a:rPr>
              <a:t>En 1927, se crea la Superintendencia de Bancos  </a:t>
            </a:r>
          </a:p>
          <a:p>
            <a:pPr lvl="0" algn="ctr">
              <a:buSzPct val="25000"/>
            </a:pPr>
            <a:r>
              <a:rPr lang="es-EC" sz="1600" dirty="0">
                <a:solidFill>
                  <a:schemeClr val="bg1">
                    <a:lumMod val="65000"/>
                  </a:schemeClr>
                </a:solidFill>
                <a:latin typeface="Century Gothic" panose="020B0502020202020204" pitchFamily="34" charset="0"/>
                <a:ea typeface="Roboto Condensed"/>
                <a:cs typeface="Roboto Condensed"/>
                <a:sym typeface="Roboto Condensed"/>
              </a:rPr>
              <a:t> </a:t>
            </a:r>
            <a:r>
              <a:rPr lang="es-EC" sz="1600" b="1" dirty="0">
                <a:solidFill>
                  <a:schemeClr val="bg1">
                    <a:lumMod val="65000"/>
                  </a:schemeClr>
                </a:solidFill>
                <a:latin typeface="Century Gothic" panose="020B0502020202020204" pitchFamily="34" charset="0"/>
                <a:ea typeface="Roboto Condensed"/>
                <a:cs typeface="Roboto Condensed"/>
                <a:sym typeface="Roboto Condensed"/>
              </a:rPr>
              <a:t>(para controlar y supervisar  las actividades de las entidades financieras ecuatorianas) </a:t>
            </a:r>
          </a:p>
        </p:txBody>
      </p:sp>
      <p:sp>
        <p:nvSpPr>
          <p:cNvPr id="49" name="Shape 5990"/>
          <p:cNvSpPr txBox="1"/>
          <p:nvPr/>
        </p:nvSpPr>
        <p:spPr>
          <a:xfrm>
            <a:off x="7156173" y="3815564"/>
            <a:ext cx="2713955" cy="1291411"/>
          </a:xfrm>
          <a:prstGeom prst="rect">
            <a:avLst/>
          </a:prstGeom>
          <a:noFill/>
          <a:ln>
            <a:noFill/>
          </a:ln>
        </p:spPr>
        <p:txBody>
          <a:bodyPr lIns="0" tIns="0" rIns="0" bIns="0" anchor="t" anchorCtr="0">
            <a:noAutofit/>
          </a:bodyPr>
          <a:lstStyle/>
          <a:p>
            <a:pPr lvl="0">
              <a:buSzPct val="25000"/>
            </a:pPr>
            <a:r>
              <a:rPr lang="es-EC" sz="1600" b="1" dirty="0">
                <a:solidFill>
                  <a:schemeClr val="accent3"/>
                </a:solidFill>
                <a:latin typeface="Century Gothic" panose="020B0502020202020204" pitchFamily="34" charset="0"/>
                <a:ea typeface="Roboto Condensed"/>
                <a:cs typeface="Roboto Condensed"/>
                <a:sym typeface="Roboto Condensed"/>
              </a:rPr>
              <a:t>En 1974, se presentan los acuerdos de Basilea, para legislar, regular y supervisar las prácticas bancarias </a:t>
            </a:r>
          </a:p>
        </p:txBody>
      </p:sp>
      <p:pic>
        <p:nvPicPr>
          <p:cNvPr id="51" name="Picture 2" descr="Resultado de imagen para ecuador">
            <a:extLst>
              <a:ext uri="{FF2B5EF4-FFF2-40B4-BE49-F238E27FC236}">
                <a16:creationId xmlns:a16="http://schemas.microsoft.com/office/drawing/2014/main" xmlns="" id="{E28CE7AC-3B06-485A-BBA4-E88DF4C3C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215" y="1385118"/>
            <a:ext cx="1184816" cy="919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4" descr="Image result for riesgo operativo">
            <a:extLst>
              <a:ext uri="{FF2B5EF4-FFF2-40B4-BE49-F238E27FC236}">
                <a16:creationId xmlns:a16="http://schemas.microsoft.com/office/drawing/2014/main" xmlns="" id="{BA4F025B-6CCE-4693-AC20-D67E93B2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601" y="2513821"/>
            <a:ext cx="1459870" cy="821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4" descr="Image result for legal">
            <a:extLst>
              <a:ext uri="{FF2B5EF4-FFF2-40B4-BE49-F238E27FC236}">
                <a16:creationId xmlns:a16="http://schemas.microsoft.com/office/drawing/2014/main" xmlns="" id="{6A58AF4A-A1F1-4B92-826D-4F5C143EA7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2315" y="4634992"/>
            <a:ext cx="1198663" cy="8309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TextBox 33">
            <a:extLst>
              <a:ext uri="{FF2B5EF4-FFF2-40B4-BE49-F238E27FC236}">
                <a16:creationId xmlns:a16="http://schemas.microsoft.com/office/drawing/2014/main" xmlns="" id="{9646E8C6-9AD4-479A-BAA2-F3C9F5B8C363}"/>
              </a:ext>
            </a:extLst>
          </p:cNvPr>
          <p:cNvSpPr txBox="1"/>
          <p:nvPr/>
        </p:nvSpPr>
        <p:spPr>
          <a:xfrm>
            <a:off x="2402935" y="5551247"/>
            <a:ext cx="6557041" cy="1323439"/>
          </a:xfrm>
          <a:prstGeom prst="rect">
            <a:avLst/>
          </a:prstGeom>
          <a:noFill/>
        </p:spPr>
        <p:txBody>
          <a:bodyPr wrap="square" rtlCol="0">
            <a:spAutoFit/>
          </a:bodyPr>
          <a:lstStyle/>
          <a:p>
            <a:pPr algn="ctr" defTabSz="742950">
              <a:defRPr/>
            </a:pPr>
            <a:r>
              <a:rPr lang="es-419" sz="1600" b="1" dirty="0">
                <a:solidFill>
                  <a:schemeClr val="accent1"/>
                </a:solidFill>
                <a:effectLst>
                  <a:outerShdw blurRad="38100" dist="38100" dir="2700000" algn="tl">
                    <a:srgbClr val="000000">
                      <a:alpha val="43137"/>
                    </a:srgbClr>
                  </a:outerShdw>
                </a:effectLst>
                <a:latin typeface="Century Gothic" panose="020B0502020202020204" pitchFamily="34" charset="0"/>
                <a:ea typeface="Noto Sans" panose="020B0502040504020204" pitchFamily="34"/>
                <a:cs typeface="Arial" panose="020B0604020202020204" pitchFamily="34" charset="0"/>
              </a:rPr>
              <a:t>LOS ACUERDOS DE BASILEA FUERON PLANTEADOS PARA AYUDAR EN EL CONTROL DEL RIESGO FINANCIERO, RIESGO QUE TIENE SU ORIGEN EN LA MALA GESTIÓN DEL CRÉDITO </a:t>
            </a:r>
          </a:p>
          <a:p>
            <a:pPr algn="ctr" defTabSz="742950">
              <a:defRPr/>
            </a:pPr>
            <a:r>
              <a:rPr lang="es-419" sz="1600" b="1" dirty="0">
                <a:solidFill>
                  <a:schemeClr val="accent1"/>
                </a:solidFill>
                <a:effectLst>
                  <a:outerShdw blurRad="38100" dist="38100" dir="2700000" algn="tl">
                    <a:srgbClr val="000000">
                      <a:alpha val="43137"/>
                    </a:srgbClr>
                  </a:outerShdw>
                </a:effectLst>
                <a:latin typeface="Century Gothic" panose="020B0502020202020204" pitchFamily="34" charset="0"/>
                <a:ea typeface="Noto Sans" panose="020B0502040504020204" pitchFamily="34"/>
                <a:cs typeface="Arial" panose="020B0604020202020204" pitchFamily="34" charset="0"/>
              </a:rPr>
              <a:t>( CRISIS ECONÓMICA, QUIEBRA , PÁNICO, DESEMPLEO, POBREZA-ASOCIADO A LA MONOARQUÍA Y A LOS GOBIERNOS )</a:t>
            </a:r>
          </a:p>
        </p:txBody>
      </p:sp>
      <p:pic>
        <p:nvPicPr>
          <p:cNvPr id="38" name="Imagen 37"/>
          <p:cNvPicPr>
            <a:picLocks noChangeAspect="1"/>
          </p:cNvPicPr>
          <p:nvPr/>
        </p:nvPicPr>
        <p:blipFill rotWithShape="1">
          <a:blip r:embed="rId6">
            <a:extLst>
              <a:ext uri="{28A0092B-C50C-407E-A947-70E740481C1C}">
                <a14:useLocalDpi xmlns:a14="http://schemas.microsoft.com/office/drawing/2010/main" val="0"/>
              </a:ext>
            </a:extLst>
          </a:blip>
          <a:srcRect b="18690"/>
          <a:stretch/>
        </p:blipFill>
        <p:spPr>
          <a:xfrm>
            <a:off x="420647" y="5132775"/>
            <a:ext cx="2181567" cy="1787301"/>
          </a:xfrm>
          <a:prstGeom prst="rect">
            <a:avLst/>
          </a:prstGeom>
        </p:spPr>
      </p:pic>
      <p:grpSp>
        <p:nvGrpSpPr>
          <p:cNvPr id="56" name="Shape 2731"/>
          <p:cNvGrpSpPr/>
          <p:nvPr/>
        </p:nvGrpSpPr>
        <p:grpSpPr>
          <a:xfrm>
            <a:off x="2665379" y="244746"/>
            <a:ext cx="863311" cy="800916"/>
            <a:chOff x="5391005" y="2096175"/>
            <a:chExt cx="813123" cy="800916"/>
          </a:xfrm>
        </p:grpSpPr>
        <p:sp>
          <p:nvSpPr>
            <p:cNvPr id="57" name="Shape 2732"/>
            <p:cNvSpPr/>
            <p:nvPr/>
          </p:nvSpPr>
          <p:spPr>
            <a:xfrm>
              <a:off x="5623753" y="2096175"/>
              <a:ext cx="580375" cy="800916"/>
            </a:xfrm>
            <a:prstGeom prst="chevron">
              <a:avLst>
                <a:gd name="adj" fmla="val 65938"/>
              </a:avLst>
            </a:prstGeom>
            <a:solidFill>
              <a:schemeClr val="accent2"/>
            </a:solidFill>
            <a:ln>
              <a:noFill/>
            </a:ln>
          </p:spPr>
          <p:txBody>
            <a:bodyPr lIns="91425" tIns="45700" rIns="91425" bIns="45700" anchor="ctr" anchorCtr="0">
              <a:noAutofit/>
            </a:bodyPr>
            <a:lstStyle/>
            <a:p>
              <a:pPr algn="ctr"/>
              <a:endParaRPr sz="1800">
                <a:solidFill>
                  <a:schemeClr val="dk1"/>
                </a:solidFill>
                <a:latin typeface="Century Gothic" panose="020B0502020202020204" pitchFamily="34" charset="0"/>
                <a:ea typeface="Roboto Condensed"/>
                <a:cs typeface="Roboto Condensed"/>
                <a:sym typeface="Roboto Condensed"/>
              </a:endParaRPr>
            </a:p>
          </p:txBody>
        </p:sp>
        <p:sp>
          <p:nvSpPr>
            <p:cNvPr id="58" name="Shape 2733"/>
            <p:cNvSpPr/>
            <p:nvPr/>
          </p:nvSpPr>
          <p:spPr>
            <a:xfrm flipH="1">
              <a:off x="5391005" y="2214791"/>
              <a:ext cx="563687" cy="563687"/>
            </a:xfrm>
            <a:prstGeom prst="diamond">
              <a:avLst/>
            </a:prstGeom>
            <a:solidFill>
              <a:schemeClr val="accent2"/>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59" name="Shape 2734"/>
            <p:cNvSpPr/>
            <p:nvPr/>
          </p:nvSpPr>
          <p:spPr>
            <a:xfrm rot="-2580000" flipH="1">
              <a:off x="5562700" y="2121020"/>
              <a:ext cx="120126" cy="120126"/>
            </a:xfrm>
            <a:prstGeom prst="rtTriangle">
              <a:avLst/>
            </a:prstGeom>
            <a:solidFill>
              <a:schemeClr val="accent2">
                <a:alpha val="69803"/>
              </a:schemeClr>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60" name="Shape 2735"/>
            <p:cNvSpPr/>
            <p:nvPr/>
          </p:nvSpPr>
          <p:spPr>
            <a:xfrm rot="-8220000">
              <a:off x="5562700" y="2752738"/>
              <a:ext cx="120126" cy="120126"/>
            </a:xfrm>
            <a:prstGeom prst="rtTriangle">
              <a:avLst/>
            </a:prstGeom>
            <a:solidFill>
              <a:schemeClr val="accent2">
                <a:alpha val="69803"/>
              </a:schemeClr>
            </a:solidFill>
            <a:ln>
              <a:noFill/>
            </a:ln>
          </p:spPr>
          <p:txBody>
            <a:bodyPr lIns="91425" tIns="45700" rIns="91425" bIns="45700" anchor="ctr" anchorCtr="0">
              <a:noAutofit/>
            </a:bodyPr>
            <a:lstStyle/>
            <a:p>
              <a:pPr algn="ctr"/>
              <a:endParaRPr sz="1800">
                <a:solidFill>
                  <a:schemeClr val="lt1"/>
                </a:solidFill>
                <a:latin typeface="Century Gothic" panose="020B0502020202020204" pitchFamily="34" charset="0"/>
                <a:ea typeface="Roboto Condensed"/>
                <a:cs typeface="Roboto Condensed"/>
                <a:sym typeface="Roboto Condensed"/>
              </a:endParaRPr>
            </a:p>
          </p:txBody>
        </p:sp>
        <p:sp>
          <p:nvSpPr>
            <p:cNvPr id="61" name="Shape 2736"/>
            <p:cNvSpPr txBox="1"/>
            <p:nvPr/>
          </p:nvSpPr>
          <p:spPr>
            <a:xfrm>
              <a:off x="5453077" y="2296580"/>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2</a:t>
              </a:r>
            </a:p>
          </p:txBody>
        </p:sp>
      </p:grpSp>
      <p:sp>
        <p:nvSpPr>
          <p:cNvPr id="3" name="Rectángulo 2">
            <a:extLst>
              <a:ext uri="{FF2B5EF4-FFF2-40B4-BE49-F238E27FC236}">
                <a16:creationId xmlns:a16="http://schemas.microsoft.com/office/drawing/2014/main" xmlns="" id="{7E753E0D-3598-4EC6-8989-C1D9BF98110C}"/>
              </a:ext>
            </a:extLst>
          </p:cNvPr>
          <p:cNvSpPr/>
          <p:nvPr/>
        </p:nvSpPr>
        <p:spPr>
          <a:xfrm>
            <a:off x="8194734" y="2033093"/>
            <a:ext cx="37702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chemeClr val="accent3"/>
                </a:solidFill>
              </a:rPr>
              <a:t> </a:t>
            </a:r>
          </a:p>
        </p:txBody>
      </p:sp>
      <p:sp>
        <p:nvSpPr>
          <p:cNvPr id="5" name="Rectángulo 4">
            <a:extLst>
              <a:ext uri="{FF2B5EF4-FFF2-40B4-BE49-F238E27FC236}">
                <a16:creationId xmlns:a16="http://schemas.microsoft.com/office/drawing/2014/main" xmlns="" id="{2D06D38B-EBCB-4CCD-BED6-0A3F27EA8246}"/>
              </a:ext>
            </a:extLst>
          </p:cNvPr>
          <p:cNvSpPr/>
          <p:nvPr/>
        </p:nvSpPr>
        <p:spPr>
          <a:xfrm>
            <a:off x="5063936" y="1541699"/>
            <a:ext cx="1800493" cy="369332"/>
          </a:xfrm>
          <a:prstGeom prst="rect">
            <a:avLst/>
          </a:prstGeom>
          <a:noFill/>
        </p:spPr>
        <p:txBody>
          <a:bodyPr wrap="none" lIns="91440" tIns="45720" rIns="91440" bIns="45720">
            <a:spAutoFit/>
          </a:bodyPr>
          <a:lstStyle/>
          <a:p>
            <a:pPr algn="ctr"/>
            <a:r>
              <a:rPr lang="es-ES"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DESARROLLO</a:t>
            </a:r>
            <a:endParaRPr lang="es-EC"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ángulo 5">
            <a:extLst>
              <a:ext uri="{FF2B5EF4-FFF2-40B4-BE49-F238E27FC236}">
                <a16:creationId xmlns:a16="http://schemas.microsoft.com/office/drawing/2014/main" xmlns="" id="{14F9B3EF-DE31-45E1-A591-DE4CAF6B5D33}"/>
              </a:ext>
            </a:extLst>
          </p:cNvPr>
          <p:cNvSpPr/>
          <p:nvPr/>
        </p:nvSpPr>
        <p:spPr>
          <a:xfrm>
            <a:off x="7724933" y="2901243"/>
            <a:ext cx="1544012" cy="369332"/>
          </a:xfrm>
          <a:prstGeom prst="rect">
            <a:avLst/>
          </a:prstGeom>
          <a:noFill/>
        </p:spPr>
        <p:txBody>
          <a:bodyPr wrap="none" lIns="91440" tIns="45720" rIns="91440" bIns="45720">
            <a:spAutoFit/>
          </a:bodyPr>
          <a:lstStyle/>
          <a:p>
            <a:pPr algn="ctr"/>
            <a:r>
              <a:rPr lang="es-ES" sz="1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CONFIANZA</a:t>
            </a:r>
            <a:endParaRPr lang="es-EC"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098" name="Picture 2" descr="Superintendencia de Bancos - Home | Facebook">
            <a:extLst>
              <a:ext uri="{FF2B5EF4-FFF2-40B4-BE49-F238E27FC236}">
                <a16:creationId xmlns:a16="http://schemas.microsoft.com/office/drawing/2014/main" xmlns="" id="{AF4C177A-ED75-49C1-93A9-2A2CA22E8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847" y="3578926"/>
            <a:ext cx="968148" cy="6564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2EDED0CC-9C03-461A-BFC7-4FB6AB890683}"/>
              </a:ext>
            </a:extLst>
          </p:cNvPr>
          <p:cNvSpPr/>
          <p:nvPr/>
        </p:nvSpPr>
        <p:spPr>
          <a:xfrm>
            <a:off x="7694872" y="5025357"/>
            <a:ext cx="1210589" cy="369332"/>
          </a:xfrm>
          <a:prstGeom prst="rect">
            <a:avLst/>
          </a:prstGeom>
          <a:noFill/>
        </p:spPr>
        <p:txBody>
          <a:bodyPr wrap="none" lIns="91440" tIns="45720" rIns="91440" bIns="45720">
            <a:spAutoFit/>
          </a:bodyPr>
          <a:lstStyle/>
          <a:p>
            <a:pPr algn="ctr"/>
            <a:r>
              <a:rPr lang="es-ES" sz="1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ACTIVOS</a:t>
            </a:r>
            <a:endParaRPr lang="es-EC"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ángulo 3">
            <a:extLst>
              <a:ext uri="{FF2B5EF4-FFF2-40B4-BE49-F238E27FC236}">
                <a16:creationId xmlns:a16="http://schemas.microsoft.com/office/drawing/2014/main" xmlns="" id="{BED7ECC3-10CE-4E38-9D51-92381F2D3AC3}"/>
              </a:ext>
            </a:extLst>
          </p:cNvPr>
          <p:cNvSpPr/>
          <p:nvPr/>
        </p:nvSpPr>
        <p:spPr>
          <a:xfrm>
            <a:off x="1356773" y="4461269"/>
            <a:ext cx="1390124" cy="369332"/>
          </a:xfrm>
          <a:prstGeom prst="rect">
            <a:avLst/>
          </a:prstGeom>
          <a:noFill/>
        </p:spPr>
        <p:txBody>
          <a:bodyPr wrap="none" lIns="91440" tIns="45720" rIns="91440" bIns="45720">
            <a:spAutoFit/>
          </a:bodyPr>
          <a:lstStyle/>
          <a:p>
            <a:pPr algn="ctr"/>
            <a:r>
              <a:rPr lang="es-ES" sz="1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CONTROL </a:t>
            </a:r>
            <a:endParaRPr lang="es-EC"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5" name="Shape 82">
            <a:extLst>
              <a:ext uri="{FF2B5EF4-FFF2-40B4-BE49-F238E27FC236}">
                <a16:creationId xmlns:a16="http://schemas.microsoft.com/office/drawing/2014/main" xmlns="" id="{1C832E2B-D045-49B3-9BAB-AB9C36737A87}"/>
              </a:ext>
            </a:extLst>
          </p:cNvPr>
          <p:cNvSpPr/>
          <p:nvPr/>
        </p:nvSpPr>
        <p:spPr>
          <a:xfrm>
            <a:off x="49823" y="132523"/>
            <a:ext cx="9756531" cy="670831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Tree>
    <p:extLst>
      <p:ext uri="{BB962C8B-B14F-4D97-AF65-F5344CB8AC3E}">
        <p14:creationId xmlns:p14="http://schemas.microsoft.com/office/powerpoint/2010/main" val="78309671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ppt_w</p:attrName>
                                        </p:attrNameLst>
                                      </p:cBhvr>
                                      <p:tavLst>
                                        <p:tav tm="0">
                                          <p:val>
                                            <p:strVal val="0"/>
                                          </p:val>
                                        </p:tav>
                                        <p:tav tm="100000">
                                          <p:val>
                                            <p:strVal val="#ppt_w"/>
                                          </p:val>
                                        </p:tav>
                                      </p:tavLst>
                                    </p:anim>
                                    <p:anim calcmode="lin" valueType="num">
                                      <p:cBhvr additive="base">
                                        <p:cTn id="8" dur="500"/>
                                        <p:tgtEl>
                                          <p:spTgt spid="32"/>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500"/>
                                        <p:tgtEl>
                                          <p:spTgt spid="47"/>
                                        </p:tgtEl>
                                        <p:attrNameLst>
                                          <p:attrName>ppt_x</p:attrName>
                                        </p:attrNameLst>
                                      </p:cBhvr>
                                      <p:tavLst>
                                        <p:tav tm="0">
                                          <p:val>
                                            <p:strVal val="#ppt_x-1"/>
                                          </p:val>
                                        </p:tav>
                                        <p:tav tm="100000">
                                          <p:val>
                                            <p:strVal val="#ppt_x"/>
                                          </p:val>
                                        </p:tav>
                                      </p:tavLst>
                                    </p:anim>
                                  </p:childTnLst>
                                </p:cTn>
                              </p:par>
                            </p:childTnLst>
                          </p:cTn>
                        </p:par>
                        <p:par>
                          <p:cTn id="12" fill="hold">
                            <p:stCondLst>
                              <p:cond delay="105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1000"/>
                            </p:stCondLst>
                            <p:childTnLst>
                              <p:par>
                                <p:cTn id="17" presetID="2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p:tgtEl>
                                          <p:spTgt spid="33"/>
                                        </p:tgtEl>
                                        <p:attrNameLst>
                                          <p:attrName>ppt_w</p:attrName>
                                        </p:attrNameLst>
                                      </p:cBhvr>
                                      <p:tavLst>
                                        <p:tav tm="0">
                                          <p:val>
                                            <p:strVal val="0"/>
                                          </p:val>
                                        </p:tav>
                                        <p:tav tm="100000">
                                          <p:val>
                                            <p:strVal val="#ppt_w"/>
                                          </p:val>
                                        </p:tav>
                                      </p:tavLst>
                                    </p:anim>
                                    <p:anim calcmode="lin" valueType="num">
                                      <p:cBhvr additive="base">
                                        <p:cTn id="20" dur="500"/>
                                        <p:tgtEl>
                                          <p:spTgt spid="33"/>
                                        </p:tgtEl>
                                        <p:attrNameLst>
                                          <p:attrName>ppt_h</p:attrName>
                                        </p:attrNameLst>
                                      </p:cBhvr>
                                      <p:tavLst>
                                        <p:tav tm="0">
                                          <p:val>
                                            <p:strVal val="0"/>
                                          </p:val>
                                        </p:tav>
                                        <p:tav tm="100000">
                                          <p:val>
                                            <p:strVal val="#ppt_h"/>
                                          </p:val>
                                        </p:tav>
                                      </p:tavLst>
                                    </p:anim>
                                  </p:childTnLst>
                                </p:cTn>
                              </p:par>
                            </p:childTnLst>
                          </p:cTn>
                        </p:par>
                        <p:par>
                          <p:cTn id="21" fill="hold">
                            <p:stCondLst>
                              <p:cond delay="11500"/>
                            </p:stCondLst>
                            <p:childTnLst>
                              <p:par>
                                <p:cTn id="22" presetID="2" presetClass="entr" presetSubtype="2" fill="hold" nodeType="afterEffect">
                                  <p:stCondLst>
                                    <p:cond delay="225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10250"/>
                                        <p:tgtEl>
                                          <p:spTgt spid="46"/>
                                        </p:tgtEl>
                                        <p:attrNameLst>
                                          <p:attrName>ppt_x</p:attrName>
                                        </p:attrNameLst>
                                      </p:cBhvr>
                                      <p:tavLst>
                                        <p:tav tm="0">
                                          <p:val>
                                            <p:strVal val="#ppt_x+1"/>
                                          </p:val>
                                        </p:tav>
                                        <p:tav tm="100000">
                                          <p:val>
                                            <p:strVal val="#ppt_x"/>
                                          </p:val>
                                        </p:tav>
                                      </p:tavLst>
                                    </p:anim>
                                  </p:childTnLst>
                                </p:cTn>
                              </p:par>
                            </p:childTnLst>
                          </p:cTn>
                        </p:par>
                        <p:par>
                          <p:cTn id="25" fill="hold">
                            <p:stCondLst>
                              <p:cond delay="24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24500"/>
                            </p:stCondLst>
                            <p:childTnLst>
                              <p:par>
                                <p:cTn id="30" presetID="23" presetClass="entr" presetSubtype="16"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ppt_w</p:attrName>
                                        </p:attrNameLst>
                                      </p:cBhvr>
                                      <p:tavLst>
                                        <p:tav tm="0">
                                          <p:val>
                                            <p:strVal val="0"/>
                                          </p:val>
                                        </p:tav>
                                        <p:tav tm="100000">
                                          <p:val>
                                            <p:strVal val="#ppt_w"/>
                                          </p:val>
                                        </p:tav>
                                      </p:tavLst>
                                    </p:anim>
                                    <p:anim calcmode="lin" valueType="num">
                                      <p:cBhvr additive="base">
                                        <p:cTn id="33" dur="500"/>
                                        <p:tgtEl>
                                          <p:spTgt spid="41"/>
                                        </p:tgtEl>
                                        <p:attrNameLst>
                                          <p:attrName>ppt_h</p:attrName>
                                        </p:attrNameLst>
                                      </p:cBhvr>
                                      <p:tavLst>
                                        <p:tav tm="0">
                                          <p:val>
                                            <p:strVal val="0"/>
                                          </p:val>
                                        </p:tav>
                                        <p:tav tm="100000">
                                          <p:val>
                                            <p:strVal val="#ppt_h"/>
                                          </p:val>
                                        </p:tav>
                                      </p:tavLst>
                                    </p:anim>
                                  </p:childTnLst>
                                </p:cTn>
                              </p:par>
                            </p:childTnLst>
                          </p:cTn>
                        </p:par>
                        <p:par>
                          <p:cTn id="34" fill="hold">
                            <p:stCondLst>
                              <p:cond delay="25000"/>
                            </p:stCondLst>
                            <p:childTnLst>
                              <p:par>
                                <p:cTn id="35" presetID="2" presetClass="entr" presetSubtype="8" fill="hold" nodeType="afterEffect">
                                  <p:stCondLst>
                                    <p:cond delay="200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7750"/>
                                        <p:tgtEl>
                                          <p:spTgt spid="48"/>
                                        </p:tgtEl>
                                        <p:attrNameLst>
                                          <p:attrName>ppt_x</p:attrName>
                                        </p:attrNameLst>
                                      </p:cBhvr>
                                      <p:tavLst>
                                        <p:tav tm="0">
                                          <p:val>
                                            <p:strVal val="#ppt_x-1"/>
                                          </p:val>
                                        </p:tav>
                                        <p:tav tm="100000">
                                          <p:val>
                                            <p:strVal val="#ppt_x"/>
                                          </p:val>
                                        </p:tav>
                                      </p:tavLst>
                                    </p:anim>
                                  </p:childTnLst>
                                </p:cTn>
                              </p:par>
                            </p:childTnLst>
                          </p:cTn>
                        </p:par>
                        <p:par>
                          <p:cTn id="38" fill="hold">
                            <p:stCondLst>
                              <p:cond delay="34750"/>
                            </p:stCondLst>
                            <p:childTnLst>
                              <p:par>
                                <p:cTn id="39" presetID="10"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35250"/>
                            </p:stCondLst>
                            <p:childTnLst>
                              <p:par>
                                <p:cTn id="43" presetID="23" presetClass="entr" presetSubtype="16"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p:tgtEl>
                                          <p:spTgt spid="43"/>
                                        </p:tgtEl>
                                        <p:attrNameLst>
                                          <p:attrName>ppt_w</p:attrName>
                                        </p:attrNameLst>
                                      </p:cBhvr>
                                      <p:tavLst>
                                        <p:tav tm="0">
                                          <p:val>
                                            <p:strVal val="0"/>
                                          </p:val>
                                        </p:tav>
                                        <p:tav tm="100000">
                                          <p:val>
                                            <p:strVal val="#ppt_w"/>
                                          </p:val>
                                        </p:tav>
                                      </p:tavLst>
                                    </p:anim>
                                    <p:anim calcmode="lin" valueType="num">
                                      <p:cBhvr additive="base">
                                        <p:cTn id="46" dur="500"/>
                                        <p:tgtEl>
                                          <p:spTgt spid="43"/>
                                        </p:tgtEl>
                                        <p:attrNameLst>
                                          <p:attrName>ppt_h</p:attrName>
                                        </p:attrNameLst>
                                      </p:cBhvr>
                                      <p:tavLst>
                                        <p:tav tm="0">
                                          <p:val>
                                            <p:strVal val="0"/>
                                          </p:val>
                                        </p:tav>
                                        <p:tav tm="100000">
                                          <p:val>
                                            <p:strVal val="#ppt_h"/>
                                          </p:val>
                                        </p:tav>
                                      </p:tavLst>
                                    </p:anim>
                                  </p:childTnLst>
                                </p:cTn>
                              </p:par>
                            </p:childTnLst>
                          </p:cTn>
                        </p:par>
                        <p:par>
                          <p:cTn id="47" fill="hold">
                            <p:stCondLst>
                              <p:cond delay="35750"/>
                            </p:stCondLst>
                            <p:childTnLst>
                              <p:par>
                                <p:cTn id="48" presetID="2" presetClass="entr" presetSubtype="2" fill="hold" nodeType="afterEffect">
                                  <p:stCondLst>
                                    <p:cond delay="100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6750"/>
                                        <p:tgtEl>
                                          <p:spTgt spid="49"/>
                                        </p:tgtEl>
                                        <p:attrNameLst>
                                          <p:attrName>ppt_x</p:attrName>
                                        </p:attrNameLst>
                                      </p:cBhvr>
                                      <p:tavLst>
                                        <p:tav tm="0">
                                          <p:val>
                                            <p:strVal val="#ppt_x+1"/>
                                          </p:val>
                                        </p:tav>
                                        <p:tav tm="100000">
                                          <p:val>
                                            <p:strVal val="#ppt_x"/>
                                          </p:val>
                                        </p:tav>
                                      </p:tavLst>
                                    </p:anim>
                                  </p:childTnLst>
                                </p:cTn>
                              </p:par>
                            </p:childTnLst>
                          </p:cTn>
                        </p:par>
                        <p:par>
                          <p:cTn id="51" fill="hold">
                            <p:stCondLst>
                              <p:cond delay="43500"/>
                            </p:stCondLst>
                            <p:childTnLst>
                              <p:par>
                                <p:cTn id="52" presetID="1" presetClass="entr" presetSubtype="0" fill="hold" grpId="0" nodeType="afterEffect">
                                  <p:stCondLst>
                                    <p:cond delay="5750"/>
                                  </p:stCondLst>
                                  <p:childTnLst>
                                    <p:set>
                                      <p:cBhvr>
                                        <p:cTn id="53" dur="1" fill="hold">
                                          <p:stCondLst>
                                            <p:cond delay="6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11" name="Shape 211"/>
          <p:cNvSpPr txBox="1">
            <a:spLocks noGrp="1"/>
          </p:cNvSpPr>
          <p:nvPr>
            <p:ph type="title"/>
          </p:nvPr>
        </p:nvSpPr>
        <p:spPr>
          <a:xfrm>
            <a:off x="2419038" y="544332"/>
            <a:ext cx="6020975" cy="855554"/>
          </a:xfrm>
          <a:prstGeom prst="rect">
            <a:avLst/>
          </a:prstGeom>
          <a:noFill/>
          <a:ln>
            <a:noFill/>
          </a:ln>
        </p:spPr>
        <p:txBody>
          <a:bodyPr lIns="68550" tIns="68550" rIns="68550" bIns="68550" anchor="ctr" anchorCtr="0">
            <a:noAutofit/>
          </a:bodyPr>
          <a:lstStyle/>
          <a:p>
            <a:pPr>
              <a:buSzPct val="25000"/>
            </a:pPr>
            <a:r>
              <a:rPr lang="es-ES" sz="3200" dirty="0">
                <a:solidFill>
                  <a:schemeClr val="accent1"/>
                </a:solidFill>
                <a:latin typeface="Century Gothic" panose="020B0502020202020204" pitchFamily="34" charset="0"/>
              </a:rPr>
              <a:t>L</a:t>
            </a:r>
            <a:r>
              <a:rPr lang="es-EC" sz="3200" dirty="0">
                <a:solidFill>
                  <a:schemeClr val="accent1"/>
                </a:solidFill>
                <a:latin typeface="Century Gothic" panose="020B0502020202020204" pitchFamily="34" charset="0"/>
              </a:rPr>
              <a:t>a banca, la matemática y la estadística </a:t>
            </a:r>
            <a:endParaRPr lang="es-EC" sz="2000" dirty="0">
              <a:solidFill>
                <a:schemeClr val="accent1"/>
              </a:solidFill>
              <a:latin typeface="Century Gothic" panose="020B0502020202020204" pitchFamily="34" charset="0"/>
            </a:endParaRPr>
          </a:p>
        </p:txBody>
      </p:sp>
      <p:grpSp>
        <p:nvGrpSpPr>
          <p:cNvPr id="8" name="Shape 2725"/>
          <p:cNvGrpSpPr/>
          <p:nvPr/>
        </p:nvGrpSpPr>
        <p:grpSpPr>
          <a:xfrm>
            <a:off x="806691" y="475762"/>
            <a:ext cx="837606" cy="750746"/>
            <a:chOff x="5416470" y="1238591"/>
            <a:chExt cx="762185" cy="750746"/>
          </a:xfrm>
        </p:grpSpPr>
        <p:sp>
          <p:nvSpPr>
            <p:cNvPr id="9"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62626"/>
                </a:solidFill>
                <a:effectLst/>
                <a:uLnTx/>
                <a:uFillTx/>
                <a:latin typeface="Century Gothic" panose="020B0502020202020204" pitchFamily="34" charset="0"/>
                <a:ea typeface="Roboto Condensed"/>
                <a:cs typeface="Roboto Condensed"/>
                <a:sym typeface="Roboto Condensed"/>
                <a:rtl val="0"/>
              </a:endParaRPr>
            </a:p>
          </p:txBody>
        </p:sp>
        <p:sp>
          <p:nvSpPr>
            <p:cNvPr id="10"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Roboto Condensed"/>
                <a:cs typeface="Roboto Condensed"/>
                <a:sym typeface="Roboto Condensed"/>
                <a:rtl val="0"/>
              </a:endParaRPr>
            </a:p>
          </p:txBody>
        </p:sp>
        <p:sp>
          <p:nvSpPr>
            <p:cNvPr id="11"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Roboto Condensed"/>
                <a:cs typeface="Roboto Condensed"/>
                <a:sym typeface="Roboto Condensed"/>
                <a:rtl val="0"/>
              </a:endParaRPr>
            </a:p>
          </p:txBody>
        </p:sp>
        <p:sp>
          <p:nvSpPr>
            <p:cNvPr id="12"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Roboto Condensed"/>
                <a:cs typeface="Roboto Condensed"/>
                <a:sym typeface="Roboto Condensed"/>
                <a:rtl val="0"/>
              </a:endParaRPr>
            </a:p>
          </p:txBody>
        </p:sp>
        <p:sp>
          <p:nvSpPr>
            <p:cNvPr id="13"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srgbClr val="FFFFFF"/>
                  </a:solidFill>
                  <a:effectLst/>
                  <a:uLnTx/>
                  <a:uFillTx/>
                  <a:latin typeface="Century Gothic" panose="020B0502020202020204" pitchFamily="34" charset="0"/>
                  <a:ea typeface="Roboto Condensed"/>
                  <a:cs typeface="Roboto Condensed"/>
                  <a:sym typeface="Roboto Condensed"/>
                  <a:rtl val="0"/>
                </a:rPr>
                <a:t>02</a:t>
              </a:r>
            </a:p>
          </p:txBody>
        </p:sp>
      </p:grpSp>
      <p:pic>
        <p:nvPicPr>
          <p:cNvPr id="2" name="Imagen 1"/>
          <p:cNvPicPr>
            <a:picLocks noChangeAspect="1"/>
          </p:cNvPicPr>
          <p:nvPr/>
        </p:nvPicPr>
        <p:blipFill rotWithShape="1">
          <a:blip r:embed="rId3"/>
          <a:srcRect t="861" r="6854"/>
          <a:stretch/>
        </p:blipFill>
        <p:spPr>
          <a:xfrm>
            <a:off x="9151889" y="377916"/>
            <a:ext cx="647203" cy="570432"/>
          </a:xfrm>
          <a:prstGeom prst="rect">
            <a:avLst/>
          </a:prstGeom>
        </p:spPr>
      </p:pic>
      <p:sp>
        <p:nvSpPr>
          <p:cNvPr id="15" name="Shape 82">
            <a:extLst>
              <a:ext uri="{FF2B5EF4-FFF2-40B4-BE49-F238E27FC236}">
                <a16:creationId xmlns:a16="http://schemas.microsoft.com/office/drawing/2014/main" xmlns="" id="{186C9FAB-890B-44B9-8D83-01EF8683612B}"/>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5" name="Rectángulo 4">
            <a:extLst>
              <a:ext uri="{FF2B5EF4-FFF2-40B4-BE49-F238E27FC236}">
                <a16:creationId xmlns:a16="http://schemas.microsoft.com/office/drawing/2014/main" xmlns="" id="{C5BFF9DC-16B0-4700-91D7-43039E73F21D}"/>
              </a:ext>
            </a:extLst>
          </p:cNvPr>
          <p:cNvSpPr/>
          <p:nvPr/>
        </p:nvSpPr>
        <p:spPr>
          <a:xfrm>
            <a:off x="268666" y="1551761"/>
            <a:ext cx="3756156" cy="830997"/>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Fibonacci</a:t>
            </a:r>
          </a:p>
        </p:txBody>
      </p:sp>
      <p:sp>
        <p:nvSpPr>
          <p:cNvPr id="7" name="Rectángulo 6">
            <a:extLst>
              <a:ext uri="{FF2B5EF4-FFF2-40B4-BE49-F238E27FC236}">
                <a16:creationId xmlns:a16="http://schemas.microsoft.com/office/drawing/2014/main" xmlns="" id="{C863BEEC-D638-49B5-B33D-567A790A7B45}"/>
              </a:ext>
            </a:extLst>
          </p:cNvPr>
          <p:cNvSpPr/>
          <p:nvPr/>
        </p:nvSpPr>
        <p:spPr>
          <a:xfrm>
            <a:off x="284852" y="2202268"/>
            <a:ext cx="3493265" cy="92333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Paccioli</a:t>
            </a:r>
          </a:p>
        </p:txBody>
      </p:sp>
      <p:sp>
        <p:nvSpPr>
          <p:cNvPr id="14" name="Rectángulo 13">
            <a:extLst>
              <a:ext uri="{FF2B5EF4-FFF2-40B4-BE49-F238E27FC236}">
                <a16:creationId xmlns:a16="http://schemas.microsoft.com/office/drawing/2014/main" xmlns="" id="{ECD46AD9-D05E-4E5A-B15A-E341F1E44F93}"/>
              </a:ext>
            </a:extLst>
          </p:cNvPr>
          <p:cNvSpPr/>
          <p:nvPr/>
        </p:nvSpPr>
        <p:spPr>
          <a:xfrm>
            <a:off x="307570" y="3128831"/>
            <a:ext cx="3070072" cy="92333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Pascal</a:t>
            </a:r>
            <a:endParaRPr lang="es-EC"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6" name="Rectángulo 15">
            <a:extLst>
              <a:ext uri="{FF2B5EF4-FFF2-40B4-BE49-F238E27FC236}">
                <a16:creationId xmlns:a16="http://schemas.microsoft.com/office/drawing/2014/main" xmlns="" id="{8C20002F-99F4-4994-893C-89ED061BFBF5}"/>
              </a:ext>
            </a:extLst>
          </p:cNvPr>
          <p:cNvSpPr/>
          <p:nvPr/>
        </p:nvSpPr>
        <p:spPr>
          <a:xfrm>
            <a:off x="293300" y="3984470"/>
            <a:ext cx="3108544" cy="92333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Galton</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8" name="Rectángulo 17">
            <a:extLst>
              <a:ext uri="{FF2B5EF4-FFF2-40B4-BE49-F238E27FC236}">
                <a16:creationId xmlns:a16="http://schemas.microsoft.com/office/drawing/2014/main" xmlns="" id="{2A007A67-8176-40D1-ACBA-DCB7C7B0D60E}"/>
              </a:ext>
            </a:extLst>
          </p:cNvPr>
          <p:cNvSpPr/>
          <p:nvPr/>
        </p:nvSpPr>
        <p:spPr>
          <a:xfrm>
            <a:off x="578029" y="5445915"/>
            <a:ext cx="2456122"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indent="-571500" algn="ctr">
              <a:buFont typeface="Arial" panose="020B0604020202020204" pitchFamily="34" charset="0"/>
              <a:buChar char="•"/>
            </a:pPr>
            <a:r>
              <a:rPr lang="es-ES" sz="4400" b="1" cap="none" spc="0" dirty="0">
                <a:ln/>
                <a:solidFill>
                  <a:schemeClr val="accent3"/>
                </a:solidFill>
                <a:effectLst/>
              </a:rPr>
              <a:t>Fisher</a:t>
            </a:r>
          </a:p>
        </p:txBody>
      </p:sp>
      <p:sp>
        <p:nvSpPr>
          <p:cNvPr id="20" name="Rectángulo 19">
            <a:extLst>
              <a:ext uri="{FF2B5EF4-FFF2-40B4-BE49-F238E27FC236}">
                <a16:creationId xmlns:a16="http://schemas.microsoft.com/office/drawing/2014/main" xmlns="" id="{40D21D3D-B3B5-4E5C-8110-1111DC4EBAEB}"/>
              </a:ext>
            </a:extLst>
          </p:cNvPr>
          <p:cNvSpPr/>
          <p:nvPr/>
        </p:nvSpPr>
        <p:spPr>
          <a:xfrm>
            <a:off x="331772" y="4852913"/>
            <a:ext cx="2857080" cy="707886"/>
          </a:xfrm>
          <a:prstGeom prst="rect">
            <a:avLst/>
          </a:prstGeom>
          <a:noFill/>
        </p:spPr>
        <p:txBody>
          <a:bodyPr wrap="square" lIns="91440" tIns="45720" rIns="91440" bIns="45720">
            <a:spAutoFit/>
          </a:bodyPr>
          <a:lstStyle/>
          <a:p>
            <a:pPr marL="571500" indent="-571500" algn="ctr">
              <a:buFont typeface="Arial" panose="020B0604020202020204" pitchFamily="34" charset="0"/>
              <a:buChar char="•"/>
            </a:pPr>
            <a:r>
              <a:rPr lang="es-ES" sz="4000" b="1" dirty="0">
                <a:ln w="12700">
                  <a:solidFill>
                    <a:schemeClr val="accent5"/>
                  </a:solidFill>
                  <a:prstDash val="solid"/>
                </a:ln>
                <a:pattFill prst="ltDnDiag">
                  <a:fgClr>
                    <a:schemeClr val="accent5">
                      <a:lumMod val="60000"/>
                      <a:lumOff val="40000"/>
                    </a:schemeClr>
                  </a:fgClr>
                  <a:bgClr>
                    <a:schemeClr val="bg1"/>
                  </a:bgClr>
                </a:pattFill>
              </a:rPr>
              <a:t>Pearson</a:t>
            </a:r>
          </a:p>
        </p:txBody>
      </p:sp>
      <p:pic>
        <p:nvPicPr>
          <p:cNvPr id="9218" name="Picture 2" descr="Con quién compite la banca? | Axis Corporate">
            <a:extLst>
              <a:ext uri="{FF2B5EF4-FFF2-40B4-BE49-F238E27FC236}">
                <a16:creationId xmlns:a16="http://schemas.microsoft.com/office/drawing/2014/main" xmlns="" id="{ABB16196-6598-43DE-AFFC-07F8EB947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092" y="1973555"/>
            <a:ext cx="5179516" cy="374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4229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6"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1" name="Shape 211"/>
          <p:cNvSpPr txBox="1">
            <a:spLocks/>
          </p:cNvSpPr>
          <p:nvPr/>
        </p:nvSpPr>
        <p:spPr>
          <a:xfrm>
            <a:off x="1444406" y="351004"/>
            <a:ext cx="3795065" cy="720091"/>
          </a:xfrm>
          <a:prstGeom prst="rect">
            <a:avLst/>
          </a:prstGeom>
          <a:noFill/>
          <a:ln>
            <a:noFill/>
          </a:ln>
        </p:spPr>
        <p:txBody>
          <a:bodyPr lIns="68550" tIns="68550" rIns="68550" bIns="68550"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rgbClr val="666666"/>
              </a:buClr>
              <a:buFont typeface="Roboto"/>
              <a:buNone/>
              <a:defRPr sz="2100" b="1" i="0" u="none" strike="noStrike" cap="none" baseline="0">
                <a:solidFill>
                  <a:srgbClr val="666666"/>
                </a:solidFill>
                <a:latin typeface="Roboto"/>
                <a:ea typeface="Roboto"/>
                <a:cs typeface="Roboto"/>
                <a:sym typeface="Roboto"/>
                <a:rtl val="0"/>
              </a:defRPr>
            </a:lvl1pPr>
            <a:lvl2pPr rtl="0">
              <a:spcBef>
                <a:spcPts val="0"/>
              </a:spcBef>
              <a:buNone/>
              <a:defRPr b="1"/>
            </a:lvl2pPr>
            <a:lvl3pPr rtl="0">
              <a:spcBef>
                <a:spcPts val="0"/>
              </a:spcBef>
              <a:buNone/>
              <a:defRPr b="1"/>
            </a:lvl3pPr>
            <a:lvl4pPr rtl="0">
              <a:spcBef>
                <a:spcPts val="0"/>
              </a:spcBef>
              <a:buNone/>
              <a:defRPr b="1"/>
            </a:lvl4pPr>
            <a:lvl5pPr rtl="0">
              <a:spcBef>
                <a:spcPts val="0"/>
              </a:spcBef>
              <a:buNone/>
              <a:defRPr b="1"/>
            </a:lvl5pPr>
            <a:lvl6pPr rtl="0">
              <a:spcBef>
                <a:spcPts val="0"/>
              </a:spcBef>
              <a:buNone/>
              <a:defRPr b="1"/>
            </a:lvl6pPr>
            <a:lvl7pPr rtl="0">
              <a:spcBef>
                <a:spcPts val="0"/>
              </a:spcBef>
              <a:buNone/>
              <a:defRPr b="1"/>
            </a:lvl7pPr>
            <a:lvl8pPr rtl="0">
              <a:spcBef>
                <a:spcPts val="0"/>
              </a:spcBef>
              <a:buNone/>
              <a:defRPr b="1"/>
            </a:lvl8pPr>
            <a:lvl9pPr rtl="0">
              <a:spcBef>
                <a:spcPts val="0"/>
              </a:spcBef>
              <a:buNone/>
              <a:defRPr b="1"/>
            </a:lvl9pPr>
          </a:lstStyle>
          <a:p>
            <a:pPr>
              <a:buSzPct val="25000"/>
            </a:pPr>
            <a:r>
              <a:rPr lang="es-EC" sz="4000" dirty="0">
                <a:solidFill>
                  <a:schemeClr val="accent1"/>
                </a:solidFill>
                <a:latin typeface="Century Gothic" panose="020B0502020202020204" pitchFamily="34" charset="0"/>
              </a:rPr>
              <a:t>El CRÉDITO </a:t>
            </a:r>
            <a:endParaRPr lang="es-EC" sz="2800" dirty="0">
              <a:solidFill>
                <a:schemeClr val="accent1"/>
              </a:solidFill>
              <a:latin typeface="Century Gothic" panose="020B0502020202020204" pitchFamily="34" charset="0"/>
            </a:endParaRPr>
          </a:p>
        </p:txBody>
      </p:sp>
      <p:grpSp>
        <p:nvGrpSpPr>
          <p:cNvPr id="24" name="Shape 2725"/>
          <p:cNvGrpSpPr/>
          <p:nvPr/>
        </p:nvGrpSpPr>
        <p:grpSpPr>
          <a:xfrm>
            <a:off x="814925" y="298093"/>
            <a:ext cx="837606" cy="750746"/>
            <a:chOff x="5416470" y="1238591"/>
            <a:chExt cx="762185" cy="750746"/>
          </a:xfrm>
        </p:grpSpPr>
        <p:sp>
          <p:nvSpPr>
            <p:cNvPr id="25"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26"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7"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8"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9"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2</a:t>
              </a:r>
            </a:p>
          </p:txBody>
        </p:sp>
      </p:grpSp>
      <p:pic>
        <p:nvPicPr>
          <p:cNvPr id="30" name="Imagen 29"/>
          <p:cNvPicPr>
            <a:picLocks noChangeAspect="1"/>
          </p:cNvPicPr>
          <p:nvPr/>
        </p:nvPicPr>
        <p:blipFill rotWithShape="1">
          <a:blip r:embed="rId3"/>
          <a:srcRect t="861" r="6854"/>
          <a:stretch/>
        </p:blipFill>
        <p:spPr>
          <a:xfrm>
            <a:off x="9151889" y="377916"/>
            <a:ext cx="647203" cy="570432"/>
          </a:xfrm>
          <a:prstGeom prst="rect">
            <a:avLst/>
          </a:prstGeom>
        </p:spPr>
      </p:pic>
      <p:sp>
        <p:nvSpPr>
          <p:cNvPr id="35" name="Shape 238"/>
          <p:cNvSpPr txBox="1"/>
          <p:nvPr/>
        </p:nvSpPr>
        <p:spPr>
          <a:xfrm>
            <a:off x="999033" y="5040658"/>
            <a:ext cx="4362167" cy="1336157"/>
          </a:xfrm>
          <a:prstGeom prst="rect">
            <a:avLst/>
          </a:prstGeom>
          <a:noFill/>
          <a:ln>
            <a:noFill/>
          </a:ln>
        </p:spPr>
        <p:txBody>
          <a:bodyPr lIns="0" tIns="0" rIns="0" bIns="0" anchor="t" anchorCtr="0">
            <a:noAutofit/>
          </a:bodyPr>
          <a:lstStyle/>
          <a:p>
            <a:pPr lvl="0" algn="just">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Monto: cantidad de dinero que se solicita.</a:t>
            </a:r>
          </a:p>
          <a:p>
            <a:pPr lvl="0" algn="just">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Tasa de interés: porcentaje que se aplica a un deudor por el uso del dinero recibido.</a:t>
            </a:r>
          </a:p>
          <a:p>
            <a:pPr lvl="0" algn="just">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Plazo: tiempo que el deudor tiene para pagar el préstamo.</a:t>
            </a:r>
          </a:p>
          <a:p>
            <a:pPr lvl="0" algn="just">
              <a:buClr>
                <a:srgbClr val="7F7F7F"/>
              </a:buClr>
              <a:buSzPct val="25000"/>
            </a:pPr>
            <a:endParaRPr lang="es-EC" sz="1400" dirty="0">
              <a:solidFill>
                <a:schemeClr val="tx1"/>
              </a:solidFill>
              <a:latin typeface="Century Gothic" panose="020B0502020202020204" pitchFamily="34" charset="0"/>
              <a:ea typeface="Roboto Condensed"/>
              <a:cs typeface="Roboto Condensed"/>
              <a:sym typeface="Roboto Condensed"/>
            </a:endParaRPr>
          </a:p>
          <a:p>
            <a:pPr lvl="0" algn="just">
              <a:buClr>
                <a:srgbClr val="7F7F7F"/>
              </a:buClr>
              <a:buSzPct val="25000"/>
            </a:pPr>
            <a:endParaRPr lang="es-EC" sz="1400" dirty="0">
              <a:solidFill>
                <a:schemeClr val="tx1"/>
              </a:solidFill>
              <a:latin typeface="Century Gothic" panose="020B0502020202020204" pitchFamily="34" charset="0"/>
              <a:ea typeface="Roboto Condensed"/>
              <a:cs typeface="Roboto Condensed"/>
              <a:sym typeface="Roboto Condensed"/>
            </a:endParaRPr>
          </a:p>
        </p:txBody>
      </p:sp>
      <p:sp>
        <p:nvSpPr>
          <p:cNvPr id="36" name="Shape 239"/>
          <p:cNvSpPr txBox="1"/>
          <p:nvPr/>
        </p:nvSpPr>
        <p:spPr>
          <a:xfrm>
            <a:off x="999033" y="4574743"/>
            <a:ext cx="3924168" cy="570432"/>
          </a:xfrm>
          <a:prstGeom prst="rect">
            <a:avLst/>
          </a:prstGeom>
          <a:noFill/>
          <a:ln>
            <a:noFill/>
          </a:ln>
        </p:spPr>
        <p:txBody>
          <a:bodyPr lIns="0" tIns="0" rIns="0" bIns="0" anchor="ctr" anchorCtr="0">
            <a:noAutofit/>
          </a:bodyPr>
          <a:lstStyle/>
          <a:p>
            <a:pPr lvl="0">
              <a:buClr>
                <a:schemeClr val="accent2"/>
              </a:buClr>
              <a:buSzPct val="25000"/>
            </a:pPr>
            <a:r>
              <a:rPr lang="en-US" sz="1800" b="1" dirty="0">
                <a:solidFill>
                  <a:schemeClr val="accent2"/>
                </a:solidFill>
                <a:latin typeface="Century Gothic" panose="020B0502020202020204" pitchFamily="34" charset="0"/>
                <a:ea typeface="Roboto Condensed"/>
                <a:cs typeface="Roboto Condensed"/>
                <a:sym typeface="Roboto Condensed"/>
              </a:rPr>
              <a:t>Monto, Tasa de interés, Plazo</a:t>
            </a:r>
          </a:p>
        </p:txBody>
      </p:sp>
      <p:sp>
        <p:nvSpPr>
          <p:cNvPr id="37" name="Shape 240"/>
          <p:cNvSpPr txBox="1"/>
          <p:nvPr/>
        </p:nvSpPr>
        <p:spPr>
          <a:xfrm>
            <a:off x="1116945" y="3670155"/>
            <a:ext cx="3320866" cy="485310"/>
          </a:xfrm>
          <a:prstGeom prst="rect">
            <a:avLst/>
          </a:prstGeom>
          <a:noFill/>
          <a:ln>
            <a:noFill/>
          </a:ln>
        </p:spPr>
        <p:txBody>
          <a:bodyPr lIns="0" tIns="0" rIns="0" bIns="0" anchor="t" anchorCtr="0">
            <a:noAutofit/>
          </a:bodyPr>
          <a:lstStyle/>
          <a:p>
            <a:pPr lvl="0" algn="just">
              <a:buClr>
                <a:srgbClr val="7F7F7F"/>
              </a:buClr>
              <a:buSzPct val="25000"/>
            </a:pPr>
            <a:r>
              <a:rPr lang="es-ES" sz="1600" b="1" dirty="0">
                <a:solidFill>
                  <a:schemeClr val="tx1"/>
                </a:solidFill>
                <a:latin typeface="Century Gothic" panose="020B0502020202020204" pitchFamily="34" charset="0"/>
                <a:ea typeface="Roboto Condensed"/>
                <a:cs typeface="Roboto Condensed"/>
                <a:sym typeface="Roboto Condensed"/>
              </a:rPr>
              <a:t>Recibe el dinero del préstamo.</a:t>
            </a:r>
            <a:endParaRPr lang="es-EC" sz="1600" b="1" dirty="0">
              <a:solidFill>
                <a:schemeClr val="tx1"/>
              </a:solidFill>
              <a:latin typeface="Century Gothic" panose="020B0502020202020204" pitchFamily="34" charset="0"/>
              <a:ea typeface="Roboto Condensed"/>
              <a:cs typeface="Roboto Condensed"/>
              <a:sym typeface="Roboto Condensed"/>
            </a:endParaRPr>
          </a:p>
        </p:txBody>
      </p:sp>
      <p:sp>
        <p:nvSpPr>
          <p:cNvPr id="38" name="Shape 241"/>
          <p:cNvSpPr txBox="1"/>
          <p:nvPr/>
        </p:nvSpPr>
        <p:spPr>
          <a:xfrm>
            <a:off x="1130977" y="3219363"/>
            <a:ext cx="3547222" cy="254714"/>
          </a:xfrm>
          <a:prstGeom prst="rect">
            <a:avLst/>
          </a:prstGeom>
          <a:noFill/>
          <a:ln>
            <a:noFill/>
          </a:ln>
        </p:spPr>
        <p:txBody>
          <a:bodyPr lIns="0" tIns="0" rIns="0" bIns="0" anchor="ctr" anchorCtr="0">
            <a:noAutofit/>
          </a:bodyPr>
          <a:lstStyle/>
          <a:p>
            <a:pPr lvl="0">
              <a:buClr>
                <a:schemeClr val="accent1"/>
              </a:buClr>
              <a:buSzPct val="25000"/>
            </a:pPr>
            <a:r>
              <a:rPr lang="es-EC" sz="1800" b="1" dirty="0">
                <a:solidFill>
                  <a:schemeClr val="accent1"/>
                </a:solidFill>
                <a:latin typeface="Century Gothic" panose="020B0502020202020204" pitchFamily="34" charset="0"/>
                <a:ea typeface="Roboto Condensed"/>
                <a:cs typeface="Roboto Condensed"/>
                <a:sym typeface="Roboto Condensed"/>
              </a:rPr>
              <a:t>Deudor o prestatario</a:t>
            </a:r>
            <a:endParaRPr lang="en-US" sz="1800" b="1" dirty="0">
              <a:solidFill>
                <a:schemeClr val="accent1"/>
              </a:solidFill>
              <a:latin typeface="Century Gothic" panose="020B0502020202020204" pitchFamily="34" charset="0"/>
              <a:ea typeface="Roboto Condensed"/>
              <a:cs typeface="Roboto Condensed"/>
              <a:sym typeface="Roboto Condensed"/>
            </a:endParaRPr>
          </a:p>
        </p:txBody>
      </p:sp>
      <p:sp>
        <p:nvSpPr>
          <p:cNvPr id="39" name="Shape 242"/>
          <p:cNvSpPr/>
          <p:nvPr/>
        </p:nvSpPr>
        <p:spPr>
          <a:xfrm>
            <a:off x="448925" y="3221753"/>
            <a:ext cx="426100" cy="1143000"/>
          </a:xfrm>
          <a:prstGeom prst="rect">
            <a:avLst/>
          </a:prstGeom>
          <a:solidFill>
            <a:schemeClr val="accent1"/>
          </a:solidFill>
          <a:ln>
            <a:noFill/>
          </a:ln>
        </p:spPr>
        <p:txBody>
          <a:bodyPr lIns="68550" tIns="34275" rIns="68550" bIns="34275" anchor="ctr" anchorCtr="0">
            <a:noAutofit/>
          </a:bodyPr>
          <a:lstStyle/>
          <a:p>
            <a:pPr algn="ctr">
              <a:buClr>
                <a:srgbClr val="000000"/>
              </a:buClr>
            </a:pPr>
            <a:endParaRPr sz="1600" dirty="0">
              <a:solidFill>
                <a:schemeClr val="lt1"/>
              </a:solidFill>
              <a:latin typeface="Century Gothic" panose="020B0502020202020204" pitchFamily="34" charset="0"/>
              <a:ea typeface="Roboto Condensed"/>
              <a:cs typeface="Roboto Condensed"/>
              <a:sym typeface="Roboto Condensed"/>
            </a:endParaRPr>
          </a:p>
        </p:txBody>
      </p:sp>
      <p:sp>
        <p:nvSpPr>
          <p:cNvPr id="40" name="Shape 243"/>
          <p:cNvSpPr/>
          <p:nvPr/>
        </p:nvSpPr>
        <p:spPr>
          <a:xfrm>
            <a:off x="5609754" y="3208856"/>
            <a:ext cx="422672" cy="1143000"/>
          </a:xfrm>
          <a:prstGeom prst="rect">
            <a:avLst/>
          </a:prstGeom>
          <a:solidFill>
            <a:schemeClr val="accent2"/>
          </a:solidFill>
          <a:ln>
            <a:noFill/>
          </a:ln>
        </p:spPr>
        <p:txBody>
          <a:bodyPr lIns="68550" tIns="34275" rIns="68550" bIns="34275" anchor="ctr" anchorCtr="0">
            <a:noAutofit/>
          </a:bodyPr>
          <a:lstStyle/>
          <a:p>
            <a:pPr algn="ctr">
              <a:buClr>
                <a:srgbClr val="000000"/>
              </a:buClr>
            </a:pPr>
            <a:endParaRPr sz="1600" dirty="0">
              <a:solidFill>
                <a:schemeClr val="lt1"/>
              </a:solidFill>
              <a:latin typeface="Century Gothic" panose="020B0502020202020204" pitchFamily="34" charset="0"/>
              <a:ea typeface="Roboto Condensed"/>
              <a:cs typeface="Roboto Condensed"/>
              <a:sym typeface="Roboto Condensed"/>
            </a:endParaRPr>
          </a:p>
        </p:txBody>
      </p:sp>
      <p:sp>
        <p:nvSpPr>
          <p:cNvPr id="41" name="Shape 240"/>
          <p:cNvSpPr txBox="1"/>
          <p:nvPr/>
        </p:nvSpPr>
        <p:spPr>
          <a:xfrm>
            <a:off x="6147179" y="3618418"/>
            <a:ext cx="2136456" cy="423236"/>
          </a:xfrm>
          <a:prstGeom prst="rect">
            <a:avLst/>
          </a:prstGeom>
          <a:noFill/>
          <a:ln>
            <a:noFill/>
          </a:ln>
        </p:spPr>
        <p:txBody>
          <a:bodyPr lIns="0" tIns="0" rIns="0" bIns="0" anchor="t" anchorCtr="0">
            <a:noAutofit/>
          </a:bodyPr>
          <a:lstStyle/>
          <a:p>
            <a:pPr lvl="0" algn="just">
              <a:buClr>
                <a:srgbClr val="7F7F7F"/>
              </a:buClr>
              <a:buSzPct val="25000"/>
            </a:pPr>
            <a:r>
              <a:rPr lang="es-EC" sz="1600" b="1" dirty="0">
                <a:solidFill>
                  <a:schemeClr val="tx1"/>
                </a:solidFill>
                <a:latin typeface="Century Gothic" panose="020B0502020202020204" pitchFamily="34" charset="0"/>
                <a:ea typeface="Roboto Condensed"/>
                <a:cs typeface="Roboto Condensed"/>
                <a:sym typeface="Roboto Condensed"/>
              </a:rPr>
              <a:t>Concede el dinero. </a:t>
            </a:r>
          </a:p>
          <a:p>
            <a:pPr lvl="0" algn="just">
              <a:buClr>
                <a:srgbClr val="7F7F7F"/>
              </a:buClr>
              <a:buSzPct val="25000"/>
            </a:pPr>
            <a:endParaRPr lang="es-EC" sz="1200" dirty="0">
              <a:solidFill>
                <a:schemeClr val="tx1"/>
              </a:solidFill>
              <a:latin typeface="Century Gothic" panose="020B0502020202020204" pitchFamily="34" charset="0"/>
              <a:ea typeface="Roboto Condensed"/>
              <a:cs typeface="Roboto Condensed"/>
              <a:sym typeface="Roboto Condensed"/>
            </a:endParaRPr>
          </a:p>
        </p:txBody>
      </p:sp>
      <p:sp>
        <p:nvSpPr>
          <p:cNvPr id="42" name="Shape 241"/>
          <p:cNvSpPr txBox="1"/>
          <p:nvPr/>
        </p:nvSpPr>
        <p:spPr>
          <a:xfrm>
            <a:off x="6147179" y="3136403"/>
            <a:ext cx="3547222" cy="302536"/>
          </a:xfrm>
          <a:prstGeom prst="rect">
            <a:avLst/>
          </a:prstGeom>
          <a:noFill/>
          <a:ln>
            <a:noFill/>
          </a:ln>
        </p:spPr>
        <p:txBody>
          <a:bodyPr lIns="0" tIns="0" rIns="0" bIns="0" anchor="ctr" anchorCtr="0">
            <a:noAutofit/>
          </a:bodyPr>
          <a:lstStyle/>
          <a:p>
            <a:pPr lvl="0" algn="just">
              <a:buClr>
                <a:schemeClr val="accent1"/>
              </a:buClr>
              <a:buSzPct val="25000"/>
            </a:pPr>
            <a:r>
              <a:rPr lang="es-EC" sz="1800" b="1" dirty="0">
                <a:solidFill>
                  <a:schemeClr val="accent1"/>
                </a:solidFill>
                <a:latin typeface="Century Gothic" panose="020B0502020202020204" pitchFamily="34" charset="0"/>
                <a:ea typeface="Roboto Condensed"/>
                <a:cs typeface="Roboto Condensed"/>
                <a:sym typeface="Roboto Condensed"/>
              </a:rPr>
              <a:t>Acreedor o prestamista</a:t>
            </a:r>
            <a:endParaRPr lang="en-US" sz="1800" b="1" dirty="0">
              <a:solidFill>
                <a:schemeClr val="accent1"/>
              </a:solidFill>
              <a:latin typeface="Century Gothic" panose="020B0502020202020204" pitchFamily="34" charset="0"/>
              <a:ea typeface="Roboto Condensed"/>
              <a:cs typeface="Roboto Condensed"/>
              <a:sym typeface="Roboto Condensed"/>
            </a:endParaRPr>
          </a:p>
        </p:txBody>
      </p:sp>
      <p:sp>
        <p:nvSpPr>
          <p:cNvPr id="43" name="Shape 242"/>
          <p:cNvSpPr/>
          <p:nvPr/>
        </p:nvSpPr>
        <p:spPr>
          <a:xfrm>
            <a:off x="455477" y="4852173"/>
            <a:ext cx="426100" cy="1143000"/>
          </a:xfrm>
          <a:prstGeom prst="rect">
            <a:avLst/>
          </a:prstGeom>
          <a:solidFill>
            <a:schemeClr val="accent1"/>
          </a:solidFill>
          <a:ln>
            <a:noFill/>
          </a:ln>
        </p:spPr>
        <p:txBody>
          <a:bodyPr lIns="68550" tIns="34275" rIns="68550" bIns="34275" anchor="ctr" anchorCtr="0">
            <a:noAutofit/>
          </a:bodyPr>
          <a:lstStyle/>
          <a:p>
            <a:pPr algn="ctr">
              <a:buClr>
                <a:srgbClr val="000000"/>
              </a:buClr>
            </a:pPr>
            <a:endParaRPr sz="1600" dirty="0">
              <a:solidFill>
                <a:schemeClr val="lt1"/>
              </a:solidFill>
              <a:latin typeface="Century Gothic" panose="020B0502020202020204" pitchFamily="34" charset="0"/>
              <a:ea typeface="Roboto Condensed"/>
              <a:cs typeface="Roboto Condensed"/>
              <a:sym typeface="Roboto Condensed"/>
            </a:endParaRPr>
          </a:p>
        </p:txBody>
      </p:sp>
      <p:sp>
        <p:nvSpPr>
          <p:cNvPr id="44" name="Shape 238"/>
          <p:cNvSpPr txBox="1"/>
          <p:nvPr/>
        </p:nvSpPr>
        <p:spPr>
          <a:xfrm>
            <a:off x="6147178" y="5093316"/>
            <a:ext cx="3142595" cy="759934"/>
          </a:xfrm>
          <a:prstGeom prst="rect">
            <a:avLst/>
          </a:prstGeom>
          <a:noFill/>
          <a:ln>
            <a:noFill/>
          </a:ln>
        </p:spPr>
        <p:txBody>
          <a:bodyPr lIns="0" tIns="0" rIns="0" bIns="0" anchor="t" anchorCtr="0">
            <a:noAutofit/>
          </a:bodyPr>
          <a:lstStyle/>
          <a:p>
            <a:pPr lvl="0" algn="just">
              <a:buClr>
                <a:srgbClr val="7F7F7F"/>
              </a:buClr>
              <a:buSzPct val="25000"/>
            </a:pPr>
            <a:r>
              <a:rPr lang="es-ES" sz="1600" b="1" dirty="0">
                <a:solidFill>
                  <a:schemeClr val="tx1"/>
                </a:solidFill>
                <a:latin typeface="Century Gothic" panose="020B0502020202020204" pitchFamily="34" charset="0"/>
                <a:ea typeface="Roboto Condensed"/>
                <a:cs typeface="Roboto Condensed"/>
                <a:sym typeface="Roboto Condensed"/>
              </a:rPr>
              <a:t>Quien se compromete a ayudar en el pago del crédito.</a:t>
            </a:r>
            <a:endParaRPr lang="es-EC" sz="1600" b="1" dirty="0">
              <a:solidFill>
                <a:schemeClr val="tx1"/>
              </a:solidFill>
              <a:latin typeface="Century Gothic" panose="020B0502020202020204" pitchFamily="34" charset="0"/>
              <a:ea typeface="Roboto Condensed"/>
              <a:cs typeface="Roboto Condensed"/>
              <a:sym typeface="Roboto Condensed"/>
            </a:endParaRPr>
          </a:p>
        </p:txBody>
      </p:sp>
      <p:sp>
        <p:nvSpPr>
          <p:cNvPr id="45" name="Shape 239"/>
          <p:cNvSpPr txBox="1"/>
          <p:nvPr/>
        </p:nvSpPr>
        <p:spPr>
          <a:xfrm>
            <a:off x="6074187" y="4840648"/>
            <a:ext cx="3758821" cy="200010"/>
          </a:xfrm>
          <a:prstGeom prst="rect">
            <a:avLst/>
          </a:prstGeom>
          <a:noFill/>
          <a:ln>
            <a:noFill/>
          </a:ln>
        </p:spPr>
        <p:txBody>
          <a:bodyPr lIns="0" tIns="0" rIns="0" bIns="0" anchor="ctr" anchorCtr="0">
            <a:noAutofit/>
          </a:bodyPr>
          <a:lstStyle/>
          <a:p>
            <a:pPr lvl="0">
              <a:buClr>
                <a:schemeClr val="accent2"/>
              </a:buClr>
              <a:buSzPct val="25000"/>
            </a:pPr>
            <a:r>
              <a:rPr lang="en-US" sz="1800" b="1" dirty="0">
                <a:solidFill>
                  <a:schemeClr val="accent2"/>
                </a:solidFill>
                <a:latin typeface="Century Gothic" panose="020B0502020202020204" pitchFamily="34" charset="0"/>
                <a:ea typeface="Roboto Condensed"/>
                <a:cs typeface="Roboto Condensed"/>
                <a:sym typeface="Roboto Condensed"/>
              </a:rPr>
              <a:t>Garante o deudor solidario </a:t>
            </a:r>
          </a:p>
        </p:txBody>
      </p:sp>
      <p:sp>
        <p:nvSpPr>
          <p:cNvPr id="46" name="Shape 243"/>
          <p:cNvSpPr/>
          <p:nvPr/>
        </p:nvSpPr>
        <p:spPr>
          <a:xfrm>
            <a:off x="5623689" y="4859959"/>
            <a:ext cx="422672" cy="1143000"/>
          </a:xfrm>
          <a:prstGeom prst="rect">
            <a:avLst/>
          </a:prstGeom>
          <a:solidFill>
            <a:schemeClr val="accent2"/>
          </a:solidFill>
          <a:ln>
            <a:noFill/>
          </a:ln>
        </p:spPr>
        <p:txBody>
          <a:bodyPr lIns="68550" tIns="34275" rIns="68550" bIns="34275" anchor="ctr" anchorCtr="0">
            <a:noAutofit/>
          </a:bodyPr>
          <a:lstStyle/>
          <a:p>
            <a:pPr algn="ctr">
              <a:buClr>
                <a:srgbClr val="000000"/>
              </a:buClr>
            </a:pPr>
            <a:endParaRPr sz="1600" dirty="0">
              <a:solidFill>
                <a:schemeClr val="lt1"/>
              </a:solidFill>
              <a:latin typeface="Century Gothic" panose="020B0502020202020204" pitchFamily="34" charset="0"/>
              <a:ea typeface="Roboto Condensed"/>
              <a:cs typeface="Roboto Condensed"/>
              <a:sym typeface="Roboto Condensed"/>
            </a:endParaRPr>
          </a:p>
        </p:txBody>
      </p:sp>
      <p:sp>
        <p:nvSpPr>
          <p:cNvPr id="31" name="Shape 82">
            <a:extLst>
              <a:ext uri="{FF2B5EF4-FFF2-40B4-BE49-F238E27FC236}">
                <a16:creationId xmlns:a16="http://schemas.microsoft.com/office/drawing/2014/main" xmlns="" id="{51F055CD-C0CE-46CA-958D-BF6137D39141}"/>
              </a:ext>
            </a:extLst>
          </p:cNvPr>
          <p:cNvSpPr/>
          <p:nvPr/>
        </p:nvSpPr>
        <p:spPr>
          <a:xfrm>
            <a:off x="185529" y="212035"/>
            <a:ext cx="9530023"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4" name="Rectángulo 3">
            <a:extLst>
              <a:ext uri="{FF2B5EF4-FFF2-40B4-BE49-F238E27FC236}">
                <a16:creationId xmlns:a16="http://schemas.microsoft.com/office/drawing/2014/main" xmlns="" id="{12348667-13BE-4CB3-B787-DFCE067E5C72}"/>
              </a:ext>
            </a:extLst>
          </p:cNvPr>
          <p:cNvSpPr/>
          <p:nvPr/>
        </p:nvSpPr>
        <p:spPr>
          <a:xfrm>
            <a:off x="1489157" y="1240315"/>
            <a:ext cx="4214615" cy="769441"/>
          </a:xfrm>
          <a:prstGeom prst="rect">
            <a:avLst/>
          </a:prstGeom>
          <a:noFill/>
        </p:spPr>
        <p:txBody>
          <a:bodyPr wrap="none" lIns="91440" tIns="45720" rIns="91440" bIns="45720">
            <a:spAutoFit/>
          </a:bodyPr>
          <a:lstStyle/>
          <a:p>
            <a:pPr algn="ctr"/>
            <a:r>
              <a:rPr lang="es-ES" sz="4400" dirty="0">
                <a:ln w="0">
                  <a:solidFill>
                    <a:srgbClr val="FF0000"/>
                  </a:solidFill>
                </a:ln>
                <a:solidFill>
                  <a:srgbClr val="FF0000"/>
                </a:solidFill>
                <a:effectLst>
                  <a:outerShdw blurRad="38100" dist="19050" dir="2700000" algn="tl" rotWithShape="0">
                    <a:schemeClr val="dk1">
                      <a:alpha val="40000"/>
                    </a:schemeClr>
                  </a:outerShdw>
                </a:effectLst>
              </a:rPr>
              <a:t>“c</a:t>
            </a:r>
            <a:r>
              <a:rPr lang="es-ES" sz="4400" b="0" cap="none" spc="0" dirty="0">
                <a:ln w="0">
                  <a:solidFill>
                    <a:srgbClr val="FF0000"/>
                  </a:solidFill>
                </a:ln>
                <a:solidFill>
                  <a:srgbClr val="FF0000"/>
                </a:solidFill>
                <a:effectLst>
                  <a:outerShdw blurRad="38100" dist="19050" dir="2700000" algn="tl" rotWithShape="0">
                    <a:schemeClr val="dk1">
                      <a:alpha val="40000"/>
                    </a:schemeClr>
                  </a:outerShdw>
                </a:effectLst>
              </a:rPr>
              <a:t>osa confiada” </a:t>
            </a:r>
          </a:p>
        </p:txBody>
      </p:sp>
      <p:sp>
        <p:nvSpPr>
          <p:cNvPr id="2" name="Rectángulo 1">
            <a:extLst>
              <a:ext uri="{FF2B5EF4-FFF2-40B4-BE49-F238E27FC236}">
                <a16:creationId xmlns:a16="http://schemas.microsoft.com/office/drawing/2014/main" xmlns="" id="{485F434B-9AA6-4925-8B63-E937A99E2958}"/>
              </a:ext>
            </a:extLst>
          </p:cNvPr>
          <p:cNvSpPr/>
          <p:nvPr/>
        </p:nvSpPr>
        <p:spPr>
          <a:xfrm>
            <a:off x="884372" y="2123244"/>
            <a:ext cx="3685624" cy="923330"/>
          </a:xfrm>
          <a:prstGeom prst="rect">
            <a:avLst/>
          </a:prstGeom>
          <a:noFill/>
        </p:spPr>
        <p:txBody>
          <a:bodyPr wrap="none" lIns="91440" tIns="45720" rIns="91440" bIns="45720">
            <a:spAutoFit/>
          </a:bodyPr>
          <a:lstStyle/>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Elementos</a:t>
            </a:r>
          </a:p>
        </p:txBody>
      </p:sp>
      <p:pic>
        <p:nvPicPr>
          <p:cNvPr id="13314" name="Picture 2" descr="Opción Crédito Conectamos empresas y usuarios con los productos financieros  que se adaptan mejor a sus necesidades y expectativas.">
            <a:extLst>
              <a:ext uri="{FF2B5EF4-FFF2-40B4-BE49-F238E27FC236}">
                <a16:creationId xmlns:a16="http://schemas.microsoft.com/office/drawing/2014/main" xmlns="" id="{F49B005B-E2B0-414E-B20D-70ECE6BDD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655" y="514145"/>
            <a:ext cx="3230161" cy="226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9154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0"/>
                                        <p:tgtEl>
                                          <p:spTgt spid="35"/>
                                        </p:tgtEl>
                                      </p:cBhvr>
                                    </p:animEffect>
                                  </p:childTnLst>
                                </p:cTn>
                              </p:par>
                            </p:childTnLst>
                          </p:cTn>
                        </p:par>
                        <p:par>
                          <p:cTn id="32" fill="hold">
                            <p:stCondLst>
                              <p:cond delay="9500"/>
                            </p:stCondLst>
                            <p:childTnLst>
                              <p:par>
                                <p:cTn id="33" presetID="10"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750"/>
                                        <p:tgtEl>
                                          <p:spTgt spid="42"/>
                                        </p:tgtEl>
                                      </p:cBhvr>
                                    </p:animEffect>
                                  </p:childTnLst>
                                </p:cTn>
                              </p:par>
                            </p:childTnLst>
                          </p:cTn>
                        </p:par>
                        <p:par>
                          <p:cTn id="40" fill="hold">
                            <p:stCondLst>
                              <p:cond delay="11750"/>
                            </p:stCondLst>
                            <p:childTnLst>
                              <p:par>
                                <p:cTn id="41" presetID="1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12250"/>
                            </p:stCondLst>
                            <p:childTnLst>
                              <p:par>
                                <p:cTn id="45" presetID="10"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12750"/>
                            </p:stCondLst>
                            <p:childTnLst>
                              <p:par>
                                <p:cTn id="49" presetID="10" presetClass="entr" presetSubtype="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13250"/>
                            </p:stCondLst>
                            <p:childTnLst>
                              <p:par>
                                <p:cTn id="53" presetID="10"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43" name="Shape 211"/>
          <p:cNvSpPr txBox="1">
            <a:spLocks noGrp="1"/>
          </p:cNvSpPr>
          <p:nvPr>
            <p:ph type="title"/>
          </p:nvPr>
        </p:nvSpPr>
        <p:spPr>
          <a:xfrm>
            <a:off x="1882747" y="569267"/>
            <a:ext cx="6599013" cy="844686"/>
          </a:xfrm>
          <a:prstGeom prst="rect">
            <a:avLst/>
          </a:prstGeom>
          <a:noFill/>
          <a:ln>
            <a:noFill/>
          </a:ln>
        </p:spPr>
        <p:txBody>
          <a:bodyPr lIns="68550" tIns="68550" rIns="68550" bIns="68550" anchor="ctr" anchorCtr="0">
            <a:noAutofit/>
          </a:bodyPr>
          <a:lstStyle/>
          <a:p>
            <a:pPr>
              <a:buSzPct val="25000"/>
            </a:pPr>
            <a:r>
              <a:rPr lang="es-ES" sz="4000" dirty="0">
                <a:solidFill>
                  <a:schemeClr val="accent1"/>
                </a:solidFill>
                <a:latin typeface="Century Gothic" panose="020B0502020202020204" pitchFamily="34" charset="0"/>
              </a:rPr>
              <a:t>T</a:t>
            </a:r>
            <a:r>
              <a:rPr lang="es-EC" sz="4000" dirty="0">
                <a:solidFill>
                  <a:schemeClr val="accent1"/>
                </a:solidFill>
                <a:latin typeface="Century Gothic" panose="020B0502020202020204" pitchFamily="34" charset="0"/>
              </a:rPr>
              <a:t>IPOS DE CRÉDITO</a:t>
            </a:r>
            <a:endParaRPr lang="es-EC" sz="2800" dirty="0">
              <a:solidFill>
                <a:schemeClr val="accent1"/>
              </a:solidFill>
              <a:latin typeface="Century Gothic" panose="020B0502020202020204" pitchFamily="34" charset="0"/>
            </a:endParaRPr>
          </a:p>
        </p:txBody>
      </p:sp>
      <p:grpSp>
        <p:nvGrpSpPr>
          <p:cNvPr id="144" name="Shape 2725"/>
          <p:cNvGrpSpPr/>
          <p:nvPr/>
        </p:nvGrpSpPr>
        <p:grpSpPr>
          <a:xfrm>
            <a:off x="575813" y="366052"/>
            <a:ext cx="837606" cy="750746"/>
            <a:chOff x="5416470" y="1238591"/>
            <a:chExt cx="762185" cy="750746"/>
          </a:xfrm>
        </p:grpSpPr>
        <p:sp>
          <p:nvSpPr>
            <p:cNvPr id="145" name="Shape 2726"/>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146" name="Shape 2727"/>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47" name="Shape 2728"/>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48" name="Shape 2729"/>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149" name="Shape 2730"/>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2</a:t>
              </a:r>
            </a:p>
          </p:txBody>
        </p:sp>
      </p:grpSp>
      <p:pic>
        <p:nvPicPr>
          <p:cNvPr id="39" name="Imagen 38"/>
          <p:cNvPicPr>
            <a:picLocks noChangeAspect="1"/>
          </p:cNvPicPr>
          <p:nvPr/>
        </p:nvPicPr>
        <p:blipFill rotWithShape="1">
          <a:blip r:embed="rId3"/>
          <a:srcRect t="861" r="6854"/>
          <a:stretch/>
        </p:blipFill>
        <p:spPr>
          <a:xfrm>
            <a:off x="9151889" y="377916"/>
            <a:ext cx="647203" cy="570432"/>
          </a:xfrm>
          <a:prstGeom prst="rect">
            <a:avLst/>
          </a:prstGeom>
        </p:spPr>
      </p:pic>
      <p:sp>
        <p:nvSpPr>
          <p:cNvPr id="41" name="Shape 678"/>
          <p:cNvSpPr txBox="1"/>
          <p:nvPr/>
        </p:nvSpPr>
        <p:spPr>
          <a:xfrm>
            <a:off x="1650829" y="1645732"/>
            <a:ext cx="2593301" cy="540617"/>
          </a:xfrm>
          <a:prstGeom prst="rect">
            <a:avLst/>
          </a:prstGeom>
          <a:noFill/>
          <a:ln>
            <a:noFill/>
          </a:ln>
        </p:spPr>
        <p:txBody>
          <a:bodyPr lIns="0" tIns="0" rIns="0" bIns="0" anchor="ctr" anchorCtr="0">
            <a:noAutofit/>
          </a:bodyPr>
          <a:lstStyle/>
          <a:p>
            <a:pPr algn="ctr">
              <a:buClr>
                <a:schemeClr val="accent1"/>
              </a:buClr>
              <a:buSzPct val="25000"/>
            </a:pPr>
            <a:r>
              <a:rPr lang="en-US" sz="2800" b="1" dirty="0">
                <a:solidFill>
                  <a:schemeClr val="accent1"/>
                </a:solidFill>
                <a:latin typeface="Century Gothic" panose="020B0502020202020204" pitchFamily="34" charset="0"/>
                <a:ea typeface="Roboto Condensed"/>
                <a:cs typeface="Roboto Condensed"/>
                <a:sym typeface="Roboto Condensed"/>
              </a:rPr>
              <a:t>COMERCIAL</a:t>
            </a:r>
          </a:p>
        </p:txBody>
      </p:sp>
      <p:sp>
        <p:nvSpPr>
          <p:cNvPr id="42" name="Shape 740"/>
          <p:cNvSpPr txBox="1"/>
          <p:nvPr/>
        </p:nvSpPr>
        <p:spPr>
          <a:xfrm>
            <a:off x="1929990" y="2667662"/>
            <a:ext cx="2070435" cy="560866"/>
          </a:xfrm>
          <a:prstGeom prst="rect">
            <a:avLst/>
          </a:prstGeom>
          <a:noFill/>
          <a:ln>
            <a:noFill/>
          </a:ln>
        </p:spPr>
        <p:txBody>
          <a:bodyPr lIns="0" tIns="0" rIns="0" bIns="0" anchor="ctr" anchorCtr="0">
            <a:noAutofit/>
          </a:bodyPr>
          <a:lstStyle/>
          <a:p>
            <a:pPr>
              <a:buClr>
                <a:schemeClr val="accent2"/>
              </a:buClr>
              <a:buSzPct val="25000"/>
            </a:pPr>
            <a:r>
              <a:rPr lang="en-US" sz="2800" b="1" dirty="0">
                <a:solidFill>
                  <a:schemeClr val="accent2"/>
                </a:solidFill>
                <a:latin typeface="Century Gothic" panose="020B0502020202020204" pitchFamily="34" charset="0"/>
                <a:ea typeface="Roboto Condensed"/>
                <a:cs typeface="Roboto Condensed"/>
                <a:sym typeface="Roboto Condensed"/>
              </a:rPr>
              <a:t>CONSUMO </a:t>
            </a:r>
          </a:p>
        </p:txBody>
      </p:sp>
      <p:sp>
        <p:nvSpPr>
          <p:cNvPr id="43" name="Shape 743"/>
          <p:cNvSpPr txBox="1"/>
          <p:nvPr/>
        </p:nvSpPr>
        <p:spPr>
          <a:xfrm>
            <a:off x="1922789" y="3791276"/>
            <a:ext cx="2772674" cy="406926"/>
          </a:xfrm>
          <a:prstGeom prst="rect">
            <a:avLst/>
          </a:prstGeom>
          <a:noFill/>
          <a:ln>
            <a:noFill/>
          </a:ln>
        </p:spPr>
        <p:txBody>
          <a:bodyPr lIns="0" tIns="0" rIns="0" bIns="0" anchor="ctr" anchorCtr="0">
            <a:noAutofit/>
          </a:bodyPr>
          <a:lstStyle/>
          <a:p>
            <a:pPr algn="ctr">
              <a:buClr>
                <a:schemeClr val="accent3"/>
              </a:buClr>
              <a:buSzPct val="25000"/>
            </a:pPr>
            <a:r>
              <a:rPr lang="en-US" sz="2800" b="1" dirty="0">
                <a:solidFill>
                  <a:schemeClr val="accent3"/>
                </a:solidFill>
                <a:latin typeface="Century Gothic" panose="020B0502020202020204" pitchFamily="34" charset="0"/>
                <a:ea typeface="Roboto Condensed"/>
                <a:cs typeface="Roboto Condensed"/>
                <a:sym typeface="Roboto Condensed"/>
              </a:rPr>
              <a:t>MICROCRÉDITO</a:t>
            </a:r>
          </a:p>
        </p:txBody>
      </p:sp>
      <p:sp>
        <p:nvSpPr>
          <p:cNvPr id="44" name="Shape 746"/>
          <p:cNvSpPr txBox="1"/>
          <p:nvPr/>
        </p:nvSpPr>
        <p:spPr>
          <a:xfrm>
            <a:off x="1929990" y="4770867"/>
            <a:ext cx="3066183" cy="676664"/>
          </a:xfrm>
          <a:prstGeom prst="rect">
            <a:avLst/>
          </a:prstGeom>
          <a:noFill/>
          <a:ln>
            <a:noFill/>
          </a:ln>
        </p:spPr>
        <p:txBody>
          <a:bodyPr lIns="0" tIns="0" rIns="0" bIns="0" anchor="ctr" anchorCtr="0">
            <a:noAutofit/>
          </a:bodyPr>
          <a:lstStyle/>
          <a:p>
            <a:pPr algn="just">
              <a:buClr>
                <a:schemeClr val="accent4"/>
              </a:buClr>
              <a:buSzPct val="25000"/>
            </a:pPr>
            <a:r>
              <a:rPr lang="en-US" sz="3200" b="1" dirty="0">
                <a:solidFill>
                  <a:schemeClr val="accent4"/>
                </a:solidFill>
                <a:latin typeface="Century Gothic" panose="020B0502020202020204" pitchFamily="34" charset="0"/>
                <a:ea typeface="Roboto Condensed"/>
                <a:cs typeface="Roboto Condensed"/>
                <a:sym typeface="Roboto Condensed"/>
              </a:rPr>
              <a:t>VIVIENDA </a:t>
            </a:r>
          </a:p>
        </p:txBody>
      </p:sp>
      <p:sp>
        <p:nvSpPr>
          <p:cNvPr id="47" name="Oval 48">
            <a:extLst>
              <a:ext uri="{FF2B5EF4-FFF2-40B4-BE49-F238E27FC236}">
                <a16:creationId xmlns:a16="http://schemas.microsoft.com/office/drawing/2014/main" xmlns="" id="{BE5D0109-801B-4833-8F30-4C42D5ADDFD0}"/>
              </a:ext>
            </a:extLst>
          </p:cNvPr>
          <p:cNvSpPr/>
          <p:nvPr/>
        </p:nvSpPr>
        <p:spPr>
          <a:xfrm>
            <a:off x="911450" y="2686755"/>
            <a:ext cx="702656" cy="709854"/>
          </a:xfrm>
          <a:prstGeom prst="ellipse">
            <a:avLst/>
          </a:prstGeom>
          <a:solidFill>
            <a:srgbClr val="00C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Century Gothic" panose="020B0502020202020204" pitchFamily="34" charset="0"/>
            </a:endParaRPr>
          </a:p>
        </p:txBody>
      </p:sp>
      <p:sp>
        <p:nvSpPr>
          <p:cNvPr id="57" name="Block Arc 41">
            <a:extLst>
              <a:ext uri="{FF2B5EF4-FFF2-40B4-BE49-F238E27FC236}">
                <a16:creationId xmlns:a16="http://schemas.microsoft.com/office/drawing/2014/main" xmlns="" id="{9EB92647-0AAA-4B70-BAB6-907710F8C4E4}"/>
              </a:ext>
            </a:extLst>
          </p:cNvPr>
          <p:cNvSpPr/>
          <p:nvPr/>
        </p:nvSpPr>
        <p:spPr>
          <a:xfrm>
            <a:off x="7634511" y="3610296"/>
            <a:ext cx="506842" cy="56086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a:solidFill>
                <a:schemeClr val="tx1"/>
              </a:solidFill>
              <a:latin typeface="Century Gothic" panose="020B0502020202020204" pitchFamily="34" charset="0"/>
            </a:endParaRPr>
          </a:p>
        </p:txBody>
      </p:sp>
      <p:sp>
        <p:nvSpPr>
          <p:cNvPr id="60" name="Shape 678"/>
          <p:cNvSpPr txBox="1"/>
          <p:nvPr/>
        </p:nvSpPr>
        <p:spPr>
          <a:xfrm>
            <a:off x="1952267" y="5878495"/>
            <a:ext cx="2417519" cy="356384"/>
          </a:xfrm>
          <a:prstGeom prst="rect">
            <a:avLst/>
          </a:prstGeom>
          <a:noFill/>
          <a:ln>
            <a:noFill/>
          </a:ln>
        </p:spPr>
        <p:txBody>
          <a:bodyPr lIns="0" tIns="0" rIns="0" bIns="0" anchor="ctr" anchorCtr="0">
            <a:noAutofit/>
          </a:bodyPr>
          <a:lstStyle/>
          <a:p>
            <a:pPr algn="just">
              <a:buClr>
                <a:schemeClr val="accent1"/>
              </a:buClr>
              <a:buSzPct val="25000"/>
            </a:pPr>
            <a:r>
              <a:rPr lang="en-US" sz="2800" b="1" dirty="0">
                <a:solidFill>
                  <a:schemeClr val="accent1"/>
                </a:solidFill>
                <a:latin typeface="Century Gothic" panose="020B0502020202020204" pitchFamily="34" charset="0"/>
                <a:ea typeface="Roboto Condensed"/>
                <a:cs typeface="Roboto Condensed"/>
                <a:sym typeface="Roboto Condensed"/>
              </a:rPr>
              <a:t>EDUCATIVO </a:t>
            </a:r>
          </a:p>
        </p:txBody>
      </p:sp>
      <p:sp>
        <p:nvSpPr>
          <p:cNvPr id="62" name="Rounded Rectangle 25">
            <a:extLst>
              <a:ext uri="{FF2B5EF4-FFF2-40B4-BE49-F238E27FC236}">
                <a16:creationId xmlns:a16="http://schemas.microsoft.com/office/drawing/2014/main" xmlns="" id="{64784071-758D-4F73-8BFE-6E51D38B0221}"/>
              </a:ext>
            </a:extLst>
          </p:cNvPr>
          <p:cNvSpPr/>
          <p:nvPr/>
        </p:nvSpPr>
        <p:spPr>
          <a:xfrm>
            <a:off x="6727252" y="4036911"/>
            <a:ext cx="491667" cy="37074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latin typeface="Century Gothic" panose="020B0502020202020204" pitchFamily="34" charset="0"/>
            </a:endParaRPr>
          </a:p>
        </p:txBody>
      </p:sp>
      <p:sp>
        <p:nvSpPr>
          <p:cNvPr id="66" name="Shape 82">
            <a:extLst>
              <a:ext uri="{FF2B5EF4-FFF2-40B4-BE49-F238E27FC236}">
                <a16:creationId xmlns:a16="http://schemas.microsoft.com/office/drawing/2014/main" xmlns="" id="{502DF143-811C-4E07-9143-7F6C2EEEF78A}"/>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2" name="CuadroTexto 1">
            <a:extLst>
              <a:ext uri="{FF2B5EF4-FFF2-40B4-BE49-F238E27FC236}">
                <a16:creationId xmlns:a16="http://schemas.microsoft.com/office/drawing/2014/main" xmlns="" id="{C463D2DA-FA10-446A-83CA-8DD2ED1C07D9}"/>
              </a:ext>
            </a:extLst>
          </p:cNvPr>
          <p:cNvSpPr txBox="1"/>
          <p:nvPr/>
        </p:nvSpPr>
        <p:spPr>
          <a:xfrm>
            <a:off x="4759838" y="1555461"/>
            <a:ext cx="4105611" cy="694293"/>
          </a:xfrm>
          <a:prstGeom prst="rect">
            <a:avLst/>
          </a:prstGeom>
          <a:noFill/>
        </p:spPr>
        <p:txBody>
          <a:bodyPr wrap="none" rtlCol="0">
            <a:spAutoFit/>
          </a:bodyPr>
          <a:lstStyle/>
          <a:p>
            <a:pPr algn="just"/>
            <a:r>
              <a:rPr lang="es-ES" dirty="0">
                <a:solidFill>
                  <a:schemeClr val="accent3">
                    <a:lumMod val="75000"/>
                  </a:schemeClr>
                </a:solidFill>
              </a:rPr>
              <a:t>ACTIVIDADES PRODUCTIVAS Y</a:t>
            </a:r>
          </a:p>
          <a:p>
            <a:pPr algn="just"/>
            <a:r>
              <a:rPr lang="es-ES" dirty="0">
                <a:solidFill>
                  <a:schemeClr val="accent3">
                    <a:lumMod val="75000"/>
                  </a:schemeClr>
                </a:solidFill>
              </a:rPr>
              <a:t>COMERCIALES DE EMPRESAS.</a:t>
            </a:r>
          </a:p>
        </p:txBody>
      </p:sp>
      <p:sp>
        <p:nvSpPr>
          <p:cNvPr id="4" name="CuadroTexto 3">
            <a:extLst>
              <a:ext uri="{FF2B5EF4-FFF2-40B4-BE49-F238E27FC236}">
                <a16:creationId xmlns:a16="http://schemas.microsoft.com/office/drawing/2014/main" xmlns="" id="{46EEB8C0-8A9E-45CB-9126-9FFD992E4D17}"/>
              </a:ext>
            </a:extLst>
          </p:cNvPr>
          <p:cNvSpPr txBox="1"/>
          <p:nvPr/>
        </p:nvSpPr>
        <p:spPr>
          <a:xfrm>
            <a:off x="4828767" y="2544275"/>
            <a:ext cx="3381054" cy="694293"/>
          </a:xfrm>
          <a:prstGeom prst="rect">
            <a:avLst/>
          </a:prstGeom>
          <a:noFill/>
        </p:spPr>
        <p:txBody>
          <a:bodyPr wrap="none" rtlCol="0">
            <a:spAutoFit/>
          </a:bodyPr>
          <a:lstStyle/>
          <a:p>
            <a:pPr algn="just"/>
            <a:r>
              <a:rPr lang="es-ES" dirty="0">
                <a:solidFill>
                  <a:srgbClr val="1AA4BE"/>
                </a:solidFill>
              </a:rPr>
              <a:t>ADQUISICIÓN DE BIENES, </a:t>
            </a:r>
          </a:p>
          <a:p>
            <a:r>
              <a:rPr lang="es-ES" dirty="0">
                <a:solidFill>
                  <a:srgbClr val="1AA4BE"/>
                </a:solidFill>
              </a:rPr>
              <a:t>PAGO DE SERVICIOS .</a:t>
            </a:r>
          </a:p>
        </p:txBody>
      </p:sp>
      <p:sp>
        <p:nvSpPr>
          <p:cNvPr id="5" name="CuadroTexto 4">
            <a:extLst>
              <a:ext uri="{FF2B5EF4-FFF2-40B4-BE49-F238E27FC236}">
                <a16:creationId xmlns:a16="http://schemas.microsoft.com/office/drawing/2014/main" xmlns="" id="{A57AEA6B-0F96-4F02-8BFC-660A80ABA1EE}"/>
              </a:ext>
            </a:extLst>
          </p:cNvPr>
          <p:cNvSpPr txBox="1"/>
          <p:nvPr/>
        </p:nvSpPr>
        <p:spPr>
          <a:xfrm>
            <a:off x="4887576" y="3581702"/>
            <a:ext cx="4455066" cy="995272"/>
          </a:xfrm>
          <a:prstGeom prst="rect">
            <a:avLst/>
          </a:prstGeom>
          <a:noFill/>
        </p:spPr>
        <p:txBody>
          <a:bodyPr wrap="none" rtlCol="0">
            <a:spAutoFit/>
          </a:bodyPr>
          <a:lstStyle/>
          <a:p>
            <a:r>
              <a:rPr lang="es-ES" dirty="0">
                <a:solidFill>
                  <a:schemeClr val="accent6">
                    <a:lumMod val="75000"/>
                  </a:schemeClr>
                </a:solidFill>
              </a:rPr>
              <a:t>ACTIVIDADES DE PRODUCCIÓN   </a:t>
            </a:r>
          </a:p>
          <a:p>
            <a:r>
              <a:rPr lang="es-ES" dirty="0">
                <a:solidFill>
                  <a:schemeClr val="accent6">
                    <a:lumMod val="75000"/>
                  </a:schemeClr>
                </a:solidFill>
              </a:rPr>
              <a:t>COMERCIALIZACIÓN  O SERVICIOS</a:t>
            </a:r>
          </a:p>
          <a:p>
            <a:r>
              <a:rPr lang="es-ES" dirty="0">
                <a:solidFill>
                  <a:schemeClr val="accent6">
                    <a:lumMod val="75000"/>
                  </a:schemeClr>
                </a:solidFill>
              </a:rPr>
              <a:t>EN PEQUEÑA ESCALA.</a:t>
            </a:r>
            <a:endParaRPr lang="es-EC" dirty="0">
              <a:solidFill>
                <a:schemeClr val="accent6">
                  <a:lumMod val="75000"/>
                </a:schemeClr>
              </a:solidFill>
            </a:endParaRPr>
          </a:p>
        </p:txBody>
      </p:sp>
      <p:sp>
        <p:nvSpPr>
          <p:cNvPr id="6" name="CuadroTexto 5">
            <a:extLst>
              <a:ext uri="{FF2B5EF4-FFF2-40B4-BE49-F238E27FC236}">
                <a16:creationId xmlns:a16="http://schemas.microsoft.com/office/drawing/2014/main" xmlns="" id="{C113CB61-0936-4470-8CD8-337932AC2667}"/>
              </a:ext>
            </a:extLst>
          </p:cNvPr>
          <p:cNvSpPr txBox="1"/>
          <p:nvPr/>
        </p:nvSpPr>
        <p:spPr>
          <a:xfrm>
            <a:off x="4887576" y="4743827"/>
            <a:ext cx="4095993" cy="694293"/>
          </a:xfrm>
          <a:prstGeom prst="rect">
            <a:avLst/>
          </a:prstGeom>
          <a:noFill/>
        </p:spPr>
        <p:txBody>
          <a:bodyPr wrap="none" rtlCol="0">
            <a:spAutoFit/>
          </a:bodyPr>
          <a:lstStyle/>
          <a:p>
            <a:r>
              <a:rPr lang="es-ES" dirty="0">
                <a:solidFill>
                  <a:schemeClr val="accent2"/>
                </a:solidFill>
              </a:rPr>
              <a:t>ADQUISICIÓN, CONSTRUCCIÓN,</a:t>
            </a:r>
          </a:p>
          <a:p>
            <a:r>
              <a:rPr lang="es-ES" dirty="0">
                <a:solidFill>
                  <a:schemeClr val="accent2"/>
                </a:solidFill>
              </a:rPr>
              <a:t>REEMODELACIÓN DE VIVIENDA.</a:t>
            </a:r>
          </a:p>
        </p:txBody>
      </p:sp>
      <p:sp>
        <p:nvSpPr>
          <p:cNvPr id="7" name="CuadroTexto 6">
            <a:extLst>
              <a:ext uri="{FF2B5EF4-FFF2-40B4-BE49-F238E27FC236}">
                <a16:creationId xmlns:a16="http://schemas.microsoft.com/office/drawing/2014/main" xmlns="" id="{086BFE89-D025-4600-AA4F-EDB3C452A7C5}"/>
              </a:ext>
            </a:extLst>
          </p:cNvPr>
          <p:cNvSpPr txBox="1"/>
          <p:nvPr/>
        </p:nvSpPr>
        <p:spPr>
          <a:xfrm>
            <a:off x="4903339" y="5587719"/>
            <a:ext cx="3983783" cy="995272"/>
          </a:xfrm>
          <a:prstGeom prst="rect">
            <a:avLst/>
          </a:prstGeom>
          <a:noFill/>
        </p:spPr>
        <p:txBody>
          <a:bodyPr wrap="none" rtlCol="0">
            <a:spAutoFit/>
          </a:bodyPr>
          <a:lstStyle/>
          <a:p>
            <a:r>
              <a:rPr lang="es-ES" dirty="0">
                <a:solidFill>
                  <a:schemeClr val="accent1"/>
                </a:solidFill>
              </a:rPr>
              <a:t>PAGO DE ACTIVIDADES </a:t>
            </a:r>
          </a:p>
          <a:p>
            <a:r>
              <a:rPr lang="es-ES" dirty="0">
                <a:solidFill>
                  <a:schemeClr val="accent1"/>
                </a:solidFill>
              </a:rPr>
              <a:t>ACADÉMICAS,FORMACIÓN Y </a:t>
            </a:r>
          </a:p>
          <a:p>
            <a:r>
              <a:rPr lang="es-ES" dirty="0">
                <a:solidFill>
                  <a:schemeClr val="accent1"/>
                </a:solidFill>
              </a:rPr>
              <a:t>CAPACITACIÓN PROFESIONAL.</a:t>
            </a:r>
          </a:p>
        </p:txBody>
      </p:sp>
      <p:pic>
        <p:nvPicPr>
          <p:cNvPr id="8194" name="Picture 2" descr="Ilustración De La Casa De Comercio De Dibujos Animados Entre Agente Y  Empresario Ilustraciones Vectoriales, Clip Art Vectorizado Libre De  Derechos. Image 29941603.">
            <a:extLst>
              <a:ext uri="{FF2B5EF4-FFF2-40B4-BE49-F238E27FC236}">
                <a16:creationId xmlns:a16="http://schemas.microsoft.com/office/drawing/2014/main" xmlns="" id="{334EAA8E-1C92-417C-A3D9-72B18BE28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87" y="4504052"/>
            <a:ext cx="1135353" cy="93406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ayment Media - En Colombia el comercio electrónico crece en medio del  rezago económico">
            <a:extLst>
              <a:ext uri="{FF2B5EF4-FFF2-40B4-BE49-F238E27FC236}">
                <a16:creationId xmlns:a16="http://schemas.microsoft.com/office/drawing/2014/main" xmlns="" id="{94895422-D97E-4A4A-B87E-8FB4F85B28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63" t="20913" r="12068" b="27528"/>
          <a:stretch/>
        </p:blipFill>
        <p:spPr bwMode="auto">
          <a:xfrm>
            <a:off x="466026" y="1498912"/>
            <a:ext cx="1380900" cy="84468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 Empresa Eléctrica Quito EEQ - Planilla de Luz Quito - EcuadorLegalOnline">
            <a:extLst>
              <a:ext uri="{FF2B5EF4-FFF2-40B4-BE49-F238E27FC236}">
                <a16:creationId xmlns:a16="http://schemas.microsoft.com/office/drawing/2014/main" xmlns="" id="{39C2B3FE-2ABE-42AD-9F2D-276FE41748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366" r="59863" b="17065"/>
          <a:stretch/>
        </p:blipFill>
        <p:spPr bwMode="auto">
          <a:xfrm>
            <a:off x="501847" y="2361457"/>
            <a:ext cx="1380900" cy="124309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LAS PROFESIONES | Mind Map">
            <a:extLst>
              <a:ext uri="{FF2B5EF4-FFF2-40B4-BE49-F238E27FC236}">
                <a16:creationId xmlns:a16="http://schemas.microsoft.com/office/drawing/2014/main" xmlns="" id="{E2ACB8D2-6497-4540-AA23-A6A4939D9E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095" y="3461392"/>
            <a:ext cx="1152551" cy="100793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Personaje De Dibujos Animados De La Educación De La Bombilla Ilustración  del Vector - Ilustración de personaje, educación: 46365863">
            <a:extLst>
              <a:ext uri="{FF2B5EF4-FFF2-40B4-BE49-F238E27FC236}">
                <a16:creationId xmlns:a16="http://schemas.microsoft.com/office/drawing/2014/main" xmlns="" id="{2EDF1AFC-B730-4CD1-B8E9-1077EE9C40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82" y="5358240"/>
            <a:ext cx="1104772" cy="95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5543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p:tgtEl>
                                          <p:spTgt spid="144"/>
                                        </p:tgtEl>
                                        <p:attrNameLst>
                                          <p:attrName>ppt_x</p:attrName>
                                        </p:attrNameLst>
                                      </p:cBhvr>
                                      <p:tavLst>
                                        <p:tav tm="0">
                                          <p:val>
                                            <p:strVal val="#ppt_x+1"/>
                                          </p:val>
                                        </p:tav>
                                        <p:tav tm="100000">
                                          <p:val>
                                            <p:strVal val="#ppt_x"/>
                                          </p:val>
                                        </p:tav>
                                      </p:tavLst>
                                    </p:anim>
                                  </p:childTnLst>
                                </p:cTn>
                              </p:par>
                              <p:par>
                                <p:cTn id="8" presetID="1" presetClass="entr" presetSubtype="0" fill="hold" grpId="0" nodeType="withEffect">
                                  <p:stCondLst>
                                    <p:cond delay="0"/>
                                  </p:stCondLst>
                                  <p:childTnLst>
                                    <p:set>
                                      <p:cBhvr>
                                        <p:cTn id="9" dur="1" fill="hold">
                                          <p:stCondLst>
                                            <p:cond delay="2999"/>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2999"/>
                                          </p:stCondLst>
                                        </p:cTn>
                                        <p:tgtEl>
                                          <p:spTgt spid="4"/>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3999"/>
                                          </p:stCondLst>
                                        </p:cTn>
                                        <p:tgtEl>
                                          <p:spTgt spid="5"/>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grpId="0" nodeType="afterEffect">
                                  <p:stCondLst>
                                    <p:cond delay="0"/>
                                  </p:stCondLst>
                                  <p:childTnLst>
                                    <p:set>
                                      <p:cBhvr>
                                        <p:cTn id="18" dur="1" fill="hold">
                                          <p:stCondLst>
                                            <p:cond delay="4499"/>
                                          </p:stCondLst>
                                        </p:cTn>
                                        <p:tgtEl>
                                          <p:spTgt spid="6"/>
                                        </p:tgtEl>
                                        <p:attrNameLst>
                                          <p:attrName>style.visibility</p:attrName>
                                        </p:attrNameLst>
                                      </p:cBhvr>
                                      <p:to>
                                        <p:strVal val="visible"/>
                                      </p:to>
                                    </p:set>
                                  </p:childTnLst>
                                </p:cTn>
                              </p:par>
                            </p:childTnLst>
                          </p:cTn>
                        </p:par>
                        <p:par>
                          <p:cTn id="19" fill="hold">
                            <p:stCondLst>
                              <p:cond delay="14500"/>
                            </p:stCondLst>
                            <p:childTnLst>
                              <p:par>
                                <p:cTn id="20" presetID="1" presetClass="entr" presetSubtype="0" fill="hold" grpId="0" nodeType="afterEffect">
                                  <p:stCondLst>
                                    <p:cond delay="1500"/>
                                  </p:stCondLst>
                                  <p:childTnLst>
                                    <p:set>
                                      <p:cBhvr>
                                        <p:cTn id="21"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7" name="Shape 141"/>
          <p:cNvSpPr txBox="1">
            <a:spLocks noGrp="1"/>
          </p:cNvSpPr>
          <p:nvPr>
            <p:ph type="title"/>
          </p:nvPr>
        </p:nvSpPr>
        <p:spPr>
          <a:xfrm>
            <a:off x="1092484" y="496865"/>
            <a:ext cx="8248298" cy="889540"/>
          </a:xfrm>
          <a:prstGeom prst="rect">
            <a:avLst/>
          </a:prstGeom>
          <a:noFill/>
          <a:ln>
            <a:noFill/>
          </a:ln>
        </p:spPr>
        <p:txBody>
          <a:bodyPr lIns="68550" tIns="68550" rIns="68550" bIns="68550" anchor="ctr" anchorCtr="0">
            <a:noAutofit/>
          </a:bodyPr>
          <a:lstStyle/>
          <a:p>
            <a:pPr>
              <a:buSzPct val="25000"/>
            </a:pPr>
            <a:r>
              <a:rPr lang="es-ES" sz="3200" dirty="0">
                <a:solidFill>
                  <a:schemeClr val="accent1"/>
                </a:solidFill>
                <a:latin typeface="Century Gothic" panose="020B0502020202020204" pitchFamily="34" charset="0"/>
              </a:rPr>
              <a:t>V</a:t>
            </a:r>
            <a:r>
              <a:rPr lang="es-EC" sz="3200" dirty="0">
                <a:solidFill>
                  <a:schemeClr val="accent1"/>
                </a:solidFill>
                <a:latin typeface="Century Gothic" panose="020B0502020202020204" pitchFamily="34" charset="0"/>
              </a:rPr>
              <a:t>OLUMEN DE LA DEMANDA DE CRÉDITO BANCOS PRIVADOS-ECUADOR</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6" y="5268239"/>
            <a:ext cx="909596" cy="837506"/>
          </a:xfrm>
          <a:prstGeom prst="rect">
            <a:avLst/>
          </a:prstGeom>
        </p:spPr>
      </p:pic>
      <p:pic>
        <p:nvPicPr>
          <p:cNvPr id="40" name="Imagen 39"/>
          <p:cNvPicPr>
            <a:picLocks noChangeAspect="1"/>
          </p:cNvPicPr>
          <p:nvPr/>
        </p:nvPicPr>
        <p:blipFill>
          <a:blip r:embed="rId4"/>
          <a:stretch>
            <a:fillRect/>
          </a:stretch>
        </p:blipFill>
        <p:spPr>
          <a:xfrm>
            <a:off x="579670" y="3927744"/>
            <a:ext cx="673298" cy="681038"/>
          </a:xfrm>
          <a:prstGeom prst="rect">
            <a:avLst/>
          </a:prstGeom>
          <a:effectLst>
            <a:outerShdw blurRad="50800" dist="38100" dir="8100000" algn="tr" rotWithShape="0">
              <a:prstClr val="black">
                <a:alpha val="40000"/>
              </a:prstClr>
            </a:outerShdw>
          </a:effectLst>
        </p:spPr>
      </p:pic>
      <p:pic>
        <p:nvPicPr>
          <p:cNvPr id="41" name="Imagen 40"/>
          <p:cNvPicPr>
            <a:picLocks noChangeAspect="1"/>
          </p:cNvPicPr>
          <p:nvPr/>
        </p:nvPicPr>
        <p:blipFill>
          <a:blip r:embed="rId5"/>
          <a:stretch>
            <a:fillRect/>
          </a:stretch>
        </p:blipFill>
        <p:spPr>
          <a:xfrm>
            <a:off x="533235" y="2223513"/>
            <a:ext cx="719733" cy="789384"/>
          </a:xfrm>
          <a:prstGeom prst="rect">
            <a:avLst/>
          </a:prstGeom>
          <a:effectLst>
            <a:outerShdw blurRad="50800" dist="38100" dir="8100000" algn="tr" rotWithShape="0">
              <a:prstClr val="black">
                <a:alpha val="40000"/>
              </a:prstClr>
            </a:outerShdw>
          </a:effectLst>
        </p:spPr>
      </p:pic>
      <p:pic>
        <p:nvPicPr>
          <p:cNvPr id="13" name="Imagen 12" descr="Gráfico, Gráfico de barras&#10;&#10;Descripción generada automáticamente">
            <a:extLst>
              <a:ext uri="{FF2B5EF4-FFF2-40B4-BE49-F238E27FC236}">
                <a16:creationId xmlns:a16="http://schemas.microsoft.com/office/drawing/2014/main" xmlns="" id="{CA69039E-BC4C-42E2-9D53-1FCA28584731}"/>
              </a:ext>
            </a:extLst>
          </p:cNvPr>
          <p:cNvPicPr/>
          <p:nvPr/>
        </p:nvPicPr>
        <p:blipFill>
          <a:blip r:embed="rId6">
            <a:extLst>
              <a:ext uri="{28A0092B-C50C-407E-A947-70E740481C1C}">
                <a14:useLocalDpi xmlns:a14="http://schemas.microsoft.com/office/drawing/2010/main" val="0"/>
              </a:ext>
            </a:extLst>
          </a:blip>
          <a:stretch>
            <a:fillRect/>
          </a:stretch>
        </p:blipFill>
        <p:spPr>
          <a:xfrm>
            <a:off x="1428235" y="1589761"/>
            <a:ext cx="7944530" cy="4771374"/>
          </a:xfrm>
          <a:prstGeom prst="rect">
            <a:avLst/>
          </a:prstGeom>
        </p:spPr>
      </p:pic>
      <p:sp>
        <p:nvSpPr>
          <p:cNvPr id="11" name="CuadroTexto 10">
            <a:extLst>
              <a:ext uri="{FF2B5EF4-FFF2-40B4-BE49-F238E27FC236}">
                <a16:creationId xmlns:a16="http://schemas.microsoft.com/office/drawing/2014/main" xmlns="" id="{A5E0E870-6151-43DA-AE5F-21E713BFF1EA}"/>
              </a:ext>
            </a:extLst>
          </p:cNvPr>
          <p:cNvSpPr txBox="1"/>
          <p:nvPr/>
        </p:nvSpPr>
        <p:spPr>
          <a:xfrm>
            <a:off x="7756000" y="1471190"/>
            <a:ext cx="16167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400" b="1" u="sng" dirty="0">
                <a:solidFill>
                  <a:srgbClr val="FFC000"/>
                </a:solidFill>
                <a:latin typeface="Century Gothic" panose="020B0502020202020204" pitchFamily="34" charset="0"/>
              </a:rPr>
              <a:t>2006</a:t>
            </a:r>
            <a:endParaRPr kumimoji="0" lang="es-EC" sz="2400" b="1" i="0" u="sng" strike="noStrike" kern="0" cap="none" spc="0" normalizeH="0" baseline="0" noProof="0" dirty="0">
              <a:ln>
                <a:noFill/>
              </a:ln>
              <a:solidFill>
                <a:srgbClr val="FFC000"/>
              </a:solidFill>
              <a:effectLst/>
              <a:uLnTx/>
              <a:uFillTx/>
              <a:latin typeface="Century Gothic" panose="020B0502020202020204" pitchFamily="34" charset="0"/>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000" b="1" i="0" u="sng" strike="noStrike" kern="0" cap="none" spc="0" normalizeH="0" baseline="0" noProof="0" dirty="0">
              <a:ln>
                <a:noFill/>
              </a:ln>
              <a:solidFill>
                <a:srgbClr val="FFC000"/>
              </a:solidFill>
              <a:effectLst/>
              <a:uLnTx/>
              <a:uFillTx/>
              <a:latin typeface="Century Gothic" panose="020B0502020202020204" pitchFamily="34" charset="0"/>
              <a:cs typeface="Arial"/>
              <a:sym typeface="Arial"/>
              <a:rtl val="0"/>
            </a:endParaRPr>
          </a:p>
        </p:txBody>
      </p:sp>
      <p:sp>
        <p:nvSpPr>
          <p:cNvPr id="14" name="Shape 82">
            <a:extLst>
              <a:ext uri="{FF2B5EF4-FFF2-40B4-BE49-F238E27FC236}">
                <a16:creationId xmlns:a16="http://schemas.microsoft.com/office/drawing/2014/main" xmlns="" id="{C2942E87-67F0-4843-8D9C-9EEE450368C3}"/>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sp>
        <p:nvSpPr>
          <p:cNvPr id="2" name="Rectángulo 1">
            <a:extLst>
              <a:ext uri="{FF2B5EF4-FFF2-40B4-BE49-F238E27FC236}">
                <a16:creationId xmlns:a16="http://schemas.microsoft.com/office/drawing/2014/main" xmlns="" id="{D51391CD-8C95-4FC8-BCA6-A29F6F41ACF7}"/>
              </a:ext>
            </a:extLst>
          </p:cNvPr>
          <p:cNvSpPr/>
          <p:nvPr/>
        </p:nvSpPr>
        <p:spPr>
          <a:xfrm rot="20663085">
            <a:off x="2188988" y="1900346"/>
            <a:ext cx="3262433" cy="646331"/>
          </a:xfrm>
          <a:prstGeom prst="rect">
            <a:avLst/>
          </a:prstGeom>
          <a:noFill/>
        </p:spPr>
        <p:txBody>
          <a:bodyPr wrap="none" lIns="91440" tIns="45720" rIns="91440" bIns="45720">
            <a:spAutoFit/>
          </a:bodyPr>
          <a:lstStyle/>
          <a:p>
            <a:pPr algn="ctr"/>
            <a:r>
              <a:rPr lang="es-E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MILLONES ($)</a:t>
            </a:r>
          </a:p>
        </p:txBody>
      </p:sp>
      <p:grpSp>
        <p:nvGrpSpPr>
          <p:cNvPr id="18" name="Shape 2725">
            <a:extLst>
              <a:ext uri="{FF2B5EF4-FFF2-40B4-BE49-F238E27FC236}">
                <a16:creationId xmlns:a16="http://schemas.microsoft.com/office/drawing/2014/main" xmlns="" id="{EB7FE3EB-CFBD-46F2-8D8F-D20AF3A9D36A}"/>
              </a:ext>
            </a:extLst>
          </p:cNvPr>
          <p:cNvGrpSpPr/>
          <p:nvPr/>
        </p:nvGrpSpPr>
        <p:grpSpPr>
          <a:xfrm>
            <a:off x="393315" y="467028"/>
            <a:ext cx="837606" cy="750746"/>
            <a:chOff x="5416470" y="1238591"/>
            <a:chExt cx="762185" cy="750746"/>
          </a:xfrm>
        </p:grpSpPr>
        <p:sp>
          <p:nvSpPr>
            <p:cNvPr id="19" name="Shape 2726">
              <a:extLst>
                <a:ext uri="{FF2B5EF4-FFF2-40B4-BE49-F238E27FC236}">
                  <a16:creationId xmlns:a16="http://schemas.microsoft.com/office/drawing/2014/main" xmlns="" id="{85993994-8882-4F13-9651-DE8CC26C1499}"/>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20" name="Shape 2727">
              <a:extLst>
                <a:ext uri="{FF2B5EF4-FFF2-40B4-BE49-F238E27FC236}">
                  <a16:creationId xmlns:a16="http://schemas.microsoft.com/office/drawing/2014/main" xmlns="" id="{8B57F9D1-8CF4-489A-A516-5A8A3462A560}"/>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1" name="Shape 2728">
              <a:extLst>
                <a:ext uri="{FF2B5EF4-FFF2-40B4-BE49-F238E27FC236}">
                  <a16:creationId xmlns:a16="http://schemas.microsoft.com/office/drawing/2014/main" xmlns="" id="{88EEAA2F-8712-45BB-AD58-995BE1F74728}"/>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3" name="Shape 2729">
              <a:extLst>
                <a:ext uri="{FF2B5EF4-FFF2-40B4-BE49-F238E27FC236}">
                  <a16:creationId xmlns:a16="http://schemas.microsoft.com/office/drawing/2014/main" xmlns="" id="{D00D42AF-E4E2-49C4-82ED-DA6815268C52}"/>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5" name="Shape 2730">
              <a:extLst>
                <a:ext uri="{FF2B5EF4-FFF2-40B4-BE49-F238E27FC236}">
                  <a16:creationId xmlns:a16="http://schemas.microsoft.com/office/drawing/2014/main" xmlns="" id="{A5A860FE-C135-43F1-8BB0-90C5F45271C6}"/>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2</a:t>
              </a:r>
            </a:p>
          </p:txBody>
        </p:sp>
      </p:grpSp>
    </p:spTree>
    <p:extLst>
      <p:ext uri="{BB962C8B-B14F-4D97-AF65-F5344CB8AC3E}">
        <p14:creationId xmlns:p14="http://schemas.microsoft.com/office/powerpoint/2010/main" val="162824488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ppt_w</p:attrName>
                                        </p:attrNameLst>
                                      </p:cBhvr>
                                      <p:tavLst>
                                        <p:tav tm="0">
                                          <p:val>
                                            <p:strVal val="0"/>
                                          </p:val>
                                        </p:tav>
                                        <p:tav tm="100000">
                                          <p:val>
                                            <p:strVal val="#ppt_w"/>
                                          </p:val>
                                        </p:tav>
                                      </p:tavLst>
                                    </p:anim>
                                    <p:anim calcmode="lin" valueType="num">
                                      <p:cBhvr additive="base">
                                        <p:cTn id="8" dur="500"/>
                                        <p:tgtEl>
                                          <p:spTgt spid="1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500" fill="hold"/>
                                        <p:tgtEl>
                                          <p:spTgt spid="13"/>
                                        </p:tgtEl>
                                        <p:attrNameLst>
                                          <p:attrName>ppt_w</p:attrName>
                                        </p:attrNameLst>
                                      </p:cBhvr>
                                      <p:tavLst>
                                        <p:tav tm="0">
                                          <p:val>
                                            <p:fltVal val="0"/>
                                          </p:val>
                                        </p:tav>
                                        <p:tav tm="100000">
                                          <p:val>
                                            <p:strVal val="#ppt_w"/>
                                          </p:val>
                                        </p:tav>
                                      </p:tavLst>
                                    </p:anim>
                                    <p:anim calcmode="lin" valueType="num">
                                      <p:cBhvr>
                                        <p:cTn id="13" dur="2500" fill="hold"/>
                                        <p:tgtEl>
                                          <p:spTgt spid="13"/>
                                        </p:tgtEl>
                                        <p:attrNameLst>
                                          <p:attrName>ppt_h</p:attrName>
                                        </p:attrNameLst>
                                      </p:cBhvr>
                                      <p:tavLst>
                                        <p:tav tm="0">
                                          <p:val>
                                            <p:fltVal val="0"/>
                                          </p:val>
                                        </p:tav>
                                        <p:tav tm="100000">
                                          <p:val>
                                            <p:strVal val="#ppt_h"/>
                                          </p:val>
                                        </p:tav>
                                      </p:tavLst>
                                    </p:anim>
                                    <p:anim calcmode="lin" valueType="num">
                                      <p:cBhvr>
                                        <p:cTn id="14" dur="2500" fill="hold"/>
                                        <p:tgtEl>
                                          <p:spTgt spid="13"/>
                                        </p:tgtEl>
                                        <p:attrNameLst>
                                          <p:attrName>style.rotation</p:attrName>
                                        </p:attrNameLst>
                                      </p:cBhvr>
                                      <p:tavLst>
                                        <p:tav tm="0">
                                          <p:val>
                                            <p:fltVal val="90"/>
                                          </p:val>
                                        </p:tav>
                                        <p:tav tm="100000">
                                          <p:val>
                                            <p:fltVal val="0"/>
                                          </p:val>
                                        </p:tav>
                                      </p:tavLst>
                                    </p:anim>
                                    <p:animEffect transition="in" filter="fade">
                                      <p:cBhvr>
                                        <p:cTn id="15" dur="2500"/>
                                        <p:tgtEl>
                                          <p:spTgt spid="13"/>
                                        </p:tgtEl>
                                      </p:cBhvr>
                                    </p:animEffect>
                                  </p:childTnLst>
                                </p:cTn>
                              </p:par>
                            </p:childTnLst>
                          </p:cTn>
                        </p:par>
                        <p:par>
                          <p:cTn id="16" fill="hold">
                            <p:stCondLst>
                              <p:cond delay="3000"/>
                            </p:stCondLst>
                            <p:childTnLst>
                              <p:par>
                                <p:cTn id="17" presetID="6" presetClass="emph" presetSubtype="0" fill="hold" grpId="0" nodeType="afterEffect">
                                  <p:stCondLst>
                                    <p:cond delay="0"/>
                                  </p:stCondLst>
                                  <p:childTnLst>
                                    <p:animScale>
                                      <p:cBhvr>
                                        <p:cTn id="18" dur="2000" fill="hold"/>
                                        <p:tgtEl>
                                          <p:spTgt spid="11"/>
                                        </p:tgtEl>
                                      </p:cBhvr>
                                      <p:by x="150000" y="150000"/>
                                    </p:animScale>
                                  </p:childTnLst>
                                </p:cTn>
                              </p:par>
                            </p:childTnLst>
                          </p:cTn>
                        </p:par>
                        <p:par>
                          <p:cTn id="19" fill="hold">
                            <p:stCondLst>
                              <p:cond delay="50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7" name="Shape 141"/>
          <p:cNvSpPr txBox="1">
            <a:spLocks noGrp="1"/>
          </p:cNvSpPr>
          <p:nvPr>
            <p:ph type="title"/>
          </p:nvPr>
        </p:nvSpPr>
        <p:spPr>
          <a:xfrm>
            <a:off x="1092484" y="496865"/>
            <a:ext cx="8248298" cy="889540"/>
          </a:xfrm>
          <a:prstGeom prst="rect">
            <a:avLst/>
          </a:prstGeom>
          <a:noFill/>
          <a:ln>
            <a:noFill/>
          </a:ln>
        </p:spPr>
        <p:txBody>
          <a:bodyPr lIns="68550" tIns="68550" rIns="68550" bIns="68550" anchor="ctr" anchorCtr="0">
            <a:noAutofit/>
          </a:bodyPr>
          <a:lstStyle/>
          <a:p>
            <a:pPr>
              <a:buSzPct val="25000"/>
            </a:pPr>
            <a:r>
              <a:rPr lang="es-ES" sz="3200" dirty="0">
                <a:solidFill>
                  <a:schemeClr val="accent1"/>
                </a:solidFill>
                <a:latin typeface="Century Gothic" panose="020B0502020202020204" pitchFamily="34" charset="0"/>
              </a:rPr>
              <a:t>V</a:t>
            </a:r>
            <a:r>
              <a:rPr lang="es-EC" sz="3200" dirty="0">
                <a:solidFill>
                  <a:schemeClr val="accent1"/>
                </a:solidFill>
                <a:latin typeface="Century Gothic" panose="020B0502020202020204" pitchFamily="34" charset="0"/>
              </a:rPr>
              <a:t>OLUMEN DE LA DEMANDA DE CRÉDITO BANCOS PRIVADOS-ECUADOR</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6" y="5268239"/>
            <a:ext cx="909596" cy="837506"/>
          </a:xfrm>
          <a:prstGeom prst="rect">
            <a:avLst/>
          </a:prstGeom>
        </p:spPr>
      </p:pic>
      <p:pic>
        <p:nvPicPr>
          <p:cNvPr id="40" name="Imagen 39"/>
          <p:cNvPicPr>
            <a:picLocks noChangeAspect="1"/>
          </p:cNvPicPr>
          <p:nvPr/>
        </p:nvPicPr>
        <p:blipFill>
          <a:blip r:embed="rId4"/>
          <a:stretch>
            <a:fillRect/>
          </a:stretch>
        </p:blipFill>
        <p:spPr>
          <a:xfrm>
            <a:off x="579670" y="3927744"/>
            <a:ext cx="673298" cy="681038"/>
          </a:xfrm>
          <a:prstGeom prst="rect">
            <a:avLst/>
          </a:prstGeom>
          <a:effectLst>
            <a:outerShdw blurRad="50800" dist="38100" dir="8100000" algn="tr" rotWithShape="0">
              <a:prstClr val="black">
                <a:alpha val="40000"/>
              </a:prstClr>
            </a:outerShdw>
          </a:effectLst>
        </p:spPr>
      </p:pic>
      <p:pic>
        <p:nvPicPr>
          <p:cNvPr id="41" name="Imagen 40"/>
          <p:cNvPicPr>
            <a:picLocks noChangeAspect="1"/>
          </p:cNvPicPr>
          <p:nvPr/>
        </p:nvPicPr>
        <p:blipFill>
          <a:blip r:embed="rId5"/>
          <a:stretch>
            <a:fillRect/>
          </a:stretch>
        </p:blipFill>
        <p:spPr>
          <a:xfrm>
            <a:off x="533235" y="2223513"/>
            <a:ext cx="719733" cy="789384"/>
          </a:xfrm>
          <a:prstGeom prst="rect">
            <a:avLst/>
          </a:prstGeom>
          <a:effectLst>
            <a:outerShdw blurRad="50800" dist="38100" dir="8100000" algn="tr" rotWithShape="0">
              <a:prstClr val="black">
                <a:alpha val="40000"/>
              </a:prstClr>
            </a:outerShdw>
          </a:effectLst>
        </p:spPr>
      </p:pic>
      <p:sp>
        <p:nvSpPr>
          <p:cNvPr id="11" name="CuadroTexto 10">
            <a:extLst>
              <a:ext uri="{FF2B5EF4-FFF2-40B4-BE49-F238E27FC236}">
                <a16:creationId xmlns:a16="http://schemas.microsoft.com/office/drawing/2014/main" xmlns="" id="{A5E0E870-6151-43DA-AE5F-21E713BFF1EA}"/>
              </a:ext>
            </a:extLst>
          </p:cNvPr>
          <p:cNvSpPr txBox="1"/>
          <p:nvPr/>
        </p:nvSpPr>
        <p:spPr>
          <a:xfrm>
            <a:off x="8005133" y="1209982"/>
            <a:ext cx="161676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3200" b="1" u="sng" dirty="0">
                <a:solidFill>
                  <a:srgbClr val="FFC000"/>
                </a:solidFill>
                <a:latin typeface="Century Gothic" panose="020B0502020202020204" pitchFamily="34" charset="0"/>
              </a:rPr>
              <a:t>2014</a:t>
            </a:r>
            <a:endParaRPr kumimoji="0" lang="es-EC" sz="3200" b="1" i="0" u="sng" strike="noStrike" kern="0" cap="none" spc="0" normalizeH="0" baseline="0" noProof="0" dirty="0">
              <a:ln>
                <a:noFill/>
              </a:ln>
              <a:solidFill>
                <a:srgbClr val="FFC000"/>
              </a:solidFill>
              <a:effectLst/>
              <a:uLnTx/>
              <a:uFillTx/>
              <a:latin typeface="Century Gothic" panose="020B0502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000" b="1" i="0" u="sng" strike="noStrike" kern="0" cap="none" spc="0" normalizeH="0" baseline="0" noProof="0" dirty="0">
              <a:ln>
                <a:noFill/>
              </a:ln>
              <a:solidFill>
                <a:srgbClr val="FFC000"/>
              </a:solidFill>
              <a:effectLst/>
              <a:uLnTx/>
              <a:uFillTx/>
              <a:latin typeface="Century Gothic" panose="020B0502020202020204" pitchFamily="34" charset="0"/>
              <a:cs typeface="Arial"/>
              <a:sym typeface="Arial"/>
              <a:rtl val="0"/>
            </a:endParaRPr>
          </a:p>
        </p:txBody>
      </p:sp>
      <p:sp>
        <p:nvSpPr>
          <p:cNvPr id="14" name="Shape 82">
            <a:extLst>
              <a:ext uri="{FF2B5EF4-FFF2-40B4-BE49-F238E27FC236}">
                <a16:creationId xmlns:a16="http://schemas.microsoft.com/office/drawing/2014/main" xmlns="" id="{C2942E87-67F0-4843-8D9C-9EEE450368C3}"/>
              </a:ext>
            </a:extLst>
          </p:cNvPr>
          <p:cNvSpPr/>
          <p:nvPr/>
        </p:nvSpPr>
        <p:spPr>
          <a:xfrm>
            <a:off x="185530" y="212035"/>
            <a:ext cx="9435618" cy="6453808"/>
          </a:xfrm>
          <a:prstGeom prst="roundRect">
            <a:avLst>
              <a:gd name="adj" fmla="val 16667"/>
            </a:avLst>
          </a:prstGeom>
          <a:noFill/>
          <a:ln w="57150">
            <a:solidFill>
              <a:schemeClr val="accent1"/>
            </a:solidFill>
          </a:ln>
        </p:spPr>
        <p:txBody>
          <a:bodyPr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prstClr val="white"/>
              </a:solidFill>
              <a:effectLst/>
              <a:uLnTx/>
              <a:uFillTx/>
              <a:latin typeface="Roboto Condensed"/>
              <a:ea typeface="Roboto Condensed"/>
              <a:cs typeface="Roboto Condensed"/>
              <a:sym typeface="Roboto Condensed"/>
              <a:rtl val="0"/>
            </a:endParaRPr>
          </a:p>
        </p:txBody>
      </p:sp>
      <p:pic>
        <p:nvPicPr>
          <p:cNvPr id="9" name="Imagen 8" descr="Gráfico&#10;&#10;Descripción generada automáticamente">
            <a:extLst>
              <a:ext uri="{FF2B5EF4-FFF2-40B4-BE49-F238E27FC236}">
                <a16:creationId xmlns:a16="http://schemas.microsoft.com/office/drawing/2014/main" xmlns="" id="{573804DD-A040-4160-8F64-38554A96DC28}"/>
              </a:ext>
            </a:extLst>
          </p:cNvPr>
          <p:cNvPicPr/>
          <p:nvPr/>
        </p:nvPicPr>
        <p:blipFill rotWithShape="1">
          <a:blip r:embed="rId6">
            <a:extLst>
              <a:ext uri="{28A0092B-C50C-407E-A947-70E740481C1C}">
                <a14:useLocalDpi xmlns:a14="http://schemas.microsoft.com/office/drawing/2010/main" val="0"/>
              </a:ext>
            </a:extLst>
          </a:blip>
          <a:srcRect l="20982" t="7236" b="17110"/>
          <a:stretch/>
        </p:blipFill>
        <p:spPr>
          <a:xfrm>
            <a:off x="1482043" y="1776381"/>
            <a:ext cx="7689916" cy="4704298"/>
          </a:xfrm>
          <a:prstGeom prst="rect">
            <a:avLst/>
          </a:prstGeom>
        </p:spPr>
      </p:pic>
      <p:sp>
        <p:nvSpPr>
          <p:cNvPr id="2" name="Rectángulo 1">
            <a:extLst>
              <a:ext uri="{FF2B5EF4-FFF2-40B4-BE49-F238E27FC236}">
                <a16:creationId xmlns:a16="http://schemas.microsoft.com/office/drawing/2014/main" xmlns="" id="{5C76EB26-E063-4C8E-BCAE-50BD9938FE9E}"/>
              </a:ext>
            </a:extLst>
          </p:cNvPr>
          <p:cNvSpPr/>
          <p:nvPr/>
        </p:nvSpPr>
        <p:spPr>
          <a:xfrm>
            <a:off x="1366521" y="1806141"/>
            <a:ext cx="326243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a:ln w="22225">
                  <a:solidFill>
                    <a:schemeClr val="accent2"/>
                  </a:solidFill>
                  <a:prstDash val="solid"/>
                </a:ln>
                <a:solidFill>
                  <a:schemeClr val="accent2">
                    <a:lumMod val="40000"/>
                    <a:lumOff val="60000"/>
                  </a:schemeClr>
                </a:solidFill>
              </a:rPr>
              <a:t>17.761,78</a:t>
            </a:r>
            <a:endParaRPr lang="es-ES" sz="5400" b="1" cap="none" spc="0" dirty="0">
              <a:ln/>
              <a:solidFill>
                <a:schemeClr val="accent4"/>
              </a:solidFill>
              <a:effectLst/>
            </a:endParaRPr>
          </a:p>
        </p:txBody>
      </p:sp>
      <p:sp>
        <p:nvSpPr>
          <p:cNvPr id="4" name="Rectángulo 3">
            <a:extLst>
              <a:ext uri="{FF2B5EF4-FFF2-40B4-BE49-F238E27FC236}">
                <a16:creationId xmlns:a16="http://schemas.microsoft.com/office/drawing/2014/main" xmlns="" id="{66A31D1E-CB03-479B-8CFC-2A56FAD0D1AA}"/>
              </a:ext>
            </a:extLst>
          </p:cNvPr>
          <p:cNvSpPr/>
          <p:nvPr/>
        </p:nvSpPr>
        <p:spPr>
          <a:xfrm>
            <a:off x="2740108" y="4805696"/>
            <a:ext cx="1778051" cy="584775"/>
          </a:xfrm>
          <a:prstGeom prst="rect">
            <a:avLst/>
          </a:prstGeom>
          <a:noFill/>
        </p:spPr>
        <p:txBody>
          <a:bodyPr wrap="non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3.493,79</a:t>
            </a:r>
          </a:p>
        </p:txBody>
      </p:sp>
      <p:sp>
        <p:nvSpPr>
          <p:cNvPr id="7" name="Rectángulo 6">
            <a:extLst>
              <a:ext uri="{FF2B5EF4-FFF2-40B4-BE49-F238E27FC236}">
                <a16:creationId xmlns:a16="http://schemas.microsoft.com/office/drawing/2014/main" xmlns="" id="{954CB14B-C637-442A-AF5B-7236CB8EB4C9}"/>
              </a:ext>
            </a:extLst>
          </p:cNvPr>
          <p:cNvSpPr/>
          <p:nvPr/>
        </p:nvSpPr>
        <p:spPr>
          <a:xfrm>
            <a:off x="4335657" y="5144250"/>
            <a:ext cx="1383712" cy="461665"/>
          </a:xfrm>
          <a:prstGeom prst="rect">
            <a:avLst/>
          </a:prstGeom>
          <a:noFill/>
        </p:spPr>
        <p:txBody>
          <a:bodyPr wrap="non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rPr>
              <a:t>1.579,89</a:t>
            </a:r>
          </a:p>
        </p:txBody>
      </p:sp>
      <p:sp>
        <p:nvSpPr>
          <p:cNvPr id="8" name="Rectángulo 7">
            <a:extLst>
              <a:ext uri="{FF2B5EF4-FFF2-40B4-BE49-F238E27FC236}">
                <a16:creationId xmlns:a16="http://schemas.microsoft.com/office/drawing/2014/main" xmlns="" id="{7A5EAF22-CFD2-4C6E-9A7C-8084154F608E}"/>
              </a:ext>
            </a:extLst>
          </p:cNvPr>
          <p:cNvSpPr/>
          <p:nvPr/>
        </p:nvSpPr>
        <p:spPr>
          <a:xfrm>
            <a:off x="5689410" y="1946246"/>
            <a:ext cx="3262433" cy="646331"/>
          </a:xfrm>
          <a:prstGeom prst="rect">
            <a:avLst/>
          </a:prstGeom>
          <a:noFill/>
        </p:spPr>
        <p:txBody>
          <a:bodyPr wrap="none" lIns="91440" tIns="45720" rIns="91440" bIns="45720">
            <a:spAutoFit/>
          </a:bodyPr>
          <a:lstStyle/>
          <a:p>
            <a:pPr algn="ctr"/>
            <a:r>
              <a:rPr lang="es-E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MILLONES ($)</a:t>
            </a:r>
          </a:p>
        </p:txBody>
      </p:sp>
      <p:sp>
        <p:nvSpPr>
          <p:cNvPr id="10" name="Rectángulo 9">
            <a:extLst>
              <a:ext uri="{FF2B5EF4-FFF2-40B4-BE49-F238E27FC236}">
                <a16:creationId xmlns:a16="http://schemas.microsoft.com/office/drawing/2014/main" xmlns="" id="{A4456B03-41EB-484C-8C4E-37E8BE765C5C}"/>
              </a:ext>
            </a:extLst>
          </p:cNvPr>
          <p:cNvSpPr/>
          <p:nvPr/>
        </p:nvSpPr>
        <p:spPr>
          <a:xfrm>
            <a:off x="5776224" y="5286882"/>
            <a:ext cx="968535" cy="400110"/>
          </a:xfrm>
          <a:prstGeom prst="rect">
            <a:avLst/>
          </a:prstGeom>
          <a:noFill/>
        </p:spPr>
        <p:txBody>
          <a:bodyPr wrap="none" lIns="91440" tIns="45720" rIns="91440" bIns="45720">
            <a:spAutoFit/>
          </a:bodyPr>
          <a:lstStyle/>
          <a:p>
            <a:pPr algn="ctr"/>
            <a:r>
              <a:rPr lang="es-ES" sz="2000" b="1" dirty="0">
                <a:ln w="22225">
                  <a:solidFill>
                    <a:schemeClr val="accent2"/>
                  </a:solidFill>
                  <a:prstDash val="solid"/>
                </a:ln>
                <a:solidFill>
                  <a:schemeClr val="accent2">
                    <a:lumMod val="40000"/>
                    <a:lumOff val="60000"/>
                  </a:schemeClr>
                </a:solidFill>
              </a:rPr>
              <a:t>527,62</a:t>
            </a:r>
          </a:p>
        </p:txBody>
      </p:sp>
      <p:sp>
        <p:nvSpPr>
          <p:cNvPr id="16" name="Rectángulo 15">
            <a:extLst>
              <a:ext uri="{FF2B5EF4-FFF2-40B4-BE49-F238E27FC236}">
                <a16:creationId xmlns:a16="http://schemas.microsoft.com/office/drawing/2014/main" xmlns="" id="{52D97D98-C8C2-4B55-B975-F8906F0B3A90}"/>
              </a:ext>
            </a:extLst>
          </p:cNvPr>
          <p:cNvSpPr/>
          <p:nvPr/>
        </p:nvSpPr>
        <p:spPr>
          <a:xfrm>
            <a:off x="6973834" y="5371918"/>
            <a:ext cx="968535" cy="369332"/>
          </a:xfrm>
          <a:prstGeom prst="rect">
            <a:avLst/>
          </a:prstGeom>
          <a:noFill/>
        </p:spPr>
        <p:txBody>
          <a:bodyPr wrap="square" lIns="91440" tIns="45720" rIns="91440" bIns="45720">
            <a:spAutoFit/>
          </a:bodyPr>
          <a:lstStyle/>
          <a:p>
            <a:pPr algn="ctr"/>
            <a:r>
              <a:rPr lang="es-ES" sz="1800" b="1" dirty="0">
                <a:ln w="22225">
                  <a:solidFill>
                    <a:schemeClr val="accent2"/>
                  </a:solidFill>
                  <a:prstDash val="solid"/>
                </a:ln>
                <a:solidFill>
                  <a:schemeClr val="accent2">
                    <a:lumMod val="40000"/>
                    <a:lumOff val="60000"/>
                  </a:schemeClr>
                </a:solidFill>
              </a:rPr>
              <a:t>82,36</a:t>
            </a:r>
          </a:p>
        </p:txBody>
      </p:sp>
      <p:grpSp>
        <p:nvGrpSpPr>
          <p:cNvPr id="21" name="Shape 2725">
            <a:extLst>
              <a:ext uri="{FF2B5EF4-FFF2-40B4-BE49-F238E27FC236}">
                <a16:creationId xmlns:a16="http://schemas.microsoft.com/office/drawing/2014/main" xmlns="" id="{7AE0CE7B-3E44-456A-BE79-3A1D84488C01}"/>
              </a:ext>
            </a:extLst>
          </p:cNvPr>
          <p:cNvGrpSpPr/>
          <p:nvPr/>
        </p:nvGrpSpPr>
        <p:grpSpPr>
          <a:xfrm>
            <a:off x="393315" y="496865"/>
            <a:ext cx="837606" cy="750746"/>
            <a:chOff x="5416470" y="1238591"/>
            <a:chExt cx="762185" cy="750746"/>
          </a:xfrm>
        </p:grpSpPr>
        <p:sp>
          <p:nvSpPr>
            <p:cNvPr id="22" name="Shape 2726">
              <a:extLst>
                <a:ext uri="{FF2B5EF4-FFF2-40B4-BE49-F238E27FC236}">
                  <a16:creationId xmlns:a16="http://schemas.microsoft.com/office/drawing/2014/main" xmlns="" id="{E20CDFC7-092A-400D-9A38-5C139C928F07}"/>
                </a:ext>
              </a:extLst>
            </p:cNvPr>
            <p:cNvSpPr/>
            <p:nvPr/>
          </p:nvSpPr>
          <p:spPr>
            <a:xfrm>
              <a:off x="5634638" y="1238591"/>
              <a:ext cx="544017" cy="750746"/>
            </a:xfrm>
            <a:prstGeom prst="chevron">
              <a:avLst>
                <a:gd name="adj" fmla="val 65938"/>
              </a:avLst>
            </a:prstGeom>
            <a:solidFill>
              <a:schemeClr val="accent1"/>
            </a:solidFill>
            <a:ln>
              <a:noFill/>
            </a:ln>
          </p:spPr>
          <p:txBody>
            <a:bodyPr lIns="91425" tIns="45700" rIns="91425" bIns="45700" anchor="ctr" anchorCtr="0">
              <a:noAutofit/>
            </a:bodyPr>
            <a:lstStyle/>
            <a:p>
              <a:pPr algn="ctr"/>
              <a:endParaRPr sz="1800" dirty="0">
                <a:solidFill>
                  <a:schemeClr val="dk1"/>
                </a:solidFill>
                <a:latin typeface="Century Gothic" panose="020B0502020202020204" pitchFamily="34" charset="0"/>
                <a:ea typeface="Roboto Condensed"/>
                <a:cs typeface="Roboto Condensed"/>
                <a:sym typeface="Roboto Condensed"/>
              </a:endParaRPr>
            </a:p>
          </p:txBody>
        </p:sp>
        <p:sp>
          <p:nvSpPr>
            <p:cNvPr id="23" name="Shape 2727">
              <a:extLst>
                <a:ext uri="{FF2B5EF4-FFF2-40B4-BE49-F238E27FC236}">
                  <a16:creationId xmlns:a16="http://schemas.microsoft.com/office/drawing/2014/main" xmlns="" id="{8A1A8AF5-EBA1-4580-AF1C-E3934C259E2A}"/>
                </a:ext>
              </a:extLst>
            </p:cNvPr>
            <p:cNvSpPr/>
            <p:nvPr/>
          </p:nvSpPr>
          <p:spPr>
            <a:xfrm flipH="1">
              <a:off x="5416470" y="1349775"/>
              <a:ext cx="528378" cy="528378"/>
            </a:xfrm>
            <a:prstGeom prst="diamond">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4" name="Shape 2728">
              <a:extLst>
                <a:ext uri="{FF2B5EF4-FFF2-40B4-BE49-F238E27FC236}">
                  <a16:creationId xmlns:a16="http://schemas.microsoft.com/office/drawing/2014/main" xmlns="" id="{3EB1BBEA-030E-4E94-8EF1-239313E4574E}"/>
                </a:ext>
              </a:extLst>
            </p:cNvPr>
            <p:cNvSpPr/>
            <p:nvPr/>
          </p:nvSpPr>
          <p:spPr>
            <a:xfrm rot="19020000" flipH="1">
              <a:off x="5577411" y="1261880"/>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5" name="Shape 2729">
              <a:extLst>
                <a:ext uri="{FF2B5EF4-FFF2-40B4-BE49-F238E27FC236}">
                  <a16:creationId xmlns:a16="http://schemas.microsoft.com/office/drawing/2014/main" xmlns="" id="{6D37A541-5890-4789-92E6-D66DE8B535F2}"/>
                </a:ext>
              </a:extLst>
            </p:cNvPr>
            <p:cNvSpPr/>
            <p:nvPr/>
          </p:nvSpPr>
          <p:spPr>
            <a:xfrm rot="-8220000">
              <a:off x="5577412" y="1854026"/>
              <a:ext cx="112601" cy="112601"/>
            </a:xfrm>
            <a:prstGeom prst="rtTriangle">
              <a:avLst/>
            </a:prstGeom>
            <a:solidFill>
              <a:schemeClr val="accent1">
                <a:alpha val="69803"/>
              </a:schemeClr>
            </a:solidFill>
            <a:ln>
              <a:noFill/>
            </a:ln>
          </p:spPr>
          <p:txBody>
            <a:bodyPr lIns="91425" tIns="45700" rIns="91425" bIns="45700" anchor="ctr" anchorCtr="0">
              <a:noAutofit/>
            </a:bodyPr>
            <a:lstStyle/>
            <a:p>
              <a:pPr algn="ctr"/>
              <a:endParaRPr sz="1800" dirty="0">
                <a:solidFill>
                  <a:schemeClr val="lt1"/>
                </a:solidFill>
                <a:latin typeface="Century Gothic" panose="020B0502020202020204" pitchFamily="34" charset="0"/>
                <a:ea typeface="Roboto Condensed"/>
                <a:cs typeface="Roboto Condensed"/>
                <a:sym typeface="Roboto Condensed"/>
              </a:endParaRPr>
            </a:p>
          </p:txBody>
        </p:sp>
        <p:sp>
          <p:nvSpPr>
            <p:cNvPr id="26" name="Shape 2730">
              <a:extLst>
                <a:ext uri="{FF2B5EF4-FFF2-40B4-BE49-F238E27FC236}">
                  <a16:creationId xmlns:a16="http://schemas.microsoft.com/office/drawing/2014/main" xmlns="" id="{ED9420AC-F02D-4176-B81A-9D6BE43920F0}"/>
                </a:ext>
              </a:extLst>
            </p:cNvPr>
            <p:cNvSpPr txBox="1"/>
            <p:nvPr/>
          </p:nvSpPr>
          <p:spPr>
            <a:xfrm>
              <a:off x="5460892" y="1413909"/>
              <a:ext cx="439544" cy="400109"/>
            </a:xfrm>
            <a:prstGeom prst="rect">
              <a:avLst/>
            </a:prstGeom>
            <a:noFill/>
            <a:ln>
              <a:noFill/>
            </a:ln>
          </p:spPr>
          <p:txBody>
            <a:bodyPr lIns="91425" tIns="45700" rIns="91425" bIns="45700" anchor="t" anchorCtr="0">
              <a:noAutofit/>
            </a:bodyPr>
            <a:lstStyle/>
            <a:p>
              <a:pPr algn="ctr">
                <a:buSzPct val="25000"/>
              </a:pPr>
              <a:r>
                <a:rPr lang="en-US" sz="1800" b="1" dirty="0">
                  <a:solidFill>
                    <a:schemeClr val="lt1"/>
                  </a:solidFill>
                  <a:latin typeface="Century Gothic" panose="020B0502020202020204" pitchFamily="34" charset="0"/>
                  <a:ea typeface="Roboto Condensed"/>
                  <a:cs typeface="Roboto Condensed"/>
                  <a:sym typeface="Roboto Condensed"/>
                </a:rPr>
                <a:t>2</a:t>
              </a:r>
            </a:p>
          </p:txBody>
        </p:sp>
      </p:grpSp>
    </p:spTree>
    <p:extLst>
      <p:ext uri="{BB962C8B-B14F-4D97-AF65-F5344CB8AC3E}">
        <p14:creationId xmlns:p14="http://schemas.microsoft.com/office/powerpoint/2010/main" val="207389155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4250" fill="hold"/>
                                        <p:tgtEl>
                                          <p:spTgt spid="11"/>
                                        </p:tgtEl>
                                      </p:cBhvr>
                                      <p:by x="150000" y="150000"/>
                                    </p:animScale>
                                  </p:childTnLst>
                                </p:cTn>
                              </p:par>
                            </p:childTnLst>
                          </p:cTn>
                        </p:par>
                        <p:par>
                          <p:cTn id="7" fill="hold">
                            <p:stCondLst>
                              <p:cond delay="4250"/>
                            </p:stCondLst>
                            <p:childTnLst>
                              <p:par>
                                <p:cTn id="8" presetID="55"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500" fill="hold"/>
                                        <p:tgtEl>
                                          <p:spTgt spid="9"/>
                                        </p:tgtEl>
                                        <p:attrNameLst>
                                          <p:attrName>ppt_w</p:attrName>
                                        </p:attrNameLst>
                                      </p:cBhvr>
                                      <p:tavLst>
                                        <p:tav tm="0">
                                          <p:val>
                                            <p:strVal val="#ppt_w*0.70"/>
                                          </p:val>
                                        </p:tav>
                                        <p:tav tm="100000">
                                          <p:val>
                                            <p:strVal val="#ppt_w"/>
                                          </p:val>
                                        </p:tav>
                                      </p:tavLst>
                                    </p:anim>
                                    <p:anim calcmode="lin" valueType="num">
                                      <p:cBhvr>
                                        <p:cTn id="11" dur="2500" fill="hold"/>
                                        <p:tgtEl>
                                          <p:spTgt spid="9"/>
                                        </p:tgtEl>
                                        <p:attrNameLst>
                                          <p:attrName>ppt_h</p:attrName>
                                        </p:attrNameLst>
                                      </p:cBhvr>
                                      <p:tavLst>
                                        <p:tav tm="0">
                                          <p:val>
                                            <p:strVal val="#ppt_h"/>
                                          </p:val>
                                        </p:tav>
                                        <p:tav tm="100000">
                                          <p:val>
                                            <p:strVal val="#ppt_h"/>
                                          </p:val>
                                        </p:tav>
                                      </p:tavLst>
                                    </p:anim>
                                    <p:animEffect transition="in" filter="fade">
                                      <p:cBhvr>
                                        <p:cTn id="12" dur="2500"/>
                                        <p:tgtEl>
                                          <p:spTgt spid="9"/>
                                        </p:tgtEl>
                                      </p:cBhvr>
                                    </p:animEffect>
                                  </p:childTnLst>
                                </p:cTn>
                              </p:par>
                            </p:childTnLst>
                          </p:cTn>
                        </p:par>
                        <p:par>
                          <p:cTn id="13" fill="hold">
                            <p:stCondLst>
                              <p:cond delay="675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p_16_9">
  <a:themeElements>
    <a:clrScheme name="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_16_9">
  <a:themeElements>
    <a:clrScheme name="Theme 43">
      <a:dk1>
        <a:sysClr val="windowText" lastClr="000000"/>
      </a:dk1>
      <a:lt1>
        <a:sysClr val="window" lastClr="FFFFFF"/>
      </a:lt1>
      <a:dk2>
        <a:srgbClr val="000000"/>
      </a:dk2>
      <a:lt2>
        <a:srgbClr val="FFFFFF"/>
      </a:lt2>
      <a:accent1>
        <a:srgbClr val="165D8F"/>
      </a:accent1>
      <a:accent2>
        <a:srgbClr val="39AD4A"/>
      </a:accent2>
      <a:accent3>
        <a:srgbClr val="198C8F"/>
      </a:accent3>
      <a:accent4>
        <a:srgbClr val="26A2DA"/>
      </a:accent4>
      <a:accent5>
        <a:srgbClr val="63A406"/>
      </a:accent5>
      <a:accent6>
        <a:srgbClr val="165D8F"/>
      </a:accent6>
      <a:hlink>
        <a:srgbClr val="0066CC"/>
      </a:hlink>
      <a:folHlink>
        <a:srgbClr val="29B5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13630</TotalTime>
  <Words>2486</Words>
  <Application>Microsoft Office PowerPoint</Application>
  <PresentationFormat>A4 (210 x 297 mm)</PresentationFormat>
  <Paragraphs>414</Paragraphs>
  <Slides>29</Slides>
  <Notes>29</Notes>
  <HiddenSlides>0</HiddenSlides>
  <MMClips>0</MMClips>
  <ScaleCrop>false</ScaleCrop>
  <HeadingPairs>
    <vt:vector size="6" baseType="variant">
      <vt:variant>
        <vt:lpstr>Fuentes usadas</vt:lpstr>
      </vt:variant>
      <vt:variant>
        <vt:i4>16</vt:i4>
      </vt:variant>
      <vt:variant>
        <vt:lpstr>Tema</vt:lpstr>
      </vt:variant>
      <vt:variant>
        <vt:i4>4</vt:i4>
      </vt:variant>
      <vt:variant>
        <vt:lpstr>Títulos de diapositiva</vt:lpstr>
      </vt:variant>
      <vt:variant>
        <vt:i4>29</vt:i4>
      </vt:variant>
    </vt:vector>
  </HeadingPairs>
  <TitlesOfParts>
    <vt:vector size="49" baseType="lpstr">
      <vt:lpstr>Times New Roman</vt:lpstr>
      <vt:lpstr>Calibri Light</vt:lpstr>
      <vt:lpstr>Noto Sans</vt:lpstr>
      <vt:lpstr>Arial</vt:lpstr>
      <vt:lpstr>Lucida Console</vt:lpstr>
      <vt:lpstr>Wingdings</vt:lpstr>
      <vt:lpstr>Aharoni</vt:lpstr>
      <vt:lpstr>Courier New</vt:lpstr>
      <vt:lpstr>Roboto</vt:lpstr>
      <vt:lpstr>Cambria Math</vt:lpstr>
      <vt:lpstr>Century Gothic</vt:lpstr>
      <vt:lpstr>Calibri</vt:lpstr>
      <vt:lpstr>Open Sans Light</vt:lpstr>
      <vt:lpstr>맑은 고딕</vt:lpstr>
      <vt:lpstr>Roboto Condensed</vt:lpstr>
      <vt:lpstr>Open Sans</vt:lpstr>
      <vt:lpstr>Temp_16_9</vt:lpstr>
      <vt:lpstr>Office Theme</vt:lpstr>
      <vt:lpstr>1_Office Theme</vt:lpstr>
      <vt:lpstr>1_Temp_16_9</vt:lpstr>
      <vt:lpstr>Presentación de PowerPoint</vt:lpstr>
      <vt:lpstr>PRESENTACIÓN</vt:lpstr>
      <vt:lpstr>OBJETIVOS</vt:lpstr>
      <vt:lpstr>LA BANCA </vt:lpstr>
      <vt:lpstr>La banca, la matemática y la estadística </vt:lpstr>
      <vt:lpstr>Presentación de PowerPoint</vt:lpstr>
      <vt:lpstr>TIPOS DE CRÉDITO</vt:lpstr>
      <vt:lpstr>VOLUMEN DE LA DEMANDA DE CRÉDITO BANCOS PRIVADOS-ECUADOR</vt:lpstr>
      <vt:lpstr>VOLUMEN DE LA DEMANDA DE CRÉDITO BANCOS PRIVADOS-ECUADOR</vt:lpstr>
      <vt:lpstr>Presentación de PowerPoint</vt:lpstr>
      <vt:lpstr>Presentación de PowerPoint</vt:lpstr>
      <vt:lpstr>Presentación de PowerPoint</vt:lpstr>
      <vt:lpstr>       Dos o más variables independientes explican el comportamiento de la variable dependiente </vt:lpstr>
      <vt:lpstr> autoregresivo(AR) integrado(I) de medias móviles(MA) (p,d,q) </vt:lpstr>
      <vt:lpstr>Vectores auto regresivos para análisis de series de tiempo económicas</vt:lpstr>
      <vt:lpstr>Presentación de PowerPoint</vt:lpstr>
      <vt:lpstr>RESULTADOS </vt:lpstr>
      <vt:lpstr>Presentación de PowerPoint</vt:lpstr>
      <vt:lpstr>Presentación de PowerPoint</vt:lpstr>
      <vt:lpstr> MODELO ARIMA </vt:lpstr>
      <vt:lpstr> MODELO ARIMA   </vt:lpstr>
      <vt:lpstr>SERIES DIFERENCIADAS </vt:lpstr>
      <vt:lpstr>Presentación de PowerPoint</vt:lpstr>
      <vt:lpstr> Modelo VAR  </vt:lpstr>
      <vt:lpstr>Presentación de PowerPoint</vt:lpstr>
      <vt:lpstr>CONCLUSIONES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 Salmon</dc:creator>
  <cp:lastModifiedBy>Esteban  Sevilla</cp:lastModifiedBy>
  <cp:revision>610</cp:revision>
  <dcterms:modified xsi:type="dcterms:W3CDTF">2020-12-17T18:56:23Z</dcterms:modified>
</cp:coreProperties>
</file>