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4" r:id="rId17"/>
    <p:sldId id="271" r:id="rId18"/>
    <p:sldId id="275" r:id="rId19"/>
    <p:sldId id="272" r:id="rId20"/>
    <p:sldId id="276" r:id="rId21"/>
    <p:sldId id="277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D162-A890-1D48-AEDE-78A41653AB73}" type="doc">
      <dgm:prSet loTypeId="urn:microsoft.com/office/officeart/2005/8/layout/vList3" loCatId="" qsTypeId="urn:microsoft.com/office/officeart/2005/8/quickstyle/simple1" qsCatId="simple" csTypeId="urn:microsoft.com/office/officeart/2005/8/colors/accent3_2" csCatId="accent3" phldr="1"/>
      <dgm:spPr/>
    </dgm:pt>
    <dgm:pt modelId="{99643E85-FCA5-A94B-8263-5F160219C57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es-ES_tradnl" dirty="0">
              <a:solidFill>
                <a:schemeClr val="tx1"/>
              </a:solidFill>
            </a:rPr>
            <a:t>¿Cómo funcionan los departamentos y unidades orgánicas del COIMC para la producción de Inteligencia?</a:t>
          </a:r>
          <a:endParaRPr lang="es-ES" dirty="0">
            <a:solidFill>
              <a:schemeClr val="tx1"/>
            </a:solidFill>
          </a:endParaRPr>
        </a:p>
      </dgm:t>
    </dgm:pt>
    <dgm:pt modelId="{47277B56-88E6-8E4A-AE25-EEDD07821B9A}" type="parTrans" cxnId="{0CCAC516-906F-3F4F-BC7F-0F3514494586}">
      <dgm:prSet/>
      <dgm:spPr/>
      <dgm:t>
        <a:bodyPr/>
        <a:lstStyle/>
        <a:p>
          <a:endParaRPr lang="es-ES"/>
        </a:p>
      </dgm:t>
    </dgm:pt>
    <dgm:pt modelId="{76AD7D34-3C1D-EB40-8C3E-E297AAE612C3}" type="sibTrans" cxnId="{0CCAC516-906F-3F4F-BC7F-0F3514494586}">
      <dgm:prSet/>
      <dgm:spPr/>
      <dgm:t>
        <a:bodyPr/>
        <a:lstStyle/>
        <a:p>
          <a:endParaRPr lang="es-ES"/>
        </a:p>
      </dgm:t>
    </dgm:pt>
    <dgm:pt modelId="{EFFB9249-7340-1D42-8B60-3D2FF489839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es-ES_tradnl" dirty="0">
              <a:solidFill>
                <a:schemeClr val="tx1"/>
              </a:solidFill>
            </a:rPr>
            <a:t>¿Cómo el COIMC selecciona, capacita y especializa al personal militar que labora en los departamentos de Inteligencia y Contrainteligencia?</a:t>
          </a:r>
          <a:endParaRPr lang="es-ES" dirty="0">
            <a:solidFill>
              <a:schemeClr val="tx1"/>
            </a:solidFill>
          </a:endParaRPr>
        </a:p>
      </dgm:t>
    </dgm:pt>
    <dgm:pt modelId="{5A7AE9BB-2EAA-314A-888F-BB515368442D}" type="parTrans" cxnId="{A74C2D0E-E003-F54E-95AB-E4EB3F1B5F6F}">
      <dgm:prSet/>
      <dgm:spPr/>
      <dgm:t>
        <a:bodyPr/>
        <a:lstStyle/>
        <a:p>
          <a:endParaRPr lang="es-ES"/>
        </a:p>
      </dgm:t>
    </dgm:pt>
    <dgm:pt modelId="{C9122DA7-83F7-EE40-957D-D9724D57F974}" type="sibTrans" cxnId="{A74C2D0E-E003-F54E-95AB-E4EB3F1B5F6F}">
      <dgm:prSet/>
      <dgm:spPr/>
      <dgm:t>
        <a:bodyPr/>
        <a:lstStyle/>
        <a:p>
          <a:endParaRPr lang="es-ES"/>
        </a:p>
      </dgm:t>
    </dgm:pt>
    <dgm:pt modelId="{9896AC1F-7C86-9047-A94E-507B1A56A87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es-ES_tradnl" dirty="0">
              <a:solidFill>
                <a:schemeClr val="tx1"/>
              </a:solidFill>
            </a:rPr>
            <a:t>¿Cuál es el nivel de satisfacción de los C.O en relación con la Inteligencia recibida por parte del COIMC?</a:t>
          </a:r>
          <a:endParaRPr lang="es-ES" dirty="0">
            <a:solidFill>
              <a:schemeClr val="tx1"/>
            </a:solidFill>
          </a:endParaRPr>
        </a:p>
      </dgm:t>
    </dgm:pt>
    <dgm:pt modelId="{4216FEA2-7542-BB43-8A18-161AFBB3DBC2}" type="parTrans" cxnId="{1343DFF6-4F83-6B43-9B10-F91479353D8D}">
      <dgm:prSet/>
      <dgm:spPr/>
      <dgm:t>
        <a:bodyPr/>
        <a:lstStyle/>
        <a:p>
          <a:endParaRPr lang="es-ES"/>
        </a:p>
      </dgm:t>
    </dgm:pt>
    <dgm:pt modelId="{B5B824E0-3F67-8F41-9496-B493A3797058}" type="sibTrans" cxnId="{1343DFF6-4F83-6B43-9B10-F91479353D8D}">
      <dgm:prSet/>
      <dgm:spPr/>
      <dgm:t>
        <a:bodyPr/>
        <a:lstStyle/>
        <a:p>
          <a:endParaRPr lang="es-ES"/>
        </a:p>
      </dgm:t>
    </dgm:pt>
    <dgm:pt modelId="{30422224-53E0-834F-8F2F-01A27F1BC2FE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es-ES_tradnl" dirty="0">
              <a:solidFill>
                <a:schemeClr val="tx1"/>
              </a:solidFill>
            </a:rPr>
            <a:t>¿De qué manera se podría mejorar la Producción de Inteligencia en el COIMC?</a:t>
          </a:r>
          <a:endParaRPr lang="es-ES" dirty="0">
            <a:solidFill>
              <a:schemeClr val="tx1"/>
            </a:solidFill>
          </a:endParaRPr>
        </a:p>
      </dgm:t>
    </dgm:pt>
    <dgm:pt modelId="{3DB8E9DC-9150-174C-9F8E-61C5645A35A7}" type="parTrans" cxnId="{E54E4025-3847-E243-B380-861FCEEFB97D}">
      <dgm:prSet/>
      <dgm:spPr/>
      <dgm:t>
        <a:bodyPr/>
        <a:lstStyle/>
        <a:p>
          <a:endParaRPr lang="es-ES"/>
        </a:p>
      </dgm:t>
    </dgm:pt>
    <dgm:pt modelId="{38808C17-5513-BF4A-BF14-CCB0101AA994}" type="sibTrans" cxnId="{E54E4025-3847-E243-B380-861FCEEFB97D}">
      <dgm:prSet/>
      <dgm:spPr/>
      <dgm:t>
        <a:bodyPr/>
        <a:lstStyle/>
        <a:p>
          <a:endParaRPr lang="es-ES"/>
        </a:p>
      </dgm:t>
    </dgm:pt>
    <dgm:pt modelId="{589BE685-7E4C-F042-A720-B5CF45632514}" type="pres">
      <dgm:prSet presAssocID="{E7C6D162-A890-1D48-AEDE-78A41653AB73}" presName="linearFlow" presStyleCnt="0">
        <dgm:presLayoutVars>
          <dgm:dir/>
          <dgm:resizeHandles val="exact"/>
        </dgm:presLayoutVars>
      </dgm:prSet>
      <dgm:spPr/>
    </dgm:pt>
    <dgm:pt modelId="{B1C44F91-F1E4-2546-9E35-EF15E0D29E7C}" type="pres">
      <dgm:prSet presAssocID="{99643E85-FCA5-A94B-8263-5F160219C574}" presName="composite" presStyleCnt="0"/>
      <dgm:spPr/>
    </dgm:pt>
    <dgm:pt modelId="{EDA3C37E-BCB2-E34B-B08E-4EAF95F0C2EE}" type="pres">
      <dgm:prSet presAssocID="{99643E85-FCA5-A94B-8263-5F160219C574}" presName="imgShp" presStyleLbl="fgImgPlace1" presStyleIdx="0" presStyleCnt="4"/>
      <dgm:spPr>
        <a:solidFill>
          <a:schemeClr val="accent6">
            <a:lumMod val="50000"/>
          </a:schemeClr>
        </a:solidFill>
      </dgm:spPr>
    </dgm:pt>
    <dgm:pt modelId="{C36AA6D2-64E0-9F4C-997D-F57DF3A97A9E}" type="pres">
      <dgm:prSet presAssocID="{99643E85-FCA5-A94B-8263-5F160219C574}" presName="txShp" presStyleLbl="node1" presStyleIdx="0" presStyleCnt="4">
        <dgm:presLayoutVars>
          <dgm:bulletEnabled val="1"/>
        </dgm:presLayoutVars>
      </dgm:prSet>
      <dgm:spPr/>
    </dgm:pt>
    <dgm:pt modelId="{5E7028C5-233D-5C44-842F-FB9E5614377B}" type="pres">
      <dgm:prSet presAssocID="{76AD7D34-3C1D-EB40-8C3E-E297AAE612C3}" presName="spacing" presStyleCnt="0"/>
      <dgm:spPr/>
    </dgm:pt>
    <dgm:pt modelId="{4E7DE1FC-A0A5-7D40-9D93-3848C727BEE9}" type="pres">
      <dgm:prSet presAssocID="{EFFB9249-7340-1D42-8B60-3D2FF489839B}" presName="composite" presStyleCnt="0"/>
      <dgm:spPr/>
    </dgm:pt>
    <dgm:pt modelId="{5ABE9399-97CD-2A4D-9CE3-F94448B18531}" type="pres">
      <dgm:prSet presAssocID="{EFFB9249-7340-1D42-8B60-3D2FF489839B}" presName="imgShp" presStyleLbl="fgImgPlace1" presStyleIdx="1" presStyleCnt="4"/>
      <dgm:spPr>
        <a:solidFill>
          <a:schemeClr val="accent6">
            <a:lumMod val="50000"/>
          </a:schemeClr>
        </a:solidFill>
      </dgm:spPr>
    </dgm:pt>
    <dgm:pt modelId="{A89E9F43-AECF-2F4D-B80E-E2888453C2FD}" type="pres">
      <dgm:prSet presAssocID="{EFFB9249-7340-1D42-8B60-3D2FF489839B}" presName="txShp" presStyleLbl="node1" presStyleIdx="1" presStyleCnt="4">
        <dgm:presLayoutVars>
          <dgm:bulletEnabled val="1"/>
        </dgm:presLayoutVars>
      </dgm:prSet>
      <dgm:spPr/>
    </dgm:pt>
    <dgm:pt modelId="{1EA529AA-9574-4349-B160-8B832DFA0AA3}" type="pres">
      <dgm:prSet presAssocID="{C9122DA7-83F7-EE40-957D-D9724D57F974}" presName="spacing" presStyleCnt="0"/>
      <dgm:spPr/>
    </dgm:pt>
    <dgm:pt modelId="{702A1BD5-2DE6-2746-8544-DDC3952B5B1B}" type="pres">
      <dgm:prSet presAssocID="{9896AC1F-7C86-9047-A94E-507B1A56A87B}" presName="composite" presStyleCnt="0"/>
      <dgm:spPr/>
    </dgm:pt>
    <dgm:pt modelId="{8B2AD1BE-3DA8-AB41-B800-B284C709B2C8}" type="pres">
      <dgm:prSet presAssocID="{9896AC1F-7C86-9047-A94E-507B1A56A87B}" presName="imgShp" presStyleLbl="fgImgPlace1" presStyleIdx="2" presStyleCnt="4"/>
      <dgm:spPr>
        <a:solidFill>
          <a:schemeClr val="accent6">
            <a:lumMod val="50000"/>
          </a:schemeClr>
        </a:solidFill>
      </dgm:spPr>
    </dgm:pt>
    <dgm:pt modelId="{0BCC1C71-FA12-1F4F-8F07-8436FA754355}" type="pres">
      <dgm:prSet presAssocID="{9896AC1F-7C86-9047-A94E-507B1A56A87B}" presName="txShp" presStyleLbl="node1" presStyleIdx="2" presStyleCnt="4">
        <dgm:presLayoutVars>
          <dgm:bulletEnabled val="1"/>
        </dgm:presLayoutVars>
      </dgm:prSet>
      <dgm:spPr/>
    </dgm:pt>
    <dgm:pt modelId="{742215F7-9587-A544-9863-242C99784ADB}" type="pres">
      <dgm:prSet presAssocID="{B5B824E0-3F67-8F41-9496-B493A3797058}" presName="spacing" presStyleCnt="0"/>
      <dgm:spPr/>
    </dgm:pt>
    <dgm:pt modelId="{CB872E9F-3C1A-1849-BF81-63531887D287}" type="pres">
      <dgm:prSet presAssocID="{30422224-53E0-834F-8F2F-01A27F1BC2FE}" presName="composite" presStyleCnt="0"/>
      <dgm:spPr/>
    </dgm:pt>
    <dgm:pt modelId="{EE8C3CE7-5680-9548-B599-6CC8FA9054EF}" type="pres">
      <dgm:prSet presAssocID="{30422224-53E0-834F-8F2F-01A27F1BC2FE}" presName="imgShp" presStyleLbl="fgImgPlace1" presStyleIdx="3" presStyleCnt="4"/>
      <dgm:spPr>
        <a:solidFill>
          <a:schemeClr val="accent6">
            <a:lumMod val="50000"/>
          </a:schemeClr>
        </a:solidFill>
      </dgm:spPr>
    </dgm:pt>
    <dgm:pt modelId="{3CE0CC68-2D9D-F44E-B299-3A4BF7A04D86}" type="pres">
      <dgm:prSet presAssocID="{30422224-53E0-834F-8F2F-01A27F1BC2FE}" presName="txShp" presStyleLbl="node1" presStyleIdx="3" presStyleCnt="4">
        <dgm:presLayoutVars>
          <dgm:bulletEnabled val="1"/>
        </dgm:presLayoutVars>
      </dgm:prSet>
      <dgm:spPr/>
    </dgm:pt>
  </dgm:ptLst>
  <dgm:cxnLst>
    <dgm:cxn modelId="{A74C2D0E-E003-F54E-95AB-E4EB3F1B5F6F}" srcId="{E7C6D162-A890-1D48-AEDE-78A41653AB73}" destId="{EFFB9249-7340-1D42-8B60-3D2FF489839B}" srcOrd="1" destOrd="0" parTransId="{5A7AE9BB-2EAA-314A-888F-BB515368442D}" sibTransId="{C9122DA7-83F7-EE40-957D-D9724D57F974}"/>
    <dgm:cxn modelId="{0CCAC516-906F-3F4F-BC7F-0F3514494586}" srcId="{E7C6D162-A890-1D48-AEDE-78A41653AB73}" destId="{99643E85-FCA5-A94B-8263-5F160219C574}" srcOrd="0" destOrd="0" parTransId="{47277B56-88E6-8E4A-AE25-EEDD07821B9A}" sibTransId="{76AD7D34-3C1D-EB40-8C3E-E297AAE612C3}"/>
    <dgm:cxn modelId="{F001471A-2513-8846-9076-B43B128F6F81}" type="presOf" srcId="{EFFB9249-7340-1D42-8B60-3D2FF489839B}" destId="{A89E9F43-AECF-2F4D-B80E-E2888453C2FD}" srcOrd="0" destOrd="0" presId="urn:microsoft.com/office/officeart/2005/8/layout/vList3"/>
    <dgm:cxn modelId="{E54E4025-3847-E243-B380-861FCEEFB97D}" srcId="{E7C6D162-A890-1D48-AEDE-78A41653AB73}" destId="{30422224-53E0-834F-8F2F-01A27F1BC2FE}" srcOrd="3" destOrd="0" parTransId="{3DB8E9DC-9150-174C-9F8E-61C5645A35A7}" sibTransId="{38808C17-5513-BF4A-BF14-CCB0101AA994}"/>
    <dgm:cxn modelId="{6D02154F-0B27-244C-8460-4001E7232DB8}" type="presOf" srcId="{9896AC1F-7C86-9047-A94E-507B1A56A87B}" destId="{0BCC1C71-FA12-1F4F-8F07-8436FA754355}" srcOrd="0" destOrd="0" presId="urn:microsoft.com/office/officeart/2005/8/layout/vList3"/>
    <dgm:cxn modelId="{6FAA2251-38B9-6949-9D96-A35E4325D506}" type="presOf" srcId="{E7C6D162-A890-1D48-AEDE-78A41653AB73}" destId="{589BE685-7E4C-F042-A720-B5CF45632514}" srcOrd="0" destOrd="0" presId="urn:microsoft.com/office/officeart/2005/8/layout/vList3"/>
    <dgm:cxn modelId="{60F411DE-773C-E44C-ACD5-77B386368C80}" type="presOf" srcId="{99643E85-FCA5-A94B-8263-5F160219C574}" destId="{C36AA6D2-64E0-9F4C-997D-F57DF3A97A9E}" srcOrd="0" destOrd="0" presId="urn:microsoft.com/office/officeart/2005/8/layout/vList3"/>
    <dgm:cxn modelId="{1343DFF6-4F83-6B43-9B10-F91479353D8D}" srcId="{E7C6D162-A890-1D48-AEDE-78A41653AB73}" destId="{9896AC1F-7C86-9047-A94E-507B1A56A87B}" srcOrd="2" destOrd="0" parTransId="{4216FEA2-7542-BB43-8A18-161AFBB3DBC2}" sibTransId="{B5B824E0-3F67-8F41-9496-B493A3797058}"/>
    <dgm:cxn modelId="{A15144FE-A8E4-7242-BDC8-6AB979257306}" type="presOf" srcId="{30422224-53E0-834F-8F2F-01A27F1BC2FE}" destId="{3CE0CC68-2D9D-F44E-B299-3A4BF7A04D86}" srcOrd="0" destOrd="0" presId="urn:microsoft.com/office/officeart/2005/8/layout/vList3"/>
    <dgm:cxn modelId="{7706E5FE-D795-434E-889A-CDE668B82611}" type="presParOf" srcId="{589BE685-7E4C-F042-A720-B5CF45632514}" destId="{B1C44F91-F1E4-2546-9E35-EF15E0D29E7C}" srcOrd="0" destOrd="0" presId="urn:microsoft.com/office/officeart/2005/8/layout/vList3"/>
    <dgm:cxn modelId="{F08C1B92-E55E-044B-8540-C7C202011597}" type="presParOf" srcId="{B1C44F91-F1E4-2546-9E35-EF15E0D29E7C}" destId="{EDA3C37E-BCB2-E34B-B08E-4EAF95F0C2EE}" srcOrd="0" destOrd="0" presId="urn:microsoft.com/office/officeart/2005/8/layout/vList3"/>
    <dgm:cxn modelId="{7020E629-98AD-A447-B00A-20394B0E6737}" type="presParOf" srcId="{B1C44F91-F1E4-2546-9E35-EF15E0D29E7C}" destId="{C36AA6D2-64E0-9F4C-997D-F57DF3A97A9E}" srcOrd="1" destOrd="0" presId="urn:microsoft.com/office/officeart/2005/8/layout/vList3"/>
    <dgm:cxn modelId="{AADF7E56-D2C9-F549-B460-933FF216DD41}" type="presParOf" srcId="{589BE685-7E4C-F042-A720-B5CF45632514}" destId="{5E7028C5-233D-5C44-842F-FB9E5614377B}" srcOrd="1" destOrd="0" presId="urn:microsoft.com/office/officeart/2005/8/layout/vList3"/>
    <dgm:cxn modelId="{B4B41363-9628-2C46-8EBB-4B967AE9E986}" type="presParOf" srcId="{589BE685-7E4C-F042-A720-B5CF45632514}" destId="{4E7DE1FC-A0A5-7D40-9D93-3848C727BEE9}" srcOrd="2" destOrd="0" presId="urn:microsoft.com/office/officeart/2005/8/layout/vList3"/>
    <dgm:cxn modelId="{E31A86F7-91C0-1149-A660-AD0C97B38FCD}" type="presParOf" srcId="{4E7DE1FC-A0A5-7D40-9D93-3848C727BEE9}" destId="{5ABE9399-97CD-2A4D-9CE3-F94448B18531}" srcOrd="0" destOrd="0" presId="urn:microsoft.com/office/officeart/2005/8/layout/vList3"/>
    <dgm:cxn modelId="{43466078-8304-E94B-A244-EA36A03BD8FB}" type="presParOf" srcId="{4E7DE1FC-A0A5-7D40-9D93-3848C727BEE9}" destId="{A89E9F43-AECF-2F4D-B80E-E2888453C2FD}" srcOrd="1" destOrd="0" presId="urn:microsoft.com/office/officeart/2005/8/layout/vList3"/>
    <dgm:cxn modelId="{E58BF640-6A95-8D4C-A8DE-84FC4031CE5C}" type="presParOf" srcId="{589BE685-7E4C-F042-A720-B5CF45632514}" destId="{1EA529AA-9574-4349-B160-8B832DFA0AA3}" srcOrd="3" destOrd="0" presId="urn:microsoft.com/office/officeart/2005/8/layout/vList3"/>
    <dgm:cxn modelId="{E5B096AA-80D3-1845-AD92-51A744F94C48}" type="presParOf" srcId="{589BE685-7E4C-F042-A720-B5CF45632514}" destId="{702A1BD5-2DE6-2746-8544-DDC3952B5B1B}" srcOrd="4" destOrd="0" presId="urn:microsoft.com/office/officeart/2005/8/layout/vList3"/>
    <dgm:cxn modelId="{AAEDFF53-5513-8441-A05C-84E879A59391}" type="presParOf" srcId="{702A1BD5-2DE6-2746-8544-DDC3952B5B1B}" destId="{8B2AD1BE-3DA8-AB41-B800-B284C709B2C8}" srcOrd="0" destOrd="0" presId="urn:microsoft.com/office/officeart/2005/8/layout/vList3"/>
    <dgm:cxn modelId="{86F021F4-867C-3C42-976A-85EBC03D586A}" type="presParOf" srcId="{702A1BD5-2DE6-2746-8544-DDC3952B5B1B}" destId="{0BCC1C71-FA12-1F4F-8F07-8436FA754355}" srcOrd="1" destOrd="0" presId="urn:microsoft.com/office/officeart/2005/8/layout/vList3"/>
    <dgm:cxn modelId="{05E9D517-F36B-1A49-8801-D9F126CC808B}" type="presParOf" srcId="{589BE685-7E4C-F042-A720-B5CF45632514}" destId="{742215F7-9587-A544-9863-242C99784ADB}" srcOrd="5" destOrd="0" presId="urn:microsoft.com/office/officeart/2005/8/layout/vList3"/>
    <dgm:cxn modelId="{5B260AB8-8E3D-ED4F-915F-6656871D203E}" type="presParOf" srcId="{589BE685-7E4C-F042-A720-B5CF45632514}" destId="{CB872E9F-3C1A-1849-BF81-63531887D287}" srcOrd="6" destOrd="0" presId="urn:microsoft.com/office/officeart/2005/8/layout/vList3"/>
    <dgm:cxn modelId="{7422692E-96FB-354E-9495-9F665DE0CC1E}" type="presParOf" srcId="{CB872E9F-3C1A-1849-BF81-63531887D287}" destId="{EE8C3CE7-5680-9548-B599-6CC8FA9054EF}" srcOrd="0" destOrd="0" presId="urn:microsoft.com/office/officeart/2005/8/layout/vList3"/>
    <dgm:cxn modelId="{5346E857-67D6-AA4F-B6E8-BD06AB15457B}" type="presParOf" srcId="{CB872E9F-3C1A-1849-BF81-63531887D287}" destId="{3CE0CC68-2D9D-F44E-B299-3A4BF7A04D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CB721-1D3C-4A4F-BD9D-A2D643A7B98A}" type="doc">
      <dgm:prSet loTypeId="urn:microsoft.com/office/officeart/2005/8/layout/target3" loCatId="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407D5117-7471-AE47-940B-D28F7EA9E372}">
      <dgm:prSet phldrT="[Texto]"/>
      <dgm:spPr/>
      <dgm:t>
        <a:bodyPr/>
        <a:lstStyle/>
        <a:p>
          <a:r>
            <a:rPr lang="es-ES_tradnl" b="1" dirty="0"/>
            <a:t>Organización</a:t>
          </a:r>
          <a:endParaRPr lang="es-MX"/>
        </a:p>
      </dgm:t>
    </dgm:pt>
    <dgm:pt modelId="{468DDB07-4E07-9345-87A8-4CB41FE829F1}" type="parTrans" cxnId="{DB0E0E4C-FA99-BF40-8C57-031D429AEE64}">
      <dgm:prSet/>
      <dgm:spPr/>
      <dgm:t>
        <a:bodyPr/>
        <a:lstStyle/>
        <a:p>
          <a:endParaRPr lang="es-MX"/>
        </a:p>
      </dgm:t>
    </dgm:pt>
    <dgm:pt modelId="{0BB65817-41AC-9B44-A4B0-BA872CA448B3}" type="sibTrans" cxnId="{DB0E0E4C-FA99-BF40-8C57-031D429AEE64}">
      <dgm:prSet/>
      <dgm:spPr/>
      <dgm:t>
        <a:bodyPr/>
        <a:lstStyle/>
        <a:p>
          <a:endParaRPr lang="es-MX"/>
        </a:p>
      </dgm:t>
    </dgm:pt>
    <dgm:pt modelId="{6428AEAA-5ED4-AE4A-9B0B-655604544461}">
      <dgm:prSet phldrT="[Texto]"/>
      <dgm:spPr/>
      <dgm:t>
        <a:bodyPr/>
        <a:lstStyle/>
        <a:p>
          <a:r>
            <a:rPr lang="es-ES_tradnl" dirty="0"/>
            <a:t>Estructuras o sistemas administrativos creadas para lograr objetivos</a:t>
          </a:r>
          <a:endParaRPr lang="es-MX"/>
        </a:p>
      </dgm:t>
    </dgm:pt>
    <dgm:pt modelId="{18B9D53B-B568-5544-B18E-F8E7E85BD1A8}" type="parTrans" cxnId="{6DE40777-DF58-464C-AC3A-C8F1BCB1021F}">
      <dgm:prSet/>
      <dgm:spPr/>
      <dgm:t>
        <a:bodyPr/>
        <a:lstStyle/>
        <a:p>
          <a:endParaRPr lang="es-MX"/>
        </a:p>
      </dgm:t>
    </dgm:pt>
    <dgm:pt modelId="{5E2E5677-2F9C-8A4E-AD77-B856992756C8}" type="sibTrans" cxnId="{6DE40777-DF58-464C-AC3A-C8F1BCB1021F}">
      <dgm:prSet/>
      <dgm:spPr/>
      <dgm:t>
        <a:bodyPr/>
        <a:lstStyle/>
        <a:p>
          <a:endParaRPr lang="es-MX"/>
        </a:p>
      </dgm:t>
    </dgm:pt>
    <dgm:pt modelId="{F64B8620-9250-B54F-8E0A-EEAAA2FCD8D4}">
      <dgm:prSet phldrT="[Texto]"/>
      <dgm:spPr/>
      <dgm:t>
        <a:bodyPr/>
        <a:lstStyle/>
        <a:p>
          <a:r>
            <a:rPr lang="es-ES_tradnl" b="1" dirty="0"/>
            <a:t>Organización de Inteligencia</a:t>
          </a:r>
          <a:endParaRPr lang="es-MX"/>
        </a:p>
      </dgm:t>
    </dgm:pt>
    <dgm:pt modelId="{09E6F72A-8A01-B943-BA3F-40685B163E74}" type="parTrans" cxnId="{93554D08-761B-DD4E-A595-4411F2446949}">
      <dgm:prSet/>
      <dgm:spPr/>
      <dgm:t>
        <a:bodyPr/>
        <a:lstStyle/>
        <a:p>
          <a:endParaRPr lang="es-MX"/>
        </a:p>
      </dgm:t>
    </dgm:pt>
    <dgm:pt modelId="{3164BE81-157A-3340-A14E-7A56A65E035F}" type="sibTrans" cxnId="{93554D08-761B-DD4E-A595-4411F2446949}">
      <dgm:prSet/>
      <dgm:spPr/>
      <dgm:t>
        <a:bodyPr/>
        <a:lstStyle/>
        <a:p>
          <a:endParaRPr lang="es-MX"/>
        </a:p>
      </dgm:t>
    </dgm:pt>
    <dgm:pt modelId="{0507C27E-1AD8-FA4C-AA18-5450C3ACD2CC}">
      <dgm:prSet phldrT="[Texto]"/>
      <dgm:spPr/>
      <dgm:t>
        <a:bodyPr/>
        <a:lstStyle/>
        <a:p>
          <a:r>
            <a:rPr lang="es-ES_tradnl" dirty="0"/>
            <a:t>Las organizaciones de inteligencia son entes necesarios para la adecuada toma de decisiones en todas las expresiones del poder nacional </a:t>
          </a:r>
          <a:endParaRPr lang="es-MX"/>
        </a:p>
      </dgm:t>
    </dgm:pt>
    <dgm:pt modelId="{33FC7564-B2FD-014D-A831-B761D056172E}" type="parTrans" cxnId="{BFCC0A3E-0E66-C84D-8AB1-B7F68ACF02D6}">
      <dgm:prSet/>
      <dgm:spPr/>
      <dgm:t>
        <a:bodyPr/>
        <a:lstStyle/>
        <a:p>
          <a:endParaRPr lang="es-MX"/>
        </a:p>
      </dgm:t>
    </dgm:pt>
    <dgm:pt modelId="{D5FC0664-A6BF-754B-BA3F-DF9947BEC902}" type="sibTrans" cxnId="{BFCC0A3E-0E66-C84D-8AB1-B7F68ACF02D6}">
      <dgm:prSet/>
      <dgm:spPr/>
      <dgm:t>
        <a:bodyPr/>
        <a:lstStyle/>
        <a:p>
          <a:endParaRPr lang="es-MX"/>
        </a:p>
      </dgm:t>
    </dgm:pt>
    <dgm:pt modelId="{5EF95ED4-5614-2441-BCF0-BC164C69D57F}">
      <dgm:prSet phldrT="[Texto]"/>
      <dgm:spPr/>
      <dgm:t>
        <a:bodyPr/>
        <a:lstStyle/>
        <a:p>
          <a:r>
            <a:rPr lang="es-ES_tradnl" b="1" dirty="0"/>
            <a:t>Comando de Inteligencia Militar Conjunto</a:t>
          </a:r>
          <a:endParaRPr lang="es-MX"/>
        </a:p>
      </dgm:t>
    </dgm:pt>
    <dgm:pt modelId="{0706283C-55C7-9742-9EAE-772B8C6ACCE5}" type="parTrans" cxnId="{BE4789D4-FBCC-9447-B51D-FAEEC2AC6410}">
      <dgm:prSet/>
      <dgm:spPr/>
      <dgm:t>
        <a:bodyPr/>
        <a:lstStyle/>
        <a:p>
          <a:endParaRPr lang="es-MX"/>
        </a:p>
      </dgm:t>
    </dgm:pt>
    <dgm:pt modelId="{D23438F5-A73E-CE42-B9EA-5A653D8735B7}" type="sibTrans" cxnId="{BE4789D4-FBCC-9447-B51D-FAEEC2AC6410}">
      <dgm:prSet/>
      <dgm:spPr/>
      <dgm:t>
        <a:bodyPr/>
        <a:lstStyle/>
        <a:p>
          <a:endParaRPr lang="es-MX"/>
        </a:p>
      </dgm:t>
    </dgm:pt>
    <dgm:pt modelId="{A306DED2-4289-C14C-9003-47575C003B61}">
      <dgm:prSet phldrT="[Texto]"/>
      <dgm:spPr/>
      <dgm:t>
        <a:bodyPr/>
        <a:lstStyle/>
        <a:p>
          <a:r>
            <a:rPr lang="es-MX"/>
            <a:t>Política</a:t>
          </a:r>
        </a:p>
      </dgm:t>
    </dgm:pt>
    <dgm:pt modelId="{A9C4EBFE-ECAE-5242-8592-C01F9081E45A}" type="parTrans" cxnId="{3E9ACBEB-3046-C140-A713-29597D6501C2}">
      <dgm:prSet/>
      <dgm:spPr/>
      <dgm:t>
        <a:bodyPr/>
        <a:lstStyle/>
        <a:p>
          <a:endParaRPr lang="es-MX"/>
        </a:p>
      </dgm:t>
    </dgm:pt>
    <dgm:pt modelId="{9718E4DE-2911-344C-A542-F4E4DC12AA98}" type="sibTrans" cxnId="{3E9ACBEB-3046-C140-A713-29597D6501C2}">
      <dgm:prSet/>
      <dgm:spPr/>
      <dgm:t>
        <a:bodyPr/>
        <a:lstStyle/>
        <a:p>
          <a:endParaRPr lang="es-MX"/>
        </a:p>
      </dgm:t>
    </dgm:pt>
    <dgm:pt modelId="{E98A01BE-1E70-F64D-A367-76935A577C3E}">
      <dgm:prSet phldrT="[Texto]"/>
      <dgm:spPr/>
      <dgm:t>
        <a:bodyPr/>
        <a:lstStyle/>
        <a:p>
          <a:r>
            <a:rPr lang="es-MX"/>
            <a:t>Lineamientos estratégicos</a:t>
          </a:r>
        </a:p>
      </dgm:t>
    </dgm:pt>
    <dgm:pt modelId="{3C24CF3A-2C69-DA4E-82B8-146E6FC068B1}" type="parTrans" cxnId="{AC4E4C53-487B-A049-9CA0-EEB5A05A5E74}">
      <dgm:prSet/>
      <dgm:spPr/>
      <dgm:t>
        <a:bodyPr/>
        <a:lstStyle/>
        <a:p>
          <a:endParaRPr lang="es-MX"/>
        </a:p>
      </dgm:t>
    </dgm:pt>
    <dgm:pt modelId="{635D0468-31A5-CC44-A281-22199EE3DF09}" type="sibTrans" cxnId="{AC4E4C53-487B-A049-9CA0-EEB5A05A5E74}">
      <dgm:prSet/>
      <dgm:spPr/>
      <dgm:t>
        <a:bodyPr/>
        <a:lstStyle/>
        <a:p>
          <a:endParaRPr lang="es-MX"/>
        </a:p>
      </dgm:t>
    </dgm:pt>
    <dgm:pt modelId="{07693359-1CAF-D54C-8ABC-BE0026164978}">
      <dgm:prSet phldrT="[Texto]"/>
      <dgm:spPr/>
      <dgm:t>
        <a:bodyPr/>
        <a:lstStyle/>
        <a:p>
          <a:r>
            <a:rPr lang="es-MX"/>
            <a:t>Sistema de Seguridad y Defensa</a:t>
          </a:r>
        </a:p>
      </dgm:t>
    </dgm:pt>
    <dgm:pt modelId="{4B3CE100-50BB-D54B-BB41-5505C7E2BBFA}" type="parTrans" cxnId="{1B544A50-778E-5E47-BDFB-F1875CEA3E40}">
      <dgm:prSet/>
      <dgm:spPr/>
      <dgm:t>
        <a:bodyPr/>
        <a:lstStyle/>
        <a:p>
          <a:endParaRPr lang="es-MX"/>
        </a:p>
      </dgm:t>
    </dgm:pt>
    <dgm:pt modelId="{FA773E69-7D00-6A42-832A-265EBE50BFCA}" type="sibTrans" cxnId="{1B544A50-778E-5E47-BDFB-F1875CEA3E40}">
      <dgm:prSet/>
      <dgm:spPr/>
      <dgm:t>
        <a:bodyPr/>
        <a:lstStyle/>
        <a:p>
          <a:endParaRPr lang="es-MX"/>
        </a:p>
      </dgm:t>
    </dgm:pt>
    <dgm:pt modelId="{237F9635-733B-414A-B131-21ED5CCEC8A3}">
      <dgm:prSet phldrT="[Texto]"/>
      <dgm:spPr/>
      <dgm:t>
        <a:bodyPr/>
        <a:lstStyle/>
        <a:p>
          <a:r>
            <a:rPr lang="es-MX"/>
            <a:t>Base legal</a:t>
          </a:r>
        </a:p>
      </dgm:t>
    </dgm:pt>
    <dgm:pt modelId="{2ACE45C5-4E35-734D-8465-E534B0FFF95E}" type="parTrans" cxnId="{7017EF27-4EFE-9847-935E-804B56DD0682}">
      <dgm:prSet/>
      <dgm:spPr/>
      <dgm:t>
        <a:bodyPr/>
        <a:lstStyle/>
        <a:p>
          <a:endParaRPr lang="es-MX"/>
        </a:p>
      </dgm:t>
    </dgm:pt>
    <dgm:pt modelId="{5D9664E5-8EA8-114A-A780-F745CC70EC94}" type="sibTrans" cxnId="{7017EF27-4EFE-9847-935E-804B56DD0682}">
      <dgm:prSet/>
      <dgm:spPr/>
      <dgm:t>
        <a:bodyPr/>
        <a:lstStyle/>
        <a:p>
          <a:endParaRPr lang="es-MX"/>
        </a:p>
      </dgm:t>
    </dgm:pt>
    <dgm:pt modelId="{63B02380-DFA9-E546-8B9B-873350CFE507}" type="pres">
      <dgm:prSet presAssocID="{E3CCB721-1D3C-4A4F-BD9D-A2D643A7B98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518F63F-FDE4-AA4E-822F-4EA4E1BBD6C9}" type="pres">
      <dgm:prSet presAssocID="{407D5117-7471-AE47-940B-D28F7EA9E372}" presName="circle1" presStyleLbl="node1" presStyleIdx="0" presStyleCnt="3"/>
      <dgm:spPr/>
    </dgm:pt>
    <dgm:pt modelId="{DC70D149-7434-9F44-8C47-43FFDD97C933}" type="pres">
      <dgm:prSet presAssocID="{407D5117-7471-AE47-940B-D28F7EA9E372}" presName="space" presStyleCnt="0"/>
      <dgm:spPr/>
    </dgm:pt>
    <dgm:pt modelId="{40A33D9B-1F63-6F49-8364-2363DC692E6A}" type="pres">
      <dgm:prSet presAssocID="{407D5117-7471-AE47-940B-D28F7EA9E372}" presName="rect1" presStyleLbl="alignAcc1" presStyleIdx="0" presStyleCnt="3"/>
      <dgm:spPr/>
    </dgm:pt>
    <dgm:pt modelId="{3EF6D275-99DA-EC47-8AC8-5DA14910FD58}" type="pres">
      <dgm:prSet presAssocID="{F64B8620-9250-B54F-8E0A-EEAAA2FCD8D4}" presName="vertSpace2" presStyleLbl="node1" presStyleIdx="0" presStyleCnt="3"/>
      <dgm:spPr/>
    </dgm:pt>
    <dgm:pt modelId="{1D650AC6-3EF1-7C48-9596-69314A0B107B}" type="pres">
      <dgm:prSet presAssocID="{F64B8620-9250-B54F-8E0A-EEAAA2FCD8D4}" presName="circle2" presStyleLbl="node1" presStyleIdx="1" presStyleCnt="3"/>
      <dgm:spPr/>
    </dgm:pt>
    <dgm:pt modelId="{FE90B2D7-49BD-064F-9657-34945CD1DE20}" type="pres">
      <dgm:prSet presAssocID="{F64B8620-9250-B54F-8E0A-EEAAA2FCD8D4}" presName="rect2" presStyleLbl="alignAcc1" presStyleIdx="1" presStyleCnt="3"/>
      <dgm:spPr/>
    </dgm:pt>
    <dgm:pt modelId="{35F8FC30-E021-AF4C-91C5-B48A41ED4424}" type="pres">
      <dgm:prSet presAssocID="{5EF95ED4-5614-2441-BCF0-BC164C69D57F}" presName="vertSpace3" presStyleLbl="node1" presStyleIdx="1" presStyleCnt="3"/>
      <dgm:spPr/>
    </dgm:pt>
    <dgm:pt modelId="{0EA74107-58A1-4346-B4F3-6386EAEA7CAA}" type="pres">
      <dgm:prSet presAssocID="{5EF95ED4-5614-2441-BCF0-BC164C69D57F}" presName="circle3" presStyleLbl="node1" presStyleIdx="2" presStyleCnt="3"/>
      <dgm:spPr/>
    </dgm:pt>
    <dgm:pt modelId="{50604BF5-EB76-5C4D-85A6-E4FCBF0B212B}" type="pres">
      <dgm:prSet presAssocID="{5EF95ED4-5614-2441-BCF0-BC164C69D57F}" presName="rect3" presStyleLbl="alignAcc1" presStyleIdx="2" presStyleCnt="3"/>
      <dgm:spPr/>
    </dgm:pt>
    <dgm:pt modelId="{1851ED70-E63A-E646-BC57-D3EC19DC12F5}" type="pres">
      <dgm:prSet presAssocID="{407D5117-7471-AE47-940B-D28F7EA9E37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EC073BF-787B-6D4C-A20F-8FA9961AAE2E}" type="pres">
      <dgm:prSet presAssocID="{407D5117-7471-AE47-940B-D28F7EA9E372}" presName="rect1ChTx" presStyleLbl="alignAcc1" presStyleIdx="2" presStyleCnt="3">
        <dgm:presLayoutVars>
          <dgm:bulletEnabled val="1"/>
        </dgm:presLayoutVars>
      </dgm:prSet>
      <dgm:spPr/>
    </dgm:pt>
    <dgm:pt modelId="{259A5F30-282F-0943-B5CB-97E72C68403D}" type="pres">
      <dgm:prSet presAssocID="{F64B8620-9250-B54F-8E0A-EEAAA2FCD8D4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548F2088-B383-1A42-A05C-24B95DEB7325}" type="pres">
      <dgm:prSet presAssocID="{F64B8620-9250-B54F-8E0A-EEAAA2FCD8D4}" presName="rect2ChTx" presStyleLbl="alignAcc1" presStyleIdx="2" presStyleCnt="3">
        <dgm:presLayoutVars>
          <dgm:bulletEnabled val="1"/>
        </dgm:presLayoutVars>
      </dgm:prSet>
      <dgm:spPr/>
    </dgm:pt>
    <dgm:pt modelId="{E881D466-D6BB-B142-B361-71CFB4081997}" type="pres">
      <dgm:prSet presAssocID="{5EF95ED4-5614-2441-BCF0-BC164C69D57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422174B-BB5D-A54F-A8F2-8793DE5A9AD0}" type="pres">
      <dgm:prSet presAssocID="{5EF95ED4-5614-2441-BCF0-BC164C69D57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93554D08-761B-DD4E-A595-4411F2446949}" srcId="{E3CCB721-1D3C-4A4F-BD9D-A2D643A7B98A}" destId="{F64B8620-9250-B54F-8E0A-EEAAA2FCD8D4}" srcOrd="1" destOrd="0" parTransId="{09E6F72A-8A01-B943-BA3F-40685B163E74}" sibTransId="{3164BE81-157A-3340-A14E-7A56A65E035F}"/>
    <dgm:cxn modelId="{1948F10F-948E-0D45-991C-0FE055235B72}" type="presOf" srcId="{E98A01BE-1E70-F64D-A367-76935A577C3E}" destId="{2422174B-BB5D-A54F-A8F2-8793DE5A9AD0}" srcOrd="0" destOrd="1" presId="urn:microsoft.com/office/officeart/2005/8/layout/target3"/>
    <dgm:cxn modelId="{41174F10-8C78-D147-8707-DFEE33A75042}" type="presOf" srcId="{07693359-1CAF-D54C-8ABC-BE0026164978}" destId="{2422174B-BB5D-A54F-A8F2-8793DE5A9AD0}" srcOrd="0" destOrd="2" presId="urn:microsoft.com/office/officeart/2005/8/layout/target3"/>
    <dgm:cxn modelId="{4E5AEA19-F693-9846-96DF-8C7826906FFD}" type="presOf" srcId="{6428AEAA-5ED4-AE4A-9B0B-655604544461}" destId="{0EC073BF-787B-6D4C-A20F-8FA9961AAE2E}" srcOrd="0" destOrd="0" presId="urn:microsoft.com/office/officeart/2005/8/layout/target3"/>
    <dgm:cxn modelId="{7017EF27-4EFE-9847-935E-804B56DD0682}" srcId="{5EF95ED4-5614-2441-BCF0-BC164C69D57F}" destId="{237F9635-733B-414A-B131-21ED5CCEC8A3}" srcOrd="3" destOrd="0" parTransId="{2ACE45C5-4E35-734D-8465-E534B0FFF95E}" sibTransId="{5D9664E5-8EA8-114A-A780-F745CC70EC94}"/>
    <dgm:cxn modelId="{0F81B832-01A9-8C4B-82A8-8BB4544DF9A7}" type="presOf" srcId="{F64B8620-9250-B54F-8E0A-EEAAA2FCD8D4}" destId="{259A5F30-282F-0943-B5CB-97E72C68403D}" srcOrd="1" destOrd="0" presId="urn:microsoft.com/office/officeart/2005/8/layout/target3"/>
    <dgm:cxn modelId="{BFCC0A3E-0E66-C84D-8AB1-B7F68ACF02D6}" srcId="{F64B8620-9250-B54F-8E0A-EEAAA2FCD8D4}" destId="{0507C27E-1AD8-FA4C-AA18-5450C3ACD2CC}" srcOrd="0" destOrd="0" parTransId="{33FC7564-B2FD-014D-A831-B761D056172E}" sibTransId="{D5FC0664-A6BF-754B-BA3F-DF9947BEC902}"/>
    <dgm:cxn modelId="{DB0E0E4C-FA99-BF40-8C57-031D429AEE64}" srcId="{E3CCB721-1D3C-4A4F-BD9D-A2D643A7B98A}" destId="{407D5117-7471-AE47-940B-D28F7EA9E372}" srcOrd="0" destOrd="0" parTransId="{468DDB07-4E07-9345-87A8-4CB41FE829F1}" sibTransId="{0BB65817-41AC-9B44-A4B0-BA872CA448B3}"/>
    <dgm:cxn modelId="{1B544A50-778E-5E47-BDFB-F1875CEA3E40}" srcId="{5EF95ED4-5614-2441-BCF0-BC164C69D57F}" destId="{07693359-1CAF-D54C-8ABC-BE0026164978}" srcOrd="2" destOrd="0" parTransId="{4B3CE100-50BB-D54B-BB41-5505C7E2BBFA}" sibTransId="{FA773E69-7D00-6A42-832A-265EBE50BFCA}"/>
    <dgm:cxn modelId="{AC4E4C53-487B-A049-9CA0-EEB5A05A5E74}" srcId="{5EF95ED4-5614-2441-BCF0-BC164C69D57F}" destId="{E98A01BE-1E70-F64D-A367-76935A577C3E}" srcOrd="1" destOrd="0" parTransId="{3C24CF3A-2C69-DA4E-82B8-146E6FC068B1}" sibTransId="{635D0468-31A5-CC44-A281-22199EE3DF09}"/>
    <dgm:cxn modelId="{96549568-CB71-DD48-815D-284D5D3599ED}" type="presOf" srcId="{237F9635-733B-414A-B131-21ED5CCEC8A3}" destId="{2422174B-BB5D-A54F-A8F2-8793DE5A9AD0}" srcOrd="0" destOrd="3" presId="urn:microsoft.com/office/officeart/2005/8/layout/target3"/>
    <dgm:cxn modelId="{6DE40777-DF58-464C-AC3A-C8F1BCB1021F}" srcId="{407D5117-7471-AE47-940B-D28F7EA9E372}" destId="{6428AEAA-5ED4-AE4A-9B0B-655604544461}" srcOrd="0" destOrd="0" parTransId="{18B9D53B-B568-5544-B18E-F8E7E85BD1A8}" sibTransId="{5E2E5677-2F9C-8A4E-AD77-B856992756C8}"/>
    <dgm:cxn modelId="{34F1057C-854D-2144-A627-23E0CDE22B81}" type="presOf" srcId="{407D5117-7471-AE47-940B-D28F7EA9E372}" destId="{1851ED70-E63A-E646-BC57-D3EC19DC12F5}" srcOrd="1" destOrd="0" presId="urn:microsoft.com/office/officeart/2005/8/layout/target3"/>
    <dgm:cxn modelId="{F2607385-F96A-334A-9CB0-E1D3DAEFA918}" type="presOf" srcId="{407D5117-7471-AE47-940B-D28F7EA9E372}" destId="{40A33D9B-1F63-6F49-8364-2363DC692E6A}" srcOrd="0" destOrd="0" presId="urn:microsoft.com/office/officeart/2005/8/layout/target3"/>
    <dgm:cxn modelId="{F568B6A3-7073-914E-97E3-3A5C6449FFCF}" type="presOf" srcId="{F64B8620-9250-B54F-8E0A-EEAAA2FCD8D4}" destId="{FE90B2D7-49BD-064F-9657-34945CD1DE20}" srcOrd="0" destOrd="0" presId="urn:microsoft.com/office/officeart/2005/8/layout/target3"/>
    <dgm:cxn modelId="{2A2B89C3-4078-224A-B02A-931BB7039ACC}" type="presOf" srcId="{5EF95ED4-5614-2441-BCF0-BC164C69D57F}" destId="{E881D466-D6BB-B142-B361-71CFB4081997}" srcOrd="1" destOrd="0" presId="urn:microsoft.com/office/officeart/2005/8/layout/target3"/>
    <dgm:cxn modelId="{2BCA09C5-EEB6-D648-8DA6-30C0EBB3D1AD}" type="presOf" srcId="{0507C27E-1AD8-FA4C-AA18-5450C3ACD2CC}" destId="{548F2088-B383-1A42-A05C-24B95DEB7325}" srcOrd="0" destOrd="0" presId="urn:microsoft.com/office/officeart/2005/8/layout/target3"/>
    <dgm:cxn modelId="{BE4789D4-FBCC-9447-B51D-FAEEC2AC6410}" srcId="{E3CCB721-1D3C-4A4F-BD9D-A2D643A7B98A}" destId="{5EF95ED4-5614-2441-BCF0-BC164C69D57F}" srcOrd="2" destOrd="0" parTransId="{0706283C-55C7-9742-9EAE-772B8C6ACCE5}" sibTransId="{D23438F5-A73E-CE42-B9EA-5A653D8735B7}"/>
    <dgm:cxn modelId="{8BB956D8-E7C2-9C40-9876-B90DE27EE9FE}" type="presOf" srcId="{A306DED2-4289-C14C-9003-47575C003B61}" destId="{2422174B-BB5D-A54F-A8F2-8793DE5A9AD0}" srcOrd="0" destOrd="0" presId="urn:microsoft.com/office/officeart/2005/8/layout/target3"/>
    <dgm:cxn modelId="{1E3E48DC-C687-5E49-A6E4-C65F59341CAC}" type="presOf" srcId="{5EF95ED4-5614-2441-BCF0-BC164C69D57F}" destId="{50604BF5-EB76-5C4D-85A6-E4FCBF0B212B}" srcOrd="0" destOrd="0" presId="urn:microsoft.com/office/officeart/2005/8/layout/target3"/>
    <dgm:cxn modelId="{3E9ACBEB-3046-C140-A713-29597D6501C2}" srcId="{5EF95ED4-5614-2441-BCF0-BC164C69D57F}" destId="{A306DED2-4289-C14C-9003-47575C003B61}" srcOrd="0" destOrd="0" parTransId="{A9C4EBFE-ECAE-5242-8592-C01F9081E45A}" sibTransId="{9718E4DE-2911-344C-A542-F4E4DC12AA98}"/>
    <dgm:cxn modelId="{642F79F3-142C-7A47-A36B-0DB9CABA2D47}" type="presOf" srcId="{E3CCB721-1D3C-4A4F-BD9D-A2D643A7B98A}" destId="{63B02380-DFA9-E546-8B9B-873350CFE507}" srcOrd="0" destOrd="0" presId="urn:microsoft.com/office/officeart/2005/8/layout/target3"/>
    <dgm:cxn modelId="{70F0399E-ADF9-6A43-8F74-5A576BCD6D48}" type="presParOf" srcId="{63B02380-DFA9-E546-8B9B-873350CFE507}" destId="{8518F63F-FDE4-AA4E-822F-4EA4E1BBD6C9}" srcOrd="0" destOrd="0" presId="urn:microsoft.com/office/officeart/2005/8/layout/target3"/>
    <dgm:cxn modelId="{EB318D39-D498-E94A-8C39-380C71AF1607}" type="presParOf" srcId="{63B02380-DFA9-E546-8B9B-873350CFE507}" destId="{DC70D149-7434-9F44-8C47-43FFDD97C933}" srcOrd="1" destOrd="0" presId="urn:microsoft.com/office/officeart/2005/8/layout/target3"/>
    <dgm:cxn modelId="{1C7B897B-A6E8-CF44-B5B7-2FCEA82EF6EF}" type="presParOf" srcId="{63B02380-DFA9-E546-8B9B-873350CFE507}" destId="{40A33D9B-1F63-6F49-8364-2363DC692E6A}" srcOrd="2" destOrd="0" presId="urn:microsoft.com/office/officeart/2005/8/layout/target3"/>
    <dgm:cxn modelId="{25333D18-4F28-9D43-A328-6039EC6E1F64}" type="presParOf" srcId="{63B02380-DFA9-E546-8B9B-873350CFE507}" destId="{3EF6D275-99DA-EC47-8AC8-5DA14910FD58}" srcOrd="3" destOrd="0" presId="urn:microsoft.com/office/officeart/2005/8/layout/target3"/>
    <dgm:cxn modelId="{3737CB32-1F1D-6C44-A41B-D6A87B007127}" type="presParOf" srcId="{63B02380-DFA9-E546-8B9B-873350CFE507}" destId="{1D650AC6-3EF1-7C48-9596-69314A0B107B}" srcOrd="4" destOrd="0" presId="urn:microsoft.com/office/officeart/2005/8/layout/target3"/>
    <dgm:cxn modelId="{83B825FE-DB9E-D746-B5DE-67584BB4C244}" type="presParOf" srcId="{63B02380-DFA9-E546-8B9B-873350CFE507}" destId="{FE90B2D7-49BD-064F-9657-34945CD1DE20}" srcOrd="5" destOrd="0" presId="urn:microsoft.com/office/officeart/2005/8/layout/target3"/>
    <dgm:cxn modelId="{72244D64-AEDE-0B4F-BC2F-9555F8BDAF82}" type="presParOf" srcId="{63B02380-DFA9-E546-8B9B-873350CFE507}" destId="{35F8FC30-E021-AF4C-91C5-B48A41ED4424}" srcOrd="6" destOrd="0" presId="urn:microsoft.com/office/officeart/2005/8/layout/target3"/>
    <dgm:cxn modelId="{EA1ABFA3-60A7-974F-995A-A88BCF131EA1}" type="presParOf" srcId="{63B02380-DFA9-E546-8B9B-873350CFE507}" destId="{0EA74107-58A1-4346-B4F3-6386EAEA7CAA}" srcOrd="7" destOrd="0" presId="urn:microsoft.com/office/officeart/2005/8/layout/target3"/>
    <dgm:cxn modelId="{618FC547-F672-3C4A-A675-B3CBC28FE67F}" type="presParOf" srcId="{63B02380-DFA9-E546-8B9B-873350CFE507}" destId="{50604BF5-EB76-5C4D-85A6-E4FCBF0B212B}" srcOrd="8" destOrd="0" presId="urn:microsoft.com/office/officeart/2005/8/layout/target3"/>
    <dgm:cxn modelId="{1F7E1D80-1A2E-914D-897F-0F09474A6956}" type="presParOf" srcId="{63B02380-DFA9-E546-8B9B-873350CFE507}" destId="{1851ED70-E63A-E646-BC57-D3EC19DC12F5}" srcOrd="9" destOrd="0" presId="urn:microsoft.com/office/officeart/2005/8/layout/target3"/>
    <dgm:cxn modelId="{E7E2332F-9659-CD4B-8D57-242F063ADA8A}" type="presParOf" srcId="{63B02380-DFA9-E546-8B9B-873350CFE507}" destId="{0EC073BF-787B-6D4C-A20F-8FA9961AAE2E}" srcOrd="10" destOrd="0" presId="urn:microsoft.com/office/officeart/2005/8/layout/target3"/>
    <dgm:cxn modelId="{7CFF24E2-CD2D-1C47-8650-8CA79DF9BDC6}" type="presParOf" srcId="{63B02380-DFA9-E546-8B9B-873350CFE507}" destId="{259A5F30-282F-0943-B5CB-97E72C68403D}" srcOrd="11" destOrd="0" presId="urn:microsoft.com/office/officeart/2005/8/layout/target3"/>
    <dgm:cxn modelId="{A621FA58-9EFD-6144-8BCD-5D7E3A4A7ECB}" type="presParOf" srcId="{63B02380-DFA9-E546-8B9B-873350CFE507}" destId="{548F2088-B383-1A42-A05C-24B95DEB7325}" srcOrd="12" destOrd="0" presId="urn:microsoft.com/office/officeart/2005/8/layout/target3"/>
    <dgm:cxn modelId="{FD72F2E5-AF66-A44A-A810-8B6B740F284D}" type="presParOf" srcId="{63B02380-DFA9-E546-8B9B-873350CFE507}" destId="{E881D466-D6BB-B142-B361-71CFB4081997}" srcOrd="13" destOrd="0" presId="urn:microsoft.com/office/officeart/2005/8/layout/target3"/>
    <dgm:cxn modelId="{820A3861-80DE-8840-B93F-88FE4028D2C6}" type="presParOf" srcId="{63B02380-DFA9-E546-8B9B-873350CFE507}" destId="{2422174B-BB5D-A54F-A8F2-8793DE5A9AD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AA6D2-64E0-9F4C-997D-F57DF3A97A9E}">
      <dsp:nvSpPr>
        <dsp:cNvPr id="0" name=""/>
        <dsp:cNvSpPr/>
      </dsp:nvSpPr>
      <dsp:spPr>
        <a:xfrm rot="10800000">
          <a:off x="1613749" y="1340"/>
          <a:ext cx="5455793" cy="9581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5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700" kern="1200" dirty="0">
              <a:solidFill>
                <a:schemeClr val="tx1"/>
              </a:solidFill>
            </a:rPr>
            <a:t>¿Cómo funcionan los departamentos y unidades orgánicas del COIMC para la producción de Inteligencia?</a:t>
          </a:r>
          <a:endParaRPr lang="es-ES" sz="1700" kern="1200" dirty="0">
            <a:solidFill>
              <a:schemeClr val="tx1"/>
            </a:solidFill>
          </a:endParaRPr>
        </a:p>
      </dsp:txBody>
      <dsp:txXfrm rot="10800000">
        <a:off x="1853295" y="1340"/>
        <a:ext cx="5216247" cy="958184"/>
      </dsp:txXfrm>
    </dsp:sp>
    <dsp:sp modelId="{EDA3C37E-BCB2-E34B-B08E-4EAF95F0C2EE}">
      <dsp:nvSpPr>
        <dsp:cNvPr id="0" name=""/>
        <dsp:cNvSpPr/>
      </dsp:nvSpPr>
      <dsp:spPr>
        <a:xfrm>
          <a:off x="1134657" y="1340"/>
          <a:ext cx="958184" cy="958184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E9F43-AECF-2F4D-B80E-E2888453C2FD}">
      <dsp:nvSpPr>
        <dsp:cNvPr id="0" name=""/>
        <dsp:cNvSpPr/>
      </dsp:nvSpPr>
      <dsp:spPr>
        <a:xfrm rot="10800000">
          <a:off x="1613749" y="1245550"/>
          <a:ext cx="5455793" cy="9581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5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700" kern="1200" dirty="0">
              <a:solidFill>
                <a:schemeClr val="tx1"/>
              </a:solidFill>
            </a:rPr>
            <a:t>¿Cómo el COIMC selecciona, capacita y especializa al personal militar que labora en los departamentos de Inteligencia y Contrainteligencia?</a:t>
          </a:r>
          <a:endParaRPr lang="es-ES" sz="1700" kern="1200" dirty="0">
            <a:solidFill>
              <a:schemeClr val="tx1"/>
            </a:solidFill>
          </a:endParaRPr>
        </a:p>
      </dsp:txBody>
      <dsp:txXfrm rot="10800000">
        <a:off x="1853295" y="1245550"/>
        <a:ext cx="5216247" cy="958184"/>
      </dsp:txXfrm>
    </dsp:sp>
    <dsp:sp modelId="{5ABE9399-97CD-2A4D-9CE3-F94448B18531}">
      <dsp:nvSpPr>
        <dsp:cNvPr id="0" name=""/>
        <dsp:cNvSpPr/>
      </dsp:nvSpPr>
      <dsp:spPr>
        <a:xfrm>
          <a:off x="1134657" y="1245550"/>
          <a:ext cx="958184" cy="958184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C1C71-FA12-1F4F-8F07-8436FA754355}">
      <dsp:nvSpPr>
        <dsp:cNvPr id="0" name=""/>
        <dsp:cNvSpPr/>
      </dsp:nvSpPr>
      <dsp:spPr>
        <a:xfrm rot="10800000">
          <a:off x="1613749" y="2489761"/>
          <a:ext cx="5455793" cy="9581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5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700" kern="1200" dirty="0">
              <a:solidFill>
                <a:schemeClr val="tx1"/>
              </a:solidFill>
            </a:rPr>
            <a:t>¿Cuál es el nivel de satisfacción de los C.O en relación con la Inteligencia recibida por parte del COIMC?</a:t>
          </a:r>
          <a:endParaRPr lang="es-ES" sz="1700" kern="1200" dirty="0">
            <a:solidFill>
              <a:schemeClr val="tx1"/>
            </a:solidFill>
          </a:endParaRPr>
        </a:p>
      </dsp:txBody>
      <dsp:txXfrm rot="10800000">
        <a:off x="1853295" y="2489761"/>
        <a:ext cx="5216247" cy="958184"/>
      </dsp:txXfrm>
    </dsp:sp>
    <dsp:sp modelId="{8B2AD1BE-3DA8-AB41-B800-B284C709B2C8}">
      <dsp:nvSpPr>
        <dsp:cNvPr id="0" name=""/>
        <dsp:cNvSpPr/>
      </dsp:nvSpPr>
      <dsp:spPr>
        <a:xfrm>
          <a:off x="1134657" y="2489761"/>
          <a:ext cx="958184" cy="958184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0CC68-2D9D-F44E-B299-3A4BF7A04D86}">
      <dsp:nvSpPr>
        <dsp:cNvPr id="0" name=""/>
        <dsp:cNvSpPr/>
      </dsp:nvSpPr>
      <dsp:spPr>
        <a:xfrm rot="10800000">
          <a:off x="1613749" y="3733971"/>
          <a:ext cx="5455793" cy="9581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53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700" kern="1200" dirty="0">
              <a:solidFill>
                <a:schemeClr val="tx1"/>
              </a:solidFill>
            </a:rPr>
            <a:t>¿De qué manera se podría mejorar la Producción de Inteligencia en el COIMC?</a:t>
          </a:r>
          <a:endParaRPr lang="es-ES" sz="1700" kern="1200" dirty="0">
            <a:solidFill>
              <a:schemeClr val="tx1"/>
            </a:solidFill>
          </a:endParaRPr>
        </a:p>
      </dsp:txBody>
      <dsp:txXfrm rot="10800000">
        <a:off x="1853295" y="3733971"/>
        <a:ext cx="5216247" cy="958184"/>
      </dsp:txXfrm>
    </dsp:sp>
    <dsp:sp modelId="{EE8C3CE7-5680-9548-B599-6CC8FA9054EF}">
      <dsp:nvSpPr>
        <dsp:cNvPr id="0" name=""/>
        <dsp:cNvSpPr/>
      </dsp:nvSpPr>
      <dsp:spPr>
        <a:xfrm>
          <a:off x="1134657" y="3733971"/>
          <a:ext cx="958184" cy="958184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8F63F-FDE4-AA4E-822F-4EA4E1BBD6C9}">
      <dsp:nvSpPr>
        <dsp:cNvPr id="0" name=""/>
        <dsp:cNvSpPr/>
      </dsp:nvSpPr>
      <dsp:spPr>
        <a:xfrm>
          <a:off x="0" y="0"/>
          <a:ext cx="4725169" cy="472516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33D9B-1F63-6F49-8364-2363DC692E6A}">
      <dsp:nvSpPr>
        <dsp:cNvPr id="0" name=""/>
        <dsp:cNvSpPr/>
      </dsp:nvSpPr>
      <dsp:spPr>
        <a:xfrm>
          <a:off x="2362584" y="0"/>
          <a:ext cx="5765415" cy="47251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/>
            <a:t>Organización</a:t>
          </a:r>
          <a:endParaRPr lang="es-MX" sz="2800" kern="1200"/>
        </a:p>
      </dsp:txBody>
      <dsp:txXfrm>
        <a:off x="2362584" y="0"/>
        <a:ext cx="2882707" cy="1417553"/>
      </dsp:txXfrm>
    </dsp:sp>
    <dsp:sp modelId="{1D650AC6-3EF1-7C48-9596-69314A0B107B}">
      <dsp:nvSpPr>
        <dsp:cNvPr id="0" name=""/>
        <dsp:cNvSpPr/>
      </dsp:nvSpPr>
      <dsp:spPr>
        <a:xfrm>
          <a:off x="826906" y="1417553"/>
          <a:ext cx="3071356" cy="307135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B2D7-49BD-064F-9657-34945CD1DE20}">
      <dsp:nvSpPr>
        <dsp:cNvPr id="0" name=""/>
        <dsp:cNvSpPr/>
      </dsp:nvSpPr>
      <dsp:spPr>
        <a:xfrm>
          <a:off x="2362584" y="1417553"/>
          <a:ext cx="5765415" cy="3071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/>
            <a:t>Organización de Inteligencia</a:t>
          </a:r>
          <a:endParaRPr lang="es-MX" sz="2800" kern="1200"/>
        </a:p>
      </dsp:txBody>
      <dsp:txXfrm>
        <a:off x="2362584" y="1417553"/>
        <a:ext cx="2882707" cy="1417549"/>
      </dsp:txXfrm>
    </dsp:sp>
    <dsp:sp modelId="{0EA74107-58A1-4346-B4F3-6386EAEA7CAA}">
      <dsp:nvSpPr>
        <dsp:cNvPr id="0" name=""/>
        <dsp:cNvSpPr/>
      </dsp:nvSpPr>
      <dsp:spPr>
        <a:xfrm>
          <a:off x="1653809" y="2835102"/>
          <a:ext cx="1417549" cy="141754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04BF5-EB76-5C4D-85A6-E4FCBF0B212B}">
      <dsp:nvSpPr>
        <dsp:cNvPr id="0" name=""/>
        <dsp:cNvSpPr/>
      </dsp:nvSpPr>
      <dsp:spPr>
        <a:xfrm>
          <a:off x="2362584" y="2835102"/>
          <a:ext cx="5765415" cy="141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/>
            <a:t>Comando de Inteligencia Militar Conjunto</a:t>
          </a:r>
          <a:endParaRPr lang="es-MX" sz="2800" kern="1200"/>
        </a:p>
      </dsp:txBody>
      <dsp:txXfrm>
        <a:off x="2362584" y="2835102"/>
        <a:ext cx="2882707" cy="1417549"/>
      </dsp:txXfrm>
    </dsp:sp>
    <dsp:sp modelId="{0EC073BF-787B-6D4C-A20F-8FA9961AAE2E}">
      <dsp:nvSpPr>
        <dsp:cNvPr id="0" name=""/>
        <dsp:cNvSpPr/>
      </dsp:nvSpPr>
      <dsp:spPr>
        <a:xfrm>
          <a:off x="5245292" y="0"/>
          <a:ext cx="2882707" cy="14175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/>
            <a:t>Estructuras o sistemas administrativos creadas para lograr objetivos</a:t>
          </a:r>
          <a:endParaRPr lang="es-MX" sz="1500" kern="1200"/>
        </a:p>
      </dsp:txBody>
      <dsp:txXfrm>
        <a:off x="5245292" y="0"/>
        <a:ext cx="2882707" cy="1417553"/>
      </dsp:txXfrm>
    </dsp:sp>
    <dsp:sp modelId="{548F2088-B383-1A42-A05C-24B95DEB7325}">
      <dsp:nvSpPr>
        <dsp:cNvPr id="0" name=""/>
        <dsp:cNvSpPr/>
      </dsp:nvSpPr>
      <dsp:spPr>
        <a:xfrm>
          <a:off x="5245292" y="1417553"/>
          <a:ext cx="2882707" cy="1417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/>
            <a:t>Las organizaciones de inteligencia son entes necesarios para la adecuada toma de decisiones en todas las expresiones del poder nacional </a:t>
          </a:r>
          <a:endParaRPr lang="es-MX" sz="1500" kern="1200"/>
        </a:p>
      </dsp:txBody>
      <dsp:txXfrm>
        <a:off x="5245292" y="1417553"/>
        <a:ext cx="2882707" cy="1417549"/>
      </dsp:txXfrm>
    </dsp:sp>
    <dsp:sp modelId="{2422174B-BB5D-A54F-A8F2-8793DE5A9AD0}">
      <dsp:nvSpPr>
        <dsp:cNvPr id="0" name=""/>
        <dsp:cNvSpPr/>
      </dsp:nvSpPr>
      <dsp:spPr>
        <a:xfrm>
          <a:off x="5245292" y="2835102"/>
          <a:ext cx="2882707" cy="1417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/>
            <a:t>Política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/>
            <a:t>Lineamientos estratégicos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/>
            <a:t>Sistema de Seguridad y Defensa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/>
            <a:t>Base legal</a:t>
          </a:r>
        </a:p>
      </dsp:txBody>
      <dsp:txXfrm>
        <a:off x="5245292" y="2835102"/>
        <a:ext cx="2882707" cy="141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91D5-9ADA-614A-BEE4-363B216C80DD}" type="datetimeFigureOut">
              <a:rPr lang="es-ES_tradnl" smtClean="0"/>
              <a:t>4/1/21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4266-63D2-BB45-A472-7F025A8A476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1601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075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1067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843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5793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853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296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4900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8177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798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070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535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8543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45281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6112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537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859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620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757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799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3724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266-63D2-BB45-A472-7F025A8A4768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753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922321" y="2203458"/>
            <a:ext cx="9322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 DE LA ORGANIZACIÓN DEL COMANDO DE INTELIGENCIA MILITAR CONJUNTO EN LA PRODUCCIÓN DE INTELIGENCIA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1485900" y="1285550"/>
            <a:ext cx="1019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/>
              <a:t>Maestría en Defensa y Seguridad mención Estrategia Militar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2065586" y="4277918"/>
            <a:ext cx="9035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E.M </a:t>
            </a:r>
            <a:r>
              <a:rPr lang="es-EC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DEFAZ </a:t>
            </a:r>
            <a:r>
              <a:rPr lang="es-EC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Y TCRN. DE E.M </a:t>
            </a:r>
            <a:r>
              <a:rPr lang="es-EC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EDSON POLANCO</a:t>
            </a: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</a:t>
            </a:r>
            <a:r>
              <a:rPr lang="es-EC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</a:t>
            </a: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s-EC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E.M</a:t>
            </a:r>
            <a:r>
              <a:rPr kumimoji="0" lang="es-EC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ALEX MALDONADO MSc.</a:t>
            </a: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i="1">
                <a:solidFill>
                  <a:prstClr val="black"/>
                </a:solidFill>
              </a:rPr>
              <a:t>VARIABLES INDEPENDIENTE Y DEPENDIENTE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2601320-C38C-6846-B28A-DBB0E0A49D0B}"/>
              </a:ext>
            </a:extLst>
          </p:cNvPr>
          <p:cNvSpPr/>
          <p:nvPr/>
        </p:nvSpPr>
        <p:spPr>
          <a:xfrm>
            <a:off x="1782241" y="4558397"/>
            <a:ext cx="8906258" cy="6393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E81113-EDA1-3A4B-81C2-D95083C1864B}"/>
              </a:ext>
            </a:extLst>
          </p:cNvPr>
          <p:cNvSpPr/>
          <p:nvPr/>
        </p:nvSpPr>
        <p:spPr>
          <a:xfrm>
            <a:off x="1782241" y="2501181"/>
            <a:ext cx="8906258" cy="6393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58B588-521F-F247-9CCD-74471D91CE0B}"/>
              </a:ext>
            </a:extLst>
          </p:cNvPr>
          <p:cNvSpPr txBox="1"/>
          <p:nvPr/>
        </p:nvSpPr>
        <p:spPr>
          <a:xfrm>
            <a:off x="2801244" y="4675342"/>
            <a:ext cx="472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DEPENDIENTE</a:t>
            </a:r>
            <a:endParaRPr lang="es-EC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F80F4C-A233-264F-917C-722C66FB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7022605" y="1797626"/>
            <a:ext cx="5155546" cy="503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2B9773-783A-ED45-8CFB-D906B6105CC5}"/>
              </a:ext>
            </a:extLst>
          </p:cNvPr>
          <p:cNvSpPr txBox="1"/>
          <p:nvPr/>
        </p:nvSpPr>
        <p:spPr>
          <a:xfrm>
            <a:off x="1493133" y="3454681"/>
            <a:ext cx="617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 ORGANIZACIÓN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COMANDO DE INTELIGENCIA MILITAR CONJUNTO</a:t>
            </a:r>
            <a:endParaRPr lang="es-EC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077B8B-D08A-C14D-BAE7-F8DD457D1D82}"/>
              </a:ext>
            </a:extLst>
          </p:cNvPr>
          <p:cNvSpPr txBox="1"/>
          <p:nvPr/>
        </p:nvSpPr>
        <p:spPr>
          <a:xfrm>
            <a:off x="2817850" y="5532296"/>
            <a:ext cx="591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b="1" dirty="0"/>
              <a:t>PRODUCCIÓN</a:t>
            </a:r>
            <a:r>
              <a:rPr lang="es-ES" dirty="0"/>
              <a:t> DE INTELIGENCIA</a:t>
            </a:r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9DD93B-D826-6E4E-A897-D3C21A6F3EF5}"/>
              </a:ext>
            </a:extLst>
          </p:cNvPr>
          <p:cNvSpPr txBox="1"/>
          <p:nvPr/>
        </p:nvSpPr>
        <p:spPr>
          <a:xfrm>
            <a:off x="2964035" y="2614478"/>
            <a:ext cx="472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INDEPENDIENTE</a:t>
            </a:r>
            <a:endParaRPr lang="es-EC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OPERACIONALIZACIÓN DE LAS VARIABLES</a:t>
            </a: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BC5B0B04-9E2C-CF4C-8F39-C56A93BF1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777058"/>
              </p:ext>
            </p:extLst>
          </p:nvPr>
        </p:nvGraphicFramePr>
        <p:xfrm>
          <a:off x="1298864" y="1503504"/>
          <a:ext cx="10798266" cy="5160127"/>
        </p:xfrm>
        <a:graphic>
          <a:graphicData uri="http://schemas.openxmlformats.org/drawingml/2006/table">
            <a:tbl>
              <a:tblPr firstRow="1" firstCol="1" bandRow="1"/>
              <a:tblGrid>
                <a:gridCol w="2216347">
                  <a:extLst>
                    <a:ext uri="{9D8B030D-6E8A-4147-A177-3AD203B41FA5}">
                      <a16:colId xmlns:a16="http://schemas.microsoft.com/office/drawing/2014/main" val="3972226849"/>
                    </a:ext>
                  </a:extLst>
                </a:gridCol>
                <a:gridCol w="2165901">
                  <a:extLst>
                    <a:ext uri="{9D8B030D-6E8A-4147-A177-3AD203B41FA5}">
                      <a16:colId xmlns:a16="http://schemas.microsoft.com/office/drawing/2014/main" val="3090506512"/>
                    </a:ext>
                  </a:extLst>
                </a:gridCol>
                <a:gridCol w="4244940">
                  <a:extLst>
                    <a:ext uri="{9D8B030D-6E8A-4147-A177-3AD203B41FA5}">
                      <a16:colId xmlns:a16="http://schemas.microsoft.com/office/drawing/2014/main" val="2237517763"/>
                    </a:ext>
                  </a:extLst>
                </a:gridCol>
                <a:gridCol w="2171078">
                  <a:extLst>
                    <a:ext uri="{9D8B030D-6E8A-4147-A177-3AD203B41FA5}">
                      <a16:colId xmlns:a16="http://schemas.microsoft.com/office/drawing/2014/main" val="34048623"/>
                    </a:ext>
                  </a:extLst>
                </a:gridCol>
              </a:tblGrid>
              <a:tr h="182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 INDEPENDIENTE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29908"/>
                  </a:ext>
                </a:extLst>
              </a:tr>
              <a:tr h="177247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“La organización actual del Comando de Inteligencia Militar Conjunto”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Conceptualización: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Estructuras o sistemas administrativos creadas para lograr objetivos.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Entidades sociales que tienen sus propias dinámicas políticas y que poseen sus propios mitos, valores e ideología. (Ramió, 2016)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08585" marR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Comando de Inteligencia Militar Conjunto (COIMC):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Unidad Militar que tiene como misión producir Inteligencia, Contrainteligencia estratégica- operacional sobre amenazas y riesgos en todo el territorio Nacional y áreas de Interés Militar (COMACO, 2018).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POLÍTICA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Constitución Política del Estado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Ley de Seguridad Pública y del Estado.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Reglamento de la Ley de Seguridad Pública y del Estado.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Ley orgánica de las FFAA.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Libro blanco de la Defensa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Manual de Gestión por procesos de COMACO.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Manual Organizacional del COIMC.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95765"/>
                  </a:ext>
                </a:extLst>
              </a:tr>
              <a:tr h="82531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LINEAMIENTOS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ESTRATÉGICOS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Marco de acción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Gestión de Inteligencia y Contrainteligencia.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86726"/>
                  </a:ext>
                </a:extLst>
              </a:tr>
              <a:tr h="103328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 DE SEGURIDAD Y DEFENSA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 Organizacional.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Planificación de operaciones de inteligencia y contrainteligencia.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8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03629"/>
                  </a:ext>
                </a:extLst>
              </a:tr>
              <a:tr h="117600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MILITAR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 militar para la gestión de Inteligencia y Contrainteligencia.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Normativa interna para la gestión de Inteligencia y Contrainteligencia.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84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17" marR="46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8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2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OPERACIONALIZACIÓN DE LAS VARIABLES</a:t>
            </a:r>
          </a:p>
        </p:txBody>
      </p:sp>
      <p:graphicFrame>
        <p:nvGraphicFramePr>
          <p:cNvPr id="6" name="Marcador de contenido 6">
            <a:extLst>
              <a:ext uri="{FF2B5EF4-FFF2-40B4-BE49-F238E27FC236}">
                <a16:creationId xmlns:a16="http://schemas.microsoft.com/office/drawing/2014/main" id="{CCD99B56-B533-8C46-96C3-144833C6E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116598"/>
              </p:ext>
            </p:extLst>
          </p:nvPr>
        </p:nvGraphicFramePr>
        <p:xfrm>
          <a:off x="1316184" y="1368422"/>
          <a:ext cx="10738626" cy="5418519"/>
        </p:xfrm>
        <a:graphic>
          <a:graphicData uri="http://schemas.openxmlformats.org/drawingml/2006/table">
            <a:tbl>
              <a:tblPr firstRow="1" firstCol="1" bandRow="1"/>
              <a:tblGrid>
                <a:gridCol w="2888166">
                  <a:extLst>
                    <a:ext uri="{9D8B030D-6E8A-4147-A177-3AD203B41FA5}">
                      <a16:colId xmlns:a16="http://schemas.microsoft.com/office/drawing/2014/main" val="235477311"/>
                    </a:ext>
                  </a:extLst>
                </a:gridCol>
                <a:gridCol w="2509024">
                  <a:extLst>
                    <a:ext uri="{9D8B030D-6E8A-4147-A177-3AD203B41FA5}">
                      <a16:colId xmlns:a16="http://schemas.microsoft.com/office/drawing/2014/main" val="2870180001"/>
                    </a:ext>
                  </a:extLst>
                </a:gridCol>
                <a:gridCol w="2910468">
                  <a:extLst>
                    <a:ext uri="{9D8B030D-6E8A-4147-A177-3AD203B41FA5}">
                      <a16:colId xmlns:a16="http://schemas.microsoft.com/office/drawing/2014/main" val="1847898861"/>
                    </a:ext>
                  </a:extLst>
                </a:gridCol>
                <a:gridCol w="2430968">
                  <a:extLst>
                    <a:ext uri="{9D8B030D-6E8A-4147-A177-3AD203B41FA5}">
                      <a16:colId xmlns:a16="http://schemas.microsoft.com/office/drawing/2014/main" val="1422263105"/>
                    </a:ext>
                  </a:extLst>
                </a:gridCol>
              </a:tblGrid>
              <a:tr h="149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s-ES_tradnl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 DEPENDIENTE</a:t>
                      </a:r>
                      <a:endParaRPr lang="es-EC" sz="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DIMENSIÓN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EC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7578"/>
                  </a:ext>
                </a:extLst>
              </a:tr>
              <a:tr h="1473401">
                <a:tc rowSpan="4">
                  <a:txBody>
                    <a:bodyPr/>
                    <a:lstStyle/>
                    <a:p>
                      <a:pPr marL="108585" marR="170815"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“Producción de Inteligencia militar  de calidad”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085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Conceptualización: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Producción: Proceso de fabricación o elaboración de un producto mediante el trabajo (RAE, 2019).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Inteligencia Militar es el conocimiento que resulta del procesamiento de la información del enemigo u oponente, área de operaciones y condiciones meteorológicas.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Calidad: Propiedad o conjunto de propiedades inherentes a algo, que permiten juzgar su valor.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Adecuación de un producto o servicio a las características especificadas (RAE, 2020).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R="170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NORMATIVA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Normativa para la creación del Comando de Inteligencia Militar Conjunto.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Normativa para el funcionamiento del Comando de Inteligencia Militar Conjunto.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344845"/>
                  </a:ext>
                </a:extLst>
              </a:tr>
              <a:tr h="147340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COMANDO DE INTELIGENCIA MILITAR CONJUNTO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 del Comando de Inteligencia Militar Conjunto.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Capacidades tecnológicas para producir Inteligencia y Contrainteligencia.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352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BIBLIOGRÁFICA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594283"/>
                  </a:ext>
                </a:extLst>
              </a:tr>
              <a:tr h="76647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 de Inteligencia y Contrainteligencia.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ENCUESTAS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46376"/>
                  </a:ext>
                </a:extLst>
              </a:tr>
              <a:tr h="118175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AMENAZAS Y RIESGOS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Amenazas para la Inteligencia y contrainteligencia.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Riesgos para la Inteligencia y contrainteligencia.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REVISIÓN   BIBLIOGRÁFICA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ENTREVISTAS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606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75" marR="44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25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OBJETO DE ESTUDIO Y CAMPO DE ACCIÓN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70444"/>
              </p:ext>
            </p:extLst>
          </p:nvPr>
        </p:nvGraphicFramePr>
        <p:xfrm>
          <a:off x="1825528" y="1785848"/>
          <a:ext cx="7609542" cy="304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bg1"/>
                          </a:solidFill>
                        </a:rPr>
                        <a:t>Objeto de estudio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bg1"/>
                          </a:solidFill>
                        </a:rPr>
                        <a:t>Campo de acción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just"/>
                      <a:endParaRPr lang="es-MX"/>
                    </a:p>
                    <a:p>
                      <a:pPr algn="just">
                        <a:defRPr/>
                      </a:pPr>
                      <a:r>
                        <a:rPr lang="es-ES_tradnl" dirty="0"/>
                        <a:t>La organización del Comando de Inteligencia Militar Conjunto permite producir inteligencia que satisfaga las necesidades para la conducción de las operaciones militares por parte del Comando Conjunto de las Fuerzas Armadas.</a:t>
                      </a:r>
                      <a:endParaRPr lang="en-US" dirty="0"/>
                    </a:p>
                    <a:p>
                      <a:pPr algn="just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dirty="0"/>
                    </a:p>
                    <a:p>
                      <a:pPr algn="just"/>
                      <a:r>
                        <a:rPr lang="es-ES" dirty="0"/>
                        <a:t>Sistema de Inteligencia Militar especialmente el Comando de Inteligencia Militar Conjunto de las Fuerzas Armadas (COIMC).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950" y="2029901"/>
            <a:ext cx="2266335" cy="23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DISEÑO DE LA INVESTIGACIÓN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80366"/>
              </p:ext>
            </p:extLst>
          </p:nvPr>
        </p:nvGraphicFramePr>
        <p:xfrm>
          <a:off x="1358152" y="1825625"/>
          <a:ext cx="999564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bg1"/>
                          </a:solidFill>
                        </a:rPr>
                        <a:t>No experimental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>
                          <a:solidFill>
                            <a:schemeClr val="bg1"/>
                          </a:solidFill>
                        </a:rPr>
                        <a:t>Aplicado de forma transversal.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848">
                <a:tc>
                  <a:txBody>
                    <a:bodyPr/>
                    <a:lstStyle/>
                    <a:p>
                      <a:pPr algn="ctr"/>
                      <a:endParaRPr lang="es-ES_tradn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Planteamiento metodológico 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Enfoque cuantitativo: utiliza la recolección y el análisis de datos para contestar preguntas de investigación y probar hipótesis establecidas previamente.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/>
                        <a:t>Técnica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/>
                        <a:t>Encuesta: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medir la percepción de la afectación de la producción de inteligencia por parte de la organización del Comando de Inteligencia Militar Conjunto.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63" y="297890"/>
            <a:ext cx="10515600" cy="979581"/>
          </a:xfrm>
        </p:spPr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DESARROLLO DE LOS OBJETIVOS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324933"/>
              </p:ext>
            </p:extLst>
          </p:nvPr>
        </p:nvGraphicFramePr>
        <p:xfrm>
          <a:off x="2566554" y="1433950"/>
          <a:ext cx="9271337" cy="523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932"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bg1"/>
                          </a:solidFill>
                        </a:rPr>
                        <a:t>Objetivo específico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bg1"/>
                          </a:solidFill>
                        </a:rPr>
                        <a:t>Tema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587">
                <a:tc>
                  <a:txBody>
                    <a:bodyPr/>
                    <a:lstStyle/>
                    <a:p>
                      <a:pPr algn="ctr"/>
                      <a:r>
                        <a:rPr lang="es-MX" sz="3600"/>
                        <a:t>1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el funcionamiento de los departamentos y unidades orgánicas del Comando de Inteligencia Militar Conjunto en la producción de Inteligencia.</a:t>
                      </a:r>
                      <a:endParaRPr lang="en-US" dirty="0">
                        <a:effectLst/>
                      </a:endParaRPr>
                    </a:p>
                    <a:p>
                      <a:pPr algn="just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587">
                <a:tc>
                  <a:txBody>
                    <a:bodyPr/>
                    <a:lstStyle/>
                    <a:p>
                      <a:pPr algn="ctr"/>
                      <a:r>
                        <a:rPr lang="es-MX" sz="3600"/>
                        <a:t>2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cómo el COIMC selecciona, capacita y especializa al personal militar que labora en los Departamentos de Inteligencia y Contrainteligencia.</a:t>
                      </a:r>
                      <a:endParaRPr lang="en-US" dirty="0">
                        <a:effectLst/>
                      </a:endParaRPr>
                    </a:p>
                    <a:p>
                      <a:pPr algn="just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587">
                <a:tc>
                  <a:txBody>
                    <a:bodyPr/>
                    <a:lstStyle/>
                    <a:p>
                      <a:pPr algn="ctr"/>
                      <a:r>
                        <a:rPr lang="es-MX" sz="3600"/>
                        <a:t>3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el nivel de satisfacción de los Comandos Operacionales en relación con la inteligencia recibida por parte del COIMC.</a:t>
                      </a:r>
                      <a:endParaRPr lang="en-US" dirty="0">
                        <a:effectLst/>
                      </a:endParaRPr>
                    </a:p>
                    <a:p>
                      <a:pPr algn="just"/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587">
                <a:tc>
                  <a:txBody>
                    <a:bodyPr/>
                    <a:lstStyle/>
                    <a:p>
                      <a:pPr algn="ctr"/>
                      <a:r>
                        <a:rPr lang="es-MX" sz="360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Proponer acciones de mejora continua en la producción de Inteligencia por parte del Comando de Inteligencia Militar Conjunto.</a:t>
                      </a:r>
                      <a:endParaRPr lang="en-US" dirty="0">
                        <a:effectLst/>
                      </a:endParaRPr>
                    </a:p>
                    <a:p>
                      <a:pPr algn="ju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PROPUESTA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725" y="1825625"/>
            <a:ext cx="4051575" cy="4351338"/>
          </a:xfrm>
        </p:spPr>
        <p:txBody>
          <a:bodyPr/>
          <a:lstStyle/>
          <a:p>
            <a:pPr algn="just"/>
            <a:r>
              <a:rPr lang="es-ES_tradnl" dirty="0"/>
              <a:t>Estrategias que permitirán mejorar las capacidades organizacionales del Sistema de Inteligencia de las Fuerzas Armadas, así como también mejorar su talento humano.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228" y="1690688"/>
            <a:ext cx="4061572" cy="3863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69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890"/>
            <a:ext cx="10515600" cy="777875"/>
          </a:xfrm>
        </p:spPr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PROPUESTA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8" y="124740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u="sng" dirty="0"/>
              <a:t>Factor humano.</a:t>
            </a:r>
          </a:p>
          <a:p>
            <a:pPr marL="0" indent="0" algn="just">
              <a:buNone/>
            </a:pPr>
            <a:endParaRPr lang="es-ES_tradnl" u="sng" dirty="0"/>
          </a:p>
          <a:p>
            <a:pPr algn="just"/>
            <a:r>
              <a:rPr lang="es-ES_tradnl" sz="2400" dirty="0"/>
              <a:t>Realizar una reingeniería del proceso de selección del personal que laborará en el Sistema de Inteligencia Militar (S.I.M).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El Curso Básico de Inteligencia Militar será el requisito indispensable para que el personal militar de oficiales, voluntarios, tripulantes y aerotécnicos sean considerados para formar parte del Sistema de Inteligencia Militar.</a:t>
            </a:r>
          </a:p>
          <a:p>
            <a:pPr marL="0" indent="0" algn="just">
              <a:buNone/>
            </a:pPr>
            <a:endParaRPr lang="es-ES_tradnl" sz="2400" dirty="0"/>
          </a:p>
          <a:p>
            <a:pPr algn="just"/>
            <a:r>
              <a:rPr lang="es-ES_tradnl" sz="2400" dirty="0"/>
              <a:t>Crear un régimen de trabajo especial para que el personal del Sistema de Inteligencia Militar cumpla las funciones de analistas de información e inteligencia.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904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890"/>
            <a:ext cx="10515600" cy="777875"/>
          </a:xfrm>
        </p:spPr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PROPUESTA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8" y="124740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u="sng" dirty="0"/>
              <a:t>Factor organizacional.</a:t>
            </a:r>
          </a:p>
          <a:p>
            <a:pPr marL="0" indent="0" algn="just">
              <a:buNone/>
            </a:pPr>
            <a:endParaRPr lang="es-ES_tradnl" u="sng" dirty="0"/>
          </a:p>
          <a:p>
            <a:pPr algn="just"/>
            <a:r>
              <a:rPr lang="es-ES_tradnl" sz="2400" dirty="0"/>
              <a:t>Crear una Doctrina Conjunta que permita cumplir eficaz y eficientemente la misión encomendada por el Comando Conjunto de las Fuerzas Armadas.</a:t>
            </a:r>
          </a:p>
          <a:p>
            <a:pPr marL="0" indent="0" algn="just">
              <a:buNone/>
            </a:pPr>
            <a:endParaRPr lang="es-ES_tradnl" sz="2400" dirty="0"/>
          </a:p>
          <a:p>
            <a:pPr algn="just"/>
            <a:r>
              <a:rPr lang="es-ES_tradnl" sz="2400" dirty="0"/>
              <a:t>Los Comandos Generales de cada Fuerza para satisfacer sus necesidades de información así como la producción de inteligencia deben desarrollar y mantener las capacidades de las unidades orgánicas de Inteligencia Militar.</a:t>
            </a:r>
          </a:p>
          <a:p>
            <a:pPr marL="0" indent="0" algn="just">
              <a:buNone/>
            </a:pPr>
            <a:endParaRPr lang="es-ES_tradnl" sz="2400" dirty="0"/>
          </a:p>
          <a:p>
            <a:pPr algn="just"/>
            <a:r>
              <a:rPr lang="es-ES_tradnl" sz="2400" dirty="0"/>
              <a:t>Crear el arma de Inteligencia Militar en la Fuerza Naval y en la Fuerza Aérea con el propósito de crear un perfil de carrera de inteligencia en el personal de estas Fuerzas.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44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CONCLUSIONES Y 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2" y="1825625"/>
            <a:ext cx="9608127" cy="4351338"/>
          </a:xfrm>
        </p:spPr>
        <p:txBody>
          <a:bodyPr/>
          <a:lstStyle/>
          <a:p>
            <a:pPr algn="just"/>
            <a:r>
              <a:rPr lang="es-ES_tradnl" b="1" dirty="0"/>
              <a:t>Conclusiones:</a:t>
            </a:r>
          </a:p>
          <a:p>
            <a:pPr algn="just"/>
            <a:r>
              <a:rPr lang="es-ES_tradnl" dirty="0"/>
              <a:t>Realizar un diagnóstico institucional del Comando de Inteligencia Militar Conjunto.</a:t>
            </a:r>
          </a:p>
          <a:p>
            <a:pPr algn="just"/>
            <a:r>
              <a:rPr lang="es-ES_tradnl" dirty="0"/>
              <a:t>Generar los mecanismos para </a:t>
            </a:r>
            <a:r>
              <a:rPr lang="en-US" dirty="0"/>
              <a:t> </a:t>
            </a:r>
            <a:r>
              <a:rPr lang="es-ES_tradnl" dirty="0"/>
              <a:t>obtener el apoyo necesario para planificar y ejecutar los cambios pertinentes en la estructura y funcionamiento de los diferentes componentes de la organización de inteligencia militar conjunta.</a:t>
            </a:r>
          </a:p>
          <a:p>
            <a:pPr algn="just"/>
            <a:r>
              <a:rPr lang="es-ES_tradnl" dirty="0"/>
              <a:t>Implementar la metodología PDCA (Planear-Hacer-Comprobar-Actuar).</a:t>
            </a:r>
          </a:p>
        </p:txBody>
      </p:sp>
    </p:spTree>
    <p:extLst>
      <p:ext uri="{BB962C8B-B14F-4D97-AF65-F5344CB8AC3E}">
        <p14:creationId xmlns:p14="http://schemas.microsoft.com/office/powerpoint/2010/main" val="31511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1953260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6D6BD9-0536-FB4B-AEFE-848F5DBD7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45" y="2251880"/>
            <a:ext cx="5108851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96"/>
            <a:ext cx="10515600" cy="952687"/>
          </a:xfrm>
        </p:spPr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CONCLUSIONES Y 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15" y="1223683"/>
            <a:ext cx="10739719" cy="4953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_tradnl" sz="3000" b="1" dirty="0"/>
              <a:t>Recomendacione</a:t>
            </a:r>
            <a:r>
              <a:rPr lang="es-ES_tradnl" b="1" dirty="0"/>
              <a:t>s:</a:t>
            </a:r>
          </a:p>
          <a:p>
            <a:pPr algn="just"/>
            <a:endParaRPr lang="es-ES_tradnl" dirty="0"/>
          </a:p>
          <a:p>
            <a:pPr algn="just"/>
            <a:r>
              <a:rPr lang="es-ES_tradnl" sz="2400" dirty="0"/>
              <a:t>Proponer al CC.FF.AA crear una comisión interinstitucional, a fin de que realicen un diagnóstico institucional del Comando de Inteligencia Militar Conjunto.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Asesorar al señor Jefe del CC.FF.AA, a fin de que disponga la ejecución de un estudio de Estado Mayor en la Fuerza Naval y Aérea, en pos de obtener la información requerida para gestionar la creación del arma de inteligencia en las dos Fuerzas.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/>
              <a:t>Crear la especialidad de Analista de inteligencia, la misma que deberá ser materializada en la Escuela de Inteligencia Militar (E.S.I.M).</a:t>
            </a:r>
          </a:p>
          <a:p>
            <a:pPr marL="0" indent="0" algn="just">
              <a:buNone/>
            </a:pPr>
            <a:endParaRPr lang="es-ES_tradnl" sz="2400" dirty="0"/>
          </a:p>
          <a:p>
            <a:pPr algn="just"/>
            <a:r>
              <a:rPr lang="es-ES_tradnl" sz="2400" dirty="0"/>
              <a:t>Planificar la Transformación del Centro de Análisis del COIMC.</a:t>
            </a:r>
          </a:p>
        </p:txBody>
      </p:sp>
    </p:spTree>
    <p:extLst>
      <p:ext uri="{BB962C8B-B14F-4D97-AF65-F5344CB8AC3E}">
        <p14:creationId xmlns:p14="http://schemas.microsoft.com/office/powerpoint/2010/main" val="42299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MUCHAS GRACIAS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8430" r="1" b="17553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0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S_tradnl" dirty="0"/>
          </a:p>
        </p:txBody>
      </p:sp>
      <p:graphicFrame>
        <p:nvGraphicFramePr>
          <p:cNvPr id="4" name="Marcador de contenido 7">
            <a:extLst>
              <a:ext uri="{FF2B5EF4-FFF2-40B4-BE49-F238E27FC236}">
                <a16:creationId xmlns:a16="http://schemas.microsoft.com/office/drawing/2014/main" id="{275FCFDF-8E35-BF42-998B-A630C9804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371343"/>
              </p:ext>
            </p:extLst>
          </p:nvPr>
        </p:nvGraphicFramePr>
        <p:xfrm>
          <a:off x="1475509" y="1825625"/>
          <a:ext cx="10297390" cy="35355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1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5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57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900"/>
                        <a:t>CAUSAS</a:t>
                      </a:r>
                      <a:endParaRPr lang="en-US" sz="1900" dirty="0"/>
                    </a:p>
                  </a:txBody>
                  <a:tcPr marL="84988" marR="84988" marT="42494" marB="42494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/>
                        <a:t>INSTITUCIÓN</a:t>
                      </a:r>
                      <a:endParaRPr lang="en-US" sz="1900" dirty="0"/>
                    </a:p>
                  </a:txBody>
                  <a:tcPr marL="84988" marR="84988" marT="42494" marB="42494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/>
                        <a:t>EFECTOS</a:t>
                      </a:r>
                      <a:endParaRPr lang="en-US" sz="1900" dirty="0"/>
                    </a:p>
                  </a:txBody>
                  <a:tcPr marL="84988" marR="84988" marT="42494" marB="42494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072">
                <a:tc>
                  <a:txBody>
                    <a:bodyPr/>
                    <a:lstStyle/>
                    <a:p>
                      <a:endParaRPr lang="es-MX" sz="1500" b="1"/>
                    </a:p>
                    <a:p>
                      <a:endParaRPr lang="es-MX" sz="1500" b="1"/>
                    </a:p>
                    <a:p>
                      <a:endParaRPr lang="es-MX" sz="1500" b="1"/>
                    </a:p>
                    <a:p>
                      <a:r>
                        <a:rPr lang="es-MX" sz="1500" b="1">
                          <a:solidFill>
                            <a:srgbClr val="FF0000"/>
                          </a:solidFill>
                        </a:rPr>
                        <a:t>ORGANIZACIÓN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MX" sz="1500"/>
                        <a:t>INT, CI, SEG.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500"/>
                        <a:t>OPERACIONAL –</a:t>
                      </a:r>
                      <a:r>
                        <a:rPr lang="es-MX" sz="1500" baseline="0"/>
                        <a:t> TÁCTICO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500"/>
                        <a:t>FORMACIÓN</a:t>
                      </a:r>
                      <a:r>
                        <a:rPr lang="es-MX" sz="1500" baseline="0"/>
                        <a:t> DE ANALISTAS DE I.M NIVEL OPERATIVO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500" baseline="0"/>
                        <a:t>C.I (NO EXISTE).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500" baseline="0"/>
                        <a:t>EJÉRCITO (ARMA), OTRAS FUERZAS (ESPECIALIDAD).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500" baseline="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sz="1500"/>
                    </a:p>
                    <a:p>
                      <a:pPr algn="ctr"/>
                      <a:endParaRPr lang="es-MX" sz="1500"/>
                    </a:p>
                    <a:p>
                      <a:pPr algn="ctr"/>
                      <a:r>
                        <a:rPr lang="es-MX" sz="1500"/>
                        <a:t>COMANDO</a:t>
                      </a:r>
                      <a:r>
                        <a:rPr lang="es-MX" sz="1500" baseline="0"/>
                        <a:t> DE </a:t>
                      </a:r>
                    </a:p>
                    <a:p>
                      <a:pPr algn="ctr"/>
                      <a:endParaRPr lang="es-MX" sz="1500" baseline="0"/>
                    </a:p>
                    <a:p>
                      <a:pPr algn="ctr"/>
                      <a:r>
                        <a:rPr lang="es-MX" sz="1500" baseline="0"/>
                        <a:t>INTELIGENCIA </a:t>
                      </a:r>
                    </a:p>
                    <a:p>
                      <a:pPr algn="ctr"/>
                      <a:endParaRPr lang="es-MX" sz="1500" baseline="0"/>
                    </a:p>
                    <a:p>
                      <a:pPr algn="ctr"/>
                      <a:r>
                        <a:rPr lang="es-MX" sz="1500" baseline="0"/>
                        <a:t>MILITAR </a:t>
                      </a:r>
                    </a:p>
                    <a:p>
                      <a:pPr algn="ctr"/>
                      <a:endParaRPr lang="es-MX" sz="1500" baseline="0"/>
                    </a:p>
                    <a:p>
                      <a:pPr algn="ctr"/>
                      <a:r>
                        <a:rPr lang="es-MX" sz="1500" baseline="0"/>
                        <a:t>CONJUNTO </a:t>
                      </a:r>
                    </a:p>
                    <a:p>
                      <a:pPr algn="ctr"/>
                      <a:endParaRPr lang="es-MX" sz="1500" baseline="0"/>
                    </a:p>
                    <a:p>
                      <a:pPr algn="ctr"/>
                      <a:r>
                        <a:rPr lang="es-MX" sz="1500" baseline="0"/>
                        <a:t>(COIMC)</a:t>
                      </a:r>
                      <a:endParaRPr lang="en-US" sz="1500" b="1" dirty="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500" b="1"/>
                        <a:t>INTELIGENCIA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5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kern="1200"/>
                        <a:t>REDUCIDO</a:t>
                      </a:r>
                      <a:r>
                        <a:rPr lang="es-MX" sz="1500"/>
                        <a:t> ALCANCE EN LA PRODUCCIÓN DE NIVEL OPERACIONAL.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5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/>
                        <a:t>FALTA DE CUMPLIMIENTO DE LOS PRINCIPIOS FUNDAMENTALES DE INTELIGENCIA:</a:t>
                      </a:r>
                      <a:r>
                        <a:rPr lang="es-MX" sz="1500" baseline="0"/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/>
                        <a:t>UTILIDAD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/>
                        <a:t>OPORTUNIDAD</a:t>
                      </a:r>
                      <a:endParaRPr lang="es-MX" sz="150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r>
                        <a:rPr lang="es-MX" sz="1500" b="1"/>
                        <a:t>RECURSOS</a:t>
                      </a:r>
                      <a:endParaRPr lang="en-US" sz="1500" b="1" dirty="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/>
                        <a:t>INSUFICIENTES</a:t>
                      </a:r>
                      <a:endParaRPr lang="en-US" sz="1500" dirty="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56">
                <a:tc>
                  <a:txBody>
                    <a:bodyPr/>
                    <a:lstStyle/>
                    <a:p>
                      <a:r>
                        <a:rPr lang="es-MX" sz="1500" b="1"/>
                        <a:t>NORMATIVA LEGAL</a:t>
                      </a:r>
                      <a:endParaRPr lang="en-US" sz="1500" b="1" dirty="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/>
                        <a:t>EN</a:t>
                      </a:r>
                      <a:r>
                        <a:rPr lang="es-MX" sz="1500" baseline="0"/>
                        <a:t> REVISIÓN (A.N)</a:t>
                      </a:r>
                      <a:endParaRPr lang="en-US" sz="1500" dirty="0"/>
                    </a:p>
                  </a:txBody>
                  <a:tcPr marL="84988" marR="84988" marT="42494" marB="4249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ENUNCIADO DEL 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3070225"/>
            <a:ext cx="5892800" cy="2517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3200"/>
              <a:t>La </a:t>
            </a:r>
            <a:r>
              <a:rPr lang="es-EC" sz="3200">
                <a:solidFill>
                  <a:schemeClr val="accent2"/>
                </a:solidFill>
              </a:rPr>
              <a:t>organización</a:t>
            </a:r>
            <a:r>
              <a:rPr lang="es-EC" sz="3200"/>
              <a:t> del Comando de Inteligencia Militar Conjunto influye en la producción de </a:t>
            </a:r>
            <a:r>
              <a:rPr lang="es-EC" sz="3200">
                <a:solidFill>
                  <a:schemeClr val="accent2"/>
                </a:solidFill>
              </a:rPr>
              <a:t>inteligencia de calidad </a:t>
            </a:r>
            <a:r>
              <a:rPr lang="es-EC" sz="3200"/>
              <a:t>para la adecuada toma de decisiones</a:t>
            </a:r>
            <a:endParaRPr lang="es-ES_tradnl" sz="3200" dirty="0"/>
          </a:p>
        </p:txBody>
      </p:sp>
      <p:pic>
        <p:nvPicPr>
          <p:cNvPr id="4" name="Picture 2" descr="תמונה">
            <a:extLst>
              <a:ext uri="{FF2B5EF4-FFF2-40B4-BE49-F238E27FC236}">
                <a16:creationId xmlns:a16="http://schemas.microsoft.com/office/drawing/2014/main" id="{E8C70536-7E57-B347-9B12-71A18352D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r="37002"/>
          <a:stretch/>
        </p:blipFill>
        <p:spPr bwMode="auto">
          <a:xfrm flipH="1">
            <a:off x="7543800" y="1473200"/>
            <a:ext cx="4648200" cy="53848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PREGUNTAS DE INVESTIGACIÓN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2B624EAA-75ED-3C42-922E-CE887AD94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576736"/>
              </p:ext>
            </p:extLst>
          </p:nvPr>
        </p:nvGraphicFramePr>
        <p:xfrm>
          <a:off x="1041400" y="1610466"/>
          <a:ext cx="8204200" cy="469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87B516D-1837-1945-9366-7EF602FEE15C}"/>
              </a:ext>
            </a:extLst>
          </p:cNvPr>
          <p:cNvSpPr txBox="1"/>
          <p:nvPr/>
        </p:nvSpPr>
        <p:spPr>
          <a:xfrm>
            <a:off x="2336231" y="1650379"/>
            <a:ext cx="60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8492EE-7A60-384B-A314-9CAA9296BE25}"/>
              </a:ext>
            </a:extLst>
          </p:cNvPr>
          <p:cNvSpPr txBox="1"/>
          <p:nvPr/>
        </p:nvSpPr>
        <p:spPr>
          <a:xfrm>
            <a:off x="2332605" y="2941981"/>
            <a:ext cx="6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100DDE-DEC3-C245-B53A-F839D6E57413}"/>
              </a:ext>
            </a:extLst>
          </p:cNvPr>
          <p:cNvSpPr txBox="1"/>
          <p:nvPr/>
        </p:nvSpPr>
        <p:spPr>
          <a:xfrm>
            <a:off x="2313472" y="4140897"/>
            <a:ext cx="6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C4582A-1B80-D549-9446-3DCC1A1094A3}"/>
              </a:ext>
            </a:extLst>
          </p:cNvPr>
          <p:cNvSpPr txBox="1"/>
          <p:nvPr/>
        </p:nvSpPr>
        <p:spPr>
          <a:xfrm>
            <a:off x="2292693" y="5416830"/>
            <a:ext cx="6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9" name="Picture 2" descr="5.749 militares son investigados por la Fiscalía">
            <a:extLst>
              <a:ext uri="{FF2B5EF4-FFF2-40B4-BE49-F238E27FC236}">
                <a16:creationId xmlns:a16="http://schemas.microsoft.com/office/drawing/2014/main" id="{F97A80F0-43DD-D54C-8579-9132CB9DD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45555" b="-1"/>
          <a:stretch/>
        </p:blipFill>
        <p:spPr bwMode="auto">
          <a:xfrm>
            <a:off x="8331200" y="1610466"/>
            <a:ext cx="3860800" cy="5289072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JUSTIFICACIÓN DE LA INVESTIGACIÓN</a:t>
            </a:r>
          </a:p>
        </p:txBody>
      </p:sp>
      <p:pic>
        <p:nvPicPr>
          <p:cNvPr id="1026" name="Picture 2" descr="El “nómada del conocimiento” (knowmad) y el mundo VICA | Programa CRECE">
            <a:extLst>
              <a:ext uri="{FF2B5EF4-FFF2-40B4-BE49-F238E27FC236}">
                <a16:creationId xmlns:a16="http://schemas.microsoft.com/office/drawing/2014/main" id="{3AB9FF42-D6B6-7E42-A16C-4E9996A53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45" y="1645077"/>
            <a:ext cx="2483427" cy="1321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Gerente en un Mundo Cambiante: El Gerente en un Mundo Cambiante">
            <a:extLst>
              <a:ext uri="{FF2B5EF4-FFF2-40B4-BE49-F238E27FC236}">
                <a16:creationId xmlns:a16="http://schemas.microsoft.com/office/drawing/2014/main" id="{FCB8E356-E5EB-484C-85A2-DFF4F3D91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45" y="3314791"/>
            <a:ext cx="2483427" cy="1304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biante globalización – 5 fuerzas globales | Clusterizando">
            <a:extLst>
              <a:ext uri="{FF2B5EF4-FFF2-40B4-BE49-F238E27FC236}">
                <a16:creationId xmlns:a16="http://schemas.microsoft.com/office/drawing/2014/main" id="{0DCE623C-2CE7-1146-8A6B-5A06260F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44" y="4966855"/>
            <a:ext cx="2483427" cy="1413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569E40-8FD4-5D46-B661-62D167BF14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/>
          <a:stretch/>
        </p:blipFill>
        <p:spPr>
          <a:xfrm>
            <a:off x="1788534" y="1645078"/>
            <a:ext cx="7064521" cy="484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88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ropa, hombre, sostener&#10;&#10;Descripción generada automáticamente">
            <a:extLst>
              <a:ext uri="{FF2B5EF4-FFF2-40B4-BE49-F238E27FC236}">
                <a16:creationId xmlns:a16="http://schemas.microsoft.com/office/drawing/2014/main" id="{FC7CD665-7F20-D244-89BF-F642883E3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773"/>
          <a:stretch/>
        </p:blipFill>
        <p:spPr>
          <a:xfrm>
            <a:off x="5507182" y="2815936"/>
            <a:ext cx="6684818" cy="40420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53" y="2561936"/>
            <a:ext cx="4826000" cy="3236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Analizar la organización del COIMC en la producción de inteligencia, para determinar debilidades y recomendar estrategias que permitan controlarlas o eliminarlas</a:t>
            </a:r>
            <a:r>
              <a:rPr lang="es-ES_tradnl" sz="2400" dirty="0"/>
              <a:t>.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1113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FUNDAMENTACIÓN TEÓRICA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3291E7-5D2D-AD4C-922D-E07F9D3CE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44941"/>
              </p:ext>
            </p:extLst>
          </p:nvPr>
        </p:nvGraphicFramePr>
        <p:xfrm>
          <a:off x="1387763" y="1943100"/>
          <a:ext cx="81280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Ejército de los E.E.U.U.  inteligencia militar  todo Color image 0">
            <a:extLst>
              <a:ext uri="{FF2B5EF4-FFF2-40B4-BE49-F238E27FC236}">
                <a16:creationId xmlns:a16="http://schemas.microsoft.com/office/drawing/2014/main" id="{34FBD603-053D-F24F-B6FE-7282FFD5E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r="9471"/>
          <a:stretch/>
        </p:blipFill>
        <p:spPr bwMode="auto">
          <a:xfrm>
            <a:off x="9702149" y="2524990"/>
            <a:ext cx="2489851" cy="30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2F7B-FC26-514B-8FCB-87092F4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>
                <a:solidFill>
                  <a:prstClr val="black"/>
                </a:solidFill>
              </a:rPr>
              <a:t>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9D17-AD6A-FF4C-936C-527C3C58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599" y="2563090"/>
            <a:ext cx="5598391" cy="3738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La organización actual del Comando de Inteligencia Militar Conjunto limita la producción de Inteligencia de calidad para el Comando Conjunto de las Fuerzas Armadas.</a:t>
            </a:r>
          </a:p>
        </p:txBody>
      </p:sp>
      <p:pic>
        <p:nvPicPr>
          <p:cNvPr id="4" name="Imagen 3" descr="Un hombre con casco&#10;&#10;Descripción generada automáticamente">
            <a:extLst>
              <a:ext uri="{FF2B5EF4-FFF2-40B4-BE49-F238E27FC236}">
                <a16:creationId xmlns:a16="http://schemas.microsoft.com/office/drawing/2014/main" id="{8868319D-1223-4241-AA64-0AA4FD934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0" r="2758" b="-1"/>
          <a:stretch/>
        </p:blipFill>
        <p:spPr>
          <a:xfrm>
            <a:off x="7096991" y="1690688"/>
            <a:ext cx="509500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1444</Words>
  <Application>Microsoft Macintosh PowerPoint</Application>
  <PresentationFormat>Panorámica</PresentationFormat>
  <Paragraphs>265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Wingdings</vt:lpstr>
      <vt:lpstr>1_Tema de Office</vt:lpstr>
      <vt:lpstr>Presentación de PowerPoint</vt:lpstr>
      <vt:lpstr>Presentación de PowerPoint</vt:lpstr>
      <vt:lpstr>PLANTEAMIENTO DEL PROBLEMA</vt:lpstr>
      <vt:lpstr>ENUNCIADO DEL PROBLEMA</vt:lpstr>
      <vt:lpstr>PREGUNTAS DE INVESTIGACIÓN</vt:lpstr>
      <vt:lpstr>JUSTIFICACIÓN DE LA INVESTIGACIÓN</vt:lpstr>
      <vt:lpstr>OBJETIVO GENERAL</vt:lpstr>
      <vt:lpstr>FUNDAMENTACIÓN TEÓRICA</vt:lpstr>
      <vt:lpstr>HIPÓTESIS</vt:lpstr>
      <vt:lpstr>VARIABLES INDEPENDIENTE Y DEPENDIENTE</vt:lpstr>
      <vt:lpstr>OPERACIONALIZACIÓN DE LAS VARIABLES</vt:lpstr>
      <vt:lpstr>OPERACIONALIZACIÓN DE LAS VARIABLES</vt:lpstr>
      <vt:lpstr>OBJETO DE ESTUDIO Y CAMPO DE ACCIÓN</vt:lpstr>
      <vt:lpstr>DISEÑO DE LA INVESTIGACIÓN</vt:lpstr>
      <vt:lpstr>DESARROLLO DE LOS OBJETIVOS</vt:lpstr>
      <vt:lpstr>PROPUESTA</vt:lpstr>
      <vt:lpstr>PROPUESTA</vt:lpstr>
      <vt:lpstr>PROPUESTA</vt:lpstr>
      <vt:lpstr>CONCLUSIONES Y RECOMENDACIONES</vt:lpstr>
      <vt:lpstr>CONCLUSIONES Y 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Wilson Marcelo Defaz Gallardo</dc:creator>
  <cp:lastModifiedBy>Wilson Marcelo Defaz Gallardo</cp:lastModifiedBy>
  <cp:revision>9</cp:revision>
  <cp:lastPrinted>2020-11-18T20:29:12Z</cp:lastPrinted>
  <dcterms:created xsi:type="dcterms:W3CDTF">2020-11-18T20:20:27Z</dcterms:created>
  <dcterms:modified xsi:type="dcterms:W3CDTF">2021-01-04T21:44:12Z</dcterms:modified>
</cp:coreProperties>
</file>